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129" r:id="rId2"/>
    <p:sldId id="1779" r:id="rId3"/>
    <p:sldId id="1510" r:id="rId4"/>
    <p:sldId id="3307" r:id="rId5"/>
    <p:sldId id="3313" r:id="rId6"/>
    <p:sldId id="2462" r:id="rId7"/>
    <p:sldId id="2287" r:id="rId8"/>
    <p:sldId id="2300" r:id="rId9"/>
    <p:sldId id="2357" r:id="rId10"/>
    <p:sldId id="3312" r:id="rId11"/>
    <p:sldId id="3314" r:id="rId12"/>
    <p:sldId id="2348" r:id="rId13"/>
    <p:sldId id="3315" r:id="rId14"/>
    <p:sldId id="1791" r:id="rId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687F01"/>
    <a:srgbClr val="92D050"/>
    <a:srgbClr val="0A4C6C"/>
    <a:srgbClr val="F0DF3E"/>
    <a:srgbClr val="E99A00"/>
    <a:srgbClr val="D54140"/>
    <a:srgbClr val="112960"/>
    <a:srgbClr val="D9D9D9"/>
    <a:srgbClr val="497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25B762-75FD-481C-90D5-6F3DC8ECEDBE}" v="1" dt="2025-05-11T20:27:54.5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35" autoAdjust="0"/>
    <p:restoredTop sz="94660"/>
  </p:normalViewPr>
  <p:slideViewPr>
    <p:cSldViewPr snapToGrid="0">
      <p:cViewPr varScale="1">
        <p:scale>
          <a:sx n="70" d="100"/>
          <a:sy n="70" d="100"/>
        </p:scale>
        <p:origin x="912" y="66"/>
      </p:cViewPr>
      <p:guideLst/>
    </p:cSldViewPr>
  </p:slideViewPr>
  <p:notesTextViewPr>
    <p:cViewPr>
      <p:scale>
        <a:sx n="3" d="2"/>
        <a:sy n="3" d="2"/>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0825B762-75FD-481C-90D5-6F3DC8ECEDBE}"/>
    <pc:docChg chg="addSld delSld modSld sldOrd">
      <pc:chgData name="Jolie Serrano Delgado" userId="d52b4219-5c60-4a0c-87ad-b1ec335c0c37" providerId="ADAL" clId="{0825B762-75FD-481C-90D5-6F3DC8ECEDBE}" dt="2025-05-11T20:28:19.070" v="7" actId="47"/>
      <pc:docMkLst>
        <pc:docMk/>
      </pc:docMkLst>
      <pc:sldChg chg="del">
        <pc:chgData name="Jolie Serrano Delgado" userId="d52b4219-5c60-4a0c-87ad-b1ec335c0c37" providerId="ADAL" clId="{0825B762-75FD-481C-90D5-6F3DC8ECEDBE}" dt="2025-05-11T20:28:19.070" v="7" actId="47"/>
        <pc:sldMkLst>
          <pc:docMk/>
          <pc:sldMk cId="3313802975" sldId="1772"/>
        </pc:sldMkLst>
      </pc:sldChg>
      <pc:sldChg chg="modSp del mod">
        <pc:chgData name="Jolie Serrano Delgado" userId="d52b4219-5c60-4a0c-87ad-b1ec335c0c37" providerId="ADAL" clId="{0825B762-75FD-481C-90D5-6F3DC8ECEDBE}" dt="2025-05-11T20:28:07.560" v="3" actId="47"/>
        <pc:sldMkLst>
          <pc:docMk/>
          <pc:sldMk cId="3460216635" sldId="1778"/>
        </pc:sldMkLst>
        <pc:spChg chg="mod">
          <ac:chgData name="Jolie Serrano Delgado" userId="d52b4219-5c60-4a0c-87ad-b1ec335c0c37" providerId="ADAL" clId="{0825B762-75FD-481C-90D5-6F3DC8ECEDBE}" dt="2025-05-11T20:28:01.019" v="1" actId="21"/>
          <ac:spMkLst>
            <pc:docMk/>
            <pc:sldMk cId="3460216635" sldId="1778"/>
            <ac:spMk id="5" creationId="{58E10FA7-5A2D-4C09-8B3F-7195A9CE858D}"/>
          </ac:spMkLst>
        </pc:spChg>
      </pc:sldChg>
      <pc:sldChg chg="add ord">
        <pc:chgData name="Jolie Serrano Delgado" userId="d52b4219-5c60-4a0c-87ad-b1ec335c0c37" providerId="ADAL" clId="{0825B762-75FD-481C-90D5-6F3DC8ECEDBE}" dt="2025-05-11T20:28:17.721" v="6"/>
        <pc:sldMkLst>
          <pc:docMk/>
          <pc:sldMk cId="3573392034" sldId="1791"/>
        </pc:sldMkLst>
      </pc:sldChg>
      <pc:sldChg chg="modSp add mod">
        <pc:chgData name="Jolie Serrano Delgado" userId="d52b4219-5c60-4a0c-87ad-b1ec335c0c37" providerId="ADAL" clId="{0825B762-75FD-481C-90D5-6F3DC8ECEDBE}" dt="2025-05-11T20:28:13.891" v="4" actId="207"/>
        <pc:sldMkLst>
          <pc:docMk/>
          <pc:sldMk cId="0" sldId="4129"/>
        </pc:sldMkLst>
        <pc:spChg chg="mod">
          <ac:chgData name="Jolie Serrano Delgado" userId="d52b4219-5c60-4a0c-87ad-b1ec335c0c37" providerId="ADAL" clId="{0825B762-75FD-481C-90D5-6F3DC8ECEDBE}" dt="2025-05-11T20:28:13.891" v="4" actId="207"/>
          <ac:spMkLst>
            <pc:docMk/>
            <pc:sldMk cId="0" sldId="4129"/>
            <ac:spMk id="18" creationId="{8F5F15BF-00E8-0146-9639-0FB07145B42A}"/>
          </ac:spMkLst>
        </pc:spChg>
        <pc:spChg chg="mod">
          <ac:chgData name="Jolie Serrano Delgado" userId="d52b4219-5c60-4a0c-87ad-b1ec335c0c37" providerId="ADAL" clId="{0825B762-75FD-481C-90D5-6F3DC8ECEDBE}" dt="2025-05-11T20:28:05.237" v="2"/>
          <ac:spMkLst>
            <pc:docMk/>
            <pc:sldMk cId="0" sldId="4129"/>
            <ac:spMk id="55309" creationId="{00000000-0000-0000-0000-000000000000}"/>
          </ac:spMkLst>
        </pc:spChg>
      </pc:sldChg>
      <pc:sldMasterChg chg="delSldLayout">
        <pc:chgData name="Jolie Serrano Delgado" userId="d52b4219-5c60-4a0c-87ad-b1ec335c0c37" providerId="ADAL" clId="{0825B762-75FD-481C-90D5-6F3DC8ECEDBE}" dt="2025-05-11T20:28:19.070" v="7" actId="47"/>
        <pc:sldMasterMkLst>
          <pc:docMk/>
          <pc:sldMasterMk cId="3968079979" sldId="2147483648"/>
        </pc:sldMasterMkLst>
        <pc:sldLayoutChg chg="del">
          <pc:chgData name="Jolie Serrano Delgado" userId="d52b4219-5c60-4a0c-87ad-b1ec335c0c37" providerId="ADAL" clId="{0825B762-75FD-481C-90D5-6F3DC8ECEDBE}" dt="2025-05-11T20:28:19.070" v="7" actId="47"/>
          <pc:sldLayoutMkLst>
            <pc:docMk/>
            <pc:sldMasterMk cId="3968079979" sldId="2147483648"/>
            <pc:sldLayoutMk cId="2586065029" sldId="2147483707"/>
          </pc:sldLayoutMkLst>
        </pc:sldLayoutChg>
        <pc:sldLayoutChg chg="del">
          <pc:chgData name="Jolie Serrano Delgado" userId="d52b4219-5c60-4a0c-87ad-b1ec335c0c37" providerId="ADAL" clId="{0825B762-75FD-481C-90D5-6F3DC8ECEDBE}" dt="2025-05-11T20:28:07.560" v="3" actId="47"/>
          <pc:sldLayoutMkLst>
            <pc:docMk/>
            <pc:sldMasterMk cId="3968079979" sldId="2147483648"/>
            <pc:sldLayoutMk cId="499554375" sldId="214748371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4EFCAFE-212C-4734-BC77-7E2EAA445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50A26631-D6CC-4646-B826-30D44D508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4159EF-ED2B-408F-BCA3-D34D4F7DB760}" type="datetimeFigureOut">
              <a:rPr lang="es-CO" smtClean="0"/>
              <a:t>11/05/2025</a:t>
            </a:fld>
            <a:endParaRPr lang="es-CO"/>
          </a:p>
        </p:txBody>
      </p:sp>
      <p:sp>
        <p:nvSpPr>
          <p:cNvPr id="4" name="Marcador de pie de página 3">
            <a:extLst>
              <a:ext uri="{FF2B5EF4-FFF2-40B4-BE49-F238E27FC236}">
                <a16:creationId xmlns:a16="http://schemas.microsoft.com/office/drawing/2014/main" id="{7D82AC57-3955-4BDA-8F61-BF1320FB63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2BB30DE2-14A2-4BFD-BD83-BC2335DB66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BDCDF6-AAFB-4FAC-BBF4-14E3AC0CA55B}" type="slidenum">
              <a:rPr lang="es-CO" smtClean="0"/>
              <a:t>‹#›</a:t>
            </a:fld>
            <a:endParaRPr lang="es-CO"/>
          </a:p>
        </p:txBody>
      </p:sp>
    </p:spTree>
    <p:extLst>
      <p:ext uri="{BB962C8B-B14F-4D97-AF65-F5344CB8AC3E}">
        <p14:creationId xmlns:p14="http://schemas.microsoft.com/office/powerpoint/2010/main" val="1196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488C5-1697-4F06-B106-3EE216118B56}" type="datetimeFigureOut">
              <a:rPr lang="es-CO" smtClean="0"/>
              <a:t>11/05/2025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8975-4C2E-4E2E-9D18-43E3EE8DFED9}" type="slidenum">
              <a:rPr lang="es-CO" smtClean="0"/>
              <a:t>‹#›</a:t>
            </a:fld>
            <a:endParaRPr lang="es-CO"/>
          </a:p>
        </p:txBody>
      </p:sp>
    </p:spTree>
    <p:extLst>
      <p:ext uri="{BB962C8B-B14F-4D97-AF65-F5344CB8AC3E}">
        <p14:creationId xmlns:p14="http://schemas.microsoft.com/office/powerpoint/2010/main" val="18998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7</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793097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8</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144351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t>9</a:t>
            </a:fld>
            <a:endParaRPr lang="en-US"/>
          </a:p>
        </p:txBody>
      </p:sp>
    </p:spTree>
    <p:extLst>
      <p:ext uri="{BB962C8B-B14F-4D97-AF65-F5344CB8AC3E}">
        <p14:creationId xmlns:p14="http://schemas.microsoft.com/office/powerpoint/2010/main" val="1721095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12</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388634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2AD2B1D-919F-4B4B-9EA4-6B8862BB2E92}"/>
              </a:ext>
            </a:extLst>
          </p:cNvPr>
          <p:cNvSpPr/>
          <p:nvPr userDrawn="1"/>
        </p:nvSpPr>
        <p:spPr>
          <a:xfrm>
            <a:off x="9296400" y="4686300"/>
            <a:ext cx="28956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Picture Placeholder 3">
            <a:extLst>
              <a:ext uri="{FF2B5EF4-FFF2-40B4-BE49-F238E27FC236}">
                <a16:creationId xmlns:a16="http://schemas.microsoft.com/office/drawing/2014/main" id="{FC48AD3C-F621-453E-A2B9-9F98CA777CE5}"/>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37612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9">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910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10">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4A1E1C62-7682-45EB-A414-2445831CA734}"/>
              </a:ext>
            </a:extLst>
          </p:cNvPr>
          <p:cNvSpPr>
            <a:spLocks noGrp="1"/>
          </p:cNvSpPr>
          <p:nvPr>
            <p:ph type="pic" sz="quarter" idx="10"/>
          </p:nvPr>
        </p:nvSpPr>
        <p:spPr>
          <a:xfrm>
            <a:off x="9582150" y="1371600"/>
            <a:ext cx="2305050" cy="4076700"/>
          </a:xfrm>
          <a:prstGeom prst="rect">
            <a:avLst/>
          </a:prstGeom>
        </p:spPr>
        <p:txBody>
          <a:bodyPr/>
          <a:lstStyle/>
          <a:p>
            <a:endParaRPr lang="en-US"/>
          </a:p>
        </p:txBody>
      </p:sp>
      <p:sp>
        <p:nvSpPr>
          <p:cNvPr id="11" name="Marcador de posición de imagen 10">
            <a:extLst>
              <a:ext uri="{FF2B5EF4-FFF2-40B4-BE49-F238E27FC236}">
                <a16:creationId xmlns:a16="http://schemas.microsoft.com/office/drawing/2014/main" id="{67FDB8DE-73CA-434E-AB2D-412B8633F229}"/>
              </a:ext>
            </a:extLst>
          </p:cNvPr>
          <p:cNvSpPr>
            <a:spLocks noGrp="1"/>
          </p:cNvSpPr>
          <p:nvPr>
            <p:ph type="pic" sz="quarter" idx="11"/>
          </p:nvPr>
        </p:nvSpPr>
        <p:spPr>
          <a:xfrm>
            <a:off x="7277100" y="1047750"/>
            <a:ext cx="2609850" cy="4648200"/>
          </a:xfrm>
          <a:prstGeom prst="rect">
            <a:avLst/>
          </a:prstGeom>
        </p:spPr>
        <p:txBody>
          <a:bodyPr/>
          <a:lstStyle/>
          <a:p>
            <a:endParaRPr lang="en-US"/>
          </a:p>
        </p:txBody>
      </p:sp>
    </p:spTree>
    <p:extLst>
      <p:ext uri="{BB962C8B-B14F-4D97-AF65-F5344CB8AC3E}">
        <p14:creationId xmlns:p14="http://schemas.microsoft.com/office/powerpoint/2010/main" val="2155618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B4AE9F9E-652F-43BC-A855-1A8A6E6F909B}"/>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4261969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9973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BE2F1BE-014C-4BA2-9CF1-D8197D1B3035}"/>
              </a:ext>
            </a:extLst>
          </p:cNvPr>
          <p:cNvSpPr>
            <a:spLocks noGrp="1"/>
          </p:cNvSpPr>
          <p:nvPr>
            <p:ph type="pic" sz="quarter" idx="10" hasCustomPrompt="1"/>
          </p:nvPr>
        </p:nvSpPr>
        <p:spPr>
          <a:xfrm>
            <a:off x="6779987" y="0"/>
            <a:ext cx="5412015" cy="6858000"/>
          </a:xfrm>
          <a:custGeom>
            <a:avLst/>
            <a:gdLst>
              <a:gd name="connsiteX0" fmla="*/ 2388418 w 5412015"/>
              <a:gd name="connsiteY0" fmla="*/ 0 h 6858000"/>
              <a:gd name="connsiteX1" fmla="*/ 2781300 w 5412015"/>
              <a:gd name="connsiteY1" fmla="*/ 0 h 6858000"/>
              <a:gd name="connsiteX2" fmla="*/ 4667250 w 5412015"/>
              <a:gd name="connsiteY2" fmla="*/ 0 h 6858000"/>
              <a:gd name="connsiteX3" fmla="*/ 5412015 w 5412015"/>
              <a:gd name="connsiteY3" fmla="*/ 0 h 6858000"/>
              <a:gd name="connsiteX4" fmla="*/ 5412015 w 5412015"/>
              <a:gd name="connsiteY4" fmla="*/ 6858000 h 6858000"/>
              <a:gd name="connsiteX5" fmla="*/ 4667250 w 5412015"/>
              <a:gd name="connsiteY5" fmla="*/ 6858000 h 6858000"/>
              <a:gd name="connsiteX6" fmla="*/ 2781300 w 5412015"/>
              <a:gd name="connsiteY6" fmla="*/ 6858000 h 6858000"/>
              <a:gd name="connsiteX7" fmla="*/ 2388413 w 5412015"/>
              <a:gd name="connsiteY7" fmla="*/ 6858000 h 6858000"/>
              <a:gd name="connsiteX8" fmla="*/ 2232020 w 5412015"/>
              <a:gd name="connsiteY8" fmla="*/ 6796336 h 6858000"/>
              <a:gd name="connsiteX9" fmla="*/ 0 w 5412015"/>
              <a:gd name="connsiteY9" fmla="*/ 3429001 h 6858000"/>
              <a:gd name="connsiteX10" fmla="*/ 2232020 w 5412015"/>
              <a:gd name="connsiteY10" fmla="*/ 616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12015" h="6858000">
                <a:moveTo>
                  <a:pt x="2388418" y="0"/>
                </a:moveTo>
                <a:lnTo>
                  <a:pt x="2781300" y="0"/>
                </a:lnTo>
                <a:lnTo>
                  <a:pt x="4667250" y="0"/>
                </a:lnTo>
                <a:lnTo>
                  <a:pt x="5412015" y="0"/>
                </a:lnTo>
                <a:lnTo>
                  <a:pt x="5412015" y="6858000"/>
                </a:lnTo>
                <a:lnTo>
                  <a:pt x="4667250" y="6858000"/>
                </a:lnTo>
                <a:lnTo>
                  <a:pt x="2781300" y="6858000"/>
                </a:lnTo>
                <a:lnTo>
                  <a:pt x="2388413" y="6858000"/>
                </a:lnTo>
                <a:lnTo>
                  <a:pt x="2232020" y="6796336"/>
                </a:lnTo>
                <a:cubicBezTo>
                  <a:pt x="920355" y="6241549"/>
                  <a:pt x="0" y="4942756"/>
                  <a:pt x="0" y="3429001"/>
                </a:cubicBezTo>
                <a:cubicBezTo>
                  <a:pt x="0" y="1915247"/>
                  <a:pt x="920355" y="616453"/>
                  <a:pt x="2232020" y="61666"/>
                </a:cubicBezTo>
                <a:close/>
              </a:path>
            </a:pathLst>
          </a:custGeom>
          <a:solidFill>
            <a:schemeClr val="bg1">
              <a:lumMod val="95000"/>
            </a:schemeClr>
          </a:solidFill>
          <a:ln>
            <a:noFill/>
          </a:ln>
          <a:effectLst/>
        </p:spPr>
        <p:txBody>
          <a:bodyPr wrap="square">
            <a:noAutofit/>
          </a:bodyPr>
          <a:lstStyle>
            <a:lvl1pPr marL="0" marR="0" indent="0" algn="l" defTabSz="914172"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172"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1518870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ig Title, Questions">
    <p:spTree>
      <p:nvGrpSpPr>
        <p:cNvPr id="1" name=""/>
        <p:cNvGrpSpPr/>
        <p:nvPr/>
      </p:nvGrpSpPr>
      <p:grpSpPr>
        <a:xfrm>
          <a:off x="0" y="0"/>
          <a:ext cx="0" cy="0"/>
          <a:chOff x="0" y="0"/>
          <a:chExt cx="0" cy="0"/>
        </a:xfrm>
      </p:grpSpPr>
      <p:sp>
        <p:nvSpPr>
          <p:cNvPr id="3" name="Picture Placeholder 13">
            <a:extLst>
              <a:ext uri="{FF2B5EF4-FFF2-40B4-BE49-F238E27FC236}">
                <a16:creationId xmlns:a16="http://schemas.microsoft.com/office/drawing/2014/main" id="{8F75584D-9BD5-C546-9129-247A52DAD75D}"/>
              </a:ext>
            </a:extLst>
          </p:cNvPr>
          <p:cNvSpPr>
            <a:spLocks noGrp="1"/>
          </p:cNvSpPr>
          <p:nvPr>
            <p:ph type="pic" sz="quarter" idx="17"/>
          </p:nvPr>
        </p:nvSpPr>
        <p:spPr>
          <a:xfrm>
            <a:off x="0" y="0"/>
            <a:ext cx="12192000" cy="6858000"/>
          </a:xfrm>
          <a:solidFill>
            <a:schemeClr val="bg1">
              <a:lumMod val="90000"/>
            </a:schemeClr>
          </a:solidFill>
          <a:ln>
            <a:noFill/>
          </a:ln>
          <a:effectLst/>
        </p:spPr>
        <p:txBody>
          <a:bodyPr>
            <a:normAutofit/>
          </a:bodyPr>
          <a:lstStyle>
            <a:lvl1pPr marL="0" indent="0">
              <a:buNone/>
              <a:defRPr sz="1300" b="0" i="0">
                <a:ln>
                  <a:noFill/>
                </a:ln>
                <a:solidFill>
                  <a:schemeClr val="bg1">
                    <a:lumMod val="85000"/>
                  </a:schemeClr>
                </a:solidFill>
                <a:latin typeface="Source Sans Pro Light" panose="020B0403030403020204" pitchFamily="34" charset="0"/>
                <a:ea typeface="Noto Sans Light" panose="020B0402040504020204" pitchFamily="34" charset="0"/>
                <a:cs typeface="Noto Sans Light" panose="020B0402040504020204" pitchFamily="34" charset="0"/>
              </a:defRPr>
            </a:lvl1pPr>
          </a:lstStyle>
          <a:p>
            <a:endParaRPr lang="en-US" dirty="0"/>
          </a:p>
        </p:txBody>
      </p:sp>
    </p:spTree>
    <p:extLst>
      <p:ext uri="{BB962C8B-B14F-4D97-AF65-F5344CB8AC3E}">
        <p14:creationId xmlns:p14="http://schemas.microsoft.com/office/powerpoint/2010/main" val="2064241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ortfolio 2">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D5F7D12A-396D-F84C-8EFE-7B4429A82B26}"/>
              </a:ext>
            </a:extLst>
          </p:cNvPr>
          <p:cNvSpPr>
            <a:spLocks noGrp="1"/>
          </p:cNvSpPr>
          <p:nvPr>
            <p:ph type="pic" sz="quarter" idx="29"/>
          </p:nvPr>
        </p:nvSpPr>
        <p:spPr>
          <a:xfrm>
            <a:off x="5333209" y="3429000"/>
            <a:ext cx="6857796" cy="3429000"/>
          </a:xfrm>
          <a:custGeom>
            <a:avLst/>
            <a:gdLst>
              <a:gd name="connsiteX0" fmla="*/ 6858001 w 13712021"/>
              <a:gd name="connsiteY0" fmla="*/ 0 h 6858000"/>
              <a:gd name="connsiteX1" fmla="*/ 13712021 w 13712021"/>
              <a:gd name="connsiteY1" fmla="*/ 6854020 h 6858000"/>
              <a:gd name="connsiteX2" fmla="*/ 13712021 w 13712021"/>
              <a:gd name="connsiteY2" fmla="*/ 6858000 h 6858000"/>
              <a:gd name="connsiteX3" fmla="*/ 0 w 1371202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712021" h="6858000">
                <a:moveTo>
                  <a:pt x="6858001" y="0"/>
                </a:moveTo>
                <a:lnTo>
                  <a:pt x="13712021" y="6854020"/>
                </a:lnTo>
                <a:lnTo>
                  <a:pt x="13712021" y="6858000"/>
                </a:lnTo>
                <a:lnTo>
                  <a:pt x="0" y="6858000"/>
                </a:lnTo>
                <a:close/>
              </a:path>
            </a:pathLst>
          </a:custGeom>
          <a:solidFill>
            <a:schemeClr val="bg1">
              <a:lumMod val="90000"/>
            </a:schemeClr>
          </a:solidFill>
          <a:ln>
            <a:noFill/>
          </a:ln>
          <a:effectLst/>
        </p:spPr>
        <p:txBody>
          <a:bodyPr wrap="square">
            <a:noAutofit/>
          </a:bodyPr>
          <a:lstStyle>
            <a:lvl1pPr marL="0" indent="0">
              <a:buNone/>
              <a:defRPr sz="1300" b="0" i="0">
                <a:ln>
                  <a:noFill/>
                </a:ln>
                <a:solidFill>
                  <a:schemeClr val="bg1">
                    <a:lumMod val="85000"/>
                  </a:schemeClr>
                </a:solidFill>
                <a:latin typeface="Source Sans Pro Light" panose="020B0403030403020204" pitchFamily="34" charset="0"/>
                <a:ea typeface="Noto Sans Light" panose="020B0402040504020204" pitchFamily="34" charset="0"/>
                <a:cs typeface="Noto Sans Light" panose="020B0402040504020204" pitchFamily="34" charset="0"/>
              </a:defRPr>
            </a:lvl1pPr>
          </a:lstStyle>
          <a:p>
            <a:endParaRPr lang="en-US" dirty="0"/>
          </a:p>
        </p:txBody>
      </p:sp>
      <p:sp>
        <p:nvSpPr>
          <p:cNvPr id="22" name="Picture Placeholder 21">
            <a:extLst>
              <a:ext uri="{FF2B5EF4-FFF2-40B4-BE49-F238E27FC236}">
                <a16:creationId xmlns:a16="http://schemas.microsoft.com/office/drawing/2014/main" id="{51264ABB-F766-1748-A231-300CA41053E5}"/>
              </a:ext>
            </a:extLst>
          </p:cNvPr>
          <p:cNvSpPr>
            <a:spLocks noGrp="1"/>
          </p:cNvSpPr>
          <p:nvPr>
            <p:ph type="pic" sz="quarter" idx="28"/>
          </p:nvPr>
        </p:nvSpPr>
        <p:spPr>
          <a:xfrm>
            <a:off x="8762107" y="0"/>
            <a:ext cx="3429893" cy="6858000"/>
          </a:xfrm>
          <a:custGeom>
            <a:avLst/>
            <a:gdLst>
              <a:gd name="connsiteX0" fmla="*/ 6858000 w 6858000"/>
              <a:gd name="connsiteY0" fmla="*/ 0 h 13715999"/>
              <a:gd name="connsiteX1" fmla="*/ 6858000 w 6858000"/>
              <a:gd name="connsiteY1" fmla="*/ 13715999 h 13715999"/>
              <a:gd name="connsiteX2" fmla="*/ 6857998 w 6858000"/>
              <a:gd name="connsiteY2" fmla="*/ 13715999 h 13715999"/>
              <a:gd name="connsiteX3" fmla="*/ 0 w 6858000"/>
              <a:gd name="connsiteY3" fmla="*/ 6858000 h 13715999"/>
            </a:gdLst>
            <a:ahLst/>
            <a:cxnLst>
              <a:cxn ang="0">
                <a:pos x="connsiteX0" y="connsiteY0"/>
              </a:cxn>
              <a:cxn ang="0">
                <a:pos x="connsiteX1" y="connsiteY1"/>
              </a:cxn>
              <a:cxn ang="0">
                <a:pos x="connsiteX2" y="connsiteY2"/>
              </a:cxn>
              <a:cxn ang="0">
                <a:pos x="connsiteX3" y="connsiteY3"/>
              </a:cxn>
            </a:cxnLst>
            <a:rect l="l" t="t" r="r" b="b"/>
            <a:pathLst>
              <a:path w="6858000" h="13715999">
                <a:moveTo>
                  <a:pt x="6858000" y="0"/>
                </a:moveTo>
                <a:lnTo>
                  <a:pt x="6858000" y="13715999"/>
                </a:lnTo>
                <a:lnTo>
                  <a:pt x="6857998" y="13715999"/>
                </a:lnTo>
                <a:lnTo>
                  <a:pt x="0" y="6858000"/>
                </a:lnTo>
                <a:close/>
              </a:path>
            </a:pathLst>
          </a:custGeom>
          <a:solidFill>
            <a:schemeClr val="bg1">
              <a:lumMod val="90000"/>
            </a:schemeClr>
          </a:solidFill>
          <a:ln>
            <a:noFill/>
          </a:ln>
          <a:effectLst/>
        </p:spPr>
        <p:txBody>
          <a:bodyPr wrap="square">
            <a:noAutofit/>
          </a:bodyPr>
          <a:lstStyle>
            <a:lvl1pPr marL="0" indent="0">
              <a:buNone/>
              <a:defRPr sz="1300" b="0" i="0">
                <a:ln>
                  <a:noFill/>
                </a:ln>
                <a:solidFill>
                  <a:schemeClr val="bg1">
                    <a:lumMod val="85000"/>
                  </a:schemeClr>
                </a:solidFill>
                <a:latin typeface="Source Sans Pro Light" panose="020B0403030403020204" pitchFamily="34" charset="0"/>
                <a:ea typeface="Noto Sans Light" panose="020B0402040504020204" pitchFamily="34" charset="0"/>
                <a:cs typeface="Noto Sans Light" panose="020B0402040504020204" pitchFamily="34" charset="0"/>
              </a:defRPr>
            </a:lvl1pPr>
          </a:lstStyle>
          <a:p>
            <a:endParaRPr lang="en-US" dirty="0"/>
          </a:p>
        </p:txBody>
      </p:sp>
      <p:sp>
        <p:nvSpPr>
          <p:cNvPr id="20" name="Picture Placeholder 19">
            <a:extLst>
              <a:ext uri="{FF2B5EF4-FFF2-40B4-BE49-F238E27FC236}">
                <a16:creationId xmlns:a16="http://schemas.microsoft.com/office/drawing/2014/main" id="{843FD031-8F5B-A244-9A04-2E5093D10F66}"/>
              </a:ext>
            </a:extLst>
          </p:cNvPr>
          <p:cNvSpPr>
            <a:spLocks noGrp="1"/>
          </p:cNvSpPr>
          <p:nvPr>
            <p:ph type="pic" sz="quarter" idx="27"/>
          </p:nvPr>
        </p:nvSpPr>
        <p:spPr>
          <a:xfrm>
            <a:off x="0" y="0"/>
            <a:ext cx="6858792" cy="3429000"/>
          </a:xfrm>
          <a:custGeom>
            <a:avLst/>
            <a:gdLst>
              <a:gd name="connsiteX0" fmla="*/ 0 w 13714012"/>
              <a:gd name="connsiteY0" fmla="*/ 0 h 6858000"/>
              <a:gd name="connsiteX1" fmla="*/ 13714012 w 13714012"/>
              <a:gd name="connsiteY1" fmla="*/ 0 h 6858000"/>
              <a:gd name="connsiteX2" fmla="*/ 13714012 w 13714012"/>
              <a:gd name="connsiteY2" fmla="*/ 1989 h 6858000"/>
              <a:gd name="connsiteX3" fmla="*/ 6858000 w 137140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714012" h="6858000">
                <a:moveTo>
                  <a:pt x="0" y="0"/>
                </a:moveTo>
                <a:lnTo>
                  <a:pt x="13714012" y="0"/>
                </a:lnTo>
                <a:lnTo>
                  <a:pt x="13714012" y="1989"/>
                </a:lnTo>
                <a:lnTo>
                  <a:pt x="6858000" y="6858000"/>
                </a:lnTo>
                <a:close/>
              </a:path>
            </a:pathLst>
          </a:custGeom>
          <a:solidFill>
            <a:schemeClr val="bg1">
              <a:lumMod val="90000"/>
            </a:schemeClr>
          </a:solidFill>
          <a:ln>
            <a:noFill/>
          </a:ln>
          <a:effectLst/>
        </p:spPr>
        <p:txBody>
          <a:bodyPr wrap="square">
            <a:noAutofit/>
          </a:bodyPr>
          <a:lstStyle>
            <a:lvl1pPr marL="0" indent="0">
              <a:buNone/>
              <a:defRPr sz="1300" b="0" i="0">
                <a:ln>
                  <a:noFill/>
                </a:ln>
                <a:solidFill>
                  <a:schemeClr val="bg2"/>
                </a:solidFill>
                <a:latin typeface="Source Sans Pro Light" panose="020B0403030403020204" pitchFamily="34" charset="0"/>
                <a:ea typeface="Noto Sans Light" panose="020B0402040504020204" pitchFamily="34" charset="0"/>
                <a:cs typeface="Noto Sans Light" panose="020B0402040504020204" pitchFamily="34" charset="0"/>
              </a:defRPr>
            </a:lvl1pPr>
          </a:lstStyle>
          <a:p>
            <a:endParaRPr lang="en-US" dirty="0"/>
          </a:p>
        </p:txBody>
      </p:sp>
      <p:sp>
        <p:nvSpPr>
          <p:cNvPr id="15" name="Picture Placeholder 14">
            <a:extLst>
              <a:ext uri="{FF2B5EF4-FFF2-40B4-BE49-F238E27FC236}">
                <a16:creationId xmlns:a16="http://schemas.microsoft.com/office/drawing/2014/main" id="{F2BCEE25-E1DA-814D-B957-16EC0D2E81ED}"/>
              </a:ext>
            </a:extLst>
          </p:cNvPr>
          <p:cNvSpPr>
            <a:spLocks noGrp="1"/>
          </p:cNvSpPr>
          <p:nvPr>
            <p:ph type="pic" sz="quarter" idx="26"/>
          </p:nvPr>
        </p:nvSpPr>
        <p:spPr>
          <a:xfrm>
            <a:off x="-994" y="1"/>
            <a:ext cx="3429893" cy="6858000"/>
          </a:xfrm>
          <a:custGeom>
            <a:avLst/>
            <a:gdLst>
              <a:gd name="connsiteX0" fmla="*/ 0 w 6858000"/>
              <a:gd name="connsiteY0" fmla="*/ 0 h 13715999"/>
              <a:gd name="connsiteX1" fmla="*/ 6858000 w 6858000"/>
              <a:gd name="connsiteY1" fmla="*/ 6858001 h 13715999"/>
              <a:gd name="connsiteX2" fmla="*/ 2 w 6858000"/>
              <a:gd name="connsiteY2" fmla="*/ 13715999 h 13715999"/>
              <a:gd name="connsiteX3" fmla="*/ 0 w 6858000"/>
              <a:gd name="connsiteY3" fmla="*/ 13715999 h 13715999"/>
            </a:gdLst>
            <a:ahLst/>
            <a:cxnLst>
              <a:cxn ang="0">
                <a:pos x="connsiteX0" y="connsiteY0"/>
              </a:cxn>
              <a:cxn ang="0">
                <a:pos x="connsiteX1" y="connsiteY1"/>
              </a:cxn>
              <a:cxn ang="0">
                <a:pos x="connsiteX2" y="connsiteY2"/>
              </a:cxn>
              <a:cxn ang="0">
                <a:pos x="connsiteX3" y="connsiteY3"/>
              </a:cxn>
            </a:cxnLst>
            <a:rect l="l" t="t" r="r" b="b"/>
            <a:pathLst>
              <a:path w="6858000" h="13715999">
                <a:moveTo>
                  <a:pt x="0" y="0"/>
                </a:moveTo>
                <a:lnTo>
                  <a:pt x="6858000" y="6858001"/>
                </a:lnTo>
                <a:lnTo>
                  <a:pt x="2" y="13715999"/>
                </a:lnTo>
                <a:lnTo>
                  <a:pt x="0" y="13715999"/>
                </a:lnTo>
                <a:close/>
              </a:path>
            </a:pathLst>
          </a:custGeom>
          <a:solidFill>
            <a:schemeClr val="bg1">
              <a:lumMod val="90000"/>
            </a:schemeClr>
          </a:solidFill>
          <a:ln>
            <a:noFill/>
          </a:ln>
          <a:effectLst/>
        </p:spPr>
        <p:txBody>
          <a:bodyPr wrap="square">
            <a:noAutofit/>
          </a:bodyPr>
          <a:lstStyle>
            <a:lvl1pPr marL="0" indent="0">
              <a:buNone/>
              <a:defRPr sz="1300" b="0" i="0">
                <a:ln>
                  <a:noFill/>
                </a:ln>
                <a:solidFill>
                  <a:schemeClr val="bg1">
                    <a:lumMod val="85000"/>
                  </a:schemeClr>
                </a:solidFill>
                <a:latin typeface="Source Sans Pro Light" panose="020B0403030403020204" pitchFamily="34" charset="0"/>
                <a:ea typeface="Noto Sans Light" panose="020B0402040504020204" pitchFamily="34" charset="0"/>
                <a:cs typeface="Noto Sans Light" panose="020B0402040504020204" pitchFamily="34" charset="0"/>
              </a:defRPr>
            </a:lvl1pPr>
          </a:lstStyle>
          <a:p>
            <a:endParaRPr lang="en-US" dirty="0"/>
          </a:p>
        </p:txBody>
      </p:sp>
    </p:spTree>
    <p:extLst>
      <p:ext uri="{BB962C8B-B14F-4D97-AF65-F5344CB8AC3E}">
        <p14:creationId xmlns:p14="http://schemas.microsoft.com/office/powerpoint/2010/main" val="52985599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aptop Mockup 2">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0AC42662-6574-4D20-8B56-A86D27C2C55B}"/>
              </a:ext>
            </a:extLst>
          </p:cNvPr>
          <p:cNvSpPr>
            <a:spLocks noGrp="1"/>
          </p:cNvSpPr>
          <p:nvPr>
            <p:ph type="pic" sz="quarter" idx="10"/>
          </p:nvPr>
        </p:nvSpPr>
        <p:spPr>
          <a:xfrm>
            <a:off x="6851650" y="2660650"/>
            <a:ext cx="3806825" cy="2362200"/>
          </a:xfrm>
          <a:prstGeom prst="rect">
            <a:avLst/>
          </a:prstGeom>
        </p:spPr>
        <p:txBody>
          <a:bodyPr/>
          <a:lstStyle/>
          <a:p>
            <a:endParaRPr lang="en-US"/>
          </a:p>
        </p:txBody>
      </p:sp>
    </p:spTree>
    <p:extLst>
      <p:ext uri="{BB962C8B-B14F-4D97-AF65-F5344CB8AC3E}">
        <p14:creationId xmlns:p14="http://schemas.microsoft.com/office/powerpoint/2010/main" val="276561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Phone 7 Mockup">
    <p:spTree>
      <p:nvGrpSpPr>
        <p:cNvPr id="1" name=""/>
        <p:cNvGrpSpPr/>
        <p:nvPr/>
      </p:nvGrpSpPr>
      <p:grpSpPr>
        <a:xfrm>
          <a:off x="0" y="0"/>
          <a:ext cx="0" cy="0"/>
          <a:chOff x="0" y="0"/>
          <a:chExt cx="0" cy="0"/>
        </a:xfrm>
      </p:grpSpPr>
      <p:sp>
        <p:nvSpPr>
          <p:cNvPr id="18" name="Picture Placeholder 17"/>
          <p:cNvSpPr>
            <a:spLocks noGrp="1"/>
          </p:cNvSpPr>
          <p:nvPr>
            <p:ph type="pic" sz="quarter" idx="27"/>
          </p:nvPr>
        </p:nvSpPr>
        <p:spPr>
          <a:xfrm>
            <a:off x="5150463" y="2111478"/>
            <a:ext cx="1889252" cy="3290341"/>
          </a:xfrm>
          <a:custGeom>
            <a:avLst/>
            <a:gdLst>
              <a:gd name="connsiteX0" fmla="*/ 61439 w 3725838"/>
              <a:gd name="connsiteY0" fmla="*/ 0 h 6523629"/>
              <a:gd name="connsiteX1" fmla="*/ 3664399 w 3725838"/>
              <a:gd name="connsiteY1" fmla="*/ 0 h 6523629"/>
              <a:gd name="connsiteX2" fmla="*/ 3725838 w 3725838"/>
              <a:gd name="connsiteY2" fmla="*/ 61439 h 6523629"/>
              <a:gd name="connsiteX3" fmla="*/ 3725838 w 3725838"/>
              <a:gd name="connsiteY3" fmla="*/ 6462190 h 6523629"/>
              <a:gd name="connsiteX4" fmla="*/ 3664399 w 3725838"/>
              <a:gd name="connsiteY4" fmla="*/ 6523629 h 6523629"/>
              <a:gd name="connsiteX5" fmla="*/ 61439 w 3725838"/>
              <a:gd name="connsiteY5" fmla="*/ 6523629 h 6523629"/>
              <a:gd name="connsiteX6" fmla="*/ 0 w 3725838"/>
              <a:gd name="connsiteY6" fmla="*/ 6462190 h 6523629"/>
              <a:gd name="connsiteX7" fmla="*/ 0 w 3725838"/>
              <a:gd name="connsiteY7" fmla="*/ 61439 h 6523629"/>
              <a:gd name="connsiteX8" fmla="*/ 61439 w 3725838"/>
              <a:gd name="connsiteY8" fmla="*/ 0 h 652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838" h="6523629">
                <a:moveTo>
                  <a:pt x="61439" y="0"/>
                </a:moveTo>
                <a:lnTo>
                  <a:pt x="3664399" y="0"/>
                </a:lnTo>
                <a:cubicBezTo>
                  <a:pt x="3698331" y="0"/>
                  <a:pt x="3725838" y="27507"/>
                  <a:pt x="3725838" y="61439"/>
                </a:cubicBezTo>
                <a:lnTo>
                  <a:pt x="3725838" y="6462190"/>
                </a:lnTo>
                <a:cubicBezTo>
                  <a:pt x="3725838" y="6496122"/>
                  <a:pt x="3698331" y="6523629"/>
                  <a:pt x="3664399" y="6523629"/>
                </a:cubicBezTo>
                <a:lnTo>
                  <a:pt x="61439" y="6523629"/>
                </a:lnTo>
                <a:cubicBezTo>
                  <a:pt x="27507" y="6523629"/>
                  <a:pt x="0" y="6496122"/>
                  <a:pt x="0" y="6462190"/>
                </a:cubicBezTo>
                <a:lnTo>
                  <a:pt x="0" y="61439"/>
                </a:lnTo>
                <a:cubicBezTo>
                  <a:pt x="0" y="27507"/>
                  <a:pt x="27507" y="0"/>
                  <a:pt x="61439" y="0"/>
                </a:cubicBezTo>
                <a:close/>
              </a:path>
            </a:pathLst>
          </a:custGeom>
          <a:solidFill>
            <a:schemeClr val="bg1">
              <a:lumMod val="90000"/>
            </a:schemeClr>
          </a:solidFill>
          <a:ln>
            <a:noFill/>
          </a:ln>
          <a:effectLst/>
        </p:spPr>
        <p:txBody>
          <a:bodyPr wrap="square">
            <a:noAutofit/>
          </a:bodyPr>
          <a:lstStyle>
            <a:lvl1pPr marL="0" indent="0">
              <a:buNone/>
              <a:defRPr sz="1300" b="0" i="0">
                <a:ln>
                  <a:noFill/>
                </a:ln>
                <a:solidFill>
                  <a:schemeClr val="bg1">
                    <a:lumMod val="85000"/>
                  </a:schemeClr>
                </a:solidFill>
                <a:latin typeface="Source Sans Pro Light" panose="020B0403030403020204" pitchFamily="34" charset="0"/>
                <a:ea typeface="Noto Sans Light" panose="020B0402040504020204" pitchFamily="34" charset="0"/>
                <a:cs typeface="Noto Sans Light" panose="020B0402040504020204" pitchFamily="34" charset="0"/>
              </a:defRPr>
            </a:lvl1pPr>
          </a:lstStyle>
          <a:p>
            <a:endParaRPr lang="en-US" dirty="0"/>
          </a:p>
        </p:txBody>
      </p:sp>
      <p:sp>
        <p:nvSpPr>
          <p:cNvPr id="19" name="Picture Placeholder 18"/>
          <p:cNvSpPr>
            <a:spLocks noGrp="1"/>
          </p:cNvSpPr>
          <p:nvPr>
            <p:ph type="pic" sz="quarter" idx="28"/>
          </p:nvPr>
        </p:nvSpPr>
        <p:spPr>
          <a:xfrm>
            <a:off x="8489548" y="2111478"/>
            <a:ext cx="1889252" cy="3290341"/>
          </a:xfrm>
          <a:custGeom>
            <a:avLst/>
            <a:gdLst>
              <a:gd name="connsiteX0" fmla="*/ 61439 w 3725838"/>
              <a:gd name="connsiteY0" fmla="*/ 0 h 6523629"/>
              <a:gd name="connsiteX1" fmla="*/ 3664399 w 3725838"/>
              <a:gd name="connsiteY1" fmla="*/ 0 h 6523629"/>
              <a:gd name="connsiteX2" fmla="*/ 3725838 w 3725838"/>
              <a:gd name="connsiteY2" fmla="*/ 61439 h 6523629"/>
              <a:gd name="connsiteX3" fmla="*/ 3725838 w 3725838"/>
              <a:gd name="connsiteY3" fmla="*/ 6462190 h 6523629"/>
              <a:gd name="connsiteX4" fmla="*/ 3664399 w 3725838"/>
              <a:gd name="connsiteY4" fmla="*/ 6523629 h 6523629"/>
              <a:gd name="connsiteX5" fmla="*/ 61439 w 3725838"/>
              <a:gd name="connsiteY5" fmla="*/ 6523629 h 6523629"/>
              <a:gd name="connsiteX6" fmla="*/ 0 w 3725838"/>
              <a:gd name="connsiteY6" fmla="*/ 6462190 h 6523629"/>
              <a:gd name="connsiteX7" fmla="*/ 0 w 3725838"/>
              <a:gd name="connsiteY7" fmla="*/ 61439 h 6523629"/>
              <a:gd name="connsiteX8" fmla="*/ 61439 w 3725838"/>
              <a:gd name="connsiteY8" fmla="*/ 0 h 652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838" h="6523629">
                <a:moveTo>
                  <a:pt x="61439" y="0"/>
                </a:moveTo>
                <a:lnTo>
                  <a:pt x="3664399" y="0"/>
                </a:lnTo>
                <a:cubicBezTo>
                  <a:pt x="3698331" y="0"/>
                  <a:pt x="3725838" y="27507"/>
                  <a:pt x="3725838" y="61439"/>
                </a:cubicBezTo>
                <a:lnTo>
                  <a:pt x="3725838" y="6462190"/>
                </a:lnTo>
                <a:cubicBezTo>
                  <a:pt x="3725838" y="6496122"/>
                  <a:pt x="3698331" y="6523629"/>
                  <a:pt x="3664399" y="6523629"/>
                </a:cubicBezTo>
                <a:lnTo>
                  <a:pt x="61439" y="6523629"/>
                </a:lnTo>
                <a:cubicBezTo>
                  <a:pt x="27507" y="6523629"/>
                  <a:pt x="0" y="6496122"/>
                  <a:pt x="0" y="6462190"/>
                </a:cubicBezTo>
                <a:lnTo>
                  <a:pt x="0" y="61439"/>
                </a:lnTo>
                <a:cubicBezTo>
                  <a:pt x="0" y="27507"/>
                  <a:pt x="27507" y="0"/>
                  <a:pt x="61439" y="0"/>
                </a:cubicBezTo>
                <a:close/>
              </a:path>
            </a:pathLst>
          </a:custGeom>
          <a:solidFill>
            <a:schemeClr val="bg1">
              <a:lumMod val="90000"/>
            </a:schemeClr>
          </a:solidFill>
          <a:ln>
            <a:noFill/>
          </a:ln>
          <a:effectLst/>
        </p:spPr>
        <p:txBody>
          <a:bodyPr wrap="square">
            <a:noAutofit/>
          </a:bodyPr>
          <a:lstStyle>
            <a:lvl1pPr marL="0" indent="0">
              <a:buNone/>
              <a:defRPr sz="1300" b="0" i="0">
                <a:ln>
                  <a:noFill/>
                </a:ln>
                <a:solidFill>
                  <a:schemeClr val="bg1">
                    <a:lumMod val="85000"/>
                  </a:schemeClr>
                </a:solidFill>
                <a:latin typeface="Source Sans Pro Light" panose="020B0403030403020204" pitchFamily="34" charset="0"/>
                <a:ea typeface="Noto Sans Light" panose="020B0402040504020204" pitchFamily="34" charset="0"/>
                <a:cs typeface="Noto Sans Light" panose="020B0402040504020204" pitchFamily="34" charset="0"/>
              </a:defRPr>
            </a:lvl1pPr>
          </a:lstStyle>
          <a:p>
            <a:endParaRPr lang="en-US" dirty="0"/>
          </a:p>
        </p:txBody>
      </p:sp>
      <p:sp>
        <p:nvSpPr>
          <p:cNvPr id="20" name="Picture Placeholder 19"/>
          <p:cNvSpPr>
            <a:spLocks noGrp="1"/>
          </p:cNvSpPr>
          <p:nvPr>
            <p:ph type="pic" sz="quarter" idx="29"/>
          </p:nvPr>
        </p:nvSpPr>
        <p:spPr>
          <a:xfrm>
            <a:off x="1822268" y="2111478"/>
            <a:ext cx="1889252" cy="3290341"/>
          </a:xfrm>
          <a:custGeom>
            <a:avLst/>
            <a:gdLst>
              <a:gd name="connsiteX0" fmla="*/ 61439 w 3725838"/>
              <a:gd name="connsiteY0" fmla="*/ 0 h 6523629"/>
              <a:gd name="connsiteX1" fmla="*/ 3664399 w 3725838"/>
              <a:gd name="connsiteY1" fmla="*/ 0 h 6523629"/>
              <a:gd name="connsiteX2" fmla="*/ 3725838 w 3725838"/>
              <a:gd name="connsiteY2" fmla="*/ 61439 h 6523629"/>
              <a:gd name="connsiteX3" fmla="*/ 3725838 w 3725838"/>
              <a:gd name="connsiteY3" fmla="*/ 6462190 h 6523629"/>
              <a:gd name="connsiteX4" fmla="*/ 3664399 w 3725838"/>
              <a:gd name="connsiteY4" fmla="*/ 6523629 h 6523629"/>
              <a:gd name="connsiteX5" fmla="*/ 61439 w 3725838"/>
              <a:gd name="connsiteY5" fmla="*/ 6523629 h 6523629"/>
              <a:gd name="connsiteX6" fmla="*/ 0 w 3725838"/>
              <a:gd name="connsiteY6" fmla="*/ 6462190 h 6523629"/>
              <a:gd name="connsiteX7" fmla="*/ 0 w 3725838"/>
              <a:gd name="connsiteY7" fmla="*/ 61439 h 6523629"/>
              <a:gd name="connsiteX8" fmla="*/ 61439 w 3725838"/>
              <a:gd name="connsiteY8" fmla="*/ 0 h 652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5838" h="6523629">
                <a:moveTo>
                  <a:pt x="61439" y="0"/>
                </a:moveTo>
                <a:lnTo>
                  <a:pt x="3664399" y="0"/>
                </a:lnTo>
                <a:cubicBezTo>
                  <a:pt x="3698331" y="0"/>
                  <a:pt x="3725838" y="27507"/>
                  <a:pt x="3725838" y="61439"/>
                </a:cubicBezTo>
                <a:lnTo>
                  <a:pt x="3725838" y="6462190"/>
                </a:lnTo>
                <a:cubicBezTo>
                  <a:pt x="3725838" y="6496122"/>
                  <a:pt x="3698331" y="6523629"/>
                  <a:pt x="3664399" y="6523629"/>
                </a:cubicBezTo>
                <a:lnTo>
                  <a:pt x="61439" y="6523629"/>
                </a:lnTo>
                <a:cubicBezTo>
                  <a:pt x="27507" y="6523629"/>
                  <a:pt x="0" y="6496122"/>
                  <a:pt x="0" y="6462190"/>
                </a:cubicBezTo>
                <a:lnTo>
                  <a:pt x="0" y="61439"/>
                </a:lnTo>
                <a:cubicBezTo>
                  <a:pt x="0" y="27507"/>
                  <a:pt x="27507" y="0"/>
                  <a:pt x="61439" y="0"/>
                </a:cubicBezTo>
                <a:close/>
              </a:path>
            </a:pathLst>
          </a:custGeom>
          <a:solidFill>
            <a:schemeClr val="bg1">
              <a:lumMod val="90000"/>
            </a:schemeClr>
          </a:solidFill>
          <a:ln>
            <a:noFill/>
          </a:ln>
          <a:effectLst/>
        </p:spPr>
        <p:txBody>
          <a:bodyPr wrap="square">
            <a:noAutofit/>
          </a:bodyPr>
          <a:lstStyle>
            <a:lvl1pPr marL="0" indent="0">
              <a:buNone/>
              <a:defRPr sz="1300" b="0" i="0">
                <a:ln>
                  <a:noFill/>
                </a:ln>
                <a:solidFill>
                  <a:schemeClr val="bg1">
                    <a:lumMod val="85000"/>
                  </a:schemeClr>
                </a:solidFill>
                <a:latin typeface="Source Sans Pro Light" panose="020B0403030403020204" pitchFamily="34" charset="0"/>
                <a:ea typeface="Noto Sans Light" panose="020B0402040504020204" pitchFamily="34" charset="0"/>
                <a:cs typeface="Noto Sans Light" panose="020B0402040504020204" pitchFamily="34" charset="0"/>
              </a:defRPr>
            </a:lvl1pPr>
          </a:lstStyle>
          <a:p>
            <a:endParaRPr lang="en-US" dirty="0"/>
          </a:p>
        </p:txBody>
      </p:sp>
    </p:spTree>
    <p:extLst>
      <p:ext uri="{BB962C8B-B14F-4D97-AF65-F5344CB8AC3E}">
        <p14:creationId xmlns:p14="http://schemas.microsoft.com/office/powerpoint/2010/main" val="165058688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085FC83-B7B1-6F4C-A3B4-6BC6DAA8D695}"/>
              </a:ext>
            </a:extLst>
          </p:cNvPr>
          <p:cNvSpPr>
            <a:spLocks noGrp="1"/>
          </p:cNvSpPr>
          <p:nvPr>
            <p:ph type="pic" sz="quarter" idx="17"/>
          </p:nvPr>
        </p:nvSpPr>
        <p:spPr>
          <a:xfrm>
            <a:off x="0" y="1035353"/>
            <a:ext cx="6614794" cy="5822647"/>
          </a:xfrm>
          <a:custGeom>
            <a:avLst/>
            <a:gdLst>
              <a:gd name="connsiteX0" fmla="*/ 7239001 w 14478000"/>
              <a:gd name="connsiteY0" fmla="*/ 0 h 12747522"/>
              <a:gd name="connsiteX1" fmla="*/ 14478000 w 14478000"/>
              <a:gd name="connsiteY1" fmla="*/ 7239000 h 12747522"/>
              <a:gd name="connsiteX2" fmla="*/ 12106340 w 14478000"/>
              <a:gd name="connsiteY2" fmla="*/ 12597439 h 12747522"/>
              <a:gd name="connsiteX3" fmla="*/ 11933078 w 14478000"/>
              <a:gd name="connsiteY3" fmla="*/ 12747522 h 12747522"/>
              <a:gd name="connsiteX4" fmla="*/ 2544922 w 14478000"/>
              <a:gd name="connsiteY4" fmla="*/ 12747522 h 12747522"/>
              <a:gd name="connsiteX5" fmla="*/ 2371660 w 14478000"/>
              <a:gd name="connsiteY5" fmla="*/ 12597439 h 12747522"/>
              <a:gd name="connsiteX6" fmla="*/ 0 w 14478000"/>
              <a:gd name="connsiteY6" fmla="*/ 7239000 h 12747522"/>
              <a:gd name="connsiteX7" fmla="*/ 7239001 w 14478000"/>
              <a:gd name="connsiteY7" fmla="*/ 0 h 1274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78000" h="12747522">
                <a:moveTo>
                  <a:pt x="7239001" y="0"/>
                </a:moveTo>
                <a:cubicBezTo>
                  <a:pt x="11236989" y="0"/>
                  <a:pt x="14478000" y="3241011"/>
                  <a:pt x="14478000" y="7239000"/>
                </a:cubicBezTo>
                <a:cubicBezTo>
                  <a:pt x="14478000" y="9362932"/>
                  <a:pt x="13563301" y="11273224"/>
                  <a:pt x="12106340" y="12597439"/>
                </a:cubicBezTo>
                <a:lnTo>
                  <a:pt x="11933078" y="12747522"/>
                </a:lnTo>
                <a:lnTo>
                  <a:pt x="2544922" y="12747522"/>
                </a:lnTo>
                <a:lnTo>
                  <a:pt x="2371660" y="12597439"/>
                </a:lnTo>
                <a:cubicBezTo>
                  <a:pt x="914700" y="11273224"/>
                  <a:pt x="0" y="9362932"/>
                  <a:pt x="0" y="7239000"/>
                </a:cubicBezTo>
                <a:cubicBezTo>
                  <a:pt x="0" y="3241011"/>
                  <a:pt x="3241011" y="0"/>
                  <a:pt x="7239001" y="0"/>
                </a:cubicBezTo>
                <a:close/>
              </a:path>
            </a:pathLst>
          </a:custGeom>
          <a:solidFill>
            <a:schemeClr val="bg1">
              <a:lumMod val="90000"/>
            </a:schemeClr>
          </a:solidFill>
          <a:ln>
            <a:noFill/>
          </a:ln>
          <a:effectLst/>
        </p:spPr>
        <p:txBody>
          <a:bodyPr wrap="square">
            <a:noAutofit/>
          </a:bodyPr>
          <a:lstStyle>
            <a:lvl1pPr marL="0" indent="0">
              <a:buNone/>
              <a:defRPr sz="1300" b="0" i="0">
                <a:ln>
                  <a:noFill/>
                </a:ln>
                <a:solidFill>
                  <a:schemeClr val="bg1">
                    <a:lumMod val="85000"/>
                  </a:schemeClr>
                </a:solidFill>
                <a:latin typeface="Source Sans Pro Light" panose="020B0403030403020204" pitchFamily="34" charset="0"/>
                <a:ea typeface="Noto Sans Light" panose="020B0402040504020204" pitchFamily="34" charset="0"/>
                <a:cs typeface="Noto Sans Light" panose="020B0402040504020204" pitchFamily="34" charset="0"/>
              </a:defRPr>
            </a:lvl1pPr>
          </a:lstStyle>
          <a:p>
            <a:endParaRPr lang="en-US" dirty="0"/>
          </a:p>
        </p:txBody>
      </p:sp>
    </p:spTree>
    <p:extLst>
      <p:ext uri="{BB962C8B-B14F-4D97-AF65-F5344CB8AC3E}">
        <p14:creationId xmlns:p14="http://schemas.microsoft.com/office/powerpoint/2010/main" val="49995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717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ide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F38DDB8-2D29-2848-AC99-392C88CC2ADC}"/>
              </a:ext>
            </a:extLst>
          </p:cNvPr>
          <p:cNvSpPr>
            <a:spLocks noGrp="1"/>
          </p:cNvSpPr>
          <p:nvPr>
            <p:ph type="pic" sz="quarter" idx="10" hasCustomPrompt="1"/>
          </p:nvPr>
        </p:nvSpPr>
        <p:spPr>
          <a:xfrm>
            <a:off x="6434354" y="0"/>
            <a:ext cx="5757647" cy="6858000"/>
          </a:xfrm>
          <a:custGeom>
            <a:avLst/>
            <a:gdLst>
              <a:gd name="connsiteX0" fmla="*/ 5586999 w 11512295"/>
              <a:gd name="connsiteY0" fmla="*/ 0 h 13715999"/>
              <a:gd name="connsiteX1" fmla="*/ 11512295 w 11512295"/>
              <a:gd name="connsiteY1" fmla="*/ 0 h 13715999"/>
              <a:gd name="connsiteX2" fmla="*/ 11512295 w 11512295"/>
              <a:gd name="connsiteY2" fmla="*/ 13715999 h 13715999"/>
              <a:gd name="connsiteX3" fmla="*/ 0 w 11512295"/>
              <a:gd name="connsiteY3" fmla="*/ 13715999 h 13715999"/>
            </a:gdLst>
            <a:ahLst/>
            <a:cxnLst>
              <a:cxn ang="0">
                <a:pos x="connsiteX0" y="connsiteY0"/>
              </a:cxn>
              <a:cxn ang="0">
                <a:pos x="connsiteX1" y="connsiteY1"/>
              </a:cxn>
              <a:cxn ang="0">
                <a:pos x="connsiteX2" y="connsiteY2"/>
              </a:cxn>
              <a:cxn ang="0">
                <a:pos x="connsiteX3" y="connsiteY3"/>
              </a:cxn>
            </a:cxnLst>
            <a:rect l="l" t="t" r="r" b="b"/>
            <a:pathLst>
              <a:path w="11512295" h="13715999">
                <a:moveTo>
                  <a:pt x="5586999" y="0"/>
                </a:moveTo>
                <a:lnTo>
                  <a:pt x="11512295" y="0"/>
                </a:lnTo>
                <a:lnTo>
                  <a:pt x="11512295" y="13715999"/>
                </a:lnTo>
                <a:lnTo>
                  <a:pt x="0" y="13715999"/>
                </a:ln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marR="0" indent="0" algn="ctr" defTabSz="914172" rtl="0" eaLnBrk="1" fontAlgn="auto" latinLnBrk="0" hangingPunct="1">
              <a:lnSpc>
                <a:spcPct val="90000"/>
              </a:lnSpc>
              <a:spcBef>
                <a:spcPts val="1000"/>
              </a:spcBef>
              <a:spcAft>
                <a:spcPts val="0"/>
              </a:spcAft>
              <a:buClrTx/>
              <a:buSzTx/>
              <a:buFont typeface="Arial" panose="020B0604020202020204" pitchFamily="34" charset="0"/>
              <a:buNone/>
              <a:tabLst/>
              <a:defRPr lang="en-US" sz="1600" b="0" i="0">
                <a:solidFill>
                  <a:schemeClr val="bg1">
                    <a:lumMod val="75000"/>
                  </a:schemeClr>
                </a:solidFill>
                <a:latin typeface="Raleway Light" panose="020B0403030101060003" pitchFamily="34" charset="77"/>
              </a:defRPr>
            </a:lvl1pPr>
          </a:lstStyle>
          <a:p>
            <a:pPr marL="0" marR="0" lvl="0" indent="0" algn="ctr" defTabSz="914172"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pPr marL="0" lvl="0" algn="ctr"/>
            <a:endParaRPr lang="en-US" dirty="0"/>
          </a:p>
        </p:txBody>
      </p:sp>
    </p:spTree>
    <p:extLst>
      <p:ext uri="{BB962C8B-B14F-4D97-AF65-F5344CB8AC3E}">
        <p14:creationId xmlns:p14="http://schemas.microsoft.com/office/powerpoint/2010/main" val="2112361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507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2"/>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362050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2">
    <p:spTree>
      <p:nvGrpSpPr>
        <p:cNvPr id="1" name=""/>
        <p:cNvGrpSpPr/>
        <p:nvPr/>
      </p:nvGrpSpPr>
      <p:grpSpPr>
        <a:xfrm>
          <a:off x="0" y="0"/>
          <a:ext cx="0" cy="0"/>
          <a:chOff x="0" y="0"/>
          <a:chExt cx="0" cy="0"/>
        </a:xfrm>
      </p:grpSpPr>
      <p:sp>
        <p:nvSpPr>
          <p:cNvPr id="5"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206831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3">
    <p:spTree>
      <p:nvGrpSpPr>
        <p:cNvPr id="1" name=""/>
        <p:cNvGrpSpPr/>
        <p:nvPr/>
      </p:nvGrpSpPr>
      <p:grpSpPr>
        <a:xfrm>
          <a:off x="0" y="0"/>
          <a:ext cx="0" cy="0"/>
          <a:chOff x="0" y="0"/>
          <a:chExt cx="0" cy="0"/>
        </a:xfrm>
      </p:grpSpPr>
      <p:sp>
        <p:nvSpPr>
          <p:cNvPr id="6"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107286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4">
    <p:spTree>
      <p:nvGrpSpPr>
        <p:cNvPr id="1" name=""/>
        <p:cNvGrpSpPr/>
        <p:nvPr/>
      </p:nvGrpSpPr>
      <p:grpSpPr>
        <a:xfrm>
          <a:off x="0" y="0"/>
          <a:ext cx="0" cy="0"/>
          <a:chOff x="0" y="0"/>
          <a:chExt cx="0" cy="0"/>
        </a:xfrm>
      </p:grpSpPr>
      <p:sp>
        <p:nvSpPr>
          <p:cNvPr id="7" name="Marcador de posición de imagen 2">
            <a:extLst>
              <a:ext uri="{FF2B5EF4-FFF2-40B4-BE49-F238E27FC236}">
                <a16:creationId xmlns:a16="http://schemas.microsoft.com/office/drawing/2014/main" id="{2C4FB51C-EAB8-454B-AA5E-2D566DE1471E}"/>
              </a:ext>
            </a:extLst>
          </p:cNvPr>
          <p:cNvSpPr>
            <a:spLocks noGrp="1"/>
          </p:cNvSpPr>
          <p:nvPr>
            <p:ph type="pic" sz="quarter" idx="10"/>
          </p:nvPr>
        </p:nvSpPr>
        <p:spPr>
          <a:xfrm>
            <a:off x="362855" y="714376"/>
            <a:ext cx="4317207" cy="2162174"/>
          </a:xfrm>
          <a:prstGeom prst="rect">
            <a:avLst/>
          </a:prstGeom>
        </p:spPr>
        <p:txBody>
          <a:bodyPr/>
          <a:lstStyle>
            <a:lvl1pPr>
              <a:defRPr sz="1800"/>
            </a:lvl1pPr>
          </a:lstStyle>
          <a:p>
            <a:endParaRPr lang="en-US"/>
          </a:p>
        </p:txBody>
      </p:sp>
    </p:spTree>
    <p:extLst>
      <p:ext uri="{BB962C8B-B14F-4D97-AF65-F5344CB8AC3E}">
        <p14:creationId xmlns:p14="http://schemas.microsoft.com/office/powerpoint/2010/main" val="282205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5">
    <p:spTree>
      <p:nvGrpSpPr>
        <p:cNvPr id="1" name=""/>
        <p:cNvGrpSpPr/>
        <p:nvPr/>
      </p:nvGrpSpPr>
      <p:grpSpPr>
        <a:xfrm>
          <a:off x="0" y="0"/>
          <a:ext cx="0" cy="0"/>
          <a:chOff x="0" y="0"/>
          <a:chExt cx="0" cy="0"/>
        </a:xfrm>
      </p:grpSpPr>
      <p:sp>
        <p:nvSpPr>
          <p:cNvPr id="7" name="Marcador de posición de imagen 6"/>
          <p:cNvSpPr>
            <a:spLocks noGrp="1"/>
          </p:cNvSpPr>
          <p:nvPr>
            <p:ph type="pic" sz="quarter" idx="10"/>
          </p:nvPr>
        </p:nvSpPr>
        <p:spPr>
          <a:xfrm>
            <a:off x="2686050" y="697296"/>
            <a:ext cx="2152650" cy="3095109"/>
          </a:xfrm>
          <a:prstGeom prst="rect">
            <a:avLst/>
          </a:prstGeom>
        </p:spPr>
        <p:txBody>
          <a:bodyPr/>
          <a:lstStyle/>
          <a:p>
            <a:endParaRPr lang="en-US"/>
          </a:p>
        </p:txBody>
      </p:sp>
      <p:sp>
        <p:nvSpPr>
          <p:cNvPr id="9" name="Marcador de posición de imagen 6"/>
          <p:cNvSpPr>
            <a:spLocks noGrp="1"/>
          </p:cNvSpPr>
          <p:nvPr>
            <p:ph type="pic" sz="quarter" idx="12"/>
          </p:nvPr>
        </p:nvSpPr>
        <p:spPr>
          <a:xfrm>
            <a:off x="6896100" y="697296"/>
            <a:ext cx="2152650" cy="3095109"/>
          </a:xfrm>
          <a:prstGeom prst="rect">
            <a:avLst/>
          </a:prstGeom>
        </p:spPr>
        <p:txBody>
          <a:bodyPr/>
          <a:lstStyle/>
          <a:p>
            <a:endParaRPr lang="en-US"/>
          </a:p>
        </p:txBody>
      </p:sp>
      <p:sp>
        <p:nvSpPr>
          <p:cNvPr id="8" name="Marcador de posición de imagen 6"/>
          <p:cNvSpPr>
            <a:spLocks noGrp="1"/>
          </p:cNvSpPr>
          <p:nvPr>
            <p:ph type="pic" sz="quarter" idx="11"/>
          </p:nvPr>
        </p:nvSpPr>
        <p:spPr>
          <a:xfrm>
            <a:off x="4343400" y="362857"/>
            <a:ext cx="3048000" cy="3802743"/>
          </a:xfrm>
          <a:prstGeom prst="rect">
            <a:avLst/>
          </a:prstGeom>
        </p:spPr>
        <p:txBody>
          <a:bodyPr/>
          <a:lstStyle/>
          <a:p>
            <a:endParaRPr lang="en-US"/>
          </a:p>
        </p:txBody>
      </p:sp>
    </p:spTree>
    <p:extLst>
      <p:ext uri="{BB962C8B-B14F-4D97-AF65-F5344CB8AC3E}">
        <p14:creationId xmlns:p14="http://schemas.microsoft.com/office/powerpoint/2010/main" val="249913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6">
    <p:spTree>
      <p:nvGrpSpPr>
        <p:cNvPr id="1" name=""/>
        <p:cNvGrpSpPr/>
        <p:nvPr/>
      </p:nvGrpSpPr>
      <p:grpSpPr>
        <a:xfrm>
          <a:off x="0" y="0"/>
          <a:ext cx="0" cy="0"/>
          <a:chOff x="0" y="0"/>
          <a:chExt cx="0" cy="0"/>
        </a:xfrm>
      </p:grpSpPr>
      <p:sp>
        <p:nvSpPr>
          <p:cNvPr id="7" name="Marcador de posición de imagen 3">
            <a:extLst>
              <a:ext uri="{FF2B5EF4-FFF2-40B4-BE49-F238E27FC236}">
                <a16:creationId xmlns:a16="http://schemas.microsoft.com/office/drawing/2014/main" id="{8932BA8E-B107-45BD-83DB-D4B6684C29AE}"/>
              </a:ext>
            </a:extLst>
          </p:cNvPr>
          <p:cNvSpPr>
            <a:spLocks noGrp="1"/>
          </p:cNvSpPr>
          <p:nvPr>
            <p:ph type="pic" sz="quarter" idx="10" hasCustomPrompt="1"/>
          </p:nvPr>
        </p:nvSpPr>
        <p:spPr>
          <a:xfrm>
            <a:off x="7334250" y="0"/>
            <a:ext cx="4857750" cy="6858000"/>
          </a:xfrm>
          <a:prstGeom prst="rect">
            <a:avLst/>
          </a:prstGeom>
        </p:spPr>
        <p:txBody>
          <a:bodyPr/>
          <a:lstStyle>
            <a:lvl1pPr marL="0" indent="0">
              <a:buNone/>
              <a:defRPr sz="2000"/>
            </a:lvl1pPr>
          </a:lstStyle>
          <a:p>
            <a:r>
              <a:rPr lang="en-US" noProof="0" dirty="0"/>
              <a:t>Click on the Icon to add an image</a:t>
            </a:r>
            <a:endParaRPr lang="es-CO" dirty="0"/>
          </a:p>
        </p:txBody>
      </p:sp>
    </p:spTree>
    <p:extLst>
      <p:ext uri="{BB962C8B-B14F-4D97-AF65-F5344CB8AC3E}">
        <p14:creationId xmlns:p14="http://schemas.microsoft.com/office/powerpoint/2010/main" val="35818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7">
    <p:spTree>
      <p:nvGrpSpPr>
        <p:cNvPr id="1" name=""/>
        <p:cNvGrpSpPr/>
        <p:nvPr/>
      </p:nvGrpSpPr>
      <p:grpSpPr>
        <a:xfrm>
          <a:off x="0" y="0"/>
          <a:ext cx="0" cy="0"/>
          <a:chOff x="0" y="0"/>
          <a:chExt cx="0" cy="0"/>
        </a:xfrm>
      </p:grpSpPr>
      <p:sp>
        <p:nvSpPr>
          <p:cNvPr id="3"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5559879" y="1000579"/>
            <a:ext cx="1914978" cy="1914978"/>
          </a:xfrm>
          <a:prstGeom prst="ellipse">
            <a:avLst/>
          </a:prstGeom>
        </p:spPr>
        <p:txBody>
          <a:bodyPr/>
          <a:lstStyle>
            <a:lvl1pPr marL="0" indent="0">
              <a:buNone/>
              <a:defRPr sz="1600"/>
            </a:lvl1pPr>
          </a:lstStyle>
          <a:p>
            <a:endParaRPr lang="en-US" dirty="0"/>
          </a:p>
        </p:txBody>
      </p:sp>
      <p:sp>
        <p:nvSpPr>
          <p:cNvPr id="5" name="Marcador de posición de imagen 3">
            <a:extLst>
              <a:ext uri="{FF2B5EF4-FFF2-40B4-BE49-F238E27FC236}">
                <a16:creationId xmlns:a16="http://schemas.microsoft.com/office/drawing/2014/main" id="{5F5567E8-3E6D-4407-B177-D2D3262F61AE}"/>
              </a:ext>
            </a:extLst>
          </p:cNvPr>
          <p:cNvSpPr>
            <a:spLocks noGrp="1"/>
          </p:cNvSpPr>
          <p:nvPr>
            <p:ph type="pic" sz="quarter" idx="11"/>
          </p:nvPr>
        </p:nvSpPr>
        <p:spPr>
          <a:xfrm>
            <a:off x="5559879" y="3576865"/>
            <a:ext cx="1914978" cy="1914978"/>
          </a:xfrm>
          <a:prstGeom prst="ellipse">
            <a:avLst/>
          </a:prstGeom>
        </p:spPr>
        <p:txBody>
          <a:bodyPr/>
          <a:lstStyle>
            <a:lvl1pPr marL="0" indent="0">
              <a:buNone/>
              <a:defRPr sz="1600"/>
            </a:lvl1pPr>
          </a:lstStyle>
          <a:p>
            <a:endParaRPr lang="en-US" dirty="0"/>
          </a:p>
        </p:txBody>
      </p:sp>
    </p:spTree>
    <p:extLst>
      <p:ext uri="{BB962C8B-B14F-4D97-AF65-F5344CB8AC3E}">
        <p14:creationId xmlns:p14="http://schemas.microsoft.com/office/powerpoint/2010/main" val="2585296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a 8">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1365250" y="1581150"/>
            <a:ext cx="3638550" cy="3638550"/>
          </a:xfrm>
          <a:prstGeom prst="ellipse">
            <a:avLst/>
          </a:prstGeom>
        </p:spPr>
        <p:txBody>
          <a:bodyPr/>
          <a:lstStyle/>
          <a:p>
            <a:endParaRPr lang="en-US"/>
          </a:p>
        </p:txBody>
      </p:sp>
    </p:spTree>
    <p:extLst>
      <p:ext uri="{BB962C8B-B14F-4D97-AF65-F5344CB8AC3E}">
        <p14:creationId xmlns:p14="http://schemas.microsoft.com/office/powerpoint/2010/main" val="308854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s://slidesgratis.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free-powerpoint-templates-download.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17EEEA6-41DF-4DA7-9145-B9D6D18D11EF}"/>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a:extLst>
              <a:ext uri="{FF2B5EF4-FFF2-40B4-BE49-F238E27FC236}">
                <a16:creationId xmlns:a16="http://schemas.microsoft.com/office/drawing/2014/main" id="{98554778-3CBD-4CEA-8118-6E137767477E}"/>
              </a:ext>
            </a:extLst>
          </p:cNvPr>
          <p:cNvSpPr txBox="1"/>
          <p:nvPr userDrawn="1"/>
        </p:nvSpPr>
        <p:spPr>
          <a:xfrm>
            <a:off x="1659310" y="-688899"/>
            <a:ext cx="2367636" cy="369332"/>
          </a:xfrm>
          <a:prstGeom prst="rect">
            <a:avLst/>
          </a:prstGeom>
          <a:noFill/>
        </p:spPr>
        <p:txBody>
          <a:bodyPr wrap="none" rtlCol="0">
            <a:spAutoFit/>
          </a:bodyPr>
          <a:lstStyle/>
          <a:p>
            <a:r>
              <a:rPr lang="en-US" dirty="0">
                <a:solidFill>
                  <a:schemeClr val="bg1"/>
                </a:solidFill>
                <a:hlinkClick r:id="rId24">
                  <a:extLst>
                    <a:ext uri="{A12FA001-AC4F-418D-AE19-62706E023703}">
                      <ahyp:hlinkClr xmlns:ahyp="http://schemas.microsoft.com/office/drawing/2018/hyperlinkcolor" val="tx"/>
                    </a:ext>
                  </a:extLst>
                </a:hlinkClick>
              </a:rPr>
              <a:t>http://ppthemes.com/</a:t>
            </a:r>
            <a:r>
              <a:rPr lang="en-US" dirty="0">
                <a:solidFill>
                  <a:schemeClr val="bg1"/>
                </a:solidFill>
              </a:rPr>
              <a:t> </a:t>
            </a:r>
          </a:p>
        </p:txBody>
      </p:sp>
      <p:pic>
        <p:nvPicPr>
          <p:cNvPr id="8" name="Imagen 7">
            <a:extLst>
              <a:ext uri="{FF2B5EF4-FFF2-40B4-BE49-F238E27FC236}">
                <a16:creationId xmlns:a16="http://schemas.microsoft.com/office/drawing/2014/main" id="{6FF01F04-39F1-462C-B506-5DE4232D30A6}"/>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9" name="CuadroTexto 8">
            <a:extLst>
              <a:ext uri="{FF2B5EF4-FFF2-40B4-BE49-F238E27FC236}">
                <a16:creationId xmlns:a16="http://schemas.microsoft.com/office/drawing/2014/main" id="{900B17B7-C9A3-41CE-939E-E45D1955FCD3}"/>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26">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4" name="Imagen 13">
            <a:extLst>
              <a:ext uri="{FF2B5EF4-FFF2-40B4-BE49-F238E27FC236}">
                <a16:creationId xmlns:a16="http://schemas.microsoft.com/office/drawing/2014/main" id="{37C819BA-7AFD-4214-A544-2BC37CACF3A1}"/>
              </a:ext>
            </a:extLst>
          </p:cNvPr>
          <p:cNvPicPr>
            <a:picLocks noChangeAspect="1"/>
          </p:cNvPicPr>
          <p:nvPr userDrawn="1"/>
        </p:nvPicPr>
        <p:blipFill rotWithShape="1">
          <a:blip r:embed="rId27" cstate="hq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3968079979"/>
      </p:ext>
    </p:extLst>
  </p:cSld>
  <p:clrMap bg1="lt1" tx1="dk1" bg2="lt2" tx2="dk2" accent1="accent1" accent2="accent2" accent3="accent3" accent4="accent4" accent5="accent5" accent6="accent6" hlink="hlink" folHlink="folHlink"/>
  <p:sldLayoutIdLst>
    <p:sldLayoutId id="2147483676" r:id="rId1"/>
    <p:sldLayoutId id="2147483695" r:id="rId2"/>
    <p:sldLayoutId id="2147483702" r:id="rId3"/>
    <p:sldLayoutId id="2147483692" r:id="rId4"/>
    <p:sldLayoutId id="2147483688" r:id="rId5"/>
    <p:sldLayoutId id="2147483689" r:id="rId6"/>
    <p:sldLayoutId id="2147483686" r:id="rId7"/>
    <p:sldLayoutId id="2147483668" r:id="rId8"/>
    <p:sldLayoutId id="2147483682" r:id="rId9"/>
    <p:sldLayoutId id="2147483660" r:id="rId10"/>
    <p:sldLayoutId id="2147483699" r:id="rId11"/>
    <p:sldLayoutId id="2147483698"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nts.google.com/specimen/Raleway" TargetMode="External"/><Relationship Id="rId2" Type="http://schemas.openxmlformats.org/officeDocument/2006/relationships/hyperlink" Target="https://fonts.google.com/specimen/Montserrat?preview.text_type=custom" TargetMode="External"/><Relationship Id="rId1" Type="http://schemas.openxmlformats.org/officeDocument/2006/relationships/slideLayout" Target="../slideLayouts/slideLayout21.xml"/><Relationship Id="rId5" Type="http://schemas.openxmlformats.org/officeDocument/2006/relationships/hyperlink" Target="https://free-powerpoint-templates-download.com/" TargetMode="External"/><Relationship Id="rId4" Type="http://schemas.openxmlformats.org/officeDocument/2006/relationships/hyperlink" Target="https://www.dafont.com/es/lobster.fon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22.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4763" y="1785"/>
            <a:ext cx="12182478" cy="6854429"/>
          </a:xfrm>
          <a:prstGeom prst="rect">
            <a:avLst/>
          </a:prstGeom>
          <a:solidFill>
            <a:schemeClr val="accent3">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54229" y="1921911"/>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54229" y="2935531"/>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54229" y="3953117"/>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54229" y="4969116"/>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8242" y="1963334"/>
            <a:ext cx="7317417"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a:t>
            </a:r>
            <a:r>
              <a:rPr lang="en-US" altLang="ja-JP" sz="1400" dirty="0">
                <a:solidFill>
                  <a:schemeClr val="bg1"/>
                </a:solidFill>
                <a:cs typeface="Arial" panose="020B0604020202020204" pitchFamily="34" charset="0"/>
              </a:rPr>
              <a:t> </a:t>
            </a:r>
            <a:r>
              <a:rPr lang="en-US" altLang="ja-JP" sz="1400" b="1" dirty="0">
                <a:solidFill>
                  <a:schemeClr val="bg1"/>
                </a:solidFill>
                <a:latin typeface="+mn-lt"/>
                <a:cs typeface="Calibri" panose="020F0502020204030204" pitchFamily="34" charset="0"/>
                <a:hlinkClick r:id="rId2"/>
              </a:rPr>
              <a:t>Monserrat Font </a:t>
            </a:r>
            <a:r>
              <a:rPr lang="en-US" altLang="ja-JP" sz="1400" b="1" dirty="0">
                <a:solidFill>
                  <a:schemeClr val="bg1"/>
                </a:solidFill>
                <a:latin typeface="+mn-lt"/>
                <a:cs typeface="Calibri" panose="020F0502020204030204" pitchFamily="34" charset="0"/>
              </a:rPr>
              <a:t>- </a:t>
            </a:r>
            <a:r>
              <a:rPr lang="en-US" altLang="ja-JP" sz="1400" b="1" dirty="0" err="1">
                <a:solidFill>
                  <a:schemeClr val="bg1"/>
                </a:solidFill>
                <a:latin typeface="+mn-lt"/>
                <a:cs typeface="Calibri" panose="020F0502020204030204" pitchFamily="34" charset="0"/>
                <a:hlinkClick r:id="rId3"/>
              </a:rPr>
              <a:t>Raleway</a:t>
            </a:r>
            <a:r>
              <a:rPr lang="en-US" altLang="ja-JP" sz="1400" b="1" dirty="0">
                <a:solidFill>
                  <a:schemeClr val="bg1"/>
                </a:solidFill>
                <a:latin typeface="+mn-lt"/>
                <a:cs typeface="Calibri" panose="020F0502020204030204" pitchFamily="34" charset="0"/>
                <a:hlinkClick r:id="rId3"/>
              </a:rPr>
              <a:t> Light</a:t>
            </a:r>
            <a:r>
              <a:rPr lang="en-US" altLang="ja-JP" sz="1400" b="1" dirty="0">
                <a:solidFill>
                  <a:schemeClr val="bg1"/>
                </a:solidFill>
                <a:latin typeface="+mn-lt"/>
                <a:cs typeface="Calibri" panose="020F0502020204030204" pitchFamily="34" charset="0"/>
              </a:rPr>
              <a:t> - </a:t>
            </a:r>
            <a:r>
              <a:rPr lang="en-US" altLang="ja-JP" sz="1400" b="1" dirty="0">
                <a:solidFill>
                  <a:schemeClr val="bg1"/>
                </a:solidFill>
                <a:latin typeface="+mn-lt"/>
                <a:cs typeface="Calibri" panose="020F0502020204030204" pitchFamily="34" charset="0"/>
                <a:hlinkClick r:id="rId4"/>
              </a:rPr>
              <a:t>Lobster 1.4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5">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8240" y="5000276"/>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9397" y="507482"/>
            <a:ext cx="3151825" cy="59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7"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9503" y="1101537"/>
            <a:ext cx="1138935" cy="36486"/>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8241" y="4018443"/>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9396" y="1084176"/>
            <a:ext cx="6091240" cy="645882"/>
          </a:xfrm>
          <a:prstGeom prst="rect">
            <a:avLst/>
          </a:prstGeom>
        </p:spPr>
        <p:txBody>
          <a:bodyPr>
            <a:spAutoFit/>
          </a:bodyPr>
          <a:lstStyle/>
          <a:p>
            <a:r>
              <a:rPr lang="en-US" sz="3597" b="1" dirty="0">
                <a:solidFill>
                  <a:schemeClr val="accent2"/>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4603" y="3035114"/>
            <a:ext cx="7223830"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2997CB5-A69B-F049-BBBB-ED881680B7B0}"/>
              </a:ext>
            </a:extLst>
          </p:cNvPr>
          <p:cNvSpPr/>
          <p:nvPr/>
        </p:nvSpPr>
        <p:spPr>
          <a:xfrm>
            <a:off x="4211782" y="1717965"/>
            <a:ext cx="4458318" cy="20868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Raleway Light" panose="020B0403030101060003" pitchFamily="34" charset="77"/>
            </a:endParaRPr>
          </a:p>
        </p:txBody>
      </p:sp>
      <p:sp>
        <p:nvSpPr>
          <p:cNvPr id="18" name="Rectangle 17">
            <a:extLst>
              <a:ext uri="{FF2B5EF4-FFF2-40B4-BE49-F238E27FC236}">
                <a16:creationId xmlns:a16="http://schemas.microsoft.com/office/drawing/2014/main" id="{DBA76E2B-0D9E-E546-870C-74C27472FA3A}"/>
              </a:ext>
            </a:extLst>
          </p:cNvPr>
          <p:cNvSpPr/>
          <p:nvPr/>
        </p:nvSpPr>
        <p:spPr>
          <a:xfrm>
            <a:off x="4211782" y="3901786"/>
            <a:ext cx="4458318" cy="20868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Raleway Light" panose="020B0403030101060003" pitchFamily="34" charset="77"/>
            </a:endParaRPr>
          </a:p>
        </p:txBody>
      </p:sp>
      <p:sp>
        <p:nvSpPr>
          <p:cNvPr id="2" name="Freeform 1">
            <a:extLst>
              <a:ext uri="{FF2B5EF4-FFF2-40B4-BE49-F238E27FC236}">
                <a16:creationId xmlns:a16="http://schemas.microsoft.com/office/drawing/2014/main" id="{A03335CF-B098-0E47-A7AA-CFA2211464D4}"/>
              </a:ext>
            </a:extLst>
          </p:cNvPr>
          <p:cNvSpPr/>
          <p:nvPr/>
        </p:nvSpPr>
        <p:spPr>
          <a:xfrm>
            <a:off x="6434265" y="0"/>
            <a:ext cx="5756148" cy="6858000"/>
          </a:xfrm>
          <a:custGeom>
            <a:avLst/>
            <a:gdLst>
              <a:gd name="connsiteX0" fmla="*/ 11512168 w 11512168"/>
              <a:gd name="connsiteY0" fmla="*/ 0 h 13716000"/>
              <a:gd name="connsiteX1" fmla="*/ 5586938 w 11512168"/>
              <a:gd name="connsiteY1" fmla="*/ 0 h 13716000"/>
              <a:gd name="connsiteX2" fmla="*/ 0 w 11512168"/>
              <a:gd name="connsiteY2" fmla="*/ 13716000 h 13716000"/>
              <a:gd name="connsiteX3" fmla="*/ 11512168 w 1151216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1512168" h="13716000">
                <a:moveTo>
                  <a:pt x="11512168" y="0"/>
                </a:moveTo>
                <a:lnTo>
                  <a:pt x="5586938" y="0"/>
                </a:lnTo>
                <a:lnTo>
                  <a:pt x="0" y="13716000"/>
                </a:lnTo>
                <a:lnTo>
                  <a:pt x="11512168" y="13716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Raleway Light" panose="020B0403030101060003" pitchFamily="34" charset="77"/>
            </a:endParaRPr>
          </a:p>
        </p:txBody>
      </p:sp>
      <p:sp>
        <p:nvSpPr>
          <p:cNvPr id="12" name="TextBox 11">
            <a:extLst>
              <a:ext uri="{FF2B5EF4-FFF2-40B4-BE49-F238E27FC236}">
                <a16:creationId xmlns:a16="http://schemas.microsoft.com/office/drawing/2014/main" id="{4304D2CC-D1F6-6141-9A42-28A96EA28E5C}"/>
              </a:ext>
            </a:extLst>
          </p:cNvPr>
          <p:cNvSpPr txBox="1"/>
          <p:nvPr/>
        </p:nvSpPr>
        <p:spPr>
          <a:xfrm>
            <a:off x="4227543" y="258565"/>
            <a:ext cx="3736921" cy="646331"/>
          </a:xfrm>
          <a:prstGeom prst="rect">
            <a:avLst/>
          </a:prstGeom>
          <a:noFill/>
        </p:spPr>
        <p:txBody>
          <a:bodyPr wrap="none" rtlCol="0">
            <a:spAutoFit/>
          </a:bodyPr>
          <a:lstStyle/>
          <a:p>
            <a:pPr algn="ctr"/>
            <a:r>
              <a:rPr lang="en-US" sz="3600" b="1" dirty="0">
                <a:solidFill>
                  <a:schemeClr val="accent3"/>
                </a:solidFill>
                <a:latin typeface="Montserrat" panose="00000500000000000000" pitchFamily="50" charset="0"/>
                <a:ea typeface="Roboto" panose="02000000000000000000" pitchFamily="2" charset="0"/>
              </a:rPr>
              <a:t>OUR SERVICES</a:t>
            </a:r>
          </a:p>
        </p:txBody>
      </p:sp>
      <p:sp>
        <p:nvSpPr>
          <p:cNvPr id="14" name="Rectangle 13">
            <a:extLst>
              <a:ext uri="{FF2B5EF4-FFF2-40B4-BE49-F238E27FC236}">
                <a16:creationId xmlns:a16="http://schemas.microsoft.com/office/drawing/2014/main" id="{E576122A-0E0A-704F-B0D2-EFEB4CEF4AE1}"/>
              </a:ext>
            </a:extLst>
          </p:cNvPr>
          <p:cNvSpPr/>
          <p:nvPr/>
        </p:nvSpPr>
        <p:spPr>
          <a:xfrm>
            <a:off x="1179224" y="1717965"/>
            <a:ext cx="2929064" cy="20868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Raleway Light" panose="020B0403030101060003" pitchFamily="34" charset="77"/>
            </a:endParaRPr>
          </a:p>
        </p:txBody>
      </p:sp>
      <p:sp>
        <p:nvSpPr>
          <p:cNvPr id="17" name="Rectangle 16">
            <a:extLst>
              <a:ext uri="{FF2B5EF4-FFF2-40B4-BE49-F238E27FC236}">
                <a16:creationId xmlns:a16="http://schemas.microsoft.com/office/drawing/2014/main" id="{A60D10FE-713C-7741-A15B-3D00068F2FCE}"/>
              </a:ext>
            </a:extLst>
          </p:cNvPr>
          <p:cNvSpPr/>
          <p:nvPr/>
        </p:nvSpPr>
        <p:spPr>
          <a:xfrm>
            <a:off x="1179224" y="3901786"/>
            <a:ext cx="2929064" cy="20868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Raleway Light" panose="020B0403030101060003" pitchFamily="34" charset="77"/>
            </a:endParaRPr>
          </a:p>
        </p:txBody>
      </p:sp>
      <p:sp>
        <p:nvSpPr>
          <p:cNvPr id="19" name="Freeform 421">
            <a:extLst>
              <a:ext uri="{FF2B5EF4-FFF2-40B4-BE49-F238E27FC236}">
                <a16:creationId xmlns:a16="http://schemas.microsoft.com/office/drawing/2014/main" id="{431B5229-8E1D-B14D-89D6-5646038B1B27}"/>
              </a:ext>
            </a:extLst>
          </p:cNvPr>
          <p:cNvSpPr>
            <a:spLocks noChangeArrowheads="1"/>
          </p:cNvSpPr>
          <p:nvPr/>
        </p:nvSpPr>
        <p:spPr bwMode="auto">
          <a:xfrm>
            <a:off x="2484178" y="1962341"/>
            <a:ext cx="523214" cy="523214"/>
          </a:xfrm>
          <a:custGeom>
            <a:avLst/>
            <a:gdLst>
              <a:gd name="T0" fmla="*/ 136443 w 358416"/>
              <a:gd name="T1" fmla="*/ 302405 h 358416"/>
              <a:gd name="T2" fmla="*/ 177240 w 358416"/>
              <a:gd name="T3" fmla="*/ 226372 h 358416"/>
              <a:gd name="T4" fmla="*/ 183324 w 358416"/>
              <a:gd name="T5" fmla="*/ 207183 h 358416"/>
              <a:gd name="T6" fmla="*/ 236648 w 358416"/>
              <a:gd name="T7" fmla="*/ 310008 h 358416"/>
              <a:gd name="T8" fmla="*/ 122128 w 358416"/>
              <a:gd name="T9" fmla="*/ 312543 h 358416"/>
              <a:gd name="T10" fmla="*/ 170083 w 358416"/>
              <a:gd name="T11" fmla="*/ 207545 h 358416"/>
              <a:gd name="T12" fmla="*/ 222551 w 358416"/>
              <a:gd name="T13" fmla="*/ 201613 h 358416"/>
              <a:gd name="T14" fmla="*/ 308832 w 358416"/>
              <a:gd name="T15" fmla="*/ 204860 h 358416"/>
              <a:gd name="T16" fmla="*/ 135503 w 358416"/>
              <a:gd name="T17" fmla="*/ 200365 h 358416"/>
              <a:gd name="T18" fmla="*/ 92904 w 358416"/>
              <a:gd name="T19" fmla="*/ 274951 h 358416"/>
              <a:gd name="T20" fmla="*/ 209916 w 358416"/>
              <a:gd name="T21" fmla="*/ 185738 h 358416"/>
              <a:gd name="T22" fmla="*/ 325077 w 358416"/>
              <a:gd name="T23" fmla="*/ 198005 h 358416"/>
              <a:gd name="T24" fmla="*/ 259735 w 358416"/>
              <a:gd name="T25" fmla="*/ 296502 h 358416"/>
              <a:gd name="T26" fmla="*/ 252876 w 358416"/>
              <a:gd name="T27" fmla="*/ 292173 h 358416"/>
              <a:gd name="T28" fmla="*/ 203057 w 358416"/>
              <a:gd name="T29" fmla="*/ 189346 h 358416"/>
              <a:gd name="T30" fmla="*/ 148499 w 358416"/>
              <a:gd name="T31" fmla="*/ 184871 h 358416"/>
              <a:gd name="T32" fmla="*/ 155358 w 358416"/>
              <a:gd name="T33" fmla="*/ 196041 h 358416"/>
              <a:gd name="T34" fmla="*/ 95792 w 358416"/>
              <a:gd name="T35" fmla="*/ 293328 h 358416"/>
              <a:gd name="T36" fmla="*/ 33338 w 358416"/>
              <a:gd name="T37" fmla="*/ 193519 h 358416"/>
              <a:gd name="T38" fmla="*/ 148499 w 358416"/>
              <a:gd name="T39" fmla="*/ 184871 h 358416"/>
              <a:gd name="T40" fmla="*/ 220123 w 358416"/>
              <a:gd name="T41" fmla="*/ 152390 h 358416"/>
              <a:gd name="T42" fmla="*/ 266023 w 358416"/>
              <a:gd name="T43" fmla="*/ 79745 h 358416"/>
              <a:gd name="T44" fmla="*/ 52397 w 358416"/>
              <a:gd name="T45" fmla="*/ 150938 h 358416"/>
              <a:gd name="T46" fmla="*/ 94635 w 358416"/>
              <a:gd name="T47" fmla="*/ 76480 h 358416"/>
              <a:gd name="T48" fmla="*/ 322043 w 358416"/>
              <a:gd name="T49" fmla="*/ 163898 h 358416"/>
              <a:gd name="T50" fmla="*/ 314453 w 358416"/>
              <a:gd name="T51" fmla="*/ 171091 h 358416"/>
              <a:gd name="T52" fmla="*/ 206389 w 358416"/>
              <a:gd name="T53" fmla="*/ 167494 h 358416"/>
              <a:gd name="T54" fmla="*/ 200245 w 358416"/>
              <a:gd name="T55" fmla="*/ 155627 h 358416"/>
              <a:gd name="T56" fmla="*/ 268192 w 358416"/>
              <a:gd name="T57" fmla="*/ 62483 h 358416"/>
              <a:gd name="T58" fmla="*/ 104021 w 358416"/>
              <a:gd name="T59" fmla="*/ 61804 h 358416"/>
              <a:gd name="T60" fmla="*/ 158533 w 358416"/>
              <a:gd name="T61" fmla="*/ 161677 h 358416"/>
              <a:gd name="T62" fmla="*/ 44094 w 358416"/>
              <a:gd name="T63" fmla="*/ 166330 h 358416"/>
              <a:gd name="T64" fmla="*/ 36513 w 358416"/>
              <a:gd name="T65" fmla="*/ 158455 h 358416"/>
              <a:gd name="T66" fmla="*/ 179432 w 358416"/>
              <a:gd name="T67" fmla="*/ 44884 h 358416"/>
              <a:gd name="T68" fmla="*/ 177240 w 358416"/>
              <a:gd name="T69" fmla="*/ 128988 h 358416"/>
              <a:gd name="T70" fmla="*/ 179432 w 358416"/>
              <a:gd name="T71" fmla="*/ 44884 h 358416"/>
              <a:gd name="T72" fmla="*/ 236648 w 358416"/>
              <a:gd name="T73" fmla="*/ 46144 h 358416"/>
              <a:gd name="T74" fmla="*/ 183324 w 358416"/>
              <a:gd name="T75" fmla="*/ 148438 h 358416"/>
              <a:gd name="T76" fmla="*/ 170083 w 358416"/>
              <a:gd name="T77" fmla="*/ 148078 h 358416"/>
              <a:gd name="T78" fmla="*/ 122128 w 358416"/>
              <a:gd name="T79" fmla="*/ 43263 h 358416"/>
              <a:gd name="T80" fmla="*/ 179388 w 358416"/>
              <a:gd name="T81" fmla="*/ 15458 h 358416"/>
              <a:gd name="T82" fmla="*/ 179388 w 358416"/>
              <a:gd name="T83" fmla="*/ 342957 h 358416"/>
              <a:gd name="T84" fmla="*/ 179388 w 358416"/>
              <a:gd name="T85" fmla="*/ 15458 h 358416"/>
              <a:gd name="T86" fmla="*/ 358416 w 358416"/>
              <a:gd name="T87" fmla="*/ 179028 h 358416"/>
              <a:gd name="T88" fmla="*/ 0 w 358416"/>
              <a:gd name="T89" fmla="*/ 179028 h 358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8416" h="358416">
                <a:moveTo>
                  <a:pt x="177240" y="226372"/>
                </a:moveTo>
                <a:lnTo>
                  <a:pt x="136443" y="302405"/>
                </a:lnTo>
                <a:cubicBezTo>
                  <a:pt x="163641" y="314715"/>
                  <a:pt x="195492" y="313991"/>
                  <a:pt x="221617" y="300233"/>
                </a:cubicBezTo>
                <a:lnTo>
                  <a:pt x="177240" y="226372"/>
                </a:lnTo>
                <a:close/>
                <a:moveTo>
                  <a:pt x="176882" y="203562"/>
                </a:moveTo>
                <a:cubicBezTo>
                  <a:pt x="179746" y="203200"/>
                  <a:pt x="182251" y="204648"/>
                  <a:pt x="183324" y="207183"/>
                </a:cubicBezTo>
                <a:lnTo>
                  <a:pt x="239153" y="299147"/>
                </a:lnTo>
                <a:cubicBezTo>
                  <a:pt x="240942" y="302767"/>
                  <a:pt x="240227" y="307474"/>
                  <a:pt x="236648" y="310008"/>
                </a:cubicBezTo>
                <a:cubicBezTo>
                  <a:pt x="218754" y="320870"/>
                  <a:pt x="197997" y="326663"/>
                  <a:pt x="176882" y="326663"/>
                </a:cubicBezTo>
                <a:cubicBezTo>
                  <a:pt x="157915" y="326663"/>
                  <a:pt x="138948" y="321956"/>
                  <a:pt x="122128" y="312543"/>
                </a:cubicBezTo>
                <a:cubicBezTo>
                  <a:pt x="118549" y="310732"/>
                  <a:pt x="117475" y="306026"/>
                  <a:pt x="119265" y="302043"/>
                </a:cubicBezTo>
                <a:lnTo>
                  <a:pt x="170083" y="207545"/>
                </a:lnTo>
                <a:cubicBezTo>
                  <a:pt x="171872" y="205011"/>
                  <a:pt x="174377" y="203562"/>
                  <a:pt x="176882" y="203562"/>
                </a:cubicBezTo>
                <a:close/>
                <a:moveTo>
                  <a:pt x="222551" y="201613"/>
                </a:moveTo>
                <a:lnTo>
                  <a:pt x="262984" y="277741"/>
                </a:lnTo>
                <a:cubicBezTo>
                  <a:pt x="288616" y="261866"/>
                  <a:pt x="305222" y="234806"/>
                  <a:pt x="308832" y="204860"/>
                </a:cubicBezTo>
                <a:lnTo>
                  <a:pt x="222551" y="201613"/>
                </a:lnTo>
                <a:close/>
                <a:moveTo>
                  <a:pt x="135503" y="200365"/>
                </a:moveTo>
                <a:lnTo>
                  <a:pt x="49222" y="201085"/>
                </a:lnTo>
                <a:cubicBezTo>
                  <a:pt x="51749" y="230992"/>
                  <a:pt x="67995" y="258377"/>
                  <a:pt x="92904" y="274951"/>
                </a:cubicBezTo>
                <a:lnTo>
                  <a:pt x="135503" y="200365"/>
                </a:lnTo>
                <a:close/>
                <a:moveTo>
                  <a:pt x="209916" y="185738"/>
                </a:moveTo>
                <a:lnTo>
                  <a:pt x="317496" y="190068"/>
                </a:lnTo>
                <a:cubicBezTo>
                  <a:pt x="321828" y="190068"/>
                  <a:pt x="325077" y="193676"/>
                  <a:pt x="325077" y="198005"/>
                </a:cubicBezTo>
                <a:cubicBezTo>
                  <a:pt x="323272" y="238775"/>
                  <a:pt x="299807" y="276298"/>
                  <a:pt x="263345" y="295420"/>
                </a:cubicBezTo>
                <a:cubicBezTo>
                  <a:pt x="262262" y="295781"/>
                  <a:pt x="261179" y="296502"/>
                  <a:pt x="259735" y="296502"/>
                </a:cubicBezTo>
                <a:cubicBezTo>
                  <a:pt x="259374" y="296502"/>
                  <a:pt x="258291" y="296142"/>
                  <a:pt x="257569" y="295781"/>
                </a:cubicBezTo>
                <a:cubicBezTo>
                  <a:pt x="255764" y="295420"/>
                  <a:pt x="253959" y="293977"/>
                  <a:pt x="252876" y="292173"/>
                </a:cubicBezTo>
                <a:lnTo>
                  <a:pt x="202696" y="196923"/>
                </a:lnTo>
                <a:cubicBezTo>
                  <a:pt x="201613" y="194758"/>
                  <a:pt x="201613" y="191511"/>
                  <a:pt x="203057" y="189346"/>
                </a:cubicBezTo>
                <a:cubicBezTo>
                  <a:pt x="204862" y="186821"/>
                  <a:pt x="207028" y="186099"/>
                  <a:pt x="209916" y="185738"/>
                </a:cubicBezTo>
                <a:close/>
                <a:moveTo>
                  <a:pt x="148499" y="184871"/>
                </a:moveTo>
                <a:cubicBezTo>
                  <a:pt x="151387" y="184150"/>
                  <a:pt x="153914" y="186312"/>
                  <a:pt x="155358" y="188474"/>
                </a:cubicBezTo>
                <a:cubicBezTo>
                  <a:pt x="156802" y="190996"/>
                  <a:pt x="156802" y="193879"/>
                  <a:pt x="155358" y="196041"/>
                </a:cubicBezTo>
                <a:lnTo>
                  <a:pt x="102290" y="289725"/>
                </a:lnTo>
                <a:cubicBezTo>
                  <a:pt x="101207" y="292247"/>
                  <a:pt x="98319" y="293328"/>
                  <a:pt x="95792" y="293328"/>
                </a:cubicBezTo>
                <a:cubicBezTo>
                  <a:pt x="94348" y="293328"/>
                  <a:pt x="92904" y="293328"/>
                  <a:pt x="91821" y="292607"/>
                </a:cubicBezTo>
                <a:cubicBezTo>
                  <a:pt x="56081" y="272429"/>
                  <a:pt x="33699" y="234595"/>
                  <a:pt x="33338" y="193519"/>
                </a:cubicBezTo>
                <a:cubicBezTo>
                  <a:pt x="33338" y="189555"/>
                  <a:pt x="36948" y="185952"/>
                  <a:pt x="40919" y="185952"/>
                </a:cubicBezTo>
                <a:lnTo>
                  <a:pt x="148499" y="184871"/>
                </a:lnTo>
                <a:close/>
                <a:moveTo>
                  <a:pt x="266023" y="79745"/>
                </a:moveTo>
                <a:lnTo>
                  <a:pt x="220123" y="152390"/>
                </a:lnTo>
                <a:lnTo>
                  <a:pt x="306502" y="155627"/>
                </a:lnTo>
                <a:cubicBezTo>
                  <a:pt x="305418" y="125418"/>
                  <a:pt x="290238" y="97727"/>
                  <a:pt x="266023" y="79745"/>
                </a:cubicBezTo>
                <a:close/>
                <a:moveTo>
                  <a:pt x="94635" y="76480"/>
                </a:moveTo>
                <a:cubicBezTo>
                  <a:pt x="70087" y="93305"/>
                  <a:pt x="54563" y="120868"/>
                  <a:pt x="52397" y="150938"/>
                </a:cubicBezTo>
                <a:lnTo>
                  <a:pt x="138678" y="150222"/>
                </a:lnTo>
                <a:lnTo>
                  <a:pt x="94635" y="76480"/>
                </a:lnTo>
                <a:close/>
                <a:moveTo>
                  <a:pt x="268192" y="62483"/>
                </a:moveTo>
                <a:cubicBezTo>
                  <a:pt x="302888" y="84061"/>
                  <a:pt x="323489" y="122900"/>
                  <a:pt x="322043" y="163898"/>
                </a:cubicBezTo>
                <a:cubicBezTo>
                  <a:pt x="322043" y="165696"/>
                  <a:pt x="320959" y="167854"/>
                  <a:pt x="319513" y="169292"/>
                </a:cubicBezTo>
                <a:cubicBezTo>
                  <a:pt x="318067" y="170371"/>
                  <a:pt x="316260" y="171091"/>
                  <a:pt x="314453" y="171091"/>
                </a:cubicBezTo>
                <a:lnTo>
                  <a:pt x="314092" y="171091"/>
                </a:lnTo>
                <a:lnTo>
                  <a:pt x="206389" y="167494"/>
                </a:lnTo>
                <a:cubicBezTo>
                  <a:pt x="203498" y="167135"/>
                  <a:pt x="200968" y="165696"/>
                  <a:pt x="199884" y="163179"/>
                </a:cubicBezTo>
                <a:cubicBezTo>
                  <a:pt x="198438" y="160661"/>
                  <a:pt x="198800" y="157784"/>
                  <a:pt x="200245" y="155627"/>
                </a:cubicBezTo>
                <a:lnTo>
                  <a:pt x="257349" y="65000"/>
                </a:lnTo>
                <a:cubicBezTo>
                  <a:pt x="259518" y="61404"/>
                  <a:pt x="264578" y="60325"/>
                  <a:pt x="268192" y="62483"/>
                </a:cubicBezTo>
                <a:close/>
                <a:moveTo>
                  <a:pt x="93552" y="58940"/>
                </a:moveTo>
                <a:cubicBezTo>
                  <a:pt x="97162" y="57150"/>
                  <a:pt x="101855" y="58224"/>
                  <a:pt x="104021" y="61804"/>
                </a:cubicBezTo>
                <a:lnTo>
                  <a:pt x="158533" y="153801"/>
                </a:lnTo>
                <a:cubicBezTo>
                  <a:pt x="159977" y="156307"/>
                  <a:pt x="159977" y="159171"/>
                  <a:pt x="158533" y="161677"/>
                </a:cubicBezTo>
                <a:cubicBezTo>
                  <a:pt x="157450" y="163825"/>
                  <a:pt x="154562" y="165256"/>
                  <a:pt x="152035" y="165256"/>
                </a:cubicBezTo>
                <a:lnTo>
                  <a:pt x="44094" y="166330"/>
                </a:lnTo>
                <a:cubicBezTo>
                  <a:pt x="42289" y="166330"/>
                  <a:pt x="40484" y="165256"/>
                  <a:pt x="39040" y="163825"/>
                </a:cubicBezTo>
                <a:cubicBezTo>
                  <a:pt x="37596" y="162751"/>
                  <a:pt x="36513" y="160245"/>
                  <a:pt x="36513" y="158455"/>
                </a:cubicBezTo>
                <a:cubicBezTo>
                  <a:pt x="36513" y="117647"/>
                  <a:pt x="58173" y="79702"/>
                  <a:pt x="93552" y="58940"/>
                </a:cubicBezTo>
                <a:close/>
                <a:moveTo>
                  <a:pt x="179432" y="44884"/>
                </a:moveTo>
                <a:cubicBezTo>
                  <a:pt x="164804" y="44524"/>
                  <a:pt x="150042" y="47405"/>
                  <a:pt x="136443" y="53708"/>
                </a:cubicBezTo>
                <a:lnTo>
                  <a:pt x="177240" y="128988"/>
                </a:lnTo>
                <a:lnTo>
                  <a:pt x="221617" y="55509"/>
                </a:lnTo>
                <a:cubicBezTo>
                  <a:pt x="208554" y="48846"/>
                  <a:pt x="194061" y="45244"/>
                  <a:pt x="179432" y="44884"/>
                </a:cubicBezTo>
                <a:close/>
                <a:moveTo>
                  <a:pt x="179790" y="29576"/>
                </a:moveTo>
                <a:cubicBezTo>
                  <a:pt x="199697" y="30116"/>
                  <a:pt x="219470" y="35699"/>
                  <a:pt x="236648" y="46144"/>
                </a:cubicBezTo>
                <a:cubicBezTo>
                  <a:pt x="240227" y="48306"/>
                  <a:pt x="240942" y="52988"/>
                  <a:pt x="239153" y="56590"/>
                </a:cubicBezTo>
                <a:lnTo>
                  <a:pt x="183324" y="148438"/>
                </a:lnTo>
                <a:cubicBezTo>
                  <a:pt x="182251" y="150599"/>
                  <a:pt x="179746" y="152040"/>
                  <a:pt x="176882" y="152040"/>
                </a:cubicBezTo>
                <a:cubicBezTo>
                  <a:pt x="174377" y="152040"/>
                  <a:pt x="171872" y="150239"/>
                  <a:pt x="170083" y="148078"/>
                </a:cubicBezTo>
                <a:lnTo>
                  <a:pt x="119265" y="54069"/>
                </a:lnTo>
                <a:cubicBezTo>
                  <a:pt x="117475" y="50106"/>
                  <a:pt x="118549" y="45424"/>
                  <a:pt x="122128" y="43263"/>
                </a:cubicBezTo>
                <a:cubicBezTo>
                  <a:pt x="139842" y="33538"/>
                  <a:pt x="159883" y="29036"/>
                  <a:pt x="179790" y="29576"/>
                </a:cubicBezTo>
                <a:close/>
                <a:moveTo>
                  <a:pt x="179388" y="15458"/>
                </a:moveTo>
                <a:cubicBezTo>
                  <a:pt x="89155" y="15458"/>
                  <a:pt x="15458" y="88795"/>
                  <a:pt x="15458" y="179028"/>
                </a:cubicBezTo>
                <a:cubicBezTo>
                  <a:pt x="15458" y="269621"/>
                  <a:pt x="89155" y="342957"/>
                  <a:pt x="179388" y="342957"/>
                </a:cubicBezTo>
                <a:cubicBezTo>
                  <a:pt x="269621" y="342957"/>
                  <a:pt x="343317" y="269621"/>
                  <a:pt x="343317" y="179028"/>
                </a:cubicBezTo>
                <a:cubicBezTo>
                  <a:pt x="343317" y="88795"/>
                  <a:pt x="269621" y="15458"/>
                  <a:pt x="179388" y="15458"/>
                </a:cubicBezTo>
                <a:close/>
                <a:moveTo>
                  <a:pt x="179388" y="0"/>
                </a:moveTo>
                <a:cubicBezTo>
                  <a:pt x="278248" y="0"/>
                  <a:pt x="358416" y="80527"/>
                  <a:pt x="358416" y="179028"/>
                </a:cubicBezTo>
                <a:cubicBezTo>
                  <a:pt x="358416" y="277889"/>
                  <a:pt x="278248" y="358416"/>
                  <a:pt x="179388" y="358416"/>
                </a:cubicBezTo>
                <a:cubicBezTo>
                  <a:pt x="80527" y="358416"/>
                  <a:pt x="0" y="277889"/>
                  <a:pt x="0" y="179028"/>
                </a:cubicBezTo>
                <a:cubicBezTo>
                  <a:pt x="0" y="80527"/>
                  <a:pt x="80527" y="0"/>
                  <a:pt x="179388" y="0"/>
                </a:cubicBezTo>
                <a:close/>
              </a:path>
            </a:pathLst>
          </a:custGeom>
          <a:solidFill>
            <a:schemeClr val="bg1"/>
          </a:solidFill>
          <a:ln>
            <a:noFill/>
          </a:ln>
          <a:effectLst/>
        </p:spPr>
        <p:txBody>
          <a:bodyPr anchor="ctr"/>
          <a:lstStyle/>
          <a:p>
            <a:endParaRPr lang="en-US" sz="900" dirty="0">
              <a:latin typeface="Raleway Light" panose="020B0403030101060003" pitchFamily="34" charset="77"/>
            </a:endParaRPr>
          </a:p>
        </p:txBody>
      </p:sp>
      <p:sp>
        <p:nvSpPr>
          <p:cNvPr id="20" name="TextBox 19">
            <a:extLst>
              <a:ext uri="{FF2B5EF4-FFF2-40B4-BE49-F238E27FC236}">
                <a16:creationId xmlns:a16="http://schemas.microsoft.com/office/drawing/2014/main" id="{C8E0F5D3-C27B-D747-8246-5BACE6E44B4E}"/>
              </a:ext>
            </a:extLst>
          </p:cNvPr>
          <p:cNvSpPr txBox="1"/>
          <p:nvPr/>
        </p:nvSpPr>
        <p:spPr>
          <a:xfrm>
            <a:off x="2062746" y="2559927"/>
            <a:ext cx="1366080" cy="338554"/>
          </a:xfrm>
          <a:prstGeom prst="rect">
            <a:avLst/>
          </a:prstGeom>
          <a:noFill/>
        </p:spPr>
        <p:txBody>
          <a:bodyPr wrap="none" rtlCol="0" anchor="ctr" anchorCtr="0">
            <a:spAutoFit/>
          </a:bodyPr>
          <a:lstStyle/>
          <a:p>
            <a:pPr algn="ctr"/>
            <a:r>
              <a:rPr lang="en-US" sz="1600" b="1" dirty="0">
                <a:solidFill>
                  <a:schemeClr val="bg1"/>
                </a:solidFill>
                <a:latin typeface="Montserrat" panose="00000500000000000000" pitchFamily="50" charset="0"/>
                <a:ea typeface="League Spartan" charset="0"/>
                <a:cs typeface="Poppins" pitchFamily="2" charset="77"/>
              </a:rPr>
              <a:t>FACTOR 01</a:t>
            </a:r>
          </a:p>
        </p:txBody>
      </p:sp>
      <p:sp>
        <p:nvSpPr>
          <p:cNvPr id="21" name="Subtitle 2">
            <a:extLst>
              <a:ext uri="{FF2B5EF4-FFF2-40B4-BE49-F238E27FC236}">
                <a16:creationId xmlns:a16="http://schemas.microsoft.com/office/drawing/2014/main" id="{4066A7D3-3EA7-1541-A6C5-EABDBF816736}"/>
              </a:ext>
            </a:extLst>
          </p:cNvPr>
          <p:cNvSpPr txBox="1">
            <a:spLocks/>
          </p:cNvSpPr>
          <p:nvPr/>
        </p:nvSpPr>
        <p:spPr>
          <a:xfrm>
            <a:off x="1328104" y="2889303"/>
            <a:ext cx="2628782" cy="753027"/>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50"/>
              </a:lnSpc>
            </a:pPr>
            <a:r>
              <a:rPr lang="en-US" sz="1200" dirty="0">
                <a:solidFill>
                  <a:schemeClr val="bg1"/>
                </a:solidFill>
                <a:latin typeface="Raleway Light" panose="020B0403030101060003" pitchFamily="34" charset="77"/>
                <a:ea typeface="Open Sans Light" panose="020B0306030504020204" pitchFamily="34" charset="0"/>
                <a:cs typeface="Mukta ExtraLight" panose="020B0000000000000000" pitchFamily="34" charset="77"/>
              </a:rPr>
              <a:t>Cooking food properly helps to avoid food poisoning. Most raw foods feature.</a:t>
            </a:r>
          </a:p>
        </p:txBody>
      </p:sp>
      <p:sp>
        <p:nvSpPr>
          <p:cNvPr id="23" name="TextBox 22">
            <a:extLst>
              <a:ext uri="{FF2B5EF4-FFF2-40B4-BE49-F238E27FC236}">
                <a16:creationId xmlns:a16="http://schemas.microsoft.com/office/drawing/2014/main" id="{34195D8A-4A56-8C4A-81D2-B88A66DB8C28}"/>
              </a:ext>
            </a:extLst>
          </p:cNvPr>
          <p:cNvSpPr txBox="1"/>
          <p:nvPr/>
        </p:nvSpPr>
        <p:spPr>
          <a:xfrm>
            <a:off x="5077042" y="2559927"/>
            <a:ext cx="1366080" cy="338554"/>
          </a:xfrm>
          <a:prstGeom prst="rect">
            <a:avLst/>
          </a:prstGeom>
          <a:noFill/>
        </p:spPr>
        <p:txBody>
          <a:bodyPr wrap="none" rtlCol="0" anchor="ctr" anchorCtr="0">
            <a:spAutoFit/>
          </a:bodyPr>
          <a:lstStyle/>
          <a:p>
            <a:pPr algn="ctr"/>
            <a:r>
              <a:rPr lang="en-US" sz="1600" b="1" dirty="0">
                <a:solidFill>
                  <a:schemeClr val="bg1"/>
                </a:solidFill>
                <a:latin typeface="Montserrat" panose="00000500000000000000" pitchFamily="50" charset="0"/>
                <a:ea typeface="League Spartan" charset="0"/>
                <a:cs typeface="Poppins" pitchFamily="2" charset="77"/>
              </a:rPr>
              <a:t>FACTOR 02</a:t>
            </a:r>
          </a:p>
        </p:txBody>
      </p:sp>
      <p:sp>
        <p:nvSpPr>
          <p:cNvPr id="24" name="Subtitle 2">
            <a:extLst>
              <a:ext uri="{FF2B5EF4-FFF2-40B4-BE49-F238E27FC236}">
                <a16:creationId xmlns:a16="http://schemas.microsoft.com/office/drawing/2014/main" id="{C801B22B-28A9-DE42-9E8B-81DAC35C4FEF}"/>
              </a:ext>
            </a:extLst>
          </p:cNvPr>
          <p:cNvSpPr txBox="1">
            <a:spLocks/>
          </p:cNvSpPr>
          <p:nvPr/>
        </p:nvSpPr>
        <p:spPr>
          <a:xfrm>
            <a:off x="4342400" y="2889303"/>
            <a:ext cx="2628782" cy="753027"/>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50"/>
              </a:lnSpc>
            </a:pPr>
            <a:r>
              <a:rPr lang="en-US" sz="1200" dirty="0">
                <a:solidFill>
                  <a:schemeClr val="bg1"/>
                </a:solidFill>
                <a:latin typeface="Raleway Light" panose="020B0403030101060003" pitchFamily="34" charset="77"/>
                <a:ea typeface="Open Sans Light" panose="020B0306030504020204" pitchFamily="34" charset="0"/>
                <a:cs typeface="Mukta ExtraLight" panose="020B0000000000000000" pitchFamily="34" charset="77"/>
              </a:rPr>
              <a:t>Cooking food properly helps to avoid food poisoning. Most raw foods feature.</a:t>
            </a:r>
          </a:p>
        </p:txBody>
      </p:sp>
      <p:sp>
        <p:nvSpPr>
          <p:cNvPr id="26" name="TextBox 25">
            <a:extLst>
              <a:ext uri="{FF2B5EF4-FFF2-40B4-BE49-F238E27FC236}">
                <a16:creationId xmlns:a16="http://schemas.microsoft.com/office/drawing/2014/main" id="{3FB03DCB-8B7F-F442-BE5B-9CCA2D58B28F}"/>
              </a:ext>
            </a:extLst>
          </p:cNvPr>
          <p:cNvSpPr txBox="1"/>
          <p:nvPr/>
        </p:nvSpPr>
        <p:spPr>
          <a:xfrm>
            <a:off x="2062746" y="4721236"/>
            <a:ext cx="1366080" cy="338554"/>
          </a:xfrm>
          <a:prstGeom prst="rect">
            <a:avLst/>
          </a:prstGeom>
          <a:noFill/>
        </p:spPr>
        <p:txBody>
          <a:bodyPr wrap="none" rtlCol="0" anchor="ctr" anchorCtr="0">
            <a:spAutoFit/>
          </a:bodyPr>
          <a:lstStyle/>
          <a:p>
            <a:pPr algn="ctr"/>
            <a:r>
              <a:rPr lang="en-US" sz="1600" b="1" dirty="0">
                <a:solidFill>
                  <a:schemeClr val="bg1"/>
                </a:solidFill>
                <a:latin typeface="Montserrat" panose="00000500000000000000" pitchFamily="50" charset="0"/>
                <a:ea typeface="League Spartan" charset="0"/>
                <a:cs typeface="Poppins" pitchFamily="2" charset="77"/>
              </a:rPr>
              <a:t>FACTOR 03</a:t>
            </a:r>
          </a:p>
        </p:txBody>
      </p:sp>
      <p:sp>
        <p:nvSpPr>
          <p:cNvPr id="27" name="Subtitle 2">
            <a:extLst>
              <a:ext uri="{FF2B5EF4-FFF2-40B4-BE49-F238E27FC236}">
                <a16:creationId xmlns:a16="http://schemas.microsoft.com/office/drawing/2014/main" id="{6248A8D3-6B65-8C48-906C-04B1E3C492D4}"/>
              </a:ext>
            </a:extLst>
          </p:cNvPr>
          <p:cNvSpPr txBox="1">
            <a:spLocks/>
          </p:cNvSpPr>
          <p:nvPr/>
        </p:nvSpPr>
        <p:spPr>
          <a:xfrm>
            <a:off x="1328104" y="5050612"/>
            <a:ext cx="2628782" cy="753027"/>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50"/>
              </a:lnSpc>
            </a:pPr>
            <a:r>
              <a:rPr lang="en-US" sz="1200" dirty="0">
                <a:solidFill>
                  <a:schemeClr val="bg1"/>
                </a:solidFill>
                <a:latin typeface="Raleway Light" panose="020B0403030101060003" pitchFamily="34" charset="77"/>
                <a:ea typeface="Open Sans Light" panose="020B0306030504020204" pitchFamily="34" charset="0"/>
                <a:cs typeface="Mukta ExtraLight" panose="020B0000000000000000" pitchFamily="34" charset="77"/>
              </a:rPr>
              <a:t>Cooking food properly helps to avoid food poisoning. Most raw foods feature.</a:t>
            </a:r>
          </a:p>
        </p:txBody>
      </p:sp>
      <p:sp>
        <p:nvSpPr>
          <p:cNvPr id="29" name="TextBox 28">
            <a:extLst>
              <a:ext uri="{FF2B5EF4-FFF2-40B4-BE49-F238E27FC236}">
                <a16:creationId xmlns:a16="http://schemas.microsoft.com/office/drawing/2014/main" id="{3E3496BF-9B9E-054F-BE2F-AED57DF25DB6}"/>
              </a:ext>
            </a:extLst>
          </p:cNvPr>
          <p:cNvSpPr txBox="1"/>
          <p:nvPr/>
        </p:nvSpPr>
        <p:spPr>
          <a:xfrm>
            <a:off x="5077042" y="4721236"/>
            <a:ext cx="1366080" cy="338554"/>
          </a:xfrm>
          <a:prstGeom prst="rect">
            <a:avLst/>
          </a:prstGeom>
          <a:noFill/>
        </p:spPr>
        <p:txBody>
          <a:bodyPr wrap="none" rtlCol="0" anchor="ctr" anchorCtr="0">
            <a:spAutoFit/>
          </a:bodyPr>
          <a:lstStyle/>
          <a:p>
            <a:pPr algn="ctr"/>
            <a:r>
              <a:rPr lang="en-US" sz="1600" b="1" dirty="0">
                <a:solidFill>
                  <a:schemeClr val="bg1"/>
                </a:solidFill>
                <a:latin typeface="Montserrat" panose="00000500000000000000" pitchFamily="50" charset="0"/>
                <a:ea typeface="League Spartan" charset="0"/>
                <a:cs typeface="Poppins" pitchFamily="2" charset="77"/>
              </a:rPr>
              <a:t>FACTOR 04</a:t>
            </a:r>
          </a:p>
        </p:txBody>
      </p:sp>
      <p:sp>
        <p:nvSpPr>
          <p:cNvPr id="30" name="Subtitle 2">
            <a:extLst>
              <a:ext uri="{FF2B5EF4-FFF2-40B4-BE49-F238E27FC236}">
                <a16:creationId xmlns:a16="http://schemas.microsoft.com/office/drawing/2014/main" id="{10AF1FDA-E885-A243-A2A3-B346C25EB8C2}"/>
              </a:ext>
            </a:extLst>
          </p:cNvPr>
          <p:cNvSpPr txBox="1">
            <a:spLocks/>
          </p:cNvSpPr>
          <p:nvPr/>
        </p:nvSpPr>
        <p:spPr>
          <a:xfrm>
            <a:off x="4342400" y="5050612"/>
            <a:ext cx="2628782" cy="753027"/>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850"/>
              </a:lnSpc>
            </a:pPr>
            <a:r>
              <a:rPr lang="en-US" sz="1200" dirty="0">
                <a:solidFill>
                  <a:schemeClr val="bg1"/>
                </a:solidFill>
                <a:latin typeface="Raleway Light" panose="020B0403030101060003" pitchFamily="34" charset="77"/>
                <a:ea typeface="Open Sans Light" panose="020B0306030504020204" pitchFamily="34" charset="0"/>
                <a:cs typeface="Mukta ExtraLight" panose="020B0000000000000000" pitchFamily="34" charset="77"/>
              </a:rPr>
              <a:t>Cooking food properly helps to avoid food poisoning. Most raw foods feature.</a:t>
            </a:r>
          </a:p>
        </p:txBody>
      </p:sp>
      <p:sp>
        <p:nvSpPr>
          <p:cNvPr id="31" name="Freeform 417">
            <a:extLst>
              <a:ext uri="{FF2B5EF4-FFF2-40B4-BE49-F238E27FC236}">
                <a16:creationId xmlns:a16="http://schemas.microsoft.com/office/drawing/2014/main" id="{627CB0F7-7DDD-FB4A-9369-E8B5817F7F80}"/>
              </a:ext>
            </a:extLst>
          </p:cNvPr>
          <p:cNvSpPr>
            <a:spLocks noChangeArrowheads="1"/>
          </p:cNvSpPr>
          <p:nvPr/>
        </p:nvSpPr>
        <p:spPr bwMode="auto">
          <a:xfrm>
            <a:off x="2545766" y="4132314"/>
            <a:ext cx="400039" cy="515024"/>
          </a:xfrm>
          <a:custGeom>
            <a:avLst/>
            <a:gdLst>
              <a:gd name="T0" fmla="*/ 67166 w 264752"/>
              <a:gd name="T1" fmla="*/ 141947 h 340265"/>
              <a:gd name="T2" fmla="*/ 77863 w 264752"/>
              <a:gd name="T3" fmla="*/ 142664 h 340265"/>
              <a:gd name="T4" fmla="*/ 77506 w 264752"/>
              <a:gd name="T5" fmla="*/ 153413 h 340265"/>
              <a:gd name="T6" fmla="*/ 58252 w 264752"/>
              <a:gd name="T7" fmla="*/ 203215 h 340265"/>
              <a:gd name="T8" fmla="*/ 50765 w 264752"/>
              <a:gd name="T9" fmla="*/ 210739 h 340265"/>
              <a:gd name="T10" fmla="*/ 50408 w 264752"/>
              <a:gd name="T11" fmla="*/ 210739 h 340265"/>
              <a:gd name="T12" fmla="*/ 42920 w 264752"/>
              <a:gd name="T13" fmla="*/ 202857 h 340265"/>
              <a:gd name="T14" fmla="*/ 67166 w 264752"/>
              <a:gd name="T15" fmla="*/ 141947 h 340265"/>
              <a:gd name="T16" fmla="*/ 77085 w 264752"/>
              <a:gd name="T17" fmla="*/ 121246 h 340265"/>
              <a:gd name="T18" fmla="*/ 15489 w 264752"/>
              <a:gd name="T19" fmla="*/ 203501 h 340265"/>
              <a:gd name="T20" fmla="*/ 107342 w 264752"/>
              <a:gd name="T21" fmla="*/ 325799 h 340265"/>
              <a:gd name="T22" fmla="*/ 129674 w 264752"/>
              <a:gd name="T23" fmla="*/ 321470 h 340265"/>
              <a:gd name="T24" fmla="*/ 132556 w 264752"/>
              <a:gd name="T25" fmla="*/ 320749 h 340265"/>
              <a:gd name="T26" fmla="*/ 135438 w 264752"/>
              <a:gd name="T27" fmla="*/ 321470 h 340265"/>
              <a:gd name="T28" fmla="*/ 157770 w 264752"/>
              <a:gd name="T29" fmla="*/ 325799 h 340265"/>
              <a:gd name="T30" fmla="*/ 249623 w 264752"/>
              <a:gd name="T31" fmla="*/ 203501 h 340265"/>
              <a:gd name="T32" fmla="*/ 188028 w 264752"/>
              <a:gd name="T33" fmla="*/ 121246 h 340265"/>
              <a:gd name="T34" fmla="*/ 161733 w 264752"/>
              <a:gd name="T35" fmla="*/ 127740 h 340265"/>
              <a:gd name="T36" fmla="*/ 132556 w 264752"/>
              <a:gd name="T37" fmla="*/ 135316 h 340265"/>
              <a:gd name="T38" fmla="*/ 103019 w 264752"/>
              <a:gd name="T39" fmla="*/ 127740 h 340265"/>
              <a:gd name="T40" fmla="*/ 77085 w 264752"/>
              <a:gd name="T41" fmla="*/ 121246 h 340265"/>
              <a:gd name="T42" fmla="*/ 201716 w 264752"/>
              <a:gd name="T43" fmla="*/ 15904 h 340265"/>
              <a:gd name="T44" fmla="*/ 158131 w 264752"/>
              <a:gd name="T45" fmla="*/ 41879 h 340265"/>
              <a:gd name="T46" fmla="*/ 136879 w 264752"/>
              <a:gd name="T47" fmla="*/ 87695 h 340265"/>
              <a:gd name="T48" fmla="*/ 201716 w 264752"/>
              <a:gd name="T49" fmla="*/ 15904 h 340265"/>
              <a:gd name="T50" fmla="*/ 209641 w 264752"/>
              <a:gd name="T51" fmla="*/ 30 h 340265"/>
              <a:gd name="T52" fmla="*/ 210361 w 264752"/>
              <a:gd name="T53" fmla="*/ 30 h 340265"/>
              <a:gd name="T54" fmla="*/ 211082 w 264752"/>
              <a:gd name="T55" fmla="*/ 391 h 340265"/>
              <a:gd name="T56" fmla="*/ 212882 w 264752"/>
              <a:gd name="T57" fmla="*/ 751 h 340265"/>
              <a:gd name="T58" fmla="*/ 214323 w 264752"/>
              <a:gd name="T59" fmla="*/ 1834 h 340265"/>
              <a:gd name="T60" fmla="*/ 215044 w 264752"/>
              <a:gd name="T61" fmla="*/ 2195 h 340265"/>
              <a:gd name="T62" fmla="*/ 216484 w 264752"/>
              <a:gd name="T63" fmla="*/ 3998 h 340265"/>
              <a:gd name="T64" fmla="*/ 216844 w 264752"/>
              <a:gd name="T65" fmla="*/ 4720 h 340265"/>
              <a:gd name="T66" fmla="*/ 217565 w 264752"/>
              <a:gd name="T67" fmla="*/ 6524 h 340265"/>
              <a:gd name="T68" fmla="*/ 217565 w 264752"/>
              <a:gd name="T69" fmla="*/ 7606 h 340265"/>
              <a:gd name="T70" fmla="*/ 217565 w 264752"/>
              <a:gd name="T71" fmla="*/ 8328 h 340265"/>
              <a:gd name="T72" fmla="*/ 133277 w 264752"/>
              <a:gd name="T73" fmla="*/ 104291 h 340265"/>
              <a:gd name="T74" fmla="*/ 137959 w 264752"/>
              <a:gd name="T75" fmla="*/ 119443 h 340265"/>
              <a:gd name="T76" fmla="*/ 155249 w 264752"/>
              <a:gd name="T77" fmla="*/ 114031 h 340265"/>
              <a:gd name="T78" fmla="*/ 188028 w 264752"/>
              <a:gd name="T79" fmla="*/ 106095 h 340265"/>
              <a:gd name="T80" fmla="*/ 265112 w 264752"/>
              <a:gd name="T81" fmla="*/ 203501 h 340265"/>
              <a:gd name="T82" fmla="*/ 157770 w 264752"/>
              <a:gd name="T83" fmla="*/ 341313 h 340265"/>
              <a:gd name="T84" fmla="*/ 132556 w 264752"/>
              <a:gd name="T85" fmla="*/ 336984 h 340265"/>
              <a:gd name="T86" fmla="*/ 107342 w 264752"/>
              <a:gd name="T87" fmla="*/ 341313 h 340265"/>
              <a:gd name="T88" fmla="*/ 0 w 264752"/>
              <a:gd name="T89" fmla="*/ 203501 h 340265"/>
              <a:gd name="T90" fmla="*/ 77085 w 264752"/>
              <a:gd name="T91" fmla="*/ 106095 h 340265"/>
              <a:gd name="T92" fmla="*/ 109863 w 264752"/>
              <a:gd name="T93" fmla="*/ 114031 h 340265"/>
              <a:gd name="T94" fmla="*/ 121750 w 264752"/>
              <a:gd name="T95" fmla="*/ 118722 h 340265"/>
              <a:gd name="T96" fmla="*/ 100138 w 264752"/>
              <a:gd name="T97" fmla="*/ 49455 h 340265"/>
              <a:gd name="T98" fmla="*/ 105181 w 264752"/>
              <a:gd name="T99" fmla="*/ 39714 h 340265"/>
              <a:gd name="T100" fmla="*/ 114906 w 264752"/>
              <a:gd name="T101" fmla="*/ 44764 h 340265"/>
              <a:gd name="T102" fmla="*/ 123551 w 264752"/>
              <a:gd name="T103" fmla="*/ 72544 h 340265"/>
              <a:gd name="T104" fmla="*/ 146604 w 264752"/>
              <a:gd name="T105" fmla="*/ 31416 h 340265"/>
              <a:gd name="T106" fmla="*/ 209641 w 264752"/>
              <a:gd name="T107" fmla="*/ 30 h 34026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64752" h="340265">
                <a:moveTo>
                  <a:pt x="67075" y="141511"/>
                </a:moveTo>
                <a:cubicBezTo>
                  <a:pt x="69924" y="139011"/>
                  <a:pt x="74553" y="139011"/>
                  <a:pt x="77757" y="142226"/>
                </a:cubicBezTo>
                <a:cubicBezTo>
                  <a:pt x="80606" y="145083"/>
                  <a:pt x="80606" y="150084"/>
                  <a:pt x="77401" y="152942"/>
                </a:cubicBezTo>
                <a:cubicBezTo>
                  <a:pt x="66363" y="163300"/>
                  <a:pt x="59242" y="182231"/>
                  <a:pt x="58173" y="202591"/>
                </a:cubicBezTo>
                <a:cubicBezTo>
                  <a:pt x="58173" y="206877"/>
                  <a:pt x="54613" y="210092"/>
                  <a:pt x="50696" y="210092"/>
                </a:cubicBezTo>
                <a:lnTo>
                  <a:pt x="50340" y="210092"/>
                </a:lnTo>
                <a:cubicBezTo>
                  <a:pt x="46067" y="209735"/>
                  <a:pt x="42862" y="206163"/>
                  <a:pt x="42862" y="202234"/>
                </a:cubicBezTo>
                <a:cubicBezTo>
                  <a:pt x="43930" y="177588"/>
                  <a:pt x="52832" y="155085"/>
                  <a:pt x="67075" y="141511"/>
                </a:cubicBezTo>
                <a:close/>
                <a:moveTo>
                  <a:pt x="76980" y="120874"/>
                </a:moveTo>
                <a:cubicBezTo>
                  <a:pt x="38849" y="120874"/>
                  <a:pt x="15468" y="152524"/>
                  <a:pt x="15468" y="202876"/>
                </a:cubicBezTo>
                <a:cubicBezTo>
                  <a:pt x="15468" y="255386"/>
                  <a:pt x="67627" y="324799"/>
                  <a:pt x="107196" y="324799"/>
                </a:cubicBezTo>
                <a:cubicBezTo>
                  <a:pt x="114750" y="324799"/>
                  <a:pt x="122304" y="323361"/>
                  <a:pt x="129498" y="320483"/>
                </a:cubicBezTo>
                <a:cubicBezTo>
                  <a:pt x="130578" y="320124"/>
                  <a:pt x="131297" y="319764"/>
                  <a:pt x="132376" y="319764"/>
                </a:cubicBezTo>
                <a:cubicBezTo>
                  <a:pt x="133096" y="319764"/>
                  <a:pt x="134175" y="320124"/>
                  <a:pt x="135254" y="320483"/>
                </a:cubicBezTo>
                <a:cubicBezTo>
                  <a:pt x="142448" y="323361"/>
                  <a:pt x="150002" y="324799"/>
                  <a:pt x="157556" y="324799"/>
                </a:cubicBezTo>
                <a:cubicBezTo>
                  <a:pt x="197125" y="324799"/>
                  <a:pt x="249284" y="255386"/>
                  <a:pt x="249284" y="202876"/>
                </a:cubicBezTo>
                <a:cubicBezTo>
                  <a:pt x="249284" y="151086"/>
                  <a:pt x="226982" y="120874"/>
                  <a:pt x="187773" y="120874"/>
                </a:cubicBezTo>
                <a:cubicBezTo>
                  <a:pt x="175542" y="120874"/>
                  <a:pt x="169067" y="124111"/>
                  <a:pt x="161513" y="127348"/>
                </a:cubicBezTo>
                <a:cubicBezTo>
                  <a:pt x="154319" y="130945"/>
                  <a:pt x="145686" y="134901"/>
                  <a:pt x="132376" y="134901"/>
                </a:cubicBezTo>
                <a:cubicBezTo>
                  <a:pt x="119067" y="134901"/>
                  <a:pt x="110793" y="130945"/>
                  <a:pt x="102879" y="127348"/>
                </a:cubicBezTo>
                <a:cubicBezTo>
                  <a:pt x="96045" y="124111"/>
                  <a:pt x="89210" y="120874"/>
                  <a:pt x="76980" y="120874"/>
                </a:cubicBezTo>
                <a:close/>
                <a:moveTo>
                  <a:pt x="201442" y="15855"/>
                </a:moveTo>
                <a:cubicBezTo>
                  <a:pt x="187053" y="18373"/>
                  <a:pt x="170506" y="27724"/>
                  <a:pt x="157916" y="41750"/>
                </a:cubicBezTo>
                <a:cubicBezTo>
                  <a:pt x="144966" y="56136"/>
                  <a:pt x="137053" y="72681"/>
                  <a:pt x="136693" y="87426"/>
                </a:cubicBezTo>
                <a:cubicBezTo>
                  <a:pt x="162952" y="79874"/>
                  <a:pt x="196046" y="43189"/>
                  <a:pt x="201442" y="15855"/>
                </a:cubicBezTo>
                <a:close/>
                <a:moveTo>
                  <a:pt x="209356" y="30"/>
                </a:moveTo>
                <a:cubicBezTo>
                  <a:pt x="209716" y="30"/>
                  <a:pt x="209716" y="30"/>
                  <a:pt x="210075" y="30"/>
                </a:cubicBezTo>
                <a:cubicBezTo>
                  <a:pt x="210435" y="30"/>
                  <a:pt x="210795" y="390"/>
                  <a:pt x="210795" y="390"/>
                </a:cubicBezTo>
                <a:cubicBezTo>
                  <a:pt x="211514" y="390"/>
                  <a:pt x="211874" y="390"/>
                  <a:pt x="212593" y="749"/>
                </a:cubicBezTo>
                <a:cubicBezTo>
                  <a:pt x="212953" y="1109"/>
                  <a:pt x="213672" y="1469"/>
                  <a:pt x="214032" y="1828"/>
                </a:cubicBezTo>
                <a:cubicBezTo>
                  <a:pt x="214392" y="2188"/>
                  <a:pt x="214392" y="2188"/>
                  <a:pt x="214752" y="2188"/>
                </a:cubicBezTo>
                <a:cubicBezTo>
                  <a:pt x="215471" y="2907"/>
                  <a:pt x="215831" y="3627"/>
                  <a:pt x="216190" y="3986"/>
                </a:cubicBezTo>
                <a:cubicBezTo>
                  <a:pt x="216190" y="4346"/>
                  <a:pt x="216550" y="4706"/>
                  <a:pt x="216550" y="4706"/>
                </a:cubicBezTo>
                <a:cubicBezTo>
                  <a:pt x="216910" y="5425"/>
                  <a:pt x="216910" y="6144"/>
                  <a:pt x="217270" y="6504"/>
                </a:cubicBezTo>
                <a:cubicBezTo>
                  <a:pt x="217270" y="6864"/>
                  <a:pt x="217270" y="7223"/>
                  <a:pt x="217270" y="7583"/>
                </a:cubicBezTo>
                <a:cubicBezTo>
                  <a:pt x="217270" y="7583"/>
                  <a:pt x="217270" y="7943"/>
                  <a:pt x="217270" y="8302"/>
                </a:cubicBezTo>
                <a:cubicBezTo>
                  <a:pt x="217989" y="45706"/>
                  <a:pt x="170866" y="98576"/>
                  <a:pt x="133096" y="103971"/>
                </a:cubicBezTo>
                <a:lnTo>
                  <a:pt x="137772" y="119076"/>
                </a:lnTo>
                <a:cubicBezTo>
                  <a:pt x="144607" y="118357"/>
                  <a:pt x="149643" y="116199"/>
                  <a:pt x="155038" y="113681"/>
                </a:cubicBezTo>
                <a:cubicBezTo>
                  <a:pt x="163312" y="110085"/>
                  <a:pt x="172305" y="105769"/>
                  <a:pt x="187773" y="105769"/>
                </a:cubicBezTo>
                <a:cubicBezTo>
                  <a:pt x="235255" y="105769"/>
                  <a:pt x="264752" y="142814"/>
                  <a:pt x="264752" y="202876"/>
                </a:cubicBezTo>
                <a:cubicBezTo>
                  <a:pt x="264752" y="259702"/>
                  <a:pt x="209356" y="340265"/>
                  <a:pt x="157556" y="340265"/>
                </a:cubicBezTo>
                <a:cubicBezTo>
                  <a:pt x="148923" y="340265"/>
                  <a:pt x="140290" y="338826"/>
                  <a:pt x="132376" y="335949"/>
                </a:cubicBezTo>
                <a:cubicBezTo>
                  <a:pt x="124462" y="338826"/>
                  <a:pt x="115829" y="340265"/>
                  <a:pt x="107196" y="340265"/>
                </a:cubicBezTo>
                <a:cubicBezTo>
                  <a:pt x="55397" y="340265"/>
                  <a:pt x="0" y="259702"/>
                  <a:pt x="0" y="202876"/>
                </a:cubicBezTo>
                <a:cubicBezTo>
                  <a:pt x="0" y="143893"/>
                  <a:pt x="30216" y="105769"/>
                  <a:pt x="76980" y="105769"/>
                </a:cubicBezTo>
                <a:cubicBezTo>
                  <a:pt x="92448" y="105769"/>
                  <a:pt x="101440" y="110085"/>
                  <a:pt x="109714" y="113681"/>
                </a:cubicBezTo>
                <a:cubicBezTo>
                  <a:pt x="113671" y="115480"/>
                  <a:pt x="117268" y="116918"/>
                  <a:pt x="121585" y="118357"/>
                </a:cubicBezTo>
                <a:lnTo>
                  <a:pt x="100002" y="49303"/>
                </a:lnTo>
                <a:cubicBezTo>
                  <a:pt x="98922" y="45347"/>
                  <a:pt x="101081" y="41031"/>
                  <a:pt x="105038" y="39592"/>
                </a:cubicBezTo>
                <a:cubicBezTo>
                  <a:pt x="108995" y="38513"/>
                  <a:pt x="113671" y="40671"/>
                  <a:pt x="114750" y="44627"/>
                </a:cubicBezTo>
                <a:lnTo>
                  <a:pt x="123383" y="72321"/>
                </a:lnTo>
                <a:cubicBezTo>
                  <a:pt x="126980" y="58294"/>
                  <a:pt x="134894" y="43908"/>
                  <a:pt x="146405" y="31320"/>
                </a:cubicBezTo>
                <a:cubicBezTo>
                  <a:pt x="165111" y="11180"/>
                  <a:pt x="188492" y="-689"/>
                  <a:pt x="209356" y="30"/>
                </a:cubicBezTo>
                <a:close/>
              </a:path>
            </a:pathLst>
          </a:custGeom>
          <a:solidFill>
            <a:schemeClr val="bg1"/>
          </a:solidFill>
          <a:ln>
            <a:noFill/>
          </a:ln>
          <a:effectLst/>
        </p:spPr>
        <p:txBody>
          <a:bodyPr anchor="ctr"/>
          <a:lstStyle/>
          <a:p>
            <a:endParaRPr lang="en-US" sz="900" dirty="0">
              <a:latin typeface="Raleway Light" panose="020B0403030101060003" pitchFamily="34" charset="77"/>
            </a:endParaRPr>
          </a:p>
        </p:txBody>
      </p:sp>
      <p:sp>
        <p:nvSpPr>
          <p:cNvPr id="32" name="Freeform 294">
            <a:extLst>
              <a:ext uri="{FF2B5EF4-FFF2-40B4-BE49-F238E27FC236}">
                <a16:creationId xmlns:a16="http://schemas.microsoft.com/office/drawing/2014/main" id="{66293ADB-2F4C-8D41-9A80-BC4187DE71DB}"/>
              </a:ext>
            </a:extLst>
          </p:cNvPr>
          <p:cNvSpPr>
            <a:spLocks noChangeArrowheads="1"/>
          </p:cNvSpPr>
          <p:nvPr/>
        </p:nvSpPr>
        <p:spPr bwMode="auto">
          <a:xfrm>
            <a:off x="5601397" y="1875556"/>
            <a:ext cx="312678" cy="612170"/>
          </a:xfrm>
          <a:custGeom>
            <a:avLst/>
            <a:gdLst>
              <a:gd name="T0" fmla="*/ 71217541 w 733"/>
              <a:gd name="T1" fmla="*/ 36116020 h 1434"/>
              <a:gd name="T2" fmla="*/ 71088475 w 733"/>
              <a:gd name="T3" fmla="*/ 86471425 h 1434"/>
              <a:gd name="T4" fmla="*/ 54027299 w 733"/>
              <a:gd name="T5" fmla="*/ 67183835 h 1434"/>
              <a:gd name="T6" fmla="*/ 58292593 w 733"/>
              <a:gd name="T7" fmla="*/ 173460946 h 1434"/>
              <a:gd name="T8" fmla="*/ 71863951 w 733"/>
              <a:gd name="T9" fmla="*/ 154172996 h 1434"/>
              <a:gd name="T10" fmla="*/ 53639381 w 733"/>
              <a:gd name="T11" fmla="*/ 176697252 h 1434"/>
              <a:gd name="T12" fmla="*/ 38258581 w 733"/>
              <a:gd name="T13" fmla="*/ 179674509 h 1434"/>
              <a:gd name="T14" fmla="*/ 24945715 w 733"/>
              <a:gd name="T15" fmla="*/ 149513004 h 1434"/>
              <a:gd name="T16" fmla="*/ 33088386 w 733"/>
              <a:gd name="T17" fmla="*/ 178120938 h 1434"/>
              <a:gd name="T18" fmla="*/ 23265339 w 733"/>
              <a:gd name="T19" fmla="*/ 171648687 h 1434"/>
              <a:gd name="T20" fmla="*/ 60619019 w 733"/>
              <a:gd name="T21" fmla="*/ 98769026 h 1434"/>
              <a:gd name="T22" fmla="*/ 46142760 w 733"/>
              <a:gd name="T23" fmla="*/ 161810606 h 1434"/>
              <a:gd name="T24" fmla="*/ 6074737 w 733"/>
              <a:gd name="T25" fmla="*/ 124011491 h 1434"/>
              <a:gd name="T26" fmla="*/ 21455896 w 733"/>
              <a:gd name="T27" fmla="*/ 105371162 h 1434"/>
              <a:gd name="T28" fmla="*/ 9693981 w 733"/>
              <a:gd name="T29" fmla="*/ 93849986 h 1434"/>
              <a:gd name="T30" fmla="*/ 9693981 w 733"/>
              <a:gd name="T31" fmla="*/ 93849986 h 1434"/>
              <a:gd name="T32" fmla="*/ 12537391 w 733"/>
              <a:gd name="T33" fmla="*/ 155597043 h 1434"/>
              <a:gd name="T34" fmla="*/ 78067753 w 733"/>
              <a:gd name="T35" fmla="*/ 121293282 h 1434"/>
              <a:gd name="T36" fmla="*/ 47564645 w 733"/>
              <a:gd name="T37" fmla="*/ 122846493 h 1434"/>
              <a:gd name="T38" fmla="*/ 68891115 w 733"/>
              <a:gd name="T39" fmla="*/ 143558129 h 1434"/>
              <a:gd name="T40" fmla="*/ 77033786 w 733"/>
              <a:gd name="T41" fmla="*/ 106794849 h 1434"/>
              <a:gd name="T42" fmla="*/ 77033786 w 733"/>
              <a:gd name="T43" fmla="*/ 106794849 h 1434"/>
              <a:gd name="T44" fmla="*/ 38129155 w 733"/>
              <a:gd name="T45" fmla="*/ 77410129 h 1434"/>
              <a:gd name="T46" fmla="*/ 22618930 w 733"/>
              <a:gd name="T47" fmla="*/ 71455614 h 1434"/>
              <a:gd name="T48" fmla="*/ 29081584 w 733"/>
              <a:gd name="T49" fmla="*/ 44271366 h 1434"/>
              <a:gd name="T50" fmla="*/ 49632579 w 733"/>
              <a:gd name="T51" fmla="*/ 63947529 h 1434"/>
              <a:gd name="T52" fmla="*/ 41877466 w 733"/>
              <a:gd name="T53" fmla="*/ 62523482 h 1434"/>
              <a:gd name="T54" fmla="*/ 73414901 w 733"/>
              <a:gd name="T55" fmla="*/ 6472252 h 1434"/>
              <a:gd name="T56" fmla="*/ 66823181 w 733"/>
              <a:gd name="T57" fmla="*/ 32621026 h 1434"/>
              <a:gd name="T58" fmla="*/ 66693755 w 733"/>
              <a:gd name="T59" fmla="*/ 32880074 h 1434"/>
              <a:gd name="T60" fmla="*/ 45367285 w 733"/>
              <a:gd name="T61" fmla="*/ 56180755 h 1434"/>
              <a:gd name="T62" fmla="*/ 94353455 w 733"/>
              <a:gd name="T63" fmla="*/ 32232813 h 1434"/>
              <a:gd name="T64" fmla="*/ 93965897 w 733"/>
              <a:gd name="T65" fmla="*/ 31326503 h 1434"/>
              <a:gd name="T66" fmla="*/ 93190421 w 733"/>
              <a:gd name="T67" fmla="*/ 30549718 h 1434"/>
              <a:gd name="T68" fmla="*/ 92673438 w 733"/>
              <a:gd name="T69" fmla="*/ 30291029 h 1434"/>
              <a:gd name="T70" fmla="*/ 92414946 w 733"/>
              <a:gd name="T71" fmla="*/ 30291029 h 1434"/>
              <a:gd name="T72" fmla="*/ 78197179 w 733"/>
              <a:gd name="T73" fmla="*/ 2200472 h 1434"/>
              <a:gd name="T74" fmla="*/ 39292548 w 733"/>
              <a:gd name="T75" fmla="*/ 45695413 h 1434"/>
              <a:gd name="T76" fmla="*/ 8660014 w 733"/>
              <a:gd name="T77" fmla="*/ 34692333 h 1434"/>
              <a:gd name="T78" fmla="*/ 8530588 w 733"/>
              <a:gd name="T79" fmla="*/ 34692333 h 1434"/>
              <a:gd name="T80" fmla="*/ 8013605 w 733"/>
              <a:gd name="T81" fmla="*/ 34821498 h 1434"/>
              <a:gd name="T82" fmla="*/ 7108704 w 733"/>
              <a:gd name="T83" fmla="*/ 35468759 h 1434"/>
              <a:gd name="T84" fmla="*/ 6591720 w 733"/>
              <a:gd name="T85" fmla="*/ 36375068 h 1434"/>
              <a:gd name="T86" fmla="*/ 6462654 w 733"/>
              <a:gd name="T87" fmla="*/ 37410542 h 1434"/>
              <a:gd name="T88" fmla="*/ 6591720 w 733"/>
              <a:gd name="T89" fmla="*/ 38057803 h 1434"/>
              <a:gd name="T90" fmla="*/ 6591720 w 733"/>
              <a:gd name="T91" fmla="*/ 38187327 h 1434"/>
              <a:gd name="T92" fmla="*/ 25333273 w 733"/>
              <a:gd name="T93" fmla="*/ 62135270 h 1434"/>
              <a:gd name="T94" fmla="*/ 0 w 733"/>
              <a:gd name="T95" fmla="*/ 121293282 h 1434"/>
              <a:gd name="T96" fmla="*/ 9693981 w 733"/>
              <a:gd name="T97" fmla="*/ 162198818 h 1434"/>
              <a:gd name="T98" fmla="*/ 25979682 w 733"/>
              <a:gd name="T99" fmla="*/ 180709983 h 1434"/>
              <a:gd name="T100" fmla="*/ 59068068 w 733"/>
              <a:gd name="T101" fmla="*/ 179674509 h 1434"/>
              <a:gd name="T102" fmla="*/ 60231101 w 733"/>
              <a:gd name="T103" fmla="*/ 178768200 h 1434"/>
              <a:gd name="T104" fmla="*/ 76904720 w 733"/>
              <a:gd name="T105" fmla="*/ 86342260 h 1434"/>
              <a:gd name="T106" fmla="*/ 56224299 w 733"/>
              <a:gd name="T107" fmla="*/ 60970272 h 1434"/>
              <a:gd name="T108" fmla="*/ 94353455 w 733"/>
              <a:gd name="T109" fmla="*/ 33915548 h 1434"/>
              <a:gd name="T110" fmla="*/ 94482880 w 733"/>
              <a:gd name="T111" fmla="*/ 33786024 h 1434"/>
              <a:gd name="T112" fmla="*/ 94611946 w 733"/>
              <a:gd name="T113" fmla="*/ 32621026 h 14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33" h="1434">
                <a:moveTo>
                  <a:pt x="434" y="429"/>
                </a:moveTo>
                <a:lnTo>
                  <a:pt x="434" y="429"/>
                </a:lnTo>
                <a:cubicBezTo>
                  <a:pt x="477" y="391"/>
                  <a:pt x="518" y="340"/>
                  <a:pt x="551" y="279"/>
                </a:cubicBezTo>
                <a:cubicBezTo>
                  <a:pt x="598" y="264"/>
                  <a:pt x="643" y="260"/>
                  <a:pt x="681" y="269"/>
                </a:cubicBezTo>
                <a:cubicBezTo>
                  <a:pt x="644" y="339"/>
                  <a:pt x="531" y="410"/>
                  <a:pt x="434" y="429"/>
                </a:cubicBezTo>
                <a:close/>
                <a:moveTo>
                  <a:pt x="550" y="668"/>
                </a:moveTo>
                <a:lnTo>
                  <a:pt x="497" y="731"/>
                </a:lnTo>
                <a:lnTo>
                  <a:pt x="354" y="595"/>
                </a:lnTo>
                <a:lnTo>
                  <a:pt x="418" y="519"/>
                </a:lnTo>
                <a:cubicBezTo>
                  <a:pt x="420" y="517"/>
                  <a:pt x="421" y="515"/>
                  <a:pt x="422" y="512"/>
                </a:cubicBezTo>
                <a:cubicBezTo>
                  <a:pt x="473" y="544"/>
                  <a:pt x="518" y="598"/>
                  <a:pt x="550" y="668"/>
                </a:cubicBezTo>
                <a:close/>
                <a:moveTo>
                  <a:pt x="451" y="1340"/>
                </a:moveTo>
                <a:lnTo>
                  <a:pt x="388" y="1280"/>
                </a:lnTo>
                <a:lnTo>
                  <a:pt x="505" y="1142"/>
                </a:lnTo>
                <a:lnTo>
                  <a:pt x="556" y="1191"/>
                </a:lnTo>
                <a:cubicBezTo>
                  <a:pt x="529" y="1254"/>
                  <a:pt x="493" y="1305"/>
                  <a:pt x="451" y="1340"/>
                </a:cubicBezTo>
                <a:close/>
                <a:moveTo>
                  <a:pt x="296" y="1388"/>
                </a:moveTo>
                <a:lnTo>
                  <a:pt x="360" y="1312"/>
                </a:lnTo>
                <a:lnTo>
                  <a:pt x="415" y="1365"/>
                </a:lnTo>
                <a:cubicBezTo>
                  <a:pt x="387" y="1381"/>
                  <a:pt x="356" y="1390"/>
                  <a:pt x="324" y="1390"/>
                </a:cubicBezTo>
                <a:cubicBezTo>
                  <a:pt x="314" y="1390"/>
                  <a:pt x="305" y="1389"/>
                  <a:pt x="296" y="1388"/>
                </a:cubicBezTo>
                <a:close/>
                <a:moveTo>
                  <a:pt x="180" y="1326"/>
                </a:moveTo>
                <a:lnTo>
                  <a:pt x="180" y="1326"/>
                </a:lnTo>
                <a:cubicBezTo>
                  <a:pt x="157" y="1303"/>
                  <a:pt x="136" y="1275"/>
                  <a:pt x="118" y="1243"/>
                </a:cubicBezTo>
                <a:lnTo>
                  <a:pt x="193" y="1155"/>
                </a:lnTo>
                <a:lnTo>
                  <a:pt x="329" y="1283"/>
                </a:lnTo>
                <a:lnTo>
                  <a:pt x="260" y="1362"/>
                </a:lnTo>
                <a:cubicBezTo>
                  <a:pt x="257" y="1367"/>
                  <a:pt x="256" y="1371"/>
                  <a:pt x="256" y="1376"/>
                </a:cubicBezTo>
                <a:cubicBezTo>
                  <a:pt x="245" y="1372"/>
                  <a:pt x="234" y="1367"/>
                  <a:pt x="223" y="1360"/>
                </a:cubicBezTo>
                <a:cubicBezTo>
                  <a:pt x="209" y="1351"/>
                  <a:pt x="195" y="1339"/>
                  <a:pt x="180" y="1326"/>
                </a:cubicBezTo>
                <a:close/>
                <a:moveTo>
                  <a:pt x="337" y="919"/>
                </a:moveTo>
                <a:lnTo>
                  <a:pt x="195" y="782"/>
                </a:lnTo>
                <a:lnTo>
                  <a:pt x="326" y="627"/>
                </a:lnTo>
                <a:lnTo>
                  <a:pt x="469" y="763"/>
                </a:lnTo>
                <a:lnTo>
                  <a:pt x="337" y="919"/>
                </a:lnTo>
                <a:close/>
                <a:moveTo>
                  <a:pt x="340" y="982"/>
                </a:moveTo>
                <a:lnTo>
                  <a:pt x="475" y="1112"/>
                </a:lnTo>
                <a:lnTo>
                  <a:pt x="357" y="1250"/>
                </a:lnTo>
                <a:lnTo>
                  <a:pt x="221" y="1122"/>
                </a:lnTo>
                <a:lnTo>
                  <a:pt x="340" y="982"/>
                </a:lnTo>
                <a:close/>
                <a:moveTo>
                  <a:pt x="47" y="958"/>
                </a:moveTo>
                <a:lnTo>
                  <a:pt x="47" y="958"/>
                </a:lnTo>
                <a:cubicBezTo>
                  <a:pt x="46" y="957"/>
                  <a:pt x="45" y="956"/>
                  <a:pt x="44" y="955"/>
                </a:cubicBezTo>
                <a:cubicBezTo>
                  <a:pt x="45" y="955"/>
                  <a:pt x="47" y="954"/>
                  <a:pt x="48" y="953"/>
                </a:cubicBezTo>
                <a:lnTo>
                  <a:pt x="166" y="814"/>
                </a:lnTo>
                <a:lnTo>
                  <a:pt x="309" y="952"/>
                </a:lnTo>
                <a:lnTo>
                  <a:pt x="190" y="1093"/>
                </a:lnTo>
                <a:lnTo>
                  <a:pt x="47" y="958"/>
                </a:lnTo>
                <a:close/>
                <a:moveTo>
                  <a:pt x="75" y="725"/>
                </a:moveTo>
                <a:lnTo>
                  <a:pt x="136" y="784"/>
                </a:lnTo>
                <a:lnTo>
                  <a:pt x="45" y="891"/>
                </a:lnTo>
                <a:cubicBezTo>
                  <a:pt x="48" y="832"/>
                  <a:pt x="59" y="776"/>
                  <a:pt x="75" y="725"/>
                </a:cubicBezTo>
                <a:close/>
                <a:moveTo>
                  <a:pt x="48" y="1017"/>
                </a:moveTo>
                <a:lnTo>
                  <a:pt x="162" y="1125"/>
                </a:lnTo>
                <a:lnTo>
                  <a:pt x="97" y="1202"/>
                </a:lnTo>
                <a:cubicBezTo>
                  <a:pt x="73" y="1147"/>
                  <a:pt x="55" y="1084"/>
                  <a:pt x="48" y="1017"/>
                </a:cubicBezTo>
                <a:close/>
                <a:moveTo>
                  <a:pt x="603" y="892"/>
                </a:moveTo>
                <a:lnTo>
                  <a:pt x="603" y="892"/>
                </a:lnTo>
                <a:cubicBezTo>
                  <a:pt x="604" y="907"/>
                  <a:pt x="604" y="921"/>
                  <a:pt x="604" y="937"/>
                </a:cubicBezTo>
                <a:cubicBezTo>
                  <a:pt x="604" y="945"/>
                  <a:pt x="604" y="953"/>
                  <a:pt x="604" y="961"/>
                </a:cubicBezTo>
                <a:lnTo>
                  <a:pt x="502" y="1080"/>
                </a:lnTo>
                <a:lnTo>
                  <a:pt x="368" y="949"/>
                </a:lnTo>
                <a:lnTo>
                  <a:pt x="500" y="793"/>
                </a:lnTo>
                <a:lnTo>
                  <a:pt x="603" y="892"/>
                </a:lnTo>
                <a:close/>
                <a:moveTo>
                  <a:pt x="572" y="1147"/>
                </a:moveTo>
                <a:lnTo>
                  <a:pt x="533" y="1109"/>
                </a:lnTo>
                <a:lnTo>
                  <a:pt x="598" y="1034"/>
                </a:lnTo>
                <a:cubicBezTo>
                  <a:pt x="592" y="1074"/>
                  <a:pt x="584" y="1112"/>
                  <a:pt x="572" y="1147"/>
                </a:cubicBezTo>
                <a:close/>
                <a:moveTo>
                  <a:pt x="596" y="825"/>
                </a:moveTo>
                <a:lnTo>
                  <a:pt x="528" y="761"/>
                </a:lnTo>
                <a:lnTo>
                  <a:pt x="568" y="713"/>
                </a:lnTo>
                <a:cubicBezTo>
                  <a:pt x="581" y="747"/>
                  <a:pt x="590" y="786"/>
                  <a:pt x="596" y="825"/>
                </a:cubicBezTo>
                <a:close/>
                <a:moveTo>
                  <a:pt x="175" y="552"/>
                </a:moveTo>
                <a:lnTo>
                  <a:pt x="175" y="552"/>
                </a:lnTo>
                <a:cubicBezTo>
                  <a:pt x="187" y="540"/>
                  <a:pt x="200" y="529"/>
                  <a:pt x="213" y="520"/>
                </a:cubicBezTo>
                <a:lnTo>
                  <a:pt x="295" y="598"/>
                </a:lnTo>
                <a:lnTo>
                  <a:pt x="164" y="752"/>
                </a:lnTo>
                <a:lnTo>
                  <a:pt x="92" y="682"/>
                </a:lnTo>
                <a:cubicBezTo>
                  <a:pt x="114" y="631"/>
                  <a:pt x="141" y="587"/>
                  <a:pt x="175" y="552"/>
                </a:cubicBezTo>
                <a:close/>
                <a:moveTo>
                  <a:pt x="101" y="305"/>
                </a:moveTo>
                <a:lnTo>
                  <a:pt x="101" y="305"/>
                </a:lnTo>
                <a:cubicBezTo>
                  <a:pt x="139" y="302"/>
                  <a:pt x="184" y="315"/>
                  <a:pt x="225" y="342"/>
                </a:cubicBezTo>
                <a:cubicBezTo>
                  <a:pt x="262" y="366"/>
                  <a:pt x="289" y="397"/>
                  <a:pt x="300" y="429"/>
                </a:cubicBezTo>
                <a:cubicBezTo>
                  <a:pt x="232" y="426"/>
                  <a:pt x="132" y="364"/>
                  <a:pt x="101" y="305"/>
                </a:cubicBezTo>
                <a:close/>
                <a:moveTo>
                  <a:pt x="384" y="494"/>
                </a:moveTo>
                <a:lnTo>
                  <a:pt x="323" y="565"/>
                </a:lnTo>
                <a:lnTo>
                  <a:pt x="253" y="498"/>
                </a:lnTo>
                <a:cubicBezTo>
                  <a:pt x="276" y="488"/>
                  <a:pt x="300" y="483"/>
                  <a:pt x="324" y="483"/>
                </a:cubicBezTo>
                <a:cubicBezTo>
                  <a:pt x="344" y="483"/>
                  <a:pt x="364" y="487"/>
                  <a:pt x="384" y="494"/>
                </a:cubicBezTo>
                <a:close/>
                <a:moveTo>
                  <a:pt x="568" y="50"/>
                </a:moveTo>
                <a:lnTo>
                  <a:pt x="568" y="50"/>
                </a:lnTo>
                <a:cubicBezTo>
                  <a:pt x="574" y="103"/>
                  <a:pt x="556" y="177"/>
                  <a:pt x="517" y="252"/>
                </a:cubicBezTo>
                <a:cubicBezTo>
                  <a:pt x="517" y="252"/>
                  <a:pt x="517" y="252"/>
                  <a:pt x="517" y="253"/>
                </a:cubicBezTo>
                <a:cubicBezTo>
                  <a:pt x="516" y="253"/>
                  <a:pt x="516" y="253"/>
                  <a:pt x="516" y="254"/>
                </a:cubicBezTo>
                <a:cubicBezTo>
                  <a:pt x="472" y="337"/>
                  <a:pt x="410" y="406"/>
                  <a:pt x="352" y="433"/>
                </a:cubicBezTo>
                <a:cubicBezTo>
                  <a:pt x="352" y="433"/>
                  <a:pt x="352" y="433"/>
                  <a:pt x="351" y="434"/>
                </a:cubicBezTo>
                <a:cubicBezTo>
                  <a:pt x="348" y="420"/>
                  <a:pt x="346" y="405"/>
                  <a:pt x="345" y="390"/>
                </a:cubicBezTo>
                <a:cubicBezTo>
                  <a:pt x="340" y="253"/>
                  <a:pt x="449" y="90"/>
                  <a:pt x="568" y="50"/>
                </a:cubicBezTo>
                <a:close/>
                <a:moveTo>
                  <a:pt x="730" y="249"/>
                </a:moveTo>
                <a:lnTo>
                  <a:pt x="730" y="249"/>
                </a:lnTo>
                <a:cubicBezTo>
                  <a:pt x="730" y="247"/>
                  <a:pt x="730" y="246"/>
                  <a:pt x="729" y="245"/>
                </a:cubicBezTo>
                <a:cubicBezTo>
                  <a:pt x="728" y="244"/>
                  <a:pt x="728" y="242"/>
                  <a:pt x="727" y="242"/>
                </a:cubicBezTo>
                <a:cubicBezTo>
                  <a:pt x="726" y="241"/>
                  <a:pt x="725" y="239"/>
                  <a:pt x="724" y="238"/>
                </a:cubicBezTo>
                <a:cubicBezTo>
                  <a:pt x="723" y="237"/>
                  <a:pt x="722" y="236"/>
                  <a:pt x="721" y="236"/>
                </a:cubicBezTo>
                <a:cubicBezTo>
                  <a:pt x="720" y="235"/>
                  <a:pt x="719" y="235"/>
                  <a:pt x="718" y="234"/>
                </a:cubicBezTo>
                <a:cubicBezTo>
                  <a:pt x="717" y="234"/>
                  <a:pt x="717" y="234"/>
                  <a:pt x="717" y="234"/>
                </a:cubicBezTo>
                <a:cubicBezTo>
                  <a:pt x="717" y="234"/>
                  <a:pt x="717" y="234"/>
                  <a:pt x="716" y="234"/>
                </a:cubicBezTo>
                <a:cubicBezTo>
                  <a:pt x="716" y="234"/>
                  <a:pt x="716" y="234"/>
                  <a:pt x="715" y="234"/>
                </a:cubicBezTo>
                <a:cubicBezTo>
                  <a:pt x="674" y="219"/>
                  <a:pt x="626" y="217"/>
                  <a:pt x="575" y="228"/>
                </a:cubicBezTo>
                <a:cubicBezTo>
                  <a:pt x="609" y="149"/>
                  <a:pt x="621" y="72"/>
                  <a:pt x="605" y="17"/>
                </a:cubicBezTo>
                <a:cubicBezTo>
                  <a:pt x="602" y="6"/>
                  <a:pt x="591" y="0"/>
                  <a:pt x="581" y="2"/>
                </a:cubicBezTo>
                <a:cubicBezTo>
                  <a:pt x="444" y="31"/>
                  <a:pt x="317" y="198"/>
                  <a:pt x="304" y="353"/>
                </a:cubicBezTo>
                <a:cubicBezTo>
                  <a:pt x="289" y="336"/>
                  <a:pt x="270" y="320"/>
                  <a:pt x="248" y="306"/>
                </a:cubicBezTo>
                <a:cubicBezTo>
                  <a:pt x="188" y="266"/>
                  <a:pt x="120" y="252"/>
                  <a:pt x="67" y="268"/>
                </a:cubicBezTo>
                <a:cubicBezTo>
                  <a:pt x="67" y="268"/>
                  <a:pt x="67" y="267"/>
                  <a:pt x="66" y="268"/>
                </a:cubicBezTo>
                <a:cubicBezTo>
                  <a:pt x="65" y="268"/>
                  <a:pt x="65" y="268"/>
                  <a:pt x="65" y="268"/>
                </a:cubicBezTo>
                <a:cubicBezTo>
                  <a:pt x="64" y="268"/>
                  <a:pt x="63" y="269"/>
                  <a:pt x="62" y="269"/>
                </a:cubicBezTo>
                <a:cubicBezTo>
                  <a:pt x="61" y="270"/>
                  <a:pt x="59" y="271"/>
                  <a:pt x="58" y="271"/>
                </a:cubicBezTo>
                <a:cubicBezTo>
                  <a:pt x="57" y="272"/>
                  <a:pt x="56" y="274"/>
                  <a:pt x="55" y="274"/>
                </a:cubicBezTo>
                <a:cubicBezTo>
                  <a:pt x="54" y="275"/>
                  <a:pt x="53" y="276"/>
                  <a:pt x="53" y="278"/>
                </a:cubicBezTo>
                <a:cubicBezTo>
                  <a:pt x="52" y="279"/>
                  <a:pt x="52" y="280"/>
                  <a:pt x="51" y="281"/>
                </a:cubicBezTo>
                <a:cubicBezTo>
                  <a:pt x="51" y="282"/>
                  <a:pt x="50" y="284"/>
                  <a:pt x="50" y="285"/>
                </a:cubicBezTo>
                <a:cubicBezTo>
                  <a:pt x="49" y="286"/>
                  <a:pt x="50" y="288"/>
                  <a:pt x="50" y="289"/>
                </a:cubicBezTo>
                <a:cubicBezTo>
                  <a:pt x="50" y="290"/>
                  <a:pt x="50" y="292"/>
                  <a:pt x="50" y="293"/>
                </a:cubicBezTo>
                <a:cubicBezTo>
                  <a:pt x="50" y="294"/>
                  <a:pt x="50" y="294"/>
                  <a:pt x="51" y="294"/>
                </a:cubicBezTo>
                <a:cubicBezTo>
                  <a:pt x="51" y="295"/>
                  <a:pt x="51" y="295"/>
                  <a:pt x="51" y="295"/>
                </a:cubicBezTo>
                <a:cubicBezTo>
                  <a:pt x="67" y="360"/>
                  <a:pt x="153" y="430"/>
                  <a:pt x="236" y="459"/>
                </a:cubicBezTo>
                <a:cubicBezTo>
                  <a:pt x="223" y="464"/>
                  <a:pt x="209" y="471"/>
                  <a:pt x="196" y="480"/>
                </a:cubicBezTo>
                <a:cubicBezTo>
                  <a:pt x="178" y="491"/>
                  <a:pt x="160" y="506"/>
                  <a:pt x="144" y="522"/>
                </a:cubicBezTo>
                <a:cubicBezTo>
                  <a:pt x="54" y="615"/>
                  <a:pt x="0" y="769"/>
                  <a:pt x="0" y="937"/>
                </a:cubicBezTo>
                <a:cubicBezTo>
                  <a:pt x="0" y="1052"/>
                  <a:pt x="27" y="1161"/>
                  <a:pt x="73" y="1249"/>
                </a:cubicBezTo>
                <a:cubicBezTo>
                  <a:pt x="73" y="1250"/>
                  <a:pt x="74" y="1251"/>
                  <a:pt x="75" y="1253"/>
                </a:cubicBezTo>
                <a:cubicBezTo>
                  <a:pt x="97" y="1293"/>
                  <a:pt x="122" y="1328"/>
                  <a:pt x="151" y="1357"/>
                </a:cubicBezTo>
                <a:cubicBezTo>
                  <a:pt x="167" y="1372"/>
                  <a:pt x="184" y="1385"/>
                  <a:pt x="201" y="1396"/>
                </a:cubicBezTo>
                <a:cubicBezTo>
                  <a:pt x="240" y="1421"/>
                  <a:pt x="281" y="1433"/>
                  <a:pt x="324" y="1433"/>
                </a:cubicBezTo>
                <a:cubicBezTo>
                  <a:pt x="371" y="1433"/>
                  <a:pt x="417" y="1416"/>
                  <a:pt x="457" y="1388"/>
                </a:cubicBezTo>
                <a:cubicBezTo>
                  <a:pt x="460" y="1387"/>
                  <a:pt x="463" y="1385"/>
                  <a:pt x="465" y="1382"/>
                </a:cubicBezTo>
                <a:cubicBezTo>
                  <a:pt x="466" y="1382"/>
                  <a:pt x="466" y="1382"/>
                  <a:pt x="466" y="1381"/>
                </a:cubicBezTo>
                <a:cubicBezTo>
                  <a:pt x="573" y="1300"/>
                  <a:pt x="647" y="1132"/>
                  <a:pt x="647" y="937"/>
                </a:cubicBezTo>
                <a:cubicBezTo>
                  <a:pt x="647" y="837"/>
                  <a:pt x="628" y="745"/>
                  <a:pt x="595" y="667"/>
                </a:cubicBezTo>
                <a:cubicBezTo>
                  <a:pt x="594" y="665"/>
                  <a:pt x="594" y="663"/>
                  <a:pt x="593" y="661"/>
                </a:cubicBezTo>
                <a:cubicBezTo>
                  <a:pt x="555" y="574"/>
                  <a:pt x="500" y="508"/>
                  <a:pt x="435" y="471"/>
                </a:cubicBezTo>
                <a:cubicBezTo>
                  <a:pt x="559" y="451"/>
                  <a:pt x="701" y="356"/>
                  <a:pt x="730" y="262"/>
                </a:cubicBezTo>
                <a:cubicBezTo>
                  <a:pt x="730" y="261"/>
                  <a:pt x="731" y="261"/>
                  <a:pt x="731" y="261"/>
                </a:cubicBezTo>
                <a:cubicBezTo>
                  <a:pt x="731" y="259"/>
                  <a:pt x="731" y="258"/>
                  <a:pt x="731" y="256"/>
                </a:cubicBezTo>
                <a:cubicBezTo>
                  <a:pt x="732" y="255"/>
                  <a:pt x="732" y="254"/>
                  <a:pt x="732" y="252"/>
                </a:cubicBezTo>
                <a:cubicBezTo>
                  <a:pt x="732" y="251"/>
                  <a:pt x="731" y="250"/>
                  <a:pt x="730" y="249"/>
                </a:cubicBezTo>
                <a:close/>
              </a:path>
            </a:pathLst>
          </a:custGeom>
          <a:solidFill>
            <a:schemeClr val="bg1"/>
          </a:solidFill>
          <a:ln>
            <a:noFill/>
          </a:ln>
          <a:effectLst/>
        </p:spPr>
        <p:txBody>
          <a:bodyPr wrap="none" anchor="ctr"/>
          <a:lstStyle/>
          <a:p>
            <a:endParaRPr lang="en-US" sz="900" dirty="0">
              <a:latin typeface="Raleway Light" panose="020B0403030101060003" pitchFamily="34" charset="77"/>
            </a:endParaRPr>
          </a:p>
        </p:txBody>
      </p:sp>
      <p:sp>
        <p:nvSpPr>
          <p:cNvPr id="33" name="Freeform 332">
            <a:extLst>
              <a:ext uri="{FF2B5EF4-FFF2-40B4-BE49-F238E27FC236}">
                <a16:creationId xmlns:a16="http://schemas.microsoft.com/office/drawing/2014/main" id="{1DE02586-DB87-4744-B00D-2DCA5A71AEE4}"/>
              </a:ext>
            </a:extLst>
          </p:cNvPr>
          <p:cNvSpPr>
            <a:spLocks noChangeArrowheads="1"/>
          </p:cNvSpPr>
          <p:nvPr/>
        </p:nvSpPr>
        <p:spPr bwMode="auto">
          <a:xfrm>
            <a:off x="5539924" y="4123650"/>
            <a:ext cx="435624" cy="525366"/>
          </a:xfrm>
          <a:custGeom>
            <a:avLst/>
            <a:gdLst>
              <a:gd name="T0" fmla="*/ 126474342 w 1027"/>
              <a:gd name="T1" fmla="*/ 23257632 h 1241"/>
              <a:gd name="T2" fmla="*/ 77181767 w 1027"/>
              <a:gd name="T3" fmla="*/ 73778692 h 1241"/>
              <a:gd name="T4" fmla="*/ 104811281 w 1027"/>
              <a:gd name="T5" fmla="*/ 95615388 h 1241"/>
              <a:gd name="T6" fmla="*/ 72382240 w 1027"/>
              <a:gd name="T7" fmla="*/ 104530657 h 1241"/>
              <a:gd name="T8" fmla="*/ 60058916 w 1027"/>
              <a:gd name="T9" fmla="*/ 122620006 h 1241"/>
              <a:gd name="T10" fmla="*/ 67712371 w 1027"/>
              <a:gd name="T11" fmla="*/ 107631699 h 1241"/>
              <a:gd name="T12" fmla="*/ 60058916 w 1027"/>
              <a:gd name="T13" fmla="*/ 122620006 h 1241"/>
              <a:gd name="T14" fmla="*/ 55129730 w 1027"/>
              <a:gd name="T15" fmla="*/ 128176144 h 1241"/>
              <a:gd name="T16" fmla="*/ 60966886 w 1027"/>
              <a:gd name="T17" fmla="*/ 134895127 h 1241"/>
              <a:gd name="T18" fmla="*/ 41768778 w 1027"/>
              <a:gd name="T19" fmla="*/ 142776956 h 1241"/>
              <a:gd name="T20" fmla="*/ 40860808 w 1027"/>
              <a:gd name="T21" fmla="*/ 154534817 h 1241"/>
              <a:gd name="T22" fmla="*/ 43714737 w 1027"/>
              <a:gd name="T23" fmla="*/ 124429157 h 1241"/>
              <a:gd name="T24" fmla="*/ 26981222 w 1027"/>
              <a:gd name="T25" fmla="*/ 104918512 h 1241"/>
              <a:gd name="T26" fmla="*/ 11285335 w 1027"/>
              <a:gd name="T27" fmla="*/ 97682629 h 1241"/>
              <a:gd name="T28" fmla="*/ 22570670 w 1027"/>
              <a:gd name="T29" fmla="*/ 96519783 h 1241"/>
              <a:gd name="T30" fmla="*/ 16214521 w 1027"/>
              <a:gd name="T31" fmla="*/ 104530657 h 1241"/>
              <a:gd name="T32" fmla="*/ 24516629 w 1027"/>
              <a:gd name="T33" fmla="*/ 77784489 h 1241"/>
              <a:gd name="T34" fmla="*/ 41768778 w 1027"/>
              <a:gd name="T35" fmla="*/ 39796640 h 1241"/>
              <a:gd name="T36" fmla="*/ 24256952 w 1027"/>
              <a:gd name="T37" fmla="*/ 57240043 h 1241"/>
              <a:gd name="T38" fmla="*/ 60966886 w 1027"/>
              <a:gd name="T39" fmla="*/ 69902660 h 1241"/>
              <a:gd name="T40" fmla="*/ 62134533 w 1027"/>
              <a:gd name="T41" fmla="*/ 92772796 h 1241"/>
              <a:gd name="T42" fmla="*/ 64599126 w 1027"/>
              <a:gd name="T43" fmla="*/ 98845474 h 1241"/>
              <a:gd name="T44" fmla="*/ 57854000 w 1027"/>
              <a:gd name="T45" fmla="*/ 92772796 h 1241"/>
              <a:gd name="T46" fmla="*/ 31002437 w 1027"/>
              <a:gd name="T47" fmla="*/ 77526038 h 1241"/>
              <a:gd name="T48" fmla="*/ 50978856 w 1027"/>
              <a:gd name="T49" fmla="*/ 78817929 h 1241"/>
              <a:gd name="T50" fmla="*/ 50978856 w 1027"/>
              <a:gd name="T51" fmla="*/ 78817929 h 1241"/>
              <a:gd name="T52" fmla="*/ 56167359 w 1027"/>
              <a:gd name="T53" fmla="*/ 81273025 h 1241"/>
              <a:gd name="T54" fmla="*/ 27759533 w 1027"/>
              <a:gd name="T55" fmla="*/ 92772796 h 1241"/>
              <a:gd name="T56" fmla="*/ 40082497 w 1027"/>
              <a:gd name="T57" fmla="*/ 105047557 h 1241"/>
              <a:gd name="T58" fmla="*/ 45011682 w 1027"/>
              <a:gd name="T59" fmla="*/ 112412486 h 1241"/>
              <a:gd name="T60" fmla="*/ 49162917 w 1027"/>
              <a:gd name="T61" fmla="*/ 124299752 h 1241"/>
              <a:gd name="T62" fmla="*/ 49162917 w 1027"/>
              <a:gd name="T63" fmla="*/ 124299752 h 1241"/>
              <a:gd name="T64" fmla="*/ 43974054 w 1027"/>
              <a:gd name="T65" fmla="*/ 137479269 h 1241"/>
              <a:gd name="T66" fmla="*/ 67712371 w 1027"/>
              <a:gd name="T67" fmla="*/ 29459715 h 1241"/>
              <a:gd name="T68" fmla="*/ 133089809 w 1027"/>
              <a:gd name="T69" fmla="*/ 21577886 h 1241"/>
              <a:gd name="T70" fmla="*/ 132181839 w 1027"/>
              <a:gd name="T71" fmla="*/ 20285995 h 1241"/>
              <a:gd name="T72" fmla="*/ 131792503 w 1027"/>
              <a:gd name="T73" fmla="*/ 19898140 h 1241"/>
              <a:gd name="T74" fmla="*/ 76273797 w 1027"/>
              <a:gd name="T75" fmla="*/ 17572449 h 1241"/>
              <a:gd name="T76" fmla="*/ 44493048 w 1027"/>
              <a:gd name="T77" fmla="*/ 129045 h 1241"/>
              <a:gd name="T78" fmla="*/ 44103712 w 1027"/>
              <a:gd name="T79" fmla="*/ 0 h 1241"/>
              <a:gd name="T80" fmla="*/ 42806767 w 1027"/>
              <a:gd name="T81" fmla="*/ 258450 h 1241"/>
              <a:gd name="T82" fmla="*/ 41509461 w 1027"/>
              <a:gd name="T83" fmla="*/ 1421296 h 1241"/>
              <a:gd name="T84" fmla="*/ 41250144 w 1027"/>
              <a:gd name="T85" fmla="*/ 2584141 h 1241"/>
              <a:gd name="T86" fmla="*/ 49551892 w 1027"/>
              <a:gd name="T87" fmla="*/ 24678928 h 1241"/>
              <a:gd name="T88" fmla="*/ 18679113 w 1027"/>
              <a:gd name="T89" fmla="*/ 57240043 h 1241"/>
              <a:gd name="T90" fmla="*/ 0 w 1027"/>
              <a:gd name="T91" fmla="*/ 77784489 h 1241"/>
              <a:gd name="T92" fmla="*/ 15306551 w 1027"/>
              <a:gd name="T93" fmla="*/ 110086795 h 1241"/>
              <a:gd name="T94" fmla="*/ 29445814 w 1027"/>
              <a:gd name="T95" fmla="*/ 144068847 h 1241"/>
              <a:gd name="T96" fmla="*/ 39952838 w 1027"/>
              <a:gd name="T97" fmla="*/ 160090955 h 1241"/>
              <a:gd name="T98" fmla="*/ 52665138 w 1027"/>
              <a:gd name="T99" fmla="*/ 145231693 h 1241"/>
              <a:gd name="T100" fmla="*/ 66415066 w 1027"/>
              <a:gd name="T101" fmla="*/ 135799523 h 1241"/>
              <a:gd name="T102" fmla="*/ 87299455 w 1027"/>
              <a:gd name="T103" fmla="*/ 118614569 h 1241"/>
              <a:gd name="T104" fmla="*/ 95082569 w 1027"/>
              <a:gd name="T105" fmla="*/ 61503931 h 1241"/>
              <a:gd name="T106" fmla="*/ 71603928 w 1027"/>
              <a:gd name="T107" fmla="*/ 36824644 h 1241"/>
              <a:gd name="T108" fmla="*/ 132570814 w 1027"/>
              <a:gd name="T109" fmla="*/ 23774532 h 1241"/>
              <a:gd name="T110" fmla="*/ 132700473 w 1027"/>
              <a:gd name="T111" fmla="*/ 23645487 h 124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27" h="1241">
                <a:moveTo>
                  <a:pt x="788" y="282"/>
                </a:moveTo>
                <a:lnTo>
                  <a:pt x="788" y="282"/>
                </a:lnTo>
                <a:cubicBezTo>
                  <a:pt x="707" y="297"/>
                  <a:pt x="629" y="285"/>
                  <a:pt x="577" y="251"/>
                </a:cubicBezTo>
                <a:cubicBezTo>
                  <a:pt x="658" y="168"/>
                  <a:pt x="869" y="130"/>
                  <a:pt x="975" y="180"/>
                </a:cubicBezTo>
                <a:cubicBezTo>
                  <a:pt x="938" y="229"/>
                  <a:pt x="868" y="267"/>
                  <a:pt x="788" y="282"/>
                </a:cubicBezTo>
                <a:close/>
                <a:moveTo>
                  <a:pt x="595" y="381"/>
                </a:moveTo>
                <a:lnTo>
                  <a:pt x="595" y="381"/>
                </a:lnTo>
                <a:cubicBezTo>
                  <a:pt x="647" y="381"/>
                  <a:pt x="690" y="424"/>
                  <a:pt x="690" y="476"/>
                </a:cubicBezTo>
                <a:cubicBezTo>
                  <a:pt x="690" y="529"/>
                  <a:pt x="647" y="571"/>
                  <a:pt x="595" y="571"/>
                </a:cubicBezTo>
                <a:cubicBezTo>
                  <a:pt x="542" y="571"/>
                  <a:pt x="500" y="529"/>
                  <a:pt x="500" y="476"/>
                </a:cubicBezTo>
                <a:cubicBezTo>
                  <a:pt x="500" y="424"/>
                  <a:pt x="542" y="381"/>
                  <a:pt x="595" y="381"/>
                </a:cubicBezTo>
                <a:close/>
                <a:moveTo>
                  <a:pt x="808" y="740"/>
                </a:moveTo>
                <a:lnTo>
                  <a:pt x="808" y="740"/>
                </a:lnTo>
                <a:cubicBezTo>
                  <a:pt x="808" y="815"/>
                  <a:pt x="748" y="875"/>
                  <a:pt x="673" y="875"/>
                </a:cubicBezTo>
                <a:cubicBezTo>
                  <a:pt x="628" y="875"/>
                  <a:pt x="586" y="852"/>
                  <a:pt x="562" y="816"/>
                </a:cubicBezTo>
                <a:cubicBezTo>
                  <a:pt x="561" y="814"/>
                  <a:pt x="560" y="812"/>
                  <a:pt x="558" y="809"/>
                </a:cubicBezTo>
                <a:cubicBezTo>
                  <a:pt x="546" y="789"/>
                  <a:pt x="538" y="765"/>
                  <a:pt x="538" y="740"/>
                </a:cubicBezTo>
                <a:cubicBezTo>
                  <a:pt x="538" y="665"/>
                  <a:pt x="599" y="605"/>
                  <a:pt x="673" y="605"/>
                </a:cubicBezTo>
                <a:cubicBezTo>
                  <a:pt x="748" y="605"/>
                  <a:pt x="808" y="665"/>
                  <a:pt x="808" y="740"/>
                </a:cubicBezTo>
                <a:close/>
                <a:moveTo>
                  <a:pt x="463" y="949"/>
                </a:moveTo>
                <a:lnTo>
                  <a:pt x="463" y="949"/>
                </a:lnTo>
                <a:cubicBezTo>
                  <a:pt x="422" y="949"/>
                  <a:pt x="389" y="916"/>
                  <a:pt x="389" y="875"/>
                </a:cubicBezTo>
                <a:cubicBezTo>
                  <a:pt x="389" y="835"/>
                  <a:pt x="422" y="802"/>
                  <a:pt x="463" y="802"/>
                </a:cubicBezTo>
                <a:cubicBezTo>
                  <a:pt x="487" y="802"/>
                  <a:pt x="510" y="814"/>
                  <a:pt x="522" y="833"/>
                </a:cubicBezTo>
                <a:cubicBezTo>
                  <a:pt x="524" y="836"/>
                  <a:pt x="525" y="838"/>
                  <a:pt x="526" y="841"/>
                </a:cubicBezTo>
                <a:cubicBezTo>
                  <a:pt x="532" y="851"/>
                  <a:pt x="536" y="863"/>
                  <a:pt x="536" y="875"/>
                </a:cubicBezTo>
                <a:cubicBezTo>
                  <a:pt x="536" y="916"/>
                  <a:pt x="503" y="949"/>
                  <a:pt x="463" y="949"/>
                </a:cubicBezTo>
                <a:close/>
                <a:moveTo>
                  <a:pt x="418" y="1083"/>
                </a:moveTo>
                <a:lnTo>
                  <a:pt x="418" y="1083"/>
                </a:lnTo>
                <a:cubicBezTo>
                  <a:pt x="393" y="1079"/>
                  <a:pt x="376" y="1055"/>
                  <a:pt x="380" y="1030"/>
                </a:cubicBezTo>
                <a:cubicBezTo>
                  <a:pt x="383" y="1008"/>
                  <a:pt x="402" y="992"/>
                  <a:pt x="425" y="992"/>
                </a:cubicBezTo>
                <a:cubicBezTo>
                  <a:pt x="427" y="992"/>
                  <a:pt x="430" y="992"/>
                  <a:pt x="433" y="992"/>
                </a:cubicBezTo>
                <a:cubicBezTo>
                  <a:pt x="444" y="994"/>
                  <a:pt x="455" y="1000"/>
                  <a:pt x="463" y="1010"/>
                </a:cubicBezTo>
                <a:cubicBezTo>
                  <a:pt x="470" y="1020"/>
                  <a:pt x="473" y="1033"/>
                  <a:pt x="470" y="1044"/>
                </a:cubicBezTo>
                <a:cubicBezTo>
                  <a:pt x="467" y="1069"/>
                  <a:pt x="444" y="1087"/>
                  <a:pt x="418" y="1083"/>
                </a:cubicBezTo>
                <a:close/>
                <a:moveTo>
                  <a:pt x="315" y="1196"/>
                </a:moveTo>
                <a:lnTo>
                  <a:pt x="315" y="1196"/>
                </a:lnTo>
                <a:cubicBezTo>
                  <a:pt x="290" y="1192"/>
                  <a:pt x="273" y="1169"/>
                  <a:pt x="277" y="1144"/>
                </a:cubicBezTo>
                <a:cubicBezTo>
                  <a:pt x="280" y="1121"/>
                  <a:pt x="299" y="1105"/>
                  <a:pt x="322" y="1105"/>
                </a:cubicBezTo>
                <a:cubicBezTo>
                  <a:pt x="324" y="1105"/>
                  <a:pt x="327" y="1105"/>
                  <a:pt x="329" y="1105"/>
                </a:cubicBezTo>
                <a:cubicBezTo>
                  <a:pt x="354" y="1109"/>
                  <a:pt x="371" y="1133"/>
                  <a:pt x="368" y="1158"/>
                </a:cubicBezTo>
                <a:cubicBezTo>
                  <a:pt x="364" y="1183"/>
                  <a:pt x="340" y="1200"/>
                  <a:pt x="315" y="1196"/>
                </a:cubicBezTo>
                <a:close/>
                <a:moveTo>
                  <a:pt x="117" y="963"/>
                </a:moveTo>
                <a:lnTo>
                  <a:pt x="117" y="963"/>
                </a:lnTo>
                <a:cubicBezTo>
                  <a:pt x="117" y="902"/>
                  <a:pt x="167" y="853"/>
                  <a:pt x="227" y="853"/>
                </a:cubicBezTo>
                <a:cubicBezTo>
                  <a:pt x="288" y="853"/>
                  <a:pt x="337" y="902"/>
                  <a:pt x="337" y="963"/>
                </a:cubicBezTo>
                <a:cubicBezTo>
                  <a:pt x="337" y="1023"/>
                  <a:pt x="288" y="1072"/>
                  <a:pt x="227" y="1072"/>
                </a:cubicBezTo>
                <a:cubicBezTo>
                  <a:pt x="167" y="1072"/>
                  <a:pt x="117" y="1023"/>
                  <a:pt x="117" y="963"/>
                </a:cubicBezTo>
                <a:close/>
                <a:moveTo>
                  <a:pt x="207" y="811"/>
                </a:moveTo>
                <a:lnTo>
                  <a:pt x="207" y="811"/>
                </a:lnTo>
                <a:cubicBezTo>
                  <a:pt x="208" y="811"/>
                  <a:pt x="208" y="812"/>
                  <a:pt x="208" y="812"/>
                </a:cubicBezTo>
                <a:lnTo>
                  <a:pt x="207" y="812"/>
                </a:lnTo>
                <a:lnTo>
                  <a:pt x="207" y="811"/>
                </a:lnTo>
                <a:close/>
                <a:moveTo>
                  <a:pt x="87" y="756"/>
                </a:moveTo>
                <a:lnTo>
                  <a:pt x="87" y="756"/>
                </a:lnTo>
                <a:cubicBezTo>
                  <a:pt x="90" y="734"/>
                  <a:pt x="109" y="718"/>
                  <a:pt x="132" y="718"/>
                </a:cubicBezTo>
                <a:cubicBezTo>
                  <a:pt x="134" y="718"/>
                  <a:pt x="137" y="718"/>
                  <a:pt x="139" y="718"/>
                </a:cubicBezTo>
                <a:cubicBezTo>
                  <a:pt x="156" y="721"/>
                  <a:pt x="168" y="732"/>
                  <a:pt x="174" y="747"/>
                </a:cubicBezTo>
                <a:cubicBezTo>
                  <a:pt x="175" y="750"/>
                  <a:pt x="176" y="753"/>
                  <a:pt x="177" y="756"/>
                </a:cubicBezTo>
                <a:cubicBezTo>
                  <a:pt x="178" y="761"/>
                  <a:pt x="178" y="766"/>
                  <a:pt x="178" y="771"/>
                </a:cubicBezTo>
                <a:cubicBezTo>
                  <a:pt x="174" y="796"/>
                  <a:pt x="150" y="813"/>
                  <a:pt x="125" y="809"/>
                </a:cubicBezTo>
                <a:cubicBezTo>
                  <a:pt x="100" y="805"/>
                  <a:pt x="83" y="782"/>
                  <a:pt x="87" y="756"/>
                </a:cubicBezTo>
                <a:lnTo>
                  <a:pt x="43" y="602"/>
                </a:lnTo>
                <a:cubicBezTo>
                  <a:pt x="43" y="561"/>
                  <a:pt x="76" y="529"/>
                  <a:pt x="116" y="529"/>
                </a:cubicBezTo>
                <a:cubicBezTo>
                  <a:pt x="157" y="529"/>
                  <a:pt x="189" y="561"/>
                  <a:pt x="189" y="602"/>
                </a:cubicBezTo>
                <a:cubicBezTo>
                  <a:pt x="189" y="642"/>
                  <a:pt x="157" y="675"/>
                  <a:pt x="116" y="675"/>
                </a:cubicBezTo>
                <a:cubicBezTo>
                  <a:pt x="76" y="675"/>
                  <a:pt x="43" y="642"/>
                  <a:pt x="43" y="602"/>
                </a:cubicBezTo>
                <a:lnTo>
                  <a:pt x="87" y="756"/>
                </a:lnTo>
                <a:close/>
                <a:moveTo>
                  <a:pt x="322" y="308"/>
                </a:moveTo>
                <a:lnTo>
                  <a:pt x="322" y="308"/>
                </a:lnTo>
                <a:cubicBezTo>
                  <a:pt x="397" y="308"/>
                  <a:pt x="457" y="369"/>
                  <a:pt x="457" y="443"/>
                </a:cubicBezTo>
                <a:cubicBezTo>
                  <a:pt x="457" y="518"/>
                  <a:pt x="397" y="579"/>
                  <a:pt x="322" y="579"/>
                </a:cubicBezTo>
                <a:cubicBezTo>
                  <a:pt x="248" y="579"/>
                  <a:pt x="187" y="518"/>
                  <a:pt x="187" y="443"/>
                </a:cubicBezTo>
                <a:cubicBezTo>
                  <a:pt x="187" y="369"/>
                  <a:pt x="248" y="308"/>
                  <a:pt x="322" y="308"/>
                </a:cubicBezTo>
                <a:close/>
                <a:moveTo>
                  <a:pt x="474" y="541"/>
                </a:moveTo>
                <a:lnTo>
                  <a:pt x="474" y="541"/>
                </a:lnTo>
                <a:cubicBezTo>
                  <a:pt x="473" y="541"/>
                  <a:pt x="472" y="541"/>
                  <a:pt x="470" y="541"/>
                </a:cubicBezTo>
                <a:cubicBezTo>
                  <a:pt x="471" y="540"/>
                  <a:pt x="472" y="539"/>
                  <a:pt x="473" y="538"/>
                </a:cubicBezTo>
                <a:cubicBezTo>
                  <a:pt x="473" y="539"/>
                  <a:pt x="474" y="540"/>
                  <a:pt x="474" y="541"/>
                </a:cubicBezTo>
                <a:close/>
                <a:moveTo>
                  <a:pt x="445" y="711"/>
                </a:moveTo>
                <a:lnTo>
                  <a:pt x="445" y="711"/>
                </a:lnTo>
                <a:cubicBezTo>
                  <a:pt x="456" y="715"/>
                  <a:pt x="467" y="718"/>
                  <a:pt x="479" y="718"/>
                </a:cubicBezTo>
                <a:cubicBezTo>
                  <a:pt x="485" y="718"/>
                  <a:pt x="492" y="717"/>
                  <a:pt x="498" y="715"/>
                </a:cubicBezTo>
                <a:cubicBezTo>
                  <a:pt x="497" y="723"/>
                  <a:pt x="495" y="732"/>
                  <a:pt x="495" y="740"/>
                </a:cubicBezTo>
                <a:cubicBezTo>
                  <a:pt x="495" y="749"/>
                  <a:pt x="497" y="757"/>
                  <a:pt x="498" y="765"/>
                </a:cubicBezTo>
                <a:cubicBezTo>
                  <a:pt x="487" y="762"/>
                  <a:pt x="475" y="760"/>
                  <a:pt x="463" y="760"/>
                </a:cubicBezTo>
                <a:cubicBezTo>
                  <a:pt x="454" y="760"/>
                  <a:pt x="447" y="760"/>
                  <a:pt x="439" y="762"/>
                </a:cubicBezTo>
                <a:cubicBezTo>
                  <a:pt x="443" y="748"/>
                  <a:pt x="446" y="733"/>
                  <a:pt x="446" y="718"/>
                </a:cubicBezTo>
                <a:cubicBezTo>
                  <a:pt x="446" y="716"/>
                  <a:pt x="445" y="714"/>
                  <a:pt x="445" y="711"/>
                </a:cubicBezTo>
                <a:close/>
                <a:moveTo>
                  <a:pt x="232" y="596"/>
                </a:moveTo>
                <a:lnTo>
                  <a:pt x="232" y="596"/>
                </a:lnTo>
                <a:cubicBezTo>
                  <a:pt x="234" y="597"/>
                  <a:pt x="237" y="599"/>
                  <a:pt x="239" y="600"/>
                </a:cubicBezTo>
                <a:cubicBezTo>
                  <a:pt x="237" y="601"/>
                  <a:pt x="234" y="602"/>
                  <a:pt x="232" y="604"/>
                </a:cubicBezTo>
                <a:cubicBezTo>
                  <a:pt x="232" y="603"/>
                  <a:pt x="232" y="602"/>
                  <a:pt x="232" y="602"/>
                </a:cubicBezTo>
                <a:cubicBezTo>
                  <a:pt x="232" y="600"/>
                  <a:pt x="232" y="598"/>
                  <a:pt x="232" y="596"/>
                </a:cubicBezTo>
                <a:close/>
                <a:moveTo>
                  <a:pt x="393" y="610"/>
                </a:moveTo>
                <a:lnTo>
                  <a:pt x="393" y="610"/>
                </a:lnTo>
                <a:cubicBezTo>
                  <a:pt x="391" y="609"/>
                  <a:pt x="391" y="609"/>
                  <a:pt x="390" y="608"/>
                </a:cubicBezTo>
                <a:cubicBezTo>
                  <a:pt x="391" y="607"/>
                  <a:pt x="392" y="607"/>
                  <a:pt x="393" y="606"/>
                </a:cubicBezTo>
                <a:cubicBezTo>
                  <a:pt x="393" y="607"/>
                  <a:pt x="393" y="609"/>
                  <a:pt x="393" y="610"/>
                </a:cubicBezTo>
                <a:close/>
                <a:moveTo>
                  <a:pt x="525" y="629"/>
                </a:moveTo>
                <a:lnTo>
                  <a:pt x="525" y="629"/>
                </a:lnTo>
                <a:cubicBezTo>
                  <a:pt x="525" y="654"/>
                  <a:pt x="504" y="675"/>
                  <a:pt x="479" y="675"/>
                </a:cubicBezTo>
                <a:cubicBezTo>
                  <a:pt x="453" y="675"/>
                  <a:pt x="433" y="654"/>
                  <a:pt x="433" y="629"/>
                </a:cubicBezTo>
                <a:cubicBezTo>
                  <a:pt x="433" y="604"/>
                  <a:pt x="453" y="583"/>
                  <a:pt x="479" y="583"/>
                </a:cubicBezTo>
                <a:cubicBezTo>
                  <a:pt x="504" y="583"/>
                  <a:pt x="525" y="604"/>
                  <a:pt x="525" y="629"/>
                </a:cubicBezTo>
                <a:close/>
                <a:moveTo>
                  <a:pt x="215" y="734"/>
                </a:moveTo>
                <a:lnTo>
                  <a:pt x="215" y="734"/>
                </a:lnTo>
                <a:cubicBezTo>
                  <a:pt x="214" y="729"/>
                  <a:pt x="214" y="723"/>
                  <a:pt x="214" y="718"/>
                </a:cubicBezTo>
                <a:cubicBezTo>
                  <a:pt x="214" y="666"/>
                  <a:pt x="257" y="623"/>
                  <a:pt x="309" y="623"/>
                </a:cubicBezTo>
                <a:cubicBezTo>
                  <a:pt x="361" y="623"/>
                  <a:pt x="404" y="666"/>
                  <a:pt x="404" y="718"/>
                </a:cubicBezTo>
                <a:cubicBezTo>
                  <a:pt x="404" y="771"/>
                  <a:pt x="361" y="813"/>
                  <a:pt x="309" y="813"/>
                </a:cubicBezTo>
                <a:cubicBezTo>
                  <a:pt x="267" y="813"/>
                  <a:pt x="232" y="786"/>
                  <a:pt x="219" y="749"/>
                </a:cubicBezTo>
                <a:cubicBezTo>
                  <a:pt x="218" y="744"/>
                  <a:pt x="217" y="739"/>
                  <a:pt x="215" y="734"/>
                </a:cubicBezTo>
                <a:close/>
                <a:moveTo>
                  <a:pt x="347" y="870"/>
                </a:moveTo>
                <a:lnTo>
                  <a:pt x="347" y="870"/>
                </a:lnTo>
                <a:cubicBezTo>
                  <a:pt x="343" y="864"/>
                  <a:pt x="339" y="859"/>
                  <a:pt x="333" y="853"/>
                </a:cubicBezTo>
                <a:cubicBezTo>
                  <a:pt x="339" y="852"/>
                  <a:pt x="344" y="851"/>
                  <a:pt x="350" y="849"/>
                </a:cubicBezTo>
                <a:cubicBezTo>
                  <a:pt x="348" y="856"/>
                  <a:pt x="348" y="863"/>
                  <a:pt x="347" y="870"/>
                </a:cubicBezTo>
                <a:close/>
                <a:moveTo>
                  <a:pt x="379" y="962"/>
                </a:moveTo>
                <a:lnTo>
                  <a:pt x="379" y="962"/>
                </a:lnTo>
                <a:cubicBezTo>
                  <a:pt x="379" y="959"/>
                  <a:pt x="379" y="957"/>
                  <a:pt x="379" y="955"/>
                </a:cubicBezTo>
                <a:cubicBezTo>
                  <a:pt x="380" y="956"/>
                  <a:pt x="381" y="958"/>
                  <a:pt x="383" y="960"/>
                </a:cubicBezTo>
                <a:cubicBezTo>
                  <a:pt x="382" y="960"/>
                  <a:pt x="380" y="961"/>
                  <a:pt x="379" y="962"/>
                </a:cubicBezTo>
                <a:close/>
                <a:moveTo>
                  <a:pt x="340" y="1063"/>
                </a:moveTo>
                <a:lnTo>
                  <a:pt x="340" y="1063"/>
                </a:lnTo>
                <a:cubicBezTo>
                  <a:pt x="341" y="1064"/>
                  <a:pt x="341" y="1064"/>
                  <a:pt x="341" y="1065"/>
                </a:cubicBezTo>
                <a:cubicBezTo>
                  <a:pt x="340" y="1064"/>
                  <a:pt x="340" y="1064"/>
                  <a:pt x="339" y="1064"/>
                </a:cubicBezTo>
                <a:cubicBezTo>
                  <a:pt x="340" y="1064"/>
                  <a:pt x="340" y="1063"/>
                  <a:pt x="340" y="1063"/>
                </a:cubicBezTo>
                <a:close/>
                <a:moveTo>
                  <a:pt x="414" y="162"/>
                </a:moveTo>
                <a:lnTo>
                  <a:pt x="414" y="162"/>
                </a:lnTo>
                <a:cubicBezTo>
                  <a:pt x="381" y="126"/>
                  <a:pt x="362" y="85"/>
                  <a:pt x="360" y="48"/>
                </a:cubicBezTo>
                <a:cubicBezTo>
                  <a:pt x="427" y="68"/>
                  <a:pt x="508" y="159"/>
                  <a:pt x="522" y="228"/>
                </a:cubicBezTo>
                <a:cubicBezTo>
                  <a:pt x="486" y="222"/>
                  <a:pt x="446" y="198"/>
                  <a:pt x="414" y="162"/>
                </a:cubicBezTo>
                <a:close/>
                <a:moveTo>
                  <a:pt x="1026" y="172"/>
                </a:moveTo>
                <a:lnTo>
                  <a:pt x="1026" y="172"/>
                </a:lnTo>
                <a:cubicBezTo>
                  <a:pt x="1026" y="170"/>
                  <a:pt x="1026" y="169"/>
                  <a:pt x="1026" y="167"/>
                </a:cubicBezTo>
                <a:cubicBezTo>
                  <a:pt x="1025" y="166"/>
                  <a:pt x="1025" y="165"/>
                  <a:pt x="1024" y="163"/>
                </a:cubicBezTo>
                <a:cubicBezTo>
                  <a:pt x="1023" y="162"/>
                  <a:pt x="1023" y="161"/>
                  <a:pt x="1022" y="160"/>
                </a:cubicBezTo>
                <a:cubicBezTo>
                  <a:pt x="1022" y="159"/>
                  <a:pt x="1020" y="158"/>
                  <a:pt x="1019" y="157"/>
                </a:cubicBezTo>
                <a:cubicBezTo>
                  <a:pt x="1019" y="156"/>
                  <a:pt x="1018" y="155"/>
                  <a:pt x="1017" y="154"/>
                </a:cubicBezTo>
                <a:cubicBezTo>
                  <a:pt x="1017" y="154"/>
                  <a:pt x="1017" y="154"/>
                  <a:pt x="1016" y="154"/>
                </a:cubicBezTo>
                <a:cubicBezTo>
                  <a:pt x="1015" y="153"/>
                  <a:pt x="1015" y="153"/>
                  <a:pt x="1015" y="153"/>
                </a:cubicBezTo>
                <a:cubicBezTo>
                  <a:pt x="915" y="88"/>
                  <a:pt x="709" y="111"/>
                  <a:pt x="592" y="186"/>
                </a:cubicBezTo>
                <a:lnTo>
                  <a:pt x="601" y="163"/>
                </a:lnTo>
                <a:cubicBezTo>
                  <a:pt x="605" y="152"/>
                  <a:pt x="599" y="140"/>
                  <a:pt x="588" y="136"/>
                </a:cubicBezTo>
                <a:cubicBezTo>
                  <a:pt x="578" y="131"/>
                  <a:pt x="565" y="137"/>
                  <a:pt x="561" y="147"/>
                </a:cubicBezTo>
                <a:lnTo>
                  <a:pt x="550" y="176"/>
                </a:lnTo>
                <a:cubicBezTo>
                  <a:pt x="511" y="92"/>
                  <a:pt x="419" y="7"/>
                  <a:pt x="343" y="1"/>
                </a:cubicBezTo>
                <a:lnTo>
                  <a:pt x="342" y="1"/>
                </a:lnTo>
                <a:cubicBezTo>
                  <a:pt x="342" y="1"/>
                  <a:pt x="341" y="0"/>
                  <a:pt x="340" y="0"/>
                </a:cubicBezTo>
                <a:cubicBezTo>
                  <a:pt x="339" y="0"/>
                  <a:pt x="338" y="1"/>
                  <a:pt x="337" y="1"/>
                </a:cubicBezTo>
                <a:cubicBezTo>
                  <a:pt x="336" y="1"/>
                  <a:pt x="334" y="1"/>
                  <a:pt x="333" y="1"/>
                </a:cubicBezTo>
                <a:cubicBezTo>
                  <a:pt x="332" y="2"/>
                  <a:pt x="331" y="2"/>
                  <a:pt x="330" y="2"/>
                </a:cubicBezTo>
                <a:cubicBezTo>
                  <a:pt x="329" y="3"/>
                  <a:pt x="327" y="4"/>
                  <a:pt x="326" y="5"/>
                </a:cubicBezTo>
                <a:cubicBezTo>
                  <a:pt x="325" y="6"/>
                  <a:pt x="324" y="6"/>
                  <a:pt x="324" y="7"/>
                </a:cubicBezTo>
                <a:cubicBezTo>
                  <a:pt x="323" y="8"/>
                  <a:pt x="322" y="10"/>
                  <a:pt x="320" y="11"/>
                </a:cubicBezTo>
                <a:cubicBezTo>
                  <a:pt x="320" y="12"/>
                  <a:pt x="320" y="13"/>
                  <a:pt x="319" y="15"/>
                </a:cubicBezTo>
                <a:cubicBezTo>
                  <a:pt x="319" y="16"/>
                  <a:pt x="318" y="17"/>
                  <a:pt x="318" y="18"/>
                </a:cubicBezTo>
                <a:cubicBezTo>
                  <a:pt x="318" y="19"/>
                  <a:pt x="318" y="20"/>
                  <a:pt x="318" y="20"/>
                </a:cubicBezTo>
                <a:cubicBezTo>
                  <a:pt x="318" y="21"/>
                  <a:pt x="318" y="21"/>
                  <a:pt x="318" y="21"/>
                </a:cubicBezTo>
                <a:cubicBezTo>
                  <a:pt x="310" y="75"/>
                  <a:pt x="334" y="138"/>
                  <a:pt x="382" y="191"/>
                </a:cubicBezTo>
                <a:cubicBezTo>
                  <a:pt x="421" y="234"/>
                  <a:pt x="468" y="261"/>
                  <a:pt x="513" y="270"/>
                </a:cubicBezTo>
                <a:lnTo>
                  <a:pt x="478" y="359"/>
                </a:lnTo>
                <a:cubicBezTo>
                  <a:pt x="448" y="304"/>
                  <a:pt x="390" y="265"/>
                  <a:pt x="322" y="265"/>
                </a:cubicBezTo>
                <a:cubicBezTo>
                  <a:pt x="224" y="265"/>
                  <a:pt x="144" y="345"/>
                  <a:pt x="144" y="443"/>
                </a:cubicBezTo>
                <a:cubicBezTo>
                  <a:pt x="144" y="460"/>
                  <a:pt x="148" y="476"/>
                  <a:pt x="152" y="492"/>
                </a:cubicBezTo>
                <a:cubicBezTo>
                  <a:pt x="141" y="488"/>
                  <a:pt x="129" y="486"/>
                  <a:pt x="116" y="486"/>
                </a:cubicBezTo>
                <a:cubicBezTo>
                  <a:pt x="52" y="486"/>
                  <a:pt x="0" y="538"/>
                  <a:pt x="0" y="602"/>
                </a:cubicBezTo>
                <a:cubicBezTo>
                  <a:pt x="0" y="647"/>
                  <a:pt x="27" y="687"/>
                  <a:pt x="66" y="706"/>
                </a:cubicBezTo>
                <a:cubicBezTo>
                  <a:pt x="55" y="718"/>
                  <a:pt x="47" y="733"/>
                  <a:pt x="45" y="750"/>
                </a:cubicBezTo>
                <a:cubicBezTo>
                  <a:pt x="37" y="798"/>
                  <a:pt x="70" y="844"/>
                  <a:pt x="118" y="852"/>
                </a:cubicBezTo>
                <a:cubicBezTo>
                  <a:pt x="119" y="852"/>
                  <a:pt x="121" y="852"/>
                  <a:pt x="122" y="852"/>
                </a:cubicBezTo>
                <a:cubicBezTo>
                  <a:pt x="93" y="880"/>
                  <a:pt x="74" y="919"/>
                  <a:pt x="74" y="963"/>
                </a:cubicBezTo>
                <a:cubicBezTo>
                  <a:pt x="74" y="1047"/>
                  <a:pt x="143" y="1115"/>
                  <a:pt x="227" y="1115"/>
                </a:cubicBezTo>
                <a:cubicBezTo>
                  <a:pt x="232" y="1115"/>
                  <a:pt x="237" y="1114"/>
                  <a:pt x="242" y="1113"/>
                </a:cubicBezTo>
                <a:cubicBezTo>
                  <a:pt x="239" y="1121"/>
                  <a:pt x="236" y="1128"/>
                  <a:pt x="235" y="1137"/>
                </a:cubicBezTo>
                <a:cubicBezTo>
                  <a:pt x="227" y="1185"/>
                  <a:pt x="260" y="1231"/>
                  <a:pt x="308" y="1239"/>
                </a:cubicBezTo>
                <a:cubicBezTo>
                  <a:pt x="313" y="1239"/>
                  <a:pt x="318" y="1240"/>
                  <a:pt x="322" y="1240"/>
                </a:cubicBezTo>
                <a:cubicBezTo>
                  <a:pt x="366" y="1240"/>
                  <a:pt x="403" y="1208"/>
                  <a:pt x="410" y="1165"/>
                </a:cubicBezTo>
                <a:cubicBezTo>
                  <a:pt x="412" y="1151"/>
                  <a:pt x="410" y="1137"/>
                  <a:pt x="406" y="1124"/>
                </a:cubicBezTo>
                <a:cubicBezTo>
                  <a:pt x="408" y="1124"/>
                  <a:pt x="409" y="1125"/>
                  <a:pt x="411" y="1125"/>
                </a:cubicBezTo>
                <a:cubicBezTo>
                  <a:pt x="416" y="1126"/>
                  <a:pt x="421" y="1126"/>
                  <a:pt x="425" y="1126"/>
                </a:cubicBezTo>
                <a:cubicBezTo>
                  <a:pt x="469" y="1126"/>
                  <a:pt x="506" y="1095"/>
                  <a:pt x="512" y="1051"/>
                </a:cubicBezTo>
                <a:cubicBezTo>
                  <a:pt x="517" y="1028"/>
                  <a:pt x="511" y="1005"/>
                  <a:pt x="497" y="986"/>
                </a:cubicBezTo>
                <a:cubicBezTo>
                  <a:pt x="540" y="972"/>
                  <a:pt x="572" y="935"/>
                  <a:pt x="577" y="889"/>
                </a:cubicBezTo>
                <a:cubicBezTo>
                  <a:pt x="605" y="907"/>
                  <a:pt x="638" y="918"/>
                  <a:pt x="673" y="918"/>
                </a:cubicBezTo>
                <a:cubicBezTo>
                  <a:pt x="772" y="918"/>
                  <a:pt x="851" y="838"/>
                  <a:pt x="851" y="740"/>
                </a:cubicBezTo>
                <a:cubicBezTo>
                  <a:pt x="851" y="651"/>
                  <a:pt x="785" y="577"/>
                  <a:pt x="699" y="565"/>
                </a:cubicBezTo>
                <a:cubicBezTo>
                  <a:pt x="720" y="541"/>
                  <a:pt x="733" y="510"/>
                  <a:pt x="733" y="476"/>
                </a:cubicBezTo>
                <a:cubicBezTo>
                  <a:pt x="733" y="400"/>
                  <a:pt x="671" y="338"/>
                  <a:pt x="595" y="338"/>
                </a:cubicBezTo>
                <a:cubicBezTo>
                  <a:pt x="569" y="338"/>
                  <a:pt x="545" y="346"/>
                  <a:pt x="524" y="359"/>
                </a:cubicBezTo>
                <a:lnTo>
                  <a:pt x="552" y="285"/>
                </a:lnTo>
                <a:cubicBezTo>
                  <a:pt x="597" y="315"/>
                  <a:pt x="655" y="331"/>
                  <a:pt x="719" y="331"/>
                </a:cubicBezTo>
                <a:cubicBezTo>
                  <a:pt x="744" y="331"/>
                  <a:pt x="770" y="329"/>
                  <a:pt x="796" y="324"/>
                </a:cubicBezTo>
                <a:cubicBezTo>
                  <a:pt x="898" y="305"/>
                  <a:pt x="983" y="253"/>
                  <a:pt x="1022" y="184"/>
                </a:cubicBezTo>
                <a:cubicBezTo>
                  <a:pt x="1023" y="184"/>
                  <a:pt x="1023" y="184"/>
                  <a:pt x="1023" y="184"/>
                </a:cubicBezTo>
                <a:cubicBezTo>
                  <a:pt x="1023" y="183"/>
                  <a:pt x="1023" y="183"/>
                  <a:pt x="1023" y="183"/>
                </a:cubicBezTo>
                <a:cubicBezTo>
                  <a:pt x="1024" y="182"/>
                  <a:pt x="1024" y="180"/>
                  <a:pt x="1025" y="180"/>
                </a:cubicBezTo>
                <a:cubicBezTo>
                  <a:pt x="1025" y="178"/>
                  <a:pt x="1026" y="177"/>
                  <a:pt x="1026" y="176"/>
                </a:cubicBezTo>
                <a:cubicBezTo>
                  <a:pt x="1026" y="174"/>
                  <a:pt x="1026" y="173"/>
                  <a:pt x="1026" y="172"/>
                </a:cubicBezTo>
                <a:close/>
              </a:path>
            </a:pathLst>
          </a:custGeom>
          <a:solidFill>
            <a:schemeClr val="bg1"/>
          </a:solidFill>
          <a:ln>
            <a:noFill/>
          </a:ln>
          <a:effectLst/>
        </p:spPr>
        <p:txBody>
          <a:bodyPr wrap="none" anchor="ctr"/>
          <a:lstStyle/>
          <a:p>
            <a:endParaRPr lang="en-US" sz="900" dirty="0">
              <a:latin typeface="Raleway Light" panose="020B0403030101060003" pitchFamily="34" charset="77"/>
            </a:endParaRPr>
          </a:p>
        </p:txBody>
      </p:sp>
      <p:sp>
        <p:nvSpPr>
          <p:cNvPr id="22" name="Freeform: Shape 21">
            <a:extLst>
              <a:ext uri="{FF2B5EF4-FFF2-40B4-BE49-F238E27FC236}">
                <a16:creationId xmlns:a16="http://schemas.microsoft.com/office/drawing/2014/main" id="{141AD944-25EA-41F6-B0F0-D0B6F4D10090}"/>
              </a:ext>
            </a:extLst>
          </p:cNvPr>
          <p:cNvSpPr/>
          <p:nvPr/>
        </p:nvSpPr>
        <p:spPr>
          <a:xfrm>
            <a:off x="10034909" y="1"/>
            <a:ext cx="2157091" cy="904896"/>
          </a:xfrm>
          <a:custGeom>
            <a:avLst/>
            <a:gdLst>
              <a:gd name="connsiteX0" fmla="*/ 0 w 5757007"/>
              <a:gd name="connsiteY0" fmla="*/ 0 h 2415055"/>
              <a:gd name="connsiteX1" fmla="*/ 5757007 w 5757007"/>
              <a:gd name="connsiteY1" fmla="*/ 0 h 2415055"/>
              <a:gd name="connsiteX2" fmla="*/ 5757007 w 5757007"/>
              <a:gd name="connsiteY2" fmla="*/ 2242407 h 2415055"/>
              <a:gd name="connsiteX3" fmla="*/ 5737089 w 5757007"/>
              <a:gd name="connsiteY3" fmla="*/ 2260176 h 2415055"/>
              <a:gd name="connsiteX4" fmla="*/ 2440903 w 5757007"/>
              <a:gd name="connsiteY4" fmla="*/ 830851 h 2415055"/>
              <a:gd name="connsiteX5" fmla="*/ 78108 w 5757007"/>
              <a:gd name="connsiteY5" fmla="*/ 169310 h 241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7007" h="2415055">
                <a:moveTo>
                  <a:pt x="0" y="0"/>
                </a:moveTo>
                <a:lnTo>
                  <a:pt x="5757007" y="0"/>
                </a:lnTo>
                <a:lnTo>
                  <a:pt x="5757007" y="2242407"/>
                </a:lnTo>
                <a:lnTo>
                  <a:pt x="5737089" y="2260176"/>
                </a:lnTo>
                <a:cubicBezTo>
                  <a:pt x="4668281" y="3121604"/>
                  <a:pt x="4833861" y="74209"/>
                  <a:pt x="2440903" y="830851"/>
                </a:cubicBezTo>
                <a:cubicBezTo>
                  <a:pt x="846260" y="1536495"/>
                  <a:pt x="433014" y="924613"/>
                  <a:pt x="78108" y="16931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2DF4B07C-C8E4-4457-9D70-F9020583BE89}"/>
              </a:ext>
            </a:extLst>
          </p:cNvPr>
          <p:cNvSpPr/>
          <p:nvPr/>
        </p:nvSpPr>
        <p:spPr>
          <a:xfrm rot="10800000">
            <a:off x="0" y="5961312"/>
            <a:ext cx="2157091" cy="904896"/>
          </a:xfrm>
          <a:custGeom>
            <a:avLst/>
            <a:gdLst>
              <a:gd name="connsiteX0" fmla="*/ 0 w 5757007"/>
              <a:gd name="connsiteY0" fmla="*/ 0 h 2415055"/>
              <a:gd name="connsiteX1" fmla="*/ 5757007 w 5757007"/>
              <a:gd name="connsiteY1" fmla="*/ 0 h 2415055"/>
              <a:gd name="connsiteX2" fmla="*/ 5757007 w 5757007"/>
              <a:gd name="connsiteY2" fmla="*/ 2242407 h 2415055"/>
              <a:gd name="connsiteX3" fmla="*/ 5737089 w 5757007"/>
              <a:gd name="connsiteY3" fmla="*/ 2260176 h 2415055"/>
              <a:gd name="connsiteX4" fmla="*/ 2440903 w 5757007"/>
              <a:gd name="connsiteY4" fmla="*/ 830851 h 2415055"/>
              <a:gd name="connsiteX5" fmla="*/ 78108 w 5757007"/>
              <a:gd name="connsiteY5" fmla="*/ 169310 h 241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7007" h="2415055">
                <a:moveTo>
                  <a:pt x="0" y="0"/>
                </a:moveTo>
                <a:lnTo>
                  <a:pt x="5757007" y="0"/>
                </a:lnTo>
                <a:lnTo>
                  <a:pt x="5757007" y="2242407"/>
                </a:lnTo>
                <a:lnTo>
                  <a:pt x="5737089" y="2260176"/>
                </a:lnTo>
                <a:cubicBezTo>
                  <a:pt x="4668281" y="3121604"/>
                  <a:pt x="4833861" y="74209"/>
                  <a:pt x="2440903" y="830851"/>
                </a:cubicBezTo>
                <a:cubicBezTo>
                  <a:pt x="846260" y="1536495"/>
                  <a:pt x="433014" y="924613"/>
                  <a:pt x="78108" y="16931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Picture Placeholder 10">
            <a:extLst>
              <a:ext uri="{FF2B5EF4-FFF2-40B4-BE49-F238E27FC236}">
                <a16:creationId xmlns:a16="http://schemas.microsoft.com/office/drawing/2014/main" id="{2B0E33F4-115C-4EC1-9EB6-4E39D32ADFFA}"/>
              </a:ext>
            </a:extLst>
          </p:cNvPr>
          <p:cNvSpPr>
            <a:spLocks noGrp="1"/>
          </p:cNvSpPr>
          <p:nvPr>
            <p:ph type="pic" sz="quarter" idx="10"/>
          </p:nvPr>
        </p:nvSpPr>
        <p:spPr/>
        <p:txBody>
          <a:bodyPr/>
          <a:lstStyle/>
          <a:p>
            <a:endParaRPr lang="es-CO"/>
          </a:p>
        </p:txBody>
      </p:sp>
    </p:spTree>
    <p:extLst>
      <p:ext uri="{BB962C8B-B14F-4D97-AF65-F5344CB8AC3E}">
        <p14:creationId xmlns:p14="http://schemas.microsoft.com/office/powerpoint/2010/main" val="1200006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920523-077C-E740-958F-969C8841CC3D}"/>
              </a:ext>
            </a:extLst>
          </p:cNvPr>
          <p:cNvSpPr/>
          <p:nvPr/>
        </p:nvSpPr>
        <p:spPr>
          <a:xfrm>
            <a:off x="1588" y="1739900"/>
            <a:ext cx="12188825" cy="4229100"/>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Open Sans Light" panose="020B0306030504020204" pitchFamily="34" charset="0"/>
            </a:endParaRPr>
          </a:p>
        </p:txBody>
      </p:sp>
      <p:sp>
        <p:nvSpPr>
          <p:cNvPr id="4" name="TextBox 3">
            <a:extLst>
              <a:ext uri="{FF2B5EF4-FFF2-40B4-BE49-F238E27FC236}">
                <a16:creationId xmlns:a16="http://schemas.microsoft.com/office/drawing/2014/main" id="{E6E40F9A-3FE1-CA4E-ACF1-C3CE4B52FE0A}"/>
              </a:ext>
            </a:extLst>
          </p:cNvPr>
          <p:cNvSpPr txBox="1"/>
          <p:nvPr/>
        </p:nvSpPr>
        <p:spPr>
          <a:xfrm>
            <a:off x="4067243" y="508620"/>
            <a:ext cx="4057521" cy="646331"/>
          </a:xfrm>
          <a:prstGeom prst="rect">
            <a:avLst/>
          </a:prstGeom>
          <a:noFill/>
        </p:spPr>
        <p:txBody>
          <a:bodyPr wrap="none" rtlCol="0">
            <a:spAutoFit/>
          </a:bodyPr>
          <a:lstStyle/>
          <a:p>
            <a:pPr algn="ctr"/>
            <a:r>
              <a:rPr lang="en-US" sz="3600" b="1" dirty="0">
                <a:solidFill>
                  <a:schemeClr val="accent3"/>
                </a:solidFill>
                <a:latin typeface="Montserrat" panose="00000500000000000000" pitchFamily="50" charset="0"/>
                <a:cs typeface="Poppins" pitchFamily="2" charset="77"/>
              </a:rPr>
              <a:t>HOW TO ORDER</a:t>
            </a:r>
          </a:p>
        </p:txBody>
      </p:sp>
      <p:sp>
        <p:nvSpPr>
          <p:cNvPr id="5" name="TextBox 4">
            <a:extLst>
              <a:ext uri="{FF2B5EF4-FFF2-40B4-BE49-F238E27FC236}">
                <a16:creationId xmlns:a16="http://schemas.microsoft.com/office/drawing/2014/main" id="{3B082019-5EF1-F845-83EE-7BF8B63CA1B3}"/>
              </a:ext>
            </a:extLst>
          </p:cNvPr>
          <p:cNvSpPr txBox="1"/>
          <p:nvPr/>
        </p:nvSpPr>
        <p:spPr>
          <a:xfrm>
            <a:off x="5006375" y="323370"/>
            <a:ext cx="2179251" cy="276999"/>
          </a:xfrm>
          <a:prstGeom prst="rect">
            <a:avLst/>
          </a:prstGeom>
          <a:noFill/>
        </p:spPr>
        <p:txBody>
          <a:bodyPr wrap="none" rtlCol="0">
            <a:spAutoFit/>
          </a:bodyPr>
          <a:lstStyle/>
          <a:p>
            <a:pPr algn="ctr"/>
            <a:r>
              <a:rPr lang="en-US" sz="1200" spc="300" dirty="0">
                <a:latin typeface="Raleway" panose="020B0503030101060003" pitchFamily="34" charset="0"/>
                <a:ea typeface="Open Sans" panose="020B0606030504020204" pitchFamily="34" charset="0"/>
                <a:cs typeface="Open Sans" panose="020B0606030504020204" pitchFamily="34" charset="0"/>
              </a:rPr>
              <a:t>Your Subtitle Here</a:t>
            </a:r>
          </a:p>
        </p:txBody>
      </p:sp>
      <p:sp>
        <p:nvSpPr>
          <p:cNvPr id="6" name="Oval 5">
            <a:extLst>
              <a:ext uri="{FF2B5EF4-FFF2-40B4-BE49-F238E27FC236}">
                <a16:creationId xmlns:a16="http://schemas.microsoft.com/office/drawing/2014/main" id="{66C66FAF-1486-AF43-A96E-929FDFA4087C}"/>
              </a:ext>
            </a:extLst>
          </p:cNvPr>
          <p:cNvSpPr/>
          <p:nvPr/>
        </p:nvSpPr>
        <p:spPr>
          <a:xfrm>
            <a:off x="5168900" y="2311400"/>
            <a:ext cx="1854200" cy="1854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Open Sans Light" panose="020B0306030504020204" pitchFamily="34" charset="0"/>
            </a:endParaRPr>
          </a:p>
        </p:txBody>
      </p:sp>
      <p:sp>
        <p:nvSpPr>
          <p:cNvPr id="7" name="Oval 6">
            <a:extLst>
              <a:ext uri="{FF2B5EF4-FFF2-40B4-BE49-F238E27FC236}">
                <a16:creationId xmlns:a16="http://schemas.microsoft.com/office/drawing/2014/main" id="{128FA56F-838C-F040-97FD-62C961673691}"/>
              </a:ext>
            </a:extLst>
          </p:cNvPr>
          <p:cNvSpPr/>
          <p:nvPr/>
        </p:nvSpPr>
        <p:spPr>
          <a:xfrm>
            <a:off x="1993900" y="2311400"/>
            <a:ext cx="1854200" cy="1854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Open Sans Light" panose="020B0306030504020204" pitchFamily="34" charset="0"/>
            </a:endParaRPr>
          </a:p>
        </p:txBody>
      </p:sp>
      <p:sp>
        <p:nvSpPr>
          <p:cNvPr id="8" name="Oval 7">
            <a:extLst>
              <a:ext uri="{FF2B5EF4-FFF2-40B4-BE49-F238E27FC236}">
                <a16:creationId xmlns:a16="http://schemas.microsoft.com/office/drawing/2014/main" id="{BA8C930B-DFA8-5E42-945B-B4A063FF04C4}"/>
              </a:ext>
            </a:extLst>
          </p:cNvPr>
          <p:cNvSpPr/>
          <p:nvPr/>
        </p:nvSpPr>
        <p:spPr>
          <a:xfrm>
            <a:off x="8679656" y="2311400"/>
            <a:ext cx="1854200" cy="1854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Open Sans Light" panose="020B0306030504020204" pitchFamily="34" charset="0"/>
            </a:endParaRPr>
          </a:p>
        </p:txBody>
      </p:sp>
      <p:sp>
        <p:nvSpPr>
          <p:cNvPr id="9" name="Freeform 7">
            <a:extLst>
              <a:ext uri="{FF2B5EF4-FFF2-40B4-BE49-F238E27FC236}">
                <a16:creationId xmlns:a16="http://schemas.microsoft.com/office/drawing/2014/main" id="{16C62218-E813-9F41-A40E-58C2FD16999C}"/>
              </a:ext>
            </a:extLst>
          </p:cNvPr>
          <p:cNvSpPr>
            <a:spLocks noChangeArrowheads="1"/>
          </p:cNvSpPr>
          <p:nvPr/>
        </p:nvSpPr>
        <p:spPr bwMode="auto">
          <a:xfrm>
            <a:off x="9007010" y="2908565"/>
            <a:ext cx="1212500" cy="646043"/>
          </a:xfrm>
          <a:custGeom>
            <a:avLst/>
            <a:gdLst>
              <a:gd name="T0" fmla="*/ 56264 w 1140"/>
              <a:gd name="T1" fmla="*/ 203195 h 607"/>
              <a:gd name="T2" fmla="*/ 22001 w 1140"/>
              <a:gd name="T3" fmla="*/ 187315 h 607"/>
              <a:gd name="T4" fmla="*/ 334701 w 1140"/>
              <a:gd name="T5" fmla="*/ 187315 h 607"/>
              <a:gd name="T6" fmla="*/ 388441 w 1140"/>
              <a:gd name="T7" fmla="*/ 187315 h 607"/>
              <a:gd name="T8" fmla="*/ 81511 w 1140"/>
              <a:gd name="T9" fmla="*/ 163855 h 607"/>
              <a:gd name="T10" fmla="*/ 81511 w 1140"/>
              <a:gd name="T11" fmla="*/ 151945 h 607"/>
              <a:gd name="T12" fmla="*/ 81872 w 1140"/>
              <a:gd name="T13" fmla="*/ 148336 h 607"/>
              <a:gd name="T14" fmla="*/ 328570 w 1140"/>
              <a:gd name="T15" fmla="*/ 148336 h 607"/>
              <a:gd name="T16" fmla="*/ 328930 w 1140"/>
              <a:gd name="T17" fmla="*/ 163855 h 607"/>
              <a:gd name="T18" fmla="*/ 328209 w 1140"/>
              <a:gd name="T19" fmla="*/ 171795 h 607"/>
              <a:gd name="T20" fmla="*/ 82233 w 1140"/>
              <a:gd name="T21" fmla="*/ 171795 h 607"/>
              <a:gd name="T22" fmla="*/ 99545 w 1140"/>
              <a:gd name="T23" fmla="*/ 90950 h 607"/>
              <a:gd name="T24" fmla="*/ 131284 w 1140"/>
              <a:gd name="T25" fmla="*/ 58468 h 607"/>
              <a:gd name="T26" fmla="*/ 205221 w 1140"/>
              <a:gd name="T27" fmla="*/ 39701 h 607"/>
              <a:gd name="T28" fmla="*/ 279519 w 1140"/>
              <a:gd name="T29" fmla="*/ 58829 h 607"/>
              <a:gd name="T30" fmla="*/ 311258 w 1140"/>
              <a:gd name="T31" fmla="*/ 90950 h 607"/>
              <a:gd name="T32" fmla="*/ 327127 w 1140"/>
              <a:gd name="T33" fmla="*/ 132816 h 607"/>
              <a:gd name="T34" fmla="*/ 83315 w 1140"/>
              <a:gd name="T35" fmla="*/ 132816 h 607"/>
              <a:gd name="T36" fmla="*/ 206303 w 1140"/>
              <a:gd name="T37" fmla="*/ 15519 h 607"/>
              <a:gd name="T38" fmla="*/ 221090 w 1140"/>
              <a:gd name="T39" fmla="*/ 24903 h 607"/>
              <a:gd name="T40" fmla="*/ 205221 w 1140"/>
              <a:gd name="T41" fmla="*/ 24542 h 607"/>
              <a:gd name="T42" fmla="*/ 191515 w 1140"/>
              <a:gd name="T43" fmla="*/ 24903 h 607"/>
              <a:gd name="T44" fmla="*/ 206303 w 1140"/>
              <a:gd name="T45" fmla="*/ 15519 h 607"/>
              <a:gd name="T46" fmla="*/ 343718 w 1140"/>
              <a:gd name="T47" fmla="*/ 171795 h 607"/>
              <a:gd name="T48" fmla="*/ 344439 w 1140"/>
              <a:gd name="T49" fmla="*/ 164216 h 607"/>
              <a:gd name="T50" fmla="*/ 344439 w 1140"/>
              <a:gd name="T51" fmla="*/ 151945 h 607"/>
              <a:gd name="T52" fmla="*/ 343357 w 1140"/>
              <a:gd name="T53" fmla="*/ 134982 h 607"/>
              <a:gd name="T54" fmla="*/ 323881 w 1140"/>
              <a:gd name="T55" fmla="*/ 82288 h 607"/>
              <a:gd name="T56" fmla="*/ 288175 w 1140"/>
              <a:gd name="T57" fmla="*/ 45836 h 607"/>
              <a:gd name="T58" fmla="*/ 237681 w 1140"/>
              <a:gd name="T59" fmla="*/ 27069 h 607"/>
              <a:gd name="T60" fmla="*/ 206303 w 1140"/>
              <a:gd name="T61" fmla="*/ 0 h 607"/>
              <a:gd name="T62" fmla="*/ 174925 w 1140"/>
              <a:gd name="T63" fmla="*/ 26708 h 607"/>
              <a:gd name="T64" fmla="*/ 122267 w 1140"/>
              <a:gd name="T65" fmla="*/ 45836 h 607"/>
              <a:gd name="T66" fmla="*/ 86561 w 1140"/>
              <a:gd name="T67" fmla="*/ 82288 h 607"/>
              <a:gd name="T68" fmla="*/ 67084 w 1140"/>
              <a:gd name="T69" fmla="*/ 134982 h 607"/>
              <a:gd name="T70" fmla="*/ 66002 w 1140"/>
              <a:gd name="T71" fmla="*/ 151945 h 607"/>
              <a:gd name="T72" fmla="*/ 66002 w 1140"/>
              <a:gd name="T73" fmla="*/ 164938 h 607"/>
              <a:gd name="T74" fmla="*/ 7935 w 1140"/>
              <a:gd name="T75" fmla="*/ 171795 h 607"/>
              <a:gd name="T76" fmla="*/ 1443 w 1140"/>
              <a:gd name="T77" fmla="*/ 175404 h 607"/>
              <a:gd name="T78" fmla="*/ 1082 w 1140"/>
              <a:gd name="T79" fmla="*/ 183344 h 607"/>
              <a:gd name="T80" fmla="*/ 55904 w 1140"/>
              <a:gd name="T81" fmla="*/ 218714 h 607"/>
              <a:gd name="T82" fmla="*/ 354538 w 1140"/>
              <a:gd name="T83" fmla="*/ 218714 h 607"/>
              <a:gd name="T84" fmla="*/ 355259 w 1140"/>
              <a:gd name="T85" fmla="*/ 218714 h 607"/>
              <a:gd name="T86" fmla="*/ 409360 w 1140"/>
              <a:gd name="T87" fmla="*/ 183344 h 607"/>
              <a:gd name="T88" fmla="*/ 409360 w 1140"/>
              <a:gd name="T89" fmla="*/ 175404 h 6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40" h="607">
                <a:moveTo>
                  <a:pt x="983" y="563"/>
                </a:moveTo>
                <a:lnTo>
                  <a:pt x="156" y="563"/>
                </a:lnTo>
                <a:cubicBezTo>
                  <a:pt x="113" y="560"/>
                  <a:pt x="84" y="547"/>
                  <a:pt x="61" y="519"/>
                </a:cubicBezTo>
                <a:lnTo>
                  <a:pt x="210" y="519"/>
                </a:lnTo>
                <a:lnTo>
                  <a:pt x="928" y="519"/>
                </a:lnTo>
                <a:lnTo>
                  <a:pt x="1077" y="519"/>
                </a:lnTo>
                <a:cubicBezTo>
                  <a:pt x="1054" y="547"/>
                  <a:pt x="1025" y="560"/>
                  <a:pt x="983" y="563"/>
                </a:cubicBezTo>
                <a:close/>
                <a:moveTo>
                  <a:pt x="226" y="454"/>
                </a:moveTo>
                <a:lnTo>
                  <a:pt x="226" y="454"/>
                </a:lnTo>
                <a:cubicBezTo>
                  <a:pt x="226" y="437"/>
                  <a:pt x="226" y="424"/>
                  <a:pt x="226" y="421"/>
                </a:cubicBezTo>
                <a:cubicBezTo>
                  <a:pt x="226" y="417"/>
                  <a:pt x="226" y="414"/>
                  <a:pt x="227" y="411"/>
                </a:cubicBezTo>
                <a:lnTo>
                  <a:pt x="911" y="411"/>
                </a:lnTo>
                <a:cubicBezTo>
                  <a:pt x="912" y="414"/>
                  <a:pt x="912" y="417"/>
                  <a:pt x="912" y="421"/>
                </a:cubicBezTo>
                <a:lnTo>
                  <a:pt x="912" y="454"/>
                </a:lnTo>
                <a:cubicBezTo>
                  <a:pt x="911" y="461"/>
                  <a:pt x="911" y="469"/>
                  <a:pt x="910" y="476"/>
                </a:cubicBezTo>
                <a:lnTo>
                  <a:pt x="228" y="476"/>
                </a:lnTo>
                <a:cubicBezTo>
                  <a:pt x="227" y="469"/>
                  <a:pt x="227" y="462"/>
                  <a:pt x="226" y="454"/>
                </a:cubicBezTo>
                <a:close/>
                <a:moveTo>
                  <a:pt x="276" y="252"/>
                </a:moveTo>
                <a:lnTo>
                  <a:pt x="276" y="252"/>
                </a:lnTo>
                <a:cubicBezTo>
                  <a:pt x="298" y="217"/>
                  <a:pt x="329" y="186"/>
                  <a:pt x="364" y="162"/>
                </a:cubicBezTo>
                <a:cubicBezTo>
                  <a:pt x="409" y="130"/>
                  <a:pt x="486" y="110"/>
                  <a:pt x="569" y="110"/>
                </a:cubicBezTo>
                <a:cubicBezTo>
                  <a:pt x="652" y="110"/>
                  <a:pt x="729" y="130"/>
                  <a:pt x="775" y="163"/>
                </a:cubicBezTo>
                <a:cubicBezTo>
                  <a:pt x="810" y="186"/>
                  <a:pt x="839" y="216"/>
                  <a:pt x="863" y="252"/>
                </a:cubicBezTo>
                <a:cubicBezTo>
                  <a:pt x="885" y="287"/>
                  <a:pt x="900" y="327"/>
                  <a:pt x="907" y="368"/>
                </a:cubicBezTo>
                <a:lnTo>
                  <a:pt x="231" y="368"/>
                </a:lnTo>
                <a:cubicBezTo>
                  <a:pt x="238" y="327"/>
                  <a:pt x="253" y="287"/>
                  <a:pt x="276" y="252"/>
                </a:cubicBezTo>
                <a:close/>
                <a:moveTo>
                  <a:pt x="572" y="43"/>
                </a:moveTo>
                <a:lnTo>
                  <a:pt x="572" y="43"/>
                </a:lnTo>
                <a:cubicBezTo>
                  <a:pt x="591" y="43"/>
                  <a:pt x="607" y="53"/>
                  <a:pt x="613" y="69"/>
                </a:cubicBezTo>
                <a:cubicBezTo>
                  <a:pt x="599" y="68"/>
                  <a:pt x="584" y="68"/>
                  <a:pt x="569" y="68"/>
                </a:cubicBezTo>
                <a:cubicBezTo>
                  <a:pt x="556" y="68"/>
                  <a:pt x="544" y="68"/>
                  <a:pt x="531" y="69"/>
                </a:cubicBezTo>
                <a:cubicBezTo>
                  <a:pt x="539" y="53"/>
                  <a:pt x="554" y="43"/>
                  <a:pt x="572" y="43"/>
                </a:cubicBezTo>
                <a:close/>
                <a:moveTo>
                  <a:pt x="1116" y="476"/>
                </a:moveTo>
                <a:lnTo>
                  <a:pt x="953" y="476"/>
                </a:lnTo>
                <a:cubicBezTo>
                  <a:pt x="954" y="469"/>
                  <a:pt x="954" y="462"/>
                  <a:pt x="955" y="455"/>
                </a:cubicBezTo>
                <a:lnTo>
                  <a:pt x="955" y="421"/>
                </a:lnTo>
                <a:cubicBezTo>
                  <a:pt x="955" y="405"/>
                  <a:pt x="954" y="389"/>
                  <a:pt x="952" y="374"/>
                </a:cubicBezTo>
                <a:cubicBezTo>
                  <a:pt x="945" y="323"/>
                  <a:pt x="927" y="272"/>
                  <a:pt x="898" y="228"/>
                </a:cubicBezTo>
                <a:cubicBezTo>
                  <a:pt x="872" y="188"/>
                  <a:pt x="838" y="154"/>
                  <a:pt x="799" y="127"/>
                </a:cubicBezTo>
                <a:cubicBezTo>
                  <a:pt x="764" y="102"/>
                  <a:pt x="716" y="84"/>
                  <a:pt x="659" y="75"/>
                </a:cubicBezTo>
                <a:cubicBezTo>
                  <a:pt x="653" y="33"/>
                  <a:pt x="617" y="0"/>
                  <a:pt x="572" y="0"/>
                </a:cubicBezTo>
                <a:cubicBezTo>
                  <a:pt x="528" y="0"/>
                  <a:pt x="492" y="32"/>
                  <a:pt x="485" y="74"/>
                </a:cubicBezTo>
                <a:cubicBezTo>
                  <a:pt x="426" y="83"/>
                  <a:pt x="375" y="101"/>
                  <a:pt x="339" y="127"/>
                </a:cubicBezTo>
                <a:cubicBezTo>
                  <a:pt x="300" y="154"/>
                  <a:pt x="266" y="189"/>
                  <a:pt x="240" y="228"/>
                </a:cubicBezTo>
                <a:cubicBezTo>
                  <a:pt x="211" y="272"/>
                  <a:pt x="193" y="323"/>
                  <a:pt x="186" y="374"/>
                </a:cubicBezTo>
                <a:cubicBezTo>
                  <a:pt x="184" y="391"/>
                  <a:pt x="183" y="405"/>
                  <a:pt x="183" y="421"/>
                </a:cubicBezTo>
                <a:cubicBezTo>
                  <a:pt x="183" y="425"/>
                  <a:pt x="183" y="437"/>
                  <a:pt x="183" y="457"/>
                </a:cubicBezTo>
                <a:cubicBezTo>
                  <a:pt x="184" y="464"/>
                  <a:pt x="185" y="470"/>
                  <a:pt x="186" y="476"/>
                </a:cubicBezTo>
                <a:lnTo>
                  <a:pt x="22" y="476"/>
                </a:lnTo>
                <a:cubicBezTo>
                  <a:pt x="14" y="476"/>
                  <a:pt x="7" y="480"/>
                  <a:pt x="4" y="486"/>
                </a:cubicBezTo>
                <a:cubicBezTo>
                  <a:pt x="0" y="493"/>
                  <a:pt x="0" y="501"/>
                  <a:pt x="3" y="508"/>
                </a:cubicBezTo>
                <a:cubicBezTo>
                  <a:pt x="36" y="571"/>
                  <a:pt x="82" y="601"/>
                  <a:pt x="155" y="606"/>
                </a:cubicBezTo>
                <a:lnTo>
                  <a:pt x="983" y="606"/>
                </a:lnTo>
                <a:cubicBezTo>
                  <a:pt x="984" y="606"/>
                  <a:pt x="984" y="606"/>
                  <a:pt x="985" y="606"/>
                </a:cubicBezTo>
                <a:cubicBezTo>
                  <a:pt x="1056" y="601"/>
                  <a:pt x="1102" y="571"/>
                  <a:pt x="1135" y="508"/>
                </a:cubicBezTo>
                <a:cubicBezTo>
                  <a:pt x="1139" y="501"/>
                  <a:pt x="1138" y="493"/>
                  <a:pt x="1135" y="486"/>
                </a:cubicBezTo>
                <a:cubicBezTo>
                  <a:pt x="1130" y="480"/>
                  <a:pt x="1123" y="476"/>
                  <a:pt x="1116" y="476"/>
                </a:cubicBezTo>
                <a:close/>
              </a:path>
            </a:pathLst>
          </a:custGeom>
          <a:solidFill>
            <a:schemeClr val="accent1"/>
          </a:solidFill>
          <a:ln>
            <a:noFill/>
          </a:ln>
          <a:effectLst/>
        </p:spPr>
        <p:txBody>
          <a:bodyPr wrap="none" anchor="ctr"/>
          <a:lstStyle/>
          <a:p>
            <a:endParaRPr lang="en-US" sz="900" dirty="0">
              <a:latin typeface="Open Sans Light" panose="020B0306030504020204" pitchFamily="34" charset="0"/>
            </a:endParaRPr>
          </a:p>
        </p:txBody>
      </p:sp>
      <p:sp>
        <p:nvSpPr>
          <p:cNvPr id="10" name="Freeform 391">
            <a:extLst>
              <a:ext uri="{FF2B5EF4-FFF2-40B4-BE49-F238E27FC236}">
                <a16:creationId xmlns:a16="http://schemas.microsoft.com/office/drawing/2014/main" id="{6F1B8DB5-A897-1745-8746-F2436BC9D5B8}"/>
              </a:ext>
            </a:extLst>
          </p:cNvPr>
          <p:cNvSpPr>
            <a:spLocks noChangeArrowheads="1"/>
          </p:cNvSpPr>
          <p:nvPr/>
        </p:nvSpPr>
        <p:spPr bwMode="auto">
          <a:xfrm>
            <a:off x="2415403" y="2812487"/>
            <a:ext cx="1011194" cy="852027"/>
          </a:xfrm>
          <a:custGeom>
            <a:avLst/>
            <a:gdLst>
              <a:gd name="T0" fmla="*/ 90985 w 343069"/>
              <a:gd name="T1" fmla="*/ 253980 h 288565"/>
              <a:gd name="T2" fmla="*/ 106470 w 343069"/>
              <a:gd name="T3" fmla="*/ 273074 h 288565"/>
              <a:gd name="T4" fmla="*/ 215587 w 343069"/>
              <a:gd name="T5" fmla="*/ 273074 h 288565"/>
              <a:gd name="T6" fmla="*/ 228911 w 343069"/>
              <a:gd name="T7" fmla="*/ 253980 h 288565"/>
              <a:gd name="T8" fmla="*/ 174712 w 343069"/>
              <a:gd name="T9" fmla="*/ 187325 h 288565"/>
              <a:gd name="T10" fmla="*/ 219331 w 343069"/>
              <a:gd name="T11" fmla="*/ 187325 h 288565"/>
              <a:gd name="T12" fmla="*/ 227184 w 343069"/>
              <a:gd name="T13" fmla="*/ 194902 h 288565"/>
              <a:gd name="T14" fmla="*/ 219331 w 343069"/>
              <a:gd name="T15" fmla="*/ 202839 h 288565"/>
              <a:gd name="T16" fmla="*/ 174712 w 343069"/>
              <a:gd name="T17" fmla="*/ 202839 h 288565"/>
              <a:gd name="T18" fmla="*/ 167216 w 343069"/>
              <a:gd name="T19" fmla="*/ 194902 h 288565"/>
              <a:gd name="T20" fmla="*/ 174712 w 343069"/>
              <a:gd name="T21" fmla="*/ 187325 h 288565"/>
              <a:gd name="T22" fmla="*/ 174712 w 343069"/>
              <a:gd name="T23" fmla="*/ 139700 h 288565"/>
              <a:gd name="T24" fmla="*/ 219331 w 343069"/>
              <a:gd name="T25" fmla="*/ 139700 h 288565"/>
              <a:gd name="T26" fmla="*/ 227184 w 343069"/>
              <a:gd name="T27" fmla="*/ 147277 h 288565"/>
              <a:gd name="T28" fmla="*/ 219331 w 343069"/>
              <a:gd name="T29" fmla="*/ 155214 h 288565"/>
              <a:gd name="T30" fmla="*/ 174712 w 343069"/>
              <a:gd name="T31" fmla="*/ 155214 h 288565"/>
              <a:gd name="T32" fmla="*/ 167216 w 343069"/>
              <a:gd name="T33" fmla="*/ 147277 h 288565"/>
              <a:gd name="T34" fmla="*/ 174712 w 343069"/>
              <a:gd name="T35" fmla="*/ 139700 h 288565"/>
              <a:gd name="T36" fmla="*/ 174712 w 343069"/>
              <a:gd name="T37" fmla="*/ 92075 h 288565"/>
              <a:gd name="T38" fmla="*/ 219331 w 343069"/>
              <a:gd name="T39" fmla="*/ 92075 h 288565"/>
              <a:gd name="T40" fmla="*/ 227184 w 343069"/>
              <a:gd name="T41" fmla="*/ 99652 h 288565"/>
              <a:gd name="T42" fmla="*/ 219331 w 343069"/>
              <a:gd name="T43" fmla="*/ 107589 h 288565"/>
              <a:gd name="T44" fmla="*/ 174712 w 343069"/>
              <a:gd name="T45" fmla="*/ 107589 h 288565"/>
              <a:gd name="T46" fmla="*/ 167216 w 343069"/>
              <a:gd name="T47" fmla="*/ 99652 h 288565"/>
              <a:gd name="T48" fmla="*/ 174712 w 343069"/>
              <a:gd name="T49" fmla="*/ 92075 h 288565"/>
              <a:gd name="T50" fmla="*/ 174712 w 343069"/>
              <a:gd name="T51" fmla="*/ 44450 h 288565"/>
              <a:gd name="T52" fmla="*/ 219331 w 343069"/>
              <a:gd name="T53" fmla="*/ 44450 h 288565"/>
              <a:gd name="T54" fmla="*/ 227184 w 343069"/>
              <a:gd name="T55" fmla="*/ 52388 h 288565"/>
              <a:gd name="T56" fmla="*/ 219331 w 343069"/>
              <a:gd name="T57" fmla="*/ 59964 h 288565"/>
              <a:gd name="T58" fmla="*/ 174712 w 343069"/>
              <a:gd name="T59" fmla="*/ 59964 h 288565"/>
              <a:gd name="T60" fmla="*/ 167216 w 343069"/>
              <a:gd name="T61" fmla="*/ 52388 h 288565"/>
              <a:gd name="T62" fmla="*/ 174712 w 343069"/>
              <a:gd name="T63" fmla="*/ 44450 h 288565"/>
              <a:gd name="T64" fmla="*/ 288691 w 343069"/>
              <a:gd name="T65" fmla="*/ 15491 h 288565"/>
              <a:gd name="T66" fmla="*/ 289411 w 343069"/>
              <a:gd name="T67" fmla="*/ 23777 h 288565"/>
              <a:gd name="T68" fmla="*/ 279688 w 343069"/>
              <a:gd name="T69" fmla="*/ 117083 h 288565"/>
              <a:gd name="T70" fmla="*/ 295173 w 343069"/>
              <a:gd name="T71" fmla="*/ 117083 h 288565"/>
              <a:gd name="T72" fmla="*/ 327584 w 343069"/>
              <a:gd name="T73" fmla="*/ 85381 h 288565"/>
              <a:gd name="T74" fmla="*/ 327584 w 343069"/>
              <a:gd name="T75" fmla="*/ 46113 h 288565"/>
              <a:gd name="T76" fmla="*/ 295173 w 343069"/>
              <a:gd name="T77" fmla="*/ 15491 h 288565"/>
              <a:gd name="T78" fmla="*/ 15360 w 343069"/>
              <a:gd name="T79" fmla="*/ 15491 h 288565"/>
              <a:gd name="T80" fmla="*/ 19682 w 343069"/>
              <a:gd name="T81" fmla="*/ 41429 h 288565"/>
              <a:gd name="T82" fmla="*/ 55694 w 343069"/>
              <a:gd name="T83" fmla="*/ 120686 h 288565"/>
              <a:gd name="T84" fmla="*/ 56774 w 343069"/>
              <a:gd name="T85" fmla="*/ 123928 h 288565"/>
              <a:gd name="T86" fmla="*/ 83783 w 343069"/>
              <a:gd name="T87" fmla="*/ 238850 h 288565"/>
              <a:gd name="T88" fmla="*/ 85223 w 343069"/>
              <a:gd name="T89" fmla="*/ 238489 h 288565"/>
              <a:gd name="T90" fmla="*/ 235393 w 343069"/>
              <a:gd name="T91" fmla="*/ 238489 h 288565"/>
              <a:gd name="T92" fmla="*/ 273926 w 343069"/>
              <a:gd name="T93" fmla="*/ 23777 h 288565"/>
              <a:gd name="T94" fmla="*/ 273566 w 343069"/>
              <a:gd name="T95" fmla="*/ 15491 h 288565"/>
              <a:gd name="T96" fmla="*/ 255200 w 343069"/>
              <a:gd name="T97" fmla="*/ 15491 h 288565"/>
              <a:gd name="T98" fmla="*/ 13199 w 343069"/>
              <a:gd name="T99" fmla="*/ 0 h 288565"/>
              <a:gd name="T100" fmla="*/ 280768 w 343069"/>
              <a:gd name="T101" fmla="*/ 0 h 288565"/>
              <a:gd name="T102" fmla="*/ 295173 w 343069"/>
              <a:gd name="T103" fmla="*/ 0 h 288565"/>
              <a:gd name="T104" fmla="*/ 343069 w 343069"/>
              <a:gd name="T105" fmla="*/ 46113 h 288565"/>
              <a:gd name="T106" fmla="*/ 343069 w 343069"/>
              <a:gd name="T107" fmla="*/ 85741 h 288565"/>
              <a:gd name="T108" fmla="*/ 295173 w 343069"/>
              <a:gd name="T109" fmla="*/ 132574 h 288565"/>
              <a:gd name="T110" fmla="*/ 277527 w 343069"/>
              <a:gd name="T111" fmla="*/ 132574 h 288565"/>
              <a:gd name="T112" fmla="*/ 222429 w 343069"/>
              <a:gd name="T113" fmla="*/ 287124 h 288565"/>
              <a:gd name="T114" fmla="*/ 218468 w 343069"/>
              <a:gd name="T115" fmla="*/ 288565 h 288565"/>
              <a:gd name="T116" fmla="*/ 103950 w 343069"/>
              <a:gd name="T117" fmla="*/ 288565 h 288565"/>
              <a:gd name="T118" fmla="*/ 99628 w 343069"/>
              <a:gd name="T119" fmla="*/ 287124 h 288565"/>
              <a:gd name="T120" fmla="*/ 41649 w 343069"/>
              <a:gd name="T121" fmla="*/ 127891 h 288565"/>
              <a:gd name="T122" fmla="*/ 4917 w 343069"/>
              <a:gd name="T123" fmla="*/ 45753 h 288565"/>
              <a:gd name="T124" fmla="*/ 3476 w 343069"/>
              <a:gd name="T125" fmla="*/ 4683 h 288565"/>
              <a:gd name="T126" fmla="*/ 13199 w 343069"/>
              <a:gd name="T127" fmla="*/ 0 h 288565"/>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60000 65536"/>
              <a:gd name="T190" fmla="*/ 0 60000 65536"/>
              <a:gd name="T191" fmla="*/ 0 60000 65536"/>
            </a:gdLst>
            <a:ahLst/>
            <a:cxnLst>
              <a:cxn ang="T128">
                <a:pos x="T0" y="T1"/>
              </a:cxn>
              <a:cxn ang="T129">
                <a:pos x="T2" y="T3"/>
              </a:cxn>
              <a:cxn ang="T130">
                <a:pos x="T4" y="T5"/>
              </a:cxn>
              <a:cxn ang="T131">
                <a:pos x="T6" y="T7"/>
              </a:cxn>
              <a:cxn ang="T132">
                <a:pos x="T8" y="T9"/>
              </a:cxn>
              <a:cxn ang="T133">
                <a:pos x="T10" y="T11"/>
              </a:cxn>
              <a:cxn ang="T134">
                <a:pos x="T12" y="T13"/>
              </a:cxn>
              <a:cxn ang="T135">
                <a:pos x="T14" y="T15"/>
              </a:cxn>
              <a:cxn ang="T136">
                <a:pos x="T16" y="T17"/>
              </a:cxn>
              <a:cxn ang="T137">
                <a:pos x="T18" y="T19"/>
              </a:cxn>
              <a:cxn ang="T138">
                <a:pos x="T20" y="T21"/>
              </a:cxn>
              <a:cxn ang="T139">
                <a:pos x="T22" y="T23"/>
              </a:cxn>
              <a:cxn ang="T140">
                <a:pos x="T24" y="T25"/>
              </a:cxn>
              <a:cxn ang="T141">
                <a:pos x="T26" y="T27"/>
              </a:cxn>
              <a:cxn ang="T142">
                <a:pos x="T28" y="T29"/>
              </a:cxn>
              <a:cxn ang="T143">
                <a:pos x="T30" y="T31"/>
              </a:cxn>
              <a:cxn ang="T144">
                <a:pos x="T32" y="T33"/>
              </a:cxn>
              <a:cxn ang="T145">
                <a:pos x="T34" y="T35"/>
              </a:cxn>
              <a:cxn ang="T146">
                <a:pos x="T36" y="T37"/>
              </a:cxn>
              <a:cxn ang="T147">
                <a:pos x="T38" y="T39"/>
              </a:cxn>
              <a:cxn ang="T148">
                <a:pos x="T40" y="T41"/>
              </a:cxn>
              <a:cxn ang="T149">
                <a:pos x="T42" y="T43"/>
              </a:cxn>
              <a:cxn ang="T150">
                <a:pos x="T44" y="T45"/>
              </a:cxn>
              <a:cxn ang="T151">
                <a:pos x="T46" y="T47"/>
              </a:cxn>
              <a:cxn ang="T152">
                <a:pos x="T48" y="T49"/>
              </a:cxn>
              <a:cxn ang="T153">
                <a:pos x="T50" y="T51"/>
              </a:cxn>
              <a:cxn ang="T154">
                <a:pos x="T52" y="T53"/>
              </a:cxn>
              <a:cxn ang="T155">
                <a:pos x="T54" y="T55"/>
              </a:cxn>
              <a:cxn ang="T156">
                <a:pos x="T56" y="T57"/>
              </a:cxn>
              <a:cxn ang="T157">
                <a:pos x="T58" y="T59"/>
              </a:cxn>
              <a:cxn ang="T158">
                <a:pos x="T60" y="T61"/>
              </a:cxn>
              <a:cxn ang="T159">
                <a:pos x="T62" y="T63"/>
              </a:cxn>
              <a:cxn ang="T160">
                <a:pos x="T64" y="T65"/>
              </a:cxn>
              <a:cxn ang="T161">
                <a:pos x="T66" y="T67"/>
              </a:cxn>
              <a:cxn ang="T162">
                <a:pos x="T68" y="T69"/>
              </a:cxn>
              <a:cxn ang="T163">
                <a:pos x="T70" y="T71"/>
              </a:cxn>
              <a:cxn ang="T164">
                <a:pos x="T72" y="T73"/>
              </a:cxn>
              <a:cxn ang="T165">
                <a:pos x="T74" y="T75"/>
              </a:cxn>
              <a:cxn ang="T166">
                <a:pos x="T76" y="T77"/>
              </a:cxn>
              <a:cxn ang="T167">
                <a:pos x="T78" y="T79"/>
              </a:cxn>
              <a:cxn ang="T168">
                <a:pos x="T80" y="T81"/>
              </a:cxn>
              <a:cxn ang="T169">
                <a:pos x="T82" y="T83"/>
              </a:cxn>
              <a:cxn ang="T170">
                <a:pos x="T84" y="T85"/>
              </a:cxn>
              <a:cxn ang="T171">
                <a:pos x="T86" y="T87"/>
              </a:cxn>
              <a:cxn ang="T172">
                <a:pos x="T88" y="T89"/>
              </a:cxn>
              <a:cxn ang="T173">
                <a:pos x="T90" y="T91"/>
              </a:cxn>
              <a:cxn ang="T174">
                <a:pos x="T92" y="T93"/>
              </a:cxn>
              <a:cxn ang="T175">
                <a:pos x="T94" y="T95"/>
              </a:cxn>
              <a:cxn ang="T176">
                <a:pos x="T96" y="T97"/>
              </a:cxn>
              <a:cxn ang="T177">
                <a:pos x="T98" y="T99"/>
              </a:cxn>
              <a:cxn ang="T178">
                <a:pos x="T100" y="T101"/>
              </a:cxn>
              <a:cxn ang="T179">
                <a:pos x="T102" y="T103"/>
              </a:cxn>
              <a:cxn ang="T180">
                <a:pos x="T104" y="T105"/>
              </a:cxn>
              <a:cxn ang="T181">
                <a:pos x="T106" y="T107"/>
              </a:cxn>
              <a:cxn ang="T182">
                <a:pos x="T108" y="T109"/>
              </a:cxn>
              <a:cxn ang="T183">
                <a:pos x="T110" y="T111"/>
              </a:cxn>
              <a:cxn ang="T184">
                <a:pos x="T112" y="T113"/>
              </a:cxn>
              <a:cxn ang="T185">
                <a:pos x="T114" y="T115"/>
              </a:cxn>
              <a:cxn ang="T186">
                <a:pos x="T116" y="T117"/>
              </a:cxn>
              <a:cxn ang="T187">
                <a:pos x="T118" y="T119"/>
              </a:cxn>
              <a:cxn ang="T188">
                <a:pos x="T120" y="T121"/>
              </a:cxn>
              <a:cxn ang="T189">
                <a:pos x="T122" y="T123"/>
              </a:cxn>
              <a:cxn ang="T190">
                <a:pos x="T124" y="T125"/>
              </a:cxn>
              <a:cxn ang="T191">
                <a:pos x="T126" y="T127"/>
              </a:cxn>
            </a:cxnLst>
            <a:rect l="0" t="0" r="r" b="b"/>
            <a:pathLst>
              <a:path w="343069" h="288565">
                <a:moveTo>
                  <a:pt x="90985" y="253980"/>
                </a:moveTo>
                <a:cubicBezTo>
                  <a:pt x="95667" y="262626"/>
                  <a:pt x="101069" y="268751"/>
                  <a:pt x="106470" y="273074"/>
                </a:cubicBezTo>
                <a:lnTo>
                  <a:pt x="215587" y="273074"/>
                </a:lnTo>
                <a:cubicBezTo>
                  <a:pt x="220268" y="269111"/>
                  <a:pt x="224590" y="262626"/>
                  <a:pt x="228911" y="253980"/>
                </a:cubicBezTo>
                <a:lnTo>
                  <a:pt x="90985" y="253980"/>
                </a:lnTo>
                <a:close/>
                <a:moveTo>
                  <a:pt x="174712" y="187325"/>
                </a:moveTo>
                <a:lnTo>
                  <a:pt x="219331" y="187325"/>
                </a:lnTo>
                <a:cubicBezTo>
                  <a:pt x="223615" y="187325"/>
                  <a:pt x="227184" y="190933"/>
                  <a:pt x="227184" y="194902"/>
                </a:cubicBezTo>
                <a:cubicBezTo>
                  <a:pt x="227184" y="199231"/>
                  <a:pt x="223615" y="202839"/>
                  <a:pt x="219331" y="202839"/>
                </a:cubicBezTo>
                <a:lnTo>
                  <a:pt x="174712" y="202839"/>
                </a:lnTo>
                <a:cubicBezTo>
                  <a:pt x="170429" y="202839"/>
                  <a:pt x="167216" y="199231"/>
                  <a:pt x="167216" y="194902"/>
                </a:cubicBezTo>
                <a:cubicBezTo>
                  <a:pt x="167216" y="190933"/>
                  <a:pt x="170429" y="187325"/>
                  <a:pt x="174712" y="187325"/>
                </a:cubicBezTo>
                <a:close/>
                <a:moveTo>
                  <a:pt x="174712" y="139700"/>
                </a:moveTo>
                <a:lnTo>
                  <a:pt x="219331" y="139700"/>
                </a:lnTo>
                <a:cubicBezTo>
                  <a:pt x="223615" y="139700"/>
                  <a:pt x="227184" y="143308"/>
                  <a:pt x="227184" y="147277"/>
                </a:cubicBezTo>
                <a:cubicBezTo>
                  <a:pt x="227184" y="151606"/>
                  <a:pt x="223615" y="155214"/>
                  <a:pt x="219331" y="155214"/>
                </a:cubicBezTo>
                <a:lnTo>
                  <a:pt x="174712" y="155214"/>
                </a:lnTo>
                <a:cubicBezTo>
                  <a:pt x="170429" y="155214"/>
                  <a:pt x="167216" y="151606"/>
                  <a:pt x="167216" y="147277"/>
                </a:cubicBezTo>
                <a:cubicBezTo>
                  <a:pt x="167216" y="143308"/>
                  <a:pt x="170429" y="139700"/>
                  <a:pt x="174712" y="139700"/>
                </a:cubicBezTo>
                <a:close/>
                <a:moveTo>
                  <a:pt x="174712" y="92075"/>
                </a:moveTo>
                <a:lnTo>
                  <a:pt x="219331" y="92075"/>
                </a:lnTo>
                <a:cubicBezTo>
                  <a:pt x="223615" y="92075"/>
                  <a:pt x="227184" y="95322"/>
                  <a:pt x="227184" y="99652"/>
                </a:cubicBezTo>
                <a:cubicBezTo>
                  <a:pt x="227184" y="103981"/>
                  <a:pt x="223615" y="107589"/>
                  <a:pt x="219331" y="107589"/>
                </a:cubicBezTo>
                <a:lnTo>
                  <a:pt x="174712" y="107589"/>
                </a:lnTo>
                <a:cubicBezTo>
                  <a:pt x="170429" y="107589"/>
                  <a:pt x="167216" y="103981"/>
                  <a:pt x="167216" y="99652"/>
                </a:cubicBezTo>
                <a:cubicBezTo>
                  <a:pt x="167216" y="95322"/>
                  <a:pt x="170429" y="92075"/>
                  <a:pt x="174712" y="92075"/>
                </a:cubicBezTo>
                <a:close/>
                <a:moveTo>
                  <a:pt x="174712" y="44450"/>
                </a:moveTo>
                <a:lnTo>
                  <a:pt x="219331" y="44450"/>
                </a:lnTo>
                <a:cubicBezTo>
                  <a:pt x="223615" y="44450"/>
                  <a:pt x="227184" y="48058"/>
                  <a:pt x="227184" y="52388"/>
                </a:cubicBezTo>
                <a:cubicBezTo>
                  <a:pt x="227184" y="56717"/>
                  <a:pt x="223615" y="59964"/>
                  <a:pt x="219331" y="59964"/>
                </a:cubicBezTo>
                <a:lnTo>
                  <a:pt x="174712" y="59964"/>
                </a:lnTo>
                <a:cubicBezTo>
                  <a:pt x="170429" y="59964"/>
                  <a:pt x="167216" y="56717"/>
                  <a:pt x="167216" y="52388"/>
                </a:cubicBezTo>
                <a:cubicBezTo>
                  <a:pt x="167216" y="48058"/>
                  <a:pt x="170429" y="44450"/>
                  <a:pt x="174712" y="44450"/>
                </a:cubicBezTo>
                <a:close/>
                <a:moveTo>
                  <a:pt x="288691" y="15491"/>
                </a:moveTo>
                <a:cubicBezTo>
                  <a:pt x="289051" y="18013"/>
                  <a:pt x="289411" y="20895"/>
                  <a:pt x="289411" y="23777"/>
                </a:cubicBezTo>
                <a:cubicBezTo>
                  <a:pt x="289411" y="41069"/>
                  <a:pt x="286170" y="77095"/>
                  <a:pt x="279688" y="117083"/>
                </a:cubicBezTo>
                <a:lnTo>
                  <a:pt x="295173" y="117083"/>
                </a:lnTo>
                <a:cubicBezTo>
                  <a:pt x="312459" y="117083"/>
                  <a:pt x="327224" y="102673"/>
                  <a:pt x="327584" y="85381"/>
                </a:cubicBezTo>
                <a:lnTo>
                  <a:pt x="327584" y="46113"/>
                </a:lnTo>
                <a:cubicBezTo>
                  <a:pt x="326864" y="29181"/>
                  <a:pt x="312459" y="15491"/>
                  <a:pt x="295173" y="15491"/>
                </a:cubicBezTo>
                <a:lnTo>
                  <a:pt x="288691" y="15491"/>
                </a:lnTo>
                <a:close/>
                <a:moveTo>
                  <a:pt x="15360" y="15491"/>
                </a:moveTo>
                <a:cubicBezTo>
                  <a:pt x="15360" y="18013"/>
                  <a:pt x="15360" y="25218"/>
                  <a:pt x="19682" y="41429"/>
                </a:cubicBezTo>
                <a:cubicBezTo>
                  <a:pt x="28324" y="72772"/>
                  <a:pt x="39848" y="97990"/>
                  <a:pt x="55694" y="120686"/>
                </a:cubicBezTo>
                <a:cubicBezTo>
                  <a:pt x="56054" y="121766"/>
                  <a:pt x="56774" y="122847"/>
                  <a:pt x="56774" y="123928"/>
                </a:cubicBezTo>
                <a:cubicBezTo>
                  <a:pt x="62896" y="172923"/>
                  <a:pt x="72259" y="212191"/>
                  <a:pt x="83783" y="238850"/>
                </a:cubicBezTo>
                <a:cubicBezTo>
                  <a:pt x="84143" y="238489"/>
                  <a:pt x="84863" y="238489"/>
                  <a:pt x="85223" y="238489"/>
                </a:cubicBezTo>
                <a:lnTo>
                  <a:pt x="235393" y="238489"/>
                </a:lnTo>
                <a:cubicBezTo>
                  <a:pt x="257721" y="179407"/>
                  <a:pt x="273926" y="68088"/>
                  <a:pt x="273926" y="23777"/>
                </a:cubicBezTo>
                <a:cubicBezTo>
                  <a:pt x="273926" y="20895"/>
                  <a:pt x="273926" y="18013"/>
                  <a:pt x="273566" y="15491"/>
                </a:cubicBezTo>
                <a:lnTo>
                  <a:pt x="255200" y="15491"/>
                </a:lnTo>
                <a:lnTo>
                  <a:pt x="15360" y="15491"/>
                </a:lnTo>
                <a:close/>
                <a:moveTo>
                  <a:pt x="13199" y="0"/>
                </a:moveTo>
                <a:lnTo>
                  <a:pt x="280768" y="0"/>
                </a:lnTo>
                <a:lnTo>
                  <a:pt x="295173" y="0"/>
                </a:lnTo>
                <a:cubicBezTo>
                  <a:pt x="321102" y="0"/>
                  <a:pt x="341989" y="20174"/>
                  <a:pt x="343069" y="46113"/>
                </a:cubicBezTo>
                <a:lnTo>
                  <a:pt x="343069" y="85741"/>
                </a:lnTo>
                <a:cubicBezTo>
                  <a:pt x="342349" y="111319"/>
                  <a:pt x="321102" y="132574"/>
                  <a:pt x="295173" y="132574"/>
                </a:cubicBezTo>
                <a:lnTo>
                  <a:pt x="277527" y="132574"/>
                </a:lnTo>
                <a:cubicBezTo>
                  <a:pt x="266364" y="198501"/>
                  <a:pt x="247637" y="270192"/>
                  <a:pt x="222429" y="287124"/>
                </a:cubicBezTo>
                <a:cubicBezTo>
                  <a:pt x="221349" y="287844"/>
                  <a:pt x="219548" y="288565"/>
                  <a:pt x="218468" y="288565"/>
                </a:cubicBezTo>
                <a:lnTo>
                  <a:pt x="103950" y="288565"/>
                </a:lnTo>
                <a:cubicBezTo>
                  <a:pt x="102509" y="288565"/>
                  <a:pt x="100708" y="287844"/>
                  <a:pt x="99628" y="287124"/>
                </a:cubicBezTo>
                <a:cubicBezTo>
                  <a:pt x="66137" y="264428"/>
                  <a:pt x="49571" y="188414"/>
                  <a:pt x="41649" y="127891"/>
                </a:cubicBezTo>
                <a:cubicBezTo>
                  <a:pt x="25443" y="104114"/>
                  <a:pt x="13920" y="77815"/>
                  <a:pt x="4917" y="45753"/>
                </a:cubicBezTo>
                <a:cubicBezTo>
                  <a:pt x="-2646" y="18013"/>
                  <a:pt x="-125" y="9367"/>
                  <a:pt x="3476" y="4683"/>
                </a:cubicBezTo>
                <a:cubicBezTo>
                  <a:pt x="5637" y="1801"/>
                  <a:pt x="8878" y="0"/>
                  <a:pt x="13199" y="0"/>
                </a:cubicBezTo>
                <a:close/>
              </a:path>
            </a:pathLst>
          </a:custGeom>
          <a:solidFill>
            <a:schemeClr val="accent1"/>
          </a:solidFill>
          <a:ln>
            <a:noFill/>
          </a:ln>
          <a:effectLst/>
        </p:spPr>
        <p:txBody>
          <a:bodyPr anchor="ctr"/>
          <a:lstStyle/>
          <a:p>
            <a:endParaRPr lang="en-US" sz="900" dirty="0">
              <a:latin typeface="Open Sans Light" panose="020B0306030504020204" pitchFamily="34" charset="0"/>
            </a:endParaRPr>
          </a:p>
        </p:txBody>
      </p:sp>
      <p:sp>
        <p:nvSpPr>
          <p:cNvPr id="11" name="Freeform 204">
            <a:extLst>
              <a:ext uri="{FF2B5EF4-FFF2-40B4-BE49-F238E27FC236}">
                <a16:creationId xmlns:a16="http://schemas.microsoft.com/office/drawing/2014/main" id="{905F3E22-AFE0-9441-B8D3-8D43646E281B}"/>
              </a:ext>
            </a:extLst>
          </p:cNvPr>
          <p:cNvSpPr>
            <a:spLocks noChangeArrowheads="1"/>
          </p:cNvSpPr>
          <p:nvPr/>
        </p:nvSpPr>
        <p:spPr bwMode="auto">
          <a:xfrm>
            <a:off x="5421313" y="2876252"/>
            <a:ext cx="1349375" cy="749206"/>
          </a:xfrm>
          <a:custGeom>
            <a:avLst/>
            <a:gdLst>
              <a:gd name="T0" fmla="*/ 486506 w 1479"/>
              <a:gd name="T1" fmla="*/ 152133 h 821"/>
              <a:gd name="T2" fmla="*/ 454145 w 1479"/>
              <a:gd name="T3" fmla="*/ 123721 h 821"/>
              <a:gd name="T4" fmla="*/ 488304 w 1479"/>
              <a:gd name="T5" fmla="*/ 117247 h 821"/>
              <a:gd name="T6" fmla="*/ 515992 w 1479"/>
              <a:gd name="T7" fmla="*/ 134151 h 821"/>
              <a:gd name="T8" fmla="*/ 438683 w 1479"/>
              <a:gd name="T9" fmla="*/ 174791 h 821"/>
              <a:gd name="T10" fmla="*/ 437244 w 1479"/>
              <a:gd name="T11" fmla="*/ 181265 h 821"/>
              <a:gd name="T12" fmla="*/ 421783 w 1479"/>
              <a:gd name="T13" fmla="*/ 86676 h 821"/>
              <a:gd name="T14" fmla="*/ 436885 w 1479"/>
              <a:gd name="T15" fmla="*/ 88115 h 821"/>
              <a:gd name="T16" fmla="*/ 438683 w 1479"/>
              <a:gd name="T17" fmla="*/ 174791 h 821"/>
              <a:gd name="T18" fmla="*/ 364970 w 1479"/>
              <a:gd name="T19" fmla="*/ 202844 h 821"/>
              <a:gd name="T20" fmla="*/ 360295 w 1479"/>
              <a:gd name="T21" fmla="*/ 210757 h 821"/>
              <a:gd name="T22" fmla="*/ 324697 w 1479"/>
              <a:gd name="T23" fmla="*/ 234134 h 821"/>
              <a:gd name="T24" fmla="*/ 213229 w 1479"/>
              <a:gd name="T25" fmla="*/ 279450 h 821"/>
              <a:gd name="T26" fmla="*/ 174394 w 1479"/>
              <a:gd name="T27" fmla="*/ 269020 h 821"/>
              <a:gd name="T28" fmla="*/ 367846 w 1479"/>
              <a:gd name="T29" fmla="*/ 198169 h 821"/>
              <a:gd name="T30" fmla="*/ 94569 w 1479"/>
              <a:gd name="T31" fmla="*/ 180905 h 821"/>
              <a:gd name="T32" fmla="*/ 92771 w 1479"/>
              <a:gd name="T33" fmla="*/ 134510 h 821"/>
              <a:gd name="T34" fmla="*/ 92771 w 1479"/>
              <a:gd name="T35" fmla="*/ 117247 h 821"/>
              <a:gd name="T36" fmla="*/ 94569 w 1479"/>
              <a:gd name="T37" fmla="*/ 87755 h 821"/>
              <a:gd name="T38" fmla="*/ 110390 w 1479"/>
              <a:gd name="T39" fmla="*/ 86317 h 821"/>
              <a:gd name="T40" fmla="*/ 77309 w 1479"/>
              <a:gd name="T41" fmla="*/ 145300 h 821"/>
              <a:gd name="T42" fmla="*/ 43149 w 1479"/>
              <a:gd name="T43" fmla="*/ 152133 h 821"/>
              <a:gd name="T44" fmla="*/ 15462 w 1479"/>
              <a:gd name="T45" fmla="*/ 134870 h 821"/>
              <a:gd name="T46" fmla="*/ 22653 w 1479"/>
              <a:gd name="T47" fmla="*/ 114729 h 821"/>
              <a:gd name="T48" fmla="*/ 45666 w 1479"/>
              <a:gd name="T49" fmla="*/ 117247 h 821"/>
              <a:gd name="T50" fmla="*/ 77309 w 1479"/>
              <a:gd name="T51" fmla="*/ 134151 h 821"/>
              <a:gd name="T52" fmla="*/ 185541 w 1479"/>
              <a:gd name="T53" fmla="*/ 70852 h 821"/>
              <a:gd name="T54" fmla="*/ 234084 w 1479"/>
              <a:gd name="T55" fmla="*/ 29492 h 821"/>
              <a:gd name="T56" fmla="*/ 285144 w 1479"/>
              <a:gd name="T57" fmla="*/ 15465 h 821"/>
              <a:gd name="T58" fmla="*/ 367127 w 1479"/>
              <a:gd name="T59" fmla="*/ 71211 h 821"/>
              <a:gd name="T60" fmla="*/ 158933 w 1479"/>
              <a:gd name="T61" fmla="*/ 182704 h 821"/>
              <a:gd name="T62" fmla="*/ 292695 w 1479"/>
              <a:gd name="T63" fmla="*/ 86317 h 821"/>
              <a:gd name="T64" fmla="*/ 379712 w 1479"/>
              <a:gd name="T65" fmla="*/ 86676 h 821"/>
              <a:gd name="T66" fmla="*/ 406321 w 1479"/>
              <a:gd name="T67" fmla="*/ 86317 h 821"/>
              <a:gd name="T68" fmla="*/ 512396 w 1479"/>
              <a:gd name="T69" fmla="*/ 99624 h 821"/>
              <a:gd name="T70" fmla="*/ 485068 w 1479"/>
              <a:gd name="T71" fmla="*/ 102141 h 821"/>
              <a:gd name="T72" fmla="*/ 454145 w 1479"/>
              <a:gd name="T73" fmla="*/ 94589 h 821"/>
              <a:gd name="T74" fmla="*/ 434727 w 1479"/>
              <a:gd name="T75" fmla="*/ 71211 h 821"/>
              <a:gd name="T76" fmla="*/ 367127 w 1479"/>
              <a:gd name="T77" fmla="*/ 44237 h 821"/>
              <a:gd name="T78" fmla="*/ 285144 w 1479"/>
              <a:gd name="T79" fmla="*/ 0 h 821"/>
              <a:gd name="T80" fmla="*/ 175114 w 1479"/>
              <a:gd name="T81" fmla="*/ 58623 h 821"/>
              <a:gd name="T82" fmla="*/ 97086 w 1479"/>
              <a:gd name="T83" fmla="*/ 70852 h 821"/>
              <a:gd name="T84" fmla="*/ 82343 w 1479"/>
              <a:gd name="T85" fmla="*/ 78764 h 821"/>
              <a:gd name="T86" fmla="*/ 77309 w 1479"/>
              <a:gd name="T87" fmla="*/ 107896 h 821"/>
              <a:gd name="T88" fmla="*/ 20136 w 1479"/>
              <a:gd name="T89" fmla="*/ 99624 h 821"/>
              <a:gd name="T90" fmla="*/ 360 w 1479"/>
              <a:gd name="T91" fmla="*/ 134870 h 821"/>
              <a:gd name="T92" fmla="*/ 26609 w 1479"/>
              <a:gd name="T93" fmla="*/ 170116 h 821"/>
              <a:gd name="T94" fmla="*/ 46385 w 1479"/>
              <a:gd name="T95" fmla="*/ 166879 h 821"/>
              <a:gd name="T96" fmla="*/ 77309 w 1479"/>
              <a:gd name="T97" fmla="*/ 174791 h 821"/>
              <a:gd name="T98" fmla="*/ 97086 w 1479"/>
              <a:gd name="T99" fmla="*/ 198169 h 821"/>
              <a:gd name="T100" fmla="*/ 136279 w 1479"/>
              <a:gd name="T101" fmla="*/ 198169 h 821"/>
              <a:gd name="T102" fmla="*/ 213229 w 1479"/>
              <a:gd name="T103" fmla="*/ 294915 h 821"/>
              <a:gd name="T104" fmla="*/ 293774 w 1479"/>
              <a:gd name="T105" fmla="*/ 263626 h 821"/>
              <a:gd name="T106" fmla="*/ 373240 w 1479"/>
              <a:gd name="T107" fmla="*/ 219029 h 821"/>
              <a:gd name="T108" fmla="*/ 378274 w 1479"/>
              <a:gd name="T109" fmla="*/ 210757 h 821"/>
              <a:gd name="T110" fmla="*/ 434727 w 1479"/>
              <a:gd name="T111" fmla="*/ 198169 h 821"/>
              <a:gd name="T112" fmla="*/ 449111 w 1479"/>
              <a:gd name="T113" fmla="*/ 190616 h 821"/>
              <a:gd name="T114" fmla="*/ 454145 w 1479"/>
              <a:gd name="T115" fmla="*/ 161124 h 821"/>
              <a:gd name="T116" fmla="*/ 504126 w 1479"/>
              <a:gd name="T117" fmla="*/ 170475 h 821"/>
              <a:gd name="T118" fmla="*/ 511317 w 1479"/>
              <a:gd name="T119" fmla="*/ 169756 h 821"/>
              <a:gd name="T120" fmla="*/ 512396 w 1479"/>
              <a:gd name="T121" fmla="*/ 99624 h 8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79" h="821">
                <a:moveTo>
                  <a:pt x="1416" y="430"/>
                </a:moveTo>
                <a:lnTo>
                  <a:pt x="1416" y="430"/>
                </a:lnTo>
                <a:cubicBezTo>
                  <a:pt x="1398" y="432"/>
                  <a:pt x="1392" y="431"/>
                  <a:pt x="1353" y="423"/>
                </a:cubicBezTo>
                <a:cubicBezTo>
                  <a:pt x="1333" y="418"/>
                  <a:pt x="1304" y="412"/>
                  <a:pt x="1263" y="405"/>
                </a:cubicBezTo>
                <a:lnTo>
                  <a:pt x="1263" y="344"/>
                </a:lnTo>
                <a:cubicBezTo>
                  <a:pt x="1308" y="336"/>
                  <a:pt x="1337" y="330"/>
                  <a:pt x="1358" y="326"/>
                </a:cubicBezTo>
                <a:cubicBezTo>
                  <a:pt x="1396" y="318"/>
                  <a:pt x="1402" y="317"/>
                  <a:pt x="1419" y="319"/>
                </a:cubicBezTo>
                <a:cubicBezTo>
                  <a:pt x="1424" y="320"/>
                  <a:pt x="1435" y="340"/>
                  <a:pt x="1435" y="373"/>
                </a:cubicBezTo>
                <a:cubicBezTo>
                  <a:pt x="1435" y="406"/>
                  <a:pt x="1424" y="429"/>
                  <a:pt x="1416" y="430"/>
                </a:cubicBezTo>
                <a:close/>
                <a:moveTo>
                  <a:pt x="1220" y="486"/>
                </a:moveTo>
                <a:lnTo>
                  <a:pt x="1220" y="486"/>
                </a:lnTo>
                <a:cubicBezTo>
                  <a:pt x="1220" y="493"/>
                  <a:pt x="1218" y="500"/>
                  <a:pt x="1216" y="504"/>
                </a:cubicBezTo>
                <a:cubicBezTo>
                  <a:pt x="1213" y="507"/>
                  <a:pt x="1211" y="509"/>
                  <a:pt x="1209" y="509"/>
                </a:cubicBezTo>
                <a:lnTo>
                  <a:pt x="1173" y="509"/>
                </a:lnTo>
                <a:lnTo>
                  <a:pt x="1173" y="241"/>
                </a:lnTo>
                <a:lnTo>
                  <a:pt x="1209" y="241"/>
                </a:lnTo>
                <a:cubicBezTo>
                  <a:pt x="1212" y="241"/>
                  <a:pt x="1214" y="243"/>
                  <a:pt x="1215" y="245"/>
                </a:cubicBezTo>
                <a:cubicBezTo>
                  <a:pt x="1218" y="249"/>
                  <a:pt x="1220" y="256"/>
                  <a:pt x="1220" y="263"/>
                </a:cubicBezTo>
                <a:lnTo>
                  <a:pt x="1220" y="486"/>
                </a:lnTo>
                <a:close/>
                <a:moveTo>
                  <a:pt x="1023" y="551"/>
                </a:moveTo>
                <a:lnTo>
                  <a:pt x="1023" y="551"/>
                </a:lnTo>
                <a:cubicBezTo>
                  <a:pt x="1020" y="556"/>
                  <a:pt x="1018" y="560"/>
                  <a:pt x="1015" y="564"/>
                </a:cubicBezTo>
                <a:lnTo>
                  <a:pt x="1010" y="573"/>
                </a:lnTo>
                <a:cubicBezTo>
                  <a:pt x="1007" y="577"/>
                  <a:pt x="1005" y="581"/>
                  <a:pt x="1002" y="586"/>
                </a:cubicBezTo>
                <a:cubicBezTo>
                  <a:pt x="970" y="637"/>
                  <a:pt x="942" y="643"/>
                  <a:pt x="903" y="651"/>
                </a:cubicBezTo>
                <a:cubicBezTo>
                  <a:pt x="869" y="658"/>
                  <a:pt x="831" y="665"/>
                  <a:pt x="789" y="701"/>
                </a:cubicBezTo>
                <a:cubicBezTo>
                  <a:pt x="732" y="750"/>
                  <a:pt x="662" y="777"/>
                  <a:pt x="593" y="777"/>
                </a:cubicBezTo>
                <a:cubicBezTo>
                  <a:pt x="551" y="777"/>
                  <a:pt x="512" y="767"/>
                  <a:pt x="485" y="748"/>
                </a:cubicBezTo>
                <a:cubicBezTo>
                  <a:pt x="413" y="699"/>
                  <a:pt x="394" y="640"/>
                  <a:pt x="423" y="551"/>
                </a:cubicBezTo>
                <a:lnTo>
                  <a:pt x="695" y="551"/>
                </a:lnTo>
                <a:lnTo>
                  <a:pt x="1023" y="551"/>
                </a:lnTo>
                <a:close/>
                <a:moveTo>
                  <a:pt x="269" y="508"/>
                </a:moveTo>
                <a:lnTo>
                  <a:pt x="269" y="508"/>
                </a:lnTo>
                <a:cubicBezTo>
                  <a:pt x="267" y="508"/>
                  <a:pt x="265" y="506"/>
                  <a:pt x="263" y="503"/>
                </a:cubicBezTo>
                <a:cubicBezTo>
                  <a:pt x="260" y="499"/>
                  <a:pt x="258" y="493"/>
                  <a:pt x="258" y="486"/>
                </a:cubicBezTo>
                <a:lnTo>
                  <a:pt x="258" y="374"/>
                </a:lnTo>
                <a:lnTo>
                  <a:pt x="258" y="326"/>
                </a:lnTo>
                <a:lnTo>
                  <a:pt x="258" y="262"/>
                </a:lnTo>
                <a:cubicBezTo>
                  <a:pt x="258" y="255"/>
                  <a:pt x="260" y="249"/>
                  <a:pt x="263" y="244"/>
                </a:cubicBezTo>
                <a:cubicBezTo>
                  <a:pt x="265" y="243"/>
                  <a:pt x="267" y="240"/>
                  <a:pt x="270" y="240"/>
                </a:cubicBezTo>
                <a:lnTo>
                  <a:pt x="307" y="240"/>
                </a:lnTo>
                <a:lnTo>
                  <a:pt x="307" y="508"/>
                </a:lnTo>
                <a:lnTo>
                  <a:pt x="269" y="508"/>
                </a:lnTo>
                <a:close/>
                <a:moveTo>
                  <a:pt x="215" y="404"/>
                </a:moveTo>
                <a:lnTo>
                  <a:pt x="215" y="404"/>
                </a:lnTo>
                <a:cubicBezTo>
                  <a:pt x="171" y="412"/>
                  <a:pt x="141" y="418"/>
                  <a:pt x="120" y="423"/>
                </a:cubicBezTo>
                <a:cubicBezTo>
                  <a:pt x="83" y="430"/>
                  <a:pt x="76" y="431"/>
                  <a:pt x="60" y="429"/>
                </a:cubicBezTo>
                <a:cubicBezTo>
                  <a:pt x="54" y="428"/>
                  <a:pt x="43" y="409"/>
                  <a:pt x="43" y="375"/>
                </a:cubicBezTo>
                <a:cubicBezTo>
                  <a:pt x="44" y="342"/>
                  <a:pt x="54" y="320"/>
                  <a:pt x="63" y="319"/>
                </a:cubicBezTo>
                <a:cubicBezTo>
                  <a:pt x="68" y="318"/>
                  <a:pt x="73" y="318"/>
                  <a:pt x="77" y="318"/>
                </a:cubicBezTo>
                <a:cubicBezTo>
                  <a:pt x="87" y="318"/>
                  <a:pt x="100" y="320"/>
                  <a:pt x="127" y="326"/>
                </a:cubicBezTo>
                <a:cubicBezTo>
                  <a:pt x="147" y="330"/>
                  <a:pt x="175" y="336"/>
                  <a:pt x="215" y="344"/>
                </a:cubicBezTo>
                <a:lnTo>
                  <a:pt x="215" y="373"/>
                </a:lnTo>
                <a:lnTo>
                  <a:pt x="215" y="404"/>
                </a:lnTo>
                <a:close/>
                <a:moveTo>
                  <a:pt x="516" y="197"/>
                </a:moveTo>
                <a:lnTo>
                  <a:pt x="516" y="197"/>
                </a:lnTo>
                <a:cubicBezTo>
                  <a:pt x="518" y="193"/>
                  <a:pt x="521" y="190"/>
                  <a:pt x="523" y="186"/>
                </a:cubicBezTo>
                <a:cubicBezTo>
                  <a:pt x="546" y="151"/>
                  <a:pt x="617" y="99"/>
                  <a:pt x="651" y="82"/>
                </a:cubicBezTo>
                <a:cubicBezTo>
                  <a:pt x="705" y="55"/>
                  <a:pt x="750" y="43"/>
                  <a:pt x="793" y="43"/>
                </a:cubicBezTo>
                <a:cubicBezTo>
                  <a:pt x="865" y="43"/>
                  <a:pt x="929" y="78"/>
                  <a:pt x="988" y="150"/>
                </a:cubicBezTo>
                <a:cubicBezTo>
                  <a:pt x="1000" y="165"/>
                  <a:pt x="1011" y="181"/>
                  <a:pt x="1021" y="198"/>
                </a:cubicBezTo>
                <a:lnTo>
                  <a:pt x="742" y="198"/>
                </a:lnTo>
                <a:lnTo>
                  <a:pt x="516" y="197"/>
                </a:lnTo>
                <a:close/>
                <a:moveTo>
                  <a:pt x="442" y="508"/>
                </a:moveTo>
                <a:lnTo>
                  <a:pt x="349" y="508"/>
                </a:lnTo>
                <a:lnTo>
                  <a:pt x="350" y="240"/>
                </a:lnTo>
                <a:lnTo>
                  <a:pt x="814" y="240"/>
                </a:lnTo>
                <a:lnTo>
                  <a:pt x="1055" y="241"/>
                </a:lnTo>
                <a:lnTo>
                  <a:pt x="1056" y="241"/>
                </a:lnTo>
                <a:lnTo>
                  <a:pt x="1056" y="240"/>
                </a:lnTo>
                <a:lnTo>
                  <a:pt x="1130" y="240"/>
                </a:lnTo>
                <a:lnTo>
                  <a:pt x="1130" y="508"/>
                </a:lnTo>
                <a:lnTo>
                  <a:pt x="442" y="508"/>
                </a:lnTo>
                <a:close/>
                <a:moveTo>
                  <a:pt x="1425" y="277"/>
                </a:moveTo>
                <a:lnTo>
                  <a:pt x="1425" y="277"/>
                </a:lnTo>
                <a:cubicBezTo>
                  <a:pt x="1401" y="273"/>
                  <a:pt x="1391" y="275"/>
                  <a:pt x="1349" y="284"/>
                </a:cubicBezTo>
                <a:cubicBezTo>
                  <a:pt x="1330" y="288"/>
                  <a:pt x="1303" y="294"/>
                  <a:pt x="1263" y="301"/>
                </a:cubicBezTo>
                <a:lnTo>
                  <a:pt x="1263" y="263"/>
                </a:lnTo>
                <a:cubicBezTo>
                  <a:pt x="1263" y="247"/>
                  <a:pt x="1258" y="231"/>
                  <a:pt x="1249" y="219"/>
                </a:cubicBezTo>
                <a:cubicBezTo>
                  <a:pt x="1240" y="206"/>
                  <a:pt x="1225" y="198"/>
                  <a:pt x="1209" y="198"/>
                </a:cubicBezTo>
                <a:lnTo>
                  <a:pt x="1068" y="198"/>
                </a:lnTo>
                <a:cubicBezTo>
                  <a:pt x="1055" y="171"/>
                  <a:pt x="1040" y="146"/>
                  <a:pt x="1021" y="123"/>
                </a:cubicBezTo>
                <a:cubicBezTo>
                  <a:pt x="954" y="42"/>
                  <a:pt x="877" y="0"/>
                  <a:pt x="793" y="0"/>
                </a:cubicBezTo>
                <a:cubicBezTo>
                  <a:pt x="743" y="0"/>
                  <a:pt x="692" y="13"/>
                  <a:pt x="632" y="43"/>
                </a:cubicBezTo>
                <a:cubicBezTo>
                  <a:pt x="593" y="63"/>
                  <a:pt x="515" y="120"/>
                  <a:pt x="487" y="163"/>
                </a:cubicBezTo>
                <a:cubicBezTo>
                  <a:pt x="480" y="174"/>
                  <a:pt x="474" y="186"/>
                  <a:pt x="468" y="197"/>
                </a:cubicBezTo>
                <a:lnTo>
                  <a:pt x="270" y="197"/>
                </a:lnTo>
                <a:cubicBezTo>
                  <a:pt x="254" y="197"/>
                  <a:pt x="240" y="205"/>
                  <a:pt x="229" y="219"/>
                </a:cubicBezTo>
                <a:cubicBezTo>
                  <a:pt x="220" y="231"/>
                  <a:pt x="215" y="246"/>
                  <a:pt x="215" y="262"/>
                </a:cubicBezTo>
                <a:lnTo>
                  <a:pt x="215" y="300"/>
                </a:lnTo>
                <a:cubicBezTo>
                  <a:pt x="180" y="294"/>
                  <a:pt x="154" y="288"/>
                  <a:pt x="135" y="284"/>
                </a:cubicBezTo>
                <a:cubicBezTo>
                  <a:pt x="92" y="275"/>
                  <a:pt x="82" y="272"/>
                  <a:pt x="56" y="277"/>
                </a:cubicBezTo>
                <a:cubicBezTo>
                  <a:pt x="16" y="282"/>
                  <a:pt x="1" y="334"/>
                  <a:pt x="1" y="375"/>
                </a:cubicBezTo>
                <a:cubicBezTo>
                  <a:pt x="0" y="429"/>
                  <a:pt x="21" y="466"/>
                  <a:pt x="53" y="471"/>
                </a:cubicBezTo>
                <a:cubicBezTo>
                  <a:pt x="61" y="473"/>
                  <a:pt x="68" y="473"/>
                  <a:pt x="74" y="473"/>
                </a:cubicBezTo>
                <a:cubicBezTo>
                  <a:pt x="87" y="473"/>
                  <a:pt x="100" y="470"/>
                  <a:pt x="129" y="464"/>
                </a:cubicBezTo>
                <a:cubicBezTo>
                  <a:pt x="149" y="460"/>
                  <a:pt x="176" y="455"/>
                  <a:pt x="215" y="448"/>
                </a:cubicBezTo>
                <a:lnTo>
                  <a:pt x="215" y="486"/>
                </a:lnTo>
                <a:cubicBezTo>
                  <a:pt x="215" y="502"/>
                  <a:pt x="220" y="517"/>
                  <a:pt x="229" y="529"/>
                </a:cubicBezTo>
                <a:cubicBezTo>
                  <a:pt x="239" y="543"/>
                  <a:pt x="253" y="551"/>
                  <a:pt x="270" y="551"/>
                </a:cubicBezTo>
                <a:lnTo>
                  <a:pt x="379" y="551"/>
                </a:lnTo>
                <a:cubicBezTo>
                  <a:pt x="358" y="621"/>
                  <a:pt x="355" y="711"/>
                  <a:pt x="460" y="783"/>
                </a:cubicBezTo>
                <a:cubicBezTo>
                  <a:pt x="495" y="807"/>
                  <a:pt x="542" y="820"/>
                  <a:pt x="593" y="820"/>
                </a:cubicBezTo>
                <a:cubicBezTo>
                  <a:pt x="672" y="820"/>
                  <a:pt x="752" y="789"/>
                  <a:pt x="817" y="733"/>
                </a:cubicBezTo>
                <a:cubicBezTo>
                  <a:pt x="851" y="705"/>
                  <a:pt x="880" y="699"/>
                  <a:pt x="911" y="693"/>
                </a:cubicBezTo>
                <a:cubicBezTo>
                  <a:pt x="953" y="684"/>
                  <a:pt x="997" y="675"/>
                  <a:pt x="1038" y="609"/>
                </a:cubicBezTo>
                <a:cubicBezTo>
                  <a:pt x="1041" y="604"/>
                  <a:pt x="1044" y="600"/>
                  <a:pt x="1047" y="594"/>
                </a:cubicBezTo>
                <a:lnTo>
                  <a:pt x="1052" y="586"/>
                </a:lnTo>
                <a:cubicBezTo>
                  <a:pt x="1059" y="574"/>
                  <a:pt x="1064" y="563"/>
                  <a:pt x="1070" y="551"/>
                </a:cubicBezTo>
                <a:lnTo>
                  <a:pt x="1209" y="551"/>
                </a:lnTo>
                <a:cubicBezTo>
                  <a:pt x="1224" y="551"/>
                  <a:pt x="1238" y="543"/>
                  <a:pt x="1249" y="530"/>
                </a:cubicBezTo>
                <a:cubicBezTo>
                  <a:pt x="1258" y="518"/>
                  <a:pt x="1263" y="502"/>
                  <a:pt x="1263" y="486"/>
                </a:cubicBezTo>
                <a:lnTo>
                  <a:pt x="1263" y="448"/>
                </a:lnTo>
                <a:cubicBezTo>
                  <a:pt x="1299" y="455"/>
                  <a:pt x="1326" y="460"/>
                  <a:pt x="1344" y="464"/>
                </a:cubicBezTo>
                <a:cubicBezTo>
                  <a:pt x="1374" y="471"/>
                  <a:pt x="1388" y="474"/>
                  <a:pt x="1402" y="474"/>
                </a:cubicBezTo>
                <a:cubicBezTo>
                  <a:pt x="1408" y="474"/>
                  <a:pt x="1415" y="473"/>
                  <a:pt x="1422" y="472"/>
                </a:cubicBezTo>
                <a:cubicBezTo>
                  <a:pt x="1463" y="466"/>
                  <a:pt x="1478" y="415"/>
                  <a:pt x="1478" y="373"/>
                </a:cubicBezTo>
                <a:cubicBezTo>
                  <a:pt x="1478" y="320"/>
                  <a:pt x="1458" y="282"/>
                  <a:pt x="1425" y="277"/>
                </a:cubicBezTo>
                <a:close/>
              </a:path>
            </a:pathLst>
          </a:custGeom>
          <a:solidFill>
            <a:schemeClr val="accent1"/>
          </a:solidFill>
          <a:ln>
            <a:noFill/>
          </a:ln>
          <a:effectLst/>
        </p:spPr>
        <p:txBody>
          <a:bodyPr wrap="none" anchor="ctr"/>
          <a:lstStyle/>
          <a:p>
            <a:endParaRPr lang="en-US" sz="900" dirty="0">
              <a:latin typeface="Open Sans Light" panose="020B0306030504020204" pitchFamily="34" charset="0"/>
            </a:endParaRPr>
          </a:p>
        </p:txBody>
      </p:sp>
      <p:sp>
        <p:nvSpPr>
          <p:cNvPr id="12" name="TextBox 11">
            <a:extLst>
              <a:ext uri="{FF2B5EF4-FFF2-40B4-BE49-F238E27FC236}">
                <a16:creationId xmlns:a16="http://schemas.microsoft.com/office/drawing/2014/main" id="{DB6093E7-68CA-4841-8336-5CBC47157872}"/>
              </a:ext>
            </a:extLst>
          </p:cNvPr>
          <p:cNvSpPr txBox="1"/>
          <p:nvPr/>
        </p:nvSpPr>
        <p:spPr>
          <a:xfrm>
            <a:off x="2327731" y="4398797"/>
            <a:ext cx="1186543" cy="400110"/>
          </a:xfrm>
          <a:prstGeom prst="rect">
            <a:avLst/>
          </a:prstGeom>
          <a:noFill/>
        </p:spPr>
        <p:txBody>
          <a:bodyPr wrap="none" rtlCol="0" anchor="ctr" anchorCtr="0">
            <a:spAutoFit/>
          </a:bodyPr>
          <a:lstStyle/>
          <a:p>
            <a:pPr algn="ctr"/>
            <a:r>
              <a:rPr lang="en-US" sz="2000" b="1" dirty="0">
                <a:solidFill>
                  <a:schemeClr val="bg1"/>
                </a:solidFill>
                <a:latin typeface="Montserrat" panose="00000500000000000000" pitchFamily="50" charset="0"/>
                <a:ea typeface="League Spartan" charset="0"/>
                <a:cs typeface="Poppins" pitchFamily="2" charset="77"/>
              </a:rPr>
              <a:t>Step 01</a:t>
            </a:r>
          </a:p>
        </p:txBody>
      </p:sp>
      <p:sp>
        <p:nvSpPr>
          <p:cNvPr id="13" name="Subtitle 2">
            <a:extLst>
              <a:ext uri="{FF2B5EF4-FFF2-40B4-BE49-F238E27FC236}">
                <a16:creationId xmlns:a16="http://schemas.microsoft.com/office/drawing/2014/main" id="{5AF64996-2108-7A42-85AE-1C442B32B2FB}"/>
              </a:ext>
            </a:extLst>
          </p:cNvPr>
          <p:cNvSpPr txBox="1">
            <a:spLocks/>
          </p:cNvSpPr>
          <p:nvPr/>
        </p:nvSpPr>
        <p:spPr>
          <a:xfrm>
            <a:off x="1700211" y="4793229"/>
            <a:ext cx="2441577" cy="784352"/>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bg1"/>
                </a:solidFill>
                <a:latin typeface="Raleway" panose="020B0503030101060003" pitchFamily="34" charset="0"/>
                <a:ea typeface="Open Sans Light" panose="020B0306030504020204" pitchFamily="34" charset="0"/>
                <a:cs typeface="Mukta ExtraLight" panose="020B0000000000000000" pitchFamily="34" charset="77"/>
              </a:rPr>
              <a:t>You can do whatever you want, go a impress your audience with an amazing presentation</a:t>
            </a:r>
          </a:p>
        </p:txBody>
      </p:sp>
      <p:cxnSp>
        <p:nvCxnSpPr>
          <p:cNvPr id="15" name="Straight Arrow Connector 14">
            <a:extLst>
              <a:ext uri="{FF2B5EF4-FFF2-40B4-BE49-F238E27FC236}">
                <a16:creationId xmlns:a16="http://schemas.microsoft.com/office/drawing/2014/main" id="{944CED0C-E8C7-1644-87E9-C93DBAB664C4}"/>
              </a:ext>
            </a:extLst>
          </p:cNvPr>
          <p:cNvCxnSpPr/>
          <p:nvPr/>
        </p:nvCxnSpPr>
        <p:spPr>
          <a:xfrm>
            <a:off x="4141788" y="3225800"/>
            <a:ext cx="800100"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73033E7-F66C-F341-8F4A-7CC179B08A59}"/>
              </a:ext>
            </a:extLst>
          </p:cNvPr>
          <p:cNvCxnSpPr/>
          <p:nvPr/>
        </p:nvCxnSpPr>
        <p:spPr>
          <a:xfrm>
            <a:off x="7507288" y="3225800"/>
            <a:ext cx="800100" cy="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A34EEF5-FABB-CC45-993B-DA2CA85A058E}"/>
              </a:ext>
            </a:extLst>
          </p:cNvPr>
          <p:cNvSpPr txBox="1"/>
          <p:nvPr/>
        </p:nvSpPr>
        <p:spPr>
          <a:xfrm>
            <a:off x="5502731" y="4398797"/>
            <a:ext cx="1186543" cy="400110"/>
          </a:xfrm>
          <a:prstGeom prst="rect">
            <a:avLst/>
          </a:prstGeom>
          <a:noFill/>
        </p:spPr>
        <p:txBody>
          <a:bodyPr wrap="none" rtlCol="0" anchor="ctr" anchorCtr="0">
            <a:spAutoFit/>
          </a:bodyPr>
          <a:lstStyle/>
          <a:p>
            <a:pPr algn="ctr"/>
            <a:r>
              <a:rPr lang="en-US" sz="2000" b="1" dirty="0">
                <a:solidFill>
                  <a:schemeClr val="bg1"/>
                </a:solidFill>
                <a:latin typeface="Montserrat" panose="00000500000000000000" pitchFamily="50" charset="0"/>
                <a:ea typeface="League Spartan" charset="0"/>
                <a:cs typeface="Poppins" pitchFamily="2" charset="77"/>
              </a:rPr>
              <a:t>Step 02</a:t>
            </a:r>
          </a:p>
        </p:txBody>
      </p:sp>
      <p:sp>
        <p:nvSpPr>
          <p:cNvPr id="18" name="Subtitle 2">
            <a:extLst>
              <a:ext uri="{FF2B5EF4-FFF2-40B4-BE49-F238E27FC236}">
                <a16:creationId xmlns:a16="http://schemas.microsoft.com/office/drawing/2014/main" id="{3DC46AEE-C91D-C446-AD4C-198744A94D42}"/>
              </a:ext>
            </a:extLst>
          </p:cNvPr>
          <p:cNvSpPr txBox="1">
            <a:spLocks/>
          </p:cNvSpPr>
          <p:nvPr/>
        </p:nvSpPr>
        <p:spPr>
          <a:xfrm>
            <a:off x="4875212" y="4793229"/>
            <a:ext cx="2441577" cy="784352"/>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bg1"/>
                </a:solidFill>
                <a:latin typeface="Raleway" panose="020B0503030101060003" pitchFamily="34" charset="0"/>
                <a:ea typeface="Open Sans Light" panose="020B0306030504020204" pitchFamily="34" charset="0"/>
                <a:cs typeface="Mukta ExtraLight" panose="020B0000000000000000" pitchFamily="34" charset="77"/>
              </a:rPr>
              <a:t>You can do whatever you want, go a impress your audience with an amazing presentation</a:t>
            </a:r>
          </a:p>
        </p:txBody>
      </p:sp>
      <p:sp>
        <p:nvSpPr>
          <p:cNvPr id="19" name="TextBox 18">
            <a:extLst>
              <a:ext uri="{FF2B5EF4-FFF2-40B4-BE49-F238E27FC236}">
                <a16:creationId xmlns:a16="http://schemas.microsoft.com/office/drawing/2014/main" id="{8A31986F-6A5E-3E44-A5BB-2C0C35ED7F87}"/>
              </a:ext>
            </a:extLst>
          </p:cNvPr>
          <p:cNvSpPr txBox="1"/>
          <p:nvPr/>
        </p:nvSpPr>
        <p:spPr>
          <a:xfrm>
            <a:off x="8995231" y="4398797"/>
            <a:ext cx="1186543" cy="400110"/>
          </a:xfrm>
          <a:prstGeom prst="rect">
            <a:avLst/>
          </a:prstGeom>
          <a:noFill/>
        </p:spPr>
        <p:txBody>
          <a:bodyPr wrap="none" rtlCol="0" anchor="ctr" anchorCtr="0">
            <a:spAutoFit/>
          </a:bodyPr>
          <a:lstStyle/>
          <a:p>
            <a:pPr algn="ctr"/>
            <a:r>
              <a:rPr lang="en-US" sz="2000" b="1" dirty="0">
                <a:solidFill>
                  <a:schemeClr val="bg1"/>
                </a:solidFill>
                <a:latin typeface="Montserrat" panose="00000500000000000000" pitchFamily="50" charset="0"/>
                <a:ea typeface="League Spartan" charset="0"/>
                <a:cs typeface="Poppins" pitchFamily="2" charset="77"/>
              </a:rPr>
              <a:t>Step 03</a:t>
            </a:r>
          </a:p>
        </p:txBody>
      </p:sp>
      <p:sp>
        <p:nvSpPr>
          <p:cNvPr id="20" name="Subtitle 2">
            <a:extLst>
              <a:ext uri="{FF2B5EF4-FFF2-40B4-BE49-F238E27FC236}">
                <a16:creationId xmlns:a16="http://schemas.microsoft.com/office/drawing/2014/main" id="{A67CBDB5-8D0A-F449-B0A1-77DC3B5581E8}"/>
              </a:ext>
            </a:extLst>
          </p:cNvPr>
          <p:cNvSpPr txBox="1">
            <a:spLocks/>
          </p:cNvSpPr>
          <p:nvPr/>
        </p:nvSpPr>
        <p:spPr>
          <a:xfrm>
            <a:off x="8367712" y="4793229"/>
            <a:ext cx="2441577" cy="784352"/>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1200" dirty="0">
                <a:solidFill>
                  <a:schemeClr val="bg1"/>
                </a:solidFill>
                <a:latin typeface="Raleway" panose="020B0503030101060003" pitchFamily="34" charset="0"/>
                <a:ea typeface="Open Sans Light" panose="020B0306030504020204" pitchFamily="34" charset="0"/>
                <a:cs typeface="Mukta ExtraLight" panose="020B0000000000000000" pitchFamily="34" charset="77"/>
              </a:rPr>
              <a:t>You can do whatever you want, go a impress your audience with an amazing presentation</a:t>
            </a:r>
          </a:p>
        </p:txBody>
      </p:sp>
      <p:sp>
        <p:nvSpPr>
          <p:cNvPr id="21" name="Freeform: Shape 20">
            <a:extLst>
              <a:ext uri="{FF2B5EF4-FFF2-40B4-BE49-F238E27FC236}">
                <a16:creationId xmlns:a16="http://schemas.microsoft.com/office/drawing/2014/main" id="{99BEAC30-41BE-46BE-B826-6355999863D6}"/>
              </a:ext>
            </a:extLst>
          </p:cNvPr>
          <p:cNvSpPr/>
          <p:nvPr/>
        </p:nvSpPr>
        <p:spPr>
          <a:xfrm>
            <a:off x="10034909" y="1"/>
            <a:ext cx="2157091" cy="904896"/>
          </a:xfrm>
          <a:custGeom>
            <a:avLst/>
            <a:gdLst>
              <a:gd name="connsiteX0" fmla="*/ 0 w 5757007"/>
              <a:gd name="connsiteY0" fmla="*/ 0 h 2415055"/>
              <a:gd name="connsiteX1" fmla="*/ 5757007 w 5757007"/>
              <a:gd name="connsiteY1" fmla="*/ 0 h 2415055"/>
              <a:gd name="connsiteX2" fmla="*/ 5757007 w 5757007"/>
              <a:gd name="connsiteY2" fmla="*/ 2242407 h 2415055"/>
              <a:gd name="connsiteX3" fmla="*/ 5737089 w 5757007"/>
              <a:gd name="connsiteY3" fmla="*/ 2260176 h 2415055"/>
              <a:gd name="connsiteX4" fmla="*/ 2440903 w 5757007"/>
              <a:gd name="connsiteY4" fmla="*/ 830851 h 2415055"/>
              <a:gd name="connsiteX5" fmla="*/ 78108 w 5757007"/>
              <a:gd name="connsiteY5" fmla="*/ 169310 h 241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7007" h="2415055">
                <a:moveTo>
                  <a:pt x="0" y="0"/>
                </a:moveTo>
                <a:lnTo>
                  <a:pt x="5757007" y="0"/>
                </a:lnTo>
                <a:lnTo>
                  <a:pt x="5757007" y="2242407"/>
                </a:lnTo>
                <a:lnTo>
                  <a:pt x="5737089" y="2260176"/>
                </a:lnTo>
                <a:cubicBezTo>
                  <a:pt x="4668281" y="3121604"/>
                  <a:pt x="4833861" y="74209"/>
                  <a:pt x="2440903" y="830851"/>
                </a:cubicBezTo>
                <a:cubicBezTo>
                  <a:pt x="846260" y="1536495"/>
                  <a:pt x="433014" y="924613"/>
                  <a:pt x="78108" y="16931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EE369E92-C6FF-4315-8C7B-BB95A94FDF3E}"/>
              </a:ext>
            </a:extLst>
          </p:cNvPr>
          <p:cNvSpPr/>
          <p:nvPr/>
        </p:nvSpPr>
        <p:spPr>
          <a:xfrm rot="10800000">
            <a:off x="0" y="5961312"/>
            <a:ext cx="2157091" cy="904896"/>
          </a:xfrm>
          <a:custGeom>
            <a:avLst/>
            <a:gdLst>
              <a:gd name="connsiteX0" fmla="*/ 0 w 5757007"/>
              <a:gd name="connsiteY0" fmla="*/ 0 h 2415055"/>
              <a:gd name="connsiteX1" fmla="*/ 5757007 w 5757007"/>
              <a:gd name="connsiteY1" fmla="*/ 0 h 2415055"/>
              <a:gd name="connsiteX2" fmla="*/ 5757007 w 5757007"/>
              <a:gd name="connsiteY2" fmla="*/ 2242407 h 2415055"/>
              <a:gd name="connsiteX3" fmla="*/ 5737089 w 5757007"/>
              <a:gd name="connsiteY3" fmla="*/ 2260176 h 2415055"/>
              <a:gd name="connsiteX4" fmla="*/ 2440903 w 5757007"/>
              <a:gd name="connsiteY4" fmla="*/ 830851 h 2415055"/>
              <a:gd name="connsiteX5" fmla="*/ 78108 w 5757007"/>
              <a:gd name="connsiteY5" fmla="*/ 169310 h 241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7007" h="2415055">
                <a:moveTo>
                  <a:pt x="0" y="0"/>
                </a:moveTo>
                <a:lnTo>
                  <a:pt x="5757007" y="0"/>
                </a:lnTo>
                <a:lnTo>
                  <a:pt x="5757007" y="2242407"/>
                </a:lnTo>
                <a:lnTo>
                  <a:pt x="5737089" y="2260176"/>
                </a:lnTo>
                <a:cubicBezTo>
                  <a:pt x="4668281" y="3121604"/>
                  <a:pt x="4833861" y="74209"/>
                  <a:pt x="2440903" y="830851"/>
                </a:cubicBezTo>
                <a:cubicBezTo>
                  <a:pt x="846260" y="1536495"/>
                  <a:pt x="433014" y="924613"/>
                  <a:pt x="78108" y="16931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81339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5C0E18E1-DD12-CE45-AEAE-C4000644FD75}"/>
              </a:ext>
            </a:extLst>
          </p:cNvPr>
          <p:cNvSpPr/>
          <p:nvPr/>
        </p:nvSpPr>
        <p:spPr>
          <a:xfrm>
            <a:off x="1588" y="1035353"/>
            <a:ext cx="6613073" cy="5822647"/>
          </a:xfrm>
          <a:custGeom>
            <a:avLst/>
            <a:gdLst>
              <a:gd name="connsiteX0" fmla="*/ 7237476 w 14478001"/>
              <a:gd name="connsiteY0" fmla="*/ 0 h 12747522"/>
              <a:gd name="connsiteX1" fmla="*/ 14478001 w 14478001"/>
              <a:gd name="connsiteY1" fmla="*/ 0 h 12747522"/>
              <a:gd name="connsiteX2" fmla="*/ 14478001 w 14478001"/>
              <a:gd name="connsiteY2" fmla="*/ 7237476 h 12747522"/>
              <a:gd name="connsiteX3" fmla="*/ 12106841 w 14478001"/>
              <a:gd name="connsiteY3" fmla="*/ 12594787 h 12747522"/>
              <a:gd name="connsiteX4" fmla="*/ 11930518 w 14478001"/>
              <a:gd name="connsiteY4" fmla="*/ 12747522 h 12747522"/>
              <a:gd name="connsiteX5" fmla="*/ 0 w 14478001"/>
              <a:gd name="connsiteY5" fmla="*/ 12747522 h 12747522"/>
              <a:gd name="connsiteX6" fmla="*/ 0 w 14478001"/>
              <a:gd name="connsiteY6" fmla="*/ 7237476 h 12747522"/>
              <a:gd name="connsiteX7" fmla="*/ 7237476 w 14478001"/>
              <a:gd name="connsiteY7" fmla="*/ 0 h 1274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78001" h="12747522">
                <a:moveTo>
                  <a:pt x="7237476" y="0"/>
                </a:moveTo>
                <a:lnTo>
                  <a:pt x="14478001" y="0"/>
                </a:lnTo>
                <a:lnTo>
                  <a:pt x="14478001" y="7237476"/>
                </a:lnTo>
                <a:cubicBezTo>
                  <a:pt x="14478001" y="9360961"/>
                  <a:pt x="13563494" y="11270851"/>
                  <a:pt x="12106841" y="12594787"/>
                </a:cubicBezTo>
                <a:lnTo>
                  <a:pt x="11930518" y="12747522"/>
                </a:lnTo>
                <a:lnTo>
                  <a:pt x="0" y="12747522"/>
                </a:lnTo>
                <a:lnTo>
                  <a:pt x="0" y="7237476"/>
                </a:lnTo>
                <a:cubicBezTo>
                  <a:pt x="0" y="3240329"/>
                  <a:pt x="3240329" y="0"/>
                  <a:pt x="72374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Source Sans Pro Light" panose="020B0403030403020204" pitchFamily="34" charset="0"/>
            </a:endParaRPr>
          </a:p>
        </p:txBody>
      </p:sp>
      <p:sp>
        <p:nvSpPr>
          <p:cNvPr id="12" name="Rectangle 11">
            <a:extLst>
              <a:ext uri="{FF2B5EF4-FFF2-40B4-BE49-F238E27FC236}">
                <a16:creationId xmlns:a16="http://schemas.microsoft.com/office/drawing/2014/main" id="{434C8E01-27E3-4C4C-B486-2C7650B50016}"/>
              </a:ext>
            </a:extLst>
          </p:cNvPr>
          <p:cNvSpPr/>
          <p:nvPr/>
        </p:nvSpPr>
        <p:spPr>
          <a:xfrm>
            <a:off x="7512294" y="2644170"/>
            <a:ext cx="4395755" cy="1569660"/>
          </a:xfrm>
          <a:prstGeom prst="rect">
            <a:avLst/>
          </a:prstGeom>
          <a:noFill/>
          <a:ln w="10160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r>
              <a:rPr lang="en-US" sz="4800" b="1" spc="150" dirty="0">
                <a:solidFill>
                  <a:schemeClr val="accent3"/>
                </a:solidFill>
                <a:latin typeface="Montserrat" panose="00000500000000000000" pitchFamily="50" charset="0"/>
              </a:rPr>
              <a:t>ANY</a:t>
            </a:r>
          </a:p>
          <a:p>
            <a:r>
              <a:rPr lang="en-US" sz="4800" b="1" spc="150" dirty="0">
                <a:solidFill>
                  <a:schemeClr val="accent3"/>
                </a:solidFill>
                <a:latin typeface="Montserrat" panose="00000500000000000000" pitchFamily="50" charset="0"/>
              </a:rPr>
              <a:t>QUESTIONS?</a:t>
            </a:r>
          </a:p>
        </p:txBody>
      </p:sp>
      <p:sp>
        <p:nvSpPr>
          <p:cNvPr id="7" name="Freeform: Shape 6">
            <a:extLst>
              <a:ext uri="{FF2B5EF4-FFF2-40B4-BE49-F238E27FC236}">
                <a16:creationId xmlns:a16="http://schemas.microsoft.com/office/drawing/2014/main" id="{7C6D9DAB-C1A5-4EDF-A8A5-EA2A66B1B4FB}"/>
              </a:ext>
            </a:extLst>
          </p:cNvPr>
          <p:cNvSpPr/>
          <p:nvPr/>
        </p:nvSpPr>
        <p:spPr>
          <a:xfrm>
            <a:off x="10034909" y="1"/>
            <a:ext cx="2157091" cy="904896"/>
          </a:xfrm>
          <a:custGeom>
            <a:avLst/>
            <a:gdLst>
              <a:gd name="connsiteX0" fmla="*/ 0 w 5757007"/>
              <a:gd name="connsiteY0" fmla="*/ 0 h 2415055"/>
              <a:gd name="connsiteX1" fmla="*/ 5757007 w 5757007"/>
              <a:gd name="connsiteY1" fmla="*/ 0 h 2415055"/>
              <a:gd name="connsiteX2" fmla="*/ 5757007 w 5757007"/>
              <a:gd name="connsiteY2" fmla="*/ 2242407 h 2415055"/>
              <a:gd name="connsiteX3" fmla="*/ 5737089 w 5757007"/>
              <a:gd name="connsiteY3" fmla="*/ 2260176 h 2415055"/>
              <a:gd name="connsiteX4" fmla="*/ 2440903 w 5757007"/>
              <a:gd name="connsiteY4" fmla="*/ 830851 h 2415055"/>
              <a:gd name="connsiteX5" fmla="*/ 78108 w 5757007"/>
              <a:gd name="connsiteY5" fmla="*/ 169310 h 241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7007" h="2415055">
                <a:moveTo>
                  <a:pt x="0" y="0"/>
                </a:moveTo>
                <a:lnTo>
                  <a:pt x="5757007" y="0"/>
                </a:lnTo>
                <a:lnTo>
                  <a:pt x="5757007" y="2242407"/>
                </a:lnTo>
                <a:lnTo>
                  <a:pt x="5737089" y="2260176"/>
                </a:lnTo>
                <a:cubicBezTo>
                  <a:pt x="4668281" y="3121604"/>
                  <a:pt x="4833861" y="74209"/>
                  <a:pt x="2440903" y="830851"/>
                </a:cubicBezTo>
                <a:cubicBezTo>
                  <a:pt x="846260" y="1536495"/>
                  <a:pt x="433014" y="924613"/>
                  <a:pt x="78108" y="16931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8">
            <a:extLst>
              <a:ext uri="{FF2B5EF4-FFF2-40B4-BE49-F238E27FC236}">
                <a16:creationId xmlns:a16="http://schemas.microsoft.com/office/drawing/2014/main" id="{89674EFB-A0A5-47EB-AB3F-A1CB77A9E788}"/>
              </a:ext>
            </a:extLst>
          </p:cNvPr>
          <p:cNvSpPr>
            <a:spLocks noGrp="1"/>
          </p:cNvSpPr>
          <p:nvPr>
            <p:ph type="pic" sz="quarter" idx="17"/>
          </p:nvPr>
        </p:nvSpPr>
        <p:spPr/>
        <p:txBody>
          <a:bodyPr/>
          <a:lstStyle/>
          <a:p>
            <a:endParaRPr lang="es-CO"/>
          </a:p>
        </p:txBody>
      </p:sp>
    </p:spTree>
    <p:extLst>
      <p:ext uri="{BB962C8B-B14F-4D97-AF65-F5344CB8AC3E}">
        <p14:creationId xmlns:p14="http://schemas.microsoft.com/office/powerpoint/2010/main" val="2746076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51763BAE-4701-4C4F-B14B-A8B023CA1CD6}"/>
              </a:ext>
            </a:extLst>
          </p:cNvPr>
          <p:cNvSpPr/>
          <p:nvPr/>
        </p:nvSpPr>
        <p:spPr>
          <a:xfrm>
            <a:off x="3280934" y="1981199"/>
            <a:ext cx="5918199" cy="2182067"/>
          </a:xfrm>
          <a:prstGeom prst="rect">
            <a:avLst/>
          </a:prstGeom>
          <a:solidFill>
            <a:srgbClr val="262626">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39D340C-8FC1-4B59-80E1-2E83CCE3BF12}"/>
              </a:ext>
            </a:extLst>
          </p:cNvPr>
          <p:cNvSpPr/>
          <p:nvPr/>
        </p:nvSpPr>
        <p:spPr>
          <a:xfrm>
            <a:off x="2" y="1981200"/>
            <a:ext cx="6645251" cy="4876800"/>
          </a:xfrm>
          <a:custGeom>
            <a:avLst/>
            <a:gdLst>
              <a:gd name="connsiteX0" fmla="*/ 550371 w 7637719"/>
              <a:gd name="connsiteY0" fmla="*/ 212 h 5603013"/>
              <a:gd name="connsiteX1" fmla="*/ 2209799 w 7637719"/>
              <a:gd name="connsiteY1" fmla="*/ 2440713 h 5603013"/>
              <a:gd name="connsiteX2" fmla="*/ 4406900 w 7637719"/>
              <a:gd name="connsiteY2" fmla="*/ 3774212 h 5603013"/>
              <a:gd name="connsiteX3" fmla="*/ 7594600 w 7637719"/>
              <a:gd name="connsiteY3" fmla="*/ 5603012 h 5603013"/>
              <a:gd name="connsiteX4" fmla="*/ 7594599 w 7637719"/>
              <a:gd name="connsiteY4" fmla="*/ 5603013 h 5603013"/>
              <a:gd name="connsiteX5" fmla="*/ 1 w 7637719"/>
              <a:gd name="connsiteY5" fmla="*/ 5603013 h 5603013"/>
              <a:gd name="connsiteX6" fmla="*/ 0 w 7637719"/>
              <a:gd name="connsiteY6" fmla="*/ 5603012 h 5603013"/>
              <a:gd name="connsiteX7" fmla="*/ 0 w 7637719"/>
              <a:gd name="connsiteY7" fmla="*/ 256312 h 5603013"/>
              <a:gd name="connsiteX8" fmla="*/ 550371 w 7637719"/>
              <a:gd name="connsiteY8" fmla="*/ 212 h 5603013"/>
              <a:gd name="connsiteX0" fmla="*/ 550371 w 7634807"/>
              <a:gd name="connsiteY0" fmla="*/ 212 h 5603013"/>
              <a:gd name="connsiteX1" fmla="*/ 2209799 w 7634807"/>
              <a:gd name="connsiteY1" fmla="*/ 2440713 h 5603013"/>
              <a:gd name="connsiteX2" fmla="*/ 4406900 w 7634807"/>
              <a:gd name="connsiteY2" fmla="*/ 3774212 h 5603013"/>
              <a:gd name="connsiteX3" fmla="*/ 7594600 w 7634807"/>
              <a:gd name="connsiteY3" fmla="*/ 5603012 h 5603013"/>
              <a:gd name="connsiteX4" fmla="*/ 7594599 w 7634807"/>
              <a:gd name="connsiteY4" fmla="*/ 5603013 h 5603013"/>
              <a:gd name="connsiteX5" fmla="*/ 1 w 7634807"/>
              <a:gd name="connsiteY5" fmla="*/ 5603013 h 5603013"/>
              <a:gd name="connsiteX6" fmla="*/ 0 w 7634807"/>
              <a:gd name="connsiteY6" fmla="*/ 5603012 h 5603013"/>
              <a:gd name="connsiteX7" fmla="*/ 0 w 7634807"/>
              <a:gd name="connsiteY7" fmla="*/ 256312 h 5603013"/>
              <a:gd name="connsiteX8" fmla="*/ 550371 w 7634807"/>
              <a:gd name="connsiteY8" fmla="*/ 212 h 5603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4807" h="5603013">
                <a:moveTo>
                  <a:pt x="550371" y="212"/>
                </a:moveTo>
                <a:cubicBezTo>
                  <a:pt x="1396051" y="-16502"/>
                  <a:pt x="2709200" y="952432"/>
                  <a:pt x="2209799" y="2440713"/>
                </a:cubicBezTo>
                <a:cubicBezTo>
                  <a:pt x="1367366" y="4574313"/>
                  <a:pt x="3376083" y="4106529"/>
                  <a:pt x="4406900" y="3774212"/>
                </a:cubicBezTo>
                <a:cubicBezTo>
                  <a:pt x="6965950" y="2798429"/>
                  <a:pt x="7842250" y="4809262"/>
                  <a:pt x="7594600" y="5603012"/>
                </a:cubicBezTo>
                <a:lnTo>
                  <a:pt x="7594599" y="5603013"/>
                </a:lnTo>
                <a:lnTo>
                  <a:pt x="1" y="5603013"/>
                </a:lnTo>
                <a:lnTo>
                  <a:pt x="0" y="5603012"/>
                </a:lnTo>
                <a:lnTo>
                  <a:pt x="0" y="256312"/>
                </a:lnTo>
                <a:cubicBezTo>
                  <a:pt x="113440" y="86847"/>
                  <a:pt x="313581" y="4892"/>
                  <a:pt x="550371" y="21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Rectangle 30">
            <a:extLst>
              <a:ext uri="{FF2B5EF4-FFF2-40B4-BE49-F238E27FC236}">
                <a16:creationId xmlns:a16="http://schemas.microsoft.com/office/drawing/2014/main" id="{ED56816E-9D3C-46D7-B5DA-965B87604800}"/>
              </a:ext>
            </a:extLst>
          </p:cNvPr>
          <p:cNvSpPr/>
          <p:nvPr/>
        </p:nvSpPr>
        <p:spPr>
          <a:xfrm>
            <a:off x="6273801" y="-25399"/>
            <a:ext cx="5918200" cy="2574804"/>
          </a:xfrm>
          <a:custGeom>
            <a:avLst/>
            <a:gdLst>
              <a:gd name="connsiteX0" fmla="*/ 0 w 6515100"/>
              <a:gd name="connsiteY0" fmla="*/ 0 h 3009900"/>
              <a:gd name="connsiteX1" fmla="*/ 6515100 w 6515100"/>
              <a:gd name="connsiteY1" fmla="*/ 0 h 3009900"/>
              <a:gd name="connsiteX2" fmla="*/ 6515100 w 6515100"/>
              <a:gd name="connsiteY2" fmla="*/ 3009900 h 3009900"/>
              <a:gd name="connsiteX3" fmla="*/ 0 w 6515100"/>
              <a:gd name="connsiteY3" fmla="*/ 3009900 h 3009900"/>
              <a:gd name="connsiteX4" fmla="*/ 0 w 6515100"/>
              <a:gd name="connsiteY4" fmla="*/ 0 h 3009900"/>
              <a:gd name="connsiteX0" fmla="*/ 814387 w 7329487"/>
              <a:gd name="connsiteY0" fmla="*/ 0 h 3386137"/>
              <a:gd name="connsiteX1" fmla="*/ 7329487 w 7329487"/>
              <a:gd name="connsiteY1" fmla="*/ 0 h 3386137"/>
              <a:gd name="connsiteX2" fmla="*/ 7329487 w 7329487"/>
              <a:gd name="connsiteY2" fmla="*/ 3009900 h 3386137"/>
              <a:gd name="connsiteX3" fmla="*/ 814387 w 7329487"/>
              <a:gd name="connsiteY3" fmla="*/ 3009900 h 3386137"/>
              <a:gd name="connsiteX4" fmla="*/ 814387 w 7329487"/>
              <a:gd name="connsiteY4" fmla="*/ 0 h 3386137"/>
              <a:gd name="connsiteX0" fmla="*/ 1632306 w 8147406"/>
              <a:gd name="connsiteY0" fmla="*/ 0 h 3463980"/>
              <a:gd name="connsiteX1" fmla="*/ 8147406 w 8147406"/>
              <a:gd name="connsiteY1" fmla="*/ 0 h 3463980"/>
              <a:gd name="connsiteX2" fmla="*/ 8147406 w 8147406"/>
              <a:gd name="connsiteY2" fmla="*/ 3009900 h 3463980"/>
              <a:gd name="connsiteX3" fmla="*/ 1632306 w 8147406"/>
              <a:gd name="connsiteY3" fmla="*/ 3009900 h 3463980"/>
              <a:gd name="connsiteX4" fmla="*/ 1632306 w 8147406"/>
              <a:gd name="connsiteY4" fmla="*/ 0 h 3463980"/>
              <a:gd name="connsiteX0" fmla="*/ 809633 w 7324733"/>
              <a:gd name="connsiteY0" fmla="*/ 0 h 3081910"/>
              <a:gd name="connsiteX1" fmla="*/ 7324733 w 7324733"/>
              <a:gd name="connsiteY1" fmla="*/ 0 h 3081910"/>
              <a:gd name="connsiteX2" fmla="*/ 7324733 w 7324733"/>
              <a:gd name="connsiteY2" fmla="*/ 3009900 h 3081910"/>
              <a:gd name="connsiteX3" fmla="*/ 809633 w 7324733"/>
              <a:gd name="connsiteY3" fmla="*/ 3009900 h 3081910"/>
              <a:gd name="connsiteX4" fmla="*/ 809633 w 7324733"/>
              <a:gd name="connsiteY4" fmla="*/ 0 h 3081910"/>
              <a:gd name="connsiteX0" fmla="*/ 809633 w 7324733"/>
              <a:gd name="connsiteY0" fmla="*/ 0 h 3070048"/>
              <a:gd name="connsiteX1" fmla="*/ 7324733 w 7324733"/>
              <a:gd name="connsiteY1" fmla="*/ 0 h 3070048"/>
              <a:gd name="connsiteX2" fmla="*/ 7324733 w 7324733"/>
              <a:gd name="connsiteY2" fmla="*/ 3009900 h 3070048"/>
              <a:gd name="connsiteX3" fmla="*/ 809633 w 7324733"/>
              <a:gd name="connsiteY3" fmla="*/ 3009900 h 3070048"/>
              <a:gd name="connsiteX4" fmla="*/ 809633 w 7324733"/>
              <a:gd name="connsiteY4" fmla="*/ 0 h 3070048"/>
              <a:gd name="connsiteX0" fmla="*/ 809633 w 7324733"/>
              <a:gd name="connsiteY0" fmla="*/ 0 h 3272577"/>
              <a:gd name="connsiteX1" fmla="*/ 7324733 w 7324733"/>
              <a:gd name="connsiteY1" fmla="*/ 0 h 3272577"/>
              <a:gd name="connsiteX2" fmla="*/ 7324733 w 7324733"/>
              <a:gd name="connsiteY2" fmla="*/ 3009900 h 3272577"/>
              <a:gd name="connsiteX3" fmla="*/ 809633 w 7324733"/>
              <a:gd name="connsiteY3" fmla="*/ 3009900 h 3272577"/>
              <a:gd name="connsiteX4" fmla="*/ 809633 w 7324733"/>
              <a:gd name="connsiteY4" fmla="*/ 0 h 3272577"/>
              <a:gd name="connsiteX0" fmla="*/ 809633 w 7324733"/>
              <a:gd name="connsiteY0" fmla="*/ 0 h 3280396"/>
              <a:gd name="connsiteX1" fmla="*/ 7324733 w 7324733"/>
              <a:gd name="connsiteY1" fmla="*/ 0 h 3280396"/>
              <a:gd name="connsiteX2" fmla="*/ 7324733 w 7324733"/>
              <a:gd name="connsiteY2" fmla="*/ 3009900 h 3280396"/>
              <a:gd name="connsiteX3" fmla="*/ 809633 w 7324733"/>
              <a:gd name="connsiteY3" fmla="*/ 3009900 h 3280396"/>
              <a:gd name="connsiteX4" fmla="*/ 809633 w 7324733"/>
              <a:gd name="connsiteY4" fmla="*/ 0 h 3280396"/>
              <a:gd name="connsiteX0" fmla="*/ 604193 w 7119293"/>
              <a:gd name="connsiteY0" fmla="*/ 0 h 3232846"/>
              <a:gd name="connsiteX1" fmla="*/ 7119293 w 7119293"/>
              <a:gd name="connsiteY1" fmla="*/ 0 h 3232846"/>
              <a:gd name="connsiteX2" fmla="*/ 7119293 w 7119293"/>
              <a:gd name="connsiteY2" fmla="*/ 3009900 h 3232846"/>
              <a:gd name="connsiteX3" fmla="*/ 1099493 w 7119293"/>
              <a:gd name="connsiteY3" fmla="*/ 2146300 h 3232846"/>
              <a:gd name="connsiteX4" fmla="*/ 604193 w 7119293"/>
              <a:gd name="connsiteY4" fmla="*/ 0 h 3232846"/>
              <a:gd name="connsiteX0" fmla="*/ 604193 w 7119293"/>
              <a:gd name="connsiteY0" fmla="*/ 0 h 2146300"/>
              <a:gd name="connsiteX1" fmla="*/ 7119293 w 7119293"/>
              <a:gd name="connsiteY1" fmla="*/ 0 h 2146300"/>
              <a:gd name="connsiteX2" fmla="*/ 7119293 w 7119293"/>
              <a:gd name="connsiteY2" fmla="*/ 1511300 h 2146300"/>
              <a:gd name="connsiteX3" fmla="*/ 1099493 w 7119293"/>
              <a:gd name="connsiteY3" fmla="*/ 2146300 h 2146300"/>
              <a:gd name="connsiteX4" fmla="*/ 604193 w 7119293"/>
              <a:gd name="connsiteY4" fmla="*/ 0 h 2146300"/>
              <a:gd name="connsiteX0" fmla="*/ 438502 w 6953602"/>
              <a:gd name="connsiteY0" fmla="*/ 0 h 2108200"/>
              <a:gd name="connsiteX1" fmla="*/ 6953602 w 6953602"/>
              <a:gd name="connsiteY1" fmla="*/ 0 h 2108200"/>
              <a:gd name="connsiteX2" fmla="*/ 6953602 w 6953602"/>
              <a:gd name="connsiteY2" fmla="*/ 1511300 h 2108200"/>
              <a:gd name="connsiteX3" fmla="*/ 1568802 w 6953602"/>
              <a:gd name="connsiteY3" fmla="*/ 2108200 h 2108200"/>
              <a:gd name="connsiteX4" fmla="*/ 438502 w 6953602"/>
              <a:gd name="connsiteY4" fmla="*/ 0 h 2108200"/>
              <a:gd name="connsiteX0" fmla="*/ 408973 w 6924073"/>
              <a:gd name="connsiteY0" fmla="*/ 0 h 2108200"/>
              <a:gd name="connsiteX1" fmla="*/ 6924073 w 6924073"/>
              <a:gd name="connsiteY1" fmla="*/ 0 h 2108200"/>
              <a:gd name="connsiteX2" fmla="*/ 6924073 w 6924073"/>
              <a:gd name="connsiteY2" fmla="*/ 1511300 h 2108200"/>
              <a:gd name="connsiteX3" fmla="*/ 1539273 w 6924073"/>
              <a:gd name="connsiteY3" fmla="*/ 2108200 h 2108200"/>
              <a:gd name="connsiteX4" fmla="*/ 408973 w 6924073"/>
              <a:gd name="connsiteY4" fmla="*/ 0 h 2108200"/>
              <a:gd name="connsiteX0" fmla="*/ 193974 w 6709074"/>
              <a:gd name="connsiteY0" fmla="*/ 0 h 2108200"/>
              <a:gd name="connsiteX1" fmla="*/ 6709074 w 6709074"/>
              <a:gd name="connsiteY1" fmla="*/ 0 h 2108200"/>
              <a:gd name="connsiteX2" fmla="*/ 6709074 w 6709074"/>
              <a:gd name="connsiteY2" fmla="*/ 1511300 h 2108200"/>
              <a:gd name="connsiteX3" fmla="*/ 1324274 w 6709074"/>
              <a:gd name="connsiteY3" fmla="*/ 2108200 h 2108200"/>
              <a:gd name="connsiteX4" fmla="*/ 193974 w 6709074"/>
              <a:gd name="connsiteY4" fmla="*/ 0 h 2108200"/>
              <a:gd name="connsiteX0" fmla="*/ 246744 w 6761844"/>
              <a:gd name="connsiteY0" fmla="*/ 0 h 2108200"/>
              <a:gd name="connsiteX1" fmla="*/ 6761844 w 6761844"/>
              <a:gd name="connsiteY1" fmla="*/ 0 h 2108200"/>
              <a:gd name="connsiteX2" fmla="*/ 6761844 w 6761844"/>
              <a:gd name="connsiteY2" fmla="*/ 1511300 h 2108200"/>
              <a:gd name="connsiteX3" fmla="*/ 1377044 w 6761844"/>
              <a:gd name="connsiteY3" fmla="*/ 2108200 h 2108200"/>
              <a:gd name="connsiteX4" fmla="*/ 246744 w 6761844"/>
              <a:gd name="connsiteY4" fmla="*/ 0 h 2108200"/>
              <a:gd name="connsiteX0" fmla="*/ 246744 w 6761844"/>
              <a:gd name="connsiteY0" fmla="*/ 0 h 2556977"/>
              <a:gd name="connsiteX1" fmla="*/ 6761844 w 6761844"/>
              <a:gd name="connsiteY1" fmla="*/ 0 h 2556977"/>
              <a:gd name="connsiteX2" fmla="*/ 6761844 w 6761844"/>
              <a:gd name="connsiteY2" fmla="*/ 2298700 h 2556977"/>
              <a:gd name="connsiteX3" fmla="*/ 1377044 w 6761844"/>
              <a:gd name="connsiteY3" fmla="*/ 2108200 h 2556977"/>
              <a:gd name="connsiteX4" fmla="*/ 246744 w 6761844"/>
              <a:gd name="connsiteY4" fmla="*/ 0 h 2556977"/>
              <a:gd name="connsiteX0" fmla="*/ 246744 w 6761844"/>
              <a:gd name="connsiteY0" fmla="*/ 0 h 2554670"/>
              <a:gd name="connsiteX1" fmla="*/ 6761844 w 6761844"/>
              <a:gd name="connsiteY1" fmla="*/ 0 h 2554670"/>
              <a:gd name="connsiteX2" fmla="*/ 6761844 w 6761844"/>
              <a:gd name="connsiteY2" fmla="*/ 2298700 h 2554670"/>
              <a:gd name="connsiteX3" fmla="*/ 1377044 w 6761844"/>
              <a:gd name="connsiteY3" fmla="*/ 2070100 h 2554670"/>
              <a:gd name="connsiteX4" fmla="*/ 246744 w 6761844"/>
              <a:gd name="connsiteY4" fmla="*/ 0 h 2554670"/>
              <a:gd name="connsiteX0" fmla="*/ 246744 w 6761844"/>
              <a:gd name="connsiteY0" fmla="*/ 0 h 2589709"/>
              <a:gd name="connsiteX1" fmla="*/ 6761844 w 6761844"/>
              <a:gd name="connsiteY1" fmla="*/ 0 h 2589709"/>
              <a:gd name="connsiteX2" fmla="*/ 6761844 w 6761844"/>
              <a:gd name="connsiteY2" fmla="*/ 2298700 h 2589709"/>
              <a:gd name="connsiteX3" fmla="*/ 1377044 w 6761844"/>
              <a:gd name="connsiteY3" fmla="*/ 2070100 h 2589709"/>
              <a:gd name="connsiteX4" fmla="*/ 246744 w 6761844"/>
              <a:gd name="connsiteY4" fmla="*/ 0 h 2589709"/>
              <a:gd name="connsiteX0" fmla="*/ 265005 w 6780105"/>
              <a:gd name="connsiteY0" fmla="*/ 0 h 2589709"/>
              <a:gd name="connsiteX1" fmla="*/ 6780105 w 6780105"/>
              <a:gd name="connsiteY1" fmla="*/ 0 h 2589709"/>
              <a:gd name="connsiteX2" fmla="*/ 6780105 w 6780105"/>
              <a:gd name="connsiteY2" fmla="*/ 2298700 h 2589709"/>
              <a:gd name="connsiteX3" fmla="*/ 1395305 w 6780105"/>
              <a:gd name="connsiteY3" fmla="*/ 2070100 h 2589709"/>
              <a:gd name="connsiteX4" fmla="*/ 265005 w 6780105"/>
              <a:gd name="connsiteY4" fmla="*/ 0 h 2589709"/>
              <a:gd name="connsiteX0" fmla="*/ 265005 w 6780105"/>
              <a:gd name="connsiteY0" fmla="*/ 0 h 2511912"/>
              <a:gd name="connsiteX1" fmla="*/ 6780105 w 6780105"/>
              <a:gd name="connsiteY1" fmla="*/ 0 h 2511912"/>
              <a:gd name="connsiteX2" fmla="*/ 6780105 w 6780105"/>
              <a:gd name="connsiteY2" fmla="*/ 2298700 h 2511912"/>
              <a:gd name="connsiteX3" fmla="*/ 1395305 w 6780105"/>
              <a:gd name="connsiteY3" fmla="*/ 2070100 h 2511912"/>
              <a:gd name="connsiteX4" fmla="*/ 265005 w 6780105"/>
              <a:gd name="connsiteY4" fmla="*/ 0 h 2511912"/>
              <a:gd name="connsiteX0" fmla="*/ 453686 w 6968786"/>
              <a:gd name="connsiteY0" fmla="*/ 0 h 2368139"/>
              <a:gd name="connsiteX1" fmla="*/ 6968786 w 6968786"/>
              <a:gd name="connsiteY1" fmla="*/ 0 h 2368139"/>
              <a:gd name="connsiteX2" fmla="*/ 6968786 w 6968786"/>
              <a:gd name="connsiteY2" fmla="*/ 2298700 h 2368139"/>
              <a:gd name="connsiteX3" fmla="*/ 1583986 w 6968786"/>
              <a:gd name="connsiteY3" fmla="*/ 2070100 h 2368139"/>
              <a:gd name="connsiteX4" fmla="*/ 453686 w 6968786"/>
              <a:gd name="connsiteY4" fmla="*/ 0 h 2368139"/>
              <a:gd name="connsiteX0" fmla="*/ 453686 w 6968786"/>
              <a:gd name="connsiteY0" fmla="*/ 0 h 2614102"/>
              <a:gd name="connsiteX1" fmla="*/ 6968786 w 6968786"/>
              <a:gd name="connsiteY1" fmla="*/ 0 h 2614102"/>
              <a:gd name="connsiteX2" fmla="*/ 6968786 w 6968786"/>
              <a:gd name="connsiteY2" fmla="*/ 2298700 h 2614102"/>
              <a:gd name="connsiteX3" fmla="*/ 1583986 w 6968786"/>
              <a:gd name="connsiteY3" fmla="*/ 2070100 h 2614102"/>
              <a:gd name="connsiteX4" fmla="*/ 453686 w 6968786"/>
              <a:gd name="connsiteY4" fmla="*/ 0 h 2614102"/>
              <a:gd name="connsiteX0" fmla="*/ 289679 w 6804779"/>
              <a:gd name="connsiteY0" fmla="*/ 0 h 2614102"/>
              <a:gd name="connsiteX1" fmla="*/ 6804779 w 6804779"/>
              <a:gd name="connsiteY1" fmla="*/ 0 h 2614102"/>
              <a:gd name="connsiteX2" fmla="*/ 6804779 w 6804779"/>
              <a:gd name="connsiteY2" fmla="*/ 2298700 h 2614102"/>
              <a:gd name="connsiteX3" fmla="*/ 1419979 w 6804779"/>
              <a:gd name="connsiteY3" fmla="*/ 2070100 h 2614102"/>
              <a:gd name="connsiteX4" fmla="*/ 289679 w 6804779"/>
              <a:gd name="connsiteY4" fmla="*/ 0 h 2614102"/>
              <a:gd name="connsiteX0" fmla="*/ 0 w 6515100"/>
              <a:gd name="connsiteY0" fmla="*/ 0 h 2614102"/>
              <a:gd name="connsiteX1" fmla="*/ 6515100 w 6515100"/>
              <a:gd name="connsiteY1" fmla="*/ 0 h 2614102"/>
              <a:gd name="connsiteX2" fmla="*/ 6515100 w 6515100"/>
              <a:gd name="connsiteY2" fmla="*/ 2298700 h 2614102"/>
              <a:gd name="connsiteX3" fmla="*/ 1130300 w 6515100"/>
              <a:gd name="connsiteY3" fmla="*/ 2070100 h 2614102"/>
              <a:gd name="connsiteX4" fmla="*/ 0 w 6515100"/>
              <a:gd name="connsiteY4" fmla="*/ 0 h 2614102"/>
              <a:gd name="connsiteX0" fmla="*/ 0 w 6515100"/>
              <a:gd name="connsiteY0" fmla="*/ 0 h 2562603"/>
              <a:gd name="connsiteX1" fmla="*/ 6515100 w 6515100"/>
              <a:gd name="connsiteY1" fmla="*/ 0 h 2562603"/>
              <a:gd name="connsiteX2" fmla="*/ 6515100 w 6515100"/>
              <a:gd name="connsiteY2" fmla="*/ 2298700 h 2562603"/>
              <a:gd name="connsiteX3" fmla="*/ 1130300 w 6515100"/>
              <a:gd name="connsiteY3" fmla="*/ 2070100 h 2562603"/>
              <a:gd name="connsiteX4" fmla="*/ 0 w 6515100"/>
              <a:gd name="connsiteY4" fmla="*/ 0 h 2562603"/>
              <a:gd name="connsiteX0" fmla="*/ 0 w 6515100"/>
              <a:gd name="connsiteY0" fmla="*/ 0 h 2521480"/>
              <a:gd name="connsiteX1" fmla="*/ 6515100 w 6515100"/>
              <a:gd name="connsiteY1" fmla="*/ 0 h 2521480"/>
              <a:gd name="connsiteX2" fmla="*/ 6515100 w 6515100"/>
              <a:gd name="connsiteY2" fmla="*/ 2298700 h 2521480"/>
              <a:gd name="connsiteX3" fmla="*/ 2209800 w 6515100"/>
              <a:gd name="connsiteY3" fmla="*/ 1384300 h 2521480"/>
              <a:gd name="connsiteX4" fmla="*/ 0 w 6515100"/>
              <a:gd name="connsiteY4" fmla="*/ 0 h 2521480"/>
              <a:gd name="connsiteX0" fmla="*/ 0 w 6515100"/>
              <a:gd name="connsiteY0" fmla="*/ 0 h 2521480"/>
              <a:gd name="connsiteX1" fmla="*/ 6515100 w 6515100"/>
              <a:gd name="connsiteY1" fmla="*/ 0 h 2521480"/>
              <a:gd name="connsiteX2" fmla="*/ 6515100 w 6515100"/>
              <a:gd name="connsiteY2" fmla="*/ 2298700 h 2521480"/>
              <a:gd name="connsiteX3" fmla="*/ 2209800 w 6515100"/>
              <a:gd name="connsiteY3" fmla="*/ 1384300 h 2521480"/>
              <a:gd name="connsiteX4" fmla="*/ 0 w 6515100"/>
              <a:gd name="connsiteY4" fmla="*/ 0 h 2521480"/>
              <a:gd name="connsiteX0" fmla="*/ 0 w 5613400"/>
              <a:gd name="connsiteY0" fmla="*/ 0 h 2521480"/>
              <a:gd name="connsiteX1" fmla="*/ 5613400 w 5613400"/>
              <a:gd name="connsiteY1" fmla="*/ 0 h 2521480"/>
              <a:gd name="connsiteX2" fmla="*/ 5613400 w 5613400"/>
              <a:gd name="connsiteY2" fmla="*/ 2298700 h 2521480"/>
              <a:gd name="connsiteX3" fmla="*/ 1308100 w 5613400"/>
              <a:gd name="connsiteY3" fmla="*/ 1384300 h 2521480"/>
              <a:gd name="connsiteX4" fmla="*/ 0 w 5613400"/>
              <a:gd name="connsiteY4" fmla="*/ 0 h 2521480"/>
              <a:gd name="connsiteX0" fmla="*/ 0 w 5613400"/>
              <a:gd name="connsiteY0" fmla="*/ 0 h 2521480"/>
              <a:gd name="connsiteX1" fmla="*/ 5613400 w 5613400"/>
              <a:gd name="connsiteY1" fmla="*/ 0 h 2521480"/>
              <a:gd name="connsiteX2" fmla="*/ 5613400 w 5613400"/>
              <a:gd name="connsiteY2" fmla="*/ 2298700 h 2521480"/>
              <a:gd name="connsiteX3" fmla="*/ 1308100 w 5613400"/>
              <a:gd name="connsiteY3" fmla="*/ 1384300 h 2521480"/>
              <a:gd name="connsiteX4" fmla="*/ 0 w 5613400"/>
              <a:gd name="connsiteY4" fmla="*/ 0 h 2521480"/>
              <a:gd name="connsiteX0" fmla="*/ 0 w 5613400"/>
              <a:gd name="connsiteY0" fmla="*/ 0 h 2502230"/>
              <a:gd name="connsiteX1" fmla="*/ 5613400 w 5613400"/>
              <a:gd name="connsiteY1" fmla="*/ 0 h 2502230"/>
              <a:gd name="connsiteX2" fmla="*/ 5613400 w 5613400"/>
              <a:gd name="connsiteY2" fmla="*/ 2298700 h 2502230"/>
              <a:gd name="connsiteX3" fmla="*/ 2209800 w 5613400"/>
              <a:gd name="connsiteY3" fmla="*/ 965200 h 2502230"/>
              <a:gd name="connsiteX4" fmla="*/ 0 w 5613400"/>
              <a:gd name="connsiteY4" fmla="*/ 0 h 2502230"/>
              <a:gd name="connsiteX0" fmla="*/ 0 w 5613400"/>
              <a:gd name="connsiteY0" fmla="*/ 0 h 2549404"/>
              <a:gd name="connsiteX1" fmla="*/ 5613400 w 5613400"/>
              <a:gd name="connsiteY1" fmla="*/ 0 h 2549404"/>
              <a:gd name="connsiteX2" fmla="*/ 5613400 w 5613400"/>
              <a:gd name="connsiteY2" fmla="*/ 2298700 h 2549404"/>
              <a:gd name="connsiteX3" fmla="*/ 2209800 w 5613400"/>
              <a:gd name="connsiteY3" fmla="*/ 965200 h 2549404"/>
              <a:gd name="connsiteX4" fmla="*/ 0 w 5613400"/>
              <a:gd name="connsiteY4" fmla="*/ 0 h 2549404"/>
              <a:gd name="connsiteX0" fmla="*/ 0 w 5613400"/>
              <a:gd name="connsiteY0" fmla="*/ 0 h 2549404"/>
              <a:gd name="connsiteX1" fmla="*/ 5613400 w 5613400"/>
              <a:gd name="connsiteY1" fmla="*/ 0 h 2549404"/>
              <a:gd name="connsiteX2" fmla="*/ 5613400 w 5613400"/>
              <a:gd name="connsiteY2" fmla="*/ 2298700 h 2549404"/>
              <a:gd name="connsiteX3" fmla="*/ 2209800 w 5613400"/>
              <a:gd name="connsiteY3" fmla="*/ 965200 h 2549404"/>
              <a:gd name="connsiteX4" fmla="*/ 0 w 5613400"/>
              <a:gd name="connsiteY4" fmla="*/ 0 h 2549404"/>
              <a:gd name="connsiteX0" fmla="*/ 0 w 5613400"/>
              <a:gd name="connsiteY0" fmla="*/ 0 h 2549404"/>
              <a:gd name="connsiteX1" fmla="*/ 5613400 w 5613400"/>
              <a:gd name="connsiteY1" fmla="*/ 0 h 2549404"/>
              <a:gd name="connsiteX2" fmla="*/ 5613400 w 5613400"/>
              <a:gd name="connsiteY2" fmla="*/ 2298700 h 2549404"/>
              <a:gd name="connsiteX3" fmla="*/ 2209800 w 5613400"/>
              <a:gd name="connsiteY3" fmla="*/ 965200 h 2549404"/>
              <a:gd name="connsiteX4" fmla="*/ 0 w 5613400"/>
              <a:gd name="connsiteY4" fmla="*/ 0 h 2549404"/>
              <a:gd name="connsiteX0" fmla="*/ 0 w 5918200"/>
              <a:gd name="connsiteY0" fmla="*/ 0 h 2574804"/>
              <a:gd name="connsiteX1" fmla="*/ 5918200 w 5918200"/>
              <a:gd name="connsiteY1" fmla="*/ 25400 h 2574804"/>
              <a:gd name="connsiteX2" fmla="*/ 5918200 w 5918200"/>
              <a:gd name="connsiteY2" fmla="*/ 2324100 h 2574804"/>
              <a:gd name="connsiteX3" fmla="*/ 2514600 w 5918200"/>
              <a:gd name="connsiteY3" fmla="*/ 990600 h 2574804"/>
              <a:gd name="connsiteX4" fmla="*/ 0 w 5918200"/>
              <a:gd name="connsiteY4" fmla="*/ 0 h 2574804"/>
              <a:gd name="connsiteX0" fmla="*/ 0 w 5918200"/>
              <a:gd name="connsiteY0" fmla="*/ 0 h 2574804"/>
              <a:gd name="connsiteX1" fmla="*/ 5918200 w 5918200"/>
              <a:gd name="connsiteY1" fmla="*/ 25400 h 2574804"/>
              <a:gd name="connsiteX2" fmla="*/ 5918200 w 5918200"/>
              <a:gd name="connsiteY2" fmla="*/ 2324100 h 2574804"/>
              <a:gd name="connsiteX3" fmla="*/ 2514600 w 5918200"/>
              <a:gd name="connsiteY3" fmla="*/ 990600 h 2574804"/>
              <a:gd name="connsiteX4" fmla="*/ 0 w 5918200"/>
              <a:gd name="connsiteY4" fmla="*/ 0 h 2574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200" h="2574804">
                <a:moveTo>
                  <a:pt x="0" y="0"/>
                </a:moveTo>
                <a:lnTo>
                  <a:pt x="5918200" y="25400"/>
                </a:lnTo>
                <a:lnTo>
                  <a:pt x="5918200" y="2324100"/>
                </a:lnTo>
                <a:cubicBezTo>
                  <a:pt x="4728633" y="3481917"/>
                  <a:pt x="4984750" y="209550"/>
                  <a:pt x="2514600" y="990600"/>
                </a:cubicBezTo>
                <a:cubicBezTo>
                  <a:pt x="692150" y="1797050"/>
                  <a:pt x="412750" y="882650"/>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10366B7C-7328-471D-A4EB-1F4623C63FC0}"/>
              </a:ext>
            </a:extLst>
          </p:cNvPr>
          <p:cNvSpPr/>
          <p:nvPr/>
        </p:nvSpPr>
        <p:spPr>
          <a:xfrm>
            <a:off x="6095999" y="2705100"/>
            <a:ext cx="6096000" cy="4152900"/>
          </a:xfrm>
          <a:custGeom>
            <a:avLst/>
            <a:gdLst>
              <a:gd name="connsiteX0" fmla="*/ 6080125 w 6096000"/>
              <a:gd name="connsiteY0" fmla="*/ 0 h 4152900"/>
              <a:gd name="connsiteX1" fmla="*/ 6096000 w 6096000"/>
              <a:gd name="connsiteY1" fmla="*/ 0 h 4152900"/>
              <a:gd name="connsiteX2" fmla="*/ 6096000 w 6096000"/>
              <a:gd name="connsiteY2" fmla="*/ 4152900 h 4152900"/>
              <a:gd name="connsiteX3" fmla="*/ 0 w 6096000"/>
              <a:gd name="connsiteY3" fmla="*/ 4152900 h 4152900"/>
              <a:gd name="connsiteX4" fmla="*/ 6000837 w 6096000"/>
              <a:gd name="connsiteY4" fmla="*/ 190297 h 415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4152900">
                <a:moveTo>
                  <a:pt x="6080125" y="0"/>
                </a:moveTo>
                <a:lnTo>
                  <a:pt x="6096000" y="0"/>
                </a:lnTo>
                <a:lnTo>
                  <a:pt x="6096000" y="4152900"/>
                </a:lnTo>
                <a:lnTo>
                  <a:pt x="0" y="4152900"/>
                </a:lnTo>
                <a:cubicBezTo>
                  <a:pt x="3998516" y="3636169"/>
                  <a:pt x="5017368" y="2511586"/>
                  <a:pt x="6000837" y="19029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3"/>
              </a:solidFill>
            </a:endParaRPr>
          </a:p>
        </p:txBody>
      </p:sp>
      <p:sp>
        <p:nvSpPr>
          <p:cNvPr id="36" name="TextBox 35">
            <a:extLst>
              <a:ext uri="{FF2B5EF4-FFF2-40B4-BE49-F238E27FC236}">
                <a16:creationId xmlns:a16="http://schemas.microsoft.com/office/drawing/2014/main" id="{9092A4D9-D34D-4533-B8D3-7C1991DE2FFB}"/>
              </a:ext>
            </a:extLst>
          </p:cNvPr>
          <p:cNvSpPr txBox="1"/>
          <p:nvPr/>
        </p:nvSpPr>
        <p:spPr>
          <a:xfrm>
            <a:off x="2292350" y="2712579"/>
            <a:ext cx="7607300" cy="646331"/>
          </a:xfrm>
          <a:prstGeom prst="rect">
            <a:avLst/>
          </a:prstGeom>
          <a:noFill/>
        </p:spPr>
        <p:txBody>
          <a:bodyPr wrap="square" rtlCol="0">
            <a:spAutoFit/>
          </a:bodyPr>
          <a:lstStyle/>
          <a:p>
            <a:pPr algn="ctr"/>
            <a:r>
              <a:rPr lang="en-US" sz="3600" dirty="0">
                <a:solidFill>
                  <a:schemeClr val="bg1"/>
                </a:solidFill>
                <a:effectLst>
                  <a:outerShdw blurRad="38100" dist="38100" dir="2700000" algn="tl">
                    <a:srgbClr val="000000">
                      <a:alpha val="43137"/>
                    </a:srgbClr>
                  </a:outerShdw>
                </a:effectLst>
                <a:latin typeface="Montserrat ExtraBold" panose="00000900000000000000" pitchFamily="50" charset="0"/>
              </a:rPr>
              <a:t>THANKS</a:t>
            </a:r>
          </a:p>
        </p:txBody>
      </p:sp>
      <p:cxnSp>
        <p:nvCxnSpPr>
          <p:cNvPr id="39" name="Straight Connector 38">
            <a:extLst>
              <a:ext uri="{FF2B5EF4-FFF2-40B4-BE49-F238E27FC236}">
                <a16:creationId xmlns:a16="http://schemas.microsoft.com/office/drawing/2014/main" id="{38A5360F-09E5-4AD0-8AF3-F223049E3A8A}"/>
              </a:ext>
            </a:extLst>
          </p:cNvPr>
          <p:cNvCxnSpPr>
            <a:cxnSpLocks/>
          </p:cNvCxnSpPr>
          <p:nvPr/>
        </p:nvCxnSpPr>
        <p:spPr>
          <a:xfrm>
            <a:off x="3322627" y="3486872"/>
            <a:ext cx="195763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349DBAA-1207-4ECF-AF04-CC651BA2F4A6}"/>
              </a:ext>
            </a:extLst>
          </p:cNvPr>
          <p:cNvCxnSpPr>
            <a:cxnSpLocks/>
          </p:cNvCxnSpPr>
          <p:nvPr/>
        </p:nvCxnSpPr>
        <p:spPr>
          <a:xfrm>
            <a:off x="7067191" y="3479126"/>
            <a:ext cx="1944283"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6" name="Freeform: Shape 45">
            <a:extLst>
              <a:ext uri="{FF2B5EF4-FFF2-40B4-BE49-F238E27FC236}">
                <a16:creationId xmlns:a16="http://schemas.microsoft.com/office/drawing/2014/main" id="{F53156E0-9A3C-4150-87DD-4AE9614BEA3A}"/>
              </a:ext>
            </a:extLst>
          </p:cNvPr>
          <p:cNvSpPr/>
          <p:nvPr/>
        </p:nvSpPr>
        <p:spPr>
          <a:xfrm>
            <a:off x="6434993" y="0"/>
            <a:ext cx="5757007" cy="2415055"/>
          </a:xfrm>
          <a:custGeom>
            <a:avLst/>
            <a:gdLst>
              <a:gd name="connsiteX0" fmla="*/ 0 w 5757007"/>
              <a:gd name="connsiteY0" fmla="*/ 0 h 2415055"/>
              <a:gd name="connsiteX1" fmla="*/ 5757007 w 5757007"/>
              <a:gd name="connsiteY1" fmla="*/ 0 h 2415055"/>
              <a:gd name="connsiteX2" fmla="*/ 5757007 w 5757007"/>
              <a:gd name="connsiteY2" fmla="*/ 2242407 h 2415055"/>
              <a:gd name="connsiteX3" fmla="*/ 5737089 w 5757007"/>
              <a:gd name="connsiteY3" fmla="*/ 2260176 h 2415055"/>
              <a:gd name="connsiteX4" fmla="*/ 2440903 w 5757007"/>
              <a:gd name="connsiteY4" fmla="*/ 830851 h 2415055"/>
              <a:gd name="connsiteX5" fmla="*/ 78108 w 5757007"/>
              <a:gd name="connsiteY5" fmla="*/ 169310 h 241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7007" h="2415055">
                <a:moveTo>
                  <a:pt x="0" y="0"/>
                </a:moveTo>
                <a:lnTo>
                  <a:pt x="5757007" y="0"/>
                </a:lnTo>
                <a:lnTo>
                  <a:pt x="5757007" y="2242407"/>
                </a:lnTo>
                <a:lnTo>
                  <a:pt x="5737089" y="2260176"/>
                </a:lnTo>
                <a:cubicBezTo>
                  <a:pt x="4668281" y="3121604"/>
                  <a:pt x="4833861" y="74209"/>
                  <a:pt x="2440903" y="830851"/>
                </a:cubicBezTo>
                <a:cubicBezTo>
                  <a:pt x="846260" y="1536495"/>
                  <a:pt x="433014" y="924613"/>
                  <a:pt x="78108" y="16931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621C0630-0A65-40C2-A4B0-9141A36C7786}"/>
              </a:ext>
            </a:extLst>
          </p:cNvPr>
          <p:cNvSpPr/>
          <p:nvPr/>
        </p:nvSpPr>
        <p:spPr>
          <a:xfrm>
            <a:off x="6184901" y="2814179"/>
            <a:ext cx="6096000" cy="4152900"/>
          </a:xfrm>
          <a:custGeom>
            <a:avLst/>
            <a:gdLst>
              <a:gd name="connsiteX0" fmla="*/ 6080125 w 6096000"/>
              <a:gd name="connsiteY0" fmla="*/ 0 h 4152900"/>
              <a:gd name="connsiteX1" fmla="*/ 6096000 w 6096000"/>
              <a:gd name="connsiteY1" fmla="*/ 0 h 4152900"/>
              <a:gd name="connsiteX2" fmla="*/ 6096000 w 6096000"/>
              <a:gd name="connsiteY2" fmla="*/ 4152900 h 4152900"/>
              <a:gd name="connsiteX3" fmla="*/ 0 w 6096000"/>
              <a:gd name="connsiteY3" fmla="*/ 4152900 h 4152900"/>
              <a:gd name="connsiteX4" fmla="*/ 6000837 w 6096000"/>
              <a:gd name="connsiteY4" fmla="*/ 190297 h 415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4152900">
                <a:moveTo>
                  <a:pt x="6080125" y="0"/>
                </a:moveTo>
                <a:lnTo>
                  <a:pt x="6096000" y="0"/>
                </a:lnTo>
                <a:lnTo>
                  <a:pt x="6096000" y="4152900"/>
                </a:lnTo>
                <a:lnTo>
                  <a:pt x="0" y="4152900"/>
                </a:lnTo>
                <a:cubicBezTo>
                  <a:pt x="3998516" y="3636169"/>
                  <a:pt x="5017368" y="2511586"/>
                  <a:pt x="6000837" y="190297"/>
                </a:cubicBez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Shape 49">
            <a:extLst>
              <a:ext uri="{FF2B5EF4-FFF2-40B4-BE49-F238E27FC236}">
                <a16:creationId xmlns:a16="http://schemas.microsoft.com/office/drawing/2014/main" id="{63C05C34-3ADD-4A0D-A26F-4E57A3A87EA9}"/>
              </a:ext>
            </a:extLst>
          </p:cNvPr>
          <p:cNvSpPr/>
          <p:nvPr/>
        </p:nvSpPr>
        <p:spPr>
          <a:xfrm>
            <a:off x="0" y="2157074"/>
            <a:ext cx="6566855" cy="4700925"/>
          </a:xfrm>
          <a:custGeom>
            <a:avLst/>
            <a:gdLst>
              <a:gd name="connsiteX0" fmla="*/ 401611 w 6566855"/>
              <a:gd name="connsiteY0" fmla="*/ 186 h 4700925"/>
              <a:gd name="connsiteX1" fmla="*/ 1845959 w 6566855"/>
              <a:gd name="connsiteY1" fmla="*/ 2124370 h 4700925"/>
              <a:gd name="connsiteX2" fmla="*/ 3758291 w 6566855"/>
              <a:gd name="connsiteY2" fmla="*/ 3285033 h 4700925"/>
              <a:gd name="connsiteX3" fmla="*/ 6566855 w 6566855"/>
              <a:gd name="connsiteY3" fmla="*/ 4575213 h 4700925"/>
              <a:gd name="connsiteX4" fmla="*/ 6562789 w 6566855"/>
              <a:gd name="connsiteY4" fmla="*/ 4700925 h 4700925"/>
              <a:gd name="connsiteX5" fmla="*/ 0 w 6566855"/>
              <a:gd name="connsiteY5" fmla="*/ 4700925 h 4700925"/>
              <a:gd name="connsiteX6" fmla="*/ 0 w 6566855"/>
              <a:gd name="connsiteY6" fmla="*/ 137738 h 4700925"/>
              <a:gd name="connsiteX7" fmla="*/ 10096 w 6566855"/>
              <a:gd name="connsiteY7" fmla="*/ 126609 h 4700925"/>
              <a:gd name="connsiteX8" fmla="*/ 401611 w 6566855"/>
              <a:gd name="connsiteY8" fmla="*/ 186 h 470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66855" h="4700925">
                <a:moveTo>
                  <a:pt x="401611" y="186"/>
                </a:moveTo>
                <a:cubicBezTo>
                  <a:pt x="1137681" y="-14362"/>
                  <a:pt x="2280632" y="828987"/>
                  <a:pt x="1845959" y="2124370"/>
                </a:cubicBezTo>
                <a:cubicBezTo>
                  <a:pt x="1112714" y="3981432"/>
                  <a:pt x="2861079" y="3574278"/>
                  <a:pt x="3758291" y="3285033"/>
                </a:cubicBezTo>
                <a:cubicBezTo>
                  <a:pt x="5707239" y="2541887"/>
                  <a:pt x="6534816" y="3788995"/>
                  <a:pt x="6566855" y="4575213"/>
                </a:cubicBezTo>
                <a:lnTo>
                  <a:pt x="6562789" y="4700925"/>
                </a:lnTo>
                <a:lnTo>
                  <a:pt x="0" y="4700925"/>
                </a:lnTo>
                <a:lnTo>
                  <a:pt x="0" y="137738"/>
                </a:lnTo>
                <a:lnTo>
                  <a:pt x="10096" y="126609"/>
                </a:lnTo>
                <a:cubicBezTo>
                  <a:pt x="110405" y="44129"/>
                  <a:pt x="247036" y="3241"/>
                  <a:pt x="401611" y="18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Block Arc 51">
            <a:extLst>
              <a:ext uri="{FF2B5EF4-FFF2-40B4-BE49-F238E27FC236}">
                <a16:creationId xmlns:a16="http://schemas.microsoft.com/office/drawing/2014/main" id="{6570C8F0-D81C-41FB-AB54-01E7438D086C}"/>
              </a:ext>
            </a:extLst>
          </p:cNvPr>
          <p:cNvSpPr/>
          <p:nvPr/>
        </p:nvSpPr>
        <p:spPr>
          <a:xfrm>
            <a:off x="2900304" y="6260637"/>
            <a:ext cx="1155329" cy="1155329"/>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Block Arc 52">
            <a:extLst>
              <a:ext uri="{FF2B5EF4-FFF2-40B4-BE49-F238E27FC236}">
                <a16:creationId xmlns:a16="http://schemas.microsoft.com/office/drawing/2014/main" id="{AD85A355-032F-4EA3-BB10-3BC900E83D5D}"/>
              </a:ext>
            </a:extLst>
          </p:cNvPr>
          <p:cNvSpPr/>
          <p:nvPr/>
        </p:nvSpPr>
        <p:spPr>
          <a:xfrm rot="10800000">
            <a:off x="10648951" y="-603064"/>
            <a:ext cx="1155329" cy="1155329"/>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Isosceles Triangle 53">
            <a:extLst>
              <a:ext uri="{FF2B5EF4-FFF2-40B4-BE49-F238E27FC236}">
                <a16:creationId xmlns:a16="http://schemas.microsoft.com/office/drawing/2014/main" id="{CB815EFA-5E3E-4BDA-ACEC-060633611A5E}"/>
              </a:ext>
            </a:extLst>
          </p:cNvPr>
          <p:cNvSpPr/>
          <p:nvPr/>
        </p:nvSpPr>
        <p:spPr>
          <a:xfrm>
            <a:off x="9363295" y="4612154"/>
            <a:ext cx="1863320" cy="1606310"/>
          </a:xfrm>
          <a:custGeom>
            <a:avLst/>
            <a:gdLst>
              <a:gd name="connsiteX0" fmla="*/ 0 w 1863320"/>
              <a:gd name="connsiteY0" fmla="*/ 1606310 h 1606310"/>
              <a:gd name="connsiteX1" fmla="*/ 931660 w 1863320"/>
              <a:gd name="connsiteY1" fmla="*/ 0 h 1606310"/>
              <a:gd name="connsiteX2" fmla="*/ 1863320 w 1863320"/>
              <a:gd name="connsiteY2" fmla="*/ 1606310 h 1606310"/>
              <a:gd name="connsiteX3" fmla="*/ 0 w 1863320"/>
              <a:gd name="connsiteY3" fmla="*/ 1606310 h 1606310"/>
              <a:gd name="connsiteX0" fmla="*/ 0 w 1863320"/>
              <a:gd name="connsiteY0" fmla="*/ 1606310 h 1606310"/>
              <a:gd name="connsiteX1" fmla="*/ 1376160 w 1863320"/>
              <a:gd name="connsiteY1" fmla="*/ 0 h 1606310"/>
              <a:gd name="connsiteX2" fmla="*/ 1863320 w 1863320"/>
              <a:gd name="connsiteY2" fmla="*/ 1606310 h 1606310"/>
              <a:gd name="connsiteX3" fmla="*/ 0 w 1863320"/>
              <a:gd name="connsiteY3" fmla="*/ 1606310 h 1606310"/>
            </a:gdLst>
            <a:ahLst/>
            <a:cxnLst>
              <a:cxn ang="0">
                <a:pos x="connsiteX0" y="connsiteY0"/>
              </a:cxn>
              <a:cxn ang="0">
                <a:pos x="connsiteX1" y="connsiteY1"/>
              </a:cxn>
              <a:cxn ang="0">
                <a:pos x="connsiteX2" y="connsiteY2"/>
              </a:cxn>
              <a:cxn ang="0">
                <a:pos x="connsiteX3" y="connsiteY3"/>
              </a:cxn>
            </a:cxnLst>
            <a:rect l="l" t="t" r="r" b="b"/>
            <a:pathLst>
              <a:path w="1863320" h="1606310">
                <a:moveTo>
                  <a:pt x="0" y="1606310"/>
                </a:moveTo>
                <a:lnTo>
                  <a:pt x="1376160" y="0"/>
                </a:lnTo>
                <a:lnTo>
                  <a:pt x="1863320" y="1606310"/>
                </a:lnTo>
                <a:lnTo>
                  <a:pt x="0" y="16063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3">
            <a:extLst>
              <a:ext uri="{FF2B5EF4-FFF2-40B4-BE49-F238E27FC236}">
                <a16:creationId xmlns:a16="http://schemas.microsoft.com/office/drawing/2014/main" id="{3E1D3B6C-BA42-478F-BE47-4774877F930D}"/>
              </a:ext>
            </a:extLst>
          </p:cNvPr>
          <p:cNvSpPr/>
          <p:nvPr/>
        </p:nvSpPr>
        <p:spPr>
          <a:xfrm>
            <a:off x="9052582" y="4721233"/>
            <a:ext cx="1863320" cy="1606310"/>
          </a:xfrm>
          <a:custGeom>
            <a:avLst/>
            <a:gdLst>
              <a:gd name="connsiteX0" fmla="*/ 0 w 1863320"/>
              <a:gd name="connsiteY0" fmla="*/ 1606310 h 1606310"/>
              <a:gd name="connsiteX1" fmla="*/ 931660 w 1863320"/>
              <a:gd name="connsiteY1" fmla="*/ 0 h 1606310"/>
              <a:gd name="connsiteX2" fmla="*/ 1863320 w 1863320"/>
              <a:gd name="connsiteY2" fmla="*/ 1606310 h 1606310"/>
              <a:gd name="connsiteX3" fmla="*/ 0 w 1863320"/>
              <a:gd name="connsiteY3" fmla="*/ 1606310 h 1606310"/>
              <a:gd name="connsiteX0" fmla="*/ 0 w 1863320"/>
              <a:gd name="connsiteY0" fmla="*/ 1606310 h 1606310"/>
              <a:gd name="connsiteX1" fmla="*/ 1376160 w 1863320"/>
              <a:gd name="connsiteY1" fmla="*/ 0 h 1606310"/>
              <a:gd name="connsiteX2" fmla="*/ 1863320 w 1863320"/>
              <a:gd name="connsiteY2" fmla="*/ 1606310 h 1606310"/>
              <a:gd name="connsiteX3" fmla="*/ 0 w 1863320"/>
              <a:gd name="connsiteY3" fmla="*/ 1606310 h 1606310"/>
            </a:gdLst>
            <a:ahLst/>
            <a:cxnLst>
              <a:cxn ang="0">
                <a:pos x="connsiteX0" y="connsiteY0"/>
              </a:cxn>
              <a:cxn ang="0">
                <a:pos x="connsiteX1" y="connsiteY1"/>
              </a:cxn>
              <a:cxn ang="0">
                <a:pos x="connsiteX2" y="connsiteY2"/>
              </a:cxn>
              <a:cxn ang="0">
                <a:pos x="connsiteX3" y="connsiteY3"/>
              </a:cxn>
            </a:cxnLst>
            <a:rect l="l" t="t" r="r" b="b"/>
            <a:pathLst>
              <a:path w="1863320" h="1606310">
                <a:moveTo>
                  <a:pt x="0" y="1606310"/>
                </a:moveTo>
                <a:lnTo>
                  <a:pt x="1376160" y="0"/>
                </a:lnTo>
                <a:lnTo>
                  <a:pt x="1863320" y="1606310"/>
                </a:lnTo>
                <a:lnTo>
                  <a:pt x="0" y="1606310"/>
                </a:lnTo>
                <a:close/>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58DF5AEB-BEB9-4F28-8850-2C5BABDC8247}"/>
              </a:ext>
            </a:extLst>
          </p:cNvPr>
          <p:cNvGrpSpPr/>
          <p:nvPr/>
        </p:nvGrpSpPr>
        <p:grpSpPr>
          <a:xfrm>
            <a:off x="355603" y="2703287"/>
            <a:ext cx="1194725" cy="1194725"/>
            <a:chOff x="355603" y="2703287"/>
            <a:chExt cx="1194725" cy="1194725"/>
          </a:xfrm>
        </p:grpSpPr>
        <p:sp>
          <p:nvSpPr>
            <p:cNvPr id="51" name="Circle: Hollow 50">
              <a:extLst>
                <a:ext uri="{FF2B5EF4-FFF2-40B4-BE49-F238E27FC236}">
                  <a16:creationId xmlns:a16="http://schemas.microsoft.com/office/drawing/2014/main" id="{51E59C94-556E-414D-85B4-8F051A31350A}"/>
                </a:ext>
              </a:extLst>
            </p:cNvPr>
            <p:cNvSpPr/>
            <p:nvPr/>
          </p:nvSpPr>
          <p:spPr>
            <a:xfrm>
              <a:off x="355603" y="2703287"/>
              <a:ext cx="1194725" cy="1194725"/>
            </a:xfrm>
            <a:prstGeom prst="donu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Circle: Hollow 55">
              <a:extLst>
                <a:ext uri="{FF2B5EF4-FFF2-40B4-BE49-F238E27FC236}">
                  <a16:creationId xmlns:a16="http://schemas.microsoft.com/office/drawing/2014/main" id="{6BFA63C6-9779-411C-8833-AF04B6A1429E}"/>
                </a:ext>
              </a:extLst>
            </p:cNvPr>
            <p:cNvSpPr/>
            <p:nvPr/>
          </p:nvSpPr>
          <p:spPr>
            <a:xfrm>
              <a:off x="455608" y="2802404"/>
              <a:ext cx="994360" cy="994360"/>
            </a:xfrm>
            <a:prstGeom prst="donu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ircle: Hollow 56">
              <a:extLst>
                <a:ext uri="{FF2B5EF4-FFF2-40B4-BE49-F238E27FC236}">
                  <a16:creationId xmlns:a16="http://schemas.microsoft.com/office/drawing/2014/main" id="{3387AAE1-49AC-4094-9C14-A6F7FB1AFCF0}"/>
                </a:ext>
              </a:extLst>
            </p:cNvPr>
            <p:cNvSpPr/>
            <p:nvPr/>
          </p:nvSpPr>
          <p:spPr>
            <a:xfrm>
              <a:off x="544145" y="2878604"/>
              <a:ext cx="841960" cy="841960"/>
            </a:xfrm>
            <a:prstGeom prst="donu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Circle: Hollow 57">
              <a:extLst>
                <a:ext uri="{FF2B5EF4-FFF2-40B4-BE49-F238E27FC236}">
                  <a16:creationId xmlns:a16="http://schemas.microsoft.com/office/drawing/2014/main" id="{4635D8B1-3A8A-4B91-BFA4-7168B8B5E6BA}"/>
                </a:ext>
              </a:extLst>
            </p:cNvPr>
            <p:cNvSpPr/>
            <p:nvPr/>
          </p:nvSpPr>
          <p:spPr>
            <a:xfrm>
              <a:off x="825942" y="3150635"/>
              <a:ext cx="278365" cy="278365"/>
            </a:xfrm>
            <a:prstGeom prst="donu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9" name="Group 78">
            <a:extLst>
              <a:ext uri="{FF2B5EF4-FFF2-40B4-BE49-F238E27FC236}">
                <a16:creationId xmlns:a16="http://schemas.microsoft.com/office/drawing/2014/main" id="{60E6AC1B-F6FB-4EB1-A6B7-75013C21BC35}"/>
              </a:ext>
            </a:extLst>
          </p:cNvPr>
          <p:cNvGrpSpPr/>
          <p:nvPr/>
        </p:nvGrpSpPr>
        <p:grpSpPr>
          <a:xfrm>
            <a:off x="250718" y="5034034"/>
            <a:ext cx="484084" cy="450118"/>
            <a:chOff x="250718" y="5034034"/>
            <a:chExt cx="484084" cy="450118"/>
          </a:xfrm>
        </p:grpSpPr>
        <p:grpSp>
          <p:nvGrpSpPr>
            <p:cNvPr id="63" name="Group 62">
              <a:extLst>
                <a:ext uri="{FF2B5EF4-FFF2-40B4-BE49-F238E27FC236}">
                  <a16:creationId xmlns:a16="http://schemas.microsoft.com/office/drawing/2014/main" id="{F8763A06-A8B9-40F9-891E-B8BFD3656296}"/>
                </a:ext>
              </a:extLst>
            </p:cNvPr>
            <p:cNvGrpSpPr/>
            <p:nvPr/>
          </p:nvGrpSpPr>
          <p:grpSpPr>
            <a:xfrm>
              <a:off x="254000" y="5034034"/>
              <a:ext cx="477520" cy="95632"/>
              <a:chOff x="254000" y="5034034"/>
              <a:chExt cx="1045966" cy="209474"/>
            </a:xfrm>
          </p:grpSpPr>
          <p:sp>
            <p:nvSpPr>
              <p:cNvPr id="59" name="Rectangle 58">
                <a:extLst>
                  <a:ext uri="{FF2B5EF4-FFF2-40B4-BE49-F238E27FC236}">
                    <a16:creationId xmlns:a16="http://schemas.microsoft.com/office/drawing/2014/main" id="{850A564F-770C-4304-BFC9-607422623009}"/>
                  </a:ext>
                </a:extLst>
              </p:cNvPr>
              <p:cNvSpPr/>
              <p:nvPr/>
            </p:nvSpPr>
            <p:spPr>
              <a:xfrm>
                <a:off x="254000" y="5041900"/>
                <a:ext cx="201608" cy="201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919CB84E-923B-4E4C-9E16-45F59073F7B4}"/>
                  </a:ext>
                </a:extLst>
              </p:cNvPr>
              <p:cNvSpPr/>
              <p:nvPr/>
            </p:nvSpPr>
            <p:spPr>
              <a:xfrm>
                <a:off x="544145" y="5041900"/>
                <a:ext cx="201608" cy="201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7BED1C18-3682-4112-9D31-331C19E4BD1F}"/>
                  </a:ext>
                </a:extLst>
              </p:cNvPr>
              <p:cNvSpPr/>
              <p:nvPr/>
            </p:nvSpPr>
            <p:spPr>
              <a:xfrm>
                <a:off x="825148" y="5034034"/>
                <a:ext cx="201608" cy="201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7C0DA131-C48B-4807-BEFC-E3DDB4F78195}"/>
                  </a:ext>
                </a:extLst>
              </p:cNvPr>
              <p:cNvSpPr/>
              <p:nvPr/>
            </p:nvSpPr>
            <p:spPr>
              <a:xfrm>
                <a:off x="1098358" y="5034034"/>
                <a:ext cx="201608" cy="201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9AA21E8B-0BC3-40BD-A38C-57253BCE451E}"/>
                </a:ext>
              </a:extLst>
            </p:cNvPr>
            <p:cNvGrpSpPr/>
            <p:nvPr/>
          </p:nvGrpSpPr>
          <p:grpSpPr>
            <a:xfrm>
              <a:off x="257282" y="5155658"/>
              <a:ext cx="477520" cy="95632"/>
              <a:chOff x="254000" y="5034034"/>
              <a:chExt cx="1045966" cy="209474"/>
            </a:xfrm>
          </p:grpSpPr>
          <p:sp>
            <p:nvSpPr>
              <p:cNvPr id="65" name="Rectangle 64">
                <a:extLst>
                  <a:ext uri="{FF2B5EF4-FFF2-40B4-BE49-F238E27FC236}">
                    <a16:creationId xmlns:a16="http://schemas.microsoft.com/office/drawing/2014/main" id="{DDB89644-4027-41FA-BC0F-011E4EEA06FF}"/>
                  </a:ext>
                </a:extLst>
              </p:cNvPr>
              <p:cNvSpPr/>
              <p:nvPr/>
            </p:nvSpPr>
            <p:spPr>
              <a:xfrm>
                <a:off x="254000" y="5041900"/>
                <a:ext cx="201608" cy="201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B1772C21-AEF9-4AB7-BF26-82051F25E966}"/>
                  </a:ext>
                </a:extLst>
              </p:cNvPr>
              <p:cNvSpPr/>
              <p:nvPr/>
            </p:nvSpPr>
            <p:spPr>
              <a:xfrm>
                <a:off x="544145" y="5041900"/>
                <a:ext cx="201608" cy="201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22AC31C8-2922-4D9A-8832-F394F98F4F41}"/>
                  </a:ext>
                </a:extLst>
              </p:cNvPr>
              <p:cNvSpPr/>
              <p:nvPr/>
            </p:nvSpPr>
            <p:spPr>
              <a:xfrm>
                <a:off x="825148" y="5034034"/>
                <a:ext cx="201608" cy="201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59A76387-1854-4BB5-8AFB-0AFEE15AD570}"/>
                  </a:ext>
                </a:extLst>
              </p:cNvPr>
              <p:cNvSpPr/>
              <p:nvPr/>
            </p:nvSpPr>
            <p:spPr>
              <a:xfrm>
                <a:off x="1098358" y="5034034"/>
                <a:ext cx="201608" cy="201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737AFA7-9320-44AD-BF1C-74F6230D614D}"/>
                </a:ext>
              </a:extLst>
            </p:cNvPr>
            <p:cNvGrpSpPr/>
            <p:nvPr/>
          </p:nvGrpSpPr>
          <p:grpSpPr>
            <a:xfrm>
              <a:off x="250718" y="5266896"/>
              <a:ext cx="477520" cy="95632"/>
              <a:chOff x="254000" y="5034034"/>
              <a:chExt cx="1045966" cy="209474"/>
            </a:xfrm>
            <a:solidFill>
              <a:schemeClr val="accent2"/>
            </a:solidFill>
          </p:grpSpPr>
          <p:sp>
            <p:nvSpPr>
              <p:cNvPr id="70" name="Rectangle 69">
                <a:extLst>
                  <a:ext uri="{FF2B5EF4-FFF2-40B4-BE49-F238E27FC236}">
                    <a16:creationId xmlns:a16="http://schemas.microsoft.com/office/drawing/2014/main" id="{C5494516-7684-40C0-8B47-4A51933B6FC7}"/>
                  </a:ext>
                </a:extLst>
              </p:cNvPr>
              <p:cNvSpPr/>
              <p:nvPr/>
            </p:nvSpPr>
            <p:spPr>
              <a:xfrm>
                <a:off x="254000" y="5041900"/>
                <a:ext cx="201608" cy="2016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E193B262-62A6-4B0E-BC54-6288FA4F1D40}"/>
                  </a:ext>
                </a:extLst>
              </p:cNvPr>
              <p:cNvSpPr/>
              <p:nvPr/>
            </p:nvSpPr>
            <p:spPr>
              <a:xfrm>
                <a:off x="544145" y="5041900"/>
                <a:ext cx="201608" cy="2016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FA041538-9887-4F87-8AAF-39DD53688C53}"/>
                  </a:ext>
                </a:extLst>
              </p:cNvPr>
              <p:cNvSpPr/>
              <p:nvPr/>
            </p:nvSpPr>
            <p:spPr>
              <a:xfrm>
                <a:off x="825148" y="5034034"/>
                <a:ext cx="201608" cy="2016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91CA602-809A-48CD-AD72-8CCCA3D5FA53}"/>
                  </a:ext>
                </a:extLst>
              </p:cNvPr>
              <p:cNvSpPr/>
              <p:nvPr/>
            </p:nvSpPr>
            <p:spPr>
              <a:xfrm>
                <a:off x="1098358" y="5034034"/>
                <a:ext cx="201608" cy="2016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E3184F75-47F8-4D1D-9637-81316D30251E}"/>
                </a:ext>
              </a:extLst>
            </p:cNvPr>
            <p:cNvGrpSpPr/>
            <p:nvPr/>
          </p:nvGrpSpPr>
          <p:grpSpPr>
            <a:xfrm>
              <a:off x="254000" y="5388520"/>
              <a:ext cx="477520" cy="95632"/>
              <a:chOff x="254000" y="5034034"/>
              <a:chExt cx="1045966" cy="209474"/>
            </a:xfrm>
            <a:solidFill>
              <a:schemeClr val="accent2"/>
            </a:solidFill>
          </p:grpSpPr>
          <p:sp>
            <p:nvSpPr>
              <p:cNvPr id="75" name="Rectangle 74">
                <a:extLst>
                  <a:ext uri="{FF2B5EF4-FFF2-40B4-BE49-F238E27FC236}">
                    <a16:creationId xmlns:a16="http://schemas.microsoft.com/office/drawing/2014/main" id="{06888679-2E34-413A-94CA-A6596DBCC696}"/>
                  </a:ext>
                </a:extLst>
              </p:cNvPr>
              <p:cNvSpPr/>
              <p:nvPr/>
            </p:nvSpPr>
            <p:spPr>
              <a:xfrm>
                <a:off x="254000" y="5041900"/>
                <a:ext cx="201608" cy="2016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4EC3264A-31CA-4EE7-90F8-A4E4B76FC750}"/>
                  </a:ext>
                </a:extLst>
              </p:cNvPr>
              <p:cNvSpPr/>
              <p:nvPr/>
            </p:nvSpPr>
            <p:spPr>
              <a:xfrm>
                <a:off x="544145" y="5041900"/>
                <a:ext cx="201608" cy="2016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462DCB52-A0C2-4AD7-B766-C5B439568B8B}"/>
                  </a:ext>
                </a:extLst>
              </p:cNvPr>
              <p:cNvSpPr/>
              <p:nvPr/>
            </p:nvSpPr>
            <p:spPr>
              <a:xfrm>
                <a:off x="825148" y="5034034"/>
                <a:ext cx="201608" cy="2016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29DF5B06-0993-466A-917A-ABACC2B75AE2}"/>
                  </a:ext>
                </a:extLst>
              </p:cNvPr>
              <p:cNvSpPr/>
              <p:nvPr/>
            </p:nvSpPr>
            <p:spPr>
              <a:xfrm>
                <a:off x="1098358" y="5034034"/>
                <a:ext cx="201608" cy="2016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0" name="Multiplication Sign 79">
            <a:extLst>
              <a:ext uri="{FF2B5EF4-FFF2-40B4-BE49-F238E27FC236}">
                <a16:creationId xmlns:a16="http://schemas.microsoft.com/office/drawing/2014/main" id="{B997E8F8-14B3-450A-AE2E-26BB43C691A3}"/>
              </a:ext>
            </a:extLst>
          </p:cNvPr>
          <p:cNvSpPr/>
          <p:nvPr/>
        </p:nvSpPr>
        <p:spPr>
          <a:xfrm>
            <a:off x="1193800" y="5905500"/>
            <a:ext cx="422043" cy="422043"/>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ultiplication Sign 80">
            <a:extLst>
              <a:ext uri="{FF2B5EF4-FFF2-40B4-BE49-F238E27FC236}">
                <a16:creationId xmlns:a16="http://schemas.microsoft.com/office/drawing/2014/main" id="{4BBF5A0E-4148-40E8-89D8-D4FC77C8191F}"/>
              </a:ext>
            </a:extLst>
          </p:cNvPr>
          <p:cNvSpPr/>
          <p:nvPr/>
        </p:nvSpPr>
        <p:spPr>
          <a:xfrm>
            <a:off x="8039333" y="152067"/>
            <a:ext cx="422043" cy="422043"/>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ultiplication Sign 81">
            <a:extLst>
              <a:ext uri="{FF2B5EF4-FFF2-40B4-BE49-F238E27FC236}">
                <a16:creationId xmlns:a16="http://schemas.microsoft.com/office/drawing/2014/main" id="{07BDE5EA-3711-40B0-BD2E-0593DE25025B}"/>
              </a:ext>
            </a:extLst>
          </p:cNvPr>
          <p:cNvSpPr/>
          <p:nvPr/>
        </p:nvSpPr>
        <p:spPr>
          <a:xfrm>
            <a:off x="11462947" y="5010358"/>
            <a:ext cx="422043" cy="422043"/>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BF57B4F9-4E9E-48A2-8058-C73954102E91}"/>
              </a:ext>
            </a:extLst>
          </p:cNvPr>
          <p:cNvSpPr txBox="1"/>
          <p:nvPr/>
        </p:nvSpPr>
        <p:spPr>
          <a:xfrm>
            <a:off x="3820205" y="3275844"/>
            <a:ext cx="4631067" cy="369332"/>
          </a:xfrm>
          <a:prstGeom prst="rect">
            <a:avLst/>
          </a:prstGeom>
          <a:noFill/>
        </p:spPr>
        <p:txBody>
          <a:bodyPr wrap="square" rtlCol="0">
            <a:spAutoFit/>
          </a:bodyPr>
          <a:lstStyle/>
          <a:p>
            <a:pPr algn="ctr"/>
            <a:r>
              <a:rPr lang="en-US" b="1" dirty="0">
                <a:solidFill>
                  <a:schemeClr val="bg1"/>
                </a:solidFill>
                <a:latin typeface="Aharoni" panose="02010803020104030203" pitchFamily="2" charset="-79"/>
                <a:cs typeface="Aharoni" panose="02010803020104030203" pitchFamily="2" charset="-79"/>
              </a:rPr>
              <a:t>Ppthemes.com</a:t>
            </a:r>
          </a:p>
        </p:txBody>
      </p:sp>
      <p:grpSp>
        <p:nvGrpSpPr>
          <p:cNvPr id="86" name="Group 85">
            <a:extLst>
              <a:ext uri="{FF2B5EF4-FFF2-40B4-BE49-F238E27FC236}">
                <a16:creationId xmlns:a16="http://schemas.microsoft.com/office/drawing/2014/main" id="{944FC38E-884D-4F4D-AEFA-5E33AEBF0E89}"/>
              </a:ext>
            </a:extLst>
          </p:cNvPr>
          <p:cNvGrpSpPr/>
          <p:nvPr/>
        </p:nvGrpSpPr>
        <p:grpSpPr>
          <a:xfrm>
            <a:off x="4688467" y="4769203"/>
            <a:ext cx="685797" cy="685797"/>
            <a:chOff x="355603" y="2703287"/>
            <a:chExt cx="1194725" cy="1194725"/>
          </a:xfrm>
        </p:grpSpPr>
        <p:sp>
          <p:nvSpPr>
            <p:cNvPr id="87" name="Circle: Hollow 86">
              <a:extLst>
                <a:ext uri="{FF2B5EF4-FFF2-40B4-BE49-F238E27FC236}">
                  <a16:creationId xmlns:a16="http://schemas.microsoft.com/office/drawing/2014/main" id="{32893887-591D-4E14-8225-616311103D3B}"/>
                </a:ext>
              </a:extLst>
            </p:cNvPr>
            <p:cNvSpPr/>
            <p:nvPr/>
          </p:nvSpPr>
          <p:spPr>
            <a:xfrm>
              <a:off x="355603" y="2703287"/>
              <a:ext cx="1194725" cy="1194725"/>
            </a:xfrm>
            <a:prstGeom prst="donu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Circle: Hollow 87">
              <a:extLst>
                <a:ext uri="{FF2B5EF4-FFF2-40B4-BE49-F238E27FC236}">
                  <a16:creationId xmlns:a16="http://schemas.microsoft.com/office/drawing/2014/main" id="{D7E4B7D7-EA60-4098-9480-345B4E07AD08}"/>
                </a:ext>
              </a:extLst>
            </p:cNvPr>
            <p:cNvSpPr/>
            <p:nvPr/>
          </p:nvSpPr>
          <p:spPr>
            <a:xfrm>
              <a:off x="455608" y="2802404"/>
              <a:ext cx="994360" cy="994360"/>
            </a:xfrm>
            <a:prstGeom prst="donu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Circle: Hollow 88">
              <a:extLst>
                <a:ext uri="{FF2B5EF4-FFF2-40B4-BE49-F238E27FC236}">
                  <a16:creationId xmlns:a16="http://schemas.microsoft.com/office/drawing/2014/main" id="{4876CD23-B868-4821-A078-40010D65C3D1}"/>
                </a:ext>
              </a:extLst>
            </p:cNvPr>
            <p:cNvSpPr/>
            <p:nvPr/>
          </p:nvSpPr>
          <p:spPr>
            <a:xfrm>
              <a:off x="544145" y="2878604"/>
              <a:ext cx="841960" cy="841960"/>
            </a:xfrm>
            <a:prstGeom prst="donu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Circle: Hollow 89">
              <a:extLst>
                <a:ext uri="{FF2B5EF4-FFF2-40B4-BE49-F238E27FC236}">
                  <a16:creationId xmlns:a16="http://schemas.microsoft.com/office/drawing/2014/main" id="{581E37BA-EBE0-48A6-B7DB-B04A09516F1E}"/>
                </a:ext>
              </a:extLst>
            </p:cNvPr>
            <p:cNvSpPr/>
            <p:nvPr/>
          </p:nvSpPr>
          <p:spPr>
            <a:xfrm>
              <a:off x="825942" y="3150635"/>
              <a:ext cx="278365" cy="278365"/>
            </a:xfrm>
            <a:prstGeom prst="donu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1" name="Group 90">
            <a:extLst>
              <a:ext uri="{FF2B5EF4-FFF2-40B4-BE49-F238E27FC236}">
                <a16:creationId xmlns:a16="http://schemas.microsoft.com/office/drawing/2014/main" id="{0D3ADCA5-24DB-4F15-B2AF-15481B76F413}"/>
              </a:ext>
            </a:extLst>
          </p:cNvPr>
          <p:cNvGrpSpPr/>
          <p:nvPr/>
        </p:nvGrpSpPr>
        <p:grpSpPr>
          <a:xfrm>
            <a:off x="11407562" y="6115902"/>
            <a:ext cx="685797" cy="685797"/>
            <a:chOff x="355603" y="2703287"/>
            <a:chExt cx="1194725" cy="1194725"/>
          </a:xfrm>
        </p:grpSpPr>
        <p:sp>
          <p:nvSpPr>
            <p:cNvPr id="92" name="Circle: Hollow 91">
              <a:extLst>
                <a:ext uri="{FF2B5EF4-FFF2-40B4-BE49-F238E27FC236}">
                  <a16:creationId xmlns:a16="http://schemas.microsoft.com/office/drawing/2014/main" id="{91F4839C-6BD5-432E-84BE-71720C2D0A79}"/>
                </a:ext>
              </a:extLst>
            </p:cNvPr>
            <p:cNvSpPr/>
            <p:nvPr/>
          </p:nvSpPr>
          <p:spPr>
            <a:xfrm>
              <a:off x="355603" y="2703287"/>
              <a:ext cx="1194725" cy="1194725"/>
            </a:xfrm>
            <a:prstGeom prst="donu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Circle: Hollow 92">
              <a:extLst>
                <a:ext uri="{FF2B5EF4-FFF2-40B4-BE49-F238E27FC236}">
                  <a16:creationId xmlns:a16="http://schemas.microsoft.com/office/drawing/2014/main" id="{EA807305-143A-4E76-B96E-D00CDF993ACD}"/>
                </a:ext>
              </a:extLst>
            </p:cNvPr>
            <p:cNvSpPr/>
            <p:nvPr/>
          </p:nvSpPr>
          <p:spPr>
            <a:xfrm>
              <a:off x="455608" y="2802404"/>
              <a:ext cx="994360" cy="994360"/>
            </a:xfrm>
            <a:prstGeom prst="donu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Circle: Hollow 93">
              <a:extLst>
                <a:ext uri="{FF2B5EF4-FFF2-40B4-BE49-F238E27FC236}">
                  <a16:creationId xmlns:a16="http://schemas.microsoft.com/office/drawing/2014/main" id="{BB896BB4-90D8-47E2-882A-BE0324875074}"/>
                </a:ext>
              </a:extLst>
            </p:cNvPr>
            <p:cNvSpPr/>
            <p:nvPr/>
          </p:nvSpPr>
          <p:spPr>
            <a:xfrm>
              <a:off x="544145" y="2878604"/>
              <a:ext cx="841960" cy="841960"/>
            </a:xfrm>
            <a:prstGeom prst="donu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Circle: Hollow 94">
              <a:extLst>
                <a:ext uri="{FF2B5EF4-FFF2-40B4-BE49-F238E27FC236}">
                  <a16:creationId xmlns:a16="http://schemas.microsoft.com/office/drawing/2014/main" id="{99AB3D4B-6856-4ABD-8B78-3757BB457876}"/>
                </a:ext>
              </a:extLst>
            </p:cNvPr>
            <p:cNvSpPr/>
            <p:nvPr/>
          </p:nvSpPr>
          <p:spPr>
            <a:xfrm>
              <a:off x="825942" y="3150635"/>
              <a:ext cx="278365" cy="278365"/>
            </a:xfrm>
            <a:prstGeom prst="donu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 name="Picture Placeholder 7">
            <a:extLst>
              <a:ext uri="{FF2B5EF4-FFF2-40B4-BE49-F238E27FC236}">
                <a16:creationId xmlns:a16="http://schemas.microsoft.com/office/drawing/2014/main" id="{4FB80947-AED6-4510-B00B-CD5056B76DEE}"/>
              </a:ext>
            </a:extLst>
          </p:cNvPr>
          <p:cNvSpPr>
            <a:spLocks noGrp="1"/>
          </p:cNvSpPr>
          <p:nvPr>
            <p:ph type="pic" sz="quarter" idx="10"/>
          </p:nvPr>
        </p:nvSpPr>
        <p:spPr/>
        <p:txBody>
          <a:bodyPr/>
          <a:lstStyle/>
          <a:p>
            <a:endParaRPr lang="es-CO"/>
          </a:p>
        </p:txBody>
      </p:sp>
    </p:spTree>
    <p:extLst>
      <p:ext uri="{BB962C8B-B14F-4D97-AF65-F5344CB8AC3E}">
        <p14:creationId xmlns:p14="http://schemas.microsoft.com/office/powerpoint/2010/main" val="1726964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4763" y="1785"/>
            <a:ext cx="12182478" cy="6854429"/>
          </a:xfrm>
          <a:prstGeom prst="rect">
            <a:avLst/>
          </a:prstGeom>
          <a:solidFill>
            <a:schemeClr val="accent6">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8424" y="2937045"/>
            <a:ext cx="7957502" cy="1762021"/>
          </a:xfrm>
          <a:prstGeom prst="rect">
            <a:avLst/>
          </a:prstGeom>
          <a:noFill/>
        </p:spPr>
        <p:txBody>
          <a:bodyPr wrap="square" rtlCol="0">
            <a:spAutoFit/>
          </a:bodyPr>
          <a:lstStyle/>
          <a:p>
            <a:pPr algn="ctr"/>
            <a:r>
              <a:rPr lang="en-US" altLang="ja-JP" sz="1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1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1000" b="1"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sz="2200"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sz="2200" dirty="0">
                <a:solidFill>
                  <a:schemeClr val="bg1"/>
                </a:solidFill>
                <a:latin typeface="Lato Light" panose="020F0302020204030203" pitchFamily="34" charset="0"/>
                <a:cs typeface="Arial" panose="020B0604020202020204" pitchFamily="34" charset="0"/>
              </a:rPr>
              <a:t> </a:t>
            </a:r>
          </a:p>
          <a:p>
            <a:pPr algn="ctr"/>
            <a:endParaRPr lang="es-CO" altLang="ja-JP" sz="525" dirty="0">
              <a:solidFill>
                <a:schemeClr val="bg1"/>
              </a:solidFill>
              <a:latin typeface="Lato Light" panose="020F0302020204030203" pitchFamily="34" charset="0"/>
              <a:cs typeface="Arial" panose="020B0604020202020204" pitchFamily="34" charset="0"/>
            </a:endParaRPr>
          </a:p>
          <a:p>
            <a:pPr algn="ctr"/>
            <a:endParaRPr lang="es-CO" altLang="ja-JP" sz="525"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9448" y="5940144"/>
            <a:ext cx="6873469" cy="707886"/>
          </a:xfrm>
          <a:prstGeom prst="rect">
            <a:avLst/>
          </a:prstGeom>
          <a:noFill/>
        </p:spPr>
        <p:txBody>
          <a:bodyPr wrap="square" rtlCol="0">
            <a:spAutoFit/>
          </a:bodyPr>
          <a:lstStyle/>
          <a:p>
            <a:pPr algn="ctr"/>
            <a:r>
              <a:rPr lang="en-US" altLang="ja-JP" sz="2000" dirty="0">
                <a:solidFill>
                  <a:schemeClr val="accent5"/>
                </a:solidFill>
                <a:latin typeface="Lato Light" panose="020F0302020204030203" pitchFamily="34" charset="0"/>
                <a:cs typeface="Arial" panose="020B0604020202020204" pitchFamily="34" charset="0"/>
              </a:rPr>
              <a:t>Images used in this template are courtesy of </a:t>
            </a:r>
            <a:r>
              <a:rPr lang="en-US" altLang="ja-JP" sz="2000" dirty="0" err="1">
                <a:solidFill>
                  <a:schemeClr val="accent5"/>
                </a:solidFill>
                <a:latin typeface="Lato Light" panose="020F0302020204030203" pitchFamily="34" charset="0"/>
                <a:cs typeface="Arial" panose="020B0604020202020204" pitchFamily="34" charset="0"/>
              </a:rPr>
              <a:t>Freepik</a:t>
            </a:r>
            <a:r>
              <a:rPr lang="en-US" altLang="ja-JP" sz="2000" dirty="0">
                <a:solidFill>
                  <a:schemeClr val="accent5"/>
                </a:solidFill>
                <a:latin typeface="Lato Light" panose="020F0302020204030203" pitchFamily="34" charset="0"/>
                <a:cs typeface="Arial" panose="020B0604020202020204" pitchFamily="34" charset="0"/>
              </a:rPr>
              <a:t> and </a:t>
            </a:r>
            <a:r>
              <a:rPr lang="en-US" altLang="ja-JP" sz="2000" dirty="0" err="1">
                <a:solidFill>
                  <a:schemeClr val="accent5"/>
                </a:solidFill>
                <a:latin typeface="Lato Light" panose="020F0302020204030203" pitchFamily="34" charset="0"/>
                <a:cs typeface="Arial" panose="020B0604020202020204" pitchFamily="34" charset="0"/>
              </a:rPr>
              <a:t>Pixabay</a:t>
            </a:r>
            <a:r>
              <a:rPr lang="en-US" altLang="ja-JP" sz="2000" dirty="0">
                <a:solidFill>
                  <a:schemeClr val="accent5"/>
                </a:solidFill>
                <a:latin typeface="Lato Light" panose="020F0302020204030203" pitchFamily="34" charset="0"/>
                <a:cs typeface="Arial" panose="020B0604020202020204" pitchFamily="34" charset="0"/>
              </a:rPr>
              <a:t>.</a:t>
            </a:r>
            <a:endParaRPr lang="es-CO" sz="500" dirty="0">
              <a:solidFill>
                <a:schemeClr val="accent5"/>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1430" y="4940842"/>
            <a:ext cx="807838" cy="637415"/>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20803" y="4940842"/>
            <a:ext cx="807838" cy="63741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6641" y="5038527"/>
            <a:ext cx="210481" cy="387228"/>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345" y="4940842"/>
            <a:ext cx="807838" cy="63741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325" y="5018111"/>
            <a:ext cx="351710" cy="406507"/>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094" y="4940842"/>
            <a:ext cx="807838" cy="63741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7758" y="5038526"/>
            <a:ext cx="348026" cy="34802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688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5594" y="5090238"/>
            <a:ext cx="418666" cy="296313"/>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2770" y="5174553"/>
            <a:ext cx="107816" cy="126957"/>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sp>
        <p:nvSpPr>
          <p:cNvPr id="7" name="タイトル 15">
            <a:extLst>
              <a:ext uri="{FF2B5EF4-FFF2-40B4-BE49-F238E27FC236}">
                <a16:creationId xmlns:a16="http://schemas.microsoft.com/office/drawing/2014/main" id="{FA0AAE3D-72C1-B78D-34E3-44A78CF1DA1D}"/>
              </a:ext>
            </a:extLst>
          </p:cNvPr>
          <p:cNvSpPr txBox="1">
            <a:spLocks/>
          </p:cNvSpPr>
          <p:nvPr/>
        </p:nvSpPr>
        <p:spPr>
          <a:xfrm>
            <a:off x="1587" y="895247"/>
            <a:ext cx="12188826" cy="21118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199" dirty="0">
                <a:solidFill>
                  <a:schemeClr val="accent5"/>
                </a:solidFill>
                <a:latin typeface="Lato Black" panose="020F0A02020204030203" pitchFamily="34" charset="0"/>
              </a:rPr>
              <a:t>THANKS FOR DOWNLOADING THESE TEMPLATES! </a:t>
            </a:r>
            <a:br>
              <a:rPr kumimoji="1" lang="en-US" altLang="ja-JP" sz="2000" b="1" dirty="0">
                <a:solidFill>
                  <a:schemeClr val="accent5"/>
                </a:solidFill>
                <a:latin typeface="Lato Light" panose="020F0302020204030203" pitchFamily="34" charset="0"/>
              </a:rPr>
            </a:br>
            <a:r>
              <a:rPr kumimoji="1" lang="en-US" altLang="ja-JP" sz="2400" dirty="0">
                <a:solidFill>
                  <a:schemeClr val="accent5"/>
                </a:solidFill>
                <a:latin typeface="Lato Light" panose="020F0302020204030203" pitchFamily="34" charset="0"/>
              </a:rPr>
              <a:t>Find even more free templates at </a:t>
            </a:r>
            <a:endParaRPr kumimoji="1" lang="en-US" altLang="ja-JP" sz="2000" b="1" dirty="0">
              <a:solidFill>
                <a:schemeClr val="accent5"/>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DE6CAAA4-C493-063B-ABAA-9F2DBBCC0E27}"/>
              </a:ext>
            </a:extLst>
          </p:cNvPr>
          <p:cNvSpPr txBox="1">
            <a:spLocks/>
          </p:cNvSpPr>
          <p:nvPr/>
        </p:nvSpPr>
        <p:spPr>
          <a:xfrm>
            <a:off x="1588" y="1900820"/>
            <a:ext cx="12182478" cy="13486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400" dirty="0">
                <a:solidFill>
                  <a:schemeClr val="bg1"/>
                </a:solidFill>
                <a:latin typeface="Lato Light" panose="020F0302020204030203" pitchFamily="34" charset="0"/>
              </a:rPr>
              <a:t> / </a:t>
            </a:r>
            <a:r>
              <a:rPr lang="en-US" sz="1400" dirty="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400" dirty="0">
                <a:solidFill>
                  <a:schemeClr val="bg1"/>
                </a:solidFill>
                <a:latin typeface="Lato Light" panose="020F0302020204030203" pitchFamily="34" charset="0"/>
              </a:rPr>
              <a:t>  </a:t>
            </a:r>
          </a:p>
          <a:p>
            <a:pPr marL="0" indent="0" algn="ctr">
              <a:buNone/>
            </a:pPr>
            <a:r>
              <a:rPr lang="en-US" sz="1400" dirty="0">
                <a:solidFill>
                  <a:schemeClr val="bg1"/>
                </a:solidFill>
                <a:latin typeface="Lato Light" panose="020F0302020204030203" pitchFamily="34" charset="0"/>
              </a:rPr>
              <a:t>Premium Templates: </a:t>
            </a:r>
            <a:r>
              <a:rPr lang="en-US" sz="1400" dirty="0">
                <a:solidFill>
                  <a:schemeClr val="bg1"/>
                </a:solidFill>
                <a:latin typeface="Lato Light" panose="020F0302020204030203" pitchFamily="34" charset="0"/>
                <a:hlinkClick r:id="rId9"/>
              </a:rPr>
              <a:t>https://www.pptbundle.com/</a:t>
            </a:r>
            <a:r>
              <a:rPr lang="en-US" sz="1400" dirty="0">
                <a:solidFill>
                  <a:schemeClr val="bg1"/>
                </a:solidFill>
                <a:latin typeface="Lato Light" panose="020F0302020204030203" pitchFamily="34" charset="0"/>
              </a:rPr>
              <a:t> </a:t>
            </a:r>
          </a:p>
          <a:p>
            <a:pPr marL="0" indent="0" algn="ctr">
              <a:buNone/>
            </a:pPr>
            <a:br>
              <a:rPr lang="en-US" altLang="ja-JP" sz="1400" dirty="0">
                <a:solidFill>
                  <a:schemeClr val="bg1"/>
                </a:solidFill>
                <a:latin typeface="Lato Light" panose="020F0302020204030203" pitchFamily="34" charset="0"/>
                <a:cs typeface="Arial" panose="020B0604020202020204" pitchFamily="34" charset="0"/>
              </a:rPr>
            </a:br>
            <a:endParaRPr lang="en-US" altLang="ja-JP" sz="14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573392034"/>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688C446C-15FA-43E2-A92B-F304CB0E408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796" b="7796"/>
          <a:stretch>
            <a:fillRect/>
          </a:stretch>
        </p:blipFill>
        <p:spPr>
          <a:xfrm>
            <a:off x="-4763" y="0"/>
            <a:ext cx="12192001" cy="6858000"/>
          </a:xfrm>
        </p:spPr>
      </p:pic>
      <p:sp>
        <p:nvSpPr>
          <p:cNvPr id="42" name="Rectangle 41">
            <a:extLst>
              <a:ext uri="{FF2B5EF4-FFF2-40B4-BE49-F238E27FC236}">
                <a16:creationId xmlns:a16="http://schemas.microsoft.com/office/drawing/2014/main" id="{51763BAE-4701-4C4F-B14B-A8B023CA1CD6}"/>
              </a:ext>
            </a:extLst>
          </p:cNvPr>
          <p:cNvSpPr/>
          <p:nvPr/>
        </p:nvSpPr>
        <p:spPr>
          <a:xfrm>
            <a:off x="3280934" y="1981199"/>
            <a:ext cx="5918199" cy="2182067"/>
          </a:xfrm>
          <a:prstGeom prst="rect">
            <a:avLst/>
          </a:prstGeom>
          <a:solidFill>
            <a:srgbClr val="262626">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39D340C-8FC1-4B59-80E1-2E83CCE3BF12}"/>
              </a:ext>
            </a:extLst>
          </p:cNvPr>
          <p:cNvSpPr/>
          <p:nvPr/>
        </p:nvSpPr>
        <p:spPr>
          <a:xfrm>
            <a:off x="2" y="1981200"/>
            <a:ext cx="6645251" cy="4876800"/>
          </a:xfrm>
          <a:custGeom>
            <a:avLst/>
            <a:gdLst>
              <a:gd name="connsiteX0" fmla="*/ 550371 w 7637719"/>
              <a:gd name="connsiteY0" fmla="*/ 212 h 5603013"/>
              <a:gd name="connsiteX1" fmla="*/ 2209799 w 7637719"/>
              <a:gd name="connsiteY1" fmla="*/ 2440713 h 5603013"/>
              <a:gd name="connsiteX2" fmla="*/ 4406900 w 7637719"/>
              <a:gd name="connsiteY2" fmla="*/ 3774212 h 5603013"/>
              <a:gd name="connsiteX3" fmla="*/ 7594600 w 7637719"/>
              <a:gd name="connsiteY3" fmla="*/ 5603012 h 5603013"/>
              <a:gd name="connsiteX4" fmla="*/ 7594599 w 7637719"/>
              <a:gd name="connsiteY4" fmla="*/ 5603013 h 5603013"/>
              <a:gd name="connsiteX5" fmla="*/ 1 w 7637719"/>
              <a:gd name="connsiteY5" fmla="*/ 5603013 h 5603013"/>
              <a:gd name="connsiteX6" fmla="*/ 0 w 7637719"/>
              <a:gd name="connsiteY6" fmla="*/ 5603012 h 5603013"/>
              <a:gd name="connsiteX7" fmla="*/ 0 w 7637719"/>
              <a:gd name="connsiteY7" fmla="*/ 256312 h 5603013"/>
              <a:gd name="connsiteX8" fmla="*/ 550371 w 7637719"/>
              <a:gd name="connsiteY8" fmla="*/ 212 h 5603013"/>
              <a:gd name="connsiteX0" fmla="*/ 550371 w 7634807"/>
              <a:gd name="connsiteY0" fmla="*/ 212 h 5603013"/>
              <a:gd name="connsiteX1" fmla="*/ 2209799 w 7634807"/>
              <a:gd name="connsiteY1" fmla="*/ 2440713 h 5603013"/>
              <a:gd name="connsiteX2" fmla="*/ 4406900 w 7634807"/>
              <a:gd name="connsiteY2" fmla="*/ 3774212 h 5603013"/>
              <a:gd name="connsiteX3" fmla="*/ 7594600 w 7634807"/>
              <a:gd name="connsiteY3" fmla="*/ 5603012 h 5603013"/>
              <a:gd name="connsiteX4" fmla="*/ 7594599 w 7634807"/>
              <a:gd name="connsiteY4" fmla="*/ 5603013 h 5603013"/>
              <a:gd name="connsiteX5" fmla="*/ 1 w 7634807"/>
              <a:gd name="connsiteY5" fmla="*/ 5603013 h 5603013"/>
              <a:gd name="connsiteX6" fmla="*/ 0 w 7634807"/>
              <a:gd name="connsiteY6" fmla="*/ 5603012 h 5603013"/>
              <a:gd name="connsiteX7" fmla="*/ 0 w 7634807"/>
              <a:gd name="connsiteY7" fmla="*/ 256312 h 5603013"/>
              <a:gd name="connsiteX8" fmla="*/ 550371 w 7634807"/>
              <a:gd name="connsiteY8" fmla="*/ 212 h 5603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34807" h="5603013">
                <a:moveTo>
                  <a:pt x="550371" y="212"/>
                </a:moveTo>
                <a:cubicBezTo>
                  <a:pt x="1396051" y="-16502"/>
                  <a:pt x="2709200" y="952432"/>
                  <a:pt x="2209799" y="2440713"/>
                </a:cubicBezTo>
                <a:cubicBezTo>
                  <a:pt x="1367366" y="4574313"/>
                  <a:pt x="3376083" y="4106529"/>
                  <a:pt x="4406900" y="3774212"/>
                </a:cubicBezTo>
                <a:cubicBezTo>
                  <a:pt x="6965950" y="2798429"/>
                  <a:pt x="7842250" y="4809262"/>
                  <a:pt x="7594600" y="5603012"/>
                </a:cubicBezTo>
                <a:lnTo>
                  <a:pt x="7594599" y="5603013"/>
                </a:lnTo>
                <a:lnTo>
                  <a:pt x="1" y="5603013"/>
                </a:lnTo>
                <a:lnTo>
                  <a:pt x="0" y="5603012"/>
                </a:lnTo>
                <a:lnTo>
                  <a:pt x="0" y="256312"/>
                </a:lnTo>
                <a:cubicBezTo>
                  <a:pt x="113440" y="86847"/>
                  <a:pt x="313581" y="4892"/>
                  <a:pt x="550371" y="21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Rectangle 30">
            <a:extLst>
              <a:ext uri="{FF2B5EF4-FFF2-40B4-BE49-F238E27FC236}">
                <a16:creationId xmlns:a16="http://schemas.microsoft.com/office/drawing/2014/main" id="{ED56816E-9D3C-46D7-B5DA-965B87604800}"/>
              </a:ext>
            </a:extLst>
          </p:cNvPr>
          <p:cNvSpPr/>
          <p:nvPr/>
        </p:nvSpPr>
        <p:spPr>
          <a:xfrm>
            <a:off x="6273801" y="-25399"/>
            <a:ext cx="5918200" cy="2574804"/>
          </a:xfrm>
          <a:custGeom>
            <a:avLst/>
            <a:gdLst>
              <a:gd name="connsiteX0" fmla="*/ 0 w 6515100"/>
              <a:gd name="connsiteY0" fmla="*/ 0 h 3009900"/>
              <a:gd name="connsiteX1" fmla="*/ 6515100 w 6515100"/>
              <a:gd name="connsiteY1" fmla="*/ 0 h 3009900"/>
              <a:gd name="connsiteX2" fmla="*/ 6515100 w 6515100"/>
              <a:gd name="connsiteY2" fmla="*/ 3009900 h 3009900"/>
              <a:gd name="connsiteX3" fmla="*/ 0 w 6515100"/>
              <a:gd name="connsiteY3" fmla="*/ 3009900 h 3009900"/>
              <a:gd name="connsiteX4" fmla="*/ 0 w 6515100"/>
              <a:gd name="connsiteY4" fmla="*/ 0 h 3009900"/>
              <a:gd name="connsiteX0" fmla="*/ 814387 w 7329487"/>
              <a:gd name="connsiteY0" fmla="*/ 0 h 3386137"/>
              <a:gd name="connsiteX1" fmla="*/ 7329487 w 7329487"/>
              <a:gd name="connsiteY1" fmla="*/ 0 h 3386137"/>
              <a:gd name="connsiteX2" fmla="*/ 7329487 w 7329487"/>
              <a:gd name="connsiteY2" fmla="*/ 3009900 h 3386137"/>
              <a:gd name="connsiteX3" fmla="*/ 814387 w 7329487"/>
              <a:gd name="connsiteY3" fmla="*/ 3009900 h 3386137"/>
              <a:gd name="connsiteX4" fmla="*/ 814387 w 7329487"/>
              <a:gd name="connsiteY4" fmla="*/ 0 h 3386137"/>
              <a:gd name="connsiteX0" fmla="*/ 1632306 w 8147406"/>
              <a:gd name="connsiteY0" fmla="*/ 0 h 3463980"/>
              <a:gd name="connsiteX1" fmla="*/ 8147406 w 8147406"/>
              <a:gd name="connsiteY1" fmla="*/ 0 h 3463980"/>
              <a:gd name="connsiteX2" fmla="*/ 8147406 w 8147406"/>
              <a:gd name="connsiteY2" fmla="*/ 3009900 h 3463980"/>
              <a:gd name="connsiteX3" fmla="*/ 1632306 w 8147406"/>
              <a:gd name="connsiteY3" fmla="*/ 3009900 h 3463980"/>
              <a:gd name="connsiteX4" fmla="*/ 1632306 w 8147406"/>
              <a:gd name="connsiteY4" fmla="*/ 0 h 3463980"/>
              <a:gd name="connsiteX0" fmla="*/ 809633 w 7324733"/>
              <a:gd name="connsiteY0" fmla="*/ 0 h 3081910"/>
              <a:gd name="connsiteX1" fmla="*/ 7324733 w 7324733"/>
              <a:gd name="connsiteY1" fmla="*/ 0 h 3081910"/>
              <a:gd name="connsiteX2" fmla="*/ 7324733 w 7324733"/>
              <a:gd name="connsiteY2" fmla="*/ 3009900 h 3081910"/>
              <a:gd name="connsiteX3" fmla="*/ 809633 w 7324733"/>
              <a:gd name="connsiteY3" fmla="*/ 3009900 h 3081910"/>
              <a:gd name="connsiteX4" fmla="*/ 809633 w 7324733"/>
              <a:gd name="connsiteY4" fmla="*/ 0 h 3081910"/>
              <a:gd name="connsiteX0" fmla="*/ 809633 w 7324733"/>
              <a:gd name="connsiteY0" fmla="*/ 0 h 3070048"/>
              <a:gd name="connsiteX1" fmla="*/ 7324733 w 7324733"/>
              <a:gd name="connsiteY1" fmla="*/ 0 h 3070048"/>
              <a:gd name="connsiteX2" fmla="*/ 7324733 w 7324733"/>
              <a:gd name="connsiteY2" fmla="*/ 3009900 h 3070048"/>
              <a:gd name="connsiteX3" fmla="*/ 809633 w 7324733"/>
              <a:gd name="connsiteY3" fmla="*/ 3009900 h 3070048"/>
              <a:gd name="connsiteX4" fmla="*/ 809633 w 7324733"/>
              <a:gd name="connsiteY4" fmla="*/ 0 h 3070048"/>
              <a:gd name="connsiteX0" fmla="*/ 809633 w 7324733"/>
              <a:gd name="connsiteY0" fmla="*/ 0 h 3272577"/>
              <a:gd name="connsiteX1" fmla="*/ 7324733 w 7324733"/>
              <a:gd name="connsiteY1" fmla="*/ 0 h 3272577"/>
              <a:gd name="connsiteX2" fmla="*/ 7324733 w 7324733"/>
              <a:gd name="connsiteY2" fmla="*/ 3009900 h 3272577"/>
              <a:gd name="connsiteX3" fmla="*/ 809633 w 7324733"/>
              <a:gd name="connsiteY3" fmla="*/ 3009900 h 3272577"/>
              <a:gd name="connsiteX4" fmla="*/ 809633 w 7324733"/>
              <a:gd name="connsiteY4" fmla="*/ 0 h 3272577"/>
              <a:gd name="connsiteX0" fmla="*/ 809633 w 7324733"/>
              <a:gd name="connsiteY0" fmla="*/ 0 h 3280396"/>
              <a:gd name="connsiteX1" fmla="*/ 7324733 w 7324733"/>
              <a:gd name="connsiteY1" fmla="*/ 0 h 3280396"/>
              <a:gd name="connsiteX2" fmla="*/ 7324733 w 7324733"/>
              <a:gd name="connsiteY2" fmla="*/ 3009900 h 3280396"/>
              <a:gd name="connsiteX3" fmla="*/ 809633 w 7324733"/>
              <a:gd name="connsiteY3" fmla="*/ 3009900 h 3280396"/>
              <a:gd name="connsiteX4" fmla="*/ 809633 w 7324733"/>
              <a:gd name="connsiteY4" fmla="*/ 0 h 3280396"/>
              <a:gd name="connsiteX0" fmla="*/ 604193 w 7119293"/>
              <a:gd name="connsiteY0" fmla="*/ 0 h 3232846"/>
              <a:gd name="connsiteX1" fmla="*/ 7119293 w 7119293"/>
              <a:gd name="connsiteY1" fmla="*/ 0 h 3232846"/>
              <a:gd name="connsiteX2" fmla="*/ 7119293 w 7119293"/>
              <a:gd name="connsiteY2" fmla="*/ 3009900 h 3232846"/>
              <a:gd name="connsiteX3" fmla="*/ 1099493 w 7119293"/>
              <a:gd name="connsiteY3" fmla="*/ 2146300 h 3232846"/>
              <a:gd name="connsiteX4" fmla="*/ 604193 w 7119293"/>
              <a:gd name="connsiteY4" fmla="*/ 0 h 3232846"/>
              <a:gd name="connsiteX0" fmla="*/ 604193 w 7119293"/>
              <a:gd name="connsiteY0" fmla="*/ 0 h 2146300"/>
              <a:gd name="connsiteX1" fmla="*/ 7119293 w 7119293"/>
              <a:gd name="connsiteY1" fmla="*/ 0 h 2146300"/>
              <a:gd name="connsiteX2" fmla="*/ 7119293 w 7119293"/>
              <a:gd name="connsiteY2" fmla="*/ 1511300 h 2146300"/>
              <a:gd name="connsiteX3" fmla="*/ 1099493 w 7119293"/>
              <a:gd name="connsiteY3" fmla="*/ 2146300 h 2146300"/>
              <a:gd name="connsiteX4" fmla="*/ 604193 w 7119293"/>
              <a:gd name="connsiteY4" fmla="*/ 0 h 2146300"/>
              <a:gd name="connsiteX0" fmla="*/ 438502 w 6953602"/>
              <a:gd name="connsiteY0" fmla="*/ 0 h 2108200"/>
              <a:gd name="connsiteX1" fmla="*/ 6953602 w 6953602"/>
              <a:gd name="connsiteY1" fmla="*/ 0 h 2108200"/>
              <a:gd name="connsiteX2" fmla="*/ 6953602 w 6953602"/>
              <a:gd name="connsiteY2" fmla="*/ 1511300 h 2108200"/>
              <a:gd name="connsiteX3" fmla="*/ 1568802 w 6953602"/>
              <a:gd name="connsiteY3" fmla="*/ 2108200 h 2108200"/>
              <a:gd name="connsiteX4" fmla="*/ 438502 w 6953602"/>
              <a:gd name="connsiteY4" fmla="*/ 0 h 2108200"/>
              <a:gd name="connsiteX0" fmla="*/ 408973 w 6924073"/>
              <a:gd name="connsiteY0" fmla="*/ 0 h 2108200"/>
              <a:gd name="connsiteX1" fmla="*/ 6924073 w 6924073"/>
              <a:gd name="connsiteY1" fmla="*/ 0 h 2108200"/>
              <a:gd name="connsiteX2" fmla="*/ 6924073 w 6924073"/>
              <a:gd name="connsiteY2" fmla="*/ 1511300 h 2108200"/>
              <a:gd name="connsiteX3" fmla="*/ 1539273 w 6924073"/>
              <a:gd name="connsiteY3" fmla="*/ 2108200 h 2108200"/>
              <a:gd name="connsiteX4" fmla="*/ 408973 w 6924073"/>
              <a:gd name="connsiteY4" fmla="*/ 0 h 2108200"/>
              <a:gd name="connsiteX0" fmla="*/ 193974 w 6709074"/>
              <a:gd name="connsiteY0" fmla="*/ 0 h 2108200"/>
              <a:gd name="connsiteX1" fmla="*/ 6709074 w 6709074"/>
              <a:gd name="connsiteY1" fmla="*/ 0 h 2108200"/>
              <a:gd name="connsiteX2" fmla="*/ 6709074 w 6709074"/>
              <a:gd name="connsiteY2" fmla="*/ 1511300 h 2108200"/>
              <a:gd name="connsiteX3" fmla="*/ 1324274 w 6709074"/>
              <a:gd name="connsiteY3" fmla="*/ 2108200 h 2108200"/>
              <a:gd name="connsiteX4" fmla="*/ 193974 w 6709074"/>
              <a:gd name="connsiteY4" fmla="*/ 0 h 2108200"/>
              <a:gd name="connsiteX0" fmla="*/ 246744 w 6761844"/>
              <a:gd name="connsiteY0" fmla="*/ 0 h 2108200"/>
              <a:gd name="connsiteX1" fmla="*/ 6761844 w 6761844"/>
              <a:gd name="connsiteY1" fmla="*/ 0 h 2108200"/>
              <a:gd name="connsiteX2" fmla="*/ 6761844 w 6761844"/>
              <a:gd name="connsiteY2" fmla="*/ 1511300 h 2108200"/>
              <a:gd name="connsiteX3" fmla="*/ 1377044 w 6761844"/>
              <a:gd name="connsiteY3" fmla="*/ 2108200 h 2108200"/>
              <a:gd name="connsiteX4" fmla="*/ 246744 w 6761844"/>
              <a:gd name="connsiteY4" fmla="*/ 0 h 2108200"/>
              <a:gd name="connsiteX0" fmla="*/ 246744 w 6761844"/>
              <a:gd name="connsiteY0" fmla="*/ 0 h 2556977"/>
              <a:gd name="connsiteX1" fmla="*/ 6761844 w 6761844"/>
              <a:gd name="connsiteY1" fmla="*/ 0 h 2556977"/>
              <a:gd name="connsiteX2" fmla="*/ 6761844 w 6761844"/>
              <a:gd name="connsiteY2" fmla="*/ 2298700 h 2556977"/>
              <a:gd name="connsiteX3" fmla="*/ 1377044 w 6761844"/>
              <a:gd name="connsiteY3" fmla="*/ 2108200 h 2556977"/>
              <a:gd name="connsiteX4" fmla="*/ 246744 w 6761844"/>
              <a:gd name="connsiteY4" fmla="*/ 0 h 2556977"/>
              <a:gd name="connsiteX0" fmla="*/ 246744 w 6761844"/>
              <a:gd name="connsiteY0" fmla="*/ 0 h 2554670"/>
              <a:gd name="connsiteX1" fmla="*/ 6761844 w 6761844"/>
              <a:gd name="connsiteY1" fmla="*/ 0 h 2554670"/>
              <a:gd name="connsiteX2" fmla="*/ 6761844 w 6761844"/>
              <a:gd name="connsiteY2" fmla="*/ 2298700 h 2554670"/>
              <a:gd name="connsiteX3" fmla="*/ 1377044 w 6761844"/>
              <a:gd name="connsiteY3" fmla="*/ 2070100 h 2554670"/>
              <a:gd name="connsiteX4" fmla="*/ 246744 w 6761844"/>
              <a:gd name="connsiteY4" fmla="*/ 0 h 2554670"/>
              <a:gd name="connsiteX0" fmla="*/ 246744 w 6761844"/>
              <a:gd name="connsiteY0" fmla="*/ 0 h 2589709"/>
              <a:gd name="connsiteX1" fmla="*/ 6761844 w 6761844"/>
              <a:gd name="connsiteY1" fmla="*/ 0 h 2589709"/>
              <a:gd name="connsiteX2" fmla="*/ 6761844 w 6761844"/>
              <a:gd name="connsiteY2" fmla="*/ 2298700 h 2589709"/>
              <a:gd name="connsiteX3" fmla="*/ 1377044 w 6761844"/>
              <a:gd name="connsiteY3" fmla="*/ 2070100 h 2589709"/>
              <a:gd name="connsiteX4" fmla="*/ 246744 w 6761844"/>
              <a:gd name="connsiteY4" fmla="*/ 0 h 2589709"/>
              <a:gd name="connsiteX0" fmla="*/ 265005 w 6780105"/>
              <a:gd name="connsiteY0" fmla="*/ 0 h 2589709"/>
              <a:gd name="connsiteX1" fmla="*/ 6780105 w 6780105"/>
              <a:gd name="connsiteY1" fmla="*/ 0 h 2589709"/>
              <a:gd name="connsiteX2" fmla="*/ 6780105 w 6780105"/>
              <a:gd name="connsiteY2" fmla="*/ 2298700 h 2589709"/>
              <a:gd name="connsiteX3" fmla="*/ 1395305 w 6780105"/>
              <a:gd name="connsiteY3" fmla="*/ 2070100 h 2589709"/>
              <a:gd name="connsiteX4" fmla="*/ 265005 w 6780105"/>
              <a:gd name="connsiteY4" fmla="*/ 0 h 2589709"/>
              <a:gd name="connsiteX0" fmla="*/ 265005 w 6780105"/>
              <a:gd name="connsiteY0" fmla="*/ 0 h 2511912"/>
              <a:gd name="connsiteX1" fmla="*/ 6780105 w 6780105"/>
              <a:gd name="connsiteY1" fmla="*/ 0 h 2511912"/>
              <a:gd name="connsiteX2" fmla="*/ 6780105 w 6780105"/>
              <a:gd name="connsiteY2" fmla="*/ 2298700 h 2511912"/>
              <a:gd name="connsiteX3" fmla="*/ 1395305 w 6780105"/>
              <a:gd name="connsiteY3" fmla="*/ 2070100 h 2511912"/>
              <a:gd name="connsiteX4" fmla="*/ 265005 w 6780105"/>
              <a:gd name="connsiteY4" fmla="*/ 0 h 2511912"/>
              <a:gd name="connsiteX0" fmla="*/ 453686 w 6968786"/>
              <a:gd name="connsiteY0" fmla="*/ 0 h 2368139"/>
              <a:gd name="connsiteX1" fmla="*/ 6968786 w 6968786"/>
              <a:gd name="connsiteY1" fmla="*/ 0 h 2368139"/>
              <a:gd name="connsiteX2" fmla="*/ 6968786 w 6968786"/>
              <a:gd name="connsiteY2" fmla="*/ 2298700 h 2368139"/>
              <a:gd name="connsiteX3" fmla="*/ 1583986 w 6968786"/>
              <a:gd name="connsiteY3" fmla="*/ 2070100 h 2368139"/>
              <a:gd name="connsiteX4" fmla="*/ 453686 w 6968786"/>
              <a:gd name="connsiteY4" fmla="*/ 0 h 2368139"/>
              <a:gd name="connsiteX0" fmla="*/ 453686 w 6968786"/>
              <a:gd name="connsiteY0" fmla="*/ 0 h 2614102"/>
              <a:gd name="connsiteX1" fmla="*/ 6968786 w 6968786"/>
              <a:gd name="connsiteY1" fmla="*/ 0 h 2614102"/>
              <a:gd name="connsiteX2" fmla="*/ 6968786 w 6968786"/>
              <a:gd name="connsiteY2" fmla="*/ 2298700 h 2614102"/>
              <a:gd name="connsiteX3" fmla="*/ 1583986 w 6968786"/>
              <a:gd name="connsiteY3" fmla="*/ 2070100 h 2614102"/>
              <a:gd name="connsiteX4" fmla="*/ 453686 w 6968786"/>
              <a:gd name="connsiteY4" fmla="*/ 0 h 2614102"/>
              <a:gd name="connsiteX0" fmla="*/ 289679 w 6804779"/>
              <a:gd name="connsiteY0" fmla="*/ 0 h 2614102"/>
              <a:gd name="connsiteX1" fmla="*/ 6804779 w 6804779"/>
              <a:gd name="connsiteY1" fmla="*/ 0 h 2614102"/>
              <a:gd name="connsiteX2" fmla="*/ 6804779 w 6804779"/>
              <a:gd name="connsiteY2" fmla="*/ 2298700 h 2614102"/>
              <a:gd name="connsiteX3" fmla="*/ 1419979 w 6804779"/>
              <a:gd name="connsiteY3" fmla="*/ 2070100 h 2614102"/>
              <a:gd name="connsiteX4" fmla="*/ 289679 w 6804779"/>
              <a:gd name="connsiteY4" fmla="*/ 0 h 2614102"/>
              <a:gd name="connsiteX0" fmla="*/ 0 w 6515100"/>
              <a:gd name="connsiteY0" fmla="*/ 0 h 2614102"/>
              <a:gd name="connsiteX1" fmla="*/ 6515100 w 6515100"/>
              <a:gd name="connsiteY1" fmla="*/ 0 h 2614102"/>
              <a:gd name="connsiteX2" fmla="*/ 6515100 w 6515100"/>
              <a:gd name="connsiteY2" fmla="*/ 2298700 h 2614102"/>
              <a:gd name="connsiteX3" fmla="*/ 1130300 w 6515100"/>
              <a:gd name="connsiteY3" fmla="*/ 2070100 h 2614102"/>
              <a:gd name="connsiteX4" fmla="*/ 0 w 6515100"/>
              <a:gd name="connsiteY4" fmla="*/ 0 h 2614102"/>
              <a:gd name="connsiteX0" fmla="*/ 0 w 6515100"/>
              <a:gd name="connsiteY0" fmla="*/ 0 h 2562603"/>
              <a:gd name="connsiteX1" fmla="*/ 6515100 w 6515100"/>
              <a:gd name="connsiteY1" fmla="*/ 0 h 2562603"/>
              <a:gd name="connsiteX2" fmla="*/ 6515100 w 6515100"/>
              <a:gd name="connsiteY2" fmla="*/ 2298700 h 2562603"/>
              <a:gd name="connsiteX3" fmla="*/ 1130300 w 6515100"/>
              <a:gd name="connsiteY3" fmla="*/ 2070100 h 2562603"/>
              <a:gd name="connsiteX4" fmla="*/ 0 w 6515100"/>
              <a:gd name="connsiteY4" fmla="*/ 0 h 2562603"/>
              <a:gd name="connsiteX0" fmla="*/ 0 w 6515100"/>
              <a:gd name="connsiteY0" fmla="*/ 0 h 2521480"/>
              <a:gd name="connsiteX1" fmla="*/ 6515100 w 6515100"/>
              <a:gd name="connsiteY1" fmla="*/ 0 h 2521480"/>
              <a:gd name="connsiteX2" fmla="*/ 6515100 w 6515100"/>
              <a:gd name="connsiteY2" fmla="*/ 2298700 h 2521480"/>
              <a:gd name="connsiteX3" fmla="*/ 2209800 w 6515100"/>
              <a:gd name="connsiteY3" fmla="*/ 1384300 h 2521480"/>
              <a:gd name="connsiteX4" fmla="*/ 0 w 6515100"/>
              <a:gd name="connsiteY4" fmla="*/ 0 h 2521480"/>
              <a:gd name="connsiteX0" fmla="*/ 0 w 6515100"/>
              <a:gd name="connsiteY0" fmla="*/ 0 h 2521480"/>
              <a:gd name="connsiteX1" fmla="*/ 6515100 w 6515100"/>
              <a:gd name="connsiteY1" fmla="*/ 0 h 2521480"/>
              <a:gd name="connsiteX2" fmla="*/ 6515100 w 6515100"/>
              <a:gd name="connsiteY2" fmla="*/ 2298700 h 2521480"/>
              <a:gd name="connsiteX3" fmla="*/ 2209800 w 6515100"/>
              <a:gd name="connsiteY3" fmla="*/ 1384300 h 2521480"/>
              <a:gd name="connsiteX4" fmla="*/ 0 w 6515100"/>
              <a:gd name="connsiteY4" fmla="*/ 0 h 2521480"/>
              <a:gd name="connsiteX0" fmla="*/ 0 w 5613400"/>
              <a:gd name="connsiteY0" fmla="*/ 0 h 2521480"/>
              <a:gd name="connsiteX1" fmla="*/ 5613400 w 5613400"/>
              <a:gd name="connsiteY1" fmla="*/ 0 h 2521480"/>
              <a:gd name="connsiteX2" fmla="*/ 5613400 w 5613400"/>
              <a:gd name="connsiteY2" fmla="*/ 2298700 h 2521480"/>
              <a:gd name="connsiteX3" fmla="*/ 1308100 w 5613400"/>
              <a:gd name="connsiteY3" fmla="*/ 1384300 h 2521480"/>
              <a:gd name="connsiteX4" fmla="*/ 0 w 5613400"/>
              <a:gd name="connsiteY4" fmla="*/ 0 h 2521480"/>
              <a:gd name="connsiteX0" fmla="*/ 0 w 5613400"/>
              <a:gd name="connsiteY0" fmla="*/ 0 h 2521480"/>
              <a:gd name="connsiteX1" fmla="*/ 5613400 w 5613400"/>
              <a:gd name="connsiteY1" fmla="*/ 0 h 2521480"/>
              <a:gd name="connsiteX2" fmla="*/ 5613400 w 5613400"/>
              <a:gd name="connsiteY2" fmla="*/ 2298700 h 2521480"/>
              <a:gd name="connsiteX3" fmla="*/ 1308100 w 5613400"/>
              <a:gd name="connsiteY3" fmla="*/ 1384300 h 2521480"/>
              <a:gd name="connsiteX4" fmla="*/ 0 w 5613400"/>
              <a:gd name="connsiteY4" fmla="*/ 0 h 2521480"/>
              <a:gd name="connsiteX0" fmla="*/ 0 w 5613400"/>
              <a:gd name="connsiteY0" fmla="*/ 0 h 2502230"/>
              <a:gd name="connsiteX1" fmla="*/ 5613400 w 5613400"/>
              <a:gd name="connsiteY1" fmla="*/ 0 h 2502230"/>
              <a:gd name="connsiteX2" fmla="*/ 5613400 w 5613400"/>
              <a:gd name="connsiteY2" fmla="*/ 2298700 h 2502230"/>
              <a:gd name="connsiteX3" fmla="*/ 2209800 w 5613400"/>
              <a:gd name="connsiteY3" fmla="*/ 965200 h 2502230"/>
              <a:gd name="connsiteX4" fmla="*/ 0 w 5613400"/>
              <a:gd name="connsiteY4" fmla="*/ 0 h 2502230"/>
              <a:gd name="connsiteX0" fmla="*/ 0 w 5613400"/>
              <a:gd name="connsiteY0" fmla="*/ 0 h 2549404"/>
              <a:gd name="connsiteX1" fmla="*/ 5613400 w 5613400"/>
              <a:gd name="connsiteY1" fmla="*/ 0 h 2549404"/>
              <a:gd name="connsiteX2" fmla="*/ 5613400 w 5613400"/>
              <a:gd name="connsiteY2" fmla="*/ 2298700 h 2549404"/>
              <a:gd name="connsiteX3" fmla="*/ 2209800 w 5613400"/>
              <a:gd name="connsiteY3" fmla="*/ 965200 h 2549404"/>
              <a:gd name="connsiteX4" fmla="*/ 0 w 5613400"/>
              <a:gd name="connsiteY4" fmla="*/ 0 h 2549404"/>
              <a:gd name="connsiteX0" fmla="*/ 0 w 5613400"/>
              <a:gd name="connsiteY0" fmla="*/ 0 h 2549404"/>
              <a:gd name="connsiteX1" fmla="*/ 5613400 w 5613400"/>
              <a:gd name="connsiteY1" fmla="*/ 0 h 2549404"/>
              <a:gd name="connsiteX2" fmla="*/ 5613400 w 5613400"/>
              <a:gd name="connsiteY2" fmla="*/ 2298700 h 2549404"/>
              <a:gd name="connsiteX3" fmla="*/ 2209800 w 5613400"/>
              <a:gd name="connsiteY3" fmla="*/ 965200 h 2549404"/>
              <a:gd name="connsiteX4" fmla="*/ 0 w 5613400"/>
              <a:gd name="connsiteY4" fmla="*/ 0 h 2549404"/>
              <a:gd name="connsiteX0" fmla="*/ 0 w 5613400"/>
              <a:gd name="connsiteY0" fmla="*/ 0 h 2549404"/>
              <a:gd name="connsiteX1" fmla="*/ 5613400 w 5613400"/>
              <a:gd name="connsiteY1" fmla="*/ 0 h 2549404"/>
              <a:gd name="connsiteX2" fmla="*/ 5613400 w 5613400"/>
              <a:gd name="connsiteY2" fmla="*/ 2298700 h 2549404"/>
              <a:gd name="connsiteX3" fmla="*/ 2209800 w 5613400"/>
              <a:gd name="connsiteY3" fmla="*/ 965200 h 2549404"/>
              <a:gd name="connsiteX4" fmla="*/ 0 w 5613400"/>
              <a:gd name="connsiteY4" fmla="*/ 0 h 2549404"/>
              <a:gd name="connsiteX0" fmla="*/ 0 w 5918200"/>
              <a:gd name="connsiteY0" fmla="*/ 0 h 2574804"/>
              <a:gd name="connsiteX1" fmla="*/ 5918200 w 5918200"/>
              <a:gd name="connsiteY1" fmla="*/ 25400 h 2574804"/>
              <a:gd name="connsiteX2" fmla="*/ 5918200 w 5918200"/>
              <a:gd name="connsiteY2" fmla="*/ 2324100 h 2574804"/>
              <a:gd name="connsiteX3" fmla="*/ 2514600 w 5918200"/>
              <a:gd name="connsiteY3" fmla="*/ 990600 h 2574804"/>
              <a:gd name="connsiteX4" fmla="*/ 0 w 5918200"/>
              <a:gd name="connsiteY4" fmla="*/ 0 h 2574804"/>
              <a:gd name="connsiteX0" fmla="*/ 0 w 5918200"/>
              <a:gd name="connsiteY0" fmla="*/ 0 h 2574804"/>
              <a:gd name="connsiteX1" fmla="*/ 5918200 w 5918200"/>
              <a:gd name="connsiteY1" fmla="*/ 25400 h 2574804"/>
              <a:gd name="connsiteX2" fmla="*/ 5918200 w 5918200"/>
              <a:gd name="connsiteY2" fmla="*/ 2324100 h 2574804"/>
              <a:gd name="connsiteX3" fmla="*/ 2514600 w 5918200"/>
              <a:gd name="connsiteY3" fmla="*/ 990600 h 2574804"/>
              <a:gd name="connsiteX4" fmla="*/ 0 w 5918200"/>
              <a:gd name="connsiteY4" fmla="*/ 0 h 2574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200" h="2574804">
                <a:moveTo>
                  <a:pt x="0" y="0"/>
                </a:moveTo>
                <a:lnTo>
                  <a:pt x="5918200" y="25400"/>
                </a:lnTo>
                <a:lnTo>
                  <a:pt x="5918200" y="2324100"/>
                </a:lnTo>
                <a:cubicBezTo>
                  <a:pt x="4728633" y="3481917"/>
                  <a:pt x="4984750" y="209550"/>
                  <a:pt x="2514600" y="990600"/>
                </a:cubicBezTo>
                <a:cubicBezTo>
                  <a:pt x="692150" y="1797050"/>
                  <a:pt x="412750" y="882650"/>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10366B7C-7328-471D-A4EB-1F4623C63FC0}"/>
              </a:ext>
            </a:extLst>
          </p:cNvPr>
          <p:cNvSpPr/>
          <p:nvPr/>
        </p:nvSpPr>
        <p:spPr>
          <a:xfrm>
            <a:off x="6095999" y="2705100"/>
            <a:ext cx="6096000" cy="4152900"/>
          </a:xfrm>
          <a:custGeom>
            <a:avLst/>
            <a:gdLst>
              <a:gd name="connsiteX0" fmla="*/ 6080125 w 6096000"/>
              <a:gd name="connsiteY0" fmla="*/ 0 h 4152900"/>
              <a:gd name="connsiteX1" fmla="*/ 6096000 w 6096000"/>
              <a:gd name="connsiteY1" fmla="*/ 0 h 4152900"/>
              <a:gd name="connsiteX2" fmla="*/ 6096000 w 6096000"/>
              <a:gd name="connsiteY2" fmla="*/ 4152900 h 4152900"/>
              <a:gd name="connsiteX3" fmla="*/ 0 w 6096000"/>
              <a:gd name="connsiteY3" fmla="*/ 4152900 h 4152900"/>
              <a:gd name="connsiteX4" fmla="*/ 6000837 w 6096000"/>
              <a:gd name="connsiteY4" fmla="*/ 190297 h 415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4152900">
                <a:moveTo>
                  <a:pt x="6080125" y="0"/>
                </a:moveTo>
                <a:lnTo>
                  <a:pt x="6096000" y="0"/>
                </a:lnTo>
                <a:lnTo>
                  <a:pt x="6096000" y="4152900"/>
                </a:lnTo>
                <a:lnTo>
                  <a:pt x="0" y="4152900"/>
                </a:lnTo>
                <a:cubicBezTo>
                  <a:pt x="3998516" y="3636169"/>
                  <a:pt x="5017368" y="2511586"/>
                  <a:pt x="6000837" y="19029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3"/>
              </a:solidFill>
            </a:endParaRPr>
          </a:p>
        </p:txBody>
      </p:sp>
      <p:sp>
        <p:nvSpPr>
          <p:cNvPr id="35" name="TextBox 34">
            <a:extLst>
              <a:ext uri="{FF2B5EF4-FFF2-40B4-BE49-F238E27FC236}">
                <a16:creationId xmlns:a16="http://schemas.microsoft.com/office/drawing/2014/main" id="{C624EDAA-C8BA-4322-AF92-32D8DABB4B32}"/>
              </a:ext>
            </a:extLst>
          </p:cNvPr>
          <p:cNvSpPr txBox="1"/>
          <p:nvPr/>
        </p:nvSpPr>
        <p:spPr>
          <a:xfrm>
            <a:off x="3524250" y="2157074"/>
            <a:ext cx="5143500" cy="646331"/>
          </a:xfrm>
          <a:prstGeom prst="rect">
            <a:avLst/>
          </a:prstGeom>
          <a:noFill/>
        </p:spPr>
        <p:txBody>
          <a:bodyPr wrap="square" rtlCol="0">
            <a:spAutoFit/>
          </a:bodyPr>
          <a:lstStyle/>
          <a:p>
            <a:pPr algn="ctr"/>
            <a:r>
              <a:rPr lang="en-US" sz="3600" dirty="0">
                <a:solidFill>
                  <a:schemeClr val="accent2"/>
                </a:solidFill>
                <a:effectLst>
                  <a:outerShdw blurRad="38100" dist="38100" dir="2700000" algn="tl">
                    <a:srgbClr val="000000">
                      <a:alpha val="43137"/>
                    </a:srgbClr>
                  </a:outerShdw>
                </a:effectLst>
                <a:latin typeface="Lobster 1.4" panose="02000506000000020003" pitchFamily="50" charset="0"/>
              </a:rPr>
              <a:t>May is international</a:t>
            </a:r>
          </a:p>
        </p:txBody>
      </p:sp>
      <p:sp>
        <p:nvSpPr>
          <p:cNvPr id="36" name="TextBox 35">
            <a:extLst>
              <a:ext uri="{FF2B5EF4-FFF2-40B4-BE49-F238E27FC236}">
                <a16:creationId xmlns:a16="http://schemas.microsoft.com/office/drawing/2014/main" id="{9092A4D9-D34D-4533-B8D3-7C1991DE2FFB}"/>
              </a:ext>
            </a:extLst>
          </p:cNvPr>
          <p:cNvSpPr txBox="1"/>
          <p:nvPr/>
        </p:nvSpPr>
        <p:spPr>
          <a:xfrm>
            <a:off x="2292350" y="2712579"/>
            <a:ext cx="7607300" cy="646331"/>
          </a:xfrm>
          <a:prstGeom prst="rect">
            <a:avLst/>
          </a:prstGeom>
          <a:noFill/>
        </p:spPr>
        <p:txBody>
          <a:bodyPr wrap="square" rtlCol="0">
            <a:spAutoFit/>
          </a:bodyPr>
          <a:lstStyle/>
          <a:p>
            <a:pPr algn="ctr"/>
            <a:r>
              <a:rPr lang="en-US" sz="3600" dirty="0">
                <a:solidFill>
                  <a:schemeClr val="bg1"/>
                </a:solidFill>
                <a:effectLst>
                  <a:outerShdw blurRad="38100" dist="38100" dir="2700000" algn="tl">
                    <a:srgbClr val="000000">
                      <a:alpha val="43137"/>
                    </a:srgbClr>
                  </a:outerShdw>
                </a:effectLst>
                <a:latin typeface="Montserrat ExtraBold" panose="00000900000000000000" pitchFamily="50" charset="0"/>
              </a:rPr>
              <a:t>MEDITERRANEAN DIET</a:t>
            </a:r>
          </a:p>
        </p:txBody>
      </p:sp>
      <p:sp>
        <p:nvSpPr>
          <p:cNvPr id="37" name="TextBox 36">
            <a:extLst>
              <a:ext uri="{FF2B5EF4-FFF2-40B4-BE49-F238E27FC236}">
                <a16:creationId xmlns:a16="http://schemas.microsoft.com/office/drawing/2014/main" id="{22BC3A66-9813-4C97-8CE9-FA751738B581}"/>
              </a:ext>
            </a:extLst>
          </p:cNvPr>
          <p:cNvSpPr txBox="1"/>
          <p:nvPr/>
        </p:nvSpPr>
        <p:spPr>
          <a:xfrm>
            <a:off x="3524250" y="3175924"/>
            <a:ext cx="5143500" cy="646331"/>
          </a:xfrm>
          <a:prstGeom prst="rect">
            <a:avLst/>
          </a:prstGeom>
          <a:noFill/>
        </p:spPr>
        <p:txBody>
          <a:bodyPr wrap="square" rtlCol="0">
            <a:spAutoFit/>
          </a:bodyPr>
          <a:lstStyle/>
          <a:p>
            <a:pPr algn="ctr"/>
            <a:r>
              <a:rPr lang="en-US" sz="3600" dirty="0">
                <a:solidFill>
                  <a:schemeClr val="accent2"/>
                </a:solidFill>
                <a:effectLst>
                  <a:outerShdw blurRad="38100" dist="38100" dir="2700000" algn="tl">
                    <a:srgbClr val="000000">
                      <a:alpha val="43137"/>
                    </a:srgbClr>
                  </a:outerShdw>
                </a:effectLst>
                <a:latin typeface="Lobster 1.4" panose="02000506000000020003" pitchFamily="50" charset="0"/>
              </a:rPr>
              <a:t>Month </a:t>
            </a:r>
          </a:p>
        </p:txBody>
      </p:sp>
      <p:cxnSp>
        <p:nvCxnSpPr>
          <p:cNvPr id="39" name="Straight Connector 38">
            <a:extLst>
              <a:ext uri="{FF2B5EF4-FFF2-40B4-BE49-F238E27FC236}">
                <a16:creationId xmlns:a16="http://schemas.microsoft.com/office/drawing/2014/main" id="{38A5360F-09E5-4AD0-8AF3-F223049E3A8A}"/>
              </a:ext>
            </a:extLst>
          </p:cNvPr>
          <p:cNvCxnSpPr>
            <a:cxnSpLocks/>
          </p:cNvCxnSpPr>
          <p:nvPr/>
        </p:nvCxnSpPr>
        <p:spPr>
          <a:xfrm>
            <a:off x="3477968" y="3499091"/>
            <a:ext cx="1957632"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349DBAA-1207-4ECF-AF04-CC651BA2F4A6}"/>
              </a:ext>
            </a:extLst>
          </p:cNvPr>
          <p:cNvCxnSpPr>
            <a:cxnSpLocks/>
          </p:cNvCxnSpPr>
          <p:nvPr/>
        </p:nvCxnSpPr>
        <p:spPr>
          <a:xfrm>
            <a:off x="6818717" y="3499090"/>
            <a:ext cx="1944283"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6" name="Freeform: Shape 45">
            <a:extLst>
              <a:ext uri="{FF2B5EF4-FFF2-40B4-BE49-F238E27FC236}">
                <a16:creationId xmlns:a16="http://schemas.microsoft.com/office/drawing/2014/main" id="{F53156E0-9A3C-4150-87DD-4AE9614BEA3A}"/>
              </a:ext>
            </a:extLst>
          </p:cNvPr>
          <p:cNvSpPr/>
          <p:nvPr/>
        </p:nvSpPr>
        <p:spPr>
          <a:xfrm>
            <a:off x="6434993" y="0"/>
            <a:ext cx="5757007" cy="2415055"/>
          </a:xfrm>
          <a:custGeom>
            <a:avLst/>
            <a:gdLst>
              <a:gd name="connsiteX0" fmla="*/ 0 w 5757007"/>
              <a:gd name="connsiteY0" fmla="*/ 0 h 2415055"/>
              <a:gd name="connsiteX1" fmla="*/ 5757007 w 5757007"/>
              <a:gd name="connsiteY1" fmla="*/ 0 h 2415055"/>
              <a:gd name="connsiteX2" fmla="*/ 5757007 w 5757007"/>
              <a:gd name="connsiteY2" fmla="*/ 2242407 h 2415055"/>
              <a:gd name="connsiteX3" fmla="*/ 5737089 w 5757007"/>
              <a:gd name="connsiteY3" fmla="*/ 2260176 h 2415055"/>
              <a:gd name="connsiteX4" fmla="*/ 2440903 w 5757007"/>
              <a:gd name="connsiteY4" fmla="*/ 830851 h 2415055"/>
              <a:gd name="connsiteX5" fmla="*/ 78108 w 5757007"/>
              <a:gd name="connsiteY5" fmla="*/ 169310 h 241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7007" h="2415055">
                <a:moveTo>
                  <a:pt x="0" y="0"/>
                </a:moveTo>
                <a:lnTo>
                  <a:pt x="5757007" y="0"/>
                </a:lnTo>
                <a:lnTo>
                  <a:pt x="5757007" y="2242407"/>
                </a:lnTo>
                <a:lnTo>
                  <a:pt x="5737089" y="2260176"/>
                </a:lnTo>
                <a:cubicBezTo>
                  <a:pt x="4668281" y="3121604"/>
                  <a:pt x="4833861" y="74209"/>
                  <a:pt x="2440903" y="830851"/>
                </a:cubicBezTo>
                <a:cubicBezTo>
                  <a:pt x="846260" y="1536495"/>
                  <a:pt x="433014" y="924613"/>
                  <a:pt x="78108" y="16931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621C0630-0A65-40C2-A4B0-9141A36C7786}"/>
              </a:ext>
            </a:extLst>
          </p:cNvPr>
          <p:cNvSpPr/>
          <p:nvPr/>
        </p:nvSpPr>
        <p:spPr>
          <a:xfrm>
            <a:off x="6184901" y="2814179"/>
            <a:ext cx="6096000" cy="4152900"/>
          </a:xfrm>
          <a:custGeom>
            <a:avLst/>
            <a:gdLst>
              <a:gd name="connsiteX0" fmla="*/ 6080125 w 6096000"/>
              <a:gd name="connsiteY0" fmla="*/ 0 h 4152900"/>
              <a:gd name="connsiteX1" fmla="*/ 6096000 w 6096000"/>
              <a:gd name="connsiteY1" fmla="*/ 0 h 4152900"/>
              <a:gd name="connsiteX2" fmla="*/ 6096000 w 6096000"/>
              <a:gd name="connsiteY2" fmla="*/ 4152900 h 4152900"/>
              <a:gd name="connsiteX3" fmla="*/ 0 w 6096000"/>
              <a:gd name="connsiteY3" fmla="*/ 4152900 h 4152900"/>
              <a:gd name="connsiteX4" fmla="*/ 6000837 w 6096000"/>
              <a:gd name="connsiteY4" fmla="*/ 190297 h 415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4152900">
                <a:moveTo>
                  <a:pt x="6080125" y="0"/>
                </a:moveTo>
                <a:lnTo>
                  <a:pt x="6096000" y="0"/>
                </a:lnTo>
                <a:lnTo>
                  <a:pt x="6096000" y="4152900"/>
                </a:lnTo>
                <a:lnTo>
                  <a:pt x="0" y="4152900"/>
                </a:lnTo>
                <a:cubicBezTo>
                  <a:pt x="3998516" y="3636169"/>
                  <a:pt x="5017368" y="2511586"/>
                  <a:pt x="6000837" y="190297"/>
                </a:cubicBez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Shape 49">
            <a:extLst>
              <a:ext uri="{FF2B5EF4-FFF2-40B4-BE49-F238E27FC236}">
                <a16:creationId xmlns:a16="http://schemas.microsoft.com/office/drawing/2014/main" id="{63C05C34-3ADD-4A0D-A26F-4E57A3A87EA9}"/>
              </a:ext>
            </a:extLst>
          </p:cNvPr>
          <p:cNvSpPr/>
          <p:nvPr/>
        </p:nvSpPr>
        <p:spPr>
          <a:xfrm>
            <a:off x="0" y="2157074"/>
            <a:ext cx="6566855" cy="4700925"/>
          </a:xfrm>
          <a:custGeom>
            <a:avLst/>
            <a:gdLst>
              <a:gd name="connsiteX0" fmla="*/ 401611 w 6566855"/>
              <a:gd name="connsiteY0" fmla="*/ 186 h 4700925"/>
              <a:gd name="connsiteX1" fmla="*/ 1845959 w 6566855"/>
              <a:gd name="connsiteY1" fmla="*/ 2124370 h 4700925"/>
              <a:gd name="connsiteX2" fmla="*/ 3758291 w 6566855"/>
              <a:gd name="connsiteY2" fmla="*/ 3285033 h 4700925"/>
              <a:gd name="connsiteX3" fmla="*/ 6566855 w 6566855"/>
              <a:gd name="connsiteY3" fmla="*/ 4575213 h 4700925"/>
              <a:gd name="connsiteX4" fmla="*/ 6562789 w 6566855"/>
              <a:gd name="connsiteY4" fmla="*/ 4700925 h 4700925"/>
              <a:gd name="connsiteX5" fmla="*/ 0 w 6566855"/>
              <a:gd name="connsiteY5" fmla="*/ 4700925 h 4700925"/>
              <a:gd name="connsiteX6" fmla="*/ 0 w 6566855"/>
              <a:gd name="connsiteY6" fmla="*/ 137738 h 4700925"/>
              <a:gd name="connsiteX7" fmla="*/ 10096 w 6566855"/>
              <a:gd name="connsiteY7" fmla="*/ 126609 h 4700925"/>
              <a:gd name="connsiteX8" fmla="*/ 401611 w 6566855"/>
              <a:gd name="connsiteY8" fmla="*/ 186 h 470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66855" h="4700925">
                <a:moveTo>
                  <a:pt x="401611" y="186"/>
                </a:moveTo>
                <a:cubicBezTo>
                  <a:pt x="1137681" y="-14362"/>
                  <a:pt x="2280632" y="828987"/>
                  <a:pt x="1845959" y="2124370"/>
                </a:cubicBezTo>
                <a:cubicBezTo>
                  <a:pt x="1112714" y="3981432"/>
                  <a:pt x="2861079" y="3574278"/>
                  <a:pt x="3758291" y="3285033"/>
                </a:cubicBezTo>
                <a:cubicBezTo>
                  <a:pt x="5707239" y="2541887"/>
                  <a:pt x="6534816" y="3788995"/>
                  <a:pt x="6566855" y="4575213"/>
                </a:cubicBezTo>
                <a:lnTo>
                  <a:pt x="6562789" y="4700925"/>
                </a:lnTo>
                <a:lnTo>
                  <a:pt x="0" y="4700925"/>
                </a:lnTo>
                <a:lnTo>
                  <a:pt x="0" y="137738"/>
                </a:lnTo>
                <a:lnTo>
                  <a:pt x="10096" y="126609"/>
                </a:lnTo>
                <a:cubicBezTo>
                  <a:pt x="110405" y="44129"/>
                  <a:pt x="247036" y="3241"/>
                  <a:pt x="401611" y="18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Block Arc 51">
            <a:extLst>
              <a:ext uri="{FF2B5EF4-FFF2-40B4-BE49-F238E27FC236}">
                <a16:creationId xmlns:a16="http://schemas.microsoft.com/office/drawing/2014/main" id="{6570C8F0-D81C-41FB-AB54-01E7438D086C}"/>
              </a:ext>
            </a:extLst>
          </p:cNvPr>
          <p:cNvSpPr/>
          <p:nvPr/>
        </p:nvSpPr>
        <p:spPr>
          <a:xfrm>
            <a:off x="2900304" y="6260637"/>
            <a:ext cx="1155329" cy="1155329"/>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Block Arc 52">
            <a:extLst>
              <a:ext uri="{FF2B5EF4-FFF2-40B4-BE49-F238E27FC236}">
                <a16:creationId xmlns:a16="http://schemas.microsoft.com/office/drawing/2014/main" id="{AD85A355-032F-4EA3-BB10-3BC900E83D5D}"/>
              </a:ext>
            </a:extLst>
          </p:cNvPr>
          <p:cNvSpPr/>
          <p:nvPr/>
        </p:nvSpPr>
        <p:spPr>
          <a:xfrm rot="10800000">
            <a:off x="10648951" y="-603064"/>
            <a:ext cx="1155329" cy="1155329"/>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Isosceles Triangle 53">
            <a:extLst>
              <a:ext uri="{FF2B5EF4-FFF2-40B4-BE49-F238E27FC236}">
                <a16:creationId xmlns:a16="http://schemas.microsoft.com/office/drawing/2014/main" id="{CB815EFA-5E3E-4BDA-ACEC-060633611A5E}"/>
              </a:ext>
            </a:extLst>
          </p:cNvPr>
          <p:cNvSpPr/>
          <p:nvPr/>
        </p:nvSpPr>
        <p:spPr>
          <a:xfrm>
            <a:off x="9363295" y="4612154"/>
            <a:ext cx="1863320" cy="1606310"/>
          </a:xfrm>
          <a:custGeom>
            <a:avLst/>
            <a:gdLst>
              <a:gd name="connsiteX0" fmla="*/ 0 w 1863320"/>
              <a:gd name="connsiteY0" fmla="*/ 1606310 h 1606310"/>
              <a:gd name="connsiteX1" fmla="*/ 931660 w 1863320"/>
              <a:gd name="connsiteY1" fmla="*/ 0 h 1606310"/>
              <a:gd name="connsiteX2" fmla="*/ 1863320 w 1863320"/>
              <a:gd name="connsiteY2" fmla="*/ 1606310 h 1606310"/>
              <a:gd name="connsiteX3" fmla="*/ 0 w 1863320"/>
              <a:gd name="connsiteY3" fmla="*/ 1606310 h 1606310"/>
              <a:gd name="connsiteX0" fmla="*/ 0 w 1863320"/>
              <a:gd name="connsiteY0" fmla="*/ 1606310 h 1606310"/>
              <a:gd name="connsiteX1" fmla="*/ 1376160 w 1863320"/>
              <a:gd name="connsiteY1" fmla="*/ 0 h 1606310"/>
              <a:gd name="connsiteX2" fmla="*/ 1863320 w 1863320"/>
              <a:gd name="connsiteY2" fmla="*/ 1606310 h 1606310"/>
              <a:gd name="connsiteX3" fmla="*/ 0 w 1863320"/>
              <a:gd name="connsiteY3" fmla="*/ 1606310 h 1606310"/>
            </a:gdLst>
            <a:ahLst/>
            <a:cxnLst>
              <a:cxn ang="0">
                <a:pos x="connsiteX0" y="connsiteY0"/>
              </a:cxn>
              <a:cxn ang="0">
                <a:pos x="connsiteX1" y="connsiteY1"/>
              </a:cxn>
              <a:cxn ang="0">
                <a:pos x="connsiteX2" y="connsiteY2"/>
              </a:cxn>
              <a:cxn ang="0">
                <a:pos x="connsiteX3" y="connsiteY3"/>
              </a:cxn>
            </a:cxnLst>
            <a:rect l="l" t="t" r="r" b="b"/>
            <a:pathLst>
              <a:path w="1863320" h="1606310">
                <a:moveTo>
                  <a:pt x="0" y="1606310"/>
                </a:moveTo>
                <a:lnTo>
                  <a:pt x="1376160" y="0"/>
                </a:lnTo>
                <a:lnTo>
                  <a:pt x="1863320" y="1606310"/>
                </a:lnTo>
                <a:lnTo>
                  <a:pt x="0" y="16063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3">
            <a:extLst>
              <a:ext uri="{FF2B5EF4-FFF2-40B4-BE49-F238E27FC236}">
                <a16:creationId xmlns:a16="http://schemas.microsoft.com/office/drawing/2014/main" id="{3E1D3B6C-BA42-478F-BE47-4774877F930D}"/>
              </a:ext>
            </a:extLst>
          </p:cNvPr>
          <p:cNvSpPr/>
          <p:nvPr/>
        </p:nvSpPr>
        <p:spPr>
          <a:xfrm>
            <a:off x="9052582" y="4721233"/>
            <a:ext cx="1863320" cy="1606310"/>
          </a:xfrm>
          <a:custGeom>
            <a:avLst/>
            <a:gdLst>
              <a:gd name="connsiteX0" fmla="*/ 0 w 1863320"/>
              <a:gd name="connsiteY0" fmla="*/ 1606310 h 1606310"/>
              <a:gd name="connsiteX1" fmla="*/ 931660 w 1863320"/>
              <a:gd name="connsiteY1" fmla="*/ 0 h 1606310"/>
              <a:gd name="connsiteX2" fmla="*/ 1863320 w 1863320"/>
              <a:gd name="connsiteY2" fmla="*/ 1606310 h 1606310"/>
              <a:gd name="connsiteX3" fmla="*/ 0 w 1863320"/>
              <a:gd name="connsiteY3" fmla="*/ 1606310 h 1606310"/>
              <a:gd name="connsiteX0" fmla="*/ 0 w 1863320"/>
              <a:gd name="connsiteY0" fmla="*/ 1606310 h 1606310"/>
              <a:gd name="connsiteX1" fmla="*/ 1376160 w 1863320"/>
              <a:gd name="connsiteY1" fmla="*/ 0 h 1606310"/>
              <a:gd name="connsiteX2" fmla="*/ 1863320 w 1863320"/>
              <a:gd name="connsiteY2" fmla="*/ 1606310 h 1606310"/>
              <a:gd name="connsiteX3" fmla="*/ 0 w 1863320"/>
              <a:gd name="connsiteY3" fmla="*/ 1606310 h 1606310"/>
            </a:gdLst>
            <a:ahLst/>
            <a:cxnLst>
              <a:cxn ang="0">
                <a:pos x="connsiteX0" y="connsiteY0"/>
              </a:cxn>
              <a:cxn ang="0">
                <a:pos x="connsiteX1" y="connsiteY1"/>
              </a:cxn>
              <a:cxn ang="0">
                <a:pos x="connsiteX2" y="connsiteY2"/>
              </a:cxn>
              <a:cxn ang="0">
                <a:pos x="connsiteX3" y="connsiteY3"/>
              </a:cxn>
            </a:cxnLst>
            <a:rect l="l" t="t" r="r" b="b"/>
            <a:pathLst>
              <a:path w="1863320" h="1606310">
                <a:moveTo>
                  <a:pt x="0" y="1606310"/>
                </a:moveTo>
                <a:lnTo>
                  <a:pt x="1376160" y="0"/>
                </a:lnTo>
                <a:lnTo>
                  <a:pt x="1863320" y="1606310"/>
                </a:lnTo>
                <a:lnTo>
                  <a:pt x="0" y="1606310"/>
                </a:lnTo>
                <a:close/>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58DF5AEB-BEB9-4F28-8850-2C5BABDC8247}"/>
              </a:ext>
            </a:extLst>
          </p:cNvPr>
          <p:cNvGrpSpPr/>
          <p:nvPr/>
        </p:nvGrpSpPr>
        <p:grpSpPr>
          <a:xfrm>
            <a:off x="355603" y="2703287"/>
            <a:ext cx="1194725" cy="1194725"/>
            <a:chOff x="355603" y="2703287"/>
            <a:chExt cx="1194725" cy="1194725"/>
          </a:xfrm>
        </p:grpSpPr>
        <p:sp>
          <p:nvSpPr>
            <p:cNvPr id="51" name="Circle: Hollow 50">
              <a:extLst>
                <a:ext uri="{FF2B5EF4-FFF2-40B4-BE49-F238E27FC236}">
                  <a16:creationId xmlns:a16="http://schemas.microsoft.com/office/drawing/2014/main" id="{51E59C94-556E-414D-85B4-8F051A31350A}"/>
                </a:ext>
              </a:extLst>
            </p:cNvPr>
            <p:cNvSpPr/>
            <p:nvPr/>
          </p:nvSpPr>
          <p:spPr>
            <a:xfrm>
              <a:off x="355603" y="2703287"/>
              <a:ext cx="1194725" cy="1194725"/>
            </a:xfrm>
            <a:prstGeom prst="donu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Circle: Hollow 55">
              <a:extLst>
                <a:ext uri="{FF2B5EF4-FFF2-40B4-BE49-F238E27FC236}">
                  <a16:creationId xmlns:a16="http://schemas.microsoft.com/office/drawing/2014/main" id="{6BFA63C6-9779-411C-8833-AF04B6A1429E}"/>
                </a:ext>
              </a:extLst>
            </p:cNvPr>
            <p:cNvSpPr/>
            <p:nvPr/>
          </p:nvSpPr>
          <p:spPr>
            <a:xfrm>
              <a:off x="455608" y="2802404"/>
              <a:ext cx="994360" cy="994360"/>
            </a:xfrm>
            <a:prstGeom prst="donu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ircle: Hollow 56">
              <a:extLst>
                <a:ext uri="{FF2B5EF4-FFF2-40B4-BE49-F238E27FC236}">
                  <a16:creationId xmlns:a16="http://schemas.microsoft.com/office/drawing/2014/main" id="{3387AAE1-49AC-4094-9C14-A6F7FB1AFCF0}"/>
                </a:ext>
              </a:extLst>
            </p:cNvPr>
            <p:cNvSpPr/>
            <p:nvPr/>
          </p:nvSpPr>
          <p:spPr>
            <a:xfrm>
              <a:off x="544145" y="2878604"/>
              <a:ext cx="841960" cy="841960"/>
            </a:xfrm>
            <a:prstGeom prst="donu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Circle: Hollow 57">
              <a:extLst>
                <a:ext uri="{FF2B5EF4-FFF2-40B4-BE49-F238E27FC236}">
                  <a16:creationId xmlns:a16="http://schemas.microsoft.com/office/drawing/2014/main" id="{4635D8B1-3A8A-4B91-BFA4-7168B8B5E6BA}"/>
                </a:ext>
              </a:extLst>
            </p:cNvPr>
            <p:cNvSpPr/>
            <p:nvPr/>
          </p:nvSpPr>
          <p:spPr>
            <a:xfrm>
              <a:off x="825942" y="3150635"/>
              <a:ext cx="278365" cy="278365"/>
            </a:xfrm>
            <a:prstGeom prst="donu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9" name="Group 78">
            <a:extLst>
              <a:ext uri="{FF2B5EF4-FFF2-40B4-BE49-F238E27FC236}">
                <a16:creationId xmlns:a16="http://schemas.microsoft.com/office/drawing/2014/main" id="{60E6AC1B-F6FB-4EB1-A6B7-75013C21BC35}"/>
              </a:ext>
            </a:extLst>
          </p:cNvPr>
          <p:cNvGrpSpPr/>
          <p:nvPr/>
        </p:nvGrpSpPr>
        <p:grpSpPr>
          <a:xfrm>
            <a:off x="250718" y="5034034"/>
            <a:ext cx="484084" cy="450118"/>
            <a:chOff x="250718" y="5034034"/>
            <a:chExt cx="484084" cy="450118"/>
          </a:xfrm>
        </p:grpSpPr>
        <p:grpSp>
          <p:nvGrpSpPr>
            <p:cNvPr id="63" name="Group 62">
              <a:extLst>
                <a:ext uri="{FF2B5EF4-FFF2-40B4-BE49-F238E27FC236}">
                  <a16:creationId xmlns:a16="http://schemas.microsoft.com/office/drawing/2014/main" id="{F8763A06-A8B9-40F9-891E-B8BFD3656296}"/>
                </a:ext>
              </a:extLst>
            </p:cNvPr>
            <p:cNvGrpSpPr/>
            <p:nvPr/>
          </p:nvGrpSpPr>
          <p:grpSpPr>
            <a:xfrm>
              <a:off x="254000" y="5034034"/>
              <a:ext cx="477520" cy="95632"/>
              <a:chOff x="254000" y="5034034"/>
              <a:chExt cx="1045966" cy="209474"/>
            </a:xfrm>
          </p:grpSpPr>
          <p:sp>
            <p:nvSpPr>
              <p:cNvPr id="59" name="Rectangle 58">
                <a:extLst>
                  <a:ext uri="{FF2B5EF4-FFF2-40B4-BE49-F238E27FC236}">
                    <a16:creationId xmlns:a16="http://schemas.microsoft.com/office/drawing/2014/main" id="{850A564F-770C-4304-BFC9-607422623009}"/>
                  </a:ext>
                </a:extLst>
              </p:cNvPr>
              <p:cNvSpPr/>
              <p:nvPr/>
            </p:nvSpPr>
            <p:spPr>
              <a:xfrm>
                <a:off x="254000" y="5041900"/>
                <a:ext cx="201608" cy="201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919CB84E-923B-4E4C-9E16-45F59073F7B4}"/>
                  </a:ext>
                </a:extLst>
              </p:cNvPr>
              <p:cNvSpPr/>
              <p:nvPr/>
            </p:nvSpPr>
            <p:spPr>
              <a:xfrm>
                <a:off x="544145" y="5041900"/>
                <a:ext cx="201608" cy="201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7BED1C18-3682-4112-9D31-331C19E4BD1F}"/>
                  </a:ext>
                </a:extLst>
              </p:cNvPr>
              <p:cNvSpPr/>
              <p:nvPr/>
            </p:nvSpPr>
            <p:spPr>
              <a:xfrm>
                <a:off x="825148" y="5034034"/>
                <a:ext cx="201608" cy="201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7C0DA131-C48B-4807-BEFC-E3DDB4F78195}"/>
                  </a:ext>
                </a:extLst>
              </p:cNvPr>
              <p:cNvSpPr/>
              <p:nvPr/>
            </p:nvSpPr>
            <p:spPr>
              <a:xfrm>
                <a:off x="1098358" y="5034034"/>
                <a:ext cx="201608" cy="201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9AA21E8B-0BC3-40BD-A38C-57253BCE451E}"/>
                </a:ext>
              </a:extLst>
            </p:cNvPr>
            <p:cNvGrpSpPr/>
            <p:nvPr/>
          </p:nvGrpSpPr>
          <p:grpSpPr>
            <a:xfrm>
              <a:off x="257282" y="5155658"/>
              <a:ext cx="477520" cy="95632"/>
              <a:chOff x="254000" y="5034034"/>
              <a:chExt cx="1045966" cy="209474"/>
            </a:xfrm>
          </p:grpSpPr>
          <p:sp>
            <p:nvSpPr>
              <p:cNvPr id="65" name="Rectangle 64">
                <a:extLst>
                  <a:ext uri="{FF2B5EF4-FFF2-40B4-BE49-F238E27FC236}">
                    <a16:creationId xmlns:a16="http://schemas.microsoft.com/office/drawing/2014/main" id="{DDB89644-4027-41FA-BC0F-011E4EEA06FF}"/>
                  </a:ext>
                </a:extLst>
              </p:cNvPr>
              <p:cNvSpPr/>
              <p:nvPr/>
            </p:nvSpPr>
            <p:spPr>
              <a:xfrm>
                <a:off x="254000" y="5041900"/>
                <a:ext cx="201608" cy="201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B1772C21-AEF9-4AB7-BF26-82051F25E966}"/>
                  </a:ext>
                </a:extLst>
              </p:cNvPr>
              <p:cNvSpPr/>
              <p:nvPr/>
            </p:nvSpPr>
            <p:spPr>
              <a:xfrm>
                <a:off x="544145" y="5041900"/>
                <a:ext cx="201608" cy="201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22AC31C8-2922-4D9A-8832-F394F98F4F41}"/>
                  </a:ext>
                </a:extLst>
              </p:cNvPr>
              <p:cNvSpPr/>
              <p:nvPr/>
            </p:nvSpPr>
            <p:spPr>
              <a:xfrm>
                <a:off x="825148" y="5034034"/>
                <a:ext cx="201608" cy="201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59A76387-1854-4BB5-8AFB-0AFEE15AD570}"/>
                  </a:ext>
                </a:extLst>
              </p:cNvPr>
              <p:cNvSpPr/>
              <p:nvPr/>
            </p:nvSpPr>
            <p:spPr>
              <a:xfrm>
                <a:off x="1098358" y="5034034"/>
                <a:ext cx="201608" cy="201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737AFA7-9320-44AD-BF1C-74F6230D614D}"/>
                </a:ext>
              </a:extLst>
            </p:cNvPr>
            <p:cNvGrpSpPr/>
            <p:nvPr/>
          </p:nvGrpSpPr>
          <p:grpSpPr>
            <a:xfrm>
              <a:off x="250718" y="5266896"/>
              <a:ext cx="477520" cy="95632"/>
              <a:chOff x="254000" y="5034034"/>
              <a:chExt cx="1045966" cy="209474"/>
            </a:xfrm>
            <a:solidFill>
              <a:schemeClr val="accent2"/>
            </a:solidFill>
          </p:grpSpPr>
          <p:sp>
            <p:nvSpPr>
              <p:cNvPr id="70" name="Rectangle 69">
                <a:extLst>
                  <a:ext uri="{FF2B5EF4-FFF2-40B4-BE49-F238E27FC236}">
                    <a16:creationId xmlns:a16="http://schemas.microsoft.com/office/drawing/2014/main" id="{C5494516-7684-40C0-8B47-4A51933B6FC7}"/>
                  </a:ext>
                </a:extLst>
              </p:cNvPr>
              <p:cNvSpPr/>
              <p:nvPr/>
            </p:nvSpPr>
            <p:spPr>
              <a:xfrm>
                <a:off x="254000" y="5041900"/>
                <a:ext cx="201608" cy="2016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E193B262-62A6-4B0E-BC54-6288FA4F1D40}"/>
                  </a:ext>
                </a:extLst>
              </p:cNvPr>
              <p:cNvSpPr/>
              <p:nvPr/>
            </p:nvSpPr>
            <p:spPr>
              <a:xfrm>
                <a:off x="544145" y="5041900"/>
                <a:ext cx="201608" cy="2016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FA041538-9887-4F87-8AAF-39DD53688C53}"/>
                  </a:ext>
                </a:extLst>
              </p:cNvPr>
              <p:cNvSpPr/>
              <p:nvPr/>
            </p:nvSpPr>
            <p:spPr>
              <a:xfrm>
                <a:off x="825148" y="5034034"/>
                <a:ext cx="201608" cy="2016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91CA602-809A-48CD-AD72-8CCCA3D5FA53}"/>
                  </a:ext>
                </a:extLst>
              </p:cNvPr>
              <p:cNvSpPr/>
              <p:nvPr/>
            </p:nvSpPr>
            <p:spPr>
              <a:xfrm>
                <a:off x="1098358" y="5034034"/>
                <a:ext cx="201608" cy="2016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E3184F75-47F8-4D1D-9637-81316D30251E}"/>
                </a:ext>
              </a:extLst>
            </p:cNvPr>
            <p:cNvGrpSpPr/>
            <p:nvPr/>
          </p:nvGrpSpPr>
          <p:grpSpPr>
            <a:xfrm>
              <a:off x="254000" y="5388520"/>
              <a:ext cx="477520" cy="95632"/>
              <a:chOff x="254000" y="5034034"/>
              <a:chExt cx="1045966" cy="209474"/>
            </a:xfrm>
            <a:solidFill>
              <a:schemeClr val="accent2"/>
            </a:solidFill>
          </p:grpSpPr>
          <p:sp>
            <p:nvSpPr>
              <p:cNvPr id="75" name="Rectangle 74">
                <a:extLst>
                  <a:ext uri="{FF2B5EF4-FFF2-40B4-BE49-F238E27FC236}">
                    <a16:creationId xmlns:a16="http://schemas.microsoft.com/office/drawing/2014/main" id="{06888679-2E34-413A-94CA-A6596DBCC696}"/>
                  </a:ext>
                </a:extLst>
              </p:cNvPr>
              <p:cNvSpPr/>
              <p:nvPr/>
            </p:nvSpPr>
            <p:spPr>
              <a:xfrm>
                <a:off x="254000" y="5041900"/>
                <a:ext cx="201608" cy="2016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4EC3264A-31CA-4EE7-90F8-A4E4B76FC750}"/>
                  </a:ext>
                </a:extLst>
              </p:cNvPr>
              <p:cNvSpPr/>
              <p:nvPr/>
            </p:nvSpPr>
            <p:spPr>
              <a:xfrm>
                <a:off x="544145" y="5041900"/>
                <a:ext cx="201608" cy="2016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462DCB52-A0C2-4AD7-B766-C5B439568B8B}"/>
                  </a:ext>
                </a:extLst>
              </p:cNvPr>
              <p:cNvSpPr/>
              <p:nvPr/>
            </p:nvSpPr>
            <p:spPr>
              <a:xfrm>
                <a:off x="825148" y="5034034"/>
                <a:ext cx="201608" cy="2016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29DF5B06-0993-466A-917A-ABACC2B75AE2}"/>
                  </a:ext>
                </a:extLst>
              </p:cNvPr>
              <p:cNvSpPr/>
              <p:nvPr/>
            </p:nvSpPr>
            <p:spPr>
              <a:xfrm>
                <a:off x="1098358" y="5034034"/>
                <a:ext cx="201608" cy="2016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0" name="Multiplication Sign 79">
            <a:extLst>
              <a:ext uri="{FF2B5EF4-FFF2-40B4-BE49-F238E27FC236}">
                <a16:creationId xmlns:a16="http://schemas.microsoft.com/office/drawing/2014/main" id="{B997E8F8-14B3-450A-AE2E-26BB43C691A3}"/>
              </a:ext>
            </a:extLst>
          </p:cNvPr>
          <p:cNvSpPr/>
          <p:nvPr/>
        </p:nvSpPr>
        <p:spPr>
          <a:xfrm>
            <a:off x="1193800" y="5905500"/>
            <a:ext cx="422043" cy="422043"/>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ultiplication Sign 80">
            <a:extLst>
              <a:ext uri="{FF2B5EF4-FFF2-40B4-BE49-F238E27FC236}">
                <a16:creationId xmlns:a16="http://schemas.microsoft.com/office/drawing/2014/main" id="{4BBF5A0E-4148-40E8-89D8-D4FC77C8191F}"/>
              </a:ext>
            </a:extLst>
          </p:cNvPr>
          <p:cNvSpPr/>
          <p:nvPr/>
        </p:nvSpPr>
        <p:spPr>
          <a:xfrm>
            <a:off x="8039333" y="152067"/>
            <a:ext cx="422043" cy="422043"/>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ultiplication Sign 81">
            <a:extLst>
              <a:ext uri="{FF2B5EF4-FFF2-40B4-BE49-F238E27FC236}">
                <a16:creationId xmlns:a16="http://schemas.microsoft.com/office/drawing/2014/main" id="{07BDE5EA-3711-40B0-BD2E-0593DE25025B}"/>
              </a:ext>
            </a:extLst>
          </p:cNvPr>
          <p:cNvSpPr/>
          <p:nvPr/>
        </p:nvSpPr>
        <p:spPr>
          <a:xfrm>
            <a:off x="11462947" y="5010358"/>
            <a:ext cx="422043" cy="422043"/>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BF57B4F9-4E9E-48A2-8058-C73954102E91}"/>
              </a:ext>
            </a:extLst>
          </p:cNvPr>
          <p:cNvSpPr txBox="1"/>
          <p:nvPr/>
        </p:nvSpPr>
        <p:spPr>
          <a:xfrm>
            <a:off x="3820206" y="3677785"/>
            <a:ext cx="4551588" cy="369332"/>
          </a:xfrm>
          <a:prstGeom prst="rect">
            <a:avLst/>
          </a:prstGeom>
          <a:noFill/>
        </p:spPr>
        <p:txBody>
          <a:bodyPr wrap="square" rtlCol="0">
            <a:spAutoFit/>
          </a:bodyPr>
          <a:lstStyle/>
          <a:p>
            <a:pPr algn="ctr"/>
            <a:r>
              <a:rPr lang="en-US" b="1" dirty="0">
                <a:solidFill>
                  <a:schemeClr val="bg1"/>
                </a:solidFill>
                <a:latin typeface="Aharoni" panose="02010803020104030203" pitchFamily="2" charset="-79"/>
                <a:cs typeface="Aharoni" panose="02010803020104030203" pitchFamily="2" charset="-79"/>
              </a:rPr>
              <a:t>Ppthemes.com</a:t>
            </a:r>
          </a:p>
        </p:txBody>
      </p:sp>
      <p:grpSp>
        <p:nvGrpSpPr>
          <p:cNvPr id="86" name="Group 85">
            <a:extLst>
              <a:ext uri="{FF2B5EF4-FFF2-40B4-BE49-F238E27FC236}">
                <a16:creationId xmlns:a16="http://schemas.microsoft.com/office/drawing/2014/main" id="{944FC38E-884D-4F4D-AEFA-5E33AEBF0E89}"/>
              </a:ext>
            </a:extLst>
          </p:cNvPr>
          <p:cNvGrpSpPr/>
          <p:nvPr/>
        </p:nvGrpSpPr>
        <p:grpSpPr>
          <a:xfrm>
            <a:off x="4688467" y="4769203"/>
            <a:ext cx="685797" cy="685797"/>
            <a:chOff x="355603" y="2703287"/>
            <a:chExt cx="1194725" cy="1194725"/>
          </a:xfrm>
        </p:grpSpPr>
        <p:sp>
          <p:nvSpPr>
            <p:cNvPr id="87" name="Circle: Hollow 86">
              <a:extLst>
                <a:ext uri="{FF2B5EF4-FFF2-40B4-BE49-F238E27FC236}">
                  <a16:creationId xmlns:a16="http://schemas.microsoft.com/office/drawing/2014/main" id="{32893887-591D-4E14-8225-616311103D3B}"/>
                </a:ext>
              </a:extLst>
            </p:cNvPr>
            <p:cNvSpPr/>
            <p:nvPr/>
          </p:nvSpPr>
          <p:spPr>
            <a:xfrm>
              <a:off x="355603" y="2703287"/>
              <a:ext cx="1194725" cy="1194725"/>
            </a:xfrm>
            <a:prstGeom prst="donu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Circle: Hollow 87">
              <a:extLst>
                <a:ext uri="{FF2B5EF4-FFF2-40B4-BE49-F238E27FC236}">
                  <a16:creationId xmlns:a16="http://schemas.microsoft.com/office/drawing/2014/main" id="{D7E4B7D7-EA60-4098-9480-345B4E07AD08}"/>
                </a:ext>
              </a:extLst>
            </p:cNvPr>
            <p:cNvSpPr/>
            <p:nvPr/>
          </p:nvSpPr>
          <p:spPr>
            <a:xfrm>
              <a:off x="455608" y="2802404"/>
              <a:ext cx="994360" cy="994360"/>
            </a:xfrm>
            <a:prstGeom prst="donu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Circle: Hollow 88">
              <a:extLst>
                <a:ext uri="{FF2B5EF4-FFF2-40B4-BE49-F238E27FC236}">
                  <a16:creationId xmlns:a16="http://schemas.microsoft.com/office/drawing/2014/main" id="{4876CD23-B868-4821-A078-40010D65C3D1}"/>
                </a:ext>
              </a:extLst>
            </p:cNvPr>
            <p:cNvSpPr/>
            <p:nvPr/>
          </p:nvSpPr>
          <p:spPr>
            <a:xfrm>
              <a:off x="544145" y="2878604"/>
              <a:ext cx="841960" cy="841960"/>
            </a:xfrm>
            <a:prstGeom prst="donu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Circle: Hollow 89">
              <a:extLst>
                <a:ext uri="{FF2B5EF4-FFF2-40B4-BE49-F238E27FC236}">
                  <a16:creationId xmlns:a16="http://schemas.microsoft.com/office/drawing/2014/main" id="{581E37BA-EBE0-48A6-B7DB-B04A09516F1E}"/>
                </a:ext>
              </a:extLst>
            </p:cNvPr>
            <p:cNvSpPr/>
            <p:nvPr/>
          </p:nvSpPr>
          <p:spPr>
            <a:xfrm>
              <a:off x="825942" y="3150635"/>
              <a:ext cx="278365" cy="278365"/>
            </a:xfrm>
            <a:prstGeom prst="donu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1" name="Group 90">
            <a:extLst>
              <a:ext uri="{FF2B5EF4-FFF2-40B4-BE49-F238E27FC236}">
                <a16:creationId xmlns:a16="http://schemas.microsoft.com/office/drawing/2014/main" id="{0D3ADCA5-24DB-4F15-B2AF-15481B76F413}"/>
              </a:ext>
            </a:extLst>
          </p:cNvPr>
          <p:cNvGrpSpPr/>
          <p:nvPr/>
        </p:nvGrpSpPr>
        <p:grpSpPr>
          <a:xfrm>
            <a:off x="11407562" y="6115902"/>
            <a:ext cx="685797" cy="685797"/>
            <a:chOff x="355603" y="2703287"/>
            <a:chExt cx="1194725" cy="1194725"/>
          </a:xfrm>
        </p:grpSpPr>
        <p:sp>
          <p:nvSpPr>
            <p:cNvPr id="92" name="Circle: Hollow 91">
              <a:extLst>
                <a:ext uri="{FF2B5EF4-FFF2-40B4-BE49-F238E27FC236}">
                  <a16:creationId xmlns:a16="http://schemas.microsoft.com/office/drawing/2014/main" id="{91F4839C-6BD5-432E-84BE-71720C2D0A79}"/>
                </a:ext>
              </a:extLst>
            </p:cNvPr>
            <p:cNvSpPr/>
            <p:nvPr/>
          </p:nvSpPr>
          <p:spPr>
            <a:xfrm>
              <a:off x="355603" y="2703287"/>
              <a:ext cx="1194725" cy="1194725"/>
            </a:xfrm>
            <a:prstGeom prst="donu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Circle: Hollow 92">
              <a:extLst>
                <a:ext uri="{FF2B5EF4-FFF2-40B4-BE49-F238E27FC236}">
                  <a16:creationId xmlns:a16="http://schemas.microsoft.com/office/drawing/2014/main" id="{EA807305-143A-4E76-B96E-D00CDF993ACD}"/>
                </a:ext>
              </a:extLst>
            </p:cNvPr>
            <p:cNvSpPr/>
            <p:nvPr/>
          </p:nvSpPr>
          <p:spPr>
            <a:xfrm>
              <a:off x="455608" y="2802404"/>
              <a:ext cx="994360" cy="994360"/>
            </a:xfrm>
            <a:prstGeom prst="donu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Circle: Hollow 93">
              <a:extLst>
                <a:ext uri="{FF2B5EF4-FFF2-40B4-BE49-F238E27FC236}">
                  <a16:creationId xmlns:a16="http://schemas.microsoft.com/office/drawing/2014/main" id="{BB896BB4-90D8-47E2-882A-BE0324875074}"/>
                </a:ext>
              </a:extLst>
            </p:cNvPr>
            <p:cNvSpPr/>
            <p:nvPr/>
          </p:nvSpPr>
          <p:spPr>
            <a:xfrm>
              <a:off x="544145" y="2878604"/>
              <a:ext cx="841960" cy="841960"/>
            </a:xfrm>
            <a:prstGeom prst="donu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Circle: Hollow 94">
              <a:extLst>
                <a:ext uri="{FF2B5EF4-FFF2-40B4-BE49-F238E27FC236}">
                  <a16:creationId xmlns:a16="http://schemas.microsoft.com/office/drawing/2014/main" id="{99AB3D4B-6856-4ABD-8B78-3757BB457876}"/>
                </a:ext>
              </a:extLst>
            </p:cNvPr>
            <p:cNvSpPr/>
            <p:nvPr/>
          </p:nvSpPr>
          <p:spPr>
            <a:xfrm>
              <a:off x="825942" y="3150635"/>
              <a:ext cx="278365" cy="278365"/>
            </a:xfrm>
            <a:prstGeom prst="donu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86200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972F569C-6684-4E22-B129-500CBB8D89A4}"/>
              </a:ext>
            </a:extLst>
          </p:cNvPr>
          <p:cNvGrpSpPr>
            <a:grpSpLocks noChangeAspect="1"/>
          </p:cNvGrpSpPr>
          <p:nvPr/>
        </p:nvGrpSpPr>
        <p:grpSpPr bwMode="auto">
          <a:xfrm>
            <a:off x="4781406" y="5479682"/>
            <a:ext cx="968230" cy="669042"/>
            <a:chOff x="1" y="3"/>
            <a:chExt cx="1055" cy="729"/>
          </a:xfrm>
        </p:grpSpPr>
        <p:sp>
          <p:nvSpPr>
            <p:cNvPr id="5" name="Freeform 5">
              <a:extLst>
                <a:ext uri="{FF2B5EF4-FFF2-40B4-BE49-F238E27FC236}">
                  <a16:creationId xmlns:a16="http://schemas.microsoft.com/office/drawing/2014/main" id="{D966F093-4167-4A4F-968E-4E48F7532A5A}"/>
                </a:ext>
              </a:extLst>
            </p:cNvPr>
            <p:cNvSpPr>
              <a:spLocks/>
            </p:cNvSpPr>
            <p:nvPr/>
          </p:nvSpPr>
          <p:spPr bwMode="auto">
            <a:xfrm>
              <a:off x="1" y="3"/>
              <a:ext cx="1055" cy="729"/>
            </a:xfrm>
            <a:custGeom>
              <a:avLst/>
              <a:gdLst>
                <a:gd name="T0" fmla="*/ 442 w 442"/>
                <a:gd name="T1" fmla="*/ 178 h 304"/>
                <a:gd name="T2" fmla="*/ 221 w 442"/>
                <a:gd name="T3" fmla="*/ 304 h 304"/>
                <a:gd name="T4" fmla="*/ 0 w 442"/>
                <a:gd name="T5" fmla="*/ 178 h 304"/>
                <a:gd name="T6" fmla="*/ 99 w 442"/>
                <a:gd name="T7" fmla="*/ 32 h 304"/>
                <a:gd name="T8" fmla="*/ 101 w 442"/>
                <a:gd name="T9" fmla="*/ 33 h 304"/>
                <a:gd name="T10" fmla="*/ 103 w 442"/>
                <a:gd name="T11" fmla="*/ 33 h 304"/>
                <a:gd name="T12" fmla="*/ 112 w 442"/>
                <a:gd name="T13" fmla="*/ 28 h 304"/>
                <a:gd name="T14" fmla="*/ 113 w 442"/>
                <a:gd name="T15" fmla="*/ 25 h 304"/>
                <a:gd name="T16" fmla="*/ 142 w 442"/>
                <a:gd name="T17" fmla="*/ 13 h 304"/>
                <a:gd name="T18" fmla="*/ 145 w 442"/>
                <a:gd name="T19" fmla="*/ 15 h 304"/>
                <a:gd name="T20" fmla="*/ 160 w 442"/>
                <a:gd name="T21" fmla="*/ 13 h 304"/>
                <a:gd name="T22" fmla="*/ 163 w 442"/>
                <a:gd name="T23" fmla="*/ 11 h 304"/>
                <a:gd name="T24" fmla="*/ 167 w 442"/>
                <a:gd name="T25" fmla="*/ 9 h 304"/>
                <a:gd name="T26" fmla="*/ 170 w 442"/>
                <a:gd name="T27" fmla="*/ 10 h 304"/>
                <a:gd name="T28" fmla="*/ 181 w 442"/>
                <a:gd name="T29" fmla="*/ 7 h 304"/>
                <a:gd name="T30" fmla="*/ 182 w 442"/>
                <a:gd name="T31" fmla="*/ 3 h 304"/>
                <a:gd name="T32" fmla="*/ 221 w 442"/>
                <a:gd name="T33" fmla="*/ 0 h 304"/>
                <a:gd name="T34" fmla="*/ 256 w 442"/>
                <a:gd name="T35" fmla="*/ 3 h 304"/>
                <a:gd name="T36" fmla="*/ 257 w 442"/>
                <a:gd name="T37" fmla="*/ 6 h 304"/>
                <a:gd name="T38" fmla="*/ 276 w 442"/>
                <a:gd name="T39" fmla="*/ 12 h 304"/>
                <a:gd name="T40" fmla="*/ 280 w 442"/>
                <a:gd name="T41" fmla="*/ 11 h 304"/>
                <a:gd name="T42" fmla="*/ 285 w 442"/>
                <a:gd name="T43" fmla="*/ 14 h 304"/>
                <a:gd name="T44" fmla="*/ 298 w 442"/>
                <a:gd name="T45" fmla="*/ 16 h 304"/>
                <a:gd name="T46" fmla="*/ 300 w 442"/>
                <a:gd name="T47" fmla="*/ 15 h 304"/>
                <a:gd name="T48" fmla="*/ 301 w 442"/>
                <a:gd name="T49" fmla="*/ 13 h 304"/>
                <a:gd name="T50" fmla="*/ 333 w 442"/>
                <a:gd name="T51" fmla="*/ 27 h 304"/>
                <a:gd name="T52" fmla="*/ 333 w 442"/>
                <a:gd name="T53" fmla="*/ 28 h 304"/>
                <a:gd name="T54" fmla="*/ 344 w 442"/>
                <a:gd name="T55" fmla="*/ 34 h 304"/>
                <a:gd name="T56" fmla="*/ 345 w 442"/>
                <a:gd name="T57" fmla="*/ 34 h 304"/>
                <a:gd name="T58" fmla="*/ 442 w 442"/>
                <a:gd name="T59" fmla="*/ 17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42" h="304">
                  <a:moveTo>
                    <a:pt x="442" y="178"/>
                  </a:moveTo>
                  <a:cubicBezTo>
                    <a:pt x="442" y="265"/>
                    <a:pt x="343" y="304"/>
                    <a:pt x="221" y="304"/>
                  </a:cubicBezTo>
                  <a:cubicBezTo>
                    <a:pt x="99" y="304"/>
                    <a:pt x="0" y="265"/>
                    <a:pt x="0" y="178"/>
                  </a:cubicBezTo>
                  <a:cubicBezTo>
                    <a:pt x="0" y="123"/>
                    <a:pt x="39" y="67"/>
                    <a:pt x="99" y="32"/>
                  </a:cubicBezTo>
                  <a:cubicBezTo>
                    <a:pt x="99" y="32"/>
                    <a:pt x="100" y="33"/>
                    <a:pt x="101" y="33"/>
                  </a:cubicBezTo>
                  <a:cubicBezTo>
                    <a:pt x="102" y="33"/>
                    <a:pt x="103" y="33"/>
                    <a:pt x="103" y="33"/>
                  </a:cubicBezTo>
                  <a:cubicBezTo>
                    <a:pt x="107" y="31"/>
                    <a:pt x="109" y="30"/>
                    <a:pt x="112" y="28"/>
                  </a:cubicBezTo>
                  <a:cubicBezTo>
                    <a:pt x="114" y="27"/>
                    <a:pt x="113" y="25"/>
                    <a:pt x="113" y="25"/>
                  </a:cubicBezTo>
                  <a:cubicBezTo>
                    <a:pt x="123" y="20"/>
                    <a:pt x="132" y="17"/>
                    <a:pt x="142" y="13"/>
                  </a:cubicBezTo>
                  <a:cubicBezTo>
                    <a:pt x="143" y="13"/>
                    <a:pt x="144" y="15"/>
                    <a:pt x="145" y="15"/>
                  </a:cubicBezTo>
                  <a:cubicBezTo>
                    <a:pt x="149" y="15"/>
                    <a:pt x="154" y="14"/>
                    <a:pt x="160" y="13"/>
                  </a:cubicBezTo>
                  <a:cubicBezTo>
                    <a:pt x="160" y="13"/>
                    <a:pt x="163" y="11"/>
                    <a:pt x="163" y="11"/>
                  </a:cubicBezTo>
                  <a:cubicBezTo>
                    <a:pt x="165" y="10"/>
                    <a:pt x="166" y="9"/>
                    <a:pt x="167" y="9"/>
                  </a:cubicBezTo>
                  <a:cubicBezTo>
                    <a:pt x="167" y="10"/>
                    <a:pt x="170" y="11"/>
                    <a:pt x="170" y="10"/>
                  </a:cubicBezTo>
                  <a:cubicBezTo>
                    <a:pt x="174" y="9"/>
                    <a:pt x="178" y="8"/>
                    <a:pt x="181" y="7"/>
                  </a:cubicBezTo>
                  <a:cubicBezTo>
                    <a:pt x="181" y="6"/>
                    <a:pt x="182" y="3"/>
                    <a:pt x="182" y="3"/>
                  </a:cubicBezTo>
                  <a:cubicBezTo>
                    <a:pt x="195" y="1"/>
                    <a:pt x="207" y="0"/>
                    <a:pt x="221" y="0"/>
                  </a:cubicBezTo>
                  <a:cubicBezTo>
                    <a:pt x="233" y="0"/>
                    <a:pt x="244" y="1"/>
                    <a:pt x="256" y="3"/>
                  </a:cubicBezTo>
                  <a:cubicBezTo>
                    <a:pt x="256" y="3"/>
                    <a:pt x="256" y="5"/>
                    <a:pt x="257" y="6"/>
                  </a:cubicBezTo>
                  <a:cubicBezTo>
                    <a:pt x="262" y="8"/>
                    <a:pt x="268" y="10"/>
                    <a:pt x="276" y="12"/>
                  </a:cubicBezTo>
                  <a:cubicBezTo>
                    <a:pt x="276" y="12"/>
                    <a:pt x="277" y="11"/>
                    <a:pt x="280" y="11"/>
                  </a:cubicBezTo>
                  <a:cubicBezTo>
                    <a:pt x="281" y="10"/>
                    <a:pt x="284" y="14"/>
                    <a:pt x="285" y="14"/>
                  </a:cubicBezTo>
                  <a:cubicBezTo>
                    <a:pt x="289" y="15"/>
                    <a:pt x="294" y="15"/>
                    <a:pt x="298" y="16"/>
                  </a:cubicBezTo>
                  <a:cubicBezTo>
                    <a:pt x="299" y="16"/>
                    <a:pt x="299" y="15"/>
                    <a:pt x="300" y="15"/>
                  </a:cubicBezTo>
                  <a:cubicBezTo>
                    <a:pt x="300" y="14"/>
                    <a:pt x="301" y="13"/>
                    <a:pt x="301" y="13"/>
                  </a:cubicBezTo>
                  <a:cubicBezTo>
                    <a:pt x="312" y="17"/>
                    <a:pt x="323" y="22"/>
                    <a:pt x="333" y="27"/>
                  </a:cubicBezTo>
                  <a:cubicBezTo>
                    <a:pt x="333" y="28"/>
                    <a:pt x="333" y="28"/>
                    <a:pt x="333" y="28"/>
                  </a:cubicBezTo>
                  <a:cubicBezTo>
                    <a:pt x="337" y="30"/>
                    <a:pt x="341" y="32"/>
                    <a:pt x="344" y="34"/>
                  </a:cubicBezTo>
                  <a:cubicBezTo>
                    <a:pt x="345" y="34"/>
                    <a:pt x="345" y="34"/>
                    <a:pt x="345" y="34"/>
                  </a:cubicBezTo>
                  <a:cubicBezTo>
                    <a:pt x="404" y="69"/>
                    <a:pt x="442" y="124"/>
                    <a:pt x="442" y="178"/>
                  </a:cubicBezTo>
                </a:path>
              </a:pathLst>
            </a:custGeom>
            <a:solidFill>
              <a:srgbClr val="E88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a:extLst>
                <a:ext uri="{FF2B5EF4-FFF2-40B4-BE49-F238E27FC236}">
                  <a16:creationId xmlns:a16="http://schemas.microsoft.com/office/drawing/2014/main" id="{B641F921-43B3-4796-A6F2-C97DF110AAC7}"/>
                </a:ext>
              </a:extLst>
            </p:cNvPr>
            <p:cNvSpPr>
              <a:spLocks noEditPoints="1"/>
            </p:cNvSpPr>
            <p:nvPr/>
          </p:nvSpPr>
          <p:spPr bwMode="auto">
            <a:xfrm>
              <a:off x="247" y="18"/>
              <a:ext cx="578" cy="67"/>
            </a:xfrm>
            <a:custGeom>
              <a:avLst/>
              <a:gdLst>
                <a:gd name="T0" fmla="*/ 242 w 242"/>
                <a:gd name="T1" fmla="*/ 28 h 28"/>
                <a:gd name="T2" fmla="*/ 242 w 242"/>
                <a:gd name="T3" fmla="*/ 28 h 28"/>
                <a:gd name="T4" fmla="*/ 242 w 242"/>
                <a:gd name="T5" fmla="*/ 28 h 28"/>
                <a:gd name="T6" fmla="*/ 242 w 242"/>
                <a:gd name="T7" fmla="*/ 28 h 28"/>
                <a:gd name="T8" fmla="*/ 8 w 242"/>
                <a:gd name="T9" fmla="*/ 23 h 28"/>
                <a:gd name="T10" fmla="*/ 0 w 242"/>
                <a:gd name="T11" fmla="*/ 27 h 28"/>
                <a:gd name="T12" fmla="*/ 0 w 242"/>
                <a:gd name="T13" fmla="*/ 27 h 28"/>
                <a:gd name="T14" fmla="*/ 0 w 242"/>
                <a:gd name="T15" fmla="*/ 27 h 28"/>
                <a:gd name="T16" fmla="*/ 0 w 242"/>
                <a:gd name="T17" fmla="*/ 27 h 28"/>
                <a:gd name="T18" fmla="*/ 0 w 242"/>
                <a:gd name="T19" fmla="*/ 27 h 28"/>
                <a:gd name="T20" fmla="*/ 8 w 242"/>
                <a:gd name="T21" fmla="*/ 23 h 28"/>
                <a:gd name="T22" fmla="*/ 8 w 242"/>
                <a:gd name="T23" fmla="*/ 23 h 28"/>
                <a:gd name="T24" fmla="*/ 230 w 242"/>
                <a:gd name="T25" fmla="*/ 21 h 28"/>
                <a:gd name="T26" fmla="*/ 230 w 242"/>
                <a:gd name="T27" fmla="*/ 22 h 28"/>
                <a:gd name="T28" fmla="*/ 230 w 242"/>
                <a:gd name="T29" fmla="*/ 21 h 28"/>
                <a:gd name="T30" fmla="*/ 42 w 242"/>
                <a:gd name="T31" fmla="*/ 9 h 28"/>
                <a:gd name="T32" fmla="*/ 42 w 242"/>
                <a:gd name="T33" fmla="*/ 9 h 28"/>
                <a:gd name="T34" fmla="*/ 42 w 242"/>
                <a:gd name="T35" fmla="*/ 9 h 28"/>
                <a:gd name="T36" fmla="*/ 42 w 242"/>
                <a:gd name="T37" fmla="*/ 9 h 28"/>
                <a:gd name="T38" fmla="*/ 42 w 242"/>
                <a:gd name="T39" fmla="*/ 9 h 28"/>
                <a:gd name="T40" fmla="*/ 42 w 242"/>
                <a:gd name="T41" fmla="*/ 9 h 28"/>
                <a:gd name="T42" fmla="*/ 42 w 242"/>
                <a:gd name="T43" fmla="*/ 9 h 28"/>
                <a:gd name="T44" fmla="*/ 42 w 242"/>
                <a:gd name="T45" fmla="*/ 9 h 28"/>
                <a:gd name="T46" fmla="*/ 197 w 242"/>
                <a:gd name="T47" fmla="*/ 8 h 28"/>
                <a:gd name="T48" fmla="*/ 197 w 242"/>
                <a:gd name="T49" fmla="*/ 8 h 28"/>
                <a:gd name="T50" fmla="*/ 197 w 242"/>
                <a:gd name="T51" fmla="*/ 8 h 28"/>
                <a:gd name="T52" fmla="*/ 181 w 242"/>
                <a:gd name="T53" fmla="*/ 8 h 28"/>
                <a:gd name="T54" fmla="*/ 182 w 242"/>
                <a:gd name="T55" fmla="*/ 8 h 28"/>
                <a:gd name="T56" fmla="*/ 194 w 242"/>
                <a:gd name="T57" fmla="*/ 10 h 28"/>
                <a:gd name="T58" fmla="*/ 181 w 242"/>
                <a:gd name="T59" fmla="*/ 8 h 28"/>
                <a:gd name="T60" fmla="*/ 57 w 242"/>
                <a:gd name="T61" fmla="*/ 7 h 28"/>
                <a:gd name="T62" fmla="*/ 43 w 242"/>
                <a:gd name="T63" fmla="*/ 9 h 28"/>
                <a:gd name="T64" fmla="*/ 42 w 242"/>
                <a:gd name="T65" fmla="*/ 9 h 28"/>
                <a:gd name="T66" fmla="*/ 43 w 242"/>
                <a:gd name="T67" fmla="*/ 9 h 28"/>
                <a:gd name="T68" fmla="*/ 57 w 242"/>
                <a:gd name="T69" fmla="*/ 7 h 28"/>
                <a:gd name="T70" fmla="*/ 57 w 242"/>
                <a:gd name="T71" fmla="*/ 7 h 28"/>
                <a:gd name="T72" fmla="*/ 57 w 242"/>
                <a:gd name="T73" fmla="*/ 7 h 28"/>
                <a:gd name="T74" fmla="*/ 78 w 242"/>
                <a:gd name="T75" fmla="*/ 1 h 28"/>
                <a:gd name="T76" fmla="*/ 78 w 242"/>
                <a:gd name="T77" fmla="*/ 1 h 28"/>
                <a:gd name="T78" fmla="*/ 67 w 242"/>
                <a:gd name="T79" fmla="*/ 4 h 28"/>
                <a:gd name="T80" fmla="*/ 67 w 242"/>
                <a:gd name="T81" fmla="*/ 4 h 28"/>
                <a:gd name="T82" fmla="*/ 67 w 242"/>
                <a:gd name="T83" fmla="*/ 4 h 28"/>
                <a:gd name="T84" fmla="*/ 78 w 242"/>
                <a:gd name="T85" fmla="*/ 1 h 28"/>
                <a:gd name="T86" fmla="*/ 78 w 242"/>
                <a:gd name="T87" fmla="*/ 1 h 28"/>
                <a:gd name="T88" fmla="*/ 155 w 242"/>
                <a:gd name="T89" fmla="*/ 0 h 28"/>
                <a:gd name="T90" fmla="*/ 173 w 242"/>
                <a:gd name="T91" fmla="*/ 6 h 28"/>
                <a:gd name="T92" fmla="*/ 173 w 242"/>
                <a:gd name="T93" fmla="*/ 6 h 28"/>
                <a:gd name="T94" fmla="*/ 155 w 242"/>
                <a:gd name="T9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2" h="28">
                  <a:moveTo>
                    <a:pt x="242" y="28"/>
                  </a:moveTo>
                  <a:cubicBezTo>
                    <a:pt x="242" y="28"/>
                    <a:pt x="242" y="28"/>
                    <a:pt x="242" y="28"/>
                  </a:cubicBezTo>
                  <a:cubicBezTo>
                    <a:pt x="242" y="28"/>
                    <a:pt x="242" y="28"/>
                    <a:pt x="242" y="28"/>
                  </a:cubicBezTo>
                  <a:cubicBezTo>
                    <a:pt x="242" y="28"/>
                    <a:pt x="242" y="28"/>
                    <a:pt x="242" y="28"/>
                  </a:cubicBezTo>
                  <a:moveTo>
                    <a:pt x="8" y="23"/>
                  </a:moveTo>
                  <a:cubicBezTo>
                    <a:pt x="6" y="25"/>
                    <a:pt x="4" y="26"/>
                    <a:pt x="0" y="27"/>
                  </a:cubicBezTo>
                  <a:cubicBezTo>
                    <a:pt x="0" y="27"/>
                    <a:pt x="0" y="27"/>
                    <a:pt x="0" y="27"/>
                  </a:cubicBezTo>
                  <a:cubicBezTo>
                    <a:pt x="0" y="27"/>
                    <a:pt x="0" y="27"/>
                    <a:pt x="0" y="27"/>
                  </a:cubicBezTo>
                  <a:cubicBezTo>
                    <a:pt x="0" y="27"/>
                    <a:pt x="0" y="27"/>
                    <a:pt x="0" y="27"/>
                  </a:cubicBezTo>
                  <a:cubicBezTo>
                    <a:pt x="0" y="27"/>
                    <a:pt x="0" y="27"/>
                    <a:pt x="0" y="27"/>
                  </a:cubicBezTo>
                  <a:cubicBezTo>
                    <a:pt x="4" y="26"/>
                    <a:pt x="6" y="25"/>
                    <a:pt x="8" y="23"/>
                  </a:cubicBezTo>
                  <a:cubicBezTo>
                    <a:pt x="8" y="23"/>
                    <a:pt x="8" y="23"/>
                    <a:pt x="8" y="23"/>
                  </a:cubicBezTo>
                  <a:moveTo>
                    <a:pt x="230" y="21"/>
                  </a:moveTo>
                  <a:cubicBezTo>
                    <a:pt x="230" y="21"/>
                    <a:pt x="230" y="22"/>
                    <a:pt x="230" y="22"/>
                  </a:cubicBezTo>
                  <a:cubicBezTo>
                    <a:pt x="230" y="21"/>
                    <a:pt x="230" y="21"/>
                    <a:pt x="230" y="21"/>
                  </a:cubicBezTo>
                  <a:moveTo>
                    <a:pt x="42" y="9"/>
                  </a:moveTo>
                  <a:cubicBezTo>
                    <a:pt x="42" y="9"/>
                    <a:pt x="42" y="9"/>
                    <a:pt x="42" y="9"/>
                  </a:cubicBezTo>
                  <a:cubicBezTo>
                    <a:pt x="42" y="9"/>
                    <a:pt x="42" y="9"/>
                    <a:pt x="42" y="9"/>
                  </a:cubicBezTo>
                  <a:moveTo>
                    <a:pt x="42" y="9"/>
                  </a:moveTo>
                  <a:cubicBezTo>
                    <a:pt x="42" y="9"/>
                    <a:pt x="42" y="9"/>
                    <a:pt x="42" y="9"/>
                  </a:cubicBezTo>
                  <a:cubicBezTo>
                    <a:pt x="42" y="9"/>
                    <a:pt x="42" y="9"/>
                    <a:pt x="42" y="9"/>
                  </a:cubicBezTo>
                  <a:cubicBezTo>
                    <a:pt x="42" y="9"/>
                    <a:pt x="42" y="9"/>
                    <a:pt x="42" y="9"/>
                  </a:cubicBezTo>
                  <a:cubicBezTo>
                    <a:pt x="42" y="9"/>
                    <a:pt x="42" y="9"/>
                    <a:pt x="42" y="9"/>
                  </a:cubicBezTo>
                  <a:moveTo>
                    <a:pt x="197" y="8"/>
                  </a:moveTo>
                  <a:cubicBezTo>
                    <a:pt x="197" y="8"/>
                    <a:pt x="197" y="8"/>
                    <a:pt x="197" y="8"/>
                  </a:cubicBezTo>
                  <a:cubicBezTo>
                    <a:pt x="197" y="8"/>
                    <a:pt x="197" y="8"/>
                    <a:pt x="197" y="8"/>
                  </a:cubicBezTo>
                  <a:moveTo>
                    <a:pt x="181" y="8"/>
                  </a:moveTo>
                  <a:cubicBezTo>
                    <a:pt x="181" y="8"/>
                    <a:pt x="182" y="8"/>
                    <a:pt x="182" y="8"/>
                  </a:cubicBezTo>
                  <a:cubicBezTo>
                    <a:pt x="186" y="9"/>
                    <a:pt x="190" y="9"/>
                    <a:pt x="194" y="10"/>
                  </a:cubicBezTo>
                  <a:cubicBezTo>
                    <a:pt x="190" y="9"/>
                    <a:pt x="186" y="9"/>
                    <a:pt x="181" y="8"/>
                  </a:cubicBezTo>
                  <a:moveTo>
                    <a:pt x="57" y="7"/>
                  </a:moveTo>
                  <a:cubicBezTo>
                    <a:pt x="52" y="8"/>
                    <a:pt x="47" y="9"/>
                    <a:pt x="43" y="9"/>
                  </a:cubicBezTo>
                  <a:cubicBezTo>
                    <a:pt x="43" y="9"/>
                    <a:pt x="43" y="9"/>
                    <a:pt x="42" y="9"/>
                  </a:cubicBezTo>
                  <a:cubicBezTo>
                    <a:pt x="43" y="9"/>
                    <a:pt x="43" y="9"/>
                    <a:pt x="43" y="9"/>
                  </a:cubicBezTo>
                  <a:cubicBezTo>
                    <a:pt x="47" y="9"/>
                    <a:pt x="52" y="8"/>
                    <a:pt x="57" y="7"/>
                  </a:cubicBezTo>
                  <a:cubicBezTo>
                    <a:pt x="57" y="7"/>
                    <a:pt x="57" y="7"/>
                    <a:pt x="57" y="7"/>
                  </a:cubicBezTo>
                  <a:cubicBezTo>
                    <a:pt x="57" y="7"/>
                    <a:pt x="57" y="7"/>
                    <a:pt x="57" y="7"/>
                  </a:cubicBezTo>
                  <a:moveTo>
                    <a:pt x="78" y="1"/>
                  </a:moveTo>
                  <a:cubicBezTo>
                    <a:pt x="78" y="1"/>
                    <a:pt x="78" y="1"/>
                    <a:pt x="78" y="1"/>
                  </a:cubicBezTo>
                  <a:cubicBezTo>
                    <a:pt x="75" y="2"/>
                    <a:pt x="71" y="3"/>
                    <a:pt x="67" y="4"/>
                  </a:cubicBezTo>
                  <a:cubicBezTo>
                    <a:pt x="67" y="4"/>
                    <a:pt x="67" y="4"/>
                    <a:pt x="67" y="4"/>
                  </a:cubicBezTo>
                  <a:cubicBezTo>
                    <a:pt x="67" y="4"/>
                    <a:pt x="67" y="4"/>
                    <a:pt x="67" y="4"/>
                  </a:cubicBezTo>
                  <a:cubicBezTo>
                    <a:pt x="71" y="3"/>
                    <a:pt x="75" y="2"/>
                    <a:pt x="78" y="1"/>
                  </a:cubicBezTo>
                  <a:cubicBezTo>
                    <a:pt x="78" y="1"/>
                    <a:pt x="78" y="1"/>
                    <a:pt x="78" y="1"/>
                  </a:cubicBezTo>
                  <a:moveTo>
                    <a:pt x="155" y="0"/>
                  </a:moveTo>
                  <a:cubicBezTo>
                    <a:pt x="160" y="2"/>
                    <a:pt x="166" y="4"/>
                    <a:pt x="173" y="6"/>
                  </a:cubicBezTo>
                  <a:cubicBezTo>
                    <a:pt x="173" y="6"/>
                    <a:pt x="173" y="6"/>
                    <a:pt x="173" y="6"/>
                  </a:cubicBezTo>
                  <a:cubicBezTo>
                    <a:pt x="166" y="4"/>
                    <a:pt x="160" y="2"/>
                    <a:pt x="155" y="0"/>
                  </a:cubicBezTo>
                </a:path>
              </a:pathLst>
            </a:custGeom>
            <a:solidFill>
              <a:srgbClr val="BB98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a:extLst>
                <a:ext uri="{FF2B5EF4-FFF2-40B4-BE49-F238E27FC236}">
                  <a16:creationId xmlns:a16="http://schemas.microsoft.com/office/drawing/2014/main" id="{BC8DAF08-B7C5-4568-9E6D-4CA620C0DC03}"/>
                </a:ext>
              </a:extLst>
            </p:cNvPr>
            <p:cNvSpPr>
              <a:spLocks noEditPoints="1"/>
            </p:cNvSpPr>
            <p:nvPr/>
          </p:nvSpPr>
          <p:spPr bwMode="auto">
            <a:xfrm>
              <a:off x="154" y="10"/>
              <a:ext cx="776" cy="365"/>
            </a:xfrm>
            <a:custGeom>
              <a:avLst/>
              <a:gdLst>
                <a:gd name="T0" fmla="*/ 68 w 325"/>
                <a:gd name="T1" fmla="*/ 134 h 152"/>
                <a:gd name="T2" fmla="*/ 325 w 325"/>
                <a:gd name="T3" fmla="*/ 119 h 152"/>
                <a:gd name="T4" fmla="*/ 186 w 325"/>
                <a:gd name="T5" fmla="*/ 84 h 152"/>
                <a:gd name="T6" fmla="*/ 292 w 325"/>
                <a:gd name="T7" fmla="*/ 56 h 152"/>
                <a:gd name="T8" fmla="*/ 78 w 325"/>
                <a:gd name="T9" fmla="*/ 10 h 152"/>
                <a:gd name="T10" fmla="*/ 96 w 325"/>
                <a:gd name="T11" fmla="*/ 10 h 152"/>
                <a:gd name="T12" fmla="*/ 96 w 325"/>
                <a:gd name="T13" fmla="*/ 10 h 152"/>
                <a:gd name="T14" fmla="*/ 220 w 325"/>
                <a:gd name="T15" fmla="*/ 63 h 152"/>
                <a:gd name="T16" fmla="*/ 158 w 325"/>
                <a:gd name="T17" fmla="*/ 39 h 152"/>
                <a:gd name="T18" fmla="*/ 196 w 325"/>
                <a:gd name="T19" fmla="*/ 77 h 152"/>
                <a:gd name="T20" fmla="*/ 119 w 325"/>
                <a:gd name="T21" fmla="*/ 72 h 152"/>
                <a:gd name="T22" fmla="*/ 146 w 325"/>
                <a:gd name="T23" fmla="*/ 108 h 152"/>
                <a:gd name="T24" fmla="*/ 67 w 325"/>
                <a:gd name="T25" fmla="*/ 42 h 152"/>
                <a:gd name="T26" fmla="*/ 150 w 325"/>
                <a:gd name="T27" fmla="*/ 30 h 152"/>
                <a:gd name="T28" fmla="*/ 158 w 325"/>
                <a:gd name="T29" fmla="*/ 21 h 152"/>
                <a:gd name="T30" fmla="*/ 117 w 325"/>
                <a:gd name="T31" fmla="*/ 4 h 152"/>
                <a:gd name="T32" fmla="*/ 106 w 325"/>
                <a:gd name="T33" fmla="*/ 7 h 152"/>
                <a:gd name="T34" fmla="*/ 126 w 325"/>
                <a:gd name="T35" fmla="*/ 17 h 152"/>
                <a:gd name="T36" fmla="*/ 144 w 325"/>
                <a:gd name="T37" fmla="*/ 29 h 152"/>
                <a:gd name="T38" fmla="*/ 144 w 325"/>
                <a:gd name="T39" fmla="*/ 32 h 152"/>
                <a:gd name="T40" fmla="*/ 107 w 325"/>
                <a:gd name="T41" fmla="*/ 63 h 152"/>
                <a:gd name="T42" fmla="*/ 95 w 325"/>
                <a:gd name="T43" fmla="*/ 10 h 152"/>
                <a:gd name="T44" fmla="*/ 96 w 325"/>
                <a:gd name="T45" fmla="*/ 10 h 152"/>
                <a:gd name="T46" fmla="*/ 81 w 325"/>
                <a:gd name="T47" fmla="*/ 12 h 152"/>
                <a:gd name="T48" fmla="*/ 81 w 325"/>
                <a:gd name="T49" fmla="*/ 12 h 152"/>
                <a:gd name="T50" fmla="*/ 64 w 325"/>
                <a:gd name="T51" fmla="*/ 26 h 152"/>
                <a:gd name="T52" fmla="*/ 51 w 325"/>
                <a:gd name="T53" fmla="*/ 27 h 152"/>
                <a:gd name="T54" fmla="*/ 39 w 325"/>
                <a:gd name="T55" fmla="*/ 30 h 152"/>
                <a:gd name="T56" fmla="*/ 41 w 325"/>
                <a:gd name="T57" fmla="*/ 37 h 152"/>
                <a:gd name="T58" fmla="*/ 7 w 325"/>
                <a:gd name="T59" fmla="*/ 85 h 152"/>
                <a:gd name="T60" fmla="*/ 58 w 325"/>
                <a:gd name="T61" fmla="*/ 41 h 152"/>
                <a:gd name="T62" fmla="*/ 102 w 325"/>
                <a:gd name="T63" fmla="*/ 79 h 152"/>
                <a:gd name="T64" fmla="*/ 109 w 325"/>
                <a:gd name="T65" fmla="*/ 82 h 152"/>
                <a:gd name="T66" fmla="*/ 155 w 325"/>
                <a:gd name="T67" fmla="*/ 134 h 152"/>
                <a:gd name="T68" fmla="*/ 147 w 325"/>
                <a:gd name="T69" fmla="*/ 152 h 152"/>
                <a:gd name="T70" fmla="*/ 166 w 325"/>
                <a:gd name="T71" fmla="*/ 152 h 152"/>
                <a:gd name="T72" fmla="*/ 246 w 325"/>
                <a:gd name="T73" fmla="*/ 135 h 152"/>
                <a:gd name="T74" fmla="*/ 215 w 325"/>
                <a:gd name="T75" fmla="*/ 80 h 152"/>
                <a:gd name="T76" fmla="*/ 215 w 325"/>
                <a:gd name="T77" fmla="*/ 80 h 152"/>
                <a:gd name="T78" fmla="*/ 246 w 325"/>
                <a:gd name="T79" fmla="*/ 134 h 152"/>
                <a:gd name="T80" fmla="*/ 317 w 325"/>
                <a:gd name="T81" fmla="*/ 105 h 152"/>
                <a:gd name="T82" fmla="*/ 275 w 325"/>
                <a:gd name="T83" fmla="*/ 34 h 152"/>
                <a:gd name="T84" fmla="*/ 281 w 325"/>
                <a:gd name="T85" fmla="*/ 31 h 152"/>
                <a:gd name="T86" fmla="*/ 269 w 325"/>
                <a:gd name="T87" fmla="*/ 25 h 152"/>
                <a:gd name="T88" fmla="*/ 258 w 325"/>
                <a:gd name="T89" fmla="*/ 31 h 152"/>
                <a:gd name="T90" fmla="*/ 234 w 325"/>
                <a:gd name="T91" fmla="*/ 13 h 152"/>
                <a:gd name="T92" fmla="*/ 234 w 325"/>
                <a:gd name="T93" fmla="*/ 13 h 152"/>
                <a:gd name="T94" fmla="*/ 220 w 325"/>
                <a:gd name="T95" fmla="*/ 11 h 152"/>
                <a:gd name="T96" fmla="*/ 206 w 325"/>
                <a:gd name="T97" fmla="*/ 63 h 152"/>
                <a:gd name="T98" fmla="*/ 205 w 325"/>
                <a:gd name="T99" fmla="*/ 67 h 152"/>
                <a:gd name="T100" fmla="*/ 173 w 325"/>
                <a:gd name="T101" fmla="*/ 29 h 152"/>
                <a:gd name="T102" fmla="*/ 212 w 325"/>
                <a:gd name="T103" fmla="*/ 9 h 152"/>
                <a:gd name="T104" fmla="*/ 193 w 325"/>
                <a:gd name="T105" fmla="*/ 3 h 152"/>
                <a:gd name="T106" fmla="*/ 193 w 325"/>
                <a:gd name="T107" fmla="*/ 2 h 152"/>
                <a:gd name="T108" fmla="*/ 118 w 325"/>
                <a:gd name="T109" fmla="*/ 1 h 152"/>
                <a:gd name="T110" fmla="*/ 118 w 325"/>
                <a:gd name="T111" fmla="*/ 1 h 152"/>
                <a:gd name="T112" fmla="*/ 192 w 325"/>
                <a:gd name="T11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5" h="152">
                  <a:moveTo>
                    <a:pt x="77" y="119"/>
                  </a:moveTo>
                  <a:cubicBezTo>
                    <a:pt x="72" y="126"/>
                    <a:pt x="70" y="130"/>
                    <a:pt x="68" y="134"/>
                  </a:cubicBezTo>
                  <a:cubicBezTo>
                    <a:pt x="68" y="134"/>
                    <a:pt x="68" y="134"/>
                    <a:pt x="68" y="134"/>
                  </a:cubicBezTo>
                  <a:cubicBezTo>
                    <a:pt x="70" y="130"/>
                    <a:pt x="73" y="125"/>
                    <a:pt x="77" y="119"/>
                  </a:cubicBezTo>
                  <a:moveTo>
                    <a:pt x="317" y="105"/>
                  </a:moveTo>
                  <a:cubicBezTo>
                    <a:pt x="321" y="111"/>
                    <a:pt x="323" y="115"/>
                    <a:pt x="325" y="119"/>
                  </a:cubicBezTo>
                  <a:cubicBezTo>
                    <a:pt x="325" y="119"/>
                    <a:pt x="325" y="119"/>
                    <a:pt x="325" y="119"/>
                  </a:cubicBezTo>
                  <a:cubicBezTo>
                    <a:pt x="323" y="115"/>
                    <a:pt x="321" y="111"/>
                    <a:pt x="317" y="105"/>
                  </a:cubicBezTo>
                  <a:moveTo>
                    <a:pt x="186" y="84"/>
                  </a:moveTo>
                  <a:cubicBezTo>
                    <a:pt x="173" y="100"/>
                    <a:pt x="164" y="116"/>
                    <a:pt x="157" y="129"/>
                  </a:cubicBezTo>
                  <a:cubicBezTo>
                    <a:pt x="164" y="116"/>
                    <a:pt x="173" y="100"/>
                    <a:pt x="186" y="84"/>
                  </a:cubicBezTo>
                  <a:moveTo>
                    <a:pt x="292" y="56"/>
                  </a:moveTo>
                  <a:cubicBezTo>
                    <a:pt x="310" y="81"/>
                    <a:pt x="321" y="104"/>
                    <a:pt x="325" y="119"/>
                  </a:cubicBezTo>
                  <a:cubicBezTo>
                    <a:pt x="321" y="104"/>
                    <a:pt x="310" y="81"/>
                    <a:pt x="292" y="56"/>
                  </a:cubicBezTo>
                  <a:moveTo>
                    <a:pt x="78" y="10"/>
                  </a:moveTo>
                  <a:cubicBezTo>
                    <a:pt x="79" y="10"/>
                    <a:pt x="79" y="10"/>
                    <a:pt x="79" y="11"/>
                  </a:cubicBezTo>
                  <a:cubicBezTo>
                    <a:pt x="79" y="10"/>
                    <a:pt x="79" y="10"/>
                    <a:pt x="78" y="10"/>
                  </a:cubicBezTo>
                  <a:moveTo>
                    <a:pt x="96" y="10"/>
                  </a:moveTo>
                  <a:cubicBezTo>
                    <a:pt x="96" y="10"/>
                    <a:pt x="96" y="10"/>
                    <a:pt x="96" y="10"/>
                  </a:cubicBezTo>
                  <a:cubicBezTo>
                    <a:pt x="96" y="10"/>
                    <a:pt x="96" y="10"/>
                    <a:pt x="96" y="10"/>
                  </a:cubicBezTo>
                  <a:cubicBezTo>
                    <a:pt x="96" y="10"/>
                    <a:pt x="96" y="10"/>
                    <a:pt x="96" y="10"/>
                  </a:cubicBezTo>
                  <a:moveTo>
                    <a:pt x="220" y="63"/>
                  </a:moveTo>
                  <a:cubicBezTo>
                    <a:pt x="218" y="63"/>
                    <a:pt x="218" y="62"/>
                    <a:pt x="221" y="62"/>
                  </a:cubicBezTo>
                  <a:cubicBezTo>
                    <a:pt x="223" y="62"/>
                    <a:pt x="223" y="63"/>
                    <a:pt x="220" y="63"/>
                  </a:cubicBezTo>
                  <a:moveTo>
                    <a:pt x="146" y="108"/>
                  </a:moveTo>
                  <a:cubicBezTo>
                    <a:pt x="139" y="96"/>
                    <a:pt x="130" y="84"/>
                    <a:pt x="120" y="72"/>
                  </a:cubicBezTo>
                  <a:cubicBezTo>
                    <a:pt x="131" y="61"/>
                    <a:pt x="145" y="49"/>
                    <a:pt x="158" y="39"/>
                  </a:cubicBezTo>
                  <a:cubicBezTo>
                    <a:pt x="172" y="50"/>
                    <a:pt x="184" y="61"/>
                    <a:pt x="196" y="73"/>
                  </a:cubicBezTo>
                  <a:cubicBezTo>
                    <a:pt x="196" y="73"/>
                    <a:pt x="196" y="73"/>
                    <a:pt x="196" y="73"/>
                  </a:cubicBezTo>
                  <a:cubicBezTo>
                    <a:pt x="196" y="74"/>
                    <a:pt x="196" y="75"/>
                    <a:pt x="196" y="77"/>
                  </a:cubicBezTo>
                  <a:cubicBezTo>
                    <a:pt x="183" y="89"/>
                    <a:pt x="161" y="125"/>
                    <a:pt x="157" y="133"/>
                  </a:cubicBezTo>
                  <a:cubicBezTo>
                    <a:pt x="150" y="116"/>
                    <a:pt x="122" y="79"/>
                    <a:pt x="120" y="75"/>
                  </a:cubicBezTo>
                  <a:cubicBezTo>
                    <a:pt x="119" y="75"/>
                    <a:pt x="119" y="74"/>
                    <a:pt x="119" y="72"/>
                  </a:cubicBezTo>
                  <a:cubicBezTo>
                    <a:pt x="120" y="72"/>
                    <a:pt x="120" y="72"/>
                    <a:pt x="120" y="72"/>
                  </a:cubicBezTo>
                  <a:cubicBezTo>
                    <a:pt x="120" y="72"/>
                    <a:pt x="120" y="72"/>
                    <a:pt x="120" y="72"/>
                  </a:cubicBezTo>
                  <a:cubicBezTo>
                    <a:pt x="130" y="84"/>
                    <a:pt x="139" y="96"/>
                    <a:pt x="146" y="108"/>
                  </a:cubicBezTo>
                  <a:moveTo>
                    <a:pt x="67" y="42"/>
                  </a:moveTo>
                  <a:cubicBezTo>
                    <a:pt x="62" y="42"/>
                    <a:pt x="63" y="38"/>
                    <a:pt x="68" y="38"/>
                  </a:cubicBezTo>
                  <a:cubicBezTo>
                    <a:pt x="73" y="38"/>
                    <a:pt x="72" y="42"/>
                    <a:pt x="67" y="42"/>
                  </a:cubicBezTo>
                  <a:moveTo>
                    <a:pt x="150" y="30"/>
                  </a:moveTo>
                  <a:cubicBezTo>
                    <a:pt x="145" y="30"/>
                    <a:pt x="146" y="26"/>
                    <a:pt x="151" y="26"/>
                  </a:cubicBezTo>
                  <a:cubicBezTo>
                    <a:pt x="157" y="26"/>
                    <a:pt x="155" y="30"/>
                    <a:pt x="150" y="30"/>
                  </a:cubicBezTo>
                  <a:moveTo>
                    <a:pt x="193" y="2"/>
                  </a:moveTo>
                  <a:cubicBezTo>
                    <a:pt x="169" y="12"/>
                    <a:pt x="161" y="21"/>
                    <a:pt x="158" y="21"/>
                  </a:cubicBezTo>
                  <a:cubicBezTo>
                    <a:pt x="158" y="21"/>
                    <a:pt x="158" y="21"/>
                    <a:pt x="158" y="21"/>
                  </a:cubicBezTo>
                  <a:cubicBezTo>
                    <a:pt x="135" y="6"/>
                    <a:pt x="120" y="4"/>
                    <a:pt x="117" y="3"/>
                  </a:cubicBezTo>
                  <a:cubicBezTo>
                    <a:pt x="117" y="4"/>
                    <a:pt x="117" y="4"/>
                    <a:pt x="117" y="4"/>
                  </a:cubicBezTo>
                  <a:cubicBezTo>
                    <a:pt x="117" y="4"/>
                    <a:pt x="117" y="4"/>
                    <a:pt x="117" y="4"/>
                  </a:cubicBezTo>
                  <a:cubicBezTo>
                    <a:pt x="114" y="5"/>
                    <a:pt x="110" y="6"/>
                    <a:pt x="106" y="7"/>
                  </a:cubicBezTo>
                  <a:cubicBezTo>
                    <a:pt x="106" y="7"/>
                    <a:pt x="106" y="7"/>
                    <a:pt x="106" y="7"/>
                  </a:cubicBezTo>
                  <a:cubicBezTo>
                    <a:pt x="106" y="7"/>
                    <a:pt x="106" y="7"/>
                    <a:pt x="106" y="7"/>
                  </a:cubicBezTo>
                  <a:cubicBezTo>
                    <a:pt x="106" y="7"/>
                    <a:pt x="106" y="7"/>
                    <a:pt x="106" y="7"/>
                  </a:cubicBezTo>
                  <a:cubicBezTo>
                    <a:pt x="109" y="9"/>
                    <a:pt x="112" y="10"/>
                    <a:pt x="116" y="12"/>
                  </a:cubicBezTo>
                  <a:cubicBezTo>
                    <a:pt x="119" y="14"/>
                    <a:pt x="123" y="15"/>
                    <a:pt x="126" y="17"/>
                  </a:cubicBezTo>
                  <a:cubicBezTo>
                    <a:pt x="129" y="19"/>
                    <a:pt x="132" y="21"/>
                    <a:pt x="135" y="23"/>
                  </a:cubicBezTo>
                  <a:cubicBezTo>
                    <a:pt x="135" y="23"/>
                    <a:pt x="136" y="23"/>
                    <a:pt x="136" y="24"/>
                  </a:cubicBezTo>
                  <a:cubicBezTo>
                    <a:pt x="139" y="25"/>
                    <a:pt x="141" y="27"/>
                    <a:pt x="144" y="29"/>
                  </a:cubicBezTo>
                  <a:cubicBezTo>
                    <a:pt x="131" y="39"/>
                    <a:pt x="120" y="50"/>
                    <a:pt x="110" y="62"/>
                  </a:cubicBezTo>
                  <a:cubicBezTo>
                    <a:pt x="120" y="50"/>
                    <a:pt x="131" y="39"/>
                    <a:pt x="143" y="29"/>
                  </a:cubicBezTo>
                  <a:cubicBezTo>
                    <a:pt x="144" y="30"/>
                    <a:pt x="145" y="31"/>
                    <a:pt x="144" y="32"/>
                  </a:cubicBezTo>
                  <a:cubicBezTo>
                    <a:pt x="131" y="42"/>
                    <a:pt x="113" y="64"/>
                    <a:pt x="111" y="65"/>
                  </a:cubicBezTo>
                  <a:cubicBezTo>
                    <a:pt x="110" y="65"/>
                    <a:pt x="110" y="65"/>
                    <a:pt x="110" y="65"/>
                  </a:cubicBezTo>
                  <a:cubicBezTo>
                    <a:pt x="108" y="65"/>
                    <a:pt x="108" y="64"/>
                    <a:pt x="107" y="63"/>
                  </a:cubicBezTo>
                  <a:cubicBezTo>
                    <a:pt x="104" y="60"/>
                    <a:pt x="77" y="37"/>
                    <a:pt x="71" y="33"/>
                  </a:cubicBezTo>
                  <a:cubicBezTo>
                    <a:pt x="70" y="32"/>
                    <a:pt x="68" y="30"/>
                    <a:pt x="71" y="28"/>
                  </a:cubicBezTo>
                  <a:cubicBezTo>
                    <a:pt x="77" y="22"/>
                    <a:pt x="94" y="11"/>
                    <a:pt x="95" y="10"/>
                  </a:cubicBezTo>
                  <a:cubicBezTo>
                    <a:pt x="95" y="10"/>
                    <a:pt x="96" y="10"/>
                    <a:pt x="96" y="10"/>
                  </a:cubicBezTo>
                  <a:cubicBezTo>
                    <a:pt x="96" y="10"/>
                    <a:pt x="96" y="10"/>
                    <a:pt x="96" y="10"/>
                  </a:cubicBezTo>
                  <a:cubicBezTo>
                    <a:pt x="96" y="10"/>
                    <a:pt x="95" y="10"/>
                    <a:pt x="96" y="10"/>
                  </a:cubicBezTo>
                  <a:cubicBezTo>
                    <a:pt x="91" y="11"/>
                    <a:pt x="86" y="12"/>
                    <a:pt x="82" y="12"/>
                  </a:cubicBezTo>
                  <a:cubicBezTo>
                    <a:pt x="82" y="12"/>
                    <a:pt x="82" y="12"/>
                    <a:pt x="81" y="12"/>
                  </a:cubicBezTo>
                  <a:cubicBezTo>
                    <a:pt x="81" y="12"/>
                    <a:pt x="81" y="12"/>
                    <a:pt x="81" y="12"/>
                  </a:cubicBezTo>
                  <a:cubicBezTo>
                    <a:pt x="81" y="12"/>
                    <a:pt x="81" y="12"/>
                    <a:pt x="81" y="12"/>
                  </a:cubicBezTo>
                  <a:cubicBezTo>
                    <a:pt x="81" y="12"/>
                    <a:pt x="81" y="12"/>
                    <a:pt x="81" y="12"/>
                  </a:cubicBezTo>
                  <a:cubicBezTo>
                    <a:pt x="81" y="12"/>
                    <a:pt x="81" y="12"/>
                    <a:pt x="81" y="12"/>
                  </a:cubicBezTo>
                  <a:cubicBezTo>
                    <a:pt x="81" y="12"/>
                    <a:pt x="81" y="12"/>
                    <a:pt x="81" y="12"/>
                  </a:cubicBezTo>
                  <a:cubicBezTo>
                    <a:pt x="81" y="12"/>
                    <a:pt x="80" y="12"/>
                    <a:pt x="80" y="12"/>
                  </a:cubicBezTo>
                  <a:cubicBezTo>
                    <a:pt x="76" y="17"/>
                    <a:pt x="69" y="22"/>
                    <a:pt x="64" y="26"/>
                  </a:cubicBezTo>
                  <a:cubicBezTo>
                    <a:pt x="62" y="28"/>
                    <a:pt x="59" y="31"/>
                    <a:pt x="57" y="31"/>
                  </a:cubicBezTo>
                  <a:cubicBezTo>
                    <a:pt x="56" y="31"/>
                    <a:pt x="56" y="31"/>
                    <a:pt x="56" y="31"/>
                  </a:cubicBezTo>
                  <a:cubicBezTo>
                    <a:pt x="54" y="30"/>
                    <a:pt x="52" y="29"/>
                    <a:pt x="51" y="27"/>
                  </a:cubicBezTo>
                  <a:cubicBezTo>
                    <a:pt x="50" y="27"/>
                    <a:pt x="49" y="26"/>
                    <a:pt x="47" y="26"/>
                  </a:cubicBezTo>
                  <a:cubicBezTo>
                    <a:pt x="45" y="28"/>
                    <a:pt x="43" y="29"/>
                    <a:pt x="39" y="30"/>
                  </a:cubicBezTo>
                  <a:cubicBezTo>
                    <a:pt x="39" y="30"/>
                    <a:pt x="39" y="30"/>
                    <a:pt x="39" y="30"/>
                  </a:cubicBezTo>
                  <a:cubicBezTo>
                    <a:pt x="39" y="30"/>
                    <a:pt x="39" y="30"/>
                    <a:pt x="39" y="30"/>
                  </a:cubicBezTo>
                  <a:cubicBezTo>
                    <a:pt x="40" y="31"/>
                    <a:pt x="44" y="32"/>
                    <a:pt x="43" y="33"/>
                  </a:cubicBezTo>
                  <a:cubicBezTo>
                    <a:pt x="43" y="35"/>
                    <a:pt x="42" y="36"/>
                    <a:pt x="41" y="37"/>
                  </a:cubicBezTo>
                  <a:cubicBezTo>
                    <a:pt x="40" y="38"/>
                    <a:pt x="39" y="40"/>
                    <a:pt x="38" y="41"/>
                  </a:cubicBezTo>
                  <a:cubicBezTo>
                    <a:pt x="32" y="48"/>
                    <a:pt x="26" y="55"/>
                    <a:pt x="20" y="63"/>
                  </a:cubicBezTo>
                  <a:cubicBezTo>
                    <a:pt x="15" y="70"/>
                    <a:pt x="11" y="77"/>
                    <a:pt x="7" y="85"/>
                  </a:cubicBezTo>
                  <a:cubicBezTo>
                    <a:pt x="4" y="90"/>
                    <a:pt x="1" y="94"/>
                    <a:pt x="0" y="99"/>
                  </a:cubicBezTo>
                  <a:cubicBezTo>
                    <a:pt x="12" y="83"/>
                    <a:pt x="32" y="61"/>
                    <a:pt x="56" y="40"/>
                  </a:cubicBezTo>
                  <a:cubicBezTo>
                    <a:pt x="57" y="41"/>
                    <a:pt x="57" y="41"/>
                    <a:pt x="58" y="41"/>
                  </a:cubicBezTo>
                  <a:cubicBezTo>
                    <a:pt x="64" y="45"/>
                    <a:pt x="69" y="49"/>
                    <a:pt x="75" y="53"/>
                  </a:cubicBezTo>
                  <a:cubicBezTo>
                    <a:pt x="82" y="58"/>
                    <a:pt x="89" y="64"/>
                    <a:pt x="96" y="69"/>
                  </a:cubicBezTo>
                  <a:cubicBezTo>
                    <a:pt x="99" y="72"/>
                    <a:pt x="102" y="75"/>
                    <a:pt x="102" y="79"/>
                  </a:cubicBezTo>
                  <a:cubicBezTo>
                    <a:pt x="102" y="80"/>
                    <a:pt x="97" y="86"/>
                    <a:pt x="95" y="90"/>
                  </a:cubicBezTo>
                  <a:cubicBezTo>
                    <a:pt x="89" y="99"/>
                    <a:pt x="83" y="108"/>
                    <a:pt x="79" y="116"/>
                  </a:cubicBezTo>
                  <a:cubicBezTo>
                    <a:pt x="87" y="107"/>
                    <a:pt x="97" y="95"/>
                    <a:pt x="109" y="82"/>
                  </a:cubicBezTo>
                  <a:cubicBezTo>
                    <a:pt x="128" y="101"/>
                    <a:pt x="144" y="119"/>
                    <a:pt x="155" y="134"/>
                  </a:cubicBezTo>
                  <a:cubicBezTo>
                    <a:pt x="153" y="137"/>
                    <a:pt x="152" y="140"/>
                    <a:pt x="151" y="142"/>
                  </a:cubicBezTo>
                  <a:cubicBezTo>
                    <a:pt x="152" y="140"/>
                    <a:pt x="153" y="137"/>
                    <a:pt x="155" y="134"/>
                  </a:cubicBezTo>
                  <a:cubicBezTo>
                    <a:pt x="155" y="135"/>
                    <a:pt x="155" y="135"/>
                    <a:pt x="155" y="136"/>
                  </a:cubicBezTo>
                  <a:cubicBezTo>
                    <a:pt x="155" y="137"/>
                    <a:pt x="150" y="146"/>
                    <a:pt x="150" y="147"/>
                  </a:cubicBezTo>
                  <a:cubicBezTo>
                    <a:pt x="149" y="149"/>
                    <a:pt x="148" y="150"/>
                    <a:pt x="147" y="152"/>
                  </a:cubicBezTo>
                  <a:cubicBezTo>
                    <a:pt x="147" y="152"/>
                    <a:pt x="147" y="152"/>
                    <a:pt x="147" y="152"/>
                  </a:cubicBezTo>
                  <a:cubicBezTo>
                    <a:pt x="149" y="148"/>
                    <a:pt x="152" y="143"/>
                    <a:pt x="157" y="137"/>
                  </a:cubicBezTo>
                  <a:cubicBezTo>
                    <a:pt x="161" y="143"/>
                    <a:pt x="164" y="148"/>
                    <a:pt x="166" y="152"/>
                  </a:cubicBezTo>
                  <a:cubicBezTo>
                    <a:pt x="164" y="147"/>
                    <a:pt x="162" y="141"/>
                    <a:pt x="159" y="134"/>
                  </a:cubicBezTo>
                  <a:cubicBezTo>
                    <a:pt x="170" y="120"/>
                    <a:pt x="187" y="101"/>
                    <a:pt x="206" y="83"/>
                  </a:cubicBezTo>
                  <a:cubicBezTo>
                    <a:pt x="226" y="105"/>
                    <a:pt x="241" y="124"/>
                    <a:pt x="246" y="135"/>
                  </a:cubicBezTo>
                  <a:cubicBezTo>
                    <a:pt x="246" y="135"/>
                    <a:pt x="246" y="135"/>
                    <a:pt x="246" y="135"/>
                  </a:cubicBezTo>
                  <a:cubicBezTo>
                    <a:pt x="245" y="133"/>
                    <a:pt x="243" y="129"/>
                    <a:pt x="241" y="126"/>
                  </a:cubicBezTo>
                  <a:cubicBezTo>
                    <a:pt x="239" y="116"/>
                    <a:pt x="217" y="81"/>
                    <a:pt x="215" y="80"/>
                  </a:cubicBezTo>
                  <a:cubicBezTo>
                    <a:pt x="215" y="80"/>
                    <a:pt x="215" y="80"/>
                    <a:pt x="215" y="80"/>
                  </a:cubicBezTo>
                  <a:cubicBezTo>
                    <a:pt x="215" y="80"/>
                    <a:pt x="215" y="80"/>
                    <a:pt x="215" y="80"/>
                  </a:cubicBezTo>
                  <a:cubicBezTo>
                    <a:pt x="215" y="80"/>
                    <a:pt x="215" y="80"/>
                    <a:pt x="215" y="80"/>
                  </a:cubicBezTo>
                  <a:cubicBezTo>
                    <a:pt x="215" y="80"/>
                    <a:pt x="215" y="80"/>
                    <a:pt x="215" y="80"/>
                  </a:cubicBezTo>
                  <a:cubicBezTo>
                    <a:pt x="215" y="79"/>
                    <a:pt x="215" y="77"/>
                    <a:pt x="215" y="76"/>
                  </a:cubicBezTo>
                  <a:cubicBezTo>
                    <a:pt x="231" y="98"/>
                    <a:pt x="241" y="120"/>
                    <a:pt x="246" y="134"/>
                  </a:cubicBezTo>
                  <a:cubicBezTo>
                    <a:pt x="241" y="120"/>
                    <a:pt x="231" y="98"/>
                    <a:pt x="215" y="76"/>
                  </a:cubicBezTo>
                  <a:cubicBezTo>
                    <a:pt x="229" y="63"/>
                    <a:pt x="245" y="52"/>
                    <a:pt x="260" y="42"/>
                  </a:cubicBezTo>
                  <a:cubicBezTo>
                    <a:pt x="285" y="64"/>
                    <a:pt x="305" y="88"/>
                    <a:pt x="317" y="105"/>
                  </a:cubicBezTo>
                  <a:cubicBezTo>
                    <a:pt x="315" y="99"/>
                    <a:pt x="304" y="71"/>
                    <a:pt x="274" y="38"/>
                  </a:cubicBezTo>
                  <a:cubicBezTo>
                    <a:pt x="273" y="37"/>
                    <a:pt x="274" y="35"/>
                    <a:pt x="275" y="34"/>
                  </a:cubicBezTo>
                  <a:cubicBezTo>
                    <a:pt x="275" y="34"/>
                    <a:pt x="275" y="34"/>
                    <a:pt x="275" y="34"/>
                  </a:cubicBezTo>
                  <a:cubicBezTo>
                    <a:pt x="277" y="33"/>
                    <a:pt x="279" y="32"/>
                    <a:pt x="281" y="31"/>
                  </a:cubicBezTo>
                  <a:cubicBezTo>
                    <a:pt x="281" y="31"/>
                    <a:pt x="281" y="31"/>
                    <a:pt x="281" y="31"/>
                  </a:cubicBezTo>
                  <a:cubicBezTo>
                    <a:pt x="281" y="31"/>
                    <a:pt x="281" y="31"/>
                    <a:pt x="281" y="31"/>
                  </a:cubicBezTo>
                  <a:cubicBezTo>
                    <a:pt x="281" y="31"/>
                    <a:pt x="281" y="31"/>
                    <a:pt x="281" y="31"/>
                  </a:cubicBezTo>
                  <a:cubicBezTo>
                    <a:pt x="280" y="31"/>
                    <a:pt x="280" y="31"/>
                    <a:pt x="280" y="31"/>
                  </a:cubicBezTo>
                  <a:cubicBezTo>
                    <a:pt x="277" y="29"/>
                    <a:pt x="273" y="27"/>
                    <a:pt x="269" y="25"/>
                  </a:cubicBezTo>
                  <a:cubicBezTo>
                    <a:pt x="269" y="25"/>
                    <a:pt x="269" y="25"/>
                    <a:pt x="269" y="25"/>
                  </a:cubicBezTo>
                  <a:cubicBezTo>
                    <a:pt x="268" y="26"/>
                    <a:pt x="260" y="31"/>
                    <a:pt x="258" y="31"/>
                  </a:cubicBezTo>
                  <a:cubicBezTo>
                    <a:pt x="258" y="31"/>
                    <a:pt x="258" y="31"/>
                    <a:pt x="258" y="31"/>
                  </a:cubicBezTo>
                  <a:cubicBezTo>
                    <a:pt x="256" y="31"/>
                    <a:pt x="256" y="30"/>
                    <a:pt x="235" y="13"/>
                  </a:cubicBezTo>
                  <a:cubicBezTo>
                    <a:pt x="235" y="13"/>
                    <a:pt x="235" y="13"/>
                    <a:pt x="235" y="13"/>
                  </a:cubicBezTo>
                  <a:cubicBezTo>
                    <a:pt x="235" y="13"/>
                    <a:pt x="235" y="13"/>
                    <a:pt x="234" y="13"/>
                  </a:cubicBezTo>
                  <a:cubicBezTo>
                    <a:pt x="234" y="13"/>
                    <a:pt x="234" y="13"/>
                    <a:pt x="234" y="13"/>
                  </a:cubicBezTo>
                  <a:cubicBezTo>
                    <a:pt x="234" y="13"/>
                    <a:pt x="234" y="13"/>
                    <a:pt x="234" y="13"/>
                  </a:cubicBezTo>
                  <a:cubicBezTo>
                    <a:pt x="234" y="13"/>
                    <a:pt x="234" y="13"/>
                    <a:pt x="234" y="13"/>
                  </a:cubicBezTo>
                  <a:cubicBezTo>
                    <a:pt x="234" y="13"/>
                    <a:pt x="233" y="13"/>
                    <a:pt x="233" y="13"/>
                  </a:cubicBezTo>
                  <a:cubicBezTo>
                    <a:pt x="229" y="12"/>
                    <a:pt x="225" y="12"/>
                    <a:pt x="221" y="11"/>
                  </a:cubicBezTo>
                  <a:cubicBezTo>
                    <a:pt x="221" y="11"/>
                    <a:pt x="220" y="11"/>
                    <a:pt x="220" y="11"/>
                  </a:cubicBezTo>
                  <a:cubicBezTo>
                    <a:pt x="220" y="11"/>
                    <a:pt x="220" y="11"/>
                    <a:pt x="220" y="11"/>
                  </a:cubicBezTo>
                  <a:cubicBezTo>
                    <a:pt x="229" y="17"/>
                    <a:pt x="238" y="23"/>
                    <a:pt x="247" y="30"/>
                  </a:cubicBezTo>
                  <a:cubicBezTo>
                    <a:pt x="231" y="40"/>
                    <a:pt x="217" y="51"/>
                    <a:pt x="206" y="63"/>
                  </a:cubicBezTo>
                  <a:cubicBezTo>
                    <a:pt x="217" y="51"/>
                    <a:pt x="231" y="40"/>
                    <a:pt x="247" y="30"/>
                  </a:cubicBezTo>
                  <a:cubicBezTo>
                    <a:pt x="247" y="32"/>
                    <a:pt x="247" y="33"/>
                    <a:pt x="245" y="34"/>
                  </a:cubicBezTo>
                  <a:cubicBezTo>
                    <a:pt x="219" y="51"/>
                    <a:pt x="207" y="67"/>
                    <a:pt x="205" y="67"/>
                  </a:cubicBezTo>
                  <a:cubicBezTo>
                    <a:pt x="205" y="67"/>
                    <a:pt x="205" y="67"/>
                    <a:pt x="205" y="67"/>
                  </a:cubicBezTo>
                  <a:cubicBezTo>
                    <a:pt x="187" y="44"/>
                    <a:pt x="174" y="35"/>
                    <a:pt x="173" y="34"/>
                  </a:cubicBezTo>
                  <a:cubicBezTo>
                    <a:pt x="172" y="31"/>
                    <a:pt x="172" y="30"/>
                    <a:pt x="173" y="29"/>
                  </a:cubicBezTo>
                  <a:cubicBezTo>
                    <a:pt x="173" y="29"/>
                    <a:pt x="173" y="29"/>
                    <a:pt x="173" y="29"/>
                  </a:cubicBezTo>
                  <a:cubicBezTo>
                    <a:pt x="186" y="21"/>
                    <a:pt x="199" y="14"/>
                    <a:pt x="212" y="9"/>
                  </a:cubicBezTo>
                  <a:cubicBezTo>
                    <a:pt x="212" y="9"/>
                    <a:pt x="212" y="9"/>
                    <a:pt x="212" y="9"/>
                  </a:cubicBezTo>
                  <a:cubicBezTo>
                    <a:pt x="212" y="9"/>
                    <a:pt x="212" y="9"/>
                    <a:pt x="212" y="9"/>
                  </a:cubicBezTo>
                  <a:cubicBezTo>
                    <a:pt x="205" y="7"/>
                    <a:pt x="199" y="5"/>
                    <a:pt x="194" y="3"/>
                  </a:cubicBezTo>
                  <a:cubicBezTo>
                    <a:pt x="194" y="3"/>
                    <a:pt x="193" y="3"/>
                    <a:pt x="193" y="3"/>
                  </a:cubicBezTo>
                  <a:cubicBezTo>
                    <a:pt x="193" y="3"/>
                    <a:pt x="193" y="3"/>
                    <a:pt x="193" y="3"/>
                  </a:cubicBezTo>
                  <a:cubicBezTo>
                    <a:pt x="193" y="3"/>
                    <a:pt x="193" y="3"/>
                    <a:pt x="193" y="3"/>
                  </a:cubicBezTo>
                  <a:cubicBezTo>
                    <a:pt x="193" y="3"/>
                    <a:pt x="193" y="2"/>
                    <a:pt x="193" y="2"/>
                  </a:cubicBezTo>
                  <a:moveTo>
                    <a:pt x="118" y="1"/>
                  </a:moveTo>
                  <a:cubicBezTo>
                    <a:pt x="118" y="1"/>
                    <a:pt x="118" y="1"/>
                    <a:pt x="118" y="1"/>
                  </a:cubicBezTo>
                  <a:cubicBezTo>
                    <a:pt x="118" y="1"/>
                    <a:pt x="118" y="1"/>
                    <a:pt x="118" y="1"/>
                  </a:cubicBezTo>
                  <a:moveTo>
                    <a:pt x="118" y="1"/>
                  </a:moveTo>
                  <a:cubicBezTo>
                    <a:pt x="118" y="1"/>
                    <a:pt x="118" y="1"/>
                    <a:pt x="118" y="1"/>
                  </a:cubicBezTo>
                  <a:cubicBezTo>
                    <a:pt x="118" y="1"/>
                    <a:pt x="118" y="1"/>
                    <a:pt x="118" y="1"/>
                  </a:cubicBezTo>
                  <a:moveTo>
                    <a:pt x="192" y="0"/>
                  </a:moveTo>
                  <a:cubicBezTo>
                    <a:pt x="192" y="0"/>
                    <a:pt x="192" y="1"/>
                    <a:pt x="192" y="2"/>
                  </a:cubicBezTo>
                  <a:cubicBezTo>
                    <a:pt x="192" y="1"/>
                    <a:pt x="192" y="0"/>
                    <a:pt x="192" y="0"/>
                  </a:cubicBezTo>
                </a:path>
              </a:pathLst>
            </a:custGeom>
            <a:solidFill>
              <a:srgbClr val="AF60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a:extLst>
                <a:ext uri="{FF2B5EF4-FFF2-40B4-BE49-F238E27FC236}">
                  <a16:creationId xmlns:a16="http://schemas.microsoft.com/office/drawing/2014/main" id="{C721E562-3A35-4AD1-85EA-64044050CAFB}"/>
                </a:ext>
              </a:extLst>
            </p:cNvPr>
            <p:cNvSpPr>
              <a:spLocks noEditPoints="1"/>
            </p:cNvSpPr>
            <p:nvPr/>
          </p:nvSpPr>
          <p:spPr bwMode="auto">
            <a:xfrm>
              <a:off x="266" y="37"/>
              <a:ext cx="79" cy="36"/>
            </a:xfrm>
            <a:custGeom>
              <a:avLst/>
              <a:gdLst>
                <a:gd name="T0" fmla="*/ 2 w 33"/>
                <a:gd name="T1" fmla="*/ 13 h 15"/>
                <a:gd name="T2" fmla="*/ 1 w 33"/>
                <a:gd name="T3" fmla="*/ 14 h 15"/>
                <a:gd name="T4" fmla="*/ 0 w 33"/>
                <a:gd name="T5" fmla="*/ 15 h 15"/>
                <a:gd name="T6" fmla="*/ 0 w 33"/>
                <a:gd name="T7" fmla="*/ 15 h 15"/>
                <a:gd name="T8" fmla="*/ 1 w 33"/>
                <a:gd name="T9" fmla="*/ 14 h 15"/>
                <a:gd name="T10" fmla="*/ 2 w 33"/>
                <a:gd name="T11" fmla="*/ 13 h 15"/>
                <a:gd name="T12" fmla="*/ 2 w 33"/>
                <a:gd name="T13" fmla="*/ 13 h 15"/>
                <a:gd name="T14" fmla="*/ 2 w 33"/>
                <a:gd name="T15" fmla="*/ 13 h 15"/>
                <a:gd name="T16" fmla="*/ 2 w 33"/>
                <a:gd name="T17" fmla="*/ 13 h 15"/>
                <a:gd name="T18" fmla="*/ 33 w 33"/>
                <a:gd name="T19" fmla="*/ 0 h 15"/>
                <a:gd name="T20" fmla="*/ 33 w 33"/>
                <a:gd name="T21" fmla="*/ 1 h 15"/>
                <a:gd name="T22" fmla="*/ 33 w 33"/>
                <a:gd name="T23" fmla="*/ 1 h 15"/>
                <a:gd name="T24" fmla="*/ 33 w 3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5">
                  <a:moveTo>
                    <a:pt x="2" y="13"/>
                  </a:moveTo>
                  <a:cubicBezTo>
                    <a:pt x="2" y="13"/>
                    <a:pt x="2" y="14"/>
                    <a:pt x="1" y="14"/>
                  </a:cubicBezTo>
                  <a:cubicBezTo>
                    <a:pt x="1" y="14"/>
                    <a:pt x="1" y="14"/>
                    <a:pt x="0" y="15"/>
                  </a:cubicBezTo>
                  <a:cubicBezTo>
                    <a:pt x="0" y="15"/>
                    <a:pt x="0" y="15"/>
                    <a:pt x="0" y="15"/>
                  </a:cubicBezTo>
                  <a:cubicBezTo>
                    <a:pt x="1" y="14"/>
                    <a:pt x="1" y="14"/>
                    <a:pt x="1" y="14"/>
                  </a:cubicBezTo>
                  <a:cubicBezTo>
                    <a:pt x="2" y="14"/>
                    <a:pt x="2" y="13"/>
                    <a:pt x="2" y="13"/>
                  </a:cubicBezTo>
                  <a:cubicBezTo>
                    <a:pt x="2" y="13"/>
                    <a:pt x="2" y="13"/>
                    <a:pt x="2" y="13"/>
                  </a:cubicBezTo>
                  <a:cubicBezTo>
                    <a:pt x="2" y="13"/>
                    <a:pt x="2" y="13"/>
                    <a:pt x="2" y="13"/>
                  </a:cubicBezTo>
                  <a:cubicBezTo>
                    <a:pt x="2" y="13"/>
                    <a:pt x="2" y="13"/>
                    <a:pt x="2" y="13"/>
                  </a:cubicBezTo>
                  <a:moveTo>
                    <a:pt x="33" y="0"/>
                  </a:moveTo>
                  <a:cubicBezTo>
                    <a:pt x="33" y="0"/>
                    <a:pt x="33" y="1"/>
                    <a:pt x="33" y="1"/>
                  </a:cubicBezTo>
                  <a:cubicBezTo>
                    <a:pt x="33" y="1"/>
                    <a:pt x="33" y="1"/>
                    <a:pt x="33" y="1"/>
                  </a:cubicBezTo>
                  <a:cubicBezTo>
                    <a:pt x="33" y="1"/>
                    <a:pt x="33" y="0"/>
                    <a:pt x="33" y="0"/>
                  </a:cubicBezTo>
                </a:path>
              </a:pathLst>
            </a:custGeom>
            <a:solidFill>
              <a:srgbClr val="BB98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a:extLst>
                <a:ext uri="{FF2B5EF4-FFF2-40B4-BE49-F238E27FC236}">
                  <a16:creationId xmlns:a16="http://schemas.microsoft.com/office/drawing/2014/main" id="{C3C1E0E8-7F82-4667-9C23-5429AC0349C2}"/>
                </a:ext>
              </a:extLst>
            </p:cNvPr>
            <p:cNvSpPr>
              <a:spLocks/>
            </p:cNvSpPr>
            <p:nvPr/>
          </p:nvSpPr>
          <p:spPr bwMode="auto">
            <a:xfrm>
              <a:off x="342" y="37"/>
              <a:ext cx="3" cy="2"/>
            </a:xfrm>
            <a:custGeom>
              <a:avLst/>
              <a:gdLst>
                <a:gd name="T0" fmla="*/ 0 w 1"/>
                <a:gd name="T1" fmla="*/ 0 h 1"/>
                <a:gd name="T2" fmla="*/ 1 w 1"/>
                <a:gd name="T3" fmla="*/ 1 h 1"/>
                <a:gd name="T4" fmla="*/ 1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1" y="1"/>
                    <a:pt x="1" y="1"/>
                  </a:cubicBezTo>
                  <a:cubicBezTo>
                    <a:pt x="1" y="1"/>
                    <a:pt x="1" y="1"/>
                    <a:pt x="1" y="1"/>
                  </a:cubicBezTo>
                  <a:cubicBezTo>
                    <a:pt x="1" y="1"/>
                    <a:pt x="1" y="0"/>
                    <a:pt x="1" y="0"/>
                  </a:cubicBezTo>
                  <a:cubicBezTo>
                    <a:pt x="0" y="0"/>
                    <a:pt x="0" y="0"/>
                    <a:pt x="0" y="0"/>
                  </a:cubicBezTo>
                </a:path>
              </a:pathLst>
            </a:custGeom>
            <a:solidFill>
              <a:srgbClr val="AF60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a:extLst>
                <a:ext uri="{FF2B5EF4-FFF2-40B4-BE49-F238E27FC236}">
                  <a16:creationId xmlns:a16="http://schemas.microsoft.com/office/drawing/2014/main" id="{DB68B203-6B58-4E6D-B3BD-76DA565A296B}"/>
                </a:ext>
              </a:extLst>
            </p:cNvPr>
            <p:cNvSpPr>
              <a:spLocks/>
            </p:cNvSpPr>
            <p:nvPr/>
          </p:nvSpPr>
          <p:spPr bwMode="auto">
            <a:xfrm>
              <a:off x="266" y="68"/>
              <a:ext cx="5" cy="5"/>
            </a:xfrm>
            <a:custGeom>
              <a:avLst/>
              <a:gdLst>
                <a:gd name="T0" fmla="*/ 2 w 2"/>
                <a:gd name="T1" fmla="*/ 0 h 2"/>
                <a:gd name="T2" fmla="*/ 1 w 2"/>
                <a:gd name="T3" fmla="*/ 1 h 2"/>
                <a:gd name="T4" fmla="*/ 0 w 2"/>
                <a:gd name="T5" fmla="*/ 2 h 2"/>
                <a:gd name="T6" fmla="*/ 0 w 2"/>
                <a:gd name="T7" fmla="*/ 2 h 2"/>
                <a:gd name="T8" fmla="*/ 1 w 2"/>
                <a:gd name="T9" fmla="*/ 1 h 2"/>
                <a:gd name="T10" fmla="*/ 2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cubicBezTo>
                    <a:pt x="2" y="0"/>
                    <a:pt x="2" y="1"/>
                    <a:pt x="1" y="1"/>
                  </a:cubicBezTo>
                  <a:cubicBezTo>
                    <a:pt x="1" y="1"/>
                    <a:pt x="1" y="1"/>
                    <a:pt x="0" y="2"/>
                  </a:cubicBezTo>
                  <a:cubicBezTo>
                    <a:pt x="0" y="2"/>
                    <a:pt x="0" y="2"/>
                    <a:pt x="0" y="2"/>
                  </a:cubicBezTo>
                  <a:cubicBezTo>
                    <a:pt x="1" y="1"/>
                    <a:pt x="1" y="1"/>
                    <a:pt x="1" y="1"/>
                  </a:cubicBezTo>
                  <a:cubicBezTo>
                    <a:pt x="2" y="1"/>
                    <a:pt x="2" y="0"/>
                    <a:pt x="2" y="0"/>
                  </a:cubicBezTo>
                  <a:cubicBezTo>
                    <a:pt x="2" y="0"/>
                    <a:pt x="2" y="0"/>
                    <a:pt x="2" y="0"/>
                  </a:cubicBezTo>
                </a:path>
              </a:pathLst>
            </a:custGeom>
            <a:solidFill>
              <a:srgbClr val="9965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a:extLst>
                <a:ext uri="{FF2B5EF4-FFF2-40B4-BE49-F238E27FC236}">
                  <a16:creationId xmlns:a16="http://schemas.microsoft.com/office/drawing/2014/main" id="{0476ED6C-99F5-4D0C-9F3D-28272A197D8B}"/>
                </a:ext>
              </a:extLst>
            </p:cNvPr>
            <p:cNvSpPr>
              <a:spLocks/>
            </p:cNvSpPr>
            <p:nvPr/>
          </p:nvSpPr>
          <p:spPr bwMode="auto">
            <a:xfrm>
              <a:off x="266" y="34"/>
              <a:ext cx="79" cy="51"/>
            </a:xfrm>
            <a:custGeom>
              <a:avLst/>
              <a:gdLst>
                <a:gd name="T0" fmla="*/ 31 w 33"/>
                <a:gd name="T1" fmla="*/ 0 h 21"/>
                <a:gd name="T2" fmla="*/ 10 w 33"/>
                <a:gd name="T3" fmla="*/ 18 h 21"/>
                <a:gd name="T4" fmla="*/ 2 w 33"/>
                <a:gd name="T5" fmla="*/ 14 h 21"/>
                <a:gd name="T6" fmla="*/ 1 w 33"/>
                <a:gd name="T7" fmla="*/ 15 h 21"/>
                <a:gd name="T8" fmla="*/ 0 w 33"/>
                <a:gd name="T9" fmla="*/ 16 h 21"/>
                <a:gd name="T10" fmla="*/ 4 w 33"/>
                <a:gd name="T11" fmla="*/ 17 h 21"/>
                <a:gd name="T12" fmla="*/ 9 w 33"/>
                <a:gd name="T13" fmla="*/ 21 h 21"/>
                <a:gd name="T14" fmla="*/ 10 w 33"/>
                <a:gd name="T15" fmla="*/ 21 h 21"/>
                <a:gd name="T16" fmla="*/ 17 w 33"/>
                <a:gd name="T17" fmla="*/ 16 h 21"/>
                <a:gd name="T18" fmla="*/ 33 w 33"/>
                <a:gd name="T19" fmla="*/ 2 h 21"/>
                <a:gd name="T20" fmla="*/ 32 w 33"/>
                <a:gd name="T21" fmla="*/ 1 h 21"/>
                <a:gd name="T22" fmla="*/ 31 w 33"/>
                <a:gd name="T23" fmla="*/ 0 h 21"/>
                <a:gd name="T24" fmla="*/ 31 w 33"/>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1">
                  <a:moveTo>
                    <a:pt x="31" y="0"/>
                  </a:moveTo>
                  <a:cubicBezTo>
                    <a:pt x="24" y="5"/>
                    <a:pt x="12" y="17"/>
                    <a:pt x="10" y="18"/>
                  </a:cubicBezTo>
                  <a:cubicBezTo>
                    <a:pt x="10" y="18"/>
                    <a:pt x="5" y="15"/>
                    <a:pt x="2" y="14"/>
                  </a:cubicBezTo>
                  <a:cubicBezTo>
                    <a:pt x="2" y="14"/>
                    <a:pt x="2" y="15"/>
                    <a:pt x="1" y="15"/>
                  </a:cubicBezTo>
                  <a:cubicBezTo>
                    <a:pt x="1" y="15"/>
                    <a:pt x="1" y="15"/>
                    <a:pt x="0" y="16"/>
                  </a:cubicBezTo>
                  <a:cubicBezTo>
                    <a:pt x="2" y="16"/>
                    <a:pt x="3" y="17"/>
                    <a:pt x="4" y="17"/>
                  </a:cubicBezTo>
                  <a:cubicBezTo>
                    <a:pt x="5" y="19"/>
                    <a:pt x="7" y="20"/>
                    <a:pt x="9" y="21"/>
                  </a:cubicBezTo>
                  <a:cubicBezTo>
                    <a:pt x="9" y="21"/>
                    <a:pt x="9" y="21"/>
                    <a:pt x="10" y="21"/>
                  </a:cubicBezTo>
                  <a:cubicBezTo>
                    <a:pt x="12" y="21"/>
                    <a:pt x="15" y="18"/>
                    <a:pt x="17" y="16"/>
                  </a:cubicBezTo>
                  <a:cubicBezTo>
                    <a:pt x="22" y="12"/>
                    <a:pt x="29" y="7"/>
                    <a:pt x="33" y="2"/>
                  </a:cubicBezTo>
                  <a:cubicBezTo>
                    <a:pt x="33" y="2"/>
                    <a:pt x="32" y="1"/>
                    <a:pt x="32" y="1"/>
                  </a:cubicBezTo>
                  <a:cubicBezTo>
                    <a:pt x="32" y="0"/>
                    <a:pt x="32" y="0"/>
                    <a:pt x="31" y="0"/>
                  </a:cubicBezTo>
                  <a:cubicBezTo>
                    <a:pt x="31" y="0"/>
                    <a:pt x="31" y="0"/>
                    <a:pt x="31" y="0"/>
                  </a:cubicBezTo>
                </a:path>
              </a:pathLst>
            </a:custGeom>
            <a:solidFill>
              <a:srgbClr val="934A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a:extLst>
                <a:ext uri="{FF2B5EF4-FFF2-40B4-BE49-F238E27FC236}">
                  <a16:creationId xmlns:a16="http://schemas.microsoft.com/office/drawing/2014/main" id="{50469D04-C34D-448E-83CB-AABDE59B8B63}"/>
                </a:ext>
              </a:extLst>
            </p:cNvPr>
            <p:cNvSpPr>
              <a:spLocks/>
            </p:cNvSpPr>
            <p:nvPr/>
          </p:nvSpPr>
          <p:spPr bwMode="auto">
            <a:xfrm>
              <a:off x="127" y="248"/>
              <a:ext cx="27" cy="40"/>
            </a:xfrm>
            <a:custGeom>
              <a:avLst/>
              <a:gdLst>
                <a:gd name="T0" fmla="*/ 11 w 11"/>
                <a:gd name="T1" fmla="*/ 0 h 17"/>
                <a:gd name="T2" fmla="*/ 0 w 11"/>
                <a:gd name="T3" fmla="*/ 17 h 17"/>
                <a:gd name="T4" fmla="*/ 11 w 11"/>
                <a:gd name="T5" fmla="*/ 0 h 17"/>
                <a:gd name="T6" fmla="*/ 11 w 11"/>
                <a:gd name="T7" fmla="*/ 0 h 17"/>
              </a:gdLst>
              <a:ahLst/>
              <a:cxnLst>
                <a:cxn ang="0">
                  <a:pos x="T0" y="T1"/>
                </a:cxn>
                <a:cxn ang="0">
                  <a:pos x="T2" y="T3"/>
                </a:cxn>
                <a:cxn ang="0">
                  <a:pos x="T4" y="T5"/>
                </a:cxn>
                <a:cxn ang="0">
                  <a:pos x="T6" y="T7"/>
                </a:cxn>
              </a:cxnLst>
              <a:rect l="0" t="0" r="r" b="b"/>
              <a:pathLst>
                <a:path w="11" h="17">
                  <a:moveTo>
                    <a:pt x="11" y="0"/>
                  </a:moveTo>
                  <a:cubicBezTo>
                    <a:pt x="6" y="7"/>
                    <a:pt x="2" y="13"/>
                    <a:pt x="0" y="17"/>
                  </a:cubicBezTo>
                  <a:cubicBezTo>
                    <a:pt x="2" y="13"/>
                    <a:pt x="6" y="7"/>
                    <a:pt x="11" y="0"/>
                  </a:cubicBezTo>
                  <a:cubicBezTo>
                    <a:pt x="11" y="0"/>
                    <a:pt x="11" y="0"/>
                    <a:pt x="11" y="0"/>
                  </a:cubicBezTo>
                </a:path>
              </a:pathLst>
            </a:custGeom>
            <a:solidFill>
              <a:srgbClr val="AF60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a:extLst>
                <a:ext uri="{FF2B5EF4-FFF2-40B4-BE49-F238E27FC236}">
                  <a16:creationId xmlns:a16="http://schemas.microsoft.com/office/drawing/2014/main" id="{4119F157-BAA1-4E01-8AFF-3095EDC211FA}"/>
                </a:ext>
              </a:extLst>
            </p:cNvPr>
            <p:cNvSpPr>
              <a:spLocks/>
            </p:cNvSpPr>
            <p:nvPr/>
          </p:nvSpPr>
          <p:spPr bwMode="auto">
            <a:xfrm>
              <a:off x="247" y="8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9965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a:extLst>
                <a:ext uri="{FF2B5EF4-FFF2-40B4-BE49-F238E27FC236}">
                  <a16:creationId xmlns:a16="http://schemas.microsoft.com/office/drawing/2014/main" id="{06B13404-EC9C-4143-8200-0D5E2CD12676}"/>
                </a:ext>
              </a:extLst>
            </p:cNvPr>
            <p:cNvSpPr>
              <a:spLocks/>
            </p:cNvSpPr>
            <p:nvPr/>
          </p:nvSpPr>
          <p:spPr bwMode="auto">
            <a:xfrm>
              <a:off x="127" y="82"/>
              <a:ext cx="132" cy="206"/>
            </a:xfrm>
            <a:custGeom>
              <a:avLst/>
              <a:gdLst>
                <a:gd name="T0" fmla="*/ 50 w 55"/>
                <a:gd name="T1" fmla="*/ 0 h 86"/>
                <a:gd name="T2" fmla="*/ 50 w 55"/>
                <a:gd name="T3" fmla="*/ 0 h 86"/>
                <a:gd name="T4" fmla="*/ 50 w 55"/>
                <a:gd name="T5" fmla="*/ 0 h 86"/>
                <a:gd name="T6" fmla="*/ 53 w 55"/>
                <a:gd name="T7" fmla="*/ 2 h 86"/>
                <a:gd name="T8" fmla="*/ 53 w 55"/>
                <a:gd name="T9" fmla="*/ 2 h 86"/>
                <a:gd name="T10" fmla="*/ 53 w 55"/>
                <a:gd name="T11" fmla="*/ 2 h 86"/>
                <a:gd name="T12" fmla="*/ 0 w 55"/>
                <a:gd name="T13" fmla="*/ 86 h 86"/>
                <a:gd name="T14" fmla="*/ 0 w 55"/>
                <a:gd name="T15" fmla="*/ 86 h 86"/>
                <a:gd name="T16" fmla="*/ 11 w 55"/>
                <a:gd name="T17" fmla="*/ 69 h 86"/>
                <a:gd name="T18" fmla="*/ 18 w 55"/>
                <a:gd name="T19" fmla="*/ 55 h 86"/>
                <a:gd name="T20" fmla="*/ 31 w 55"/>
                <a:gd name="T21" fmla="*/ 33 h 86"/>
                <a:gd name="T22" fmla="*/ 49 w 55"/>
                <a:gd name="T23" fmla="*/ 11 h 86"/>
                <a:gd name="T24" fmla="*/ 52 w 55"/>
                <a:gd name="T25" fmla="*/ 7 h 86"/>
                <a:gd name="T26" fmla="*/ 54 w 55"/>
                <a:gd name="T27" fmla="*/ 3 h 86"/>
                <a:gd name="T28" fmla="*/ 50 w 55"/>
                <a:gd name="T29" fmla="*/ 0 h 86"/>
                <a:gd name="T30" fmla="*/ 50 w 55"/>
                <a:gd name="T31"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86">
                  <a:moveTo>
                    <a:pt x="50" y="0"/>
                  </a:moveTo>
                  <a:cubicBezTo>
                    <a:pt x="50" y="0"/>
                    <a:pt x="50" y="0"/>
                    <a:pt x="50" y="0"/>
                  </a:cubicBezTo>
                  <a:cubicBezTo>
                    <a:pt x="50" y="0"/>
                    <a:pt x="50" y="0"/>
                    <a:pt x="50" y="0"/>
                  </a:cubicBezTo>
                  <a:cubicBezTo>
                    <a:pt x="51" y="1"/>
                    <a:pt x="52" y="1"/>
                    <a:pt x="53" y="2"/>
                  </a:cubicBezTo>
                  <a:cubicBezTo>
                    <a:pt x="53" y="2"/>
                    <a:pt x="53" y="2"/>
                    <a:pt x="53" y="2"/>
                  </a:cubicBezTo>
                  <a:cubicBezTo>
                    <a:pt x="53" y="2"/>
                    <a:pt x="53" y="2"/>
                    <a:pt x="53" y="2"/>
                  </a:cubicBezTo>
                  <a:cubicBezTo>
                    <a:pt x="23" y="33"/>
                    <a:pt x="6" y="67"/>
                    <a:pt x="0" y="86"/>
                  </a:cubicBezTo>
                  <a:cubicBezTo>
                    <a:pt x="0" y="86"/>
                    <a:pt x="0" y="86"/>
                    <a:pt x="0" y="86"/>
                  </a:cubicBezTo>
                  <a:cubicBezTo>
                    <a:pt x="2" y="82"/>
                    <a:pt x="6" y="76"/>
                    <a:pt x="11" y="69"/>
                  </a:cubicBezTo>
                  <a:cubicBezTo>
                    <a:pt x="12" y="64"/>
                    <a:pt x="15" y="60"/>
                    <a:pt x="18" y="55"/>
                  </a:cubicBezTo>
                  <a:cubicBezTo>
                    <a:pt x="22" y="47"/>
                    <a:pt x="26" y="40"/>
                    <a:pt x="31" y="33"/>
                  </a:cubicBezTo>
                  <a:cubicBezTo>
                    <a:pt x="37" y="25"/>
                    <a:pt x="43" y="18"/>
                    <a:pt x="49" y="11"/>
                  </a:cubicBezTo>
                  <a:cubicBezTo>
                    <a:pt x="50" y="10"/>
                    <a:pt x="51" y="8"/>
                    <a:pt x="52" y="7"/>
                  </a:cubicBezTo>
                  <a:cubicBezTo>
                    <a:pt x="53" y="6"/>
                    <a:pt x="54" y="5"/>
                    <a:pt x="54" y="3"/>
                  </a:cubicBezTo>
                  <a:cubicBezTo>
                    <a:pt x="55" y="2"/>
                    <a:pt x="51" y="1"/>
                    <a:pt x="50" y="0"/>
                  </a:cubicBezTo>
                  <a:cubicBezTo>
                    <a:pt x="50" y="0"/>
                    <a:pt x="50" y="0"/>
                    <a:pt x="50" y="0"/>
                  </a:cubicBezTo>
                </a:path>
              </a:pathLst>
            </a:custGeom>
            <a:solidFill>
              <a:srgbClr val="934A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a:extLst>
                <a:ext uri="{FF2B5EF4-FFF2-40B4-BE49-F238E27FC236}">
                  <a16:creationId xmlns:a16="http://schemas.microsoft.com/office/drawing/2014/main" id="{C971A304-B4BD-4322-A29D-109486519187}"/>
                </a:ext>
              </a:extLst>
            </p:cNvPr>
            <p:cNvSpPr>
              <a:spLocks/>
            </p:cNvSpPr>
            <p:nvPr/>
          </p:nvSpPr>
          <p:spPr bwMode="auto">
            <a:xfrm>
              <a:off x="383" y="3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AF60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a:extLst>
                <a:ext uri="{FF2B5EF4-FFF2-40B4-BE49-F238E27FC236}">
                  <a16:creationId xmlns:a16="http://schemas.microsoft.com/office/drawing/2014/main" id="{18BE1DFD-0B09-4E8B-ACB9-AC7F8DAF1C1C}"/>
                </a:ext>
              </a:extLst>
            </p:cNvPr>
            <p:cNvSpPr>
              <a:spLocks/>
            </p:cNvSpPr>
            <p:nvPr/>
          </p:nvSpPr>
          <p:spPr bwMode="auto">
            <a:xfrm>
              <a:off x="383" y="3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9965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a:extLst>
                <a:ext uri="{FF2B5EF4-FFF2-40B4-BE49-F238E27FC236}">
                  <a16:creationId xmlns:a16="http://schemas.microsoft.com/office/drawing/2014/main" id="{564FF9FA-CB38-4DAE-B14E-05D9A98E407C}"/>
                </a:ext>
              </a:extLst>
            </p:cNvPr>
            <p:cNvSpPr>
              <a:spLocks/>
            </p:cNvSpPr>
            <p:nvPr/>
          </p:nvSpPr>
          <p:spPr bwMode="auto">
            <a:xfrm>
              <a:off x="381" y="34"/>
              <a:ext cx="2" cy="0"/>
            </a:xfrm>
            <a:custGeom>
              <a:avLst/>
              <a:gdLst>
                <a:gd name="T0" fmla="*/ 1 w 1"/>
                <a:gd name="T1" fmla="*/ 1 w 1"/>
                <a:gd name="T2" fmla="*/ 1 w 1"/>
                <a:gd name="T3" fmla="*/ 1 w 1"/>
                <a:gd name="T4" fmla="*/ 1 w 1"/>
                <a:gd name="T5" fmla="*/ 1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cubicBezTo>
                    <a:pt x="1" y="0"/>
                    <a:pt x="1" y="0"/>
                    <a:pt x="1" y="0"/>
                  </a:cubicBezTo>
                  <a:cubicBezTo>
                    <a:pt x="1" y="0"/>
                    <a:pt x="1" y="0"/>
                    <a:pt x="1" y="0"/>
                  </a:cubicBezTo>
                  <a:cubicBezTo>
                    <a:pt x="1" y="0"/>
                    <a:pt x="1" y="0"/>
                    <a:pt x="1" y="0"/>
                  </a:cubicBezTo>
                  <a:cubicBezTo>
                    <a:pt x="1" y="0"/>
                    <a:pt x="1" y="0"/>
                    <a:pt x="1" y="0"/>
                  </a:cubicBezTo>
                  <a:cubicBezTo>
                    <a:pt x="0" y="0"/>
                    <a:pt x="1" y="0"/>
                    <a:pt x="1" y="0"/>
                  </a:cubicBezTo>
                  <a:cubicBezTo>
                    <a:pt x="1" y="0"/>
                    <a:pt x="1" y="0"/>
                    <a:pt x="1" y="0"/>
                  </a:cubicBezTo>
                </a:path>
              </a:pathLst>
            </a:custGeom>
            <a:solidFill>
              <a:srgbClr val="934A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a:extLst>
                <a:ext uri="{FF2B5EF4-FFF2-40B4-BE49-F238E27FC236}">
                  <a16:creationId xmlns:a16="http://schemas.microsoft.com/office/drawing/2014/main" id="{69039540-148D-4E55-B8E2-AF68725E3AC1}"/>
                </a:ext>
              </a:extLst>
            </p:cNvPr>
            <p:cNvSpPr>
              <a:spLocks/>
            </p:cNvSpPr>
            <p:nvPr/>
          </p:nvSpPr>
          <p:spPr bwMode="auto">
            <a:xfrm>
              <a:off x="383" y="3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AF60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9">
              <a:extLst>
                <a:ext uri="{FF2B5EF4-FFF2-40B4-BE49-F238E27FC236}">
                  <a16:creationId xmlns:a16="http://schemas.microsoft.com/office/drawing/2014/main" id="{349FEE3B-2154-4E5F-A4E3-42E274F80907}"/>
                </a:ext>
              </a:extLst>
            </p:cNvPr>
            <p:cNvSpPr>
              <a:spLocks/>
            </p:cNvSpPr>
            <p:nvPr/>
          </p:nvSpPr>
          <p:spPr bwMode="auto">
            <a:xfrm>
              <a:off x="316" y="34"/>
              <a:ext cx="184" cy="132"/>
            </a:xfrm>
            <a:custGeom>
              <a:avLst/>
              <a:gdLst>
                <a:gd name="T0" fmla="*/ 28 w 77"/>
                <a:gd name="T1" fmla="*/ 0 h 55"/>
                <a:gd name="T2" fmla="*/ 27 w 77"/>
                <a:gd name="T3" fmla="*/ 0 h 55"/>
                <a:gd name="T4" fmla="*/ 3 w 77"/>
                <a:gd name="T5" fmla="*/ 18 h 55"/>
                <a:gd name="T6" fmla="*/ 3 w 77"/>
                <a:gd name="T7" fmla="*/ 23 h 55"/>
                <a:gd name="T8" fmla="*/ 39 w 77"/>
                <a:gd name="T9" fmla="*/ 53 h 55"/>
                <a:gd name="T10" fmla="*/ 42 w 77"/>
                <a:gd name="T11" fmla="*/ 55 h 55"/>
                <a:gd name="T12" fmla="*/ 43 w 77"/>
                <a:gd name="T13" fmla="*/ 55 h 55"/>
                <a:gd name="T14" fmla="*/ 76 w 77"/>
                <a:gd name="T15" fmla="*/ 22 h 55"/>
                <a:gd name="T16" fmla="*/ 75 w 77"/>
                <a:gd name="T17" fmla="*/ 19 h 55"/>
                <a:gd name="T18" fmla="*/ 42 w 77"/>
                <a:gd name="T19" fmla="*/ 52 h 55"/>
                <a:gd name="T20" fmla="*/ 42 w 77"/>
                <a:gd name="T21" fmla="*/ 52 h 55"/>
                <a:gd name="T22" fmla="*/ 2 w 77"/>
                <a:gd name="T23" fmla="*/ 19 h 55"/>
                <a:gd name="T24" fmla="*/ 2 w 77"/>
                <a:gd name="T25" fmla="*/ 19 h 55"/>
                <a:gd name="T26" fmla="*/ 2 w 77"/>
                <a:gd name="T27" fmla="*/ 19 h 55"/>
                <a:gd name="T28" fmla="*/ 28 w 77"/>
                <a:gd name="T2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55">
                  <a:moveTo>
                    <a:pt x="28" y="0"/>
                  </a:moveTo>
                  <a:cubicBezTo>
                    <a:pt x="28" y="0"/>
                    <a:pt x="27" y="0"/>
                    <a:pt x="27" y="0"/>
                  </a:cubicBezTo>
                  <a:cubicBezTo>
                    <a:pt x="26" y="1"/>
                    <a:pt x="9" y="12"/>
                    <a:pt x="3" y="18"/>
                  </a:cubicBezTo>
                  <a:cubicBezTo>
                    <a:pt x="0" y="20"/>
                    <a:pt x="2" y="22"/>
                    <a:pt x="3" y="23"/>
                  </a:cubicBezTo>
                  <a:cubicBezTo>
                    <a:pt x="9" y="27"/>
                    <a:pt x="36" y="50"/>
                    <a:pt x="39" y="53"/>
                  </a:cubicBezTo>
                  <a:cubicBezTo>
                    <a:pt x="40" y="54"/>
                    <a:pt x="40" y="55"/>
                    <a:pt x="42" y="55"/>
                  </a:cubicBezTo>
                  <a:cubicBezTo>
                    <a:pt x="42" y="55"/>
                    <a:pt x="42" y="55"/>
                    <a:pt x="43" y="55"/>
                  </a:cubicBezTo>
                  <a:cubicBezTo>
                    <a:pt x="45" y="54"/>
                    <a:pt x="63" y="32"/>
                    <a:pt x="76" y="22"/>
                  </a:cubicBezTo>
                  <a:cubicBezTo>
                    <a:pt x="77" y="21"/>
                    <a:pt x="76" y="20"/>
                    <a:pt x="75" y="19"/>
                  </a:cubicBezTo>
                  <a:cubicBezTo>
                    <a:pt x="63" y="29"/>
                    <a:pt x="52" y="40"/>
                    <a:pt x="42" y="52"/>
                  </a:cubicBezTo>
                  <a:cubicBezTo>
                    <a:pt x="42" y="52"/>
                    <a:pt x="42" y="52"/>
                    <a:pt x="42" y="52"/>
                  </a:cubicBezTo>
                  <a:cubicBezTo>
                    <a:pt x="31" y="40"/>
                    <a:pt x="17" y="28"/>
                    <a:pt x="2" y="19"/>
                  </a:cubicBezTo>
                  <a:cubicBezTo>
                    <a:pt x="2" y="19"/>
                    <a:pt x="2" y="19"/>
                    <a:pt x="2" y="19"/>
                  </a:cubicBezTo>
                  <a:cubicBezTo>
                    <a:pt x="2" y="19"/>
                    <a:pt x="2" y="19"/>
                    <a:pt x="2" y="19"/>
                  </a:cubicBezTo>
                  <a:cubicBezTo>
                    <a:pt x="10" y="12"/>
                    <a:pt x="19" y="6"/>
                    <a:pt x="28" y="0"/>
                  </a:cubicBezTo>
                </a:path>
              </a:pathLst>
            </a:custGeom>
            <a:solidFill>
              <a:srgbClr val="934A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a:extLst>
                <a:ext uri="{FF2B5EF4-FFF2-40B4-BE49-F238E27FC236}">
                  <a16:creationId xmlns:a16="http://schemas.microsoft.com/office/drawing/2014/main" id="{C5F85A52-1F1E-44EB-8587-8237F4EF2B6F}"/>
                </a:ext>
              </a:extLst>
            </p:cNvPr>
            <p:cNvSpPr>
              <a:spLocks/>
            </p:cNvSpPr>
            <p:nvPr/>
          </p:nvSpPr>
          <p:spPr bwMode="auto">
            <a:xfrm>
              <a:off x="431" y="39"/>
              <a:ext cx="50" cy="29"/>
            </a:xfrm>
            <a:custGeom>
              <a:avLst/>
              <a:gdLst>
                <a:gd name="T0" fmla="*/ 0 w 21"/>
                <a:gd name="T1" fmla="*/ 0 h 12"/>
                <a:gd name="T2" fmla="*/ 21 w 21"/>
                <a:gd name="T3" fmla="*/ 12 h 12"/>
                <a:gd name="T4" fmla="*/ 20 w 21"/>
                <a:gd name="T5" fmla="*/ 12 h 12"/>
                <a:gd name="T6" fmla="*/ 0 w 21"/>
                <a:gd name="T7" fmla="*/ 0 h 12"/>
                <a:gd name="T8" fmla="*/ 0 w 21"/>
                <a:gd name="T9" fmla="*/ 0 h 12"/>
              </a:gdLst>
              <a:ahLst/>
              <a:cxnLst>
                <a:cxn ang="0">
                  <a:pos x="T0" y="T1"/>
                </a:cxn>
                <a:cxn ang="0">
                  <a:pos x="T2" y="T3"/>
                </a:cxn>
                <a:cxn ang="0">
                  <a:pos x="T4" y="T5"/>
                </a:cxn>
                <a:cxn ang="0">
                  <a:pos x="T6" y="T7"/>
                </a:cxn>
                <a:cxn ang="0">
                  <a:pos x="T8" y="T9"/>
                </a:cxn>
              </a:cxnLst>
              <a:rect l="0" t="0" r="r" b="b"/>
              <a:pathLst>
                <a:path w="21" h="12">
                  <a:moveTo>
                    <a:pt x="0" y="0"/>
                  </a:moveTo>
                  <a:cubicBezTo>
                    <a:pt x="7" y="4"/>
                    <a:pt x="14" y="8"/>
                    <a:pt x="21" y="12"/>
                  </a:cubicBezTo>
                  <a:cubicBezTo>
                    <a:pt x="21" y="12"/>
                    <a:pt x="20" y="12"/>
                    <a:pt x="20" y="12"/>
                  </a:cubicBezTo>
                  <a:cubicBezTo>
                    <a:pt x="13" y="7"/>
                    <a:pt x="7" y="3"/>
                    <a:pt x="0" y="0"/>
                  </a:cubicBezTo>
                  <a:cubicBezTo>
                    <a:pt x="0" y="0"/>
                    <a:pt x="0" y="0"/>
                    <a:pt x="0" y="0"/>
                  </a:cubicBezTo>
                </a:path>
              </a:pathLst>
            </a:custGeom>
            <a:solidFill>
              <a:srgbClr val="AF60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1">
              <a:extLst>
                <a:ext uri="{FF2B5EF4-FFF2-40B4-BE49-F238E27FC236}">
                  <a16:creationId xmlns:a16="http://schemas.microsoft.com/office/drawing/2014/main" id="{B07FFB24-C8D9-456D-BCFF-2763324D363A}"/>
                </a:ext>
              </a:extLst>
            </p:cNvPr>
            <p:cNvSpPr>
              <a:spLocks/>
            </p:cNvSpPr>
            <p:nvPr/>
          </p:nvSpPr>
          <p:spPr bwMode="auto">
            <a:xfrm>
              <a:off x="431" y="39"/>
              <a:ext cx="47" cy="29"/>
            </a:xfrm>
            <a:custGeom>
              <a:avLst/>
              <a:gdLst>
                <a:gd name="T0" fmla="*/ 0 w 20"/>
                <a:gd name="T1" fmla="*/ 0 h 12"/>
                <a:gd name="T2" fmla="*/ 20 w 20"/>
                <a:gd name="T3" fmla="*/ 12 h 12"/>
                <a:gd name="T4" fmla="*/ 19 w 20"/>
                <a:gd name="T5" fmla="*/ 11 h 12"/>
                <a:gd name="T6" fmla="*/ 10 w 20"/>
                <a:gd name="T7" fmla="*/ 5 h 12"/>
                <a:gd name="T8" fmla="*/ 0 w 20"/>
                <a:gd name="T9" fmla="*/ 0 h 12"/>
              </a:gdLst>
              <a:ahLst/>
              <a:cxnLst>
                <a:cxn ang="0">
                  <a:pos x="T0" y="T1"/>
                </a:cxn>
                <a:cxn ang="0">
                  <a:pos x="T2" y="T3"/>
                </a:cxn>
                <a:cxn ang="0">
                  <a:pos x="T4" y="T5"/>
                </a:cxn>
                <a:cxn ang="0">
                  <a:pos x="T6" y="T7"/>
                </a:cxn>
                <a:cxn ang="0">
                  <a:pos x="T8" y="T9"/>
                </a:cxn>
              </a:cxnLst>
              <a:rect l="0" t="0" r="r" b="b"/>
              <a:pathLst>
                <a:path w="20" h="12">
                  <a:moveTo>
                    <a:pt x="0" y="0"/>
                  </a:moveTo>
                  <a:cubicBezTo>
                    <a:pt x="7" y="3"/>
                    <a:pt x="13" y="7"/>
                    <a:pt x="20" y="12"/>
                  </a:cubicBezTo>
                  <a:cubicBezTo>
                    <a:pt x="20" y="11"/>
                    <a:pt x="19" y="11"/>
                    <a:pt x="19" y="11"/>
                  </a:cubicBezTo>
                  <a:cubicBezTo>
                    <a:pt x="16" y="9"/>
                    <a:pt x="13" y="7"/>
                    <a:pt x="10" y="5"/>
                  </a:cubicBezTo>
                  <a:cubicBezTo>
                    <a:pt x="7" y="3"/>
                    <a:pt x="3" y="2"/>
                    <a:pt x="0" y="0"/>
                  </a:cubicBezTo>
                </a:path>
              </a:pathLst>
            </a:custGeom>
            <a:solidFill>
              <a:srgbClr val="934A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2">
              <a:extLst>
                <a:ext uri="{FF2B5EF4-FFF2-40B4-BE49-F238E27FC236}">
                  <a16:creationId xmlns:a16="http://schemas.microsoft.com/office/drawing/2014/main" id="{3EAC33D7-0214-48EA-AFF0-3D8D4224A7B8}"/>
                </a:ext>
              </a:extLst>
            </p:cNvPr>
            <p:cNvSpPr>
              <a:spLocks noEditPoints="1"/>
            </p:cNvSpPr>
            <p:nvPr/>
          </p:nvSpPr>
          <p:spPr bwMode="auto">
            <a:xfrm>
              <a:off x="292" y="109"/>
              <a:ext cx="101" cy="187"/>
            </a:xfrm>
            <a:custGeom>
              <a:avLst/>
              <a:gdLst>
                <a:gd name="T0" fmla="*/ 21 w 42"/>
                <a:gd name="T1" fmla="*/ 75 h 78"/>
                <a:gd name="T2" fmla="*/ 19 w 42"/>
                <a:gd name="T3" fmla="*/ 78 h 78"/>
                <a:gd name="T4" fmla="*/ 21 w 42"/>
                <a:gd name="T5" fmla="*/ 76 h 78"/>
                <a:gd name="T6" fmla="*/ 21 w 42"/>
                <a:gd name="T7" fmla="*/ 75 h 78"/>
                <a:gd name="T8" fmla="*/ 0 w 42"/>
                <a:gd name="T9" fmla="*/ 0 h 78"/>
                <a:gd name="T10" fmla="*/ 0 w 42"/>
                <a:gd name="T11" fmla="*/ 0 h 78"/>
                <a:gd name="T12" fmla="*/ 42 w 42"/>
                <a:gd name="T13" fmla="*/ 33 h 78"/>
                <a:gd name="T14" fmla="*/ 0 w 42"/>
                <a:gd name="T15" fmla="*/ 0 h 78"/>
                <a:gd name="T16" fmla="*/ 0 w 42"/>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78">
                  <a:moveTo>
                    <a:pt x="21" y="75"/>
                  </a:moveTo>
                  <a:cubicBezTo>
                    <a:pt x="21" y="76"/>
                    <a:pt x="20" y="77"/>
                    <a:pt x="19" y="78"/>
                  </a:cubicBezTo>
                  <a:cubicBezTo>
                    <a:pt x="20" y="77"/>
                    <a:pt x="20" y="76"/>
                    <a:pt x="21" y="76"/>
                  </a:cubicBezTo>
                  <a:cubicBezTo>
                    <a:pt x="21" y="76"/>
                    <a:pt x="21" y="75"/>
                    <a:pt x="21" y="75"/>
                  </a:cubicBezTo>
                  <a:moveTo>
                    <a:pt x="0" y="0"/>
                  </a:moveTo>
                  <a:cubicBezTo>
                    <a:pt x="0" y="0"/>
                    <a:pt x="0" y="0"/>
                    <a:pt x="0" y="0"/>
                  </a:cubicBezTo>
                  <a:cubicBezTo>
                    <a:pt x="15" y="10"/>
                    <a:pt x="29" y="21"/>
                    <a:pt x="42" y="33"/>
                  </a:cubicBezTo>
                  <a:cubicBezTo>
                    <a:pt x="29" y="21"/>
                    <a:pt x="15" y="10"/>
                    <a:pt x="0" y="0"/>
                  </a:cubicBezTo>
                  <a:cubicBezTo>
                    <a:pt x="0" y="0"/>
                    <a:pt x="0" y="0"/>
                    <a:pt x="0" y="0"/>
                  </a:cubicBezTo>
                </a:path>
              </a:pathLst>
            </a:custGeom>
            <a:solidFill>
              <a:srgbClr val="AF60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3">
              <a:extLst>
                <a:ext uri="{FF2B5EF4-FFF2-40B4-BE49-F238E27FC236}">
                  <a16:creationId xmlns:a16="http://schemas.microsoft.com/office/drawing/2014/main" id="{85C97E9C-A392-4E2B-8549-B7065C25F6A4}"/>
                </a:ext>
              </a:extLst>
            </p:cNvPr>
            <p:cNvSpPr>
              <a:spLocks/>
            </p:cNvSpPr>
            <p:nvPr/>
          </p:nvSpPr>
          <p:spPr bwMode="auto">
            <a:xfrm>
              <a:off x="292" y="109"/>
              <a:ext cx="105" cy="223"/>
            </a:xfrm>
            <a:custGeom>
              <a:avLst/>
              <a:gdLst>
                <a:gd name="T0" fmla="*/ 0 w 44"/>
                <a:gd name="T1" fmla="*/ 0 h 93"/>
                <a:gd name="T2" fmla="*/ 42 w 44"/>
                <a:gd name="T3" fmla="*/ 33 h 93"/>
                <a:gd name="T4" fmla="*/ 42 w 44"/>
                <a:gd name="T5" fmla="*/ 33 h 93"/>
                <a:gd name="T6" fmla="*/ 42 w 44"/>
                <a:gd name="T7" fmla="*/ 33 h 93"/>
                <a:gd name="T8" fmla="*/ 42 w 44"/>
                <a:gd name="T9" fmla="*/ 33 h 93"/>
                <a:gd name="T10" fmla="*/ 10 w 44"/>
                <a:gd name="T11" fmla="*/ 93 h 93"/>
                <a:gd name="T12" fmla="*/ 19 w 44"/>
                <a:gd name="T13" fmla="*/ 78 h 93"/>
                <a:gd name="T14" fmla="*/ 21 w 44"/>
                <a:gd name="T15" fmla="*/ 75 h 93"/>
                <a:gd name="T16" fmla="*/ 37 w 44"/>
                <a:gd name="T17" fmla="*/ 49 h 93"/>
                <a:gd name="T18" fmla="*/ 44 w 44"/>
                <a:gd name="T19" fmla="*/ 38 h 93"/>
                <a:gd name="T20" fmla="*/ 38 w 44"/>
                <a:gd name="T21" fmla="*/ 28 h 93"/>
                <a:gd name="T22" fmla="*/ 17 w 44"/>
                <a:gd name="T23" fmla="*/ 12 h 93"/>
                <a:gd name="T24" fmla="*/ 0 w 44"/>
                <a:gd name="T2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93">
                  <a:moveTo>
                    <a:pt x="0" y="0"/>
                  </a:moveTo>
                  <a:cubicBezTo>
                    <a:pt x="15" y="10"/>
                    <a:pt x="29" y="21"/>
                    <a:pt x="42" y="33"/>
                  </a:cubicBezTo>
                  <a:cubicBezTo>
                    <a:pt x="42" y="33"/>
                    <a:pt x="42" y="33"/>
                    <a:pt x="42" y="33"/>
                  </a:cubicBezTo>
                  <a:cubicBezTo>
                    <a:pt x="42" y="33"/>
                    <a:pt x="42" y="33"/>
                    <a:pt x="42" y="33"/>
                  </a:cubicBezTo>
                  <a:cubicBezTo>
                    <a:pt x="42" y="33"/>
                    <a:pt x="42" y="33"/>
                    <a:pt x="42" y="33"/>
                  </a:cubicBezTo>
                  <a:cubicBezTo>
                    <a:pt x="25" y="57"/>
                    <a:pt x="14" y="79"/>
                    <a:pt x="10" y="93"/>
                  </a:cubicBezTo>
                  <a:cubicBezTo>
                    <a:pt x="12" y="89"/>
                    <a:pt x="14" y="85"/>
                    <a:pt x="19" y="78"/>
                  </a:cubicBezTo>
                  <a:cubicBezTo>
                    <a:pt x="20" y="77"/>
                    <a:pt x="21" y="76"/>
                    <a:pt x="21" y="75"/>
                  </a:cubicBezTo>
                  <a:cubicBezTo>
                    <a:pt x="25" y="67"/>
                    <a:pt x="31" y="58"/>
                    <a:pt x="37" y="49"/>
                  </a:cubicBezTo>
                  <a:cubicBezTo>
                    <a:pt x="39" y="45"/>
                    <a:pt x="44" y="39"/>
                    <a:pt x="44" y="38"/>
                  </a:cubicBezTo>
                  <a:cubicBezTo>
                    <a:pt x="44" y="34"/>
                    <a:pt x="41" y="31"/>
                    <a:pt x="38" y="28"/>
                  </a:cubicBezTo>
                  <a:cubicBezTo>
                    <a:pt x="31" y="23"/>
                    <a:pt x="24" y="17"/>
                    <a:pt x="17" y="12"/>
                  </a:cubicBezTo>
                  <a:cubicBezTo>
                    <a:pt x="11" y="8"/>
                    <a:pt x="6" y="4"/>
                    <a:pt x="0" y="0"/>
                  </a:cubicBezTo>
                </a:path>
              </a:pathLst>
            </a:custGeom>
            <a:solidFill>
              <a:srgbClr val="934A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4">
              <a:extLst>
                <a:ext uri="{FF2B5EF4-FFF2-40B4-BE49-F238E27FC236}">
                  <a16:creationId xmlns:a16="http://schemas.microsoft.com/office/drawing/2014/main" id="{B2F905BC-1D7A-4025-BFF4-0D3C348642C5}"/>
                </a:ext>
              </a:extLst>
            </p:cNvPr>
            <p:cNvSpPr>
              <a:spLocks noEditPoints="1"/>
            </p:cNvSpPr>
            <p:nvPr/>
          </p:nvSpPr>
          <p:spPr bwMode="auto">
            <a:xfrm>
              <a:off x="433" y="13"/>
              <a:ext cx="182" cy="5"/>
            </a:xfrm>
            <a:custGeom>
              <a:avLst/>
              <a:gdLst>
                <a:gd name="T0" fmla="*/ 75 w 76"/>
                <a:gd name="T1" fmla="*/ 1 h 2"/>
                <a:gd name="T2" fmla="*/ 76 w 76"/>
                <a:gd name="T3" fmla="*/ 1 h 2"/>
                <a:gd name="T4" fmla="*/ 76 w 76"/>
                <a:gd name="T5" fmla="*/ 1 h 2"/>
                <a:gd name="T6" fmla="*/ 75 w 76"/>
                <a:gd name="T7" fmla="*/ 1 h 2"/>
                <a:gd name="T8" fmla="*/ 1 w 76"/>
                <a:gd name="T9" fmla="*/ 0 h 2"/>
                <a:gd name="T10" fmla="*/ 0 w 76"/>
                <a:gd name="T11" fmla="*/ 2 h 2"/>
                <a:gd name="T12" fmla="*/ 0 w 76"/>
                <a:gd name="T13" fmla="*/ 2 h 2"/>
                <a:gd name="T14" fmla="*/ 1 w 76"/>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2">
                  <a:moveTo>
                    <a:pt x="75" y="1"/>
                  </a:moveTo>
                  <a:cubicBezTo>
                    <a:pt x="75" y="1"/>
                    <a:pt x="76" y="1"/>
                    <a:pt x="76" y="1"/>
                  </a:cubicBezTo>
                  <a:cubicBezTo>
                    <a:pt x="76" y="1"/>
                    <a:pt x="76" y="1"/>
                    <a:pt x="76" y="1"/>
                  </a:cubicBezTo>
                  <a:cubicBezTo>
                    <a:pt x="76" y="1"/>
                    <a:pt x="76" y="1"/>
                    <a:pt x="75" y="1"/>
                  </a:cubicBezTo>
                  <a:moveTo>
                    <a:pt x="1" y="0"/>
                  </a:moveTo>
                  <a:cubicBezTo>
                    <a:pt x="1" y="1"/>
                    <a:pt x="0" y="2"/>
                    <a:pt x="0" y="2"/>
                  </a:cubicBezTo>
                  <a:cubicBezTo>
                    <a:pt x="0" y="2"/>
                    <a:pt x="0" y="2"/>
                    <a:pt x="0" y="2"/>
                  </a:cubicBezTo>
                  <a:cubicBezTo>
                    <a:pt x="0" y="2"/>
                    <a:pt x="1" y="1"/>
                    <a:pt x="1" y="0"/>
                  </a:cubicBezTo>
                </a:path>
              </a:pathLst>
            </a:custGeom>
            <a:solidFill>
              <a:srgbClr val="BB98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5">
              <a:extLst>
                <a:ext uri="{FF2B5EF4-FFF2-40B4-BE49-F238E27FC236}">
                  <a16:creationId xmlns:a16="http://schemas.microsoft.com/office/drawing/2014/main" id="{EE7D8ABF-27B8-49F5-8B99-87F5F64A6CA1}"/>
                </a:ext>
              </a:extLst>
            </p:cNvPr>
            <p:cNvSpPr>
              <a:spLocks noEditPoints="1"/>
            </p:cNvSpPr>
            <p:nvPr/>
          </p:nvSpPr>
          <p:spPr bwMode="auto">
            <a:xfrm>
              <a:off x="433" y="13"/>
              <a:ext cx="182" cy="5"/>
            </a:xfrm>
            <a:custGeom>
              <a:avLst/>
              <a:gdLst>
                <a:gd name="T0" fmla="*/ 75 w 76"/>
                <a:gd name="T1" fmla="*/ 1 h 2"/>
                <a:gd name="T2" fmla="*/ 76 w 76"/>
                <a:gd name="T3" fmla="*/ 1 h 2"/>
                <a:gd name="T4" fmla="*/ 76 w 76"/>
                <a:gd name="T5" fmla="*/ 1 h 2"/>
                <a:gd name="T6" fmla="*/ 75 w 76"/>
                <a:gd name="T7" fmla="*/ 1 h 2"/>
                <a:gd name="T8" fmla="*/ 75 w 76"/>
                <a:gd name="T9" fmla="*/ 1 h 2"/>
                <a:gd name="T10" fmla="*/ 1 w 76"/>
                <a:gd name="T11" fmla="*/ 0 h 2"/>
                <a:gd name="T12" fmla="*/ 1 w 76"/>
                <a:gd name="T13" fmla="*/ 0 h 2"/>
                <a:gd name="T14" fmla="*/ 0 w 76"/>
                <a:gd name="T15" fmla="*/ 2 h 2"/>
                <a:gd name="T16" fmla="*/ 0 w 76"/>
                <a:gd name="T17" fmla="*/ 2 h 2"/>
                <a:gd name="T18" fmla="*/ 1 w 76"/>
                <a:gd name="T19" fmla="*/ 0 h 2"/>
                <a:gd name="T20" fmla="*/ 1 w 76"/>
                <a:gd name="T21" fmla="*/ 0 h 2"/>
                <a:gd name="T22" fmla="*/ 1 w 76"/>
                <a:gd name="T23" fmla="*/ 0 h 2"/>
                <a:gd name="T24" fmla="*/ 1 w 76"/>
                <a:gd name="T2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2">
                  <a:moveTo>
                    <a:pt x="75" y="1"/>
                  </a:moveTo>
                  <a:cubicBezTo>
                    <a:pt x="75" y="1"/>
                    <a:pt x="76" y="1"/>
                    <a:pt x="76" y="1"/>
                  </a:cubicBezTo>
                  <a:cubicBezTo>
                    <a:pt x="76" y="1"/>
                    <a:pt x="76" y="1"/>
                    <a:pt x="76" y="1"/>
                  </a:cubicBezTo>
                  <a:cubicBezTo>
                    <a:pt x="76" y="1"/>
                    <a:pt x="75" y="1"/>
                    <a:pt x="75" y="1"/>
                  </a:cubicBezTo>
                  <a:cubicBezTo>
                    <a:pt x="75" y="1"/>
                    <a:pt x="75" y="1"/>
                    <a:pt x="75" y="1"/>
                  </a:cubicBezTo>
                  <a:moveTo>
                    <a:pt x="1" y="0"/>
                  </a:moveTo>
                  <a:cubicBezTo>
                    <a:pt x="1" y="0"/>
                    <a:pt x="1" y="0"/>
                    <a:pt x="1" y="0"/>
                  </a:cubicBezTo>
                  <a:cubicBezTo>
                    <a:pt x="1" y="1"/>
                    <a:pt x="0" y="2"/>
                    <a:pt x="0" y="2"/>
                  </a:cubicBezTo>
                  <a:cubicBezTo>
                    <a:pt x="0" y="2"/>
                    <a:pt x="0" y="2"/>
                    <a:pt x="0" y="2"/>
                  </a:cubicBezTo>
                  <a:cubicBezTo>
                    <a:pt x="0" y="2"/>
                    <a:pt x="1" y="0"/>
                    <a:pt x="1" y="0"/>
                  </a:cubicBezTo>
                  <a:moveTo>
                    <a:pt x="1" y="0"/>
                  </a:moveTo>
                  <a:cubicBezTo>
                    <a:pt x="1" y="0"/>
                    <a:pt x="1" y="0"/>
                    <a:pt x="1" y="0"/>
                  </a:cubicBezTo>
                  <a:cubicBezTo>
                    <a:pt x="1" y="0"/>
                    <a:pt x="1" y="0"/>
                    <a:pt x="1" y="0"/>
                  </a:cubicBezTo>
                </a:path>
              </a:pathLst>
            </a:custGeom>
            <a:solidFill>
              <a:srgbClr val="AF60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6">
              <a:extLst>
                <a:ext uri="{FF2B5EF4-FFF2-40B4-BE49-F238E27FC236}">
                  <a16:creationId xmlns:a16="http://schemas.microsoft.com/office/drawing/2014/main" id="{7DD6044C-9D7B-4995-AA6A-F41A70403116}"/>
                </a:ext>
              </a:extLst>
            </p:cNvPr>
            <p:cNvSpPr>
              <a:spLocks/>
            </p:cNvSpPr>
            <p:nvPr/>
          </p:nvSpPr>
          <p:spPr bwMode="auto">
            <a:xfrm>
              <a:off x="433" y="10"/>
              <a:ext cx="182" cy="51"/>
            </a:xfrm>
            <a:custGeom>
              <a:avLst/>
              <a:gdLst>
                <a:gd name="T0" fmla="*/ 75 w 76"/>
                <a:gd name="T1" fmla="*/ 0 h 21"/>
                <a:gd name="T2" fmla="*/ 42 w 76"/>
                <a:gd name="T3" fmla="*/ 18 h 21"/>
                <a:gd name="T4" fmla="*/ 1 w 76"/>
                <a:gd name="T5" fmla="*/ 1 h 21"/>
                <a:gd name="T6" fmla="*/ 1 w 76"/>
                <a:gd name="T7" fmla="*/ 1 h 21"/>
                <a:gd name="T8" fmla="*/ 1 w 76"/>
                <a:gd name="T9" fmla="*/ 1 h 21"/>
                <a:gd name="T10" fmla="*/ 1 w 76"/>
                <a:gd name="T11" fmla="*/ 1 h 21"/>
                <a:gd name="T12" fmla="*/ 1 w 76"/>
                <a:gd name="T13" fmla="*/ 1 h 21"/>
                <a:gd name="T14" fmla="*/ 0 w 76"/>
                <a:gd name="T15" fmla="*/ 3 h 21"/>
                <a:gd name="T16" fmla="*/ 41 w 76"/>
                <a:gd name="T17" fmla="*/ 21 h 21"/>
                <a:gd name="T18" fmla="*/ 41 w 76"/>
                <a:gd name="T19" fmla="*/ 21 h 21"/>
                <a:gd name="T20" fmla="*/ 76 w 76"/>
                <a:gd name="T21" fmla="*/ 2 h 21"/>
                <a:gd name="T22" fmla="*/ 75 w 76"/>
                <a:gd name="T23" fmla="*/ 2 h 21"/>
                <a:gd name="T24" fmla="*/ 75 w 76"/>
                <a:gd name="T25" fmla="*/ 0 h 21"/>
                <a:gd name="T26" fmla="*/ 75 w 76"/>
                <a:gd name="T2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21">
                  <a:moveTo>
                    <a:pt x="75" y="0"/>
                  </a:moveTo>
                  <a:cubicBezTo>
                    <a:pt x="63" y="5"/>
                    <a:pt x="52" y="11"/>
                    <a:pt x="42" y="18"/>
                  </a:cubicBezTo>
                  <a:cubicBezTo>
                    <a:pt x="32" y="11"/>
                    <a:pt x="15" y="3"/>
                    <a:pt x="1" y="1"/>
                  </a:cubicBezTo>
                  <a:cubicBezTo>
                    <a:pt x="1" y="1"/>
                    <a:pt x="1" y="1"/>
                    <a:pt x="1" y="1"/>
                  </a:cubicBezTo>
                  <a:cubicBezTo>
                    <a:pt x="1" y="1"/>
                    <a:pt x="1" y="1"/>
                    <a:pt x="1" y="1"/>
                  </a:cubicBezTo>
                  <a:cubicBezTo>
                    <a:pt x="1" y="1"/>
                    <a:pt x="1" y="1"/>
                    <a:pt x="1" y="1"/>
                  </a:cubicBezTo>
                  <a:cubicBezTo>
                    <a:pt x="1" y="1"/>
                    <a:pt x="1" y="1"/>
                    <a:pt x="1" y="1"/>
                  </a:cubicBezTo>
                  <a:cubicBezTo>
                    <a:pt x="1" y="1"/>
                    <a:pt x="0" y="3"/>
                    <a:pt x="0" y="3"/>
                  </a:cubicBezTo>
                  <a:cubicBezTo>
                    <a:pt x="3" y="4"/>
                    <a:pt x="18" y="6"/>
                    <a:pt x="41" y="21"/>
                  </a:cubicBezTo>
                  <a:cubicBezTo>
                    <a:pt x="41" y="21"/>
                    <a:pt x="41" y="21"/>
                    <a:pt x="41" y="21"/>
                  </a:cubicBezTo>
                  <a:cubicBezTo>
                    <a:pt x="44" y="21"/>
                    <a:pt x="52" y="12"/>
                    <a:pt x="76" y="2"/>
                  </a:cubicBezTo>
                  <a:cubicBezTo>
                    <a:pt x="76" y="2"/>
                    <a:pt x="75" y="2"/>
                    <a:pt x="75" y="2"/>
                  </a:cubicBezTo>
                  <a:cubicBezTo>
                    <a:pt x="75" y="1"/>
                    <a:pt x="75" y="0"/>
                    <a:pt x="75" y="0"/>
                  </a:cubicBezTo>
                  <a:cubicBezTo>
                    <a:pt x="75" y="0"/>
                    <a:pt x="75" y="0"/>
                    <a:pt x="75" y="0"/>
                  </a:cubicBezTo>
                </a:path>
              </a:pathLst>
            </a:custGeom>
            <a:solidFill>
              <a:srgbClr val="934A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7">
              <a:extLst>
                <a:ext uri="{FF2B5EF4-FFF2-40B4-BE49-F238E27FC236}">
                  <a16:creationId xmlns:a16="http://schemas.microsoft.com/office/drawing/2014/main" id="{E87EB48B-2692-489F-94BB-C23E587CC4BE}"/>
                </a:ext>
              </a:extLst>
            </p:cNvPr>
            <p:cNvSpPr>
              <a:spLocks/>
            </p:cNvSpPr>
            <p:nvPr/>
          </p:nvSpPr>
          <p:spPr bwMode="auto">
            <a:xfrm>
              <a:off x="567" y="8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AF60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8">
              <a:extLst>
                <a:ext uri="{FF2B5EF4-FFF2-40B4-BE49-F238E27FC236}">
                  <a16:creationId xmlns:a16="http://schemas.microsoft.com/office/drawing/2014/main" id="{A77F8670-692D-415E-AA57-8D90963331D8}"/>
                </a:ext>
              </a:extLst>
            </p:cNvPr>
            <p:cNvSpPr>
              <a:spLocks/>
            </p:cNvSpPr>
            <p:nvPr/>
          </p:nvSpPr>
          <p:spPr bwMode="auto">
            <a:xfrm>
              <a:off x="564" y="80"/>
              <a:ext cx="180" cy="91"/>
            </a:xfrm>
            <a:custGeom>
              <a:avLst/>
              <a:gdLst>
                <a:gd name="T0" fmla="*/ 1 w 75"/>
                <a:gd name="T1" fmla="*/ 0 h 38"/>
                <a:gd name="T2" fmla="*/ 1 w 75"/>
                <a:gd name="T3" fmla="*/ 5 h 38"/>
                <a:gd name="T4" fmla="*/ 33 w 75"/>
                <a:gd name="T5" fmla="*/ 38 h 38"/>
                <a:gd name="T6" fmla="*/ 33 w 75"/>
                <a:gd name="T7" fmla="*/ 38 h 38"/>
                <a:gd name="T8" fmla="*/ 73 w 75"/>
                <a:gd name="T9" fmla="*/ 5 h 38"/>
                <a:gd name="T10" fmla="*/ 75 w 75"/>
                <a:gd name="T11" fmla="*/ 1 h 38"/>
                <a:gd name="T12" fmla="*/ 34 w 75"/>
                <a:gd name="T13" fmla="*/ 34 h 38"/>
                <a:gd name="T14" fmla="*/ 34 w 75"/>
                <a:gd name="T15" fmla="*/ 34 h 38"/>
                <a:gd name="T16" fmla="*/ 1 w 75"/>
                <a:gd name="T17" fmla="*/ 0 h 38"/>
                <a:gd name="T18" fmla="*/ 1 w 75"/>
                <a:gd name="T19" fmla="*/ 0 h 38"/>
                <a:gd name="T20" fmla="*/ 1 w 75"/>
                <a:gd name="T21" fmla="*/ 0 h 38"/>
                <a:gd name="T22" fmla="*/ 1 w 75"/>
                <a:gd name="T23" fmla="*/ 0 h 38"/>
                <a:gd name="T24" fmla="*/ 1 w 75"/>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38">
                  <a:moveTo>
                    <a:pt x="1" y="0"/>
                  </a:moveTo>
                  <a:cubicBezTo>
                    <a:pt x="0" y="1"/>
                    <a:pt x="0" y="2"/>
                    <a:pt x="1" y="5"/>
                  </a:cubicBezTo>
                  <a:cubicBezTo>
                    <a:pt x="2" y="6"/>
                    <a:pt x="15" y="15"/>
                    <a:pt x="33" y="38"/>
                  </a:cubicBezTo>
                  <a:cubicBezTo>
                    <a:pt x="33" y="38"/>
                    <a:pt x="33" y="38"/>
                    <a:pt x="33" y="38"/>
                  </a:cubicBezTo>
                  <a:cubicBezTo>
                    <a:pt x="35" y="38"/>
                    <a:pt x="47" y="22"/>
                    <a:pt x="73" y="5"/>
                  </a:cubicBezTo>
                  <a:cubicBezTo>
                    <a:pt x="75" y="4"/>
                    <a:pt x="75" y="3"/>
                    <a:pt x="75" y="1"/>
                  </a:cubicBezTo>
                  <a:cubicBezTo>
                    <a:pt x="59" y="11"/>
                    <a:pt x="45" y="22"/>
                    <a:pt x="34" y="34"/>
                  </a:cubicBezTo>
                  <a:cubicBezTo>
                    <a:pt x="34" y="34"/>
                    <a:pt x="34" y="34"/>
                    <a:pt x="34" y="34"/>
                  </a:cubicBezTo>
                  <a:cubicBezTo>
                    <a:pt x="24" y="22"/>
                    <a:pt x="14" y="11"/>
                    <a:pt x="1" y="0"/>
                  </a:cubicBezTo>
                  <a:cubicBezTo>
                    <a:pt x="1" y="0"/>
                    <a:pt x="1" y="0"/>
                    <a:pt x="1" y="0"/>
                  </a:cubicBezTo>
                  <a:cubicBezTo>
                    <a:pt x="1" y="0"/>
                    <a:pt x="1" y="0"/>
                    <a:pt x="1" y="0"/>
                  </a:cubicBezTo>
                  <a:cubicBezTo>
                    <a:pt x="1" y="0"/>
                    <a:pt x="1" y="0"/>
                    <a:pt x="1" y="0"/>
                  </a:cubicBezTo>
                  <a:cubicBezTo>
                    <a:pt x="1" y="0"/>
                    <a:pt x="1" y="0"/>
                    <a:pt x="1" y="0"/>
                  </a:cubicBezTo>
                </a:path>
              </a:pathLst>
            </a:custGeom>
            <a:solidFill>
              <a:srgbClr val="934A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a:extLst>
                <a:ext uri="{FF2B5EF4-FFF2-40B4-BE49-F238E27FC236}">
                  <a16:creationId xmlns:a16="http://schemas.microsoft.com/office/drawing/2014/main" id="{1E677E79-DFF7-4EED-A0EE-F788C0C736FA}"/>
                </a:ext>
              </a:extLst>
            </p:cNvPr>
            <p:cNvSpPr>
              <a:spLocks noEditPoints="1"/>
            </p:cNvSpPr>
            <p:nvPr/>
          </p:nvSpPr>
          <p:spPr bwMode="auto">
            <a:xfrm>
              <a:off x="715" y="37"/>
              <a:ext cx="81" cy="33"/>
            </a:xfrm>
            <a:custGeom>
              <a:avLst/>
              <a:gdLst>
                <a:gd name="T0" fmla="*/ 34 w 34"/>
                <a:gd name="T1" fmla="*/ 14 h 14"/>
                <a:gd name="T2" fmla="*/ 34 w 34"/>
                <a:gd name="T3" fmla="*/ 14 h 14"/>
                <a:gd name="T4" fmla="*/ 34 w 34"/>
                <a:gd name="T5" fmla="*/ 14 h 14"/>
                <a:gd name="T6" fmla="*/ 34 w 34"/>
                <a:gd name="T7" fmla="*/ 14 h 14"/>
                <a:gd name="T8" fmla="*/ 34 w 34"/>
                <a:gd name="T9" fmla="*/ 13 h 14"/>
                <a:gd name="T10" fmla="*/ 34 w 34"/>
                <a:gd name="T11" fmla="*/ 13 h 14"/>
                <a:gd name="T12" fmla="*/ 34 w 34"/>
                <a:gd name="T13" fmla="*/ 13 h 14"/>
                <a:gd name="T14" fmla="*/ 34 w 34"/>
                <a:gd name="T15" fmla="*/ 13 h 14"/>
                <a:gd name="T16" fmla="*/ 34 w 34"/>
                <a:gd name="T17" fmla="*/ 13 h 14"/>
                <a:gd name="T18" fmla="*/ 34 w 34"/>
                <a:gd name="T19" fmla="*/ 13 h 14"/>
                <a:gd name="T20" fmla="*/ 1 w 34"/>
                <a:gd name="T21" fmla="*/ 0 h 14"/>
                <a:gd name="T22" fmla="*/ 0 w 34"/>
                <a:gd name="T23" fmla="*/ 1 h 14"/>
                <a:gd name="T24" fmla="*/ 0 w 34"/>
                <a:gd name="T25" fmla="*/ 2 h 14"/>
                <a:gd name="T26" fmla="*/ 0 w 34"/>
                <a:gd name="T27" fmla="*/ 1 h 14"/>
                <a:gd name="T28" fmla="*/ 1 w 34"/>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14">
                  <a:moveTo>
                    <a:pt x="34" y="14"/>
                  </a:moveTo>
                  <a:cubicBezTo>
                    <a:pt x="34" y="14"/>
                    <a:pt x="34" y="14"/>
                    <a:pt x="34" y="14"/>
                  </a:cubicBezTo>
                  <a:cubicBezTo>
                    <a:pt x="34" y="14"/>
                    <a:pt x="34" y="14"/>
                    <a:pt x="34" y="14"/>
                  </a:cubicBezTo>
                  <a:cubicBezTo>
                    <a:pt x="34" y="14"/>
                    <a:pt x="34" y="14"/>
                    <a:pt x="34" y="14"/>
                  </a:cubicBezTo>
                  <a:moveTo>
                    <a:pt x="34" y="13"/>
                  </a:moveTo>
                  <a:cubicBezTo>
                    <a:pt x="34" y="13"/>
                    <a:pt x="34" y="13"/>
                    <a:pt x="34" y="13"/>
                  </a:cubicBezTo>
                  <a:cubicBezTo>
                    <a:pt x="34" y="13"/>
                    <a:pt x="34" y="13"/>
                    <a:pt x="34" y="13"/>
                  </a:cubicBezTo>
                  <a:cubicBezTo>
                    <a:pt x="34" y="13"/>
                    <a:pt x="34" y="13"/>
                    <a:pt x="34" y="13"/>
                  </a:cubicBezTo>
                  <a:cubicBezTo>
                    <a:pt x="34" y="13"/>
                    <a:pt x="34" y="13"/>
                    <a:pt x="34" y="13"/>
                  </a:cubicBezTo>
                  <a:cubicBezTo>
                    <a:pt x="34" y="13"/>
                    <a:pt x="34" y="13"/>
                    <a:pt x="34" y="13"/>
                  </a:cubicBezTo>
                  <a:moveTo>
                    <a:pt x="1" y="0"/>
                  </a:moveTo>
                  <a:cubicBezTo>
                    <a:pt x="1" y="1"/>
                    <a:pt x="0" y="1"/>
                    <a:pt x="0" y="1"/>
                  </a:cubicBezTo>
                  <a:cubicBezTo>
                    <a:pt x="0" y="2"/>
                    <a:pt x="0" y="2"/>
                    <a:pt x="0" y="2"/>
                  </a:cubicBezTo>
                  <a:cubicBezTo>
                    <a:pt x="0" y="1"/>
                    <a:pt x="0" y="1"/>
                    <a:pt x="0" y="1"/>
                  </a:cubicBezTo>
                  <a:cubicBezTo>
                    <a:pt x="0" y="1"/>
                    <a:pt x="1" y="1"/>
                    <a:pt x="1" y="0"/>
                  </a:cubicBezTo>
                </a:path>
              </a:pathLst>
            </a:custGeom>
            <a:solidFill>
              <a:srgbClr val="BB98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a:extLst>
                <a:ext uri="{FF2B5EF4-FFF2-40B4-BE49-F238E27FC236}">
                  <a16:creationId xmlns:a16="http://schemas.microsoft.com/office/drawing/2014/main" id="{BB3D25C5-83B8-4955-9D94-6AC61DC30C27}"/>
                </a:ext>
              </a:extLst>
            </p:cNvPr>
            <p:cNvSpPr>
              <a:spLocks noEditPoints="1"/>
            </p:cNvSpPr>
            <p:nvPr/>
          </p:nvSpPr>
          <p:spPr bwMode="auto">
            <a:xfrm>
              <a:off x="715" y="37"/>
              <a:ext cx="81" cy="43"/>
            </a:xfrm>
            <a:custGeom>
              <a:avLst/>
              <a:gdLst>
                <a:gd name="T0" fmla="*/ 0 w 34"/>
                <a:gd name="T1" fmla="*/ 1 h 18"/>
                <a:gd name="T2" fmla="*/ 0 w 34"/>
                <a:gd name="T3" fmla="*/ 2 h 18"/>
                <a:gd name="T4" fmla="*/ 0 w 34"/>
                <a:gd name="T5" fmla="*/ 2 h 18"/>
                <a:gd name="T6" fmla="*/ 0 w 34"/>
                <a:gd name="T7" fmla="*/ 1 h 18"/>
                <a:gd name="T8" fmla="*/ 2 w 34"/>
                <a:gd name="T9" fmla="*/ 0 h 18"/>
                <a:gd name="T10" fmla="*/ 2 w 34"/>
                <a:gd name="T11" fmla="*/ 0 h 18"/>
                <a:gd name="T12" fmla="*/ 1 w 34"/>
                <a:gd name="T13" fmla="*/ 0 h 18"/>
                <a:gd name="T14" fmla="*/ 1 w 34"/>
                <a:gd name="T15" fmla="*/ 0 h 18"/>
                <a:gd name="T16" fmla="*/ 1 w 34"/>
                <a:gd name="T17" fmla="*/ 0 h 18"/>
                <a:gd name="T18" fmla="*/ 1 w 34"/>
                <a:gd name="T19" fmla="*/ 0 h 18"/>
                <a:gd name="T20" fmla="*/ 2 w 34"/>
                <a:gd name="T21" fmla="*/ 0 h 18"/>
                <a:gd name="T22" fmla="*/ 2 w 34"/>
                <a:gd name="T23" fmla="*/ 0 h 18"/>
                <a:gd name="T24" fmla="*/ 2 w 34"/>
                <a:gd name="T25" fmla="*/ 0 h 18"/>
                <a:gd name="T26" fmla="*/ 23 w 34"/>
                <a:gd name="T27" fmla="*/ 18 h 18"/>
                <a:gd name="T28" fmla="*/ 34 w 34"/>
                <a:gd name="T29" fmla="*/ 13 h 18"/>
                <a:gd name="T30" fmla="*/ 34 w 34"/>
                <a:gd name="T31" fmla="*/ 13 h 18"/>
                <a:gd name="T32" fmla="*/ 23 w 34"/>
                <a:gd name="T33" fmla="*/ 18 h 18"/>
                <a:gd name="T34" fmla="*/ 2 w 34"/>
                <a:gd name="T35" fmla="*/ 0 h 18"/>
                <a:gd name="T36" fmla="*/ 2 w 34"/>
                <a:gd name="T3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18">
                  <a:moveTo>
                    <a:pt x="0" y="1"/>
                  </a:moveTo>
                  <a:cubicBezTo>
                    <a:pt x="0" y="1"/>
                    <a:pt x="0" y="1"/>
                    <a:pt x="0" y="2"/>
                  </a:cubicBezTo>
                  <a:cubicBezTo>
                    <a:pt x="0" y="2"/>
                    <a:pt x="0" y="2"/>
                    <a:pt x="0" y="2"/>
                  </a:cubicBezTo>
                  <a:cubicBezTo>
                    <a:pt x="0" y="1"/>
                    <a:pt x="0" y="1"/>
                    <a:pt x="0" y="1"/>
                  </a:cubicBezTo>
                  <a:moveTo>
                    <a:pt x="2" y="0"/>
                  </a:moveTo>
                  <a:cubicBezTo>
                    <a:pt x="2" y="0"/>
                    <a:pt x="2" y="0"/>
                    <a:pt x="2" y="0"/>
                  </a:cubicBezTo>
                  <a:cubicBezTo>
                    <a:pt x="1" y="0"/>
                    <a:pt x="1" y="0"/>
                    <a:pt x="1" y="0"/>
                  </a:cubicBezTo>
                  <a:cubicBezTo>
                    <a:pt x="1" y="0"/>
                    <a:pt x="1" y="0"/>
                    <a:pt x="1" y="0"/>
                  </a:cubicBezTo>
                  <a:cubicBezTo>
                    <a:pt x="1" y="0"/>
                    <a:pt x="1" y="0"/>
                    <a:pt x="1" y="0"/>
                  </a:cubicBezTo>
                  <a:cubicBezTo>
                    <a:pt x="1" y="0"/>
                    <a:pt x="1" y="0"/>
                    <a:pt x="1" y="0"/>
                  </a:cubicBezTo>
                  <a:cubicBezTo>
                    <a:pt x="2" y="0"/>
                    <a:pt x="2" y="0"/>
                    <a:pt x="2" y="0"/>
                  </a:cubicBezTo>
                  <a:cubicBezTo>
                    <a:pt x="2" y="0"/>
                    <a:pt x="2" y="0"/>
                    <a:pt x="2" y="0"/>
                  </a:cubicBezTo>
                  <a:cubicBezTo>
                    <a:pt x="2" y="0"/>
                    <a:pt x="2" y="0"/>
                    <a:pt x="2" y="0"/>
                  </a:cubicBezTo>
                  <a:cubicBezTo>
                    <a:pt x="7" y="3"/>
                    <a:pt x="22" y="17"/>
                    <a:pt x="23" y="18"/>
                  </a:cubicBezTo>
                  <a:cubicBezTo>
                    <a:pt x="24" y="17"/>
                    <a:pt x="30" y="16"/>
                    <a:pt x="34" y="13"/>
                  </a:cubicBezTo>
                  <a:cubicBezTo>
                    <a:pt x="34" y="13"/>
                    <a:pt x="34" y="13"/>
                    <a:pt x="34" y="13"/>
                  </a:cubicBezTo>
                  <a:cubicBezTo>
                    <a:pt x="30" y="16"/>
                    <a:pt x="24" y="17"/>
                    <a:pt x="23" y="18"/>
                  </a:cubicBezTo>
                  <a:cubicBezTo>
                    <a:pt x="22" y="17"/>
                    <a:pt x="7" y="3"/>
                    <a:pt x="2" y="0"/>
                  </a:cubicBezTo>
                  <a:cubicBezTo>
                    <a:pt x="2" y="0"/>
                    <a:pt x="2" y="0"/>
                    <a:pt x="2" y="0"/>
                  </a:cubicBezTo>
                </a:path>
              </a:pathLst>
            </a:custGeom>
            <a:solidFill>
              <a:srgbClr val="AF60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a:extLst>
                <a:ext uri="{FF2B5EF4-FFF2-40B4-BE49-F238E27FC236}">
                  <a16:creationId xmlns:a16="http://schemas.microsoft.com/office/drawing/2014/main" id="{808E8AF2-98F8-48A1-947D-F3E57820E944}"/>
                </a:ext>
              </a:extLst>
            </p:cNvPr>
            <p:cNvSpPr>
              <a:spLocks noEditPoints="1"/>
            </p:cNvSpPr>
            <p:nvPr/>
          </p:nvSpPr>
          <p:spPr bwMode="auto">
            <a:xfrm>
              <a:off x="715" y="37"/>
              <a:ext cx="81" cy="33"/>
            </a:xfrm>
            <a:custGeom>
              <a:avLst/>
              <a:gdLst>
                <a:gd name="T0" fmla="*/ 34 w 34"/>
                <a:gd name="T1" fmla="*/ 13 h 14"/>
                <a:gd name="T2" fmla="*/ 34 w 34"/>
                <a:gd name="T3" fmla="*/ 13 h 14"/>
                <a:gd name="T4" fmla="*/ 34 w 34"/>
                <a:gd name="T5" fmla="*/ 14 h 14"/>
                <a:gd name="T6" fmla="*/ 34 w 34"/>
                <a:gd name="T7" fmla="*/ 14 h 14"/>
                <a:gd name="T8" fmla="*/ 34 w 34"/>
                <a:gd name="T9" fmla="*/ 14 h 14"/>
                <a:gd name="T10" fmla="*/ 34 w 34"/>
                <a:gd name="T11" fmla="*/ 14 h 14"/>
                <a:gd name="T12" fmla="*/ 34 w 34"/>
                <a:gd name="T13" fmla="*/ 14 h 14"/>
                <a:gd name="T14" fmla="*/ 34 w 34"/>
                <a:gd name="T15" fmla="*/ 13 h 14"/>
                <a:gd name="T16" fmla="*/ 34 w 34"/>
                <a:gd name="T17" fmla="*/ 13 h 14"/>
                <a:gd name="T18" fmla="*/ 1 w 34"/>
                <a:gd name="T19" fmla="*/ 0 h 14"/>
                <a:gd name="T20" fmla="*/ 1 w 34"/>
                <a:gd name="T21" fmla="*/ 0 h 14"/>
                <a:gd name="T22" fmla="*/ 1 w 34"/>
                <a:gd name="T23" fmla="*/ 0 h 14"/>
                <a:gd name="T24" fmla="*/ 0 w 34"/>
                <a:gd name="T25" fmla="*/ 1 h 14"/>
                <a:gd name="T26" fmla="*/ 1 w 34"/>
                <a:gd name="T27" fmla="*/ 1 h 14"/>
                <a:gd name="T28" fmla="*/ 1 w 34"/>
                <a:gd name="T29" fmla="*/ 0 h 14"/>
                <a:gd name="T30" fmla="*/ 1 w 34"/>
                <a:gd name="T3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14">
                  <a:moveTo>
                    <a:pt x="34" y="13"/>
                  </a:moveTo>
                  <a:cubicBezTo>
                    <a:pt x="34" y="13"/>
                    <a:pt x="34" y="13"/>
                    <a:pt x="34" y="13"/>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3"/>
                    <a:pt x="34" y="13"/>
                  </a:cubicBezTo>
                  <a:cubicBezTo>
                    <a:pt x="34" y="13"/>
                    <a:pt x="34" y="13"/>
                    <a:pt x="34" y="13"/>
                  </a:cubicBezTo>
                  <a:moveTo>
                    <a:pt x="1" y="0"/>
                  </a:moveTo>
                  <a:cubicBezTo>
                    <a:pt x="1" y="0"/>
                    <a:pt x="1" y="0"/>
                    <a:pt x="1" y="0"/>
                  </a:cubicBezTo>
                  <a:cubicBezTo>
                    <a:pt x="1" y="0"/>
                    <a:pt x="1" y="0"/>
                    <a:pt x="1" y="0"/>
                  </a:cubicBezTo>
                  <a:cubicBezTo>
                    <a:pt x="1" y="1"/>
                    <a:pt x="0" y="1"/>
                    <a:pt x="0" y="1"/>
                  </a:cubicBezTo>
                  <a:cubicBezTo>
                    <a:pt x="0" y="1"/>
                    <a:pt x="1" y="1"/>
                    <a:pt x="1" y="1"/>
                  </a:cubicBezTo>
                  <a:cubicBezTo>
                    <a:pt x="1" y="0"/>
                    <a:pt x="1" y="0"/>
                    <a:pt x="1" y="0"/>
                  </a:cubicBezTo>
                  <a:cubicBezTo>
                    <a:pt x="1" y="0"/>
                    <a:pt x="1" y="0"/>
                    <a:pt x="1" y="0"/>
                  </a:cubicBezTo>
                </a:path>
              </a:pathLst>
            </a:custGeom>
            <a:solidFill>
              <a:srgbClr val="9965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2">
              <a:extLst>
                <a:ext uri="{FF2B5EF4-FFF2-40B4-BE49-F238E27FC236}">
                  <a16:creationId xmlns:a16="http://schemas.microsoft.com/office/drawing/2014/main" id="{E8CAE515-07DA-469C-967B-C6305B99F5B0}"/>
                </a:ext>
              </a:extLst>
            </p:cNvPr>
            <p:cNvSpPr>
              <a:spLocks/>
            </p:cNvSpPr>
            <p:nvPr/>
          </p:nvSpPr>
          <p:spPr bwMode="auto">
            <a:xfrm>
              <a:off x="715" y="37"/>
              <a:ext cx="81" cy="48"/>
            </a:xfrm>
            <a:custGeom>
              <a:avLst/>
              <a:gdLst>
                <a:gd name="T0" fmla="*/ 2 w 34"/>
                <a:gd name="T1" fmla="*/ 0 h 20"/>
                <a:gd name="T2" fmla="*/ 2 w 34"/>
                <a:gd name="T3" fmla="*/ 0 h 20"/>
                <a:gd name="T4" fmla="*/ 1 w 34"/>
                <a:gd name="T5" fmla="*/ 0 h 20"/>
                <a:gd name="T6" fmla="*/ 1 w 34"/>
                <a:gd name="T7" fmla="*/ 0 h 20"/>
                <a:gd name="T8" fmla="*/ 1 w 34"/>
                <a:gd name="T9" fmla="*/ 1 h 20"/>
                <a:gd name="T10" fmla="*/ 0 w 34"/>
                <a:gd name="T11" fmla="*/ 1 h 20"/>
                <a:gd name="T12" fmla="*/ 0 w 34"/>
                <a:gd name="T13" fmla="*/ 2 h 20"/>
                <a:gd name="T14" fmla="*/ 0 w 34"/>
                <a:gd name="T15" fmla="*/ 2 h 20"/>
                <a:gd name="T16" fmla="*/ 23 w 34"/>
                <a:gd name="T17" fmla="*/ 20 h 20"/>
                <a:gd name="T18" fmla="*/ 23 w 34"/>
                <a:gd name="T19" fmla="*/ 20 h 20"/>
                <a:gd name="T20" fmla="*/ 34 w 34"/>
                <a:gd name="T21" fmla="*/ 14 h 20"/>
                <a:gd name="T22" fmla="*/ 34 w 34"/>
                <a:gd name="T23" fmla="*/ 14 h 20"/>
                <a:gd name="T24" fmla="*/ 34 w 34"/>
                <a:gd name="T25" fmla="*/ 14 h 20"/>
                <a:gd name="T26" fmla="*/ 34 w 34"/>
                <a:gd name="T27" fmla="*/ 13 h 20"/>
                <a:gd name="T28" fmla="*/ 23 w 34"/>
                <a:gd name="T29" fmla="*/ 18 h 20"/>
                <a:gd name="T30" fmla="*/ 2 w 34"/>
                <a:gd name="T31" fmla="*/ 0 h 20"/>
                <a:gd name="T32" fmla="*/ 2 w 34"/>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20">
                  <a:moveTo>
                    <a:pt x="2" y="0"/>
                  </a:moveTo>
                  <a:cubicBezTo>
                    <a:pt x="2" y="0"/>
                    <a:pt x="2" y="0"/>
                    <a:pt x="2" y="0"/>
                  </a:cubicBezTo>
                  <a:cubicBezTo>
                    <a:pt x="1" y="0"/>
                    <a:pt x="1" y="0"/>
                    <a:pt x="1" y="0"/>
                  </a:cubicBezTo>
                  <a:cubicBezTo>
                    <a:pt x="1" y="0"/>
                    <a:pt x="1" y="0"/>
                    <a:pt x="1" y="0"/>
                  </a:cubicBezTo>
                  <a:cubicBezTo>
                    <a:pt x="1" y="0"/>
                    <a:pt x="1" y="0"/>
                    <a:pt x="1" y="1"/>
                  </a:cubicBezTo>
                  <a:cubicBezTo>
                    <a:pt x="1" y="1"/>
                    <a:pt x="0" y="1"/>
                    <a:pt x="0" y="1"/>
                  </a:cubicBezTo>
                  <a:cubicBezTo>
                    <a:pt x="0" y="1"/>
                    <a:pt x="0" y="1"/>
                    <a:pt x="0" y="2"/>
                  </a:cubicBezTo>
                  <a:cubicBezTo>
                    <a:pt x="0" y="2"/>
                    <a:pt x="0" y="2"/>
                    <a:pt x="0" y="2"/>
                  </a:cubicBezTo>
                  <a:cubicBezTo>
                    <a:pt x="21" y="19"/>
                    <a:pt x="21" y="20"/>
                    <a:pt x="23" y="20"/>
                  </a:cubicBezTo>
                  <a:cubicBezTo>
                    <a:pt x="23" y="20"/>
                    <a:pt x="23" y="20"/>
                    <a:pt x="23" y="20"/>
                  </a:cubicBezTo>
                  <a:cubicBezTo>
                    <a:pt x="25" y="20"/>
                    <a:pt x="33" y="15"/>
                    <a:pt x="34" y="14"/>
                  </a:cubicBezTo>
                  <a:cubicBezTo>
                    <a:pt x="34" y="14"/>
                    <a:pt x="34" y="14"/>
                    <a:pt x="34" y="14"/>
                  </a:cubicBezTo>
                  <a:cubicBezTo>
                    <a:pt x="34" y="14"/>
                    <a:pt x="34" y="14"/>
                    <a:pt x="34" y="14"/>
                  </a:cubicBezTo>
                  <a:cubicBezTo>
                    <a:pt x="34" y="13"/>
                    <a:pt x="34" y="13"/>
                    <a:pt x="34" y="13"/>
                  </a:cubicBezTo>
                  <a:cubicBezTo>
                    <a:pt x="30" y="16"/>
                    <a:pt x="24" y="17"/>
                    <a:pt x="23" y="18"/>
                  </a:cubicBezTo>
                  <a:cubicBezTo>
                    <a:pt x="22" y="17"/>
                    <a:pt x="7" y="3"/>
                    <a:pt x="2" y="0"/>
                  </a:cubicBezTo>
                  <a:cubicBezTo>
                    <a:pt x="2" y="0"/>
                    <a:pt x="2" y="0"/>
                    <a:pt x="2" y="0"/>
                  </a:cubicBezTo>
                </a:path>
              </a:pathLst>
            </a:custGeom>
            <a:solidFill>
              <a:srgbClr val="934A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3">
              <a:extLst>
                <a:ext uri="{FF2B5EF4-FFF2-40B4-BE49-F238E27FC236}">
                  <a16:creationId xmlns:a16="http://schemas.microsoft.com/office/drawing/2014/main" id="{3DC970E9-662A-4C31-BAAD-869334B2ADF7}"/>
                </a:ext>
              </a:extLst>
            </p:cNvPr>
            <p:cNvSpPr>
              <a:spLocks noEditPoints="1"/>
            </p:cNvSpPr>
            <p:nvPr/>
          </p:nvSpPr>
          <p:spPr bwMode="auto">
            <a:xfrm>
              <a:off x="502" y="185"/>
              <a:ext cx="120" cy="135"/>
            </a:xfrm>
            <a:custGeom>
              <a:avLst/>
              <a:gdLst>
                <a:gd name="T0" fmla="*/ 0 w 50"/>
                <a:gd name="T1" fmla="*/ 35 h 56"/>
                <a:gd name="T2" fmla="*/ 11 w 50"/>
                <a:gd name="T3" fmla="*/ 56 h 56"/>
                <a:gd name="T4" fmla="*/ 11 w 50"/>
                <a:gd name="T5" fmla="*/ 56 h 56"/>
                <a:gd name="T6" fmla="*/ 11 w 50"/>
                <a:gd name="T7" fmla="*/ 56 h 56"/>
                <a:gd name="T8" fmla="*/ 0 w 50"/>
                <a:gd name="T9" fmla="*/ 35 h 56"/>
                <a:gd name="T10" fmla="*/ 50 w 50"/>
                <a:gd name="T11" fmla="*/ 0 h 56"/>
                <a:gd name="T12" fmla="*/ 40 w 50"/>
                <a:gd name="T13" fmla="*/ 11 h 56"/>
                <a:gd name="T14" fmla="*/ 50 w 50"/>
                <a:gd name="T15" fmla="*/ 0 h 56"/>
                <a:gd name="T16" fmla="*/ 50 w 50"/>
                <a:gd name="T1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6">
                  <a:moveTo>
                    <a:pt x="0" y="35"/>
                  </a:moveTo>
                  <a:cubicBezTo>
                    <a:pt x="4" y="42"/>
                    <a:pt x="8" y="50"/>
                    <a:pt x="11" y="56"/>
                  </a:cubicBezTo>
                  <a:cubicBezTo>
                    <a:pt x="11" y="56"/>
                    <a:pt x="11" y="56"/>
                    <a:pt x="11" y="56"/>
                  </a:cubicBezTo>
                  <a:cubicBezTo>
                    <a:pt x="11" y="56"/>
                    <a:pt x="11" y="56"/>
                    <a:pt x="11" y="56"/>
                  </a:cubicBezTo>
                  <a:cubicBezTo>
                    <a:pt x="8" y="50"/>
                    <a:pt x="4" y="42"/>
                    <a:pt x="0" y="35"/>
                  </a:cubicBezTo>
                  <a:moveTo>
                    <a:pt x="50" y="0"/>
                  </a:moveTo>
                  <a:cubicBezTo>
                    <a:pt x="46" y="4"/>
                    <a:pt x="43" y="7"/>
                    <a:pt x="40" y="11"/>
                  </a:cubicBezTo>
                  <a:cubicBezTo>
                    <a:pt x="43" y="7"/>
                    <a:pt x="46" y="4"/>
                    <a:pt x="50" y="0"/>
                  </a:cubicBezTo>
                  <a:cubicBezTo>
                    <a:pt x="50" y="0"/>
                    <a:pt x="50" y="0"/>
                    <a:pt x="50" y="0"/>
                  </a:cubicBezTo>
                </a:path>
              </a:pathLst>
            </a:custGeom>
            <a:solidFill>
              <a:srgbClr val="AF60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4">
              <a:extLst>
                <a:ext uri="{FF2B5EF4-FFF2-40B4-BE49-F238E27FC236}">
                  <a16:creationId xmlns:a16="http://schemas.microsoft.com/office/drawing/2014/main" id="{89948EC7-976F-47C1-97A4-1D6907A0400D}"/>
                </a:ext>
              </a:extLst>
            </p:cNvPr>
            <p:cNvSpPr>
              <a:spLocks/>
            </p:cNvSpPr>
            <p:nvPr/>
          </p:nvSpPr>
          <p:spPr bwMode="auto">
            <a:xfrm>
              <a:off x="438" y="183"/>
              <a:ext cx="184" cy="146"/>
            </a:xfrm>
            <a:custGeom>
              <a:avLst/>
              <a:gdLst>
                <a:gd name="T0" fmla="*/ 1 w 77"/>
                <a:gd name="T1" fmla="*/ 0 h 61"/>
                <a:gd name="T2" fmla="*/ 1 w 77"/>
                <a:gd name="T3" fmla="*/ 0 h 61"/>
                <a:gd name="T4" fmla="*/ 0 w 77"/>
                <a:gd name="T5" fmla="*/ 0 h 61"/>
                <a:gd name="T6" fmla="*/ 1 w 77"/>
                <a:gd name="T7" fmla="*/ 3 h 61"/>
                <a:gd name="T8" fmla="*/ 38 w 77"/>
                <a:gd name="T9" fmla="*/ 61 h 61"/>
                <a:gd name="T10" fmla="*/ 77 w 77"/>
                <a:gd name="T11" fmla="*/ 5 h 61"/>
                <a:gd name="T12" fmla="*/ 77 w 77"/>
                <a:gd name="T13" fmla="*/ 1 h 61"/>
                <a:gd name="T14" fmla="*/ 67 w 77"/>
                <a:gd name="T15" fmla="*/ 12 h 61"/>
                <a:gd name="T16" fmla="*/ 38 w 77"/>
                <a:gd name="T17" fmla="*/ 57 h 61"/>
                <a:gd name="T18" fmla="*/ 38 w 77"/>
                <a:gd name="T19" fmla="*/ 57 h 61"/>
                <a:gd name="T20" fmla="*/ 27 w 77"/>
                <a:gd name="T21" fmla="*/ 36 h 61"/>
                <a:gd name="T22" fmla="*/ 1 w 77"/>
                <a:gd name="T2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 h="61">
                  <a:moveTo>
                    <a:pt x="1" y="0"/>
                  </a:moveTo>
                  <a:cubicBezTo>
                    <a:pt x="1" y="0"/>
                    <a:pt x="1" y="0"/>
                    <a:pt x="1" y="0"/>
                  </a:cubicBezTo>
                  <a:cubicBezTo>
                    <a:pt x="0" y="0"/>
                    <a:pt x="0" y="0"/>
                    <a:pt x="0" y="0"/>
                  </a:cubicBezTo>
                  <a:cubicBezTo>
                    <a:pt x="0" y="2"/>
                    <a:pt x="0" y="3"/>
                    <a:pt x="1" y="3"/>
                  </a:cubicBezTo>
                  <a:cubicBezTo>
                    <a:pt x="3" y="7"/>
                    <a:pt x="31" y="44"/>
                    <a:pt x="38" y="61"/>
                  </a:cubicBezTo>
                  <a:cubicBezTo>
                    <a:pt x="42" y="53"/>
                    <a:pt x="64" y="17"/>
                    <a:pt x="77" y="5"/>
                  </a:cubicBezTo>
                  <a:cubicBezTo>
                    <a:pt x="77" y="3"/>
                    <a:pt x="77" y="2"/>
                    <a:pt x="77" y="1"/>
                  </a:cubicBezTo>
                  <a:cubicBezTo>
                    <a:pt x="73" y="5"/>
                    <a:pt x="70" y="8"/>
                    <a:pt x="67" y="12"/>
                  </a:cubicBezTo>
                  <a:cubicBezTo>
                    <a:pt x="54" y="28"/>
                    <a:pt x="45" y="44"/>
                    <a:pt x="38" y="57"/>
                  </a:cubicBezTo>
                  <a:cubicBezTo>
                    <a:pt x="38" y="57"/>
                    <a:pt x="38" y="57"/>
                    <a:pt x="38" y="57"/>
                  </a:cubicBezTo>
                  <a:cubicBezTo>
                    <a:pt x="35" y="51"/>
                    <a:pt x="31" y="43"/>
                    <a:pt x="27" y="36"/>
                  </a:cubicBezTo>
                  <a:cubicBezTo>
                    <a:pt x="20" y="24"/>
                    <a:pt x="11" y="12"/>
                    <a:pt x="1" y="0"/>
                  </a:cubicBezTo>
                </a:path>
              </a:pathLst>
            </a:custGeom>
            <a:solidFill>
              <a:srgbClr val="934A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5">
              <a:extLst>
                <a:ext uri="{FF2B5EF4-FFF2-40B4-BE49-F238E27FC236}">
                  <a16:creationId xmlns:a16="http://schemas.microsoft.com/office/drawing/2014/main" id="{76C41A4A-DFEB-4255-B93B-3EB0F9739678}"/>
                </a:ext>
              </a:extLst>
            </p:cNvPr>
            <p:cNvSpPr>
              <a:spLocks/>
            </p:cNvSpPr>
            <p:nvPr/>
          </p:nvSpPr>
          <p:spPr bwMode="auto">
            <a:xfrm>
              <a:off x="505" y="351"/>
              <a:ext cx="9" cy="24"/>
            </a:xfrm>
            <a:custGeom>
              <a:avLst/>
              <a:gdLst>
                <a:gd name="T0" fmla="*/ 4 w 4"/>
                <a:gd name="T1" fmla="*/ 0 h 10"/>
                <a:gd name="T2" fmla="*/ 0 w 4"/>
                <a:gd name="T3" fmla="*/ 10 h 10"/>
                <a:gd name="T4" fmla="*/ 0 w 4"/>
                <a:gd name="T5" fmla="*/ 10 h 10"/>
                <a:gd name="T6" fmla="*/ 4 w 4"/>
                <a:gd name="T7" fmla="*/ 0 h 10"/>
              </a:gdLst>
              <a:ahLst/>
              <a:cxnLst>
                <a:cxn ang="0">
                  <a:pos x="T0" y="T1"/>
                </a:cxn>
                <a:cxn ang="0">
                  <a:pos x="T2" y="T3"/>
                </a:cxn>
                <a:cxn ang="0">
                  <a:pos x="T4" y="T5"/>
                </a:cxn>
                <a:cxn ang="0">
                  <a:pos x="T6" y="T7"/>
                </a:cxn>
              </a:cxnLst>
              <a:rect l="0" t="0" r="r" b="b"/>
              <a:pathLst>
                <a:path w="4" h="10">
                  <a:moveTo>
                    <a:pt x="4" y="0"/>
                  </a:moveTo>
                  <a:cubicBezTo>
                    <a:pt x="2" y="4"/>
                    <a:pt x="1" y="7"/>
                    <a:pt x="0" y="10"/>
                  </a:cubicBezTo>
                  <a:cubicBezTo>
                    <a:pt x="0" y="10"/>
                    <a:pt x="0" y="10"/>
                    <a:pt x="0" y="10"/>
                  </a:cubicBezTo>
                  <a:cubicBezTo>
                    <a:pt x="1" y="7"/>
                    <a:pt x="2" y="4"/>
                    <a:pt x="4" y="0"/>
                  </a:cubicBezTo>
                </a:path>
              </a:pathLst>
            </a:custGeom>
            <a:solidFill>
              <a:srgbClr val="AF60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6">
              <a:extLst>
                <a:ext uri="{FF2B5EF4-FFF2-40B4-BE49-F238E27FC236}">
                  <a16:creationId xmlns:a16="http://schemas.microsoft.com/office/drawing/2014/main" id="{3CE806A3-7311-464B-BA37-A29883A79B80}"/>
                </a:ext>
              </a:extLst>
            </p:cNvPr>
            <p:cNvSpPr>
              <a:spLocks/>
            </p:cNvSpPr>
            <p:nvPr/>
          </p:nvSpPr>
          <p:spPr bwMode="auto">
            <a:xfrm>
              <a:off x="505" y="332"/>
              <a:ext cx="19" cy="43"/>
            </a:xfrm>
            <a:custGeom>
              <a:avLst/>
              <a:gdLst>
                <a:gd name="T0" fmla="*/ 8 w 8"/>
                <a:gd name="T1" fmla="*/ 0 h 18"/>
                <a:gd name="T2" fmla="*/ 4 w 8"/>
                <a:gd name="T3" fmla="*/ 8 h 18"/>
                <a:gd name="T4" fmla="*/ 0 w 8"/>
                <a:gd name="T5" fmla="*/ 18 h 18"/>
                <a:gd name="T6" fmla="*/ 3 w 8"/>
                <a:gd name="T7" fmla="*/ 13 h 18"/>
                <a:gd name="T8" fmla="*/ 8 w 8"/>
                <a:gd name="T9" fmla="*/ 2 h 18"/>
                <a:gd name="T10" fmla="*/ 8 w 8"/>
                <a:gd name="T11" fmla="*/ 0 h 18"/>
              </a:gdLst>
              <a:ahLst/>
              <a:cxnLst>
                <a:cxn ang="0">
                  <a:pos x="T0" y="T1"/>
                </a:cxn>
                <a:cxn ang="0">
                  <a:pos x="T2" y="T3"/>
                </a:cxn>
                <a:cxn ang="0">
                  <a:pos x="T4" y="T5"/>
                </a:cxn>
                <a:cxn ang="0">
                  <a:pos x="T6" y="T7"/>
                </a:cxn>
                <a:cxn ang="0">
                  <a:pos x="T8" y="T9"/>
                </a:cxn>
                <a:cxn ang="0">
                  <a:pos x="T10" y="T11"/>
                </a:cxn>
              </a:cxnLst>
              <a:rect l="0" t="0" r="r" b="b"/>
              <a:pathLst>
                <a:path w="8" h="18">
                  <a:moveTo>
                    <a:pt x="8" y="0"/>
                  </a:moveTo>
                  <a:cubicBezTo>
                    <a:pt x="6" y="3"/>
                    <a:pt x="5" y="6"/>
                    <a:pt x="4" y="8"/>
                  </a:cubicBezTo>
                  <a:cubicBezTo>
                    <a:pt x="2" y="12"/>
                    <a:pt x="1" y="15"/>
                    <a:pt x="0" y="18"/>
                  </a:cubicBezTo>
                  <a:cubicBezTo>
                    <a:pt x="1" y="16"/>
                    <a:pt x="2" y="15"/>
                    <a:pt x="3" y="13"/>
                  </a:cubicBezTo>
                  <a:cubicBezTo>
                    <a:pt x="3" y="12"/>
                    <a:pt x="8" y="3"/>
                    <a:pt x="8" y="2"/>
                  </a:cubicBezTo>
                  <a:cubicBezTo>
                    <a:pt x="8" y="1"/>
                    <a:pt x="8" y="1"/>
                    <a:pt x="8" y="0"/>
                  </a:cubicBezTo>
                </a:path>
              </a:pathLst>
            </a:custGeom>
            <a:solidFill>
              <a:srgbClr val="934A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7">
              <a:extLst>
                <a:ext uri="{FF2B5EF4-FFF2-40B4-BE49-F238E27FC236}">
                  <a16:creationId xmlns:a16="http://schemas.microsoft.com/office/drawing/2014/main" id="{5621B29D-FD9F-40DC-B90B-11B82835D083}"/>
                </a:ext>
              </a:extLst>
            </p:cNvPr>
            <p:cNvSpPr>
              <a:spLocks/>
            </p:cNvSpPr>
            <p:nvPr/>
          </p:nvSpPr>
          <p:spPr bwMode="auto">
            <a:xfrm>
              <a:off x="521" y="329"/>
              <a:ext cx="3" cy="3"/>
            </a:xfrm>
            <a:custGeom>
              <a:avLst/>
              <a:gdLst>
                <a:gd name="T0" fmla="*/ 0 w 3"/>
                <a:gd name="T1" fmla="*/ 0 h 3"/>
                <a:gd name="T2" fmla="*/ 3 w 3"/>
                <a:gd name="T3" fmla="*/ 3 h 3"/>
                <a:gd name="T4" fmla="*/ 0 w 3"/>
                <a:gd name="T5" fmla="*/ 0 h 3"/>
              </a:gdLst>
              <a:ahLst/>
              <a:cxnLst>
                <a:cxn ang="0">
                  <a:pos x="T0" y="T1"/>
                </a:cxn>
                <a:cxn ang="0">
                  <a:pos x="T2" y="T3"/>
                </a:cxn>
                <a:cxn ang="0">
                  <a:pos x="T4" y="T5"/>
                </a:cxn>
              </a:cxnLst>
              <a:rect l="0" t="0" r="r" b="b"/>
              <a:pathLst>
                <a:path w="3" h="3">
                  <a:moveTo>
                    <a:pt x="0" y="0"/>
                  </a:moveTo>
                  <a:lnTo>
                    <a:pt x="3" y="3"/>
                  </a:lnTo>
                  <a:lnTo>
                    <a:pt x="0" y="0"/>
                  </a:lnTo>
                  <a:close/>
                </a:path>
              </a:pathLst>
            </a:custGeom>
            <a:solidFill>
              <a:srgbClr val="AF60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8">
              <a:extLst>
                <a:ext uri="{FF2B5EF4-FFF2-40B4-BE49-F238E27FC236}">
                  <a16:creationId xmlns:a16="http://schemas.microsoft.com/office/drawing/2014/main" id="{EB83C22E-3BC7-459A-9AF4-C07ED4F3F515}"/>
                </a:ext>
              </a:extLst>
            </p:cNvPr>
            <p:cNvSpPr>
              <a:spLocks/>
            </p:cNvSpPr>
            <p:nvPr/>
          </p:nvSpPr>
          <p:spPr bwMode="auto">
            <a:xfrm>
              <a:off x="521" y="329"/>
              <a:ext cx="3" cy="3"/>
            </a:xfrm>
            <a:custGeom>
              <a:avLst/>
              <a:gdLst>
                <a:gd name="T0" fmla="*/ 0 w 3"/>
                <a:gd name="T1" fmla="*/ 0 h 3"/>
                <a:gd name="T2" fmla="*/ 3 w 3"/>
                <a:gd name="T3" fmla="*/ 3 h 3"/>
                <a:gd name="T4" fmla="*/ 0 w 3"/>
                <a:gd name="T5" fmla="*/ 0 h 3"/>
              </a:gdLst>
              <a:ahLst/>
              <a:cxnLst>
                <a:cxn ang="0">
                  <a:pos x="T0" y="T1"/>
                </a:cxn>
                <a:cxn ang="0">
                  <a:pos x="T2" y="T3"/>
                </a:cxn>
                <a:cxn ang="0">
                  <a:pos x="T4" y="T5"/>
                </a:cxn>
              </a:cxnLst>
              <a:rect l="0" t="0" r="r" b="b"/>
              <a:pathLst>
                <a:path w="3" h="3">
                  <a:moveTo>
                    <a:pt x="0" y="0"/>
                  </a:moveTo>
                  <a:lnTo>
                    <a:pt x="3"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9">
              <a:extLst>
                <a:ext uri="{FF2B5EF4-FFF2-40B4-BE49-F238E27FC236}">
                  <a16:creationId xmlns:a16="http://schemas.microsoft.com/office/drawing/2014/main" id="{4FE8417B-185B-456C-A77D-48C64BCD79EE}"/>
                </a:ext>
              </a:extLst>
            </p:cNvPr>
            <p:cNvSpPr>
              <a:spLocks noEditPoints="1"/>
            </p:cNvSpPr>
            <p:nvPr/>
          </p:nvSpPr>
          <p:spPr bwMode="auto">
            <a:xfrm>
              <a:off x="810" y="92"/>
              <a:ext cx="101" cy="170"/>
            </a:xfrm>
            <a:custGeom>
              <a:avLst/>
              <a:gdLst>
                <a:gd name="T0" fmla="*/ 42 w 42"/>
                <a:gd name="T1" fmla="*/ 71 h 71"/>
                <a:gd name="T2" fmla="*/ 42 w 42"/>
                <a:gd name="T3" fmla="*/ 71 h 71"/>
                <a:gd name="T4" fmla="*/ 42 w 42"/>
                <a:gd name="T5" fmla="*/ 71 h 71"/>
                <a:gd name="T6" fmla="*/ 42 w 42"/>
                <a:gd name="T7" fmla="*/ 71 h 71"/>
                <a:gd name="T8" fmla="*/ 0 w 42"/>
                <a:gd name="T9" fmla="*/ 0 h 71"/>
                <a:gd name="T10" fmla="*/ 0 w 42"/>
                <a:gd name="T11" fmla="*/ 0 h 71"/>
                <a:gd name="T12" fmla="*/ 17 w 42"/>
                <a:gd name="T13" fmla="*/ 22 h 71"/>
                <a:gd name="T14" fmla="*/ 0 w 42"/>
                <a:gd name="T15" fmla="*/ 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71">
                  <a:moveTo>
                    <a:pt x="42" y="71"/>
                  </a:moveTo>
                  <a:cubicBezTo>
                    <a:pt x="42" y="71"/>
                    <a:pt x="42" y="71"/>
                    <a:pt x="42" y="71"/>
                  </a:cubicBezTo>
                  <a:cubicBezTo>
                    <a:pt x="42" y="71"/>
                    <a:pt x="42" y="71"/>
                    <a:pt x="42" y="71"/>
                  </a:cubicBezTo>
                  <a:cubicBezTo>
                    <a:pt x="42" y="71"/>
                    <a:pt x="42" y="71"/>
                    <a:pt x="42" y="71"/>
                  </a:cubicBezTo>
                  <a:moveTo>
                    <a:pt x="0" y="0"/>
                  </a:moveTo>
                  <a:cubicBezTo>
                    <a:pt x="0" y="0"/>
                    <a:pt x="0" y="0"/>
                    <a:pt x="0" y="0"/>
                  </a:cubicBezTo>
                  <a:cubicBezTo>
                    <a:pt x="6" y="8"/>
                    <a:pt x="12" y="15"/>
                    <a:pt x="17" y="22"/>
                  </a:cubicBezTo>
                  <a:cubicBezTo>
                    <a:pt x="12" y="15"/>
                    <a:pt x="6" y="8"/>
                    <a:pt x="0" y="0"/>
                  </a:cubicBezTo>
                </a:path>
              </a:pathLst>
            </a:custGeom>
            <a:solidFill>
              <a:srgbClr val="AF60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0">
              <a:extLst>
                <a:ext uri="{FF2B5EF4-FFF2-40B4-BE49-F238E27FC236}">
                  <a16:creationId xmlns:a16="http://schemas.microsoft.com/office/drawing/2014/main" id="{BF65BE3B-5822-465F-BEFE-E3C0C73801ED}"/>
                </a:ext>
              </a:extLst>
            </p:cNvPr>
            <p:cNvSpPr>
              <a:spLocks/>
            </p:cNvSpPr>
            <p:nvPr/>
          </p:nvSpPr>
          <p:spPr bwMode="auto">
            <a:xfrm>
              <a:off x="806" y="92"/>
              <a:ext cx="124" cy="204"/>
            </a:xfrm>
            <a:custGeom>
              <a:avLst/>
              <a:gdLst>
                <a:gd name="T0" fmla="*/ 2 w 52"/>
                <a:gd name="T1" fmla="*/ 0 h 85"/>
                <a:gd name="T2" fmla="*/ 1 w 52"/>
                <a:gd name="T3" fmla="*/ 4 h 85"/>
                <a:gd name="T4" fmla="*/ 44 w 52"/>
                <a:gd name="T5" fmla="*/ 71 h 85"/>
                <a:gd name="T6" fmla="*/ 44 w 52"/>
                <a:gd name="T7" fmla="*/ 71 h 85"/>
                <a:gd name="T8" fmla="*/ 52 w 52"/>
                <a:gd name="T9" fmla="*/ 85 h 85"/>
                <a:gd name="T10" fmla="*/ 52 w 52"/>
                <a:gd name="T11" fmla="*/ 85 h 85"/>
                <a:gd name="T12" fmla="*/ 19 w 52"/>
                <a:gd name="T13" fmla="*/ 22 h 85"/>
                <a:gd name="T14" fmla="*/ 2 w 52"/>
                <a:gd name="T15" fmla="*/ 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85">
                  <a:moveTo>
                    <a:pt x="2" y="0"/>
                  </a:moveTo>
                  <a:cubicBezTo>
                    <a:pt x="1" y="1"/>
                    <a:pt x="0" y="3"/>
                    <a:pt x="1" y="4"/>
                  </a:cubicBezTo>
                  <a:cubicBezTo>
                    <a:pt x="31" y="37"/>
                    <a:pt x="42" y="65"/>
                    <a:pt x="44" y="71"/>
                  </a:cubicBezTo>
                  <a:cubicBezTo>
                    <a:pt x="44" y="71"/>
                    <a:pt x="44" y="71"/>
                    <a:pt x="44" y="71"/>
                  </a:cubicBezTo>
                  <a:cubicBezTo>
                    <a:pt x="48" y="77"/>
                    <a:pt x="50" y="81"/>
                    <a:pt x="52" y="85"/>
                  </a:cubicBezTo>
                  <a:cubicBezTo>
                    <a:pt x="52" y="85"/>
                    <a:pt x="52" y="85"/>
                    <a:pt x="52" y="85"/>
                  </a:cubicBezTo>
                  <a:cubicBezTo>
                    <a:pt x="48" y="70"/>
                    <a:pt x="37" y="47"/>
                    <a:pt x="19" y="22"/>
                  </a:cubicBezTo>
                  <a:cubicBezTo>
                    <a:pt x="14" y="15"/>
                    <a:pt x="8" y="8"/>
                    <a:pt x="2" y="0"/>
                  </a:cubicBezTo>
                </a:path>
              </a:pathLst>
            </a:custGeom>
            <a:solidFill>
              <a:srgbClr val="934A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1">
              <a:extLst>
                <a:ext uri="{FF2B5EF4-FFF2-40B4-BE49-F238E27FC236}">
                  <a16:creationId xmlns:a16="http://schemas.microsoft.com/office/drawing/2014/main" id="{FE3CEA3B-FD57-4423-A7F6-121522C43908}"/>
                </a:ext>
              </a:extLst>
            </p:cNvPr>
            <p:cNvSpPr>
              <a:spLocks/>
            </p:cNvSpPr>
            <p:nvPr/>
          </p:nvSpPr>
          <p:spPr bwMode="auto">
            <a:xfrm>
              <a:off x="741" y="332"/>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path>
              </a:pathLst>
            </a:custGeom>
            <a:solidFill>
              <a:srgbClr val="AF60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2">
              <a:extLst>
                <a:ext uri="{FF2B5EF4-FFF2-40B4-BE49-F238E27FC236}">
                  <a16:creationId xmlns:a16="http://schemas.microsoft.com/office/drawing/2014/main" id="{CA94B5D5-B92D-4D4E-AAAF-2F2BBD9DDC20}"/>
                </a:ext>
              </a:extLst>
            </p:cNvPr>
            <p:cNvSpPr>
              <a:spLocks noEditPoints="1"/>
            </p:cNvSpPr>
            <p:nvPr/>
          </p:nvSpPr>
          <p:spPr bwMode="auto">
            <a:xfrm>
              <a:off x="667" y="193"/>
              <a:ext cx="74" cy="141"/>
            </a:xfrm>
            <a:custGeom>
              <a:avLst/>
              <a:gdLst>
                <a:gd name="T0" fmla="*/ 0 w 31"/>
                <a:gd name="T1" fmla="*/ 4 h 59"/>
                <a:gd name="T2" fmla="*/ 0 w 31"/>
                <a:gd name="T3" fmla="*/ 4 h 59"/>
                <a:gd name="T4" fmla="*/ 0 w 31"/>
                <a:gd name="T5" fmla="*/ 4 h 59"/>
                <a:gd name="T6" fmla="*/ 0 w 31"/>
                <a:gd name="T7" fmla="*/ 4 h 59"/>
                <a:gd name="T8" fmla="*/ 0 w 31"/>
                <a:gd name="T9" fmla="*/ 4 h 59"/>
                <a:gd name="T10" fmla="*/ 0 w 31"/>
                <a:gd name="T11" fmla="*/ 0 h 59"/>
                <a:gd name="T12" fmla="*/ 0 w 31"/>
                <a:gd name="T13" fmla="*/ 4 h 59"/>
                <a:gd name="T14" fmla="*/ 26 w 31"/>
                <a:gd name="T15" fmla="*/ 50 h 59"/>
                <a:gd name="T16" fmla="*/ 31 w 31"/>
                <a:gd name="T17" fmla="*/ 59 h 59"/>
                <a:gd name="T18" fmla="*/ 31 w 31"/>
                <a:gd name="T19" fmla="*/ 59 h 59"/>
                <a:gd name="T20" fmla="*/ 31 w 31"/>
                <a:gd name="T21" fmla="*/ 58 h 59"/>
                <a:gd name="T22" fmla="*/ 0 w 31"/>
                <a:gd name="T2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59">
                  <a:moveTo>
                    <a:pt x="0" y="4"/>
                  </a:moveTo>
                  <a:cubicBezTo>
                    <a:pt x="0" y="4"/>
                    <a:pt x="0" y="4"/>
                    <a:pt x="0" y="4"/>
                  </a:cubicBezTo>
                  <a:cubicBezTo>
                    <a:pt x="0" y="4"/>
                    <a:pt x="0" y="4"/>
                    <a:pt x="0" y="4"/>
                  </a:cubicBezTo>
                  <a:cubicBezTo>
                    <a:pt x="0" y="4"/>
                    <a:pt x="0" y="4"/>
                    <a:pt x="0" y="4"/>
                  </a:cubicBezTo>
                  <a:cubicBezTo>
                    <a:pt x="0" y="4"/>
                    <a:pt x="0" y="4"/>
                    <a:pt x="0" y="4"/>
                  </a:cubicBezTo>
                  <a:moveTo>
                    <a:pt x="0" y="0"/>
                  </a:moveTo>
                  <a:cubicBezTo>
                    <a:pt x="0" y="1"/>
                    <a:pt x="0" y="3"/>
                    <a:pt x="0" y="4"/>
                  </a:cubicBezTo>
                  <a:cubicBezTo>
                    <a:pt x="2" y="5"/>
                    <a:pt x="24" y="40"/>
                    <a:pt x="26" y="50"/>
                  </a:cubicBezTo>
                  <a:cubicBezTo>
                    <a:pt x="28" y="53"/>
                    <a:pt x="30" y="57"/>
                    <a:pt x="31" y="59"/>
                  </a:cubicBezTo>
                  <a:cubicBezTo>
                    <a:pt x="31" y="59"/>
                    <a:pt x="31" y="59"/>
                    <a:pt x="31" y="59"/>
                  </a:cubicBezTo>
                  <a:cubicBezTo>
                    <a:pt x="31" y="59"/>
                    <a:pt x="31" y="58"/>
                    <a:pt x="31" y="58"/>
                  </a:cubicBezTo>
                  <a:cubicBezTo>
                    <a:pt x="26" y="44"/>
                    <a:pt x="16" y="22"/>
                    <a:pt x="0" y="0"/>
                  </a:cubicBezTo>
                </a:path>
              </a:pathLst>
            </a:custGeom>
            <a:solidFill>
              <a:srgbClr val="934A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3">
              <a:extLst>
                <a:ext uri="{FF2B5EF4-FFF2-40B4-BE49-F238E27FC236}">
                  <a16:creationId xmlns:a16="http://schemas.microsoft.com/office/drawing/2014/main" id="{D608ABE3-EFAF-43BD-8B1B-711F5CB2236A}"/>
                </a:ext>
              </a:extLst>
            </p:cNvPr>
            <p:cNvSpPr>
              <a:spLocks noEditPoints="1"/>
            </p:cNvSpPr>
            <p:nvPr/>
          </p:nvSpPr>
          <p:spPr bwMode="auto">
            <a:xfrm>
              <a:off x="1" y="430"/>
              <a:ext cx="1055" cy="0"/>
            </a:xfrm>
            <a:custGeom>
              <a:avLst/>
              <a:gdLst>
                <a:gd name="T0" fmla="*/ 0 w 442"/>
                <a:gd name="T1" fmla="*/ 0 w 442"/>
                <a:gd name="T2" fmla="*/ 0 w 442"/>
                <a:gd name="T3" fmla="*/ 0 w 442"/>
                <a:gd name="T4" fmla="*/ 442 w 442"/>
                <a:gd name="T5" fmla="*/ 442 w 442"/>
                <a:gd name="T6" fmla="*/ 442 w 442"/>
                <a:gd name="T7" fmla="*/ 0 w 442"/>
                <a:gd name="T8" fmla="*/ 0 w 442"/>
                <a:gd name="T9" fmla="*/ 0 w 442"/>
                <a:gd name="T10" fmla="*/ 0 w 442"/>
                <a:gd name="T11" fmla="*/ 0 w 442"/>
                <a:gd name="T12" fmla="*/ 0 w 442"/>
                <a:gd name="T13" fmla="*/ 0 w 442"/>
                <a:gd name="T14" fmla="*/ 0 w 442"/>
                <a:gd name="T15" fmla="*/ 0 w 442"/>
                <a:gd name="T16" fmla="*/ 0 w 442"/>
                <a:gd name="T17" fmla="*/ 0 w 442"/>
                <a:gd name="T18" fmla="*/ 0 w 442"/>
                <a:gd name="T19" fmla="*/ 0 w 442"/>
                <a:gd name="T20" fmla="*/ 0 w 442"/>
                <a:gd name="T21" fmla="*/ 0 w 442"/>
                <a:gd name="T22" fmla="*/ 0 w 442"/>
                <a:gd name="T23" fmla="*/ 0 w 442"/>
                <a:gd name="T24" fmla="*/ 0 w 44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Lst>
              <a:rect l="0" t="0" r="r" b="b"/>
              <a:pathLst>
                <a:path w="442">
                  <a:moveTo>
                    <a:pt x="0" y="0"/>
                  </a:moveTo>
                  <a:cubicBezTo>
                    <a:pt x="0" y="0"/>
                    <a:pt x="0" y="0"/>
                    <a:pt x="0" y="0"/>
                  </a:cubicBezTo>
                  <a:cubicBezTo>
                    <a:pt x="0" y="0"/>
                    <a:pt x="0" y="0"/>
                    <a:pt x="0" y="0"/>
                  </a:cubicBezTo>
                  <a:cubicBezTo>
                    <a:pt x="0" y="0"/>
                    <a:pt x="0" y="0"/>
                    <a:pt x="0" y="0"/>
                  </a:cubicBezTo>
                  <a:moveTo>
                    <a:pt x="442" y="0"/>
                  </a:moveTo>
                  <a:cubicBezTo>
                    <a:pt x="442" y="0"/>
                    <a:pt x="442" y="0"/>
                    <a:pt x="442" y="0"/>
                  </a:cubicBezTo>
                  <a:cubicBezTo>
                    <a:pt x="442" y="0"/>
                    <a:pt x="442" y="0"/>
                    <a:pt x="442"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7DA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4">
              <a:extLst>
                <a:ext uri="{FF2B5EF4-FFF2-40B4-BE49-F238E27FC236}">
                  <a16:creationId xmlns:a16="http://schemas.microsoft.com/office/drawing/2014/main" id="{AFB1993B-2C11-4E04-AD92-B80101E7C311}"/>
                </a:ext>
              </a:extLst>
            </p:cNvPr>
            <p:cNvSpPr>
              <a:spLocks/>
            </p:cNvSpPr>
            <p:nvPr/>
          </p:nvSpPr>
          <p:spPr bwMode="auto">
            <a:xfrm>
              <a:off x="1" y="344"/>
              <a:ext cx="1055" cy="388"/>
            </a:xfrm>
            <a:custGeom>
              <a:avLst/>
              <a:gdLst>
                <a:gd name="T0" fmla="*/ 5 w 442"/>
                <a:gd name="T1" fmla="*/ 0 h 162"/>
                <a:gd name="T2" fmla="*/ 0 w 442"/>
                <a:gd name="T3" fmla="*/ 36 h 162"/>
                <a:gd name="T4" fmla="*/ 0 w 442"/>
                <a:gd name="T5" fmla="*/ 36 h 162"/>
                <a:gd name="T6" fmla="*/ 0 w 442"/>
                <a:gd name="T7" fmla="*/ 36 h 162"/>
                <a:gd name="T8" fmla="*/ 0 w 442"/>
                <a:gd name="T9" fmla="*/ 36 h 162"/>
                <a:gd name="T10" fmla="*/ 0 w 442"/>
                <a:gd name="T11" fmla="*/ 36 h 162"/>
                <a:gd name="T12" fmla="*/ 0 w 442"/>
                <a:gd name="T13" fmla="*/ 36 h 162"/>
                <a:gd name="T14" fmla="*/ 0 w 442"/>
                <a:gd name="T15" fmla="*/ 36 h 162"/>
                <a:gd name="T16" fmla="*/ 0 w 442"/>
                <a:gd name="T17" fmla="*/ 36 h 162"/>
                <a:gd name="T18" fmla="*/ 0 w 442"/>
                <a:gd name="T19" fmla="*/ 36 h 162"/>
                <a:gd name="T20" fmla="*/ 0 w 442"/>
                <a:gd name="T21" fmla="*/ 36 h 162"/>
                <a:gd name="T22" fmla="*/ 0 w 442"/>
                <a:gd name="T23" fmla="*/ 36 h 162"/>
                <a:gd name="T24" fmla="*/ 0 w 442"/>
                <a:gd name="T25" fmla="*/ 36 h 162"/>
                <a:gd name="T26" fmla="*/ 0 w 442"/>
                <a:gd name="T27" fmla="*/ 36 h 162"/>
                <a:gd name="T28" fmla="*/ 0 w 442"/>
                <a:gd name="T29" fmla="*/ 36 h 162"/>
                <a:gd name="T30" fmla="*/ 221 w 442"/>
                <a:gd name="T31" fmla="*/ 162 h 162"/>
                <a:gd name="T32" fmla="*/ 442 w 442"/>
                <a:gd name="T33" fmla="*/ 36 h 162"/>
                <a:gd name="T34" fmla="*/ 442 w 442"/>
                <a:gd name="T35" fmla="*/ 36 h 162"/>
                <a:gd name="T36" fmla="*/ 442 w 442"/>
                <a:gd name="T37" fmla="*/ 36 h 162"/>
                <a:gd name="T38" fmla="*/ 442 w 442"/>
                <a:gd name="T39" fmla="*/ 36 h 162"/>
                <a:gd name="T40" fmla="*/ 440 w 442"/>
                <a:gd name="T41" fmla="*/ 13 h 162"/>
                <a:gd name="T42" fmla="*/ 204 w 442"/>
                <a:gd name="T43" fmla="*/ 103 h 162"/>
                <a:gd name="T44" fmla="*/ 6 w 442"/>
                <a:gd name="T45" fmla="*/ 3 h 162"/>
                <a:gd name="T46" fmla="*/ 5 w 442"/>
                <a:gd name="T4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2" h="162">
                  <a:moveTo>
                    <a:pt x="5" y="0"/>
                  </a:moveTo>
                  <a:cubicBezTo>
                    <a:pt x="2" y="12"/>
                    <a:pt x="0" y="24"/>
                    <a:pt x="0" y="36"/>
                  </a:cubicBezTo>
                  <a:cubicBezTo>
                    <a:pt x="0" y="36"/>
                    <a:pt x="0" y="36"/>
                    <a:pt x="0" y="36"/>
                  </a:cubicBezTo>
                  <a:cubicBezTo>
                    <a:pt x="0" y="36"/>
                    <a:pt x="0" y="36"/>
                    <a:pt x="0" y="36"/>
                  </a:cubicBezTo>
                  <a:cubicBezTo>
                    <a:pt x="0" y="36"/>
                    <a:pt x="0" y="36"/>
                    <a:pt x="0" y="36"/>
                  </a:cubicBezTo>
                  <a:cubicBezTo>
                    <a:pt x="0" y="36"/>
                    <a:pt x="0" y="36"/>
                    <a:pt x="0" y="36"/>
                  </a:cubicBezTo>
                  <a:cubicBezTo>
                    <a:pt x="0" y="36"/>
                    <a:pt x="0" y="36"/>
                    <a:pt x="0" y="36"/>
                  </a:cubicBezTo>
                  <a:cubicBezTo>
                    <a:pt x="0" y="36"/>
                    <a:pt x="0" y="36"/>
                    <a:pt x="0" y="36"/>
                  </a:cubicBezTo>
                  <a:cubicBezTo>
                    <a:pt x="0" y="36"/>
                    <a:pt x="0" y="36"/>
                    <a:pt x="0" y="36"/>
                  </a:cubicBezTo>
                  <a:cubicBezTo>
                    <a:pt x="0" y="36"/>
                    <a:pt x="0" y="36"/>
                    <a:pt x="0" y="36"/>
                  </a:cubicBezTo>
                  <a:cubicBezTo>
                    <a:pt x="0" y="36"/>
                    <a:pt x="0" y="36"/>
                    <a:pt x="0" y="36"/>
                  </a:cubicBezTo>
                  <a:cubicBezTo>
                    <a:pt x="0" y="36"/>
                    <a:pt x="0" y="36"/>
                    <a:pt x="0" y="36"/>
                  </a:cubicBezTo>
                  <a:cubicBezTo>
                    <a:pt x="0" y="36"/>
                    <a:pt x="0" y="36"/>
                    <a:pt x="0" y="36"/>
                  </a:cubicBezTo>
                  <a:cubicBezTo>
                    <a:pt x="0" y="36"/>
                    <a:pt x="0" y="36"/>
                    <a:pt x="0" y="36"/>
                  </a:cubicBezTo>
                  <a:cubicBezTo>
                    <a:pt x="0" y="36"/>
                    <a:pt x="0" y="36"/>
                    <a:pt x="0" y="36"/>
                  </a:cubicBezTo>
                  <a:cubicBezTo>
                    <a:pt x="0" y="123"/>
                    <a:pt x="99" y="162"/>
                    <a:pt x="221" y="162"/>
                  </a:cubicBezTo>
                  <a:cubicBezTo>
                    <a:pt x="343" y="162"/>
                    <a:pt x="442" y="123"/>
                    <a:pt x="442" y="36"/>
                  </a:cubicBezTo>
                  <a:cubicBezTo>
                    <a:pt x="442" y="36"/>
                    <a:pt x="442" y="36"/>
                    <a:pt x="442" y="36"/>
                  </a:cubicBezTo>
                  <a:cubicBezTo>
                    <a:pt x="442" y="36"/>
                    <a:pt x="442" y="36"/>
                    <a:pt x="442" y="36"/>
                  </a:cubicBezTo>
                  <a:cubicBezTo>
                    <a:pt x="442" y="36"/>
                    <a:pt x="442" y="36"/>
                    <a:pt x="442" y="36"/>
                  </a:cubicBezTo>
                  <a:cubicBezTo>
                    <a:pt x="442" y="29"/>
                    <a:pt x="441" y="21"/>
                    <a:pt x="440" y="13"/>
                  </a:cubicBezTo>
                  <a:cubicBezTo>
                    <a:pt x="439" y="53"/>
                    <a:pt x="320" y="103"/>
                    <a:pt x="204" y="103"/>
                  </a:cubicBezTo>
                  <a:cubicBezTo>
                    <a:pt x="121" y="103"/>
                    <a:pt x="40" y="77"/>
                    <a:pt x="6" y="3"/>
                  </a:cubicBezTo>
                  <a:cubicBezTo>
                    <a:pt x="6" y="2"/>
                    <a:pt x="6" y="1"/>
                    <a:pt x="5" y="0"/>
                  </a:cubicBezTo>
                </a:path>
              </a:pathLst>
            </a:custGeom>
            <a:solidFill>
              <a:srgbClr val="D47E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5">
              <a:extLst>
                <a:ext uri="{FF2B5EF4-FFF2-40B4-BE49-F238E27FC236}">
                  <a16:creationId xmlns:a16="http://schemas.microsoft.com/office/drawing/2014/main" id="{C21DBFA2-4CDA-408D-91ED-C3E99C0F37E9}"/>
                </a:ext>
              </a:extLst>
            </p:cNvPr>
            <p:cNvSpPr>
              <a:spLocks/>
            </p:cNvSpPr>
            <p:nvPr/>
          </p:nvSpPr>
          <p:spPr bwMode="auto">
            <a:xfrm>
              <a:off x="514" y="140"/>
              <a:ext cx="29" cy="9"/>
            </a:xfrm>
            <a:custGeom>
              <a:avLst/>
              <a:gdLst>
                <a:gd name="T0" fmla="*/ 6 w 12"/>
                <a:gd name="T1" fmla="*/ 0 h 4"/>
                <a:gd name="T2" fmla="*/ 5 w 12"/>
                <a:gd name="T3" fmla="*/ 4 h 4"/>
                <a:gd name="T4" fmla="*/ 6 w 12"/>
                <a:gd name="T5" fmla="*/ 0 h 4"/>
              </a:gdLst>
              <a:ahLst/>
              <a:cxnLst>
                <a:cxn ang="0">
                  <a:pos x="T0" y="T1"/>
                </a:cxn>
                <a:cxn ang="0">
                  <a:pos x="T2" y="T3"/>
                </a:cxn>
                <a:cxn ang="0">
                  <a:pos x="T4" y="T5"/>
                </a:cxn>
              </a:cxnLst>
              <a:rect l="0" t="0" r="r" b="b"/>
              <a:pathLst>
                <a:path w="12" h="4">
                  <a:moveTo>
                    <a:pt x="6" y="0"/>
                  </a:moveTo>
                  <a:cubicBezTo>
                    <a:pt x="1" y="0"/>
                    <a:pt x="0" y="4"/>
                    <a:pt x="5" y="4"/>
                  </a:cubicBezTo>
                  <a:cubicBezTo>
                    <a:pt x="11" y="4"/>
                    <a:pt x="12" y="0"/>
                    <a:pt x="6" y="0"/>
                  </a:cubicBezTo>
                </a:path>
              </a:pathLst>
            </a:custGeom>
            <a:solidFill>
              <a:srgbClr val="B06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6">
              <a:extLst>
                <a:ext uri="{FF2B5EF4-FFF2-40B4-BE49-F238E27FC236}">
                  <a16:creationId xmlns:a16="http://schemas.microsoft.com/office/drawing/2014/main" id="{BA53C99D-F6DD-46D8-90ED-7F083939DA27}"/>
                </a:ext>
              </a:extLst>
            </p:cNvPr>
            <p:cNvSpPr>
              <a:spLocks/>
            </p:cNvSpPr>
            <p:nvPr/>
          </p:nvSpPr>
          <p:spPr bwMode="auto">
            <a:xfrm>
              <a:off x="159" y="250"/>
              <a:ext cx="14" cy="7"/>
            </a:xfrm>
            <a:custGeom>
              <a:avLst/>
              <a:gdLst>
                <a:gd name="T0" fmla="*/ 3 w 6"/>
                <a:gd name="T1" fmla="*/ 0 h 3"/>
                <a:gd name="T2" fmla="*/ 3 w 6"/>
                <a:gd name="T3" fmla="*/ 3 h 3"/>
                <a:gd name="T4" fmla="*/ 3 w 6"/>
                <a:gd name="T5" fmla="*/ 0 h 3"/>
              </a:gdLst>
              <a:ahLst/>
              <a:cxnLst>
                <a:cxn ang="0">
                  <a:pos x="T0" y="T1"/>
                </a:cxn>
                <a:cxn ang="0">
                  <a:pos x="T2" y="T3"/>
                </a:cxn>
                <a:cxn ang="0">
                  <a:pos x="T4" y="T5"/>
                </a:cxn>
              </a:cxnLst>
              <a:rect l="0" t="0" r="r" b="b"/>
              <a:pathLst>
                <a:path w="6" h="3">
                  <a:moveTo>
                    <a:pt x="3" y="0"/>
                  </a:moveTo>
                  <a:cubicBezTo>
                    <a:pt x="0" y="0"/>
                    <a:pt x="0" y="3"/>
                    <a:pt x="3" y="3"/>
                  </a:cubicBezTo>
                  <a:cubicBezTo>
                    <a:pt x="6" y="3"/>
                    <a:pt x="6" y="0"/>
                    <a:pt x="3" y="0"/>
                  </a:cubicBezTo>
                </a:path>
              </a:pathLst>
            </a:custGeom>
            <a:solidFill>
              <a:srgbClr val="B06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7">
              <a:extLst>
                <a:ext uri="{FF2B5EF4-FFF2-40B4-BE49-F238E27FC236}">
                  <a16:creationId xmlns:a16="http://schemas.microsoft.com/office/drawing/2014/main" id="{4A4E4D50-1DFF-430B-A4BB-475AD51EDE75}"/>
                </a:ext>
              </a:extLst>
            </p:cNvPr>
            <p:cNvSpPr>
              <a:spLocks/>
            </p:cNvSpPr>
            <p:nvPr/>
          </p:nvSpPr>
          <p:spPr bwMode="auto">
            <a:xfrm>
              <a:off x="459" y="176"/>
              <a:ext cx="10" cy="5"/>
            </a:xfrm>
            <a:custGeom>
              <a:avLst/>
              <a:gdLst>
                <a:gd name="T0" fmla="*/ 2 w 4"/>
                <a:gd name="T1" fmla="*/ 0 h 2"/>
                <a:gd name="T2" fmla="*/ 2 w 4"/>
                <a:gd name="T3" fmla="*/ 2 h 2"/>
                <a:gd name="T4" fmla="*/ 2 w 4"/>
                <a:gd name="T5" fmla="*/ 0 h 2"/>
              </a:gdLst>
              <a:ahLst/>
              <a:cxnLst>
                <a:cxn ang="0">
                  <a:pos x="T0" y="T1"/>
                </a:cxn>
                <a:cxn ang="0">
                  <a:pos x="T2" y="T3"/>
                </a:cxn>
                <a:cxn ang="0">
                  <a:pos x="T4" y="T5"/>
                </a:cxn>
              </a:cxnLst>
              <a:rect l="0" t="0" r="r" b="b"/>
              <a:pathLst>
                <a:path w="4" h="2">
                  <a:moveTo>
                    <a:pt x="2" y="0"/>
                  </a:moveTo>
                  <a:cubicBezTo>
                    <a:pt x="0" y="0"/>
                    <a:pt x="0" y="2"/>
                    <a:pt x="2" y="2"/>
                  </a:cubicBezTo>
                  <a:cubicBezTo>
                    <a:pt x="4" y="2"/>
                    <a:pt x="4" y="0"/>
                    <a:pt x="2" y="0"/>
                  </a:cubicBezTo>
                </a:path>
              </a:pathLst>
            </a:custGeom>
            <a:solidFill>
              <a:srgbClr val="B06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8">
              <a:extLst>
                <a:ext uri="{FF2B5EF4-FFF2-40B4-BE49-F238E27FC236}">
                  <a16:creationId xmlns:a16="http://schemas.microsoft.com/office/drawing/2014/main" id="{1D05ABAE-6B16-4D8A-9C9D-7EF7BC8D94B4}"/>
                </a:ext>
              </a:extLst>
            </p:cNvPr>
            <p:cNvSpPr>
              <a:spLocks/>
            </p:cNvSpPr>
            <p:nvPr/>
          </p:nvSpPr>
          <p:spPr bwMode="auto">
            <a:xfrm>
              <a:off x="810" y="181"/>
              <a:ext cx="24" cy="7"/>
            </a:xfrm>
            <a:custGeom>
              <a:avLst/>
              <a:gdLst>
                <a:gd name="T0" fmla="*/ 5 w 10"/>
                <a:gd name="T1" fmla="*/ 0 h 3"/>
                <a:gd name="T2" fmla="*/ 5 w 10"/>
                <a:gd name="T3" fmla="*/ 3 h 3"/>
                <a:gd name="T4" fmla="*/ 5 w 10"/>
                <a:gd name="T5" fmla="*/ 0 h 3"/>
              </a:gdLst>
              <a:ahLst/>
              <a:cxnLst>
                <a:cxn ang="0">
                  <a:pos x="T0" y="T1"/>
                </a:cxn>
                <a:cxn ang="0">
                  <a:pos x="T2" y="T3"/>
                </a:cxn>
                <a:cxn ang="0">
                  <a:pos x="T4" y="T5"/>
                </a:cxn>
              </a:cxnLst>
              <a:rect l="0" t="0" r="r" b="b"/>
              <a:pathLst>
                <a:path w="10" h="3">
                  <a:moveTo>
                    <a:pt x="5" y="0"/>
                  </a:moveTo>
                  <a:cubicBezTo>
                    <a:pt x="1" y="0"/>
                    <a:pt x="0" y="3"/>
                    <a:pt x="5" y="3"/>
                  </a:cubicBezTo>
                  <a:cubicBezTo>
                    <a:pt x="9" y="3"/>
                    <a:pt x="10" y="0"/>
                    <a:pt x="5" y="0"/>
                  </a:cubicBezTo>
                </a:path>
              </a:pathLst>
            </a:custGeom>
            <a:solidFill>
              <a:srgbClr val="B06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9">
              <a:extLst>
                <a:ext uri="{FF2B5EF4-FFF2-40B4-BE49-F238E27FC236}">
                  <a16:creationId xmlns:a16="http://schemas.microsoft.com/office/drawing/2014/main" id="{F4AD42F7-8B38-49A0-BAE5-1352E4006E50}"/>
                </a:ext>
              </a:extLst>
            </p:cNvPr>
            <p:cNvSpPr>
              <a:spLocks/>
            </p:cNvSpPr>
            <p:nvPr/>
          </p:nvSpPr>
          <p:spPr bwMode="auto">
            <a:xfrm>
              <a:off x="436" y="332"/>
              <a:ext cx="19" cy="4"/>
            </a:xfrm>
            <a:custGeom>
              <a:avLst/>
              <a:gdLst>
                <a:gd name="T0" fmla="*/ 5 w 8"/>
                <a:gd name="T1" fmla="*/ 0 h 2"/>
                <a:gd name="T2" fmla="*/ 4 w 8"/>
                <a:gd name="T3" fmla="*/ 2 h 2"/>
                <a:gd name="T4" fmla="*/ 5 w 8"/>
                <a:gd name="T5" fmla="*/ 0 h 2"/>
              </a:gdLst>
              <a:ahLst/>
              <a:cxnLst>
                <a:cxn ang="0">
                  <a:pos x="T0" y="T1"/>
                </a:cxn>
                <a:cxn ang="0">
                  <a:pos x="T2" y="T3"/>
                </a:cxn>
                <a:cxn ang="0">
                  <a:pos x="T4" y="T5"/>
                </a:cxn>
              </a:cxnLst>
              <a:rect l="0" t="0" r="r" b="b"/>
              <a:pathLst>
                <a:path w="8" h="2">
                  <a:moveTo>
                    <a:pt x="5" y="0"/>
                  </a:moveTo>
                  <a:cubicBezTo>
                    <a:pt x="1" y="0"/>
                    <a:pt x="0" y="2"/>
                    <a:pt x="4" y="2"/>
                  </a:cubicBezTo>
                  <a:cubicBezTo>
                    <a:pt x="8" y="2"/>
                    <a:pt x="8" y="0"/>
                    <a:pt x="5" y="0"/>
                  </a:cubicBezTo>
                </a:path>
              </a:pathLst>
            </a:custGeom>
            <a:solidFill>
              <a:srgbClr val="B06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0">
              <a:extLst>
                <a:ext uri="{FF2B5EF4-FFF2-40B4-BE49-F238E27FC236}">
                  <a16:creationId xmlns:a16="http://schemas.microsoft.com/office/drawing/2014/main" id="{0B49FA86-EA8E-4527-AF02-4FAE349F01C2}"/>
                </a:ext>
              </a:extLst>
            </p:cNvPr>
            <p:cNvSpPr>
              <a:spLocks/>
            </p:cNvSpPr>
            <p:nvPr/>
          </p:nvSpPr>
          <p:spPr bwMode="auto">
            <a:xfrm>
              <a:off x="510" y="209"/>
              <a:ext cx="19" cy="5"/>
            </a:xfrm>
            <a:custGeom>
              <a:avLst/>
              <a:gdLst>
                <a:gd name="T0" fmla="*/ 4 w 8"/>
                <a:gd name="T1" fmla="*/ 0 h 2"/>
                <a:gd name="T2" fmla="*/ 4 w 8"/>
                <a:gd name="T3" fmla="*/ 2 h 2"/>
                <a:gd name="T4" fmla="*/ 4 w 8"/>
                <a:gd name="T5" fmla="*/ 0 h 2"/>
              </a:gdLst>
              <a:ahLst/>
              <a:cxnLst>
                <a:cxn ang="0">
                  <a:pos x="T0" y="T1"/>
                </a:cxn>
                <a:cxn ang="0">
                  <a:pos x="T2" y="T3"/>
                </a:cxn>
                <a:cxn ang="0">
                  <a:pos x="T4" y="T5"/>
                </a:cxn>
              </a:cxnLst>
              <a:rect l="0" t="0" r="r" b="b"/>
              <a:pathLst>
                <a:path w="8" h="2">
                  <a:moveTo>
                    <a:pt x="4" y="0"/>
                  </a:moveTo>
                  <a:cubicBezTo>
                    <a:pt x="1" y="0"/>
                    <a:pt x="0" y="2"/>
                    <a:pt x="4" y="2"/>
                  </a:cubicBezTo>
                  <a:cubicBezTo>
                    <a:pt x="7" y="2"/>
                    <a:pt x="8" y="0"/>
                    <a:pt x="4" y="0"/>
                  </a:cubicBezTo>
                </a:path>
              </a:pathLst>
            </a:custGeom>
            <a:solidFill>
              <a:srgbClr val="B06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1">
              <a:extLst>
                <a:ext uri="{FF2B5EF4-FFF2-40B4-BE49-F238E27FC236}">
                  <a16:creationId xmlns:a16="http://schemas.microsoft.com/office/drawing/2014/main" id="{C459FD10-4C33-4BCF-89C3-4C761953790E}"/>
                </a:ext>
              </a:extLst>
            </p:cNvPr>
            <p:cNvSpPr>
              <a:spLocks/>
            </p:cNvSpPr>
            <p:nvPr/>
          </p:nvSpPr>
          <p:spPr bwMode="auto">
            <a:xfrm>
              <a:off x="307" y="396"/>
              <a:ext cx="33" cy="12"/>
            </a:xfrm>
            <a:custGeom>
              <a:avLst/>
              <a:gdLst>
                <a:gd name="T0" fmla="*/ 7 w 14"/>
                <a:gd name="T1" fmla="*/ 0 h 5"/>
                <a:gd name="T2" fmla="*/ 6 w 14"/>
                <a:gd name="T3" fmla="*/ 5 h 5"/>
                <a:gd name="T4" fmla="*/ 7 w 14"/>
                <a:gd name="T5" fmla="*/ 0 h 5"/>
              </a:gdLst>
              <a:ahLst/>
              <a:cxnLst>
                <a:cxn ang="0">
                  <a:pos x="T0" y="T1"/>
                </a:cxn>
                <a:cxn ang="0">
                  <a:pos x="T2" y="T3"/>
                </a:cxn>
                <a:cxn ang="0">
                  <a:pos x="T4" y="T5"/>
                </a:cxn>
              </a:cxnLst>
              <a:rect l="0" t="0" r="r" b="b"/>
              <a:pathLst>
                <a:path w="14" h="5">
                  <a:moveTo>
                    <a:pt x="7" y="0"/>
                  </a:moveTo>
                  <a:cubicBezTo>
                    <a:pt x="1" y="0"/>
                    <a:pt x="0" y="5"/>
                    <a:pt x="6" y="5"/>
                  </a:cubicBezTo>
                  <a:cubicBezTo>
                    <a:pt x="12" y="5"/>
                    <a:pt x="14" y="0"/>
                    <a:pt x="7" y="0"/>
                  </a:cubicBezTo>
                </a:path>
              </a:pathLst>
            </a:custGeom>
            <a:solidFill>
              <a:srgbClr val="B06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2">
              <a:extLst>
                <a:ext uri="{FF2B5EF4-FFF2-40B4-BE49-F238E27FC236}">
                  <a16:creationId xmlns:a16="http://schemas.microsoft.com/office/drawing/2014/main" id="{A36E4A79-7491-46D4-9D82-639239D09E6D}"/>
                </a:ext>
              </a:extLst>
            </p:cNvPr>
            <p:cNvSpPr>
              <a:spLocks/>
            </p:cNvSpPr>
            <p:nvPr/>
          </p:nvSpPr>
          <p:spPr bwMode="auto">
            <a:xfrm>
              <a:off x="402" y="308"/>
              <a:ext cx="31" cy="12"/>
            </a:xfrm>
            <a:custGeom>
              <a:avLst/>
              <a:gdLst>
                <a:gd name="T0" fmla="*/ 7 w 13"/>
                <a:gd name="T1" fmla="*/ 0 h 5"/>
                <a:gd name="T2" fmla="*/ 6 w 13"/>
                <a:gd name="T3" fmla="*/ 5 h 5"/>
                <a:gd name="T4" fmla="*/ 7 w 13"/>
                <a:gd name="T5" fmla="*/ 0 h 5"/>
              </a:gdLst>
              <a:ahLst/>
              <a:cxnLst>
                <a:cxn ang="0">
                  <a:pos x="T0" y="T1"/>
                </a:cxn>
                <a:cxn ang="0">
                  <a:pos x="T2" y="T3"/>
                </a:cxn>
                <a:cxn ang="0">
                  <a:pos x="T4" y="T5"/>
                </a:cxn>
              </a:cxnLst>
              <a:rect l="0" t="0" r="r" b="b"/>
              <a:pathLst>
                <a:path w="13" h="5">
                  <a:moveTo>
                    <a:pt x="7" y="0"/>
                  </a:moveTo>
                  <a:cubicBezTo>
                    <a:pt x="1" y="0"/>
                    <a:pt x="0" y="5"/>
                    <a:pt x="6" y="5"/>
                  </a:cubicBezTo>
                  <a:cubicBezTo>
                    <a:pt x="12" y="5"/>
                    <a:pt x="13" y="0"/>
                    <a:pt x="7" y="0"/>
                  </a:cubicBezTo>
                </a:path>
              </a:pathLst>
            </a:custGeom>
            <a:solidFill>
              <a:srgbClr val="B06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3">
              <a:extLst>
                <a:ext uri="{FF2B5EF4-FFF2-40B4-BE49-F238E27FC236}">
                  <a16:creationId xmlns:a16="http://schemas.microsoft.com/office/drawing/2014/main" id="{D6D9CF79-46F8-4C17-8DD0-11BD8A69CDED}"/>
                </a:ext>
              </a:extLst>
            </p:cNvPr>
            <p:cNvSpPr>
              <a:spLocks/>
            </p:cNvSpPr>
            <p:nvPr/>
          </p:nvSpPr>
          <p:spPr bwMode="auto">
            <a:xfrm>
              <a:off x="679" y="403"/>
              <a:ext cx="33" cy="12"/>
            </a:xfrm>
            <a:custGeom>
              <a:avLst/>
              <a:gdLst>
                <a:gd name="T0" fmla="*/ 8 w 14"/>
                <a:gd name="T1" fmla="*/ 0 h 5"/>
                <a:gd name="T2" fmla="*/ 7 w 14"/>
                <a:gd name="T3" fmla="*/ 5 h 5"/>
                <a:gd name="T4" fmla="*/ 8 w 14"/>
                <a:gd name="T5" fmla="*/ 0 h 5"/>
              </a:gdLst>
              <a:ahLst/>
              <a:cxnLst>
                <a:cxn ang="0">
                  <a:pos x="T0" y="T1"/>
                </a:cxn>
                <a:cxn ang="0">
                  <a:pos x="T2" y="T3"/>
                </a:cxn>
                <a:cxn ang="0">
                  <a:pos x="T4" y="T5"/>
                </a:cxn>
              </a:cxnLst>
              <a:rect l="0" t="0" r="r" b="b"/>
              <a:pathLst>
                <a:path w="14" h="5">
                  <a:moveTo>
                    <a:pt x="8" y="0"/>
                  </a:moveTo>
                  <a:cubicBezTo>
                    <a:pt x="2" y="0"/>
                    <a:pt x="0" y="5"/>
                    <a:pt x="7" y="5"/>
                  </a:cubicBezTo>
                  <a:cubicBezTo>
                    <a:pt x="13" y="5"/>
                    <a:pt x="14" y="0"/>
                    <a:pt x="8" y="0"/>
                  </a:cubicBezTo>
                </a:path>
              </a:pathLst>
            </a:custGeom>
            <a:solidFill>
              <a:srgbClr val="B06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4">
              <a:extLst>
                <a:ext uri="{FF2B5EF4-FFF2-40B4-BE49-F238E27FC236}">
                  <a16:creationId xmlns:a16="http://schemas.microsoft.com/office/drawing/2014/main" id="{C994C849-8038-4AB8-8F18-D3193AE8A0F5}"/>
                </a:ext>
              </a:extLst>
            </p:cNvPr>
            <p:cNvSpPr>
              <a:spLocks/>
            </p:cNvSpPr>
            <p:nvPr/>
          </p:nvSpPr>
          <p:spPr bwMode="auto">
            <a:xfrm>
              <a:off x="572" y="478"/>
              <a:ext cx="21" cy="9"/>
            </a:xfrm>
            <a:custGeom>
              <a:avLst/>
              <a:gdLst>
                <a:gd name="T0" fmla="*/ 5 w 9"/>
                <a:gd name="T1" fmla="*/ 0 h 4"/>
                <a:gd name="T2" fmla="*/ 4 w 9"/>
                <a:gd name="T3" fmla="*/ 4 h 4"/>
                <a:gd name="T4" fmla="*/ 5 w 9"/>
                <a:gd name="T5" fmla="*/ 0 h 4"/>
              </a:gdLst>
              <a:ahLst/>
              <a:cxnLst>
                <a:cxn ang="0">
                  <a:pos x="T0" y="T1"/>
                </a:cxn>
                <a:cxn ang="0">
                  <a:pos x="T2" y="T3"/>
                </a:cxn>
                <a:cxn ang="0">
                  <a:pos x="T4" y="T5"/>
                </a:cxn>
              </a:cxnLst>
              <a:rect l="0" t="0" r="r" b="b"/>
              <a:pathLst>
                <a:path w="9" h="4">
                  <a:moveTo>
                    <a:pt x="5" y="0"/>
                  </a:moveTo>
                  <a:cubicBezTo>
                    <a:pt x="1" y="0"/>
                    <a:pt x="0" y="4"/>
                    <a:pt x="4" y="4"/>
                  </a:cubicBezTo>
                  <a:cubicBezTo>
                    <a:pt x="8" y="4"/>
                    <a:pt x="9" y="0"/>
                    <a:pt x="5" y="0"/>
                  </a:cubicBezTo>
                </a:path>
              </a:pathLst>
            </a:custGeom>
            <a:solidFill>
              <a:srgbClr val="B06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5">
              <a:extLst>
                <a:ext uri="{FF2B5EF4-FFF2-40B4-BE49-F238E27FC236}">
                  <a16:creationId xmlns:a16="http://schemas.microsoft.com/office/drawing/2014/main" id="{1AB40A90-98C5-4222-8C41-6738CF9BA3A8}"/>
                </a:ext>
              </a:extLst>
            </p:cNvPr>
            <p:cNvSpPr>
              <a:spLocks/>
            </p:cNvSpPr>
            <p:nvPr/>
          </p:nvSpPr>
          <p:spPr bwMode="auto">
            <a:xfrm>
              <a:off x="221" y="351"/>
              <a:ext cx="16" cy="7"/>
            </a:xfrm>
            <a:custGeom>
              <a:avLst/>
              <a:gdLst>
                <a:gd name="T0" fmla="*/ 4 w 7"/>
                <a:gd name="T1" fmla="*/ 0 h 3"/>
                <a:gd name="T2" fmla="*/ 3 w 7"/>
                <a:gd name="T3" fmla="*/ 3 h 3"/>
                <a:gd name="T4" fmla="*/ 4 w 7"/>
                <a:gd name="T5" fmla="*/ 0 h 3"/>
              </a:gdLst>
              <a:ahLst/>
              <a:cxnLst>
                <a:cxn ang="0">
                  <a:pos x="T0" y="T1"/>
                </a:cxn>
                <a:cxn ang="0">
                  <a:pos x="T2" y="T3"/>
                </a:cxn>
                <a:cxn ang="0">
                  <a:pos x="T4" y="T5"/>
                </a:cxn>
              </a:cxnLst>
              <a:rect l="0" t="0" r="r" b="b"/>
              <a:pathLst>
                <a:path w="7" h="3">
                  <a:moveTo>
                    <a:pt x="4" y="0"/>
                  </a:moveTo>
                  <a:cubicBezTo>
                    <a:pt x="1" y="0"/>
                    <a:pt x="0" y="3"/>
                    <a:pt x="3" y="3"/>
                  </a:cubicBezTo>
                  <a:cubicBezTo>
                    <a:pt x="6" y="3"/>
                    <a:pt x="7" y="0"/>
                    <a:pt x="4" y="0"/>
                  </a:cubicBezTo>
                </a:path>
              </a:pathLst>
            </a:custGeom>
            <a:solidFill>
              <a:srgbClr val="B06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6">
              <a:extLst>
                <a:ext uri="{FF2B5EF4-FFF2-40B4-BE49-F238E27FC236}">
                  <a16:creationId xmlns:a16="http://schemas.microsoft.com/office/drawing/2014/main" id="{4629FB50-F6A9-4652-AA53-F8F29BD06510}"/>
                </a:ext>
              </a:extLst>
            </p:cNvPr>
            <p:cNvSpPr>
              <a:spLocks/>
            </p:cNvSpPr>
            <p:nvPr/>
          </p:nvSpPr>
          <p:spPr bwMode="auto">
            <a:xfrm>
              <a:off x="447" y="466"/>
              <a:ext cx="29" cy="9"/>
            </a:xfrm>
            <a:custGeom>
              <a:avLst/>
              <a:gdLst>
                <a:gd name="T0" fmla="*/ 6 w 12"/>
                <a:gd name="T1" fmla="*/ 0 h 4"/>
                <a:gd name="T2" fmla="*/ 5 w 12"/>
                <a:gd name="T3" fmla="*/ 4 h 4"/>
                <a:gd name="T4" fmla="*/ 6 w 12"/>
                <a:gd name="T5" fmla="*/ 0 h 4"/>
              </a:gdLst>
              <a:ahLst/>
              <a:cxnLst>
                <a:cxn ang="0">
                  <a:pos x="T0" y="T1"/>
                </a:cxn>
                <a:cxn ang="0">
                  <a:pos x="T2" y="T3"/>
                </a:cxn>
                <a:cxn ang="0">
                  <a:pos x="T4" y="T5"/>
                </a:cxn>
              </a:cxnLst>
              <a:rect l="0" t="0" r="r" b="b"/>
              <a:pathLst>
                <a:path w="12" h="4">
                  <a:moveTo>
                    <a:pt x="6" y="0"/>
                  </a:moveTo>
                  <a:cubicBezTo>
                    <a:pt x="1" y="0"/>
                    <a:pt x="0" y="4"/>
                    <a:pt x="5" y="4"/>
                  </a:cubicBezTo>
                  <a:cubicBezTo>
                    <a:pt x="11" y="4"/>
                    <a:pt x="12" y="0"/>
                    <a:pt x="6" y="0"/>
                  </a:cubicBezTo>
                </a:path>
              </a:pathLst>
            </a:custGeom>
            <a:solidFill>
              <a:srgbClr val="B06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7">
              <a:extLst>
                <a:ext uri="{FF2B5EF4-FFF2-40B4-BE49-F238E27FC236}">
                  <a16:creationId xmlns:a16="http://schemas.microsoft.com/office/drawing/2014/main" id="{59B46D71-8370-4D1E-B8B2-4E8871081C62}"/>
                </a:ext>
              </a:extLst>
            </p:cNvPr>
            <p:cNvSpPr>
              <a:spLocks/>
            </p:cNvSpPr>
            <p:nvPr/>
          </p:nvSpPr>
          <p:spPr bwMode="auto">
            <a:xfrm>
              <a:off x="727" y="334"/>
              <a:ext cx="19" cy="7"/>
            </a:xfrm>
            <a:custGeom>
              <a:avLst/>
              <a:gdLst>
                <a:gd name="T0" fmla="*/ 5 w 8"/>
                <a:gd name="T1" fmla="*/ 0 h 3"/>
                <a:gd name="T2" fmla="*/ 4 w 8"/>
                <a:gd name="T3" fmla="*/ 3 h 3"/>
                <a:gd name="T4" fmla="*/ 6 w 8"/>
                <a:gd name="T5" fmla="*/ 0 h 3"/>
                <a:gd name="T6" fmla="*/ 6 w 8"/>
                <a:gd name="T7" fmla="*/ 0 h 3"/>
                <a:gd name="T8" fmla="*/ 6 w 8"/>
                <a:gd name="T9" fmla="*/ 0 h 3"/>
                <a:gd name="T10" fmla="*/ 6 w 8"/>
                <a:gd name="T11" fmla="*/ 0 h 3"/>
                <a:gd name="T12" fmla="*/ 6 w 8"/>
                <a:gd name="T13" fmla="*/ 0 h 3"/>
                <a:gd name="T14" fmla="*/ 6 w 8"/>
                <a:gd name="T15" fmla="*/ 0 h 3"/>
                <a:gd name="T16" fmla="*/ 6 w 8"/>
                <a:gd name="T17" fmla="*/ 0 h 3"/>
                <a:gd name="T18" fmla="*/ 5 w 8"/>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
                  <a:moveTo>
                    <a:pt x="5" y="0"/>
                  </a:moveTo>
                  <a:cubicBezTo>
                    <a:pt x="1" y="0"/>
                    <a:pt x="0" y="3"/>
                    <a:pt x="4" y="3"/>
                  </a:cubicBezTo>
                  <a:cubicBezTo>
                    <a:pt x="7" y="3"/>
                    <a:pt x="8" y="1"/>
                    <a:pt x="6" y="0"/>
                  </a:cubicBezTo>
                  <a:cubicBezTo>
                    <a:pt x="6" y="0"/>
                    <a:pt x="6" y="0"/>
                    <a:pt x="6" y="0"/>
                  </a:cubicBezTo>
                  <a:cubicBezTo>
                    <a:pt x="6" y="0"/>
                    <a:pt x="6" y="0"/>
                    <a:pt x="6" y="0"/>
                  </a:cubicBezTo>
                  <a:cubicBezTo>
                    <a:pt x="6" y="0"/>
                    <a:pt x="6" y="0"/>
                    <a:pt x="6" y="0"/>
                  </a:cubicBezTo>
                  <a:cubicBezTo>
                    <a:pt x="6" y="0"/>
                    <a:pt x="6" y="0"/>
                    <a:pt x="6" y="0"/>
                  </a:cubicBezTo>
                  <a:cubicBezTo>
                    <a:pt x="6" y="0"/>
                    <a:pt x="6" y="0"/>
                    <a:pt x="6" y="0"/>
                  </a:cubicBezTo>
                  <a:cubicBezTo>
                    <a:pt x="6" y="0"/>
                    <a:pt x="6" y="0"/>
                    <a:pt x="6" y="0"/>
                  </a:cubicBezTo>
                  <a:cubicBezTo>
                    <a:pt x="5" y="0"/>
                    <a:pt x="5" y="0"/>
                    <a:pt x="5" y="0"/>
                  </a:cubicBezTo>
                </a:path>
              </a:pathLst>
            </a:custGeom>
            <a:solidFill>
              <a:srgbClr val="B06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8">
              <a:extLst>
                <a:ext uri="{FF2B5EF4-FFF2-40B4-BE49-F238E27FC236}">
                  <a16:creationId xmlns:a16="http://schemas.microsoft.com/office/drawing/2014/main" id="{BCA30689-60F7-4E9D-842C-3A5A3CC4C2EB}"/>
                </a:ext>
              </a:extLst>
            </p:cNvPr>
            <p:cNvSpPr>
              <a:spLocks/>
            </p:cNvSpPr>
            <p:nvPr/>
          </p:nvSpPr>
          <p:spPr bwMode="auto">
            <a:xfrm>
              <a:off x="741" y="33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944A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9">
              <a:extLst>
                <a:ext uri="{FF2B5EF4-FFF2-40B4-BE49-F238E27FC236}">
                  <a16:creationId xmlns:a16="http://schemas.microsoft.com/office/drawing/2014/main" id="{9E78D820-5683-4FEA-B879-8BDCF7AAA49B}"/>
                </a:ext>
              </a:extLst>
            </p:cNvPr>
            <p:cNvSpPr>
              <a:spLocks noEditPoints="1"/>
            </p:cNvSpPr>
            <p:nvPr/>
          </p:nvSpPr>
          <p:spPr bwMode="auto">
            <a:xfrm>
              <a:off x="741" y="334"/>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944A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0">
              <a:extLst>
                <a:ext uri="{FF2B5EF4-FFF2-40B4-BE49-F238E27FC236}">
                  <a16:creationId xmlns:a16="http://schemas.microsoft.com/office/drawing/2014/main" id="{C5F0F908-51CF-4CC7-B988-52026C69A935}"/>
                </a:ext>
              </a:extLst>
            </p:cNvPr>
            <p:cNvSpPr>
              <a:spLocks/>
            </p:cNvSpPr>
            <p:nvPr/>
          </p:nvSpPr>
          <p:spPr bwMode="auto">
            <a:xfrm>
              <a:off x="741" y="33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863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1">
              <a:extLst>
                <a:ext uri="{FF2B5EF4-FFF2-40B4-BE49-F238E27FC236}">
                  <a16:creationId xmlns:a16="http://schemas.microsoft.com/office/drawing/2014/main" id="{55D6C42F-5CB6-4F63-948B-8DA231628648}"/>
                </a:ext>
              </a:extLst>
            </p:cNvPr>
            <p:cNvSpPr>
              <a:spLocks/>
            </p:cNvSpPr>
            <p:nvPr/>
          </p:nvSpPr>
          <p:spPr bwMode="auto">
            <a:xfrm>
              <a:off x="557" y="166"/>
              <a:ext cx="15" cy="5"/>
            </a:xfrm>
            <a:custGeom>
              <a:avLst/>
              <a:gdLst>
                <a:gd name="T0" fmla="*/ 3 w 6"/>
                <a:gd name="T1" fmla="*/ 0 h 2"/>
                <a:gd name="T2" fmla="*/ 3 w 6"/>
                <a:gd name="T3" fmla="*/ 2 h 2"/>
                <a:gd name="T4" fmla="*/ 3 w 6"/>
                <a:gd name="T5" fmla="*/ 0 h 2"/>
              </a:gdLst>
              <a:ahLst/>
              <a:cxnLst>
                <a:cxn ang="0">
                  <a:pos x="T0" y="T1"/>
                </a:cxn>
                <a:cxn ang="0">
                  <a:pos x="T2" y="T3"/>
                </a:cxn>
                <a:cxn ang="0">
                  <a:pos x="T4" y="T5"/>
                </a:cxn>
              </a:cxnLst>
              <a:rect l="0" t="0" r="r" b="b"/>
              <a:pathLst>
                <a:path w="6" h="2">
                  <a:moveTo>
                    <a:pt x="3" y="0"/>
                  </a:moveTo>
                  <a:cubicBezTo>
                    <a:pt x="1" y="0"/>
                    <a:pt x="0" y="2"/>
                    <a:pt x="3" y="2"/>
                  </a:cubicBezTo>
                  <a:cubicBezTo>
                    <a:pt x="5" y="2"/>
                    <a:pt x="6" y="0"/>
                    <a:pt x="3" y="0"/>
                  </a:cubicBezTo>
                </a:path>
              </a:pathLst>
            </a:custGeom>
            <a:solidFill>
              <a:srgbClr val="B06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2">
              <a:extLst>
                <a:ext uri="{FF2B5EF4-FFF2-40B4-BE49-F238E27FC236}">
                  <a16:creationId xmlns:a16="http://schemas.microsoft.com/office/drawing/2014/main" id="{E60FBA26-2966-4C23-8CE3-4E748D5C0219}"/>
                </a:ext>
              </a:extLst>
            </p:cNvPr>
            <p:cNvSpPr>
              <a:spLocks/>
            </p:cNvSpPr>
            <p:nvPr/>
          </p:nvSpPr>
          <p:spPr bwMode="auto">
            <a:xfrm>
              <a:off x="302" y="102"/>
              <a:ext cx="26" cy="9"/>
            </a:xfrm>
            <a:custGeom>
              <a:avLst/>
              <a:gdLst>
                <a:gd name="T0" fmla="*/ 6 w 11"/>
                <a:gd name="T1" fmla="*/ 0 h 4"/>
                <a:gd name="T2" fmla="*/ 5 w 11"/>
                <a:gd name="T3" fmla="*/ 4 h 4"/>
                <a:gd name="T4" fmla="*/ 6 w 11"/>
                <a:gd name="T5" fmla="*/ 0 h 4"/>
              </a:gdLst>
              <a:ahLst/>
              <a:cxnLst>
                <a:cxn ang="0">
                  <a:pos x="T0" y="T1"/>
                </a:cxn>
                <a:cxn ang="0">
                  <a:pos x="T2" y="T3"/>
                </a:cxn>
                <a:cxn ang="0">
                  <a:pos x="T4" y="T5"/>
                </a:cxn>
              </a:cxnLst>
              <a:rect l="0" t="0" r="r" b="b"/>
              <a:pathLst>
                <a:path w="11" h="4">
                  <a:moveTo>
                    <a:pt x="6" y="0"/>
                  </a:moveTo>
                  <a:cubicBezTo>
                    <a:pt x="1" y="0"/>
                    <a:pt x="0" y="4"/>
                    <a:pt x="5" y="4"/>
                  </a:cubicBezTo>
                  <a:cubicBezTo>
                    <a:pt x="10" y="4"/>
                    <a:pt x="11" y="0"/>
                    <a:pt x="6" y="0"/>
                  </a:cubicBezTo>
                </a:path>
              </a:pathLst>
            </a:custGeom>
            <a:solidFill>
              <a:srgbClr val="944A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3">
              <a:extLst>
                <a:ext uri="{FF2B5EF4-FFF2-40B4-BE49-F238E27FC236}">
                  <a16:creationId xmlns:a16="http://schemas.microsoft.com/office/drawing/2014/main" id="{85869720-EB63-4431-A56C-0875755DCBDA}"/>
                </a:ext>
              </a:extLst>
            </p:cNvPr>
            <p:cNvSpPr>
              <a:spLocks/>
            </p:cNvSpPr>
            <p:nvPr/>
          </p:nvSpPr>
          <p:spPr bwMode="auto">
            <a:xfrm>
              <a:off x="421" y="90"/>
              <a:ext cx="15" cy="4"/>
            </a:xfrm>
            <a:custGeom>
              <a:avLst/>
              <a:gdLst>
                <a:gd name="T0" fmla="*/ 4 w 6"/>
                <a:gd name="T1" fmla="*/ 0 h 2"/>
                <a:gd name="T2" fmla="*/ 3 w 6"/>
                <a:gd name="T3" fmla="*/ 2 h 2"/>
                <a:gd name="T4" fmla="*/ 4 w 6"/>
                <a:gd name="T5" fmla="*/ 0 h 2"/>
              </a:gdLst>
              <a:ahLst/>
              <a:cxnLst>
                <a:cxn ang="0">
                  <a:pos x="T0" y="T1"/>
                </a:cxn>
                <a:cxn ang="0">
                  <a:pos x="T2" y="T3"/>
                </a:cxn>
                <a:cxn ang="0">
                  <a:pos x="T4" y="T5"/>
                </a:cxn>
              </a:cxnLst>
              <a:rect l="0" t="0" r="r" b="b"/>
              <a:pathLst>
                <a:path w="6" h="2">
                  <a:moveTo>
                    <a:pt x="4" y="0"/>
                  </a:moveTo>
                  <a:cubicBezTo>
                    <a:pt x="1" y="0"/>
                    <a:pt x="0" y="2"/>
                    <a:pt x="3" y="2"/>
                  </a:cubicBezTo>
                  <a:cubicBezTo>
                    <a:pt x="6" y="2"/>
                    <a:pt x="6" y="0"/>
                    <a:pt x="4" y="0"/>
                  </a:cubicBezTo>
                </a:path>
              </a:pathLst>
            </a:custGeom>
            <a:solidFill>
              <a:srgbClr val="B06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8" name="Freeform 64">
              <a:extLst>
                <a:ext uri="{FF2B5EF4-FFF2-40B4-BE49-F238E27FC236}">
                  <a16:creationId xmlns:a16="http://schemas.microsoft.com/office/drawing/2014/main" id="{55FC0C22-88E2-4D31-81DE-A39764F08E94}"/>
                </a:ext>
              </a:extLst>
            </p:cNvPr>
            <p:cNvSpPr>
              <a:spLocks/>
            </p:cNvSpPr>
            <p:nvPr/>
          </p:nvSpPr>
          <p:spPr bwMode="auto">
            <a:xfrm>
              <a:off x="347" y="183"/>
              <a:ext cx="29" cy="10"/>
            </a:xfrm>
            <a:custGeom>
              <a:avLst/>
              <a:gdLst>
                <a:gd name="T0" fmla="*/ 6 w 12"/>
                <a:gd name="T1" fmla="*/ 0 h 4"/>
                <a:gd name="T2" fmla="*/ 5 w 12"/>
                <a:gd name="T3" fmla="*/ 4 h 4"/>
                <a:gd name="T4" fmla="*/ 6 w 12"/>
                <a:gd name="T5" fmla="*/ 0 h 4"/>
              </a:gdLst>
              <a:ahLst/>
              <a:cxnLst>
                <a:cxn ang="0">
                  <a:pos x="T0" y="T1"/>
                </a:cxn>
                <a:cxn ang="0">
                  <a:pos x="T2" y="T3"/>
                </a:cxn>
                <a:cxn ang="0">
                  <a:pos x="T4" y="T5"/>
                </a:cxn>
              </a:cxnLst>
              <a:rect l="0" t="0" r="r" b="b"/>
              <a:pathLst>
                <a:path w="12" h="4">
                  <a:moveTo>
                    <a:pt x="6" y="0"/>
                  </a:moveTo>
                  <a:cubicBezTo>
                    <a:pt x="1" y="0"/>
                    <a:pt x="0" y="4"/>
                    <a:pt x="5" y="4"/>
                  </a:cubicBezTo>
                  <a:cubicBezTo>
                    <a:pt x="11" y="4"/>
                    <a:pt x="12" y="0"/>
                    <a:pt x="6" y="0"/>
                  </a:cubicBezTo>
                </a:path>
              </a:pathLst>
            </a:custGeom>
            <a:solidFill>
              <a:srgbClr val="B06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9" name="Freeform 65">
              <a:extLst>
                <a:ext uri="{FF2B5EF4-FFF2-40B4-BE49-F238E27FC236}">
                  <a16:creationId xmlns:a16="http://schemas.microsoft.com/office/drawing/2014/main" id="{059B4E96-AB44-4746-81B3-146C7FCDC9D2}"/>
                </a:ext>
              </a:extLst>
            </p:cNvPr>
            <p:cNvSpPr>
              <a:spLocks/>
            </p:cNvSpPr>
            <p:nvPr/>
          </p:nvSpPr>
          <p:spPr bwMode="auto">
            <a:xfrm>
              <a:off x="192" y="116"/>
              <a:ext cx="29" cy="9"/>
            </a:xfrm>
            <a:custGeom>
              <a:avLst/>
              <a:gdLst>
                <a:gd name="T0" fmla="*/ 7 w 12"/>
                <a:gd name="T1" fmla="*/ 0 h 4"/>
                <a:gd name="T2" fmla="*/ 6 w 12"/>
                <a:gd name="T3" fmla="*/ 4 h 4"/>
                <a:gd name="T4" fmla="*/ 7 w 12"/>
                <a:gd name="T5" fmla="*/ 0 h 4"/>
              </a:gdLst>
              <a:ahLst/>
              <a:cxnLst>
                <a:cxn ang="0">
                  <a:pos x="T0" y="T1"/>
                </a:cxn>
                <a:cxn ang="0">
                  <a:pos x="T2" y="T3"/>
                </a:cxn>
                <a:cxn ang="0">
                  <a:pos x="T4" y="T5"/>
                </a:cxn>
              </a:cxnLst>
              <a:rect l="0" t="0" r="r" b="b"/>
              <a:pathLst>
                <a:path w="12" h="4">
                  <a:moveTo>
                    <a:pt x="7" y="0"/>
                  </a:moveTo>
                  <a:cubicBezTo>
                    <a:pt x="1" y="0"/>
                    <a:pt x="0" y="4"/>
                    <a:pt x="6" y="4"/>
                  </a:cubicBezTo>
                  <a:cubicBezTo>
                    <a:pt x="11" y="4"/>
                    <a:pt x="12" y="0"/>
                    <a:pt x="7" y="0"/>
                  </a:cubicBezTo>
                </a:path>
              </a:pathLst>
            </a:custGeom>
            <a:solidFill>
              <a:srgbClr val="B06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1" name="Freeform 66">
              <a:extLst>
                <a:ext uri="{FF2B5EF4-FFF2-40B4-BE49-F238E27FC236}">
                  <a16:creationId xmlns:a16="http://schemas.microsoft.com/office/drawing/2014/main" id="{43A0E151-3979-4D18-916D-72D3C29B7185}"/>
                </a:ext>
              </a:extLst>
            </p:cNvPr>
            <p:cNvSpPr>
              <a:spLocks/>
            </p:cNvSpPr>
            <p:nvPr/>
          </p:nvSpPr>
          <p:spPr bwMode="auto">
            <a:xfrm>
              <a:off x="149" y="161"/>
              <a:ext cx="26" cy="10"/>
            </a:xfrm>
            <a:custGeom>
              <a:avLst/>
              <a:gdLst>
                <a:gd name="T0" fmla="*/ 6 w 11"/>
                <a:gd name="T1" fmla="*/ 0 h 4"/>
                <a:gd name="T2" fmla="*/ 5 w 11"/>
                <a:gd name="T3" fmla="*/ 4 h 4"/>
                <a:gd name="T4" fmla="*/ 6 w 11"/>
                <a:gd name="T5" fmla="*/ 0 h 4"/>
              </a:gdLst>
              <a:ahLst/>
              <a:cxnLst>
                <a:cxn ang="0">
                  <a:pos x="T0" y="T1"/>
                </a:cxn>
                <a:cxn ang="0">
                  <a:pos x="T2" y="T3"/>
                </a:cxn>
                <a:cxn ang="0">
                  <a:pos x="T4" y="T5"/>
                </a:cxn>
              </a:cxnLst>
              <a:rect l="0" t="0" r="r" b="b"/>
              <a:pathLst>
                <a:path w="11" h="4">
                  <a:moveTo>
                    <a:pt x="6" y="0"/>
                  </a:moveTo>
                  <a:cubicBezTo>
                    <a:pt x="1" y="0"/>
                    <a:pt x="0" y="4"/>
                    <a:pt x="5" y="4"/>
                  </a:cubicBezTo>
                  <a:cubicBezTo>
                    <a:pt x="10" y="4"/>
                    <a:pt x="11" y="0"/>
                    <a:pt x="6" y="0"/>
                  </a:cubicBezTo>
                </a:path>
              </a:pathLst>
            </a:custGeom>
            <a:solidFill>
              <a:srgbClr val="B06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2" name="Freeform 67">
              <a:extLst>
                <a:ext uri="{FF2B5EF4-FFF2-40B4-BE49-F238E27FC236}">
                  <a16:creationId xmlns:a16="http://schemas.microsoft.com/office/drawing/2014/main" id="{CB83610F-F8E9-4DF6-9244-F2AD2175F0BB}"/>
                </a:ext>
              </a:extLst>
            </p:cNvPr>
            <p:cNvSpPr>
              <a:spLocks/>
            </p:cNvSpPr>
            <p:nvPr/>
          </p:nvSpPr>
          <p:spPr bwMode="auto">
            <a:xfrm>
              <a:off x="242" y="236"/>
              <a:ext cx="31" cy="12"/>
            </a:xfrm>
            <a:custGeom>
              <a:avLst/>
              <a:gdLst>
                <a:gd name="T0" fmla="*/ 7 w 13"/>
                <a:gd name="T1" fmla="*/ 0 h 5"/>
                <a:gd name="T2" fmla="*/ 6 w 13"/>
                <a:gd name="T3" fmla="*/ 5 h 5"/>
                <a:gd name="T4" fmla="*/ 7 w 13"/>
                <a:gd name="T5" fmla="*/ 0 h 5"/>
              </a:gdLst>
              <a:ahLst/>
              <a:cxnLst>
                <a:cxn ang="0">
                  <a:pos x="T0" y="T1"/>
                </a:cxn>
                <a:cxn ang="0">
                  <a:pos x="T2" y="T3"/>
                </a:cxn>
                <a:cxn ang="0">
                  <a:pos x="T4" y="T5"/>
                </a:cxn>
              </a:cxnLst>
              <a:rect l="0" t="0" r="r" b="b"/>
              <a:pathLst>
                <a:path w="13" h="5">
                  <a:moveTo>
                    <a:pt x="7" y="0"/>
                  </a:moveTo>
                  <a:cubicBezTo>
                    <a:pt x="1" y="0"/>
                    <a:pt x="0" y="5"/>
                    <a:pt x="6" y="5"/>
                  </a:cubicBezTo>
                  <a:cubicBezTo>
                    <a:pt x="12" y="5"/>
                    <a:pt x="13" y="0"/>
                    <a:pt x="7" y="0"/>
                  </a:cubicBezTo>
                </a:path>
              </a:pathLst>
            </a:custGeom>
            <a:solidFill>
              <a:srgbClr val="B06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3" name="Freeform 68">
              <a:extLst>
                <a:ext uri="{FF2B5EF4-FFF2-40B4-BE49-F238E27FC236}">
                  <a16:creationId xmlns:a16="http://schemas.microsoft.com/office/drawing/2014/main" id="{BD5F9891-B617-427D-B56A-DC6666A64E55}"/>
                </a:ext>
              </a:extLst>
            </p:cNvPr>
            <p:cNvSpPr>
              <a:spLocks/>
            </p:cNvSpPr>
            <p:nvPr/>
          </p:nvSpPr>
          <p:spPr bwMode="auto">
            <a:xfrm>
              <a:off x="321" y="272"/>
              <a:ext cx="12" cy="4"/>
            </a:xfrm>
            <a:custGeom>
              <a:avLst/>
              <a:gdLst>
                <a:gd name="T0" fmla="*/ 2 w 5"/>
                <a:gd name="T1" fmla="*/ 0 h 2"/>
                <a:gd name="T2" fmla="*/ 2 w 5"/>
                <a:gd name="T3" fmla="*/ 2 h 2"/>
                <a:gd name="T4" fmla="*/ 2 w 5"/>
                <a:gd name="T5" fmla="*/ 0 h 2"/>
              </a:gdLst>
              <a:ahLst/>
              <a:cxnLst>
                <a:cxn ang="0">
                  <a:pos x="T0" y="T1"/>
                </a:cxn>
                <a:cxn ang="0">
                  <a:pos x="T2" y="T3"/>
                </a:cxn>
                <a:cxn ang="0">
                  <a:pos x="T4" y="T5"/>
                </a:cxn>
              </a:cxnLst>
              <a:rect l="0" t="0" r="r" b="b"/>
              <a:pathLst>
                <a:path w="5" h="2">
                  <a:moveTo>
                    <a:pt x="2" y="0"/>
                  </a:moveTo>
                  <a:cubicBezTo>
                    <a:pt x="0" y="0"/>
                    <a:pt x="0" y="2"/>
                    <a:pt x="2" y="2"/>
                  </a:cubicBezTo>
                  <a:cubicBezTo>
                    <a:pt x="4" y="2"/>
                    <a:pt x="5" y="0"/>
                    <a:pt x="2" y="0"/>
                  </a:cubicBezTo>
                </a:path>
              </a:pathLst>
            </a:custGeom>
            <a:solidFill>
              <a:srgbClr val="B06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4" name="Freeform 69">
              <a:extLst>
                <a:ext uri="{FF2B5EF4-FFF2-40B4-BE49-F238E27FC236}">
                  <a16:creationId xmlns:a16="http://schemas.microsoft.com/office/drawing/2014/main" id="{7B8A6403-3825-4DE0-95FD-6589C18E7E19}"/>
                </a:ext>
              </a:extLst>
            </p:cNvPr>
            <p:cNvSpPr>
              <a:spLocks/>
            </p:cNvSpPr>
            <p:nvPr/>
          </p:nvSpPr>
          <p:spPr bwMode="auto">
            <a:xfrm>
              <a:off x="280" y="171"/>
              <a:ext cx="27" cy="10"/>
            </a:xfrm>
            <a:custGeom>
              <a:avLst/>
              <a:gdLst>
                <a:gd name="T0" fmla="*/ 6 w 11"/>
                <a:gd name="T1" fmla="*/ 0 h 4"/>
                <a:gd name="T2" fmla="*/ 5 w 11"/>
                <a:gd name="T3" fmla="*/ 4 h 4"/>
                <a:gd name="T4" fmla="*/ 6 w 11"/>
                <a:gd name="T5" fmla="*/ 0 h 4"/>
              </a:gdLst>
              <a:ahLst/>
              <a:cxnLst>
                <a:cxn ang="0">
                  <a:pos x="T0" y="T1"/>
                </a:cxn>
                <a:cxn ang="0">
                  <a:pos x="T2" y="T3"/>
                </a:cxn>
                <a:cxn ang="0">
                  <a:pos x="T4" y="T5"/>
                </a:cxn>
              </a:cxnLst>
              <a:rect l="0" t="0" r="r" b="b"/>
              <a:pathLst>
                <a:path w="11" h="4">
                  <a:moveTo>
                    <a:pt x="6" y="0"/>
                  </a:moveTo>
                  <a:cubicBezTo>
                    <a:pt x="1" y="0"/>
                    <a:pt x="0" y="4"/>
                    <a:pt x="5" y="4"/>
                  </a:cubicBezTo>
                  <a:cubicBezTo>
                    <a:pt x="10" y="4"/>
                    <a:pt x="11" y="0"/>
                    <a:pt x="6" y="0"/>
                  </a:cubicBezTo>
                </a:path>
              </a:pathLst>
            </a:custGeom>
            <a:solidFill>
              <a:srgbClr val="B06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5" name="Freeform 70">
              <a:extLst>
                <a:ext uri="{FF2B5EF4-FFF2-40B4-BE49-F238E27FC236}">
                  <a16:creationId xmlns:a16="http://schemas.microsoft.com/office/drawing/2014/main" id="{45D84CD8-124E-4012-AEB6-6AD8DD131A94}"/>
                </a:ext>
              </a:extLst>
            </p:cNvPr>
            <p:cNvSpPr>
              <a:spLocks/>
            </p:cNvSpPr>
            <p:nvPr/>
          </p:nvSpPr>
          <p:spPr bwMode="auto">
            <a:xfrm>
              <a:off x="541" y="10"/>
              <a:ext cx="28" cy="12"/>
            </a:xfrm>
            <a:custGeom>
              <a:avLst/>
              <a:gdLst>
                <a:gd name="T0" fmla="*/ 6 w 12"/>
                <a:gd name="T1" fmla="*/ 0 h 5"/>
                <a:gd name="T2" fmla="*/ 5 w 12"/>
                <a:gd name="T3" fmla="*/ 5 h 5"/>
                <a:gd name="T4" fmla="*/ 6 w 12"/>
                <a:gd name="T5" fmla="*/ 0 h 5"/>
              </a:gdLst>
              <a:ahLst/>
              <a:cxnLst>
                <a:cxn ang="0">
                  <a:pos x="T0" y="T1"/>
                </a:cxn>
                <a:cxn ang="0">
                  <a:pos x="T2" y="T3"/>
                </a:cxn>
                <a:cxn ang="0">
                  <a:pos x="T4" y="T5"/>
                </a:cxn>
              </a:cxnLst>
              <a:rect l="0" t="0" r="r" b="b"/>
              <a:pathLst>
                <a:path w="12" h="5">
                  <a:moveTo>
                    <a:pt x="6" y="0"/>
                  </a:moveTo>
                  <a:cubicBezTo>
                    <a:pt x="1" y="0"/>
                    <a:pt x="0" y="5"/>
                    <a:pt x="5" y="5"/>
                  </a:cubicBezTo>
                  <a:cubicBezTo>
                    <a:pt x="11" y="5"/>
                    <a:pt x="12" y="0"/>
                    <a:pt x="6" y="0"/>
                  </a:cubicBezTo>
                </a:path>
              </a:pathLst>
            </a:custGeom>
            <a:solidFill>
              <a:srgbClr val="B06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6" name="Freeform 71">
              <a:extLst>
                <a:ext uri="{FF2B5EF4-FFF2-40B4-BE49-F238E27FC236}">
                  <a16:creationId xmlns:a16="http://schemas.microsoft.com/office/drawing/2014/main" id="{3B62011B-2CBE-4FDB-80AA-77C355B28A02}"/>
                </a:ext>
              </a:extLst>
            </p:cNvPr>
            <p:cNvSpPr>
              <a:spLocks/>
            </p:cNvSpPr>
            <p:nvPr/>
          </p:nvSpPr>
          <p:spPr bwMode="auto">
            <a:xfrm>
              <a:off x="627" y="130"/>
              <a:ext cx="31" cy="12"/>
            </a:xfrm>
            <a:custGeom>
              <a:avLst/>
              <a:gdLst>
                <a:gd name="T0" fmla="*/ 7 w 13"/>
                <a:gd name="T1" fmla="*/ 0 h 5"/>
                <a:gd name="T2" fmla="*/ 6 w 13"/>
                <a:gd name="T3" fmla="*/ 5 h 5"/>
                <a:gd name="T4" fmla="*/ 7 w 13"/>
                <a:gd name="T5" fmla="*/ 0 h 5"/>
              </a:gdLst>
              <a:ahLst/>
              <a:cxnLst>
                <a:cxn ang="0">
                  <a:pos x="T0" y="T1"/>
                </a:cxn>
                <a:cxn ang="0">
                  <a:pos x="T2" y="T3"/>
                </a:cxn>
                <a:cxn ang="0">
                  <a:pos x="T4" y="T5"/>
                </a:cxn>
              </a:cxnLst>
              <a:rect l="0" t="0" r="r" b="b"/>
              <a:pathLst>
                <a:path w="13" h="5">
                  <a:moveTo>
                    <a:pt x="7" y="0"/>
                  </a:moveTo>
                  <a:cubicBezTo>
                    <a:pt x="1" y="0"/>
                    <a:pt x="0" y="5"/>
                    <a:pt x="6" y="5"/>
                  </a:cubicBezTo>
                  <a:cubicBezTo>
                    <a:pt x="12" y="5"/>
                    <a:pt x="13" y="0"/>
                    <a:pt x="7" y="0"/>
                  </a:cubicBezTo>
                </a:path>
              </a:pathLst>
            </a:custGeom>
            <a:solidFill>
              <a:srgbClr val="B06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7" name="Freeform 72">
              <a:extLst>
                <a:ext uri="{FF2B5EF4-FFF2-40B4-BE49-F238E27FC236}">
                  <a16:creationId xmlns:a16="http://schemas.microsoft.com/office/drawing/2014/main" id="{BC806DC2-1A8D-4EE0-885C-7901E20F071C}"/>
                </a:ext>
              </a:extLst>
            </p:cNvPr>
            <p:cNvSpPr>
              <a:spLocks/>
            </p:cNvSpPr>
            <p:nvPr/>
          </p:nvSpPr>
          <p:spPr bwMode="auto">
            <a:xfrm>
              <a:off x="744" y="137"/>
              <a:ext cx="26" cy="10"/>
            </a:xfrm>
            <a:custGeom>
              <a:avLst/>
              <a:gdLst>
                <a:gd name="T0" fmla="*/ 6 w 11"/>
                <a:gd name="T1" fmla="*/ 0 h 4"/>
                <a:gd name="T2" fmla="*/ 5 w 11"/>
                <a:gd name="T3" fmla="*/ 4 h 4"/>
                <a:gd name="T4" fmla="*/ 6 w 11"/>
                <a:gd name="T5" fmla="*/ 0 h 4"/>
              </a:gdLst>
              <a:ahLst/>
              <a:cxnLst>
                <a:cxn ang="0">
                  <a:pos x="T0" y="T1"/>
                </a:cxn>
                <a:cxn ang="0">
                  <a:pos x="T2" y="T3"/>
                </a:cxn>
                <a:cxn ang="0">
                  <a:pos x="T4" y="T5"/>
                </a:cxn>
              </a:cxnLst>
              <a:rect l="0" t="0" r="r" b="b"/>
              <a:pathLst>
                <a:path w="11" h="4">
                  <a:moveTo>
                    <a:pt x="6" y="0"/>
                  </a:moveTo>
                  <a:cubicBezTo>
                    <a:pt x="1" y="0"/>
                    <a:pt x="0" y="4"/>
                    <a:pt x="5" y="4"/>
                  </a:cubicBezTo>
                  <a:cubicBezTo>
                    <a:pt x="10" y="4"/>
                    <a:pt x="11" y="0"/>
                    <a:pt x="6" y="0"/>
                  </a:cubicBezTo>
                </a:path>
              </a:pathLst>
            </a:custGeom>
            <a:solidFill>
              <a:srgbClr val="B06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8" name="Freeform 73">
              <a:extLst>
                <a:ext uri="{FF2B5EF4-FFF2-40B4-BE49-F238E27FC236}">
                  <a16:creationId xmlns:a16="http://schemas.microsoft.com/office/drawing/2014/main" id="{AD09F653-D315-4D91-9A00-94B025D3AEB6}"/>
                </a:ext>
              </a:extLst>
            </p:cNvPr>
            <p:cNvSpPr>
              <a:spLocks/>
            </p:cNvSpPr>
            <p:nvPr/>
          </p:nvSpPr>
          <p:spPr bwMode="auto">
            <a:xfrm>
              <a:off x="880" y="145"/>
              <a:ext cx="21" cy="7"/>
            </a:xfrm>
            <a:custGeom>
              <a:avLst/>
              <a:gdLst>
                <a:gd name="T0" fmla="*/ 5 w 9"/>
                <a:gd name="T1" fmla="*/ 0 h 3"/>
                <a:gd name="T2" fmla="*/ 4 w 9"/>
                <a:gd name="T3" fmla="*/ 3 h 3"/>
                <a:gd name="T4" fmla="*/ 5 w 9"/>
                <a:gd name="T5" fmla="*/ 0 h 3"/>
              </a:gdLst>
              <a:ahLst/>
              <a:cxnLst>
                <a:cxn ang="0">
                  <a:pos x="T0" y="T1"/>
                </a:cxn>
                <a:cxn ang="0">
                  <a:pos x="T2" y="T3"/>
                </a:cxn>
                <a:cxn ang="0">
                  <a:pos x="T4" y="T5"/>
                </a:cxn>
              </a:cxnLst>
              <a:rect l="0" t="0" r="r" b="b"/>
              <a:pathLst>
                <a:path w="9" h="3">
                  <a:moveTo>
                    <a:pt x="5" y="0"/>
                  </a:moveTo>
                  <a:cubicBezTo>
                    <a:pt x="1" y="0"/>
                    <a:pt x="0" y="3"/>
                    <a:pt x="4" y="3"/>
                  </a:cubicBezTo>
                  <a:cubicBezTo>
                    <a:pt x="8" y="3"/>
                    <a:pt x="9" y="0"/>
                    <a:pt x="5" y="0"/>
                  </a:cubicBezTo>
                </a:path>
              </a:pathLst>
            </a:custGeom>
            <a:solidFill>
              <a:srgbClr val="B06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9" name="Freeform 74">
              <a:extLst>
                <a:ext uri="{FF2B5EF4-FFF2-40B4-BE49-F238E27FC236}">
                  <a16:creationId xmlns:a16="http://schemas.microsoft.com/office/drawing/2014/main" id="{72FB86E2-B854-4D1C-AE7E-8FE16F7331F4}"/>
                </a:ext>
              </a:extLst>
            </p:cNvPr>
            <p:cNvSpPr>
              <a:spLocks/>
            </p:cNvSpPr>
            <p:nvPr/>
          </p:nvSpPr>
          <p:spPr bwMode="auto">
            <a:xfrm>
              <a:off x="925" y="238"/>
              <a:ext cx="19" cy="7"/>
            </a:xfrm>
            <a:custGeom>
              <a:avLst/>
              <a:gdLst>
                <a:gd name="T0" fmla="*/ 4 w 8"/>
                <a:gd name="T1" fmla="*/ 0 h 3"/>
                <a:gd name="T2" fmla="*/ 4 w 8"/>
                <a:gd name="T3" fmla="*/ 3 h 3"/>
                <a:gd name="T4" fmla="*/ 4 w 8"/>
                <a:gd name="T5" fmla="*/ 0 h 3"/>
              </a:gdLst>
              <a:ahLst/>
              <a:cxnLst>
                <a:cxn ang="0">
                  <a:pos x="T0" y="T1"/>
                </a:cxn>
                <a:cxn ang="0">
                  <a:pos x="T2" y="T3"/>
                </a:cxn>
                <a:cxn ang="0">
                  <a:pos x="T4" y="T5"/>
                </a:cxn>
              </a:cxnLst>
              <a:rect l="0" t="0" r="r" b="b"/>
              <a:pathLst>
                <a:path w="8" h="3">
                  <a:moveTo>
                    <a:pt x="4" y="0"/>
                  </a:moveTo>
                  <a:cubicBezTo>
                    <a:pt x="1" y="0"/>
                    <a:pt x="0" y="3"/>
                    <a:pt x="4" y="3"/>
                  </a:cubicBezTo>
                  <a:cubicBezTo>
                    <a:pt x="7" y="3"/>
                    <a:pt x="8" y="0"/>
                    <a:pt x="4" y="0"/>
                  </a:cubicBezTo>
                </a:path>
              </a:pathLst>
            </a:custGeom>
            <a:solidFill>
              <a:srgbClr val="B06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0" name="Freeform 75">
              <a:extLst>
                <a:ext uri="{FF2B5EF4-FFF2-40B4-BE49-F238E27FC236}">
                  <a16:creationId xmlns:a16="http://schemas.microsoft.com/office/drawing/2014/main" id="{5D7DD74F-053C-4ED4-A1AF-F46F216A9481}"/>
                </a:ext>
              </a:extLst>
            </p:cNvPr>
            <p:cNvSpPr>
              <a:spLocks/>
            </p:cNvSpPr>
            <p:nvPr/>
          </p:nvSpPr>
          <p:spPr bwMode="auto">
            <a:xfrm>
              <a:off x="949" y="315"/>
              <a:ext cx="17" cy="5"/>
            </a:xfrm>
            <a:custGeom>
              <a:avLst/>
              <a:gdLst>
                <a:gd name="T0" fmla="*/ 4 w 7"/>
                <a:gd name="T1" fmla="*/ 0 h 2"/>
                <a:gd name="T2" fmla="*/ 3 w 7"/>
                <a:gd name="T3" fmla="*/ 2 h 2"/>
                <a:gd name="T4" fmla="*/ 4 w 7"/>
                <a:gd name="T5" fmla="*/ 0 h 2"/>
              </a:gdLst>
              <a:ahLst/>
              <a:cxnLst>
                <a:cxn ang="0">
                  <a:pos x="T0" y="T1"/>
                </a:cxn>
                <a:cxn ang="0">
                  <a:pos x="T2" y="T3"/>
                </a:cxn>
                <a:cxn ang="0">
                  <a:pos x="T4" y="T5"/>
                </a:cxn>
              </a:cxnLst>
              <a:rect l="0" t="0" r="r" b="b"/>
              <a:pathLst>
                <a:path w="7" h="2">
                  <a:moveTo>
                    <a:pt x="4" y="0"/>
                  </a:moveTo>
                  <a:cubicBezTo>
                    <a:pt x="0" y="0"/>
                    <a:pt x="0" y="2"/>
                    <a:pt x="3" y="2"/>
                  </a:cubicBezTo>
                  <a:cubicBezTo>
                    <a:pt x="6" y="2"/>
                    <a:pt x="7" y="0"/>
                    <a:pt x="4" y="0"/>
                  </a:cubicBezTo>
                </a:path>
              </a:pathLst>
            </a:custGeom>
            <a:solidFill>
              <a:srgbClr val="B06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1" name="Freeform 76">
              <a:extLst>
                <a:ext uri="{FF2B5EF4-FFF2-40B4-BE49-F238E27FC236}">
                  <a16:creationId xmlns:a16="http://schemas.microsoft.com/office/drawing/2014/main" id="{61F7F3E4-4871-4FED-A1A8-0C36FE3A6602}"/>
                </a:ext>
              </a:extLst>
            </p:cNvPr>
            <p:cNvSpPr>
              <a:spLocks/>
            </p:cNvSpPr>
            <p:nvPr/>
          </p:nvSpPr>
          <p:spPr bwMode="auto">
            <a:xfrm>
              <a:off x="784" y="394"/>
              <a:ext cx="29" cy="12"/>
            </a:xfrm>
            <a:custGeom>
              <a:avLst/>
              <a:gdLst>
                <a:gd name="T0" fmla="*/ 6 w 12"/>
                <a:gd name="T1" fmla="*/ 0 h 5"/>
                <a:gd name="T2" fmla="*/ 5 w 12"/>
                <a:gd name="T3" fmla="*/ 5 h 5"/>
                <a:gd name="T4" fmla="*/ 6 w 12"/>
                <a:gd name="T5" fmla="*/ 0 h 5"/>
              </a:gdLst>
              <a:ahLst/>
              <a:cxnLst>
                <a:cxn ang="0">
                  <a:pos x="T0" y="T1"/>
                </a:cxn>
                <a:cxn ang="0">
                  <a:pos x="T2" y="T3"/>
                </a:cxn>
                <a:cxn ang="0">
                  <a:pos x="T4" y="T5"/>
                </a:cxn>
              </a:cxnLst>
              <a:rect l="0" t="0" r="r" b="b"/>
              <a:pathLst>
                <a:path w="12" h="5">
                  <a:moveTo>
                    <a:pt x="6" y="0"/>
                  </a:moveTo>
                  <a:cubicBezTo>
                    <a:pt x="1" y="0"/>
                    <a:pt x="0" y="5"/>
                    <a:pt x="5" y="5"/>
                  </a:cubicBezTo>
                  <a:cubicBezTo>
                    <a:pt x="11" y="5"/>
                    <a:pt x="12" y="0"/>
                    <a:pt x="6" y="0"/>
                  </a:cubicBezTo>
                </a:path>
              </a:pathLst>
            </a:custGeom>
            <a:solidFill>
              <a:srgbClr val="B06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2" name="Freeform 77">
              <a:extLst>
                <a:ext uri="{FF2B5EF4-FFF2-40B4-BE49-F238E27FC236}">
                  <a16:creationId xmlns:a16="http://schemas.microsoft.com/office/drawing/2014/main" id="{63C33218-3B9E-4E30-B1D3-6608B21564C9}"/>
                </a:ext>
              </a:extLst>
            </p:cNvPr>
            <p:cNvSpPr>
              <a:spLocks/>
            </p:cNvSpPr>
            <p:nvPr/>
          </p:nvSpPr>
          <p:spPr bwMode="auto">
            <a:xfrm>
              <a:off x="849" y="425"/>
              <a:ext cx="14" cy="5"/>
            </a:xfrm>
            <a:custGeom>
              <a:avLst/>
              <a:gdLst>
                <a:gd name="T0" fmla="*/ 3 w 6"/>
                <a:gd name="T1" fmla="*/ 0 h 2"/>
                <a:gd name="T2" fmla="*/ 3 w 6"/>
                <a:gd name="T3" fmla="*/ 2 h 2"/>
                <a:gd name="T4" fmla="*/ 3 w 6"/>
                <a:gd name="T5" fmla="*/ 0 h 2"/>
              </a:gdLst>
              <a:ahLst/>
              <a:cxnLst>
                <a:cxn ang="0">
                  <a:pos x="T0" y="T1"/>
                </a:cxn>
                <a:cxn ang="0">
                  <a:pos x="T2" y="T3"/>
                </a:cxn>
                <a:cxn ang="0">
                  <a:pos x="T4" y="T5"/>
                </a:cxn>
              </a:cxnLst>
              <a:rect l="0" t="0" r="r" b="b"/>
              <a:pathLst>
                <a:path w="6" h="2">
                  <a:moveTo>
                    <a:pt x="3" y="0"/>
                  </a:moveTo>
                  <a:cubicBezTo>
                    <a:pt x="1" y="0"/>
                    <a:pt x="0" y="2"/>
                    <a:pt x="3" y="2"/>
                  </a:cubicBezTo>
                  <a:cubicBezTo>
                    <a:pt x="5" y="2"/>
                    <a:pt x="6" y="0"/>
                    <a:pt x="3" y="0"/>
                  </a:cubicBezTo>
                </a:path>
              </a:pathLst>
            </a:custGeom>
            <a:solidFill>
              <a:srgbClr val="B06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3" name="Freeform 78">
              <a:extLst>
                <a:ext uri="{FF2B5EF4-FFF2-40B4-BE49-F238E27FC236}">
                  <a16:creationId xmlns:a16="http://schemas.microsoft.com/office/drawing/2014/main" id="{3214BEF6-79BF-448B-8A93-D899CD38F3AC}"/>
                </a:ext>
              </a:extLst>
            </p:cNvPr>
            <p:cNvSpPr>
              <a:spLocks/>
            </p:cNvSpPr>
            <p:nvPr/>
          </p:nvSpPr>
          <p:spPr bwMode="auto">
            <a:xfrm>
              <a:off x="498" y="18"/>
              <a:ext cx="14" cy="4"/>
            </a:xfrm>
            <a:custGeom>
              <a:avLst/>
              <a:gdLst>
                <a:gd name="T0" fmla="*/ 3 w 6"/>
                <a:gd name="T1" fmla="*/ 0 h 2"/>
                <a:gd name="T2" fmla="*/ 3 w 6"/>
                <a:gd name="T3" fmla="*/ 2 h 2"/>
                <a:gd name="T4" fmla="*/ 3 w 6"/>
                <a:gd name="T5" fmla="*/ 0 h 2"/>
              </a:gdLst>
              <a:ahLst/>
              <a:cxnLst>
                <a:cxn ang="0">
                  <a:pos x="T0" y="T1"/>
                </a:cxn>
                <a:cxn ang="0">
                  <a:pos x="T2" y="T3"/>
                </a:cxn>
                <a:cxn ang="0">
                  <a:pos x="T4" y="T5"/>
                </a:cxn>
              </a:cxnLst>
              <a:rect l="0" t="0" r="r" b="b"/>
              <a:pathLst>
                <a:path w="6" h="2">
                  <a:moveTo>
                    <a:pt x="3" y="0"/>
                  </a:moveTo>
                  <a:cubicBezTo>
                    <a:pt x="1" y="0"/>
                    <a:pt x="0" y="2"/>
                    <a:pt x="3" y="2"/>
                  </a:cubicBezTo>
                  <a:cubicBezTo>
                    <a:pt x="5" y="2"/>
                    <a:pt x="6" y="0"/>
                    <a:pt x="3" y="0"/>
                  </a:cubicBezTo>
                </a:path>
              </a:pathLst>
            </a:custGeom>
            <a:solidFill>
              <a:srgbClr val="B06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4" name="Freeform 79">
              <a:extLst>
                <a:ext uri="{FF2B5EF4-FFF2-40B4-BE49-F238E27FC236}">
                  <a16:creationId xmlns:a16="http://schemas.microsoft.com/office/drawing/2014/main" id="{E9A5401B-8A1F-4D4C-A423-6597FFE59BC2}"/>
                </a:ext>
              </a:extLst>
            </p:cNvPr>
            <p:cNvSpPr>
              <a:spLocks/>
            </p:cNvSpPr>
            <p:nvPr/>
          </p:nvSpPr>
          <p:spPr bwMode="auto">
            <a:xfrm>
              <a:off x="552" y="435"/>
              <a:ext cx="10" cy="2"/>
            </a:xfrm>
            <a:custGeom>
              <a:avLst/>
              <a:gdLst>
                <a:gd name="T0" fmla="*/ 2 w 4"/>
                <a:gd name="T1" fmla="*/ 0 h 1"/>
                <a:gd name="T2" fmla="*/ 2 w 4"/>
                <a:gd name="T3" fmla="*/ 1 h 1"/>
                <a:gd name="T4" fmla="*/ 2 w 4"/>
                <a:gd name="T5" fmla="*/ 0 h 1"/>
              </a:gdLst>
              <a:ahLst/>
              <a:cxnLst>
                <a:cxn ang="0">
                  <a:pos x="T0" y="T1"/>
                </a:cxn>
                <a:cxn ang="0">
                  <a:pos x="T2" y="T3"/>
                </a:cxn>
                <a:cxn ang="0">
                  <a:pos x="T4" y="T5"/>
                </a:cxn>
              </a:cxnLst>
              <a:rect l="0" t="0" r="r" b="b"/>
              <a:pathLst>
                <a:path w="4" h="1">
                  <a:moveTo>
                    <a:pt x="2" y="0"/>
                  </a:moveTo>
                  <a:cubicBezTo>
                    <a:pt x="0" y="0"/>
                    <a:pt x="0" y="1"/>
                    <a:pt x="2" y="1"/>
                  </a:cubicBezTo>
                  <a:cubicBezTo>
                    <a:pt x="4" y="1"/>
                    <a:pt x="4" y="0"/>
                    <a:pt x="2" y="0"/>
                  </a:cubicBezTo>
                </a:path>
              </a:pathLst>
            </a:custGeom>
            <a:solidFill>
              <a:srgbClr val="B06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5" name="Freeform 80">
              <a:extLst>
                <a:ext uri="{FF2B5EF4-FFF2-40B4-BE49-F238E27FC236}">
                  <a16:creationId xmlns:a16="http://schemas.microsoft.com/office/drawing/2014/main" id="{E11DE3A0-CA31-4D60-9136-6578833A37B6}"/>
                </a:ext>
              </a:extLst>
            </p:cNvPr>
            <p:cNvSpPr>
              <a:spLocks/>
            </p:cNvSpPr>
            <p:nvPr/>
          </p:nvSpPr>
          <p:spPr bwMode="auto">
            <a:xfrm>
              <a:off x="588" y="276"/>
              <a:ext cx="22" cy="8"/>
            </a:xfrm>
            <a:custGeom>
              <a:avLst/>
              <a:gdLst>
                <a:gd name="T0" fmla="*/ 5 w 9"/>
                <a:gd name="T1" fmla="*/ 0 h 3"/>
                <a:gd name="T2" fmla="*/ 4 w 9"/>
                <a:gd name="T3" fmla="*/ 3 h 3"/>
                <a:gd name="T4" fmla="*/ 5 w 9"/>
                <a:gd name="T5" fmla="*/ 0 h 3"/>
              </a:gdLst>
              <a:ahLst/>
              <a:cxnLst>
                <a:cxn ang="0">
                  <a:pos x="T0" y="T1"/>
                </a:cxn>
                <a:cxn ang="0">
                  <a:pos x="T2" y="T3"/>
                </a:cxn>
                <a:cxn ang="0">
                  <a:pos x="T4" y="T5"/>
                </a:cxn>
              </a:cxnLst>
              <a:rect l="0" t="0" r="r" b="b"/>
              <a:pathLst>
                <a:path w="9" h="3">
                  <a:moveTo>
                    <a:pt x="5" y="0"/>
                  </a:moveTo>
                  <a:cubicBezTo>
                    <a:pt x="1" y="0"/>
                    <a:pt x="0" y="3"/>
                    <a:pt x="4" y="3"/>
                  </a:cubicBezTo>
                  <a:cubicBezTo>
                    <a:pt x="8" y="3"/>
                    <a:pt x="9" y="0"/>
                    <a:pt x="5" y="0"/>
                  </a:cubicBezTo>
                </a:path>
              </a:pathLst>
            </a:custGeom>
            <a:solidFill>
              <a:srgbClr val="B06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6" name="Freeform 81">
              <a:extLst>
                <a:ext uri="{FF2B5EF4-FFF2-40B4-BE49-F238E27FC236}">
                  <a16:creationId xmlns:a16="http://schemas.microsoft.com/office/drawing/2014/main" id="{1C4BA4FF-F863-48BE-816F-29AC633DC98A}"/>
                </a:ext>
              </a:extLst>
            </p:cNvPr>
            <p:cNvSpPr>
              <a:spLocks/>
            </p:cNvSpPr>
            <p:nvPr/>
          </p:nvSpPr>
          <p:spPr bwMode="auto">
            <a:xfrm>
              <a:off x="650" y="255"/>
              <a:ext cx="10" cy="2"/>
            </a:xfrm>
            <a:custGeom>
              <a:avLst/>
              <a:gdLst>
                <a:gd name="T0" fmla="*/ 2 w 4"/>
                <a:gd name="T1" fmla="*/ 0 h 1"/>
                <a:gd name="T2" fmla="*/ 1 w 4"/>
                <a:gd name="T3" fmla="*/ 1 h 1"/>
                <a:gd name="T4" fmla="*/ 2 w 4"/>
                <a:gd name="T5" fmla="*/ 0 h 1"/>
              </a:gdLst>
              <a:ahLst/>
              <a:cxnLst>
                <a:cxn ang="0">
                  <a:pos x="T0" y="T1"/>
                </a:cxn>
                <a:cxn ang="0">
                  <a:pos x="T2" y="T3"/>
                </a:cxn>
                <a:cxn ang="0">
                  <a:pos x="T4" y="T5"/>
                </a:cxn>
              </a:cxnLst>
              <a:rect l="0" t="0" r="r" b="b"/>
              <a:pathLst>
                <a:path w="4" h="1">
                  <a:moveTo>
                    <a:pt x="2" y="0"/>
                  </a:moveTo>
                  <a:cubicBezTo>
                    <a:pt x="0" y="0"/>
                    <a:pt x="0" y="1"/>
                    <a:pt x="1" y="1"/>
                  </a:cubicBezTo>
                  <a:cubicBezTo>
                    <a:pt x="3" y="1"/>
                    <a:pt x="4" y="0"/>
                    <a:pt x="2" y="0"/>
                  </a:cubicBezTo>
                </a:path>
              </a:pathLst>
            </a:custGeom>
            <a:solidFill>
              <a:srgbClr val="B06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7" name="Freeform 82">
              <a:extLst>
                <a:ext uri="{FF2B5EF4-FFF2-40B4-BE49-F238E27FC236}">
                  <a16:creationId xmlns:a16="http://schemas.microsoft.com/office/drawing/2014/main" id="{577B640D-D947-4083-9976-7CB27C09B88F}"/>
                </a:ext>
              </a:extLst>
            </p:cNvPr>
            <p:cNvSpPr>
              <a:spLocks/>
            </p:cNvSpPr>
            <p:nvPr/>
          </p:nvSpPr>
          <p:spPr bwMode="auto">
            <a:xfrm>
              <a:off x="832" y="257"/>
              <a:ext cx="12" cy="5"/>
            </a:xfrm>
            <a:custGeom>
              <a:avLst/>
              <a:gdLst>
                <a:gd name="T0" fmla="*/ 3 w 5"/>
                <a:gd name="T1" fmla="*/ 0 h 2"/>
                <a:gd name="T2" fmla="*/ 2 w 5"/>
                <a:gd name="T3" fmla="*/ 2 h 2"/>
                <a:gd name="T4" fmla="*/ 3 w 5"/>
                <a:gd name="T5" fmla="*/ 0 h 2"/>
              </a:gdLst>
              <a:ahLst/>
              <a:cxnLst>
                <a:cxn ang="0">
                  <a:pos x="T0" y="T1"/>
                </a:cxn>
                <a:cxn ang="0">
                  <a:pos x="T2" y="T3"/>
                </a:cxn>
                <a:cxn ang="0">
                  <a:pos x="T4" y="T5"/>
                </a:cxn>
              </a:cxnLst>
              <a:rect l="0" t="0" r="r" b="b"/>
              <a:pathLst>
                <a:path w="5" h="2">
                  <a:moveTo>
                    <a:pt x="3" y="0"/>
                  </a:moveTo>
                  <a:cubicBezTo>
                    <a:pt x="1" y="0"/>
                    <a:pt x="0" y="2"/>
                    <a:pt x="2" y="2"/>
                  </a:cubicBezTo>
                  <a:cubicBezTo>
                    <a:pt x="4" y="2"/>
                    <a:pt x="5" y="0"/>
                    <a:pt x="3" y="0"/>
                  </a:cubicBezTo>
                </a:path>
              </a:pathLst>
            </a:custGeom>
            <a:solidFill>
              <a:srgbClr val="B06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8" name="Freeform 83">
              <a:extLst>
                <a:ext uri="{FF2B5EF4-FFF2-40B4-BE49-F238E27FC236}">
                  <a16:creationId xmlns:a16="http://schemas.microsoft.com/office/drawing/2014/main" id="{F5023331-7B78-4746-87D8-6AF76FC5E075}"/>
                </a:ext>
              </a:extLst>
            </p:cNvPr>
            <p:cNvSpPr>
              <a:spLocks/>
            </p:cNvSpPr>
            <p:nvPr/>
          </p:nvSpPr>
          <p:spPr bwMode="auto">
            <a:xfrm>
              <a:off x="748" y="240"/>
              <a:ext cx="27" cy="10"/>
            </a:xfrm>
            <a:custGeom>
              <a:avLst/>
              <a:gdLst>
                <a:gd name="T0" fmla="*/ 6 w 11"/>
                <a:gd name="T1" fmla="*/ 0 h 4"/>
                <a:gd name="T2" fmla="*/ 5 w 11"/>
                <a:gd name="T3" fmla="*/ 4 h 4"/>
                <a:gd name="T4" fmla="*/ 6 w 11"/>
                <a:gd name="T5" fmla="*/ 0 h 4"/>
              </a:gdLst>
              <a:ahLst/>
              <a:cxnLst>
                <a:cxn ang="0">
                  <a:pos x="T0" y="T1"/>
                </a:cxn>
                <a:cxn ang="0">
                  <a:pos x="T2" y="T3"/>
                </a:cxn>
                <a:cxn ang="0">
                  <a:pos x="T4" y="T5"/>
                </a:cxn>
              </a:cxnLst>
              <a:rect l="0" t="0" r="r" b="b"/>
              <a:pathLst>
                <a:path w="11" h="4">
                  <a:moveTo>
                    <a:pt x="6" y="0"/>
                  </a:moveTo>
                  <a:cubicBezTo>
                    <a:pt x="1" y="0"/>
                    <a:pt x="0" y="4"/>
                    <a:pt x="5" y="4"/>
                  </a:cubicBezTo>
                  <a:cubicBezTo>
                    <a:pt x="10" y="4"/>
                    <a:pt x="11" y="0"/>
                    <a:pt x="6" y="0"/>
                  </a:cubicBezTo>
                </a:path>
              </a:pathLst>
            </a:custGeom>
            <a:solidFill>
              <a:srgbClr val="B06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9" name="Freeform 84">
              <a:extLst>
                <a:ext uri="{FF2B5EF4-FFF2-40B4-BE49-F238E27FC236}">
                  <a16:creationId xmlns:a16="http://schemas.microsoft.com/office/drawing/2014/main" id="{10D2CFA5-E955-48F0-B184-DCFF6AD53BDE}"/>
                </a:ext>
              </a:extLst>
            </p:cNvPr>
            <p:cNvSpPr>
              <a:spLocks/>
            </p:cNvSpPr>
            <p:nvPr/>
          </p:nvSpPr>
          <p:spPr bwMode="auto">
            <a:xfrm>
              <a:off x="674" y="159"/>
              <a:ext cx="12" cy="2"/>
            </a:xfrm>
            <a:custGeom>
              <a:avLst/>
              <a:gdLst>
                <a:gd name="T0" fmla="*/ 3 w 5"/>
                <a:gd name="T1" fmla="*/ 0 h 1"/>
                <a:gd name="T2" fmla="*/ 2 w 5"/>
                <a:gd name="T3" fmla="*/ 1 h 1"/>
                <a:gd name="T4" fmla="*/ 3 w 5"/>
                <a:gd name="T5" fmla="*/ 0 h 1"/>
              </a:gdLst>
              <a:ahLst/>
              <a:cxnLst>
                <a:cxn ang="0">
                  <a:pos x="T0" y="T1"/>
                </a:cxn>
                <a:cxn ang="0">
                  <a:pos x="T2" y="T3"/>
                </a:cxn>
                <a:cxn ang="0">
                  <a:pos x="T4" y="T5"/>
                </a:cxn>
              </a:cxnLst>
              <a:rect l="0" t="0" r="r" b="b"/>
              <a:pathLst>
                <a:path w="5" h="1">
                  <a:moveTo>
                    <a:pt x="3" y="0"/>
                  </a:moveTo>
                  <a:cubicBezTo>
                    <a:pt x="0" y="0"/>
                    <a:pt x="0" y="1"/>
                    <a:pt x="2" y="1"/>
                  </a:cubicBezTo>
                  <a:cubicBezTo>
                    <a:pt x="5" y="1"/>
                    <a:pt x="5" y="0"/>
                    <a:pt x="3" y="0"/>
                  </a:cubicBezTo>
                </a:path>
              </a:pathLst>
            </a:custGeom>
            <a:solidFill>
              <a:srgbClr val="944A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0" name="Freeform 85">
              <a:extLst>
                <a:ext uri="{FF2B5EF4-FFF2-40B4-BE49-F238E27FC236}">
                  <a16:creationId xmlns:a16="http://schemas.microsoft.com/office/drawing/2014/main" id="{D1DD5633-D521-4632-9678-DF940AB16D70}"/>
                </a:ext>
              </a:extLst>
            </p:cNvPr>
            <p:cNvSpPr>
              <a:spLocks/>
            </p:cNvSpPr>
            <p:nvPr/>
          </p:nvSpPr>
          <p:spPr bwMode="auto">
            <a:xfrm>
              <a:off x="662" y="61"/>
              <a:ext cx="17" cy="5"/>
            </a:xfrm>
            <a:custGeom>
              <a:avLst/>
              <a:gdLst>
                <a:gd name="T0" fmla="*/ 4 w 7"/>
                <a:gd name="T1" fmla="*/ 0 h 2"/>
                <a:gd name="T2" fmla="*/ 3 w 7"/>
                <a:gd name="T3" fmla="*/ 2 h 2"/>
                <a:gd name="T4" fmla="*/ 4 w 7"/>
                <a:gd name="T5" fmla="*/ 0 h 2"/>
              </a:gdLst>
              <a:ahLst/>
              <a:cxnLst>
                <a:cxn ang="0">
                  <a:pos x="T0" y="T1"/>
                </a:cxn>
                <a:cxn ang="0">
                  <a:pos x="T2" y="T3"/>
                </a:cxn>
                <a:cxn ang="0">
                  <a:pos x="T4" y="T5"/>
                </a:cxn>
              </a:cxnLst>
              <a:rect l="0" t="0" r="r" b="b"/>
              <a:pathLst>
                <a:path w="7" h="2">
                  <a:moveTo>
                    <a:pt x="4" y="0"/>
                  </a:moveTo>
                  <a:cubicBezTo>
                    <a:pt x="1" y="0"/>
                    <a:pt x="0" y="2"/>
                    <a:pt x="3" y="2"/>
                  </a:cubicBezTo>
                  <a:cubicBezTo>
                    <a:pt x="6" y="2"/>
                    <a:pt x="7" y="0"/>
                    <a:pt x="4" y="0"/>
                  </a:cubicBezTo>
                </a:path>
              </a:pathLst>
            </a:custGeom>
            <a:solidFill>
              <a:srgbClr val="B06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1" name="Freeform 86">
              <a:extLst>
                <a:ext uri="{FF2B5EF4-FFF2-40B4-BE49-F238E27FC236}">
                  <a16:creationId xmlns:a16="http://schemas.microsoft.com/office/drawing/2014/main" id="{C4B950E7-689E-428D-9219-2D9877852153}"/>
                </a:ext>
              </a:extLst>
            </p:cNvPr>
            <p:cNvSpPr>
              <a:spLocks/>
            </p:cNvSpPr>
            <p:nvPr/>
          </p:nvSpPr>
          <p:spPr bwMode="auto">
            <a:xfrm>
              <a:off x="500" y="73"/>
              <a:ext cx="29" cy="9"/>
            </a:xfrm>
            <a:custGeom>
              <a:avLst/>
              <a:gdLst>
                <a:gd name="T0" fmla="*/ 6 w 12"/>
                <a:gd name="T1" fmla="*/ 0 h 4"/>
                <a:gd name="T2" fmla="*/ 5 w 12"/>
                <a:gd name="T3" fmla="*/ 4 h 4"/>
                <a:gd name="T4" fmla="*/ 6 w 12"/>
                <a:gd name="T5" fmla="*/ 0 h 4"/>
              </a:gdLst>
              <a:ahLst/>
              <a:cxnLst>
                <a:cxn ang="0">
                  <a:pos x="T0" y="T1"/>
                </a:cxn>
                <a:cxn ang="0">
                  <a:pos x="T2" y="T3"/>
                </a:cxn>
                <a:cxn ang="0">
                  <a:pos x="T4" y="T5"/>
                </a:cxn>
              </a:cxnLst>
              <a:rect l="0" t="0" r="r" b="b"/>
              <a:pathLst>
                <a:path w="12" h="4">
                  <a:moveTo>
                    <a:pt x="6" y="0"/>
                  </a:moveTo>
                  <a:cubicBezTo>
                    <a:pt x="1" y="0"/>
                    <a:pt x="0" y="4"/>
                    <a:pt x="5" y="4"/>
                  </a:cubicBezTo>
                  <a:cubicBezTo>
                    <a:pt x="10" y="4"/>
                    <a:pt x="12" y="0"/>
                    <a:pt x="6" y="0"/>
                  </a:cubicBezTo>
                </a:path>
              </a:pathLst>
            </a:custGeom>
            <a:solidFill>
              <a:srgbClr val="944A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2" name="Freeform 87">
              <a:extLst>
                <a:ext uri="{FF2B5EF4-FFF2-40B4-BE49-F238E27FC236}">
                  <a16:creationId xmlns:a16="http://schemas.microsoft.com/office/drawing/2014/main" id="{1134DAA5-9244-4F48-A099-F04755D37F06}"/>
                </a:ext>
              </a:extLst>
            </p:cNvPr>
            <p:cNvSpPr>
              <a:spLocks/>
            </p:cNvSpPr>
            <p:nvPr/>
          </p:nvSpPr>
          <p:spPr bwMode="auto">
            <a:xfrm>
              <a:off x="383" y="66"/>
              <a:ext cx="31" cy="12"/>
            </a:xfrm>
            <a:custGeom>
              <a:avLst/>
              <a:gdLst>
                <a:gd name="T0" fmla="*/ 7 w 13"/>
                <a:gd name="T1" fmla="*/ 0 h 5"/>
                <a:gd name="T2" fmla="*/ 6 w 13"/>
                <a:gd name="T3" fmla="*/ 5 h 5"/>
                <a:gd name="T4" fmla="*/ 7 w 13"/>
                <a:gd name="T5" fmla="*/ 0 h 5"/>
              </a:gdLst>
              <a:ahLst/>
              <a:cxnLst>
                <a:cxn ang="0">
                  <a:pos x="T0" y="T1"/>
                </a:cxn>
                <a:cxn ang="0">
                  <a:pos x="T2" y="T3"/>
                </a:cxn>
                <a:cxn ang="0">
                  <a:pos x="T4" y="T5"/>
                </a:cxn>
              </a:cxnLst>
              <a:rect l="0" t="0" r="r" b="b"/>
              <a:pathLst>
                <a:path w="13" h="5">
                  <a:moveTo>
                    <a:pt x="7" y="0"/>
                  </a:moveTo>
                  <a:cubicBezTo>
                    <a:pt x="1" y="0"/>
                    <a:pt x="0" y="5"/>
                    <a:pt x="6" y="5"/>
                  </a:cubicBezTo>
                  <a:cubicBezTo>
                    <a:pt x="12" y="5"/>
                    <a:pt x="13" y="0"/>
                    <a:pt x="7" y="0"/>
                  </a:cubicBezTo>
                </a:path>
              </a:pathLst>
            </a:custGeom>
            <a:solidFill>
              <a:srgbClr val="B06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74" name="Group 90">
            <a:extLst>
              <a:ext uri="{FF2B5EF4-FFF2-40B4-BE49-F238E27FC236}">
                <a16:creationId xmlns:a16="http://schemas.microsoft.com/office/drawing/2014/main" id="{2CA5DD4F-F401-4C2B-942E-E6F96DC0FCD5}"/>
              </a:ext>
            </a:extLst>
          </p:cNvPr>
          <p:cNvGrpSpPr>
            <a:grpSpLocks noChangeAspect="1"/>
          </p:cNvGrpSpPr>
          <p:nvPr/>
        </p:nvGrpSpPr>
        <p:grpSpPr bwMode="auto">
          <a:xfrm>
            <a:off x="5670710" y="5446167"/>
            <a:ext cx="1156864" cy="626859"/>
            <a:chOff x="-7" y="-40"/>
            <a:chExt cx="1290" cy="699"/>
          </a:xfrm>
        </p:grpSpPr>
        <p:sp>
          <p:nvSpPr>
            <p:cNvPr id="2076" name="Freeform 91">
              <a:extLst>
                <a:ext uri="{FF2B5EF4-FFF2-40B4-BE49-F238E27FC236}">
                  <a16:creationId xmlns:a16="http://schemas.microsoft.com/office/drawing/2014/main" id="{D3FFB64E-F9E4-48F6-9C99-A7E2D0194E67}"/>
                </a:ext>
              </a:extLst>
            </p:cNvPr>
            <p:cNvSpPr>
              <a:spLocks/>
            </p:cNvSpPr>
            <p:nvPr/>
          </p:nvSpPr>
          <p:spPr bwMode="auto">
            <a:xfrm>
              <a:off x="-7" y="-23"/>
              <a:ext cx="1242" cy="411"/>
            </a:xfrm>
            <a:custGeom>
              <a:avLst/>
              <a:gdLst>
                <a:gd name="T0" fmla="*/ 3 w 521"/>
                <a:gd name="T1" fmla="*/ 119 h 171"/>
                <a:gd name="T2" fmla="*/ 248 w 521"/>
                <a:gd name="T3" fmla="*/ 25 h 171"/>
                <a:gd name="T4" fmla="*/ 248 w 521"/>
                <a:gd name="T5" fmla="*/ 25 h 171"/>
                <a:gd name="T6" fmla="*/ 248 w 521"/>
                <a:gd name="T7" fmla="*/ 25 h 171"/>
                <a:gd name="T8" fmla="*/ 248 w 521"/>
                <a:gd name="T9" fmla="*/ 24 h 171"/>
                <a:gd name="T10" fmla="*/ 249 w 521"/>
                <a:gd name="T11" fmla="*/ 24 h 171"/>
                <a:gd name="T12" fmla="*/ 509 w 521"/>
                <a:gd name="T13" fmla="*/ 48 h 171"/>
                <a:gd name="T14" fmla="*/ 265 w 521"/>
                <a:gd name="T15" fmla="*/ 142 h 171"/>
                <a:gd name="T16" fmla="*/ 265 w 521"/>
                <a:gd name="T17" fmla="*/ 142 h 171"/>
                <a:gd name="T18" fmla="*/ 265 w 521"/>
                <a:gd name="T19" fmla="*/ 142 h 171"/>
                <a:gd name="T20" fmla="*/ 265 w 521"/>
                <a:gd name="T21" fmla="*/ 142 h 171"/>
                <a:gd name="T22" fmla="*/ 264 w 521"/>
                <a:gd name="T23" fmla="*/ 143 h 171"/>
                <a:gd name="T24" fmla="*/ 264 w 521"/>
                <a:gd name="T25" fmla="*/ 143 h 171"/>
                <a:gd name="T26" fmla="*/ 3 w 521"/>
                <a:gd name="T27" fmla="*/ 11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1" h="171">
                  <a:moveTo>
                    <a:pt x="3" y="119"/>
                  </a:moveTo>
                  <a:cubicBezTo>
                    <a:pt x="0" y="69"/>
                    <a:pt x="108" y="44"/>
                    <a:pt x="248" y="25"/>
                  </a:cubicBezTo>
                  <a:cubicBezTo>
                    <a:pt x="248" y="25"/>
                    <a:pt x="248" y="25"/>
                    <a:pt x="248" y="25"/>
                  </a:cubicBezTo>
                  <a:cubicBezTo>
                    <a:pt x="248" y="25"/>
                    <a:pt x="248" y="25"/>
                    <a:pt x="248" y="25"/>
                  </a:cubicBezTo>
                  <a:cubicBezTo>
                    <a:pt x="248" y="24"/>
                    <a:pt x="248" y="24"/>
                    <a:pt x="248" y="24"/>
                  </a:cubicBezTo>
                  <a:cubicBezTo>
                    <a:pt x="249" y="24"/>
                    <a:pt x="249" y="24"/>
                    <a:pt x="249" y="24"/>
                  </a:cubicBezTo>
                  <a:cubicBezTo>
                    <a:pt x="388" y="5"/>
                    <a:pt x="499" y="0"/>
                    <a:pt x="509" y="48"/>
                  </a:cubicBezTo>
                  <a:cubicBezTo>
                    <a:pt x="521" y="99"/>
                    <a:pt x="405" y="123"/>
                    <a:pt x="265" y="142"/>
                  </a:cubicBezTo>
                  <a:cubicBezTo>
                    <a:pt x="265" y="142"/>
                    <a:pt x="265" y="142"/>
                    <a:pt x="265" y="142"/>
                  </a:cubicBezTo>
                  <a:cubicBezTo>
                    <a:pt x="265" y="142"/>
                    <a:pt x="265" y="142"/>
                    <a:pt x="265" y="142"/>
                  </a:cubicBezTo>
                  <a:cubicBezTo>
                    <a:pt x="265" y="142"/>
                    <a:pt x="265" y="142"/>
                    <a:pt x="265" y="142"/>
                  </a:cubicBezTo>
                  <a:cubicBezTo>
                    <a:pt x="264" y="143"/>
                    <a:pt x="264" y="143"/>
                    <a:pt x="264" y="143"/>
                  </a:cubicBezTo>
                  <a:cubicBezTo>
                    <a:pt x="264" y="143"/>
                    <a:pt x="264" y="143"/>
                    <a:pt x="264" y="143"/>
                  </a:cubicBezTo>
                  <a:cubicBezTo>
                    <a:pt x="125" y="162"/>
                    <a:pt x="7" y="171"/>
                    <a:pt x="3" y="119"/>
                  </a:cubicBezTo>
                </a:path>
              </a:pathLst>
            </a:custGeom>
            <a:solidFill>
              <a:srgbClr val="FFD5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7" name="Freeform 92">
              <a:extLst>
                <a:ext uri="{FF2B5EF4-FFF2-40B4-BE49-F238E27FC236}">
                  <a16:creationId xmlns:a16="http://schemas.microsoft.com/office/drawing/2014/main" id="{DCE52A26-3B42-4075-8B4D-97BF579A4ACD}"/>
                </a:ext>
              </a:extLst>
            </p:cNvPr>
            <p:cNvSpPr>
              <a:spLocks noEditPoints="1"/>
            </p:cNvSpPr>
            <p:nvPr/>
          </p:nvSpPr>
          <p:spPr bwMode="auto">
            <a:xfrm>
              <a:off x="74" y="1"/>
              <a:ext cx="897" cy="233"/>
            </a:xfrm>
            <a:custGeom>
              <a:avLst/>
              <a:gdLst>
                <a:gd name="T0" fmla="*/ 22 w 376"/>
                <a:gd name="T1" fmla="*/ 56 h 97"/>
                <a:gd name="T2" fmla="*/ 0 w 376"/>
                <a:gd name="T3" fmla="*/ 67 h 97"/>
                <a:gd name="T4" fmla="*/ 64 w 376"/>
                <a:gd name="T5" fmla="*/ 97 h 97"/>
                <a:gd name="T6" fmla="*/ 22 w 376"/>
                <a:gd name="T7" fmla="*/ 56 h 97"/>
                <a:gd name="T8" fmla="*/ 373 w 376"/>
                <a:gd name="T9" fmla="*/ 0 h 97"/>
                <a:gd name="T10" fmla="*/ 215 w 376"/>
                <a:gd name="T11" fmla="*/ 14 h 97"/>
                <a:gd name="T12" fmla="*/ 258 w 376"/>
                <a:gd name="T13" fmla="*/ 9 h 97"/>
                <a:gd name="T14" fmla="*/ 290 w 376"/>
                <a:gd name="T15" fmla="*/ 49 h 97"/>
                <a:gd name="T16" fmla="*/ 277 w 376"/>
                <a:gd name="T17" fmla="*/ 56 h 97"/>
                <a:gd name="T18" fmla="*/ 272 w 376"/>
                <a:gd name="T19" fmla="*/ 56 h 97"/>
                <a:gd name="T20" fmla="*/ 237 w 376"/>
                <a:gd name="T21" fmla="*/ 44 h 97"/>
                <a:gd name="T22" fmla="*/ 237 w 376"/>
                <a:gd name="T23" fmla="*/ 44 h 97"/>
                <a:gd name="T24" fmla="*/ 196 w 376"/>
                <a:gd name="T25" fmla="*/ 23 h 97"/>
                <a:gd name="T26" fmla="*/ 196 w 376"/>
                <a:gd name="T27" fmla="*/ 23 h 97"/>
                <a:gd name="T28" fmla="*/ 196 w 376"/>
                <a:gd name="T29" fmla="*/ 23 h 97"/>
                <a:gd name="T30" fmla="*/ 196 w 376"/>
                <a:gd name="T31" fmla="*/ 23 h 97"/>
                <a:gd name="T32" fmla="*/ 196 w 376"/>
                <a:gd name="T33" fmla="*/ 23 h 97"/>
                <a:gd name="T34" fmla="*/ 196 w 376"/>
                <a:gd name="T35" fmla="*/ 23 h 97"/>
                <a:gd name="T36" fmla="*/ 196 w 376"/>
                <a:gd name="T37" fmla="*/ 23 h 97"/>
                <a:gd name="T38" fmla="*/ 187 w 376"/>
                <a:gd name="T39" fmla="*/ 18 h 97"/>
                <a:gd name="T40" fmla="*/ 154 w 376"/>
                <a:gd name="T41" fmla="*/ 24 h 97"/>
                <a:gd name="T42" fmla="*/ 154 w 376"/>
                <a:gd name="T43" fmla="*/ 24 h 97"/>
                <a:gd name="T44" fmla="*/ 172 w 376"/>
                <a:gd name="T45" fmla="*/ 21 h 97"/>
                <a:gd name="T46" fmla="*/ 193 w 376"/>
                <a:gd name="T47" fmla="*/ 37 h 97"/>
                <a:gd name="T48" fmla="*/ 277 w 376"/>
                <a:gd name="T49" fmla="*/ 70 h 97"/>
                <a:gd name="T50" fmla="*/ 279 w 376"/>
                <a:gd name="T51" fmla="*/ 71 h 97"/>
                <a:gd name="T52" fmla="*/ 279 w 376"/>
                <a:gd name="T53" fmla="*/ 71 h 97"/>
                <a:gd name="T54" fmla="*/ 279 w 376"/>
                <a:gd name="T55" fmla="*/ 71 h 97"/>
                <a:gd name="T56" fmla="*/ 280 w 376"/>
                <a:gd name="T57" fmla="*/ 71 h 97"/>
                <a:gd name="T58" fmla="*/ 282 w 376"/>
                <a:gd name="T59" fmla="*/ 72 h 97"/>
                <a:gd name="T60" fmla="*/ 354 w 376"/>
                <a:gd name="T61" fmla="*/ 45 h 97"/>
                <a:gd name="T62" fmla="*/ 283 w 376"/>
                <a:gd name="T63" fmla="*/ 12 h 97"/>
                <a:gd name="T64" fmla="*/ 283 w 376"/>
                <a:gd name="T65" fmla="*/ 12 h 97"/>
                <a:gd name="T66" fmla="*/ 283 w 376"/>
                <a:gd name="T67" fmla="*/ 12 h 97"/>
                <a:gd name="T68" fmla="*/ 283 w 376"/>
                <a:gd name="T69" fmla="*/ 12 h 97"/>
                <a:gd name="T70" fmla="*/ 274 w 376"/>
                <a:gd name="T71" fmla="*/ 7 h 97"/>
                <a:gd name="T72" fmla="*/ 349 w 376"/>
                <a:gd name="T73" fmla="*/ 1 h 97"/>
                <a:gd name="T74" fmla="*/ 349 w 376"/>
                <a:gd name="T75" fmla="*/ 1 h 97"/>
                <a:gd name="T76" fmla="*/ 373 w 376"/>
                <a:gd name="T77" fmla="*/ 22 h 97"/>
                <a:gd name="T78" fmla="*/ 375 w 376"/>
                <a:gd name="T79" fmla="*/ 2 h 97"/>
                <a:gd name="T80" fmla="*/ 374 w 376"/>
                <a:gd name="T81" fmla="*/ 0 h 97"/>
                <a:gd name="T82" fmla="*/ 373 w 376"/>
                <a:gd name="T83"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6" h="97">
                  <a:moveTo>
                    <a:pt x="22" y="56"/>
                  </a:moveTo>
                  <a:cubicBezTo>
                    <a:pt x="14" y="60"/>
                    <a:pt x="6" y="63"/>
                    <a:pt x="0" y="67"/>
                  </a:cubicBezTo>
                  <a:cubicBezTo>
                    <a:pt x="8" y="86"/>
                    <a:pt x="31" y="95"/>
                    <a:pt x="64" y="97"/>
                  </a:cubicBezTo>
                  <a:cubicBezTo>
                    <a:pt x="44" y="83"/>
                    <a:pt x="29" y="70"/>
                    <a:pt x="22" y="56"/>
                  </a:cubicBezTo>
                  <a:moveTo>
                    <a:pt x="373" y="0"/>
                  </a:moveTo>
                  <a:cubicBezTo>
                    <a:pt x="329" y="0"/>
                    <a:pt x="275" y="6"/>
                    <a:pt x="215" y="14"/>
                  </a:cubicBezTo>
                  <a:cubicBezTo>
                    <a:pt x="230" y="12"/>
                    <a:pt x="244" y="10"/>
                    <a:pt x="258" y="9"/>
                  </a:cubicBezTo>
                  <a:cubicBezTo>
                    <a:pt x="281" y="24"/>
                    <a:pt x="295" y="38"/>
                    <a:pt x="290" y="49"/>
                  </a:cubicBezTo>
                  <a:cubicBezTo>
                    <a:pt x="288" y="54"/>
                    <a:pt x="283" y="56"/>
                    <a:pt x="277" y="56"/>
                  </a:cubicBezTo>
                  <a:cubicBezTo>
                    <a:pt x="275" y="56"/>
                    <a:pt x="273" y="56"/>
                    <a:pt x="272" y="56"/>
                  </a:cubicBezTo>
                  <a:cubicBezTo>
                    <a:pt x="262" y="55"/>
                    <a:pt x="251" y="51"/>
                    <a:pt x="237" y="44"/>
                  </a:cubicBezTo>
                  <a:cubicBezTo>
                    <a:pt x="237" y="44"/>
                    <a:pt x="237" y="44"/>
                    <a:pt x="237" y="44"/>
                  </a:cubicBezTo>
                  <a:cubicBezTo>
                    <a:pt x="225" y="39"/>
                    <a:pt x="211" y="31"/>
                    <a:pt x="196" y="23"/>
                  </a:cubicBezTo>
                  <a:cubicBezTo>
                    <a:pt x="196" y="23"/>
                    <a:pt x="196" y="23"/>
                    <a:pt x="196" y="23"/>
                  </a:cubicBezTo>
                  <a:cubicBezTo>
                    <a:pt x="196" y="23"/>
                    <a:pt x="196" y="23"/>
                    <a:pt x="196" y="23"/>
                  </a:cubicBezTo>
                  <a:cubicBezTo>
                    <a:pt x="196" y="23"/>
                    <a:pt x="196" y="23"/>
                    <a:pt x="196" y="23"/>
                  </a:cubicBezTo>
                  <a:cubicBezTo>
                    <a:pt x="196" y="23"/>
                    <a:pt x="196" y="23"/>
                    <a:pt x="196" y="23"/>
                  </a:cubicBezTo>
                  <a:cubicBezTo>
                    <a:pt x="196" y="23"/>
                    <a:pt x="196" y="23"/>
                    <a:pt x="196" y="23"/>
                  </a:cubicBezTo>
                  <a:cubicBezTo>
                    <a:pt x="196" y="23"/>
                    <a:pt x="196" y="23"/>
                    <a:pt x="196" y="23"/>
                  </a:cubicBezTo>
                  <a:cubicBezTo>
                    <a:pt x="193" y="22"/>
                    <a:pt x="190" y="20"/>
                    <a:pt x="187" y="18"/>
                  </a:cubicBezTo>
                  <a:cubicBezTo>
                    <a:pt x="176" y="20"/>
                    <a:pt x="165" y="22"/>
                    <a:pt x="154" y="24"/>
                  </a:cubicBezTo>
                  <a:cubicBezTo>
                    <a:pt x="154" y="24"/>
                    <a:pt x="154" y="24"/>
                    <a:pt x="154" y="24"/>
                  </a:cubicBezTo>
                  <a:cubicBezTo>
                    <a:pt x="160" y="23"/>
                    <a:pt x="166" y="22"/>
                    <a:pt x="172" y="21"/>
                  </a:cubicBezTo>
                  <a:cubicBezTo>
                    <a:pt x="180" y="26"/>
                    <a:pt x="188" y="32"/>
                    <a:pt x="193" y="37"/>
                  </a:cubicBezTo>
                  <a:cubicBezTo>
                    <a:pt x="220" y="46"/>
                    <a:pt x="248" y="58"/>
                    <a:pt x="277" y="70"/>
                  </a:cubicBezTo>
                  <a:cubicBezTo>
                    <a:pt x="278" y="70"/>
                    <a:pt x="278" y="70"/>
                    <a:pt x="279" y="71"/>
                  </a:cubicBezTo>
                  <a:cubicBezTo>
                    <a:pt x="279" y="71"/>
                    <a:pt x="279" y="71"/>
                    <a:pt x="279" y="71"/>
                  </a:cubicBezTo>
                  <a:cubicBezTo>
                    <a:pt x="279" y="71"/>
                    <a:pt x="279" y="71"/>
                    <a:pt x="279" y="71"/>
                  </a:cubicBezTo>
                  <a:cubicBezTo>
                    <a:pt x="280" y="71"/>
                    <a:pt x="280" y="71"/>
                    <a:pt x="280" y="71"/>
                  </a:cubicBezTo>
                  <a:cubicBezTo>
                    <a:pt x="281" y="72"/>
                    <a:pt x="282" y="72"/>
                    <a:pt x="282" y="72"/>
                  </a:cubicBezTo>
                  <a:cubicBezTo>
                    <a:pt x="313" y="65"/>
                    <a:pt x="338" y="56"/>
                    <a:pt x="354" y="45"/>
                  </a:cubicBezTo>
                  <a:cubicBezTo>
                    <a:pt x="337" y="41"/>
                    <a:pt x="311" y="28"/>
                    <a:pt x="283" y="12"/>
                  </a:cubicBezTo>
                  <a:cubicBezTo>
                    <a:pt x="283" y="12"/>
                    <a:pt x="283" y="12"/>
                    <a:pt x="283" y="12"/>
                  </a:cubicBezTo>
                  <a:cubicBezTo>
                    <a:pt x="283" y="12"/>
                    <a:pt x="283" y="12"/>
                    <a:pt x="283" y="12"/>
                  </a:cubicBezTo>
                  <a:cubicBezTo>
                    <a:pt x="283" y="12"/>
                    <a:pt x="283" y="12"/>
                    <a:pt x="283" y="12"/>
                  </a:cubicBezTo>
                  <a:cubicBezTo>
                    <a:pt x="280" y="10"/>
                    <a:pt x="277" y="9"/>
                    <a:pt x="274" y="7"/>
                  </a:cubicBezTo>
                  <a:cubicBezTo>
                    <a:pt x="301" y="4"/>
                    <a:pt x="326" y="2"/>
                    <a:pt x="349" y="1"/>
                  </a:cubicBezTo>
                  <a:cubicBezTo>
                    <a:pt x="349" y="1"/>
                    <a:pt x="349" y="1"/>
                    <a:pt x="349" y="1"/>
                  </a:cubicBezTo>
                  <a:cubicBezTo>
                    <a:pt x="360" y="8"/>
                    <a:pt x="368" y="16"/>
                    <a:pt x="373" y="22"/>
                  </a:cubicBezTo>
                  <a:cubicBezTo>
                    <a:pt x="376" y="16"/>
                    <a:pt x="376" y="10"/>
                    <a:pt x="375" y="2"/>
                  </a:cubicBezTo>
                  <a:cubicBezTo>
                    <a:pt x="374" y="2"/>
                    <a:pt x="374" y="1"/>
                    <a:pt x="374" y="0"/>
                  </a:cubicBezTo>
                  <a:cubicBezTo>
                    <a:pt x="374" y="0"/>
                    <a:pt x="373" y="0"/>
                    <a:pt x="373" y="0"/>
                  </a:cubicBezTo>
                </a:path>
              </a:pathLst>
            </a:custGeom>
            <a:solidFill>
              <a:srgbClr val="FFE1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8" name="Freeform 93">
              <a:extLst>
                <a:ext uri="{FF2B5EF4-FFF2-40B4-BE49-F238E27FC236}">
                  <a16:creationId xmlns:a16="http://schemas.microsoft.com/office/drawing/2014/main" id="{3039466B-F5C8-41AB-83F4-D176FC2C1030}"/>
                </a:ext>
              </a:extLst>
            </p:cNvPr>
            <p:cNvSpPr>
              <a:spLocks noEditPoints="1"/>
            </p:cNvSpPr>
            <p:nvPr/>
          </p:nvSpPr>
          <p:spPr bwMode="auto">
            <a:xfrm>
              <a:off x="918" y="104"/>
              <a:ext cx="48" cy="7"/>
            </a:xfrm>
            <a:custGeom>
              <a:avLst/>
              <a:gdLst>
                <a:gd name="T0" fmla="*/ 20 w 20"/>
                <a:gd name="T1" fmla="*/ 0 h 3"/>
                <a:gd name="T2" fmla="*/ 10 w 20"/>
                <a:gd name="T3" fmla="*/ 3 h 3"/>
                <a:gd name="T4" fmla="*/ 0 w 20"/>
                <a:gd name="T5" fmla="*/ 2 h 3"/>
                <a:gd name="T6" fmla="*/ 0 w 20"/>
                <a:gd name="T7" fmla="*/ 2 h 3"/>
                <a:gd name="T8" fmla="*/ 10 w 20"/>
                <a:gd name="T9" fmla="*/ 3 h 3"/>
                <a:gd name="T10" fmla="*/ 20 w 20"/>
                <a:gd name="T11" fmla="*/ 0 h 3"/>
                <a:gd name="T12" fmla="*/ 20 w 20"/>
                <a:gd name="T13" fmla="*/ 0 h 3"/>
                <a:gd name="T14" fmla="*/ 20 w 20"/>
                <a:gd name="T15" fmla="*/ 0 h 3"/>
                <a:gd name="T16" fmla="*/ 20 w 20"/>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
                  <a:moveTo>
                    <a:pt x="20" y="0"/>
                  </a:moveTo>
                  <a:cubicBezTo>
                    <a:pt x="18" y="2"/>
                    <a:pt x="14" y="3"/>
                    <a:pt x="10" y="3"/>
                  </a:cubicBezTo>
                  <a:cubicBezTo>
                    <a:pt x="7" y="3"/>
                    <a:pt x="4" y="3"/>
                    <a:pt x="0" y="2"/>
                  </a:cubicBezTo>
                  <a:cubicBezTo>
                    <a:pt x="0" y="2"/>
                    <a:pt x="0" y="2"/>
                    <a:pt x="0" y="2"/>
                  </a:cubicBezTo>
                  <a:cubicBezTo>
                    <a:pt x="4" y="3"/>
                    <a:pt x="7" y="3"/>
                    <a:pt x="10" y="3"/>
                  </a:cubicBezTo>
                  <a:cubicBezTo>
                    <a:pt x="14" y="3"/>
                    <a:pt x="18" y="2"/>
                    <a:pt x="20" y="0"/>
                  </a:cubicBezTo>
                  <a:moveTo>
                    <a:pt x="20" y="0"/>
                  </a:moveTo>
                  <a:cubicBezTo>
                    <a:pt x="20" y="0"/>
                    <a:pt x="20" y="0"/>
                    <a:pt x="20" y="0"/>
                  </a:cubicBezTo>
                  <a:cubicBezTo>
                    <a:pt x="20" y="0"/>
                    <a:pt x="20" y="0"/>
                    <a:pt x="20" y="0"/>
                  </a:cubicBezTo>
                </a:path>
              </a:pathLst>
            </a:custGeom>
            <a:solidFill>
              <a:srgbClr val="F6C2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9" name="Freeform 94">
              <a:extLst>
                <a:ext uri="{FF2B5EF4-FFF2-40B4-BE49-F238E27FC236}">
                  <a16:creationId xmlns:a16="http://schemas.microsoft.com/office/drawing/2014/main" id="{CCC6E548-C6A1-4886-8A1B-3C5F3CA19C24}"/>
                </a:ext>
              </a:extLst>
            </p:cNvPr>
            <p:cNvSpPr>
              <a:spLocks/>
            </p:cNvSpPr>
            <p:nvPr/>
          </p:nvSpPr>
          <p:spPr bwMode="auto">
            <a:xfrm>
              <a:off x="727" y="3"/>
              <a:ext cx="191" cy="106"/>
            </a:xfrm>
            <a:custGeom>
              <a:avLst/>
              <a:gdLst>
                <a:gd name="T0" fmla="*/ 75 w 80"/>
                <a:gd name="T1" fmla="*/ 0 h 44"/>
                <a:gd name="T2" fmla="*/ 0 w 80"/>
                <a:gd name="T3" fmla="*/ 6 h 44"/>
                <a:gd name="T4" fmla="*/ 9 w 80"/>
                <a:gd name="T5" fmla="*/ 11 h 44"/>
                <a:gd name="T6" fmla="*/ 9 w 80"/>
                <a:gd name="T7" fmla="*/ 11 h 44"/>
                <a:gd name="T8" fmla="*/ 9 w 80"/>
                <a:gd name="T9" fmla="*/ 11 h 44"/>
                <a:gd name="T10" fmla="*/ 9 w 80"/>
                <a:gd name="T11" fmla="*/ 11 h 44"/>
                <a:gd name="T12" fmla="*/ 80 w 80"/>
                <a:gd name="T13" fmla="*/ 44 h 44"/>
                <a:gd name="T14" fmla="*/ 80 w 80"/>
                <a:gd name="T15" fmla="*/ 44 h 44"/>
                <a:gd name="T16" fmla="*/ 51 w 80"/>
                <a:gd name="T17" fmla="*/ 33 h 44"/>
                <a:gd name="T18" fmla="*/ 52 w 80"/>
                <a:gd name="T19" fmla="*/ 33 h 44"/>
                <a:gd name="T20" fmla="*/ 63 w 80"/>
                <a:gd name="T21" fmla="*/ 36 h 44"/>
                <a:gd name="T22" fmla="*/ 64 w 80"/>
                <a:gd name="T23" fmla="*/ 36 h 44"/>
                <a:gd name="T24" fmla="*/ 77 w 80"/>
                <a:gd name="T25" fmla="*/ 27 h 44"/>
                <a:gd name="T26" fmla="*/ 63 w 80"/>
                <a:gd name="T27" fmla="*/ 0 h 44"/>
                <a:gd name="T28" fmla="*/ 75 w 80"/>
                <a:gd name="T2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44">
                  <a:moveTo>
                    <a:pt x="75" y="0"/>
                  </a:moveTo>
                  <a:cubicBezTo>
                    <a:pt x="52" y="1"/>
                    <a:pt x="27" y="3"/>
                    <a:pt x="0" y="6"/>
                  </a:cubicBezTo>
                  <a:cubicBezTo>
                    <a:pt x="3" y="8"/>
                    <a:pt x="6" y="9"/>
                    <a:pt x="9" y="11"/>
                  </a:cubicBezTo>
                  <a:cubicBezTo>
                    <a:pt x="9" y="11"/>
                    <a:pt x="9" y="11"/>
                    <a:pt x="9" y="11"/>
                  </a:cubicBezTo>
                  <a:cubicBezTo>
                    <a:pt x="9" y="11"/>
                    <a:pt x="9" y="11"/>
                    <a:pt x="9" y="11"/>
                  </a:cubicBezTo>
                  <a:cubicBezTo>
                    <a:pt x="9" y="11"/>
                    <a:pt x="9" y="11"/>
                    <a:pt x="9" y="11"/>
                  </a:cubicBezTo>
                  <a:cubicBezTo>
                    <a:pt x="37" y="27"/>
                    <a:pt x="63" y="40"/>
                    <a:pt x="80" y="44"/>
                  </a:cubicBezTo>
                  <a:cubicBezTo>
                    <a:pt x="80" y="44"/>
                    <a:pt x="80" y="44"/>
                    <a:pt x="80" y="44"/>
                  </a:cubicBezTo>
                  <a:cubicBezTo>
                    <a:pt x="72" y="42"/>
                    <a:pt x="62" y="38"/>
                    <a:pt x="51" y="33"/>
                  </a:cubicBezTo>
                  <a:cubicBezTo>
                    <a:pt x="51" y="33"/>
                    <a:pt x="51" y="33"/>
                    <a:pt x="52" y="33"/>
                  </a:cubicBezTo>
                  <a:cubicBezTo>
                    <a:pt x="55" y="33"/>
                    <a:pt x="61" y="36"/>
                    <a:pt x="63" y="36"/>
                  </a:cubicBezTo>
                  <a:cubicBezTo>
                    <a:pt x="64" y="36"/>
                    <a:pt x="64" y="36"/>
                    <a:pt x="64" y="36"/>
                  </a:cubicBezTo>
                  <a:cubicBezTo>
                    <a:pt x="70" y="36"/>
                    <a:pt x="76" y="33"/>
                    <a:pt x="77" y="27"/>
                  </a:cubicBezTo>
                  <a:cubicBezTo>
                    <a:pt x="79" y="16"/>
                    <a:pt x="69" y="8"/>
                    <a:pt x="63" y="0"/>
                  </a:cubicBezTo>
                  <a:cubicBezTo>
                    <a:pt x="67" y="0"/>
                    <a:pt x="71" y="0"/>
                    <a:pt x="75" y="0"/>
                  </a:cubicBezTo>
                </a:path>
              </a:pathLst>
            </a:custGeom>
            <a:solidFill>
              <a:srgbClr val="F6CC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0" name="Freeform 95">
              <a:extLst>
                <a:ext uri="{FF2B5EF4-FFF2-40B4-BE49-F238E27FC236}">
                  <a16:creationId xmlns:a16="http://schemas.microsoft.com/office/drawing/2014/main" id="{362762A3-7DD1-4F0A-9CC9-DB5002FE1661}"/>
                </a:ext>
              </a:extLst>
            </p:cNvPr>
            <p:cNvSpPr>
              <a:spLocks/>
            </p:cNvSpPr>
            <p:nvPr/>
          </p:nvSpPr>
          <p:spPr bwMode="auto">
            <a:xfrm>
              <a:off x="441" y="51"/>
              <a:ext cx="93" cy="39"/>
            </a:xfrm>
            <a:custGeom>
              <a:avLst/>
              <a:gdLst>
                <a:gd name="T0" fmla="*/ 18 w 39"/>
                <a:gd name="T1" fmla="*/ 0 h 16"/>
                <a:gd name="T2" fmla="*/ 0 w 39"/>
                <a:gd name="T3" fmla="*/ 3 h 16"/>
                <a:gd name="T4" fmla="*/ 12 w 39"/>
                <a:gd name="T5" fmla="*/ 6 h 16"/>
                <a:gd name="T6" fmla="*/ 7 w 39"/>
                <a:gd name="T7" fmla="*/ 2 h 16"/>
                <a:gd name="T8" fmla="*/ 18 w 39"/>
                <a:gd name="T9" fmla="*/ 0 h 16"/>
                <a:gd name="T10" fmla="*/ 38 w 39"/>
                <a:gd name="T11" fmla="*/ 15 h 16"/>
                <a:gd name="T12" fmla="*/ 39 w 39"/>
                <a:gd name="T13" fmla="*/ 16 h 16"/>
                <a:gd name="T14" fmla="*/ 18 w 39"/>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8" y="0"/>
                  </a:moveTo>
                  <a:cubicBezTo>
                    <a:pt x="12" y="1"/>
                    <a:pt x="6" y="2"/>
                    <a:pt x="0" y="3"/>
                  </a:cubicBezTo>
                  <a:cubicBezTo>
                    <a:pt x="4" y="4"/>
                    <a:pt x="8" y="5"/>
                    <a:pt x="12" y="6"/>
                  </a:cubicBezTo>
                  <a:cubicBezTo>
                    <a:pt x="10" y="5"/>
                    <a:pt x="9" y="3"/>
                    <a:pt x="7" y="2"/>
                  </a:cubicBezTo>
                  <a:cubicBezTo>
                    <a:pt x="12" y="2"/>
                    <a:pt x="14" y="0"/>
                    <a:pt x="18" y="0"/>
                  </a:cubicBezTo>
                  <a:cubicBezTo>
                    <a:pt x="26" y="5"/>
                    <a:pt x="32" y="10"/>
                    <a:pt x="38" y="15"/>
                  </a:cubicBezTo>
                  <a:cubicBezTo>
                    <a:pt x="38" y="15"/>
                    <a:pt x="39" y="16"/>
                    <a:pt x="39" y="16"/>
                  </a:cubicBezTo>
                  <a:cubicBezTo>
                    <a:pt x="34" y="11"/>
                    <a:pt x="26" y="5"/>
                    <a:pt x="18" y="0"/>
                  </a:cubicBezTo>
                </a:path>
              </a:pathLst>
            </a:custGeom>
            <a:solidFill>
              <a:srgbClr val="F6CC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1" name="Freeform 96">
              <a:extLst>
                <a:ext uri="{FF2B5EF4-FFF2-40B4-BE49-F238E27FC236}">
                  <a16:creationId xmlns:a16="http://schemas.microsoft.com/office/drawing/2014/main" id="{5D66736E-9DA5-4C08-BBB3-B4DF5AB533D8}"/>
                </a:ext>
              </a:extLst>
            </p:cNvPr>
            <p:cNvSpPr>
              <a:spLocks noEditPoints="1"/>
            </p:cNvSpPr>
            <p:nvPr/>
          </p:nvSpPr>
          <p:spPr bwMode="auto">
            <a:xfrm>
              <a:off x="520" y="35"/>
              <a:ext cx="67" cy="9"/>
            </a:xfrm>
            <a:custGeom>
              <a:avLst/>
              <a:gdLst>
                <a:gd name="T0" fmla="*/ 8 w 28"/>
                <a:gd name="T1" fmla="*/ 3 h 4"/>
                <a:gd name="T2" fmla="*/ 0 w 28"/>
                <a:gd name="T3" fmla="*/ 4 h 4"/>
                <a:gd name="T4" fmla="*/ 0 w 28"/>
                <a:gd name="T5" fmla="*/ 4 h 4"/>
                <a:gd name="T6" fmla="*/ 8 w 28"/>
                <a:gd name="T7" fmla="*/ 3 h 4"/>
                <a:gd name="T8" fmla="*/ 28 w 28"/>
                <a:gd name="T9" fmla="*/ 0 h 4"/>
                <a:gd name="T10" fmla="*/ 28 w 28"/>
                <a:gd name="T11" fmla="*/ 0 h 4"/>
                <a:gd name="T12" fmla="*/ 27 w 28"/>
                <a:gd name="T13" fmla="*/ 0 h 4"/>
                <a:gd name="T14" fmla="*/ 27 w 28"/>
                <a:gd name="T15" fmla="*/ 1 h 4"/>
                <a:gd name="T16" fmla="*/ 12 w 28"/>
                <a:gd name="T17" fmla="*/ 3 h 4"/>
                <a:gd name="T18" fmla="*/ 27 w 28"/>
                <a:gd name="T19" fmla="*/ 1 h 4"/>
                <a:gd name="T20" fmla="*/ 27 w 28"/>
                <a:gd name="T21" fmla="*/ 1 h 4"/>
                <a:gd name="T22" fmla="*/ 27 w 28"/>
                <a:gd name="T23" fmla="*/ 0 h 4"/>
                <a:gd name="T24" fmla="*/ 28 w 28"/>
                <a:gd name="T25" fmla="*/ 0 h 4"/>
                <a:gd name="T26" fmla="*/ 28 w 28"/>
                <a:gd name="T27" fmla="*/ 0 h 4"/>
                <a:gd name="T28" fmla="*/ 28 w 28"/>
                <a:gd name="T2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4">
                  <a:moveTo>
                    <a:pt x="8" y="3"/>
                  </a:moveTo>
                  <a:cubicBezTo>
                    <a:pt x="5" y="4"/>
                    <a:pt x="3" y="4"/>
                    <a:pt x="0" y="4"/>
                  </a:cubicBezTo>
                  <a:cubicBezTo>
                    <a:pt x="0" y="4"/>
                    <a:pt x="0" y="4"/>
                    <a:pt x="0" y="4"/>
                  </a:cubicBezTo>
                  <a:cubicBezTo>
                    <a:pt x="3" y="4"/>
                    <a:pt x="5" y="4"/>
                    <a:pt x="8" y="3"/>
                  </a:cubicBezTo>
                  <a:moveTo>
                    <a:pt x="28" y="0"/>
                  </a:moveTo>
                  <a:cubicBezTo>
                    <a:pt x="28" y="0"/>
                    <a:pt x="28" y="0"/>
                    <a:pt x="28" y="0"/>
                  </a:cubicBezTo>
                  <a:cubicBezTo>
                    <a:pt x="27" y="0"/>
                    <a:pt x="27" y="0"/>
                    <a:pt x="27" y="0"/>
                  </a:cubicBezTo>
                  <a:cubicBezTo>
                    <a:pt x="27" y="1"/>
                    <a:pt x="27" y="1"/>
                    <a:pt x="27" y="1"/>
                  </a:cubicBezTo>
                  <a:cubicBezTo>
                    <a:pt x="22" y="1"/>
                    <a:pt x="17" y="2"/>
                    <a:pt x="12" y="3"/>
                  </a:cubicBezTo>
                  <a:cubicBezTo>
                    <a:pt x="17" y="2"/>
                    <a:pt x="22" y="1"/>
                    <a:pt x="27" y="1"/>
                  </a:cubicBezTo>
                  <a:cubicBezTo>
                    <a:pt x="27" y="1"/>
                    <a:pt x="27" y="1"/>
                    <a:pt x="27" y="1"/>
                  </a:cubicBezTo>
                  <a:cubicBezTo>
                    <a:pt x="27" y="0"/>
                    <a:pt x="27" y="0"/>
                    <a:pt x="27" y="0"/>
                  </a:cubicBezTo>
                  <a:cubicBezTo>
                    <a:pt x="28" y="0"/>
                    <a:pt x="28" y="0"/>
                    <a:pt x="28" y="0"/>
                  </a:cubicBezTo>
                  <a:cubicBezTo>
                    <a:pt x="28" y="0"/>
                    <a:pt x="28" y="0"/>
                    <a:pt x="28" y="0"/>
                  </a:cubicBezTo>
                  <a:cubicBezTo>
                    <a:pt x="28" y="0"/>
                    <a:pt x="28" y="0"/>
                    <a:pt x="28" y="0"/>
                  </a:cubicBezTo>
                </a:path>
              </a:pathLst>
            </a:custGeom>
            <a:solidFill>
              <a:srgbClr val="F6E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2" name="Freeform 97">
              <a:extLst>
                <a:ext uri="{FF2B5EF4-FFF2-40B4-BE49-F238E27FC236}">
                  <a16:creationId xmlns:a16="http://schemas.microsoft.com/office/drawing/2014/main" id="{5CB2F6CA-8838-4BCA-944D-0F75711876D8}"/>
                </a:ext>
              </a:extLst>
            </p:cNvPr>
            <p:cNvSpPr>
              <a:spLocks/>
            </p:cNvSpPr>
            <p:nvPr/>
          </p:nvSpPr>
          <p:spPr bwMode="auto">
            <a:xfrm>
              <a:off x="520" y="37"/>
              <a:ext cx="64" cy="7"/>
            </a:xfrm>
            <a:custGeom>
              <a:avLst/>
              <a:gdLst>
                <a:gd name="T0" fmla="*/ 27 w 27"/>
                <a:gd name="T1" fmla="*/ 0 h 3"/>
                <a:gd name="T2" fmla="*/ 12 w 27"/>
                <a:gd name="T3" fmla="*/ 2 h 3"/>
                <a:gd name="T4" fmla="*/ 8 w 27"/>
                <a:gd name="T5" fmla="*/ 2 h 3"/>
                <a:gd name="T6" fmla="*/ 0 w 27"/>
                <a:gd name="T7" fmla="*/ 3 h 3"/>
                <a:gd name="T8" fmla="*/ 0 w 27"/>
                <a:gd name="T9" fmla="*/ 3 h 3"/>
                <a:gd name="T10" fmla="*/ 27 w 27"/>
                <a:gd name="T11" fmla="*/ 0 h 3"/>
              </a:gdLst>
              <a:ahLst/>
              <a:cxnLst>
                <a:cxn ang="0">
                  <a:pos x="T0" y="T1"/>
                </a:cxn>
                <a:cxn ang="0">
                  <a:pos x="T2" y="T3"/>
                </a:cxn>
                <a:cxn ang="0">
                  <a:pos x="T4" y="T5"/>
                </a:cxn>
                <a:cxn ang="0">
                  <a:pos x="T6" y="T7"/>
                </a:cxn>
                <a:cxn ang="0">
                  <a:pos x="T8" y="T9"/>
                </a:cxn>
                <a:cxn ang="0">
                  <a:pos x="T10" y="T11"/>
                </a:cxn>
              </a:cxnLst>
              <a:rect l="0" t="0" r="r" b="b"/>
              <a:pathLst>
                <a:path w="27" h="3">
                  <a:moveTo>
                    <a:pt x="27" y="0"/>
                  </a:moveTo>
                  <a:cubicBezTo>
                    <a:pt x="22" y="0"/>
                    <a:pt x="17" y="1"/>
                    <a:pt x="12" y="2"/>
                  </a:cubicBezTo>
                  <a:cubicBezTo>
                    <a:pt x="11" y="2"/>
                    <a:pt x="9" y="2"/>
                    <a:pt x="8" y="2"/>
                  </a:cubicBezTo>
                  <a:cubicBezTo>
                    <a:pt x="5" y="3"/>
                    <a:pt x="3" y="3"/>
                    <a:pt x="0" y="3"/>
                  </a:cubicBezTo>
                  <a:cubicBezTo>
                    <a:pt x="0" y="3"/>
                    <a:pt x="0" y="3"/>
                    <a:pt x="0" y="3"/>
                  </a:cubicBezTo>
                  <a:cubicBezTo>
                    <a:pt x="9" y="2"/>
                    <a:pt x="18" y="1"/>
                    <a:pt x="27" y="0"/>
                  </a:cubicBezTo>
                </a:path>
              </a:pathLst>
            </a:custGeom>
            <a:solidFill>
              <a:srgbClr val="F6C2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3" name="Freeform 98">
              <a:extLst>
                <a:ext uri="{FF2B5EF4-FFF2-40B4-BE49-F238E27FC236}">
                  <a16:creationId xmlns:a16="http://schemas.microsoft.com/office/drawing/2014/main" id="{B01A4A4E-45E4-4357-BC57-A631992990CF}"/>
                </a:ext>
              </a:extLst>
            </p:cNvPr>
            <p:cNvSpPr>
              <a:spLocks noEditPoints="1"/>
            </p:cNvSpPr>
            <p:nvPr/>
          </p:nvSpPr>
          <p:spPr bwMode="auto">
            <a:xfrm>
              <a:off x="520" y="23"/>
              <a:ext cx="257" cy="112"/>
            </a:xfrm>
            <a:custGeom>
              <a:avLst/>
              <a:gdLst>
                <a:gd name="T0" fmla="*/ 9 w 108"/>
                <a:gd name="T1" fmla="*/ 14 h 47"/>
                <a:gd name="T2" fmla="*/ 9 w 108"/>
                <a:gd name="T3" fmla="*/ 14 h 47"/>
                <a:gd name="T4" fmla="*/ 9 w 108"/>
                <a:gd name="T5" fmla="*/ 14 h 47"/>
                <a:gd name="T6" fmla="*/ 9 w 108"/>
                <a:gd name="T7" fmla="*/ 14 h 47"/>
                <a:gd name="T8" fmla="*/ 71 w 108"/>
                <a:gd name="T9" fmla="*/ 0 h 47"/>
                <a:gd name="T10" fmla="*/ 28 w 108"/>
                <a:gd name="T11" fmla="*/ 5 h 47"/>
                <a:gd name="T12" fmla="*/ 28 w 108"/>
                <a:gd name="T13" fmla="*/ 5 h 47"/>
                <a:gd name="T14" fmla="*/ 28 w 108"/>
                <a:gd name="T15" fmla="*/ 5 h 47"/>
                <a:gd name="T16" fmla="*/ 27 w 108"/>
                <a:gd name="T17" fmla="*/ 5 h 47"/>
                <a:gd name="T18" fmla="*/ 27 w 108"/>
                <a:gd name="T19" fmla="*/ 6 h 47"/>
                <a:gd name="T20" fmla="*/ 27 w 108"/>
                <a:gd name="T21" fmla="*/ 6 h 47"/>
                <a:gd name="T22" fmla="*/ 27 w 108"/>
                <a:gd name="T23" fmla="*/ 6 h 47"/>
                <a:gd name="T24" fmla="*/ 27 w 108"/>
                <a:gd name="T25" fmla="*/ 6 h 47"/>
                <a:gd name="T26" fmla="*/ 0 w 108"/>
                <a:gd name="T27" fmla="*/ 9 h 47"/>
                <a:gd name="T28" fmla="*/ 9 w 108"/>
                <a:gd name="T29" fmla="*/ 14 h 47"/>
                <a:gd name="T30" fmla="*/ 9 w 108"/>
                <a:gd name="T31" fmla="*/ 14 h 47"/>
                <a:gd name="T32" fmla="*/ 9 w 108"/>
                <a:gd name="T33" fmla="*/ 14 h 47"/>
                <a:gd name="T34" fmla="*/ 9 w 108"/>
                <a:gd name="T35" fmla="*/ 14 h 47"/>
                <a:gd name="T36" fmla="*/ 50 w 108"/>
                <a:gd name="T37" fmla="*/ 35 h 47"/>
                <a:gd name="T38" fmla="*/ 51 w 108"/>
                <a:gd name="T39" fmla="*/ 35 h 47"/>
                <a:gd name="T40" fmla="*/ 62 w 108"/>
                <a:gd name="T41" fmla="*/ 38 h 47"/>
                <a:gd name="T42" fmla="*/ 63 w 108"/>
                <a:gd name="T43" fmla="*/ 38 h 47"/>
                <a:gd name="T44" fmla="*/ 76 w 108"/>
                <a:gd name="T45" fmla="*/ 29 h 47"/>
                <a:gd name="T46" fmla="*/ 60 w 108"/>
                <a:gd name="T47" fmla="*/ 1 h 47"/>
                <a:gd name="T48" fmla="*/ 71 w 108"/>
                <a:gd name="T49" fmla="*/ 0 h 47"/>
                <a:gd name="T50" fmla="*/ 102 w 108"/>
                <a:gd name="T51" fmla="*/ 40 h 47"/>
                <a:gd name="T52" fmla="*/ 89 w 108"/>
                <a:gd name="T53" fmla="*/ 47 h 47"/>
                <a:gd name="T54" fmla="*/ 85 w 108"/>
                <a:gd name="T55" fmla="*/ 47 h 47"/>
                <a:gd name="T56" fmla="*/ 90 w 108"/>
                <a:gd name="T57" fmla="*/ 47 h 47"/>
                <a:gd name="T58" fmla="*/ 103 w 108"/>
                <a:gd name="T59" fmla="*/ 40 h 47"/>
                <a:gd name="T60" fmla="*/ 71 w 108"/>
                <a:gd name="T6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8" h="47">
                  <a:moveTo>
                    <a:pt x="9" y="14"/>
                  </a:moveTo>
                  <a:cubicBezTo>
                    <a:pt x="9" y="14"/>
                    <a:pt x="9" y="14"/>
                    <a:pt x="9" y="14"/>
                  </a:cubicBezTo>
                  <a:cubicBezTo>
                    <a:pt x="9" y="14"/>
                    <a:pt x="9" y="14"/>
                    <a:pt x="9" y="14"/>
                  </a:cubicBezTo>
                  <a:cubicBezTo>
                    <a:pt x="9" y="14"/>
                    <a:pt x="9" y="14"/>
                    <a:pt x="9" y="14"/>
                  </a:cubicBezTo>
                  <a:moveTo>
                    <a:pt x="71" y="0"/>
                  </a:moveTo>
                  <a:cubicBezTo>
                    <a:pt x="57" y="1"/>
                    <a:pt x="43" y="3"/>
                    <a:pt x="28" y="5"/>
                  </a:cubicBezTo>
                  <a:cubicBezTo>
                    <a:pt x="28" y="5"/>
                    <a:pt x="28" y="5"/>
                    <a:pt x="28" y="5"/>
                  </a:cubicBezTo>
                  <a:cubicBezTo>
                    <a:pt x="28" y="5"/>
                    <a:pt x="28" y="5"/>
                    <a:pt x="28" y="5"/>
                  </a:cubicBezTo>
                  <a:cubicBezTo>
                    <a:pt x="27" y="5"/>
                    <a:pt x="27" y="5"/>
                    <a:pt x="27" y="5"/>
                  </a:cubicBezTo>
                  <a:cubicBezTo>
                    <a:pt x="27" y="6"/>
                    <a:pt x="27" y="6"/>
                    <a:pt x="27" y="6"/>
                  </a:cubicBezTo>
                  <a:cubicBezTo>
                    <a:pt x="27" y="6"/>
                    <a:pt x="27" y="6"/>
                    <a:pt x="27" y="6"/>
                  </a:cubicBezTo>
                  <a:cubicBezTo>
                    <a:pt x="27" y="6"/>
                    <a:pt x="27" y="6"/>
                    <a:pt x="27" y="6"/>
                  </a:cubicBezTo>
                  <a:cubicBezTo>
                    <a:pt x="27" y="6"/>
                    <a:pt x="27" y="6"/>
                    <a:pt x="27" y="6"/>
                  </a:cubicBezTo>
                  <a:cubicBezTo>
                    <a:pt x="18" y="7"/>
                    <a:pt x="9" y="8"/>
                    <a:pt x="0" y="9"/>
                  </a:cubicBezTo>
                  <a:cubicBezTo>
                    <a:pt x="3" y="11"/>
                    <a:pt x="6" y="13"/>
                    <a:pt x="9" y="14"/>
                  </a:cubicBezTo>
                  <a:cubicBezTo>
                    <a:pt x="9" y="14"/>
                    <a:pt x="9" y="14"/>
                    <a:pt x="9" y="14"/>
                  </a:cubicBezTo>
                  <a:cubicBezTo>
                    <a:pt x="9" y="14"/>
                    <a:pt x="9" y="14"/>
                    <a:pt x="9" y="14"/>
                  </a:cubicBezTo>
                  <a:cubicBezTo>
                    <a:pt x="9" y="14"/>
                    <a:pt x="9" y="14"/>
                    <a:pt x="9" y="14"/>
                  </a:cubicBezTo>
                  <a:cubicBezTo>
                    <a:pt x="24" y="22"/>
                    <a:pt x="38" y="30"/>
                    <a:pt x="50" y="35"/>
                  </a:cubicBezTo>
                  <a:cubicBezTo>
                    <a:pt x="50" y="35"/>
                    <a:pt x="50" y="35"/>
                    <a:pt x="51" y="35"/>
                  </a:cubicBezTo>
                  <a:cubicBezTo>
                    <a:pt x="54" y="35"/>
                    <a:pt x="60" y="38"/>
                    <a:pt x="62" y="38"/>
                  </a:cubicBezTo>
                  <a:cubicBezTo>
                    <a:pt x="62" y="38"/>
                    <a:pt x="63" y="38"/>
                    <a:pt x="63" y="38"/>
                  </a:cubicBezTo>
                  <a:cubicBezTo>
                    <a:pt x="69" y="38"/>
                    <a:pt x="75" y="36"/>
                    <a:pt x="76" y="29"/>
                  </a:cubicBezTo>
                  <a:cubicBezTo>
                    <a:pt x="78" y="19"/>
                    <a:pt x="67" y="9"/>
                    <a:pt x="60" y="1"/>
                  </a:cubicBezTo>
                  <a:cubicBezTo>
                    <a:pt x="65" y="1"/>
                    <a:pt x="67" y="1"/>
                    <a:pt x="71" y="0"/>
                  </a:cubicBezTo>
                  <a:cubicBezTo>
                    <a:pt x="94" y="15"/>
                    <a:pt x="107" y="30"/>
                    <a:pt x="102" y="40"/>
                  </a:cubicBezTo>
                  <a:cubicBezTo>
                    <a:pt x="100" y="45"/>
                    <a:pt x="96" y="47"/>
                    <a:pt x="89" y="47"/>
                  </a:cubicBezTo>
                  <a:cubicBezTo>
                    <a:pt x="88" y="47"/>
                    <a:pt x="86" y="47"/>
                    <a:pt x="85" y="47"/>
                  </a:cubicBezTo>
                  <a:cubicBezTo>
                    <a:pt x="86" y="47"/>
                    <a:pt x="88" y="47"/>
                    <a:pt x="90" y="47"/>
                  </a:cubicBezTo>
                  <a:cubicBezTo>
                    <a:pt x="96" y="47"/>
                    <a:pt x="101" y="45"/>
                    <a:pt x="103" y="40"/>
                  </a:cubicBezTo>
                  <a:cubicBezTo>
                    <a:pt x="108" y="29"/>
                    <a:pt x="94" y="15"/>
                    <a:pt x="71" y="0"/>
                  </a:cubicBezTo>
                </a:path>
              </a:pathLst>
            </a:custGeom>
            <a:solidFill>
              <a:srgbClr val="F6CC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4" name="Freeform 99">
              <a:extLst>
                <a:ext uri="{FF2B5EF4-FFF2-40B4-BE49-F238E27FC236}">
                  <a16:creationId xmlns:a16="http://schemas.microsoft.com/office/drawing/2014/main" id="{6C2C50B7-F58B-418D-BBF8-EAFF98F5068A}"/>
                </a:ext>
              </a:extLst>
            </p:cNvPr>
            <p:cNvSpPr>
              <a:spLocks/>
            </p:cNvSpPr>
            <p:nvPr/>
          </p:nvSpPr>
          <p:spPr bwMode="auto">
            <a:xfrm>
              <a:off x="1207" y="92"/>
              <a:ext cx="2" cy="17"/>
            </a:xfrm>
            <a:custGeom>
              <a:avLst/>
              <a:gdLst>
                <a:gd name="T0" fmla="*/ 0 w 1"/>
                <a:gd name="T1" fmla="*/ 0 h 7"/>
                <a:gd name="T2" fmla="*/ 0 w 1"/>
                <a:gd name="T3" fmla="*/ 0 h 7"/>
                <a:gd name="T4" fmla="*/ 1 w 1"/>
                <a:gd name="T5" fmla="*/ 7 h 7"/>
                <a:gd name="T6" fmla="*/ 0 w 1"/>
                <a:gd name="T7" fmla="*/ 0 h 7"/>
                <a:gd name="T8" fmla="*/ 0 w 1"/>
                <a:gd name="T9" fmla="*/ 0 h 7"/>
              </a:gdLst>
              <a:ahLst/>
              <a:cxnLst>
                <a:cxn ang="0">
                  <a:pos x="T0" y="T1"/>
                </a:cxn>
                <a:cxn ang="0">
                  <a:pos x="T2" y="T3"/>
                </a:cxn>
                <a:cxn ang="0">
                  <a:pos x="T4" y="T5"/>
                </a:cxn>
                <a:cxn ang="0">
                  <a:pos x="T6" y="T7"/>
                </a:cxn>
                <a:cxn ang="0">
                  <a:pos x="T8" y="T9"/>
                </a:cxn>
              </a:cxnLst>
              <a:rect l="0" t="0" r="r" b="b"/>
              <a:pathLst>
                <a:path w="1" h="7">
                  <a:moveTo>
                    <a:pt x="0" y="0"/>
                  </a:moveTo>
                  <a:cubicBezTo>
                    <a:pt x="0" y="0"/>
                    <a:pt x="0" y="0"/>
                    <a:pt x="0" y="0"/>
                  </a:cubicBezTo>
                  <a:cubicBezTo>
                    <a:pt x="1" y="2"/>
                    <a:pt x="1" y="5"/>
                    <a:pt x="1" y="7"/>
                  </a:cubicBezTo>
                  <a:cubicBezTo>
                    <a:pt x="1" y="5"/>
                    <a:pt x="1" y="2"/>
                    <a:pt x="0" y="0"/>
                  </a:cubicBezTo>
                  <a:cubicBezTo>
                    <a:pt x="0" y="0"/>
                    <a:pt x="0" y="0"/>
                    <a:pt x="0" y="0"/>
                  </a:cubicBezTo>
                </a:path>
              </a:pathLst>
            </a:custGeom>
            <a:solidFill>
              <a:srgbClr val="F6E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5" name="Freeform 100">
              <a:extLst>
                <a:ext uri="{FF2B5EF4-FFF2-40B4-BE49-F238E27FC236}">
                  <a16:creationId xmlns:a16="http://schemas.microsoft.com/office/drawing/2014/main" id="{C590273E-CD5F-4FF7-ADAC-596F6391FCB2}"/>
                </a:ext>
              </a:extLst>
            </p:cNvPr>
            <p:cNvSpPr>
              <a:spLocks noEditPoints="1"/>
            </p:cNvSpPr>
            <p:nvPr/>
          </p:nvSpPr>
          <p:spPr bwMode="auto">
            <a:xfrm>
              <a:off x="0" y="85"/>
              <a:ext cx="1209" cy="271"/>
            </a:xfrm>
            <a:custGeom>
              <a:avLst/>
              <a:gdLst>
                <a:gd name="T0" fmla="*/ 0 w 507"/>
                <a:gd name="T1" fmla="*/ 72 h 113"/>
                <a:gd name="T2" fmla="*/ 0 w 507"/>
                <a:gd name="T3" fmla="*/ 74 h 113"/>
                <a:gd name="T4" fmla="*/ 96 w 507"/>
                <a:gd name="T5" fmla="*/ 113 h 113"/>
                <a:gd name="T6" fmla="*/ 178 w 507"/>
                <a:gd name="T7" fmla="*/ 108 h 113"/>
                <a:gd name="T8" fmla="*/ 152 w 507"/>
                <a:gd name="T9" fmla="*/ 95 h 113"/>
                <a:gd name="T10" fmla="*/ 114 w 507"/>
                <a:gd name="T11" fmla="*/ 96 h 113"/>
                <a:gd name="T12" fmla="*/ 85 w 507"/>
                <a:gd name="T13" fmla="*/ 95 h 113"/>
                <a:gd name="T14" fmla="*/ 12 w 507"/>
                <a:gd name="T15" fmla="*/ 75 h 113"/>
                <a:gd name="T16" fmla="*/ 0 w 507"/>
                <a:gd name="T17" fmla="*/ 72 h 113"/>
                <a:gd name="T18" fmla="*/ 505 w 507"/>
                <a:gd name="T19" fmla="*/ 0 h 113"/>
                <a:gd name="T20" fmla="*/ 481 w 507"/>
                <a:gd name="T21" fmla="*/ 25 h 113"/>
                <a:gd name="T22" fmla="*/ 417 w 507"/>
                <a:gd name="T23" fmla="*/ 47 h 113"/>
                <a:gd name="T24" fmla="*/ 367 w 507"/>
                <a:gd name="T25" fmla="*/ 61 h 113"/>
                <a:gd name="T26" fmla="*/ 396 w 507"/>
                <a:gd name="T27" fmla="*/ 74 h 113"/>
                <a:gd name="T28" fmla="*/ 507 w 507"/>
                <a:gd name="T29" fmla="*/ 10 h 113"/>
                <a:gd name="T30" fmla="*/ 506 w 507"/>
                <a:gd name="T31" fmla="*/ 3 h 113"/>
                <a:gd name="T32" fmla="*/ 506 w 507"/>
                <a:gd name="T33" fmla="*/ 3 h 113"/>
                <a:gd name="T34" fmla="*/ 505 w 507"/>
                <a:gd name="T35"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7" h="113">
                  <a:moveTo>
                    <a:pt x="0" y="72"/>
                  </a:moveTo>
                  <a:cubicBezTo>
                    <a:pt x="0" y="73"/>
                    <a:pt x="0" y="73"/>
                    <a:pt x="0" y="74"/>
                  </a:cubicBezTo>
                  <a:cubicBezTo>
                    <a:pt x="2" y="103"/>
                    <a:pt x="39" y="113"/>
                    <a:pt x="96" y="113"/>
                  </a:cubicBezTo>
                  <a:cubicBezTo>
                    <a:pt x="120" y="113"/>
                    <a:pt x="148" y="111"/>
                    <a:pt x="178" y="108"/>
                  </a:cubicBezTo>
                  <a:cubicBezTo>
                    <a:pt x="169" y="103"/>
                    <a:pt x="161" y="99"/>
                    <a:pt x="152" y="95"/>
                  </a:cubicBezTo>
                  <a:cubicBezTo>
                    <a:pt x="139" y="96"/>
                    <a:pt x="127" y="96"/>
                    <a:pt x="114" y="96"/>
                  </a:cubicBezTo>
                  <a:cubicBezTo>
                    <a:pt x="104" y="96"/>
                    <a:pt x="94" y="96"/>
                    <a:pt x="85" y="95"/>
                  </a:cubicBezTo>
                  <a:cubicBezTo>
                    <a:pt x="59" y="94"/>
                    <a:pt x="36" y="84"/>
                    <a:pt x="12" y="75"/>
                  </a:cubicBezTo>
                  <a:cubicBezTo>
                    <a:pt x="8" y="73"/>
                    <a:pt x="4" y="72"/>
                    <a:pt x="0" y="72"/>
                  </a:cubicBezTo>
                  <a:moveTo>
                    <a:pt x="505" y="0"/>
                  </a:moveTo>
                  <a:cubicBezTo>
                    <a:pt x="499" y="10"/>
                    <a:pt x="490" y="19"/>
                    <a:pt x="481" y="25"/>
                  </a:cubicBezTo>
                  <a:cubicBezTo>
                    <a:pt x="461" y="39"/>
                    <a:pt x="439" y="41"/>
                    <a:pt x="417" y="47"/>
                  </a:cubicBezTo>
                  <a:cubicBezTo>
                    <a:pt x="400" y="52"/>
                    <a:pt x="384" y="57"/>
                    <a:pt x="367" y="61"/>
                  </a:cubicBezTo>
                  <a:cubicBezTo>
                    <a:pt x="377" y="65"/>
                    <a:pt x="387" y="70"/>
                    <a:pt x="396" y="74"/>
                  </a:cubicBezTo>
                  <a:cubicBezTo>
                    <a:pt x="462" y="59"/>
                    <a:pt x="507" y="39"/>
                    <a:pt x="507" y="10"/>
                  </a:cubicBezTo>
                  <a:cubicBezTo>
                    <a:pt x="507" y="8"/>
                    <a:pt x="507" y="5"/>
                    <a:pt x="506" y="3"/>
                  </a:cubicBezTo>
                  <a:cubicBezTo>
                    <a:pt x="506" y="3"/>
                    <a:pt x="506" y="3"/>
                    <a:pt x="506" y="3"/>
                  </a:cubicBezTo>
                  <a:cubicBezTo>
                    <a:pt x="506" y="2"/>
                    <a:pt x="506" y="1"/>
                    <a:pt x="505" y="0"/>
                  </a:cubicBezTo>
                </a:path>
              </a:pathLst>
            </a:custGeom>
            <a:solidFill>
              <a:srgbClr val="F6C2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6" name="Freeform 101">
              <a:extLst>
                <a:ext uri="{FF2B5EF4-FFF2-40B4-BE49-F238E27FC236}">
                  <a16:creationId xmlns:a16="http://schemas.microsoft.com/office/drawing/2014/main" id="{CA78BF8C-43BD-4E78-B8C0-3ED39E4AF7C5}"/>
                </a:ext>
              </a:extLst>
            </p:cNvPr>
            <p:cNvSpPr>
              <a:spLocks noEditPoints="1"/>
            </p:cNvSpPr>
            <p:nvPr/>
          </p:nvSpPr>
          <p:spPr bwMode="auto">
            <a:xfrm>
              <a:off x="966" y="95"/>
              <a:ext cx="7" cy="9"/>
            </a:xfrm>
            <a:custGeom>
              <a:avLst/>
              <a:gdLst>
                <a:gd name="T0" fmla="*/ 0 w 3"/>
                <a:gd name="T1" fmla="*/ 4 h 4"/>
                <a:gd name="T2" fmla="*/ 0 w 3"/>
                <a:gd name="T3" fmla="*/ 4 h 4"/>
                <a:gd name="T4" fmla="*/ 0 w 3"/>
                <a:gd name="T5" fmla="*/ 4 h 4"/>
                <a:gd name="T6" fmla="*/ 3 w 3"/>
                <a:gd name="T7" fmla="*/ 0 h 4"/>
                <a:gd name="T8" fmla="*/ 0 w 3"/>
                <a:gd name="T9" fmla="*/ 4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0" y="4"/>
                  </a:moveTo>
                  <a:cubicBezTo>
                    <a:pt x="0" y="4"/>
                    <a:pt x="0" y="4"/>
                    <a:pt x="0" y="4"/>
                  </a:cubicBezTo>
                  <a:cubicBezTo>
                    <a:pt x="0" y="4"/>
                    <a:pt x="0" y="4"/>
                    <a:pt x="0" y="4"/>
                  </a:cubicBezTo>
                  <a:moveTo>
                    <a:pt x="3" y="0"/>
                  </a:moveTo>
                  <a:cubicBezTo>
                    <a:pt x="2" y="2"/>
                    <a:pt x="1" y="3"/>
                    <a:pt x="0" y="4"/>
                  </a:cubicBezTo>
                  <a:cubicBezTo>
                    <a:pt x="1" y="3"/>
                    <a:pt x="2" y="2"/>
                    <a:pt x="3" y="0"/>
                  </a:cubicBezTo>
                </a:path>
              </a:pathLst>
            </a:custGeom>
            <a:solidFill>
              <a:srgbClr val="F9C4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7" name="Freeform 102">
              <a:extLst>
                <a:ext uri="{FF2B5EF4-FFF2-40B4-BE49-F238E27FC236}">
                  <a16:creationId xmlns:a16="http://schemas.microsoft.com/office/drawing/2014/main" id="{288BFA53-20B5-4E40-B01D-482FF347E7C1}"/>
                </a:ext>
              </a:extLst>
            </p:cNvPr>
            <p:cNvSpPr>
              <a:spLocks/>
            </p:cNvSpPr>
            <p:nvPr/>
          </p:nvSpPr>
          <p:spPr bwMode="auto">
            <a:xfrm>
              <a:off x="906" y="3"/>
              <a:ext cx="57" cy="51"/>
            </a:xfrm>
            <a:custGeom>
              <a:avLst/>
              <a:gdLst>
                <a:gd name="T0" fmla="*/ 0 w 24"/>
                <a:gd name="T1" fmla="*/ 0 h 21"/>
                <a:gd name="T2" fmla="*/ 0 w 24"/>
                <a:gd name="T3" fmla="*/ 0 h 21"/>
                <a:gd name="T4" fmla="*/ 0 w 24"/>
                <a:gd name="T5" fmla="*/ 0 h 21"/>
                <a:gd name="T6" fmla="*/ 24 w 24"/>
                <a:gd name="T7" fmla="*/ 21 h 21"/>
                <a:gd name="T8" fmla="*/ 24 w 24"/>
                <a:gd name="T9" fmla="*/ 21 h 21"/>
                <a:gd name="T10" fmla="*/ 0 w 24"/>
                <a:gd name="T11" fmla="*/ 0 h 21"/>
              </a:gdLst>
              <a:ahLst/>
              <a:cxnLst>
                <a:cxn ang="0">
                  <a:pos x="T0" y="T1"/>
                </a:cxn>
                <a:cxn ang="0">
                  <a:pos x="T2" y="T3"/>
                </a:cxn>
                <a:cxn ang="0">
                  <a:pos x="T4" y="T5"/>
                </a:cxn>
                <a:cxn ang="0">
                  <a:pos x="T6" y="T7"/>
                </a:cxn>
                <a:cxn ang="0">
                  <a:pos x="T8" y="T9"/>
                </a:cxn>
                <a:cxn ang="0">
                  <a:pos x="T10" y="T11"/>
                </a:cxn>
              </a:cxnLst>
              <a:rect l="0" t="0" r="r" b="b"/>
              <a:pathLst>
                <a:path w="24" h="21">
                  <a:moveTo>
                    <a:pt x="0" y="0"/>
                  </a:moveTo>
                  <a:cubicBezTo>
                    <a:pt x="0" y="0"/>
                    <a:pt x="0" y="0"/>
                    <a:pt x="0" y="0"/>
                  </a:cubicBezTo>
                  <a:cubicBezTo>
                    <a:pt x="0" y="0"/>
                    <a:pt x="0" y="0"/>
                    <a:pt x="0" y="0"/>
                  </a:cubicBezTo>
                  <a:cubicBezTo>
                    <a:pt x="11" y="7"/>
                    <a:pt x="19" y="15"/>
                    <a:pt x="24" y="21"/>
                  </a:cubicBezTo>
                  <a:cubicBezTo>
                    <a:pt x="24" y="21"/>
                    <a:pt x="24" y="21"/>
                    <a:pt x="24" y="21"/>
                  </a:cubicBezTo>
                  <a:cubicBezTo>
                    <a:pt x="19" y="15"/>
                    <a:pt x="11" y="7"/>
                    <a:pt x="0" y="0"/>
                  </a:cubicBezTo>
                </a:path>
              </a:pathLst>
            </a:custGeom>
            <a:solidFill>
              <a:srgbClr val="F9CF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8" name="Freeform 103">
              <a:extLst>
                <a:ext uri="{FF2B5EF4-FFF2-40B4-BE49-F238E27FC236}">
                  <a16:creationId xmlns:a16="http://schemas.microsoft.com/office/drawing/2014/main" id="{2D325B5A-E760-450E-9030-16D8FB3A2283}"/>
                </a:ext>
              </a:extLst>
            </p:cNvPr>
            <p:cNvSpPr>
              <a:spLocks/>
            </p:cNvSpPr>
            <p:nvPr/>
          </p:nvSpPr>
          <p:spPr bwMode="auto">
            <a:xfrm>
              <a:off x="918" y="54"/>
              <a:ext cx="57" cy="57"/>
            </a:xfrm>
            <a:custGeom>
              <a:avLst/>
              <a:gdLst>
                <a:gd name="T0" fmla="*/ 19 w 24"/>
                <a:gd name="T1" fmla="*/ 0 h 24"/>
                <a:gd name="T2" fmla="*/ 0 w 24"/>
                <a:gd name="T3" fmla="*/ 23 h 24"/>
                <a:gd name="T4" fmla="*/ 10 w 24"/>
                <a:gd name="T5" fmla="*/ 24 h 24"/>
                <a:gd name="T6" fmla="*/ 20 w 24"/>
                <a:gd name="T7" fmla="*/ 21 h 24"/>
                <a:gd name="T8" fmla="*/ 20 w 24"/>
                <a:gd name="T9" fmla="*/ 21 h 24"/>
                <a:gd name="T10" fmla="*/ 20 w 24"/>
                <a:gd name="T11" fmla="*/ 21 h 24"/>
                <a:gd name="T12" fmla="*/ 23 w 24"/>
                <a:gd name="T13" fmla="*/ 17 h 24"/>
                <a:gd name="T14" fmla="*/ 23 w 24"/>
                <a:gd name="T15" fmla="*/ 17 h 24"/>
                <a:gd name="T16" fmla="*/ 24 w 24"/>
                <a:gd name="T17" fmla="*/ 12 h 24"/>
                <a:gd name="T18" fmla="*/ 19 w 24"/>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9" y="0"/>
                  </a:moveTo>
                  <a:cubicBezTo>
                    <a:pt x="16" y="9"/>
                    <a:pt x="10" y="16"/>
                    <a:pt x="0" y="23"/>
                  </a:cubicBezTo>
                  <a:cubicBezTo>
                    <a:pt x="4" y="24"/>
                    <a:pt x="7" y="24"/>
                    <a:pt x="10" y="24"/>
                  </a:cubicBezTo>
                  <a:cubicBezTo>
                    <a:pt x="14" y="24"/>
                    <a:pt x="18" y="23"/>
                    <a:pt x="20" y="21"/>
                  </a:cubicBezTo>
                  <a:cubicBezTo>
                    <a:pt x="20" y="21"/>
                    <a:pt x="20" y="21"/>
                    <a:pt x="20" y="21"/>
                  </a:cubicBezTo>
                  <a:cubicBezTo>
                    <a:pt x="20" y="21"/>
                    <a:pt x="20" y="21"/>
                    <a:pt x="20" y="21"/>
                  </a:cubicBezTo>
                  <a:cubicBezTo>
                    <a:pt x="21" y="20"/>
                    <a:pt x="22" y="19"/>
                    <a:pt x="23" y="17"/>
                  </a:cubicBezTo>
                  <a:cubicBezTo>
                    <a:pt x="23" y="17"/>
                    <a:pt x="23" y="17"/>
                    <a:pt x="23" y="17"/>
                  </a:cubicBezTo>
                  <a:cubicBezTo>
                    <a:pt x="24" y="16"/>
                    <a:pt x="24" y="14"/>
                    <a:pt x="24" y="12"/>
                  </a:cubicBezTo>
                  <a:cubicBezTo>
                    <a:pt x="24" y="9"/>
                    <a:pt x="22" y="5"/>
                    <a:pt x="19" y="0"/>
                  </a:cubicBezTo>
                </a:path>
              </a:pathLst>
            </a:custGeom>
            <a:solidFill>
              <a:srgbClr val="F0B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9" name="Freeform 104">
              <a:extLst>
                <a:ext uri="{FF2B5EF4-FFF2-40B4-BE49-F238E27FC236}">
                  <a16:creationId xmlns:a16="http://schemas.microsoft.com/office/drawing/2014/main" id="{D60F1BC2-5229-4CE1-8EFB-9FBE8CC0292E}"/>
                </a:ext>
              </a:extLst>
            </p:cNvPr>
            <p:cNvSpPr>
              <a:spLocks/>
            </p:cNvSpPr>
            <p:nvPr/>
          </p:nvSpPr>
          <p:spPr bwMode="auto">
            <a:xfrm>
              <a:off x="849" y="3"/>
              <a:ext cx="114" cy="106"/>
            </a:xfrm>
            <a:custGeom>
              <a:avLst/>
              <a:gdLst>
                <a:gd name="T0" fmla="*/ 24 w 48"/>
                <a:gd name="T1" fmla="*/ 0 h 44"/>
                <a:gd name="T2" fmla="*/ 24 w 48"/>
                <a:gd name="T3" fmla="*/ 0 h 44"/>
                <a:gd name="T4" fmla="*/ 12 w 48"/>
                <a:gd name="T5" fmla="*/ 0 h 44"/>
                <a:gd name="T6" fmla="*/ 26 w 48"/>
                <a:gd name="T7" fmla="*/ 27 h 44"/>
                <a:gd name="T8" fmla="*/ 13 w 48"/>
                <a:gd name="T9" fmla="*/ 36 h 44"/>
                <a:gd name="T10" fmla="*/ 12 w 48"/>
                <a:gd name="T11" fmla="*/ 36 h 44"/>
                <a:gd name="T12" fmla="*/ 1 w 48"/>
                <a:gd name="T13" fmla="*/ 33 h 44"/>
                <a:gd name="T14" fmla="*/ 0 w 48"/>
                <a:gd name="T15" fmla="*/ 33 h 44"/>
                <a:gd name="T16" fmla="*/ 29 w 48"/>
                <a:gd name="T17" fmla="*/ 44 h 44"/>
                <a:gd name="T18" fmla="*/ 48 w 48"/>
                <a:gd name="T19" fmla="*/ 21 h 44"/>
                <a:gd name="T20" fmla="*/ 24 w 48"/>
                <a:gd name="T2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4">
                  <a:moveTo>
                    <a:pt x="24" y="0"/>
                  </a:moveTo>
                  <a:cubicBezTo>
                    <a:pt x="24" y="0"/>
                    <a:pt x="24" y="0"/>
                    <a:pt x="24" y="0"/>
                  </a:cubicBezTo>
                  <a:cubicBezTo>
                    <a:pt x="20" y="0"/>
                    <a:pt x="16" y="0"/>
                    <a:pt x="12" y="0"/>
                  </a:cubicBezTo>
                  <a:cubicBezTo>
                    <a:pt x="18" y="8"/>
                    <a:pt x="28" y="16"/>
                    <a:pt x="26" y="27"/>
                  </a:cubicBezTo>
                  <a:cubicBezTo>
                    <a:pt x="25" y="33"/>
                    <a:pt x="19" y="36"/>
                    <a:pt x="13" y="36"/>
                  </a:cubicBezTo>
                  <a:cubicBezTo>
                    <a:pt x="13" y="36"/>
                    <a:pt x="13" y="36"/>
                    <a:pt x="12" y="36"/>
                  </a:cubicBezTo>
                  <a:cubicBezTo>
                    <a:pt x="10" y="36"/>
                    <a:pt x="4" y="33"/>
                    <a:pt x="1" y="33"/>
                  </a:cubicBezTo>
                  <a:cubicBezTo>
                    <a:pt x="0" y="33"/>
                    <a:pt x="0" y="33"/>
                    <a:pt x="0" y="33"/>
                  </a:cubicBezTo>
                  <a:cubicBezTo>
                    <a:pt x="11" y="38"/>
                    <a:pt x="21" y="42"/>
                    <a:pt x="29" y="44"/>
                  </a:cubicBezTo>
                  <a:cubicBezTo>
                    <a:pt x="39" y="37"/>
                    <a:pt x="45" y="30"/>
                    <a:pt x="48" y="21"/>
                  </a:cubicBezTo>
                  <a:cubicBezTo>
                    <a:pt x="43" y="15"/>
                    <a:pt x="35" y="7"/>
                    <a:pt x="24" y="0"/>
                  </a:cubicBezTo>
                </a:path>
              </a:pathLst>
            </a:custGeom>
            <a:solidFill>
              <a:srgbClr val="F0BC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0" name="Freeform 105">
              <a:extLst>
                <a:ext uri="{FF2B5EF4-FFF2-40B4-BE49-F238E27FC236}">
                  <a16:creationId xmlns:a16="http://schemas.microsoft.com/office/drawing/2014/main" id="{3CE468E1-037C-443C-ABDD-B78E9CFDBCA0}"/>
                </a:ext>
              </a:extLst>
            </p:cNvPr>
            <p:cNvSpPr>
              <a:spLocks/>
            </p:cNvSpPr>
            <p:nvPr/>
          </p:nvSpPr>
          <p:spPr bwMode="auto">
            <a:xfrm>
              <a:off x="639" y="107"/>
              <a:ext cx="84" cy="28"/>
            </a:xfrm>
            <a:custGeom>
              <a:avLst/>
              <a:gdLst>
                <a:gd name="T0" fmla="*/ 0 w 35"/>
                <a:gd name="T1" fmla="*/ 0 h 12"/>
                <a:gd name="T2" fmla="*/ 0 w 35"/>
                <a:gd name="T3" fmla="*/ 0 h 12"/>
                <a:gd name="T4" fmla="*/ 35 w 35"/>
                <a:gd name="T5" fmla="*/ 12 h 12"/>
                <a:gd name="T6" fmla="*/ 0 w 35"/>
                <a:gd name="T7" fmla="*/ 0 h 12"/>
              </a:gdLst>
              <a:ahLst/>
              <a:cxnLst>
                <a:cxn ang="0">
                  <a:pos x="T0" y="T1"/>
                </a:cxn>
                <a:cxn ang="0">
                  <a:pos x="T2" y="T3"/>
                </a:cxn>
                <a:cxn ang="0">
                  <a:pos x="T4" y="T5"/>
                </a:cxn>
                <a:cxn ang="0">
                  <a:pos x="T6" y="T7"/>
                </a:cxn>
              </a:cxnLst>
              <a:rect l="0" t="0" r="r" b="b"/>
              <a:pathLst>
                <a:path w="35" h="12">
                  <a:moveTo>
                    <a:pt x="0" y="0"/>
                  </a:moveTo>
                  <a:cubicBezTo>
                    <a:pt x="0" y="0"/>
                    <a:pt x="0" y="0"/>
                    <a:pt x="0" y="0"/>
                  </a:cubicBezTo>
                  <a:cubicBezTo>
                    <a:pt x="14" y="7"/>
                    <a:pt x="25" y="11"/>
                    <a:pt x="35" y="12"/>
                  </a:cubicBezTo>
                  <a:cubicBezTo>
                    <a:pt x="25" y="11"/>
                    <a:pt x="14" y="7"/>
                    <a:pt x="0" y="0"/>
                  </a:cubicBezTo>
                </a:path>
              </a:pathLst>
            </a:custGeom>
            <a:solidFill>
              <a:srgbClr val="F9CF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1" name="Freeform 106">
              <a:extLst>
                <a:ext uri="{FF2B5EF4-FFF2-40B4-BE49-F238E27FC236}">
                  <a16:creationId xmlns:a16="http://schemas.microsoft.com/office/drawing/2014/main" id="{8103345E-A2C2-40A4-8A4D-4408E394E903}"/>
                </a:ext>
              </a:extLst>
            </p:cNvPr>
            <p:cNvSpPr>
              <a:spLocks/>
            </p:cNvSpPr>
            <p:nvPr/>
          </p:nvSpPr>
          <p:spPr bwMode="auto">
            <a:xfrm>
              <a:off x="639" y="23"/>
              <a:ext cx="136" cy="112"/>
            </a:xfrm>
            <a:custGeom>
              <a:avLst/>
              <a:gdLst>
                <a:gd name="T0" fmla="*/ 21 w 57"/>
                <a:gd name="T1" fmla="*/ 0 h 47"/>
                <a:gd name="T2" fmla="*/ 10 w 57"/>
                <a:gd name="T3" fmla="*/ 1 h 47"/>
                <a:gd name="T4" fmla="*/ 26 w 57"/>
                <a:gd name="T5" fmla="*/ 29 h 47"/>
                <a:gd name="T6" fmla="*/ 13 w 57"/>
                <a:gd name="T7" fmla="*/ 38 h 47"/>
                <a:gd name="T8" fmla="*/ 12 w 57"/>
                <a:gd name="T9" fmla="*/ 38 h 47"/>
                <a:gd name="T10" fmla="*/ 1 w 57"/>
                <a:gd name="T11" fmla="*/ 35 h 47"/>
                <a:gd name="T12" fmla="*/ 0 w 57"/>
                <a:gd name="T13" fmla="*/ 35 h 47"/>
                <a:gd name="T14" fmla="*/ 35 w 57"/>
                <a:gd name="T15" fmla="*/ 47 h 47"/>
                <a:gd name="T16" fmla="*/ 39 w 57"/>
                <a:gd name="T17" fmla="*/ 47 h 47"/>
                <a:gd name="T18" fmla="*/ 52 w 57"/>
                <a:gd name="T19" fmla="*/ 40 h 47"/>
                <a:gd name="T20" fmla="*/ 21 w 57"/>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47">
                  <a:moveTo>
                    <a:pt x="21" y="0"/>
                  </a:moveTo>
                  <a:cubicBezTo>
                    <a:pt x="17" y="1"/>
                    <a:pt x="15" y="1"/>
                    <a:pt x="10" y="1"/>
                  </a:cubicBezTo>
                  <a:cubicBezTo>
                    <a:pt x="17" y="9"/>
                    <a:pt x="28" y="19"/>
                    <a:pt x="26" y="29"/>
                  </a:cubicBezTo>
                  <a:cubicBezTo>
                    <a:pt x="25" y="36"/>
                    <a:pt x="19" y="38"/>
                    <a:pt x="13" y="38"/>
                  </a:cubicBezTo>
                  <a:cubicBezTo>
                    <a:pt x="13" y="38"/>
                    <a:pt x="12" y="38"/>
                    <a:pt x="12" y="38"/>
                  </a:cubicBezTo>
                  <a:cubicBezTo>
                    <a:pt x="10" y="38"/>
                    <a:pt x="4" y="35"/>
                    <a:pt x="1" y="35"/>
                  </a:cubicBezTo>
                  <a:cubicBezTo>
                    <a:pt x="0" y="35"/>
                    <a:pt x="0" y="35"/>
                    <a:pt x="0" y="35"/>
                  </a:cubicBezTo>
                  <a:cubicBezTo>
                    <a:pt x="14" y="42"/>
                    <a:pt x="25" y="46"/>
                    <a:pt x="35" y="47"/>
                  </a:cubicBezTo>
                  <a:cubicBezTo>
                    <a:pt x="36" y="47"/>
                    <a:pt x="38" y="47"/>
                    <a:pt x="39" y="47"/>
                  </a:cubicBezTo>
                  <a:cubicBezTo>
                    <a:pt x="46" y="47"/>
                    <a:pt x="50" y="45"/>
                    <a:pt x="52" y="40"/>
                  </a:cubicBezTo>
                  <a:cubicBezTo>
                    <a:pt x="57" y="30"/>
                    <a:pt x="44" y="15"/>
                    <a:pt x="21" y="0"/>
                  </a:cubicBezTo>
                </a:path>
              </a:pathLst>
            </a:custGeom>
            <a:solidFill>
              <a:srgbClr val="F0BC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2" name="Freeform 107">
              <a:extLst>
                <a:ext uri="{FF2B5EF4-FFF2-40B4-BE49-F238E27FC236}">
                  <a16:creationId xmlns:a16="http://schemas.microsoft.com/office/drawing/2014/main" id="{DC5F347C-86E2-4C20-979E-93B368BC00A6}"/>
                </a:ext>
              </a:extLst>
            </p:cNvPr>
            <p:cNvSpPr>
              <a:spLocks/>
            </p:cNvSpPr>
            <p:nvPr/>
          </p:nvSpPr>
          <p:spPr bwMode="auto">
            <a:xfrm>
              <a:off x="458" y="51"/>
              <a:ext cx="74" cy="36"/>
            </a:xfrm>
            <a:custGeom>
              <a:avLst/>
              <a:gdLst>
                <a:gd name="T0" fmla="*/ 11 w 31"/>
                <a:gd name="T1" fmla="*/ 0 h 15"/>
                <a:gd name="T2" fmla="*/ 0 w 31"/>
                <a:gd name="T3" fmla="*/ 2 h 15"/>
                <a:gd name="T4" fmla="*/ 5 w 31"/>
                <a:gd name="T5" fmla="*/ 6 h 15"/>
                <a:gd name="T6" fmla="*/ 31 w 31"/>
                <a:gd name="T7" fmla="*/ 15 h 15"/>
                <a:gd name="T8" fmla="*/ 11 w 31"/>
                <a:gd name="T9" fmla="*/ 0 h 15"/>
              </a:gdLst>
              <a:ahLst/>
              <a:cxnLst>
                <a:cxn ang="0">
                  <a:pos x="T0" y="T1"/>
                </a:cxn>
                <a:cxn ang="0">
                  <a:pos x="T2" y="T3"/>
                </a:cxn>
                <a:cxn ang="0">
                  <a:pos x="T4" y="T5"/>
                </a:cxn>
                <a:cxn ang="0">
                  <a:pos x="T6" y="T7"/>
                </a:cxn>
                <a:cxn ang="0">
                  <a:pos x="T8" y="T9"/>
                </a:cxn>
              </a:cxnLst>
              <a:rect l="0" t="0" r="r" b="b"/>
              <a:pathLst>
                <a:path w="31" h="15">
                  <a:moveTo>
                    <a:pt x="11" y="0"/>
                  </a:moveTo>
                  <a:cubicBezTo>
                    <a:pt x="7" y="0"/>
                    <a:pt x="5" y="2"/>
                    <a:pt x="0" y="2"/>
                  </a:cubicBezTo>
                  <a:cubicBezTo>
                    <a:pt x="2" y="3"/>
                    <a:pt x="3" y="5"/>
                    <a:pt x="5" y="6"/>
                  </a:cubicBezTo>
                  <a:cubicBezTo>
                    <a:pt x="13" y="9"/>
                    <a:pt x="22" y="12"/>
                    <a:pt x="31" y="15"/>
                  </a:cubicBezTo>
                  <a:cubicBezTo>
                    <a:pt x="25" y="10"/>
                    <a:pt x="19" y="5"/>
                    <a:pt x="11" y="0"/>
                  </a:cubicBezTo>
                </a:path>
              </a:pathLst>
            </a:custGeom>
            <a:solidFill>
              <a:srgbClr val="F0BC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3" name="Freeform 108">
              <a:extLst>
                <a:ext uri="{FF2B5EF4-FFF2-40B4-BE49-F238E27FC236}">
                  <a16:creationId xmlns:a16="http://schemas.microsoft.com/office/drawing/2014/main" id="{ABF9D78E-FC76-4F58-B99E-BB6EEE9BAA32}"/>
                </a:ext>
              </a:extLst>
            </p:cNvPr>
            <p:cNvSpPr>
              <a:spLocks/>
            </p:cNvSpPr>
            <p:nvPr/>
          </p:nvSpPr>
          <p:spPr bwMode="auto">
            <a:xfrm>
              <a:off x="67" y="-40"/>
              <a:ext cx="1216" cy="699"/>
            </a:xfrm>
            <a:custGeom>
              <a:avLst/>
              <a:gdLst>
                <a:gd name="T0" fmla="*/ 495 w 510"/>
                <a:gd name="T1" fmla="*/ 242 h 291"/>
                <a:gd name="T2" fmla="*/ 283 w 510"/>
                <a:gd name="T3" fmla="*/ 88 h 291"/>
                <a:gd name="T4" fmla="*/ 282 w 510"/>
                <a:gd name="T5" fmla="*/ 88 h 291"/>
                <a:gd name="T6" fmla="*/ 282 w 510"/>
                <a:gd name="T7" fmla="*/ 88 h 291"/>
                <a:gd name="T8" fmla="*/ 282 w 510"/>
                <a:gd name="T9" fmla="*/ 88 h 291"/>
                <a:gd name="T10" fmla="*/ 24 w 510"/>
                <a:gd name="T11" fmla="*/ 44 h 291"/>
                <a:gd name="T12" fmla="*/ 236 w 510"/>
                <a:gd name="T13" fmla="*/ 198 h 291"/>
                <a:gd name="T14" fmla="*/ 236 w 510"/>
                <a:gd name="T15" fmla="*/ 198 h 291"/>
                <a:gd name="T16" fmla="*/ 236 w 510"/>
                <a:gd name="T17" fmla="*/ 198 h 291"/>
                <a:gd name="T18" fmla="*/ 237 w 510"/>
                <a:gd name="T19" fmla="*/ 198 h 291"/>
                <a:gd name="T20" fmla="*/ 237 w 510"/>
                <a:gd name="T21" fmla="*/ 198 h 291"/>
                <a:gd name="T22" fmla="*/ 495 w 510"/>
                <a:gd name="T23" fmla="*/ 242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0" h="291">
                  <a:moveTo>
                    <a:pt x="495" y="242"/>
                  </a:moveTo>
                  <a:cubicBezTo>
                    <a:pt x="510" y="195"/>
                    <a:pt x="413" y="143"/>
                    <a:pt x="283" y="88"/>
                  </a:cubicBezTo>
                  <a:cubicBezTo>
                    <a:pt x="282" y="88"/>
                    <a:pt x="282" y="88"/>
                    <a:pt x="282" y="88"/>
                  </a:cubicBezTo>
                  <a:cubicBezTo>
                    <a:pt x="282" y="88"/>
                    <a:pt x="282" y="88"/>
                    <a:pt x="282" y="88"/>
                  </a:cubicBezTo>
                  <a:cubicBezTo>
                    <a:pt x="282" y="88"/>
                    <a:pt x="282" y="88"/>
                    <a:pt x="282" y="88"/>
                  </a:cubicBezTo>
                  <a:cubicBezTo>
                    <a:pt x="152" y="33"/>
                    <a:pt x="47" y="0"/>
                    <a:pt x="24" y="44"/>
                  </a:cubicBezTo>
                  <a:cubicBezTo>
                    <a:pt x="0" y="90"/>
                    <a:pt x="106" y="143"/>
                    <a:pt x="236" y="198"/>
                  </a:cubicBezTo>
                  <a:cubicBezTo>
                    <a:pt x="236" y="198"/>
                    <a:pt x="236" y="198"/>
                    <a:pt x="236" y="198"/>
                  </a:cubicBezTo>
                  <a:cubicBezTo>
                    <a:pt x="236" y="198"/>
                    <a:pt x="236" y="198"/>
                    <a:pt x="236" y="198"/>
                  </a:cubicBezTo>
                  <a:cubicBezTo>
                    <a:pt x="237" y="198"/>
                    <a:pt x="237" y="198"/>
                    <a:pt x="237" y="198"/>
                  </a:cubicBezTo>
                  <a:cubicBezTo>
                    <a:pt x="237" y="198"/>
                    <a:pt x="237" y="198"/>
                    <a:pt x="237" y="198"/>
                  </a:cubicBezTo>
                  <a:cubicBezTo>
                    <a:pt x="366" y="253"/>
                    <a:pt x="478" y="291"/>
                    <a:pt x="495" y="242"/>
                  </a:cubicBezTo>
                </a:path>
              </a:pathLst>
            </a:custGeom>
            <a:solidFill>
              <a:srgbClr val="FFD5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4" name="Freeform 109">
              <a:extLst>
                <a:ext uri="{FF2B5EF4-FFF2-40B4-BE49-F238E27FC236}">
                  <a16:creationId xmlns:a16="http://schemas.microsoft.com/office/drawing/2014/main" id="{03F6D275-156F-4270-885A-5D6E38A720ED}"/>
                </a:ext>
              </a:extLst>
            </p:cNvPr>
            <p:cNvSpPr>
              <a:spLocks/>
            </p:cNvSpPr>
            <p:nvPr/>
          </p:nvSpPr>
          <p:spPr bwMode="auto">
            <a:xfrm>
              <a:off x="367" y="39"/>
              <a:ext cx="835" cy="423"/>
            </a:xfrm>
            <a:custGeom>
              <a:avLst/>
              <a:gdLst>
                <a:gd name="T0" fmla="*/ 5 w 350"/>
                <a:gd name="T1" fmla="*/ 0 h 176"/>
                <a:gd name="T2" fmla="*/ 4 w 350"/>
                <a:gd name="T3" fmla="*/ 2 h 176"/>
                <a:gd name="T4" fmla="*/ 0 w 350"/>
                <a:gd name="T5" fmla="*/ 22 h 176"/>
                <a:gd name="T6" fmla="*/ 29 w 350"/>
                <a:gd name="T7" fmla="*/ 7 h 176"/>
                <a:gd name="T8" fmla="*/ 32 w 350"/>
                <a:gd name="T9" fmla="*/ 8 h 176"/>
                <a:gd name="T10" fmla="*/ 101 w 350"/>
                <a:gd name="T11" fmla="*/ 32 h 176"/>
                <a:gd name="T12" fmla="*/ 91 w 350"/>
                <a:gd name="T13" fmla="*/ 35 h 176"/>
                <a:gd name="T14" fmla="*/ 90 w 350"/>
                <a:gd name="T15" fmla="*/ 35 h 176"/>
                <a:gd name="T16" fmla="*/ 90 w 350"/>
                <a:gd name="T17" fmla="*/ 35 h 176"/>
                <a:gd name="T18" fmla="*/ 90 w 350"/>
                <a:gd name="T19" fmla="*/ 35 h 176"/>
                <a:gd name="T20" fmla="*/ 90 w 350"/>
                <a:gd name="T21" fmla="*/ 35 h 176"/>
                <a:gd name="T22" fmla="*/ 16 w 350"/>
                <a:gd name="T23" fmla="*/ 48 h 176"/>
                <a:gd name="T24" fmla="*/ 13 w 350"/>
                <a:gd name="T25" fmla="*/ 48 h 176"/>
                <a:gd name="T26" fmla="*/ 156 w 350"/>
                <a:gd name="T27" fmla="*/ 131 h 176"/>
                <a:gd name="T28" fmla="*/ 157 w 350"/>
                <a:gd name="T29" fmla="*/ 131 h 176"/>
                <a:gd name="T30" fmla="*/ 157 w 350"/>
                <a:gd name="T31" fmla="*/ 131 h 176"/>
                <a:gd name="T32" fmla="*/ 309 w 350"/>
                <a:gd name="T33" fmla="*/ 176 h 176"/>
                <a:gd name="T34" fmla="*/ 350 w 350"/>
                <a:gd name="T35" fmla="*/ 161 h 176"/>
                <a:gd name="T36" fmla="*/ 323 w 350"/>
                <a:gd name="T37" fmla="*/ 139 h 176"/>
                <a:gd name="T38" fmla="*/ 252 w 350"/>
                <a:gd name="T39" fmla="*/ 151 h 176"/>
                <a:gd name="T40" fmla="*/ 228 w 350"/>
                <a:gd name="T41" fmla="*/ 139 h 176"/>
                <a:gd name="T42" fmla="*/ 270 w 350"/>
                <a:gd name="T43" fmla="*/ 108 h 176"/>
                <a:gd name="T44" fmla="*/ 297 w 350"/>
                <a:gd name="T45" fmla="*/ 123 h 176"/>
                <a:gd name="T46" fmla="*/ 257 w 350"/>
                <a:gd name="T47" fmla="*/ 101 h 176"/>
                <a:gd name="T48" fmla="*/ 250 w 350"/>
                <a:gd name="T49" fmla="*/ 103 h 176"/>
                <a:gd name="T50" fmla="*/ 250 w 350"/>
                <a:gd name="T51" fmla="*/ 103 h 176"/>
                <a:gd name="T52" fmla="*/ 250 w 350"/>
                <a:gd name="T53" fmla="*/ 103 h 176"/>
                <a:gd name="T54" fmla="*/ 249 w 350"/>
                <a:gd name="T55" fmla="*/ 103 h 176"/>
                <a:gd name="T56" fmla="*/ 249 w 350"/>
                <a:gd name="T57" fmla="*/ 103 h 176"/>
                <a:gd name="T58" fmla="*/ 249 w 350"/>
                <a:gd name="T59" fmla="*/ 103 h 176"/>
                <a:gd name="T60" fmla="*/ 176 w 350"/>
                <a:gd name="T61" fmla="*/ 115 h 176"/>
                <a:gd name="T62" fmla="*/ 152 w 350"/>
                <a:gd name="T63" fmla="*/ 104 h 176"/>
                <a:gd name="T64" fmla="*/ 196 w 350"/>
                <a:gd name="T65" fmla="*/ 72 h 176"/>
                <a:gd name="T66" fmla="*/ 231 w 350"/>
                <a:gd name="T67" fmla="*/ 88 h 176"/>
                <a:gd name="T68" fmla="*/ 182 w 350"/>
                <a:gd name="T69" fmla="*/ 66 h 176"/>
                <a:gd name="T70" fmla="*/ 172 w 350"/>
                <a:gd name="T71" fmla="*/ 68 h 176"/>
                <a:gd name="T72" fmla="*/ 172 w 350"/>
                <a:gd name="T73" fmla="*/ 68 h 176"/>
                <a:gd name="T74" fmla="*/ 172 w 350"/>
                <a:gd name="T75" fmla="*/ 68 h 176"/>
                <a:gd name="T76" fmla="*/ 172 w 350"/>
                <a:gd name="T77" fmla="*/ 68 h 176"/>
                <a:gd name="T78" fmla="*/ 172 w 350"/>
                <a:gd name="T79" fmla="*/ 68 h 176"/>
                <a:gd name="T80" fmla="*/ 172 w 350"/>
                <a:gd name="T81" fmla="*/ 68 h 176"/>
                <a:gd name="T82" fmla="*/ 126 w 350"/>
                <a:gd name="T83" fmla="*/ 78 h 176"/>
                <a:gd name="T84" fmla="*/ 126 w 350"/>
                <a:gd name="T85" fmla="*/ 78 h 176"/>
                <a:gd name="T86" fmla="*/ 99 w 350"/>
                <a:gd name="T87" fmla="*/ 81 h 176"/>
                <a:gd name="T88" fmla="*/ 90 w 350"/>
                <a:gd name="T89" fmla="*/ 80 h 176"/>
                <a:gd name="T90" fmla="*/ 74 w 350"/>
                <a:gd name="T91" fmla="*/ 69 h 176"/>
                <a:gd name="T92" fmla="*/ 115 w 350"/>
                <a:gd name="T93" fmla="*/ 38 h 176"/>
                <a:gd name="T94" fmla="*/ 153 w 350"/>
                <a:gd name="T95" fmla="*/ 54 h 176"/>
                <a:gd name="T96" fmla="*/ 5 w 350"/>
                <a:gd name="T97"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0" h="176">
                  <a:moveTo>
                    <a:pt x="5" y="0"/>
                  </a:moveTo>
                  <a:cubicBezTo>
                    <a:pt x="5" y="1"/>
                    <a:pt x="5" y="1"/>
                    <a:pt x="4" y="2"/>
                  </a:cubicBezTo>
                  <a:cubicBezTo>
                    <a:pt x="1" y="9"/>
                    <a:pt x="0" y="15"/>
                    <a:pt x="0" y="22"/>
                  </a:cubicBezTo>
                  <a:cubicBezTo>
                    <a:pt x="7" y="17"/>
                    <a:pt x="17" y="12"/>
                    <a:pt x="29" y="7"/>
                  </a:cubicBezTo>
                  <a:cubicBezTo>
                    <a:pt x="30" y="7"/>
                    <a:pt x="31" y="8"/>
                    <a:pt x="32" y="8"/>
                  </a:cubicBezTo>
                  <a:cubicBezTo>
                    <a:pt x="53" y="15"/>
                    <a:pt x="76" y="23"/>
                    <a:pt x="101" y="32"/>
                  </a:cubicBezTo>
                  <a:cubicBezTo>
                    <a:pt x="97" y="33"/>
                    <a:pt x="94" y="34"/>
                    <a:pt x="91" y="35"/>
                  </a:cubicBezTo>
                  <a:cubicBezTo>
                    <a:pt x="90" y="35"/>
                    <a:pt x="90" y="35"/>
                    <a:pt x="90" y="35"/>
                  </a:cubicBezTo>
                  <a:cubicBezTo>
                    <a:pt x="90" y="35"/>
                    <a:pt x="90" y="35"/>
                    <a:pt x="90" y="35"/>
                  </a:cubicBezTo>
                  <a:cubicBezTo>
                    <a:pt x="90" y="35"/>
                    <a:pt x="90" y="35"/>
                    <a:pt x="90" y="35"/>
                  </a:cubicBezTo>
                  <a:cubicBezTo>
                    <a:pt x="90" y="35"/>
                    <a:pt x="90" y="35"/>
                    <a:pt x="90" y="35"/>
                  </a:cubicBezTo>
                  <a:cubicBezTo>
                    <a:pt x="61" y="43"/>
                    <a:pt x="34" y="48"/>
                    <a:pt x="16" y="48"/>
                  </a:cubicBezTo>
                  <a:cubicBezTo>
                    <a:pt x="15" y="48"/>
                    <a:pt x="14" y="48"/>
                    <a:pt x="13" y="48"/>
                  </a:cubicBezTo>
                  <a:cubicBezTo>
                    <a:pt x="37" y="77"/>
                    <a:pt x="93" y="104"/>
                    <a:pt x="156" y="131"/>
                  </a:cubicBezTo>
                  <a:cubicBezTo>
                    <a:pt x="157" y="131"/>
                    <a:pt x="157" y="131"/>
                    <a:pt x="157" y="131"/>
                  </a:cubicBezTo>
                  <a:cubicBezTo>
                    <a:pt x="157" y="131"/>
                    <a:pt x="157" y="131"/>
                    <a:pt x="157" y="131"/>
                  </a:cubicBezTo>
                  <a:cubicBezTo>
                    <a:pt x="217" y="156"/>
                    <a:pt x="272" y="176"/>
                    <a:pt x="309" y="176"/>
                  </a:cubicBezTo>
                  <a:cubicBezTo>
                    <a:pt x="328" y="176"/>
                    <a:pt x="341" y="172"/>
                    <a:pt x="350" y="161"/>
                  </a:cubicBezTo>
                  <a:cubicBezTo>
                    <a:pt x="343" y="154"/>
                    <a:pt x="334" y="146"/>
                    <a:pt x="323" y="139"/>
                  </a:cubicBezTo>
                  <a:cubicBezTo>
                    <a:pt x="295" y="146"/>
                    <a:pt x="269" y="151"/>
                    <a:pt x="252" y="151"/>
                  </a:cubicBezTo>
                  <a:cubicBezTo>
                    <a:pt x="238" y="151"/>
                    <a:pt x="229" y="148"/>
                    <a:pt x="228" y="139"/>
                  </a:cubicBezTo>
                  <a:cubicBezTo>
                    <a:pt x="226" y="127"/>
                    <a:pt x="243" y="117"/>
                    <a:pt x="270" y="108"/>
                  </a:cubicBezTo>
                  <a:cubicBezTo>
                    <a:pt x="280" y="113"/>
                    <a:pt x="289" y="118"/>
                    <a:pt x="297" y="123"/>
                  </a:cubicBezTo>
                  <a:cubicBezTo>
                    <a:pt x="285" y="115"/>
                    <a:pt x="272" y="108"/>
                    <a:pt x="257" y="101"/>
                  </a:cubicBezTo>
                  <a:cubicBezTo>
                    <a:pt x="255" y="102"/>
                    <a:pt x="252" y="102"/>
                    <a:pt x="250" y="103"/>
                  </a:cubicBezTo>
                  <a:cubicBezTo>
                    <a:pt x="250" y="103"/>
                    <a:pt x="250" y="103"/>
                    <a:pt x="250" y="103"/>
                  </a:cubicBezTo>
                  <a:cubicBezTo>
                    <a:pt x="250" y="103"/>
                    <a:pt x="250" y="103"/>
                    <a:pt x="250" y="103"/>
                  </a:cubicBezTo>
                  <a:cubicBezTo>
                    <a:pt x="249" y="103"/>
                    <a:pt x="249" y="103"/>
                    <a:pt x="249" y="103"/>
                  </a:cubicBezTo>
                  <a:cubicBezTo>
                    <a:pt x="249" y="103"/>
                    <a:pt x="249" y="103"/>
                    <a:pt x="249" y="103"/>
                  </a:cubicBezTo>
                  <a:cubicBezTo>
                    <a:pt x="249" y="103"/>
                    <a:pt x="249" y="103"/>
                    <a:pt x="249" y="103"/>
                  </a:cubicBezTo>
                  <a:cubicBezTo>
                    <a:pt x="221" y="110"/>
                    <a:pt x="194" y="115"/>
                    <a:pt x="176" y="115"/>
                  </a:cubicBezTo>
                  <a:cubicBezTo>
                    <a:pt x="162" y="115"/>
                    <a:pt x="153" y="112"/>
                    <a:pt x="152" y="104"/>
                  </a:cubicBezTo>
                  <a:cubicBezTo>
                    <a:pt x="150" y="91"/>
                    <a:pt x="168" y="81"/>
                    <a:pt x="196" y="72"/>
                  </a:cubicBezTo>
                  <a:cubicBezTo>
                    <a:pt x="208" y="77"/>
                    <a:pt x="220" y="83"/>
                    <a:pt x="231" y="88"/>
                  </a:cubicBezTo>
                  <a:cubicBezTo>
                    <a:pt x="216" y="81"/>
                    <a:pt x="199" y="73"/>
                    <a:pt x="182" y="66"/>
                  </a:cubicBezTo>
                  <a:cubicBezTo>
                    <a:pt x="179" y="67"/>
                    <a:pt x="175" y="67"/>
                    <a:pt x="172" y="68"/>
                  </a:cubicBezTo>
                  <a:cubicBezTo>
                    <a:pt x="172" y="68"/>
                    <a:pt x="172" y="68"/>
                    <a:pt x="172" y="68"/>
                  </a:cubicBezTo>
                  <a:cubicBezTo>
                    <a:pt x="172" y="68"/>
                    <a:pt x="172" y="68"/>
                    <a:pt x="172" y="68"/>
                  </a:cubicBezTo>
                  <a:cubicBezTo>
                    <a:pt x="172" y="68"/>
                    <a:pt x="172" y="68"/>
                    <a:pt x="172" y="68"/>
                  </a:cubicBezTo>
                  <a:cubicBezTo>
                    <a:pt x="172" y="68"/>
                    <a:pt x="172" y="68"/>
                    <a:pt x="172" y="68"/>
                  </a:cubicBezTo>
                  <a:cubicBezTo>
                    <a:pt x="172" y="68"/>
                    <a:pt x="172" y="68"/>
                    <a:pt x="172" y="68"/>
                  </a:cubicBezTo>
                  <a:cubicBezTo>
                    <a:pt x="155" y="72"/>
                    <a:pt x="140" y="76"/>
                    <a:pt x="126" y="78"/>
                  </a:cubicBezTo>
                  <a:cubicBezTo>
                    <a:pt x="126" y="78"/>
                    <a:pt x="126" y="78"/>
                    <a:pt x="126" y="78"/>
                  </a:cubicBezTo>
                  <a:cubicBezTo>
                    <a:pt x="116" y="80"/>
                    <a:pt x="107" y="81"/>
                    <a:pt x="99" y="81"/>
                  </a:cubicBezTo>
                  <a:cubicBezTo>
                    <a:pt x="96" y="81"/>
                    <a:pt x="93" y="81"/>
                    <a:pt x="90" y="80"/>
                  </a:cubicBezTo>
                  <a:cubicBezTo>
                    <a:pt x="81" y="79"/>
                    <a:pt x="75" y="76"/>
                    <a:pt x="74" y="69"/>
                  </a:cubicBezTo>
                  <a:cubicBezTo>
                    <a:pt x="72" y="57"/>
                    <a:pt x="89" y="47"/>
                    <a:pt x="115" y="38"/>
                  </a:cubicBezTo>
                  <a:cubicBezTo>
                    <a:pt x="128" y="43"/>
                    <a:pt x="140" y="48"/>
                    <a:pt x="153" y="54"/>
                  </a:cubicBezTo>
                  <a:cubicBezTo>
                    <a:pt x="98" y="30"/>
                    <a:pt x="47" y="11"/>
                    <a:pt x="5" y="0"/>
                  </a:cubicBezTo>
                </a:path>
              </a:pathLst>
            </a:custGeom>
            <a:solidFill>
              <a:srgbClr val="FFE1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5" name="Freeform 110">
              <a:extLst>
                <a:ext uri="{FF2B5EF4-FFF2-40B4-BE49-F238E27FC236}">
                  <a16:creationId xmlns:a16="http://schemas.microsoft.com/office/drawing/2014/main" id="{7B063E3C-7044-4A85-8D56-21935ED71996}"/>
                </a:ext>
              </a:extLst>
            </p:cNvPr>
            <p:cNvSpPr>
              <a:spLocks/>
            </p:cNvSpPr>
            <p:nvPr/>
          </p:nvSpPr>
          <p:spPr bwMode="auto">
            <a:xfrm>
              <a:off x="1076" y="335"/>
              <a:ext cx="62" cy="38"/>
            </a:xfrm>
            <a:custGeom>
              <a:avLst/>
              <a:gdLst>
                <a:gd name="T0" fmla="*/ 0 w 26"/>
                <a:gd name="T1" fmla="*/ 0 h 16"/>
                <a:gd name="T2" fmla="*/ 26 w 26"/>
                <a:gd name="T3" fmla="*/ 16 h 16"/>
                <a:gd name="T4" fmla="*/ 26 w 26"/>
                <a:gd name="T5" fmla="*/ 16 h 16"/>
                <a:gd name="T6" fmla="*/ 0 w 26"/>
                <a:gd name="T7" fmla="*/ 0 h 16"/>
              </a:gdLst>
              <a:ahLst/>
              <a:cxnLst>
                <a:cxn ang="0">
                  <a:pos x="T0" y="T1"/>
                </a:cxn>
                <a:cxn ang="0">
                  <a:pos x="T2" y="T3"/>
                </a:cxn>
                <a:cxn ang="0">
                  <a:pos x="T4" y="T5"/>
                </a:cxn>
                <a:cxn ang="0">
                  <a:pos x="T6" y="T7"/>
                </a:cxn>
              </a:cxnLst>
              <a:rect l="0" t="0" r="r" b="b"/>
              <a:pathLst>
                <a:path w="26" h="16">
                  <a:moveTo>
                    <a:pt x="0" y="0"/>
                  </a:moveTo>
                  <a:cubicBezTo>
                    <a:pt x="10" y="5"/>
                    <a:pt x="18" y="10"/>
                    <a:pt x="26" y="16"/>
                  </a:cubicBezTo>
                  <a:cubicBezTo>
                    <a:pt x="26" y="16"/>
                    <a:pt x="26" y="16"/>
                    <a:pt x="26" y="16"/>
                  </a:cubicBezTo>
                  <a:cubicBezTo>
                    <a:pt x="18" y="10"/>
                    <a:pt x="10" y="5"/>
                    <a:pt x="0" y="0"/>
                  </a:cubicBezTo>
                </a:path>
              </a:pathLst>
            </a:custGeom>
            <a:solidFill>
              <a:srgbClr val="F6C2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6" name="Freeform 111">
              <a:extLst>
                <a:ext uri="{FF2B5EF4-FFF2-40B4-BE49-F238E27FC236}">
                  <a16:creationId xmlns:a16="http://schemas.microsoft.com/office/drawing/2014/main" id="{A553E8D2-4626-4C11-8647-1D0BA0F2FB78}"/>
                </a:ext>
              </a:extLst>
            </p:cNvPr>
            <p:cNvSpPr>
              <a:spLocks noEditPoints="1"/>
            </p:cNvSpPr>
            <p:nvPr/>
          </p:nvSpPr>
          <p:spPr bwMode="auto">
            <a:xfrm>
              <a:off x="906" y="299"/>
              <a:ext cx="232" cy="103"/>
            </a:xfrm>
            <a:custGeom>
              <a:avLst/>
              <a:gdLst>
                <a:gd name="T0" fmla="*/ 28 w 97"/>
                <a:gd name="T1" fmla="*/ 42 h 43"/>
                <a:gd name="T2" fmla="*/ 2 w 97"/>
                <a:gd name="T3" fmla="*/ 30 h 43"/>
                <a:gd name="T4" fmla="*/ 44 w 97"/>
                <a:gd name="T5" fmla="*/ 0 h 43"/>
                <a:gd name="T6" fmla="*/ 54 w 97"/>
                <a:gd name="T7" fmla="*/ 5 h 43"/>
                <a:gd name="T8" fmla="*/ 32 w 97"/>
                <a:gd name="T9" fmla="*/ 27 h 43"/>
                <a:gd name="T10" fmla="*/ 43 w 97"/>
                <a:gd name="T11" fmla="*/ 39 h 43"/>
                <a:gd name="T12" fmla="*/ 46 w 97"/>
                <a:gd name="T13" fmla="*/ 39 h 43"/>
                <a:gd name="T14" fmla="*/ 49 w 97"/>
                <a:gd name="T15" fmla="*/ 39 h 43"/>
                <a:gd name="T16" fmla="*/ 52 w 97"/>
                <a:gd name="T17" fmla="*/ 39 h 43"/>
                <a:gd name="T18" fmla="*/ 56 w 97"/>
                <a:gd name="T19" fmla="*/ 39 h 43"/>
                <a:gd name="T20" fmla="*/ 28 w 97"/>
                <a:gd name="T21" fmla="*/ 42 h 43"/>
                <a:gd name="T22" fmla="*/ 44 w 97"/>
                <a:gd name="T23" fmla="*/ 0 h 43"/>
                <a:gd name="T24" fmla="*/ 2 w 97"/>
                <a:gd name="T25" fmla="*/ 31 h 43"/>
                <a:gd name="T26" fmla="*/ 26 w 97"/>
                <a:gd name="T27" fmla="*/ 43 h 43"/>
                <a:gd name="T28" fmla="*/ 97 w 97"/>
                <a:gd name="T29" fmla="*/ 31 h 43"/>
                <a:gd name="T30" fmla="*/ 71 w 97"/>
                <a:gd name="T31" fmla="*/ 15 h 43"/>
                <a:gd name="T32" fmla="*/ 44 w 97"/>
                <a:gd name="T3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43">
                  <a:moveTo>
                    <a:pt x="28" y="42"/>
                  </a:moveTo>
                  <a:cubicBezTo>
                    <a:pt x="13" y="42"/>
                    <a:pt x="3" y="39"/>
                    <a:pt x="2" y="30"/>
                  </a:cubicBezTo>
                  <a:cubicBezTo>
                    <a:pt x="0" y="19"/>
                    <a:pt x="19" y="9"/>
                    <a:pt x="44" y="0"/>
                  </a:cubicBezTo>
                  <a:cubicBezTo>
                    <a:pt x="48" y="2"/>
                    <a:pt x="50" y="3"/>
                    <a:pt x="54" y="5"/>
                  </a:cubicBezTo>
                  <a:cubicBezTo>
                    <a:pt x="45" y="11"/>
                    <a:pt x="33" y="17"/>
                    <a:pt x="32" y="27"/>
                  </a:cubicBezTo>
                  <a:cubicBezTo>
                    <a:pt x="31" y="34"/>
                    <a:pt x="37" y="38"/>
                    <a:pt x="43" y="39"/>
                  </a:cubicBezTo>
                  <a:cubicBezTo>
                    <a:pt x="44" y="39"/>
                    <a:pt x="45" y="39"/>
                    <a:pt x="46" y="39"/>
                  </a:cubicBezTo>
                  <a:cubicBezTo>
                    <a:pt x="47" y="39"/>
                    <a:pt x="48" y="39"/>
                    <a:pt x="49" y="39"/>
                  </a:cubicBezTo>
                  <a:cubicBezTo>
                    <a:pt x="50" y="39"/>
                    <a:pt x="51" y="39"/>
                    <a:pt x="52" y="39"/>
                  </a:cubicBezTo>
                  <a:cubicBezTo>
                    <a:pt x="54" y="39"/>
                    <a:pt x="55" y="39"/>
                    <a:pt x="56" y="39"/>
                  </a:cubicBezTo>
                  <a:cubicBezTo>
                    <a:pt x="46" y="41"/>
                    <a:pt x="36" y="42"/>
                    <a:pt x="28" y="42"/>
                  </a:cubicBezTo>
                  <a:moveTo>
                    <a:pt x="44" y="0"/>
                  </a:moveTo>
                  <a:cubicBezTo>
                    <a:pt x="17" y="9"/>
                    <a:pt x="0" y="19"/>
                    <a:pt x="2" y="31"/>
                  </a:cubicBezTo>
                  <a:cubicBezTo>
                    <a:pt x="3" y="40"/>
                    <a:pt x="12" y="43"/>
                    <a:pt x="26" y="43"/>
                  </a:cubicBezTo>
                  <a:cubicBezTo>
                    <a:pt x="43" y="43"/>
                    <a:pt x="69" y="38"/>
                    <a:pt x="97" y="31"/>
                  </a:cubicBezTo>
                  <a:cubicBezTo>
                    <a:pt x="89" y="25"/>
                    <a:pt x="81" y="20"/>
                    <a:pt x="71" y="15"/>
                  </a:cubicBezTo>
                  <a:cubicBezTo>
                    <a:pt x="63" y="10"/>
                    <a:pt x="54" y="5"/>
                    <a:pt x="44" y="0"/>
                  </a:cubicBezTo>
                </a:path>
              </a:pathLst>
            </a:custGeom>
            <a:solidFill>
              <a:srgbClr val="F6CC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7" name="Freeform 112">
              <a:extLst>
                <a:ext uri="{FF2B5EF4-FFF2-40B4-BE49-F238E27FC236}">
                  <a16:creationId xmlns:a16="http://schemas.microsoft.com/office/drawing/2014/main" id="{5AC7A862-1FDD-4983-962D-D8D8E44A2AE3}"/>
                </a:ext>
              </a:extLst>
            </p:cNvPr>
            <p:cNvSpPr>
              <a:spLocks/>
            </p:cNvSpPr>
            <p:nvPr/>
          </p:nvSpPr>
          <p:spPr bwMode="auto">
            <a:xfrm>
              <a:off x="353" y="138"/>
              <a:ext cx="45" cy="17"/>
            </a:xfrm>
            <a:custGeom>
              <a:avLst/>
              <a:gdLst>
                <a:gd name="T0" fmla="*/ 0 w 19"/>
                <a:gd name="T1" fmla="*/ 0 h 7"/>
                <a:gd name="T2" fmla="*/ 19 w 19"/>
                <a:gd name="T3" fmla="*/ 7 h 7"/>
                <a:gd name="T4" fmla="*/ 19 w 19"/>
                <a:gd name="T5" fmla="*/ 7 h 7"/>
                <a:gd name="T6" fmla="*/ 0 w 19"/>
                <a:gd name="T7" fmla="*/ 0 h 7"/>
              </a:gdLst>
              <a:ahLst/>
              <a:cxnLst>
                <a:cxn ang="0">
                  <a:pos x="T0" y="T1"/>
                </a:cxn>
                <a:cxn ang="0">
                  <a:pos x="T2" y="T3"/>
                </a:cxn>
                <a:cxn ang="0">
                  <a:pos x="T4" y="T5"/>
                </a:cxn>
                <a:cxn ang="0">
                  <a:pos x="T6" y="T7"/>
                </a:cxn>
              </a:cxnLst>
              <a:rect l="0" t="0" r="r" b="b"/>
              <a:pathLst>
                <a:path w="19" h="7">
                  <a:moveTo>
                    <a:pt x="0" y="0"/>
                  </a:moveTo>
                  <a:cubicBezTo>
                    <a:pt x="3" y="5"/>
                    <a:pt x="10" y="7"/>
                    <a:pt x="19" y="7"/>
                  </a:cubicBezTo>
                  <a:cubicBezTo>
                    <a:pt x="19" y="7"/>
                    <a:pt x="19" y="7"/>
                    <a:pt x="19" y="7"/>
                  </a:cubicBezTo>
                  <a:cubicBezTo>
                    <a:pt x="10" y="7"/>
                    <a:pt x="3" y="5"/>
                    <a:pt x="0" y="0"/>
                  </a:cubicBezTo>
                </a:path>
              </a:pathLst>
            </a:custGeom>
            <a:solidFill>
              <a:srgbClr val="F6C2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8" name="Freeform 113">
              <a:extLst>
                <a:ext uri="{FF2B5EF4-FFF2-40B4-BE49-F238E27FC236}">
                  <a16:creationId xmlns:a16="http://schemas.microsoft.com/office/drawing/2014/main" id="{3ACFCDB3-8EA0-4850-AC80-F5709C2C46F5}"/>
                </a:ext>
              </a:extLst>
            </p:cNvPr>
            <p:cNvSpPr>
              <a:spLocks/>
            </p:cNvSpPr>
            <p:nvPr/>
          </p:nvSpPr>
          <p:spPr bwMode="auto">
            <a:xfrm>
              <a:off x="398" y="59"/>
              <a:ext cx="210" cy="96"/>
            </a:xfrm>
            <a:custGeom>
              <a:avLst/>
              <a:gdLst>
                <a:gd name="T0" fmla="*/ 19 w 88"/>
                <a:gd name="T1" fmla="*/ 0 h 40"/>
                <a:gd name="T2" fmla="*/ 28 w 88"/>
                <a:gd name="T3" fmla="*/ 3 h 40"/>
                <a:gd name="T4" fmla="*/ 7 w 88"/>
                <a:gd name="T5" fmla="*/ 25 h 40"/>
                <a:gd name="T6" fmla="*/ 19 w 88"/>
                <a:gd name="T7" fmla="*/ 37 h 40"/>
                <a:gd name="T8" fmla="*/ 22 w 88"/>
                <a:gd name="T9" fmla="*/ 37 h 40"/>
                <a:gd name="T10" fmla="*/ 24 w 88"/>
                <a:gd name="T11" fmla="*/ 37 h 40"/>
                <a:gd name="T12" fmla="*/ 26 w 88"/>
                <a:gd name="T13" fmla="*/ 37 h 40"/>
                <a:gd name="T14" fmla="*/ 31 w 88"/>
                <a:gd name="T15" fmla="*/ 37 h 40"/>
                <a:gd name="T16" fmla="*/ 3 w 88"/>
                <a:gd name="T17" fmla="*/ 40 h 40"/>
                <a:gd name="T18" fmla="*/ 0 w 88"/>
                <a:gd name="T19" fmla="*/ 40 h 40"/>
                <a:gd name="T20" fmla="*/ 0 w 88"/>
                <a:gd name="T21" fmla="*/ 40 h 40"/>
                <a:gd name="T22" fmla="*/ 3 w 88"/>
                <a:gd name="T23" fmla="*/ 40 h 40"/>
                <a:gd name="T24" fmla="*/ 77 w 88"/>
                <a:gd name="T25" fmla="*/ 27 h 40"/>
                <a:gd name="T26" fmla="*/ 77 w 88"/>
                <a:gd name="T27" fmla="*/ 27 h 40"/>
                <a:gd name="T28" fmla="*/ 77 w 88"/>
                <a:gd name="T29" fmla="*/ 27 h 40"/>
                <a:gd name="T30" fmla="*/ 77 w 88"/>
                <a:gd name="T31" fmla="*/ 27 h 40"/>
                <a:gd name="T32" fmla="*/ 78 w 88"/>
                <a:gd name="T33" fmla="*/ 27 h 40"/>
                <a:gd name="T34" fmla="*/ 88 w 88"/>
                <a:gd name="T35" fmla="*/ 24 h 40"/>
                <a:gd name="T36" fmla="*/ 19 w 88"/>
                <a:gd name="T3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40">
                  <a:moveTo>
                    <a:pt x="19" y="0"/>
                  </a:moveTo>
                  <a:cubicBezTo>
                    <a:pt x="22" y="1"/>
                    <a:pt x="25" y="2"/>
                    <a:pt x="28" y="3"/>
                  </a:cubicBezTo>
                  <a:cubicBezTo>
                    <a:pt x="20" y="8"/>
                    <a:pt x="8" y="14"/>
                    <a:pt x="7" y="25"/>
                  </a:cubicBezTo>
                  <a:cubicBezTo>
                    <a:pt x="7" y="32"/>
                    <a:pt x="13" y="35"/>
                    <a:pt x="19" y="37"/>
                  </a:cubicBezTo>
                  <a:cubicBezTo>
                    <a:pt x="19" y="37"/>
                    <a:pt x="21" y="37"/>
                    <a:pt x="22" y="37"/>
                  </a:cubicBezTo>
                  <a:cubicBezTo>
                    <a:pt x="23" y="37"/>
                    <a:pt x="23" y="37"/>
                    <a:pt x="24" y="37"/>
                  </a:cubicBezTo>
                  <a:cubicBezTo>
                    <a:pt x="24" y="37"/>
                    <a:pt x="25" y="37"/>
                    <a:pt x="26" y="37"/>
                  </a:cubicBezTo>
                  <a:cubicBezTo>
                    <a:pt x="28" y="37"/>
                    <a:pt x="29" y="37"/>
                    <a:pt x="31" y="37"/>
                  </a:cubicBezTo>
                  <a:cubicBezTo>
                    <a:pt x="20" y="39"/>
                    <a:pt x="11" y="40"/>
                    <a:pt x="3" y="40"/>
                  </a:cubicBezTo>
                  <a:cubicBezTo>
                    <a:pt x="2" y="40"/>
                    <a:pt x="1" y="40"/>
                    <a:pt x="0" y="40"/>
                  </a:cubicBezTo>
                  <a:cubicBezTo>
                    <a:pt x="0" y="40"/>
                    <a:pt x="0" y="40"/>
                    <a:pt x="0" y="40"/>
                  </a:cubicBezTo>
                  <a:cubicBezTo>
                    <a:pt x="1" y="40"/>
                    <a:pt x="2" y="40"/>
                    <a:pt x="3" y="40"/>
                  </a:cubicBezTo>
                  <a:cubicBezTo>
                    <a:pt x="21" y="40"/>
                    <a:pt x="48" y="35"/>
                    <a:pt x="77" y="27"/>
                  </a:cubicBezTo>
                  <a:cubicBezTo>
                    <a:pt x="77" y="27"/>
                    <a:pt x="77" y="27"/>
                    <a:pt x="77" y="27"/>
                  </a:cubicBezTo>
                  <a:cubicBezTo>
                    <a:pt x="77" y="27"/>
                    <a:pt x="77" y="27"/>
                    <a:pt x="77" y="27"/>
                  </a:cubicBezTo>
                  <a:cubicBezTo>
                    <a:pt x="77" y="27"/>
                    <a:pt x="77" y="27"/>
                    <a:pt x="77" y="27"/>
                  </a:cubicBezTo>
                  <a:cubicBezTo>
                    <a:pt x="78" y="27"/>
                    <a:pt x="78" y="27"/>
                    <a:pt x="78" y="27"/>
                  </a:cubicBezTo>
                  <a:cubicBezTo>
                    <a:pt x="81" y="26"/>
                    <a:pt x="84" y="25"/>
                    <a:pt x="88" y="24"/>
                  </a:cubicBezTo>
                  <a:cubicBezTo>
                    <a:pt x="63" y="15"/>
                    <a:pt x="40" y="7"/>
                    <a:pt x="19" y="0"/>
                  </a:cubicBezTo>
                </a:path>
              </a:pathLst>
            </a:custGeom>
            <a:solidFill>
              <a:srgbClr val="F6CC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9" name="Freeform 114">
              <a:extLst>
                <a:ext uri="{FF2B5EF4-FFF2-40B4-BE49-F238E27FC236}">
                  <a16:creationId xmlns:a16="http://schemas.microsoft.com/office/drawing/2014/main" id="{5EE6BC82-2248-4549-9C68-898CF6B5E2D5}"/>
                </a:ext>
              </a:extLst>
            </p:cNvPr>
            <p:cNvSpPr>
              <a:spLocks/>
            </p:cNvSpPr>
            <p:nvPr/>
          </p:nvSpPr>
          <p:spPr bwMode="auto">
            <a:xfrm>
              <a:off x="918" y="251"/>
              <a:ext cx="62" cy="31"/>
            </a:xfrm>
            <a:custGeom>
              <a:avLst/>
              <a:gdLst>
                <a:gd name="T0" fmla="*/ 0 w 26"/>
                <a:gd name="T1" fmla="*/ 0 h 13"/>
                <a:gd name="T2" fmla="*/ 26 w 26"/>
                <a:gd name="T3" fmla="*/ 13 h 13"/>
                <a:gd name="T4" fmla="*/ 26 w 26"/>
                <a:gd name="T5" fmla="*/ 13 h 13"/>
                <a:gd name="T6" fmla="*/ 0 w 26"/>
                <a:gd name="T7" fmla="*/ 0 h 13"/>
              </a:gdLst>
              <a:ahLst/>
              <a:cxnLst>
                <a:cxn ang="0">
                  <a:pos x="T0" y="T1"/>
                </a:cxn>
                <a:cxn ang="0">
                  <a:pos x="T2" y="T3"/>
                </a:cxn>
                <a:cxn ang="0">
                  <a:pos x="T4" y="T5"/>
                </a:cxn>
                <a:cxn ang="0">
                  <a:pos x="T6" y="T7"/>
                </a:cxn>
              </a:cxnLst>
              <a:rect l="0" t="0" r="r" b="b"/>
              <a:pathLst>
                <a:path w="26" h="13">
                  <a:moveTo>
                    <a:pt x="0" y="0"/>
                  </a:moveTo>
                  <a:cubicBezTo>
                    <a:pt x="9" y="4"/>
                    <a:pt x="18" y="9"/>
                    <a:pt x="26" y="13"/>
                  </a:cubicBezTo>
                  <a:cubicBezTo>
                    <a:pt x="26" y="13"/>
                    <a:pt x="26" y="13"/>
                    <a:pt x="26" y="13"/>
                  </a:cubicBezTo>
                  <a:cubicBezTo>
                    <a:pt x="18" y="9"/>
                    <a:pt x="9" y="4"/>
                    <a:pt x="0" y="0"/>
                  </a:cubicBezTo>
                </a:path>
              </a:pathLst>
            </a:custGeom>
            <a:solidFill>
              <a:srgbClr val="F6C2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0" name="Freeform 115">
              <a:extLst>
                <a:ext uri="{FF2B5EF4-FFF2-40B4-BE49-F238E27FC236}">
                  <a16:creationId xmlns:a16="http://schemas.microsoft.com/office/drawing/2014/main" id="{91C4B0C1-690B-45FB-97FF-432C505D5738}"/>
                </a:ext>
              </a:extLst>
            </p:cNvPr>
            <p:cNvSpPr>
              <a:spLocks noEditPoints="1"/>
            </p:cNvSpPr>
            <p:nvPr/>
          </p:nvSpPr>
          <p:spPr bwMode="auto">
            <a:xfrm>
              <a:off x="725" y="212"/>
              <a:ext cx="255" cy="104"/>
            </a:xfrm>
            <a:custGeom>
              <a:avLst/>
              <a:gdLst>
                <a:gd name="T0" fmla="*/ 27 w 107"/>
                <a:gd name="T1" fmla="*/ 43 h 43"/>
                <a:gd name="T2" fmla="*/ 2 w 107"/>
                <a:gd name="T3" fmla="*/ 32 h 43"/>
                <a:gd name="T4" fmla="*/ 45 w 107"/>
                <a:gd name="T5" fmla="*/ 0 h 43"/>
                <a:gd name="T6" fmla="*/ 55 w 107"/>
                <a:gd name="T7" fmla="*/ 4 h 43"/>
                <a:gd name="T8" fmla="*/ 32 w 107"/>
                <a:gd name="T9" fmla="*/ 27 h 43"/>
                <a:gd name="T10" fmla="*/ 44 w 107"/>
                <a:gd name="T11" fmla="*/ 39 h 43"/>
                <a:gd name="T12" fmla="*/ 46 w 107"/>
                <a:gd name="T13" fmla="*/ 39 h 43"/>
                <a:gd name="T14" fmla="*/ 49 w 107"/>
                <a:gd name="T15" fmla="*/ 39 h 43"/>
                <a:gd name="T16" fmla="*/ 53 w 107"/>
                <a:gd name="T17" fmla="*/ 39 h 43"/>
                <a:gd name="T18" fmla="*/ 57 w 107"/>
                <a:gd name="T19" fmla="*/ 39 h 43"/>
                <a:gd name="T20" fmla="*/ 27 w 107"/>
                <a:gd name="T21" fmla="*/ 43 h 43"/>
                <a:gd name="T22" fmla="*/ 46 w 107"/>
                <a:gd name="T23" fmla="*/ 0 h 43"/>
                <a:gd name="T24" fmla="*/ 2 w 107"/>
                <a:gd name="T25" fmla="*/ 32 h 43"/>
                <a:gd name="T26" fmla="*/ 26 w 107"/>
                <a:gd name="T27" fmla="*/ 43 h 43"/>
                <a:gd name="T28" fmla="*/ 99 w 107"/>
                <a:gd name="T29" fmla="*/ 31 h 43"/>
                <a:gd name="T30" fmla="*/ 99 w 107"/>
                <a:gd name="T31" fmla="*/ 31 h 43"/>
                <a:gd name="T32" fmla="*/ 99 w 107"/>
                <a:gd name="T33" fmla="*/ 31 h 43"/>
                <a:gd name="T34" fmla="*/ 100 w 107"/>
                <a:gd name="T35" fmla="*/ 31 h 43"/>
                <a:gd name="T36" fmla="*/ 100 w 107"/>
                <a:gd name="T37" fmla="*/ 31 h 43"/>
                <a:gd name="T38" fmla="*/ 100 w 107"/>
                <a:gd name="T39" fmla="*/ 31 h 43"/>
                <a:gd name="T40" fmla="*/ 107 w 107"/>
                <a:gd name="T41" fmla="*/ 29 h 43"/>
                <a:gd name="T42" fmla="*/ 81 w 107"/>
                <a:gd name="T43" fmla="*/ 16 h 43"/>
                <a:gd name="T44" fmla="*/ 46 w 107"/>
                <a:gd name="T4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43">
                  <a:moveTo>
                    <a:pt x="27" y="43"/>
                  </a:moveTo>
                  <a:cubicBezTo>
                    <a:pt x="13" y="43"/>
                    <a:pt x="4" y="39"/>
                    <a:pt x="2" y="32"/>
                  </a:cubicBezTo>
                  <a:cubicBezTo>
                    <a:pt x="1" y="20"/>
                    <a:pt x="19" y="9"/>
                    <a:pt x="45" y="0"/>
                  </a:cubicBezTo>
                  <a:cubicBezTo>
                    <a:pt x="49" y="1"/>
                    <a:pt x="51" y="3"/>
                    <a:pt x="55" y="4"/>
                  </a:cubicBezTo>
                  <a:cubicBezTo>
                    <a:pt x="46" y="10"/>
                    <a:pt x="34" y="17"/>
                    <a:pt x="32" y="27"/>
                  </a:cubicBezTo>
                  <a:cubicBezTo>
                    <a:pt x="32" y="34"/>
                    <a:pt x="38" y="38"/>
                    <a:pt x="44" y="39"/>
                  </a:cubicBezTo>
                  <a:cubicBezTo>
                    <a:pt x="45" y="39"/>
                    <a:pt x="45" y="39"/>
                    <a:pt x="46" y="39"/>
                  </a:cubicBezTo>
                  <a:cubicBezTo>
                    <a:pt x="47" y="39"/>
                    <a:pt x="48" y="39"/>
                    <a:pt x="49" y="39"/>
                  </a:cubicBezTo>
                  <a:cubicBezTo>
                    <a:pt x="51" y="39"/>
                    <a:pt x="52" y="39"/>
                    <a:pt x="53" y="39"/>
                  </a:cubicBezTo>
                  <a:cubicBezTo>
                    <a:pt x="54" y="39"/>
                    <a:pt x="56" y="39"/>
                    <a:pt x="57" y="39"/>
                  </a:cubicBezTo>
                  <a:cubicBezTo>
                    <a:pt x="45" y="41"/>
                    <a:pt x="35" y="43"/>
                    <a:pt x="27" y="43"/>
                  </a:cubicBezTo>
                  <a:moveTo>
                    <a:pt x="46" y="0"/>
                  </a:moveTo>
                  <a:cubicBezTo>
                    <a:pt x="18" y="9"/>
                    <a:pt x="0" y="19"/>
                    <a:pt x="2" y="32"/>
                  </a:cubicBezTo>
                  <a:cubicBezTo>
                    <a:pt x="3" y="40"/>
                    <a:pt x="12" y="43"/>
                    <a:pt x="26" y="43"/>
                  </a:cubicBezTo>
                  <a:cubicBezTo>
                    <a:pt x="44" y="43"/>
                    <a:pt x="71" y="38"/>
                    <a:pt x="99" y="31"/>
                  </a:cubicBezTo>
                  <a:cubicBezTo>
                    <a:pt x="99" y="31"/>
                    <a:pt x="99" y="31"/>
                    <a:pt x="99" y="31"/>
                  </a:cubicBezTo>
                  <a:cubicBezTo>
                    <a:pt x="99" y="31"/>
                    <a:pt x="99" y="31"/>
                    <a:pt x="99" y="31"/>
                  </a:cubicBezTo>
                  <a:cubicBezTo>
                    <a:pt x="100" y="31"/>
                    <a:pt x="100" y="31"/>
                    <a:pt x="100" y="31"/>
                  </a:cubicBezTo>
                  <a:cubicBezTo>
                    <a:pt x="100" y="31"/>
                    <a:pt x="100" y="31"/>
                    <a:pt x="100" y="31"/>
                  </a:cubicBezTo>
                  <a:cubicBezTo>
                    <a:pt x="100" y="31"/>
                    <a:pt x="100" y="31"/>
                    <a:pt x="100" y="31"/>
                  </a:cubicBezTo>
                  <a:cubicBezTo>
                    <a:pt x="102" y="30"/>
                    <a:pt x="105" y="30"/>
                    <a:pt x="107" y="29"/>
                  </a:cubicBezTo>
                  <a:cubicBezTo>
                    <a:pt x="99" y="25"/>
                    <a:pt x="90" y="20"/>
                    <a:pt x="81" y="16"/>
                  </a:cubicBezTo>
                  <a:cubicBezTo>
                    <a:pt x="70" y="11"/>
                    <a:pt x="58" y="5"/>
                    <a:pt x="46" y="0"/>
                  </a:cubicBezTo>
                </a:path>
              </a:pathLst>
            </a:custGeom>
            <a:solidFill>
              <a:srgbClr val="F6CC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1" name="Freeform 116">
              <a:extLst>
                <a:ext uri="{FF2B5EF4-FFF2-40B4-BE49-F238E27FC236}">
                  <a16:creationId xmlns:a16="http://schemas.microsoft.com/office/drawing/2014/main" id="{EA86FC65-C86F-47B1-84D9-BB16AED859A3}"/>
                </a:ext>
              </a:extLst>
            </p:cNvPr>
            <p:cNvSpPr>
              <a:spLocks/>
            </p:cNvSpPr>
            <p:nvPr/>
          </p:nvSpPr>
          <p:spPr bwMode="auto">
            <a:xfrm>
              <a:off x="746" y="174"/>
              <a:ext cx="55" cy="24"/>
            </a:xfrm>
            <a:custGeom>
              <a:avLst/>
              <a:gdLst>
                <a:gd name="T0" fmla="*/ 0 w 23"/>
                <a:gd name="T1" fmla="*/ 0 h 10"/>
                <a:gd name="T2" fmla="*/ 0 w 23"/>
                <a:gd name="T3" fmla="*/ 0 h 10"/>
                <a:gd name="T4" fmla="*/ 23 w 23"/>
                <a:gd name="T5" fmla="*/ 10 h 10"/>
                <a:gd name="T6" fmla="*/ 23 w 23"/>
                <a:gd name="T7" fmla="*/ 10 h 10"/>
                <a:gd name="T8" fmla="*/ 0 w 23"/>
                <a:gd name="T9" fmla="*/ 0 h 10"/>
              </a:gdLst>
              <a:ahLst/>
              <a:cxnLst>
                <a:cxn ang="0">
                  <a:pos x="T0" y="T1"/>
                </a:cxn>
                <a:cxn ang="0">
                  <a:pos x="T2" y="T3"/>
                </a:cxn>
                <a:cxn ang="0">
                  <a:pos x="T4" y="T5"/>
                </a:cxn>
                <a:cxn ang="0">
                  <a:pos x="T6" y="T7"/>
                </a:cxn>
                <a:cxn ang="0">
                  <a:pos x="T8" y="T9"/>
                </a:cxn>
              </a:cxnLst>
              <a:rect l="0" t="0" r="r" b="b"/>
              <a:pathLst>
                <a:path w="23" h="10">
                  <a:moveTo>
                    <a:pt x="0" y="0"/>
                  </a:moveTo>
                  <a:cubicBezTo>
                    <a:pt x="0" y="0"/>
                    <a:pt x="0" y="0"/>
                    <a:pt x="0" y="0"/>
                  </a:cubicBezTo>
                  <a:cubicBezTo>
                    <a:pt x="8" y="3"/>
                    <a:pt x="15" y="7"/>
                    <a:pt x="23" y="10"/>
                  </a:cubicBezTo>
                  <a:cubicBezTo>
                    <a:pt x="23" y="10"/>
                    <a:pt x="23" y="10"/>
                    <a:pt x="23" y="10"/>
                  </a:cubicBezTo>
                  <a:cubicBezTo>
                    <a:pt x="15" y="7"/>
                    <a:pt x="8" y="3"/>
                    <a:pt x="0" y="0"/>
                  </a:cubicBezTo>
                </a:path>
              </a:pathLst>
            </a:custGeom>
            <a:solidFill>
              <a:srgbClr val="F6C2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2" name="Freeform 117">
              <a:extLst>
                <a:ext uri="{FF2B5EF4-FFF2-40B4-BE49-F238E27FC236}">
                  <a16:creationId xmlns:a16="http://schemas.microsoft.com/office/drawing/2014/main" id="{B57C22E3-AA3C-4089-B88D-07229DD70CA3}"/>
                </a:ext>
              </a:extLst>
            </p:cNvPr>
            <p:cNvSpPr>
              <a:spLocks noEditPoints="1"/>
            </p:cNvSpPr>
            <p:nvPr/>
          </p:nvSpPr>
          <p:spPr bwMode="auto">
            <a:xfrm>
              <a:off x="735" y="169"/>
              <a:ext cx="11" cy="5"/>
            </a:xfrm>
            <a:custGeom>
              <a:avLst/>
              <a:gdLst>
                <a:gd name="T0" fmla="*/ 2 w 5"/>
                <a:gd name="T1" fmla="*/ 1 h 2"/>
                <a:gd name="T2" fmla="*/ 2 w 5"/>
                <a:gd name="T3" fmla="*/ 1 h 2"/>
                <a:gd name="T4" fmla="*/ 2 w 5"/>
                <a:gd name="T5" fmla="*/ 1 h 2"/>
                <a:gd name="T6" fmla="*/ 3 w 5"/>
                <a:gd name="T7" fmla="*/ 1 h 2"/>
                <a:gd name="T8" fmla="*/ 3 w 5"/>
                <a:gd name="T9" fmla="*/ 1 h 2"/>
                <a:gd name="T10" fmla="*/ 5 w 5"/>
                <a:gd name="T11" fmla="*/ 2 h 2"/>
                <a:gd name="T12" fmla="*/ 5 w 5"/>
                <a:gd name="T13" fmla="*/ 2 h 2"/>
                <a:gd name="T14" fmla="*/ 3 w 5"/>
                <a:gd name="T15" fmla="*/ 1 h 2"/>
                <a:gd name="T16" fmla="*/ 2 w 5"/>
                <a:gd name="T17" fmla="*/ 1 h 2"/>
                <a:gd name="T18" fmla="*/ 2 w 5"/>
                <a:gd name="T19" fmla="*/ 1 h 2"/>
                <a:gd name="T20" fmla="*/ 0 w 5"/>
                <a:gd name="T21" fmla="*/ 0 h 2"/>
                <a:gd name="T22" fmla="*/ 2 w 5"/>
                <a:gd name="T23" fmla="*/ 1 h 2"/>
                <a:gd name="T24" fmla="*/ 2 w 5"/>
                <a:gd name="T25" fmla="*/ 1 h 2"/>
                <a:gd name="T26" fmla="*/ 0 w 5"/>
                <a:gd name="T2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2">
                  <a:moveTo>
                    <a:pt x="2" y="1"/>
                  </a:moveTo>
                  <a:cubicBezTo>
                    <a:pt x="2" y="1"/>
                    <a:pt x="2" y="1"/>
                    <a:pt x="2" y="1"/>
                  </a:cubicBezTo>
                  <a:cubicBezTo>
                    <a:pt x="2" y="1"/>
                    <a:pt x="2" y="1"/>
                    <a:pt x="2" y="1"/>
                  </a:cubicBezTo>
                  <a:cubicBezTo>
                    <a:pt x="3" y="1"/>
                    <a:pt x="3" y="1"/>
                    <a:pt x="3" y="1"/>
                  </a:cubicBezTo>
                  <a:cubicBezTo>
                    <a:pt x="3" y="1"/>
                    <a:pt x="3" y="1"/>
                    <a:pt x="3" y="1"/>
                  </a:cubicBezTo>
                  <a:cubicBezTo>
                    <a:pt x="4" y="2"/>
                    <a:pt x="5" y="2"/>
                    <a:pt x="5" y="2"/>
                  </a:cubicBezTo>
                  <a:cubicBezTo>
                    <a:pt x="5" y="2"/>
                    <a:pt x="5" y="2"/>
                    <a:pt x="5" y="2"/>
                  </a:cubicBezTo>
                  <a:cubicBezTo>
                    <a:pt x="5" y="2"/>
                    <a:pt x="4" y="2"/>
                    <a:pt x="3" y="1"/>
                  </a:cubicBezTo>
                  <a:cubicBezTo>
                    <a:pt x="2" y="1"/>
                    <a:pt x="2" y="1"/>
                    <a:pt x="2" y="1"/>
                  </a:cubicBezTo>
                  <a:cubicBezTo>
                    <a:pt x="2" y="1"/>
                    <a:pt x="2" y="1"/>
                    <a:pt x="2" y="1"/>
                  </a:cubicBezTo>
                  <a:moveTo>
                    <a:pt x="0" y="0"/>
                  </a:moveTo>
                  <a:cubicBezTo>
                    <a:pt x="1" y="0"/>
                    <a:pt x="1" y="0"/>
                    <a:pt x="2" y="1"/>
                  </a:cubicBezTo>
                  <a:cubicBezTo>
                    <a:pt x="2" y="1"/>
                    <a:pt x="2" y="1"/>
                    <a:pt x="2" y="1"/>
                  </a:cubicBezTo>
                  <a:cubicBezTo>
                    <a:pt x="1" y="0"/>
                    <a:pt x="1" y="0"/>
                    <a:pt x="0" y="0"/>
                  </a:cubicBezTo>
                </a:path>
              </a:pathLst>
            </a:custGeom>
            <a:solidFill>
              <a:srgbClr val="F6CC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3" name="Freeform 118">
              <a:extLst>
                <a:ext uri="{FF2B5EF4-FFF2-40B4-BE49-F238E27FC236}">
                  <a16:creationId xmlns:a16="http://schemas.microsoft.com/office/drawing/2014/main" id="{527EE27A-9155-40E7-BACC-78F7ADD4FE41}"/>
                </a:ext>
              </a:extLst>
            </p:cNvPr>
            <p:cNvSpPr>
              <a:spLocks noEditPoints="1"/>
            </p:cNvSpPr>
            <p:nvPr/>
          </p:nvSpPr>
          <p:spPr bwMode="auto">
            <a:xfrm>
              <a:off x="732" y="169"/>
              <a:ext cx="69" cy="29"/>
            </a:xfrm>
            <a:custGeom>
              <a:avLst/>
              <a:gdLst>
                <a:gd name="T0" fmla="*/ 4 w 29"/>
                <a:gd name="T1" fmla="*/ 1 h 12"/>
                <a:gd name="T2" fmla="*/ 29 w 29"/>
                <a:gd name="T3" fmla="*/ 12 h 12"/>
                <a:gd name="T4" fmla="*/ 29 w 29"/>
                <a:gd name="T5" fmla="*/ 12 h 12"/>
                <a:gd name="T6" fmla="*/ 6 w 29"/>
                <a:gd name="T7" fmla="*/ 2 h 12"/>
                <a:gd name="T8" fmla="*/ 4 w 29"/>
                <a:gd name="T9" fmla="*/ 1 h 12"/>
                <a:gd name="T10" fmla="*/ 0 w 29"/>
                <a:gd name="T11" fmla="*/ 0 h 12"/>
                <a:gd name="T12" fmla="*/ 3 w 29"/>
                <a:gd name="T13" fmla="*/ 1 h 12"/>
                <a:gd name="T14" fmla="*/ 1 w 29"/>
                <a:gd name="T15" fmla="*/ 0 h 12"/>
                <a:gd name="T16" fmla="*/ 0 w 2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
                  <a:moveTo>
                    <a:pt x="4" y="1"/>
                  </a:moveTo>
                  <a:cubicBezTo>
                    <a:pt x="12" y="5"/>
                    <a:pt x="21" y="8"/>
                    <a:pt x="29" y="12"/>
                  </a:cubicBezTo>
                  <a:cubicBezTo>
                    <a:pt x="29" y="12"/>
                    <a:pt x="29" y="12"/>
                    <a:pt x="29" y="12"/>
                  </a:cubicBezTo>
                  <a:cubicBezTo>
                    <a:pt x="21" y="9"/>
                    <a:pt x="14" y="5"/>
                    <a:pt x="6" y="2"/>
                  </a:cubicBezTo>
                  <a:cubicBezTo>
                    <a:pt x="6" y="2"/>
                    <a:pt x="5" y="2"/>
                    <a:pt x="4" y="1"/>
                  </a:cubicBezTo>
                  <a:moveTo>
                    <a:pt x="0" y="0"/>
                  </a:moveTo>
                  <a:cubicBezTo>
                    <a:pt x="1" y="0"/>
                    <a:pt x="2" y="0"/>
                    <a:pt x="3" y="1"/>
                  </a:cubicBezTo>
                  <a:cubicBezTo>
                    <a:pt x="2" y="0"/>
                    <a:pt x="2" y="0"/>
                    <a:pt x="1" y="0"/>
                  </a:cubicBezTo>
                  <a:cubicBezTo>
                    <a:pt x="1" y="0"/>
                    <a:pt x="1" y="0"/>
                    <a:pt x="0" y="0"/>
                  </a:cubicBezTo>
                </a:path>
              </a:pathLst>
            </a:custGeom>
            <a:solidFill>
              <a:srgbClr val="F6C2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4" name="Freeform 119">
              <a:extLst>
                <a:ext uri="{FF2B5EF4-FFF2-40B4-BE49-F238E27FC236}">
                  <a16:creationId xmlns:a16="http://schemas.microsoft.com/office/drawing/2014/main" id="{2650AA4C-4C6A-4E5D-9731-195AD1B16515}"/>
                </a:ext>
              </a:extLst>
            </p:cNvPr>
            <p:cNvSpPr>
              <a:spLocks/>
            </p:cNvSpPr>
            <p:nvPr/>
          </p:nvSpPr>
          <p:spPr bwMode="auto">
            <a:xfrm>
              <a:off x="539" y="131"/>
              <a:ext cx="262" cy="101"/>
            </a:xfrm>
            <a:custGeom>
              <a:avLst/>
              <a:gdLst>
                <a:gd name="T0" fmla="*/ 43 w 110"/>
                <a:gd name="T1" fmla="*/ 0 h 42"/>
                <a:gd name="T2" fmla="*/ 2 w 110"/>
                <a:gd name="T3" fmla="*/ 31 h 42"/>
                <a:gd name="T4" fmla="*/ 18 w 110"/>
                <a:gd name="T5" fmla="*/ 42 h 42"/>
                <a:gd name="T6" fmla="*/ 3 w 110"/>
                <a:gd name="T7" fmla="*/ 31 h 42"/>
                <a:gd name="T8" fmla="*/ 43 w 110"/>
                <a:gd name="T9" fmla="*/ 0 h 42"/>
                <a:gd name="T10" fmla="*/ 53 w 110"/>
                <a:gd name="T11" fmla="*/ 4 h 42"/>
                <a:gd name="T12" fmla="*/ 31 w 110"/>
                <a:gd name="T13" fmla="*/ 27 h 42"/>
                <a:gd name="T14" fmla="*/ 42 w 110"/>
                <a:gd name="T15" fmla="*/ 39 h 42"/>
                <a:gd name="T16" fmla="*/ 45 w 110"/>
                <a:gd name="T17" fmla="*/ 40 h 42"/>
                <a:gd name="T18" fmla="*/ 47 w 110"/>
                <a:gd name="T19" fmla="*/ 39 h 42"/>
                <a:gd name="T20" fmla="*/ 49 w 110"/>
                <a:gd name="T21" fmla="*/ 39 h 42"/>
                <a:gd name="T22" fmla="*/ 54 w 110"/>
                <a:gd name="T23" fmla="*/ 40 h 42"/>
                <a:gd name="T24" fmla="*/ 100 w 110"/>
                <a:gd name="T25" fmla="*/ 30 h 42"/>
                <a:gd name="T26" fmla="*/ 100 w 110"/>
                <a:gd name="T27" fmla="*/ 30 h 42"/>
                <a:gd name="T28" fmla="*/ 100 w 110"/>
                <a:gd name="T29" fmla="*/ 30 h 42"/>
                <a:gd name="T30" fmla="*/ 100 w 110"/>
                <a:gd name="T31" fmla="*/ 30 h 42"/>
                <a:gd name="T32" fmla="*/ 100 w 110"/>
                <a:gd name="T33" fmla="*/ 30 h 42"/>
                <a:gd name="T34" fmla="*/ 100 w 110"/>
                <a:gd name="T35" fmla="*/ 30 h 42"/>
                <a:gd name="T36" fmla="*/ 110 w 110"/>
                <a:gd name="T37" fmla="*/ 28 h 42"/>
                <a:gd name="T38" fmla="*/ 85 w 110"/>
                <a:gd name="T39" fmla="*/ 17 h 42"/>
                <a:gd name="T40" fmla="*/ 85 w 110"/>
                <a:gd name="T41" fmla="*/ 17 h 42"/>
                <a:gd name="T42" fmla="*/ 84 w 110"/>
                <a:gd name="T43" fmla="*/ 17 h 42"/>
                <a:gd name="T44" fmla="*/ 84 w 110"/>
                <a:gd name="T45" fmla="*/ 17 h 42"/>
                <a:gd name="T46" fmla="*/ 84 w 110"/>
                <a:gd name="T47" fmla="*/ 17 h 42"/>
                <a:gd name="T48" fmla="*/ 84 w 110"/>
                <a:gd name="T49" fmla="*/ 17 h 42"/>
                <a:gd name="T50" fmla="*/ 84 w 110"/>
                <a:gd name="T51" fmla="*/ 17 h 42"/>
                <a:gd name="T52" fmla="*/ 84 w 110"/>
                <a:gd name="T53" fmla="*/ 17 h 42"/>
                <a:gd name="T54" fmla="*/ 81 w 110"/>
                <a:gd name="T55" fmla="*/ 16 h 42"/>
                <a:gd name="T56" fmla="*/ 43 w 110"/>
                <a:gd name="T5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0" h="42">
                  <a:moveTo>
                    <a:pt x="43" y="0"/>
                  </a:moveTo>
                  <a:cubicBezTo>
                    <a:pt x="17" y="9"/>
                    <a:pt x="0" y="19"/>
                    <a:pt x="2" y="31"/>
                  </a:cubicBezTo>
                  <a:cubicBezTo>
                    <a:pt x="3" y="38"/>
                    <a:pt x="9" y="41"/>
                    <a:pt x="18" y="42"/>
                  </a:cubicBezTo>
                  <a:cubicBezTo>
                    <a:pt x="9" y="41"/>
                    <a:pt x="4" y="38"/>
                    <a:pt x="3" y="31"/>
                  </a:cubicBezTo>
                  <a:cubicBezTo>
                    <a:pt x="1" y="20"/>
                    <a:pt x="17" y="9"/>
                    <a:pt x="43" y="0"/>
                  </a:cubicBezTo>
                  <a:cubicBezTo>
                    <a:pt x="47" y="2"/>
                    <a:pt x="49" y="3"/>
                    <a:pt x="53" y="4"/>
                  </a:cubicBezTo>
                  <a:cubicBezTo>
                    <a:pt x="45" y="10"/>
                    <a:pt x="32" y="17"/>
                    <a:pt x="31" y="27"/>
                  </a:cubicBezTo>
                  <a:cubicBezTo>
                    <a:pt x="30" y="34"/>
                    <a:pt x="36" y="38"/>
                    <a:pt x="42" y="39"/>
                  </a:cubicBezTo>
                  <a:cubicBezTo>
                    <a:pt x="43" y="39"/>
                    <a:pt x="44" y="40"/>
                    <a:pt x="45" y="40"/>
                  </a:cubicBezTo>
                  <a:cubicBezTo>
                    <a:pt x="46" y="40"/>
                    <a:pt x="47" y="40"/>
                    <a:pt x="47" y="39"/>
                  </a:cubicBezTo>
                  <a:cubicBezTo>
                    <a:pt x="48" y="39"/>
                    <a:pt x="48" y="39"/>
                    <a:pt x="49" y="39"/>
                  </a:cubicBezTo>
                  <a:cubicBezTo>
                    <a:pt x="51" y="39"/>
                    <a:pt x="53" y="40"/>
                    <a:pt x="54" y="40"/>
                  </a:cubicBezTo>
                  <a:cubicBezTo>
                    <a:pt x="68" y="38"/>
                    <a:pt x="83" y="34"/>
                    <a:pt x="100" y="30"/>
                  </a:cubicBezTo>
                  <a:cubicBezTo>
                    <a:pt x="100" y="30"/>
                    <a:pt x="100" y="30"/>
                    <a:pt x="100" y="30"/>
                  </a:cubicBezTo>
                  <a:cubicBezTo>
                    <a:pt x="100" y="30"/>
                    <a:pt x="100" y="30"/>
                    <a:pt x="100" y="30"/>
                  </a:cubicBezTo>
                  <a:cubicBezTo>
                    <a:pt x="100" y="30"/>
                    <a:pt x="100" y="30"/>
                    <a:pt x="100" y="30"/>
                  </a:cubicBezTo>
                  <a:cubicBezTo>
                    <a:pt x="100" y="30"/>
                    <a:pt x="100" y="30"/>
                    <a:pt x="100" y="30"/>
                  </a:cubicBezTo>
                  <a:cubicBezTo>
                    <a:pt x="100" y="30"/>
                    <a:pt x="100" y="30"/>
                    <a:pt x="100" y="30"/>
                  </a:cubicBezTo>
                  <a:cubicBezTo>
                    <a:pt x="103" y="29"/>
                    <a:pt x="107" y="29"/>
                    <a:pt x="110" y="28"/>
                  </a:cubicBezTo>
                  <a:cubicBezTo>
                    <a:pt x="102" y="24"/>
                    <a:pt x="93" y="21"/>
                    <a:pt x="85" y="17"/>
                  </a:cubicBezTo>
                  <a:cubicBezTo>
                    <a:pt x="85" y="17"/>
                    <a:pt x="85" y="17"/>
                    <a:pt x="85" y="17"/>
                  </a:cubicBezTo>
                  <a:cubicBezTo>
                    <a:pt x="84" y="17"/>
                    <a:pt x="84" y="17"/>
                    <a:pt x="84" y="17"/>
                  </a:cubicBezTo>
                  <a:cubicBezTo>
                    <a:pt x="84" y="17"/>
                    <a:pt x="84" y="17"/>
                    <a:pt x="84" y="17"/>
                  </a:cubicBezTo>
                  <a:cubicBezTo>
                    <a:pt x="84" y="17"/>
                    <a:pt x="84" y="17"/>
                    <a:pt x="84" y="17"/>
                  </a:cubicBezTo>
                  <a:cubicBezTo>
                    <a:pt x="84" y="17"/>
                    <a:pt x="84" y="17"/>
                    <a:pt x="84" y="17"/>
                  </a:cubicBezTo>
                  <a:cubicBezTo>
                    <a:pt x="84" y="17"/>
                    <a:pt x="84" y="17"/>
                    <a:pt x="84" y="17"/>
                  </a:cubicBezTo>
                  <a:cubicBezTo>
                    <a:pt x="84" y="17"/>
                    <a:pt x="84" y="17"/>
                    <a:pt x="84" y="17"/>
                  </a:cubicBezTo>
                  <a:cubicBezTo>
                    <a:pt x="83" y="16"/>
                    <a:pt x="82" y="16"/>
                    <a:pt x="81" y="16"/>
                  </a:cubicBezTo>
                  <a:cubicBezTo>
                    <a:pt x="68" y="10"/>
                    <a:pt x="56" y="5"/>
                    <a:pt x="43" y="0"/>
                  </a:cubicBezTo>
                </a:path>
              </a:pathLst>
            </a:custGeom>
            <a:solidFill>
              <a:srgbClr val="F6CC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5" name="Freeform 120">
              <a:extLst>
                <a:ext uri="{FF2B5EF4-FFF2-40B4-BE49-F238E27FC236}">
                  <a16:creationId xmlns:a16="http://schemas.microsoft.com/office/drawing/2014/main" id="{AE5D4E8D-12C0-4650-8D35-D0D46924DF73}"/>
                </a:ext>
              </a:extLst>
            </p:cNvPr>
            <p:cNvSpPr>
              <a:spLocks/>
            </p:cNvSpPr>
            <p:nvPr/>
          </p:nvSpPr>
          <p:spPr bwMode="auto">
            <a:xfrm>
              <a:off x="1247" y="54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F6E3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6" name="Freeform 121">
              <a:extLst>
                <a:ext uri="{FF2B5EF4-FFF2-40B4-BE49-F238E27FC236}">
                  <a16:creationId xmlns:a16="http://schemas.microsoft.com/office/drawing/2014/main" id="{BC5FA476-C276-47B6-9E3C-E656C4736499}"/>
                </a:ext>
              </a:extLst>
            </p:cNvPr>
            <p:cNvSpPr>
              <a:spLocks/>
            </p:cNvSpPr>
            <p:nvPr/>
          </p:nvSpPr>
          <p:spPr bwMode="auto">
            <a:xfrm>
              <a:off x="117" y="59"/>
              <a:ext cx="1130" cy="538"/>
            </a:xfrm>
            <a:custGeom>
              <a:avLst/>
              <a:gdLst>
                <a:gd name="T0" fmla="*/ 5 w 474"/>
                <a:gd name="T1" fmla="*/ 0 h 224"/>
                <a:gd name="T2" fmla="*/ 3 w 474"/>
                <a:gd name="T3" fmla="*/ 3 h 224"/>
                <a:gd name="T4" fmla="*/ 3 w 474"/>
                <a:gd name="T5" fmla="*/ 3 h 224"/>
                <a:gd name="T6" fmla="*/ 0 w 474"/>
                <a:gd name="T7" fmla="*/ 16 h 224"/>
                <a:gd name="T8" fmla="*/ 215 w 474"/>
                <a:gd name="T9" fmla="*/ 157 h 224"/>
                <a:gd name="T10" fmla="*/ 215 w 474"/>
                <a:gd name="T11" fmla="*/ 157 h 224"/>
                <a:gd name="T12" fmla="*/ 215 w 474"/>
                <a:gd name="T13" fmla="*/ 157 h 224"/>
                <a:gd name="T14" fmla="*/ 216 w 474"/>
                <a:gd name="T15" fmla="*/ 157 h 224"/>
                <a:gd name="T16" fmla="*/ 216 w 474"/>
                <a:gd name="T17" fmla="*/ 157 h 224"/>
                <a:gd name="T18" fmla="*/ 216 w 474"/>
                <a:gd name="T19" fmla="*/ 157 h 224"/>
                <a:gd name="T20" fmla="*/ 431 w 474"/>
                <a:gd name="T21" fmla="*/ 224 h 224"/>
                <a:gd name="T22" fmla="*/ 474 w 474"/>
                <a:gd name="T23" fmla="*/ 201 h 224"/>
                <a:gd name="T24" fmla="*/ 474 w 474"/>
                <a:gd name="T25" fmla="*/ 201 h 224"/>
                <a:gd name="T26" fmla="*/ 474 w 474"/>
                <a:gd name="T27" fmla="*/ 201 h 224"/>
                <a:gd name="T28" fmla="*/ 474 w 474"/>
                <a:gd name="T29" fmla="*/ 199 h 224"/>
                <a:gd name="T30" fmla="*/ 468 w 474"/>
                <a:gd name="T31" fmla="*/ 198 h 224"/>
                <a:gd name="T32" fmla="*/ 462 w 474"/>
                <a:gd name="T33" fmla="*/ 199 h 224"/>
                <a:gd name="T34" fmla="*/ 414 w 474"/>
                <a:gd name="T35" fmla="*/ 203 h 224"/>
                <a:gd name="T36" fmla="*/ 387 w 474"/>
                <a:gd name="T37" fmla="*/ 200 h 224"/>
                <a:gd name="T38" fmla="*/ 180 w 474"/>
                <a:gd name="T39" fmla="*/ 123 h 224"/>
                <a:gd name="T40" fmla="*/ 78 w 474"/>
                <a:gd name="T41" fmla="*/ 68 h 224"/>
                <a:gd name="T42" fmla="*/ 22 w 474"/>
                <a:gd name="T43" fmla="*/ 30 h 224"/>
                <a:gd name="T44" fmla="*/ 5 w 474"/>
                <a:gd name="T4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224">
                  <a:moveTo>
                    <a:pt x="5" y="0"/>
                  </a:moveTo>
                  <a:cubicBezTo>
                    <a:pt x="4" y="1"/>
                    <a:pt x="3" y="2"/>
                    <a:pt x="3" y="3"/>
                  </a:cubicBezTo>
                  <a:cubicBezTo>
                    <a:pt x="3" y="3"/>
                    <a:pt x="3" y="3"/>
                    <a:pt x="3" y="3"/>
                  </a:cubicBezTo>
                  <a:cubicBezTo>
                    <a:pt x="1" y="7"/>
                    <a:pt x="0" y="12"/>
                    <a:pt x="0" y="16"/>
                  </a:cubicBezTo>
                  <a:cubicBezTo>
                    <a:pt x="0" y="59"/>
                    <a:pt x="97" y="107"/>
                    <a:pt x="215" y="157"/>
                  </a:cubicBezTo>
                  <a:cubicBezTo>
                    <a:pt x="215" y="157"/>
                    <a:pt x="215" y="157"/>
                    <a:pt x="215" y="157"/>
                  </a:cubicBezTo>
                  <a:cubicBezTo>
                    <a:pt x="215" y="157"/>
                    <a:pt x="215" y="157"/>
                    <a:pt x="215" y="157"/>
                  </a:cubicBezTo>
                  <a:cubicBezTo>
                    <a:pt x="216" y="157"/>
                    <a:pt x="216" y="157"/>
                    <a:pt x="216" y="157"/>
                  </a:cubicBezTo>
                  <a:cubicBezTo>
                    <a:pt x="216" y="157"/>
                    <a:pt x="216" y="157"/>
                    <a:pt x="216" y="157"/>
                  </a:cubicBezTo>
                  <a:cubicBezTo>
                    <a:pt x="216" y="157"/>
                    <a:pt x="216" y="157"/>
                    <a:pt x="216" y="157"/>
                  </a:cubicBezTo>
                  <a:cubicBezTo>
                    <a:pt x="304" y="194"/>
                    <a:pt x="383" y="224"/>
                    <a:pt x="431" y="224"/>
                  </a:cubicBezTo>
                  <a:cubicBezTo>
                    <a:pt x="453" y="224"/>
                    <a:pt x="468" y="217"/>
                    <a:pt x="474" y="201"/>
                  </a:cubicBezTo>
                  <a:cubicBezTo>
                    <a:pt x="474" y="201"/>
                    <a:pt x="474" y="201"/>
                    <a:pt x="474" y="201"/>
                  </a:cubicBezTo>
                  <a:cubicBezTo>
                    <a:pt x="474" y="201"/>
                    <a:pt x="474" y="201"/>
                    <a:pt x="474" y="201"/>
                  </a:cubicBezTo>
                  <a:cubicBezTo>
                    <a:pt x="474" y="200"/>
                    <a:pt x="474" y="200"/>
                    <a:pt x="474" y="199"/>
                  </a:cubicBezTo>
                  <a:cubicBezTo>
                    <a:pt x="472" y="199"/>
                    <a:pt x="470" y="198"/>
                    <a:pt x="468" y="198"/>
                  </a:cubicBezTo>
                  <a:cubicBezTo>
                    <a:pt x="466" y="198"/>
                    <a:pt x="464" y="199"/>
                    <a:pt x="462" y="199"/>
                  </a:cubicBezTo>
                  <a:cubicBezTo>
                    <a:pt x="446" y="201"/>
                    <a:pt x="430" y="203"/>
                    <a:pt x="414" y="203"/>
                  </a:cubicBezTo>
                  <a:cubicBezTo>
                    <a:pt x="405" y="203"/>
                    <a:pt x="396" y="202"/>
                    <a:pt x="387" y="200"/>
                  </a:cubicBezTo>
                  <a:cubicBezTo>
                    <a:pt x="315" y="186"/>
                    <a:pt x="247" y="153"/>
                    <a:pt x="180" y="123"/>
                  </a:cubicBezTo>
                  <a:cubicBezTo>
                    <a:pt x="146" y="107"/>
                    <a:pt x="111" y="88"/>
                    <a:pt x="78" y="68"/>
                  </a:cubicBezTo>
                  <a:cubicBezTo>
                    <a:pt x="58" y="56"/>
                    <a:pt x="38" y="49"/>
                    <a:pt x="22" y="30"/>
                  </a:cubicBezTo>
                  <a:cubicBezTo>
                    <a:pt x="15" y="22"/>
                    <a:pt x="8" y="11"/>
                    <a:pt x="5" y="0"/>
                  </a:cubicBezTo>
                </a:path>
              </a:pathLst>
            </a:custGeom>
            <a:solidFill>
              <a:srgbClr val="F6C2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7" name="Freeform 122">
              <a:extLst>
                <a:ext uri="{FF2B5EF4-FFF2-40B4-BE49-F238E27FC236}">
                  <a16:creationId xmlns:a16="http://schemas.microsoft.com/office/drawing/2014/main" id="{C7C0BDF2-67D4-43F6-8BC7-E9B09E166520}"/>
                </a:ext>
              </a:extLst>
            </p:cNvPr>
            <p:cNvSpPr>
              <a:spLocks/>
            </p:cNvSpPr>
            <p:nvPr/>
          </p:nvSpPr>
          <p:spPr bwMode="auto">
            <a:xfrm>
              <a:off x="351" y="128"/>
              <a:ext cx="2" cy="10"/>
            </a:xfrm>
            <a:custGeom>
              <a:avLst/>
              <a:gdLst>
                <a:gd name="T0" fmla="*/ 0 w 1"/>
                <a:gd name="T1" fmla="*/ 0 h 4"/>
                <a:gd name="T2" fmla="*/ 1 w 1"/>
                <a:gd name="T3" fmla="*/ 4 h 4"/>
                <a:gd name="T4" fmla="*/ 0 w 1"/>
                <a:gd name="T5" fmla="*/ 0 h 4"/>
              </a:gdLst>
              <a:ahLst/>
              <a:cxnLst>
                <a:cxn ang="0">
                  <a:pos x="T0" y="T1"/>
                </a:cxn>
                <a:cxn ang="0">
                  <a:pos x="T2" y="T3"/>
                </a:cxn>
                <a:cxn ang="0">
                  <a:pos x="T4" y="T5"/>
                </a:cxn>
              </a:cxnLst>
              <a:rect l="0" t="0" r="r" b="b"/>
              <a:pathLst>
                <a:path w="1" h="4">
                  <a:moveTo>
                    <a:pt x="0" y="0"/>
                  </a:moveTo>
                  <a:cubicBezTo>
                    <a:pt x="0" y="2"/>
                    <a:pt x="1" y="3"/>
                    <a:pt x="1" y="4"/>
                  </a:cubicBezTo>
                  <a:cubicBezTo>
                    <a:pt x="1" y="3"/>
                    <a:pt x="0" y="2"/>
                    <a:pt x="0" y="0"/>
                  </a:cubicBezTo>
                </a:path>
              </a:pathLst>
            </a:custGeom>
            <a:solidFill>
              <a:srgbClr val="F9C4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8" name="Freeform 123">
              <a:extLst>
                <a:ext uri="{FF2B5EF4-FFF2-40B4-BE49-F238E27FC236}">
                  <a16:creationId xmlns:a16="http://schemas.microsoft.com/office/drawing/2014/main" id="{E90C4C71-DBC5-4B03-B5CA-EA60AD842EEE}"/>
                </a:ext>
              </a:extLst>
            </p:cNvPr>
            <p:cNvSpPr>
              <a:spLocks/>
            </p:cNvSpPr>
            <p:nvPr/>
          </p:nvSpPr>
          <p:spPr bwMode="auto">
            <a:xfrm>
              <a:off x="367" y="56"/>
              <a:ext cx="77" cy="36"/>
            </a:xfrm>
            <a:custGeom>
              <a:avLst/>
              <a:gdLst>
                <a:gd name="T0" fmla="*/ 29 w 32"/>
                <a:gd name="T1" fmla="*/ 0 h 15"/>
                <a:gd name="T2" fmla="*/ 0 w 32"/>
                <a:gd name="T3" fmla="*/ 15 h 15"/>
                <a:gd name="T4" fmla="*/ 0 w 32"/>
                <a:gd name="T5" fmla="*/ 15 h 15"/>
                <a:gd name="T6" fmla="*/ 29 w 32"/>
                <a:gd name="T7" fmla="*/ 0 h 15"/>
                <a:gd name="T8" fmla="*/ 32 w 32"/>
                <a:gd name="T9" fmla="*/ 1 h 15"/>
                <a:gd name="T10" fmla="*/ 29 w 32"/>
                <a:gd name="T11" fmla="*/ 0 h 15"/>
              </a:gdLst>
              <a:ahLst/>
              <a:cxnLst>
                <a:cxn ang="0">
                  <a:pos x="T0" y="T1"/>
                </a:cxn>
                <a:cxn ang="0">
                  <a:pos x="T2" y="T3"/>
                </a:cxn>
                <a:cxn ang="0">
                  <a:pos x="T4" y="T5"/>
                </a:cxn>
                <a:cxn ang="0">
                  <a:pos x="T6" y="T7"/>
                </a:cxn>
                <a:cxn ang="0">
                  <a:pos x="T8" y="T9"/>
                </a:cxn>
                <a:cxn ang="0">
                  <a:pos x="T10" y="T11"/>
                </a:cxn>
              </a:cxnLst>
              <a:rect l="0" t="0" r="r" b="b"/>
              <a:pathLst>
                <a:path w="32" h="15">
                  <a:moveTo>
                    <a:pt x="29" y="0"/>
                  </a:moveTo>
                  <a:cubicBezTo>
                    <a:pt x="17" y="5"/>
                    <a:pt x="7" y="10"/>
                    <a:pt x="0" y="15"/>
                  </a:cubicBezTo>
                  <a:cubicBezTo>
                    <a:pt x="0" y="15"/>
                    <a:pt x="0" y="15"/>
                    <a:pt x="0" y="15"/>
                  </a:cubicBezTo>
                  <a:cubicBezTo>
                    <a:pt x="7" y="10"/>
                    <a:pt x="17" y="5"/>
                    <a:pt x="29" y="0"/>
                  </a:cubicBezTo>
                  <a:cubicBezTo>
                    <a:pt x="30" y="0"/>
                    <a:pt x="31" y="1"/>
                    <a:pt x="32" y="1"/>
                  </a:cubicBezTo>
                  <a:cubicBezTo>
                    <a:pt x="31" y="1"/>
                    <a:pt x="30" y="0"/>
                    <a:pt x="29" y="0"/>
                  </a:cubicBezTo>
                </a:path>
              </a:pathLst>
            </a:custGeom>
            <a:solidFill>
              <a:srgbClr val="F9CF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9" name="Freeform 124">
              <a:extLst>
                <a:ext uri="{FF2B5EF4-FFF2-40B4-BE49-F238E27FC236}">
                  <a16:creationId xmlns:a16="http://schemas.microsoft.com/office/drawing/2014/main" id="{80415EA7-B719-489B-A499-1DF41429CF0D}"/>
                </a:ext>
              </a:extLst>
            </p:cNvPr>
            <p:cNvSpPr>
              <a:spLocks/>
            </p:cNvSpPr>
            <p:nvPr/>
          </p:nvSpPr>
          <p:spPr bwMode="auto">
            <a:xfrm>
              <a:off x="351" y="92"/>
              <a:ext cx="47" cy="63"/>
            </a:xfrm>
            <a:custGeom>
              <a:avLst/>
              <a:gdLst>
                <a:gd name="T0" fmla="*/ 7 w 20"/>
                <a:gd name="T1" fmla="*/ 0 h 26"/>
                <a:gd name="T2" fmla="*/ 0 w 20"/>
                <a:gd name="T3" fmla="*/ 13 h 26"/>
                <a:gd name="T4" fmla="*/ 0 w 20"/>
                <a:gd name="T5" fmla="*/ 15 h 26"/>
                <a:gd name="T6" fmla="*/ 0 w 20"/>
                <a:gd name="T7" fmla="*/ 15 h 26"/>
                <a:gd name="T8" fmla="*/ 1 w 20"/>
                <a:gd name="T9" fmla="*/ 19 h 26"/>
                <a:gd name="T10" fmla="*/ 20 w 20"/>
                <a:gd name="T11" fmla="*/ 26 h 26"/>
                <a:gd name="T12" fmla="*/ 7 w 20"/>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0" h="26">
                  <a:moveTo>
                    <a:pt x="7" y="0"/>
                  </a:moveTo>
                  <a:cubicBezTo>
                    <a:pt x="2" y="4"/>
                    <a:pt x="0" y="8"/>
                    <a:pt x="0" y="13"/>
                  </a:cubicBezTo>
                  <a:cubicBezTo>
                    <a:pt x="0" y="14"/>
                    <a:pt x="0" y="14"/>
                    <a:pt x="0" y="15"/>
                  </a:cubicBezTo>
                  <a:cubicBezTo>
                    <a:pt x="0" y="15"/>
                    <a:pt x="0" y="15"/>
                    <a:pt x="0" y="15"/>
                  </a:cubicBezTo>
                  <a:cubicBezTo>
                    <a:pt x="0" y="17"/>
                    <a:pt x="1" y="18"/>
                    <a:pt x="1" y="19"/>
                  </a:cubicBezTo>
                  <a:cubicBezTo>
                    <a:pt x="4" y="24"/>
                    <a:pt x="11" y="26"/>
                    <a:pt x="20" y="26"/>
                  </a:cubicBezTo>
                  <a:cubicBezTo>
                    <a:pt x="13" y="18"/>
                    <a:pt x="8" y="9"/>
                    <a:pt x="7" y="0"/>
                  </a:cubicBezTo>
                </a:path>
              </a:pathLst>
            </a:custGeom>
            <a:solidFill>
              <a:srgbClr val="F0B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0" name="Freeform 125">
              <a:extLst>
                <a:ext uri="{FF2B5EF4-FFF2-40B4-BE49-F238E27FC236}">
                  <a16:creationId xmlns:a16="http://schemas.microsoft.com/office/drawing/2014/main" id="{FCFB8A50-E542-4255-B146-126F3D8D5F76}"/>
                </a:ext>
              </a:extLst>
            </p:cNvPr>
            <p:cNvSpPr>
              <a:spLocks/>
            </p:cNvSpPr>
            <p:nvPr/>
          </p:nvSpPr>
          <p:spPr bwMode="auto">
            <a:xfrm>
              <a:off x="367" y="56"/>
              <a:ext cx="105" cy="99"/>
            </a:xfrm>
            <a:custGeom>
              <a:avLst/>
              <a:gdLst>
                <a:gd name="T0" fmla="*/ 29 w 44"/>
                <a:gd name="T1" fmla="*/ 0 h 41"/>
                <a:gd name="T2" fmla="*/ 0 w 44"/>
                <a:gd name="T3" fmla="*/ 15 h 41"/>
                <a:gd name="T4" fmla="*/ 13 w 44"/>
                <a:gd name="T5" fmla="*/ 41 h 41"/>
                <a:gd name="T6" fmla="*/ 16 w 44"/>
                <a:gd name="T7" fmla="*/ 41 h 41"/>
                <a:gd name="T8" fmla="*/ 44 w 44"/>
                <a:gd name="T9" fmla="*/ 38 h 41"/>
                <a:gd name="T10" fmla="*/ 39 w 44"/>
                <a:gd name="T11" fmla="*/ 38 h 41"/>
                <a:gd name="T12" fmla="*/ 37 w 44"/>
                <a:gd name="T13" fmla="*/ 38 h 41"/>
                <a:gd name="T14" fmla="*/ 35 w 44"/>
                <a:gd name="T15" fmla="*/ 38 h 41"/>
                <a:gd name="T16" fmla="*/ 32 w 44"/>
                <a:gd name="T17" fmla="*/ 38 h 41"/>
                <a:gd name="T18" fmla="*/ 20 w 44"/>
                <a:gd name="T19" fmla="*/ 26 h 41"/>
                <a:gd name="T20" fmla="*/ 41 w 44"/>
                <a:gd name="T21" fmla="*/ 4 h 41"/>
                <a:gd name="T22" fmla="*/ 32 w 44"/>
                <a:gd name="T23" fmla="*/ 1 h 41"/>
                <a:gd name="T24" fmla="*/ 29 w 44"/>
                <a:gd name="T2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41">
                  <a:moveTo>
                    <a:pt x="29" y="0"/>
                  </a:moveTo>
                  <a:cubicBezTo>
                    <a:pt x="17" y="5"/>
                    <a:pt x="7" y="10"/>
                    <a:pt x="0" y="15"/>
                  </a:cubicBezTo>
                  <a:cubicBezTo>
                    <a:pt x="1" y="24"/>
                    <a:pt x="6" y="33"/>
                    <a:pt x="13" y="41"/>
                  </a:cubicBezTo>
                  <a:cubicBezTo>
                    <a:pt x="14" y="41"/>
                    <a:pt x="15" y="41"/>
                    <a:pt x="16" y="41"/>
                  </a:cubicBezTo>
                  <a:cubicBezTo>
                    <a:pt x="24" y="41"/>
                    <a:pt x="33" y="40"/>
                    <a:pt x="44" y="38"/>
                  </a:cubicBezTo>
                  <a:cubicBezTo>
                    <a:pt x="42" y="38"/>
                    <a:pt x="41" y="38"/>
                    <a:pt x="39" y="38"/>
                  </a:cubicBezTo>
                  <a:cubicBezTo>
                    <a:pt x="38" y="38"/>
                    <a:pt x="37" y="38"/>
                    <a:pt x="37" y="38"/>
                  </a:cubicBezTo>
                  <a:cubicBezTo>
                    <a:pt x="36" y="38"/>
                    <a:pt x="36" y="38"/>
                    <a:pt x="35" y="38"/>
                  </a:cubicBezTo>
                  <a:cubicBezTo>
                    <a:pt x="34" y="38"/>
                    <a:pt x="32" y="38"/>
                    <a:pt x="32" y="38"/>
                  </a:cubicBezTo>
                  <a:cubicBezTo>
                    <a:pt x="26" y="36"/>
                    <a:pt x="20" y="33"/>
                    <a:pt x="20" y="26"/>
                  </a:cubicBezTo>
                  <a:cubicBezTo>
                    <a:pt x="21" y="15"/>
                    <a:pt x="33" y="9"/>
                    <a:pt x="41" y="4"/>
                  </a:cubicBezTo>
                  <a:cubicBezTo>
                    <a:pt x="38" y="3"/>
                    <a:pt x="35" y="2"/>
                    <a:pt x="32" y="1"/>
                  </a:cubicBezTo>
                  <a:cubicBezTo>
                    <a:pt x="31" y="1"/>
                    <a:pt x="30" y="0"/>
                    <a:pt x="29" y="0"/>
                  </a:cubicBezTo>
                </a:path>
              </a:pathLst>
            </a:custGeom>
            <a:solidFill>
              <a:srgbClr val="F0BC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1" name="Freeform 126">
              <a:extLst>
                <a:ext uri="{FF2B5EF4-FFF2-40B4-BE49-F238E27FC236}">
                  <a16:creationId xmlns:a16="http://schemas.microsoft.com/office/drawing/2014/main" id="{39DB4808-74C4-4F3E-8446-506224546C7C}"/>
                </a:ext>
              </a:extLst>
            </p:cNvPr>
            <p:cNvSpPr>
              <a:spLocks/>
            </p:cNvSpPr>
            <p:nvPr/>
          </p:nvSpPr>
          <p:spPr bwMode="auto">
            <a:xfrm>
              <a:off x="582" y="227"/>
              <a:ext cx="86" cy="7"/>
            </a:xfrm>
            <a:custGeom>
              <a:avLst/>
              <a:gdLst>
                <a:gd name="T0" fmla="*/ 36 w 36"/>
                <a:gd name="T1" fmla="*/ 0 h 3"/>
                <a:gd name="T2" fmla="*/ 8 w 36"/>
                <a:gd name="T3" fmla="*/ 3 h 3"/>
                <a:gd name="T4" fmla="*/ 0 w 36"/>
                <a:gd name="T5" fmla="*/ 2 h 3"/>
                <a:gd name="T6" fmla="*/ 9 w 36"/>
                <a:gd name="T7" fmla="*/ 3 h 3"/>
                <a:gd name="T8" fmla="*/ 36 w 36"/>
                <a:gd name="T9" fmla="*/ 0 h 3"/>
                <a:gd name="T10" fmla="*/ 36 w 36"/>
                <a:gd name="T11" fmla="*/ 0 h 3"/>
              </a:gdLst>
              <a:ahLst/>
              <a:cxnLst>
                <a:cxn ang="0">
                  <a:pos x="T0" y="T1"/>
                </a:cxn>
                <a:cxn ang="0">
                  <a:pos x="T2" y="T3"/>
                </a:cxn>
                <a:cxn ang="0">
                  <a:pos x="T4" y="T5"/>
                </a:cxn>
                <a:cxn ang="0">
                  <a:pos x="T6" y="T7"/>
                </a:cxn>
                <a:cxn ang="0">
                  <a:pos x="T8" y="T9"/>
                </a:cxn>
                <a:cxn ang="0">
                  <a:pos x="T10" y="T11"/>
                </a:cxn>
              </a:cxnLst>
              <a:rect l="0" t="0" r="r" b="b"/>
              <a:pathLst>
                <a:path w="36" h="3">
                  <a:moveTo>
                    <a:pt x="36" y="0"/>
                  </a:moveTo>
                  <a:cubicBezTo>
                    <a:pt x="26" y="2"/>
                    <a:pt x="16" y="3"/>
                    <a:pt x="8" y="3"/>
                  </a:cubicBezTo>
                  <a:cubicBezTo>
                    <a:pt x="5" y="3"/>
                    <a:pt x="3" y="3"/>
                    <a:pt x="0" y="2"/>
                  </a:cubicBezTo>
                  <a:cubicBezTo>
                    <a:pt x="3" y="3"/>
                    <a:pt x="6" y="3"/>
                    <a:pt x="9" y="3"/>
                  </a:cubicBezTo>
                  <a:cubicBezTo>
                    <a:pt x="17" y="3"/>
                    <a:pt x="26" y="2"/>
                    <a:pt x="36" y="0"/>
                  </a:cubicBezTo>
                  <a:cubicBezTo>
                    <a:pt x="36" y="0"/>
                    <a:pt x="36" y="0"/>
                    <a:pt x="36" y="0"/>
                  </a:cubicBezTo>
                </a:path>
              </a:pathLst>
            </a:custGeom>
            <a:solidFill>
              <a:srgbClr val="F9CF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2" name="Freeform 127">
              <a:extLst>
                <a:ext uri="{FF2B5EF4-FFF2-40B4-BE49-F238E27FC236}">
                  <a16:creationId xmlns:a16="http://schemas.microsoft.com/office/drawing/2014/main" id="{EC44F9F8-6DFB-483A-A098-9D851218F392}"/>
                </a:ext>
              </a:extLst>
            </p:cNvPr>
            <p:cNvSpPr>
              <a:spLocks/>
            </p:cNvSpPr>
            <p:nvPr/>
          </p:nvSpPr>
          <p:spPr bwMode="auto">
            <a:xfrm>
              <a:off x="541" y="131"/>
              <a:ext cx="127" cy="103"/>
            </a:xfrm>
            <a:custGeom>
              <a:avLst/>
              <a:gdLst>
                <a:gd name="T0" fmla="*/ 42 w 53"/>
                <a:gd name="T1" fmla="*/ 0 h 43"/>
                <a:gd name="T2" fmla="*/ 2 w 53"/>
                <a:gd name="T3" fmla="*/ 31 h 43"/>
                <a:gd name="T4" fmla="*/ 17 w 53"/>
                <a:gd name="T5" fmla="*/ 42 h 43"/>
                <a:gd name="T6" fmla="*/ 25 w 53"/>
                <a:gd name="T7" fmla="*/ 43 h 43"/>
                <a:gd name="T8" fmla="*/ 53 w 53"/>
                <a:gd name="T9" fmla="*/ 40 h 43"/>
                <a:gd name="T10" fmla="*/ 48 w 53"/>
                <a:gd name="T11" fmla="*/ 39 h 43"/>
                <a:gd name="T12" fmla="*/ 46 w 53"/>
                <a:gd name="T13" fmla="*/ 39 h 43"/>
                <a:gd name="T14" fmla="*/ 44 w 53"/>
                <a:gd name="T15" fmla="*/ 40 h 43"/>
                <a:gd name="T16" fmla="*/ 41 w 53"/>
                <a:gd name="T17" fmla="*/ 39 h 43"/>
                <a:gd name="T18" fmla="*/ 30 w 53"/>
                <a:gd name="T19" fmla="*/ 27 h 43"/>
                <a:gd name="T20" fmla="*/ 52 w 53"/>
                <a:gd name="T21" fmla="*/ 4 h 43"/>
                <a:gd name="T22" fmla="*/ 42 w 53"/>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43">
                  <a:moveTo>
                    <a:pt x="42" y="0"/>
                  </a:moveTo>
                  <a:cubicBezTo>
                    <a:pt x="16" y="9"/>
                    <a:pt x="0" y="20"/>
                    <a:pt x="2" y="31"/>
                  </a:cubicBezTo>
                  <a:cubicBezTo>
                    <a:pt x="3" y="38"/>
                    <a:pt x="8" y="41"/>
                    <a:pt x="17" y="42"/>
                  </a:cubicBezTo>
                  <a:cubicBezTo>
                    <a:pt x="20" y="43"/>
                    <a:pt x="22" y="43"/>
                    <a:pt x="25" y="43"/>
                  </a:cubicBezTo>
                  <a:cubicBezTo>
                    <a:pt x="33" y="43"/>
                    <a:pt x="43" y="42"/>
                    <a:pt x="53" y="40"/>
                  </a:cubicBezTo>
                  <a:cubicBezTo>
                    <a:pt x="52" y="40"/>
                    <a:pt x="50" y="39"/>
                    <a:pt x="48" y="39"/>
                  </a:cubicBezTo>
                  <a:cubicBezTo>
                    <a:pt x="47" y="39"/>
                    <a:pt x="47" y="39"/>
                    <a:pt x="46" y="39"/>
                  </a:cubicBezTo>
                  <a:cubicBezTo>
                    <a:pt x="46" y="40"/>
                    <a:pt x="45" y="40"/>
                    <a:pt x="44" y="40"/>
                  </a:cubicBezTo>
                  <a:cubicBezTo>
                    <a:pt x="43" y="40"/>
                    <a:pt x="42" y="39"/>
                    <a:pt x="41" y="39"/>
                  </a:cubicBezTo>
                  <a:cubicBezTo>
                    <a:pt x="35" y="38"/>
                    <a:pt x="29" y="34"/>
                    <a:pt x="30" y="27"/>
                  </a:cubicBezTo>
                  <a:cubicBezTo>
                    <a:pt x="31" y="17"/>
                    <a:pt x="44" y="10"/>
                    <a:pt x="52" y="4"/>
                  </a:cubicBezTo>
                  <a:cubicBezTo>
                    <a:pt x="48" y="3"/>
                    <a:pt x="46" y="2"/>
                    <a:pt x="42" y="0"/>
                  </a:cubicBezTo>
                </a:path>
              </a:pathLst>
            </a:custGeom>
            <a:solidFill>
              <a:srgbClr val="F0BC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3" name="Freeform 128">
              <a:extLst>
                <a:ext uri="{FF2B5EF4-FFF2-40B4-BE49-F238E27FC236}">
                  <a16:creationId xmlns:a16="http://schemas.microsoft.com/office/drawing/2014/main" id="{DE75B639-EBF7-4CA4-AC62-2431D7ABFF0D}"/>
                </a:ext>
              </a:extLst>
            </p:cNvPr>
            <p:cNvSpPr>
              <a:spLocks/>
            </p:cNvSpPr>
            <p:nvPr/>
          </p:nvSpPr>
          <p:spPr bwMode="auto">
            <a:xfrm>
              <a:off x="727" y="212"/>
              <a:ext cx="134" cy="104"/>
            </a:xfrm>
            <a:custGeom>
              <a:avLst/>
              <a:gdLst>
                <a:gd name="T0" fmla="*/ 44 w 56"/>
                <a:gd name="T1" fmla="*/ 0 h 43"/>
                <a:gd name="T2" fmla="*/ 1 w 56"/>
                <a:gd name="T3" fmla="*/ 32 h 43"/>
                <a:gd name="T4" fmla="*/ 26 w 56"/>
                <a:gd name="T5" fmla="*/ 43 h 43"/>
                <a:gd name="T6" fmla="*/ 56 w 56"/>
                <a:gd name="T7" fmla="*/ 39 h 43"/>
                <a:gd name="T8" fmla="*/ 52 w 56"/>
                <a:gd name="T9" fmla="*/ 39 h 43"/>
                <a:gd name="T10" fmla="*/ 48 w 56"/>
                <a:gd name="T11" fmla="*/ 39 h 43"/>
                <a:gd name="T12" fmla="*/ 45 w 56"/>
                <a:gd name="T13" fmla="*/ 39 h 43"/>
                <a:gd name="T14" fmla="*/ 43 w 56"/>
                <a:gd name="T15" fmla="*/ 39 h 43"/>
                <a:gd name="T16" fmla="*/ 31 w 56"/>
                <a:gd name="T17" fmla="*/ 27 h 43"/>
                <a:gd name="T18" fmla="*/ 54 w 56"/>
                <a:gd name="T19" fmla="*/ 4 h 43"/>
                <a:gd name="T20" fmla="*/ 44 w 56"/>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43">
                  <a:moveTo>
                    <a:pt x="44" y="0"/>
                  </a:moveTo>
                  <a:cubicBezTo>
                    <a:pt x="18" y="9"/>
                    <a:pt x="0" y="20"/>
                    <a:pt x="1" y="32"/>
                  </a:cubicBezTo>
                  <a:cubicBezTo>
                    <a:pt x="3" y="39"/>
                    <a:pt x="12" y="43"/>
                    <a:pt x="26" y="43"/>
                  </a:cubicBezTo>
                  <a:cubicBezTo>
                    <a:pt x="34" y="43"/>
                    <a:pt x="44" y="41"/>
                    <a:pt x="56" y="39"/>
                  </a:cubicBezTo>
                  <a:cubicBezTo>
                    <a:pt x="55" y="39"/>
                    <a:pt x="53" y="39"/>
                    <a:pt x="52" y="39"/>
                  </a:cubicBezTo>
                  <a:cubicBezTo>
                    <a:pt x="51" y="39"/>
                    <a:pt x="50" y="39"/>
                    <a:pt x="48" y="39"/>
                  </a:cubicBezTo>
                  <a:cubicBezTo>
                    <a:pt x="47" y="39"/>
                    <a:pt x="46" y="39"/>
                    <a:pt x="45" y="39"/>
                  </a:cubicBezTo>
                  <a:cubicBezTo>
                    <a:pt x="44" y="39"/>
                    <a:pt x="44" y="39"/>
                    <a:pt x="43" y="39"/>
                  </a:cubicBezTo>
                  <a:cubicBezTo>
                    <a:pt x="37" y="38"/>
                    <a:pt x="31" y="34"/>
                    <a:pt x="31" y="27"/>
                  </a:cubicBezTo>
                  <a:cubicBezTo>
                    <a:pt x="33" y="17"/>
                    <a:pt x="45" y="10"/>
                    <a:pt x="54" y="4"/>
                  </a:cubicBezTo>
                  <a:cubicBezTo>
                    <a:pt x="50" y="3"/>
                    <a:pt x="48" y="1"/>
                    <a:pt x="44" y="0"/>
                  </a:cubicBezTo>
                </a:path>
              </a:pathLst>
            </a:custGeom>
            <a:solidFill>
              <a:srgbClr val="F0BC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4" name="Freeform 129">
              <a:extLst>
                <a:ext uri="{FF2B5EF4-FFF2-40B4-BE49-F238E27FC236}">
                  <a16:creationId xmlns:a16="http://schemas.microsoft.com/office/drawing/2014/main" id="{609B3DF1-6A0F-4E4D-8C54-5C27CA584823}"/>
                </a:ext>
              </a:extLst>
            </p:cNvPr>
            <p:cNvSpPr>
              <a:spLocks/>
            </p:cNvSpPr>
            <p:nvPr/>
          </p:nvSpPr>
          <p:spPr bwMode="auto">
            <a:xfrm>
              <a:off x="906" y="299"/>
              <a:ext cx="134" cy="101"/>
            </a:xfrm>
            <a:custGeom>
              <a:avLst/>
              <a:gdLst>
                <a:gd name="T0" fmla="*/ 44 w 56"/>
                <a:gd name="T1" fmla="*/ 0 h 42"/>
                <a:gd name="T2" fmla="*/ 2 w 56"/>
                <a:gd name="T3" fmla="*/ 30 h 42"/>
                <a:gd name="T4" fmla="*/ 28 w 56"/>
                <a:gd name="T5" fmla="*/ 42 h 42"/>
                <a:gd name="T6" fmla="*/ 56 w 56"/>
                <a:gd name="T7" fmla="*/ 39 h 42"/>
                <a:gd name="T8" fmla="*/ 52 w 56"/>
                <a:gd name="T9" fmla="*/ 39 h 42"/>
                <a:gd name="T10" fmla="*/ 49 w 56"/>
                <a:gd name="T11" fmla="*/ 39 h 42"/>
                <a:gd name="T12" fmla="*/ 46 w 56"/>
                <a:gd name="T13" fmla="*/ 39 h 42"/>
                <a:gd name="T14" fmla="*/ 43 w 56"/>
                <a:gd name="T15" fmla="*/ 39 h 42"/>
                <a:gd name="T16" fmla="*/ 32 w 56"/>
                <a:gd name="T17" fmla="*/ 27 h 42"/>
                <a:gd name="T18" fmla="*/ 54 w 56"/>
                <a:gd name="T19" fmla="*/ 5 h 42"/>
                <a:gd name="T20" fmla="*/ 44 w 56"/>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42">
                  <a:moveTo>
                    <a:pt x="44" y="0"/>
                  </a:moveTo>
                  <a:cubicBezTo>
                    <a:pt x="19" y="9"/>
                    <a:pt x="0" y="19"/>
                    <a:pt x="2" y="30"/>
                  </a:cubicBezTo>
                  <a:cubicBezTo>
                    <a:pt x="3" y="39"/>
                    <a:pt x="13" y="42"/>
                    <a:pt x="28" y="42"/>
                  </a:cubicBezTo>
                  <a:cubicBezTo>
                    <a:pt x="36" y="42"/>
                    <a:pt x="46" y="41"/>
                    <a:pt x="56" y="39"/>
                  </a:cubicBezTo>
                  <a:cubicBezTo>
                    <a:pt x="55" y="39"/>
                    <a:pt x="54" y="39"/>
                    <a:pt x="52" y="39"/>
                  </a:cubicBezTo>
                  <a:cubicBezTo>
                    <a:pt x="51" y="39"/>
                    <a:pt x="50" y="39"/>
                    <a:pt x="49" y="39"/>
                  </a:cubicBezTo>
                  <a:cubicBezTo>
                    <a:pt x="48" y="39"/>
                    <a:pt x="47" y="39"/>
                    <a:pt x="46" y="39"/>
                  </a:cubicBezTo>
                  <a:cubicBezTo>
                    <a:pt x="45" y="39"/>
                    <a:pt x="44" y="39"/>
                    <a:pt x="43" y="39"/>
                  </a:cubicBezTo>
                  <a:cubicBezTo>
                    <a:pt x="37" y="38"/>
                    <a:pt x="31" y="34"/>
                    <a:pt x="32" y="27"/>
                  </a:cubicBezTo>
                  <a:cubicBezTo>
                    <a:pt x="33" y="17"/>
                    <a:pt x="45" y="11"/>
                    <a:pt x="54" y="5"/>
                  </a:cubicBezTo>
                  <a:cubicBezTo>
                    <a:pt x="50" y="3"/>
                    <a:pt x="48" y="2"/>
                    <a:pt x="44" y="0"/>
                  </a:cubicBezTo>
                </a:path>
              </a:pathLst>
            </a:custGeom>
            <a:solidFill>
              <a:srgbClr val="F0BC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16" name="Group 132">
            <a:extLst>
              <a:ext uri="{FF2B5EF4-FFF2-40B4-BE49-F238E27FC236}">
                <a16:creationId xmlns:a16="http://schemas.microsoft.com/office/drawing/2014/main" id="{3B91C5CE-85C7-4051-9978-350C8BCFE7C3}"/>
              </a:ext>
            </a:extLst>
          </p:cNvPr>
          <p:cNvGrpSpPr>
            <a:grpSpLocks noChangeAspect="1"/>
          </p:cNvGrpSpPr>
          <p:nvPr/>
        </p:nvGrpSpPr>
        <p:grpSpPr bwMode="auto">
          <a:xfrm>
            <a:off x="4161861" y="5316795"/>
            <a:ext cx="673577" cy="579421"/>
            <a:chOff x="-41" y="-7"/>
            <a:chExt cx="1116" cy="960"/>
          </a:xfrm>
        </p:grpSpPr>
        <p:sp>
          <p:nvSpPr>
            <p:cNvPr id="2118" name="Freeform 133">
              <a:extLst>
                <a:ext uri="{FF2B5EF4-FFF2-40B4-BE49-F238E27FC236}">
                  <a16:creationId xmlns:a16="http://schemas.microsoft.com/office/drawing/2014/main" id="{FD565AE8-0841-4385-9FED-7E1DAFAE8F9B}"/>
                </a:ext>
              </a:extLst>
            </p:cNvPr>
            <p:cNvSpPr>
              <a:spLocks/>
            </p:cNvSpPr>
            <p:nvPr/>
          </p:nvSpPr>
          <p:spPr bwMode="auto">
            <a:xfrm>
              <a:off x="-19" y="-7"/>
              <a:ext cx="1094" cy="960"/>
            </a:xfrm>
            <a:custGeom>
              <a:avLst/>
              <a:gdLst>
                <a:gd name="T0" fmla="*/ 429 w 459"/>
                <a:gd name="T1" fmla="*/ 85 h 402"/>
                <a:gd name="T2" fmla="*/ 284 w 459"/>
                <a:gd name="T3" fmla="*/ 5 h 402"/>
                <a:gd name="T4" fmla="*/ 63 w 459"/>
                <a:gd name="T5" fmla="*/ 45 h 402"/>
                <a:gd name="T6" fmla="*/ 23 w 459"/>
                <a:gd name="T7" fmla="*/ 72 h 402"/>
                <a:gd name="T8" fmla="*/ 26 w 459"/>
                <a:gd name="T9" fmla="*/ 128 h 402"/>
                <a:gd name="T10" fmla="*/ 35 w 459"/>
                <a:gd name="T11" fmla="*/ 334 h 402"/>
                <a:gd name="T12" fmla="*/ 286 w 459"/>
                <a:gd name="T13" fmla="*/ 401 h 402"/>
                <a:gd name="T14" fmla="*/ 435 w 459"/>
                <a:gd name="T15" fmla="*/ 350 h 402"/>
                <a:gd name="T16" fmla="*/ 439 w 459"/>
                <a:gd name="T17" fmla="*/ 165 h 402"/>
                <a:gd name="T18" fmla="*/ 429 w 459"/>
                <a:gd name="T19" fmla="*/ 8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9" h="402">
                  <a:moveTo>
                    <a:pt x="429" y="85"/>
                  </a:moveTo>
                  <a:cubicBezTo>
                    <a:pt x="401" y="46"/>
                    <a:pt x="348" y="16"/>
                    <a:pt x="284" y="5"/>
                  </a:cubicBezTo>
                  <a:cubicBezTo>
                    <a:pt x="269" y="2"/>
                    <a:pt x="189" y="0"/>
                    <a:pt x="63" y="45"/>
                  </a:cubicBezTo>
                  <a:cubicBezTo>
                    <a:pt x="42" y="52"/>
                    <a:pt x="31" y="63"/>
                    <a:pt x="23" y="72"/>
                  </a:cubicBezTo>
                  <a:cubicBezTo>
                    <a:pt x="0" y="99"/>
                    <a:pt x="12" y="117"/>
                    <a:pt x="26" y="128"/>
                  </a:cubicBezTo>
                  <a:cubicBezTo>
                    <a:pt x="24" y="143"/>
                    <a:pt x="28" y="331"/>
                    <a:pt x="35" y="334"/>
                  </a:cubicBezTo>
                  <a:cubicBezTo>
                    <a:pt x="53" y="342"/>
                    <a:pt x="207" y="402"/>
                    <a:pt x="286" y="401"/>
                  </a:cubicBezTo>
                  <a:cubicBezTo>
                    <a:pt x="322" y="389"/>
                    <a:pt x="383" y="379"/>
                    <a:pt x="435" y="350"/>
                  </a:cubicBezTo>
                  <a:cubicBezTo>
                    <a:pt x="440" y="317"/>
                    <a:pt x="438" y="197"/>
                    <a:pt x="439" y="165"/>
                  </a:cubicBezTo>
                  <a:cubicBezTo>
                    <a:pt x="459" y="144"/>
                    <a:pt x="451" y="116"/>
                    <a:pt x="429" y="85"/>
                  </a:cubicBezTo>
                </a:path>
              </a:pathLst>
            </a:custGeom>
            <a:solidFill>
              <a:srgbClr val="D17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9" name="Freeform 134">
              <a:extLst>
                <a:ext uri="{FF2B5EF4-FFF2-40B4-BE49-F238E27FC236}">
                  <a16:creationId xmlns:a16="http://schemas.microsoft.com/office/drawing/2014/main" id="{BA7080F6-FBF5-47BE-8EA3-BC5E57C7B66E}"/>
                </a:ext>
              </a:extLst>
            </p:cNvPr>
            <p:cNvSpPr>
              <a:spLocks noEditPoints="1"/>
            </p:cNvSpPr>
            <p:nvPr/>
          </p:nvSpPr>
          <p:spPr bwMode="auto">
            <a:xfrm>
              <a:off x="38" y="298"/>
              <a:ext cx="391" cy="617"/>
            </a:xfrm>
            <a:custGeom>
              <a:avLst/>
              <a:gdLst>
                <a:gd name="T0" fmla="*/ 17 w 164"/>
                <a:gd name="T1" fmla="*/ 209 h 258"/>
                <a:gd name="T2" fmla="*/ 164 w 164"/>
                <a:gd name="T3" fmla="*/ 258 h 258"/>
                <a:gd name="T4" fmla="*/ 17 w 164"/>
                <a:gd name="T5" fmla="*/ 209 h 258"/>
                <a:gd name="T6" fmla="*/ 1 w 164"/>
                <a:gd name="T7" fmla="*/ 0 h 258"/>
                <a:gd name="T8" fmla="*/ 9 w 164"/>
                <a:gd name="T9" fmla="*/ 198 h 258"/>
                <a:gd name="T10" fmla="*/ 2 w 164"/>
                <a:gd name="T11" fmla="*/ 0 h 258"/>
                <a:gd name="T12" fmla="*/ 1 w 164"/>
                <a:gd name="T13" fmla="*/ 0 h 258"/>
              </a:gdLst>
              <a:ahLst/>
              <a:cxnLst>
                <a:cxn ang="0">
                  <a:pos x="T0" y="T1"/>
                </a:cxn>
                <a:cxn ang="0">
                  <a:pos x="T2" y="T3"/>
                </a:cxn>
                <a:cxn ang="0">
                  <a:pos x="T4" y="T5"/>
                </a:cxn>
                <a:cxn ang="0">
                  <a:pos x="T6" y="T7"/>
                </a:cxn>
                <a:cxn ang="0">
                  <a:pos x="T8" y="T9"/>
                </a:cxn>
                <a:cxn ang="0">
                  <a:pos x="T10" y="T11"/>
                </a:cxn>
                <a:cxn ang="0">
                  <a:pos x="T12" y="T13"/>
                </a:cxn>
              </a:cxnLst>
              <a:rect l="0" t="0" r="r" b="b"/>
              <a:pathLst>
                <a:path w="164" h="258">
                  <a:moveTo>
                    <a:pt x="17" y="209"/>
                  </a:moveTo>
                  <a:cubicBezTo>
                    <a:pt x="38" y="220"/>
                    <a:pt x="102" y="243"/>
                    <a:pt x="164" y="258"/>
                  </a:cubicBezTo>
                  <a:cubicBezTo>
                    <a:pt x="102" y="241"/>
                    <a:pt x="39" y="218"/>
                    <a:pt x="17" y="209"/>
                  </a:cubicBezTo>
                  <a:moveTo>
                    <a:pt x="1" y="0"/>
                  </a:moveTo>
                  <a:cubicBezTo>
                    <a:pt x="0" y="21"/>
                    <a:pt x="2" y="164"/>
                    <a:pt x="9" y="198"/>
                  </a:cubicBezTo>
                  <a:cubicBezTo>
                    <a:pt x="3" y="161"/>
                    <a:pt x="0" y="14"/>
                    <a:pt x="2" y="0"/>
                  </a:cubicBezTo>
                  <a:cubicBezTo>
                    <a:pt x="2" y="0"/>
                    <a:pt x="2" y="0"/>
                    <a:pt x="1" y="0"/>
                  </a:cubicBezTo>
                </a:path>
              </a:pathLst>
            </a:custGeom>
            <a:solidFill>
              <a:srgbClr val="FEE3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0" name="Freeform 135">
              <a:extLst>
                <a:ext uri="{FF2B5EF4-FFF2-40B4-BE49-F238E27FC236}">
                  <a16:creationId xmlns:a16="http://schemas.microsoft.com/office/drawing/2014/main" id="{AA8307E8-5C97-48CC-B146-D735928D0327}"/>
                </a:ext>
              </a:extLst>
            </p:cNvPr>
            <p:cNvSpPr>
              <a:spLocks noEditPoints="1"/>
            </p:cNvSpPr>
            <p:nvPr/>
          </p:nvSpPr>
          <p:spPr bwMode="auto">
            <a:xfrm>
              <a:off x="-41" y="98"/>
              <a:ext cx="794" cy="850"/>
            </a:xfrm>
            <a:custGeom>
              <a:avLst/>
              <a:gdLst>
                <a:gd name="T0" fmla="*/ 288 w 333"/>
                <a:gd name="T1" fmla="*/ 347 h 356"/>
                <a:gd name="T2" fmla="*/ 50 w 333"/>
                <a:gd name="T3" fmla="*/ 283 h 356"/>
                <a:gd name="T4" fmla="*/ 41 w 333"/>
                <a:gd name="T5" fmla="*/ 87 h 356"/>
                <a:gd name="T6" fmla="*/ 140 w 333"/>
                <a:gd name="T7" fmla="*/ 7 h 356"/>
                <a:gd name="T8" fmla="*/ 169 w 333"/>
                <a:gd name="T9" fmla="*/ 8 h 356"/>
                <a:gd name="T10" fmla="*/ 322 w 333"/>
                <a:gd name="T11" fmla="*/ 115 h 356"/>
                <a:gd name="T12" fmla="*/ 321 w 333"/>
                <a:gd name="T13" fmla="*/ 142 h 356"/>
                <a:gd name="T14" fmla="*/ 296 w 333"/>
                <a:gd name="T15" fmla="*/ 157 h 356"/>
                <a:gd name="T16" fmla="*/ 289 w 333"/>
                <a:gd name="T17" fmla="*/ 347 h 356"/>
                <a:gd name="T18" fmla="*/ 288 w 333"/>
                <a:gd name="T19" fmla="*/ 347 h 356"/>
                <a:gd name="T20" fmla="*/ 139 w 333"/>
                <a:gd name="T21" fmla="*/ 0 h 356"/>
                <a:gd name="T22" fmla="*/ 35 w 333"/>
                <a:gd name="T23" fmla="*/ 83 h 356"/>
                <a:gd name="T24" fmla="*/ 34 w 333"/>
                <a:gd name="T25" fmla="*/ 84 h 356"/>
                <a:gd name="T26" fmla="*/ 35 w 333"/>
                <a:gd name="T27" fmla="*/ 84 h 356"/>
                <a:gd name="T28" fmla="*/ 42 w 333"/>
                <a:gd name="T29" fmla="*/ 282 h 356"/>
                <a:gd name="T30" fmla="*/ 44 w 333"/>
                <a:gd name="T31" fmla="*/ 289 h 356"/>
                <a:gd name="T32" fmla="*/ 50 w 333"/>
                <a:gd name="T33" fmla="*/ 293 h 356"/>
                <a:gd name="T34" fmla="*/ 197 w 333"/>
                <a:gd name="T35" fmla="*/ 342 h 356"/>
                <a:gd name="T36" fmla="*/ 294 w 333"/>
                <a:gd name="T37" fmla="*/ 356 h 356"/>
                <a:gd name="T38" fmla="*/ 295 w 333"/>
                <a:gd name="T39" fmla="*/ 356 h 356"/>
                <a:gd name="T40" fmla="*/ 302 w 333"/>
                <a:gd name="T41" fmla="*/ 157 h 356"/>
                <a:gd name="T42" fmla="*/ 328 w 333"/>
                <a:gd name="T43" fmla="*/ 141 h 356"/>
                <a:gd name="T44" fmla="*/ 329 w 333"/>
                <a:gd name="T45" fmla="*/ 112 h 356"/>
                <a:gd name="T46" fmla="*/ 169 w 333"/>
                <a:gd name="T47" fmla="*/ 1 h 356"/>
                <a:gd name="T48" fmla="*/ 139 w 333"/>
                <a:gd name="T49"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3" h="356">
                  <a:moveTo>
                    <a:pt x="288" y="347"/>
                  </a:moveTo>
                  <a:cubicBezTo>
                    <a:pt x="212" y="347"/>
                    <a:pt x="62" y="296"/>
                    <a:pt x="50" y="283"/>
                  </a:cubicBezTo>
                  <a:cubicBezTo>
                    <a:pt x="41" y="274"/>
                    <a:pt x="39" y="101"/>
                    <a:pt x="41" y="87"/>
                  </a:cubicBezTo>
                  <a:cubicBezTo>
                    <a:pt x="22" y="76"/>
                    <a:pt x="7" y="7"/>
                    <a:pt x="140" y="7"/>
                  </a:cubicBezTo>
                  <a:cubicBezTo>
                    <a:pt x="149" y="7"/>
                    <a:pt x="159" y="7"/>
                    <a:pt x="169" y="8"/>
                  </a:cubicBezTo>
                  <a:cubicBezTo>
                    <a:pt x="214" y="11"/>
                    <a:pt x="285" y="30"/>
                    <a:pt x="322" y="115"/>
                  </a:cubicBezTo>
                  <a:cubicBezTo>
                    <a:pt x="325" y="122"/>
                    <a:pt x="324" y="134"/>
                    <a:pt x="321" y="142"/>
                  </a:cubicBezTo>
                  <a:cubicBezTo>
                    <a:pt x="317" y="153"/>
                    <a:pt x="306" y="153"/>
                    <a:pt x="296" y="157"/>
                  </a:cubicBezTo>
                  <a:cubicBezTo>
                    <a:pt x="295" y="188"/>
                    <a:pt x="293" y="316"/>
                    <a:pt x="289" y="347"/>
                  </a:cubicBezTo>
                  <a:cubicBezTo>
                    <a:pt x="289" y="347"/>
                    <a:pt x="288" y="347"/>
                    <a:pt x="288" y="347"/>
                  </a:cubicBezTo>
                  <a:moveTo>
                    <a:pt x="139" y="0"/>
                  </a:moveTo>
                  <a:cubicBezTo>
                    <a:pt x="0" y="0"/>
                    <a:pt x="15" y="72"/>
                    <a:pt x="35" y="83"/>
                  </a:cubicBezTo>
                  <a:cubicBezTo>
                    <a:pt x="35" y="83"/>
                    <a:pt x="35" y="84"/>
                    <a:pt x="34" y="84"/>
                  </a:cubicBezTo>
                  <a:cubicBezTo>
                    <a:pt x="35" y="84"/>
                    <a:pt x="35" y="84"/>
                    <a:pt x="35" y="84"/>
                  </a:cubicBezTo>
                  <a:cubicBezTo>
                    <a:pt x="33" y="98"/>
                    <a:pt x="36" y="245"/>
                    <a:pt x="42" y="282"/>
                  </a:cubicBezTo>
                  <a:cubicBezTo>
                    <a:pt x="42" y="286"/>
                    <a:pt x="43" y="288"/>
                    <a:pt x="44" y="289"/>
                  </a:cubicBezTo>
                  <a:cubicBezTo>
                    <a:pt x="45" y="290"/>
                    <a:pt x="47" y="291"/>
                    <a:pt x="50" y="293"/>
                  </a:cubicBezTo>
                  <a:cubicBezTo>
                    <a:pt x="72" y="302"/>
                    <a:pt x="135" y="325"/>
                    <a:pt x="197" y="342"/>
                  </a:cubicBezTo>
                  <a:cubicBezTo>
                    <a:pt x="232" y="350"/>
                    <a:pt x="267" y="356"/>
                    <a:pt x="294" y="356"/>
                  </a:cubicBezTo>
                  <a:cubicBezTo>
                    <a:pt x="294" y="356"/>
                    <a:pt x="294" y="356"/>
                    <a:pt x="295" y="356"/>
                  </a:cubicBezTo>
                  <a:cubicBezTo>
                    <a:pt x="299" y="323"/>
                    <a:pt x="301" y="189"/>
                    <a:pt x="302" y="157"/>
                  </a:cubicBezTo>
                  <a:cubicBezTo>
                    <a:pt x="313" y="153"/>
                    <a:pt x="324" y="152"/>
                    <a:pt x="328" y="141"/>
                  </a:cubicBezTo>
                  <a:cubicBezTo>
                    <a:pt x="331" y="133"/>
                    <a:pt x="333" y="120"/>
                    <a:pt x="329" y="112"/>
                  </a:cubicBezTo>
                  <a:cubicBezTo>
                    <a:pt x="291" y="24"/>
                    <a:pt x="216" y="4"/>
                    <a:pt x="169" y="1"/>
                  </a:cubicBezTo>
                  <a:cubicBezTo>
                    <a:pt x="158" y="0"/>
                    <a:pt x="148" y="0"/>
                    <a:pt x="139" y="0"/>
                  </a:cubicBezTo>
                </a:path>
              </a:pathLst>
            </a:custGeom>
            <a:solidFill>
              <a:srgbClr val="F3BF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1" name="Freeform 136">
              <a:extLst>
                <a:ext uri="{FF2B5EF4-FFF2-40B4-BE49-F238E27FC236}">
                  <a16:creationId xmlns:a16="http://schemas.microsoft.com/office/drawing/2014/main" id="{892778F0-41E3-4F02-A2DB-8B90FEECAE10}"/>
                </a:ext>
              </a:extLst>
            </p:cNvPr>
            <p:cNvSpPr>
              <a:spLocks noEditPoints="1"/>
            </p:cNvSpPr>
            <p:nvPr/>
          </p:nvSpPr>
          <p:spPr bwMode="auto">
            <a:xfrm>
              <a:off x="-24" y="114"/>
              <a:ext cx="758" cy="813"/>
            </a:xfrm>
            <a:custGeom>
              <a:avLst/>
              <a:gdLst>
                <a:gd name="T0" fmla="*/ 209 w 318"/>
                <a:gd name="T1" fmla="*/ 306 h 340"/>
                <a:gd name="T2" fmla="*/ 214 w 318"/>
                <a:gd name="T3" fmla="*/ 297 h 340"/>
                <a:gd name="T4" fmla="*/ 192 w 318"/>
                <a:gd name="T5" fmla="*/ 300 h 340"/>
                <a:gd name="T6" fmla="*/ 191 w 318"/>
                <a:gd name="T7" fmla="*/ 294 h 340"/>
                <a:gd name="T8" fmla="*/ 192 w 318"/>
                <a:gd name="T9" fmla="*/ 300 h 340"/>
                <a:gd name="T10" fmla="*/ 253 w 318"/>
                <a:gd name="T11" fmla="*/ 287 h 340"/>
                <a:gd name="T12" fmla="*/ 259 w 318"/>
                <a:gd name="T13" fmla="*/ 278 h 340"/>
                <a:gd name="T14" fmla="*/ 54 w 318"/>
                <a:gd name="T15" fmla="*/ 269 h 340"/>
                <a:gd name="T16" fmla="*/ 52 w 318"/>
                <a:gd name="T17" fmla="*/ 259 h 340"/>
                <a:gd name="T18" fmla="*/ 54 w 318"/>
                <a:gd name="T19" fmla="*/ 269 h 340"/>
                <a:gd name="T20" fmla="*/ 263 w 318"/>
                <a:gd name="T21" fmla="*/ 250 h 340"/>
                <a:gd name="T22" fmla="*/ 269 w 318"/>
                <a:gd name="T23" fmla="*/ 241 h 340"/>
                <a:gd name="T24" fmla="*/ 202 w 318"/>
                <a:gd name="T25" fmla="*/ 246 h 340"/>
                <a:gd name="T26" fmla="*/ 200 w 318"/>
                <a:gd name="T27" fmla="*/ 236 h 340"/>
                <a:gd name="T28" fmla="*/ 202 w 318"/>
                <a:gd name="T29" fmla="*/ 246 h 340"/>
                <a:gd name="T30" fmla="*/ 201 w 318"/>
                <a:gd name="T31" fmla="*/ 209 h 340"/>
                <a:gd name="T32" fmla="*/ 205 w 318"/>
                <a:gd name="T33" fmla="*/ 204 h 340"/>
                <a:gd name="T34" fmla="*/ 229 w 318"/>
                <a:gd name="T35" fmla="*/ 189 h 340"/>
                <a:gd name="T36" fmla="*/ 227 w 318"/>
                <a:gd name="T37" fmla="*/ 179 h 340"/>
                <a:gd name="T38" fmla="*/ 229 w 318"/>
                <a:gd name="T39" fmla="*/ 189 h 340"/>
                <a:gd name="T40" fmla="*/ 254 w 318"/>
                <a:gd name="T41" fmla="*/ 180 h 340"/>
                <a:gd name="T42" fmla="*/ 257 w 318"/>
                <a:gd name="T43" fmla="*/ 175 h 340"/>
                <a:gd name="T44" fmla="*/ 249 w 318"/>
                <a:gd name="T45" fmla="*/ 129 h 340"/>
                <a:gd name="T46" fmla="*/ 247 w 318"/>
                <a:gd name="T47" fmla="*/ 119 h 340"/>
                <a:gd name="T48" fmla="*/ 249 w 318"/>
                <a:gd name="T49" fmla="*/ 129 h 340"/>
                <a:gd name="T50" fmla="*/ 254 w 318"/>
                <a:gd name="T51" fmla="*/ 90 h 340"/>
                <a:gd name="T52" fmla="*/ 258 w 318"/>
                <a:gd name="T53" fmla="*/ 84 h 340"/>
                <a:gd name="T54" fmla="*/ 41 w 318"/>
                <a:gd name="T55" fmla="*/ 50 h 340"/>
                <a:gd name="T56" fmla="*/ 40 w 318"/>
                <a:gd name="T57" fmla="*/ 47 h 340"/>
                <a:gd name="T58" fmla="*/ 41 w 318"/>
                <a:gd name="T59" fmla="*/ 50 h 340"/>
                <a:gd name="T60" fmla="*/ 152 w 318"/>
                <a:gd name="T61" fmla="*/ 16 h 340"/>
                <a:gd name="T62" fmla="*/ 160 w 318"/>
                <a:gd name="T63" fmla="*/ 21 h 340"/>
                <a:gd name="T64" fmla="*/ 234 w 318"/>
                <a:gd name="T65" fmla="*/ 88 h 340"/>
                <a:gd name="T66" fmla="*/ 233 w 318"/>
                <a:gd name="T67" fmla="*/ 98 h 340"/>
                <a:gd name="T68" fmla="*/ 194 w 318"/>
                <a:gd name="T69" fmla="*/ 150 h 340"/>
                <a:gd name="T70" fmla="*/ 193 w 318"/>
                <a:gd name="T71" fmla="*/ 151 h 340"/>
                <a:gd name="T72" fmla="*/ 194 w 318"/>
                <a:gd name="T73" fmla="*/ 156 h 340"/>
                <a:gd name="T74" fmla="*/ 190 w 318"/>
                <a:gd name="T75" fmla="*/ 155 h 340"/>
                <a:gd name="T76" fmla="*/ 164 w 318"/>
                <a:gd name="T77" fmla="*/ 299 h 340"/>
                <a:gd name="T78" fmla="*/ 103 w 318"/>
                <a:gd name="T79" fmla="*/ 277 h 340"/>
                <a:gd name="T80" fmla="*/ 45 w 318"/>
                <a:gd name="T81" fmla="*/ 81 h 340"/>
                <a:gd name="T82" fmla="*/ 127 w 318"/>
                <a:gd name="T83" fmla="*/ 17 h 340"/>
                <a:gd name="T84" fmla="*/ 133 w 318"/>
                <a:gd name="T85" fmla="*/ 0 h 340"/>
                <a:gd name="T86" fmla="*/ 43 w 318"/>
                <a:gd name="T87" fmla="*/ 276 h 340"/>
                <a:gd name="T88" fmla="*/ 282 w 318"/>
                <a:gd name="T89" fmla="*/ 340 h 340"/>
                <a:gd name="T90" fmla="*/ 314 w 318"/>
                <a:gd name="T91" fmla="*/ 135 h 340"/>
                <a:gd name="T92" fmla="*/ 162 w 318"/>
                <a:gd name="T93" fmla="*/ 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8" h="340">
                  <a:moveTo>
                    <a:pt x="212" y="307"/>
                  </a:moveTo>
                  <a:cubicBezTo>
                    <a:pt x="211" y="307"/>
                    <a:pt x="210" y="307"/>
                    <a:pt x="209" y="306"/>
                  </a:cubicBezTo>
                  <a:cubicBezTo>
                    <a:pt x="202" y="303"/>
                    <a:pt x="205" y="296"/>
                    <a:pt x="211" y="296"/>
                  </a:cubicBezTo>
                  <a:cubicBezTo>
                    <a:pt x="212" y="296"/>
                    <a:pt x="213" y="297"/>
                    <a:pt x="214" y="297"/>
                  </a:cubicBezTo>
                  <a:cubicBezTo>
                    <a:pt x="221" y="300"/>
                    <a:pt x="218" y="307"/>
                    <a:pt x="212" y="307"/>
                  </a:cubicBezTo>
                  <a:moveTo>
                    <a:pt x="192" y="300"/>
                  </a:moveTo>
                  <a:cubicBezTo>
                    <a:pt x="191" y="300"/>
                    <a:pt x="191" y="300"/>
                    <a:pt x="190" y="300"/>
                  </a:cubicBezTo>
                  <a:cubicBezTo>
                    <a:pt x="186" y="298"/>
                    <a:pt x="188" y="294"/>
                    <a:pt x="191" y="294"/>
                  </a:cubicBezTo>
                  <a:cubicBezTo>
                    <a:pt x="192" y="294"/>
                    <a:pt x="192" y="294"/>
                    <a:pt x="193" y="295"/>
                  </a:cubicBezTo>
                  <a:cubicBezTo>
                    <a:pt x="197" y="296"/>
                    <a:pt x="195" y="300"/>
                    <a:pt x="192" y="300"/>
                  </a:cubicBezTo>
                  <a:moveTo>
                    <a:pt x="257" y="288"/>
                  </a:moveTo>
                  <a:cubicBezTo>
                    <a:pt x="256" y="288"/>
                    <a:pt x="255" y="288"/>
                    <a:pt x="253" y="287"/>
                  </a:cubicBezTo>
                  <a:cubicBezTo>
                    <a:pt x="247" y="284"/>
                    <a:pt x="250" y="278"/>
                    <a:pt x="255" y="278"/>
                  </a:cubicBezTo>
                  <a:cubicBezTo>
                    <a:pt x="257" y="278"/>
                    <a:pt x="258" y="278"/>
                    <a:pt x="259" y="278"/>
                  </a:cubicBezTo>
                  <a:cubicBezTo>
                    <a:pt x="266" y="281"/>
                    <a:pt x="263" y="288"/>
                    <a:pt x="257" y="288"/>
                  </a:cubicBezTo>
                  <a:moveTo>
                    <a:pt x="54" y="269"/>
                  </a:moveTo>
                  <a:cubicBezTo>
                    <a:pt x="53" y="269"/>
                    <a:pt x="52" y="269"/>
                    <a:pt x="50" y="268"/>
                  </a:cubicBezTo>
                  <a:cubicBezTo>
                    <a:pt x="43" y="265"/>
                    <a:pt x="46" y="259"/>
                    <a:pt x="52" y="259"/>
                  </a:cubicBezTo>
                  <a:cubicBezTo>
                    <a:pt x="53" y="259"/>
                    <a:pt x="55" y="259"/>
                    <a:pt x="56" y="259"/>
                  </a:cubicBezTo>
                  <a:cubicBezTo>
                    <a:pt x="63" y="262"/>
                    <a:pt x="60" y="269"/>
                    <a:pt x="54" y="269"/>
                  </a:cubicBezTo>
                  <a:moveTo>
                    <a:pt x="267" y="251"/>
                  </a:moveTo>
                  <a:cubicBezTo>
                    <a:pt x="266" y="251"/>
                    <a:pt x="264" y="250"/>
                    <a:pt x="263" y="250"/>
                  </a:cubicBezTo>
                  <a:cubicBezTo>
                    <a:pt x="256" y="247"/>
                    <a:pt x="259" y="240"/>
                    <a:pt x="265" y="240"/>
                  </a:cubicBezTo>
                  <a:cubicBezTo>
                    <a:pt x="266" y="240"/>
                    <a:pt x="267" y="241"/>
                    <a:pt x="269" y="241"/>
                  </a:cubicBezTo>
                  <a:cubicBezTo>
                    <a:pt x="275" y="244"/>
                    <a:pt x="273" y="251"/>
                    <a:pt x="267" y="251"/>
                  </a:cubicBezTo>
                  <a:moveTo>
                    <a:pt x="202" y="246"/>
                  </a:moveTo>
                  <a:cubicBezTo>
                    <a:pt x="201" y="246"/>
                    <a:pt x="200" y="246"/>
                    <a:pt x="198" y="245"/>
                  </a:cubicBezTo>
                  <a:cubicBezTo>
                    <a:pt x="191" y="242"/>
                    <a:pt x="194" y="236"/>
                    <a:pt x="200" y="236"/>
                  </a:cubicBezTo>
                  <a:cubicBezTo>
                    <a:pt x="201" y="236"/>
                    <a:pt x="203" y="236"/>
                    <a:pt x="204" y="237"/>
                  </a:cubicBezTo>
                  <a:cubicBezTo>
                    <a:pt x="211" y="239"/>
                    <a:pt x="208" y="246"/>
                    <a:pt x="202" y="246"/>
                  </a:cubicBezTo>
                  <a:moveTo>
                    <a:pt x="203" y="209"/>
                  </a:moveTo>
                  <a:cubicBezTo>
                    <a:pt x="203" y="209"/>
                    <a:pt x="202" y="209"/>
                    <a:pt x="201" y="209"/>
                  </a:cubicBezTo>
                  <a:cubicBezTo>
                    <a:pt x="197" y="207"/>
                    <a:pt x="199" y="203"/>
                    <a:pt x="203" y="203"/>
                  </a:cubicBezTo>
                  <a:cubicBezTo>
                    <a:pt x="203" y="203"/>
                    <a:pt x="204" y="203"/>
                    <a:pt x="205" y="204"/>
                  </a:cubicBezTo>
                  <a:cubicBezTo>
                    <a:pt x="209" y="205"/>
                    <a:pt x="207" y="209"/>
                    <a:pt x="203" y="209"/>
                  </a:cubicBezTo>
                  <a:moveTo>
                    <a:pt x="229" y="189"/>
                  </a:moveTo>
                  <a:cubicBezTo>
                    <a:pt x="228" y="189"/>
                    <a:pt x="227" y="189"/>
                    <a:pt x="226" y="188"/>
                  </a:cubicBezTo>
                  <a:cubicBezTo>
                    <a:pt x="219" y="186"/>
                    <a:pt x="222" y="179"/>
                    <a:pt x="227" y="179"/>
                  </a:cubicBezTo>
                  <a:cubicBezTo>
                    <a:pt x="229" y="179"/>
                    <a:pt x="230" y="179"/>
                    <a:pt x="231" y="180"/>
                  </a:cubicBezTo>
                  <a:cubicBezTo>
                    <a:pt x="238" y="183"/>
                    <a:pt x="235" y="189"/>
                    <a:pt x="229" y="189"/>
                  </a:cubicBezTo>
                  <a:moveTo>
                    <a:pt x="256" y="180"/>
                  </a:moveTo>
                  <a:cubicBezTo>
                    <a:pt x="255" y="180"/>
                    <a:pt x="255" y="180"/>
                    <a:pt x="254" y="180"/>
                  </a:cubicBezTo>
                  <a:cubicBezTo>
                    <a:pt x="250" y="178"/>
                    <a:pt x="252" y="174"/>
                    <a:pt x="255" y="174"/>
                  </a:cubicBezTo>
                  <a:cubicBezTo>
                    <a:pt x="256" y="174"/>
                    <a:pt x="256" y="174"/>
                    <a:pt x="257" y="175"/>
                  </a:cubicBezTo>
                  <a:cubicBezTo>
                    <a:pt x="261" y="176"/>
                    <a:pt x="259" y="180"/>
                    <a:pt x="256" y="180"/>
                  </a:cubicBezTo>
                  <a:moveTo>
                    <a:pt x="249" y="129"/>
                  </a:moveTo>
                  <a:cubicBezTo>
                    <a:pt x="248" y="129"/>
                    <a:pt x="246" y="129"/>
                    <a:pt x="245" y="128"/>
                  </a:cubicBezTo>
                  <a:cubicBezTo>
                    <a:pt x="238" y="125"/>
                    <a:pt x="241" y="119"/>
                    <a:pt x="247" y="119"/>
                  </a:cubicBezTo>
                  <a:cubicBezTo>
                    <a:pt x="248" y="119"/>
                    <a:pt x="249" y="119"/>
                    <a:pt x="251" y="119"/>
                  </a:cubicBezTo>
                  <a:cubicBezTo>
                    <a:pt x="258" y="122"/>
                    <a:pt x="255" y="129"/>
                    <a:pt x="249" y="129"/>
                  </a:cubicBezTo>
                  <a:moveTo>
                    <a:pt x="257" y="91"/>
                  </a:moveTo>
                  <a:cubicBezTo>
                    <a:pt x="256" y="91"/>
                    <a:pt x="255" y="91"/>
                    <a:pt x="254" y="90"/>
                  </a:cubicBezTo>
                  <a:cubicBezTo>
                    <a:pt x="249" y="88"/>
                    <a:pt x="251" y="84"/>
                    <a:pt x="256" y="84"/>
                  </a:cubicBezTo>
                  <a:cubicBezTo>
                    <a:pt x="256" y="84"/>
                    <a:pt x="257" y="84"/>
                    <a:pt x="258" y="84"/>
                  </a:cubicBezTo>
                  <a:cubicBezTo>
                    <a:pt x="263" y="86"/>
                    <a:pt x="261" y="91"/>
                    <a:pt x="257" y="91"/>
                  </a:cubicBezTo>
                  <a:moveTo>
                    <a:pt x="41" y="50"/>
                  </a:moveTo>
                  <a:cubicBezTo>
                    <a:pt x="40" y="50"/>
                    <a:pt x="40" y="50"/>
                    <a:pt x="40" y="50"/>
                  </a:cubicBezTo>
                  <a:cubicBezTo>
                    <a:pt x="38" y="49"/>
                    <a:pt x="39" y="47"/>
                    <a:pt x="40" y="47"/>
                  </a:cubicBezTo>
                  <a:cubicBezTo>
                    <a:pt x="41" y="47"/>
                    <a:pt x="41" y="47"/>
                    <a:pt x="41" y="47"/>
                  </a:cubicBezTo>
                  <a:cubicBezTo>
                    <a:pt x="43" y="48"/>
                    <a:pt x="43" y="50"/>
                    <a:pt x="41" y="50"/>
                  </a:cubicBezTo>
                  <a:moveTo>
                    <a:pt x="147" y="19"/>
                  </a:moveTo>
                  <a:cubicBezTo>
                    <a:pt x="148" y="17"/>
                    <a:pt x="150" y="16"/>
                    <a:pt x="152" y="16"/>
                  </a:cubicBezTo>
                  <a:cubicBezTo>
                    <a:pt x="153" y="16"/>
                    <a:pt x="155" y="16"/>
                    <a:pt x="156" y="17"/>
                  </a:cubicBezTo>
                  <a:cubicBezTo>
                    <a:pt x="158" y="18"/>
                    <a:pt x="159" y="19"/>
                    <a:pt x="160" y="21"/>
                  </a:cubicBezTo>
                  <a:cubicBezTo>
                    <a:pt x="184" y="26"/>
                    <a:pt x="208" y="37"/>
                    <a:pt x="225" y="54"/>
                  </a:cubicBezTo>
                  <a:cubicBezTo>
                    <a:pt x="235" y="64"/>
                    <a:pt x="237" y="76"/>
                    <a:pt x="234" y="88"/>
                  </a:cubicBezTo>
                  <a:cubicBezTo>
                    <a:pt x="234" y="88"/>
                    <a:pt x="234" y="88"/>
                    <a:pt x="235" y="88"/>
                  </a:cubicBezTo>
                  <a:cubicBezTo>
                    <a:pt x="242" y="91"/>
                    <a:pt x="239" y="98"/>
                    <a:pt x="233" y="98"/>
                  </a:cubicBezTo>
                  <a:cubicBezTo>
                    <a:pt x="232" y="98"/>
                    <a:pt x="231" y="98"/>
                    <a:pt x="231" y="98"/>
                  </a:cubicBezTo>
                  <a:cubicBezTo>
                    <a:pt x="223" y="117"/>
                    <a:pt x="205" y="137"/>
                    <a:pt x="194" y="150"/>
                  </a:cubicBezTo>
                  <a:cubicBezTo>
                    <a:pt x="193" y="151"/>
                    <a:pt x="193" y="151"/>
                    <a:pt x="193" y="151"/>
                  </a:cubicBezTo>
                  <a:cubicBezTo>
                    <a:pt x="193" y="151"/>
                    <a:pt x="193" y="151"/>
                    <a:pt x="193" y="151"/>
                  </a:cubicBezTo>
                  <a:cubicBezTo>
                    <a:pt x="194" y="151"/>
                    <a:pt x="194" y="151"/>
                    <a:pt x="195" y="152"/>
                  </a:cubicBezTo>
                  <a:cubicBezTo>
                    <a:pt x="198" y="153"/>
                    <a:pt x="197" y="156"/>
                    <a:pt x="194" y="156"/>
                  </a:cubicBezTo>
                  <a:cubicBezTo>
                    <a:pt x="193" y="156"/>
                    <a:pt x="193" y="156"/>
                    <a:pt x="192" y="156"/>
                  </a:cubicBezTo>
                  <a:cubicBezTo>
                    <a:pt x="191" y="156"/>
                    <a:pt x="191" y="155"/>
                    <a:pt x="190" y="155"/>
                  </a:cubicBezTo>
                  <a:cubicBezTo>
                    <a:pt x="167" y="188"/>
                    <a:pt x="191" y="229"/>
                    <a:pt x="190" y="266"/>
                  </a:cubicBezTo>
                  <a:cubicBezTo>
                    <a:pt x="190" y="284"/>
                    <a:pt x="184" y="296"/>
                    <a:pt x="164" y="299"/>
                  </a:cubicBezTo>
                  <a:cubicBezTo>
                    <a:pt x="162" y="299"/>
                    <a:pt x="160" y="299"/>
                    <a:pt x="158" y="299"/>
                  </a:cubicBezTo>
                  <a:cubicBezTo>
                    <a:pt x="138" y="299"/>
                    <a:pt x="119" y="286"/>
                    <a:pt x="103" y="277"/>
                  </a:cubicBezTo>
                  <a:cubicBezTo>
                    <a:pt x="63" y="253"/>
                    <a:pt x="53" y="208"/>
                    <a:pt x="51" y="167"/>
                  </a:cubicBezTo>
                  <a:cubicBezTo>
                    <a:pt x="50" y="138"/>
                    <a:pt x="48" y="110"/>
                    <a:pt x="45" y="81"/>
                  </a:cubicBezTo>
                  <a:cubicBezTo>
                    <a:pt x="44" y="69"/>
                    <a:pt x="45" y="59"/>
                    <a:pt x="51" y="49"/>
                  </a:cubicBezTo>
                  <a:cubicBezTo>
                    <a:pt x="65" y="28"/>
                    <a:pt x="94" y="17"/>
                    <a:pt x="127" y="17"/>
                  </a:cubicBezTo>
                  <a:cubicBezTo>
                    <a:pt x="133" y="17"/>
                    <a:pt x="140" y="18"/>
                    <a:pt x="147" y="19"/>
                  </a:cubicBezTo>
                  <a:moveTo>
                    <a:pt x="133" y="0"/>
                  </a:moveTo>
                  <a:cubicBezTo>
                    <a:pt x="0" y="0"/>
                    <a:pt x="15" y="69"/>
                    <a:pt x="34" y="80"/>
                  </a:cubicBezTo>
                  <a:cubicBezTo>
                    <a:pt x="32" y="94"/>
                    <a:pt x="34" y="267"/>
                    <a:pt x="43" y="276"/>
                  </a:cubicBezTo>
                  <a:cubicBezTo>
                    <a:pt x="55" y="289"/>
                    <a:pt x="205" y="340"/>
                    <a:pt x="281" y="340"/>
                  </a:cubicBezTo>
                  <a:cubicBezTo>
                    <a:pt x="281" y="340"/>
                    <a:pt x="282" y="340"/>
                    <a:pt x="282" y="340"/>
                  </a:cubicBezTo>
                  <a:cubicBezTo>
                    <a:pt x="286" y="309"/>
                    <a:pt x="288" y="181"/>
                    <a:pt x="289" y="150"/>
                  </a:cubicBezTo>
                  <a:cubicBezTo>
                    <a:pt x="299" y="146"/>
                    <a:pt x="310" y="146"/>
                    <a:pt x="314" y="135"/>
                  </a:cubicBezTo>
                  <a:cubicBezTo>
                    <a:pt x="317" y="127"/>
                    <a:pt x="318" y="115"/>
                    <a:pt x="315" y="108"/>
                  </a:cubicBezTo>
                  <a:cubicBezTo>
                    <a:pt x="278" y="23"/>
                    <a:pt x="207" y="4"/>
                    <a:pt x="162" y="1"/>
                  </a:cubicBezTo>
                  <a:cubicBezTo>
                    <a:pt x="152" y="0"/>
                    <a:pt x="142" y="0"/>
                    <a:pt x="133" y="0"/>
                  </a:cubicBezTo>
                </a:path>
              </a:pathLst>
            </a:custGeom>
            <a:solidFill>
              <a:srgbClr val="FBD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2" name="Freeform 137">
              <a:extLst>
                <a:ext uri="{FF2B5EF4-FFF2-40B4-BE49-F238E27FC236}">
                  <a16:creationId xmlns:a16="http://schemas.microsoft.com/office/drawing/2014/main" id="{D7BA8898-419B-4647-961C-4EB0A0461E70}"/>
                </a:ext>
              </a:extLst>
            </p:cNvPr>
            <p:cNvSpPr>
              <a:spLocks noEditPoints="1"/>
            </p:cNvSpPr>
            <p:nvPr/>
          </p:nvSpPr>
          <p:spPr bwMode="auto">
            <a:xfrm>
              <a:off x="81" y="155"/>
              <a:ext cx="460" cy="674"/>
            </a:xfrm>
            <a:custGeom>
              <a:avLst/>
              <a:gdLst>
                <a:gd name="T0" fmla="*/ 97 w 193"/>
                <a:gd name="T1" fmla="*/ 266 h 282"/>
                <a:gd name="T2" fmla="*/ 98 w 193"/>
                <a:gd name="T3" fmla="*/ 264 h 282"/>
                <a:gd name="T4" fmla="*/ 68 w 193"/>
                <a:gd name="T5" fmla="*/ 260 h 282"/>
                <a:gd name="T6" fmla="*/ 67 w 193"/>
                <a:gd name="T7" fmla="*/ 254 h 282"/>
                <a:gd name="T8" fmla="*/ 68 w 193"/>
                <a:gd name="T9" fmla="*/ 260 h 282"/>
                <a:gd name="T10" fmla="*/ 122 w 193"/>
                <a:gd name="T11" fmla="*/ 249 h 282"/>
                <a:gd name="T12" fmla="*/ 126 w 193"/>
                <a:gd name="T13" fmla="*/ 242 h 282"/>
                <a:gd name="T14" fmla="*/ 55 w 193"/>
                <a:gd name="T15" fmla="*/ 236 h 282"/>
                <a:gd name="T16" fmla="*/ 54 w 193"/>
                <a:gd name="T17" fmla="*/ 229 h 282"/>
                <a:gd name="T18" fmla="*/ 55 w 193"/>
                <a:gd name="T19" fmla="*/ 236 h 282"/>
                <a:gd name="T20" fmla="*/ 48 w 193"/>
                <a:gd name="T21" fmla="*/ 205 h 282"/>
                <a:gd name="T22" fmla="*/ 53 w 193"/>
                <a:gd name="T23" fmla="*/ 196 h 282"/>
                <a:gd name="T24" fmla="*/ 24 w 193"/>
                <a:gd name="T25" fmla="*/ 193 h 282"/>
                <a:gd name="T26" fmla="*/ 23 w 193"/>
                <a:gd name="T27" fmla="*/ 188 h 282"/>
                <a:gd name="T28" fmla="*/ 24 w 193"/>
                <a:gd name="T29" fmla="*/ 193 h 282"/>
                <a:gd name="T30" fmla="*/ 123 w 193"/>
                <a:gd name="T31" fmla="*/ 179 h 282"/>
                <a:gd name="T32" fmla="*/ 126 w 193"/>
                <a:gd name="T33" fmla="*/ 174 h 282"/>
                <a:gd name="T34" fmla="*/ 15 w 193"/>
                <a:gd name="T35" fmla="*/ 173 h 282"/>
                <a:gd name="T36" fmla="*/ 14 w 193"/>
                <a:gd name="T37" fmla="*/ 170 h 282"/>
                <a:gd name="T38" fmla="*/ 15 w 193"/>
                <a:gd name="T39" fmla="*/ 173 h 282"/>
                <a:gd name="T40" fmla="*/ 39 w 193"/>
                <a:gd name="T41" fmla="*/ 150 h 282"/>
                <a:gd name="T42" fmla="*/ 45 w 193"/>
                <a:gd name="T43" fmla="*/ 141 h 282"/>
                <a:gd name="T44" fmla="*/ 70 w 193"/>
                <a:gd name="T45" fmla="*/ 145 h 282"/>
                <a:gd name="T46" fmla="*/ 69 w 193"/>
                <a:gd name="T47" fmla="*/ 140 h 282"/>
                <a:gd name="T48" fmla="*/ 70 w 193"/>
                <a:gd name="T49" fmla="*/ 145 h 282"/>
                <a:gd name="T50" fmla="*/ 26 w 193"/>
                <a:gd name="T51" fmla="*/ 120 h 282"/>
                <a:gd name="T52" fmla="*/ 29 w 193"/>
                <a:gd name="T53" fmla="*/ 114 h 282"/>
                <a:gd name="T54" fmla="*/ 123 w 193"/>
                <a:gd name="T55" fmla="*/ 94 h 282"/>
                <a:gd name="T56" fmla="*/ 121 w 193"/>
                <a:gd name="T57" fmla="*/ 84 h 282"/>
                <a:gd name="T58" fmla="*/ 123 w 193"/>
                <a:gd name="T59" fmla="*/ 94 h 282"/>
                <a:gd name="T60" fmla="*/ 42 w 193"/>
                <a:gd name="T61" fmla="*/ 83 h 282"/>
                <a:gd name="T62" fmla="*/ 46 w 193"/>
                <a:gd name="T63" fmla="*/ 77 h 282"/>
                <a:gd name="T64" fmla="*/ 72 w 193"/>
                <a:gd name="T65" fmla="*/ 70 h 282"/>
                <a:gd name="T66" fmla="*/ 71 w 193"/>
                <a:gd name="T67" fmla="*/ 65 h 282"/>
                <a:gd name="T68" fmla="*/ 72 w 193"/>
                <a:gd name="T69" fmla="*/ 70 h 282"/>
                <a:gd name="T70" fmla="*/ 95 w 193"/>
                <a:gd name="T71" fmla="*/ 71 h 282"/>
                <a:gd name="T72" fmla="*/ 100 w 193"/>
                <a:gd name="T73" fmla="*/ 64 h 282"/>
                <a:gd name="T74" fmla="*/ 174 w 193"/>
                <a:gd name="T75" fmla="*/ 42 h 282"/>
                <a:gd name="T76" fmla="*/ 173 w 193"/>
                <a:gd name="T77" fmla="*/ 36 h 282"/>
                <a:gd name="T78" fmla="*/ 174 w 193"/>
                <a:gd name="T79" fmla="*/ 42 h 282"/>
                <a:gd name="T80" fmla="*/ 95 w 193"/>
                <a:gd name="T81" fmla="*/ 27 h 282"/>
                <a:gd name="T82" fmla="*/ 96 w 193"/>
                <a:gd name="T83" fmla="*/ 24 h 282"/>
                <a:gd name="T84" fmla="*/ 29 w 193"/>
                <a:gd name="T85" fmla="*/ 25 h 282"/>
                <a:gd name="T86" fmla="*/ 28 w 193"/>
                <a:gd name="T87" fmla="*/ 18 h 282"/>
                <a:gd name="T88" fmla="*/ 29 w 193"/>
                <a:gd name="T89" fmla="*/ 25 h 282"/>
                <a:gd name="T90" fmla="*/ 7 w 193"/>
                <a:gd name="T91" fmla="*/ 32 h 282"/>
                <a:gd name="T92" fmla="*/ 7 w 193"/>
                <a:gd name="T93" fmla="*/ 150 h 282"/>
                <a:gd name="T94" fmla="*/ 114 w 193"/>
                <a:gd name="T95" fmla="*/ 282 h 282"/>
                <a:gd name="T96" fmla="*/ 146 w 193"/>
                <a:gd name="T97" fmla="*/ 249 h 282"/>
                <a:gd name="T98" fmla="*/ 149 w 193"/>
                <a:gd name="T99" fmla="*/ 134 h 282"/>
                <a:gd name="T100" fmla="*/ 187 w 193"/>
                <a:gd name="T101" fmla="*/ 81 h 282"/>
                <a:gd name="T102" fmla="*/ 187 w 193"/>
                <a:gd name="T103" fmla="*/ 71 h 282"/>
                <a:gd name="T104" fmla="*/ 181 w 193"/>
                <a:gd name="T105" fmla="*/ 37 h 282"/>
                <a:gd name="T106" fmla="*/ 110 w 193"/>
                <a:gd name="T107" fmla="*/ 9 h 282"/>
                <a:gd name="T108" fmla="*/ 103 w 193"/>
                <a:gd name="T109" fmla="*/ 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3" h="282">
                  <a:moveTo>
                    <a:pt x="98" y="266"/>
                  </a:moveTo>
                  <a:cubicBezTo>
                    <a:pt x="97" y="266"/>
                    <a:pt x="97" y="266"/>
                    <a:pt x="97" y="266"/>
                  </a:cubicBezTo>
                  <a:cubicBezTo>
                    <a:pt x="95" y="265"/>
                    <a:pt x="96" y="264"/>
                    <a:pt x="97" y="264"/>
                  </a:cubicBezTo>
                  <a:cubicBezTo>
                    <a:pt x="98" y="264"/>
                    <a:pt x="98" y="264"/>
                    <a:pt x="98" y="264"/>
                  </a:cubicBezTo>
                  <a:cubicBezTo>
                    <a:pt x="100" y="265"/>
                    <a:pt x="99" y="266"/>
                    <a:pt x="98" y="266"/>
                  </a:cubicBezTo>
                  <a:moveTo>
                    <a:pt x="68" y="260"/>
                  </a:moveTo>
                  <a:cubicBezTo>
                    <a:pt x="67" y="260"/>
                    <a:pt x="66" y="260"/>
                    <a:pt x="66" y="260"/>
                  </a:cubicBezTo>
                  <a:cubicBezTo>
                    <a:pt x="62" y="258"/>
                    <a:pt x="63" y="254"/>
                    <a:pt x="67" y="254"/>
                  </a:cubicBezTo>
                  <a:cubicBezTo>
                    <a:pt x="67" y="254"/>
                    <a:pt x="68" y="254"/>
                    <a:pt x="69" y="255"/>
                  </a:cubicBezTo>
                  <a:cubicBezTo>
                    <a:pt x="73" y="256"/>
                    <a:pt x="71" y="260"/>
                    <a:pt x="68" y="260"/>
                  </a:cubicBezTo>
                  <a:moveTo>
                    <a:pt x="125" y="249"/>
                  </a:moveTo>
                  <a:cubicBezTo>
                    <a:pt x="124" y="249"/>
                    <a:pt x="123" y="249"/>
                    <a:pt x="122" y="249"/>
                  </a:cubicBezTo>
                  <a:cubicBezTo>
                    <a:pt x="117" y="246"/>
                    <a:pt x="119" y="241"/>
                    <a:pt x="123" y="241"/>
                  </a:cubicBezTo>
                  <a:cubicBezTo>
                    <a:pt x="124" y="241"/>
                    <a:pt x="125" y="242"/>
                    <a:pt x="126" y="242"/>
                  </a:cubicBezTo>
                  <a:cubicBezTo>
                    <a:pt x="131" y="244"/>
                    <a:pt x="129" y="249"/>
                    <a:pt x="125" y="249"/>
                  </a:cubicBezTo>
                  <a:moveTo>
                    <a:pt x="55" y="236"/>
                  </a:moveTo>
                  <a:cubicBezTo>
                    <a:pt x="55" y="236"/>
                    <a:pt x="54" y="235"/>
                    <a:pt x="53" y="235"/>
                  </a:cubicBezTo>
                  <a:cubicBezTo>
                    <a:pt x="48" y="233"/>
                    <a:pt x="50" y="229"/>
                    <a:pt x="54" y="229"/>
                  </a:cubicBezTo>
                  <a:cubicBezTo>
                    <a:pt x="55" y="229"/>
                    <a:pt x="56" y="229"/>
                    <a:pt x="57" y="229"/>
                  </a:cubicBezTo>
                  <a:cubicBezTo>
                    <a:pt x="61" y="231"/>
                    <a:pt x="59" y="236"/>
                    <a:pt x="55" y="236"/>
                  </a:cubicBezTo>
                  <a:moveTo>
                    <a:pt x="51" y="205"/>
                  </a:moveTo>
                  <a:cubicBezTo>
                    <a:pt x="50" y="205"/>
                    <a:pt x="49" y="205"/>
                    <a:pt x="48" y="205"/>
                  </a:cubicBezTo>
                  <a:cubicBezTo>
                    <a:pt x="41" y="202"/>
                    <a:pt x="44" y="195"/>
                    <a:pt x="50" y="195"/>
                  </a:cubicBezTo>
                  <a:cubicBezTo>
                    <a:pt x="51" y="195"/>
                    <a:pt x="52" y="195"/>
                    <a:pt x="53" y="196"/>
                  </a:cubicBezTo>
                  <a:cubicBezTo>
                    <a:pt x="60" y="199"/>
                    <a:pt x="57" y="205"/>
                    <a:pt x="51" y="205"/>
                  </a:cubicBezTo>
                  <a:moveTo>
                    <a:pt x="24" y="193"/>
                  </a:moveTo>
                  <a:cubicBezTo>
                    <a:pt x="23" y="193"/>
                    <a:pt x="22" y="193"/>
                    <a:pt x="22" y="193"/>
                  </a:cubicBezTo>
                  <a:cubicBezTo>
                    <a:pt x="18" y="191"/>
                    <a:pt x="19" y="188"/>
                    <a:pt x="23" y="188"/>
                  </a:cubicBezTo>
                  <a:cubicBezTo>
                    <a:pt x="23" y="188"/>
                    <a:pt x="24" y="188"/>
                    <a:pt x="25" y="188"/>
                  </a:cubicBezTo>
                  <a:cubicBezTo>
                    <a:pt x="29" y="190"/>
                    <a:pt x="27" y="193"/>
                    <a:pt x="24" y="193"/>
                  </a:cubicBezTo>
                  <a:moveTo>
                    <a:pt x="125" y="179"/>
                  </a:moveTo>
                  <a:cubicBezTo>
                    <a:pt x="124" y="179"/>
                    <a:pt x="123" y="179"/>
                    <a:pt x="123" y="179"/>
                  </a:cubicBezTo>
                  <a:cubicBezTo>
                    <a:pt x="119" y="177"/>
                    <a:pt x="120" y="173"/>
                    <a:pt x="124" y="173"/>
                  </a:cubicBezTo>
                  <a:cubicBezTo>
                    <a:pt x="124" y="173"/>
                    <a:pt x="125" y="173"/>
                    <a:pt x="126" y="174"/>
                  </a:cubicBezTo>
                  <a:cubicBezTo>
                    <a:pt x="129" y="175"/>
                    <a:pt x="128" y="179"/>
                    <a:pt x="125" y="179"/>
                  </a:cubicBezTo>
                  <a:moveTo>
                    <a:pt x="15" y="173"/>
                  </a:moveTo>
                  <a:cubicBezTo>
                    <a:pt x="14" y="173"/>
                    <a:pt x="14" y="173"/>
                    <a:pt x="13" y="173"/>
                  </a:cubicBezTo>
                  <a:cubicBezTo>
                    <a:pt x="11" y="172"/>
                    <a:pt x="12" y="170"/>
                    <a:pt x="14" y="170"/>
                  </a:cubicBezTo>
                  <a:cubicBezTo>
                    <a:pt x="14" y="170"/>
                    <a:pt x="15" y="170"/>
                    <a:pt x="15" y="170"/>
                  </a:cubicBezTo>
                  <a:cubicBezTo>
                    <a:pt x="18" y="171"/>
                    <a:pt x="17" y="173"/>
                    <a:pt x="15" y="173"/>
                  </a:cubicBezTo>
                  <a:moveTo>
                    <a:pt x="43" y="151"/>
                  </a:moveTo>
                  <a:cubicBezTo>
                    <a:pt x="42" y="151"/>
                    <a:pt x="40" y="151"/>
                    <a:pt x="39" y="150"/>
                  </a:cubicBezTo>
                  <a:cubicBezTo>
                    <a:pt x="32" y="147"/>
                    <a:pt x="35" y="141"/>
                    <a:pt x="41" y="141"/>
                  </a:cubicBezTo>
                  <a:cubicBezTo>
                    <a:pt x="42" y="141"/>
                    <a:pt x="43" y="141"/>
                    <a:pt x="45" y="141"/>
                  </a:cubicBezTo>
                  <a:cubicBezTo>
                    <a:pt x="51" y="144"/>
                    <a:pt x="48" y="151"/>
                    <a:pt x="43" y="151"/>
                  </a:cubicBezTo>
                  <a:moveTo>
                    <a:pt x="70" y="145"/>
                  </a:moveTo>
                  <a:cubicBezTo>
                    <a:pt x="70" y="145"/>
                    <a:pt x="69" y="145"/>
                    <a:pt x="68" y="145"/>
                  </a:cubicBezTo>
                  <a:cubicBezTo>
                    <a:pt x="65" y="143"/>
                    <a:pt x="66" y="140"/>
                    <a:pt x="69" y="140"/>
                  </a:cubicBezTo>
                  <a:cubicBezTo>
                    <a:pt x="70" y="140"/>
                    <a:pt x="71" y="140"/>
                    <a:pt x="71" y="140"/>
                  </a:cubicBezTo>
                  <a:cubicBezTo>
                    <a:pt x="75" y="142"/>
                    <a:pt x="73" y="145"/>
                    <a:pt x="70" y="145"/>
                  </a:cubicBezTo>
                  <a:moveTo>
                    <a:pt x="28" y="120"/>
                  </a:moveTo>
                  <a:cubicBezTo>
                    <a:pt x="27" y="120"/>
                    <a:pt x="27" y="120"/>
                    <a:pt x="26" y="120"/>
                  </a:cubicBezTo>
                  <a:cubicBezTo>
                    <a:pt x="22" y="118"/>
                    <a:pt x="23" y="114"/>
                    <a:pt x="27" y="114"/>
                  </a:cubicBezTo>
                  <a:cubicBezTo>
                    <a:pt x="28" y="114"/>
                    <a:pt x="28" y="114"/>
                    <a:pt x="29" y="114"/>
                  </a:cubicBezTo>
                  <a:cubicBezTo>
                    <a:pt x="34" y="116"/>
                    <a:pt x="32" y="120"/>
                    <a:pt x="28" y="120"/>
                  </a:cubicBezTo>
                  <a:moveTo>
                    <a:pt x="123" y="94"/>
                  </a:moveTo>
                  <a:cubicBezTo>
                    <a:pt x="122" y="94"/>
                    <a:pt x="120" y="94"/>
                    <a:pt x="119" y="93"/>
                  </a:cubicBezTo>
                  <a:cubicBezTo>
                    <a:pt x="112" y="91"/>
                    <a:pt x="115" y="84"/>
                    <a:pt x="121" y="84"/>
                  </a:cubicBezTo>
                  <a:cubicBezTo>
                    <a:pt x="122" y="84"/>
                    <a:pt x="123" y="84"/>
                    <a:pt x="125" y="85"/>
                  </a:cubicBezTo>
                  <a:cubicBezTo>
                    <a:pt x="132" y="88"/>
                    <a:pt x="129" y="94"/>
                    <a:pt x="123" y="94"/>
                  </a:cubicBezTo>
                  <a:moveTo>
                    <a:pt x="45" y="83"/>
                  </a:moveTo>
                  <a:cubicBezTo>
                    <a:pt x="44" y="83"/>
                    <a:pt x="43" y="83"/>
                    <a:pt x="42" y="83"/>
                  </a:cubicBezTo>
                  <a:cubicBezTo>
                    <a:pt x="38" y="81"/>
                    <a:pt x="40" y="76"/>
                    <a:pt x="44" y="76"/>
                  </a:cubicBezTo>
                  <a:cubicBezTo>
                    <a:pt x="44" y="76"/>
                    <a:pt x="45" y="77"/>
                    <a:pt x="46" y="77"/>
                  </a:cubicBezTo>
                  <a:cubicBezTo>
                    <a:pt x="51" y="79"/>
                    <a:pt x="49" y="83"/>
                    <a:pt x="45" y="83"/>
                  </a:cubicBezTo>
                  <a:moveTo>
                    <a:pt x="72" y="70"/>
                  </a:moveTo>
                  <a:cubicBezTo>
                    <a:pt x="72" y="70"/>
                    <a:pt x="71" y="69"/>
                    <a:pt x="71" y="69"/>
                  </a:cubicBezTo>
                  <a:cubicBezTo>
                    <a:pt x="68" y="68"/>
                    <a:pt x="69" y="65"/>
                    <a:pt x="71" y="65"/>
                  </a:cubicBezTo>
                  <a:cubicBezTo>
                    <a:pt x="72" y="65"/>
                    <a:pt x="72" y="65"/>
                    <a:pt x="73" y="66"/>
                  </a:cubicBezTo>
                  <a:cubicBezTo>
                    <a:pt x="76" y="67"/>
                    <a:pt x="74" y="70"/>
                    <a:pt x="72" y="70"/>
                  </a:cubicBezTo>
                  <a:moveTo>
                    <a:pt x="98" y="71"/>
                  </a:moveTo>
                  <a:cubicBezTo>
                    <a:pt x="97" y="71"/>
                    <a:pt x="96" y="71"/>
                    <a:pt x="95" y="71"/>
                  </a:cubicBezTo>
                  <a:cubicBezTo>
                    <a:pt x="90" y="68"/>
                    <a:pt x="92" y="63"/>
                    <a:pt x="97" y="63"/>
                  </a:cubicBezTo>
                  <a:cubicBezTo>
                    <a:pt x="98" y="63"/>
                    <a:pt x="99" y="63"/>
                    <a:pt x="100" y="64"/>
                  </a:cubicBezTo>
                  <a:cubicBezTo>
                    <a:pt x="105" y="66"/>
                    <a:pt x="103" y="71"/>
                    <a:pt x="98" y="71"/>
                  </a:cubicBezTo>
                  <a:moveTo>
                    <a:pt x="174" y="42"/>
                  </a:moveTo>
                  <a:cubicBezTo>
                    <a:pt x="173" y="42"/>
                    <a:pt x="172" y="42"/>
                    <a:pt x="172" y="42"/>
                  </a:cubicBezTo>
                  <a:cubicBezTo>
                    <a:pt x="168" y="40"/>
                    <a:pt x="169" y="36"/>
                    <a:pt x="173" y="36"/>
                  </a:cubicBezTo>
                  <a:cubicBezTo>
                    <a:pt x="173" y="36"/>
                    <a:pt x="174" y="37"/>
                    <a:pt x="175" y="37"/>
                  </a:cubicBezTo>
                  <a:cubicBezTo>
                    <a:pt x="179" y="39"/>
                    <a:pt x="177" y="42"/>
                    <a:pt x="174" y="42"/>
                  </a:cubicBezTo>
                  <a:moveTo>
                    <a:pt x="96" y="27"/>
                  </a:moveTo>
                  <a:cubicBezTo>
                    <a:pt x="96" y="27"/>
                    <a:pt x="95" y="27"/>
                    <a:pt x="95" y="27"/>
                  </a:cubicBezTo>
                  <a:cubicBezTo>
                    <a:pt x="93" y="26"/>
                    <a:pt x="94" y="24"/>
                    <a:pt x="95" y="24"/>
                  </a:cubicBezTo>
                  <a:cubicBezTo>
                    <a:pt x="96" y="24"/>
                    <a:pt x="96" y="24"/>
                    <a:pt x="96" y="24"/>
                  </a:cubicBezTo>
                  <a:cubicBezTo>
                    <a:pt x="98" y="25"/>
                    <a:pt x="98" y="27"/>
                    <a:pt x="96" y="27"/>
                  </a:cubicBezTo>
                  <a:moveTo>
                    <a:pt x="29" y="25"/>
                  </a:moveTo>
                  <a:cubicBezTo>
                    <a:pt x="29" y="25"/>
                    <a:pt x="28" y="25"/>
                    <a:pt x="27" y="25"/>
                  </a:cubicBezTo>
                  <a:cubicBezTo>
                    <a:pt x="22" y="23"/>
                    <a:pt x="24" y="18"/>
                    <a:pt x="28" y="18"/>
                  </a:cubicBezTo>
                  <a:cubicBezTo>
                    <a:pt x="29" y="18"/>
                    <a:pt x="30" y="18"/>
                    <a:pt x="31" y="19"/>
                  </a:cubicBezTo>
                  <a:cubicBezTo>
                    <a:pt x="35" y="21"/>
                    <a:pt x="33" y="25"/>
                    <a:pt x="29" y="25"/>
                  </a:cubicBezTo>
                  <a:moveTo>
                    <a:pt x="83" y="0"/>
                  </a:moveTo>
                  <a:cubicBezTo>
                    <a:pt x="50" y="0"/>
                    <a:pt x="21" y="11"/>
                    <a:pt x="7" y="32"/>
                  </a:cubicBezTo>
                  <a:cubicBezTo>
                    <a:pt x="1" y="42"/>
                    <a:pt x="0" y="52"/>
                    <a:pt x="1" y="64"/>
                  </a:cubicBezTo>
                  <a:cubicBezTo>
                    <a:pt x="4" y="93"/>
                    <a:pt x="6" y="121"/>
                    <a:pt x="7" y="150"/>
                  </a:cubicBezTo>
                  <a:cubicBezTo>
                    <a:pt x="9" y="191"/>
                    <a:pt x="19" y="236"/>
                    <a:pt x="59" y="260"/>
                  </a:cubicBezTo>
                  <a:cubicBezTo>
                    <a:pt x="75" y="269"/>
                    <a:pt x="94" y="282"/>
                    <a:pt x="114" y="282"/>
                  </a:cubicBezTo>
                  <a:cubicBezTo>
                    <a:pt x="116" y="282"/>
                    <a:pt x="118" y="282"/>
                    <a:pt x="120" y="282"/>
                  </a:cubicBezTo>
                  <a:cubicBezTo>
                    <a:pt x="140" y="279"/>
                    <a:pt x="146" y="267"/>
                    <a:pt x="146" y="249"/>
                  </a:cubicBezTo>
                  <a:cubicBezTo>
                    <a:pt x="147" y="212"/>
                    <a:pt x="123" y="171"/>
                    <a:pt x="146" y="138"/>
                  </a:cubicBezTo>
                  <a:cubicBezTo>
                    <a:pt x="145" y="136"/>
                    <a:pt x="147" y="134"/>
                    <a:pt x="149" y="134"/>
                  </a:cubicBezTo>
                  <a:cubicBezTo>
                    <a:pt x="149" y="134"/>
                    <a:pt x="149" y="134"/>
                    <a:pt x="150" y="133"/>
                  </a:cubicBezTo>
                  <a:cubicBezTo>
                    <a:pt x="161" y="120"/>
                    <a:pt x="179" y="100"/>
                    <a:pt x="187" y="81"/>
                  </a:cubicBezTo>
                  <a:cubicBezTo>
                    <a:pt x="186" y="81"/>
                    <a:pt x="186" y="80"/>
                    <a:pt x="185" y="80"/>
                  </a:cubicBezTo>
                  <a:cubicBezTo>
                    <a:pt x="178" y="77"/>
                    <a:pt x="181" y="71"/>
                    <a:pt x="187" y="71"/>
                  </a:cubicBezTo>
                  <a:cubicBezTo>
                    <a:pt x="188" y="71"/>
                    <a:pt x="189" y="71"/>
                    <a:pt x="190" y="71"/>
                  </a:cubicBezTo>
                  <a:cubicBezTo>
                    <a:pt x="193" y="59"/>
                    <a:pt x="191" y="47"/>
                    <a:pt x="181" y="37"/>
                  </a:cubicBezTo>
                  <a:cubicBezTo>
                    <a:pt x="164" y="20"/>
                    <a:pt x="140" y="9"/>
                    <a:pt x="116" y="4"/>
                  </a:cubicBezTo>
                  <a:cubicBezTo>
                    <a:pt x="116" y="6"/>
                    <a:pt x="114" y="9"/>
                    <a:pt x="110" y="9"/>
                  </a:cubicBezTo>
                  <a:cubicBezTo>
                    <a:pt x="109" y="9"/>
                    <a:pt x="108" y="9"/>
                    <a:pt x="106" y="9"/>
                  </a:cubicBezTo>
                  <a:cubicBezTo>
                    <a:pt x="102" y="7"/>
                    <a:pt x="102" y="4"/>
                    <a:pt x="103" y="2"/>
                  </a:cubicBezTo>
                  <a:cubicBezTo>
                    <a:pt x="96" y="1"/>
                    <a:pt x="89" y="0"/>
                    <a:pt x="83" y="0"/>
                  </a:cubicBezTo>
                </a:path>
              </a:pathLst>
            </a:custGeom>
            <a:solidFill>
              <a:srgbClr val="FCDC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3" name="Freeform 138">
              <a:extLst>
                <a:ext uri="{FF2B5EF4-FFF2-40B4-BE49-F238E27FC236}">
                  <a16:creationId xmlns:a16="http://schemas.microsoft.com/office/drawing/2014/main" id="{0D077641-247D-4438-BD93-401E98255CD3}"/>
                </a:ext>
              </a:extLst>
            </p:cNvPr>
            <p:cNvSpPr>
              <a:spLocks/>
            </p:cNvSpPr>
            <p:nvPr/>
          </p:nvSpPr>
          <p:spPr bwMode="auto">
            <a:xfrm>
              <a:off x="572" y="530"/>
              <a:ext cx="26" cy="14"/>
            </a:xfrm>
            <a:custGeom>
              <a:avLst/>
              <a:gdLst>
                <a:gd name="T0" fmla="*/ 5 w 11"/>
                <a:gd name="T1" fmla="*/ 0 h 6"/>
                <a:gd name="T2" fmla="*/ 4 w 11"/>
                <a:gd name="T3" fmla="*/ 6 h 6"/>
                <a:gd name="T4" fmla="*/ 6 w 11"/>
                <a:gd name="T5" fmla="*/ 6 h 6"/>
                <a:gd name="T6" fmla="*/ 7 w 11"/>
                <a:gd name="T7" fmla="*/ 1 h 6"/>
                <a:gd name="T8" fmla="*/ 5 w 11"/>
                <a:gd name="T9" fmla="*/ 0 h 6"/>
              </a:gdLst>
              <a:ahLst/>
              <a:cxnLst>
                <a:cxn ang="0">
                  <a:pos x="T0" y="T1"/>
                </a:cxn>
                <a:cxn ang="0">
                  <a:pos x="T2" y="T3"/>
                </a:cxn>
                <a:cxn ang="0">
                  <a:pos x="T4" y="T5"/>
                </a:cxn>
                <a:cxn ang="0">
                  <a:pos x="T6" y="T7"/>
                </a:cxn>
                <a:cxn ang="0">
                  <a:pos x="T8" y="T9"/>
                </a:cxn>
              </a:cxnLst>
              <a:rect l="0" t="0" r="r" b="b"/>
              <a:pathLst>
                <a:path w="11" h="6">
                  <a:moveTo>
                    <a:pt x="5" y="0"/>
                  </a:moveTo>
                  <a:cubicBezTo>
                    <a:pt x="2" y="0"/>
                    <a:pt x="0" y="4"/>
                    <a:pt x="4" y="6"/>
                  </a:cubicBezTo>
                  <a:cubicBezTo>
                    <a:pt x="5" y="6"/>
                    <a:pt x="5" y="6"/>
                    <a:pt x="6" y="6"/>
                  </a:cubicBezTo>
                  <a:cubicBezTo>
                    <a:pt x="9" y="6"/>
                    <a:pt x="11" y="2"/>
                    <a:pt x="7" y="1"/>
                  </a:cubicBezTo>
                  <a:cubicBezTo>
                    <a:pt x="6" y="0"/>
                    <a:pt x="6" y="0"/>
                    <a:pt x="5" y="0"/>
                  </a:cubicBezTo>
                </a:path>
              </a:pathLst>
            </a:custGeom>
            <a:solidFill>
              <a:srgbClr val="EDB7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4" name="Freeform 139">
              <a:extLst>
                <a:ext uri="{FF2B5EF4-FFF2-40B4-BE49-F238E27FC236}">
                  <a16:creationId xmlns:a16="http://schemas.microsoft.com/office/drawing/2014/main" id="{A52BBE96-B79C-4A3B-BD0A-A82AD3136A95}"/>
                </a:ext>
              </a:extLst>
            </p:cNvPr>
            <p:cNvSpPr>
              <a:spLocks/>
            </p:cNvSpPr>
            <p:nvPr/>
          </p:nvSpPr>
          <p:spPr bwMode="auto">
            <a:xfrm>
              <a:off x="243" y="310"/>
              <a:ext cx="19" cy="12"/>
            </a:xfrm>
            <a:custGeom>
              <a:avLst/>
              <a:gdLst>
                <a:gd name="T0" fmla="*/ 3 w 8"/>
                <a:gd name="T1" fmla="*/ 0 h 5"/>
                <a:gd name="T2" fmla="*/ 3 w 8"/>
                <a:gd name="T3" fmla="*/ 4 h 5"/>
                <a:gd name="T4" fmla="*/ 4 w 8"/>
                <a:gd name="T5" fmla="*/ 5 h 5"/>
                <a:gd name="T6" fmla="*/ 5 w 8"/>
                <a:gd name="T7" fmla="*/ 1 h 5"/>
                <a:gd name="T8" fmla="*/ 3 w 8"/>
                <a:gd name="T9" fmla="*/ 0 h 5"/>
              </a:gdLst>
              <a:ahLst/>
              <a:cxnLst>
                <a:cxn ang="0">
                  <a:pos x="T0" y="T1"/>
                </a:cxn>
                <a:cxn ang="0">
                  <a:pos x="T2" y="T3"/>
                </a:cxn>
                <a:cxn ang="0">
                  <a:pos x="T4" y="T5"/>
                </a:cxn>
                <a:cxn ang="0">
                  <a:pos x="T6" y="T7"/>
                </a:cxn>
                <a:cxn ang="0">
                  <a:pos x="T8" y="T9"/>
                </a:cxn>
              </a:cxnLst>
              <a:rect l="0" t="0" r="r" b="b"/>
              <a:pathLst>
                <a:path w="8" h="5">
                  <a:moveTo>
                    <a:pt x="3" y="0"/>
                  </a:moveTo>
                  <a:cubicBezTo>
                    <a:pt x="1" y="0"/>
                    <a:pt x="0" y="3"/>
                    <a:pt x="3" y="4"/>
                  </a:cubicBezTo>
                  <a:cubicBezTo>
                    <a:pt x="3" y="4"/>
                    <a:pt x="4" y="5"/>
                    <a:pt x="4" y="5"/>
                  </a:cubicBezTo>
                  <a:cubicBezTo>
                    <a:pt x="6" y="5"/>
                    <a:pt x="8" y="2"/>
                    <a:pt x="5" y="1"/>
                  </a:cubicBezTo>
                  <a:cubicBezTo>
                    <a:pt x="4" y="0"/>
                    <a:pt x="4" y="0"/>
                    <a:pt x="3" y="0"/>
                  </a:cubicBezTo>
                </a:path>
              </a:pathLst>
            </a:custGeom>
            <a:solidFill>
              <a:srgbClr val="EEB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5" name="Freeform 140">
              <a:extLst>
                <a:ext uri="{FF2B5EF4-FFF2-40B4-BE49-F238E27FC236}">
                  <a16:creationId xmlns:a16="http://schemas.microsoft.com/office/drawing/2014/main" id="{668C23DC-5348-4F98-B82D-455B944AAD4C}"/>
                </a:ext>
              </a:extLst>
            </p:cNvPr>
            <p:cNvSpPr>
              <a:spLocks/>
            </p:cNvSpPr>
            <p:nvPr/>
          </p:nvSpPr>
          <p:spPr bwMode="auto">
            <a:xfrm>
              <a:off x="295" y="305"/>
              <a:ext cx="36" cy="20"/>
            </a:xfrm>
            <a:custGeom>
              <a:avLst/>
              <a:gdLst>
                <a:gd name="T0" fmla="*/ 7 w 15"/>
                <a:gd name="T1" fmla="*/ 0 h 8"/>
                <a:gd name="T2" fmla="*/ 5 w 15"/>
                <a:gd name="T3" fmla="*/ 8 h 8"/>
                <a:gd name="T4" fmla="*/ 8 w 15"/>
                <a:gd name="T5" fmla="*/ 8 h 8"/>
                <a:gd name="T6" fmla="*/ 10 w 15"/>
                <a:gd name="T7" fmla="*/ 1 h 8"/>
                <a:gd name="T8" fmla="*/ 7 w 15"/>
                <a:gd name="T9" fmla="*/ 0 h 8"/>
              </a:gdLst>
              <a:ahLst/>
              <a:cxnLst>
                <a:cxn ang="0">
                  <a:pos x="T0" y="T1"/>
                </a:cxn>
                <a:cxn ang="0">
                  <a:pos x="T2" y="T3"/>
                </a:cxn>
                <a:cxn ang="0">
                  <a:pos x="T4" y="T5"/>
                </a:cxn>
                <a:cxn ang="0">
                  <a:pos x="T6" y="T7"/>
                </a:cxn>
                <a:cxn ang="0">
                  <a:pos x="T8" y="T9"/>
                </a:cxn>
              </a:cxnLst>
              <a:rect l="0" t="0" r="r" b="b"/>
              <a:pathLst>
                <a:path w="15" h="8">
                  <a:moveTo>
                    <a:pt x="7" y="0"/>
                  </a:moveTo>
                  <a:cubicBezTo>
                    <a:pt x="2" y="0"/>
                    <a:pt x="0" y="5"/>
                    <a:pt x="5" y="8"/>
                  </a:cubicBezTo>
                  <a:cubicBezTo>
                    <a:pt x="6" y="8"/>
                    <a:pt x="7" y="8"/>
                    <a:pt x="8" y="8"/>
                  </a:cubicBezTo>
                  <a:cubicBezTo>
                    <a:pt x="13" y="8"/>
                    <a:pt x="15" y="3"/>
                    <a:pt x="10" y="1"/>
                  </a:cubicBezTo>
                  <a:cubicBezTo>
                    <a:pt x="9" y="0"/>
                    <a:pt x="8" y="0"/>
                    <a:pt x="7" y="0"/>
                  </a:cubicBezTo>
                </a:path>
              </a:pathLst>
            </a:custGeom>
            <a:solidFill>
              <a:srgbClr val="EEB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6" name="Freeform 141">
              <a:extLst>
                <a:ext uri="{FF2B5EF4-FFF2-40B4-BE49-F238E27FC236}">
                  <a16:creationId xmlns:a16="http://schemas.microsoft.com/office/drawing/2014/main" id="{64B8CDBE-D640-4FC1-AA41-7FB43B50EEBD}"/>
                </a:ext>
              </a:extLst>
            </p:cNvPr>
            <p:cNvSpPr>
              <a:spLocks/>
            </p:cNvSpPr>
            <p:nvPr/>
          </p:nvSpPr>
          <p:spPr bwMode="auto">
            <a:xfrm>
              <a:off x="133" y="427"/>
              <a:ext cx="29" cy="15"/>
            </a:xfrm>
            <a:custGeom>
              <a:avLst/>
              <a:gdLst>
                <a:gd name="T0" fmla="*/ 5 w 12"/>
                <a:gd name="T1" fmla="*/ 0 h 6"/>
                <a:gd name="T2" fmla="*/ 4 w 12"/>
                <a:gd name="T3" fmla="*/ 6 h 6"/>
                <a:gd name="T4" fmla="*/ 6 w 12"/>
                <a:gd name="T5" fmla="*/ 6 h 6"/>
                <a:gd name="T6" fmla="*/ 7 w 12"/>
                <a:gd name="T7" fmla="*/ 0 h 6"/>
                <a:gd name="T8" fmla="*/ 5 w 12"/>
                <a:gd name="T9" fmla="*/ 0 h 6"/>
              </a:gdLst>
              <a:ahLst/>
              <a:cxnLst>
                <a:cxn ang="0">
                  <a:pos x="T0" y="T1"/>
                </a:cxn>
                <a:cxn ang="0">
                  <a:pos x="T2" y="T3"/>
                </a:cxn>
                <a:cxn ang="0">
                  <a:pos x="T4" y="T5"/>
                </a:cxn>
                <a:cxn ang="0">
                  <a:pos x="T6" y="T7"/>
                </a:cxn>
                <a:cxn ang="0">
                  <a:pos x="T8" y="T9"/>
                </a:cxn>
              </a:cxnLst>
              <a:rect l="0" t="0" r="r" b="b"/>
              <a:pathLst>
                <a:path w="12" h="6">
                  <a:moveTo>
                    <a:pt x="5" y="0"/>
                  </a:moveTo>
                  <a:cubicBezTo>
                    <a:pt x="1" y="0"/>
                    <a:pt x="0" y="4"/>
                    <a:pt x="4" y="6"/>
                  </a:cubicBezTo>
                  <a:cubicBezTo>
                    <a:pt x="5" y="6"/>
                    <a:pt x="5" y="6"/>
                    <a:pt x="6" y="6"/>
                  </a:cubicBezTo>
                  <a:cubicBezTo>
                    <a:pt x="10" y="6"/>
                    <a:pt x="12" y="2"/>
                    <a:pt x="7" y="0"/>
                  </a:cubicBezTo>
                  <a:cubicBezTo>
                    <a:pt x="6" y="0"/>
                    <a:pt x="6" y="0"/>
                    <a:pt x="5" y="0"/>
                  </a:cubicBezTo>
                </a:path>
              </a:pathLst>
            </a:custGeom>
            <a:solidFill>
              <a:srgbClr val="EEB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7" name="Freeform 142">
              <a:extLst>
                <a:ext uri="{FF2B5EF4-FFF2-40B4-BE49-F238E27FC236}">
                  <a16:creationId xmlns:a16="http://schemas.microsoft.com/office/drawing/2014/main" id="{C7D4C847-C547-4C87-9682-5FB4BDE137B6}"/>
                </a:ext>
              </a:extLst>
            </p:cNvPr>
            <p:cNvSpPr>
              <a:spLocks/>
            </p:cNvSpPr>
            <p:nvPr/>
          </p:nvSpPr>
          <p:spPr bwMode="auto">
            <a:xfrm>
              <a:off x="348" y="356"/>
              <a:ext cx="48" cy="24"/>
            </a:xfrm>
            <a:custGeom>
              <a:avLst/>
              <a:gdLst>
                <a:gd name="T0" fmla="*/ 9 w 20"/>
                <a:gd name="T1" fmla="*/ 0 h 10"/>
                <a:gd name="T2" fmla="*/ 7 w 20"/>
                <a:gd name="T3" fmla="*/ 9 h 10"/>
                <a:gd name="T4" fmla="*/ 11 w 20"/>
                <a:gd name="T5" fmla="*/ 10 h 10"/>
                <a:gd name="T6" fmla="*/ 13 w 20"/>
                <a:gd name="T7" fmla="*/ 1 h 10"/>
                <a:gd name="T8" fmla="*/ 9 w 20"/>
                <a:gd name="T9" fmla="*/ 0 h 10"/>
              </a:gdLst>
              <a:ahLst/>
              <a:cxnLst>
                <a:cxn ang="0">
                  <a:pos x="T0" y="T1"/>
                </a:cxn>
                <a:cxn ang="0">
                  <a:pos x="T2" y="T3"/>
                </a:cxn>
                <a:cxn ang="0">
                  <a:pos x="T4" y="T5"/>
                </a:cxn>
                <a:cxn ang="0">
                  <a:pos x="T6" y="T7"/>
                </a:cxn>
                <a:cxn ang="0">
                  <a:pos x="T8" y="T9"/>
                </a:cxn>
              </a:cxnLst>
              <a:rect l="0" t="0" r="r" b="b"/>
              <a:pathLst>
                <a:path w="20" h="10">
                  <a:moveTo>
                    <a:pt x="9" y="0"/>
                  </a:moveTo>
                  <a:cubicBezTo>
                    <a:pt x="3" y="0"/>
                    <a:pt x="0" y="7"/>
                    <a:pt x="7" y="9"/>
                  </a:cubicBezTo>
                  <a:cubicBezTo>
                    <a:pt x="8" y="10"/>
                    <a:pt x="10" y="10"/>
                    <a:pt x="11" y="10"/>
                  </a:cubicBezTo>
                  <a:cubicBezTo>
                    <a:pt x="17" y="10"/>
                    <a:pt x="20" y="4"/>
                    <a:pt x="13" y="1"/>
                  </a:cubicBezTo>
                  <a:cubicBezTo>
                    <a:pt x="11" y="0"/>
                    <a:pt x="10" y="0"/>
                    <a:pt x="9" y="0"/>
                  </a:cubicBezTo>
                </a:path>
              </a:pathLst>
            </a:custGeom>
            <a:solidFill>
              <a:srgbClr val="EEB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8" name="Freeform 143">
              <a:extLst>
                <a:ext uri="{FF2B5EF4-FFF2-40B4-BE49-F238E27FC236}">
                  <a16:creationId xmlns:a16="http://schemas.microsoft.com/office/drawing/2014/main" id="{F5F0E234-3EE7-43AE-A6E7-453A918C2308}"/>
                </a:ext>
              </a:extLst>
            </p:cNvPr>
            <p:cNvSpPr>
              <a:spLocks/>
            </p:cNvSpPr>
            <p:nvPr/>
          </p:nvSpPr>
          <p:spPr bwMode="auto">
            <a:xfrm>
              <a:off x="236" y="489"/>
              <a:ext cx="24" cy="12"/>
            </a:xfrm>
            <a:custGeom>
              <a:avLst/>
              <a:gdLst>
                <a:gd name="T0" fmla="*/ 4 w 10"/>
                <a:gd name="T1" fmla="*/ 0 h 5"/>
                <a:gd name="T2" fmla="*/ 3 w 10"/>
                <a:gd name="T3" fmla="*/ 5 h 5"/>
                <a:gd name="T4" fmla="*/ 5 w 10"/>
                <a:gd name="T5" fmla="*/ 5 h 5"/>
                <a:gd name="T6" fmla="*/ 6 w 10"/>
                <a:gd name="T7" fmla="*/ 0 h 5"/>
                <a:gd name="T8" fmla="*/ 4 w 10"/>
                <a:gd name="T9" fmla="*/ 0 h 5"/>
              </a:gdLst>
              <a:ahLst/>
              <a:cxnLst>
                <a:cxn ang="0">
                  <a:pos x="T0" y="T1"/>
                </a:cxn>
                <a:cxn ang="0">
                  <a:pos x="T2" y="T3"/>
                </a:cxn>
                <a:cxn ang="0">
                  <a:pos x="T4" y="T5"/>
                </a:cxn>
                <a:cxn ang="0">
                  <a:pos x="T6" y="T7"/>
                </a:cxn>
                <a:cxn ang="0">
                  <a:pos x="T8" y="T9"/>
                </a:cxn>
              </a:cxnLst>
              <a:rect l="0" t="0" r="r" b="b"/>
              <a:pathLst>
                <a:path w="10" h="5">
                  <a:moveTo>
                    <a:pt x="4" y="0"/>
                  </a:moveTo>
                  <a:cubicBezTo>
                    <a:pt x="1" y="0"/>
                    <a:pt x="0" y="3"/>
                    <a:pt x="3" y="5"/>
                  </a:cubicBezTo>
                  <a:cubicBezTo>
                    <a:pt x="4" y="5"/>
                    <a:pt x="5" y="5"/>
                    <a:pt x="5" y="5"/>
                  </a:cubicBezTo>
                  <a:cubicBezTo>
                    <a:pt x="8" y="5"/>
                    <a:pt x="10" y="2"/>
                    <a:pt x="6" y="0"/>
                  </a:cubicBezTo>
                  <a:cubicBezTo>
                    <a:pt x="6" y="0"/>
                    <a:pt x="5" y="0"/>
                    <a:pt x="4" y="0"/>
                  </a:cubicBezTo>
                </a:path>
              </a:pathLst>
            </a:custGeom>
            <a:solidFill>
              <a:srgbClr val="EEB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9" name="Freeform 144">
              <a:extLst>
                <a:ext uri="{FF2B5EF4-FFF2-40B4-BE49-F238E27FC236}">
                  <a16:creationId xmlns:a16="http://schemas.microsoft.com/office/drawing/2014/main" id="{0F49CFBC-C809-4AC9-AC88-C1B7E2D6BF03}"/>
                </a:ext>
              </a:extLst>
            </p:cNvPr>
            <p:cNvSpPr>
              <a:spLocks/>
            </p:cNvSpPr>
            <p:nvPr/>
          </p:nvSpPr>
          <p:spPr bwMode="auto">
            <a:xfrm>
              <a:off x="124" y="604"/>
              <a:ext cx="26" cy="12"/>
            </a:xfrm>
            <a:custGeom>
              <a:avLst/>
              <a:gdLst>
                <a:gd name="T0" fmla="*/ 5 w 11"/>
                <a:gd name="T1" fmla="*/ 0 h 5"/>
                <a:gd name="T2" fmla="*/ 4 w 11"/>
                <a:gd name="T3" fmla="*/ 5 h 5"/>
                <a:gd name="T4" fmla="*/ 6 w 11"/>
                <a:gd name="T5" fmla="*/ 5 h 5"/>
                <a:gd name="T6" fmla="*/ 7 w 11"/>
                <a:gd name="T7" fmla="*/ 0 h 5"/>
                <a:gd name="T8" fmla="*/ 5 w 11"/>
                <a:gd name="T9" fmla="*/ 0 h 5"/>
              </a:gdLst>
              <a:ahLst/>
              <a:cxnLst>
                <a:cxn ang="0">
                  <a:pos x="T0" y="T1"/>
                </a:cxn>
                <a:cxn ang="0">
                  <a:pos x="T2" y="T3"/>
                </a:cxn>
                <a:cxn ang="0">
                  <a:pos x="T4" y="T5"/>
                </a:cxn>
                <a:cxn ang="0">
                  <a:pos x="T6" y="T7"/>
                </a:cxn>
                <a:cxn ang="0">
                  <a:pos x="T8" y="T9"/>
                </a:cxn>
              </a:cxnLst>
              <a:rect l="0" t="0" r="r" b="b"/>
              <a:pathLst>
                <a:path w="11" h="5">
                  <a:moveTo>
                    <a:pt x="5" y="0"/>
                  </a:moveTo>
                  <a:cubicBezTo>
                    <a:pt x="1" y="0"/>
                    <a:pt x="0" y="3"/>
                    <a:pt x="4" y="5"/>
                  </a:cubicBezTo>
                  <a:cubicBezTo>
                    <a:pt x="4" y="5"/>
                    <a:pt x="5" y="5"/>
                    <a:pt x="6" y="5"/>
                  </a:cubicBezTo>
                  <a:cubicBezTo>
                    <a:pt x="9" y="5"/>
                    <a:pt x="11" y="2"/>
                    <a:pt x="7" y="0"/>
                  </a:cubicBezTo>
                  <a:cubicBezTo>
                    <a:pt x="6" y="0"/>
                    <a:pt x="5" y="0"/>
                    <a:pt x="5" y="0"/>
                  </a:cubicBezTo>
                </a:path>
              </a:pathLst>
            </a:custGeom>
            <a:solidFill>
              <a:srgbClr val="EEB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0" name="Freeform 145">
              <a:extLst>
                <a:ext uri="{FF2B5EF4-FFF2-40B4-BE49-F238E27FC236}">
                  <a16:creationId xmlns:a16="http://schemas.microsoft.com/office/drawing/2014/main" id="{13DCC812-E3C7-4768-BFCE-E440F36D3D41}"/>
                </a:ext>
              </a:extLst>
            </p:cNvPr>
            <p:cNvSpPr>
              <a:spLocks/>
            </p:cNvSpPr>
            <p:nvPr/>
          </p:nvSpPr>
          <p:spPr bwMode="auto">
            <a:xfrm>
              <a:off x="429" y="475"/>
              <a:ext cx="19" cy="12"/>
            </a:xfrm>
            <a:custGeom>
              <a:avLst/>
              <a:gdLst>
                <a:gd name="T0" fmla="*/ 3 w 8"/>
                <a:gd name="T1" fmla="*/ 0 h 5"/>
                <a:gd name="T2" fmla="*/ 3 w 8"/>
                <a:gd name="T3" fmla="*/ 0 h 5"/>
                <a:gd name="T4" fmla="*/ 0 w 8"/>
                <a:gd name="T5" fmla="*/ 4 h 5"/>
                <a:gd name="T6" fmla="*/ 2 w 8"/>
                <a:gd name="T7" fmla="*/ 5 h 5"/>
                <a:gd name="T8" fmla="*/ 4 w 8"/>
                <a:gd name="T9" fmla="*/ 5 h 5"/>
                <a:gd name="T10" fmla="*/ 5 w 8"/>
                <a:gd name="T11" fmla="*/ 1 h 5"/>
                <a:gd name="T12" fmla="*/ 3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3" y="0"/>
                  </a:moveTo>
                  <a:cubicBezTo>
                    <a:pt x="3" y="0"/>
                    <a:pt x="3" y="0"/>
                    <a:pt x="3" y="0"/>
                  </a:cubicBezTo>
                  <a:cubicBezTo>
                    <a:pt x="2" y="1"/>
                    <a:pt x="1" y="3"/>
                    <a:pt x="0" y="4"/>
                  </a:cubicBezTo>
                  <a:cubicBezTo>
                    <a:pt x="1" y="4"/>
                    <a:pt x="1" y="5"/>
                    <a:pt x="2" y="5"/>
                  </a:cubicBezTo>
                  <a:cubicBezTo>
                    <a:pt x="3" y="5"/>
                    <a:pt x="3" y="5"/>
                    <a:pt x="4" y="5"/>
                  </a:cubicBezTo>
                  <a:cubicBezTo>
                    <a:pt x="7" y="5"/>
                    <a:pt x="8" y="2"/>
                    <a:pt x="5" y="1"/>
                  </a:cubicBezTo>
                  <a:cubicBezTo>
                    <a:pt x="4" y="0"/>
                    <a:pt x="4" y="0"/>
                    <a:pt x="3" y="0"/>
                  </a:cubicBezTo>
                </a:path>
              </a:pathLst>
            </a:custGeom>
            <a:solidFill>
              <a:srgbClr val="EDB7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1" name="Freeform 146">
              <a:extLst>
                <a:ext uri="{FF2B5EF4-FFF2-40B4-BE49-F238E27FC236}">
                  <a16:creationId xmlns:a16="http://schemas.microsoft.com/office/drawing/2014/main" id="{E46BCFEA-F880-41CA-8B75-8A939D4A6F18}"/>
                </a:ext>
              </a:extLst>
            </p:cNvPr>
            <p:cNvSpPr>
              <a:spLocks/>
            </p:cNvSpPr>
            <p:nvPr/>
          </p:nvSpPr>
          <p:spPr bwMode="auto">
            <a:xfrm>
              <a:off x="427" y="475"/>
              <a:ext cx="9" cy="10"/>
            </a:xfrm>
            <a:custGeom>
              <a:avLst/>
              <a:gdLst>
                <a:gd name="T0" fmla="*/ 4 w 4"/>
                <a:gd name="T1" fmla="*/ 0 h 4"/>
                <a:gd name="T2" fmla="*/ 1 w 4"/>
                <a:gd name="T3" fmla="*/ 4 h 4"/>
                <a:gd name="T4" fmla="*/ 4 w 4"/>
                <a:gd name="T5" fmla="*/ 0 h 4"/>
              </a:gdLst>
              <a:ahLst/>
              <a:cxnLst>
                <a:cxn ang="0">
                  <a:pos x="T0" y="T1"/>
                </a:cxn>
                <a:cxn ang="0">
                  <a:pos x="T2" y="T3"/>
                </a:cxn>
                <a:cxn ang="0">
                  <a:pos x="T4" y="T5"/>
                </a:cxn>
              </a:cxnLst>
              <a:rect l="0" t="0" r="r" b="b"/>
              <a:pathLst>
                <a:path w="4" h="4">
                  <a:moveTo>
                    <a:pt x="4" y="0"/>
                  </a:moveTo>
                  <a:cubicBezTo>
                    <a:pt x="2" y="0"/>
                    <a:pt x="0" y="2"/>
                    <a:pt x="1" y="4"/>
                  </a:cubicBezTo>
                  <a:cubicBezTo>
                    <a:pt x="2" y="3"/>
                    <a:pt x="3" y="1"/>
                    <a:pt x="4" y="0"/>
                  </a:cubicBezTo>
                </a:path>
              </a:pathLst>
            </a:custGeom>
            <a:solidFill>
              <a:srgbClr val="EEB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2" name="Freeform 147">
              <a:extLst>
                <a:ext uri="{FF2B5EF4-FFF2-40B4-BE49-F238E27FC236}">
                  <a16:creationId xmlns:a16="http://schemas.microsoft.com/office/drawing/2014/main" id="{7A0F1373-0EAE-4E0D-BDFF-E0E49D375FDC}"/>
                </a:ext>
              </a:extLst>
            </p:cNvPr>
            <p:cNvSpPr>
              <a:spLocks/>
            </p:cNvSpPr>
            <p:nvPr/>
          </p:nvSpPr>
          <p:spPr bwMode="auto">
            <a:xfrm>
              <a:off x="365" y="568"/>
              <a:ext cx="23" cy="15"/>
            </a:xfrm>
            <a:custGeom>
              <a:avLst/>
              <a:gdLst>
                <a:gd name="T0" fmla="*/ 5 w 10"/>
                <a:gd name="T1" fmla="*/ 0 h 6"/>
                <a:gd name="T2" fmla="*/ 4 w 10"/>
                <a:gd name="T3" fmla="*/ 6 h 6"/>
                <a:gd name="T4" fmla="*/ 6 w 10"/>
                <a:gd name="T5" fmla="*/ 6 h 6"/>
                <a:gd name="T6" fmla="*/ 7 w 10"/>
                <a:gd name="T7" fmla="*/ 1 h 6"/>
                <a:gd name="T8" fmla="*/ 5 w 10"/>
                <a:gd name="T9" fmla="*/ 0 h 6"/>
              </a:gdLst>
              <a:ahLst/>
              <a:cxnLst>
                <a:cxn ang="0">
                  <a:pos x="T0" y="T1"/>
                </a:cxn>
                <a:cxn ang="0">
                  <a:pos x="T2" y="T3"/>
                </a:cxn>
                <a:cxn ang="0">
                  <a:pos x="T4" y="T5"/>
                </a:cxn>
                <a:cxn ang="0">
                  <a:pos x="T6" y="T7"/>
                </a:cxn>
                <a:cxn ang="0">
                  <a:pos x="T8" y="T9"/>
                </a:cxn>
              </a:cxnLst>
              <a:rect l="0" t="0" r="r" b="b"/>
              <a:pathLst>
                <a:path w="10" h="6">
                  <a:moveTo>
                    <a:pt x="5" y="0"/>
                  </a:moveTo>
                  <a:cubicBezTo>
                    <a:pt x="1" y="0"/>
                    <a:pt x="0" y="4"/>
                    <a:pt x="4" y="6"/>
                  </a:cubicBezTo>
                  <a:cubicBezTo>
                    <a:pt x="4" y="6"/>
                    <a:pt x="5" y="6"/>
                    <a:pt x="6" y="6"/>
                  </a:cubicBezTo>
                  <a:cubicBezTo>
                    <a:pt x="9" y="6"/>
                    <a:pt x="10" y="2"/>
                    <a:pt x="7" y="1"/>
                  </a:cubicBezTo>
                  <a:cubicBezTo>
                    <a:pt x="6" y="0"/>
                    <a:pt x="5" y="0"/>
                    <a:pt x="5" y="0"/>
                  </a:cubicBezTo>
                </a:path>
              </a:pathLst>
            </a:custGeom>
            <a:solidFill>
              <a:srgbClr val="EEB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3" name="Freeform 148">
              <a:extLst>
                <a:ext uri="{FF2B5EF4-FFF2-40B4-BE49-F238E27FC236}">
                  <a16:creationId xmlns:a16="http://schemas.microsoft.com/office/drawing/2014/main" id="{017AA894-5FC2-405D-89D1-D80326132A37}"/>
                </a:ext>
              </a:extLst>
            </p:cNvPr>
            <p:cNvSpPr>
              <a:spLocks/>
            </p:cNvSpPr>
            <p:nvPr/>
          </p:nvSpPr>
          <p:spPr bwMode="auto">
            <a:xfrm>
              <a:off x="446" y="599"/>
              <a:ext cx="28" cy="15"/>
            </a:xfrm>
            <a:custGeom>
              <a:avLst/>
              <a:gdLst>
                <a:gd name="T0" fmla="*/ 6 w 12"/>
                <a:gd name="T1" fmla="*/ 0 h 6"/>
                <a:gd name="T2" fmla="*/ 4 w 12"/>
                <a:gd name="T3" fmla="*/ 6 h 6"/>
                <a:gd name="T4" fmla="*/ 6 w 12"/>
                <a:gd name="T5" fmla="*/ 6 h 6"/>
                <a:gd name="T6" fmla="*/ 8 w 12"/>
                <a:gd name="T7" fmla="*/ 1 h 6"/>
                <a:gd name="T8" fmla="*/ 6 w 12"/>
                <a:gd name="T9" fmla="*/ 0 h 6"/>
              </a:gdLst>
              <a:ahLst/>
              <a:cxnLst>
                <a:cxn ang="0">
                  <a:pos x="T0" y="T1"/>
                </a:cxn>
                <a:cxn ang="0">
                  <a:pos x="T2" y="T3"/>
                </a:cxn>
                <a:cxn ang="0">
                  <a:pos x="T4" y="T5"/>
                </a:cxn>
                <a:cxn ang="0">
                  <a:pos x="T6" y="T7"/>
                </a:cxn>
                <a:cxn ang="0">
                  <a:pos x="T8" y="T9"/>
                </a:cxn>
              </a:cxnLst>
              <a:rect l="0" t="0" r="r" b="b"/>
              <a:pathLst>
                <a:path w="12" h="6">
                  <a:moveTo>
                    <a:pt x="6" y="0"/>
                  </a:moveTo>
                  <a:cubicBezTo>
                    <a:pt x="2" y="0"/>
                    <a:pt x="0" y="4"/>
                    <a:pt x="4" y="6"/>
                  </a:cubicBezTo>
                  <a:cubicBezTo>
                    <a:pt x="5" y="6"/>
                    <a:pt x="6" y="6"/>
                    <a:pt x="6" y="6"/>
                  </a:cubicBezTo>
                  <a:cubicBezTo>
                    <a:pt x="10" y="6"/>
                    <a:pt x="12" y="2"/>
                    <a:pt x="8" y="1"/>
                  </a:cubicBezTo>
                  <a:cubicBezTo>
                    <a:pt x="7" y="0"/>
                    <a:pt x="6" y="0"/>
                    <a:pt x="6" y="0"/>
                  </a:cubicBezTo>
                </a:path>
              </a:pathLst>
            </a:custGeom>
            <a:solidFill>
              <a:srgbClr val="EDB7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4" name="Freeform 149">
              <a:extLst>
                <a:ext uri="{FF2B5EF4-FFF2-40B4-BE49-F238E27FC236}">
                  <a16:creationId xmlns:a16="http://schemas.microsoft.com/office/drawing/2014/main" id="{2D9C0A09-2494-4E27-A842-577B6C919436}"/>
                </a:ext>
              </a:extLst>
            </p:cNvPr>
            <p:cNvSpPr>
              <a:spLocks/>
            </p:cNvSpPr>
            <p:nvPr/>
          </p:nvSpPr>
          <p:spPr bwMode="auto">
            <a:xfrm>
              <a:off x="565" y="778"/>
              <a:ext cx="45" cy="24"/>
            </a:xfrm>
            <a:custGeom>
              <a:avLst/>
              <a:gdLst>
                <a:gd name="T0" fmla="*/ 8 w 19"/>
                <a:gd name="T1" fmla="*/ 0 h 10"/>
                <a:gd name="T2" fmla="*/ 6 w 19"/>
                <a:gd name="T3" fmla="*/ 9 h 10"/>
                <a:gd name="T4" fmla="*/ 10 w 19"/>
                <a:gd name="T5" fmla="*/ 10 h 10"/>
                <a:gd name="T6" fmla="*/ 12 w 19"/>
                <a:gd name="T7" fmla="*/ 0 h 10"/>
                <a:gd name="T8" fmla="*/ 8 w 19"/>
                <a:gd name="T9" fmla="*/ 0 h 10"/>
              </a:gdLst>
              <a:ahLst/>
              <a:cxnLst>
                <a:cxn ang="0">
                  <a:pos x="T0" y="T1"/>
                </a:cxn>
                <a:cxn ang="0">
                  <a:pos x="T2" y="T3"/>
                </a:cxn>
                <a:cxn ang="0">
                  <a:pos x="T4" y="T5"/>
                </a:cxn>
                <a:cxn ang="0">
                  <a:pos x="T6" y="T7"/>
                </a:cxn>
                <a:cxn ang="0">
                  <a:pos x="T8" y="T9"/>
                </a:cxn>
              </a:cxnLst>
              <a:rect l="0" t="0" r="r" b="b"/>
              <a:pathLst>
                <a:path w="19" h="10">
                  <a:moveTo>
                    <a:pt x="8" y="0"/>
                  </a:moveTo>
                  <a:cubicBezTo>
                    <a:pt x="3" y="0"/>
                    <a:pt x="0" y="6"/>
                    <a:pt x="6" y="9"/>
                  </a:cubicBezTo>
                  <a:cubicBezTo>
                    <a:pt x="8" y="10"/>
                    <a:pt x="9" y="10"/>
                    <a:pt x="10" y="10"/>
                  </a:cubicBezTo>
                  <a:cubicBezTo>
                    <a:pt x="16" y="10"/>
                    <a:pt x="19" y="3"/>
                    <a:pt x="12" y="0"/>
                  </a:cubicBezTo>
                  <a:cubicBezTo>
                    <a:pt x="11" y="0"/>
                    <a:pt x="10" y="0"/>
                    <a:pt x="8" y="0"/>
                  </a:cubicBezTo>
                </a:path>
              </a:pathLst>
            </a:custGeom>
            <a:solidFill>
              <a:srgbClr val="EDB7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5" name="Freeform 150">
              <a:extLst>
                <a:ext uri="{FF2B5EF4-FFF2-40B4-BE49-F238E27FC236}">
                  <a16:creationId xmlns:a16="http://schemas.microsoft.com/office/drawing/2014/main" id="{E2FA81F5-3320-4A98-A4FE-1A7A1896353F}"/>
                </a:ext>
              </a:extLst>
            </p:cNvPr>
            <p:cNvSpPr>
              <a:spLocks/>
            </p:cNvSpPr>
            <p:nvPr/>
          </p:nvSpPr>
          <p:spPr bwMode="auto">
            <a:xfrm>
              <a:off x="586" y="688"/>
              <a:ext cx="46" cy="26"/>
            </a:xfrm>
            <a:custGeom>
              <a:avLst/>
              <a:gdLst>
                <a:gd name="T0" fmla="*/ 9 w 19"/>
                <a:gd name="T1" fmla="*/ 0 h 11"/>
                <a:gd name="T2" fmla="*/ 7 w 19"/>
                <a:gd name="T3" fmla="*/ 10 h 11"/>
                <a:gd name="T4" fmla="*/ 11 w 19"/>
                <a:gd name="T5" fmla="*/ 11 h 11"/>
                <a:gd name="T6" fmla="*/ 13 w 19"/>
                <a:gd name="T7" fmla="*/ 1 h 11"/>
                <a:gd name="T8" fmla="*/ 9 w 19"/>
                <a:gd name="T9" fmla="*/ 0 h 11"/>
              </a:gdLst>
              <a:ahLst/>
              <a:cxnLst>
                <a:cxn ang="0">
                  <a:pos x="T0" y="T1"/>
                </a:cxn>
                <a:cxn ang="0">
                  <a:pos x="T2" y="T3"/>
                </a:cxn>
                <a:cxn ang="0">
                  <a:pos x="T4" y="T5"/>
                </a:cxn>
                <a:cxn ang="0">
                  <a:pos x="T6" y="T7"/>
                </a:cxn>
                <a:cxn ang="0">
                  <a:pos x="T8" y="T9"/>
                </a:cxn>
              </a:cxnLst>
              <a:rect l="0" t="0" r="r" b="b"/>
              <a:pathLst>
                <a:path w="19" h="11">
                  <a:moveTo>
                    <a:pt x="9" y="0"/>
                  </a:moveTo>
                  <a:cubicBezTo>
                    <a:pt x="3" y="0"/>
                    <a:pt x="0" y="7"/>
                    <a:pt x="7" y="10"/>
                  </a:cubicBezTo>
                  <a:cubicBezTo>
                    <a:pt x="8" y="10"/>
                    <a:pt x="10" y="11"/>
                    <a:pt x="11" y="11"/>
                  </a:cubicBezTo>
                  <a:cubicBezTo>
                    <a:pt x="17" y="11"/>
                    <a:pt x="19" y="4"/>
                    <a:pt x="13" y="1"/>
                  </a:cubicBezTo>
                  <a:cubicBezTo>
                    <a:pt x="11" y="1"/>
                    <a:pt x="10" y="0"/>
                    <a:pt x="9" y="0"/>
                  </a:cubicBezTo>
                </a:path>
              </a:pathLst>
            </a:custGeom>
            <a:solidFill>
              <a:srgbClr val="EDB7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6" name="Freeform 151">
              <a:extLst>
                <a:ext uri="{FF2B5EF4-FFF2-40B4-BE49-F238E27FC236}">
                  <a16:creationId xmlns:a16="http://schemas.microsoft.com/office/drawing/2014/main" id="{3395DA62-DA7E-4FFD-8C51-853DB0B7BDA7}"/>
                </a:ext>
              </a:extLst>
            </p:cNvPr>
            <p:cNvSpPr>
              <a:spLocks/>
            </p:cNvSpPr>
            <p:nvPr/>
          </p:nvSpPr>
          <p:spPr bwMode="auto">
            <a:xfrm>
              <a:off x="431" y="678"/>
              <a:ext cx="48" cy="24"/>
            </a:xfrm>
            <a:custGeom>
              <a:avLst/>
              <a:gdLst>
                <a:gd name="T0" fmla="*/ 9 w 20"/>
                <a:gd name="T1" fmla="*/ 0 h 10"/>
                <a:gd name="T2" fmla="*/ 7 w 20"/>
                <a:gd name="T3" fmla="*/ 9 h 10"/>
                <a:gd name="T4" fmla="*/ 11 w 20"/>
                <a:gd name="T5" fmla="*/ 10 h 10"/>
                <a:gd name="T6" fmla="*/ 13 w 20"/>
                <a:gd name="T7" fmla="*/ 1 h 10"/>
                <a:gd name="T8" fmla="*/ 9 w 20"/>
                <a:gd name="T9" fmla="*/ 0 h 10"/>
              </a:gdLst>
              <a:ahLst/>
              <a:cxnLst>
                <a:cxn ang="0">
                  <a:pos x="T0" y="T1"/>
                </a:cxn>
                <a:cxn ang="0">
                  <a:pos x="T2" y="T3"/>
                </a:cxn>
                <a:cxn ang="0">
                  <a:pos x="T4" y="T5"/>
                </a:cxn>
                <a:cxn ang="0">
                  <a:pos x="T6" y="T7"/>
                </a:cxn>
                <a:cxn ang="0">
                  <a:pos x="T8" y="T9"/>
                </a:cxn>
              </a:cxnLst>
              <a:rect l="0" t="0" r="r" b="b"/>
              <a:pathLst>
                <a:path w="20" h="10">
                  <a:moveTo>
                    <a:pt x="9" y="0"/>
                  </a:moveTo>
                  <a:cubicBezTo>
                    <a:pt x="3" y="0"/>
                    <a:pt x="0" y="6"/>
                    <a:pt x="7" y="9"/>
                  </a:cubicBezTo>
                  <a:cubicBezTo>
                    <a:pt x="9" y="10"/>
                    <a:pt x="10" y="10"/>
                    <a:pt x="11" y="10"/>
                  </a:cubicBezTo>
                  <a:cubicBezTo>
                    <a:pt x="17" y="10"/>
                    <a:pt x="20" y="3"/>
                    <a:pt x="13" y="1"/>
                  </a:cubicBezTo>
                  <a:cubicBezTo>
                    <a:pt x="12" y="0"/>
                    <a:pt x="10" y="0"/>
                    <a:pt x="9" y="0"/>
                  </a:cubicBezTo>
                </a:path>
              </a:pathLst>
            </a:custGeom>
            <a:solidFill>
              <a:srgbClr val="EDB7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7" name="Freeform 152">
              <a:extLst>
                <a:ext uri="{FF2B5EF4-FFF2-40B4-BE49-F238E27FC236}">
                  <a16:creationId xmlns:a16="http://schemas.microsoft.com/office/drawing/2014/main" id="{4D787981-27CC-4CC5-AC57-65210D22B880}"/>
                </a:ext>
              </a:extLst>
            </p:cNvPr>
            <p:cNvSpPr>
              <a:spLocks/>
            </p:cNvSpPr>
            <p:nvPr/>
          </p:nvSpPr>
          <p:spPr bwMode="auto">
            <a:xfrm>
              <a:off x="498" y="542"/>
              <a:ext cx="45" cy="24"/>
            </a:xfrm>
            <a:custGeom>
              <a:avLst/>
              <a:gdLst>
                <a:gd name="T0" fmla="*/ 8 w 19"/>
                <a:gd name="T1" fmla="*/ 0 h 10"/>
                <a:gd name="T2" fmla="*/ 7 w 19"/>
                <a:gd name="T3" fmla="*/ 9 h 10"/>
                <a:gd name="T4" fmla="*/ 10 w 19"/>
                <a:gd name="T5" fmla="*/ 10 h 10"/>
                <a:gd name="T6" fmla="*/ 12 w 19"/>
                <a:gd name="T7" fmla="*/ 1 h 10"/>
                <a:gd name="T8" fmla="*/ 8 w 19"/>
                <a:gd name="T9" fmla="*/ 0 h 10"/>
              </a:gdLst>
              <a:ahLst/>
              <a:cxnLst>
                <a:cxn ang="0">
                  <a:pos x="T0" y="T1"/>
                </a:cxn>
                <a:cxn ang="0">
                  <a:pos x="T2" y="T3"/>
                </a:cxn>
                <a:cxn ang="0">
                  <a:pos x="T4" y="T5"/>
                </a:cxn>
                <a:cxn ang="0">
                  <a:pos x="T6" y="T7"/>
                </a:cxn>
                <a:cxn ang="0">
                  <a:pos x="T8" y="T9"/>
                </a:cxn>
              </a:cxnLst>
              <a:rect l="0" t="0" r="r" b="b"/>
              <a:pathLst>
                <a:path w="19" h="10">
                  <a:moveTo>
                    <a:pt x="8" y="0"/>
                  </a:moveTo>
                  <a:cubicBezTo>
                    <a:pt x="3" y="0"/>
                    <a:pt x="0" y="7"/>
                    <a:pt x="7" y="9"/>
                  </a:cubicBezTo>
                  <a:cubicBezTo>
                    <a:pt x="8" y="10"/>
                    <a:pt x="9" y="10"/>
                    <a:pt x="10" y="10"/>
                  </a:cubicBezTo>
                  <a:cubicBezTo>
                    <a:pt x="16" y="10"/>
                    <a:pt x="19" y="4"/>
                    <a:pt x="12" y="1"/>
                  </a:cubicBezTo>
                  <a:cubicBezTo>
                    <a:pt x="11" y="0"/>
                    <a:pt x="10" y="0"/>
                    <a:pt x="8" y="0"/>
                  </a:cubicBezTo>
                </a:path>
              </a:pathLst>
            </a:custGeom>
            <a:solidFill>
              <a:srgbClr val="EDB7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8" name="Freeform 153">
              <a:extLst>
                <a:ext uri="{FF2B5EF4-FFF2-40B4-BE49-F238E27FC236}">
                  <a16:creationId xmlns:a16="http://schemas.microsoft.com/office/drawing/2014/main" id="{585E5D2C-E998-4585-9291-DD4DA6C4B8B2}"/>
                </a:ext>
              </a:extLst>
            </p:cNvPr>
            <p:cNvSpPr>
              <a:spLocks/>
            </p:cNvSpPr>
            <p:nvPr/>
          </p:nvSpPr>
          <p:spPr bwMode="auto">
            <a:xfrm>
              <a:off x="543" y="399"/>
              <a:ext cx="48" cy="24"/>
            </a:xfrm>
            <a:custGeom>
              <a:avLst/>
              <a:gdLst>
                <a:gd name="T0" fmla="*/ 9 w 20"/>
                <a:gd name="T1" fmla="*/ 0 h 10"/>
                <a:gd name="T2" fmla="*/ 7 w 20"/>
                <a:gd name="T3" fmla="*/ 9 h 10"/>
                <a:gd name="T4" fmla="*/ 11 w 20"/>
                <a:gd name="T5" fmla="*/ 10 h 10"/>
                <a:gd name="T6" fmla="*/ 13 w 20"/>
                <a:gd name="T7" fmla="*/ 0 h 10"/>
                <a:gd name="T8" fmla="*/ 9 w 20"/>
                <a:gd name="T9" fmla="*/ 0 h 10"/>
              </a:gdLst>
              <a:ahLst/>
              <a:cxnLst>
                <a:cxn ang="0">
                  <a:pos x="T0" y="T1"/>
                </a:cxn>
                <a:cxn ang="0">
                  <a:pos x="T2" y="T3"/>
                </a:cxn>
                <a:cxn ang="0">
                  <a:pos x="T4" y="T5"/>
                </a:cxn>
                <a:cxn ang="0">
                  <a:pos x="T6" y="T7"/>
                </a:cxn>
                <a:cxn ang="0">
                  <a:pos x="T8" y="T9"/>
                </a:cxn>
              </a:cxnLst>
              <a:rect l="0" t="0" r="r" b="b"/>
              <a:pathLst>
                <a:path w="20" h="10">
                  <a:moveTo>
                    <a:pt x="9" y="0"/>
                  </a:moveTo>
                  <a:cubicBezTo>
                    <a:pt x="3" y="0"/>
                    <a:pt x="0" y="6"/>
                    <a:pt x="7" y="9"/>
                  </a:cubicBezTo>
                  <a:cubicBezTo>
                    <a:pt x="8" y="10"/>
                    <a:pt x="10" y="10"/>
                    <a:pt x="11" y="10"/>
                  </a:cubicBezTo>
                  <a:cubicBezTo>
                    <a:pt x="17" y="10"/>
                    <a:pt x="20" y="3"/>
                    <a:pt x="13" y="0"/>
                  </a:cubicBezTo>
                  <a:cubicBezTo>
                    <a:pt x="11" y="0"/>
                    <a:pt x="10" y="0"/>
                    <a:pt x="9" y="0"/>
                  </a:cubicBezTo>
                </a:path>
              </a:pathLst>
            </a:custGeom>
            <a:solidFill>
              <a:srgbClr val="EDB7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9" name="Freeform 154">
              <a:extLst>
                <a:ext uri="{FF2B5EF4-FFF2-40B4-BE49-F238E27FC236}">
                  <a16:creationId xmlns:a16="http://schemas.microsoft.com/office/drawing/2014/main" id="{6202DFD9-92FB-427D-B2F2-B821599D09D8}"/>
                </a:ext>
              </a:extLst>
            </p:cNvPr>
            <p:cNvSpPr>
              <a:spLocks/>
            </p:cNvSpPr>
            <p:nvPr/>
          </p:nvSpPr>
          <p:spPr bwMode="auto">
            <a:xfrm>
              <a:off x="570" y="315"/>
              <a:ext cx="33" cy="17"/>
            </a:xfrm>
            <a:custGeom>
              <a:avLst/>
              <a:gdLst>
                <a:gd name="T0" fmla="*/ 7 w 14"/>
                <a:gd name="T1" fmla="*/ 0 h 7"/>
                <a:gd name="T2" fmla="*/ 5 w 14"/>
                <a:gd name="T3" fmla="*/ 6 h 7"/>
                <a:gd name="T4" fmla="*/ 8 w 14"/>
                <a:gd name="T5" fmla="*/ 7 h 7"/>
                <a:gd name="T6" fmla="*/ 9 w 14"/>
                <a:gd name="T7" fmla="*/ 0 h 7"/>
                <a:gd name="T8" fmla="*/ 7 w 14"/>
                <a:gd name="T9" fmla="*/ 0 h 7"/>
              </a:gdLst>
              <a:ahLst/>
              <a:cxnLst>
                <a:cxn ang="0">
                  <a:pos x="T0" y="T1"/>
                </a:cxn>
                <a:cxn ang="0">
                  <a:pos x="T2" y="T3"/>
                </a:cxn>
                <a:cxn ang="0">
                  <a:pos x="T4" y="T5"/>
                </a:cxn>
                <a:cxn ang="0">
                  <a:pos x="T6" y="T7"/>
                </a:cxn>
                <a:cxn ang="0">
                  <a:pos x="T8" y="T9"/>
                </a:cxn>
              </a:cxnLst>
              <a:rect l="0" t="0" r="r" b="b"/>
              <a:pathLst>
                <a:path w="14" h="7">
                  <a:moveTo>
                    <a:pt x="7" y="0"/>
                  </a:moveTo>
                  <a:cubicBezTo>
                    <a:pt x="2" y="0"/>
                    <a:pt x="0" y="4"/>
                    <a:pt x="5" y="6"/>
                  </a:cubicBezTo>
                  <a:cubicBezTo>
                    <a:pt x="6" y="7"/>
                    <a:pt x="7" y="7"/>
                    <a:pt x="8" y="7"/>
                  </a:cubicBezTo>
                  <a:cubicBezTo>
                    <a:pt x="12" y="7"/>
                    <a:pt x="14" y="2"/>
                    <a:pt x="9" y="0"/>
                  </a:cubicBezTo>
                  <a:cubicBezTo>
                    <a:pt x="8" y="0"/>
                    <a:pt x="7" y="0"/>
                    <a:pt x="7" y="0"/>
                  </a:cubicBezTo>
                </a:path>
              </a:pathLst>
            </a:custGeom>
            <a:solidFill>
              <a:srgbClr val="EDB7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0" name="Freeform 155">
              <a:extLst>
                <a:ext uri="{FF2B5EF4-FFF2-40B4-BE49-F238E27FC236}">
                  <a16:creationId xmlns:a16="http://schemas.microsoft.com/office/drawing/2014/main" id="{BA338946-0E30-4983-9DA7-B9F1FD5018F3}"/>
                </a:ext>
              </a:extLst>
            </p:cNvPr>
            <p:cNvSpPr>
              <a:spLocks/>
            </p:cNvSpPr>
            <p:nvPr/>
          </p:nvSpPr>
          <p:spPr bwMode="auto">
            <a:xfrm>
              <a:off x="527" y="325"/>
              <a:ext cx="26" cy="23"/>
            </a:xfrm>
            <a:custGeom>
              <a:avLst/>
              <a:gdLst>
                <a:gd name="T0" fmla="*/ 3 w 11"/>
                <a:gd name="T1" fmla="*/ 0 h 10"/>
                <a:gd name="T2" fmla="*/ 0 w 11"/>
                <a:gd name="T3" fmla="*/ 10 h 10"/>
                <a:gd name="T4" fmla="*/ 2 w 11"/>
                <a:gd name="T5" fmla="*/ 10 h 10"/>
                <a:gd name="T6" fmla="*/ 4 w 11"/>
                <a:gd name="T7" fmla="*/ 0 h 10"/>
                <a:gd name="T8" fmla="*/ 3 w 11"/>
                <a:gd name="T9" fmla="*/ 0 h 10"/>
              </a:gdLst>
              <a:ahLst/>
              <a:cxnLst>
                <a:cxn ang="0">
                  <a:pos x="T0" y="T1"/>
                </a:cxn>
                <a:cxn ang="0">
                  <a:pos x="T2" y="T3"/>
                </a:cxn>
                <a:cxn ang="0">
                  <a:pos x="T4" y="T5"/>
                </a:cxn>
                <a:cxn ang="0">
                  <a:pos x="T6" y="T7"/>
                </a:cxn>
                <a:cxn ang="0">
                  <a:pos x="T8" y="T9"/>
                </a:cxn>
              </a:cxnLst>
              <a:rect l="0" t="0" r="r" b="b"/>
              <a:pathLst>
                <a:path w="11" h="10">
                  <a:moveTo>
                    <a:pt x="3" y="0"/>
                  </a:moveTo>
                  <a:cubicBezTo>
                    <a:pt x="2" y="3"/>
                    <a:pt x="1" y="6"/>
                    <a:pt x="0" y="10"/>
                  </a:cubicBezTo>
                  <a:cubicBezTo>
                    <a:pt x="0" y="10"/>
                    <a:pt x="1" y="10"/>
                    <a:pt x="2" y="10"/>
                  </a:cubicBezTo>
                  <a:cubicBezTo>
                    <a:pt x="8" y="10"/>
                    <a:pt x="11" y="3"/>
                    <a:pt x="4" y="0"/>
                  </a:cubicBezTo>
                  <a:cubicBezTo>
                    <a:pt x="3" y="0"/>
                    <a:pt x="3" y="0"/>
                    <a:pt x="3" y="0"/>
                  </a:cubicBezTo>
                </a:path>
              </a:pathLst>
            </a:custGeom>
            <a:solidFill>
              <a:srgbClr val="EDB7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1" name="Freeform 156">
              <a:extLst>
                <a:ext uri="{FF2B5EF4-FFF2-40B4-BE49-F238E27FC236}">
                  <a16:creationId xmlns:a16="http://schemas.microsoft.com/office/drawing/2014/main" id="{EDB197E5-261C-4ED5-AB3E-9737F4FD1264}"/>
                </a:ext>
              </a:extLst>
            </p:cNvPr>
            <p:cNvSpPr>
              <a:spLocks/>
            </p:cNvSpPr>
            <p:nvPr/>
          </p:nvSpPr>
          <p:spPr bwMode="auto">
            <a:xfrm>
              <a:off x="505" y="325"/>
              <a:ext cx="29" cy="23"/>
            </a:xfrm>
            <a:custGeom>
              <a:avLst/>
              <a:gdLst>
                <a:gd name="T0" fmla="*/ 9 w 12"/>
                <a:gd name="T1" fmla="*/ 0 h 10"/>
                <a:gd name="T2" fmla="*/ 7 w 12"/>
                <a:gd name="T3" fmla="*/ 9 h 10"/>
                <a:gd name="T4" fmla="*/ 9 w 12"/>
                <a:gd name="T5" fmla="*/ 10 h 10"/>
                <a:gd name="T6" fmla="*/ 12 w 12"/>
                <a:gd name="T7" fmla="*/ 0 h 10"/>
                <a:gd name="T8" fmla="*/ 9 w 12"/>
                <a:gd name="T9" fmla="*/ 0 h 10"/>
              </a:gdLst>
              <a:ahLst/>
              <a:cxnLst>
                <a:cxn ang="0">
                  <a:pos x="T0" y="T1"/>
                </a:cxn>
                <a:cxn ang="0">
                  <a:pos x="T2" y="T3"/>
                </a:cxn>
                <a:cxn ang="0">
                  <a:pos x="T4" y="T5"/>
                </a:cxn>
                <a:cxn ang="0">
                  <a:pos x="T6" y="T7"/>
                </a:cxn>
                <a:cxn ang="0">
                  <a:pos x="T8" y="T9"/>
                </a:cxn>
              </a:cxnLst>
              <a:rect l="0" t="0" r="r" b="b"/>
              <a:pathLst>
                <a:path w="12" h="10">
                  <a:moveTo>
                    <a:pt x="9" y="0"/>
                  </a:moveTo>
                  <a:cubicBezTo>
                    <a:pt x="3" y="0"/>
                    <a:pt x="0" y="6"/>
                    <a:pt x="7" y="9"/>
                  </a:cubicBezTo>
                  <a:cubicBezTo>
                    <a:pt x="8" y="9"/>
                    <a:pt x="8" y="10"/>
                    <a:pt x="9" y="10"/>
                  </a:cubicBezTo>
                  <a:cubicBezTo>
                    <a:pt x="10" y="6"/>
                    <a:pt x="11" y="3"/>
                    <a:pt x="12" y="0"/>
                  </a:cubicBezTo>
                  <a:cubicBezTo>
                    <a:pt x="11" y="0"/>
                    <a:pt x="10" y="0"/>
                    <a:pt x="9" y="0"/>
                  </a:cubicBezTo>
                </a:path>
              </a:pathLst>
            </a:custGeom>
            <a:solidFill>
              <a:srgbClr val="EEB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2" name="Freeform 157">
              <a:extLst>
                <a:ext uri="{FF2B5EF4-FFF2-40B4-BE49-F238E27FC236}">
                  <a16:creationId xmlns:a16="http://schemas.microsoft.com/office/drawing/2014/main" id="{45573C4D-182C-468E-9F10-4634A1475E71}"/>
                </a:ext>
              </a:extLst>
            </p:cNvPr>
            <p:cNvSpPr>
              <a:spLocks/>
            </p:cNvSpPr>
            <p:nvPr/>
          </p:nvSpPr>
          <p:spPr bwMode="auto">
            <a:xfrm>
              <a:off x="481" y="241"/>
              <a:ext cx="27" cy="14"/>
            </a:xfrm>
            <a:custGeom>
              <a:avLst/>
              <a:gdLst>
                <a:gd name="T0" fmla="*/ 5 w 11"/>
                <a:gd name="T1" fmla="*/ 0 h 6"/>
                <a:gd name="T2" fmla="*/ 4 w 11"/>
                <a:gd name="T3" fmla="*/ 6 h 6"/>
                <a:gd name="T4" fmla="*/ 6 w 11"/>
                <a:gd name="T5" fmla="*/ 6 h 6"/>
                <a:gd name="T6" fmla="*/ 7 w 11"/>
                <a:gd name="T7" fmla="*/ 1 h 6"/>
                <a:gd name="T8" fmla="*/ 5 w 11"/>
                <a:gd name="T9" fmla="*/ 0 h 6"/>
              </a:gdLst>
              <a:ahLst/>
              <a:cxnLst>
                <a:cxn ang="0">
                  <a:pos x="T0" y="T1"/>
                </a:cxn>
                <a:cxn ang="0">
                  <a:pos x="T2" y="T3"/>
                </a:cxn>
                <a:cxn ang="0">
                  <a:pos x="T4" y="T5"/>
                </a:cxn>
                <a:cxn ang="0">
                  <a:pos x="T6" y="T7"/>
                </a:cxn>
                <a:cxn ang="0">
                  <a:pos x="T8" y="T9"/>
                </a:cxn>
              </a:cxnLst>
              <a:rect l="0" t="0" r="r" b="b"/>
              <a:pathLst>
                <a:path w="11" h="6">
                  <a:moveTo>
                    <a:pt x="5" y="0"/>
                  </a:moveTo>
                  <a:cubicBezTo>
                    <a:pt x="1" y="0"/>
                    <a:pt x="0" y="4"/>
                    <a:pt x="4" y="6"/>
                  </a:cubicBezTo>
                  <a:cubicBezTo>
                    <a:pt x="4" y="6"/>
                    <a:pt x="5" y="6"/>
                    <a:pt x="6" y="6"/>
                  </a:cubicBezTo>
                  <a:cubicBezTo>
                    <a:pt x="9" y="6"/>
                    <a:pt x="11" y="3"/>
                    <a:pt x="7" y="1"/>
                  </a:cubicBezTo>
                  <a:cubicBezTo>
                    <a:pt x="6" y="1"/>
                    <a:pt x="5" y="0"/>
                    <a:pt x="5" y="0"/>
                  </a:cubicBezTo>
                </a:path>
              </a:pathLst>
            </a:custGeom>
            <a:solidFill>
              <a:srgbClr val="EEB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3" name="Freeform 158">
              <a:extLst>
                <a:ext uri="{FF2B5EF4-FFF2-40B4-BE49-F238E27FC236}">
                  <a16:creationId xmlns:a16="http://schemas.microsoft.com/office/drawing/2014/main" id="{D1F7E9F6-27D8-49A0-B0CB-BBAC756AC2BE}"/>
                </a:ext>
              </a:extLst>
            </p:cNvPr>
            <p:cNvSpPr>
              <a:spLocks/>
            </p:cNvSpPr>
            <p:nvPr/>
          </p:nvSpPr>
          <p:spPr bwMode="auto">
            <a:xfrm>
              <a:off x="303" y="212"/>
              <a:ext cx="12" cy="7"/>
            </a:xfrm>
            <a:custGeom>
              <a:avLst/>
              <a:gdLst>
                <a:gd name="T0" fmla="*/ 2 w 5"/>
                <a:gd name="T1" fmla="*/ 0 h 3"/>
                <a:gd name="T2" fmla="*/ 2 w 5"/>
                <a:gd name="T3" fmla="*/ 3 h 3"/>
                <a:gd name="T4" fmla="*/ 3 w 5"/>
                <a:gd name="T5" fmla="*/ 3 h 3"/>
                <a:gd name="T6" fmla="*/ 3 w 5"/>
                <a:gd name="T7" fmla="*/ 0 h 3"/>
                <a:gd name="T8" fmla="*/ 2 w 5"/>
                <a:gd name="T9" fmla="*/ 0 h 3"/>
              </a:gdLst>
              <a:ahLst/>
              <a:cxnLst>
                <a:cxn ang="0">
                  <a:pos x="T0" y="T1"/>
                </a:cxn>
                <a:cxn ang="0">
                  <a:pos x="T2" y="T3"/>
                </a:cxn>
                <a:cxn ang="0">
                  <a:pos x="T4" y="T5"/>
                </a:cxn>
                <a:cxn ang="0">
                  <a:pos x="T6" y="T7"/>
                </a:cxn>
                <a:cxn ang="0">
                  <a:pos x="T8" y="T9"/>
                </a:cxn>
              </a:cxnLst>
              <a:rect l="0" t="0" r="r" b="b"/>
              <a:pathLst>
                <a:path w="5" h="3">
                  <a:moveTo>
                    <a:pt x="2" y="0"/>
                  </a:moveTo>
                  <a:cubicBezTo>
                    <a:pt x="1" y="0"/>
                    <a:pt x="0" y="2"/>
                    <a:pt x="2" y="3"/>
                  </a:cubicBezTo>
                  <a:cubicBezTo>
                    <a:pt x="2" y="3"/>
                    <a:pt x="3" y="3"/>
                    <a:pt x="3" y="3"/>
                  </a:cubicBezTo>
                  <a:cubicBezTo>
                    <a:pt x="5" y="3"/>
                    <a:pt x="5" y="1"/>
                    <a:pt x="3" y="0"/>
                  </a:cubicBezTo>
                  <a:cubicBezTo>
                    <a:pt x="3" y="0"/>
                    <a:pt x="3" y="0"/>
                    <a:pt x="2" y="0"/>
                  </a:cubicBezTo>
                </a:path>
              </a:pathLst>
            </a:custGeom>
            <a:solidFill>
              <a:srgbClr val="EEB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4" name="Freeform 159">
              <a:extLst>
                <a:ext uri="{FF2B5EF4-FFF2-40B4-BE49-F238E27FC236}">
                  <a16:creationId xmlns:a16="http://schemas.microsoft.com/office/drawing/2014/main" id="{AB2EDC6A-62A5-49D0-9C83-CD331A03E112}"/>
                </a:ext>
              </a:extLst>
            </p:cNvPr>
            <p:cNvSpPr>
              <a:spLocks/>
            </p:cNvSpPr>
            <p:nvPr/>
          </p:nvSpPr>
          <p:spPr bwMode="auto">
            <a:xfrm>
              <a:off x="326" y="153"/>
              <a:ext cx="31" cy="12"/>
            </a:xfrm>
            <a:custGeom>
              <a:avLst/>
              <a:gdLst>
                <a:gd name="T0" fmla="*/ 5 w 13"/>
                <a:gd name="T1" fmla="*/ 0 h 5"/>
                <a:gd name="T2" fmla="*/ 0 w 13"/>
                <a:gd name="T3" fmla="*/ 3 h 5"/>
                <a:gd name="T4" fmla="*/ 13 w 13"/>
                <a:gd name="T5" fmla="*/ 5 h 5"/>
                <a:gd name="T6" fmla="*/ 9 w 13"/>
                <a:gd name="T7" fmla="*/ 1 h 5"/>
                <a:gd name="T8" fmla="*/ 5 w 13"/>
                <a:gd name="T9" fmla="*/ 0 h 5"/>
              </a:gdLst>
              <a:ahLst/>
              <a:cxnLst>
                <a:cxn ang="0">
                  <a:pos x="T0" y="T1"/>
                </a:cxn>
                <a:cxn ang="0">
                  <a:pos x="T2" y="T3"/>
                </a:cxn>
                <a:cxn ang="0">
                  <a:pos x="T4" y="T5"/>
                </a:cxn>
                <a:cxn ang="0">
                  <a:pos x="T6" y="T7"/>
                </a:cxn>
                <a:cxn ang="0">
                  <a:pos x="T8" y="T9"/>
                </a:cxn>
              </a:cxnLst>
              <a:rect l="0" t="0" r="r" b="b"/>
              <a:pathLst>
                <a:path w="13" h="5">
                  <a:moveTo>
                    <a:pt x="5" y="0"/>
                  </a:moveTo>
                  <a:cubicBezTo>
                    <a:pt x="3" y="0"/>
                    <a:pt x="1" y="1"/>
                    <a:pt x="0" y="3"/>
                  </a:cubicBezTo>
                  <a:cubicBezTo>
                    <a:pt x="4" y="3"/>
                    <a:pt x="9" y="4"/>
                    <a:pt x="13" y="5"/>
                  </a:cubicBezTo>
                  <a:cubicBezTo>
                    <a:pt x="12" y="3"/>
                    <a:pt x="11" y="2"/>
                    <a:pt x="9" y="1"/>
                  </a:cubicBezTo>
                  <a:cubicBezTo>
                    <a:pt x="8" y="0"/>
                    <a:pt x="6" y="0"/>
                    <a:pt x="5" y="0"/>
                  </a:cubicBezTo>
                </a:path>
              </a:pathLst>
            </a:custGeom>
            <a:solidFill>
              <a:srgbClr val="EDB7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5" name="Freeform 160">
              <a:extLst>
                <a:ext uri="{FF2B5EF4-FFF2-40B4-BE49-F238E27FC236}">
                  <a16:creationId xmlns:a16="http://schemas.microsoft.com/office/drawing/2014/main" id="{91726EF1-66C0-4852-AA63-231B1F6BAAEE}"/>
                </a:ext>
              </a:extLst>
            </p:cNvPr>
            <p:cNvSpPr>
              <a:spLocks/>
            </p:cNvSpPr>
            <p:nvPr/>
          </p:nvSpPr>
          <p:spPr bwMode="auto">
            <a:xfrm>
              <a:off x="324" y="160"/>
              <a:ext cx="33" cy="16"/>
            </a:xfrm>
            <a:custGeom>
              <a:avLst/>
              <a:gdLst>
                <a:gd name="T0" fmla="*/ 1 w 14"/>
                <a:gd name="T1" fmla="*/ 0 h 7"/>
                <a:gd name="T2" fmla="*/ 4 w 14"/>
                <a:gd name="T3" fmla="*/ 7 h 7"/>
                <a:gd name="T4" fmla="*/ 8 w 14"/>
                <a:gd name="T5" fmla="*/ 7 h 7"/>
                <a:gd name="T6" fmla="*/ 14 w 14"/>
                <a:gd name="T7" fmla="*/ 2 h 7"/>
                <a:gd name="T8" fmla="*/ 1 w 14"/>
                <a:gd name="T9" fmla="*/ 0 h 7"/>
              </a:gdLst>
              <a:ahLst/>
              <a:cxnLst>
                <a:cxn ang="0">
                  <a:pos x="T0" y="T1"/>
                </a:cxn>
                <a:cxn ang="0">
                  <a:pos x="T2" y="T3"/>
                </a:cxn>
                <a:cxn ang="0">
                  <a:pos x="T4" y="T5"/>
                </a:cxn>
                <a:cxn ang="0">
                  <a:pos x="T6" y="T7"/>
                </a:cxn>
                <a:cxn ang="0">
                  <a:pos x="T8" y="T9"/>
                </a:cxn>
              </a:cxnLst>
              <a:rect l="0" t="0" r="r" b="b"/>
              <a:pathLst>
                <a:path w="14" h="7">
                  <a:moveTo>
                    <a:pt x="1" y="0"/>
                  </a:moveTo>
                  <a:cubicBezTo>
                    <a:pt x="0" y="2"/>
                    <a:pt x="0" y="5"/>
                    <a:pt x="4" y="7"/>
                  </a:cubicBezTo>
                  <a:cubicBezTo>
                    <a:pt x="6" y="7"/>
                    <a:pt x="7" y="7"/>
                    <a:pt x="8" y="7"/>
                  </a:cubicBezTo>
                  <a:cubicBezTo>
                    <a:pt x="12" y="7"/>
                    <a:pt x="14" y="4"/>
                    <a:pt x="14" y="2"/>
                  </a:cubicBezTo>
                  <a:cubicBezTo>
                    <a:pt x="10" y="1"/>
                    <a:pt x="5" y="0"/>
                    <a:pt x="1" y="0"/>
                  </a:cubicBezTo>
                </a:path>
              </a:pathLst>
            </a:custGeom>
            <a:solidFill>
              <a:srgbClr val="EEB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6" name="Freeform 161">
              <a:extLst>
                <a:ext uri="{FF2B5EF4-FFF2-40B4-BE49-F238E27FC236}">
                  <a16:creationId xmlns:a16="http://schemas.microsoft.com/office/drawing/2014/main" id="{B0F7B6E3-DAF6-4A13-9B07-14E5035B43B3}"/>
                </a:ext>
              </a:extLst>
            </p:cNvPr>
            <p:cNvSpPr>
              <a:spLocks/>
            </p:cNvSpPr>
            <p:nvPr/>
          </p:nvSpPr>
          <p:spPr bwMode="auto">
            <a:xfrm>
              <a:off x="133" y="198"/>
              <a:ext cx="31" cy="17"/>
            </a:xfrm>
            <a:custGeom>
              <a:avLst/>
              <a:gdLst>
                <a:gd name="T0" fmla="*/ 6 w 13"/>
                <a:gd name="T1" fmla="*/ 0 h 7"/>
                <a:gd name="T2" fmla="*/ 5 w 13"/>
                <a:gd name="T3" fmla="*/ 7 h 7"/>
                <a:gd name="T4" fmla="*/ 7 w 13"/>
                <a:gd name="T5" fmla="*/ 7 h 7"/>
                <a:gd name="T6" fmla="*/ 9 w 13"/>
                <a:gd name="T7" fmla="*/ 1 h 7"/>
                <a:gd name="T8" fmla="*/ 6 w 13"/>
                <a:gd name="T9" fmla="*/ 0 h 7"/>
              </a:gdLst>
              <a:ahLst/>
              <a:cxnLst>
                <a:cxn ang="0">
                  <a:pos x="T0" y="T1"/>
                </a:cxn>
                <a:cxn ang="0">
                  <a:pos x="T2" y="T3"/>
                </a:cxn>
                <a:cxn ang="0">
                  <a:pos x="T4" y="T5"/>
                </a:cxn>
                <a:cxn ang="0">
                  <a:pos x="T6" y="T7"/>
                </a:cxn>
                <a:cxn ang="0">
                  <a:pos x="T8" y="T9"/>
                </a:cxn>
              </a:cxnLst>
              <a:rect l="0" t="0" r="r" b="b"/>
              <a:pathLst>
                <a:path w="13" h="7">
                  <a:moveTo>
                    <a:pt x="6" y="0"/>
                  </a:moveTo>
                  <a:cubicBezTo>
                    <a:pt x="2" y="0"/>
                    <a:pt x="0" y="5"/>
                    <a:pt x="5" y="7"/>
                  </a:cubicBezTo>
                  <a:cubicBezTo>
                    <a:pt x="6" y="7"/>
                    <a:pt x="7" y="7"/>
                    <a:pt x="7" y="7"/>
                  </a:cubicBezTo>
                  <a:cubicBezTo>
                    <a:pt x="11" y="7"/>
                    <a:pt x="13" y="3"/>
                    <a:pt x="9" y="1"/>
                  </a:cubicBezTo>
                  <a:cubicBezTo>
                    <a:pt x="8" y="0"/>
                    <a:pt x="7" y="0"/>
                    <a:pt x="6" y="0"/>
                  </a:cubicBezTo>
                </a:path>
              </a:pathLst>
            </a:custGeom>
            <a:solidFill>
              <a:srgbClr val="EEB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7" name="Freeform 162">
              <a:extLst>
                <a:ext uri="{FF2B5EF4-FFF2-40B4-BE49-F238E27FC236}">
                  <a16:creationId xmlns:a16="http://schemas.microsoft.com/office/drawing/2014/main" id="{E4F695DB-2DB3-4C7A-AA63-12CB9ED98AD6}"/>
                </a:ext>
              </a:extLst>
            </p:cNvPr>
            <p:cNvSpPr>
              <a:spLocks/>
            </p:cNvSpPr>
            <p:nvPr/>
          </p:nvSpPr>
          <p:spPr bwMode="auto">
            <a:xfrm>
              <a:off x="66" y="227"/>
              <a:ext cx="12" cy="7"/>
            </a:xfrm>
            <a:custGeom>
              <a:avLst/>
              <a:gdLst>
                <a:gd name="T0" fmla="*/ 2 w 5"/>
                <a:gd name="T1" fmla="*/ 0 h 3"/>
                <a:gd name="T2" fmla="*/ 2 w 5"/>
                <a:gd name="T3" fmla="*/ 3 h 3"/>
                <a:gd name="T4" fmla="*/ 3 w 5"/>
                <a:gd name="T5" fmla="*/ 3 h 3"/>
                <a:gd name="T6" fmla="*/ 3 w 5"/>
                <a:gd name="T7" fmla="*/ 0 h 3"/>
                <a:gd name="T8" fmla="*/ 2 w 5"/>
                <a:gd name="T9" fmla="*/ 0 h 3"/>
              </a:gdLst>
              <a:ahLst/>
              <a:cxnLst>
                <a:cxn ang="0">
                  <a:pos x="T0" y="T1"/>
                </a:cxn>
                <a:cxn ang="0">
                  <a:pos x="T2" y="T3"/>
                </a:cxn>
                <a:cxn ang="0">
                  <a:pos x="T4" y="T5"/>
                </a:cxn>
                <a:cxn ang="0">
                  <a:pos x="T6" y="T7"/>
                </a:cxn>
                <a:cxn ang="0">
                  <a:pos x="T8" y="T9"/>
                </a:cxn>
              </a:cxnLst>
              <a:rect l="0" t="0" r="r" b="b"/>
              <a:pathLst>
                <a:path w="5" h="3">
                  <a:moveTo>
                    <a:pt x="2" y="0"/>
                  </a:moveTo>
                  <a:cubicBezTo>
                    <a:pt x="1" y="0"/>
                    <a:pt x="0" y="2"/>
                    <a:pt x="2" y="3"/>
                  </a:cubicBezTo>
                  <a:cubicBezTo>
                    <a:pt x="2" y="3"/>
                    <a:pt x="2" y="3"/>
                    <a:pt x="3" y="3"/>
                  </a:cubicBezTo>
                  <a:cubicBezTo>
                    <a:pt x="5" y="3"/>
                    <a:pt x="5" y="1"/>
                    <a:pt x="3" y="0"/>
                  </a:cubicBezTo>
                  <a:cubicBezTo>
                    <a:pt x="3" y="0"/>
                    <a:pt x="3" y="0"/>
                    <a:pt x="2" y="0"/>
                  </a:cubicBezTo>
                </a:path>
              </a:pathLst>
            </a:custGeom>
            <a:solidFill>
              <a:srgbClr val="EDB7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8" name="Freeform 163">
              <a:extLst>
                <a:ext uri="{FF2B5EF4-FFF2-40B4-BE49-F238E27FC236}">
                  <a16:creationId xmlns:a16="http://schemas.microsoft.com/office/drawing/2014/main" id="{7337625F-71C6-48B5-95D4-86C870A07BE0}"/>
                </a:ext>
              </a:extLst>
            </p:cNvPr>
            <p:cNvSpPr>
              <a:spLocks/>
            </p:cNvSpPr>
            <p:nvPr/>
          </p:nvSpPr>
          <p:spPr bwMode="auto">
            <a:xfrm>
              <a:off x="171" y="337"/>
              <a:ext cx="31" cy="16"/>
            </a:xfrm>
            <a:custGeom>
              <a:avLst/>
              <a:gdLst>
                <a:gd name="T0" fmla="*/ 6 w 13"/>
                <a:gd name="T1" fmla="*/ 0 h 7"/>
                <a:gd name="T2" fmla="*/ 4 w 13"/>
                <a:gd name="T3" fmla="*/ 7 h 7"/>
                <a:gd name="T4" fmla="*/ 7 w 13"/>
                <a:gd name="T5" fmla="*/ 7 h 7"/>
                <a:gd name="T6" fmla="*/ 8 w 13"/>
                <a:gd name="T7" fmla="*/ 1 h 7"/>
                <a:gd name="T8" fmla="*/ 6 w 13"/>
                <a:gd name="T9" fmla="*/ 0 h 7"/>
              </a:gdLst>
              <a:ahLst/>
              <a:cxnLst>
                <a:cxn ang="0">
                  <a:pos x="T0" y="T1"/>
                </a:cxn>
                <a:cxn ang="0">
                  <a:pos x="T2" y="T3"/>
                </a:cxn>
                <a:cxn ang="0">
                  <a:pos x="T4" y="T5"/>
                </a:cxn>
                <a:cxn ang="0">
                  <a:pos x="T6" y="T7"/>
                </a:cxn>
                <a:cxn ang="0">
                  <a:pos x="T8" y="T9"/>
                </a:cxn>
              </a:cxnLst>
              <a:rect l="0" t="0" r="r" b="b"/>
              <a:pathLst>
                <a:path w="13" h="7">
                  <a:moveTo>
                    <a:pt x="6" y="0"/>
                  </a:moveTo>
                  <a:cubicBezTo>
                    <a:pt x="2" y="0"/>
                    <a:pt x="0" y="5"/>
                    <a:pt x="4" y="7"/>
                  </a:cubicBezTo>
                  <a:cubicBezTo>
                    <a:pt x="5" y="7"/>
                    <a:pt x="6" y="7"/>
                    <a:pt x="7" y="7"/>
                  </a:cubicBezTo>
                  <a:cubicBezTo>
                    <a:pt x="11" y="7"/>
                    <a:pt x="13" y="3"/>
                    <a:pt x="8" y="1"/>
                  </a:cubicBezTo>
                  <a:cubicBezTo>
                    <a:pt x="7" y="1"/>
                    <a:pt x="6" y="0"/>
                    <a:pt x="6" y="0"/>
                  </a:cubicBezTo>
                </a:path>
              </a:pathLst>
            </a:custGeom>
            <a:solidFill>
              <a:srgbClr val="EEB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9" name="Freeform 164">
              <a:extLst>
                <a:ext uri="{FF2B5EF4-FFF2-40B4-BE49-F238E27FC236}">
                  <a16:creationId xmlns:a16="http://schemas.microsoft.com/office/drawing/2014/main" id="{CBF903C5-8EA9-43B0-8E5F-96FBAF0A68ED}"/>
                </a:ext>
              </a:extLst>
            </p:cNvPr>
            <p:cNvSpPr>
              <a:spLocks/>
            </p:cNvSpPr>
            <p:nvPr/>
          </p:nvSpPr>
          <p:spPr bwMode="auto">
            <a:xfrm>
              <a:off x="157" y="492"/>
              <a:ext cx="45" cy="24"/>
            </a:xfrm>
            <a:custGeom>
              <a:avLst/>
              <a:gdLst>
                <a:gd name="T0" fmla="*/ 9 w 19"/>
                <a:gd name="T1" fmla="*/ 0 h 10"/>
                <a:gd name="T2" fmla="*/ 7 w 19"/>
                <a:gd name="T3" fmla="*/ 9 h 10"/>
                <a:gd name="T4" fmla="*/ 11 w 19"/>
                <a:gd name="T5" fmla="*/ 10 h 10"/>
                <a:gd name="T6" fmla="*/ 13 w 19"/>
                <a:gd name="T7" fmla="*/ 0 h 10"/>
                <a:gd name="T8" fmla="*/ 9 w 19"/>
                <a:gd name="T9" fmla="*/ 0 h 10"/>
              </a:gdLst>
              <a:ahLst/>
              <a:cxnLst>
                <a:cxn ang="0">
                  <a:pos x="T0" y="T1"/>
                </a:cxn>
                <a:cxn ang="0">
                  <a:pos x="T2" y="T3"/>
                </a:cxn>
                <a:cxn ang="0">
                  <a:pos x="T4" y="T5"/>
                </a:cxn>
                <a:cxn ang="0">
                  <a:pos x="T6" y="T7"/>
                </a:cxn>
                <a:cxn ang="0">
                  <a:pos x="T8" y="T9"/>
                </a:cxn>
              </a:cxnLst>
              <a:rect l="0" t="0" r="r" b="b"/>
              <a:pathLst>
                <a:path w="19" h="10">
                  <a:moveTo>
                    <a:pt x="9" y="0"/>
                  </a:moveTo>
                  <a:cubicBezTo>
                    <a:pt x="3" y="0"/>
                    <a:pt x="0" y="6"/>
                    <a:pt x="7" y="9"/>
                  </a:cubicBezTo>
                  <a:cubicBezTo>
                    <a:pt x="8" y="10"/>
                    <a:pt x="10" y="10"/>
                    <a:pt x="11" y="10"/>
                  </a:cubicBezTo>
                  <a:cubicBezTo>
                    <a:pt x="16" y="10"/>
                    <a:pt x="19" y="3"/>
                    <a:pt x="13" y="0"/>
                  </a:cubicBezTo>
                  <a:cubicBezTo>
                    <a:pt x="11" y="0"/>
                    <a:pt x="10" y="0"/>
                    <a:pt x="9" y="0"/>
                  </a:cubicBezTo>
                </a:path>
              </a:pathLst>
            </a:custGeom>
            <a:solidFill>
              <a:srgbClr val="EEB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0" name="Freeform 165">
              <a:extLst>
                <a:ext uri="{FF2B5EF4-FFF2-40B4-BE49-F238E27FC236}">
                  <a16:creationId xmlns:a16="http://schemas.microsoft.com/office/drawing/2014/main" id="{48B4EEC1-E5B4-493D-BF9A-55BF59433B56}"/>
                </a:ext>
              </a:extLst>
            </p:cNvPr>
            <p:cNvSpPr>
              <a:spLocks/>
            </p:cNvSpPr>
            <p:nvPr/>
          </p:nvSpPr>
          <p:spPr bwMode="auto">
            <a:xfrm>
              <a:off x="107" y="561"/>
              <a:ext cx="17" cy="7"/>
            </a:xfrm>
            <a:custGeom>
              <a:avLst/>
              <a:gdLst>
                <a:gd name="T0" fmla="*/ 3 w 7"/>
                <a:gd name="T1" fmla="*/ 0 h 3"/>
                <a:gd name="T2" fmla="*/ 2 w 7"/>
                <a:gd name="T3" fmla="*/ 3 h 3"/>
                <a:gd name="T4" fmla="*/ 4 w 7"/>
                <a:gd name="T5" fmla="*/ 3 h 3"/>
                <a:gd name="T6" fmla="*/ 4 w 7"/>
                <a:gd name="T7" fmla="*/ 0 h 3"/>
                <a:gd name="T8" fmla="*/ 3 w 7"/>
                <a:gd name="T9" fmla="*/ 0 h 3"/>
              </a:gdLst>
              <a:ahLst/>
              <a:cxnLst>
                <a:cxn ang="0">
                  <a:pos x="T0" y="T1"/>
                </a:cxn>
                <a:cxn ang="0">
                  <a:pos x="T2" y="T3"/>
                </a:cxn>
                <a:cxn ang="0">
                  <a:pos x="T4" y="T5"/>
                </a:cxn>
                <a:cxn ang="0">
                  <a:pos x="T6" y="T7"/>
                </a:cxn>
                <a:cxn ang="0">
                  <a:pos x="T8" y="T9"/>
                </a:cxn>
              </a:cxnLst>
              <a:rect l="0" t="0" r="r" b="b"/>
              <a:pathLst>
                <a:path w="7" h="3">
                  <a:moveTo>
                    <a:pt x="3" y="0"/>
                  </a:moveTo>
                  <a:cubicBezTo>
                    <a:pt x="1" y="0"/>
                    <a:pt x="0" y="2"/>
                    <a:pt x="2" y="3"/>
                  </a:cubicBezTo>
                  <a:cubicBezTo>
                    <a:pt x="3" y="3"/>
                    <a:pt x="3" y="3"/>
                    <a:pt x="4" y="3"/>
                  </a:cubicBezTo>
                  <a:cubicBezTo>
                    <a:pt x="6" y="3"/>
                    <a:pt x="7" y="1"/>
                    <a:pt x="4" y="0"/>
                  </a:cubicBezTo>
                  <a:cubicBezTo>
                    <a:pt x="4" y="0"/>
                    <a:pt x="3" y="0"/>
                    <a:pt x="3" y="0"/>
                  </a:cubicBezTo>
                </a:path>
              </a:pathLst>
            </a:custGeom>
            <a:solidFill>
              <a:srgbClr val="EEB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1" name="Freeform 166">
              <a:extLst>
                <a:ext uri="{FF2B5EF4-FFF2-40B4-BE49-F238E27FC236}">
                  <a16:creationId xmlns:a16="http://schemas.microsoft.com/office/drawing/2014/main" id="{9763356C-21B5-4675-9B1A-8B95F6BB4D91}"/>
                </a:ext>
              </a:extLst>
            </p:cNvPr>
            <p:cNvSpPr>
              <a:spLocks/>
            </p:cNvSpPr>
            <p:nvPr/>
          </p:nvSpPr>
          <p:spPr bwMode="auto">
            <a:xfrm>
              <a:off x="179" y="621"/>
              <a:ext cx="45" cy="24"/>
            </a:xfrm>
            <a:custGeom>
              <a:avLst/>
              <a:gdLst>
                <a:gd name="T0" fmla="*/ 9 w 19"/>
                <a:gd name="T1" fmla="*/ 0 h 10"/>
                <a:gd name="T2" fmla="*/ 7 w 19"/>
                <a:gd name="T3" fmla="*/ 10 h 10"/>
                <a:gd name="T4" fmla="*/ 10 w 19"/>
                <a:gd name="T5" fmla="*/ 10 h 10"/>
                <a:gd name="T6" fmla="*/ 12 w 19"/>
                <a:gd name="T7" fmla="*/ 1 h 10"/>
                <a:gd name="T8" fmla="*/ 9 w 19"/>
                <a:gd name="T9" fmla="*/ 0 h 10"/>
              </a:gdLst>
              <a:ahLst/>
              <a:cxnLst>
                <a:cxn ang="0">
                  <a:pos x="T0" y="T1"/>
                </a:cxn>
                <a:cxn ang="0">
                  <a:pos x="T2" y="T3"/>
                </a:cxn>
                <a:cxn ang="0">
                  <a:pos x="T4" y="T5"/>
                </a:cxn>
                <a:cxn ang="0">
                  <a:pos x="T6" y="T7"/>
                </a:cxn>
                <a:cxn ang="0">
                  <a:pos x="T8" y="T9"/>
                </a:cxn>
              </a:cxnLst>
              <a:rect l="0" t="0" r="r" b="b"/>
              <a:pathLst>
                <a:path w="19" h="10">
                  <a:moveTo>
                    <a:pt x="9" y="0"/>
                  </a:moveTo>
                  <a:cubicBezTo>
                    <a:pt x="3" y="0"/>
                    <a:pt x="0" y="7"/>
                    <a:pt x="7" y="10"/>
                  </a:cubicBezTo>
                  <a:cubicBezTo>
                    <a:pt x="8" y="10"/>
                    <a:pt x="9" y="10"/>
                    <a:pt x="10" y="10"/>
                  </a:cubicBezTo>
                  <a:cubicBezTo>
                    <a:pt x="16" y="10"/>
                    <a:pt x="19" y="4"/>
                    <a:pt x="12" y="1"/>
                  </a:cubicBezTo>
                  <a:cubicBezTo>
                    <a:pt x="11" y="0"/>
                    <a:pt x="10" y="0"/>
                    <a:pt x="9" y="0"/>
                  </a:cubicBezTo>
                </a:path>
              </a:pathLst>
            </a:custGeom>
            <a:solidFill>
              <a:srgbClr val="EEB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2" name="Freeform 167">
              <a:extLst>
                <a:ext uri="{FF2B5EF4-FFF2-40B4-BE49-F238E27FC236}">
                  <a16:creationId xmlns:a16="http://schemas.microsoft.com/office/drawing/2014/main" id="{0F8E5450-2E81-4ED0-9CE3-4AAAB1AD2BEB}"/>
                </a:ext>
              </a:extLst>
            </p:cNvPr>
            <p:cNvSpPr>
              <a:spLocks/>
            </p:cNvSpPr>
            <p:nvPr/>
          </p:nvSpPr>
          <p:spPr bwMode="auto">
            <a:xfrm>
              <a:off x="195" y="702"/>
              <a:ext cx="31" cy="17"/>
            </a:xfrm>
            <a:custGeom>
              <a:avLst/>
              <a:gdLst>
                <a:gd name="T0" fmla="*/ 6 w 13"/>
                <a:gd name="T1" fmla="*/ 0 h 7"/>
                <a:gd name="T2" fmla="*/ 5 w 13"/>
                <a:gd name="T3" fmla="*/ 6 h 7"/>
                <a:gd name="T4" fmla="*/ 7 w 13"/>
                <a:gd name="T5" fmla="*/ 7 h 7"/>
                <a:gd name="T6" fmla="*/ 9 w 13"/>
                <a:gd name="T7" fmla="*/ 0 h 7"/>
                <a:gd name="T8" fmla="*/ 6 w 13"/>
                <a:gd name="T9" fmla="*/ 0 h 7"/>
              </a:gdLst>
              <a:ahLst/>
              <a:cxnLst>
                <a:cxn ang="0">
                  <a:pos x="T0" y="T1"/>
                </a:cxn>
                <a:cxn ang="0">
                  <a:pos x="T2" y="T3"/>
                </a:cxn>
                <a:cxn ang="0">
                  <a:pos x="T4" y="T5"/>
                </a:cxn>
                <a:cxn ang="0">
                  <a:pos x="T6" y="T7"/>
                </a:cxn>
                <a:cxn ang="0">
                  <a:pos x="T8" y="T9"/>
                </a:cxn>
              </a:cxnLst>
              <a:rect l="0" t="0" r="r" b="b"/>
              <a:pathLst>
                <a:path w="13" h="7">
                  <a:moveTo>
                    <a:pt x="6" y="0"/>
                  </a:moveTo>
                  <a:cubicBezTo>
                    <a:pt x="2" y="0"/>
                    <a:pt x="0" y="4"/>
                    <a:pt x="5" y="6"/>
                  </a:cubicBezTo>
                  <a:cubicBezTo>
                    <a:pt x="6" y="6"/>
                    <a:pt x="7" y="7"/>
                    <a:pt x="7" y="7"/>
                  </a:cubicBezTo>
                  <a:cubicBezTo>
                    <a:pt x="11" y="7"/>
                    <a:pt x="13" y="2"/>
                    <a:pt x="9" y="0"/>
                  </a:cubicBezTo>
                  <a:cubicBezTo>
                    <a:pt x="8" y="0"/>
                    <a:pt x="7" y="0"/>
                    <a:pt x="6" y="0"/>
                  </a:cubicBezTo>
                </a:path>
              </a:pathLst>
            </a:custGeom>
            <a:solidFill>
              <a:srgbClr val="EEB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3" name="Freeform 168">
              <a:extLst>
                <a:ext uri="{FF2B5EF4-FFF2-40B4-BE49-F238E27FC236}">
                  <a16:creationId xmlns:a16="http://schemas.microsoft.com/office/drawing/2014/main" id="{97856C58-2857-4B66-AFD9-BBDA8F0D482F}"/>
                </a:ext>
              </a:extLst>
            </p:cNvPr>
            <p:cNvSpPr>
              <a:spLocks/>
            </p:cNvSpPr>
            <p:nvPr/>
          </p:nvSpPr>
          <p:spPr bwMode="auto">
            <a:xfrm>
              <a:off x="78" y="733"/>
              <a:ext cx="48" cy="24"/>
            </a:xfrm>
            <a:custGeom>
              <a:avLst/>
              <a:gdLst>
                <a:gd name="T0" fmla="*/ 9 w 20"/>
                <a:gd name="T1" fmla="*/ 0 h 10"/>
                <a:gd name="T2" fmla="*/ 7 w 20"/>
                <a:gd name="T3" fmla="*/ 9 h 10"/>
                <a:gd name="T4" fmla="*/ 11 w 20"/>
                <a:gd name="T5" fmla="*/ 10 h 10"/>
                <a:gd name="T6" fmla="*/ 13 w 20"/>
                <a:gd name="T7" fmla="*/ 0 h 10"/>
                <a:gd name="T8" fmla="*/ 9 w 20"/>
                <a:gd name="T9" fmla="*/ 0 h 10"/>
              </a:gdLst>
              <a:ahLst/>
              <a:cxnLst>
                <a:cxn ang="0">
                  <a:pos x="T0" y="T1"/>
                </a:cxn>
                <a:cxn ang="0">
                  <a:pos x="T2" y="T3"/>
                </a:cxn>
                <a:cxn ang="0">
                  <a:pos x="T4" y="T5"/>
                </a:cxn>
                <a:cxn ang="0">
                  <a:pos x="T6" y="T7"/>
                </a:cxn>
                <a:cxn ang="0">
                  <a:pos x="T8" y="T9"/>
                </a:cxn>
              </a:cxnLst>
              <a:rect l="0" t="0" r="r" b="b"/>
              <a:pathLst>
                <a:path w="20" h="10">
                  <a:moveTo>
                    <a:pt x="9" y="0"/>
                  </a:moveTo>
                  <a:cubicBezTo>
                    <a:pt x="3" y="0"/>
                    <a:pt x="0" y="6"/>
                    <a:pt x="7" y="9"/>
                  </a:cubicBezTo>
                  <a:cubicBezTo>
                    <a:pt x="9" y="10"/>
                    <a:pt x="10" y="10"/>
                    <a:pt x="11" y="10"/>
                  </a:cubicBezTo>
                  <a:cubicBezTo>
                    <a:pt x="17" y="10"/>
                    <a:pt x="20" y="3"/>
                    <a:pt x="13" y="0"/>
                  </a:cubicBezTo>
                  <a:cubicBezTo>
                    <a:pt x="12" y="0"/>
                    <a:pt x="10" y="0"/>
                    <a:pt x="9" y="0"/>
                  </a:cubicBezTo>
                </a:path>
              </a:pathLst>
            </a:custGeom>
            <a:solidFill>
              <a:srgbClr val="EDB7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4" name="Freeform 169">
              <a:extLst>
                <a:ext uri="{FF2B5EF4-FFF2-40B4-BE49-F238E27FC236}">
                  <a16:creationId xmlns:a16="http://schemas.microsoft.com/office/drawing/2014/main" id="{CA4DCF4F-0CF2-443F-80CD-17691FF2A52F}"/>
                </a:ext>
              </a:extLst>
            </p:cNvPr>
            <p:cNvSpPr>
              <a:spLocks/>
            </p:cNvSpPr>
            <p:nvPr/>
          </p:nvSpPr>
          <p:spPr bwMode="auto">
            <a:xfrm>
              <a:off x="229" y="762"/>
              <a:ext cx="26" cy="14"/>
            </a:xfrm>
            <a:custGeom>
              <a:avLst/>
              <a:gdLst>
                <a:gd name="T0" fmla="*/ 5 w 11"/>
                <a:gd name="T1" fmla="*/ 0 h 6"/>
                <a:gd name="T2" fmla="*/ 4 w 11"/>
                <a:gd name="T3" fmla="*/ 6 h 6"/>
                <a:gd name="T4" fmla="*/ 6 w 11"/>
                <a:gd name="T5" fmla="*/ 6 h 6"/>
                <a:gd name="T6" fmla="*/ 7 w 11"/>
                <a:gd name="T7" fmla="*/ 1 h 6"/>
                <a:gd name="T8" fmla="*/ 5 w 11"/>
                <a:gd name="T9" fmla="*/ 0 h 6"/>
              </a:gdLst>
              <a:ahLst/>
              <a:cxnLst>
                <a:cxn ang="0">
                  <a:pos x="T0" y="T1"/>
                </a:cxn>
                <a:cxn ang="0">
                  <a:pos x="T2" y="T3"/>
                </a:cxn>
                <a:cxn ang="0">
                  <a:pos x="T4" y="T5"/>
                </a:cxn>
                <a:cxn ang="0">
                  <a:pos x="T6" y="T7"/>
                </a:cxn>
                <a:cxn ang="0">
                  <a:pos x="T8" y="T9"/>
                </a:cxn>
              </a:cxnLst>
              <a:rect l="0" t="0" r="r" b="b"/>
              <a:pathLst>
                <a:path w="11" h="6">
                  <a:moveTo>
                    <a:pt x="5" y="0"/>
                  </a:moveTo>
                  <a:cubicBezTo>
                    <a:pt x="1" y="0"/>
                    <a:pt x="0" y="4"/>
                    <a:pt x="4" y="6"/>
                  </a:cubicBezTo>
                  <a:cubicBezTo>
                    <a:pt x="4" y="6"/>
                    <a:pt x="5" y="6"/>
                    <a:pt x="6" y="6"/>
                  </a:cubicBezTo>
                  <a:cubicBezTo>
                    <a:pt x="9" y="6"/>
                    <a:pt x="11" y="2"/>
                    <a:pt x="7" y="1"/>
                  </a:cubicBezTo>
                  <a:cubicBezTo>
                    <a:pt x="6" y="0"/>
                    <a:pt x="5" y="0"/>
                    <a:pt x="5" y="0"/>
                  </a:cubicBezTo>
                </a:path>
              </a:pathLst>
            </a:custGeom>
            <a:solidFill>
              <a:srgbClr val="EEB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5" name="Freeform 170">
              <a:extLst>
                <a:ext uri="{FF2B5EF4-FFF2-40B4-BE49-F238E27FC236}">
                  <a16:creationId xmlns:a16="http://schemas.microsoft.com/office/drawing/2014/main" id="{F9EFC4F6-8BFD-4F7C-9CBD-250D8C0D205A}"/>
                </a:ext>
              </a:extLst>
            </p:cNvPr>
            <p:cNvSpPr>
              <a:spLocks/>
            </p:cNvSpPr>
            <p:nvPr/>
          </p:nvSpPr>
          <p:spPr bwMode="auto">
            <a:xfrm>
              <a:off x="307" y="786"/>
              <a:ext cx="12" cy="4"/>
            </a:xfrm>
            <a:custGeom>
              <a:avLst/>
              <a:gdLst>
                <a:gd name="T0" fmla="*/ 2 w 5"/>
                <a:gd name="T1" fmla="*/ 0 h 2"/>
                <a:gd name="T2" fmla="*/ 2 w 5"/>
                <a:gd name="T3" fmla="*/ 2 h 2"/>
                <a:gd name="T4" fmla="*/ 3 w 5"/>
                <a:gd name="T5" fmla="*/ 2 h 2"/>
                <a:gd name="T6" fmla="*/ 3 w 5"/>
                <a:gd name="T7" fmla="*/ 0 h 2"/>
                <a:gd name="T8" fmla="*/ 2 w 5"/>
                <a:gd name="T9" fmla="*/ 0 h 2"/>
              </a:gdLst>
              <a:ahLst/>
              <a:cxnLst>
                <a:cxn ang="0">
                  <a:pos x="T0" y="T1"/>
                </a:cxn>
                <a:cxn ang="0">
                  <a:pos x="T2" y="T3"/>
                </a:cxn>
                <a:cxn ang="0">
                  <a:pos x="T4" y="T5"/>
                </a:cxn>
                <a:cxn ang="0">
                  <a:pos x="T6" y="T7"/>
                </a:cxn>
                <a:cxn ang="0">
                  <a:pos x="T8" y="T9"/>
                </a:cxn>
              </a:cxnLst>
              <a:rect l="0" t="0" r="r" b="b"/>
              <a:pathLst>
                <a:path w="5" h="2">
                  <a:moveTo>
                    <a:pt x="2" y="0"/>
                  </a:moveTo>
                  <a:cubicBezTo>
                    <a:pt x="1" y="0"/>
                    <a:pt x="0" y="1"/>
                    <a:pt x="2" y="2"/>
                  </a:cubicBezTo>
                  <a:cubicBezTo>
                    <a:pt x="2" y="2"/>
                    <a:pt x="2" y="2"/>
                    <a:pt x="3" y="2"/>
                  </a:cubicBezTo>
                  <a:cubicBezTo>
                    <a:pt x="4" y="2"/>
                    <a:pt x="5" y="1"/>
                    <a:pt x="3" y="0"/>
                  </a:cubicBezTo>
                  <a:cubicBezTo>
                    <a:pt x="3" y="0"/>
                    <a:pt x="3" y="0"/>
                    <a:pt x="2" y="0"/>
                  </a:cubicBezTo>
                </a:path>
              </a:pathLst>
            </a:custGeom>
            <a:solidFill>
              <a:srgbClr val="EEB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6" name="Freeform 171">
              <a:extLst>
                <a:ext uri="{FF2B5EF4-FFF2-40B4-BE49-F238E27FC236}">
                  <a16:creationId xmlns:a16="http://schemas.microsoft.com/office/drawing/2014/main" id="{DB2309BD-9402-4CF7-A597-09363C5914F6}"/>
                </a:ext>
              </a:extLst>
            </p:cNvPr>
            <p:cNvSpPr>
              <a:spLocks/>
            </p:cNvSpPr>
            <p:nvPr/>
          </p:nvSpPr>
          <p:spPr bwMode="auto">
            <a:xfrm>
              <a:off x="360" y="731"/>
              <a:ext cx="33" cy="19"/>
            </a:xfrm>
            <a:custGeom>
              <a:avLst/>
              <a:gdLst>
                <a:gd name="T0" fmla="*/ 6 w 14"/>
                <a:gd name="T1" fmla="*/ 0 h 8"/>
                <a:gd name="T2" fmla="*/ 5 w 14"/>
                <a:gd name="T3" fmla="*/ 8 h 8"/>
                <a:gd name="T4" fmla="*/ 8 w 14"/>
                <a:gd name="T5" fmla="*/ 8 h 8"/>
                <a:gd name="T6" fmla="*/ 9 w 14"/>
                <a:gd name="T7" fmla="*/ 1 h 8"/>
                <a:gd name="T8" fmla="*/ 6 w 14"/>
                <a:gd name="T9" fmla="*/ 0 h 8"/>
              </a:gdLst>
              <a:ahLst/>
              <a:cxnLst>
                <a:cxn ang="0">
                  <a:pos x="T0" y="T1"/>
                </a:cxn>
                <a:cxn ang="0">
                  <a:pos x="T2" y="T3"/>
                </a:cxn>
                <a:cxn ang="0">
                  <a:pos x="T4" y="T5"/>
                </a:cxn>
                <a:cxn ang="0">
                  <a:pos x="T6" y="T7"/>
                </a:cxn>
                <a:cxn ang="0">
                  <a:pos x="T8" y="T9"/>
                </a:cxn>
              </a:cxnLst>
              <a:rect l="0" t="0" r="r" b="b"/>
              <a:pathLst>
                <a:path w="14" h="8">
                  <a:moveTo>
                    <a:pt x="6" y="0"/>
                  </a:moveTo>
                  <a:cubicBezTo>
                    <a:pt x="2" y="0"/>
                    <a:pt x="0" y="5"/>
                    <a:pt x="5" y="8"/>
                  </a:cubicBezTo>
                  <a:cubicBezTo>
                    <a:pt x="6" y="8"/>
                    <a:pt x="7" y="8"/>
                    <a:pt x="8" y="8"/>
                  </a:cubicBezTo>
                  <a:cubicBezTo>
                    <a:pt x="12" y="8"/>
                    <a:pt x="14" y="3"/>
                    <a:pt x="9" y="1"/>
                  </a:cubicBezTo>
                  <a:cubicBezTo>
                    <a:pt x="8" y="1"/>
                    <a:pt x="7" y="0"/>
                    <a:pt x="6" y="0"/>
                  </a:cubicBezTo>
                </a:path>
              </a:pathLst>
            </a:custGeom>
            <a:solidFill>
              <a:srgbClr val="EEB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7" name="Freeform 172">
              <a:extLst>
                <a:ext uri="{FF2B5EF4-FFF2-40B4-BE49-F238E27FC236}">
                  <a16:creationId xmlns:a16="http://schemas.microsoft.com/office/drawing/2014/main" id="{48A803BE-50AA-45F2-9746-D2CB365136C6}"/>
                </a:ext>
              </a:extLst>
            </p:cNvPr>
            <p:cNvSpPr>
              <a:spLocks/>
            </p:cNvSpPr>
            <p:nvPr/>
          </p:nvSpPr>
          <p:spPr bwMode="auto">
            <a:xfrm>
              <a:off x="419" y="817"/>
              <a:ext cx="27" cy="14"/>
            </a:xfrm>
            <a:custGeom>
              <a:avLst/>
              <a:gdLst>
                <a:gd name="T0" fmla="*/ 5 w 11"/>
                <a:gd name="T1" fmla="*/ 0 h 6"/>
                <a:gd name="T2" fmla="*/ 4 w 11"/>
                <a:gd name="T3" fmla="*/ 6 h 6"/>
                <a:gd name="T4" fmla="*/ 6 w 11"/>
                <a:gd name="T5" fmla="*/ 6 h 6"/>
                <a:gd name="T6" fmla="*/ 7 w 11"/>
                <a:gd name="T7" fmla="*/ 1 h 6"/>
                <a:gd name="T8" fmla="*/ 5 w 11"/>
                <a:gd name="T9" fmla="*/ 0 h 6"/>
              </a:gdLst>
              <a:ahLst/>
              <a:cxnLst>
                <a:cxn ang="0">
                  <a:pos x="T0" y="T1"/>
                </a:cxn>
                <a:cxn ang="0">
                  <a:pos x="T2" y="T3"/>
                </a:cxn>
                <a:cxn ang="0">
                  <a:pos x="T4" y="T5"/>
                </a:cxn>
                <a:cxn ang="0">
                  <a:pos x="T6" y="T7"/>
                </a:cxn>
                <a:cxn ang="0">
                  <a:pos x="T8" y="T9"/>
                </a:cxn>
              </a:cxnLst>
              <a:rect l="0" t="0" r="r" b="b"/>
              <a:pathLst>
                <a:path w="11" h="6">
                  <a:moveTo>
                    <a:pt x="5" y="0"/>
                  </a:moveTo>
                  <a:cubicBezTo>
                    <a:pt x="2" y="0"/>
                    <a:pt x="0" y="4"/>
                    <a:pt x="4" y="6"/>
                  </a:cubicBezTo>
                  <a:cubicBezTo>
                    <a:pt x="5" y="6"/>
                    <a:pt x="5" y="6"/>
                    <a:pt x="6" y="6"/>
                  </a:cubicBezTo>
                  <a:cubicBezTo>
                    <a:pt x="9" y="6"/>
                    <a:pt x="11" y="2"/>
                    <a:pt x="7" y="1"/>
                  </a:cubicBezTo>
                  <a:cubicBezTo>
                    <a:pt x="6" y="0"/>
                    <a:pt x="6" y="0"/>
                    <a:pt x="5" y="0"/>
                  </a:cubicBezTo>
                </a:path>
              </a:pathLst>
            </a:custGeom>
            <a:solidFill>
              <a:srgbClr val="EDB7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8" name="Freeform 173">
              <a:extLst>
                <a:ext uri="{FF2B5EF4-FFF2-40B4-BE49-F238E27FC236}">
                  <a16:creationId xmlns:a16="http://schemas.microsoft.com/office/drawing/2014/main" id="{26FA2E50-1017-404B-BD30-0EB467782146}"/>
                </a:ext>
              </a:extLst>
            </p:cNvPr>
            <p:cNvSpPr>
              <a:spLocks/>
            </p:cNvSpPr>
            <p:nvPr/>
          </p:nvSpPr>
          <p:spPr bwMode="auto">
            <a:xfrm>
              <a:off x="458" y="821"/>
              <a:ext cx="45" cy="27"/>
            </a:xfrm>
            <a:custGeom>
              <a:avLst/>
              <a:gdLst>
                <a:gd name="T0" fmla="*/ 9 w 19"/>
                <a:gd name="T1" fmla="*/ 0 h 11"/>
                <a:gd name="T2" fmla="*/ 7 w 19"/>
                <a:gd name="T3" fmla="*/ 10 h 11"/>
                <a:gd name="T4" fmla="*/ 10 w 19"/>
                <a:gd name="T5" fmla="*/ 11 h 11"/>
                <a:gd name="T6" fmla="*/ 12 w 19"/>
                <a:gd name="T7" fmla="*/ 1 h 11"/>
                <a:gd name="T8" fmla="*/ 9 w 19"/>
                <a:gd name="T9" fmla="*/ 0 h 11"/>
              </a:gdLst>
              <a:ahLst/>
              <a:cxnLst>
                <a:cxn ang="0">
                  <a:pos x="T0" y="T1"/>
                </a:cxn>
                <a:cxn ang="0">
                  <a:pos x="T2" y="T3"/>
                </a:cxn>
                <a:cxn ang="0">
                  <a:pos x="T4" y="T5"/>
                </a:cxn>
                <a:cxn ang="0">
                  <a:pos x="T6" y="T7"/>
                </a:cxn>
                <a:cxn ang="0">
                  <a:pos x="T8" y="T9"/>
                </a:cxn>
              </a:cxnLst>
              <a:rect l="0" t="0" r="r" b="b"/>
              <a:pathLst>
                <a:path w="19" h="11">
                  <a:moveTo>
                    <a:pt x="9" y="0"/>
                  </a:moveTo>
                  <a:cubicBezTo>
                    <a:pt x="3" y="0"/>
                    <a:pt x="0" y="7"/>
                    <a:pt x="7" y="10"/>
                  </a:cubicBezTo>
                  <a:cubicBezTo>
                    <a:pt x="8" y="11"/>
                    <a:pt x="9" y="11"/>
                    <a:pt x="10" y="11"/>
                  </a:cubicBezTo>
                  <a:cubicBezTo>
                    <a:pt x="16" y="11"/>
                    <a:pt x="19" y="4"/>
                    <a:pt x="12" y="1"/>
                  </a:cubicBezTo>
                  <a:cubicBezTo>
                    <a:pt x="11" y="1"/>
                    <a:pt x="10" y="0"/>
                    <a:pt x="9" y="0"/>
                  </a:cubicBezTo>
                </a:path>
              </a:pathLst>
            </a:custGeom>
            <a:solidFill>
              <a:srgbClr val="EDB7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9" name="Freeform 174">
              <a:extLst>
                <a:ext uri="{FF2B5EF4-FFF2-40B4-BE49-F238E27FC236}">
                  <a16:creationId xmlns:a16="http://schemas.microsoft.com/office/drawing/2014/main" id="{A39F451B-1F52-48D1-A414-B670D4811231}"/>
                </a:ext>
              </a:extLst>
            </p:cNvPr>
            <p:cNvSpPr>
              <a:spLocks/>
            </p:cNvSpPr>
            <p:nvPr/>
          </p:nvSpPr>
          <p:spPr bwMode="auto">
            <a:xfrm>
              <a:off x="679" y="415"/>
              <a:ext cx="256" cy="67"/>
            </a:xfrm>
            <a:custGeom>
              <a:avLst/>
              <a:gdLst>
                <a:gd name="T0" fmla="*/ 103 w 107"/>
                <a:gd name="T1" fmla="*/ 0 h 28"/>
                <a:gd name="T2" fmla="*/ 0 w 107"/>
                <a:gd name="T3" fmla="*/ 24 h 28"/>
                <a:gd name="T4" fmla="*/ 0 w 107"/>
                <a:gd name="T5" fmla="*/ 28 h 28"/>
                <a:gd name="T6" fmla="*/ 99 w 107"/>
                <a:gd name="T7" fmla="*/ 4 h 28"/>
                <a:gd name="T8" fmla="*/ 103 w 107"/>
                <a:gd name="T9" fmla="*/ 0 h 28"/>
                <a:gd name="T10" fmla="*/ 103 w 107"/>
                <a:gd name="T11" fmla="*/ 0 h 28"/>
              </a:gdLst>
              <a:ahLst/>
              <a:cxnLst>
                <a:cxn ang="0">
                  <a:pos x="T0" y="T1"/>
                </a:cxn>
                <a:cxn ang="0">
                  <a:pos x="T2" y="T3"/>
                </a:cxn>
                <a:cxn ang="0">
                  <a:pos x="T4" y="T5"/>
                </a:cxn>
                <a:cxn ang="0">
                  <a:pos x="T6" y="T7"/>
                </a:cxn>
                <a:cxn ang="0">
                  <a:pos x="T8" y="T9"/>
                </a:cxn>
                <a:cxn ang="0">
                  <a:pos x="T10" y="T11"/>
                </a:cxn>
              </a:cxnLst>
              <a:rect l="0" t="0" r="r" b="b"/>
              <a:pathLst>
                <a:path w="107" h="28">
                  <a:moveTo>
                    <a:pt x="103" y="0"/>
                  </a:moveTo>
                  <a:cubicBezTo>
                    <a:pt x="94" y="0"/>
                    <a:pt x="22" y="19"/>
                    <a:pt x="0" y="24"/>
                  </a:cubicBezTo>
                  <a:cubicBezTo>
                    <a:pt x="0" y="25"/>
                    <a:pt x="0" y="26"/>
                    <a:pt x="0" y="28"/>
                  </a:cubicBezTo>
                  <a:cubicBezTo>
                    <a:pt x="22" y="23"/>
                    <a:pt x="77" y="7"/>
                    <a:pt x="99" y="4"/>
                  </a:cubicBezTo>
                  <a:cubicBezTo>
                    <a:pt x="104" y="3"/>
                    <a:pt x="107" y="1"/>
                    <a:pt x="103" y="0"/>
                  </a:cubicBezTo>
                  <a:cubicBezTo>
                    <a:pt x="103" y="0"/>
                    <a:pt x="103" y="0"/>
                    <a:pt x="103" y="0"/>
                  </a:cubicBezTo>
                </a:path>
              </a:pathLst>
            </a:custGeom>
            <a:solidFill>
              <a:srgbClr val="D06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0" name="Freeform 175">
              <a:extLst>
                <a:ext uri="{FF2B5EF4-FFF2-40B4-BE49-F238E27FC236}">
                  <a16:creationId xmlns:a16="http://schemas.microsoft.com/office/drawing/2014/main" id="{8A94FA10-A5F4-4FE3-B9E0-7928BEAB65AD}"/>
                </a:ext>
              </a:extLst>
            </p:cNvPr>
            <p:cNvSpPr>
              <a:spLocks/>
            </p:cNvSpPr>
            <p:nvPr/>
          </p:nvSpPr>
          <p:spPr bwMode="auto">
            <a:xfrm>
              <a:off x="1028" y="387"/>
              <a:ext cx="0" cy="7"/>
            </a:xfrm>
            <a:custGeom>
              <a:avLst/>
              <a:gdLst>
                <a:gd name="T0" fmla="*/ 0 h 3"/>
                <a:gd name="T1" fmla="*/ 3 h 3"/>
                <a:gd name="T2" fmla="*/ 3 h 3"/>
                <a:gd name="T3" fmla="*/ 0 h 3"/>
              </a:gdLst>
              <a:ahLst/>
              <a:cxnLst>
                <a:cxn ang="0">
                  <a:pos x="0" y="T0"/>
                </a:cxn>
                <a:cxn ang="0">
                  <a:pos x="0" y="T1"/>
                </a:cxn>
                <a:cxn ang="0">
                  <a:pos x="0" y="T2"/>
                </a:cxn>
                <a:cxn ang="0">
                  <a:pos x="0" y="T3"/>
                </a:cxn>
              </a:cxnLst>
              <a:rect l="0" t="0" r="r" b="b"/>
              <a:pathLst>
                <a:path h="3">
                  <a:moveTo>
                    <a:pt x="0" y="0"/>
                  </a:moveTo>
                  <a:cubicBezTo>
                    <a:pt x="0" y="1"/>
                    <a:pt x="0" y="2"/>
                    <a:pt x="0" y="3"/>
                  </a:cubicBezTo>
                  <a:cubicBezTo>
                    <a:pt x="0" y="3"/>
                    <a:pt x="0" y="3"/>
                    <a:pt x="0" y="3"/>
                  </a:cubicBezTo>
                  <a:cubicBezTo>
                    <a:pt x="0" y="2"/>
                    <a:pt x="0" y="1"/>
                    <a:pt x="0" y="0"/>
                  </a:cubicBezTo>
                </a:path>
              </a:pathLst>
            </a:custGeom>
            <a:solidFill>
              <a:srgbClr val="FEE3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1" name="Freeform 176">
              <a:extLst>
                <a:ext uri="{FF2B5EF4-FFF2-40B4-BE49-F238E27FC236}">
                  <a16:creationId xmlns:a16="http://schemas.microsoft.com/office/drawing/2014/main" id="{E2A03C33-32E7-4ADC-AA2A-AEF3FDC245A6}"/>
                </a:ext>
              </a:extLst>
            </p:cNvPr>
            <p:cNvSpPr>
              <a:spLocks/>
            </p:cNvSpPr>
            <p:nvPr/>
          </p:nvSpPr>
          <p:spPr bwMode="auto">
            <a:xfrm>
              <a:off x="985" y="387"/>
              <a:ext cx="45" cy="16"/>
            </a:xfrm>
            <a:custGeom>
              <a:avLst/>
              <a:gdLst>
                <a:gd name="T0" fmla="*/ 19 w 19"/>
                <a:gd name="T1" fmla="*/ 0 h 7"/>
                <a:gd name="T2" fmla="*/ 2 w 19"/>
                <a:gd name="T3" fmla="*/ 6 h 7"/>
                <a:gd name="T4" fmla="*/ 1 w 19"/>
                <a:gd name="T5" fmla="*/ 7 h 7"/>
                <a:gd name="T6" fmla="*/ 7 w 19"/>
                <a:gd name="T7" fmla="*/ 6 h 7"/>
                <a:gd name="T8" fmla="*/ 18 w 19"/>
                <a:gd name="T9" fmla="*/ 3 h 7"/>
                <a:gd name="T10" fmla="*/ 18 w 19"/>
                <a:gd name="T11" fmla="*/ 0 h 7"/>
                <a:gd name="T12" fmla="*/ 18 w 19"/>
                <a:gd name="T13" fmla="*/ 0 h 7"/>
                <a:gd name="T14" fmla="*/ 19 w 19"/>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7">
                  <a:moveTo>
                    <a:pt x="19" y="0"/>
                  </a:moveTo>
                  <a:cubicBezTo>
                    <a:pt x="10" y="2"/>
                    <a:pt x="3" y="4"/>
                    <a:pt x="2" y="6"/>
                  </a:cubicBezTo>
                  <a:cubicBezTo>
                    <a:pt x="0" y="7"/>
                    <a:pt x="0" y="7"/>
                    <a:pt x="1" y="7"/>
                  </a:cubicBezTo>
                  <a:cubicBezTo>
                    <a:pt x="2" y="7"/>
                    <a:pt x="4" y="7"/>
                    <a:pt x="7" y="6"/>
                  </a:cubicBezTo>
                  <a:cubicBezTo>
                    <a:pt x="11" y="5"/>
                    <a:pt x="14" y="4"/>
                    <a:pt x="18" y="3"/>
                  </a:cubicBezTo>
                  <a:cubicBezTo>
                    <a:pt x="18" y="2"/>
                    <a:pt x="18" y="1"/>
                    <a:pt x="18" y="0"/>
                  </a:cubicBezTo>
                  <a:cubicBezTo>
                    <a:pt x="18" y="0"/>
                    <a:pt x="18" y="0"/>
                    <a:pt x="18" y="0"/>
                  </a:cubicBezTo>
                  <a:cubicBezTo>
                    <a:pt x="19" y="0"/>
                    <a:pt x="19" y="0"/>
                    <a:pt x="19" y="0"/>
                  </a:cubicBezTo>
                </a:path>
              </a:pathLst>
            </a:custGeom>
            <a:solidFill>
              <a:srgbClr val="D06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63" name="Group 179">
            <a:extLst>
              <a:ext uri="{FF2B5EF4-FFF2-40B4-BE49-F238E27FC236}">
                <a16:creationId xmlns:a16="http://schemas.microsoft.com/office/drawing/2014/main" id="{D0EE77BC-6E2F-43F4-A5FA-C6A6AE47CB5E}"/>
              </a:ext>
            </a:extLst>
          </p:cNvPr>
          <p:cNvGrpSpPr>
            <a:grpSpLocks noChangeAspect="1"/>
          </p:cNvGrpSpPr>
          <p:nvPr/>
        </p:nvGrpSpPr>
        <p:grpSpPr bwMode="auto">
          <a:xfrm>
            <a:off x="6877053" y="5349217"/>
            <a:ext cx="1122363" cy="776287"/>
            <a:chOff x="4332" y="3019"/>
            <a:chExt cx="707" cy="489"/>
          </a:xfrm>
        </p:grpSpPr>
        <p:sp>
          <p:nvSpPr>
            <p:cNvPr id="2165" name="Freeform 180">
              <a:extLst>
                <a:ext uri="{FF2B5EF4-FFF2-40B4-BE49-F238E27FC236}">
                  <a16:creationId xmlns:a16="http://schemas.microsoft.com/office/drawing/2014/main" id="{2B93EAF5-2229-4D46-A851-53004C60EB46}"/>
                </a:ext>
              </a:extLst>
            </p:cNvPr>
            <p:cNvSpPr>
              <a:spLocks/>
            </p:cNvSpPr>
            <p:nvPr/>
          </p:nvSpPr>
          <p:spPr bwMode="auto">
            <a:xfrm>
              <a:off x="4802" y="3058"/>
              <a:ext cx="237" cy="181"/>
            </a:xfrm>
            <a:custGeom>
              <a:avLst/>
              <a:gdLst>
                <a:gd name="T0" fmla="*/ 116 w 165"/>
                <a:gd name="T1" fmla="*/ 104 h 125"/>
                <a:gd name="T2" fmla="*/ 47 w 165"/>
                <a:gd name="T3" fmla="*/ 99 h 125"/>
                <a:gd name="T4" fmla="*/ 39 w 165"/>
                <a:gd name="T5" fmla="*/ 26 h 125"/>
                <a:gd name="T6" fmla="*/ 140 w 165"/>
                <a:gd name="T7" fmla="*/ 25 h 125"/>
                <a:gd name="T8" fmla="*/ 116 w 165"/>
                <a:gd name="T9" fmla="*/ 104 h 125"/>
              </a:gdLst>
              <a:ahLst/>
              <a:cxnLst>
                <a:cxn ang="0">
                  <a:pos x="T0" y="T1"/>
                </a:cxn>
                <a:cxn ang="0">
                  <a:pos x="T2" y="T3"/>
                </a:cxn>
                <a:cxn ang="0">
                  <a:pos x="T4" y="T5"/>
                </a:cxn>
                <a:cxn ang="0">
                  <a:pos x="T6" y="T7"/>
                </a:cxn>
                <a:cxn ang="0">
                  <a:pos x="T8" y="T9"/>
                </a:cxn>
              </a:cxnLst>
              <a:rect l="0" t="0" r="r" b="b"/>
              <a:pathLst>
                <a:path w="165" h="125">
                  <a:moveTo>
                    <a:pt x="116" y="104"/>
                  </a:moveTo>
                  <a:cubicBezTo>
                    <a:pt x="51" y="125"/>
                    <a:pt x="52" y="110"/>
                    <a:pt x="47" y="99"/>
                  </a:cubicBezTo>
                  <a:cubicBezTo>
                    <a:pt x="33" y="72"/>
                    <a:pt x="0" y="53"/>
                    <a:pt x="39" y="26"/>
                  </a:cubicBezTo>
                  <a:cubicBezTo>
                    <a:pt x="77" y="0"/>
                    <a:pt x="118" y="4"/>
                    <a:pt x="140" y="25"/>
                  </a:cubicBezTo>
                  <a:cubicBezTo>
                    <a:pt x="165" y="50"/>
                    <a:pt x="161" y="90"/>
                    <a:pt x="116" y="104"/>
                  </a:cubicBezTo>
                </a:path>
              </a:pathLst>
            </a:custGeom>
            <a:solidFill>
              <a:srgbClr val="E88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6" name="Freeform 181">
              <a:extLst>
                <a:ext uri="{FF2B5EF4-FFF2-40B4-BE49-F238E27FC236}">
                  <a16:creationId xmlns:a16="http://schemas.microsoft.com/office/drawing/2014/main" id="{1CBEDB03-5632-4FAE-BF3F-790E3B8B787D}"/>
                </a:ext>
              </a:extLst>
            </p:cNvPr>
            <p:cNvSpPr>
              <a:spLocks/>
            </p:cNvSpPr>
            <p:nvPr/>
          </p:nvSpPr>
          <p:spPr bwMode="auto">
            <a:xfrm>
              <a:off x="4776" y="3032"/>
              <a:ext cx="187" cy="148"/>
            </a:xfrm>
            <a:custGeom>
              <a:avLst/>
              <a:gdLst>
                <a:gd name="T0" fmla="*/ 106 w 130"/>
                <a:gd name="T1" fmla="*/ 30 h 102"/>
                <a:gd name="T2" fmla="*/ 121 w 130"/>
                <a:gd name="T3" fmla="*/ 75 h 102"/>
                <a:gd name="T4" fmla="*/ 38 w 130"/>
                <a:gd name="T5" fmla="*/ 79 h 102"/>
                <a:gd name="T6" fmla="*/ 12 w 130"/>
                <a:gd name="T7" fmla="*/ 25 h 102"/>
                <a:gd name="T8" fmla="*/ 106 w 130"/>
                <a:gd name="T9" fmla="*/ 30 h 102"/>
              </a:gdLst>
              <a:ahLst/>
              <a:cxnLst>
                <a:cxn ang="0">
                  <a:pos x="T0" y="T1"/>
                </a:cxn>
                <a:cxn ang="0">
                  <a:pos x="T2" y="T3"/>
                </a:cxn>
                <a:cxn ang="0">
                  <a:pos x="T4" y="T5"/>
                </a:cxn>
                <a:cxn ang="0">
                  <a:pos x="T6" y="T7"/>
                </a:cxn>
                <a:cxn ang="0">
                  <a:pos x="T8" y="T9"/>
                </a:cxn>
              </a:cxnLst>
              <a:rect l="0" t="0" r="r" b="b"/>
              <a:pathLst>
                <a:path w="130" h="102">
                  <a:moveTo>
                    <a:pt x="106" y="30"/>
                  </a:moveTo>
                  <a:cubicBezTo>
                    <a:pt x="113" y="37"/>
                    <a:pt x="130" y="64"/>
                    <a:pt x="121" y="75"/>
                  </a:cubicBezTo>
                  <a:cubicBezTo>
                    <a:pt x="107" y="92"/>
                    <a:pt x="71" y="102"/>
                    <a:pt x="38" y="79"/>
                  </a:cubicBezTo>
                  <a:cubicBezTo>
                    <a:pt x="6" y="56"/>
                    <a:pt x="0" y="43"/>
                    <a:pt x="12" y="25"/>
                  </a:cubicBezTo>
                  <a:cubicBezTo>
                    <a:pt x="28" y="0"/>
                    <a:pt x="78" y="1"/>
                    <a:pt x="106" y="30"/>
                  </a:cubicBezTo>
                </a:path>
              </a:pathLst>
            </a:custGeom>
            <a:solidFill>
              <a:srgbClr val="D180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7" name="Freeform 182">
              <a:extLst>
                <a:ext uri="{FF2B5EF4-FFF2-40B4-BE49-F238E27FC236}">
                  <a16:creationId xmlns:a16="http://schemas.microsoft.com/office/drawing/2014/main" id="{A8E1F6E3-F37C-400D-972C-ADBB35DD1148}"/>
                </a:ext>
              </a:extLst>
            </p:cNvPr>
            <p:cNvSpPr>
              <a:spLocks/>
            </p:cNvSpPr>
            <p:nvPr/>
          </p:nvSpPr>
          <p:spPr bwMode="auto">
            <a:xfrm>
              <a:off x="4772" y="3032"/>
              <a:ext cx="187" cy="148"/>
            </a:xfrm>
            <a:custGeom>
              <a:avLst/>
              <a:gdLst>
                <a:gd name="T0" fmla="*/ 106 w 130"/>
                <a:gd name="T1" fmla="*/ 30 h 102"/>
                <a:gd name="T2" fmla="*/ 120 w 130"/>
                <a:gd name="T3" fmla="*/ 75 h 102"/>
                <a:gd name="T4" fmla="*/ 38 w 130"/>
                <a:gd name="T5" fmla="*/ 79 h 102"/>
                <a:gd name="T6" fmla="*/ 11 w 130"/>
                <a:gd name="T7" fmla="*/ 25 h 102"/>
                <a:gd name="T8" fmla="*/ 106 w 130"/>
                <a:gd name="T9" fmla="*/ 30 h 102"/>
              </a:gdLst>
              <a:ahLst/>
              <a:cxnLst>
                <a:cxn ang="0">
                  <a:pos x="T0" y="T1"/>
                </a:cxn>
                <a:cxn ang="0">
                  <a:pos x="T2" y="T3"/>
                </a:cxn>
                <a:cxn ang="0">
                  <a:pos x="T4" y="T5"/>
                </a:cxn>
                <a:cxn ang="0">
                  <a:pos x="T6" y="T7"/>
                </a:cxn>
                <a:cxn ang="0">
                  <a:pos x="T8" y="T9"/>
                </a:cxn>
              </a:cxnLst>
              <a:rect l="0" t="0" r="r" b="b"/>
              <a:pathLst>
                <a:path w="130" h="102">
                  <a:moveTo>
                    <a:pt x="106" y="30"/>
                  </a:moveTo>
                  <a:cubicBezTo>
                    <a:pt x="112" y="37"/>
                    <a:pt x="130" y="64"/>
                    <a:pt x="120" y="75"/>
                  </a:cubicBezTo>
                  <a:cubicBezTo>
                    <a:pt x="107" y="92"/>
                    <a:pt x="70" y="102"/>
                    <a:pt x="38" y="79"/>
                  </a:cubicBezTo>
                  <a:cubicBezTo>
                    <a:pt x="5" y="56"/>
                    <a:pt x="0" y="43"/>
                    <a:pt x="11" y="25"/>
                  </a:cubicBezTo>
                  <a:cubicBezTo>
                    <a:pt x="27" y="0"/>
                    <a:pt x="77" y="1"/>
                    <a:pt x="106" y="30"/>
                  </a:cubicBezTo>
                </a:path>
              </a:pathLst>
            </a:custGeom>
            <a:solidFill>
              <a:srgbClr val="E88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8" name="Freeform 183">
              <a:extLst>
                <a:ext uri="{FF2B5EF4-FFF2-40B4-BE49-F238E27FC236}">
                  <a16:creationId xmlns:a16="http://schemas.microsoft.com/office/drawing/2014/main" id="{DD0657B7-25D4-4DD5-80B8-A61B2BCB0CE2}"/>
                </a:ext>
              </a:extLst>
            </p:cNvPr>
            <p:cNvSpPr>
              <a:spLocks/>
            </p:cNvSpPr>
            <p:nvPr/>
          </p:nvSpPr>
          <p:spPr bwMode="auto">
            <a:xfrm>
              <a:off x="4831" y="3083"/>
              <a:ext cx="206" cy="192"/>
            </a:xfrm>
            <a:custGeom>
              <a:avLst/>
              <a:gdLst>
                <a:gd name="T0" fmla="*/ 120 w 143"/>
                <a:gd name="T1" fmla="*/ 46 h 133"/>
                <a:gd name="T2" fmla="*/ 13 w 143"/>
                <a:gd name="T3" fmla="*/ 30 h 133"/>
                <a:gd name="T4" fmla="*/ 56 w 143"/>
                <a:gd name="T5" fmla="*/ 103 h 133"/>
                <a:gd name="T6" fmla="*/ 131 w 143"/>
                <a:gd name="T7" fmla="*/ 104 h 133"/>
                <a:gd name="T8" fmla="*/ 120 w 143"/>
                <a:gd name="T9" fmla="*/ 46 h 133"/>
              </a:gdLst>
              <a:ahLst/>
              <a:cxnLst>
                <a:cxn ang="0">
                  <a:pos x="T0" y="T1"/>
                </a:cxn>
                <a:cxn ang="0">
                  <a:pos x="T2" y="T3"/>
                </a:cxn>
                <a:cxn ang="0">
                  <a:pos x="T4" y="T5"/>
                </a:cxn>
                <a:cxn ang="0">
                  <a:pos x="T6" y="T7"/>
                </a:cxn>
                <a:cxn ang="0">
                  <a:pos x="T8" y="T9"/>
                </a:cxn>
              </a:cxnLst>
              <a:rect l="0" t="0" r="r" b="b"/>
              <a:pathLst>
                <a:path w="143" h="133">
                  <a:moveTo>
                    <a:pt x="120" y="46"/>
                  </a:moveTo>
                  <a:cubicBezTo>
                    <a:pt x="76" y="0"/>
                    <a:pt x="18" y="22"/>
                    <a:pt x="13" y="30"/>
                  </a:cubicBezTo>
                  <a:cubicBezTo>
                    <a:pt x="0" y="52"/>
                    <a:pt x="22" y="72"/>
                    <a:pt x="56" y="103"/>
                  </a:cubicBezTo>
                  <a:cubicBezTo>
                    <a:pt x="89" y="133"/>
                    <a:pt x="116" y="127"/>
                    <a:pt x="131" y="104"/>
                  </a:cubicBezTo>
                  <a:cubicBezTo>
                    <a:pt x="143" y="85"/>
                    <a:pt x="141" y="67"/>
                    <a:pt x="120" y="46"/>
                  </a:cubicBezTo>
                </a:path>
              </a:pathLst>
            </a:custGeom>
            <a:solidFill>
              <a:srgbClr val="D180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9" name="Freeform 184">
              <a:extLst>
                <a:ext uri="{FF2B5EF4-FFF2-40B4-BE49-F238E27FC236}">
                  <a16:creationId xmlns:a16="http://schemas.microsoft.com/office/drawing/2014/main" id="{839AD1FC-A839-48DF-9C7E-A5C2FC6FECC1}"/>
                </a:ext>
              </a:extLst>
            </p:cNvPr>
            <p:cNvSpPr>
              <a:spLocks/>
            </p:cNvSpPr>
            <p:nvPr/>
          </p:nvSpPr>
          <p:spPr bwMode="auto">
            <a:xfrm>
              <a:off x="4831" y="3089"/>
              <a:ext cx="206" cy="192"/>
            </a:xfrm>
            <a:custGeom>
              <a:avLst/>
              <a:gdLst>
                <a:gd name="T0" fmla="*/ 120 w 143"/>
                <a:gd name="T1" fmla="*/ 45 h 133"/>
                <a:gd name="T2" fmla="*/ 13 w 143"/>
                <a:gd name="T3" fmla="*/ 30 h 133"/>
                <a:gd name="T4" fmla="*/ 56 w 143"/>
                <a:gd name="T5" fmla="*/ 102 h 133"/>
                <a:gd name="T6" fmla="*/ 131 w 143"/>
                <a:gd name="T7" fmla="*/ 104 h 133"/>
                <a:gd name="T8" fmla="*/ 120 w 143"/>
                <a:gd name="T9" fmla="*/ 45 h 133"/>
              </a:gdLst>
              <a:ahLst/>
              <a:cxnLst>
                <a:cxn ang="0">
                  <a:pos x="T0" y="T1"/>
                </a:cxn>
                <a:cxn ang="0">
                  <a:pos x="T2" y="T3"/>
                </a:cxn>
                <a:cxn ang="0">
                  <a:pos x="T4" y="T5"/>
                </a:cxn>
                <a:cxn ang="0">
                  <a:pos x="T6" y="T7"/>
                </a:cxn>
                <a:cxn ang="0">
                  <a:pos x="T8" y="T9"/>
                </a:cxn>
              </a:cxnLst>
              <a:rect l="0" t="0" r="r" b="b"/>
              <a:pathLst>
                <a:path w="143" h="133">
                  <a:moveTo>
                    <a:pt x="120" y="45"/>
                  </a:moveTo>
                  <a:cubicBezTo>
                    <a:pt x="76" y="0"/>
                    <a:pt x="18" y="21"/>
                    <a:pt x="13" y="30"/>
                  </a:cubicBezTo>
                  <a:cubicBezTo>
                    <a:pt x="0" y="52"/>
                    <a:pt x="22" y="72"/>
                    <a:pt x="56" y="102"/>
                  </a:cubicBezTo>
                  <a:cubicBezTo>
                    <a:pt x="89" y="133"/>
                    <a:pt x="116" y="127"/>
                    <a:pt x="131" y="104"/>
                  </a:cubicBezTo>
                  <a:cubicBezTo>
                    <a:pt x="143" y="85"/>
                    <a:pt x="141" y="67"/>
                    <a:pt x="120" y="45"/>
                  </a:cubicBezTo>
                </a:path>
              </a:pathLst>
            </a:custGeom>
            <a:solidFill>
              <a:srgbClr val="E88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0" name="Freeform 185">
              <a:extLst>
                <a:ext uri="{FF2B5EF4-FFF2-40B4-BE49-F238E27FC236}">
                  <a16:creationId xmlns:a16="http://schemas.microsoft.com/office/drawing/2014/main" id="{BBE3F518-D896-410F-ADEC-56BE8F07CC24}"/>
                </a:ext>
              </a:extLst>
            </p:cNvPr>
            <p:cNvSpPr>
              <a:spLocks/>
            </p:cNvSpPr>
            <p:nvPr/>
          </p:nvSpPr>
          <p:spPr bwMode="auto">
            <a:xfrm>
              <a:off x="4660" y="3019"/>
              <a:ext cx="264" cy="213"/>
            </a:xfrm>
            <a:custGeom>
              <a:avLst/>
              <a:gdLst>
                <a:gd name="T0" fmla="*/ 151 w 184"/>
                <a:gd name="T1" fmla="*/ 65 h 147"/>
                <a:gd name="T2" fmla="*/ 158 w 184"/>
                <a:gd name="T3" fmla="*/ 134 h 147"/>
                <a:gd name="T4" fmla="*/ 45 w 184"/>
                <a:gd name="T5" fmla="*/ 107 h 147"/>
                <a:gd name="T6" fmla="*/ 19 w 184"/>
                <a:gd name="T7" fmla="*/ 31 h 147"/>
                <a:gd name="T8" fmla="*/ 151 w 184"/>
                <a:gd name="T9" fmla="*/ 65 h 147"/>
              </a:gdLst>
              <a:ahLst/>
              <a:cxnLst>
                <a:cxn ang="0">
                  <a:pos x="T0" y="T1"/>
                </a:cxn>
                <a:cxn ang="0">
                  <a:pos x="T2" y="T3"/>
                </a:cxn>
                <a:cxn ang="0">
                  <a:pos x="T4" y="T5"/>
                </a:cxn>
                <a:cxn ang="0">
                  <a:pos x="T6" y="T7"/>
                </a:cxn>
                <a:cxn ang="0">
                  <a:pos x="T8" y="T9"/>
                </a:cxn>
              </a:cxnLst>
              <a:rect l="0" t="0" r="r" b="b"/>
              <a:pathLst>
                <a:path w="184" h="147">
                  <a:moveTo>
                    <a:pt x="151" y="65"/>
                  </a:moveTo>
                  <a:cubicBezTo>
                    <a:pt x="184" y="115"/>
                    <a:pt x="167" y="129"/>
                    <a:pt x="158" y="134"/>
                  </a:cubicBezTo>
                  <a:cubicBezTo>
                    <a:pt x="134" y="147"/>
                    <a:pt x="78" y="147"/>
                    <a:pt x="45" y="107"/>
                  </a:cubicBezTo>
                  <a:cubicBezTo>
                    <a:pt x="13" y="68"/>
                    <a:pt x="0" y="51"/>
                    <a:pt x="19" y="31"/>
                  </a:cubicBezTo>
                  <a:cubicBezTo>
                    <a:pt x="49" y="0"/>
                    <a:pt x="123" y="23"/>
                    <a:pt x="151" y="65"/>
                  </a:cubicBezTo>
                </a:path>
              </a:pathLst>
            </a:custGeom>
            <a:solidFill>
              <a:srgbClr val="D180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1" name="Freeform 186">
              <a:extLst>
                <a:ext uri="{FF2B5EF4-FFF2-40B4-BE49-F238E27FC236}">
                  <a16:creationId xmlns:a16="http://schemas.microsoft.com/office/drawing/2014/main" id="{E80E1FF0-66F7-4A81-83BD-5B5CE300A01E}"/>
                </a:ext>
              </a:extLst>
            </p:cNvPr>
            <p:cNvSpPr>
              <a:spLocks/>
            </p:cNvSpPr>
            <p:nvPr/>
          </p:nvSpPr>
          <p:spPr bwMode="auto">
            <a:xfrm>
              <a:off x="4894" y="3175"/>
              <a:ext cx="131" cy="104"/>
            </a:xfrm>
            <a:custGeom>
              <a:avLst/>
              <a:gdLst>
                <a:gd name="T0" fmla="*/ 85 w 91"/>
                <a:gd name="T1" fmla="*/ 40 h 72"/>
                <a:gd name="T2" fmla="*/ 76 w 91"/>
                <a:gd name="T3" fmla="*/ 44 h 72"/>
                <a:gd name="T4" fmla="*/ 46 w 91"/>
                <a:gd name="T5" fmla="*/ 21 h 72"/>
                <a:gd name="T6" fmla="*/ 27 w 91"/>
                <a:gd name="T7" fmla="*/ 12 h 72"/>
                <a:gd name="T8" fmla="*/ 2 w 91"/>
                <a:gd name="T9" fmla="*/ 13 h 72"/>
                <a:gd name="T10" fmla="*/ 12 w 91"/>
                <a:gd name="T11" fmla="*/ 41 h 72"/>
                <a:gd name="T12" fmla="*/ 15 w 91"/>
                <a:gd name="T13" fmla="*/ 45 h 72"/>
                <a:gd name="T14" fmla="*/ 87 w 91"/>
                <a:gd name="T15" fmla="*/ 44 h 72"/>
                <a:gd name="T16" fmla="*/ 91 w 91"/>
                <a:gd name="T17" fmla="*/ 36 h 72"/>
                <a:gd name="T18" fmla="*/ 85 w 91"/>
                <a:gd name="T19"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72">
                  <a:moveTo>
                    <a:pt x="85" y="40"/>
                  </a:moveTo>
                  <a:cubicBezTo>
                    <a:pt x="82" y="41"/>
                    <a:pt x="79" y="44"/>
                    <a:pt x="76" y="44"/>
                  </a:cubicBezTo>
                  <a:cubicBezTo>
                    <a:pt x="63" y="47"/>
                    <a:pt x="56" y="26"/>
                    <a:pt x="46" y="21"/>
                  </a:cubicBezTo>
                  <a:cubicBezTo>
                    <a:pt x="40" y="17"/>
                    <a:pt x="34" y="14"/>
                    <a:pt x="27" y="12"/>
                  </a:cubicBezTo>
                  <a:cubicBezTo>
                    <a:pt x="19" y="9"/>
                    <a:pt x="3" y="0"/>
                    <a:pt x="2" y="13"/>
                  </a:cubicBezTo>
                  <a:cubicBezTo>
                    <a:pt x="0" y="24"/>
                    <a:pt x="7" y="32"/>
                    <a:pt x="12" y="41"/>
                  </a:cubicBezTo>
                  <a:cubicBezTo>
                    <a:pt x="13" y="43"/>
                    <a:pt x="14" y="44"/>
                    <a:pt x="15" y="45"/>
                  </a:cubicBezTo>
                  <a:cubicBezTo>
                    <a:pt x="47" y="72"/>
                    <a:pt x="73" y="66"/>
                    <a:pt x="87" y="44"/>
                  </a:cubicBezTo>
                  <a:cubicBezTo>
                    <a:pt x="88" y="42"/>
                    <a:pt x="90" y="39"/>
                    <a:pt x="91" y="36"/>
                  </a:cubicBezTo>
                  <a:cubicBezTo>
                    <a:pt x="88" y="38"/>
                    <a:pt x="86" y="39"/>
                    <a:pt x="85" y="40"/>
                  </a:cubicBezTo>
                </a:path>
              </a:pathLst>
            </a:custGeom>
            <a:solidFill>
              <a:srgbClr val="D180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2" name="Freeform 187">
              <a:extLst>
                <a:ext uri="{FF2B5EF4-FFF2-40B4-BE49-F238E27FC236}">
                  <a16:creationId xmlns:a16="http://schemas.microsoft.com/office/drawing/2014/main" id="{39E8E395-0223-4FAE-8A6D-2E150DD2A1BB}"/>
                </a:ext>
              </a:extLst>
            </p:cNvPr>
            <p:cNvSpPr>
              <a:spLocks/>
            </p:cNvSpPr>
            <p:nvPr/>
          </p:nvSpPr>
          <p:spPr bwMode="auto">
            <a:xfrm>
              <a:off x="4650" y="3019"/>
              <a:ext cx="264" cy="213"/>
            </a:xfrm>
            <a:custGeom>
              <a:avLst/>
              <a:gdLst>
                <a:gd name="T0" fmla="*/ 151 w 184"/>
                <a:gd name="T1" fmla="*/ 65 h 147"/>
                <a:gd name="T2" fmla="*/ 157 w 184"/>
                <a:gd name="T3" fmla="*/ 134 h 147"/>
                <a:gd name="T4" fmla="*/ 45 w 184"/>
                <a:gd name="T5" fmla="*/ 107 h 147"/>
                <a:gd name="T6" fmla="*/ 19 w 184"/>
                <a:gd name="T7" fmla="*/ 31 h 147"/>
                <a:gd name="T8" fmla="*/ 151 w 184"/>
                <a:gd name="T9" fmla="*/ 65 h 147"/>
              </a:gdLst>
              <a:ahLst/>
              <a:cxnLst>
                <a:cxn ang="0">
                  <a:pos x="T0" y="T1"/>
                </a:cxn>
                <a:cxn ang="0">
                  <a:pos x="T2" y="T3"/>
                </a:cxn>
                <a:cxn ang="0">
                  <a:pos x="T4" y="T5"/>
                </a:cxn>
                <a:cxn ang="0">
                  <a:pos x="T6" y="T7"/>
                </a:cxn>
                <a:cxn ang="0">
                  <a:pos x="T8" y="T9"/>
                </a:cxn>
              </a:cxnLst>
              <a:rect l="0" t="0" r="r" b="b"/>
              <a:pathLst>
                <a:path w="184" h="147">
                  <a:moveTo>
                    <a:pt x="151" y="65"/>
                  </a:moveTo>
                  <a:cubicBezTo>
                    <a:pt x="184" y="115"/>
                    <a:pt x="166" y="129"/>
                    <a:pt x="157" y="134"/>
                  </a:cubicBezTo>
                  <a:cubicBezTo>
                    <a:pt x="134" y="147"/>
                    <a:pt x="77" y="147"/>
                    <a:pt x="45" y="107"/>
                  </a:cubicBezTo>
                  <a:cubicBezTo>
                    <a:pt x="12" y="68"/>
                    <a:pt x="0" y="51"/>
                    <a:pt x="19" y="31"/>
                  </a:cubicBezTo>
                  <a:cubicBezTo>
                    <a:pt x="49" y="0"/>
                    <a:pt x="123" y="23"/>
                    <a:pt x="151" y="65"/>
                  </a:cubicBezTo>
                </a:path>
              </a:pathLst>
            </a:custGeom>
            <a:solidFill>
              <a:srgbClr val="E88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3" name="Freeform 188">
              <a:extLst>
                <a:ext uri="{FF2B5EF4-FFF2-40B4-BE49-F238E27FC236}">
                  <a16:creationId xmlns:a16="http://schemas.microsoft.com/office/drawing/2014/main" id="{14E821A1-E233-48D3-9704-4A10A1235BF3}"/>
                </a:ext>
              </a:extLst>
            </p:cNvPr>
            <p:cNvSpPr>
              <a:spLocks/>
            </p:cNvSpPr>
            <p:nvPr/>
          </p:nvSpPr>
          <p:spPr bwMode="auto">
            <a:xfrm>
              <a:off x="4706" y="3103"/>
              <a:ext cx="293" cy="254"/>
            </a:xfrm>
            <a:custGeom>
              <a:avLst/>
              <a:gdLst>
                <a:gd name="T0" fmla="*/ 153 w 204"/>
                <a:gd name="T1" fmla="*/ 53 h 176"/>
                <a:gd name="T2" fmla="*/ 17 w 204"/>
                <a:gd name="T3" fmla="*/ 73 h 176"/>
                <a:gd name="T4" fmla="*/ 79 w 204"/>
                <a:gd name="T5" fmla="*/ 139 h 176"/>
                <a:gd name="T6" fmla="*/ 192 w 204"/>
                <a:gd name="T7" fmla="*/ 141 h 176"/>
                <a:gd name="T8" fmla="*/ 153 w 204"/>
                <a:gd name="T9" fmla="*/ 53 h 176"/>
              </a:gdLst>
              <a:ahLst/>
              <a:cxnLst>
                <a:cxn ang="0">
                  <a:pos x="T0" y="T1"/>
                </a:cxn>
                <a:cxn ang="0">
                  <a:pos x="T2" y="T3"/>
                </a:cxn>
                <a:cxn ang="0">
                  <a:pos x="T4" y="T5"/>
                </a:cxn>
                <a:cxn ang="0">
                  <a:pos x="T6" y="T7"/>
                </a:cxn>
                <a:cxn ang="0">
                  <a:pos x="T8" y="T9"/>
                </a:cxn>
              </a:cxnLst>
              <a:rect l="0" t="0" r="r" b="b"/>
              <a:pathLst>
                <a:path w="204" h="176">
                  <a:moveTo>
                    <a:pt x="153" y="53"/>
                  </a:moveTo>
                  <a:cubicBezTo>
                    <a:pt x="47" y="0"/>
                    <a:pt x="23" y="62"/>
                    <a:pt x="17" y="73"/>
                  </a:cubicBezTo>
                  <a:cubicBezTo>
                    <a:pt x="0" y="101"/>
                    <a:pt x="35" y="102"/>
                    <a:pt x="79" y="139"/>
                  </a:cubicBezTo>
                  <a:cubicBezTo>
                    <a:pt x="122" y="176"/>
                    <a:pt x="176" y="170"/>
                    <a:pt x="192" y="141"/>
                  </a:cubicBezTo>
                  <a:cubicBezTo>
                    <a:pt x="202" y="124"/>
                    <a:pt x="204" y="79"/>
                    <a:pt x="153" y="53"/>
                  </a:cubicBezTo>
                </a:path>
              </a:pathLst>
            </a:custGeom>
            <a:solidFill>
              <a:srgbClr val="E88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4" name="Freeform 189">
              <a:extLst>
                <a:ext uri="{FF2B5EF4-FFF2-40B4-BE49-F238E27FC236}">
                  <a16:creationId xmlns:a16="http://schemas.microsoft.com/office/drawing/2014/main" id="{9A82337E-B7E3-477D-AAAE-0885A6CB0D14}"/>
                </a:ext>
              </a:extLst>
            </p:cNvPr>
            <p:cNvSpPr>
              <a:spLocks/>
            </p:cNvSpPr>
            <p:nvPr/>
          </p:nvSpPr>
          <p:spPr bwMode="auto">
            <a:xfrm>
              <a:off x="4710" y="3099"/>
              <a:ext cx="295" cy="258"/>
            </a:xfrm>
            <a:custGeom>
              <a:avLst/>
              <a:gdLst>
                <a:gd name="T0" fmla="*/ 154 w 205"/>
                <a:gd name="T1" fmla="*/ 53 h 179"/>
                <a:gd name="T2" fmla="*/ 17 w 205"/>
                <a:gd name="T3" fmla="*/ 75 h 179"/>
                <a:gd name="T4" fmla="*/ 79 w 205"/>
                <a:gd name="T5" fmla="*/ 142 h 179"/>
                <a:gd name="T6" fmla="*/ 192 w 205"/>
                <a:gd name="T7" fmla="*/ 143 h 179"/>
                <a:gd name="T8" fmla="*/ 154 w 205"/>
                <a:gd name="T9" fmla="*/ 53 h 179"/>
              </a:gdLst>
              <a:ahLst/>
              <a:cxnLst>
                <a:cxn ang="0">
                  <a:pos x="T0" y="T1"/>
                </a:cxn>
                <a:cxn ang="0">
                  <a:pos x="T2" y="T3"/>
                </a:cxn>
                <a:cxn ang="0">
                  <a:pos x="T4" y="T5"/>
                </a:cxn>
                <a:cxn ang="0">
                  <a:pos x="T6" y="T7"/>
                </a:cxn>
                <a:cxn ang="0">
                  <a:pos x="T8" y="T9"/>
                </a:cxn>
              </a:cxnLst>
              <a:rect l="0" t="0" r="r" b="b"/>
              <a:pathLst>
                <a:path w="205" h="179">
                  <a:moveTo>
                    <a:pt x="154" y="53"/>
                  </a:moveTo>
                  <a:cubicBezTo>
                    <a:pt x="48" y="0"/>
                    <a:pt x="23" y="64"/>
                    <a:pt x="17" y="75"/>
                  </a:cubicBezTo>
                  <a:cubicBezTo>
                    <a:pt x="0" y="104"/>
                    <a:pt x="35" y="105"/>
                    <a:pt x="79" y="142"/>
                  </a:cubicBezTo>
                  <a:cubicBezTo>
                    <a:pt x="122" y="179"/>
                    <a:pt x="175" y="172"/>
                    <a:pt x="192" y="143"/>
                  </a:cubicBezTo>
                  <a:cubicBezTo>
                    <a:pt x="202" y="126"/>
                    <a:pt x="205" y="78"/>
                    <a:pt x="154" y="53"/>
                  </a:cubicBezTo>
                </a:path>
              </a:pathLst>
            </a:custGeom>
            <a:solidFill>
              <a:srgbClr val="D180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5" name="Freeform 190">
              <a:extLst>
                <a:ext uri="{FF2B5EF4-FFF2-40B4-BE49-F238E27FC236}">
                  <a16:creationId xmlns:a16="http://schemas.microsoft.com/office/drawing/2014/main" id="{9B81EF95-3CD0-4551-9E79-48447D2690A3}"/>
                </a:ext>
              </a:extLst>
            </p:cNvPr>
            <p:cNvSpPr>
              <a:spLocks/>
            </p:cNvSpPr>
            <p:nvPr/>
          </p:nvSpPr>
          <p:spPr bwMode="auto">
            <a:xfrm>
              <a:off x="4706" y="3103"/>
              <a:ext cx="293" cy="254"/>
            </a:xfrm>
            <a:custGeom>
              <a:avLst/>
              <a:gdLst>
                <a:gd name="T0" fmla="*/ 153 w 204"/>
                <a:gd name="T1" fmla="*/ 53 h 176"/>
                <a:gd name="T2" fmla="*/ 17 w 204"/>
                <a:gd name="T3" fmla="*/ 73 h 176"/>
                <a:gd name="T4" fmla="*/ 79 w 204"/>
                <a:gd name="T5" fmla="*/ 139 h 176"/>
                <a:gd name="T6" fmla="*/ 192 w 204"/>
                <a:gd name="T7" fmla="*/ 141 h 176"/>
                <a:gd name="T8" fmla="*/ 153 w 204"/>
                <a:gd name="T9" fmla="*/ 53 h 176"/>
              </a:gdLst>
              <a:ahLst/>
              <a:cxnLst>
                <a:cxn ang="0">
                  <a:pos x="T0" y="T1"/>
                </a:cxn>
                <a:cxn ang="0">
                  <a:pos x="T2" y="T3"/>
                </a:cxn>
                <a:cxn ang="0">
                  <a:pos x="T4" y="T5"/>
                </a:cxn>
                <a:cxn ang="0">
                  <a:pos x="T6" y="T7"/>
                </a:cxn>
                <a:cxn ang="0">
                  <a:pos x="T8" y="T9"/>
                </a:cxn>
              </a:cxnLst>
              <a:rect l="0" t="0" r="r" b="b"/>
              <a:pathLst>
                <a:path w="204" h="176">
                  <a:moveTo>
                    <a:pt x="153" y="53"/>
                  </a:moveTo>
                  <a:cubicBezTo>
                    <a:pt x="47" y="0"/>
                    <a:pt x="23" y="62"/>
                    <a:pt x="17" y="73"/>
                  </a:cubicBezTo>
                  <a:cubicBezTo>
                    <a:pt x="0" y="101"/>
                    <a:pt x="35" y="102"/>
                    <a:pt x="79" y="139"/>
                  </a:cubicBezTo>
                  <a:cubicBezTo>
                    <a:pt x="122" y="176"/>
                    <a:pt x="176" y="170"/>
                    <a:pt x="192" y="141"/>
                  </a:cubicBezTo>
                  <a:cubicBezTo>
                    <a:pt x="202" y="124"/>
                    <a:pt x="204" y="79"/>
                    <a:pt x="153" y="53"/>
                  </a:cubicBezTo>
                </a:path>
              </a:pathLst>
            </a:custGeom>
            <a:solidFill>
              <a:srgbClr val="E88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6" name="Freeform 191">
              <a:extLst>
                <a:ext uri="{FF2B5EF4-FFF2-40B4-BE49-F238E27FC236}">
                  <a16:creationId xmlns:a16="http://schemas.microsoft.com/office/drawing/2014/main" id="{48FEB019-90DC-44A7-985E-EAC6F083AF62}"/>
                </a:ext>
              </a:extLst>
            </p:cNvPr>
            <p:cNvSpPr>
              <a:spLocks/>
            </p:cNvSpPr>
            <p:nvPr/>
          </p:nvSpPr>
          <p:spPr bwMode="auto">
            <a:xfrm>
              <a:off x="4529" y="3044"/>
              <a:ext cx="288" cy="253"/>
            </a:xfrm>
            <a:custGeom>
              <a:avLst/>
              <a:gdLst>
                <a:gd name="T0" fmla="*/ 167 w 200"/>
                <a:gd name="T1" fmla="*/ 81 h 175"/>
                <a:gd name="T2" fmla="*/ 93 w 200"/>
                <a:gd name="T3" fmla="*/ 138 h 175"/>
                <a:gd name="T4" fmla="*/ 7 w 200"/>
                <a:gd name="T5" fmla="*/ 67 h 175"/>
                <a:gd name="T6" fmla="*/ 167 w 200"/>
                <a:gd name="T7" fmla="*/ 81 h 175"/>
              </a:gdLst>
              <a:ahLst/>
              <a:cxnLst>
                <a:cxn ang="0">
                  <a:pos x="T0" y="T1"/>
                </a:cxn>
                <a:cxn ang="0">
                  <a:pos x="T2" y="T3"/>
                </a:cxn>
                <a:cxn ang="0">
                  <a:pos x="T4" y="T5"/>
                </a:cxn>
                <a:cxn ang="0">
                  <a:pos x="T6" y="T7"/>
                </a:cxn>
              </a:cxnLst>
              <a:rect l="0" t="0" r="r" b="b"/>
              <a:pathLst>
                <a:path w="200" h="175">
                  <a:moveTo>
                    <a:pt x="167" y="81"/>
                  </a:moveTo>
                  <a:cubicBezTo>
                    <a:pt x="200" y="163"/>
                    <a:pt x="138" y="175"/>
                    <a:pt x="93" y="138"/>
                  </a:cubicBezTo>
                  <a:cubicBezTo>
                    <a:pt x="47" y="100"/>
                    <a:pt x="0" y="101"/>
                    <a:pt x="7" y="67"/>
                  </a:cubicBezTo>
                  <a:cubicBezTo>
                    <a:pt x="21" y="0"/>
                    <a:pt x="138" y="13"/>
                    <a:pt x="167" y="81"/>
                  </a:cubicBezTo>
                </a:path>
              </a:pathLst>
            </a:custGeom>
            <a:solidFill>
              <a:srgbClr val="D180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7" name="Freeform 192">
              <a:extLst>
                <a:ext uri="{FF2B5EF4-FFF2-40B4-BE49-F238E27FC236}">
                  <a16:creationId xmlns:a16="http://schemas.microsoft.com/office/drawing/2014/main" id="{6247C684-4D9D-4B37-92D0-C4BB72A3E41D}"/>
                </a:ext>
              </a:extLst>
            </p:cNvPr>
            <p:cNvSpPr>
              <a:spLocks/>
            </p:cNvSpPr>
            <p:nvPr/>
          </p:nvSpPr>
          <p:spPr bwMode="auto">
            <a:xfrm>
              <a:off x="4824" y="3230"/>
              <a:ext cx="171" cy="124"/>
            </a:xfrm>
            <a:custGeom>
              <a:avLst/>
              <a:gdLst>
                <a:gd name="T0" fmla="*/ 110 w 119"/>
                <a:gd name="T1" fmla="*/ 53 h 86"/>
                <a:gd name="T2" fmla="*/ 111 w 119"/>
                <a:gd name="T3" fmla="*/ 5 h 86"/>
                <a:gd name="T4" fmla="*/ 110 w 119"/>
                <a:gd name="T5" fmla="*/ 7 h 86"/>
                <a:gd name="T6" fmla="*/ 110 w 119"/>
                <a:gd name="T7" fmla="*/ 23 h 86"/>
                <a:gd name="T8" fmla="*/ 93 w 119"/>
                <a:gd name="T9" fmla="*/ 49 h 86"/>
                <a:gd name="T10" fmla="*/ 77 w 119"/>
                <a:gd name="T11" fmla="*/ 47 h 86"/>
                <a:gd name="T12" fmla="*/ 67 w 119"/>
                <a:gd name="T13" fmla="*/ 37 h 86"/>
                <a:gd name="T14" fmla="*/ 44 w 119"/>
                <a:gd name="T15" fmla="*/ 12 h 86"/>
                <a:gd name="T16" fmla="*/ 28 w 119"/>
                <a:gd name="T17" fmla="*/ 4 h 86"/>
                <a:gd name="T18" fmla="*/ 10 w 119"/>
                <a:gd name="T19" fmla="*/ 3 h 86"/>
                <a:gd name="T20" fmla="*/ 0 w 119"/>
                <a:gd name="T21" fmla="*/ 20 h 86"/>
                <a:gd name="T22" fmla="*/ 2 w 119"/>
                <a:gd name="T23" fmla="*/ 31 h 86"/>
                <a:gd name="T24" fmla="*/ 8 w 119"/>
                <a:gd name="T25" fmla="*/ 48 h 86"/>
                <a:gd name="T26" fmla="*/ 15 w 119"/>
                <a:gd name="T27" fmla="*/ 64 h 86"/>
                <a:gd name="T28" fmla="*/ 110 w 119"/>
                <a:gd name="T29" fmla="*/ 5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86">
                  <a:moveTo>
                    <a:pt x="110" y="53"/>
                  </a:moveTo>
                  <a:cubicBezTo>
                    <a:pt x="116" y="43"/>
                    <a:pt x="119" y="25"/>
                    <a:pt x="111" y="5"/>
                  </a:cubicBezTo>
                  <a:cubicBezTo>
                    <a:pt x="111" y="6"/>
                    <a:pt x="110" y="6"/>
                    <a:pt x="110" y="7"/>
                  </a:cubicBezTo>
                  <a:cubicBezTo>
                    <a:pt x="109" y="12"/>
                    <a:pt x="110" y="18"/>
                    <a:pt x="110" y="23"/>
                  </a:cubicBezTo>
                  <a:cubicBezTo>
                    <a:pt x="109" y="33"/>
                    <a:pt x="105" y="48"/>
                    <a:pt x="93" y="49"/>
                  </a:cubicBezTo>
                  <a:cubicBezTo>
                    <a:pt x="88" y="50"/>
                    <a:pt x="82" y="49"/>
                    <a:pt x="77" y="47"/>
                  </a:cubicBezTo>
                  <a:cubicBezTo>
                    <a:pt x="72" y="45"/>
                    <a:pt x="70" y="41"/>
                    <a:pt x="67" y="37"/>
                  </a:cubicBezTo>
                  <a:cubicBezTo>
                    <a:pt x="61" y="28"/>
                    <a:pt x="53" y="19"/>
                    <a:pt x="44" y="12"/>
                  </a:cubicBezTo>
                  <a:cubicBezTo>
                    <a:pt x="39" y="8"/>
                    <a:pt x="34" y="5"/>
                    <a:pt x="28" y="4"/>
                  </a:cubicBezTo>
                  <a:cubicBezTo>
                    <a:pt x="23" y="3"/>
                    <a:pt x="15" y="0"/>
                    <a:pt x="10" y="3"/>
                  </a:cubicBezTo>
                  <a:cubicBezTo>
                    <a:pt x="4" y="6"/>
                    <a:pt x="1" y="13"/>
                    <a:pt x="0" y="20"/>
                  </a:cubicBezTo>
                  <a:cubicBezTo>
                    <a:pt x="0" y="23"/>
                    <a:pt x="1" y="28"/>
                    <a:pt x="2" y="31"/>
                  </a:cubicBezTo>
                  <a:cubicBezTo>
                    <a:pt x="5" y="37"/>
                    <a:pt x="6" y="42"/>
                    <a:pt x="8" y="48"/>
                  </a:cubicBezTo>
                  <a:cubicBezTo>
                    <a:pt x="10" y="53"/>
                    <a:pt x="12" y="59"/>
                    <a:pt x="15" y="64"/>
                  </a:cubicBezTo>
                  <a:cubicBezTo>
                    <a:pt x="54" y="86"/>
                    <a:pt x="96" y="78"/>
                    <a:pt x="110" y="53"/>
                  </a:cubicBezTo>
                </a:path>
              </a:pathLst>
            </a:custGeom>
            <a:solidFill>
              <a:srgbClr val="D180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8" name="Freeform 193">
              <a:extLst>
                <a:ext uri="{FF2B5EF4-FFF2-40B4-BE49-F238E27FC236}">
                  <a16:creationId xmlns:a16="http://schemas.microsoft.com/office/drawing/2014/main" id="{9BF88910-EE19-44DF-B3BD-E413E0597DF3}"/>
                </a:ext>
              </a:extLst>
            </p:cNvPr>
            <p:cNvSpPr>
              <a:spLocks/>
            </p:cNvSpPr>
            <p:nvPr/>
          </p:nvSpPr>
          <p:spPr bwMode="auto">
            <a:xfrm>
              <a:off x="4517" y="3044"/>
              <a:ext cx="294" cy="253"/>
            </a:xfrm>
            <a:custGeom>
              <a:avLst/>
              <a:gdLst>
                <a:gd name="T0" fmla="*/ 170 w 204"/>
                <a:gd name="T1" fmla="*/ 81 h 175"/>
                <a:gd name="T2" fmla="*/ 93 w 204"/>
                <a:gd name="T3" fmla="*/ 138 h 175"/>
                <a:gd name="T4" fmla="*/ 7 w 204"/>
                <a:gd name="T5" fmla="*/ 67 h 175"/>
                <a:gd name="T6" fmla="*/ 170 w 204"/>
                <a:gd name="T7" fmla="*/ 81 h 175"/>
              </a:gdLst>
              <a:ahLst/>
              <a:cxnLst>
                <a:cxn ang="0">
                  <a:pos x="T0" y="T1"/>
                </a:cxn>
                <a:cxn ang="0">
                  <a:pos x="T2" y="T3"/>
                </a:cxn>
                <a:cxn ang="0">
                  <a:pos x="T4" y="T5"/>
                </a:cxn>
                <a:cxn ang="0">
                  <a:pos x="T6" y="T7"/>
                </a:cxn>
              </a:cxnLst>
              <a:rect l="0" t="0" r="r" b="b"/>
              <a:pathLst>
                <a:path w="204" h="175">
                  <a:moveTo>
                    <a:pt x="170" y="81"/>
                  </a:moveTo>
                  <a:cubicBezTo>
                    <a:pt x="204" y="163"/>
                    <a:pt x="139" y="175"/>
                    <a:pt x="93" y="138"/>
                  </a:cubicBezTo>
                  <a:cubicBezTo>
                    <a:pt x="47" y="100"/>
                    <a:pt x="0" y="101"/>
                    <a:pt x="7" y="67"/>
                  </a:cubicBezTo>
                  <a:cubicBezTo>
                    <a:pt x="22" y="0"/>
                    <a:pt x="142" y="13"/>
                    <a:pt x="170" y="81"/>
                  </a:cubicBezTo>
                </a:path>
              </a:pathLst>
            </a:custGeom>
            <a:solidFill>
              <a:srgbClr val="E88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9" name="Freeform 194">
              <a:extLst>
                <a:ext uri="{FF2B5EF4-FFF2-40B4-BE49-F238E27FC236}">
                  <a16:creationId xmlns:a16="http://schemas.microsoft.com/office/drawing/2014/main" id="{8E7A66F4-28DD-419F-A677-FF71A6B66F85}"/>
                </a:ext>
              </a:extLst>
            </p:cNvPr>
            <p:cNvSpPr>
              <a:spLocks/>
            </p:cNvSpPr>
            <p:nvPr/>
          </p:nvSpPr>
          <p:spPr bwMode="auto">
            <a:xfrm>
              <a:off x="4592" y="3136"/>
              <a:ext cx="351" cy="278"/>
            </a:xfrm>
            <a:custGeom>
              <a:avLst/>
              <a:gdLst>
                <a:gd name="T0" fmla="*/ 174 w 244"/>
                <a:gd name="T1" fmla="*/ 58 h 192"/>
                <a:gd name="T2" fmla="*/ 19 w 244"/>
                <a:gd name="T3" fmla="*/ 77 h 192"/>
                <a:gd name="T4" fmla="*/ 88 w 244"/>
                <a:gd name="T5" fmla="*/ 151 h 192"/>
                <a:gd name="T6" fmla="*/ 214 w 244"/>
                <a:gd name="T7" fmla="*/ 156 h 192"/>
                <a:gd name="T8" fmla="*/ 174 w 244"/>
                <a:gd name="T9" fmla="*/ 58 h 192"/>
              </a:gdLst>
              <a:ahLst/>
              <a:cxnLst>
                <a:cxn ang="0">
                  <a:pos x="T0" y="T1"/>
                </a:cxn>
                <a:cxn ang="0">
                  <a:pos x="T2" y="T3"/>
                </a:cxn>
                <a:cxn ang="0">
                  <a:pos x="T4" y="T5"/>
                </a:cxn>
                <a:cxn ang="0">
                  <a:pos x="T6" y="T7"/>
                </a:cxn>
                <a:cxn ang="0">
                  <a:pos x="T8" y="T9"/>
                </a:cxn>
              </a:cxnLst>
              <a:rect l="0" t="0" r="r" b="b"/>
              <a:pathLst>
                <a:path w="244" h="192">
                  <a:moveTo>
                    <a:pt x="174" y="58"/>
                  </a:moveTo>
                  <a:cubicBezTo>
                    <a:pt x="57" y="0"/>
                    <a:pt x="26" y="65"/>
                    <a:pt x="19" y="77"/>
                  </a:cubicBezTo>
                  <a:cubicBezTo>
                    <a:pt x="0" y="108"/>
                    <a:pt x="40" y="109"/>
                    <a:pt x="88" y="151"/>
                  </a:cubicBezTo>
                  <a:cubicBezTo>
                    <a:pt x="136" y="192"/>
                    <a:pt x="193" y="187"/>
                    <a:pt x="214" y="156"/>
                  </a:cubicBezTo>
                  <a:cubicBezTo>
                    <a:pt x="244" y="113"/>
                    <a:pt x="231" y="87"/>
                    <a:pt x="174" y="58"/>
                  </a:cubicBezTo>
                </a:path>
              </a:pathLst>
            </a:custGeom>
            <a:solidFill>
              <a:srgbClr val="D180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0" name="Freeform 195">
              <a:extLst>
                <a:ext uri="{FF2B5EF4-FFF2-40B4-BE49-F238E27FC236}">
                  <a16:creationId xmlns:a16="http://schemas.microsoft.com/office/drawing/2014/main" id="{641CC307-865D-4809-838C-2B319CFE110D}"/>
                </a:ext>
              </a:extLst>
            </p:cNvPr>
            <p:cNvSpPr>
              <a:spLocks/>
            </p:cNvSpPr>
            <p:nvPr/>
          </p:nvSpPr>
          <p:spPr bwMode="auto">
            <a:xfrm>
              <a:off x="4592" y="3141"/>
              <a:ext cx="351" cy="277"/>
            </a:xfrm>
            <a:custGeom>
              <a:avLst/>
              <a:gdLst>
                <a:gd name="T0" fmla="*/ 174 w 244"/>
                <a:gd name="T1" fmla="*/ 59 h 192"/>
                <a:gd name="T2" fmla="*/ 19 w 244"/>
                <a:gd name="T3" fmla="*/ 77 h 192"/>
                <a:gd name="T4" fmla="*/ 88 w 244"/>
                <a:gd name="T5" fmla="*/ 151 h 192"/>
                <a:gd name="T6" fmla="*/ 214 w 244"/>
                <a:gd name="T7" fmla="*/ 157 h 192"/>
                <a:gd name="T8" fmla="*/ 174 w 244"/>
                <a:gd name="T9" fmla="*/ 59 h 192"/>
              </a:gdLst>
              <a:ahLst/>
              <a:cxnLst>
                <a:cxn ang="0">
                  <a:pos x="T0" y="T1"/>
                </a:cxn>
                <a:cxn ang="0">
                  <a:pos x="T2" y="T3"/>
                </a:cxn>
                <a:cxn ang="0">
                  <a:pos x="T4" y="T5"/>
                </a:cxn>
                <a:cxn ang="0">
                  <a:pos x="T6" y="T7"/>
                </a:cxn>
                <a:cxn ang="0">
                  <a:pos x="T8" y="T9"/>
                </a:cxn>
              </a:cxnLst>
              <a:rect l="0" t="0" r="r" b="b"/>
              <a:pathLst>
                <a:path w="244" h="192">
                  <a:moveTo>
                    <a:pt x="174" y="59"/>
                  </a:moveTo>
                  <a:cubicBezTo>
                    <a:pt x="57" y="0"/>
                    <a:pt x="26" y="65"/>
                    <a:pt x="19" y="77"/>
                  </a:cubicBezTo>
                  <a:cubicBezTo>
                    <a:pt x="0" y="109"/>
                    <a:pt x="40" y="110"/>
                    <a:pt x="88" y="151"/>
                  </a:cubicBezTo>
                  <a:cubicBezTo>
                    <a:pt x="136" y="192"/>
                    <a:pt x="193" y="188"/>
                    <a:pt x="214" y="157"/>
                  </a:cubicBezTo>
                  <a:cubicBezTo>
                    <a:pt x="244" y="113"/>
                    <a:pt x="231" y="87"/>
                    <a:pt x="174" y="59"/>
                  </a:cubicBezTo>
                </a:path>
              </a:pathLst>
            </a:custGeom>
            <a:solidFill>
              <a:srgbClr val="E88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1" name="Freeform 196">
              <a:extLst>
                <a:ext uri="{FF2B5EF4-FFF2-40B4-BE49-F238E27FC236}">
                  <a16:creationId xmlns:a16="http://schemas.microsoft.com/office/drawing/2014/main" id="{6172F29E-E28D-452A-8E1F-CEA21AE6E360}"/>
                </a:ext>
              </a:extLst>
            </p:cNvPr>
            <p:cNvSpPr>
              <a:spLocks/>
            </p:cNvSpPr>
            <p:nvPr/>
          </p:nvSpPr>
          <p:spPr bwMode="auto">
            <a:xfrm>
              <a:off x="4414" y="3100"/>
              <a:ext cx="306" cy="267"/>
            </a:xfrm>
            <a:custGeom>
              <a:avLst/>
              <a:gdLst>
                <a:gd name="T0" fmla="*/ 141 w 213"/>
                <a:gd name="T1" fmla="*/ 53 h 185"/>
                <a:gd name="T2" fmla="*/ 115 w 213"/>
                <a:gd name="T3" fmla="*/ 163 h 185"/>
                <a:gd name="T4" fmla="*/ 13 w 213"/>
                <a:gd name="T5" fmla="*/ 91 h 185"/>
                <a:gd name="T6" fmla="*/ 141 w 213"/>
                <a:gd name="T7" fmla="*/ 53 h 185"/>
              </a:gdLst>
              <a:ahLst/>
              <a:cxnLst>
                <a:cxn ang="0">
                  <a:pos x="T0" y="T1"/>
                </a:cxn>
                <a:cxn ang="0">
                  <a:pos x="T2" y="T3"/>
                </a:cxn>
                <a:cxn ang="0">
                  <a:pos x="T4" y="T5"/>
                </a:cxn>
                <a:cxn ang="0">
                  <a:pos x="T6" y="T7"/>
                </a:cxn>
              </a:cxnLst>
              <a:rect l="0" t="0" r="r" b="b"/>
              <a:pathLst>
                <a:path w="213" h="185">
                  <a:moveTo>
                    <a:pt x="141" y="53"/>
                  </a:moveTo>
                  <a:cubicBezTo>
                    <a:pt x="213" y="115"/>
                    <a:pt x="128" y="155"/>
                    <a:pt x="115" y="163"/>
                  </a:cubicBezTo>
                  <a:cubicBezTo>
                    <a:pt x="83" y="185"/>
                    <a:pt x="20" y="121"/>
                    <a:pt x="13" y="91"/>
                  </a:cubicBezTo>
                  <a:cubicBezTo>
                    <a:pt x="0" y="32"/>
                    <a:pt x="80" y="0"/>
                    <a:pt x="141" y="53"/>
                  </a:cubicBezTo>
                </a:path>
              </a:pathLst>
            </a:custGeom>
            <a:solidFill>
              <a:srgbClr val="E88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2" name="Freeform 197">
              <a:extLst>
                <a:ext uri="{FF2B5EF4-FFF2-40B4-BE49-F238E27FC236}">
                  <a16:creationId xmlns:a16="http://schemas.microsoft.com/office/drawing/2014/main" id="{80D5AC5E-3B11-4B6E-8FFB-2E53DBBC6DEF}"/>
                </a:ext>
              </a:extLst>
            </p:cNvPr>
            <p:cNvSpPr>
              <a:spLocks/>
            </p:cNvSpPr>
            <p:nvPr/>
          </p:nvSpPr>
          <p:spPr bwMode="auto">
            <a:xfrm>
              <a:off x="4424" y="3100"/>
              <a:ext cx="306" cy="267"/>
            </a:xfrm>
            <a:custGeom>
              <a:avLst/>
              <a:gdLst>
                <a:gd name="T0" fmla="*/ 141 w 213"/>
                <a:gd name="T1" fmla="*/ 53 h 185"/>
                <a:gd name="T2" fmla="*/ 116 w 213"/>
                <a:gd name="T3" fmla="*/ 163 h 185"/>
                <a:gd name="T4" fmla="*/ 14 w 213"/>
                <a:gd name="T5" fmla="*/ 91 h 185"/>
                <a:gd name="T6" fmla="*/ 141 w 213"/>
                <a:gd name="T7" fmla="*/ 53 h 185"/>
              </a:gdLst>
              <a:ahLst/>
              <a:cxnLst>
                <a:cxn ang="0">
                  <a:pos x="T0" y="T1"/>
                </a:cxn>
                <a:cxn ang="0">
                  <a:pos x="T2" y="T3"/>
                </a:cxn>
                <a:cxn ang="0">
                  <a:pos x="T4" y="T5"/>
                </a:cxn>
                <a:cxn ang="0">
                  <a:pos x="T6" y="T7"/>
                </a:cxn>
              </a:cxnLst>
              <a:rect l="0" t="0" r="r" b="b"/>
              <a:pathLst>
                <a:path w="213" h="185">
                  <a:moveTo>
                    <a:pt x="141" y="53"/>
                  </a:moveTo>
                  <a:cubicBezTo>
                    <a:pt x="213" y="115"/>
                    <a:pt x="128" y="155"/>
                    <a:pt x="116" y="163"/>
                  </a:cubicBezTo>
                  <a:cubicBezTo>
                    <a:pt x="83" y="185"/>
                    <a:pt x="21" y="121"/>
                    <a:pt x="14" y="91"/>
                  </a:cubicBezTo>
                  <a:cubicBezTo>
                    <a:pt x="0" y="32"/>
                    <a:pt x="81" y="0"/>
                    <a:pt x="141" y="53"/>
                  </a:cubicBezTo>
                </a:path>
              </a:pathLst>
            </a:custGeom>
            <a:solidFill>
              <a:srgbClr val="D180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3" name="Freeform 198">
              <a:extLst>
                <a:ext uri="{FF2B5EF4-FFF2-40B4-BE49-F238E27FC236}">
                  <a16:creationId xmlns:a16="http://schemas.microsoft.com/office/drawing/2014/main" id="{F6D8F361-02F9-4197-8D63-13AA2ACBE576}"/>
                </a:ext>
              </a:extLst>
            </p:cNvPr>
            <p:cNvSpPr>
              <a:spLocks/>
            </p:cNvSpPr>
            <p:nvPr/>
          </p:nvSpPr>
          <p:spPr bwMode="auto">
            <a:xfrm>
              <a:off x="4414" y="3100"/>
              <a:ext cx="306" cy="267"/>
            </a:xfrm>
            <a:custGeom>
              <a:avLst/>
              <a:gdLst>
                <a:gd name="T0" fmla="*/ 141 w 213"/>
                <a:gd name="T1" fmla="*/ 53 h 185"/>
                <a:gd name="T2" fmla="*/ 115 w 213"/>
                <a:gd name="T3" fmla="*/ 163 h 185"/>
                <a:gd name="T4" fmla="*/ 13 w 213"/>
                <a:gd name="T5" fmla="*/ 91 h 185"/>
                <a:gd name="T6" fmla="*/ 141 w 213"/>
                <a:gd name="T7" fmla="*/ 53 h 185"/>
              </a:gdLst>
              <a:ahLst/>
              <a:cxnLst>
                <a:cxn ang="0">
                  <a:pos x="T0" y="T1"/>
                </a:cxn>
                <a:cxn ang="0">
                  <a:pos x="T2" y="T3"/>
                </a:cxn>
                <a:cxn ang="0">
                  <a:pos x="T4" y="T5"/>
                </a:cxn>
                <a:cxn ang="0">
                  <a:pos x="T6" y="T7"/>
                </a:cxn>
              </a:cxnLst>
              <a:rect l="0" t="0" r="r" b="b"/>
              <a:pathLst>
                <a:path w="213" h="185">
                  <a:moveTo>
                    <a:pt x="141" y="53"/>
                  </a:moveTo>
                  <a:cubicBezTo>
                    <a:pt x="213" y="115"/>
                    <a:pt x="128" y="155"/>
                    <a:pt x="115" y="163"/>
                  </a:cubicBezTo>
                  <a:cubicBezTo>
                    <a:pt x="83" y="185"/>
                    <a:pt x="20" y="121"/>
                    <a:pt x="13" y="91"/>
                  </a:cubicBezTo>
                  <a:cubicBezTo>
                    <a:pt x="0" y="32"/>
                    <a:pt x="80" y="0"/>
                    <a:pt x="141" y="53"/>
                  </a:cubicBezTo>
                </a:path>
              </a:pathLst>
            </a:custGeom>
            <a:solidFill>
              <a:srgbClr val="E88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4" name="Freeform 199">
              <a:extLst>
                <a:ext uri="{FF2B5EF4-FFF2-40B4-BE49-F238E27FC236}">
                  <a16:creationId xmlns:a16="http://schemas.microsoft.com/office/drawing/2014/main" id="{5BEE0606-04D7-4FEE-9B42-614E21069EB1}"/>
                </a:ext>
              </a:extLst>
            </p:cNvPr>
            <p:cNvSpPr>
              <a:spLocks/>
            </p:cNvSpPr>
            <p:nvPr/>
          </p:nvSpPr>
          <p:spPr bwMode="auto">
            <a:xfrm>
              <a:off x="4431" y="3188"/>
              <a:ext cx="230" cy="143"/>
            </a:xfrm>
            <a:custGeom>
              <a:avLst/>
              <a:gdLst>
                <a:gd name="T0" fmla="*/ 2 w 160"/>
                <a:gd name="T1" fmla="*/ 34 h 99"/>
                <a:gd name="T2" fmla="*/ 3 w 160"/>
                <a:gd name="T3" fmla="*/ 36 h 99"/>
                <a:gd name="T4" fmla="*/ 4 w 160"/>
                <a:gd name="T5" fmla="*/ 37 h 99"/>
                <a:gd name="T6" fmla="*/ 5 w 160"/>
                <a:gd name="T7" fmla="*/ 39 h 99"/>
                <a:gd name="T8" fmla="*/ 5 w 160"/>
                <a:gd name="T9" fmla="*/ 40 h 99"/>
                <a:gd name="T10" fmla="*/ 6 w 160"/>
                <a:gd name="T11" fmla="*/ 43 h 99"/>
                <a:gd name="T12" fmla="*/ 7 w 160"/>
                <a:gd name="T13" fmla="*/ 44 h 99"/>
                <a:gd name="T14" fmla="*/ 8 w 160"/>
                <a:gd name="T15" fmla="*/ 46 h 99"/>
                <a:gd name="T16" fmla="*/ 9 w 160"/>
                <a:gd name="T17" fmla="*/ 47 h 99"/>
                <a:gd name="T18" fmla="*/ 11 w 160"/>
                <a:gd name="T19" fmla="*/ 50 h 99"/>
                <a:gd name="T20" fmla="*/ 11 w 160"/>
                <a:gd name="T21" fmla="*/ 51 h 99"/>
                <a:gd name="T22" fmla="*/ 13 w 160"/>
                <a:gd name="T23" fmla="*/ 54 h 99"/>
                <a:gd name="T24" fmla="*/ 14 w 160"/>
                <a:gd name="T25" fmla="*/ 54 h 99"/>
                <a:gd name="T26" fmla="*/ 16 w 160"/>
                <a:gd name="T27" fmla="*/ 57 h 99"/>
                <a:gd name="T28" fmla="*/ 16 w 160"/>
                <a:gd name="T29" fmla="*/ 58 h 99"/>
                <a:gd name="T30" fmla="*/ 19 w 160"/>
                <a:gd name="T31" fmla="*/ 61 h 99"/>
                <a:gd name="T32" fmla="*/ 19 w 160"/>
                <a:gd name="T33" fmla="*/ 61 h 99"/>
                <a:gd name="T34" fmla="*/ 44 w 160"/>
                <a:gd name="T35" fmla="*/ 86 h 99"/>
                <a:gd name="T36" fmla="*/ 65 w 160"/>
                <a:gd name="T37" fmla="*/ 96 h 99"/>
                <a:gd name="T38" fmla="*/ 69 w 160"/>
                <a:gd name="T39" fmla="*/ 99 h 99"/>
                <a:gd name="T40" fmla="*/ 98 w 160"/>
                <a:gd name="T41" fmla="*/ 91 h 99"/>
                <a:gd name="T42" fmla="*/ 134 w 160"/>
                <a:gd name="T43" fmla="*/ 76 h 99"/>
                <a:gd name="T44" fmla="*/ 150 w 160"/>
                <a:gd name="T45" fmla="*/ 64 h 99"/>
                <a:gd name="T46" fmla="*/ 158 w 160"/>
                <a:gd name="T47" fmla="*/ 34 h 99"/>
                <a:gd name="T48" fmla="*/ 159 w 160"/>
                <a:gd name="T49" fmla="*/ 33 h 99"/>
                <a:gd name="T50" fmla="*/ 154 w 160"/>
                <a:gd name="T51" fmla="*/ 22 h 99"/>
                <a:gd name="T52" fmla="*/ 74 w 160"/>
                <a:gd name="T53" fmla="*/ 42 h 99"/>
                <a:gd name="T54" fmla="*/ 3 w 160"/>
                <a:gd name="T55" fmla="*/ 0 h 99"/>
                <a:gd name="T56" fmla="*/ 3 w 160"/>
                <a:gd name="T57" fmla="*/ 1 h 99"/>
                <a:gd name="T58" fmla="*/ 1 w 160"/>
                <a:gd name="T59" fmla="*/ 6 h 99"/>
                <a:gd name="T60" fmla="*/ 1 w 160"/>
                <a:gd name="T61" fmla="*/ 8 h 99"/>
                <a:gd name="T62" fmla="*/ 0 w 160"/>
                <a:gd name="T63" fmla="*/ 10 h 99"/>
                <a:gd name="T64" fmla="*/ 0 w 160"/>
                <a:gd name="T65" fmla="*/ 12 h 99"/>
                <a:gd name="T66" fmla="*/ 0 w 160"/>
                <a:gd name="T67" fmla="*/ 14 h 99"/>
                <a:gd name="T68" fmla="*/ 0 w 160"/>
                <a:gd name="T69" fmla="*/ 18 h 99"/>
                <a:gd name="T70" fmla="*/ 0 w 160"/>
                <a:gd name="T71" fmla="*/ 20 h 99"/>
                <a:gd name="T72" fmla="*/ 0 w 160"/>
                <a:gd name="T73" fmla="*/ 23 h 99"/>
                <a:gd name="T74" fmla="*/ 0 w 160"/>
                <a:gd name="T75" fmla="*/ 25 h 99"/>
                <a:gd name="T76" fmla="*/ 1 w 160"/>
                <a:gd name="T77" fmla="*/ 30 h 99"/>
                <a:gd name="T78" fmla="*/ 2 w 160"/>
                <a:gd name="T79" fmla="*/ 33 h 99"/>
                <a:gd name="T80" fmla="*/ 2 w 160"/>
                <a:gd name="T81" fmla="*/ 3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 h="99">
                  <a:moveTo>
                    <a:pt x="2" y="34"/>
                  </a:moveTo>
                  <a:cubicBezTo>
                    <a:pt x="3" y="34"/>
                    <a:pt x="3" y="35"/>
                    <a:pt x="3" y="36"/>
                  </a:cubicBezTo>
                  <a:cubicBezTo>
                    <a:pt x="3" y="36"/>
                    <a:pt x="4" y="36"/>
                    <a:pt x="4" y="37"/>
                  </a:cubicBezTo>
                  <a:cubicBezTo>
                    <a:pt x="4" y="38"/>
                    <a:pt x="4" y="38"/>
                    <a:pt x="5" y="39"/>
                  </a:cubicBezTo>
                  <a:cubicBezTo>
                    <a:pt x="5" y="40"/>
                    <a:pt x="5" y="40"/>
                    <a:pt x="5" y="40"/>
                  </a:cubicBezTo>
                  <a:cubicBezTo>
                    <a:pt x="6" y="41"/>
                    <a:pt x="6" y="42"/>
                    <a:pt x="6" y="43"/>
                  </a:cubicBezTo>
                  <a:cubicBezTo>
                    <a:pt x="7" y="44"/>
                    <a:pt x="7" y="44"/>
                    <a:pt x="7" y="44"/>
                  </a:cubicBezTo>
                  <a:cubicBezTo>
                    <a:pt x="7" y="44"/>
                    <a:pt x="8" y="45"/>
                    <a:pt x="8" y="46"/>
                  </a:cubicBezTo>
                  <a:cubicBezTo>
                    <a:pt x="9" y="47"/>
                    <a:pt x="9" y="47"/>
                    <a:pt x="9" y="47"/>
                  </a:cubicBezTo>
                  <a:cubicBezTo>
                    <a:pt x="10" y="48"/>
                    <a:pt x="10" y="49"/>
                    <a:pt x="11" y="50"/>
                  </a:cubicBezTo>
                  <a:cubicBezTo>
                    <a:pt x="11" y="51"/>
                    <a:pt x="11" y="51"/>
                    <a:pt x="11" y="51"/>
                  </a:cubicBezTo>
                  <a:cubicBezTo>
                    <a:pt x="12" y="52"/>
                    <a:pt x="13" y="53"/>
                    <a:pt x="13" y="54"/>
                  </a:cubicBezTo>
                  <a:cubicBezTo>
                    <a:pt x="14" y="54"/>
                    <a:pt x="14" y="54"/>
                    <a:pt x="14" y="54"/>
                  </a:cubicBezTo>
                  <a:cubicBezTo>
                    <a:pt x="14" y="55"/>
                    <a:pt x="15" y="56"/>
                    <a:pt x="16" y="57"/>
                  </a:cubicBezTo>
                  <a:cubicBezTo>
                    <a:pt x="16" y="58"/>
                    <a:pt x="16" y="58"/>
                    <a:pt x="16" y="58"/>
                  </a:cubicBezTo>
                  <a:cubicBezTo>
                    <a:pt x="17" y="59"/>
                    <a:pt x="18" y="60"/>
                    <a:pt x="19" y="61"/>
                  </a:cubicBezTo>
                  <a:cubicBezTo>
                    <a:pt x="19" y="61"/>
                    <a:pt x="19" y="61"/>
                    <a:pt x="19" y="61"/>
                  </a:cubicBezTo>
                  <a:cubicBezTo>
                    <a:pt x="26" y="70"/>
                    <a:pt x="35" y="79"/>
                    <a:pt x="44" y="86"/>
                  </a:cubicBezTo>
                  <a:cubicBezTo>
                    <a:pt x="50" y="89"/>
                    <a:pt x="57" y="92"/>
                    <a:pt x="65" y="96"/>
                  </a:cubicBezTo>
                  <a:cubicBezTo>
                    <a:pt x="67" y="97"/>
                    <a:pt x="68" y="98"/>
                    <a:pt x="69" y="99"/>
                  </a:cubicBezTo>
                  <a:cubicBezTo>
                    <a:pt x="79" y="96"/>
                    <a:pt x="88" y="92"/>
                    <a:pt x="98" y="91"/>
                  </a:cubicBezTo>
                  <a:cubicBezTo>
                    <a:pt x="113" y="89"/>
                    <a:pt x="122" y="87"/>
                    <a:pt x="134" y="76"/>
                  </a:cubicBezTo>
                  <a:cubicBezTo>
                    <a:pt x="138" y="72"/>
                    <a:pt x="144" y="68"/>
                    <a:pt x="150" y="64"/>
                  </a:cubicBezTo>
                  <a:cubicBezTo>
                    <a:pt x="154" y="58"/>
                    <a:pt x="158" y="45"/>
                    <a:pt x="158" y="34"/>
                  </a:cubicBezTo>
                  <a:cubicBezTo>
                    <a:pt x="158" y="32"/>
                    <a:pt x="158" y="32"/>
                    <a:pt x="159" y="33"/>
                  </a:cubicBezTo>
                  <a:cubicBezTo>
                    <a:pt x="160" y="35"/>
                    <a:pt x="160" y="36"/>
                    <a:pt x="154" y="22"/>
                  </a:cubicBezTo>
                  <a:cubicBezTo>
                    <a:pt x="117" y="23"/>
                    <a:pt x="85" y="47"/>
                    <a:pt x="74" y="42"/>
                  </a:cubicBezTo>
                  <a:cubicBezTo>
                    <a:pt x="13" y="11"/>
                    <a:pt x="8" y="24"/>
                    <a:pt x="3" y="0"/>
                  </a:cubicBezTo>
                  <a:cubicBezTo>
                    <a:pt x="3" y="1"/>
                    <a:pt x="3" y="1"/>
                    <a:pt x="3" y="1"/>
                  </a:cubicBezTo>
                  <a:cubicBezTo>
                    <a:pt x="2" y="2"/>
                    <a:pt x="1" y="4"/>
                    <a:pt x="1" y="6"/>
                  </a:cubicBezTo>
                  <a:cubicBezTo>
                    <a:pt x="1" y="7"/>
                    <a:pt x="1" y="7"/>
                    <a:pt x="1" y="8"/>
                  </a:cubicBezTo>
                  <a:cubicBezTo>
                    <a:pt x="1" y="8"/>
                    <a:pt x="0" y="9"/>
                    <a:pt x="0" y="10"/>
                  </a:cubicBezTo>
                  <a:cubicBezTo>
                    <a:pt x="0" y="11"/>
                    <a:pt x="0" y="11"/>
                    <a:pt x="0" y="12"/>
                  </a:cubicBezTo>
                  <a:cubicBezTo>
                    <a:pt x="0" y="13"/>
                    <a:pt x="0" y="14"/>
                    <a:pt x="0" y="14"/>
                  </a:cubicBezTo>
                  <a:cubicBezTo>
                    <a:pt x="0" y="16"/>
                    <a:pt x="0" y="17"/>
                    <a:pt x="0" y="18"/>
                  </a:cubicBezTo>
                  <a:cubicBezTo>
                    <a:pt x="0" y="19"/>
                    <a:pt x="0" y="19"/>
                    <a:pt x="0" y="20"/>
                  </a:cubicBezTo>
                  <a:cubicBezTo>
                    <a:pt x="0" y="21"/>
                    <a:pt x="0" y="22"/>
                    <a:pt x="0" y="23"/>
                  </a:cubicBezTo>
                  <a:cubicBezTo>
                    <a:pt x="0" y="24"/>
                    <a:pt x="0" y="24"/>
                    <a:pt x="0" y="25"/>
                  </a:cubicBezTo>
                  <a:cubicBezTo>
                    <a:pt x="1" y="26"/>
                    <a:pt x="1" y="28"/>
                    <a:pt x="1" y="30"/>
                  </a:cubicBezTo>
                  <a:cubicBezTo>
                    <a:pt x="2" y="31"/>
                    <a:pt x="2" y="32"/>
                    <a:pt x="2" y="33"/>
                  </a:cubicBezTo>
                  <a:cubicBezTo>
                    <a:pt x="2" y="34"/>
                    <a:pt x="2" y="34"/>
                    <a:pt x="2" y="34"/>
                  </a:cubicBezTo>
                </a:path>
              </a:pathLst>
            </a:custGeom>
            <a:solidFill>
              <a:srgbClr val="D180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5" name="Freeform 200">
              <a:extLst>
                <a:ext uri="{FF2B5EF4-FFF2-40B4-BE49-F238E27FC236}">
                  <a16:creationId xmlns:a16="http://schemas.microsoft.com/office/drawing/2014/main" id="{36FA8AEA-6599-4914-A959-B60F2F32F525}"/>
                </a:ext>
              </a:extLst>
            </p:cNvPr>
            <p:cNvSpPr>
              <a:spLocks/>
            </p:cNvSpPr>
            <p:nvPr/>
          </p:nvSpPr>
          <p:spPr bwMode="auto">
            <a:xfrm>
              <a:off x="4617" y="3216"/>
              <a:ext cx="307" cy="201"/>
            </a:xfrm>
            <a:custGeom>
              <a:avLst/>
              <a:gdLst>
                <a:gd name="T0" fmla="*/ 214 w 214"/>
                <a:gd name="T1" fmla="*/ 71 h 139"/>
                <a:gd name="T2" fmla="*/ 197 w 214"/>
                <a:gd name="T3" fmla="*/ 93 h 139"/>
                <a:gd name="T4" fmla="*/ 157 w 214"/>
                <a:gd name="T5" fmla="*/ 106 h 139"/>
                <a:gd name="T6" fmla="*/ 11 w 214"/>
                <a:gd name="T7" fmla="*/ 5 h 139"/>
                <a:gd name="T8" fmla="*/ 3 w 214"/>
                <a:gd name="T9" fmla="*/ 24 h 139"/>
                <a:gd name="T10" fmla="*/ 0 w 214"/>
                <a:gd name="T11" fmla="*/ 31 h 139"/>
                <a:gd name="T12" fmla="*/ 1 w 214"/>
                <a:gd name="T13" fmla="*/ 35 h 139"/>
                <a:gd name="T14" fmla="*/ 15 w 214"/>
                <a:gd name="T15" fmla="*/ 59 h 139"/>
                <a:gd name="T16" fmla="*/ 15 w 214"/>
                <a:gd name="T17" fmla="*/ 60 h 139"/>
                <a:gd name="T18" fmla="*/ 72 w 214"/>
                <a:gd name="T19" fmla="*/ 98 h 139"/>
                <a:gd name="T20" fmla="*/ 198 w 214"/>
                <a:gd name="T21" fmla="*/ 104 h 139"/>
                <a:gd name="T22" fmla="*/ 212 w 214"/>
                <a:gd name="T23" fmla="*/ 77 h 139"/>
                <a:gd name="T24" fmla="*/ 214 w 214"/>
                <a:gd name="T25" fmla="*/ 7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139">
                  <a:moveTo>
                    <a:pt x="214" y="71"/>
                  </a:moveTo>
                  <a:cubicBezTo>
                    <a:pt x="210" y="78"/>
                    <a:pt x="202" y="87"/>
                    <a:pt x="197" y="93"/>
                  </a:cubicBezTo>
                  <a:cubicBezTo>
                    <a:pt x="191" y="99"/>
                    <a:pt x="160" y="116"/>
                    <a:pt x="157" y="106"/>
                  </a:cubicBezTo>
                  <a:cubicBezTo>
                    <a:pt x="139" y="38"/>
                    <a:pt x="75" y="0"/>
                    <a:pt x="11" y="5"/>
                  </a:cubicBezTo>
                  <a:cubicBezTo>
                    <a:pt x="6" y="12"/>
                    <a:pt x="5" y="21"/>
                    <a:pt x="3" y="24"/>
                  </a:cubicBezTo>
                  <a:cubicBezTo>
                    <a:pt x="2" y="27"/>
                    <a:pt x="1" y="29"/>
                    <a:pt x="0" y="31"/>
                  </a:cubicBezTo>
                  <a:cubicBezTo>
                    <a:pt x="0" y="33"/>
                    <a:pt x="0" y="34"/>
                    <a:pt x="1" y="35"/>
                  </a:cubicBezTo>
                  <a:cubicBezTo>
                    <a:pt x="2" y="44"/>
                    <a:pt x="10" y="52"/>
                    <a:pt x="15" y="59"/>
                  </a:cubicBezTo>
                  <a:cubicBezTo>
                    <a:pt x="15" y="60"/>
                    <a:pt x="15" y="60"/>
                    <a:pt x="15" y="60"/>
                  </a:cubicBezTo>
                  <a:cubicBezTo>
                    <a:pt x="29" y="69"/>
                    <a:pt x="50" y="79"/>
                    <a:pt x="72" y="98"/>
                  </a:cubicBezTo>
                  <a:cubicBezTo>
                    <a:pt x="120" y="139"/>
                    <a:pt x="177" y="135"/>
                    <a:pt x="198" y="104"/>
                  </a:cubicBezTo>
                  <a:cubicBezTo>
                    <a:pt x="205" y="94"/>
                    <a:pt x="210" y="85"/>
                    <a:pt x="212" y="77"/>
                  </a:cubicBezTo>
                  <a:cubicBezTo>
                    <a:pt x="212" y="77"/>
                    <a:pt x="214" y="71"/>
                    <a:pt x="214" y="71"/>
                  </a:cubicBezTo>
                </a:path>
              </a:pathLst>
            </a:custGeom>
            <a:solidFill>
              <a:srgbClr val="D180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6" name="Freeform 201">
              <a:extLst>
                <a:ext uri="{FF2B5EF4-FFF2-40B4-BE49-F238E27FC236}">
                  <a16:creationId xmlns:a16="http://schemas.microsoft.com/office/drawing/2014/main" id="{5EF7F212-889C-4A10-B2C4-269ABB38CEFF}"/>
                </a:ext>
              </a:extLst>
            </p:cNvPr>
            <p:cNvSpPr>
              <a:spLocks/>
            </p:cNvSpPr>
            <p:nvPr/>
          </p:nvSpPr>
          <p:spPr bwMode="auto">
            <a:xfrm>
              <a:off x="4487" y="3207"/>
              <a:ext cx="386" cy="253"/>
            </a:xfrm>
            <a:custGeom>
              <a:avLst/>
              <a:gdLst>
                <a:gd name="T0" fmla="*/ 97 w 268"/>
                <a:gd name="T1" fmla="*/ 17 h 175"/>
                <a:gd name="T2" fmla="*/ 15 w 268"/>
                <a:gd name="T3" fmla="*/ 74 h 175"/>
                <a:gd name="T4" fmla="*/ 62 w 268"/>
                <a:gd name="T5" fmla="*/ 134 h 175"/>
                <a:gd name="T6" fmla="*/ 232 w 268"/>
                <a:gd name="T7" fmla="*/ 142 h 175"/>
                <a:gd name="T8" fmla="*/ 97 w 268"/>
                <a:gd name="T9" fmla="*/ 17 h 175"/>
              </a:gdLst>
              <a:ahLst/>
              <a:cxnLst>
                <a:cxn ang="0">
                  <a:pos x="T0" y="T1"/>
                </a:cxn>
                <a:cxn ang="0">
                  <a:pos x="T2" y="T3"/>
                </a:cxn>
                <a:cxn ang="0">
                  <a:pos x="T4" y="T5"/>
                </a:cxn>
                <a:cxn ang="0">
                  <a:pos x="T6" y="T7"/>
                </a:cxn>
                <a:cxn ang="0">
                  <a:pos x="T8" y="T9"/>
                </a:cxn>
              </a:cxnLst>
              <a:rect l="0" t="0" r="r" b="b"/>
              <a:pathLst>
                <a:path w="268" h="175">
                  <a:moveTo>
                    <a:pt x="97" y="17"/>
                  </a:moveTo>
                  <a:cubicBezTo>
                    <a:pt x="46" y="27"/>
                    <a:pt x="20" y="60"/>
                    <a:pt x="15" y="74"/>
                  </a:cubicBezTo>
                  <a:cubicBezTo>
                    <a:pt x="3" y="113"/>
                    <a:pt x="0" y="99"/>
                    <a:pt x="62" y="134"/>
                  </a:cubicBezTo>
                  <a:cubicBezTo>
                    <a:pt x="124" y="170"/>
                    <a:pt x="209" y="175"/>
                    <a:pt x="232" y="142"/>
                  </a:cubicBezTo>
                  <a:cubicBezTo>
                    <a:pt x="268" y="89"/>
                    <a:pt x="176" y="0"/>
                    <a:pt x="97" y="17"/>
                  </a:cubicBezTo>
                </a:path>
              </a:pathLst>
            </a:custGeom>
            <a:solidFill>
              <a:srgbClr val="E88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7" name="Freeform 202">
              <a:extLst>
                <a:ext uri="{FF2B5EF4-FFF2-40B4-BE49-F238E27FC236}">
                  <a16:creationId xmlns:a16="http://schemas.microsoft.com/office/drawing/2014/main" id="{9244BE74-FD0F-417C-9789-D7F37D899A02}"/>
                </a:ext>
              </a:extLst>
            </p:cNvPr>
            <p:cNvSpPr>
              <a:spLocks/>
            </p:cNvSpPr>
            <p:nvPr/>
          </p:nvSpPr>
          <p:spPr bwMode="auto">
            <a:xfrm>
              <a:off x="4515" y="3248"/>
              <a:ext cx="319" cy="212"/>
            </a:xfrm>
            <a:custGeom>
              <a:avLst/>
              <a:gdLst>
                <a:gd name="T0" fmla="*/ 221 w 222"/>
                <a:gd name="T1" fmla="*/ 82 h 147"/>
                <a:gd name="T2" fmla="*/ 59 w 222"/>
                <a:gd name="T3" fmla="*/ 54 h 147"/>
                <a:gd name="T4" fmla="*/ 17 w 222"/>
                <a:gd name="T5" fmla="*/ 0 h 147"/>
                <a:gd name="T6" fmla="*/ 0 w 222"/>
                <a:gd name="T7" fmla="*/ 67 h 147"/>
                <a:gd name="T8" fmla="*/ 2 w 222"/>
                <a:gd name="T9" fmla="*/ 69 h 147"/>
                <a:gd name="T10" fmla="*/ 15 w 222"/>
                <a:gd name="T11" fmla="*/ 81 h 147"/>
                <a:gd name="T12" fmla="*/ 21 w 222"/>
                <a:gd name="T13" fmla="*/ 97 h 147"/>
                <a:gd name="T14" fmla="*/ 43 w 222"/>
                <a:gd name="T15" fmla="*/ 106 h 147"/>
                <a:gd name="T16" fmla="*/ 213 w 222"/>
                <a:gd name="T17" fmla="*/ 114 h 147"/>
                <a:gd name="T18" fmla="*/ 221 w 222"/>
                <a:gd name="T19" fmla="*/ 8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147">
                  <a:moveTo>
                    <a:pt x="221" y="82"/>
                  </a:moveTo>
                  <a:cubicBezTo>
                    <a:pt x="195" y="133"/>
                    <a:pt x="109" y="125"/>
                    <a:pt x="59" y="54"/>
                  </a:cubicBezTo>
                  <a:cubicBezTo>
                    <a:pt x="44" y="32"/>
                    <a:pt x="32" y="22"/>
                    <a:pt x="17" y="0"/>
                  </a:cubicBezTo>
                  <a:cubicBezTo>
                    <a:pt x="0" y="17"/>
                    <a:pt x="4" y="51"/>
                    <a:pt x="0" y="67"/>
                  </a:cubicBezTo>
                  <a:cubicBezTo>
                    <a:pt x="1" y="68"/>
                    <a:pt x="1" y="68"/>
                    <a:pt x="2" y="69"/>
                  </a:cubicBezTo>
                  <a:cubicBezTo>
                    <a:pt x="8" y="73"/>
                    <a:pt x="12" y="75"/>
                    <a:pt x="15" y="81"/>
                  </a:cubicBezTo>
                  <a:cubicBezTo>
                    <a:pt x="18" y="86"/>
                    <a:pt x="19" y="92"/>
                    <a:pt x="21" y="97"/>
                  </a:cubicBezTo>
                  <a:cubicBezTo>
                    <a:pt x="27" y="99"/>
                    <a:pt x="34" y="102"/>
                    <a:pt x="43" y="106"/>
                  </a:cubicBezTo>
                  <a:cubicBezTo>
                    <a:pt x="105" y="142"/>
                    <a:pt x="190" y="147"/>
                    <a:pt x="213" y="114"/>
                  </a:cubicBezTo>
                  <a:cubicBezTo>
                    <a:pt x="220" y="104"/>
                    <a:pt x="222" y="93"/>
                    <a:pt x="221" y="82"/>
                  </a:cubicBezTo>
                </a:path>
              </a:pathLst>
            </a:custGeom>
            <a:solidFill>
              <a:srgbClr val="D180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8" name="Freeform 203">
              <a:extLst>
                <a:ext uri="{FF2B5EF4-FFF2-40B4-BE49-F238E27FC236}">
                  <a16:creationId xmlns:a16="http://schemas.microsoft.com/office/drawing/2014/main" id="{A3C79C6C-2F9A-4A41-905A-983862A9F4C8}"/>
                </a:ext>
              </a:extLst>
            </p:cNvPr>
            <p:cNvSpPr>
              <a:spLocks/>
            </p:cNvSpPr>
            <p:nvPr/>
          </p:nvSpPr>
          <p:spPr bwMode="auto">
            <a:xfrm>
              <a:off x="4332" y="3190"/>
              <a:ext cx="295" cy="264"/>
            </a:xfrm>
            <a:custGeom>
              <a:avLst/>
              <a:gdLst>
                <a:gd name="T0" fmla="*/ 157 w 205"/>
                <a:gd name="T1" fmla="*/ 67 h 183"/>
                <a:gd name="T2" fmla="*/ 163 w 205"/>
                <a:gd name="T3" fmla="*/ 134 h 183"/>
                <a:gd name="T4" fmla="*/ 80 w 205"/>
                <a:gd name="T5" fmla="*/ 156 h 183"/>
                <a:gd name="T6" fmla="*/ 19 w 205"/>
                <a:gd name="T7" fmla="*/ 81 h 183"/>
                <a:gd name="T8" fmla="*/ 157 w 205"/>
                <a:gd name="T9" fmla="*/ 67 h 183"/>
              </a:gdLst>
              <a:ahLst/>
              <a:cxnLst>
                <a:cxn ang="0">
                  <a:pos x="T0" y="T1"/>
                </a:cxn>
                <a:cxn ang="0">
                  <a:pos x="T2" y="T3"/>
                </a:cxn>
                <a:cxn ang="0">
                  <a:pos x="T4" y="T5"/>
                </a:cxn>
                <a:cxn ang="0">
                  <a:pos x="T6" y="T7"/>
                </a:cxn>
                <a:cxn ang="0">
                  <a:pos x="T8" y="T9"/>
                </a:cxn>
              </a:cxnLst>
              <a:rect l="0" t="0" r="r" b="b"/>
              <a:pathLst>
                <a:path w="205" h="183">
                  <a:moveTo>
                    <a:pt x="157" y="67"/>
                  </a:moveTo>
                  <a:cubicBezTo>
                    <a:pt x="205" y="128"/>
                    <a:pt x="172" y="124"/>
                    <a:pt x="163" y="134"/>
                  </a:cubicBezTo>
                  <a:cubicBezTo>
                    <a:pt x="139" y="158"/>
                    <a:pt x="126" y="183"/>
                    <a:pt x="80" y="156"/>
                  </a:cubicBezTo>
                  <a:cubicBezTo>
                    <a:pt x="45" y="137"/>
                    <a:pt x="35" y="146"/>
                    <a:pt x="19" y="81"/>
                  </a:cubicBezTo>
                  <a:cubicBezTo>
                    <a:pt x="0" y="5"/>
                    <a:pt x="104" y="0"/>
                    <a:pt x="157" y="67"/>
                  </a:cubicBezTo>
                </a:path>
              </a:pathLst>
            </a:custGeom>
            <a:solidFill>
              <a:srgbClr val="D180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9" name="Freeform 204">
              <a:extLst>
                <a:ext uri="{FF2B5EF4-FFF2-40B4-BE49-F238E27FC236}">
                  <a16:creationId xmlns:a16="http://schemas.microsoft.com/office/drawing/2014/main" id="{7A26D414-BAD5-47D6-BF79-244629E074FE}"/>
                </a:ext>
              </a:extLst>
            </p:cNvPr>
            <p:cNvSpPr>
              <a:spLocks/>
            </p:cNvSpPr>
            <p:nvPr/>
          </p:nvSpPr>
          <p:spPr bwMode="auto">
            <a:xfrm>
              <a:off x="4343" y="3190"/>
              <a:ext cx="295" cy="264"/>
            </a:xfrm>
            <a:custGeom>
              <a:avLst/>
              <a:gdLst>
                <a:gd name="T0" fmla="*/ 157 w 205"/>
                <a:gd name="T1" fmla="*/ 67 h 183"/>
                <a:gd name="T2" fmla="*/ 162 w 205"/>
                <a:gd name="T3" fmla="*/ 134 h 183"/>
                <a:gd name="T4" fmla="*/ 79 w 205"/>
                <a:gd name="T5" fmla="*/ 156 h 183"/>
                <a:gd name="T6" fmla="*/ 18 w 205"/>
                <a:gd name="T7" fmla="*/ 81 h 183"/>
                <a:gd name="T8" fmla="*/ 157 w 205"/>
                <a:gd name="T9" fmla="*/ 67 h 183"/>
              </a:gdLst>
              <a:ahLst/>
              <a:cxnLst>
                <a:cxn ang="0">
                  <a:pos x="T0" y="T1"/>
                </a:cxn>
                <a:cxn ang="0">
                  <a:pos x="T2" y="T3"/>
                </a:cxn>
                <a:cxn ang="0">
                  <a:pos x="T4" y="T5"/>
                </a:cxn>
                <a:cxn ang="0">
                  <a:pos x="T6" y="T7"/>
                </a:cxn>
                <a:cxn ang="0">
                  <a:pos x="T8" y="T9"/>
                </a:cxn>
              </a:cxnLst>
              <a:rect l="0" t="0" r="r" b="b"/>
              <a:pathLst>
                <a:path w="205" h="183">
                  <a:moveTo>
                    <a:pt x="157" y="67"/>
                  </a:moveTo>
                  <a:cubicBezTo>
                    <a:pt x="205" y="128"/>
                    <a:pt x="172" y="124"/>
                    <a:pt x="162" y="134"/>
                  </a:cubicBezTo>
                  <a:cubicBezTo>
                    <a:pt x="138" y="158"/>
                    <a:pt x="125" y="183"/>
                    <a:pt x="79" y="156"/>
                  </a:cubicBezTo>
                  <a:cubicBezTo>
                    <a:pt x="45" y="137"/>
                    <a:pt x="35" y="146"/>
                    <a:pt x="18" y="81"/>
                  </a:cubicBezTo>
                  <a:cubicBezTo>
                    <a:pt x="0" y="5"/>
                    <a:pt x="103" y="0"/>
                    <a:pt x="157" y="67"/>
                  </a:cubicBezTo>
                </a:path>
              </a:pathLst>
            </a:custGeom>
            <a:solidFill>
              <a:srgbClr val="D180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0" name="Freeform 205">
              <a:extLst>
                <a:ext uri="{FF2B5EF4-FFF2-40B4-BE49-F238E27FC236}">
                  <a16:creationId xmlns:a16="http://schemas.microsoft.com/office/drawing/2014/main" id="{980B6E45-23C8-488E-8540-19FDD5BACE56}"/>
                </a:ext>
              </a:extLst>
            </p:cNvPr>
            <p:cNvSpPr>
              <a:spLocks/>
            </p:cNvSpPr>
            <p:nvPr/>
          </p:nvSpPr>
          <p:spPr bwMode="auto">
            <a:xfrm>
              <a:off x="4332" y="3190"/>
              <a:ext cx="295" cy="264"/>
            </a:xfrm>
            <a:custGeom>
              <a:avLst/>
              <a:gdLst>
                <a:gd name="T0" fmla="*/ 157 w 205"/>
                <a:gd name="T1" fmla="*/ 67 h 183"/>
                <a:gd name="T2" fmla="*/ 163 w 205"/>
                <a:gd name="T3" fmla="*/ 134 h 183"/>
                <a:gd name="T4" fmla="*/ 80 w 205"/>
                <a:gd name="T5" fmla="*/ 156 h 183"/>
                <a:gd name="T6" fmla="*/ 19 w 205"/>
                <a:gd name="T7" fmla="*/ 81 h 183"/>
                <a:gd name="T8" fmla="*/ 157 w 205"/>
                <a:gd name="T9" fmla="*/ 67 h 183"/>
              </a:gdLst>
              <a:ahLst/>
              <a:cxnLst>
                <a:cxn ang="0">
                  <a:pos x="T0" y="T1"/>
                </a:cxn>
                <a:cxn ang="0">
                  <a:pos x="T2" y="T3"/>
                </a:cxn>
                <a:cxn ang="0">
                  <a:pos x="T4" y="T5"/>
                </a:cxn>
                <a:cxn ang="0">
                  <a:pos x="T6" y="T7"/>
                </a:cxn>
                <a:cxn ang="0">
                  <a:pos x="T8" y="T9"/>
                </a:cxn>
              </a:cxnLst>
              <a:rect l="0" t="0" r="r" b="b"/>
              <a:pathLst>
                <a:path w="205" h="183">
                  <a:moveTo>
                    <a:pt x="157" y="67"/>
                  </a:moveTo>
                  <a:cubicBezTo>
                    <a:pt x="205" y="128"/>
                    <a:pt x="172" y="124"/>
                    <a:pt x="163" y="134"/>
                  </a:cubicBezTo>
                  <a:cubicBezTo>
                    <a:pt x="139" y="158"/>
                    <a:pt x="126" y="183"/>
                    <a:pt x="80" y="156"/>
                  </a:cubicBezTo>
                  <a:cubicBezTo>
                    <a:pt x="45" y="137"/>
                    <a:pt x="35" y="146"/>
                    <a:pt x="19" y="81"/>
                  </a:cubicBezTo>
                  <a:cubicBezTo>
                    <a:pt x="0" y="5"/>
                    <a:pt x="104" y="0"/>
                    <a:pt x="157" y="67"/>
                  </a:cubicBezTo>
                </a:path>
              </a:pathLst>
            </a:custGeom>
            <a:solidFill>
              <a:srgbClr val="E88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1" name="Freeform 206">
              <a:extLst>
                <a:ext uri="{FF2B5EF4-FFF2-40B4-BE49-F238E27FC236}">
                  <a16:creationId xmlns:a16="http://schemas.microsoft.com/office/drawing/2014/main" id="{890A77C4-EF3E-4C10-8DA0-B0415DB820B9}"/>
                </a:ext>
              </a:extLst>
            </p:cNvPr>
            <p:cNvSpPr>
              <a:spLocks/>
            </p:cNvSpPr>
            <p:nvPr/>
          </p:nvSpPr>
          <p:spPr bwMode="auto">
            <a:xfrm>
              <a:off x="4356" y="3276"/>
              <a:ext cx="265" cy="143"/>
            </a:xfrm>
            <a:custGeom>
              <a:avLst/>
              <a:gdLst>
                <a:gd name="T0" fmla="*/ 166 w 184"/>
                <a:gd name="T1" fmla="*/ 33 h 99"/>
                <a:gd name="T2" fmla="*/ 70 w 184"/>
                <a:gd name="T3" fmla="*/ 27 h 99"/>
                <a:gd name="T4" fmla="*/ 18 w 184"/>
                <a:gd name="T5" fmla="*/ 33 h 99"/>
                <a:gd name="T6" fmla="*/ 0 w 184"/>
                <a:gd name="T7" fmla="*/ 0 h 99"/>
                <a:gd name="T8" fmla="*/ 2 w 184"/>
                <a:gd name="T9" fmla="*/ 21 h 99"/>
                <a:gd name="T10" fmla="*/ 63 w 184"/>
                <a:gd name="T11" fmla="*/ 96 h 99"/>
                <a:gd name="T12" fmla="*/ 67 w 184"/>
                <a:gd name="T13" fmla="*/ 99 h 99"/>
                <a:gd name="T14" fmla="*/ 96 w 184"/>
                <a:gd name="T15" fmla="*/ 91 h 99"/>
                <a:gd name="T16" fmla="*/ 131 w 184"/>
                <a:gd name="T17" fmla="*/ 76 h 99"/>
                <a:gd name="T18" fmla="*/ 166 w 184"/>
                <a:gd name="T19" fmla="*/ 3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99">
                  <a:moveTo>
                    <a:pt x="166" y="33"/>
                  </a:moveTo>
                  <a:cubicBezTo>
                    <a:pt x="148" y="14"/>
                    <a:pt x="91" y="19"/>
                    <a:pt x="70" y="27"/>
                  </a:cubicBezTo>
                  <a:cubicBezTo>
                    <a:pt x="57" y="32"/>
                    <a:pt x="32" y="41"/>
                    <a:pt x="18" y="33"/>
                  </a:cubicBezTo>
                  <a:cubicBezTo>
                    <a:pt x="5" y="26"/>
                    <a:pt x="7" y="11"/>
                    <a:pt x="0" y="0"/>
                  </a:cubicBezTo>
                  <a:cubicBezTo>
                    <a:pt x="0" y="6"/>
                    <a:pt x="0" y="13"/>
                    <a:pt x="2" y="21"/>
                  </a:cubicBezTo>
                  <a:cubicBezTo>
                    <a:pt x="18" y="86"/>
                    <a:pt x="28" y="77"/>
                    <a:pt x="63" y="96"/>
                  </a:cubicBezTo>
                  <a:cubicBezTo>
                    <a:pt x="64" y="97"/>
                    <a:pt x="65" y="98"/>
                    <a:pt x="67" y="99"/>
                  </a:cubicBezTo>
                  <a:cubicBezTo>
                    <a:pt x="76" y="96"/>
                    <a:pt x="86" y="92"/>
                    <a:pt x="96" y="91"/>
                  </a:cubicBezTo>
                  <a:cubicBezTo>
                    <a:pt x="111" y="89"/>
                    <a:pt x="120" y="87"/>
                    <a:pt x="131" y="76"/>
                  </a:cubicBezTo>
                  <a:cubicBezTo>
                    <a:pt x="144" y="64"/>
                    <a:pt x="184" y="50"/>
                    <a:pt x="166" y="33"/>
                  </a:cubicBezTo>
                </a:path>
              </a:pathLst>
            </a:custGeom>
            <a:solidFill>
              <a:srgbClr val="D180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2" name="Freeform 207">
              <a:extLst>
                <a:ext uri="{FF2B5EF4-FFF2-40B4-BE49-F238E27FC236}">
                  <a16:creationId xmlns:a16="http://schemas.microsoft.com/office/drawing/2014/main" id="{F053F381-456C-4E9D-9382-E6A9A1B0B2EC}"/>
                </a:ext>
              </a:extLst>
            </p:cNvPr>
            <p:cNvSpPr>
              <a:spLocks/>
            </p:cNvSpPr>
            <p:nvPr/>
          </p:nvSpPr>
          <p:spPr bwMode="auto">
            <a:xfrm>
              <a:off x="4410" y="3287"/>
              <a:ext cx="319" cy="216"/>
            </a:xfrm>
            <a:custGeom>
              <a:avLst/>
              <a:gdLst>
                <a:gd name="T0" fmla="*/ 123 w 222"/>
                <a:gd name="T1" fmla="*/ 19 h 150"/>
                <a:gd name="T2" fmla="*/ 12 w 222"/>
                <a:gd name="T3" fmla="*/ 48 h 150"/>
                <a:gd name="T4" fmla="*/ 52 w 222"/>
                <a:gd name="T5" fmla="*/ 115 h 150"/>
                <a:gd name="T6" fmla="*/ 191 w 222"/>
                <a:gd name="T7" fmla="*/ 124 h 150"/>
                <a:gd name="T8" fmla="*/ 123 w 222"/>
                <a:gd name="T9" fmla="*/ 19 h 150"/>
              </a:gdLst>
              <a:ahLst/>
              <a:cxnLst>
                <a:cxn ang="0">
                  <a:pos x="T0" y="T1"/>
                </a:cxn>
                <a:cxn ang="0">
                  <a:pos x="T2" y="T3"/>
                </a:cxn>
                <a:cxn ang="0">
                  <a:pos x="T4" y="T5"/>
                </a:cxn>
                <a:cxn ang="0">
                  <a:pos x="T6" y="T7"/>
                </a:cxn>
                <a:cxn ang="0">
                  <a:pos x="T8" y="T9"/>
                </a:cxn>
              </a:cxnLst>
              <a:rect l="0" t="0" r="r" b="b"/>
              <a:pathLst>
                <a:path w="222" h="150">
                  <a:moveTo>
                    <a:pt x="123" y="19"/>
                  </a:moveTo>
                  <a:cubicBezTo>
                    <a:pt x="46" y="0"/>
                    <a:pt x="17" y="37"/>
                    <a:pt x="12" y="48"/>
                  </a:cubicBezTo>
                  <a:cubicBezTo>
                    <a:pt x="0" y="79"/>
                    <a:pt x="10" y="81"/>
                    <a:pt x="52" y="115"/>
                  </a:cubicBezTo>
                  <a:cubicBezTo>
                    <a:pt x="94" y="150"/>
                    <a:pt x="164" y="145"/>
                    <a:pt x="191" y="124"/>
                  </a:cubicBezTo>
                  <a:cubicBezTo>
                    <a:pt x="222" y="100"/>
                    <a:pt x="177" y="32"/>
                    <a:pt x="123" y="19"/>
                  </a:cubicBezTo>
                </a:path>
              </a:pathLst>
            </a:custGeom>
            <a:solidFill>
              <a:srgbClr val="D180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3" name="Freeform 208">
              <a:extLst>
                <a:ext uri="{FF2B5EF4-FFF2-40B4-BE49-F238E27FC236}">
                  <a16:creationId xmlns:a16="http://schemas.microsoft.com/office/drawing/2014/main" id="{F3F3E03B-3F75-4EEE-9E6B-635C63D6A679}"/>
                </a:ext>
              </a:extLst>
            </p:cNvPr>
            <p:cNvSpPr>
              <a:spLocks/>
            </p:cNvSpPr>
            <p:nvPr/>
          </p:nvSpPr>
          <p:spPr bwMode="auto">
            <a:xfrm>
              <a:off x="4404" y="3291"/>
              <a:ext cx="319" cy="217"/>
            </a:xfrm>
            <a:custGeom>
              <a:avLst/>
              <a:gdLst>
                <a:gd name="T0" fmla="*/ 123 w 222"/>
                <a:gd name="T1" fmla="*/ 19 h 150"/>
                <a:gd name="T2" fmla="*/ 12 w 222"/>
                <a:gd name="T3" fmla="*/ 49 h 150"/>
                <a:gd name="T4" fmla="*/ 52 w 222"/>
                <a:gd name="T5" fmla="*/ 116 h 150"/>
                <a:gd name="T6" fmla="*/ 191 w 222"/>
                <a:gd name="T7" fmla="*/ 125 h 150"/>
                <a:gd name="T8" fmla="*/ 123 w 222"/>
                <a:gd name="T9" fmla="*/ 19 h 150"/>
              </a:gdLst>
              <a:ahLst/>
              <a:cxnLst>
                <a:cxn ang="0">
                  <a:pos x="T0" y="T1"/>
                </a:cxn>
                <a:cxn ang="0">
                  <a:pos x="T2" y="T3"/>
                </a:cxn>
                <a:cxn ang="0">
                  <a:pos x="T4" y="T5"/>
                </a:cxn>
                <a:cxn ang="0">
                  <a:pos x="T6" y="T7"/>
                </a:cxn>
                <a:cxn ang="0">
                  <a:pos x="T8" y="T9"/>
                </a:cxn>
              </a:cxnLst>
              <a:rect l="0" t="0" r="r" b="b"/>
              <a:pathLst>
                <a:path w="222" h="150">
                  <a:moveTo>
                    <a:pt x="123" y="19"/>
                  </a:moveTo>
                  <a:cubicBezTo>
                    <a:pt x="45" y="0"/>
                    <a:pt x="16" y="37"/>
                    <a:pt x="12" y="49"/>
                  </a:cubicBezTo>
                  <a:cubicBezTo>
                    <a:pt x="0" y="80"/>
                    <a:pt x="9" y="81"/>
                    <a:pt x="52" y="116"/>
                  </a:cubicBezTo>
                  <a:cubicBezTo>
                    <a:pt x="94" y="150"/>
                    <a:pt x="164" y="145"/>
                    <a:pt x="191" y="125"/>
                  </a:cubicBezTo>
                  <a:cubicBezTo>
                    <a:pt x="222" y="101"/>
                    <a:pt x="176" y="32"/>
                    <a:pt x="123" y="19"/>
                  </a:cubicBezTo>
                </a:path>
              </a:pathLst>
            </a:custGeom>
            <a:solidFill>
              <a:srgbClr val="E88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4" name="Freeform 209">
              <a:extLst>
                <a:ext uri="{FF2B5EF4-FFF2-40B4-BE49-F238E27FC236}">
                  <a16:creationId xmlns:a16="http://schemas.microsoft.com/office/drawing/2014/main" id="{8C4A9CC8-2031-48D9-B145-12AEFD6A696E}"/>
                </a:ext>
              </a:extLst>
            </p:cNvPr>
            <p:cNvSpPr>
              <a:spLocks noEditPoints="1"/>
            </p:cNvSpPr>
            <p:nvPr/>
          </p:nvSpPr>
          <p:spPr bwMode="auto">
            <a:xfrm>
              <a:off x="4463" y="3315"/>
              <a:ext cx="180" cy="63"/>
            </a:xfrm>
            <a:custGeom>
              <a:avLst/>
              <a:gdLst>
                <a:gd name="T0" fmla="*/ 93 w 125"/>
                <a:gd name="T1" fmla="*/ 32 h 43"/>
                <a:gd name="T2" fmla="*/ 94 w 125"/>
                <a:gd name="T3" fmla="*/ 27 h 43"/>
                <a:gd name="T4" fmla="*/ 93 w 125"/>
                <a:gd name="T5" fmla="*/ 32 h 43"/>
                <a:gd name="T6" fmla="*/ 68 w 125"/>
                <a:gd name="T7" fmla="*/ 18 h 43"/>
                <a:gd name="T8" fmla="*/ 69 w 125"/>
                <a:gd name="T9" fmla="*/ 14 h 43"/>
                <a:gd name="T10" fmla="*/ 68 w 125"/>
                <a:gd name="T11" fmla="*/ 18 h 43"/>
                <a:gd name="T12" fmla="*/ 44 w 125"/>
                <a:gd name="T13" fmla="*/ 0 h 43"/>
                <a:gd name="T14" fmla="*/ 8 w 125"/>
                <a:gd name="T15" fmla="*/ 24 h 43"/>
                <a:gd name="T16" fmla="*/ 21 w 125"/>
                <a:gd name="T17" fmla="*/ 31 h 43"/>
                <a:gd name="T18" fmla="*/ 26 w 125"/>
                <a:gd name="T19" fmla="*/ 29 h 43"/>
                <a:gd name="T20" fmla="*/ 30 w 125"/>
                <a:gd name="T21" fmla="*/ 30 h 43"/>
                <a:gd name="T22" fmla="*/ 35 w 125"/>
                <a:gd name="T23" fmla="*/ 30 h 43"/>
                <a:gd name="T24" fmla="*/ 46 w 125"/>
                <a:gd name="T25" fmla="*/ 29 h 43"/>
                <a:gd name="T26" fmla="*/ 51 w 125"/>
                <a:gd name="T27" fmla="*/ 29 h 43"/>
                <a:gd name="T28" fmla="*/ 62 w 125"/>
                <a:gd name="T29" fmla="*/ 31 h 43"/>
                <a:gd name="T30" fmla="*/ 64 w 125"/>
                <a:gd name="T31" fmla="*/ 31 h 43"/>
                <a:gd name="T32" fmla="*/ 67 w 125"/>
                <a:gd name="T33" fmla="*/ 33 h 43"/>
                <a:gd name="T34" fmla="*/ 94 w 125"/>
                <a:gd name="T35" fmla="*/ 41 h 43"/>
                <a:gd name="T36" fmla="*/ 108 w 125"/>
                <a:gd name="T37" fmla="*/ 43 h 43"/>
                <a:gd name="T38" fmla="*/ 117 w 125"/>
                <a:gd name="T39" fmla="*/ 27 h 43"/>
                <a:gd name="T40" fmla="*/ 58 w 125"/>
                <a:gd name="T41" fmla="*/ 1 h 43"/>
                <a:gd name="T42" fmla="*/ 44 w 125"/>
                <a:gd name="T4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5" h="43">
                  <a:moveTo>
                    <a:pt x="93" y="32"/>
                  </a:moveTo>
                  <a:cubicBezTo>
                    <a:pt x="87" y="32"/>
                    <a:pt x="88" y="27"/>
                    <a:pt x="94" y="27"/>
                  </a:cubicBezTo>
                  <a:cubicBezTo>
                    <a:pt x="99" y="27"/>
                    <a:pt x="98" y="32"/>
                    <a:pt x="93" y="32"/>
                  </a:cubicBezTo>
                  <a:moveTo>
                    <a:pt x="68" y="18"/>
                  </a:moveTo>
                  <a:cubicBezTo>
                    <a:pt x="62" y="18"/>
                    <a:pt x="63" y="14"/>
                    <a:pt x="69" y="14"/>
                  </a:cubicBezTo>
                  <a:cubicBezTo>
                    <a:pt x="74" y="14"/>
                    <a:pt x="73" y="18"/>
                    <a:pt x="68" y="18"/>
                  </a:cubicBezTo>
                  <a:moveTo>
                    <a:pt x="44" y="0"/>
                  </a:moveTo>
                  <a:cubicBezTo>
                    <a:pt x="17" y="0"/>
                    <a:pt x="0" y="12"/>
                    <a:pt x="8" y="24"/>
                  </a:cubicBezTo>
                  <a:cubicBezTo>
                    <a:pt x="11" y="29"/>
                    <a:pt x="15" y="30"/>
                    <a:pt x="21" y="31"/>
                  </a:cubicBezTo>
                  <a:cubicBezTo>
                    <a:pt x="22" y="30"/>
                    <a:pt x="24" y="29"/>
                    <a:pt x="26" y="29"/>
                  </a:cubicBezTo>
                  <a:cubicBezTo>
                    <a:pt x="28" y="29"/>
                    <a:pt x="30" y="29"/>
                    <a:pt x="30" y="30"/>
                  </a:cubicBezTo>
                  <a:cubicBezTo>
                    <a:pt x="32" y="30"/>
                    <a:pt x="33" y="30"/>
                    <a:pt x="35" y="30"/>
                  </a:cubicBezTo>
                  <a:cubicBezTo>
                    <a:pt x="39" y="30"/>
                    <a:pt x="42" y="29"/>
                    <a:pt x="46" y="29"/>
                  </a:cubicBezTo>
                  <a:cubicBezTo>
                    <a:pt x="48" y="29"/>
                    <a:pt x="49" y="29"/>
                    <a:pt x="51" y="29"/>
                  </a:cubicBezTo>
                  <a:cubicBezTo>
                    <a:pt x="55" y="30"/>
                    <a:pt x="58" y="31"/>
                    <a:pt x="62" y="31"/>
                  </a:cubicBezTo>
                  <a:cubicBezTo>
                    <a:pt x="62" y="31"/>
                    <a:pt x="63" y="31"/>
                    <a:pt x="64" y="31"/>
                  </a:cubicBezTo>
                  <a:cubicBezTo>
                    <a:pt x="66" y="31"/>
                    <a:pt x="67" y="32"/>
                    <a:pt x="67" y="33"/>
                  </a:cubicBezTo>
                  <a:cubicBezTo>
                    <a:pt x="76" y="36"/>
                    <a:pt x="85" y="39"/>
                    <a:pt x="94" y="41"/>
                  </a:cubicBezTo>
                  <a:cubicBezTo>
                    <a:pt x="99" y="42"/>
                    <a:pt x="104" y="43"/>
                    <a:pt x="108" y="43"/>
                  </a:cubicBezTo>
                  <a:cubicBezTo>
                    <a:pt x="118" y="43"/>
                    <a:pt x="125" y="40"/>
                    <a:pt x="117" y="27"/>
                  </a:cubicBezTo>
                  <a:cubicBezTo>
                    <a:pt x="109" y="14"/>
                    <a:pt x="73" y="3"/>
                    <a:pt x="58" y="1"/>
                  </a:cubicBezTo>
                  <a:cubicBezTo>
                    <a:pt x="53" y="0"/>
                    <a:pt x="48" y="0"/>
                    <a:pt x="44" y="0"/>
                  </a:cubicBezTo>
                </a:path>
              </a:pathLst>
            </a:custGeom>
            <a:solidFill>
              <a:srgbClr val="EA9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5" name="Freeform 210">
              <a:extLst>
                <a:ext uri="{FF2B5EF4-FFF2-40B4-BE49-F238E27FC236}">
                  <a16:creationId xmlns:a16="http://schemas.microsoft.com/office/drawing/2014/main" id="{4F91099E-EA4F-47DC-A5EF-D1CD594DBF0A}"/>
                </a:ext>
              </a:extLst>
            </p:cNvPr>
            <p:cNvSpPr>
              <a:spLocks noEditPoints="1"/>
            </p:cNvSpPr>
            <p:nvPr/>
          </p:nvSpPr>
          <p:spPr bwMode="auto">
            <a:xfrm>
              <a:off x="4599" y="3233"/>
              <a:ext cx="150" cy="77"/>
            </a:xfrm>
            <a:custGeom>
              <a:avLst/>
              <a:gdLst>
                <a:gd name="T0" fmla="*/ 83 w 104"/>
                <a:gd name="T1" fmla="*/ 45 h 53"/>
                <a:gd name="T2" fmla="*/ 84 w 104"/>
                <a:gd name="T3" fmla="*/ 41 h 53"/>
                <a:gd name="T4" fmla="*/ 83 w 104"/>
                <a:gd name="T5" fmla="*/ 45 h 53"/>
                <a:gd name="T6" fmla="*/ 12 w 104"/>
                <a:gd name="T7" fmla="*/ 26 h 53"/>
                <a:gd name="T8" fmla="*/ 12 w 104"/>
                <a:gd name="T9" fmla="*/ 23 h 53"/>
                <a:gd name="T10" fmla="*/ 12 w 104"/>
                <a:gd name="T11" fmla="*/ 26 h 53"/>
                <a:gd name="T12" fmla="*/ 81 w 104"/>
                <a:gd name="T13" fmla="*/ 19 h 53"/>
                <a:gd name="T14" fmla="*/ 82 w 104"/>
                <a:gd name="T15" fmla="*/ 16 h 53"/>
                <a:gd name="T16" fmla="*/ 81 w 104"/>
                <a:gd name="T17" fmla="*/ 19 h 53"/>
                <a:gd name="T18" fmla="*/ 46 w 104"/>
                <a:gd name="T19" fmla="*/ 18 h 53"/>
                <a:gd name="T20" fmla="*/ 47 w 104"/>
                <a:gd name="T21" fmla="*/ 13 h 53"/>
                <a:gd name="T22" fmla="*/ 46 w 104"/>
                <a:gd name="T23" fmla="*/ 18 h 53"/>
                <a:gd name="T24" fmla="*/ 31 w 104"/>
                <a:gd name="T25" fmla="*/ 0 h 53"/>
                <a:gd name="T26" fmla="*/ 1 w 104"/>
                <a:gd name="T27" fmla="*/ 21 h 53"/>
                <a:gd name="T28" fmla="*/ 40 w 104"/>
                <a:gd name="T29" fmla="*/ 33 h 53"/>
                <a:gd name="T30" fmla="*/ 51 w 104"/>
                <a:gd name="T31" fmla="*/ 37 h 53"/>
                <a:gd name="T32" fmla="*/ 55 w 104"/>
                <a:gd name="T33" fmla="*/ 34 h 53"/>
                <a:gd name="T34" fmla="*/ 54 w 104"/>
                <a:gd name="T35" fmla="*/ 38 h 53"/>
                <a:gd name="T36" fmla="*/ 53 w 104"/>
                <a:gd name="T37" fmla="*/ 38 h 53"/>
                <a:gd name="T38" fmla="*/ 78 w 104"/>
                <a:gd name="T39" fmla="*/ 52 h 53"/>
                <a:gd name="T40" fmla="*/ 84 w 104"/>
                <a:gd name="T41" fmla="*/ 53 h 53"/>
                <a:gd name="T42" fmla="*/ 98 w 104"/>
                <a:gd name="T43" fmla="*/ 27 h 53"/>
                <a:gd name="T44" fmla="*/ 49 w 104"/>
                <a:gd name="T45" fmla="*/ 4 h 53"/>
                <a:gd name="T46" fmla="*/ 31 w 104"/>
                <a:gd name="T4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4" h="53">
                  <a:moveTo>
                    <a:pt x="83" y="45"/>
                  </a:moveTo>
                  <a:cubicBezTo>
                    <a:pt x="78" y="45"/>
                    <a:pt x="79" y="41"/>
                    <a:pt x="84" y="41"/>
                  </a:cubicBezTo>
                  <a:cubicBezTo>
                    <a:pt x="90" y="41"/>
                    <a:pt x="89" y="45"/>
                    <a:pt x="83" y="45"/>
                  </a:cubicBezTo>
                  <a:moveTo>
                    <a:pt x="12" y="26"/>
                  </a:moveTo>
                  <a:cubicBezTo>
                    <a:pt x="8" y="26"/>
                    <a:pt x="9" y="23"/>
                    <a:pt x="12" y="23"/>
                  </a:cubicBezTo>
                  <a:cubicBezTo>
                    <a:pt x="16" y="23"/>
                    <a:pt x="16" y="26"/>
                    <a:pt x="12" y="26"/>
                  </a:cubicBezTo>
                  <a:moveTo>
                    <a:pt x="81" y="19"/>
                  </a:moveTo>
                  <a:cubicBezTo>
                    <a:pt x="78" y="19"/>
                    <a:pt x="78" y="16"/>
                    <a:pt x="82" y="16"/>
                  </a:cubicBezTo>
                  <a:cubicBezTo>
                    <a:pt x="86" y="16"/>
                    <a:pt x="85" y="19"/>
                    <a:pt x="81" y="19"/>
                  </a:cubicBezTo>
                  <a:moveTo>
                    <a:pt x="46" y="18"/>
                  </a:moveTo>
                  <a:cubicBezTo>
                    <a:pt x="40" y="18"/>
                    <a:pt x="41" y="13"/>
                    <a:pt x="47" y="13"/>
                  </a:cubicBezTo>
                  <a:cubicBezTo>
                    <a:pt x="53" y="13"/>
                    <a:pt x="52" y="18"/>
                    <a:pt x="46" y="18"/>
                  </a:cubicBezTo>
                  <a:moveTo>
                    <a:pt x="31" y="0"/>
                  </a:moveTo>
                  <a:cubicBezTo>
                    <a:pt x="12" y="0"/>
                    <a:pt x="2" y="12"/>
                    <a:pt x="1" y="21"/>
                  </a:cubicBezTo>
                  <a:cubicBezTo>
                    <a:pt x="0" y="34"/>
                    <a:pt x="27" y="29"/>
                    <a:pt x="40" y="33"/>
                  </a:cubicBezTo>
                  <a:cubicBezTo>
                    <a:pt x="44" y="34"/>
                    <a:pt x="47" y="36"/>
                    <a:pt x="51" y="37"/>
                  </a:cubicBezTo>
                  <a:cubicBezTo>
                    <a:pt x="50" y="36"/>
                    <a:pt x="51" y="34"/>
                    <a:pt x="55" y="34"/>
                  </a:cubicBezTo>
                  <a:cubicBezTo>
                    <a:pt x="61" y="34"/>
                    <a:pt x="60" y="38"/>
                    <a:pt x="54" y="38"/>
                  </a:cubicBezTo>
                  <a:cubicBezTo>
                    <a:pt x="54" y="38"/>
                    <a:pt x="53" y="38"/>
                    <a:pt x="53" y="38"/>
                  </a:cubicBezTo>
                  <a:cubicBezTo>
                    <a:pt x="61" y="43"/>
                    <a:pt x="69" y="48"/>
                    <a:pt x="78" y="52"/>
                  </a:cubicBezTo>
                  <a:cubicBezTo>
                    <a:pt x="80" y="53"/>
                    <a:pt x="82" y="53"/>
                    <a:pt x="84" y="53"/>
                  </a:cubicBezTo>
                  <a:cubicBezTo>
                    <a:pt x="94" y="53"/>
                    <a:pt x="104" y="44"/>
                    <a:pt x="98" y="27"/>
                  </a:cubicBezTo>
                  <a:cubicBezTo>
                    <a:pt x="93" y="13"/>
                    <a:pt x="63" y="8"/>
                    <a:pt x="49" y="4"/>
                  </a:cubicBezTo>
                  <a:cubicBezTo>
                    <a:pt x="42" y="1"/>
                    <a:pt x="36" y="0"/>
                    <a:pt x="31" y="0"/>
                  </a:cubicBezTo>
                </a:path>
              </a:pathLst>
            </a:custGeom>
            <a:solidFill>
              <a:srgbClr val="EA9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6" name="Freeform 211">
              <a:extLst>
                <a:ext uri="{FF2B5EF4-FFF2-40B4-BE49-F238E27FC236}">
                  <a16:creationId xmlns:a16="http://schemas.microsoft.com/office/drawing/2014/main" id="{00BC5DFC-62ED-46A4-B7C0-9E1C9047754C}"/>
                </a:ext>
              </a:extLst>
            </p:cNvPr>
            <p:cNvSpPr>
              <a:spLocks noEditPoints="1"/>
            </p:cNvSpPr>
            <p:nvPr/>
          </p:nvSpPr>
          <p:spPr bwMode="auto">
            <a:xfrm>
              <a:off x="4704" y="3194"/>
              <a:ext cx="141" cy="74"/>
            </a:xfrm>
            <a:custGeom>
              <a:avLst/>
              <a:gdLst>
                <a:gd name="T0" fmla="*/ 65 w 98"/>
                <a:gd name="T1" fmla="*/ 24 h 51"/>
                <a:gd name="T2" fmla="*/ 66 w 98"/>
                <a:gd name="T3" fmla="*/ 21 h 51"/>
                <a:gd name="T4" fmla="*/ 65 w 98"/>
                <a:gd name="T5" fmla="*/ 24 h 51"/>
                <a:gd name="T6" fmla="*/ 27 w 98"/>
                <a:gd name="T7" fmla="*/ 22 h 51"/>
                <a:gd name="T8" fmla="*/ 28 w 98"/>
                <a:gd name="T9" fmla="*/ 17 h 51"/>
                <a:gd name="T10" fmla="*/ 27 w 98"/>
                <a:gd name="T11" fmla="*/ 22 h 51"/>
                <a:gd name="T12" fmla="*/ 47 w 98"/>
                <a:gd name="T13" fmla="*/ 16 h 51"/>
                <a:gd name="T14" fmla="*/ 48 w 98"/>
                <a:gd name="T15" fmla="*/ 13 h 51"/>
                <a:gd name="T16" fmla="*/ 47 w 98"/>
                <a:gd name="T17" fmla="*/ 16 h 51"/>
                <a:gd name="T18" fmla="*/ 13 w 98"/>
                <a:gd name="T19" fmla="*/ 10 h 51"/>
                <a:gd name="T20" fmla="*/ 13 w 98"/>
                <a:gd name="T21" fmla="*/ 7 h 51"/>
                <a:gd name="T22" fmla="*/ 13 w 98"/>
                <a:gd name="T23" fmla="*/ 10 h 51"/>
                <a:gd name="T24" fmla="*/ 20 w 98"/>
                <a:gd name="T25" fmla="*/ 0 h 51"/>
                <a:gd name="T26" fmla="*/ 2 w 98"/>
                <a:gd name="T27" fmla="*/ 13 h 51"/>
                <a:gd name="T28" fmla="*/ 41 w 98"/>
                <a:gd name="T29" fmla="*/ 32 h 51"/>
                <a:gd name="T30" fmla="*/ 48 w 98"/>
                <a:gd name="T31" fmla="*/ 35 h 51"/>
                <a:gd name="T32" fmla="*/ 50 w 98"/>
                <a:gd name="T33" fmla="*/ 35 h 51"/>
                <a:gd name="T34" fmla="*/ 52 w 98"/>
                <a:gd name="T35" fmla="*/ 37 h 51"/>
                <a:gd name="T36" fmla="*/ 75 w 98"/>
                <a:gd name="T37" fmla="*/ 49 h 51"/>
                <a:gd name="T38" fmla="*/ 77 w 98"/>
                <a:gd name="T39" fmla="*/ 50 h 51"/>
                <a:gd name="T40" fmla="*/ 83 w 98"/>
                <a:gd name="T41" fmla="*/ 46 h 51"/>
                <a:gd name="T42" fmla="*/ 85 w 98"/>
                <a:gd name="T43" fmla="*/ 51 h 51"/>
                <a:gd name="T44" fmla="*/ 94 w 98"/>
                <a:gd name="T45" fmla="*/ 34 h 51"/>
                <a:gd name="T46" fmla="*/ 52 w 98"/>
                <a:gd name="T47" fmla="*/ 6 h 51"/>
                <a:gd name="T48" fmla="*/ 20 w 98"/>
                <a:gd name="T4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51">
                  <a:moveTo>
                    <a:pt x="65" y="24"/>
                  </a:moveTo>
                  <a:cubicBezTo>
                    <a:pt x="61" y="24"/>
                    <a:pt x="62" y="21"/>
                    <a:pt x="66" y="21"/>
                  </a:cubicBezTo>
                  <a:cubicBezTo>
                    <a:pt x="71" y="21"/>
                    <a:pt x="70" y="24"/>
                    <a:pt x="65" y="24"/>
                  </a:cubicBezTo>
                  <a:moveTo>
                    <a:pt x="27" y="22"/>
                  </a:moveTo>
                  <a:cubicBezTo>
                    <a:pt x="20" y="22"/>
                    <a:pt x="22" y="17"/>
                    <a:pt x="28" y="17"/>
                  </a:cubicBezTo>
                  <a:cubicBezTo>
                    <a:pt x="35" y="17"/>
                    <a:pt x="33" y="22"/>
                    <a:pt x="27" y="22"/>
                  </a:cubicBezTo>
                  <a:moveTo>
                    <a:pt x="47" y="16"/>
                  </a:moveTo>
                  <a:cubicBezTo>
                    <a:pt x="43" y="16"/>
                    <a:pt x="43" y="13"/>
                    <a:pt x="48" y="13"/>
                  </a:cubicBezTo>
                  <a:cubicBezTo>
                    <a:pt x="52" y="13"/>
                    <a:pt x="51" y="16"/>
                    <a:pt x="47" y="16"/>
                  </a:cubicBezTo>
                  <a:moveTo>
                    <a:pt x="13" y="10"/>
                  </a:moveTo>
                  <a:cubicBezTo>
                    <a:pt x="9" y="10"/>
                    <a:pt x="9" y="7"/>
                    <a:pt x="13" y="7"/>
                  </a:cubicBezTo>
                  <a:cubicBezTo>
                    <a:pt x="17" y="7"/>
                    <a:pt x="17" y="10"/>
                    <a:pt x="13" y="10"/>
                  </a:cubicBezTo>
                  <a:moveTo>
                    <a:pt x="20" y="0"/>
                  </a:moveTo>
                  <a:cubicBezTo>
                    <a:pt x="8" y="0"/>
                    <a:pt x="0" y="4"/>
                    <a:pt x="2" y="13"/>
                  </a:cubicBezTo>
                  <a:cubicBezTo>
                    <a:pt x="6" y="24"/>
                    <a:pt x="28" y="28"/>
                    <a:pt x="41" y="32"/>
                  </a:cubicBezTo>
                  <a:cubicBezTo>
                    <a:pt x="43" y="33"/>
                    <a:pt x="46" y="34"/>
                    <a:pt x="48" y="35"/>
                  </a:cubicBezTo>
                  <a:cubicBezTo>
                    <a:pt x="49" y="35"/>
                    <a:pt x="49" y="35"/>
                    <a:pt x="50" y="35"/>
                  </a:cubicBezTo>
                  <a:cubicBezTo>
                    <a:pt x="53" y="35"/>
                    <a:pt x="53" y="36"/>
                    <a:pt x="52" y="37"/>
                  </a:cubicBezTo>
                  <a:cubicBezTo>
                    <a:pt x="60" y="41"/>
                    <a:pt x="67" y="46"/>
                    <a:pt x="75" y="49"/>
                  </a:cubicBezTo>
                  <a:cubicBezTo>
                    <a:pt x="75" y="49"/>
                    <a:pt x="76" y="50"/>
                    <a:pt x="77" y="50"/>
                  </a:cubicBezTo>
                  <a:cubicBezTo>
                    <a:pt x="77" y="48"/>
                    <a:pt x="79" y="46"/>
                    <a:pt x="83" y="46"/>
                  </a:cubicBezTo>
                  <a:cubicBezTo>
                    <a:pt x="89" y="46"/>
                    <a:pt x="89" y="50"/>
                    <a:pt x="85" y="51"/>
                  </a:cubicBezTo>
                  <a:cubicBezTo>
                    <a:pt x="92" y="51"/>
                    <a:pt x="98" y="47"/>
                    <a:pt x="94" y="34"/>
                  </a:cubicBezTo>
                  <a:cubicBezTo>
                    <a:pt x="89" y="21"/>
                    <a:pt x="65" y="10"/>
                    <a:pt x="52" y="6"/>
                  </a:cubicBezTo>
                  <a:cubicBezTo>
                    <a:pt x="41" y="3"/>
                    <a:pt x="29" y="0"/>
                    <a:pt x="20" y="0"/>
                  </a:cubicBezTo>
                </a:path>
              </a:pathLst>
            </a:custGeom>
            <a:solidFill>
              <a:srgbClr val="EA9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7" name="Freeform 212">
              <a:extLst>
                <a:ext uri="{FF2B5EF4-FFF2-40B4-BE49-F238E27FC236}">
                  <a16:creationId xmlns:a16="http://schemas.microsoft.com/office/drawing/2014/main" id="{2E896F3F-DFB3-4495-8B03-4645F631CDE5}"/>
                </a:ext>
              </a:extLst>
            </p:cNvPr>
            <p:cNvSpPr>
              <a:spLocks noEditPoints="1"/>
            </p:cNvSpPr>
            <p:nvPr/>
          </p:nvSpPr>
          <p:spPr bwMode="auto">
            <a:xfrm>
              <a:off x="4808" y="3157"/>
              <a:ext cx="125" cy="67"/>
            </a:xfrm>
            <a:custGeom>
              <a:avLst/>
              <a:gdLst>
                <a:gd name="T0" fmla="*/ 57 w 87"/>
                <a:gd name="T1" fmla="*/ 23 h 47"/>
                <a:gd name="T2" fmla="*/ 58 w 87"/>
                <a:gd name="T3" fmla="*/ 19 h 47"/>
                <a:gd name="T4" fmla="*/ 57 w 87"/>
                <a:gd name="T5" fmla="*/ 23 h 47"/>
                <a:gd name="T6" fmla="*/ 20 w 87"/>
                <a:gd name="T7" fmla="*/ 12 h 47"/>
                <a:gd name="T8" fmla="*/ 21 w 87"/>
                <a:gd name="T9" fmla="*/ 9 h 47"/>
                <a:gd name="T10" fmla="*/ 20 w 87"/>
                <a:gd name="T11" fmla="*/ 12 h 47"/>
                <a:gd name="T12" fmla="*/ 20 w 87"/>
                <a:gd name="T13" fmla="*/ 0 h 47"/>
                <a:gd name="T14" fmla="*/ 2 w 87"/>
                <a:gd name="T15" fmla="*/ 12 h 47"/>
                <a:gd name="T16" fmla="*/ 19 w 87"/>
                <a:gd name="T17" fmla="*/ 25 h 47"/>
                <a:gd name="T18" fmla="*/ 24 w 87"/>
                <a:gd name="T19" fmla="*/ 23 h 47"/>
                <a:gd name="T20" fmla="*/ 28 w 87"/>
                <a:gd name="T21" fmla="*/ 27 h 47"/>
                <a:gd name="T22" fmla="*/ 37 w 87"/>
                <a:gd name="T23" fmla="*/ 30 h 47"/>
                <a:gd name="T24" fmla="*/ 62 w 87"/>
                <a:gd name="T25" fmla="*/ 42 h 47"/>
                <a:gd name="T26" fmla="*/ 63 w 87"/>
                <a:gd name="T27" fmla="*/ 43 h 47"/>
                <a:gd name="T28" fmla="*/ 67 w 87"/>
                <a:gd name="T29" fmla="*/ 45 h 47"/>
                <a:gd name="T30" fmla="*/ 76 w 87"/>
                <a:gd name="T31" fmla="*/ 47 h 47"/>
                <a:gd name="T32" fmla="*/ 84 w 87"/>
                <a:gd name="T33" fmla="*/ 30 h 47"/>
                <a:gd name="T34" fmla="*/ 48 w 87"/>
                <a:gd name="T35" fmla="*/ 5 h 47"/>
                <a:gd name="T36" fmla="*/ 20 w 87"/>
                <a:gd name="T3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47">
                  <a:moveTo>
                    <a:pt x="57" y="23"/>
                  </a:moveTo>
                  <a:cubicBezTo>
                    <a:pt x="52" y="23"/>
                    <a:pt x="53" y="19"/>
                    <a:pt x="58" y="19"/>
                  </a:cubicBezTo>
                  <a:cubicBezTo>
                    <a:pt x="64" y="19"/>
                    <a:pt x="62" y="23"/>
                    <a:pt x="57" y="23"/>
                  </a:cubicBezTo>
                  <a:moveTo>
                    <a:pt x="20" y="12"/>
                  </a:moveTo>
                  <a:cubicBezTo>
                    <a:pt x="16" y="12"/>
                    <a:pt x="17" y="9"/>
                    <a:pt x="21" y="9"/>
                  </a:cubicBezTo>
                  <a:cubicBezTo>
                    <a:pt x="25" y="9"/>
                    <a:pt x="25" y="12"/>
                    <a:pt x="20" y="12"/>
                  </a:cubicBezTo>
                  <a:moveTo>
                    <a:pt x="20" y="0"/>
                  </a:moveTo>
                  <a:cubicBezTo>
                    <a:pt x="8" y="0"/>
                    <a:pt x="0" y="4"/>
                    <a:pt x="2" y="12"/>
                  </a:cubicBezTo>
                  <a:cubicBezTo>
                    <a:pt x="4" y="19"/>
                    <a:pt x="11" y="22"/>
                    <a:pt x="19" y="25"/>
                  </a:cubicBezTo>
                  <a:cubicBezTo>
                    <a:pt x="20" y="24"/>
                    <a:pt x="21" y="23"/>
                    <a:pt x="24" y="23"/>
                  </a:cubicBezTo>
                  <a:cubicBezTo>
                    <a:pt x="28" y="23"/>
                    <a:pt x="29" y="26"/>
                    <a:pt x="28" y="27"/>
                  </a:cubicBezTo>
                  <a:cubicBezTo>
                    <a:pt x="31" y="28"/>
                    <a:pt x="34" y="29"/>
                    <a:pt x="37" y="30"/>
                  </a:cubicBezTo>
                  <a:cubicBezTo>
                    <a:pt x="46" y="32"/>
                    <a:pt x="54" y="38"/>
                    <a:pt x="62" y="42"/>
                  </a:cubicBezTo>
                  <a:cubicBezTo>
                    <a:pt x="62" y="42"/>
                    <a:pt x="63" y="43"/>
                    <a:pt x="63" y="43"/>
                  </a:cubicBezTo>
                  <a:cubicBezTo>
                    <a:pt x="64" y="44"/>
                    <a:pt x="66" y="44"/>
                    <a:pt x="67" y="45"/>
                  </a:cubicBezTo>
                  <a:cubicBezTo>
                    <a:pt x="70" y="46"/>
                    <a:pt x="73" y="47"/>
                    <a:pt x="76" y="47"/>
                  </a:cubicBezTo>
                  <a:cubicBezTo>
                    <a:pt x="82" y="47"/>
                    <a:pt x="87" y="43"/>
                    <a:pt x="84" y="30"/>
                  </a:cubicBezTo>
                  <a:cubicBezTo>
                    <a:pt x="81" y="18"/>
                    <a:pt x="60" y="9"/>
                    <a:pt x="48" y="5"/>
                  </a:cubicBezTo>
                  <a:cubicBezTo>
                    <a:pt x="38" y="2"/>
                    <a:pt x="28" y="0"/>
                    <a:pt x="20" y="0"/>
                  </a:cubicBezTo>
                </a:path>
              </a:pathLst>
            </a:custGeom>
            <a:solidFill>
              <a:srgbClr val="EA9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8" name="Freeform 213">
              <a:extLst>
                <a:ext uri="{FF2B5EF4-FFF2-40B4-BE49-F238E27FC236}">
                  <a16:creationId xmlns:a16="http://schemas.microsoft.com/office/drawing/2014/main" id="{1F6C02B8-274A-4AFC-977C-15AE5D97B614}"/>
                </a:ext>
              </a:extLst>
            </p:cNvPr>
            <p:cNvSpPr>
              <a:spLocks noEditPoints="1"/>
            </p:cNvSpPr>
            <p:nvPr/>
          </p:nvSpPr>
          <p:spPr bwMode="auto">
            <a:xfrm>
              <a:off x="4907" y="3122"/>
              <a:ext cx="98" cy="63"/>
            </a:xfrm>
            <a:custGeom>
              <a:avLst/>
              <a:gdLst>
                <a:gd name="T0" fmla="*/ 50 w 68"/>
                <a:gd name="T1" fmla="*/ 29 h 44"/>
                <a:gd name="T2" fmla="*/ 51 w 68"/>
                <a:gd name="T3" fmla="*/ 26 h 44"/>
                <a:gd name="T4" fmla="*/ 50 w 68"/>
                <a:gd name="T5" fmla="*/ 29 h 44"/>
                <a:gd name="T6" fmla="*/ 34 w 68"/>
                <a:gd name="T7" fmla="*/ 15 h 44"/>
                <a:gd name="T8" fmla="*/ 34 w 68"/>
                <a:gd name="T9" fmla="*/ 12 h 44"/>
                <a:gd name="T10" fmla="*/ 34 w 68"/>
                <a:gd name="T11" fmla="*/ 15 h 44"/>
                <a:gd name="T12" fmla="*/ 10 w 68"/>
                <a:gd name="T13" fmla="*/ 13 h 44"/>
                <a:gd name="T14" fmla="*/ 11 w 68"/>
                <a:gd name="T15" fmla="*/ 9 h 44"/>
                <a:gd name="T16" fmla="*/ 10 w 68"/>
                <a:gd name="T17" fmla="*/ 13 h 44"/>
                <a:gd name="T18" fmla="*/ 19 w 68"/>
                <a:gd name="T19" fmla="*/ 0 h 44"/>
                <a:gd name="T20" fmla="*/ 2 w 68"/>
                <a:gd name="T21" fmla="*/ 9 h 44"/>
                <a:gd name="T22" fmla="*/ 22 w 68"/>
                <a:gd name="T23" fmla="*/ 25 h 44"/>
                <a:gd name="T24" fmla="*/ 27 w 68"/>
                <a:gd name="T25" fmla="*/ 28 h 44"/>
                <a:gd name="T26" fmla="*/ 31 w 68"/>
                <a:gd name="T27" fmla="*/ 26 h 44"/>
                <a:gd name="T28" fmla="*/ 30 w 68"/>
                <a:gd name="T29" fmla="*/ 30 h 44"/>
                <a:gd name="T30" fmla="*/ 29 w 68"/>
                <a:gd name="T31" fmla="*/ 30 h 44"/>
                <a:gd name="T32" fmla="*/ 43 w 68"/>
                <a:gd name="T33" fmla="*/ 42 h 44"/>
                <a:gd name="T34" fmla="*/ 51 w 68"/>
                <a:gd name="T35" fmla="*/ 44 h 44"/>
                <a:gd name="T36" fmla="*/ 63 w 68"/>
                <a:gd name="T37" fmla="*/ 29 h 44"/>
                <a:gd name="T38" fmla="*/ 29 w 68"/>
                <a:gd name="T39" fmla="*/ 2 h 44"/>
                <a:gd name="T40" fmla="*/ 19 w 68"/>
                <a:gd name="T4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44">
                  <a:moveTo>
                    <a:pt x="50" y="29"/>
                  </a:moveTo>
                  <a:cubicBezTo>
                    <a:pt x="46" y="29"/>
                    <a:pt x="47" y="26"/>
                    <a:pt x="51" y="26"/>
                  </a:cubicBezTo>
                  <a:cubicBezTo>
                    <a:pt x="54" y="26"/>
                    <a:pt x="54" y="29"/>
                    <a:pt x="50" y="29"/>
                  </a:cubicBezTo>
                  <a:moveTo>
                    <a:pt x="34" y="15"/>
                  </a:moveTo>
                  <a:cubicBezTo>
                    <a:pt x="30" y="15"/>
                    <a:pt x="31" y="12"/>
                    <a:pt x="34" y="12"/>
                  </a:cubicBezTo>
                  <a:cubicBezTo>
                    <a:pt x="38" y="12"/>
                    <a:pt x="37" y="15"/>
                    <a:pt x="34" y="15"/>
                  </a:cubicBezTo>
                  <a:moveTo>
                    <a:pt x="10" y="13"/>
                  </a:moveTo>
                  <a:cubicBezTo>
                    <a:pt x="6" y="13"/>
                    <a:pt x="7" y="9"/>
                    <a:pt x="11" y="9"/>
                  </a:cubicBezTo>
                  <a:cubicBezTo>
                    <a:pt x="16" y="9"/>
                    <a:pt x="15" y="13"/>
                    <a:pt x="10" y="13"/>
                  </a:cubicBezTo>
                  <a:moveTo>
                    <a:pt x="19" y="0"/>
                  </a:moveTo>
                  <a:cubicBezTo>
                    <a:pt x="11" y="0"/>
                    <a:pt x="3" y="4"/>
                    <a:pt x="2" y="9"/>
                  </a:cubicBezTo>
                  <a:cubicBezTo>
                    <a:pt x="0" y="20"/>
                    <a:pt x="14" y="21"/>
                    <a:pt x="22" y="25"/>
                  </a:cubicBezTo>
                  <a:cubicBezTo>
                    <a:pt x="24" y="26"/>
                    <a:pt x="25" y="27"/>
                    <a:pt x="27" y="28"/>
                  </a:cubicBezTo>
                  <a:cubicBezTo>
                    <a:pt x="27" y="27"/>
                    <a:pt x="29" y="26"/>
                    <a:pt x="31" y="26"/>
                  </a:cubicBezTo>
                  <a:cubicBezTo>
                    <a:pt x="36" y="26"/>
                    <a:pt x="35" y="30"/>
                    <a:pt x="30" y="30"/>
                  </a:cubicBezTo>
                  <a:cubicBezTo>
                    <a:pt x="30" y="30"/>
                    <a:pt x="30" y="30"/>
                    <a:pt x="29" y="30"/>
                  </a:cubicBezTo>
                  <a:cubicBezTo>
                    <a:pt x="34" y="34"/>
                    <a:pt x="38" y="38"/>
                    <a:pt x="43" y="42"/>
                  </a:cubicBezTo>
                  <a:cubicBezTo>
                    <a:pt x="44" y="43"/>
                    <a:pt x="48" y="44"/>
                    <a:pt x="51" y="44"/>
                  </a:cubicBezTo>
                  <a:cubicBezTo>
                    <a:pt x="59" y="44"/>
                    <a:pt x="68" y="39"/>
                    <a:pt x="63" y="29"/>
                  </a:cubicBezTo>
                  <a:cubicBezTo>
                    <a:pt x="56" y="12"/>
                    <a:pt x="38" y="5"/>
                    <a:pt x="29" y="2"/>
                  </a:cubicBezTo>
                  <a:cubicBezTo>
                    <a:pt x="26" y="1"/>
                    <a:pt x="23" y="0"/>
                    <a:pt x="19" y="0"/>
                  </a:cubicBezTo>
                </a:path>
              </a:pathLst>
            </a:custGeom>
            <a:solidFill>
              <a:srgbClr val="EA9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9" name="Freeform 214">
              <a:extLst>
                <a:ext uri="{FF2B5EF4-FFF2-40B4-BE49-F238E27FC236}">
                  <a16:creationId xmlns:a16="http://schemas.microsoft.com/office/drawing/2014/main" id="{5F11573D-9D2F-4320-8321-416DE044C9D5}"/>
                </a:ext>
              </a:extLst>
            </p:cNvPr>
            <p:cNvSpPr>
              <a:spLocks noEditPoints="1"/>
            </p:cNvSpPr>
            <p:nvPr/>
          </p:nvSpPr>
          <p:spPr bwMode="auto">
            <a:xfrm>
              <a:off x="4372" y="3224"/>
              <a:ext cx="145" cy="52"/>
            </a:xfrm>
            <a:custGeom>
              <a:avLst/>
              <a:gdLst>
                <a:gd name="T0" fmla="*/ 25 w 101"/>
                <a:gd name="T1" fmla="*/ 17 h 36"/>
                <a:gd name="T2" fmla="*/ 26 w 101"/>
                <a:gd name="T3" fmla="*/ 13 h 36"/>
                <a:gd name="T4" fmla="*/ 25 w 101"/>
                <a:gd name="T5" fmla="*/ 17 h 36"/>
                <a:gd name="T6" fmla="*/ 37 w 101"/>
                <a:gd name="T7" fmla="*/ 0 h 36"/>
                <a:gd name="T8" fmla="*/ 5 w 101"/>
                <a:gd name="T9" fmla="*/ 20 h 36"/>
                <a:gd name="T10" fmla="*/ 18 w 101"/>
                <a:gd name="T11" fmla="*/ 25 h 36"/>
                <a:gd name="T12" fmla="*/ 27 w 101"/>
                <a:gd name="T13" fmla="*/ 25 h 36"/>
                <a:gd name="T14" fmla="*/ 36 w 101"/>
                <a:gd name="T15" fmla="*/ 24 h 36"/>
                <a:gd name="T16" fmla="*/ 41 w 101"/>
                <a:gd name="T17" fmla="*/ 24 h 36"/>
                <a:gd name="T18" fmla="*/ 56 w 101"/>
                <a:gd name="T19" fmla="*/ 28 h 36"/>
                <a:gd name="T20" fmla="*/ 60 w 101"/>
                <a:gd name="T21" fmla="*/ 26 h 36"/>
                <a:gd name="T22" fmla="*/ 64 w 101"/>
                <a:gd name="T23" fmla="*/ 30 h 36"/>
                <a:gd name="T24" fmla="*/ 76 w 101"/>
                <a:gd name="T25" fmla="*/ 34 h 36"/>
                <a:gd name="T26" fmla="*/ 88 w 101"/>
                <a:gd name="T27" fmla="*/ 36 h 36"/>
                <a:gd name="T28" fmla="*/ 95 w 101"/>
                <a:gd name="T29" fmla="*/ 23 h 36"/>
                <a:gd name="T30" fmla="*/ 46 w 101"/>
                <a:gd name="T31" fmla="*/ 1 h 36"/>
                <a:gd name="T32" fmla="*/ 37 w 101"/>
                <a:gd name="T3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 h="36">
                  <a:moveTo>
                    <a:pt x="25" y="17"/>
                  </a:moveTo>
                  <a:cubicBezTo>
                    <a:pt x="20" y="17"/>
                    <a:pt x="21" y="13"/>
                    <a:pt x="26" y="13"/>
                  </a:cubicBezTo>
                  <a:cubicBezTo>
                    <a:pt x="32" y="13"/>
                    <a:pt x="31" y="17"/>
                    <a:pt x="25" y="17"/>
                  </a:cubicBezTo>
                  <a:moveTo>
                    <a:pt x="37" y="0"/>
                  </a:moveTo>
                  <a:cubicBezTo>
                    <a:pt x="14" y="0"/>
                    <a:pt x="0" y="13"/>
                    <a:pt x="5" y="20"/>
                  </a:cubicBezTo>
                  <a:cubicBezTo>
                    <a:pt x="8" y="24"/>
                    <a:pt x="12" y="25"/>
                    <a:pt x="18" y="25"/>
                  </a:cubicBezTo>
                  <a:cubicBezTo>
                    <a:pt x="21" y="25"/>
                    <a:pt x="24" y="25"/>
                    <a:pt x="27" y="25"/>
                  </a:cubicBezTo>
                  <a:cubicBezTo>
                    <a:pt x="30" y="24"/>
                    <a:pt x="33" y="24"/>
                    <a:pt x="36" y="24"/>
                  </a:cubicBezTo>
                  <a:cubicBezTo>
                    <a:pt x="38" y="24"/>
                    <a:pt x="39" y="24"/>
                    <a:pt x="41" y="24"/>
                  </a:cubicBezTo>
                  <a:cubicBezTo>
                    <a:pt x="46" y="25"/>
                    <a:pt x="51" y="26"/>
                    <a:pt x="56" y="28"/>
                  </a:cubicBezTo>
                  <a:cubicBezTo>
                    <a:pt x="57" y="27"/>
                    <a:pt x="58" y="26"/>
                    <a:pt x="60" y="26"/>
                  </a:cubicBezTo>
                  <a:cubicBezTo>
                    <a:pt x="65" y="26"/>
                    <a:pt x="66" y="29"/>
                    <a:pt x="64" y="30"/>
                  </a:cubicBezTo>
                  <a:cubicBezTo>
                    <a:pt x="68" y="32"/>
                    <a:pt x="72" y="33"/>
                    <a:pt x="76" y="34"/>
                  </a:cubicBezTo>
                  <a:cubicBezTo>
                    <a:pt x="80" y="35"/>
                    <a:pt x="84" y="36"/>
                    <a:pt x="88" y="36"/>
                  </a:cubicBezTo>
                  <a:cubicBezTo>
                    <a:pt x="96" y="36"/>
                    <a:pt x="101" y="33"/>
                    <a:pt x="95" y="23"/>
                  </a:cubicBezTo>
                  <a:cubicBezTo>
                    <a:pt x="88" y="11"/>
                    <a:pt x="59" y="3"/>
                    <a:pt x="46" y="1"/>
                  </a:cubicBezTo>
                  <a:cubicBezTo>
                    <a:pt x="43" y="1"/>
                    <a:pt x="40" y="0"/>
                    <a:pt x="37" y="0"/>
                  </a:cubicBezTo>
                </a:path>
              </a:pathLst>
            </a:custGeom>
            <a:solidFill>
              <a:srgbClr val="EA9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0" name="Freeform 215">
              <a:extLst>
                <a:ext uri="{FF2B5EF4-FFF2-40B4-BE49-F238E27FC236}">
                  <a16:creationId xmlns:a16="http://schemas.microsoft.com/office/drawing/2014/main" id="{7C88D5D5-69A9-4D25-BEC0-A6024EA05B4D}"/>
                </a:ext>
              </a:extLst>
            </p:cNvPr>
            <p:cNvSpPr>
              <a:spLocks noEditPoints="1"/>
            </p:cNvSpPr>
            <p:nvPr/>
          </p:nvSpPr>
          <p:spPr bwMode="auto">
            <a:xfrm>
              <a:off x="4463" y="3144"/>
              <a:ext cx="142" cy="50"/>
            </a:xfrm>
            <a:custGeom>
              <a:avLst/>
              <a:gdLst>
                <a:gd name="T0" fmla="*/ 54 w 99"/>
                <a:gd name="T1" fmla="*/ 18 h 35"/>
                <a:gd name="T2" fmla="*/ 55 w 99"/>
                <a:gd name="T3" fmla="*/ 14 h 35"/>
                <a:gd name="T4" fmla="*/ 54 w 99"/>
                <a:gd name="T5" fmla="*/ 18 h 35"/>
                <a:gd name="T6" fmla="*/ 37 w 99"/>
                <a:gd name="T7" fmla="*/ 0 h 35"/>
                <a:gd name="T8" fmla="*/ 5 w 99"/>
                <a:gd name="T9" fmla="*/ 19 h 35"/>
                <a:gd name="T10" fmla="*/ 18 w 99"/>
                <a:gd name="T11" fmla="*/ 25 h 35"/>
                <a:gd name="T12" fmla="*/ 21 w 99"/>
                <a:gd name="T13" fmla="*/ 24 h 35"/>
                <a:gd name="T14" fmla="*/ 25 w 99"/>
                <a:gd name="T15" fmla="*/ 23 h 35"/>
                <a:gd name="T16" fmla="*/ 29 w 99"/>
                <a:gd name="T17" fmla="*/ 24 h 35"/>
                <a:gd name="T18" fmla="*/ 37 w 99"/>
                <a:gd name="T19" fmla="*/ 23 h 35"/>
                <a:gd name="T20" fmla="*/ 41 w 99"/>
                <a:gd name="T21" fmla="*/ 24 h 35"/>
                <a:gd name="T22" fmla="*/ 76 w 99"/>
                <a:gd name="T23" fmla="*/ 33 h 35"/>
                <a:gd name="T24" fmla="*/ 88 w 99"/>
                <a:gd name="T25" fmla="*/ 35 h 35"/>
                <a:gd name="T26" fmla="*/ 98 w 99"/>
                <a:gd name="T27" fmla="*/ 27 h 35"/>
                <a:gd name="T28" fmla="*/ 93 w 99"/>
                <a:gd name="T29" fmla="*/ 29 h 35"/>
                <a:gd name="T30" fmla="*/ 94 w 99"/>
                <a:gd name="T31" fmla="*/ 24 h 35"/>
                <a:gd name="T32" fmla="*/ 97 w 99"/>
                <a:gd name="T33" fmla="*/ 25 h 35"/>
                <a:gd name="T34" fmla="*/ 95 w 99"/>
                <a:gd name="T35" fmla="*/ 22 h 35"/>
                <a:gd name="T36" fmla="*/ 46 w 99"/>
                <a:gd name="T37" fmla="*/ 0 h 35"/>
                <a:gd name="T38" fmla="*/ 37 w 99"/>
                <a:gd name="T3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9" h="35">
                  <a:moveTo>
                    <a:pt x="54" y="18"/>
                  </a:moveTo>
                  <a:cubicBezTo>
                    <a:pt x="48" y="18"/>
                    <a:pt x="49" y="14"/>
                    <a:pt x="55" y="14"/>
                  </a:cubicBezTo>
                  <a:cubicBezTo>
                    <a:pt x="60" y="14"/>
                    <a:pt x="59" y="18"/>
                    <a:pt x="54" y="18"/>
                  </a:cubicBezTo>
                  <a:moveTo>
                    <a:pt x="37" y="0"/>
                  </a:moveTo>
                  <a:cubicBezTo>
                    <a:pt x="14" y="0"/>
                    <a:pt x="0" y="12"/>
                    <a:pt x="5" y="19"/>
                  </a:cubicBezTo>
                  <a:cubicBezTo>
                    <a:pt x="8" y="23"/>
                    <a:pt x="13" y="25"/>
                    <a:pt x="18" y="25"/>
                  </a:cubicBezTo>
                  <a:cubicBezTo>
                    <a:pt x="19" y="25"/>
                    <a:pt x="20" y="25"/>
                    <a:pt x="21" y="24"/>
                  </a:cubicBezTo>
                  <a:cubicBezTo>
                    <a:pt x="21" y="24"/>
                    <a:pt x="23" y="23"/>
                    <a:pt x="25" y="23"/>
                  </a:cubicBezTo>
                  <a:cubicBezTo>
                    <a:pt x="27" y="23"/>
                    <a:pt x="29" y="23"/>
                    <a:pt x="29" y="24"/>
                  </a:cubicBezTo>
                  <a:cubicBezTo>
                    <a:pt x="32" y="24"/>
                    <a:pt x="34" y="23"/>
                    <a:pt x="37" y="23"/>
                  </a:cubicBezTo>
                  <a:cubicBezTo>
                    <a:pt x="38" y="23"/>
                    <a:pt x="39" y="23"/>
                    <a:pt x="41" y="24"/>
                  </a:cubicBezTo>
                  <a:cubicBezTo>
                    <a:pt x="53" y="25"/>
                    <a:pt x="65" y="31"/>
                    <a:pt x="76" y="33"/>
                  </a:cubicBezTo>
                  <a:cubicBezTo>
                    <a:pt x="80" y="34"/>
                    <a:pt x="84" y="35"/>
                    <a:pt x="88" y="35"/>
                  </a:cubicBezTo>
                  <a:cubicBezTo>
                    <a:pt x="94" y="35"/>
                    <a:pt x="99" y="33"/>
                    <a:pt x="98" y="27"/>
                  </a:cubicBezTo>
                  <a:cubicBezTo>
                    <a:pt x="97" y="28"/>
                    <a:pt x="95" y="29"/>
                    <a:pt x="93" y="29"/>
                  </a:cubicBezTo>
                  <a:cubicBezTo>
                    <a:pt x="87" y="29"/>
                    <a:pt x="88" y="24"/>
                    <a:pt x="94" y="24"/>
                  </a:cubicBezTo>
                  <a:cubicBezTo>
                    <a:pt x="95" y="24"/>
                    <a:pt x="96" y="24"/>
                    <a:pt x="97" y="25"/>
                  </a:cubicBezTo>
                  <a:cubicBezTo>
                    <a:pt x="96" y="24"/>
                    <a:pt x="96" y="23"/>
                    <a:pt x="95" y="22"/>
                  </a:cubicBezTo>
                  <a:cubicBezTo>
                    <a:pt x="88" y="11"/>
                    <a:pt x="59" y="2"/>
                    <a:pt x="46" y="0"/>
                  </a:cubicBezTo>
                  <a:cubicBezTo>
                    <a:pt x="43" y="0"/>
                    <a:pt x="40" y="0"/>
                    <a:pt x="37" y="0"/>
                  </a:cubicBezTo>
                </a:path>
              </a:pathLst>
            </a:custGeom>
            <a:solidFill>
              <a:srgbClr val="EA9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1" name="Freeform 216">
              <a:extLst>
                <a:ext uri="{FF2B5EF4-FFF2-40B4-BE49-F238E27FC236}">
                  <a16:creationId xmlns:a16="http://schemas.microsoft.com/office/drawing/2014/main" id="{A1DC340E-E9F9-4400-8AB3-45658CAFB8F6}"/>
                </a:ext>
              </a:extLst>
            </p:cNvPr>
            <p:cNvSpPr>
              <a:spLocks noEditPoints="1"/>
            </p:cNvSpPr>
            <p:nvPr/>
          </p:nvSpPr>
          <p:spPr bwMode="auto">
            <a:xfrm>
              <a:off x="4561" y="3084"/>
              <a:ext cx="145" cy="52"/>
            </a:xfrm>
            <a:custGeom>
              <a:avLst/>
              <a:gdLst>
                <a:gd name="T0" fmla="*/ 89 w 101"/>
                <a:gd name="T1" fmla="*/ 29 h 36"/>
                <a:gd name="T2" fmla="*/ 90 w 101"/>
                <a:gd name="T3" fmla="*/ 23 h 36"/>
                <a:gd name="T4" fmla="*/ 89 w 101"/>
                <a:gd name="T5" fmla="*/ 29 h 36"/>
                <a:gd name="T6" fmla="*/ 61 w 101"/>
                <a:gd name="T7" fmla="*/ 17 h 36"/>
                <a:gd name="T8" fmla="*/ 62 w 101"/>
                <a:gd name="T9" fmla="*/ 12 h 36"/>
                <a:gd name="T10" fmla="*/ 61 w 101"/>
                <a:gd name="T11" fmla="*/ 17 h 36"/>
                <a:gd name="T12" fmla="*/ 37 w 101"/>
                <a:gd name="T13" fmla="*/ 0 h 36"/>
                <a:gd name="T14" fmla="*/ 4 w 101"/>
                <a:gd name="T15" fmla="*/ 20 h 36"/>
                <a:gd name="T16" fmla="*/ 17 w 101"/>
                <a:gd name="T17" fmla="*/ 25 h 36"/>
                <a:gd name="T18" fmla="*/ 27 w 101"/>
                <a:gd name="T19" fmla="*/ 25 h 36"/>
                <a:gd name="T20" fmla="*/ 36 w 101"/>
                <a:gd name="T21" fmla="*/ 24 h 36"/>
                <a:gd name="T22" fmla="*/ 36 w 101"/>
                <a:gd name="T23" fmla="*/ 24 h 36"/>
                <a:gd name="T24" fmla="*/ 39 w 101"/>
                <a:gd name="T25" fmla="*/ 23 h 36"/>
                <a:gd name="T26" fmla="*/ 43 w 101"/>
                <a:gd name="T27" fmla="*/ 25 h 36"/>
                <a:gd name="T28" fmla="*/ 76 w 101"/>
                <a:gd name="T29" fmla="*/ 34 h 36"/>
                <a:gd name="T30" fmla="*/ 87 w 101"/>
                <a:gd name="T31" fmla="*/ 36 h 36"/>
                <a:gd name="T32" fmla="*/ 95 w 101"/>
                <a:gd name="T33" fmla="*/ 22 h 36"/>
                <a:gd name="T34" fmla="*/ 45 w 101"/>
                <a:gd name="T35" fmla="*/ 1 h 36"/>
                <a:gd name="T36" fmla="*/ 37 w 101"/>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1" h="36">
                  <a:moveTo>
                    <a:pt x="89" y="29"/>
                  </a:moveTo>
                  <a:cubicBezTo>
                    <a:pt x="82" y="29"/>
                    <a:pt x="83" y="23"/>
                    <a:pt x="90" y="23"/>
                  </a:cubicBezTo>
                  <a:cubicBezTo>
                    <a:pt x="97" y="23"/>
                    <a:pt x="95" y="29"/>
                    <a:pt x="89" y="29"/>
                  </a:cubicBezTo>
                  <a:moveTo>
                    <a:pt x="61" y="17"/>
                  </a:moveTo>
                  <a:cubicBezTo>
                    <a:pt x="55" y="17"/>
                    <a:pt x="56" y="12"/>
                    <a:pt x="62" y="12"/>
                  </a:cubicBezTo>
                  <a:cubicBezTo>
                    <a:pt x="68" y="12"/>
                    <a:pt x="67" y="17"/>
                    <a:pt x="61" y="17"/>
                  </a:cubicBezTo>
                  <a:moveTo>
                    <a:pt x="37" y="0"/>
                  </a:moveTo>
                  <a:cubicBezTo>
                    <a:pt x="14" y="0"/>
                    <a:pt x="0" y="13"/>
                    <a:pt x="4" y="20"/>
                  </a:cubicBezTo>
                  <a:cubicBezTo>
                    <a:pt x="7" y="24"/>
                    <a:pt x="12" y="25"/>
                    <a:pt x="17" y="25"/>
                  </a:cubicBezTo>
                  <a:cubicBezTo>
                    <a:pt x="20" y="25"/>
                    <a:pt x="23" y="25"/>
                    <a:pt x="27" y="25"/>
                  </a:cubicBezTo>
                  <a:cubicBezTo>
                    <a:pt x="30" y="24"/>
                    <a:pt x="33" y="24"/>
                    <a:pt x="36" y="24"/>
                  </a:cubicBezTo>
                  <a:cubicBezTo>
                    <a:pt x="36" y="24"/>
                    <a:pt x="36" y="24"/>
                    <a:pt x="36" y="24"/>
                  </a:cubicBezTo>
                  <a:cubicBezTo>
                    <a:pt x="37" y="24"/>
                    <a:pt x="38" y="23"/>
                    <a:pt x="39" y="23"/>
                  </a:cubicBezTo>
                  <a:cubicBezTo>
                    <a:pt x="41" y="23"/>
                    <a:pt x="42" y="24"/>
                    <a:pt x="43" y="25"/>
                  </a:cubicBezTo>
                  <a:cubicBezTo>
                    <a:pt x="54" y="27"/>
                    <a:pt x="65" y="32"/>
                    <a:pt x="76" y="34"/>
                  </a:cubicBezTo>
                  <a:cubicBezTo>
                    <a:pt x="79" y="35"/>
                    <a:pt x="83" y="36"/>
                    <a:pt x="87" y="36"/>
                  </a:cubicBezTo>
                  <a:cubicBezTo>
                    <a:pt x="95" y="36"/>
                    <a:pt x="101" y="33"/>
                    <a:pt x="95" y="22"/>
                  </a:cubicBezTo>
                  <a:cubicBezTo>
                    <a:pt x="88" y="11"/>
                    <a:pt x="58" y="2"/>
                    <a:pt x="45" y="1"/>
                  </a:cubicBezTo>
                  <a:cubicBezTo>
                    <a:pt x="42" y="0"/>
                    <a:pt x="39" y="0"/>
                    <a:pt x="37" y="0"/>
                  </a:cubicBezTo>
                </a:path>
              </a:pathLst>
            </a:custGeom>
            <a:solidFill>
              <a:srgbClr val="EA9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2" name="Freeform 217">
              <a:extLst>
                <a:ext uri="{FF2B5EF4-FFF2-40B4-BE49-F238E27FC236}">
                  <a16:creationId xmlns:a16="http://schemas.microsoft.com/office/drawing/2014/main" id="{E8AF0E99-968B-494F-B45D-CDD41B6CE9E8}"/>
                </a:ext>
              </a:extLst>
            </p:cNvPr>
            <p:cNvSpPr>
              <a:spLocks noEditPoints="1"/>
            </p:cNvSpPr>
            <p:nvPr/>
          </p:nvSpPr>
          <p:spPr bwMode="auto">
            <a:xfrm>
              <a:off x="4702" y="3047"/>
              <a:ext cx="130" cy="63"/>
            </a:xfrm>
            <a:custGeom>
              <a:avLst/>
              <a:gdLst>
                <a:gd name="T0" fmla="*/ 74 w 91"/>
                <a:gd name="T1" fmla="*/ 29 h 44"/>
                <a:gd name="T2" fmla="*/ 75 w 91"/>
                <a:gd name="T3" fmla="*/ 25 h 44"/>
                <a:gd name="T4" fmla="*/ 74 w 91"/>
                <a:gd name="T5" fmla="*/ 29 h 44"/>
                <a:gd name="T6" fmla="*/ 42 w 91"/>
                <a:gd name="T7" fmla="*/ 23 h 44"/>
                <a:gd name="T8" fmla="*/ 43 w 91"/>
                <a:gd name="T9" fmla="*/ 19 h 44"/>
                <a:gd name="T10" fmla="*/ 42 w 91"/>
                <a:gd name="T11" fmla="*/ 23 h 44"/>
                <a:gd name="T12" fmla="*/ 20 w 91"/>
                <a:gd name="T13" fmla="*/ 14 h 44"/>
                <a:gd name="T14" fmla="*/ 21 w 91"/>
                <a:gd name="T15" fmla="*/ 10 h 44"/>
                <a:gd name="T16" fmla="*/ 20 w 91"/>
                <a:gd name="T17" fmla="*/ 14 h 44"/>
                <a:gd name="T18" fmla="*/ 27 w 91"/>
                <a:gd name="T19" fmla="*/ 0 h 44"/>
                <a:gd name="T20" fmla="*/ 3 w 91"/>
                <a:gd name="T21" fmla="*/ 15 h 44"/>
                <a:gd name="T22" fmla="*/ 36 w 91"/>
                <a:gd name="T23" fmla="*/ 25 h 44"/>
                <a:gd name="T24" fmla="*/ 68 w 91"/>
                <a:gd name="T25" fmla="*/ 41 h 44"/>
                <a:gd name="T26" fmla="*/ 82 w 91"/>
                <a:gd name="T27" fmla="*/ 44 h 44"/>
                <a:gd name="T28" fmla="*/ 88 w 91"/>
                <a:gd name="T29" fmla="*/ 32 h 44"/>
                <a:gd name="T30" fmla="*/ 45 w 91"/>
                <a:gd name="T31" fmla="*/ 3 h 44"/>
                <a:gd name="T32" fmla="*/ 27 w 91"/>
                <a:gd name="T3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44">
                  <a:moveTo>
                    <a:pt x="74" y="29"/>
                  </a:moveTo>
                  <a:cubicBezTo>
                    <a:pt x="70" y="29"/>
                    <a:pt x="70" y="25"/>
                    <a:pt x="75" y="25"/>
                  </a:cubicBezTo>
                  <a:cubicBezTo>
                    <a:pt x="79" y="25"/>
                    <a:pt x="78" y="29"/>
                    <a:pt x="74" y="29"/>
                  </a:cubicBezTo>
                  <a:moveTo>
                    <a:pt x="42" y="23"/>
                  </a:moveTo>
                  <a:cubicBezTo>
                    <a:pt x="37" y="23"/>
                    <a:pt x="38" y="19"/>
                    <a:pt x="43" y="19"/>
                  </a:cubicBezTo>
                  <a:cubicBezTo>
                    <a:pt x="49" y="19"/>
                    <a:pt x="47" y="23"/>
                    <a:pt x="42" y="23"/>
                  </a:cubicBezTo>
                  <a:moveTo>
                    <a:pt x="20" y="14"/>
                  </a:moveTo>
                  <a:cubicBezTo>
                    <a:pt x="16" y="14"/>
                    <a:pt x="17" y="10"/>
                    <a:pt x="21" y="10"/>
                  </a:cubicBezTo>
                  <a:cubicBezTo>
                    <a:pt x="26" y="10"/>
                    <a:pt x="25" y="14"/>
                    <a:pt x="20" y="14"/>
                  </a:cubicBezTo>
                  <a:moveTo>
                    <a:pt x="27" y="0"/>
                  </a:moveTo>
                  <a:cubicBezTo>
                    <a:pt x="11" y="0"/>
                    <a:pt x="0" y="8"/>
                    <a:pt x="3" y="15"/>
                  </a:cubicBezTo>
                  <a:cubicBezTo>
                    <a:pt x="7" y="25"/>
                    <a:pt x="24" y="21"/>
                    <a:pt x="36" y="25"/>
                  </a:cubicBezTo>
                  <a:cubicBezTo>
                    <a:pt x="47" y="28"/>
                    <a:pt x="57" y="36"/>
                    <a:pt x="68" y="41"/>
                  </a:cubicBezTo>
                  <a:cubicBezTo>
                    <a:pt x="72" y="43"/>
                    <a:pt x="78" y="44"/>
                    <a:pt x="82" y="44"/>
                  </a:cubicBezTo>
                  <a:cubicBezTo>
                    <a:pt x="87" y="44"/>
                    <a:pt x="91" y="42"/>
                    <a:pt x="88" y="32"/>
                  </a:cubicBezTo>
                  <a:cubicBezTo>
                    <a:pt x="83" y="20"/>
                    <a:pt x="57" y="7"/>
                    <a:pt x="45" y="3"/>
                  </a:cubicBezTo>
                  <a:cubicBezTo>
                    <a:pt x="39" y="1"/>
                    <a:pt x="33" y="0"/>
                    <a:pt x="27" y="0"/>
                  </a:cubicBezTo>
                </a:path>
              </a:pathLst>
            </a:custGeom>
            <a:solidFill>
              <a:srgbClr val="EA9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3" name="Freeform 218">
              <a:extLst>
                <a:ext uri="{FF2B5EF4-FFF2-40B4-BE49-F238E27FC236}">
                  <a16:creationId xmlns:a16="http://schemas.microsoft.com/office/drawing/2014/main" id="{819C22AC-0F15-4DC6-801F-F765BA252B22}"/>
                </a:ext>
              </a:extLst>
            </p:cNvPr>
            <p:cNvSpPr>
              <a:spLocks/>
            </p:cNvSpPr>
            <p:nvPr/>
          </p:nvSpPr>
          <p:spPr bwMode="auto">
            <a:xfrm>
              <a:off x="4832" y="3045"/>
              <a:ext cx="85" cy="42"/>
            </a:xfrm>
            <a:custGeom>
              <a:avLst/>
              <a:gdLst>
                <a:gd name="T0" fmla="*/ 18 w 59"/>
                <a:gd name="T1" fmla="*/ 0 h 29"/>
                <a:gd name="T2" fmla="*/ 2 w 59"/>
                <a:gd name="T3" fmla="*/ 10 h 29"/>
                <a:gd name="T4" fmla="*/ 19 w 59"/>
                <a:gd name="T5" fmla="*/ 16 h 29"/>
                <a:gd name="T6" fmla="*/ 24 w 59"/>
                <a:gd name="T7" fmla="*/ 14 h 29"/>
                <a:gd name="T8" fmla="*/ 26 w 59"/>
                <a:gd name="T9" fmla="*/ 18 h 29"/>
                <a:gd name="T10" fmla="*/ 44 w 59"/>
                <a:gd name="T11" fmla="*/ 27 h 29"/>
                <a:gd name="T12" fmla="*/ 53 w 59"/>
                <a:gd name="T13" fmla="*/ 29 h 29"/>
                <a:gd name="T14" fmla="*/ 57 w 59"/>
                <a:gd name="T15" fmla="*/ 22 h 29"/>
                <a:gd name="T16" fmla="*/ 30 w 59"/>
                <a:gd name="T17" fmla="*/ 2 h 29"/>
                <a:gd name="T18" fmla="*/ 18 w 59"/>
                <a:gd name="T1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29">
                  <a:moveTo>
                    <a:pt x="18" y="0"/>
                  </a:moveTo>
                  <a:cubicBezTo>
                    <a:pt x="7" y="0"/>
                    <a:pt x="0" y="6"/>
                    <a:pt x="2" y="10"/>
                  </a:cubicBezTo>
                  <a:cubicBezTo>
                    <a:pt x="4" y="15"/>
                    <a:pt x="12" y="15"/>
                    <a:pt x="19" y="16"/>
                  </a:cubicBezTo>
                  <a:cubicBezTo>
                    <a:pt x="19" y="15"/>
                    <a:pt x="21" y="14"/>
                    <a:pt x="24" y="14"/>
                  </a:cubicBezTo>
                  <a:cubicBezTo>
                    <a:pt x="28" y="14"/>
                    <a:pt x="29" y="16"/>
                    <a:pt x="26" y="18"/>
                  </a:cubicBezTo>
                  <a:cubicBezTo>
                    <a:pt x="32" y="20"/>
                    <a:pt x="38" y="24"/>
                    <a:pt x="44" y="27"/>
                  </a:cubicBezTo>
                  <a:cubicBezTo>
                    <a:pt x="47" y="28"/>
                    <a:pt x="51" y="29"/>
                    <a:pt x="53" y="29"/>
                  </a:cubicBezTo>
                  <a:cubicBezTo>
                    <a:pt x="57" y="29"/>
                    <a:pt x="59" y="28"/>
                    <a:pt x="57" y="22"/>
                  </a:cubicBezTo>
                  <a:cubicBezTo>
                    <a:pt x="54" y="14"/>
                    <a:pt x="37" y="5"/>
                    <a:pt x="30" y="2"/>
                  </a:cubicBezTo>
                  <a:cubicBezTo>
                    <a:pt x="25" y="1"/>
                    <a:pt x="21" y="0"/>
                    <a:pt x="18" y="0"/>
                  </a:cubicBezTo>
                </a:path>
              </a:pathLst>
            </a:custGeom>
            <a:solidFill>
              <a:srgbClr val="EA9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4" name="Freeform 219">
              <a:extLst>
                <a:ext uri="{FF2B5EF4-FFF2-40B4-BE49-F238E27FC236}">
                  <a16:creationId xmlns:a16="http://schemas.microsoft.com/office/drawing/2014/main" id="{0BB5C98D-42D0-413D-B69D-30F7D661D611}"/>
                </a:ext>
              </a:extLst>
            </p:cNvPr>
            <p:cNvSpPr>
              <a:spLocks/>
            </p:cNvSpPr>
            <p:nvPr/>
          </p:nvSpPr>
          <p:spPr bwMode="auto">
            <a:xfrm>
              <a:off x="4404" y="3352"/>
              <a:ext cx="298" cy="156"/>
            </a:xfrm>
            <a:custGeom>
              <a:avLst/>
              <a:gdLst>
                <a:gd name="T0" fmla="*/ 191 w 207"/>
                <a:gd name="T1" fmla="*/ 83 h 108"/>
                <a:gd name="T2" fmla="*/ 200 w 207"/>
                <a:gd name="T3" fmla="*/ 47 h 108"/>
                <a:gd name="T4" fmla="*/ 131 w 207"/>
                <a:gd name="T5" fmla="*/ 76 h 108"/>
                <a:gd name="T6" fmla="*/ 57 w 207"/>
                <a:gd name="T7" fmla="*/ 50 h 108"/>
                <a:gd name="T8" fmla="*/ 16 w 207"/>
                <a:gd name="T9" fmla="*/ 0 h 108"/>
                <a:gd name="T10" fmla="*/ 12 w 207"/>
                <a:gd name="T11" fmla="*/ 7 h 108"/>
                <a:gd name="T12" fmla="*/ 52 w 207"/>
                <a:gd name="T13" fmla="*/ 74 h 108"/>
                <a:gd name="T14" fmla="*/ 191 w 207"/>
                <a:gd name="T15" fmla="*/ 83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108">
                  <a:moveTo>
                    <a:pt x="191" y="83"/>
                  </a:moveTo>
                  <a:cubicBezTo>
                    <a:pt x="200" y="76"/>
                    <a:pt x="207" y="66"/>
                    <a:pt x="200" y="47"/>
                  </a:cubicBezTo>
                  <a:cubicBezTo>
                    <a:pt x="199" y="47"/>
                    <a:pt x="184" y="77"/>
                    <a:pt x="131" y="76"/>
                  </a:cubicBezTo>
                  <a:cubicBezTo>
                    <a:pt x="101" y="76"/>
                    <a:pt x="81" y="69"/>
                    <a:pt x="57" y="50"/>
                  </a:cubicBezTo>
                  <a:cubicBezTo>
                    <a:pt x="40" y="36"/>
                    <a:pt x="27" y="19"/>
                    <a:pt x="16" y="0"/>
                  </a:cubicBezTo>
                  <a:cubicBezTo>
                    <a:pt x="14" y="3"/>
                    <a:pt x="13" y="5"/>
                    <a:pt x="12" y="7"/>
                  </a:cubicBezTo>
                  <a:cubicBezTo>
                    <a:pt x="0" y="38"/>
                    <a:pt x="9" y="39"/>
                    <a:pt x="52" y="74"/>
                  </a:cubicBezTo>
                  <a:cubicBezTo>
                    <a:pt x="94" y="108"/>
                    <a:pt x="164" y="103"/>
                    <a:pt x="191" y="83"/>
                  </a:cubicBezTo>
                  <a:close/>
                </a:path>
              </a:pathLst>
            </a:custGeom>
            <a:solidFill>
              <a:srgbClr val="D180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5" name="Freeform 220">
              <a:extLst>
                <a:ext uri="{FF2B5EF4-FFF2-40B4-BE49-F238E27FC236}">
                  <a16:creationId xmlns:a16="http://schemas.microsoft.com/office/drawing/2014/main" id="{FE0DCF8F-0455-48A1-B772-1803FFAC98CA}"/>
                </a:ext>
              </a:extLst>
            </p:cNvPr>
            <p:cNvSpPr>
              <a:spLocks/>
            </p:cNvSpPr>
            <p:nvPr/>
          </p:nvSpPr>
          <p:spPr bwMode="auto">
            <a:xfrm>
              <a:off x="4339" y="3305"/>
              <a:ext cx="167" cy="164"/>
            </a:xfrm>
            <a:custGeom>
              <a:avLst/>
              <a:gdLst>
                <a:gd name="T0" fmla="*/ 110 w 116"/>
                <a:gd name="T1" fmla="*/ 86 h 113"/>
                <a:gd name="T2" fmla="*/ 71 w 116"/>
                <a:gd name="T3" fmla="*/ 20 h 113"/>
                <a:gd name="T4" fmla="*/ 64 w 116"/>
                <a:gd name="T5" fmla="*/ 20 h 113"/>
                <a:gd name="T6" fmla="*/ 40 w 116"/>
                <a:gd name="T7" fmla="*/ 17 h 113"/>
                <a:gd name="T8" fmla="*/ 7 w 116"/>
                <a:gd name="T9" fmla="*/ 69 h 113"/>
                <a:gd name="T10" fmla="*/ 110 w 116"/>
                <a:gd name="T11" fmla="*/ 86 h 113"/>
              </a:gdLst>
              <a:ahLst/>
              <a:cxnLst>
                <a:cxn ang="0">
                  <a:pos x="T0" y="T1"/>
                </a:cxn>
                <a:cxn ang="0">
                  <a:pos x="T2" y="T3"/>
                </a:cxn>
                <a:cxn ang="0">
                  <a:pos x="T4" y="T5"/>
                </a:cxn>
                <a:cxn ang="0">
                  <a:pos x="T6" y="T7"/>
                </a:cxn>
                <a:cxn ang="0">
                  <a:pos x="T8" y="T9"/>
                </a:cxn>
                <a:cxn ang="0">
                  <a:pos x="T10" y="T11"/>
                </a:cxn>
              </a:cxnLst>
              <a:rect l="0" t="0" r="r" b="b"/>
              <a:pathLst>
                <a:path w="116" h="113">
                  <a:moveTo>
                    <a:pt x="110" y="86"/>
                  </a:moveTo>
                  <a:cubicBezTo>
                    <a:pt x="116" y="80"/>
                    <a:pt x="66" y="60"/>
                    <a:pt x="71" y="20"/>
                  </a:cubicBezTo>
                  <a:cubicBezTo>
                    <a:pt x="71" y="18"/>
                    <a:pt x="68" y="19"/>
                    <a:pt x="64" y="20"/>
                  </a:cubicBezTo>
                  <a:cubicBezTo>
                    <a:pt x="57" y="21"/>
                    <a:pt x="47" y="23"/>
                    <a:pt x="40" y="17"/>
                  </a:cubicBezTo>
                  <a:cubicBezTo>
                    <a:pt x="17" y="0"/>
                    <a:pt x="0" y="40"/>
                    <a:pt x="7" y="69"/>
                  </a:cubicBezTo>
                  <a:cubicBezTo>
                    <a:pt x="19" y="113"/>
                    <a:pt x="93" y="106"/>
                    <a:pt x="110" y="86"/>
                  </a:cubicBezTo>
                </a:path>
              </a:pathLst>
            </a:custGeom>
            <a:solidFill>
              <a:srgbClr val="D180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6" name="Freeform 221">
              <a:extLst>
                <a:ext uri="{FF2B5EF4-FFF2-40B4-BE49-F238E27FC236}">
                  <a16:creationId xmlns:a16="http://schemas.microsoft.com/office/drawing/2014/main" id="{19B2C0E0-B0BA-4B00-B041-CD90FE363326}"/>
                </a:ext>
              </a:extLst>
            </p:cNvPr>
            <p:cNvSpPr>
              <a:spLocks/>
            </p:cNvSpPr>
            <p:nvPr/>
          </p:nvSpPr>
          <p:spPr bwMode="auto">
            <a:xfrm>
              <a:off x="4335" y="3311"/>
              <a:ext cx="167" cy="156"/>
            </a:xfrm>
            <a:custGeom>
              <a:avLst/>
              <a:gdLst>
                <a:gd name="T0" fmla="*/ 109 w 116"/>
                <a:gd name="T1" fmla="*/ 85 h 108"/>
                <a:gd name="T2" fmla="*/ 71 w 116"/>
                <a:gd name="T3" fmla="*/ 20 h 108"/>
                <a:gd name="T4" fmla="*/ 63 w 116"/>
                <a:gd name="T5" fmla="*/ 20 h 108"/>
                <a:gd name="T6" fmla="*/ 39 w 116"/>
                <a:gd name="T7" fmla="*/ 17 h 108"/>
                <a:gd name="T8" fmla="*/ 7 w 116"/>
                <a:gd name="T9" fmla="*/ 67 h 108"/>
                <a:gd name="T10" fmla="*/ 109 w 116"/>
                <a:gd name="T11" fmla="*/ 85 h 108"/>
              </a:gdLst>
              <a:ahLst/>
              <a:cxnLst>
                <a:cxn ang="0">
                  <a:pos x="T0" y="T1"/>
                </a:cxn>
                <a:cxn ang="0">
                  <a:pos x="T2" y="T3"/>
                </a:cxn>
                <a:cxn ang="0">
                  <a:pos x="T4" y="T5"/>
                </a:cxn>
                <a:cxn ang="0">
                  <a:pos x="T6" y="T7"/>
                </a:cxn>
                <a:cxn ang="0">
                  <a:pos x="T8" y="T9"/>
                </a:cxn>
                <a:cxn ang="0">
                  <a:pos x="T10" y="T11"/>
                </a:cxn>
              </a:cxnLst>
              <a:rect l="0" t="0" r="r" b="b"/>
              <a:pathLst>
                <a:path w="116" h="108">
                  <a:moveTo>
                    <a:pt x="109" y="85"/>
                  </a:moveTo>
                  <a:cubicBezTo>
                    <a:pt x="116" y="79"/>
                    <a:pt x="65" y="60"/>
                    <a:pt x="71" y="20"/>
                  </a:cubicBezTo>
                  <a:cubicBezTo>
                    <a:pt x="71" y="18"/>
                    <a:pt x="68" y="19"/>
                    <a:pt x="63" y="20"/>
                  </a:cubicBezTo>
                  <a:cubicBezTo>
                    <a:pt x="56" y="21"/>
                    <a:pt x="47" y="22"/>
                    <a:pt x="39" y="17"/>
                  </a:cubicBezTo>
                  <a:cubicBezTo>
                    <a:pt x="16" y="0"/>
                    <a:pt x="0" y="37"/>
                    <a:pt x="7" y="67"/>
                  </a:cubicBezTo>
                  <a:cubicBezTo>
                    <a:pt x="16" y="108"/>
                    <a:pt x="94" y="98"/>
                    <a:pt x="109" y="85"/>
                  </a:cubicBezTo>
                </a:path>
              </a:pathLst>
            </a:custGeom>
            <a:solidFill>
              <a:srgbClr val="E88E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7" name="Freeform 222">
              <a:extLst>
                <a:ext uri="{FF2B5EF4-FFF2-40B4-BE49-F238E27FC236}">
                  <a16:creationId xmlns:a16="http://schemas.microsoft.com/office/drawing/2014/main" id="{EF23CDF7-8A07-4A4D-AEF3-48E22F18553D}"/>
                </a:ext>
              </a:extLst>
            </p:cNvPr>
            <p:cNvSpPr>
              <a:spLocks/>
            </p:cNvSpPr>
            <p:nvPr/>
          </p:nvSpPr>
          <p:spPr bwMode="auto">
            <a:xfrm>
              <a:off x="4341" y="3379"/>
              <a:ext cx="153" cy="85"/>
            </a:xfrm>
            <a:custGeom>
              <a:avLst/>
              <a:gdLst>
                <a:gd name="T0" fmla="*/ 107 w 107"/>
                <a:gd name="T1" fmla="*/ 36 h 59"/>
                <a:gd name="T2" fmla="*/ 36 w 107"/>
                <a:gd name="T3" fmla="*/ 34 h 59"/>
                <a:gd name="T4" fmla="*/ 4 w 107"/>
                <a:gd name="T5" fmla="*/ 7 h 59"/>
                <a:gd name="T6" fmla="*/ 1 w 107"/>
                <a:gd name="T7" fmla="*/ 0 h 59"/>
                <a:gd name="T8" fmla="*/ 3 w 107"/>
                <a:gd name="T9" fmla="*/ 22 h 59"/>
                <a:gd name="T10" fmla="*/ 107 w 107"/>
                <a:gd name="T11" fmla="*/ 36 h 59"/>
              </a:gdLst>
              <a:ahLst/>
              <a:cxnLst>
                <a:cxn ang="0">
                  <a:pos x="T0" y="T1"/>
                </a:cxn>
                <a:cxn ang="0">
                  <a:pos x="T2" y="T3"/>
                </a:cxn>
                <a:cxn ang="0">
                  <a:pos x="T4" y="T5"/>
                </a:cxn>
                <a:cxn ang="0">
                  <a:pos x="T6" y="T7"/>
                </a:cxn>
                <a:cxn ang="0">
                  <a:pos x="T8" y="T9"/>
                </a:cxn>
                <a:cxn ang="0">
                  <a:pos x="T10" y="T11"/>
                </a:cxn>
              </a:cxnLst>
              <a:rect l="0" t="0" r="r" b="b"/>
              <a:pathLst>
                <a:path w="107" h="59">
                  <a:moveTo>
                    <a:pt x="107" y="36"/>
                  </a:moveTo>
                  <a:cubicBezTo>
                    <a:pt x="94" y="36"/>
                    <a:pt x="63" y="45"/>
                    <a:pt x="36" y="34"/>
                  </a:cubicBezTo>
                  <a:cubicBezTo>
                    <a:pt x="24" y="28"/>
                    <a:pt x="12" y="19"/>
                    <a:pt x="4" y="7"/>
                  </a:cubicBezTo>
                  <a:cubicBezTo>
                    <a:pt x="3" y="6"/>
                    <a:pt x="2" y="3"/>
                    <a:pt x="1" y="0"/>
                  </a:cubicBezTo>
                  <a:cubicBezTo>
                    <a:pt x="0" y="7"/>
                    <a:pt x="1" y="15"/>
                    <a:pt x="3" y="22"/>
                  </a:cubicBezTo>
                  <a:cubicBezTo>
                    <a:pt x="12" y="59"/>
                    <a:pt x="92" y="57"/>
                    <a:pt x="107" y="36"/>
                  </a:cubicBezTo>
                  <a:close/>
                </a:path>
              </a:pathLst>
            </a:custGeom>
            <a:solidFill>
              <a:srgbClr val="D180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8" name="Freeform 223">
              <a:extLst>
                <a:ext uri="{FF2B5EF4-FFF2-40B4-BE49-F238E27FC236}">
                  <a16:creationId xmlns:a16="http://schemas.microsoft.com/office/drawing/2014/main" id="{1082ECC6-6F65-4287-AFC3-F82F63A44F85}"/>
                </a:ext>
              </a:extLst>
            </p:cNvPr>
            <p:cNvSpPr>
              <a:spLocks noEditPoints="1"/>
            </p:cNvSpPr>
            <p:nvPr/>
          </p:nvSpPr>
          <p:spPr bwMode="auto">
            <a:xfrm>
              <a:off x="4953" y="3079"/>
              <a:ext cx="61" cy="46"/>
            </a:xfrm>
            <a:custGeom>
              <a:avLst/>
              <a:gdLst>
                <a:gd name="T0" fmla="*/ 26 w 42"/>
                <a:gd name="T1" fmla="*/ 20 h 32"/>
                <a:gd name="T2" fmla="*/ 26 w 42"/>
                <a:gd name="T3" fmla="*/ 17 h 32"/>
                <a:gd name="T4" fmla="*/ 26 w 42"/>
                <a:gd name="T5" fmla="*/ 20 h 32"/>
                <a:gd name="T6" fmla="*/ 6 w 42"/>
                <a:gd name="T7" fmla="*/ 10 h 32"/>
                <a:gd name="T8" fmla="*/ 7 w 42"/>
                <a:gd name="T9" fmla="*/ 6 h 32"/>
                <a:gd name="T10" fmla="*/ 6 w 42"/>
                <a:gd name="T11" fmla="*/ 10 h 32"/>
                <a:gd name="T12" fmla="*/ 7 w 42"/>
                <a:gd name="T13" fmla="*/ 0 h 32"/>
                <a:gd name="T14" fmla="*/ 0 w 42"/>
                <a:gd name="T15" fmla="*/ 5 h 32"/>
                <a:gd name="T16" fmla="*/ 6 w 42"/>
                <a:gd name="T17" fmla="*/ 13 h 32"/>
                <a:gd name="T18" fmla="*/ 8 w 42"/>
                <a:gd name="T19" fmla="*/ 18 h 32"/>
                <a:gd name="T20" fmla="*/ 10 w 42"/>
                <a:gd name="T21" fmla="*/ 18 h 32"/>
                <a:gd name="T22" fmla="*/ 11 w 42"/>
                <a:gd name="T23" fmla="*/ 23 h 32"/>
                <a:gd name="T24" fmla="*/ 12 w 42"/>
                <a:gd name="T25" fmla="*/ 24 h 32"/>
                <a:gd name="T26" fmla="*/ 30 w 42"/>
                <a:gd name="T27" fmla="*/ 32 h 32"/>
                <a:gd name="T28" fmla="*/ 34 w 42"/>
                <a:gd name="T29" fmla="*/ 31 h 32"/>
                <a:gd name="T30" fmla="*/ 31 w 42"/>
                <a:gd name="T31" fmla="*/ 12 h 32"/>
                <a:gd name="T32" fmla="*/ 13 w 42"/>
                <a:gd name="T33" fmla="*/ 1 h 32"/>
                <a:gd name="T34" fmla="*/ 7 w 42"/>
                <a:gd name="T3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32">
                  <a:moveTo>
                    <a:pt x="26" y="20"/>
                  </a:moveTo>
                  <a:cubicBezTo>
                    <a:pt x="22" y="20"/>
                    <a:pt x="23" y="17"/>
                    <a:pt x="26" y="17"/>
                  </a:cubicBezTo>
                  <a:cubicBezTo>
                    <a:pt x="30" y="17"/>
                    <a:pt x="29" y="20"/>
                    <a:pt x="26" y="20"/>
                  </a:cubicBezTo>
                  <a:moveTo>
                    <a:pt x="6" y="10"/>
                  </a:moveTo>
                  <a:cubicBezTo>
                    <a:pt x="1" y="10"/>
                    <a:pt x="2" y="6"/>
                    <a:pt x="7" y="6"/>
                  </a:cubicBezTo>
                  <a:cubicBezTo>
                    <a:pt x="13" y="6"/>
                    <a:pt x="12" y="10"/>
                    <a:pt x="6" y="10"/>
                  </a:cubicBezTo>
                  <a:moveTo>
                    <a:pt x="7" y="0"/>
                  </a:moveTo>
                  <a:cubicBezTo>
                    <a:pt x="4" y="0"/>
                    <a:pt x="0" y="1"/>
                    <a:pt x="0" y="5"/>
                  </a:cubicBezTo>
                  <a:cubicBezTo>
                    <a:pt x="1" y="7"/>
                    <a:pt x="5" y="11"/>
                    <a:pt x="6" y="13"/>
                  </a:cubicBezTo>
                  <a:cubicBezTo>
                    <a:pt x="7" y="15"/>
                    <a:pt x="7" y="17"/>
                    <a:pt x="8" y="18"/>
                  </a:cubicBezTo>
                  <a:cubicBezTo>
                    <a:pt x="9" y="18"/>
                    <a:pt x="9" y="18"/>
                    <a:pt x="10" y="18"/>
                  </a:cubicBezTo>
                  <a:cubicBezTo>
                    <a:pt x="15" y="18"/>
                    <a:pt x="15" y="22"/>
                    <a:pt x="11" y="23"/>
                  </a:cubicBezTo>
                  <a:cubicBezTo>
                    <a:pt x="11" y="23"/>
                    <a:pt x="12" y="24"/>
                    <a:pt x="12" y="24"/>
                  </a:cubicBezTo>
                  <a:cubicBezTo>
                    <a:pt x="16" y="28"/>
                    <a:pt x="23" y="32"/>
                    <a:pt x="30" y="32"/>
                  </a:cubicBezTo>
                  <a:cubicBezTo>
                    <a:pt x="31" y="32"/>
                    <a:pt x="33" y="32"/>
                    <a:pt x="34" y="31"/>
                  </a:cubicBezTo>
                  <a:cubicBezTo>
                    <a:pt x="42" y="28"/>
                    <a:pt x="34" y="17"/>
                    <a:pt x="31" y="12"/>
                  </a:cubicBezTo>
                  <a:cubicBezTo>
                    <a:pt x="27" y="6"/>
                    <a:pt x="20" y="3"/>
                    <a:pt x="13" y="1"/>
                  </a:cubicBezTo>
                  <a:cubicBezTo>
                    <a:pt x="12" y="0"/>
                    <a:pt x="9" y="0"/>
                    <a:pt x="7" y="0"/>
                  </a:cubicBezTo>
                </a:path>
              </a:pathLst>
            </a:custGeom>
            <a:solidFill>
              <a:srgbClr val="EA94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9" name="Freeform 224">
              <a:extLst>
                <a:ext uri="{FF2B5EF4-FFF2-40B4-BE49-F238E27FC236}">
                  <a16:creationId xmlns:a16="http://schemas.microsoft.com/office/drawing/2014/main" id="{74614C08-A22A-4F17-BA54-2352513608FF}"/>
                </a:ext>
              </a:extLst>
            </p:cNvPr>
            <p:cNvSpPr>
              <a:spLocks/>
            </p:cNvSpPr>
            <p:nvPr/>
          </p:nvSpPr>
          <p:spPr bwMode="auto">
            <a:xfrm>
              <a:off x="4532" y="3164"/>
              <a:ext cx="17" cy="6"/>
            </a:xfrm>
            <a:custGeom>
              <a:avLst/>
              <a:gdLst>
                <a:gd name="T0" fmla="*/ 7 w 12"/>
                <a:gd name="T1" fmla="*/ 0 h 4"/>
                <a:gd name="T2" fmla="*/ 6 w 12"/>
                <a:gd name="T3" fmla="*/ 4 h 4"/>
                <a:gd name="T4" fmla="*/ 7 w 12"/>
                <a:gd name="T5" fmla="*/ 0 h 4"/>
              </a:gdLst>
              <a:ahLst/>
              <a:cxnLst>
                <a:cxn ang="0">
                  <a:pos x="T0" y="T1"/>
                </a:cxn>
                <a:cxn ang="0">
                  <a:pos x="T2" y="T3"/>
                </a:cxn>
                <a:cxn ang="0">
                  <a:pos x="T4" y="T5"/>
                </a:cxn>
              </a:cxnLst>
              <a:rect l="0" t="0" r="r" b="b"/>
              <a:pathLst>
                <a:path w="12" h="4">
                  <a:moveTo>
                    <a:pt x="7" y="0"/>
                  </a:moveTo>
                  <a:cubicBezTo>
                    <a:pt x="1" y="0"/>
                    <a:pt x="0" y="4"/>
                    <a:pt x="6" y="4"/>
                  </a:cubicBezTo>
                  <a:cubicBezTo>
                    <a:pt x="11" y="4"/>
                    <a:pt x="12" y="0"/>
                    <a:pt x="7" y="0"/>
                  </a:cubicBezTo>
                </a:path>
              </a:pathLst>
            </a:custGeom>
            <a:solidFill>
              <a:srgbClr val="EFA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0" name="Freeform 225">
              <a:extLst>
                <a:ext uri="{FF2B5EF4-FFF2-40B4-BE49-F238E27FC236}">
                  <a16:creationId xmlns:a16="http://schemas.microsoft.com/office/drawing/2014/main" id="{0BB976BD-D380-4566-88CF-44460FC8E514}"/>
                </a:ext>
              </a:extLst>
            </p:cNvPr>
            <p:cNvSpPr>
              <a:spLocks/>
            </p:cNvSpPr>
            <p:nvPr/>
          </p:nvSpPr>
          <p:spPr bwMode="auto">
            <a:xfrm>
              <a:off x="4520" y="3188"/>
              <a:ext cx="18" cy="6"/>
            </a:xfrm>
            <a:custGeom>
              <a:avLst/>
              <a:gdLst>
                <a:gd name="T0" fmla="*/ 7 w 12"/>
                <a:gd name="T1" fmla="*/ 0 h 4"/>
                <a:gd name="T2" fmla="*/ 6 w 12"/>
                <a:gd name="T3" fmla="*/ 4 h 4"/>
                <a:gd name="T4" fmla="*/ 7 w 12"/>
                <a:gd name="T5" fmla="*/ 0 h 4"/>
              </a:gdLst>
              <a:ahLst/>
              <a:cxnLst>
                <a:cxn ang="0">
                  <a:pos x="T0" y="T1"/>
                </a:cxn>
                <a:cxn ang="0">
                  <a:pos x="T2" y="T3"/>
                </a:cxn>
                <a:cxn ang="0">
                  <a:pos x="T4" y="T5"/>
                </a:cxn>
              </a:cxnLst>
              <a:rect l="0" t="0" r="r" b="b"/>
              <a:pathLst>
                <a:path w="12" h="4">
                  <a:moveTo>
                    <a:pt x="7" y="0"/>
                  </a:moveTo>
                  <a:cubicBezTo>
                    <a:pt x="1" y="0"/>
                    <a:pt x="0" y="4"/>
                    <a:pt x="6" y="4"/>
                  </a:cubicBezTo>
                  <a:cubicBezTo>
                    <a:pt x="11" y="4"/>
                    <a:pt x="12" y="0"/>
                    <a:pt x="7" y="0"/>
                  </a:cubicBezTo>
                </a:path>
              </a:pathLst>
            </a:custGeom>
            <a:solidFill>
              <a:srgbClr val="EEA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1" name="Freeform 226">
              <a:extLst>
                <a:ext uri="{FF2B5EF4-FFF2-40B4-BE49-F238E27FC236}">
                  <a16:creationId xmlns:a16="http://schemas.microsoft.com/office/drawing/2014/main" id="{D498001C-AD9E-42AB-A322-569147CA9130}"/>
                </a:ext>
              </a:extLst>
            </p:cNvPr>
            <p:cNvSpPr>
              <a:spLocks/>
            </p:cNvSpPr>
            <p:nvPr/>
          </p:nvSpPr>
          <p:spPr bwMode="auto">
            <a:xfrm>
              <a:off x="4640" y="3102"/>
              <a:ext cx="18" cy="7"/>
            </a:xfrm>
            <a:custGeom>
              <a:avLst/>
              <a:gdLst>
                <a:gd name="T0" fmla="*/ 7 w 13"/>
                <a:gd name="T1" fmla="*/ 0 h 5"/>
                <a:gd name="T2" fmla="*/ 6 w 13"/>
                <a:gd name="T3" fmla="*/ 5 h 5"/>
                <a:gd name="T4" fmla="*/ 7 w 13"/>
                <a:gd name="T5" fmla="*/ 0 h 5"/>
              </a:gdLst>
              <a:ahLst/>
              <a:cxnLst>
                <a:cxn ang="0">
                  <a:pos x="T0" y="T1"/>
                </a:cxn>
                <a:cxn ang="0">
                  <a:pos x="T2" y="T3"/>
                </a:cxn>
                <a:cxn ang="0">
                  <a:pos x="T4" y="T5"/>
                </a:cxn>
              </a:cxnLst>
              <a:rect l="0" t="0" r="r" b="b"/>
              <a:pathLst>
                <a:path w="13" h="5">
                  <a:moveTo>
                    <a:pt x="7" y="0"/>
                  </a:moveTo>
                  <a:cubicBezTo>
                    <a:pt x="1" y="0"/>
                    <a:pt x="0" y="5"/>
                    <a:pt x="6" y="5"/>
                  </a:cubicBezTo>
                  <a:cubicBezTo>
                    <a:pt x="12" y="5"/>
                    <a:pt x="13" y="0"/>
                    <a:pt x="7" y="0"/>
                  </a:cubicBezTo>
                </a:path>
              </a:pathLst>
            </a:custGeom>
            <a:solidFill>
              <a:srgbClr val="EFA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2" name="Freeform 227">
              <a:extLst>
                <a:ext uri="{FF2B5EF4-FFF2-40B4-BE49-F238E27FC236}">
                  <a16:creationId xmlns:a16="http://schemas.microsoft.com/office/drawing/2014/main" id="{64FE31B6-7743-4455-9170-42A2A4ED62B7}"/>
                </a:ext>
              </a:extLst>
            </p:cNvPr>
            <p:cNvSpPr>
              <a:spLocks/>
            </p:cNvSpPr>
            <p:nvPr/>
          </p:nvSpPr>
          <p:spPr bwMode="auto">
            <a:xfrm>
              <a:off x="4679" y="3118"/>
              <a:ext cx="21" cy="8"/>
            </a:xfrm>
            <a:custGeom>
              <a:avLst/>
              <a:gdLst>
                <a:gd name="T0" fmla="*/ 8 w 15"/>
                <a:gd name="T1" fmla="*/ 0 h 6"/>
                <a:gd name="T2" fmla="*/ 7 w 15"/>
                <a:gd name="T3" fmla="*/ 6 h 6"/>
                <a:gd name="T4" fmla="*/ 8 w 15"/>
                <a:gd name="T5" fmla="*/ 0 h 6"/>
              </a:gdLst>
              <a:ahLst/>
              <a:cxnLst>
                <a:cxn ang="0">
                  <a:pos x="T0" y="T1"/>
                </a:cxn>
                <a:cxn ang="0">
                  <a:pos x="T2" y="T3"/>
                </a:cxn>
                <a:cxn ang="0">
                  <a:pos x="T4" y="T5"/>
                </a:cxn>
              </a:cxnLst>
              <a:rect l="0" t="0" r="r" b="b"/>
              <a:pathLst>
                <a:path w="15" h="6">
                  <a:moveTo>
                    <a:pt x="8" y="0"/>
                  </a:moveTo>
                  <a:cubicBezTo>
                    <a:pt x="1" y="0"/>
                    <a:pt x="0" y="6"/>
                    <a:pt x="7" y="6"/>
                  </a:cubicBezTo>
                  <a:cubicBezTo>
                    <a:pt x="13" y="6"/>
                    <a:pt x="15" y="0"/>
                    <a:pt x="8" y="0"/>
                  </a:cubicBezTo>
                </a:path>
              </a:pathLst>
            </a:custGeom>
            <a:solidFill>
              <a:srgbClr val="EFA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3" name="Freeform 228">
              <a:extLst>
                <a:ext uri="{FF2B5EF4-FFF2-40B4-BE49-F238E27FC236}">
                  <a16:creationId xmlns:a16="http://schemas.microsoft.com/office/drawing/2014/main" id="{AF438543-B353-468F-A6D1-5C875EA90BD8}"/>
                </a:ext>
              </a:extLst>
            </p:cNvPr>
            <p:cNvSpPr>
              <a:spLocks/>
            </p:cNvSpPr>
            <p:nvPr/>
          </p:nvSpPr>
          <p:spPr bwMode="auto">
            <a:xfrm>
              <a:off x="4609" y="3119"/>
              <a:ext cx="15" cy="6"/>
            </a:xfrm>
            <a:custGeom>
              <a:avLst/>
              <a:gdLst>
                <a:gd name="T0" fmla="*/ 2 w 10"/>
                <a:gd name="T1" fmla="*/ 0 h 4"/>
                <a:gd name="T2" fmla="*/ 4 w 10"/>
                <a:gd name="T3" fmla="*/ 4 h 4"/>
                <a:gd name="T4" fmla="*/ 9 w 10"/>
                <a:gd name="T5" fmla="*/ 1 h 4"/>
                <a:gd name="T6" fmla="*/ 6 w 10"/>
                <a:gd name="T7" fmla="*/ 0 h 4"/>
                <a:gd name="T8" fmla="*/ 2 w 10"/>
                <a:gd name="T9" fmla="*/ 0 h 4"/>
              </a:gdLst>
              <a:ahLst/>
              <a:cxnLst>
                <a:cxn ang="0">
                  <a:pos x="T0" y="T1"/>
                </a:cxn>
                <a:cxn ang="0">
                  <a:pos x="T2" y="T3"/>
                </a:cxn>
                <a:cxn ang="0">
                  <a:pos x="T4" y="T5"/>
                </a:cxn>
                <a:cxn ang="0">
                  <a:pos x="T6" y="T7"/>
                </a:cxn>
                <a:cxn ang="0">
                  <a:pos x="T8" y="T9"/>
                </a:cxn>
              </a:cxnLst>
              <a:rect l="0" t="0" r="r" b="b"/>
              <a:pathLst>
                <a:path w="10" h="4">
                  <a:moveTo>
                    <a:pt x="2" y="0"/>
                  </a:moveTo>
                  <a:cubicBezTo>
                    <a:pt x="0" y="1"/>
                    <a:pt x="0" y="4"/>
                    <a:pt x="4" y="4"/>
                  </a:cubicBezTo>
                  <a:cubicBezTo>
                    <a:pt x="8" y="4"/>
                    <a:pt x="10" y="2"/>
                    <a:pt x="9" y="1"/>
                  </a:cubicBezTo>
                  <a:cubicBezTo>
                    <a:pt x="8" y="0"/>
                    <a:pt x="7" y="0"/>
                    <a:pt x="6" y="0"/>
                  </a:cubicBezTo>
                  <a:cubicBezTo>
                    <a:pt x="5" y="0"/>
                    <a:pt x="3" y="0"/>
                    <a:pt x="2" y="0"/>
                  </a:cubicBezTo>
                </a:path>
              </a:pathLst>
            </a:custGeom>
            <a:solidFill>
              <a:srgbClr val="EEA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4" name="Freeform 229">
              <a:extLst>
                <a:ext uri="{FF2B5EF4-FFF2-40B4-BE49-F238E27FC236}">
                  <a16:creationId xmlns:a16="http://schemas.microsoft.com/office/drawing/2014/main" id="{18F74AAA-2BB6-4687-8390-1F1E54591C48}"/>
                </a:ext>
              </a:extLst>
            </p:cNvPr>
            <p:cNvSpPr>
              <a:spLocks/>
            </p:cNvSpPr>
            <p:nvPr/>
          </p:nvSpPr>
          <p:spPr bwMode="auto">
            <a:xfrm>
              <a:off x="4612" y="3118"/>
              <a:ext cx="10" cy="2"/>
            </a:xfrm>
            <a:custGeom>
              <a:avLst/>
              <a:gdLst>
                <a:gd name="T0" fmla="*/ 3 w 7"/>
                <a:gd name="T1" fmla="*/ 0 h 2"/>
                <a:gd name="T2" fmla="*/ 0 w 7"/>
                <a:gd name="T3" fmla="*/ 1 h 2"/>
                <a:gd name="T4" fmla="*/ 4 w 7"/>
                <a:gd name="T5" fmla="*/ 1 h 2"/>
                <a:gd name="T6" fmla="*/ 7 w 7"/>
                <a:gd name="T7" fmla="*/ 2 h 2"/>
                <a:gd name="T8" fmla="*/ 3 w 7"/>
                <a:gd name="T9" fmla="*/ 0 h 2"/>
              </a:gdLst>
              <a:ahLst/>
              <a:cxnLst>
                <a:cxn ang="0">
                  <a:pos x="T0" y="T1"/>
                </a:cxn>
                <a:cxn ang="0">
                  <a:pos x="T2" y="T3"/>
                </a:cxn>
                <a:cxn ang="0">
                  <a:pos x="T4" y="T5"/>
                </a:cxn>
                <a:cxn ang="0">
                  <a:pos x="T6" y="T7"/>
                </a:cxn>
                <a:cxn ang="0">
                  <a:pos x="T8" y="T9"/>
                </a:cxn>
              </a:cxnLst>
              <a:rect l="0" t="0" r="r" b="b"/>
              <a:pathLst>
                <a:path w="7" h="2">
                  <a:moveTo>
                    <a:pt x="3" y="0"/>
                  </a:moveTo>
                  <a:cubicBezTo>
                    <a:pt x="2" y="0"/>
                    <a:pt x="1" y="1"/>
                    <a:pt x="0" y="1"/>
                  </a:cubicBezTo>
                  <a:cubicBezTo>
                    <a:pt x="1" y="1"/>
                    <a:pt x="3" y="1"/>
                    <a:pt x="4" y="1"/>
                  </a:cubicBezTo>
                  <a:cubicBezTo>
                    <a:pt x="5" y="1"/>
                    <a:pt x="6" y="1"/>
                    <a:pt x="7" y="2"/>
                  </a:cubicBezTo>
                  <a:cubicBezTo>
                    <a:pt x="6" y="1"/>
                    <a:pt x="5" y="0"/>
                    <a:pt x="3" y="0"/>
                  </a:cubicBezTo>
                </a:path>
              </a:pathLst>
            </a:custGeom>
            <a:solidFill>
              <a:srgbClr val="EFA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5" name="Freeform 230">
              <a:extLst>
                <a:ext uri="{FF2B5EF4-FFF2-40B4-BE49-F238E27FC236}">
                  <a16:creationId xmlns:a16="http://schemas.microsoft.com/office/drawing/2014/main" id="{92A1DF67-4545-4F60-935E-5B1606452F75}"/>
                </a:ext>
              </a:extLst>
            </p:cNvPr>
            <p:cNvSpPr>
              <a:spLocks/>
            </p:cNvSpPr>
            <p:nvPr/>
          </p:nvSpPr>
          <p:spPr bwMode="auto">
            <a:xfrm>
              <a:off x="4519" y="3207"/>
              <a:ext cx="14" cy="6"/>
            </a:xfrm>
            <a:custGeom>
              <a:avLst/>
              <a:gdLst>
                <a:gd name="T0" fmla="*/ 5 w 10"/>
                <a:gd name="T1" fmla="*/ 0 h 4"/>
                <a:gd name="T2" fmla="*/ 4 w 10"/>
                <a:gd name="T3" fmla="*/ 4 h 4"/>
                <a:gd name="T4" fmla="*/ 5 w 10"/>
                <a:gd name="T5" fmla="*/ 0 h 4"/>
              </a:gdLst>
              <a:ahLst/>
              <a:cxnLst>
                <a:cxn ang="0">
                  <a:pos x="T0" y="T1"/>
                </a:cxn>
                <a:cxn ang="0">
                  <a:pos x="T2" y="T3"/>
                </a:cxn>
                <a:cxn ang="0">
                  <a:pos x="T4" y="T5"/>
                </a:cxn>
              </a:cxnLst>
              <a:rect l="0" t="0" r="r" b="b"/>
              <a:pathLst>
                <a:path w="10" h="4">
                  <a:moveTo>
                    <a:pt x="5" y="0"/>
                  </a:moveTo>
                  <a:cubicBezTo>
                    <a:pt x="1" y="0"/>
                    <a:pt x="0" y="4"/>
                    <a:pt x="4" y="4"/>
                  </a:cubicBezTo>
                  <a:cubicBezTo>
                    <a:pt x="9" y="4"/>
                    <a:pt x="10" y="0"/>
                    <a:pt x="5" y="0"/>
                  </a:cubicBezTo>
                </a:path>
              </a:pathLst>
            </a:custGeom>
            <a:solidFill>
              <a:srgbClr val="EEA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6" name="Freeform 231">
              <a:extLst>
                <a:ext uri="{FF2B5EF4-FFF2-40B4-BE49-F238E27FC236}">
                  <a16:creationId xmlns:a16="http://schemas.microsoft.com/office/drawing/2014/main" id="{36A39860-B59B-41B5-B112-685631635AA8}"/>
                </a:ext>
              </a:extLst>
            </p:cNvPr>
            <p:cNvSpPr>
              <a:spLocks/>
            </p:cNvSpPr>
            <p:nvPr/>
          </p:nvSpPr>
          <p:spPr bwMode="auto">
            <a:xfrm>
              <a:off x="4551" y="3207"/>
              <a:ext cx="21" cy="7"/>
            </a:xfrm>
            <a:custGeom>
              <a:avLst/>
              <a:gdLst>
                <a:gd name="T0" fmla="*/ 8 w 15"/>
                <a:gd name="T1" fmla="*/ 0 h 5"/>
                <a:gd name="T2" fmla="*/ 7 w 15"/>
                <a:gd name="T3" fmla="*/ 5 h 5"/>
                <a:gd name="T4" fmla="*/ 8 w 15"/>
                <a:gd name="T5" fmla="*/ 0 h 5"/>
              </a:gdLst>
              <a:ahLst/>
              <a:cxnLst>
                <a:cxn ang="0">
                  <a:pos x="T0" y="T1"/>
                </a:cxn>
                <a:cxn ang="0">
                  <a:pos x="T2" y="T3"/>
                </a:cxn>
                <a:cxn ang="0">
                  <a:pos x="T4" y="T5"/>
                </a:cxn>
              </a:cxnLst>
              <a:rect l="0" t="0" r="r" b="b"/>
              <a:pathLst>
                <a:path w="15" h="5">
                  <a:moveTo>
                    <a:pt x="8" y="0"/>
                  </a:moveTo>
                  <a:cubicBezTo>
                    <a:pt x="1" y="0"/>
                    <a:pt x="0" y="5"/>
                    <a:pt x="7" y="5"/>
                  </a:cubicBezTo>
                  <a:cubicBezTo>
                    <a:pt x="13" y="5"/>
                    <a:pt x="15" y="0"/>
                    <a:pt x="8" y="0"/>
                  </a:cubicBezTo>
                </a:path>
              </a:pathLst>
            </a:custGeom>
            <a:solidFill>
              <a:srgbClr val="EEA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7" name="Freeform 232">
              <a:extLst>
                <a:ext uri="{FF2B5EF4-FFF2-40B4-BE49-F238E27FC236}">
                  <a16:creationId xmlns:a16="http://schemas.microsoft.com/office/drawing/2014/main" id="{6D408994-DB49-47F0-BC6A-444DB10154E8}"/>
                </a:ext>
              </a:extLst>
            </p:cNvPr>
            <p:cNvSpPr>
              <a:spLocks/>
            </p:cNvSpPr>
            <p:nvPr/>
          </p:nvSpPr>
          <p:spPr bwMode="auto">
            <a:xfrm>
              <a:off x="4492" y="3178"/>
              <a:ext cx="14" cy="5"/>
            </a:xfrm>
            <a:custGeom>
              <a:avLst/>
              <a:gdLst>
                <a:gd name="T0" fmla="*/ 9 w 10"/>
                <a:gd name="T1" fmla="*/ 0 h 3"/>
                <a:gd name="T2" fmla="*/ 7 w 10"/>
                <a:gd name="T3" fmla="*/ 0 h 3"/>
                <a:gd name="T4" fmla="*/ 1 w 10"/>
                <a:gd name="T5" fmla="*/ 0 h 3"/>
                <a:gd name="T6" fmla="*/ 4 w 10"/>
                <a:gd name="T7" fmla="*/ 3 h 3"/>
                <a:gd name="T8" fmla="*/ 9 w 10"/>
                <a:gd name="T9" fmla="*/ 0 h 3"/>
              </a:gdLst>
              <a:ahLst/>
              <a:cxnLst>
                <a:cxn ang="0">
                  <a:pos x="T0" y="T1"/>
                </a:cxn>
                <a:cxn ang="0">
                  <a:pos x="T2" y="T3"/>
                </a:cxn>
                <a:cxn ang="0">
                  <a:pos x="T4" y="T5"/>
                </a:cxn>
                <a:cxn ang="0">
                  <a:pos x="T6" y="T7"/>
                </a:cxn>
                <a:cxn ang="0">
                  <a:pos x="T8" y="T9"/>
                </a:cxn>
              </a:cxnLst>
              <a:rect l="0" t="0" r="r" b="b"/>
              <a:pathLst>
                <a:path w="10" h="3">
                  <a:moveTo>
                    <a:pt x="9" y="0"/>
                  </a:moveTo>
                  <a:cubicBezTo>
                    <a:pt x="9" y="0"/>
                    <a:pt x="8" y="0"/>
                    <a:pt x="7" y="0"/>
                  </a:cubicBezTo>
                  <a:cubicBezTo>
                    <a:pt x="5" y="0"/>
                    <a:pt x="3" y="0"/>
                    <a:pt x="1" y="0"/>
                  </a:cubicBezTo>
                  <a:cubicBezTo>
                    <a:pt x="0" y="2"/>
                    <a:pt x="1" y="3"/>
                    <a:pt x="4" y="3"/>
                  </a:cubicBezTo>
                  <a:cubicBezTo>
                    <a:pt x="8" y="3"/>
                    <a:pt x="10" y="1"/>
                    <a:pt x="9" y="0"/>
                  </a:cubicBezTo>
                </a:path>
              </a:pathLst>
            </a:custGeom>
            <a:solidFill>
              <a:srgbClr val="EEA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8" name="Freeform 233">
              <a:extLst>
                <a:ext uri="{FF2B5EF4-FFF2-40B4-BE49-F238E27FC236}">
                  <a16:creationId xmlns:a16="http://schemas.microsoft.com/office/drawing/2014/main" id="{02130A89-3764-427E-8609-56704001AFC4}"/>
                </a:ext>
              </a:extLst>
            </p:cNvPr>
            <p:cNvSpPr>
              <a:spLocks/>
            </p:cNvSpPr>
            <p:nvPr/>
          </p:nvSpPr>
          <p:spPr bwMode="auto">
            <a:xfrm>
              <a:off x="4493" y="3177"/>
              <a:ext cx="12" cy="1"/>
            </a:xfrm>
            <a:custGeom>
              <a:avLst/>
              <a:gdLst>
                <a:gd name="T0" fmla="*/ 4 w 8"/>
                <a:gd name="T1" fmla="*/ 0 h 1"/>
                <a:gd name="T2" fmla="*/ 0 w 8"/>
                <a:gd name="T3" fmla="*/ 1 h 1"/>
                <a:gd name="T4" fmla="*/ 6 w 8"/>
                <a:gd name="T5" fmla="*/ 1 h 1"/>
                <a:gd name="T6" fmla="*/ 8 w 8"/>
                <a:gd name="T7" fmla="*/ 1 h 1"/>
                <a:gd name="T8" fmla="*/ 4 w 8"/>
                <a:gd name="T9" fmla="*/ 0 h 1"/>
              </a:gdLst>
              <a:ahLst/>
              <a:cxnLst>
                <a:cxn ang="0">
                  <a:pos x="T0" y="T1"/>
                </a:cxn>
                <a:cxn ang="0">
                  <a:pos x="T2" y="T3"/>
                </a:cxn>
                <a:cxn ang="0">
                  <a:pos x="T4" y="T5"/>
                </a:cxn>
                <a:cxn ang="0">
                  <a:pos x="T6" y="T7"/>
                </a:cxn>
                <a:cxn ang="0">
                  <a:pos x="T8" y="T9"/>
                </a:cxn>
              </a:cxnLst>
              <a:rect l="0" t="0" r="r" b="b"/>
              <a:pathLst>
                <a:path w="8" h="1">
                  <a:moveTo>
                    <a:pt x="4" y="0"/>
                  </a:moveTo>
                  <a:cubicBezTo>
                    <a:pt x="2" y="0"/>
                    <a:pt x="0" y="1"/>
                    <a:pt x="0" y="1"/>
                  </a:cubicBezTo>
                  <a:cubicBezTo>
                    <a:pt x="2" y="1"/>
                    <a:pt x="4" y="1"/>
                    <a:pt x="6" y="1"/>
                  </a:cubicBezTo>
                  <a:cubicBezTo>
                    <a:pt x="7" y="1"/>
                    <a:pt x="8" y="1"/>
                    <a:pt x="8" y="1"/>
                  </a:cubicBezTo>
                  <a:cubicBezTo>
                    <a:pt x="8" y="0"/>
                    <a:pt x="6" y="0"/>
                    <a:pt x="4" y="0"/>
                  </a:cubicBezTo>
                </a:path>
              </a:pathLst>
            </a:custGeom>
            <a:solidFill>
              <a:srgbClr val="EFA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9" name="Freeform 234">
              <a:extLst>
                <a:ext uri="{FF2B5EF4-FFF2-40B4-BE49-F238E27FC236}">
                  <a16:creationId xmlns:a16="http://schemas.microsoft.com/office/drawing/2014/main" id="{98851E57-1E03-46D9-A03F-8F0C963DD3D3}"/>
                </a:ext>
              </a:extLst>
            </p:cNvPr>
            <p:cNvSpPr>
              <a:spLocks/>
            </p:cNvSpPr>
            <p:nvPr/>
          </p:nvSpPr>
          <p:spPr bwMode="auto">
            <a:xfrm>
              <a:off x="4397" y="3275"/>
              <a:ext cx="23" cy="7"/>
            </a:xfrm>
            <a:custGeom>
              <a:avLst/>
              <a:gdLst>
                <a:gd name="T0" fmla="*/ 9 w 16"/>
                <a:gd name="T1" fmla="*/ 0 h 5"/>
                <a:gd name="T2" fmla="*/ 8 w 16"/>
                <a:gd name="T3" fmla="*/ 5 h 5"/>
                <a:gd name="T4" fmla="*/ 9 w 16"/>
                <a:gd name="T5" fmla="*/ 0 h 5"/>
              </a:gdLst>
              <a:ahLst/>
              <a:cxnLst>
                <a:cxn ang="0">
                  <a:pos x="T0" y="T1"/>
                </a:cxn>
                <a:cxn ang="0">
                  <a:pos x="T2" y="T3"/>
                </a:cxn>
                <a:cxn ang="0">
                  <a:pos x="T4" y="T5"/>
                </a:cxn>
              </a:cxnLst>
              <a:rect l="0" t="0" r="r" b="b"/>
              <a:pathLst>
                <a:path w="16" h="5">
                  <a:moveTo>
                    <a:pt x="9" y="0"/>
                  </a:moveTo>
                  <a:cubicBezTo>
                    <a:pt x="2" y="0"/>
                    <a:pt x="0" y="5"/>
                    <a:pt x="8" y="5"/>
                  </a:cubicBezTo>
                  <a:cubicBezTo>
                    <a:pt x="15" y="5"/>
                    <a:pt x="16" y="0"/>
                    <a:pt x="9" y="0"/>
                  </a:cubicBezTo>
                </a:path>
              </a:pathLst>
            </a:custGeom>
            <a:solidFill>
              <a:srgbClr val="EEA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0" name="Freeform 235">
              <a:extLst>
                <a:ext uri="{FF2B5EF4-FFF2-40B4-BE49-F238E27FC236}">
                  <a16:creationId xmlns:a16="http://schemas.microsoft.com/office/drawing/2014/main" id="{C688020C-0973-4D6A-A49F-7B45F0C65A89}"/>
                </a:ext>
              </a:extLst>
            </p:cNvPr>
            <p:cNvSpPr>
              <a:spLocks/>
            </p:cNvSpPr>
            <p:nvPr/>
          </p:nvSpPr>
          <p:spPr bwMode="auto">
            <a:xfrm>
              <a:off x="4401" y="3243"/>
              <a:ext cx="17" cy="6"/>
            </a:xfrm>
            <a:custGeom>
              <a:avLst/>
              <a:gdLst>
                <a:gd name="T0" fmla="*/ 6 w 12"/>
                <a:gd name="T1" fmla="*/ 0 h 4"/>
                <a:gd name="T2" fmla="*/ 5 w 12"/>
                <a:gd name="T3" fmla="*/ 4 h 4"/>
                <a:gd name="T4" fmla="*/ 6 w 12"/>
                <a:gd name="T5" fmla="*/ 0 h 4"/>
              </a:gdLst>
              <a:ahLst/>
              <a:cxnLst>
                <a:cxn ang="0">
                  <a:pos x="T0" y="T1"/>
                </a:cxn>
                <a:cxn ang="0">
                  <a:pos x="T2" y="T3"/>
                </a:cxn>
                <a:cxn ang="0">
                  <a:pos x="T4" y="T5"/>
                </a:cxn>
              </a:cxnLst>
              <a:rect l="0" t="0" r="r" b="b"/>
              <a:pathLst>
                <a:path w="12" h="4">
                  <a:moveTo>
                    <a:pt x="6" y="0"/>
                  </a:moveTo>
                  <a:cubicBezTo>
                    <a:pt x="1" y="0"/>
                    <a:pt x="0" y="4"/>
                    <a:pt x="5" y="4"/>
                  </a:cubicBezTo>
                  <a:cubicBezTo>
                    <a:pt x="11" y="4"/>
                    <a:pt x="12" y="0"/>
                    <a:pt x="6" y="0"/>
                  </a:cubicBezTo>
                </a:path>
              </a:pathLst>
            </a:custGeom>
            <a:solidFill>
              <a:srgbClr val="EFA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1" name="Freeform 236">
              <a:extLst>
                <a:ext uri="{FF2B5EF4-FFF2-40B4-BE49-F238E27FC236}">
                  <a16:creationId xmlns:a16="http://schemas.microsoft.com/office/drawing/2014/main" id="{AFBECE47-BE06-4E29-80C4-1401AF3F870D}"/>
                </a:ext>
              </a:extLst>
            </p:cNvPr>
            <p:cNvSpPr>
              <a:spLocks/>
            </p:cNvSpPr>
            <p:nvPr/>
          </p:nvSpPr>
          <p:spPr bwMode="auto">
            <a:xfrm>
              <a:off x="4450" y="3265"/>
              <a:ext cx="14" cy="6"/>
            </a:xfrm>
            <a:custGeom>
              <a:avLst/>
              <a:gdLst>
                <a:gd name="T0" fmla="*/ 2 w 10"/>
                <a:gd name="T1" fmla="*/ 0 h 4"/>
                <a:gd name="T2" fmla="*/ 5 w 10"/>
                <a:gd name="T3" fmla="*/ 4 h 4"/>
                <a:gd name="T4" fmla="*/ 10 w 10"/>
                <a:gd name="T5" fmla="*/ 2 h 4"/>
                <a:gd name="T6" fmla="*/ 2 w 10"/>
                <a:gd name="T7" fmla="*/ 0 h 4"/>
              </a:gdLst>
              <a:ahLst/>
              <a:cxnLst>
                <a:cxn ang="0">
                  <a:pos x="T0" y="T1"/>
                </a:cxn>
                <a:cxn ang="0">
                  <a:pos x="T2" y="T3"/>
                </a:cxn>
                <a:cxn ang="0">
                  <a:pos x="T4" y="T5"/>
                </a:cxn>
                <a:cxn ang="0">
                  <a:pos x="T6" y="T7"/>
                </a:cxn>
              </a:cxnLst>
              <a:rect l="0" t="0" r="r" b="b"/>
              <a:pathLst>
                <a:path w="10" h="4">
                  <a:moveTo>
                    <a:pt x="2" y="0"/>
                  </a:moveTo>
                  <a:cubicBezTo>
                    <a:pt x="0" y="1"/>
                    <a:pt x="1" y="4"/>
                    <a:pt x="5" y="4"/>
                  </a:cubicBezTo>
                  <a:cubicBezTo>
                    <a:pt x="7" y="4"/>
                    <a:pt x="9" y="3"/>
                    <a:pt x="10" y="2"/>
                  </a:cubicBezTo>
                  <a:cubicBezTo>
                    <a:pt x="7" y="2"/>
                    <a:pt x="4" y="1"/>
                    <a:pt x="2" y="0"/>
                  </a:cubicBezTo>
                </a:path>
              </a:pathLst>
            </a:custGeom>
            <a:solidFill>
              <a:srgbClr val="EEA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2" name="Freeform 237">
              <a:extLst>
                <a:ext uri="{FF2B5EF4-FFF2-40B4-BE49-F238E27FC236}">
                  <a16:creationId xmlns:a16="http://schemas.microsoft.com/office/drawing/2014/main" id="{B082ABD6-DB5D-4989-85A1-A36F550CF329}"/>
                </a:ext>
              </a:extLst>
            </p:cNvPr>
            <p:cNvSpPr>
              <a:spLocks/>
            </p:cNvSpPr>
            <p:nvPr/>
          </p:nvSpPr>
          <p:spPr bwMode="auto">
            <a:xfrm>
              <a:off x="4453" y="3262"/>
              <a:ext cx="14" cy="6"/>
            </a:xfrm>
            <a:custGeom>
              <a:avLst/>
              <a:gdLst>
                <a:gd name="T0" fmla="*/ 4 w 10"/>
                <a:gd name="T1" fmla="*/ 0 h 4"/>
                <a:gd name="T2" fmla="*/ 0 w 10"/>
                <a:gd name="T3" fmla="*/ 2 h 4"/>
                <a:gd name="T4" fmla="*/ 8 w 10"/>
                <a:gd name="T5" fmla="*/ 4 h 4"/>
                <a:gd name="T6" fmla="*/ 4 w 10"/>
                <a:gd name="T7" fmla="*/ 0 h 4"/>
              </a:gdLst>
              <a:ahLst/>
              <a:cxnLst>
                <a:cxn ang="0">
                  <a:pos x="T0" y="T1"/>
                </a:cxn>
                <a:cxn ang="0">
                  <a:pos x="T2" y="T3"/>
                </a:cxn>
                <a:cxn ang="0">
                  <a:pos x="T4" y="T5"/>
                </a:cxn>
                <a:cxn ang="0">
                  <a:pos x="T6" y="T7"/>
                </a:cxn>
              </a:cxnLst>
              <a:rect l="0" t="0" r="r" b="b"/>
              <a:pathLst>
                <a:path w="10" h="4">
                  <a:moveTo>
                    <a:pt x="4" y="0"/>
                  </a:moveTo>
                  <a:cubicBezTo>
                    <a:pt x="2" y="0"/>
                    <a:pt x="1" y="1"/>
                    <a:pt x="0" y="2"/>
                  </a:cubicBezTo>
                  <a:cubicBezTo>
                    <a:pt x="2" y="3"/>
                    <a:pt x="5" y="4"/>
                    <a:pt x="8" y="4"/>
                  </a:cubicBezTo>
                  <a:cubicBezTo>
                    <a:pt x="10" y="3"/>
                    <a:pt x="9" y="0"/>
                    <a:pt x="4" y="0"/>
                  </a:cubicBezTo>
                </a:path>
              </a:pathLst>
            </a:custGeom>
            <a:solidFill>
              <a:srgbClr val="EFA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3" name="Freeform 238">
              <a:extLst>
                <a:ext uri="{FF2B5EF4-FFF2-40B4-BE49-F238E27FC236}">
                  <a16:creationId xmlns:a16="http://schemas.microsoft.com/office/drawing/2014/main" id="{CB6338BE-566E-4FD6-AE01-3B5026CBFD22}"/>
                </a:ext>
              </a:extLst>
            </p:cNvPr>
            <p:cNvSpPr>
              <a:spLocks/>
            </p:cNvSpPr>
            <p:nvPr/>
          </p:nvSpPr>
          <p:spPr bwMode="auto">
            <a:xfrm>
              <a:off x="4543" y="3383"/>
              <a:ext cx="20" cy="8"/>
            </a:xfrm>
            <a:custGeom>
              <a:avLst/>
              <a:gdLst>
                <a:gd name="T0" fmla="*/ 8 w 14"/>
                <a:gd name="T1" fmla="*/ 0 h 5"/>
                <a:gd name="T2" fmla="*/ 6 w 14"/>
                <a:gd name="T3" fmla="*/ 5 h 5"/>
                <a:gd name="T4" fmla="*/ 8 w 14"/>
                <a:gd name="T5" fmla="*/ 0 h 5"/>
              </a:gdLst>
              <a:ahLst/>
              <a:cxnLst>
                <a:cxn ang="0">
                  <a:pos x="T0" y="T1"/>
                </a:cxn>
                <a:cxn ang="0">
                  <a:pos x="T2" y="T3"/>
                </a:cxn>
                <a:cxn ang="0">
                  <a:pos x="T4" y="T5"/>
                </a:cxn>
              </a:cxnLst>
              <a:rect l="0" t="0" r="r" b="b"/>
              <a:pathLst>
                <a:path w="14" h="5">
                  <a:moveTo>
                    <a:pt x="8" y="0"/>
                  </a:moveTo>
                  <a:cubicBezTo>
                    <a:pt x="1" y="0"/>
                    <a:pt x="0" y="5"/>
                    <a:pt x="6" y="5"/>
                  </a:cubicBezTo>
                  <a:cubicBezTo>
                    <a:pt x="13" y="5"/>
                    <a:pt x="14" y="0"/>
                    <a:pt x="8" y="0"/>
                  </a:cubicBezTo>
                </a:path>
              </a:pathLst>
            </a:custGeom>
            <a:solidFill>
              <a:srgbClr val="EEA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4" name="Freeform 239">
              <a:extLst>
                <a:ext uri="{FF2B5EF4-FFF2-40B4-BE49-F238E27FC236}">
                  <a16:creationId xmlns:a16="http://schemas.microsoft.com/office/drawing/2014/main" id="{68B4F6DD-4E4B-4DC5-9527-CE1C3B0C5314}"/>
                </a:ext>
              </a:extLst>
            </p:cNvPr>
            <p:cNvSpPr>
              <a:spLocks/>
            </p:cNvSpPr>
            <p:nvPr/>
          </p:nvSpPr>
          <p:spPr bwMode="auto">
            <a:xfrm>
              <a:off x="4572" y="3408"/>
              <a:ext cx="19" cy="7"/>
            </a:xfrm>
            <a:custGeom>
              <a:avLst/>
              <a:gdLst>
                <a:gd name="T0" fmla="*/ 7 w 13"/>
                <a:gd name="T1" fmla="*/ 0 h 5"/>
                <a:gd name="T2" fmla="*/ 6 w 13"/>
                <a:gd name="T3" fmla="*/ 5 h 5"/>
                <a:gd name="T4" fmla="*/ 7 w 13"/>
                <a:gd name="T5" fmla="*/ 0 h 5"/>
              </a:gdLst>
              <a:ahLst/>
              <a:cxnLst>
                <a:cxn ang="0">
                  <a:pos x="T0" y="T1"/>
                </a:cxn>
                <a:cxn ang="0">
                  <a:pos x="T2" y="T3"/>
                </a:cxn>
                <a:cxn ang="0">
                  <a:pos x="T4" y="T5"/>
                </a:cxn>
              </a:cxnLst>
              <a:rect l="0" t="0" r="r" b="b"/>
              <a:pathLst>
                <a:path w="13" h="5">
                  <a:moveTo>
                    <a:pt x="7" y="0"/>
                  </a:moveTo>
                  <a:cubicBezTo>
                    <a:pt x="1" y="0"/>
                    <a:pt x="0" y="5"/>
                    <a:pt x="6" y="5"/>
                  </a:cubicBezTo>
                  <a:cubicBezTo>
                    <a:pt x="12" y="5"/>
                    <a:pt x="13" y="0"/>
                    <a:pt x="7" y="0"/>
                  </a:cubicBezTo>
                </a:path>
              </a:pathLst>
            </a:custGeom>
            <a:solidFill>
              <a:srgbClr val="EEA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5" name="Freeform 240">
              <a:extLst>
                <a:ext uri="{FF2B5EF4-FFF2-40B4-BE49-F238E27FC236}">
                  <a16:creationId xmlns:a16="http://schemas.microsoft.com/office/drawing/2014/main" id="{46B10593-65F2-408F-8330-A2AFED49D77A}"/>
                </a:ext>
              </a:extLst>
            </p:cNvPr>
            <p:cNvSpPr>
              <a:spLocks/>
            </p:cNvSpPr>
            <p:nvPr/>
          </p:nvSpPr>
          <p:spPr bwMode="auto">
            <a:xfrm>
              <a:off x="4673" y="3287"/>
              <a:ext cx="3" cy="1"/>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1"/>
                    <a:pt x="1" y="1"/>
                    <a:pt x="2" y="1"/>
                  </a:cubicBezTo>
                  <a:cubicBezTo>
                    <a:pt x="1" y="1"/>
                    <a:pt x="0" y="1"/>
                    <a:pt x="0" y="0"/>
                  </a:cubicBezTo>
                </a:path>
              </a:pathLst>
            </a:custGeom>
            <a:solidFill>
              <a:srgbClr val="EEA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6" name="Freeform 241">
              <a:extLst>
                <a:ext uri="{FF2B5EF4-FFF2-40B4-BE49-F238E27FC236}">
                  <a16:creationId xmlns:a16="http://schemas.microsoft.com/office/drawing/2014/main" id="{601C5E28-E9EE-4777-A9C7-3BAB6E5B84D1}"/>
                </a:ext>
              </a:extLst>
            </p:cNvPr>
            <p:cNvSpPr>
              <a:spLocks/>
            </p:cNvSpPr>
            <p:nvPr/>
          </p:nvSpPr>
          <p:spPr bwMode="auto">
            <a:xfrm>
              <a:off x="4671" y="3282"/>
              <a:ext cx="16" cy="6"/>
            </a:xfrm>
            <a:custGeom>
              <a:avLst/>
              <a:gdLst>
                <a:gd name="T0" fmla="*/ 5 w 11"/>
                <a:gd name="T1" fmla="*/ 0 h 4"/>
                <a:gd name="T2" fmla="*/ 1 w 11"/>
                <a:gd name="T3" fmla="*/ 3 h 4"/>
                <a:gd name="T4" fmla="*/ 3 w 11"/>
                <a:gd name="T5" fmla="*/ 4 h 4"/>
                <a:gd name="T6" fmla="*/ 4 w 11"/>
                <a:gd name="T7" fmla="*/ 4 h 4"/>
                <a:gd name="T8" fmla="*/ 5 w 11"/>
                <a:gd name="T9" fmla="*/ 0 h 4"/>
              </a:gdLst>
              <a:ahLst/>
              <a:cxnLst>
                <a:cxn ang="0">
                  <a:pos x="T0" y="T1"/>
                </a:cxn>
                <a:cxn ang="0">
                  <a:pos x="T2" y="T3"/>
                </a:cxn>
                <a:cxn ang="0">
                  <a:pos x="T4" y="T5"/>
                </a:cxn>
                <a:cxn ang="0">
                  <a:pos x="T6" y="T7"/>
                </a:cxn>
                <a:cxn ang="0">
                  <a:pos x="T8" y="T9"/>
                </a:cxn>
              </a:cxnLst>
              <a:rect l="0" t="0" r="r" b="b"/>
              <a:pathLst>
                <a:path w="11" h="4">
                  <a:moveTo>
                    <a:pt x="5" y="0"/>
                  </a:moveTo>
                  <a:cubicBezTo>
                    <a:pt x="1" y="0"/>
                    <a:pt x="0" y="2"/>
                    <a:pt x="1" y="3"/>
                  </a:cubicBezTo>
                  <a:cubicBezTo>
                    <a:pt x="1" y="4"/>
                    <a:pt x="2" y="4"/>
                    <a:pt x="3" y="4"/>
                  </a:cubicBezTo>
                  <a:cubicBezTo>
                    <a:pt x="3" y="4"/>
                    <a:pt x="4" y="4"/>
                    <a:pt x="4" y="4"/>
                  </a:cubicBezTo>
                  <a:cubicBezTo>
                    <a:pt x="10" y="4"/>
                    <a:pt x="11" y="0"/>
                    <a:pt x="5" y="0"/>
                  </a:cubicBezTo>
                </a:path>
              </a:pathLst>
            </a:custGeom>
            <a:solidFill>
              <a:srgbClr val="EFA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7" name="Freeform 242">
              <a:extLst>
                <a:ext uri="{FF2B5EF4-FFF2-40B4-BE49-F238E27FC236}">
                  <a16:creationId xmlns:a16="http://schemas.microsoft.com/office/drawing/2014/main" id="{9379803B-7219-46A6-A8D0-4788986A7EEA}"/>
                </a:ext>
              </a:extLst>
            </p:cNvPr>
            <p:cNvSpPr>
              <a:spLocks/>
            </p:cNvSpPr>
            <p:nvPr/>
          </p:nvSpPr>
          <p:spPr bwMode="auto">
            <a:xfrm>
              <a:off x="4657" y="3252"/>
              <a:ext cx="19" cy="7"/>
            </a:xfrm>
            <a:custGeom>
              <a:avLst/>
              <a:gdLst>
                <a:gd name="T0" fmla="*/ 7 w 13"/>
                <a:gd name="T1" fmla="*/ 0 h 5"/>
                <a:gd name="T2" fmla="*/ 6 w 13"/>
                <a:gd name="T3" fmla="*/ 5 h 5"/>
                <a:gd name="T4" fmla="*/ 7 w 13"/>
                <a:gd name="T5" fmla="*/ 0 h 5"/>
              </a:gdLst>
              <a:ahLst/>
              <a:cxnLst>
                <a:cxn ang="0">
                  <a:pos x="T0" y="T1"/>
                </a:cxn>
                <a:cxn ang="0">
                  <a:pos x="T2" y="T3"/>
                </a:cxn>
                <a:cxn ang="0">
                  <a:pos x="T4" y="T5"/>
                </a:cxn>
              </a:cxnLst>
              <a:rect l="0" t="0" r="r" b="b"/>
              <a:pathLst>
                <a:path w="13" h="5">
                  <a:moveTo>
                    <a:pt x="7" y="0"/>
                  </a:moveTo>
                  <a:cubicBezTo>
                    <a:pt x="1" y="0"/>
                    <a:pt x="0" y="5"/>
                    <a:pt x="6" y="5"/>
                  </a:cubicBezTo>
                  <a:cubicBezTo>
                    <a:pt x="12" y="5"/>
                    <a:pt x="13" y="0"/>
                    <a:pt x="7" y="0"/>
                  </a:cubicBezTo>
                </a:path>
              </a:pathLst>
            </a:custGeom>
            <a:solidFill>
              <a:srgbClr val="EFA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8" name="Freeform 243">
              <a:extLst>
                <a:ext uri="{FF2B5EF4-FFF2-40B4-BE49-F238E27FC236}">
                  <a16:creationId xmlns:a16="http://schemas.microsoft.com/office/drawing/2014/main" id="{27A1AAC5-D3B9-4EB9-80A9-287A1435CF4E}"/>
                </a:ext>
              </a:extLst>
            </p:cNvPr>
            <p:cNvSpPr>
              <a:spLocks/>
            </p:cNvSpPr>
            <p:nvPr/>
          </p:nvSpPr>
          <p:spPr bwMode="auto">
            <a:xfrm>
              <a:off x="4631" y="3288"/>
              <a:ext cx="14" cy="4"/>
            </a:xfrm>
            <a:custGeom>
              <a:avLst/>
              <a:gdLst>
                <a:gd name="T0" fmla="*/ 5 w 10"/>
                <a:gd name="T1" fmla="*/ 0 h 3"/>
                <a:gd name="T2" fmla="*/ 4 w 10"/>
                <a:gd name="T3" fmla="*/ 3 h 3"/>
                <a:gd name="T4" fmla="*/ 5 w 10"/>
                <a:gd name="T5" fmla="*/ 0 h 3"/>
              </a:gdLst>
              <a:ahLst/>
              <a:cxnLst>
                <a:cxn ang="0">
                  <a:pos x="T0" y="T1"/>
                </a:cxn>
                <a:cxn ang="0">
                  <a:pos x="T2" y="T3"/>
                </a:cxn>
                <a:cxn ang="0">
                  <a:pos x="T4" y="T5"/>
                </a:cxn>
              </a:cxnLst>
              <a:rect l="0" t="0" r="r" b="b"/>
              <a:pathLst>
                <a:path w="10" h="3">
                  <a:moveTo>
                    <a:pt x="5" y="0"/>
                  </a:moveTo>
                  <a:cubicBezTo>
                    <a:pt x="1" y="0"/>
                    <a:pt x="0" y="3"/>
                    <a:pt x="4" y="3"/>
                  </a:cubicBezTo>
                  <a:cubicBezTo>
                    <a:pt x="9" y="3"/>
                    <a:pt x="10" y="0"/>
                    <a:pt x="5" y="0"/>
                  </a:cubicBezTo>
                </a:path>
              </a:pathLst>
            </a:custGeom>
            <a:solidFill>
              <a:srgbClr val="EEA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9" name="Freeform 244">
              <a:extLst>
                <a:ext uri="{FF2B5EF4-FFF2-40B4-BE49-F238E27FC236}">
                  <a16:creationId xmlns:a16="http://schemas.microsoft.com/office/drawing/2014/main" id="{E0D8039D-5A75-4FF7-B106-3104D30651BD}"/>
                </a:ext>
              </a:extLst>
            </p:cNvPr>
            <p:cNvSpPr>
              <a:spLocks/>
            </p:cNvSpPr>
            <p:nvPr/>
          </p:nvSpPr>
          <p:spPr bwMode="auto">
            <a:xfrm>
              <a:off x="4766" y="3213"/>
              <a:ext cx="13" cy="4"/>
            </a:xfrm>
            <a:custGeom>
              <a:avLst/>
              <a:gdLst>
                <a:gd name="T0" fmla="*/ 5 w 9"/>
                <a:gd name="T1" fmla="*/ 0 h 3"/>
                <a:gd name="T2" fmla="*/ 4 w 9"/>
                <a:gd name="T3" fmla="*/ 3 h 3"/>
                <a:gd name="T4" fmla="*/ 5 w 9"/>
                <a:gd name="T5" fmla="*/ 0 h 3"/>
              </a:gdLst>
              <a:ahLst/>
              <a:cxnLst>
                <a:cxn ang="0">
                  <a:pos x="T0" y="T1"/>
                </a:cxn>
                <a:cxn ang="0">
                  <a:pos x="T2" y="T3"/>
                </a:cxn>
                <a:cxn ang="0">
                  <a:pos x="T4" y="T5"/>
                </a:cxn>
              </a:cxnLst>
              <a:rect l="0" t="0" r="r" b="b"/>
              <a:pathLst>
                <a:path w="9" h="3">
                  <a:moveTo>
                    <a:pt x="5" y="0"/>
                  </a:moveTo>
                  <a:cubicBezTo>
                    <a:pt x="0" y="0"/>
                    <a:pt x="0" y="3"/>
                    <a:pt x="4" y="3"/>
                  </a:cubicBezTo>
                  <a:cubicBezTo>
                    <a:pt x="8" y="3"/>
                    <a:pt x="9" y="0"/>
                    <a:pt x="5" y="0"/>
                  </a:cubicBezTo>
                </a:path>
              </a:pathLst>
            </a:custGeom>
            <a:solidFill>
              <a:srgbClr val="EFA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0" name="Freeform 245">
              <a:extLst>
                <a:ext uri="{FF2B5EF4-FFF2-40B4-BE49-F238E27FC236}">
                  <a16:creationId xmlns:a16="http://schemas.microsoft.com/office/drawing/2014/main" id="{1DA02BC9-C3DA-47E2-A8B2-E83851B2C602}"/>
                </a:ext>
              </a:extLst>
            </p:cNvPr>
            <p:cNvSpPr>
              <a:spLocks/>
            </p:cNvSpPr>
            <p:nvPr/>
          </p:nvSpPr>
          <p:spPr bwMode="auto">
            <a:xfrm>
              <a:off x="4712" y="3256"/>
              <a:ext cx="11" cy="5"/>
            </a:xfrm>
            <a:custGeom>
              <a:avLst/>
              <a:gdLst>
                <a:gd name="T0" fmla="*/ 4 w 8"/>
                <a:gd name="T1" fmla="*/ 0 h 3"/>
                <a:gd name="T2" fmla="*/ 3 w 8"/>
                <a:gd name="T3" fmla="*/ 3 h 3"/>
                <a:gd name="T4" fmla="*/ 4 w 8"/>
                <a:gd name="T5" fmla="*/ 0 h 3"/>
              </a:gdLst>
              <a:ahLst/>
              <a:cxnLst>
                <a:cxn ang="0">
                  <a:pos x="T0" y="T1"/>
                </a:cxn>
                <a:cxn ang="0">
                  <a:pos x="T2" y="T3"/>
                </a:cxn>
                <a:cxn ang="0">
                  <a:pos x="T4" y="T5"/>
                </a:cxn>
              </a:cxnLst>
              <a:rect l="0" t="0" r="r" b="b"/>
              <a:pathLst>
                <a:path w="8" h="3">
                  <a:moveTo>
                    <a:pt x="4" y="0"/>
                  </a:moveTo>
                  <a:cubicBezTo>
                    <a:pt x="0" y="0"/>
                    <a:pt x="0" y="3"/>
                    <a:pt x="3" y="3"/>
                  </a:cubicBezTo>
                  <a:cubicBezTo>
                    <a:pt x="7" y="3"/>
                    <a:pt x="8" y="0"/>
                    <a:pt x="4" y="0"/>
                  </a:cubicBezTo>
                </a:path>
              </a:pathLst>
            </a:custGeom>
            <a:solidFill>
              <a:srgbClr val="EFA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1" name="Freeform 246">
              <a:extLst>
                <a:ext uri="{FF2B5EF4-FFF2-40B4-BE49-F238E27FC236}">
                  <a16:creationId xmlns:a16="http://schemas.microsoft.com/office/drawing/2014/main" id="{D109F878-E6FD-4E3D-A452-B261D71D4AE7}"/>
                </a:ext>
              </a:extLst>
            </p:cNvPr>
            <p:cNvSpPr>
              <a:spLocks/>
            </p:cNvSpPr>
            <p:nvPr/>
          </p:nvSpPr>
          <p:spPr bwMode="auto">
            <a:xfrm>
              <a:off x="4673" y="3327"/>
              <a:ext cx="20" cy="7"/>
            </a:xfrm>
            <a:custGeom>
              <a:avLst/>
              <a:gdLst>
                <a:gd name="T0" fmla="*/ 7 w 14"/>
                <a:gd name="T1" fmla="*/ 0 h 5"/>
                <a:gd name="T2" fmla="*/ 6 w 14"/>
                <a:gd name="T3" fmla="*/ 5 h 5"/>
                <a:gd name="T4" fmla="*/ 7 w 14"/>
                <a:gd name="T5" fmla="*/ 0 h 5"/>
              </a:gdLst>
              <a:ahLst/>
              <a:cxnLst>
                <a:cxn ang="0">
                  <a:pos x="T0" y="T1"/>
                </a:cxn>
                <a:cxn ang="0">
                  <a:pos x="T2" y="T3"/>
                </a:cxn>
                <a:cxn ang="0">
                  <a:pos x="T4" y="T5"/>
                </a:cxn>
              </a:cxnLst>
              <a:rect l="0" t="0" r="r" b="b"/>
              <a:pathLst>
                <a:path w="14" h="5">
                  <a:moveTo>
                    <a:pt x="7" y="0"/>
                  </a:moveTo>
                  <a:cubicBezTo>
                    <a:pt x="1" y="0"/>
                    <a:pt x="0" y="5"/>
                    <a:pt x="6" y="5"/>
                  </a:cubicBezTo>
                  <a:cubicBezTo>
                    <a:pt x="13" y="5"/>
                    <a:pt x="14" y="0"/>
                    <a:pt x="7" y="0"/>
                  </a:cubicBezTo>
                </a:path>
              </a:pathLst>
            </a:custGeom>
            <a:solidFill>
              <a:srgbClr val="EEA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2" name="Freeform 247">
              <a:extLst>
                <a:ext uri="{FF2B5EF4-FFF2-40B4-BE49-F238E27FC236}">
                  <a16:creationId xmlns:a16="http://schemas.microsoft.com/office/drawing/2014/main" id="{0C6C597C-AFD1-4261-809E-D7B5AFC81B4F}"/>
                </a:ext>
              </a:extLst>
            </p:cNvPr>
            <p:cNvSpPr>
              <a:spLocks/>
            </p:cNvSpPr>
            <p:nvPr/>
          </p:nvSpPr>
          <p:spPr bwMode="auto">
            <a:xfrm>
              <a:off x="4750" y="3311"/>
              <a:ext cx="18" cy="6"/>
            </a:xfrm>
            <a:custGeom>
              <a:avLst/>
              <a:gdLst>
                <a:gd name="T0" fmla="*/ 6 w 12"/>
                <a:gd name="T1" fmla="*/ 0 h 4"/>
                <a:gd name="T2" fmla="*/ 5 w 12"/>
                <a:gd name="T3" fmla="*/ 4 h 4"/>
                <a:gd name="T4" fmla="*/ 6 w 12"/>
                <a:gd name="T5" fmla="*/ 0 h 4"/>
              </a:gdLst>
              <a:ahLst/>
              <a:cxnLst>
                <a:cxn ang="0">
                  <a:pos x="T0" y="T1"/>
                </a:cxn>
                <a:cxn ang="0">
                  <a:pos x="T2" y="T3"/>
                </a:cxn>
                <a:cxn ang="0">
                  <a:pos x="T4" y="T5"/>
                </a:cxn>
              </a:cxnLst>
              <a:rect l="0" t="0" r="r" b="b"/>
              <a:pathLst>
                <a:path w="12" h="4">
                  <a:moveTo>
                    <a:pt x="6" y="0"/>
                  </a:moveTo>
                  <a:cubicBezTo>
                    <a:pt x="1" y="0"/>
                    <a:pt x="0" y="4"/>
                    <a:pt x="5" y="4"/>
                  </a:cubicBezTo>
                  <a:cubicBezTo>
                    <a:pt x="11" y="4"/>
                    <a:pt x="12" y="0"/>
                    <a:pt x="6" y="0"/>
                  </a:cubicBezTo>
                </a:path>
              </a:pathLst>
            </a:custGeom>
            <a:solidFill>
              <a:srgbClr val="EEA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3" name="Freeform 248">
              <a:extLst>
                <a:ext uri="{FF2B5EF4-FFF2-40B4-BE49-F238E27FC236}">
                  <a16:creationId xmlns:a16="http://schemas.microsoft.com/office/drawing/2014/main" id="{342189D3-08B2-4C3F-BE60-4830763D1E5C}"/>
                </a:ext>
              </a:extLst>
            </p:cNvPr>
            <p:cNvSpPr>
              <a:spLocks/>
            </p:cNvSpPr>
            <p:nvPr/>
          </p:nvSpPr>
          <p:spPr bwMode="auto">
            <a:xfrm>
              <a:off x="4712" y="3292"/>
              <a:ext cx="17" cy="6"/>
            </a:xfrm>
            <a:custGeom>
              <a:avLst/>
              <a:gdLst>
                <a:gd name="T0" fmla="*/ 6 w 12"/>
                <a:gd name="T1" fmla="*/ 0 h 4"/>
                <a:gd name="T2" fmla="*/ 5 w 12"/>
                <a:gd name="T3" fmla="*/ 4 h 4"/>
                <a:gd name="T4" fmla="*/ 6 w 12"/>
                <a:gd name="T5" fmla="*/ 0 h 4"/>
              </a:gdLst>
              <a:ahLst/>
              <a:cxnLst>
                <a:cxn ang="0">
                  <a:pos x="T0" y="T1"/>
                </a:cxn>
                <a:cxn ang="0">
                  <a:pos x="T2" y="T3"/>
                </a:cxn>
                <a:cxn ang="0">
                  <a:pos x="T4" y="T5"/>
                </a:cxn>
              </a:cxnLst>
              <a:rect l="0" t="0" r="r" b="b"/>
              <a:pathLst>
                <a:path w="12" h="4">
                  <a:moveTo>
                    <a:pt x="6" y="0"/>
                  </a:moveTo>
                  <a:cubicBezTo>
                    <a:pt x="1" y="0"/>
                    <a:pt x="0" y="4"/>
                    <a:pt x="5" y="4"/>
                  </a:cubicBezTo>
                  <a:cubicBezTo>
                    <a:pt x="11" y="4"/>
                    <a:pt x="12" y="0"/>
                    <a:pt x="6" y="0"/>
                  </a:cubicBezTo>
                </a:path>
              </a:pathLst>
            </a:custGeom>
            <a:solidFill>
              <a:srgbClr val="EFA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4" name="Freeform 249">
              <a:extLst>
                <a:ext uri="{FF2B5EF4-FFF2-40B4-BE49-F238E27FC236}">
                  <a16:creationId xmlns:a16="http://schemas.microsoft.com/office/drawing/2014/main" id="{8F0E2061-6A08-4B32-9263-2FE9F7ABEF9A}"/>
                </a:ext>
              </a:extLst>
            </p:cNvPr>
            <p:cNvSpPr>
              <a:spLocks/>
            </p:cNvSpPr>
            <p:nvPr/>
          </p:nvSpPr>
          <p:spPr bwMode="auto">
            <a:xfrm>
              <a:off x="4611" y="3266"/>
              <a:ext cx="11" cy="5"/>
            </a:xfrm>
            <a:custGeom>
              <a:avLst/>
              <a:gdLst>
                <a:gd name="T0" fmla="*/ 4 w 8"/>
                <a:gd name="T1" fmla="*/ 0 h 3"/>
                <a:gd name="T2" fmla="*/ 4 w 8"/>
                <a:gd name="T3" fmla="*/ 3 h 3"/>
                <a:gd name="T4" fmla="*/ 4 w 8"/>
                <a:gd name="T5" fmla="*/ 0 h 3"/>
              </a:gdLst>
              <a:ahLst/>
              <a:cxnLst>
                <a:cxn ang="0">
                  <a:pos x="T0" y="T1"/>
                </a:cxn>
                <a:cxn ang="0">
                  <a:pos x="T2" y="T3"/>
                </a:cxn>
                <a:cxn ang="0">
                  <a:pos x="T4" y="T5"/>
                </a:cxn>
              </a:cxnLst>
              <a:rect l="0" t="0" r="r" b="b"/>
              <a:pathLst>
                <a:path w="8" h="3">
                  <a:moveTo>
                    <a:pt x="4" y="0"/>
                  </a:moveTo>
                  <a:cubicBezTo>
                    <a:pt x="1" y="0"/>
                    <a:pt x="0" y="3"/>
                    <a:pt x="4" y="3"/>
                  </a:cubicBezTo>
                  <a:cubicBezTo>
                    <a:pt x="8" y="3"/>
                    <a:pt x="8" y="0"/>
                    <a:pt x="4" y="0"/>
                  </a:cubicBezTo>
                </a:path>
              </a:pathLst>
            </a:custGeom>
            <a:solidFill>
              <a:srgbClr val="EFA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5" name="Freeform 250">
              <a:extLst>
                <a:ext uri="{FF2B5EF4-FFF2-40B4-BE49-F238E27FC236}">
                  <a16:creationId xmlns:a16="http://schemas.microsoft.com/office/drawing/2014/main" id="{C92AF1EB-492D-4809-A7D1-74E4E650BD7C}"/>
                </a:ext>
              </a:extLst>
            </p:cNvPr>
            <p:cNvSpPr>
              <a:spLocks/>
            </p:cNvSpPr>
            <p:nvPr/>
          </p:nvSpPr>
          <p:spPr bwMode="auto">
            <a:xfrm>
              <a:off x="4771" y="3245"/>
              <a:ext cx="8" cy="4"/>
            </a:xfrm>
            <a:custGeom>
              <a:avLst/>
              <a:gdLst>
                <a:gd name="T0" fmla="*/ 2 w 6"/>
                <a:gd name="T1" fmla="*/ 0 h 3"/>
                <a:gd name="T2" fmla="*/ 3 w 6"/>
                <a:gd name="T3" fmla="*/ 3 h 3"/>
                <a:gd name="T4" fmla="*/ 6 w 6"/>
                <a:gd name="T5" fmla="*/ 2 h 3"/>
                <a:gd name="T6" fmla="*/ 2 w 6"/>
                <a:gd name="T7" fmla="*/ 0 h 3"/>
              </a:gdLst>
              <a:ahLst/>
              <a:cxnLst>
                <a:cxn ang="0">
                  <a:pos x="T0" y="T1"/>
                </a:cxn>
                <a:cxn ang="0">
                  <a:pos x="T2" y="T3"/>
                </a:cxn>
                <a:cxn ang="0">
                  <a:pos x="T4" y="T5"/>
                </a:cxn>
                <a:cxn ang="0">
                  <a:pos x="T6" y="T7"/>
                </a:cxn>
              </a:cxnLst>
              <a:rect l="0" t="0" r="r" b="b"/>
              <a:pathLst>
                <a:path w="6" h="3">
                  <a:moveTo>
                    <a:pt x="2" y="0"/>
                  </a:moveTo>
                  <a:cubicBezTo>
                    <a:pt x="0" y="1"/>
                    <a:pt x="0" y="3"/>
                    <a:pt x="3" y="3"/>
                  </a:cubicBezTo>
                  <a:cubicBezTo>
                    <a:pt x="5" y="3"/>
                    <a:pt x="6" y="2"/>
                    <a:pt x="6" y="2"/>
                  </a:cubicBezTo>
                  <a:cubicBezTo>
                    <a:pt x="5" y="1"/>
                    <a:pt x="4" y="1"/>
                    <a:pt x="2" y="0"/>
                  </a:cubicBezTo>
                </a:path>
              </a:pathLst>
            </a:custGeom>
            <a:solidFill>
              <a:srgbClr val="EEA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6" name="Freeform 251">
              <a:extLst>
                <a:ext uri="{FF2B5EF4-FFF2-40B4-BE49-F238E27FC236}">
                  <a16:creationId xmlns:a16="http://schemas.microsoft.com/office/drawing/2014/main" id="{BA330B23-4198-45AE-B7C7-49C989A15F8F}"/>
                </a:ext>
              </a:extLst>
            </p:cNvPr>
            <p:cNvSpPr>
              <a:spLocks/>
            </p:cNvSpPr>
            <p:nvPr/>
          </p:nvSpPr>
          <p:spPr bwMode="auto">
            <a:xfrm>
              <a:off x="4773" y="3245"/>
              <a:ext cx="8" cy="3"/>
            </a:xfrm>
            <a:custGeom>
              <a:avLst/>
              <a:gdLst>
                <a:gd name="T0" fmla="*/ 2 w 5"/>
                <a:gd name="T1" fmla="*/ 0 h 2"/>
                <a:gd name="T2" fmla="*/ 0 w 5"/>
                <a:gd name="T3" fmla="*/ 0 h 2"/>
                <a:gd name="T4" fmla="*/ 4 w 5"/>
                <a:gd name="T5" fmla="*/ 2 h 2"/>
                <a:gd name="T6" fmla="*/ 2 w 5"/>
                <a:gd name="T7" fmla="*/ 0 h 2"/>
              </a:gdLst>
              <a:ahLst/>
              <a:cxnLst>
                <a:cxn ang="0">
                  <a:pos x="T0" y="T1"/>
                </a:cxn>
                <a:cxn ang="0">
                  <a:pos x="T2" y="T3"/>
                </a:cxn>
                <a:cxn ang="0">
                  <a:pos x="T4" y="T5"/>
                </a:cxn>
                <a:cxn ang="0">
                  <a:pos x="T6" y="T7"/>
                </a:cxn>
              </a:cxnLst>
              <a:rect l="0" t="0" r="r" b="b"/>
              <a:pathLst>
                <a:path w="5" h="2">
                  <a:moveTo>
                    <a:pt x="2" y="0"/>
                  </a:moveTo>
                  <a:cubicBezTo>
                    <a:pt x="1" y="0"/>
                    <a:pt x="1" y="0"/>
                    <a:pt x="0" y="0"/>
                  </a:cubicBezTo>
                  <a:cubicBezTo>
                    <a:pt x="2" y="1"/>
                    <a:pt x="3" y="1"/>
                    <a:pt x="4" y="2"/>
                  </a:cubicBezTo>
                  <a:cubicBezTo>
                    <a:pt x="5" y="1"/>
                    <a:pt x="5" y="0"/>
                    <a:pt x="2" y="0"/>
                  </a:cubicBezTo>
                </a:path>
              </a:pathLst>
            </a:custGeom>
            <a:solidFill>
              <a:srgbClr val="EFA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7" name="Freeform 252">
              <a:extLst>
                <a:ext uri="{FF2B5EF4-FFF2-40B4-BE49-F238E27FC236}">
                  <a16:creationId xmlns:a16="http://schemas.microsoft.com/office/drawing/2014/main" id="{3005E696-A1CD-4CE3-9C8B-0849968CDEBD}"/>
                </a:ext>
              </a:extLst>
            </p:cNvPr>
            <p:cNvSpPr>
              <a:spLocks/>
            </p:cNvSpPr>
            <p:nvPr/>
          </p:nvSpPr>
          <p:spPr bwMode="auto">
            <a:xfrm>
              <a:off x="4717" y="3204"/>
              <a:ext cx="12" cy="5"/>
            </a:xfrm>
            <a:custGeom>
              <a:avLst/>
              <a:gdLst>
                <a:gd name="T0" fmla="*/ 4 w 8"/>
                <a:gd name="T1" fmla="*/ 0 h 3"/>
                <a:gd name="T2" fmla="*/ 4 w 8"/>
                <a:gd name="T3" fmla="*/ 3 h 3"/>
                <a:gd name="T4" fmla="*/ 4 w 8"/>
                <a:gd name="T5" fmla="*/ 0 h 3"/>
              </a:gdLst>
              <a:ahLst/>
              <a:cxnLst>
                <a:cxn ang="0">
                  <a:pos x="T0" y="T1"/>
                </a:cxn>
                <a:cxn ang="0">
                  <a:pos x="T2" y="T3"/>
                </a:cxn>
                <a:cxn ang="0">
                  <a:pos x="T4" y="T5"/>
                </a:cxn>
              </a:cxnLst>
              <a:rect l="0" t="0" r="r" b="b"/>
              <a:pathLst>
                <a:path w="8" h="3">
                  <a:moveTo>
                    <a:pt x="4" y="0"/>
                  </a:moveTo>
                  <a:cubicBezTo>
                    <a:pt x="0" y="0"/>
                    <a:pt x="0" y="3"/>
                    <a:pt x="4" y="3"/>
                  </a:cubicBezTo>
                  <a:cubicBezTo>
                    <a:pt x="8" y="3"/>
                    <a:pt x="8" y="0"/>
                    <a:pt x="4" y="0"/>
                  </a:cubicBezTo>
                </a:path>
              </a:pathLst>
            </a:custGeom>
            <a:solidFill>
              <a:srgbClr val="EFA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8" name="Freeform 253">
              <a:extLst>
                <a:ext uri="{FF2B5EF4-FFF2-40B4-BE49-F238E27FC236}">
                  <a16:creationId xmlns:a16="http://schemas.microsoft.com/office/drawing/2014/main" id="{5BC0AEB7-1A5C-4D3F-8066-9835D75E3831}"/>
                </a:ext>
              </a:extLst>
            </p:cNvPr>
            <p:cNvSpPr>
              <a:spLocks/>
            </p:cNvSpPr>
            <p:nvPr/>
          </p:nvSpPr>
          <p:spPr bwMode="auto">
            <a:xfrm>
              <a:off x="4881" y="3086"/>
              <a:ext cx="20" cy="7"/>
            </a:xfrm>
            <a:custGeom>
              <a:avLst/>
              <a:gdLst>
                <a:gd name="T0" fmla="*/ 7 w 14"/>
                <a:gd name="T1" fmla="*/ 0 h 5"/>
                <a:gd name="T2" fmla="*/ 6 w 14"/>
                <a:gd name="T3" fmla="*/ 5 h 5"/>
                <a:gd name="T4" fmla="*/ 7 w 14"/>
                <a:gd name="T5" fmla="*/ 0 h 5"/>
              </a:gdLst>
              <a:ahLst/>
              <a:cxnLst>
                <a:cxn ang="0">
                  <a:pos x="T0" y="T1"/>
                </a:cxn>
                <a:cxn ang="0">
                  <a:pos x="T2" y="T3"/>
                </a:cxn>
                <a:cxn ang="0">
                  <a:pos x="T4" y="T5"/>
                </a:cxn>
              </a:cxnLst>
              <a:rect l="0" t="0" r="r" b="b"/>
              <a:pathLst>
                <a:path w="14" h="5">
                  <a:moveTo>
                    <a:pt x="7" y="0"/>
                  </a:moveTo>
                  <a:cubicBezTo>
                    <a:pt x="1" y="0"/>
                    <a:pt x="0" y="5"/>
                    <a:pt x="6" y="5"/>
                  </a:cubicBezTo>
                  <a:cubicBezTo>
                    <a:pt x="12" y="5"/>
                    <a:pt x="14" y="0"/>
                    <a:pt x="7" y="0"/>
                  </a:cubicBezTo>
                </a:path>
              </a:pathLst>
            </a:custGeom>
            <a:solidFill>
              <a:srgbClr val="EEA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9" name="Freeform 254">
              <a:extLst>
                <a:ext uri="{FF2B5EF4-FFF2-40B4-BE49-F238E27FC236}">
                  <a16:creationId xmlns:a16="http://schemas.microsoft.com/office/drawing/2014/main" id="{93597202-5CFC-4EA4-A673-C6961BC6030D}"/>
                </a:ext>
              </a:extLst>
            </p:cNvPr>
            <p:cNvSpPr>
              <a:spLocks/>
            </p:cNvSpPr>
            <p:nvPr/>
          </p:nvSpPr>
          <p:spPr bwMode="auto">
            <a:xfrm>
              <a:off x="4858" y="3068"/>
              <a:ext cx="12" cy="3"/>
            </a:xfrm>
            <a:custGeom>
              <a:avLst/>
              <a:gdLst>
                <a:gd name="T0" fmla="*/ 1 w 8"/>
                <a:gd name="T1" fmla="*/ 0 h 2"/>
                <a:gd name="T2" fmla="*/ 5 w 8"/>
                <a:gd name="T3" fmla="*/ 2 h 2"/>
                <a:gd name="T4" fmla="*/ 8 w 8"/>
                <a:gd name="T5" fmla="*/ 2 h 2"/>
                <a:gd name="T6" fmla="*/ 5 w 8"/>
                <a:gd name="T7" fmla="*/ 1 h 2"/>
                <a:gd name="T8" fmla="*/ 1 w 8"/>
                <a:gd name="T9" fmla="*/ 0 h 2"/>
              </a:gdLst>
              <a:ahLst/>
              <a:cxnLst>
                <a:cxn ang="0">
                  <a:pos x="T0" y="T1"/>
                </a:cxn>
                <a:cxn ang="0">
                  <a:pos x="T2" y="T3"/>
                </a:cxn>
                <a:cxn ang="0">
                  <a:pos x="T4" y="T5"/>
                </a:cxn>
                <a:cxn ang="0">
                  <a:pos x="T6" y="T7"/>
                </a:cxn>
                <a:cxn ang="0">
                  <a:pos x="T8" y="T9"/>
                </a:cxn>
              </a:cxnLst>
              <a:rect l="0" t="0" r="r" b="b"/>
              <a:pathLst>
                <a:path w="8" h="2">
                  <a:moveTo>
                    <a:pt x="1" y="0"/>
                  </a:moveTo>
                  <a:cubicBezTo>
                    <a:pt x="0" y="1"/>
                    <a:pt x="1" y="2"/>
                    <a:pt x="5" y="2"/>
                  </a:cubicBezTo>
                  <a:cubicBezTo>
                    <a:pt x="6" y="2"/>
                    <a:pt x="7" y="2"/>
                    <a:pt x="8" y="2"/>
                  </a:cubicBezTo>
                  <a:cubicBezTo>
                    <a:pt x="7" y="1"/>
                    <a:pt x="6" y="1"/>
                    <a:pt x="5" y="1"/>
                  </a:cubicBezTo>
                  <a:cubicBezTo>
                    <a:pt x="4" y="0"/>
                    <a:pt x="2" y="0"/>
                    <a:pt x="1" y="0"/>
                  </a:cubicBezTo>
                </a:path>
              </a:pathLst>
            </a:custGeom>
            <a:solidFill>
              <a:srgbClr val="EEA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0" name="Freeform 255">
              <a:extLst>
                <a:ext uri="{FF2B5EF4-FFF2-40B4-BE49-F238E27FC236}">
                  <a16:creationId xmlns:a16="http://schemas.microsoft.com/office/drawing/2014/main" id="{4B75A593-4B72-45C5-A05E-DF1E74FC01F7}"/>
                </a:ext>
              </a:extLst>
            </p:cNvPr>
            <p:cNvSpPr>
              <a:spLocks/>
            </p:cNvSpPr>
            <p:nvPr/>
          </p:nvSpPr>
          <p:spPr bwMode="auto">
            <a:xfrm>
              <a:off x="4860" y="3066"/>
              <a:ext cx="14" cy="5"/>
            </a:xfrm>
            <a:custGeom>
              <a:avLst/>
              <a:gdLst>
                <a:gd name="T0" fmla="*/ 5 w 10"/>
                <a:gd name="T1" fmla="*/ 0 h 4"/>
                <a:gd name="T2" fmla="*/ 0 w 10"/>
                <a:gd name="T3" fmla="*/ 2 h 4"/>
                <a:gd name="T4" fmla="*/ 4 w 10"/>
                <a:gd name="T5" fmla="*/ 3 h 4"/>
                <a:gd name="T6" fmla="*/ 7 w 10"/>
                <a:gd name="T7" fmla="*/ 4 h 4"/>
                <a:gd name="T8" fmla="*/ 5 w 10"/>
                <a:gd name="T9" fmla="*/ 0 h 4"/>
              </a:gdLst>
              <a:ahLst/>
              <a:cxnLst>
                <a:cxn ang="0">
                  <a:pos x="T0" y="T1"/>
                </a:cxn>
                <a:cxn ang="0">
                  <a:pos x="T2" y="T3"/>
                </a:cxn>
                <a:cxn ang="0">
                  <a:pos x="T4" y="T5"/>
                </a:cxn>
                <a:cxn ang="0">
                  <a:pos x="T6" y="T7"/>
                </a:cxn>
                <a:cxn ang="0">
                  <a:pos x="T8" y="T9"/>
                </a:cxn>
              </a:cxnLst>
              <a:rect l="0" t="0" r="r" b="b"/>
              <a:pathLst>
                <a:path w="10" h="4">
                  <a:moveTo>
                    <a:pt x="5" y="0"/>
                  </a:moveTo>
                  <a:cubicBezTo>
                    <a:pt x="2" y="0"/>
                    <a:pt x="0" y="1"/>
                    <a:pt x="0" y="2"/>
                  </a:cubicBezTo>
                  <a:cubicBezTo>
                    <a:pt x="1" y="2"/>
                    <a:pt x="3" y="2"/>
                    <a:pt x="4" y="3"/>
                  </a:cubicBezTo>
                  <a:cubicBezTo>
                    <a:pt x="5" y="3"/>
                    <a:pt x="6" y="3"/>
                    <a:pt x="7" y="4"/>
                  </a:cubicBezTo>
                  <a:cubicBezTo>
                    <a:pt x="10" y="2"/>
                    <a:pt x="9" y="0"/>
                    <a:pt x="5" y="0"/>
                  </a:cubicBezTo>
                </a:path>
              </a:pathLst>
            </a:custGeom>
            <a:solidFill>
              <a:srgbClr val="EFA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1" name="Freeform 256">
              <a:extLst>
                <a:ext uri="{FF2B5EF4-FFF2-40B4-BE49-F238E27FC236}">
                  <a16:creationId xmlns:a16="http://schemas.microsoft.com/office/drawing/2014/main" id="{FC2E17C1-7848-43F5-820C-DB71BFE7408C}"/>
                </a:ext>
              </a:extLst>
            </p:cNvPr>
            <p:cNvSpPr>
              <a:spLocks/>
            </p:cNvSpPr>
            <p:nvPr/>
          </p:nvSpPr>
          <p:spPr bwMode="auto">
            <a:xfrm>
              <a:off x="4755" y="3074"/>
              <a:ext cx="17" cy="6"/>
            </a:xfrm>
            <a:custGeom>
              <a:avLst/>
              <a:gdLst>
                <a:gd name="T0" fmla="*/ 6 w 12"/>
                <a:gd name="T1" fmla="*/ 0 h 4"/>
                <a:gd name="T2" fmla="*/ 5 w 12"/>
                <a:gd name="T3" fmla="*/ 4 h 4"/>
                <a:gd name="T4" fmla="*/ 6 w 12"/>
                <a:gd name="T5" fmla="*/ 0 h 4"/>
              </a:gdLst>
              <a:ahLst/>
              <a:cxnLst>
                <a:cxn ang="0">
                  <a:pos x="T0" y="T1"/>
                </a:cxn>
                <a:cxn ang="0">
                  <a:pos x="T2" y="T3"/>
                </a:cxn>
                <a:cxn ang="0">
                  <a:pos x="T4" y="T5"/>
                </a:cxn>
              </a:cxnLst>
              <a:rect l="0" t="0" r="r" b="b"/>
              <a:pathLst>
                <a:path w="12" h="4">
                  <a:moveTo>
                    <a:pt x="6" y="0"/>
                  </a:moveTo>
                  <a:cubicBezTo>
                    <a:pt x="1" y="0"/>
                    <a:pt x="0" y="4"/>
                    <a:pt x="5" y="4"/>
                  </a:cubicBezTo>
                  <a:cubicBezTo>
                    <a:pt x="10" y="4"/>
                    <a:pt x="12" y="0"/>
                    <a:pt x="6" y="0"/>
                  </a:cubicBezTo>
                </a:path>
              </a:pathLst>
            </a:custGeom>
            <a:solidFill>
              <a:srgbClr val="EFA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2" name="Freeform 257">
              <a:extLst>
                <a:ext uri="{FF2B5EF4-FFF2-40B4-BE49-F238E27FC236}">
                  <a16:creationId xmlns:a16="http://schemas.microsoft.com/office/drawing/2014/main" id="{7467F095-7BAC-477D-A770-AC50632B969C}"/>
                </a:ext>
              </a:extLst>
            </p:cNvPr>
            <p:cNvSpPr>
              <a:spLocks/>
            </p:cNvSpPr>
            <p:nvPr/>
          </p:nvSpPr>
          <p:spPr bwMode="auto">
            <a:xfrm>
              <a:off x="4725" y="3061"/>
              <a:ext cx="14" cy="6"/>
            </a:xfrm>
            <a:custGeom>
              <a:avLst/>
              <a:gdLst>
                <a:gd name="T0" fmla="*/ 5 w 10"/>
                <a:gd name="T1" fmla="*/ 0 h 4"/>
                <a:gd name="T2" fmla="*/ 4 w 10"/>
                <a:gd name="T3" fmla="*/ 4 h 4"/>
                <a:gd name="T4" fmla="*/ 5 w 10"/>
                <a:gd name="T5" fmla="*/ 0 h 4"/>
              </a:gdLst>
              <a:ahLst/>
              <a:cxnLst>
                <a:cxn ang="0">
                  <a:pos x="T0" y="T1"/>
                </a:cxn>
                <a:cxn ang="0">
                  <a:pos x="T2" y="T3"/>
                </a:cxn>
                <a:cxn ang="0">
                  <a:pos x="T4" y="T5"/>
                </a:cxn>
              </a:cxnLst>
              <a:rect l="0" t="0" r="r" b="b"/>
              <a:pathLst>
                <a:path w="10" h="4">
                  <a:moveTo>
                    <a:pt x="5" y="0"/>
                  </a:moveTo>
                  <a:cubicBezTo>
                    <a:pt x="1" y="0"/>
                    <a:pt x="0" y="4"/>
                    <a:pt x="4" y="4"/>
                  </a:cubicBezTo>
                  <a:cubicBezTo>
                    <a:pt x="9" y="4"/>
                    <a:pt x="10" y="0"/>
                    <a:pt x="5" y="0"/>
                  </a:cubicBezTo>
                </a:path>
              </a:pathLst>
            </a:custGeom>
            <a:solidFill>
              <a:srgbClr val="EFA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3" name="Freeform 258">
              <a:extLst>
                <a:ext uri="{FF2B5EF4-FFF2-40B4-BE49-F238E27FC236}">
                  <a16:creationId xmlns:a16="http://schemas.microsoft.com/office/drawing/2014/main" id="{02095862-4533-4C87-AB82-9C6873DC52EE}"/>
                </a:ext>
              </a:extLst>
            </p:cNvPr>
            <p:cNvSpPr>
              <a:spLocks/>
            </p:cNvSpPr>
            <p:nvPr/>
          </p:nvSpPr>
          <p:spPr bwMode="auto">
            <a:xfrm>
              <a:off x="4733" y="3219"/>
              <a:ext cx="22" cy="7"/>
            </a:xfrm>
            <a:custGeom>
              <a:avLst/>
              <a:gdLst>
                <a:gd name="T0" fmla="*/ 8 w 15"/>
                <a:gd name="T1" fmla="*/ 0 h 5"/>
                <a:gd name="T2" fmla="*/ 7 w 15"/>
                <a:gd name="T3" fmla="*/ 5 h 5"/>
                <a:gd name="T4" fmla="*/ 8 w 15"/>
                <a:gd name="T5" fmla="*/ 0 h 5"/>
              </a:gdLst>
              <a:ahLst/>
              <a:cxnLst>
                <a:cxn ang="0">
                  <a:pos x="T0" y="T1"/>
                </a:cxn>
                <a:cxn ang="0">
                  <a:pos x="T2" y="T3"/>
                </a:cxn>
                <a:cxn ang="0">
                  <a:pos x="T4" y="T5"/>
                </a:cxn>
              </a:cxnLst>
              <a:rect l="0" t="0" r="r" b="b"/>
              <a:pathLst>
                <a:path w="15" h="5">
                  <a:moveTo>
                    <a:pt x="8" y="0"/>
                  </a:moveTo>
                  <a:cubicBezTo>
                    <a:pt x="2" y="0"/>
                    <a:pt x="0" y="5"/>
                    <a:pt x="7" y="5"/>
                  </a:cubicBezTo>
                  <a:cubicBezTo>
                    <a:pt x="13" y="5"/>
                    <a:pt x="15" y="0"/>
                    <a:pt x="8" y="0"/>
                  </a:cubicBezTo>
                </a:path>
              </a:pathLst>
            </a:custGeom>
            <a:solidFill>
              <a:srgbClr val="EFA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4" name="Freeform 259">
              <a:extLst>
                <a:ext uri="{FF2B5EF4-FFF2-40B4-BE49-F238E27FC236}">
                  <a16:creationId xmlns:a16="http://schemas.microsoft.com/office/drawing/2014/main" id="{6CA987B6-0403-4C43-A21A-83B6FBD5BB82}"/>
                </a:ext>
              </a:extLst>
            </p:cNvPr>
            <p:cNvSpPr>
              <a:spLocks/>
            </p:cNvSpPr>
            <p:nvPr/>
          </p:nvSpPr>
          <p:spPr bwMode="auto">
            <a:xfrm>
              <a:off x="4832" y="3193"/>
              <a:ext cx="16" cy="5"/>
            </a:xfrm>
            <a:custGeom>
              <a:avLst/>
              <a:gdLst>
                <a:gd name="T0" fmla="*/ 2 w 11"/>
                <a:gd name="T1" fmla="*/ 0 h 4"/>
                <a:gd name="T2" fmla="*/ 5 w 11"/>
                <a:gd name="T3" fmla="*/ 4 h 4"/>
                <a:gd name="T4" fmla="*/ 11 w 11"/>
                <a:gd name="T5" fmla="*/ 2 h 4"/>
                <a:gd name="T6" fmla="*/ 2 w 11"/>
                <a:gd name="T7" fmla="*/ 0 h 4"/>
              </a:gdLst>
              <a:ahLst/>
              <a:cxnLst>
                <a:cxn ang="0">
                  <a:pos x="T0" y="T1"/>
                </a:cxn>
                <a:cxn ang="0">
                  <a:pos x="T2" y="T3"/>
                </a:cxn>
                <a:cxn ang="0">
                  <a:pos x="T4" y="T5"/>
                </a:cxn>
                <a:cxn ang="0">
                  <a:pos x="T6" y="T7"/>
                </a:cxn>
              </a:cxnLst>
              <a:rect l="0" t="0" r="r" b="b"/>
              <a:pathLst>
                <a:path w="11" h="4">
                  <a:moveTo>
                    <a:pt x="2" y="0"/>
                  </a:moveTo>
                  <a:cubicBezTo>
                    <a:pt x="0" y="2"/>
                    <a:pt x="1" y="4"/>
                    <a:pt x="5" y="4"/>
                  </a:cubicBezTo>
                  <a:cubicBezTo>
                    <a:pt x="8" y="4"/>
                    <a:pt x="10" y="3"/>
                    <a:pt x="11" y="2"/>
                  </a:cubicBezTo>
                  <a:cubicBezTo>
                    <a:pt x="8" y="2"/>
                    <a:pt x="5" y="1"/>
                    <a:pt x="2" y="0"/>
                  </a:cubicBezTo>
                </a:path>
              </a:pathLst>
            </a:custGeom>
            <a:solidFill>
              <a:srgbClr val="EEA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5" name="Freeform 260">
              <a:extLst>
                <a:ext uri="{FF2B5EF4-FFF2-40B4-BE49-F238E27FC236}">
                  <a16:creationId xmlns:a16="http://schemas.microsoft.com/office/drawing/2014/main" id="{3452201B-45CA-4864-B45E-E8254E606604}"/>
                </a:ext>
              </a:extLst>
            </p:cNvPr>
            <p:cNvSpPr>
              <a:spLocks/>
            </p:cNvSpPr>
            <p:nvPr/>
          </p:nvSpPr>
          <p:spPr bwMode="auto">
            <a:xfrm>
              <a:off x="4835" y="3190"/>
              <a:ext cx="15" cy="6"/>
            </a:xfrm>
            <a:custGeom>
              <a:avLst/>
              <a:gdLst>
                <a:gd name="T0" fmla="*/ 5 w 10"/>
                <a:gd name="T1" fmla="*/ 0 h 4"/>
                <a:gd name="T2" fmla="*/ 0 w 10"/>
                <a:gd name="T3" fmla="*/ 2 h 4"/>
                <a:gd name="T4" fmla="*/ 9 w 10"/>
                <a:gd name="T5" fmla="*/ 4 h 4"/>
                <a:gd name="T6" fmla="*/ 5 w 10"/>
                <a:gd name="T7" fmla="*/ 0 h 4"/>
              </a:gdLst>
              <a:ahLst/>
              <a:cxnLst>
                <a:cxn ang="0">
                  <a:pos x="T0" y="T1"/>
                </a:cxn>
                <a:cxn ang="0">
                  <a:pos x="T2" y="T3"/>
                </a:cxn>
                <a:cxn ang="0">
                  <a:pos x="T4" y="T5"/>
                </a:cxn>
                <a:cxn ang="0">
                  <a:pos x="T6" y="T7"/>
                </a:cxn>
              </a:cxnLst>
              <a:rect l="0" t="0" r="r" b="b"/>
              <a:pathLst>
                <a:path w="10" h="4">
                  <a:moveTo>
                    <a:pt x="5" y="0"/>
                  </a:moveTo>
                  <a:cubicBezTo>
                    <a:pt x="2" y="0"/>
                    <a:pt x="1" y="1"/>
                    <a:pt x="0" y="2"/>
                  </a:cubicBezTo>
                  <a:cubicBezTo>
                    <a:pt x="3" y="3"/>
                    <a:pt x="6" y="4"/>
                    <a:pt x="9" y="4"/>
                  </a:cubicBezTo>
                  <a:cubicBezTo>
                    <a:pt x="10" y="3"/>
                    <a:pt x="9" y="0"/>
                    <a:pt x="5" y="0"/>
                  </a:cubicBezTo>
                </a:path>
              </a:pathLst>
            </a:custGeom>
            <a:solidFill>
              <a:srgbClr val="EFA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6" name="Freeform 261">
              <a:extLst>
                <a:ext uri="{FF2B5EF4-FFF2-40B4-BE49-F238E27FC236}">
                  <a16:creationId xmlns:a16="http://schemas.microsoft.com/office/drawing/2014/main" id="{2B11CD89-134A-4445-BDDE-BC5373CE6B55}"/>
                </a:ext>
              </a:extLst>
            </p:cNvPr>
            <p:cNvSpPr>
              <a:spLocks/>
            </p:cNvSpPr>
            <p:nvPr/>
          </p:nvSpPr>
          <p:spPr bwMode="auto">
            <a:xfrm>
              <a:off x="4955" y="3087"/>
              <a:ext cx="17" cy="6"/>
            </a:xfrm>
            <a:custGeom>
              <a:avLst/>
              <a:gdLst>
                <a:gd name="T0" fmla="*/ 6 w 12"/>
                <a:gd name="T1" fmla="*/ 0 h 4"/>
                <a:gd name="T2" fmla="*/ 5 w 12"/>
                <a:gd name="T3" fmla="*/ 4 h 4"/>
                <a:gd name="T4" fmla="*/ 6 w 12"/>
                <a:gd name="T5" fmla="*/ 0 h 4"/>
              </a:gdLst>
              <a:ahLst/>
              <a:cxnLst>
                <a:cxn ang="0">
                  <a:pos x="T0" y="T1"/>
                </a:cxn>
                <a:cxn ang="0">
                  <a:pos x="T2" y="T3"/>
                </a:cxn>
                <a:cxn ang="0">
                  <a:pos x="T4" y="T5"/>
                </a:cxn>
              </a:cxnLst>
              <a:rect l="0" t="0" r="r" b="b"/>
              <a:pathLst>
                <a:path w="12" h="4">
                  <a:moveTo>
                    <a:pt x="6" y="0"/>
                  </a:moveTo>
                  <a:cubicBezTo>
                    <a:pt x="1" y="0"/>
                    <a:pt x="0" y="4"/>
                    <a:pt x="5" y="4"/>
                  </a:cubicBezTo>
                  <a:cubicBezTo>
                    <a:pt x="11" y="4"/>
                    <a:pt x="12" y="0"/>
                    <a:pt x="6" y="0"/>
                  </a:cubicBezTo>
                </a:path>
              </a:pathLst>
            </a:custGeom>
            <a:solidFill>
              <a:srgbClr val="EFA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7" name="Freeform 262">
              <a:extLst>
                <a:ext uri="{FF2B5EF4-FFF2-40B4-BE49-F238E27FC236}">
                  <a16:creationId xmlns:a16="http://schemas.microsoft.com/office/drawing/2014/main" id="{1CD43630-BD01-4887-9B31-431D1A66FEAA}"/>
                </a:ext>
              </a:extLst>
            </p:cNvPr>
            <p:cNvSpPr>
              <a:spLocks/>
            </p:cNvSpPr>
            <p:nvPr/>
          </p:nvSpPr>
          <p:spPr bwMode="auto">
            <a:xfrm>
              <a:off x="4883" y="3184"/>
              <a:ext cx="17" cy="6"/>
            </a:xfrm>
            <a:custGeom>
              <a:avLst/>
              <a:gdLst>
                <a:gd name="T0" fmla="*/ 6 w 12"/>
                <a:gd name="T1" fmla="*/ 0 h 4"/>
                <a:gd name="T2" fmla="*/ 5 w 12"/>
                <a:gd name="T3" fmla="*/ 4 h 4"/>
                <a:gd name="T4" fmla="*/ 6 w 12"/>
                <a:gd name="T5" fmla="*/ 0 h 4"/>
              </a:gdLst>
              <a:ahLst/>
              <a:cxnLst>
                <a:cxn ang="0">
                  <a:pos x="T0" y="T1"/>
                </a:cxn>
                <a:cxn ang="0">
                  <a:pos x="T2" y="T3"/>
                </a:cxn>
                <a:cxn ang="0">
                  <a:pos x="T4" y="T5"/>
                </a:cxn>
              </a:cxnLst>
              <a:rect l="0" t="0" r="r" b="b"/>
              <a:pathLst>
                <a:path w="12" h="4">
                  <a:moveTo>
                    <a:pt x="6" y="0"/>
                  </a:moveTo>
                  <a:cubicBezTo>
                    <a:pt x="1" y="0"/>
                    <a:pt x="0" y="4"/>
                    <a:pt x="5" y="4"/>
                  </a:cubicBezTo>
                  <a:cubicBezTo>
                    <a:pt x="10" y="4"/>
                    <a:pt x="12" y="0"/>
                    <a:pt x="6" y="0"/>
                  </a:cubicBezTo>
                </a:path>
              </a:pathLst>
            </a:custGeom>
            <a:solidFill>
              <a:srgbClr val="EFA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8" name="Freeform 263">
              <a:extLst>
                <a:ext uri="{FF2B5EF4-FFF2-40B4-BE49-F238E27FC236}">
                  <a16:creationId xmlns:a16="http://schemas.microsoft.com/office/drawing/2014/main" id="{CE5400AE-959F-4EE6-8F6E-8C8A5BFD10D6}"/>
                </a:ext>
              </a:extLst>
            </p:cNvPr>
            <p:cNvSpPr>
              <a:spLocks/>
            </p:cNvSpPr>
            <p:nvPr/>
          </p:nvSpPr>
          <p:spPr bwMode="auto">
            <a:xfrm>
              <a:off x="4956" y="3105"/>
              <a:ext cx="13" cy="7"/>
            </a:xfrm>
            <a:custGeom>
              <a:avLst/>
              <a:gdLst>
                <a:gd name="T0" fmla="*/ 6 w 9"/>
                <a:gd name="T1" fmla="*/ 0 h 5"/>
                <a:gd name="T2" fmla="*/ 6 w 9"/>
                <a:gd name="T3" fmla="*/ 5 h 5"/>
                <a:gd name="T4" fmla="*/ 9 w 9"/>
                <a:gd name="T5" fmla="*/ 5 h 5"/>
                <a:gd name="T6" fmla="*/ 6 w 9"/>
                <a:gd name="T7" fmla="*/ 0 h 5"/>
              </a:gdLst>
              <a:ahLst/>
              <a:cxnLst>
                <a:cxn ang="0">
                  <a:pos x="T0" y="T1"/>
                </a:cxn>
                <a:cxn ang="0">
                  <a:pos x="T2" y="T3"/>
                </a:cxn>
                <a:cxn ang="0">
                  <a:pos x="T4" y="T5"/>
                </a:cxn>
                <a:cxn ang="0">
                  <a:pos x="T6" y="T7"/>
                </a:cxn>
              </a:cxnLst>
              <a:rect l="0" t="0" r="r" b="b"/>
              <a:pathLst>
                <a:path w="9" h="5">
                  <a:moveTo>
                    <a:pt x="6" y="0"/>
                  </a:moveTo>
                  <a:cubicBezTo>
                    <a:pt x="1" y="1"/>
                    <a:pt x="0" y="5"/>
                    <a:pt x="6" y="5"/>
                  </a:cubicBezTo>
                  <a:cubicBezTo>
                    <a:pt x="7" y="5"/>
                    <a:pt x="8" y="5"/>
                    <a:pt x="9" y="5"/>
                  </a:cubicBezTo>
                  <a:cubicBezTo>
                    <a:pt x="8" y="3"/>
                    <a:pt x="7" y="2"/>
                    <a:pt x="6" y="0"/>
                  </a:cubicBezTo>
                </a:path>
              </a:pathLst>
            </a:custGeom>
            <a:solidFill>
              <a:srgbClr val="EEA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9" name="Freeform 264">
              <a:extLst>
                <a:ext uri="{FF2B5EF4-FFF2-40B4-BE49-F238E27FC236}">
                  <a16:creationId xmlns:a16="http://schemas.microsoft.com/office/drawing/2014/main" id="{81F0BEBC-7157-4E45-B2C2-F1B72C64817B}"/>
                </a:ext>
              </a:extLst>
            </p:cNvPr>
            <p:cNvSpPr>
              <a:spLocks/>
            </p:cNvSpPr>
            <p:nvPr/>
          </p:nvSpPr>
          <p:spPr bwMode="auto">
            <a:xfrm>
              <a:off x="4965" y="3105"/>
              <a:ext cx="10" cy="7"/>
            </a:xfrm>
            <a:custGeom>
              <a:avLst/>
              <a:gdLst>
                <a:gd name="T0" fmla="*/ 2 w 7"/>
                <a:gd name="T1" fmla="*/ 0 h 5"/>
                <a:gd name="T2" fmla="*/ 0 w 7"/>
                <a:gd name="T3" fmla="*/ 0 h 5"/>
                <a:gd name="T4" fmla="*/ 3 w 7"/>
                <a:gd name="T5" fmla="*/ 5 h 5"/>
                <a:gd name="T6" fmla="*/ 2 w 7"/>
                <a:gd name="T7" fmla="*/ 0 h 5"/>
              </a:gdLst>
              <a:ahLst/>
              <a:cxnLst>
                <a:cxn ang="0">
                  <a:pos x="T0" y="T1"/>
                </a:cxn>
                <a:cxn ang="0">
                  <a:pos x="T2" y="T3"/>
                </a:cxn>
                <a:cxn ang="0">
                  <a:pos x="T4" y="T5"/>
                </a:cxn>
                <a:cxn ang="0">
                  <a:pos x="T6" y="T7"/>
                </a:cxn>
              </a:cxnLst>
              <a:rect l="0" t="0" r="r" b="b"/>
              <a:pathLst>
                <a:path w="7" h="5">
                  <a:moveTo>
                    <a:pt x="2" y="0"/>
                  </a:moveTo>
                  <a:cubicBezTo>
                    <a:pt x="1" y="0"/>
                    <a:pt x="1" y="0"/>
                    <a:pt x="0" y="0"/>
                  </a:cubicBezTo>
                  <a:cubicBezTo>
                    <a:pt x="1" y="2"/>
                    <a:pt x="2" y="3"/>
                    <a:pt x="3" y="5"/>
                  </a:cubicBezTo>
                  <a:cubicBezTo>
                    <a:pt x="7" y="4"/>
                    <a:pt x="7" y="0"/>
                    <a:pt x="2" y="0"/>
                  </a:cubicBezTo>
                </a:path>
              </a:pathLst>
            </a:custGeom>
            <a:solidFill>
              <a:srgbClr val="EFA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0" name="Freeform 265">
              <a:extLst>
                <a:ext uri="{FF2B5EF4-FFF2-40B4-BE49-F238E27FC236}">
                  <a16:creationId xmlns:a16="http://schemas.microsoft.com/office/drawing/2014/main" id="{DC8AF30F-45BF-4923-B0A0-CA723F57C4A6}"/>
                </a:ext>
              </a:extLst>
            </p:cNvPr>
            <p:cNvSpPr>
              <a:spLocks/>
            </p:cNvSpPr>
            <p:nvPr/>
          </p:nvSpPr>
          <p:spPr bwMode="auto">
            <a:xfrm>
              <a:off x="4945" y="3162"/>
              <a:ext cx="4" cy="3"/>
            </a:xfrm>
            <a:custGeom>
              <a:avLst/>
              <a:gdLst>
                <a:gd name="T0" fmla="*/ 1 w 3"/>
                <a:gd name="T1" fmla="*/ 0 h 2"/>
                <a:gd name="T2" fmla="*/ 3 w 3"/>
                <a:gd name="T3" fmla="*/ 2 h 2"/>
                <a:gd name="T4" fmla="*/ 1 w 3"/>
                <a:gd name="T5" fmla="*/ 0 h 2"/>
              </a:gdLst>
              <a:ahLst/>
              <a:cxnLst>
                <a:cxn ang="0">
                  <a:pos x="T0" y="T1"/>
                </a:cxn>
                <a:cxn ang="0">
                  <a:pos x="T2" y="T3"/>
                </a:cxn>
                <a:cxn ang="0">
                  <a:pos x="T4" y="T5"/>
                </a:cxn>
              </a:cxnLst>
              <a:rect l="0" t="0" r="r" b="b"/>
              <a:pathLst>
                <a:path w="3" h="2">
                  <a:moveTo>
                    <a:pt x="1" y="0"/>
                  </a:moveTo>
                  <a:cubicBezTo>
                    <a:pt x="0" y="1"/>
                    <a:pt x="1" y="2"/>
                    <a:pt x="3" y="2"/>
                  </a:cubicBezTo>
                  <a:cubicBezTo>
                    <a:pt x="3" y="1"/>
                    <a:pt x="2" y="0"/>
                    <a:pt x="1" y="0"/>
                  </a:cubicBezTo>
                </a:path>
              </a:pathLst>
            </a:custGeom>
            <a:solidFill>
              <a:srgbClr val="EEA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1" name="Freeform 266">
              <a:extLst>
                <a:ext uri="{FF2B5EF4-FFF2-40B4-BE49-F238E27FC236}">
                  <a16:creationId xmlns:a16="http://schemas.microsoft.com/office/drawing/2014/main" id="{53605E9F-8EAC-4632-823A-757FF3DD618A}"/>
                </a:ext>
              </a:extLst>
            </p:cNvPr>
            <p:cNvSpPr>
              <a:spLocks/>
            </p:cNvSpPr>
            <p:nvPr/>
          </p:nvSpPr>
          <p:spPr bwMode="auto">
            <a:xfrm>
              <a:off x="4946" y="3159"/>
              <a:ext cx="13" cy="6"/>
            </a:xfrm>
            <a:custGeom>
              <a:avLst/>
              <a:gdLst>
                <a:gd name="T0" fmla="*/ 4 w 9"/>
                <a:gd name="T1" fmla="*/ 0 h 4"/>
                <a:gd name="T2" fmla="*/ 0 w 9"/>
                <a:gd name="T3" fmla="*/ 2 h 4"/>
                <a:gd name="T4" fmla="*/ 2 w 9"/>
                <a:gd name="T5" fmla="*/ 4 h 4"/>
                <a:gd name="T6" fmla="*/ 3 w 9"/>
                <a:gd name="T7" fmla="*/ 4 h 4"/>
                <a:gd name="T8" fmla="*/ 4 w 9"/>
                <a:gd name="T9" fmla="*/ 0 h 4"/>
              </a:gdLst>
              <a:ahLst/>
              <a:cxnLst>
                <a:cxn ang="0">
                  <a:pos x="T0" y="T1"/>
                </a:cxn>
                <a:cxn ang="0">
                  <a:pos x="T2" y="T3"/>
                </a:cxn>
                <a:cxn ang="0">
                  <a:pos x="T4" y="T5"/>
                </a:cxn>
                <a:cxn ang="0">
                  <a:pos x="T6" y="T7"/>
                </a:cxn>
                <a:cxn ang="0">
                  <a:pos x="T8" y="T9"/>
                </a:cxn>
              </a:cxnLst>
              <a:rect l="0" t="0" r="r" b="b"/>
              <a:pathLst>
                <a:path w="9" h="4">
                  <a:moveTo>
                    <a:pt x="4" y="0"/>
                  </a:moveTo>
                  <a:cubicBezTo>
                    <a:pt x="2" y="0"/>
                    <a:pt x="0" y="1"/>
                    <a:pt x="0" y="2"/>
                  </a:cubicBezTo>
                  <a:cubicBezTo>
                    <a:pt x="1" y="2"/>
                    <a:pt x="2" y="3"/>
                    <a:pt x="2" y="4"/>
                  </a:cubicBezTo>
                  <a:cubicBezTo>
                    <a:pt x="3" y="4"/>
                    <a:pt x="3" y="4"/>
                    <a:pt x="3" y="4"/>
                  </a:cubicBezTo>
                  <a:cubicBezTo>
                    <a:pt x="8" y="4"/>
                    <a:pt x="9" y="0"/>
                    <a:pt x="4" y="0"/>
                  </a:cubicBezTo>
                </a:path>
              </a:pathLst>
            </a:custGeom>
            <a:solidFill>
              <a:srgbClr val="EFA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2" name="Freeform 267">
              <a:extLst>
                <a:ext uri="{FF2B5EF4-FFF2-40B4-BE49-F238E27FC236}">
                  <a16:creationId xmlns:a16="http://schemas.microsoft.com/office/drawing/2014/main" id="{E25CCDCB-D5A5-4407-8B28-6F07A9A9CDAB}"/>
                </a:ext>
              </a:extLst>
            </p:cNvPr>
            <p:cNvSpPr>
              <a:spLocks/>
            </p:cNvSpPr>
            <p:nvPr/>
          </p:nvSpPr>
          <p:spPr bwMode="auto">
            <a:xfrm>
              <a:off x="4982" y="3185"/>
              <a:ext cx="16" cy="6"/>
            </a:xfrm>
            <a:custGeom>
              <a:avLst/>
              <a:gdLst>
                <a:gd name="T0" fmla="*/ 6 w 11"/>
                <a:gd name="T1" fmla="*/ 0 h 4"/>
                <a:gd name="T2" fmla="*/ 5 w 11"/>
                <a:gd name="T3" fmla="*/ 4 h 4"/>
                <a:gd name="T4" fmla="*/ 6 w 11"/>
                <a:gd name="T5" fmla="*/ 0 h 4"/>
              </a:gdLst>
              <a:ahLst/>
              <a:cxnLst>
                <a:cxn ang="0">
                  <a:pos x="T0" y="T1"/>
                </a:cxn>
                <a:cxn ang="0">
                  <a:pos x="T2" y="T3"/>
                </a:cxn>
                <a:cxn ang="0">
                  <a:pos x="T4" y="T5"/>
                </a:cxn>
              </a:cxnLst>
              <a:rect l="0" t="0" r="r" b="b"/>
              <a:pathLst>
                <a:path w="11" h="4">
                  <a:moveTo>
                    <a:pt x="6" y="0"/>
                  </a:moveTo>
                  <a:cubicBezTo>
                    <a:pt x="1" y="0"/>
                    <a:pt x="0" y="4"/>
                    <a:pt x="5" y="4"/>
                  </a:cubicBezTo>
                  <a:cubicBezTo>
                    <a:pt x="10" y="4"/>
                    <a:pt x="11" y="0"/>
                    <a:pt x="6" y="0"/>
                  </a:cubicBezTo>
                </a:path>
              </a:pathLst>
            </a:custGeom>
            <a:solidFill>
              <a:srgbClr val="EEA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3" name="Freeform 268">
              <a:extLst>
                <a:ext uri="{FF2B5EF4-FFF2-40B4-BE49-F238E27FC236}">
                  <a16:creationId xmlns:a16="http://schemas.microsoft.com/office/drawing/2014/main" id="{F25E1274-B7B2-4CC6-B333-0010FD7CE863}"/>
                </a:ext>
              </a:extLst>
            </p:cNvPr>
            <p:cNvSpPr>
              <a:spLocks/>
            </p:cNvSpPr>
            <p:nvPr/>
          </p:nvSpPr>
          <p:spPr bwMode="auto">
            <a:xfrm>
              <a:off x="4939" y="3224"/>
              <a:ext cx="19" cy="8"/>
            </a:xfrm>
            <a:custGeom>
              <a:avLst/>
              <a:gdLst>
                <a:gd name="T0" fmla="*/ 7 w 13"/>
                <a:gd name="T1" fmla="*/ 0 h 5"/>
                <a:gd name="T2" fmla="*/ 6 w 13"/>
                <a:gd name="T3" fmla="*/ 5 h 5"/>
                <a:gd name="T4" fmla="*/ 7 w 13"/>
                <a:gd name="T5" fmla="*/ 0 h 5"/>
              </a:gdLst>
              <a:ahLst/>
              <a:cxnLst>
                <a:cxn ang="0">
                  <a:pos x="T0" y="T1"/>
                </a:cxn>
                <a:cxn ang="0">
                  <a:pos x="T2" y="T3"/>
                </a:cxn>
                <a:cxn ang="0">
                  <a:pos x="T4" y="T5"/>
                </a:cxn>
              </a:cxnLst>
              <a:rect l="0" t="0" r="r" b="b"/>
              <a:pathLst>
                <a:path w="13" h="5">
                  <a:moveTo>
                    <a:pt x="7" y="0"/>
                  </a:moveTo>
                  <a:cubicBezTo>
                    <a:pt x="1" y="0"/>
                    <a:pt x="0" y="5"/>
                    <a:pt x="6" y="5"/>
                  </a:cubicBezTo>
                  <a:cubicBezTo>
                    <a:pt x="12" y="5"/>
                    <a:pt x="13" y="0"/>
                    <a:pt x="7" y="0"/>
                  </a:cubicBezTo>
                </a:path>
              </a:pathLst>
            </a:custGeom>
            <a:solidFill>
              <a:srgbClr val="EEA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4" name="Freeform 269">
              <a:extLst>
                <a:ext uri="{FF2B5EF4-FFF2-40B4-BE49-F238E27FC236}">
                  <a16:creationId xmlns:a16="http://schemas.microsoft.com/office/drawing/2014/main" id="{AEED9E16-94F8-4250-84A4-38C398C2AE6E}"/>
                </a:ext>
              </a:extLst>
            </p:cNvPr>
            <p:cNvSpPr>
              <a:spLocks/>
            </p:cNvSpPr>
            <p:nvPr/>
          </p:nvSpPr>
          <p:spPr bwMode="auto">
            <a:xfrm>
              <a:off x="4792" y="3224"/>
              <a:ext cx="15" cy="5"/>
            </a:xfrm>
            <a:custGeom>
              <a:avLst/>
              <a:gdLst>
                <a:gd name="T0" fmla="*/ 5 w 10"/>
                <a:gd name="T1" fmla="*/ 0 h 3"/>
                <a:gd name="T2" fmla="*/ 4 w 10"/>
                <a:gd name="T3" fmla="*/ 3 h 3"/>
                <a:gd name="T4" fmla="*/ 5 w 10"/>
                <a:gd name="T5" fmla="*/ 0 h 3"/>
              </a:gdLst>
              <a:ahLst/>
              <a:cxnLst>
                <a:cxn ang="0">
                  <a:pos x="T0" y="T1"/>
                </a:cxn>
                <a:cxn ang="0">
                  <a:pos x="T2" y="T3"/>
                </a:cxn>
                <a:cxn ang="0">
                  <a:pos x="T4" y="T5"/>
                </a:cxn>
              </a:cxnLst>
              <a:rect l="0" t="0" r="r" b="b"/>
              <a:pathLst>
                <a:path w="10" h="3">
                  <a:moveTo>
                    <a:pt x="5" y="0"/>
                  </a:moveTo>
                  <a:cubicBezTo>
                    <a:pt x="1" y="0"/>
                    <a:pt x="0" y="3"/>
                    <a:pt x="4" y="3"/>
                  </a:cubicBezTo>
                  <a:cubicBezTo>
                    <a:pt x="9" y="3"/>
                    <a:pt x="10" y="0"/>
                    <a:pt x="5" y="0"/>
                  </a:cubicBezTo>
                </a:path>
              </a:pathLst>
            </a:custGeom>
            <a:solidFill>
              <a:srgbClr val="EFA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5" name="Freeform 270">
              <a:extLst>
                <a:ext uri="{FF2B5EF4-FFF2-40B4-BE49-F238E27FC236}">
                  <a16:creationId xmlns:a16="http://schemas.microsoft.com/office/drawing/2014/main" id="{C50EBC98-38B5-45A4-9695-7ED02667E6AD}"/>
                </a:ext>
              </a:extLst>
            </p:cNvPr>
            <p:cNvSpPr>
              <a:spLocks/>
            </p:cNvSpPr>
            <p:nvPr/>
          </p:nvSpPr>
          <p:spPr bwMode="auto">
            <a:xfrm>
              <a:off x="4853" y="3266"/>
              <a:ext cx="11" cy="5"/>
            </a:xfrm>
            <a:custGeom>
              <a:avLst/>
              <a:gdLst>
                <a:gd name="T0" fmla="*/ 4 w 8"/>
                <a:gd name="T1" fmla="*/ 0 h 3"/>
                <a:gd name="T2" fmla="*/ 3 w 8"/>
                <a:gd name="T3" fmla="*/ 3 h 3"/>
                <a:gd name="T4" fmla="*/ 4 w 8"/>
                <a:gd name="T5" fmla="*/ 0 h 3"/>
              </a:gdLst>
              <a:ahLst/>
              <a:cxnLst>
                <a:cxn ang="0">
                  <a:pos x="T0" y="T1"/>
                </a:cxn>
                <a:cxn ang="0">
                  <a:pos x="T2" y="T3"/>
                </a:cxn>
                <a:cxn ang="0">
                  <a:pos x="T4" y="T5"/>
                </a:cxn>
              </a:cxnLst>
              <a:rect l="0" t="0" r="r" b="b"/>
              <a:pathLst>
                <a:path w="8" h="3">
                  <a:moveTo>
                    <a:pt x="4" y="0"/>
                  </a:moveTo>
                  <a:cubicBezTo>
                    <a:pt x="0" y="0"/>
                    <a:pt x="0" y="3"/>
                    <a:pt x="3" y="3"/>
                  </a:cubicBezTo>
                  <a:cubicBezTo>
                    <a:pt x="7" y="3"/>
                    <a:pt x="8" y="0"/>
                    <a:pt x="4" y="0"/>
                  </a:cubicBezTo>
                </a:path>
              </a:pathLst>
            </a:custGeom>
            <a:solidFill>
              <a:srgbClr val="EEA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6" name="Freeform 271">
              <a:extLst>
                <a:ext uri="{FF2B5EF4-FFF2-40B4-BE49-F238E27FC236}">
                  <a16:creationId xmlns:a16="http://schemas.microsoft.com/office/drawing/2014/main" id="{5A795564-ED7A-45CF-B62F-E1AD6B2084E0}"/>
                </a:ext>
              </a:extLst>
            </p:cNvPr>
            <p:cNvSpPr>
              <a:spLocks/>
            </p:cNvSpPr>
            <p:nvPr/>
          </p:nvSpPr>
          <p:spPr bwMode="auto">
            <a:xfrm>
              <a:off x="4461" y="3285"/>
              <a:ext cx="12" cy="4"/>
            </a:xfrm>
            <a:custGeom>
              <a:avLst/>
              <a:gdLst>
                <a:gd name="T0" fmla="*/ 4 w 8"/>
                <a:gd name="T1" fmla="*/ 0 h 3"/>
                <a:gd name="T2" fmla="*/ 3 w 8"/>
                <a:gd name="T3" fmla="*/ 3 h 3"/>
                <a:gd name="T4" fmla="*/ 4 w 8"/>
                <a:gd name="T5" fmla="*/ 0 h 3"/>
              </a:gdLst>
              <a:ahLst/>
              <a:cxnLst>
                <a:cxn ang="0">
                  <a:pos x="T0" y="T1"/>
                </a:cxn>
                <a:cxn ang="0">
                  <a:pos x="T2" y="T3"/>
                </a:cxn>
                <a:cxn ang="0">
                  <a:pos x="T4" y="T5"/>
                </a:cxn>
              </a:cxnLst>
              <a:rect l="0" t="0" r="r" b="b"/>
              <a:pathLst>
                <a:path w="8" h="3">
                  <a:moveTo>
                    <a:pt x="4" y="0"/>
                  </a:moveTo>
                  <a:cubicBezTo>
                    <a:pt x="0" y="0"/>
                    <a:pt x="0" y="3"/>
                    <a:pt x="3" y="3"/>
                  </a:cubicBezTo>
                  <a:cubicBezTo>
                    <a:pt x="7" y="3"/>
                    <a:pt x="8" y="0"/>
                    <a:pt x="4" y="0"/>
                  </a:cubicBezTo>
                </a:path>
              </a:pathLst>
            </a:custGeom>
            <a:solidFill>
              <a:srgbClr val="EEA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7" name="Freeform 272">
              <a:extLst>
                <a:ext uri="{FF2B5EF4-FFF2-40B4-BE49-F238E27FC236}">
                  <a16:creationId xmlns:a16="http://schemas.microsoft.com/office/drawing/2014/main" id="{B25FB1C8-8E4E-42D8-A914-256CFA8A0212}"/>
                </a:ext>
              </a:extLst>
            </p:cNvPr>
            <p:cNvSpPr>
              <a:spLocks/>
            </p:cNvSpPr>
            <p:nvPr/>
          </p:nvSpPr>
          <p:spPr bwMode="auto">
            <a:xfrm>
              <a:off x="4815" y="3266"/>
              <a:ext cx="12" cy="3"/>
            </a:xfrm>
            <a:custGeom>
              <a:avLst/>
              <a:gdLst>
                <a:gd name="T0" fmla="*/ 0 w 8"/>
                <a:gd name="T1" fmla="*/ 0 h 2"/>
                <a:gd name="T2" fmla="*/ 5 w 8"/>
                <a:gd name="T3" fmla="*/ 2 h 2"/>
                <a:gd name="T4" fmla="*/ 8 w 8"/>
                <a:gd name="T5" fmla="*/ 1 h 2"/>
                <a:gd name="T6" fmla="*/ 8 w 8"/>
                <a:gd name="T7" fmla="*/ 1 h 2"/>
                <a:gd name="T8" fmla="*/ 0 w 8"/>
                <a:gd name="T9" fmla="*/ 0 h 2"/>
              </a:gdLst>
              <a:ahLst/>
              <a:cxnLst>
                <a:cxn ang="0">
                  <a:pos x="T0" y="T1"/>
                </a:cxn>
                <a:cxn ang="0">
                  <a:pos x="T2" y="T3"/>
                </a:cxn>
                <a:cxn ang="0">
                  <a:pos x="T4" y="T5"/>
                </a:cxn>
                <a:cxn ang="0">
                  <a:pos x="T6" y="T7"/>
                </a:cxn>
                <a:cxn ang="0">
                  <a:pos x="T8" y="T9"/>
                </a:cxn>
              </a:cxnLst>
              <a:rect l="0" t="0" r="r" b="b"/>
              <a:pathLst>
                <a:path w="8" h="2">
                  <a:moveTo>
                    <a:pt x="0" y="0"/>
                  </a:moveTo>
                  <a:cubicBezTo>
                    <a:pt x="1" y="1"/>
                    <a:pt x="2" y="2"/>
                    <a:pt x="5" y="2"/>
                  </a:cubicBezTo>
                  <a:cubicBezTo>
                    <a:pt x="6" y="2"/>
                    <a:pt x="7" y="1"/>
                    <a:pt x="8" y="1"/>
                  </a:cubicBezTo>
                  <a:cubicBezTo>
                    <a:pt x="8" y="1"/>
                    <a:pt x="8" y="1"/>
                    <a:pt x="8" y="1"/>
                  </a:cubicBezTo>
                  <a:cubicBezTo>
                    <a:pt x="5" y="1"/>
                    <a:pt x="3" y="1"/>
                    <a:pt x="0" y="0"/>
                  </a:cubicBezTo>
                </a:path>
              </a:pathLst>
            </a:custGeom>
            <a:solidFill>
              <a:srgbClr val="EEA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8" name="Freeform 273">
              <a:extLst>
                <a:ext uri="{FF2B5EF4-FFF2-40B4-BE49-F238E27FC236}">
                  <a16:creationId xmlns:a16="http://schemas.microsoft.com/office/drawing/2014/main" id="{DE351772-0DDE-4955-82B5-62CC1B81CA84}"/>
                </a:ext>
              </a:extLst>
            </p:cNvPr>
            <p:cNvSpPr>
              <a:spLocks/>
            </p:cNvSpPr>
            <p:nvPr/>
          </p:nvSpPr>
          <p:spPr bwMode="auto">
            <a:xfrm>
              <a:off x="4815" y="3261"/>
              <a:ext cx="17" cy="7"/>
            </a:xfrm>
            <a:custGeom>
              <a:avLst/>
              <a:gdLst>
                <a:gd name="T0" fmla="*/ 6 w 12"/>
                <a:gd name="T1" fmla="*/ 0 h 5"/>
                <a:gd name="T2" fmla="*/ 0 w 12"/>
                <a:gd name="T3" fmla="*/ 4 h 5"/>
                <a:gd name="T4" fmla="*/ 8 w 12"/>
                <a:gd name="T5" fmla="*/ 5 h 5"/>
                <a:gd name="T6" fmla="*/ 8 w 12"/>
                <a:gd name="T7" fmla="*/ 5 h 5"/>
                <a:gd name="T8" fmla="*/ 6 w 12"/>
                <a:gd name="T9" fmla="*/ 0 h 5"/>
              </a:gdLst>
              <a:ahLst/>
              <a:cxnLst>
                <a:cxn ang="0">
                  <a:pos x="T0" y="T1"/>
                </a:cxn>
                <a:cxn ang="0">
                  <a:pos x="T2" y="T3"/>
                </a:cxn>
                <a:cxn ang="0">
                  <a:pos x="T4" y="T5"/>
                </a:cxn>
                <a:cxn ang="0">
                  <a:pos x="T6" y="T7"/>
                </a:cxn>
                <a:cxn ang="0">
                  <a:pos x="T8" y="T9"/>
                </a:cxn>
              </a:cxnLst>
              <a:rect l="0" t="0" r="r" b="b"/>
              <a:pathLst>
                <a:path w="12" h="5">
                  <a:moveTo>
                    <a:pt x="6" y="0"/>
                  </a:moveTo>
                  <a:cubicBezTo>
                    <a:pt x="2" y="0"/>
                    <a:pt x="0" y="2"/>
                    <a:pt x="0" y="4"/>
                  </a:cubicBezTo>
                  <a:cubicBezTo>
                    <a:pt x="3" y="5"/>
                    <a:pt x="5" y="5"/>
                    <a:pt x="8" y="5"/>
                  </a:cubicBezTo>
                  <a:cubicBezTo>
                    <a:pt x="8" y="5"/>
                    <a:pt x="8" y="5"/>
                    <a:pt x="8" y="5"/>
                  </a:cubicBezTo>
                  <a:cubicBezTo>
                    <a:pt x="12" y="4"/>
                    <a:pt x="12" y="0"/>
                    <a:pt x="6" y="0"/>
                  </a:cubicBezTo>
                </a:path>
              </a:pathLst>
            </a:custGeom>
            <a:solidFill>
              <a:srgbClr val="EFA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9" name="Freeform 274">
              <a:extLst>
                <a:ext uri="{FF2B5EF4-FFF2-40B4-BE49-F238E27FC236}">
                  <a16:creationId xmlns:a16="http://schemas.microsoft.com/office/drawing/2014/main" id="{756A4B64-1FF1-46AA-B1A5-4C28C465C4F5}"/>
                </a:ext>
              </a:extLst>
            </p:cNvPr>
            <p:cNvSpPr>
              <a:spLocks/>
            </p:cNvSpPr>
            <p:nvPr/>
          </p:nvSpPr>
          <p:spPr bwMode="auto">
            <a:xfrm>
              <a:off x="4888" y="3217"/>
              <a:ext cx="12" cy="5"/>
            </a:xfrm>
            <a:custGeom>
              <a:avLst/>
              <a:gdLst>
                <a:gd name="T0" fmla="*/ 4 w 8"/>
                <a:gd name="T1" fmla="*/ 0 h 3"/>
                <a:gd name="T2" fmla="*/ 4 w 8"/>
                <a:gd name="T3" fmla="*/ 3 h 3"/>
                <a:gd name="T4" fmla="*/ 7 w 8"/>
                <a:gd name="T5" fmla="*/ 1 h 3"/>
                <a:gd name="T6" fmla="*/ 6 w 8"/>
                <a:gd name="T7" fmla="*/ 0 h 3"/>
                <a:gd name="T8" fmla="*/ 4 w 8"/>
                <a:gd name="T9" fmla="*/ 0 h 3"/>
              </a:gdLst>
              <a:ahLst/>
              <a:cxnLst>
                <a:cxn ang="0">
                  <a:pos x="T0" y="T1"/>
                </a:cxn>
                <a:cxn ang="0">
                  <a:pos x="T2" y="T3"/>
                </a:cxn>
                <a:cxn ang="0">
                  <a:pos x="T4" y="T5"/>
                </a:cxn>
                <a:cxn ang="0">
                  <a:pos x="T6" y="T7"/>
                </a:cxn>
                <a:cxn ang="0">
                  <a:pos x="T8" y="T9"/>
                </a:cxn>
              </a:cxnLst>
              <a:rect l="0" t="0" r="r" b="b"/>
              <a:pathLst>
                <a:path w="8" h="3">
                  <a:moveTo>
                    <a:pt x="4" y="0"/>
                  </a:moveTo>
                  <a:cubicBezTo>
                    <a:pt x="1" y="0"/>
                    <a:pt x="0" y="3"/>
                    <a:pt x="4" y="3"/>
                  </a:cubicBezTo>
                  <a:cubicBezTo>
                    <a:pt x="6" y="3"/>
                    <a:pt x="8" y="2"/>
                    <a:pt x="7" y="1"/>
                  </a:cubicBezTo>
                  <a:cubicBezTo>
                    <a:pt x="6" y="1"/>
                    <a:pt x="6" y="0"/>
                    <a:pt x="6" y="0"/>
                  </a:cubicBezTo>
                  <a:cubicBezTo>
                    <a:pt x="5" y="0"/>
                    <a:pt x="5" y="0"/>
                    <a:pt x="4" y="0"/>
                  </a:cubicBezTo>
                </a:path>
              </a:pathLst>
            </a:custGeom>
            <a:solidFill>
              <a:srgbClr val="EEA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0" name="Freeform 275">
              <a:extLst>
                <a:ext uri="{FF2B5EF4-FFF2-40B4-BE49-F238E27FC236}">
                  <a16:creationId xmlns:a16="http://schemas.microsoft.com/office/drawing/2014/main" id="{4D29A97C-F133-492D-A301-7BE7CF257C42}"/>
                </a:ext>
              </a:extLst>
            </p:cNvPr>
            <p:cNvSpPr>
              <a:spLocks/>
            </p:cNvSpPr>
            <p:nvPr/>
          </p:nvSpPr>
          <p:spPr bwMode="auto">
            <a:xfrm>
              <a:off x="4897" y="3217"/>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1" y="1"/>
                  </a:cubicBezTo>
                  <a:cubicBezTo>
                    <a:pt x="1" y="1"/>
                    <a:pt x="0" y="0"/>
                    <a:pt x="0" y="0"/>
                  </a:cubicBezTo>
                </a:path>
              </a:pathLst>
            </a:custGeom>
            <a:solidFill>
              <a:srgbClr val="EFA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1" name="Freeform 276">
              <a:extLst>
                <a:ext uri="{FF2B5EF4-FFF2-40B4-BE49-F238E27FC236}">
                  <a16:creationId xmlns:a16="http://schemas.microsoft.com/office/drawing/2014/main" id="{5E2D53DA-0EBA-4AAC-83FF-629B99B7E3EA}"/>
                </a:ext>
              </a:extLst>
            </p:cNvPr>
            <p:cNvSpPr>
              <a:spLocks/>
            </p:cNvSpPr>
            <p:nvPr/>
          </p:nvSpPr>
          <p:spPr bwMode="auto">
            <a:xfrm>
              <a:off x="4831" y="3170"/>
              <a:ext cx="13" cy="4"/>
            </a:xfrm>
            <a:custGeom>
              <a:avLst/>
              <a:gdLst>
                <a:gd name="T0" fmla="*/ 5 w 9"/>
                <a:gd name="T1" fmla="*/ 0 h 3"/>
                <a:gd name="T2" fmla="*/ 4 w 9"/>
                <a:gd name="T3" fmla="*/ 3 h 3"/>
                <a:gd name="T4" fmla="*/ 5 w 9"/>
                <a:gd name="T5" fmla="*/ 0 h 3"/>
              </a:gdLst>
              <a:ahLst/>
              <a:cxnLst>
                <a:cxn ang="0">
                  <a:pos x="T0" y="T1"/>
                </a:cxn>
                <a:cxn ang="0">
                  <a:pos x="T2" y="T3"/>
                </a:cxn>
                <a:cxn ang="0">
                  <a:pos x="T4" y="T5"/>
                </a:cxn>
              </a:cxnLst>
              <a:rect l="0" t="0" r="r" b="b"/>
              <a:pathLst>
                <a:path w="9" h="3">
                  <a:moveTo>
                    <a:pt x="5" y="0"/>
                  </a:moveTo>
                  <a:cubicBezTo>
                    <a:pt x="1" y="0"/>
                    <a:pt x="0" y="3"/>
                    <a:pt x="4" y="3"/>
                  </a:cubicBezTo>
                  <a:cubicBezTo>
                    <a:pt x="9" y="3"/>
                    <a:pt x="9" y="0"/>
                    <a:pt x="5" y="0"/>
                  </a:cubicBezTo>
                </a:path>
              </a:pathLst>
            </a:custGeom>
            <a:solidFill>
              <a:srgbClr val="EFA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2" name="Freeform 277">
              <a:extLst>
                <a:ext uri="{FF2B5EF4-FFF2-40B4-BE49-F238E27FC236}">
                  <a16:creationId xmlns:a16="http://schemas.microsoft.com/office/drawing/2014/main" id="{71627937-B2A8-4724-A287-1B3989702B8C}"/>
                </a:ext>
              </a:extLst>
            </p:cNvPr>
            <p:cNvSpPr>
              <a:spLocks/>
            </p:cNvSpPr>
            <p:nvPr/>
          </p:nvSpPr>
          <p:spPr bwMode="auto">
            <a:xfrm>
              <a:off x="4847" y="3139"/>
              <a:ext cx="14" cy="6"/>
            </a:xfrm>
            <a:custGeom>
              <a:avLst/>
              <a:gdLst>
                <a:gd name="T0" fmla="*/ 5 w 10"/>
                <a:gd name="T1" fmla="*/ 0 h 4"/>
                <a:gd name="T2" fmla="*/ 4 w 10"/>
                <a:gd name="T3" fmla="*/ 4 h 4"/>
                <a:gd name="T4" fmla="*/ 5 w 10"/>
                <a:gd name="T5" fmla="*/ 0 h 4"/>
              </a:gdLst>
              <a:ahLst/>
              <a:cxnLst>
                <a:cxn ang="0">
                  <a:pos x="T0" y="T1"/>
                </a:cxn>
                <a:cxn ang="0">
                  <a:pos x="T2" y="T3"/>
                </a:cxn>
                <a:cxn ang="0">
                  <a:pos x="T4" y="T5"/>
                </a:cxn>
              </a:cxnLst>
              <a:rect l="0" t="0" r="r" b="b"/>
              <a:pathLst>
                <a:path w="10" h="4">
                  <a:moveTo>
                    <a:pt x="5" y="0"/>
                  </a:moveTo>
                  <a:cubicBezTo>
                    <a:pt x="1" y="0"/>
                    <a:pt x="0" y="4"/>
                    <a:pt x="4" y="4"/>
                  </a:cubicBezTo>
                  <a:cubicBezTo>
                    <a:pt x="9" y="4"/>
                    <a:pt x="10" y="0"/>
                    <a:pt x="5" y="0"/>
                  </a:cubicBezTo>
                </a:path>
              </a:pathLst>
            </a:custGeom>
            <a:solidFill>
              <a:srgbClr val="EEA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3" name="Freeform 278">
              <a:extLst>
                <a:ext uri="{FF2B5EF4-FFF2-40B4-BE49-F238E27FC236}">
                  <a16:creationId xmlns:a16="http://schemas.microsoft.com/office/drawing/2014/main" id="{D1A6B0AB-0D5C-405C-91F5-D87CE6A81833}"/>
                </a:ext>
              </a:extLst>
            </p:cNvPr>
            <p:cNvSpPr>
              <a:spLocks/>
            </p:cNvSpPr>
            <p:nvPr/>
          </p:nvSpPr>
          <p:spPr bwMode="auto">
            <a:xfrm>
              <a:off x="4798" y="3129"/>
              <a:ext cx="23" cy="7"/>
            </a:xfrm>
            <a:custGeom>
              <a:avLst/>
              <a:gdLst>
                <a:gd name="T0" fmla="*/ 8 w 16"/>
                <a:gd name="T1" fmla="*/ 0 h 5"/>
                <a:gd name="T2" fmla="*/ 7 w 16"/>
                <a:gd name="T3" fmla="*/ 5 h 5"/>
                <a:gd name="T4" fmla="*/ 8 w 16"/>
                <a:gd name="T5" fmla="*/ 0 h 5"/>
              </a:gdLst>
              <a:ahLst/>
              <a:cxnLst>
                <a:cxn ang="0">
                  <a:pos x="T0" y="T1"/>
                </a:cxn>
                <a:cxn ang="0">
                  <a:pos x="T2" y="T3"/>
                </a:cxn>
                <a:cxn ang="0">
                  <a:pos x="T4" y="T5"/>
                </a:cxn>
              </a:cxnLst>
              <a:rect l="0" t="0" r="r" b="b"/>
              <a:pathLst>
                <a:path w="16" h="5">
                  <a:moveTo>
                    <a:pt x="8" y="0"/>
                  </a:moveTo>
                  <a:cubicBezTo>
                    <a:pt x="1" y="0"/>
                    <a:pt x="0" y="5"/>
                    <a:pt x="7" y="5"/>
                  </a:cubicBezTo>
                  <a:cubicBezTo>
                    <a:pt x="14" y="5"/>
                    <a:pt x="16" y="0"/>
                    <a:pt x="8" y="0"/>
                  </a:cubicBezTo>
                </a:path>
              </a:pathLst>
            </a:custGeom>
            <a:solidFill>
              <a:srgbClr val="EEA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4" name="Freeform 279">
              <a:extLst>
                <a:ext uri="{FF2B5EF4-FFF2-40B4-BE49-F238E27FC236}">
                  <a16:creationId xmlns:a16="http://schemas.microsoft.com/office/drawing/2014/main" id="{177A37FA-327F-420B-97F4-7C863A337936}"/>
                </a:ext>
              </a:extLst>
            </p:cNvPr>
            <p:cNvSpPr>
              <a:spLocks/>
            </p:cNvSpPr>
            <p:nvPr/>
          </p:nvSpPr>
          <p:spPr bwMode="auto">
            <a:xfrm>
              <a:off x="4802" y="3083"/>
              <a:ext cx="13" cy="6"/>
            </a:xfrm>
            <a:custGeom>
              <a:avLst/>
              <a:gdLst>
                <a:gd name="T0" fmla="*/ 5 w 9"/>
                <a:gd name="T1" fmla="*/ 0 h 4"/>
                <a:gd name="T2" fmla="*/ 4 w 9"/>
                <a:gd name="T3" fmla="*/ 4 h 4"/>
                <a:gd name="T4" fmla="*/ 5 w 9"/>
                <a:gd name="T5" fmla="*/ 0 h 4"/>
              </a:gdLst>
              <a:ahLst/>
              <a:cxnLst>
                <a:cxn ang="0">
                  <a:pos x="T0" y="T1"/>
                </a:cxn>
                <a:cxn ang="0">
                  <a:pos x="T2" y="T3"/>
                </a:cxn>
                <a:cxn ang="0">
                  <a:pos x="T4" y="T5"/>
                </a:cxn>
              </a:cxnLst>
              <a:rect l="0" t="0" r="r" b="b"/>
              <a:pathLst>
                <a:path w="9" h="4">
                  <a:moveTo>
                    <a:pt x="5" y="0"/>
                  </a:moveTo>
                  <a:cubicBezTo>
                    <a:pt x="0" y="0"/>
                    <a:pt x="0" y="4"/>
                    <a:pt x="4" y="4"/>
                  </a:cubicBezTo>
                  <a:cubicBezTo>
                    <a:pt x="8" y="4"/>
                    <a:pt x="9" y="0"/>
                    <a:pt x="5" y="0"/>
                  </a:cubicBezTo>
                </a:path>
              </a:pathLst>
            </a:custGeom>
            <a:solidFill>
              <a:srgbClr val="EFA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5" name="Freeform 280">
              <a:extLst>
                <a:ext uri="{FF2B5EF4-FFF2-40B4-BE49-F238E27FC236}">
                  <a16:creationId xmlns:a16="http://schemas.microsoft.com/office/drawing/2014/main" id="{06935E1B-C152-47A3-8268-34EEB419FCB7}"/>
                </a:ext>
              </a:extLst>
            </p:cNvPr>
            <p:cNvSpPr>
              <a:spLocks/>
            </p:cNvSpPr>
            <p:nvPr/>
          </p:nvSpPr>
          <p:spPr bwMode="auto">
            <a:xfrm>
              <a:off x="4916" y="3135"/>
              <a:ext cx="14" cy="6"/>
            </a:xfrm>
            <a:custGeom>
              <a:avLst/>
              <a:gdLst>
                <a:gd name="T0" fmla="*/ 5 w 10"/>
                <a:gd name="T1" fmla="*/ 0 h 4"/>
                <a:gd name="T2" fmla="*/ 4 w 10"/>
                <a:gd name="T3" fmla="*/ 4 h 4"/>
                <a:gd name="T4" fmla="*/ 5 w 10"/>
                <a:gd name="T5" fmla="*/ 0 h 4"/>
              </a:gdLst>
              <a:ahLst/>
              <a:cxnLst>
                <a:cxn ang="0">
                  <a:pos x="T0" y="T1"/>
                </a:cxn>
                <a:cxn ang="0">
                  <a:pos x="T2" y="T3"/>
                </a:cxn>
                <a:cxn ang="0">
                  <a:pos x="T4" y="T5"/>
                </a:cxn>
              </a:cxnLst>
              <a:rect l="0" t="0" r="r" b="b"/>
              <a:pathLst>
                <a:path w="10" h="4">
                  <a:moveTo>
                    <a:pt x="5" y="0"/>
                  </a:moveTo>
                  <a:cubicBezTo>
                    <a:pt x="1" y="0"/>
                    <a:pt x="0" y="4"/>
                    <a:pt x="4" y="4"/>
                  </a:cubicBezTo>
                  <a:cubicBezTo>
                    <a:pt x="9" y="4"/>
                    <a:pt x="10" y="0"/>
                    <a:pt x="5" y="0"/>
                  </a:cubicBezTo>
                </a:path>
              </a:pathLst>
            </a:custGeom>
            <a:solidFill>
              <a:srgbClr val="EFA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6" name="Freeform 281">
              <a:extLst>
                <a:ext uri="{FF2B5EF4-FFF2-40B4-BE49-F238E27FC236}">
                  <a16:creationId xmlns:a16="http://schemas.microsoft.com/office/drawing/2014/main" id="{8E614E47-2AF9-40CB-BA25-E61085214D7E}"/>
                </a:ext>
              </a:extLst>
            </p:cNvPr>
            <p:cNvSpPr>
              <a:spLocks/>
            </p:cNvSpPr>
            <p:nvPr/>
          </p:nvSpPr>
          <p:spPr bwMode="auto">
            <a:xfrm>
              <a:off x="4759" y="3100"/>
              <a:ext cx="12" cy="5"/>
            </a:xfrm>
            <a:custGeom>
              <a:avLst/>
              <a:gdLst>
                <a:gd name="T0" fmla="*/ 4 w 8"/>
                <a:gd name="T1" fmla="*/ 0 h 3"/>
                <a:gd name="T2" fmla="*/ 4 w 8"/>
                <a:gd name="T3" fmla="*/ 3 h 3"/>
                <a:gd name="T4" fmla="*/ 4 w 8"/>
                <a:gd name="T5" fmla="*/ 0 h 3"/>
              </a:gdLst>
              <a:ahLst/>
              <a:cxnLst>
                <a:cxn ang="0">
                  <a:pos x="T0" y="T1"/>
                </a:cxn>
                <a:cxn ang="0">
                  <a:pos x="T2" y="T3"/>
                </a:cxn>
                <a:cxn ang="0">
                  <a:pos x="T4" y="T5"/>
                </a:cxn>
              </a:cxnLst>
              <a:rect l="0" t="0" r="r" b="b"/>
              <a:pathLst>
                <a:path w="8" h="3">
                  <a:moveTo>
                    <a:pt x="4" y="0"/>
                  </a:moveTo>
                  <a:cubicBezTo>
                    <a:pt x="1" y="0"/>
                    <a:pt x="0" y="3"/>
                    <a:pt x="4" y="3"/>
                  </a:cubicBezTo>
                  <a:cubicBezTo>
                    <a:pt x="7" y="3"/>
                    <a:pt x="8" y="0"/>
                    <a:pt x="4" y="0"/>
                  </a:cubicBezTo>
                </a:path>
              </a:pathLst>
            </a:custGeom>
            <a:solidFill>
              <a:srgbClr val="EEA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7" name="Freeform 282">
              <a:extLst>
                <a:ext uri="{FF2B5EF4-FFF2-40B4-BE49-F238E27FC236}">
                  <a16:creationId xmlns:a16="http://schemas.microsoft.com/office/drawing/2014/main" id="{62ED4125-0920-4060-9750-6669BB077F0C}"/>
                </a:ext>
              </a:extLst>
            </p:cNvPr>
            <p:cNvSpPr>
              <a:spLocks/>
            </p:cNvSpPr>
            <p:nvPr/>
          </p:nvSpPr>
          <p:spPr bwMode="auto">
            <a:xfrm>
              <a:off x="4985" y="3103"/>
              <a:ext cx="11" cy="4"/>
            </a:xfrm>
            <a:custGeom>
              <a:avLst/>
              <a:gdLst>
                <a:gd name="T0" fmla="*/ 4 w 8"/>
                <a:gd name="T1" fmla="*/ 0 h 3"/>
                <a:gd name="T2" fmla="*/ 4 w 8"/>
                <a:gd name="T3" fmla="*/ 3 h 3"/>
                <a:gd name="T4" fmla="*/ 4 w 8"/>
                <a:gd name="T5" fmla="*/ 0 h 3"/>
              </a:gdLst>
              <a:ahLst/>
              <a:cxnLst>
                <a:cxn ang="0">
                  <a:pos x="T0" y="T1"/>
                </a:cxn>
                <a:cxn ang="0">
                  <a:pos x="T2" y="T3"/>
                </a:cxn>
                <a:cxn ang="0">
                  <a:pos x="T4" y="T5"/>
                </a:cxn>
              </a:cxnLst>
              <a:rect l="0" t="0" r="r" b="b"/>
              <a:pathLst>
                <a:path w="8" h="3">
                  <a:moveTo>
                    <a:pt x="4" y="0"/>
                  </a:moveTo>
                  <a:cubicBezTo>
                    <a:pt x="1" y="0"/>
                    <a:pt x="0" y="3"/>
                    <a:pt x="4" y="3"/>
                  </a:cubicBezTo>
                  <a:cubicBezTo>
                    <a:pt x="7" y="3"/>
                    <a:pt x="8" y="0"/>
                    <a:pt x="4" y="0"/>
                  </a:cubicBezTo>
                </a:path>
              </a:pathLst>
            </a:custGeom>
            <a:solidFill>
              <a:srgbClr val="EFA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8" name="Freeform 283">
              <a:extLst>
                <a:ext uri="{FF2B5EF4-FFF2-40B4-BE49-F238E27FC236}">
                  <a16:creationId xmlns:a16="http://schemas.microsoft.com/office/drawing/2014/main" id="{D9764E36-E29F-4BEB-B6D6-6B721835A957}"/>
                </a:ext>
              </a:extLst>
            </p:cNvPr>
            <p:cNvSpPr>
              <a:spLocks/>
            </p:cNvSpPr>
            <p:nvPr/>
          </p:nvSpPr>
          <p:spPr bwMode="auto">
            <a:xfrm>
              <a:off x="4973" y="3159"/>
              <a:ext cx="12" cy="5"/>
            </a:xfrm>
            <a:custGeom>
              <a:avLst/>
              <a:gdLst>
                <a:gd name="T0" fmla="*/ 5 w 8"/>
                <a:gd name="T1" fmla="*/ 0 h 3"/>
                <a:gd name="T2" fmla="*/ 4 w 8"/>
                <a:gd name="T3" fmla="*/ 3 h 3"/>
                <a:gd name="T4" fmla="*/ 5 w 8"/>
                <a:gd name="T5" fmla="*/ 0 h 3"/>
              </a:gdLst>
              <a:ahLst/>
              <a:cxnLst>
                <a:cxn ang="0">
                  <a:pos x="T0" y="T1"/>
                </a:cxn>
                <a:cxn ang="0">
                  <a:pos x="T2" y="T3"/>
                </a:cxn>
                <a:cxn ang="0">
                  <a:pos x="T4" y="T5"/>
                </a:cxn>
              </a:cxnLst>
              <a:rect l="0" t="0" r="r" b="b"/>
              <a:pathLst>
                <a:path w="8" h="3">
                  <a:moveTo>
                    <a:pt x="5" y="0"/>
                  </a:moveTo>
                  <a:cubicBezTo>
                    <a:pt x="1" y="0"/>
                    <a:pt x="0" y="3"/>
                    <a:pt x="4" y="3"/>
                  </a:cubicBezTo>
                  <a:cubicBezTo>
                    <a:pt x="8" y="3"/>
                    <a:pt x="8" y="0"/>
                    <a:pt x="5" y="0"/>
                  </a:cubicBezTo>
                </a:path>
              </a:pathLst>
            </a:custGeom>
            <a:solidFill>
              <a:srgbClr val="EFA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9" name="Freeform 284">
              <a:extLst>
                <a:ext uri="{FF2B5EF4-FFF2-40B4-BE49-F238E27FC236}">
                  <a16:creationId xmlns:a16="http://schemas.microsoft.com/office/drawing/2014/main" id="{DF8BA1B9-5273-45F3-9A2C-B0114DFBE908}"/>
                </a:ext>
              </a:extLst>
            </p:cNvPr>
            <p:cNvSpPr>
              <a:spLocks/>
            </p:cNvSpPr>
            <p:nvPr/>
          </p:nvSpPr>
          <p:spPr bwMode="auto">
            <a:xfrm>
              <a:off x="4703" y="3135"/>
              <a:ext cx="14" cy="6"/>
            </a:xfrm>
            <a:custGeom>
              <a:avLst/>
              <a:gdLst>
                <a:gd name="T0" fmla="*/ 5 w 10"/>
                <a:gd name="T1" fmla="*/ 0 h 4"/>
                <a:gd name="T2" fmla="*/ 5 w 10"/>
                <a:gd name="T3" fmla="*/ 4 h 4"/>
                <a:gd name="T4" fmla="*/ 5 w 10"/>
                <a:gd name="T5" fmla="*/ 0 h 4"/>
              </a:gdLst>
              <a:ahLst/>
              <a:cxnLst>
                <a:cxn ang="0">
                  <a:pos x="T0" y="T1"/>
                </a:cxn>
                <a:cxn ang="0">
                  <a:pos x="T2" y="T3"/>
                </a:cxn>
                <a:cxn ang="0">
                  <a:pos x="T4" y="T5"/>
                </a:cxn>
              </a:cxnLst>
              <a:rect l="0" t="0" r="r" b="b"/>
              <a:pathLst>
                <a:path w="10" h="4">
                  <a:moveTo>
                    <a:pt x="5" y="0"/>
                  </a:moveTo>
                  <a:cubicBezTo>
                    <a:pt x="1" y="0"/>
                    <a:pt x="0" y="4"/>
                    <a:pt x="5" y="4"/>
                  </a:cubicBezTo>
                  <a:cubicBezTo>
                    <a:pt x="9" y="4"/>
                    <a:pt x="10" y="0"/>
                    <a:pt x="5" y="0"/>
                  </a:cubicBezTo>
                </a:path>
              </a:pathLst>
            </a:custGeom>
            <a:solidFill>
              <a:srgbClr val="EEA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0" name="Freeform 285">
              <a:extLst>
                <a:ext uri="{FF2B5EF4-FFF2-40B4-BE49-F238E27FC236}">
                  <a16:creationId xmlns:a16="http://schemas.microsoft.com/office/drawing/2014/main" id="{D713D267-DA12-45A8-818D-85758C404AF8}"/>
                </a:ext>
              </a:extLst>
            </p:cNvPr>
            <p:cNvSpPr>
              <a:spLocks/>
            </p:cNvSpPr>
            <p:nvPr/>
          </p:nvSpPr>
          <p:spPr bwMode="auto">
            <a:xfrm>
              <a:off x="4680" y="3159"/>
              <a:ext cx="11" cy="5"/>
            </a:xfrm>
            <a:custGeom>
              <a:avLst/>
              <a:gdLst>
                <a:gd name="T0" fmla="*/ 4 w 8"/>
                <a:gd name="T1" fmla="*/ 0 h 3"/>
                <a:gd name="T2" fmla="*/ 3 w 8"/>
                <a:gd name="T3" fmla="*/ 3 h 3"/>
                <a:gd name="T4" fmla="*/ 4 w 8"/>
                <a:gd name="T5" fmla="*/ 0 h 3"/>
              </a:gdLst>
              <a:ahLst/>
              <a:cxnLst>
                <a:cxn ang="0">
                  <a:pos x="T0" y="T1"/>
                </a:cxn>
                <a:cxn ang="0">
                  <a:pos x="T2" y="T3"/>
                </a:cxn>
                <a:cxn ang="0">
                  <a:pos x="T4" y="T5"/>
                </a:cxn>
              </a:cxnLst>
              <a:rect l="0" t="0" r="r" b="b"/>
              <a:pathLst>
                <a:path w="8" h="3">
                  <a:moveTo>
                    <a:pt x="4" y="0"/>
                  </a:moveTo>
                  <a:cubicBezTo>
                    <a:pt x="1" y="0"/>
                    <a:pt x="0" y="3"/>
                    <a:pt x="3" y="3"/>
                  </a:cubicBezTo>
                  <a:cubicBezTo>
                    <a:pt x="7" y="3"/>
                    <a:pt x="8" y="0"/>
                    <a:pt x="4" y="0"/>
                  </a:cubicBezTo>
                </a:path>
              </a:pathLst>
            </a:custGeom>
            <a:solidFill>
              <a:srgbClr val="EEA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1" name="Freeform 286">
              <a:extLst>
                <a:ext uri="{FF2B5EF4-FFF2-40B4-BE49-F238E27FC236}">
                  <a16:creationId xmlns:a16="http://schemas.microsoft.com/office/drawing/2014/main" id="{E6A11517-01C1-472D-8D76-D5EBC52DA4A1}"/>
                </a:ext>
              </a:extLst>
            </p:cNvPr>
            <p:cNvSpPr>
              <a:spLocks/>
            </p:cNvSpPr>
            <p:nvPr/>
          </p:nvSpPr>
          <p:spPr bwMode="auto">
            <a:xfrm>
              <a:off x="4637" y="3158"/>
              <a:ext cx="11" cy="4"/>
            </a:xfrm>
            <a:custGeom>
              <a:avLst/>
              <a:gdLst>
                <a:gd name="T0" fmla="*/ 4 w 8"/>
                <a:gd name="T1" fmla="*/ 0 h 3"/>
                <a:gd name="T2" fmla="*/ 4 w 8"/>
                <a:gd name="T3" fmla="*/ 3 h 3"/>
                <a:gd name="T4" fmla="*/ 4 w 8"/>
                <a:gd name="T5" fmla="*/ 0 h 3"/>
              </a:gdLst>
              <a:ahLst/>
              <a:cxnLst>
                <a:cxn ang="0">
                  <a:pos x="T0" y="T1"/>
                </a:cxn>
                <a:cxn ang="0">
                  <a:pos x="T2" y="T3"/>
                </a:cxn>
                <a:cxn ang="0">
                  <a:pos x="T4" y="T5"/>
                </a:cxn>
              </a:cxnLst>
              <a:rect l="0" t="0" r="r" b="b"/>
              <a:pathLst>
                <a:path w="8" h="3">
                  <a:moveTo>
                    <a:pt x="4" y="0"/>
                  </a:moveTo>
                  <a:cubicBezTo>
                    <a:pt x="1" y="0"/>
                    <a:pt x="0" y="3"/>
                    <a:pt x="4" y="3"/>
                  </a:cubicBezTo>
                  <a:cubicBezTo>
                    <a:pt x="7" y="3"/>
                    <a:pt x="8" y="0"/>
                    <a:pt x="4" y="0"/>
                  </a:cubicBezTo>
                </a:path>
              </a:pathLst>
            </a:custGeom>
            <a:solidFill>
              <a:srgbClr val="EEA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2" name="Freeform 287">
              <a:extLst>
                <a:ext uri="{FF2B5EF4-FFF2-40B4-BE49-F238E27FC236}">
                  <a16:creationId xmlns:a16="http://schemas.microsoft.com/office/drawing/2014/main" id="{BB4614FD-65E5-4288-BEF0-C56079A1C434}"/>
                </a:ext>
              </a:extLst>
            </p:cNvPr>
            <p:cNvSpPr>
              <a:spLocks/>
            </p:cNvSpPr>
            <p:nvPr/>
          </p:nvSpPr>
          <p:spPr bwMode="auto">
            <a:xfrm>
              <a:off x="4664" y="3175"/>
              <a:ext cx="13" cy="5"/>
            </a:xfrm>
            <a:custGeom>
              <a:avLst/>
              <a:gdLst>
                <a:gd name="T0" fmla="*/ 5 w 9"/>
                <a:gd name="T1" fmla="*/ 0 h 3"/>
                <a:gd name="T2" fmla="*/ 4 w 9"/>
                <a:gd name="T3" fmla="*/ 3 h 3"/>
                <a:gd name="T4" fmla="*/ 5 w 9"/>
                <a:gd name="T5" fmla="*/ 0 h 3"/>
              </a:gdLst>
              <a:ahLst/>
              <a:cxnLst>
                <a:cxn ang="0">
                  <a:pos x="T0" y="T1"/>
                </a:cxn>
                <a:cxn ang="0">
                  <a:pos x="T2" y="T3"/>
                </a:cxn>
                <a:cxn ang="0">
                  <a:pos x="T4" y="T5"/>
                </a:cxn>
              </a:cxnLst>
              <a:rect l="0" t="0" r="r" b="b"/>
              <a:pathLst>
                <a:path w="9" h="3">
                  <a:moveTo>
                    <a:pt x="5" y="0"/>
                  </a:moveTo>
                  <a:cubicBezTo>
                    <a:pt x="1" y="0"/>
                    <a:pt x="0" y="3"/>
                    <a:pt x="4" y="3"/>
                  </a:cubicBezTo>
                  <a:cubicBezTo>
                    <a:pt x="8" y="3"/>
                    <a:pt x="9" y="0"/>
                    <a:pt x="5" y="0"/>
                  </a:cubicBezTo>
                </a:path>
              </a:pathLst>
            </a:custGeom>
            <a:solidFill>
              <a:srgbClr val="EEA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3" name="Freeform 288">
              <a:extLst>
                <a:ext uri="{FF2B5EF4-FFF2-40B4-BE49-F238E27FC236}">
                  <a16:creationId xmlns:a16="http://schemas.microsoft.com/office/drawing/2014/main" id="{A7002EFC-3296-4330-97F9-AE8E21B41955}"/>
                </a:ext>
              </a:extLst>
            </p:cNvPr>
            <p:cNvSpPr>
              <a:spLocks/>
            </p:cNvSpPr>
            <p:nvPr/>
          </p:nvSpPr>
          <p:spPr bwMode="auto">
            <a:xfrm>
              <a:off x="4601" y="3206"/>
              <a:ext cx="11" cy="4"/>
            </a:xfrm>
            <a:custGeom>
              <a:avLst/>
              <a:gdLst>
                <a:gd name="T0" fmla="*/ 4 w 8"/>
                <a:gd name="T1" fmla="*/ 0 h 3"/>
                <a:gd name="T2" fmla="*/ 4 w 8"/>
                <a:gd name="T3" fmla="*/ 3 h 3"/>
                <a:gd name="T4" fmla="*/ 4 w 8"/>
                <a:gd name="T5" fmla="*/ 0 h 3"/>
              </a:gdLst>
              <a:ahLst/>
              <a:cxnLst>
                <a:cxn ang="0">
                  <a:pos x="T0" y="T1"/>
                </a:cxn>
                <a:cxn ang="0">
                  <a:pos x="T2" y="T3"/>
                </a:cxn>
                <a:cxn ang="0">
                  <a:pos x="T4" y="T5"/>
                </a:cxn>
              </a:cxnLst>
              <a:rect l="0" t="0" r="r" b="b"/>
              <a:pathLst>
                <a:path w="8" h="3">
                  <a:moveTo>
                    <a:pt x="4" y="0"/>
                  </a:moveTo>
                  <a:cubicBezTo>
                    <a:pt x="1" y="0"/>
                    <a:pt x="0" y="3"/>
                    <a:pt x="4" y="3"/>
                  </a:cubicBezTo>
                  <a:cubicBezTo>
                    <a:pt x="7" y="3"/>
                    <a:pt x="8" y="0"/>
                    <a:pt x="4" y="0"/>
                  </a:cubicBezTo>
                </a:path>
              </a:pathLst>
            </a:custGeom>
            <a:solidFill>
              <a:srgbClr val="EEA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4" name="Freeform 289">
              <a:extLst>
                <a:ext uri="{FF2B5EF4-FFF2-40B4-BE49-F238E27FC236}">
                  <a16:creationId xmlns:a16="http://schemas.microsoft.com/office/drawing/2014/main" id="{CBD85ED3-0365-400A-81EE-B6B2051AA9B4}"/>
                </a:ext>
              </a:extLst>
            </p:cNvPr>
            <p:cNvSpPr>
              <a:spLocks/>
            </p:cNvSpPr>
            <p:nvPr/>
          </p:nvSpPr>
          <p:spPr bwMode="auto">
            <a:xfrm>
              <a:off x="4950" y="3139"/>
              <a:ext cx="12" cy="5"/>
            </a:xfrm>
            <a:custGeom>
              <a:avLst/>
              <a:gdLst>
                <a:gd name="T0" fmla="*/ 4 w 8"/>
                <a:gd name="T1" fmla="*/ 0 h 3"/>
                <a:gd name="T2" fmla="*/ 4 w 8"/>
                <a:gd name="T3" fmla="*/ 3 h 3"/>
                <a:gd name="T4" fmla="*/ 4 w 8"/>
                <a:gd name="T5" fmla="*/ 0 h 3"/>
              </a:gdLst>
              <a:ahLst/>
              <a:cxnLst>
                <a:cxn ang="0">
                  <a:pos x="T0" y="T1"/>
                </a:cxn>
                <a:cxn ang="0">
                  <a:pos x="T2" y="T3"/>
                </a:cxn>
                <a:cxn ang="0">
                  <a:pos x="T4" y="T5"/>
                </a:cxn>
              </a:cxnLst>
              <a:rect l="0" t="0" r="r" b="b"/>
              <a:pathLst>
                <a:path w="8" h="3">
                  <a:moveTo>
                    <a:pt x="4" y="0"/>
                  </a:moveTo>
                  <a:cubicBezTo>
                    <a:pt x="1" y="0"/>
                    <a:pt x="0" y="3"/>
                    <a:pt x="4" y="3"/>
                  </a:cubicBezTo>
                  <a:cubicBezTo>
                    <a:pt x="7" y="3"/>
                    <a:pt x="8" y="0"/>
                    <a:pt x="4" y="0"/>
                  </a:cubicBezTo>
                </a:path>
              </a:pathLst>
            </a:custGeom>
            <a:solidFill>
              <a:srgbClr val="EFA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5" name="Freeform 290">
              <a:extLst>
                <a:ext uri="{FF2B5EF4-FFF2-40B4-BE49-F238E27FC236}">
                  <a16:creationId xmlns:a16="http://schemas.microsoft.com/office/drawing/2014/main" id="{019C3158-CA18-41B8-9C71-B054B8EA123E}"/>
                </a:ext>
              </a:extLst>
            </p:cNvPr>
            <p:cNvSpPr>
              <a:spLocks/>
            </p:cNvSpPr>
            <p:nvPr/>
          </p:nvSpPr>
          <p:spPr bwMode="auto">
            <a:xfrm>
              <a:off x="4602" y="3180"/>
              <a:ext cx="2" cy="3"/>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1"/>
                    <a:pt x="1" y="2"/>
                  </a:cubicBezTo>
                  <a:cubicBezTo>
                    <a:pt x="1" y="1"/>
                    <a:pt x="1" y="0"/>
                    <a:pt x="0" y="0"/>
                  </a:cubicBezTo>
                </a:path>
              </a:pathLst>
            </a:custGeom>
            <a:solidFill>
              <a:srgbClr val="EEA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6" name="Freeform 291">
              <a:extLst>
                <a:ext uri="{FF2B5EF4-FFF2-40B4-BE49-F238E27FC236}">
                  <a16:creationId xmlns:a16="http://schemas.microsoft.com/office/drawing/2014/main" id="{ED7D1CD2-1391-4326-9906-2CB37A46542E}"/>
                </a:ext>
              </a:extLst>
            </p:cNvPr>
            <p:cNvSpPr>
              <a:spLocks/>
            </p:cNvSpPr>
            <p:nvPr/>
          </p:nvSpPr>
          <p:spPr bwMode="auto">
            <a:xfrm>
              <a:off x="4588" y="3178"/>
              <a:ext cx="16" cy="7"/>
            </a:xfrm>
            <a:custGeom>
              <a:avLst/>
              <a:gdLst>
                <a:gd name="T0" fmla="*/ 7 w 11"/>
                <a:gd name="T1" fmla="*/ 0 h 5"/>
                <a:gd name="T2" fmla="*/ 6 w 11"/>
                <a:gd name="T3" fmla="*/ 5 h 5"/>
                <a:gd name="T4" fmla="*/ 11 w 11"/>
                <a:gd name="T5" fmla="*/ 3 h 5"/>
                <a:gd name="T6" fmla="*/ 10 w 11"/>
                <a:gd name="T7" fmla="*/ 1 h 5"/>
                <a:gd name="T8" fmla="*/ 7 w 11"/>
                <a:gd name="T9" fmla="*/ 0 h 5"/>
              </a:gdLst>
              <a:ahLst/>
              <a:cxnLst>
                <a:cxn ang="0">
                  <a:pos x="T0" y="T1"/>
                </a:cxn>
                <a:cxn ang="0">
                  <a:pos x="T2" y="T3"/>
                </a:cxn>
                <a:cxn ang="0">
                  <a:pos x="T4" y="T5"/>
                </a:cxn>
                <a:cxn ang="0">
                  <a:pos x="T6" y="T7"/>
                </a:cxn>
                <a:cxn ang="0">
                  <a:pos x="T8" y="T9"/>
                </a:cxn>
              </a:cxnLst>
              <a:rect l="0" t="0" r="r" b="b"/>
              <a:pathLst>
                <a:path w="11" h="5">
                  <a:moveTo>
                    <a:pt x="7" y="0"/>
                  </a:moveTo>
                  <a:cubicBezTo>
                    <a:pt x="1" y="0"/>
                    <a:pt x="0" y="5"/>
                    <a:pt x="6" y="5"/>
                  </a:cubicBezTo>
                  <a:cubicBezTo>
                    <a:pt x="8" y="5"/>
                    <a:pt x="10" y="4"/>
                    <a:pt x="11" y="3"/>
                  </a:cubicBezTo>
                  <a:cubicBezTo>
                    <a:pt x="10" y="2"/>
                    <a:pt x="10" y="2"/>
                    <a:pt x="10" y="1"/>
                  </a:cubicBezTo>
                  <a:cubicBezTo>
                    <a:pt x="9" y="0"/>
                    <a:pt x="8" y="0"/>
                    <a:pt x="7" y="0"/>
                  </a:cubicBezTo>
                </a:path>
              </a:pathLst>
            </a:custGeom>
            <a:solidFill>
              <a:srgbClr val="EFA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7" name="Freeform 292">
              <a:extLst>
                <a:ext uri="{FF2B5EF4-FFF2-40B4-BE49-F238E27FC236}">
                  <a16:creationId xmlns:a16="http://schemas.microsoft.com/office/drawing/2014/main" id="{E3010612-FA91-4061-8A7E-53CC3D8ECE57}"/>
                </a:ext>
              </a:extLst>
            </p:cNvPr>
            <p:cNvSpPr>
              <a:spLocks/>
            </p:cNvSpPr>
            <p:nvPr/>
          </p:nvSpPr>
          <p:spPr bwMode="auto">
            <a:xfrm>
              <a:off x="4548" y="3360"/>
              <a:ext cx="11" cy="6"/>
            </a:xfrm>
            <a:custGeom>
              <a:avLst/>
              <a:gdLst>
                <a:gd name="T0" fmla="*/ 3 w 8"/>
                <a:gd name="T1" fmla="*/ 0 h 4"/>
                <a:gd name="T2" fmla="*/ 4 w 8"/>
                <a:gd name="T3" fmla="*/ 4 h 4"/>
                <a:gd name="T4" fmla="*/ 8 w 8"/>
                <a:gd name="T5" fmla="*/ 2 h 4"/>
                <a:gd name="T6" fmla="*/ 3 w 8"/>
                <a:gd name="T7" fmla="*/ 0 h 4"/>
              </a:gdLst>
              <a:ahLst/>
              <a:cxnLst>
                <a:cxn ang="0">
                  <a:pos x="T0" y="T1"/>
                </a:cxn>
                <a:cxn ang="0">
                  <a:pos x="T2" y="T3"/>
                </a:cxn>
                <a:cxn ang="0">
                  <a:pos x="T4" y="T5"/>
                </a:cxn>
                <a:cxn ang="0">
                  <a:pos x="T6" y="T7"/>
                </a:cxn>
              </a:cxnLst>
              <a:rect l="0" t="0" r="r" b="b"/>
              <a:pathLst>
                <a:path w="8" h="4">
                  <a:moveTo>
                    <a:pt x="3" y="0"/>
                  </a:moveTo>
                  <a:cubicBezTo>
                    <a:pt x="0" y="1"/>
                    <a:pt x="0" y="4"/>
                    <a:pt x="4" y="4"/>
                  </a:cubicBezTo>
                  <a:cubicBezTo>
                    <a:pt x="6" y="4"/>
                    <a:pt x="8" y="3"/>
                    <a:pt x="8" y="2"/>
                  </a:cubicBezTo>
                  <a:cubicBezTo>
                    <a:pt x="6" y="1"/>
                    <a:pt x="4" y="1"/>
                    <a:pt x="3" y="0"/>
                  </a:cubicBezTo>
                </a:path>
              </a:pathLst>
            </a:custGeom>
            <a:solidFill>
              <a:srgbClr val="EEA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8" name="Freeform 293">
              <a:extLst>
                <a:ext uri="{FF2B5EF4-FFF2-40B4-BE49-F238E27FC236}">
                  <a16:creationId xmlns:a16="http://schemas.microsoft.com/office/drawing/2014/main" id="{94F83450-20F8-4C94-B8CE-569B647536F4}"/>
                </a:ext>
              </a:extLst>
            </p:cNvPr>
            <p:cNvSpPr>
              <a:spLocks/>
            </p:cNvSpPr>
            <p:nvPr/>
          </p:nvSpPr>
          <p:spPr bwMode="auto">
            <a:xfrm>
              <a:off x="4552" y="3360"/>
              <a:ext cx="7" cy="3"/>
            </a:xfrm>
            <a:custGeom>
              <a:avLst/>
              <a:gdLst>
                <a:gd name="T0" fmla="*/ 2 w 5"/>
                <a:gd name="T1" fmla="*/ 0 h 2"/>
                <a:gd name="T2" fmla="*/ 0 w 5"/>
                <a:gd name="T3" fmla="*/ 0 h 2"/>
                <a:gd name="T4" fmla="*/ 5 w 5"/>
                <a:gd name="T5" fmla="*/ 2 h 2"/>
                <a:gd name="T6" fmla="*/ 2 w 5"/>
                <a:gd name="T7" fmla="*/ 0 h 2"/>
              </a:gdLst>
              <a:ahLst/>
              <a:cxnLst>
                <a:cxn ang="0">
                  <a:pos x="T0" y="T1"/>
                </a:cxn>
                <a:cxn ang="0">
                  <a:pos x="T2" y="T3"/>
                </a:cxn>
                <a:cxn ang="0">
                  <a:pos x="T4" y="T5"/>
                </a:cxn>
                <a:cxn ang="0">
                  <a:pos x="T6" y="T7"/>
                </a:cxn>
              </a:cxnLst>
              <a:rect l="0" t="0" r="r" b="b"/>
              <a:pathLst>
                <a:path w="5" h="2">
                  <a:moveTo>
                    <a:pt x="2" y="0"/>
                  </a:moveTo>
                  <a:cubicBezTo>
                    <a:pt x="1" y="0"/>
                    <a:pt x="0" y="0"/>
                    <a:pt x="0" y="0"/>
                  </a:cubicBezTo>
                  <a:cubicBezTo>
                    <a:pt x="1" y="1"/>
                    <a:pt x="3" y="1"/>
                    <a:pt x="5" y="2"/>
                  </a:cubicBezTo>
                  <a:cubicBezTo>
                    <a:pt x="5" y="1"/>
                    <a:pt x="4" y="0"/>
                    <a:pt x="2" y="0"/>
                  </a:cubicBezTo>
                </a:path>
              </a:pathLst>
            </a:custGeom>
            <a:solidFill>
              <a:srgbClr val="EFA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9" name="Freeform 294">
              <a:extLst>
                <a:ext uri="{FF2B5EF4-FFF2-40B4-BE49-F238E27FC236}">
                  <a16:creationId xmlns:a16="http://schemas.microsoft.com/office/drawing/2014/main" id="{16F43519-E3FE-4860-A54E-91480818116C}"/>
                </a:ext>
              </a:extLst>
            </p:cNvPr>
            <p:cNvSpPr>
              <a:spLocks/>
            </p:cNvSpPr>
            <p:nvPr/>
          </p:nvSpPr>
          <p:spPr bwMode="auto">
            <a:xfrm>
              <a:off x="4611" y="3385"/>
              <a:ext cx="23" cy="8"/>
            </a:xfrm>
            <a:custGeom>
              <a:avLst/>
              <a:gdLst>
                <a:gd name="T0" fmla="*/ 9 w 16"/>
                <a:gd name="T1" fmla="*/ 0 h 6"/>
                <a:gd name="T2" fmla="*/ 7 w 16"/>
                <a:gd name="T3" fmla="*/ 6 h 6"/>
                <a:gd name="T4" fmla="*/ 9 w 16"/>
                <a:gd name="T5" fmla="*/ 0 h 6"/>
              </a:gdLst>
              <a:ahLst/>
              <a:cxnLst>
                <a:cxn ang="0">
                  <a:pos x="T0" y="T1"/>
                </a:cxn>
                <a:cxn ang="0">
                  <a:pos x="T2" y="T3"/>
                </a:cxn>
                <a:cxn ang="0">
                  <a:pos x="T4" y="T5"/>
                </a:cxn>
              </a:cxnLst>
              <a:rect l="0" t="0" r="r" b="b"/>
              <a:pathLst>
                <a:path w="16" h="6">
                  <a:moveTo>
                    <a:pt x="9" y="0"/>
                  </a:moveTo>
                  <a:cubicBezTo>
                    <a:pt x="1" y="0"/>
                    <a:pt x="0" y="6"/>
                    <a:pt x="7" y="6"/>
                  </a:cubicBezTo>
                  <a:cubicBezTo>
                    <a:pt x="14" y="6"/>
                    <a:pt x="16" y="0"/>
                    <a:pt x="9" y="0"/>
                  </a:cubicBezTo>
                </a:path>
              </a:pathLst>
            </a:custGeom>
            <a:solidFill>
              <a:srgbClr val="EEA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0" name="Freeform 295">
              <a:extLst>
                <a:ext uri="{FF2B5EF4-FFF2-40B4-BE49-F238E27FC236}">
                  <a16:creationId xmlns:a16="http://schemas.microsoft.com/office/drawing/2014/main" id="{A94D3E88-7B55-4319-89FB-7ACA2731BE79}"/>
                </a:ext>
              </a:extLst>
            </p:cNvPr>
            <p:cNvSpPr>
              <a:spLocks/>
            </p:cNvSpPr>
            <p:nvPr/>
          </p:nvSpPr>
          <p:spPr bwMode="auto">
            <a:xfrm>
              <a:off x="4588" y="3354"/>
              <a:ext cx="17" cy="8"/>
            </a:xfrm>
            <a:custGeom>
              <a:avLst/>
              <a:gdLst>
                <a:gd name="T0" fmla="*/ 7 w 12"/>
                <a:gd name="T1" fmla="*/ 0 h 5"/>
                <a:gd name="T2" fmla="*/ 6 w 12"/>
                <a:gd name="T3" fmla="*/ 5 h 5"/>
                <a:gd name="T4" fmla="*/ 7 w 12"/>
                <a:gd name="T5" fmla="*/ 0 h 5"/>
              </a:gdLst>
              <a:ahLst/>
              <a:cxnLst>
                <a:cxn ang="0">
                  <a:pos x="T0" y="T1"/>
                </a:cxn>
                <a:cxn ang="0">
                  <a:pos x="T2" y="T3"/>
                </a:cxn>
                <a:cxn ang="0">
                  <a:pos x="T4" y="T5"/>
                </a:cxn>
              </a:cxnLst>
              <a:rect l="0" t="0" r="r" b="b"/>
              <a:pathLst>
                <a:path w="12" h="5">
                  <a:moveTo>
                    <a:pt x="7" y="0"/>
                  </a:moveTo>
                  <a:cubicBezTo>
                    <a:pt x="1" y="0"/>
                    <a:pt x="0" y="5"/>
                    <a:pt x="6" y="5"/>
                  </a:cubicBezTo>
                  <a:cubicBezTo>
                    <a:pt x="11" y="5"/>
                    <a:pt x="12" y="0"/>
                    <a:pt x="7" y="0"/>
                  </a:cubicBezTo>
                </a:path>
              </a:pathLst>
            </a:custGeom>
            <a:solidFill>
              <a:srgbClr val="EFA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1" name="Freeform 296">
              <a:extLst>
                <a:ext uri="{FF2B5EF4-FFF2-40B4-BE49-F238E27FC236}">
                  <a16:creationId xmlns:a16="http://schemas.microsoft.com/office/drawing/2014/main" id="{372F5648-E8CC-436A-9AEC-9041EFD5B634}"/>
                </a:ext>
              </a:extLst>
            </p:cNvPr>
            <p:cNvSpPr>
              <a:spLocks/>
            </p:cNvSpPr>
            <p:nvPr/>
          </p:nvSpPr>
          <p:spPr bwMode="auto">
            <a:xfrm>
              <a:off x="4552" y="3336"/>
              <a:ext cx="17" cy="5"/>
            </a:xfrm>
            <a:custGeom>
              <a:avLst/>
              <a:gdLst>
                <a:gd name="T0" fmla="*/ 7 w 12"/>
                <a:gd name="T1" fmla="*/ 0 h 4"/>
                <a:gd name="T2" fmla="*/ 6 w 12"/>
                <a:gd name="T3" fmla="*/ 4 h 4"/>
                <a:gd name="T4" fmla="*/ 7 w 12"/>
                <a:gd name="T5" fmla="*/ 0 h 4"/>
              </a:gdLst>
              <a:ahLst/>
              <a:cxnLst>
                <a:cxn ang="0">
                  <a:pos x="T0" y="T1"/>
                </a:cxn>
                <a:cxn ang="0">
                  <a:pos x="T2" y="T3"/>
                </a:cxn>
                <a:cxn ang="0">
                  <a:pos x="T4" y="T5"/>
                </a:cxn>
              </a:cxnLst>
              <a:rect l="0" t="0" r="r" b="b"/>
              <a:pathLst>
                <a:path w="12" h="4">
                  <a:moveTo>
                    <a:pt x="7" y="0"/>
                  </a:moveTo>
                  <a:cubicBezTo>
                    <a:pt x="1" y="0"/>
                    <a:pt x="0" y="4"/>
                    <a:pt x="6" y="4"/>
                  </a:cubicBezTo>
                  <a:cubicBezTo>
                    <a:pt x="11" y="4"/>
                    <a:pt x="12" y="0"/>
                    <a:pt x="7" y="0"/>
                  </a:cubicBezTo>
                </a:path>
              </a:pathLst>
            </a:custGeom>
            <a:solidFill>
              <a:srgbClr val="EFA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2" name="Freeform 297">
              <a:extLst>
                <a:ext uri="{FF2B5EF4-FFF2-40B4-BE49-F238E27FC236}">
                  <a16:creationId xmlns:a16="http://schemas.microsoft.com/office/drawing/2014/main" id="{1FF36746-A14B-422D-8CAF-6EF31826D026}"/>
                </a:ext>
              </a:extLst>
            </p:cNvPr>
            <p:cNvSpPr>
              <a:spLocks/>
            </p:cNvSpPr>
            <p:nvPr/>
          </p:nvSpPr>
          <p:spPr bwMode="auto">
            <a:xfrm>
              <a:off x="4492" y="3359"/>
              <a:ext cx="15" cy="6"/>
            </a:xfrm>
            <a:custGeom>
              <a:avLst/>
              <a:gdLst>
                <a:gd name="T0" fmla="*/ 10 w 11"/>
                <a:gd name="T1" fmla="*/ 0 h 4"/>
                <a:gd name="T2" fmla="*/ 3 w 11"/>
                <a:gd name="T3" fmla="*/ 1 h 4"/>
                <a:gd name="T4" fmla="*/ 1 w 11"/>
                <a:gd name="T5" fmla="*/ 1 h 4"/>
                <a:gd name="T6" fmla="*/ 5 w 11"/>
                <a:gd name="T7" fmla="*/ 4 h 4"/>
                <a:gd name="T8" fmla="*/ 10 w 11"/>
                <a:gd name="T9" fmla="*/ 0 h 4"/>
              </a:gdLst>
              <a:ahLst/>
              <a:cxnLst>
                <a:cxn ang="0">
                  <a:pos x="T0" y="T1"/>
                </a:cxn>
                <a:cxn ang="0">
                  <a:pos x="T2" y="T3"/>
                </a:cxn>
                <a:cxn ang="0">
                  <a:pos x="T4" y="T5"/>
                </a:cxn>
                <a:cxn ang="0">
                  <a:pos x="T6" y="T7"/>
                </a:cxn>
                <a:cxn ang="0">
                  <a:pos x="T8" y="T9"/>
                </a:cxn>
              </a:cxnLst>
              <a:rect l="0" t="0" r="r" b="b"/>
              <a:pathLst>
                <a:path w="11" h="4">
                  <a:moveTo>
                    <a:pt x="10" y="0"/>
                  </a:moveTo>
                  <a:cubicBezTo>
                    <a:pt x="8" y="1"/>
                    <a:pt x="6" y="1"/>
                    <a:pt x="3" y="1"/>
                  </a:cubicBezTo>
                  <a:cubicBezTo>
                    <a:pt x="3" y="1"/>
                    <a:pt x="2" y="1"/>
                    <a:pt x="1" y="1"/>
                  </a:cubicBezTo>
                  <a:cubicBezTo>
                    <a:pt x="0" y="2"/>
                    <a:pt x="1" y="4"/>
                    <a:pt x="5" y="4"/>
                  </a:cubicBezTo>
                  <a:cubicBezTo>
                    <a:pt x="9" y="4"/>
                    <a:pt x="11" y="2"/>
                    <a:pt x="10" y="0"/>
                  </a:cubicBezTo>
                </a:path>
              </a:pathLst>
            </a:custGeom>
            <a:solidFill>
              <a:srgbClr val="EEA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3" name="Freeform 298">
              <a:extLst>
                <a:ext uri="{FF2B5EF4-FFF2-40B4-BE49-F238E27FC236}">
                  <a16:creationId xmlns:a16="http://schemas.microsoft.com/office/drawing/2014/main" id="{A9BDCEDD-4890-4D77-8BFC-AB5E0BC08F3E}"/>
                </a:ext>
              </a:extLst>
            </p:cNvPr>
            <p:cNvSpPr>
              <a:spLocks/>
            </p:cNvSpPr>
            <p:nvPr/>
          </p:nvSpPr>
          <p:spPr bwMode="auto">
            <a:xfrm>
              <a:off x="4493" y="3357"/>
              <a:ext cx="13" cy="3"/>
            </a:xfrm>
            <a:custGeom>
              <a:avLst/>
              <a:gdLst>
                <a:gd name="T0" fmla="*/ 5 w 9"/>
                <a:gd name="T1" fmla="*/ 0 h 2"/>
                <a:gd name="T2" fmla="*/ 0 w 9"/>
                <a:gd name="T3" fmla="*/ 2 h 2"/>
                <a:gd name="T4" fmla="*/ 2 w 9"/>
                <a:gd name="T5" fmla="*/ 2 h 2"/>
                <a:gd name="T6" fmla="*/ 9 w 9"/>
                <a:gd name="T7" fmla="*/ 1 h 2"/>
                <a:gd name="T8" fmla="*/ 5 w 9"/>
                <a:gd name="T9" fmla="*/ 0 h 2"/>
              </a:gdLst>
              <a:ahLst/>
              <a:cxnLst>
                <a:cxn ang="0">
                  <a:pos x="T0" y="T1"/>
                </a:cxn>
                <a:cxn ang="0">
                  <a:pos x="T2" y="T3"/>
                </a:cxn>
                <a:cxn ang="0">
                  <a:pos x="T4" y="T5"/>
                </a:cxn>
                <a:cxn ang="0">
                  <a:pos x="T6" y="T7"/>
                </a:cxn>
                <a:cxn ang="0">
                  <a:pos x="T8" y="T9"/>
                </a:cxn>
              </a:cxnLst>
              <a:rect l="0" t="0" r="r" b="b"/>
              <a:pathLst>
                <a:path w="9" h="2">
                  <a:moveTo>
                    <a:pt x="5" y="0"/>
                  </a:moveTo>
                  <a:cubicBezTo>
                    <a:pt x="3" y="0"/>
                    <a:pt x="1" y="1"/>
                    <a:pt x="0" y="2"/>
                  </a:cubicBezTo>
                  <a:cubicBezTo>
                    <a:pt x="1" y="2"/>
                    <a:pt x="2" y="2"/>
                    <a:pt x="2" y="2"/>
                  </a:cubicBezTo>
                  <a:cubicBezTo>
                    <a:pt x="5" y="2"/>
                    <a:pt x="7" y="2"/>
                    <a:pt x="9" y="1"/>
                  </a:cubicBezTo>
                  <a:cubicBezTo>
                    <a:pt x="9" y="0"/>
                    <a:pt x="7" y="0"/>
                    <a:pt x="5" y="0"/>
                  </a:cubicBezTo>
                </a:path>
              </a:pathLst>
            </a:custGeom>
            <a:solidFill>
              <a:srgbClr val="EFAC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4" name="Freeform 299">
              <a:extLst>
                <a:ext uri="{FF2B5EF4-FFF2-40B4-BE49-F238E27FC236}">
                  <a16:creationId xmlns:a16="http://schemas.microsoft.com/office/drawing/2014/main" id="{CBB075D5-2CCD-4463-B724-71B6B20B0B13}"/>
                </a:ext>
              </a:extLst>
            </p:cNvPr>
            <p:cNvSpPr>
              <a:spLocks/>
            </p:cNvSpPr>
            <p:nvPr/>
          </p:nvSpPr>
          <p:spPr bwMode="auto">
            <a:xfrm>
              <a:off x="4400" y="3366"/>
              <a:ext cx="17" cy="6"/>
            </a:xfrm>
            <a:custGeom>
              <a:avLst/>
              <a:gdLst>
                <a:gd name="T0" fmla="*/ 7 w 12"/>
                <a:gd name="T1" fmla="*/ 0 h 4"/>
                <a:gd name="T2" fmla="*/ 6 w 12"/>
                <a:gd name="T3" fmla="*/ 4 h 4"/>
                <a:gd name="T4" fmla="*/ 7 w 12"/>
                <a:gd name="T5" fmla="*/ 0 h 4"/>
              </a:gdLst>
              <a:ahLst/>
              <a:cxnLst>
                <a:cxn ang="0">
                  <a:pos x="T0" y="T1"/>
                </a:cxn>
                <a:cxn ang="0">
                  <a:pos x="T2" y="T3"/>
                </a:cxn>
                <a:cxn ang="0">
                  <a:pos x="T4" y="T5"/>
                </a:cxn>
              </a:cxnLst>
              <a:rect l="0" t="0" r="r" b="b"/>
              <a:pathLst>
                <a:path w="12" h="4">
                  <a:moveTo>
                    <a:pt x="7" y="0"/>
                  </a:moveTo>
                  <a:cubicBezTo>
                    <a:pt x="2" y="0"/>
                    <a:pt x="0" y="4"/>
                    <a:pt x="6" y="4"/>
                  </a:cubicBezTo>
                  <a:cubicBezTo>
                    <a:pt x="11" y="4"/>
                    <a:pt x="12" y="0"/>
                    <a:pt x="7" y="0"/>
                  </a:cubicBezTo>
                </a:path>
              </a:pathLst>
            </a:custGeom>
            <a:solidFill>
              <a:srgbClr val="EEA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5" name="Freeform 300">
              <a:extLst>
                <a:ext uri="{FF2B5EF4-FFF2-40B4-BE49-F238E27FC236}">
                  <a16:creationId xmlns:a16="http://schemas.microsoft.com/office/drawing/2014/main" id="{9A079164-046F-4003-B612-5EE4144BD28B}"/>
                </a:ext>
              </a:extLst>
            </p:cNvPr>
            <p:cNvSpPr>
              <a:spLocks/>
            </p:cNvSpPr>
            <p:nvPr/>
          </p:nvSpPr>
          <p:spPr bwMode="auto">
            <a:xfrm>
              <a:off x="4369" y="3362"/>
              <a:ext cx="15" cy="5"/>
            </a:xfrm>
            <a:custGeom>
              <a:avLst/>
              <a:gdLst>
                <a:gd name="T0" fmla="*/ 6 w 10"/>
                <a:gd name="T1" fmla="*/ 0 h 4"/>
                <a:gd name="T2" fmla="*/ 5 w 10"/>
                <a:gd name="T3" fmla="*/ 4 h 4"/>
                <a:gd name="T4" fmla="*/ 6 w 10"/>
                <a:gd name="T5" fmla="*/ 0 h 4"/>
              </a:gdLst>
              <a:ahLst/>
              <a:cxnLst>
                <a:cxn ang="0">
                  <a:pos x="T0" y="T1"/>
                </a:cxn>
                <a:cxn ang="0">
                  <a:pos x="T2" y="T3"/>
                </a:cxn>
                <a:cxn ang="0">
                  <a:pos x="T4" y="T5"/>
                </a:cxn>
              </a:cxnLst>
              <a:rect l="0" t="0" r="r" b="b"/>
              <a:pathLst>
                <a:path w="10" h="4">
                  <a:moveTo>
                    <a:pt x="6" y="0"/>
                  </a:moveTo>
                  <a:cubicBezTo>
                    <a:pt x="1" y="0"/>
                    <a:pt x="0" y="4"/>
                    <a:pt x="5" y="4"/>
                  </a:cubicBezTo>
                  <a:cubicBezTo>
                    <a:pt x="9" y="4"/>
                    <a:pt x="10" y="0"/>
                    <a:pt x="6" y="0"/>
                  </a:cubicBezTo>
                </a:path>
              </a:pathLst>
            </a:custGeom>
            <a:solidFill>
              <a:srgbClr val="EEA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6" name="Freeform 301">
              <a:extLst>
                <a:ext uri="{FF2B5EF4-FFF2-40B4-BE49-F238E27FC236}">
                  <a16:creationId xmlns:a16="http://schemas.microsoft.com/office/drawing/2014/main" id="{42CC3BE5-81AF-4872-8C65-D72F01CEF773}"/>
                </a:ext>
              </a:extLst>
            </p:cNvPr>
            <p:cNvSpPr>
              <a:spLocks/>
            </p:cNvSpPr>
            <p:nvPr/>
          </p:nvSpPr>
          <p:spPr bwMode="auto">
            <a:xfrm>
              <a:off x="4382" y="3391"/>
              <a:ext cx="20" cy="7"/>
            </a:xfrm>
            <a:custGeom>
              <a:avLst/>
              <a:gdLst>
                <a:gd name="T0" fmla="*/ 8 w 14"/>
                <a:gd name="T1" fmla="*/ 0 h 5"/>
                <a:gd name="T2" fmla="*/ 6 w 14"/>
                <a:gd name="T3" fmla="*/ 5 h 5"/>
                <a:gd name="T4" fmla="*/ 8 w 14"/>
                <a:gd name="T5" fmla="*/ 0 h 5"/>
              </a:gdLst>
              <a:ahLst/>
              <a:cxnLst>
                <a:cxn ang="0">
                  <a:pos x="T0" y="T1"/>
                </a:cxn>
                <a:cxn ang="0">
                  <a:pos x="T2" y="T3"/>
                </a:cxn>
                <a:cxn ang="0">
                  <a:pos x="T4" y="T5"/>
                </a:cxn>
              </a:cxnLst>
              <a:rect l="0" t="0" r="r" b="b"/>
              <a:pathLst>
                <a:path w="14" h="5">
                  <a:moveTo>
                    <a:pt x="8" y="0"/>
                  </a:moveTo>
                  <a:cubicBezTo>
                    <a:pt x="1" y="0"/>
                    <a:pt x="0" y="5"/>
                    <a:pt x="6" y="5"/>
                  </a:cubicBezTo>
                  <a:cubicBezTo>
                    <a:pt x="13" y="5"/>
                    <a:pt x="14" y="0"/>
                    <a:pt x="8" y="0"/>
                  </a:cubicBezTo>
                </a:path>
              </a:pathLst>
            </a:custGeom>
            <a:solidFill>
              <a:srgbClr val="EEA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89" name="Group 304">
            <a:extLst>
              <a:ext uri="{FF2B5EF4-FFF2-40B4-BE49-F238E27FC236}">
                <a16:creationId xmlns:a16="http://schemas.microsoft.com/office/drawing/2014/main" id="{61052BE0-D143-493B-A31A-4777F7EEDB62}"/>
              </a:ext>
            </a:extLst>
          </p:cNvPr>
          <p:cNvGrpSpPr>
            <a:grpSpLocks noChangeAspect="1"/>
          </p:cNvGrpSpPr>
          <p:nvPr/>
        </p:nvGrpSpPr>
        <p:grpSpPr bwMode="auto">
          <a:xfrm>
            <a:off x="5129204" y="4304117"/>
            <a:ext cx="1697046" cy="1082419"/>
            <a:chOff x="-165" y="883"/>
            <a:chExt cx="3109" cy="1983"/>
          </a:xfrm>
        </p:grpSpPr>
        <p:grpSp>
          <p:nvGrpSpPr>
            <p:cNvPr id="2291" name="Group 505">
              <a:extLst>
                <a:ext uri="{FF2B5EF4-FFF2-40B4-BE49-F238E27FC236}">
                  <a16:creationId xmlns:a16="http://schemas.microsoft.com/office/drawing/2014/main" id="{628F3755-9432-4B65-8AC4-CFFFAFEB9CEA}"/>
                </a:ext>
              </a:extLst>
            </p:cNvPr>
            <p:cNvGrpSpPr>
              <a:grpSpLocks/>
            </p:cNvGrpSpPr>
            <p:nvPr/>
          </p:nvGrpSpPr>
          <p:grpSpPr bwMode="auto">
            <a:xfrm>
              <a:off x="-165" y="883"/>
              <a:ext cx="2651" cy="1896"/>
              <a:chOff x="-165" y="883"/>
              <a:chExt cx="2651" cy="1896"/>
            </a:xfrm>
          </p:grpSpPr>
          <p:sp>
            <p:nvSpPr>
              <p:cNvPr id="2427" name="Freeform 305">
                <a:extLst>
                  <a:ext uri="{FF2B5EF4-FFF2-40B4-BE49-F238E27FC236}">
                    <a16:creationId xmlns:a16="http://schemas.microsoft.com/office/drawing/2014/main" id="{25EEB1DC-6373-41DD-9809-14A071569C88}"/>
                  </a:ext>
                </a:extLst>
              </p:cNvPr>
              <p:cNvSpPr>
                <a:spLocks/>
              </p:cNvSpPr>
              <p:nvPr/>
            </p:nvSpPr>
            <p:spPr bwMode="auto">
              <a:xfrm>
                <a:off x="226" y="1671"/>
                <a:ext cx="648" cy="802"/>
              </a:xfrm>
              <a:custGeom>
                <a:avLst/>
                <a:gdLst>
                  <a:gd name="T0" fmla="*/ 547 w 554"/>
                  <a:gd name="T1" fmla="*/ 14 h 684"/>
                  <a:gd name="T2" fmla="*/ 479 w 554"/>
                  <a:gd name="T3" fmla="*/ 24 h 684"/>
                  <a:gd name="T4" fmla="*/ 432 w 554"/>
                  <a:gd name="T5" fmla="*/ 77 h 684"/>
                  <a:gd name="T6" fmla="*/ 364 w 554"/>
                  <a:gd name="T7" fmla="*/ 196 h 684"/>
                  <a:gd name="T8" fmla="*/ 355 w 554"/>
                  <a:gd name="T9" fmla="*/ 220 h 684"/>
                  <a:gd name="T10" fmla="*/ 277 w 554"/>
                  <a:gd name="T11" fmla="*/ 13 h 684"/>
                  <a:gd name="T12" fmla="*/ 264 w 554"/>
                  <a:gd name="T13" fmla="*/ 4 h 684"/>
                  <a:gd name="T14" fmla="*/ 228 w 554"/>
                  <a:gd name="T15" fmla="*/ 14 h 684"/>
                  <a:gd name="T16" fmla="*/ 196 w 554"/>
                  <a:gd name="T17" fmla="*/ 28 h 684"/>
                  <a:gd name="T18" fmla="*/ 193 w 554"/>
                  <a:gd name="T19" fmla="*/ 62 h 684"/>
                  <a:gd name="T20" fmla="*/ 198 w 554"/>
                  <a:gd name="T21" fmla="*/ 99 h 684"/>
                  <a:gd name="T22" fmla="*/ 218 w 554"/>
                  <a:gd name="T23" fmla="*/ 249 h 684"/>
                  <a:gd name="T24" fmla="*/ 226 w 554"/>
                  <a:gd name="T25" fmla="*/ 316 h 684"/>
                  <a:gd name="T26" fmla="*/ 111 w 554"/>
                  <a:gd name="T27" fmla="*/ 300 h 684"/>
                  <a:gd name="T28" fmla="*/ 45 w 554"/>
                  <a:gd name="T29" fmla="*/ 293 h 684"/>
                  <a:gd name="T30" fmla="*/ 4 w 554"/>
                  <a:gd name="T31" fmla="*/ 318 h 684"/>
                  <a:gd name="T32" fmla="*/ 1 w 554"/>
                  <a:gd name="T33" fmla="*/ 346 h 684"/>
                  <a:gd name="T34" fmla="*/ 3 w 554"/>
                  <a:gd name="T35" fmla="*/ 360 h 684"/>
                  <a:gd name="T36" fmla="*/ 18 w 554"/>
                  <a:gd name="T37" fmla="*/ 372 h 684"/>
                  <a:gd name="T38" fmla="*/ 33 w 554"/>
                  <a:gd name="T39" fmla="*/ 368 h 684"/>
                  <a:gd name="T40" fmla="*/ 35 w 554"/>
                  <a:gd name="T41" fmla="*/ 369 h 684"/>
                  <a:gd name="T42" fmla="*/ 58 w 554"/>
                  <a:gd name="T43" fmla="*/ 374 h 684"/>
                  <a:gd name="T44" fmla="*/ 99 w 554"/>
                  <a:gd name="T45" fmla="*/ 391 h 684"/>
                  <a:gd name="T46" fmla="*/ 182 w 554"/>
                  <a:gd name="T47" fmla="*/ 441 h 684"/>
                  <a:gd name="T48" fmla="*/ 258 w 554"/>
                  <a:gd name="T49" fmla="*/ 504 h 684"/>
                  <a:gd name="T50" fmla="*/ 317 w 554"/>
                  <a:gd name="T51" fmla="*/ 581 h 684"/>
                  <a:gd name="T52" fmla="*/ 374 w 554"/>
                  <a:gd name="T53" fmla="*/ 677 h 684"/>
                  <a:gd name="T54" fmla="*/ 390 w 554"/>
                  <a:gd name="T55" fmla="*/ 682 h 684"/>
                  <a:gd name="T56" fmla="*/ 507 w 554"/>
                  <a:gd name="T57" fmla="*/ 638 h 684"/>
                  <a:gd name="T58" fmla="*/ 515 w 554"/>
                  <a:gd name="T59" fmla="*/ 620 h 684"/>
                  <a:gd name="T60" fmla="*/ 469 w 554"/>
                  <a:gd name="T61" fmla="*/ 388 h 684"/>
                  <a:gd name="T62" fmla="*/ 499 w 554"/>
                  <a:gd name="T63" fmla="*/ 156 h 684"/>
                  <a:gd name="T64" fmla="*/ 551 w 554"/>
                  <a:gd name="T65" fmla="*/ 32 h 684"/>
                  <a:gd name="T66" fmla="*/ 547 w 554"/>
                  <a:gd name="T67" fmla="*/ 14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4" h="684">
                    <a:moveTo>
                      <a:pt x="547" y="14"/>
                    </a:moveTo>
                    <a:cubicBezTo>
                      <a:pt x="524" y="0"/>
                      <a:pt x="499" y="8"/>
                      <a:pt x="479" y="24"/>
                    </a:cubicBezTo>
                    <a:cubicBezTo>
                      <a:pt x="461" y="40"/>
                      <a:pt x="446" y="58"/>
                      <a:pt x="432" y="77"/>
                    </a:cubicBezTo>
                    <a:cubicBezTo>
                      <a:pt x="404" y="113"/>
                      <a:pt x="381" y="154"/>
                      <a:pt x="364" y="196"/>
                    </a:cubicBezTo>
                    <a:cubicBezTo>
                      <a:pt x="361" y="204"/>
                      <a:pt x="358" y="212"/>
                      <a:pt x="355" y="220"/>
                    </a:cubicBezTo>
                    <a:cubicBezTo>
                      <a:pt x="337" y="148"/>
                      <a:pt x="311" y="78"/>
                      <a:pt x="277" y="13"/>
                    </a:cubicBezTo>
                    <a:cubicBezTo>
                      <a:pt x="275" y="8"/>
                      <a:pt x="270" y="3"/>
                      <a:pt x="264" y="4"/>
                    </a:cubicBezTo>
                    <a:cubicBezTo>
                      <a:pt x="252" y="7"/>
                      <a:pt x="240" y="10"/>
                      <a:pt x="228" y="14"/>
                    </a:cubicBezTo>
                    <a:cubicBezTo>
                      <a:pt x="217" y="17"/>
                      <a:pt x="203" y="20"/>
                      <a:pt x="196" y="28"/>
                    </a:cubicBezTo>
                    <a:cubicBezTo>
                      <a:pt x="188" y="38"/>
                      <a:pt x="192" y="51"/>
                      <a:pt x="193" y="62"/>
                    </a:cubicBezTo>
                    <a:cubicBezTo>
                      <a:pt x="195" y="74"/>
                      <a:pt x="196" y="87"/>
                      <a:pt x="198" y="99"/>
                    </a:cubicBezTo>
                    <a:cubicBezTo>
                      <a:pt x="205" y="149"/>
                      <a:pt x="211" y="199"/>
                      <a:pt x="218" y="249"/>
                    </a:cubicBezTo>
                    <a:cubicBezTo>
                      <a:pt x="221" y="271"/>
                      <a:pt x="224" y="293"/>
                      <a:pt x="226" y="316"/>
                    </a:cubicBezTo>
                    <a:cubicBezTo>
                      <a:pt x="188" y="310"/>
                      <a:pt x="150" y="305"/>
                      <a:pt x="111" y="300"/>
                    </a:cubicBezTo>
                    <a:cubicBezTo>
                      <a:pt x="89" y="298"/>
                      <a:pt x="67" y="294"/>
                      <a:pt x="45" y="293"/>
                    </a:cubicBezTo>
                    <a:cubicBezTo>
                      <a:pt x="26" y="291"/>
                      <a:pt x="10" y="299"/>
                      <a:pt x="4" y="318"/>
                    </a:cubicBezTo>
                    <a:cubicBezTo>
                      <a:pt x="1" y="327"/>
                      <a:pt x="0" y="336"/>
                      <a:pt x="1" y="346"/>
                    </a:cubicBezTo>
                    <a:cubicBezTo>
                      <a:pt x="1" y="350"/>
                      <a:pt x="2" y="355"/>
                      <a:pt x="3" y="360"/>
                    </a:cubicBezTo>
                    <a:cubicBezTo>
                      <a:pt x="5" y="367"/>
                      <a:pt x="12" y="369"/>
                      <a:pt x="18" y="372"/>
                    </a:cubicBezTo>
                    <a:cubicBezTo>
                      <a:pt x="24" y="374"/>
                      <a:pt x="29" y="372"/>
                      <a:pt x="33" y="368"/>
                    </a:cubicBezTo>
                    <a:cubicBezTo>
                      <a:pt x="33" y="368"/>
                      <a:pt x="34" y="369"/>
                      <a:pt x="35" y="369"/>
                    </a:cubicBezTo>
                    <a:cubicBezTo>
                      <a:pt x="43" y="371"/>
                      <a:pt x="50" y="372"/>
                      <a:pt x="58" y="374"/>
                    </a:cubicBezTo>
                    <a:cubicBezTo>
                      <a:pt x="72" y="378"/>
                      <a:pt x="86" y="384"/>
                      <a:pt x="99" y="391"/>
                    </a:cubicBezTo>
                    <a:cubicBezTo>
                      <a:pt x="128" y="405"/>
                      <a:pt x="155" y="423"/>
                      <a:pt x="182" y="441"/>
                    </a:cubicBezTo>
                    <a:cubicBezTo>
                      <a:pt x="210" y="459"/>
                      <a:pt x="235" y="479"/>
                      <a:pt x="258" y="504"/>
                    </a:cubicBezTo>
                    <a:cubicBezTo>
                      <a:pt x="280" y="528"/>
                      <a:pt x="299" y="554"/>
                      <a:pt x="317" y="581"/>
                    </a:cubicBezTo>
                    <a:cubicBezTo>
                      <a:pt x="337" y="612"/>
                      <a:pt x="356" y="645"/>
                      <a:pt x="374" y="677"/>
                    </a:cubicBezTo>
                    <a:cubicBezTo>
                      <a:pt x="377" y="682"/>
                      <a:pt x="385" y="684"/>
                      <a:pt x="390" y="682"/>
                    </a:cubicBezTo>
                    <a:cubicBezTo>
                      <a:pt x="429" y="667"/>
                      <a:pt x="468" y="653"/>
                      <a:pt x="507" y="638"/>
                    </a:cubicBezTo>
                    <a:cubicBezTo>
                      <a:pt x="515" y="635"/>
                      <a:pt x="518" y="627"/>
                      <a:pt x="515" y="620"/>
                    </a:cubicBezTo>
                    <a:cubicBezTo>
                      <a:pt x="487" y="546"/>
                      <a:pt x="471" y="467"/>
                      <a:pt x="469" y="388"/>
                    </a:cubicBezTo>
                    <a:cubicBezTo>
                      <a:pt x="466" y="310"/>
                      <a:pt x="476" y="231"/>
                      <a:pt x="499" y="156"/>
                    </a:cubicBezTo>
                    <a:cubicBezTo>
                      <a:pt x="513" y="113"/>
                      <a:pt x="530" y="72"/>
                      <a:pt x="551" y="32"/>
                    </a:cubicBezTo>
                    <a:cubicBezTo>
                      <a:pt x="554" y="27"/>
                      <a:pt x="552" y="18"/>
                      <a:pt x="547" y="14"/>
                    </a:cubicBezTo>
                    <a:close/>
                  </a:path>
                </a:pathLst>
              </a:custGeom>
              <a:solidFill>
                <a:srgbClr val="83AA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8" name="Freeform 306">
                <a:extLst>
                  <a:ext uri="{FF2B5EF4-FFF2-40B4-BE49-F238E27FC236}">
                    <a16:creationId xmlns:a16="http://schemas.microsoft.com/office/drawing/2014/main" id="{53BE1872-12B0-4BB2-8501-97BD5B85F314}"/>
                  </a:ext>
                </a:extLst>
              </p:cNvPr>
              <p:cNvSpPr>
                <a:spLocks/>
              </p:cNvSpPr>
              <p:nvPr/>
            </p:nvSpPr>
            <p:spPr bwMode="auto">
              <a:xfrm>
                <a:off x="644" y="1671"/>
                <a:ext cx="230" cy="251"/>
              </a:xfrm>
              <a:custGeom>
                <a:avLst/>
                <a:gdLst>
                  <a:gd name="T0" fmla="*/ 194 w 197"/>
                  <a:gd name="T1" fmla="*/ 32 h 214"/>
                  <a:gd name="T2" fmla="*/ 190 w 197"/>
                  <a:gd name="T3" fmla="*/ 14 h 214"/>
                  <a:gd name="T4" fmla="*/ 122 w 197"/>
                  <a:gd name="T5" fmla="*/ 24 h 214"/>
                  <a:gd name="T6" fmla="*/ 75 w 197"/>
                  <a:gd name="T7" fmla="*/ 77 h 214"/>
                  <a:gd name="T8" fmla="*/ 7 w 197"/>
                  <a:gd name="T9" fmla="*/ 196 h 214"/>
                  <a:gd name="T10" fmla="*/ 0 w 197"/>
                  <a:gd name="T11" fmla="*/ 214 h 214"/>
                  <a:gd name="T12" fmla="*/ 49 w 197"/>
                  <a:gd name="T13" fmla="*/ 172 h 214"/>
                  <a:gd name="T14" fmla="*/ 101 w 197"/>
                  <a:gd name="T15" fmla="*/ 132 h 214"/>
                  <a:gd name="T16" fmla="*/ 150 w 197"/>
                  <a:gd name="T17" fmla="*/ 133 h 214"/>
                  <a:gd name="T18" fmla="*/ 194 w 197"/>
                  <a:gd name="T19" fmla="*/ 32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214">
                    <a:moveTo>
                      <a:pt x="194" y="32"/>
                    </a:moveTo>
                    <a:cubicBezTo>
                      <a:pt x="197" y="27"/>
                      <a:pt x="195" y="18"/>
                      <a:pt x="190" y="14"/>
                    </a:cubicBezTo>
                    <a:cubicBezTo>
                      <a:pt x="167" y="0"/>
                      <a:pt x="142" y="8"/>
                      <a:pt x="122" y="24"/>
                    </a:cubicBezTo>
                    <a:cubicBezTo>
                      <a:pt x="104" y="40"/>
                      <a:pt x="89" y="58"/>
                      <a:pt x="75" y="77"/>
                    </a:cubicBezTo>
                    <a:cubicBezTo>
                      <a:pt x="47" y="113"/>
                      <a:pt x="24" y="154"/>
                      <a:pt x="7" y="196"/>
                    </a:cubicBezTo>
                    <a:cubicBezTo>
                      <a:pt x="4" y="202"/>
                      <a:pt x="2" y="208"/>
                      <a:pt x="0" y="214"/>
                    </a:cubicBezTo>
                    <a:cubicBezTo>
                      <a:pt x="19" y="204"/>
                      <a:pt x="34" y="187"/>
                      <a:pt x="49" y="172"/>
                    </a:cubicBezTo>
                    <a:cubicBezTo>
                      <a:pt x="64" y="156"/>
                      <a:pt x="80" y="140"/>
                      <a:pt x="101" y="132"/>
                    </a:cubicBezTo>
                    <a:cubicBezTo>
                      <a:pt x="116" y="126"/>
                      <a:pt x="135" y="125"/>
                      <a:pt x="150" y="133"/>
                    </a:cubicBezTo>
                    <a:cubicBezTo>
                      <a:pt x="162" y="98"/>
                      <a:pt x="177" y="64"/>
                      <a:pt x="194" y="32"/>
                    </a:cubicBezTo>
                    <a:close/>
                  </a:path>
                </a:pathLst>
              </a:custGeom>
              <a:solidFill>
                <a:srgbClr val="5988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9" name="Freeform 307">
                <a:extLst>
                  <a:ext uri="{FF2B5EF4-FFF2-40B4-BE49-F238E27FC236}">
                    <a16:creationId xmlns:a16="http://schemas.microsoft.com/office/drawing/2014/main" id="{D514BCF8-A5EB-4C90-B714-D61749BE20C7}"/>
                  </a:ext>
                </a:extLst>
              </p:cNvPr>
              <p:cNvSpPr>
                <a:spLocks/>
              </p:cNvSpPr>
              <p:nvPr/>
            </p:nvSpPr>
            <p:spPr bwMode="auto">
              <a:xfrm>
                <a:off x="446" y="1675"/>
                <a:ext cx="146" cy="339"/>
              </a:xfrm>
              <a:custGeom>
                <a:avLst/>
                <a:gdLst>
                  <a:gd name="T0" fmla="*/ 125 w 125"/>
                  <a:gd name="T1" fmla="*/ 89 h 289"/>
                  <a:gd name="T2" fmla="*/ 89 w 125"/>
                  <a:gd name="T3" fmla="*/ 10 h 289"/>
                  <a:gd name="T4" fmla="*/ 76 w 125"/>
                  <a:gd name="T5" fmla="*/ 1 h 289"/>
                  <a:gd name="T6" fmla="*/ 40 w 125"/>
                  <a:gd name="T7" fmla="*/ 11 h 289"/>
                  <a:gd name="T8" fmla="*/ 8 w 125"/>
                  <a:gd name="T9" fmla="*/ 25 h 289"/>
                  <a:gd name="T10" fmla="*/ 5 w 125"/>
                  <a:gd name="T11" fmla="*/ 59 h 289"/>
                  <a:gd name="T12" fmla="*/ 10 w 125"/>
                  <a:gd name="T13" fmla="*/ 96 h 289"/>
                  <a:gd name="T14" fmla="*/ 30 w 125"/>
                  <a:gd name="T15" fmla="*/ 246 h 289"/>
                  <a:gd name="T16" fmla="*/ 35 w 125"/>
                  <a:gd name="T17" fmla="*/ 289 h 289"/>
                  <a:gd name="T18" fmla="*/ 50 w 125"/>
                  <a:gd name="T19" fmla="*/ 178 h 289"/>
                  <a:gd name="T20" fmla="*/ 60 w 125"/>
                  <a:gd name="T21" fmla="*/ 140 h 289"/>
                  <a:gd name="T22" fmla="*/ 110 w 125"/>
                  <a:gd name="T23" fmla="*/ 95 h 289"/>
                  <a:gd name="T24" fmla="*/ 125 w 125"/>
                  <a:gd name="T25" fmla="*/ 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289">
                    <a:moveTo>
                      <a:pt x="125" y="89"/>
                    </a:moveTo>
                    <a:cubicBezTo>
                      <a:pt x="115" y="62"/>
                      <a:pt x="103" y="35"/>
                      <a:pt x="89" y="10"/>
                    </a:cubicBezTo>
                    <a:cubicBezTo>
                      <a:pt x="87" y="5"/>
                      <a:pt x="82" y="0"/>
                      <a:pt x="76" y="1"/>
                    </a:cubicBezTo>
                    <a:cubicBezTo>
                      <a:pt x="64" y="4"/>
                      <a:pt x="52" y="7"/>
                      <a:pt x="40" y="11"/>
                    </a:cubicBezTo>
                    <a:cubicBezTo>
                      <a:pt x="29" y="14"/>
                      <a:pt x="15" y="17"/>
                      <a:pt x="8" y="25"/>
                    </a:cubicBezTo>
                    <a:cubicBezTo>
                      <a:pt x="0" y="35"/>
                      <a:pt x="4" y="48"/>
                      <a:pt x="5" y="59"/>
                    </a:cubicBezTo>
                    <a:cubicBezTo>
                      <a:pt x="7" y="71"/>
                      <a:pt x="8" y="84"/>
                      <a:pt x="10" y="96"/>
                    </a:cubicBezTo>
                    <a:cubicBezTo>
                      <a:pt x="17" y="146"/>
                      <a:pt x="23" y="196"/>
                      <a:pt x="30" y="246"/>
                    </a:cubicBezTo>
                    <a:cubicBezTo>
                      <a:pt x="32" y="260"/>
                      <a:pt x="33" y="274"/>
                      <a:pt x="35" y="289"/>
                    </a:cubicBezTo>
                    <a:cubicBezTo>
                      <a:pt x="40" y="252"/>
                      <a:pt x="45" y="215"/>
                      <a:pt x="50" y="178"/>
                    </a:cubicBezTo>
                    <a:cubicBezTo>
                      <a:pt x="52" y="165"/>
                      <a:pt x="54" y="152"/>
                      <a:pt x="60" y="140"/>
                    </a:cubicBezTo>
                    <a:cubicBezTo>
                      <a:pt x="70" y="120"/>
                      <a:pt x="91" y="107"/>
                      <a:pt x="110" y="95"/>
                    </a:cubicBezTo>
                    <a:cubicBezTo>
                      <a:pt x="115" y="93"/>
                      <a:pt x="120" y="90"/>
                      <a:pt x="125" y="89"/>
                    </a:cubicBezTo>
                    <a:close/>
                  </a:path>
                </a:pathLst>
              </a:custGeom>
              <a:solidFill>
                <a:srgbClr val="5988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0" name="Freeform 308">
                <a:extLst>
                  <a:ext uri="{FF2B5EF4-FFF2-40B4-BE49-F238E27FC236}">
                    <a16:creationId xmlns:a16="http://schemas.microsoft.com/office/drawing/2014/main" id="{29FAF551-9E2D-46E1-B01D-522C78CB9BCC}"/>
                  </a:ext>
                </a:extLst>
              </p:cNvPr>
              <p:cNvSpPr>
                <a:spLocks/>
              </p:cNvSpPr>
              <p:nvPr/>
            </p:nvSpPr>
            <p:spPr bwMode="auto">
              <a:xfrm>
                <a:off x="226" y="2012"/>
                <a:ext cx="246" cy="99"/>
              </a:xfrm>
              <a:custGeom>
                <a:avLst/>
                <a:gdLst>
                  <a:gd name="T0" fmla="*/ 210 w 210"/>
                  <a:gd name="T1" fmla="*/ 23 h 84"/>
                  <a:gd name="T2" fmla="*/ 111 w 210"/>
                  <a:gd name="T3" fmla="*/ 9 h 84"/>
                  <a:gd name="T4" fmla="*/ 45 w 210"/>
                  <a:gd name="T5" fmla="*/ 2 h 84"/>
                  <a:gd name="T6" fmla="*/ 4 w 210"/>
                  <a:gd name="T7" fmla="*/ 27 h 84"/>
                  <a:gd name="T8" fmla="*/ 1 w 210"/>
                  <a:gd name="T9" fmla="*/ 55 h 84"/>
                  <a:gd name="T10" fmla="*/ 3 w 210"/>
                  <a:gd name="T11" fmla="*/ 69 h 84"/>
                  <a:gd name="T12" fmla="*/ 18 w 210"/>
                  <a:gd name="T13" fmla="*/ 81 h 84"/>
                  <a:gd name="T14" fmla="*/ 33 w 210"/>
                  <a:gd name="T15" fmla="*/ 77 h 84"/>
                  <a:gd name="T16" fmla="*/ 35 w 210"/>
                  <a:gd name="T17" fmla="*/ 78 h 84"/>
                  <a:gd name="T18" fmla="*/ 58 w 210"/>
                  <a:gd name="T19" fmla="*/ 83 h 84"/>
                  <a:gd name="T20" fmla="*/ 60 w 210"/>
                  <a:gd name="T21" fmla="*/ 84 h 84"/>
                  <a:gd name="T22" fmla="*/ 65 w 210"/>
                  <a:gd name="T23" fmla="*/ 81 h 84"/>
                  <a:gd name="T24" fmla="*/ 130 w 210"/>
                  <a:gd name="T25" fmla="*/ 48 h 84"/>
                  <a:gd name="T26" fmla="*/ 210 w 210"/>
                  <a:gd name="T27" fmla="*/ 2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84">
                    <a:moveTo>
                      <a:pt x="210" y="23"/>
                    </a:moveTo>
                    <a:cubicBezTo>
                      <a:pt x="177" y="18"/>
                      <a:pt x="144" y="13"/>
                      <a:pt x="111" y="9"/>
                    </a:cubicBezTo>
                    <a:cubicBezTo>
                      <a:pt x="89" y="7"/>
                      <a:pt x="67" y="3"/>
                      <a:pt x="45" y="2"/>
                    </a:cubicBezTo>
                    <a:cubicBezTo>
                      <a:pt x="26" y="0"/>
                      <a:pt x="10" y="8"/>
                      <a:pt x="4" y="27"/>
                    </a:cubicBezTo>
                    <a:cubicBezTo>
                      <a:pt x="1" y="36"/>
                      <a:pt x="0" y="45"/>
                      <a:pt x="1" y="55"/>
                    </a:cubicBezTo>
                    <a:cubicBezTo>
                      <a:pt x="1" y="59"/>
                      <a:pt x="2" y="64"/>
                      <a:pt x="3" y="69"/>
                    </a:cubicBezTo>
                    <a:cubicBezTo>
                      <a:pt x="5" y="76"/>
                      <a:pt x="12" y="78"/>
                      <a:pt x="18" y="81"/>
                    </a:cubicBezTo>
                    <a:cubicBezTo>
                      <a:pt x="24" y="83"/>
                      <a:pt x="29" y="81"/>
                      <a:pt x="33" y="77"/>
                    </a:cubicBezTo>
                    <a:cubicBezTo>
                      <a:pt x="33" y="77"/>
                      <a:pt x="34" y="78"/>
                      <a:pt x="35" y="78"/>
                    </a:cubicBezTo>
                    <a:cubicBezTo>
                      <a:pt x="43" y="80"/>
                      <a:pt x="50" y="81"/>
                      <a:pt x="58" y="83"/>
                    </a:cubicBezTo>
                    <a:cubicBezTo>
                      <a:pt x="58" y="83"/>
                      <a:pt x="59" y="83"/>
                      <a:pt x="60" y="84"/>
                    </a:cubicBezTo>
                    <a:cubicBezTo>
                      <a:pt x="62" y="83"/>
                      <a:pt x="63" y="82"/>
                      <a:pt x="65" y="81"/>
                    </a:cubicBezTo>
                    <a:cubicBezTo>
                      <a:pt x="88" y="72"/>
                      <a:pt x="108" y="59"/>
                      <a:pt x="130" y="48"/>
                    </a:cubicBezTo>
                    <a:cubicBezTo>
                      <a:pt x="155" y="36"/>
                      <a:pt x="182" y="27"/>
                      <a:pt x="210" y="23"/>
                    </a:cubicBezTo>
                    <a:close/>
                  </a:path>
                </a:pathLst>
              </a:custGeom>
              <a:solidFill>
                <a:srgbClr val="5988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1" name="Freeform 309">
                <a:extLst>
                  <a:ext uri="{FF2B5EF4-FFF2-40B4-BE49-F238E27FC236}">
                    <a16:creationId xmlns:a16="http://schemas.microsoft.com/office/drawing/2014/main" id="{D1A15E97-6BC6-4101-8381-08A38DA26851}"/>
                  </a:ext>
                </a:extLst>
              </p:cNvPr>
              <p:cNvSpPr>
                <a:spLocks/>
              </p:cNvSpPr>
              <p:nvPr/>
            </p:nvSpPr>
            <p:spPr bwMode="auto">
              <a:xfrm>
                <a:off x="-165" y="1103"/>
                <a:ext cx="1216" cy="1130"/>
              </a:xfrm>
              <a:custGeom>
                <a:avLst/>
                <a:gdLst>
                  <a:gd name="T0" fmla="*/ 975 w 1039"/>
                  <a:gd name="T1" fmla="*/ 263 h 964"/>
                  <a:gd name="T2" fmla="*/ 966 w 1039"/>
                  <a:gd name="T3" fmla="*/ 193 h 964"/>
                  <a:gd name="T4" fmla="*/ 900 w 1039"/>
                  <a:gd name="T5" fmla="*/ 165 h 964"/>
                  <a:gd name="T6" fmla="*/ 815 w 1039"/>
                  <a:gd name="T7" fmla="*/ 146 h 964"/>
                  <a:gd name="T8" fmla="*/ 715 w 1039"/>
                  <a:gd name="T9" fmla="*/ 99 h 964"/>
                  <a:gd name="T10" fmla="*/ 632 w 1039"/>
                  <a:gd name="T11" fmla="*/ 71 h 964"/>
                  <a:gd name="T12" fmla="*/ 584 w 1039"/>
                  <a:gd name="T13" fmla="*/ 27 h 964"/>
                  <a:gd name="T14" fmla="*/ 531 w 1039"/>
                  <a:gd name="T15" fmla="*/ 50 h 964"/>
                  <a:gd name="T16" fmla="*/ 461 w 1039"/>
                  <a:gd name="T17" fmla="*/ 48 h 964"/>
                  <a:gd name="T18" fmla="*/ 374 w 1039"/>
                  <a:gd name="T19" fmla="*/ 2 h 964"/>
                  <a:gd name="T20" fmla="*/ 303 w 1039"/>
                  <a:gd name="T21" fmla="*/ 57 h 964"/>
                  <a:gd name="T22" fmla="*/ 234 w 1039"/>
                  <a:gd name="T23" fmla="*/ 91 h 964"/>
                  <a:gd name="T24" fmla="*/ 226 w 1039"/>
                  <a:gd name="T25" fmla="*/ 150 h 964"/>
                  <a:gd name="T26" fmla="*/ 204 w 1039"/>
                  <a:gd name="T27" fmla="*/ 153 h 964"/>
                  <a:gd name="T28" fmla="*/ 173 w 1039"/>
                  <a:gd name="T29" fmla="*/ 197 h 964"/>
                  <a:gd name="T30" fmla="*/ 96 w 1039"/>
                  <a:gd name="T31" fmla="*/ 218 h 964"/>
                  <a:gd name="T32" fmla="*/ 73 w 1039"/>
                  <a:gd name="T33" fmla="*/ 296 h 964"/>
                  <a:gd name="T34" fmla="*/ 19 w 1039"/>
                  <a:gd name="T35" fmla="*/ 352 h 964"/>
                  <a:gd name="T36" fmla="*/ 34 w 1039"/>
                  <a:gd name="T37" fmla="*/ 453 h 964"/>
                  <a:gd name="T38" fmla="*/ 33 w 1039"/>
                  <a:gd name="T39" fmla="*/ 477 h 964"/>
                  <a:gd name="T40" fmla="*/ 20 w 1039"/>
                  <a:gd name="T41" fmla="*/ 495 h 964"/>
                  <a:gd name="T42" fmla="*/ 9 w 1039"/>
                  <a:gd name="T43" fmla="*/ 537 h 964"/>
                  <a:gd name="T44" fmla="*/ 22 w 1039"/>
                  <a:gd name="T45" fmla="*/ 579 h 964"/>
                  <a:gd name="T46" fmla="*/ 18 w 1039"/>
                  <a:gd name="T47" fmla="*/ 602 h 964"/>
                  <a:gd name="T48" fmla="*/ 8 w 1039"/>
                  <a:gd name="T49" fmla="*/ 622 h 964"/>
                  <a:gd name="T50" fmla="*/ 7 w 1039"/>
                  <a:gd name="T51" fmla="*/ 670 h 964"/>
                  <a:gd name="T52" fmla="*/ 22 w 1039"/>
                  <a:gd name="T53" fmla="*/ 701 h 964"/>
                  <a:gd name="T54" fmla="*/ 1 w 1039"/>
                  <a:gd name="T55" fmla="*/ 743 h 964"/>
                  <a:gd name="T56" fmla="*/ 27 w 1039"/>
                  <a:gd name="T57" fmla="*/ 784 h 964"/>
                  <a:gd name="T58" fmla="*/ 34 w 1039"/>
                  <a:gd name="T59" fmla="*/ 859 h 964"/>
                  <a:gd name="T60" fmla="*/ 65 w 1039"/>
                  <a:gd name="T61" fmla="*/ 902 h 964"/>
                  <a:gd name="T62" fmla="*/ 100 w 1039"/>
                  <a:gd name="T63" fmla="*/ 908 h 964"/>
                  <a:gd name="T64" fmla="*/ 155 w 1039"/>
                  <a:gd name="T65" fmla="*/ 962 h 964"/>
                  <a:gd name="T66" fmla="*/ 204 w 1039"/>
                  <a:gd name="T67" fmla="*/ 940 h 964"/>
                  <a:gd name="T68" fmla="*/ 247 w 1039"/>
                  <a:gd name="T69" fmla="*/ 944 h 964"/>
                  <a:gd name="T70" fmla="*/ 275 w 1039"/>
                  <a:gd name="T71" fmla="*/ 911 h 964"/>
                  <a:gd name="T72" fmla="*/ 322 w 1039"/>
                  <a:gd name="T73" fmla="*/ 907 h 964"/>
                  <a:gd name="T74" fmla="*/ 345 w 1039"/>
                  <a:gd name="T75" fmla="*/ 869 h 964"/>
                  <a:gd name="T76" fmla="*/ 394 w 1039"/>
                  <a:gd name="T77" fmla="*/ 861 h 964"/>
                  <a:gd name="T78" fmla="*/ 411 w 1039"/>
                  <a:gd name="T79" fmla="*/ 811 h 964"/>
                  <a:gd name="T80" fmla="*/ 459 w 1039"/>
                  <a:gd name="T81" fmla="*/ 735 h 964"/>
                  <a:gd name="T82" fmla="*/ 491 w 1039"/>
                  <a:gd name="T83" fmla="*/ 701 h 964"/>
                  <a:gd name="T84" fmla="*/ 477 w 1039"/>
                  <a:gd name="T85" fmla="*/ 641 h 964"/>
                  <a:gd name="T86" fmla="*/ 510 w 1039"/>
                  <a:gd name="T87" fmla="*/ 592 h 964"/>
                  <a:gd name="T88" fmla="*/ 539 w 1039"/>
                  <a:gd name="T89" fmla="*/ 589 h 964"/>
                  <a:gd name="T90" fmla="*/ 571 w 1039"/>
                  <a:gd name="T91" fmla="*/ 554 h 964"/>
                  <a:gd name="T92" fmla="*/ 620 w 1039"/>
                  <a:gd name="T93" fmla="*/ 560 h 964"/>
                  <a:gd name="T94" fmla="*/ 647 w 1039"/>
                  <a:gd name="T95" fmla="*/ 544 h 964"/>
                  <a:gd name="T96" fmla="*/ 717 w 1039"/>
                  <a:gd name="T97" fmla="*/ 550 h 964"/>
                  <a:gd name="T98" fmla="*/ 769 w 1039"/>
                  <a:gd name="T99" fmla="*/ 583 h 964"/>
                  <a:gd name="T100" fmla="*/ 791 w 1039"/>
                  <a:gd name="T101" fmla="*/ 577 h 964"/>
                  <a:gd name="T102" fmla="*/ 804 w 1039"/>
                  <a:gd name="T103" fmla="*/ 576 h 964"/>
                  <a:gd name="T104" fmla="*/ 820 w 1039"/>
                  <a:gd name="T105" fmla="*/ 585 h 964"/>
                  <a:gd name="T106" fmla="*/ 879 w 1039"/>
                  <a:gd name="T107" fmla="*/ 588 h 964"/>
                  <a:gd name="T108" fmla="*/ 909 w 1039"/>
                  <a:gd name="T109" fmla="*/ 556 h 964"/>
                  <a:gd name="T110" fmla="*/ 967 w 1039"/>
                  <a:gd name="T111" fmla="*/ 542 h 964"/>
                  <a:gd name="T112" fmla="*/ 981 w 1039"/>
                  <a:gd name="T113" fmla="*/ 505 h 964"/>
                  <a:gd name="T114" fmla="*/ 1015 w 1039"/>
                  <a:gd name="T115" fmla="*/ 407 h 964"/>
                  <a:gd name="T116" fmla="*/ 1008 w 1039"/>
                  <a:gd name="T117" fmla="*/ 340 h 964"/>
                  <a:gd name="T118" fmla="*/ 975 w 1039"/>
                  <a:gd name="T119" fmla="*/ 263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39" h="964">
                    <a:moveTo>
                      <a:pt x="975" y="263"/>
                    </a:moveTo>
                    <a:cubicBezTo>
                      <a:pt x="984" y="240"/>
                      <a:pt x="981" y="213"/>
                      <a:pt x="966" y="193"/>
                    </a:cubicBezTo>
                    <a:cubicBezTo>
                      <a:pt x="950" y="173"/>
                      <a:pt x="925" y="163"/>
                      <a:pt x="900" y="165"/>
                    </a:cubicBezTo>
                    <a:cubicBezTo>
                      <a:pt x="884" y="133"/>
                      <a:pt x="843" y="124"/>
                      <a:pt x="815" y="146"/>
                    </a:cubicBezTo>
                    <a:cubicBezTo>
                      <a:pt x="801" y="105"/>
                      <a:pt x="756" y="82"/>
                      <a:pt x="715" y="99"/>
                    </a:cubicBezTo>
                    <a:cubicBezTo>
                      <a:pt x="701" y="68"/>
                      <a:pt x="661" y="53"/>
                      <a:pt x="632" y="71"/>
                    </a:cubicBezTo>
                    <a:cubicBezTo>
                      <a:pt x="625" y="49"/>
                      <a:pt x="605" y="30"/>
                      <a:pt x="584" y="27"/>
                    </a:cubicBezTo>
                    <a:cubicBezTo>
                      <a:pt x="564" y="23"/>
                      <a:pt x="542" y="33"/>
                      <a:pt x="531" y="50"/>
                    </a:cubicBezTo>
                    <a:cubicBezTo>
                      <a:pt x="513" y="29"/>
                      <a:pt x="481" y="28"/>
                      <a:pt x="461" y="48"/>
                    </a:cubicBezTo>
                    <a:cubicBezTo>
                      <a:pt x="441" y="20"/>
                      <a:pt x="409" y="0"/>
                      <a:pt x="374" y="2"/>
                    </a:cubicBezTo>
                    <a:cubicBezTo>
                      <a:pt x="342" y="4"/>
                      <a:pt x="312" y="26"/>
                      <a:pt x="303" y="57"/>
                    </a:cubicBezTo>
                    <a:cubicBezTo>
                      <a:pt x="276" y="56"/>
                      <a:pt x="249" y="67"/>
                      <a:pt x="234" y="91"/>
                    </a:cubicBezTo>
                    <a:cubicBezTo>
                      <a:pt x="227" y="103"/>
                      <a:pt x="216" y="135"/>
                      <a:pt x="226" y="150"/>
                    </a:cubicBezTo>
                    <a:cubicBezTo>
                      <a:pt x="219" y="150"/>
                      <a:pt x="211" y="151"/>
                      <a:pt x="204" y="153"/>
                    </a:cubicBezTo>
                    <a:cubicBezTo>
                      <a:pt x="186" y="160"/>
                      <a:pt x="175" y="178"/>
                      <a:pt x="173" y="197"/>
                    </a:cubicBezTo>
                    <a:cubicBezTo>
                      <a:pt x="146" y="191"/>
                      <a:pt x="117" y="198"/>
                      <a:pt x="96" y="218"/>
                    </a:cubicBezTo>
                    <a:cubicBezTo>
                      <a:pt x="75" y="238"/>
                      <a:pt x="67" y="268"/>
                      <a:pt x="73" y="296"/>
                    </a:cubicBezTo>
                    <a:cubicBezTo>
                      <a:pt x="47" y="304"/>
                      <a:pt x="27" y="326"/>
                      <a:pt x="19" y="352"/>
                    </a:cubicBezTo>
                    <a:cubicBezTo>
                      <a:pt x="9" y="386"/>
                      <a:pt x="19" y="422"/>
                      <a:pt x="34" y="453"/>
                    </a:cubicBezTo>
                    <a:cubicBezTo>
                      <a:pt x="39" y="463"/>
                      <a:pt x="40" y="468"/>
                      <a:pt x="33" y="477"/>
                    </a:cubicBezTo>
                    <a:cubicBezTo>
                      <a:pt x="28" y="483"/>
                      <a:pt x="23" y="488"/>
                      <a:pt x="20" y="495"/>
                    </a:cubicBezTo>
                    <a:cubicBezTo>
                      <a:pt x="13" y="507"/>
                      <a:pt x="9" y="522"/>
                      <a:pt x="9" y="537"/>
                    </a:cubicBezTo>
                    <a:cubicBezTo>
                      <a:pt x="9" y="552"/>
                      <a:pt x="15" y="566"/>
                      <a:pt x="22" y="579"/>
                    </a:cubicBezTo>
                    <a:cubicBezTo>
                      <a:pt x="27" y="589"/>
                      <a:pt x="23" y="594"/>
                      <a:pt x="18" y="602"/>
                    </a:cubicBezTo>
                    <a:cubicBezTo>
                      <a:pt x="14" y="609"/>
                      <a:pt x="11" y="615"/>
                      <a:pt x="8" y="622"/>
                    </a:cubicBezTo>
                    <a:cubicBezTo>
                      <a:pt x="4" y="638"/>
                      <a:pt x="3" y="654"/>
                      <a:pt x="7" y="670"/>
                    </a:cubicBezTo>
                    <a:cubicBezTo>
                      <a:pt x="10" y="681"/>
                      <a:pt x="14" y="693"/>
                      <a:pt x="22" y="701"/>
                    </a:cubicBezTo>
                    <a:cubicBezTo>
                      <a:pt x="9" y="710"/>
                      <a:pt x="0" y="727"/>
                      <a:pt x="1" y="743"/>
                    </a:cubicBezTo>
                    <a:cubicBezTo>
                      <a:pt x="2" y="761"/>
                      <a:pt x="13" y="776"/>
                      <a:pt x="27" y="784"/>
                    </a:cubicBezTo>
                    <a:cubicBezTo>
                      <a:pt x="16" y="807"/>
                      <a:pt x="24" y="836"/>
                      <a:pt x="34" y="859"/>
                    </a:cubicBezTo>
                    <a:cubicBezTo>
                      <a:pt x="42" y="875"/>
                      <a:pt x="50" y="892"/>
                      <a:pt x="65" y="902"/>
                    </a:cubicBezTo>
                    <a:cubicBezTo>
                      <a:pt x="76" y="910"/>
                      <a:pt x="89" y="912"/>
                      <a:pt x="100" y="908"/>
                    </a:cubicBezTo>
                    <a:cubicBezTo>
                      <a:pt x="111" y="932"/>
                      <a:pt x="128" y="958"/>
                      <a:pt x="155" y="962"/>
                    </a:cubicBezTo>
                    <a:cubicBezTo>
                      <a:pt x="174" y="964"/>
                      <a:pt x="195" y="956"/>
                      <a:pt x="204" y="940"/>
                    </a:cubicBezTo>
                    <a:cubicBezTo>
                      <a:pt x="217" y="948"/>
                      <a:pt x="233" y="950"/>
                      <a:pt x="247" y="944"/>
                    </a:cubicBezTo>
                    <a:cubicBezTo>
                      <a:pt x="262" y="939"/>
                      <a:pt x="271" y="926"/>
                      <a:pt x="275" y="911"/>
                    </a:cubicBezTo>
                    <a:cubicBezTo>
                      <a:pt x="290" y="917"/>
                      <a:pt x="307" y="916"/>
                      <a:pt x="322" y="907"/>
                    </a:cubicBezTo>
                    <a:cubicBezTo>
                      <a:pt x="335" y="899"/>
                      <a:pt x="345" y="885"/>
                      <a:pt x="345" y="869"/>
                    </a:cubicBezTo>
                    <a:cubicBezTo>
                      <a:pt x="361" y="875"/>
                      <a:pt x="380" y="872"/>
                      <a:pt x="394" y="861"/>
                    </a:cubicBezTo>
                    <a:cubicBezTo>
                      <a:pt x="409" y="849"/>
                      <a:pt x="414" y="829"/>
                      <a:pt x="411" y="811"/>
                    </a:cubicBezTo>
                    <a:cubicBezTo>
                      <a:pt x="443" y="801"/>
                      <a:pt x="464" y="768"/>
                      <a:pt x="459" y="735"/>
                    </a:cubicBezTo>
                    <a:cubicBezTo>
                      <a:pt x="475" y="731"/>
                      <a:pt x="487" y="717"/>
                      <a:pt x="491" y="701"/>
                    </a:cubicBezTo>
                    <a:cubicBezTo>
                      <a:pt x="496" y="680"/>
                      <a:pt x="487" y="659"/>
                      <a:pt x="477" y="641"/>
                    </a:cubicBezTo>
                    <a:cubicBezTo>
                      <a:pt x="497" y="633"/>
                      <a:pt x="510" y="613"/>
                      <a:pt x="510" y="592"/>
                    </a:cubicBezTo>
                    <a:cubicBezTo>
                      <a:pt x="520" y="594"/>
                      <a:pt x="530" y="593"/>
                      <a:pt x="539" y="589"/>
                    </a:cubicBezTo>
                    <a:cubicBezTo>
                      <a:pt x="554" y="582"/>
                      <a:pt x="563" y="568"/>
                      <a:pt x="571" y="554"/>
                    </a:cubicBezTo>
                    <a:cubicBezTo>
                      <a:pt x="586" y="563"/>
                      <a:pt x="603" y="564"/>
                      <a:pt x="620" y="560"/>
                    </a:cubicBezTo>
                    <a:cubicBezTo>
                      <a:pt x="630" y="557"/>
                      <a:pt x="640" y="551"/>
                      <a:pt x="647" y="544"/>
                    </a:cubicBezTo>
                    <a:cubicBezTo>
                      <a:pt x="660" y="568"/>
                      <a:pt x="697" y="569"/>
                      <a:pt x="717" y="550"/>
                    </a:cubicBezTo>
                    <a:cubicBezTo>
                      <a:pt x="732" y="563"/>
                      <a:pt x="750" y="578"/>
                      <a:pt x="769" y="583"/>
                    </a:cubicBezTo>
                    <a:cubicBezTo>
                      <a:pt x="778" y="585"/>
                      <a:pt x="784" y="583"/>
                      <a:pt x="791" y="577"/>
                    </a:cubicBezTo>
                    <a:cubicBezTo>
                      <a:pt x="796" y="572"/>
                      <a:pt x="797" y="573"/>
                      <a:pt x="804" y="576"/>
                    </a:cubicBezTo>
                    <a:cubicBezTo>
                      <a:pt x="809" y="579"/>
                      <a:pt x="815" y="582"/>
                      <a:pt x="820" y="585"/>
                    </a:cubicBezTo>
                    <a:cubicBezTo>
                      <a:pt x="839" y="592"/>
                      <a:pt x="860" y="596"/>
                      <a:pt x="879" y="588"/>
                    </a:cubicBezTo>
                    <a:cubicBezTo>
                      <a:pt x="893" y="582"/>
                      <a:pt x="905" y="571"/>
                      <a:pt x="909" y="556"/>
                    </a:cubicBezTo>
                    <a:cubicBezTo>
                      <a:pt x="930" y="558"/>
                      <a:pt x="951" y="557"/>
                      <a:pt x="967" y="542"/>
                    </a:cubicBezTo>
                    <a:cubicBezTo>
                      <a:pt x="978" y="532"/>
                      <a:pt x="983" y="518"/>
                      <a:pt x="981" y="505"/>
                    </a:cubicBezTo>
                    <a:cubicBezTo>
                      <a:pt x="1021" y="491"/>
                      <a:pt x="1039" y="443"/>
                      <a:pt x="1015" y="407"/>
                    </a:cubicBezTo>
                    <a:cubicBezTo>
                      <a:pt x="1031" y="387"/>
                      <a:pt x="1028" y="357"/>
                      <a:pt x="1008" y="340"/>
                    </a:cubicBezTo>
                    <a:cubicBezTo>
                      <a:pt x="1021" y="311"/>
                      <a:pt x="1004" y="275"/>
                      <a:pt x="975" y="263"/>
                    </a:cubicBezTo>
                    <a:close/>
                  </a:path>
                </a:pathLst>
              </a:custGeom>
              <a:solidFill>
                <a:srgbClr val="5988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2" name="Freeform 310">
                <a:extLst>
                  <a:ext uri="{FF2B5EF4-FFF2-40B4-BE49-F238E27FC236}">
                    <a16:creationId xmlns:a16="http://schemas.microsoft.com/office/drawing/2014/main" id="{37299460-A0FF-4FAA-A2AB-7F40F5FAD819}"/>
                  </a:ext>
                </a:extLst>
              </p:cNvPr>
              <p:cNvSpPr>
                <a:spLocks/>
              </p:cNvSpPr>
              <p:nvPr/>
            </p:nvSpPr>
            <p:spPr bwMode="auto">
              <a:xfrm>
                <a:off x="-164" y="1570"/>
                <a:ext cx="1200" cy="663"/>
              </a:xfrm>
              <a:custGeom>
                <a:avLst/>
                <a:gdLst>
                  <a:gd name="T0" fmla="*/ 1005 w 1025"/>
                  <a:gd name="T1" fmla="*/ 45 h 566"/>
                  <a:gd name="T2" fmla="*/ 942 w 1025"/>
                  <a:gd name="T3" fmla="*/ 1 h 566"/>
                  <a:gd name="T4" fmla="*/ 911 w 1025"/>
                  <a:gd name="T5" fmla="*/ 17 h 566"/>
                  <a:gd name="T6" fmla="*/ 879 w 1025"/>
                  <a:gd name="T7" fmla="*/ 0 h 566"/>
                  <a:gd name="T8" fmla="*/ 828 w 1025"/>
                  <a:gd name="T9" fmla="*/ 49 h 566"/>
                  <a:gd name="T10" fmla="*/ 757 w 1025"/>
                  <a:gd name="T11" fmla="*/ 18 h 566"/>
                  <a:gd name="T12" fmla="*/ 712 w 1025"/>
                  <a:gd name="T13" fmla="*/ 44 h 566"/>
                  <a:gd name="T14" fmla="*/ 661 w 1025"/>
                  <a:gd name="T15" fmla="*/ 12 h 566"/>
                  <a:gd name="T16" fmla="*/ 568 w 1025"/>
                  <a:gd name="T17" fmla="*/ 16 h 566"/>
                  <a:gd name="T18" fmla="*/ 532 w 1025"/>
                  <a:gd name="T19" fmla="*/ 59 h 566"/>
                  <a:gd name="T20" fmla="*/ 476 w 1025"/>
                  <a:gd name="T21" fmla="*/ 47 h 566"/>
                  <a:gd name="T22" fmla="*/ 396 w 1025"/>
                  <a:gd name="T23" fmla="*/ 95 h 566"/>
                  <a:gd name="T24" fmla="*/ 379 w 1025"/>
                  <a:gd name="T25" fmla="*/ 164 h 566"/>
                  <a:gd name="T26" fmla="*/ 319 w 1025"/>
                  <a:gd name="T27" fmla="*/ 191 h 566"/>
                  <a:gd name="T28" fmla="*/ 275 w 1025"/>
                  <a:gd name="T29" fmla="*/ 265 h 566"/>
                  <a:gd name="T30" fmla="*/ 218 w 1025"/>
                  <a:gd name="T31" fmla="*/ 334 h 566"/>
                  <a:gd name="T32" fmla="*/ 202 w 1025"/>
                  <a:gd name="T33" fmla="*/ 335 h 566"/>
                  <a:gd name="T34" fmla="*/ 189 w 1025"/>
                  <a:gd name="T35" fmla="*/ 348 h 566"/>
                  <a:gd name="T36" fmla="*/ 137 w 1025"/>
                  <a:gd name="T37" fmla="*/ 360 h 566"/>
                  <a:gd name="T38" fmla="*/ 89 w 1025"/>
                  <a:gd name="T39" fmla="*/ 329 h 566"/>
                  <a:gd name="T40" fmla="*/ 39 w 1025"/>
                  <a:gd name="T41" fmla="*/ 362 h 566"/>
                  <a:gd name="T42" fmla="*/ 2 w 1025"/>
                  <a:gd name="T43" fmla="*/ 331 h 566"/>
                  <a:gd name="T44" fmla="*/ 0 w 1025"/>
                  <a:gd name="T45" fmla="*/ 345 h 566"/>
                  <a:gd name="T46" fmla="*/ 26 w 1025"/>
                  <a:gd name="T47" fmla="*/ 386 h 566"/>
                  <a:gd name="T48" fmla="*/ 33 w 1025"/>
                  <a:gd name="T49" fmla="*/ 461 h 566"/>
                  <a:gd name="T50" fmla="*/ 64 w 1025"/>
                  <a:gd name="T51" fmla="*/ 504 h 566"/>
                  <a:gd name="T52" fmla="*/ 99 w 1025"/>
                  <a:gd name="T53" fmla="*/ 510 h 566"/>
                  <a:gd name="T54" fmla="*/ 154 w 1025"/>
                  <a:gd name="T55" fmla="*/ 564 h 566"/>
                  <a:gd name="T56" fmla="*/ 203 w 1025"/>
                  <a:gd name="T57" fmla="*/ 542 h 566"/>
                  <a:gd name="T58" fmla="*/ 246 w 1025"/>
                  <a:gd name="T59" fmla="*/ 546 h 566"/>
                  <a:gd name="T60" fmla="*/ 274 w 1025"/>
                  <a:gd name="T61" fmla="*/ 513 h 566"/>
                  <a:gd name="T62" fmla="*/ 321 w 1025"/>
                  <a:gd name="T63" fmla="*/ 509 h 566"/>
                  <a:gd name="T64" fmla="*/ 344 w 1025"/>
                  <a:gd name="T65" fmla="*/ 471 h 566"/>
                  <a:gd name="T66" fmla="*/ 393 w 1025"/>
                  <a:gd name="T67" fmla="*/ 463 h 566"/>
                  <a:gd name="T68" fmla="*/ 410 w 1025"/>
                  <a:gd name="T69" fmla="*/ 413 h 566"/>
                  <a:gd name="T70" fmla="*/ 458 w 1025"/>
                  <a:gd name="T71" fmla="*/ 337 h 566"/>
                  <a:gd name="T72" fmla="*/ 490 w 1025"/>
                  <a:gd name="T73" fmla="*/ 303 h 566"/>
                  <a:gd name="T74" fmla="*/ 476 w 1025"/>
                  <a:gd name="T75" fmla="*/ 243 h 566"/>
                  <a:gd name="T76" fmla="*/ 509 w 1025"/>
                  <a:gd name="T77" fmla="*/ 194 h 566"/>
                  <a:gd name="T78" fmla="*/ 538 w 1025"/>
                  <a:gd name="T79" fmla="*/ 191 h 566"/>
                  <a:gd name="T80" fmla="*/ 570 w 1025"/>
                  <a:gd name="T81" fmla="*/ 156 h 566"/>
                  <a:gd name="T82" fmla="*/ 619 w 1025"/>
                  <a:gd name="T83" fmla="*/ 162 h 566"/>
                  <a:gd name="T84" fmla="*/ 646 w 1025"/>
                  <a:gd name="T85" fmla="*/ 146 h 566"/>
                  <a:gd name="T86" fmla="*/ 716 w 1025"/>
                  <a:gd name="T87" fmla="*/ 152 h 566"/>
                  <a:gd name="T88" fmla="*/ 768 w 1025"/>
                  <a:gd name="T89" fmla="*/ 185 h 566"/>
                  <a:gd name="T90" fmla="*/ 790 w 1025"/>
                  <a:gd name="T91" fmla="*/ 179 h 566"/>
                  <a:gd name="T92" fmla="*/ 803 w 1025"/>
                  <a:gd name="T93" fmla="*/ 178 h 566"/>
                  <a:gd name="T94" fmla="*/ 819 w 1025"/>
                  <a:gd name="T95" fmla="*/ 187 h 566"/>
                  <a:gd name="T96" fmla="*/ 878 w 1025"/>
                  <a:gd name="T97" fmla="*/ 190 h 566"/>
                  <a:gd name="T98" fmla="*/ 908 w 1025"/>
                  <a:gd name="T99" fmla="*/ 158 h 566"/>
                  <a:gd name="T100" fmla="*/ 966 w 1025"/>
                  <a:gd name="T101" fmla="*/ 144 h 566"/>
                  <a:gd name="T102" fmla="*/ 980 w 1025"/>
                  <a:gd name="T103" fmla="*/ 107 h 566"/>
                  <a:gd name="T104" fmla="*/ 1024 w 1025"/>
                  <a:gd name="T105" fmla="*/ 43 h 566"/>
                  <a:gd name="T106" fmla="*/ 1005 w 1025"/>
                  <a:gd name="T107" fmla="*/ 45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25" h="566">
                    <a:moveTo>
                      <a:pt x="1005" y="45"/>
                    </a:moveTo>
                    <a:cubicBezTo>
                      <a:pt x="978" y="43"/>
                      <a:pt x="952" y="26"/>
                      <a:pt x="942" y="1"/>
                    </a:cubicBezTo>
                    <a:cubicBezTo>
                      <a:pt x="938" y="13"/>
                      <a:pt x="924" y="19"/>
                      <a:pt x="911" y="17"/>
                    </a:cubicBezTo>
                    <a:cubicBezTo>
                      <a:pt x="899" y="15"/>
                      <a:pt x="889" y="7"/>
                      <a:pt x="879" y="0"/>
                    </a:cubicBezTo>
                    <a:cubicBezTo>
                      <a:pt x="882" y="26"/>
                      <a:pt x="855" y="49"/>
                      <a:pt x="828" y="49"/>
                    </a:cubicBezTo>
                    <a:cubicBezTo>
                      <a:pt x="802" y="49"/>
                      <a:pt x="777" y="34"/>
                      <a:pt x="757" y="18"/>
                    </a:cubicBezTo>
                    <a:cubicBezTo>
                      <a:pt x="749" y="34"/>
                      <a:pt x="730" y="45"/>
                      <a:pt x="712" y="44"/>
                    </a:cubicBezTo>
                    <a:cubicBezTo>
                      <a:pt x="694" y="43"/>
                      <a:pt x="667" y="29"/>
                      <a:pt x="661" y="12"/>
                    </a:cubicBezTo>
                    <a:cubicBezTo>
                      <a:pt x="642" y="42"/>
                      <a:pt x="590" y="45"/>
                      <a:pt x="568" y="16"/>
                    </a:cubicBezTo>
                    <a:cubicBezTo>
                      <a:pt x="565" y="35"/>
                      <a:pt x="551" y="53"/>
                      <a:pt x="532" y="59"/>
                    </a:cubicBezTo>
                    <a:cubicBezTo>
                      <a:pt x="513" y="66"/>
                      <a:pt x="490" y="61"/>
                      <a:pt x="476" y="47"/>
                    </a:cubicBezTo>
                    <a:cubicBezTo>
                      <a:pt x="468" y="80"/>
                      <a:pt x="430" y="104"/>
                      <a:pt x="396" y="95"/>
                    </a:cubicBezTo>
                    <a:cubicBezTo>
                      <a:pt x="394" y="119"/>
                      <a:pt x="391" y="143"/>
                      <a:pt x="379" y="164"/>
                    </a:cubicBezTo>
                    <a:cubicBezTo>
                      <a:pt x="367" y="184"/>
                      <a:pt x="342" y="198"/>
                      <a:pt x="319" y="191"/>
                    </a:cubicBezTo>
                    <a:cubicBezTo>
                      <a:pt x="337" y="221"/>
                      <a:pt x="310" y="266"/>
                      <a:pt x="275" y="265"/>
                    </a:cubicBezTo>
                    <a:cubicBezTo>
                      <a:pt x="283" y="299"/>
                      <a:pt x="252" y="336"/>
                      <a:pt x="218" y="334"/>
                    </a:cubicBezTo>
                    <a:cubicBezTo>
                      <a:pt x="212" y="334"/>
                      <a:pt x="207" y="333"/>
                      <a:pt x="202" y="335"/>
                    </a:cubicBezTo>
                    <a:cubicBezTo>
                      <a:pt x="196" y="338"/>
                      <a:pt x="193" y="344"/>
                      <a:pt x="189" y="348"/>
                    </a:cubicBezTo>
                    <a:cubicBezTo>
                      <a:pt x="177" y="363"/>
                      <a:pt x="155" y="365"/>
                      <a:pt x="137" y="360"/>
                    </a:cubicBezTo>
                    <a:cubicBezTo>
                      <a:pt x="119" y="354"/>
                      <a:pt x="104" y="341"/>
                      <a:pt x="89" y="329"/>
                    </a:cubicBezTo>
                    <a:cubicBezTo>
                      <a:pt x="83" y="350"/>
                      <a:pt x="61" y="365"/>
                      <a:pt x="39" y="362"/>
                    </a:cubicBezTo>
                    <a:cubicBezTo>
                      <a:pt x="22" y="360"/>
                      <a:pt x="7" y="347"/>
                      <a:pt x="2" y="331"/>
                    </a:cubicBezTo>
                    <a:cubicBezTo>
                      <a:pt x="1" y="335"/>
                      <a:pt x="0" y="340"/>
                      <a:pt x="0" y="345"/>
                    </a:cubicBezTo>
                    <a:cubicBezTo>
                      <a:pt x="1" y="363"/>
                      <a:pt x="12" y="378"/>
                      <a:pt x="26" y="386"/>
                    </a:cubicBezTo>
                    <a:cubicBezTo>
                      <a:pt x="15" y="409"/>
                      <a:pt x="23" y="438"/>
                      <a:pt x="33" y="461"/>
                    </a:cubicBezTo>
                    <a:cubicBezTo>
                      <a:pt x="41" y="477"/>
                      <a:pt x="49" y="494"/>
                      <a:pt x="64" y="504"/>
                    </a:cubicBezTo>
                    <a:cubicBezTo>
                      <a:pt x="75" y="512"/>
                      <a:pt x="88" y="514"/>
                      <a:pt x="99" y="510"/>
                    </a:cubicBezTo>
                    <a:cubicBezTo>
                      <a:pt x="110" y="534"/>
                      <a:pt x="127" y="560"/>
                      <a:pt x="154" y="564"/>
                    </a:cubicBezTo>
                    <a:cubicBezTo>
                      <a:pt x="173" y="566"/>
                      <a:pt x="194" y="558"/>
                      <a:pt x="203" y="542"/>
                    </a:cubicBezTo>
                    <a:cubicBezTo>
                      <a:pt x="216" y="550"/>
                      <a:pt x="232" y="552"/>
                      <a:pt x="246" y="546"/>
                    </a:cubicBezTo>
                    <a:cubicBezTo>
                      <a:pt x="261" y="541"/>
                      <a:pt x="270" y="528"/>
                      <a:pt x="274" y="513"/>
                    </a:cubicBezTo>
                    <a:cubicBezTo>
                      <a:pt x="289" y="519"/>
                      <a:pt x="306" y="518"/>
                      <a:pt x="321" y="509"/>
                    </a:cubicBezTo>
                    <a:cubicBezTo>
                      <a:pt x="334" y="501"/>
                      <a:pt x="344" y="487"/>
                      <a:pt x="344" y="471"/>
                    </a:cubicBezTo>
                    <a:cubicBezTo>
                      <a:pt x="360" y="477"/>
                      <a:pt x="379" y="474"/>
                      <a:pt x="393" y="463"/>
                    </a:cubicBezTo>
                    <a:cubicBezTo>
                      <a:pt x="408" y="451"/>
                      <a:pt x="413" y="431"/>
                      <a:pt x="410" y="413"/>
                    </a:cubicBezTo>
                    <a:cubicBezTo>
                      <a:pt x="442" y="403"/>
                      <a:pt x="463" y="370"/>
                      <a:pt x="458" y="337"/>
                    </a:cubicBezTo>
                    <a:cubicBezTo>
                      <a:pt x="474" y="333"/>
                      <a:pt x="486" y="319"/>
                      <a:pt x="490" y="303"/>
                    </a:cubicBezTo>
                    <a:cubicBezTo>
                      <a:pt x="495" y="282"/>
                      <a:pt x="486" y="261"/>
                      <a:pt x="476" y="243"/>
                    </a:cubicBezTo>
                    <a:cubicBezTo>
                      <a:pt x="496" y="235"/>
                      <a:pt x="509" y="215"/>
                      <a:pt x="509" y="194"/>
                    </a:cubicBezTo>
                    <a:cubicBezTo>
                      <a:pt x="519" y="196"/>
                      <a:pt x="529" y="195"/>
                      <a:pt x="538" y="191"/>
                    </a:cubicBezTo>
                    <a:cubicBezTo>
                      <a:pt x="553" y="184"/>
                      <a:pt x="562" y="170"/>
                      <a:pt x="570" y="156"/>
                    </a:cubicBezTo>
                    <a:cubicBezTo>
                      <a:pt x="585" y="165"/>
                      <a:pt x="602" y="166"/>
                      <a:pt x="619" y="162"/>
                    </a:cubicBezTo>
                    <a:cubicBezTo>
                      <a:pt x="629" y="159"/>
                      <a:pt x="639" y="153"/>
                      <a:pt x="646" y="146"/>
                    </a:cubicBezTo>
                    <a:cubicBezTo>
                      <a:pt x="659" y="170"/>
                      <a:pt x="696" y="171"/>
                      <a:pt x="716" y="152"/>
                    </a:cubicBezTo>
                    <a:cubicBezTo>
                      <a:pt x="731" y="165"/>
                      <a:pt x="749" y="180"/>
                      <a:pt x="768" y="185"/>
                    </a:cubicBezTo>
                    <a:cubicBezTo>
                      <a:pt x="777" y="187"/>
                      <a:pt x="783" y="185"/>
                      <a:pt x="790" y="179"/>
                    </a:cubicBezTo>
                    <a:cubicBezTo>
                      <a:pt x="795" y="174"/>
                      <a:pt x="796" y="175"/>
                      <a:pt x="803" y="178"/>
                    </a:cubicBezTo>
                    <a:cubicBezTo>
                      <a:pt x="808" y="181"/>
                      <a:pt x="814" y="184"/>
                      <a:pt x="819" y="187"/>
                    </a:cubicBezTo>
                    <a:cubicBezTo>
                      <a:pt x="838" y="194"/>
                      <a:pt x="859" y="198"/>
                      <a:pt x="878" y="190"/>
                    </a:cubicBezTo>
                    <a:cubicBezTo>
                      <a:pt x="892" y="184"/>
                      <a:pt x="904" y="173"/>
                      <a:pt x="908" y="158"/>
                    </a:cubicBezTo>
                    <a:cubicBezTo>
                      <a:pt x="929" y="160"/>
                      <a:pt x="950" y="159"/>
                      <a:pt x="966" y="144"/>
                    </a:cubicBezTo>
                    <a:cubicBezTo>
                      <a:pt x="977" y="134"/>
                      <a:pt x="982" y="120"/>
                      <a:pt x="980" y="107"/>
                    </a:cubicBezTo>
                    <a:cubicBezTo>
                      <a:pt x="1008" y="97"/>
                      <a:pt x="1025" y="70"/>
                      <a:pt x="1024" y="43"/>
                    </a:cubicBezTo>
                    <a:cubicBezTo>
                      <a:pt x="1018" y="44"/>
                      <a:pt x="1011" y="45"/>
                      <a:pt x="1005" y="45"/>
                    </a:cubicBezTo>
                    <a:close/>
                  </a:path>
                </a:pathLst>
              </a:custGeom>
              <a:solidFill>
                <a:srgbClr val="456B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3" name="Freeform 311">
                <a:extLst>
                  <a:ext uri="{FF2B5EF4-FFF2-40B4-BE49-F238E27FC236}">
                    <a16:creationId xmlns:a16="http://schemas.microsoft.com/office/drawing/2014/main" id="{73D8BAB5-8F67-4DC3-BDF8-E4B19F507D47}"/>
                  </a:ext>
                </a:extLst>
              </p:cNvPr>
              <p:cNvSpPr>
                <a:spLocks/>
              </p:cNvSpPr>
              <p:nvPr/>
            </p:nvSpPr>
            <p:spPr bwMode="auto">
              <a:xfrm>
                <a:off x="-155" y="1103"/>
                <a:ext cx="1136" cy="667"/>
              </a:xfrm>
              <a:custGeom>
                <a:avLst/>
                <a:gdLst>
                  <a:gd name="T0" fmla="*/ 891 w 970"/>
                  <a:gd name="T1" fmla="*/ 165 h 569"/>
                  <a:gd name="T2" fmla="*/ 806 w 970"/>
                  <a:gd name="T3" fmla="*/ 146 h 569"/>
                  <a:gd name="T4" fmla="*/ 706 w 970"/>
                  <a:gd name="T5" fmla="*/ 99 h 569"/>
                  <a:gd name="T6" fmla="*/ 623 w 970"/>
                  <a:gd name="T7" fmla="*/ 71 h 569"/>
                  <a:gd name="T8" fmla="*/ 575 w 970"/>
                  <a:gd name="T9" fmla="*/ 27 h 569"/>
                  <a:gd name="T10" fmla="*/ 522 w 970"/>
                  <a:gd name="T11" fmla="*/ 50 h 569"/>
                  <a:gd name="T12" fmla="*/ 452 w 970"/>
                  <a:gd name="T13" fmla="*/ 48 h 569"/>
                  <a:gd name="T14" fmla="*/ 365 w 970"/>
                  <a:gd name="T15" fmla="*/ 2 h 569"/>
                  <a:gd name="T16" fmla="*/ 294 w 970"/>
                  <a:gd name="T17" fmla="*/ 57 h 569"/>
                  <a:gd name="T18" fmla="*/ 225 w 970"/>
                  <a:gd name="T19" fmla="*/ 91 h 569"/>
                  <a:gd name="T20" fmla="*/ 217 w 970"/>
                  <a:gd name="T21" fmla="*/ 150 h 569"/>
                  <a:gd name="T22" fmla="*/ 195 w 970"/>
                  <a:gd name="T23" fmla="*/ 153 h 569"/>
                  <a:gd name="T24" fmla="*/ 164 w 970"/>
                  <a:gd name="T25" fmla="*/ 197 h 569"/>
                  <a:gd name="T26" fmla="*/ 87 w 970"/>
                  <a:gd name="T27" fmla="*/ 218 h 569"/>
                  <a:gd name="T28" fmla="*/ 64 w 970"/>
                  <a:gd name="T29" fmla="*/ 296 h 569"/>
                  <a:gd name="T30" fmla="*/ 10 w 970"/>
                  <a:gd name="T31" fmla="*/ 352 h 569"/>
                  <a:gd name="T32" fmla="*/ 25 w 970"/>
                  <a:gd name="T33" fmla="*/ 453 h 569"/>
                  <a:gd name="T34" fmla="*/ 24 w 970"/>
                  <a:gd name="T35" fmla="*/ 477 h 569"/>
                  <a:gd name="T36" fmla="*/ 11 w 970"/>
                  <a:gd name="T37" fmla="*/ 495 h 569"/>
                  <a:gd name="T38" fmla="*/ 0 w 970"/>
                  <a:gd name="T39" fmla="*/ 537 h 569"/>
                  <a:gd name="T40" fmla="*/ 8 w 970"/>
                  <a:gd name="T41" fmla="*/ 569 h 569"/>
                  <a:gd name="T42" fmla="*/ 47 w 970"/>
                  <a:gd name="T43" fmla="*/ 500 h 569"/>
                  <a:gd name="T44" fmla="*/ 60 w 970"/>
                  <a:gd name="T45" fmla="*/ 487 h 569"/>
                  <a:gd name="T46" fmla="*/ 58 w 970"/>
                  <a:gd name="T47" fmla="*/ 466 h 569"/>
                  <a:gd name="T48" fmla="*/ 57 w 970"/>
                  <a:gd name="T49" fmla="*/ 383 h 569"/>
                  <a:gd name="T50" fmla="*/ 114 w 970"/>
                  <a:gd name="T51" fmla="*/ 326 h 569"/>
                  <a:gd name="T52" fmla="*/ 198 w 970"/>
                  <a:gd name="T53" fmla="*/ 236 h 569"/>
                  <a:gd name="T54" fmla="*/ 216 w 970"/>
                  <a:gd name="T55" fmla="*/ 198 h 569"/>
                  <a:gd name="T56" fmla="*/ 261 w 970"/>
                  <a:gd name="T57" fmla="*/ 189 h 569"/>
                  <a:gd name="T58" fmla="*/ 294 w 970"/>
                  <a:gd name="T59" fmla="*/ 119 h 569"/>
                  <a:gd name="T60" fmla="*/ 373 w 970"/>
                  <a:gd name="T61" fmla="*/ 123 h 569"/>
                  <a:gd name="T62" fmla="*/ 429 w 970"/>
                  <a:gd name="T63" fmla="*/ 81 h 569"/>
                  <a:gd name="T64" fmla="*/ 490 w 970"/>
                  <a:gd name="T65" fmla="*/ 127 h 569"/>
                  <a:gd name="T66" fmla="*/ 550 w 970"/>
                  <a:gd name="T67" fmla="*/ 117 h 569"/>
                  <a:gd name="T68" fmla="*/ 557 w 970"/>
                  <a:gd name="T69" fmla="*/ 121 h 569"/>
                  <a:gd name="T70" fmla="*/ 556 w 970"/>
                  <a:gd name="T71" fmla="*/ 117 h 569"/>
                  <a:gd name="T72" fmla="*/ 601 w 970"/>
                  <a:gd name="T73" fmla="*/ 95 h 569"/>
                  <a:gd name="T74" fmla="*/ 643 w 970"/>
                  <a:gd name="T75" fmla="*/ 124 h 569"/>
                  <a:gd name="T76" fmla="*/ 692 w 970"/>
                  <a:gd name="T77" fmla="*/ 126 h 569"/>
                  <a:gd name="T78" fmla="*/ 719 w 970"/>
                  <a:gd name="T79" fmla="*/ 173 h 569"/>
                  <a:gd name="T80" fmla="*/ 802 w 970"/>
                  <a:gd name="T81" fmla="*/ 189 h 569"/>
                  <a:gd name="T82" fmla="*/ 859 w 970"/>
                  <a:gd name="T83" fmla="*/ 206 h 569"/>
                  <a:gd name="T84" fmla="*/ 890 w 970"/>
                  <a:gd name="T85" fmla="*/ 206 h 569"/>
                  <a:gd name="T86" fmla="*/ 906 w 970"/>
                  <a:gd name="T87" fmla="*/ 236 h 569"/>
                  <a:gd name="T88" fmla="*/ 970 w 970"/>
                  <a:gd name="T89" fmla="*/ 225 h 569"/>
                  <a:gd name="T90" fmla="*/ 957 w 970"/>
                  <a:gd name="T91" fmla="*/ 193 h 569"/>
                  <a:gd name="T92" fmla="*/ 891 w 970"/>
                  <a:gd name="T93" fmla="*/ 1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0" h="569">
                    <a:moveTo>
                      <a:pt x="891" y="165"/>
                    </a:moveTo>
                    <a:cubicBezTo>
                      <a:pt x="875" y="133"/>
                      <a:pt x="834" y="124"/>
                      <a:pt x="806" y="146"/>
                    </a:cubicBezTo>
                    <a:cubicBezTo>
                      <a:pt x="792" y="105"/>
                      <a:pt x="747" y="82"/>
                      <a:pt x="706" y="99"/>
                    </a:cubicBezTo>
                    <a:cubicBezTo>
                      <a:pt x="692" y="68"/>
                      <a:pt x="652" y="53"/>
                      <a:pt x="623" y="71"/>
                    </a:cubicBezTo>
                    <a:cubicBezTo>
                      <a:pt x="616" y="49"/>
                      <a:pt x="596" y="30"/>
                      <a:pt x="575" y="27"/>
                    </a:cubicBezTo>
                    <a:cubicBezTo>
                      <a:pt x="555" y="23"/>
                      <a:pt x="533" y="33"/>
                      <a:pt x="522" y="50"/>
                    </a:cubicBezTo>
                    <a:cubicBezTo>
                      <a:pt x="504" y="29"/>
                      <a:pt x="472" y="28"/>
                      <a:pt x="452" y="48"/>
                    </a:cubicBezTo>
                    <a:cubicBezTo>
                      <a:pt x="432" y="20"/>
                      <a:pt x="400" y="0"/>
                      <a:pt x="365" y="2"/>
                    </a:cubicBezTo>
                    <a:cubicBezTo>
                      <a:pt x="333" y="4"/>
                      <a:pt x="303" y="26"/>
                      <a:pt x="294" y="57"/>
                    </a:cubicBezTo>
                    <a:cubicBezTo>
                      <a:pt x="267" y="56"/>
                      <a:pt x="240" y="67"/>
                      <a:pt x="225" y="91"/>
                    </a:cubicBezTo>
                    <a:cubicBezTo>
                      <a:pt x="218" y="103"/>
                      <a:pt x="207" y="135"/>
                      <a:pt x="217" y="150"/>
                    </a:cubicBezTo>
                    <a:cubicBezTo>
                      <a:pt x="210" y="150"/>
                      <a:pt x="202" y="151"/>
                      <a:pt x="195" y="153"/>
                    </a:cubicBezTo>
                    <a:cubicBezTo>
                      <a:pt x="177" y="160"/>
                      <a:pt x="166" y="178"/>
                      <a:pt x="164" y="197"/>
                    </a:cubicBezTo>
                    <a:cubicBezTo>
                      <a:pt x="137" y="191"/>
                      <a:pt x="108" y="198"/>
                      <a:pt x="87" y="218"/>
                    </a:cubicBezTo>
                    <a:cubicBezTo>
                      <a:pt x="66" y="238"/>
                      <a:pt x="58" y="268"/>
                      <a:pt x="64" y="296"/>
                    </a:cubicBezTo>
                    <a:cubicBezTo>
                      <a:pt x="38" y="304"/>
                      <a:pt x="18" y="326"/>
                      <a:pt x="10" y="352"/>
                    </a:cubicBezTo>
                    <a:cubicBezTo>
                      <a:pt x="0" y="386"/>
                      <a:pt x="10" y="422"/>
                      <a:pt x="25" y="453"/>
                    </a:cubicBezTo>
                    <a:cubicBezTo>
                      <a:pt x="30" y="463"/>
                      <a:pt x="31" y="468"/>
                      <a:pt x="24" y="477"/>
                    </a:cubicBezTo>
                    <a:cubicBezTo>
                      <a:pt x="19" y="483"/>
                      <a:pt x="14" y="488"/>
                      <a:pt x="11" y="495"/>
                    </a:cubicBezTo>
                    <a:cubicBezTo>
                      <a:pt x="4" y="507"/>
                      <a:pt x="0" y="522"/>
                      <a:pt x="0" y="537"/>
                    </a:cubicBezTo>
                    <a:cubicBezTo>
                      <a:pt x="0" y="549"/>
                      <a:pt x="3" y="559"/>
                      <a:pt x="8" y="569"/>
                    </a:cubicBezTo>
                    <a:cubicBezTo>
                      <a:pt x="11" y="542"/>
                      <a:pt x="25" y="517"/>
                      <a:pt x="47" y="500"/>
                    </a:cubicBezTo>
                    <a:cubicBezTo>
                      <a:pt x="52" y="496"/>
                      <a:pt x="58" y="493"/>
                      <a:pt x="60" y="487"/>
                    </a:cubicBezTo>
                    <a:cubicBezTo>
                      <a:pt x="63" y="480"/>
                      <a:pt x="60" y="473"/>
                      <a:pt x="58" y="466"/>
                    </a:cubicBezTo>
                    <a:cubicBezTo>
                      <a:pt x="50" y="439"/>
                      <a:pt x="48" y="410"/>
                      <a:pt x="57" y="383"/>
                    </a:cubicBezTo>
                    <a:cubicBezTo>
                      <a:pt x="65" y="356"/>
                      <a:pt x="87" y="333"/>
                      <a:pt x="114" y="326"/>
                    </a:cubicBezTo>
                    <a:cubicBezTo>
                      <a:pt x="110" y="280"/>
                      <a:pt x="152" y="236"/>
                      <a:pt x="198" y="236"/>
                    </a:cubicBezTo>
                    <a:cubicBezTo>
                      <a:pt x="193" y="222"/>
                      <a:pt x="203" y="205"/>
                      <a:pt x="216" y="198"/>
                    </a:cubicBezTo>
                    <a:cubicBezTo>
                      <a:pt x="229" y="190"/>
                      <a:pt x="245" y="189"/>
                      <a:pt x="261" y="189"/>
                    </a:cubicBezTo>
                    <a:cubicBezTo>
                      <a:pt x="253" y="162"/>
                      <a:pt x="269" y="132"/>
                      <a:pt x="294" y="119"/>
                    </a:cubicBezTo>
                    <a:cubicBezTo>
                      <a:pt x="318" y="107"/>
                      <a:pt x="349" y="110"/>
                      <a:pt x="373" y="123"/>
                    </a:cubicBezTo>
                    <a:cubicBezTo>
                      <a:pt x="372" y="96"/>
                      <a:pt x="402" y="77"/>
                      <a:pt x="429" y="81"/>
                    </a:cubicBezTo>
                    <a:cubicBezTo>
                      <a:pt x="455" y="85"/>
                      <a:pt x="476" y="105"/>
                      <a:pt x="490" y="127"/>
                    </a:cubicBezTo>
                    <a:cubicBezTo>
                      <a:pt x="498" y="104"/>
                      <a:pt x="535" y="98"/>
                      <a:pt x="550" y="117"/>
                    </a:cubicBezTo>
                    <a:cubicBezTo>
                      <a:pt x="552" y="119"/>
                      <a:pt x="554" y="122"/>
                      <a:pt x="557" y="121"/>
                    </a:cubicBezTo>
                    <a:cubicBezTo>
                      <a:pt x="559" y="120"/>
                      <a:pt x="557" y="116"/>
                      <a:pt x="556" y="117"/>
                    </a:cubicBezTo>
                    <a:cubicBezTo>
                      <a:pt x="564" y="102"/>
                      <a:pt x="583" y="94"/>
                      <a:pt x="601" y="95"/>
                    </a:cubicBezTo>
                    <a:cubicBezTo>
                      <a:pt x="619" y="96"/>
                      <a:pt x="636" y="107"/>
                      <a:pt x="643" y="124"/>
                    </a:cubicBezTo>
                    <a:cubicBezTo>
                      <a:pt x="656" y="111"/>
                      <a:pt x="679" y="114"/>
                      <a:pt x="692" y="126"/>
                    </a:cubicBezTo>
                    <a:cubicBezTo>
                      <a:pt x="706" y="138"/>
                      <a:pt x="713" y="156"/>
                      <a:pt x="719" y="173"/>
                    </a:cubicBezTo>
                    <a:cubicBezTo>
                      <a:pt x="743" y="150"/>
                      <a:pt x="789" y="159"/>
                      <a:pt x="802" y="189"/>
                    </a:cubicBezTo>
                    <a:cubicBezTo>
                      <a:pt x="820" y="174"/>
                      <a:pt x="852" y="183"/>
                      <a:pt x="859" y="206"/>
                    </a:cubicBezTo>
                    <a:cubicBezTo>
                      <a:pt x="866" y="196"/>
                      <a:pt x="882" y="198"/>
                      <a:pt x="890" y="206"/>
                    </a:cubicBezTo>
                    <a:cubicBezTo>
                      <a:pt x="899" y="213"/>
                      <a:pt x="903" y="225"/>
                      <a:pt x="906" y="236"/>
                    </a:cubicBezTo>
                    <a:cubicBezTo>
                      <a:pt x="922" y="220"/>
                      <a:pt x="948" y="217"/>
                      <a:pt x="970" y="225"/>
                    </a:cubicBezTo>
                    <a:cubicBezTo>
                      <a:pt x="968" y="213"/>
                      <a:pt x="964" y="202"/>
                      <a:pt x="957" y="193"/>
                    </a:cubicBezTo>
                    <a:cubicBezTo>
                      <a:pt x="941" y="173"/>
                      <a:pt x="916" y="163"/>
                      <a:pt x="891" y="165"/>
                    </a:cubicBezTo>
                    <a:close/>
                  </a:path>
                </a:pathLst>
              </a:custGeom>
              <a:solidFill>
                <a:srgbClr val="83AA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4" name="Freeform 312">
                <a:extLst>
                  <a:ext uri="{FF2B5EF4-FFF2-40B4-BE49-F238E27FC236}">
                    <a16:creationId xmlns:a16="http://schemas.microsoft.com/office/drawing/2014/main" id="{D27514B4-D9A6-4C74-A159-B66BD86C310A}"/>
                  </a:ext>
                </a:extLst>
              </p:cNvPr>
              <p:cNvSpPr>
                <a:spLocks/>
              </p:cNvSpPr>
              <p:nvPr/>
            </p:nvSpPr>
            <p:spPr bwMode="auto">
              <a:xfrm>
                <a:off x="13" y="1791"/>
                <a:ext cx="145" cy="127"/>
              </a:xfrm>
              <a:custGeom>
                <a:avLst/>
                <a:gdLst>
                  <a:gd name="T0" fmla="*/ 119 w 124"/>
                  <a:gd name="T1" fmla="*/ 1 h 108"/>
                  <a:gd name="T2" fmla="*/ 116 w 124"/>
                  <a:gd name="T3" fmla="*/ 4 h 108"/>
                  <a:gd name="T4" fmla="*/ 111 w 124"/>
                  <a:gd name="T5" fmla="*/ 7 h 108"/>
                  <a:gd name="T6" fmla="*/ 103 w 124"/>
                  <a:gd name="T7" fmla="*/ 16 h 108"/>
                  <a:gd name="T8" fmla="*/ 88 w 124"/>
                  <a:gd name="T9" fmla="*/ 31 h 108"/>
                  <a:gd name="T10" fmla="*/ 79 w 124"/>
                  <a:gd name="T11" fmla="*/ 36 h 108"/>
                  <a:gd name="T12" fmla="*/ 75 w 124"/>
                  <a:gd name="T13" fmla="*/ 38 h 108"/>
                  <a:gd name="T14" fmla="*/ 54 w 124"/>
                  <a:gd name="T15" fmla="*/ 39 h 108"/>
                  <a:gd name="T16" fmla="*/ 52 w 124"/>
                  <a:gd name="T17" fmla="*/ 41 h 108"/>
                  <a:gd name="T18" fmla="*/ 70 w 124"/>
                  <a:gd name="T19" fmla="*/ 51 h 108"/>
                  <a:gd name="T20" fmla="*/ 70 w 124"/>
                  <a:gd name="T21" fmla="*/ 53 h 108"/>
                  <a:gd name="T22" fmla="*/ 69 w 124"/>
                  <a:gd name="T23" fmla="*/ 59 h 108"/>
                  <a:gd name="T24" fmla="*/ 68 w 124"/>
                  <a:gd name="T25" fmla="*/ 64 h 108"/>
                  <a:gd name="T26" fmla="*/ 52 w 124"/>
                  <a:gd name="T27" fmla="*/ 82 h 108"/>
                  <a:gd name="T28" fmla="*/ 31 w 124"/>
                  <a:gd name="T29" fmla="*/ 86 h 108"/>
                  <a:gd name="T30" fmla="*/ 19 w 124"/>
                  <a:gd name="T31" fmla="*/ 84 h 108"/>
                  <a:gd name="T32" fmla="*/ 6 w 124"/>
                  <a:gd name="T33" fmla="*/ 80 h 108"/>
                  <a:gd name="T34" fmla="*/ 1 w 124"/>
                  <a:gd name="T35" fmla="*/ 86 h 108"/>
                  <a:gd name="T36" fmla="*/ 28 w 124"/>
                  <a:gd name="T37" fmla="*/ 105 h 108"/>
                  <a:gd name="T38" fmla="*/ 64 w 124"/>
                  <a:gd name="T39" fmla="*/ 101 h 108"/>
                  <a:gd name="T40" fmla="*/ 91 w 124"/>
                  <a:gd name="T41" fmla="*/ 73 h 108"/>
                  <a:gd name="T42" fmla="*/ 94 w 124"/>
                  <a:gd name="T43" fmla="*/ 53 h 108"/>
                  <a:gd name="T44" fmla="*/ 93 w 124"/>
                  <a:gd name="T45" fmla="*/ 48 h 108"/>
                  <a:gd name="T46" fmla="*/ 94 w 124"/>
                  <a:gd name="T47" fmla="*/ 48 h 108"/>
                  <a:gd name="T48" fmla="*/ 114 w 124"/>
                  <a:gd name="T49" fmla="*/ 29 h 108"/>
                  <a:gd name="T50" fmla="*/ 121 w 124"/>
                  <a:gd name="T51" fmla="*/ 16 h 108"/>
                  <a:gd name="T52" fmla="*/ 123 w 124"/>
                  <a:gd name="T53" fmla="*/ 9 h 108"/>
                  <a:gd name="T54" fmla="*/ 123 w 124"/>
                  <a:gd name="T55" fmla="*/ 3 h 108"/>
                  <a:gd name="T56" fmla="*/ 119 w 124"/>
                  <a:gd name="T57" fmla="*/ 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4" h="108">
                    <a:moveTo>
                      <a:pt x="119" y="1"/>
                    </a:moveTo>
                    <a:cubicBezTo>
                      <a:pt x="118" y="1"/>
                      <a:pt x="117" y="3"/>
                      <a:pt x="116" y="4"/>
                    </a:cubicBezTo>
                    <a:cubicBezTo>
                      <a:pt x="114" y="5"/>
                      <a:pt x="112" y="6"/>
                      <a:pt x="111" y="7"/>
                    </a:cubicBezTo>
                    <a:cubicBezTo>
                      <a:pt x="108" y="10"/>
                      <a:pt x="106" y="13"/>
                      <a:pt x="103" y="16"/>
                    </a:cubicBezTo>
                    <a:cubicBezTo>
                      <a:pt x="98" y="21"/>
                      <a:pt x="94" y="27"/>
                      <a:pt x="88" y="31"/>
                    </a:cubicBezTo>
                    <a:cubicBezTo>
                      <a:pt x="85" y="33"/>
                      <a:pt x="82" y="35"/>
                      <a:pt x="79" y="36"/>
                    </a:cubicBezTo>
                    <a:cubicBezTo>
                      <a:pt x="77" y="36"/>
                      <a:pt x="76" y="37"/>
                      <a:pt x="75" y="38"/>
                    </a:cubicBezTo>
                    <a:cubicBezTo>
                      <a:pt x="68" y="40"/>
                      <a:pt x="61" y="41"/>
                      <a:pt x="54" y="39"/>
                    </a:cubicBezTo>
                    <a:cubicBezTo>
                      <a:pt x="53" y="38"/>
                      <a:pt x="51" y="40"/>
                      <a:pt x="52" y="41"/>
                    </a:cubicBezTo>
                    <a:cubicBezTo>
                      <a:pt x="57" y="47"/>
                      <a:pt x="63" y="50"/>
                      <a:pt x="70" y="51"/>
                    </a:cubicBezTo>
                    <a:cubicBezTo>
                      <a:pt x="70" y="52"/>
                      <a:pt x="70" y="54"/>
                      <a:pt x="70" y="53"/>
                    </a:cubicBezTo>
                    <a:cubicBezTo>
                      <a:pt x="70" y="55"/>
                      <a:pt x="70" y="57"/>
                      <a:pt x="69" y="59"/>
                    </a:cubicBezTo>
                    <a:cubicBezTo>
                      <a:pt x="69" y="61"/>
                      <a:pt x="69" y="61"/>
                      <a:pt x="68" y="64"/>
                    </a:cubicBezTo>
                    <a:cubicBezTo>
                      <a:pt x="65" y="71"/>
                      <a:pt x="60" y="77"/>
                      <a:pt x="52" y="82"/>
                    </a:cubicBezTo>
                    <a:cubicBezTo>
                      <a:pt x="47" y="85"/>
                      <a:pt x="38" y="87"/>
                      <a:pt x="31" y="86"/>
                    </a:cubicBezTo>
                    <a:cubicBezTo>
                      <a:pt x="27" y="86"/>
                      <a:pt x="23" y="85"/>
                      <a:pt x="19" y="84"/>
                    </a:cubicBezTo>
                    <a:cubicBezTo>
                      <a:pt x="15" y="82"/>
                      <a:pt x="11" y="81"/>
                      <a:pt x="6" y="80"/>
                    </a:cubicBezTo>
                    <a:cubicBezTo>
                      <a:pt x="3" y="79"/>
                      <a:pt x="0" y="83"/>
                      <a:pt x="1" y="86"/>
                    </a:cubicBezTo>
                    <a:cubicBezTo>
                      <a:pt x="5" y="97"/>
                      <a:pt x="18" y="103"/>
                      <a:pt x="28" y="105"/>
                    </a:cubicBezTo>
                    <a:cubicBezTo>
                      <a:pt x="40" y="108"/>
                      <a:pt x="53" y="106"/>
                      <a:pt x="64" y="101"/>
                    </a:cubicBezTo>
                    <a:cubicBezTo>
                      <a:pt x="76" y="95"/>
                      <a:pt x="86" y="85"/>
                      <a:pt x="91" y="73"/>
                    </a:cubicBezTo>
                    <a:cubicBezTo>
                      <a:pt x="93" y="67"/>
                      <a:pt x="95" y="59"/>
                      <a:pt x="94" y="53"/>
                    </a:cubicBezTo>
                    <a:cubicBezTo>
                      <a:pt x="94" y="51"/>
                      <a:pt x="94" y="49"/>
                      <a:pt x="93" y="48"/>
                    </a:cubicBezTo>
                    <a:cubicBezTo>
                      <a:pt x="93" y="48"/>
                      <a:pt x="94" y="48"/>
                      <a:pt x="94" y="48"/>
                    </a:cubicBezTo>
                    <a:cubicBezTo>
                      <a:pt x="102" y="43"/>
                      <a:pt x="109" y="37"/>
                      <a:pt x="114" y="29"/>
                    </a:cubicBezTo>
                    <a:cubicBezTo>
                      <a:pt x="117" y="25"/>
                      <a:pt x="119" y="21"/>
                      <a:pt x="121" y="16"/>
                    </a:cubicBezTo>
                    <a:cubicBezTo>
                      <a:pt x="122" y="14"/>
                      <a:pt x="122" y="12"/>
                      <a:pt x="123" y="9"/>
                    </a:cubicBezTo>
                    <a:cubicBezTo>
                      <a:pt x="123" y="7"/>
                      <a:pt x="124" y="5"/>
                      <a:pt x="123" y="3"/>
                    </a:cubicBezTo>
                    <a:cubicBezTo>
                      <a:pt x="123" y="1"/>
                      <a:pt x="121" y="0"/>
                      <a:pt x="119" y="1"/>
                    </a:cubicBezTo>
                    <a:close/>
                  </a:path>
                </a:pathLst>
              </a:custGeom>
              <a:solidFill>
                <a:srgbClr val="456B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5" name="Freeform 313">
                <a:extLst>
                  <a:ext uri="{FF2B5EF4-FFF2-40B4-BE49-F238E27FC236}">
                    <a16:creationId xmlns:a16="http://schemas.microsoft.com/office/drawing/2014/main" id="{E0549F60-CA61-4EFF-8B69-EF830D902163}"/>
                  </a:ext>
                </a:extLst>
              </p:cNvPr>
              <p:cNvSpPr>
                <a:spLocks/>
              </p:cNvSpPr>
              <p:nvPr/>
            </p:nvSpPr>
            <p:spPr bwMode="auto">
              <a:xfrm>
                <a:off x="308" y="1559"/>
                <a:ext cx="68" cy="56"/>
              </a:xfrm>
              <a:custGeom>
                <a:avLst/>
                <a:gdLst>
                  <a:gd name="T0" fmla="*/ 53 w 58"/>
                  <a:gd name="T1" fmla="*/ 1 h 48"/>
                  <a:gd name="T2" fmla="*/ 49 w 58"/>
                  <a:gd name="T3" fmla="*/ 1 h 48"/>
                  <a:gd name="T4" fmla="*/ 47 w 58"/>
                  <a:gd name="T5" fmla="*/ 6 h 48"/>
                  <a:gd name="T6" fmla="*/ 45 w 58"/>
                  <a:gd name="T7" fmla="*/ 8 h 48"/>
                  <a:gd name="T8" fmla="*/ 44 w 58"/>
                  <a:gd name="T9" fmla="*/ 8 h 48"/>
                  <a:gd name="T10" fmla="*/ 41 w 58"/>
                  <a:gd name="T11" fmla="*/ 12 h 48"/>
                  <a:gd name="T12" fmla="*/ 41 w 58"/>
                  <a:gd name="T13" fmla="*/ 13 h 48"/>
                  <a:gd name="T14" fmla="*/ 40 w 58"/>
                  <a:gd name="T15" fmla="*/ 13 h 48"/>
                  <a:gd name="T16" fmla="*/ 40 w 58"/>
                  <a:gd name="T17" fmla="*/ 15 h 48"/>
                  <a:gd name="T18" fmla="*/ 39 w 58"/>
                  <a:gd name="T19" fmla="*/ 15 h 48"/>
                  <a:gd name="T20" fmla="*/ 38 w 58"/>
                  <a:gd name="T21" fmla="*/ 16 h 48"/>
                  <a:gd name="T22" fmla="*/ 33 w 58"/>
                  <a:gd name="T23" fmla="*/ 22 h 48"/>
                  <a:gd name="T24" fmla="*/ 33 w 58"/>
                  <a:gd name="T25" fmla="*/ 23 h 48"/>
                  <a:gd name="T26" fmla="*/ 32 w 58"/>
                  <a:gd name="T27" fmla="*/ 23 h 48"/>
                  <a:gd name="T28" fmla="*/ 31 w 58"/>
                  <a:gd name="T29" fmla="*/ 25 h 48"/>
                  <a:gd name="T30" fmla="*/ 31 w 58"/>
                  <a:gd name="T31" fmla="*/ 25 h 48"/>
                  <a:gd name="T32" fmla="*/ 29 w 58"/>
                  <a:gd name="T33" fmla="*/ 26 h 48"/>
                  <a:gd name="T34" fmla="*/ 26 w 58"/>
                  <a:gd name="T35" fmla="*/ 28 h 48"/>
                  <a:gd name="T36" fmla="*/ 26 w 58"/>
                  <a:gd name="T37" fmla="*/ 28 h 48"/>
                  <a:gd name="T38" fmla="*/ 25 w 58"/>
                  <a:gd name="T39" fmla="*/ 29 h 48"/>
                  <a:gd name="T40" fmla="*/ 24 w 58"/>
                  <a:gd name="T41" fmla="*/ 29 h 48"/>
                  <a:gd name="T42" fmla="*/ 17 w 58"/>
                  <a:gd name="T43" fmla="*/ 33 h 48"/>
                  <a:gd name="T44" fmla="*/ 10 w 58"/>
                  <a:gd name="T45" fmla="*/ 34 h 48"/>
                  <a:gd name="T46" fmla="*/ 2 w 58"/>
                  <a:gd name="T47" fmla="*/ 35 h 48"/>
                  <a:gd name="T48" fmla="*/ 1 w 58"/>
                  <a:gd name="T49" fmla="*/ 39 h 48"/>
                  <a:gd name="T50" fmla="*/ 17 w 58"/>
                  <a:gd name="T51" fmla="*/ 47 h 48"/>
                  <a:gd name="T52" fmla="*/ 38 w 58"/>
                  <a:gd name="T53" fmla="*/ 43 h 48"/>
                  <a:gd name="T54" fmla="*/ 55 w 58"/>
                  <a:gd name="T55" fmla="*/ 28 h 48"/>
                  <a:gd name="T56" fmla="*/ 56 w 58"/>
                  <a:gd name="T57" fmla="*/ 25 h 48"/>
                  <a:gd name="T58" fmla="*/ 56 w 58"/>
                  <a:gd name="T59" fmla="*/ 23 h 48"/>
                  <a:gd name="T60" fmla="*/ 58 w 58"/>
                  <a:gd name="T61" fmla="*/ 18 h 48"/>
                  <a:gd name="T62" fmla="*/ 57 w 58"/>
                  <a:gd name="T63" fmla="*/ 12 h 48"/>
                  <a:gd name="T64" fmla="*/ 56 w 58"/>
                  <a:gd name="T65" fmla="*/ 7 h 48"/>
                  <a:gd name="T66" fmla="*/ 53 w 58"/>
                  <a:gd name="T67"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 h="48">
                    <a:moveTo>
                      <a:pt x="53" y="1"/>
                    </a:moveTo>
                    <a:cubicBezTo>
                      <a:pt x="52" y="1"/>
                      <a:pt x="50" y="0"/>
                      <a:pt x="49" y="1"/>
                    </a:cubicBezTo>
                    <a:cubicBezTo>
                      <a:pt x="48" y="2"/>
                      <a:pt x="47" y="4"/>
                      <a:pt x="47" y="6"/>
                    </a:cubicBezTo>
                    <a:cubicBezTo>
                      <a:pt x="46" y="7"/>
                      <a:pt x="45" y="7"/>
                      <a:pt x="45" y="8"/>
                    </a:cubicBezTo>
                    <a:cubicBezTo>
                      <a:pt x="45" y="8"/>
                      <a:pt x="44" y="8"/>
                      <a:pt x="44" y="8"/>
                    </a:cubicBezTo>
                    <a:cubicBezTo>
                      <a:pt x="43" y="9"/>
                      <a:pt x="42" y="10"/>
                      <a:pt x="41" y="12"/>
                    </a:cubicBezTo>
                    <a:cubicBezTo>
                      <a:pt x="41" y="12"/>
                      <a:pt x="41" y="13"/>
                      <a:pt x="41" y="13"/>
                    </a:cubicBezTo>
                    <a:cubicBezTo>
                      <a:pt x="40" y="13"/>
                      <a:pt x="40" y="13"/>
                      <a:pt x="40" y="13"/>
                    </a:cubicBezTo>
                    <a:cubicBezTo>
                      <a:pt x="40" y="14"/>
                      <a:pt x="40" y="15"/>
                      <a:pt x="40" y="15"/>
                    </a:cubicBezTo>
                    <a:cubicBezTo>
                      <a:pt x="39" y="15"/>
                      <a:pt x="39" y="15"/>
                      <a:pt x="39" y="15"/>
                    </a:cubicBezTo>
                    <a:cubicBezTo>
                      <a:pt x="39" y="16"/>
                      <a:pt x="38" y="16"/>
                      <a:pt x="38" y="16"/>
                    </a:cubicBezTo>
                    <a:cubicBezTo>
                      <a:pt x="36" y="18"/>
                      <a:pt x="35" y="21"/>
                      <a:pt x="33" y="22"/>
                    </a:cubicBezTo>
                    <a:cubicBezTo>
                      <a:pt x="33" y="23"/>
                      <a:pt x="33" y="23"/>
                      <a:pt x="33" y="23"/>
                    </a:cubicBezTo>
                    <a:cubicBezTo>
                      <a:pt x="33" y="23"/>
                      <a:pt x="33" y="23"/>
                      <a:pt x="32" y="23"/>
                    </a:cubicBezTo>
                    <a:cubicBezTo>
                      <a:pt x="32" y="24"/>
                      <a:pt x="32" y="24"/>
                      <a:pt x="31" y="25"/>
                    </a:cubicBezTo>
                    <a:cubicBezTo>
                      <a:pt x="31" y="25"/>
                      <a:pt x="31" y="25"/>
                      <a:pt x="31" y="25"/>
                    </a:cubicBezTo>
                    <a:cubicBezTo>
                      <a:pt x="30" y="25"/>
                      <a:pt x="29" y="26"/>
                      <a:pt x="29" y="26"/>
                    </a:cubicBezTo>
                    <a:cubicBezTo>
                      <a:pt x="28" y="27"/>
                      <a:pt x="27" y="28"/>
                      <a:pt x="26" y="28"/>
                    </a:cubicBezTo>
                    <a:cubicBezTo>
                      <a:pt x="26" y="28"/>
                      <a:pt x="26" y="28"/>
                      <a:pt x="26" y="28"/>
                    </a:cubicBezTo>
                    <a:cubicBezTo>
                      <a:pt x="26" y="28"/>
                      <a:pt x="26" y="29"/>
                      <a:pt x="25" y="29"/>
                    </a:cubicBezTo>
                    <a:cubicBezTo>
                      <a:pt x="25" y="29"/>
                      <a:pt x="24" y="29"/>
                      <a:pt x="24" y="29"/>
                    </a:cubicBezTo>
                    <a:cubicBezTo>
                      <a:pt x="21" y="30"/>
                      <a:pt x="19" y="32"/>
                      <a:pt x="17" y="33"/>
                    </a:cubicBezTo>
                    <a:cubicBezTo>
                      <a:pt x="14" y="33"/>
                      <a:pt x="13" y="33"/>
                      <a:pt x="10" y="34"/>
                    </a:cubicBezTo>
                    <a:cubicBezTo>
                      <a:pt x="8" y="34"/>
                      <a:pt x="5" y="35"/>
                      <a:pt x="2" y="35"/>
                    </a:cubicBezTo>
                    <a:cubicBezTo>
                      <a:pt x="1" y="36"/>
                      <a:pt x="0" y="37"/>
                      <a:pt x="1" y="39"/>
                    </a:cubicBezTo>
                    <a:cubicBezTo>
                      <a:pt x="6" y="44"/>
                      <a:pt x="11" y="46"/>
                      <a:pt x="17" y="47"/>
                    </a:cubicBezTo>
                    <a:cubicBezTo>
                      <a:pt x="25" y="48"/>
                      <a:pt x="32" y="47"/>
                      <a:pt x="38" y="43"/>
                    </a:cubicBezTo>
                    <a:cubicBezTo>
                      <a:pt x="45" y="40"/>
                      <a:pt x="51" y="35"/>
                      <a:pt x="55" y="28"/>
                    </a:cubicBezTo>
                    <a:cubicBezTo>
                      <a:pt x="55" y="27"/>
                      <a:pt x="56" y="26"/>
                      <a:pt x="56" y="25"/>
                    </a:cubicBezTo>
                    <a:cubicBezTo>
                      <a:pt x="56" y="24"/>
                      <a:pt x="56" y="23"/>
                      <a:pt x="56" y="23"/>
                    </a:cubicBezTo>
                    <a:cubicBezTo>
                      <a:pt x="57" y="21"/>
                      <a:pt x="58" y="20"/>
                      <a:pt x="58" y="18"/>
                    </a:cubicBezTo>
                    <a:cubicBezTo>
                      <a:pt x="58" y="15"/>
                      <a:pt x="58" y="14"/>
                      <a:pt x="57" y="12"/>
                    </a:cubicBezTo>
                    <a:cubicBezTo>
                      <a:pt x="57" y="10"/>
                      <a:pt x="57" y="8"/>
                      <a:pt x="56" y="7"/>
                    </a:cubicBezTo>
                    <a:cubicBezTo>
                      <a:pt x="55" y="5"/>
                      <a:pt x="55" y="3"/>
                      <a:pt x="53" y="1"/>
                    </a:cubicBezTo>
                    <a:close/>
                  </a:path>
                </a:pathLst>
              </a:custGeom>
              <a:solidFill>
                <a:srgbClr val="456B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6" name="Freeform 314">
                <a:extLst>
                  <a:ext uri="{FF2B5EF4-FFF2-40B4-BE49-F238E27FC236}">
                    <a16:creationId xmlns:a16="http://schemas.microsoft.com/office/drawing/2014/main" id="{FADDC925-EAE4-4964-BDA0-1E7F08954499}"/>
                  </a:ext>
                </a:extLst>
              </p:cNvPr>
              <p:cNvSpPr>
                <a:spLocks/>
              </p:cNvSpPr>
              <p:nvPr/>
            </p:nvSpPr>
            <p:spPr bwMode="auto">
              <a:xfrm>
                <a:off x="681" y="1476"/>
                <a:ext cx="117" cy="78"/>
              </a:xfrm>
              <a:custGeom>
                <a:avLst/>
                <a:gdLst>
                  <a:gd name="T0" fmla="*/ 97 w 100"/>
                  <a:gd name="T1" fmla="*/ 2 h 67"/>
                  <a:gd name="T2" fmla="*/ 90 w 100"/>
                  <a:gd name="T3" fmla="*/ 1 h 67"/>
                  <a:gd name="T4" fmla="*/ 86 w 100"/>
                  <a:gd name="T5" fmla="*/ 8 h 67"/>
                  <a:gd name="T6" fmla="*/ 84 w 100"/>
                  <a:gd name="T7" fmla="*/ 10 h 67"/>
                  <a:gd name="T8" fmla="*/ 82 w 100"/>
                  <a:gd name="T9" fmla="*/ 13 h 67"/>
                  <a:gd name="T10" fmla="*/ 80 w 100"/>
                  <a:gd name="T11" fmla="*/ 15 h 67"/>
                  <a:gd name="T12" fmla="*/ 77 w 100"/>
                  <a:gd name="T13" fmla="*/ 18 h 67"/>
                  <a:gd name="T14" fmla="*/ 73 w 100"/>
                  <a:gd name="T15" fmla="*/ 24 h 67"/>
                  <a:gd name="T16" fmla="*/ 70 w 100"/>
                  <a:gd name="T17" fmla="*/ 27 h 67"/>
                  <a:gd name="T18" fmla="*/ 67 w 100"/>
                  <a:gd name="T19" fmla="*/ 29 h 67"/>
                  <a:gd name="T20" fmla="*/ 67 w 100"/>
                  <a:gd name="T21" fmla="*/ 30 h 67"/>
                  <a:gd name="T22" fmla="*/ 66 w 100"/>
                  <a:gd name="T23" fmla="*/ 30 h 67"/>
                  <a:gd name="T24" fmla="*/ 63 w 100"/>
                  <a:gd name="T25" fmla="*/ 33 h 67"/>
                  <a:gd name="T26" fmla="*/ 60 w 100"/>
                  <a:gd name="T27" fmla="*/ 35 h 67"/>
                  <a:gd name="T28" fmla="*/ 59 w 100"/>
                  <a:gd name="T29" fmla="*/ 35 h 67"/>
                  <a:gd name="T30" fmla="*/ 59 w 100"/>
                  <a:gd name="T31" fmla="*/ 36 h 67"/>
                  <a:gd name="T32" fmla="*/ 52 w 100"/>
                  <a:gd name="T33" fmla="*/ 39 h 67"/>
                  <a:gd name="T34" fmla="*/ 50 w 100"/>
                  <a:gd name="T35" fmla="*/ 39 h 67"/>
                  <a:gd name="T36" fmla="*/ 48 w 100"/>
                  <a:gd name="T37" fmla="*/ 40 h 67"/>
                  <a:gd name="T38" fmla="*/ 44 w 100"/>
                  <a:gd name="T39" fmla="*/ 40 h 67"/>
                  <a:gd name="T40" fmla="*/ 43 w 100"/>
                  <a:gd name="T41" fmla="*/ 40 h 67"/>
                  <a:gd name="T42" fmla="*/ 43 w 100"/>
                  <a:gd name="T43" fmla="*/ 40 h 67"/>
                  <a:gd name="T44" fmla="*/ 36 w 100"/>
                  <a:gd name="T45" fmla="*/ 39 h 67"/>
                  <a:gd name="T46" fmla="*/ 35 w 100"/>
                  <a:gd name="T47" fmla="*/ 39 h 67"/>
                  <a:gd name="T48" fmla="*/ 34 w 100"/>
                  <a:gd name="T49" fmla="*/ 38 h 67"/>
                  <a:gd name="T50" fmla="*/ 31 w 100"/>
                  <a:gd name="T51" fmla="*/ 37 h 67"/>
                  <a:gd name="T52" fmla="*/ 21 w 100"/>
                  <a:gd name="T53" fmla="*/ 31 h 67"/>
                  <a:gd name="T54" fmla="*/ 17 w 100"/>
                  <a:gd name="T55" fmla="*/ 27 h 67"/>
                  <a:gd name="T56" fmla="*/ 14 w 100"/>
                  <a:gd name="T57" fmla="*/ 25 h 67"/>
                  <a:gd name="T58" fmla="*/ 10 w 100"/>
                  <a:gd name="T59" fmla="*/ 22 h 67"/>
                  <a:gd name="T60" fmla="*/ 2 w 100"/>
                  <a:gd name="T61" fmla="*/ 24 h 67"/>
                  <a:gd name="T62" fmla="*/ 0 w 100"/>
                  <a:gd name="T63" fmla="*/ 30 h 67"/>
                  <a:gd name="T64" fmla="*/ 1 w 100"/>
                  <a:gd name="T65" fmla="*/ 35 h 67"/>
                  <a:gd name="T66" fmla="*/ 5 w 100"/>
                  <a:gd name="T67" fmla="*/ 44 h 67"/>
                  <a:gd name="T68" fmla="*/ 17 w 100"/>
                  <a:gd name="T69" fmla="*/ 57 h 67"/>
                  <a:gd name="T70" fmla="*/ 56 w 100"/>
                  <a:gd name="T71" fmla="*/ 64 h 67"/>
                  <a:gd name="T72" fmla="*/ 77 w 100"/>
                  <a:gd name="T73" fmla="*/ 55 h 67"/>
                  <a:gd name="T74" fmla="*/ 92 w 100"/>
                  <a:gd name="T75" fmla="*/ 39 h 67"/>
                  <a:gd name="T76" fmla="*/ 92 w 100"/>
                  <a:gd name="T77" fmla="*/ 38 h 67"/>
                  <a:gd name="T78" fmla="*/ 94 w 100"/>
                  <a:gd name="T79" fmla="*/ 36 h 67"/>
                  <a:gd name="T80" fmla="*/ 96 w 100"/>
                  <a:gd name="T81" fmla="*/ 31 h 67"/>
                  <a:gd name="T82" fmla="*/ 99 w 100"/>
                  <a:gd name="T83" fmla="*/ 19 h 67"/>
                  <a:gd name="T84" fmla="*/ 97 w 100"/>
                  <a:gd name="T85" fmla="*/ 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 h="67">
                    <a:moveTo>
                      <a:pt x="97" y="2"/>
                    </a:moveTo>
                    <a:cubicBezTo>
                      <a:pt x="96" y="0"/>
                      <a:pt x="92" y="0"/>
                      <a:pt x="90" y="1"/>
                    </a:cubicBezTo>
                    <a:cubicBezTo>
                      <a:pt x="88" y="3"/>
                      <a:pt x="87" y="5"/>
                      <a:pt x="86" y="8"/>
                    </a:cubicBezTo>
                    <a:cubicBezTo>
                      <a:pt x="85" y="10"/>
                      <a:pt x="86" y="7"/>
                      <a:pt x="84" y="10"/>
                    </a:cubicBezTo>
                    <a:cubicBezTo>
                      <a:pt x="83" y="10"/>
                      <a:pt x="82" y="12"/>
                      <a:pt x="82" y="13"/>
                    </a:cubicBezTo>
                    <a:cubicBezTo>
                      <a:pt x="81" y="13"/>
                      <a:pt x="80" y="15"/>
                      <a:pt x="80" y="15"/>
                    </a:cubicBezTo>
                    <a:cubicBezTo>
                      <a:pt x="79" y="16"/>
                      <a:pt x="78" y="17"/>
                      <a:pt x="77" y="18"/>
                    </a:cubicBezTo>
                    <a:cubicBezTo>
                      <a:pt x="76" y="20"/>
                      <a:pt x="74" y="22"/>
                      <a:pt x="73" y="24"/>
                    </a:cubicBezTo>
                    <a:cubicBezTo>
                      <a:pt x="72" y="24"/>
                      <a:pt x="70" y="26"/>
                      <a:pt x="70" y="27"/>
                    </a:cubicBezTo>
                    <a:cubicBezTo>
                      <a:pt x="69" y="27"/>
                      <a:pt x="68" y="28"/>
                      <a:pt x="67" y="29"/>
                    </a:cubicBezTo>
                    <a:cubicBezTo>
                      <a:pt x="67" y="29"/>
                      <a:pt x="67" y="30"/>
                      <a:pt x="67" y="30"/>
                    </a:cubicBezTo>
                    <a:cubicBezTo>
                      <a:pt x="67" y="30"/>
                      <a:pt x="67" y="30"/>
                      <a:pt x="66" y="30"/>
                    </a:cubicBezTo>
                    <a:cubicBezTo>
                      <a:pt x="65" y="31"/>
                      <a:pt x="64" y="32"/>
                      <a:pt x="63" y="33"/>
                    </a:cubicBezTo>
                    <a:cubicBezTo>
                      <a:pt x="62" y="33"/>
                      <a:pt x="61" y="34"/>
                      <a:pt x="60" y="35"/>
                    </a:cubicBezTo>
                    <a:cubicBezTo>
                      <a:pt x="60" y="35"/>
                      <a:pt x="60" y="35"/>
                      <a:pt x="59" y="35"/>
                    </a:cubicBezTo>
                    <a:cubicBezTo>
                      <a:pt x="59" y="35"/>
                      <a:pt x="59" y="36"/>
                      <a:pt x="59" y="36"/>
                    </a:cubicBezTo>
                    <a:cubicBezTo>
                      <a:pt x="57" y="37"/>
                      <a:pt x="54" y="38"/>
                      <a:pt x="52" y="39"/>
                    </a:cubicBezTo>
                    <a:cubicBezTo>
                      <a:pt x="51" y="39"/>
                      <a:pt x="51" y="39"/>
                      <a:pt x="50" y="39"/>
                    </a:cubicBezTo>
                    <a:cubicBezTo>
                      <a:pt x="50" y="39"/>
                      <a:pt x="48" y="40"/>
                      <a:pt x="48" y="40"/>
                    </a:cubicBezTo>
                    <a:cubicBezTo>
                      <a:pt x="46" y="40"/>
                      <a:pt x="45" y="40"/>
                      <a:pt x="44" y="40"/>
                    </a:cubicBezTo>
                    <a:cubicBezTo>
                      <a:pt x="44" y="40"/>
                      <a:pt x="43" y="40"/>
                      <a:pt x="43" y="40"/>
                    </a:cubicBezTo>
                    <a:cubicBezTo>
                      <a:pt x="43" y="40"/>
                      <a:pt x="43" y="40"/>
                      <a:pt x="43" y="40"/>
                    </a:cubicBezTo>
                    <a:cubicBezTo>
                      <a:pt x="41" y="40"/>
                      <a:pt x="38" y="39"/>
                      <a:pt x="36" y="39"/>
                    </a:cubicBezTo>
                    <a:cubicBezTo>
                      <a:pt x="36" y="39"/>
                      <a:pt x="35" y="39"/>
                      <a:pt x="35" y="39"/>
                    </a:cubicBezTo>
                    <a:cubicBezTo>
                      <a:pt x="35" y="39"/>
                      <a:pt x="35" y="39"/>
                      <a:pt x="34" y="38"/>
                    </a:cubicBezTo>
                    <a:cubicBezTo>
                      <a:pt x="33" y="38"/>
                      <a:pt x="32" y="38"/>
                      <a:pt x="31" y="37"/>
                    </a:cubicBezTo>
                    <a:cubicBezTo>
                      <a:pt x="26" y="35"/>
                      <a:pt x="25" y="34"/>
                      <a:pt x="21" y="31"/>
                    </a:cubicBezTo>
                    <a:cubicBezTo>
                      <a:pt x="19" y="30"/>
                      <a:pt x="18" y="29"/>
                      <a:pt x="17" y="27"/>
                    </a:cubicBezTo>
                    <a:cubicBezTo>
                      <a:pt x="16" y="27"/>
                      <a:pt x="15" y="26"/>
                      <a:pt x="14" y="25"/>
                    </a:cubicBezTo>
                    <a:cubicBezTo>
                      <a:pt x="13" y="23"/>
                      <a:pt x="11" y="23"/>
                      <a:pt x="10" y="22"/>
                    </a:cubicBezTo>
                    <a:cubicBezTo>
                      <a:pt x="8" y="20"/>
                      <a:pt x="3" y="21"/>
                      <a:pt x="2" y="24"/>
                    </a:cubicBezTo>
                    <a:cubicBezTo>
                      <a:pt x="1" y="26"/>
                      <a:pt x="0" y="28"/>
                      <a:pt x="0" y="30"/>
                    </a:cubicBezTo>
                    <a:cubicBezTo>
                      <a:pt x="0" y="32"/>
                      <a:pt x="0" y="33"/>
                      <a:pt x="1" y="35"/>
                    </a:cubicBezTo>
                    <a:cubicBezTo>
                      <a:pt x="2" y="38"/>
                      <a:pt x="3" y="41"/>
                      <a:pt x="5" y="44"/>
                    </a:cubicBezTo>
                    <a:cubicBezTo>
                      <a:pt x="8" y="49"/>
                      <a:pt x="12" y="54"/>
                      <a:pt x="17" y="57"/>
                    </a:cubicBezTo>
                    <a:cubicBezTo>
                      <a:pt x="29" y="65"/>
                      <a:pt x="43" y="67"/>
                      <a:pt x="56" y="64"/>
                    </a:cubicBezTo>
                    <a:cubicBezTo>
                      <a:pt x="64" y="63"/>
                      <a:pt x="71" y="60"/>
                      <a:pt x="77" y="55"/>
                    </a:cubicBezTo>
                    <a:cubicBezTo>
                      <a:pt x="82" y="51"/>
                      <a:pt x="89" y="45"/>
                      <a:pt x="92" y="39"/>
                    </a:cubicBezTo>
                    <a:cubicBezTo>
                      <a:pt x="91" y="40"/>
                      <a:pt x="91" y="39"/>
                      <a:pt x="92" y="38"/>
                    </a:cubicBezTo>
                    <a:cubicBezTo>
                      <a:pt x="93" y="37"/>
                      <a:pt x="93" y="36"/>
                      <a:pt x="94" y="36"/>
                    </a:cubicBezTo>
                    <a:cubicBezTo>
                      <a:pt x="95" y="34"/>
                      <a:pt x="95" y="33"/>
                      <a:pt x="96" y="31"/>
                    </a:cubicBezTo>
                    <a:cubicBezTo>
                      <a:pt x="98" y="27"/>
                      <a:pt x="98" y="23"/>
                      <a:pt x="99" y="19"/>
                    </a:cubicBezTo>
                    <a:cubicBezTo>
                      <a:pt x="99" y="15"/>
                      <a:pt x="100" y="7"/>
                      <a:pt x="97" y="2"/>
                    </a:cubicBezTo>
                    <a:close/>
                  </a:path>
                </a:pathLst>
              </a:custGeom>
              <a:solidFill>
                <a:srgbClr val="456B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7" name="Freeform 315">
                <a:extLst>
                  <a:ext uri="{FF2B5EF4-FFF2-40B4-BE49-F238E27FC236}">
                    <a16:creationId xmlns:a16="http://schemas.microsoft.com/office/drawing/2014/main" id="{673D15A8-C222-4583-907A-D1ADCB89B6BD}"/>
                  </a:ext>
                </a:extLst>
              </p:cNvPr>
              <p:cNvSpPr>
                <a:spLocks/>
              </p:cNvSpPr>
              <p:nvPr/>
            </p:nvSpPr>
            <p:spPr bwMode="auto">
              <a:xfrm>
                <a:off x="431" y="2113"/>
                <a:ext cx="269" cy="290"/>
              </a:xfrm>
              <a:custGeom>
                <a:avLst/>
                <a:gdLst>
                  <a:gd name="T0" fmla="*/ 206 w 230"/>
                  <a:gd name="T1" fmla="*/ 169 h 247"/>
                  <a:gd name="T2" fmla="*/ 170 w 230"/>
                  <a:gd name="T3" fmla="*/ 121 h 247"/>
                  <a:gd name="T4" fmla="*/ 127 w 230"/>
                  <a:gd name="T5" fmla="*/ 73 h 247"/>
                  <a:gd name="T6" fmla="*/ 106 w 230"/>
                  <a:gd name="T7" fmla="*/ 53 h 247"/>
                  <a:gd name="T8" fmla="*/ 94 w 230"/>
                  <a:gd name="T9" fmla="*/ 44 h 247"/>
                  <a:gd name="T10" fmla="*/ 87 w 230"/>
                  <a:gd name="T11" fmla="*/ 40 h 247"/>
                  <a:gd name="T12" fmla="*/ 87 w 230"/>
                  <a:gd name="T13" fmla="*/ 39 h 247"/>
                  <a:gd name="T14" fmla="*/ 74 w 230"/>
                  <a:gd name="T15" fmla="*/ 25 h 247"/>
                  <a:gd name="T16" fmla="*/ 53 w 230"/>
                  <a:gd name="T17" fmla="*/ 13 h 247"/>
                  <a:gd name="T18" fmla="*/ 9 w 230"/>
                  <a:gd name="T19" fmla="*/ 5 h 247"/>
                  <a:gd name="T20" fmla="*/ 4 w 230"/>
                  <a:gd name="T21" fmla="*/ 22 h 247"/>
                  <a:gd name="T22" fmla="*/ 18 w 230"/>
                  <a:gd name="T23" fmla="*/ 36 h 247"/>
                  <a:gd name="T24" fmla="*/ 23 w 230"/>
                  <a:gd name="T25" fmla="*/ 40 h 247"/>
                  <a:gd name="T26" fmla="*/ 29 w 230"/>
                  <a:gd name="T27" fmla="*/ 47 h 247"/>
                  <a:gd name="T28" fmla="*/ 41 w 230"/>
                  <a:gd name="T29" fmla="*/ 61 h 247"/>
                  <a:gd name="T30" fmla="*/ 55 w 230"/>
                  <a:gd name="T31" fmla="*/ 72 h 247"/>
                  <a:gd name="T32" fmla="*/ 57 w 230"/>
                  <a:gd name="T33" fmla="*/ 72 h 247"/>
                  <a:gd name="T34" fmla="*/ 67 w 230"/>
                  <a:gd name="T35" fmla="*/ 87 h 247"/>
                  <a:gd name="T36" fmla="*/ 80 w 230"/>
                  <a:gd name="T37" fmla="*/ 100 h 247"/>
                  <a:gd name="T38" fmla="*/ 86 w 230"/>
                  <a:gd name="T39" fmla="*/ 106 h 247"/>
                  <a:gd name="T40" fmla="*/ 88 w 230"/>
                  <a:gd name="T41" fmla="*/ 109 h 247"/>
                  <a:gd name="T42" fmla="*/ 127 w 230"/>
                  <a:gd name="T43" fmla="*/ 152 h 247"/>
                  <a:gd name="T44" fmla="*/ 162 w 230"/>
                  <a:gd name="T45" fmla="*/ 199 h 247"/>
                  <a:gd name="T46" fmla="*/ 178 w 230"/>
                  <a:gd name="T47" fmla="*/ 224 h 247"/>
                  <a:gd name="T48" fmla="*/ 184 w 230"/>
                  <a:gd name="T49" fmla="*/ 231 h 247"/>
                  <a:gd name="T50" fmla="*/ 188 w 230"/>
                  <a:gd name="T51" fmla="*/ 235 h 247"/>
                  <a:gd name="T52" fmla="*/ 188 w 230"/>
                  <a:gd name="T53" fmla="*/ 235 h 247"/>
                  <a:gd name="T54" fmla="*/ 207 w 230"/>
                  <a:gd name="T55" fmla="*/ 246 h 247"/>
                  <a:gd name="T56" fmla="*/ 226 w 230"/>
                  <a:gd name="T57" fmla="*/ 236 h 247"/>
                  <a:gd name="T58" fmla="*/ 228 w 230"/>
                  <a:gd name="T59" fmla="*/ 215 h 247"/>
                  <a:gd name="T60" fmla="*/ 228 w 230"/>
                  <a:gd name="T61" fmla="*/ 213 h 247"/>
                  <a:gd name="T62" fmla="*/ 226 w 230"/>
                  <a:gd name="T63" fmla="*/ 206 h 247"/>
                  <a:gd name="T64" fmla="*/ 223 w 230"/>
                  <a:gd name="T65" fmla="*/ 199 h 247"/>
                  <a:gd name="T66" fmla="*/ 206 w 230"/>
                  <a:gd name="T67" fmla="*/ 16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0" h="247">
                    <a:moveTo>
                      <a:pt x="206" y="169"/>
                    </a:moveTo>
                    <a:cubicBezTo>
                      <a:pt x="195" y="152"/>
                      <a:pt x="183" y="136"/>
                      <a:pt x="170" y="121"/>
                    </a:cubicBezTo>
                    <a:cubicBezTo>
                      <a:pt x="156" y="104"/>
                      <a:pt x="142" y="89"/>
                      <a:pt x="127" y="73"/>
                    </a:cubicBezTo>
                    <a:cubicBezTo>
                      <a:pt x="120" y="66"/>
                      <a:pt x="113" y="59"/>
                      <a:pt x="106" y="53"/>
                    </a:cubicBezTo>
                    <a:cubicBezTo>
                      <a:pt x="102" y="49"/>
                      <a:pt x="98" y="47"/>
                      <a:pt x="94" y="44"/>
                    </a:cubicBezTo>
                    <a:cubicBezTo>
                      <a:pt x="92" y="42"/>
                      <a:pt x="89" y="41"/>
                      <a:pt x="87" y="40"/>
                    </a:cubicBezTo>
                    <a:cubicBezTo>
                      <a:pt x="87" y="39"/>
                      <a:pt x="87" y="39"/>
                      <a:pt x="87" y="39"/>
                    </a:cubicBezTo>
                    <a:cubicBezTo>
                      <a:pt x="84" y="33"/>
                      <a:pt x="79" y="29"/>
                      <a:pt x="74" y="25"/>
                    </a:cubicBezTo>
                    <a:cubicBezTo>
                      <a:pt x="67" y="21"/>
                      <a:pt x="60" y="16"/>
                      <a:pt x="53" y="13"/>
                    </a:cubicBezTo>
                    <a:cubicBezTo>
                      <a:pt x="39" y="6"/>
                      <a:pt x="24" y="0"/>
                      <a:pt x="9" y="5"/>
                    </a:cubicBezTo>
                    <a:cubicBezTo>
                      <a:pt x="1" y="7"/>
                      <a:pt x="0" y="16"/>
                      <a:pt x="4" y="22"/>
                    </a:cubicBezTo>
                    <a:cubicBezTo>
                      <a:pt x="7" y="27"/>
                      <a:pt x="12" y="32"/>
                      <a:pt x="18" y="36"/>
                    </a:cubicBezTo>
                    <a:cubicBezTo>
                      <a:pt x="20" y="38"/>
                      <a:pt x="21" y="38"/>
                      <a:pt x="23" y="40"/>
                    </a:cubicBezTo>
                    <a:cubicBezTo>
                      <a:pt x="25" y="42"/>
                      <a:pt x="27" y="45"/>
                      <a:pt x="29" y="47"/>
                    </a:cubicBezTo>
                    <a:cubicBezTo>
                      <a:pt x="33" y="52"/>
                      <a:pt x="37" y="56"/>
                      <a:pt x="41" y="61"/>
                    </a:cubicBezTo>
                    <a:cubicBezTo>
                      <a:pt x="45" y="66"/>
                      <a:pt x="49" y="70"/>
                      <a:pt x="55" y="72"/>
                    </a:cubicBezTo>
                    <a:cubicBezTo>
                      <a:pt x="56" y="72"/>
                      <a:pt x="56" y="72"/>
                      <a:pt x="57" y="72"/>
                    </a:cubicBezTo>
                    <a:cubicBezTo>
                      <a:pt x="60" y="77"/>
                      <a:pt x="63" y="82"/>
                      <a:pt x="67" y="87"/>
                    </a:cubicBezTo>
                    <a:cubicBezTo>
                      <a:pt x="72" y="91"/>
                      <a:pt x="76" y="96"/>
                      <a:pt x="80" y="100"/>
                    </a:cubicBezTo>
                    <a:cubicBezTo>
                      <a:pt x="82" y="102"/>
                      <a:pt x="84" y="104"/>
                      <a:pt x="86" y="106"/>
                    </a:cubicBezTo>
                    <a:cubicBezTo>
                      <a:pt x="86" y="106"/>
                      <a:pt x="88" y="108"/>
                      <a:pt x="88" y="109"/>
                    </a:cubicBezTo>
                    <a:cubicBezTo>
                      <a:pt x="102" y="123"/>
                      <a:pt x="115" y="137"/>
                      <a:pt x="127" y="152"/>
                    </a:cubicBezTo>
                    <a:cubicBezTo>
                      <a:pt x="140" y="168"/>
                      <a:pt x="151" y="183"/>
                      <a:pt x="162" y="199"/>
                    </a:cubicBezTo>
                    <a:cubicBezTo>
                      <a:pt x="168" y="207"/>
                      <a:pt x="172" y="216"/>
                      <a:pt x="178" y="224"/>
                    </a:cubicBezTo>
                    <a:cubicBezTo>
                      <a:pt x="180" y="226"/>
                      <a:pt x="182" y="229"/>
                      <a:pt x="184" y="231"/>
                    </a:cubicBezTo>
                    <a:cubicBezTo>
                      <a:pt x="185" y="232"/>
                      <a:pt x="186" y="234"/>
                      <a:pt x="188" y="235"/>
                    </a:cubicBezTo>
                    <a:cubicBezTo>
                      <a:pt x="186" y="234"/>
                      <a:pt x="186" y="234"/>
                      <a:pt x="188" y="235"/>
                    </a:cubicBezTo>
                    <a:cubicBezTo>
                      <a:pt x="194" y="241"/>
                      <a:pt x="199" y="244"/>
                      <a:pt x="207" y="246"/>
                    </a:cubicBezTo>
                    <a:cubicBezTo>
                      <a:pt x="215" y="247"/>
                      <a:pt x="223" y="243"/>
                      <a:pt x="226" y="236"/>
                    </a:cubicBezTo>
                    <a:cubicBezTo>
                      <a:pt x="229" y="229"/>
                      <a:pt x="230" y="222"/>
                      <a:pt x="228" y="215"/>
                    </a:cubicBezTo>
                    <a:cubicBezTo>
                      <a:pt x="227" y="211"/>
                      <a:pt x="227" y="210"/>
                      <a:pt x="228" y="213"/>
                    </a:cubicBezTo>
                    <a:cubicBezTo>
                      <a:pt x="227" y="211"/>
                      <a:pt x="227" y="208"/>
                      <a:pt x="226" y="206"/>
                    </a:cubicBezTo>
                    <a:cubicBezTo>
                      <a:pt x="225" y="203"/>
                      <a:pt x="224" y="201"/>
                      <a:pt x="223" y="199"/>
                    </a:cubicBezTo>
                    <a:cubicBezTo>
                      <a:pt x="219" y="188"/>
                      <a:pt x="212" y="178"/>
                      <a:pt x="206" y="169"/>
                    </a:cubicBezTo>
                    <a:close/>
                  </a:path>
                </a:pathLst>
              </a:custGeom>
              <a:solidFill>
                <a:srgbClr val="A6C4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8" name="Freeform 316">
                <a:extLst>
                  <a:ext uri="{FF2B5EF4-FFF2-40B4-BE49-F238E27FC236}">
                    <a16:creationId xmlns:a16="http://schemas.microsoft.com/office/drawing/2014/main" id="{1D66ED8A-9485-437C-8590-AE7C755BDE48}"/>
                  </a:ext>
                </a:extLst>
              </p:cNvPr>
              <p:cNvSpPr>
                <a:spLocks/>
              </p:cNvSpPr>
              <p:nvPr/>
            </p:nvSpPr>
            <p:spPr bwMode="auto">
              <a:xfrm>
                <a:off x="566" y="1852"/>
                <a:ext cx="81" cy="214"/>
              </a:xfrm>
              <a:custGeom>
                <a:avLst/>
                <a:gdLst>
                  <a:gd name="T0" fmla="*/ 16 w 69"/>
                  <a:gd name="T1" fmla="*/ 1 h 183"/>
                  <a:gd name="T2" fmla="*/ 6 w 69"/>
                  <a:gd name="T3" fmla="*/ 3 h 183"/>
                  <a:gd name="T4" fmla="*/ 4 w 69"/>
                  <a:gd name="T5" fmla="*/ 5 h 183"/>
                  <a:gd name="T6" fmla="*/ 2 w 69"/>
                  <a:gd name="T7" fmla="*/ 10 h 183"/>
                  <a:gd name="T8" fmla="*/ 1 w 69"/>
                  <a:gd name="T9" fmla="*/ 20 h 183"/>
                  <a:gd name="T10" fmla="*/ 2 w 69"/>
                  <a:gd name="T11" fmla="*/ 41 h 183"/>
                  <a:gd name="T12" fmla="*/ 8 w 69"/>
                  <a:gd name="T13" fmla="*/ 80 h 183"/>
                  <a:gd name="T14" fmla="*/ 17 w 69"/>
                  <a:gd name="T15" fmla="*/ 120 h 183"/>
                  <a:gd name="T16" fmla="*/ 28 w 69"/>
                  <a:gd name="T17" fmla="*/ 158 h 183"/>
                  <a:gd name="T18" fmla="*/ 34 w 69"/>
                  <a:gd name="T19" fmla="*/ 169 h 183"/>
                  <a:gd name="T20" fmla="*/ 40 w 69"/>
                  <a:gd name="T21" fmla="*/ 176 h 183"/>
                  <a:gd name="T22" fmla="*/ 58 w 69"/>
                  <a:gd name="T23" fmla="*/ 182 h 183"/>
                  <a:gd name="T24" fmla="*/ 65 w 69"/>
                  <a:gd name="T25" fmla="*/ 157 h 183"/>
                  <a:gd name="T26" fmla="*/ 49 w 69"/>
                  <a:gd name="T27" fmla="*/ 85 h 183"/>
                  <a:gd name="T28" fmla="*/ 37 w 69"/>
                  <a:gd name="T29" fmla="*/ 38 h 183"/>
                  <a:gd name="T30" fmla="*/ 16 w 69"/>
                  <a:gd name="T31" fmla="*/ 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183">
                    <a:moveTo>
                      <a:pt x="16" y="1"/>
                    </a:moveTo>
                    <a:cubicBezTo>
                      <a:pt x="13" y="0"/>
                      <a:pt x="8" y="0"/>
                      <a:pt x="6" y="3"/>
                    </a:cubicBezTo>
                    <a:cubicBezTo>
                      <a:pt x="7" y="2"/>
                      <a:pt x="4" y="5"/>
                      <a:pt x="4" y="5"/>
                    </a:cubicBezTo>
                    <a:cubicBezTo>
                      <a:pt x="3" y="7"/>
                      <a:pt x="3" y="8"/>
                      <a:pt x="2" y="10"/>
                    </a:cubicBezTo>
                    <a:cubicBezTo>
                      <a:pt x="1" y="13"/>
                      <a:pt x="1" y="16"/>
                      <a:pt x="1" y="20"/>
                    </a:cubicBezTo>
                    <a:cubicBezTo>
                      <a:pt x="0" y="27"/>
                      <a:pt x="1" y="34"/>
                      <a:pt x="2" y="41"/>
                    </a:cubicBezTo>
                    <a:cubicBezTo>
                      <a:pt x="3" y="54"/>
                      <a:pt x="6" y="67"/>
                      <a:pt x="8" y="80"/>
                    </a:cubicBezTo>
                    <a:cubicBezTo>
                      <a:pt x="11" y="93"/>
                      <a:pt x="14" y="107"/>
                      <a:pt x="17" y="120"/>
                    </a:cubicBezTo>
                    <a:cubicBezTo>
                      <a:pt x="20" y="133"/>
                      <a:pt x="22" y="146"/>
                      <a:pt x="28" y="158"/>
                    </a:cubicBezTo>
                    <a:cubicBezTo>
                      <a:pt x="29" y="162"/>
                      <a:pt x="32" y="166"/>
                      <a:pt x="34" y="169"/>
                    </a:cubicBezTo>
                    <a:cubicBezTo>
                      <a:pt x="36" y="171"/>
                      <a:pt x="38" y="173"/>
                      <a:pt x="40" y="176"/>
                    </a:cubicBezTo>
                    <a:cubicBezTo>
                      <a:pt x="44" y="180"/>
                      <a:pt x="52" y="183"/>
                      <a:pt x="58" y="182"/>
                    </a:cubicBezTo>
                    <a:cubicBezTo>
                      <a:pt x="69" y="181"/>
                      <a:pt x="66" y="164"/>
                      <a:pt x="65" y="157"/>
                    </a:cubicBezTo>
                    <a:cubicBezTo>
                      <a:pt x="61" y="135"/>
                      <a:pt x="55" y="110"/>
                      <a:pt x="49" y="85"/>
                    </a:cubicBezTo>
                    <a:cubicBezTo>
                      <a:pt x="46" y="69"/>
                      <a:pt x="42" y="54"/>
                      <a:pt x="37" y="38"/>
                    </a:cubicBezTo>
                    <a:cubicBezTo>
                      <a:pt x="33" y="25"/>
                      <a:pt x="28" y="5"/>
                      <a:pt x="16" y="1"/>
                    </a:cubicBezTo>
                    <a:close/>
                  </a:path>
                </a:pathLst>
              </a:custGeom>
              <a:solidFill>
                <a:srgbClr val="A6C4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9" name="Freeform 317">
                <a:extLst>
                  <a:ext uri="{FF2B5EF4-FFF2-40B4-BE49-F238E27FC236}">
                    <a16:creationId xmlns:a16="http://schemas.microsoft.com/office/drawing/2014/main" id="{06A9CAFF-FE59-4208-B179-D93AA1589D19}"/>
                  </a:ext>
                </a:extLst>
              </p:cNvPr>
              <p:cNvSpPr>
                <a:spLocks/>
              </p:cNvSpPr>
              <p:nvPr/>
            </p:nvSpPr>
            <p:spPr bwMode="auto">
              <a:xfrm>
                <a:off x="715" y="1966"/>
                <a:ext cx="35" cy="112"/>
              </a:xfrm>
              <a:custGeom>
                <a:avLst/>
                <a:gdLst>
                  <a:gd name="T0" fmla="*/ 27 w 30"/>
                  <a:gd name="T1" fmla="*/ 8 h 96"/>
                  <a:gd name="T2" fmla="*/ 12 w 30"/>
                  <a:gd name="T3" fmla="*/ 6 h 96"/>
                  <a:gd name="T4" fmla="*/ 11 w 30"/>
                  <a:gd name="T5" fmla="*/ 7 h 96"/>
                  <a:gd name="T6" fmla="*/ 9 w 30"/>
                  <a:gd name="T7" fmla="*/ 9 h 96"/>
                  <a:gd name="T8" fmla="*/ 8 w 30"/>
                  <a:gd name="T9" fmla="*/ 12 h 96"/>
                  <a:gd name="T10" fmla="*/ 5 w 30"/>
                  <a:gd name="T11" fmla="*/ 18 h 96"/>
                  <a:gd name="T12" fmla="*/ 2 w 30"/>
                  <a:gd name="T13" fmla="*/ 34 h 96"/>
                  <a:gd name="T14" fmla="*/ 1 w 30"/>
                  <a:gd name="T15" fmla="*/ 47 h 96"/>
                  <a:gd name="T16" fmla="*/ 0 w 30"/>
                  <a:gd name="T17" fmla="*/ 56 h 96"/>
                  <a:gd name="T18" fmla="*/ 1 w 30"/>
                  <a:gd name="T19" fmla="*/ 62 h 96"/>
                  <a:gd name="T20" fmla="*/ 4 w 30"/>
                  <a:gd name="T21" fmla="*/ 74 h 96"/>
                  <a:gd name="T22" fmla="*/ 6 w 30"/>
                  <a:gd name="T23" fmla="*/ 83 h 96"/>
                  <a:gd name="T24" fmla="*/ 9 w 30"/>
                  <a:gd name="T25" fmla="*/ 91 h 96"/>
                  <a:gd name="T26" fmla="*/ 16 w 30"/>
                  <a:gd name="T27" fmla="*/ 93 h 96"/>
                  <a:gd name="T28" fmla="*/ 19 w 30"/>
                  <a:gd name="T29" fmla="*/ 84 h 96"/>
                  <a:gd name="T30" fmla="*/ 22 w 30"/>
                  <a:gd name="T31" fmla="*/ 75 h 96"/>
                  <a:gd name="T32" fmla="*/ 25 w 30"/>
                  <a:gd name="T33" fmla="*/ 67 h 96"/>
                  <a:gd name="T34" fmla="*/ 26 w 30"/>
                  <a:gd name="T35" fmla="*/ 65 h 96"/>
                  <a:gd name="T36" fmla="*/ 27 w 30"/>
                  <a:gd name="T37" fmla="*/ 59 h 96"/>
                  <a:gd name="T38" fmla="*/ 29 w 30"/>
                  <a:gd name="T39" fmla="*/ 43 h 96"/>
                  <a:gd name="T40" fmla="*/ 30 w 30"/>
                  <a:gd name="T41" fmla="*/ 25 h 96"/>
                  <a:gd name="T42" fmla="*/ 30 w 30"/>
                  <a:gd name="T43" fmla="*/ 17 h 96"/>
                  <a:gd name="T44" fmla="*/ 27 w 30"/>
                  <a:gd name="T45" fmla="*/ 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96">
                    <a:moveTo>
                      <a:pt x="27" y="8"/>
                    </a:moveTo>
                    <a:cubicBezTo>
                      <a:pt x="24" y="2"/>
                      <a:pt x="16" y="0"/>
                      <a:pt x="12" y="6"/>
                    </a:cubicBezTo>
                    <a:cubicBezTo>
                      <a:pt x="12" y="6"/>
                      <a:pt x="10" y="8"/>
                      <a:pt x="11" y="7"/>
                    </a:cubicBezTo>
                    <a:cubicBezTo>
                      <a:pt x="12" y="7"/>
                      <a:pt x="11" y="7"/>
                      <a:pt x="9" y="9"/>
                    </a:cubicBezTo>
                    <a:cubicBezTo>
                      <a:pt x="9" y="10"/>
                      <a:pt x="8" y="11"/>
                      <a:pt x="8" y="12"/>
                    </a:cubicBezTo>
                    <a:cubicBezTo>
                      <a:pt x="7" y="14"/>
                      <a:pt x="6" y="16"/>
                      <a:pt x="5" y="18"/>
                    </a:cubicBezTo>
                    <a:cubicBezTo>
                      <a:pt x="3" y="23"/>
                      <a:pt x="3" y="28"/>
                      <a:pt x="2" y="34"/>
                    </a:cubicBezTo>
                    <a:cubicBezTo>
                      <a:pt x="1" y="38"/>
                      <a:pt x="1" y="42"/>
                      <a:pt x="1" y="47"/>
                    </a:cubicBezTo>
                    <a:cubicBezTo>
                      <a:pt x="1" y="50"/>
                      <a:pt x="1" y="53"/>
                      <a:pt x="0" y="56"/>
                    </a:cubicBezTo>
                    <a:cubicBezTo>
                      <a:pt x="0" y="58"/>
                      <a:pt x="1" y="60"/>
                      <a:pt x="1" y="62"/>
                    </a:cubicBezTo>
                    <a:cubicBezTo>
                      <a:pt x="2" y="66"/>
                      <a:pt x="2" y="70"/>
                      <a:pt x="4" y="74"/>
                    </a:cubicBezTo>
                    <a:cubicBezTo>
                      <a:pt x="4" y="77"/>
                      <a:pt x="5" y="80"/>
                      <a:pt x="6" y="83"/>
                    </a:cubicBezTo>
                    <a:cubicBezTo>
                      <a:pt x="7" y="85"/>
                      <a:pt x="7" y="89"/>
                      <a:pt x="9" y="91"/>
                    </a:cubicBezTo>
                    <a:cubicBezTo>
                      <a:pt x="10" y="94"/>
                      <a:pt x="14" y="96"/>
                      <a:pt x="16" y="93"/>
                    </a:cubicBezTo>
                    <a:cubicBezTo>
                      <a:pt x="17" y="90"/>
                      <a:pt x="18" y="87"/>
                      <a:pt x="19" y="84"/>
                    </a:cubicBezTo>
                    <a:cubicBezTo>
                      <a:pt x="21" y="81"/>
                      <a:pt x="21" y="78"/>
                      <a:pt x="22" y="75"/>
                    </a:cubicBezTo>
                    <a:cubicBezTo>
                      <a:pt x="24" y="73"/>
                      <a:pt x="24" y="70"/>
                      <a:pt x="25" y="67"/>
                    </a:cubicBezTo>
                    <a:cubicBezTo>
                      <a:pt x="25" y="66"/>
                      <a:pt x="25" y="66"/>
                      <a:pt x="26" y="65"/>
                    </a:cubicBezTo>
                    <a:cubicBezTo>
                      <a:pt x="27" y="63"/>
                      <a:pt x="27" y="61"/>
                      <a:pt x="27" y="59"/>
                    </a:cubicBezTo>
                    <a:cubicBezTo>
                      <a:pt x="28" y="54"/>
                      <a:pt x="29" y="48"/>
                      <a:pt x="29" y="43"/>
                    </a:cubicBezTo>
                    <a:cubicBezTo>
                      <a:pt x="30" y="37"/>
                      <a:pt x="30" y="31"/>
                      <a:pt x="30" y="25"/>
                    </a:cubicBezTo>
                    <a:cubicBezTo>
                      <a:pt x="30" y="22"/>
                      <a:pt x="30" y="19"/>
                      <a:pt x="30" y="17"/>
                    </a:cubicBezTo>
                    <a:cubicBezTo>
                      <a:pt x="29" y="12"/>
                      <a:pt x="28" y="10"/>
                      <a:pt x="27" y="8"/>
                    </a:cubicBezTo>
                    <a:close/>
                  </a:path>
                </a:pathLst>
              </a:custGeom>
              <a:solidFill>
                <a:srgbClr val="A6C4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0" name="Freeform 318">
                <a:extLst>
                  <a:ext uri="{FF2B5EF4-FFF2-40B4-BE49-F238E27FC236}">
                    <a16:creationId xmlns:a16="http://schemas.microsoft.com/office/drawing/2014/main" id="{6BFF3C0B-718A-48CB-AFE8-3AAB95F56655}"/>
                  </a:ext>
                </a:extLst>
              </p:cNvPr>
              <p:cNvSpPr>
                <a:spLocks/>
              </p:cNvSpPr>
              <p:nvPr/>
            </p:nvSpPr>
            <p:spPr bwMode="auto">
              <a:xfrm>
                <a:off x="-46" y="1495"/>
                <a:ext cx="135" cy="112"/>
              </a:xfrm>
              <a:custGeom>
                <a:avLst/>
                <a:gdLst>
                  <a:gd name="T0" fmla="*/ 108 w 115"/>
                  <a:gd name="T1" fmla="*/ 4 h 96"/>
                  <a:gd name="T2" fmla="*/ 93 w 115"/>
                  <a:gd name="T3" fmla="*/ 0 h 96"/>
                  <a:gd name="T4" fmla="*/ 71 w 115"/>
                  <a:gd name="T5" fmla="*/ 8 h 96"/>
                  <a:gd name="T6" fmla="*/ 68 w 115"/>
                  <a:gd name="T7" fmla="*/ 11 h 96"/>
                  <a:gd name="T8" fmla="*/ 35 w 115"/>
                  <a:gd name="T9" fmla="*/ 12 h 96"/>
                  <a:gd name="T10" fmla="*/ 10 w 115"/>
                  <a:gd name="T11" fmla="*/ 31 h 96"/>
                  <a:gd name="T12" fmla="*/ 0 w 115"/>
                  <a:gd name="T13" fmla="*/ 60 h 96"/>
                  <a:gd name="T14" fmla="*/ 1 w 115"/>
                  <a:gd name="T15" fmla="*/ 76 h 96"/>
                  <a:gd name="T16" fmla="*/ 12 w 115"/>
                  <a:gd name="T17" fmla="*/ 93 h 96"/>
                  <a:gd name="T18" fmla="*/ 26 w 115"/>
                  <a:gd name="T19" fmla="*/ 88 h 96"/>
                  <a:gd name="T20" fmla="*/ 27 w 115"/>
                  <a:gd name="T21" fmla="*/ 73 h 96"/>
                  <a:gd name="T22" fmla="*/ 27 w 115"/>
                  <a:gd name="T23" fmla="*/ 70 h 96"/>
                  <a:gd name="T24" fmla="*/ 27 w 115"/>
                  <a:gd name="T25" fmla="*/ 69 h 96"/>
                  <a:gd name="T26" fmla="*/ 27 w 115"/>
                  <a:gd name="T27" fmla="*/ 67 h 96"/>
                  <a:gd name="T28" fmla="*/ 27 w 115"/>
                  <a:gd name="T29" fmla="*/ 64 h 96"/>
                  <a:gd name="T30" fmla="*/ 28 w 115"/>
                  <a:gd name="T31" fmla="*/ 59 h 96"/>
                  <a:gd name="T32" fmla="*/ 28 w 115"/>
                  <a:gd name="T33" fmla="*/ 59 h 96"/>
                  <a:gd name="T34" fmla="*/ 28 w 115"/>
                  <a:gd name="T35" fmla="*/ 59 h 96"/>
                  <a:gd name="T36" fmla="*/ 29 w 115"/>
                  <a:gd name="T37" fmla="*/ 57 h 96"/>
                  <a:gd name="T38" fmla="*/ 31 w 115"/>
                  <a:gd name="T39" fmla="*/ 52 h 96"/>
                  <a:gd name="T40" fmla="*/ 32 w 115"/>
                  <a:gd name="T41" fmla="*/ 50 h 96"/>
                  <a:gd name="T42" fmla="*/ 33 w 115"/>
                  <a:gd name="T43" fmla="*/ 49 h 96"/>
                  <a:gd name="T44" fmla="*/ 36 w 115"/>
                  <a:gd name="T45" fmla="*/ 45 h 96"/>
                  <a:gd name="T46" fmla="*/ 38 w 115"/>
                  <a:gd name="T47" fmla="*/ 44 h 96"/>
                  <a:gd name="T48" fmla="*/ 42 w 115"/>
                  <a:gd name="T49" fmla="*/ 41 h 96"/>
                  <a:gd name="T50" fmla="*/ 45 w 115"/>
                  <a:gd name="T51" fmla="*/ 40 h 96"/>
                  <a:gd name="T52" fmla="*/ 49 w 115"/>
                  <a:gd name="T53" fmla="*/ 38 h 96"/>
                  <a:gd name="T54" fmla="*/ 49 w 115"/>
                  <a:gd name="T55" fmla="*/ 38 h 96"/>
                  <a:gd name="T56" fmla="*/ 51 w 115"/>
                  <a:gd name="T57" fmla="*/ 38 h 96"/>
                  <a:gd name="T58" fmla="*/ 51 w 115"/>
                  <a:gd name="T59" fmla="*/ 39 h 96"/>
                  <a:gd name="T60" fmla="*/ 55 w 115"/>
                  <a:gd name="T61" fmla="*/ 52 h 96"/>
                  <a:gd name="T62" fmla="*/ 62 w 115"/>
                  <a:gd name="T63" fmla="*/ 54 h 96"/>
                  <a:gd name="T64" fmla="*/ 71 w 115"/>
                  <a:gd name="T65" fmla="*/ 46 h 96"/>
                  <a:gd name="T66" fmla="*/ 71 w 115"/>
                  <a:gd name="T67" fmla="*/ 45 h 96"/>
                  <a:gd name="T68" fmla="*/ 72 w 115"/>
                  <a:gd name="T69" fmla="*/ 44 h 96"/>
                  <a:gd name="T70" fmla="*/ 75 w 115"/>
                  <a:gd name="T71" fmla="*/ 39 h 96"/>
                  <a:gd name="T72" fmla="*/ 76 w 115"/>
                  <a:gd name="T73" fmla="*/ 37 h 96"/>
                  <a:gd name="T74" fmla="*/ 76 w 115"/>
                  <a:gd name="T75" fmla="*/ 37 h 96"/>
                  <a:gd name="T76" fmla="*/ 79 w 115"/>
                  <a:gd name="T77" fmla="*/ 33 h 96"/>
                  <a:gd name="T78" fmla="*/ 81 w 115"/>
                  <a:gd name="T79" fmla="*/ 31 h 96"/>
                  <a:gd name="T80" fmla="*/ 81 w 115"/>
                  <a:gd name="T81" fmla="*/ 31 h 96"/>
                  <a:gd name="T82" fmla="*/ 81 w 115"/>
                  <a:gd name="T83" fmla="*/ 31 h 96"/>
                  <a:gd name="T84" fmla="*/ 84 w 115"/>
                  <a:gd name="T85" fmla="*/ 29 h 96"/>
                  <a:gd name="T86" fmla="*/ 85 w 115"/>
                  <a:gd name="T87" fmla="*/ 28 h 96"/>
                  <a:gd name="T88" fmla="*/ 89 w 115"/>
                  <a:gd name="T89" fmla="*/ 26 h 96"/>
                  <a:gd name="T90" fmla="*/ 91 w 115"/>
                  <a:gd name="T91" fmla="*/ 26 h 96"/>
                  <a:gd name="T92" fmla="*/ 95 w 115"/>
                  <a:gd name="T93" fmla="*/ 25 h 96"/>
                  <a:gd name="T94" fmla="*/ 96 w 115"/>
                  <a:gd name="T95" fmla="*/ 25 h 96"/>
                  <a:gd name="T96" fmla="*/ 99 w 115"/>
                  <a:gd name="T97" fmla="*/ 25 h 96"/>
                  <a:gd name="T98" fmla="*/ 103 w 115"/>
                  <a:gd name="T99" fmla="*/ 25 h 96"/>
                  <a:gd name="T100" fmla="*/ 110 w 115"/>
                  <a:gd name="T101" fmla="*/ 23 h 96"/>
                  <a:gd name="T102" fmla="*/ 115 w 115"/>
                  <a:gd name="T103" fmla="*/ 15 h 96"/>
                  <a:gd name="T104" fmla="*/ 108 w 115"/>
                  <a:gd name="T105"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5" h="96">
                    <a:moveTo>
                      <a:pt x="108" y="4"/>
                    </a:moveTo>
                    <a:cubicBezTo>
                      <a:pt x="104" y="1"/>
                      <a:pt x="98" y="0"/>
                      <a:pt x="93" y="0"/>
                    </a:cubicBezTo>
                    <a:cubicBezTo>
                      <a:pt x="85" y="1"/>
                      <a:pt x="77" y="4"/>
                      <a:pt x="71" y="8"/>
                    </a:cubicBezTo>
                    <a:cubicBezTo>
                      <a:pt x="70" y="9"/>
                      <a:pt x="69" y="10"/>
                      <a:pt x="68" y="11"/>
                    </a:cubicBezTo>
                    <a:cubicBezTo>
                      <a:pt x="58" y="7"/>
                      <a:pt x="45" y="8"/>
                      <a:pt x="35" y="12"/>
                    </a:cubicBezTo>
                    <a:cubicBezTo>
                      <a:pt x="25" y="16"/>
                      <a:pt x="16" y="22"/>
                      <a:pt x="10" y="31"/>
                    </a:cubicBezTo>
                    <a:cubicBezTo>
                      <a:pt x="4" y="40"/>
                      <a:pt x="1" y="49"/>
                      <a:pt x="0" y="60"/>
                    </a:cubicBezTo>
                    <a:cubicBezTo>
                      <a:pt x="0" y="65"/>
                      <a:pt x="0" y="70"/>
                      <a:pt x="1" y="76"/>
                    </a:cubicBezTo>
                    <a:cubicBezTo>
                      <a:pt x="3" y="82"/>
                      <a:pt x="5" y="90"/>
                      <a:pt x="12" y="93"/>
                    </a:cubicBezTo>
                    <a:cubicBezTo>
                      <a:pt x="18" y="96"/>
                      <a:pt x="24" y="93"/>
                      <a:pt x="26" y="88"/>
                    </a:cubicBezTo>
                    <a:cubicBezTo>
                      <a:pt x="28" y="83"/>
                      <a:pt x="27" y="78"/>
                      <a:pt x="27" y="73"/>
                    </a:cubicBezTo>
                    <a:cubicBezTo>
                      <a:pt x="27" y="72"/>
                      <a:pt x="27" y="71"/>
                      <a:pt x="27" y="70"/>
                    </a:cubicBezTo>
                    <a:cubicBezTo>
                      <a:pt x="27" y="70"/>
                      <a:pt x="27" y="69"/>
                      <a:pt x="27" y="69"/>
                    </a:cubicBezTo>
                    <a:cubicBezTo>
                      <a:pt x="27" y="68"/>
                      <a:pt x="27" y="68"/>
                      <a:pt x="27" y="67"/>
                    </a:cubicBezTo>
                    <a:cubicBezTo>
                      <a:pt x="27" y="66"/>
                      <a:pt x="27" y="65"/>
                      <a:pt x="27" y="64"/>
                    </a:cubicBezTo>
                    <a:cubicBezTo>
                      <a:pt x="28" y="63"/>
                      <a:pt x="28" y="61"/>
                      <a:pt x="28" y="59"/>
                    </a:cubicBezTo>
                    <a:cubicBezTo>
                      <a:pt x="28" y="59"/>
                      <a:pt x="28" y="59"/>
                      <a:pt x="28" y="59"/>
                    </a:cubicBezTo>
                    <a:cubicBezTo>
                      <a:pt x="28" y="59"/>
                      <a:pt x="28" y="59"/>
                      <a:pt x="28" y="59"/>
                    </a:cubicBezTo>
                    <a:cubicBezTo>
                      <a:pt x="29" y="58"/>
                      <a:pt x="29" y="58"/>
                      <a:pt x="29" y="57"/>
                    </a:cubicBezTo>
                    <a:cubicBezTo>
                      <a:pt x="30" y="55"/>
                      <a:pt x="31" y="53"/>
                      <a:pt x="31" y="52"/>
                    </a:cubicBezTo>
                    <a:cubicBezTo>
                      <a:pt x="32" y="51"/>
                      <a:pt x="32" y="51"/>
                      <a:pt x="32" y="50"/>
                    </a:cubicBezTo>
                    <a:cubicBezTo>
                      <a:pt x="32" y="50"/>
                      <a:pt x="33" y="50"/>
                      <a:pt x="33" y="49"/>
                    </a:cubicBezTo>
                    <a:cubicBezTo>
                      <a:pt x="34" y="48"/>
                      <a:pt x="35" y="46"/>
                      <a:pt x="36" y="45"/>
                    </a:cubicBezTo>
                    <a:cubicBezTo>
                      <a:pt x="37" y="45"/>
                      <a:pt x="37" y="44"/>
                      <a:pt x="38" y="44"/>
                    </a:cubicBezTo>
                    <a:cubicBezTo>
                      <a:pt x="39" y="43"/>
                      <a:pt x="41" y="42"/>
                      <a:pt x="42" y="41"/>
                    </a:cubicBezTo>
                    <a:cubicBezTo>
                      <a:pt x="43" y="40"/>
                      <a:pt x="44" y="40"/>
                      <a:pt x="45" y="40"/>
                    </a:cubicBezTo>
                    <a:cubicBezTo>
                      <a:pt x="45" y="40"/>
                      <a:pt x="47" y="39"/>
                      <a:pt x="49" y="38"/>
                    </a:cubicBezTo>
                    <a:cubicBezTo>
                      <a:pt x="49" y="38"/>
                      <a:pt x="49" y="38"/>
                      <a:pt x="49" y="38"/>
                    </a:cubicBezTo>
                    <a:cubicBezTo>
                      <a:pt x="50" y="38"/>
                      <a:pt x="51" y="38"/>
                      <a:pt x="51" y="38"/>
                    </a:cubicBezTo>
                    <a:cubicBezTo>
                      <a:pt x="51" y="38"/>
                      <a:pt x="51" y="38"/>
                      <a:pt x="51" y="39"/>
                    </a:cubicBezTo>
                    <a:cubicBezTo>
                      <a:pt x="51" y="43"/>
                      <a:pt x="51" y="49"/>
                      <a:pt x="55" y="52"/>
                    </a:cubicBezTo>
                    <a:cubicBezTo>
                      <a:pt x="56" y="54"/>
                      <a:pt x="59" y="56"/>
                      <a:pt x="62" y="54"/>
                    </a:cubicBezTo>
                    <a:cubicBezTo>
                      <a:pt x="65" y="53"/>
                      <a:pt x="69" y="50"/>
                      <a:pt x="71" y="46"/>
                    </a:cubicBezTo>
                    <a:cubicBezTo>
                      <a:pt x="71" y="46"/>
                      <a:pt x="71" y="45"/>
                      <a:pt x="71" y="45"/>
                    </a:cubicBezTo>
                    <a:cubicBezTo>
                      <a:pt x="70" y="46"/>
                      <a:pt x="71" y="45"/>
                      <a:pt x="72" y="44"/>
                    </a:cubicBezTo>
                    <a:cubicBezTo>
                      <a:pt x="73" y="42"/>
                      <a:pt x="74" y="41"/>
                      <a:pt x="75" y="39"/>
                    </a:cubicBezTo>
                    <a:cubicBezTo>
                      <a:pt x="76" y="38"/>
                      <a:pt x="76" y="38"/>
                      <a:pt x="76" y="37"/>
                    </a:cubicBezTo>
                    <a:cubicBezTo>
                      <a:pt x="76" y="37"/>
                      <a:pt x="76" y="37"/>
                      <a:pt x="76" y="37"/>
                    </a:cubicBezTo>
                    <a:cubicBezTo>
                      <a:pt x="77" y="36"/>
                      <a:pt x="78" y="34"/>
                      <a:pt x="79" y="33"/>
                    </a:cubicBezTo>
                    <a:cubicBezTo>
                      <a:pt x="80" y="33"/>
                      <a:pt x="80" y="32"/>
                      <a:pt x="81" y="31"/>
                    </a:cubicBezTo>
                    <a:cubicBezTo>
                      <a:pt x="81" y="31"/>
                      <a:pt x="81" y="31"/>
                      <a:pt x="81" y="31"/>
                    </a:cubicBezTo>
                    <a:cubicBezTo>
                      <a:pt x="81" y="31"/>
                      <a:pt x="81" y="31"/>
                      <a:pt x="81" y="31"/>
                    </a:cubicBezTo>
                    <a:cubicBezTo>
                      <a:pt x="82" y="30"/>
                      <a:pt x="83" y="29"/>
                      <a:pt x="84" y="29"/>
                    </a:cubicBezTo>
                    <a:cubicBezTo>
                      <a:pt x="85" y="28"/>
                      <a:pt x="85" y="28"/>
                      <a:pt x="85" y="28"/>
                    </a:cubicBezTo>
                    <a:cubicBezTo>
                      <a:pt x="87" y="27"/>
                      <a:pt x="88" y="27"/>
                      <a:pt x="89" y="26"/>
                    </a:cubicBezTo>
                    <a:cubicBezTo>
                      <a:pt x="90" y="26"/>
                      <a:pt x="90" y="26"/>
                      <a:pt x="91" y="26"/>
                    </a:cubicBezTo>
                    <a:cubicBezTo>
                      <a:pt x="92" y="26"/>
                      <a:pt x="93" y="25"/>
                      <a:pt x="95" y="25"/>
                    </a:cubicBezTo>
                    <a:cubicBezTo>
                      <a:pt x="95" y="25"/>
                      <a:pt x="96" y="25"/>
                      <a:pt x="96" y="25"/>
                    </a:cubicBezTo>
                    <a:cubicBezTo>
                      <a:pt x="97" y="25"/>
                      <a:pt x="98" y="25"/>
                      <a:pt x="99" y="25"/>
                    </a:cubicBezTo>
                    <a:cubicBezTo>
                      <a:pt x="100" y="25"/>
                      <a:pt x="101" y="25"/>
                      <a:pt x="103" y="25"/>
                    </a:cubicBezTo>
                    <a:cubicBezTo>
                      <a:pt x="105" y="25"/>
                      <a:pt x="107" y="24"/>
                      <a:pt x="110" y="23"/>
                    </a:cubicBezTo>
                    <a:cubicBezTo>
                      <a:pt x="113" y="22"/>
                      <a:pt x="115" y="19"/>
                      <a:pt x="115" y="15"/>
                    </a:cubicBezTo>
                    <a:cubicBezTo>
                      <a:pt x="115" y="11"/>
                      <a:pt x="112" y="7"/>
                      <a:pt x="108" y="4"/>
                    </a:cubicBezTo>
                    <a:close/>
                  </a:path>
                </a:pathLst>
              </a:custGeom>
              <a:solidFill>
                <a:srgbClr val="83AA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1" name="Freeform 319">
                <a:extLst>
                  <a:ext uri="{FF2B5EF4-FFF2-40B4-BE49-F238E27FC236}">
                    <a16:creationId xmlns:a16="http://schemas.microsoft.com/office/drawing/2014/main" id="{A97A2DAD-1A54-4829-B970-D5BC67B1E04D}"/>
                  </a:ext>
                </a:extLst>
              </p:cNvPr>
              <p:cNvSpPr>
                <a:spLocks/>
              </p:cNvSpPr>
              <p:nvPr/>
            </p:nvSpPr>
            <p:spPr bwMode="auto">
              <a:xfrm>
                <a:off x="242" y="1294"/>
                <a:ext cx="76" cy="39"/>
              </a:xfrm>
              <a:custGeom>
                <a:avLst/>
                <a:gdLst>
                  <a:gd name="T0" fmla="*/ 64 w 65"/>
                  <a:gd name="T1" fmla="*/ 12 h 33"/>
                  <a:gd name="T2" fmla="*/ 46 w 65"/>
                  <a:gd name="T3" fmla="*/ 1 h 33"/>
                  <a:gd name="T4" fmla="*/ 27 w 65"/>
                  <a:gd name="T5" fmla="*/ 2 h 33"/>
                  <a:gd name="T6" fmla="*/ 11 w 65"/>
                  <a:gd name="T7" fmla="*/ 10 h 33"/>
                  <a:gd name="T8" fmla="*/ 2 w 65"/>
                  <a:gd name="T9" fmla="*/ 29 h 33"/>
                  <a:gd name="T10" fmla="*/ 9 w 65"/>
                  <a:gd name="T11" fmla="*/ 33 h 33"/>
                  <a:gd name="T12" fmla="*/ 14 w 65"/>
                  <a:gd name="T13" fmla="*/ 31 h 33"/>
                  <a:gd name="T14" fmla="*/ 16 w 65"/>
                  <a:gd name="T15" fmla="*/ 29 h 33"/>
                  <a:gd name="T16" fmla="*/ 16 w 65"/>
                  <a:gd name="T17" fmla="*/ 29 h 33"/>
                  <a:gd name="T18" fmla="*/ 21 w 65"/>
                  <a:gd name="T19" fmla="*/ 25 h 33"/>
                  <a:gd name="T20" fmla="*/ 24 w 65"/>
                  <a:gd name="T21" fmla="*/ 23 h 33"/>
                  <a:gd name="T22" fmla="*/ 25 w 65"/>
                  <a:gd name="T23" fmla="*/ 23 h 33"/>
                  <a:gd name="T24" fmla="*/ 26 w 65"/>
                  <a:gd name="T25" fmla="*/ 22 h 33"/>
                  <a:gd name="T26" fmla="*/ 29 w 65"/>
                  <a:gd name="T27" fmla="*/ 21 h 33"/>
                  <a:gd name="T28" fmla="*/ 30 w 65"/>
                  <a:gd name="T29" fmla="*/ 21 h 33"/>
                  <a:gd name="T30" fmla="*/ 31 w 65"/>
                  <a:gd name="T31" fmla="*/ 20 h 33"/>
                  <a:gd name="T32" fmla="*/ 38 w 65"/>
                  <a:gd name="T33" fmla="*/ 20 h 33"/>
                  <a:gd name="T34" fmla="*/ 38 w 65"/>
                  <a:gd name="T35" fmla="*/ 20 h 33"/>
                  <a:gd name="T36" fmla="*/ 39 w 65"/>
                  <a:gd name="T37" fmla="*/ 20 h 33"/>
                  <a:gd name="T38" fmla="*/ 43 w 65"/>
                  <a:gd name="T39" fmla="*/ 20 h 33"/>
                  <a:gd name="T40" fmla="*/ 44 w 65"/>
                  <a:gd name="T41" fmla="*/ 21 h 33"/>
                  <a:gd name="T42" fmla="*/ 44 w 65"/>
                  <a:gd name="T43" fmla="*/ 21 h 33"/>
                  <a:gd name="T44" fmla="*/ 47 w 65"/>
                  <a:gd name="T45" fmla="*/ 22 h 33"/>
                  <a:gd name="T46" fmla="*/ 58 w 65"/>
                  <a:gd name="T47" fmla="*/ 23 h 33"/>
                  <a:gd name="T48" fmla="*/ 58 w 65"/>
                  <a:gd name="T49" fmla="*/ 23 h 33"/>
                  <a:gd name="T50" fmla="*/ 64 w 65"/>
                  <a:gd name="T51" fmla="*/ 14 h 33"/>
                  <a:gd name="T52" fmla="*/ 64 w 65"/>
                  <a:gd name="T53" fmla="*/ 14 h 33"/>
                  <a:gd name="T54" fmla="*/ 64 w 65"/>
                  <a:gd name="T55" fmla="*/ 14 h 33"/>
                  <a:gd name="T56" fmla="*/ 64 w 65"/>
                  <a:gd name="T57"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 h="33">
                    <a:moveTo>
                      <a:pt x="64" y="12"/>
                    </a:moveTo>
                    <a:cubicBezTo>
                      <a:pt x="62" y="5"/>
                      <a:pt x="52" y="2"/>
                      <a:pt x="46" y="1"/>
                    </a:cubicBezTo>
                    <a:cubicBezTo>
                      <a:pt x="39" y="0"/>
                      <a:pt x="33" y="0"/>
                      <a:pt x="27" y="2"/>
                    </a:cubicBezTo>
                    <a:cubicBezTo>
                      <a:pt x="21" y="3"/>
                      <a:pt x="16" y="6"/>
                      <a:pt x="11" y="10"/>
                    </a:cubicBezTo>
                    <a:cubicBezTo>
                      <a:pt x="6" y="15"/>
                      <a:pt x="0" y="22"/>
                      <a:pt x="2" y="29"/>
                    </a:cubicBezTo>
                    <a:cubicBezTo>
                      <a:pt x="3" y="32"/>
                      <a:pt x="6" y="33"/>
                      <a:pt x="9" y="33"/>
                    </a:cubicBezTo>
                    <a:cubicBezTo>
                      <a:pt x="11" y="33"/>
                      <a:pt x="12" y="32"/>
                      <a:pt x="14" y="31"/>
                    </a:cubicBezTo>
                    <a:cubicBezTo>
                      <a:pt x="14" y="31"/>
                      <a:pt x="15" y="30"/>
                      <a:pt x="16" y="29"/>
                    </a:cubicBezTo>
                    <a:cubicBezTo>
                      <a:pt x="15" y="30"/>
                      <a:pt x="16" y="29"/>
                      <a:pt x="16" y="29"/>
                    </a:cubicBezTo>
                    <a:cubicBezTo>
                      <a:pt x="18" y="28"/>
                      <a:pt x="20" y="26"/>
                      <a:pt x="21" y="25"/>
                    </a:cubicBezTo>
                    <a:cubicBezTo>
                      <a:pt x="22" y="24"/>
                      <a:pt x="23" y="23"/>
                      <a:pt x="24" y="23"/>
                    </a:cubicBezTo>
                    <a:cubicBezTo>
                      <a:pt x="24" y="23"/>
                      <a:pt x="25" y="23"/>
                      <a:pt x="25" y="23"/>
                    </a:cubicBezTo>
                    <a:cubicBezTo>
                      <a:pt x="25" y="22"/>
                      <a:pt x="26" y="22"/>
                      <a:pt x="26" y="22"/>
                    </a:cubicBezTo>
                    <a:cubicBezTo>
                      <a:pt x="27" y="22"/>
                      <a:pt x="28" y="21"/>
                      <a:pt x="29" y="21"/>
                    </a:cubicBezTo>
                    <a:cubicBezTo>
                      <a:pt x="30" y="21"/>
                      <a:pt x="30" y="21"/>
                      <a:pt x="30" y="21"/>
                    </a:cubicBezTo>
                    <a:cubicBezTo>
                      <a:pt x="30" y="20"/>
                      <a:pt x="31" y="20"/>
                      <a:pt x="31" y="20"/>
                    </a:cubicBezTo>
                    <a:cubicBezTo>
                      <a:pt x="33" y="20"/>
                      <a:pt x="35" y="20"/>
                      <a:pt x="38" y="20"/>
                    </a:cubicBezTo>
                    <a:cubicBezTo>
                      <a:pt x="38" y="20"/>
                      <a:pt x="38" y="20"/>
                      <a:pt x="38" y="20"/>
                    </a:cubicBezTo>
                    <a:cubicBezTo>
                      <a:pt x="38" y="20"/>
                      <a:pt x="39" y="20"/>
                      <a:pt x="39" y="20"/>
                    </a:cubicBezTo>
                    <a:cubicBezTo>
                      <a:pt x="40" y="20"/>
                      <a:pt x="41" y="20"/>
                      <a:pt x="43" y="20"/>
                    </a:cubicBezTo>
                    <a:cubicBezTo>
                      <a:pt x="43" y="20"/>
                      <a:pt x="44" y="21"/>
                      <a:pt x="44" y="21"/>
                    </a:cubicBezTo>
                    <a:cubicBezTo>
                      <a:pt x="44" y="21"/>
                      <a:pt x="44" y="21"/>
                      <a:pt x="44" y="21"/>
                    </a:cubicBezTo>
                    <a:cubicBezTo>
                      <a:pt x="45" y="21"/>
                      <a:pt x="46" y="21"/>
                      <a:pt x="47" y="22"/>
                    </a:cubicBezTo>
                    <a:cubicBezTo>
                      <a:pt x="50" y="23"/>
                      <a:pt x="55" y="25"/>
                      <a:pt x="58" y="23"/>
                    </a:cubicBezTo>
                    <a:cubicBezTo>
                      <a:pt x="58" y="23"/>
                      <a:pt x="58" y="23"/>
                      <a:pt x="58" y="23"/>
                    </a:cubicBezTo>
                    <a:cubicBezTo>
                      <a:pt x="62" y="22"/>
                      <a:pt x="65" y="18"/>
                      <a:pt x="64" y="14"/>
                    </a:cubicBezTo>
                    <a:cubicBezTo>
                      <a:pt x="64" y="14"/>
                      <a:pt x="64" y="14"/>
                      <a:pt x="64" y="14"/>
                    </a:cubicBezTo>
                    <a:cubicBezTo>
                      <a:pt x="64" y="14"/>
                      <a:pt x="64" y="14"/>
                      <a:pt x="64" y="14"/>
                    </a:cubicBezTo>
                    <a:cubicBezTo>
                      <a:pt x="64" y="13"/>
                      <a:pt x="64" y="13"/>
                      <a:pt x="64" y="12"/>
                    </a:cubicBezTo>
                    <a:close/>
                  </a:path>
                </a:pathLst>
              </a:custGeom>
              <a:solidFill>
                <a:srgbClr val="83AA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2" name="Freeform 320">
                <a:extLst>
                  <a:ext uri="{FF2B5EF4-FFF2-40B4-BE49-F238E27FC236}">
                    <a16:creationId xmlns:a16="http://schemas.microsoft.com/office/drawing/2014/main" id="{4F5AABEC-B0C2-4A8A-AA23-67979833DEE2}"/>
                  </a:ext>
                </a:extLst>
              </p:cNvPr>
              <p:cNvSpPr>
                <a:spLocks/>
              </p:cNvSpPr>
              <p:nvPr/>
            </p:nvSpPr>
            <p:spPr bwMode="auto">
              <a:xfrm>
                <a:off x="538" y="1286"/>
                <a:ext cx="133" cy="62"/>
              </a:xfrm>
              <a:custGeom>
                <a:avLst/>
                <a:gdLst>
                  <a:gd name="T0" fmla="*/ 83 w 113"/>
                  <a:gd name="T1" fmla="*/ 27 h 53"/>
                  <a:gd name="T2" fmla="*/ 82 w 113"/>
                  <a:gd name="T3" fmla="*/ 23 h 53"/>
                  <a:gd name="T4" fmla="*/ 72 w 113"/>
                  <a:gd name="T5" fmla="*/ 10 h 53"/>
                  <a:gd name="T6" fmla="*/ 46 w 113"/>
                  <a:gd name="T7" fmla="*/ 0 h 53"/>
                  <a:gd name="T8" fmla="*/ 17 w 113"/>
                  <a:gd name="T9" fmla="*/ 5 h 53"/>
                  <a:gd name="T10" fmla="*/ 5 w 113"/>
                  <a:gd name="T11" fmla="*/ 14 h 53"/>
                  <a:gd name="T12" fmla="*/ 1 w 113"/>
                  <a:gd name="T13" fmla="*/ 21 h 53"/>
                  <a:gd name="T14" fmla="*/ 1 w 113"/>
                  <a:gd name="T15" fmla="*/ 28 h 53"/>
                  <a:gd name="T16" fmla="*/ 2 w 113"/>
                  <a:gd name="T17" fmla="*/ 30 h 53"/>
                  <a:gd name="T18" fmla="*/ 14 w 113"/>
                  <a:gd name="T19" fmla="*/ 33 h 53"/>
                  <a:gd name="T20" fmla="*/ 18 w 113"/>
                  <a:gd name="T21" fmla="*/ 30 h 53"/>
                  <a:gd name="T22" fmla="*/ 19 w 113"/>
                  <a:gd name="T23" fmla="*/ 29 h 53"/>
                  <a:gd name="T24" fmla="*/ 21 w 113"/>
                  <a:gd name="T25" fmla="*/ 27 h 53"/>
                  <a:gd name="T26" fmla="*/ 22 w 113"/>
                  <a:gd name="T27" fmla="*/ 26 h 53"/>
                  <a:gd name="T28" fmla="*/ 23 w 113"/>
                  <a:gd name="T29" fmla="*/ 26 h 53"/>
                  <a:gd name="T30" fmla="*/ 24 w 113"/>
                  <a:gd name="T31" fmla="*/ 25 h 53"/>
                  <a:gd name="T32" fmla="*/ 26 w 113"/>
                  <a:gd name="T33" fmla="*/ 24 h 53"/>
                  <a:gd name="T34" fmla="*/ 28 w 113"/>
                  <a:gd name="T35" fmla="*/ 23 h 53"/>
                  <a:gd name="T36" fmla="*/ 29 w 113"/>
                  <a:gd name="T37" fmla="*/ 23 h 53"/>
                  <a:gd name="T38" fmla="*/ 34 w 113"/>
                  <a:gd name="T39" fmla="*/ 22 h 53"/>
                  <a:gd name="T40" fmla="*/ 39 w 113"/>
                  <a:gd name="T41" fmla="*/ 22 h 53"/>
                  <a:gd name="T42" fmla="*/ 42 w 113"/>
                  <a:gd name="T43" fmla="*/ 22 h 53"/>
                  <a:gd name="T44" fmla="*/ 42 w 113"/>
                  <a:gd name="T45" fmla="*/ 22 h 53"/>
                  <a:gd name="T46" fmla="*/ 43 w 113"/>
                  <a:gd name="T47" fmla="*/ 22 h 53"/>
                  <a:gd name="T48" fmla="*/ 48 w 113"/>
                  <a:gd name="T49" fmla="*/ 22 h 53"/>
                  <a:gd name="T50" fmla="*/ 50 w 113"/>
                  <a:gd name="T51" fmla="*/ 23 h 53"/>
                  <a:gd name="T52" fmla="*/ 51 w 113"/>
                  <a:gd name="T53" fmla="*/ 23 h 53"/>
                  <a:gd name="T54" fmla="*/ 53 w 113"/>
                  <a:gd name="T55" fmla="*/ 24 h 53"/>
                  <a:gd name="T56" fmla="*/ 54 w 113"/>
                  <a:gd name="T57" fmla="*/ 24 h 53"/>
                  <a:gd name="T58" fmla="*/ 58 w 113"/>
                  <a:gd name="T59" fmla="*/ 27 h 53"/>
                  <a:gd name="T60" fmla="*/ 58 w 113"/>
                  <a:gd name="T61" fmla="*/ 27 h 53"/>
                  <a:gd name="T62" fmla="*/ 58 w 113"/>
                  <a:gd name="T63" fmla="*/ 27 h 53"/>
                  <a:gd name="T64" fmla="*/ 59 w 113"/>
                  <a:gd name="T65" fmla="*/ 29 h 53"/>
                  <a:gd name="T66" fmla="*/ 60 w 113"/>
                  <a:gd name="T67" fmla="*/ 31 h 53"/>
                  <a:gd name="T68" fmla="*/ 56 w 113"/>
                  <a:gd name="T69" fmla="*/ 32 h 53"/>
                  <a:gd name="T70" fmla="*/ 46 w 113"/>
                  <a:gd name="T71" fmla="*/ 47 h 53"/>
                  <a:gd name="T72" fmla="*/ 54 w 113"/>
                  <a:gd name="T73" fmla="*/ 52 h 53"/>
                  <a:gd name="T74" fmla="*/ 56 w 113"/>
                  <a:gd name="T75" fmla="*/ 52 h 53"/>
                  <a:gd name="T76" fmla="*/ 57 w 113"/>
                  <a:gd name="T77" fmla="*/ 51 h 53"/>
                  <a:gd name="T78" fmla="*/ 58 w 113"/>
                  <a:gd name="T79" fmla="*/ 51 h 53"/>
                  <a:gd name="T80" fmla="*/ 60 w 113"/>
                  <a:gd name="T81" fmla="*/ 51 h 53"/>
                  <a:gd name="T82" fmla="*/ 63 w 113"/>
                  <a:gd name="T83" fmla="*/ 51 h 53"/>
                  <a:gd name="T84" fmla="*/ 78 w 113"/>
                  <a:gd name="T85" fmla="*/ 49 h 53"/>
                  <a:gd name="T86" fmla="*/ 82 w 113"/>
                  <a:gd name="T87" fmla="*/ 48 h 53"/>
                  <a:gd name="T88" fmla="*/ 82 w 113"/>
                  <a:gd name="T89" fmla="*/ 48 h 53"/>
                  <a:gd name="T90" fmla="*/ 84 w 113"/>
                  <a:gd name="T91" fmla="*/ 49 h 53"/>
                  <a:gd name="T92" fmla="*/ 90 w 113"/>
                  <a:gd name="T93" fmla="*/ 50 h 53"/>
                  <a:gd name="T94" fmla="*/ 90 w 113"/>
                  <a:gd name="T95" fmla="*/ 50 h 53"/>
                  <a:gd name="T96" fmla="*/ 91 w 113"/>
                  <a:gd name="T97" fmla="*/ 50 h 53"/>
                  <a:gd name="T98" fmla="*/ 96 w 113"/>
                  <a:gd name="T99" fmla="*/ 51 h 53"/>
                  <a:gd name="T100" fmla="*/ 103 w 113"/>
                  <a:gd name="T101" fmla="*/ 52 h 53"/>
                  <a:gd name="T102" fmla="*/ 111 w 113"/>
                  <a:gd name="T103" fmla="*/ 40 h 53"/>
                  <a:gd name="T104" fmla="*/ 83 w 113"/>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3" h="53">
                    <a:moveTo>
                      <a:pt x="83" y="27"/>
                    </a:moveTo>
                    <a:cubicBezTo>
                      <a:pt x="82" y="26"/>
                      <a:pt x="82" y="24"/>
                      <a:pt x="82" y="23"/>
                    </a:cubicBezTo>
                    <a:cubicBezTo>
                      <a:pt x="79" y="18"/>
                      <a:pt x="76" y="14"/>
                      <a:pt x="72" y="10"/>
                    </a:cubicBezTo>
                    <a:cubicBezTo>
                      <a:pt x="65" y="4"/>
                      <a:pt x="55" y="0"/>
                      <a:pt x="46" y="0"/>
                    </a:cubicBezTo>
                    <a:cubicBezTo>
                      <a:pt x="36" y="0"/>
                      <a:pt x="26" y="1"/>
                      <a:pt x="17" y="5"/>
                    </a:cubicBezTo>
                    <a:cubicBezTo>
                      <a:pt x="13" y="7"/>
                      <a:pt x="8" y="10"/>
                      <a:pt x="5" y="14"/>
                    </a:cubicBezTo>
                    <a:cubicBezTo>
                      <a:pt x="3" y="16"/>
                      <a:pt x="2" y="19"/>
                      <a:pt x="1" y="21"/>
                    </a:cubicBezTo>
                    <a:cubicBezTo>
                      <a:pt x="0" y="24"/>
                      <a:pt x="0" y="26"/>
                      <a:pt x="1" y="28"/>
                    </a:cubicBezTo>
                    <a:cubicBezTo>
                      <a:pt x="2" y="29"/>
                      <a:pt x="3" y="32"/>
                      <a:pt x="2" y="30"/>
                    </a:cubicBezTo>
                    <a:cubicBezTo>
                      <a:pt x="5" y="35"/>
                      <a:pt x="10" y="36"/>
                      <a:pt x="14" y="33"/>
                    </a:cubicBezTo>
                    <a:cubicBezTo>
                      <a:pt x="16" y="32"/>
                      <a:pt x="17" y="31"/>
                      <a:pt x="18" y="30"/>
                    </a:cubicBezTo>
                    <a:cubicBezTo>
                      <a:pt x="18" y="29"/>
                      <a:pt x="18" y="29"/>
                      <a:pt x="19" y="29"/>
                    </a:cubicBezTo>
                    <a:cubicBezTo>
                      <a:pt x="19" y="28"/>
                      <a:pt x="20" y="28"/>
                      <a:pt x="21" y="27"/>
                    </a:cubicBezTo>
                    <a:cubicBezTo>
                      <a:pt x="21" y="27"/>
                      <a:pt x="21" y="26"/>
                      <a:pt x="22" y="26"/>
                    </a:cubicBezTo>
                    <a:cubicBezTo>
                      <a:pt x="22" y="26"/>
                      <a:pt x="24" y="25"/>
                      <a:pt x="23" y="26"/>
                    </a:cubicBezTo>
                    <a:cubicBezTo>
                      <a:pt x="21" y="27"/>
                      <a:pt x="23" y="25"/>
                      <a:pt x="24" y="25"/>
                    </a:cubicBezTo>
                    <a:cubicBezTo>
                      <a:pt x="24" y="25"/>
                      <a:pt x="25" y="24"/>
                      <a:pt x="26" y="24"/>
                    </a:cubicBezTo>
                    <a:cubicBezTo>
                      <a:pt x="27" y="24"/>
                      <a:pt x="27" y="24"/>
                      <a:pt x="28" y="23"/>
                    </a:cubicBezTo>
                    <a:cubicBezTo>
                      <a:pt x="28" y="23"/>
                      <a:pt x="29" y="23"/>
                      <a:pt x="29" y="23"/>
                    </a:cubicBezTo>
                    <a:cubicBezTo>
                      <a:pt x="30" y="23"/>
                      <a:pt x="32" y="22"/>
                      <a:pt x="34" y="22"/>
                    </a:cubicBezTo>
                    <a:cubicBezTo>
                      <a:pt x="36" y="22"/>
                      <a:pt x="37" y="22"/>
                      <a:pt x="39" y="22"/>
                    </a:cubicBezTo>
                    <a:cubicBezTo>
                      <a:pt x="40" y="22"/>
                      <a:pt x="41" y="22"/>
                      <a:pt x="42" y="22"/>
                    </a:cubicBezTo>
                    <a:cubicBezTo>
                      <a:pt x="42" y="22"/>
                      <a:pt x="42" y="22"/>
                      <a:pt x="42" y="22"/>
                    </a:cubicBezTo>
                    <a:cubicBezTo>
                      <a:pt x="42" y="22"/>
                      <a:pt x="42" y="22"/>
                      <a:pt x="43" y="22"/>
                    </a:cubicBezTo>
                    <a:cubicBezTo>
                      <a:pt x="44" y="22"/>
                      <a:pt x="46" y="22"/>
                      <a:pt x="48" y="22"/>
                    </a:cubicBezTo>
                    <a:cubicBezTo>
                      <a:pt x="49" y="22"/>
                      <a:pt x="50" y="23"/>
                      <a:pt x="50" y="23"/>
                    </a:cubicBezTo>
                    <a:cubicBezTo>
                      <a:pt x="48" y="22"/>
                      <a:pt x="51" y="23"/>
                      <a:pt x="51" y="23"/>
                    </a:cubicBezTo>
                    <a:cubicBezTo>
                      <a:pt x="52" y="23"/>
                      <a:pt x="53" y="24"/>
                      <a:pt x="53" y="24"/>
                    </a:cubicBezTo>
                    <a:cubicBezTo>
                      <a:pt x="54" y="24"/>
                      <a:pt x="54" y="24"/>
                      <a:pt x="54" y="24"/>
                    </a:cubicBezTo>
                    <a:cubicBezTo>
                      <a:pt x="55" y="25"/>
                      <a:pt x="57" y="26"/>
                      <a:pt x="58" y="27"/>
                    </a:cubicBezTo>
                    <a:cubicBezTo>
                      <a:pt x="58" y="27"/>
                      <a:pt x="58" y="27"/>
                      <a:pt x="58" y="27"/>
                    </a:cubicBezTo>
                    <a:cubicBezTo>
                      <a:pt x="58" y="27"/>
                      <a:pt x="58" y="27"/>
                      <a:pt x="58" y="27"/>
                    </a:cubicBezTo>
                    <a:cubicBezTo>
                      <a:pt x="58" y="28"/>
                      <a:pt x="59" y="29"/>
                      <a:pt x="59" y="29"/>
                    </a:cubicBezTo>
                    <a:cubicBezTo>
                      <a:pt x="60" y="30"/>
                      <a:pt x="60" y="30"/>
                      <a:pt x="60" y="31"/>
                    </a:cubicBezTo>
                    <a:cubicBezTo>
                      <a:pt x="59" y="31"/>
                      <a:pt x="58" y="32"/>
                      <a:pt x="56" y="32"/>
                    </a:cubicBezTo>
                    <a:cubicBezTo>
                      <a:pt x="51" y="35"/>
                      <a:pt x="44" y="40"/>
                      <a:pt x="46" y="47"/>
                    </a:cubicBezTo>
                    <a:cubicBezTo>
                      <a:pt x="46" y="51"/>
                      <a:pt x="50" y="53"/>
                      <a:pt x="54" y="52"/>
                    </a:cubicBezTo>
                    <a:cubicBezTo>
                      <a:pt x="51" y="53"/>
                      <a:pt x="57" y="52"/>
                      <a:pt x="56" y="52"/>
                    </a:cubicBezTo>
                    <a:cubicBezTo>
                      <a:pt x="57" y="52"/>
                      <a:pt x="57" y="52"/>
                      <a:pt x="57" y="51"/>
                    </a:cubicBezTo>
                    <a:cubicBezTo>
                      <a:pt x="58" y="51"/>
                      <a:pt x="58" y="51"/>
                      <a:pt x="58" y="51"/>
                    </a:cubicBezTo>
                    <a:cubicBezTo>
                      <a:pt x="58" y="51"/>
                      <a:pt x="59" y="51"/>
                      <a:pt x="60" y="51"/>
                    </a:cubicBezTo>
                    <a:cubicBezTo>
                      <a:pt x="61" y="51"/>
                      <a:pt x="62" y="51"/>
                      <a:pt x="63" y="51"/>
                    </a:cubicBezTo>
                    <a:cubicBezTo>
                      <a:pt x="68" y="50"/>
                      <a:pt x="73" y="49"/>
                      <a:pt x="78" y="49"/>
                    </a:cubicBezTo>
                    <a:cubicBezTo>
                      <a:pt x="79" y="49"/>
                      <a:pt x="81" y="48"/>
                      <a:pt x="82" y="48"/>
                    </a:cubicBezTo>
                    <a:cubicBezTo>
                      <a:pt x="82" y="48"/>
                      <a:pt x="82" y="48"/>
                      <a:pt x="82" y="48"/>
                    </a:cubicBezTo>
                    <a:cubicBezTo>
                      <a:pt x="83" y="48"/>
                      <a:pt x="83" y="49"/>
                      <a:pt x="84" y="49"/>
                    </a:cubicBezTo>
                    <a:cubicBezTo>
                      <a:pt x="86" y="49"/>
                      <a:pt x="88" y="49"/>
                      <a:pt x="90" y="50"/>
                    </a:cubicBezTo>
                    <a:cubicBezTo>
                      <a:pt x="90" y="50"/>
                      <a:pt x="90" y="50"/>
                      <a:pt x="90" y="50"/>
                    </a:cubicBezTo>
                    <a:cubicBezTo>
                      <a:pt x="90" y="50"/>
                      <a:pt x="91" y="50"/>
                      <a:pt x="91" y="50"/>
                    </a:cubicBezTo>
                    <a:cubicBezTo>
                      <a:pt x="93" y="51"/>
                      <a:pt x="94" y="51"/>
                      <a:pt x="96" y="51"/>
                    </a:cubicBezTo>
                    <a:cubicBezTo>
                      <a:pt x="98" y="52"/>
                      <a:pt x="101" y="52"/>
                      <a:pt x="103" y="52"/>
                    </a:cubicBezTo>
                    <a:cubicBezTo>
                      <a:pt x="109" y="52"/>
                      <a:pt x="113" y="45"/>
                      <a:pt x="111" y="40"/>
                    </a:cubicBezTo>
                    <a:cubicBezTo>
                      <a:pt x="107" y="29"/>
                      <a:pt x="94" y="27"/>
                      <a:pt x="83" y="27"/>
                    </a:cubicBezTo>
                    <a:close/>
                  </a:path>
                </a:pathLst>
              </a:custGeom>
              <a:solidFill>
                <a:srgbClr val="83AA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3" name="Freeform 321">
                <a:extLst>
                  <a:ext uri="{FF2B5EF4-FFF2-40B4-BE49-F238E27FC236}">
                    <a16:creationId xmlns:a16="http://schemas.microsoft.com/office/drawing/2014/main" id="{15B78535-29D7-497D-99BE-A73612487842}"/>
                  </a:ext>
                </a:extLst>
              </p:cNvPr>
              <p:cNvSpPr>
                <a:spLocks/>
              </p:cNvSpPr>
              <p:nvPr/>
            </p:nvSpPr>
            <p:spPr bwMode="auto">
              <a:xfrm>
                <a:off x="857" y="1384"/>
                <a:ext cx="58" cy="47"/>
              </a:xfrm>
              <a:custGeom>
                <a:avLst/>
                <a:gdLst>
                  <a:gd name="T0" fmla="*/ 49 w 50"/>
                  <a:gd name="T1" fmla="*/ 19 h 40"/>
                  <a:gd name="T2" fmla="*/ 47 w 50"/>
                  <a:gd name="T3" fmla="*/ 15 h 40"/>
                  <a:gd name="T4" fmla="*/ 42 w 50"/>
                  <a:gd name="T5" fmla="*/ 9 h 40"/>
                  <a:gd name="T6" fmla="*/ 31 w 50"/>
                  <a:gd name="T7" fmla="*/ 2 h 40"/>
                  <a:gd name="T8" fmla="*/ 23 w 50"/>
                  <a:gd name="T9" fmla="*/ 0 h 40"/>
                  <a:gd name="T10" fmla="*/ 16 w 50"/>
                  <a:gd name="T11" fmla="*/ 0 h 40"/>
                  <a:gd name="T12" fmla="*/ 7 w 50"/>
                  <a:gd name="T13" fmla="*/ 4 h 40"/>
                  <a:gd name="T14" fmla="*/ 0 w 50"/>
                  <a:gd name="T15" fmla="*/ 12 h 40"/>
                  <a:gd name="T16" fmla="*/ 6 w 50"/>
                  <a:gd name="T17" fmla="*/ 22 h 40"/>
                  <a:gd name="T18" fmla="*/ 11 w 50"/>
                  <a:gd name="T19" fmla="*/ 23 h 40"/>
                  <a:gd name="T20" fmla="*/ 15 w 50"/>
                  <a:gd name="T21" fmla="*/ 24 h 40"/>
                  <a:gd name="T22" fmla="*/ 12 w 50"/>
                  <a:gd name="T23" fmla="*/ 24 h 40"/>
                  <a:gd name="T24" fmla="*/ 17 w 50"/>
                  <a:gd name="T25" fmla="*/ 24 h 40"/>
                  <a:gd name="T26" fmla="*/ 20 w 50"/>
                  <a:gd name="T27" fmla="*/ 25 h 40"/>
                  <a:gd name="T28" fmla="*/ 24 w 50"/>
                  <a:gd name="T29" fmla="*/ 26 h 40"/>
                  <a:gd name="T30" fmla="*/ 27 w 50"/>
                  <a:gd name="T31" fmla="*/ 29 h 40"/>
                  <a:gd name="T32" fmla="*/ 25 w 50"/>
                  <a:gd name="T33" fmla="*/ 27 h 40"/>
                  <a:gd name="T34" fmla="*/ 25 w 50"/>
                  <a:gd name="T35" fmla="*/ 27 h 40"/>
                  <a:gd name="T36" fmla="*/ 28 w 50"/>
                  <a:gd name="T37" fmla="*/ 30 h 40"/>
                  <a:gd name="T38" fmla="*/ 29 w 50"/>
                  <a:gd name="T39" fmla="*/ 31 h 40"/>
                  <a:gd name="T40" fmla="*/ 31 w 50"/>
                  <a:gd name="T41" fmla="*/ 33 h 40"/>
                  <a:gd name="T42" fmla="*/ 32 w 50"/>
                  <a:gd name="T43" fmla="*/ 34 h 40"/>
                  <a:gd name="T44" fmla="*/ 32 w 50"/>
                  <a:gd name="T45" fmla="*/ 34 h 40"/>
                  <a:gd name="T46" fmla="*/ 36 w 50"/>
                  <a:gd name="T47" fmla="*/ 36 h 40"/>
                  <a:gd name="T48" fmla="*/ 37 w 50"/>
                  <a:gd name="T49" fmla="*/ 38 h 40"/>
                  <a:gd name="T50" fmla="*/ 37 w 50"/>
                  <a:gd name="T51" fmla="*/ 38 h 40"/>
                  <a:gd name="T52" fmla="*/ 47 w 50"/>
                  <a:gd name="T53" fmla="*/ 37 h 40"/>
                  <a:gd name="T54" fmla="*/ 49 w 50"/>
                  <a:gd name="T55" fmla="*/ 32 h 40"/>
                  <a:gd name="T56" fmla="*/ 50 w 50"/>
                  <a:gd name="T57" fmla="*/ 27 h 40"/>
                  <a:gd name="T58" fmla="*/ 50 w 50"/>
                  <a:gd name="T59" fmla="*/ 25 h 40"/>
                  <a:gd name="T60" fmla="*/ 49 w 50"/>
                  <a:gd name="T61" fmla="*/ 1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0" h="40">
                    <a:moveTo>
                      <a:pt x="49" y="19"/>
                    </a:moveTo>
                    <a:cubicBezTo>
                      <a:pt x="49" y="18"/>
                      <a:pt x="48" y="16"/>
                      <a:pt x="47" y="15"/>
                    </a:cubicBezTo>
                    <a:cubicBezTo>
                      <a:pt x="45" y="12"/>
                      <a:pt x="44" y="11"/>
                      <a:pt x="42" y="9"/>
                    </a:cubicBezTo>
                    <a:cubicBezTo>
                      <a:pt x="39" y="6"/>
                      <a:pt x="35" y="4"/>
                      <a:pt x="31" y="2"/>
                    </a:cubicBezTo>
                    <a:cubicBezTo>
                      <a:pt x="28" y="1"/>
                      <a:pt x="26" y="1"/>
                      <a:pt x="23" y="0"/>
                    </a:cubicBezTo>
                    <a:cubicBezTo>
                      <a:pt x="21" y="0"/>
                      <a:pt x="18" y="0"/>
                      <a:pt x="16" y="0"/>
                    </a:cubicBezTo>
                    <a:cubicBezTo>
                      <a:pt x="12" y="1"/>
                      <a:pt x="10" y="2"/>
                      <a:pt x="7" y="4"/>
                    </a:cubicBezTo>
                    <a:cubicBezTo>
                      <a:pt x="4" y="5"/>
                      <a:pt x="1" y="8"/>
                      <a:pt x="0" y="12"/>
                    </a:cubicBezTo>
                    <a:cubicBezTo>
                      <a:pt x="0" y="17"/>
                      <a:pt x="2" y="20"/>
                      <a:pt x="6" y="22"/>
                    </a:cubicBezTo>
                    <a:cubicBezTo>
                      <a:pt x="7" y="23"/>
                      <a:pt x="9" y="23"/>
                      <a:pt x="11" y="23"/>
                    </a:cubicBezTo>
                    <a:cubicBezTo>
                      <a:pt x="12" y="24"/>
                      <a:pt x="14" y="24"/>
                      <a:pt x="15" y="24"/>
                    </a:cubicBezTo>
                    <a:cubicBezTo>
                      <a:pt x="14" y="24"/>
                      <a:pt x="13" y="24"/>
                      <a:pt x="12" y="24"/>
                    </a:cubicBezTo>
                    <a:cubicBezTo>
                      <a:pt x="14" y="24"/>
                      <a:pt x="15" y="24"/>
                      <a:pt x="17" y="24"/>
                    </a:cubicBezTo>
                    <a:cubicBezTo>
                      <a:pt x="18" y="24"/>
                      <a:pt x="19" y="25"/>
                      <a:pt x="20" y="25"/>
                    </a:cubicBezTo>
                    <a:cubicBezTo>
                      <a:pt x="22" y="25"/>
                      <a:pt x="23" y="26"/>
                      <a:pt x="24" y="26"/>
                    </a:cubicBezTo>
                    <a:cubicBezTo>
                      <a:pt x="25" y="27"/>
                      <a:pt x="26" y="28"/>
                      <a:pt x="27" y="29"/>
                    </a:cubicBezTo>
                    <a:cubicBezTo>
                      <a:pt x="26" y="28"/>
                      <a:pt x="25" y="28"/>
                      <a:pt x="25" y="27"/>
                    </a:cubicBezTo>
                    <a:cubicBezTo>
                      <a:pt x="25" y="27"/>
                      <a:pt x="25" y="27"/>
                      <a:pt x="25" y="27"/>
                    </a:cubicBezTo>
                    <a:cubicBezTo>
                      <a:pt x="26" y="28"/>
                      <a:pt x="27" y="29"/>
                      <a:pt x="28" y="30"/>
                    </a:cubicBezTo>
                    <a:cubicBezTo>
                      <a:pt x="28" y="30"/>
                      <a:pt x="28" y="30"/>
                      <a:pt x="29" y="31"/>
                    </a:cubicBezTo>
                    <a:cubicBezTo>
                      <a:pt x="29" y="32"/>
                      <a:pt x="30" y="33"/>
                      <a:pt x="31" y="33"/>
                    </a:cubicBezTo>
                    <a:cubicBezTo>
                      <a:pt x="31" y="34"/>
                      <a:pt x="32" y="34"/>
                      <a:pt x="32" y="34"/>
                    </a:cubicBezTo>
                    <a:cubicBezTo>
                      <a:pt x="32" y="34"/>
                      <a:pt x="32" y="34"/>
                      <a:pt x="32" y="34"/>
                    </a:cubicBezTo>
                    <a:cubicBezTo>
                      <a:pt x="33" y="35"/>
                      <a:pt x="34" y="36"/>
                      <a:pt x="36" y="36"/>
                    </a:cubicBezTo>
                    <a:cubicBezTo>
                      <a:pt x="36" y="37"/>
                      <a:pt x="37" y="37"/>
                      <a:pt x="37" y="38"/>
                    </a:cubicBezTo>
                    <a:cubicBezTo>
                      <a:pt x="37" y="38"/>
                      <a:pt x="40" y="39"/>
                      <a:pt x="37" y="38"/>
                    </a:cubicBezTo>
                    <a:cubicBezTo>
                      <a:pt x="40" y="40"/>
                      <a:pt x="44" y="40"/>
                      <a:pt x="47" y="37"/>
                    </a:cubicBezTo>
                    <a:cubicBezTo>
                      <a:pt x="48" y="35"/>
                      <a:pt x="48" y="34"/>
                      <a:pt x="49" y="32"/>
                    </a:cubicBezTo>
                    <a:cubicBezTo>
                      <a:pt x="50" y="31"/>
                      <a:pt x="50" y="29"/>
                      <a:pt x="50" y="27"/>
                    </a:cubicBezTo>
                    <a:cubicBezTo>
                      <a:pt x="50" y="27"/>
                      <a:pt x="50" y="26"/>
                      <a:pt x="50" y="25"/>
                    </a:cubicBezTo>
                    <a:cubicBezTo>
                      <a:pt x="50" y="23"/>
                      <a:pt x="50" y="21"/>
                      <a:pt x="49" y="19"/>
                    </a:cubicBezTo>
                    <a:close/>
                  </a:path>
                </a:pathLst>
              </a:custGeom>
              <a:solidFill>
                <a:srgbClr val="83AA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4" name="Freeform 322">
                <a:extLst>
                  <a:ext uri="{FF2B5EF4-FFF2-40B4-BE49-F238E27FC236}">
                    <a16:creationId xmlns:a16="http://schemas.microsoft.com/office/drawing/2014/main" id="{02378ED2-2662-411C-9661-48F8B7A8F588}"/>
                  </a:ext>
                </a:extLst>
              </p:cNvPr>
              <p:cNvSpPr>
                <a:spLocks/>
              </p:cNvSpPr>
              <p:nvPr/>
            </p:nvSpPr>
            <p:spPr bwMode="auto">
              <a:xfrm>
                <a:off x="192" y="1441"/>
                <a:ext cx="43" cy="29"/>
              </a:xfrm>
              <a:custGeom>
                <a:avLst/>
                <a:gdLst>
                  <a:gd name="T0" fmla="*/ 36 w 37"/>
                  <a:gd name="T1" fmla="*/ 8 h 25"/>
                  <a:gd name="T2" fmla="*/ 34 w 37"/>
                  <a:gd name="T3" fmla="*/ 5 h 25"/>
                  <a:gd name="T4" fmla="*/ 32 w 37"/>
                  <a:gd name="T5" fmla="*/ 4 h 25"/>
                  <a:gd name="T6" fmla="*/ 31 w 37"/>
                  <a:gd name="T7" fmla="*/ 3 h 25"/>
                  <a:gd name="T8" fmla="*/ 30 w 37"/>
                  <a:gd name="T9" fmla="*/ 2 h 25"/>
                  <a:gd name="T10" fmla="*/ 23 w 37"/>
                  <a:gd name="T11" fmla="*/ 0 h 25"/>
                  <a:gd name="T12" fmla="*/ 15 w 37"/>
                  <a:gd name="T13" fmla="*/ 1 h 25"/>
                  <a:gd name="T14" fmla="*/ 6 w 37"/>
                  <a:gd name="T15" fmla="*/ 6 h 25"/>
                  <a:gd name="T16" fmla="*/ 3 w 37"/>
                  <a:gd name="T17" fmla="*/ 9 h 25"/>
                  <a:gd name="T18" fmla="*/ 1 w 37"/>
                  <a:gd name="T19" fmla="*/ 14 h 25"/>
                  <a:gd name="T20" fmla="*/ 1 w 37"/>
                  <a:gd name="T21" fmla="*/ 21 h 25"/>
                  <a:gd name="T22" fmla="*/ 7 w 37"/>
                  <a:gd name="T23" fmla="*/ 24 h 25"/>
                  <a:gd name="T24" fmla="*/ 12 w 37"/>
                  <a:gd name="T25" fmla="*/ 23 h 25"/>
                  <a:gd name="T26" fmla="*/ 12 w 37"/>
                  <a:gd name="T27" fmla="*/ 22 h 25"/>
                  <a:gd name="T28" fmla="*/ 15 w 37"/>
                  <a:gd name="T29" fmla="*/ 21 h 25"/>
                  <a:gd name="T30" fmla="*/ 15 w 37"/>
                  <a:gd name="T31" fmla="*/ 20 h 25"/>
                  <a:gd name="T32" fmla="*/ 16 w 37"/>
                  <a:gd name="T33" fmla="*/ 19 h 25"/>
                  <a:gd name="T34" fmla="*/ 18 w 37"/>
                  <a:gd name="T35" fmla="*/ 18 h 25"/>
                  <a:gd name="T36" fmla="*/ 20 w 37"/>
                  <a:gd name="T37" fmla="*/ 18 h 25"/>
                  <a:gd name="T38" fmla="*/ 22 w 37"/>
                  <a:gd name="T39" fmla="*/ 17 h 25"/>
                  <a:gd name="T40" fmla="*/ 24 w 37"/>
                  <a:gd name="T41" fmla="*/ 17 h 25"/>
                  <a:gd name="T42" fmla="*/ 25 w 37"/>
                  <a:gd name="T43" fmla="*/ 17 h 25"/>
                  <a:gd name="T44" fmla="*/ 24 w 37"/>
                  <a:gd name="T45" fmla="*/ 17 h 25"/>
                  <a:gd name="T46" fmla="*/ 26 w 37"/>
                  <a:gd name="T47" fmla="*/ 17 h 25"/>
                  <a:gd name="T48" fmla="*/ 28 w 37"/>
                  <a:gd name="T49" fmla="*/ 16 h 25"/>
                  <a:gd name="T50" fmla="*/ 29 w 37"/>
                  <a:gd name="T51" fmla="*/ 16 h 25"/>
                  <a:gd name="T52" fmla="*/ 33 w 37"/>
                  <a:gd name="T53" fmla="*/ 16 h 25"/>
                  <a:gd name="T54" fmla="*/ 35 w 37"/>
                  <a:gd name="T55" fmla="*/ 16 h 25"/>
                  <a:gd name="T56" fmla="*/ 37 w 37"/>
                  <a:gd name="T57" fmla="*/ 13 h 25"/>
                  <a:gd name="T58" fmla="*/ 37 w 37"/>
                  <a:gd name="T59" fmla="*/ 11 h 25"/>
                  <a:gd name="T60" fmla="*/ 36 w 37"/>
                  <a:gd name="T61"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25">
                    <a:moveTo>
                      <a:pt x="36" y="8"/>
                    </a:moveTo>
                    <a:cubicBezTo>
                      <a:pt x="35" y="7"/>
                      <a:pt x="34" y="6"/>
                      <a:pt x="34" y="5"/>
                    </a:cubicBezTo>
                    <a:cubicBezTo>
                      <a:pt x="33" y="5"/>
                      <a:pt x="33" y="4"/>
                      <a:pt x="32" y="4"/>
                    </a:cubicBezTo>
                    <a:cubicBezTo>
                      <a:pt x="32" y="4"/>
                      <a:pt x="32" y="4"/>
                      <a:pt x="31" y="3"/>
                    </a:cubicBezTo>
                    <a:cubicBezTo>
                      <a:pt x="31" y="3"/>
                      <a:pt x="30" y="2"/>
                      <a:pt x="30" y="2"/>
                    </a:cubicBezTo>
                    <a:cubicBezTo>
                      <a:pt x="28" y="1"/>
                      <a:pt x="25" y="0"/>
                      <a:pt x="23" y="0"/>
                    </a:cubicBezTo>
                    <a:cubicBezTo>
                      <a:pt x="20" y="0"/>
                      <a:pt x="18" y="0"/>
                      <a:pt x="15" y="1"/>
                    </a:cubicBezTo>
                    <a:cubicBezTo>
                      <a:pt x="12" y="2"/>
                      <a:pt x="9" y="4"/>
                      <a:pt x="6" y="6"/>
                    </a:cubicBezTo>
                    <a:cubicBezTo>
                      <a:pt x="5" y="7"/>
                      <a:pt x="4" y="8"/>
                      <a:pt x="3" y="9"/>
                    </a:cubicBezTo>
                    <a:cubicBezTo>
                      <a:pt x="2" y="10"/>
                      <a:pt x="1" y="12"/>
                      <a:pt x="1" y="14"/>
                    </a:cubicBezTo>
                    <a:cubicBezTo>
                      <a:pt x="0" y="16"/>
                      <a:pt x="0" y="19"/>
                      <a:pt x="1" y="21"/>
                    </a:cubicBezTo>
                    <a:cubicBezTo>
                      <a:pt x="2" y="23"/>
                      <a:pt x="4" y="25"/>
                      <a:pt x="7" y="24"/>
                    </a:cubicBezTo>
                    <a:cubicBezTo>
                      <a:pt x="9" y="24"/>
                      <a:pt x="10" y="24"/>
                      <a:pt x="12" y="23"/>
                    </a:cubicBezTo>
                    <a:cubicBezTo>
                      <a:pt x="12" y="23"/>
                      <a:pt x="12" y="23"/>
                      <a:pt x="12" y="22"/>
                    </a:cubicBezTo>
                    <a:cubicBezTo>
                      <a:pt x="13" y="22"/>
                      <a:pt x="14" y="21"/>
                      <a:pt x="15" y="21"/>
                    </a:cubicBezTo>
                    <a:cubicBezTo>
                      <a:pt x="15" y="21"/>
                      <a:pt x="15" y="20"/>
                      <a:pt x="15" y="20"/>
                    </a:cubicBezTo>
                    <a:cubicBezTo>
                      <a:pt x="15" y="20"/>
                      <a:pt x="16" y="20"/>
                      <a:pt x="16" y="19"/>
                    </a:cubicBezTo>
                    <a:cubicBezTo>
                      <a:pt x="17" y="19"/>
                      <a:pt x="17" y="19"/>
                      <a:pt x="18" y="18"/>
                    </a:cubicBezTo>
                    <a:cubicBezTo>
                      <a:pt x="18" y="18"/>
                      <a:pt x="19" y="18"/>
                      <a:pt x="20" y="18"/>
                    </a:cubicBezTo>
                    <a:cubicBezTo>
                      <a:pt x="21" y="17"/>
                      <a:pt x="22" y="17"/>
                      <a:pt x="22" y="17"/>
                    </a:cubicBezTo>
                    <a:cubicBezTo>
                      <a:pt x="23" y="17"/>
                      <a:pt x="24" y="17"/>
                      <a:pt x="24" y="17"/>
                    </a:cubicBezTo>
                    <a:cubicBezTo>
                      <a:pt x="24" y="17"/>
                      <a:pt x="25" y="17"/>
                      <a:pt x="25" y="17"/>
                    </a:cubicBezTo>
                    <a:cubicBezTo>
                      <a:pt x="25" y="17"/>
                      <a:pt x="24" y="17"/>
                      <a:pt x="24" y="17"/>
                    </a:cubicBezTo>
                    <a:cubicBezTo>
                      <a:pt x="25" y="17"/>
                      <a:pt x="25" y="17"/>
                      <a:pt x="26" y="17"/>
                    </a:cubicBezTo>
                    <a:cubicBezTo>
                      <a:pt x="27" y="17"/>
                      <a:pt x="27" y="17"/>
                      <a:pt x="28" y="16"/>
                    </a:cubicBezTo>
                    <a:cubicBezTo>
                      <a:pt x="28" y="16"/>
                      <a:pt x="28" y="16"/>
                      <a:pt x="29" y="16"/>
                    </a:cubicBezTo>
                    <a:cubicBezTo>
                      <a:pt x="30" y="17"/>
                      <a:pt x="32" y="17"/>
                      <a:pt x="33" y="16"/>
                    </a:cubicBezTo>
                    <a:cubicBezTo>
                      <a:pt x="34" y="16"/>
                      <a:pt x="34" y="16"/>
                      <a:pt x="35" y="16"/>
                    </a:cubicBezTo>
                    <a:cubicBezTo>
                      <a:pt x="36" y="16"/>
                      <a:pt x="37" y="15"/>
                      <a:pt x="37" y="13"/>
                    </a:cubicBezTo>
                    <a:cubicBezTo>
                      <a:pt x="37" y="12"/>
                      <a:pt x="37" y="11"/>
                      <a:pt x="37" y="11"/>
                    </a:cubicBezTo>
                    <a:cubicBezTo>
                      <a:pt x="37" y="10"/>
                      <a:pt x="37" y="9"/>
                      <a:pt x="36" y="8"/>
                    </a:cubicBezTo>
                    <a:close/>
                  </a:path>
                </a:pathLst>
              </a:custGeom>
              <a:solidFill>
                <a:srgbClr val="83AA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5" name="Oval 323">
                <a:extLst>
                  <a:ext uri="{FF2B5EF4-FFF2-40B4-BE49-F238E27FC236}">
                    <a16:creationId xmlns:a16="http://schemas.microsoft.com/office/drawing/2014/main" id="{BC6818E8-31D4-46A9-AE84-DDD2234DB68E}"/>
                  </a:ext>
                </a:extLst>
              </p:cNvPr>
              <p:cNvSpPr>
                <a:spLocks noChangeArrowheads="1"/>
              </p:cNvSpPr>
              <p:nvPr/>
            </p:nvSpPr>
            <p:spPr bwMode="auto">
              <a:xfrm>
                <a:off x="-57" y="1784"/>
                <a:ext cx="1" cy="1"/>
              </a:xfrm>
              <a:prstGeom prst="ellipse">
                <a:avLst/>
              </a:prstGeom>
              <a:solidFill>
                <a:srgbClr val="83AA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6" name="Freeform 324">
                <a:extLst>
                  <a:ext uri="{FF2B5EF4-FFF2-40B4-BE49-F238E27FC236}">
                    <a16:creationId xmlns:a16="http://schemas.microsoft.com/office/drawing/2014/main" id="{1816809B-0E89-4107-99AB-AF40DE1269A6}"/>
                  </a:ext>
                </a:extLst>
              </p:cNvPr>
              <p:cNvSpPr>
                <a:spLocks/>
              </p:cNvSpPr>
              <p:nvPr/>
            </p:nvSpPr>
            <p:spPr bwMode="auto">
              <a:xfrm>
                <a:off x="-81" y="1764"/>
                <a:ext cx="38" cy="42"/>
              </a:xfrm>
              <a:custGeom>
                <a:avLst/>
                <a:gdLst>
                  <a:gd name="T0" fmla="*/ 30 w 32"/>
                  <a:gd name="T1" fmla="*/ 1 h 36"/>
                  <a:gd name="T2" fmla="*/ 27 w 32"/>
                  <a:gd name="T3" fmla="*/ 0 h 36"/>
                  <a:gd name="T4" fmla="*/ 26 w 32"/>
                  <a:gd name="T5" fmla="*/ 0 h 36"/>
                  <a:gd name="T6" fmla="*/ 24 w 32"/>
                  <a:gd name="T7" fmla="*/ 0 h 36"/>
                  <a:gd name="T8" fmla="*/ 23 w 32"/>
                  <a:gd name="T9" fmla="*/ 0 h 36"/>
                  <a:gd name="T10" fmla="*/ 20 w 32"/>
                  <a:gd name="T11" fmla="*/ 1 h 36"/>
                  <a:gd name="T12" fmla="*/ 14 w 32"/>
                  <a:gd name="T13" fmla="*/ 4 h 36"/>
                  <a:gd name="T14" fmla="*/ 5 w 32"/>
                  <a:gd name="T15" fmla="*/ 12 h 36"/>
                  <a:gd name="T16" fmla="*/ 1 w 32"/>
                  <a:gd name="T17" fmla="*/ 22 h 36"/>
                  <a:gd name="T18" fmla="*/ 1 w 32"/>
                  <a:gd name="T19" fmla="*/ 30 h 36"/>
                  <a:gd name="T20" fmla="*/ 11 w 32"/>
                  <a:gd name="T21" fmla="*/ 33 h 36"/>
                  <a:gd name="T22" fmla="*/ 14 w 32"/>
                  <a:gd name="T23" fmla="*/ 27 h 36"/>
                  <a:gd name="T24" fmla="*/ 14 w 32"/>
                  <a:gd name="T25" fmla="*/ 27 h 36"/>
                  <a:gd name="T26" fmla="*/ 14 w 32"/>
                  <a:gd name="T27" fmla="*/ 26 h 36"/>
                  <a:gd name="T28" fmla="*/ 14 w 32"/>
                  <a:gd name="T29" fmla="*/ 25 h 36"/>
                  <a:gd name="T30" fmla="*/ 15 w 32"/>
                  <a:gd name="T31" fmla="*/ 24 h 36"/>
                  <a:gd name="T32" fmla="*/ 15 w 32"/>
                  <a:gd name="T33" fmla="*/ 23 h 36"/>
                  <a:gd name="T34" fmla="*/ 16 w 32"/>
                  <a:gd name="T35" fmla="*/ 22 h 36"/>
                  <a:gd name="T36" fmla="*/ 16 w 32"/>
                  <a:gd name="T37" fmla="*/ 21 h 36"/>
                  <a:gd name="T38" fmla="*/ 17 w 32"/>
                  <a:gd name="T39" fmla="*/ 20 h 36"/>
                  <a:gd name="T40" fmla="*/ 18 w 32"/>
                  <a:gd name="T41" fmla="*/ 19 h 36"/>
                  <a:gd name="T42" fmla="*/ 20 w 32"/>
                  <a:gd name="T43" fmla="*/ 18 h 36"/>
                  <a:gd name="T44" fmla="*/ 20 w 32"/>
                  <a:gd name="T45" fmla="*/ 17 h 36"/>
                  <a:gd name="T46" fmla="*/ 21 w 32"/>
                  <a:gd name="T47" fmla="*/ 17 h 36"/>
                  <a:gd name="T48" fmla="*/ 21 w 32"/>
                  <a:gd name="T49" fmla="*/ 17 h 36"/>
                  <a:gd name="T50" fmla="*/ 21 w 32"/>
                  <a:gd name="T51" fmla="*/ 17 h 36"/>
                  <a:gd name="T52" fmla="*/ 23 w 32"/>
                  <a:gd name="T53" fmla="*/ 16 h 36"/>
                  <a:gd name="T54" fmla="*/ 29 w 32"/>
                  <a:gd name="T55" fmla="*/ 12 h 36"/>
                  <a:gd name="T56" fmla="*/ 30 w 32"/>
                  <a:gd name="T57" fmla="*/ 10 h 36"/>
                  <a:gd name="T58" fmla="*/ 31 w 32"/>
                  <a:gd name="T59" fmla="*/ 9 h 36"/>
                  <a:gd name="T60" fmla="*/ 30 w 32"/>
                  <a:gd name="T61" fmla="*/ 9 h 36"/>
                  <a:gd name="T62" fmla="*/ 31 w 32"/>
                  <a:gd name="T63" fmla="*/ 7 h 36"/>
                  <a:gd name="T64" fmla="*/ 31 w 32"/>
                  <a:gd name="T65" fmla="*/ 6 h 36"/>
                  <a:gd name="T66" fmla="*/ 32 w 32"/>
                  <a:gd name="T67" fmla="*/ 5 h 36"/>
                  <a:gd name="T68" fmla="*/ 30 w 32"/>
                  <a:gd name="T69"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36">
                    <a:moveTo>
                      <a:pt x="30" y="1"/>
                    </a:moveTo>
                    <a:cubicBezTo>
                      <a:pt x="29" y="0"/>
                      <a:pt x="28" y="0"/>
                      <a:pt x="27" y="0"/>
                    </a:cubicBezTo>
                    <a:cubicBezTo>
                      <a:pt x="27" y="0"/>
                      <a:pt x="26" y="0"/>
                      <a:pt x="26" y="0"/>
                    </a:cubicBezTo>
                    <a:cubicBezTo>
                      <a:pt x="27" y="0"/>
                      <a:pt x="24" y="0"/>
                      <a:pt x="24" y="0"/>
                    </a:cubicBezTo>
                    <a:cubicBezTo>
                      <a:pt x="24" y="0"/>
                      <a:pt x="23" y="0"/>
                      <a:pt x="23" y="0"/>
                    </a:cubicBezTo>
                    <a:cubicBezTo>
                      <a:pt x="22" y="0"/>
                      <a:pt x="21" y="1"/>
                      <a:pt x="20" y="1"/>
                    </a:cubicBezTo>
                    <a:cubicBezTo>
                      <a:pt x="18" y="2"/>
                      <a:pt x="16" y="3"/>
                      <a:pt x="14" y="4"/>
                    </a:cubicBezTo>
                    <a:cubicBezTo>
                      <a:pt x="11" y="6"/>
                      <a:pt x="8" y="8"/>
                      <a:pt x="5" y="12"/>
                    </a:cubicBezTo>
                    <a:cubicBezTo>
                      <a:pt x="3" y="15"/>
                      <a:pt x="1" y="19"/>
                      <a:pt x="1" y="22"/>
                    </a:cubicBezTo>
                    <a:cubicBezTo>
                      <a:pt x="0" y="25"/>
                      <a:pt x="1" y="27"/>
                      <a:pt x="1" y="30"/>
                    </a:cubicBezTo>
                    <a:cubicBezTo>
                      <a:pt x="3" y="33"/>
                      <a:pt x="7" y="36"/>
                      <a:pt x="11" y="33"/>
                    </a:cubicBezTo>
                    <a:cubicBezTo>
                      <a:pt x="13" y="32"/>
                      <a:pt x="13" y="30"/>
                      <a:pt x="14" y="27"/>
                    </a:cubicBezTo>
                    <a:cubicBezTo>
                      <a:pt x="14" y="27"/>
                      <a:pt x="14" y="27"/>
                      <a:pt x="14" y="27"/>
                    </a:cubicBezTo>
                    <a:cubicBezTo>
                      <a:pt x="14" y="27"/>
                      <a:pt x="14" y="26"/>
                      <a:pt x="14" y="26"/>
                    </a:cubicBezTo>
                    <a:cubicBezTo>
                      <a:pt x="14" y="26"/>
                      <a:pt x="14" y="25"/>
                      <a:pt x="14" y="25"/>
                    </a:cubicBezTo>
                    <a:cubicBezTo>
                      <a:pt x="14" y="24"/>
                      <a:pt x="15" y="24"/>
                      <a:pt x="15" y="24"/>
                    </a:cubicBezTo>
                    <a:cubicBezTo>
                      <a:pt x="15" y="24"/>
                      <a:pt x="15" y="23"/>
                      <a:pt x="15" y="23"/>
                    </a:cubicBezTo>
                    <a:cubicBezTo>
                      <a:pt x="15" y="23"/>
                      <a:pt x="15" y="22"/>
                      <a:pt x="16" y="22"/>
                    </a:cubicBezTo>
                    <a:cubicBezTo>
                      <a:pt x="16" y="21"/>
                      <a:pt x="16" y="21"/>
                      <a:pt x="16" y="21"/>
                    </a:cubicBezTo>
                    <a:cubicBezTo>
                      <a:pt x="16" y="20"/>
                      <a:pt x="17" y="20"/>
                      <a:pt x="17" y="20"/>
                    </a:cubicBezTo>
                    <a:cubicBezTo>
                      <a:pt x="17" y="19"/>
                      <a:pt x="18" y="19"/>
                      <a:pt x="18" y="19"/>
                    </a:cubicBezTo>
                    <a:cubicBezTo>
                      <a:pt x="19" y="19"/>
                      <a:pt x="19" y="18"/>
                      <a:pt x="20" y="18"/>
                    </a:cubicBezTo>
                    <a:cubicBezTo>
                      <a:pt x="20" y="18"/>
                      <a:pt x="20" y="18"/>
                      <a:pt x="20" y="17"/>
                    </a:cubicBezTo>
                    <a:cubicBezTo>
                      <a:pt x="20" y="17"/>
                      <a:pt x="20" y="17"/>
                      <a:pt x="21" y="17"/>
                    </a:cubicBezTo>
                    <a:cubicBezTo>
                      <a:pt x="21" y="17"/>
                      <a:pt x="21" y="17"/>
                      <a:pt x="21" y="17"/>
                    </a:cubicBezTo>
                    <a:cubicBezTo>
                      <a:pt x="21" y="17"/>
                      <a:pt x="21" y="17"/>
                      <a:pt x="21" y="17"/>
                    </a:cubicBezTo>
                    <a:cubicBezTo>
                      <a:pt x="21" y="17"/>
                      <a:pt x="22" y="17"/>
                      <a:pt x="23" y="16"/>
                    </a:cubicBezTo>
                    <a:cubicBezTo>
                      <a:pt x="25" y="15"/>
                      <a:pt x="27" y="14"/>
                      <a:pt x="29" y="12"/>
                    </a:cubicBezTo>
                    <a:cubicBezTo>
                      <a:pt x="29" y="11"/>
                      <a:pt x="30" y="11"/>
                      <a:pt x="30" y="10"/>
                    </a:cubicBezTo>
                    <a:cubicBezTo>
                      <a:pt x="31" y="8"/>
                      <a:pt x="31" y="8"/>
                      <a:pt x="31" y="9"/>
                    </a:cubicBezTo>
                    <a:cubicBezTo>
                      <a:pt x="30" y="9"/>
                      <a:pt x="30" y="9"/>
                      <a:pt x="30" y="9"/>
                    </a:cubicBezTo>
                    <a:cubicBezTo>
                      <a:pt x="31" y="9"/>
                      <a:pt x="31" y="8"/>
                      <a:pt x="31" y="7"/>
                    </a:cubicBezTo>
                    <a:cubicBezTo>
                      <a:pt x="31" y="7"/>
                      <a:pt x="31" y="6"/>
                      <a:pt x="31" y="6"/>
                    </a:cubicBezTo>
                    <a:cubicBezTo>
                      <a:pt x="31" y="5"/>
                      <a:pt x="31" y="5"/>
                      <a:pt x="32" y="5"/>
                    </a:cubicBezTo>
                    <a:cubicBezTo>
                      <a:pt x="32" y="3"/>
                      <a:pt x="31" y="2"/>
                      <a:pt x="30" y="1"/>
                    </a:cubicBezTo>
                    <a:close/>
                  </a:path>
                </a:pathLst>
              </a:custGeom>
              <a:solidFill>
                <a:srgbClr val="83AA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7" name="Freeform 325">
                <a:extLst>
                  <a:ext uri="{FF2B5EF4-FFF2-40B4-BE49-F238E27FC236}">
                    <a16:creationId xmlns:a16="http://schemas.microsoft.com/office/drawing/2014/main" id="{FEEB8BAB-910C-439F-A905-A03DC3E566AE}"/>
                  </a:ext>
                </a:extLst>
              </p:cNvPr>
              <p:cNvSpPr>
                <a:spLocks/>
              </p:cNvSpPr>
              <p:nvPr/>
            </p:nvSpPr>
            <p:spPr bwMode="auto">
              <a:xfrm>
                <a:off x="-138" y="2294"/>
                <a:ext cx="89" cy="84"/>
              </a:xfrm>
              <a:custGeom>
                <a:avLst/>
                <a:gdLst>
                  <a:gd name="T0" fmla="*/ 48 w 76"/>
                  <a:gd name="T1" fmla="*/ 66 h 72"/>
                  <a:gd name="T2" fmla="*/ 5 w 76"/>
                  <a:gd name="T3" fmla="*/ 24 h 72"/>
                  <a:gd name="T4" fmla="*/ 2 w 76"/>
                  <a:gd name="T5" fmla="*/ 11 h 72"/>
                  <a:gd name="T6" fmla="*/ 10 w 76"/>
                  <a:gd name="T7" fmla="*/ 2 h 72"/>
                  <a:gd name="T8" fmla="*/ 44 w 76"/>
                  <a:gd name="T9" fmla="*/ 4 h 72"/>
                  <a:gd name="T10" fmla="*/ 72 w 76"/>
                  <a:gd name="T11" fmla="*/ 22 h 72"/>
                  <a:gd name="T12" fmla="*/ 75 w 76"/>
                  <a:gd name="T13" fmla="*/ 34 h 72"/>
                  <a:gd name="T14" fmla="*/ 73 w 76"/>
                  <a:gd name="T15" fmla="*/ 40 h 72"/>
                  <a:gd name="T16" fmla="*/ 72 w 76"/>
                  <a:gd name="T17" fmla="*/ 41 h 72"/>
                  <a:gd name="T18" fmla="*/ 72 w 76"/>
                  <a:gd name="T19" fmla="*/ 42 h 72"/>
                  <a:gd name="T20" fmla="*/ 72 w 76"/>
                  <a:gd name="T21" fmla="*/ 53 h 72"/>
                  <a:gd name="T22" fmla="*/ 70 w 76"/>
                  <a:gd name="T23" fmla="*/ 60 h 72"/>
                  <a:gd name="T24" fmla="*/ 48 w 76"/>
                  <a:gd name="T25"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72">
                    <a:moveTo>
                      <a:pt x="48" y="66"/>
                    </a:moveTo>
                    <a:cubicBezTo>
                      <a:pt x="33" y="53"/>
                      <a:pt x="18" y="39"/>
                      <a:pt x="5" y="24"/>
                    </a:cubicBezTo>
                    <a:cubicBezTo>
                      <a:pt x="2" y="20"/>
                      <a:pt x="0" y="16"/>
                      <a:pt x="2" y="11"/>
                    </a:cubicBezTo>
                    <a:cubicBezTo>
                      <a:pt x="2" y="7"/>
                      <a:pt x="6" y="3"/>
                      <a:pt x="10" y="2"/>
                    </a:cubicBezTo>
                    <a:cubicBezTo>
                      <a:pt x="21" y="0"/>
                      <a:pt x="33" y="0"/>
                      <a:pt x="44" y="4"/>
                    </a:cubicBezTo>
                    <a:cubicBezTo>
                      <a:pt x="54" y="8"/>
                      <a:pt x="64" y="13"/>
                      <a:pt x="72" y="22"/>
                    </a:cubicBezTo>
                    <a:cubicBezTo>
                      <a:pt x="75" y="25"/>
                      <a:pt x="76" y="29"/>
                      <a:pt x="75" y="34"/>
                    </a:cubicBezTo>
                    <a:cubicBezTo>
                      <a:pt x="75" y="36"/>
                      <a:pt x="74" y="38"/>
                      <a:pt x="73" y="40"/>
                    </a:cubicBezTo>
                    <a:cubicBezTo>
                      <a:pt x="72" y="40"/>
                      <a:pt x="72" y="40"/>
                      <a:pt x="72" y="41"/>
                    </a:cubicBezTo>
                    <a:cubicBezTo>
                      <a:pt x="72" y="41"/>
                      <a:pt x="72" y="42"/>
                      <a:pt x="72" y="42"/>
                    </a:cubicBezTo>
                    <a:cubicBezTo>
                      <a:pt x="73" y="46"/>
                      <a:pt x="73" y="49"/>
                      <a:pt x="72" y="53"/>
                    </a:cubicBezTo>
                    <a:cubicBezTo>
                      <a:pt x="71" y="55"/>
                      <a:pt x="70" y="57"/>
                      <a:pt x="70" y="60"/>
                    </a:cubicBezTo>
                    <a:cubicBezTo>
                      <a:pt x="67" y="69"/>
                      <a:pt x="56" y="72"/>
                      <a:pt x="48" y="66"/>
                    </a:cubicBezTo>
                    <a:close/>
                  </a:path>
                </a:pathLst>
              </a:custGeom>
              <a:solidFill>
                <a:srgbClr val="6B77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8" name="Freeform 326">
                <a:extLst>
                  <a:ext uri="{FF2B5EF4-FFF2-40B4-BE49-F238E27FC236}">
                    <a16:creationId xmlns:a16="http://schemas.microsoft.com/office/drawing/2014/main" id="{1094A922-8CFC-496E-A0BE-70C3F16F815F}"/>
                  </a:ext>
                </a:extLst>
              </p:cNvPr>
              <p:cNvSpPr>
                <a:spLocks/>
              </p:cNvSpPr>
              <p:nvPr/>
            </p:nvSpPr>
            <p:spPr bwMode="auto">
              <a:xfrm>
                <a:off x="-159" y="2187"/>
                <a:ext cx="1280" cy="575"/>
              </a:xfrm>
              <a:custGeom>
                <a:avLst/>
                <a:gdLst>
                  <a:gd name="T0" fmla="*/ 296 w 1094"/>
                  <a:gd name="T1" fmla="*/ 59 h 491"/>
                  <a:gd name="T2" fmla="*/ 381 w 1094"/>
                  <a:gd name="T3" fmla="*/ 105 h 491"/>
                  <a:gd name="T4" fmla="*/ 706 w 1094"/>
                  <a:gd name="T5" fmla="*/ 178 h 491"/>
                  <a:gd name="T6" fmla="*/ 867 w 1094"/>
                  <a:gd name="T7" fmla="*/ 136 h 491"/>
                  <a:gd name="T8" fmla="*/ 1033 w 1094"/>
                  <a:gd name="T9" fmla="*/ 157 h 491"/>
                  <a:gd name="T10" fmla="*/ 1091 w 1094"/>
                  <a:gd name="T11" fmla="*/ 271 h 491"/>
                  <a:gd name="T12" fmla="*/ 1033 w 1094"/>
                  <a:gd name="T13" fmla="*/ 380 h 491"/>
                  <a:gd name="T14" fmla="*/ 820 w 1094"/>
                  <a:gd name="T15" fmla="*/ 476 h 491"/>
                  <a:gd name="T16" fmla="*/ 567 w 1094"/>
                  <a:gd name="T17" fmla="*/ 484 h 491"/>
                  <a:gd name="T18" fmla="*/ 209 w 1094"/>
                  <a:gd name="T19" fmla="*/ 404 h 491"/>
                  <a:gd name="T20" fmla="*/ 67 w 1094"/>
                  <a:gd name="T21" fmla="*/ 286 h 491"/>
                  <a:gd name="T22" fmla="*/ 296 w 1094"/>
                  <a:gd name="T23" fmla="*/ 59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4" h="491">
                    <a:moveTo>
                      <a:pt x="296" y="59"/>
                    </a:moveTo>
                    <a:cubicBezTo>
                      <a:pt x="327" y="70"/>
                      <a:pt x="353" y="89"/>
                      <a:pt x="381" y="105"/>
                    </a:cubicBezTo>
                    <a:cubicBezTo>
                      <a:pt x="477" y="163"/>
                      <a:pt x="597" y="195"/>
                      <a:pt x="706" y="178"/>
                    </a:cubicBezTo>
                    <a:cubicBezTo>
                      <a:pt x="762" y="169"/>
                      <a:pt x="812" y="147"/>
                      <a:pt x="867" y="136"/>
                    </a:cubicBezTo>
                    <a:cubicBezTo>
                      <a:pt x="921" y="125"/>
                      <a:pt x="986" y="126"/>
                      <a:pt x="1033" y="157"/>
                    </a:cubicBezTo>
                    <a:cubicBezTo>
                      <a:pt x="1074" y="184"/>
                      <a:pt x="1094" y="230"/>
                      <a:pt x="1091" y="271"/>
                    </a:cubicBezTo>
                    <a:cubicBezTo>
                      <a:pt x="1088" y="312"/>
                      <a:pt x="1065" y="350"/>
                      <a:pt x="1033" y="380"/>
                    </a:cubicBezTo>
                    <a:cubicBezTo>
                      <a:pt x="979" y="431"/>
                      <a:pt x="902" y="462"/>
                      <a:pt x="820" y="476"/>
                    </a:cubicBezTo>
                    <a:cubicBezTo>
                      <a:pt x="738" y="491"/>
                      <a:pt x="652" y="490"/>
                      <a:pt x="567" y="484"/>
                    </a:cubicBezTo>
                    <a:cubicBezTo>
                      <a:pt x="445" y="476"/>
                      <a:pt x="319" y="457"/>
                      <a:pt x="209" y="404"/>
                    </a:cubicBezTo>
                    <a:cubicBezTo>
                      <a:pt x="150" y="377"/>
                      <a:pt x="95" y="338"/>
                      <a:pt x="67" y="286"/>
                    </a:cubicBezTo>
                    <a:cubicBezTo>
                      <a:pt x="0" y="164"/>
                      <a:pt x="131" y="0"/>
                      <a:pt x="296" y="59"/>
                    </a:cubicBezTo>
                    <a:close/>
                  </a:path>
                </a:pathLst>
              </a:custGeom>
              <a:solidFill>
                <a:srgbClr val="92A0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9" name="Freeform 327">
                <a:extLst>
                  <a:ext uri="{FF2B5EF4-FFF2-40B4-BE49-F238E27FC236}">
                    <a16:creationId xmlns:a16="http://schemas.microsoft.com/office/drawing/2014/main" id="{6631B77E-C7C5-43F6-B81B-08B05019199D}"/>
                  </a:ext>
                </a:extLst>
              </p:cNvPr>
              <p:cNvSpPr>
                <a:spLocks/>
              </p:cNvSpPr>
              <p:nvPr/>
            </p:nvSpPr>
            <p:spPr bwMode="auto">
              <a:xfrm>
                <a:off x="36" y="2271"/>
                <a:ext cx="943" cy="234"/>
              </a:xfrm>
              <a:custGeom>
                <a:avLst/>
                <a:gdLst>
                  <a:gd name="T0" fmla="*/ 367 w 805"/>
                  <a:gd name="T1" fmla="*/ 174 h 199"/>
                  <a:gd name="T2" fmla="*/ 323 w 805"/>
                  <a:gd name="T3" fmla="*/ 166 h 199"/>
                  <a:gd name="T4" fmla="*/ 238 w 805"/>
                  <a:gd name="T5" fmla="*/ 146 h 199"/>
                  <a:gd name="T6" fmla="*/ 166 w 805"/>
                  <a:gd name="T7" fmla="*/ 97 h 199"/>
                  <a:gd name="T8" fmla="*/ 119 w 805"/>
                  <a:gd name="T9" fmla="*/ 82 h 199"/>
                  <a:gd name="T10" fmla="*/ 79 w 805"/>
                  <a:gd name="T11" fmla="*/ 58 h 199"/>
                  <a:gd name="T12" fmla="*/ 41 w 805"/>
                  <a:gd name="T13" fmla="*/ 35 h 199"/>
                  <a:gd name="T14" fmla="*/ 7 w 805"/>
                  <a:gd name="T15" fmla="*/ 34 h 199"/>
                  <a:gd name="T16" fmla="*/ 1 w 805"/>
                  <a:gd name="T17" fmla="*/ 27 h 199"/>
                  <a:gd name="T18" fmla="*/ 47 w 805"/>
                  <a:gd name="T19" fmla="*/ 2 h 199"/>
                  <a:gd name="T20" fmla="*/ 117 w 805"/>
                  <a:gd name="T21" fmla="*/ 30 h 199"/>
                  <a:gd name="T22" fmla="*/ 201 w 805"/>
                  <a:gd name="T23" fmla="*/ 59 h 199"/>
                  <a:gd name="T24" fmla="*/ 275 w 805"/>
                  <a:gd name="T25" fmla="*/ 108 h 199"/>
                  <a:gd name="T26" fmla="*/ 361 w 805"/>
                  <a:gd name="T27" fmla="*/ 121 h 199"/>
                  <a:gd name="T28" fmla="*/ 441 w 805"/>
                  <a:gd name="T29" fmla="*/ 146 h 199"/>
                  <a:gd name="T30" fmla="*/ 520 w 805"/>
                  <a:gd name="T31" fmla="*/ 137 h 199"/>
                  <a:gd name="T32" fmla="*/ 559 w 805"/>
                  <a:gd name="T33" fmla="*/ 141 h 199"/>
                  <a:gd name="T34" fmla="*/ 588 w 805"/>
                  <a:gd name="T35" fmla="*/ 131 h 199"/>
                  <a:gd name="T36" fmla="*/ 680 w 805"/>
                  <a:gd name="T37" fmla="*/ 113 h 199"/>
                  <a:gd name="T38" fmla="*/ 775 w 805"/>
                  <a:gd name="T39" fmla="*/ 92 h 199"/>
                  <a:gd name="T40" fmla="*/ 792 w 805"/>
                  <a:gd name="T41" fmla="*/ 131 h 199"/>
                  <a:gd name="T42" fmla="*/ 715 w 805"/>
                  <a:gd name="T43" fmla="*/ 165 h 199"/>
                  <a:gd name="T44" fmla="*/ 632 w 805"/>
                  <a:gd name="T45" fmla="*/ 172 h 199"/>
                  <a:gd name="T46" fmla="*/ 563 w 805"/>
                  <a:gd name="T47" fmla="*/ 195 h 199"/>
                  <a:gd name="T48" fmla="*/ 525 w 805"/>
                  <a:gd name="T49" fmla="*/ 187 h 199"/>
                  <a:gd name="T50" fmla="*/ 485 w 805"/>
                  <a:gd name="T51" fmla="*/ 191 h 199"/>
                  <a:gd name="T52" fmla="*/ 407 w 805"/>
                  <a:gd name="T53" fmla="*/ 191 h 199"/>
                  <a:gd name="T54" fmla="*/ 367 w 805"/>
                  <a:gd name="T55" fmla="*/ 17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5" h="199">
                    <a:moveTo>
                      <a:pt x="367" y="174"/>
                    </a:moveTo>
                    <a:cubicBezTo>
                      <a:pt x="353" y="168"/>
                      <a:pt x="338" y="167"/>
                      <a:pt x="323" y="166"/>
                    </a:cubicBezTo>
                    <a:cubicBezTo>
                      <a:pt x="293" y="164"/>
                      <a:pt x="265" y="160"/>
                      <a:pt x="238" y="146"/>
                    </a:cubicBezTo>
                    <a:cubicBezTo>
                      <a:pt x="212" y="133"/>
                      <a:pt x="193" y="107"/>
                      <a:pt x="166" y="97"/>
                    </a:cubicBezTo>
                    <a:cubicBezTo>
                      <a:pt x="151" y="91"/>
                      <a:pt x="134" y="89"/>
                      <a:pt x="119" y="82"/>
                    </a:cubicBezTo>
                    <a:cubicBezTo>
                      <a:pt x="104" y="76"/>
                      <a:pt x="92" y="67"/>
                      <a:pt x="79" y="58"/>
                    </a:cubicBezTo>
                    <a:cubicBezTo>
                      <a:pt x="67" y="49"/>
                      <a:pt x="55" y="39"/>
                      <a:pt x="41" y="35"/>
                    </a:cubicBezTo>
                    <a:cubicBezTo>
                      <a:pt x="29" y="32"/>
                      <a:pt x="18" y="38"/>
                      <a:pt x="7" y="34"/>
                    </a:cubicBezTo>
                    <a:cubicBezTo>
                      <a:pt x="4" y="32"/>
                      <a:pt x="1" y="30"/>
                      <a:pt x="1" y="27"/>
                    </a:cubicBezTo>
                    <a:cubicBezTo>
                      <a:pt x="0" y="4"/>
                      <a:pt x="30" y="0"/>
                      <a:pt x="47" y="2"/>
                    </a:cubicBezTo>
                    <a:cubicBezTo>
                      <a:pt x="74" y="4"/>
                      <a:pt x="94" y="17"/>
                      <a:pt x="117" y="30"/>
                    </a:cubicBezTo>
                    <a:cubicBezTo>
                      <a:pt x="143" y="45"/>
                      <a:pt x="175" y="45"/>
                      <a:pt x="201" y="59"/>
                    </a:cubicBezTo>
                    <a:cubicBezTo>
                      <a:pt x="228" y="73"/>
                      <a:pt x="246" y="98"/>
                      <a:pt x="275" y="108"/>
                    </a:cubicBezTo>
                    <a:cubicBezTo>
                      <a:pt x="303" y="119"/>
                      <a:pt x="333" y="115"/>
                      <a:pt x="361" y="121"/>
                    </a:cubicBezTo>
                    <a:cubicBezTo>
                      <a:pt x="389" y="127"/>
                      <a:pt x="412" y="146"/>
                      <a:pt x="441" y="146"/>
                    </a:cubicBezTo>
                    <a:cubicBezTo>
                      <a:pt x="467" y="145"/>
                      <a:pt x="494" y="137"/>
                      <a:pt x="520" y="137"/>
                    </a:cubicBezTo>
                    <a:cubicBezTo>
                      <a:pt x="534" y="136"/>
                      <a:pt x="546" y="139"/>
                      <a:pt x="559" y="141"/>
                    </a:cubicBezTo>
                    <a:cubicBezTo>
                      <a:pt x="573" y="144"/>
                      <a:pt x="577" y="138"/>
                      <a:pt x="588" y="131"/>
                    </a:cubicBezTo>
                    <a:cubicBezTo>
                      <a:pt x="616" y="112"/>
                      <a:pt x="648" y="116"/>
                      <a:pt x="680" y="113"/>
                    </a:cubicBezTo>
                    <a:cubicBezTo>
                      <a:pt x="713" y="110"/>
                      <a:pt x="742" y="96"/>
                      <a:pt x="775" y="92"/>
                    </a:cubicBezTo>
                    <a:cubicBezTo>
                      <a:pt x="795" y="90"/>
                      <a:pt x="805" y="117"/>
                      <a:pt x="792" y="131"/>
                    </a:cubicBezTo>
                    <a:cubicBezTo>
                      <a:pt x="771" y="152"/>
                      <a:pt x="744" y="160"/>
                      <a:pt x="715" y="165"/>
                    </a:cubicBezTo>
                    <a:cubicBezTo>
                      <a:pt x="687" y="170"/>
                      <a:pt x="659" y="167"/>
                      <a:pt x="632" y="172"/>
                    </a:cubicBezTo>
                    <a:cubicBezTo>
                      <a:pt x="607" y="177"/>
                      <a:pt x="591" y="198"/>
                      <a:pt x="563" y="195"/>
                    </a:cubicBezTo>
                    <a:cubicBezTo>
                      <a:pt x="550" y="193"/>
                      <a:pt x="538" y="188"/>
                      <a:pt x="525" y="187"/>
                    </a:cubicBezTo>
                    <a:cubicBezTo>
                      <a:pt x="511" y="187"/>
                      <a:pt x="498" y="189"/>
                      <a:pt x="485" y="191"/>
                    </a:cubicBezTo>
                    <a:cubicBezTo>
                      <a:pt x="459" y="195"/>
                      <a:pt x="432" y="199"/>
                      <a:pt x="407" y="191"/>
                    </a:cubicBezTo>
                    <a:cubicBezTo>
                      <a:pt x="393" y="187"/>
                      <a:pt x="380" y="180"/>
                      <a:pt x="367" y="174"/>
                    </a:cubicBezTo>
                    <a:close/>
                  </a:path>
                </a:pathLst>
              </a:custGeom>
              <a:solidFill>
                <a:srgbClr val="6B77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0" name="Freeform 328">
                <a:extLst>
                  <a:ext uri="{FF2B5EF4-FFF2-40B4-BE49-F238E27FC236}">
                    <a16:creationId xmlns:a16="http://schemas.microsoft.com/office/drawing/2014/main" id="{AA10A23C-8C0C-4F05-93C2-42CB63035F95}"/>
                  </a:ext>
                </a:extLst>
              </p:cNvPr>
              <p:cNvSpPr>
                <a:spLocks/>
              </p:cNvSpPr>
              <p:nvPr/>
            </p:nvSpPr>
            <p:spPr bwMode="auto">
              <a:xfrm>
                <a:off x="-93" y="2387"/>
                <a:ext cx="1166" cy="284"/>
              </a:xfrm>
              <a:custGeom>
                <a:avLst/>
                <a:gdLst>
                  <a:gd name="T0" fmla="*/ 410 w 996"/>
                  <a:gd name="T1" fmla="*/ 214 h 242"/>
                  <a:gd name="T2" fmla="*/ 319 w 996"/>
                  <a:gd name="T3" fmla="*/ 184 h 242"/>
                  <a:gd name="T4" fmla="*/ 236 w 996"/>
                  <a:gd name="T5" fmla="*/ 145 h 242"/>
                  <a:gd name="T6" fmla="*/ 131 w 996"/>
                  <a:gd name="T7" fmla="*/ 111 h 242"/>
                  <a:gd name="T8" fmla="*/ 38 w 996"/>
                  <a:gd name="T9" fmla="*/ 55 h 242"/>
                  <a:gd name="T10" fmla="*/ 26 w 996"/>
                  <a:gd name="T11" fmla="*/ 16 h 242"/>
                  <a:gd name="T12" fmla="*/ 198 w 996"/>
                  <a:gd name="T13" fmla="*/ 87 h 242"/>
                  <a:gd name="T14" fmla="*/ 302 w 996"/>
                  <a:gd name="T15" fmla="*/ 109 h 242"/>
                  <a:gd name="T16" fmla="*/ 379 w 996"/>
                  <a:gd name="T17" fmla="*/ 153 h 242"/>
                  <a:gd name="T18" fmla="*/ 475 w 996"/>
                  <a:gd name="T19" fmla="*/ 152 h 242"/>
                  <a:gd name="T20" fmla="*/ 577 w 996"/>
                  <a:gd name="T21" fmla="*/ 174 h 242"/>
                  <a:gd name="T22" fmla="*/ 667 w 996"/>
                  <a:gd name="T23" fmla="*/ 169 h 242"/>
                  <a:gd name="T24" fmla="*/ 713 w 996"/>
                  <a:gd name="T25" fmla="*/ 161 h 242"/>
                  <a:gd name="T26" fmla="*/ 767 w 996"/>
                  <a:gd name="T27" fmla="*/ 167 h 242"/>
                  <a:gd name="T28" fmla="*/ 873 w 996"/>
                  <a:gd name="T29" fmla="*/ 144 h 242"/>
                  <a:gd name="T30" fmla="*/ 924 w 996"/>
                  <a:gd name="T31" fmla="*/ 127 h 242"/>
                  <a:gd name="T32" fmla="*/ 982 w 996"/>
                  <a:gd name="T33" fmla="*/ 115 h 242"/>
                  <a:gd name="T34" fmla="*/ 996 w 996"/>
                  <a:gd name="T35" fmla="*/ 138 h 242"/>
                  <a:gd name="T36" fmla="*/ 996 w 996"/>
                  <a:gd name="T37" fmla="*/ 141 h 242"/>
                  <a:gd name="T38" fmla="*/ 981 w 996"/>
                  <a:gd name="T39" fmla="*/ 168 h 242"/>
                  <a:gd name="T40" fmla="*/ 889 w 996"/>
                  <a:gd name="T41" fmla="*/ 207 h 242"/>
                  <a:gd name="T42" fmla="*/ 791 w 996"/>
                  <a:gd name="T43" fmla="*/ 233 h 242"/>
                  <a:gd name="T44" fmla="*/ 696 w 996"/>
                  <a:gd name="T45" fmla="*/ 227 h 242"/>
                  <a:gd name="T46" fmla="*/ 605 w 996"/>
                  <a:gd name="T47" fmla="*/ 239 h 242"/>
                  <a:gd name="T48" fmla="*/ 502 w 996"/>
                  <a:gd name="T49" fmla="*/ 210 h 242"/>
                  <a:gd name="T50" fmla="*/ 410 w 996"/>
                  <a:gd name="T51" fmla="*/ 21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96" h="242">
                    <a:moveTo>
                      <a:pt x="410" y="214"/>
                    </a:moveTo>
                    <a:cubicBezTo>
                      <a:pt x="376" y="214"/>
                      <a:pt x="347" y="202"/>
                      <a:pt x="319" y="184"/>
                    </a:cubicBezTo>
                    <a:cubicBezTo>
                      <a:pt x="292" y="166"/>
                      <a:pt x="268" y="151"/>
                      <a:pt x="236" y="145"/>
                    </a:cubicBezTo>
                    <a:cubicBezTo>
                      <a:pt x="199" y="137"/>
                      <a:pt x="162" y="134"/>
                      <a:pt x="131" y="111"/>
                    </a:cubicBezTo>
                    <a:cubicBezTo>
                      <a:pt x="105" y="92"/>
                      <a:pt x="74" y="49"/>
                      <a:pt x="38" y="55"/>
                    </a:cubicBezTo>
                    <a:cubicBezTo>
                      <a:pt x="13" y="59"/>
                      <a:pt x="0" y="22"/>
                      <a:pt x="26" y="16"/>
                    </a:cubicBezTo>
                    <a:cubicBezTo>
                      <a:pt x="98" y="0"/>
                      <a:pt x="134" y="75"/>
                      <a:pt x="198" y="87"/>
                    </a:cubicBezTo>
                    <a:cubicBezTo>
                      <a:pt x="234" y="94"/>
                      <a:pt x="269" y="94"/>
                      <a:pt x="302" y="109"/>
                    </a:cubicBezTo>
                    <a:cubicBezTo>
                      <a:pt x="329" y="122"/>
                      <a:pt x="351" y="143"/>
                      <a:pt x="379" y="153"/>
                    </a:cubicBezTo>
                    <a:cubicBezTo>
                      <a:pt x="410" y="164"/>
                      <a:pt x="443" y="154"/>
                      <a:pt x="475" y="152"/>
                    </a:cubicBezTo>
                    <a:cubicBezTo>
                      <a:pt x="511" y="151"/>
                      <a:pt x="543" y="163"/>
                      <a:pt x="577" y="174"/>
                    </a:cubicBezTo>
                    <a:cubicBezTo>
                      <a:pt x="609" y="184"/>
                      <a:pt x="635" y="177"/>
                      <a:pt x="667" y="169"/>
                    </a:cubicBezTo>
                    <a:cubicBezTo>
                      <a:pt x="682" y="165"/>
                      <a:pt x="698" y="162"/>
                      <a:pt x="713" y="161"/>
                    </a:cubicBezTo>
                    <a:cubicBezTo>
                      <a:pt x="732" y="161"/>
                      <a:pt x="749" y="165"/>
                      <a:pt x="767" y="167"/>
                    </a:cubicBezTo>
                    <a:cubicBezTo>
                      <a:pt x="804" y="172"/>
                      <a:pt x="839" y="156"/>
                      <a:pt x="873" y="144"/>
                    </a:cubicBezTo>
                    <a:cubicBezTo>
                      <a:pt x="890" y="139"/>
                      <a:pt x="908" y="133"/>
                      <a:pt x="924" y="127"/>
                    </a:cubicBezTo>
                    <a:cubicBezTo>
                      <a:pt x="945" y="118"/>
                      <a:pt x="959" y="104"/>
                      <a:pt x="982" y="115"/>
                    </a:cubicBezTo>
                    <a:cubicBezTo>
                      <a:pt x="990" y="119"/>
                      <a:pt x="995" y="129"/>
                      <a:pt x="996" y="138"/>
                    </a:cubicBezTo>
                    <a:cubicBezTo>
                      <a:pt x="996" y="139"/>
                      <a:pt x="996" y="140"/>
                      <a:pt x="996" y="141"/>
                    </a:cubicBezTo>
                    <a:cubicBezTo>
                      <a:pt x="996" y="152"/>
                      <a:pt x="990" y="163"/>
                      <a:pt x="981" y="168"/>
                    </a:cubicBezTo>
                    <a:cubicBezTo>
                      <a:pt x="952" y="186"/>
                      <a:pt x="920" y="196"/>
                      <a:pt x="889" y="207"/>
                    </a:cubicBezTo>
                    <a:cubicBezTo>
                      <a:pt x="857" y="218"/>
                      <a:pt x="825" y="232"/>
                      <a:pt x="791" y="233"/>
                    </a:cubicBezTo>
                    <a:cubicBezTo>
                      <a:pt x="759" y="234"/>
                      <a:pt x="728" y="221"/>
                      <a:pt x="696" y="227"/>
                    </a:cubicBezTo>
                    <a:cubicBezTo>
                      <a:pt x="665" y="233"/>
                      <a:pt x="636" y="242"/>
                      <a:pt x="605" y="239"/>
                    </a:cubicBezTo>
                    <a:cubicBezTo>
                      <a:pt x="569" y="236"/>
                      <a:pt x="537" y="217"/>
                      <a:pt x="502" y="210"/>
                    </a:cubicBezTo>
                    <a:cubicBezTo>
                      <a:pt x="472" y="205"/>
                      <a:pt x="440" y="214"/>
                      <a:pt x="410" y="214"/>
                    </a:cubicBezTo>
                    <a:close/>
                  </a:path>
                </a:pathLst>
              </a:custGeom>
              <a:solidFill>
                <a:srgbClr val="6B77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1" name="Freeform 329">
                <a:extLst>
                  <a:ext uri="{FF2B5EF4-FFF2-40B4-BE49-F238E27FC236}">
                    <a16:creationId xmlns:a16="http://schemas.microsoft.com/office/drawing/2014/main" id="{469F93EA-78E0-4A2E-B632-614E867EAF35}"/>
                  </a:ext>
                </a:extLst>
              </p:cNvPr>
              <p:cNvSpPr>
                <a:spLocks/>
              </p:cNvSpPr>
              <p:nvPr/>
            </p:nvSpPr>
            <p:spPr bwMode="auto">
              <a:xfrm>
                <a:off x="-12" y="2332"/>
                <a:ext cx="1062" cy="230"/>
              </a:xfrm>
              <a:custGeom>
                <a:avLst/>
                <a:gdLst>
                  <a:gd name="T0" fmla="*/ 356 w 907"/>
                  <a:gd name="T1" fmla="*/ 168 h 196"/>
                  <a:gd name="T2" fmla="*/ 265 w 907"/>
                  <a:gd name="T3" fmla="*/ 159 h 196"/>
                  <a:gd name="T4" fmla="*/ 193 w 907"/>
                  <a:gd name="T5" fmla="*/ 111 h 196"/>
                  <a:gd name="T6" fmla="*/ 144 w 907"/>
                  <a:gd name="T7" fmla="*/ 93 h 196"/>
                  <a:gd name="T8" fmla="*/ 98 w 907"/>
                  <a:gd name="T9" fmla="*/ 67 h 196"/>
                  <a:gd name="T10" fmla="*/ 51 w 907"/>
                  <a:gd name="T11" fmla="*/ 37 h 196"/>
                  <a:gd name="T12" fmla="*/ 3 w 907"/>
                  <a:gd name="T13" fmla="*/ 24 h 196"/>
                  <a:gd name="T14" fmla="*/ 2 w 907"/>
                  <a:gd name="T15" fmla="*/ 18 h 196"/>
                  <a:gd name="T16" fmla="*/ 71 w 907"/>
                  <a:gd name="T17" fmla="*/ 20 h 196"/>
                  <a:gd name="T18" fmla="*/ 160 w 907"/>
                  <a:gd name="T19" fmla="*/ 64 h 196"/>
                  <a:gd name="T20" fmla="*/ 239 w 907"/>
                  <a:gd name="T21" fmla="*/ 101 h 196"/>
                  <a:gd name="T22" fmla="*/ 276 w 907"/>
                  <a:gd name="T23" fmla="*/ 125 h 196"/>
                  <a:gd name="T24" fmla="*/ 324 w 907"/>
                  <a:gd name="T25" fmla="*/ 130 h 196"/>
                  <a:gd name="T26" fmla="*/ 414 w 907"/>
                  <a:gd name="T27" fmla="*/ 146 h 196"/>
                  <a:gd name="T28" fmla="*/ 460 w 907"/>
                  <a:gd name="T29" fmla="*/ 157 h 196"/>
                  <a:gd name="T30" fmla="*/ 506 w 907"/>
                  <a:gd name="T31" fmla="*/ 152 h 196"/>
                  <a:gd name="T32" fmla="*/ 548 w 907"/>
                  <a:gd name="T33" fmla="*/ 153 h 196"/>
                  <a:gd name="T34" fmla="*/ 595 w 907"/>
                  <a:gd name="T35" fmla="*/ 157 h 196"/>
                  <a:gd name="T36" fmla="*/ 635 w 907"/>
                  <a:gd name="T37" fmla="*/ 144 h 196"/>
                  <a:gd name="T38" fmla="*/ 682 w 907"/>
                  <a:gd name="T39" fmla="*/ 140 h 196"/>
                  <a:gd name="T40" fmla="*/ 732 w 907"/>
                  <a:gd name="T41" fmla="*/ 138 h 196"/>
                  <a:gd name="T42" fmla="*/ 785 w 907"/>
                  <a:gd name="T43" fmla="*/ 123 h 196"/>
                  <a:gd name="T44" fmla="*/ 844 w 907"/>
                  <a:gd name="T45" fmla="*/ 108 h 196"/>
                  <a:gd name="T46" fmla="*/ 869 w 907"/>
                  <a:gd name="T47" fmla="*/ 105 h 196"/>
                  <a:gd name="T48" fmla="*/ 896 w 907"/>
                  <a:gd name="T49" fmla="*/ 110 h 196"/>
                  <a:gd name="T50" fmla="*/ 900 w 907"/>
                  <a:gd name="T51" fmla="*/ 125 h 196"/>
                  <a:gd name="T52" fmla="*/ 881 w 907"/>
                  <a:gd name="T53" fmla="*/ 143 h 196"/>
                  <a:gd name="T54" fmla="*/ 860 w 907"/>
                  <a:gd name="T55" fmla="*/ 152 h 196"/>
                  <a:gd name="T56" fmla="*/ 808 w 907"/>
                  <a:gd name="T57" fmla="*/ 166 h 196"/>
                  <a:gd name="T58" fmla="*/ 714 w 907"/>
                  <a:gd name="T59" fmla="*/ 188 h 196"/>
                  <a:gd name="T60" fmla="*/ 667 w 907"/>
                  <a:gd name="T61" fmla="*/ 185 h 196"/>
                  <a:gd name="T62" fmla="*/ 623 w 907"/>
                  <a:gd name="T63" fmla="*/ 191 h 196"/>
                  <a:gd name="T64" fmla="*/ 582 w 907"/>
                  <a:gd name="T65" fmla="*/ 196 h 196"/>
                  <a:gd name="T66" fmla="*/ 536 w 907"/>
                  <a:gd name="T67" fmla="*/ 187 h 196"/>
                  <a:gd name="T68" fmla="*/ 447 w 907"/>
                  <a:gd name="T69" fmla="*/ 193 h 196"/>
                  <a:gd name="T70" fmla="*/ 356 w 907"/>
                  <a:gd name="T71" fmla="*/ 16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7" h="196">
                    <a:moveTo>
                      <a:pt x="356" y="168"/>
                    </a:moveTo>
                    <a:cubicBezTo>
                      <a:pt x="326" y="164"/>
                      <a:pt x="294" y="169"/>
                      <a:pt x="265" y="159"/>
                    </a:cubicBezTo>
                    <a:cubicBezTo>
                      <a:pt x="236" y="149"/>
                      <a:pt x="219" y="125"/>
                      <a:pt x="193" y="111"/>
                    </a:cubicBezTo>
                    <a:cubicBezTo>
                      <a:pt x="177" y="103"/>
                      <a:pt x="160" y="99"/>
                      <a:pt x="144" y="93"/>
                    </a:cubicBezTo>
                    <a:cubicBezTo>
                      <a:pt x="127" y="87"/>
                      <a:pt x="113" y="78"/>
                      <a:pt x="98" y="67"/>
                    </a:cubicBezTo>
                    <a:cubicBezTo>
                      <a:pt x="83" y="56"/>
                      <a:pt x="68" y="45"/>
                      <a:pt x="51" y="37"/>
                    </a:cubicBezTo>
                    <a:cubicBezTo>
                      <a:pt x="35" y="30"/>
                      <a:pt x="18" y="32"/>
                      <a:pt x="3" y="24"/>
                    </a:cubicBezTo>
                    <a:cubicBezTo>
                      <a:pt x="1" y="23"/>
                      <a:pt x="0" y="20"/>
                      <a:pt x="2" y="18"/>
                    </a:cubicBezTo>
                    <a:cubicBezTo>
                      <a:pt x="19" y="0"/>
                      <a:pt x="52" y="12"/>
                      <a:pt x="71" y="20"/>
                    </a:cubicBezTo>
                    <a:cubicBezTo>
                      <a:pt x="102" y="32"/>
                      <a:pt x="128" y="54"/>
                      <a:pt x="160" y="64"/>
                    </a:cubicBezTo>
                    <a:cubicBezTo>
                      <a:pt x="189" y="73"/>
                      <a:pt x="214" y="81"/>
                      <a:pt x="239" y="101"/>
                    </a:cubicBezTo>
                    <a:cubicBezTo>
                      <a:pt x="250" y="111"/>
                      <a:pt x="261" y="120"/>
                      <a:pt x="276" y="125"/>
                    </a:cubicBezTo>
                    <a:cubicBezTo>
                      <a:pt x="291" y="130"/>
                      <a:pt x="308" y="129"/>
                      <a:pt x="324" y="130"/>
                    </a:cubicBezTo>
                    <a:cubicBezTo>
                      <a:pt x="356" y="130"/>
                      <a:pt x="384" y="134"/>
                      <a:pt x="414" y="146"/>
                    </a:cubicBezTo>
                    <a:cubicBezTo>
                      <a:pt x="429" y="153"/>
                      <a:pt x="443" y="157"/>
                      <a:pt x="460" y="157"/>
                    </a:cubicBezTo>
                    <a:cubicBezTo>
                      <a:pt x="475" y="156"/>
                      <a:pt x="490" y="154"/>
                      <a:pt x="506" y="152"/>
                    </a:cubicBezTo>
                    <a:cubicBezTo>
                      <a:pt x="520" y="151"/>
                      <a:pt x="533" y="150"/>
                      <a:pt x="548" y="153"/>
                    </a:cubicBezTo>
                    <a:cubicBezTo>
                      <a:pt x="564" y="155"/>
                      <a:pt x="578" y="160"/>
                      <a:pt x="595" y="157"/>
                    </a:cubicBezTo>
                    <a:cubicBezTo>
                      <a:pt x="609" y="155"/>
                      <a:pt x="621" y="148"/>
                      <a:pt x="635" y="144"/>
                    </a:cubicBezTo>
                    <a:cubicBezTo>
                      <a:pt x="650" y="140"/>
                      <a:pt x="666" y="139"/>
                      <a:pt x="682" y="140"/>
                    </a:cubicBezTo>
                    <a:cubicBezTo>
                      <a:pt x="699" y="141"/>
                      <a:pt x="715" y="142"/>
                      <a:pt x="732" y="138"/>
                    </a:cubicBezTo>
                    <a:cubicBezTo>
                      <a:pt x="750" y="133"/>
                      <a:pt x="767" y="128"/>
                      <a:pt x="785" y="123"/>
                    </a:cubicBezTo>
                    <a:cubicBezTo>
                      <a:pt x="804" y="118"/>
                      <a:pt x="824" y="113"/>
                      <a:pt x="844" y="108"/>
                    </a:cubicBezTo>
                    <a:cubicBezTo>
                      <a:pt x="852" y="106"/>
                      <a:pt x="861" y="105"/>
                      <a:pt x="869" y="105"/>
                    </a:cubicBezTo>
                    <a:cubicBezTo>
                      <a:pt x="879" y="105"/>
                      <a:pt x="886" y="110"/>
                      <a:pt x="896" y="110"/>
                    </a:cubicBezTo>
                    <a:cubicBezTo>
                      <a:pt x="904" y="111"/>
                      <a:pt x="907" y="120"/>
                      <a:pt x="900" y="125"/>
                    </a:cubicBezTo>
                    <a:cubicBezTo>
                      <a:pt x="892" y="130"/>
                      <a:pt x="889" y="138"/>
                      <a:pt x="881" y="143"/>
                    </a:cubicBezTo>
                    <a:cubicBezTo>
                      <a:pt x="874" y="146"/>
                      <a:pt x="868" y="149"/>
                      <a:pt x="860" y="152"/>
                    </a:cubicBezTo>
                    <a:cubicBezTo>
                      <a:pt x="843" y="157"/>
                      <a:pt x="826" y="161"/>
                      <a:pt x="808" y="166"/>
                    </a:cubicBezTo>
                    <a:cubicBezTo>
                      <a:pt x="778" y="175"/>
                      <a:pt x="746" y="186"/>
                      <a:pt x="714" y="188"/>
                    </a:cubicBezTo>
                    <a:cubicBezTo>
                      <a:pt x="699" y="189"/>
                      <a:pt x="683" y="185"/>
                      <a:pt x="667" y="185"/>
                    </a:cubicBezTo>
                    <a:cubicBezTo>
                      <a:pt x="652" y="185"/>
                      <a:pt x="637" y="188"/>
                      <a:pt x="623" y="191"/>
                    </a:cubicBezTo>
                    <a:cubicBezTo>
                      <a:pt x="610" y="193"/>
                      <a:pt x="596" y="196"/>
                      <a:pt x="582" y="196"/>
                    </a:cubicBezTo>
                    <a:cubicBezTo>
                      <a:pt x="566" y="196"/>
                      <a:pt x="552" y="190"/>
                      <a:pt x="536" y="187"/>
                    </a:cubicBezTo>
                    <a:cubicBezTo>
                      <a:pt x="506" y="183"/>
                      <a:pt x="477" y="195"/>
                      <a:pt x="447" y="193"/>
                    </a:cubicBezTo>
                    <a:cubicBezTo>
                      <a:pt x="415" y="191"/>
                      <a:pt x="388" y="172"/>
                      <a:pt x="356" y="168"/>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2" name="Freeform 330">
                <a:extLst>
                  <a:ext uri="{FF2B5EF4-FFF2-40B4-BE49-F238E27FC236}">
                    <a16:creationId xmlns:a16="http://schemas.microsoft.com/office/drawing/2014/main" id="{C3B97466-1E59-495A-AE53-C5AA6D6A4541}"/>
                  </a:ext>
                </a:extLst>
              </p:cNvPr>
              <p:cNvSpPr>
                <a:spLocks/>
              </p:cNvSpPr>
              <p:nvPr/>
            </p:nvSpPr>
            <p:spPr bwMode="auto">
              <a:xfrm>
                <a:off x="-70" y="2495"/>
                <a:ext cx="964" cy="253"/>
              </a:xfrm>
              <a:custGeom>
                <a:avLst/>
                <a:gdLst>
                  <a:gd name="T0" fmla="*/ 330 w 824"/>
                  <a:gd name="T1" fmla="*/ 184 h 216"/>
                  <a:gd name="T2" fmla="*/ 259 w 824"/>
                  <a:gd name="T3" fmla="*/ 149 h 216"/>
                  <a:gd name="T4" fmla="*/ 183 w 824"/>
                  <a:gd name="T5" fmla="*/ 115 h 216"/>
                  <a:gd name="T6" fmla="*/ 101 w 824"/>
                  <a:gd name="T7" fmla="*/ 84 h 216"/>
                  <a:gd name="T8" fmla="*/ 24 w 824"/>
                  <a:gd name="T9" fmla="*/ 35 h 216"/>
                  <a:gd name="T10" fmla="*/ 14 w 824"/>
                  <a:gd name="T11" fmla="*/ 11 h 216"/>
                  <a:gd name="T12" fmla="*/ 78 w 824"/>
                  <a:gd name="T13" fmla="*/ 19 h 216"/>
                  <a:gd name="T14" fmla="*/ 147 w 824"/>
                  <a:gd name="T15" fmla="*/ 73 h 216"/>
                  <a:gd name="T16" fmla="*/ 230 w 824"/>
                  <a:gd name="T17" fmla="*/ 94 h 216"/>
                  <a:gd name="T18" fmla="*/ 300 w 824"/>
                  <a:gd name="T19" fmla="*/ 140 h 216"/>
                  <a:gd name="T20" fmla="*/ 392 w 824"/>
                  <a:gd name="T21" fmla="*/ 152 h 216"/>
                  <a:gd name="T22" fmla="*/ 478 w 824"/>
                  <a:gd name="T23" fmla="*/ 169 h 216"/>
                  <a:gd name="T24" fmla="*/ 571 w 824"/>
                  <a:gd name="T25" fmla="*/ 182 h 216"/>
                  <a:gd name="T26" fmla="*/ 654 w 824"/>
                  <a:gd name="T27" fmla="*/ 173 h 216"/>
                  <a:gd name="T28" fmla="*/ 706 w 824"/>
                  <a:gd name="T29" fmla="*/ 177 h 216"/>
                  <a:gd name="T30" fmla="*/ 748 w 824"/>
                  <a:gd name="T31" fmla="*/ 160 h 216"/>
                  <a:gd name="T32" fmla="*/ 823 w 824"/>
                  <a:gd name="T33" fmla="*/ 170 h 216"/>
                  <a:gd name="T34" fmla="*/ 819 w 824"/>
                  <a:gd name="T35" fmla="*/ 181 h 216"/>
                  <a:gd name="T36" fmla="*/ 787 w 824"/>
                  <a:gd name="T37" fmla="*/ 186 h 216"/>
                  <a:gd name="T38" fmla="*/ 748 w 824"/>
                  <a:gd name="T39" fmla="*/ 199 h 216"/>
                  <a:gd name="T40" fmla="*/ 672 w 824"/>
                  <a:gd name="T41" fmla="*/ 211 h 216"/>
                  <a:gd name="T42" fmla="*/ 630 w 824"/>
                  <a:gd name="T43" fmla="*/ 206 h 216"/>
                  <a:gd name="T44" fmla="*/ 586 w 824"/>
                  <a:gd name="T45" fmla="*/ 211 h 216"/>
                  <a:gd name="T46" fmla="*/ 504 w 824"/>
                  <a:gd name="T47" fmla="*/ 209 h 216"/>
                  <a:gd name="T48" fmla="*/ 420 w 824"/>
                  <a:gd name="T49" fmla="*/ 187 h 216"/>
                  <a:gd name="T50" fmla="*/ 330 w 824"/>
                  <a:gd name="T51" fmla="*/ 18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4" h="216">
                    <a:moveTo>
                      <a:pt x="330" y="184"/>
                    </a:moveTo>
                    <a:cubicBezTo>
                      <a:pt x="301" y="181"/>
                      <a:pt x="280" y="167"/>
                      <a:pt x="259" y="149"/>
                    </a:cubicBezTo>
                    <a:cubicBezTo>
                      <a:pt x="236" y="129"/>
                      <a:pt x="212" y="121"/>
                      <a:pt x="183" y="115"/>
                    </a:cubicBezTo>
                    <a:cubicBezTo>
                      <a:pt x="154" y="108"/>
                      <a:pt x="124" y="102"/>
                      <a:pt x="101" y="84"/>
                    </a:cubicBezTo>
                    <a:cubicBezTo>
                      <a:pt x="79" y="68"/>
                      <a:pt x="56" y="25"/>
                      <a:pt x="24" y="35"/>
                    </a:cubicBezTo>
                    <a:cubicBezTo>
                      <a:pt x="10" y="39"/>
                      <a:pt x="0" y="18"/>
                      <a:pt x="14" y="11"/>
                    </a:cubicBezTo>
                    <a:cubicBezTo>
                      <a:pt x="36" y="0"/>
                      <a:pt x="58" y="4"/>
                      <a:pt x="78" y="19"/>
                    </a:cubicBezTo>
                    <a:cubicBezTo>
                      <a:pt x="102" y="38"/>
                      <a:pt x="117" y="63"/>
                      <a:pt x="147" y="73"/>
                    </a:cubicBezTo>
                    <a:cubicBezTo>
                      <a:pt x="174" y="82"/>
                      <a:pt x="203" y="84"/>
                      <a:pt x="230" y="94"/>
                    </a:cubicBezTo>
                    <a:cubicBezTo>
                      <a:pt x="258" y="104"/>
                      <a:pt x="276" y="125"/>
                      <a:pt x="300" y="140"/>
                    </a:cubicBezTo>
                    <a:cubicBezTo>
                      <a:pt x="328" y="158"/>
                      <a:pt x="361" y="151"/>
                      <a:pt x="392" y="152"/>
                    </a:cubicBezTo>
                    <a:cubicBezTo>
                      <a:pt x="422" y="152"/>
                      <a:pt x="450" y="160"/>
                      <a:pt x="478" y="169"/>
                    </a:cubicBezTo>
                    <a:cubicBezTo>
                      <a:pt x="509" y="177"/>
                      <a:pt x="539" y="187"/>
                      <a:pt x="571" y="182"/>
                    </a:cubicBezTo>
                    <a:cubicBezTo>
                      <a:pt x="598" y="178"/>
                      <a:pt x="626" y="170"/>
                      <a:pt x="654" y="173"/>
                    </a:cubicBezTo>
                    <a:cubicBezTo>
                      <a:pt x="672" y="175"/>
                      <a:pt x="688" y="182"/>
                      <a:pt x="706" y="177"/>
                    </a:cubicBezTo>
                    <a:cubicBezTo>
                      <a:pt x="721" y="174"/>
                      <a:pt x="734" y="166"/>
                      <a:pt x="748" y="160"/>
                    </a:cubicBezTo>
                    <a:cubicBezTo>
                      <a:pt x="770" y="151"/>
                      <a:pt x="813" y="138"/>
                      <a:pt x="823" y="170"/>
                    </a:cubicBezTo>
                    <a:cubicBezTo>
                      <a:pt x="824" y="174"/>
                      <a:pt x="822" y="179"/>
                      <a:pt x="819" y="181"/>
                    </a:cubicBezTo>
                    <a:cubicBezTo>
                      <a:pt x="808" y="187"/>
                      <a:pt x="799" y="185"/>
                      <a:pt x="787" y="186"/>
                    </a:cubicBezTo>
                    <a:cubicBezTo>
                      <a:pt x="773" y="187"/>
                      <a:pt x="760" y="193"/>
                      <a:pt x="748" y="199"/>
                    </a:cubicBezTo>
                    <a:cubicBezTo>
                      <a:pt x="723" y="210"/>
                      <a:pt x="700" y="216"/>
                      <a:pt x="672" y="211"/>
                    </a:cubicBezTo>
                    <a:cubicBezTo>
                      <a:pt x="658" y="208"/>
                      <a:pt x="644" y="205"/>
                      <a:pt x="630" y="206"/>
                    </a:cubicBezTo>
                    <a:cubicBezTo>
                      <a:pt x="615" y="206"/>
                      <a:pt x="600" y="209"/>
                      <a:pt x="586" y="211"/>
                    </a:cubicBezTo>
                    <a:cubicBezTo>
                      <a:pt x="559" y="215"/>
                      <a:pt x="531" y="215"/>
                      <a:pt x="504" y="209"/>
                    </a:cubicBezTo>
                    <a:cubicBezTo>
                      <a:pt x="475" y="203"/>
                      <a:pt x="448" y="192"/>
                      <a:pt x="420" y="187"/>
                    </a:cubicBezTo>
                    <a:cubicBezTo>
                      <a:pt x="390" y="182"/>
                      <a:pt x="360" y="187"/>
                      <a:pt x="330" y="184"/>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3" name="Freeform 331">
                <a:extLst>
                  <a:ext uri="{FF2B5EF4-FFF2-40B4-BE49-F238E27FC236}">
                    <a16:creationId xmlns:a16="http://schemas.microsoft.com/office/drawing/2014/main" id="{4D02B41C-0492-47E7-9FB7-277FD8D5CEF3}"/>
                  </a:ext>
                </a:extLst>
              </p:cNvPr>
              <p:cNvSpPr>
                <a:spLocks/>
              </p:cNvSpPr>
              <p:nvPr/>
            </p:nvSpPr>
            <p:spPr bwMode="auto">
              <a:xfrm>
                <a:off x="894" y="2428"/>
                <a:ext cx="34" cy="24"/>
              </a:xfrm>
              <a:custGeom>
                <a:avLst/>
                <a:gdLst>
                  <a:gd name="T0" fmla="*/ 9 w 29"/>
                  <a:gd name="T1" fmla="*/ 20 h 20"/>
                  <a:gd name="T2" fmla="*/ 11 w 29"/>
                  <a:gd name="T3" fmla="*/ 20 h 20"/>
                  <a:gd name="T4" fmla="*/ 13 w 29"/>
                  <a:gd name="T5" fmla="*/ 20 h 20"/>
                  <a:gd name="T6" fmla="*/ 17 w 29"/>
                  <a:gd name="T7" fmla="*/ 20 h 20"/>
                  <a:gd name="T8" fmla="*/ 17 w 29"/>
                  <a:gd name="T9" fmla="*/ 20 h 20"/>
                  <a:gd name="T10" fmla="*/ 21 w 29"/>
                  <a:gd name="T11" fmla="*/ 18 h 20"/>
                  <a:gd name="T12" fmla="*/ 26 w 29"/>
                  <a:gd name="T13" fmla="*/ 13 h 20"/>
                  <a:gd name="T14" fmla="*/ 28 w 29"/>
                  <a:gd name="T15" fmla="*/ 11 h 20"/>
                  <a:gd name="T16" fmla="*/ 29 w 29"/>
                  <a:gd name="T17" fmla="*/ 9 h 20"/>
                  <a:gd name="T18" fmla="*/ 29 w 29"/>
                  <a:gd name="T19" fmla="*/ 5 h 20"/>
                  <a:gd name="T20" fmla="*/ 26 w 29"/>
                  <a:gd name="T21" fmla="*/ 1 h 20"/>
                  <a:gd name="T22" fmla="*/ 23 w 29"/>
                  <a:gd name="T23" fmla="*/ 0 h 20"/>
                  <a:gd name="T24" fmla="*/ 20 w 29"/>
                  <a:gd name="T25" fmla="*/ 0 h 20"/>
                  <a:gd name="T26" fmla="*/ 18 w 29"/>
                  <a:gd name="T27" fmla="*/ 0 h 20"/>
                  <a:gd name="T28" fmla="*/ 14 w 29"/>
                  <a:gd name="T29" fmla="*/ 0 h 20"/>
                  <a:gd name="T30" fmla="*/ 16 w 29"/>
                  <a:gd name="T31" fmla="*/ 0 h 20"/>
                  <a:gd name="T32" fmla="*/ 16 w 29"/>
                  <a:gd name="T33" fmla="*/ 0 h 20"/>
                  <a:gd name="T34" fmla="*/ 12 w 29"/>
                  <a:gd name="T35" fmla="*/ 0 h 20"/>
                  <a:gd name="T36" fmla="*/ 8 w 29"/>
                  <a:gd name="T37" fmla="*/ 1 h 20"/>
                  <a:gd name="T38" fmla="*/ 7 w 29"/>
                  <a:gd name="T39" fmla="*/ 1 h 20"/>
                  <a:gd name="T40" fmla="*/ 3 w 29"/>
                  <a:gd name="T41" fmla="*/ 3 h 20"/>
                  <a:gd name="T42" fmla="*/ 0 w 29"/>
                  <a:gd name="T43" fmla="*/ 8 h 20"/>
                  <a:gd name="T44" fmla="*/ 3 w 29"/>
                  <a:gd name="T45" fmla="*/ 17 h 20"/>
                  <a:gd name="T46" fmla="*/ 6 w 29"/>
                  <a:gd name="T47" fmla="*/ 19 h 20"/>
                  <a:gd name="T48" fmla="*/ 9 w 29"/>
                  <a:gd name="T4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20">
                    <a:moveTo>
                      <a:pt x="9" y="20"/>
                    </a:moveTo>
                    <a:cubicBezTo>
                      <a:pt x="10" y="20"/>
                      <a:pt x="10" y="20"/>
                      <a:pt x="11" y="20"/>
                    </a:cubicBezTo>
                    <a:cubicBezTo>
                      <a:pt x="12" y="20"/>
                      <a:pt x="12" y="20"/>
                      <a:pt x="13" y="20"/>
                    </a:cubicBezTo>
                    <a:cubicBezTo>
                      <a:pt x="14" y="20"/>
                      <a:pt x="15" y="20"/>
                      <a:pt x="17" y="20"/>
                    </a:cubicBezTo>
                    <a:cubicBezTo>
                      <a:pt x="17" y="20"/>
                      <a:pt x="17" y="20"/>
                      <a:pt x="17" y="20"/>
                    </a:cubicBezTo>
                    <a:cubicBezTo>
                      <a:pt x="19" y="19"/>
                      <a:pt x="20" y="19"/>
                      <a:pt x="21" y="18"/>
                    </a:cubicBezTo>
                    <a:cubicBezTo>
                      <a:pt x="23" y="17"/>
                      <a:pt x="25" y="15"/>
                      <a:pt x="26" y="13"/>
                    </a:cubicBezTo>
                    <a:cubicBezTo>
                      <a:pt x="27" y="13"/>
                      <a:pt x="27" y="12"/>
                      <a:pt x="28" y="11"/>
                    </a:cubicBezTo>
                    <a:cubicBezTo>
                      <a:pt x="28" y="10"/>
                      <a:pt x="29" y="10"/>
                      <a:pt x="29" y="9"/>
                    </a:cubicBezTo>
                    <a:cubicBezTo>
                      <a:pt x="29" y="7"/>
                      <a:pt x="29" y="6"/>
                      <a:pt x="29" y="5"/>
                    </a:cubicBezTo>
                    <a:cubicBezTo>
                      <a:pt x="28" y="3"/>
                      <a:pt x="28" y="2"/>
                      <a:pt x="26" y="1"/>
                    </a:cubicBezTo>
                    <a:cubicBezTo>
                      <a:pt x="25" y="0"/>
                      <a:pt x="24" y="0"/>
                      <a:pt x="23" y="0"/>
                    </a:cubicBezTo>
                    <a:cubicBezTo>
                      <a:pt x="22" y="0"/>
                      <a:pt x="21" y="0"/>
                      <a:pt x="20" y="0"/>
                    </a:cubicBezTo>
                    <a:cubicBezTo>
                      <a:pt x="19" y="0"/>
                      <a:pt x="18" y="0"/>
                      <a:pt x="18" y="0"/>
                    </a:cubicBezTo>
                    <a:cubicBezTo>
                      <a:pt x="16" y="0"/>
                      <a:pt x="15" y="0"/>
                      <a:pt x="14" y="0"/>
                    </a:cubicBezTo>
                    <a:cubicBezTo>
                      <a:pt x="15" y="0"/>
                      <a:pt x="15" y="0"/>
                      <a:pt x="16" y="0"/>
                    </a:cubicBezTo>
                    <a:cubicBezTo>
                      <a:pt x="16" y="0"/>
                      <a:pt x="16" y="0"/>
                      <a:pt x="16" y="0"/>
                    </a:cubicBezTo>
                    <a:cubicBezTo>
                      <a:pt x="15" y="0"/>
                      <a:pt x="13" y="0"/>
                      <a:pt x="12" y="0"/>
                    </a:cubicBezTo>
                    <a:cubicBezTo>
                      <a:pt x="11" y="0"/>
                      <a:pt x="10" y="0"/>
                      <a:pt x="8" y="1"/>
                    </a:cubicBezTo>
                    <a:cubicBezTo>
                      <a:pt x="8" y="1"/>
                      <a:pt x="7" y="1"/>
                      <a:pt x="7" y="1"/>
                    </a:cubicBezTo>
                    <a:cubicBezTo>
                      <a:pt x="5" y="1"/>
                      <a:pt x="4" y="2"/>
                      <a:pt x="3" y="3"/>
                    </a:cubicBezTo>
                    <a:cubicBezTo>
                      <a:pt x="2" y="5"/>
                      <a:pt x="1" y="6"/>
                      <a:pt x="0" y="8"/>
                    </a:cubicBezTo>
                    <a:cubicBezTo>
                      <a:pt x="0" y="11"/>
                      <a:pt x="1" y="14"/>
                      <a:pt x="3" y="17"/>
                    </a:cubicBezTo>
                    <a:cubicBezTo>
                      <a:pt x="4" y="18"/>
                      <a:pt x="5" y="18"/>
                      <a:pt x="6" y="19"/>
                    </a:cubicBezTo>
                    <a:cubicBezTo>
                      <a:pt x="7" y="19"/>
                      <a:pt x="8" y="20"/>
                      <a:pt x="9" y="20"/>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4" name="Freeform 332">
                <a:extLst>
                  <a:ext uri="{FF2B5EF4-FFF2-40B4-BE49-F238E27FC236}">
                    <a16:creationId xmlns:a16="http://schemas.microsoft.com/office/drawing/2014/main" id="{D1354709-0A9D-42EF-87F1-9AEE150C192A}"/>
                  </a:ext>
                </a:extLst>
              </p:cNvPr>
              <p:cNvSpPr>
                <a:spLocks/>
              </p:cNvSpPr>
              <p:nvPr/>
            </p:nvSpPr>
            <p:spPr bwMode="auto">
              <a:xfrm>
                <a:off x="904" y="2428"/>
                <a:ext cx="2" cy="2"/>
              </a:xfrm>
              <a:custGeom>
                <a:avLst/>
                <a:gdLst>
                  <a:gd name="T0" fmla="*/ 2 w 2"/>
                  <a:gd name="T1" fmla="*/ 0 h 1"/>
                  <a:gd name="T2" fmla="*/ 0 w 2"/>
                  <a:gd name="T3" fmla="*/ 1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1" y="0"/>
                      <a:pt x="0" y="1"/>
                    </a:cubicBezTo>
                    <a:cubicBezTo>
                      <a:pt x="0" y="1"/>
                      <a:pt x="0" y="1"/>
                      <a:pt x="0" y="1"/>
                    </a:cubicBezTo>
                    <a:cubicBezTo>
                      <a:pt x="1" y="1"/>
                      <a:pt x="2" y="0"/>
                      <a:pt x="2" y="0"/>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5" name="Freeform 333">
                <a:extLst>
                  <a:ext uri="{FF2B5EF4-FFF2-40B4-BE49-F238E27FC236}">
                    <a16:creationId xmlns:a16="http://schemas.microsoft.com/office/drawing/2014/main" id="{C3E1F94E-C2A3-47B0-8C89-0811C52DC7AE}"/>
                  </a:ext>
                </a:extLst>
              </p:cNvPr>
              <p:cNvSpPr>
                <a:spLocks/>
              </p:cNvSpPr>
              <p:nvPr/>
            </p:nvSpPr>
            <p:spPr bwMode="auto">
              <a:xfrm>
                <a:off x="918" y="24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6" name="Freeform 334">
                <a:extLst>
                  <a:ext uri="{FF2B5EF4-FFF2-40B4-BE49-F238E27FC236}">
                    <a16:creationId xmlns:a16="http://schemas.microsoft.com/office/drawing/2014/main" id="{A7A5EC64-BAF1-4179-9D48-44CDD642497F}"/>
                  </a:ext>
                </a:extLst>
              </p:cNvPr>
              <p:cNvSpPr>
                <a:spLocks/>
              </p:cNvSpPr>
              <p:nvPr/>
            </p:nvSpPr>
            <p:spPr bwMode="auto">
              <a:xfrm>
                <a:off x="915" y="2428"/>
                <a:ext cx="3" cy="0"/>
              </a:xfrm>
              <a:custGeom>
                <a:avLst/>
                <a:gdLst>
                  <a:gd name="T0" fmla="*/ 1 w 2"/>
                  <a:gd name="T1" fmla="*/ 2 w 2"/>
                  <a:gd name="T2" fmla="*/ 0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1" y="0"/>
                      <a:pt x="1" y="0"/>
                      <a:pt x="0" y="0"/>
                    </a:cubicBezTo>
                    <a:cubicBezTo>
                      <a:pt x="1" y="0"/>
                      <a:pt x="1" y="0"/>
                      <a:pt x="1" y="0"/>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7" name="Freeform 335">
                <a:extLst>
                  <a:ext uri="{FF2B5EF4-FFF2-40B4-BE49-F238E27FC236}">
                    <a16:creationId xmlns:a16="http://schemas.microsoft.com/office/drawing/2014/main" id="{4A44D21B-A062-433E-8061-240A599D7415}"/>
                  </a:ext>
                </a:extLst>
              </p:cNvPr>
              <p:cNvSpPr>
                <a:spLocks/>
              </p:cNvSpPr>
              <p:nvPr/>
            </p:nvSpPr>
            <p:spPr bwMode="auto">
              <a:xfrm>
                <a:off x="799" y="2423"/>
                <a:ext cx="26" cy="22"/>
              </a:xfrm>
              <a:custGeom>
                <a:avLst/>
                <a:gdLst>
                  <a:gd name="T0" fmla="*/ 7 w 22"/>
                  <a:gd name="T1" fmla="*/ 18 h 19"/>
                  <a:gd name="T2" fmla="*/ 3 w 22"/>
                  <a:gd name="T3" fmla="*/ 16 h 19"/>
                  <a:gd name="T4" fmla="*/ 3 w 22"/>
                  <a:gd name="T5" fmla="*/ 15 h 19"/>
                  <a:gd name="T6" fmla="*/ 2 w 22"/>
                  <a:gd name="T7" fmla="*/ 14 h 19"/>
                  <a:gd name="T8" fmla="*/ 2 w 22"/>
                  <a:gd name="T9" fmla="*/ 13 h 19"/>
                  <a:gd name="T10" fmla="*/ 0 w 22"/>
                  <a:gd name="T11" fmla="*/ 12 h 19"/>
                  <a:gd name="T12" fmla="*/ 0 w 22"/>
                  <a:gd name="T13" fmla="*/ 11 h 19"/>
                  <a:gd name="T14" fmla="*/ 1 w 22"/>
                  <a:gd name="T15" fmla="*/ 9 h 19"/>
                  <a:gd name="T16" fmla="*/ 1 w 22"/>
                  <a:gd name="T17" fmla="*/ 9 h 19"/>
                  <a:gd name="T18" fmla="*/ 1 w 22"/>
                  <a:gd name="T19" fmla="*/ 9 h 19"/>
                  <a:gd name="T20" fmla="*/ 2 w 22"/>
                  <a:gd name="T21" fmla="*/ 7 h 19"/>
                  <a:gd name="T22" fmla="*/ 2 w 22"/>
                  <a:gd name="T23" fmla="*/ 7 h 19"/>
                  <a:gd name="T24" fmla="*/ 2 w 22"/>
                  <a:gd name="T25" fmla="*/ 6 h 19"/>
                  <a:gd name="T26" fmla="*/ 5 w 22"/>
                  <a:gd name="T27" fmla="*/ 3 h 19"/>
                  <a:gd name="T28" fmla="*/ 8 w 22"/>
                  <a:gd name="T29" fmla="*/ 1 h 19"/>
                  <a:gd name="T30" fmla="*/ 13 w 22"/>
                  <a:gd name="T31" fmla="*/ 0 h 19"/>
                  <a:gd name="T32" fmla="*/ 16 w 22"/>
                  <a:gd name="T33" fmla="*/ 1 h 19"/>
                  <a:gd name="T34" fmla="*/ 19 w 22"/>
                  <a:gd name="T35" fmla="*/ 2 h 19"/>
                  <a:gd name="T36" fmla="*/ 22 w 22"/>
                  <a:gd name="T37" fmla="*/ 7 h 19"/>
                  <a:gd name="T38" fmla="*/ 22 w 22"/>
                  <a:gd name="T39" fmla="*/ 9 h 19"/>
                  <a:gd name="T40" fmla="*/ 22 w 22"/>
                  <a:gd name="T41" fmla="*/ 9 h 19"/>
                  <a:gd name="T42" fmla="*/ 22 w 22"/>
                  <a:gd name="T43" fmla="*/ 11 h 19"/>
                  <a:gd name="T44" fmla="*/ 21 w 22"/>
                  <a:gd name="T45" fmla="*/ 15 h 19"/>
                  <a:gd name="T46" fmla="*/ 19 w 22"/>
                  <a:gd name="T47" fmla="*/ 16 h 19"/>
                  <a:gd name="T48" fmla="*/ 16 w 22"/>
                  <a:gd name="T49" fmla="*/ 18 h 19"/>
                  <a:gd name="T50" fmla="*/ 12 w 22"/>
                  <a:gd name="T51" fmla="*/ 18 h 19"/>
                  <a:gd name="T52" fmla="*/ 11 w 22"/>
                  <a:gd name="T53" fmla="*/ 18 h 19"/>
                  <a:gd name="T54" fmla="*/ 7 w 22"/>
                  <a:gd name="T5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 h="19">
                    <a:moveTo>
                      <a:pt x="7" y="18"/>
                    </a:moveTo>
                    <a:cubicBezTo>
                      <a:pt x="6" y="17"/>
                      <a:pt x="4" y="17"/>
                      <a:pt x="3" y="16"/>
                    </a:cubicBezTo>
                    <a:cubicBezTo>
                      <a:pt x="3" y="15"/>
                      <a:pt x="3" y="15"/>
                      <a:pt x="3" y="15"/>
                    </a:cubicBezTo>
                    <a:cubicBezTo>
                      <a:pt x="3" y="15"/>
                      <a:pt x="2" y="14"/>
                      <a:pt x="2" y="14"/>
                    </a:cubicBezTo>
                    <a:cubicBezTo>
                      <a:pt x="2" y="14"/>
                      <a:pt x="2" y="14"/>
                      <a:pt x="2" y="13"/>
                    </a:cubicBezTo>
                    <a:cubicBezTo>
                      <a:pt x="1" y="13"/>
                      <a:pt x="1" y="12"/>
                      <a:pt x="0" y="12"/>
                    </a:cubicBezTo>
                    <a:cubicBezTo>
                      <a:pt x="0" y="11"/>
                      <a:pt x="0" y="11"/>
                      <a:pt x="0" y="11"/>
                    </a:cubicBezTo>
                    <a:cubicBezTo>
                      <a:pt x="0" y="10"/>
                      <a:pt x="0" y="10"/>
                      <a:pt x="1" y="9"/>
                    </a:cubicBezTo>
                    <a:cubicBezTo>
                      <a:pt x="1" y="9"/>
                      <a:pt x="1" y="9"/>
                      <a:pt x="1" y="9"/>
                    </a:cubicBezTo>
                    <a:cubicBezTo>
                      <a:pt x="1" y="9"/>
                      <a:pt x="1" y="9"/>
                      <a:pt x="1" y="9"/>
                    </a:cubicBezTo>
                    <a:cubicBezTo>
                      <a:pt x="1" y="8"/>
                      <a:pt x="1" y="8"/>
                      <a:pt x="2" y="7"/>
                    </a:cubicBezTo>
                    <a:cubicBezTo>
                      <a:pt x="2" y="7"/>
                      <a:pt x="2" y="7"/>
                      <a:pt x="2" y="7"/>
                    </a:cubicBezTo>
                    <a:cubicBezTo>
                      <a:pt x="2" y="7"/>
                      <a:pt x="2" y="6"/>
                      <a:pt x="2" y="6"/>
                    </a:cubicBezTo>
                    <a:cubicBezTo>
                      <a:pt x="3" y="5"/>
                      <a:pt x="4" y="4"/>
                      <a:pt x="5" y="3"/>
                    </a:cubicBezTo>
                    <a:cubicBezTo>
                      <a:pt x="6" y="2"/>
                      <a:pt x="7" y="2"/>
                      <a:pt x="8" y="1"/>
                    </a:cubicBezTo>
                    <a:cubicBezTo>
                      <a:pt x="10" y="1"/>
                      <a:pt x="11" y="0"/>
                      <a:pt x="13" y="0"/>
                    </a:cubicBezTo>
                    <a:cubicBezTo>
                      <a:pt x="14" y="1"/>
                      <a:pt x="15" y="1"/>
                      <a:pt x="16" y="1"/>
                    </a:cubicBezTo>
                    <a:cubicBezTo>
                      <a:pt x="17" y="1"/>
                      <a:pt x="18" y="1"/>
                      <a:pt x="19" y="2"/>
                    </a:cubicBezTo>
                    <a:cubicBezTo>
                      <a:pt x="20" y="3"/>
                      <a:pt x="21" y="5"/>
                      <a:pt x="22" y="7"/>
                    </a:cubicBezTo>
                    <a:cubicBezTo>
                      <a:pt x="22" y="7"/>
                      <a:pt x="22" y="8"/>
                      <a:pt x="22" y="9"/>
                    </a:cubicBezTo>
                    <a:cubicBezTo>
                      <a:pt x="22" y="9"/>
                      <a:pt x="22" y="9"/>
                      <a:pt x="22" y="9"/>
                    </a:cubicBezTo>
                    <a:cubicBezTo>
                      <a:pt x="22" y="10"/>
                      <a:pt x="22" y="11"/>
                      <a:pt x="22" y="11"/>
                    </a:cubicBezTo>
                    <a:cubicBezTo>
                      <a:pt x="22" y="13"/>
                      <a:pt x="21" y="14"/>
                      <a:pt x="21" y="15"/>
                    </a:cubicBezTo>
                    <a:cubicBezTo>
                      <a:pt x="20" y="15"/>
                      <a:pt x="20" y="16"/>
                      <a:pt x="19" y="16"/>
                    </a:cubicBezTo>
                    <a:cubicBezTo>
                      <a:pt x="18" y="17"/>
                      <a:pt x="17" y="17"/>
                      <a:pt x="16" y="18"/>
                    </a:cubicBezTo>
                    <a:cubicBezTo>
                      <a:pt x="15" y="18"/>
                      <a:pt x="14" y="19"/>
                      <a:pt x="12" y="18"/>
                    </a:cubicBezTo>
                    <a:cubicBezTo>
                      <a:pt x="12" y="18"/>
                      <a:pt x="11" y="18"/>
                      <a:pt x="11" y="18"/>
                    </a:cubicBezTo>
                    <a:cubicBezTo>
                      <a:pt x="9" y="18"/>
                      <a:pt x="8" y="18"/>
                      <a:pt x="7" y="18"/>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8" name="Freeform 336">
                <a:extLst>
                  <a:ext uri="{FF2B5EF4-FFF2-40B4-BE49-F238E27FC236}">
                    <a16:creationId xmlns:a16="http://schemas.microsoft.com/office/drawing/2014/main" id="{D0CD8710-7D3D-4DC1-B719-64DC15597544}"/>
                  </a:ext>
                </a:extLst>
              </p:cNvPr>
              <p:cNvSpPr>
                <a:spLocks/>
              </p:cNvSpPr>
              <p:nvPr/>
            </p:nvSpPr>
            <p:spPr bwMode="auto">
              <a:xfrm>
                <a:off x="678" y="2468"/>
                <a:ext cx="34" cy="21"/>
              </a:xfrm>
              <a:custGeom>
                <a:avLst/>
                <a:gdLst>
                  <a:gd name="T0" fmla="*/ 11 w 29"/>
                  <a:gd name="T1" fmla="*/ 17 h 18"/>
                  <a:gd name="T2" fmla="*/ 16 w 29"/>
                  <a:gd name="T3" fmla="*/ 18 h 18"/>
                  <a:gd name="T4" fmla="*/ 18 w 29"/>
                  <a:gd name="T5" fmla="*/ 18 h 18"/>
                  <a:gd name="T6" fmla="*/ 22 w 29"/>
                  <a:gd name="T7" fmla="*/ 17 h 18"/>
                  <a:gd name="T8" fmla="*/ 27 w 29"/>
                  <a:gd name="T9" fmla="*/ 14 h 18"/>
                  <a:gd name="T10" fmla="*/ 29 w 29"/>
                  <a:gd name="T11" fmla="*/ 8 h 18"/>
                  <a:gd name="T12" fmla="*/ 25 w 29"/>
                  <a:gd name="T13" fmla="*/ 2 h 18"/>
                  <a:gd name="T14" fmla="*/ 20 w 29"/>
                  <a:gd name="T15" fmla="*/ 0 h 18"/>
                  <a:gd name="T16" fmla="*/ 17 w 29"/>
                  <a:gd name="T17" fmla="*/ 0 h 18"/>
                  <a:gd name="T18" fmla="*/ 13 w 29"/>
                  <a:gd name="T19" fmla="*/ 1 h 18"/>
                  <a:gd name="T20" fmla="*/ 9 w 29"/>
                  <a:gd name="T21" fmla="*/ 3 h 18"/>
                  <a:gd name="T22" fmla="*/ 8 w 29"/>
                  <a:gd name="T23" fmla="*/ 4 h 18"/>
                  <a:gd name="T24" fmla="*/ 5 w 29"/>
                  <a:gd name="T25" fmla="*/ 6 h 18"/>
                  <a:gd name="T26" fmla="*/ 5 w 29"/>
                  <a:gd name="T27" fmla="*/ 6 h 18"/>
                  <a:gd name="T28" fmla="*/ 4 w 29"/>
                  <a:gd name="T29" fmla="*/ 7 h 18"/>
                  <a:gd name="T30" fmla="*/ 3 w 29"/>
                  <a:gd name="T31" fmla="*/ 8 h 18"/>
                  <a:gd name="T32" fmla="*/ 4 w 29"/>
                  <a:gd name="T33" fmla="*/ 7 h 18"/>
                  <a:gd name="T34" fmla="*/ 3 w 29"/>
                  <a:gd name="T35" fmla="*/ 8 h 18"/>
                  <a:gd name="T36" fmla="*/ 2 w 29"/>
                  <a:gd name="T37" fmla="*/ 8 h 18"/>
                  <a:gd name="T38" fmla="*/ 1 w 29"/>
                  <a:gd name="T39" fmla="*/ 11 h 18"/>
                  <a:gd name="T40" fmla="*/ 2 w 29"/>
                  <a:gd name="T41" fmla="*/ 13 h 18"/>
                  <a:gd name="T42" fmla="*/ 4 w 29"/>
                  <a:gd name="T43" fmla="*/ 13 h 18"/>
                  <a:gd name="T44" fmla="*/ 4 w 29"/>
                  <a:gd name="T45" fmla="*/ 13 h 18"/>
                  <a:gd name="T46" fmla="*/ 5 w 29"/>
                  <a:gd name="T47" fmla="*/ 14 h 18"/>
                  <a:gd name="T48" fmla="*/ 6 w 29"/>
                  <a:gd name="T49" fmla="*/ 14 h 18"/>
                  <a:gd name="T50" fmla="*/ 10 w 29"/>
                  <a:gd name="T51" fmla="*/ 16 h 18"/>
                  <a:gd name="T52" fmla="*/ 10 w 29"/>
                  <a:gd name="T53" fmla="*/ 17 h 18"/>
                  <a:gd name="T54" fmla="*/ 11 w 29"/>
                  <a:gd name="T55"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 h="18">
                    <a:moveTo>
                      <a:pt x="11" y="17"/>
                    </a:moveTo>
                    <a:cubicBezTo>
                      <a:pt x="13" y="18"/>
                      <a:pt x="14" y="18"/>
                      <a:pt x="16" y="18"/>
                    </a:cubicBezTo>
                    <a:cubicBezTo>
                      <a:pt x="17" y="18"/>
                      <a:pt x="17" y="18"/>
                      <a:pt x="18" y="18"/>
                    </a:cubicBezTo>
                    <a:cubicBezTo>
                      <a:pt x="19" y="18"/>
                      <a:pt x="21" y="18"/>
                      <a:pt x="22" y="17"/>
                    </a:cubicBezTo>
                    <a:cubicBezTo>
                      <a:pt x="24" y="17"/>
                      <a:pt x="25" y="16"/>
                      <a:pt x="27" y="14"/>
                    </a:cubicBezTo>
                    <a:cubicBezTo>
                      <a:pt x="29" y="12"/>
                      <a:pt x="29" y="10"/>
                      <a:pt x="29" y="8"/>
                    </a:cubicBezTo>
                    <a:cubicBezTo>
                      <a:pt x="28" y="5"/>
                      <a:pt x="27" y="3"/>
                      <a:pt x="25" y="2"/>
                    </a:cubicBezTo>
                    <a:cubicBezTo>
                      <a:pt x="24" y="1"/>
                      <a:pt x="22" y="0"/>
                      <a:pt x="20" y="0"/>
                    </a:cubicBezTo>
                    <a:cubicBezTo>
                      <a:pt x="19" y="0"/>
                      <a:pt x="18" y="0"/>
                      <a:pt x="17" y="0"/>
                    </a:cubicBezTo>
                    <a:cubicBezTo>
                      <a:pt x="16" y="0"/>
                      <a:pt x="14" y="0"/>
                      <a:pt x="13" y="1"/>
                    </a:cubicBezTo>
                    <a:cubicBezTo>
                      <a:pt x="12" y="1"/>
                      <a:pt x="10" y="2"/>
                      <a:pt x="9" y="3"/>
                    </a:cubicBezTo>
                    <a:cubicBezTo>
                      <a:pt x="9" y="3"/>
                      <a:pt x="8" y="3"/>
                      <a:pt x="8" y="4"/>
                    </a:cubicBezTo>
                    <a:cubicBezTo>
                      <a:pt x="7" y="4"/>
                      <a:pt x="6" y="5"/>
                      <a:pt x="5" y="6"/>
                    </a:cubicBezTo>
                    <a:cubicBezTo>
                      <a:pt x="5" y="6"/>
                      <a:pt x="5" y="6"/>
                      <a:pt x="5" y="6"/>
                    </a:cubicBezTo>
                    <a:cubicBezTo>
                      <a:pt x="5" y="7"/>
                      <a:pt x="4" y="7"/>
                      <a:pt x="4" y="7"/>
                    </a:cubicBezTo>
                    <a:cubicBezTo>
                      <a:pt x="4" y="7"/>
                      <a:pt x="4" y="7"/>
                      <a:pt x="3" y="8"/>
                    </a:cubicBezTo>
                    <a:cubicBezTo>
                      <a:pt x="4" y="7"/>
                      <a:pt x="4" y="7"/>
                      <a:pt x="4" y="7"/>
                    </a:cubicBezTo>
                    <a:cubicBezTo>
                      <a:pt x="3" y="7"/>
                      <a:pt x="3" y="7"/>
                      <a:pt x="3" y="8"/>
                    </a:cubicBezTo>
                    <a:cubicBezTo>
                      <a:pt x="3" y="8"/>
                      <a:pt x="2" y="8"/>
                      <a:pt x="2" y="8"/>
                    </a:cubicBezTo>
                    <a:cubicBezTo>
                      <a:pt x="1" y="9"/>
                      <a:pt x="0" y="10"/>
                      <a:pt x="1" y="11"/>
                    </a:cubicBezTo>
                    <a:cubicBezTo>
                      <a:pt x="1" y="12"/>
                      <a:pt x="2" y="13"/>
                      <a:pt x="2" y="13"/>
                    </a:cubicBezTo>
                    <a:cubicBezTo>
                      <a:pt x="3" y="13"/>
                      <a:pt x="4" y="13"/>
                      <a:pt x="4" y="13"/>
                    </a:cubicBezTo>
                    <a:cubicBezTo>
                      <a:pt x="4" y="13"/>
                      <a:pt x="4" y="13"/>
                      <a:pt x="4" y="13"/>
                    </a:cubicBezTo>
                    <a:cubicBezTo>
                      <a:pt x="5" y="13"/>
                      <a:pt x="5" y="14"/>
                      <a:pt x="5" y="14"/>
                    </a:cubicBezTo>
                    <a:cubicBezTo>
                      <a:pt x="5" y="14"/>
                      <a:pt x="6" y="14"/>
                      <a:pt x="6" y="14"/>
                    </a:cubicBezTo>
                    <a:cubicBezTo>
                      <a:pt x="7" y="15"/>
                      <a:pt x="8" y="16"/>
                      <a:pt x="10" y="16"/>
                    </a:cubicBezTo>
                    <a:cubicBezTo>
                      <a:pt x="10" y="17"/>
                      <a:pt x="10" y="17"/>
                      <a:pt x="10" y="17"/>
                    </a:cubicBezTo>
                    <a:cubicBezTo>
                      <a:pt x="11" y="17"/>
                      <a:pt x="11" y="17"/>
                      <a:pt x="11" y="17"/>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9" name="Freeform 337">
                <a:extLst>
                  <a:ext uri="{FF2B5EF4-FFF2-40B4-BE49-F238E27FC236}">
                    <a16:creationId xmlns:a16="http://schemas.microsoft.com/office/drawing/2014/main" id="{AA61347A-F095-40E5-9082-7B4BF3269090}"/>
                  </a:ext>
                </a:extLst>
              </p:cNvPr>
              <p:cNvSpPr>
                <a:spLocks/>
              </p:cNvSpPr>
              <p:nvPr/>
            </p:nvSpPr>
            <p:spPr bwMode="auto">
              <a:xfrm>
                <a:off x="558" y="2475"/>
                <a:ext cx="0" cy="1"/>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0"/>
                      <a:pt x="0" y="0"/>
                      <a:pt x="0" y="1"/>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0" name="Freeform 338">
                <a:extLst>
                  <a:ext uri="{FF2B5EF4-FFF2-40B4-BE49-F238E27FC236}">
                    <a16:creationId xmlns:a16="http://schemas.microsoft.com/office/drawing/2014/main" id="{4E49B02D-213E-4F9B-8181-5B242D7A0C5B}"/>
                  </a:ext>
                </a:extLst>
              </p:cNvPr>
              <p:cNvSpPr>
                <a:spLocks/>
              </p:cNvSpPr>
              <p:nvPr/>
            </p:nvSpPr>
            <p:spPr bwMode="auto">
              <a:xfrm>
                <a:off x="558" y="2474"/>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1" name="Freeform 339">
                <a:extLst>
                  <a:ext uri="{FF2B5EF4-FFF2-40B4-BE49-F238E27FC236}">
                    <a16:creationId xmlns:a16="http://schemas.microsoft.com/office/drawing/2014/main" id="{E36FD27C-4011-470E-9B05-BC5FADA65306}"/>
                  </a:ext>
                </a:extLst>
              </p:cNvPr>
              <p:cNvSpPr>
                <a:spLocks/>
              </p:cNvSpPr>
              <p:nvPr/>
            </p:nvSpPr>
            <p:spPr bwMode="auto">
              <a:xfrm>
                <a:off x="555" y="2467"/>
                <a:ext cx="1"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0" y="0"/>
                      <a:pt x="0" y="0"/>
                      <a:pt x="0" y="0"/>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2" name="Freeform 340">
                <a:extLst>
                  <a:ext uri="{FF2B5EF4-FFF2-40B4-BE49-F238E27FC236}">
                    <a16:creationId xmlns:a16="http://schemas.microsoft.com/office/drawing/2014/main" id="{4C794D66-5743-4CEA-A25F-C0634ECC5B29}"/>
                  </a:ext>
                </a:extLst>
              </p:cNvPr>
              <p:cNvSpPr>
                <a:spLocks/>
              </p:cNvSpPr>
              <p:nvPr/>
            </p:nvSpPr>
            <p:spPr bwMode="auto">
              <a:xfrm>
                <a:off x="520" y="2462"/>
                <a:ext cx="38" cy="26"/>
              </a:xfrm>
              <a:custGeom>
                <a:avLst/>
                <a:gdLst>
                  <a:gd name="T0" fmla="*/ 9 w 33"/>
                  <a:gd name="T1" fmla="*/ 21 h 22"/>
                  <a:gd name="T2" fmla="*/ 14 w 33"/>
                  <a:gd name="T3" fmla="*/ 22 h 22"/>
                  <a:gd name="T4" fmla="*/ 20 w 33"/>
                  <a:gd name="T5" fmla="*/ 21 h 22"/>
                  <a:gd name="T6" fmla="*/ 24 w 33"/>
                  <a:gd name="T7" fmla="*/ 20 h 22"/>
                  <a:gd name="T8" fmla="*/ 27 w 33"/>
                  <a:gd name="T9" fmla="*/ 18 h 22"/>
                  <a:gd name="T10" fmla="*/ 30 w 33"/>
                  <a:gd name="T11" fmla="*/ 16 h 22"/>
                  <a:gd name="T12" fmla="*/ 31 w 33"/>
                  <a:gd name="T13" fmla="*/ 14 h 22"/>
                  <a:gd name="T14" fmla="*/ 32 w 33"/>
                  <a:gd name="T15" fmla="*/ 12 h 22"/>
                  <a:gd name="T16" fmla="*/ 32 w 33"/>
                  <a:gd name="T17" fmla="*/ 12 h 22"/>
                  <a:gd name="T18" fmla="*/ 32 w 33"/>
                  <a:gd name="T19" fmla="*/ 12 h 22"/>
                  <a:gd name="T20" fmla="*/ 33 w 33"/>
                  <a:gd name="T21" fmla="*/ 10 h 22"/>
                  <a:gd name="T22" fmla="*/ 31 w 33"/>
                  <a:gd name="T23" fmla="*/ 5 h 22"/>
                  <a:gd name="T24" fmla="*/ 31 w 33"/>
                  <a:gd name="T25" fmla="*/ 5 h 22"/>
                  <a:gd name="T26" fmla="*/ 31 w 33"/>
                  <a:gd name="T27" fmla="*/ 5 h 22"/>
                  <a:gd name="T28" fmla="*/ 30 w 33"/>
                  <a:gd name="T29" fmla="*/ 4 h 22"/>
                  <a:gd name="T30" fmla="*/ 30 w 33"/>
                  <a:gd name="T31" fmla="*/ 4 h 22"/>
                  <a:gd name="T32" fmla="*/ 29 w 33"/>
                  <a:gd name="T33" fmla="*/ 3 h 22"/>
                  <a:gd name="T34" fmla="*/ 28 w 33"/>
                  <a:gd name="T35" fmla="*/ 3 h 22"/>
                  <a:gd name="T36" fmla="*/ 23 w 33"/>
                  <a:gd name="T37" fmla="*/ 1 h 22"/>
                  <a:gd name="T38" fmla="*/ 20 w 33"/>
                  <a:gd name="T39" fmla="*/ 1 h 22"/>
                  <a:gd name="T40" fmla="*/ 23 w 33"/>
                  <a:gd name="T41" fmla="*/ 1 h 22"/>
                  <a:gd name="T42" fmla="*/ 16 w 33"/>
                  <a:gd name="T43" fmla="*/ 0 h 22"/>
                  <a:gd name="T44" fmla="*/ 19 w 33"/>
                  <a:gd name="T45" fmla="*/ 1 h 22"/>
                  <a:gd name="T46" fmla="*/ 5 w 33"/>
                  <a:gd name="T47" fmla="*/ 2 h 22"/>
                  <a:gd name="T48" fmla="*/ 8 w 33"/>
                  <a:gd name="T49" fmla="*/ 1 h 22"/>
                  <a:gd name="T50" fmla="*/ 7 w 33"/>
                  <a:gd name="T51" fmla="*/ 1 h 22"/>
                  <a:gd name="T52" fmla="*/ 0 w 33"/>
                  <a:gd name="T53" fmla="*/ 10 h 22"/>
                  <a:gd name="T54" fmla="*/ 1 w 33"/>
                  <a:gd name="T55" fmla="*/ 16 h 22"/>
                  <a:gd name="T56" fmla="*/ 5 w 33"/>
                  <a:gd name="T57" fmla="*/ 19 h 22"/>
                  <a:gd name="T58" fmla="*/ 6 w 33"/>
                  <a:gd name="T59" fmla="*/ 20 h 22"/>
                  <a:gd name="T60" fmla="*/ 4 w 33"/>
                  <a:gd name="T61" fmla="*/ 18 h 22"/>
                  <a:gd name="T62" fmla="*/ 9 w 33"/>
                  <a:gd name="T63"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 h="22">
                    <a:moveTo>
                      <a:pt x="9" y="21"/>
                    </a:moveTo>
                    <a:cubicBezTo>
                      <a:pt x="10" y="22"/>
                      <a:pt x="12" y="22"/>
                      <a:pt x="14" y="22"/>
                    </a:cubicBezTo>
                    <a:cubicBezTo>
                      <a:pt x="16" y="22"/>
                      <a:pt x="18" y="22"/>
                      <a:pt x="20" y="21"/>
                    </a:cubicBezTo>
                    <a:cubicBezTo>
                      <a:pt x="21" y="21"/>
                      <a:pt x="22" y="21"/>
                      <a:pt x="24" y="20"/>
                    </a:cubicBezTo>
                    <a:cubicBezTo>
                      <a:pt x="25" y="20"/>
                      <a:pt x="26" y="19"/>
                      <a:pt x="27" y="18"/>
                    </a:cubicBezTo>
                    <a:cubicBezTo>
                      <a:pt x="29" y="18"/>
                      <a:pt x="29" y="17"/>
                      <a:pt x="30" y="16"/>
                    </a:cubicBezTo>
                    <a:cubicBezTo>
                      <a:pt x="31" y="15"/>
                      <a:pt x="31" y="15"/>
                      <a:pt x="31" y="14"/>
                    </a:cubicBezTo>
                    <a:cubicBezTo>
                      <a:pt x="32" y="14"/>
                      <a:pt x="32" y="13"/>
                      <a:pt x="32" y="12"/>
                    </a:cubicBezTo>
                    <a:cubicBezTo>
                      <a:pt x="32" y="12"/>
                      <a:pt x="32" y="12"/>
                      <a:pt x="32" y="12"/>
                    </a:cubicBezTo>
                    <a:cubicBezTo>
                      <a:pt x="32" y="12"/>
                      <a:pt x="32" y="12"/>
                      <a:pt x="32" y="12"/>
                    </a:cubicBezTo>
                    <a:cubicBezTo>
                      <a:pt x="32" y="11"/>
                      <a:pt x="33" y="11"/>
                      <a:pt x="33" y="10"/>
                    </a:cubicBezTo>
                    <a:cubicBezTo>
                      <a:pt x="33" y="8"/>
                      <a:pt x="32" y="6"/>
                      <a:pt x="31" y="5"/>
                    </a:cubicBezTo>
                    <a:cubicBezTo>
                      <a:pt x="31" y="5"/>
                      <a:pt x="31" y="5"/>
                      <a:pt x="31" y="5"/>
                    </a:cubicBezTo>
                    <a:cubicBezTo>
                      <a:pt x="31" y="5"/>
                      <a:pt x="31" y="5"/>
                      <a:pt x="31" y="5"/>
                    </a:cubicBezTo>
                    <a:cubicBezTo>
                      <a:pt x="30" y="4"/>
                      <a:pt x="30" y="4"/>
                      <a:pt x="30" y="4"/>
                    </a:cubicBezTo>
                    <a:cubicBezTo>
                      <a:pt x="30" y="4"/>
                      <a:pt x="30" y="4"/>
                      <a:pt x="30" y="4"/>
                    </a:cubicBezTo>
                    <a:cubicBezTo>
                      <a:pt x="30" y="4"/>
                      <a:pt x="29" y="3"/>
                      <a:pt x="29" y="3"/>
                    </a:cubicBezTo>
                    <a:cubicBezTo>
                      <a:pt x="28" y="3"/>
                      <a:pt x="28" y="3"/>
                      <a:pt x="28" y="3"/>
                    </a:cubicBezTo>
                    <a:cubicBezTo>
                      <a:pt x="27" y="2"/>
                      <a:pt x="25" y="1"/>
                      <a:pt x="23" y="1"/>
                    </a:cubicBezTo>
                    <a:cubicBezTo>
                      <a:pt x="22" y="1"/>
                      <a:pt x="21" y="1"/>
                      <a:pt x="20" y="1"/>
                    </a:cubicBezTo>
                    <a:cubicBezTo>
                      <a:pt x="21" y="1"/>
                      <a:pt x="22" y="1"/>
                      <a:pt x="23" y="1"/>
                    </a:cubicBezTo>
                    <a:cubicBezTo>
                      <a:pt x="21" y="1"/>
                      <a:pt x="19" y="1"/>
                      <a:pt x="16" y="0"/>
                    </a:cubicBezTo>
                    <a:cubicBezTo>
                      <a:pt x="17" y="1"/>
                      <a:pt x="18" y="1"/>
                      <a:pt x="19" y="1"/>
                    </a:cubicBezTo>
                    <a:cubicBezTo>
                      <a:pt x="15" y="0"/>
                      <a:pt x="10" y="0"/>
                      <a:pt x="5" y="2"/>
                    </a:cubicBezTo>
                    <a:cubicBezTo>
                      <a:pt x="6" y="2"/>
                      <a:pt x="7" y="2"/>
                      <a:pt x="8" y="1"/>
                    </a:cubicBezTo>
                    <a:cubicBezTo>
                      <a:pt x="7" y="1"/>
                      <a:pt x="7" y="1"/>
                      <a:pt x="7" y="1"/>
                    </a:cubicBezTo>
                    <a:cubicBezTo>
                      <a:pt x="3" y="2"/>
                      <a:pt x="0" y="6"/>
                      <a:pt x="0" y="10"/>
                    </a:cubicBezTo>
                    <a:cubicBezTo>
                      <a:pt x="0" y="12"/>
                      <a:pt x="0" y="14"/>
                      <a:pt x="1" y="16"/>
                    </a:cubicBezTo>
                    <a:cubicBezTo>
                      <a:pt x="2" y="17"/>
                      <a:pt x="4" y="19"/>
                      <a:pt x="5" y="19"/>
                    </a:cubicBezTo>
                    <a:cubicBezTo>
                      <a:pt x="5" y="19"/>
                      <a:pt x="5" y="20"/>
                      <a:pt x="6" y="20"/>
                    </a:cubicBezTo>
                    <a:cubicBezTo>
                      <a:pt x="4" y="18"/>
                      <a:pt x="4" y="18"/>
                      <a:pt x="4" y="18"/>
                    </a:cubicBezTo>
                    <a:cubicBezTo>
                      <a:pt x="5" y="20"/>
                      <a:pt x="7" y="21"/>
                      <a:pt x="9" y="21"/>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3" name="Freeform 341">
                <a:extLst>
                  <a:ext uri="{FF2B5EF4-FFF2-40B4-BE49-F238E27FC236}">
                    <a16:creationId xmlns:a16="http://schemas.microsoft.com/office/drawing/2014/main" id="{4D59F78E-63A9-4593-BD13-C44FB19CB062}"/>
                  </a:ext>
                </a:extLst>
              </p:cNvPr>
              <p:cNvSpPr>
                <a:spLocks/>
              </p:cNvSpPr>
              <p:nvPr/>
            </p:nvSpPr>
            <p:spPr bwMode="auto">
              <a:xfrm>
                <a:off x="557" y="2475"/>
                <a:ext cx="1" cy="1"/>
              </a:xfrm>
              <a:custGeom>
                <a:avLst/>
                <a:gdLst>
                  <a:gd name="T0" fmla="*/ 1 w 1"/>
                  <a:gd name="T1" fmla="*/ 0 h 1"/>
                  <a:gd name="T2" fmla="*/ 1 w 1"/>
                  <a:gd name="T3" fmla="*/ 0 h 1"/>
                  <a:gd name="T4" fmla="*/ 0 w 1"/>
                  <a:gd name="T5" fmla="*/ 1 h 1"/>
                  <a:gd name="T6" fmla="*/ 0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1" y="0"/>
                    </a:cubicBezTo>
                    <a:cubicBezTo>
                      <a:pt x="0" y="1"/>
                      <a:pt x="0" y="1"/>
                      <a:pt x="0" y="1"/>
                    </a:cubicBezTo>
                    <a:cubicBezTo>
                      <a:pt x="0" y="1"/>
                      <a:pt x="0" y="1"/>
                      <a:pt x="0" y="1"/>
                    </a:cubicBezTo>
                    <a:cubicBezTo>
                      <a:pt x="0" y="1"/>
                      <a:pt x="0" y="0"/>
                      <a:pt x="1" y="0"/>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4" name="Freeform 342">
                <a:extLst>
                  <a:ext uri="{FF2B5EF4-FFF2-40B4-BE49-F238E27FC236}">
                    <a16:creationId xmlns:a16="http://schemas.microsoft.com/office/drawing/2014/main" id="{09DC582B-399C-4E31-8130-FBB0FD9FFB3B}"/>
                  </a:ext>
                </a:extLst>
              </p:cNvPr>
              <p:cNvSpPr>
                <a:spLocks/>
              </p:cNvSpPr>
              <p:nvPr/>
            </p:nvSpPr>
            <p:spPr bwMode="auto">
              <a:xfrm>
                <a:off x="555" y="2467"/>
                <a:ext cx="1" cy="1"/>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0" y="0"/>
                    </a:cubicBezTo>
                    <a:cubicBezTo>
                      <a:pt x="0" y="0"/>
                      <a:pt x="0" y="0"/>
                      <a:pt x="0" y="0"/>
                    </a:cubicBezTo>
                    <a:cubicBezTo>
                      <a:pt x="0" y="0"/>
                      <a:pt x="1" y="0"/>
                      <a:pt x="1" y="1"/>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5" name="Freeform 343">
                <a:extLst>
                  <a:ext uri="{FF2B5EF4-FFF2-40B4-BE49-F238E27FC236}">
                    <a16:creationId xmlns:a16="http://schemas.microsoft.com/office/drawing/2014/main" id="{3A6B6723-815F-4EA6-A914-D08F090D8442}"/>
                  </a:ext>
                </a:extLst>
              </p:cNvPr>
              <p:cNvSpPr>
                <a:spLocks/>
              </p:cNvSpPr>
              <p:nvPr/>
            </p:nvSpPr>
            <p:spPr bwMode="auto">
              <a:xfrm>
                <a:off x="558" y="247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6" name="Freeform 344">
                <a:extLst>
                  <a:ext uri="{FF2B5EF4-FFF2-40B4-BE49-F238E27FC236}">
                    <a16:creationId xmlns:a16="http://schemas.microsoft.com/office/drawing/2014/main" id="{447F365F-163D-4CFB-BF63-2B6D13A59A9E}"/>
                  </a:ext>
                </a:extLst>
              </p:cNvPr>
              <p:cNvSpPr>
                <a:spLocks/>
              </p:cNvSpPr>
              <p:nvPr/>
            </p:nvSpPr>
            <p:spPr bwMode="auto">
              <a:xfrm>
                <a:off x="435" y="2435"/>
                <a:ext cx="25" cy="20"/>
              </a:xfrm>
              <a:custGeom>
                <a:avLst/>
                <a:gdLst>
                  <a:gd name="T0" fmla="*/ 8 w 21"/>
                  <a:gd name="T1" fmla="*/ 15 h 17"/>
                  <a:gd name="T2" fmla="*/ 8 w 21"/>
                  <a:gd name="T3" fmla="*/ 15 h 17"/>
                  <a:gd name="T4" fmla="*/ 6 w 21"/>
                  <a:gd name="T5" fmla="*/ 14 h 17"/>
                  <a:gd name="T6" fmla="*/ 6 w 21"/>
                  <a:gd name="T7" fmla="*/ 13 h 17"/>
                  <a:gd name="T8" fmla="*/ 4 w 21"/>
                  <a:gd name="T9" fmla="*/ 11 h 17"/>
                  <a:gd name="T10" fmla="*/ 3 w 21"/>
                  <a:gd name="T11" fmla="*/ 9 h 17"/>
                  <a:gd name="T12" fmla="*/ 3 w 21"/>
                  <a:gd name="T13" fmla="*/ 9 h 17"/>
                  <a:gd name="T14" fmla="*/ 1 w 21"/>
                  <a:gd name="T15" fmla="*/ 8 h 17"/>
                  <a:gd name="T16" fmla="*/ 1 w 21"/>
                  <a:gd name="T17" fmla="*/ 4 h 17"/>
                  <a:gd name="T18" fmla="*/ 4 w 21"/>
                  <a:gd name="T19" fmla="*/ 3 h 17"/>
                  <a:gd name="T20" fmla="*/ 5 w 21"/>
                  <a:gd name="T21" fmla="*/ 2 h 17"/>
                  <a:gd name="T22" fmla="*/ 9 w 21"/>
                  <a:gd name="T23" fmla="*/ 0 h 17"/>
                  <a:gd name="T24" fmla="*/ 11 w 21"/>
                  <a:gd name="T25" fmla="*/ 0 h 17"/>
                  <a:gd name="T26" fmla="*/ 11 w 21"/>
                  <a:gd name="T27" fmla="*/ 0 h 17"/>
                  <a:gd name="T28" fmla="*/ 11 w 21"/>
                  <a:gd name="T29" fmla="*/ 0 h 17"/>
                  <a:gd name="T30" fmla="*/ 12 w 21"/>
                  <a:gd name="T31" fmla="*/ 0 h 17"/>
                  <a:gd name="T32" fmla="*/ 13 w 21"/>
                  <a:gd name="T33" fmla="*/ 1 h 17"/>
                  <a:gd name="T34" fmla="*/ 12 w 21"/>
                  <a:gd name="T35" fmla="*/ 1 h 17"/>
                  <a:gd name="T36" fmla="*/ 15 w 21"/>
                  <a:gd name="T37" fmla="*/ 1 h 17"/>
                  <a:gd name="T38" fmla="*/ 16 w 21"/>
                  <a:gd name="T39" fmla="*/ 2 h 17"/>
                  <a:gd name="T40" fmla="*/ 20 w 21"/>
                  <a:gd name="T41" fmla="*/ 6 h 17"/>
                  <a:gd name="T42" fmla="*/ 21 w 21"/>
                  <a:gd name="T43" fmla="*/ 8 h 17"/>
                  <a:gd name="T44" fmla="*/ 21 w 21"/>
                  <a:gd name="T45" fmla="*/ 9 h 17"/>
                  <a:gd name="T46" fmla="*/ 20 w 21"/>
                  <a:gd name="T47" fmla="*/ 14 h 17"/>
                  <a:gd name="T48" fmla="*/ 17 w 21"/>
                  <a:gd name="T49" fmla="*/ 16 h 17"/>
                  <a:gd name="T50" fmla="*/ 12 w 21"/>
                  <a:gd name="T51" fmla="*/ 17 h 17"/>
                  <a:gd name="T52" fmla="*/ 8 w 21"/>
                  <a:gd name="T53"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17">
                    <a:moveTo>
                      <a:pt x="8" y="15"/>
                    </a:moveTo>
                    <a:cubicBezTo>
                      <a:pt x="8" y="15"/>
                      <a:pt x="8" y="15"/>
                      <a:pt x="8" y="15"/>
                    </a:cubicBezTo>
                    <a:cubicBezTo>
                      <a:pt x="7" y="15"/>
                      <a:pt x="6" y="14"/>
                      <a:pt x="6" y="14"/>
                    </a:cubicBezTo>
                    <a:cubicBezTo>
                      <a:pt x="6" y="13"/>
                      <a:pt x="6" y="13"/>
                      <a:pt x="6" y="13"/>
                    </a:cubicBezTo>
                    <a:cubicBezTo>
                      <a:pt x="5" y="13"/>
                      <a:pt x="4" y="12"/>
                      <a:pt x="4" y="11"/>
                    </a:cubicBezTo>
                    <a:cubicBezTo>
                      <a:pt x="3" y="11"/>
                      <a:pt x="3" y="10"/>
                      <a:pt x="3" y="9"/>
                    </a:cubicBezTo>
                    <a:cubicBezTo>
                      <a:pt x="3" y="9"/>
                      <a:pt x="3" y="9"/>
                      <a:pt x="3" y="9"/>
                    </a:cubicBezTo>
                    <a:cubicBezTo>
                      <a:pt x="2" y="9"/>
                      <a:pt x="2" y="9"/>
                      <a:pt x="1" y="8"/>
                    </a:cubicBezTo>
                    <a:cubicBezTo>
                      <a:pt x="0" y="7"/>
                      <a:pt x="0" y="6"/>
                      <a:pt x="1" y="4"/>
                    </a:cubicBezTo>
                    <a:cubicBezTo>
                      <a:pt x="2" y="4"/>
                      <a:pt x="3" y="3"/>
                      <a:pt x="4" y="3"/>
                    </a:cubicBezTo>
                    <a:cubicBezTo>
                      <a:pt x="4" y="3"/>
                      <a:pt x="5" y="2"/>
                      <a:pt x="5" y="2"/>
                    </a:cubicBezTo>
                    <a:cubicBezTo>
                      <a:pt x="6" y="1"/>
                      <a:pt x="7" y="1"/>
                      <a:pt x="9" y="0"/>
                    </a:cubicBezTo>
                    <a:cubicBezTo>
                      <a:pt x="9" y="0"/>
                      <a:pt x="10" y="0"/>
                      <a:pt x="11" y="0"/>
                    </a:cubicBezTo>
                    <a:cubicBezTo>
                      <a:pt x="11" y="0"/>
                      <a:pt x="11" y="0"/>
                      <a:pt x="11" y="0"/>
                    </a:cubicBezTo>
                    <a:cubicBezTo>
                      <a:pt x="11" y="0"/>
                      <a:pt x="11" y="0"/>
                      <a:pt x="11" y="0"/>
                    </a:cubicBezTo>
                    <a:cubicBezTo>
                      <a:pt x="12" y="0"/>
                      <a:pt x="12" y="0"/>
                      <a:pt x="12" y="0"/>
                    </a:cubicBezTo>
                    <a:cubicBezTo>
                      <a:pt x="12" y="1"/>
                      <a:pt x="12" y="1"/>
                      <a:pt x="13" y="1"/>
                    </a:cubicBezTo>
                    <a:cubicBezTo>
                      <a:pt x="12" y="1"/>
                      <a:pt x="12" y="1"/>
                      <a:pt x="12" y="1"/>
                    </a:cubicBezTo>
                    <a:cubicBezTo>
                      <a:pt x="13" y="1"/>
                      <a:pt x="14" y="1"/>
                      <a:pt x="15" y="1"/>
                    </a:cubicBezTo>
                    <a:cubicBezTo>
                      <a:pt x="15" y="2"/>
                      <a:pt x="16" y="2"/>
                      <a:pt x="16" y="2"/>
                    </a:cubicBezTo>
                    <a:cubicBezTo>
                      <a:pt x="18" y="3"/>
                      <a:pt x="19" y="4"/>
                      <a:pt x="20" y="6"/>
                    </a:cubicBezTo>
                    <a:cubicBezTo>
                      <a:pt x="20" y="7"/>
                      <a:pt x="20" y="7"/>
                      <a:pt x="21" y="8"/>
                    </a:cubicBezTo>
                    <a:cubicBezTo>
                      <a:pt x="21" y="8"/>
                      <a:pt x="21" y="9"/>
                      <a:pt x="21" y="9"/>
                    </a:cubicBezTo>
                    <a:cubicBezTo>
                      <a:pt x="21" y="11"/>
                      <a:pt x="21" y="13"/>
                      <a:pt x="20" y="14"/>
                    </a:cubicBezTo>
                    <a:cubicBezTo>
                      <a:pt x="19" y="15"/>
                      <a:pt x="18" y="16"/>
                      <a:pt x="17" y="16"/>
                    </a:cubicBezTo>
                    <a:cubicBezTo>
                      <a:pt x="15" y="17"/>
                      <a:pt x="14" y="17"/>
                      <a:pt x="12" y="17"/>
                    </a:cubicBezTo>
                    <a:cubicBezTo>
                      <a:pt x="11" y="16"/>
                      <a:pt x="10" y="16"/>
                      <a:pt x="8" y="15"/>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7" name="Freeform 345">
                <a:extLst>
                  <a:ext uri="{FF2B5EF4-FFF2-40B4-BE49-F238E27FC236}">
                    <a16:creationId xmlns:a16="http://schemas.microsoft.com/office/drawing/2014/main" id="{359D1952-E7A7-4B37-A4FD-87C1D0304F21}"/>
                  </a:ext>
                </a:extLst>
              </p:cNvPr>
              <p:cNvSpPr>
                <a:spLocks/>
              </p:cNvSpPr>
              <p:nvPr/>
            </p:nvSpPr>
            <p:spPr bwMode="auto">
              <a:xfrm>
                <a:off x="349" y="2452"/>
                <a:ext cx="34" cy="27"/>
              </a:xfrm>
              <a:custGeom>
                <a:avLst/>
                <a:gdLst>
                  <a:gd name="T0" fmla="*/ 10 w 29"/>
                  <a:gd name="T1" fmla="*/ 23 h 23"/>
                  <a:gd name="T2" fmla="*/ 15 w 29"/>
                  <a:gd name="T3" fmla="*/ 23 h 23"/>
                  <a:gd name="T4" fmla="*/ 16 w 29"/>
                  <a:gd name="T5" fmla="*/ 23 h 23"/>
                  <a:gd name="T6" fmla="*/ 19 w 29"/>
                  <a:gd name="T7" fmla="*/ 23 h 23"/>
                  <a:gd name="T8" fmla="*/ 19 w 29"/>
                  <a:gd name="T9" fmla="*/ 23 h 23"/>
                  <a:gd name="T10" fmla="*/ 20 w 29"/>
                  <a:gd name="T11" fmla="*/ 22 h 23"/>
                  <a:gd name="T12" fmla="*/ 20 w 29"/>
                  <a:gd name="T13" fmla="*/ 22 h 23"/>
                  <a:gd name="T14" fmla="*/ 23 w 29"/>
                  <a:gd name="T15" fmla="*/ 21 h 23"/>
                  <a:gd name="T16" fmla="*/ 24 w 29"/>
                  <a:gd name="T17" fmla="*/ 21 h 23"/>
                  <a:gd name="T18" fmla="*/ 26 w 29"/>
                  <a:gd name="T19" fmla="*/ 18 h 23"/>
                  <a:gd name="T20" fmla="*/ 28 w 29"/>
                  <a:gd name="T21" fmla="*/ 15 h 23"/>
                  <a:gd name="T22" fmla="*/ 24 w 29"/>
                  <a:gd name="T23" fmla="*/ 7 h 23"/>
                  <a:gd name="T24" fmla="*/ 23 w 29"/>
                  <a:gd name="T25" fmla="*/ 6 h 23"/>
                  <a:gd name="T26" fmla="*/ 22 w 29"/>
                  <a:gd name="T27" fmla="*/ 5 h 23"/>
                  <a:gd name="T28" fmla="*/ 21 w 29"/>
                  <a:gd name="T29" fmla="*/ 4 h 23"/>
                  <a:gd name="T30" fmla="*/ 19 w 29"/>
                  <a:gd name="T31" fmla="*/ 3 h 23"/>
                  <a:gd name="T32" fmla="*/ 22 w 29"/>
                  <a:gd name="T33" fmla="*/ 5 h 23"/>
                  <a:gd name="T34" fmla="*/ 18 w 29"/>
                  <a:gd name="T35" fmla="*/ 2 h 23"/>
                  <a:gd name="T36" fmla="*/ 20 w 29"/>
                  <a:gd name="T37" fmla="*/ 4 h 23"/>
                  <a:gd name="T38" fmla="*/ 17 w 29"/>
                  <a:gd name="T39" fmla="*/ 2 h 23"/>
                  <a:gd name="T40" fmla="*/ 16 w 29"/>
                  <a:gd name="T41" fmla="*/ 2 h 23"/>
                  <a:gd name="T42" fmla="*/ 14 w 29"/>
                  <a:gd name="T43" fmla="*/ 1 h 23"/>
                  <a:gd name="T44" fmla="*/ 10 w 29"/>
                  <a:gd name="T45" fmla="*/ 0 h 23"/>
                  <a:gd name="T46" fmla="*/ 10 w 29"/>
                  <a:gd name="T47" fmla="*/ 0 h 23"/>
                  <a:gd name="T48" fmla="*/ 9 w 29"/>
                  <a:gd name="T49" fmla="*/ 0 h 23"/>
                  <a:gd name="T50" fmla="*/ 8 w 29"/>
                  <a:gd name="T51" fmla="*/ 0 h 23"/>
                  <a:gd name="T52" fmla="*/ 7 w 29"/>
                  <a:gd name="T53" fmla="*/ 0 h 23"/>
                  <a:gd name="T54" fmla="*/ 6 w 29"/>
                  <a:gd name="T55" fmla="*/ 0 h 23"/>
                  <a:gd name="T56" fmla="*/ 6 w 29"/>
                  <a:gd name="T57" fmla="*/ 0 h 23"/>
                  <a:gd name="T58" fmla="*/ 6 w 29"/>
                  <a:gd name="T59" fmla="*/ 0 h 23"/>
                  <a:gd name="T60" fmla="*/ 6 w 29"/>
                  <a:gd name="T61" fmla="*/ 0 h 23"/>
                  <a:gd name="T62" fmla="*/ 3 w 29"/>
                  <a:gd name="T63" fmla="*/ 2 h 23"/>
                  <a:gd name="T64" fmla="*/ 2 w 29"/>
                  <a:gd name="T65" fmla="*/ 3 h 23"/>
                  <a:gd name="T66" fmla="*/ 3 w 29"/>
                  <a:gd name="T67" fmla="*/ 2 h 23"/>
                  <a:gd name="T68" fmla="*/ 2 w 29"/>
                  <a:gd name="T69" fmla="*/ 3 h 23"/>
                  <a:gd name="T70" fmla="*/ 2 w 29"/>
                  <a:gd name="T71" fmla="*/ 3 h 23"/>
                  <a:gd name="T72" fmla="*/ 0 w 29"/>
                  <a:gd name="T73" fmla="*/ 7 h 23"/>
                  <a:gd name="T74" fmla="*/ 0 w 29"/>
                  <a:gd name="T75" fmla="*/ 11 h 23"/>
                  <a:gd name="T76" fmla="*/ 2 w 29"/>
                  <a:gd name="T77" fmla="*/ 16 h 23"/>
                  <a:gd name="T78" fmla="*/ 4 w 29"/>
                  <a:gd name="T79" fmla="*/ 19 h 23"/>
                  <a:gd name="T80" fmla="*/ 6 w 29"/>
                  <a:gd name="T81" fmla="*/ 20 h 23"/>
                  <a:gd name="T82" fmla="*/ 7 w 29"/>
                  <a:gd name="T83" fmla="*/ 21 h 23"/>
                  <a:gd name="T84" fmla="*/ 10 w 29"/>
                  <a:gd name="T85" fmla="*/ 22 h 23"/>
                  <a:gd name="T86" fmla="*/ 10 w 29"/>
                  <a:gd name="T8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 h="23">
                    <a:moveTo>
                      <a:pt x="10" y="23"/>
                    </a:moveTo>
                    <a:cubicBezTo>
                      <a:pt x="12" y="23"/>
                      <a:pt x="13" y="23"/>
                      <a:pt x="15" y="23"/>
                    </a:cubicBezTo>
                    <a:cubicBezTo>
                      <a:pt x="15" y="23"/>
                      <a:pt x="16" y="23"/>
                      <a:pt x="16" y="23"/>
                    </a:cubicBezTo>
                    <a:cubicBezTo>
                      <a:pt x="17" y="23"/>
                      <a:pt x="18" y="23"/>
                      <a:pt x="19" y="23"/>
                    </a:cubicBezTo>
                    <a:cubicBezTo>
                      <a:pt x="19" y="23"/>
                      <a:pt x="19" y="23"/>
                      <a:pt x="19" y="23"/>
                    </a:cubicBezTo>
                    <a:cubicBezTo>
                      <a:pt x="19" y="23"/>
                      <a:pt x="20" y="22"/>
                      <a:pt x="20" y="22"/>
                    </a:cubicBezTo>
                    <a:cubicBezTo>
                      <a:pt x="20" y="22"/>
                      <a:pt x="20" y="22"/>
                      <a:pt x="20" y="22"/>
                    </a:cubicBezTo>
                    <a:cubicBezTo>
                      <a:pt x="21" y="22"/>
                      <a:pt x="22" y="22"/>
                      <a:pt x="23" y="21"/>
                    </a:cubicBezTo>
                    <a:cubicBezTo>
                      <a:pt x="23" y="21"/>
                      <a:pt x="23" y="21"/>
                      <a:pt x="24" y="21"/>
                    </a:cubicBezTo>
                    <a:cubicBezTo>
                      <a:pt x="25" y="20"/>
                      <a:pt x="25" y="19"/>
                      <a:pt x="26" y="18"/>
                    </a:cubicBezTo>
                    <a:cubicBezTo>
                      <a:pt x="27" y="17"/>
                      <a:pt x="27" y="17"/>
                      <a:pt x="28" y="15"/>
                    </a:cubicBezTo>
                    <a:cubicBezTo>
                      <a:pt x="29" y="12"/>
                      <a:pt x="27" y="9"/>
                      <a:pt x="24" y="7"/>
                    </a:cubicBezTo>
                    <a:cubicBezTo>
                      <a:pt x="24" y="6"/>
                      <a:pt x="23" y="6"/>
                      <a:pt x="23" y="6"/>
                    </a:cubicBezTo>
                    <a:cubicBezTo>
                      <a:pt x="23" y="6"/>
                      <a:pt x="22" y="6"/>
                      <a:pt x="22" y="5"/>
                    </a:cubicBezTo>
                    <a:cubicBezTo>
                      <a:pt x="22" y="5"/>
                      <a:pt x="21" y="5"/>
                      <a:pt x="21" y="4"/>
                    </a:cubicBezTo>
                    <a:cubicBezTo>
                      <a:pt x="20" y="4"/>
                      <a:pt x="20" y="4"/>
                      <a:pt x="19" y="3"/>
                    </a:cubicBezTo>
                    <a:cubicBezTo>
                      <a:pt x="20" y="4"/>
                      <a:pt x="21" y="5"/>
                      <a:pt x="22" y="5"/>
                    </a:cubicBezTo>
                    <a:cubicBezTo>
                      <a:pt x="20" y="4"/>
                      <a:pt x="19" y="3"/>
                      <a:pt x="18" y="2"/>
                    </a:cubicBezTo>
                    <a:cubicBezTo>
                      <a:pt x="20" y="4"/>
                      <a:pt x="20" y="4"/>
                      <a:pt x="20" y="4"/>
                    </a:cubicBezTo>
                    <a:cubicBezTo>
                      <a:pt x="19" y="3"/>
                      <a:pt x="18" y="2"/>
                      <a:pt x="17" y="2"/>
                    </a:cubicBezTo>
                    <a:cubicBezTo>
                      <a:pt x="17" y="2"/>
                      <a:pt x="17" y="2"/>
                      <a:pt x="16" y="2"/>
                    </a:cubicBezTo>
                    <a:cubicBezTo>
                      <a:pt x="16" y="1"/>
                      <a:pt x="15" y="1"/>
                      <a:pt x="14" y="1"/>
                    </a:cubicBezTo>
                    <a:cubicBezTo>
                      <a:pt x="13" y="0"/>
                      <a:pt x="12" y="0"/>
                      <a:pt x="10" y="0"/>
                    </a:cubicBezTo>
                    <a:cubicBezTo>
                      <a:pt x="10" y="0"/>
                      <a:pt x="10" y="0"/>
                      <a:pt x="10" y="0"/>
                    </a:cubicBezTo>
                    <a:cubicBezTo>
                      <a:pt x="9" y="0"/>
                      <a:pt x="9" y="0"/>
                      <a:pt x="9" y="0"/>
                    </a:cubicBezTo>
                    <a:cubicBezTo>
                      <a:pt x="8" y="0"/>
                      <a:pt x="8" y="0"/>
                      <a:pt x="8" y="0"/>
                    </a:cubicBezTo>
                    <a:cubicBezTo>
                      <a:pt x="7" y="0"/>
                      <a:pt x="7" y="0"/>
                      <a:pt x="7" y="0"/>
                    </a:cubicBezTo>
                    <a:cubicBezTo>
                      <a:pt x="7" y="0"/>
                      <a:pt x="7" y="0"/>
                      <a:pt x="6" y="0"/>
                    </a:cubicBezTo>
                    <a:cubicBezTo>
                      <a:pt x="6" y="0"/>
                      <a:pt x="6" y="0"/>
                      <a:pt x="6" y="0"/>
                    </a:cubicBezTo>
                    <a:cubicBezTo>
                      <a:pt x="6" y="0"/>
                      <a:pt x="6" y="0"/>
                      <a:pt x="6" y="0"/>
                    </a:cubicBezTo>
                    <a:cubicBezTo>
                      <a:pt x="6" y="0"/>
                      <a:pt x="6" y="0"/>
                      <a:pt x="6" y="0"/>
                    </a:cubicBezTo>
                    <a:cubicBezTo>
                      <a:pt x="5" y="0"/>
                      <a:pt x="4" y="1"/>
                      <a:pt x="3" y="2"/>
                    </a:cubicBezTo>
                    <a:cubicBezTo>
                      <a:pt x="3" y="2"/>
                      <a:pt x="3" y="2"/>
                      <a:pt x="2" y="3"/>
                    </a:cubicBezTo>
                    <a:cubicBezTo>
                      <a:pt x="2" y="3"/>
                      <a:pt x="2" y="2"/>
                      <a:pt x="3" y="2"/>
                    </a:cubicBezTo>
                    <a:cubicBezTo>
                      <a:pt x="2" y="3"/>
                      <a:pt x="2" y="3"/>
                      <a:pt x="2" y="3"/>
                    </a:cubicBezTo>
                    <a:cubicBezTo>
                      <a:pt x="2" y="3"/>
                      <a:pt x="2" y="3"/>
                      <a:pt x="2" y="3"/>
                    </a:cubicBezTo>
                    <a:cubicBezTo>
                      <a:pt x="1" y="4"/>
                      <a:pt x="0" y="6"/>
                      <a:pt x="0" y="7"/>
                    </a:cubicBezTo>
                    <a:cubicBezTo>
                      <a:pt x="0" y="8"/>
                      <a:pt x="0" y="10"/>
                      <a:pt x="0" y="11"/>
                    </a:cubicBezTo>
                    <a:cubicBezTo>
                      <a:pt x="0" y="13"/>
                      <a:pt x="1" y="15"/>
                      <a:pt x="2" y="16"/>
                    </a:cubicBezTo>
                    <a:cubicBezTo>
                      <a:pt x="2" y="17"/>
                      <a:pt x="3" y="18"/>
                      <a:pt x="4" y="19"/>
                    </a:cubicBezTo>
                    <a:cubicBezTo>
                      <a:pt x="4" y="19"/>
                      <a:pt x="5" y="20"/>
                      <a:pt x="6" y="20"/>
                    </a:cubicBezTo>
                    <a:cubicBezTo>
                      <a:pt x="6" y="21"/>
                      <a:pt x="7" y="21"/>
                      <a:pt x="7" y="21"/>
                    </a:cubicBezTo>
                    <a:cubicBezTo>
                      <a:pt x="8" y="22"/>
                      <a:pt x="9" y="22"/>
                      <a:pt x="10" y="22"/>
                    </a:cubicBezTo>
                    <a:cubicBezTo>
                      <a:pt x="10" y="22"/>
                      <a:pt x="10" y="23"/>
                      <a:pt x="10" y="23"/>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8" name="Freeform 346">
                <a:extLst>
                  <a:ext uri="{FF2B5EF4-FFF2-40B4-BE49-F238E27FC236}">
                    <a16:creationId xmlns:a16="http://schemas.microsoft.com/office/drawing/2014/main" id="{7256F841-6F53-4CAB-8293-76A910655BE5}"/>
                  </a:ext>
                </a:extLst>
              </p:cNvPr>
              <p:cNvSpPr>
                <a:spLocks/>
              </p:cNvSpPr>
              <p:nvPr/>
            </p:nvSpPr>
            <p:spPr bwMode="auto">
              <a:xfrm>
                <a:off x="213" y="2384"/>
                <a:ext cx="25" cy="21"/>
              </a:xfrm>
              <a:custGeom>
                <a:avLst/>
                <a:gdLst>
                  <a:gd name="T0" fmla="*/ 8 w 21"/>
                  <a:gd name="T1" fmla="*/ 18 h 18"/>
                  <a:gd name="T2" fmla="*/ 4 w 21"/>
                  <a:gd name="T3" fmla="*/ 16 h 18"/>
                  <a:gd name="T4" fmla="*/ 1 w 21"/>
                  <a:gd name="T5" fmla="*/ 12 h 18"/>
                  <a:gd name="T6" fmla="*/ 0 w 21"/>
                  <a:gd name="T7" fmla="*/ 10 h 18"/>
                  <a:gd name="T8" fmla="*/ 0 w 21"/>
                  <a:gd name="T9" fmla="*/ 9 h 18"/>
                  <a:gd name="T10" fmla="*/ 0 w 21"/>
                  <a:gd name="T11" fmla="*/ 10 h 18"/>
                  <a:gd name="T12" fmla="*/ 0 w 21"/>
                  <a:gd name="T13" fmla="*/ 8 h 18"/>
                  <a:gd name="T14" fmla="*/ 0 w 21"/>
                  <a:gd name="T15" fmla="*/ 7 h 18"/>
                  <a:gd name="T16" fmla="*/ 0 w 21"/>
                  <a:gd name="T17" fmla="*/ 8 h 18"/>
                  <a:gd name="T18" fmla="*/ 1 w 21"/>
                  <a:gd name="T19" fmla="*/ 5 h 18"/>
                  <a:gd name="T20" fmla="*/ 2 w 21"/>
                  <a:gd name="T21" fmla="*/ 3 h 18"/>
                  <a:gd name="T22" fmla="*/ 2 w 21"/>
                  <a:gd name="T23" fmla="*/ 3 h 18"/>
                  <a:gd name="T24" fmla="*/ 2 w 21"/>
                  <a:gd name="T25" fmla="*/ 3 h 18"/>
                  <a:gd name="T26" fmla="*/ 6 w 21"/>
                  <a:gd name="T27" fmla="*/ 0 h 18"/>
                  <a:gd name="T28" fmla="*/ 11 w 21"/>
                  <a:gd name="T29" fmla="*/ 0 h 18"/>
                  <a:gd name="T30" fmla="*/ 12 w 21"/>
                  <a:gd name="T31" fmla="*/ 0 h 18"/>
                  <a:gd name="T32" fmla="*/ 16 w 21"/>
                  <a:gd name="T33" fmla="*/ 3 h 18"/>
                  <a:gd name="T34" fmla="*/ 18 w 21"/>
                  <a:gd name="T35" fmla="*/ 5 h 18"/>
                  <a:gd name="T36" fmla="*/ 18 w 21"/>
                  <a:gd name="T37" fmla="*/ 5 h 18"/>
                  <a:gd name="T38" fmla="*/ 19 w 21"/>
                  <a:gd name="T39" fmla="*/ 5 h 18"/>
                  <a:gd name="T40" fmla="*/ 19 w 21"/>
                  <a:gd name="T41" fmla="*/ 6 h 18"/>
                  <a:gd name="T42" fmla="*/ 20 w 21"/>
                  <a:gd name="T43" fmla="*/ 8 h 18"/>
                  <a:gd name="T44" fmla="*/ 19 w 21"/>
                  <a:gd name="T45" fmla="*/ 7 h 18"/>
                  <a:gd name="T46" fmla="*/ 20 w 21"/>
                  <a:gd name="T47" fmla="*/ 9 h 18"/>
                  <a:gd name="T48" fmla="*/ 20 w 21"/>
                  <a:gd name="T49" fmla="*/ 13 h 18"/>
                  <a:gd name="T50" fmla="*/ 19 w 21"/>
                  <a:gd name="T51" fmla="*/ 15 h 18"/>
                  <a:gd name="T52" fmla="*/ 17 w 21"/>
                  <a:gd name="T53" fmla="*/ 17 h 18"/>
                  <a:gd name="T54" fmla="*/ 15 w 21"/>
                  <a:gd name="T55" fmla="*/ 17 h 18"/>
                  <a:gd name="T56" fmla="*/ 17 w 21"/>
                  <a:gd name="T57" fmla="*/ 17 h 18"/>
                  <a:gd name="T58" fmla="*/ 13 w 21"/>
                  <a:gd name="T59" fmla="*/ 18 h 18"/>
                  <a:gd name="T60" fmla="*/ 13 w 21"/>
                  <a:gd name="T61" fmla="*/ 18 h 18"/>
                  <a:gd name="T62" fmla="*/ 11 w 21"/>
                  <a:gd name="T63" fmla="*/ 18 h 18"/>
                  <a:gd name="T64" fmla="*/ 8 w 21"/>
                  <a:gd name="T6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18">
                    <a:moveTo>
                      <a:pt x="8" y="18"/>
                    </a:moveTo>
                    <a:cubicBezTo>
                      <a:pt x="7" y="18"/>
                      <a:pt x="6" y="17"/>
                      <a:pt x="4" y="16"/>
                    </a:cubicBezTo>
                    <a:cubicBezTo>
                      <a:pt x="3" y="15"/>
                      <a:pt x="1" y="14"/>
                      <a:pt x="1" y="12"/>
                    </a:cubicBezTo>
                    <a:cubicBezTo>
                      <a:pt x="0" y="11"/>
                      <a:pt x="0" y="11"/>
                      <a:pt x="0" y="10"/>
                    </a:cubicBezTo>
                    <a:cubicBezTo>
                      <a:pt x="0" y="10"/>
                      <a:pt x="0" y="9"/>
                      <a:pt x="0" y="9"/>
                    </a:cubicBezTo>
                    <a:cubicBezTo>
                      <a:pt x="0" y="9"/>
                      <a:pt x="0" y="9"/>
                      <a:pt x="0" y="10"/>
                    </a:cubicBezTo>
                    <a:cubicBezTo>
                      <a:pt x="0" y="9"/>
                      <a:pt x="0" y="9"/>
                      <a:pt x="0" y="8"/>
                    </a:cubicBezTo>
                    <a:cubicBezTo>
                      <a:pt x="0" y="8"/>
                      <a:pt x="0" y="7"/>
                      <a:pt x="0" y="7"/>
                    </a:cubicBezTo>
                    <a:cubicBezTo>
                      <a:pt x="0" y="7"/>
                      <a:pt x="0" y="7"/>
                      <a:pt x="0" y="8"/>
                    </a:cubicBezTo>
                    <a:cubicBezTo>
                      <a:pt x="0" y="7"/>
                      <a:pt x="0" y="5"/>
                      <a:pt x="1" y="5"/>
                    </a:cubicBezTo>
                    <a:cubicBezTo>
                      <a:pt x="1" y="4"/>
                      <a:pt x="1" y="4"/>
                      <a:pt x="2" y="3"/>
                    </a:cubicBezTo>
                    <a:cubicBezTo>
                      <a:pt x="2" y="3"/>
                      <a:pt x="2" y="3"/>
                      <a:pt x="2" y="3"/>
                    </a:cubicBezTo>
                    <a:cubicBezTo>
                      <a:pt x="2" y="3"/>
                      <a:pt x="2" y="3"/>
                      <a:pt x="2" y="3"/>
                    </a:cubicBezTo>
                    <a:cubicBezTo>
                      <a:pt x="3" y="1"/>
                      <a:pt x="5" y="1"/>
                      <a:pt x="6" y="0"/>
                    </a:cubicBezTo>
                    <a:cubicBezTo>
                      <a:pt x="8" y="0"/>
                      <a:pt x="9" y="0"/>
                      <a:pt x="11" y="0"/>
                    </a:cubicBezTo>
                    <a:cubicBezTo>
                      <a:pt x="11" y="0"/>
                      <a:pt x="11" y="0"/>
                      <a:pt x="12" y="0"/>
                    </a:cubicBezTo>
                    <a:cubicBezTo>
                      <a:pt x="14" y="1"/>
                      <a:pt x="15" y="2"/>
                      <a:pt x="16" y="3"/>
                    </a:cubicBezTo>
                    <a:cubicBezTo>
                      <a:pt x="17" y="4"/>
                      <a:pt x="18" y="4"/>
                      <a:pt x="18" y="5"/>
                    </a:cubicBezTo>
                    <a:cubicBezTo>
                      <a:pt x="18" y="5"/>
                      <a:pt x="18" y="5"/>
                      <a:pt x="18" y="5"/>
                    </a:cubicBezTo>
                    <a:cubicBezTo>
                      <a:pt x="18" y="5"/>
                      <a:pt x="18" y="5"/>
                      <a:pt x="19" y="5"/>
                    </a:cubicBezTo>
                    <a:cubicBezTo>
                      <a:pt x="19" y="6"/>
                      <a:pt x="19" y="6"/>
                      <a:pt x="19" y="6"/>
                    </a:cubicBezTo>
                    <a:cubicBezTo>
                      <a:pt x="19" y="7"/>
                      <a:pt x="20" y="7"/>
                      <a:pt x="20" y="8"/>
                    </a:cubicBezTo>
                    <a:cubicBezTo>
                      <a:pt x="20" y="8"/>
                      <a:pt x="19" y="7"/>
                      <a:pt x="19" y="7"/>
                    </a:cubicBezTo>
                    <a:cubicBezTo>
                      <a:pt x="20" y="7"/>
                      <a:pt x="20" y="8"/>
                      <a:pt x="20" y="9"/>
                    </a:cubicBezTo>
                    <a:cubicBezTo>
                      <a:pt x="21" y="10"/>
                      <a:pt x="21" y="11"/>
                      <a:pt x="20" y="13"/>
                    </a:cubicBezTo>
                    <a:cubicBezTo>
                      <a:pt x="20" y="14"/>
                      <a:pt x="20" y="14"/>
                      <a:pt x="19" y="15"/>
                    </a:cubicBezTo>
                    <a:cubicBezTo>
                      <a:pt x="19" y="16"/>
                      <a:pt x="18" y="16"/>
                      <a:pt x="17" y="17"/>
                    </a:cubicBezTo>
                    <a:cubicBezTo>
                      <a:pt x="17" y="17"/>
                      <a:pt x="16" y="17"/>
                      <a:pt x="15" y="17"/>
                    </a:cubicBezTo>
                    <a:cubicBezTo>
                      <a:pt x="16" y="17"/>
                      <a:pt x="16" y="17"/>
                      <a:pt x="17" y="17"/>
                    </a:cubicBezTo>
                    <a:cubicBezTo>
                      <a:pt x="15" y="18"/>
                      <a:pt x="14" y="18"/>
                      <a:pt x="13" y="18"/>
                    </a:cubicBezTo>
                    <a:cubicBezTo>
                      <a:pt x="13" y="18"/>
                      <a:pt x="13" y="18"/>
                      <a:pt x="13" y="18"/>
                    </a:cubicBezTo>
                    <a:cubicBezTo>
                      <a:pt x="12" y="18"/>
                      <a:pt x="12" y="18"/>
                      <a:pt x="11" y="18"/>
                    </a:cubicBezTo>
                    <a:cubicBezTo>
                      <a:pt x="10" y="18"/>
                      <a:pt x="9" y="18"/>
                      <a:pt x="8" y="18"/>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9" name="Freeform 347">
                <a:extLst>
                  <a:ext uri="{FF2B5EF4-FFF2-40B4-BE49-F238E27FC236}">
                    <a16:creationId xmlns:a16="http://schemas.microsoft.com/office/drawing/2014/main" id="{408DB877-37AA-4FF2-B4A5-0FFFD48834A6}"/>
                  </a:ext>
                </a:extLst>
              </p:cNvPr>
              <p:cNvSpPr>
                <a:spLocks/>
              </p:cNvSpPr>
              <p:nvPr/>
            </p:nvSpPr>
            <p:spPr bwMode="auto">
              <a:xfrm>
                <a:off x="213" y="2393"/>
                <a:ext cx="0" cy="1"/>
              </a:xfrm>
              <a:custGeom>
                <a:avLst/>
                <a:gdLst>
                  <a:gd name="T0" fmla="*/ 1 h 1"/>
                  <a:gd name="T1" fmla="*/ 0 h 1"/>
                  <a:gd name="T2" fmla="*/ 0 h 1"/>
                  <a:gd name="T3" fmla="*/ 0 h 1"/>
                  <a:gd name="T4" fmla="*/ 1 h 1"/>
                </a:gdLst>
                <a:ahLst/>
                <a:cxnLst>
                  <a:cxn ang="0">
                    <a:pos x="0" y="T0"/>
                  </a:cxn>
                  <a:cxn ang="0">
                    <a:pos x="0" y="T1"/>
                  </a:cxn>
                  <a:cxn ang="0">
                    <a:pos x="0" y="T2"/>
                  </a:cxn>
                  <a:cxn ang="0">
                    <a:pos x="0" y="T3"/>
                  </a:cxn>
                  <a:cxn ang="0">
                    <a:pos x="0" y="T4"/>
                  </a:cxn>
                </a:cxnLst>
                <a:rect l="0" t="0" r="r" b="b"/>
                <a:pathLst>
                  <a:path h="1">
                    <a:moveTo>
                      <a:pt x="0" y="1"/>
                    </a:moveTo>
                    <a:cubicBezTo>
                      <a:pt x="0" y="0"/>
                      <a:pt x="0" y="0"/>
                      <a:pt x="0" y="0"/>
                    </a:cubicBezTo>
                    <a:cubicBezTo>
                      <a:pt x="0" y="0"/>
                      <a:pt x="0" y="0"/>
                      <a:pt x="0" y="0"/>
                    </a:cubicBezTo>
                    <a:cubicBezTo>
                      <a:pt x="0" y="0"/>
                      <a:pt x="0" y="0"/>
                      <a:pt x="0" y="0"/>
                    </a:cubicBezTo>
                    <a:cubicBezTo>
                      <a:pt x="0" y="0"/>
                      <a:pt x="0" y="1"/>
                      <a:pt x="0" y="1"/>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0" name="Freeform 348">
                <a:extLst>
                  <a:ext uri="{FF2B5EF4-FFF2-40B4-BE49-F238E27FC236}">
                    <a16:creationId xmlns:a16="http://schemas.microsoft.com/office/drawing/2014/main" id="{CCA33F29-5FBF-42E4-B8E3-EAFDCC5D2C82}"/>
                  </a:ext>
                </a:extLst>
              </p:cNvPr>
              <p:cNvSpPr>
                <a:spLocks/>
              </p:cNvSpPr>
              <p:nvPr/>
            </p:nvSpPr>
            <p:spPr bwMode="auto">
              <a:xfrm>
                <a:off x="213" y="23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1" name="Freeform 349">
                <a:extLst>
                  <a:ext uri="{FF2B5EF4-FFF2-40B4-BE49-F238E27FC236}">
                    <a16:creationId xmlns:a16="http://schemas.microsoft.com/office/drawing/2014/main" id="{21016AFD-6E50-45F0-A736-68E4E8458306}"/>
                  </a:ext>
                </a:extLst>
              </p:cNvPr>
              <p:cNvSpPr>
                <a:spLocks/>
              </p:cNvSpPr>
              <p:nvPr/>
            </p:nvSpPr>
            <p:spPr bwMode="auto">
              <a:xfrm>
                <a:off x="138" y="2334"/>
                <a:ext cx="40" cy="29"/>
              </a:xfrm>
              <a:custGeom>
                <a:avLst/>
                <a:gdLst>
                  <a:gd name="T0" fmla="*/ 26 w 34"/>
                  <a:gd name="T1" fmla="*/ 25 h 25"/>
                  <a:gd name="T2" fmla="*/ 26 w 34"/>
                  <a:gd name="T3" fmla="*/ 24 h 25"/>
                  <a:gd name="T4" fmla="*/ 26 w 34"/>
                  <a:gd name="T5" fmla="*/ 24 h 25"/>
                  <a:gd name="T6" fmla="*/ 26 w 34"/>
                  <a:gd name="T7" fmla="*/ 24 h 25"/>
                  <a:gd name="T8" fmla="*/ 33 w 34"/>
                  <a:gd name="T9" fmla="*/ 20 h 25"/>
                  <a:gd name="T10" fmla="*/ 31 w 34"/>
                  <a:gd name="T11" fmla="*/ 12 h 25"/>
                  <a:gd name="T12" fmla="*/ 31 w 34"/>
                  <a:gd name="T13" fmla="*/ 12 h 25"/>
                  <a:gd name="T14" fmla="*/ 28 w 34"/>
                  <a:gd name="T15" fmla="*/ 9 h 25"/>
                  <a:gd name="T16" fmla="*/ 26 w 34"/>
                  <a:gd name="T17" fmla="*/ 8 h 25"/>
                  <a:gd name="T18" fmla="*/ 23 w 34"/>
                  <a:gd name="T19" fmla="*/ 6 h 25"/>
                  <a:gd name="T20" fmla="*/ 25 w 34"/>
                  <a:gd name="T21" fmla="*/ 7 h 25"/>
                  <a:gd name="T22" fmla="*/ 20 w 34"/>
                  <a:gd name="T23" fmla="*/ 4 h 25"/>
                  <a:gd name="T24" fmla="*/ 18 w 34"/>
                  <a:gd name="T25" fmla="*/ 3 h 25"/>
                  <a:gd name="T26" fmla="*/ 13 w 34"/>
                  <a:gd name="T27" fmla="*/ 1 h 25"/>
                  <a:gd name="T28" fmla="*/ 15 w 34"/>
                  <a:gd name="T29" fmla="*/ 2 h 25"/>
                  <a:gd name="T30" fmla="*/ 13 w 34"/>
                  <a:gd name="T31" fmla="*/ 1 h 25"/>
                  <a:gd name="T32" fmla="*/ 11 w 34"/>
                  <a:gd name="T33" fmla="*/ 1 h 25"/>
                  <a:gd name="T34" fmla="*/ 7 w 34"/>
                  <a:gd name="T35" fmla="*/ 1 h 25"/>
                  <a:gd name="T36" fmla="*/ 7 w 34"/>
                  <a:gd name="T37" fmla="*/ 1 h 25"/>
                  <a:gd name="T38" fmla="*/ 6 w 34"/>
                  <a:gd name="T39" fmla="*/ 0 h 25"/>
                  <a:gd name="T40" fmla="*/ 3 w 34"/>
                  <a:gd name="T41" fmla="*/ 0 h 25"/>
                  <a:gd name="T42" fmla="*/ 1 w 34"/>
                  <a:gd name="T43" fmla="*/ 3 h 25"/>
                  <a:gd name="T44" fmla="*/ 1 w 34"/>
                  <a:gd name="T45" fmla="*/ 5 h 25"/>
                  <a:gd name="T46" fmla="*/ 1 w 34"/>
                  <a:gd name="T47" fmla="*/ 6 h 25"/>
                  <a:gd name="T48" fmla="*/ 2 w 34"/>
                  <a:gd name="T49" fmla="*/ 7 h 25"/>
                  <a:gd name="T50" fmla="*/ 4 w 34"/>
                  <a:gd name="T51" fmla="*/ 12 h 25"/>
                  <a:gd name="T52" fmla="*/ 5 w 34"/>
                  <a:gd name="T53" fmla="*/ 14 h 25"/>
                  <a:gd name="T54" fmla="*/ 7 w 34"/>
                  <a:gd name="T55" fmla="*/ 18 h 25"/>
                  <a:gd name="T56" fmla="*/ 13 w 34"/>
                  <a:gd name="T57" fmla="*/ 21 h 25"/>
                  <a:gd name="T58" fmla="*/ 20 w 34"/>
                  <a:gd name="T59" fmla="*/ 24 h 25"/>
                  <a:gd name="T60" fmla="*/ 22 w 34"/>
                  <a:gd name="T61" fmla="*/ 25 h 25"/>
                  <a:gd name="T62" fmla="*/ 26 w 34"/>
                  <a:gd name="T63" fmla="*/ 25 h 25"/>
                  <a:gd name="T64" fmla="*/ 26 w 34"/>
                  <a:gd name="T6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 h="25">
                    <a:moveTo>
                      <a:pt x="26" y="25"/>
                    </a:moveTo>
                    <a:cubicBezTo>
                      <a:pt x="26" y="25"/>
                      <a:pt x="26" y="25"/>
                      <a:pt x="26" y="24"/>
                    </a:cubicBezTo>
                    <a:cubicBezTo>
                      <a:pt x="26" y="24"/>
                      <a:pt x="26" y="24"/>
                      <a:pt x="26" y="24"/>
                    </a:cubicBezTo>
                    <a:cubicBezTo>
                      <a:pt x="26" y="24"/>
                      <a:pt x="26" y="24"/>
                      <a:pt x="26" y="24"/>
                    </a:cubicBezTo>
                    <a:cubicBezTo>
                      <a:pt x="29" y="24"/>
                      <a:pt x="32" y="23"/>
                      <a:pt x="33" y="20"/>
                    </a:cubicBezTo>
                    <a:cubicBezTo>
                      <a:pt x="34" y="17"/>
                      <a:pt x="33" y="14"/>
                      <a:pt x="31" y="12"/>
                    </a:cubicBezTo>
                    <a:cubicBezTo>
                      <a:pt x="31" y="12"/>
                      <a:pt x="31" y="12"/>
                      <a:pt x="31" y="12"/>
                    </a:cubicBezTo>
                    <a:cubicBezTo>
                      <a:pt x="30" y="11"/>
                      <a:pt x="29" y="10"/>
                      <a:pt x="28" y="9"/>
                    </a:cubicBezTo>
                    <a:cubicBezTo>
                      <a:pt x="28" y="9"/>
                      <a:pt x="27" y="8"/>
                      <a:pt x="26" y="8"/>
                    </a:cubicBezTo>
                    <a:cubicBezTo>
                      <a:pt x="25" y="7"/>
                      <a:pt x="24" y="7"/>
                      <a:pt x="23" y="6"/>
                    </a:cubicBezTo>
                    <a:cubicBezTo>
                      <a:pt x="24" y="6"/>
                      <a:pt x="25" y="7"/>
                      <a:pt x="25" y="7"/>
                    </a:cubicBezTo>
                    <a:cubicBezTo>
                      <a:pt x="23" y="6"/>
                      <a:pt x="22" y="5"/>
                      <a:pt x="20" y="4"/>
                    </a:cubicBezTo>
                    <a:cubicBezTo>
                      <a:pt x="19" y="3"/>
                      <a:pt x="19" y="3"/>
                      <a:pt x="18" y="3"/>
                    </a:cubicBezTo>
                    <a:cubicBezTo>
                      <a:pt x="16" y="2"/>
                      <a:pt x="15" y="2"/>
                      <a:pt x="13" y="1"/>
                    </a:cubicBezTo>
                    <a:cubicBezTo>
                      <a:pt x="13" y="2"/>
                      <a:pt x="14" y="2"/>
                      <a:pt x="15" y="2"/>
                    </a:cubicBezTo>
                    <a:cubicBezTo>
                      <a:pt x="14" y="2"/>
                      <a:pt x="14" y="1"/>
                      <a:pt x="13" y="1"/>
                    </a:cubicBezTo>
                    <a:cubicBezTo>
                      <a:pt x="13" y="1"/>
                      <a:pt x="12" y="1"/>
                      <a:pt x="11" y="1"/>
                    </a:cubicBezTo>
                    <a:cubicBezTo>
                      <a:pt x="10" y="1"/>
                      <a:pt x="8" y="1"/>
                      <a:pt x="7" y="1"/>
                    </a:cubicBezTo>
                    <a:cubicBezTo>
                      <a:pt x="7" y="1"/>
                      <a:pt x="7" y="1"/>
                      <a:pt x="7" y="1"/>
                    </a:cubicBezTo>
                    <a:cubicBezTo>
                      <a:pt x="6" y="1"/>
                      <a:pt x="6" y="1"/>
                      <a:pt x="6" y="0"/>
                    </a:cubicBezTo>
                    <a:cubicBezTo>
                      <a:pt x="5" y="0"/>
                      <a:pt x="4" y="0"/>
                      <a:pt x="3" y="0"/>
                    </a:cubicBezTo>
                    <a:cubicBezTo>
                      <a:pt x="2" y="0"/>
                      <a:pt x="0" y="2"/>
                      <a:pt x="1" y="3"/>
                    </a:cubicBezTo>
                    <a:cubicBezTo>
                      <a:pt x="1" y="4"/>
                      <a:pt x="1" y="5"/>
                      <a:pt x="1" y="5"/>
                    </a:cubicBezTo>
                    <a:cubicBezTo>
                      <a:pt x="1" y="6"/>
                      <a:pt x="1" y="6"/>
                      <a:pt x="1" y="6"/>
                    </a:cubicBezTo>
                    <a:cubicBezTo>
                      <a:pt x="1" y="6"/>
                      <a:pt x="2" y="7"/>
                      <a:pt x="2" y="7"/>
                    </a:cubicBezTo>
                    <a:cubicBezTo>
                      <a:pt x="2" y="9"/>
                      <a:pt x="3" y="10"/>
                      <a:pt x="4" y="12"/>
                    </a:cubicBezTo>
                    <a:cubicBezTo>
                      <a:pt x="4" y="12"/>
                      <a:pt x="4" y="13"/>
                      <a:pt x="5" y="14"/>
                    </a:cubicBezTo>
                    <a:cubicBezTo>
                      <a:pt x="5" y="15"/>
                      <a:pt x="6" y="17"/>
                      <a:pt x="7" y="18"/>
                    </a:cubicBezTo>
                    <a:cubicBezTo>
                      <a:pt x="9" y="19"/>
                      <a:pt x="11" y="20"/>
                      <a:pt x="13" y="21"/>
                    </a:cubicBezTo>
                    <a:cubicBezTo>
                      <a:pt x="15" y="22"/>
                      <a:pt x="17" y="23"/>
                      <a:pt x="20" y="24"/>
                    </a:cubicBezTo>
                    <a:cubicBezTo>
                      <a:pt x="20" y="24"/>
                      <a:pt x="21" y="24"/>
                      <a:pt x="22" y="25"/>
                    </a:cubicBezTo>
                    <a:cubicBezTo>
                      <a:pt x="23" y="25"/>
                      <a:pt x="24" y="25"/>
                      <a:pt x="26" y="25"/>
                    </a:cubicBezTo>
                    <a:cubicBezTo>
                      <a:pt x="26" y="25"/>
                      <a:pt x="26" y="25"/>
                      <a:pt x="26" y="25"/>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2" name="Freeform 350">
                <a:extLst>
                  <a:ext uri="{FF2B5EF4-FFF2-40B4-BE49-F238E27FC236}">
                    <a16:creationId xmlns:a16="http://schemas.microsoft.com/office/drawing/2014/main" id="{6AB3763D-A0B8-4509-8F5B-F845EFBD64FC}"/>
                  </a:ext>
                </a:extLst>
              </p:cNvPr>
              <p:cNvSpPr>
                <a:spLocks/>
              </p:cNvSpPr>
              <p:nvPr/>
            </p:nvSpPr>
            <p:spPr bwMode="auto">
              <a:xfrm>
                <a:off x="56" y="2308"/>
                <a:ext cx="21" cy="17"/>
              </a:xfrm>
              <a:custGeom>
                <a:avLst/>
                <a:gdLst>
                  <a:gd name="T0" fmla="*/ 8 w 18"/>
                  <a:gd name="T1" fmla="*/ 14 h 15"/>
                  <a:gd name="T2" fmla="*/ 5 w 18"/>
                  <a:gd name="T3" fmla="*/ 13 h 15"/>
                  <a:gd name="T4" fmla="*/ 2 w 18"/>
                  <a:gd name="T5" fmla="*/ 11 h 15"/>
                  <a:gd name="T6" fmla="*/ 1 w 18"/>
                  <a:gd name="T7" fmla="*/ 10 h 15"/>
                  <a:gd name="T8" fmla="*/ 0 w 18"/>
                  <a:gd name="T9" fmla="*/ 7 h 15"/>
                  <a:gd name="T10" fmla="*/ 0 w 18"/>
                  <a:gd name="T11" fmla="*/ 8 h 15"/>
                  <a:gd name="T12" fmla="*/ 0 w 18"/>
                  <a:gd name="T13" fmla="*/ 7 h 15"/>
                  <a:gd name="T14" fmla="*/ 0 w 18"/>
                  <a:gd name="T15" fmla="*/ 7 h 15"/>
                  <a:gd name="T16" fmla="*/ 0 w 18"/>
                  <a:gd name="T17" fmla="*/ 6 h 15"/>
                  <a:gd name="T18" fmla="*/ 2 w 18"/>
                  <a:gd name="T19" fmla="*/ 4 h 15"/>
                  <a:gd name="T20" fmla="*/ 4 w 18"/>
                  <a:gd name="T21" fmla="*/ 1 h 15"/>
                  <a:gd name="T22" fmla="*/ 10 w 18"/>
                  <a:gd name="T23" fmla="*/ 0 h 15"/>
                  <a:gd name="T24" fmla="*/ 13 w 18"/>
                  <a:gd name="T25" fmla="*/ 1 h 15"/>
                  <a:gd name="T26" fmla="*/ 13 w 18"/>
                  <a:gd name="T27" fmla="*/ 1 h 15"/>
                  <a:gd name="T28" fmla="*/ 16 w 18"/>
                  <a:gd name="T29" fmla="*/ 4 h 15"/>
                  <a:gd name="T30" fmla="*/ 18 w 18"/>
                  <a:gd name="T31" fmla="*/ 7 h 15"/>
                  <a:gd name="T32" fmla="*/ 17 w 18"/>
                  <a:gd name="T33" fmla="*/ 11 h 15"/>
                  <a:gd name="T34" fmla="*/ 14 w 18"/>
                  <a:gd name="T35" fmla="*/ 14 h 15"/>
                  <a:gd name="T36" fmla="*/ 13 w 18"/>
                  <a:gd name="T37" fmla="*/ 14 h 15"/>
                  <a:gd name="T38" fmla="*/ 13 w 18"/>
                  <a:gd name="T39" fmla="*/ 14 h 15"/>
                  <a:gd name="T40" fmla="*/ 9 w 18"/>
                  <a:gd name="T41" fmla="*/ 14 h 15"/>
                  <a:gd name="T42" fmla="*/ 10 w 18"/>
                  <a:gd name="T43" fmla="*/ 15 h 15"/>
                  <a:gd name="T44" fmla="*/ 8 w 18"/>
                  <a:gd name="T45"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15">
                    <a:moveTo>
                      <a:pt x="8" y="14"/>
                    </a:moveTo>
                    <a:cubicBezTo>
                      <a:pt x="7" y="14"/>
                      <a:pt x="6" y="13"/>
                      <a:pt x="5" y="13"/>
                    </a:cubicBezTo>
                    <a:cubicBezTo>
                      <a:pt x="4" y="13"/>
                      <a:pt x="3" y="12"/>
                      <a:pt x="2" y="11"/>
                    </a:cubicBezTo>
                    <a:cubicBezTo>
                      <a:pt x="2" y="11"/>
                      <a:pt x="1" y="10"/>
                      <a:pt x="1" y="10"/>
                    </a:cubicBezTo>
                    <a:cubicBezTo>
                      <a:pt x="0" y="9"/>
                      <a:pt x="0" y="8"/>
                      <a:pt x="0" y="7"/>
                    </a:cubicBezTo>
                    <a:cubicBezTo>
                      <a:pt x="0" y="8"/>
                      <a:pt x="0" y="8"/>
                      <a:pt x="0" y="8"/>
                    </a:cubicBezTo>
                    <a:cubicBezTo>
                      <a:pt x="0" y="7"/>
                      <a:pt x="0" y="7"/>
                      <a:pt x="0" y="7"/>
                    </a:cubicBezTo>
                    <a:cubicBezTo>
                      <a:pt x="0" y="7"/>
                      <a:pt x="0" y="7"/>
                      <a:pt x="0" y="7"/>
                    </a:cubicBezTo>
                    <a:cubicBezTo>
                      <a:pt x="0" y="6"/>
                      <a:pt x="0" y="6"/>
                      <a:pt x="0" y="6"/>
                    </a:cubicBezTo>
                    <a:cubicBezTo>
                      <a:pt x="0" y="5"/>
                      <a:pt x="1" y="5"/>
                      <a:pt x="2" y="4"/>
                    </a:cubicBezTo>
                    <a:cubicBezTo>
                      <a:pt x="3" y="3"/>
                      <a:pt x="3" y="2"/>
                      <a:pt x="4" y="1"/>
                    </a:cubicBezTo>
                    <a:cubicBezTo>
                      <a:pt x="6" y="0"/>
                      <a:pt x="8" y="0"/>
                      <a:pt x="10" y="0"/>
                    </a:cubicBezTo>
                    <a:cubicBezTo>
                      <a:pt x="11" y="0"/>
                      <a:pt x="12" y="1"/>
                      <a:pt x="13" y="1"/>
                    </a:cubicBezTo>
                    <a:cubicBezTo>
                      <a:pt x="13" y="1"/>
                      <a:pt x="13" y="1"/>
                      <a:pt x="13" y="1"/>
                    </a:cubicBezTo>
                    <a:cubicBezTo>
                      <a:pt x="15" y="2"/>
                      <a:pt x="16" y="3"/>
                      <a:pt x="16" y="4"/>
                    </a:cubicBezTo>
                    <a:cubicBezTo>
                      <a:pt x="17" y="5"/>
                      <a:pt x="17" y="6"/>
                      <a:pt x="18" y="7"/>
                    </a:cubicBezTo>
                    <a:cubicBezTo>
                      <a:pt x="18" y="8"/>
                      <a:pt x="18" y="10"/>
                      <a:pt x="17" y="11"/>
                    </a:cubicBezTo>
                    <a:cubicBezTo>
                      <a:pt x="16" y="12"/>
                      <a:pt x="15" y="13"/>
                      <a:pt x="14" y="14"/>
                    </a:cubicBezTo>
                    <a:cubicBezTo>
                      <a:pt x="14" y="14"/>
                      <a:pt x="13" y="14"/>
                      <a:pt x="13" y="14"/>
                    </a:cubicBezTo>
                    <a:cubicBezTo>
                      <a:pt x="13" y="14"/>
                      <a:pt x="13" y="14"/>
                      <a:pt x="13" y="14"/>
                    </a:cubicBezTo>
                    <a:cubicBezTo>
                      <a:pt x="11" y="15"/>
                      <a:pt x="10" y="15"/>
                      <a:pt x="9" y="14"/>
                    </a:cubicBezTo>
                    <a:cubicBezTo>
                      <a:pt x="9" y="14"/>
                      <a:pt x="10" y="14"/>
                      <a:pt x="10" y="15"/>
                    </a:cubicBezTo>
                    <a:cubicBezTo>
                      <a:pt x="10" y="14"/>
                      <a:pt x="9" y="14"/>
                      <a:pt x="8" y="14"/>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3" name="Freeform 351">
                <a:extLst>
                  <a:ext uri="{FF2B5EF4-FFF2-40B4-BE49-F238E27FC236}">
                    <a16:creationId xmlns:a16="http://schemas.microsoft.com/office/drawing/2014/main" id="{C020D44B-4FD7-4D70-82C6-CEE59F730DD3}"/>
                  </a:ext>
                </a:extLst>
              </p:cNvPr>
              <p:cNvSpPr>
                <a:spLocks/>
              </p:cNvSpPr>
              <p:nvPr/>
            </p:nvSpPr>
            <p:spPr bwMode="auto">
              <a:xfrm>
                <a:off x="-4" y="2406"/>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4" name="Freeform 352">
                <a:extLst>
                  <a:ext uri="{FF2B5EF4-FFF2-40B4-BE49-F238E27FC236}">
                    <a16:creationId xmlns:a16="http://schemas.microsoft.com/office/drawing/2014/main" id="{E410DEFF-1C0B-423E-9DE6-BB2BC6C60437}"/>
                  </a:ext>
                </a:extLst>
              </p:cNvPr>
              <p:cNvSpPr>
                <a:spLocks/>
              </p:cNvSpPr>
              <p:nvPr/>
            </p:nvSpPr>
            <p:spPr bwMode="auto">
              <a:xfrm>
                <a:off x="-15" y="2406"/>
                <a:ext cx="37" cy="31"/>
              </a:xfrm>
              <a:custGeom>
                <a:avLst/>
                <a:gdLst>
                  <a:gd name="T0" fmla="*/ 11 w 32"/>
                  <a:gd name="T1" fmla="*/ 24 h 26"/>
                  <a:gd name="T2" fmla="*/ 10 w 32"/>
                  <a:gd name="T3" fmla="*/ 24 h 26"/>
                  <a:gd name="T4" fmla="*/ 9 w 32"/>
                  <a:gd name="T5" fmla="*/ 23 h 26"/>
                  <a:gd name="T6" fmla="*/ 4 w 32"/>
                  <a:gd name="T7" fmla="*/ 19 h 26"/>
                  <a:gd name="T8" fmla="*/ 1 w 32"/>
                  <a:gd name="T9" fmla="*/ 16 h 26"/>
                  <a:gd name="T10" fmla="*/ 0 w 32"/>
                  <a:gd name="T11" fmla="*/ 11 h 26"/>
                  <a:gd name="T12" fmla="*/ 0 w 32"/>
                  <a:gd name="T13" fmla="*/ 12 h 26"/>
                  <a:gd name="T14" fmla="*/ 0 w 32"/>
                  <a:gd name="T15" fmla="*/ 9 h 26"/>
                  <a:gd name="T16" fmla="*/ 0 w 32"/>
                  <a:gd name="T17" fmla="*/ 7 h 26"/>
                  <a:gd name="T18" fmla="*/ 0 w 32"/>
                  <a:gd name="T19" fmla="*/ 8 h 26"/>
                  <a:gd name="T20" fmla="*/ 0 w 32"/>
                  <a:gd name="T21" fmla="*/ 7 h 26"/>
                  <a:gd name="T22" fmla="*/ 1 w 32"/>
                  <a:gd name="T23" fmla="*/ 4 h 26"/>
                  <a:gd name="T24" fmla="*/ 5 w 32"/>
                  <a:gd name="T25" fmla="*/ 1 h 26"/>
                  <a:gd name="T26" fmla="*/ 7 w 32"/>
                  <a:gd name="T27" fmla="*/ 0 h 26"/>
                  <a:gd name="T28" fmla="*/ 8 w 32"/>
                  <a:gd name="T29" fmla="*/ 0 h 26"/>
                  <a:gd name="T30" fmla="*/ 8 w 32"/>
                  <a:gd name="T31" fmla="*/ 0 h 26"/>
                  <a:gd name="T32" fmla="*/ 8 w 32"/>
                  <a:gd name="T33" fmla="*/ 0 h 26"/>
                  <a:gd name="T34" fmla="*/ 8 w 32"/>
                  <a:gd name="T35" fmla="*/ 0 h 26"/>
                  <a:gd name="T36" fmla="*/ 11 w 32"/>
                  <a:gd name="T37" fmla="*/ 0 h 26"/>
                  <a:gd name="T38" fmla="*/ 20 w 32"/>
                  <a:gd name="T39" fmla="*/ 2 h 26"/>
                  <a:gd name="T40" fmla="*/ 17 w 32"/>
                  <a:gd name="T41" fmla="*/ 1 h 26"/>
                  <a:gd name="T42" fmla="*/ 28 w 32"/>
                  <a:gd name="T43" fmla="*/ 6 h 26"/>
                  <a:gd name="T44" fmla="*/ 31 w 32"/>
                  <a:gd name="T45" fmla="*/ 11 h 26"/>
                  <a:gd name="T46" fmla="*/ 32 w 32"/>
                  <a:gd name="T47" fmla="*/ 15 h 26"/>
                  <a:gd name="T48" fmla="*/ 30 w 32"/>
                  <a:gd name="T49" fmla="*/ 20 h 26"/>
                  <a:gd name="T50" fmla="*/ 26 w 32"/>
                  <a:gd name="T51" fmla="*/ 24 h 26"/>
                  <a:gd name="T52" fmla="*/ 19 w 32"/>
                  <a:gd name="T53" fmla="*/ 26 h 26"/>
                  <a:gd name="T54" fmla="*/ 14 w 32"/>
                  <a:gd name="T55" fmla="*/ 25 h 26"/>
                  <a:gd name="T56" fmla="*/ 11 w 32"/>
                  <a:gd name="T57"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26">
                    <a:moveTo>
                      <a:pt x="11" y="24"/>
                    </a:moveTo>
                    <a:cubicBezTo>
                      <a:pt x="11" y="24"/>
                      <a:pt x="10" y="24"/>
                      <a:pt x="10" y="24"/>
                    </a:cubicBezTo>
                    <a:cubicBezTo>
                      <a:pt x="10" y="23"/>
                      <a:pt x="9" y="23"/>
                      <a:pt x="9" y="23"/>
                    </a:cubicBezTo>
                    <a:cubicBezTo>
                      <a:pt x="7" y="22"/>
                      <a:pt x="5" y="20"/>
                      <a:pt x="4" y="19"/>
                    </a:cubicBezTo>
                    <a:cubicBezTo>
                      <a:pt x="3" y="18"/>
                      <a:pt x="2" y="17"/>
                      <a:pt x="1" y="16"/>
                    </a:cubicBezTo>
                    <a:cubicBezTo>
                      <a:pt x="0" y="14"/>
                      <a:pt x="0" y="12"/>
                      <a:pt x="0" y="11"/>
                    </a:cubicBezTo>
                    <a:cubicBezTo>
                      <a:pt x="0" y="11"/>
                      <a:pt x="0" y="11"/>
                      <a:pt x="0" y="12"/>
                    </a:cubicBezTo>
                    <a:cubicBezTo>
                      <a:pt x="0" y="11"/>
                      <a:pt x="0" y="10"/>
                      <a:pt x="0" y="9"/>
                    </a:cubicBezTo>
                    <a:cubicBezTo>
                      <a:pt x="0" y="8"/>
                      <a:pt x="0" y="8"/>
                      <a:pt x="0" y="7"/>
                    </a:cubicBezTo>
                    <a:cubicBezTo>
                      <a:pt x="0" y="7"/>
                      <a:pt x="0" y="8"/>
                      <a:pt x="0" y="8"/>
                    </a:cubicBezTo>
                    <a:cubicBezTo>
                      <a:pt x="0" y="8"/>
                      <a:pt x="0" y="7"/>
                      <a:pt x="0" y="7"/>
                    </a:cubicBezTo>
                    <a:cubicBezTo>
                      <a:pt x="0" y="6"/>
                      <a:pt x="0" y="5"/>
                      <a:pt x="1" y="4"/>
                    </a:cubicBezTo>
                    <a:cubicBezTo>
                      <a:pt x="2" y="3"/>
                      <a:pt x="4" y="2"/>
                      <a:pt x="5" y="1"/>
                    </a:cubicBezTo>
                    <a:cubicBezTo>
                      <a:pt x="6" y="1"/>
                      <a:pt x="6" y="1"/>
                      <a:pt x="7" y="0"/>
                    </a:cubicBezTo>
                    <a:cubicBezTo>
                      <a:pt x="7" y="0"/>
                      <a:pt x="7" y="0"/>
                      <a:pt x="8" y="0"/>
                    </a:cubicBezTo>
                    <a:cubicBezTo>
                      <a:pt x="8" y="0"/>
                      <a:pt x="8" y="0"/>
                      <a:pt x="8" y="0"/>
                    </a:cubicBezTo>
                    <a:cubicBezTo>
                      <a:pt x="8" y="0"/>
                      <a:pt x="8" y="0"/>
                      <a:pt x="8" y="0"/>
                    </a:cubicBezTo>
                    <a:cubicBezTo>
                      <a:pt x="8" y="0"/>
                      <a:pt x="8" y="0"/>
                      <a:pt x="8" y="0"/>
                    </a:cubicBezTo>
                    <a:cubicBezTo>
                      <a:pt x="9" y="0"/>
                      <a:pt x="10" y="0"/>
                      <a:pt x="11" y="0"/>
                    </a:cubicBezTo>
                    <a:cubicBezTo>
                      <a:pt x="14" y="0"/>
                      <a:pt x="17" y="1"/>
                      <a:pt x="20" y="2"/>
                    </a:cubicBezTo>
                    <a:cubicBezTo>
                      <a:pt x="19" y="2"/>
                      <a:pt x="18" y="2"/>
                      <a:pt x="17" y="1"/>
                    </a:cubicBezTo>
                    <a:cubicBezTo>
                      <a:pt x="21" y="2"/>
                      <a:pt x="25" y="2"/>
                      <a:pt x="28" y="6"/>
                    </a:cubicBezTo>
                    <a:cubicBezTo>
                      <a:pt x="30" y="7"/>
                      <a:pt x="31" y="9"/>
                      <a:pt x="31" y="11"/>
                    </a:cubicBezTo>
                    <a:cubicBezTo>
                      <a:pt x="32" y="12"/>
                      <a:pt x="32" y="14"/>
                      <a:pt x="32" y="15"/>
                    </a:cubicBezTo>
                    <a:cubicBezTo>
                      <a:pt x="32" y="17"/>
                      <a:pt x="31" y="18"/>
                      <a:pt x="30" y="20"/>
                    </a:cubicBezTo>
                    <a:cubicBezTo>
                      <a:pt x="29" y="22"/>
                      <a:pt x="28" y="23"/>
                      <a:pt x="26" y="24"/>
                    </a:cubicBezTo>
                    <a:cubicBezTo>
                      <a:pt x="24" y="25"/>
                      <a:pt x="22" y="26"/>
                      <a:pt x="19" y="26"/>
                    </a:cubicBezTo>
                    <a:cubicBezTo>
                      <a:pt x="18" y="26"/>
                      <a:pt x="16" y="26"/>
                      <a:pt x="14" y="25"/>
                    </a:cubicBezTo>
                    <a:cubicBezTo>
                      <a:pt x="13" y="25"/>
                      <a:pt x="12" y="25"/>
                      <a:pt x="11" y="24"/>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5" name="Freeform 353">
                <a:extLst>
                  <a:ext uri="{FF2B5EF4-FFF2-40B4-BE49-F238E27FC236}">
                    <a16:creationId xmlns:a16="http://schemas.microsoft.com/office/drawing/2014/main" id="{D6154EEF-0F9F-4443-A61B-243B532872FC}"/>
                  </a:ext>
                </a:extLst>
              </p:cNvPr>
              <p:cNvSpPr>
                <a:spLocks/>
              </p:cNvSpPr>
              <p:nvPr/>
            </p:nvSpPr>
            <p:spPr bwMode="auto">
              <a:xfrm>
                <a:off x="-2" y="2406"/>
                <a:ext cx="2" cy="1"/>
              </a:xfrm>
              <a:custGeom>
                <a:avLst/>
                <a:gdLst>
                  <a:gd name="T0" fmla="*/ 2 w 2"/>
                  <a:gd name="T1" fmla="*/ 1 h 1"/>
                  <a:gd name="T2" fmla="*/ 0 w 2"/>
                  <a:gd name="T3" fmla="*/ 0 h 1"/>
                  <a:gd name="T4" fmla="*/ 1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0"/>
                      <a:pt x="1" y="0"/>
                      <a:pt x="0" y="0"/>
                    </a:cubicBezTo>
                    <a:cubicBezTo>
                      <a:pt x="0" y="0"/>
                      <a:pt x="1" y="0"/>
                      <a:pt x="1" y="0"/>
                    </a:cubicBezTo>
                    <a:cubicBezTo>
                      <a:pt x="1" y="0"/>
                      <a:pt x="2" y="0"/>
                      <a:pt x="2" y="1"/>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6" name="Freeform 354">
                <a:extLst>
                  <a:ext uri="{FF2B5EF4-FFF2-40B4-BE49-F238E27FC236}">
                    <a16:creationId xmlns:a16="http://schemas.microsoft.com/office/drawing/2014/main" id="{44341B7B-5A32-4D06-A8F4-ABD71FE4731D}"/>
                  </a:ext>
                </a:extLst>
              </p:cNvPr>
              <p:cNvSpPr>
                <a:spLocks/>
              </p:cNvSpPr>
              <p:nvPr/>
            </p:nvSpPr>
            <p:spPr bwMode="auto">
              <a:xfrm>
                <a:off x="-15" y="2416"/>
                <a:ext cx="0" cy="3"/>
              </a:xfrm>
              <a:custGeom>
                <a:avLst/>
                <a:gdLst>
                  <a:gd name="T0" fmla="*/ 3 h 3"/>
                  <a:gd name="T1" fmla="*/ 2 h 3"/>
                  <a:gd name="T2" fmla="*/ 2 h 3"/>
                  <a:gd name="T3" fmla="*/ 0 h 3"/>
                  <a:gd name="T4" fmla="*/ 1 h 3"/>
                  <a:gd name="T5" fmla="*/ 3 h 3"/>
                </a:gdLst>
                <a:ahLst/>
                <a:cxnLst>
                  <a:cxn ang="0">
                    <a:pos x="0" y="T0"/>
                  </a:cxn>
                  <a:cxn ang="0">
                    <a:pos x="0" y="T1"/>
                  </a:cxn>
                  <a:cxn ang="0">
                    <a:pos x="0" y="T2"/>
                  </a:cxn>
                  <a:cxn ang="0">
                    <a:pos x="0" y="T3"/>
                  </a:cxn>
                  <a:cxn ang="0">
                    <a:pos x="0" y="T4"/>
                  </a:cxn>
                  <a:cxn ang="0">
                    <a:pos x="0" y="T5"/>
                  </a:cxn>
                </a:cxnLst>
                <a:rect l="0" t="0" r="r" b="b"/>
                <a:pathLst>
                  <a:path h="3">
                    <a:moveTo>
                      <a:pt x="0" y="3"/>
                    </a:moveTo>
                    <a:cubicBezTo>
                      <a:pt x="0" y="2"/>
                      <a:pt x="0" y="2"/>
                      <a:pt x="0" y="2"/>
                    </a:cubicBezTo>
                    <a:cubicBezTo>
                      <a:pt x="0" y="2"/>
                      <a:pt x="0" y="2"/>
                      <a:pt x="0" y="2"/>
                    </a:cubicBezTo>
                    <a:cubicBezTo>
                      <a:pt x="0" y="1"/>
                      <a:pt x="0" y="1"/>
                      <a:pt x="0" y="0"/>
                    </a:cubicBezTo>
                    <a:cubicBezTo>
                      <a:pt x="0" y="0"/>
                      <a:pt x="0" y="0"/>
                      <a:pt x="0" y="1"/>
                    </a:cubicBezTo>
                    <a:cubicBezTo>
                      <a:pt x="0" y="1"/>
                      <a:pt x="0" y="2"/>
                      <a:pt x="0" y="3"/>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7" name="Freeform 355">
                <a:extLst>
                  <a:ext uri="{FF2B5EF4-FFF2-40B4-BE49-F238E27FC236}">
                    <a16:creationId xmlns:a16="http://schemas.microsoft.com/office/drawing/2014/main" id="{1EC7B11B-BBAB-4B3F-A058-BF4033F1F622}"/>
                  </a:ext>
                </a:extLst>
              </p:cNvPr>
              <p:cNvSpPr>
                <a:spLocks/>
              </p:cNvSpPr>
              <p:nvPr/>
            </p:nvSpPr>
            <p:spPr bwMode="auto">
              <a:xfrm>
                <a:off x="26" y="2488"/>
                <a:ext cx="27" cy="22"/>
              </a:xfrm>
              <a:custGeom>
                <a:avLst/>
                <a:gdLst>
                  <a:gd name="T0" fmla="*/ 5 w 23"/>
                  <a:gd name="T1" fmla="*/ 17 h 19"/>
                  <a:gd name="T2" fmla="*/ 5 w 23"/>
                  <a:gd name="T3" fmla="*/ 17 h 19"/>
                  <a:gd name="T4" fmla="*/ 5 w 23"/>
                  <a:gd name="T5" fmla="*/ 17 h 19"/>
                  <a:gd name="T6" fmla="*/ 3 w 23"/>
                  <a:gd name="T7" fmla="*/ 16 h 19"/>
                  <a:gd name="T8" fmla="*/ 1 w 23"/>
                  <a:gd name="T9" fmla="*/ 13 h 19"/>
                  <a:gd name="T10" fmla="*/ 0 w 23"/>
                  <a:gd name="T11" fmla="*/ 12 h 19"/>
                  <a:gd name="T12" fmla="*/ 0 w 23"/>
                  <a:gd name="T13" fmla="*/ 12 h 19"/>
                  <a:gd name="T14" fmla="*/ 0 w 23"/>
                  <a:gd name="T15" fmla="*/ 12 h 19"/>
                  <a:gd name="T16" fmla="*/ 0 w 23"/>
                  <a:gd name="T17" fmla="*/ 10 h 19"/>
                  <a:gd name="T18" fmla="*/ 0 w 23"/>
                  <a:gd name="T19" fmla="*/ 8 h 19"/>
                  <a:gd name="T20" fmla="*/ 0 w 23"/>
                  <a:gd name="T21" fmla="*/ 8 h 19"/>
                  <a:gd name="T22" fmla="*/ 0 w 23"/>
                  <a:gd name="T23" fmla="*/ 8 h 19"/>
                  <a:gd name="T24" fmla="*/ 1 w 23"/>
                  <a:gd name="T25" fmla="*/ 6 h 19"/>
                  <a:gd name="T26" fmla="*/ 3 w 23"/>
                  <a:gd name="T27" fmla="*/ 3 h 19"/>
                  <a:gd name="T28" fmla="*/ 4 w 23"/>
                  <a:gd name="T29" fmla="*/ 3 h 19"/>
                  <a:gd name="T30" fmla="*/ 4 w 23"/>
                  <a:gd name="T31" fmla="*/ 3 h 19"/>
                  <a:gd name="T32" fmla="*/ 4 w 23"/>
                  <a:gd name="T33" fmla="*/ 2 h 19"/>
                  <a:gd name="T34" fmla="*/ 5 w 23"/>
                  <a:gd name="T35" fmla="*/ 2 h 19"/>
                  <a:gd name="T36" fmla="*/ 5 w 23"/>
                  <a:gd name="T37" fmla="*/ 2 h 19"/>
                  <a:gd name="T38" fmla="*/ 8 w 23"/>
                  <a:gd name="T39" fmla="*/ 0 h 19"/>
                  <a:gd name="T40" fmla="*/ 11 w 23"/>
                  <a:gd name="T41" fmla="*/ 0 h 19"/>
                  <a:gd name="T42" fmla="*/ 15 w 23"/>
                  <a:gd name="T43" fmla="*/ 0 h 19"/>
                  <a:gd name="T44" fmla="*/ 18 w 23"/>
                  <a:gd name="T45" fmla="*/ 1 h 19"/>
                  <a:gd name="T46" fmla="*/ 20 w 23"/>
                  <a:gd name="T47" fmla="*/ 3 h 19"/>
                  <a:gd name="T48" fmla="*/ 21 w 23"/>
                  <a:gd name="T49" fmla="*/ 5 h 19"/>
                  <a:gd name="T50" fmla="*/ 23 w 23"/>
                  <a:gd name="T51" fmla="*/ 8 h 19"/>
                  <a:gd name="T52" fmla="*/ 23 w 23"/>
                  <a:gd name="T53" fmla="*/ 10 h 19"/>
                  <a:gd name="T54" fmla="*/ 22 w 23"/>
                  <a:gd name="T55" fmla="*/ 13 h 19"/>
                  <a:gd name="T56" fmla="*/ 22 w 23"/>
                  <a:gd name="T57" fmla="*/ 14 h 19"/>
                  <a:gd name="T58" fmla="*/ 20 w 23"/>
                  <a:gd name="T59" fmla="*/ 16 h 19"/>
                  <a:gd name="T60" fmla="*/ 18 w 23"/>
                  <a:gd name="T61" fmla="*/ 18 h 19"/>
                  <a:gd name="T62" fmla="*/ 16 w 23"/>
                  <a:gd name="T63" fmla="*/ 19 h 19"/>
                  <a:gd name="T64" fmla="*/ 12 w 23"/>
                  <a:gd name="T65" fmla="*/ 19 h 19"/>
                  <a:gd name="T66" fmla="*/ 11 w 23"/>
                  <a:gd name="T67" fmla="*/ 19 h 19"/>
                  <a:gd name="T68" fmla="*/ 8 w 23"/>
                  <a:gd name="T69" fmla="*/ 19 h 19"/>
                  <a:gd name="T70" fmla="*/ 5 w 23"/>
                  <a:gd name="T71"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 h="19">
                    <a:moveTo>
                      <a:pt x="5" y="17"/>
                    </a:moveTo>
                    <a:cubicBezTo>
                      <a:pt x="5" y="17"/>
                      <a:pt x="5" y="17"/>
                      <a:pt x="5" y="17"/>
                    </a:cubicBezTo>
                    <a:cubicBezTo>
                      <a:pt x="5" y="17"/>
                      <a:pt x="5" y="17"/>
                      <a:pt x="5" y="17"/>
                    </a:cubicBezTo>
                    <a:cubicBezTo>
                      <a:pt x="4" y="17"/>
                      <a:pt x="3" y="16"/>
                      <a:pt x="3" y="16"/>
                    </a:cubicBezTo>
                    <a:cubicBezTo>
                      <a:pt x="2" y="15"/>
                      <a:pt x="1" y="14"/>
                      <a:pt x="1" y="13"/>
                    </a:cubicBezTo>
                    <a:cubicBezTo>
                      <a:pt x="1" y="13"/>
                      <a:pt x="1" y="12"/>
                      <a:pt x="0" y="12"/>
                    </a:cubicBezTo>
                    <a:cubicBezTo>
                      <a:pt x="0" y="12"/>
                      <a:pt x="0" y="12"/>
                      <a:pt x="0" y="12"/>
                    </a:cubicBezTo>
                    <a:cubicBezTo>
                      <a:pt x="0" y="12"/>
                      <a:pt x="0" y="12"/>
                      <a:pt x="0" y="12"/>
                    </a:cubicBezTo>
                    <a:cubicBezTo>
                      <a:pt x="0" y="11"/>
                      <a:pt x="0" y="11"/>
                      <a:pt x="0" y="10"/>
                    </a:cubicBezTo>
                    <a:cubicBezTo>
                      <a:pt x="0" y="9"/>
                      <a:pt x="0" y="9"/>
                      <a:pt x="0" y="8"/>
                    </a:cubicBezTo>
                    <a:cubicBezTo>
                      <a:pt x="0" y="8"/>
                      <a:pt x="0" y="8"/>
                      <a:pt x="0" y="8"/>
                    </a:cubicBezTo>
                    <a:cubicBezTo>
                      <a:pt x="0" y="8"/>
                      <a:pt x="0" y="8"/>
                      <a:pt x="0" y="8"/>
                    </a:cubicBezTo>
                    <a:cubicBezTo>
                      <a:pt x="1" y="7"/>
                      <a:pt x="1" y="7"/>
                      <a:pt x="1" y="6"/>
                    </a:cubicBezTo>
                    <a:cubicBezTo>
                      <a:pt x="2" y="5"/>
                      <a:pt x="2" y="4"/>
                      <a:pt x="3" y="3"/>
                    </a:cubicBezTo>
                    <a:cubicBezTo>
                      <a:pt x="4" y="3"/>
                      <a:pt x="4" y="3"/>
                      <a:pt x="4" y="3"/>
                    </a:cubicBezTo>
                    <a:cubicBezTo>
                      <a:pt x="4" y="3"/>
                      <a:pt x="4" y="3"/>
                      <a:pt x="4" y="3"/>
                    </a:cubicBezTo>
                    <a:cubicBezTo>
                      <a:pt x="4" y="3"/>
                      <a:pt x="4" y="2"/>
                      <a:pt x="4" y="2"/>
                    </a:cubicBezTo>
                    <a:cubicBezTo>
                      <a:pt x="5" y="2"/>
                      <a:pt x="5" y="2"/>
                      <a:pt x="5" y="2"/>
                    </a:cubicBezTo>
                    <a:cubicBezTo>
                      <a:pt x="5" y="2"/>
                      <a:pt x="5" y="2"/>
                      <a:pt x="5" y="2"/>
                    </a:cubicBezTo>
                    <a:cubicBezTo>
                      <a:pt x="6" y="1"/>
                      <a:pt x="7" y="1"/>
                      <a:pt x="8" y="0"/>
                    </a:cubicBezTo>
                    <a:cubicBezTo>
                      <a:pt x="9" y="0"/>
                      <a:pt x="10" y="0"/>
                      <a:pt x="11" y="0"/>
                    </a:cubicBezTo>
                    <a:cubicBezTo>
                      <a:pt x="12" y="0"/>
                      <a:pt x="14" y="0"/>
                      <a:pt x="15" y="0"/>
                    </a:cubicBezTo>
                    <a:cubicBezTo>
                      <a:pt x="16" y="0"/>
                      <a:pt x="17" y="1"/>
                      <a:pt x="18" y="1"/>
                    </a:cubicBezTo>
                    <a:cubicBezTo>
                      <a:pt x="19" y="2"/>
                      <a:pt x="19" y="2"/>
                      <a:pt x="20" y="3"/>
                    </a:cubicBezTo>
                    <a:cubicBezTo>
                      <a:pt x="20" y="3"/>
                      <a:pt x="21" y="4"/>
                      <a:pt x="21" y="5"/>
                    </a:cubicBezTo>
                    <a:cubicBezTo>
                      <a:pt x="22" y="6"/>
                      <a:pt x="23" y="7"/>
                      <a:pt x="23" y="8"/>
                    </a:cubicBezTo>
                    <a:cubicBezTo>
                      <a:pt x="23" y="9"/>
                      <a:pt x="23" y="10"/>
                      <a:pt x="23" y="10"/>
                    </a:cubicBezTo>
                    <a:cubicBezTo>
                      <a:pt x="23" y="11"/>
                      <a:pt x="22" y="12"/>
                      <a:pt x="22" y="13"/>
                    </a:cubicBezTo>
                    <a:cubicBezTo>
                      <a:pt x="22" y="14"/>
                      <a:pt x="22" y="14"/>
                      <a:pt x="22" y="14"/>
                    </a:cubicBezTo>
                    <a:cubicBezTo>
                      <a:pt x="21" y="15"/>
                      <a:pt x="21" y="15"/>
                      <a:pt x="20" y="16"/>
                    </a:cubicBezTo>
                    <a:cubicBezTo>
                      <a:pt x="20" y="16"/>
                      <a:pt x="19" y="17"/>
                      <a:pt x="18" y="18"/>
                    </a:cubicBezTo>
                    <a:cubicBezTo>
                      <a:pt x="17" y="18"/>
                      <a:pt x="16" y="18"/>
                      <a:pt x="16" y="19"/>
                    </a:cubicBezTo>
                    <a:cubicBezTo>
                      <a:pt x="15" y="19"/>
                      <a:pt x="13" y="19"/>
                      <a:pt x="12" y="19"/>
                    </a:cubicBezTo>
                    <a:cubicBezTo>
                      <a:pt x="12" y="19"/>
                      <a:pt x="11" y="19"/>
                      <a:pt x="11" y="19"/>
                    </a:cubicBezTo>
                    <a:cubicBezTo>
                      <a:pt x="10" y="19"/>
                      <a:pt x="9" y="19"/>
                      <a:pt x="8" y="19"/>
                    </a:cubicBezTo>
                    <a:cubicBezTo>
                      <a:pt x="7" y="19"/>
                      <a:pt x="6" y="18"/>
                      <a:pt x="5" y="17"/>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8" name="Freeform 356">
                <a:extLst>
                  <a:ext uri="{FF2B5EF4-FFF2-40B4-BE49-F238E27FC236}">
                    <a16:creationId xmlns:a16="http://schemas.microsoft.com/office/drawing/2014/main" id="{68308043-ED66-45D9-A15F-21CE4E04B9D8}"/>
                  </a:ext>
                </a:extLst>
              </p:cNvPr>
              <p:cNvSpPr>
                <a:spLocks/>
              </p:cNvSpPr>
              <p:nvPr/>
            </p:nvSpPr>
            <p:spPr bwMode="auto">
              <a:xfrm>
                <a:off x="76" y="2486"/>
                <a:ext cx="19" cy="19"/>
              </a:xfrm>
              <a:custGeom>
                <a:avLst/>
                <a:gdLst>
                  <a:gd name="T0" fmla="*/ 4 w 16"/>
                  <a:gd name="T1" fmla="*/ 15 h 16"/>
                  <a:gd name="T2" fmla="*/ 2 w 16"/>
                  <a:gd name="T3" fmla="*/ 13 h 16"/>
                  <a:gd name="T4" fmla="*/ 0 w 16"/>
                  <a:gd name="T5" fmla="*/ 10 h 16"/>
                  <a:gd name="T6" fmla="*/ 0 w 16"/>
                  <a:gd name="T7" fmla="*/ 9 h 16"/>
                  <a:gd name="T8" fmla="*/ 0 w 16"/>
                  <a:gd name="T9" fmla="*/ 6 h 16"/>
                  <a:gd name="T10" fmla="*/ 1 w 16"/>
                  <a:gd name="T11" fmla="*/ 3 h 16"/>
                  <a:gd name="T12" fmla="*/ 3 w 16"/>
                  <a:gd name="T13" fmla="*/ 2 h 16"/>
                  <a:gd name="T14" fmla="*/ 6 w 16"/>
                  <a:gd name="T15" fmla="*/ 1 h 16"/>
                  <a:gd name="T16" fmla="*/ 7 w 16"/>
                  <a:gd name="T17" fmla="*/ 1 h 16"/>
                  <a:gd name="T18" fmla="*/ 10 w 16"/>
                  <a:gd name="T19" fmla="*/ 1 h 16"/>
                  <a:gd name="T20" fmla="*/ 11 w 16"/>
                  <a:gd name="T21" fmla="*/ 2 h 16"/>
                  <a:gd name="T22" fmla="*/ 14 w 16"/>
                  <a:gd name="T23" fmla="*/ 4 h 16"/>
                  <a:gd name="T24" fmla="*/ 14 w 16"/>
                  <a:gd name="T25" fmla="*/ 5 h 16"/>
                  <a:gd name="T26" fmla="*/ 15 w 16"/>
                  <a:gd name="T27" fmla="*/ 11 h 16"/>
                  <a:gd name="T28" fmla="*/ 14 w 16"/>
                  <a:gd name="T29" fmla="*/ 13 h 16"/>
                  <a:gd name="T30" fmla="*/ 12 w 16"/>
                  <a:gd name="T31" fmla="*/ 15 h 16"/>
                  <a:gd name="T32" fmla="*/ 7 w 16"/>
                  <a:gd name="T33" fmla="*/ 16 h 16"/>
                  <a:gd name="T34" fmla="*/ 4 w 16"/>
                  <a:gd name="T35"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6">
                    <a:moveTo>
                      <a:pt x="4" y="15"/>
                    </a:moveTo>
                    <a:cubicBezTo>
                      <a:pt x="3" y="14"/>
                      <a:pt x="3" y="14"/>
                      <a:pt x="2" y="13"/>
                    </a:cubicBezTo>
                    <a:cubicBezTo>
                      <a:pt x="1" y="13"/>
                      <a:pt x="0" y="11"/>
                      <a:pt x="0" y="10"/>
                    </a:cubicBezTo>
                    <a:cubicBezTo>
                      <a:pt x="0" y="10"/>
                      <a:pt x="0" y="9"/>
                      <a:pt x="0" y="9"/>
                    </a:cubicBezTo>
                    <a:cubicBezTo>
                      <a:pt x="0" y="8"/>
                      <a:pt x="0" y="7"/>
                      <a:pt x="0" y="6"/>
                    </a:cubicBezTo>
                    <a:cubicBezTo>
                      <a:pt x="0" y="5"/>
                      <a:pt x="1" y="4"/>
                      <a:pt x="1" y="3"/>
                    </a:cubicBezTo>
                    <a:cubicBezTo>
                      <a:pt x="2" y="3"/>
                      <a:pt x="2" y="2"/>
                      <a:pt x="3" y="2"/>
                    </a:cubicBezTo>
                    <a:cubicBezTo>
                      <a:pt x="4" y="1"/>
                      <a:pt x="5" y="1"/>
                      <a:pt x="6" y="1"/>
                    </a:cubicBezTo>
                    <a:cubicBezTo>
                      <a:pt x="7" y="1"/>
                      <a:pt x="7" y="1"/>
                      <a:pt x="7" y="1"/>
                    </a:cubicBezTo>
                    <a:cubicBezTo>
                      <a:pt x="8" y="0"/>
                      <a:pt x="9" y="1"/>
                      <a:pt x="10" y="1"/>
                    </a:cubicBezTo>
                    <a:cubicBezTo>
                      <a:pt x="10" y="1"/>
                      <a:pt x="11" y="1"/>
                      <a:pt x="11" y="2"/>
                    </a:cubicBezTo>
                    <a:cubicBezTo>
                      <a:pt x="12" y="2"/>
                      <a:pt x="13" y="3"/>
                      <a:pt x="14" y="4"/>
                    </a:cubicBezTo>
                    <a:cubicBezTo>
                      <a:pt x="14" y="5"/>
                      <a:pt x="14" y="5"/>
                      <a:pt x="14" y="5"/>
                    </a:cubicBezTo>
                    <a:cubicBezTo>
                      <a:pt x="16" y="7"/>
                      <a:pt x="16" y="9"/>
                      <a:pt x="15" y="11"/>
                    </a:cubicBezTo>
                    <a:cubicBezTo>
                      <a:pt x="15" y="12"/>
                      <a:pt x="15" y="12"/>
                      <a:pt x="14" y="13"/>
                    </a:cubicBezTo>
                    <a:cubicBezTo>
                      <a:pt x="13" y="14"/>
                      <a:pt x="13" y="14"/>
                      <a:pt x="12" y="15"/>
                    </a:cubicBezTo>
                    <a:cubicBezTo>
                      <a:pt x="11" y="16"/>
                      <a:pt x="9" y="16"/>
                      <a:pt x="7" y="16"/>
                    </a:cubicBezTo>
                    <a:cubicBezTo>
                      <a:pt x="6" y="16"/>
                      <a:pt x="5" y="15"/>
                      <a:pt x="4" y="15"/>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9" name="Freeform 357">
                <a:extLst>
                  <a:ext uri="{FF2B5EF4-FFF2-40B4-BE49-F238E27FC236}">
                    <a16:creationId xmlns:a16="http://schemas.microsoft.com/office/drawing/2014/main" id="{7F649F31-B481-4770-93E9-91D6F97C009F}"/>
                  </a:ext>
                </a:extLst>
              </p:cNvPr>
              <p:cNvSpPr>
                <a:spLocks/>
              </p:cNvSpPr>
              <p:nvPr/>
            </p:nvSpPr>
            <p:spPr bwMode="auto">
              <a:xfrm>
                <a:off x="152" y="2547"/>
                <a:ext cx="31" cy="26"/>
              </a:xfrm>
              <a:custGeom>
                <a:avLst/>
                <a:gdLst>
                  <a:gd name="T0" fmla="*/ 11 w 26"/>
                  <a:gd name="T1" fmla="*/ 21 h 22"/>
                  <a:gd name="T2" fmla="*/ 12 w 26"/>
                  <a:gd name="T3" fmla="*/ 21 h 22"/>
                  <a:gd name="T4" fmla="*/ 19 w 26"/>
                  <a:gd name="T5" fmla="*/ 21 h 22"/>
                  <a:gd name="T6" fmla="*/ 24 w 26"/>
                  <a:gd name="T7" fmla="*/ 16 h 22"/>
                  <a:gd name="T8" fmla="*/ 25 w 26"/>
                  <a:gd name="T9" fmla="*/ 13 h 22"/>
                  <a:gd name="T10" fmla="*/ 26 w 26"/>
                  <a:gd name="T11" fmla="*/ 12 h 22"/>
                  <a:gd name="T12" fmla="*/ 24 w 26"/>
                  <a:gd name="T13" fmla="*/ 8 h 22"/>
                  <a:gd name="T14" fmla="*/ 23 w 26"/>
                  <a:gd name="T15" fmla="*/ 5 h 22"/>
                  <a:gd name="T16" fmla="*/ 20 w 26"/>
                  <a:gd name="T17" fmla="*/ 2 h 22"/>
                  <a:gd name="T18" fmla="*/ 17 w 26"/>
                  <a:gd name="T19" fmla="*/ 1 h 22"/>
                  <a:gd name="T20" fmla="*/ 17 w 26"/>
                  <a:gd name="T21" fmla="*/ 1 h 22"/>
                  <a:gd name="T22" fmla="*/ 16 w 26"/>
                  <a:gd name="T23" fmla="*/ 1 h 22"/>
                  <a:gd name="T24" fmla="*/ 12 w 26"/>
                  <a:gd name="T25" fmla="*/ 0 h 22"/>
                  <a:gd name="T26" fmla="*/ 15 w 26"/>
                  <a:gd name="T27" fmla="*/ 1 h 22"/>
                  <a:gd name="T28" fmla="*/ 14 w 26"/>
                  <a:gd name="T29" fmla="*/ 1 h 22"/>
                  <a:gd name="T30" fmla="*/ 13 w 26"/>
                  <a:gd name="T31" fmla="*/ 0 h 22"/>
                  <a:gd name="T32" fmla="*/ 10 w 26"/>
                  <a:gd name="T33" fmla="*/ 0 h 22"/>
                  <a:gd name="T34" fmla="*/ 10 w 26"/>
                  <a:gd name="T35" fmla="*/ 1 h 22"/>
                  <a:gd name="T36" fmla="*/ 4 w 26"/>
                  <a:gd name="T37" fmla="*/ 2 h 22"/>
                  <a:gd name="T38" fmla="*/ 1 w 26"/>
                  <a:gd name="T39" fmla="*/ 9 h 22"/>
                  <a:gd name="T40" fmla="*/ 2 w 26"/>
                  <a:gd name="T41" fmla="*/ 11 h 22"/>
                  <a:gd name="T42" fmla="*/ 2 w 26"/>
                  <a:gd name="T43" fmla="*/ 13 h 22"/>
                  <a:gd name="T44" fmla="*/ 5 w 26"/>
                  <a:gd name="T45" fmla="*/ 17 h 22"/>
                  <a:gd name="T46" fmla="*/ 6 w 26"/>
                  <a:gd name="T47" fmla="*/ 18 h 22"/>
                  <a:gd name="T48" fmla="*/ 11 w 26"/>
                  <a:gd name="T49"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22">
                    <a:moveTo>
                      <a:pt x="11" y="21"/>
                    </a:moveTo>
                    <a:cubicBezTo>
                      <a:pt x="12" y="21"/>
                      <a:pt x="12" y="21"/>
                      <a:pt x="12" y="21"/>
                    </a:cubicBezTo>
                    <a:cubicBezTo>
                      <a:pt x="15" y="22"/>
                      <a:pt x="17" y="21"/>
                      <a:pt x="19" y="21"/>
                    </a:cubicBezTo>
                    <a:cubicBezTo>
                      <a:pt x="21" y="20"/>
                      <a:pt x="23" y="18"/>
                      <a:pt x="24" y="16"/>
                    </a:cubicBezTo>
                    <a:cubicBezTo>
                      <a:pt x="24" y="15"/>
                      <a:pt x="25" y="14"/>
                      <a:pt x="25" y="13"/>
                    </a:cubicBezTo>
                    <a:cubicBezTo>
                      <a:pt x="25" y="12"/>
                      <a:pt x="25" y="12"/>
                      <a:pt x="26" y="12"/>
                    </a:cubicBezTo>
                    <a:cubicBezTo>
                      <a:pt x="26" y="10"/>
                      <a:pt x="26" y="9"/>
                      <a:pt x="24" y="8"/>
                    </a:cubicBezTo>
                    <a:cubicBezTo>
                      <a:pt x="24" y="7"/>
                      <a:pt x="23" y="6"/>
                      <a:pt x="23" y="5"/>
                    </a:cubicBezTo>
                    <a:cubicBezTo>
                      <a:pt x="22" y="4"/>
                      <a:pt x="21" y="3"/>
                      <a:pt x="20" y="2"/>
                    </a:cubicBezTo>
                    <a:cubicBezTo>
                      <a:pt x="19" y="2"/>
                      <a:pt x="18" y="2"/>
                      <a:pt x="17" y="1"/>
                    </a:cubicBezTo>
                    <a:cubicBezTo>
                      <a:pt x="17" y="1"/>
                      <a:pt x="17" y="1"/>
                      <a:pt x="17" y="1"/>
                    </a:cubicBezTo>
                    <a:cubicBezTo>
                      <a:pt x="16" y="1"/>
                      <a:pt x="16" y="1"/>
                      <a:pt x="16" y="1"/>
                    </a:cubicBezTo>
                    <a:cubicBezTo>
                      <a:pt x="15" y="1"/>
                      <a:pt x="14" y="1"/>
                      <a:pt x="12" y="0"/>
                    </a:cubicBezTo>
                    <a:cubicBezTo>
                      <a:pt x="13" y="1"/>
                      <a:pt x="14" y="1"/>
                      <a:pt x="15" y="1"/>
                    </a:cubicBezTo>
                    <a:cubicBezTo>
                      <a:pt x="15" y="1"/>
                      <a:pt x="14" y="1"/>
                      <a:pt x="14" y="1"/>
                    </a:cubicBezTo>
                    <a:cubicBezTo>
                      <a:pt x="14" y="0"/>
                      <a:pt x="13" y="0"/>
                      <a:pt x="13" y="0"/>
                    </a:cubicBezTo>
                    <a:cubicBezTo>
                      <a:pt x="12" y="0"/>
                      <a:pt x="11" y="0"/>
                      <a:pt x="10" y="0"/>
                    </a:cubicBezTo>
                    <a:cubicBezTo>
                      <a:pt x="10" y="0"/>
                      <a:pt x="10" y="1"/>
                      <a:pt x="10" y="1"/>
                    </a:cubicBezTo>
                    <a:cubicBezTo>
                      <a:pt x="8" y="0"/>
                      <a:pt x="5" y="0"/>
                      <a:pt x="4" y="2"/>
                    </a:cubicBezTo>
                    <a:cubicBezTo>
                      <a:pt x="1" y="3"/>
                      <a:pt x="0" y="6"/>
                      <a:pt x="1" y="9"/>
                    </a:cubicBezTo>
                    <a:cubicBezTo>
                      <a:pt x="1" y="10"/>
                      <a:pt x="2" y="10"/>
                      <a:pt x="2" y="11"/>
                    </a:cubicBezTo>
                    <a:cubicBezTo>
                      <a:pt x="2" y="11"/>
                      <a:pt x="2" y="12"/>
                      <a:pt x="2" y="13"/>
                    </a:cubicBezTo>
                    <a:cubicBezTo>
                      <a:pt x="3" y="14"/>
                      <a:pt x="4" y="16"/>
                      <a:pt x="5" y="17"/>
                    </a:cubicBezTo>
                    <a:cubicBezTo>
                      <a:pt x="5" y="17"/>
                      <a:pt x="5" y="18"/>
                      <a:pt x="6" y="18"/>
                    </a:cubicBezTo>
                    <a:cubicBezTo>
                      <a:pt x="8" y="19"/>
                      <a:pt x="9" y="20"/>
                      <a:pt x="11" y="21"/>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0" name="Freeform 358">
                <a:extLst>
                  <a:ext uri="{FF2B5EF4-FFF2-40B4-BE49-F238E27FC236}">
                    <a16:creationId xmlns:a16="http://schemas.microsoft.com/office/drawing/2014/main" id="{F3F5183D-1E52-4776-B9F8-BE7B4F50C61E}"/>
                  </a:ext>
                </a:extLst>
              </p:cNvPr>
              <p:cNvSpPr>
                <a:spLocks/>
              </p:cNvSpPr>
              <p:nvPr/>
            </p:nvSpPr>
            <p:spPr bwMode="auto">
              <a:xfrm>
                <a:off x="261" y="2551"/>
                <a:ext cx="30" cy="29"/>
              </a:xfrm>
              <a:custGeom>
                <a:avLst/>
                <a:gdLst>
                  <a:gd name="T0" fmla="*/ 11 w 26"/>
                  <a:gd name="T1" fmla="*/ 24 h 24"/>
                  <a:gd name="T2" fmla="*/ 5 w 26"/>
                  <a:gd name="T3" fmla="*/ 21 h 24"/>
                  <a:gd name="T4" fmla="*/ 5 w 26"/>
                  <a:gd name="T5" fmla="*/ 20 h 24"/>
                  <a:gd name="T6" fmla="*/ 4 w 26"/>
                  <a:gd name="T7" fmla="*/ 19 h 24"/>
                  <a:gd name="T8" fmla="*/ 0 w 26"/>
                  <a:gd name="T9" fmla="*/ 14 h 24"/>
                  <a:gd name="T10" fmla="*/ 0 w 26"/>
                  <a:gd name="T11" fmla="*/ 13 h 24"/>
                  <a:gd name="T12" fmla="*/ 0 w 26"/>
                  <a:gd name="T13" fmla="*/ 13 h 24"/>
                  <a:gd name="T14" fmla="*/ 0 w 26"/>
                  <a:gd name="T15" fmla="*/ 9 h 24"/>
                  <a:gd name="T16" fmla="*/ 0 w 26"/>
                  <a:gd name="T17" fmla="*/ 8 h 24"/>
                  <a:gd name="T18" fmla="*/ 0 w 26"/>
                  <a:gd name="T19" fmla="*/ 8 h 24"/>
                  <a:gd name="T20" fmla="*/ 0 w 26"/>
                  <a:gd name="T21" fmla="*/ 7 h 24"/>
                  <a:gd name="T22" fmla="*/ 0 w 26"/>
                  <a:gd name="T23" fmla="*/ 8 h 24"/>
                  <a:gd name="T24" fmla="*/ 1 w 26"/>
                  <a:gd name="T25" fmla="*/ 5 h 24"/>
                  <a:gd name="T26" fmla="*/ 2 w 26"/>
                  <a:gd name="T27" fmla="*/ 4 h 24"/>
                  <a:gd name="T28" fmla="*/ 2 w 26"/>
                  <a:gd name="T29" fmla="*/ 3 h 24"/>
                  <a:gd name="T30" fmla="*/ 6 w 26"/>
                  <a:gd name="T31" fmla="*/ 1 h 24"/>
                  <a:gd name="T32" fmla="*/ 7 w 26"/>
                  <a:gd name="T33" fmla="*/ 1 h 24"/>
                  <a:gd name="T34" fmla="*/ 8 w 26"/>
                  <a:gd name="T35" fmla="*/ 0 h 24"/>
                  <a:gd name="T36" fmla="*/ 14 w 26"/>
                  <a:gd name="T37" fmla="*/ 0 h 24"/>
                  <a:gd name="T38" fmla="*/ 16 w 26"/>
                  <a:gd name="T39" fmla="*/ 1 h 24"/>
                  <a:gd name="T40" fmla="*/ 16 w 26"/>
                  <a:gd name="T41" fmla="*/ 1 h 24"/>
                  <a:gd name="T42" fmla="*/ 22 w 26"/>
                  <a:gd name="T43" fmla="*/ 4 h 24"/>
                  <a:gd name="T44" fmla="*/ 22 w 26"/>
                  <a:gd name="T45" fmla="*/ 4 h 24"/>
                  <a:gd name="T46" fmla="*/ 23 w 26"/>
                  <a:gd name="T47" fmla="*/ 5 h 24"/>
                  <a:gd name="T48" fmla="*/ 24 w 26"/>
                  <a:gd name="T49" fmla="*/ 7 h 24"/>
                  <a:gd name="T50" fmla="*/ 26 w 26"/>
                  <a:gd name="T51" fmla="*/ 10 h 24"/>
                  <a:gd name="T52" fmla="*/ 26 w 26"/>
                  <a:gd name="T53" fmla="*/ 14 h 24"/>
                  <a:gd name="T54" fmla="*/ 25 w 26"/>
                  <a:gd name="T55" fmla="*/ 18 h 24"/>
                  <a:gd name="T56" fmla="*/ 23 w 26"/>
                  <a:gd name="T57" fmla="*/ 21 h 24"/>
                  <a:gd name="T58" fmla="*/ 18 w 26"/>
                  <a:gd name="T59" fmla="*/ 24 h 24"/>
                  <a:gd name="T60" fmla="*/ 15 w 26"/>
                  <a:gd name="T61" fmla="*/ 24 h 24"/>
                  <a:gd name="T62" fmla="*/ 12 w 26"/>
                  <a:gd name="T63" fmla="*/ 24 h 24"/>
                  <a:gd name="T64" fmla="*/ 11 w 26"/>
                  <a:gd name="T65" fmla="*/ 24 h 24"/>
                  <a:gd name="T66" fmla="*/ 11 w 26"/>
                  <a:gd name="T6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 h="24">
                    <a:moveTo>
                      <a:pt x="11" y="24"/>
                    </a:moveTo>
                    <a:cubicBezTo>
                      <a:pt x="9" y="23"/>
                      <a:pt x="7" y="22"/>
                      <a:pt x="5" y="21"/>
                    </a:cubicBezTo>
                    <a:cubicBezTo>
                      <a:pt x="5" y="20"/>
                      <a:pt x="5" y="20"/>
                      <a:pt x="5" y="20"/>
                    </a:cubicBezTo>
                    <a:cubicBezTo>
                      <a:pt x="4" y="20"/>
                      <a:pt x="4" y="19"/>
                      <a:pt x="4" y="19"/>
                    </a:cubicBezTo>
                    <a:cubicBezTo>
                      <a:pt x="2" y="17"/>
                      <a:pt x="1" y="16"/>
                      <a:pt x="0" y="14"/>
                    </a:cubicBezTo>
                    <a:cubicBezTo>
                      <a:pt x="0" y="14"/>
                      <a:pt x="0" y="13"/>
                      <a:pt x="0" y="13"/>
                    </a:cubicBezTo>
                    <a:cubicBezTo>
                      <a:pt x="0" y="13"/>
                      <a:pt x="0" y="13"/>
                      <a:pt x="0" y="13"/>
                    </a:cubicBezTo>
                    <a:cubicBezTo>
                      <a:pt x="0" y="11"/>
                      <a:pt x="0" y="10"/>
                      <a:pt x="0" y="9"/>
                    </a:cubicBezTo>
                    <a:cubicBezTo>
                      <a:pt x="0" y="9"/>
                      <a:pt x="0" y="8"/>
                      <a:pt x="0" y="8"/>
                    </a:cubicBezTo>
                    <a:cubicBezTo>
                      <a:pt x="0" y="8"/>
                      <a:pt x="0" y="8"/>
                      <a:pt x="0" y="8"/>
                    </a:cubicBezTo>
                    <a:cubicBezTo>
                      <a:pt x="0" y="8"/>
                      <a:pt x="0" y="8"/>
                      <a:pt x="0" y="7"/>
                    </a:cubicBezTo>
                    <a:cubicBezTo>
                      <a:pt x="0" y="7"/>
                      <a:pt x="0" y="8"/>
                      <a:pt x="0" y="8"/>
                    </a:cubicBezTo>
                    <a:cubicBezTo>
                      <a:pt x="0" y="7"/>
                      <a:pt x="0" y="6"/>
                      <a:pt x="1" y="5"/>
                    </a:cubicBezTo>
                    <a:cubicBezTo>
                      <a:pt x="2" y="4"/>
                      <a:pt x="2" y="4"/>
                      <a:pt x="2" y="4"/>
                    </a:cubicBezTo>
                    <a:cubicBezTo>
                      <a:pt x="2" y="3"/>
                      <a:pt x="2" y="3"/>
                      <a:pt x="2" y="3"/>
                    </a:cubicBezTo>
                    <a:cubicBezTo>
                      <a:pt x="4" y="2"/>
                      <a:pt x="5" y="1"/>
                      <a:pt x="6" y="1"/>
                    </a:cubicBezTo>
                    <a:cubicBezTo>
                      <a:pt x="7" y="1"/>
                      <a:pt x="7" y="1"/>
                      <a:pt x="7" y="1"/>
                    </a:cubicBezTo>
                    <a:cubicBezTo>
                      <a:pt x="7" y="1"/>
                      <a:pt x="7" y="0"/>
                      <a:pt x="8" y="0"/>
                    </a:cubicBezTo>
                    <a:cubicBezTo>
                      <a:pt x="10" y="0"/>
                      <a:pt x="12" y="0"/>
                      <a:pt x="14" y="0"/>
                    </a:cubicBezTo>
                    <a:cubicBezTo>
                      <a:pt x="14" y="0"/>
                      <a:pt x="15" y="0"/>
                      <a:pt x="16" y="1"/>
                    </a:cubicBezTo>
                    <a:cubicBezTo>
                      <a:pt x="16" y="1"/>
                      <a:pt x="16" y="1"/>
                      <a:pt x="16" y="1"/>
                    </a:cubicBezTo>
                    <a:cubicBezTo>
                      <a:pt x="18" y="1"/>
                      <a:pt x="20" y="2"/>
                      <a:pt x="22" y="4"/>
                    </a:cubicBezTo>
                    <a:cubicBezTo>
                      <a:pt x="22" y="4"/>
                      <a:pt x="22" y="4"/>
                      <a:pt x="22" y="4"/>
                    </a:cubicBezTo>
                    <a:cubicBezTo>
                      <a:pt x="22" y="4"/>
                      <a:pt x="22" y="5"/>
                      <a:pt x="23" y="5"/>
                    </a:cubicBezTo>
                    <a:cubicBezTo>
                      <a:pt x="23" y="6"/>
                      <a:pt x="24" y="6"/>
                      <a:pt x="24" y="7"/>
                    </a:cubicBezTo>
                    <a:cubicBezTo>
                      <a:pt x="25" y="8"/>
                      <a:pt x="25" y="9"/>
                      <a:pt x="26" y="10"/>
                    </a:cubicBezTo>
                    <a:cubicBezTo>
                      <a:pt x="26" y="11"/>
                      <a:pt x="26" y="13"/>
                      <a:pt x="26" y="14"/>
                    </a:cubicBezTo>
                    <a:cubicBezTo>
                      <a:pt x="26" y="16"/>
                      <a:pt x="26" y="17"/>
                      <a:pt x="25" y="18"/>
                    </a:cubicBezTo>
                    <a:cubicBezTo>
                      <a:pt x="23" y="21"/>
                      <a:pt x="23" y="21"/>
                      <a:pt x="23" y="21"/>
                    </a:cubicBezTo>
                    <a:cubicBezTo>
                      <a:pt x="22" y="22"/>
                      <a:pt x="20" y="23"/>
                      <a:pt x="18" y="24"/>
                    </a:cubicBezTo>
                    <a:cubicBezTo>
                      <a:pt x="17" y="24"/>
                      <a:pt x="16" y="24"/>
                      <a:pt x="15" y="24"/>
                    </a:cubicBezTo>
                    <a:cubicBezTo>
                      <a:pt x="14" y="24"/>
                      <a:pt x="13" y="24"/>
                      <a:pt x="12" y="24"/>
                    </a:cubicBezTo>
                    <a:cubicBezTo>
                      <a:pt x="12" y="24"/>
                      <a:pt x="12" y="24"/>
                      <a:pt x="11" y="24"/>
                    </a:cubicBezTo>
                    <a:cubicBezTo>
                      <a:pt x="11" y="24"/>
                      <a:pt x="11" y="24"/>
                      <a:pt x="11" y="24"/>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1" name="Freeform 359">
                <a:extLst>
                  <a:ext uri="{FF2B5EF4-FFF2-40B4-BE49-F238E27FC236}">
                    <a16:creationId xmlns:a16="http://schemas.microsoft.com/office/drawing/2014/main" id="{850DE51A-01BA-4190-A63E-5C82FE934103}"/>
                  </a:ext>
                </a:extLst>
              </p:cNvPr>
              <p:cNvSpPr>
                <a:spLocks/>
              </p:cNvSpPr>
              <p:nvPr/>
            </p:nvSpPr>
            <p:spPr bwMode="auto">
              <a:xfrm>
                <a:off x="316" y="2619"/>
                <a:ext cx="23" cy="24"/>
              </a:xfrm>
              <a:custGeom>
                <a:avLst/>
                <a:gdLst>
                  <a:gd name="T0" fmla="*/ 5 w 20"/>
                  <a:gd name="T1" fmla="*/ 18 h 20"/>
                  <a:gd name="T2" fmla="*/ 3 w 20"/>
                  <a:gd name="T3" fmla="*/ 16 h 20"/>
                  <a:gd name="T4" fmla="*/ 1 w 20"/>
                  <a:gd name="T5" fmla="*/ 13 h 20"/>
                  <a:gd name="T6" fmla="*/ 1 w 20"/>
                  <a:gd name="T7" fmla="*/ 12 h 20"/>
                  <a:gd name="T8" fmla="*/ 1 w 20"/>
                  <a:gd name="T9" fmla="*/ 7 h 20"/>
                  <a:gd name="T10" fmla="*/ 2 w 20"/>
                  <a:gd name="T11" fmla="*/ 4 h 20"/>
                  <a:gd name="T12" fmla="*/ 5 w 20"/>
                  <a:gd name="T13" fmla="*/ 1 h 20"/>
                  <a:gd name="T14" fmla="*/ 9 w 20"/>
                  <a:gd name="T15" fmla="*/ 0 h 20"/>
                  <a:gd name="T16" fmla="*/ 10 w 20"/>
                  <a:gd name="T17" fmla="*/ 0 h 20"/>
                  <a:gd name="T18" fmla="*/ 13 w 20"/>
                  <a:gd name="T19" fmla="*/ 0 h 20"/>
                  <a:gd name="T20" fmla="*/ 15 w 20"/>
                  <a:gd name="T21" fmla="*/ 1 h 20"/>
                  <a:gd name="T22" fmla="*/ 17 w 20"/>
                  <a:gd name="T23" fmla="*/ 3 h 20"/>
                  <a:gd name="T24" fmla="*/ 19 w 20"/>
                  <a:gd name="T25" fmla="*/ 5 h 20"/>
                  <a:gd name="T26" fmla="*/ 20 w 20"/>
                  <a:gd name="T27" fmla="*/ 7 h 20"/>
                  <a:gd name="T28" fmla="*/ 20 w 20"/>
                  <a:gd name="T29" fmla="*/ 10 h 20"/>
                  <a:gd name="T30" fmla="*/ 20 w 20"/>
                  <a:gd name="T31" fmla="*/ 12 h 20"/>
                  <a:gd name="T32" fmla="*/ 18 w 20"/>
                  <a:gd name="T33" fmla="*/ 16 h 20"/>
                  <a:gd name="T34" fmla="*/ 17 w 20"/>
                  <a:gd name="T35" fmla="*/ 18 h 20"/>
                  <a:gd name="T36" fmla="*/ 14 w 20"/>
                  <a:gd name="T37" fmla="*/ 19 h 20"/>
                  <a:gd name="T38" fmla="*/ 12 w 20"/>
                  <a:gd name="T39" fmla="*/ 20 h 20"/>
                  <a:gd name="T40" fmla="*/ 9 w 20"/>
                  <a:gd name="T41" fmla="*/ 20 h 20"/>
                  <a:gd name="T42" fmla="*/ 7 w 20"/>
                  <a:gd name="T43" fmla="*/ 19 h 20"/>
                  <a:gd name="T44" fmla="*/ 5 w 20"/>
                  <a:gd name="T45"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20">
                    <a:moveTo>
                      <a:pt x="5" y="18"/>
                    </a:moveTo>
                    <a:cubicBezTo>
                      <a:pt x="4" y="17"/>
                      <a:pt x="3" y="17"/>
                      <a:pt x="3" y="16"/>
                    </a:cubicBezTo>
                    <a:cubicBezTo>
                      <a:pt x="2" y="15"/>
                      <a:pt x="1" y="14"/>
                      <a:pt x="1" y="13"/>
                    </a:cubicBezTo>
                    <a:cubicBezTo>
                      <a:pt x="1" y="12"/>
                      <a:pt x="1" y="12"/>
                      <a:pt x="1" y="12"/>
                    </a:cubicBezTo>
                    <a:cubicBezTo>
                      <a:pt x="0" y="10"/>
                      <a:pt x="0" y="9"/>
                      <a:pt x="1" y="7"/>
                    </a:cubicBezTo>
                    <a:cubicBezTo>
                      <a:pt x="1" y="6"/>
                      <a:pt x="2" y="5"/>
                      <a:pt x="2" y="4"/>
                    </a:cubicBezTo>
                    <a:cubicBezTo>
                      <a:pt x="3" y="3"/>
                      <a:pt x="4" y="2"/>
                      <a:pt x="5" y="1"/>
                    </a:cubicBezTo>
                    <a:cubicBezTo>
                      <a:pt x="6" y="1"/>
                      <a:pt x="8" y="0"/>
                      <a:pt x="9" y="0"/>
                    </a:cubicBezTo>
                    <a:cubicBezTo>
                      <a:pt x="10" y="0"/>
                      <a:pt x="10" y="0"/>
                      <a:pt x="10" y="0"/>
                    </a:cubicBezTo>
                    <a:cubicBezTo>
                      <a:pt x="11" y="0"/>
                      <a:pt x="12" y="0"/>
                      <a:pt x="13" y="0"/>
                    </a:cubicBezTo>
                    <a:cubicBezTo>
                      <a:pt x="14" y="1"/>
                      <a:pt x="14" y="1"/>
                      <a:pt x="15" y="1"/>
                    </a:cubicBezTo>
                    <a:cubicBezTo>
                      <a:pt x="16" y="2"/>
                      <a:pt x="17" y="2"/>
                      <a:pt x="17" y="3"/>
                    </a:cubicBezTo>
                    <a:cubicBezTo>
                      <a:pt x="18" y="4"/>
                      <a:pt x="18" y="4"/>
                      <a:pt x="19" y="5"/>
                    </a:cubicBezTo>
                    <a:cubicBezTo>
                      <a:pt x="19" y="6"/>
                      <a:pt x="20" y="6"/>
                      <a:pt x="20" y="7"/>
                    </a:cubicBezTo>
                    <a:cubicBezTo>
                      <a:pt x="20" y="8"/>
                      <a:pt x="20" y="9"/>
                      <a:pt x="20" y="10"/>
                    </a:cubicBezTo>
                    <a:cubicBezTo>
                      <a:pt x="20" y="12"/>
                      <a:pt x="20" y="12"/>
                      <a:pt x="20" y="12"/>
                    </a:cubicBezTo>
                    <a:cubicBezTo>
                      <a:pt x="20" y="14"/>
                      <a:pt x="19" y="15"/>
                      <a:pt x="18" y="16"/>
                    </a:cubicBezTo>
                    <a:cubicBezTo>
                      <a:pt x="18" y="16"/>
                      <a:pt x="17" y="17"/>
                      <a:pt x="17" y="18"/>
                    </a:cubicBezTo>
                    <a:cubicBezTo>
                      <a:pt x="16" y="18"/>
                      <a:pt x="15" y="19"/>
                      <a:pt x="14" y="19"/>
                    </a:cubicBezTo>
                    <a:cubicBezTo>
                      <a:pt x="14" y="19"/>
                      <a:pt x="13" y="20"/>
                      <a:pt x="12" y="20"/>
                    </a:cubicBezTo>
                    <a:cubicBezTo>
                      <a:pt x="11" y="20"/>
                      <a:pt x="10" y="20"/>
                      <a:pt x="9" y="20"/>
                    </a:cubicBezTo>
                    <a:cubicBezTo>
                      <a:pt x="9" y="20"/>
                      <a:pt x="8" y="19"/>
                      <a:pt x="7" y="19"/>
                    </a:cubicBezTo>
                    <a:cubicBezTo>
                      <a:pt x="6" y="19"/>
                      <a:pt x="5" y="18"/>
                      <a:pt x="5" y="18"/>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2" name="Freeform 360">
                <a:extLst>
                  <a:ext uri="{FF2B5EF4-FFF2-40B4-BE49-F238E27FC236}">
                    <a16:creationId xmlns:a16="http://schemas.microsoft.com/office/drawing/2014/main" id="{C8529CDE-0B23-4D4F-ADB7-DBBD583D293D}"/>
                  </a:ext>
                </a:extLst>
              </p:cNvPr>
              <p:cNvSpPr>
                <a:spLocks/>
              </p:cNvSpPr>
              <p:nvPr/>
            </p:nvSpPr>
            <p:spPr bwMode="auto">
              <a:xfrm>
                <a:off x="407" y="2623"/>
                <a:ext cx="0" cy="1"/>
              </a:xfrm>
              <a:custGeom>
                <a:avLst/>
                <a:gdLst>
                  <a:gd name="T0" fmla="*/ 1 h 1"/>
                  <a:gd name="T1" fmla="*/ 1 h 1"/>
                  <a:gd name="T2" fmla="*/ 0 h 1"/>
                  <a:gd name="T3" fmla="*/ 0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1"/>
                    </a:cubicBezTo>
                    <a:cubicBezTo>
                      <a:pt x="0" y="1"/>
                      <a:pt x="0" y="0"/>
                      <a:pt x="0" y="0"/>
                    </a:cubicBezTo>
                    <a:cubicBezTo>
                      <a:pt x="0" y="0"/>
                      <a:pt x="0" y="0"/>
                      <a:pt x="0" y="0"/>
                    </a:cubicBezTo>
                    <a:cubicBezTo>
                      <a:pt x="0" y="0"/>
                      <a:pt x="0" y="1"/>
                      <a:pt x="0" y="1"/>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3" name="Freeform 361">
                <a:extLst>
                  <a:ext uri="{FF2B5EF4-FFF2-40B4-BE49-F238E27FC236}">
                    <a16:creationId xmlns:a16="http://schemas.microsoft.com/office/drawing/2014/main" id="{45614384-0274-4D0D-8CAB-7CDBBF5DC26D}"/>
                  </a:ext>
                </a:extLst>
              </p:cNvPr>
              <p:cNvSpPr>
                <a:spLocks/>
              </p:cNvSpPr>
              <p:nvPr/>
            </p:nvSpPr>
            <p:spPr bwMode="auto">
              <a:xfrm>
                <a:off x="407" y="2615"/>
                <a:ext cx="26" cy="22"/>
              </a:xfrm>
              <a:custGeom>
                <a:avLst/>
                <a:gdLst>
                  <a:gd name="T0" fmla="*/ 9 w 22"/>
                  <a:gd name="T1" fmla="*/ 19 h 19"/>
                  <a:gd name="T2" fmla="*/ 14 w 22"/>
                  <a:gd name="T3" fmla="*/ 19 h 19"/>
                  <a:gd name="T4" fmla="*/ 17 w 22"/>
                  <a:gd name="T5" fmla="*/ 18 h 19"/>
                  <a:gd name="T6" fmla="*/ 19 w 22"/>
                  <a:gd name="T7" fmla="*/ 16 h 19"/>
                  <a:gd name="T8" fmla="*/ 21 w 22"/>
                  <a:gd name="T9" fmla="*/ 12 h 19"/>
                  <a:gd name="T10" fmla="*/ 22 w 22"/>
                  <a:gd name="T11" fmla="*/ 9 h 19"/>
                  <a:gd name="T12" fmla="*/ 20 w 22"/>
                  <a:gd name="T13" fmla="*/ 5 h 19"/>
                  <a:gd name="T14" fmla="*/ 18 w 22"/>
                  <a:gd name="T15" fmla="*/ 2 h 19"/>
                  <a:gd name="T16" fmla="*/ 16 w 22"/>
                  <a:gd name="T17" fmla="*/ 1 h 19"/>
                  <a:gd name="T18" fmla="*/ 13 w 22"/>
                  <a:gd name="T19" fmla="*/ 1 h 19"/>
                  <a:gd name="T20" fmla="*/ 13 w 22"/>
                  <a:gd name="T21" fmla="*/ 1 h 19"/>
                  <a:gd name="T22" fmla="*/ 12 w 22"/>
                  <a:gd name="T23" fmla="*/ 1 h 19"/>
                  <a:gd name="T24" fmla="*/ 12 w 22"/>
                  <a:gd name="T25" fmla="*/ 0 h 19"/>
                  <a:gd name="T26" fmla="*/ 10 w 22"/>
                  <a:gd name="T27" fmla="*/ 0 h 19"/>
                  <a:gd name="T28" fmla="*/ 11 w 22"/>
                  <a:gd name="T29" fmla="*/ 0 h 19"/>
                  <a:gd name="T30" fmla="*/ 9 w 22"/>
                  <a:gd name="T31" fmla="*/ 0 h 19"/>
                  <a:gd name="T32" fmla="*/ 10 w 22"/>
                  <a:gd name="T33" fmla="*/ 0 h 19"/>
                  <a:gd name="T34" fmla="*/ 9 w 22"/>
                  <a:gd name="T35" fmla="*/ 0 h 19"/>
                  <a:gd name="T36" fmla="*/ 9 w 22"/>
                  <a:gd name="T37" fmla="*/ 0 h 19"/>
                  <a:gd name="T38" fmla="*/ 9 w 22"/>
                  <a:gd name="T39" fmla="*/ 0 h 19"/>
                  <a:gd name="T40" fmla="*/ 8 w 22"/>
                  <a:gd name="T41" fmla="*/ 0 h 19"/>
                  <a:gd name="T42" fmla="*/ 9 w 22"/>
                  <a:gd name="T43" fmla="*/ 0 h 19"/>
                  <a:gd name="T44" fmla="*/ 7 w 22"/>
                  <a:gd name="T45" fmla="*/ 0 h 19"/>
                  <a:gd name="T46" fmla="*/ 8 w 22"/>
                  <a:gd name="T47" fmla="*/ 0 h 19"/>
                  <a:gd name="T48" fmla="*/ 7 w 22"/>
                  <a:gd name="T49" fmla="*/ 0 h 19"/>
                  <a:gd name="T50" fmla="*/ 6 w 22"/>
                  <a:gd name="T51" fmla="*/ 0 h 19"/>
                  <a:gd name="T52" fmla="*/ 7 w 22"/>
                  <a:gd name="T53" fmla="*/ 0 h 19"/>
                  <a:gd name="T54" fmla="*/ 6 w 22"/>
                  <a:gd name="T55" fmla="*/ 0 h 19"/>
                  <a:gd name="T56" fmla="*/ 6 w 22"/>
                  <a:gd name="T57" fmla="*/ 0 h 19"/>
                  <a:gd name="T58" fmla="*/ 5 w 22"/>
                  <a:gd name="T59" fmla="*/ 0 h 19"/>
                  <a:gd name="T60" fmla="*/ 5 w 22"/>
                  <a:gd name="T61" fmla="*/ 0 h 19"/>
                  <a:gd name="T62" fmla="*/ 2 w 22"/>
                  <a:gd name="T63" fmla="*/ 2 h 19"/>
                  <a:gd name="T64" fmla="*/ 0 w 22"/>
                  <a:gd name="T65" fmla="*/ 5 h 19"/>
                  <a:gd name="T66" fmla="*/ 0 w 22"/>
                  <a:gd name="T67" fmla="*/ 5 h 19"/>
                  <a:gd name="T68" fmla="*/ 0 w 22"/>
                  <a:gd name="T69" fmla="*/ 6 h 19"/>
                  <a:gd name="T70" fmla="*/ 0 w 22"/>
                  <a:gd name="T71" fmla="*/ 6 h 19"/>
                  <a:gd name="T72" fmla="*/ 0 w 22"/>
                  <a:gd name="T73" fmla="*/ 7 h 19"/>
                  <a:gd name="T74" fmla="*/ 0 w 22"/>
                  <a:gd name="T75" fmla="*/ 6 h 19"/>
                  <a:gd name="T76" fmla="*/ 0 w 22"/>
                  <a:gd name="T77" fmla="*/ 7 h 19"/>
                  <a:gd name="T78" fmla="*/ 0 w 22"/>
                  <a:gd name="T79" fmla="*/ 6 h 19"/>
                  <a:gd name="T80" fmla="*/ 0 w 22"/>
                  <a:gd name="T81" fmla="*/ 6 h 19"/>
                  <a:gd name="T82" fmla="*/ 0 w 22"/>
                  <a:gd name="T83" fmla="*/ 7 h 19"/>
                  <a:gd name="T84" fmla="*/ 0 w 22"/>
                  <a:gd name="T85" fmla="*/ 9 h 19"/>
                  <a:gd name="T86" fmla="*/ 0 w 22"/>
                  <a:gd name="T87" fmla="*/ 8 h 19"/>
                  <a:gd name="T88" fmla="*/ 1 w 22"/>
                  <a:gd name="T89" fmla="*/ 11 h 19"/>
                  <a:gd name="T90" fmla="*/ 2 w 22"/>
                  <a:gd name="T91" fmla="*/ 14 h 19"/>
                  <a:gd name="T92" fmla="*/ 9 w 22"/>
                  <a:gd name="T9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 h="19">
                    <a:moveTo>
                      <a:pt x="9" y="19"/>
                    </a:moveTo>
                    <a:cubicBezTo>
                      <a:pt x="11" y="19"/>
                      <a:pt x="13" y="19"/>
                      <a:pt x="14" y="19"/>
                    </a:cubicBezTo>
                    <a:cubicBezTo>
                      <a:pt x="15" y="18"/>
                      <a:pt x="16" y="18"/>
                      <a:pt x="17" y="18"/>
                    </a:cubicBezTo>
                    <a:cubicBezTo>
                      <a:pt x="18" y="17"/>
                      <a:pt x="18" y="17"/>
                      <a:pt x="19" y="16"/>
                    </a:cubicBezTo>
                    <a:cubicBezTo>
                      <a:pt x="20" y="15"/>
                      <a:pt x="21" y="13"/>
                      <a:pt x="21" y="12"/>
                    </a:cubicBezTo>
                    <a:cubicBezTo>
                      <a:pt x="21" y="11"/>
                      <a:pt x="22" y="10"/>
                      <a:pt x="22" y="9"/>
                    </a:cubicBezTo>
                    <a:cubicBezTo>
                      <a:pt x="22" y="8"/>
                      <a:pt x="21" y="6"/>
                      <a:pt x="20" y="5"/>
                    </a:cubicBezTo>
                    <a:cubicBezTo>
                      <a:pt x="20" y="4"/>
                      <a:pt x="19" y="3"/>
                      <a:pt x="18" y="2"/>
                    </a:cubicBezTo>
                    <a:cubicBezTo>
                      <a:pt x="17" y="2"/>
                      <a:pt x="17" y="2"/>
                      <a:pt x="16" y="1"/>
                    </a:cubicBezTo>
                    <a:cubicBezTo>
                      <a:pt x="15" y="1"/>
                      <a:pt x="14" y="1"/>
                      <a:pt x="13" y="1"/>
                    </a:cubicBezTo>
                    <a:cubicBezTo>
                      <a:pt x="13" y="1"/>
                      <a:pt x="13" y="1"/>
                      <a:pt x="13" y="1"/>
                    </a:cubicBezTo>
                    <a:cubicBezTo>
                      <a:pt x="13" y="1"/>
                      <a:pt x="13" y="1"/>
                      <a:pt x="12" y="1"/>
                    </a:cubicBezTo>
                    <a:cubicBezTo>
                      <a:pt x="12" y="1"/>
                      <a:pt x="12" y="1"/>
                      <a:pt x="12" y="0"/>
                    </a:cubicBezTo>
                    <a:cubicBezTo>
                      <a:pt x="11" y="0"/>
                      <a:pt x="11" y="0"/>
                      <a:pt x="10" y="0"/>
                    </a:cubicBezTo>
                    <a:cubicBezTo>
                      <a:pt x="11" y="0"/>
                      <a:pt x="11" y="0"/>
                      <a:pt x="11" y="0"/>
                    </a:cubicBezTo>
                    <a:cubicBezTo>
                      <a:pt x="11" y="0"/>
                      <a:pt x="10" y="0"/>
                      <a:pt x="9" y="0"/>
                    </a:cubicBezTo>
                    <a:cubicBezTo>
                      <a:pt x="10" y="0"/>
                      <a:pt x="10" y="0"/>
                      <a:pt x="10" y="0"/>
                    </a:cubicBezTo>
                    <a:cubicBezTo>
                      <a:pt x="10" y="0"/>
                      <a:pt x="9" y="0"/>
                      <a:pt x="9" y="0"/>
                    </a:cubicBezTo>
                    <a:cubicBezTo>
                      <a:pt x="9" y="0"/>
                      <a:pt x="9" y="0"/>
                      <a:pt x="9" y="0"/>
                    </a:cubicBezTo>
                    <a:cubicBezTo>
                      <a:pt x="9" y="0"/>
                      <a:pt x="9" y="0"/>
                      <a:pt x="9" y="0"/>
                    </a:cubicBezTo>
                    <a:cubicBezTo>
                      <a:pt x="9" y="0"/>
                      <a:pt x="8" y="0"/>
                      <a:pt x="8" y="0"/>
                    </a:cubicBezTo>
                    <a:cubicBezTo>
                      <a:pt x="8" y="0"/>
                      <a:pt x="8" y="0"/>
                      <a:pt x="9" y="0"/>
                    </a:cubicBezTo>
                    <a:cubicBezTo>
                      <a:pt x="8" y="0"/>
                      <a:pt x="7" y="0"/>
                      <a:pt x="7" y="0"/>
                    </a:cubicBezTo>
                    <a:cubicBezTo>
                      <a:pt x="7" y="0"/>
                      <a:pt x="7" y="0"/>
                      <a:pt x="8" y="0"/>
                    </a:cubicBezTo>
                    <a:cubicBezTo>
                      <a:pt x="7" y="0"/>
                      <a:pt x="7" y="0"/>
                      <a:pt x="7" y="0"/>
                    </a:cubicBezTo>
                    <a:cubicBezTo>
                      <a:pt x="7" y="0"/>
                      <a:pt x="6" y="0"/>
                      <a:pt x="6" y="0"/>
                    </a:cubicBezTo>
                    <a:cubicBezTo>
                      <a:pt x="6" y="0"/>
                      <a:pt x="7" y="0"/>
                      <a:pt x="7" y="0"/>
                    </a:cubicBezTo>
                    <a:cubicBezTo>
                      <a:pt x="7" y="0"/>
                      <a:pt x="6" y="0"/>
                      <a:pt x="6" y="0"/>
                    </a:cubicBezTo>
                    <a:cubicBezTo>
                      <a:pt x="6" y="0"/>
                      <a:pt x="6" y="0"/>
                      <a:pt x="6" y="0"/>
                    </a:cubicBezTo>
                    <a:cubicBezTo>
                      <a:pt x="6" y="0"/>
                      <a:pt x="5" y="0"/>
                      <a:pt x="5" y="0"/>
                    </a:cubicBezTo>
                    <a:cubicBezTo>
                      <a:pt x="5" y="0"/>
                      <a:pt x="5" y="0"/>
                      <a:pt x="5" y="0"/>
                    </a:cubicBezTo>
                    <a:cubicBezTo>
                      <a:pt x="4" y="0"/>
                      <a:pt x="3" y="1"/>
                      <a:pt x="2" y="2"/>
                    </a:cubicBezTo>
                    <a:cubicBezTo>
                      <a:pt x="1" y="2"/>
                      <a:pt x="1" y="3"/>
                      <a:pt x="0" y="5"/>
                    </a:cubicBezTo>
                    <a:cubicBezTo>
                      <a:pt x="0" y="5"/>
                      <a:pt x="0" y="5"/>
                      <a:pt x="0" y="5"/>
                    </a:cubicBezTo>
                    <a:cubicBezTo>
                      <a:pt x="0" y="6"/>
                      <a:pt x="0" y="6"/>
                      <a:pt x="0" y="6"/>
                    </a:cubicBezTo>
                    <a:cubicBezTo>
                      <a:pt x="0" y="6"/>
                      <a:pt x="0" y="6"/>
                      <a:pt x="0" y="6"/>
                    </a:cubicBezTo>
                    <a:cubicBezTo>
                      <a:pt x="0" y="6"/>
                      <a:pt x="0" y="7"/>
                      <a:pt x="0" y="7"/>
                    </a:cubicBezTo>
                    <a:cubicBezTo>
                      <a:pt x="0" y="6"/>
                      <a:pt x="0" y="6"/>
                      <a:pt x="0" y="6"/>
                    </a:cubicBezTo>
                    <a:cubicBezTo>
                      <a:pt x="0" y="7"/>
                      <a:pt x="0" y="7"/>
                      <a:pt x="0" y="7"/>
                    </a:cubicBezTo>
                    <a:cubicBezTo>
                      <a:pt x="0" y="7"/>
                      <a:pt x="0" y="6"/>
                      <a:pt x="0" y="6"/>
                    </a:cubicBezTo>
                    <a:cubicBezTo>
                      <a:pt x="0" y="6"/>
                      <a:pt x="0" y="6"/>
                      <a:pt x="0" y="6"/>
                    </a:cubicBezTo>
                    <a:cubicBezTo>
                      <a:pt x="0" y="6"/>
                      <a:pt x="0" y="7"/>
                      <a:pt x="0" y="7"/>
                    </a:cubicBezTo>
                    <a:cubicBezTo>
                      <a:pt x="0" y="7"/>
                      <a:pt x="0" y="8"/>
                      <a:pt x="0" y="9"/>
                    </a:cubicBezTo>
                    <a:cubicBezTo>
                      <a:pt x="0" y="9"/>
                      <a:pt x="0" y="8"/>
                      <a:pt x="0" y="8"/>
                    </a:cubicBezTo>
                    <a:cubicBezTo>
                      <a:pt x="0" y="9"/>
                      <a:pt x="0" y="10"/>
                      <a:pt x="1" y="11"/>
                    </a:cubicBezTo>
                    <a:cubicBezTo>
                      <a:pt x="1" y="12"/>
                      <a:pt x="1" y="13"/>
                      <a:pt x="2" y="14"/>
                    </a:cubicBezTo>
                    <a:cubicBezTo>
                      <a:pt x="3" y="16"/>
                      <a:pt x="6" y="18"/>
                      <a:pt x="9" y="19"/>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4" name="Freeform 362">
                <a:extLst>
                  <a:ext uri="{FF2B5EF4-FFF2-40B4-BE49-F238E27FC236}">
                    <a16:creationId xmlns:a16="http://schemas.microsoft.com/office/drawing/2014/main" id="{CA30BCD9-3C08-42FC-99F3-9BCC146FE320}"/>
                  </a:ext>
                </a:extLst>
              </p:cNvPr>
              <p:cNvSpPr>
                <a:spLocks/>
              </p:cNvSpPr>
              <p:nvPr/>
            </p:nvSpPr>
            <p:spPr bwMode="auto">
              <a:xfrm>
                <a:off x="417" y="261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5" name="Freeform 363">
                <a:extLst>
                  <a:ext uri="{FF2B5EF4-FFF2-40B4-BE49-F238E27FC236}">
                    <a16:creationId xmlns:a16="http://schemas.microsoft.com/office/drawing/2014/main" id="{9F5E6A39-A9A9-415C-83FD-7C8A748EC09F}"/>
                  </a:ext>
                </a:extLst>
              </p:cNvPr>
              <p:cNvSpPr>
                <a:spLocks/>
              </p:cNvSpPr>
              <p:nvPr/>
            </p:nvSpPr>
            <p:spPr bwMode="auto">
              <a:xfrm>
                <a:off x="407" y="262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6" name="Freeform 364">
                <a:extLst>
                  <a:ext uri="{FF2B5EF4-FFF2-40B4-BE49-F238E27FC236}">
                    <a16:creationId xmlns:a16="http://schemas.microsoft.com/office/drawing/2014/main" id="{17C61E3D-E9ED-4034-8234-9FE6EB709F19}"/>
                  </a:ext>
                </a:extLst>
              </p:cNvPr>
              <p:cNvSpPr>
                <a:spLocks/>
              </p:cNvSpPr>
              <p:nvPr/>
            </p:nvSpPr>
            <p:spPr bwMode="auto">
              <a:xfrm>
                <a:off x="417" y="261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7" name="Freeform 365">
                <a:extLst>
                  <a:ext uri="{FF2B5EF4-FFF2-40B4-BE49-F238E27FC236}">
                    <a16:creationId xmlns:a16="http://schemas.microsoft.com/office/drawing/2014/main" id="{CFD640A5-1D55-4FA0-BDB0-33066B7EB9D8}"/>
                  </a:ext>
                </a:extLst>
              </p:cNvPr>
              <p:cNvSpPr>
                <a:spLocks/>
              </p:cNvSpPr>
              <p:nvPr/>
            </p:nvSpPr>
            <p:spPr bwMode="auto">
              <a:xfrm>
                <a:off x="531" y="2648"/>
                <a:ext cx="34" cy="24"/>
              </a:xfrm>
              <a:custGeom>
                <a:avLst/>
                <a:gdLst>
                  <a:gd name="T0" fmla="*/ 8 w 29"/>
                  <a:gd name="T1" fmla="*/ 18 h 21"/>
                  <a:gd name="T2" fmla="*/ 7 w 29"/>
                  <a:gd name="T3" fmla="*/ 18 h 21"/>
                  <a:gd name="T4" fmla="*/ 4 w 29"/>
                  <a:gd name="T5" fmla="*/ 16 h 21"/>
                  <a:gd name="T6" fmla="*/ 4 w 29"/>
                  <a:gd name="T7" fmla="*/ 15 h 21"/>
                  <a:gd name="T8" fmla="*/ 2 w 29"/>
                  <a:gd name="T9" fmla="*/ 13 h 21"/>
                  <a:gd name="T10" fmla="*/ 7 w 29"/>
                  <a:gd name="T11" fmla="*/ 2 h 21"/>
                  <a:gd name="T12" fmla="*/ 9 w 29"/>
                  <a:gd name="T13" fmla="*/ 1 h 21"/>
                  <a:gd name="T14" fmla="*/ 15 w 29"/>
                  <a:gd name="T15" fmla="*/ 1 h 21"/>
                  <a:gd name="T16" fmla="*/ 17 w 29"/>
                  <a:gd name="T17" fmla="*/ 1 h 21"/>
                  <a:gd name="T18" fmla="*/ 21 w 29"/>
                  <a:gd name="T19" fmla="*/ 1 h 21"/>
                  <a:gd name="T20" fmla="*/ 23 w 29"/>
                  <a:gd name="T21" fmla="*/ 2 h 21"/>
                  <a:gd name="T22" fmla="*/ 24 w 29"/>
                  <a:gd name="T23" fmla="*/ 2 h 21"/>
                  <a:gd name="T24" fmla="*/ 24 w 29"/>
                  <a:gd name="T25" fmla="*/ 2 h 21"/>
                  <a:gd name="T26" fmla="*/ 24 w 29"/>
                  <a:gd name="T27" fmla="*/ 2 h 21"/>
                  <a:gd name="T28" fmla="*/ 25 w 29"/>
                  <a:gd name="T29" fmla="*/ 3 h 21"/>
                  <a:gd name="T30" fmla="*/ 29 w 29"/>
                  <a:gd name="T31" fmla="*/ 8 h 21"/>
                  <a:gd name="T32" fmla="*/ 27 w 29"/>
                  <a:gd name="T33" fmla="*/ 15 h 21"/>
                  <a:gd name="T34" fmla="*/ 28 w 29"/>
                  <a:gd name="T35" fmla="*/ 12 h 21"/>
                  <a:gd name="T36" fmla="*/ 27 w 29"/>
                  <a:gd name="T37" fmla="*/ 15 h 21"/>
                  <a:gd name="T38" fmla="*/ 27 w 29"/>
                  <a:gd name="T39" fmla="*/ 15 h 21"/>
                  <a:gd name="T40" fmla="*/ 27 w 29"/>
                  <a:gd name="T41" fmla="*/ 15 h 21"/>
                  <a:gd name="T42" fmla="*/ 27 w 29"/>
                  <a:gd name="T43" fmla="*/ 15 h 21"/>
                  <a:gd name="T44" fmla="*/ 27 w 29"/>
                  <a:gd name="T45" fmla="*/ 16 h 21"/>
                  <a:gd name="T46" fmla="*/ 26 w 29"/>
                  <a:gd name="T47" fmla="*/ 16 h 21"/>
                  <a:gd name="T48" fmla="*/ 26 w 29"/>
                  <a:gd name="T49" fmla="*/ 17 h 21"/>
                  <a:gd name="T50" fmla="*/ 22 w 29"/>
                  <a:gd name="T51" fmla="*/ 19 h 21"/>
                  <a:gd name="T52" fmla="*/ 21 w 29"/>
                  <a:gd name="T53" fmla="*/ 20 h 21"/>
                  <a:gd name="T54" fmla="*/ 18 w 29"/>
                  <a:gd name="T55" fmla="*/ 20 h 21"/>
                  <a:gd name="T56" fmla="*/ 12 w 29"/>
                  <a:gd name="T57" fmla="*/ 20 h 21"/>
                  <a:gd name="T58" fmla="*/ 8 w 29"/>
                  <a:gd name="T59"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 h="21">
                    <a:moveTo>
                      <a:pt x="8" y="18"/>
                    </a:moveTo>
                    <a:cubicBezTo>
                      <a:pt x="7" y="18"/>
                      <a:pt x="7" y="18"/>
                      <a:pt x="7" y="18"/>
                    </a:cubicBezTo>
                    <a:cubicBezTo>
                      <a:pt x="6" y="17"/>
                      <a:pt x="5" y="17"/>
                      <a:pt x="4" y="16"/>
                    </a:cubicBezTo>
                    <a:cubicBezTo>
                      <a:pt x="4" y="16"/>
                      <a:pt x="4" y="16"/>
                      <a:pt x="4" y="15"/>
                    </a:cubicBezTo>
                    <a:cubicBezTo>
                      <a:pt x="3" y="15"/>
                      <a:pt x="3" y="14"/>
                      <a:pt x="2" y="13"/>
                    </a:cubicBezTo>
                    <a:cubicBezTo>
                      <a:pt x="0" y="9"/>
                      <a:pt x="2" y="3"/>
                      <a:pt x="7" y="2"/>
                    </a:cubicBezTo>
                    <a:cubicBezTo>
                      <a:pt x="7" y="1"/>
                      <a:pt x="8" y="1"/>
                      <a:pt x="9" y="1"/>
                    </a:cubicBezTo>
                    <a:cubicBezTo>
                      <a:pt x="11" y="1"/>
                      <a:pt x="13" y="1"/>
                      <a:pt x="15" y="1"/>
                    </a:cubicBezTo>
                    <a:cubicBezTo>
                      <a:pt x="15" y="1"/>
                      <a:pt x="16" y="1"/>
                      <a:pt x="17" y="1"/>
                    </a:cubicBezTo>
                    <a:cubicBezTo>
                      <a:pt x="18" y="0"/>
                      <a:pt x="19" y="0"/>
                      <a:pt x="21" y="1"/>
                    </a:cubicBezTo>
                    <a:cubicBezTo>
                      <a:pt x="21" y="1"/>
                      <a:pt x="23" y="1"/>
                      <a:pt x="23" y="2"/>
                    </a:cubicBezTo>
                    <a:cubicBezTo>
                      <a:pt x="23" y="2"/>
                      <a:pt x="23" y="2"/>
                      <a:pt x="24" y="2"/>
                    </a:cubicBezTo>
                    <a:cubicBezTo>
                      <a:pt x="24" y="2"/>
                      <a:pt x="24" y="2"/>
                      <a:pt x="24" y="2"/>
                    </a:cubicBezTo>
                    <a:cubicBezTo>
                      <a:pt x="24" y="2"/>
                      <a:pt x="24" y="2"/>
                      <a:pt x="24" y="2"/>
                    </a:cubicBezTo>
                    <a:cubicBezTo>
                      <a:pt x="24" y="2"/>
                      <a:pt x="24" y="3"/>
                      <a:pt x="25" y="3"/>
                    </a:cubicBezTo>
                    <a:cubicBezTo>
                      <a:pt x="27" y="4"/>
                      <a:pt x="28" y="6"/>
                      <a:pt x="29" y="8"/>
                    </a:cubicBezTo>
                    <a:cubicBezTo>
                      <a:pt x="29" y="11"/>
                      <a:pt x="28" y="13"/>
                      <a:pt x="27" y="15"/>
                    </a:cubicBezTo>
                    <a:cubicBezTo>
                      <a:pt x="27" y="14"/>
                      <a:pt x="28" y="13"/>
                      <a:pt x="28" y="12"/>
                    </a:cubicBezTo>
                    <a:cubicBezTo>
                      <a:pt x="28" y="13"/>
                      <a:pt x="27" y="14"/>
                      <a:pt x="27" y="15"/>
                    </a:cubicBezTo>
                    <a:cubicBezTo>
                      <a:pt x="27" y="15"/>
                      <a:pt x="27" y="15"/>
                      <a:pt x="27" y="15"/>
                    </a:cubicBezTo>
                    <a:cubicBezTo>
                      <a:pt x="27" y="15"/>
                      <a:pt x="27" y="15"/>
                      <a:pt x="27" y="15"/>
                    </a:cubicBezTo>
                    <a:cubicBezTo>
                      <a:pt x="27" y="15"/>
                      <a:pt x="27" y="15"/>
                      <a:pt x="27" y="15"/>
                    </a:cubicBezTo>
                    <a:cubicBezTo>
                      <a:pt x="27" y="15"/>
                      <a:pt x="27" y="16"/>
                      <a:pt x="27" y="16"/>
                    </a:cubicBezTo>
                    <a:cubicBezTo>
                      <a:pt x="26" y="16"/>
                      <a:pt x="26" y="16"/>
                      <a:pt x="26" y="16"/>
                    </a:cubicBezTo>
                    <a:cubicBezTo>
                      <a:pt x="26" y="17"/>
                      <a:pt x="26" y="17"/>
                      <a:pt x="26" y="17"/>
                    </a:cubicBezTo>
                    <a:cubicBezTo>
                      <a:pt x="25" y="18"/>
                      <a:pt x="24" y="19"/>
                      <a:pt x="22" y="19"/>
                    </a:cubicBezTo>
                    <a:cubicBezTo>
                      <a:pt x="22" y="19"/>
                      <a:pt x="21" y="20"/>
                      <a:pt x="21" y="20"/>
                    </a:cubicBezTo>
                    <a:cubicBezTo>
                      <a:pt x="20" y="20"/>
                      <a:pt x="19" y="20"/>
                      <a:pt x="18" y="20"/>
                    </a:cubicBezTo>
                    <a:cubicBezTo>
                      <a:pt x="16" y="21"/>
                      <a:pt x="14" y="20"/>
                      <a:pt x="12" y="20"/>
                    </a:cubicBezTo>
                    <a:cubicBezTo>
                      <a:pt x="11" y="20"/>
                      <a:pt x="9" y="19"/>
                      <a:pt x="8" y="18"/>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8" name="Oval 366">
                <a:extLst>
                  <a:ext uri="{FF2B5EF4-FFF2-40B4-BE49-F238E27FC236}">
                    <a16:creationId xmlns:a16="http://schemas.microsoft.com/office/drawing/2014/main" id="{E2B999FD-BA22-4DA1-96CA-A5A3F857AB21}"/>
                  </a:ext>
                </a:extLst>
              </p:cNvPr>
              <p:cNvSpPr>
                <a:spLocks noChangeArrowheads="1"/>
              </p:cNvSpPr>
              <p:nvPr/>
            </p:nvSpPr>
            <p:spPr bwMode="auto">
              <a:xfrm>
                <a:off x="563" y="2665"/>
                <a:ext cx="1" cy="1"/>
              </a:xfrm>
              <a:prstGeom prst="ellipse">
                <a:avLst/>
              </a:pr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9" name="Freeform 367">
                <a:extLst>
                  <a:ext uri="{FF2B5EF4-FFF2-40B4-BE49-F238E27FC236}">
                    <a16:creationId xmlns:a16="http://schemas.microsoft.com/office/drawing/2014/main" id="{D82D1340-A14D-4806-B84A-77DF3BF3E258}"/>
                  </a:ext>
                </a:extLst>
              </p:cNvPr>
              <p:cNvSpPr>
                <a:spLocks/>
              </p:cNvSpPr>
              <p:nvPr/>
            </p:nvSpPr>
            <p:spPr bwMode="auto">
              <a:xfrm>
                <a:off x="563" y="266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0" name="Freeform 368">
                <a:extLst>
                  <a:ext uri="{FF2B5EF4-FFF2-40B4-BE49-F238E27FC236}">
                    <a16:creationId xmlns:a16="http://schemas.microsoft.com/office/drawing/2014/main" id="{1EAED491-9D70-4407-921C-790DD8D96827}"/>
                  </a:ext>
                </a:extLst>
              </p:cNvPr>
              <p:cNvSpPr>
                <a:spLocks/>
              </p:cNvSpPr>
              <p:nvPr/>
            </p:nvSpPr>
            <p:spPr bwMode="auto">
              <a:xfrm>
                <a:off x="606" y="2584"/>
                <a:ext cx="32" cy="26"/>
              </a:xfrm>
              <a:custGeom>
                <a:avLst/>
                <a:gdLst>
                  <a:gd name="T0" fmla="*/ 10 w 27"/>
                  <a:gd name="T1" fmla="*/ 22 h 22"/>
                  <a:gd name="T2" fmla="*/ 14 w 27"/>
                  <a:gd name="T3" fmla="*/ 22 h 22"/>
                  <a:gd name="T4" fmla="*/ 16 w 27"/>
                  <a:gd name="T5" fmla="*/ 22 h 22"/>
                  <a:gd name="T6" fmla="*/ 18 w 27"/>
                  <a:gd name="T7" fmla="*/ 21 h 22"/>
                  <a:gd name="T8" fmla="*/ 21 w 27"/>
                  <a:gd name="T9" fmla="*/ 20 h 22"/>
                  <a:gd name="T10" fmla="*/ 25 w 27"/>
                  <a:gd name="T11" fmla="*/ 16 h 22"/>
                  <a:gd name="T12" fmla="*/ 26 w 27"/>
                  <a:gd name="T13" fmla="*/ 15 h 22"/>
                  <a:gd name="T14" fmla="*/ 27 w 27"/>
                  <a:gd name="T15" fmla="*/ 12 h 22"/>
                  <a:gd name="T16" fmla="*/ 27 w 27"/>
                  <a:gd name="T17" fmla="*/ 8 h 22"/>
                  <a:gd name="T18" fmla="*/ 26 w 27"/>
                  <a:gd name="T19" fmla="*/ 5 h 22"/>
                  <a:gd name="T20" fmla="*/ 24 w 27"/>
                  <a:gd name="T21" fmla="*/ 3 h 22"/>
                  <a:gd name="T22" fmla="*/ 17 w 27"/>
                  <a:gd name="T23" fmla="*/ 1 h 22"/>
                  <a:gd name="T24" fmla="*/ 13 w 27"/>
                  <a:gd name="T25" fmla="*/ 2 h 22"/>
                  <a:gd name="T26" fmla="*/ 13 w 27"/>
                  <a:gd name="T27" fmla="*/ 2 h 22"/>
                  <a:gd name="T28" fmla="*/ 12 w 27"/>
                  <a:gd name="T29" fmla="*/ 3 h 22"/>
                  <a:gd name="T30" fmla="*/ 9 w 27"/>
                  <a:gd name="T31" fmla="*/ 2 h 22"/>
                  <a:gd name="T32" fmla="*/ 8 w 27"/>
                  <a:gd name="T33" fmla="*/ 2 h 22"/>
                  <a:gd name="T34" fmla="*/ 5 w 27"/>
                  <a:gd name="T35" fmla="*/ 3 h 22"/>
                  <a:gd name="T36" fmla="*/ 4 w 27"/>
                  <a:gd name="T37" fmla="*/ 4 h 22"/>
                  <a:gd name="T38" fmla="*/ 3 w 27"/>
                  <a:gd name="T39" fmla="*/ 4 h 22"/>
                  <a:gd name="T40" fmla="*/ 3 w 27"/>
                  <a:gd name="T41" fmla="*/ 5 h 22"/>
                  <a:gd name="T42" fmla="*/ 2 w 27"/>
                  <a:gd name="T43" fmla="*/ 5 h 22"/>
                  <a:gd name="T44" fmla="*/ 2 w 27"/>
                  <a:gd name="T45" fmla="*/ 5 h 22"/>
                  <a:gd name="T46" fmla="*/ 1 w 27"/>
                  <a:gd name="T47" fmla="*/ 6 h 22"/>
                  <a:gd name="T48" fmla="*/ 1 w 27"/>
                  <a:gd name="T49" fmla="*/ 7 h 22"/>
                  <a:gd name="T50" fmla="*/ 1 w 27"/>
                  <a:gd name="T51" fmla="*/ 7 h 22"/>
                  <a:gd name="T52" fmla="*/ 1 w 27"/>
                  <a:gd name="T53" fmla="*/ 7 h 22"/>
                  <a:gd name="T54" fmla="*/ 0 w 27"/>
                  <a:gd name="T55" fmla="*/ 10 h 22"/>
                  <a:gd name="T56" fmla="*/ 1 w 27"/>
                  <a:gd name="T57" fmla="*/ 15 h 22"/>
                  <a:gd name="T58" fmla="*/ 3 w 27"/>
                  <a:gd name="T59" fmla="*/ 18 h 22"/>
                  <a:gd name="T60" fmla="*/ 7 w 27"/>
                  <a:gd name="T61" fmla="*/ 20 h 22"/>
                  <a:gd name="T62" fmla="*/ 10 w 27"/>
                  <a:gd name="T6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22">
                    <a:moveTo>
                      <a:pt x="10" y="22"/>
                    </a:moveTo>
                    <a:cubicBezTo>
                      <a:pt x="11" y="22"/>
                      <a:pt x="13" y="22"/>
                      <a:pt x="14" y="22"/>
                    </a:cubicBezTo>
                    <a:cubicBezTo>
                      <a:pt x="14" y="22"/>
                      <a:pt x="15" y="22"/>
                      <a:pt x="16" y="22"/>
                    </a:cubicBezTo>
                    <a:cubicBezTo>
                      <a:pt x="16" y="22"/>
                      <a:pt x="17" y="22"/>
                      <a:pt x="18" y="21"/>
                    </a:cubicBezTo>
                    <a:cubicBezTo>
                      <a:pt x="19" y="21"/>
                      <a:pt x="20" y="20"/>
                      <a:pt x="21" y="20"/>
                    </a:cubicBezTo>
                    <a:cubicBezTo>
                      <a:pt x="23" y="18"/>
                      <a:pt x="24" y="17"/>
                      <a:pt x="25" y="16"/>
                    </a:cubicBezTo>
                    <a:cubicBezTo>
                      <a:pt x="25" y="15"/>
                      <a:pt x="26" y="15"/>
                      <a:pt x="26" y="15"/>
                    </a:cubicBezTo>
                    <a:cubicBezTo>
                      <a:pt x="26" y="14"/>
                      <a:pt x="26" y="13"/>
                      <a:pt x="27" y="12"/>
                    </a:cubicBezTo>
                    <a:cubicBezTo>
                      <a:pt x="27" y="11"/>
                      <a:pt x="27" y="10"/>
                      <a:pt x="27" y="8"/>
                    </a:cubicBezTo>
                    <a:cubicBezTo>
                      <a:pt x="27" y="7"/>
                      <a:pt x="26" y="6"/>
                      <a:pt x="26" y="5"/>
                    </a:cubicBezTo>
                    <a:cubicBezTo>
                      <a:pt x="25" y="5"/>
                      <a:pt x="24" y="3"/>
                      <a:pt x="24" y="3"/>
                    </a:cubicBezTo>
                    <a:cubicBezTo>
                      <a:pt x="22" y="1"/>
                      <a:pt x="20" y="1"/>
                      <a:pt x="17" y="1"/>
                    </a:cubicBezTo>
                    <a:cubicBezTo>
                      <a:pt x="16" y="0"/>
                      <a:pt x="14" y="1"/>
                      <a:pt x="13" y="2"/>
                    </a:cubicBezTo>
                    <a:cubicBezTo>
                      <a:pt x="13" y="2"/>
                      <a:pt x="13" y="2"/>
                      <a:pt x="13" y="2"/>
                    </a:cubicBezTo>
                    <a:cubicBezTo>
                      <a:pt x="12" y="2"/>
                      <a:pt x="12" y="2"/>
                      <a:pt x="12" y="3"/>
                    </a:cubicBezTo>
                    <a:cubicBezTo>
                      <a:pt x="11" y="2"/>
                      <a:pt x="10" y="2"/>
                      <a:pt x="9" y="2"/>
                    </a:cubicBezTo>
                    <a:cubicBezTo>
                      <a:pt x="9" y="2"/>
                      <a:pt x="9" y="2"/>
                      <a:pt x="8" y="2"/>
                    </a:cubicBezTo>
                    <a:cubicBezTo>
                      <a:pt x="7" y="2"/>
                      <a:pt x="6" y="3"/>
                      <a:pt x="5" y="3"/>
                    </a:cubicBezTo>
                    <a:cubicBezTo>
                      <a:pt x="5" y="3"/>
                      <a:pt x="4" y="4"/>
                      <a:pt x="4" y="4"/>
                    </a:cubicBezTo>
                    <a:cubicBezTo>
                      <a:pt x="4" y="4"/>
                      <a:pt x="4" y="4"/>
                      <a:pt x="3" y="4"/>
                    </a:cubicBezTo>
                    <a:cubicBezTo>
                      <a:pt x="3" y="4"/>
                      <a:pt x="3" y="5"/>
                      <a:pt x="3" y="5"/>
                    </a:cubicBezTo>
                    <a:cubicBezTo>
                      <a:pt x="2" y="5"/>
                      <a:pt x="2" y="5"/>
                      <a:pt x="2" y="5"/>
                    </a:cubicBezTo>
                    <a:cubicBezTo>
                      <a:pt x="2" y="5"/>
                      <a:pt x="2" y="5"/>
                      <a:pt x="2" y="5"/>
                    </a:cubicBezTo>
                    <a:cubicBezTo>
                      <a:pt x="2" y="5"/>
                      <a:pt x="2" y="5"/>
                      <a:pt x="1" y="6"/>
                    </a:cubicBezTo>
                    <a:cubicBezTo>
                      <a:pt x="1" y="6"/>
                      <a:pt x="1" y="7"/>
                      <a:pt x="1" y="7"/>
                    </a:cubicBezTo>
                    <a:cubicBezTo>
                      <a:pt x="1" y="7"/>
                      <a:pt x="1" y="7"/>
                      <a:pt x="1" y="7"/>
                    </a:cubicBezTo>
                    <a:cubicBezTo>
                      <a:pt x="1" y="7"/>
                      <a:pt x="1" y="7"/>
                      <a:pt x="1" y="7"/>
                    </a:cubicBezTo>
                    <a:cubicBezTo>
                      <a:pt x="1" y="8"/>
                      <a:pt x="0" y="9"/>
                      <a:pt x="0" y="10"/>
                    </a:cubicBezTo>
                    <a:cubicBezTo>
                      <a:pt x="0" y="12"/>
                      <a:pt x="0" y="14"/>
                      <a:pt x="1" y="15"/>
                    </a:cubicBezTo>
                    <a:cubicBezTo>
                      <a:pt x="2" y="16"/>
                      <a:pt x="3" y="17"/>
                      <a:pt x="3" y="18"/>
                    </a:cubicBezTo>
                    <a:cubicBezTo>
                      <a:pt x="4" y="19"/>
                      <a:pt x="6" y="20"/>
                      <a:pt x="7" y="20"/>
                    </a:cubicBezTo>
                    <a:cubicBezTo>
                      <a:pt x="8" y="21"/>
                      <a:pt x="9" y="21"/>
                      <a:pt x="10" y="22"/>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1" name="Freeform 369">
                <a:extLst>
                  <a:ext uri="{FF2B5EF4-FFF2-40B4-BE49-F238E27FC236}">
                    <a16:creationId xmlns:a16="http://schemas.microsoft.com/office/drawing/2014/main" id="{1CBBE202-B7AE-467C-9E3C-0AA45B58A7D6}"/>
                  </a:ext>
                </a:extLst>
              </p:cNvPr>
              <p:cNvSpPr>
                <a:spLocks/>
              </p:cNvSpPr>
              <p:nvPr/>
            </p:nvSpPr>
            <p:spPr bwMode="auto">
              <a:xfrm>
                <a:off x="485" y="2587"/>
                <a:ext cx="22" cy="18"/>
              </a:xfrm>
              <a:custGeom>
                <a:avLst/>
                <a:gdLst>
                  <a:gd name="T0" fmla="*/ 10 w 19"/>
                  <a:gd name="T1" fmla="*/ 16 h 16"/>
                  <a:gd name="T2" fmla="*/ 6 w 19"/>
                  <a:gd name="T3" fmla="*/ 15 h 16"/>
                  <a:gd name="T4" fmla="*/ 5 w 19"/>
                  <a:gd name="T5" fmla="*/ 15 h 16"/>
                  <a:gd name="T6" fmla="*/ 3 w 19"/>
                  <a:gd name="T7" fmla="*/ 14 h 16"/>
                  <a:gd name="T8" fmla="*/ 3 w 19"/>
                  <a:gd name="T9" fmla="*/ 14 h 16"/>
                  <a:gd name="T10" fmla="*/ 3 w 19"/>
                  <a:gd name="T11" fmla="*/ 14 h 16"/>
                  <a:gd name="T12" fmla="*/ 2 w 19"/>
                  <a:gd name="T13" fmla="*/ 13 h 16"/>
                  <a:gd name="T14" fmla="*/ 2 w 19"/>
                  <a:gd name="T15" fmla="*/ 13 h 16"/>
                  <a:gd name="T16" fmla="*/ 0 w 19"/>
                  <a:gd name="T17" fmla="*/ 9 h 16"/>
                  <a:gd name="T18" fmla="*/ 0 w 19"/>
                  <a:gd name="T19" fmla="*/ 7 h 16"/>
                  <a:gd name="T20" fmla="*/ 0 w 19"/>
                  <a:gd name="T21" fmla="*/ 6 h 16"/>
                  <a:gd name="T22" fmla="*/ 0 w 19"/>
                  <a:gd name="T23" fmla="*/ 6 h 16"/>
                  <a:gd name="T24" fmla="*/ 1 w 19"/>
                  <a:gd name="T25" fmla="*/ 4 h 16"/>
                  <a:gd name="T26" fmla="*/ 2 w 19"/>
                  <a:gd name="T27" fmla="*/ 3 h 16"/>
                  <a:gd name="T28" fmla="*/ 3 w 19"/>
                  <a:gd name="T29" fmla="*/ 2 h 16"/>
                  <a:gd name="T30" fmla="*/ 4 w 19"/>
                  <a:gd name="T31" fmla="*/ 2 h 16"/>
                  <a:gd name="T32" fmla="*/ 6 w 19"/>
                  <a:gd name="T33" fmla="*/ 1 h 16"/>
                  <a:gd name="T34" fmla="*/ 9 w 19"/>
                  <a:gd name="T35" fmla="*/ 0 h 16"/>
                  <a:gd name="T36" fmla="*/ 13 w 19"/>
                  <a:gd name="T37" fmla="*/ 1 h 16"/>
                  <a:gd name="T38" fmla="*/ 18 w 19"/>
                  <a:gd name="T39" fmla="*/ 4 h 16"/>
                  <a:gd name="T40" fmla="*/ 19 w 19"/>
                  <a:gd name="T41" fmla="*/ 6 h 16"/>
                  <a:gd name="T42" fmla="*/ 19 w 19"/>
                  <a:gd name="T43" fmla="*/ 9 h 16"/>
                  <a:gd name="T44" fmla="*/ 19 w 19"/>
                  <a:gd name="T45" fmla="*/ 11 h 16"/>
                  <a:gd name="T46" fmla="*/ 17 w 19"/>
                  <a:gd name="T47" fmla="*/ 13 h 16"/>
                  <a:gd name="T48" fmla="*/ 12 w 19"/>
                  <a:gd name="T49" fmla="*/ 15 h 16"/>
                  <a:gd name="T50" fmla="*/ 11 w 19"/>
                  <a:gd name="T51" fmla="*/ 16 h 16"/>
                  <a:gd name="T52" fmla="*/ 10 w 19"/>
                  <a:gd name="T53" fmla="*/ 16 h 16"/>
                  <a:gd name="T54" fmla="*/ 10 w 19"/>
                  <a:gd name="T5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16">
                    <a:moveTo>
                      <a:pt x="10" y="16"/>
                    </a:moveTo>
                    <a:cubicBezTo>
                      <a:pt x="9" y="15"/>
                      <a:pt x="7" y="15"/>
                      <a:pt x="6" y="15"/>
                    </a:cubicBezTo>
                    <a:cubicBezTo>
                      <a:pt x="6" y="15"/>
                      <a:pt x="5" y="15"/>
                      <a:pt x="5" y="15"/>
                    </a:cubicBezTo>
                    <a:cubicBezTo>
                      <a:pt x="4" y="14"/>
                      <a:pt x="4" y="14"/>
                      <a:pt x="3" y="14"/>
                    </a:cubicBezTo>
                    <a:cubicBezTo>
                      <a:pt x="3" y="14"/>
                      <a:pt x="3" y="14"/>
                      <a:pt x="3" y="14"/>
                    </a:cubicBezTo>
                    <a:cubicBezTo>
                      <a:pt x="3" y="14"/>
                      <a:pt x="3" y="14"/>
                      <a:pt x="3" y="14"/>
                    </a:cubicBezTo>
                    <a:cubicBezTo>
                      <a:pt x="3" y="13"/>
                      <a:pt x="2" y="13"/>
                      <a:pt x="2" y="13"/>
                    </a:cubicBezTo>
                    <a:cubicBezTo>
                      <a:pt x="2" y="13"/>
                      <a:pt x="2" y="13"/>
                      <a:pt x="2" y="13"/>
                    </a:cubicBezTo>
                    <a:cubicBezTo>
                      <a:pt x="1" y="12"/>
                      <a:pt x="0" y="11"/>
                      <a:pt x="0" y="9"/>
                    </a:cubicBezTo>
                    <a:cubicBezTo>
                      <a:pt x="0" y="8"/>
                      <a:pt x="0" y="8"/>
                      <a:pt x="0" y="7"/>
                    </a:cubicBezTo>
                    <a:cubicBezTo>
                      <a:pt x="0" y="7"/>
                      <a:pt x="0" y="7"/>
                      <a:pt x="0" y="6"/>
                    </a:cubicBezTo>
                    <a:cubicBezTo>
                      <a:pt x="0" y="6"/>
                      <a:pt x="0" y="6"/>
                      <a:pt x="0" y="6"/>
                    </a:cubicBezTo>
                    <a:cubicBezTo>
                      <a:pt x="0" y="6"/>
                      <a:pt x="1" y="5"/>
                      <a:pt x="1" y="4"/>
                    </a:cubicBezTo>
                    <a:cubicBezTo>
                      <a:pt x="1" y="4"/>
                      <a:pt x="2" y="3"/>
                      <a:pt x="2" y="3"/>
                    </a:cubicBezTo>
                    <a:cubicBezTo>
                      <a:pt x="3" y="3"/>
                      <a:pt x="3" y="2"/>
                      <a:pt x="3" y="2"/>
                    </a:cubicBezTo>
                    <a:cubicBezTo>
                      <a:pt x="4" y="2"/>
                      <a:pt x="4" y="2"/>
                      <a:pt x="4" y="2"/>
                    </a:cubicBezTo>
                    <a:cubicBezTo>
                      <a:pt x="5" y="1"/>
                      <a:pt x="5" y="1"/>
                      <a:pt x="6" y="1"/>
                    </a:cubicBezTo>
                    <a:cubicBezTo>
                      <a:pt x="7" y="0"/>
                      <a:pt x="8" y="0"/>
                      <a:pt x="9" y="0"/>
                    </a:cubicBezTo>
                    <a:cubicBezTo>
                      <a:pt x="10" y="0"/>
                      <a:pt x="12" y="0"/>
                      <a:pt x="13" y="1"/>
                    </a:cubicBezTo>
                    <a:cubicBezTo>
                      <a:pt x="15" y="1"/>
                      <a:pt x="17" y="2"/>
                      <a:pt x="18" y="4"/>
                    </a:cubicBezTo>
                    <a:cubicBezTo>
                      <a:pt x="18" y="5"/>
                      <a:pt x="19" y="5"/>
                      <a:pt x="19" y="6"/>
                    </a:cubicBezTo>
                    <a:cubicBezTo>
                      <a:pt x="19" y="7"/>
                      <a:pt x="19" y="8"/>
                      <a:pt x="19" y="9"/>
                    </a:cubicBezTo>
                    <a:cubicBezTo>
                      <a:pt x="19" y="9"/>
                      <a:pt x="19" y="10"/>
                      <a:pt x="19" y="11"/>
                    </a:cubicBezTo>
                    <a:cubicBezTo>
                      <a:pt x="18" y="12"/>
                      <a:pt x="18" y="12"/>
                      <a:pt x="17" y="13"/>
                    </a:cubicBezTo>
                    <a:cubicBezTo>
                      <a:pt x="16" y="14"/>
                      <a:pt x="14" y="15"/>
                      <a:pt x="12" y="15"/>
                    </a:cubicBezTo>
                    <a:cubicBezTo>
                      <a:pt x="11" y="15"/>
                      <a:pt x="11" y="15"/>
                      <a:pt x="11" y="16"/>
                    </a:cubicBezTo>
                    <a:cubicBezTo>
                      <a:pt x="10" y="16"/>
                      <a:pt x="10" y="16"/>
                      <a:pt x="10" y="16"/>
                    </a:cubicBezTo>
                    <a:cubicBezTo>
                      <a:pt x="10" y="16"/>
                      <a:pt x="10" y="16"/>
                      <a:pt x="10" y="16"/>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2" name="Freeform 370">
                <a:extLst>
                  <a:ext uri="{FF2B5EF4-FFF2-40B4-BE49-F238E27FC236}">
                    <a16:creationId xmlns:a16="http://schemas.microsoft.com/office/drawing/2014/main" id="{21FB6BBF-5683-429A-9389-371BF20A675E}"/>
                  </a:ext>
                </a:extLst>
              </p:cNvPr>
              <p:cNvSpPr>
                <a:spLocks/>
              </p:cNvSpPr>
              <p:nvPr/>
            </p:nvSpPr>
            <p:spPr bwMode="auto">
              <a:xfrm>
                <a:off x="696" y="2642"/>
                <a:ext cx="31" cy="24"/>
              </a:xfrm>
              <a:custGeom>
                <a:avLst/>
                <a:gdLst>
                  <a:gd name="T0" fmla="*/ 8 w 26"/>
                  <a:gd name="T1" fmla="*/ 20 h 21"/>
                  <a:gd name="T2" fmla="*/ 11 w 26"/>
                  <a:gd name="T3" fmla="*/ 21 h 21"/>
                  <a:gd name="T4" fmla="*/ 13 w 26"/>
                  <a:gd name="T5" fmla="*/ 21 h 21"/>
                  <a:gd name="T6" fmla="*/ 19 w 26"/>
                  <a:gd name="T7" fmla="*/ 19 h 21"/>
                  <a:gd name="T8" fmla="*/ 20 w 26"/>
                  <a:gd name="T9" fmla="*/ 19 h 21"/>
                  <a:gd name="T10" fmla="*/ 24 w 26"/>
                  <a:gd name="T11" fmla="*/ 14 h 21"/>
                  <a:gd name="T12" fmla="*/ 25 w 26"/>
                  <a:gd name="T13" fmla="*/ 9 h 21"/>
                  <a:gd name="T14" fmla="*/ 25 w 26"/>
                  <a:gd name="T15" fmla="*/ 6 h 21"/>
                  <a:gd name="T16" fmla="*/ 23 w 26"/>
                  <a:gd name="T17" fmla="*/ 4 h 21"/>
                  <a:gd name="T18" fmla="*/ 21 w 26"/>
                  <a:gd name="T19" fmla="*/ 2 h 21"/>
                  <a:gd name="T20" fmla="*/ 19 w 26"/>
                  <a:gd name="T21" fmla="*/ 1 h 21"/>
                  <a:gd name="T22" fmla="*/ 16 w 26"/>
                  <a:gd name="T23" fmla="*/ 0 h 21"/>
                  <a:gd name="T24" fmla="*/ 15 w 26"/>
                  <a:gd name="T25" fmla="*/ 1 h 21"/>
                  <a:gd name="T26" fmla="*/ 15 w 26"/>
                  <a:gd name="T27" fmla="*/ 1 h 21"/>
                  <a:gd name="T28" fmla="*/ 12 w 26"/>
                  <a:gd name="T29" fmla="*/ 1 h 21"/>
                  <a:gd name="T30" fmla="*/ 12 w 26"/>
                  <a:gd name="T31" fmla="*/ 1 h 21"/>
                  <a:gd name="T32" fmla="*/ 11 w 26"/>
                  <a:gd name="T33" fmla="*/ 1 h 21"/>
                  <a:gd name="T34" fmla="*/ 10 w 26"/>
                  <a:gd name="T35" fmla="*/ 2 h 21"/>
                  <a:gd name="T36" fmla="*/ 8 w 26"/>
                  <a:gd name="T37" fmla="*/ 3 h 21"/>
                  <a:gd name="T38" fmla="*/ 8 w 26"/>
                  <a:gd name="T39" fmla="*/ 3 h 21"/>
                  <a:gd name="T40" fmla="*/ 10 w 26"/>
                  <a:gd name="T41" fmla="*/ 2 h 21"/>
                  <a:gd name="T42" fmla="*/ 6 w 26"/>
                  <a:gd name="T43" fmla="*/ 3 h 21"/>
                  <a:gd name="T44" fmla="*/ 6 w 26"/>
                  <a:gd name="T45" fmla="*/ 3 h 21"/>
                  <a:gd name="T46" fmla="*/ 4 w 26"/>
                  <a:gd name="T47" fmla="*/ 4 h 21"/>
                  <a:gd name="T48" fmla="*/ 3 w 26"/>
                  <a:gd name="T49" fmla="*/ 5 h 21"/>
                  <a:gd name="T50" fmla="*/ 2 w 26"/>
                  <a:gd name="T51" fmla="*/ 5 h 21"/>
                  <a:gd name="T52" fmla="*/ 0 w 26"/>
                  <a:gd name="T53" fmla="*/ 8 h 21"/>
                  <a:gd name="T54" fmla="*/ 0 w 26"/>
                  <a:gd name="T55" fmla="*/ 11 h 21"/>
                  <a:gd name="T56" fmla="*/ 1 w 26"/>
                  <a:gd name="T57" fmla="*/ 15 h 21"/>
                  <a:gd name="T58" fmla="*/ 1 w 26"/>
                  <a:gd name="T59" fmla="*/ 16 h 21"/>
                  <a:gd name="T60" fmla="*/ 3 w 26"/>
                  <a:gd name="T61" fmla="*/ 17 h 21"/>
                  <a:gd name="T62" fmla="*/ 4 w 26"/>
                  <a:gd name="T63" fmla="*/ 19 h 21"/>
                  <a:gd name="T64" fmla="*/ 5 w 26"/>
                  <a:gd name="T65" fmla="*/ 19 h 21"/>
                  <a:gd name="T66" fmla="*/ 5 w 26"/>
                  <a:gd name="T67" fmla="*/ 19 h 21"/>
                  <a:gd name="T68" fmla="*/ 8 w 26"/>
                  <a:gd name="T69"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 h="21">
                    <a:moveTo>
                      <a:pt x="8" y="20"/>
                    </a:moveTo>
                    <a:cubicBezTo>
                      <a:pt x="9" y="21"/>
                      <a:pt x="10" y="21"/>
                      <a:pt x="11" y="21"/>
                    </a:cubicBezTo>
                    <a:cubicBezTo>
                      <a:pt x="11" y="21"/>
                      <a:pt x="12" y="21"/>
                      <a:pt x="13" y="21"/>
                    </a:cubicBezTo>
                    <a:cubicBezTo>
                      <a:pt x="15" y="21"/>
                      <a:pt x="17" y="20"/>
                      <a:pt x="19" y="19"/>
                    </a:cubicBezTo>
                    <a:cubicBezTo>
                      <a:pt x="19" y="19"/>
                      <a:pt x="20" y="19"/>
                      <a:pt x="20" y="19"/>
                    </a:cubicBezTo>
                    <a:cubicBezTo>
                      <a:pt x="22" y="18"/>
                      <a:pt x="23" y="16"/>
                      <a:pt x="24" y="14"/>
                    </a:cubicBezTo>
                    <a:cubicBezTo>
                      <a:pt x="25" y="13"/>
                      <a:pt x="26" y="11"/>
                      <a:pt x="25" y="9"/>
                    </a:cubicBezTo>
                    <a:cubicBezTo>
                      <a:pt x="25" y="8"/>
                      <a:pt x="25" y="7"/>
                      <a:pt x="25" y="6"/>
                    </a:cubicBezTo>
                    <a:cubicBezTo>
                      <a:pt x="24" y="5"/>
                      <a:pt x="24" y="4"/>
                      <a:pt x="23" y="4"/>
                    </a:cubicBezTo>
                    <a:cubicBezTo>
                      <a:pt x="23" y="3"/>
                      <a:pt x="22" y="2"/>
                      <a:pt x="21" y="2"/>
                    </a:cubicBezTo>
                    <a:cubicBezTo>
                      <a:pt x="20" y="1"/>
                      <a:pt x="19" y="1"/>
                      <a:pt x="19" y="1"/>
                    </a:cubicBezTo>
                    <a:cubicBezTo>
                      <a:pt x="18" y="1"/>
                      <a:pt x="17" y="0"/>
                      <a:pt x="16" y="0"/>
                    </a:cubicBezTo>
                    <a:cubicBezTo>
                      <a:pt x="16" y="0"/>
                      <a:pt x="16" y="0"/>
                      <a:pt x="15" y="1"/>
                    </a:cubicBezTo>
                    <a:cubicBezTo>
                      <a:pt x="15" y="1"/>
                      <a:pt x="15" y="1"/>
                      <a:pt x="15" y="1"/>
                    </a:cubicBezTo>
                    <a:cubicBezTo>
                      <a:pt x="13" y="1"/>
                      <a:pt x="13" y="1"/>
                      <a:pt x="12" y="1"/>
                    </a:cubicBezTo>
                    <a:cubicBezTo>
                      <a:pt x="12" y="1"/>
                      <a:pt x="12" y="1"/>
                      <a:pt x="12" y="1"/>
                    </a:cubicBezTo>
                    <a:cubicBezTo>
                      <a:pt x="12" y="1"/>
                      <a:pt x="12" y="1"/>
                      <a:pt x="11" y="1"/>
                    </a:cubicBezTo>
                    <a:cubicBezTo>
                      <a:pt x="11" y="2"/>
                      <a:pt x="11" y="2"/>
                      <a:pt x="10" y="2"/>
                    </a:cubicBezTo>
                    <a:cubicBezTo>
                      <a:pt x="10" y="2"/>
                      <a:pt x="9" y="2"/>
                      <a:pt x="8" y="3"/>
                    </a:cubicBezTo>
                    <a:cubicBezTo>
                      <a:pt x="8" y="3"/>
                      <a:pt x="8" y="3"/>
                      <a:pt x="8" y="3"/>
                    </a:cubicBezTo>
                    <a:cubicBezTo>
                      <a:pt x="9" y="2"/>
                      <a:pt x="9" y="2"/>
                      <a:pt x="10" y="2"/>
                    </a:cubicBezTo>
                    <a:cubicBezTo>
                      <a:pt x="9" y="2"/>
                      <a:pt x="7" y="3"/>
                      <a:pt x="6" y="3"/>
                    </a:cubicBezTo>
                    <a:cubicBezTo>
                      <a:pt x="6" y="3"/>
                      <a:pt x="6" y="3"/>
                      <a:pt x="6" y="3"/>
                    </a:cubicBezTo>
                    <a:cubicBezTo>
                      <a:pt x="5" y="3"/>
                      <a:pt x="5" y="3"/>
                      <a:pt x="4" y="4"/>
                    </a:cubicBezTo>
                    <a:cubicBezTo>
                      <a:pt x="4" y="4"/>
                      <a:pt x="3" y="4"/>
                      <a:pt x="3" y="5"/>
                    </a:cubicBezTo>
                    <a:cubicBezTo>
                      <a:pt x="3" y="5"/>
                      <a:pt x="2" y="5"/>
                      <a:pt x="2" y="5"/>
                    </a:cubicBezTo>
                    <a:cubicBezTo>
                      <a:pt x="1" y="6"/>
                      <a:pt x="0" y="7"/>
                      <a:pt x="0" y="8"/>
                    </a:cubicBezTo>
                    <a:cubicBezTo>
                      <a:pt x="0" y="9"/>
                      <a:pt x="0" y="10"/>
                      <a:pt x="0" y="11"/>
                    </a:cubicBezTo>
                    <a:cubicBezTo>
                      <a:pt x="0" y="12"/>
                      <a:pt x="0" y="14"/>
                      <a:pt x="1" y="15"/>
                    </a:cubicBezTo>
                    <a:cubicBezTo>
                      <a:pt x="1" y="15"/>
                      <a:pt x="1" y="15"/>
                      <a:pt x="1" y="16"/>
                    </a:cubicBezTo>
                    <a:cubicBezTo>
                      <a:pt x="2" y="16"/>
                      <a:pt x="2" y="17"/>
                      <a:pt x="3" y="17"/>
                    </a:cubicBezTo>
                    <a:cubicBezTo>
                      <a:pt x="3" y="18"/>
                      <a:pt x="4" y="18"/>
                      <a:pt x="4" y="19"/>
                    </a:cubicBezTo>
                    <a:cubicBezTo>
                      <a:pt x="5" y="19"/>
                      <a:pt x="5" y="19"/>
                      <a:pt x="5" y="19"/>
                    </a:cubicBezTo>
                    <a:cubicBezTo>
                      <a:pt x="5" y="19"/>
                      <a:pt x="5" y="19"/>
                      <a:pt x="5" y="19"/>
                    </a:cubicBezTo>
                    <a:cubicBezTo>
                      <a:pt x="6" y="20"/>
                      <a:pt x="7" y="20"/>
                      <a:pt x="8" y="20"/>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3" name="Freeform 371">
                <a:extLst>
                  <a:ext uri="{FF2B5EF4-FFF2-40B4-BE49-F238E27FC236}">
                    <a16:creationId xmlns:a16="http://schemas.microsoft.com/office/drawing/2014/main" id="{4F7745DF-8814-4189-903D-9F217454D48F}"/>
                  </a:ext>
                </a:extLst>
              </p:cNvPr>
              <p:cNvSpPr>
                <a:spLocks/>
              </p:cNvSpPr>
              <p:nvPr/>
            </p:nvSpPr>
            <p:spPr bwMode="auto">
              <a:xfrm>
                <a:off x="810" y="2596"/>
                <a:ext cx="21" cy="21"/>
              </a:xfrm>
              <a:custGeom>
                <a:avLst/>
                <a:gdLst>
                  <a:gd name="T0" fmla="*/ 2 w 18"/>
                  <a:gd name="T1" fmla="*/ 15 h 18"/>
                  <a:gd name="T2" fmla="*/ 0 w 18"/>
                  <a:gd name="T3" fmla="*/ 12 h 18"/>
                  <a:gd name="T4" fmla="*/ 0 w 18"/>
                  <a:gd name="T5" fmla="*/ 8 h 18"/>
                  <a:gd name="T6" fmla="*/ 2 w 18"/>
                  <a:gd name="T7" fmla="*/ 4 h 18"/>
                  <a:gd name="T8" fmla="*/ 3 w 18"/>
                  <a:gd name="T9" fmla="*/ 3 h 18"/>
                  <a:gd name="T10" fmla="*/ 4 w 18"/>
                  <a:gd name="T11" fmla="*/ 2 h 18"/>
                  <a:gd name="T12" fmla="*/ 6 w 18"/>
                  <a:gd name="T13" fmla="*/ 1 h 18"/>
                  <a:gd name="T14" fmla="*/ 6 w 18"/>
                  <a:gd name="T15" fmla="*/ 1 h 18"/>
                  <a:gd name="T16" fmla="*/ 7 w 18"/>
                  <a:gd name="T17" fmla="*/ 1 h 18"/>
                  <a:gd name="T18" fmla="*/ 10 w 18"/>
                  <a:gd name="T19" fmla="*/ 1 h 18"/>
                  <a:gd name="T20" fmla="*/ 14 w 18"/>
                  <a:gd name="T21" fmla="*/ 2 h 18"/>
                  <a:gd name="T22" fmla="*/ 15 w 18"/>
                  <a:gd name="T23" fmla="*/ 3 h 18"/>
                  <a:gd name="T24" fmla="*/ 17 w 18"/>
                  <a:gd name="T25" fmla="*/ 5 h 18"/>
                  <a:gd name="T26" fmla="*/ 18 w 18"/>
                  <a:gd name="T27" fmla="*/ 7 h 18"/>
                  <a:gd name="T28" fmla="*/ 18 w 18"/>
                  <a:gd name="T29" fmla="*/ 11 h 18"/>
                  <a:gd name="T30" fmla="*/ 17 w 18"/>
                  <a:gd name="T31" fmla="*/ 13 h 18"/>
                  <a:gd name="T32" fmla="*/ 14 w 18"/>
                  <a:gd name="T33" fmla="*/ 16 h 18"/>
                  <a:gd name="T34" fmla="*/ 13 w 18"/>
                  <a:gd name="T35" fmla="*/ 16 h 18"/>
                  <a:gd name="T36" fmla="*/ 11 w 18"/>
                  <a:gd name="T37" fmla="*/ 17 h 18"/>
                  <a:gd name="T38" fmla="*/ 8 w 18"/>
                  <a:gd name="T39" fmla="*/ 17 h 18"/>
                  <a:gd name="T40" fmla="*/ 7 w 18"/>
                  <a:gd name="T41" fmla="*/ 17 h 18"/>
                  <a:gd name="T42" fmla="*/ 6 w 18"/>
                  <a:gd name="T43" fmla="*/ 17 h 18"/>
                  <a:gd name="T44" fmla="*/ 2 w 18"/>
                  <a:gd name="T4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18">
                    <a:moveTo>
                      <a:pt x="2" y="15"/>
                    </a:moveTo>
                    <a:cubicBezTo>
                      <a:pt x="1" y="14"/>
                      <a:pt x="0" y="13"/>
                      <a:pt x="0" y="12"/>
                    </a:cubicBezTo>
                    <a:cubicBezTo>
                      <a:pt x="0" y="11"/>
                      <a:pt x="0" y="9"/>
                      <a:pt x="0" y="8"/>
                    </a:cubicBezTo>
                    <a:cubicBezTo>
                      <a:pt x="0" y="7"/>
                      <a:pt x="1" y="5"/>
                      <a:pt x="2" y="4"/>
                    </a:cubicBezTo>
                    <a:cubicBezTo>
                      <a:pt x="2" y="4"/>
                      <a:pt x="2" y="4"/>
                      <a:pt x="3" y="3"/>
                    </a:cubicBezTo>
                    <a:cubicBezTo>
                      <a:pt x="3" y="3"/>
                      <a:pt x="3" y="2"/>
                      <a:pt x="4" y="2"/>
                    </a:cubicBezTo>
                    <a:cubicBezTo>
                      <a:pt x="5" y="2"/>
                      <a:pt x="6" y="1"/>
                      <a:pt x="6" y="1"/>
                    </a:cubicBezTo>
                    <a:cubicBezTo>
                      <a:pt x="6" y="1"/>
                      <a:pt x="6" y="1"/>
                      <a:pt x="6" y="1"/>
                    </a:cubicBezTo>
                    <a:cubicBezTo>
                      <a:pt x="7" y="1"/>
                      <a:pt x="7" y="1"/>
                      <a:pt x="7" y="1"/>
                    </a:cubicBezTo>
                    <a:cubicBezTo>
                      <a:pt x="8" y="0"/>
                      <a:pt x="9" y="0"/>
                      <a:pt x="10" y="1"/>
                    </a:cubicBezTo>
                    <a:cubicBezTo>
                      <a:pt x="12" y="1"/>
                      <a:pt x="13" y="1"/>
                      <a:pt x="14" y="2"/>
                    </a:cubicBezTo>
                    <a:cubicBezTo>
                      <a:pt x="15" y="3"/>
                      <a:pt x="15" y="3"/>
                      <a:pt x="15" y="3"/>
                    </a:cubicBezTo>
                    <a:cubicBezTo>
                      <a:pt x="16" y="4"/>
                      <a:pt x="17" y="4"/>
                      <a:pt x="17" y="5"/>
                    </a:cubicBezTo>
                    <a:cubicBezTo>
                      <a:pt x="17" y="6"/>
                      <a:pt x="18" y="7"/>
                      <a:pt x="18" y="7"/>
                    </a:cubicBezTo>
                    <a:cubicBezTo>
                      <a:pt x="18" y="9"/>
                      <a:pt x="18" y="10"/>
                      <a:pt x="18" y="11"/>
                    </a:cubicBezTo>
                    <a:cubicBezTo>
                      <a:pt x="17" y="11"/>
                      <a:pt x="17" y="12"/>
                      <a:pt x="17" y="13"/>
                    </a:cubicBezTo>
                    <a:cubicBezTo>
                      <a:pt x="16" y="14"/>
                      <a:pt x="15" y="15"/>
                      <a:pt x="14" y="16"/>
                    </a:cubicBezTo>
                    <a:cubicBezTo>
                      <a:pt x="14" y="16"/>
                      <a:pt x="13" y="16"/>
                      <a:pt x="13" y="16"/>
                    </a:cubicBezTo>
                    <a:cubicBezTo>
                      <a:pt x="13" y="17"/>
                      <a:pt x="12" y="17"/>
                      <a:pt x="11" y="17"/>
                    </a:cubicBezTo>
                    <a:cubicBezTo>
                      <a:pt x="10" y="18"/>
                      <a:pt x="9" y="18"/>
                      <a:pt x="8" y="17"/>
                    </a:cubicBezTo>
                    <a:cubicBezTo>
                      <a:pt x="7" y="17"/>
                      <a:pt x="7" y="17"/>
                      <a:pt x="7" y="17"/>
                    </a:cubicBezTo>
                    <a:cubicBezTo>
                      <a:pt x="6" y="17"/>
                      <a:pt x="6" y="17"/>
                      <a:pt x="6" y="17"/>
                    </a:cubicBezTo>
                    <a:cubicBezTo>
                      <a:pt x="4" y="17"/>
                      <a:pt x="3" y="16"/>
                      <a:pt x="2" y="15"/>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4" name="Freeform 372">
                <a:extLst>
                  <a:ext uri="{FF2B5EF4-FFF2-40B4-BE49-F238E27FC236}">
                    <a16:creationId xmlns:a16="http://schemas.microsoft.com/office/drawing/2014/main" id="{CDDAEB06-8A88-4758-B040-89EC5A789EAD}"/>
                  </a:ext>
                </a:extLst>
              </p:cNvPr>
              <p:cNvSpPr>
                <a:spLocks/>
              </p:cNvSpPr>
              <p:nvPr/>
            </p:nvSpPr>
            <p:spPr bwMode="auto">
              <a:xfrm>
                <a:off x="884" y="2626"/>
                <a:ext cx="2" cy="0"/>
              </a:xfrm>
              <a:custGeom>
                <a:avLst/>
                <a:gdLst>
                  <a:gd name="T0" fmla="*/ 1 w 2"/>
                  <a:gd name="T1" fmla="*/ 2 w 2"/>
                  <a:gd name="T2" fmla="*/ 0 w 2"/>
                  <a:gd name="T3" fmla="*/ 1 w 2"/>
                </a:gdLst>
                <a:ahLst/>
                <a:cxnLst>
                  <a:cxn ang="0">
                    <a:pos x="T0" y="0"/>
                  </a:cxn>
                  <a:cxn ang="0">
                    <a:pos x="T1" y="0"/>
                  </a:cxn>
                  <a:cxn ang="0">
                    <a:pos x="T2" y="0"/>
                  </a:cxn>
                  <a:cxn ang="0">
                    <a:pos x="T3" y="0"/>
                  </a:cxn>
                </a:cxnLst>
                <a:rect l="0" t="0" r="r" b="b"/>
                <a:pathLst>
                  <a:path w="2">
                    <a:moveTo>
                      <a:pt x="1" y="0"/>
                    </a:moveTo>
                    <a:cubicBezTo>
                      <a:pt x="1" y="0"/>
                      <a:pt x="1" y="0"/>
                      <a:pt x="2" y="0"/>
                    </a:cubicBezTo>
                    <a:cubicBezTo>
                      <a:pt x="1" y="0"/>
                      <a:pt x="0" y="0"/>
                      <a:pt x="0" y="0"/>
                    </a:cubicBezTo>
                    <a:cubicBezTo>
                      <a:pt x="0" y="0"/>
                      <a:pt x="1" y="0"/>
                      <a:pt x="1" y="0"/>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5" name="Freeform 373">
                <a:extLst>
                  <a:ext uri="{FF2B5EF4-FFF2-40B4-BE49-F238E27FC236}">
                    <a16:creationId xmlns:a16="http://schemas.microsoft.com/office/drawing/2014/main" id="{11932C52-38FF-40CA-B1EE-F2B5B15CD168}"/>
                  </a:ext>
                </a:extLst>
              </p:cNvPr>
              <p:cNvSpPr>
                <a:spLocks/>
              </p:cNvSpPr>
              <p:nvPr/>
            </p:nvSpPr>
            <p:spPr bwMode="auto">
              <a:xfrm>
                <a:off x="886" y="2626"/>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6" name="Freeform 374">
                <a:extLst>
                  <a:ext uri="{FF2B5EF4-FFF2-40B4-BE49-F238E27FC236}">
                    <a16:creationId xmlns:a16="http://schemas.microsoft.com/office/drawing/2014/main" id="{8A4C447B-88D0-4044-83B3-F826A00889D7}"/>
                  </a:ext>
                </a:extLst>
              </p:cNvPr>
              <p:cNvSpPr>
                <a:spLocks/>
              </p:cNvSpPr>
              <p:nvPr/>
            </p:nvSpPr>
            <p:spPr bwMode="auto">
              <a:xfrm>
                <a:off x="877" y="2626"/>
                <a:ext cx="3" cy="2"/>
              </a:xfrm>
              <a:custGeom>
                <a:avLst/>
                <a:gdLst>
                  <a:gd name="T0" fmla="*/ 3 w 3"/>
                  <a:gd name="T1" fmla="*/ 0 h 1"/>
                  <a:gd name="T2" fmla="*/ 1 w 3"/>
                  <a:gd name="T3" fmla="*/ 1 h 1"/>
                  <a:gd name="T4" fmla="*/ 0 w 3"/>
                  <a:gd name="T5" fmla="*/ 1 h 1"/>
                  <a:gd name="T6" fmla="*/ 3 w 3"/>
                  <a:gd name="T7" fmla="*/ 0 h 1"/>
                </a:gdLst>
                <a:ahLst/>
                <a:cxnLst>
                  <a:cxn ang="0">
                    <a:pos x="T0" y="T1"/>
                  </a:cxn>
                  <a:cxn ang="0">
                    <a:pos x="T2" y="T3"/>
                  </a:cxn>
                  <a:cxn ang="0">
                    <a:pos x="T4" y="T5"/>
                  </a:cxn>
                  <a:cxn ang="0">
                    <a:pos x="T6" y="T7"/>
                  </a:cxn>
                </a:cxnLst>
                <a:rect l="0" t="0" r="r" b="b"/>
                <a:pathLst>
                  <a:path w="3" h="1">
                    <a:moveTo>
                      <a:pt x="3" y="0"/>
                    </a:moveTo>
                    <a:cubicBezTo>
                      <a:pt x="2" y="0"/>
                      <a:pt x="2" y="1"/>
                      <a:pt x="1" y="1"/>
                    </a:cubicBezTo>
                    <a:cubicBezTo>
                      <a:pt x="1" y="1"/>
                      <a:pt x="1" y="1"/>
                      <a:pt x="0" y="1"/>
                    </a:cubicBezTo>
                    <a:cubicBezTo>
                      <a:pt x="1" y="1"/>
                      <a:pt x="2" y="0"/>
                      <a:pt x="3" y="0"/>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7" name="Freeform 375">
                <a:extLst>
                  <a:ext uri="{FF2B5EF4-FFF2-40B4-BE49-F238E27FC236}">
                    <a16:creationId xmlns:a16="http://schemas.microsoft.com/office/drawing/2014/main" id="{64573CB4-CA47-4BF3-8444-C1B83C450800}"/>
                  </a:ext>
                </a:extLst>
              </p:cNvPr>
              <p:cNvSpPr>
                <a:spLocks/>
              </p:cNvSpPr>
              <p:nvPr/>
            </p:nvSpPr>
            <p:spPr bwMode="auto">
              <a:xfrm>
                <a:off x="865" y="2626"/>
                <a:ext cx="29" cy="24"/>
              </a:xfrm>
              <a:custGeom>
                <a:avLst/>
                <a:gdLst>
                  <a:gd name="T0" fmla="*/ 6 w 25"/>
                  <a:gd name="T1" fmla="*/ 19 h 20"/>
                  <a:gd name="T2" fmla="*/ 4 w 25"/>
                  <a:gd name="T3" fmla="*/ 17 h 20"/>
                  <a:gd name="T4" fmla="*/ 3 w 25"/>
                  <a:gd name="T5" fmla="*/ 17 h 20"/>
                  <a:gd name="T6" fmla="*/ 1 w 25"/>
                  <a:gd name="T7" fmla="*/ 13 h 20"/>
                  <a:gd name="T8" fmla="*/ 0 w 25"/>
                  <a:gd name="T9" fmla="*/ 8 h 20"/>
                  <a:gd name="T10" fmla="*/ 4 w 25"/>
                  <a:gd name="T11" fmla="*/ 3 h 20"/>
                  <a:gd name="T12" fmla="*/ 6 w 25"/>
                  <a:gd name="T13" fmla="*/ 2 h 20"/>
                  <a:gd name="T14" fmla="*/ 6 w 25"/>
                  <a:gd name="T15" fmla="*/ 2 h 20"/>
                  <a:gd name="T16" fmla="*/ 7 w 25"/>
                  <a:gd name="T17" fmla="*/ 2 h 20"/>
                  <a:gd name="T18" fmla="*/ 8 w 25"/>
                  <a:gd name="T19" fmla="*/ 1 h 20"/>
                  <a:gd name="T20" fmla="*/ 9 w 25"/>
                  <a:gd name="T21" fmla="*/ 1 h 20"/>
                  <a:gd name="T22" fmla="*/ 10 w 25"/>
                  <a:gd name="T23" fmla="*/ 1 h 20"/>
                  <a:gd name="T24" fmla="*/ 11 w 25"/>
                  <a:gd name="T25" fmla="*/ 1 h 20"/>
                  <a:gd name="T26" fmla="*/ 14 w 25"/>
                  <a:gd name="T27" fmla="*/ 0 h 20"/>
                  <a:gd name="T28" fmla="*/ 18 w 25"/>
                  <a:gd name="T29" fmla="*/ 0 h 20"/>
                  <a:gd name="T30" fmla="*/ 21 w 25"/>
                  <a:gd name="T31" fmla="*/ 1 h 20"/>
                  <a:gd name="T32" fmla="*/ 23 w 25"/>
                  <a:gd name="T33" fmla="*/ 3 h 20"/>
                  <a:gd name="T34" fmla="*/ 25 w 25"/>
                  <a:gd name="T35" fmla="*/ 10 h 20"/>
                  <a:gd name="T36" fmla="*/ 24 w 25"/>
                  <a:gd name="T37" fmla="*/ 14 h 20"/>
                  <a:gd name="T38" fmla="*/ 21 w 25"/>
                  <a:gd name="T39" fmla="*/ 16 h 20"/>
                  <a:gd name="T40" fmla="*/ 17 w 25"/>
                  <a:gd name="T41" fmla="*/ 19 h 20"/>
                  <a:gd name="T42" fmla="*/ 16 w 25"/>
                  <a:gd name="T43" fmla="*/ 20 h 20"/>
                  <a:gd name="T44" fmla="*/ 10 w 25"/>
                  <a:gd name="T45" fmla="*/ 20 h 20"/>
                  <a:gd name="T46" fmla="*/ 8 w 25"/>
                  <a:gd name="T47" fmla="*/ 20 h 20"/>
                  <a:gd name="T48" fmla="*/ 6 w 25"/>
                  <a:gd name="T4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20">
                    <a:moveTo>
                      <a:pt x="6" y="19"/>
                    </a:moveTo>
                    <a:cubicBezTo>
                      <a:pt x="5" y="18"/>
                      <a:pt x="4" y="18"/>
                      <a:pt x="4" y="17"/>
                    </a:cubicBezTo>
                    <a:cubicBezTo>
                      <a:pt x="3" y="17"/>
                      <a:pt x="3" y="17"/>
                      <a:pt x="3" y="17"/>
                    </a:cubicBezTo>
                    <a:cubicBezTo>
                      <a:pt x="2" y="16"/>
                      <a:pt x="1" y="14"/>
                      <a:pt x="1" y="13"/>
                    </a:cubicBezTo>
                    <a:cubicBezTo>
                      <a:pt x="0" y="11"/>
                      <a:pt x="0" y="10"/>
                      <a:pt x="0" y="8"/>
                    </a:cubicBezTo>
                    <a:cubicBezTo>
                      <a:pt x="1" y="6"/>
                      <a:pt x="3" y="4"/>
                      <a:pt x="4" y="3"/>
                    </a:cubicBezTo>
                    <a:cubicBezTo>
                      <a:pt x="5" y="3"/>
                      <a:pt x="6" y="2"/>
                      <a:pt x="6" y="2"/>
                    </a:cubicBezTo>
                    <a:cubicBezTo>
                      <a:pt x="6" y="2"/>
                      <a:pt x="6" y="2"/>
                      <a:pt x="6" y="2"/>
                    </a:cubicBezTo>
                    <a:cubicBezTo>
                      <a:pt x="7" y="2"/>
                      <a:pt x="7" y="2"/>
                      <a:pt x="7" y="2"/>
                    </a:cubicBezTo>
                    <a:cubicBezTo>
                      <a:pt x="7" y="2"/>
                      <a:pt x="7" y="2"/>
                      <a:pt x="8" y="1"/>
                    </a:cubicBezTo>
                    <a:cubicBezTo>
                      <a:pt x="8" y="1"/>
                      <a:pt x="8" y="1"/>
                      <a:pt x="9" y="1"/>
                    </a:cubicBezTo>
                    <a:cubicBezTo>
                      <a:pt x="9" y="1"/>
                      <a:pt x="9" y="1"/>
                      <a:pt x="10" y="1"/>
                    </a:cubicBezTo>
                    <a:cubicBezTo>
                      <a:pt x="10" y="1"/>
                      <a:pt x="11" y="1"/>
                      <a:pt x="11" y="1"/>
                    </a:cubicBezTo>
                    <a:cubicBezTo>
                      <a:pt x="12" y="0"/>
                      <a:pt x="13" y="0"/>
                      <a:pt x="14" y="0"/>
                    </a:cubicBezTo>
                    <a:cubicBezTo>
                      <a:pt x="16" y="0"/>
                      <a:pt x="17" y="0"/>
                      <a:pt x="18" y="0"/>
                    </a:cubicBezTo>
                    <a:cubicBezTo>
                      <a:pt x="19" y="1"/>
                      <a:pt x="20" y="1"/>
                      <a:pt x="21" y="1"/>
                    </a:cubicBezTo>
                    <a:cubicBezTo>
                      <a:pt x="22" y="2"/>
                      <a:pt x="23" y="2"/>
                      <a:pt x="23" y="3"/>
                    </a:cubicBezTo>
                    <a:cubicBezTo>
                      <a:pt x="25" y="5"/>
                      <a:pt x="25" y="7"/>
                      <a:pt x="25" y="10"/>
                    </a:cubicBezTo>
                    <a:cubicBezTo>
                      <a:pt x="25" y="11"/>
                      <a:pt x="24" y="13"/>
                      <a:pt x="24" y="14"/>
                    </a:cubicBezTo>
                    <a:cubicBezTo>
                      <a:pt x="23" y="15"/>
                      <a:pt x="22" y="16"/>
                      <a:pt x="21" y="16"/>
                    </a:cubicBezTo>
                    <a:cubicBezTo>
                      <a:pt x="20" y="18"/>
                      <a:pt x="19" y="19"/>
                      <a:pt x="17" y="19"/>
                    </a:cubicBezTo>
                    <a:cubicBezTo>
                      <a:pt x="16" y="20"/>
                      <a:pt x="16" y="20"/>
                      <a:pt x="16" y="20"/>
                    </a:cubicBezTo>
                    <a:cubicBezTo>
                      <a:pt x="13" y="20"/>
                      <a:pt x="12" y="20"/>
                      <a:pt x="10" y="20"/>
                    </a:cubicBezTo>
                    <a:cubicBezTo>
                      <a:pt x="9" y="20"/>
                      <a:pt x="9" y="20"/>
                      <a:pt x="8" y="20"/>
                    </a:cubicBezTo>
                    <a:cubicBezTo>
                      <a:pt x="8" y="20"/>
                      <a:pt x="6" y="19"/>
                      <a:pt x="6" y="19"/>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8" name="Freeform 376">
                <a:extLst>
                  <a:ext uri="{FF2B5EF4-FFF2-40B4-BE49-F238E27FC236}">
                    <a16:creationId xmlns:a16="http://schemas.microsoft.com/office/drawing/2014/main" id="{0B38E562-B95E-4FAC-9DC8-3E7EE4101C87}"/>
                  </a:ext>
                </a:extLst>
              </p:cNvPr>
              <p:cNvSpPr>
                <a:spLocks/>
              </p:cNvSpPr>
              <p:nvPr/>
            </p:nvSpPr>
            <p:spPr bwMode="auto">
              <a:xfrm>
                <a:off x="943" y="2578"/>
                <a:ext cx="20" cy="19"/>
              </a:xfrm>
              <a:custGeom>
                <a:avLst/>
                <a:gdLst>
                  <a:gd name="T0" fmla="*/ 4 w 17"/>
                  <a:gd name="T1" fmla="*/ 16 h 16"/>
                  <a:gd name="T2" fmla="*/ 7 w 17"/>
                  <a:gd name="T3" fmla="*/ 16 h 16"/>
                  <a:gd name="T4" fmla="*/ 9 w 17"/>
                  <a:gd name="T5" fmla="*/ 16 h 16"/>
                  <a:gd name="T6" fmla="*/ 9 w 17"/>
                  <a:gd name="T7" fmla="*/ 16 h 16"/>
                  <a:gd name="T8" fmla="*/ 11 w 17"/>
                  <a:gd name="T9" fmla="*/ 16 h 16"/>
                  <a:gd name="T10" fmla="*/ 13 w 17"/>
                  <a:gd name="T11" fmla="*/ 15 h 16"/>
                  <a:gd name="T12" fmla="*/ 13 w 17"/>
                  <a:gd name="T13" fmla="*/ 15 h 16"/>
                  <a:gd name="T14" fmla="*/ 14 w 17"/>
                  <a:gd name="T15" fmla="*/ 14 h 16"/>
                  <a:gd name="T16" fmla="*/ 16 w 17"/>
                  <a:gd name="T17" fmla="*/ 12 h 16"/>
                  <a:gd name="T18" fmla="*/ 17 w 17"/>
                  <a:gd name="T19" fmla="*/ 10 h 16"/>
                  <a:gd name="T20" fmla="*/ 17 w 17"/>
                  <a:gd name="T21" fmla="*/ 10 h 16"/>
                  <a:gd name="T22" fmla="*/ 17 w 17"/>
                  <a:gd name="T23" fmla="*/ 9 h 16"/>
                  <a:gd name="T24" fmla="*/ 17 w 17"/>
                  <a:gd name="T25" fmla="*/ 5 h 16"/>
                  <a:gd name="T26" fmla="*/ 16 w 17"/>
                  <a:gd name="T27" fmla="*/ 3 h 16"/>
                  <a:gd name="T28" fmla="*/ 14 w 17"/>
                  <a:gd name="T29" fmla="*/ 1 h 16"/>
                  <a:gd name="T30" fmla="*/ 12 w 17"/>
                  <a:gd name="T31" fmla="*/ 0 h 16"/>
                  <a:gd name="T32" fmla="*/ 11 w 17"/>
                  <a:gd name="T33" fmla="*/ 0 h 16"/>
                  <a:gd name="T34" fmla="*/ 11 w 17"/>
                  <a:gd name="T35" fmla="*/ 0 h 16"/>
                  <a:gd name="T36" fmla="*/ 8 w 17"/>
                  <a:gd name="T37" fmla="*/ 0 h 16"/>
                  <a:gd name="T38" fmla="*/ 5 w 17"/>
                  <a:gd name="T39" fmla="*/ 1 h 16"/>
                  <a:gd name="T40" fmla="*/ 4 w 17"/>
                  <a:gd name="T41" fmla="*/ 1 h 16"/>
                  <a:gd name="T42" fmla="*/ 2 w 17"/>
                  <a:gd name="T43" fmla="*/ 3 h 16"/>
                  <a:gd name="T44" fmla="*/ 2 w 17"/>
                  <a:gd name="T45" fmla="*/ 4 h 16"/>
                  <a:gd name="T46" fmla="*/ 1 w 17"/>
                  <a:gd name="T47" fmla="*/ 5 h 16"/>
                  <a:gd name="T48" fmla="*/ 0 w 17"/>
                  <a:gd name="T49" fmla="*/ 7 h 16"/>
                  <a:gd name="T50" fmla="*/ 0 w 17"/>
                  <a:gd name="T51" fmla="*/ 8 h 16"/>
                  <a:gd name="T52" fmla="*/ 0 w 17"/>
                  <a:gd name="T53" fmla="*/ 8 h 16"/>
                  <a:gd name="T54" fmla="*/ 0 w 17"/>
                  <a:gd name="T55" fmla="*/ 8 h 16"/>
                  <a:gd name="T56" fmla="*/ 0 w 17"/>
                  <a:gd name="T57" fmla="*/ 9 h 16"/>
                  <a:gd name="T58" fmla="*/ 0 w 17"/>
                  <a:gd name="T59" fmla="*/ 9 h 16"/>
                  <a:gd name="T60" fmla="*/ 0 w 17"/>
                  <a:gd name="T61" fmla="*/ 10 h 16"/>
                  <a:gd name="T62" fmla="*/ 0 w 17"/>
                  <a:gd name="T63" fmla="*/ 13 h 16"/>
                  <a:gd name="T64" fmla="*/ 2 w 17"/>
                  <a:gd name="T65" fmla="*/ 15 h 16"/>
                  <a:gd name="T66" fmla="*/ 3 w 17"/>
                  <a:gd name="T67" fmla="*/ 15 h 16"/>
                  <a:gd name="T68" fmla="*/ 4 w 17"/>
                  <a:gd name="T6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16">
                    <a:moveTo>
                      <a:pt x="4" y="16"/>
                    </a:moveTo>
                    <a:cubicBezTo>
                      <a:pt x="5" y="16"/>
                      <a:pt x="6" y="16"/>
                      <a:pt x="7" y="16"/>
                    </a:cubicBezTo>
                    <a:cubicBezTo>
                      <a:pt x="7" y="16"/>
                      <a:pt x="8" y="16"/>
                      <a:pt x="9" y="16"/>
                    </a:cubicBezTo>
                    <a:cubicBezTo>
                      <a:pt x="9" y="16"/>
                      <a:pt x="9" y="16"/>
                      <a:pt x="9" y="16"/>
                    </a:cubicBezTo>
                    <a:cubicBezTo>
                      <a:pt x="10" y="16"/>
                      <a:pt x="10" y="16"/>
                      <a:pt x="11" y="16"/>
                    </a:cubicBezTo>
                    <a:cubicBezTo>
                      <a:pt x="11" y="16"/>
                      <a:pt x="12" y="15"/>
                      <a:pt x="13" y="15"/>
                    </a:cubicBezTo>
                    <a:cubicBezTo>
                      <a:pt x="13" y="15"/>
                      <a:pt x="13" y="15"/>
                      <a:pt x="13" y="15"/>
                    </a:cubicBezTo>
                    <a:cubicBezTo>
                      <a:pt x="13" y="15"/>
                      <a:pt x="13" y="14"/>
                      <a:pt x="14" y="14"/>
                    </a:cubicBezTo>
                    <a:cubicBezTo>
                      <a:pt x="15" y="14"/>
                      <a:pt x="15" y="13"/>
                      <a:pt x="16" y="12"/>
                    </a:cubicBezTo>
                    <a:cubicBezTo>
                      <a:pt x="17" y="10"/>
                      <a:pt x="17" y="10"/>
                      <a:pt x="17" y="10"/>
                    </a:cubicBezTo>
                    <a:cubicBezTo>
                      <a:pt x="17" y="10"/>
                      <a:pt x="17" y="10"/>
                      <a:pt x="17" y="10"/>
                    </a:cubicBezTo>
                    <a:cubicBezTo>
                      <a:pt x="17" y="9"/>
                      <a:pt x="17" y="9"/>
                      <a:pt x="17" y="9"/>
                    </a:cubicBezTo>
                    <a:cubicBezTo>
                      <a:pt x="17" y="7"/>
                      <a:pt x="17" y="6"/>
                      <a:pt x="17" y="5"/>
                    </a:cubicBezTo>
                    <a:cubicBezTo>
                      <a:pt x="17" y="4"/>
                      <a:pt x="17" y="4"/>
                      <a:pt x="16" y="3"/>
                    </a:cubicBezTo>
                    <a:cubicBezTo>
                      <a:pt x="16" y="3"/>
                      <a:pt x="15" y="2"/>
                      <a:pt x="14" y="1"/>
                    </a:cubicBezTo>
                    <a:cubicBezTo>
                      <a:pt x="14" y="1"/>
                      <a:pt x="13" y="0"/>
                      <a:pt x="12" y="0"/>
                    </a:cubicBezTo>
                    <a:cubicBezTo>
                      <a:pt x="12" y="0"/>
                      <a:pt x="11" y="0"/>
                      <a:pt x="11" y="0"/>
                    </a:cubicBezTo>
                    <a:cubicBezTo>
                      <a:pt x="11" y="0"/>
                      <a:pt x="11" y="0"/>
                      <a:pt x="11" y="0"/>
                    </a:cubicBezTo>
                    <a:cubicBezTo>
                      <a:pt x="10" y="0"/>
                      <a:pt x="9" y="0"/>
                      <a:pt x="8" y="0"/>
                    </a:cubicBezTo>
                    <a:cubicBezTo>
                      <a:pt x="7" y="0"/>
                      <a:pt x="6" y="0"/>
                      <a:pt x="5" y="1"/>
                    </a:cubicBezTo>
                    <a:cubicBezTo>
                      <a:pt x="5" y="1"/>
                      <a:pt x="4" y="1"/>
                      <a:pt x="4" y="1"/>
                    </a:cubicBezTo>
                    <a:cubicBezTo>
                      <a:pt x="3" y="2"/>
                      <a:pt x="3" y="3"/>
                      <a:pt x="2" y="3"/>
                    </a:cubicBezTo>
                    <a:cubicBezTo>
                      <a:pt x="2" y="4"/>
                      <a:pt x="2" y="4"/>
                      <a:pt x="2" y="4"/>
                    </a:cubicBezTo>
                    <a:cubicBezTo>
                      <a:pt x="1" y="5"/>
                      <a:pt x="1" y="5"/>
                      <a:pt x="1" y="5"/>
                    </a:cubicBezTo>
                    <a:cubicBezTo>
                      <a:pt x="1" y="6"/>
                      <a:pt x="0" y="6"/>
                      <a:pt x="0" y="7"/>
                    </a:cubicBezTo>
                    <a:cubicBezTo>
                      <a:pt x="0" y="7"/>
                      <a:pt x="0" y="8"/>
                      <a:pt x="0" y="8"/>
                    </a:cubicBezTo>
                    <a:cubicBezTo>
                      <a:pt x="0" y="8"/>
                      <a:pt x="0" y="8"/>
                      <a:pt x="0" y="8"/>
                    </a:cubicBezTo>
                    <a:cubicBezTo>
                      <a:pt x="0" y="8"/>
                      <a:pt x="0" y="8"/>
                      <a:pt x="0" y="8"/>
                    </a:cubicBezTo>
                    <a:cubicBezTo>
                      <a:pt x="0" y="9"/>
                      <a:pt x="0" y="9"/>
                      <a:pt x="0" y="9"/>
                    </a:cubicBezTo>
                    <a:cubicBezTo>
                      <a:pt x="0" y="9"/>
                      <a:pt x="0" y="9"/>
                      <a:pt x="0" y="9"/>
                    </a:cubicBezTo>
                    <a:cubicBezTo>
                      <a:pt x="0" y="10"/>
                      <a:pt x="0" y="10"/>
                      <a:pt x="0" y="10"/>
                    </a:cubicBezTo>
                    <a:cubicBezTo>
                      <a:pt x="0" y="11"/>
                      <a:pt x="0" y="12"/>
                      <a:pt x="0" y="13"/>
                    </a:cubicBezTo>
                    <a:cubicBezTo>
                      <a:pt x="1" y="14"/>
                      <a:pt x="1" y="14"/>
                      <a:pt x="2" y="15"/>
                    </a:cubicBezTo>
                    <a:cubicBezTo>
                      <a:pt x="2" y="15"/>
                      <a:pt x="3" y="15"/>
                      <a:pt x="3" y="15"/>
                    </a:cubicBezTo>
                    <a:cubicBezTo>
                      <a:pt x="4" y="16"/>
                      <a:pt x="4" y="16"/>
                      <a:pt x="4" y="16"/>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9" name="Freeform 377">
                <a:extLst>
                  <a:ext uri="{FF2B5EF4-FFF2-40B4-BE49-F238E27FC236}">
                    <a16:creationId xmlns:a16="http://schemas.microsoft.com/office/drawing/2014/main" id="{2797FBDE-9231-4302-B14F-5262088CF609}"/>
                  </a:ext>
                </a:extLst>
              </p:cNvPr>
              <p:cNvSpPr>
                <a:spLocks/>
              </p:cNvSpPr>
              <p:nvPr/>
            </p:nvSpPr>
            <p:spPr bwMode="auto">
              <a:xfrm>
                <a:off x="979" y="2626"/>
                <a:ext cx="2" cy="2"/>
              </a:xfrm>
              <a:custGeom>
                <a:avLst/>
                <a:gdLst>
                  <a:gd name="T0" fmla="*/ 2 w 2"/>
                  <a:gd name="T1" fmla="*/ 0 h 1"/>
                  <a:gd name="T2" fmla="*/ 1 w 2"/>
                  <a:gd name="T3" fmla="*/ 0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1" y="0"/>
                    </a:cubicBezTo>
                    <a:cubicBezTo>
                      <a:pt x="1" y="1"/>
                      <a:pt x="1" y="1"/>
                      <a:pt x="0" y="1"/>
                    </a:cubicBezTo>
                    <a:cubicBezTo>
                      <a:pt x="1" y="1"/>
                      <a:pt x="1" y="0"/>
                      <a:pt x="2" y="0"/>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0" name="Freeform 378">
                <a:extLst>
                  <a:ext uri="{FF2B5EF4-FFF2-40B4-BE49-F238E27FC236}">
                    <a16:creationId xmlns:a16="http://schemas.microsoft.com/office/drawing/2014/main" id="{DFDE116D-1818-4B5F-AD03-C8EED0F800B1}"/>
                  </a:ext>
                </a:extLst>
              </p:cNvPr>
              <p:cNvSpPr>
                <a:spLocks/>
              </p:cNvSpPr>
              <p:nvPr/>
            </p:nvSpPr>
            <p:spPr bwMode="auto">
              <a:xfrm>
                <a:off x="970" y="2625"/>
                <a:ext cx="24" cy="20"/>
              </a:xfrm>
              <a:custGeom>
                <a:avLst/>
                <a:gdLst>
                  <a:gd name="T0" fmla="*/ 6 w 20"/>
                  <a:gd name="T1" fmla="*/ 17 h 17"/>
                  <a:gd name="T2" fmla="*/ 9 w 20"/>
                  <a:gd name="T3" fmla="*/ 17 h 17"/>
                  <a:gd name="T4" fmla="*/ 11 w 20"/>
                  <a:gd name="T5" fmla="*/ 17 h 17"/>
                  <a:gd name="T6" fmla="*/ 12 w 20"/>
                  <a:gd name="T7" fmla="*/ 16 h 17"/>
                  <a:gd name="T8" fmla="*/ 17 w 20"/>
                  <a:gd name="T9" fmla="*/ 14 h 17"/>
                  <a:gd name="T10" fmla="*/ 18 w 20"/>
                  <a:gd name="T11" fmla="*/ 12 h 17"/>
                  <a:gd name="T12" fmla="*/ 19 w 20"/>
                  <a:gd name="T13" fmla="*/ 10 h 17"/>
                  <a:gd name="T14" fmla="*/ 19 w 20"/>
                  <a:gd name="T15" fmla="*/ 10 h 17"/>
                  <a:gd name="T16" fmla="*/ 19 w 20"/>
                  <a:gd name="T17" fmla="*/ 8 h 17"/>
                  <a:gd name="T18" fmla="*/ 19 w 20"/>
                  <a:gd name="T19" fmla="*/ 5 h 17"/>
                  <a:gd name="T20" fmla="*/ 19 w 20"/>
                  <a:gd name="T21" fmla="*/ 3 h 17"/>
                  <a:gd name="T22" fmla="*/ 19 w 20"/>
                  <a:gd name="T23" fmla="*/ 3 h 17"/>
                  <a:gd name="T24" fmla="*/ 19 w 20"/>
                  <a:gd name="T25" fmla="*/ 2 h 17"/>
                  <a:gd name="T26" fmla="*/ 15 w 20"/>
                  <a:gd name="T27" fmla="*/ 0 h 17"/>
                  <a:gd name="T28" fmla="*/ 15 w 20"/>
                  <a:gd name="T29" fmla="*/ 0 h 17"/>
                  <a:gd name="T30" fmla="*/ 14 w 20"/>
                  <a:gd name="T31" fmla="*/ 0 h 17"/>
                  <a:gd name="T32" fmla="*/ 12 w 20"/>
                  <a:gd name="T33" fmla="*/ 1 h 17"/>
                  <a:gd name="T34" fmla="*/ 11 w 20"/>
                  <a:gd name="T35" fmla="*/ 1 h 17"/>
                  <a:gd name="T36" fmla="*/ 8 w 20"/>
                  <a:gd name="T37" fmla="*/ 1 h 17"/>
                  <a:gd name="T38" fmla="*/ 5 w 20"/>
                  <a:gd name="T39" fmla="*/ 3 h 17"/>
                  <a:gd name="T40" fmla="*/ 3 w 20"/>
                  <a:gd name="T41" fmla="*/ 5 h 17"/>
                  <a:gd name="T42" fmla="*/ 3 w 20"/>
                  <a:gd name="T43" fmla="*/ 5 h 17"/>
                  <a:gd name="T44" fmla="*/ 2 w 20"/>
                  <a:gd name="T45" fmla="*/ 6 h 17"/>
                  <a:gd name="T46" fmla="*/ 1 w 20"/>
                  <a:gd name="T47" fmla="*/ 7 h 17"/>
                  <a:gd name="T48" fmla="*/ 0 w 20"/>
                  <a:gd name="T49" fmla="*/ 10 h 17"/>
                  <a:gd name="T50" fmla="*/ 1 w 20"/>
                  <a:gd name="T51" fmla="*/ 13 h 17"/>
                  <a:gd name="T52" fmla="*/ 3 w 20"/>
                  <a:gd name="T53" fmla="*/ 15 h 17"/>
                  <a:gd name="T54" fmla="*/ 3 w 20"/>
                  <a:gd name="T55" fmla="*/ 15 h 17"/>
                  <a:gd name="T56" fmla="*/ 4 w 20"/>
                  <a:gd name="T57" fmla="*/ 16 h 17"/>
                  <a:gd name="T58" fmla="*/ 6 w 20"/>
                  <a:gd name="T5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 h="17">
                    <a:moveTo>
                      <a:pt x="6" y="17"/>
                    </a:moveTo>
                    <a:cubicBezTo>
                      <a:pt x="7" y="17"/>
                      <a:pt x="8" y="17"/>
                      <a:pt x="9" y="17"/>
                    </a:cubicBezTo>
                    <a:cubicBezTo>
                      <a:pt x="9" y="17"/>
                      <a:pt x="10" y="17"/>
                      <a:pt x="11" y="17"/>
                    </a:cubicBezTo>
                    <a:cubicBezTo>
                      <a:pt x="11" y="17"/>
                      <a:pt x="12" y="16"/>
                      <a:pt x="12" y="16"/>
                    </a:cubicBezTo>
                    <a:cubicBezTo>
                      <a:pt x="14" y="16"/>
                      <a:pt x="15" y="15"/>
                      <a:pt x="17" y="14"/>
                    </a:cubicBezTo>
                    <a:cubicBezTo>
                      <a:pt x="17" y="13"/>
                      <a:pt x="18" y="12"/>
                      <a:pt x="18" y="12"/>
                    </a:cubicBezTo>
                    <a:cubicBezTo>
                      <a:pt x="18" y="11"/>
                      <a:pt x="18" y="10"/>
                      <a:pt x="19" y="10"/>
                    </a:cubicBezTo>
                    <a:cubicBezTo>
                      <a:pt x="19" y="10"/>
                      <a:pt x="19" y="10"/>
                      <a:pt x="19" y="10"/>
                    </a:cubicBezTo>
                    <a:cubicBezTo>
                      <a:pt x="19" y="9"/>
                      <a:pt x="19" y="8"/>
                      <a:pt x="19" y="8"/>
                    </a:cubicBezTo>
                    <a:cubicBezTo>
                      <a:pt x="20" y="7"/>
                      <a:pt x="20" y="6"/>
                      <a:pt x="19" y="5"/>
                    </a:cubicBezTo>
                    <a:cubicBezTo>
                      <a:pt x="19" y="4"/>
                      <a:pt x="19" y="4"/>
                      <a:pt x="19" y="3"/>
                    </a:cubicBezTo>
                    <a:cubicBezTo>
                      <a:pt x="19" y="3"/>
                      <a:pt x="19" y="3"/>
                      <a:pt x="19" y="3"/>
                    </a:cubicBezTo>
                    <a:cubicBezTo>
                      <a:pt x="19" y="2"/>
                      <a:pt x="19" y="2"/>
                      <a:pt x="19" y="2"/>
                    </a:cubicBezTo>
                    <a:cubicBezTo>
                      <a:pt x="18" y="0"/>
                      <a:pt x="16" y="0"/>
                      <a:pt x="15" y="0"/>
                    </a:cubicBezTo>
                    <a:cubicBezTo>
                      <a:pt x="15" y="0"/>
                      <a:pt x="15" y="0"/>
                      <a:pt x="15" y="0"/>
                    </a:cubicBezTo>
                    <a:cubicBezTo>
                      <a:pt x="14" y="0"/>
                      <a:pt x="14" y="0"/>
                      <a:pt x="14" y="0"/>
                    </a:cubicBezTo>
                    <a:cubicBezTo>
                      <a:pt x="13" y="0"/>
                      <a:pt x="12" y="0"/>
                      <a:pt x="12" y="1"/>
                    </a:cubicBezTo>
                    <a:cubicBezTo>
                      <a:pt x="11" y="1"/>
                      <a:pt x="11" y="1"/>
                      <a:pt x="11" y="1"/>
                    </a:cubicBezTo>
                    <a:cubicBezTo>
                      <a:pt x="10" y="1"/>
                      <a:pt x="9" y="1"/>
                      <a:pt x="8" y="1"/>
                    </a:cubicBezTo>
                    <a:cubicBezTo>
                      <a:pt x="7" y="2"/>
                      <a:pt x="6" y="2"/>
                      <a:pt x="5" y="3"/>
                    </a:cubicBezTo>
                    <a:cubicBezTo>
                      <a:pt x="4" y="4"/>
                      <a:pt x="3" y="4"/>
                      <a:pt x="3" y="5"/>
                    </a:cubicBezTo>
                    <a:cubicBezTo>
                      <a:pt x="3" y="5"/>
                      <a:pt x="3" y="5"/>
                      <a:pt x="3" y="5"/>
                    </a:cubicBezTo>
                    <a:cubicBezTo>
                      <a:pt x="3" y="5"/>
                      <a:pt x="2" y="5"/>
                      <a:pt x="2" y="6"/>
                    </a:cubicBezTo>
                    <a:cubicBezTo>
                      <a:pt x="2" y="6"/>
                      <a:pt x="2" y="7"/>
                      <a:pt x="1" y="7"/>
                    </a:cubicBezTo>
                    <a:cubicBezTo>
                      <a:pt x="1" y="8"/>
                      <a:pt x="0" y="9"/>
                      <a:pt x="0" y="10"/>
                    </a:cubicBezTo>
                    <a:cubicBezTo>
                      <a:pt x="0" y="11"/>
                      <a:pt x="0" y="12"/>
                      <a:pt x="1" y="13"/>
                    </a:cubicBezTo>
                    <a:cubicBezTo>
                      <a:pt x="1" y="14"/>
                      <a:pt x="2" y="15"/>
                      <a:pt x="3" y="15"/>
                    </a:cubicBezTo>
                    <a:cubicBezTo>
                      <a:pt x="3" y="15"/>
                      <a:pt x="3" y="15"/>
                      <a:pt x="3" y="15"/>
                    </a:cubicBezTo>
                    <a:cubicBezTo>
                      <a:pt x="4" y="16"/>
                      <a:pt x="4" y="16"/>
                      <a:pt x="4" y="16"/>
                    </a:cubicBezTo>
                    <a:cubicBezTo>
                      <a:pt x="5" y="16"/>
                      <a:pt x="5" y="17"/>
                      <a:pt x="6" y="17"/>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1" name="Oval 379">
                <a:extLst>
                  <a:ext uri="{FF2B5EF4-FFF2-40B4-BE49-F238E27FC236}">
                    <a16:creationId xmlns:a16="http://schemas.microsoft.com/office/drawing/2014/main" id="{504FFBFA-DB28-40FC-BB8E-A7FB9F4D0F3F}"/>
                  </a:ext>
                </a:extLst>
              </p:cNvPr>
              <p:cNvSpPr>
                <a:spLocks noChangeArrowheads="1"/>
              </p:cNvSpPr>
              <p:nvPr/>
            </p:nvSpPr>
            <p:spPr bwMode="auto">
              <a:xfrm>
                <a:off x="1060" y="2542"/>
                <a:ext cx="1" cy="1"/>
              </a:xfrm>
              <a:prstGeom prst="ellipse">
                <a:avLst/>
              </a:pr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2" name="Freeform 380">
                <a:extLst>
                  <a:ext uri="{FF2B5EF4-FFF2-40B4-BE49-F238E27FC236}">
                    <a16:creationId xmlns:a16="http://schemas.microsoft.com/office/drawing/2014/main" id="{5CAB02A2-11EC-4965-B712-01F9E120ADED}"/>
                  </a:ext>
                </a:extLst>
              </p:cNvPr>
              <p:cNvSpPr>
                <a:spLocks/>
              </p:cNvSpPr>
              <p:nvPr/>
            </p:nvSpPr>
            <p:spPr bwMode="auto">
              <a:xfrm>
                <a:off x="1043" y="2541"/>
                <a:ext cx="21" cy="16"/>
              </a:xfrm>
              <a:custGeom>
                <a:avLst/>
                <a:gdLst>
                  <a:gd name="T0" fmla="*/ 4 w 18"/>
                  <a:gd name="T1" fmla="*/ 13 h 14"/>
                  <a:gd name="T2" fmla="*/ 8 w 18"/>
                  <a:gd name="T3" fmla="*/ 13 h 14"/>
                  <a:gd name="T4" fmla="*/ 13 w 18"/>
                  <a:gd name="T5" fmla="*/ 12 h 14"/>
                  <a:gd name="T6" fmla="*/ 15 w 18"/>
                  <a:gd name="T7" fmla="*/ 10 h 14"/>
                  <a:gd name="T8" fmla="*/ 17 w 18"/>
                  <a:gd name="T9" fmla="*/ 7 h 14"/>
                  <a:gd name="T10" fmla="*/ 17 w 18"/>
                  <a:gd name="T11" fmla="*/ 6 h 14"/>
                  <a:gd name="T12" fmla="*/ 17 w 18"/>
                  <a:gd name="T13" fmla="*/ 6 h 14"/>
                  <a:gd name="T14" fmla="*/ 17 w 18"/>
                  <a:gd name="T15" fmla="*/ 5 h 14"/>
                  <a:gd name="T16" fmla="*/ 18 w 18"/>
                  <a:gd name="T17" fmla="*/ 5 h 14"/>
                  <a:gd name="T18" fmla="*/ 18 w 18"/>
                  <a:gd name="T19" fmla="*/ 2 h 14"/>
                  <a:gd name="T20" fmla="*/ 15 w 18"/>
                  <a:gd name="T21" fmla="*/ 1 h 14"/>
                  <a:gd name="T22" fmla="*/ 15 w 18"/>
                  <a:gd name="T23" fmla="*/ 1 h 14"/>
                  <a:gd name="T24" fmla="*/ 17 w 18"/>
                  <a:gd name="T25" fmla="*/ 2 h 14"/>
                  <a:gd name="T26" fmla="*/ 15 w 18"/>
                  <a:gd name="T27" fmla="*/ 1 h 14"/>
                  <a:gd name="T28" fmla="*/ 15 w 18"/>
                  <a:gd name="T29" fmla="*/ 1 h 14"/>
                  <a:gd name="T30" fmla="*/ 15 w 18"/>
                  <a:gd name="T31" fmla="*/ 1 h 14"/>
                  <a:gd name="T32" fmla="*/ 15 w 18"/>
                  <a:gd name="T33" fmla="*/ 1 h 14"/>
                  <a:gd name="T34" fmla="*/ 15 w 18"/>
                  <a:gd name="T35" fmla="*/ 1 h 14"/>
                  <a:gd name="T36" fmla="*/ 14 w 18"/>
                  <a:gd name="T37" fmla="*/ 0 h 14"/>
                  <a:gd name="T38" fmla="*/ 11 w 18"/>
                  <a:gd name="T39" fmla="*/ 0 h 14"/>
                  <a:gd name="T40" fmla="*/ 8 w 18"/>
                  <a:gd name="T41" fmla="*/ 1 h 14"/>
                  <a:gd name="T42" fmla="*/ 5 w 18"/>
                  <a:gd name="T43" fmla="*/ 2 h 14"/>
                  <a:gd name="T44" fmla="*/ 3 w 18"/>
                  <a:gd name="T45" fmla="*/ 3 h 14"/>
                  <a:gd name="T46" fmla="*/ 1 w 18"/>
                  <a:gd name="T47" fmla="*/ 6 h 14"/>
                  <a:gd name="T48" fmla="*/ 0 w 18"/>
                  <a:gd name="T49" fmla="*/ 8 h 14"/>
                  <a:gd name="T50" fmla="*/ 0 w 18"/>
                  <a:gd name="T51" fmla="*/ 8 h 14"/>
                  <a:gd name="T52" fmla="*/ 0 w 18"/>
                  <a:gd name="T53" fmla="*/ 11 h 14"/>
                  <a:gd name="T54" fmla="*/ 2 w 18"/>
                  <a:gd name="T55" fmla="*/ 12 h 14"/>
                  <a:gd name="T56" fmla="*/ 2 w 18"/>
                  <a:gd name="T57" fmla="*/ 12 h 14"/>
                  <a:gd name="T58" fmla="*/ 4 w 18"/>
                  <a:gd name="T59"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 h="14">
                    <a:moveTo>
                      <a:pt x="4" y="13"/>
                    </a:moveTo>
                    <a:cubicBezTo>
                      <a:pt x="5" y="14"/>
                      <a:pt x="6" y="14"/>
                      <a:pt x="8" y="13"/>
                    </a:cubicBezTo>
                    <a:cubicBezTo>
                      <a:pt x="9" y="13"/>
                      <a:pt x="11" y="13"/>
                      <a:pt x="13" y="12"/>
                    </a:cubicBezTo>
                    <a:cubicBezTo>
                      <a:pt x="14" y="11"/>
                      <a:pt x="15" y="10"/>
                      <a:pt x="15" y="10"/>
                    </a:cubicBezTo>
                    <a:cubicBezTo>
                      <a:pt x="16" y="9"/>
                      <a:pt x="17" y="8"/>
                      <a:pt x="17" y="7"/>
                    </a:cubicBezTo>
                    <a:cubicBezTo>
                      <a:pt x="17" y="6"/>
                      <a:pt x="17" y="6"/>
                      <a:pt x="17" y="6"/>
                    </a:cubicBezTo>
                    <a:cubicBezTo>
                      <a:pt x="17" y="6"/>
                      <a:pt x="17" y="6"/>
                      <a:pt x="17" y="6"/>
                    </a:cubicBezTo>
                    <a:cubicBezTo>
                      <a:pt x="17" y="6"/>
                      <a:pt x="17" y="6"/>
                      <a:pt x="17" y="5"/>
                    </a:cubicBezTo>
                    <a:cubicBezTo>
                      <a:pt x="17" y="5"/>
                      <a:pt x="17" y="5"/>
                      <a:pt x="18" y="5"/>
                    </a:cubicBezTo>
                    <a:cubicBezTo>
                      <a:pt x="18" y="4"/>
                      <a:pt x="18" y="3"/>
                      <a:pt x="18" y="2"/>
                    </a:cubicBezTo>
                    <a:cubicBezTo>
                      <a:pt x="17" y="1"/>
                      <a:pt x="16" y="1"/>
                      <a:pt x="15" y="1"/>
                    </a:cubicBezTo>
                    <a:cubicBezTo>
                      <a:pt x="15" y="1"/>
                      <a:pt x="15" y="1"/>
                      <a:pt x="15" y="1"/>
                    </a:cubicBezTo>
                    <a:cubicBezTo>
                      <a:pt x="16" y="1"/>
                      <a:pt x="16" y="2"/>
                      <a:pt x="17" y="2"/>
                    </a:cubicBezTo>
                    <a:cubicBezTo>
                      <a:pt x="16" y="1"/>
                      <a:pt x="16" y="1"/>
                      <a:pt x="15" y="1"/>
                    </a:cubicBezTo>
                    <a:cubicBezTo>
                      <a:pt x="15" y="1"/>
                      <a:pt x="15" y="1"/>
                      <a:pt x="15" y="1"/>
                    </a:cubicBezTo>
                    <a:cubicBezTo>
                      <a:pt x="15" y="1"/>
                      <a:pt x="15" y="1"/>
                      <a:pt x="15" y="1"/>
                    </a:cubicBezTo>
                    <a:cubicBezTo>
                      <a:pt x="15" y="1"/>
                      <a:pt x="15" y="1"/>
                      <a:pt x="15" y="1"/>
                    </a:cubicBezTo>
                    <a:cubicBezTo>
                      <a:pt x="15" y="1"/>
                      <a:pt x="15" y="1"/>
                      <a:pt x="15" y="1"/>
                    </a:cubicBezTo>
                    <a:cubicBezTo>
                      <a:pt x="15" y="1"/>
                      <a:pt x="14" y="1"/>
                      <a:pt x="14" y="0"/>
                    </a:cubicBezTo>
                    <a:cubicBezTo>
                      <a:pt x="13" y="0"/>
                      <a:pt x="12" y="0"/>
                      <a:pt x="11" y="0"/>
                    </a:cubicBezTo>
                    <a:cubicBezTo>
                      <a:pt x="10" y="0"/>
                      <a:pt x="9" y="0"/>
                      <a:pt x="8" y="1"/>
                    </a:cubicBezTo>
                    <a:cubicBezTo>
                      <a:pt x="7" y="1"/>
                      <a:pt x="6" y="1"/>
                      <a:pt x="5" y="2"/>
                    </a:cubicBezTo>
                    <a:cubicBezTo>
                      <a:pt x="4" y="2"/>
                      <a:pt x="4" y="3"/>
                      <a:pt x="3" y="3"/>
                    </a:cubicBezTo>
                    <a:cubicBezTo>
                      <a:pt x="2" y="4"/>
                      <a:pt x="1" y="5"/>
                      <a:pt x="1" y="6"/>
                    </a:cubicBezTo>
                    <a:cubicBezTo>
                      <a:pt x="1" y="7"/>
                      <a:pt x="0" y="7"/>
                      <a:pt x="0" y="8"/>
                    </a:cubicBezTo>
                    <a:cubicBezTo>
                      <a:pt x="0" y="8"/>
                      <a:pt x="0" y="8"/>
                      <a:pt x="0" y="8"/>
                    </a:cubicBezTo>
                    <a:cubicBezTo>
                      <a:pt x="0" y="9"/>
                      <a:pt x="0" y="10"/>
                      <a:pt x="0" y="11"/>
                    </a:cubicBezTo>
                    <a:cubicBezTo>
                      <a:pt x="1" y="11"/>
                      <a:pt x="1" y="12"/>
                      <a:pt x="2" y="12"/>
                    </a:cubicBezTo>
                    <a:cubicBezTo>
                      <a:pt x="2" y="12"/>
                      <a:pt x="2" y="12"/>
                      <a:pt x="2" y="12"/>
                    </a:cubicBezTo>
                    <a:cubicBezTo>
                      <a:pt x="3" y="13"/>
                      <a:pt x="3" y="13"/>
                      <a:pt x="4" y="13"/>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3" name="Freeform 381">
                <a:extLst>
                  <a:ext uri="{FF2B5EF4-FFF2-40B4-BE49-F238E27FC236}">
                    <a16:creationId xmlns:a16="http://schemas.microsoft.com/office/drawing/2014/main" id="{58FC28AF-C436-49B4-807C-506E2D9C40DF}"/>
                  </a:ext>
                </a:extLst>
              </p:cNvPr>
              <p:cNvSpPr>
                <a:spLocks/>
              </p:cNvSpPr>
              <p:nvPr/>
            </p:nvSpPr>
            <p:spPr bwMode="auto">
              <a:xfrm>
                <a:off x="1028" y="2405"/>
                <a:ext cx="22" cy="18"/>
              </a:xfrm>
              <a:custGeom>
                <a:avLst/>
                <a:gdLst>
                  <a:gd name="T0" fmla="*/ 10 w 19"/>
                  <a:gd name="T1" fmla="*/ 15 h 15"/>
                  <a:gd name="T2" fmla="*/ 14 w 19"/>
                  <a:gd name="T3" fmla="*/ 15 h 15"/>
                  <a:gd name="T4" fmla="*/ 15 w 19"/>
                  <a:gd name="T5" fmla="*/ 14 h 15"/>
                  <a:gd name="T6" fmla="*/ 17 w 19"/>
                  <a:gd name="T7" fmla="*/ 12 h 15"/>
                  <a:gd name="T8" fmla="*/ 18 w 19"/>
                  <a:gd name="T9" fmla="*/ 10 h 15"/>
                  <a:gd name="T10" fmla="*/ 16 w 19"/>
                  <a:gd name="T11" fmla="*/ 2 h 15"/>
                  <a:gd name="T12" fmla="*/ 10 w 19"/>
                  <a:gd name="T13" fmla="*/ 0 h 15"/>
                  <a:gd name="T14" fmla="*/ 5 w 19"/>
                  <a:gd name="T15" fmla="*/ 1 h 15"/>
                  <a:gd name="T16" fmla="*/ 3 w 19"/>
                  <a:gd name="T17" fmla="*/ 2 h 15"/>
                  <a:gd name="T18" fmla="*/ 3 w 19"/>
                  <a:gd name="T19" fmla="*/ 3 h 15"/>
                  <a:gd name="T20" fmla="*/ 2 w 19"/>
                  <a:gd name="T21" fmla="*/ 4 h 15"/>
                  <a:gd name="T22" fmla="*/ 1 w 19"/>
                  <a:gd name="T23" fmla="*/ 6 h 15"/>
                  <a:gd name="T24" fmla="*/ 1 w 19"/>
                  <a:gd name="T25" fmla="*/ 7 h 15"/>
                  <a:gd name="T26" fmla="*/ 1 w 19"/>
                  <a:gd name="T27" fmla="*/ 9 h 15"/>
                  <a:gd name="T28" fmla="*/ 1 w 19"/>
                  <a:gd name="T29" fmla="*/ 10 h 15"/>
                  <a:gd name="T30" fmla="*/ 2 w 19"/>
                  <a:gd name="T31" fmla="*/ 12 h 15"/>
                  <a:gd name="T32" fmla="*/ 3 w 19"/>
                  <a:gd name="T33" fmla="*/ 12 h 15"/>
                  <a:gd name="T34" fmla="*/ 5 w 19"/>
                  <a:gd name="T35" fmla="*/ 13 h 15"/>
                  <a:gd name="T36" fmla="*/ 6 w 19"/>
                  <a:gd name="T37" fmla="*/ 13 h 15"/>
                  <a:gd name="T38" fmla="*/ 6 w 19"/>
                  <a:gd name="T39" fmla="*/ 13 h 15"/>
                  <a:gd name="T40" fmla="*/ 7 w 19"/>
                  <a:gd name="T41" fmla="*/ 14 h 15"/>
                  <a:gd name="T42" fmla="*/ 6 w 19"/>
                  <a:gd name="T43" fmla="*/ 13 h 15"/>
                  <a:gd name="T44" fmla="*/ 6 w 19"/>
                  <a:gd name="T45" fmla="*/ 13 h 15"/>
                  <a:gd name="T46" fmla="*/ 8 w 19"/>
                  <a:gd name="T47" fmla="*/ 14 h 15"/>
                  <a:gd name="T48" fmla="*/ 8 w 19"/>
                  <a:gd name="T49" fmla="*/ 14 h 15"/>
                  <a:gd name="T50" fmla="*/ 10 w 19"/>
                  <a:gd name="T5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15">
                    <a:moveTo>
                      <a:pt x="10" y="15"/>
                    </a:moveTo>
                    <a:cubicBezTo>
                      <a:pt x="11" y="15"/>
                      <a:pt x="12" y="15"/>
                      <a:pt x="14" y="15"/>
                    </a:cubicBezTo>
                    <a:cubicBezTo>
                      <a:pt x="15" y="14"/>
                      <a:pt x="15" y="14"/>
                      <a:pt x="15" y="14"/>
                    </a:cubicBezTo>
                    <a:cubicBezTo>
                      <a:pt x="16" y="13"/>
                      <a:pt x="17" y="13"/>
                      <a:pt x="17" y="12"/>
                    </a:cubicBezTo>
                    <a:cubicBezTo>
                      <a:pt x="18" y="11"/>
                      <a:pt x="18" y="10"/>
                      <a:pt x="18" y="10"/>
                    </a:cubicBezTo>
                    <a:cubicBezTo>
                      <a:pt x="19" y="7"/>
                      <a:pt x="18" y="4"/>
                      <a:pt x="16" y="2"/>
                    </a:cubicBezTo>
                    <a:cubicBezTo>
                      <a:pt x="14" y="1"/>
                      <a:pt x="12" y="0"/>
                      <a:pt x="10" y="0"/>
                    </a:cubicBezTo>
                    <a:cubicBezTo>
                      <a:pt x="8" y="0"/>
                      <a:pt x="6" y="0"/>
                      <a:pt x="5" y="1"/>
                    </a:cubicBezTo>
                    <a:cubicBezTo>
                      <a:pt x="4" y="1"/>
                      <a:pt x="4" y="2"/>
                      <a:pt x="3" y="2"/>
                    </a:cubicBezTo>
                    <a:cubicBezTo>
                      <a:pt x="3" y="3"/>
                      <a:pt x="3" y="3"/>
                      <a:pt x="3" y="3"/>
                    </a:cubicBezTo>
                    <a:cubicBezTo>
                      <a:pt x="2" y="3"/>
                      <a:pt x="2" y="4"/>
                      <a:pt x="2" y="4"/>
                    </a:cubicBezTo>
                    <a:cubicBezTo>
                      <a:pt x="2" y="4"/>
                      <a:pt x="1" y="5"/>
                      <a:pt x="1" y="6"/>
                    </a:cubicBezTo>
                    <a:cubicBezTo>
                      <a:pt x="1" y="6"/>
                      <a:pt x="1" y="7"/>
                      <a:pt x="1" y="7"/>
                    </a:cubicBezTo>
                    <a:cubicBezTo>
                      <a:pt x="0" y="8"/>
                      <a:pt x="0" y="8"/>
                      <a:pt x="1" y="9"/>
                    </a:cubicBezTo>
                    <a:cubicBezTo>
                      <a:pt x="1" y="9"/>
                      <a:pt x="1" y="9"/>
                      <a:pt x="1" y="10"/>
                    </a:cubicBezTo>
                    <a:cubicBezTo>
                      <a:pt x="1" y="11"/>
                      <a:pt x="2" y="11"/>
                      <a:pt x="2" y="12"/>
                    </a:cubicBezTo>
                    <a:cubicBezTo>
                      <a:pt x="3" y="12"/>
                      <a:pt x="3" y="12"/>
                      <a:pt x="3" y="12"/>
                    </a:cubicBezTo>
                    <a:cubicBezTo>
                      <a:pt x="4" y="13"/>
                      <a:pt x="4" y="13"/>
                      <a:pt x="5" y="13"/>
                    </a:cubicBezTo>
                    <a:cubicBezTo>
                      <a:pt x="5" y="13"/>
                      <a:pt x="5" y="13"/>
                      <a:pt x="6" y="13"/>
                    </a:cubicBezTo>
                    <a:cubicBezTo>
                      <a:pt x="6" y="13"/>
                      <a:pt x="6" y="13"/>
                      <a:pt x="6" y="13"/>
                    </a:cubicBezTo>
                    <a:cubicBezTo>
                      <a:pt x="7" y="13"/>
                      <a:pt x="7" y="14"/>
                      <a:pt x="7" y="14"/>
                    </a:cubicBezTo>
                    <a:cubicBezTo>
                      <a:pt x="7" y="13"/>
                      <a:pt x="6" y="13"/>
                      <a:pt x="6" y="13"/>
                    </a:cubicBezTo>
                    <a:cubicBezTo>
                      <a:pt x="6" y="13"/>
                      <a:pt x="6" y="13"/>
                      <a:pt x="6" y="13"/>
                    </a:cubicBezTo>
                    <a:cubicBezTo>
                      <a:pt x="6" y="13"/>
                      <a:pt x="7" y="14"/>
                      <a:pt x="8" y="14"/>
                    </a:cubicBezTo>
                    <a:cubicBezTo>
                      <a:pt x="8" y="14"/>
                      <a:pt x="8" y="14"/>
                      <a:pt x="8" y="14"/>
                    </a:cubicBezTo>
                    <a:cubicBezTo>
                      <a:pt x="8" y="14"/>
                      <a:pt x="9" y="15"/>
                      <a:pt x="10" y="15"/>
                    </a:cubicBezTo>
                    <a:close/>
                  </a:path>
                </a:pathLst>
              </a:custGeom>
              <a:solidFill>
                <a:srgbClr val="B4BF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4" name="Freeform 382">
                <a:extLst>
                  <a:ext uri="{FF2B5EF4-FFF2-40B4-BE49-F238E27FC236}">
                    <a16:creationId xmlns:a16="http://schemas.microsoft.com/office/drawing/2014/main" id="{FE01A252-FD91-482A-A59C-7C1FABF9EA7C}"/>
                  </a:ext>
                </a:extLst>
              </p:cNvPr>
              <p:cNvSpPr>
                <a:spLocks/>
              </p:cNvSpPr>
              <p:nvPr/>
            </p:nvSpPr>
            <p:spPr bwMode="auto">
              <a:xfrm>
                <a:off x="190" y="2621"/>
                <a:ext cx="122" cy="69"/>
              </a:xfrm>
              <a:custGeom>
                <a:avLst/>
                <a:gdLst>
                  <a:gd name="T0" fmla="*/ 53 w 105"/>
                  <a:gd name="T1" fmla="*/ 43 h 59"/>
                  <a:gd name="T2" fmla="*/ 29 w 105"/>
                  <a:gd name="T3" fmla="*/ 26 h 59"/>
                  <a:gd name="T4" fmla="*/ 4 w 105"/>
                  <a:gd name="T5" fmla="*/ 10 h 59"/>
                  <a:gd name="T6" fmla="*/ 6 w 105"/>
                  <a:gd name="T7" fmla="*/ 0 h 59"/>
                  <a:gd name="T8" fmla="*/ 55 w 105"/>
                  <a:gd name="T9" fmla="*/ 27 h 59"/>
                  <a:gd name="T10" fmla="*/ 80 w 105"/>
                  <a:gd name="T11" fmla="*/ 40 h 59"/>
                  <a:gd name="T12" fmla="*/ 104 w 105"/>
                  <a:gd name="T13" fmla="*/ 49 h 59"/>
                  <a:gd name="T14" fmla="*/ 104 w 105"/>
                  <a:gd name="T15" fmla="*/ 52 h 59"/>
                  <a:gd name="T16" fmla="*/ 79 w 105"/>
                  <a:gd name="T17" fmla="*/ 55 h 59"/>
                  <a:gd name="T18" fmla="*/ 53 w 105"/>
                  <a:gd name="T19" fmla="*/ 4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59">
                    <a:moveTo>
                      <a:pt x="53" y="43"/>
                    </a:moveTo>
                    <a:cubicBezTo>
                      <a:pt x="44" y="37"/>
                      <a:pt x="37" y="31"/>
                      <a:pt x="29" y="26"/>
                    </a:cubicBezTo>
                    <a:cubicBezTo>
                      <a:pt x="21" y="20"/>
                      <a:pt x="12" y="16"/>
                      <a:pt x="4" y="10"/>
                    </a:cubicBezTo>
                    <a:cubicBezTo>
                      <a:pt x="0" y="8"/>
                      <a:pt x="0" y="0"/>
                      <a:pt x="6" y="0"/>
                    </a:cubicBezTo>
                    <a:cubicBezTo>
                      <a:pt x="25" y="2"/>
                      <a:pt x="40" y="17"/>
                      <a:pt x="55" y="27"/>
                    </a:cubicBezTo>
                    <a:cubicBezTo>
                      <a:pt x="63" y="32"/>
                      <a:pt x="71" y="37"/>
                      <a:pt x="80" y="40"/>
                    </a:cubicBezTo>
                    <a:cubicBezTo>
                      <a:pt x="88" y="43"/>
                      <a:pt x="97" y="43"/>
                      <a:pt x="104" y="49"/>
                    </a:cubicBezTo>
                    <a:cubicBezTo>
                      <a:pt x="105" y="50"/>
                      <a:pt x="105" y="51"/>
                      <a:pt x="104" y="52"/>
                    </a:cubicBezTo>
                    <a:cubicBezTo>
                      <a:pt x="98" y="59"/>
                      <a:pt x="87" y="58"/>
                      <a:pt x="79" y="55"/>
                    </a:cubicBezTo>
                    <a:cubicBezTo>
                      <a:pt x="70" y="53"/>
                      <a:pt x="61" y="48"/>
                      <a:pt x="53" y="43"/>
                    </a:cubicBezTo>
                    <a:close/>
                  </a:path>
                </a:pathLst>
              </a:custGeom>
              <a:solidFill>
                <a:srgbClr val="D8DF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5" name="Freeform 383">
                <a:extLst>
                  <a:ext uri="{FF2B5EF4-FFF2-40B4-BE49-F238E27FC236}">
                    <a16:creationId xmlns:a16="http://schemas.microsoft.com/office/drawing/2014/main" id="{3267B636-C94C-4A2D-AC6F-85EAF2B794CD}"/>
                  </a:ext>
                </a:extLst>
              </p:cNvPr>
              <p:cNvSpPr>
                <a:spLocks/>
              </p:cNvSpPr>
              <p:nvPr/>
            </p:nvSpPr>
            <p:spPr bwMode="auto">
              <a:xfrm>
                <a:off x="344" y="2689"/>
                <a:ext cx="1" cy="1"/>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cubicBezTo>
                      <a:pt x="0" y="0"/>
                      <a:pt x="1" y="1"/>
                      <a:pt x="1" y="1"/>
                    </a:cubicBezTo>
                    <a:close/>
                  </a:path>
                </a:pathLst>
              </a:custGeom>
              <a:solidFill>
                <a:srgbClr val="D8DF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6" name="Freeform 384">
                <a:extLst>
                  <a:ext uri="{FF2B5EF4-FFF2-40B4-BE49-F238E27FC236}">
                    <a16:creationId xmlns:a16="http://schemas.microsoft.com/office/drawing/2014/main" id="{7194F68A-2184-49A0-AB27-A6FB4085EC91}"/>
                  </a:ext>
                </a:extLst>
              </p:cNvPr>
              <p:cNvSpPr>
                <a:spLocks/>
              </p:cNvSpPr>
              <p:nvPr/>
            </p:nvSpPr>
            <p:spPr bwMode="auto">
              <a:xfrm>
                <a:off x="329" y="2689"/>
                <a:ext cx="28" cy="14"/>
              </a:xfrm>
              <a:custGeom>
                <a:avLst/>
                <a:gdLst>
                  <a:gd name="T0" fmla="*/ 6 w 24"/>
                  <a:gd name="T1" fmla="*/ 10 h 12"/>
                  <a:gd name="T2" fmla="*/ 4 w 24"/>
                  <a:gd name="T3" fmla="*/ 9 h 12"/>
                  <a:gd name="T4" fmla="*/ 2 w 24"/>
                  <a:gd name="T5" fmla="*/ 8 h 12"/>
                  <a:gd name="T6" fmla="*/ 2 w 24"/>
                  <a:gd name="T7" fmla="*/ 8 h 12"/>
                  <a:gd name="T8" fmla="*/ 2 w 24"/>
                  <a:gd name="T9" fmla="*/ 7 h 12"/>
                  <a:gd name="T10" fmla="*/ 1 w 24"/>
                  <a:gd name="T11" fmla="*/ 3 h 12"/>
                  <a:gd name="T12" fmla="*/ 3 w 24"/>
                  <a:gd name="T13" fmla="*/ 1 h 12"/>
                  <a:gd name="T14" fmla="*/ 4 w 24"/>
                  <a:gd name="T15" fmla="*/ 1 h 12"/>
                  <a:gd name="T16" fmla="*/ 4 w 24"/>
                  <a:gd name="T17" fmla="*/ 0 h 12"/>
                  <a:gd name="T18" fmla="*/ 6 w 24"/>
                  <a:gd name="T19" fmla="*/ 0 h 12"/>
                  <a:gd name="T20" fmla="*/ 9 w 24"/>
                  <a:gd name="T21" fmla="*/ 0 h 12"/>
                  <a:gd name="T22" fmla="*/ 14 w 24"/>
                  <a:gd name="T23" fmla="*/ 1 h 12"/>
                  <a:gd name="T24" fmla="*/ 17 w 24"/>
                  <a:gd name="T25" fmla="*/ 1 h 12"/>
                  <a:gd name="T26" fmla="*/ 20 w 24"/>
                  <a:gd name="T27" fmla="*/ 2 h 12"/>
                  <a:gd name="T28" fmla="*/ 22 w 24"/>
                  <a:gd name="T29" fmla="*/ 3 h 12"/>
                  <a:gd name="T30" fmla="*/ 23 w 24"/>
                  <a:gd name="T31" fmla="*/ 4 h 12"/>
                  <a:gd name="T32" fmla="*/ 24 w 24"/>
                  <a:gd name="T33" fmla="*/ 5 h 12"/>
                  <a:gd name="T34" fmla="*/ 23 w 24"/>
                  <a:gd name="T35" fmla="*/ 7 h 12"/>
                  <a:gd name="T36" fmla="*/ 23 w 24"/>
                  <a:gd name="T37" fmla="*/ 6 h 12"/>
                  <a:gd name="T38" fmla="*/ 21 w 24"/>
                  <a:gd name="T39" fmla="*/ 9 h 12"/>
                  <a:gd name="T40" fmla="*/ 18 w 24"/>
                  <a:gd name="T41" fmla="*/ 11 h 12"/>
                  <a:gd name="T42" fmla="*/ 16 w 24"/>
                  <a:gd name="T43" fmla="*/ 11 h 12"/>
                  <a:gd name="T44" fmla="*/ 11 w 24"/>
                  <a:gd name="T45" fmla="*/ 12 h 12"/>
                  <a:gd name="T46" fmla="*/ 6 w 24"/>
                  <a:gd name="T4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12">
                    <a:moveTo>
                      <a:pt x="6" y="10"/>
                    </a:moveTo>
                    <a:cubicBezTo>
                      <a:pt x="5" y="10"/>
                      <a:pt x="4" y="10"/>
                      <a:pt x="4" y="9"/>
                    </a:cubicBezTo>
                    <a:cubicBezTo>
                      <a:pt x="3" y="9"/>
                      <a:pt x="3" y="8"/>
                      <a:pt x="2" y="8"/>
                    </a:cubicBezTo>
                    <a:cubicBezTo>
                      <a:pt x="2" y="7"/>
                      <a:pt x="2" y="7"/>
                      <a:pt x="2" y="8"/>
                    </a:cubicBezTo>
                    <a:cubicBezTo>
                      <a:pt x="2" y="8"/>
                      <a:pt x="2" y="7"/>
                      <a:pt x="2" y="7"/>
                    </a:cubicBezTo>
                    <a:cubicBezTo>
                      <a:pt x="1" y="6"/>
                      <a:pt x="0" y="5"/>
                      <a:pt x="1" y="3"/>
                    </a:cubicBezTo>
                    <a:cubicBezTo>
                      <a:pt x="1" y="2"/>
                      <a:pt x="2" y="1"/>
                      <a:pt x="3" y="1"/>
                    </a:cubicBezTo>
                    <a:cubicBezTo>
                      <a:pt x="4" y="1"/>
                      <a:pt x="4" y="1"/>
                      <a:pt x="4" y="1"/>
                    </a:cubicBezTo>
                    <a:cubicBezTo>
                      <a:pt x="3" y="1"/>
                      <a:pt x="3" y="1"/>
                      <a:pt x="4" y="0"/>
                    </a:cubicBezTo>
                    <a:cubicBezTo>
                      <a:pt x="5" y="0"/>
                      <a:pt x="6" y="0"/>
                      <a:pt x="6" y="0"/>
                    </a:cubicBezTo>
                    <a:cubicBezTo>
                      <a:pt x="7" y="0"/>
                      <a:pt x="8" y="0"/>
                      <a:pt x="9" y="0"/>
                    </a:cubicBezTo>
                    <a:cubicBezTo>
                      <a:pt x="10" y="0"/>
                      <a:pt x="12" y="0"/>
                      <a:pt x="14" y="1"/>
                    </a:cubicBezTo>
                    <a:cubicBezTo>
                      <a:pt x="15" y="1"/>
                      <a:pt x="16" y="1"/>
                      <a:pt x="17" y="1"/>
                    </a:cubicBezTo>
                    <a:cubicBezTo>
                      <a:pt x="18" y="1"/>
                      <a:pt x="19" y="1"/>
                      <a:pt x="20" y="2"/>
                    </a:cubicBezTo>
                    <a:cubicBezTo>
                      <a:pt x="20" y="2"/>
                      <a:pt x="21" y="2"/>
                      <a:pt x="22" y="3"/>
                    </a:cubicBezTo>
                    <a:cubicBezTo>
                      <a:pt x="23" y="3"/>
                      <a:pt x="23" y="3"/>
                      <a:pt x="23" y="4"/>
                    </a:cubicBezTo>
                    <a:cubicBezTo>
                      <a:pt x="24" y="4"/>
                      <a:pt x="24" y="5"/>
                      <a:pt x="24" y="5"/>
                    </a:cubicBezTo>
                    <a:cubicBezTo>
                      <a:pt x="24" y="6"/>
                      <a:pt x="23" y="7"/>
                      <a:pt x="23" y="7"/>
                    </a:cubicBezTo>
                    <a:cubicBezTo>
                      <a:pt x="23" y="7"/>
                      <a:pt x="23" y="6"/>
                      <a:pt x="23" y="6"/>
                    </a:cubicBezTo>
                    <a:cubicBezTo>
                      <a:pt x="23" y="8"/>
                      <a:pt x="22" y="8"/>
                      <a:pt x="21" y="9"/>
                    </a:cubicBezTo>
                    <a:cubicBezTo>
                      <a:pt x="20" y="10"/>
                      <a:pt x="19" y="10"/>
                      <a:pt x="18" y="11"/>
                    </a:cubicBezTo>
                    <a:cubicBezTo>
                      <a:pt x="18" y="11"/>
                      <a:pt x="17" y="11"/>
                      <a:pt x="16" y="11"/>
                    </a:cubicBezTo>
                    <a:cubicBezTo>
                      <a:pt x="14" y="12"/>
                      <a:pt x="13" y="12"/>
                      <a:pt x="11" y="12"/>
                    </a:cubicBezTo>
                    <a:cubicBezTo>
                      <a:pt x="9" y="11"/>
                      <a:pt x="7" y="11"/>
                      <a:pt x="6" y="10"/>
                    </a:cubicBezTo>
                    <a:close/>
                  </a:path>
                </a:pathLst>
              </a:custGeom>
              <a:solidFill>
                <a:srgbClr val="D8DF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7" name="Freeform 385">
                <a:extLst>
                  <a:ext uri="{FF2B5EF4-FFF2-40B4-BE49-F238E27FC236}">
                    <a16:creationId xmlns:a16="http://schemas.microsoft.com/office/drawing/2014/main" id="{3B190A6A-FCC8-4861-ACFA-9378DC566C80}"/>
                  </a:ext>
                </a:extLst>
              </p:cNvPr>
              <p:cNvSpPr>
                <a:spLocks/>
              </p:cNvSpPr>
              <p:nvPr/>
            </p:nvSpPr>
            <p:spPr bwMode="auto">
              <a:xfrm>
                <a:off x="812" y="2496"/>
                <a:ext cx="134" cy="40"/>
              </a:xfrm>
              <a:custGeom>
                <a:avLst/>
                <a:gdLst>
                  <a:gd name="T0" fmla="*/ 5 w 114"/>
                  <a:gd name="T1" fmla="*/ 27 h 34"/>
                  <a:gd name="T2" fmla="*/ 15 w 114"/>
                  <a:gd name="T3" fmla="*/ 15 h 34"/>
                  <a:gd name="T4" fmla="*/ 59 w 114"/>
                  <a:gd name="T5" fmla="*/ 10 h 34"/>
                  <a:gd name="T6" fmla="*/ 84 w 114"/>
                  <a:gd name="T7" fmla="*/ 4 h 34"/>
                  <a:gd name="T8" fmla="*/ 108 w 114"/>
                  <a:gd name="T9" fmla="*/ 1 h 34"/>
                  <a:gd name="T10" fmla="*/ 111 w 114"/>
                  <a:gd name="T11" fmla="*/ 9 h 34"/>
                  <a:gd name="T12" fmla="*/ 69 w 114"/>
                  <a:gd name="T13" fmla="*/ 24 h 34"/>
                  <a:gd name="T14" fmla="*/ 25 w 114"/>
                  <a:gd name="T15" fmla="*/ 31 h 34"/>
                  <a:gd name="T16" fmla="*/ 5 w 114"/>
                  <a:gd name="T17"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34">
                    <a:moveTo>
                      <a:pt x="5" y="27"/>
                    </a:moveTo>
                    <a:cubicBezTo>
                      <a:pt x="0" y="21"/>
                      <a:pt x="10" y="16"/>
                      <a:pt x="15" y="15"/>
                    </a:cubicBezTo>
                    <a:cubicBezTo>
                      <a:pt x="29" y="13"/>
                      <a:pt x="44" y="12"/>
                      <a:pt x="59" y="10"/>
                    </a:cubicBezTo>
                    <a:cubicBezTo>
                      <a:pt x="67" y="8"/>
                      <a:pt x="75" y="7"/>
                      <a:pt x="84" y="4"/>
                    </a:cubicBezTo>
                    <a:cubicBezTo>
                      <a:pt x="92" y="2"/>
                      <a:pt x="100" y="0"/>
                      <a:pt x="108" y="1"/>
                    </a:cubicBezTo>
                    <a:cubicBezTo>
                      <a:pt x="113" y="1"/>
                      <a:pt x="114" y="6"/>
                      <a:pt x="111" y="9"/>
                    </a:cubicBezTo>
                    <a:cubicBezTo>
                      <a:pt x="99" y="18"/>
                      <a:pt x="83" y="21"/>
                      <a:pt x="69" y="24"/>
                    </a:cubicBezTo>
                    <a:cubicBezTo>
                      <a:pt x="55" y="27"/>
                      <a:pt x="40" y="30"/>
                      <a:pt x="25" y="31"/>
                    </a:cubicBezTo>
                    <a:cubicBezTo>
                      <a:pt x="19" y="32"/>
                      <a:pt x="9" y="34"/>
                      <a:pt x="5" y="27"/>
                    </a:cubicBezTo>
                    <a:close/>
                  </a:path>
                </a:pathLst>
              </a:custGeom>
              <a:solidFill>
                <a:srgbClr val="D8DF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8" name="Freeform 386">
                <a:extLst>
                  <a:ext uri="{FF2B5EF4-FFF2-40B4-BE49-F238E27FC236}">
                    <a16:creationId xmlns:a16="http://schemas.microsoft.com/office/drawing/2014/main" id="{8D3BE823-E8D8-4879-A377-BB5A45E28526}"/>
                  </a:ext>
                </a:extLst>
              </p:cNvPr>
              <p:cNvSpPr>
                <a:spLocks/>
              </p:cNvSpPr>
              <p:nvPr/>
            </p:nvSpPr>
            <p:spPr bwMode="auto">
              <a:xfrm>
                <a:off x="737" y="2516"/>
                <a:ext cx="40" cy="16"/>
              </a:xfrm>
              <a:custGeom>
                <a:avLst/>
                <a:gdLst>
                  <a:gd name="T0" fmla="*/ 9 w 34"/>
                  <a:gd name="T1" fmla="*/ 12 h 13"/>
                  <a:gd name="T2" fmla="*/ 17 w 34"/>
                  <a:gd name="T3" fmla="*/ 13 h 13"/>
                  <a:gd name="T4" fmla="*/ 25 w 34"/>
                  <a:gd name="T5" fmla="*/ 12 h 13"/>
                  <a:gd name="T6" fmla="*/ 27 w 34"/>
                  <a:gd name="T7" fmla="*/ 12 h 13"/>
                  <a:gd name="T8" fmla="*/ 30 w 34"/>
                  <a:gd name="T9" fmla="*/ 10 h 13"/>
                  <a:gd name="T10" fmla="*/ 31 w 34"/>
                  <a:gd name="T11" fmla="*/ 10 h 13"/>
                  <a:gd name="T12" fmla="*/ 31 w 34"/>
                  <a:gd name="T13" fmla="*/ 10 h 13"/>
                  <a:gd name="T14" fmla="*/ 31 w 34"/>
                  <a:gd name="T15" fmla="*/ 2 h 13"/>
                  <a:gd name="T16" fmla="*/ 31 w 34"/>
                  <a:gd name="T17" fmla="*/ 2 h 13"/>
                  <a:gd name="T18" fmla="*/ 30 w 34"/>
                  <a:gd name="T19" fmla="*/ 1 h 13"/>
                  <a:gd name="T20" fmla="*/ 27 w 34"/>
                  <a:gd name="T21" fmla="*/ 1 h 13"/>
                  <a:gd name="T22" fmla="*/ 24 w 34"/>
                  <a:gd name="T23" fmla="*/ 0 h 13"/>
                  <a:gd name="T24" fmla="*/ 16 w 34"/>
                  <a:gd name="T25" fmla="*/ 0 h 13"/>
                  <a:gd name="T26" fmla="*/ 9 w 34"/>
                  <a:gd name="T27" fmla="*/ 1 h 13"/>
                  <a:gd name="T28" fmla="*/ 5 w 34"/>
                  <a:gd name="T29" fmla="*/ 2 h 13"/>
                  <a:gd name="T30" fmla="*/ 4 w 34"/>
                  <a:gd name="T31" fmla="*/ 3 h 13"/>
                  <a:gd name="T32" fmla="*/ 3 w 34"/>
                  <a:gd name="T33" fmla="*/ 4 h 13"/>
                  <a:gd name="T34" fmla="*/ 2 w 34"/>
                  <a:gd name="T35" fmla="*/ 5 h 13"/>
                  <a:gd name="T36" fmla="*/ 2 w 34"/>
                  <a:gd name="T37" fmla="*/ 9 h 13"/>
                  <a:gd name="T38" fmla="*/ 3 w 34"/>
                  <a:gd name="T39" fmla="*/ 9 h 13"/>
                  <a:gd name="T40" fmla="*/ 4 w 34"/>
                  <a:gd name="T41" fmla="*/ 10 h 13"/>
                  <a:gd name="T42" fmla="*/ 6 w 34"/>
                  <a:gd name="T43" fmla="*/ 11 h 13"/>
                  <a:gd name="T44" fmla="*/ 9 w 34"/>
                  <a:gd name="T4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13">
                    <a:moveTo>
                      <a:pt x="9" y="12"/>
                    </a:moveTo>
                    <a:cubicBezTo>
                      <a:pt x="12" y="13"/>
                      <a:pt x="14" y="13"/>
                      <a:pt x="17" y="13"/>
                    </a:cubicBezTo>
                    <a:cubicBezTo>
                      <a:pt x="20" y="13"/>
                      <a:pt x="22" y="13"/>
                      <a:pt x="25" y="12"/>
                    </a:cubicBezTo>
                    <a:cubicBezTo>
                      <a:pt x="26" y="12"/>
                      <a:pt x="26" y="12"/>
                      <a:pt x="27" y="12"/>
                    </a:cubicBezTo>
                    <a:cubicBezTo>
                      <a:pt x="28" y="11"/>
                      <a:pt x="29" y="11"/>
                      <a:pt x="30" y="10"/>
                    </a:cubicBezTo>
                    <a:cubicBezTo>
                      <a:pt x="30" y="10"/>
                      <a:pt x="31" y="10"/>
                      <a:pt x="31" y="10"/>
                    </a:cubicBezTo>
                    <a:cubicBezTo>
                      <a:pt x="31" y="10"/>
                      <a:pt x="31" y="10"/>
                      <a:pt x="31" y="10"/>
                    </a:cubicBezTo>
                    <a:cubicBezTo>
                      <a:pt x="34" y="8"/>
                      <a:pt x="34" y="4"/>
                      <a:pt x="31" y="2"/>
                    </a:cubicBezTo>
                    <a:cubicBezTo>
                      <a:pt x="31" y="2"/>
                      <a:pt x="31" y="2"/>
                      <a:pt x="31" y="2"/>
                    </a:cubicBezTo>
                    <a:cubicBezTo>
                      <a:pt x="30" y="2"/>
                      <a:pt x="30" y="1"/>
                      <a:pt x="30" y="1"/>
                    </a:cubicBezTo>
                    <a:cubicBezTo>
                      <a:pt x="29" y="1"/>
                      <a:pt x="28" y="1"/>
                      <a:pt x="27" y="1"/>
                    </a:cubicBezTo>
                    <a:cubicBezTo>
                      <a:pt x="26" y="0"/>
                      <a:pt x="25" y="0"/>
                      <a:pt x="24" y="0"/>
                    </a:cubicBezTo>
                    <a:cubicBezTo>
                      <a:pt x="22" y="0"/>
                      <a:pt x="19" y="0"/>
                      <a:pt x="16" y="0"/>
                    </a:cubicBezTo>
                    <a:cubicBezTo>
                      <a:pt x="14" y="0"/>
                      <a:pt x="11" y="0"/>
                      <a:pt x="9" y="1"/>
                    </a:cubicBezTo>
                    <a:cubicBezTo>
                      <a:pt x="8" y="1"/>
                      <a:pt x="6" y="2"/>
                      <a:pt x="5" y="2"/>
                    </a:cubicBezTo>
                    <a:cubicBezTo>
                      <a:pt x="5" y="3"/>
                      <a:pt x="4" y="3"/>
                      <a:pt x="4" y="3"/>
                    </a:cubicBezTo>
                    <a:cubicBezTo>
                      <a:pt x="4" y="4"/>
                      <a:pt x="3" y="4"/>
                      <a:pt x="3" y="4"/>
                    </a:cubicBezTo>
                    <a:cubicBezTo>
                      <a:pt x="3" y="4"/>
                      <a:pt x="2" y="5"/>
                      <a:pt x="2" y="5"/>
                    </a:cubicBezTo>
                    <a:cubicBezTo>
                      <a:pt x="0" y="6"/>
                      <a:pt x="0" y="8"/>
                      <a:pt x="2" y="9"/>
                    </a:cubicBezTo>
                    <a:cubicBezTo>
                      <a:pt x="2" y="9"/>
                      <a:pt x="3" y="9"/>
                      <a:pt x="3" y="9"/>
                    </a:cubicBezTo>
                    <a:cubicBezTo>
                      <a:pt x="4" y="10"/>
                      <a:pt x="4" y="10"/>
                      <a:pt x="4" y="10"/>
                    </a:cubicBezTo>
                    <a:cubicBezTo>
                      <a:pt x="5" y="11"/>
                      <a:pt x="5" y="11"/>
                      <a:pt x="6" y="11"/>
                    </a:cubicBezTo>
                    <a:cubicBezTo>
                      <a:pt x="7" y="12"/>
                      <a:pt x="8" y="12"/>
                      <a:pt x="9" y="12"/>
                    </a:cubicBezTo>
                    <a:close/>
                  </a:path>
                </a:pathLst>
              </a:custGeom>
              <a:solidFill>
                <a:srgbClr val="D8DF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9" name="Freeform 387">
                <a:extLst>
                  <a:ext uri="{FF2B5EF4-FFF2-40B4-BE49-F238E27FC236}">
                    <a16:creationId xmlns:a16="http://schemas.microsoft.com/office/drawing/2014/main" id="{DB4BE0BB-0EF2-403E-B285-2E62D78BB3F1}"/>
                  </a:ext>
                </a:extLst>
              </p:cNvPr>
              <p:cNvSpPr>
                <a:spLocks/>
              </p:cNvSpPr>
              <p:nvPr/>
            </p:nvSpPr>
            <p:spPr bwMode="auto">
              <a:xfrm>
                <a:off x="364" y="2499"/>
                <a:ext cx="110" cy="30"/>
              </a:xfrm>
              <a:custGeom>
                <a:avLst/>
                <a:gdLst>
                  <a:gd name="T0" fmla="*/ 2 w 94"/>
                  <a:gd name="T1" fmla="*/ 7 h 26"/>
                  <a:gd name="T2" fmla="*/ 13 w 94"/>
                  <a:gd name="T3" fmla="*/ 1 h 26"/>
                  <a:gd name="T4" fmla="*/ 25 w 94"/>
                  <a:gd name="T5" fmla="*/ 0 h 26"/>
                  <a:gd name="T6" fmla="*/ 51 w 94"/>
                  <a:gd name="T7" fmla="*/ 2 h 26"/>
                  <a:gd name="T8" fmla="*/ 75 w 94"/>
                  <a:gd name="T9" fmla="*/ 9 h 26"/>
                  <a:gd name="T10" fmla="*/ 93 w 94"/>
                  <a:gd name="T11" fmla="*/ 22 h 26"/>
                  <a:gd name="T12" fmla="*/ 91 w 94"/>
                  <a:gd name="T13" fmla="*/ 25 h 26"/>
                  <a:gd name="T14" fmla="*/ 81 w 94"/>
                  <a:gd name="T15" fmla="*/ 24 h 26"/>
                  <a:gd name="T16" fmla="*/ 72 w 94"/>
                  <a:gd name="T17" fmla="*/ 21 h 26"/>
                  <a:gd name="T18" fmla="*/ 49 w 94"/>
                  <a:gd name="T19" fmla="*/ 16 h 26"/>
                  <a:gd name="T20" fmla="*/ 27 w 94"/>
                  <a:gd name="T21" fmla="*/ 14 h 26"/>
                  <a:gd name="T22" fmla="*/ 16 w 94"/>
                  <a:gd name="T23" fmla="*/ 15 h 26"/>
                  <a:gd name="T24" fmla="*/ 4 w 94"/>
                  <a:gd name="T25" fmla="*/ 14 h 26"/>
                  <a:gd name="T26" fmla="*/ 2 w 94"/>
                  <a:gd name="T27"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26">
                    <a:moveTo>
                      <a:pt x="2" y="7"/>
                    </a:moveTo>
                    <a:cubicBezTo>
                      <a:pt x="6" y="4"/>
                      <a:pt x="8" y="2"/>
                      <a:pt x="13" y="1"/>
                    </a:cubicBezTo>
                    <a:cubicBezTo>
                      <a:pt x="17" y="1"/>
                      <a:pt x="21" y="0"/>
                      <a:pt x="25" y="0"/>
                    </a:cubicBezTo>
                    <a:cubicBezTo>
                      <a:pt x="34" y="0"/>
                      <a:pt x="42" y="0"/>
                      <a:pt x="51" y="2"/>
                    </a:cubicBezTo>
                    <a:cubicBezTo>
                      <a:pt x="59" y="3"/>
                      <a:pt x="67" y="6"/>
                      <a:pt x="75" y="9"/>
                    </a:cubicBezTo>
                    <a:cubicBezTo>
                      <a:pt x="81" y="11"/>
                      <a:pt x="91" y="15"/>
                      <a:pt x="93" y="22"/>
                    </a:cubicBezTo>
                    <a:cubicBezTo>
                      <a:pt x="94" y="23"/>
                      <a:pt x="93" y="25"/>
                      <a:pt x="91" y="25"/>
                    </a:cubicBezTo>
                    <a:cubicBezTo>
                      <a:pt x="88" y="26"/>
                      <a:pt x="85" y="25"/>
                      <a:pt x="81" y="24"/>
                    </a:cubicBezTo>
                    <a:cubicBezTo>
                      <a:pt x="78" y="23"/>
                      <a:pt x="75" y="22"/>
                      <a:pt x="72" y="21"/>
                    </a:cubicBezTo>
                    <a:cubicBezTo>
                      <a:pt x="64" y="19"/>
                      <a:pt x="57" y="17"/>
                      <a:pt x="49" y="16"/>
                    </a:cubicBezTo>
                    <a:cubicBezTo>
                      <a:pt x="42" y="14"/>
                      <a:pt x="34" y="14"/>
                      <a:pt x="27" y="14"/>
                    </a:cubicBezTo>
                    <a:cubicBezTo>
                      <a:pt x="23" y="14"/>
                      <a:pt x="19" y="15"/>
                      <a:pt x="16" y="15"/>
                    </a:cubicBezTo>
                    <a:cubicBezTo>
                      <a:pt x="11" y="15"/>
                      <a:pt x="8" y="15"/>
                      <a:pt x="4" y="14"/>
                    </a:cubicBezTo>
                    <a:cubicBezTo>
                      <a:pt x="2" y="13"/>
                      <a:pt x="0" y="9"/>
                      <a:pt x="2" y="7"/>
                    </a:cubicBezTo>
                    <a:close/>
                  </a:path>
                </a:pathLst>
              </a:custGeom>
              <a:solidFill>
                <a:srgbClr val="D8DF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0" name="Freeform 388">
                <a:extLst>
                  <a:ext uri="{FF2B5EF4-FFF2-40B4-BE49-F238E27FC236}">
                    <a16:creationId xmlns:a16="http://schemas.microsoft.com/office/drawing/2014/main" id="{E4365311-1FDA-406F-9E09-51E2BB6235CC}"/>
                  </a:ext>
                </a:extLst>
              </p:cNvPr>
              <p:cNvSpPr>
                <a:spLocks/>
              </p:cNvSpPr>
              <p:nvPr/>
            </p:nvSpPr>
            <p:spPr bwMode="auto">
              <a:xfrm>
                <a:off x="301" y="2481"/>
                <a:ext cx="42" cy="29"/>
              </a:xfrm>
              <a:custGeom>
                <a:avLst/>
                <a:gdLst>
                  <a:gd name="T0" fmla="*/ 12 w 36"/>
                  <a:gd name="T1" fmla="*/ 21 h 25"/>
                  <a:gd name="T2" fmla="*/ 4 w 36"/>
                  <a:gd name="T3" fmla="*/ 13 h 25"/>
                  <a:gd name="T4" fmla="*/ 3 w 36"/>
                  <a:gd name="T5" fmla="*/ 11 h 25"/>
                  <a:gd name="T6" fmla="*/ 3 w 36"/>
                  <a:gd name="T7" fmla="*/ 10 h 25"/>
                  <a:gd name="T8" fmla="*/ 1 w 36"/>
                  <a:gd name="T9" fmla="*/ 7 h 25"/>
                  <a:gd name="T10" fmla="*/ 0 w 36"/>
                  <a:gd name="T11" fmla="*/ 3 h 25"/>
                  <a:gd name="T12" fmla="*/ 4 w 36"/>
                  <a:gd name="T13" fmla="*/ 1 h 25"/>
                  <a:gd name="T14" fmla="*/ 7 w 36"/>
                  <a:gd name="T15" fmla="*/ 4 h 25"/>
                  <a:gd name="T16" fmla="*/ 9 w 36"/>
                  <a:gd name="T17" fmla="*/ 5 h 25"/>
                  <a:gd name="T18" fmla="*/ 12 w 36"/>
                  <a:gd name="T19" fmla="*/ 7 h 25"/>
                  <a:gd name="T20" fmla="*/ 19 w 36"/>
                  <a:gd name="T21" fmla="*/ 11 h 25"/>
                  <a:gd name="T22" fmla="*/ 23 w 36"/>
                  <a:gd name="T23" fmla="*/ 13 h 25"/>
                  <a:gd name="T24" fmla="*/ 24 w 36"/>
                  <a:gd name="T25" fmla="*/ 13 h 25"/>
                  <a:gd name="T26" fmla="*/ 26 w 36"/>
                  <a:gd name="T27" fmla="*/ 14 h 25"/>
                  <a:gd name="T28" fmla="*/ 30 w 36"/>
                  <a:gd name="T29" fmla="*/ 15 h 25"/>
                  <a:gd name="T30" fmla="*/ 33 w 36"/>
                  <a:gd name="T31" fmla="*/ 17 h 25"/>
                  <a:gd name="T32" fmla="*/ 34 w 36"/>
                  <a:gd name="T33" fmla="*/ 17 h 25"/>
                  <a:gd name="T34" fmla="*/ 35 w 36"/>
                  <a:gd name="T35" fmla="*/ 22 h 25"/>
                  <a:gd name="T36" fmla="*/ 32 w 36"/>
                  <a:gd name="T37" fmla="*/ 23 h 25"/>
                  <a:gd name="T38" fmla="*/ 30 w 36"/>
                  <a:gd name="T39" fmla="*/ 24 h 25"/>
                  <a:gd name="T40" fmla="*/ 23 w 36"/>
                  <a:gd name="T41" fmla="*/ 25 h 25"/>
                  <a:gd name="T42" fmla="*/ 12 w 36"/>
                  <a:gd name="T43"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25">
                    <a:moveTo>
                      <a:pt x="12" y="21"/>
                    </a:moveTo>
                    <a:cubicBezTo>
                      <a:pt x="9" y="19"/>
                      <a:pt x="5" y="16"/>
                      <a:pt x="4" y="13"/>
                    </a:cubicBezTo>
                    <a:cubicBezTo>
                      <a:pt x="3" y="12"/>
                      <a:pt x="3" y="12"/>
                      <a:pt x="3" y="11"/>
                    </a:cubicBezTo>
                    <a:cubicBezTo>
                      <a:pt x="3" y="12"/>
                      <a:pt x="3" y="10"/>
                      <a:pt x="3" y="10"/>
                    </a:cubicBezTo>
                    <a:cubicBezTo>
                      <a:pt x="2" y="9"/>
                      <a:pt x="2" y="8"/>
                      <a:pt x="1" y="7"/>
                    </a:cubicBezTo>
                    <a:cubicBezTo>
                      <a:pt x="1" y="6"/>
                      <a:pt x="0" y="4"/>
                      <a:pt x="0" y="3"/>
                    </a:cubicBezTo>
                    <a:cubicBezTo>
                      <a:pt x="1" y="1"/>
                      <a:pt x="2" y="0"/>
                      <a:pt x="4" y="1"/>
                    </a:cubicBezTo>
                    <a:cubicBezTo>
                      <a:pt x="5" y="1"/>
                      <a:pt x="6" y="3"/>
                      <a:pt x="7" y="4"/>
                    </a:cubicBezTo>
                    <a:cubicBezTo>
                      <a:pt x="8" y="4"/>
                      <a:pt x="8" y="4"/>
                      <a:pt x="9" y="5"/>
                    </a:cubicBezTo>
                    <a:cubicBezTo>
                      <a:pt x="10" y="6"/>
                      <a:pt x="11" y="6"/>
                      <a:pt x="12" y="7"/>
                    </a:cubicBezTo>
                    <a:cubicBezTo>
                      <a:pt x="15" y="8"/>
                      <a:pt x="17" y="10"/>
                      <a:pt x="19" y="11"/>
                    </a:cubicBezTo>
                    <a:cubicBezTo>
                      <a:pt x="21" y="11"/>
                      <a:pt x="22" y="12"/>
                      <a:pt x="23" y="13"/>
                    </a:cubicBezTo>
                    <a:cubicBezTo>
                      <a:pt x="23" y="13"/>
                      <a:pt x="25" y="13"/>
                      <a:pt x="24" y="13"/>
                    </a:cubicBezTo>
                    <a:cubicBezTo>
                      <a:pt x="24" y="13"/>
                      <a:pt x="25" y="13"/>
                      <a:pt x="26" y="14"/>
                    </a:cubicBezTo>
                    <a:cubicBezTo>
                      <a:pt x="27" y="14"/>
                      <a:pt x="29" y="15"/>
                      <a:pt x="30" y="15"/>
                    </a:cubicBezTo>
                    <a:cubicBezTo>
                      <a:pt x="31" y="16"/>
                      <a:pt x="32" y="16"/>
                      <a:pt x="33" y="17"/>
                    </a:cubicBezTo>
                    <a:cubicBezTo>
                      <a:pt x="33" y="17"/>
                      <a:pt x="34" y="17"/>
                      <a:pt x="34" y="17"/>
                    </a:cubicBezTo>
                    <a:cubicBezTo>
                      <a:pt x="36" y="18"/>
                      <a:pt x="36" y="20"/>
                      <a:pt x="35" y="22"/>
                    </a:cubicBezTo>
                    <a:cubicBezTo>
                      <a:pt x="34" y="22"/>
                      <a:pt x="33" y="23"/>
                      <a:pt x="32" y="23"/>
                    </a:cubicBezTo>
                    <a:cubicBezTo>
                      <a:pt x="31" y="24"/>
                      <a:pt x="30" y="24"/>
                      <a:pt x="30" y="24"/>
                    </a:cubicBezTo>
                    <a:cubicBezTo>
                      <a:pt x="27" y="25"/>
                      <a:pt x="25" y="25"/>
                      <a:pt x="23" y="25"/>
                    </a:cubicBezTo>
                    <a:cubicBezTo>
                      <a:pt x="19" y="24"/>
                      <a:pt x="15" y="23"/>
                      <a:pt x="12" y="21"/>
                    </a:cubicBezTo>
                    <a:close/>
                  </a:path>
                </a:pathLst>
              </a:custGeom>
              <a:solidFill>
                <a:srgbClr val="D8DF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1" name="Freeform 389">
                <a:extLst>
                  <a:ext uri="{FF2B5EF4-FFF2-40B4-BE49-F238E27FC236}">
                    <a16:creationId xmlns:a16="http://schemas.microsoft.com/office/drawing/2014/main" id="{AA6DD8C1-6FC4-4B6C-B2F5-66484DE0AC79}"/>
                  </a:ext>
                </a:extLst>
              </p:cNvPr>
              <p:cNvSpPr>
                <a:spLocks/>
              </p:cNvSpPr>
              <p:nvPr/>
            </p:nvSpPr>
            <p:spPr bwMode="auto">
              <a:xfrm>
                <a:off x="123" y="2400"/>
                <a:ext cx="33" cy="25"/>
              </a:xfrm>
              <a:custGeom>
                <a:avLst/>
                <a:gdLst>
                  <a:gd name="T0" fmla="*/ 14 w 28"/>
                  <a:gd name="T1" fmla="*/ 20 h 21"/>
                  <a:gd name="T2" fmla="*/ 18 w 28"/>
                  <a:gd name="T3" fmla="*/ 21 h 21"/>
                  <a:gd name="T4" fmla="*/ 19 w 28"/>
                  <a:gd name="T5" fmla="*/ 21 h 21"/>
                  <a:gd name="T6" fmla="*/ 21 w 28"/>
                  <a:gd name="T7" fmla="*/ 21 h 21"/>
                  <a:gd name="T8" fmla="*/ 20 w 28"/>
                  <a:gd name="T9" fmla="*/ 21 h 21"/>
                  <a:gd name="T10" fmla="*/ 22 w 28"/>
                  <a:gd name="T11" fmla="*/ 21 h 21"/>
                  <a:gd name="T12" fmla="*/ 22 w 28"/>
                  <a:gd name="T13" fmla="*/ 21 h 21"/>
                  <a:gd name="T14" fmla="*/ 23 w 28"/>
                  <a:gd name="T15" fmla="*/ 20 h 21"/>
                  <a:gd name="T16" fmla="*/ 25 w 28"/>
                  <a:gd name="T17" fmla="*/ 14 h 21"/>
                  <a:gd name="T18" fmla="*/ 24 w 28"/>
                  <a:gd name="T19" fmla="*/ 13 h 21"/>
                  <a:gd name="T20" fmla="*/ 24 w 28"/>
                  <a:gd name="T21" fmla="*/ 13 h 21"/>
                  <a:gd name="T22" fmla="*/ 23 w 28"/>
                  <a:gd name="T23" fmla="*/ 12 h 21"/>
                  <a:gd name="T24" fmla="*/ 23 w 28"/>
                  <a:gd name="T25" fmla="*/ 13 h 21"/>
                  <a:gd name="T26" fmla="*/ 23 w 28"/>
                  <a:gd name="T27" fmla="*/ 12 h 21"/>
                  <a:gd name="T28" fmla="*/ 19 w 28"/>
                  <a:gd name="T29" fmla="*/ 9 h 21"/>
                  <a:gd name="T30" fmla="*/ 19 w 28"/>
                  <a:gd name="T31" fmla="*/ 9 h 21"/>
                  <a:gd name="T32" fmla="*/ 18 w 28"/>
                  <a:gd name="T33" fmla="*/ 8 h 21"/>
                  <a:gd name="T34" fmla="*/ 14 w 28"/>
                  <a:gd name="T35" fmla="*/ 6 h 21"/>
                  <a:gd name="T36" fmla="*/ 11 w 28"/>
                  <a:gd name="T37" fmla="*/ 3 h 21"/>
                  <a:gd name="T38" fmla="*/ 10 w 28"/>
                  <a:gd name="T39" fmla="*/ 2 h 21"/>
                  <a:gd name="T40" fmla="*/ 8 w 28"/>
                  <a:gd name="T41" fmla="*/ 2 h 21"/>
                  <a:gd name="T42" fmla="*/ 4 w 28"/>
                  <a:gd name="T43" fmla="*/ 0 h 21"/>
                  <a:gd name="T44" fmla="*/ 0 w 28"/>
                  <a:gd name="T45" fmla="*/ 4 h 21"/>
                  <a:gd name="T46" fmla="*/ 1 w 28"/>
                  <a:gd name="T47" fmla="*/ 8 h 21"/>
                  <a:gd name="T48" fmla="*/ 1 w 28"/>
                  <a:gd name="T49" fmla="*/ 9 h 21"/>
                  <a:gd name="T50" fmla="*/ 2 w 28"/>
                  <a:gd name="T51" fmla="*/ 11 h 21"/>
                  <a:gd name="T52" fmla="*/ 5 w 28"/>
                  <a:gd name="T53" fmla="*/ 15 h 21"/>
                  <a:gd name="T54" fmla="*/ 10 w 28"/>
                  <a:gd name="T55" fmla="*/ 19 h 21"/>
                  <a:gd name="T56" fmla="*/ 14 w 28"/>
                  <a:gd name="T57"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 h="21">
                    <a:moveTo>
                      <a:pt x="14" y="20"/>
                    </a:moveTo>
                    <a:cubicBezTo>
                      <a:pt x="15" y="20"/>
                      <a:pt x="16" y="21"/>
                      <a:pt x="18" y="21"/>
                    </a:cubicBezTo>
                    <a:cubicBezTo>
                      <a:pt x="18" y="21"/>
                      <a:pt x="18" y="21"/>
                      <a:pt x="19" y="21"/>
                    </a:cubicBezTo>
                    <a:cubicBezTo>
                      <a:pt x="19" y="21"/>
                      <a:pt x="20" y="21"/>
                      <a:pt x="21" y="21"/>
                    </a:cubicBezTo>
                    <a:cubicBezTo>
                      <a:pt x="20" y="21"/>
                      <a:pt x="20" y="21"/>
                      <a:pt x="20" y="21"/>
                    </a:cubicBezTo>
                    <a:cubicBezTo>
                      <a:pt x="21" y="21"/>
                      <a:pt x="22" y="21"/>
                      <a:pt x="22" y="21"/>
                    </a:cubicBezTo>
                    <a:cubicBezTo>
                      <a:pt x="23" y="20"/>
                      <a:pt x="23" y="20"/>
                      <a:pt x="22" y="21"/>
                    </a:cubicBezTo>
                    <a:cubicBezTo>
                      <a:pt x="22" y="21"/>
                      <a:pt x="23" y="21"/>
                      <a:pt x="23" y="20"/>
                    </a:cubicBezTo>
                    <a:cubicBezTo>
                      <a:pt x="27" y="20"/>
                      <a:pt x="28" y="16"/>
                      <a:pt x="25" y="14"/>
                    </a:cubicBezTo>
                    <a:cubicBezTo>
                      <a:pt x="25" y="13"/>
                      <a:pt x="24" y="13"/>
                      <a:pt x="24" y="13"/>
                    </a:cubicBezTo>
                    <a:cubicBezTo>
                      <a:pt x="24" y="13"/>
                      <a:pt x="24" y="13"/>
                      <a:pt x="24" y="13"/>
                    </a:cubicBezTo>
                    <a:cubicBezTo>
                      <a:pt x="24" y="13"/>
                      <a:pt x="23" y="12"/>
                      <a:pt x="23" y="12"/>
                    </a:cubicBezTo>
                    <a:cubicBezTo>
                      <a:pt x="23" y="12"/>
                      <a:pt x="23" y="12"/>
                      <a:pt x="23" y="13"/>
                    </a:cubicBezTo>
                    <a:cubicBezTo>
                      <a:pt x="24" y="13"/>
                      <a:pt x="24" y="13"/>
                      <a:pt x="23" y="12"/>
                    </a:cubicBezTo>
                    <a:cubicBezTo>
                      <a:pt x="22" y="11"/>
                      <a:pt x="20" y="10"/>
                      <a:pt x="19" y="9"/>
                    </a:cubicBezTo>
                    <a:cubicBezTo>
                      <a:pt x="19" y="9"/>
                      <a:pt x="19" y="9"/>
                      <a:pt x="19" y="9"/>
                    </a:cubicBezTo>
                    <a:cubicBezTo>
                      <a:pt x="18" y="8"/>
                      <a:pt x="18" y="8"/>
                      <a:pt x="18" y="8"/>
                    </a:cubicBezTo>
                    <a:cubicBezTo>
                      <a:pt x="17" y="7"/>
                      <a:pt x="16" y="6"/>
                      <a:pt x="14" y="6"/>
                    </a:cubicBezTo>
                    <a:cubicBezTo>
                      <a:pt x="13" y="5"/>
                      <a:pt x="12" y="4"/>
                      <a:pt x="11" y="3"/>
                    </a:cubicBezTo>
                    <a:cubicBezTo>
                      <a:pt x="11" y="3"/>
                      <a:pt x="10" y="2"/>
                      <a:pt x="10" y="2"/>
                    </a:cubicBezTo>
                    <a:cubicBezTo>
                      <a:pt x="9" y="2"/>
                      <a:pt x="9" y="2"/>
                      <a:pt x="8" y="2"/>
                    </a:cubicBezTo>
                    <a:cubicBezTo>
                      <a:pt x="7" y="1"/>
                      <a:pt x="6" y="0"/>
                      <a:pt x="4" y="0"/>
                    </a:cubicBezTo>
                    <a:cubicBezTo>
                      <a:pt x="2" y="0"/>
                      <a:pt x="1" y="2"/>
                      <a:pt x="0" y="4"/>
                    </a:cubicBezTo>
                    <a:cubicBezTo>
                      <a:pt x="0" y="5"/>
                      <a:pt x="0" y="6"/>
                      <a:pt x="1" y="8"/>
                    </a:cubicBezTo>
                    <a:cubicBezTo>
                      <a:pt x="1" y="8"/>
                      <a:pt x="1" y="9"/>
                      <a:pt x="1" y="9"/>
                    </a:cubicBezTo>
                    <a:cubicBezTo>
                      <a:pt x="1" y="10"/>
                      <a:pt x="2" y="11"/>
                      <a:pt x="2" y="11"/>
                    </a:cubicBezTo>
                    <a:cubicBezTo>
                      <a:pt x="3" y="13"/>
                      <a:pt x="4" y="14"/>
                      <a:pt x="5" y="15"/>
                    </a:cubicBezTo>
                    <a:cubicBezTo>
                      <a:pt x="6" y="16"/>
                      <a:pt x="8" y="18"/>
                      <a:pt x="10" y="19"/>
                    </a:cubicBezTo>
                    <a:cubicBezTo>
                      <a:pt x="11" y="19"/>
                      <a:pt x="13" y="20"/>
                      <a:pt x="14" y="20"/>
                    </a:cubicBezTo>
                    <a:close/>
                  </a:path>
                </a:pathLst>
              </a:custGeom>
              <a:solidFill>
                <a:srgbClr val="D8DF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2" name="Freeform 390">
                <a:extLst>
                  <a:ext uri="{FF2B5EF4-FFF2-40B4-BE49-F238E27FC236}">
                    <a16:creationId xmlns:a16="http://schemas.microsoft.com/office/drawing/2014/main" id="{2078D521-FB23-418D-AB0A-22F9AD6691D2}"/>
                  </a:ext>
                </a:extLst>
              </p:cNvPr>
              <p:cNvSpPr>
                <a:spLocks/>
              </p:cNvSpPr>
              <p:nvPr/>
            </p:nvSpPr>
            <p:spPr bwMode="auto">
              <a:xfrm>
                <a:off x="679" y="2707"/>
                <a:ext cx="40" cy="16"/>
              </a:xfrm>
              <a:custGeom>
                <a:avLst/>
                <a:gdLst>
                  <a:gd name="T0" fmla="*/ 6 w 34"/>
                  <a:gd name="T1" fmla="*/ 11 h 13"/>
                  <a:gd name="T2" fmla="*/ 3 w 34"/>
                  <a:gd name="T3" fmla="*/ 10 h 13"/>
                  <a:gd name="T4" fmla="*/ 1 w 34"/>
                  <a:gd name="T5" fmla="*/ 7 h 13"/>
                  <a:gd name="T6" fmla="*/ 0 w 34"/>
                  <a:gd name="T7" fmla="*/ 4 h 13"/>
                  <a:gd name="T8" fmla="*/ 4 w 34"/>
                  <a:gd name="T9" fmla="*/ 2 h 13"/>
                  <a:gd name="T10" fmla="*/ 6 w 34"/>
                  <a:gd name="T11" fmla="*/ 1 h 13"/>
                  <a:gd name="T12" fmla="*/ 6 w 34"/>
                  <a:gd name="T13" fmla="*/ 1 h 13"/>
                  <a:gd name="T14" fmla="*/ 8 w 34"/>
                  <a:gd name="T15" fmla="*/ 0 h 13"/>
                  <a:gd name="T16" fmla="*/ 13 w 34"/>
                  <a:gd name="T17" fmla="*/ 0 h 13"/>
                  <a:gd name="T18" fmla="*/ 17 w 34"/>
                  <a:gd name="T19" fmla="*/ 0 h 13"/>
                  <a:gd name="T20" fmla="*/ 26 w 34"/>
                  <a:gd name="T21" fmla="*/ 1 h 13"/>
                  <a:gd name="T22" fmla="*/ 30 w 34"/>
                  <a:gd name="T23" fmla="*/ 3 h 13"/>
                  <a:gd name="T24" fmla="*/ 33 w 34"/>
                  <a:gd name="T25" fmla="*/ 7 h 13"/>
                  <a:gd name="T26" fmla="*/ 33 w 34"/>
                  <a:gd name="T27" fmla="*/ 10 h 13"/>
                  <a:gd name="T28" fmla="*/ 29 w 34"/>
                  <a:gd name="T29" fmla="*/ 12 h 13"/>
                  <a:gd name="T30" fmla="*/ 24 w 34"/>
                  <a:gd name="T31" fmla="*/ 13 h 13"/>
                  <a:gd name="T32" fmla="*/ 16 w 34"/>
                  <a:gd name="T33" fmla="*/ 13 h 13"/>
                  <a:gd name="T34" fmla="*/ 7 w 34"/>
                  <a:gd name="T35" fmla="*/ 11 h 13"/>
                  <a:gd name="T36" fmla="*/ 6 w 34"/>
                  <a:gd name="T3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13">
                    <a:moveTo>
                      <a:pt x="6" y="11"/>
                    </a:moveTo>
                    <a:cubicBezTo>
                      <a:pt x="5" y="10"/>
                      <a:pt x="3" y="10"/>
                      <a:pt x="3" y="10"/>
                    </a:cubicBezTo>
                    <a:cubicBezTo>
                      <a:pt x="2" y="9"/>
                      <a:pt x="1" y="8"/>
                      <a:pt x="1" y="7"/>
                    </a:cubicBezTo>
                    <a:cubicBezTo>
                      <a:pt x="0" y="6"/>
                      <a:pt x="0" y="5"/>
                      <a:pt x="0" y="4"/>
                    </a:cubicBezTo>
                    <a:cubicBezTo>
                      <a:pt x="1" y="3"/>
                      <a:pt x="2" y="2"/>
                      <a:pt x="4" y="2"/>
                    </a:cubicBezTo>
                    <a:cubicBezTo>
                      <a:pt x="4" y="1"/>
                      <a:pt x="5" y="1"/>
                      <a:pt x="6" y="1"/>
                    </a:cubicBezTo>
                    <a:cubicBezTo>
                      <a:pt x="5" y="1"/>
                      <a:pt x="5" y="1"/>
                      <a:pt x="6" y="1"/>
                    </a:cubicBezTo>
                    <a:cubicBezTo>
                      <a:pt x="6" y="1"/>
                      <a:pt x="7" y="0"/>
                      <a:pt x="8" y="0"/>
                    </a:cubicBezTo>
                    <a:cubicBezTo>
                      <a:pt x="9" y="0"/>
                      <a:pt x="11" y="0"/>
                      <a:pt x="13" y="0"/>
                    </a:cubicBezTo>
                    <a:cubicBezTo>
                      <a:pt x="14" y="0"/>
                      <a:pt x="15" y="0"/>
                      <a:pt x="17" y="0"/>
                    </a:cubicBezTo>
                    <a:cubicBezTo>
                      <a:pt x="20" y="0"/>
                      <a:pt x="23" y="0"/>
                      <a:pt x="26" y="1"/>
                    </a:cubicBezTo>
                    <a:cubicBezTo>
                      <a:pt x="27" y="1"/>
                      <a:pt x="29" y="2"/>
                      <a:pt x="30" y="3"/>
                    </a:cubicBezTo>
                    <a:cubicBezTo>
                      <a:pt x="32" y="4"/>
                      <a:pt x="33" y="5"/>
                      <a:pt x="33" y="7"/>
                    </a:cubicBezTo>
                    <a:cubicBezTo>
                      <a:pt x="34" y="7"/>
                      <a:pt x="34" y="9"/>
                      <a:pt x="33" y="10"/>
                    </a:cubicBezTo>
                    <a:cubicBezTo>
                      <a:pt x="32" y="11"/>
                      <a:pt x="31" y="12"/>
                      <a:pt x="29" y="12"/>
                    </a:cubicBezTo>
                    <a:cubicBezTo>
                      <a:pt x="28" y="13"/>
                      <a:pt x="26" y="13"/>
                      <a:pt x="24" y="13"/>
                    </a:cubicBezTo>
                    <a:cubicBezTo>
                      <a:pt x="22" y="13"/>
                      <a:pt x="19" y="13"/>
                      <a:pt x="16" y="13"/>
                    </a:cubicBezTo>
                    <a:cubicBezTo>
                      <a:pt x="13" y="12"/>
                      <a:pt x="10" y="12"/>
                      <a:pt x="7" y="11"/>
                    </a:cubicBezTo>
                    <a:cubicBezTo>
                      <a:pt x="7" y="11"/>
                      <a:pt x="6" y="11"/>
                      <a:pt x="6" y="11"/>
                    </a:cubicBezTo>
                    <a:close/>
                  </a:path>
                </a:pathLst>
              </a:custGeom>
              <a:solidFill>
                <a:srgbClr val="D8DF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3" name="Freeform 391">
                <a:extLst>
                  <a:ext uri="{FF2B5EF4-FFF2-40B4-BE49-F238E27FC236}">
                    <a16:creationId xmlns:a16="http://schemas.microsoft.com/office/drawing/2014/main" id="{3B0C7CC7-E441-4BF8-AC3C-BC20B3666980}"/>
                  </a:ext>
                </a:extLst>
              </p:cNvPr>
              <p:cNvSpPr>
                <a:spLocks/>
              </p:cNvSpPr>
              <p:nvPr/>
            </p:nvSpPr>
            <p:spPr bwMode="auto">
              <a:xfrm>
                <a:off x="679" y="2716"/>
                <a:ext cx="1"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1" y="0"/>
                      <a:pt x="0" y="0"/>
                      <a:pt x="0" y="0"/>
                    </a:cubicBezTo>
                    <a:close/>
                  </a:path>
                </a:pathLst>
              </a:custGeom>
              <a:solidFill>
                <a:srgbClr val="D8DF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4" name="Freeform 392">
                <a:extLst>
                  <a:ext uri="{FF2B5EF4-FFF2-40B4-BE49-F238E27FC236}">
                    <a16:creationId xmlns:a16="http://schemas.microsoft.com/office/drawing/2014/main" id="{9F00EE12-F7BB-47D2-BB4D-EBE0C6DD860A}"/>
                  </a:ext>
                </a:extLst>
              </p:cNvPr>
              <p:cNvSpPr>
                <a:spLocks/>
              </p:cNvSpPr>
              <p:nvPr/>
            </p:nvSpPr>
            <p:spPr bwMode="auto">
              <a:xfrm>
                <a:off x="680" y="2716"/>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1"/>
                      <a:pt x="0" y="1"/>
                    </a:cubicBezTo>
                    <a:cubicBezTo>
                      <a:pt x="0" y="1"/>
                      <a:pt x="0" y="1"/>
                      <a:pt x="0" y="1"/>
                    </a:cubicBezTo>
                    <a:close/>
                  </a:path>
                </a:pathLst>
              </a:custGeom>
              <a:solidFill>
                <a:srgbClr val="D8DF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5" name="Freeform 393">
                <a:extLst>
                  <a:ext uri="{FF2B5EF4-FFF2-40B4-BE49-F238E27FC236}">
                    <a16:creationId xmlns:a16="http://schemas.microsoft.com/office/drawing/2014/main" id="{E50CA9E9-2B57-4D30-AF9B-0779F93F32E4}"/>
                  </a:ext>
                </a:extLst>
              </p:cNvPr>
              <p:cNvSpPr>
                <a:spLocks/>
              </p:cNvSpPr>
              <p:nvPr/>
            </p:nvSpPr>
            <p:spPr bwMode="auto">
              <a:xfrm>
                <a:off x="679" y="2712"/>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cubicBezTo>
                      <a:pt x="0" y="1"/>
                      <a:pt x="0" y="0"/>
                      <a:pt x="0" y="0"/>
                    </a:cubicBezTo>
                    <a:close/>
                  </a:path>
                </a:pathLst>
              </a:custGeom>
              <a:solidFill>
                <a:srgbClr val="D8DF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6" name="Freeform 394">
                <a:extLst>
                  <a:ext uri="{FF2B5EF4-FFF2-40B4-BE49-F238E27FC236}">
                    <a16:creationId xmlns:a16="http://schemas.microsoft.com/office/drawing/2014/main" id="{DE1D6C05-3FF1-4651-836C-1729C3C35C56}"/>
                  </a:ext>
                </a:extLst>
              </p:cNvPr>
              <p:cNvSpPr>
                <a:spLocks/>
              </p:cNvSpPr>
              <p:nvPr/>
            </p:nvSpPr>
            <p:spPr bwMode="auto">
              <a:xfrm>
                <a:off x="679" y="2712"/>
                <a:ext cx="1"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1" y="0"/>
                      <a:pt x="1" y="0"/>
                      <a:pt x="1" y="0"/>
                    </a:cubicBezTo>
                    <a:cubicBezTo>
                      <a:pt x="1" y="0"/>
                      <a:pt x="1" y="0"/>
                      <a:pt x="1" y="0"/>
                    </a:cubicBezTo>
                    <a:close/>
                  </a:path>
                </a:pathLst>
              </a:custGeom>
              <a:solidFill>
                <a:srgbClr val="D8DF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7" name="Freeform 395">
                <a:extLst>
                  <a:ext uri="{FF2B5EF4-FFF2-40B4-BE49-F238E27FC236}">
                    <a16:creationId xmlns:a16="http://schemas.microsoft.com/office/drawing/2014/main" id="{125A7794-B1F4-424A-9A64-56CDB6259FCE}"/>
                  </a:ext>
                </a:extLst>
              </p:cNvPr>
              <p:cNvSpPr>
                <a:spLocks/>
              </p:cNvSpPr>
              <p:nvPr/>
            </p:nvSpPr>
            <p:spPr bwMode="auto">
              <a:xfrm>
                <a:off x="1285" y="890"/>
                <a:ext cx="926" cy="915"/>
              </a:xfrm>
              <a:custGeom>
                <a:avLst/>
                <a:gdLst>
                  <a:gd name="T0" fmla="*/ 494 w 791"/>
                  <a:gd name="T1" fmla="*/ 29 h 781"/>
                  <a:gd name="T2" fmla="*/ 15 w 791"/>
                  <a:gd name="T3" fmla="*/ 518 h 781"/>
                  <a:gd name="T4" fmla="*/ 356 w 791"/>
                  <a:gd name="T5" fmla="*/ 742 h 781"/>
                  <a:gd name="T6" fmla="*/ 757 w 791"/>
                  <a:gd name="T7" fmla="*/ 721 h 781"/>
                  <a:gd name="T8" fmla="*/ 494 w 791"/>
                  <a:gd name="T9" fmla="*/ 29 h 781"/>
                </a:gdLst>
                <a:ahLst/>
                <a:cxnLst>
                  <a:cxn ang="0">
                    <a:pos x="T0" y="T1"/>
                  </a:cxn>
                  <a:cxn ang="0">
                    <a:pos x="T2" y="T3"/>
                  </a:cxn>
                  <a:cxn ang="0">
                    <a:pos x="T4" y="T5"/>
                  </a:cxn>
                  <a:cxn ang="0">
                    <a:pos x="T6" y="T7"/>
                  </a:cxn>
                  <a:cxn ang="0">
                    <a:pos x="T8" y="T9"/>
                  </a:cxn>
                </a:cxnLst>
                <a:rect l="0" t="0" r="r" b="b"/>
                <a:pathLst>
                  <a:path w="791" h="781">
                    <a:moveTo>
                      <a:pt x="494" y="29"/>
                    </a:moveTo>
                    <a:cubicBezTo>
                      <a:pt x="444" y="0"/>
                      <a:pt x="30" y="472"/>
                      <a:pt x="15" y="518"/>
                    </a:cubicBezTo>
                    <a:cubicBezTo>
                      <a:pt x="0" y="563"/>
                      <a:pt x="181" y="702"/>
                      <a:pt x="356" y="742"/>
                    </a:cubicBezTo>
                    <a:cubicBezTo>
                      <a:pt x="530" y="781"/>
                      <a:pt x="723" y="750"/>
                      <a:pt x="757" y="721"/>
                    </a:cubicBezTo>
                    <a:cubicBezTo>
                      <a:pt x="791" y="692"/>
                      <a:pt x="526" y="47"/>
                      <a:pt x="494" y="29"/>
                    </a:cubicBezTo>
                    <a:close/>
                  </a:path>
                </a:pathLst>
              </a:custGeom>
              <a:solidFill>
                <a:srgbClr val="C94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8" name="Freeform 396">
                <a:extLst>
                  <a:ext uri="{FF2B5EF4-FFF2-40B4-BE49-F238E27FC236}">
                    <a16:creationId xmlns:a16="http://schemas.microsoft.com/office/drawing/2014/main" id="{DF175E9F-0A36-47A7-B0BA-9771DC438BEC}"/>
                  </a:ext>
                </a:extLst>
              </p:cNvPr>
              <p:cNvSpPr>
                <a:spLocks/>
              </p:cNvSpPr>
              <p:nvPr/>
            </p:nvSpPr>
            <p:spPr bwMode="auto">
              <a:xfrm>
                <a:off x="1285" y="939"/>
                <a:ext cx="878" cy="841"/>
              </a:xfrm>
              <a:custGeom>
                <a:avLst/>
                <a:gdLst>
                  <a:gd name="T0" fmla="*/ 711 w 750"/>
                  <a:gd name="T1" fmla="*/ 492 h 718"/>
                  <a:gd name="T2" fmla="*/ 641 w 750"/>
                  <a:gd name="T3" fmla="*/ 518 h 718"/>
                  <a:gd name="T4" fmla="*/ 593 w 750"/>
                  <a:gd name="T5" fmla="*/ 511 h 718"/>
                  <a:gd name="T6" fmla="*/ 572 w 750"/>
                  <a:gd name="T7" fmla="*/ 521 h 718"/>
                  <a:gd name="T8" fmla="*/ 493 w 750"/>
                  <a:gd name="T9" fmla="*/ 490 h 718"/>
                  <a:gd name="T10" fmla="*/ 408 w 750"/>
                  <a:gd name="T11" fmla="*/ 490 h 718"/>
                  <a:gd name="T12" fmla="*/ 351 w 750"/>
                  <a:gd name="T13" fmla="*/ 449 h 718"/>
                  <a:gd name="T14" fmla="*/ 324 w 750"/>
                  <a:gd name="T15" fmla="*/ 433 h 718"/>
                  <a:gd name="T16" fmla="*/ 303 w 750"/>
                  <a:gd name="T17" fmla="*/ 368 h 718"/>
                  <a:gd name="T18" fmla="*/ 319 w 750"/>
                  <a:gd name="T19" fmla="*/ 225 h 718"/>
                  <a:gd name="T20" fmla="*/ 363 w 750"/>
                  <a:gd name="T21" fmla="*/ 147 h 718"/>
                  <a:gd name="T22" fmla="*/ 382 w 750"/>
                  <a:gd name="T23" fmla="*/ 103 h 718"/>
                  <a:gd name="T24" fmla="*/ 458 w 750"/>
                  <a:gd name="T25" fmla="*/ 0 h 718"/>
                  <a:gd name="T26" fmla="*/ 15 w 750"/>
                  <a:gd name="T27" fmla="*/ 476 h 718"/>
                  <a:gd name="T28" fmla="*/ 356 w 750"/>
                  <a:gd name="T29" fmla="*/ 699 h 718"/>
                  <a:gd name="T30" fmla="*/ 527 w 750"/>
                  <a:gd name="T31" fmla="*/ 718 h 718"/>
                  <a:gd name="T32" fmla="*/ 707 w 750"/>
                  <a:gd name="T33" fmla="*/ 647 h 718"/>
                  <a:gd name="T34" fmla="*/ 750 w 750"/>
                  <a:gd name="T35" fmla="*/ 614 h 718"/>
                  <a:gd name="T36" fmla="*/ 711 w 750"/>
                  <a:gd name="T37" fmla="*/ 49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0" h="718">
                    <a:moveTo>
                      <a:pt x="711" y="492"/>
                    </a:moveTo>
                    <a:cubicBezTo>
                      <a:pt x="695" y="512"/>
                      <a:pt x="667" y="523"/>
                      <a:pt x="641" y="518"/>
                    </a:cubicBezTo>
                    <a:cubicBezTo>
                      <a:pt x="625" y="514"/>
                      <a:pt x="609" y="505"/>
                      <a:pt x="593" y="511"/>
                    </a:cubicBezTo>
                    <a:cubicBezTo>
                      <a:pt x="586" y="513"/>
                      <a:pt x="580" y="518"/>
                      <a:pt x="572" y="521"/>
                    </a:cubicBezTo>
                    <a:cubicBezTo>
                      <a:pt x="545" y="531"/>
                      <a:pt x="521" y="498"/>
                      <a:pt x="493" y="490"/>
                    </a:cubicBezTo>
                    <a:cubicBezTo>
                      <a:pt x="465" y="483"/>
                      <a:pt x="435" y="499"/>
                      <a:pt x="408" y="490"/>
                    </a:cubicBezTo>
                    <a:cubicBezTo>
                      <a:pt x="386" y="483"/>
                      <a:pt x="371" y="462"/>
                      <a:pt x="351" y="449"/>
                    </a:cubicBezTo>
                    <a:cubicBezTo>
                      <a:pt x="342" y="444"/>
                      <a:pt x="332" y="440"/>
                      <a:pt x="324" y="433"/>
                    </a:cubicBezTo>
                    <a:cubicBezTo>
                      <a:pt x="306" y="418"/>
                      <a:pt x="304" y="391"/>
                      <a:pt x="303" y="368"/>
                    </a:cubicBezTo>
                    <a:cubicBezTo>
                      <a:pt x="301" y="319"/>
                      <a:pt x="299" y="269"/>
                      <a:pt x="319" y="225"/>
                    </a:cubicBezTo>
                    <a:cubicBezTo>
                      <a:pt x="331" y="197"/>
                      <a:pt x="351" y="174"/>
                      <a:pt x="363" y="147"/>
                    </a:cubicBezTo>
                    <a:cubicBezTo>
                      <a:pt x="370" y="133"/>
                      <a:pt x="375" y="117"/>
                      <a:pt x="382" y="103"/>
                    </a:cubicBezTo>
                    <a:cubicBezTo>
                      <a:pt x="400" y="64"/>
                      <a:pt x="435" y="36"/>
                      <a:pt x="458" y="0"/>
                    </a:cubicBezTo>
                    <a:cubicBezTo>
                      <a:pt x="342" y="75"/>
                      <a:pt x="28" y="436"/>
                      <a:pt x="15" y="476"/>
                    </a:cubicBezTo>
                    <a:cubicBezTo>
                      <a:pt x="0" y="521"/>
                      <a:pt x="181" y="660"/>
                      <a:pt x="356" y="699"/>
                    </a:cubicBezTo>
                    <a:cubicBezTo>
                      <a:pt x="413" y="713"/>
                      <a:pt x="472" y="718"/>
                      <a:pt x="527" y="718"/>
                    </a:cubicBezTo>
                    <a:cubicBezTo>
                      <a:pt x="590" y="702"/>
                      <a:pt x="651" y="680"/>
                      <a:pt x="707" y="647"/>
                    </a:cubicBezTo>
                    <a:cubicBezTo>
                      <a:pt x="723" y="638"/>
                      <a:pt x="738" y="627"/>
                      <a:pt x="750" y="614"/>
                    </a:cubicBezTo>
                    <a:cubicBezTo>
                      <a:pt x="742" y="582"/>
                      <a:pt x="728" y="539"/>
                      <a:pt x="711" y="492"/>
                    </a:cubicBezTo>
                    <a:close/>
                  </a:path>
                </a:pathLst>
              </a:custGeom>
              <a:solidFill>
                <a:srgbClr val="A53F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9" name="Freeform 397">
                <a:extLst>
                  <a:ext uri="{FF2B5EF4-FFF2-40B4-BE49-F238E27FC236}">
                    <a16:creationId xmlns:a16="http://schemas.microsoft.com/office/drawing/2014/main" id="{7AFF06B7-AC24-46FF-BBC7-2CCF5059165D}"/>
                  </a:ext>
                </a:extLst>
              </p:cNvPr>
              <p:cNvSpPr>
                <a:spLocks/>
              </p:cNvSpPr>
              <p:nvPr/>
            </p:nvSpPr>
            <p:spPr bwMode="auto">
              <a:xfrm>
                <a:off x="1285" y="1398"/>
                <a:ext cx="897" cy="407"/>
              </a:xfrm>
              <a:custGeom>
                <a:avLst/>
                <a:gdLst>
                  <a:gd name="T0" fmla="*/ 402 w 766"/>
                  <a:gd name="T1" fmla="*/ 179 h 347"/>
                  <a:gd name="T2" fmla="*/ 76 w 766"/>
                  <a:gd name="T3" fmla="*/ 0 h 347"/>
                  <a:gd name="T4" fmla="*/ 15 w 766"/>
                  <a:gd name="T5" fmla="*/ 84 h 347"/>
                  <a:gd name="T6" fmla="*/ 356 w 766"/>
                  <a:gd name="T7" fmla="*/ 307 h 347"/>
                  <a:gd name="T8" fmla="*/ 757 w 766"/>
                  <a:gd name="T9" fmla="*/ 287 h 347"/>
                  <a:gd name="T10" fmla="*/ 729 w 766"/>
                  <a:gd name="T11" fmla="*/ 150 h 347"/>
                  <a:gd name="T12" fmla="*/ 402 w 766"/>
                  <a:gd name="T13" fmla="*/ 179 h 347"/>
                </a:gdLst>
                <a:ahLst/>
                <a:cxnLst>
                  <a:cxn ang="0">
                    <a:pos x="T0" y="T1"/>
                  </a:cxn>
                  <a:cxn ang="0">
                    <a:pos x="T2" y="T3"/>
                  </a:cxn>
                  <a:cxn ang="0">
                    <a:pos x="T4" y="T5"/>
                  </a:cxn>
                  <a:cxn ang="0">
                    <a:pos x="T6" y="T7"/>
                  </a:cxn>
                  <a:cxn ang="0">
                    <a:pos x="T8" y="T9"/>
                  </a:cxn>
                  <a:cxn ang="0">
                    <a:pos x="T10" y="T11"/>
                  </a:cxn>
                  <a:cxn ang="0">
                    <a:pos x="T12" y="T13"/>
                  </a:cxn>
                </a:cxnLst>
                <a:rect l="0" t="0" r="r" b="b"/>
                <a:pathLst>
                  <a:path w="766" h="347">
                    <a:moveTo>
                      <a:pt x="402" y="179"/>
                    </a:moveTo>
                    <a:cubicBezTo>
                      <a:pt x="222" y="162"/>
                      <a:pt x="119" y="56"/>
                      <a:pt x="76" y="0"/>
                    </a:cubicBezTo>
                    <a:cubicBezTo>
                      <a:pt x="42" y="42"/>
                      <a:pt x="19" y="73"/>
                      <a:pt x="15" y="84"/>
                    </a:cubicBezTo>
                    <a:cubicBezTo>
                      <a:pt x="0" y="129"/>
                      <a:pt x="181" y="268"/>
                      <a:pt x="356" y="307"/>
                    </a:cubicBezTo>
                    <a:cubicBezTo>
                      <a:pt x="530" y="347"/>
                      <a:pt x="723" y="316"/>
                      <a:pt x="757" y="287"/>
                    </a:cubicBezTo>
                    <a:cubicBezTo>
                      <a:pt x="766" y="279"/>
                      <a:pt x="753" y="225"/>
                      <a:pt x="729" y="150"/>
                    </a:cubicBezTo>
                    <a:cubicBezTo>
                      <a:pt x="653" y="171"/>
                      <a:pt x="538" y="192"/>
                      <a:pt x="402" y="179"/>
                    </a:cubicBezTo>
                    <a:close/>
                  </a:path>
                </a:pathLst>
              </a:custGeom>
              <a:solidFill>
                <a:srgbClr val="ECEE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0" name="Freeform 398">
                <a:extLst>
                  <a:ext uri="{FF2B5EF4-FFF2-40B4-BE49-F238E27FC236}">
                    <a16:creationId xmlns:a16="http://schemas.microsoft.com/office/drawing/2014/main" id="{1139F79E-35D5-4B36-A3C3-546CD99EAA53}"/>
                  </a:ext>
                </a:extLst>
              </p:cNvPr>
              <p:cNvSpPr>
                <a:spLocks/>
              </p:cNvSpPr>
              <p:nvPr/>
            </p:nvSpPr>
            <p:spPr bwMode="auto">
              <a:xfrm>
                <a:off x="1285" y="1434"/>
                <a:ext cx="896" cy="371"/>
              </a:xfrm>
              <a:custGeom>
                <a:avLst/>
                <a:gdLst>
                  <a:gd name="T0" fmla="*/ 757 w 765"/>
                  <a:gd name="T1" fmla="*/ 257 h 317"/>
                  <a:gd name="T2" fmla="*/ 739 w 765"/>
                  <a:gd name="T3" fmla="*/ 153 h 317"/>
                  <a:gd name="T4" fmla="*/ 716 w 765"/>
                  <a:gd name="T5" fmla="*/ 158 h 317"/>
                  <a:gd name="T6" fmla="*/ 685 w 765"/>
                  <a:gd name="T7" fmla="*/ 161 h 317"/>
                  <a:gd name="T8" fmla="*/ 628 w 765"/>
                  <a:gd name="T9" fmla="*/ 180 h 317"/>
                  <a:gd name="T10" fmla="*/ 504 w 765"/>
                  <a:gd name="T11" fmla="*/ 190 h 317"/>
                  <a:gd name="T12" fmla="*/ 417 w 765"/>
                  <a:gd name="T13" fmla="*/ 202 h 317"/>
                  <a:gd name="T14" fmla="*/ 340 w 765"/>
                  <a:gd name="T15" fmla="*/ 177 h 317"/>
                  <a:gd name="T16" fmla="*/ 271 w 765"/>
                  <a:gd name="T17" fmla="*/ 162 h 317"/>
                  <a:gd name="T18" fmla="*/ 203 w 765"/>
                  <a:gd name="T19" fmla="*/ 127 h 317"/>
                  <a:gd name="T20" fmla="*/ 114 w 765"/>
                  <a:gd name="T21" fmla="*/ 70 h 317"/>
                  <a:gd name="T22" fmla="*/ 83 w 765"/>
                  <a:gd name="T23" fmla="*/ 47 h 317"/>
                  <a:gd name="T24" fmla="*/ 52 w 765"/>
                  <a:gd name="T25" fmla="*/ 0 h 317"/>
                  <a:gd name="T26" fmla="*/ 15 w 765"/>
                  <a:gd name="T27" fmla="*/ 54 h 317"/>
                  <a:gd name="T28" fmla="*/ 356 w 765"/>
                  <a:gd name="T29" fmla="*/ 277 h 317"/>
                  <a:gd name="T30" fmla="*/ 757 w 765"/>
                  <a:gd name="T31" fmla="*/ 25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5" h="317">
                    <a:moveTo>
                      <a:pt x="757" y="257"/>
                    </a:moveTo>
                    <a:cubicBezTo>
                      <a:pt x="765" y="250"/>
                      <a:pt x="756" y="210"/>
                      <a:pt x="739" y="153"/>
                    </a:cubicBezTo>
                    <a:cubicBezTo>
                      <a:pt x="731" y="155"/>
                      <a:pt x="724" y="157"/>
                      <a:pt x="716" y="158"/>
                    </a:cubicBezTo>
                    <a:cubicBezTo>
                      <a:pt x="706" y="159"/>
                      <a:pt x="695" y="159"/>
                      <a:pt x="685" y="161"/>
                    </a:cubicBezTo>
                    <a:cubicBezTo>
                      <a:pt x="665" y="164"/>
                      <a:pt x="648" y="174"/>
                      <a:pt x="628" y="180"/>
                    </a:cubicBezTo>
                    <a:cubicBezTo>
                      <a:pt x="589" y="191"/>
                      <a:pt x="545" y="184"/>
                      <a:pt x="504" y="190"/>
                    </a:cubicBezTo>
                    <a:cubicBezTo>
                      <a:pt x="475" y="194"/>
                      <a:pt x="447" y="205"/>
                      <a:pt x="417" y="202"/>
                    </a:cubicBezTo>
                    <a:cubicBezTo>
                      <a:pt x="390" y="199"/>
                      <a:pt x="366" y="185"/>
                      <a:pt x="340" y="177"/>
                    </a:cubicBezTo>
                    <a:cubicBezTo>
                      <a:pt x="317" y="171"/>
                      <a:pt x="293" y="169"/>
                      <a:pt x="271" y="162"/>
                    </a:cubicBezTo>
                    <a:cubicBezTo>
                      <a:pt x="246" y="155"/>
                      <a:pt x="224" y="141"/>
                      <a:pt x="203" y="127"/>
                    </a:cubicBezTo>
                    <a:cubicBezTo>
                      <a:pt x="173" y="108"/>
                      <a:pt x="143" y="89"/>
                      <a:pt x="114" y="70"/>
                    </a:cubicBezTo>
                    <a:cubicBezTo>
                      <a:pt x="103" y="63"/>
                      <a:pt x="92" y="56"/>
                      <a:pt x="83" y="47"/>
                    </a:cubicBezTo>
                    <a:cubicBezTo>
                      <a:pt x="69" y="35"/>
                      <a:pt x="58" y="18"/>
                      <a:pt x="52" y="0"/>
                    </a:cubicBezTo>
                    <a:cubicBezTo>
                      <a:pt x="31" y="26"/>
                      <a:pt x="18" y="46"/>
                      <a:pt x="15" y="54"/>
                    </a:cubicBezTo>
                    <a:cubicBezTo>
                      <a:pt x="0" y="99"/>
                      <a:pt x="181" y="238"/>
                      <a:pt x="356" y="277"/>
                    </a:cubicBezTo>
                    <a:cubicBezTo>
                      <a:pt x="530" y="317"/>
                      <a:pt x="723" y="286"/>
                      <a:pt x="757" y="257"/>
                    </a:cubicBezTo>
                    <a:close/>
                  </a:path>
                </a:pathLst>
              </a:custGeom>
              <a:solidFill>
                <a:srgbClr val="A5C5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1" name="Freeform 399">
                <a:extLst>
                  <a:ext uri="{FF2B5EF4-FFF2-40B4-BE49-F238E27FC236}">
                    <a16:creationId xmlns:a16="http://schemas.microsoft.com/office/drawing/2014/main" id="{FD3DEE00-3C46-4786-8973-D1E4816A61FF}"/>
                  </a:ext>
                </a:extLst>
              </p:cNvPr>
              <p:cNvSpPr>
                <a:spLocks/>
              </p:cNvSpPr>
              <p:nvPr/>
            </p:nvSpPr>
            <p:spPr bwMode="auto">
              <a:xfrm>
                <a:off x="1839" y="920"/>
                <a:ext cx="202" cy="393"/>
              </a:xfrm>
              <a:custGeom>
                <a:avLst/>
                <a:gdLst>
                  <a:gd name="T0" fmla="*/ 21 w 173"/>
                  <a:gd name="T1" fmla="*/ 3 h 335"/>
                  <a:gd name="T2" fmla="*/ 0 w 173"/>
                  <a:gd name="T3" fmla="*/ 7 h 335"/>
                  <a:gd name="T4" fmla="*/ 11 w 173"/>
                  <a:gd name="T5" fmla="*/ 12 h 335"/>
                  <a:gd name="T6" fmla="*/ 24 w 173"/>
                  <a:gd name="T7" fmla="*/ 46 h 335"/>
                  <a:gd name="T8" fmla="*/ 80 w 173"/>
                  <a:gd name="T9" fmla="*/ 158 h 335"/>
                  <a:gd name="T10" fmla="*/ 96 w 173"/>
                  <a:gd name="T11" fmla="*/ 203 h 335"/>
                  <a:gd name="T12" fmla="*/ 109 w 173"/>
                  <a:gd name="T13" fmla="*/ 224 h 335"/>
                  <a:gd name="T14" fmla="*/ 116 w 173"/>
                  <a:gd name="T15" fmla="*/ 253 h 335"/>
                  <a:gd name="T16" fmla="*/ 130 w 173"/>
                  <a:gd name="T17" fmla="*/ 267 h 335"/>
                  <a:gd name="T18" fmla="*/ 140 w 173"/>
                  <a:gd name="T19" fmla="*/ 294 h 335"/>
                  <a:gd name="T20" fmla="*/ 167 w 173"/>
                  <a:gd name="T21" fmla="*/ 326 h 335"/>
                  <a:gd name="T22" fmla="*/ 173 w 173"/>
                  <a:gd name="T23" fmla="*/ 335 h 335"/>
                  <a:gd name="T24" fmla="*/ 21 w 173"/>
                  <a:gd name="T25" fmla="*/ 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335">
                    <a:moveTo>
                      <a:pt x="21" y="3"/>
                    </a:moveTo>
                    <a:cubicBezTo>
                      <a:pt x="17" y="0"/>
                      <a:pt x="9" y="2"/>
                      <a:pt x="0" y="7"/>
                    </a:cubicBezTo>
                    <a:cubicBezTo>
                      <a:pt x="4" y="8"/>
                      <a:pt x="8" y="9"/>
                      <a:pt x="11" y="12"/>
                    </a:cubicBezTo>
                    <a:cubicBezTo>
                      <a:pt x="20" y="21"/>
                      <a:pt x="21" y="34"/>
                      <a:pt x="24" y="46"/>
                    </a:cubicBezTo>
                    <a:cubicBezTo>
                      <a:pt x="33" y="87"/>
                      <a:pt x="66" y="119"/>
                      <a:pt x="80" y="158"/>
                    </a:cubicBezTo>
                    <a:cubicBezTo>
                      <a:pt x="85" y="173"/>
                      <a:pt x="87" y="189"/>
                      <a:pt x="96" y="203"/>
                    </a:cubicBezTo>
                    <a:cubicBezTo>
                      <a:pt x="100" y="210"/>
                      <a:pt x="106" y="216"/>
                      <a:pt x="109" y="224"/>
                    </a:cubicBezTo>
                    <a:cubicBezTo>
                      <a:pt x="112" y="234"/>
                      <a:pt x="111" y="244"/>
                      <a:pt x="116" y="253"/>
                    </a:cubicBezTo>
                    <a:cubicBezTo>
                      <a:pt x="120" y="258"/>
                      <a:pt x="126" y="262"/>
                      <a:pt x="130" y="267"/>
                    </a:cubicBezTo>
                    <a:cubicBezTo>
                      <a:pt x="136" y="275"/>
                      <a:pt x="136" y="285"/>
                      <a:pt x="140" y="294"/>
                    </a:cubicBezTo>
                    <a:cubicBezTo>
                      <a:pt x="146" y="307"/>
                      <a:pt x="158" y="315"/>
                      <a:pt x="167" y="326"/>
                    </a:cubicBezTo>
                    <a:cubicBezTo>
                      <a:pt x="170" y="329"/>
                      <a:pt x="172" y="332"/>
                      <a:pt x="173" y="335"/>
                    </a:cubicBezTo>
                    <a:cubicBezTo>
                      <a:pt x="108" y="171"/>
                      <a:pt x="37" y="12"/>
                      <a:pt x="21" y="3"/>
                    </a:cubicBezTo>
                    <a:close/>
                  </a:path>
                </a:pathLst>
              </a:custGeom>
              <a:solidFill>
                <a:srgbClr val="D06A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2" name="Freeform 400">
                <a:extLst>
                  <a:ext uri="{FF2B5EF4-FFF2-40B4-BE49-F238E27FC236}">
                    <a16:creationId xmlns:a16="http://schemas.microsoft.com/office/drawing/2014/main" id="{956902DC-5F7E-4FED-9DD7-67C1F85BA367}"/>
                  </a:ext>
                </a:extLst>
              </p:cNvPr>
              <p:cNvSpPr>
                <a:spLocks/>
              </p:cNvSpPr>
              <p:nvPr/>
            </p:nvSpPr>
            <p:spPr bwMode="auto">
              <a:xfrm>
                <a:off x="1748" y="1028"/>
                <a:ext cx="38" cy="47"/>
              </a:xfrm>
              <a:custGeom>
                <a:avLst/>
                <a:gdLst>
                  <a:gd name="T0" fmla="*/ 32 w 33"/>
                  <a:gd name="T1" fmla="*/ 20 h 40"/>
                  <a:gd name="T2" fmla="*/ 33 w 33"/>
                  <a:gd name="T3" fmla="*/ 11 h 40"/>
                  <a:gd name="T4" fmla="*/ 33 w 33"/>
                  <a:gd name="T5" fmla="*/ 10 h 40"/>
                  <a:gd name="T6" fmla="*/ 33 w 33"/>
                  <a:gd name="T7" fmla="*/ 10 h 40"/>
                  <a:gd name="T8" fmla="*/ 33 w 33"/>
                  <a:gd name="T9" fmla="*/ 11 h 40"/>
                  <a:gd name="T10" fmla="*/ 32 w 33"/>
                  <a:gd name="T11" fmla="*/ 8 h 40"/>
                  <a:gd name="T12" fmla="*/ 33 w 33"/>
                  <a:gd name="T13" fmla="*/ 9 h 40"/>
                  <a:gd name="T14" fmla="*/ 33 w 33"/>
                  <a:gd name="T15" fmla="*/ 9 h 40"/>
                  <a:gd name="T16" fmla="*/ 32 w 33"/>
                  <a:gd name="T17" fmla="*/ 7 h 40"/>
                  <a:gd name="T18" fmla="*/ 33 w 33"/>
                  <a:gd name="T19" fmla="*/ 8 h 40"/>
                  <a:gd name="T20" fmla="*/ 29 w 33"/>
                  <a:gd name="T21" fmla="*/ 2 h 40"/>
                  <a:gd name="T22" fmla="*/ 20 w 33"/>
                  <a:gd name="T23" fmla="*/ 2 h 40"/>
                  <a:gd name="T24" fmla="*/ 20 w 33"/>
                  <a:gd name="T25" fmla="*/ 2 h 40"/>
                  <a:gd name="T26" fmla="*/ 20 w 33"/>
                  <a:gd name="T27" fmla="*/ 2 h 40"/>
                  <a:gd name="T28" fmla="*/ 19 w 33"/>
                  <a:gd name="T29" fmla="*/ 2 h 40"/>
                  <a:gd name="T30" fmla="*/ 18 w 33"/>
                  <a:gd name="T31" fmla="*/ 2 h 40"/>
                  <a:gd name="T32" fmla="*/ 8 w 33"/>
                  <a:gd name="T33" fmla="*/ 11 h 40"/>
                  <a:gd name="T34" fmla="*/ 1 w 33"/>
                  <a:gd name="T35" fmla="*/ 21 h 40"/>
                  <a:gd name="T36" fmla="*/ 0 w 33"/>
                  <a:gd name="T37" fmla="*/ 24 h 40"/>
                  <a:gd name="T38" fmla="*/ 1 w 33"/>
                  <a:gd name="T39" fmla="*/ 29 h 40"/>
                  <a:gd name="T40" fmla="*/ 5 w 33"/>
                  <a:gd name="T41" fmla="*/ 36 h 40"/>
                  <a:gd name="T42" fmla="*/ 21 w 33"/>
                  <a:gd name="T43" fmla="*/ 36 h 40"/>
                  <a:gd name="T44" fmla="*/ 26 w 33"/>
                  <a:gd name="T45" fmla="*/ 31 h 40"/>
                  <a:gd name="T46" fmla="*/ 30 w 33"/>
                  <a:gd name="T47" fmla="*/ 24 h 40"/>
                  <a:gd name="T48" fmla="*/ 32 w 33"/>
                  <a:gd name="T49"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 h="40">
                    <a:moveTo>
                      <a:pt x="32" y="20"/>
                    </a:moveTo>
                    <a:cubicBezTo>
                      <a:pt x="33" y="17"/>
                      <a:pt x="33" y="14"/>
                      <a:pt x="33" y="11"/>
                    </a:cubicBezTo>
                    <a:cubicBezTo>
                      <a:pt x="33" y="11"/>
                      <a:pt x="33" y="11"/>
                      <a:pt x="33" y="10"/>
                    </a:cubicBezTo>
                    <a:cubicBezTo>
                      <a:pt x="33" y="10"/>
                      <a:pt x="33" y="10"/>
                      <a:pt x="33" y="10"/>
                    </a:cubicBezTo>
                    <a:cubicBezTo>
                      <a:pt x="33" y="10"/>
                      <a:pt x="33" y="11"/>
                      <a:pt x="33" y="11"/>
                    </a:cubicBezTo>
                    <a:cubicBezTo>
                      <a:pt x="33" y="10"/>
                      <a:pt x="33" y="9"/>
                      <a:pt x="32" y="8"/>
                    </a:cubicBezTo>
                    <a:cubicBezTo>
                      <a:pt x="32" y="8"/>
                      <a:pt x="33" y="9"/>
                      <a:pt x="33" y="9"/>
                    </a:cubicBezTo>
                    <a:cubicBezTo>
                      <a:pt x="33" y="9"/>
                      <a:pt x="33" y="9"/>
                      <a:pt x="33" y="9"/>
                    </a:cubicBezTo>
                    <a:cubicBezTo>
                      <a:pt x="32" y="8"/>
                      <a:pt x="32" y="8"/>
                      <a:pt x="32" y="7"/>
                    </a:cubicBezTo>
                    <a:cubicBezTo>
                      <a:pt x="32" y="8"/>
                      <a:pt x="32" y="8"/>
                      <a:pt x="33" y="8"/>
                    </a:cubicBezTo>
                    <a:cubicBezTo>
                      <a:pt x="32" y="6"/>
                      <a:pt x="31" y="3"/>
                      <a:pt x="29" y="2"/>
                    </a:cubicBezTo>
                    <a:cubicBezTo>
                      <a:pt x="26" y="0"/>
                      <a:pt x="23" y="0"/>
                      <a:pt x="20" y="2"/>
                    </a:cubicBezTo>
                    <a:cubicBezTo>
                      <a:pt x="20" y="2"/>
                      <a:pt x="20" y="2"/>
                      <a:pt x="20" y="2"/>
                    </a:cubicBezTo>
                    <a:cubicBezTo>
                      <a:pt x="20" y="2"/>
                      <a:pt x="20" y="2"/>
                      <a:pt x="20" y="2"/>
                    </a:cubicBezTo>
                    <a:cubicBezTo>
                      <a:pt x="20" y="2"/>
                      <a:pt x="19" y="2"/>
                      <a:pt x="19" y="2"/>
                    </a:cubicBezTo>
                    <a:cubicBezTo>
                      <a:pt x="19" y="2"/>
                      <a:pt x="18" y="2"/>
                      <a:pt x="18" y="2"/>
                    </a:cubicBezTo>
                    <a:cubicBezTo>
                      <a:pt x="14" y="4"/>
                      <a:pt x="11" y="8"/>
                      <a:pt x="8" y="11"/>
                    </a:cubicBezTo>
                    <a:cubicBezTo>
                      <a:pt x="6" y="14"/>
                      <a:pt x="3" y="17"/>
                      <a:pt x="1" y="21"/>
                    </a:cubicBezTo>
                    <a:cubicBezTo>
                      <a:pt x="0" y="24"/>
                      <a:pt x="0" y="24"/>
                      <a:pt x="0" y="24"/>
                    </a:cubicBezTo>
                    <a:cubicBezTo>
                      <a:pt x="0" y="26"/>
                      <a:pt x="0" y="28"/>
                      <a:pt x="1" y="29"/>
                    </a:cubicBezTo>
                    <a:cubicBezTo>
                      <a:pt x="1" y="32"/>
                      <a:pt x="3" y="34"/>
                      <a:pt x="5" y="36"/>
                    </a:cubicBezTo>
                    <a:cubicBezTo>
                      <a:pt x="10" y="39"/>
                      <a:pt x="16" y="40"/>
                      <a:pt x="21" y="36"/>
                    </a:cubicBezTo>
                    <a:cubicBezTo>
                      <a:pt x="23" y="35"/>
                      <a:pt x="25" y="33"/>
                      <a:pt x="26" y="31"/>
                    </a:cubicBezTo>
                    <a:cubicBezTo>
                      <a:pt x="28" y="29"/>
                      <a:pt x="29" y="27"/>
                      <a:pt x="30" y="24"/>
                    </a:cubicBezTo>
                    <a:cubicBezTo>
                      <a:pt x="31" y="23"/>
                      <a:pt x="31" y="21"/>
                      <a:pt x="32" y="20"/>
                    </a:cubicBezTo>
                    <a:close/>
                  </a:path>
                </a:pathLst>
              </a:custGeom>
              <a:solidFill>
                <a:srgbClr val="642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3" name="Freeform 401">
                <a:extLst>
                  <a:ext uri="{FF2B5EF4-FFF2-40B4-BE49-F238E27FC236}">
                    <a16:creationId xmlns:a16="http://schemas.microsoft.com/office/drawing/2014/main" id="{470EF397-3034-42B0-9BFE-2E599E198DB0}"/>
                  </a:ext>
                </a:extLst>
              </p:cNvPr>
              <p:cNvSpPr>
                <a:spLocks/>
              </p:cNvSpPr>
              <p:nvPr/>
            </p:nvSpPr>
            <p:spPr bwMode="auto">
              <a:xfrm>
                <a:off x="1786" y="1038"/>
                <a:ext cx="0" cy="2"/>
              </a:xfrm>
              <a:custGeom>
                <a:avLst/>
                <a:gdLst>
                  <a:gd name="T0" fmla="*/ 2 h 2"/>
                  <a:gd name="T1" fmla="*/ 2 h 2"/>
                  <a:gd name="T2" fmla="*/ 0 h 2"/>
                  <a:gd name="T3" fmla="*/ 1 h 2"/>
                  <a:gd name="T4" fmla="*/ 2 h 2"/>
                </a:gdLst>
                <a:ahLst/>
                <a:cxnLst>
                  <a:cxn ang="0">
                    <a:pos x="0" y="T0"/>
                  </a:cxn>
                  <a:cxn ang="0">
                    <a:pos x="0" y="T1"/>
                  </a:cxn>
                  <a:cxn ang="0">
                    <a:pos x="0" y="T2"/>
                  </a:cxn>
                  <a:cxn ang="0">
                    <a:pos x="0" y="T3"/>
                  </a:cxn>
                  <a:cxn ang="0">
                    <a:pos x="0" y="T4"/>
                  </a:cxn>
                </a:cxnLst>
                <a:rect l="0" t="0" r="r" b="b"/>
                <a:pathLst>
                  <a:path h="2">
                    <a:moveTo>
                      <a:pt x="0" y="2"/>
                    </a:moveTo>
                    <a:cubicBezTo>
                      <a:pt x="0" y="2"/>
                      <a:pt x="0" y="2"/>
                      <a:pt x="0" y="2"/>
                    </a:cubicBezTo>
                    <a:cubicBezTo>
                      <a:pt x="0" y="1"/>
                      <a:pt x="0" y="1"/>
                      <a:pt x="0" y="0"/>
                    </a:cubicBezTo>
                    <a:cubicBezTo>
                      <a:pt x="0" y="1"/>
                      <a:pt x="0" y="1"/>
                      <a:pt x="0" y="1"/>
                    </a:cubicBezTo>
                    <a:cubicBezTo>
                      <a:pt x="0" y="1"/>
                      <a:pt x="0" y="1"/>
                      <a:pt x="0" y="2"/>
                    </a:cubicBezTo>
                    <a:close/>
                  </a:path>
                </a:pathLst>
              </a:custGeom>
              <a:solidFill>
                <a:srgbClr val="642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4" name="Freeform 402">
                <a:extLst>
                  <a:ext uri="{FF2B5EF4-FFF2-40B4-BE49-F238E27FC236}">
                    <a16:creationId xmlns:a16="http://schemas.microsoft.com/office/drawing/2014/main" id="{0FF2F94F-402E-4C92-9521-3BC3A95F942A}"/>
                  </a:ext>
                </a:extLst>
              </p:cNvPr>
              <p:cNvSpPr>
                <a:spLocks/>
              </p:cNvSpPr>
              <p:nvPr/>
            </p:nvSpPr>
            <p:spPr bwMode="auto">
              <a:xfrm>
                <a:off x="1786" y="104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642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5" name="Freeform 403">
                <a:extLst>
                  <a:ext uri="{FF2B5EF4-FFF2-40B4-BE49-F238E27FC236}">
                    <a16:creationId xmlns:a16="http://schemas.microsoft.com/office/drawing/2014/main" id="{E0FF792D-CD2F-4E35-8598-2C50F0906D5F}"/>
                  </a:ext>
                </a:extLst>
              </p:cNvPr>
              <p:cNvSpPr>
                <a:spLocks/>
              </p:cNvSpPr>
              <p:nvPr/>
            </p:nvSpPr>
            <p:spPr bwMode="auto">
              <a:xfrm>
                <a:off x="1786" y="1039"/>
                <a:ext cx="0" cy="1"/>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lnTo>
                      <a:pt x="0" y="0"/>
                    </a:lnTo>
                    <a:close/>
                  </a:path>
                </a:pathLst>
              </a:custGeom>
              <a:solidFill>
                <a:srgbClr val="642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6" name="Freeform 404">
                <a:extLst>
                  <a:ext uri="{FF2B5EF4-FFF2-40B4-BE49-F238E27FC236}">
                    <a16:creationId xmlns:a16="http://schemas.microsoft.com/office/drawing/2014/main" id="{74188531-D2AC-465B-9FF9-7F28EA2B98DF}"/>
                  </a:ext>
                </a:extLst>
              </p:cNvPr>
              <p:cNvSpPr>
                <a:spLocks/>
              </p:cNvSpPr>
              <p:nvPr/>
            </p:nvSpPr>
            <p:spPr bwMode="auto">
              <a:xfrm>
                <a:off x="1786" y="1039"/>
                <a:ext cx="0" cy="1"/>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cubicBezTo>
                      <a:pt x="0" y="0"/>
                      <a:pt x="0" y="1"/>
                      <a:pt x="0" y="1"/>
                    </a:cubicBezTo>
                    <a:close/>
                  </a:path>
                </a:pathLst>
              </a:custGeom>
              <a:solidFill>
                <a:srgbClr val="642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7" name="Freeform 405">
                <a:extLst>
                  <a:ext uri="{FF2B5EF4-FFF2-40B4-BE49-F238E27FC236}">
                    <a16:creationId xmlns:a16="http://schemas.microsoft.com/office/drawing/2014/main" id="{A18CE811-12F4-4178-8B09-854DF54B439E}"/>
                  </a:ext>
                </a:extLst>
              </p:cNvPr>
              <p:cNvSpPr>
                <a:spLocks/>
              </p:cNvSpPr>
              <p:nvPr/>
            </p:nvSpPr>
            <p:spPr bwMode="auto">
              <a:xfrm>
                <a:off x="1807" y="1170"/>
                <a:ext cx="34" cy="50"/>
              </a:xfrm>
              <a:custGeom>
                <a:avLst/>
                <a:gdLst>
                  <a:gd name="T0" fmla="*/ 29 w 29"/>
                  <a:gd name="T1" fmla="*/ 29 h 43"/>
                  <a:gd name="T2" fmla="*/ 29 w 29"/>
                  <a:gd name="T3" fmla="*/ 27 h 43"/>
                  <a:gd name="T4" fmla="*/ 29 w 29"/>
                  <a:gd name="T5" fmla="*/ 19 h 43"/>
                  <a:gd name="T6" fmla="*/ 28 w 29"/>
                  <a:gd name="T7" fmla="*/ 14 h 43"/>
                  <a:gd name="T8" fmla="*/ 23 w 29"/>
                  <a:gd name="T9" fmla="*/ 4 h 43"/>
                  <a:gd name="T10" fmla="*/ 11 w 29"/>
                  <a:gd name="T11" fmla="*/ 3 h 43"/>
                  <a:gd name="T12" fmla="*/ 10 w 29"/>
                  <a:gd name="T13" fmla="*/ 3 h 43"/>
                  <a:gd name="T14" fmla="*/ 12 w 29"/>
                  <a:gd name="T15" fmla="*/ 2 h 43"/>
                  <a:gd name="T16" fmla="*/ 7 w 29"/>
                  <a:gd name="T17" fmla="*/ 7 h 43"/>
                  <a:gd name="T18" fmla="*/ 4 w 29"/>
                  <a:gd name="T19" fmla="*/ 11 h 43"/>
                  <a:gd name="T20" fmla="*/ 2 w 29"/>
                  <a:gd name="T21" fmla="*/ 15 h 43"/>
                  <a:gd name="T22" fmla="*/ 1 w 29"/>
                  <a:gd name="T23" fmla="*/ 21 h 43"/>
                  <a:gd name="T24" fmla="*/ 1 w 29"/>
                  <a:gd name="T25" fmla="*/ 23 h 43"/>
                  <a:gd name="T26" fmla="*/ 0 w 29"/>
                  <a:gd name="T27" fmla="*/ 25 h 43"/>
                  <a:gd name="T28" fmla="*/ 1 w 29"/>
                  <a:gd name="T29" fmla="*/ 33 h 43"/>
                  <a:gd name="T30" fmla="*/ 2 w 29"/>
                  <a:gd name="T31" fmla="*/ 34 h 43"/>
                  <a:gd name="T32" fmla="*/ 12 w 29"/>
                  <a:gd name="T33" fmla="*/ 43 h 43"/>
                  <a:gd name="T34" fmla="*/ 25 w 29"/>
                  <a:gd name="T35" fmla="*/ 38 h 43"/>
                  <a:gd name="T36" fmla="*/ 29 w 29"/>
                  <a:gd name="T37"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43">
                    <a:moveTo>
                      <a:pt x="29" y="29"/>
                    </a:moveTo>
                    <a:cubicBezTo>
                      <a:pt x="29" y="29"/>
                      <a:pt x="29" y="28"/>
                      <a:pt x="29" y="27"/>
                    </a:cubicBezTo>
                    <a:cubicBezTo>
                      <a:pt x="29" y="24"/>
                      <a:pt x="29" y="22"/>
                      <a:pt x="29" y="19"/>
                    </a:cubicBezTo>
                    <a:cubicBezTo>
                      <a:pt x="29" y="17"/>
                      <a:pt x="29" y="16"/>
                      <a:pt x="28" y="14"/>
                    </a:cubicBezTo>
                    <a:cubicBezTo>
                      <a:pt x="28" y="10"/>
                      <a:pt x="26" y="7"/>
                      <a:pt x="23" y="4"/>
                    </a:cubicBezTo>
                    <a:cubicBezTo>
                      <a:pt x="20" y="1"/>
                      <a:pt x="14" y="0"/>
                      <a:pt x="11" y="3"/>
                    </a:cubicBezTo>
                    <a:cubicBezTo>
                      <a:pt x="10" y="3"/>
                      <a:pt x="10" y="3"/>
                      <a:pt x="10" y="3"/>
                    </a:cubicBezTo>
                    <a:cubicBezTo>
                      <a:pt x="12" y="2"/>
                      <a:pt x="12" y="2"/>
                      <a:pt x="12" y="2"/>
                    </a:cubicBezTo>
                    <a:cubicBezTo>
                      <a:pt x="10" y="3"/>
                      <a:pt x="8" y="4"/>
                      <a:pt x="7" y="7"/>
                    </a:cubicBezTo>
                    <a:cubicBezTo>
                      <a:pt x="6" y="8"/>
                      <a:pt x="5" y="9"/>
                      <a:pt x="4" y="11"/>
                    </a:cubicBezTo>
                    <a:cubicBezTo>
                      <a:pt x="3" y="12"/>
                      <a:pt x="3" y="14"/>
                      <a:pt x="2" y="15"/>
                    </a:cubicBezTo>
                    <a:cubicBezTo>
                      <a:pt x="2" y="17"/>
                      <a:pt x="1" y="19"/>
                      <a:pt x="1" y="21"/>
                    </a:cubicBezTo>
                    <a:cubicBezTo>
                      <a:pt x="1" y="21"/>
                      <a:pt x="1" y="22"/>
                      <a:pt x="1" y="23"/>
                    </a:cubicBezTo>
                    <a:cubicBezTo>
                      <a:pt x="0" y="24"/>
                      <a:pt x="0" y="25"/>
                      <a:pt x="0" y="25"/>
                    </a:cubicBezTo>
                    <a:cubicBezTo>
                      <a:pt x="0" y="28"/>
                      <a:pt x="0" y="30"/>
                      <a:pt x="1" y="33"/>
                    </a:cubicBezTo>
                    <a:cubicBezTo>
                      <a:pt x="1" y="33"/>
                      <a:pt x="1" y="34"/>
                      <a:pt x="2" y="34"/>
                    </a:cubicBezTo>
                    <a:cubicBezTo>
                      <a:pt x="3" y="39"/>
                      <a:pt x="8" y="42"/>
                      <a:pt x="12" y="43"/>
                    </a:cubicBezTo>
                    <a:cubicBezTo>
                      <a:pt x="17" y="43"/>
                      <a:pt x="22" y="41"/>
                      <a:pt x="25" y="38"/>
                    </a:cubicBezTo>
                    <a:cubicBezTo>
                      <a:pt x="27" y="35"/>
                      <a:pt x="28" y="33"/>
                      <a:pt x="29" y="29"/>
                    </a:cubicBezTo>
                    <a:close/>
                  </a:path>
                </a:pathLst>
              </a:custGeom>
              <a:solidFill>
                <a:srgbClr val="642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8" name="Freeform 406">
                <a:extLst>
                  <a:ext uri="{FF2B5EF4-FFF2-40B4-BE49-F238E27FC236}">
                    <a16:creationId xmlns:a16="http://schemas.microsoft.com/office/drawing/2014/main" id="{7FA1630B-E9C1-4401-A225-D72E6F8C8959}"/>
                  </a:ext>
                </a:extLst>
              </p:cNvPr>
              <p:cNvSpPr>
                <a:spLocks/>
              </p:cNvSpPr>
              <p:nvPr/>
            </p:nvSpPr>
            <p:spPr bwMode="auto">
              <a:xfrm>
                <a:off x="1834" y="1175"/>
                <a:ext cx="3" cy="2"/>
              </a:xfrm>
              <a:custGeom>
                <a:avLst/>
                <a:gdLst>
                  <a:gd name="T0" fmla="*/ 1 w 2"/>
                  <a:gd name="T1" fmla="*/ 1 h 2"/>
                  <a:gd name="T2" fmla="*/ 0 w 2"/>
                  <a:gd name="T3" fmla="*/ 0 h 2"/>
                  <a:gd name="T4" fmla="*/ 2 w 2"/>
                  <a:gd name="T5" fmla="*/ 2 h 2"/>
                  <a:gd name="T6" fmla="*/ 1 w 2"/>
                  <a:gd name="T7" fmla="*/ 1 h 2"/>
                </a:gdLst>
                <a:ahLst/>
                <a:cxnLst>
                  <a:cxn ang="0">
                    <a:pos x="T0" y="T1"/>
                  </a:cxn>
                  <a:cxn ang="0">
                    <a:pos x="T2" y="T3"/>
                  </a:cxn>
                  <a:cxn ang="0">
                    <a:pos x="T4" y="T5"/>
                  </a:cxn>
                  <a:cxn ang="0">
                    <a:pos x="T6" y="T7"/>
                  </a:cxn>
                </a:cxnLst>
                <a:rect l="0" t="0" r="r" b="b"/>
                <a:pathLst>
                  <a:path w="2" h="2">
                    <a:moveTo>
                      <a:pt x="1" y="1"/>
                    </a:moveTo>
                    <a:cubicBezTo>
                      <a:pt x="1" y="0"/>
                      <a:pt x="1" y="0"/>
                      <a:pt x="0" y="0"/>
                    </a:cubicBezTo>
                    <a:cubicBezTo>
                      <a:pt x="1" y="0"/>
                      <a:pt x="1" y="1"/>
                      <a:pt x="2" y="2"/>
                    </a:cubicBezTo>
                    <a:lnTo>
                      <a:pt x="1" y="1"/>
                    </a:lnTo>
                    <a:close/>
                  </a:path>
                </a:pathLst>
              </a:custGeom>
              <a:solidFill>
                <a:srgbClr val="642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9" name="Freeform 407">
                <a:extLst>
                  <a:ext uri="{FF2B5EF4-FFF2-40B4-BE49-F238E27FC236}">
                    <a16:creationId xmlns:a16="http://schemas.microsoft.com/office/drawing/2014/main" id="{D0058C91-DD34-4C05-8C3A-911F92BBBC0A}"/>
                  </a:ext>
                </a:extLst>
              </p:cNvPr>
              <p:cNvSpPr>
                <a:spLocks/>
              </p:cNvSpPr>
              <p:nvPr/>
            </p:nvSpPr>
            <p:spPr bwMode="auto">
              <a:xfrm>
                <a:off x="1834" y="11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642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0" name="Freeform 408">
                <a:extLst>
                  <a:ext uri="{FF2B5EF4-FFF2-40B4-BE49-F238E27FC236}">
                    <a16:creationId xmlns:a16="http://schemas.microsoft.com/office/drawing/2014/main" id="{9CB29E61-1880-4DE7-9187-2F188221F350}"/>
                  </a:ext>
                </a:extLst>
              </p:cNvPr>
              <p:cNvSpPr>
                <a:spLocks/>
              </p:cNvSpPr>
              <p:nvPr/>
            </p:nvSpPr>
            <p:spPr bwMode="auto">
              <a:xfrm>
                <a:off x="1910" y="1088"/>
                <a:ext cx="3" cy="3"/>
              </a:xfrm>
              <a:custGeom>
                <a:avLst/>
                <a:gdLst>
                  <a:gd name="T0" fmla="*/ 2 w 2"/>
                  <a:gd name="T1" fmla="*/ 0 h 3"/>
                  <a:gd name="T2" fmla="*/ 0 w 2"/>
                  <a:gd name="T3" fmla="*/ 2 h 3"/>
                  <a:gd name="T4" fmla="*/ 0 w 2"/>
                  <a:gd name="T5" fmla="*/ 3 h 3"/>
                  <a:gd name="T6" fmla="*/ 2 w 2"/>
                  <a:gd name="T7" fmla="*/ 0 h 3"/>
                </a:gdLst>
                <a:ahLst/>
                <a:cxnLst>
                  <a:cxn ang="0">
                    <a:pos x="T0" y="T1"/>
                  </a:cxn>
                  <a:cxn ang="0">
                    <a:pos x="T2" y="T3"/>
                  </a:cxn>
                  <a:cxn ang="0">
                    <a:pos x="T4" y="T5"/>
                  </a:cxn>
                  <a:cxn ang="0">
                    <a:pos x="T6" y="T7"/>
                  </a:cxn>
                </a:cxnLst>
                <a:rect l="0" t="0" r="r" b="b"/>
                <a:pathLst>
                  <a:path w="2" h="3">
                    <a:moveTo>
                      <a:pt x="2" y="0"/>
                    </a:moveTo>
                    <a:cubicBezTo>
                      <a:pt x="2" y="1"/>
                      <a:pt x="1" y="1"/>
                      <a:pt x="0" y="2"/>
                    </a:cubicBezTo>
                    <a:cubicBezTo>
                      <a:pt x="0" y="2"/>
                      <a:pt x="0" y="3"/>
                      <a:pt x="0" y="3"/>
                    </a:cubicBezTo>
                    <a:lnTo>
                      <a:pt x="2" y="0"/>
                    </a:lnTo>
                    <a:close/>
                  </a:path>
                </a:pathLst>
              </a:custGeom>
              <a:solidFill>
                <a:srgbClr val="642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1" name="Freeform 409">
                <a:extLst>
                  <a:ext uri="{FF2B5EF4-FFF2-40B4-BE49-F238E27FC236}">
                    <a16:creationId xmlns:a16="http://schemas.microsoft.com/office/drawing/2014/main" id="{53E37381-5A80-40E6-9688-1F14BF18A891}"/>
                  </a:ext>
                </a:extLst>
              </p:cNvPr>
              <p:cNvSpPr>
                <a:spLocks/>
              </p:cNvSpPr>
              <p:nvPr/>
            </p:nvSpPr>
            <p:spPr bwMode="auto">
              <a:xfrm>
                <a:off x="1910" y="109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642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2" name="Freeform 410">
                <a:extLst>
                  <a:ext uri="{FF2B5EF4-FFF2-40B4-BE49-F238E27FC236}">
                    <a16:creationId xmlns:a16="http://schemas.microsoft.com/office/drawing/2014/main" id="{6537F2B4-CBD9-45F4-A4E9-9354BF736570}"/>
                  </a:ext>
                </a:extLst>
              </p:cNvPr>
              <p:cNvSpPr>
                <a:spLocks/>
              </p:cNvSpPr>
              <p:nvPr/>
            </p:nvSpPr>
            <p:spPr bwMode="auto">
              <a:xfrm>
                <a:off x="1907" y="1086"/>
                <a:ext cx="27" cy="45"/>
              </a:xfrm>
              <a:custGeom>
                <a:avLst/>
                <a:gdLst>
                  <a:gd name="T0" fmla="*/ 22 w 23"/>
                  <a:gd name="T1" fmla="*/ 29 h 39"/>
                  <a:gd name="T2" fmla="*/ 23 w 23"/>
                  <a:gd name="T3" fmla="*/ 23 h 39"/>
                  <a:gd name="T4" fmla="*/ 23 w 23"/>
                  <a:gd name="T5" fmla="*/ 20 h 39"/>
                  <a:gd name="T6" fmla="*/ 21 w 23"/>
                  <a:gd name="T7" fmla="*/ 13 h 39"/>
                  <a:gd name="T8" fmla="*/ 19 w 23"/>
                  <a:gd name="T9" fmla="*/ 7 h 39"/>
                  <a:gd name="T10" fmla="*/ 18 w 23"/>
                  <a:gd name="T11" fmla="*/ 5 h 39"/>
                  <a:gd name="T12" fmla="*/ 15 w 23"/>
                  <a:gd name="T13" fmla="*/ 3 h 39"/>
                  <a:gd name="T14" fmla="*/ 13 w 23"/>
                  <a:gd name="T15" fmla="*/ 2 h 39"/>
                  <a:gd name="T16" fmla="*/ 5 w 23"/>
                  <a:gd name="T17" fmla="*/ 2 h 39"/>
                  <a:gd name="T18" fmla="*/ 3 w 23"/>
                  <a:gd name="T19" fmla="*/ 6 h 39"/>
                  <a:gd name="T20" fmla="*/ 1 w 23"/>
                  <a:gd name="T21" fmla="*/ 9 h 39"/>
                  <a:gd name="T22" fmla="*/ 1 w 23"/>
                  <a:gd name="T23" fmla="*/ 12 h 39"/>
                  <a:gd name="T24" fmla="*/ 1 w 23"/>
                  <a:gd name="T25" fmla="*/ 15 h 39"/>
                  <a:gd name="T26" fmla="*/ 0 w 23"/>
                  <a:gd name="T27" fmla="*/ 23 h 39"/>
                  <a:gd name="T28" fmla="*/ 2 w 23"/>
                  <a:gd name="T29" fmla="*/ 30 h 39"/>
                  <a:gd name="T30" fmla="*/ 8 w 23"/>
                  <a:gd name="T31" fmla="*/ 38 h 39"/>
                  <a:gd name="T32" fmla="*/ 9 w 23"/>
                  <a:gd name="T33" fmla="*/ 38 h 39"/>
                  <a:gd name="T34" fmla="*/ 9 w 23"/>
                  <a:gd name="T35" fmla="*/ 38 h 39"/>
                  <a:gd name="T36" fmla="*/ 9 w 23"/>
                  <a:gd name="T37" fmla="*/ 38 h 39"/>
                  <a:gd name="T38" fmla="*/ 11 w 23"/>
                  <a:gd name="T39" fmla="*/ 39 h 39"/>
                  <a:gd name="T40" fmla="*/ 16 w 23"/>
                  <a:gd name="T41" fmla="*/ 38 h 39"/>
                  <a:gd name="T42" fmla="*/ 20 w 23"/>
                  <a:gd name="T43" fmla="*/ 35 h 39"/>
                  <a:gd name="T44" fmla="*/ 22 w 23"/>
                  <a:gd name="T45" fmla="*/ 31 h 39"/>
                  <a:gd name="T46" fmla="*/ 22 w 23"/>
                  <a:gd name="T47"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39">
                    <a:moveTo>
                      <a:pt x="22" y="29"/>
                    </a:moveTo>
                    <a:cubicBezTo>
                      <a:pt x="23" y="27"/>
                      <a:pt x="23" y="26"/>
                      <a:pt x="23" y="23"/>
                    </a:cubicBezTo>
                    <a:cubicBezTo>
                      <a:pt x="23" y="22"/>
                      <a:pt x="23" y="21"/>
                      <a:pt x="23" y="20"/>
                    </a:cubicBezTo>
                    <a:cubicBezTo>
                      <a:pt x="23" y="18"/>
                      <a:pt x="22" y="15"/>
                      <a:pt x="21" y="13"/>
                    </a:cubicBezTo>
                    <a:cubicBezTo>
                      <a:pt x="21" y="11"/>
                      <a:pt x="20" y="9"/>
                      <a:pt x="19" y="7"/>
                    </a:cubicBezTo>
                    <a:cubicBezTo>
                      <a:pt x="18" y="6"/>
                      <a:pt x="18" y="6"/>
                      <a:pt x="18" y="5"/>
                    </a:cubicBezTo>
                    <a:cubicBezTo>
                      <a:pt x="17" y="4"/>
                      <a:pt x="16" y="3"/>
                      <a:pt x="15" y="3"/>
                    </a:cubicBezTo>
                    <a:cubicBezTo>
                      <a:pt x="14" y="2"/>
                      <a:pt x="11" y="0"/>
                      <a:pt x="13" y="2"/>
                    </a:cubicBezTo>
                    <a:cubicBezTo>
                      <a:pt x="11" y="0"/>
                      <a:pt x="8" y="0"/>
                      <a:pt x="5" y="2"/>
                    </a:cubicBezTo>
                    <a:cubicBezTo>
                      <a:pt x="4" y="3"/>
                      <a:pt x="3" y="4"/>
                      <a:pt x="3" y="6"/>
                    </a:cubicBezTo>
                    <a:cubicBezTo>
                      <a:pt x="2" y="7"/>
                      <a:pt x="2" y="8"/>
                      <a:pt x="1" y="9"/>
                    </a:cubicBezTo>
                    <a:cubicBezTo>
                      <a:pt x="1" y="10"/>
                      <a:pt x="1" y="11"/>
                      <a:pt x="1" y="12"/>
                    </a:cubicBezTo>
                    <a:cubicBezTo>
                      <a:pt x="1" y="13"/>
                      <a:pt x="1" y="14"/>
                      <a:pt x="1" y="15"/>
                    </a:cubicBezTo>
                    <a:cubicBezTo>
                      <a:pt x="0" y="17"/>
                      <a:pt x="0" y="20"/>
                      <a:pt x="0" y="23"/>
                    </a:cubicBezTo>
                    <a:cubicBezTo>
                      <a:pt x="0" y="25"/>
                      <a:pt x="1" y="27"/>
                      <a:pt x="2" y="30"/>
                    </a:cubicBezTo>
                    <a:cubicBezTo>
                      <a:pt x="3" y="33"/>
                      <a:pt x="5" y="36"/>
                      <a:pt x="8" y="38"/>
                    </a:cubicBezTo>
                    <a:cubicBezTo>
                      <a:pt x="8" y="38"/>
                      <a:pt x="8" y="38"/>
                      <a:pt x="9" y="38"/>
                    </a:cubicBezTo>
                    <a:cubicBezTo>
                      <a:pt x="9" y="38"/>
                      <a:pt x="9" y="38"/>
                      <a:pt x="9" y="38"/>
                    </a:cubicBezTo>
                    <a:cubicBezTo>
                      <a:pt x="9" y="38"/>
                      <a:pt x="9" y="38"/>
                      <a:pt x="9" y="38"/>
                    </a:cubicBezTo>
                    <a:cubicBezTo>
                      <a:pt x="9" y="39"/>
                      <a:pt x="10" y="39"/>
                      <a:pt x="11" y="39"/>
                    </a:cubicBezTo>
                    <a:cubicBezTo>
                      <a:pt x="13" y="39"/>
                      <a:pt x="14" y="39"/>
                      <a:pt x="16" y="38"/>
                    </a:cubicBezTo>
                    <a:cubicBezTo>
                      <a:pt x="17" y="37"/>
                      <a:pt x="19" y="36"/>
                      <a:pt x="20" y="35"/>
                    </a:cubicBezTo>
                    <a:cubicBezTo>
                      <a:pt x="21" y="34"/>
                      <a:pt x="21" y="32"/>
                      <a:pt x="22" y="31"/>
                    </a:cubicBezTo>
                    <a:cubicBezTo>
                      <a:pt x="22" y="30"/>
                      <a:pt x="22" y="30"/>
                      <a:pt x="22" y="29"/>
                    </a:cubicBezTo>
                    <a:close/>
                  </a:path>
                </a:pathLst>
              </a:custGeom>
              <a:solidFill>
                <a:srgbClr val="642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3" name="Freeform 411">
                <a:extLst>
                  <a:ext uri="{FF2B5EF4-FFF2-40B4-BE49-F238E27FC236}">
                    <a16:creationId xmlns:a16="http://schemas.microsoft.com/office/drawing/2014/main" id="{DD06FD24-F10C-4623-A938-C02983060818}"/>
                  </a:ext>
                </a:extLst>
              </p:cNvPr>
              <p:cNvSpPr>
                <a:spLocks/>
              </p:cNvSpPr>
              <p:nvPr/>
            </p:nvSpPr>
            <p:spPr bwMode="auto">
              <a:xfrm>
                <a:off x="1909" y="1090"/>
                <a:ext cx="1" cy="3"/>
              </a:xfrm>
              <a:custGeom>
                <a:avLst/>
                <a:gdLst>
                  <a:gd name="T0" fmla="*/ 1 w 1"/>
                  <a:gd name="T1" fmla="*/ 1 h 2"/>
                  <a:gd name="T2" fmla="*/ 1 w 1"/>
                  <a:gd name="T3" fmla="*/ 0 h 2"/>
                  <a:gd name="T4" fmla="*/ 0 w 1"/>
                  <a:gd name="T5" fmla="*/ 2 h 2"/>
                  <a:gd name="T6" fmla="*/ 1 w 1"/>
                  <a:gd name="T7" fmla="*/ 2 h 2"/>
                  <a:gd name="T8" fmla="*/ 1 w 1"/>
                  <a:gd name="T9" fmla="*/ 1 h 2"/>
                  <a:gd name="T10" fmla="*/ 1 w 1"/>
                  <a:gd name="T11" fmla="*/ 1 h 2"/>
                </a:gdLst>
                <a:ahLst/>
                <a:cxnLst>
                  <a:cxn ang="0">
                    <a:pos x="T0" y="T1"/>
                  </a:cxn>
                  <a:cxn ang="0">
                    <a:pos x="T2" y="T3"/>
                  </a:cxn>
                  <a:cxn ang="0">
                    <a:pos x="T4" y="T5"/>
                  </a:cxn>
                  <a:cxn ang="0">
                    <a:pos x="T6" y="T7"/>
                  </a:cxn>
                  <a:cxn ang="0">
                    <a:pos x="T8" y="T9"/>
                  </a:cxn>
                  <a:cxn ang="0">
                    <a:pos x="T10" y="T11"/>
                  </a:cxn>
                </a:cxnLst>
                <a:rect l="0" t="0" r="r" b="b"/>
                <a:pathLst>
                  <a:path w="1" h="2">
                    <a:moveTo>
                      <a:pt x="1" y="1"/>
                    </a:moveTo>
                    <a:cubicBezTo>
                      <a:pt x="1" y="1"/>
                      <a:pt x="1" y="1"/>
                      <a:pt x="1" y="0"/>
                    </a:cubicBezTo>
                    <a:cubicBezTo>
                      <a:pt x="1" y="1"/>
                      <a:pt x="1" y="2"/>
                      <a:pt x="0" y="2"/>
                    </a:cubicBezTo>
                    <a:cubicBezTo>
                      <a:pt x="1" y="2"/>
                      <a:pt x="1" y="2"/>
                      <a:pt x="1" y="2"/>
                    </a:cubicBezTo>
                    <a:cubicBezTo>
                      <a:pt x="1" y="1"/>
                      <a:pt x="1" y="1"/>
                      <a:pt x="1" y="1"/>
                    </a:cubicBezTo>
                    <a:cubicBezTo>
                      <a:pt x="1" y="1"/>
                      <a:pt x="1" y="1"/>
                      <a:pt x="1" y="1"/>
                    </a:cubicBezTo>
                    <a:close/>
                  </a:path>
                </a:pathLst>
              </a:custGeom>
              <a:solidFill>
                <a:srgbClr val="642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4" name="Freeform 412">
                <a:extLst>
                  <a:ext uri="{FF2B5EF4-FFF2-40B4-BE49-F238E27FC236}">
                    <a16:creationId xmlns:a16="http://schemas.microsoft.com/office/drawing/2014/main" id="{E6F9036B-6504-40FA-923C-B58479B6F9FE}"/>
                  </a:ext>
                </a:extLst>
              </p:cNvPr>
              <p:cNvSpPr>
                <a:spLocks/>
              </p:cNvSpPr>
              <p:nvPr/>
            </p:nvSpPr>
            <p:spPr bwMode="auto">
              <a:xfrm>
                <a:off x="1913" y="10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642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5" name="Freeform 413">
                <a:extLst>
                  <a:ext uri="{FF2B5EF4-FFF2-40B4-BE49-F238E27FC236}">
                    <a16:creationId xmlns:a16="http://schemas.microsoft.com/office/drawing/2014/main" id="{2693DAF8-B84D-42E4-B59B-8F44701BC71D}"/>
                  </a:ext>
                </a:extLst>
              </p:cNvPr>
              <p:cNvSpPr>
                <a:spLocks/>
              </p:cNvSpPr>
              <p:nvPr/>
            </p:nvSpPr>
            <p:spPr bwMode="auto">
              <a:xfrm>
                <a:off x="1910" y="1090"/>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cubicBezTo>
                      <a:pt x="1" y="0"/>
                      <a:pt x="1" y="0"/>
                      <a:pt x="1" y="0"/>
                    </a:cubicBezTo>
                    <a:close/>
                  </a:path>
                </a:pathLst>
              </a:custGeom>
              <a:solidFill>
                <a:srgbClr val="642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6" name="Freeform 414">
                <a:extLst>
                  <a:ext uri="{FF2B5EF4-FFF2-40B4-BE49-F238E27FC236}">
                    <a16:creationId xmlns:a16="http://schemas.microsoft.com/office/drawing/2014/main" id="{6C785265-B0AB-4A5E-A4DA-EAB3E6116066}"/>
                  </a:ext>
                </a:extLst>
              </p:cNvPr>
              <p:cNvSpPr>
                <a:spLocks/>
              </p:cNvSpPr>
              <p:nvPr/>
            </p:nvSpPr>
            <p:spPr bwMode="auto">
              <a:xfrm>
                <a:off x="1698" y="1231"/>
                <a:ext cx="37" cy="47"/>
              </a:xfrm>
              <a:custGeom>
                <a:avLst/>
                <a:gdLst>
                  <a:gd name="T0" fmla="*/ 29 w 31"/>
                  <a:gd name="T1" fmla="*/ 11 h 40"/>
                  <a:gd name="T2" fmla="*/ 29 w 31"/>
                  <a:gd name="T3" fmla="*/ 14 h 40"/>
                  <a:gd name="T4" fmla="*/ 29 w 31"/>
                  <a:gd name="T5" fmla="*/ 11 h 40"/>
                  <a:gd name="T6" fmla="*/ 28 w 31"/>
                  <a:gd name="T7" fmla="*/ 7 h 40"/>
                  <a:gd name="T8" fmla="*/ 15 w 31"/>
                  <a:gd name="T9" fmla="*/ 4 h 40"/>
                  <a:gd name="T10" fmla="*/ 12 w 31"/>
                  <a:gd name="T11" fmla="*/ 6 h 40"/>
                  <a:gd name="T12" fmla="*/ 11 w 31"/>
                  <a:gd name="T13" fmla="*/ 8 h 40"/>
                  <a:gd name="T14" fmla="*/ 10 w 31"/>
                  <a:gd name="T15" fmla="*/ 9 h 40"/>
                  <a:gd name="T16" fmla="*/ 9 w 31"/>
                  <a:gd name="T17" fmla="*/ 11 h 40"/>
                  <a:gd name="T18" fmla="*/ 6 w 31"/>
                  <a:gd name="T19" fmla="*/ 15 h 40"/>
                  <a:gd name="T20" fmla="*/ 3 w 31"/>
                  <a:gd name="T21" fmla="*/ 21 h 40"/>
                  <a:gd name="T22" fmla="*/ 1 w 31"/>
                  <a:gd name="T23" fmla="*/ 27 h 40"/>
                  <a:gd name="T24" fmla="*/ 2 w 31"/>
                  <a:gd name="T25" fmla="*/ 34 h 40"/>
                  <a:gd name="T26" fmla="*/ 8 w 31"/>
                  <a:gd name="T27" fmla="*/ 39 h 40"/>
                  <a:gd name="T28" fmla="*/ 7 w 31"/>
                  <a:gd name="T29" fmla="*/ 39 h 40"/>
                  <a:gd name="T30" fmla="*/ 8 w 31"/>
                  <a:gd name="T31" fmla="*/ 39 h 40"/>
                  <a:gd name="T32" fmla="*/ 9 w 31"/>
                  <a:gd name="T33" fmla="*/ 39 h 40"/>
                  <a:gd name="T34" fmla="*/ 11 w 31"/>
                  <a:gd name="T35" fmla="*/ 40 h 40"/>
                  <a:gd name="T36" fmla="*/ 17 w 31"/>
                  <a:gd name="T37" fmla="*/ 39 h 40"/>
                  <a:gd name="T38" fmla="*/ 23 w 31"/>
                  <a:gd name="T39" fmla="*/ 34 h 40"/>
                  <a:gd name="T40" fmla="*/ 26 w 31"/>
                  <a:gd name="T41" fmla="*/ 28 h 40"/>
                  <a:gd name="T42" fmla="*/ 29 w 31"/>
                  <a:gd name="T43"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40">
                    <a:moveTo>
                      <a:pt x="29" y="11"/>
                    </a:moveTo>
                    <a:cubicBezTo>
                      <a:pt x="29" y="12"/>
                      <a:pt x="29" y="13"/>
                      <a:pt x="29" y="14"/>
                    </a:cubicBezTo>
                    <a:cubicBezTo>
                      <a:pt x="29" y="13"/>
                      <a:pt x="29" y="12"/>
                      <a:pt x="29" y="11"/>
                    </a:cubicBezTo>
                    <a:cubicBezTo>
                      <a:pt x="29" y="10"/>
                      <a:pt x="29" y="8"/>
                      <a:pt x="28" y="7"/>
                    </a:cubicBezTo>
                    <a:cubicBezTo>
                      <a:pt x="26" y="2"/>
                      <a:pt x="19" y="0"/>
                      <a:pt x="15" y="4"/>
                    </a:cubicBezTo>
                    <a:cubicBezTo>
                      <a:pt x="14" y="5"/>
                      <a:pt x="13" y="5"/>
                      <a:pt x="12" y="6"/>
                    </a:cubicBezTo>
                    <a:cubicBezTo>
                      <a:pt x="12" y="7"/>
                      <a:pt x="11" y="8"/>
                      <a:pt x="11" y="8"/>
                    </a:cubicBezTo>
                    <a:cubicBezTo>
                      <a:pt x="11" y="9"/>
                      <a:pt x="10" y="9"/>
                      <a:pt x="10" y="9"/>
                    </a:cubicBezTo>
                    <a:cubicBezTo>
                      <a:pt x="10" y="10"/>
                      <a:pt x="9" y="10"/>
                      <a:pt x="9" y="11"/>
                    </a:cubicBezTo>
                    <a:cubicBezTo>
                      <a:pt x="8" y="12"/>
                      <a:pt x="7" y="14"/>
                      <a:pt x="6" y="15"/>
                    </a:cubicBezTo>
                    <a:cubicBezTo>
                      <a:pt x="5" y="17"/>
                      <a:pt x="4" y="19"/>
                      <a:pt x="3" y="21"/>
                    </a:cubicBezTo>
                    <a:cubicBezTo>
                      <a:pt x="2" y="23"/>
                      <a:pt x="1" y="25"/>
                      <a:pt x="1" y="27"/>
                    </a:cubicBezTo>
                    <a:cubicBezTo>
                      <a:pt x="0" y="29"/>
                      <a:pt x="1" y="32"/>
                      <a:pt x="2" y="34"/>
                    </a:cubicBezTo>
                    <a:cubicBezTo>
                      <a:pt x="3" y="36"/>
                      <a:pt x="5" y="38"/>
                      <a:pt x="8" y="39"/>
                    </a:cubicBezTo>
                    <a:cubicBezTo>
                      <a:pt x="7" y="39"/>
                      <a:pt x="7" y="39"/>
                      <a:pt x="7" y="39"/>
                    </a:cubicBezTo>
                    <a:cubicBezTo>
                      <a:pt x="7" y="39"/>
                      <a:pt x="8" y="39"/>
                      <a:pt x="8" y="39"/>
                    </a:cubicBezTo>
                    <a:cubicBezTo>
                      <a:pt x="8" y="39"/>
                      <a:pt x="9" y="39"/>
                      <a:pt x="9" y="39"/>
                    </a:cubicBezTo>
                    <a:cubicBezTo>
                      <a:pt x="10" y="39"/>
                      <a:pt x="10" y="40"/>
                      <a:pt x="11" y="40"/>
                    </a:cubicBezTo>
                    <a:cubicBezTo>
                      <a:pt x="13" y="40"/>
                      <a:pt x="15" y="40"/>
                      <a:pt x="17" y="39"/>
                    </a:cubicBezTo>
                    <a:cubicBezTo>
                      <a:pt x="19" y="38"/>
                      <a:pt x="21" y="36"/>
                      <a:pt x="23" y="34"/>
                    </a:cubicBezTo>
                    <a:cubicBezTo>
                      <a:pt x="24" y="32"/>
                      <a:pt x="25" y="30"/>
                      <a:pt x="26" y="28"/>
                    </a:cubicBezTo>
                    <a:cubicBezTo>
                      <a:pt x="29" y="23"/>
                      <a:pt x="31" y="17"/>
                      <a:pt x="29" y="11"/>
                    </a:cubicBezTo>
                    <a:close/>
                  </a:path>
                </a:pathLst>
              </a:custGeom>
              <a:solidFill>
                <a:srgbClr val="642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7" name="Freeform 415">
                <a:extLst>
                  <a:ext uri="{FF2B5EF4-FFF2-40B4-BE49-F238E27FC236}">
                    <a16:creationId xmlns:a16="http://schemas.microsoft.com/office/drawing/2014/main" id="{EE009CAC-04EE-4ACE-927B-5762B405F89E}"/>
                  </a:ext>
                </a:extLst>
              </p:cNvPr>
              <p:cNvSpPr>
                <a:spLocks/>
              </p:cNvSpPr>
              <p:nvPr/>
            </p:nvSpPr>
            <p:spPr bwMode="auto">
              <a:xfrm>
                <a:off x="1542" y="1294"/>
                <a:ext cx="39" cy="45"/>
              </a:xfrm>
              <a:custGeom>
                <a:avLst/>
                <a:gdLst>
                  <a:gd name="T0" fmla="*/ 32 w 34"/>
                  <a:gd name="T1" fmla="*/ 17 h 38"/>
                  <a:gd name="T2" fmla="*/ 33 w 34"/>
                  <a:gd name="T3" fmla="*/ 12 h 38"/>
                  <a:gd name="T4" fmla="*/ 29 w 34"/>
                  <a:gd name="T5" fmla="*/ 3 h 38"/>
                  <a:gd name="T6" fmla="*/ 24 w 34"/>
                  <a:gd name="T7" fmla="*/ 0 h 38"/>
                  <a:gd name="T8" fmla="*/ 19 w 34"/>
                  <a:gd name="T9" fmla="*/ 1 h 38"/>
                  <a:gd name="T10" fmla="*/ 13 w 34"/>
                  <a:gd name="T11" fmla="*/ 4 h 38"/>
                  <a:gd name="T12" fmla="*/ 7 w 34"/>
                  <a:gd name="T13" fmla="*/ 10 h 38"/>
                  <a:gd name="T14" fmla="*/ 4 w 34"/>
                  <a:gd name="T15" fmla="*/ 14 h 38"/>
                  <a:gd name="T16" fmla="*/ 1 w 34"/>
                  <a:gd name="T17" fmla="*/ 19 h 38"/>
                  <a:gd name="T18" fmla="*/ 0 w 34"/>
                  <a:gd name="T19" fmla="*/ 23 h 38"/>
                  <a:gd name="T20" fmla="*/ 0 w 34"/>
                  <a:gd name="T21" fmla="*/ 27 h 38"/>
                  <a:gd name="T22" fmla="*/ 7 w 34"/>
                  <a:gd name="T23" fmla="*/ 37 h 38"/>
                  <a:gd name="T24" fmla="*/ 13 w 34"/>
                  <a:gd name="T25" fmla="*/ 38 h 38"/>
                  <a:gd name="T26" fmla="*/ 19 w 34"/>
                  <a:gd name="T27" fmla="*/ 35 h 38"/>
                  <a:gd name="T28" fmla="*/ 25 w 34"/>
                  <a:gd name="T29" fmla="*/ 28 h 38"/>
                  <a:gd name="T30" fmla="*/ 30 w 34"/>
                  <a:gd name="T31" fmla="*/ 20 h 38"/>
                  <a:gd name="T32" fmla="*/ 32 w 34"/>
                  <a:gd name="T33" fmla="*/ 1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8">
                    <a:moveTo>
                      <a:pt x="32" y="17"/>
                    </a:moveTo>
                    <a:cubicBezTo>
                      <a:pt x="32" y="16"/>
                      <a:pt x="33" y="14"/>
                      <a:pt x="33" y="12"/>
                    </a:cubicBezTo>
                    <a:cubicBezTo>
                      <a:pt x="34" y="8"/>
                      <a:pt x="32" y="5"/>
                      <a:pt x="29" y="3"/>
                    </a:cubicBezTo>
                    <a:cubicBezTo>
                      <a:pt x="28" y="1"/>
                      <a:pt x="26" y="1"/>
                      <a:pt x="24" y="0"/>
                    </a:cubicBezTo>
                    <a:cubicBezTo>
                      <a:pt x="23" y="0"/>
                      <a:pt x="21" y="0"/>
                      <a:pt x="19" y="1"/>
                    </a:cubicBezTo>
                    <a:cubicBezTo>
                      <a:pt x="17" y="2"/>
                      <a:pt x="15" y="3"/>
                      <a:pt x="13" y="4"/>
                    </a:cubicBezTo>
                    <a:cubicBezTo>
                      <a:pt x="11" y="6"/>
                      <a:pt x="9" y="8"/>
                      <a:pt x="7" y="10"/>
                    </a:cubicBezTo>
                    <a:cubicBezTo>
                      <a:pt x="6" y="11"/>
                      <a:pt x="5" y="13"/>
                      <a:pt x="4" y="14"/>
                    </a:cubicBezTo>
                    <a:cubicBezTo>
                      <a:pt x="3" y="16"/>
                      <a:pt x="2" y="17"/>
                      <a:pt x="1" y="19"/>
                    </a:cubicBezTo>
                    <a:cubicBezTo>
                      <a:pt x="1" y="20"/>
                      <a:pt x="0" y="22"/>
                      <a:pt x="0" y="23"/>
                    </a:cubicBezTo>
                    <a:cubicBezTo>
                      <a:pt x="0" y="24"/>
                      <a:pt x="0" y="26"/>
                      <a:pt x="0" y="27"/>
                    </a:cubicBezTo>
                    <a:cubicBezTo>
                      <a:pt x="0" y="31"/>
                      <a:pt x="3" y="35"/>
                      <a:pt x="7" y="37"/>
                    </a:cubicBezTo>
                    <a:cubicBezTo>
                      <a:pt x="9" y="38"/>
                      <a:pt x="11" y="38"/>
                      <a:pt x="13" y="38"/>
                    </a:cubicBezTo>
                    <a:cubicBezTo>
                      <a:pt x="16" y="37"/>
                      <a:pt x="17" y="37"/>
                      <a:pt x="19" y="35"/>
                    </a:cubicBezTo>
                    <a:cubicBezTo>
                      <a:pt x="22" y="34"/>
                      <a:pt x="24" y="31"/>
                      <a:pt x="25" y="28"/>
                    </a:cubicBezTo>
                    <a:cubicBezTo>
                      <a:pt x="27" y="25"/>
                      <a:pt x="29" y="23"/>
                      <a:pt x="30" y="20"/>
                    </a:cubicBezTo>
                    <a:cubicBezTo>
                      <a:pt x="31" y="19"/>
                      <a:pt x="31" y="18"/>
                      <a:pt x="32" y="17"/>
                    </a:cubicBezTo>
                    <a:close/>
                  </a:path>
                </a:pathLst>
              </a:custGeom>
              <a:solidFill>
                <a:srgbClr val="642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8" name="Freeform 416">
                <a:extLst>
                  <a:ext uri="{FF2B5EF4-FFF2-40B4-BE49-F238E27FC236}">
                    <a16:creationId xmlns:a16="http://schemas.microsoft.com/office/drawing/2014/main" id="{BA7F3D5D-2676-406E-90C9-CD8A6D292E5F}"/>
                  </a:ext>
                </a:extLst>
              </p:cNvPr>
              <p:cNvSpPr>
                <a:spLocks/>
              </p:cNvSpPr>
              <p:nvPr/>
            </p:nvSpPr>
            <p:spPr bwMode="auto">
              <a:xfrm>
                <a:off x="1658" y="1464"/>
                <a:ext cx="35" cy="42"/>
              </a:xfrm>
              <a:custGeom>
                <a:avLst/>
                <a:gdLst>
                  <a:gd name="T0" fmla="*/ 30 w 30"/>
                  <a:gd name="T1" fmla="*/ 18 h 36"/>
                  <a:gd name="T2" fmla="*/ 30 w 30"/>
                  <a:gd name="T3" fmla="*/ 16 h 36"/>
                  <a:gd name="T4" fmla="*/ 30 w 30"/>
                  <a:gd name="T5" fmla="*/ 12 h 36"/>
                  <a:gd name="T6" fmla="*/ 30 w 30"/>
                  <a:gd name="T7" fmla="*/ 12 h 36"/>
                  <a:gd name="T8" fmla="*/ 29 w 30"/>
                  <a:gd name="T9" fmla="*/ 8 h 36"/>
                  <a:gd name="T10" fmla="*/ 26 w 30"/>
                  <a:gd name="T11" fmla="*/ 4 h 36"/>
                  <a:gd name="T12" fmla="*/ 22 w 30"/>
                  <a:gd name="T13" fmla="*/ 2 h 36"/>
                  <a:gd name="T14" fmla="*/ 13 w 30"/>
                  <a:gd name="T15" fmla="*/ 1 h 36"/>
                  <a:gd name="T16" fmla="*/ 5 w 30"/>
                  <a:gd name="T17" fmla="*/ 7 h 36"/>
                  <a:gd name="T18" fmla="*/ 2 w 30"/>
                  <a:gd name="T19" fmla="*/ 13 h 36"/>
                  <a:gd name="T20" fmla="*/ 2 w 30"/>
                  <a:gd name="T21" fmla="*/ 14 h 36"/>
                  <a:gd name="T22" fmla="*/ 1 w 30"/>
                  <a:gd name="T23" fmla="*/ 15 h 36"/>
                  <a:gd name="T24" fmla="*/ 0 w 30"/>
                  <a:gd name="T25" fmla="*/ 19 h 36"/>
                  <a:gd name="T26" fmla="*/ 0 w 30"/>
                  <a:gd name="T27" fmla="*/ 22 h 36"/>
                  <a:gd name="T28" fmla="*/ 0 w 30"/>
                  <a:gd name="T29" fmla="*/ 24 h 36"/>
                  <a:gd name="T30" fmla="*/ 1 w 30"/>
                  <a:gd name="T31" fmla="*/ 27 h 36"/>
                  <a:gd name="T32" fmla="*/ 1 w 30"/>
                  <a:gd name="T33" fmla="*/ 28 h 36"/>
                  <a:gd name="T34" fmla="*/ 3 w 30"/>
                  <a:gd name="T35" fmla="*/ 31 h 36"/>
                  <a:gd name="T36" fmla="*/ 5 w 30"/>
                  <a:gd name="T37" fmla="*/ 33 h 36"/>
                  <a:gd name="T38" fmla="*/ 10 w 30"/>
                  <a:gd name="T39" fmla="*/ 35 h 36"/>
                  <a:gd name="T40" fmla="*/ 13 w 30"/>
                  <a:gd name="T41" fmla="*/ 36 h 36"/>
                  <a:gd name="T42" fmla="*/ 18 w 30"/>
                  <a:gd name="T43" fmla="*/ 35 h 36"/>
                  <a:gd name="T44" fmla="*/ 26 w 30"/>
                  <a:gd name="T45" fmla="*/ 27 h 36"/>
                  <a:gd name="T46" fmla="*/ 28 w 30"/>
                  <a:gd name="T47" fmla="*/ 24 h 36"/>
                  <a:gd name="T48" fmla="*/ 30 w 30"/>
                  <a:gd name="T49"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 h="36">
                    <a:moveTo>
                      <a:pt x="30" y="18"/>
                    </a:moveTo>
                    <a:cubicBezTo>
                      <a:pt x="30" y="17"/>
                      <a:pt x="30" y="16"/>
                      <a:pt x="30" y="16"/>
                    </a:cubicBezTo>
                    <a:cubicBezTo>
                      <a:pt x="30" y="15"/>
                      <a:pt x="30" y="14"/>
                      <a:pt x="30" y="12"/>
                    </a:cubicBezTo>
                    <a:cubicBezTo>
                      <a:pt x="30" y="12"/>
                      <a:pt x="30" y="12"/>
                      <a:pt x="30" y="12"/>
                    </a:cubicBezTo>
                    <a:cubicBezTo>
                      <a:pt x="30" y="11"/>
                      <a:pt x="29" y="10"/>
                      <a:pt x="29" y="8"/>
                    </a:cubicBezTo>
                    <a:cubicBezTo>
                      <a:pt x="28" y="7"/>
                      <a:pt x="28" y="6"/>
                      <a:pt x="26" y="4"/>
                    </a:cubicBezTo>
                    <a:cubicBezTo>
                      <a:pt x="25" y="3"/>
                      <a:pt x="24" y="2"/>
                      <a:pt x="22" y="2"/>
                    </a:cubicBezTo>
                    <a:cubicBezTo>
                      <a:pt x="19" y="0"/>
                      <a:pt x="16" y="0"/>
                      <a:pt x="13" y="1"/>
                    </a:cubicBezTo>
                    <a:cubicBezTo>
                      <a:pt x="10" y="3"/>
                      <a:pt x="7" y="5"/>
                      <a:pt x="5" y="7"/>
                    </a:cubicBezTo>
                    <a:cubicBezTo>
                      <a:pt x="4" y="9"/>
                      <a:pt x="3" y="11"/>
                      <a:pt x="2" y="13"/>
                    </a:cubicBezTo>
                    <a:cubicBezTo>
                      <a:pt x="2" y="13"/>
                      <a:pt x="2" y="14"/>
                      <a:pt x="2" y="14"/>
                    </a:cubicBezTo>
                    <a:cubicBezTo>
                      <a:pt x="2" y="15"/>
                      <a:pt x="2" y="15"/>
                      <a:pt x="1" y="15"/>
                    </a:cubicBezTo>
                    <a:cubicBezTo>
                      <a:pt x="1" y="16"/>
                      <a:pt x="0" y="18"/>
                      <a:pt x="0" y="19"/>
                    </a:cubicBezTo>
                    <a:cubicBezTo>
                      <a:pt x="0" y="20"/>
                      <a:pt x="0" y="21"/>
                      <a:pt x="0" y="22"/>
                    </a:cubicBezTo>
                    <a:cubicBezTo>
                      <a:pt x="0" y="22"/>
                      <a:pt x="0" y="23"/>
                      <a:pt x="0" y="24"/>
                    </a:cubicBezTo>
                    <a:cubicBezTo>
                      <a:pt x="1" y="25"/>
                      <a:pt x="1" y="26"/>
                      <a:pt x="1" y="27"/>
                    </a:cubicBezTo>
                    <a:cubicBezTo>
                      <a:pt x="1" y="27"/>
                      <a:pt x="1" y="28"/>
                      <a:pt x="1" y="28"/>
                    </a:cubicBezTo>
                    <a:cubicBezTo>
                      <a:pt x="2" y="29"/>
                      <a:pt x="2" y="30"/>
                      <a:pt x="3" y="31"/>
                    </a:cubicBezTo>
                    <a:cubicBezTo>
                      <a:pt x="4" y="32"/>
                      <a:pt x="4" y="33"/>
                      <a:pt x="5" y="33"/>
                    </a:cubicBezTo>
                    <a:cubicBezTo>
                      <a:pt x="7" y="34"/>
                      <a:pt x="8" y="35"/>
                      <a:pt x="10" y="35"/>
                    </a:cubicBezTo>
                    <a:cubicBezTo>
                      <a:pt x="11" y="36"/>
                      <a:pt x="12" y="36"/>
                      <a:pt x="13" y="36"/>
                    </a:cubicBezTo>
                    <a:cubicBezTo>
                      <a:pt x="15" y="36"/>
                      <a:pt x="16" y="36"/>
                      <a:pt x="18" y="35"/>
                    </a:cubicBezTo>
                    <a:cubicBezTo>
                      <a:pt x="22" y="34"/>
                      <a:pt x="25" y="30"/>
                      <a:pt x="26" y="27"/>
                    </a:cubicBezTo>
                    <a:cubicBezTo>
                      <a:pt x="27" y="26"/>
                      <a:pt x="27" y="25"/>
                      <a:pt x="28" y="24"/>
                    </a:cubicBezTo>
                    <a:cubicBezTo>
                      <a:pt x="29" y="22"/>
                      <a:pt x="29" y="20"/>
                      <a:pt x="30" y="18"/>
                    </a:cubicBezTo>
                    <a:close/>
                  </a:path>
                </a:pathLst>
              </a:custGeom>
              <a:solidFill>
                <a:srgbClr val="642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9" name="Freeform 417">
                <a:extLst>
                  <a:ext uri="{FF2B5EF4-FFF2-40B4-BE49-F238E27FC236}">
                    <a16:creationId xmlns:a16="http://schemas.microsoft.com/office/drawing/2014/main" id="{6D23684F-CCFC-4F0E-8850-4B7F55DEA01D}"/>
                  </a:ext>
                </a:extLst>
              </p:cNvPr>
              <p:cNvSpPr>
                <a:spLocks/>
              </p:cNvSpPr>
              <p:nvPr/>
            </p:nvSpPr>
            <p:spPr bwMode="auto">
              <a:xfrm>
                <a:off x="1803" y="1353"/>
                <a:ext cx="37" cy="49"/>
              </a:xfrm>
              <a:custGeom>
                <a:avLst/>
                <a:gdLst>
                  <a:gd name="T0" fmla="*/ 30 w 32"/>
                  <a:gd name="T1" fmla="*/ 32 h 42"/>
                  <a:gd name="T2" fmla="*/ 31 w 32"/>
                  <a:gd name="T3" fmla="*/ 26 h 42"/>
                  <a:gd name="T4" fmla="*/ 31 w 32"/>
                  <a:gd name="T5" fmla="*/ 19 h 42"/>
                  <a:gd name="T6" fmla="*/ 31 w 32"/>
                  <a:gd name="T7" fmla="*/ 15 h 42"/>
                  <a:gd name="T8" fmla="*/ 30 w 32"/>
                  <a:gd name="T9" fmla="*/ 10 h 42"/>
                  <a:gd name="T10" fmla="*/ 27 w 32"/>
                  <a:gd name="T11" fmla="*/ 6 h 42"/>
                  <a:gd name="T12" fmla="*/ 19 w 32"/>
                  <a:gd name="T13" fmla="*/ 1 h 42"/>
                  <a:gd name="T14" fmla="*/ 10 w 32"/>
                  <a:gd name="T15" fmla="*/ 3 h 42"/>
                  <a:gd name="T16" fmla="*/ 7 w 32"/>
                  <a:gd name="T17" fmla="*/ 5 h 42"/>
                  <a:gd name="T18" fmla="*/ 4 w 32"/>
                  <a:gd name="T19" fmla="*/ 10 h 42"/>
                  <a:gd name="T20" fmla="*/ 4 w 32"/>
                  <a:gd name="T21" fmla="*/ 10 h 42"/>
                  <a:gd name="T22" fmla="*/ 3 w 32"/>
                  <a:gd name="T23" fmla="*/ 11 h 42"/>
                  <a:gd name="T24" fmla="*/ 1 w 32"/>
                  <a:gd name="T25" fmla="*/ 18 h 42"/>
                  <a:gd name="T26" fmla="*/ 1 w 32"/>
                  <a:gd name="T27" fmla="*/ 26 h 42"/>
                  <a:gd name="T28" fmla="*/ 2 w 32"/>
                  <a:gd name="T29" fmla="*/ 31 h 42"/>
                  <a:gd name="T30" fmla="*/ 4 w 32"/>
                  <a:gd name="T31" fmla="*/ 36 h 42"/>
                  <a:gd name="T32" fmla="*/ 3 w 32"/>
                  <a:gd name="T33" fmla="*/ 33 h 42"/>
                  <a:gd name="T34" fmla="*/ 6 w 32"/>
                  <a:gd name="T35" fmla="*/ 38 h 42"/>
                  <a:gd name="T36" fmla="*/ 7 w 32"/>
                  <a:gd name="T37" fmla="*/ 38 h 42"/>
                  <a:gd name="T38" fmla="*/ 6 w 32"/>
                  <a:gd name="T39" fmla="*/ 38 h 42"/>
                  <a:gd name="T40" fmla="*/ 7 w 32"/>
                  <a:gd name="T41" fmla="*/ 39 h 42"/>
                  <a:gd name="T42" fmla="*/ 14 w 32"/>
                  <a:gd name="T43" fmla="*/ 42 h 42"/>
                  <a:gd name="T44" fmla="*/ 17 w 32"/>
                  <a:gd name="T45" fmla="*/ 42 h 42"/>
                  <a:gd name="T46" fmla="*/ 17 w 32"/>
                  <a:gd name="T47" fmla="*/ 42 h 42"/>
                  <a:gd name="T48" fmla="*/ 19 w 32"/>
                  <a:gd name="T49" fmla="*/ 41 h 42"/>
                  <a:gd name="T50" fmla="*/ 19 w 32"/>
                  <a:gd name="T51" fmla="*/ 41 h 42"/>
                  <a:gd name="T52" fmla="*/ 26 w 32"/>
                  <a:gd name="T53" fmla="*/ 37 h 42"/>
                  <a:gd name="T54" fmla="*/ 27 w 32"/>
                  <a:gd name="T55" fmla="*/ 36 h 42"/>
                  <a:gd name="T56" fmla="*/ 30 w 32"/>
                  <a:gd name="T57" fmla="*/ 3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42">
                    <a:moveTo>
                      <a:pt x="30" y="32"/>
                    </a:moveTo>
                    <a:cubicBezTo>
                      <a:pt x="30" y="30"/>
                      <a:pt x="31" y="28"/>
                      <a:pt x="31" y="26"/>
                    </a:cubicBezTo>
                    <a:cubicBezTo>
                      <a:pt x="31" y="24"/>
                      <a:pt x="32" y="21"/>
                      <a:pt x="31" y="19"/>
                    </a:cubicBezTo>
                    <a:cubicBezTo>
                      <a:pt x="31" y="17"/>
                      <a:pt x="31" y="16"/>
                      <a:pt x="31" y="15"/>
                    </a:cubicBezTo>
                    <a:cubicBezTo>
                      <a:pt x="31" y="13"/>
                      <a:pt x="30" y="11"/>
                      <a:pt x="30" y="10"/>
                    </a:cubicBezTo>
                    <a:cubicBezTo>
                      <a:pt x="29" y="8"/>
                      <a:pt x="28" y="7"/>
                      <a:pt x="27" y="6"/>
                    </a:cubicBezTo>
                    <a:cubicBezTo>
                      <a:pt x="26" y="3"/>
                      <a:pt x="22" y="1"/>
                      <a:pt x="19" y="1"/>
                    </a:cubicBezTo>
                    <a:cubicBezTo>
                      <a:pt x="16" y="0"/>
                      <a:pt x="12" y="1"/>
                      <a:pt x="10" y="3"/>
                    </a:cubicBezTo>
                    <a:cubicBezTo>
                      <a:pt x="9" y="4"/>
                      <a:pt x="8" y="4"/>
                      <a:pt x="7" y="5"/>
                    </a:cubicBezTo>
                    <a:cubicBezTo>
                      <a:pt x="6" y="6"/>
                      <a:pt x="5" y="8"/>
                      <a:pt x="4" y="10"/>
                    </a:cubicBezTo>
                    <a:cubicBezTo>
                      <a:pt x="4" y="10"/>
                      <a:pt x="4" y="10"/>
                      <a:pt x="4" y="10"/>
                    </a:cubicBezTo>
                    <a:cubicBezTo>
                      <a:pt x="4" y="10"/>
                      <a:pt x="4" y="10"/>
                      <a:pt x="3" y="11"/>
                    </a:cubicBezTo>
                    <a:cubicBezTo>
                      <a:pt x="2" y="13"/>
                      <a:pt x="2" y="16"/>
                      <a:pt x="1" y="18"/>
                    </a:cubicBezTo>
                    <a:cubicBezTo>
                      <a:pt x="0" y="21"/>
                      <a:pt x="1" y="24"/>
                      <a:pt x="1" y="26"/>
                    </a:cubicBezTo>
                    <a:cubicBezTo>
                      <a:pt x="1" y="28"/>
                      <a:pt x="1" y="29"/>
                      <a:pt x="2" y="31"/>
                    </a:cubicBezTo>
                    <a:cubicBezTo>
                      <a:pt x="2" y="33"/>
                      <a:pt x="3" y="34"/>
                      <a:pt x="4" y="36"/>
                    </a:cubicBezTo>
                    <a:cubicBezTo>
                      <a:pt x="4" y="35"/>
                      <a:pt x="3" y="34"/>
                      <a:pt x="3" y="33"/>
                    </a:cubicBezTo>
                    <a:cubicBezTo>
                      <a:pt x="3" y="35"/>
                      <a:pt x="5" y="37"/>
                      <a:pt x="6" y="38"/>
                    </a:cubicBezTo>
                    <a:cubicBezTo>
                      <a:pt x="6" y="38"/>
                      <a:pt x="7" y="38"/>
                      <a:pt x="7" y="38"/>
                    </a:cubicBezTo>
                    <a:cubicBezTo>
                      <a:pt x="7" y="38"/>
                      <a:pt x="6" y="38"/>
                      <a:pt x="6" y="38"/>
                    </a:cubicBezTo>
                    <a:cubicBezTo>
                      <a:pt x="7" y="38"/>
                      <a:pt x="7" y="39"/>
                      <a:pt x="7" y="39"/>
                    </a:cubicBezTo>
                    <a:cubicBezTo>
                      <a:pt x="9" y="40"/>
                      <a:pt x="11" y="41"/>
                      <a:pt x="14" y="42"/>
                    </a:cubicBezTo>
                    <a:cubicBezTo>
                      <a:pt x="15" y="42"/>
                      <a:pt x="16" y="42"/>
                      <a:pt x="17" y="42"/>
                    </a:cubicBezTo>
                    <a:cubicBezTo>
                      <a:pt x="17" y="42"/>
                      <a:pt x="17" y="42"/>
                      <a:pt x="17" y="42"/>
                    </a:cubicBezTo>
                    <a:cubicBezTo>
                      <a:pt x="18" y="42"/>
                      <a:pt x="18" y="41"/>
                      <a:pt x="19" y="41"/>
                    </a:cubicBezTo>
                    <a:cubicBezTo>
                      <a:pt x="19" y="41"/>
                      <a:pt x="19" y="41"/>
                      <a:pt x="19" y="41"/>
                    </a:cubicBezTo>
                    <a:cubicBezTo>
                      <a:pt x="22" y="41"/>
                      <a:pt x="24" y="39"/>
                      <a:pt x="26" y="37"/>
                    </a:cubicBezTo>
                    <a:cubicBezTo>
                      <a:pt x="26" y="37"/>
                      <a:pt x="27" y="36"/>
                      <a:pt x="27" y="36"/>
                    </a:cubicBezTo>
                    <a:cubicBezTo>
                      <a:pt x="28" y="35"/>
                      <a:pt x="29" y="33"/>
                      <a:pt x="30" y="32"/>
                    </a:cubicBezTo>
                    <a:close/>
                  </a:path>
                </a:pathLst>
              </a:custGeom>
              <a:solidFill>
                <a:srgbClr val="642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0" name="Freeform 418">
                <a:extLst>
                  <a:ext uri="{FF2B5EF4-FFF2-40B4-BE49-F238E27FC236}">
                    <a16:creationId xmlns:a16="http://schemas.microsoft.com/office/drawing/2014/main" id="{47DB09D1-1020-4DA6-9AEB-CA2C9614B5EF}"/>
                  </a:ext>
                </a:extLst>
              </p:cNvPr>
              <p:cNvSpPr>
                <a:spLocks/>
              </p:cNvSpPr>
              <p:nvPr/>
            </p:nvSpPr>
            <p:spPr bwMode="auto">
              <a:xfrm>
                <a:off x="1807" y="1395"/>
                <a:ext cx="3" cy="2"/>
              </a:xfrm>
              <a:custGeom>
                <a:avLst/>
                <a:gdLst>
                  <a:gd name="T0" fmla="*/ 0 w 2"/>
                  <a:gd name="T1" fmla="*/ 0 h 2"/>
                  <a:gd name="T2" fmla="*/ 0 w 2"/>
                  <a:gd name="T3" fmla="*/ 0 h 2"/>
                  <a:gd name="T4" fmla="*/ 2 w 2"/>
                  <a:gd name="T5" fmla="*/ 2 h 2"/>
                  <a:gd name="T6" fmla="*/ 2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0"/>
                      <a:pt x="0" y="0"/>
                    </a:cubicBezTo>
                    <a:cubicBezTo>
                      <a:pt x="1" y="0"/>
                      <a:pt x="2" y="1"/>
                      <a:pt x="2" y="2"/>
                    </a:cubicBezTo>
                    <a:cubicBezTo>
                      <a:pt x="2" y="2"/>
                      <a:pt x="2" y="2"/>
                      <a:pt x="2" y="2"/>
                    </a:cubicBezTo>
                    <a:cubicBezTo>
                      <a:pt x="2" y="1"/>
                      <a:pt x="1" y="1"/>
                      <a:pt x="0" y="0"/>
                    </a:cubicBezTo>
                    <a:close/>
                  </a:path>
                </a:pathLst>
              </a:custGeom>
              <a:solidFill>
                <a:srgbClr val="642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1" name="Freeform 419">
                <a:extLst>
                  <a:ext uri="{FF2B5EF4-FFF2-40B4-BE49-F238E27FC236}">
                    <a16:creationId xmlns:a16="http://schemas.microsoft.com/office/drawing/2014/main" id="{1D861872-6066-4391-A12E-A8820022D729}"/>
                  </a:ext>
                </a:extLst>
              </p:cNvPr>
              <p:cNvSpPr>
                <a:spLocks/>
              </p:cNvSpPr>
              <p:nvPr/>
            </p:nvSpPr>
            <p:spPr bwMode="auto">
              <a:xfrm>
                <a:off x="1807" y="139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642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2" name="Freeform 420">
                <a:extLst>
                  <a:ext uri="{FF2B5EF4-FFF2-40B4-BE49-F238E27FC236}">
                    <a16:creationId xmlns:a16="http://schemas.microsoft.com/office/drawing/2014/main" id="{99267E8A-794A-443B-9702-2AAD1EF0F412}"/>
                  </a:ext>
                </a:extLst>
              </p:cNvPr>
              <p:cNvSpPr>
                <a:spLocks/>
              </p:cNvSpPr>
              <p:nvPr/>
            </p:nvSpPr>
            <p:spPr bwMode="auto">
              <a:xfrm>
                <a:off x="1949" y="1274"/>
                <a:ext cx="30" cy="47"/>
              </a:xfrm>
              <a:custGeom>
                <a:avLst/>
                <a:gdLst>
                  <a:gd name="T0" fmla="*/ 24 w 26"/>
                  <a:gd name="T1" fmla="*/ 32 h 40"/>
                  <a:gd name="T2" fmla="*/ 24 w 26"/>
                  <a:gd name="T3" fmla="*/ 29 h 40"/>
                  <a:gd name="T4" fmla="*/ 23 w 26"/>
                  <a:gd name="T5" fmla="*/ 32 h 40"/>
                  <a:gd name="T6" fmla="*/ 22 w 26"/>
                  <a:gd name="T7" fmla="*/ 17 h 40"/>
                  <a:gd name="T8" fmla="*/ 23 w 26"/>
                  <a:gd name="T9" fmla="*/ 20 h 40"/>
                  <a:gd name="T10" fmla="*/ 22 w 26"/>
                  <a:gd name="T11" fmla="*/ 15 h 40"/>
                  <a:gd name="T12" fmla="*/ 20 w 26"/>
                  <a:gd name="T13" fmla="*/ 13 h 40"/>
                  <a:gd name="T14" fmla="*/ 18 w 26"/>
                  <a:gd name="T15" fmla="*/ 8 h 40"/>
                  <a:gd name="T16" fmla="*/ 17 w 26"/>
                  <a:gd name="T17" fmla="*/ 6 h 40"/>
                  <a:gd name="T18" fmla="*/ 17 w 26"/>
                  <a:gd name="T19" fmla="*/ 7 h 40"/>
                  <a:gd name="T20" fmla="*/ 17 w 26"/>
                  <a:gd name="T21" fmla="*/ 6 h 40"/>
                  <a:gd name="T22" fmla="*/ 16 w 26"/>
                  <a:gd name="T23" fmla="*/ 4 h 40"/>
                  <a:gd name="T24" fmla="*/ 14 w 26"/>
                  <a:gd name="T25" fmla="*/ 2 h 40"/>
                  <a:gd name="T26" fmla="*/ 10 w 26"/>
                  <a:gd name="T27" fmla="*/ 0 h 40"/>
                  <a:gd name="T28" fmla="*/ 6 w 26"/>
                  <a:gd name="T29" fmla="*/ 2 h 40"/>
                  <a:gd name="T30" fmla="*/ 5 w 26"/>
                  <a:gd name="T31" fmla="*/ 4 h 40"/>
                  <a:gd name="T32" fmla="*/ 2 w 26"/>
                  <a:gd name="T33" fmla="*/ 8 h 40"/>
                  <a:gd name="T34" fmla="*/ 3 w 26"/>
                  <a:gd name="T35" fmla="*/ 6 h 40"/>
                  <a:gd name="T36" fmla="*/ 5 w 26"/>
                  <a:gd name="T37" fmla="*/ 5 h 40"/>
                  <a:gd name="T38" fmla="*/ 2 w 26"/>
                  <a:gd name="T39" fmla="*/ 9 h 40"/>
                  <a:gd name="T40" fmla="*/ 1 w 26"/>
                  <a:gd name="T41" fmla="*/ 12 h 40"/>
                  <a:gd name="T42" fmla="*/ 0 w 26"/>
                  <a:gd name="T43" fmla="*/ 14 h 40"/>
                  <a:gd name="T44" fmla="*/ 0 w 26"/>
                  <a:gd name="T45" fmla="*/ 21 h 40"/>
                  <a:gd name="T46" fmla="*/ 2 w 26"/>
                  <a:gd name="T47" fmla="*/ 29 h 40"/>
                  <a:gd name="T48" fmla="*/ 3 w 26"/>
                  <a:gd name="T49" fmla="*/ 31 h 40"/>
                  <a:gd name="T50" fmla="*/ 5 w 26"/>
                  <a:gd name="T51" fmla="*/ 34 h 40"/>
                  <a:gd name="T52" fmla="*/ 9 w 26"/>
                  <a:gd name="T53" fmla="*/ 38 h 40"/>
                  <a:gd name="T54" fmla="*/ 12 w 26"/>
                  <a:gd name="T55" fmla="*/ 39 h 40"/>
                  <a:gd name="T56" fmla="*/ 12 w 26"/>
                  <a:gd name="T57" fmla="*/ 39 h 40"/>
                  <a:gd name="T58" fmla="*/ 21 w 26"/>
                  <a:gd name="T59" fmla="*/ 36 h 40"/>
                  <a:gd name="T60" fmla="*/ 24 w 26"/>
                  <a:gd name="T61"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 h="40">
                    <a:moveTo>
                      <a:pt x="24" y="32"/>
                    </a:moveTo>
                    <a:cubicBezTo>
                      <a:pt x="24" y="31"/>
                      <a:pt x="24" y="30"/>
                      <a:pt x="24" y="29"/>
                    </a:cubicBezTo>
                    <a:cubicBezTo>
                      <a:pt x="24" y="30"/>
                      <a:pt x="24" y="31"/>
                      <a:pt x="23" y="32"/>
                    </a:cubicBezTo>
                    <a:cubicBezTo>
                      <a:pt x="26" y="27"/>
                      <a:pt x="23" y="22"/>
                      <a:pt x="22" y="17"/>
                    </a:cubicBezTo>
                    <a:cubicBezTo>
                      <a:pt x="22" y="18"/>
                      <a:pt x="23" y="19"/>
                      <a:pt x="23" y="20"/>
                    </a:cubicBezTo>
                    <a:cubicBezTo>
                      <a:pt x="22" y="19"/>
                      <a:pt x="22" y="17"/>
                      <a:pt x="22" y="15"/>
                    </a:cubicBezTo>
                    <a:cubicBezTo>
                      <a:pt x="21" y="14"/>
                      <a:pt x="21" y="14"/>
                      <a:pt x="20" y="13"/>
                    </a:cubicBezTo>
                    <a:cubicBezTo>
                      <a:pt x="20" y="11"/>
                      <a:pt x="19" y="9"/>
                      <a:pt x="18" y="8"/>
                    </a:cubicBezTo>
                    <a:cubicBezTo>
                      <a:pt x="18" y="7"/>
                      <a:pt x="18" y="7"/>
                      <a:pt x="17" y="6"/>
                    </a:cubicBezTo>
                    <a:cubicBezTo>
                      <a:pt x="17" y="6"/>
                      <a:pt x="17" y="6"/>
                      <a:pt x="17" y="7"/>
                    </a:cubicBezTo>
                    <a:cubicBezTo>
                      <a:pt x="17" y="6"/>
                      <a:pt x="17" y="6"/>
                      <a:pt x="17" y="6"/>
                    </a:cubicBezTo>
                    <a:cubicBezTo>
                      <a:pt x="17" y="6"/>
                      <a:pt x="16" y="5"/>
                      <a:pt x="16" y="4"/>
                    </a:cubicBezTo>
                    <a:cubicBezTo>
                      <a:pt x="15" y="3"/>
                      <a:pt x="15" y="2"/>
                      <a:pt x="14" y="2"/>
                    </a:cubicBezTo>
                    <a:cubicBezTo>
                      <a:pt x="13" y="1"/>
                      <a:pt x="11" y="0"/>
                      <a:pt x="10" y="0"/>
                    </a:cubicBezTo>
                    <a:cubicBezTo>
                      <a:pt x="8" y="0"/>
                      <a:pt x="7" y="1"/>
                      <a:pt x="6" y="2"/>
                    </a:cubicBezTo>
                    <a:cubicBezTo>
                      <a:pt x="5" y="3"/>
                      <a:pt x="5" y="3"/>
                      <a:pt x="5" y="4"/>
                    </a:cubicBezTo>
                    <a:cubicBezTo>
                      <a:pt x="4" y="5"/>
                      <a:pt x="3" y="7"/>
                      <a:pt x="2" y="8"/>
                    </a:cubicBezTo>
                    <a:cubicBezTo>
                      <a:pt x="2" y="7"/>
                      <a:pt x="3" y="7"/>
                      <a:pt x="3" y="6"/>
                    </a:cubicBezTo>
                    <a:cubicBezTo>
                      <a:pt x="4" y="6"/>
                      <a:pt x="4" y="5"/>
                      <a:pt x="5" y="5"/>
                    </a:cubicBezTo>
                    <a:cubicBezTo>
                      <a:pt x="3" y="6"/>
                      <a:pt x="2" y="7"/>
                      <a:pt x="2" y="9"/>
                    </a:cubicBezTo>
                    <a:cubicBezTo>
                      <a:pt x="1" y="10"/>
                      <a:pt x="1" y="11"/>
                      <a:pt x="1" y="12"/>
                    </a:cubicBezTo>
                    <a:cubicBezTo>
                      <a:pt x="1" y="13"/>
                      <a:pt x="0" y="13"/>
                      <a:pt x="0" y="14"/>
                    </a:cubicBezTo>
                    <a:cubicBezTo>
                      <a:pt x="0" y="16"/>
                      <a:pt x="0" y="19"/>
                      <a:pt x="0" y="21"/>
                    </a:cubicBezTo>
                    <a:cubicBezTo>
                      <a:pt x="0" y="24"/>
                      <a:pt x="1" y="26"/>
                      <a:pt x="2" y="29"/>
                    </a:cubicBezTo>
                    <a:cubicBezTo>
                      <a:pt x="2" y="29"/>
                      <a:pt x="2" y="30"/>
                      <a:pt x="3" y="31"/>
                    </a:cubicBezTo>
                    <a:cubicBezTo>
                      <a:pt x="3" y="32"/>
                      <a:pt x="4" y="33"/>
                      <a:pt x="5" y="34"/>
                    </a:cubicBezTo>
                    <a:cubicBezTo>
                      <a:pt x="6" y="36"/>
                      <a:pt x="7" y="37"/>
                      <a:pt x="9" y="38"/>
                    </a:cubicBezTo>
                    <a:cubicBezTo>
                      <a:pt x="10" y="38"/>
                      <a:pt x="11" y="39"/>
                      <a:pt x="12" y="39"/>
                    </a:cubicBezTo>
                    <a:cubicBezTo>
                      <a:pt x="12" y="39"/>
                      <a:pt x="12" y="39"/>
                      <a:pt x="12" y="39"/>
                    </a:cubicBezTo>
                    <a:cubicBezTo>
                      <a:pt x="16" y="40"/>
                      <a:pt x="19" y="39"/>
                      <a:pt x="21" y="36"/>
                    </a:cubicBezTo>
                    <a:cubicBezTo>
                      <a:pt x="22" y="35"/>
                      <a:pt x="23" y="33"/>
                      <a:pt x="24" y="32"/>
                    </a:cubicBezTo>
                    <a:close/>
                  </a:path>
                </a:pathLst>
              </a:custGeom>
              <a:solidFill>
                <a:srgbClr val="642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3" name="Freeform 421">
                <a:extLst>
                  <a:ext uri="{FF2B5EF4-FFF2-40B4-BE49-F238E27FC236}">
                    <a16:creationId xmlns:a16="http://schemas.microsoft.com/office/drawing/2014/main" id="{12B67A5D-7D31-441C-BB19-10D5BDED3196}"/>
                  </a:ext>
                </a:extLst>
              </p:cNvPr>
              <p:cNvSpPr>
                <a:spLocks/>
              </p:cNvSpPr>
              <p:nvPr/>
            </p:nvSpPr>
            <p:spPr bwMode="auto">
              <a:xfrm>
                <a:off x="1957" y="1316"/>
                <a:ext cx="3" cy="3"/>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2" y="2"/>
                      <a:pt x="2" y="2"/>
                    </a:cubicBezTo>
                    <a:cubicBezTo>
                      <a:pt x="1" y="1"/>
                      <a:pt x="1" y="1"/>
                      <a:pt x="0" y="0"/>
                    </a:cubicBezTo>
                    <a:cubicBezTo>
                      <a:pt x="1" y="1"/>
                      <a:pt x="1" y="1"/>
                      <a:pt x="2" y="2"/>
                    </a:cubicBezTo>
                    <a:close/>
                  </a:path>
                </a:pathLst>
              </a:custGeom>
              <a:solidFill>
                <a:srgbClr val="642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4" name="Freeform 422">
                <a:extLst>
                  <a:ext uri="{FF2B5EF4-FFF2-40B4-BE49-F238E27FC236}">
                    <a16:creationId xmlns:a16="http://schemas.microsoft.com/office/drawing/2014/main" id="{BB665E42-6A9E-443F-82F9-9A10DE3C011A}"/>
                  </a:ext>
                </a:extLst>
              </p:cNvPr>
              <p:cNvSpPr>
                <a:spLocks/>
              </p:cNvSpPr>
              <p:nvPr/>
            </p:nvSpPr>
            <p:spPr bwMode="auto">
              <a:xfrm>
                <a:off x="1992" y="1502"/>
                <a:ext cx="0" cy="4"/>
              </a:xfrm>
              <a:custGeom>
                <a:avLst/>
                <a:gdLst>
                  <a:gd name="T0" fmla="*/ 4 h 4"/>
                  <a:gd name="T1" fmla="*/ 1 h 4"/>
                  <a:gd name="T2" fmla="*/ 0 h 4"/>
                  <a:gd name="T3" fmla="*/ 4 h 4"/>
                </a:gdLst>
                <a:ahLst/>
                <a:cxnLst>
                  <a:cxn ang="0">
                    <a:pos x="0" y="T0"/>
                  </a:cxn>
                  <a:cxn ang="0">
                    <a:pos x="0" y="T1"/>
                  </a:cxn>
                  <a:cxn ang="0">
                    <a:pos x="0" y="T2"/>
                  </a:cxn>
                  <a:cxn ang="0">
                    <a:pos x="0" y="T3"/>
                  </a:cxn>
                </a:cxnLst>
                <a:rect l="0" t="0" r="r" b="b"/>
                <a:pathLst>
                  <a:path h="4">
                    <a:moveTo>
                      <a:pt x="0" y="4"/>
                    </a:moveTo>
                    <a:cubicBezTo>
                      <a:pt x="0" y="3"/>
                      <a:pt x="0" y="2"/>
                      <a:pt x="0" y="1"/>
                    </a:cubicBezTo>
                    <a:cubicBezTo>
                      <a:pt x="0" y="1"/>
                      <a:pt x="0" y="1"/>
                      <a:pt x="0" y="0"/>
                    </a:cubicBezTo>
                    <a:cubicBezTo>
                      <a:pt x="0" y="2"/>
                      <a:pt x="0" y="3"/>
                      <a:pt x="0" y="4"/>
                    </a:cubicBezTo>
                    <a:close/>
                  </a:path>
                </a:pathLst>
              </a:custGeom>
              <a:solidFill>
                <a:srgbClr val="642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5" name="Freeform 423">
                <a:extLst>
                  <a:ext uri="{FF2B5EF4-FFF2-40B4-BE49-F238E27FC236}">
                    <a16:creationId xmlns:a16="http://schemas.microsoft.com/office/drawing/2014/main" id="{D79CE067-BD9C-414D-9C5C-A979192AB350}"/>
                  </a:ext>
                </a:extLst>
              </p:cNvPr>
              <p:cNvSpPr>
                <a:spLocks/>
              </p:cNvSpPr>
              <p:nvPr/>
            </p:nvSpPr>
            <p:spPr bwMode="auto">
              <a:xfrm>
                <a:off x="1992" y="1476"/>
                <a:ext cx="37" cy="52"/>
              </a:xfrm>
              <a:custGeom>
                <a:avLst/>
                <a:gdLst>
                  <a:gd name="T0" fmla="*/ 30 w 31"/>
                  <a:gd name="T1" fmla="*/ 34 h 45"/>
                  <a:gd name="T2" fmla="*/ 30 w 31"/>
                  <a:gd name="T3" fmla="*/ 32 h 45"/>
                  <a:gd name="T4" fmla="*/ 31 w 31"/>
                  <a:gd name="T5" fmla="*/ 26 h 45"/>
                  <a:gd name="T6" fmla="*/ 31 w 31"/>
                  <a:gd name="T7" fmla="*/ 25 h 45"/>
                  <a:gd name="T8" fmla="*/ 29 w 31"/>
                  <a:gd name="T9" fmla="*/ 18 h 45"/>
                  <a:gd name="T10" fmla="*/ 28 w 31"/>
                  <a:gd name="T11" fmla="*/ 14 h 45"/>
                  <a:gd name="T12" fmla="*/ 27 w 31"/>
                  <a:gd name="T13" fmla="*/ 13 h 45"/>
                  <a:gd name="T14" fmla="*/ 25 w 31"/>
                  <a:gd name="T15" fmla="*/ 9 h 45"/>
                  <a:gd name="T16" fmla="*/ 24 w 31"/>
                  <a:gd name="T17" fmla="*/ 8 h 45"/>
                  <a:gd name="T18" fmla="*/ 23 w 31"/>
                  <a:gd name="T19" fmla="*/ 7 h 45"/>
                  <a:gd name="T20" fmla="*/ 19 w 31"/>
                  <a:gd name="T21" fmla="*/ 3 h 45"/>
                  <a:gd name="T22" fmla="*/ 19 w 31"/>
                  <a:gd name="T23" fmla="*/ 3 h 45"/>
                  <a:gd name="T24" fmla="*/ 19 w 31"/>
                  <a:gd name="T25" fmla="*/ 3 h 45"/>
                  <a:gd name="T26" fmla="*/ 8 w 31"/>
                  <a:gd name="T27" fmla="*/ 2 h 45"/>
                  <a:gd name="T28" fmla="*/ 1 w 31"/>
                  <a:gd name="T29" fmla="*/ 10 h 45"/>
                  <a:gd name="T30" fmla="*/ 1 w 31"/>
                  <a:gd name="T31" fmla="*/ 11 h 45"/>
                  <a:gd name="T32" fmla="*/ 0 w 31"/>
                  <a:gd name="T33" fmla="*/ 11 h 45"/>
                  <a:gd name="T34" fmla="*/ 0 w 31"/>
                  <a:gd name="T35" fmla="*/ 14 h 45"/>
                  <a:gd name="T36" fmla="*/ 0 w 31"/>
                  <a:gd name="T37" fmla="*/ 14 h 45"/>
                  <a:gd name="T38" fmla="*/ 0 w 31"/>
                  <a:gd name="T39" fmla="*/ 13 h 45"/>
                  <a:gd name="T40" fmla="*/ 0 w 31"/>
                  <a:gd name="T41" fmla="*/ 15 h 45"/>
                  <a:gd name="T42" fmla="*/ 0 w 31"/>
                  <a:gd name="T43" fmla="*/ 16 h 45"/>
                  <a:gd name="T44" fmla="*/ 0 w 31"/>
                  <a:gd name="T45" fmla="*/ 20 h 45"/>
                  <a:gd name="T46" fmla="*/ 0 w 31"/>
                  <a:gd name="T47" fmla="*/ 22 h 45"/>
                  <a:gd name="T48" fmla="*/ 0 w 31"/>
                  <a:gd name="T49" fmla="*/ 23 h 45"/>
                  <a:gd name="T50" fmla="*/ 0 w 31"/>
                  <a:gd name="T51" fmla="*/ 29 h 45"/>
                  <a:gd name="T52" fmla="*/ 2 w 31"/>
                  <a:gd name="T53" fmla="*/ 35 h 45"/>
                  <a:gd name="T54" fmla="*/ 4 w 31"/>
                  <a:gd name="T55" fmla="*/ 39 h 45"/>
                  <a:gd name="T56" fmla="*/ 6 w 31"/>
                  <a:gd name="T57" fmla="*/ 42 h 45"/>
                  <a:gd name="T58" fmla="*/ 10 w 31"/>
                  <a:gd name="T59" fmla="*/ 44 h 45"/>
                  <a:gd name="T60" fmla="*/ 15 w 31"/>
                  <a:gd name="T61" fmla="*/ 45 h 45"/>
                  <a:gd name="T62" fmla="*/ 19 w 31"/>
                  <a:gd name="T63" fmla="*/ 44 h 45"/>
                  <a:gd name="T64" fmla="*/ 23 w 31"/>
                  <a:gd name="T65" fmla="*/ 43 h 45"/>
                  <a:gd name="T66" fmla="*/ 26 w 31"/>
                  <a:gd name="T67" fmla="*/ 41 h 45"/>
                  <a:gd name="T68" fmla="*/ 29 w 31"/>
                  <a:gd name="T69" fmla="*/ 36 h 45"/>
                  <a:gd name="T70" fmla="*/ 30 w 31"/>
                  <a:gd name="T71" fmla="*/ 3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 h="45">
                    <a:moveTo>
                      <a:pt x="30" y="34"/>
                    </a:moveTo>
                    <a:cubicBezTo>
                      <a:pt x="30" y="33"/>
                      <a:pt x="30" y="33"/>
                      <a:pt x="30" y="32"/>
                    </a:cubicBezTo>
                    <a:cubicBezTo>
                      <a:pt x="31" y="30"/>
                      <a:pt x="31" y="28"/>
                      <a:pt x="31" y="26"/>
                    </a:cubicBezTo>
                    <a:cubicBezTo>
                      <a:pt x="31" y="25"/>
                      <a:pt x="31" y="25"/>
                      <a:pt x="31" y="25"/>
                    </a:cubicBezTo>
                    <a:cubicBezTo>
                      <a:pt x="31" y="22"/>
                      <a:pt x="30" y="20"/>
                      <a:pt x="29" y="18"/>
                    </a:cubicBezTo>
                    <a:cubicBezTo>
                      <a:pt x="29" y="17"/>
                      <a:pt x="28" y="15"/>
                      <a:pt x="28" y="14"/>
                    </a:cubicBezTo>
                    <a:cubicBezTo>
                      <a:pt x="28" y="14"/>
                      <a:pt x="27" y="13"/>
                      <a:pt x="27" y="13"/>
                    </a:cubicBezTo>
                    <a:cubicBezTo>
                      <a:pt x="26" y="11"/>
                      <a:pt x="26" y="10"/>
                      <a:pt x="25" y="9"/>
                    </a:cubicBezTo>
                    <a:cubicBezTo>
                      <a:pt x="25" y="9"/>
                      <a:pt x="25" y="9"/>
                      <a:pt x="24" y="8"/>
                    </a:cubicBezTo>
                    <a:cubicBezTo>
                      <a:pt x="24" y="8"/>
                      <a:pt x="24" y="8"/>
                      <a:pt x="23" y="7"/>
                    </a:cubicBezTo>
                    <a:cubicBezTo>
                      <a:pt x="22" y="6"/>
                      <a:pt x="21" y="4"/>
                      <a:pt x="19" y="3"/>
                    </a:cubicBezTo>
                    <a:cubicBezTo>
                      <a:pt x="19" y="3"/>
                      <a:pt x="19" y="3"/>
                      <a:pt x="19" y="3"/>
                    </a:cubicBezTo>
                    <a:cubicBezTo>
                      <a:pt x="19" y="3"/>
                      <a:pt x="19" y="3"/>
                      <a:pt x="19" y="3"/>
                    </a:cubicBezTo>
                    <a:cubicBezTo>
                      <a:pt x="16" y="1"/>
                      <a:pt x="11" y="0"/>
                      <a:pt x="8" y="2"/>
                    </a:cubicBezTo>
                    <a:cubicBezTo>
                      <a:pt x="4" y="3"/>
                      <a:pt x="1" y="6"/>
                      <a:pt x="1" y="10"/>
                    </a:cubicBezTo>
                    <a:cubicBezTo>
                      <a:pt x="1" y="11"/>
                      <a:pt x="1" y="11"/>
                      <a:pt x="1" y="11"/>
                    </a:cubicBezTo>
                    <a:cubicBezTo>
                      <a:pt x="1" y="11"/>
                      <a:pt x="0" y="11"/>
                      <a:pt x="0" y="11"/>
                    </a:cubicBezTo>
                    <a:cubicBezTo>
                      <a:pt x="0" y="12"/>
                      <a:pt x="0" y="13"/>
                      <a:pt x="0" y="14"/>
                    </a:cubicBezTo>
                    <a:cubicBezTo>
                      <a:pt x="0" y="14"/>
                      <a:pt x="0" y="14"/>
                      <a:pt x="0" y="14"/>
                    </a:cubicBezTo>
                    <a:cubicBezTo>
                      <a:pt x="0" y="13"/>
                      <a:pt x="0" y="13"/>
                      <a:pt x="0" y="13"/>
                    </a:cubicBezTo>
                    <a:cubicBezTo>
                      <a:pt x="0" y="14"/>
                      <a:pt x="0" y="14"/>
                      <a:pt x="0" y="15"/>
                    </a:cubicBezTo>
                    <a:cubicBezTo>
                      <a:pt x="0" y="15"/>
                      <a:pt x="0" y="16"/>
                      <a:pt x="0" y="16"/>
                    </a:cubicBezTo>
                    <a:cubicBezTo>
                      <a:pt x="0" y="17"/>
                      <a:pt x="0" y="19"/>
                      <a:pt x="0" y="20"/>
                    </a:cubicBezTo>
                    <a:cubicBezTo>
                      <a:pt x="0" y="21"/>
                      <a:pt x="0" y="21"/>
                      <a:pt x="0" y="22"/>
                    </a:cubicBezTo>
                    <a:cubicBezTo>
                      <a:pt x="0" y="22"/>
                      <a:pt x="0" y="23"/>
                      <a:pt x="0" y="23"/>
                    </a:cubicBezTo>
                    <a:cubicBezTo>
                      <a:pt x="0" y="25"/>
                      <a:pt x="0" y="27"/>
                      <a:pt x="0" y="29"/>
                    </a:cubicBezTo>
                    <a:cubicBezTo>
                      <a:pt x="0" y="31"/>
                      <a:pt x="1" y="33"/>
                      <a:pt x="2" y="35"/>
                    </a:cubicBezTo>
                    <a:cubicBezTo>
                      <a:pt x="2" y="37"/>
                      <a:pt x="3" y="38"/>
                      <a:pt x="4" y="39"/>
                    </a:cubicBezTo>
                    <a:cubicBezTo>
                      <a:pt x="4" y="40"/>
                      <a:pt x="5" y="41"/>
                      <a:pt x="6" y="42"/>
                    </a:cubicBezTo>
                    <a:cubicBezTo>
                      <a:pt x="7" y="42"/>
                      <a:pt x="9" y="43"/>
                      <a:pt x="10" y="44"/>
                    </a:cubicBezTo>
                    <a:cubicBezTo>
                      <a:pt x="12" y="44"/>
                      <a:pt x="13" y="45"/>
                      <a:pt x="15" y="45"/>
                    </a:cubicBezTo>
                    <a:cubicBezTo>
                      <a:pt x="17" y="45"/>
                      <a:pt x="18" y="45"/>
                      <a:pt x="19" y="44"/>
                    </a:cubicBezTo>
                    <a:cubicBezTo>
                      <a:pt x="21" y="44"/>
                      <a:pt x="22" y="44"/>
                      <a:pt x="23" y="43"/>
                    </a:cubicBezTo>
                    <a:cubicBezTo>
                      <a:pt x="24" y="42"/>
                      <a:pt x="25" y="42"/>
                      <a:pt x="26" y="41"/>
                    </a:cubicBezTo>
                    <a:cubicBezTo>
                      <a:pt x="27" y="39"/>
                      <a:pt x="28" y="38"/>
                      <a:pt x="29" y="36"/>
                    </a:cubicBezTo>
                    <a:cubicBezTo>
                      <a:pt x="29" y="35"/>
                      <a:pt x="30" y="35"/>
                      <a:pt x="30" y="34"/>
                    </a:cubicBezTo>
                    <a:close/>
                  </a:path>
                </a:pathLst>
              </a:custGeom>
              <a:solidFill>
                <a:srgbClr val="642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6" name="Freeform 424">
                <a:extLst>
                  <a:ext uri="{FF2B5EF4-FFF2-40B4-BE49-F238E27FC236}">
                    <a16:creationId xmlns:a16="http://schemas.microsoft.com/office/drawing/2014/main" id="{787EB57B-55C7-4962-A62D-2F28B9041FC8}"/>
                  </a:ext>
                </a:extLst>
              </p:cNvPr>
              <p:cNvSpPr>
                <a:spLocks/>
              </p:cNvSpPr>
              <p:nvPr/>
            </p:nvSpPr>
            <p:spPr bwMode="auto">
              <a:xfrm>
                <a:off x="1303" y="1487"/>
                <a:ext cx="872" cy="268"/>
              </a:xfrm>
              <a:custGeom>
                <a:avLst/>
                <a:gdLst>
                  <a:gd name="T0" fmla="*/ 743 w 745"/>
                  <a:gd name="T1" fmla="*/ 184 h 228"/>
                  <a:gd name="T2" fmla="*/ 638 w 745"/>
                  <a:gd name="T3" fmla="*/ 198 h 228"/>
                  <a:gd name="T4" fmla="*/ 607 w 745"/>
                  <a:gd name="T5" fmla="*/ 196 h 228"/>
                  <a:gd name="T6" fmla="*/ 593 w 745"/>
                  <a:gd name="T7" fmla="*/ 205 h 228"/>
                  <a:gd name="T8" fmla="*/ 569 w 745"/>
                  <a:gd name="T9" fmla="*/ 210 h 228"/>
                  <a:gd name="T10" fmla="*/ 533 w 745"/>
                  <a:gd name="T11" fmla="*/ 209 h 228"/>
                  <a:gd name="T12" fmla="*/ 486 w 745"/>
                  <a:gd name="T13" fmla="*/ 216 h 228"/>
                  <a:gd name="T14" fmla="*/ 393 w 745"/>
                  <a:gd name="T15" fmla="*/ 215 h 228"/>
                  <a:gd name="T16" fmla="*/ 299 w 745"/>
                  <a:gd name="T17" fmla="*/ 198 h 228"/>
                  <a:gd name="T18" fmla="*/ 212 w 745"/>
                  <a:gd name="T19" fmla="*/ 161 h 228"/>
                  <a:gd name="T20" fmla="*/ 131 w 745"/>
                  <a:gd name="T21" fmla="*/ 118 h 228"/>
                  <a:gd name="T22" fmla="*/ 95 w 745"/>
                  <a:gd name="T23" fmla="*/ 82 h 228"/>
                  <a:gd name="T24" fmla="*/ 65 w 745"/>
                  <a:gd name="T25" fmla="*/ 50 h 228"/>
                  <a:gd name="T26" fmla="*/ 4 w 745"/>
                  <a:gd name="T27" fmla="*/ 0 h 228"/>
                  <a:gd name="T28" fmla="*/ 0 w 745"/>
                  <a:gd name="T29" fmla="*/ 8 h 228"/>
                  <a:gd name="T30" fmla="*/ 0 w 745"/>
                  <a:gd name="T31" fmla="*/ 9 h 228"/>
                  <a:gd name="T32" fmla="*/ 46 w 745"/>
                  <a:gd name="T33" fmla="*/ 48 h 228"/>
                  <a:gd name="T34" fmla="*/ 76 w 745"/>
                  <a:gd name="T35" fmla="*/ 73 h 228"/>
                  <a:gd name="T36" fmla="*/ 105 w 745"/>
                  <a:gd name="T37" fmla="*/ 108 h 228"/>
                  <a:gd name="T38" fmla="*/ 176 w 745"/>
                  <a:gd name="T39" fmla="*/ 156 h 228"/>
                  <a:gd name="T40" fmla="*/ 265 w 745"/>
                  <a:gd name="T41" fmla="*/ 196 h 228"/>
                  <a:gd name="T42" fmla="*/ 352 w 745"/>
                  <a:gd name="T43" fmla="*/ 220 h 228"/>
                  <a:gd name="T44" fmla="*/ 447 w 745"/>
                  <a:gd name="T45" fmla="*/ 228 h 228"/>
                  <a:gd name="T46" fmla="*/ 534 w 745"/>
                  <a:gd name="T47" fmla="*/ 220 h 228"/>
                  <a:gd name="T48" fmla="*/ 574 w 745"/>
                  <a:gd name="T49" fmla="*/ 220 h 228"/>
                  <a:gd name="T50" fmla="*/ 607 w 745"/>
                  <a:gd name="T51" fmla="*/ 208 h 228"/>
                  <a:gd name="T52" fmla="*/ 652 w 745"/>
                  <a:gd name="T53" fmla="*/ 210 h 228"/>
                  <a:gd name="T54" fmla="*/ 689 w 745"/>
                  <a:gd name="T55" fmla="*/ 206 h 228"/>
                  <a:gd name="T56" fmla="*/ 745 w 745"/>
                  <a:gd name="T57" fmla="*/ 197 h 228"/>
                  <a:gd name="T58" fmla="*/ 743 w 745"/>
                  <a:gd name="T59" fmla="*/ 18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45" h="228">
                    <a:moveTo>
                      <a:pt x="743" y="184"/>
                    </a:moveTo>
                    <a:cubicBezTo>
                      <a:pt x="708" y="187"/>
                      <a:pt x="673" y="205"/>
                      <a:pt x="638" y="198"/>
                    </a:cubicBezTo>
                    <a:cubicBezTo>
                      <a:pt x="628" y="196"/>
                      <a:pt x="618" y="192"/>
                      <a:pt x="607" y="196"/>
                    </a:cubicBezTo>
                    <a:cubicBezTo>
                      <a:pt x="602" y="198"/>
                      <a:pt x="597" y="202"/>
                      <a:pt x="593" y="205"/>
                    </a:cubicBezTo>
                    <a:cubicBezTo>
                      <a:pt x="585" y="209"/>
                      <a:pt x="578" y="210"/>
                      <a:pt x="569" y="210"/>
                    </a:cubicBezTo>
                    <a:cubicBezTo>
                      <a:pt x="557" y="209"/>
                      <a:pt x="545" y="208"/>
                      <a:pt x="533" y="209"/>
                    </a:cubicBezTo>
                    <a:cubicBezTo>
                      <a:pt x="517" y="211"/>
                      <a:pt x="502" y="214"/>
                      <a:pt x="486" y="216"/>
                    </a:cubicBezTo>
                    <a:cubicBezTo>
                      <a:pt x="455" y="219"/>
                      <a:pt x="424" y="218"/>
                      <a:pt x="393" y="215"/>
                    </a:cubicBezTo>
                    <a:cubicBezTo>
                      <a:pt x="362" y="211"/>
                      <a:pt x="329" y="207"/>
                      <a:pt x="299" y="198"/>
                    </a:cubicBezTo>
                    <a:cubicBezTo>
                      <a:pt x="269" y="189"/>
                      <a:pt x="240" y="174"/>
                      <a:pt x="212" y="161"/>
                    </a:cubicBezTo>
                    <a:cubicBezTo>
                      <a:pt x="184" y="149"/>
                      <a:pt x="156" y="136"/>
                      <a:pt x="131" y="118"/>
                    </a:cubicBezTo>
                    <a:cubicBezTo>
                      <a:pt x="117" y="108"/>
                      <a:pt x="106" y="95"/>
                      <a:pt x="95" y="82"/>
                    </a:cubicBezTo>
                    <a:cubicBezTo>
                      <a:pt x="86" y="70"/>
                      <a:pt x="77" y="59"/>
                      <a:pt x="65" y="50"/>
                    </a:cubicBezTo>
                    <a:cubicBezTo>
                      <a:pt x="44" y="33"/>
                      <a:pt x="20" y="22"/>
                      <a:pt x="4" y="0"/>
                    </a:cubicBezTo>
                    <a:cubicBezTo>
                      <a:pt x="2" y="3"/>
                      <a:pt x="1" y="6"/>
                      <a:pt x="0" y="8"/>
                    </a:cubicBezTo>
                    <a:cubicBezTo>
                      <a:pt x="0" y="8"/>
                      <a:pt x="0" y="8"/>
                      <a:pt x="0" y="9"/>
                    </a:cubicBezTo>
                    <a:cubicBezTo>
                      <a:pt x="10" y="26"/>
                      <a:pt x="30" y="37"/>
                      <a:pt x="46" y="48"/>
                    </a:cubicBezTo>
                    <a:cubicBezTo>
                      <a:pt x="57" y="55"/>
                      <a:pt x="67" y="63"/>
                      <a:pt x="76" y="73"/>
                    </a:cubicBezTo>
                    <a:cubicBezTo>
                      <a:pt x="86" y="85"/>
                      <a:pt x="94" y="97"/>
                      <a:pt x="105" y="108"/>
                    </a:cubicBezTo>
                    <a:cubicBezTo>
                      <a:pt x="125" y="128"/>
                      <a:pt x="150" y="143"/>
                      <a:pt x="176" y="156"/>
                    </a:cubicBezTo>
                    <a:cubicBezTo>
                      <a:pt x="205" y="170"/>
                      <a:pt x="235" y="183"/>
                      <a:pt x="265" y="196"/>
                    </a:cubicBezTo>
                    <a:cubicBezTo>
                      <a:pt x="293" y="208"/>
                      <a:pt x="322" y="215"/>
                      <a:pt x="352" y="220"/>
                    </a:cubicBezTo>
                    <a:cubicBezTo>
                      <a:pt x="384" y="225"/>
                      <a:pt x="415" y="228"/>
                      <a:pt x="447" y="228"/>
                    </a:cubicBezTo>
                    <a:cubicBezTo>
                      <a:pt x="476" y="228"/>
                      <a:pt x="505" y="223"/>
                      <a:pt x="534" y="220"/>
                    </a:cubicBezTo>
                    <a:cubicBezTo>
                      <a:pt x="547" y="218"/>
                      <a:pt x="561" y="220"/>
                      <a:pt x="574" y="220"/>
                    </a:cubicBezTo>
                    <a:cubicBezTo>
                      <a:pt x="588" y="220"/>
                      <a:pt x="595" y="214"/>
                      <a:pt x="607" y="208"/>
                    </a:cubicBezTo>
                    <a:cubicBezTo>
                      <a:pt x="620" y="200"/>
                      <a:pt x="637" y="210"/>
                      <a:pt x="652" y="210"/>
                    </a:cubicBezTo>
                    <a:cubicBezTo>
                      <a:pt x="664" y="211"/>
                      <a:pt x="677" y="209"/>
                      <a:pt x="689" y="206"/>
                    </a:cubicBezTo>
                    <a:cubicBezTo>
                      <a:pt x="708" y="202"/>
                      <a:pt x="726" y="198"/>
                      <a:pt x="745" y="197"/>
                    </a:cubicBezTo>
                    <a:cubicBezTo>
                      <a:pt x="744" y="193"/>
                      <a:pt x="744" y="189"/>
                      <a:pt x="743" y="184"/>
                    </a:cubicBezTo>
                    <a:close/>
                  </a:path>
                </a:pathLst>
              </a:custGeom>
              <a:solidFill>
                <a:srgbClr val="6696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7" name="Freeform 425">
                <a:extLst>
                  <a:ext uri="{FF2B5EF4-FFF2-40B4-BE49-F238E27FC236}">
                    <a16:creationId xmlns:a16="http://schemas.microsoft.com/office/drawing/2014/main" id="{7AA5EAE3-B915-46C3-8BA7-688D0369BB4D}"/>
                  </a:ext>
                </a:extLst>
              </p:cNvPr>
              <p:cNvSpPr>
                <a:spLocks/>
              </p:cNvSpPr>
              <p:nvPr/>
            </p:nvSpPr>
            <p:spPr bwMode="auto">
              <a:xfrm>
                <a:off x="1325" y="1456"/>
                <a:ext cx="837" cy="267"/>
              </a:xfrm>
              <a:custGeom>
                <a:avLst/>
                <a:gdLst>
                  <a:gd name="T0" fmla="*/ 0 w 715"/>
                  <a:gd name="T1" fmla="*/ 5 h 228"/>
                  <a:gd name="T2" fmla="*/ 18 w 715"/>
                  <a:gd name="T3" fmla="*/ 33 h 228"/>
                  <a:gd name="T4" fmla="*/ 38 w 715"/>
                  <a:gd name="T5" fmla="*/ 56 h 228"/>
                  <a:gd name="T6" fmla="*/ 60 w 715"/>
                  <a:gd name="T7" fmla="*/ 67 h 228"/>
                  <a:gd name="T8" fmla="*/ 75 w 715"/>
                  <a:gd name="T9" fmla="*/ 87 h 228"/>
                  <a:gd name="T10" fmla="*/ 104 w 715"/>
                  <a:gd name="T11" fmla="*/ 115 h 228"/>
                  <a:gd name="T12" fmla="*/ 126 w 715"/>
                  <a:gd name="T13" fmla="*/ 124 h 228"/>
                  <a:gd name="T14" fmla="*/ 149 w 715"/>
                  <a:gd name="T15" fmla="*/ 142 h 228"/>
                  <a:gd name="T16" fmla="*/ 192 w 715"/>
                  <a:gd name="T17" fmla="*/ 164 h 228"/>
                  <a:gd name="T18" fmla="*/ 241 w 715"/>
                  <a:gd name="T19" fmla="*/ 189 h 228"/>
                  <a:gd name="T20" fmla="*/ 281 w 715"/>
                  <a:gd name="T21" fmla="*/ 202 h 228"/>
                  <a:gd name="T22" fmla="*/ 327 w 715"/>
                  <a:gd name="T23" fmla="*/ 203 h 228"/>
                  <a:gd name="T24" fmla="*/ 377 w 715"/>
                  <a:gd name="T25" fmla="*/ 215 h 228"/>
                  <a:gd name="T26" fmla="*/ 420 w 715"/>
                  <a:gd name="T27" fmla="*/ 220 h 228"/>
                  <a:gd name="T28" fmla="*/ 463 w 715"/>
                  <a:gd name="T29" fmla="*/ 211 h 228"/>
                  <a:gd name="T30" fmla="*/ 538 w 715"/>
                  <a:gd name="T31" fmla="*/ 212 h 228"/>
                  <a:gd name="T32" fmla="*/ 572 w 715"/>
                  <a:gd name="T33" fmla="*/ 190 h 228"/>
                  <a:gd name="T34" fmla="*/ 607 w 715"/>
                  <a:gd name="T35" fmla="*/ 186 h 228"/>
                  <a:gd name="T36" fmla="*/ 685 w 715"/>
                  <a:gd name="T37" fmla="*/ 183 h 228"/>
                  <a:gd name="T38" fmla="*/ 715 w 715"/>
                  <a:gd name="T39" fmla="*/ 169 h 228"/>
                  <a:gd name="T40" fmla="*/ 710 w 715"/>
                  <a:gd name="T41" fmla="*/ 152 h 228"/>
                  <a:gd name="T42" fmla="*/ 699 w 715"/>
                  <a:gd name="T43" fmla="*/ 159 h 228"/>
                  <a:gd name="T44" fmla="*/ 629 w 715"/>
                  <a:gd name="T45" fmla="*/ 171 h 228"/>
                  <a:gd name="T46" fmla="*/ 562 w 715"/>
                  <a:gd name="T47" fmla="*/ 177 h 228"/>
                  <a:gd name="T48" fmla="*/ 531 w 715"/>
                  <a:gd name="T49" fmla="*/ 199 h 228"/>
                  <a:gd name="T50" fmla="*/ 489 w 715"/>
                  <a:gd name="T51" fmla="*/ 201 h 228"/>
                  <a:gd name="T52" fmla="*/ 449 w 715"/>
                  <a:gd name="T53" fmla="*/ 201 h 228"/>
                  <a:gd name="T54" fmla="*/ 407 w 715"/>
                  <a:gd name="T55" fmla="*/ 210 h 228"/>
                  <a:gd name="T56" fmla="*/ 356 w 715"/>
                  <a:gd name="T57" fmla="*/ 197 h 228"/>
                  <a:gd name="T58" fmla="*/ 313 w 715"/>
                  <a:gd name="T59" fmla="*/ 193 h 228"/>
                  <a:gd name="T60" fmla="*/ 262 w 715"/>
                  <a:gd name="T61" fmla="*/ 189 h 228"/>
                  <a:gd name="T62" fmla="*/ 218 w 715"/>
                  <a:gd name="T63" fmla="*/ 164 h 228"/>
                  <a:gd name="T64" fmla="*/ 166 w 715"/>
                  <a:gd name="T65" fmla="*/ 145 h 228"/>
                  <a:gd name="T66" fmla="*/ 129 w 715"/>
                  <a:gd name="T67" fmla="*/ 116 h 228"/>
                  <a:gd name="T68" fmla="*/ 104 w 715"/>
                  <a:gd name="T69" fmla="*/ 105 h 228"/>
                  <a:gd name="T70" fmla="*/ 83 w 715"/>
                  <a:gd name="T71" fmla="*/ 83 h 228"/>
                  <a:gd name="T72" fmla="*/ 53 w 715"/>
                  <a:gd name="T73" fmla="*/ 54 h 228"/>
                  <a:gd name="T74" fmla="*/ 29 w 715"/>
                  <a:gd name="T75" fmla="*/ 39 h 228"/>
                  <a:gd name="T76" fmla="*/ 20 w 715"/>
                  <a:gd name="T77" fmla="*/ 20 h 228"/>
                  <a:gd name="T78" fmla="*/ 3 w 715"/>
                  <a:gd name="T79" fmla="*/ 0 h 228"/>
                  <a:gd name="T80" fmla="*/ 0 w 715"/>
                  <a:gd name="T81" fmla="*/ 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5" h="228">
                    <a:moveTo>
                      <a:pt x="0" y="5"/>
                    </a:moveTo>
                    <a:cubicBezTo>
                      <a:pt x="10" y="11"/>
                      <a:pt x="13" y="23"/>
                      <a:pt x="18" y="33"/>
                    </a:cubicBezTo>
                    <a:cubicBezTo>
                      <a:pt x="22" y="43"/>
                      <a:pt x="28" y="51"/>
                      <a:pt x="38" y="56"/>
                    </a:cubicBezTo>
                    <a:cubicBezTo>
                      <a:pt x="45" y="60"/>
                      <a:pt x="54" y="62"/>
                      <a:pt x="60" y="67"/>
                    </a:cubicBezTo>
                    <a:cubicBezTo>
                      <a:pt x="67" y="72"/>
                      <a:pt x="71" y="80"/>
                      <a:pt x="75" y="87"/>
                    </a:cubicBezTo>
                    <a:cubicBezTo>
                      <a:pt x="83" y="99"/>
                      <a:pt x="91" y="108"/>
                      <a:pt x="104" y="115"/>
                    </a:cubicBezTo>
                    <a:cubicBezTo>
                      <a:pt x="111" y="118"/>
                      <a:pt x="119" y="121"/>
                      <a:pt x="126" y="124"/>
                    </a:cubicBezTo>
                    <a:cubicBezTo>
                      <a:pt x="134" y="129"/>
                      <a:pt x="141" y="136"/>
                      <a:pt x="149" y="142"/>
                    </a:cubicBezTo>
                    <a:cubicBezTo>
                      <a:pt x="162" y="154"/>
                      <a:pt x="175" y="160"/>
                      <a:pt x="192" y="164"/>
                    </a:cubicBezTo>
                    <a:cubicBezTo>
                      <a:pt x="210" y="170"/>
                      <a:pt x="225" y="179"/>
                      <a:pt x="241" y="189"/>
                    </a:cubicBezTo>
                    <a:cubicBezTo>
                      <a:pt x="254" y="196"/>
                      <a:pt x="266" y="201"/>
                      <a:pt x="281" y="202"/>
                    </a:cubicBezTo>
                    <a:cubicBezTo>
                      <a:pt x="296" y="204"/>
                      <a:pt x="312" y="202"/>
                      <a:pt x="327" y="203"/>
                    </a:cubicBezTo>
                    <a:cubicBezTo>
                      <a:pt x="345" y="204"/>
                      <a:pt x="360" y="209"/>
                      <a:pt x="377" y="215"/>
                    </a:cubicBezTo>
                    <a:cubicBezTo>
                      <a:pt x="391" y="219"/>
                      <a:pt x="405" y="222"/>
                      <a:pt x="420" y="220"/>
                    </a:cubicBezTo>
                    <a:cubicBezTo>
                      <a:pt x="434" y="218"/>
                      <a:pt x="448" y="212"/>
                      <a:pt x="463" y="211"/>
                    </a:cubicBezTo>
                    <a:cubicBezTo>
                      <a:pt x="489" y="209"/>
                      <a:pt x="514" y="228"/>
                      <a:pt x="538" y="212"/>
                    </a:cubicBezTo>
                    <a:cubicBezTo>
                      <a:pt x="550" y="204"/>
                      <a:pt x="558" y="194"/>
                      <a:pt x="572" y="190"/>
                    </a:cubicBezTo>
                    <a:cubicBezTo>
                      <a:pt x="583" y="186"/>
                      <a:pt x="595" y="185"/>
                      <a:pt x="607" y="186"/>
                    </a:cubicBezTo>
                    <a:cubicBezTo>
                      <a:pt x="633" y="186"/>
                      <a:pt x="660" y="190"/>
                      <a:pt x="685" y="183"/>
                    </a:cubicBezTo>
                    <a:cubicBezTo>
                      <a:pt x="696" y="180"/>
                      <a:pt x="706" y="175"/>
                      <a:pt x="715" y="169"/>
                    </a:cubicBezTo>
                    <a:cubicBezTo>
                      <a:pt x="714" y="164"/>
                      <a:pt x="712" y="158"/>
                      <a:pt x="710" y="152"/>
                    </a:cubicBezTo>
                    <a:cubicBezTo>
                      <a:pt x="707" y="155"/>
                      <a:pt x="703" y="157"/>
                      <a:pt x="699" y="159"/>
                    </a:cubicBezTo>
                    <a:cubicBezTo>
                      <a:pt x="677" y="171"/>
                      <a:pt x="653" y="172"/>
                      <a:pt x="629" y="171"/>
                    </a:cubicBezTo>
                    <a:cubicBezTo>
                      <a:pt x="607" y="170"/>
                      <a:pt x="583" y="169"/>
                      <a:pt x="562" y="177"/>
                    </a:cubicBezTo>
                    <a:cubicBezTo>
                      <a:pt x="550" y="182"/>
                      <a:pt x="542" y="191"/>
                      <a:pt x="531" y="199"/>
                    </a:cubicBezTo>
                    <a:cubicBezTo>
                      <a:pt x="518" y="208"/>
                      <a:pt x="503" y="204"/>
                      <a:pt x="489" y="201"/>
                    </a:cubicBezTo>
                    <a:cubicBezTo>
                      <a:pt x="476" y="198"/>
                      <a:pt x="463" y="198"/>
                      <a:pt x="449" y="201"/>
                    </a:cubicBezTo>
                    <a:cubicBezTo>
                      <a:pt x="435" y="204"/>
                      <a:pt x="422" y="210"/>
                      <a:pt x="407" y="210"/>
                    </a:cubicBezTo>
                    <a:cubicBezTo>
                      <a:pt x="389" y="210"/>
                      <a:pt x="373" y="202"/>
                      <a:pt x="356" y="197"/>
                    </a:cubicBezTo>
                    <a:cubicBezTo>
                      <a:pt x="342" y="194"/>
                      <a:pt x="328" y="193"/>
                      <a:pt x="313" y="193"/>
                    </a:cubicBezTo>
                    <a:cubicBezTo>
                      <a:pt x="296" y="194"/>
                      <a:pt x="278" y="194"/>
                      <a:pt x="262" y="189"/>
                    </a:cubicBezTo>
                    <a:cubicBezTo>
                      <a:pt x="246" y="183"/>
                      <a:pt x="233" y="172"/>
                      <a:pt x="218" y="164"/>
                    </a:cubicBezTo>
                    <a:cubicBezTo>
                      <a:pt x="202" y="156"/>
                      <a:pt x="182" y="155"/>
                      <a:pt x="166" y="145"/>
                    </a:cubicBezTo>
                    <a:cubicBezTo>
                      <a:pt x="153" y="136"/>
                      <a:pt x="143" y="124"/>
                      <a:pt x="129" y="116"/>
                    </a:cubicBezTo>
                    <a:cubicBezTo>
                      <a:pt x="121" y="112"/>
                      <a:pt x="112" y="109"/>
                      <a:pt x="104" y="105"/>
                    </a:cubicBezTo>
                    <a:cubicBezTo>
                      <a:pt x="95" y="100"/>
                      <a:pt x="89" y="92"/>
                      <a:pt x="83" y="83"/>
                    </a:cubicBezTo>
                    <a:cubicBezTo>
                      <a:pt x="75" y="70"/>
                      <a:pt x="67" y="60"/>
                      <a:pt x="53" y="54"/>
                    </a:cubicBezTo>
                    <a:cubicBezTo>
                      <a:pt x="44" y="50"/>
                      <a:pt x="35" y="47"/>
                      <a:pt x="29" y="39"/>
                    </a:cubicBezTo>
                    <a:cubicBezTo>
                      <a:pt x="25" y="33"/>
                      <a:pt x="23" y="26"/>
                      <a:pt x="20" y="20"/>
                    </a:cubicBezTo>
                    <a:cubicBezTo>
                      <a:pt x="16" y="12"/>
                      <a:pt x="11" y="5"/>
                      <a:pt x="3" y="0"/>
                    </a:cubicBezTo>
                    <a:cubicBezTo>
                      <a:pt x="2" y="2"/>
                      <a:pt x="1" y="3"/>
                      <a:pt x="0" y="5"/>
                    </a:cubicBezTo>
                    <a:close/>
                  </a:path>
                </a:pathLst>
              </a:custGeom>
              <a:solidFill>
                <a:srgbClr val="6696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8" name="Freeform 426">
                <a:extLst>
                  <a:ext uri="{FF2B5EF4-FFF2-40B4-BE49-F238E27FC236}">
                    <a16:creationId xmlns:a16="http://schemas.microsoft.com/office/drawing/2014/main" id="{A48CA6CC-19BF-4309-9A7F-A39D68B62EA4}"/>
                  </a:ext>
                </a:extLst>
              </p:cNvPr>
              <p:cNvSpPr>
                <a:spLocks/>
              </p:cNvSpPr>
              <p:nvPr/>
            </p:nvSpPr>
            <p:spPr bwMode="auto">
              <a:xfrm>
                <a:off x="1028" y="883"/>
                <a:ext cx="112" cy="176"/>
              </a:xfrm>
              <a:custGeom>
                <a:avLst/>
                <a:gdLst>
                  <a:gd name="T0" fmla="*/ 83 w 96"/>
                  <a:gd name="T1" fmla="*/ 136 h 150"/>
                  <a:gd name="T2" fmla="*/ 88 w 96"/>
                  <a:gd name="T3" fmla="*/ 23 h 150"/>
                  <a:gd name="T4" fmla="*/ 7 w 96"/>
                  <a:gd name="T5" fmla="*/ 28 h 150"/>
                  <a:gd name="T6" fmla="*/ 42 w 96"/>
                  <a:gd name="T7" fmla="*/ 150 h 150"/>
                  <a:gd name="T8" fmla="*/ 83 w 96"/>
                  <a:gd name="T9" fmla="*/ 136 h 150"/>
                </a:gdLst>
                <a:ahLst/>
                <a:cxnLst>
                  <a:cxn ang="0">
                    <a:pos x="T0" y="T1"/>
                  </a:cxn>
                  <a:cxn ang="0">
                    <a:pos x="T2" y="T3"/>
                  </a:cxn>
                  <a:cxn ang="0">
                    <a:pos x="T4" y="T5"/>
                  </a:cxn>
                  <a:cxn ang="0">
                    <a:pos x="T6" y="T7"/>
                  </a:cxn>
                  <a:cxn ang="0">
                    <a:pos x="T8" y="T9"/>
                  </a:cxn>
                </a:cxnLst>
                <a:rect l="0" t="0" r="r" b="b"/>
                <a:pathLst>
                  <a:path w="96" h="150">
                    <a:moveTo>
                      <a:pt x="83" y="136"/>
                    </a:moveTo>
                    <a:cubicBezTo>
                      <a:pt x="83" y="136"/>
                      <a:pt x="96" y="46"/>
                      <a:pt x="88" y="23"/>
                    </a:cubicBezTo>
                    <a:cubicBezTo>
                      <a:pt x="79" y="0"/>
                      <a:pt x="14" y="6"/>
                      <a:pt x="7" y="28"/>
                    </a:cubicBezTo>
                    <a:cubicBezTo>
                      <a:pt x="0" y="49"/>
                      <a:pt x="42" y="150"/>
                      <a:pt x="42" y="150"/>
                    </a:cubicBezTo>
                    <a:lnTo>
                      <a:pt x="83" y="136"/>
                    </a:lnTo>
                    <a:close/>
                  </a:path>
                </a:pathLst>
              </a:custGeom>
              <a:solidFill>
                <a:srgbClr val="6CA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9" name="Freeform 427">
                <a:extLst>
                  <a:ext uri="{FF2B5EF4-FFF2-40B4-BE49-F238E27FC236}">
                    <a16:creationId xmlns:a16="http://schemas.microsoft.com/office/drawing/2014/main" id="{DFA1A9B0-E206-4F65-A4AF-B2646F2D7DB5}"/>
                  </a:ext>
                </a:extLst>
              </p:cNvPr>
              <p:cNvSpPr>
                <a:spLocks/>
              </p:cNvSpPr>
              <p:nvPr/>
            </p:nvSpPr>
            <p:spPr bwMode="auto">
              <a:xfrm>
                <a:off x="996" y="1100"/>
                <a:ext cx="772" cy="1082"/>
              </a:xfrm>
              <a:custGeom>
                <a:avLst/>
                <a:gdLst>
                  <a:gd name="T0" fmla="*/ 238 w 659"/>
                  <a:gd name="T1" fmla="*/ 21 h 924"/>
                  <a:gd name="T2" fmla="*/ 387 w 659"/>
                  <a:gd name="T3" fmla="*/ 299 h 924"/>
                  <a:gd name="T4" fmla="*/ 658 w 659"/>
                  <a:gd name="T5" fmla="*/ 612 h 924"/>
                  <a:gd name="T6" fmla="*/ 266 w 659"/>
                  <a:gd name="T7" fmla="*/ 769 h 924"/>
                  <a:gd name="T8" fmla="*/ 24 w 659"/>
                  <a:gd name="T9" fmla="*/ 74 h 924"/>
                  <a:gd name="T10" fmla="*/ 33 w 659"/>
                  <a:gd name="T11" fmla="*/ 4 h 924"/>
                  <a:gd name="T12" fmla="*/ 154 w 659"/>
                  <a:gd name="T13" fmla="*/ 4 h 924"/>
                  <a:gd name="T14" fmla="*/ 238 w 659"/>
                  <a:gd name="T15" fmla="*/ 21 h 9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9" h="924">
                    <a:moveTo>
                      <a:pt x="238" y="21"/>
                    </a:moveTo>
                    <a:cubicBezTo>
                      <a:pt x="240" y="26"/>
                      <a:pt x="282" y="210"/>
                      <a:pt x="387" y="299"/>
                    </a:cubicBezTo>
                    <a:cubicBezTo>
                      <a:pt x="492" y="388"/>
                      <a:pt x="659" y="427"/>
                      <a:pt x="658" y="612"/>
                    </a:cubicBezTo>
                    <a:cubicBezTo>
                      <a:pt x="657" y="797"/>
                      <a:pt x="520" y="924"/>
                      <a:pt x="266" y="769"/>
                    </a:cubicBezTo>
                    <a:cubicBezTo>
                      <a:pt x="13" y="614"/>
                      <a:pt x="0" y="212"/>
                      <a:pt x="24" y="74"/>
                    </a:cubicBezTo>
                    <a:cubicBezTo>
                      <a:pt x="24" y="74"/>
                      <a:pt x="24" y="8"/>
                      <a:pt x="33" y="4"/>
                    </a:cubicBezTo>
                    <a:cubicBezTo>
                      <a:pt x="42" y="0"/>
                      <a:pt x="148" y="5"/>
                      <a:pt x="154" y="4"/>
                    </a:cubicBezTo>
                    <a:cubicBezTo>
                      <a:pt x="160" y="4"/>
                      <a:pt x="238" y="21"/>
                      <a:pt x="238" y="21"/>
                    </a:cubicBezTo>
                    <a:close/>
                  </a:path>
                </a:pathLst>
              </a:custGeom>
              <a:solidFill>
                <a:srgbClr val="903C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0" name="Freeform 428">
                <a:extLst>
                  <a:ext uri="{FF2B5EF4-FFF2-40B4-BE49-F238E27FC236}">
                    <a16:creationId xmlns:a16="http://schemas.microsoft.com/office/drawing/2014/main" id="{3BD89A66-BECF-4DB9-9CF0-AFA059D125BA}"/>
                  </a:ext>
                </a:extLst>
              </p:cNvPr>
              <p:cNvSpPr>
                <a:spLocks/>
              </p:cNvSpPr>
              <p:nvPr/>
            </p:nvSpPr>
            <p:spPr bwMode="auto">
              <a:xfrm>
                <a:off x="996" y="1102"/>
                <a:ext cx="763" cy="1058"/>
              </a:xfrm>
              <a:custGeom>
                <a:avLst/>
                <a:gdLst>
                  <a:gd name="T0" fmla="*/ 157 w 652"/>
                  <a:gd name="T1" fmla="*/ 391 h 903"/>
                  <a:gd name="T2" fmla="*/ 256 w 652"/>
                  <a:gd name="T3" fmla="*/ 595 h 903"/>
                  <a:gd name="T4" fmla="*/ 355 w 652"/>
                  <a:gd name="T5" fmla="*/ 688 h 903"/>
                  <a:gd name="T6" fmla="*/ 497 w 652"/>
                  <a:gd name="T7" fmla="*/ 735 h 903"/>
                  <a:gd name="T8" fmla="*/ 652 w 652"/>
                  <a:gd name="T9" fmla="*/ 674 h 903"/>
                  <a:gd name="T10" fmla="*/ 266 w 652"/>
                  <a:gd name="T11" fmla="*/ 767 h 903"/>
                  <a:gd name="T12" fmla="*/ 24 w 652"/>
                  <a:gd name="T13" fmla="*/ 72 h 903"/>
                  <a:gd name="T14" fmla="*/ 33 w 652"/>
                  <a:gd name="T15" fmla="*/ 2 h 903"/>
                  <a:gd name="T16" fmla="*/ 86 w 652"/>
                  <a:gd name="T17" fmla="*/ 0 h 903"/>
                  <a:gd name="T18" fmla="*/ 99 w 652"/>
                  <a:gd name="T19" fmla="*/ 26 h 903"/>
                  <a:gd name="T20" fmla="*/ 157 w 652"/>
                  <a:gd name="T21" fmla="*/ 391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2" h="903">
                    <a:moveTo>
                      <a:pt x="157" y="391"/>
                    </a:moveTo>
                    <a:cubicBezTo>
                      <a:pt x="183" y="462"/>
                      <a:pt x="210" y="534"/>
                      <a:pt x="256" y="595"/>
                    </a:cubicBezTo>
                    <a:cubicBezTo>
                      <a:pt x="284" y="631"/>
                      <a:pt x="317" y="663"/>
                      <a:pt x="355" y="688"/>
                    </a:cubicBezTo>
                    <a:cubicBezTo>
                      <a:pt x="397" y="716"/>
                      <a:pt x="446" y="737"/>
                      <a:pt x="497" y="735"/>
                    </a:cubicBezTo>
                    <a:cubicBezTo>
                      <a:pt x="553" y="734"/>
                      <a:pt x="604" y="705"/>
                      <a:pt x="652" y="674"/>
                    </a:cubicBezTo>
                    <a:cubicBezTo>
                      <a:pt x="622" y="822"/>
                      <a:pt x="489" y="903"/>
                      <a:pt x="266" y="767"/>
                    </a:cubicBezTo>
                    <a:cubicBezTo>
                      <a:pt x="13" y="612"/>
                      <a:pt x="0" y="210"/>
                      <a:pt x="24" y="72"/>
                    </a:cubicBezTo>
                    <a:cubicBezTo>
                      <a:pt x="24" y="72"/>
                      <a:pt x="24" y="6"/>
                      <a:pt x="33" y="2"/>
                    </a:cubicBezTo>
                    <a:cubicBezTo>
                      <a:pt x="37" y="0"/>
                      <a:pt x="61" y="0"/>
                      <a:pt x="86" y="0"/>
                    </a:cubicBezTo>
                    <a:cubicBezTo>
                      <a:pt x="99" y="26"/>
                      <a:pt x="99" y="26"/>
                      <a:pt x="99" y="26"/>
                    </a:cubicBezTo>
                    <a:cubicBezTo>
                      <a:pt x="74" y="148"/>
                      <a:pt x="114" y="273"/>
                      <a:pt x="157" y="391"/>
                    </a:cubicBezTo>
                    <a:close/>
                  </a:path>
                </a:pathLst>
              </a:custGeom>
              <a:solidFill>
                <a:srgbClr val="7531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1" name="Freeform 429">
                <a:extLst>
                  <a:ext uri="{FF2B5EF4-FFF2-40B4-BE49-F238E27FC236}">
                    <a16:creationId xmlns:a16="http://schemas.microsoft.com/office/drawing/2014/main" id="{3FCE44C8-7749-4542-AD17-2DEA868F8B02}"/>
                  </a:ext>
                </a:extLst>
              </p:cNvPr>
              <p:cNvSpPr>
                <a:spLocks/>
              </p:cNvSpPr>
              <p:nvPr/>
            </p:nvSpPr>
            <p:spPr bwMode="auto">
              <a:xfrm>
                <a:off x="1422" y="1505"/>
                <a:ext cx="284" cy="264"/>
              </a:xfrm>
              <a:custGeom>
                <a:avLst/>
                <a:gdLst>
                  <a:gd name="T0" fmla="*/ 23 w 242"/>
                  <a:gd name="T1" fmla="*/ 11 h 225"/>
                  <a:gd name="T2" fmla="*/ 109 w 242"/>
                  <a:gd name="T3" fmla="*/ 41 h 225"/>
                  <a:gd name="T4" fmla="*/ 185 w 242"/>
                  <a:gd name="T5" fmla="*/ 92 h 225"/>
                  <a:gd name="T6" fmla="*/ 232 w 242"/>
                  <a:gd name="T7" fmla="*/ 160 h 225"/>
                  <a:gd name="T8" fmla="*/ 215 w 242"/>
                  <a:gd name="T9" fmla="*/ 221 h 225"/>
                  <a:gd name="T10" fmla="*/ 169 w 242"/>
                  <a:gd name="T11" fmla="*/ 186 h 225"/>
                  <a:gd name="T12" fmla="*/ 119 w 242"/>
                  <a:gd name="T13" fmla="*/ 145 h 225"/>
                  <a:gd name="T14" fmla="*/ 59 w 242"/>
                  <a:gd name="T15" fmla="*/ 109 h 225"/>
                  <a:gd name="T16" fmla="*/ 1 w 242"/>
                  <a:gd name="T17" fmla="*/ 45 h 225"/>
                  <a:gd name="T18" fmla="*/ 23 w 242"/>
                  <a:gd name="T19" fmla="*/ 1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225">
                    <a:moveTo>
                      <a:pt x="23" y="11"/>
                    </a:moveTo>
                    <a:cubicBezTo>
                      <a:pt x="54" y="0"/>
                      <a:pt x="83" y="26"/>
                      <a:pt x="109" y="41"/>
                    </a:cubicBezTo>
                    <a:cubicBezTo>
                      <a:pt x="135" y="57"/>
                      <a:pt x="162" y="72"/>
                      <a:pt x="185" y="92"/>
                    </a:cubicBezTo>
                    <a:cubicBezTo>
                      <a:pt x="206" y="111"/>
                      <a:pt x="222" y="134"/>
                      <a:pt x="232" y="160"/>
                    </a:cubicBezTo>
                    <a:cubicBezTo>
                      <a:pt x="240" y="180"/>
                      <a:pt x="242" y="216"/>
                      <a:pt x="215" y="221"/>
                    </a:cubicBezTo>
                    <a:cubicBezTo>
                      <a:pt x="194" y="225"/>
                      <a:pt x="180" y="198"/>
                      <a:pt x="169" y="186"/>
                    </a:cubicBezTo>
                    <a:cubicBezTo>
                      <a:pt x="156" y="170"/>
                      <a:pt x="135" y="156"/>
                      <a:pt x="119" y="145"/>
                    </a:cubicBezTo>
                    <a:cubicBezTo>
                      <a:pt x="100" y="131"/>
                      <a:pt x="79" y="120"/>
                      <a:pt x="59" y="109"/>
                    </a:cubicBezTo>
                    <a:cubicBezTo>
                      <a:pt x="36" y="95"/>
                      <a:pt x="0" y="78"/>
                      <a:pt x="1" y="45"/>
                    </a:cubicBezTo>
                    <a:cubicBezTo>
                      <a:pt x="2" y="30"/>
                      <a:pt x="8" y="17"/>
                      <a:pt x="23" y="11"/>
                    </a:cubicBezTo>
                    <a:close/>
                  </a:path>
                </a:pathLst>
              </a:custGeom>
              <a:solidFill>
                <a:srgbClr val="AF5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2" name="Freeform 430">
                <a:extLst>
                  <a:ext uri="{FF2B5EF4-FFF2-40B4-BE49-F238E27FC236}">
                    <a16:creationId xmlns:a16="http://schemas.microsoft.com/office/drawing/2014/main" id="{7E5CD03E-044A-40CC-AEA3-D7E0A86C65CF}"/>
                  </a:ext>
                </a:extLst>
              </p:cNvPr>
              <p:cNvSpPr>
                <a:spLocks/>
              </p:cNvSpPr>
              <p:nvPr/>
            </p:nvSpPr>
            <p:spPr bwMode="auto">
              <a:xfrm>
                <a:off x="1505" y="1560"/>
                <a:ext cx="140" cy="123"/>
              </a:xfrm>
              <a:custGeom>
                <a:avLst/>
                <a:gdLst>
                  <a:gd name="T0" fmla="*/ 5 w 119"/>
                  <a:gd name="T1" fmla="*/ 6 h 105"/>
                  <a:gd name="T2" fmla="*/ 73 w 119"/>
                  <a:gd name="T3" fmla="*/ 26 h 105"/>
                  <a:gd name="T4" fmla="*/ 118 w 119"/>
                  <a:gd name="T5" fmla="*/ 89 h 105"/>
                  <a:gd name="T6" fmla="*/ 103 w 119"/>
                  <a:gd name="T7" fmla="*/ 103 h 105"/>
                  <a:gd name="T8" fmla="*/ 45 w 119"/>
                  <a:gd name="T9" fmla="*/ 63 h 105"/>
                  <a:gd name="T10" fmla="*/ 1 w 119"/>
                  <a:gd name="T11" fmla="*/ 14 h 105"/>
                  <a:gd name="T12" fmla="*/ 5 w 119"/>
                  <a:gd name="T13" fmla="*/ 6 h 105"/>
                </a:gdLst>
                <a:ahLst/>
                <a:cxnLst>
                  <a:cxn ang="0">
                    <a:pos x="T0" y="T1"/>
                  </a:cxn>
                  <a:cxn ang="0">
                    <a:pos x="T2" y="T3"/>
                  </a:cxn>
                  <a:cxn ang="0">
                    <a:pos x="T4" y="T5"/>
                  </a:cxn>
                  <a:cxn ang="0">
                    <a:pos x="T6" y="T7"/>
                  </a:cxn>
                  <a:cxn ang="0">
                    <a:pos x="T8" y="T9"/>
                  </a:cxn>
                  <a:cxn ang="0">
                    <a:pos x="T10" y="T11"/>
                  </a:cxn>
                  <a:cxn ang="0">
                    <a:pos x="T12" y="T13"/>
                  </a:cxn>
                </a:cxnLst>
                <a:rect l="0" t="0" r="r" b="b"/>
                <a:pathLst>
                  <a:path w="119" h="105">
                    <a:moveTo>
                      <a:pt x="5" y="6"/>
                    </a:moveTo>
                    <a:cubicBezTo>
                      <a:pt x="32" y="0"/>
                      <a:pt x="52" y="9"/>
                      <a:pt x="73" y="26"/>
                    </a:cubicBezTo>
                    <a:cubicBezTo>
                      <a:pt x="91" y="40"/>
                      <a:pt x="118" y="64"/>
                      <a:pt x="118" y="89"/>
                    </a:cubicBezTo>
                    <a:cubicBezTo>
                      <a:pt x="119" y="97"/>
                      <a:pt x="112" y="105"/>
                      <a:pt x="103" y="103"/>
                    </a:cubicBezTo>
                    <a:cubicBezTo>
                      <a:pt x="81" y="98"/>
                      <a:pt x="63" y="76"/>
                      <a:pt x="45" y="63"/>
                    </a:cubicBezTo>
                    <a:cubicBezTo>
                      <a:pt x="26" y="48"/>
                      <a:pt x="11" y="36"/>
                      <a:pt x="1" y="14"/>
                    </a:cubicBezTo>
                    <a:cubicBezTo>
                      <a:pt x="0" y="11"/>
                      <a:pt x="2" y="7"/>
                      <a:pt x="5" y="6"/>
                    </a:cubicBezTo>
                    <a:close/>
                  </a:path>
                </a:pathLst>
              </a:custGeom>
              <a:solidFill>
                <a:srgbClr val="C785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3" name="Freeform 431">
                <a:extLst>
                  <a:ext uri="{FF2B5EF4-FFF2-40B4-BE49-F238E27FC236}">
                    <a16:creationId xmlns:a16="http://schemas.microsoft.com/office/drawing/2014/main" id="{DCE1BCE2-F183-4ECF-9DDD-F9B7510151D3}"/>
                  </a:ext>
                </a:extLst>
              </p:cNvPr>
              <p:cNvSpPr>
                <a:spLocks/>
              </p:cNvSpPr>
              <p:nvPr/>
            </p:nvSpPr>
            <p:spPr bwMode="auto">
              <a:xfrm>
                <a:off x="931" y="995"/>
                <a:ext cx="413" cy="299"/>
              </a:xfrm>
              <a:custGeom>
                <a:avLst/>
                <a:gdLst>
                  <a:gd name="T0" fmla="*/ 217 w 353"/>
                  <a:gd name="T1" fmla="*/ 33 h 255"/>
                  <a:gd name="T2" fmla="*/ 353 w 353"/>
                  <a:gd name="T3" fmla="*/ 56 h 255"/>
                  <a:gd name="T4" fmla="*/ 230 w 353"/>
                  <a:gd name="T5" fmla="*/ 126 h 255"/>
                  <a:gd name="T6" fmla="*/ 280 w 353"/>
                  <a:gd name="T7" fmla="*/ 177 h 255"/>
                  <a:gd name="T8" fmla="*/ 166 w 353"/>
                  <a:gd name="T9" fmla="*/ 154 h 255"/>
                  <a:gd name="T10" fmla="*/ 28 w 353"/>
                  <a:gd name="T11" fmla="*/ 229 h 255"/>
                  <a:gd name="T12" fmla="*/ 71 w 353"/>
                  <a:gd name="T13" fmla="*/ 138 h 255"/>
                  <a:gd name="T14" fmla="*/ 0 w 353"/>
                  <a:gd name="T15" fmla="*/ 150 h 255"/>
                  <a:gd name="T16" fmla="*/ 66 w 353"/>
                  <a:gd name="T17" fmla="*/ 78 h 255"/>
                  <a:gd name="T18" fmla="*/ 217 w 353"/>
                  <a:gd name="T19" fmla="*/ 33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3" h="255">
                    <a:moveTo>
                      <a:pt x="217" y="33"/>
                    </a:moveTo>
                    <a:cubicBezTo>
                      <a:pt x="217" y="33"/>
                      <a:pt x="313" y="88"/>
                      <a:pt x="353" y="56"/>
                    </a:cubicBezTo>
                    <a:cubicBezTo>
                      <a:pt x="353" y="56"/>
                      <a:pt x="322" y="148"/>
                      <a:pt x="230" y="126"/>
                    </a:cubicBezTo>
                    <a:cubicBezTo>
                      <a:pt x="230" y="126"/>
                      <a:pt x="246" y="174"/>
                      <a:pt x="280" y="177"/>
                    </a:cubicBezTo>
                    <a:cubicBezTo>
                      <a:pt x="280" y="177"/>
                      <a:pt x="216" y="217"/>
                      <a:pt x="166" y="154"/>
                    </a:cubicBezTo>
                    <a:cubicBezTo>
                      <a:pt x="166" y="154"/>
                      <a:pt x="108" y="255"/>
                      <a:pt x="28" y="229"/>
                    </a:cubicBezTo>
                    <a:cubicBezTo>
                      <a:pt x="28" y="229"/>
                      <a:pt x="76" y="181"/>
                      <a:pt x="71" y="138"/>
                    </a:cubicBezTo>
                    <a:cubicBezTo>
                      <a:pt x="71" y="138"/>
                      <a:pt x="42" y="176"/>
                      <a:pt x="0" y="150"/>
                    </a:cubicBezTo>
                    <a:cubicBezTo>
                      <a:pt x="0" y="150"/>
                      <a:pt x="46" y="113"/>
                      <a:pt x="66" y="78"/>
                    </a:cubicBezTo>
                    <a:cubicBezTo>
                      <a:pt x="87" y="44"/>
                      <a:pt x="156" y="0"/>
                      <a:pt x="217" y="33"/>
                    </a:cubicBezTo>
                    <a:close/>
                  </a:path>
                </a:pathLst>
              </a:custGeom>
              <a:solidFill>
                <a:srgbClr val="6CA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4" name="Freeform 432">
                <a:extLst>
                  <a:ext uri="{FF2B5EF4-FFF2-40B4-BE49-F238E27FC236}">
                    <a16:creationId xmlns:a16="http://schemas.microsoft.com/office/drawing/2014/main" id="{3EAB6A20-757D-4CB3-81F9-143A210AA477}"/>
                  </a:ext>
                </a:extLst>
              </p:cNvPr>
              <p:cNvSpPr>
                <a:spLocks/>
              </p:cNvSpPr>
              <p:nvPr/>
            </p:nvSpPr>
            <p:spPr bwMode="auto">
              <a:xfrm>
                <a:off x="931" y="1041"/>
                <a:ext cx="413" cy="253"/>
              </a:xfrm>
              <a:custGeom>
                <a:avLst/>
                <a:gdLst>
                  <a:gd name="T0" fmla="*/ 44 w 353"/>
                  <a:gd name="T1" fmla="*/ 87 h 216"/>
                  <a:gd name="T2" fmla="*/ 98 w 353"/>
                  <a:gd name="T3" fmla="*/ 50 h 216"/>
                  <a:gd name="T4" fmla="*/ 95 w 353"/>
                  <a:gd name="T5" fmla="*/ 130 h 216"/>
                  <a:gd name="T6" fmla="*/ 148 w 353"/>
                  <a:gd name="T7" fmla="*/ 67 h 216"/>
                  <a:gd name="T8" fmla="*/ 205 w 353"/>
                  <a:gd name="T9" fmla="*/ 99 h 216"/>
                  <a:gd name="T10" fmla="*/ 189 w 353"/>
                  <a:gd name="T11" fmla="*/ 55 h 216"/>
                  <a:gd name="T12" fmla="*/ 278 w 353"/>
                  <a:gd name="T13" fmla="*/ 52 h 216"/>
                  <a:gd name="T14" fmla="*/ 228 w 353"/>
                  <a:gd name="T15" fmla="*/ 0 h 216"/>
                  <a:gd name="T16" fmla="*/ 353 w 353"/>
                  <a:gd name="T17" fmla="*/ 17 h 216"/>
                  <a:gd name="T18" fmla="*/ 230 w 353"/>
                  <a:gd name="T19" fmla="*/ 87 h 216"/>
                  <a:gd name="T20" fmla="*/ 280 w 353"/>
                  <a:gd name="T21" fmla="*/ 138 h 216"/>
                  <a:gd name="T22" fmla="*/ 166 w 353"/>
                  <a:gd name="T23" fmla="*/ 115 h 216"/>
                  <a:gd name="T24" fmla="*/ 28 w 353"/>
                  <a:gd name="T25" fmla="*/ 190 h 216"/>
                  <a:gd name="T26" fmla="*/ 71 w 353"/>
                  <a:gd name="T27" fmla="*/ 99 h 216"/>
                  <a:gd name="T28" fmla="*/ 0 w 353"/>
                  <a:gd name="T29" fmla="*/ 111 h 216"/>
                  <a:gd name="T30" fmla="*/ 51 w 353"/>
                  <a:gd name="T31" fmla="*/ 60 h 216"/>
                  <a:gd name="T32" fmla="*/ 44 w 353"/>
                  <a:gd name="T33" fmla="*/ 87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3" h="216">
                    <a:moveTo>
                      <a:pt x="44" y="87"/>
                    </a:moveTo>
                    <a:cubicBezTo>
                      <a:pt x="62" y="75"/>
                      <a:pt x="80" y="63"/>
                      <a:pt x="98" y="50"/>
                    </a:cubicBezTo>
                    <a:cubicBezTo>
                      <a:pt x="101" y="77"/>
                      <a:pt x="100" y="104"/>
                      <a:pt x="95" y="130"/>
                    </a:cubicBezTo>
                    <a:cubicBezTo>
                      <a:pt x="117" y="113"/>
                      <a:pt x="135" y="92"/>
                      <a:pt x="148" y="67"/>
                    </a:cubicBezTo>
                    <a:cubicBezTo>
                      <a:pt x="166" y="80"/>
                      <a:pt x="185" y="91"/>
                      <a:pt x="205" y="99"/>
                    </a:cubicBezTo>
                    <a:cubicBezTo>
                      <a:pt x="200" y="84"/>
                      <a:pt x="194" y="70"/>
                      <a:pt x="189" y="55"/>
                    </a:cubicBezTo>
                    <a:cubicBezTo>
                      <a:pt x="218" y="64"/>
                      <a:pt x="250" y="63"/>
                      <a:pt x="278" y="52"/>
                    </a:cubicBezTo>
                    <a:cubicBezTo>
                      <a:pt x="261" y="35"/>
                      <a:pt x="244" y="17"/>
                      <a:pt x="228" y="0"/>
                    </a:cubicBezTo>
                    <a:cubicBezTo>
                      <a:pt x="254" y="13"/>
                      <a:pt x="322" y="43"/>
                      <a:pt x="353" y="17"/>
                    </a:cubicBezTo>
                    <a:cubicBezTo>
                      <a:pt x="353" y="17"/>
                      <a:pt x="322" y="109"/>
                      <a:pt x="230" y="87"/>
                    </a:cubicBezTo>
                    <a:cubicBezTo>
                      <a:pt x="230" y="87"/>
                      <a:pt x="246" y="135"/>
                      <a:pt x="280" y="138"/>
                    </a:cubicBezTo>
                    <a:cubicBezTo>
                      <a:pt x="280" y="138"/>
                      <a:pt x="216" y="178"/>
                      <a:pt x="166" y="115"/>
                    </a:cubicBezTo>
                    <a:cubicBezTo>
                      <a:pt x="166" y="115"/>
                      <a:pt x="108" y="216"/>
                      <a:pt x="28" y="190"/>
                    </a:cubicBezTo>
                    <a:cubicBezTo>
                      <a:pt x="28" y="190"/>
                      <a:pt x="76" y="142"/>
                      <a:pt x="71" y="99"/>
                    </a:cubicBezTo>
                    <a:cubicBezTo>
                      <a:pt x="71" y="99"/>
                      <a:pt x="42" y="137"/>
                      <a:pt x="0" y="111"/>
                    </a:cubicBezTo>
                    <a:cubicBezTo>
                      <a:pt x="0" y="111"/>
                      <a:pt x="29" y="87"/>
                      <a:pt x="51" y="60"/>
                    </a:cubicBezTo>
                    <a:cubicBezTo>
                      <a:pt x="49" y="69"/>
                      <a:pt x="47" y="78"/>
                      <a:pt x="44" y="87"/>
                    </a:cubicBezTo>
                    <a:close/>
                  </a:path>
                </a:pathLst>
              </a:custGeom>
              <a:solidFill>
                <a:srgbClr val="5988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5" name="Freeform 433">
                <a:extLst>
                  <a:ext uri="{FF2B5EF4-FFF2-40B4-BE49-F238E27FC236}">
                    <a16:creationId xmlns:a16="http://schemas.microsoft.com/office/drawing/2014/main" id="{0BA09329-FC45-443B-9364-C6DA6C150F64}"/>
                  </a:ext>
                </a:extLst>
              </p:cNvPr>
              <p:cNvSpPr>
                <a:spLocks/>
              </p:cNvSpPr>
              <p:nvPr/>
            </p:nvSpPr>
            <p:spPr bwMode="auto">
              <a:xfrm>
                <a:off x="1106" y="1033"/>
                <a:ext cx="62" cy="34"/>
              </a:xfrm>
              <a:custGeom>
                <a:avLst/>
                <a:gdLst>
                  <a:gd name="T0" fmla="*/ 3 w 53"/>
                  <a:gd name="T1" fmla="*/ 10 h 29"/>
                  <a:gd name="T2" fmla="*/ 5 w 53"/>
                  <a:gd name="T3" fmla="*/ 6 h 29"/>
                  <a:gd name="T4" fmla="*/ 9 w 53"/>
                  <a:gd name="T5" fmla="*/ 3 h 29"/>
                  <a:gd name="T6" fmla="*/ 16 w 53"/>
                  <a:gd name="T7" fmla="*/ 0 h 29"/>
                  <a:gd name="T8" fmla="*/ 20 w 53"/>
                  <a:gd name="T9" fmla="*/ 0 h 29"/>
                  <a:gd name="T10" fmla="*/ 33 w 53"/>
                  <a:gd name="T11" fmla="*/ 1 h 29"/>
                  <a:gd name="T12" fmla="*/ 45 w 53"/>
                  <a:gd name="T13" fmla="*/ 8 h 29"/>
                  <a:gd name="T14" fmla="*/ 50 w 53"/>
                  <a:gd name="T15" fmla="*/ 13 h 29"/>
                  <a:gd name="T16" fmla="*/ 51 w 53"/>
                  <a:gd name="T17" fmla="*/ 14 h 29"/>
                  <a:gd name="T18" fmla="*/ 52 w 53"/>
                  <a:gd name="T19" fmla="*/ 16 h 29"/>
                  <a:gd name="T20" fmla="*/ 52 w 53"/>
                  <a:gd name="T21" fmla="*/ 19 h 29"/>
                  <a:gd name="T22" fmla="*/ 52 w 53"/>
                  <a:gd name="T23" fmla="*/ 20 h 29"/>
                  <a:gd name="T24" fmla="*/ 46 w 53"/>
                  <a:gd name="T25" fmla="*/ 28 h 29"/>
                  <a:gd name="T26" fmla="*/ 44 w 53"/>
                  <a:gd name="T27" fmla="*/ 28 h 29"/>
                  <a:gd name="T28" fmla="*/ 45 w 53"/>
                  <a:gd name="T29" fmla="*/ 28 h 29"/>
                  <a:gd name="T30" fmla="*/ 39 w 53"/>
                  <a:gd name="T31" fmla="*/ 28 h 29"/>
                  <a:gd name="T32" fmla="*/ 33 w 53"/>
                  <a:gd name="T33" fmla="*/ 28 h 29"/>
                  <a:gd name="T34" fmla="*/ 37 w 53"/>
                  <a:gd name="T35" fmla="*/ 28 h 29"/>
                  <a:gd name="T36" fmla="*/ 29 w 53"/>
                  <a:gd name="T37" fmla="*/ 28 h 29"/>
                  <a:gd name="T38" fmla="*/ 33 w 53"/>
                  <a:gd name="T39" fmla="*/ 28 h 29"/>
                  <a:gd name="T40" fmla="*/ 25 w 53"/>
                  <a:gd name="T41" fmla="*/ 27 h 29"/>
                  <a:gd name="T42" fmla="*/ 18 w 53"/>
                  <a:gd name="T43" fmla="*/ 27 h 29"/>
                  <a:gd name="T44" fmla="*/ 21 w 53"/>
                  <a:gd name="T45" fmla="*/ 27 h 29"/>
                  <a:gd name="T46" fmla="*/ 16 w 53"/>
                  <a:gd name="T47" fmla="*/ 27 h 29"/>
                  <a:gd name="T48" fmla="*/ 8 w 53"/>
                  <a:gd name="T49" fmla="*/ 24 h 29"/>
                  <a:gd name="T50" fmla="*/ 5 w 53"/>
                  <a:gd name="T51" fmla="*/ 23 h 29"/>
                  <a:gd name="T52" fmla="*/ 3 w 53"/>
                  <a:gd name="T53"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29">
                    <a:moveTo>
                      <a:pt x="3" y="10"/>
                    </a:moveTo>
                    <a:cubicBezTo>
                      <a:pt x="3" y="8"/>
                      <a:pt x="4" y="7"/>
                      <a:pt x="5" y="6"/>
                    </a:cubicBezTo>
                    <a:cubicBezTo>
                      <a:pt x="6" y="5"/>
                      <a:pt x="7" y="4"/>
                      <a:pt x="9" y="3"/>
                    </a:cubicBezTo>
                    <a:cubicBezTo>
                      <a:pt x="11" y="1"/>
                      <a:pt x="13" y="1"/>
                      <a:pt x="16" y="0"/>
                    </a:cubicBezTo>
                    <a:cubicBezTo>
                      <a:pt x="17" y="0"/>
                      <a:pt x="19" y="0"/>
                      <a:pt x="20" y="0"/>
                    </a:cubicBezTo>
                    <a:cubicBezTo>
                      <a:pt x="24" y="0"/>
                      <a:pt x="29" y="0"/>
                      <a:pt x="33" y="1"/>
                    </a:cubicBezTo>
                    <a:cubicBezTo>
                      <a:pt x="37" y="3"/>
                      <a:pt x="41" y="5"/>
                      <a:pt x="45" y="8"/>
                    </a:cubicBezTo>
                    <a:cubicBezTo>
                      <a:pt x="47" y="9"/>
                      <a:pt x="49" y="11"/>
                      <a:pt x="50" y="13"/>
                    </a:cubicBezTo>
                    <a:cubicBezTo>
                      <a:pt x="51" y="14"/>
                      <a:pt x="51" y="14"/>
                      <a:pt x="51" y="14"/>
                    </a:cubicBezTo>
                    <a:cubicBezTo>
                      <a:pt x="51" y="15"/>
                      <a:pt x="51" y="15"/>
                      <a:pt x="52" y="16"/>
                    </a:cubicBezTo>
                    <a:cubicBezTo>
                      <a:pt x="52" y="17"/>
                      <a:pt x="52" y="18"/>
                      <a:pt x="52" y="19"/>
                    </a:cubicBezTo>
                    <a:cubicBezTo>
                      <a:pt x="52" y="19"/>
                      <a:pt x="52" y="19"/>
                      <a:pt x="52" y="20"/>
                    </a:cubicBezTo>
                    <a:cubicBezTo>
                      <a:pt x="53" y="23"/>
                      <a:pt x="50" y="27"/>
                      <a:pt x="46" y="28"/>
                    </a:cubicBezTo>
                    <a:cubicBezTo>
                      <a:pt x="45" y="28"/>
                      <a:pt x="45" y="28"/>
                      <a:pt x="44" y="28"/>
                    </a:cubicBezTo>
                    <a:cubicBezTo>
                      <a:pt x="42" y="29"/>
                      <a:pt x="44" y="28"/>
                      <a:pt x="45" y="28"/>
                    </a:cubicBezTo>
                    <a:cubicBezTo>
                      <a:pt x="43" y="29"/>
                      <a:pt x="41" y="29"/>
                      <a:pt x="39" y="28"/>
                    </a:cubicBezTo>
                    <a:cubicBezTo>
                      <a:pt x="37" y="28"/>
                      <a:pt x="35" y="28"/>
                      <a:pt x="33" y="28"/>
                    </a:cubicBezTo>
                    <a:cubicBezTo>
                      <a:pt x="34" y="28"/>
                      <a:pt x="35" y="28"/>
                      <a:pt x="37" y="28"/>
                    </a:cubicBezTo>
                    <a:cubicBezTo>
                      <a:pt x="34" y="28"/>
                      <a:pt x="32" y="28"/>
                      <a:pt x="29" y="28"/>
                    </a:cubicBezTo>
                    <a:cubicBezTo>
                      <a:pt x="31" y="28"/>
                      <a:pt x="32" y="28"/>
                      <a:pt x="33" y="28"/>
                    </a:cubicBezTo>
                    <a:cubicBezTo>
                      <a:pt x="30" y="28"/>
                      <a:pt x="28" y="27"/>
                      <a:pt x="25" y="27"/>
                    </a:cubicBezTo>
                    <a:cubicBezTo>
                      <a:pt x="23" y="27"/>
                      <a:pt x="20" y="27"/>
                      <a:pt x="18" y="27"/>
                    </a:cubicBezTo>
                    <a:cubicBezTo>
                      <a:pt x="21" y="27"/>
                      <a:pt x="21" y="27"/>
                      <a:pt x="21" y="27"/>
                    </a:cubicBezTo>
                    <a:cubicBezTo>
                      <a:pt x="20" y="27"/>
                      <a:pt x="18" y="27"/>
                      <a:pt x="16" y="27"/>
                    </a:cubicBezTo>
                    <a:cubicBezTo>
                      <a:pt x="13" y="27"/>
                      <a:pt x="10" y="26"/>
                      <a:pt x="8" y="24"/>
                    </a:cubicBezTo>
                    <a:cubicBezTo>
                      <a:pt x="7" y="24"/>
                      <a:pt x="6" y="23"/>
                      <a:pt x="5" y="23"/>
                    </a:cubicBezTo>
                    <a:cubicBezTo>
                      <a:pt x="2" y="20"/>
                      <a:pt x="0" y="13"/>
                      <a:pt x="3" y="10"/>
                    </a:cubicBezTo>
                    <a:close/>
                  </a:path>
                </a:pathLst>
              </a:custGeom>
              <a:solidFill>
                <a:srgbClr val="95B9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6" name="Freeform 434">
                <a:extLst>
                  <a:ext uri="{FF2B5EF4-FFF2-40B4-BE49-F238E27FC236}">
                    <a16:creationId xmlns:a16="http://schemas.microsoft.com/office/drawing/2014/main" id="{3DD0940F-95A2-43A2-B630-18080844F69E}"/>
                  </a:ext>
                </a:extLst>
              </p:cNvPr>
              <p:cNvSpPr>
                <a:spLocks/>
              </p:cNvSpPr>
              <p:nvPr/>
            </p:nvSpPr>
            <p:spPr bwMode="auto">
              <a:xfrm>
                <a:off x="1069" y="1047"/>
                <a:ext cx="29" cy="26"/>
              </a:xfrm>
              <a:custGeom>
                <a:avLst/>
                <a:gdLst>
                  <a:gd name="T0" fmla="*/ 1 w 25"/>
                  <a:gd name="T1" fmla="*/ 8 h 22"/>
                  <a:gd name="T2" fmla="*/ 2 w 25"/>
                  <a:gd name="T3" fmla="*/ 6 h 22"/>
                  <a:gd name="T4" fmla="*/ 3 w 25"/>
                  <a:gd name="T5" fmla="*/ 5 h 22"/>
                  <a:gd name="T6" fmla="*/ 5 w 25"/>
                  <a:gd name="T7" fmla="*/ 3 h 22"/>
                  <a:gd name="T8" fmla="*/ 8 w 25"/>
                  <a:gd name="T9" fmla="*/ 2 h 22"/>
                  <a:gd name="T10" fmla="*/ 7 w 25"/>
                  <a:gd name="T11" fmla="*/ 2 h 22"/>
                  <a:gd name="T12" fmla="*/ 9 w 25"/>
                  <a:gd name="T13" fmla="*/ 2 h 22"/>
                  <a:gd name="T14" fmla="*/ 12 w 25"/>
                  <a:gd name="T15" fmla="*/ 1 h 22"/>
                  <a:gd name="T16" fmla="*/ 12 w 25"/>
                  <a:gd name="T17" fmla="*/ 1 h 22"/>
                  <a:gd name="T18" fmla="*/ 13 w 25"/>
                  <a:gd name="T19" fmla="*/ 1 h 22"/>
                  <a:gd name="T20" fmla="*/ 13 w 25"/>
                  <a:gd name="T21" fmla="*/ 1 h 22"/>
                  <a:gd name="T22" fmla="*/ 14 w 25"/>
                  <a:gd name="T23" fmla="*/ 0 h 22"/>
                  <a:gd name="T24" fmla="*/ 14 w 25"/>
                  <a:gd name="T25" fmla="*/ 0 h 22"/>
                  <a:gd name="T26" fmla="*/ 15 w 25"/>
                  <a:gd name="T27" fmla="*/ 0 h 22"/>
                  <a:gd name="T28" fmla="*/ 16 w 25"/>
                  <a:gd name="T29" fmla="*/ 0 h 22"/>
                  <a:gd name="T30" fmla="*/ 16 w 25"/>
                  <a:gd name="T31" fmla="*/ 0 h 22"/>
                  <a:gd name="T32" fmla="*/ 19 w 25"/>
                  <a:gd name="T33" fmla="*/ 1 h 22"/>
                  <a:gd name="T34" fmla="*/ 22 w 25"/>
                  <a:gd name="T35" fmla="*/ 2 h 22"/>
                  <a:gd name="T36" fmla="*/ 24 w 25"/>
                  <a:gd name="T37" fmla="*/ 5 h 22"/>
                  <a:gd name="T38" fmla="*/ 24 w 25"/>
                  <a:gd name="T39" fmla="*/ 5 h 22"/>
                  <a:gd name="T40" fmla="*/ 24 w 25"/>
                  <a:gd name="T41" fmla="*/ 7 h 22"/>
                  <a:gd name="T42" fmla="*/ 25 w 25"/>
                  <a:gd name="T43" fmla="*/ 9 h 22"/>
                  <a:gd name="T44" fmla="*/ 25 w 25"/>
                  <a:gd name="T45" fmla="*/ 12 h 22"/>
                  <a:gd name="T46" fmla="*/ 24 w 25"/>
                  <a:gd name="T47" fmla="*/ 15 h 22"/>
                  <a:gd name="T48" fmla="*/ 24 w 25"/>
                  <a:gd name="T49" fmla="*/ 15 h 22"/>
                  <a:gd name="T50" fmla="*/ 22 w 25"/>
                  <a:gd name="T51" fmla="*/ 18 h 22"/>
                  <a:gd name="T52" fmla="*/ 22 w 25"/>
                  <a:gd name="T53" fmla="*/ 18 h 22"/>
                  <a:gd name="T54" fmla="*/ 20 w 25"/>
                  <a:gd name="T55" fmla="*/ 20 h 22"/>
                  <a:gd name="T56" fmla="*/ 19 w 25"/>
                  <a:gd name="T57" fmla="*/ 20 h 22"/>
                  <a:gd name="T58" fmla="*/ 18 w 25"/>
                  <a:gd name="T59" fmla="*/ 21 h 22"/>
                  <a:gd name="T60" fmla="*/ 16 w 25"/>
                  <a:gd name="T61" fmla="*/ 22 h 22"/>
                  <a:gd name="T62" fmla="*/ 13 w 25"/>
                  <a:gd name="T63" fmla="*/ 22 h 22"/>
                  <a:gd name="T64" fmla="*/ 12 w 25"/>
                  <a:gd name="T65" fmla="*/ 22 h 22"/>
                  <a:gd name="T66" fmla="*/ 12 w 25"/>
                  <a:gd name="T67" fmla="*/ 22 h 22"/>
                  <a:gd name="T68" fmla="*/ 9 w 25"/>
                  <a:gd name="T69" fmla="*/ 22 h 22"/>
                  <a:gd name="T70" fmla="*/ 7 w 25"/>
                  <a:gd name="T71" fmla="*/ 22 h 22"/>
                  <a:gd name="T72" fmla="*/ 4 w 25"/>
                  <a:gd name="T73" fmla="*/ 20 h 22"/>
                  <a:gd name="T74" fmla="*/ 4 w 25"/>
                  <a:gd name="T75" fmla="*/ 20 h 22"/>
                  <a:gd name="T76" fmla="*/ 2 w 25"/>
                  <a:gd name="T77" fmla="*/ 18 h 22"/>
                  <a:gd name="T78" fmla="*/ 1 w 25"/>
                  <a:gd name="T79" fmla="*/ 17 h 22"/>
                  <a:gd name="T80" fmla="*/ 0 w 25"/>
                  <a:gd name="T81" fmla="*/ 14 h 22"/>
                  <a:gd name="T82" fmla="*/ 0 w 25"/>
                  <a:gd name="T83" fmla="*/ 10 h 22"/>
                  <a:gd name="T84" fmla="*/ 1 w 25"/>
                  <a:gd name="T85"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 h="22">
                    <a:moveTo>
                      <a:pt x="1" y="8"/>
                    </a:moveTo>
                    <a:cubicBezTo>
                      <a:pt x="1" y="7"/>
                      <a:pt x="2" y="6"/>
                      <a:pt x="2" y="6"/>
                    </a:cubicBezTo>
                    <a:cubicBezTo>
                      <a:pt x="2" y="6"/>
                      <a:pt x="2" y="5"/>
                      <a:pt x="3" y="5"/>
                    </a:cubicBezTo>
                    <a:cubicBezTo>
                      <a:pt x="3" y="5"/>
                      <a:pt x="3" y="4"/>
                      <a:pt x="5" y="3"/>
                    </a:cubicBezTo>
                    <a:cubicBezTo>
                      <a:pt x="6" y="3"/>
                      <a:pt x="7" y="2"/>
                      <a:pt x="8" y="2"/>
                    </a:cubicBezTo>
                    <a:cubicBezTo>
                      <a:pt x="7" y="2"/>
                      <a:pt x="7" y="2"/>
                      <a:pt x="7" y="2"/>
                    </a:cubicBezTo>
                    <a:cubicBezTo>
                      <a:pt x="8" y="2"/>
                      <a:pt x="8" y="2"/>
                      <a:pt x="9" y="2"/>
                    </a:cubicBezTo>
                    <a:cubicBezTo>
                      <a:pt x="10" y="1"/>
                      <a:pt x="11" y="1"/>
                      <a:pt x="12" y="1"/>
                    </a:cubicBezTo>
                    <a:cubicBezTo>
                      <a:pt x="12" y="1"/>
                      <a:pt x="12" y="1"/>
                      <a:pt x="12" y="1"/>
                    </a:cubicBezTo>
                    <a:cubicBezTo>
                      <a:pt x="13" y="1"/>
                      <a:pt x="13" y="1"/>
                      <a:pt x="13" y="1"/>
                    </a:cubicBezTo>
                    <a:cubicBezTo>
                      <a:pt x="13" y="1"/>
                      <a:pt x="13" y="1"/>
                      <a:pt x="13" y="1"/>
                    </a:cubicBezTo>
                    <a:cubicBezTo>
                      <a:pt x="13" y="1"/>
                      <a:pt x="13" y="0"/>
                      <a:pt x="14" y="0"/>
                    </a:cubicBezTo>
                    <a:cubicBezTo>
                      <a:pt x="14" y="0"/>
                      <a:pt x="14" y="0"/>
                      <a:pt x="14" y="0"/>
                    </a:cubicBezTo>
                    <a:cubicBezTo>
                      <a:pt x="15" y="0"/>
                      <a:pt x="15" y="0"/>
                      <a:pt x="15" y="0"/>
                    </a:cubicBezTo>
                    <a:cubicBezTo>
                      <a:pt x="15" y="0"/>
                      <a:pt x="16" y="0"/>
                      <a:pt x="16" y="0"/>
                    </a:cubicBezTo>
                    <a:cubicBezTo>
                      <a:pt x="16" y="0"/>
                      <a:pt x="16" y="0"/>
                      <a:pt x="16" y="0"/>
                    </a:cubicBezTo>
                    <a:cubicBezTo>
                      <a:pt x="17" y="0"/>
                      <a:pt x="18" y="0"/>
                      <a:pt x="19" y="1"/>
                    </a:cubicBezTo>
                    <a:cubicBezTo>
                      <a:pt x="20" y="1"/>
                      <a:pt x="21" y="1"/>
                      <a:pt x="22" y="2"/>
                    </a:cubicBezTo>
                    <a:cubicBezTo>
                      <a:pt x="23" y="3"/>
                      <a:pt x="23" y="4"/>
                      <a:pt x="24" y="5"/>
                    </a:cubicBezTo>
                    <a:cubicBezTo>
                      <a:pt x="24" y="5"/>
                      <a:pt x="24" y="5"/>
                      <a:pt x="24" y="5"/>
                    </a:cubicBezTo>
                    <a:cubicBezTo>
                      <a:pt x="24" y="6"/>
                      <a:pt x="24" y="6"/>
                      <a:pt x="24" y="7"/>
                    </a:cubicBezTo>
                    <a:cubicBezTo>
                      <a:pt x="25" y="7"/>
                      <a:pt x="25" y="8"/>
                      <a:pt x="25" y="9"/>
                    </a:cubicBezTo>
                    <a:cubicBezTo>
                      <a:pt x="25" y="10"/>
                      <a:pt x="25" y="11"/>
                      <a:pt x="25" y="12"/>
                    </a:cubicBezTo>
                    <a:cubicBezTo>
                      <a:pt x="24" y="13"/>
                      <a:pt x="24" y="14"/>
                      <a:pt x="24" y="15"/>
                    </a:cubicBezTo>
                    <a:cubicBezTo>
                      <a:pt x="24" y="15"/>
                      <a:pt x="24" y="15"/>
                      <a:pt x="24" y="15"/>
                    </a:cubicBezTo>
                    <a:cubicBezTo>
                      <a:pt x="23" y="16"/>
                      <a:pt x="23" y="17"/>
                      <a:pt x="22" y="18"/>
                    </a:cubicBezTo>
                    <a:cubicBezTo>
                      <a:pt x="22" y="18"/>
                      <a:pt x="22" y="18"/>
                      <a:pt x="22" y="18"/>
                    </a:cubicBezTo>
                    <a:cubicBezTo>
                      <a:pt x="21" y="18"/>
                      <a:pt x="20" y="19"/>
                      <a:pt x="20" y="20"/>
                    </a:cubicBezTo>
                    <a:cubicBezTo>
                      <a:pt x="19" y="20"/>
                      <a:pt x="19" y="20"/>
                      <a:pt x="19" y="20"/>
                    </a:cubicBezTo>
                    <a:cubicBezTo>
                      <a:pt x="19" y="20"/>
                      <a:pt x="18" y="21"/>
                      <a:pt x="18" y="21"/>
                    </a:cubicBezTo>
                    <a:cubicBezTo>
                      <a:pt x="17" y="21"/>
                      <a:pt x="17" y="21"/>
                      <a:pt x="16" y="22"/>
                    </a:cubicBezTo>
                    <a:cubicBezTo>
                      <a:pt x="15" y="22"/>
                      <a:pt x="14" y="22"/>
                      <a:pt x="13" y="22"/>
                    </a:cubicBezTo>
                    <a:cubicBezTo>
                      <a:pt x="12" y="22"/>
                      <a:pt x="12" y="22"/>
                      <a:pt x="12" y="22"/>
                    </a:cubicBezTo>
                    <a:cubicBezTo>
                      <a:pt x="12" y="22"/>
                      <a:pt x="12" y="22"/>
                      <a:pt x="12" y="22"/>
                    </a:cubicBezTo>
                    <a:cubicBezTo>
                      <a:pt x="11" y="22"/>
                      <a:pt x="9" y="22"/>
                      <a:pt x="9" y="22"/>
                    </a:cubicBezTo>
                    <a:cubicBezTo>
                      <a:pt x="8" y="22"/>
                      <a:pt x="8" y="22"/>
                      <a:pt x="7" y="22"/>
                    </a:cubicBezTo>
                    <a:cubicBezTo>
                      <a:pt x="6" y="21"/>
                      <a:pt x="5" y="21"/>
                      <a:pt x="4" y="20"/>
                    </a:cubicBezTo>
                    <a:cubicBezTo>
                      <a:pt x="4" y="20"/>
                      <a:pt x="4" y="20"/>
                      <a:pt x="4" y="20"/>
                    </a:cubicBezTo>
                    <a:cubicBezTo>
                      <a:pt x="3" y="19"/>
                      <a:pt x="2" y="18"/>
                      <a:pt x="2" y="18"/>
                    </a:cubicBezTo>
                    <a:cubicBezTo>
                      <a:pt x="2" y="17"/>
                      <a:pt x="1" y="17"/>
                      <a:pt x="1" y="17"/>
                    </a:cubicBezTo>
                    <a:cubicBezTo>
                      <a:pt x="1" y="16"/>
                      <a:pt x="0" y="15"/>
                      <a:pt x="0" y="14"/>
                    </a:cubicBezTo>
                    <a:cubicBezTo>
                      <a:pt x="0" y="13"/>
                      <a:pt x="0" y="11"/>
                      <a:pt x="0" y="10"/>
                    </a:cubicBezTo>
                    <a:cubicBezTo>
                      <a:pt x="0" y="9"/>
                      <a:pt x="0" y="9"/>
                      <a:pt x="1" y="8"/>
                    </a:cubicBezTo>
                    <a:close/>
                  </a:path>
                </a:pathLst>
              </a:custGeom>
              <a:solidFill>
                <a:srgbClr val="95B9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7" name="Freeform 435">
                <a:extLst>
                  <a:ext uri="{FF2B5EF4-FFF2-40B4-BE49-F238E27FC236}">
                    <a16:creationId xmlns:a16="http://schemas.microsoft.com/office/drawing/2014/main" id="{DCE89A27-D029-4F39-9908-4F177E94F2F7}"/>
                  </a:ext>
                </a:extLst>
              </p:cNvPr>
              <p:cNvSpPr>
                <a:spLocks/>
              </p:cNvSpPr>
              <p:nvPr/>
            </p:nvSpPr>
            <p:spPr bwMode="auto">
              <a:xfrm>
                <a:off x="1071" y="902"/>
                <a:ext cx="40" cy="31"/>
              </a:xfrm>
              <a:custGeom>
                <a:avLst/>
                <a:gdLst>
                  <a:gd name="T0" fmla="*/ 3 w 34"/>
                  <a:gd name="T1" fmla="*/ 7 h 27"/>
                  <a:gd name="T2" fmla="*/ 4 w 34"/>
                  <a:gd name="T3" fmla="*/ 7 h 27"/>
                  <a:gd name="T4" fmla="*/ 10 w 34"/>
                  <a:gd name="T5" fmla="*/ 2 h 27"/>
                  <a:gd name="T6" fmla="*/ 12 w 34"/>
                  <a:gd name="T7" fmla="*/ 1 h 27"/>
                  <a:gd name="T8" fmla="*/ 18 w 34"/>
                  <a:gd name="T9" fmla="*/ 0 h 27"/>
                  <a:gd name="T10" fmla="*/ 20 w 34"/>
                  <a:gd name="T11" fmla="*/ 0 h 27"/>
                  <a:gd name="T12" fmla="*/ 24 w 34"/>
                  <a:gd name="T13" fmla="*/ 0 h 27"/>
                  <a:gd name="T14" fmla="*/ 29 w 34"/>
                  <a:gd name="T15" fmla="*/ 2 h 27"/>
                  <a:gd name="T16" fmla="*/ 33 w 34"/>
                  <a:gd name="T17" fmla="*/ 6 h 27"/>
                  <a:gd name="T18" fmla="*/ 33 w 34"/>
                  <a:gd name="T19" fmla="*/ 6 h 27"/>
                  <a:gd name="T20" fmla="*/ 34 w 34"/>
                  <a:gd name="T21" fmla="*/ 9 h 27"/>
                  <a:gd name="T22" fmla="*/ 34 w 34"/>
                  <a:gd name="T23" fmla="*/ 12 h 27"/>
                  <a:gd name="T24" fmla="*/ 32 w 34"/>
                  <a:gd name="T25" fmla="*/ 17 h 27"/>
                  <a:gd name="T26" fmla="*/ 29 w 34"/>
                  <a:gd name="T27" fmla="*/ 22 h 27"/>
                  <a:gd name="T28" fmla="*/ 25 w 34"/>
                  <a:gd name="T29" fmla="*/ 23 h 27"/>
                  <a:gd name="T30" fmla="*/ 23 w 34"/>
                  <a:gd name="T31" fmla="*/ 24 h 27"/>
                  <a:gd name="T32" fmla="*/ 18 w 34"/>
                  <a:gd name="T33" fmla="*/ 26 h 27"/>
                  <a:gd name="T34" fmla="*/ 16 w 34"/>
                  <a:gd name="T35" fmla="*/ 26 h 27"/>
                  <a:gd name="T36" fmla="*/ 8 w 34"/>
                  <a:gd name="T37" fmla="*/ 25 h 27"/>
                  <a:gd name="T38" fmla="*/ 7 w 34"/>
                  <a:gd name="T39" fmla="*/ 24 h 27"/>
                  <a:gd name="T40" fmla="*/ 2 w 34"/>
                  <a:gd name="T41" fmla="*/ 20 h 27"/>
                  <a:gd name="T42" fmla="*/ 1 w 34"/>
                  <a:gd name="T43" fmla="*/ 17 h 27"/>
                  <a:gd name="T44" fmla="*/ 1 w 34"/>
                  <a:gd name="T45" fmla="*/ 12 h 27"/>
                  <a:gd name="T46" fmla="*/ 3 w 34"/>
                  <a:gd name="T4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7">
                    <a:moveTo>
                      <a:pt x="3" y="7"/>
                    </a:moveTo>
                    <a:cubicBezTo>
                      <a:pt x="3" y="7"/>
                      <a:pt x="3" y="7"/>
                      <a:pt x="4" y="7"/>
                    </a:cubicBezTo>
                    <a:cubicBezTo>
                      <a:pt x="5" y="4"/>
                      <a:pt x="8" y="2"/>
                      <a:pt x="10" y="2"/>
                    </a:cubicBezTo>
                    <a:cubicBezTo>
                      <a:pt x="11" y="1"/>
                      <a:pt x="12" y="1"/>
                      <a:pt x="12" y="1"/>
                    </a:cubicBezTo>
                    <a:cubicBezTo>
                      <a:pt x="15" y="0"/>
                      <a:pt x="16" y="0"/>
                      <a:pt x="18" y="0"/>
                    </a:cubicBezTo>
                    <a:cubicBezTo>
                      <a:pt x="19" y="0"/>
                      <a:pt x="19" y="0"/>
                      <a:pt x="20" y="0"/>
                    </a:cubicBezTo>
                    <a:cubicBezTo>
                      <a:pt x="21" y="0"/>
                      <a:pt x="23" y="0"/>
                      <a:pt x="24" y="0"/>
                    </a:cubicBezTo>
                    <a:cubicBezTo>
                      <a:pt x="26" y="1"/>
                      <a:pt x="27" y="1"/>
                      <a:pt x="29" y="2"/>
                    </a:cubicBezTo>
                    <a:cubicBezTo>
                      <a:pt x="30" y="3"/>
                      <a:pt x="32" y="5"/>
                      <a:pt x="33" y="6"/>
                    </a:cubicBezTo>
                    <a:cubicBezTo>
                      <a:pt x="33" y="6"/>
                      <a:pt x="33" y="6"/>
                      <a:pt x="33" y="6"/>
                    </a:cubicBezTo>
                    <a:cubicBezTo>
                      <a:pt x="33" y="7"/>
                      <a:pt x="34" y="8"/>
                      <a:pt x="34" y="9"/>
                    </a:cubicBezTo>
                    <a:cubicBezTo>
                      <a:pt x="34" y="10"/>
                      <a:pt x="34" y="11"/>
                      <a:pt x="34" y="12"/>
                    </a:cubicBezTo>
                    <a:cubicBezTo>
                      <a:pt x="34" y="14"/>
                      <a:pt x="33" y="16"/>
                      <a:pt x="32" y="17"/>
                    </a:cubicBezTo>
                    <a:cubicBezTo>
                      <a:pt x="31" y="19"/>
                      <a:pt x="30" y="20"/>
                      <a:pt x="29" y="22"/>
                    </a:cubicBezTo>
                    <a:cubicBezTo>
                      <a:pt x="28" y="22"/>
                      <a:pt x="26" y="23"/>
                      <a:pt x="25" y="23"/>
                    </a:cubicBezTo>
                    <a:cubicBezTo>
                      <a:pt x="23" y="24"/>
                      <a:pt x="23" y="24"/>
                      <a:pt x="23" y="24"/>
                    </a:cubicBezTo>
                    <a:cubicBezTo>
                      <a:pt x="21" y="25"/>
                      <a:pt x="20" y="25"/>
                      <a:pt x="18" y="26"/>
                    </a:cubicBezTo>
                    <a:cubicBezTo>
                      <a:pt x="17" y="26"/>
                      <a:pt x="16" y="26"/>
                      <a:pt x="16" y="26"/>
                    </a:cubicBezTo>
                    <a:cubicBezTo>
                      <a:pt x="13" y="27"/>
                      <a:pt x="10" y="26"/>
                      <a:pt x="8" y="25"/>
                    </a:cubicBezTo>
                    <a:cubicBezTo>
                      <a:pt x="7" y="24"/>
                      <a:pt x="7" y="24"/>
                      <a:pt x="7" y="24"/>
                    </a:cubicBezTo>
                    <a:cubicBezTo>
                      <a:pt x="5" y="23"/>
                      <a:pt x="4" y="22"/>
                      <a:pt x="2" y="20"/>
                    </a:cubicBezTo>
                    <a:cubicBezTo>
                      <a:pt x="2" y="19"/>
                      <a:pt x="1" y="18"/>
                      <a:pt x="1" y="17"/>
                    </a:cubicBezTo>
                    <a:cubicBezTo>
                      <a:pt x="0" y="15"/>
                      <a:pt x="0" y="14"/>
                      <a:pt x="1" y="12"/>
                    </a:cubicBezTo>
                    <a:cubicBezTo>
                      <a:pt x="1" y="10"/>
                      <a:pt x="2" y="9"/>
                      <a:pt x="3" y="7"/>
                    </a:cubicBezTo>
                    <a:close/>
                  </a:path>
                </a:pathLst>
              </a:custGeom>
              <a:solidFill>
                <a:srgbClr val="95B9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8" name="Freeform 436">
                <a:extLst>
                  <a:ext uri="{FF2B5EF4-FFF2-40B4-BE49-F238E27FC236}">
                    <a16:creationId xmlns:a16="http://schemas.microsoft.com/office/drawing/2014/main" id="{622FEDFD-BF7B-41A9-9EC6-ED5CD6CE8259}"/>
                  </a:ext>
                </a:extLst>
              </p:cNvPr>
              <p:cNvSpPr>
                <a:spLocks/>
              </p:cNvSpPr>
              <p:nvPr/>
            </p:nvSpPr>
            <p:spPr bwMode="auto">
              <a:xfrm>
                <a:off x="945" y="2155"/>
                <a:ext cx="87" cy="78"/>
              </a:xfrm>
              <a:custGeom>
                <a:avLst/>
                <a:gdLst>
                  <a:gd name="T0" fmla="*/ 70 w 75"/>
                  <a:gd name="T1" fmla="*/ 16 h 66"/>
                  <a:gd name="T2" fmla="*/ 54 w 75"/>
                  <a:gd name="T3" fmla="*/ 8 h 66"/>
                  <a:gd name="T4" fmla="*/ 54 w 75"/>
                  <a:gd name="T5" fmla="*/ 7 h 66"/>
                  <a:gd name="T6" fmla="*/ 53 w 75"/>
                  <a:gd name="T7" fmla="*/ 6 h 66"/>
                  <a:gd name="T8" fmla="*/ 52 w 75"/>
                  <a:gd name="T9" fmla="*/ 4 h 66"/>
                  <a:gd name="T10" fmla="*/ 51 w 75"/>
                  <a:gd name="T11" fmla="*/ 4 h 66"/>
                  <a:gd name="T12" fmla="*/ 48 w 75"/>
                  <a:gd name="T13" fmla="*/ 2 h 66"/>
                  <a:gd name="T14" fmla="*/ 36 w 75"/>
                  <a:gd name="T15" fmla="*/ 0 h 66"/>
                  <a:gd name="T16" fmla="*/ 18 w 75"/>
                  <a:gd name="T17" fmla="*/ 6 h 66"/>
                  <a:gd name="T18" fmla="*/ 3 w 75"/>
                  <a:gd name="T19" fmla="*/ 29 h 66"/>
                  <a:gd name="T20" fmla="*/ 7 w 75"/>
                  <a:gd name="T21" fmla="*/ 55 h 66"/>
                  <a:gd name="T22" fmla="*/ 43 w 75"/>
                  <a:gd name="T23" fmla="*/ 63 h 66"/>
                  <a:gd name="T24" fmla="*/ 52 w 75"/>
                  <a:gd name="T25" fmla="*/ 54 h 66"/>
                  <a:gd name="T26" fmla="*/ 50 w 75"/>
                  <a:gd name="T27" fmla="*/ 44 h 66"/>
                  <a:gd name="T28" fmla="*/ 50 w 75"/>
                  <a:gd name="T29" fmla="*/ 40 h 66"/>
                  <a:gd name="T30" fmla="*/ 54 w 75"/>
                  <a:gd name="T31" fmla="*/ 40 h 66"/>
                  <a:gd name="T32" fmla="*/ 70 w 75"/>
                  <a:gd name="T33" fmla="*/ 1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66">
                    <a:moveTo>
                      <a:pt x="70" y="16"/>
                    </a:moveTo>
                    <a:cubicBezTo>
                      <a:pt x="67" y="12"/>
                      <a:pt x="61" y="9"/>
                      <a:pt x="54" y="8"/>
                    </a:cubicBezTo>
                    <a:cubicBezTo>
                      <a:pt x="54" y="7"/>
                      <a:pt x="54" y="7"/>
                      <a:pt x="54" y="7"/>
                    </a:cubicBezTo>
                    <a:cubicBezTo>
                      <a:pt x="54" y="6"/>
                      <a:pt x="53" y="6"/>
                      <a:pt x="53" y="6"/>
                    </a:cubicBezTo>
                    <a:cubicBezTo>
                      <a:pt x="53" y="5"/>
                      <a:pt x="53" y="5"/>
                      <a:pt x="52" y="4"/>
                    </a:cubicBezTo>
                    <a:cubicBezTo>
                      <a:pt x="50" y="3"/>
                      <a:pt x="49" y="3"/>
                      <a:pt x="51" y="4"/>
                    </a:cubicBezTo>
                    <a:cubicBezTo>
                      <a:pt x="50" y="3"/>
                      <a:pt x="49" y="2"/>
                      <a:pt x="48" y="2"/>
                    </a:cubicBezTo>
                    <a:cubicBezTo>
                      <a:pt x="45" y="0"/>
                      <a:pt x="40" y="0"/>
                      <a:pt x="36" y="0"/>
                    </a:cubicBezTo>
                    <a:cubicBezTo>
                      <a:pt x="30" y="1"/>
                      <a:pt x="23" y="3"/>
                      <a:pt x="18" y="6"/>
                    </a:cubicBezTo>
                    <a:cubicBezTo>
                      <a:pt x="8" y="12"/>
                      <a:pt x="5" y="20"/>
                      <a:pt x="3" y="29"/>
                    </a:cubicBezTo>
                    <a:cubicBezTo>
                      <a:pt x="1" y="38"/>
                      <a:pt x="0" y="48"/>
                      <a:pt x="7" y="55"/>
                    </a:cubicBezTo>
                    <a:cubicBezTo>
                      <a:pt x="15" y="63"/>
                      <a:pt x="29" y="66"/>
                      <a:pt x="43" y="63"/>
                    </a:cubicBezTo>
                    <a:cubicBezTo>
                      <a:pt x="48" y="62"/>
                      <a:pt x="53" y="57"/>
                      <a:pt x="52" y="54"/>
                    </a:cubicBezTo>
                    <a:cubicBezTo>
                      <a:pt x="51" y="51"/>
                      <a:pt x="50" y="48"/>
                      <a:pt x="50" y="44"/>
                    </a:cubicBezTo>
                    <a:cubicBezTo>
                      <a:pt x="50" y="43"/>
                      <a:pt x="50" y="42"/>
                      <a:pt x="50" y="40"/>
                    </a:cubicBezTo>
                    <a:cubicBezTo>
                      <a:pt x="51" y="40"/>
                      <a:pt x="53" y="40"/>
                      <a:pt x="54" y="40"/>
                    </a:cubicBezTo>
                    <a:cubicBezTo>
                      <a:pt x="68" y="36"/>
                      <a:pt x="75" y="25"/>
                      <a:pt x="70" y="16"/>
                    </a:cubicBezTo>
                    <a:close/>
                  </a:path>
                </a:pathLst>
              </a:custGeom>
              <a:solidFill>
                <a:srgbClr val="A861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9" name="Freeform 437">
                <a:extLst>
                  <a:ext uri="{FF2B5EF4-FFF2-40B4-BE49-F238E27FC236}">
                    <a16:creationId xmlns:a16="http://schemas.microsoft.com/office/drawing/2014/main" id="{DBCE9E11-1544-422B-9014-95AE69E43513}"/>
                  </a:ext>
                </a:extLst>
              </p:cNvPr>
              <p:cNvSpPr>
                <a:spLocks/>
              </p:cNvSpPr>
              <p:nvPr/>
            </p:nvSpPr>
            <p:spPr bwMode="auto">
              <a:xfrm>
                <a:off x="1007" y="2161"/>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0" name="Freeform 438">
                <a:extLst>
                  <a:ext uri="{FF2B5EF4-FFF2-40B4-BE49-F238E27FC236}">
                    <a16:creationId xmlns:a16="http://schemas.microsoft.com/office/drawing/2014/main" id="{2F16F5BA-31BD-4B8A-8746-082B4DE96A82}"/>
                  </a:ext>
                </a:extLst>
              </p:cNvPr>
              <p:cNvSpPr>
                <a:spLocks/>
              </p:cNvSpPr>
              <p:nvPr/>
            </p:nvSpPr>
            <p:spPr bwMode="auto">
              <a:xfrm>
                <a:off x="960" y="1279"/>
                <a:ext cx="1269" cy="1108"/>
              </a:xfrm>
              <a:custGeom>
                <a:avLst/>
                <a:gdLst>
                  <a:gd name="T0" fmla="*/ 1050 w 1084"/>
                  <a:gd name="T1" fmla="*/ 21 h 946"/>
                  <a:gd name="T2" fmla="*/ 977 w 1084"/>
                  <a:gd name="T3" fmla="*/ 14 h 946"/>
                  <a:gd name="T4" fmla="*/ 964 w 1084"/>
                  <a:gd name="T5" fmla="*/ 70 h 946"/>
                  <a:gd name="T6" fmla="*/ 935 w 1084"/>
                  <a:gd name="T7" fmla="*/ 143 h 946"/>
                  <a:gd name="T8" fmla="*/ 596 w 1084"/>
                  <a:gd name="T9" fmla="*/ 526 h 946"/>
                  <a:gd name="T10" fmla="*/ 46 w 1084"/>
                  <a:gd name="T11" fmla="*/ 736 h 946"/>
                  <a:gd name="T12" fmla="*/ 30 w 1084"/>
                  <a:gd name="T13" fmla="*/ 826 h 946"/>
                  <a:gd name="T14" fmla="*/ 746 w 1084"/>
                  <a:gd name="T15" fmla="*/ 793 h 946"/>
                  <a:gd name="T16" fmla="*/ 1077 w 1084"/>
                  <a:gd name="T17" fmla="*/ 238 h 946"/>
                  <a:gd name="T18" fmla="*/ 1054 w 1084"/>
                  <a:gd name="T19" fmla="*/ 157 h 946"/>
                  <a:gd name="T20" fmla="*/ 1050 w 1084"/>
                  <a:gd name="T21" fmla="*/ 115 h 946"/>
                  <a:gd name="T22" fmla="*/ 1060 w 1084"/>
                  <a:gd name="T23" fmla="*/ 76 h 946"/>
                  <a:gd name="T24" fmla="*/ 1082 w 1084"/>
                  <a:gd name="T25" fmla="*/ 49 h 946"/>
                  <a:gd name="T26" fmla="*/ 1050 w 1084"/>
                  <a:gd name="T27" fmla="*/ 21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84" h="946">
                    <a:moveTo>
                      <a:pt x="1050" y="21"/>
                    </a:moveTo>
                    <a:cubicBezTo>
                      <a:pt x="1032" y="17"/>
                      <a:pt x="994" y="0"/>
                      <a:pt x="977" y="14"/>
                    </a:cubicBezTo>
                    <a:cubicBezTo>
                      <a:pt x="964" y="25"/>
                      <a:pt x="968" y="54"/>
                      <a:pt x="964" y="70"/>
                    </a:cubicBezTo>
                    <a:cubicBezTo>
                      <a:pt x="958" y="95"/>
                      <a:pt x="946" y="119"/>
                      <a:pt x="935" y="143"/>
                    </a:cubicBezTo>
                    <a:cubicBezTo>
                      <a:pt x="764" y="183"/>
                      <a:pt x="771" y="362"/>
                      <a:pt x="596" y="526"/>
                    </a:cubicBezTo>
                    <a:cubicBezTo>
                      <a:pt x="406" y="703"/>
                      <a:pt x="71" y="737"/>
                      <a:pt x="46" y="736"/>
                    </a:cubicBezTo>
                    <a:cubicBezTo>
                      <a:pt x="20" y="735"/>
                      <a:pt x="0" y="813"/>
                      <a:pt x="30" y="826"/>
                    </a:cubicBezTo>
                    <a:cubicBezTo>
                      <a:pt x="81" y="847"/>
                      <a:pt x="514" y="946"/>
                      <a:pt x="746" y="793"/>
                    </a:cubicBezTo>
                    <a:cubicBezTo>
                      <a:pt x="1029" y="607"/>
                      <a:pt x="1066" y="314"/>
                      <a:pt x="1077" y="238"/>
                    </a:cubicBezTo>
                    <a:cubicBezTo>
                      <a:pt x="1082" y="201"/>
                      <a:pt x="1072" y="174"/>
                      <a:pt x="1054" y="157"/>
                    </a:cubicBezTo>
                    <a:cubicBezTo>
                      <a:pt x="1052" y="143"/>
                      <a:pt x="1050" y="129"/>
                      <a:pt x="1050" y="115"/>
                    </a:cubicBezTo>
                    <a:cubicBezTo>
                      <a:pt x="1049" y="101"/>
                      <a:pt x="1051" y="86"/>
                      <a:pt x="1060" y="76"/>
                    </a:cubicBezTo>
                    <a:cubicBezTo>
                      <a:pt x="1067" y="67"/>
                      <a:pt x="1081" y="61"/>
                      <a:pt x="1082" y="49"/>
                    </a:cubicBezTo>
                    <a:cubicBezTo>
                      <a:pt x="1084" y="34"/>
                      <a:pt x="1065" y="25"/>
                      <a:pt x="1050" y="21"/>
                    </a:cubicBezTo>
                    <a:close/>
                  </a:path>
                </a:pathLst>
              </a:custGeom>
              <a:solidFill>
                <a:srgbClr val="EDC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1" name="Freeform 439">
                <a:extLst>
                  <a:ext uri="{FF2B5EF4-FFF2-40B4-BE49-F238E27FC236}">
                    <a16:creationId xmlns:a16="http://schemas.microsoft.com/office/drawing/2014/main" id="{5924A154-58CB-4FDA-BC7E-F98AEDFCE13E}"/>
                  </a:ext>
                </a:extLst>
              </p:cNvPr>
              <p:cNvSpPr>
                <a:spLocks/>
              </p:cNvSpPr>
              <p:nvPr/>
            </p:nvSpPr>
            <p:spPr bwMode="auto">
              <a:xfrm>
                <a:off x="977" y="1301"/>
                <a:ext cx="1252" cy="1086"/>
              </a:xfrm>
              <a:custGeom>
                <a:avLst/>
                <a:gdLst>
                  <a:gd name="T0" fmla="*/ 1045 w 1069"/>
                  <a:gd name="T1" fmla="*/ 57 h 927"/>
                  <a:gd name="T2" fmla="*/ 1067 w 1069"/>
                  <a:gd name="T3" fmla="*/ 30 h 927"/>
                  <a:gd name="T4" fmla="*/ 1035 w 1069"/>
                  <a:gd name="T5" fmla="*/ 2 h 927"/>
                  <a:gd name="T6" fmla="*/ 1028 w 1069"/>
                  <a:gd name="T7" fmla="*/ 0 h 927"/>
                  <a:gd name="T8" fmla="*/ 1027 w 1069"/>
                  <a:gd name="T9" fmla="*/ 34 h 927"/>
                  <a:gd name="T10" fmla="*/ 1010 w 1069"/>
                  <a:gd name="T11" fmla="*/ 70 h 927"/>
                  <a:gd name="T12" fmla="*/ 979 w 1069"/>
                  <a:gd name="T13" fmla="*/ 246 h 927"/>
                  <a:gd name="T14" fmla="*/ 834 w 1069"/>
                  <a:gd name="T15" fmla="*/ 511 h 927"/>
                  <a:gd name="T16" fmla="*/ 627 w 1069"/>
                  <a:gd name="T17" fmla="*/ 691 h 927"/>
                  <a:gd name="T18" fmla="*/ 0 w 1069"/>
                  <a:gd name="T19" fmla="*/ 776 h 927"/>
                  <a:gd name="T20" fmla="*/ 15 w 1069"/>
                  <a:gd name="T21" fmla="*/ 807 h 927"/>
                  <a:gd name="T22" fmla="*/ 731 w 1069"/>
                  <a:gd name="T23" fmla="*/ 774 h 927"/>
                  <a:gd name="T24" fmla="*/ 1062 w 1069"/>
                  <a:gd name="T25" fmla="*/ 219 h 927"/>
                  <a:gd name="T26" fmla="*/ 1039 w 1069"/>
                  <a:gd name="T27" fmla="*/ 138 h 927"/>
                  <a:gd name="T28" fmla="*/ 1035 w 1069"/>
                  <a:gd name="T29" fmla="*/ 96 h 927"/>
                  <a:gd name="T30" fmla="*/ 1045 w 1069"/>
                  <a:gd name="T31" fmla="*/ 57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9" h="927">
                    <a:moveTo>
                      <a:pt x="1045" y="57"/>
                    </a:moveTo>
                    <a:cubicBezTo>
                      <a:pt x="1052" y="48"/>
                      <a:pt x="1066" y="42"/>
                      <a:pt x="1067" y="30"/>
                    </a:cubicBezTo>
                    <a:cubicBezTo>
                      <a:pt x="1069" y="15"/>
                      <a:pt x="1050" y="6"/>
                      <a:pt x="1035" y="2"/>
                    </a:cubicBezTo>
                    <a:cubicBezTo>
                      <a:pt x="1033" y="2"/>
                      <a:pt x="1031" y="1"/>
                      <a:pt x="1028" y="0"/>
                    </a:cubicBezTo>
                    <a:cubicBezTo>
                      <a:pt x="1029" y="12"/>
                      <a:pt x="1030" y="23"/>
                      <a:pt x="1027" y="34"/>
                    </a:cubicBezTo>
                    <a:cubicBezTo>
                      <a:pt x="1024" y="47"/>
                      <a:pt x="1016" y="58"/>
                      <a:pt x="1010" y="70"/>
                    </a:cubicBezTo>
                    <a:cubicBezTo>
                      <a:pt x="982" y="123"/>
                      <a:pt x="988" y="187"/>
                      <a:pt x="979" y="246"/>
                    </a:cubicBezTo>
                    <a:cubicBezTo>
                      <a:pt x="962" y="346"/>
                      <a:pt x="901" y="434"/>
                      <a:pt x="834" y="511"/>
                    </a:cubicBezTo>
                    <a:cubicBezTo>
                      <a:pt x="774" y="580"/>
                      <a:pt x="707" y="644"/>
                      <a:pt x="627" y="691"/>
                    </a:cubicBezTo>
                    <a:cubicBezTo>
                      <a:pt x="442" y="799"/>
                      <a:pt x="214" y="798"/>
                      <a:pt x="0" y="776"/>
                    </a:cubicBezTo>
                    <a:cubicBezTo>
                      <a:pt x="0" y="790"/>
                      <a:pt x="5" y="802"/>
                      <a:pt x="15" y="807"/>
                    </a:cubicBezTo>
                    <a:cubicBezTo>
                      <a:pt x="66" y="828"/>
                      <a:pt x="499" y="927"/>
                      <a:pt x="731" y="774"/>
                    </a:cubicBezTo>
                    <a:cubicBezTo>
                      <a:pt x="1014" y="588"/>
                      <a:pt x="1051" y="295"/>
                      <a:pt x="1062" y="219"/>
                    </a:cubicBezTo>
                    <a:cubicBezTo>
                      <a:pt x="1067" y="182"/>
                      <a:pt x="1057" y="155"/>
                      <a:pt x="1039" y="138"/>
                    </a:cubicBezTo>
                    <a:cubicBezTo>
                      <a:pt x="1037" y="124"/>
                      <a:pt x="1035" y="110"/>
                      <a:pt x="1035" y="96"/>
                    </a:cubicBezTo>
                    <a:cubicBezTo>
                      <a:pt x="1034" y="82"/>
                      <a:pt x="1036" y="67"/>
                      <a:pt x="1045" y="57"/>
                    </a:cubicBezTo>
                    <a:close/>
                  </a:path>
                </a:pathLst>
              </a:custGeom>
              <a:solidFill>
                <a:srgbClr val="E09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2" name="Freeform 440">
                <a:extLst>
                  <a:ext uri="{FF2B5EF4-FFF2-40B4-BE49-F238E27FC236}">
                    <a16:creationId xmlns:a16="http://schemas.microsoft.com/office/drawing/2014/main" id="{A63D9F41-295D-43A0-BADF-D64B9B3C8F7D}"/>
                  </a:ext>
                </a:extLst>
              </p:cNvPr>
              <p:cNvSpPr>
                <a:spLocks/>
              </p:cNvSpPr>
              <p:nvPr/>
            </p:nvSpPr>
            <p:spPr bwMode="auto">
              <a:xfrm>
                <a:off x="1382" y="1773"/>
                <a:ext cx="573" cy="407"/>
              </a:xfrm>
              <a:custGeom>
                <a:avLst/>
                <a:gdLst>
                  <a:gd name="T0" fmla="*/ 482 w 489"/>
                  <a:gd name="T1" fmla="*/ 3 h 347"/>
                  <a:gd name="T2" fmla="*/ 420 w 489"/>
                  <a:gd name="T3" fmla="*/ 91 h 347"/>
                  <a:gd name="T4" fmla="*/ 344 w 489"/>
                  <a:gd name="T5" fmla="*/ 169 h 347"/>
                  <a:gd name="T6" fmla="*/ 135 w 489"/>
                  <a:gd name="T7" fmla="*/ 289 h 347"/>
                  <a:gd name="T8" fmla="*/ 1 w 489"/>
                  <a:gd name="T9" fmla="*/ 345 h 347"/>
                  <a:gd name="T10" fmla="*/ 1 w 489"/>
                  <a:gd name="T11" fmla="*/ 347 h 347"/>
                  <a:gd name="T12" fmla="*/ 128 w 489"/>
                  <a:gd name="T13" fmla="*/ 312 h 347"/>
                  <a:gd name="T14" fmla="*/ 251 w 489"/>
                  <a:gd name="T15" fmla="*/ 257 h 347"/>
                  <a:gd name="T16" fmla="*/ 430 w 489"/>
                  <a:gd name="T17" fmla="*/ 114 h 347"/>
                  <a:gd name="T18" fmla="*/ 489 w 489"/>
                  <a:gd name="T19" fmla="*/ 5 h 347"/>
                  <a:gd name="T20" fmla="*/ 482 w 489"/>
                  <a:gd name="T21" fmla="*/ 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9" h="347">
                    <a:moveTo>
                      <a:pt x="482" y="3"/>
                    </a:moveTo>
                    <a:cubicBezTo>
                      <a:pt x="460" y="32"/>
                      <a:pt x="442" y="63"/>
                      <a:pt x="420" y="91"/>
                    </a:cubicBezTo>
                    <a:cubicBezTo>
                      <a:pt x="398" y="120"/>
                      <a:pt x="372" y="145"/>
                      <a:pt x="344" y="169"/>
                    </a:cubicBezTo>
                    <a:cubicBezTo>
                      <a:pt x="282" y="220"/>
                      <a:pt x="209" y="258"/>
                      <a:pt x="135" y="289"/>
                    </a:cubicBezTo>
                    <a:cubicBezTo>
                      <a:pt x="90" y="307"/>
                      <a:pt x="43" y="322"/>
                      <a:pt x="1" y="345"/>
                    </a:cubicBezTo>
                    <a:cubicBezTo>
                      <a:pt x="0" y="346"/>
                      <a:pt x="0" y="347"/>
                      <a:pt x="1" y="347"/>
                    </a:cubicBezTo>
                    <a:cubicBezTo>
                      <a:pt x="45" y="342"/>
                      <a:pt x="87" y="328"/>
                      <a:pt x="128" y="312"/>
                    </a:cubicBezTo>
                    <a:cubicBezTo>
                      <a:pt x="170" y="296"/>
                      <a:pt x="211" y="279"/>
                      <a:pt x="251" y="257"/>
                    </a:cubicBezTo>
                    <a:cubicBezTo>
                      <a:pt x="318" y="220"/>
                      <a:pt x="381" y="173"/>
                      <a:pt x="430" y="114"/>
                    </a:cubicBezTo>
                    <a:cubicBezTo>
                      <a:pt x="457" y="82"/>
                      <a:pt x="481" y="47"/>
                      <a:pt x="489" y="5"/>
                    </a:cubicBezTo>
                    <a:cubicBezTo>
                      <a:pt x="489" y="1"/>
                      <a:pt x="484" y="0"/>
                      <a:pt x="482" y="3"/>
                    </a:cubicBezTo>
                    <a:close/>
                  </a:path>
                </a:pathLst>
              </a:custGeom>
              <a:solidFill>
                <a:srgbClr val="E09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3" name="Freeform 441">
                <a:extLst>
                  <a:ext uri="{FF2B5EF4-FFF2-40B4-BE49-F238E27FC236}">
                    <a16:creationId xmlns:a16="http://schemas.microsoft.com/office/drawing/2014/main" id="{CD4EC6BE-8F7E-4635-9583-38BDBDBF008A}"/>
                  </a:ext>
                </a:extLst>
              </p:cNvPr>
              <p:cNvSpPr>
                <a:spLocks/>
              </p:cNvSpPr>
              <p:nvPr/>
            </p:nvSpPr>
            <p:spPr bwMode="auto">
              <a:xfrm>
                <a:off x="1999" y="1615"/>
                <a:ext cx="47" cy="88"/>
              </a:xfrm>
              <a:custGeom>
                <a:avLst/>
                <a:gdLst>
                  <a:gd name="T0" fmla="*/ 38 w 40"/>
                  <a:gd name="T1" fmla="*/ 7 h 75"/>
                  <a:gd name="T2" fmla="*/ 36 w 40"/>
                  <a:gd name="T3" fmla="*/ 1 h 75"/>
                  <a:gd name="T4" fmla="*/ 32 w 40"/>
                  <a:gd name="T5" fmla="*/ 0 h 75"/>
                  <a:gd name="T6" fmla="*/ 28 w 40"/>
                  <a:gd name="T7" fmla="*/ 4 h 75"/>
                  <a:gd name="T8" fmla="*/ 21 w 40"/>
                  <a:gd name="T9" fmla="*/ 13 h 75"/>
                  <a:gd name="T10" fmla="*/ 15 w 40"/>
                  <a:gd name="T11" fmla="*/ 26 h 75"/>
                  <a:gd name="T12" fmla="*/ 11 w 40"/>
                  <a:gd name="T13" fmla="*/ 39 h 75"/>
                  <a:gd name="T14" fmla="*/ 8 w 40"/>
                  <a:gd name="T15" fmla="*/ 49 h 75"/>
                  <a:gd name="T16" fmla="*/ 5 w 40"/>
                  <a:gd name="T17" fmla="*/ 52 h 75"/>
                  <a:gd name="T18" fmla="*/ 3 w 40"/>
                  <a:gd name="T19" fmla="*/ 59 h 75"/>
                  <a:gd name="T20" fmla="*/ 1 w 40"/>
                  <a:gd name="T21" fmla="*/ 71 h 75"/>
                  <a:gd name="T22" fmla="*/ 7 w 40"/>
                  <a:gd name="T23" fmla="*/ 74 h 75"/>
                  <a:gd name="T24" fmla="*/ 16 w 40"/>
                  <a:gd name="T25" fmla="*/ 66 h 75"/>
                  <a:gd name="T26" fmla="*/ 21 w 40"/>
                  <a:gd name="T27" fmla="*/ 60 h 75"/>
                  <a:gd name="T28" fmla="*/ 21 w 40"/>
                  <a:gd name="T29" fmla="*/ 55 h 75"/>
                  <a:gd name="T30" fmla="*/ 27 w 40"/>
                  <a:gd name="T31" fmla="*/ 47 h 75"/>
                  <a:gd name="T32" fmla="*/ 34 w 40"/>
                  <a:gd name="T33" fmla="*/ 33 h 75"/>
                  <a:gd name="T34" fmla="*/ 38 w 40"/>
                  <a:gd name="T35" fmla="*/ 20 h 75"/>
                  <a:gd name="T36" fmla="*/ 38 w 40"/>
                  <a:gd name="T3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75">
                    <a:moveTo>
                      <a:pt x="38" y="7"/>
                    </a:moveTo>
                    <a:cubicBezTo>
                      <a:pt x="38" y="5"/>
                      <a:pt x="38" y="3"/>
                      <a:pt x="36" y="1"/>
                    </a:cubicBezTo>
                    <a:cubicBezTo>
                      <a:pt x="35" y="0"/>
                      <a:pt x="34" y="0"/>
                      <a:pt x="32" y="0"/>
                    </a:cubicBezTo>
                    <a:cubicBezTo>
                      <a:pt x="30" y="1"/>
                      <a:pt x="29" y="3"/>
                      <a:pt x="28" y="4"/>
                    </a:cubicBezTo>
                    <a:cubicBezTo>
                      <a:pt x="25" y="6"/>
                      <a:pt x="22" y="10"/>
                      <a:pt x="21" y="13"/>
                    </a:cubicBezTo>
                    <a:cubicBezTo>
                      <a:pt x="19" y="18"/>
                      <a:pt x="17" y="22"/>
                      <a:pt x="15" y="26"/>
                    </a:cubicBezTo>
                    <a:cubicBezTo>
                      <a:pt x="14" y="31"/>
                      <a:pt x="12" y="35"/>
                      <a:pt x="11" y="39"/>
                    </a:cubicBezTo>
                    <a:cubicBezTo>
                      <a:pt x="10" y="42"/>
                      <a:pt x="9" y="45"/>
                      <a:pt x="8" y="49"/>
                    </a:cubicBezTo>
                    <a:cubicBezTo>
                      <a:pt x="7" y="50"/>
                      <a:pt x="6" y="50"/>
                      <a:pt x="5" y="52"/>
                    </a:cubicBezTo>
                    <a:cubicBezTo>
                      <a:pt x="4" y="54"/>
                      <a:pt x="3" y="57"/>
                      <a:pt x="3" y="59"/>
                    </a:cubicBezTo>
                    <a:cubicBezTo>
                      <a:pt x="2" y="63"/>
                      <a:pt x="0" y="67"/>
                      <a:pt x="1" y="71"/>
                    </a:cubicBezTo>
                    <a:cubicBezTo>
                      <a:pt x="2" y="74"/>
                      <a:pt x="4" y="75"/>
                      <a:pt x="7" y="74"/>
                    </a:cubicBezTo>
                    <a:cubicBezTo>
                      <a:pt x="11" y="73"/>
                      <a:pt x="14" y="69"/>
                      <a:pt x="16" y="66"/>
                    </a:cubicBezTo>
                    <a:cubicBezTo>
                      <a:pt x="18" y="64"/>
                      <a:pt x="20" y="62"/>
                      <a:pt x="21" y="60"/>
                    </a:cubicBezTo>
                    <a:cubicBezTo>
                      <a:pt x="21" y="58"/>
                      <a:pt x="21" y="57"/>
                      <a:pt x="21" y="55"/>
                    </a:cubicBezTo>
                    <a:cubicBezTo>
                      <a:pt x="24" y="53"/>
                      <a:pt x="26" y="50"/>
                      <a:pt x="27" y="47"/>
                    </a:cubicBezTo>
                    <a:cubicBezTo>
                      <a:pt x="30" y="43"/>
                      <a:pt x="32" y="38"/>
                      <a:pt x="34" y="33"/>
                    </a:cubicBezTo>
                    <a:cubicBezTo>
                      <a:pt x="36" y="29"/>
                      <a:pt x="37" y="24"/>
                      <a:pt x="38" y="20"/>
                    </a:cubicBezTo>
                    <a:cubicBezTo>
                      <a:pt x="39" y="16"/>
                      <a:pt x="40" y="11"/>
                      <a:pt x="38" y="7"/>
                    </a:cubicBezTo>
                    <a:close/>
                  </a:path>
                </a:pathLst>
              </a:custGeom>
              <a:solidFill>
                <a:srgbClr val="E09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4" name="Freeform 442">
                <a:extLst>
                  <a:ext uri="{FF2B5EF4-FFF2-40B4-BE49-F238E27FC236}">
                    <a16:creationId xmlns:a16="http://schemas.microsoft.com/office/drawing/2014/main" id="{FADEA821-147B-49AA-955B-23794BC82702}"/>
                  </a:ext>
                </a:extLst>
              </p:cNvPr>
              <p:cNvSpPr>
                <a:spLocks/>
              </p:cNvSpPr>
              <p:nvPr/>
            </p:nvSpPr>
            <p:spPr bwMode="auto">
              <a:xfrm>
                <a:off x="981" y="1455"/>
                <a:ext cx="1044" cy="730"/>
              </a:xfrm>
              <a:custGeom>
                <a:avLst/>
                <a:gdLst>
                  <a:gd name="T0" fmla="*/ 892 w 892"/>
                  <a:gd name="T1" fmla="*/ 0 h 623"/>
                  <a:gd name="T2" fmla="*/ 578 w 892"/>
                  <a:gd name="T3" fmla="*/ 376 h 623"/>
                  <a:gd name="T4" fmla="*/ 28 w 892"/>
                  <a:gd name="T5" fmla="*/ 586 h 623"/>
                  <a:gd name="T6" fmla="*/ 0 w 892"/>
                  <a:gd name="T7" fmla="*/ 623 h 623"/>
                  <a:gd name="T8" fmla="*/ 101 w 892"/>
                  <a:gd name="T9" fmla="*/ 607 h 623"/>
                  <a:gd name="T10" fmla="*/ 443 w 892"/>
                  <a:gd name="T11" fmla="*/ 516 h 623"/>
                  <a:gd name="T12" fmla="*/ 715 w 892"/>
                  <a:gd name="T13" fmla="*/ 292 h 623"/>
                  <a:gd name="T14" fmla="*/ 867 w 892"/>
                  <a:gd name="T15" fmla="*/ 41 h 623"/>
                  <a:gd name="T16" fmla="*/ 892 w 892"/>
                  <a:gd name="T17" fmla="*/ 0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2" h="623">
                    <a:moveTo>
                      <a:pt x="892" y="0"/>
                    </a:moveTo>
                    <a:cubicBezTo>
                      <a:pt x="746" y="52"/>
                      <a:pt x="744" y="221"/>
                      <a:pt x="578" y="376"/>
                    </a:cubicBezTo>
                    <a:cubicBezTo>
                      <a:pt x="388" y="553"/>
                      <a:pt x="53" y="587"/>
                      <a:pt x="28" y="586"/>
                    </a:cubicBezTo>
                    <a:cubicBezTo>
                      <a:pt x="16" y="586"/>
                      <a:pt x="5" y="604"/>
                      <a:pt x="0" y="623"/>
                    </a:cubicBezTo>
                    <a:cubicBezTo>
                      <a:pt x="32" y="613"/>
                      <a:pt x="67" y="610"/>
                      <a:pt x="101" y="607"/>
                    </a:cubicBezTo>
                    <a:cubicBezTo>
                      <a:pt x="219" y="593"/>
                      <a:pt x="336" y="567"/>
                      <a:pt x="443" y="516"/>
                    </a:cubicBezTo>
                    <a:cubicBezTo>
                      <a:pt x="551" y="465"/>
                      <a:pt x="648" y="390"/>
                      <a:pt x="715" y="292"/>
                    </a:cubicBezTo>
                    <a:cubicBezTo>
                      <a:pt x="770" y="211"/>
                      <a:pt x="803" y="116"/>
                      <a:pt x="867" y="41"/>
                    </a:cubicBezTo>
                    <a:cubicBezTo>
                      <a:pt x="877" y="30"/>
                      <a:pt x="887" y="15"/>
                      <a:pt x="892" y="0"/>
                    </a:cubicBezTo>
                    <a:close/>
                  </a:path>
                </a:pathLst>
              </a:custGeom>
              <a:solidFill>
                <a:srgbClr val="F8D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5" name="Freeform 443">
                <a:extLst>
                  <a:ext uri="{FF2B5EF4-FFF2-40B4-BE49-F238E27FC236}">
                    <a16:creationId xmlns:a16="http://schemas.microsoft.com/office/drawing/2014/main" id="{CB9869FF-B86B-47CB-8482-8234ED56C790}"/>
                  </a:ext>
                </a:extLst>
              </p:cNvPr>
              <p:cNvSpPr>
                <a:spLocks/>
              </p:cNvSpPr>
              <p:nvPr/>
            </p:nvSpPr>
            <p:spPr bwMode="auto">
              <a:xfrm>
                <a:off x="2011" y="1510"/>
                <a:ext cx="34" cy="37"/>
              </a:xfrm>
              <a:custGeom>
                <a:avLst/>
                <a:gdLst>
                  <a:gd name="T0" fmla="*/ 27 w 29"/>
                  <a:gd name="T1" fmla="*/ 5 h 32"/>
                  <a:gd name="T2" fmla="*/ 24 w 29"/>
                  <a:gd name="T3" fmla="*/ 2 h 32"/>
                  <a:gd name="T4" fmla="*/ 22 w 29"/>
                  <a:gd name="T5" fmla="*/ 1 h 32"/>
                  <a:gd name="T6" fmla="*/ 16 w 29"/>
                  <a:gd name="T7" fmla="*/ 0 h 32"/>
                  <a:gd name="T8" fmla="*/ 16 w 29"/>
                  <a:gd name="T9" fmla="*/ 1 h 32"/>
                  <a:gd name="T10" fmla="*/ 10 w 29"/>
                  <a:gd name="T11" fmla="*/ 3 h 32"/>
                  <a:gd name="T12" fmla="*/ 9 w 29"/>
                  <a:gd name="T13" fmla="*/ 4 h 32"/>
                  <a:gd name="T14" fmla="*/ 5 w 29"/>
                  <a:gd name="T15" fmla="*/ 9 h 32"/>
                  <a:gd name="T16" fmla="*/ 3 w 29"/>
                  <a:gd name="T17" fmla="*/ 10 h 32"/>
                  <a:gd name="T18" fmla="*/ 1 w 29"/>
                  <a:gd name="T19" fmla="*/ 14 h 32"/>
                  <a:gd name="T20" fmla="*/ 1 w 29"/>
                  <a:gd name="T21" fmla="*/ 16 h 32"/>
                  <a:gd name="T22" fmla="*/ 0 w 29"/>
                  <a:gd name="T23" fmla="*/ 19 h 32"/>
                  <a:gd name="T24" fmla="*/ 0 w 29"/>
                  <a:gd name="T25" fmla="*/ 22 h 32"/>
                  <a:gd name="T26" fmla="*/ 0 w 29"/>
                  <a:gd name="T27" fmla="*/ 23 h 32"/>
                  <a:gd name="T28" fmla="*/ 0 w 29"/>
                  <a:gd name="T29" fmla="*/ 23 h 32"/>
                  <a:gd name="T30" fmla="*/ 0 w 29"/>
                  <a:gd name="T31" fmla="*/ 24 h 32"/>
                  <a:gd name="T32" fmla="*/ 1 w 29"/>
                  <a:gd name="T33" fmla="*/ 26 h 32"/>
                  <a:gd name="T34" fmla="*/ 2 w 29"/>
                  <a:gd name="T35" fmla="*/ 27 h 32"/>
                  <a:gd name="T36" fmla="*/ 5 w 29"/>
                  <a:gd name="T37" fmla="*/ 30 h 32"/>
                  <a:gd name="T38" fmla="*/ 7 w 29"/>
                  <a:gd name="T39" fmla="*/ 32 h 32"/>
                  <a:gd name="T40" fmla="*/ 9 w 29"/>
                  <a:gd name="T41" fmla="*/ 32 h 32"/>
                  <a:gd name="T42" fmla="*/ 12 w 29"/>
                  <a:gd name="T43" fmla="*/ 32 h 32"/>
                  <a:gd name="T44" fmla="*/ 12 w 29"/>
                  <a:gd name="T45" fmla="*/ 32 h 32"/>
                  <a:gd name="T46" fmla="*/ 13 w 29"/>
                  <a:gd name="T47" fmla="*/ 32 h 32"/>
                  <a:gd name="T48" fmla="*/ 13 w 29"/>
                  <a:gd name="T49" fmla="*/ 32 h 32"/>
                  <a:gd name="T50" fmla="*/ 13 w 29"/>
                  <a:gd name="T51" fmla="*/ 32 h 32"/>
                  <a:gd name="T52" fmla="*/ 17 w 29"/>
                  <a:gd name="T53" fmla="*/ 31 h 32"/>
                  <a:gd name="T54" fmla="*/ 21 w 29"/>
                  <a:gd name="T55" fmla="*/ 27 h 32"/>
                  <a:gd name="T56" fmla="*/ 22 w 29"/>
                  <a:gd name="T57" fmla="*/ 26 h 32"/>
                  <a:gd name="T58" fmla="*/ 24 w 29"/>
                  <a:gd name="T59" fmla="*/ 24 h 32"/>
                  <a:gd name="T60" fmla="*/ 25 w 29"/>
                  <a:gd name="T61" fmla="*/ 23 h 32"/>
                  <a:gd name="T62" fmla="*/ 26 w 29"/>
                  <a:gd name="T63" fmla="*/ 21 h 32"/>
                  <a:gd name="T64" fmla="*/ 26 w 29"/>
                  <a:gd name="T65" fmla="*/ 21 h 32"/>
                  <a:gd name="T66" fmla="*/ 28 w 29"/>
                  <a:gd name="T67" fmla="*/ 15 h 32"/>
                  <a:gd name="T68" fmla="*/ 29 w 29"/>
                  <a:gd name="T69" fmla="*/ 13 h 32"/>
                  <a:gd name="T70" fmla="*/ 28 w 29"/>
                  <a:gd name="T71" fmla="*/ 9 h 32"/>
                  <a:gd name="T72" fmla="*/ 27 w 29"/>
                  <a:gd name="T73"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 h="32">
                    <a:moveTo>
                      <a:pt x="27" y="5"/>
                    </a:moveTo>
                    <a:cubicBezTo>
                      <a:pt x="26" y="4"/>
                      <a:pt x="25" y="3"/>
                      <a:pt x="24" y="2"/>
                    </a:cubicBezTo>
                    <a:cubicBezTo>
                      <a:pt x="23" y="2"/>
                      <a:pt x="23" y="1"/>
                      <a:pt x="22" y="1"/>
                    </a:cubicBezTo>
                    <a:cubicBezTo>
                      <a:pt x="20" y="0"/>
                      <a:pt x="18" y="0"/>
                      <a:pt x="16" y="0"/>
                    </a:cubicBezTo>
                    <a:cubicBezTo>
                      <a:pt x="16" y="1"/>
                      <a:pt x="16" y="1"/>
                      <a:pt x="16" y="1"/>
                    </a:cubicBezTo>
                    <a:cubicBezTo>
                      <a:pt x="12" y="2"/>
                      <a:pt x="13" y="1"/>
                      <a:pt x="10" y="3"/>
                    </a:cubicBezTo>
                    <a:cubicBezTo>
                      <a:pt x="10" y="3"/>
                      <a:pt x="9" y="4"/>
                      <a:pt x="9" y="4"/>
                    </a:cubicBezTo>
                    <a:cubicBezTo>
                      <a:pt x="7" y="5"/>
                      <a:pt x="6" y="7"/>
                      <a:pt x="5" y="9"/>
                    </a:cubicBezTo>
                    <a:cubicBezTo>
                      <a:pt x="4" y="9"/>
                      <a:pt x="4" y="10"/>
                      <a:pt x="3" y="10"/>
                    </a:cubicBezTo>
                    <a:cubicBezTo>
                      <a:pt x="3" y="12"/>
                      <a:pt x="2" y="13"/>
                      <a:pt x="1" y="14"/>
                    </a:cubicBezTo>
                    <a:cubicBezTo>
                      <a:pt x="1" y="15"/>
                      <a:pt x="1" y="15"/>
                      <a:pt x="1" y="16"/>
                    </a:cubicBezTo>
                    <a:cubicBezTo>
                      <a:pt x="0" y="17"/>
                      <a:pt x="0" y="18"/>
                      <a:pt x="0" y="19"/>
                    </a:cubicBezTo>
                    <a:cubicBezTo>
                      <a:pt x="0" y="22"/>
                      <a:pt x="0" y="22"/>
                      <a:pt x="0" y="22"/>
                    </a:cubicBezTo>
                    <a:cubicBezTo>
                      <a:pt x="0" y="23"/>
                      <a:pt x="0" y="23"/>
                      <a:pt x="0" y="23"/>
                    </a:cubicBezTo>
                    <a:cubicBezTo>
                      <a:pt x="0" y="23"/>
                      <a:pt x="0" y="23"/>
                      <a:pt x="0" y="23"/>
                    </a:cubicBezTo>
                    <a:cubicBezTo>
                      <a:pt x="0" y="24"/>
                      <a:pt x="0" y="24"/>
                      <a:pt x="0" y="24"/>
                    </a:cubicBezTo>
                    <a:cubicBezTo>
                      <a:pt x="1" y="25"/>
                      <a:pt x="1" y="25"/>
                      <a:pt x="1" y="26"/>
                    </a:cubicBezTo>
                    <a:cubicBezTo>
                      <a:pt x="1" y="27"/>
                      <a:pt x="2" y="27"/>
                      <a:pt x="2" y="27"/>
                    </a:cubicBezTo>
                    <a:cubicBezTo>
                      <a:pt x="2" y="29"/>
                      <a:pt x="3" y="30"/>
                      <a:pt x="5" y="30"/>
                    </a:cubicBezTo>
                    <a:cubicBezTo>
                      <a:pt x="5" y="31"/>
                      <a:pt x="6" y="31"/>
                      <a:pt x="7" y="32"/>
                    </a:cubicBezTo>
                    <a:cubicBezTo>
                      <a:pt x="8" y="32"/>
                      <a:pt x="8" y="32"/>
                      <a:pt x="9" y="32"/>
                    </a:cubicBezTo>
                    <a:cubicBezTo>
                      <a:pt x="10" y="32"/>
                      <a:pt x="11" y="32"/>
                      <a:pt x="12" y="32"/>
                    </a:cubicBezTo>
                    <a:cubicBezTo>
                      <a:pt x="12" y="32"/>
                      <a:pt x="12" y="32"/>
                      <a:pt x="12" y="32"/>
                    </a:cubicBezTo>
                    <a:cubicBezTo>
                      <a:pt x="12" y="32"/>
                      <a:pt x="12" y="32"/>
                      <a:pt x="13" y="32"/>
                    </a:cubicBezTo>
                    <a:cubicBezTo>
                      <a:pt x="13" y="32"/>
                      <a:pt x="13" y="32"/>
                      <a:pt x="13" y="32"/>
                    </a:cubicBezTo>
                    <a:cubicBezTo>
                      <a:pt x="13" y="32"/>
                      <a:pt x="13" y="32"/>
                      <a:pt x="13" y="32"/>
                    </a:cubicBezTo>
                    <a:cubicBezTo>
                      <a:pt x="14" y="32"/>
                      <a:pt x="15" y="32"/>
                      <a:pt x="17" y="31"/>
                    </a:cubicBezTo>
                    <a:cubicBezTo>
                      <a:pt x="19" y="30"/>
                      <a:pt x="20" y="29"/>
                      <a:pt x="21" y="27"/>
                    </a:cubicBezTo>
                    <a:cubicBezTo>
                      <a:pt x="22" y="27"/>
                      <a:pt x="22" y="26"/>
                      <a:pt x="22" y="26"/>
                    </a:cubicBezTo>
                    <a:cubicBezTo>
                      <a:pt x="23" y="25"/>
                      <a:pt x="23" y="25"/>
                      <a:pt x="24" y="24"/>
                    </a:cubicBezTo>
                    <a:cubicBezTo>
                      <a:pt x="24" y="24"/>
                      <a:pt x="24" y="23"/>
                      <a:pt x="25" y="23"/>
                    </a:cubicBezTo>
                    <a:cubicBezTo>
                      <a:pt x="25" y="22"/>
                      <a:pt x="25" y="22"/>
                      <a:pt x="26" y="21"/>
                    </a:cubicBezTo>
                    <a:cubicBezTo>
                      <a:pt x="26" y="21"/>
                      <a:pt x="26" y="21"/>
                      <a:pt x="26" y="21"/>
                    </a:cubicBezTo>
                    <a:cubicBezTo>
                      <a:pt x="28" y="18"/>
                      <a:pt x="27" y="18"/>
                      <a:pt x="28" y="15"/>
                    </a:cubicBezTo>
                    <a:cubicBezTo>
                      <a:pt x="28" y="14"/>
                      <a:pt x="28" y="14"/>
                      <a:pt x="29" y="13"/>
                    </a:cubicBezTo>
                    <a:cubicBezTo>
                      <a:pt x="29" y="12"/>
                      <a:pt x="29" y="10"/>
                      <a:pt x="28" y="9"/>
                    </a:cubicBezTo>
                    <a:cubicBezTo>
                      <a:pt x="28" y="7"/>
                      <a:pt x="28" y="6"/>
                      <a:pt x="27" y="5"/>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6" name="Freeform 444">
                <a:extLst>
                  <a:ext uri="{FF2B5EF4-FFF2-40B4-BE49-F238E27FC236}">
                    <a16:creationId xmlns:a16="http://schemas.microsoft.com/office/drawing/2014/main" id="{E293D372-B91A-4F9F-804E-C1E01B6ADAD8}"/>
                  </a:ext>
                </a:extLst>
              </p:cNvPr>
              <p:cNvSpPr>
                <a:spLocks/>
              </p:cNvSpPr>
              <p:nvPr/>
            </p:nvSpPr>
            <p:spPr bwMode="auto">
              <a:xfrm>
                <a:off x="2064" y="1552"/>
                <a:ext cx="1" cy="1"/>
              </a:xfrm>
              <a:custGeom>
                <a:avLst/>
                <a:gdLst>
                  <a:gd name="T0" fmla="*/ 0 w 1"/>
                  <a:gd name="T1" fmla="*/ 0 h 1"/>
                  <a:gd name="T2" fmla="*/ 1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0"/>
                    </a:cubicBezTo>
                    <a:cubicBezTo>
                      <a:pt x="1" y="0"/>
                      <a:pt x="1" y="0"/>
                      <a:pt x="1" y="1"/>
                    </a:cubicBezTo>
                    <a:cubicBezTo>
                      <a:pt x="1" y="0"/>
                      <a:pt x="1" y="0"/>
                      <a:pt x="0" y="0"/>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7" name="Freeform 445">
                <a:extLst>
                  <a:ext uri="{FF2B5EF4-FFF2-40B4-BE49-F238E27FC236}">
                    <a16:creationId xmlns:a16="http://schemas.microsoft.com/office/drawing/2014/main" id="{3D1D64CF-A314-4ECE-8798-B5E32E5C8BA6}"/>
                  </a:ext>
                </a:extLst>
              </p:cNvPr>
              <p:cNvSpPr>
                <a:spLocks/>
              </p:cNvSpPr>
              <p:nvPr/>
            </p:nvSpPr>
            <p:spPr bwMode="auto">
              <a:xfrm>
                <a:off x="2045" y="1550"/>
                <a:ext cx="23" cy="28"/>
              </a:xfrm>
              <a:custGeom>
                <a:avLst/>
                <a:gdLst>
                  <a:gd name="T0" fmla="*/ 20 w 20"/>
                  <a:gd name="T1" fmla="*/ 7 h 24"/>
                  <a:gd name="T2" fmla="*/ 19 w 20"/>
                  <a:gd name="T3" fmla="*/ 5 h 24"/>
                  <a:gd name="T4" fmla="*/ 19 w 20"/>
                  <a:gd name="T5" fmla="*/ 5 h 24"/>
                  <a:gd name="T6" fmla="*/ 19 w 20"/>
                  <a:gd name="T7" fmla="*/ 5 h 24"/>
                  <a:gd name="T8" fmla="*/ 18 w 20"/>
                  <a:gd name="T9" fmla="*/ 4 h 24"/>
                  <a:gd name="T10" fmla="*/ 17 w 20"/>
                  <a:gd name="T11" fmla="*/ 3 h 24"/>
                  <a:gd name="T12" fmla="*/ 17 w 20"/>
                  <a:gd name="T13" fmla="*/ 2 h 24"/>
                  <a:gd name="T14" fmla="*/ 15 w 20"/>
                  <a:gd name="T15" fmla="*/ 2 h 24"/>
                  <a:gd name="T16" fmla="*/ 15 w 20"/>
                  <a:gd name="T17" fmla="*/ 1 h 24"/>
                  <a:gd name="T18" fmla="*/ 13 w 20"/>
                  <a:gd name="T19" fmla="*/ 1 h 24"/>
                  <a:gd name="T20" fmla="*/ 13 w 20"/>
                  <a:gd name="T21" fmla="*/ 1 h 24"/>
                  <a:gd name="T22" fmla="*/ 11 w 20"/>
                  <a:gd name="T23" fmla="*/ 2 h 24"/>
                  <a:gd name="T24" fmla="*/ 10 w 20"/>
                  <a:gd name="T25" fmla="*/ 3 h 24"/>
                  <a:gd name="T26" fmla="*/ 9 w 20"/>
                  <a:gd name="T27" fmla="*/ 4 h 24"/>
                  <a:gd name="T28" fmla="*/ 9 w 20"/>
                  <a:gd name="T29" fmla="*/ 4 h 24"/>
                  <a:gd name="T30" fmla="*/ 6 w 20"/>
                  <a:gd name="T31" fmla="*/ 5 h 24"/>
                  <a:gd name="T32" fmla="*/ 5 w 20"/>
                  <a:gd name="T33" fmla="*/ 6 h 24"/>
                  <a:gd name="T34" fmla="*/ 2 w 20"/>
                  <a:gd name="T35" fmla="*/ 10 h 24"/>
                  <a:gd name="T36" fmla="*/ 0 w 20"/>
                  <a:gd name="T37" fmla="*/ 15 h 24"/>
                  <a:gd name="T38" fmla="*/ 2 w 20"/>
                  <a:gd name="T39" fmla="*/ 21 h 24"/>
                  <a:gd name="T40" fmla="*/ 4 w 20"/>
                  <a:gd name="T41" fmla="*/ 22 h 24"/>
                  <a:gd name="T42" fmla="*/ 7 w 20"/>
                  <a:gd name="T43" fmla="*/ 23 h 24"/>
                  <a:gd name="T44" fmla="*/ 13 w 20"/>
                  <a:gd name="T45" fmla="*/ 23 h 24"/>
                  <a:gd name="T46" fmla="*/ 18 w 20"/>
                  <a:gd name="T47" fmla="*/ 18 h 24"/>
                  <a:gd name="T48" fmla="*/ 20 w 20"/>
                  <a:gd name="T49" fmla="*/ 15 h 24"/>
                  <a:gd name="T50" fmla="*/ 20 w 20"/>
                  <a:gd name="T51" fmla="*/ 12 h 24"/>
                  <a:gd name="T52" fmla="*/ 20 w 20"/>
                  <a:gd name="T53" fmla="*/ 10 h 24"/>
                  <a:gd name="T54" fmla="*/ 20 w 20"/>
                  <a:gd name="T55" fmla="*/ 9 h 24"/>
                  <a:gd name="T56" fmla="*/ 20 w 20"/>
                  <a:gd name="T57"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 h="24">
                    <a:moveTo>
                      <a:pt x="20" y="7"/>
                    </a:moveTo>
                    <a:cubicBezTo>
                      <a:pt x="20" y="6"/>
                      <a:pt x="19" y="5"/>
                      <a:pt x="19" y="5"/>
                    </a:cubicBezTo>
                    <a:cubicBezTo>
                      <a:pt x="19" y="5"/>
                      <a:pt x="19" y="5"/>
                      <a:pt x="19" y="5"/>
                    </a:cubicBezTo>
                    <a:cubicBezTo>
                      <a:pt x="19" y="5"/>
                      <a:pt x="19" y="5"/>
                      <a:pt x="19" y="5"/>
                    </a:cubicBezTo>
                    <a:cubicBezTo>
                      <a:pt x="19" y="4"/>
                      <a:pt x="19" y="4"/>
                      <a:pt x="18" y="4"/>
                    </a:cubicBezTo>
                    <a:cubicBezTo>
                      <a:pt x="18" y="3"/>
                      <a:pt x="18" y="3"/>
                      <a:pt x="17" y="3"/>
                    </a:cubicBezTo>
                    <a:cubicBezTo>
                      <a:pt x="17" y="3"/>
                      <a:pt x="17" y="2"/>
                      <a:pt x="17" y="2"/>
                    </a:cubicBezTo>
                    <a:cubicBezTo>
                      <a:pt x="16" y="2"/>
                      <a:pt x="16" y="2"/>
                      <a:pt x="15" y="2"/>
                    </a:cubicBezTo>
                    <a:cubicBezTo>
                      <a:pt x="15" y="1"/>
                      <a:pt x="15" y="1"/>
                      <a:pt x="15" y="1"/>
                    </a:cubicBezTo>
                    <a:cubicBezTo>
                      <a:pt x="15" y="0"/>
                      <a:pt x="13" y="0"/>
                      <a:pt x="13" y="1"/>
                    </a:cubicBezTo>
                    <a:cubicBezTo>
                      <a:pt x="13" y="1"/>
                      <a:pt x="13" y="1"/>
                      <a:pt x="13" y="1"/>
                    </a:cubicBezTo>
                    <a:cubicBezTo>
                      <a:pt x="12" y="2"/>
                      <a:pt x="12" y="2"/>
                      <a:pt x="11" y="2"/>
                    </a:cubicBezTo>
                    <a:cubicBezTo>
                      <a:pt x="11" y="2"/>
                      <a:pt x="10" y="2"/>
                      <a:pt x="10" y="3"/>
                    </a:cubicBezTo>
                    <a:cubicBezTo>
                      <a:pt x="9" y="3"/>
                      <a:pt x="9" y="3"/>
                      <a:pt x="9" y="4"/>
                    </a:cubicBezTo>
                    <a:cubicBezTo>
                      <a:pt x="9" y="4"/>
                      <a:pt x="9" y="4"/>
                      <a:pt x="9" y="4"/>
                    </a:cubicBezTo>
                    <a:cubicBezTo>
                      <a:pt x="8" y="4"/>
                      <a:pt x="7" y="5"/>
                      <a:pt x="6" y="5"/>
                    </a:cubicBezTo>
                    <a:cubicBezTo>
                      <a:pt x="6" y="6"/>
                      <a:pt x="5" y="6"/>
                      <a:pt x="5" y="6"/>
                    </a:cubicBezTo>
                    <a:cubicBezTo>
                      <a:pt x="4" y="7"/>
                      <a:pt x="3" y="8"/>
                      <a:pt x="2" y="10"/>
                    </a:cubicBezTo>
                    <a:cubicBezTo>
                      <a:pt x="1" y="11"/>
                      <a:pt x="1" y="13"/>
                      <a:pt x="0" y="15"/>
                    </a:cubicBezTo>
                    <a:cubicBezTo>
                      <a:pt x="0" y="17"/>
                      <a:pt x="1" y="19"/>
                      <a:pt x="2" y="21"/>
                    </a:cubicBezTo>
                    <a:cubicBezTo>
                      <a:pt x="3" y="21"/>
                      <a:pt x="3" y="22"/>
                      <a:pt x="4" y="22"/>
                    </a:cubicBezTo>
                    <a:cubicBezTo>
                      <a:pt x="5" y="23"/>
                      <a:pt x="6" y="23"/>
                      <a:pt x="7" y="23"/>
                    </a:cubicBezTo>
                    <a:cubicBezTo>
                      <a:pt x="9" y="24"/>
                      <a:pt x="11" y="23"/>
                      <a:pt x="13" y="23"/>
                    </a:cubicBezTo>
                    <a:cubicBezTo>
                      <a:pt x="15" y="22"/>
                      <a:pt x="17" y="20"/>
                      <a:pt x="18" y="18"/>
                    </a:cubicBezTo>
                    <a:cubicBezTo>
                      <a:pt x="19" y="17"/>
                      <a:pt x="19" y="16"/>
                      <a:pt x="20" y="15"/>
                    </a:cubicBezTo>
                    <a:cubicBezTo>
                      <a:pt x="20" y="14"/>
                      <a:pt x="20" y="13"/>
                      <a:pt x="20" y="12"/>
                    </a:cubicBezTo>
                    <a:cubicBezTo>
                      <a:pt x="20" y="11"/>
                      <a:pt x="20" y="10"/>
                      <a:pt x="20" y="10"/>
                    </a:cubicBezTo>
                    <a:cubicBezTo>
                      <a:pt x="20" y="10"/>
                      <a:pt x="20" y="10"/>
                      <a:pt x="20" y="9"/>
                    </a:cubicBezTo>
                    <a:cubicBezTo>
                      <a:pt x="20" y="9"/>
                      <a:pt x="20" y="8"/>
                      <a:pt x="20" y="7"/>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8" name="Freeform 446">
                <a:extLst>
                  <a:ext uri="{FF2B5EF4-FFF2-40B4-BE49-F238E27FC236}">
                    <a16:creationId xmlns:a16="http://schemas.microsoft.com/office/drawing/2014/main" id="{B930C19C-CDFF-4696-9825-A0756D67E48C}"/>
                  </a:ext>
                </a:extLst>
              </p:cNvPr>
              <p:cNvSpPr>
                <a:spLocks/>
              </p:cNvSpPr>
              <p:nvPr/>
            </p:nvSpPr>
            <p:spPr bwMode="auto">
              <a:xfrm>
                <a:off x="1983" y="1582"/>
                <a:ext cx="16" cy="20"/>
              </a:xfrm>
              <a:custGeom>
                <a:avLst/>
                <a:gdLst>
                  <a:gd name="T0" fmla="*/ 13 w 14"/>
                  <a:gd name="T1" fmla="*/ 4 h 17"/>
                  <a:gd name="T2" fmla="*/ 13 w 14"/>
                  <a:gd name="T3" fmla="*/ 3 h 17"/>
                  <a:gd name="T4" fmla="*/ 13 w 14"/>
                  <a:gd name="T5" fmla="*/ 3 h 17"/>
                  <a:gd name="T6" fmla="*/ 12 w 14"/>
                  <a:gd name="T7" fmla="*/ 2 h 17"/>
                  <a:gd name="T8" fmla="*/ 10 w 14"/>
                  <a:gd name="T9" fmla="*/ 1 h 17"/>
                  <a:gd name="T10" fmla="*/ 9 w 14"/>
                  <a:gd name="T11" fmla="*/ 1 h 17"/>
                  <a:gd name="T12" fmla="*/ 8 w 14"/>
                  <a:gd name="T13" fmla="*/ 1 h 17"/>
                  <a:gd name="T14" fmla="*/ 8 w 14"/>
                  <a:gd name="T15" fmla="*/ 1 h 17"/>
                  <a:gd name="T16" fmla="*/ 7 w 14"/>
                  <a:gd name="T17" fmla="*/ 1 h 17"/>
                  <a:gd name="T18" fmla="*/ 4 w 14"/>
                  <a:gd name="T19" fmla="*/ 2 h 17"/>
                  <a:gd name="T20" fmla="*/ 3 w 14"/>
                  <a:gd name="T21" fmla="*/ 3 h 17"/>
                  <a:gd name="T22" fmla="*/ 1 w 14"/>
                  <a:gd name="T23" fmla="*/ 5 h 17"/>
                  <a:gd name="T24" fmla="*/ 0 w 14"/>
                  <a:gd name="T25" fmla="*/ 7 h 17"/>
                  <a:gd name="T26" fmla="*/ 0 w 14"/>
                  <a:gd name="T27" fmla="*/ 11 h 17"/>
                  <a:gd name="T28" fmla="*/ 1 w 14"/>
                  <a:gd name="T29" fmla="*/ 15 h 17"/>
                  <a:gd name="T30" fmla="*/ 3 w 14"/>
                  <a:gd name="T31" fmla="*/ 16 h 17"/>
                  <a:gd name="T32" fmla="*/ 6 w 14"/>
                  <a:gd name="T33" fmla="*/ 17 h 17"/>
                  <a:gd name="T34" fmla="*/ 10 w 14"/>
                  <a:gd name="T35" fmla="*/ 16 h 17"/>
                  <a:gd name="T36" fmla="*/ 13 w 14"/>
                  <a:gd name="T37" fmla="*/ 14 h 17"/>
                  <a:gd name="T38" fmla="*/ 14 w 14"/>
                  <a:gd name="T39" fmla="*/ 12 h 17"/>
                  <a:gd name="T40" fmla="*/ 14 w 14"/>
                  <a:gd name="T41" fmla="*/ 9 h 17"/>
                  <a:gd name="T42" fmla="*/ 14 w 14"/>
                  <a:gd name="T43" fmla="*/ 8 h 17"/>
                  <a:gd name="T44" fmla="*/ 14 w 14"/>
                  <a:gd name="T45" fmla="*/ 4 h 17"/>
                  <a:gd name="T46" fmla="*/ 13 w 14"/>
                  <a:gd name="T47"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17">
                    <a:moveTo>
                      <a:pt x="13" y="4"/>
                    </a:moveTo>
                    <a:cubicBezTo>
                      <a:pt x="13" y="4"/>
                      <a:pt x="13" y="3"/>
                      <a:pt x="13" y="3"/>
                    </a:cubicBezTo>
                    <a:cubicBezTo>
                      <a:pt x="13" y="3"/>
                      <a:pt x="13" y="3"/>
                      <a:pt x="13" y="3"/>
                    </a:cubicBezTo>
                    <a:cubicBezTo>
                      <a:pt x="13" y="2"/>
                      <a:pt x="12" y="2"/>
                      <a:pt x="12" y="2"/>
                    </a:cubicBezTo>
                    <a:cubicBezTo>
                      <a:pt x="12" y="1"/>
                      <a:pt x="11" y="0"/>
                      <a:pt x="10" y="1"/>
                    </a:cubicBezTo>
                    <a:cubicBezTo>
                      <a:pt x="10" y="1"/>
                      <a:pt x="9" y="1"/>
                      <a:pt x="9" y="1"/>
                    </a:cubicBezTo>
                    <a:cubicBezTo>
                      <a:pt x="9" y="1"/>
                      <a:pt x="8" y="1"/>
                      <a:pt x="8" y="1"/>
                    </a:cubicBezTo>
                    <a:cubicBezTo>
                      <a:pt x="8" y="1"/>
                      <a:pt x="8" y="1"/>
                      <a:pt x="8" y="1"/>
                    </a:cubicBezTo>
                    <a:cubicBezTo>
                      <a:pt x="8" y="1"/>
                      <a:pt x="7" y="1"/>
                      <a:pt x="7" y="1"/>
                    </a:cubicBezTo>
                    <a:cubicBezTo>
                      <a:pt x="6" y="1"/>
                      <a:pt x="5" y="2"/>
                      <a:pt x="4" y="2"/>
                    </a:cubicBezTo>
                    <a:cubicBezTo>
                      <a:pt x="3" y="3"/>
                      <a:pt x="3" y="3"/>
                      <a:pt x="3" y="3"/>
                    </a:cubicBezTo>
                    <a:cubicBezTo>
                      <a:pt x="2" y="4"/>
                      <a:pt x="2" y="4"/>
                      <a:pt x="1" y="5"/>
                    </a:cubicBezTo>
                    <a:cubicBezTo>
                      <a:pt x="1" y="6"/>
                      <a:pt x="0" y="7"/>
                      <a:pt x="0" y="7"/>
                    </a:cubicBezTo>
                    <a:cubicBezTo>
                      <a:pt x="0" y="9"/>
                      <a:pt x="0" y="10"/>
                      <a:pt x="0" y="11"/>
                    </a:cubicBezTo>
                    <a:cubicBezTo>
                      <a:pt x="0" y="13"/>
                      <a:pt x="0" y="14"/>
                      <a:pt x="1" y="15"/>
                    </a:cubicBezTo>
                    <a:cubicBezTo>
                      <a:pt x="2" y="15"/>
                      <a:pt x="3" y="16"/>
                      <a:pt x="3" y="16"/>
                    </a:cubicBezTo>
                    <a:cubicBezTo>
                      <a:pt x="4" y="17"/>
                      <a:pt x="5" y="17"/>
                      <a:pt x="6" y="17"/>
                    </a:cubicBezTo>
                    <a:cubicBezTo>
                      <a:pt x="7" y="17"/>
                      <a:pt x="8" y="17"/>
                      <a:pt x="10" y="16"/>
                    </a:cubicBezTo>
                    <a:cubicBezTo>
                      <a:pt x="11" y="16"/>
                      <a:pt x="12" y="15"/>
                      <a:pt x="13" y="14"/>
                    </a:cubicBezTo>
                    <a:cubicBezTo>
                      <a:pt x="13" y="13"/>
                      <a:pt x="13" y="13"/>
                      <a:pt x="14" y="12"/>
                    </a:cubicBezTo>
                    <a:cubicBezTo>
                      <a:pt x="14" y="11"/>
                      <a:pt x="14" y="10"/>
                      <a:pt x="14" y="9"/>
                    </a:cubicBezTo>
                    <a:cubicBezTo>
                      <a:pt x="14" y="9"/>
                      <a:pt x="14" y="8"/>
                      <a:pt x="14" y="8"/>
                    </a:cubicBezTo>
                    <a:cubicBezTo>
                      <a:pt x="14" y="7"/>
                      <a:pt x="14" y="5"/>
                      <a:pt x="14" y="4"/>
                    </a:cubicBezTo>
                    <a:cubicBezTo>
                      <a:pt x="14" y="4"/>
                      <a:pt x="13" y="4"/>
                      <a:pt x="13" y="4"/>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9" name="Freeform 447">
                <a:extLst>
                  <a:ext uri="{FF2B5EF4-FFF2-40B4-BE49-F238E27FC236}">
                    <a16:creationId xmlns:a16="http://schemas.microsoft.com/office/drawing/2014/main" id="{D87D22F2-56DF-49C9-A322-32883985356F}"/>
                  </a:ext>
                </a:extLst>
              </p:cNvPr>
              <p:cNvSpPr>
                <a:spLocks/>
              </p:cNvSpPr>
              <p:nvPr/>
            </p:nvSpPr>
            <p:spPr bwMode="auto">
              <a:xfrm>
                <a:off x="1278" y="2187"/>
                <a:ext cx="39" cy="23"/>
              </a:xfrm>
              <a:custGeom>
                <a:avLst/>
                <a:gdLst>
                  <a:gd name="T0" fmla="*/ 27 w 33"/>
                  <a:gd name="T1" fmla="*/ 1 h 20"/>
                  <a:gd name="T2" fmla="*/ 24 w 33"/>
                  <a:gd name="T3" fmla="*/ 0 h 20"/>
                  <a:gd name="T4" fmla="*/ 24 w 33"/>
                  <a:gd name="T5" fmla="*/ 0 h 20"/>
                  <a:gd name="T6" fmla="*/ 24 w 33"/>
                  <a:gd name="T7" fmla="*/ 0 h 20"/>
                  <a:gd name="T8" fmla="*/ 22 w 33"/>
                  <a:gd name="T9" fmla="*/ 1 h 20"/>
                  <a:gd name="T10" fmla="*/ 16 w 33"/>
                  <a:gd name="T11" fmla="*/ 2 h 20"/>
                  <a:gd name="T12" fmla="*/ 13 w 33"/>
                  <a:gd name="T13" fmla="*/ 2 h 20"/>
                  <a:gd name="T14" fmla="*/ 9 w 33"/>
                  <a:gd name="T15" fmla="*/ 4 h 20"/>
                  <a:gd name="T16" fmla="*/ 11 w 33"/>
                  <a:gd name="T17" fmla="*/ 3 h 20"/>
                  <a:gd name="T18" fmla="*/ 6 w 33"/>
                  <a:gd name="T19" fmla="*/ 5 h 20"/>
                  <a:gd name="T20" fmla="*/ 2 w 33"/>
                  <a:gd name="T21" fmla="*/ 7 h 20"/>
                  <a:gd name="T22" fmla="*/ 2 w 33"/>
                  <a:gd name="T23" fmla="*/ 14 h 20"/>
                  <a:gd name="T24" fmla="*/ 8 w 33"/>
                  <a:gd name="T25" fmla="*/ 19 h 20"/>
                  <a:gd name="T26" fmla="*/ 13 w 33"/>
                  <a:gd name="T27" fmla="*/ 20 h 20"/>
                  <a:gd name="T28" fmla="*/ 17 w 33"/>
                  <a:gd name="T29" fmla="*/ 20 h 20"/>
                  <a:gd name="T30" fmla="*/ 23 w 33"/>
                  <a:gd name="T31" fmla="*/ 19 h 20"/>
                  <a:gd name="T32" fmla="*/ 28 w 33"/>
                  <a:gd name="T33" fmla="*/ 17 h 20"/>
                  <a:gd name="T34" fmla="*/ 33 w 33"/>
                  <a:gd name="T35" fmla="*/ 8 h 20"/>
                  <a:gd name="T36" fmla="*/ 27 w 33"/>
                  <a:gd name="T3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20">
                    <a:moveTo>
                      <a:pt x="27" y="1"/>
                    </a:moveTo>
                    <a:cubicBezTo>
                      <a:pt x="26" y="0"/>
                      <a:pt x="25" y="0"/>
                      <a:pt x="24" y="0"/>
                    </a:cubicBezTo>
                    <a:cubicBezTo>
                      <a:pt x="24" y="0"/>
                      <a:pt x="24" y="0"/>
                      <a:pt x="24" y="0"/>
                    </a:cubicBezTo>
                    <a:cubicBezTo>
                      <a:pt x="24" y="0"/>
                      <a:pt x="24" y="0"/>
                      <a:pt x="24" y="0"/>
                    </a:cubicBezTo>
                    <a:cubicBezTo>
                      <a:pt x="23" y="0"/>
                      <a:pt x="22" y="0"/>
                      <a:pt x="22" y="1"/>
                    </a:cubicBezTo>
                    <a:cubicBezTo>
                      <a:pt x="20" y="1"/>
                      <a:pt x="18" y="1"/>
                      <a:pt x="16" y="2"/>
                    </a:cubicBezTo>
                    <a:cubicBezTo>
                      <a:pt x="15" y="2"/>
                      <a:pt x="14" y="2"/>
                      <a:pt x="13" y="2"/>
                    </a:cubicBezTo>
                    <a:cubicBezTo>
                      <a:pt x="12" y="3"/>
                      <a:pt x="10" y="3"/>
                      <a:pt x="9" y="4"/>
                    </a:cubicBezTo>
                    <a:cubicBezTo>
                      <a:pt x="9" y="4"/>
                      <a:pt x="10" y="3"/>
                      <a:pt x="11" y="3"/>
                    </a:cubicBezTo>
                    <a:cubicBezTo>
                      <a:pt x="9" y="4"/>
                      <a:pt x="7" y="4"/>
                      <a:pt x="6" y="5"/>
                    </a:cubicBezTo>
                    <a:cubicBezTo>
                      <a:pt x="5" y="5"/>
                      <a:pt x="3" y="6"/>
                      <a:pt x="2" y="7"/>
                    </a:cubicBezTo>
                    <a:cubicBezTo>
                      <a:pt x="0" y="9"/>
                      <a:pt x="0" y="12"/>
                      <a:pt x="2" y="14"/>
                    </a:cubicBezTo>
                    <a:cubicBezTo>
                      <a:pt x="3" y="17"/>
                      <a:pt x="6" y="19"/>
                      <a:pt x="8" y="19"/>
                    </a:cubicBezTo>
                    <a:cubicBezTo>
                      <a:pt x="10" y="20"/>
                      <a:pt x="11" y="20"/>
                      <a:pt x="13" y="20"/>
                    </a:cubicBezTo>
                    <a:cubicBezTo>
                      <a:pt x="14" y="20"/>
                      <a:pt x="16" y="20"/>
                      <a:pt x="17" y="20"/>
                    </a:cubicBezTo>
                    <a:cubicBezTo>
                      <a:pt x="19" y="20"/>
                      <a:pt x="21" y="20"/>
                      <a:pt x="23" y="19"/>
                    </a:cubicBezTo>
                    <a:cubicBezTo>
                      <a:pt x="25" y="19"/>
                      <a:pt x="27" y="18"/>
                      <a:pt x="28" y="17"/>
                    </a:cubicBezTo>
                    <a:cubicBezTo>
                      <a:pt x="32" y="15"/>
                      <a:pt x="33" y="12"/>
                      <a:pt x="33" y="8"/>
                    </a:cubicBezTo>
                    <a:cubicBezTo>
                      <a:pt x="32" y="4"/>
                      <a:pt x="30" y="2"/>
                      <a:pt x="27" y="1"/>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0" name="Freeform 448">
                <a:extLst>
                  <a:ext uri="{FF2B5EF4-FFF2-40B4-BE49-F238E27FC236}">
                    <a16:creationId xmlns:a16="http://schemas.microsoft.com/office/drawing/2014/main" id="{321AC72C-1036-49A3-B975-2AB5BEF0537E}"/>
                  </a:ext>
                </a:extLst>
              </p:cNvPr>
              <p:cNvSpPr>
                <a:spLocks/>
              </p:cNvSpPr>
              <p:nvPr/>
            </p:nvSpPr>
            <p:spPr bwMode="auto">
              <a:xfrm>
                <a:off x="1240" y="2171"/>
                <a:ext cx="25" cy="15"/>
              </a:xfrm>
              <a:custGeom>
                <a:avLst/>
                <a:gdLst>
                  <a:gd name="T0" fmla="*/ 18 w 22"/>
                  <a:gd name="T1" fmla="*/ 2 h 13"/>
                  <a:gd name="T2" fmla="*/ 17 w 22"/>
                  <a:gd name="T3" fmla="*/ 1 h 13"/>
                  <a:gd name="T4" fmla="*/ 16 w 22"/>
                  <a:gd name="T5" fmla="*/ 1 h 13"/>
                  <a:gd name="T6" fmla="*/ 14 w 22"/>
                  <a:gd name="T7" fmla="*/ 0 h 13"/>
                  <a:gd name="T8" fmla="*/ 10 w 22"/>
                  <a:gd name="T9" fmla="*/ 0 h 13"/>
                  <a:gd name="T10" fmla="*/ 8 w 22"/>
                  <a:gd name="T11" fmla="*/ 1 h 13"/>
                  <a:gd name="T12" fmla="*/ 5 w 22"/>
                  <a:gd name="T13" fmla="*/ 2 h 13"/>
                  <a:gd name="T14" fmla="*/ 3 w 22"/>
                  <a:gd name="T15" fmla="*/ 3 h 13"/>
                  <a:gd name="T16" fmla="*/ 0 w 22"/>
                  <a:gd name="T17" fmla="*/ 7 h 13"/>
                  <a:gd name="T18" fmla="*/ 1 w 22"/>
                  <a:gd name="T19" fmla="*/ 6 h 13"/>
                  <a:gd name="T20" fmla="*/ 2 w 22"/>
                  <a:gd name="T21" fmla="*/ 11 h 13"/>
                  <a:gd name="T22" fmla="*/ 1 w 22"/>
                  <a:gd name="T23" fmla="*/ 10 h 13"/>
                  <a:gd name="T24" fmla="*/ 5 w 22"/>
                  <a:gd name="T25" fmla="*/ 13 h 13"/>
                  <a:gd name="T26" fmla="*/ 7 w 22"/>
                  <a:gd name="T27" fmla="*/ 13 h 13"/>
                  <a:gd name="T28" fmla="*/ 11 w 22"/>
                  <a:gd name="T29" fmla="*/ 13 h 13"/>
                  <a:gd name="T30" fmla="*/ 13 w 22"/>
                  <a:gd name="T31" fmla="*/ 13 h 13"/>
                  <a:gd name="T32" fmla="*/ 16 w 22"/>
                  <a:gd name="T33" fmla="*/ 12 h 13"/>
                  <a:gd name="T34" fmla="*/ 17 w 22"/>
                  <a:gd name="T35" fmla="*/ 10 h 13"/>
                  <a:gd name="T36" fmla="*/ 18 w 22"/>
                  <a:gd name="T37" fmla="*/ 10 h 13"/>
                  <a:gd name="T38" fmla="*/ 19 w 22"/>
                  <a:gd name="T39" fmla="*/ 9 h 13"/>
                  <a:gd name="T40" fmla="*/ 21 w 22"/>
                  <a:gd name="T41" fmla="*/ 6 h 13"/>
                  <a:gd name="T42" fmla="*/ 21 w 22"/>
                  <a:gd name="T43" fmla="*/ 3 h 13"/>
                  <a:gd name="T44" fmla="*/ 18 w 22"/>
                  <a:gd name="T45"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13">
                    <a:moveTo>
                      <a:pt x="18" y="2"/>
                    </a:moveTo>
                    <a:cubicBezTo>
                      <a:pt x="18" y="2"/>
                      <a:pt x="17" y="2"/>
                      <a:pt x="17" y="1"/>
                    </a:cubicBezTo>
                    <a:cubicBezTo>
                      <a:pt x="17" y="1"/>
                      <a:pt x="16" y="1"/>
                      <a:pt x="16" y="1"/>
                    </a:cubicBezTo>
                    <a:cubicBezTo>
                      <a:pt x="15" y="1"/>
                      <a:pt x="15" y="1"/>
                      <a:pt x="14" y="0"/>
                    </a:cubicBezTo>
                    <a:cubicBezTo>
                      <a:pt x="13" y="0"/>
                      <a:pt x="12" y="0"/>
                      <a:pt x="10" y="0"/>
                    </a:cubicBezTo>
                    <a:cubicBezTo>
                      <a:pt x="10" y="0"/>
                      <a:pt x="9" y="0"/>
                      <a:pt x="8" y="1"/>
                    </a:cubicBezTo>
                    <a:cubicBezTo>
                      <a:pt x="7" y="1"/>
                      <a:pt x="6" y="1"/>
                      <a:pt x="5" y="2"/>
                    </a:cubicBezTo>
                    <a:cubicBezTo>
                      <a:pt x="5" y="2"/>
                      <a:pt x="4" y="2"/>
                      <a:pt x="3" y="3"/>
                    </a:cubicBezTo>
                    <a:cubicBezTo>
                      <a:pt x="2" y="4"/>
                      <a:pt x="1" y="5"/>
                      <a:pt x="0" y="7"/>
                    </a:cubicBezTo>
                    <a:cubicBezTo>
                      <a:pt x="1" y="6"/>
                      <a:pt x="1" y="6"/>
                      <a:pt x="1" y="6"/>
                    </a:cubicBezTo>
                    <a:cubicBezTo>
                      <a:pt x="0" y="8"/>
                      <a:pt x="0" y="9"/>
                      <a:pt x="2" y="11"/>
                    </a:cubicBezTo>
                    <a:cubicBezTo>
                      <a:pt x="1" y="10"/>
                      <a:pt x="1" y="10"/>
                      <a:pt x="1" y="10"/>
                    </a:cubicBezTo>
                    <a:cubicBezTo>
                      <a:pt x="2" y="12"/>
                      <a:pt x="3" y="12"/>
                      <a:pt x="5" y="13"/>
                    </a:cubicBezTo>
                    <a:cubicBezTo>
                      <a:pt x="6" y="13"/>
                      <a:pt x="7" y="13"/>
                      <a:pt x="7" y="13"/>
                    </a:cubicBezTo>
                    <a:cubicBezTo>
                      <a:pt x="8" y="13"/>
                      <a:pt x="10" y="13"/>
                      <a:pt x="11" y="13"/>
                    </a:cubicBezTo>
                    <a:cubicBezTo>
                      <a:pt x="11" y="13"/>
                      <a:pt x="12" y="13"/>
                      <a:pt x="13" y="13"/>
                    </a:cubicBezTo>
                    <a:cubicBezTo>
                      <a:pt x="14" y="12"/>
                      <a:pt x="15" y="12"/>
                      <a:pt x="16" y="12"/>
                    </a:cubicBezTo>
                    <a:cubicBezTo>
                      <a:pt x="16" y="11"/>
                      <a:pt x="17" y="11"/>
                      <a:pt x="17" y="10"/>
                    </a:cubicBezTo>
                    <a:cubicBezTo>
                      <a:pt x="18" y="10"/>
                      <a:pt x="18" y="10"/>
                      <a:pt x="18" y="10"/>
                    </a:cubicBezTo>
                    <a:cubicBezTo>
                      <a:pt x="18" y="10"/>
                      <a:pt x="19" y="9"/>
                      <a:pt x="19" y="9"/>
                    </a:cubicBezTo>
                    <a:cubicBezTo>
                      <a:pt x="20" y="8"/>
                      <a:pt x="21" y="7"/>
                      <a:pt x="21" y="6"/>
                    </a:cubicBezTo>
                    <a:cubicBezTo>
                      <a:pt x="22" y="5"/>
                      <a:pt x="22" y="4"/>
                      <a:pt x="21" y="3"/>
                    </a:cubicBezTo>
                    <a:cubicBezTo>
                      <a:pt x="20" y="2"/>
                      <a:pt x="19" y="2"/>
                      <a:pt x="18" y="2"/>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1" name="Freeform 449">
                <a:extLst>
                  <a:ext uri="{FF2B5EF4-FFF2-40B4-BE49-F238E27FC236}">
                    <a16:creationId xmlns:a16="http://schemas.microsoft.com/office/drawing/2014/main" id="{B1413C2C-8DBB-47DC-AD54-0203EAD62F31}"/>
                  </a:ext>
                </a:extLst>
              </p:cNvPr>
              <p:cNvSpPr>
                <a:spLocks/>
              </p:cNvSpPr>
              <p:nvPr/>
            </p:nvSpPr>
            <p:spPr bwMode="auto">
              <a:xfrm>
                <a:off x="1317" y="2154"/>
                <a:ext cx="34" cy="25"/>
              </a:xfrm>
              <a:custGeom>
                <a:avLst/>
                <a:gdLst>
                  <a:gd name="T0" fmla="*/ 28 w 29"/>
                  <a:gd name="T1" fmla="*/ 8 h 21"/>
                  <a:gd name="T2" fmla="*/ 28 w 29"/>
                  <a:gd name="T3" fmla="*/ 3 h 21"/>
                  <a:gd name="T4" fmla="*/ 25 w 29"/>
                  <a:gd name="T5" fmla="*/ 1 h 21"/>
                  <a:gd name="T6" fmla="*/ 23 w 29"/>
                  <a:gd name="T7" fmla="*/ 1 h 21"/>
                  <a:gd name="T8" fmla="*/ 23 w 29"/>
                  <a:gd name="T9" fmla="*/ 1 h 21"/>
                  <a:gd name="T10" fmla="*/ 22 w 29"/>
                  <a:gd name="T11" fmla="*/ 1 h 21"/>
                  <a:gd name="T12" fmla="*/ 22 w 29"/>
                  <a:gd name="T13" fmla="*/ 1 h 21"/>
                  <a:gd name="T14" fmla="*/ 17 w 29"/>
                  <a:gd name="T15" fmla="*/ 0 h 21"/>
                  <a:gd name="T16" fmla="*/ 15 w 29"/>
                  <a:gd name="T17" fmla="*/ 1 h 21"/>
                  <a:gd name="T18" fmla="*/ 8 w 29"/>
                  <a:gd name="T19" fmla="*/ 3 h 21"/>
                  <a:gd name="T20" fmla="*/ 10 w 29"/>
                  <a:gd name="T21" fmla="*/ 2 h 21"/>
                  <a:gd name="T22" fmla="*/ 8 w 29"/>
                  <a:gd name="T23" fmla="*/ 2 h 21"/>
                  <a:gd name="T24" fmla="*/ 4 w 29"/>
                  <a:gd name="T25" fmla="*/ 4 h 21"/>
                  <a:gd name="T26" fmla="*/ 2 w 29"/>
                  <a:gd name="T27" fmla="*/ 7 h 21"/>
                  <a:gd name="T28" fmla="*/ 0 w 29"/>
                  <a:gd name="T29" fmla="*/ 8 h 21"/>
                  <a:gd name="T30" fmla="*/ 1 w 29"/>
                  <a:gd name="T31" fmla="*/ 8 h 21"/>
                  <a:gd name="T32" fmla="*/ 0 w 29"/>
                  <a:gd name="T33" fmla="*/ 9 h 21"/>
                  <a:gd name="T34" fmla="*/ 0 w 29"/>
                  <a:gd name="T35" fmla="*/ 9 h 21"/>
                  <a:gd name="T36" fmla="*/ 0 w 29"/>
                  <a:gd name="T37" fmla="*/ 12 h 21"/>
                  <a:gd name="T38" fmla="*/ 0 w 29"/>
                  <a:gd name="T39" fmla="*/ 12 h 21"/>
                  <a:gd name="T40" fmla="*/ 0 w 29"/>
                  <a:gd name="T41" fmla="*/ 12 h 21"/>
                  <a:gd name="T42" fmla="*/ 0 w 29"/>
                  <a:gd name="T43" fmla="*/ 13 h 21"/>
                  <a:gd name="T44" fmla="*/ 0 w 29"/>
                  <a:gd name="T45" fmla="*/ 13 h 21"/>
                  <a:gd name="T46" fmla="*/ 0 w 29"/>
                  <a:gd name="T47" fmla="*/ 14 h 21"/>
                  <a:gd name="T48" fmla="*/ 0 w 29"/>
                  <a:gd name="T49" fmla="*/ 10 h 21"/>
                  <a:gd name="T50" fmla="*/ 2 w 29"/>
                  <a:gd name="T51" fmla="*/ 16 h 21"/>
                  <a:gd name="T52" fmla="*/ 4 w 29"/>
                  <a:gd name="T53" fmla="*/ 18 h 21"/>
                  <a:gd name="T54" fmla="*/ 8 w 29"/>
                  <a:gd name="T55" fmla="*/ 20 h 21"/>
                  <a:gd name="T56" fmla="*/ 10 w 29"/>
                  <a:gd name="T57" fmla="*/ 20 h 21"/>
                  <a:gd name="T58" fmla="*/ 16 w 29"/>
                  <a:gd name="T59" fmla="*/ 20 h 21"/>
                  <a:gd name="T60" fmla="*/ 22 w 29"/>
                  <a:gd name="T61" fmla="*/ 18 h 21"/>
                  <a:gd name="T62" fmla="*/ 26 w 29"/>
                  <a:gd name="T63" fmla="*/ 15 h 21"/>
                  <a:gd name="T64" fmla="*/ 28 w 29"/>
                  <a:gd name="T65" fmla="*/ 10 h 21"/>
                  <a:gd name="T66" fmla="*/ 28 w 29"/>
                  <a:gd name="T67" fmla="*/ 7 h 21"/>
                  <a:gd name="T68" fmla="*/ 28 w 29"/>
                  <a:gd name="T69" fmla="*/ 5 h 21"/>
                  <a:gd name="T70" fmla="*/ 28 w 29"/>
                  <a:gd name="T7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 h="21">
                    <a:moveTo>
                      <a:pt x="28" y="8"/>
                    </a:moveTo>
                    <a:cubicBezTo>
                      <a:pt x="28" y="6"/>
                      <a:pt x="29" y="5"/>
                      <a:pt x="28" y="3"/>
                    </a:cubicBezTo>
                    <a:cubicBezTo>
                      <a:pt x="28" y="2"/>
                      <a:pt x="26" y="1"/>
                      <a:pt x="25" y="1"/>
                    </a:cubicBezTo>
                    <a:cubicBezTo>
                      <a:pt x="24" y="1"/>
                      <a:pt x="24" y="1"/>
                      <a:pt x="23" y="1"/>
                    </a:cubicBezTo>
                    <a:cubicBezTo>
                      <a:pt x="24" y="1"/>
                      <a:pt x="23" y="1"/>
                      <a:pt x="23" y="1"/>
                    </a:cubicBezTo>
                    <a:cubicBezTo>
                      <a:pt x="23" y="1"/>
                      <a:pt x="23" y="1"/>
                      <a:pt x="22" y="1"/>
                    </a:cubicBezTo>
                    <a:cubicBezTo>
                      <a:pt x="22" y="1"/>
                      <a:pt x="22" y="1"/>
                      <a:pt x="22" y="1"/>
                    </a:cubicBezTo>
                    <a:cubicBezTo>
                      <a:pt x="20" y="0"/>
                      <a:pt x="18" y="0"/>
                      <a:pt x="17" y="0"/>
                    </a:cubicBezTo>
                    <a:cubicBezTo>
                      <a:pt x="16" y="1"/>
                      <a:pt x="15" y="1"/>
                      <a:pt x="15" y="1"/>
                    </a:cubicBezTo>
                    <a:cubicBezTo>
                      <a:pt x="12" y="1"/>
                      <a:pt x="10" y="2"/>
                      <a:pt x="8" y="3"/>
                    </a:cubicBezTo>
                    <a:cubicBezTo>
                      <a:pt x="10" y="2"/>
                      <a:pt x="10" y="2"/>
                      <a:pt x="10" y="2"/>
                    </a:cubicBezTo>
                    <a:cubicBezTo>
                      <a:pt x="10" y="2"/>
                      <a:pt x="9" y="2"/>
                      <a:pt x="8" y="2"/>
                    </a:cubicBezTo>
                    <a:cubicBezTo>
                      <a:pt x="7" y="3"/>
                      <a:pt x="5" y="4"/>
                      <a:pt x="4" y="4"/>
                    </a:cubicBezTo>
                    <a:cubicBezTo>
                      <a:pt x="3" y="5"/>
                      <a:pt x="2" y="6"/>
                      <a:pt x="2" y="7"/>
                    </a:cubicBezTo>
                    <a:cubicBezTo>
                      <a:pt x="1" y="7"/>
                      <a:pt x="0" y="8"/>
                      <a:pt x="0" y="8"/>
                    </a:cubicBezTo>
                    <a:cubicBezTo>
                      <a:pt x="1" y="8"/>
                      <a:pt x="1" y="8"/>
                      <a:pt x="1" y="8"/>
                    </a:cubicBezTo>
                    <a:cubicBezTo>
                      <a:pt x="0" y="8"/>
                      <a:pt x="0" y="9"/>
                      <a:pt x="0" y="9"/>
                    </a:cubicBezTo>
                    <a:cubicBezTo>
                      <a:pt x="0" y="9"/>
                      <a:pt x="0" y="9"/>
                      <a:pt x="0" y="9"/>
                    </a:cubicBezTo>
                    <a:cubicBezTo>
                      <a:pt x="0" y="10"/>
                      <a:pt x="0" y="11"/>
                      <a:pt x="0" y="12"/>
                    </a:cubicBezTo>
                    <a:cubicBezTo>
                      <a:pt x="0" y="12"/>
                      <a:pt x="0" y="12"/>
                      <a:pt x="0" y="12"/>
                    </a:cubicBezTo>
                    <a:cubicBezTo>
                      <a:pt x="0" y="12"/>
                      <a:pt x="0" y="12"/>
                      <a:pt x="0" y="12"/>
                    </a:cubicBezTo>
                    <a:cubicBezTo>
                      <a:pt x="0" y="12"/>
                      <a:pt x="0" y="13"/>
                      <a:pt x="0" y="13"/>
                    </a:cubicBezTo>
                    <a:cubicBezTo>
                      <a:pt x="0" y="13"/>
                      <a:pt x="0" y="13"/>
                      <a:pt x="0" y="13"/>
                    </a:cubicBezTo>
                    <a:cubicBezTo>
                      <a:pt x="0" y="13"/>
                      <a:pt x="0" y="13"/>
                      <a:pt x="0" y="14"/>
                    </a:cubicBezTo>
                    <a:cubicBezTo>
                      <a:pt x="0" y="10"/>
                      <a:pt x="0" y="10"/>
                      <a:pt x="0" y="10"/>
                    </a:cubicBezTo>
                    <a:cubicBezTo>
                      <a:pt x="0" y="12"/>
                      <a:pt x="1" y="14"/>
                      <a:pt x="2" y="16"/>
                    </a:cubicBezTo>
                    <a:cubicBezTo>
                      <a:pt x="2" y="17"/>
                      <a:pt x="3" y="18"/>
                      <a:pt x="4" y="18"/>
                    </a:cubicBezTo>
                    <a:cubicBezTo>
                      <a:pt x="5" y="19"/>
                      <a:pt x="6" y="20"/>
                      <a:pt x="8" y="20"/>
                    </a:cubicBezTo>
                    <a:cubicBezTo>
                      <a:pt x="9" y="20"/>
                      <a:pt x="9" y="20"/>
                      <a:pt x="10" y="20"/>
                    </a:cubicBezTo>
                    <a:cubicBezTo>
                      <a:pt x="12" y="21"/>
                      <a:pt x="14" y="21"/>
                      <a:pt x="16" y="20"/>
                    </a:cubicBezTo>
                    <a:cubicBezTo>
                      <a:pt x="18" y="20"/>
                      <a:pt x="20" y="19"/>
                      <a:pt x="22" y="18"/>
                    </a:cubicBezTo>
                    <a:cubicBezTo>
                      <a:pt x="23" y="17"/>
                      <a:pt x="25" y="16"/>
                      <a:pt x="26" y="15"/>
                    </a:cubicBezTo>
                    <a:cubicBezTo>
                      <a:pt x="27" y="13"/>
                      <a:pt x="27" y="12"/>
                      <a:pt x="28" y="10"/>
                    </a:cubicBezTo>
                    <a:cubicBezTo>
                      <a:pt x="28" y="10"/>
                      <a:pt x="28" y="9"/>
                      <a:pt x="28" y="7"/>
                    </a:cubicBezTo>
                    <a:cubicBezTo>
                      <a:pt x="28" y="7"/>
                      <a:pt x="28" y="6"/>
                      <a:pt x="28" y="5"/>
                    </a:cubicBezTo>
                    <a:cubicBezTo>
                      <a:pt x="28" y="6"/>
                      <a:pt x="28" y="7"/>
                      <a:pt x="28" y="8"/>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2" name="Freeform 450">
                <a:extLst>
                  <a:ext uri="{FF2B5EF4-FFF2-40B4-BE49-F238E27FC236}">
                    <a16:creationId xmlns:a16="http://schemas.microsoft.com/office/drawing/2014/main" id="{51729EB5-028B-447A-8156-20D77B484D3B}"/>
                  </a:ext>
                </a:extLst>
              </p:cNvPr>
              <p:cNvSpPr>
                <a:spLocks/>
              </p:cNvSpPr>
              <p:nvPr/>
            </p:nvSpPr>
            <p:spPr bwMode="auto">
              <a:xfrm>
                <a:off x="1731" y="1957"/>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1" y="0"/>
                      <a:pt x="1" y="0"/>
                      <a:pt x="0" y="0"/>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3" name="Freeform 451">
                <a:extLst>
                  <a:ext uri="{FF2B5EF4-FFF2-40B4-BE49-F238E27FC236}">
                    <a16:creationId xmlns:a16="http://schemas.microsoft.com/office/drawing/2014/main" id="{EC663488-B659-43EB-814B-D99C833FD531}"/>
                  </a:ext>
                </a:extLst>
              </p:cNvPr>
              <p:cNvSpPr>
                <a:spLocks/>
              </p:cNvSpPr>
              <p:nvPr/>
            </p:nvSpPr>
            <p:spPr bwMode="auto">
              <a:xfrm>
                <a:off x="1729" y="1943"/>
                <a:ext cx="35" cy="31"/>
              </a:xfrm>
              <a:custGeom>
                <a:avLst/>
                <a:gdLst>
                  <a:gd name="T0" fmla="*/ 29 w 30"/>
                  <a:gd name="T1" fmla="*/ 5 h 26"/>
                  <a:gd name="T2" fmla="*/ 28 w 30"/>
                  <a:gd name="T3" fmla="*/ 1 h 26"/>
                  <a:gd name="T4" fmla="*/ 23 w 30"/>
                  <a:gd name="T5" fmla="*/ 1 h 26"/>
                  <a:gd name="T6" fmla="*/ 23 w 30"/>
                  <a:gd name="T7" fmla="*/ 1 h 26"/>
                  <a:gd name="T8" fmla="*/ 21 w 30"/>
                  <a:gd name="T9" fmla="*/ 1 h 26"/>
                  <a:gd name="T10" fmla="*/ 21 w 30"/>
                  <a:gd name="T11" fmla="*/ 1 h 26"/>
                  <a:gd name="T12" fmla="*/ 9 w 30"/>
                  <a:gd name="T13" fmla="*/ 7 h 26"/>
                  <a:gd name="T14" fmla="*/ 11 w 30"/>
                  <a:gd name="T15" fmla="*/ 5 h 26"/>
                  <a:gd name="T16" fmla="*/ 2 w 30"/>
                  <a:gd name="T17" fmla="*/ 13 h 26"/>
                  <a:gd name="T18" fmla="*/ 0 w 30"/>
                  <a:gd name="T19" fmla="*/ 15 h 26"/>
                  <a:gd name="T20" fmla="*/ 0 w 30"/>
                  <a:gd name="T21" fmla="*/ 20 h 26"/>
                  <a:gd name="T22" fmla="*/ 7 w 30"/>
                  <a:gd name="T23" fmla="*/ 26 h 26"/>
                  <a:gd name="T24" fmla="*/ 21 w 30"/>
                  <a:gd name="T25" fmla="*/ 22 h 26"/>
                  <a:gd name="T26" fmla="*/ 26 w 30"/>
                  <a:gd name="T27" fmla="*/ 17 h 26"/>
                  <a:gd name="T28" fmla="*/ 27 w 30"/>
                  <a:gd name="T29" fmla="*/ 15 h 26"/>
                  <a:gd name="T30" fmla="*/ 29 w 30"/>
                  <a:gd name="T31" fmla="*/ 10 h 26"/>
                  <a:gd name="T32" fmla="*/ 29 w 30"/>
                  <a:gd name="T33" fmla="*/ 10 h 26"/>
                  <a:gd name="T34" fmla="*/ 29 w 30"/>
                  <a:gd name="T35" fmla="*/ 6 h 26"/>
                  <a:gd name="T36" fmla="*/ 29 w 30"/>
                  <a:gd name="T37" fmla="*/ 6 h 26"/>
                  <a:gd name="T38" fmla="*/ 29 w 30"/>
                  <a:gd name="T39"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26">
                    <a:moveTo>
                      <a:pt x="29" y="5"/>
                    </a:moveTo>
                    <a:cubicBezTo>
                      <a:pt x="29" y="4"/>
                      <a:pt x="29" y="2"/>
                      <a:pt x="28" y="1"/>
                    </a:cubicBezTo>
                    <a:cubicBezTo>
                      <a:pt x="26" y="0"/>
                      <a:pt x="25" y="0"/>
                      <a:pt x="23" y="1"/>
                    </a:cubicBezTo>
                    <a:cubicBezTo>
                      <a:pt x="23" y="1"/>
                      <a:pt x="23" y="1"/>
                      <a:pt x="23" y="1"/>
                    </a:cubicBezTo>
                    <a:cubicBezTo>
                      <a:pt x="23" y="1"/>
                      <a:pt x="22" y="1"/>
                      <a:pt x="21" y="1"/>
                    </a:cubicBezTo>
                    <a:cubicBezTo>
                      <a:pt x="21" y="1"/>
                      <a:pt x="21" y="1"/>
                      <a:pt x="21" y="1"/>
                    </a:cubicBezTo>
                    <a:cubicBezTo>
                      <a:pt x="16" y="1"/>
                      <a:pt x="12" y="5"/>
                      <a:pt x="9" y="7"/>
                    </a:cubicBezTo>
                    <a:cubicBezTo>
                      <a:pt x="10" y="6"/>
                      <a:pt x="11" y="6"/>
                      <a:pt x="11" y="5"/>
                    </a:cubicBezTo>
                    <a:cubicBezTo>
                      <a:pt x="8" y="7"/>
                      <a:pt x="5" y="10"/>
                      <a:pt x="2" y="13"/>
                    </a:cubicBezTo>
                    <a:cubicBezTo>
                      <a:pt x="1" y="13"/>
                      <a:pt x="1" y="14"/>
                      <a:pt x="0" y="15"/>
                    </a:cubicBezTo>
                    <a:cubicBezTo>
                      <a:pt x="0" y="17"/>
                      <a:pt x="0" y="19"/>
                      <a:pt x="0" y="20"/>
                    </a:cubicBezTo>
                    <a:cubicBezTo>
                      <a:pt x="1" y="23"/>
                      <a:pt x="4" y="26"/>
                      <a:pt x="7" y="26"/>
                    </a:cubicBezTo>
                    <a:cubicBezTo>
                      <a:pt x="12" y="26"/>
                      <a:pt x="17" y="25"/>
                      <a:pt x="21" y="22"/>
                    </a:cubicBezTo>
                    <a:cubicBezTo>
                      <a:pt x="23" y="20"/>
                      <a:pt x="25" y="19"/>
                      <a:pt x="26" y="17"/>
                    </a:cubicBezTo>
                    <a:cubicBezTo>
                      <a:pt x="27" y="16"/>
                      <a:pt x="27" y="16"/>
                      <a:pt x="27" y="15"/>
                    </a:cubicBezTo>
                    <a:cubicBezTo>
                      <a:pt x="28" y="13"/>
                      <a:pt x="29" y="12"/>
                      <a:pt x="29" y="10"/>
                    </a:cubicBezTo>
                    <a:cubicBezTo>
                      <a:pt x="29" y="10"/>
                      <a:pt x="29" y="10"/>
                      <a:pt x="29" y="10"/>
                    </a:cubicBezTo>
                    <a:cubicBezTo>
                      <a:pt x="29" y="9"/>
                      <a:pt x="30" y="8"/>
                      <a:pt x="29" y="6"/>
                    </a:cubicBezTo>
                    <a:cubicBezTo>
                      <a:pt x="29" y="6"/>
                      <a:pt x="29" y="6"/>
                      <a:pt x="29" y="6"/>
                    </a:cubicBezTo>
                    <a:cubicBezTo>
                      <a:pt x="29" y="5"/>
                      <a:pt x="29" y="5"/>
                      <a:pt x="29" y="5"/>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4" name="Freeform 452">
                <a:extLst>
                  <a:ext uri="{FF2B5EF4-FFF2-40B4-BE49-F238E27FC236}">
                    <a16:creationId xmlns:a16="http://schemas.microsoft.com/office/drawing/2014/main" id="{2AD5ADD6-6FE1-4958-A9B1-F410809F55BA}"/>
                  </a:ext>
                </a:extLst>
              </p:cNvPr>
              <p:cNvSpPr>
                <a:spLocks/>
              </p:cNvSpPr>
              <p:nvPr/>
            </p:nvSpPr>
            <p:spPr bwMode="auto">
              <a:xfrm>
                <a:off x="1730" y="1957"/>
                <a:ext cx="1" cy="2"/>
              </a:xfrm>
              <a:custGeom>
                <a:avLst/>
                <a:gdLst>
                  <a:gd name="T0" fmla="*/ 0 w 1"/>
                  <a:gd name="T1" fmla="*/ 1 h 1"/>
                  <a:gd name="T2" fmla="*/ 1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0"/>
                      <a:pt x="1" y="0"/>
                      <a:pt x="1" y="0"/>
                    </a:cubicBezTo>
                    <a:cubicBezTo>
                      <a:pt x="1" y="0"/>
                      <a:pt x="1" y="1"/>
                      <a:pt x="0" y="1"/>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5" name="Freeform 453">
                <a:extLst>
                  <a:ext uri="{FF2B5EF4-FFF2-40B4-BE49-F238E27FC236}">
                    <a16:creationId xmlns:a16="http://schemas.microsoft.com/office/drawing/2014/main" id="{7EB26A0B-71B6-4C01-AAC1-30B17B96E42C}"/>
                  </a:ext>
                </a:extLst>
              </p:cNvPr>
              <p:cNvSpPr>
                <a:spLocks/>
              </p:cNvSpPr>
              <p:nvPr/>
            </p:nvSpPr>
            <p:spPr bwMode="auto">
              <a:xfrm>
                <a:off x="1775" y="1899"/>
                <a:ext cx="1" cy="1"/>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cubicBezTo>
                      <a:pt x="1" y="0"/>
                      <a:pt x="0" y="0"/>
                      <a:pt x="0" y="1"/>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6" name="Freeform 454">
                <a:extLst>
                  <a:ext uri="{FF2B5EF4-FFF2-40B4-BE49-F238E27FC236}">
                    <a16:creationId xmlns:a16="http://schemas.microsoft.com/office/drawing/2014/main" id="{665A0ADF-2477-409A-BEFD-888340979376}"/>
                  </a:ext>
                </a:extLst>
              </p:cNvPr>
              <p:cNvSpPr>
                <a:spLocks/>
              </p:cNvSpPr>
              <p:nvPr/>
            </p:nvSpPr>
            <p:spPr bwMode="auto">
              <a:xfrm>
                <a:off x="1756" y="1899"/>
                <a:ext cx="27" cy="22"/>
              </a:xfrm>
              <a:custGeom>
                <a:avLst/>
                <a:gdLst>
                  <a:gd name="T0" fmla="*/ 21 w 23"/>
                  <a:gd name="T1" fmla="*/ 4 h 19"/>
                  <a:gd name="T2" fmla="*/ 20 w 23"/>
                  <a:gd name="T3" fmla="*/ 1 h 19"/>
                  <a:gd name="T4" fmla="*/ 18 w 23"/>
                  <a:gd name="T5" fmla="*/ 1 h 19"/>
                  <a:gd name="T6" fmla="*/ 18 w 23"/>
                  <a:gd name="T7" fmla="*/ 1 h 19"/>
                  <a:gd name="T8" fmla="*/ 17 w 23"/>
                  <a:gd name="T9" fmla="*/ 1 h 19"/>
                  <a:gd name="T10" fmla="*/ 16 w 23"/>
                  <a:gd name="T11" fmla="*/ 1 h 19"/>
                  <a:gd name="T12" fmla="*/ 15 w 23"/>
                  <a:gd name="T13" fmla="*/ 1 h 19"/>
                  <a:gd name="T14" fmla="*/ 14 w 23"/>
                  <a:gd name="T15" fmla="*/ 0 h 19"/>
                  <a:gd name="T16" fmla="*/ 13 w 23"/>
                  <a:gd name="T17" fmla="*/ 1 h 19"/>
                  <a:gd name="T18" fmla="*/ 9 w 23"/>
                  <a:gd name="T19" fmla="*/ 2 h 19"/>
                  <a:gd name="T20" fmla="*/ 6 w 23"/>
                  <a:gd name="T21" fmla="*/ 4 h 19"/>
                  <a:gd name="T22" fmla="*/ 3 w 23"/>
                  <a:gd name="T23" fmla="*/ 6 h 19"/>
                  <a:gd name="T24" fmla="*/ 5 w 23"/>
                  <a:gd name="T25" fmla="*/ 5 h 19"/>
                  <a:gd name="T26" fmla="*/ 2 w 23"/>
                  <a:gd name="T27" fmla="*/ 7 h 19"/>
                  <a:gd name="T28" fmla="*/ 1 w 23"/>
                  <a:gd name="T29" fmla="*/ 10 h 19"/>
                  <a:gd name="T30" fmla="*/ 0 w 23"/>
                  <a:gd name="T31" fmla="*/ 10 h 19"/>
                  <a:gd name="T32" fmla="*/ 2 w 23"/>
                  <a:gd name="T33" fmla="*/ 16 h 19"/>
                  <a:gd name="T34" fmla="*/ 3 w 23"/>
                  <a:gd name="T35" fmla="*/ 18 h 19"/>
                  <a:gd name="T36" fmla="*/ 8 w 23"/>
                  <a:gd name="T37" fmla="*/ 19 h 19"/>
                  <a:gd name="T38" fmla="*/ 13 w 23"/>
                  <a:gd name="T39" fmla="*/ 19 h 19"/>
                  <a:gd name="T40" fmla="*/ 16 w 23"/>
                  <a:gd name="T41" fmla="*/ 18 h 19"/>
                  <a:gd name="T42" fmla="*/ 18 w 23"/>
                  <a:gd name="T43" fmla="*/ 17 h 19"/>
                  <a:gd name="T44" fmla="*/ 20 w 23"/>
                  <a:gd name="T45" fmla="*/ 14 h 19"/>
                  <a:gd name="T46" fmla="*/ 22 w 23"/>
                  <a:gd name="T47" fmla="*/ 11 h 19"/>
                  <a:gd name="T48" fmla="*/ 23 w 23"/>
                  <a:gd name="T49" fmla="*/ 9 h 19"/>
                  <a:gd name="T50" fmla="*/ 22 w 23"/>
                  <a:gd name="T51" fmla="*/ 7 h 19"/>
                  <a:gd name="T52" fmla="*/ 21 w 23"/>
                  <a:gd name="T5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19">
                    <a:moveTo>
                      <a:pt x="21" y="4"/>
                    </a:moveTo>
                    <a:cubicBezTo>
                      <a:pt x="21" y="3"/>
                      <a:pt x="21" y="2"/>
                      <a:pt x="20" y="1"/>
                    </a:cubicBezTo>
                    <a:cubicBezTo>
                      <a:pt x="19" y="1"/>
                      <a:pt x="19" y="0"/>
                      <a:pt x="18" y="1"/>
                    </a:cubicBezTo>
                    <a:cubicBezTo>
                      <a:pt x="18" y="1"/>
                      <a:pt x="18" y="1"/>
                      <a:pt x="18" y="1"/>
                    </a:cubicBezTo>
                    <a:cubicBezTo>
                      <a:pt x="17" y="1"/>
                      <a:pt x="17" y="1"/>
                      <a:pt x="17" y="1"/>
                    </a:cubicBezTo>
                    <a:cubicBezTo>
                      <a:pt x="17" y="1"/>
                      <a:pt x="16" y="1"/>
                      <a:pt x="16" y="1"/>
                    </a:cubicBezTo>
                    <a:cubicBezTo>
                      <a:pt x="16" y="1"/>
                      <a:pt x="15" y="1"/>
                      <a:pt x="15" y="1"/>
                    </a:cubicBezTo>
                    <a:cubicBezTo>
                      <a:pt x="15" y="1"/>
                      <a:pt x="15" y="0"/>
                      <a:pt x="14" y="0"/>
                    </a:cubicBezTo>
                    <a:cubicBezTo>
                      <a:pt x="14" y="0"/>
                      <a:pt x="13" y="0"/>
                      <a:pt x="13" y="1"/>
                    </a:cubicBezTo>
                    <a:cubicBezTo>
                      <a:pt x="11" y="1"/>
                      <a:pt x="10" y="1"/>
                      <a:pt x="9" y="2"/>
                    </a:cubicBezTo>
                    <a:cubicBezTo>
                      <a:pt x="8" y="3"/>
                      <a:pt x="7" y="3"/>
                      <a:pt x="6" y="4"/>
                    </a:cubicBezTo>
                    <a:cubicBezTo>
                      <a:pt x="5" y="5"/>
                      <a:pt x="4" y="6"/>
                      <a:pt x="3" y="6"/>
                    </a:cubicBezTo>
                    <a:cubicBezTo>
                      <a:pt x="4" y="6"/>
                      <a:pt x="4" y="6"/>
                      <a:pt x="5" y="5"/>
                    </a:cubicBezTo>
                    <a:cubicBezTo>
                      <a:pt x="4" y="6"/>
                      <a:pt x="3" y="6"/>
                      <a:pt x="2" y="7"/>
                    </a:cubicBezTo>
                    <a:cubicBezTo>
                      <a:pt x="2" y="8"/>
                      <a:pt x="1" y="9"/>
                      <a:pt x="1" y="10"/>
                    </a:cubicBezTo>
                    <a:cubicBezTo>
                      <a:pt x="1" y="10"/>
                      <a:pt x="1" y="10"/>
                      <a:pt x="0" y="10"/>
                    </a:cubicBezTo>
                    <a:cubicBezTo>
                      <a:pt x="0" y="12"/>
                      <a:pt x="0" y="15"/>
                      <a:pt x="2" y="16"/>
                    </a:cubicBezTo>
                    <a:cubicBezTo>
                      <a:pt x="2" y="17"/>
                      <a:pt x="3" y="18"/>
                      <a:pt x="3" y="18"/>
                    </a:cubicBezTo>
                    <a:cubicBezTo>
                      <a:pt x="5" y="19"/>
                      <a:pt x="6" y="19"/>
                      <a:pt x="8" y="19"/>
                    </a:cubicBezTo>
                    <a:cubicBezTo>
                      <a:pt x="10" y="19"/>
                      <a:pt x="11" y="19"/>
                      <a:pt x="13" y="19"/>
                    </a:cubicBezTo>
                    <a:cubicBezTo>
                      <a:pt x="14" y="19"/>
                      <a:pt x="15" y="18"/>
                      <a:pt x="16" y="18"/>
                    </a:cubicBezTo>
                    <a:cubicBezTo>
                      <a:pt x="16" y="18"/>
                      <a:pt x="17" y="17"/>
                      <a:pt x="18" y="17"/>
                    </a:cubicBezTo>
                    <a:cubicBezTo>
                      <a:pt x="19" y="16"/>
                      <a:pt x="20" y="15"/>
                      <a:pt x="20" y="14"/>
                    </a:cubicBezTo>
                    <a:cubicBezTo>
                      <a:pt x="21" y="13"/>
                      <a:pt x="22" y="12"/>
                      <a:pt x="22" y="11"/>
                    </a:cubicBezTo>
                    <a:cubicBezTo>
                      <a:pt x="22" y="10"/>
                      <a:pt x="22" y="9"/>
                      <a:pt x="23" y="9"/>
                    </a:cubicBezTo>
                    <a:cubicBezTo>
                      <a:pt x="23" y="8"/>
                      <a:pt x="22" y="7"/>
                      <a:pt x="22" y="7"/>
                    </a:cubicBezTo>
                    <a:cubicBezTo>
                      <a:pt x="22" y="6"/>
                      <a:pt x="22" y="5"/>
                      <a:pt x="21" y="4"/>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7" name="Freeform 455">
                <a:extLst>
                  <a:ext uri="{FF2B5EF4-FFF2-40B4-BE49-F238E27FC236}">
                    <a16:creationId xmlns:a16="http://schemas.microsoft.com/office/drawing/2014/main" id="{40A6CB79-1950-4661-BB9F-C12D5A308E97}"/>
                  </a:ext>
                </a:extLst>
              </p:cNvPr>
              <p:cNvSpPr>
                <a:spLocks/>
              </p:cNvSpPr>
              <p:nvPr/>
            </p:nvSpPr>
            <p:spPr bwMode="auto">
              <a:xfrm>
                <a:off x="1771" y="19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8" name="Freeform 456">
                <a:extLst>
                  <a:ext uri="{FF2B5EF4-FFF2-40B4-BE49-F238E27FC236}">
                    <a16:creationId xmlns:a16="http://schemas.microsoft.com/office/drawing/2014/main" id="{AF3C2B9C-2A7D-4004-BD36-D0F9F7D7BEAF}"/>
                  </a:ext>
                </a:extLst>
              </p:cNvPr>
              <p:cNvSpPr>
                <a:spLocks/>
              </p:cNvSpPr>
              <p:nvPr/>
            </p:nvSpPr>
            <p:spPr bwMode="auto">
              <a:xfrm>
                <a:off x="1769" y="1900"/>
                <a:ext cx="2" cy="0"/>
              </a:xfrm>
              <a:custGeom>
                <a:avLst/>
                <a:gdLst>
                  <a:gd name="T0" fmla="*/ 0 w 2"/>
                  <a:gd name="T1" fmla="*/ 0 w 2"/>
                  <a:gd name="T2" fmla="*/ 2 w 2"/>
                  <a:gd name="T3" fmla="*/ 1 w 2"/>
                  <a:gd name="T4" fmla="*/ 0 w 2"/>
                </a:gdLst>
                <a:ahLst/>
                <a:cxnLst>
                  <a:cxn ang="0">
                    <a:pos x="T0" y="0"/>
                  </a:cxn>
                  <a:cxn ang="0">
                    <a:pos x="T1" y="0"/>
                  </a:cxn>
                  <a:cxn ang="0">
                    <a:pos x="T2" y="0"/>
                  </a:cxn>
                  <a:cxn ang="0">
                    <a:pos x="T3" y="0"/>
                  </a:cxn>
                  <a:cxn ang="0">
                    <a:pos x="T4" y="0"/>
                  </a:cxn>
                </a:cxnLst>
                <a:rect l="0" t="0" r="r" b="b"/>
                <a:pathLst>
                  <a:path w="2">
                    <a:moveTo>
                      <a:pt x="0" y="0"/>
                    </a:moveTo>
                    <a:cubicBezTo>
                      <a:pt x="0" y="0"/>
                      <a:pt x="0" y="0"/>
                      <a:pt x="0" y="0"/>
                    </a:cubicBezTo>
                    <a:cubicBezTo>
                      <a:pt x="0" y="0"/>
                      <a:pt x="1" y="0"/>
                      <a:pt x="2" y="0"/>
                    </a:cubicBezTo>
                    <a:cubicBezTo>
                      <a:pt x="1" y="0"/>
                      <a:pt x="1" y="0"/>
                      <a:pt x="1" y="0"/>
                    </a:cubicBezTo>
                    <a:cubicBezTo>
                      <a:pt x="1" y="0"/>
                      <a:pt x="1" y="0"/>
                      <a:pt x="0" y="0"/>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9" name="Freeform 457">
                <a:extLst>
                  <a:ext uri="{FF2B5EF4-FFF2-40B4-BE49-F238E27FC236}">
                    <a16:creationId xmlns:a16="http://schemas.microsoft.com/office/drawing/2014/main" id="{52D5A51C-AF12-4F92-BF40-71441A38159D}"/>
                  </a:ext>
                </a:extLst>
              </p:cNvPr>
              <p:cNvSpPr>
                <a:spLocks/>
              </p:cNvSpPr>
              <p:nvPr/>
            </p:nvSpPr>
            <p:spPr bwMode="auto">
              <a:xfrm>
                <a:off x="1495" y="2385"/>
                <a:ext cx="77" cy="82"/>
              </a:xfrm>
              <a:custGeom>
                <a:avLst/>
                <a:gdLst>
                  <a:gd name="T0" fmla="*/ 57 w 66"/>
                  <a:gd name="T1" fmla="*/ 3 h 70"/>
                  <a:gd name="T2" fmla="*/ 39 w 66"/>
                  <a:gd name="T3" fmla="*/ 3 h 70"/>
                  <a:gd name="T4" fmla="*/ 39 w 66"/>
                  <a:gd name="T5" fmla="*/ 2 h 70"/>
                  <a:gd name="T6" fmla="*/ 37 w 66"/>
                  <a:gd name="T7" fmla="*/ 1 h 70"/>
                  <a:gd name="T8" fmla="*/ 36 w 66"/>
                  <a:gd name="T9" fmla="*/ 0 h 70"/>
                  <a:gd name="T10" fmla="*/ 35 w 66"/>
                  <a:gd name="T11" fmla="*/ 0 h 70"/>
                  <a:gd name="T12" fmla="*/ 32 w 66"/>
                  <a:gd name="T13" fmla="*/ 0 h 70"/>
                  <a:gd name="T14" fmla="*/ 20 w 66"/>
                  <a:gd name="T15" fmla="*/ 4 h 70"/>
                  <a:gd name="T16" fmla="*/ 7 w 66"/>
                  <a:gd name="T17" fmla="*/ 17 h 70"/>
                  <a:gd name="T18" fmla="*/ 4 w 66"/>
                  <a:gd name="T19" fmla="*/ 45 h 70"/>
                  <a:gd name="T20" fmla="*/ 20 w 66"/>
                  <a:gd name="T21" fmla="*/ 66 h 70"/>
                  <a:gd name="T22" fmla="*/ 55 w 66"/>
                  <a:gd name="T23" fmla="*/ 57 h 70"/>
                  <a:gd name="T24" fmla="*/ 59 w 66"/>
                  <a:gd name="T25" fmla="*/ 45 h 70"/>
                  <a:gd name="T26" fmla="*/ 53 w 66"/>
                  <a:gd name="T27" fmla="*/ 37 h 70"/>
                  <a:gd name="T28" fmla="*/ 51 w 66"/>
                  <a:gd name="T29" fmla="*/ 33 h 70"/>
                  <a:gd name="T30" fmla="*/ 54 w 66"/>
                  <a:gd name="T31" fmla="*/ 31 h 70"/>
                  <a:gd name="T32" fmla="*/ 57 w 66"/>
                  <a:gd name="T33" fmla="*/ 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70">
                    <a:moveTo>
                      <a:pt x="57" y="3"/>
                    </a:moveTo>
                    <a:cubicBezTo>
                      <a:pt x="53" y="0"/>
                      <a:pt x="46" y="0"/>
                      <a:pt x="39" y="3"/>
                    </a:cubicBezTo>
                    <a:cubicBezTo>
                      <a:pt x="39" y="2"/>
                      <a:pt x="39" y="2"/>
                      <a:pt x="39" y="2"/>
                    </a:cubicBezTo>
                    <a:cubicBezTo>
                      <a:pt x="38" y="2"/>
                      <a:pt x="38" y="1"/>
                      <a:pt x="37" y="1"/>
                    </a:cubicBezTo>
                    <a:cubicBezTo>
                      <a:pt x="37" y="1"/>
                      <a:pt x="37" y="1"/>
                      <a:pt x="36" y="0"/>
                    </a:cubicBezTo>
                    <a:cubicBezTo>
                      <a:pt x="33" y="0"/>
                      <a:pt x="33" y="0"/>
                      <a:pt x="35" y="0"/>
                    </a:cubicBezTo>
                    <a:cubicBezTo>
                      <a:pt x="34" y="0"/>
                      <a:pt x="33" y="0"/>
                      <a:pt x="32" y="0"/>
                    </a:cubicBezTo>
                    <a:cubicBezTo>
                      <a:pt x="28" y="0"/>
                      <a:pt x="24" y="2"/>
                      <a:pt x="20" y="4"/>
                    </a:cubicBezTo>
                    <a:cubicBezTo>
                      <a:pt x="15" y="8"/>
                      <a:pt x="10" y="13"/>
                      <a:pt x="7" y="17"/>
                    </a:cubicBezTo>
                    <a:cubicBezTo>
                      <a:pt x="0" y="28"/>
                      <a:pt x="2" y="37"/>
                      <a:pt x="4" y="45"/>
                    </a:cubicBezTo>
                    <a:cubicBezTo>
                      <a:pt x="6" y="54"/>
                      <a:pt x="9" y="63"/>
                      <a:pt x="20" y="66"/>
                    </a:cubicBezTo>
                    <a:cubicBezTo>
                      <a:pt x="30" y="70"/>
                      <a:pt x="44" y="66"/>
                      <a:pt x="55" y="57"/>
                    </a:cubicBezTo>
                    <a:cubicBezTo>
                      <a:pt x="59" y="53"/>
                      <a:pt x="61" y="47"/>
                      <a:pt x="59" y="45"/>
                    </a:cubicBezTo>
                    <a:cubicBezTo>
                      <a:pt x="57" y="42"/>
                      <a:pt x="55" y="40"/>
                      <a:pt x="53" y="37"/>
                    </a:cubicBezTo>
                    <a:cubicBezTo>
                      <a:pt x="52" y="36"/>
                      <a:pt x="52" y="34"/>
                      <a:pt x="51" y="33"/>
                    </a:cubicBezTo>
                    <a:cubicBezTo>
                      <a:pt x="52" y="32"/>
                      <a:pt x="53" y="32"/>
                      <a:pt x="54" y="31"/>
                    </a:cubicBezTo>
                    <a:cubicBezTo>
                      <a:pt x="65" y="21"/>
                      <a:pt x="66" y="8"/>
                      <a:pt x="57" y="3"/>
                    </a:cubicBezTo>
                    <a:close/>
                  </a:path>
                </a:pathLst>
              </a:custGeom>
              <a:solidFill>
                <a:srgbClr val="A861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0" name="Freeform 458">
                <a:extLst>
                  <a:ext uri="{FF2B5EF4-FFF2-40B4-BE49-F238E27FC236}">
                    <a16:creationId xmlns:a16="http://schemas.microsoft.com/office/drawing/2014/main" id="{17B95F26-A599-4DCD-BFB5-A66EE5FB9DF7}"/>
                  </a:ext>
                </a:extLst>
              </p:cNvPr>
              <p:cNvSpPr>
                <a:spLocks/>
              </p:cNvSpPr>
              <p:nvPr/>
            </p:nvSpPr>
            <p:spPr bwMode="auto">
              <a:xfrm>
                <a:off x="1538" y="2386"/>
                <a:ext cx="1"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0" y="0"/>
                      <a:pt x="0" y="0"/>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1" name="Freeform 459">
                <a:extLst>
                  <a:ext uri="{FF2B5EF4-FFF2-40B4-BE49-F238E27FC236}">
                    <a16:creationId xmlns:a16="http://schemas.microsoft.com/office/drawing/2014/main" id="{B686C40F-2CB1-4D96-B5D4-B33FDF0C88D9}"/>
                  </a:ext>
                </a:extLst>
              </p:cNvPr>
              <p:cNvSpPr>
                <a:spLocks/>
              </p:cNvSpPr>
              <p:nvPr/>
            </p:nvSpPr>
            <p:spPr bwMode="auto">
              <a:xfrm>
                <a:off x="1508" y="1074"/>
                <a:ext cx="978" cy="1395"/>
              </a:xfrm>
              <a:custGeom>
                <a:avLst/>
                <a:gdLst>
                  <a:gd name="T0" fmla="*/ 585 w 836"/>
                  <a:gd name="T1" fmla="*/ 5 h 1191"/>
                  <a:gd name="T2" fmla="*/ 517 w 836"/>
                  <a:gd name="T3" fmla="*/ 32 h 1191"/>
                  <a:gd name="T4" fmla="*/ 531 w 836"/>
                  <a:gd name="T5" fmla="*/ 87 h 1191"/>
                  <a:gd name="T6" fmla="*/ 539 w 836"/>
                  <a:gd name="T7" fmla="*/ 166 h 1191"/>
                  <a:gd name="T8" fmla="*/ 415 w 836"/>
                  <a:gd name="T9" fmla="*/ 662 h 1191"/>
                  <a:gd name="T10" fmla="*/ 24 w 836"/>
                  <a:gd name="T11" fmla="*/ 1102 h 1191"/>
                  <a:gd name="T12" fmla="*/ 51 w 836"/>
                  <a:gd name="T13" fmla="*/ 1189 h 1191"/>
                  <a:gd name="T14" fmla="*/ 671 w 836"/>
                  <a:gd name="T15" fmla="*/ 830 h 1191"/>
                  <a:gd name="T16" fmla="*/ 709 w 836"/>
                  <a:gd name="T17" fmla="*/ 185 h 1191"/>
                  <a:gd name="T18" fmla="*/ 651 w 836"/>
                  <a:gd name="T19" fmla="*/ 124 h 1191"/>
                  <a:gd name="T20" fmla="*/ 628 w 836"/>
                  <a:gd name="T21" fmla="*/ 88 h 1191"/>
                  <a:gd name="T22" fmla="*/ 618 w 836"/>
                  <a:gd name="T23" fmla="*/ 48 h 1191"/>
                  <a:gd name="T24" fmla="*/ 626 w 836"/>
                  <a:gd name="T25" fmla="*/ 15 h 1191"/>
                  <a:gd name="T26" fmla="*/ 585 w 836"/>
                  <a:gd name="T27" fmla="*/ 5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6" h="1191">
                    <a:moveTo>
                      <a:pt x="585" y="5"/>
                    </a:moveTo>
                    <a:cubicBezTo>
                      <a:pt x="567" y="9"/>
                      <a:pt x="525" y="11"/>
                      <a:pt x="517" y="32"/>
                    </a:cubicBezTo>
                    <a:cubicBezTo>
                      <a:pt x="510" y="48"/>
                      <a:pt x="527" y="71"/>
                      <a:pt x="531" y="87"/>
                    </a:cubicBezTo>
                    <a:cubicBezTo>
                      <a:pt x="537" y="112"/>
                      <a:pt x="537" y="139"/>
                      <a:pt x="539" y="166"/>
                    </a:cubicBezTo>
                    <a:cubicBezTo>
                      <a:pt x="405" y="280"/>
                      <a:pt x="495" y="436"/>
                      <a:pt x="415" y="662"/>
                    </a:cubicBezTo>
                    <a:cubicBezTo>
                      <a:pt x="327" y="907"/>
                      <a:pt x="47" y="1091"/>
                      <a:pt x="24" y="1102"/>
                    </a:cubicBezTo>
                    <a:cubicBezTo>
                      <a:pt x="0" y="1113"/>
                      <a:pt x="19" y="1191"/>
                      <a:pt x="51" y="1189"/>
                    </a:cubicBezTo>
                    <a:cubicBezTo>
                      <a:pt x="106" y="1184"/>
                      <a:pt x="536" y="1073"/>
                      <a:pt x="671" y="830"/>
                    </a:cubicBezTo>
                    <a:cubicBezTo>
                      <a:pt x="836" y="534"/>
                      <a:pt x="734" y="256"/>
                      <a:pt x="709" y="185"/>
                    </a:cubicBezTo>
                    <a:cubicBezTo>
                      <a:pt x="696" y="149"/>
                      <a:pt x="675" y="130"/>
                      <a:pt x="651" y="124"/>
                    </a:cubicBezTo>
                    <a:cubicBezTo>
                      <a:pt x="643" y="112"/>
                      <a:pt x="635" y="100"/>
                      <a:pt x="628" y="88"/>
                    </a:cubicBezTo>
                    <a:cubicBezTo>
                      <a:pt x="621" y="76"/>
                      <a:pt x="615" y="62"/>
                      <a:pt x="618" y="48"/>
                    </a:cubicBezTo>
                    <a:cubicBezTo>
                      <a:pt x="621" y="37"/>
                      <a:pt x="630" y="26"/>
                      <a:pt x="626" y="15"/>
                    </a:cubicBezTo>
                    <a:cubicBezTo>
                      <a:pt x="621" y="0"/>
                      <a:pt x="600" y="1"/>
                      <a:pt x="585" y="5"/>
                    </a:cubicBezTo>
                    <a:close/>
                  </a:path>
                </a:pathLst>
              </a:custGeom>
              <a:solidFill>
                <a:srgbClr val="EDC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2" name="Freeform 460">
                <a:extLst>
                  <a:ext uri="{FF2B5EF4-FFF2-40B4-BE49-F238E27FC236}">
                    <a16:creationId xmlns:a16="http://schemas.microsoft.com/office/drawing/2014/main" id="{8D328C82-6A94-4734-9C26-5BC9362B58FF}"/>
                  </a:ext>
                </a:extLst>
              </p:cNvPr>
              <p:cNvSpPr>
                <a:spLocks/>
              </p:cNvSpPr>
              <p:nvPr/>
            </p:nvSpPr>
            <p:spPr bwMode="auto">
              <a:xfrm>
                <a:off x="1535" y="1074"/>
                <a:ext cx="951" cy="1394"/>
              </a:xfrm>
              <a:custGeom>
                <a:avLst/>
                <a:gdLst>
                  <a:gd name="T0" fmla="*/ 595 w 813"/>
                  <a:gd name="T1" fmla="*/ 48 h 1190"/>
                  <a:gd name="T2" fmla="*/ 603 w 813"/>
                  <a:gd name="T3" fmla="*/ 15 h 1190"/>
                  <a:gd name="T4" fmla="*/ 562 w 813"/>
                  <a:gd name="T5" fmla="*/ 5 h 1190"/>
                  <a:gd name="T6" fmla="*/ 555 w 813"/>
                  <a:gd name="T7" fmla="*/ 6 h 1190"/>
                  <a:gd name="T8" fmla="*/ 570 w 813"/>
                  <a:gd name="T9" fmla="*/ 36 h 1190"/>
                  <a:gd name="T10" fmla="*/ 571 w 813"/>
                  <a:gd name="T11" fmla="*/ 77 h 1190"/>
                  <a:gd name="T12" fmla="*/ 624 w 813"/>
                  <a:gd name="T13" fmla="*/ 247 h 1190"/>
                  <a:gd name="T14" fmla="*/ 618 w 813"/>
                  <a:gd name="T15" fmla="*/ 548 h 1190"/>
                  <a:gd name="T16" fmla="*/ 518 w 813"/>
                  <a:gd name="T17" fmla="*/ 803 h 1190"/>
                  <a:gd name="T18" fmla="*/ 0 w 813"/>
                  <a:gd name="T19" fmla="*/ 1168 h 1190"/>
                  <a:gd name="T20" fmla="*/ 28 w 813"/>
                  <a:gd name="T21" fmla="*/ 1189 h 1190"/>
                  <a:gd name="T22" fmla="*/ 648 w 813"/>
                  <a:gd name="T23" fmla="*/ 830 h 1190"/>
                  <a:gd name="T24" fmla="*/ 686 w 813"/>
                  <a:gd name="T25" fmla="*/ 185 h 1190"/>
                  <a:gd name="T26" fmla="*/ 628 w 813"/>
                  <a:gd name="T27" fmla="*/ 124 h 1190"/>
                  <a:gd name="T28" fmla="*/ 605 w 813"/>
                  <a:gd name="T29" fmla="*/ 88 h 1190"/>
                  <a:gd name="T30" fmla="*/ 595 w 813"/>
                  <a:gd name="T31" fmla="*/ 48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3" h="1190">
                    <a:moveTo>
                      <a:pt x="595" y="48"/>
                    </a:moveTo>
                    <a:cubicBezTo>
                      <a:pt x="598" y="37"/>
                      <a:pt x="607" y="26"/>
                      <a:pt x="603" y="15"/>
                    </a:cubicBezTo>
                    <a:cubicBezTo>
                      <a:pt x="598" y="0"/>
                      <a:pt x="577" y="1"/>
                      <a:pt x="562" y="5"/>
                    </a:cubicBezTo>
                    <a:cubicBezTo>
                      <a:pt x="560" y="5"/>
                      <a:pt x="558" y="6"/>
                      <a:pt x="555" y="6"/>
                    </a:cubicBezTo>
                    <a:cubicBezTo>
                      <a:pt x="561" y="16"/>
                      <a:pt x="567" y="25"/>
                      <a:pt x="570" y="36"/>
                    </a:cubicBezTo>
                    <a:cubicBezTo>
                      <a:pt x="573" y="49"/>
                      <a:pt x="571" y="63"/>
                      <a:pt x="571" y="77"/>
                    </a:cubicBezTo>
                    <a:cubicBezTo>
                      <a:pt x="571" y="136"/>
                      <a:pt x="605" y="190"/>
                      <a:pt x="624" y="247"/>
                    </a:cubicBezTo>
                    <a:cubicBezTo>
                      <a:pt x="656" y="343"/>
                      <a:pt x="642" y="449"/>
                      <a:pt x="618" y="548"/>
                    </a:cubicBezTo>
                    <a:cubicBezTo>
                      <a:pt x="596" y="638"/>
                      <a:pt x="566" y="726"/>
                      <a:pt x="518" y="803"/>
                    </a:cubicBezTo>
                    <a:cubicBezTo>
                      <a:pt x="403" y="985"/>
                      <a:pt x="201" y="1089"/>
                      <a:pt x="0" y="1168"/>
                    </a:cubicBezTo>
                    <a:cubicBezTo>
                      <a:pt x="7" y="1181"/>
                      <a:pt x="17" y="1190"/>
                      <a:pt x="28" y="1189"/>
                    </a:cubicBezTo>
                    <a:cubicBezTo>
                      <a:pt x="83" y="1184"/>
                      <a:pt x="513" y="1073"/>
                      <a:pt x="648" y="830"/>
                    </a:cubicBezTo>
                    <a:cubicBezTo>
                      <a:pt x="813" y="534"/>
                      <a:pt x="711" y="256"/>
                      <a:pt x="686" y="185"/>
                    </a:cubicBezTo>
                    <a:cubicBezTo>
                      <a:pt x="673" y="149"/>
                      <a:pt x="652" y="130"/>
                      <a:pt x="628" y="124"/>
                    </a:cubicBezTo>
                    <a:cubicBezTo>
                      <a:pt x="620" y="112"/>
                      <a:pt x="612" y="100"/>
                      <a:pt x="605" y="88"/>
                    </a:cubicBezTo>
                    <a:cubicBezTo>
                      <a:pt x="598" y="76"/>
                      <a:pt x="592" y="62"/>
                      <a:pt x="595" y="48"/>
                    </a:cubicBezTo>
                    <a:close/>
                  </a:path>
                </a:pathLst>
              </a:custGeom>
              <a:solidFill>
                <a:srgbClr val="E09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3" name="Freeform 461">
                <a:extLst>
                  <a:ext uri="{FF2B5EF4-FFF2-40B4-BE49-F238E27FC236}">
                    <a16:creationId xmlns:a16="http://schemas.microsoft.com/office/drawing/2014/main" id="{5D37ED1D-ED1B-4089-8202-E5CFF6D213C0}"/>
                  </a:ext>
                </a:extLst>
              </p:cNvPr>
              <p:cNvSpPr>
                <a:spLocks/>
              </p:cNvSpPr>
              <p:nvPr/>
            </p:nvSpPr>
            <p:spPr bwMode="auto">
              <a:xfrm>
                <a:off x="1879" y="1605"/>
                <a:ext cx="339" cy="624"/>
              </a:xfrm>
              <a:custGeom>
                <a:avLst/>
                <a:gdLst>
                  <a:gd name="T0" fmla="*/ 270 w 290"/>
                  <a:gd name="T1" fmla="*/ 5 h 533"/>
                  <a:gd name="T2" fmla="*/ 256 w 290"/>
                  <a:gd name="T3" fmla="*/ 112 h 533"/>
                  <a:gd name="T4" fmla="*/ 224 w 290"/>
                  <a:gd name="T5" fmla="*/ 216 h 533"/>
                  <a:gd name="T6" fmla="*/ 94 w 290"/>
                  <a:gd name="T7" fmla="*/ 419 h 533"/>
                  <a:gd name="T8" fmla="*/ 1 w 290"/>
                  <a:gd name="T9" fmla="*/ 531 h 533"/>
                  <a:gd name="T10" fmla="*/ 2 w 290"/>
                  <a:gd name="T11" fmla="*/ 532 h 533"/>
                  <a:gd name="T12" fmla="*/ 99 w 290"/>
                  <a:gd name="T13" fmla="*/ 443 h 533"/>
                  <a:gd name="T14" fmla="*/ 182 w 290"/>
                  <a:gd name="T15" fmla="*/ 338 h 533"/>
                  <a:gd name="T16" fmla="*/ 276 w 290"/>
                  <a:gd name="T17" fmla="*/ 128 h 533"/>
                  <a:gd name="T18" fmla="*/ 277 w 290"/>
                  <a:gd name="T19" fmla="*/ 4 h 533"/>
                  <a:gd name="T20" fmla="*/ 270 w 290"/>
                  <a:gd name="T21" fmla="*/ 5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533">
                    <a:moveTo>
                      <a:pt x="270" y="5"/>
                    </a:moveTo>
                    <a:cubicBezTo>
                      <a:pt x="264" y="41"/>
                      <a:pt x="263" y="77"/>
                      <a:pt x="256" y="112"/>
                    </a:cubicBezTo>
                    <a:cubicBezTo>
                      <a:pt x="249" y="148"/>
                      <a:pt x="238" y="183"/>
                      <a:pt x="224" y="216"/>
                    </a:cubicBezTo>
                    <a:cubicBezTo>
                      <a:pt x="193" y="291"/>
                      <a:pt x="146" y="358"/>
                      <a:pt x="94" y="419"/>
                    </a:cubicBezTo>
                    <a:cubicBezTo>
                      <a:pt x="63" y="456"/>
                      <a:pt x="28" y="491"/>
                      <a:pt x="1" y="531"/>
                    </a:cubicBezTo>
                    <a:cubicBezTo>
                      <a:pt x="0" y="532"/>
                      <a:pt x="1" y="533"/>
                      <a:pt x="2" y="532"/>
                    </a:cubicBezTo>
                    <a:cubicBezTo>
                      <a:pt x="39" y="507"/>
                      <a:pt x="69" y="476"/>
                      <a:pt x="99" y="443"/>
                    </a:cubicBezTo>
                    <a:cubicBezTo>
                      <a:pt x="129" y="409"/>
                      <a:pt x="157" y="375"/>
                      <a:pt x="182" y="338"/>
                    </a:cubicBezTo>
                    <a:cubicBezTo>
                      <a:pt x="225" y="274"/>
                      <a:pt x="259" y="203"/>
                      <a:pt x="276" y="128"/>
                    </a:cubicBezTo>
                    <a:cubicBezTo>
                      <a:pt x="285" y="87"/>
                      <a:pt x="290" y="45"/>
                      <a:pt x="277" y="4"/>
                    </a:cubicBezTo>
                    <a:cubicBezTo>
                      <a:pt x="276" y="0"/>
                      <a:pt x="271" y="2"/>
                      <a:pt x="270" y="5"/>
                    </a:cubicBezTo>
                    <a:close/>
                  </a:path>
                </a:pathLst>
              </a:custGeom>
              <a:solidFill>
                <a:srgbClr val="E09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4" name="Freeform 462">
                <a:extLst>
                  <a:ext uri="{FF2B5EF4-FFF2-40B4-BE49-F238E27FC236}">
                    <a16:creationId xmlns:a16="http://schemas.microsoft.com/office/drawing/2014/main" id="{4391A177-18E7-4351-8126-B47FB34EAB15}"/>
                  </a:ext>
                </a:extLst>
              </p:cNvPr>
              <p:cNvSpPr>
                <a:spLocks/>
              </p:cNvSpPr>
              <p:nvPr/>
            </p:nvSpPr>
            <p:spPr bwMode="auto">
              <a:xfrm>
                <a:off x="2196" y="1424"/>
                <a:ext cx="26" cy="95"/>
              </a:xfrm>
              <a:custGeom>
                <a:avLst/>
                <a:gdLst>
                  <a:gd name="T0" fmla="*/ 12 w 22"/>
                  <a:gd name="T1" fmla="*/ 5 h 81"/>
                  <a:gd name="T2" fmla="*/ 8 w 22"/>
                  <a:gd name="T3" fmla="*/ 0 h 81"/>
                  <a:gd name="T4" fmla="*/ 4 w 22"/>
                  <a:gd name="T5" fmla="*/ 1 h 81"/>
                  <a:gd name="T6" fmla="*/ 3 w 22"/>
                  <a:gd name="T7" fmla="*/ 7 h 81"/>
                  <a:gd name="T8" fmla="*/ 0 w 22"/>
                  <a:gd name="T9" fmla="*/ 19 h 81"/>
                  <a:gd name="T10" fmla="*/ 1 w 22"/>
                  <a:gd name="T11" fmla="*/ 33 h 81"/>
                  <a:gd name="T12" fmla="*/ 3 w 22"/>
                  <a:gd name="T13" fmla="*/ 46 h 81"/>
                  <a:gd name="T14" fmla="*/ 6 w 22"/>
                  <a:gd name="T15" fmla="*/ 56 h 81"/>
                  <a:gd name="T16" fmla="*/ 4 w 22"/>
                  <a:gd name="T17" fmla="*/ 60 h 81"/>
                  <a:gd name="T18" fmla="*/ 5 w 22"/>
                  <a:gd name="T19" fmla="*/ 67 h 81"/>
                  <a:gd name="T20" fmla="*/ 10 w 22"/>
                  <a:gd name="T21" fmla="*/ 79 h 81"/>
                  <a:gd name="T22" fmla="*/ 16 w 22"/>
                  <a:gd name="T23" fmla="*/ 79 h 81"/>
                  <a:gd name="T24" fmla="*/ 21 w 22"/>
                  <a:gd name="T25" fmla="*/ 67 h 81"/>
                  <a:gd name="T26" fmla="*/ 22 w 22"/>
                  <a:gd name="T27" fmla="*/ 60 h 81"/>
                  <a:gd name="T28" fmla="*/ 20 w 22"/>
                  <a:gd name="T29" fmla="*/ 55 h 81"/>
                  <a:gd name="T30" fmla="*/ 21 w 22"/>
                  <a:gd name="T31" fmla="*/ 45 h 81"/>
                  <a:gd name="T32" fmla="*/ 21 w 22"/>
                  <a:gd name="T33" fmla="*/ 30 h 81"/>
                  <a:gd name="T34" fmla="*/ 19 w 22"/>
                  <a:gd name="T35" fmla="*/ 16 h 81"/>
                  <a:gd name="T36" fmla="*/ 12 w 22"/>
                  <a:gd name="T37" fmla="*/ 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81">
                    <a:moveTo>
                      <a:pt x="12" y="5"/>
                    </a:moveTo>
                    <a:cubicBezTo>
                      <a:pt x="11" y="3"/>
                      <a:pt x="10" y="1"/>
                      <a:pt x="8" y="0"/>
                    </a:cubicBezTo>
                    <a:cubicBezTo>
                      <a:pt x="7" y="0"/>
                      <a:pt x="5" y="0"/>
                      <a:pt x="4" y="1"/>
                    </a:cubicBezTo>
                    <a:cubicBezTo>
                      <a:pt x="3" y="3"/>
                      <a:pt x="3" y="5"/>
                      <a:pt x="3" y="7"/>
                    </a:cubicBezTo>
                    <a:cubicBezTo>
                      <a:pt x="0" y="10"/>
                      <a:pt x="0" y="15"/>
                      <a:pt x="0" y="19"/>
                    </a:cubicBezTo>
                    <a:cubicBezTo>
                      <a:pt x="0" y="23"/>
                      <a:pt x="1" y="28"/>
                      <a:pt x="1" y="33"/>
                    </a:cubicBezTo>
                    <a:cubicBezTo>
                      <a:pt x="2" y="37"/>
                      <a:pt x="2" y="41"/>
                      <a:pt x="3" y="46"/>
                    </a:cubicBezTo>
                    <a:cubicBezTo>
                      <a:pt x="4" y="49"/>
                      <a:pt x="5" y="52"/>
                      <a:pt x="6" y="56"/>
                    </a:cubicBezTo>
                    <a:cubicBezTo>
                      <a:pt x="5" y="57"/>
                      <a:pt x="4" y="58"/>
                      <a:pt x="4" y="60"/>
                    </a:cubicBezTo>
                    <a:cubicBezTo>
                      <a:pt x="4" y="62"/>
                      <a:pt x="5" y="65"/>
                      <a:pt x="5" y="67"/>
                    </a:cubicBezTo>
                    <a:cubicBezTo>
                      <a:pt x="6" y="71"/>
                      <a:pt x="7" y="76"/>
                      <a:pt x="10" y="79"/>
                    </a:cubicBezTo>
                    <a:cubicBezTo>
                      <a:pt x="11" y="81"/>
                      <a:pt x="14" y="81"/>
                      <a:pt x="16" y="79"/>
                    </a:cubicBezTo>
                    <a:cubicBezTo>
                      <a:pt x="19" y="76"/>
                      <a:pt x="20" y="71"/>
                      <a:pt x="21" y="67"/>
                    </a:cubicBezTo>
                    <a:cubicBezTo>
                      <a:pt x="21" y="65"/>
                      <a:pt x="22" y="62"/>
                      <a:pt x="22" y="60"/>
                    </a:cubicBezTo>
                    <a:cubicBezTo>
                      <a:pt x="22" y="58"/>
                      <a:pt x="21" y="57"/>
                      <a:pt x="20" y="55"/>
                    </a:cubicBezTo>
                    <a:cubicBezTo>
                      <a:pt x="21" y="52"/>
                      <a:pt x="21" y="48"/>
                      <a:pt x="21" y="45"/>
                    </a:cubicBezTo>
                    <a:cubicBezTo>
                      <a:pt x="22" y="40"/>
                      <a:pt x="21" y="35"/>
                      <a:pt x="21" y="30"/>
                    </a:cubicBezTo>
                    <a:cubicBezTo>
                      <a:pt x="21" y="25"/>
                      <a:pt x="20" y="21"/>
                      <a:pt x="19" y="16"/>
                    </a:cubicBezTo>
                    <a:cubicBezTo>
                      <a:pt x="18" y="12"/>
                      <a:pt x="16" y="8"/>
                      <a:pt x="12" y="5"/>
                    </a:cubicBezTo>
                    <a:close/>
                  </a:path>
                </a:pathLst>
              </a:custGeom>
              <a:solidFill>
                <a:srgbClr val="E09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5" name="Freeform 463">
                <a:extLst>
                  <a:ext uri="{FF2B5EF4-FFF2-40B4-BE49-F238E27FC236}">
                    <a16:creationId xmlns:a16="http://schemas.microsoft.com/office/drawing/2014/main" id="{B54F6A42-2D59-42DB-ADB9-45BE0057BAF9}"/>
                  </a:ext>
                </a:extLst>
              </p:cNvPr>
              <p:cNvSpPr>
                <a:spLocks/>
              </p:cNvSpPr>
              <p:nvPr/>
            </p:nvSpPr>
            <p:spPr bwMode="auto">
              <a:xfrm>
                <a:off x="1521" y="1289"/>
                <a:ext cx="599" cy="1130"/>
              </a:xfrm>
              <a:custGeom>
                <a:avLst/>
                <a:gdLst>
                  <a:gd name="T0" fmla="*/ 509 w 512"/>
                  <a:gd name="T1" fmla="*/ 0 h 964"/>
                  <a:gd name="T2" fmla="*/ 404 w 512"/>
                  <a:gd name="T3" fmla="*/ 478 h 964"/>
                  <a:gd name="T4" fmla="*/ 13 w 512"/>
                  <a:gd name="T5" fmla="*/ 918 h 964"/>
                  <a:gd name="T6" fmla="*/ 5 w 512"/>
                  <a:gd name="T7" fmla="*/ 964 h 964"/>
                  <a:gd name="T8" fmla="*/ 87 w 512"/>
                  <a:gd name="T9" fmla="*/ 903 h 964"/>
                  <a:gd name="T10" fmla="*/ 349 w 512"/>
                  <a:gd name="T11" fmla="*/ 664 h 964"/>
                  <a:gd name="T12" fmla="*/ 486 w 512"/>
                  <a:gd name="T13" fmla="*/ 340 h 964"/>
                  <a:gd name="T14" fmla="*/ 506 w 512"/>
                  <a:gd name="T15" fmla="*/ 48 h 964"/>
                  <a:gd name="T16" fmla="*/ 509 w 512"/>
                  <a:gd name="T17" fmla="*/ 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2" h="964">
                    <a:moveTo>
                      <a:pt x="509" y="0"/>
                    </a:moveTo>
                    <a:cubicBezTo>
                      <a:pt x="403" y="112"/>
                      <a:pt x="480" y="264"/>
                      <a:pt x="404" y="478"/>
                    </a:cubicBezTo>
                    <a:cubicBezTo>
                      <a:pt x="316" y="723"/>
                      <a:pt x="36" y="907"/>
                      <a:pt x="13" y="918"/>
                    </a:cubicBezTo>
                    <a:cubicBezTo>
                      <a:pt x="1" y="923"/>
                      <a:pt x="0" y="944"/>
                      <a:pt x="5" y="964"/>
                    </a:cubicBezTo>
                    <a:cubicBezTo>
                      <a:pt x="29" y="940"/>
                      <a:pt x="58" y="922"/>
                      <a:pt x="87" y="903"/>
                    </a:cubicBezTo>
                    <a:cubicBezTo>
                      <a:pt x="185" y="837"/>
                      <a:pt x="277" y="759"/>
                      <a:pt x="349" y="664"/>
                    </a:cubicBezTo>
                    <a:cubicBezTo>
                      <a:pt x="421" y="570"/>
                      <a:pt x="473" y="458"/>
                      <a:pt x="486" y="340"/>
                    </a:cubicBezTo>
                    <a:cubicBezTo>
                      <a:pt x="498" y="243"/>
                      <a:pt x="484" y="143"/>
                      <a:pt x="506" y="48"/>
                    </a:cubicBezTo>
                    <a:cubicBezTo>
                      <a:pt x="509" y="33"/>
                      <a:pt x="512" y="15"/>
                      <a:pt x="509" y="0"/>
                    </a:cubicBezTo>
                    <a:close/>
                  </a:path>
                </a:pathLst>
              </a:custGeom>
              <a:solidFill>
                <a:srgbClr val="F8D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6" name="Freeform 464">
                <a:extLst>
                  <a:ext uri="{FF2B5EF4-FFF2-40B4-BE49-F238E27FC236}">
                    <a16:creationId xmlns:a16="http://schemas.microsoft.com/office/drawing/2014/main" id="{A764FDB8-9C33-47A0-B374-7EEA1A0B350F}"/>
                  </a:ext>
                </a:extLst>
              </p:cNvPr>
              <p:cNvSpPr>
                <a:spLocks/>
              </p:cNvSpPr>
              <p:nvPr/>
            </p:nvSpPr>
            <p:spPr bwMode="auto">
              <a:xfrm>
                <a:off x="2139" y="1333"/>
                <a:ext cx="29" cy="40"/>
              </a:xfrm>
              <a:custGeom>
                <a:avLst/>
                <a:gdLst>
                  <a:gd name="T0" fmla="*/ 18 w 25"/>
                  <a:gd name="T1" fmla="*/ 2 h 34"/>
                  <a:gd name="T2" fmla="*/ 14 w 25"/>
                  <a:gd name="T3" fmla="*/ 0 h 34"/>
                  <a:gd name="T4" fmla="*/ 12 w 25"/>
                  <a:gd name="T5" fmla="*/ 0 h 34"/>
                  <a:gd name="T6" fmla="*/ 7 w 25"/>
                  <a:gd name="T7" fmla="*/ 2 h 34"/>
                  <a:gd name="T8" fmla="*/ 6 w 25"/>
                  <a:gd name="T9" fmla="*/ 3 h 34"/>
                  <a:gd name="T10" fmla="*/ 2 w 25"/>
                  <a:gd name="T11" fmla="*/ 8 h 34"/>
                  <a:gd name="T12" fmla="*/ 2 w 25"/>
                  <a:gd name="T13" fmla="*/ 9 h 34"/>
                  <a:gd name="T14" fmla="*/ 0 w 25"/>
                  <a:gd name="T15" fmla="*/ 15 h 34"/>
                  <a:gd name="T16" fmla="*/ 0 w 25"/>
                  <a:gd name="T17" fmla="*/ 17 h 34"/>
                  <a:gd name="T18" fmla="*/ 0 w 25"/>
                  <a:gd name="T19" fmla="*/ 22 h 34"/>
                  <a:gd name="T20" fmla="*/ 0 w 25"/>
                  <a:gd name="T21" fmla="*/ 24 h 34"/>
                  <a:gd name="T22" fmla="*/ 1 w 25"/>
                  <a:gd name="T23" fmla="*/ 27 h 34"/>
                  <a:gd name="T24" fmla="*/ 2 w 25"/>
                  <a:gd name="T25" fmla="*/ 30 h 34"/>
                  <a:gd name="T26" fmla="*/ 3 w 25"/>
                  <a:gd name="T27" fmla="*/ 30 h 34"/>
                  <a:gd name="T28" fmla="*/ 3 w 25"/>
                  <a:gd name="T29" fmla="*/ 30 h 34"/>
                  <a:gd name="T30" fmla="*/ 3 w 25"/>
                  <a:gd name="T31" fmla="*/ 31 h 34"/>
                  <a:gd name="T32" fmla="*/ 5 w 25"/>
                  <a:gd name="T33" fmla="*/ 32 h 34"/>
                  <a:gd name="T34" fmla="*/ 6 w 25"/>
                  <a:gd name="T35" fmla="*/ 33 h 34"/>
                  <a:gd name="T36" fmla="*/ 10 w 25"/>
                  <a:gd name="T37" fmla="*/ 34 h 34"/>
                  <a:gd name="T38" fmla="*/ 13 w 25"/>
                  <a:gd name="T39" fmla="*/ 34 h 34"/>
                  <a:gd name="T40" fmla="*/ 14 w 25"/>
                  <a:gd name="T41" fmla="*/ 34 h 34"/>
                  <a:gd name="T42" fmla="*/ 17 w 25"/>
                  <a:gd name="T43" fmla="*/ 33 h 34"/>
                  <a:gd name="T44" fmla="*/ 18 w 25"/>
                  <a:gd name="T45" fmla="*/ 33 h 34"/>
                  <a:gd name="T46" fmla="*/ 18 w 25"/>
                  <a:gd name="T47" fmla="*/ 32 h 34"/>
                  <a:gd name="T48" fmla="*/ 18 w 25"/>
                  <a:gd name="T49" fmla="*/ 32 h 34"/>
                  <a:gd name="T50" fmla="*/ 18 w 25"/>
                  <a:gd name="T51" fmla="*/ 32 h 34"/>
                  <a:gd name="T52" fmla="*/ 21 w 25"/>
                  <a:gd name="T53" fmla="*/ 30 h 34"/>
                  <a:gd name="T54" fmla="*/ 23 w 25"/>
                  <a:gd name="T55" fmla="*/ 24 h 34"/>
                  <a:gd name="T56" fmla="*/ 24 w 25"/>
                  <a:gd name="T57" fmla="*/ 22 h 34"/>
                  <a:gd name="T58" fmla="*/ 24 w 25"/>
                  <a:gd name="T59" fmla="*/ 20 h 34"/>
                  <a:gd name="T60" fmla="*/ 24 w 25"/>
                  <a:gd name="T61" fmla="*/ 19 h 34"/>
                  <a:gd name="T62" fmla="*/ 25 w 25"/>
                  <a:gd name="T63" fmla="*/ 17 h 34"/>
                  <a:gd name="T64" fmla="*/ 25 w 25"/>
                  <a:gd name="T65" fmla="*/ 16 h 34"/>
                  <a:gd name="T66" fmla="*/ 24 w 25"/>
                  <a:gd name="T67" fmla="*/ 10 h 34"/>
                  <a:gd name="T68" fmla="*/ 23 w 25"/>
                  <a:gd name="T69" fmla="*/ 8 h 34"/>
                  <a:gd name="T70" fmla="*/ 21 w 25"/>
                  <a:gd name="T71" fmla="*/ 4 h 34"/>
                  <a:gd name="T72" fmla="*/ 18 w 25"/>
                  <a:gd name="T73"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 h="34">
                    <a:moveTo>
                      <a:pt x="18" y="2"/>
                    </a:moveTo>
                    <a:cubicBezTo>
                      <a:pt x="17" y="1"/>
                      <a:pt x="16" y="0"/>
                      <a:pt x="14" y="0"/>
                    </a:cubicBezTo>
                    <a:cubicBezTo>
                      <a:pt x="13" y="0"/>
                      <a:pt x="13" y="0"/>
                      <a:pt x="12" y="0"/>
                    </a:cubicBezTo>
                    <a:cubicBezTo>
                      <a:pt x="10" y="1"/>
                      <a:pt x="8" y="1"/>
                      <a:pt x="7" y="2"/>
                    </a:cubicBezTo>
                    <a:cubicBezTo>
                      <a:pt x="6" y="3"/>
                      <a:pt x="6" y="3"/>
                      <a:pt x="6" y="3"/>
                    </a:cubicBezTo>
                    <a:cubicBezTo>
                      <a:pt x="4" y="5"/>
                      <a:pt x="4" y="5"/>
                      <a:pt x="2" y="8"/>
                    </a:cubicBezTo>
                    <a:cubicBezTo>
                      <a:pt x="2" y="8"/>
                      <a:pt x="2" y="9"/>
                      <a:pt x="2" y="9"/>
                    </a:cubicBezTo>
                    <a:cubicBezTo>
                      <a:pt x="1" y="11"/>
                      <a:pt x="0" y="13"/>
                      <a:pt x="0" y="15"/>
                    </a:cubicBezTo>
                    <a:cubicBezTo>
                      <a:pt x="0" y="16"/>
                      <a:pt x="0" y="17"/>
                      <a:pt x="0" y="17"/>
                    </a:cubicBezTo>
                    <a:cubicBezTo>
                      <a:pt x="0" y="19"/>
                      <a:pt x="0" y="20"/>
                      <a:pt x="0" y="22"/>
                    </a:cubicBezTo>
                    <a:cubicBezTo>
                      <a:pt x="0" y="22"/>
                      <a:pt x="0" y="23"/>
                      <a:pt x="0" y="24"/>
                    </a:cubicBezTo>
                    <a:cubicBezTo>
                      <a:pt x="0" y="25"/>
                      <a:pt x="0" y="26"/>
                      <a:pt x="1" y="27"/>
                    </a:cubicBezTo>
                    <a:cubicBezTo>
                      <a:pt x="2" y="30"/>
                      <a:pt x="2" y="30"/>
                      <a:pt x="2" y="30"/>
                    </a:cubicBezTo>
                    <a:cubicBezTo>
                      <a:pt x="2" y="30"/>
                      <a:pt x="3" y="30"/>
                      <a:pt x="3" y="30"/>
                    </a:cubicBezTo>
                    <a:cubicBezTo>
                      <a:pt x="3" y="30"/>
                      <a:pt x="3" y="30"/>
                      <a:pt x="3" y="30"/>
                    </a:cubicBezTo>
                    <a:cubicBezTo>
                      <a:pt x="3" y="30"/>
                      <a:pt x="3" y="31"/>
                      <a:pt x="3" y="31"/>
                    </a:cubicBezTo>
                    <a:cubicBezTo>
                      <a:pt x="4" y="31"/>
                      <a:pt x="4" y="32"/>
                      <a:pt x="5" y="32"/>
                    </a:cubicBezTo>
                    <a:cubicBezTo>
                      <a:pt x="6" y="32"/>
                      <a:pt x="6" y="33"/>
                      <a:pt x="6" y="33"/>
                    </a:cubicBezTo>
                    <a:cubicBezTo>
                      <a:pt x="7" y="34"/>
                      <a:pt x="9" y="34"/>
                      <a:pt x="10" y="34"/>
                    </a:cubicBezTo>
                    <a:cubicBezTo>
                      <a:pt x="11" y="34"/>
                      <a:pt x="12" y="34"/>
                      <a:pt x="13" y="34"/>
                    </a:cubicBezTo>
                    <a:cubicBezTo>
                      <a:pt x="13" y="34"/>
                      <a:pt x="14" y="34"/>
                      <a:pt x="14" y="34"/>
                    </a:cubicBezTo>
                    <a:cubicBezTo>
                      <a:pt x="15" y="34"/>
                      <a:pt x="16" y="33"/>
                      <a:pt x="17" y="33"/>
                    </a:cubicBezTo>
                    <a:cubicBezTo>
                      <a:pt x="18" y="33"/>
                      <a:pt x="18" y="33"/>
                      <a:pt x="18" y="33"/>
                    </a:cubicBezTo>
                    <a:cubicBezTo>
                      <a:pt x="18" y="32"/>
                      <a:pt x="18" y="32"/>
                      <a:pt x="18" y="32"/>
                    </a:cubicBezTo>
                    <a:cubicBezTo>
                      <a:pt x="18" y="32"/>
                      <a:pt x="18" y="32"/>
                      <a:pt x="18" y="32"/>
                    </a:cubicBezTo>
                    <a:cubicBezTo>
                      <a:pt x="18" y="32"/>
                      <a:pt x="18" y="32"/>
                      <a:pt x="18" y="32"/>
                    </a:cubicBezTo>
                    <a:cubicBezTo>
                      <a:pt x="19" y="31"/>
                      <a:pt x="20" y="31"/>
                      <a:pt x="21" y="30"/>
                    </a:cubicBezTo>
                    <a:cubicBezTo>
                      <a:pt x="22" y="28"/>
                      <a:pt x="23" y="26"/>
                      <a:pt x="23" y="24"/>
                    </a:cubicBezTo>
                    <a:cubicBezTo>
                      <a:pt x="24" y="23"/>
                      <a:pt x="24" y="23"/>
                      <a:pt x="24" y="22"/>
                    </a:cubicBezTo>
                    <a:cubicBezTo>
                      <a:pt x="24" y="22"/>
                      <a:pt x="24" y="21"/>
                      <a:pt x="24" y="20"/>
                    </a:cubicBezTo>
                    <a:cubicBezTo>
                      <a:pt x="24" y="20"/>
                      <a:pt x="24" y="19"/>
                      <a:pt x="24" y="19"/>
                    </a:cubicBezTo>
                    <a:cubicBezTo>
                      <a:pt x="24" y="18"/>
                      <a:pt x="24" y="17"/>
                      <a:pt x="25" y="17"/>
                    </a:cubicBezTo>
                    <a:cubicBezTo>
                      <a:pt x="25" y="17"/>
                      <a:pt x="25" y="16"/>
                      <a:pt x="25" y="16"/>
                    </a:cubicBezTo>
                    <a:cubicBezTo>
                      <a:pt x="25" y="13"/>
                      <a:pt x="25" y="13"/>
                      <a:pt x="24" y="10"/>
                    </a:cubicBezTo>
                    <a:cubicBezTo>
                      <a:pt x="24" y="9"/>
                      <a:pt x="24" y="9"/>
                      <a:pt x="23" y="8"/>
                    </a:cubicBezTo>
                    <a:cubicBezTo>
                      <a:pt x="23" y="7"/>
                      <a:pt x="22" y="6"/>
                      <a:pt x="21" y="4"/>
                    </a:cubicBezTo>
                    <a:cubicBezTo>
                      <a:pt x="20" y="3"/>
                      <a:pt x="19" y="2"/>
                      <a:pt x="18" y="2"/>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7" name="Freeform 465">
                <a:extLst>
                  <a:ext uri="{FF2B5EF4-FFF2-40B4-BE49-F238E27FC236}">
                    <a16:creationId xmlns:a16="http://schemas.microsoft.com/office/drawing/2014/main" id="{07E36B8E-3CA7-4B5B-BDD8-5EEF5C493CA3}"/>
                  </a:ext>
                </a:extLst>
              </p:cNvPr>
              <p:cNvSpPr>
                <a:spLocks/>
              </p:cNvSpPr>
              <p:nvPr/>
            </p:nvSpPr>
            <p:spPr bwMode="auto">
              <a:xfrm>
                <a:off x="2196" y="1357"/>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1" y="0"/>
                      <a:pt x="0" y="0"/>
                      <a:pt x="0" y="0"/>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8" name="Freeform 466">
                <a:extLst>
                  <a:ext uri="{FF2B5EF4-FFF2-40B4-BE49-F238E27FC236}">
                    <a16:creationId xmlns:a16="http://schemas.microsoft.com/office/drawing/2014/main" id="{78EBC888-B2CD-47ED-AB60-77257C5A122E}"/>
                  </a:ext>
                </a:extLst>
              </p:cNvPr>
              <p:cNvSpPr>
                <a:spLocks/>
              </p:cNvSpPr>
              <p:nvPr/>
            </p:nvSpPr>
            <p:spPr bwMode="auto">
              <a:xfrm>
                <a:off x="2184" y="1355"/>
                <a:ext cx="23" cy="29"/>
              </a:xfrm>
              <a:custGeom>
                <a:avLst/>
                <a:gdLst>
                  <a:gd name="T0" fmla="*/ 15 w 19"/>
                  <a:gd name="T1" fmla="*/ 5 h 25"/>
                  <a:gd name="T2" fmla="*/ 13 w 19"/>
                  <a:gd name="T3" fmla="*/ 3 h 25"/>
                  <a:gd name="T4" fmla="*/ 13 w 19"/>
                  <a:gd name="T5" fmla="*/ 3 h 25"/>
                  <a:gd name="T6" fmla="*/ 13 w 19"/>
                  <a:gd name="T7" fmla="*/ 3 h 25"/>
                  <a:gd name="T8" fmla="*/ 13 w 19"/>
                  <a:gd name="T9" fmla="*/ 2 h 25"/>
                  <a:gd name="T10" fmla="*/ 11 w 19"/>
                  <a:gd name="T11" fmla="*/ 2 h 25"/>
                  <a:gd name="T12" fmla="*/ 10 w 19"/>
                  <a:gd name="T13" fmla="*/ 2 h 25"/>
                  <a:gd name="T14" fmla="*/ 9 w 19"/>
                  <a:gd name="T15" fmla="*/ 2 h 25"/>
                  <a:gd name="T16" fmla="*/ 8 w 19"/>
                  <a:gd name="T17" fmla="*/ 1 h 25"/>
                  <a:gd name="T18" fmla="*/ 6 w 19"/>
                  <a:gd name="T19" fmla="*/ 3 h 25"/>
                  <a:gd name="T20" fmla="*/ 6 w 19"/>
                  <a:gd name="T21" fmla="*/ 3 h 25"/>
                  <a:gd name="T22" fmla="*/ 5 w 19"/>
                  <a:gd name="T23" fmla="*/ 4 h 25"/>
                  <a:gd name="T24" fmla="*/ 4 w 19"/>
                  <a:gd name="T25" fmla="*/ 5 h 25"/>
                  <a:gd name="T26" fmla="*/ 4 w 19"/>
                  <a:gd name="T27" fmla="*/ 7 h 25"/>
                  <a:gd name="T28" fmla="*/ 4 w 19"/>
                  <a:gd name="T29" fmla="*/ 7 h 25"/>
                  <a:gd name="T30" fmla="*/ 2 w 19"/>
                  <a:gd name="T31" fmla="*/ 9 h 25"/>
                  <a:gd name="T32" fmla="*/ 2 w 19"/>
                  <a:gd name="T33" fmla="*/ 11 h 25"/>
                  <a:gd name="T34" fmla="*/ 1 w 19"/>
                  <a:gd name="T35" fmla="*/ 15 h 25"/>
                  <a:gd name="T36" fmla="*/ 2 w 19"/>
                  <a:gd name="T37" fmla="*/ 21 h 25"/>
                  <a:gd name="T38" fmla="*/ 6 w 19"/>
                  <a:gd name="T39" fmla="*/ 25 h 25"/>
                  <a:gd name="T40" fmla="*/ 8 w 19"/>
                  <a:gd name="T41" fmla="*/ 25 h 25"/>
                  <a:gd name="T42" fmla="*/ 12 w 19"/>
                  <a:gd name="T43" fmla="*/ 25 h 25"/>
                  <a:gd name="T44" fmla="*/ 17 w 19"/>
                  <a:gd name="T45" fmla="*/ 21 h 25"/>
                  <a:gd name="T46" fmla="*/ 19 w 19"/>
                  <a:gd name="T47" fmla="*/ 16 h 25"/>
                  <a:gd name="T48" fmla="*/ 18 w 19"/>
                  <a:gd name="T49" fmla="*/ 11 h 25"/>
                  <a:gd name="T50" fmla="*/ 18 w 19"/>
                  <a:gd name="T51" fmla="*/ 9 h 25"/>
                  <a:gd name="T52" fmla="*/ 17 w 19"/>
                  <a:gd name="T53" fmla="*/ 7 h 25"/>
                  <a:gd name="T54" fmla="*/ 16 w 19"/>
                  <a:gd name="T55" fmla="*/ 7 h 25"/>
                  <a:gd name="T56" fmla="*/ 15 w 19"/>
                  <a:gd name="T5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25">
                    <a:moveTo>
                      <a:pt x="15" y="5"/>
                    </a:moveTo>
                    <a:cubicBezTo>
                      <a:pt x="15" y="4"/>
                      <a:pt x="14" y="3"/>
                      <a:pt x="13" y="3"/>
                    </a:cubicBezTo>
                    <a:cubicBezTo>
                      <a:pt x="13" y="3"/>
                      <a:pt x="13" y="3"/>
                      <a:pt x="13" y="3"/>
                    </a:cubicBezTo>
                    <a:cubicBezTo>
                      <a:pt x="13" y="3"/>
                      <a:pt x="13" y="3"/>
                      <a:pt x="13" y="3"/>
                    </a:cubicBezTo>
                    <a:cubicBezTo>
                      <a:pt x="13" y="3"/>
                      <a:pt x="13" y="3"/>
                      <a:pt x="13" y="2"/>
                    </a:cubicBezTo>
                    <a:cubicBezTo>
                      <a:pt x="12" y="2"/>
                      <a:pt x="11" y="2"/>
                      <a:pt x="11" y="2"/>
                    </a:cubicBezTo>
                    <a:cubicBezTo>
                      <a:pt x="11" y="2"/>
                      <a:pt x="11" y="2"/>
                      <a:pt x="10" y="2"/>
                    </a:cubicBezTo>
                    <a:cubicBezTo>
                      <a:pt x="10" y="2"/>
                      <a:pt x="9" y="2"/>
                      <a:pt x="9" y="2"/>
                    </a:cubicBezTo>
                    <a:cubicBezTo>
                      <a:pt x="9" y="2"/>
                      <a:pt x="8" y="1"/>
                      <a:pt x="8" y="1"/>
                    </a:cubicBezTo>
                    <a:cubicBezTo>
                      <a:pt x="7" y="0"/>
                      <a:pt x="6" y="2"/>
                      <a:pt x="6" y="3"/>
                    </a:cubicBezTo>
                    <a:cubicBezTo>
                      <a:pt x="6" y="3"/>
                      <a:pt x="6" y="3"/>
                      <a:pt x="6" y="3"/>
                    </a:cubicBezTo>
                    <a:cubicBezTo>
                      <a:pt x="6" y="3"/>
                      <a:pt x="6" y="4"/>
                      <a:pt x="5" y="4"/>
                    </a:cubicBezTo>
                    <a:cubicBezTo>
                      <a:pt x="5" y="4"/>
                      <a:pt x="4" y="5"/>
                      <a:pt x="4" y="5"/>
                    </a:cubicBezTo>
                    <a:cubicBezTo>
                      <a:pt x="4" y="6"/>
                      <a:pt x="4" y="6"/>
                      <a:pt x="4" y="7"/>
                    </a:cubicBezTo>
                    <a:cubicBezTo>
                      <a:pt x="4" y="7"/>
                      <a:pt x="4" y="7"/>
                      <a:pt x="4" y="7"/>
                    </a:cubicBezTo>
                    <a:cubicBezTo>
                      <a:pt x="3" y="7"/>
                      <a:pt x="3" y="8"/>
                      <a:pt x="2" y="9"/>
                    </a:cubicBezTo>
                    <a:cubicBezTo>
                      <a:pt x="2" y="10"/>
                      <a:pt x="2" y="10"/>
                      <a:pt x="2" y="11"/>
                    </a:cubicBezTo>
                    <a:cubicBezTo>
                      <a:pt x="1" y="12"/>
                      <a:pt x="1" y="14"/>
                      <a:pt x="1" y="15"/>
                    </a:cubicBezTo>
                    <a:cubicBezTo>
                      <a:pt x="0" y="17"/>
                      <a:pt x="1" y="19"/>
                      <a:pt x="2" y="21"/>
                    </a:cubicBezTo>
                    <a:cubicBezTo>
                      <a:pt x="3" y="22"/>
                      <a:pt x="4" y="24"/>
                      <a:pt x="6" y="25"/>
                    </a:cubicBezTo>
                    <a:cubicBezTo>
                      <a:pt x="7" y="25"/>
                      <a:pt x="7" y="25"/>
                      <a:pt x="8" y="25"/>
                    </a:cubicBezTo>
                    <a:cubicBezTo>
                      <a:pt x="9" y="25"/>
                      <a:pt x="10" y="25"/>
                      <a:pt x="12" y="25"/>
                    </a:cubicBezTo>
                    <a:cubicBezTo>
                      <a:pt x="14" y="24"/>
                      <a:pt x="15" y="23"/>
                      <a:pt x="17" y="21"/>
                    </a:cubicBezTo>
                    <a:cubicBezTo>
                      <a:pt x="18" y="20"/>
                      <a:pt x="19" y="17"/>
                      <a:pt x="19" y="16"/>
                    </a:cubicBezTo>
                    <a:cubicBezTo>
                      <a:pt x="19" y="14"/>
                      <a:pt x="19" y="13"/>
                      <a:pt x="18" y="11"/>
                    </a:cubicBezTo>
                    <a:cubicBezTo>
                      <a:pt x="18" y="10"/>
                      <a:pt x="18" y="9"/>
                      <a:pt x="18" y="9"/>
                    </a:cubicBezTo>
                    <a:cubicBezTo>
                      <a:pt x="18" y="8"/>
                      <a:pt x="17" y="7"/>
                      <a:pt x="17" y="7"/>
                    </a:cubicBezTo>
                    <a:cubicBezTo>
                      <a:pt x="17" y="7"/>
                      <a:pt x="17" y="7"/>
                      <a:pt x="16" y="7"/>
                    </a:cubicBezTo>
                    <a:cubicBezTo>
                      <a:pt x="16" y="6"/>
                      <a:pt x="16" y="5"/>
                      <a:pt x="15" y="5"/>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9" name="Freeform 467">
                <a:extLst>
                  <a:ext uri="{FF2B5EF4-FFF2-40B4-BE49-F238E27FC236}">
                    <a16:creationId xmlns:a16="http://schemas.microsoft.com/office/drawing/2014/main" id="{38BBBBBE-C233-4CFB-B7A3-56C7DC909BCB}"/>
                  </a:ext>
                </a:extLst>
              </p:cNvPr>
              <p:cNvSpPr>
                <a:spLocks/>
              </p:cNvSpPr>
              <p:nvPr/>
            </p:nvSpPr>
            <p:spPr bwMode="auto">
              <a:xfrm>
                <a:off x="2142" y="1416"/>
                <a:ext cx="17" cy="21"/>
              </a:xfrm>
              <a:custGeom>
                <a:avLst/>
                <a:gdLst>
                  <a:gd name="T0" fmla="*/ 10 w 14"/>
                  <a:gd name="T1" fmla="*/ 2 h 18"/>
                  <a:gd name="T2" fmla="*/ 9 w 14"/>
                  <a:gd name="T3" fmla="*/ 2 h 18"/>
                  <a:gd name="T4" fmla="*/ 9 w 14"/>
                  <a:gd name="T5" fmla="*/ 1 h 18"/>
                  <a:gd name="T6" fmla="*/ 7 w 14"/>
                  <a:gd name="T7" fmla="*/ 1 h 18"/>
                  <a:gd name="T8" fmla="*/ 6 w 14"/>
                  <a:gd name="T9" fmla="*/ 1 h 18"/>
                  <a:gd name="T10" fmla="*/ 4 w 14"/>
                  <a:gd name="T11" fmla="*/ 1 h 18"/>
                  <a:gd name="T12" fmla="*/ 4 w 14"/>
                  <a:gd name="T13" fmla="*/ 2 h 18"/>
                  <a:gd name="T14" fmla="*/ 4 w 14"/>
                  <a:gd name="T15" fmla="*/ 2 h 18"/>
                  <a:gd name="T16" fmla="*/ 3 w 14"/>
                  <a:gd name="T17" fmla="*/ 2 h 18"/>
                  <a:gd name="T18" fmla="*/ 1 w 14"/>
                  <a:gd name="T19" fmla="*/ 5 h 18"/>
                  <a:gd name="T20" fmla="*/ 1 w 14"/>
                  <a:gd name="T21" fmla="*/ 6 h 18"/>
                  <a:gd name="T22" fmla="*/ 0 w 14"/>
                  <a:gd name="T23" fmla="*/ 9 h 18"/>
                  <a:gd name="T24" fmla="*/ 0 w 14"/>
                  <a:gd name="T25" fmla="*/ 11 h 18"/>
                  <a:gd name="T26" fmla="*/ 1 w 14"/>
                  <a:gd name="T27" fmla="*/ 15 h 18"/>
                  <a:gd name="T28" fmla="*/ 4 w 14"/>
                  <a:gd name="T29" fmla="*/ 17 h 18"/>
                  <a:gd name="T30" fmla="*/ 7 w 14"/>
                  <a:gd name="T31" fmla="*/ 18 h 18"/>
                  <a:gd name="T32" fmla="*/ 9 w 14"/>
                  <a:gd name="T33" fmla="*/ 17 h 18"/>
                  <a:gd name="T34" fmla="*/ 12 w 14"/>
                  <a:gd name="T35" fmla="*/ 15 h 18"/>
                  <a:gd name="T36" fmla="*/ 14 w 14"/>
                  <a:gd name="T37" fmla="*/ 11 h 18"/>
                  <a:gd name="T38" fmla="*/ 14 w 14"/>
                  <a:gd name="T39" fmla="*/ 9 h 18"/>
                  <a:gd name="T40" fmla="*/ 13 w 14"/>
                  <a:gd name="T41" fmla="*/ 6 h 18"/>
                  <a:gd name="T42" fmla="*/ 13 w 14"/>
                  <a:gd name="T43" fmla="*/ 5 h 18"/>
                  <a:gd name="T44" fmla="*/ 10 w 14"/>
                  <a:gd name="T45" fmla="*/ 2 h 18"/>
                  <a:gd name="T46" fmla="*/ 10 w 14"/>
                  <a:gd name="T4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18">
                    <a:moveTo>
                      <a:pt x="10" y="2"/>
                    </a:moveTo>
                    <a:cubicBezTo>
                      <a:pt x="10" y="2"/>
                      <a:pt x="10" y="2"/>
                      <a:pt x="9" y="2"/>
                    </a:cubicBezTo>
                    <a:cubicBezTo>
                      <a:pt x="9" y="2"/>
                      <a:pt x="9" y="1"/>
                      <a:pt x="9" y="1"/>
                    </a:cubicBezTo>
                    <a:cubicBezTo>
                      <a:pt x="9" y="1"/>
                      <a:pt x="8" y="1"/>
                      <a:pt x="7" y="1"/>
                    </a:cubicBezTo>
                    <a:cubicBezTo>
                      <a:pt x="7" y="0"/>
                      <a:pt x="6" y="0"/>
                      <a:pt x="6" y="1"/>
                    </a:cubicBezTo>
                    <a:cubicBezTo>
                      <a:pt x="5" y="1"/>
                      <a:pt x="5" y="1"/>
                      <a:pt x="4" y="1"/>
                    </a:cubicBezTo>
                    <a:cubicBezTo>
                      <a:pt x="4" y="1"/>
                      <a:pt x="4" y="2"/>
                      <a:pt x="4" y="2"/>
                    </a:cubicBezTo>
                    <a:cubicBezTo>
                      <a:pt x="4" y="2"/>
                      <a:pt x="4" y="2"/>
                      <a:pt x="4" y="2"/>
                    </a:cubicBezTo>
                    <a:cubicBezTo>
                      <a:pt x="3" y="2"/>
                      <a:pt x="3" y="2"/>
                      <a:pt x="3" y="2"/>
                    </a:cubicBezTo>
                    <a:cubicBezTo>
                      <a:pt x="2" y="3"/>
                      <a:pt x="2" y="4"/>
                      <a:pt x="1" y="5"/>
                    </a:cubicBezTo>
                    <a:cubicBezTo>
                      <a:pt x="1" y="6"/>
                      <a:pt x="1" y="6"/>
                      <a:pt x="1" y="6"/>
                    </a:cubicBezTo>
                    <a:cubicBezTo>
                      <a:pt x="0" y="7"/>
                      <a:pt x="0" y="8"/>
                      <a:pt x="0" y="9"/>
                    </a:cubicBezTo>
                    <a:cubicBezTo>
                      <a:pt x="0" y="10"/>
                      <a:pt x="0" y="11"/>
                      <a:pt x="0" y="11"/>
                    </a:cubicBezTo>
                    <a:cubicBezTo>
                      <a:pt x="0" y="13"/>
                      <a:pt x="1" y="14"/>
                      <a:pt x="1" y="15"/>
                    </a:cubicBezTo>
                    <a:cubicBezTo>
                      <a:pt x="2" y="16"/>
                      <a:pt x="3" y="17"/>
                      <a:pt x="4" y="17"/>
                    </a:cubicBezTo>
                    <a:cubicBezTo>
                      <a:pt x="5" y="18"/>
                      <a:pt x="6" y="18"/>
                      <a:pt x="7" y="18"/>
                    </a:cubicBezTo>
                    <a:cubicBezTo>
                      <a:pt x="8" y="18"/>
                      <a:pt x="9" y="18"/>
                      <a:pt x="9" y="17"/>
                    </a:cubicBezTo>
                    <a:cubicBezTo>
                      <a:pt x="11" y="17"/>
                      <a:pt x="12" y="16"/>
                      <a:pt x="12" y="15"/>
                    </a:cubicBezTo>
                    <a:cubicBezTo>
                      <a:pt x="13" y="14"/>
                      <a:pt x="14" y="13"/>
                      <a:pt x="14" y="11"/>
                    </a:cubicBezTo>
                    <a:cubicBezTo>
                      <a:pt x="14" y="11"/>
                      <a:pt x="14" y="10"/>
                      <a:pt x="14" y="9"/>
                    </a:cubicBezTo>
                    <a:cubicBezTo>
                      <a:pt x="14" y="8"/>
                      <a:pt x="13" y="7"/>
                      <a:pt x="13" y="6"/>
                    </a:cubicBezTo>
                    <a:cubicBezTo>
                      <a:pt x="13" y="6"/>
                      <a:pt x="13" y="5"/>
                      <a:pt x="13" y="5"/>
                    </a:cubicBezTo>
                    <a:cubicBezTo>
                      <a:pt x="12" y="4"/>
                      <a:pt x="11" y="3"/>
                      <a:pt x="10" y="2"/>
                    </a:cubicBezTo>
                    <a:cubicBezTo>
                      <a:pt x="10" y="2"/>
                      <a:pt x="10" y="2"/>
                      <a:pt x="10" y="2"/>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0" name="Freeform 468">
                <a:extLst>
                  <a:ext uri="{FF2B5EF4-FFF2-40B4-BE49-F238E27FC236}">
                    <a16:creationId xmlns:a16="http://schemas.microsoft.com/office/drawing/2014/main" id="{640068D8-514D-420A-9849-D4D75D5958A3}"/>
                  </a:ext>
                </a:extLst>
              </p:cNvPr>
              <p:cNvSpPr>
                <a:spLocks/>
              </p:cNvSpPr>
              <p:nvPr/>
            </p:nvSpPr>
            <p:spPr bwMode="auto">
              <a:xfrm>
                <a:off x="1797" y="2269"/>
                <a:ext cx="35" cy="31"/>
              </a:xfrm>
              <a:custGeom>
                <a:avLst/>
                <a:gdLst>
                  <a:gd name="T0" fmla="*/ 19 w 30"/>
                  <a:gd name="T1" fmla="*/ 0 h 26"/>
                  <a:gd name="T2" fmla="*/ 17 w 30"/>
                  <a:gd name="T3" fmla="*/ 1 h 26"/>
                  <a:gd name="T4" fmla="*/ 17 w 30"/>
                  <a:gd name="T5" fmla="*/ 1 h 26"/>
                  <a:gd name="T6" fmla="*/ 16 w 30"/>
                  <a:gd name="T7" fmla="*/ 2 h 26"/>
                  <a:gd name="T8" fmla="*/ 14 w 30"/>
                  <a:gd name="T9" fmla="*/ 3 h 26"/>
                  <a:gd name="T10" fmla="*/ 10 w 30"/>
                  <a:gd name="T11" fmla="*/ 6 h 26"/>
                  <a:gd name="T12" fmla="*/ 8 w 30"/>
                  <a:gd name="T13" fmla="*/ 8 h 26"/>
                  <a:gd name="T14" fmla="*/ 4 w 30"/>
                  <a:gd name="T15" fmla="*/ 12 h 26"/>
                  <a:gd name="T16" fmla="*/ 6 w 30"/>
                  <a:gd name="T17" fmla="*/ 10 h 26"/>
                  <a:gd name="T18" fmla="*/ 3 w 30"/>
                  <a:gd name="T19" fmla="*/ 13 h 26"/>
                  <a:gd name="T20" fmla="*/ 1 w 30"/>
                  <a:gd name="T21" fmla="*/ 18 h 26"/>
                  <a:gd name="T22" fmla="*/ 3 w 30"/>
                  <a:gd name="T23" fmla="*/ 24 h 26"/>
                  <a:gd name="T24" fmla="*/ 11 w 30"/>
                  <a:gd name="T25" fmla="*/ 26 h 26"/>
                  <a:gd name="T26" fmla="*/ 16 w 30"/>
                  <a:gd name="T27" fmla="*/ 24 h 26"/>
                  <a:gd name="T28" fmla="*/ 20 w 30"/>
                  <a:gd name="T29" fmla="*/ 22 h 26"/>
                  <a:gd name="T30" fmla="*/ 24 w 30"/>
                  <a:gd name="T31" fmla="*/ 19 h 26"/>
                  <a:gd name="T32" fmla="*/ 28 w 30"/>
                  <a:gd name="T33" fmla="*/ 15 h 26"/>
                  <a:gd name="T34" fmla="*/ 28 w 30"/>
                  <a:gd name="T35" fmla="*/ 4 h 26"/>
                  <a:gd name="T36" fmla="*/ 19 w 30"/>
                  <a:gd name="T3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26">
                    <a:moveTo>
                      <a:pt x="19" y="0"/>
                    </a:moveTo>
                    <a:cubicBezTo>
                      <a:pt x="18" y="1"/>
                      <a:pt x="18" y="1"/>
                      <a:pt x="17" y="1"/>
                    </a:cubicBezTo>
                    <a:cubicBezTo>
                      <a:pt x="17" y="1"/>
                      <a:pt x="17" y="1"/>
                      <a:pt x="17" y="1"/>
                    </a:cubicBezTo>
                    <a:cubicBezTo>
                      <a:pt x="17" y="1"/>
                      <a:pt x="16" y="2"/>
                      <a:pt x="16" y="2"/>
                    </a:cubicBezTo>
                    <a:cubicBezTo>
                      <a:pt x="16" y="2"/>
                      <a:pt x="15" y="2"/>
                      <a:pt x="14" y="3"/>
                    </a:cubicBezTo>
                    <a:cubicBezTo>
                      <a:pt x="13" y="4"/>
                      <a:pt x="12" y="5"/>
                      <a:pt x="10" y="6"/>
                    </a:cubicBezTo>
                    <a:cubicBezTo>
                      <a:pt x="10" y="7"/>
                      <a:pt x="9" y="7"/>
                      <a:pt x="8" y="8"/>
                    </a:cubicBezTo>
                    <a:cubicBezTo>
                      <a:pt x="7" y="9"/>
                      <a:pt x="6" y="10"/>
                      <a:pt x="4" y="12"/>
                    </a:cubicBezTo>
                    <a:cubicBezTo>
                      <a:pt x="5" y="11"/>
                      <a:pt x="6" y="11"/>
                      <a:pt x="6" y="10"/>
                    </a:cubicBezTo>
                    <a:cubicBezTo>
                      <a:pt x="5" y="11"/>
                      <a:pt x="3" y="12"/>
                      <a:pt x="3" y="13"/>
                    </a:cubicBezTo>
                    <a:cubicBezTo>
                      <a:pt x="2" y="15"/>
                      <a:pt x="1" y="16"/>
                      <a:pt x="1" y="18"/>
                    </a:cubicBezTo>
                    <a:cubicBezTo>
                      <a:pt x="0" y="20"/>
                      <a:pt x="1" y="23"/>
                      <a:pt x="3" y="24"/>
                    </a:cubicBezTo>
                    <a:cubicBezTo>
                      <a:pt x="5" y="26"/>
                      <a:pt x="9" y="26"/>
                      <a:pt x="11" y="26"/>
                    </a:cubicBezTo>
                    <a:cubicBezTo>
                      <a:pt x="13" y="25"/>
                      <a:pt x="14" y="25"/>
                      <a:pt x="16" y="24"/>
                    </a:cubicBezTo>
                    <a:cubicBezTo>
                      <a:pt x="17" y="24"/>
                      <a:pt x="18" y="23"/>
                      <a:pt x="20" y="22"/>
                    </a:cubicBezTo>
                    <a:cubicBezTo>
                      <a:pt x="21" y="21"/>
                      <a:pt x="23" y="20"/>
                      <a:pt x="24" y="19"/>
                    </a:cubicBezTo>
                    <a:cubicBezTo>
                      <a:pt x="26" y="18"/>
                      <a:pt x="27" y="16"/>
                      <a:pt x="28" y="15"/>
                    </a:cubicBezTo>
                    <a:cubicBezTo>
                      <a:pt x="30" y="11"/>
                      <a:pt x="30" y="7"/>
                      <a:pt x="28" y="4"/>
                    </a:cubicBezTo>
                    <a:cubicBezTo>
                      <a:pt x="25" y="1"/>
                      <a:pt x="23" y="0"/>
                      <a:pt x="19" y="0"/>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1" name="Freeform 469">
                <a:extLst>
                  <a:ext uri="{FF2B5EF4-FFF2-40B4-BE49-F238E27FC236}">
                    <a16:creationId xmlns:a16="http://schemas.microsoft.com/office/drawing/2014/main" id="{F74119F9-4154-4A14-B317-53DD20F2EC59}"/>
                  </a:ext>
                </a:extLst>
              </p:cNvPr>
              <p:cNvSpPr>
                <a:spLocks/>
              </p:cNvSpPr>
              <p:nvPr/>
            </p:nvSpPr>
            <p:spPr bwMode="auto">
              <a:xfrm>
                <a:off x="1752" y="2278"/>
                <a:ext cx="23" cy="20"/>
              </a:xfrm>
              <a:custGeom>
                <a:avLst/>
                <a:gdLst>
                  <a:gd name="T0" fmla="*/ 14 w 19"/>
                  <a:gd name="T1" fmla="*/ 0 h 17"/>
                  <a:gd name="T2" fmla="*/ 13 w 19"/>
                  <a:gd name="T3" fmla="*/ 0 h 17"/>
                  <a:gd name="T4" fmla="*/ 12 w 19"/>
                  <a:gd name="T5" fmla="*/ 0 h 17"/>
                  <a:gd name="T6" fmla="*/ 10 w 19"/>
                  <a:gd name="T7" fmla="*/ 1 h 17"/>
                  <a:gd name="T8" fmla="*/ 7 w 19"/>
                  <a:gd name="T9" fmla="*/ 3 h 17"/>
                  <a:gd name="T10" fmla="*/ 5 w 19"/>
                  <a:gd name="T11" fmla="*/ 4 h 17"/>
                  <a:gd name="T12" fmla="*/ 3 w 19"/>
                  <a:gd name="T13" fmla="*/ 6 h 17"/>
                  <a:gd name="T14" fmla="*/ 2 w 19"/>
                  <a:gd name="T15" fmla="*/ 8 h 17"/>
                  <a:gd name="T16" fmla="*/ 1 w 19"/>
                  <a:gd name="T17" fmla="*/ 13 h 17"/>
                  <a:gd name="T18" fmla="*/ 1 w 19"/>
                  <a:gd name="T19" fmla="*/ 12 h 17"/>
                  <a:gd name="T20" fmla="*/ 4 w 19"/>
                  <a:gd name="T21" fmla="*/ 16 h 17"/>
                  <a:gd name="T22" fmla="*/ 2 w 19"/>
                  <a:gd name="T23" fmla="*/ 15 h 17"/>
                  <a:gd name="T24" fmla="*/ 8 w 19"/>
                  <a:gd name="T25" fmla="*/ 16 h 17"/>
                  <a:gd name="T26" fmla="*/ 10 w 19"/>
                  <a:gd name="T27" fmla="*/ 15 h 17"/>
                  <a:gd name="T28" fmla="*/ 13 w 19"/>
                  <a:gd name="T29" fmla="*/ 14 h 17"/>
                  <a:gd name="T30" fmla="*/ 14 w 19"/>
                  <a:gd name="T31" fmla="*/ 12 h 17"/>
                  <a:gd name="T32" fmla="*/ 17 w 19"/>
                  <a:gd name="T33" fmla="*/ 10 h 17"/>
                  <a:gd name="T34" fmla="*/ 18 w 19"/>
                  <a:gd name="T35" fmla="*/ 8 h 17"/>
                  <a:gd name="T36" fmla="*/ 18 w 19"/>
                  <a:gd name="T37" fmla="*/ 7 h 17"/>
                  <a:gd name="T38" fmla="*/ 19 w 19"/>
                  <a:gd name="T39" fmla="*/ 6 h 17"/>
                  <a:gd name="T40" fmla="*/ 19 w 19"/>
                  <a:gd name="T41" fmla="*/ 3 h 17"/>
                  <a:gd name="T42" fmla="*/ 17 w 19"/>
                  <a:gd name="T43" fmla="*/ 0 h 17"/>
                  <a:gd name="T44" fmla="*/ 14 w 19"/>
                  <a:gd name="T4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17">
                    <a:moveTo>
                      <a:pt x="14" y="0"/>
                    </a:moveTo>
                    <a:cubicBezTo>
                      <a:pt x="14" y="0"/>
                      <a:pt x="14" y="0"/>
                      <a:pt x="13" y="0"/>
                    </a:cubicBezTo>
                    <a:cubicBezTo>
                      <a:pt x="13" y="0"/>
                      <a:pt x="12" y="0"/>
                      <a:pt x="12" y="0"/>
                    </a:cubicBezTo>
                    <a:cubicBezTo>
                      <a:pt x="11" y="1"/>
                      <a:pt x="11" y="1"/>
                      <a:pt x="10" y="1"/>
                    </a:cubicBezTo>
                    <a:cubicBezTo>
                      <a:pt x="9" y="1"/>
                      <a:pt x="8" y="2"/>
                      <a:pt x="7" y="3"/>
                    </a:cubicBezTo>
                    <a:cubicBezTo>
                      <a:pt x="6" y="3"/>
                      <a:pt x="6" y="3"/>
                      <a:pt x="5" y="4"/>
                    </a:cubicBezTo>
                    <a:cubicBezTo>
                      <a:pt x="4" y="4"/>
                      <a:pt x="3" y="5"/>
                      <a:pt x="3" y="6"/>
                    </a:cubicBezTo>
                    <a:cubicBezTo>
                      <a:pt x="2" y="6"/>
                      <a:pt x="2" y="7"/>
                      <a:pt x="2" y="8"/>
                    </a:cubicBezTo>
                    <a:cubicBezTo>
                      <a:pt x="0" y="10"/>
                      <a:pt x="0" y="11"/>
                      <a:pt x="1" y="13"/>
                    </a:cubicBezTo>
                    <a:cubicBezTo>
                      <a:pt x="1" y="12"/>
                      <a:pt x="1" y="12"/>
                      <a:pt x="1" y="12"/>
                    </a:cubicBezTo>
                    <a:cubicBezTo>
                      <a:pt x="1" y="14"/>
                      <a:pt x="2" y="15"/>
                      <a:pt x="4" y="16"/>
                    </a:cubicBezTo>
                    <a:cubicBezTo>
                      <a:pt x="3" y="15"/>
                      <a:pt x="3" y="15"/>
                      <a:pt x="2" y="15"/>
                    </a:cubicBezTo>
                    <a:cubicBezTo>
                      <a:pt x="4" y="16"/>
                      <a:pt x="6" y="17"/>
                      <a:pt x="8" y="16"/>
                    </a:cubicBezTo>
                    <a:cubicBezTo>
                      <a:pt x="9" y="16"/>
                      <a:pt x="9" y="16"/>
                      <a:pt x="10" y="15"/>
                    </a:cubicBezTo>
                    <a:cubicBezTo>
                      <a:pt x="11" y="15"/>
                      <a:pt x="12" y="14"/>
                      <a:pt x="13" y="14"/>
                    </a:cubicBezTo>
                    <a:cubicBezTo>
                      <a:pt x="13" y="13"/>
                      <a:pt x="14" y="13"/>
                      <a:pt x="14" y="12"/>
                    </a:cubicBezTo>
                    <a:cubicBezTo>
                      <a:pt x="15" y="12"/>
                      <a:pt x="16" y="11"/>
                      <a:pt x="17" y="10"/>
                    </a:cubicBezTo>
                    <a:cubicBezTo>
                      <a:pt x="17" y="10"/>
                      <a:pt x="17" y="9"/>
                      <a:pt x="18" y="8"/>
                    </a:cubicBezTo>
                    <a:cubicBezTo>
                      <a:pt x="18" y="8"/>
                      <a:pt x="18" y="8"/>
                      <a:pt x="18" y="7"/>
                    </a:cubicBezTo>
                    <a:cubicBezTo>
                      <a:pt x="18" y="7"/>
                      <a:pt x="18" y="6"/>
                      <a:pt x="19" y="6"/>
                    </a:cubicBezTo>
                    <a:cubicBezTo>
                      <a:pt x="19" y="5"/>
                      <a:pt x="19" y="4"/>
                      <a:pt x="19" y="3"/>
                    </a:cubicBezTo>
                    <a:cubicBezTo>
                      <a:pt x="19" y="2"/>
                      <a:pt x="18" y="1"/>
                      <a:pt x="17" y="0"/>
                    </a:cubicBezTo>
                    <a:cubicBezTo>
                      <a:pt x="16" y="0"/>
                      <a:pt x="15" y="0"/>
                      <a:pt x="14" y="0"/>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2" name="Freeform 470">
                <a:extLst>
                  <a:ext uri="{FF2B5EF4-FFF2-40B4-BE49-F238E27FC236}">
                    <a16:creationId xmlns:a16="http://schemas.microsoft.com/office/drawing/2014/main" id="{01AD1352-D304-46F6-B010-4E3EF2EA1F09}"/>
                  </a:ext>
                </a:extLst>
              </p:cNvPr>
              <p:cNvSpPr>
                <a:spLocks/>
              </p:cNvSpPr>
              <p:nvPr/>
            </p:nvSpPr>
            <p:spPr bwMode="auto">
              <a:xfrm>
                <a:off x="1814" y="2223"/>
                <a:ext cx="31" cy="31"/>
              </a:xfrm>
              <a:custGeom>
                <a:avLst/>
                <a:gdLst>
                  <a:gd name="T0" fmla="*/ 25 w 26"/>
                  <a:gd name="T1" fmla="*/ 5 h 26"/>
                  <a:gd name="T2" fmla="*/ 23 w 26"/>
                  <a:gd name="T3" fmla="*/ 1 h 26"/>
                  <a:gd name="T4" fmla="*/ 19 w 26"/>
                  <a:gd name="T5" fmla="*/ 0 h 26"/>
                  <a:gd name="T6" fmla="*/ 17 w 26"/>
                  <a:gd name="T7" fmla="*/ 2 h 26"/>
                  <a:gd name="T8" fmla="*/ 17 w 26"/>
                  <a:gd name="T9" fmla="*/ 2 h 26"/>
                  <a:gd name="T10" fmla="*/ 17 w 26"/>
                  <a:gd name="T11" fmla="*/ 2 h 26"/>
                  <a:gd name="T12" fmla="*/ 17 w 26"/>
                  <a:gd name="T13" fmla="*/ 2 h 26"/>
                  <a:gd name="T14" fmla="*/ 11 w 26"/>
                  <a:gd name="T15" fmla="*/ 4 h 26"/>
                  <a:gd name="T16" fmla="*/ 10 w 26"/>
                  <a:gd name="T17" fmla="*/ 5 h 26"/>
                  <a:gd name="T18" fmla="*/ 5 w 26"/>
                  <a:gd name="T19" fmla="*/ 10 h 26"/>
                  <a:gd name="T20" fmla="*/ 7 w 26"/>
                  <a:gd name="T21" fmla="*/ 8 h 26"/>
                  <a:gd name="T22" fmla="*/ 5 w 26"/>
                  <a:gd name="T23" fmla="*/ 9 h 26"/>
                  <a:gd name="T24" fmla="*/ 2 w 26"/>
                  <a:gd name="T25" fmla="*/ 13 h 26"/>
                  <a:gd name="T26" fmla="*/ 1 w 26"/>
                  <a:gd name="T27" fmla="*/ 16 h 26"/>
                  <a:gd name="T28" fmla="*/ 0 w 26"/>
                  <a:gd name="T29" fmla="*/ 18 h 26"/>
                  <a:gd name="T30" fmla="*/ 1 w 26"/>
                  <a:gd name="T31" fmla="*/ 18 h 26"/>
                  <a:gd name="T32" fmla="*/ 1 w 26"/>
                  <a:gd name="T33" fmla="*/ 20 h 26"/>
                  <a:gd name="T34" fmla="*/ 0 w 26"/>
                  <a:gd name="T35" fmla="*/ 19 h 26"/>
                  <a:gd name="T36" fmla="*/ 2 w 26"/>
                  <a:gd name="T37" fmla="*/ 22 h 26"/>
                  <a:gd name="T38" fmla="*/ 2 w 26"/>
                  <a:gd name="T39" fmla="*/ 22 h 26"/>
                  <a:gd name="T40" fmla="*/ 2 w 26"/>
                  <a:gd name="T41" fmla="*/ 22 h 26"/>
                  <a:gd name="T42" fmla="*/ 2 w 26"/>
                  <a:gd name="T43" fmla="*/ 22 h 26"/>
                  <a:gd name="T44" fmla="*/ 2 w 26"/>
                  <a:gd name="T45" fmla="*/ 22 h 26"/>
                  <a:gd name="T46" fmla="*/ 3 w 26"/>
                  <a:gd name="T47" fmla="*/ 23 h 26"/>
                  <a:gd name="T48" fmla="*/ 1 w 26"/>
                  <a:gd name="T49" fmla="*/ 20 h 26"/>
                  <a:gd name="T50" fmla="*/ 5 w 26"/>
                  <a:gd name="T51" fmla="*/ 24 h 26"/>
                  <a:gd name="T52" fmla="*/ 9 w 26"/>
                  <a:gd name="T53" fmla="*/ 26 h 26"/>
                  <a:gd name="T54" fmla="*/ 12 w 26"/>
                  <a:gd name="T55" fmla="*/ 25 h 26"/>
                  <a:gd name="T56" fmla="*/ 15 w 26"/>
                  <a:gd name="T57" fmla="*/ 24 h 26"/>
                  <a:gd name="T58" fmla="*/ 20 w 26"/>
                  <a:gd name="T59" fmla="*/ 22 h 26"/>
                  <a:gd name="T60" fmla="*/ 24 w 26"/>
                  <a:gd name="T61" fmla="*/ 17 h 26"/>
                  <a:gd name="T62" fmla="*/ 26 w 26"/>
                  <a:gd name="T63" fmla="*/ 12 h 26"/>
                  <a:gd name="T64" fmla="*/ 26 w 26"/>
                  <a:gd name="T65" fmla="*/ 8 h 26"/>
                  <a:gd name="T66" fmla="*/ 25 w 26"/>
                  <a:gd name="T67" fmla="*/ 5 h 26"/>
                  <a:gd name="T68" fmla="*/ 24 w 26"/>
                  <a:gd name="T69" fmla="*/ 3 h 26"/>
                  <a:gd name="T70" fmla="*/ 25 w 26"/>
                  <a:gd name="T71"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 h="26">
                    <a:moveTo>
                      <a:pt x="25" y="5"/>
                    </a:moveTo>
                    <a:cubicBezTo>
                      <a:pt x="24" y="3"/>
                      <a:pt x="24" y="2"/>
                      <a:pt x="23" y="1"/>
                    </a:cubicBezTo>
                    <a:cubicBezTo>
                      <a:pt x="22" y="0"/>
                      <a:pt x="20" y="0"/>
                      <a:pt x="19" y="0"/>
                    </a:cubicBezTo>
                    <a:cubicBezTo>
                      <a:pt x="18" y="1"/>
                      <a:pt x="18" y="1"/>
                      <a:pt x="17" y="2"/>
                    </a:cubicBezTo>
                    <a:cubicBezTo>
                      <a:pt x="18" y="1"/>
                      <a:pt x="18" y="2"/>
                      <a:pt x="17" y="2"/>
                    </a:cubicBezTo>
                    <a:cubicBezTo>
                      <a:pt x="17" y="2"/>
                      <a:pt x="17" y="2"/>
                      <a:pt x="17" y="2"/>
                    </a:cubicBezTo>
                    <a:cubicBezTo>
                      <a:pt x="17" y="2"/>
                      <a:pt x="17" y="2"/>
                      <a:pt x="17" y="2"/>
                    </a:cubicBezTo>
                    <a:cubicBezTo>
                      <a:pt x="15" y="2"/>
                      <a:pt x="13" y="3"/>
                      <a:pt x="11" y="4"/>
                    </a:cubicBezTo>
                    <a:cubicBezTo>
                      <a:pt x="11" y="4"/>
                      <a:pt x="10" y="5"/>
                      <a:pt x="10" y="5"/>
                    </a:cubicBezTo>
                    <a:cubicBezTo>
                      <a:pt x="8" y="6"/>
                      <a:pt x="6" y="8"/>
                      <a:pt x="5" y="10"/>
                    </a:cubicBezTo>
                    <a:cubicBezTo>
                      <a:pt x="7" y="8"/>
                      <a:pt x="7" y="8"/>
                      <a:pt x="7" y="8"/>
                    </a:cubicBezTo>
                    <a:cubicBezTo>
                      <a:pt x="6" y="9"/>
                      <a:pt x="6" y="9"/>
                      <a:pt x="5" y="9"/>
                    </a:cubicBezTo>
                    <a:cubicBezTo>
                      <a:pt x="4" y="11"/>
                      <a:pt x="3" y="12"/>
                      <a:pt x="2" y="13"/>
                    </a:cubicBezTo>
                    <a:cubicBezTo>
                      <a:pt x="2" y="14"/>
                      <a:pt x="1" y="15"/>
                      <a:pt x="1" y="16"/>
                    </a:cubicBezTo>
                    <a:cubicBezTo>
                      <a:pt x="1" y="17"/>
                      <a:pt x="0" y="18"/>
                      <a:pt x="0" y="18"/>
                    </a:cubicBezTo>
                    <a:cubicBezTo>
                      <a:pt x="1" y="18"/>
                      <a:pt x="1" y="18"/>
                      <a:pt x="1" y="18"/>
                    </a:cubicBezTo>
                    <a:cubicBezTo>
                      <a:pt x="0" y="18"/>
                      <a:pt x="0" y="19"/>
                      <a:pt x="1" y="20"/>
                    </a:cubicBezTo>
                    <a:cubicBezTo>
                      <a:pt x="1" y="19"/>
                      <a:pt x="0" y="19"/>
                      <a:pt x="0" y="19"/>
                    </a:cubicBezTo>
                    <a:cubicBezTo>
                      <a:pt x="1" y="20"/>
                      <a:pt x="1" y="21"/>
                      <a:pt x="2" y="22"/>
                    </a:cubicBezTo>
                    <a:cubicBezTo>
                      <a:pt x="2" y="22"/>
                      <a:pt x="2" y="22"/>
                      <a:pt x="2" y="22"/>
                    </a:cubicBezTo>
                    <a:cubicBezTo>
                      <a:pt x="2" y="22"/>
                      <a:pt x="2" y="22"/>
                      <a:pt x="2" y="22"/>
                    </a:cubicBezTo>
                    <a:cubicBezTo>
                      <a:pt x="2" y="22"/>
                      <a:pt x="2" y="22"/>
                      <a:pt x="2" y="22"/>
                    </a:cubicBezTo>
                    <a:cubicBezTo>
                      <a:pt x="3" y="22"/>
                      <a:pt x="2" y="22"/>
                      <a:pt x="2" y="22"/>
                    </a:cubicBezTo>
                    <a:cubicBezTo>
                      <a:pt x="3" y="22"/>
                      <a:pt x="3" y="23"/>
                      <a:pt x="3" y="23"/>
                    </a:cubicBezTo>
                    <a:cubicBezTo>
                      <a:pt x="1" y="20"/>
                      <a:pt x="1" y="20"/>
                      <a:pt x="1" y="20"/>
                    </a:cubicBezTo>
                    <a:cubicBezTo>
                      <a:pt x="2" y="22"/>
                      <a:pt x="4" y="23"/>
                      <a:pt x="5" y="24"/>
                    </a:cubicBezTo>
                    <a:cubicBezTo>
                      <a:pt x="6" y="25"/>
                      <a:pt x="7" y="25"/>
                      <a:pt x="9" y="26"/>
                    </a:cubicBezTo>
                    <a:cubicBezTo>
                      <a:pt x="10" y="26"/>
                      <a:pt x="11" y="26"/>
                      <a:pt x="12" y="25"/>
                    </a:cubicBezTo>
                    <a:cubicBezTo>
                      <a:pt x="13" y="25"/>
                      <a:pt x="14" y="25"/>
                      <a:pt x="15" y="24"/>
                    </a:cubicBezTo>
                    <a:cubicBezTo>
                      <a:pt x="17" y="24"/>
                      <a:pt x="19" y="23"/>
                      <a:pt x="20" y="22"/>
                    </a:cubicBezTo>
                    <a:cubicBezTo>
                      <a:pt x="22" y="21"/>
                      <a:pt x="23" y="19"/>
                      <a:pt x="24" y="17"/>
                    </a:cubicBezTo>
                    <a:cubicBezTo>
                      <a:pt x="25" y="16"/>
                      <a:pt x="26" y="14"/>
                      <a:pt x="26" y="12"/>
                    </a:cubicBezTo>
                    <a:cubicBezTo>
                      <a:pt x="26" y="11"/>
                      <a:pt x="26" y="9"/>
                      <a:pt x="26" y="8"/>
                    </a:cubicBezTo>
                    <a:cubicBezTo>
                      <a:pt x="26" y="7"/>
                      <a:pt x="25" y="6"/>
                      <a:pt x="25" y="5"/>
                    </a:cubicBezTo>
                    <a:cubicBezTo>
                      <a:pt x="24" y="4"/>
                      <a:pt x="24" y="4"/>
                      <a:pt x="24" y="3"/>
                    </a:cubicBezTo>
                    <a:cubicBezTo>
                      <a:pt x="24" y="4"/>
                      <a:pt x="24" y="4"/>
                      <a:pt x="25" y="5"/>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3" name="Freeform 471">
                <a:extLst>
                  <a:ext uri="{FF2B5EF4-FFF2-40B4-BE49-F238E27FC236}">
                    <a16:creationId xmlns:a16="http://schemas.microsoft.com/office/drawing/2014/main" id="{563CC92B-013B-4DAB-B12D-C682CADD75E2}"/>
                  </a:ext>
                </a:extLst>
              </p:cNvPr>
              <p:cNvSpPr>
                <a:spLocks/>
              </p:cNvSpPr>
              <p:nvPr/>
            </p:nvSpPr>
            <p:spPr bwMode="auto">
              <a:xfrm>
                <a:off x="2088" y="1869"/>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0"/>
                      <a:pt x="0" y="0"/>
                      <a:pt x="0" y="1"/>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4" name="Freeform 472">
                <a:extLst>
                  <a:ext uri="{FF2B5EF4-FFF2-40B4-BE49-F238E27FC236}">
                    <a16:creationId xmlns:a16="http://schemas.microsoft.com/office/drawing/2014/main" id="{A86FCF89-9730-449A-850D-4CB8534BD075}"/>
                  </a:ext>
                </a:extLst>
              </p:cNvPr>
              <p:cNvSpPr>
                <a:spLocks/>
              </p:cNvSpPr>
              <p:nvPr/>
            </p:nvSpPr>
            <p:spPr bwMode="auto">
              <a:xfrm>
                <a:off x="2087" y="1845"/>
                <a:ext cx="28" cy="39"/>
              </a:xfrm>
              <a:custGeom>
                <a:avLst/>
                <a:gdLst>
                  <a:gd name="T0" fmla="*/ 21 w 24"/>
                  <a:gd name="T1" fmla="*/ 3 h 33"/>
                  <a:gd name="T2" fmla="*/ 18 w 24"/>
                  <a:gd name="T3" fmla="*/ 1 h 33"/>
                  <a:gd name="T4" fmla="*/ 14 w 24"/>
                  <a:gd name="T5" fmla="*/ 2 h 33"/>
                  <a:gd name="T6" fmla="*/ 14 w 24"/>
                  <a:gd name="T7" fmla="*/ 2 h 33"/>
                  <a:gd name="T8" fmla="*/ 12 w 24"/>
                  <a:gd name="T9" fmla="*/ 4 h 33"/>
                  <a:gd name="T10" fmla="*/ 12 w 24"/>
                  <a:gd name="T11" fmla="*/ 4 h 33"/>
                  <a:gd name="T12" fmla="*/ 4 w 24"/>
                  <a:gd name="T13" fmla="*/ 14 h 33"/>
                  <a:gd name="T14" fmla="*/ 5 w 24"/>
                  <a:gd name="T15" fmla="*/ 12 h 33"/>
                  <a:gd name="T16" fmla="*/ 0 w 24"/>
                  <a:gd name="T17" fmla="*/ 22 h 33"/>
                  <a:gd name="T18" fmla="*/ 0 w 24"/>
                  <a:gd name="T19" fmla="*/ 26 h 33"/>
                  <a:gd name="T20" fmla="*/ 2 w 24"/>
                  <a:gd name="T21" fmla="*/ 30 h 33"/>
                  <a:gd name="T22" fmla="*/ 11 w 24"/>
                  <a:gd name="T23" fmla="*/ 32 h 33"/>
                  <a:gd name="T24" fmla="*/ 22 w 24"/>
                  <a:gd name="T25" fmla="*/ 21 h 33"/>
                  <a:gd name="T26" fmla="*/ 24 w 24"/>
                  <a:gd name="T27" fmla="*/ 15 h 33"/>
                  <a:gd name="T28" fmla="*/ 24 w 24"/>
                  <a:gd name="T29" fmla="*/ 13 h 33"/>
                  <a:gd name="T30" fmla="*/ 23 w 24"/>
                  <a:gd name="T31" fmla="*/ 8 h 33"/>
                  <a:gd name="T32" fmla="*/ 23 w 24"/>
                  <a:gd name="T33" fmla="*/ 7 h 33"/>
                  <a:gd name="T34" fmla="*/ 22 w 24"/>
                  <a:gd name="T35" fmla="*/ 4 h 33"/>
                  <a:gd name="T36" fmla="*/ 21 w 24"/>
                  <a:gd name="T37" fmla="*/ 4 h 33"/>
                  <a:gd name="T38" fmla="*/ 21 w 24"/>
                  <a:gd name="T39"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33">
                    <a:moveTo>
                      <a:pt x="21" y="3"/>
                    </a:moveTo>
                    <a:cubicBezTo>
                      <a:pt x="20" y="2"/>
                      <a:pt x="19" y="1"/>
                      <a:pt x="18" y="1"/>
                    </a:cubicBezTo>
                    <a:cubicBezTo>
                      <a:pt x="16" y="0"/>
                      <a:pt x="15" y="1"/>
                      <a:pt x="14" y="2"/>
                    </a:cubicBezTo>
                    <a:cubicBezTo>
                      <a:pt x="14" y="2"/>
                      <a:pt x="14" y="2"/>
                      <a:pt x="14" y="2"/>
                    </a:cubicBezTo>
                    <a:cubicBezTo>
                      <a:pt x="13" y="2"/>
                      <a:pt x="13" y="3"/>
                      <a:pt x="12" y="4"/>
                    </a:cubicBezTo>
                    <a:cubicBezTo>
                      <a:pt x="12" y="4"/>
                      <a:pt x="12" y="4"/>
                      <a:pt x="12" y="4"/>
                    </a:cubicBezTo>
                    <a:cubicBezTo>
                      <a:pt x="8" y="6"/>
                      <a:pt x="6" y="10"/>
                      <a:pt x="4" y="14"/>
                    </a:cubicBezTo>
                    <a:cubicBezTo>
                      <a:pt x="4" y="13"/>
                      <a:pt x="5" y="12"/>
                      <a:pt x="5" y="12"/>
                    </a:cubicBezTo>
                    <a:cubicBezTo>
                      <a:pt x="3" y="15"/>
                      <a:pt x="2" y="18"/>
                      <a:pt x="0" y="22"/>
                    </a:cubicBezTo>
                    <a:cubicBezTo>
                      <a:pt x="0" y="23"/>
                      <a:pt x="0" y="24"/>
                      <a:pt x="0" y="26"/>
                    </a:cubicBezTo>
                    <a:cubicBezTo>
                      <a:pt x="0" y="27"/>
                      <a:pt x="1" y="29"/>
                      <a:pt x="2" y="30"/>
                    </a:cubicBezTo>
                    <a:cubicBezTo>
                      <a:pt x="4" y="32"/>
                      <a:pt x="8" y="33"/>
                      <a:pt x="11" y="32"/>
                    </a:cubicBezTo>
                    <a:cubicBezTo>
                      <a:pt x="16" y="30"/>
                      <a:pt x="19" y="26"/>
                      <a:pt x="22" y="21"/>
                    </a:cubicBezTo>
                    <a:cubicBezTo>
                      <a:pt x="23" y="19"/>
                      <a:pt x="23" y="17"/>
                      <a:pt x="24" y="15"/>
                    </a:cubicBezTo>
                    <a:cubicBezTo>
                      <a:pt x="24" y="14"/>
                      <a:pt x="24" y="14"/>
                      <a:pt x="24" y="13"/>
                    </a:cubicBezTo>
                    <a:cubicBezTo>
                      <a:pt x="24" y="11"/>
                      <a:pt x="24" y="9"/>
                      <a:pt x="23" y="8"/>
                    </a:cubicBezTo>
                    <a:cubicBezTo>
                      <a:pt x="23" y="8"/>
                      <a:pt x="23" y="8"/>
                      <a:pt x="23" y="7"/>
                    </a:cubicBezTo>
                    <a:cubicBezTo>
                      <a:pt x="23" y="6"/>
                      <a:pt x="23" y="5"/>
                      <a:pt x="22" y="4"/>
                    </a:cubicBezTo>
                    <a:cubicBezTo>
                      <a:pt x="22" y="4"/>
                      <a:pt x="21" y="4"/>
                      <a:pt x="21" y="4"/>
                    </a:cubicBezTo>
                    <a:cubicBezTo>
                      <a:pt x="21" y="4"/>
                      <a:pt x="21" y="3"/>
                      <a:pt x="21" y="3"/>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5" name="Freeform 473">
                <a:extLst>
                  <a:ext uri="{FF2B5EF4-FFF2-40B4-BE49-F238E27FC236}">
                    <a16:creationId xmlns:a16="http://schemas.microsoft.com/office/drawing/2014/main" id="{E55AD0C5-229B-47AC-A764-4C5D9F4BF939}"/>
                  </a:ext>
                </a:extLst>
              </p:cNvPr>
              <p:cNvSpPr>
                <a:spLocks/>
              </p:cNvSpPr>
              <p:nvPr/>
            </p:nvSpPr>
            <p:spPr bwMode="auto">
              <a:xfrm>
                <a:off x="2087" y="1871"/>
                <a:ext cx="1" cy="1"/>
              </a:xfrm>
              <a:custGeom>
                <a:avLst/>
                <a:gdLst>
                  <a:gd name="T0" fmla="*/ 0 w 1"/>
                  <a:gd name="T1" fmla="*/ 1 h 1"/>
                  <a:gd name="T2" fmla="*/ 0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0"/>
                    </a:cubicBezTo>
                    <a:cubicBezTo>
                      <a:pt x="0" y="0"/>
                      <a:pt x="0" y="0"/>
                      <a:pt x="1" y="0"/>
                    </a:cubicBezTo>
                    <a:cubicBezTo>
                      <a:pt x="0" y="0"/>
                      <a:pt x="0" y="1"/>
                      <a:pt x="0" y="1"/>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6" name="Freeform 474">
                <a:extLst>
                  <a:ext uri="{FF2B5EF4-FFF2-40B4-BE49-F238E27FC236}">
                    <a16:creationId xmlns:a16="http://schemas.microsoft.com/office/drawing/2014/main" id="{E60B1340-16D6-4587-B3CC-AEB7FECFE070}"/>
                  </a:ext>
                </a:extLst>
              </p:cNvPr>
              <p:cNvSpPr>
                <a:spLocks/>
              </p:cNvSpPr>
              <p:nvPr/>
            </p:nvSpPr>
            <p:spPr bwMode="auto">
              <a:xfrm>
                <a:off x="2099" y="1798"/>
                <a:ext cx="1" cy="1"/>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cubicBezTo>
                      <a:pt x="1" y="1"/>
                      <a:pt x="0" y="1"/>
                      <a:pt x="0" y="1"/>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7" name="Freeform 475">
                <a:extLst>
                  <a:ext uri="{FF2B5EF4-FFF2-40B4-BE49-F238E27FC236}">
                    <a16:creationId xmlns:a16="http://schemas.microsoft.com/office/drawing/2014/main" id="{1DD26984-EE1D-42CF-8BB5-2CFA92D7BBF0}"/>
                  </a:ext>
                </a:extLst>
              </p:cNvPr>
              <p:cNvSpPr>
                <a:spLocks/>
              </p:cNvSpPr>
              <p:nvPr/>
            </p:nvSpPr>
            <p:spPr bwMode="auto">
              <a:xfrm>
                <a:off x="2088" y="1797"/>
                <a:ext cx="23" cy="28"/>
              </a:xfrm>
              <a:custGeom>
                <a:avLst/>
                <a:gdLst>
                  <a:gd name="T0" fmla="*/ 15 w 19"/>
                  <a:gd name="T1" fmla="*/ 2 h 24"/>
                  <a:gd name="T2" fmla="*/ 13 w 19"/>
                  <a:gd name="T3" fmla="*/ 0 h 24"/>
                  <a:gd name="T4" fmla="*/ 11 w 19"/>
                  <a:gd name="T5" fmla="*/ 1 h 24"/>
                  <a:gd name="T6" fmla="*/ 11 w 19"/>
                  <a:gd name="T7" fmla="*/ 1 h 24"/>
                  <a:gd name="T8" fmla="*/ 10 w 19"/>
                  <a:gd name="T9" fmla="*/ 1 h 24"/>
                  <a:gd name="T10" fmla="*/ 9 w 19"/>
                  <a:gd name="T11" fmla="*/ 2 h 24"/>
                  <a:gd name="T12" fmla="*/ 9 w 19"/>
                  <a:gd name="T13" fmla="*/ 2 h 24"/>
                  <a:gd name="T14" fmla="*/ 8 w 19"/>
                  <a:gd name="T15" fmla="*/ 2 h 24"/>
                  <a:gd name="T16" fmla="*/ 6 w 19"/>
                  <a:gd name="T17" fmla="*/ 4 h 24"/>
                  <a:gd name="T18" fmla="*/ 4 w 19"/>
                  <a:gd name="T19" fmla="*/ 6 h 24"/>
                  <a:gd name="T20" fmla="*/ 2 w 19"/>
                  <a:gd name="T21" fmla="*/ 10 h 24"/>
                  <a:gd name="T22" fmla="*/ 0 w 19"/>
                  <a:gd name="T23" fmla="*/ 13 h 24"/>
                  <a:gd name="T24" fmla="*/ 1 w 19"/>
                  <a:gd name="T25" fmla="*/ 11 h 24"/>
                  <a:gd name="T26" fmla="*/ 0 w 19"/>
                  <a:gd name="T27" fmla="*/ 14 h 24"/>
                  <a:gd name="T28" fmla="*/ 0 w 19"/>
                  <a:gd name="T29" fmla="*/ 17 h 24"/>
                  <a:gd name="T30" fmla="*/ 0 w 19"/>
                  <a:gd name="T31" fmla="*/ 18 h 24"/>
                  <a:gd name="T32" fmla="*/ 4 w 19"/>
                  <a:gd name="T33" fmla="*/ 23 h 24"/>
                  <a:gd name="T34" fmla="*/ 6 w 19"/>
                  <a:gd name="T35" fmla="*/ 23 h 24"/>
                  <a:gd name="T36" fmla="*/ 11 w 19"/>
                  <a:gd name="T37" fmla="*/ 22 h 24"/>
                  <a:gd name="T38" fmla="*/ 15 w 19"/>
                  <a:gd name="T39" fmla="*/ 20 h 24"/>
                  <a:gd name="T40" fmla="*/ 17 w 19"/>
                  <a:gd name="T41" fmla="*/ 18 h 24"/>
                  <a:gd name="T42" fmla="*/ 18 w 19"/>
                  <a:gd name="T43" fmla="*/ 15 h 24"/>
                  <a:gd name="T44" fmla="*/ 19 w 19"/>
                  <a:gd name="T45" fmla="*/ 12 h 24"/>
                  <a:gd name="T46" fmla="*/ 19 w 19"/>
                  <a:gd name="T47" fmla="*/ 8 h 24"/>
                  <a:gd name="T48" fmla="*/ 19 w 19"/>
                  <a:gd name="T49" fmla="*/ 6 h 24"/>
                  <a:gd name="T50" fmla="*/ 17 w 19"/>
                  <a:gd name="T51" fmla="*/ 5 h 24"/>
                  <a:gd name="T52" fmla="*/ 15 w 19"/>
                  <a:gd name="T5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 h="24">
                    <a:moveTo>
                      <a:pt x="15" y="2"/>
                    </a:moveTo>
                    <a:cubicBezTo>
                      <a:pt x="15" y="1"/>
                      <a:pt x="14" y="0"/>
                      <a:pt x="13" y="0"/>
                    </a:cubicBezTo>
                    <a:cubicBezTo>
                      <a:pt x="12" y="0"/>
                      <a:pt x="11" y="1"/>
                      <a:pt x="11" y="1"/>
                    </a:cubicBezTo>
                    <a:cubicBezTo>
                      <a:pt x="11" y="1"/>
                      <a:pt x="11" y="1"/>
                      <a:pt x="11" y="1"/>
                    </a:cubicBezTo>
                    <a:cubicBezTo>
                      <a:pt x="10" y="1"/>
                      <a:pt x="10" y="1"/>
                      <a:pt x="10" y="1"/>
                    </a:cubicBezTo>
                    <a:cubicBezTo>
                      <a:pt x="10" y="2"/>
                      <a:pt x="9" y="2"/>
                      <a:pt x="9" y="2"/>
                    </a:cubicBezTo>
                    <a:cubicBezTo>
                      <a:pt x="9" y="2"/>
                      <a:pt x="9" y="2"/>
                      <a:pt x="9" y="2"/>
                    </a:cubicBezTo>
                    <a:cubicBezTo>
                      <a:pt x="8" y="2"/>
                      <a:pt x="8" y="2"/>
                      <a:pt x="8" y="2"/>
                    </a:cubicBezTo>
                    <a:cubicBezTo>
                      <a:pt x="7" y="3"/>
                      <a:pt x="7" y="3"/>
                      <a:pt x="6" y="4"/>
                    </a:cubicBezTo>
                    <a:cubicBezTo>
                      <a:pt x="5" y="4"/>
                      <a:pt x="4" y="5"/>
                      <a:pt x="4" y="6"/>
                    </a:cubicBezTo>
                    <a:cubicBezTo>
                      <a:pt x="3" y="7"/>
                      <a:pt x="2" y="8"/>
                      <a:pt x="2" y="10"/>
                    </a:cubicBezTo>
                    <a:cubicBezTo>
                      <a:pt x="1" y="11"/>
                      <a:pt x="1" y="12"/>
                      <a:pt x="0" y="13"/>
                    </a:cubicBezTo>
                    <a:cubicBezTo>
                      <a:pt x="1" y="12"/>
                      <a:pt x="1" y="12"/>
                      <a:pt x="1" y="11"/>
                    </a:cubicBezTo>
                    <a:cubicBezTo>
                      <a:pt x="1" y="12"/>
                      <a:pt x="0" y="13"/>
                      <a:pt x="0" y="14"/>
                    </a:cubicBezTo>
                    <a:cubicBezTo>
                      <a:pt x="0" y="15"/>
                      <a:pt x="0" y="16"/>
                      <a:pt x="0" y="17"/>
                    </a:cubicBezTo>
                    <a:cubicBezTo>
                      <a:pt x="0" y="17"/>
                      <a:pt x="0" y="17"/>
                      <a:pt x="0" y="18"/>
                    </a:cubicBezTo>
                    <a:cubicBezTo>
                      <a:pt x="0" y="20"/>
                      <a:pt x="2" y="22"/>
                      <a:pt x="4" y="23"/>
                    </a:cubicBezTo>
                    <a:cubicBezTo>
                      <a:pt x="4" y="23"/>
                      <a:pt x="5" y="23"/>
                      <a:pt x="6" y="23"/>
                    </a:cubicBezTo>
                    <a:cubicBezTo>
                      <a:pt x="8" y="24"/>
                      <a:pt x="9" y="23"/>
                      <a:pt x="11" y="22"/>
                    </a:cubicBezTo>
                    <a:cubicBezTo>
                      <a:pt x="12" y="21"/>
                      <a:pt x="14" y="21"/>
                      <a:pt x="15" y="20"/>
                    </a:cubicBezTo>
                    <a:cubicBezTo>
                      <a:pt x="16" y="19"/>
                      <a:pt x="16" y="18"/>
                      <a:pt x="17" y="18"/>
                    </a:cubicBezTo>
                    <a:cubicBezTo>
                      <a:pt x="17" y="17"/>
                      <a:pt x="18" y="16"/>
                      <a:pt x="18" y="15"/>
                    </a:cubicBezTo>
                    <a:cubicBezTo>
                      <a:pt x="19" y="14"/>
                      <a:pt x="19" y="13"/>
                      <a:pt x="19" y="12"/>
                    </a:cubicBezTo>
                    <a:cubicBezTo>
                      <a:pt x="19" y="11"/>
                      <a:pt x="19" y="10"/>
                      <a:pt x="19" y="8"/>
                    </a:cubicBezTo>
                    <a:cubicBezTo>
                      <a:pt x="19" y="8"/>
                      <a:pt x="19" y="7"/>
                      <a:pt x="19" y="6"/>
                    </a:cubicBezTo>
                    <a:cubicBezTo>
                      <a:pt x="18" y="5"/>
                      <a:pt x="18" y="5"/>
                      <a:pt x="17" y="5"/>
                    </a:cubicBezTo>
                    <a:cubicBezTo>
                      <a:pt x="17" y="4"/>
                      <a:pt x="16" y="3"/>
                      <a:pt x="15" y="2"/>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8" name="Freeform 476">
                <a:extLst>
                  <a:ext uri="{FF2B5EF4-FFF2-40B4-BE49-F238E27FC236}">
                    <a16:creationId xmlns:a16="http://schemas.microsoft.com/office/drawing/2014/main" id="{E3E04274-E987-497B-A75D-F6CF1E4A998E}"/>
                  </a:ext>
                </a:extLst>
              </p:cNvPr>
              <p:cNvSpPr>
                <a:spLocks/>
              </p:cNvSpPr>
              <p:nvPr/>
            </p:nvSpPr>
            <p:spPr bwMode="auto">
              <a:xfrm>
                <a:off x="2095" y="1800"/>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cubicBezTo>
                      <a:pt x="0" y="1"/>
                      <a:pt x="0" y="1"/>
                      <a:pt x="0" y="1"/>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9" name="Freeform 477">
                <a:extLst>
                  <a:ext uri="{FF2B5EF4-FFF2-40B4-BE49-F238E27FC236}">
                    <a16:creationId xmlns:a16="http://schemas.microsoft.com/office/drawing/2014/main" id="{26FFBBFC-C767-419C-B71D-A025E805ABE8}"/>
                  </a:ext>
                </a:extLst>
              </p:cNvPr>
              <p:cNvSpPr>
                <a:spLocks/>
              </p:cNvSpPr>
              <p:nvPr/>
            </p:nvSpPr>
            <p:spPr bwMode="auto">
              <a:xfrm>
                <a:off x="2094" y="1802"/>
                <a:ext cx="1" cy="1"/>
              </a:xfrm>
              <a:custGeom>
                <a:avLst/>
                <a:gdLst>
                  <a:gd name="T0" fmla="*/ 0 w 1"/>
                  <a:gd name="T1" fmla="*/ 1 h 1"/>
                  <a:gd name="T2" fmla="*/ 0 w 1"/>
                  <a:gd name="T3" fmla="*/ 1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0"/>
                      <a:pt x="1" y="0"/>
                    </a:cubicBezTo>
                    <a:cubicBezTo>
                      <a:pt x="1" y="0"/>
                      <a:pt x="1" y="0"/>
                      <a:pt x="1" y="0"/>
                    </a:cubicBezTo>
                    <a:cubicBezTo>
                      <a:pt x="1" y="0"/>
                      <a:pt x="0" y="0"/>
                      <a:pt x="0" y="1"/>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0" name="Freeform 478">
                <a:extLst>
                  <a:ext uri="{FF2B5EF4-FFF2-40B4-BE49-F238E27FC236}">
                    <a16:creationId xmlns:a16="http://schemas.microsoft.com/office/drawing/2014/main" id="{01B63750-BB52-4CE1-A74F-DB5B6B5A3BC5}"/>
                  </a:ext>
                </a:extLst>
              </p:cNvPr>
              <p:cNvSpPr>
                <a:spLocks/>
              </p:cNvSpPr>
              <p:nvPr/>
            </p:nvSpPr>
            <p:spPr bwMode="auto">
              <a:xfrm>
                <a:off x="675" y="1550"/>
                <a:ext cx="748" cy="779"/>
              </a:xfrm>
              <a:custGeom>
                <a:avLst/>
                <a:gdLst>
                  <a:gd name="T0" fmla="*/ 212 w 639"/>
                  <a:gd name="T1" fmla="*/ 119 h 665"/>
                  <a:gd name="T2" fmla="*/ 225 w 639"/>
                  <a:gd name="T3" fmla="*/ 594 h 665"/>
                  <a:gd name="T4" fmla="*/ 629 w 639"/>
                  <a:gd name="T5" fmla="*/ 373 h 665"/>
                  <a:gd name="T6" fmla="*/ 212 w 639"/>
                  <a:gd name="T7" fmla="*/ 119 h 665"/>
                </a:gdLst>
                <a:ahLst/>
                <a:cxnLst>
                  <a:cxn ang="0">
                    <a:pos x="T0" y="T1"/>
                  </a:cxn>
                  <a:cxn ang="0">
                    <a:pos x="T2" y="T3"/>
                  </a:cxn>
                  <a:cxn ang="0">
                    <a:pos x="T4" y="T5"/>
                  </a:cxn>
                  <a:cxn ang="0">
                    <a:pos x="T6" y="T7"/>
                  </a:cxn>
                </a:cxnLst>
                <a:rect l="0" t="0" r="r" b="b"/>
                <a:pathLst>
                  <a:path w="639" h="665">
                    <a:moveTo>
                      <a:pt x="212" y="119"/>
                    </a:moveTo>
                    <a:cubicBezTo>
                      <a:pt x="0" y="227"/>
                      <a:pt x="58" y="524"/>
                      <a:pt x="225" y="594"/>
                    </a:cubicBezTo>
                    <a:cubicBezTo>
                      <a:pt x="392" y="665"/>
                      <a:pt x="639" y="601"/>
                      <a:pt x="629" y="373"/>
                    </a:cubicBezTo>
                    <a:cubicBezTo>
                      <a:pt x="620" y="145"/>
                      <a:pt x="446" y="0"/>
                      <a:pt x="212" y="119"/>
                    </a:cubicBezTo>
                    <a:close/>
                  </a:path>
                </a:pathLst>
              </a:custGeom>
              <a:solidFill>
                <a:srgbClr val="E09D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1" name="Freeform 479">
                <a:extLst>
                  <a:ext uri="{FF2B5EF4-FFF2-40B4-BE49-F238E27FC236}">
                    <a16:creationId xmlns:a16="http://schemas.microsoft.com/office/drawing/2014/main" id="{9306FEDF-1F13-40B0-AC6F-E17B8D1D616E}"/>
                  </a:ext>
                </a:extLst>
              </p:cNvPr>
              <p:cNvSpPr>
                <a:spLocks/>
              </p:cNvSpPr>
              <p:nvPr/>
            </p:nvSpPr>
            <p:spPr bwMode="auto">
              <a:xfrm>
                <a:off x="687" y="1725"/>
                <a:ext cx="726" cy="601"/>
              </a:xfrm>
              <a:custGeom>
                <a:avLst/>
                <a:gdLst>
                  <a:gd name="T0" fmla="*/ 620 w 620"/>
                  <a:gd name="T1" fmla="*/ 239 h 513"/>
                  <a:gd name="T2" fmla="*/ 582 w 620"/>
                  <a:gd name="T3" fmla="*/ 306 h 513"/>
                  <a:gd name="T4" fmla="*/ 545 w 620"/>
                  <a:gd name="T5" fmla="*/ 344 h 513"/>
                  <a:gd name="T6" fmla="*/ 504 w 620"/>
                  <a:gd name="T7" fmla="*/ 357 h 513"/>
                  <a:gd name="T8" fmla="*/ 399 w 620"/>
                  <a:gd name="T9" fmla="*/ 377 h 513"/>
                  <a:gd name="T10" fmla="*/ 355 w 620"/>
                  <a:gd name="T11" fmla="*/ 378 h 513"/>
                  <a:gd name="T12" fmla="*/ 316 w 620"/>
                  <a:gd name="T13" fmla="*/ 359 h 513"/>
                  <a:gd name="T14" fmla="*/ 238 w 620"/>
                  <a:gd name="T15" fmla="*/ 329 h 513"/>
                  <a:gd name="T16" fmla="*/ 180 w 620"/>
                  <a:gd name="T17" fmla="*/ 260 h 513"/>
                  <a:gd name="T18" fmla="*/ 165 w 620"/>
                  <a:gd name="T19" fmla="*/ 212 h 513"/>
                  <a:gd name="T20" fmla="*/ 143 w 620"/>
                  <a:gd name="T21" fmla="*/ 175 h 513"/>
                  <a:gd name="T22" fmla="*/ 129 w 620"/>
                  <a:gd name="T23" fmla="*/ 127 h 513"/>
                  <a:gd name="T24" fmla="*/ 155 w 620"/>
                  <a:gd name="T25" fmla="*/ 0 h 513"/>
                  <a:gd name="T26" fmla="*/ 215 w 620"/>
                  <a:gd name="T27" fmla="*/ 444 h 513"/>
                  <a:gd name="T28" fmla="*/ 620 w 620"/>
                  <a:gd name="T29" fmla="*/ 239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0" h="513">
                    <a:moveTo>
                      <a:pt x="620" y="239"/>
                    </a:moveTo>
                    <a:cubicBezTo>
                      <a:pt x="609" y="263"/>
                      <a:pt x="596" y="285"/>
                      <a:pt x="582" y="306"/>
                    </a:cubicBezTo>
                    <a:cubicBezTo>
                      <a:pt x="572" y="320"/>
                      <a:pt x="560" y="335"/>
                      <a:pt x="545" y="344"/>
                    </a:cubicBezTo>
                    <a:cubicBezTo>
                      <a:pt x="532" y="351"/>
                      <a:pt x="518" y="354"/>
                      <a:pt x="504" y="357"/>
                    </a:cubicBezTo>
                    <a:cubicBezTo>
                      <a:pt x="469" y="364"/>
                      <a:pt x="434" y="371"/>
                      <a:pt x="399" y="377"/>
                    </a:cubicBezTo>
                    <a:cubicBezTo>
                      <a:pt x="384" y="379"/>
                      <a:pt x="370" y="381"/>
                      <a:pt x="355" y="378"/>
                    </a:cubicBezTo>
                    <a:cubicBezTo>
                      <a:pt x="341" y="374"/>
                      <a:pt x="329" y="366"/>
                      <a:pt x="316" y="359"/>
                    </a:cubicBezTo>
                    <a:cubicBezTo>
                      <a:pt x="291" y="346"/>
                      <a:pt x="262" y="342"/>
                      <a:pt x="238" y="329"/>
                    </a:cubicBezTo>
                    <a:cubicBezTo>
                      <a:pt x="211" y="314"/>
                      <a:pt x="190" y="289"/>
                      <a:pt x="180" y="260"/>
                    </a:cubicBezTo>
                    <a:cubicBezTo>
                      <a:pt x="175" y="245"/>
                      <a:pt x="173" y="227"/>
                      <a:pt x="165" y="212"/>
                    </a:cubicBezTo>
                    <a:cubicBezTo>
                      <a:pt x="159" y="199"/>
                      <a:pt x="149" y="188"/>
                      <a:pt x="143" y="175"/>
                    </a:cubicBezTo>
                    <a:cubicBezTo>
                      <a:pt x="135" y="160"/>
                      <a:pt x="131" y="143"/>
                      <a:pt x="129" y="127"/>
                    </a:cubicBezTo>
                    <a:cubicBezTo>
                      <a:pt x="124" y="83"/>
                      <a:pt x="132" y="37"/>
                      <a:pt x="155" y="0"/>
                    </a:cubicBezTo>
                    <a:cubicBezTo>
                      <a:pt x="0" y="124"/>
                      <a:pt x="62" y="379"/>
                      <a:pt x="215" y="444"/>
                    </a:cubicBezTo>
                    <a:cubicBezTo>
                      <a:pt x="378" y="513"/>
                      <a:pt x="617" y="454"/>
                      <a:pt x="620" y="239"/>
                    </a:cubicBezTo>
                    <a:close/>
                  </a:path>
                </a:pathLst>
              </a:custGeom>
              <a:solidFill>
                <a:srgbClr val="D47A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2" name="Freeform 480">
                <a:extLst>
                  <a:ext uri="{FF2B5EF4-FFF2-40B4-BE49-F238E27FC236}">
                    <a16:creationId xmlns:a16="http://schemas.microsoft.com/office/drawing/2014/main" id="{17358760-EE66-4C05-A9EE-7F43EAAC9271}"/>
                  </a:ext>
                </a:extLst>
              </p:cNvPr>
              <p:cNvSpPr>
                <a:spLocks/>
              </p:cNvSpPr>
              <p:nvPr/>
            </p:nvSpPr>
            <p:spPr bwMode="auto">
              <a:xfrm>
                <a:off x="859" y="1860"/>
                <a:ext cx="45" cy="55"/>
              </a:xfrm>
              <a:custGeom>
                <a:avLst/>
                <a:gdLst>
                  <a:gd name="T0" fmla="*/ 34 w 38"/>
                  <a:gd name="T1" fmla="*/ 34 h 47"/>
                  <a:gd name="T2" fmla="*/ 34 w 38"/>
                  <a:gd name="T3" fmla="*/ 33 h 47"/>
                  <a:gd name="T4" fmla="*/ 29 w 38"/>
                  <a:gd name="T5" fmla="*/ 30 h 47"/>
                  <a:gd name="T6" fmla="*/ 25 w 38"/>
                  <a:gd name="T7" fmla="*/ 28 h 47"/>
                  <a:gd name="T8" fmla="*/ 25 w 38"/>
                  <a:gd name="T9" fmla="*/ 28 h 47"/>
                  <a:gd name="T10" fmla="*/ 24 w 38"/>
                  <a:gd name="T11" fmla="*/ 28 h 47"/>
                  <a:gd name="T12" fmla="*/ 22 w 38"/>
                  <a:gd name="T13" fmla="*/ 27 h 47"/>
                  <a:gd name="T14" fmla="*/ 21 w 38"/>
                  <a:gd name="T15" fmla="*/ 26 h 47"/>
                  <a:gd name="T16" fmla="*/ 20 w 38"/>
                  <a:gd name="T17" fmla="*/ 25 h 47"/>
                  <a:gd name="T18" fmla="*/ 20 w 38"/>
                  <a:gd name="T19" fmla="*/ 24 h 47"/>
                  <a:gd name="T20" fmla="*/ 19 w 38"/>
                  <a:gd name="T21" fmla="*/ 23 h 47"/>
                  <a:gd name="T22" fmla="*/ 19 w 38"/>
                  <a:gd name="T23" fmla="*/ 22 h 47"/>
                  <a:gd name="T24" fmla="*/ 19 w 38"/>
                  <a:gd name="T25" fmla="*/ 23 h 47"/>
                  <a:gd name="T26" fmla="*/ 19 w 38"/>
                  <a:gd name="T27" fmla="*/ 22 h 47"/>
                  <a:gd name="T28" fmla="*/ 18 w 38"/>
                  <a:gd name="T29" fmla="*/ 20 h 47"/>
                  <a:gd name="T30" fmla="*/ 18 w 38"/>
                  <a:gd name="T31" fmla="*/ 19 h 47"/>
                  <a:gd name="T32" fmla="*/ 18 w 38"/>
                  <a:gd name="T33" fmla="*/ 16 h 47"/>
                  <a:gd name="T34" fmla="*/ 18 w 38"/>
                  <a:gd name="T35" fmla="*/ 15 h 47"/>
                  <a:gd name="T36" fmla="*/ 19 w 38"/>
                  <a:gd name="T37" fmla="*/ 12 h 47"/>
                  <a:gd name="T38" fmla="*/ 19 w 38"/>
                  <a:gd name="T39" fmla="*/ 12 h 47"/>
                  <a:gd name="T40" fmla="*/ 18 w 38"/>
                  <a:gd name="T41" fmla="*/ 12 h 47"/>
                  <a:gd name="T42" fmla="*/ 20 w 38"/>
                  <a:gd name="T43" fmla="*/ 8 h 47"/>
                  <a:gd name="T44" fmla="*/ 20 w 38"/>
                  <a:gd name="T45" fmla="*/ 6 h 47"/>
                  <a:gd name="T46" fmla="*/ 12 w 38"/>
                  <a:gd name="T47" fmla="*/ 0 h 47"/>
                  <a:gd name="T48" fmla="*/ 9 w 38"/>
                  <a:gd name="T49" fmla="*/ 2 h 47"/>
                  <a:gd name="T50" fmla="*/ 5 w 38"/>
                  <a:gd name="T51" fmla="*/ 7 h 47"/>
                  <a:gd name="T52" fmla="*/ 2 w 38"/>
                  <a:gd name="T53" fmla="*/ 14 h 47"/>
                  <a:gd name="T54" fmla="*/ 4 w 38"/>
                  <a:gd name="T55" fmla="*/ 32 h 47"/>
                  <a:gd name="T56" fmla="*/ 15 w 38"/>
                  <a:gd name="T57" fmla="*/ 44 h 47"/>
                  <a:gd name="T58" fmla="*/ 24 w 38"/>
                  <a:gd name="T59" fmla="*/ 47 h 47"/>
                  <a:gd name="T60" fmla="*/ 34 w 38"/>
                  <a:gd name="T61" fmla="*/ 44 h 47"/>
                  <a:gd name="T62" fmla="*/ 36 w 38"/>
                  <a:gd name="T63" fmla="*/ 42 h 47"/>
                  <a:gd name="T64" fmla="*/ 34 w 38"/>
                  <a:gd name="T65" fmla="*/ 3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47">
                    <a:moveTo>
                      <a:pt x="34" y="34"/>
                    </a:moveTo>
                    <a:cubicBezTo>
                      <a:pt x="34" y="34"/>
                      <a:pt x="34" y="33"/>
                      <a:pt x="34" y="33"/>
                    </a:cubicBezTo>
                    <a:cubicBezTo>
                      <a:pt x="33" y="32"/>
                      <a:pt x="31" y="31"/>
                      <a:pt x="29" y="30"/>
                    </a:cubicBezTo>
                    <a:cubicBezTo>
                      <a:pt x="28" y="29"/>
                      <a:pt x="26" y="29"/>
                      <a:pt x="25" y="28"/>
                    </a:cubicBezTo>
                    <a:cubicBezTo>
                      <a:pt x="25" y="28"/>
                      <a:pt x="25" y="28"/>
                      <a:pt x="25" y="28"/>
                    </a:cubicBezTo>
                    <a:cubicBezTo>
                      <a:pt x="24" y="28"/>
                      <a:pt x="24" y="28"/>
                      <a:pt x="24" y="28"/>
                    </a:cubicBezTo>
                    <a:cubicBezTo>
                      <a:pt x="23" y="28"/>
                      <a:pt x="23" y="27"/>
                      <a:pt x="22" y="27"/>
                    </a:cubicBezTo>
                    <a:cubicBezTo>
                      <a:pt x="22" y="26"/>
                      <a:pt x="21" y="26"/>
                      <a:pt x="21" y="26"/>
                    </a:cubicBezTo>
                    <a:cubicBezTo>
                      <a:pt x="21" y="26"/>
                      <a:pt x="21" y="25"/>
                      <a:pt x="20" y="25"/>
                    </a:cubicBezTo>
                    <a:cubicBezTo>
                      <a:pt x="20" y="25"/>
                      <a:pt x="20" y="24"/>
                      <a:pt x="20" y="24"/>
                    </a:cubicBezTo>
                    <a:cubicBezTo>
                      <a:pt x="20" y="24"/>
                      <a:pt x="19" y="24"/>
                      <a:pt x="19" y="23"/>
                    </a:cubicBezTo>
                    <a:cubicBezTo>
                      <a:pt x="19" y="23"/>
                      <a:pt x="19" y="22"/>
                      <a:pt x="19" y="22"/>
                    </a:cubicBezTo>
                    <a:cubicBezTo>
                      <a:pt x="19" y="22"/>
                      <a:pt x="19" y="22"/>
                      <a:pt x="19" y="23"/>
                    </a:cubicBezTo>
                    <a:cubicBezTo>
                      <a:pt x="19" y="22"/>
                      <a:pt x="19" y="22"/>
                      <a:pt x="19" y="22"/>
                    </a:cubicBezTo>
                    <a:cubicBezTo>
                      <a:pt x="18" y="22"/>
                      <a:pt x="18" y="21"/>
                      <a:pt x="18" y="20"/>
                    </a:cubicBezTo>
                    <a:cubicBezTo>
                      <a:pt x="18" y="19"/>
                      <a:pt x="18" y="19"/>
                      <a:pt x="18" y="19"/>
                    </a:cubicBezTo>
                    <a:cubicBezTo>
                      <a:pt x="18" y="18"/>
                      <a:pt x="18" y="17"/>
                      <a:pt x="18" y="16"/>
                    </a:cubicBezTo>
                    <a:cubicBezTo>
                      <a:pt x="18" y="16"/>
                      <a:pt x="18" y="15"/>
                      <a:pt x="18" y="15"/>
                    </a:cubicBezTo>
                    <a:cubicBezTo>
                      <a:pt x="18" y="14"/>
                      <a:pt x="18" y="13"/>
                      <a:pt x="19" y="12"/>
                    </a:cubicBezTo>
                    <a:cubicBezTo>
                      <a:pt x="19" y="12"/>
                      <a:pt x="19" y="12"/>
                      <a:pt x="19" y="12"/>
                    </a:cubicBezTo>
                    <a:cubicBezTo>
                      <a:pt x="19" y="12"/>
                      <a:pt x="19" y="12"/>
                      <a:pt x="18" y="12"/>
                    </a:cubicBezTo>
                    <a:cubicBezTo>
                      <a:pt x="19" y="11"/>
                      <a:pt x="20" y="10"/>
                      <a:pt x="20" y="8"/>
                    </a:cubicBezTo>
                    <a:cubicBezTo>
                      <a:pt x="20" y="8"/>
                      <a:pt x="20" y="7"/>
                      <a:pt x="20" y="6"/>
                    </a:cubicBezTo>
                    <a:cubicBezTo>
                      <a:pt x="20" y="2"/>
                      <a:pt x="16" y="0"/>
                      <a:pt x="12" y="0"/>
                    </a:cubicBezTo>
                    <a:cubicBezTo>
                      <a:pt x="11" y="1"/>
                      <a:pt x="10" y="1"/>
                      <a:pt x="9" y="2"/>
                    </a:cubicBezTo>
                    <a:cubicBezTo>
                      <a:pt x="7" y="3"/>
                      <a:pt x="6" y="5"/>
                      <a:pt x="5" y="7"/>
                    </a:cubicBezTo>
                    <a:cubicBezTo>
                      <a:pt x="3" y="9"/>
                      <a:pt x="2" y="12"/>
                      <a:pt x="2" y="14"/>
                    </a:cubicBezTo>
                    <a:cubicBezTo>
                      <a:pt x="0" y="20"/>
                      <a:pt x="1" y="26"/>
                      <a:pt x="4" y="32"/>
                    </a:cubicBezTo>
                    <a:cubicBezTo>
                      <a:pt x="6" y="37"/>
                      <a:pt x="10" y="41"/>
                      <a:pt x="15" y="44"/>
                    </a:cubicBezTo>
                    <a:cubicBezTo>
                      <a:pt x="17" y="45"/>
                      <a:pt x="21" y="47"/>
                      <a:pt x="24" y="47"/>
                    </a:cubicBezTo>
                    <a:cubicBezTo>
                      <a:pt x="28" y="47"/>
                      <a:pt x="31" y="46"/>
                      <a:pt x="34" y="44"/>
                    </a:cubicBezTo>
                    <a:cubicBezTo>
                      <a:pt x="34" y="43"/>
                      <a:pt x="35" y="43"/>
                      <a:pt x="36" y="42"/>
                    </a:cubicBezTo>
                    <a:cubicBezTo>
                      <a:pt x="38" y="40"/>
                      <a:pt x="37" y="36"/>
                      <a:pt x="34" y="34"/>
                    </a:cubicBezTo>
                    <a:close/>
                  </a:path>
                </a:pathLst>
              </a:custGeom>
              <a:solidFill>
                <a:srgbClr val="D47A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3" name="Freeform 481">
                <a:extLst>
                  <a:ext uri="{FF2B5EF4-FFF2-40B4-BE49-F238E27FC236}">
                    <a16:creationId xmlns:a16="http://schemas.microsoft.com/office/drawing/2014/main" id="{52A56529-69BC-4EA9-BC73-701A555AB927}"/>
                  </a:ext>
                </a:extLst>
              </p:cNvPr>
              <p:cNvSpPr>
                <a:spLocks/>
              </p:cNvSpPr>
              <p:nvPr/>
            </p:nvSpPr>
            <p:spPr bwMode="auto">
              <a:xfrm>
                <a:off x="881" y="1873"/>
                <a:ext cx="0" cy="1"/>
              </a:xfrm>
              <a:custGeom>
                <a:avLst/>
                <a:gdLst>
                  <a:gd name="T0" fmla="*/ 1 h 1"/>
                  <a:gd name="T1" fmla="*/ 1 h 1"/>
                </a:gdLst>
                <a:ahLst/>
                <a:cxnLst>
                  <a:cxn ang="0">
                    <a:pos x="0" y="T0"/>
                  </a:cxn>
                  <a:cxn ang="0">
                    <a:pos x="0" y="T1"/>
                  </a:cxn>
                </a:cxnLst>
                <a:rect l="0" t="0" r="r" b="b"/>
                <a:pathLst>
                  <a:path h="1">
                    <a:moveTo>
                      <a:pt x="0" y="1"/>
                    </a:moveTo>
                    <a:cubicBezTo>
                      <a:pt x="0" y="0"/>
                      <a:pt x="0" y="1"/>
                      <a:pt x="0" y="1"/>
                    </a:cubicBezTo>
                    <a:close/>
                  </a:path>
                </a:pathLst>
              </a:custGeom>
              <a:solidFill>
                <a:srgbClr val="D47A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4" name="Freeform 482">
                <a:extLst>
                  <a:ext uri="{FF2B5EF4-FFF2-40B4-BE49-F238E27FC236}">
                    <a16:creationId xmlns:a16="http://schemas.microsoft.com/office/drawing/2014/main" id="{381A1A40-C127-4D4C-8A17-8D51E8F9FB31}"/>
                  </a:ext>
                </a:extLst>
              </p:cNvPr>
              <p:cNvSpPr>
                <a:spLocks/>
              </p:cNvSpPr>
              <p:nvPr/>
            </p:nvSpPr>
            <p:spPr bwMode="auto">
              <a:xfrm>
                <a:off x="881" y="1887"/>
                <a:ext cx="2" cy="1"/>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0"/>
                      <a:pt x="1" y="1"/>
                      <a:pt x="0" y="0"/>
                    </a:cubicBezTo>
                    <a:close/>
                  </a:path>
                </a:pathLst>
              </a:custGeom>
              <a:solidFill>
                <a:srgbClr val="D47A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5" name="Freeform 483">
                <a:extLst>
                  <a:ext uri="{FF2B5EF4-FFF2-40B4-BE49-F238E27FC236}">
                    <a16:creationId xmlns:a16="http://schemas.microsoft.com/office/drawing/2014/main" id="{2C80C263-2F1D-4AC7-A6DE-04BFE35EBA5D}"/>
                  </a:ext>
                </a:extLst>
              </p:cNvPr>
              <p:cNvSpPr>
                <a:spLocks/>
              </p:cNvSpPr>
              <p:nvPr/>
            </p:nvSpPr>
            <p:spPr bwMode="auto">
              <a:xfrm>
                <a:off x="927" y="1899"/>
                <a:ext cx="1" cy="1"/>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1" y="0"/>
                      <a:pt x="1" y="1"/>
                    </a:cubicBezTo>
                    <a:cubicBezTo>
                      <a:pt x="1" y="1"/>
                      <a:pt x="1" y="1"/>
                      <a:pt x="1" y="1"/>
                    </a:cubicBezTo>
                    <a:cubicBezTo>
                      <a:pt x="1" y="0"/>
                      <a:pt x="1" y="0"/>
                      <a:pt x="0" y="0"/>
                    </a:cubicBezTo>
                    <a:close/>
                  </a:path>
                </a:pathLst>
              </a:custGeom>
              <a:solidFill>
                <a:srgbClr val="D47A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6" name="Freeform 484">
                <a:extLst>
                  <a:ext uri="{FF2B5EF4-FFF2-40B4-BE49-F238E27FC236}">
                    <a16:creationId xmlns:a16="http://schemas.microsoft.com/office/drawing/2014/main" id="{51E22AF6-8B87-4D2A-B33F-40BF2151675C}"/>
                  </a:ext>
                </a:extLst>
              </p:cNvPr>
              <p:cNvSpPr>
                <a:spLocks/>
              </p:cNvSpPr>
              <p:nvPr/>
            </p:nvSpPr>
            <p:spPr bwMode="auto">
              <a:xfrm>
                <a:off x="911" y="1895"/>
                <a:ext cx="28" cy="33"/>
              </a:xfrm>
              <a:custGeom>
                <a:avLst/>
                <a:gdLst>
                  <a:gd name="T0" fmla="*/ 24 w 24"/>
                  <a:gd name="T1" fmla="*/ 21 h 28"/>
                  <a:gd name="T2" fmla="*/ 23 w 24"/>
                  <a:gd name="T3" fmla="*/ 19 h 28"/>
                  <a:gd name="T4" fmla="*/ 22 w 24"/>
                  <a:gd name="T5" fmla="*/ 18 h 28"/>
                  <a:gd name="T6" fmla="*/ 22 w 24"/>
                  <a:gd name="T7" fmla="*/ 17 h 28"/>
                  <a:gd name="T8" fmla="*/ 20 w 24"/>
                  <a:gd name="T9" fmla="*/ 12 h 28"/>
                  <a:gd name="T10" fmla="*/ 18 w 24"/>
                  <a:gd name="T11" fmla="*/ 10 h 28"/>
                  <a:gd name="T12" fmla="*/ 18 w 24"/>
                  <a:gd name="T13" fmla="*/ 10 h 28"/>
                  <a:gd name="T14" fmla="*/ 17 w 24"/>
                  <a:gd name="T15" fmla="*/ 8 h 28"/>
                  <a:gd name="T16" fmla="*/ 17 w 24"/>
                  <a:gd name="T17" fmla="*/ 7 h 28"/>
                  <a:gd name="T18" fmla="*/ 15 w 24"/>
                  <a:gd name="T19" fmla="*/ 4 h 28"/>
                  <a:gd name="T20" fmla="*/ 10 w 24"/>
                  <a:gd name="T21" fmla="*/ 0 h 28"/>
                  <a:gd name="T22" fmla="*/ 4 w 24"/>
                  <a:gd name="T23" fmla="*/ 2 h 28"/>
                  <a:gd name="T24" fmla="*/ 1 w 24"/>
                  <a:gd name="T25" fmla="*/ 7 h 28"/>
                  <a:gd name="T26" fmla="*/ 0 w 24"/>
                  <a:gd name="T27" fmla="*/ 12 h 28"/>
                  <a:gd name="T28" fmla="*/ 3 w 24"/>
                  <a:gd name="T29" fmla="*/ 20 h 28"/>
                  <a:gd name="T30" fmla="*/ 11 w 24"/>
                  <a:gd name="T31" fmla="*/ 27 h 28"/>
                  <a:gd name="T32" fmla="*/ 15 w 24"/>
                  <a:gd name="T33" fmla="*/ 28 h 28"/>
                  <a:gd name="T34" fmla="*/ 16 w 24"/>
                  <a:gd name="T35" fmla="*/ 28 h 28"/>
                  <a:gd name="T36" fmla="*/ 19 w 24"/>
                  <a:gd name="T37" fmla="*/ 27 h 28"/>
                  <a:gd name="T38" fmla="*/ 22 w 24"/>
                  <a:gd name="T39" fmla="*/ 27 h 28"/>
                  <a:gd name="T40" fmla="*/ 24 w 24"/>
                  <a:gd name="T41"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28">
                    <a:moveTo>
                      <a:pt x="24" y="21"/>
                    </a:moveTo>
                    <a:cubicBezTo>
                      <a:pt x="23" y="21"/>
                      <a:pt x="23" y="20"/>
                      <a:pt x="23" y="19"/>
                    </a:cubicBezTo>
                    <a:cubicBezTo>
                      <a:pt x="22" y="19"/>
                      <a:pt x="22" y="19"/>
                      <a:pt x="22" y="18"/>
                    </a:cubicBezTo>
                    <a:cubicBezTo>
                      <a:pt x="22" y="18"/>
                      <a:pt x="22" y="17"/>
                      <a:pt x="22" y="17"/>
                    </a:cubicBezTo>
                    <a:cubicBezTo>
                      <a:pt x="21" y="15"/>
                      <a:pt x="21" y="14"/>
                      <a:pt x="20" y="12"/>
                    </a:cubicBezTo>
                    <a:cubicBezTo>
                      <a:pt x="19" y="12"/>
                      <a:pt x="19" y="11"/>
                      <a:pt x="18" y="10"/>
                    </a:cubicBezTo>
                    <a:cubicBezTo>
                      <a:pt x="18" y="10"/>
                      <a:pt x="18" y="10"/>
                      <a:pt x="18" y="10"/>
                    </a:cubicBezTo>
                    <a:cubicBezTo>
                      <a:pt x="18" y="9"/>
                      <a:pt x="18" y="9"/>
                      <a:pt x="17" y="8"/>
                    </a:cubicBezTo>
                    <a:cubicBezTo>
                      <a:pt x="17" y="8"/>
                      <a:pt x="17" y="7"/>
                      <a:pt x="17" y="7"/>
                    </a:cubicBezTo>
                    <a:cubicBezTo>
                      <a:pt x="16" y="6"/>
                      <a:pt x="16" y="5"/>
                      <a:pt x="15" y="4"/>
                    </a:cubicBezTo>
                    <a:cubicBezTo>
                      <a:pt x="14" y="2"/>
                      <a:pt x="12" y="1"/>
                      <a:pt x="10" y="0"/>
                    </a:cubicBezTo>
                    <a:cubicBezTo>
                      <a:pt x="8" y="0"/>
                      <a:pt x="6" y="1"/>
                      <a:pt x="4" y="2"/>
                    </a:cubicBezTo>
                    <a:cubicBezTo>
                      <a:pt x="2" y="4"/>
                      <a:pt x="1" y="5"/>
                      <a:pt x="1" y="7"/>
                    </a:cubicBezTo>
                    <a:cubicBezTo>
                      <a:pt x="1" y="9"/>
                      <a:pt x="0" y="10"/>
                      <a:pt x="0" y="12"/>
                    </a:cubicBezTo>
                    <a:cubicBezTo>
                      <a:pt x="0" y="14"/>
                      <a:pt x="2" y="18"/>
                      <a:pt x="3" y="20"/>
                    </a:cubicBezTo>
                    <a:cubicBezTo>
                      <a:pt x="5" y="23"/>
                      <a:pt x="7" y="27"/>
                      <a:pt x="11" y="27"/>
                    </a:cubicBezTo>
                    <a:cubicBezTo>
                      <a:pt x="12" y="28"/>
                      <a:pt x="13" y="28"/>
                      <a:pt x="15" y="28"/>
                    </a:cubicBezTo>
                    <a:cubicBezTo>
                      <a:pt x="15" y="28"/>
                      <a:pt x="15" y="28"/>
                      <a:pt x="16" y="28"/>
                    </a:cubicBezTo>
                    <a:cubicBezTo>
                      <a:pt x="17" y="28"/>
                      <a:pt x="18" y="28"/>
                      <a:pt x="19" y="27"/>
                    </a:cubicBezTo>
                    <a:cubicBezTo>
                      <a:pt x="20" y="27"/>
                      <a:pt x="21" y="27"/>
                      <a:pt x="22" y="27"/>
                    </a:cubicBezTo>
                    <a:cubicBezTo>
                      <a:pt x="23" y="26"/>
                      <a:pt x="24" y="23"/>
                      <a:pt x="24" y="21"/>
                    </a:cubicBezTo>
                    <a:close/>
                  </a:path>
                </a:pathLst>
              </a:custGeom>
              <a:solidFill>
                <a:srgbClr val="D47A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7" name="Freeform 485">
                <a:extLst>
                  <a:ext uri="{FF2B5EF4-FFF2-40B4-BE49-F238E27FC236}">
                    <a16:creationId xmlns:a16="http://schemas.microsoft.com/office/drawing/2014/main" id="{B8F6E7BA-C6E2-475F-B41D-EEE7710362FB}"/>
                  </a:ext>
                </a:extLst>
              </p:cNvPr>
              <p:cNvSpPr>
                <a:spLocks/>
              </p:cNvSpPr>
              <p:nvPr/>
            </p:nvSpPr>
            <p:spPr bwMode="auto">
              <a:xfrm>
                <a:off x="928" y="190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D47A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8" name="Freeform 486">
                <a:extLst>
                  <a:ext uri="{FF2B5EF4-FFF2-40B4-BE49-F238E27FC236}">
                    <a16:creationId xmlns:a16="http://schemas.microsoft.com/office/drawing/2014/main" id="{FBEA0243-322B-4021-A7A8-0C90BEB5FB71}"/>
                  </a:ext>
                </a:extLst>
              </p:cNvPr>
              <p:cNvSpPr>
                <a:spLocks/>
              </p:cNvSpPr>
              <p:nvPr/>
            </p:nvSpPr>
            <p:spPr bwMode="auto">
              <a:xfrm>
                <a:off x="1022" y="2073"/>
                <a:ext cx="47" cy="34"/>
              </a:xfrm>
              <a:custGeom>
                <a:avLst/>
                <a:gdLst>
                  <a:gd name="T0" fmla="*/ 37 w 40"/>
                  <a:gd name="T1" fmla="*/ 15 h 29"/>
                  <a:gd name="T2" fmla="*/ 36 w 40"/>
                  <a:gd name="T3" fmla="*/ 15 h 29"/>
                  <a:gd name="T4" fmla="*/ 34 w 40"/>
                  <a:gd name="T5" fmla="*/ 13 h 29"/>
                  <a:gd name="T6" fmla="*/ 31 w 40"/>
                  <a:gd name="T7" fmla="*/ 11 h 29"/>
                  <a:gd name="T8" fmla="*/ 26 w 40"/>
                  <a:gd name="T9" fmla="*/ 9 h 29"/>
                  <a:gd name="T10" fmla="*/ 18 w 40"/>
                  <a:gd name="T11" fmla="*/ 5 h 29"/>
                  <a:gd name="T12" fmla="*/ 15 w 40"/>
                  <a:gd name="T13" fmla="*/ 3 h 29"/>
                  <a:gd name="T14" fmla="*/ 10 w 40"/>
                  <a:gd name="T15" fmla="*/ 1 h 29"/>
                  <a:gd name="T16" fmla="*/ 3 w 40"/>
                  <a:gd name="T17" fmla="*/ 3 h 29"/>
                  <a:gd name="T18" fmla="*/ 1 w 40"/>
                  <a:gd name="T19" fmla="*/ 10 h 29"/>
                  <a:gd name="T20" fmla="*/ 6 w 40"/>
                  <a:gd name="T21" fmla="*/ 19 h 29"/>
                  <a:gd name="T22" fmla="*/ 14 w 40"/>
                  <a:gd name="T23" fmla="*/ 25 h 29"/>
                  <a:gd name="T24" fmla="*/ 25 w 40"/>
                  <a:gd name="T25" fmla="*/ 29 h 29"/>
                  <a:gd name="T26" fmla="*/ 29 w 40"/>
                  <a:gd name="T27" fmla="*/ 29 h 29"/>
                  <a:gd name="T28" fmla="*/ 33 w 40"/>
                  <a:gd name="T29" fmla="*/ 28 h 29"/>
                  <a:gd name="T30" fmla="*/ 35 w 40"/>
                  <a:gd name="T31" fmla="*/ 27 h 29"/>
                  <a:gd name="T32" fmla="*/ 35 w 40"/>
                  <a:gd name="T33" fmla="*/ 27 h 29"/>
                  <a:gd name="T34" fmla="*/ 40 w 40"/>
                  <a:gd name="T35" fmla="*/ 22 h 29"/>
                  <a:gd name="T36" fmla="*/ 37 w 40"/>
                  <a:gd name="T37"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9">
                    <a:moveTo>
                      <a:pt x="37" y="15"/>
                    </a:moveTo>
                    <a:cubicBezTo>
                      <a:pt x="37" y="15"/>
                      <a:pt x="37" y="15"/>
                      <a:pt x="36" y="15"/>
                    </a:cubicBezTo>
                    <a:cubicBezTo>
                      <a:pt x="36" y="14"/>
                      <a:pt x="35" y="13"/>
                      <a:pt x="34" y="13"/>
                    </a:cubicBezTo>
                    <a:cubicBezTo>
                      <a:pt x="33" y="12"/>
                      <a:pt x="32" y="12"/>
                      <a:pt x="31" y="11"/>
                    </a:cubicBezTo>
                    <a:cubicBezTo>
                      <a:pt x="30" y="10"/>
                      <a:pt x="28" y="10"/>
                      <a:pt x="26" y="9"/>
                    </a:cubicBezTo>
                    <a:cubicBezTo>
                      <a:pt x="23" y="8"/>
                      <a:pt x="21" y="7"/>
                      <a:pt x="18" y="5"/>
                    </a:cubicBezTo>
                    <a:cubicBezTo>
                      <a:pt x="17" y="5"/>
                      <a:pt x="16" y="4"/>
                      <a:pt x="15" y="3"/>
                    </a:cubicBezTo>
                    <a:cubicBezTo>
                      <a:pt x="13" y="2"/>
                      <a:pt x="11" y="1"/>
                      <a:pt x="10" y="1"/>
                    </a:cubicBezTo>
                    <a:cubicBezTo>
                      <a:pt x="7" y="0"/>
                      <a:pt x="4" y="1"/>
                      <a:pt x="3" y="3"/>
                    </a:cubicBezTo>
                    <a:cubicBezTo>
                      <a:pt x="1" y="5"/>
                      <a:pt x="0" y="7"/>
                      <a:pt x="1" y="10"/>
                    </a:cubicBezTo>
                    <a:cubicBezTo>
                      <a:pt x="1" y="13"/>
                      <a:pt x="3" y="16"/>
                      <a:pt x="6" y="19"/>
                    </a:cubicBezTo>
                    <a:cubicBezTo>
                      <a:pt x="8" y="21"/>
                      <a:pt x="11" y="24"/>
                      <a:pt x="14" y="25"/>
                    </a:cubicBezTo>
                    <a:cubicBezTo>
                      <a:pt x="17" y="27"/>
                      <a:pt x="21" y="29"/>
                      <a:pt x="25" y="29"/>
                    </a:cubicBezTo>
                    <a:cubicBezTo>
                      <a:pt x="26" y="29"/>
                      <a:pt x="28" y="29"/>
                      <a:pt x="29" y="29"/>
                    </a:cubicBezTo>
                    <a:cubicBezTo>
                      <a:pt x="30" y="29"/>
                      <a:pt x="32" y="29"/>
                      <a:pt x="33" y="28"/>
                    </a:cubicBezTo>
                    <a:cubicBezTo>
                      <a:pt x="34" y="28"/>
                      <a:pt x="35" y="27"/>
                      <a:pt x="35" y="27"/>
                    </a:cubicBezTo>
                    <a:cubicBezTo>
                      <a:pt x="35" y="27"/>
                      <a:pt x="35" y="27"/>
                      <a:pt x="35" y="27"/>
                    </a:cubicBezTo>
                    <a:cubicBezTo>
                      <a:pt x="38" y="26"/>
                      <a:pt x="40" y="24"/>
                      <a:pt x="40" y="22"/>
                    </a:cubicBezTo>
                    <a:cubicBezTo>
                      <a:pt x="40" y="19"/>
                      <a:pt x="39" y="17"/>
                      <a:pt x="37" y="15"/>
                    </a:cubicBezTo>
                    <a:close/>
                  </a:path>
                </a:pathLst>
              </a:custGeom>
              <a:solidFill>
                <a:srgbClr val="D47A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9" name="Freeform 487">
                <a:extLst>
                  <a:ext uri="{FF2B5EF4-FFF2-40B4-BE49-F238E27FC236}">
                    <a16:creationId xmlns:a16="http://schemas.microsoft.com/office/drawing/2014/main" id="{FB92F677-2B72-440E-A84B-8E61818E294E}"/>
                  </a:ext>
                </a:extLst>
              </p:cNvPr>
              <p:cNvSpPr>
                <a:spLocks/>
              </p:cNvSpPr>
              <p:nvPr/>
            </p:nvSpPr>
            <p:spPr bwMode="auto">
              <a:xfrm>
                <a:off x="1101" y="2096"/>
                <a:ext cx="50" cy="30"/>
              </a:xfrm>
              <a:custGeom>
                <a:avLst/>
                <a:gdLst>
                  <a:gd name="T0" fmla="*/ 40 w 42"/>
                  <a:gd name="T1" fmla="*/ 7 h 26"/>
                  <a:gd name="T2" fmla="*/ 40 w 42"/>
                  <a:gd name="T3" fmla="*/ 7 h 26"/>
                  <a:gd name="T4" fmla="*/ 38 w 42"/>
                  <a:gd name="T5" fmla="*/ 6 h 26"/>
                  <a:gd name="T6" fmla="*/ 37 w 42"/>
                  <a:gd name="T7" fmla="*/ 6 h 26"/>
                  <a:gd name="T8" fmla="*/ 34 w 42"/>
                  <a:gd name="T9" fmla="*/ 4 h 26"/>
                  <a:gd name="T10" fmla="*/ 33 w 42"/>
                  <a:gd name="T11" fmla="*/ 4 h 26"/>
                  <a:gd name="T12" fmla="*/ 24 w 42"/>
                  <a:gd name="T13" fmla="*/ 3 h 26"/>
                  <a:gd name="T14" fmla="*/ 19 w 42"/>
                  <a:gd name="T15" fmla="*/ 3 h 26"/>
                  <a:gd name="T16" fmla="*/ 17 w 42"/>
                  <a:gd name="T17" fmla="*/ 2 h 26"/>
                  <a:gd name="T18" fmla="*/ 15 w 42"/>
                  <a:gd name="T19" fmla="*/ 2 h 26"/>
                  <a:gd name="T20" fmla="*/ 13 w 42"/>
                  <a:gd name="T21" fmla="*/ 2 h 26"/>
                  <a:gd name="T22" fmla="*/ 13 w 42"/>
                  <a:gd name="T23" fmla="*/ 1 h 26"/>
                  <a:gd name="T24" fmla="*/ 13 w 42"/>
                  <a:gd name="T25" fmla="*/ 1 h 26"/>
                  <a:gd name="T26" fmla="*/ 4 w 42"/>
                  <a:gd name="T27" fmla="*/ 2 h 26"/>
                  <a:gd name="T28" fmla="*/ 1 w 42"/>
                  <a:gd name="T29" fmla="*/ 11 h 26"/>
                  <a:gd name="T30" fmla="*/ 4 w 42"/>
                  <a:gd name="T31" fmla="*/ 17 h 26"/>
                  <a:gd name="T32" fmla="*/ 10 w 42"/>
                  <a:gd name="T33" fmla="*/ 22 h 26"/>
                  <a:gd name="T34" fmla="*/ 15 w 42"/>
                  <a:gd name="T35" fmla="*/ 25 h 26"/>
                  <a:gd name="T36" fmla="*/ 27 w 42"/>
                  <a:gd name="T37" fmla="*/ 25 h 26"/>
                  <a:gd name="T38" fmla="*/ 37 w 42"/>
                  <a:gd name="T39" fmla="*/ 19 h 26"/>
                  <a:gd name="T40" fmla="*/ 37 w 42"/>
                  <a:gd name="T41" fmla="*/ 19 h 26"/>
                  <a:gd name="T42" fmla="*/ 38 w 42"/>
                  <a:gd name="T43" fmla="*/ 18 h 26"/>
                  <a:gd name="T44" fmla="*/ 40 w 42"/>
                  <a:gd name="T45" fmla="*/ 15 h 26"/>
                  <a:gd name="T46" fmla="*/ 40 w 42"/>
                  <a:gd name="T47" fmla="*/ 14 h 26"/>
                  <a:gd name="T48" fmla="*/ 41 w 42"/>
                  <a:gd name="T49" fmla="*/ 13 h 26"/>
                  <a:gd name="T50" fmla="*/ 41 w 42"/>
                  <a:gd name="T51" fmla="*/ 11 h 26"/>
                  <a:gd name="T52" fmla="*/ 41 w 42"/>
                  <a:gd name="T53" fmla="*/ 11 h 26"/>
                  <a:gd name="T54" fmla="*/ 40 w 42"/>
                  <a:gd name="T55"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 h="26">
                    <a:moveTo>
                      <a:pt x="40" y="7"/>
                    </a:moveTo>
                    <a:cubicBezTo>
                      <a:pt x="40" y="7"/>
                      <a:pt x="39" y="7"/>
                      <a:pt x="40" y="7"/>
                    </a:cubicBezTo>
                    <a:cubicBezTo>
                      <a:pt x="39" y="7"/>
                      <a:pt x="39" y="7"/>
                      <a:pt x="38" y="6"/>
                    </a:cubicBezTo>
                    <a:cubicBezTo>
                      <a:pt x="38" y="6"/>
                      <a:pt x="38" y="6"/>
                      <a:pt x="37" y="6"/>
                    </a:cubicBezTo>
                    <a:cubicBezTo>
                      <a:pt x="36" y="5"/>
                      <a:pt x="36" y="5"/>
                      <a:pt x="34" y="4"/>
                    </a:cubicBezTo>
                    <a:cubicBezTo>
                      <a:pt x="34" y="4"/>
                      <a:pt x="34" y="4"/>
                      <a:pt x="33" y="4"/>
                    </a:cubicBezTo>
                    <a:cubicBezTo>
                      <a:pt x="30" y="3"/>
                      <a:pt x="27" y="3"/>
                      <a:pt x="24" y="3"/>
                    </a:cubicBezTo>
                    <a:cubicBezTo>
                      <a:pt x="22" y="3"/>
                      <a:pt x="20" y="3"/>
                      <a:pt x="19" y="3"/>
                    </a:cubicBezTo>
                    <a:cubicBezTo>
                      <a:pt x="18" y="3"/>
                      <a:pt x="18" y="2"/>
                      <a:pt x="17" y="2"/>
                    </a:cubicBezTo>
                    <a:cubicBezTo>
                      <a:pt x="17" y="2"/>
                      <a:pt x="16" y="2"/>
                      <a:pt x="15" y="2"/>
                    </a:cubicBezTo>
                    <a:cubicBezTo>
                      <a:pt x="14" y="2"/>
                      <a:pt x="14" y="2"/>
                      <a:pt x="13" y="2"/>
                    </a:cubicBezTo>
                    <a:cubicBezTo>
                      <a:pt x="13" y="2"/>
                      <a:pt x="13" y="1"/>
                      <a:pt x="13" y="1"/>
                    </a:cubicBezTo>
                    <a:cubicBezTo>
                      <a:pt x="13" y="1"/>
                      <a:pt x="13" y="1"/>
                      <a:pt x="13" y="1"/>
                    </a:cubicBezTo>
                    <a:cubicBezTo>
                      <a:pt x="10" y="0"/>
                      <a:pt x="7" y="0"/>
                      <a:pt x="4" y="2"/>
                    </a:cubicBezTo>
                    <a:cubicBezTo>
                      <a:pt x="2" y="4"/>
                      <a:pt x="0" y="8"/>
                      <a:pt x="1" y="11"/>
                    </a:cubicBezTo>
                    <a:cubicBezTo>
                      <a:pt x="2" y="13"/>
                      <a:pt x="3" y="15"/>
                      <a:pt x="4" y="17"/>
                    </a:cubicBezTo>
                    <a:cubicBezTo>
                      <a:pt x="6" y="20"/>
                      <a:pt x="8" y="21"/>
                      <a:pt x="10" y="22"/>
                    </a:cubicBezTo>
                    <a:cubicBezTo>
                      <a:pt x="12" y="23"/>
                      <a:pt x="13" y="24"/>
                      <a:pt x="15" y="25"/>
                    </a:cubicBezTo>
                    <a:cubicBezTo>
                      <a:pt x="19" y="26"/>
                      <a:pt x="23" y="26"/>
                      <a:pt x="27" y="25"/>
                    </a:cubicBezTo>
                    <a:cubicBezTo>
                      <a:pt x="31" y="24"/>
                      <a:pt x="35" y="22"/>
                      <a:pt x="37" y="19"/>
                    </a:cubicBezTo>
                    <a:cubicBezTo>
                      <a:pt x="37" y="19"/>
                      <a:pt x="37" y="19"/>
                      <a:pt x="37" y="19"/>
                    </a:cubicBezTo>
                    <a:cubicBezTo>
                      <a:pt x="38" y="19"/>
                      <a:pt x="38" y="19"/>
                      <a:pt x="38" y="18"/>
                    </a:cubicBezTo>
                    <a:cubicBezTo>
                      <a:pt x="39" y="17"/>
                      <a:pt x="40" y="16"/>
                      <a:pt x="40" y="15"/>
                    </a:cubicBezTo>
                    <a:cubicBezTo>
                      <a:pt x="40" y="14"/>
                      <a:pt x="40" y="14"/>
                      <a:pt x="40" y="14"/>
                    </a:cubicBezTo>
                    <a:cubicBezTo>
                      <a:pt x="41" y="14"/>
                      <a:pt x="41" y="13"/>
                      <a:pt x="41" y="13"/>
                    </a:cubicBezTo>
                    <a:cubicBezTo>
                      <a:pt x="41" y="12"/>
                      <a:pt x="41" y="12"/>
                      <a:pt x="41" y="11"/>
                    </a:cubicBezTo>
                    <a:cubicBezTo>
                      <a:pt x="41" y="11"/>
                      <a:pt x="41" y="11"/>
                      <a:pt x="41" y="11"/>
                    </a:cubicBezTo>
                    <a:cubicBezTo>
                      <a:pt x="42" y="10"/>
                      <a:pt x="41" y="8"/>
                      <a:pt x="40" y="7"/>
                    </a:cubicBezTo>
                    <a:close/>
                  </a:path>
                </a:pathLst>
              </a:custGeom>
              <a:solidFill>
                <a:srgbClr val="D47A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0" name="Freeform 488">
                <a:extLst>
                  <a:ext uri="{FF2B5EF4-FFF2-40B4-BE49-F238E27FC236}">
                    <a16:creationId xmlns:a16="http://schemas.microsoft.com/office/drawing/2014/main" id="{38D09D88-7029-4C1E-9615-152EBEF08E32}"/>
                  </a:ext>
                </a:extLst>
              </p:cNvPr>
              <p:cNvSpPr>
                <a:spLocks/>
              </p:cNvSpPr>
              <p:nvPr/>
            </p:nvSpPr>
            <p:spPr bwMode="auto">
              <a:xfrm>
                <a:off x="1204" y="2111"/>
                <a:ext cx="31" cy="22"/>
              </a:xfrm>
              <a:custGeom>
                <a:avLst/>
                <a:gdLst>
                  <a:gd name="T0" fmla="*/ 25 w 26"/>
                  <a:gd name="T1" fmla="*/ 4 h 19"/>
                  <a:gd name="T2" fmla="*/ 26 w 26"/>
                  <a:gd name="T3" fmla="*/ 4 h 19"/>
                  <a:gd name="T4" fmla="*/ 24 w 26"/>
                  <a:gd name="T5" fmla="*/ 1 h 19"/>
                  <a:gd name="T6" fmla="*/ 23 w 26"/>
                  <a:gd name="T7" fmla="*/ 1 h 19"/>
                  <a:gd name="T8" fmla="*/ 20 w 26"/>
                  <a:gd name="T9" fmla="*/ 0 h 19"/>
                  <a:gd name="T10" fmla="*/ 16 w 26"/>
                  <a:gd name="T11" fmla="*/ 0 h 19"/>
                  <a:gd name="T12" fmla="*/ 13 w 26"/>
                  <a:gd name="T13" fmla="*/ 0 h 19"/>
                  <a:gd name="T14" fmla="*/ 11 w 26"/>
                  <a:gd name="T15" fmla="*/ 1 h 19"/>
                  <a:gd name="T16" fmla="*/ 9 w 26"/>
                  <a:gd name="T17" fmla="*/ 2 h 19"/>
                  <a:gd name="T18" fmla="*/ 8 w 26"/>
                  <a:gd name="T19" fmla="*/ 2 h 19"/>
                  <a:gd name="T20" fmla="*/ 8 w 26"/>
                  <a:gd name="T21" fmla="*/ 2 h 19"/>
                  <a:gd name="T22" fmla="*/ 3 w 26"/>
                  <a:gd name="T23" fmla="*/ 4 h 19"/>
                  <a:gd name="T24" fmla="*/ 3 w 26"/>
                  <a:gd name="T25" fmla="*/ 4 h 19"/>
                  <a:gd name="T26" fmla="*/ 3 w 26"/>
                  <a:gd name="T27" fmla="*/ 5 h 19"/>
                  <a:gd name="T28" fmla="*/ 0 w 26"/>
                  <a:gd name="T29" fmla="*/ 8 h 19"/>
                  <a:gd name="T30" fmla="*/ 1 w 26"/>
                  <a:gd name="T31" fmla="*/ 13 h 19"/>
                  <a:gd name="T32" fmla="*/ 1 w 26"/>
                  <a:gd name="T33" fmla="*/ 12 h 19"/>
                  <a:gd name="T34" fmla="*/ 1 w 26"/>
                  <a:gd name="T35" fmla="*/ 13 h 19"/>
                  <a:gd name="T36" fmla="*/ 2 w 26"/>
                  <a:gd name="T37" fmla="*/ 15 h 19"/>
                  <a:gd name="T38" fmla="*/ 2 w 26"/>
                  <a:gd name="T39" fmla="*/ 15 h 19"/>
                  <a:gd name="T40" fmla="*/ 2 w 26"/>
                  <a:gd name="T41" fmla="*/ 15 h 19"/>
                  <a:gd name="T42" fmla="*/ 7 w 26"/>
                  <a:gd name="T43" fmla="*/ 19 h 19"/>
                  <a:gd name="T44" fmla="*/ 9 w 26"/>
                  <a:gd name="T45" fmla="*/ 19 h 19"/>
                  <a:gd name="T46" fmla="*/ 13 w 26"/>
                  <a:gd name="T47" fmla="*/ 19 h 19"/>
                  <a:gd name="T48" fmla="*/ 19 w 26"/>
                  <a:gd name="T49" fmla="*/ 18 h 19"/>
                  <a:gd name="T50" fmla="*/ 21 w 26"/>
                  <a:gd name="T51" fmla="*/ 17 h 19"/>
                  <a:gd name="T52" fmla="*/ 25 w 26"/>
                  <a:gd name="T53" fmla="*/ 13 h 19"/>
                  <a:gd name="T54" fmla="*/ 26 w 26"/>
                  <a:gd name="T55" fmla="*/ 11 h 19"/>
                  <a:gd name="T56" fmla="*/ 26 w 26"/>
                  <a:gd name="T57" fmla="*/ 9 h 19"/>
                  <a:gd name="T58" fmla="*/ 26 w 26"/>
                  <a:gd name="T59" fmla="*/ 7 h 19"/>
                  <a:gd name="T60" fmla="*/ 25 w 26"/>
                  <a:gd name="T61"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 h="19">
                    <a:moveTo>
                      <a:pt x="25" y="4"/>
                    </a:moveTo>
                    <a:cubicBezTo>
                      <a:pt x="26" y="4"/>
                      <a:pt x="26" y="4"/>
                      <a:pt x="26" y="4"/>
                    </a:cubicBezTo>
                    <a:cubicBezTo>
                      <a:pt x="25" y="3"/>
                      <a:pt x="24" y="2"/>
                      <a:pt x="24" y="1"/>
                    </a:cubicBezTo>
                    <a:cubicBezTo>
                      <a:pt x="23" y="1"/>
                      <a:pt x="23" y="1"/>
                      <a:pt x="23" y="1"/>
                    </a:cubicBezTo>
                    <a:cubicBezTo>
                      <a:pt x="22" y="0"/>
                      <a:pt x="21" y="0"/>
                      <a:pt x="20" y="0"/>
                    </a:cubicBezTo>
                    <a:cubicBezTo>
                      <a:pt x="18" y="0"/>
                      <a:pt x="17" y="0"/>
                      <a:pt x="16" y="0"/>
                    </a:cubicBezTo>
                    <a:cubicBezTo>
                      <a:pt x="15" y="0"/>
                      <a:pt x="14" y="0"/>
                      <a:pt x="13" y="0"/>
                    </a:cubicBezTo>
                    <a:cubicBezTo>
                      <a:pt x="12" y="0"/>
                      <a:pt x="12" y="0"/>
                      <a:pt x="11" y="1"/>
                    </a:cubicBezTo>
                    <a:cubicBezTo>
                      <a:pt x="10" y="1"/>
                      <a:pt x="10" y="1"/>
                      <a:pt x="9" y="2"/>
                    </a:cubicBezTo>
                    <a:cubicBezTo>
                      <a:pt x="9" y="2"/>
                      <a:pt x="9" y="2"/>
                      <a:pt x="8" y="2"/>
                    </a:cubicBezTo>
                    <a:cubicBezTo>
                      <a:pt x="8" y="2"/>
                      <a:pt x="8" y="2"/>
                      <a:pt x="8" y="2"/>
                    </a:cubicBezTo>
                    <a:cubicBezTo>
                      <a:pt x="6" y="3"/>
                      <a:pt x="4" y="3"/>
                      <a:pt x="3" y="4"/>
                    </a:cubicBezTo>
                    <a:cubicBezTo>
                      <a:pt x="3" y="4"/>
                      <a:pt x="3" y="4"/>
                      <a:pt x="3" y="4"/>
                    </a:cubicBezTo>
                    <a:cubicBezTo>
                      <a:pt x="3" y="4"/>
                      <a:pt x="3" y="4"/>
                      <a:pt x="3" y="5"/>
                    </a:cubicBezTo>
                    <a:cubicBezTo>
                      <a:pt x="1" y="5"/>
                      <a:pt x="0" y="7"/>
                      <a:pt x="0" y="8"/>
                    </a:cubicBezTo>
                    <a:cubicBezTo>
                      <a:pt x="0" y="8"/>
                      <a:pt x="0" y="11"/>
                      <a:pt x="1" y="13"/>
                    </a:cubicBezTo>
                    <a:cubicBezTo>
                      <a:pt x="1" y="13"/>
                      <a:pt x="1" y="12"/>
                      <a:pt x="1" y="12"/>
                    </a:cubicBezTo>
                    <a:cubicBezTo>
                      <a:pt x="1" y="13"/>
                      <a:pt x="1" y="13"/>
                      <a:pt x="1" y="13"/>
                    </a:cubicBezTo>
                    <a:cubicBezTo>
                      <a:pt x="1" y="14"/>
                      <a:pt x="2" y="15"/>
                      <a:pt x="2" y="15"/>
                    </a:cubicBezTo>
                    <a:cubicBezTo>
                      <a:pt x="2" y="15"/>
                      <a:pt x="2" y="15"/>
                      <a:pt x="2" y="15"/>
                    </a:cubicBezTo>
                    <a:cubicBezTo>
                      <a:pt x="2" y="15"/>
                      <a:pt x="2" y="15"/>
                      <a:pt x="2" y="15"/>
                    </a:cubicBezTo>
                    <a:cubicBezTo>
                      <a:pt x="3" y="17"/>
                      <a:pt x="5" y="18"/>
                      <a:pt x="7" y="19"/>
                    </a:cubicBezTo>
                    <a:cubicBezTo>
                      <a:pt x="8" y="19"/>
                      <a:pt x="9" y="19"/>
                      <a:pt x="9" y="19"/>
                    </a:cubicBezTo>
                    <a:cubicBezTo>
                      <a:pt x="10" y="19"/>
                      <a:pt x="12" y="19"/>
                      <a:pt x="13" y="19"/>
                    </a:cubicBezTo>
                    <a:cubicBezTo>
                      <a:pt x="15" y="19"/>
                      <a:pt x="17" y="19"/>
                      <a:pt x="19" y="18"/>
                    </a:cubicBezTo>
                    <a:cubicBezTo>
                      <a:pt x="20" y="18"/>
                      <a:pt x="20" y="17"/>
                      <a:pt x="21" y="17"/>
                    </a:cubicBezTo>
                    <a:cubicBezTo>
                      <a:pt x="22" y="16"/>
                      <a:pt x="24" y="15"/>
                      <a:pt x="25" y="13"/>
                    </a:cubicBezTo>
                    <a:cubicBezTo>
                      <a:pt x="25" y="12"/>
                      <a:pt x="25" y="12"/>
                      <a:pt x="26" y="11"/>
                    </a:cubicBezTo>
                    <a:cubicBezTo>
                      <a:pt x="26" y="10"/>
                      <a:pt x="26" y="10"/>
                      <a:pt x="26" y="9"/>
                    </a:cubicBezTo>
                    <a:cubicBezTo>
                      <a:pt x="26" y="9"/>
                      <a:pt x="26" y="8"/>
                      <a:pt x="26" y="7"/>
                    </a:cubicBezTo>
                    <a:cubicBezTo>
                      <a:pt x="26" y="6"/>
                      <a:pt x="26" y="5"/>
                      <a:pt x="25" y="4"/>
                    </a:cubicBezTo>
                    <a:close/>
                  </a:path>
                </a:pathLst>
              </a:custGeom>
              <a:solidFill>
                <a:srgbClr val="D47A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1" name="Freeform 489">
                <a:extLst>
                  <a:ext uri="{FF2B5EF4-FFF2-40B4-BE49-F238E27FC236}">
                    <a16:creationId xmlns:a16="http://schemas.microsoft.com/office/drawing/2014/main" id="{4F77C157-6AEE-4C2D-A798-E064B718E5BC}"/>
                  </a:ext>
                </a:extLst>
              </p:cNvPr>
              <p:cNvSpPr>
                <a:spLocks/>
              </p:cNvSpPr>
              <p:nvPr/>
            </p:nvSpPr>
            <p:spPr bwMode="auto">
              <a:xfrm>
                <a:off x="851" y="2016"/>
                <a:ext cx="0" cy="1"/>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0"/>
                      <a:pt x="0" y="0"/>
                      <a:pt x="0" y="1"/>
                    </a:cubicBezTo>
                    <a:close/>
                  </a:path>
                </a:pathLst>
              </a:custGeom>
              <a:solidFill>
                <a:srgbClr val="E09D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2" name="Freeform 490">
                <a:extLst>
                  <a:ext uri="{FF2B5EF4-FFF2-40B4-BE49-F238E27FC236}">
                    <a16:creationId xmlns:a16="http://schemas.microsoft.com/office/drawing/2014/main" id="{17776C89-59F8-42FF-93C3-3A9D287159D5}"/>
                  </a:ext>
                </a:extLst>
              </p:cNvPr>
              <p:cNvSpPr>
                <a:spLocks/>
              </p:cNvSpPr>
              <p:nvPr/>
            </p:nvSpPr>
            <p:spPr bwMode="auto">
              <a:xfrm>
                <a:off x="867" y="2046"/>
                <a:ext cx="2" cy="2"/>
              </a:xfrm>
              <a:custGeom>
                <a:avLst/>
                <a:gdLst>
                  <a:gd name="T0" fmla="*/ 0 w 1"/>
                  <a:gd name="T1" fmla="*/ 0 h 1"/>
                  <a:gd name="T2" fmla="*/ 0 w 1"/>
                  <a:gd name="T3" fmla="*/ 1 h 1"/>
                  <a:gd name="T4" fmla="*/ 1 w 1"/>
                  <a:gd name="T5" fmla="*/ 0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1" y="0"/>
                      <a:pt x="1" y="0"/>
                      <a:pt x="1" y="0"/>
                    </a:cubicBezTo>
                    <a:cubicBezTo>
                      <a:pt x="0" y="0"/>
                      <a:pt x="0" y="0"/>
                      <a:pt x="0" y="0"/>
                    </a:cubicBezTo>
                    <a:cubicBezTo>
                      <a:pt x="0" y="0"/>
                      <a:pt x="0" y="0"/>
                      <a:pt x="0" y="0"/>
                    </a:cubicBezTo>
                    <a:close/>
                  </a:path>
                </a:pathLst>
              </a:custGeom>
              <a:solidFill>
                <a:srgbClr val="E09D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3" name="Freeform 491">
                <a:extLst>
                  <a:ext uri="{FF2B5EF4-FFF2-40B4-BE49-F238E27FC236}">
                    <a16:creationId xmlns:a16="http://schemas.microsoft.com/office/drawing/2014/main" id="{84A609FC-020D-47AE-9A80-E89E60F9B5F9}"/>
                  </a:ext>
                </a:extLst>
              </p:cNvPr>
              <p:cNvSpPr>
                <a:spLocks/>
              </p:cNvSpPr>
              <p:nvPr/>
            </p:nvSpPr>
            <p:spPr bwMode="auto">
              <a:xfrm>
                <a:off x="837" y="2002"/>
                <a:ext cx="43" cy="77"/>
              </a:xfrm>
              <a:custGeom>
                <a:avLst/>
                <a:gdLst>
                  <a:gd name="T0" fmla="*/ 36 w 37"/>
                  <a:gd name="T1" fmla="*/ 59 h 66"/>
                  <a:gd name="T2" fmla="*/ 34 w 37"/>
                  <a:gd name="T3" fmla="*/ 57 h 66"/>
                  <a:gd name="T4" fmla="*/ 32 w 37"/>
                  <a:gd name="T5" fmla="*/ 53 h 66"/>
                  <a:gd name="T6" fmla="*/ 30 w 37"/>
                  <a:gd name="T7" fmla="*/ 51 h 66"/>
                  <a:gd name="T8" fmla="*/ 28 w 37"/>
                  <a:gd name="T9" fmla="*/ 49 h 66"/>
                  <a:gd name="T10" fmla="*/ 28 w 37"/>
                  <a:gd name="T11" fmla="*/ 49 h 66"/>
                  <a:gd name="T12" fmla="*/ 26 w 37"/>
                  <a:gd name="T13" fmla="*/ 46 h 66"/>
                  <a:gd name="T14" fmla="*/ 26 w 37"/>
                  <a:gd name="T15" fmla="*/ 44 h 66"/>
                  <a:gd name="T16" fmla="*/ 26 w 37"/>
                  <a:gd name="T17" fmla="*/ 40 h 66"/>
                  <a:gd name="T18" fmla="*/ 26 w 37"/>
                  <a:gd name="T19" fmla="*/ 39 h 66"/>
                  <a:gd name="T20" fmla="*/ 27 w 37"/>
                  <a:gd name="T21" fmla="*/ 38 h 66"/>
                  <a:gd name="T22" fmla="*/ 28 w 37"/>
                  <a:gd name="T23" fmla="*/ 36 h 66"/>
                  <a:gd name="T24" fmla="*/ 29 w 37"/>
                  <a:gd name="T25" fmla="*/ 24 h 66"/>
                  <a:gd name="T26" fmla="*/ 16 w 37"/>
                  <a:gd name="T27" fmla="*/ 25 h 66"/>
                  <a:gd name="T28" fmla="*/ 15 w 37"/>
                  <a:gd name="T29" fmla="*/ 24 h 66"/>
                  <a:gd name="T30" fmla="*/ 15 w 37"/>
                  <a:gd name="T31" fmla="*/ 23 h 66"/>
                  <a:gd name="T32" fmla="*/ 14 w 37"/>
                  <a:gd name="T33" fmla="*/ 20 h 66"/>
                  <a:gd name="T34" fmla="*/ 12 w 37"/>
                  <a:gd name="T35" fmla="*/ 16 h 66"/>
                  <a:gd name="T36" fmla="*/ 12 w 37"/>
                  <a:gd name="T37" fmla="*/ 14 h 66"/>
                  <a:gd name="T38" fmla="*/ 12 w 37"/>
                  <a:gd name="T39" fmla="*/ 13 h 66"/>
                  <a:gd name="T40" fmla="*/ 12 w 37"/>
                  <a:gd name="T41" fmla="*/ 12 h 66"/>
                  <a:gd name="T42" fmla="*/ 12 w 37"/>
                  <a:gd name="T43" fmla="*/ 12 h 66"/>
                  <a:gd name="T44" fmla="*/ 12 w 37"/>
                  <a:gd name="T45" fmla="*/ 7 h 66"/>
                  <a:gd name="T46" fmla="*/ 11 w 37"/>
                  <a:gd name="T47" fmla="*/ 4 h 66"/>
                  <a:gd name="T48" fmla="*/ 11 w 37"/>
                  <a:gd name="T49" fmla="*/ 3 h 66"/>
                  <a:gd name="T50" fmla="*/ 2 w 37"/>
                  <a:gd name="T51" fmla="*/ 5 h 66"/>
                  <a:gd name="T52" fmla="*/ 1 w 37"/>
                  <a:gd name="T53" fmla="*/ 19 h 66"/>
                  <a:gd name="T54" fmla="*/ 7 w 37"/>
                  <a:gd name="T55" fmla="*/ 31 h 66"/>
                  <a:gd name="T56" fmla="*/ 11 w 37"/>
                  <a:gd name="T57" fmla="*/ 34 h 66"/>
                  <a:gd name="T58" fmla="*/ 13 w 37"/>
                  <a:gd name="T59" fmla="*/ 57 h 66"/>
                  <a:gd name="T60" fmla="*/ 29 w 37"/>
                  <a:gd name="T61" fmla="*/ 65 h 66"/>
                  <a:gd name="T62" fmla="*/ 35 w 37"/>
                  <a:gd name="T63" fmla="*/ 6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66">
                    <a:moveTo>
                      <a:pt x="36" y="59"/>
                    </a:moveTo>
                    <a:cubicBezTo>
                      <a:pt x="35" y="59"/>
                      <a:pt x="35" y="58"/>
                      <a:pt x="36" y="59"/>
                    </a:cubicBezTo>
                    <a:cubicBezTo>
                      <a:pt x="35" y="59"/>
                      <a:pt x="35" y="58"/>
                      <a:pt x="35" y="58"/>
                    </a:cubicBezTo>
                    <a:cubicBezTo>
                      <a:pt x="35" y="58"/>
                      <a:pt x="34" y="57"/>
                      <a:pt x="34" y="57"/>
                    </a:cubicBezTo>
                    <a:cubicBezTo>
                      <a:pt x="34" y="57"/>
                      <a:pt x="33" y="56"/>
                      <a:pt x="33" y="56"/>
                    </a:cubicBezTo>
                    <a:cubicBezTo>
                      <a:pt x="33" y="55"/>
                      <a:pt x="32" y="54"/>
                      <a:pt x="32" y="53"/>
                    </a:cubicBezTo>
                    <a:cubicBezTo>
                      <a:pt x="31" y="53"/>
                      <a:pt x="31" y="53"/>
                      <a:pt x="30" y="52"/>
                    </a:cubicBezTo>
                    <a:cubicBezTo>
                      <a:pt x="30" y="52"/>
                      <a:pt x="30" y="52"/>
                      <a:pt x="30" y="51"/>
                    </a:cubicBezTo>
                    <a:cubicBezTo>
                      <a:pt x="30" y="51"/>
                      <a:pt x="29" y="51"/>
                      <a:pt x="29" y="50"/>
                    </a:cubicBezTo>
                    <a:cubicBezTo>
                      <a:pt x="29" y="50"/>
                      <a:pt x="28" y="50"/>
                      <a:pt x="28" y="49"/>
                    </a:cubicBezTo>
                    <a:cubicBezTo>
                      <a:pt x="28" y="49"/>
                      <a:pt x="27" y="48"/>
                      <a:pt x="27" y="48"/>
                    </a:cubicBezTo>
                    <a:cubicBezTo>
                      <a:pt x="27" y="48"/>
                      <a:pt x="27" y="48"/>
                      <a:pt x="28" y="49"/>
                    </a:cubicBezTo>
                    <a:cubicBezTo>
                      <a:pt x="27" y="48"/>
                      <a:pt x="27" y="48"/>
                      <a:pt x="27" y="47"/>
                    </a:cubicBezTo>
                    <a:cubicBezTo>
                      <a:pt x="26" y="47"/>
                      <a:pt x="26" y="46"/>
                      <a:pt x="26" y="46"/>
                    </a:cubicBezTo>
                    <a:cubicBezTo>
                      <a:pt x="26" y="46"/>
                      <a:pt x="26" y="45"/>
                      <a:pt x="26" y="45"/>
                    </a:cubicBezTo>
                    <a:cubicBezTo>
                      <a:pt x="26" y="45"/>
                      <a:pt x="26" y="44"/>
                      <a:pt x="26" y="44"/>
                    </a:cubicBezTo>
                    <a:cubicBezTo>
                      <a:pt x="26" y="43"/>
                      <a:pt x="26" y="42"/>
                      <a:pt x="26" y="41"/>
                    </a:cubicBezTo>
                    <a:cubicBezTo>
                      <a:pt x="26" y="41"/>
                      <a:pt x="26" y="41"/>
                      <a:pt x="26" y="40"/>
                    </a:cubicBezTo>
                    <a:cubicBezTo>
                      <a:pt x="26" y="40"/>
                      <a:pt x="26" y="39"/>
                      <a:pt x="26" y="39"/>
                    </a:cubicBezTo>
                    <a:cubicBezTo>
                      <a:pt x="26" y="39"/>
                      <a:pt x="26" y="39"/>
                      <a:pt x="26" y="39"/>
                    </a:cubicBezTo>
                    <a:cubicBezTo>
                      <a:pt x="26" y="39"/>
                      <a:pt x="26" y="39"/>
                      <a:pt x="26" y="38"/>
                    </a:cubicBezTo>
                    <a:cubicBezTo>
                      <a:pt x="26" y="38"/>
                      <a:pt x="26" y="38"/>
                      <a:pt x="27" y="38"/>
                    </a:cubicBezTo>
                    <a:cubicBezTo>
                      <a:pt x="27" y="38"/>
                      <a:pt x="27" y="38"/>
                      <a:pt x="27" y="38"/>
                    </a:cubicBezTo>
                    <a:cubicBezTo>
                      <a:pt x="27" y="37"/>
                      <a:pt x="27" y="37"/>
                      <a:pt x="28" y="36"/>
                    </a:cubicBezTo>
                    <a:cubicBezTo>
                      <a:pt x="28" y="35"/>
                      <a:pt x="29" y="34"/>
                      <a:pt x="30" y="33"/>
                    </a:cubicBezTo>
                    <a:cubicBezTo>
                      <a:pt x="31" y="30"/>
                      <a:pt x="31" y="26"/>
                      <a:pt x="29" y="24"/>
                    </a:cubicBezTo>
                    <a:cubicBezTo>
                      <a:pt x="26" y="22"/>
                      <a:pt x="23" y="21"/>
                      <a:pt x="20" y="23"/>
                    </a:cubicBezTo>
                    <a:cubicBezTo>
                      <a:pt x="18" y="23"/>
                      <a:pt x="17" y="24"/>
                      <a:pt x="16" y="25"/>
                    </a:cubicBezTo>
                    <a:cubicBezTo>
                      <a:pt x="16" y="25"/>
                      <a:pt x="16" y="25"/>
                      <a:pt x="16" y="25"/>
                    </a:cubicBezTo>
                    <a:cubicBezTo>
                      <a:pt x="16" y="25"/>
                      <a:pt x="15" y="24"/>
                      <a:pt x="15" y="24"/>
                    </a:cubicBezTo>
                    <a:cubicBezTo>
                      <a:pt x="15" y="24"/>
                      <a:pt x="15" y="23"/>
                      <a:pt x="15" y="23"/>
                    </a:cubicBezTo>
                    <a:cubicBezTo>
                      <a:pt x="15" y="23"/>
                      <a:pt x="15" y="23"/>
                      <a:pt x="15" y="23"/>
                    </a:cubicBezTo>
                    <a:cubicBezTo>
                      <a:pt x="15" y="23"/>
                      <a:pt x="15" y="22"/>
                      <a:pt x="14" y="22"/>
                    </a:cubicBezTo>
                    <a:cubicBezTo>
                      <a:pt x="14" y="21"/>
                      <a:pt x="14" y="21"/>
                      <a:pt x="14" y="20"/>
                    </a:cubicBezTo>
                    <a:cubicBezTo>
                      <a:pt x="13" y="20"/>
                      <a:pt x="13" y="20"/>
                      <a:pt x="13" y="20"/>
                    </a:cubicBezTo>
                    <a:cubicBezTo>
                      <a:pt x="13" y="19"/>
                      <a:pt x="12" y="18"/>
                      <a:pt x="12" y="16"/>
                    </a:cubicBezTo>
                    <a:cubicBezTo>
                      <a:pt x="12" y="16"/>
                      <a:pt x="12" y="15"/>
                      <a:pt x="12" y="15"/>
                    </a:cubicBezTo>
                    <a:cubicBezTo>
                      <a:pt x="12" y="15"/>
                      <a:pt x="12" y="14"/>
                      <a:pt x="12" y="14"/>
                    </a:cubicBezTo>
                    <a:cubicBezTo>
                      <a:pt x="12" y="14"/>
                      <a:pt x="12" y="13"/>
                      <a:pt x="12" y="13"/>
                    </a:cubicBezTo>
                    <a:cubicBezTo>
                      <a:pt x="12" y="13"/>
                      <a:pt x="12" y="13"/>
                      <a:pt x="12" y="13"/>
                    </a:cubicBezTo>
                    <a:cubicBezTo>
                      <a:pt x="12" y="13"/>
                      <a:pt x="12" y="13"/>
                      <a:pt x="12" y="13"/>
                    </a:cubicBezTo>
                    <a:cubicBezTo>
                      <a:pt x="12" y="13"/>
                      <a:pt x="12" y="13"/>
                      <a:pt x="12" y="12"/>
                    </a:cubicBezTo>
                    <a:cubicBezTo>
                      <a:pt x="12" y="12"/>
                      <a:pt x="12" y="12"/>
                      <a:pt x="11" y="12"/>
                    </a:cubicBezTo>
                    <a:cubicBezTo>
                      <a:pt x="12" y="12"/>
                      <a:pt x="12" y="12"/>
                      <a:pt x="12" y="12"/>
                    </a:cubicBezTo>
                    <a:cubicBezTo>
                      <a:pt x="11" y="12"/>
                      <a:pt x="11" y="11"/>
                      <a:pt x="11" y="11"/>
                    </a:cubicBezTo>
                    <a:cubicBezTo>
                      <a:pt x="11" y="10"/>
                      <a:pt x="11" y="9"/>
                      <a:pt x="12" y="7"/>
                    </a:cubicBezTo>
                    <a:cubicBezTo>
                      <a:pt x="12" y="6"/>
                      <a:pt x="11" y="5"/>
                      <a:pt x="11" y="4"/>
                    </a:cubicBezTo>
                    <a:cubicBezTo>
                      <a:pt x="11" y="4"/>
                      <a:pt x="11" y="4"/>
                      <a:pt x="11" y="4"/>
                    </a:cubicBezTo>
                    <a:cubicBezTo>
                      <a:pt x="11" y="4"/>
                      <a:pt x="11" y="4"/>
                      <a:pt x="11" y="4"/>
                    </a:cubicBezTo>
                    <a:cubicBezTo>
                      <a:pt x="11" y="3"/>
                      <a:pt x="11" y="3"/>
                      <a:pt x="11" y="3"/>
                    </a:cubicBezTo>
                    <a:cubicBezTo>
                      <a:pt x="10" y="1"/>
                      <a:pt x="8" y="0"/>
                      <a:pt x="6" y="1"/>
                    </a:cubicBezTo>
                    <a:cubicBezTo>
                      <a:pt x="4" y="2"/>
                      <a:pt x="3" y="3"/>
                      <a:pt x="2" y="5"/>
                    </a:cubicBezTo>
                    <a:cubicBezTo>
                      <a:pt x="1" y="6"/>
                      <a:pt x="1" y="8"/>
                      <a:pt x="1" y="9"/>
                    </a:cubicBezTo>
                    <a:cubicBezTo>
                      <a:pt x="0" y="13"/>
                      <a:pt x="0" y="16"/>
                      <a:pt x="1" y="19"/>
                    </a:cubicBezTo>
                    <a:cubicBezTo>
                      <a:pt x="1" y="22"/>
                      <a:pt x="2" y="25"/>
                      <a:pt x="4" y="28"/>
                    </a:cubicBezTo>
                    <a:cubicBezTo>
                      <a:pt x="4" y="29"/>
                      <a:pt x="6" y="30"/>
                      <a:pt x="7" y="31"/>
                    </a:cubicBezTo>
                    <a:cubicBezTo>
                      <a:pt x="7" y="32"/>
                      <a:pt x="8" y="32"/>
                      <a:pt x="9" y="33"/>
                    </a:cubicBezTo>
                    <a:cubicBezTo>
                      <a:pt x="9" y="33"/>
                      <a:pt x="10" y="34"/>
                      <a:pt x="11" y="34"/>
                    </a:cubicBezTo>
                    <a:cubicBezTo>
                      <a:pt x="9" y="38"/>
                      <a:pt x="9" y="41"/>
                      <a:pt x="9" y="45"/>
                    </a:cubicBezTo>
                    <a:cubicBezTo>
                      <a:pt x="9" y="49"/>
                      <a:pt x="11" y="54"/>
                      <a:pt x="13" y="57"/>
                    </a:cubicBezTo>
                    <a:cubicBezTo>
                      <a:pt x="16" y="61"/>
                      <a:pt x="20" y="64"/>
                      <a:pt x="25" y="66"/>
                    </a:cubicBezTo>
                    <a:cubicBezTo>
                      <a:pt x="26" y="66"/>
                      <a:pt x="28" y="66"/>
                      <a:pt x="29" y="65"/>
                    </a:cubicBezTo>
                    <a:cubicBezTo>
                      <a:pt x="30" y="65"/>
                      <a:pt x="31" y="65"/>
                      <a:pt x="32" y="65"/>
                    </a:cubicBezTo>
                    <a:cubicBezTo>
                      <a:pt x="33" y="65"/>
                      <a:pt x="34" y="64"/>
                      <a:pt x="35" y="64"/>
                    </a:cubicBezTo>
                    <a:cubicBezTo>
                      <a:pt x="37" y="63"/>
                      <a:pt x="37" y="60"/>
                      <a:pt x="36" y="59"/>
                    </a:cubicBezTo>
                    <a:close/>
                  </a:path>
                </a:pathLst>
              </a:custGeom>
              <a:solidFill>
                <a:srgbClr val="E09D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4" name="Freeform 492">
                <a:extLst>
                  <a:ext uri="{FF2B5EF4-FFF2-40B4-BE49-F238E27FC236}">
                    <a16:creationId xmlns:a16="http://schemas.microsoft.com/office/drawing/2014/main" id="{9BD8A4D9-D260-4BF7-A518-B864898F1516}"/>
                  </a:ext>
                </a:extLst>
              </p:cNvPr>
              <p:cNvSpPr>
                <a:spLocks/>
              </p:cNvSpPr>
              <p:nvPr/>
            </p:nvSpPr>
            <p:spPr bwMode="auto">
              <a:xfrm>
                <a:off x="946" y="2133"/>
                <a:ext cx="33" cy="33"/>
              </a:xfrm>
              <a:custGeom>
                <a:avLst/>
                <a:gdLst>
                  <a:gd name="T0" fmla="*/ 27 w 28"/>
                  <a:gd name="T1" fmla="*/ 22 h 28"/>
                  <a:gd name="T2" fmla="*/ 24 w 28"/>
                  <a:gd name="T3" fmla="*/ 18 h 28"/>
                  <a:gd name="T4" fmla="*/ 24 w 28"/>
                  <a:gd name="T5" fmla="*/ 18 h 28"/>
                  <a:gd name="T6" fmla="*/ 24 w 28"/>
                  <a:gd name="T7" fmla="*/ 17 h 28"/>
                  <a:gd name="T8" fmla="*/ 23 w 28"/>
                  <a:gd name="T9" fmla="*/ 16 h 28"/>
                  <a:gd name="T10" fmla="*/ 21 w 28"/>
                  <a:gd name="T11" fmla="*/ 14 h 28"/>
                  <a:gd name="T12" fmla="*/ 21 w 28"/>
                  <a:gd name="T13" fmla="*/ 14 h 28"/>
                  <a:gd name="T14" fmla="*/ 17 w 28"/>
                  <a:gd name="T15" fmla="*/ 10 h 28"/>
                  <a:gd name="T16" fmla="*/ 13 w 28"/>
                  <a:gd name="T17" fmla="*/ 7 h 28"/>
                  <a:gd name="T18" fmla="*/ 9 w 28"/>
                  <a:gd name="T19" fmla="*/ 2 h 28"/>
                  <a:gd name="T20" fmla="*/ 7 w 28"/>
                  <a:gd name="T21" fmla="*/ 1 h 28"/>
                  <a:gd name="T22" fmla="*/ 2 w 28"/>
                  <a:gd name="T23" fmla="*/ 2 h 28"/>
                  <a:gd name="T24" fmla="*/ 0 w 28"/>
                  <a:gd name="T25" fmla="*/ 7 h 28"/>
                  <a:gd name="T26" fmla="*/ 2 w 28"/>
                  <a:gd name="T27" fmla="*/ 13 h 28"/>
                  <a:gd name="T28" fmla="*/ 8 w 28"/>
                  <a:gd name="T29" fmla="*/ 21 h 28"/>
                  <a:gd name="T30" fmla="*/ 11 w 28"/>
                  <a:gd name="T31" fmla="*/ 24 h 28"/>
                  <a:gd name="T32" fmla="*/ 13 w 28"/>
                  <a:gd name="T33" fmla="*/ 26 h 28"/>
                  <a:gd name="T34" fmla="*/ 17 w 28"/>
                  <a:gd name="T35" fmla="*/ 27 h 28"/>
                  <a:gd name="T36" fmla="*/ 21 w 28"/>
                  <a:gd name="T37" fmla="*/ 28 h 28"/>
                  <a:gd name="T38" fmla="*/ 26 w 28"/>
                  <a:gd name="T39" fmla="*/ 27 h 28"/>
                  <a:gd name="T40" fmla="*/ 27 w 28"/>
                  <a:gd name="T41" fmla="*/ 24 h 28"/>
                  <a:gd name="T42" fmla="*/ 27 w 28"/>
                  <a:gd name="T43"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28">
                    <a:moveTo>
                      <a:pt x="27" y="22"/>
                    </a:moveTo>
                    <a:cubicBezTo>
                      <a:pt x="27" y="20"/>
                      <a:pt x="25" y="19"/>
                      <a:pt x="24" y="18"/>
                    </a:cubicBezTo>
                    <a:cubicBezTo>
                      <a:pt x="24" y="18"/>
                      <a:pt x="24" y="18"/>
                      <a:pt x="24" y="18"/>
                    </a:cubicBezTo>
                    <a:cubicBezTo>
                      <a:pt x="24" y="17"/>
                      <a:pt x="24" y="17"/>
                      <a:pt x="24" y="17"/>
                    </a:cubicBezTo>
                    <a:cubicBezTo>
                      <a:pt x="24" y="17"/>
                      <a:pt x="23" y="16"/>
                      <a:pt x="23" y="16"/>
                    </a:cubicBezTo>
                    <a:cubicBezTo>
                      <a:pt x="22" y="15"/>
                      <a:pt x="22" y="14"/>
                      <a:pt x="21" y="14"/>
                    </a:cubicBezTo>
                    <a:cubicBezTo>
                      <a:pt x="21" y="14"/>
                      <a:pt x="21" y="14"/>
                      <a:pt x="21" y="14"/>
                    </a:cubicBezTo>
                    <a:cubicBezTo>
                      <a:pt x="19" y="13"/>
                      <a:pt x="18" y="12"/>
                      <a:pt x="17" y="10"/>
                    </a:cubicBezTo>
                    <a:cubicBezTo>
                      <a:pt x="16" y="9"/>
                      <a:pt x="15" y="8"/>
                      <a:pt x="13" y="7"/>
                    </a:cubicBezTo>
                    <a:cubicBezTo>
                      <a:pt x="12" y="5"/>
                      <a:pt x="11" y="3"/>
                      <a:pt x="9" y="2"/>
                    </a:cubicBezTo>
                    <a:cubicBezTo>
                      <a:pt x="8" y="2"/>
                      <a:pt x="8" y="2"/>
                      <a:pt x="7" y="1"/>
                    </a:cubicBezTo>
                    <a:cubicBezTo>
                      <a:pt x="5" y="1"/>
                      <a:pt x="3" y="0"/>
                      <a:pt x="2" y="2"/>
                    </a:cubicBezTo>
                    <a:cubicBezTo>
                      <a:pt x="0" y="3"/>
                      <a:pt x="0" y="5"/>
                      <a:pt x="0" y="7"/>
                    </a:cubicBezTo>
                    <a:cubicBezTo>
                      <a:pt x="0" y="9"/>
                      <a:pt x="1" y="11"/>
                      <a:pt x="2" y="13"/>
                    </a:cubicBezTo>
                    <a:cubicBezTo>
                      <a:pt x="3" y="16"/>
                      <a:pt x="5" y="19"/>
                      <a:pt x="8" y="21"/>
                    </a:cubicBezTo>
                    <a:cubicBezTo>
                      <a:pt x="9" y="22"/>
                      <a:pt x="10" y="23"/>
                      <a:pt x="11" y="24"/>
                    </a:cubicBezTo>
                    <a:cubicBezTo>
                      <a:pt x="11" y="24"/>
                      <a:pt x="12" y="25"/>
                      <a:pt x="13" y="26"/>
                    </a:cubicBezTo>
                    <a:cubicBezTo>
                      <a:pt x="14" y="27"/>
                      <a:pt x="15" y="27"/>
                      <a:pt x="17" y="27"/>
                    </a:cubicBezTo>
                    <a:cubicBezTo>
                      <a:pt x="18" y="28"/>
                      <a:pt x="19" y="28"/>
                      <a:pt x="21" y="28"/>
                    </a:cubicBezTo>
                    <a:cubicBezTo>
                      <a:pt x="23" y="28"/>
                      <a:pt x="24" y="28"/>
                      <a:pt x="26" y="27"/>
                    </a:cubicBezTo>
                    <a:cubicBezTo>
                      <a:pt x="27" y="26"/>
                      <a:pt x="28" y="25"/>
                      <a:pt x="27" y="24"/>
                    </a:cubicBezTo>
                    <a:cubicBezTo>
                      <a:pt x="27" y="23"/>
                      <a:pt x="27" y="22"/>
                      <a:pt x="27" y="22"/>
                    </a:cubicBezTo>
                    <a:close/>
                  </a:path>
                </a:pathLst>
              </a:custGeom>
              <a:solidFill>
                <a:srgbClr val="E09D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5" name="Freeform 493">
                <a:extLst>
                  <a:ext uri="{FF2B5EF4-FFF2-40B4-BE49-F238E27FC236}">
                    <a16:creationId xmlns:a16="http://schemas.microsoft.com/office/drawing/2014/main" id="{C7E0F30A-5607-4870-A51C-8624F2524D02}"/>
                  </a:ext>
                </a:extLst>
              </p:cNvPr>
              <p:cNvSpPr>
                <a:spLocks/>
              </p:cNvSpPr>
              <p:nvPr/>
            </p:nvSpPr>
            <p:spPr bwMode="auto">
              <a:xfrm>
                <a:off x="1076" y="2202"/>
                <a:ext cx="34" cy="23"/>
              </a:xfrm>
              <a:custGeom>
                <a:avLst/>
                <a:gdLst>
                  <a:gd name="T0" fmla="*/ 26 w 29"/>
                  <a:gd name="T1" fmla="*/ 7 h 19"/>
                  <a:gd name="T2" fmla="*/ 25 w 29"/>
                  <a:gd name="T3" fmla="*/ 7 h 19"/>
                  <a:gd name="T4" fmla="*/ 23 w 29"/>
                  <a:gd name="T5" fmla="*/ 6 h 19"/>
                  <a:gd name="T6" fmla="*/ 23 w 29"/>
                  <a:gd name="T7" fmla="*/ 6 h 19"/>
                  <a:gd name="T8" fmla="*/ 21 w 29"/>
                  <a:gd name="T9" fmla="*/ 5 h 19"/>
                  <a:gd name="T10" fmla="*/ 17 w 29"/>
                  <a:gd name="T11" fmla="*/ 4 h 19"/>
                  <a:gd name="T12" fmla="*/ 15 w 29"/>
                  <a:gd name="T13" fmla="*/ 3 h 19"/>
                  <a:gd name="T14" fmla="*/ 14 w 29"/>
                  <a:gd name="T15" fmla="*/ 3 h 19"/>
                  <a:gd name="T16" fmla="*/ 12 w 29"/>
                  <a:gd name="T17" fmla="*/ 1 h 19"/>
                  <a:gd name="T18" fmla="*/ 11 w 29"/>
                  <a:gd name="T19" fmla="*/ 1 h 19"/>
                  <a:gd name="T20" fmla="*/ 7 w 29"/>
                  <a:gd name="T21" fmla="*/ 1 h 19"/>
                  <a:gd name="T22" fmla="*/ 5 w 29"/>
                  <a:gd name="T23" fmla="*/ 0 h 19"/>
                  <a:gd name="T24" fmla="*/ 5 w 29"/>
                  <a:gd name="T25" fmla="*/ 0 h 19"/>
                  <a:gd name="T26" fmla="*/ 5 w 29"/>
                  <a:gd name="T27" fmla="*/ 0 h 19"/>
                  <a:gd name="T28" fmla="*/ 2 w 29"/>
                  <a:gd name="T29" fmla="*/ 1 h 19"/>
                  <a:gd name="T30" fmla="*/ 0 w 29"/>
                  <a:gd name="T31" fmla="*/ 6 h 19"/>
                  <a:gd name="T32" fmla="*/ 2 w 29"/>
                  <a:gd name="T33" fmla="*/ 10 h 19"/>
                  <a:gd name="T34" fmla="*/ 4 w 29"/>
                  <a:gd name="T35" fmla="*/ 14 h 19"/>
                  <a:gd name="T36" fmla="*/ 10 w 29"/>
                  <a:gd name="T37" fmla="*/ 17 h 19"/>
                  <a:gd name="T38" fmla="*/ 20 w 29"/>
                  <a:gd name="T39" fmla="*/ 17 h 19"/>
                  <a:gd name="T40" fmla="*/ 23 w 29"/>
                  <a:gd name="T41" fmla="*/ 16 h 19"/>
                  <a:gd name="T42" fmla="*/ 24 w 29"/>
                  <a:gd name="T43" fmla="*/ 15 h 19"/>
                  <a:gd name="T44" fmla="*/ 24 w 29"/>
                  <a:gd name="T45" fmla="*/ 15 h 19"/>
                  <a:gd name="T46" fmla="*/ 27 w 29"/>
                  <a:gd name="T47" fmla="*/ 12 h 19"/>
                  <a:gd name="T48" fmla="*/ 27 w 29"/>
                  <a:gd name="T49" fmla="*/ 11 h 19"/>
                  <a:gd name="T50" fmla="*/ 26 w 29"/>
                  <a:gd name="T51"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19">
                    <a:moveTo>
                      <a:pt x="26" y="7"/>
                    </a:moveTo>
                    <a:cubicBezTo>
                      <a:pt x="25" y="7"/>
                      <a:pt x="25" y="7"/>
                      <a:pt x="25" y="7"/>
                    </a:cubicBezTo>
                    <a:cubicBezTo>
                      <a:pt x="25" y="7"/>
                      <a:pt x="24" y="7"/>
                      <a:pt x="23" y="6"/>
                    </a:cubicBezTo>
                    <a:cubicBezTo>
                      <a:pt x="23" y="6"/>
                      <a:pt x="23" y="6"/>
                      <a:pt x="23" y="6"/>
                    </a:cubicBezTo>
                    <a:cubicBezTo>
                      <a:pt x="22" y="6"/>
                      <a:pt x="22" y="6"/>
                      <a:pt x="21" y="5"/>
                    </a:cubicBezTo>
                    <a:cubicBezTo>
                      <a:pt x="20" y="5"/>
                      <a:pt x="19" y="4"/>
                      <a:pt x="17" y="4"/>
                    </a:cubicBezTo>
                    <a:cubicBezTo>
                      <a:pt x="17" y="4"/>
                      <a:pt x="16" y="3"/>
                      <a:pt x="15" y="3"/>
                    </a:cubicBezTo>
                    <a:cubicBezTo>
                      <a:pt x="15" y="3"/>
                      <a:pt x="15" y="3"/>
                      <a:pt x="14" y="3"/>
                    </a:cubicBezTo>
                    <a:cubicBezTo>
                      <a:pt x="14" y="2"/>
                      <a:pt x="13" y="2"/>
                      <a:pt x="12" y="1"/>
                    </a:cubicBezTo>
                    <a:cubicBezTo>
                      <a:pt x="12" y="1"/>
                      <a:pt x="11" y="1"/>
                      <a:pt x="11" y="1"/>
                    </a:cubicBezTo>
                    <a:cubicBezTo>
                      <a:pt x="9" y="1"/>
                      <a:pt x="8" y="1"/>
                      <a:pt x="7" y="1"/>
                    </a:cubicBezTo>
                    <a:cubicBezTo>
                      <a:pt x="6" y="0"/>
                      <a:pt x="6" y="0"/>
                      <a:pt x="5" y="0"/>
                    </a:cubicBezTo>
                    <a:cubicBezTo>
                      <a:pt x="5" y="0"/>
                      <a:pt x="5" y="0"/>
                      <a:pt x="5" y="0"/>
                    </a:cubicBezTo>
                    <a:cubicBezTo>
                      <a:pt x="5" y="0"/>
                      <a:pt x="5" y="0"/>
                      <a:pt x="5" y="0"/>
                    </a:cubicBezTo>
                    <a:cubicBezTo>
                      <a:pt x="4" y="0"/>
                      <a:pt x="3" y="0"/>
                      <a:pt x="2" y="1"/>
                    </a:cubicBezTo>
                    <a:cubicBezTo>
                      <a:pt x="1" y="2"/>
                      <a:pt x="0" y="4"/>
                      <a:pt x="0" y="6"/>
                    </a:cubicBezTo>
                    <a:cubicBezTo>
                      <a:pt x="0" y="7"/>
                      <a:pt x="1" y="9"/>
                      <a:pt x="2" y="10"/>
                    </a:cubicBezTo>
                    <a:cubicBezTo>
                      <a:pt x="2" y="12"/>
                      <a:pt x="3" y="13"/>
                      <a:pt x="4" y="14"/>
                    </a:cubicBezTo>
                    <a:cubicBezTo>
                      <a:pt x="6" y="16"/>
                      <a:pt x="8" y="17"/>
                      <a:pt x="10" y="17"/>
                    </a:cubicBezTo>
                    <a:cubicBezTo>
                      <a:pt x="13" y="18"/>
                      <a:pt x="17" y="19"/>
                      <a:pt x="20" y="17"/>
                    </a:cubicBezTo>
                    <a:cubicBezTo>
                      <a:pt x="21" y="17"/>
                      <a:pt x="22" y="17"/>
                      <a:pt x="23" y="16"/>
                    </a:cubicBezTo>
                    <a:cubicBezTo>
                      <a:pt x="23" y="16"/>
                      <a:pt x="24" y="15"/>
                      <a:pt x="24" y="15"/>
                    </a:cubicBezTo>
                    <a:cubicBezTo>
                      <a:pt x="24" y="15"/>
                      <a:pt x="24" y="15"/>
                      <a:pt x="24" y="15"/>
                    </a:cubicBezTo>
                    <a:cubicBezTo>
                      <a:pt x="25" y="14"/>
                      <a:pt x="26" y="13"/>
                      <a:pt x="27" y="12"/>
                    </a:cubicBezTo>
                    <a:cubicBezTo>
                      <a:pt x="27" y="12"/>
                      <a:pt x="27" y="12"/>
                      <a:pt x="27" y="11"/>
                    </a:cubicBezTo>
                    <a:cubicBezTo>
                      <a:pt x="29" y="10"/>
                      <a:pt x="28" y="7"/>
                      <a:pt x="26" y="7"/>
                    </a:cubicBezTo>
                    <a:close/>
                  </a:path>
                </a:pathLst>
              </a:custGeom>
              <a:solidFill>
                <a:srgbClr val="E09D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6" name="Freeform 494">
                <a:extLst>
                  <a:ext uri="{FF2B5EF4-FFF2-40B4-BE49-F238E27FC236}">
                    <a16:creationId xmlns:a16="http://schemas.microsoft.com/office/drawing/2014/main" id="{BAE77BED-6C27-4438-81A9-FC9F170BBB79}"/>
                  </a:ext>
                </a:extLst>
              </p:cNvPr>
              <p:cNvSpPr>
                <a:spLocks/>
              </p:cNvSpPr>
              <p:nvPr/>
            </p:nvSpPr>
            <p:spPr bwMode="auto">
              <a:xfrm>
                <a:off x="1189" y="1687"/>
                <a:ext cx="46" cy="34"/>
              </a:xfrm>
              <a:custGeom>
                <a:avLst/>
                <a:gdLst>
                  <a:gd name="T0" fmla="*/ 38 w 39"/>
                  <a:gd name="T1" fmla="*/ 14 h 29"/>
                  <a:gd name="T2" fmla="*/ 36 w 39"/>
                  <a:gd name="T3" fmla="*/ 10 h 29"/>
                  <a:gd name="T4" fmla="*/ 33 w 39"/>
                  <a:gd name="T5" fmla="*/ 7 h 29"/>
                  <a:gd name="T6" fmla="*/ 23 w 39"/>
                  <a:gd name="T7" fmla="*/ 2 h 29"/>
                  <a:gd name="T8" fmla="*/ 11 w 39"/>
                  <a:gd name="T9" fmla="*/ 1 h 29"/>
                  <a:gd name="T10" fmla="*/ 8 w 39"/>
                  <a:gd name="T11" fmla="*/ 2 h 29"/>
                  <a:gd name="T12" fmla="*/ 5 w 39"/>
                  <a:gd name="T13" fmla="*/ 3 h 29"/>
                  <a:gd name="T14" fmla="*/ 1 w 39"/>
                  <a:gd name="T15" fmla="*/ 7 h 29"/>
                  <a:gd name="T16" fmla="*/ 0 w 39"/>
                  <a:gd name="T17" fmla="*/ 12 h 29"/>
                  <a:gd name="T18" fmla="*/ 4 w 39"/>
                  <a:gd name="T19" fmla="*/ 19 h 29"/>
                  <a:gd name="T20" fmla="*/ 11 w 39"/>
                  <a:gd name="T21" fmla="*/ 20 h 29"/>
                  <a:gd name="T22" fmla="*/ 12 w 39"/>
                  <a:gd name="T23" fmla="*/ 20 h 29"/>
                  <a:gd name="T24" fmla="*/ 15 w 39"/>
                  <a:gd name="T25" fmla="*/ 20 h 29"/>
                  <a:gd name="T26" fmla="*/ 18 w 39"/>
                  <a:gd name="T27" fmla="*/ 21 h 29"/>
                  <a:gd name="T28" fmla="*/ 20 w 39"/>
                  <a:gd name="T29" fmla="*/ 22 h 29"/>
                  <a:gd name="T30" fmla="*/ 21 w 39"/>
                  <a:gd name="T31" fmla="*/ 23 h 29"/>
                  <a:gd name="T32" fmla="*/ 23 w 39"/>
                  <a:gd name="T33" fmla="*/ 25 h 29"/>
                  <a:gd name="T34" fmla="*/ 27 w 39"/>
                  <a:gd name="T35" fmla="*/ 27 h 29"/>
                  <a:gd name="T36" fmla="*/ 38 w 39"/>
                  <a:gd name="T37" fmla="*/ 22 h 29"/>
                  <a:gd name="T38" fmla="*/ 38 w 39"/>
                  <a:gd name="T39" fmla="*/ 21 h 29"/>
                  <a:gd name="T40" fmla="*/ 38 w 39"/>
                  <a:gd name="T41"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29">
                    <a:moveTo>
                      <a:pt x="38" y="14"/>
                    </a:moveTo>
                    <a:cubicBezTo>
                      <a:pt x="37" y="12"/>
                      <a:pt x="37" y="11"/>
                      <a:pt x="36" y="10"/>
                    </a:cubicBezTo>
                    <a:cubicBezTo>
                      <a:pt x="35" y="9"/>
                      <a:pt x="34" y="8"/>
                      <a:pt x="33" y="7"/>
                    </a:cubicBezTo>
                    <a:cubicBezTo>
                      <a:pt x="30" y="5"/>
                      <a:pt x="27" y="3"/>
                      <a:pt x="23" y="2"/>
                    </a:cubicBezTo>
                    <a:cubicBezTo>
                      <a:pt x="19" y="0"/>
                      <a:pt x="15" y="1"/>
                      <a:pt x="11" y="1"/>
                    </a:cubicBezTo>
                    <a:cubicBezTo>
                      <a:pt x="10" y="1"/>
                      <a:pt x="9" y="2"/>
                      <a:pt x="8" y="2"/>
                    </a:cubicBezTo>
                    <a:cubicBezTo>
                      <a:pt x="7" y="2"/>
                      <a:pt x="6" y="3"/>
                      <a:pt x="5" y="3"/>
                    </a:cubicBezTo>
                    <a:cubicBezTo>
                      <a:pt x="3" y="4"/>
                      <a:pt x="2" y="5"/>
                      <a:pt x="1" y="7"/>
                    </a:cubicBezTo>
                    <a:cubicBezTo>
                      <a:pt x="0" y="8"/>
                      <a:pt x="0" y="10"/>
                      <a:pt x="0" y="12"/>
                    </a:cubicBezTo>
                    <a:cubicBezTo>
                      <a:pt x="0" y="15"/>
                      <a:pt x="2" y="17"/>
                      <a:pt x="4" y="19"/>
                    </a:cubicBezTo>
                    <a:cubicBezTo>
                      <a:pt x="6" y="20"/>
                      <a:pt x="8" y="20"/>
                      <a:pt x="11" y="20"/>
                    </a:cubicBezTo>
                    <a:cubicBezTo>
                      <a:pt x="11" y="20"/>
                      <a:pt x="12" y="20"/>
                      <a:pt x="12" y="20"/>
                    </a:cubicBezTo>
                    <a:cubicBezTo>
                      <a:pt x="13" y="20"/>
                      <a:pt x="14" y="20"/>
                      <a:pt x="15" y="20"/>
                    </a:cubicBezTo>
                    <a:cubicBezTo>
                      <a:pt x="16" y="20"/>
                      <a:pt x="17" y="20"/>
                      <a:pt x="18" y="21"/>
                    </a:cubicBezTo>
                    <a:cubicBezTo>
                      <a:pt x="18" y="21"/>
                      <a:pt x="19" y="21"/>
                      <a:pt x="20" y="22"/>
                    </a:cubicBezTo>
                    <a:cubicBezTo>
                      <a:pt x="20" y="22"/>
                      <a:pt x="21" y="23"/>
                      <a:pt x="21" y="23"/>
                    </a:cubicBezTo>
                    <a:cubicBezTo>
                      <a:pt x="22" y="24"/>
                      <a:pt x="22" y="24"/>
                      <a:pt x="23" y="25"/>
                    </a:cubicBezTo>
                    <a:cubicBezTo>
                      <a:pt x="24" y="26"/>
                      <a:pt x="26" y="27"/>
                      <a:pt x="27" y="27"/>
                    </a:cubicBezTo>
                    <a:cubicBezTo>
                      <a:pt x="32" y="29"/>
                      <a:pt x="37" y="27"/>
                      <a:pt x="38" y="22"/>
                    </a:cubicBezTo>
                    <a:cubicBezTo>
                      <a:pt x="38" y="21"/>
                      <a:pt x="38" y="21"/>
                      <a:pt x="38" y="21"/>
                    </a:cubicBezTo>
                    <a:cubicBezTo>
                      <a:pt x="39" y="19"/>
                      <a:pt x="39" y="16"/>
                      <a:pt x="38" y="14"/>
                    </a:cubicBezTo>
                    <a:close/>
                  </a:path>
                </a:pathLst>
              </a:custGeom>
              <a:solidFill>
                <a:srgbClr val="EAB8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7" name="Freeform 495">
                <a:extLst>
                  <a:ext uri="{FF2B5EF4-FFF2-40B4-BE49-F238E27FC236}">
                    <a16:creationId xmlns:a16="http://schemas.microsoft.com/office/drawing/2014/main" id="{4C0D4E68-6CB9-4864-90B8-B377A72739A3}"/>
                  </a:ext>
                </a:extLst>
              </p:cNvPr>
              <p:cNvSpPr>
                <a:spLocks/>
              </p:cNvSpPr>
              <p:nvPr/>
            </p:nvSpPr>
            <p:spPr bwMode="auto">
              <a:xfrm>
                <a:off x="1252" y="1742"/>
                <a:ext cx="32" cy="27"/>
              </a:xfrm>
              <a:custGeom>
                <a:avLst/>
                <a:gdLst>
                  <a:gd name="T0" fmla="*/ 27 w 27"/>
                  <a:gd name="T1" fmla="*/ 12 h 23"/>
                  <a:gd name="T2" fmla="*/ 26 w 27"/>
                  <a:gd name="T3" fmla="*/ 9 h 23"/>
                  <a:gd name="T4" fmla="*/ 23 w 27"/>
                  <a:gd name="T5" fmla="*/ 6 h 23"/>
                  <a:gd name="T6" fmla="*/ 16 w 27"/>
                  <a:gd name="T7" fmla="*/ 1 h 23"/>
                  <a:gd name="T8" fmla="*/ 12 w 27"/>
                  <a:gd name="T9" fmla="*/ 0 h 23"/>
                  <a:gd name="T10" fmla="*/ 9 w 27"/>
                  <a:gd name="T11" fmla="*/ 0 h 23"/>
                  <a:gd name="T12" fmla="*/ 4 w 27"/>
                  <a:gd name="T13" fmla="*/ 1 h 23"/>
                  <a:gd name="T14" fmla="*/ 2 w 27"/>
                  <a:gd name="T15" fmla="*/ 3 h 23"/>
                  <a:gd name="T16" fmla="*/ 0 w 27"/>
                  <a:gd name="T17" fmla="*/ 7 h 23"/>
                  <a:gd name="T18" fmla="*/ 2 w 27"/>
                  <a:gd name="T19" fmla="*/ 11 h 23"/>
                  <a:gd name="T20" fmla="*/ 3 w 27"/>
                  <a:gd name="T21" fmla="*/ 12 h 23"/>
                  <a:gd name="T22" fmla="*/ 4 w 27"/>
                  <a:gd name="T23" fmla="*/ 12 h 23"/>
                  <a:gd name="T24" fmla="*/ 5 w 27"/>
                  <a:gd name="T25" fmla="*/ 13 h 23"/>
                  <a:gd name="T26" fmla="*/ 6 w 27"/>
                  <a:gd name="T27" fmla="*/ 13 h 23"/>
                  <a:gd name="T28" fmla="*/ 7 w 27"/>
                  <a:gd name="T29" fmla="*/ 14 h 23"/>
                  <a:gd name="T30" fmla="*/ 8 w 27"/>
                  <a:gd name="T31" fmla="*/ 14 h 23"/>
                  <a:gd name="T32" fmla="*/ 10 w 27"/>
                  <a:gd name="T33" fmla="*/ 15 h 23"/>
                  <a:gd name="T34" fmla="*/ 9 w 27"/>
                  <a:gd name="T35" fmla="*/ 14 h 23"/>
                  <a:gd name="T36" fmla="*/ 9 w 27"/>
                  <a:gd name="T37" fmla="*/ 14 h 23"/>
                  <a:gd name="T38" fmla="*/ 10 w 27"/>
                  <a:gd name="T39" fmla="*/ 15 h 23"/>
                  <a:gd name="T40" fmla="*/ 12 w 27"/>
                  <a:gd name="T41" fmla="*/ 16 h 23"/>
                  <a:gd name="T42" fmla="*/ 13 w 27"/>
                  <a:gd name="T43" fmla="*/ 18 h 23"/>
                  <a:gd name="T44" fmla="*/ 15 w 27"/>
                  <a:gd name="T45" fmla="*/ 21 h 23"/>
                  <a:gd name="T46" fmla="*/ 20 w 27"/>
                  <a:gd name="T47" fmla="*/ 22 h 23"/>
                  <a:gd name="T48" fmla="*/ 25 w 27"/>
                  <a:gd name="T49" fmla="*/ 20 h 23"/>
                  <a:gd name="T50" fmla="*/ 27 w 27"/>
                  <a:gd name="T51" fmla="*/ 15 h 23"/>
                  <a:gd name="T52" fmla="*/ 27 w 27"/>
                  <a:gd name="T53"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 h="23">
                    <a:moveTo>
                      <a:pt x="27" y="12"/>
                    </a:moveTo>
                    <a:cubicBezTo>
                      <a:pt x="27" y="11"/>
                      <a:pt x="26" y="10"/>
                      <a:pt x="26" y="9"/>
                    </a:cubicBezTo>
                    <a:cubicBezTo>
                      <a:pt x="25" y="8"/>
                      <a:pt x="24" y="7"/>
                      <a:pt x="23" y="6"/>
                    </a:cubicBezTo>
                    <a:cubicBezTo>
                      <a:pt x="21" y="3"/>
                      <a:pt x="19" y="2"/>
                      <a:pt x="16" y="1"/>
                    </a:cubicBezTo>
                    <a:cubicBezTo>
                      <a:pt x="14" y="0"/>
                      <a:pt x="13" y="0"/>
                      <a:pt x="12" y="0"/>
                    </a:cubicBezTo>
                    <a:cubicBezTo>
                      <a:pt x="11" y="0"/>
                      <a:pt x="10" y="0"/>
                      <a:pt x="9" y="0"/>
                    </a:cubicBezTo>
                    <a:cubicBezTo>
                      <a:pt x="7" y="0"/>
                      <a:pt x="6" y="0"/>
                      <a:pt x="4" y="1"/>
                    </a:cubicBezTo>
                    <a:cubicBezTo>
                      <a:pt x="4" y="2"/>
                      <a:pt x="3" y="2"/>
                      <a:pt x="2" y="3"/>
                    </a:cubicBezTo>
                    <a:cubicBezTo>
                      <a:pt x="1" y="4"/>
                      <a:pt x="0" y="6"/>
                      <a:pt x="0" y="7"/>
                    </a:cubicBezTo>
                    <a:cubicBezTo>
                      <a:pt x="0" y="9"/>
                      <a:pt x="1" y="10"/>
                      <a:pt x="2" y="11"/>
                    </a:cubicBezTo>
                    <a:cubicBezTo>
                      <a:pt x="2" y="11"/>
                      <a:pt x="2" y="12"/>
                      <a:pt x="3" y="12"/>
                    </a:cubicBezTo>
                    <a:cubicBezTo>
                      <a:pt x="3" y="12"/>
                      <a:pt x="4" y="12"/>
                      <a:pt x="4" y="12"/>
                    </a:cubicBezTo>
                    <a:cubicBezTo>
                      <a:pt x="4" y="13"/>
                      <a:pt x="4" y="13"/>
                      <a:pt x="5" y="13"/>
                    </a:cubicBezTo>
                    <a:cubicBezTo>
                      <a:pt x="5" y="13"/>
                      <a:pt x="6" y="13"/>
                      <a:pt x="6" y="13"/>
                    </a:cubicBezTo>
                    <a:cubicBezTo>
                      <a:pt x="6" y="13"/>
                      <a:pt x="7" y="13"/>
                      <a:pt x="7" y="14"/>
                    </a:cubicBezTo>
                    <a:cubicBezTo>
                      <a:pt x="7" y="14"/>
                      <a:pt x="8" y="14"/>
                      <a:pt x="8" y="14"/>
                    </a:cubicBezTo>
                    <a:cubicBezTo>
                      <a:pt x="9" y="14"/>
                      <a:pt x="10" y="15"/>
                      <a:pt x="10" y="15"/>
                    </a:cubicBezTo>
                    <a:cubicBezTo>
                      <a:pt x="10" y="15"/>
                      <a:pt x="10" y="14"/>
                      <a:pt x="9" y="14"/>
                    </a:cubicBezTo>
                    <a:cubicBezTo>
                      <a:pt x="9" y="14"/>
                      <a:pt x="9" y="14"/>
                      <a:pt x="9" y="14"/>
                    </a:cubicBezTo>
                    <a:cubicBezTo>
                      <a:pt x="10" y="15"/>
                      <a:pt x="10" y="15"/>
                      <a:pt x="10" y="15"/>
                    </a:cubicBezTo>
                    <a:cubicBezTo>
                      <a:pt x="11" y="16"/>
                      <a:pt x="11" y="16"/>
                      <a:pt x="12" y="16"/>
                    </a:cubicBezTo>
                    <a:cubicBezTo>
                      <a:pt x="12" y="17"/>
                      <a:pt x="12" y="17"/>
                      <a:pt x="13" y="18"/>
                    </a:cubicBezTo>
                    <a:cubicBezTo>
                      <a:pt x="13" y="19"/>
                      <a:pt x="14" y="20"/>
                      <a:pt x="15" y="21"/>
                    </a:cubicBezTo>
                    <a:cubicBezTo>
                      <a:pt x="16" y="22"/>
                      <a:pt x="18" y="23"/>
                      <a:pt x="20" y="22"/>
                    </a:cubicBezTo>
                    <a:cubicBezTo>
                      <a:pt x="22" y="22"/>
                      <a:pt x="24" y="22"/>
                      <a:pt x="25" y="20"/>
                    </a:cubicBezTo>
                    <a:cubicBezTo>
                      <a:pt x="27" y="19"/>
                      <a:pt x="27" y="17"/>
                      <a:pt x="27" y="15"/>
                    </a:cubicBezTo>
                    <a:cubicBezTo>
                      <a:pt x="27" y="14"/>
                      <a:pt x="27" y="13"/>
                      <a:pt x="27" y="12"/>
                    </a:cubicBezTo>
                    <a:close/>
                  </a:path>
                </a:pathLst>
              </a:custGeom>
              <a:solidFill>
                <a:srgbClr val="EAB8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8" name="Freeform 496">
                <a:extLst>
                  <a:ext uri="{FF2B5EF4-FFF2-40B4-BE49-F238E27FC236}">
                    <a16:creationId xmlns:a16="http://schemas.microsoft.com/office/drawing/2014/main" id="{5FE4D33D-3311-4A5C-A19A-4B9ACF660764}"/>
                  </a:ext>
                </a:extLst>
              </p:cNvPr>
              <p:cNvSpPr>
                <a:spLocks/>
              </p:cNvSpPr>
              <p:nvPr/>
            </p:nvSpPr>
            <p:spPr bwMode="auto">
              <a:xfrm>
                <a:off x="1285" y="1794"/>
                <a:ext cx="55" cy="50"/>
              </a:xfrm>
              <a:custGeom>
                <a:avLst/>
                <a:gdLst>
                  <a:gd name="T0" fmla="*/ 46 w 47"/>
                  <a:gd name="T1" fmla="*/ 21 h 42"/>
                  <a:gd name="T2" fmla="*/ 45 w 47"/>
                  <a:gd name="T3" fmla="*/ 17 h 42"/>
                  <a:gd name="T4" fmla="*/ 34 w 47"/>
                  <a:gd name="T5" fmla="*/ 5 h 42"/>
                  <a:gd name="T6" fmla="*/ 17 w 47"/>
                  <a:gd name="T7" fmla="*/ 0 h 42"/>
                  <a:gd name="T8" fmla="*/ 8 w 47"/>
                  <a:gd name="T9" fmla="*/ 1 h 42"/>
                  <a:gd name="T10" fmla="*/ 1 w 47"/>
                  <a:gd name="T11" fmla="*/ 6 h 42"/>
                  <a:gd name="T12" fmla="*/ 1 w 47"/>
                  <a:gd name="T13" fmla="*/ 8 h 42"/>
                  <a:gd name="T14" fmla="*/ 8 w 47"/>
                  <a:gd name="T15" fmla="*/ 13 h 42"/>
                  <a:gd name="T16" fmla="*/ 15 w 47"/>
                  <a:gd name="T17" fmla="*/ 15 h 42"/>
                  <a:gd name="T18" fmla="*/ 15 w 47"/>
                  <a:gd name="T19" fmla="*/ 15 h 42"/>
                  <a:gd name="T20" fmla="*/ 18 w 47"/>
                  <a:gd name="T21" fmla="*/ 16 h 42"/>
                  <a:gd name="T22" fmla="*/ 17 w 47"/>
                  <a:gd name="T23" fmla="*/ 16 h 42"/>
                  <a:gd name="T24" fmla="*/ 18 w 47"/>
                  <a:gd name="T25" fmla="*/ 16 h 42"/>
                  <a:gd name="T26" fmla="*/ 20 w 47"/>
                  <a:gd name="T27" fmla="*/ 17 h 42"/>
                  <a:gd name="T28" fmla="*/ 21 w 47"/>
                  <a:gd name="T29" fmla="*/ 18 h 42"/>
                  <a:gd name="T30" fmla="*/ 21 w 47"/>
                  <a:gd name="T31" fmla="*/ 18 h 42"/>
                  <a:gd name="T32" fmla="*/ 23 w 47"/>
                  <a:gd name="T33" fmla="*/ 20 h 42"/>
                  <a:gd name="T34" fmla="*/ 24 w 47"/>
                  <a:gd name="T35" fmla="*/ 21 h 42"/>
                  <a:gd name="T36" fmla="*/ 24 w 47"/>
                  <a:gd name="T37" fmla="*/ 25 h 42"/>
                  <a:gd name="T38" fmla="*/ 24 w 47"/>
                  <a:gd name="T39" fmla="*/ 22 h 42"/>
                  <a:gd name="T40" fmla="*/ 24 w 47"/>
                  <a:gd name="T41" fmla="*/ 22 h 42"/>
                  <a:gd name="T42" fmla="*/ 25 w 47"/>
                  <a:gd name="T43" fmla="*/ 26 h 42"/>
                  <a:gd name="T44" fmla="*/ 25 w 47"/>
                  <a:gd name="T45" fmla="*/ 32 h 42"/>
                  <a:gd name="T46" fmla="*/ 25 w 47"/>
                  <a:gd name="T47" fmla="*/ 29 h 42"/>
                  <a:gd name="T48" fmla="*/ 25 w 47"/>
                  <a:gd name="T49" fmla="*/ 32 h 42"/>
                  <a:gd name="T50" fmla="*/ 27 w 47"/>
                  <a:gd name="T51" fmla="*/ 36 h 42"/>
                  <a:gd name="T52" fmla="*/ 27 w 47"/>
                  <a:gd name="T53" fmla="*/ 38 h 42"/>
                  <a:gd name="T54" fmla="*/ 28 w 47"/>
                  <a:gd name="T55" fmla="*/ 40 h 42"/>
                  <a:gd name="T56" fmla="*/ 32 w 47"/>
                  <a:gd name="T57" fmla="*/ 41 h 42"/>
                  <a:gd name="T58" fmla="*/ 39 w 47"/>
                  <a:gd name="T59" fmla="*/ 41 h 42"/>
                  <a:gd name="T60" fmla="*/ 47 w 47"/>
                  <a:gd name="T61" fmla="*/ 28 h 42"/>
                  <a:gd name="T62" fmla="*/ 47 w 47"/>
                  <a:gd name="T63" fmla="*/ 25 h 42"/>
                  <a:gd name="T64" fmla="*/ 46 w 47"/>
                  <a:gd name="T65"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42">
                    <a:moveTo>
                      <a:pt x="46" y="21"/>
                    </a:moveTo>
                    <a:cubicBezTo>
                      <a:pt x="46" y="20"/>
                      <a:pt x="45" y="18"/>
                      <a:pt x="45" y="17"/>
                    </a:cubicBezTo>
                    <a:cubicBezTo>
                      <a:pt x="43" y="12"/>
                      <a:pt x="39" y="8"/>
                      <a:pt x="34" y="5"/>
                    </a:cubicBezTo>
                    <a:cubicBezTo>
                      <a:pt x="29" y="2"/>
                      <a:pt x="23" y="0"/>
                      <a:pt x="17" y="0"/>
                    </a:cubicBezTo>
                    <a:cubicBezTo>
                      <a:pt x="14" y="0"/>
                      <a:pt x="11" y="0"/>
                      <a:pt x="8" y="1"/>
                    </a:cubicBezTo>
                    <a:cubicBezTo>
                      <a:pt x="5" y="1"/>
                      <a:pt x="2" y="4"/>
                      <a:pt x="1" y="6"/>
                    </a:cubicBezTo>
                    <a:cubicBezTo>
                      <a:pt x="0" y="7"/>
                      <a:pt x="0" y="8"/>
                      <a:pt x="1" y="8"/>
                    </a:cubicBezTo>
                    <a:cubicBezTo>
                      <a:pt x="3" y="11"/>
                      <a:pt x="5" y="12"/>
                      <a:pt x="8" y="13"/>
                    </a:cubicBezTo>
                    <a:cubicBezTo>
                      <a:pt x="10" y="14"/>
                      <a:pt x="12" y="14"/>
                      <a:pt x="15" y="15"/>
                    </a:cubicBezTo>
                    <a:cubicBezTo>
                      <a:pt x="15" y="15"/>
                      <a:pt x="17" y="16"/>
                      <a:pt x="15" y="15"/>
                    </a:cubicBezTo>
                    <a:cubicBezTo>
                      <a:pt x="16" y="16"/>
                      <a:pt x="17" y="16"/>
                      <a:pt x="18" y="16"/>
                    </a:cubicBezTo>
                    <a:cubicBezTo>
                      <a:pt x="17" y="16"/>
                      <a:pt x="17" y="16"/>
                      <a:pt x="17" y="16"/>
                    </a:cubicBezTo>
                    <a:cubicBezTo>
                      <a:pt x="17" y="16"/>
                      <a:pt x="18" y="16"/>
                      <a:pt x="18" y="16"/>
                    </a:cubicBezTo>
                    <a:cubicBezTo>
                      <a:pt x="19" y="17"/>
                      <a:pt x="19" y="17"/>
                      <a:pt x="20" y="17"/>
                    </a:cubicBezTo>
                    <a:cubicBezTo>
                      <a:pt x="20" y="18"/>
                      <a:pt x="21" y="18"/>
                      <a:pt x="21" y="18"/>
                    </a:cubicBezTo>
                    <a:cubicBezTo>
                      <a:pt x="21" y="18"/>
                      <a:pt x="21" y="18"/>
                      <a:pt x="21" y="18"/>
                    </a:cubicBezTo>
                    <a:cubicBezTo>
                      <a:pt x="22" y="19"/>
                      <a:pt x="22" y="19"/>
                      <a:pt x="23" y="20"/>
                    </a:cubicBezTo>
                    <a:cubicBezTo>
                      <a:pt x="23" y="20"/>
                      <a:pt x="23" y="21"/>
                      <a:pt x="24" y="21"/>
                    </a:cubicBezTo>
                    <a:cubicBezTo>
                      <a:pt x="24" y="23"/>
                      <a:pt x="24" y="24"/>
                      <a:pt x="24" y="25"/>
                    </a:cubicBezTo>
                    <a:cubicBezTo>
                      <a:pt x="24" y="24"/>
                      <a:pt x="24" y="23"/>
                      <a:pt x="24" y="22"/>
                    </a:cubicBezTo>
                    <a:cubicBezTo>
                      <a:pt x="24" y="22"/>
                      <a:pt x="24" y="22"/>
                      <a:pt x="24" y="22"/>
                    </a:cubicBezTo>
                    <a:cubicBezTo>
                      <a:pt x="24" y="23"/>
                      <a:pt x="24" y="25"/>
                      <a:pt x="25" y="26"/>
                    </a:cubicBezTo>
                    <a:cubicBezTo>
                      <a:pt x="25" y="28"/>
                      <a:pt x="25" y="30"/>
                      <a:pt x="25" y="32"/>
                    </a:cubicBezTo>
                    <a:cubicBezTo>
                      <a:pt x="25" y="29"/>
                      <a:pt x="25" y="29"/>
                      <a:pt x="25" y="29"/>
                    </a:cubicBezTo>
                    <a:cubicBezTo>
                      <a:pt x="25" y="30"/>
                      <a:pt x="25" y="31"/>
                      <a:pt x="25" y="32"/>
                    </a:cubicBezTo>
                    <a:cubicBezTo>
                      <a:pt x="25" y="34"/>
                      <a:pt x="26" y="35"/>
                      <a:pt x="27" y="36"/>
                    </a:cubicBezTo>
                    <a:cubicBezTo>
                      <a:pt x="27" y="37"/>
                      <a:pt x="27" y="37"/>
                      <a:pt x="27" y="38"/>
                    </a:cubicBezTo>
                    <a:cubicBezTo>
                      <a:pt x="28" y="39"/>
                      <a:pt x="28" y="40"/>
                      <a:pt x="28" y="40"/>
                    </a:cubicBezTo>
                    <a:cubicBezTo>
                      <a:pt x="29" y="41"/>
                      <a:pt x="30" y="41"/>
                      <a:pt x="32" y="41"/>
                    </a:cubicBezTo>
                    <a:cubicBezTo>
                      <a:pt x="34" y="42"/>
                      <a:pt x="36" y="42"/>
                      <a:pt x="39" y="41"/>
                    </a:cubicBezTo>
                    <a:cubicBezTo>
                      <a:pt x="44" y="39"/>
                      <a:pt x="46" y="33"/>
                      <a:pt x="47" y="28"/>
                    </a:cubicBezTo>
                    <a:cubicBezTo>
                      <a:pt x="47" y="27"/>
                      <a:pt x="47" y="26"/>
                      <a:pt x="47" y="25"/>
                    </a:cubicBezTo>
                    <a:cubicBezTo>
                      <a:pt x="47" y="24"/>
                      <a:pt x="47" y="22"/>
                      <a:pt x="46" y="21"/>
                    </a:cubicBezTo>
                    <a:close/>
                  </a:path>
                </a:pathLst>
              </a:custGeom>
              <a:solidFill>
                <a:srgbClr val="EAB8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9" name="Rectangle 497">
                <a:extLst>
                  <a:ext uri="{FF2B5EF4-FFF2-40B4-BE49-F238E27FC236}">
                    <a16:creationId xmlns:a16="http://schemas.microsoft.com/office/drawing/2014/main" id="{60BAAAE3-8BF0-4815-B08B-D8D4508821B6}"/>
                  </a:ext>
                </a:extLst>
              </p:cNvPr>
              <p:cNvSpPr>
                <a:spLocks noChangeArrowheads="1"/>
              </p:cNvSpPr>
              <p:nvPr/>
            </p:nvSpPr>
            <p:spPr bwMode="auto">
              <a:xfrm>
                <a:off x="1305" y="1813"/>
                <a:ext cx="1" cy="1"/>
              </a:xfrm>
              <a:prstGeom prst="rect">
                <a:avLst/>
              </a:prstGeom>
              <a:solidFill>
                <a:srgbClr val="EAB82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0" name="Freeform 498">
                <a:extLst>
                  <a:ext uri="{FF2B5EF4-FFF2-40B4-BE49-F238E27FC236}">
                    <a16:creationId xmlns:a16="http://schemas.microsoft.com/office/drawing/2014/main" id="{1610D63C-3941-4E84-96EF-4CE9CBDC3C80}"/>
                  </a:ext>
                </a:extLst>
              </p:cNvPr>
              <p:cNvSpPr>
                <a:spLocks/>
              </p:cNvSpPr>
              <p:nvPr/>
            </p:nvSpPr>
            <p:spPr bwMode="auto">
              <a:xfrm>
                <a:off x="1339" y="1867"/>
                <a:ext cx="21" cy="28"/>
              </a:xfrm>
              <a:custGeom>
                <a:avLst/>
                <a:gdLst>
                  <a:gd name="T0" fmla="*/ 18 w 18"/>
                  <a:gd name="T1" fmla="*/ 11 h 24"/>
                  <a:gd name="T2" fmla="*/ 17 w 18"/>
                  <a:gd name="T3" fmla="*/ 9 h 24"/>
                  <a:gd name="T4" fmla="*/ 12 w 18"/>
                  <a:gd name="T5" fmla="*/ 2 h 24"/>
                  <a:gd name="T6" fmla="*/ 4 w 18"/>
                  <a:gd name="T7" fmla="*/ 1 h 24"/>
                  <a:gd name="T8" fmla="*/ 1 w 18"/>
                  <a:gd name="T9" fmla="*/ 3 h 24"/>
                  <a:gd name="T10" fmla="*/ 0 w 18"/>
                  <a:gd name="T11" fmla="*/ 8 h 24"/>
                  <a:gd name="T12" fmla="*/ 1 w 18"/>
                  <a:gd name="T13" fmla="*/ 9 h 24"/>
                  <a:gd name="T14" fmla="*/ 1 w 18"/>
                  <a:gd name="T15" fmla="*/ 9 h 24"/>
                  <a:gd name="T16" fmla="*/ 1 w 18"/>
                  <a:gd name="T17" fmla="*/ 9 h 24"/>
                  <a:gd name="T18" fmla="*/ 1 w 18"/>
                  <a:gd name="T19" fmla="*/ 9 h 24"/>
                  <a:gd name="T20" fmla="*/ 1 w 18"/>
                  <a:gd name="T21" fmla="*/ 9 h 24"/>
                  <a:gd name="T22" fmla="*/ 1 w 18"/>
                  <a:gd name="T23" fmla="*/ 11 h 24"/>
                  <a:gd name="T24" fmla="*/ 1 w 18"/>
                  <a:gd name="T25" fmla="*/ 10 h 24"/>
                  <a:gd name="T26" fmla="*/ 1 w 18"/>
                  <a:gd name="T27" fmla="*/ 12 h 24"/>
                  <a:gd name="T28" fmla="*/ 2 w 18"/>
                  <a:gd name="T29" fmla="*/ 13 h 24"/>
                  <a:gd name="T30" fmla="*/ 2 w 18"/>
                  <a:gd name="T31" fmla="*/ 14 h 24"/>
                  <a:gd name="T32" fmla="*/ 3 w 18"/>
                  <a:gd name="T33" fmla="*/ 16 h 24"/>
                  <a:gd name="T34" fmla="*/ 3 w 18"/>
                  <a:gd name="T35" fmla="*/ 15 h 24"/>
                  <a:gd name="T36" fmla="*/ 3 w 18"/>
                  <a:gd name="T37" fmla="*/ 17 h 24"/>
                  <a:gd name="T38" fmla="*/ 3 w 18"/>
                  <a:gd name="T39" fmla="*/ 17 h 24"/>
                  <a:gd name="T40" fmla="*/ 3 w 18"/>
                  <a:gd name="T41" fmla="*/ 17 h 24"/>
                  <a:gd name="T42" fmla="*/ 3 w 18"/>
                  <a:gd name="T43" fmla="*/ 18 h 24"/>
                  <a:gd name="T44" fmla="*/ 3 w 18"/>
                  <a:gd name="T45" fmla="*/ 18 h 24"/>
                  <a:gd name="T46" fmla="*/ 4 w 18"/>
                  <a:gd name="T47" fmla="*/ 19 h 24"/>
                  <a:gd name="T48" fmla="*/ 4 w 18"/>
                  <a:gd name="T49" fmla="*/ 19 h 24"/>
                  <a:gd name="T50" fmla="*/ 4 w 18"/>
                  <a:gd name="T51" fmla="*/ 19 h 24"/>
                  <a:gd name="T52" fmla="*/ 4 w 18"/>
                  <a:gd name="T53" fmla="*/ 19 h 24"/>
                  <a:gd name="T54" fmla="*/ 5 w 18"/>
                  <a:gd name="T55" fmla="*/ 20 h 24"/>
                  <a:gd name="T56" fmla="*/ 5 w 18"/>
                  <a:gd name="T57" fmla="*/ 21 h 24"/>
                  <a:gd name="T58" fmla="*/ 8 w 18"/>
                  <a:gd name="T59" fmla="*/ 24 h 24"/>
                  <a:gd name="T60" fmla="*/ 10 w 18"/>
                  <a:gd name="T61" fmla="*/ 24 h 24"/>
                  <a:gd name="T62" fmla="*/ 11 w 18"/>
                  <a:gd name="T63" fmla="*/ 23 h 24"/>
                  <a:gd name="T64" fmla="*/ 13 w 18"/>
                  <a:gd name="T65" fmla="*/ 22 h 24"/>
                  <a:gd name="T66" fmla="*/ 16 w 18"/>
                  <a:gd name="T67" fmla="*/ 20 h 24"/>
                  <a:gd name="T68" fmla="*/ 16 w 18"/>
                  <a:gd name="T69" fmla="*/ 19 h 24"/>
                  <a:gd name="T70" fmla="*/ 18 w 18"/>
                  <a:gd name="T71" fmla="*/ 14 h 24"/>
                  <a:gd name="T72" fmla="*/ 18 w 18"/>
                  <a:gd name="T73"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 h="24">
                    <a:moveTo>
                      <a:pt x="18" y="11"/>
                    </a:moveTo>
                    <a:cubicBezTo>
                      <a:pt x="18" y="10"/>
                      <a:pt x="17" y="9"/>
                      <a:pt x="17" y="9"/>
                    </a:cubicBezTo>
                    <a:cubicBezTo>
                      <a:pt x="16" y="6"/>
                      <a:pt x="14" y="4"/>
                      <a:pt x="12" y="2"/>
                    </a:cubicBezTo>
                    <a:cubicBezTo>
                      <a:pt x="9" y="0"/>
                      <a:pt x="7" y="0"/>
                      <a:pt x="4" y="1"/>
                    </a:cubicBezTo>
                    <a:cubicBezTo>
                      <a:pt x="3" y="1"/>
                      <a:pt x="1" y="2"/>
                      <a:pt x="1" y="3"/>
                    </a:cubicBezTo>
                    <a:cubicBezTo>
                      <a:pt x="0" y="5"/>
                      <a:pt x="0" y="6"/>
                      <a:pt x="0" y="8"/>
                    </a:cubicBezTo>
                    <a:cubicBezTo>
                      <a:pt x="0" y="8"/>
                      <a:pt x="0" y="8"/>
                      <a:pt x="1" y="9"/>
                    </a:cubicBezTo>
                    <a:cubicBezTo>
                      <a:pt x="1" y="9"/>
                      <a:pt x="1" y="9"/>
                      <a:pt x="1" y="9"/>
                    </a:cubicBezTo>
                    <a:cubicBezTo>
                      <a:pt x="1" y="9"/>
                      <a:pt x="1" y="9"/>
                      <a:pt x="1" y="9"/>
                    </a:cubicBezTo>
                    <a:cubicBezTo>
                      <a:pt x="1" y="9"/>
                      <a:pt x="1" y="9"/>
                      <a:pt x="1" y="9"/>
                    </a:cubicBezTo>
                    <a:cubicBezTo>
                      <a:pt x="1" y="9"/>
                      <a:pt x="1" y="9"/>
                      <a:pt x="1" y="9"/>
                    </a:cubicBezTo>
                    <a:cubicBezTo>
                      <a:pt x="1" y="10"/>
                      <a:pt x="1" y="10"/>
                      <a:pt x="1" y="11"/>
                    </a:cubicBezTo>
                    <a:cubicBezTo>
                      <a:pt x="1" y="10"/>
                      <a:pt x="1" y="10"/>
                      <a:pt x="1" y="10"/>
                    </a:cubicBezTo>
                    <a:cubicBezTo>
                      <a:pt x="1" y="11"/>
                      <a:pt x="1" y="11"/>
                      <a:pt x="1" y="12"/>
                    </a:cubicBezTo>
                    <a:cubicBezTo>
                      <a:pt x="2" y="12"/>
                      <a:pt x="2" y="12"/>
                      <a:pt x="2" y="13"/>
                    </a:cubicBezTo>
                    <a:cubicBezTo>
                      <a:pt x="2" y="13"/>
                      <a:pt x="2" y="14"/>
                      <a:pt x="2" y="14"/>
                    </a:cubicBezTo>
                    <a:cubicBezTo>
                      <a:pt x="2" y="15"/>
                      <a:pt x="3" y="15"/>
                      <a:pt x="3" y="16"/>
                    </a:cubicBezTo>
                    <a:cubicBezTo>
                      <a:pt x="3" y="16"/>
                      <a:pt x="3" y="15"/>
                      <a:pt x="3" y="15"/>
                    </a:cubicBezTo>
                    <a:cubicBezTo>
                      <a:pt x="3" y="16"/>
                      <a:pt x="3" y="17"/>
                      <a:pt x="3" y="17"/>
                    </a:cubicBezTo>
                    <a:cubicBezTo>
                      <a:pt x="3" y="17"/>
                      <a:pt x="3" y="17"/>
                      <a:pt x="3" y="17"/>
                    </a:cubicBezTo>
                    <a:cubicBezTo>
                      <a:pt x="3" y="17"/>
                      <a:pt x="3" y="17"/>
                      <a:pt x="3" y="17"/>
                    </a:cubicBezTo>
                    <a:cubicBezTo>
                      <a:pt x="3" y="18"/>
                      <a:pt x="3" y="18"/>
                      <a:pt x="3" y="18"/>
                    </a:cubicBezTo>
                    <a:cubicBezTo>
                      <a:pt x="3" y="18"/>
                      <a:pt x="3" y="18"/>
                      <a:pt x="3" y="18"/>
                    </a:cubicBezTo>
                    <a:cubicBezTo>
                      <a:pt x="4" y="18"/>
                      <a:pt x="4" y="19"/>
                      <a:pt x="4" y="19"/>
                    </a:cubicBezTo>
                    <a:cubicBezTo>
                      <a:pt x="4" y="19"/>
                      <a:pt x="4" y="19"/>
                      <a:pt x="4" y="19"/>
                    </a:cubicBezTo>
                    <a:cubicBezTo>
                      <a:pt x="4" y="19"/>
                      <a:pt x="4" y="19"/>
                      <a:pt x="4" y="19"/>
                    </a:cubicBezTo>
                    <a:cubicBezTo>
                      <a:pt x="4" y="19"/>
                      <a:pt x="4" y="19"/>
                      <a:pt x="4" y="19"/>
                    </a:cubicBezTo>
                    <a:cubicBezTo>
                      <a:pt x="4" y="19"/>
                      <a:pt x="4" y="20"/>
                      <a:pt x="5" y="20"/>
                    </a:cubicBezTo>
                    <a:cubicBezTo>
                      <a:pt x="5" y="20"/>
                      <a:pt x="5" y="20"/>
                      <a:pt x="5" y="21"/>
                    </a:cubicBezTo>
                    <a:cubicBezTo>
                      <a:pt x="5" y="23"/>
                      <a:pt x="6" y="24"/>
                      <a:pt x="8" y="24"/>
                    </a:cubicBezTo>
                    <a:cubicBezTo>
                      <a:pt x="9" y="24"/>
                      <a:pt x="9" y="24"/>
                      <a:pt x="10" y="24"/>
                    </a:cubicBezTo>
                    <a:cubicBezTo>
                      <a:pt x="10" y="23"/>
                      <a:pt x="11" y="23"/>
                      <a:pt x="11" y="23"/>
                    </a:cubicBezTo>
                    <a:cubicBezTo>
                      <a:pt x="12" y="23"/>
                      <a:pt x="13" y="23"/>
                      <a:pt x="13" y="22"/>
                    </a:cubicBezTo>
                    <a:cubicBezTo>
                      <a:pt x="14" y="22"/>
                      <a:pt x="15" y="21"/>
                      <a:pt x="16" y="20"/>
                    </a:cubicBezTo>
                    <a:cubicBezTo>
                      <a:pt x="16" y="20"/>
                      <a:pt x="16" y="20"/>
                      <a:pt x="16" y="19"/>
                    </a:cubicBezTo>
                    <a:cubicBezTo>
                      <a:pt x="17" y="18"/>
                      <a:pt x="18" y="16"/>
                      <a:pt x="18" y="14"/>
                    </a:cubicBezTo>
                    <a:cubicBezTo>
                      <a:pt x="18" y="13"/>
                      <a:pt x="18" y="12"/>
                      <a:pt x="18" y="11"/>
                    </a:cubicBezTo>
                    <a:close/>
                  </a:path>
                </a:pathLst>
              </a:custGeom>
              <a:solidFill>
                <a:srgbClr val="EAB8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1" name="Freeform 499">
                <a:extLst>
                  <a:ext uri="{FF2B5EF4-FFF2-40B4-BE49-F238E27FC236}">
                    <a16:creationId xmlns:a16="http://schemas.microsoft.com/office/drawing/2014/main" id="{AB166F75-9C97-4A3C-8148-4C20DFA7E5EA}"/>
                  </a:ext>
                </a:extLst>
              </p:cNvPr>
              <p:cNvSpPr>
                <a:spLocks/>
              </p:cNvSpPr>
              <p:nvPr/>
            </p:nvSpPr>
            <p:spPr bwMode="auto">
              <a:xfrm>
                <a:off x="1220" y="1758"/>
                <a:ext cx="27" cy="29"/>
              </a:xfrm>
              <a:custGeom>
                <a:avLst/>
                <a:gdLst>
                  <a:gd name="T0" fmla="*/ 23 w 23"/>
                  <a:gd name="T1" fmla="*/ 11 h 25"/>
                  <a:gd name="T2" fmla="*/ 18 w 23"/>
                  <a:gd name="T3" fmla="*/ 4 h 25"/>
                  <a:gd name="T4" fmla="*/ 15 w 23"/>
                  <a:gd name="T5" fmla="*/ 1 h 25"/>
                  <a:gd name="T6" fmla="*/ 9 w 23"/>
                  <a:gd name="T7" fmla="*/ 0 h 25"/>
                  <a:gd name="T8" fmla="*/ 6 w 23"/>
                  <a:gd name="T9" fmla="*/ 0 h 25"/>
                  <a:gd name="T10" fmla="*/ 1 w 23"/>
                  <a:gd name="T11" fmla="*/ 3 h 25"/>
                  <a:gd name="T12" fmla="*/ 0 w 23"/>
                  <a:gd name="T13" fmla="*/ 7 h 25"/>
                  <a:gd name="T14" fmla="*/ 2 w 23"/>
                  <a:gd name="T15" fmla="*/ 11 h 25"/>
                  <a:gd name="T16" fmla="*/ 4 w 23"/>
                  <a:gd name="T17" fmla="*/ 12 h 25"/>
                  <a:gd name="T18" fmla="*/ 3 w 23"/>
                  <a:gd name="T19" fmla="*/ 11 h 25"/>
                  <a:gd name="T20" fmla="*/ 4 w 23"/>
                  <a:gd name="T21" fmla="*/ 12 h 25"/>
                  <a:gd name="T22" fmla="*/ 5 w 23"/>
                  <a:gd name="T23" fmla="*/ 13 h 25"/>
                  <a:gd name="T24" fmla="*/ 6 w 23"/>
                  <a:gd name="T25" fmla="*/ 13 h 25"/>
                  <a:gd name="T26" fmla="*/ 7 w 23"/>
                  <a:gd name="T27" fmla="*/ 14 h 25"/>
                  <a:gd name="T28" fmla="*/ 7 w 23"/>
                  <a:gd name="T29" fmla="*/ 15 h 25"/>
                  <a:gd name="T30" fmla="*/ 8 w 23"/>
                  <a:gd name="T31" fmla="*/ 15 h 25"/>
                  <a:gd name="T32" fmla="*/ 8 w 23"/>
                  <a:gd name="T33" fmla="*/ 16 h 25"/>
                  <a:gd name="T34" fmla="*/ 9 w 23"/>
                  <a:gd name="T35" fmla="*/ 17 h 25"/>
                  <a:gd name="T36" fmla="*/ 9 w 23"/>
                  <a:gd name="T37" fmla="*/ 18 h 25"/>
                  <a:gd name="T38" fmla="*/ 9 w 23"/>
                  <a:gd name="T39" fmla="*/ 18 h 25"/>
                  <a:gd name="T40" fmla="*/ 11 w 23"/>
                  <a:gd name="T41" fmla="*/ 21 h 25"/>
                  <a:gd name="T42" fmla="*/ 11 w 23"/>
                  <a:gd name="T43" fmla="*/ 21 h 25"/>
                  <a:gd name="T44" fmla="*/ 11 w 23"/>
                  <a:gd name="T45" fmla="*/ 21 h 25"/>
                  <a:gd name="T46" fmla="*/ 11 w 23"/>
                  <a:gd name="T47" fmla="*/ 22 h 25"/>
                  <a:gd name="T48" fmla="*/ 12 w 23"/>
                  <a:gd name="T49" fmla="*/ 23 h 25"/>
                  <a:gd name="T50" fmla="*/ 12 w 23"/>
                  <a:gd name="T51" fmla="*/ 23 h 25"/>
                  <a:gd name="T52" fmla="*/ 14 w 23"/>
                  <a:gd name="T53" fmla="*/ 25 h 25"/>
                  <a:gd name="T54" fmla="*/ 17 w 23"/>
                  <a:gd name="T55" fmla="*/ 23 h 25"/>
                  <a:gd name="T56" fmla="*/ 19 w 23"/>
                  <a:gd name="T57" fmla="*/ 22 h 25"/>
                  <a:gd name="T58" fmla="*/ 23 w 23"/>
                  <a:gd name="T59" fmla="*/ 17 h 25"/>
                  <a:gd name="T60" fmla="*/ 23 w 23"/>
                  <a:gd name="T61"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25">
                    <a:moveTo>
                      <a:pt x="23" y="11"/>
                    </a:moveTo>
                    <a:cubicBezTo>
                      <a:pt x="22" y="8"/>
                      <a:pt x="20" y="6"/>
                      <a:pt x="18" y="4"/>
                    </a:cubicBezTo>
                    <a:cubicBezTo>
                      <a:pt x="17" y="3"/>
                      <a:pt x="16" y="2"/>
                      <a:pt x="15" y="1"/>
                    </a:cubicBezTo>
                    <a:cubicBezTo>
                      <a:pt x="13" y="0"/>
                      <a:pt x="11" y="0"/>
                      <a:pt x="9" y="0"/>
                    </a:cubicBezTo>
                    <a:cubicBezTo>
                      <a:pt x="8" y="0"/>
                      <a:pt x="7" y="0"/>
                      <a:pt x="6" y="0"/>
                    </a:cubicBezTo>
                    <a:cubicBezTo>
                      <a:pt x="4" y="1"/>
                      <a:pt x="3" y="2"/>
                      <a:pt x="1" y="3"/>
                    </a:cubicBezTo>
                    <a:cubicBezTo>
                      <a:pt x="0" y="4"/>
                      <a:pt x="0" y="6"/>
                      <a:pt x="0" y="7"/>
                    </a:cubicBezTo>
                    <a:cubicBezTo>
                      <a:pt x="0" y="9"/>
                      <a:pt x="1" y="11"/>
                      <a:pt x="2" y="11"/>
                    </a:cubicBezTo>
                    <a:cubicBezTo>
                      <a:pt x="3" y="12"/>
                      <a:pt x="3" y="12"/>
                      <a:pt x="4" y="12"/>
                    </a:cubicBezTo>
                    <a:cubicBezTo>
                      <a:pt x="3" y="12"/>
                      <a:pt x="3" y="11"/>
                      <a:pt x="3" y="11"/>
                    </a:cubicBezTo>
                    <a:cubicBezTo>
                      <a:pt x="3" y="12"/>
                      <a:pt x="4" y="12"/>
                      <a:pt x="4" y="12"/>
                    </a:cubicBezTo>
                    <a:cubicBezTo>
                      <a:pt x="5" y="13"/>
                      <a:pt x="5" y="13"/>
                      <a:pt x="5" y="13"/>
                    </a:cubicBezTo>
                    <a:cubicBezTo>
                      <a:pt x="5" y="13"/>
                      <a:pt x="6" y="13"/>
                      <a:pt x="6" y="13"/>
                    </a:cubicBezTo>
                    <a:cubicBezTo>
                      <a:pt x="6" y="14"/>
                      <a:pt x="7" y="14"/>
                      <a:pt x="7" y="14"/>
                    </a:cubicBezTo>
                    <a:cubicBezTo>
                      <a:pt x="7" y="14"/>
                      <a:pt x="7" y="14"/>
                      <a:pt x="7" y="15"/>
                    </a:cubicBezTo>
                    <a:cubicBezTo>
                      <a:pt x="8" y="15"/>
                      <a:pt x="8" y="15"/>
                      <a:pt x="8" y="15"/>
                    </a:cubicBezTo>
                    <a:cubicBezTo>
                      <a:pt x="8" y="15"/>
                      <a:pt x="8" y="15"/>
                      <a:pt x="8" y="16"/>
                    </a:cubicBezTo>
                    <a:cubicBezTo>
                      <a:pt x="9" y="16"/>
                      <a:pt x="9" y="17"/>
                      <a:pt x="9" y="17"/>
                    </a:cubicBezTo>
                    <a:cubicBezTo>
                      <a:pt x="9" y="17"/>
                      <a:pt x="9" y="17"/>
                      <a:pt x="9" y="18"/>
                    </a:cubicBezTo>
                    <a:cubicBezTo>
                      <a:pt x="9" y="18"/>
                      <a:pt x="9" y="18"/>
                      <a:pt x="9" y="18"/>
                    </a:cubicBezTo>
                    <a:cubicBezTo>
                      <a:pt x="10" y="19"/>
                      <a:pt x="10" y="20"/>
                      <a:pt x="11" y="21"/>
                    </a:cubicBezTo>
                    <a:cubicBezTo>
                      <a:pt x="11" y="21"/>
                      <a:pt x="11" y="21"/>
                      <a:pt x="11" y="21"/>
                    </a:cubicBezTo>
                    <a:cubicBezTo>
                      <a:pt x="11" y="21"/>
                      <a:pt x="11" y="21"/>
                      <a:pt x="11" y="21"/>
                    </a:cubicBezTo>
                    <a:cubicBezTo>
                      <a:pt x="11" y="22"/>
                      <a:pt x="11" y="22"/>
                      <a:pt x="11" y="22"/>
                    </a:cubicBezTo>
                    <a:cubicBezTo>
                      <a:pt x="11" y="23"/>
                      <a:pt x="11" y="23"/>
                      <a:pt x="12" y="23"/>
                    </a:cubicBezTo>
                    <a:cubicBezTo>
                      <a:pt x="12" y="24"/>
                      <a:pt x="12" y="24"/>
                      <a:pt x="12" y="23"/>
                    </a:cubicBezTo>
                    <a:cubicBezTo>
                      <a:pt x="12" y="24"/>
                      <a:pt x="13" y="25"/>
                      <a:pt x="14" y="25"/>
                    </a:cubicBezTo>
                    <a:cubicBezTo>
                      <a:pt x="15" y="25"/>
                      <a:pt x="16" y="24"/>
                      <a:pt x="17" y="23"/>
                    </a:cubicBezTo>
                    <a:cubicBezTo>
                      <a:pt x="18" y="23"/>
                      <a:pt x="18" y="23"/>
                      <a:pt x="19" y="22"/>
                    </a:cubicBezTo>
                    <a:cubicBezTo>
                      <a:pt x="21" y="21"/>
                      <a:pt x="22" y="19"/>
                      <a:pt x="23" y="17"/>
                    </a:cubicBezTo>
                    <a:cubicBezTo>
                      <a:pt x="23" y="15"/>
                      <a:pt x="23" y="13"/>
                      <a:pt x="23" y="11"/>
                    </a:cubicBezTo>
                    <a:close/>
                  </a:path>
                </a:pathLst>
              </a:custGeom>
              <a:solidFill>
                <a:srgbClr val="EAB8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2" name="Freeform 500">
                <a:extLst>
                  <a:ext uri="{FF2B5EF4-FFF2-40B4-BE49-F238E27FC236}">
                    <a16:creationId xmlns:a16="http://schemas.microsoft.com/office/drawing/2014/main" id="{54F015C0-3568-4AC4-930F-81089AF8925A}"/>
                  </a:ext>
                </a:extLst>
              </p:cNvPr>
              <p:cNvSpPr>
                <a:spLocks/>
              </p:cNvSpPr>
              <p:nvPr/>
            </p:nvSpPr>
            <p:spPr bwMode="auto">
              <a:xfrm>
                <a:off x="1133" y="1690"/>
                <a:ext cx="34" cy="24"/>
              </a:xfrm>
              <a:custGeom>
                <a:avLst/>
                <a:gdLst>
                  <a:gd name="T0" fmla="*/ 28 w 29"/>
                  <a:gd name="T1" fmla="*/ 9 h 20"/>
                  <a:gd name="T2" fmla="*/ 23 w 29"/>
                  <a:gd name="T3" fmla="*/ 4 h 20"/>
                  <a:gd name="T4" fmla="*/ 16 w 29"/>
                  <a:gd name="T5" fmla="*/ 1 h 20"/>
                  <a:gd name="T6" fmla="*/ 8 w 29"/>
                  <a:gd name="T7" fmla="*/ 1 h 20"/>
                  <a:gd name="T8" fmla="*/ 3 w 29"/>
                  <a:gd name="T9" fmla="*/ 3 h 20"/>
                  <a:gd name="T10" fmla="*/ 1 w 29"/>
                  <a:gd name="T11" fmla="*/ 6 h 20"/>
                  <a:gd name="T12" fmla="*/ 0 w 29"/>
                  <a:gd name="T13" fmla="*/ 11 h 20"/>
                  <a:gd name="T14" fmla="*/ 4 w 29"/>
                  <a:gd name="T15" fmla="*/ 14 h 20"/>
                  <a:gd name="T16" fmla="*/ 7 w 29"/>
                  <a:gd name="T17" fmla="*/ 15 h 20"/>
                  <a:gd name="T18" fmla="*/ 5 w 29"/>
                  <a:gd name="T19" fmla="*/ 14 h 20"/>
                  <a:gd name="T20" fmla="*/ 8 w 29"/>
                  <a:gd name="T21" fmla="*/ 15 h 20"/>
                  <a:gd name="T22" fmla="*/ 12 w 29"/>
                  <a:gd name="T23" fmla="*/ 16 h 20"/>
                  <a:gd name="T24" fmla="*/ 14 w 29"/>
                  <a:gd name="T25" fmla="*/ 17 h 20"/>
                  <a:gd name="T26" fmla="*/ 12 w 29"/>
                  <a:gd name="T27" fmla="*/ 16 h 20"/>
                  <a:gd name="T28" fmla="*/ 15 w 29"/>
                  <a:gd name="T29" fmla="*/ 18 h 20"/>
                  <a:gd name="T30" fmla="*/ 19 w 29"/>
                  <a:gd name="T31" fmla="*/ 20 h 20"/>
                  <a:gd name="T32" fmla="*/ 22 w 29"/>
                  <a:gd name="T33" fmla="*/ 20 h 20"/>
                  <a:gd name="T34" fmla="*/ 24 w 29"/>
                  <a:gd name="T35" fmla="*/ 20 h 20"/>
                  <a:gd name="T36" fmla="*/ 26 w 29"/>
                  <a:gd name="T37" fmla="*/ 19 h 20"/>
                  <a:gd name="T38" fmla="*/ 28 w 29"/>
                  <a:gd name="T39" fmla="*/ 13 h 20"/>
                  <a:gd name="T40" fmla="*/ 28 w 29"/>
                  <a:gd name="T41"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0">
                    <a:moveTo>
                      <a:pt x="28" y="9"/>
                    </a:moveTo>
                    <a:cubicBezTo>
                      <a:pt x="27" y="6"/>
                      <a:pt x="25" y="5"/>
                      <a:pt x="23" y="4"/>
                    </a:cubicBezTo>
                    <a:cubicBezTo>
                      <a:pt x="21" y="2"/>
                      <a:pt x="19" y="1"/>
                      <a:pt x="16" y="1"/>
                    </a:cubicBezTo>
                    <a:cubicBezTo>
                      <a:pt x="13" y="0"/>
                      <a:pt x="11" y="0"/>
                      <a:pt x="8" y="1"/>
                    </a:cubicBezTo>
                    <a:cubicBezTo>
                      <a:pt x="6" y="1"/>
                      <a:pt x="4" y="2"/>
                      <a:pt x="3" y="3"/>
                    </a:cubicBezTo>
                    <a:cubicBezTo>
                      <a:pt x="2" y="4"/>
                      <a:pt x="1" y="5"/>
                      <a:pt x="1" y="6"/>
                    </a:cubicBezTo>
                    <a:cubicBezTo>
                      <a:pt x="0" y="8"/>
                      <a:pt x="0" y="9"/>
                      <a:pt x="0" y="11"/>
                    </a:cubicBezTo>
                    <a:cubicBezTo>
                      <a:pt x="1" y="13"/>
                      <a:pt x="2" y="13"/>
                      <a:pt x="4" y="14"/>
                    </a:cubicBezTo>
                    <a:cubicBezTo>
                      <a:pt x="5" y="15"/>
                      <a:pt x="6" y="15"/>
                      <a:pt x="7" y="15"/>
                    </a:cubicBezTo>
                    <a:cubicBezTo>
                      <a:pt x="6" y="15"/>
                      <a:pt x="5" y="15"/>
                      <a:pt x="5" y="14"/>
                    </a:cubicBezTo>
                    <a:cubicBezTo>
                      <a:pt x="6" y="15"/>
                      <a:pt x="7" y="15"/>
                      <a:pt x="8" y="15"/>
                    </a:cubicBezTo>
                    <a:cubicBezTo>
                      <a:pt x="10" y="16"/>
                      <a:pt x="11" y="16"/>
                      <a:pt x="12" y="16"/>
                    </a:cubicBezTo>
                    <a:cubicBezTo>
                      <a:pt x="13" y="17"/>
                      <a:pt x="13" y="17"/>
                      <a:pt x="14" y="17"/>
                    </a:cubicBezTo>
                    <a:cubicBezTo>
                      <a:pt x="14" y="17"/>
                      <a:pt x="13" y="17"/>
                      <a:pt x="12" y="16"/>
                    </a:cubicBezTo>
                    <a:cubicBezTo>
                      <a:pt x="13" y="17"/>
                      <a:pt x="14" y="18"/>
                      <a:pt x="15" y="18"/>
                    </a:cubicBezTo>
                    <a:cubicBezTo>
                      <a:pt x="17" y="19"/>
                      <a:pt x="18" y="20"/>
                      <a:pt x="19" y="20"/>
                    </a:cubicBezTo>
                    <a:cubicBezTo>
                      <a:pt x="20" y="20"/>
                      <a:pt x="21" y="20"/>
                      <a:pt x="22" y="20"/>
                    </a:cubicBezTo>
                    <a:cubicBezTo>
                      <a:pt x="22" y="20"/>
                      <a:pt x="23" y="20"/>
                      <a:pt x="24" y="20"/>
                    </a:cubicBezTo>
                    <a:cubicBezTo>
                      <a:pt x="24" y="20"/>
                      <a:pt x="25" y="19"/>
                      <a:pt x="26" y="19"/>
                    </a:cubicBezTo>
                    <a:cubicBezTo>
                      <a:pt x="27" y="17"/>
                      <a:pt x="28" y="16"/>
                      <a:pt x="28" y="13"/>
                    </a:cubicBezTo>
                    <a:cubicBezTo>
                      <a:pt x="29" y="12"/>
                      <a:pt x="28" y="10"/>
                      <a:pt x="28" y="9"/>
                    </a:cubicBezTo>
                    <a:close/>
                  </a:path>
                </a:pathLst>
              </a:custGeom>
              <a:solidFill>
                <a:srgbClr val="EAB8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3" name="Freeform 501">
                <a:extLst>
                  <a:ext uri="{FF2B5EF4-FFF2-40B4-BE49-F238E27FC236}">
                    <a16:creationId xmlns:a16="http://schemas.microsoft.com/office/drawing/2014/main" id="{73D4B921-9A08-40B3-BBEA-7689EA9178FA}"/>
                  </a:ext>
                </a:extLst>
              </p:cNvPr>
              <p:cNvSpPr>
                <a:spLocks/>
              </p:cNvSpPr>
              <p:nvPr/>
            </p:nvSpPr>
            <p:spPr bwMode="auto">
              <a:xfrm>
                <a:off x="1017" y="1595"/>
                <a:ext cx="63" cy="83"/>
              </a:xfrm>
              <a:custGeom>
                <a:avLst/>
                <a:gdLst>
                  <a:gd name="T0" fmla="*/ 54 w 54"/>
                  <a:gd name="T1" fmla="*/ 43 h 71"/>
                  <a:gd name="T2" fmla="*/ 53 w 54"/>
                  <a:gd name="T3" fmla="*/ 31 h 71"/>
                  <a:gd name="T4" fmla="*/ 51 w 54"/>
                  <a:gd name="T5" fmla="*/ 25 h 71"/>
                  <a:gd name="T6" fmla="*/ 50 w 54"/>
                  <a:gd name="T7" fmla="*/ 22 h 71"/>
                  <a:gd name="T8" fmla="*/ 48 w 54"/>
                  <a:gd name="T9" fmla="*/ 16 h 71"/>
                  <a:gd name="T10" fmla="*/ 45 w 54"/>
                  <a:gd name="T11" fmla="*/ 10 h 71"/>
                  <a:gd name="T12" fmla="*/ 38 w 54"/>
                  <a:gd name="T13" fmla="*/ 3 h 71"/>
                  <a:gd name="T14" fmla="*/ 32 w 54"/>
                  <a:gd name="T15" fmla="*/ 1 h 71"/>
                  <a:gd name="T16" fmla="*/ 22 w 54"/>
                  <a:gd name="T17" fmla="*/ 0 h 71"/>
                  <a:gd name="T18" fmla="*/ 15 w 54"/>
                  <a:gd name="T19" fmla="*/ 2 h 71"/>
                  <a:gd name="T20" fmla="*/ 7 w 54"/>
                  <a:gd name="T21" fmla="*/ 7 h 71"/>
                  <a:gd name="T22" fmla="*/ 4 w 54"/>
                  <a:gd name="T23" fmla="*/ 12 h 71"/>
                  <a:gd name="T24" fmla="*/ 0 w 54"/>
                  <a:gd name="T25" fmla="*/ 25 h 71"/>
                  <a:gd name="T26" fmla="*/ 6 w 54"/>
                  <a:gd name="T27" fmla="*/ 50 h 71"/>
                  <a:gd name="T28" fmla="*/ 23 w 54"/>
                  <a:gd name="T29" fmla="*/ 67 h 71"/>
                  <a:gd name="T30" fmla="*/ 24 w 54"/>
                  <a:gd name="T31" fmla="*/ 68 h 71"/>
                  <a:gd name="T32" fmla="*/ 34 w 54"/>
                  <a:gd name="T33" fmla="*/ 71 h 71"/>
                  <a:gd name="T34" fmla="*/ 44 w 54"/>
                  <a:gd name="T35" fmla="*/ 68 h 71"/>
                  <a:gd name="T36" fmla="*/ 54 w 54"/>
                  <a:gd name="T37" fmla="*/ 51 h 71"/>
                  <a:gd name="T38" fmla="*/ 54 w 54"/>
                  <a:gd name="T39" fmla="*/ 4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71">
                    <a:moveTo>
                      <a:pt x="54" y="43"/>
                    </a:moveTo>
                    <a:cubicBezTo>
                      <a:pt x="54" y="39"/>
                      <a:pt x="53" y="35"/>
                      <a:pt x="53" y="31"/>
                    </a:cubicBezTo>
                    <a:cubicBezTo>
                      <a:pt x="52" y="29"/>
                      <a:pt x="52" y="27"/>
                      <a:pt x="51" y="25"/>
                    </a:cubicBezTo>
                    <a:cubicBezTo>
                      <a:pt x="51" y="24"/>
                      <a:pt x="51" y="23"/>
                      <a:pt x="50" y="22"/>
                    </a:cubicBezTo>
                    <a:cubicBezTo>
                      <a:pt x="50" y="20"/>
                      <a:pt x="49" y="18"/>
                      <a:pt x="48" y="16"/>
                    </a:cubicBezTo>
                    <a:cubicBezTo>
                      <a:pt x="47" y="14"/>
                      <a:pt x="46" y="11"/>
                      <a:pt x="45" y="10"/>
                    </a:cubicBezTo>
                    <a:cubicBezTo>
                      <a:pt x="43" y="7"/>
                      <a:pt x="40" y="5"/>
                      <a:pt x="38" y="3"/>
                    </a:cubicBezTo>
                    <a:cubicBezTo>
                      <a:pt x="36" y="2"/>
                      <a:pt x="34" y="2"/>
                      <a:pt x="32" y="1"/>
                    </a:cubicBezTo>
                    <a:cubicBezTo>
                      <a:pt x="28" y="0"/>
                      <a:pt x="25" y="0"/>
                      <a:pt x="22" y="0"/>
                    </a:cubicBezTo>
                    <a:cubicBezTo>
                      <a:pt x="19" y="0"/>
                      <a:pt x="17" y="1"/>
                      <a:pt x="15" y="2"/>
                    </a:cubicBezTo>
                    <a:cubicBezTo>
                      <a:pt x="12" y="3"/>
                      <a:pt x="10" y="5"/>
                      <a:pt x="7" y="7"/>
                    </a:cubicBezTo>
                    <a:cubicBezTo>
                      <a:pt x="6" y="9"/>
                      <a:pt x="5" y="10"/>
                      <a:pt x="4" y="12"/>
                    </a:cubicBezTo>
                    <a:cubicBezTo>
                      <a:pt x="1" y="16"/>
                      <a:pt x="0" y="20"/>
                      <a:pt x="0" y="25"/>
                    </a:cubicBezTo>
                    <a:cubicBezTo>
                      <a:pt x="0" y="33"/>
                      <a:pt x="2" y="42"/>
                      <a:pt x="6" y="50"/>
                    </a:cubicBezTo>
                    <a:cubicBezTo>
                      <a:pt x="9" y="56"/>
                      <a:pt x="16" y="63"/>
                      <a:pt x="23" y="67"/>
                    </a:cubicBezTo>
                    <a:cubicBezTo>
                      <a:pt x="23" y="67"/>
                      <a:pt x="23" y="68"/>
                      <a:pt x="24" y="68"/>
                    </a:cubicBezTo>
                    <a:cubicBezTo>
                      <a:pt x="27" y="70"/>
                      <a:pt x="30" y="71"/>
                      <a:pt x="34" y="71"/>
                    </a:cubicBezTo>
                    <a:cubicBezTo>
                      <a:pt x="38" y="71"/>
                      <a:pt x="41" y="70"/>
                      <a:pt x="44" y="68"/>
                    </a:cubicBezTo>
                    <a:cubicBezTo>
                      <a:pt x="50" y="65"/>
                      <a:pt x="54" y="58"/>
                      <a:pt x="54" y="51"/>
                    </a:cubicBezTo>
                    <a:cubicBezTo>
                      <a:pt x="54" y="48"/>
                      <a:pt x="54" y="46"/>
                      <a:pt x="54" y="43"/>
                    </a:cubicBezTo>
                    <a:close/>
                  </a:path>
                </a:pathLst>
              </a:custGeom>
              <a:solidFill>
                <a:srgbClr val="7A46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4" name="Freeform 502">
                <a:extLst>
                  <a:ext uri="{FF2B5EF4-FFF2-40B4-BE49-F238E27FC236}">
                    <a16:creationId xmlns:a16="http://schemas.microsoft.com/office/drawing/2014/main" id="{58F1E1FE-6DED-4F4D-8EAB-28884735D162}"/>
                  </a:ext>
                </a:extLst>
              </p:cNvPr>
              <p:cNvSpPr>
                <a:spLocks/>
              </p:cNvSpPr>
              <p:nvPr/>
            </p:nvSpPr>
            <p:spPr bwMode="auto">
              <a:xfrm>
                <a:off x="734" y="2039"/>
                <a:ext cx="76" cy="246"/>
              </a:xfrm>
              <a:custGeom>
                <a:avLst/>
                <a:gdLst>
                  <a:gd name="T0" fmla="*/ 0 w 65"/>
                  <a:gd name="T1" fmla="*/ 115 h 210"/>
                  <a:gd name="T2" fmla="*/ 1 w 65"/>
                  <a:gd name="T3" fmla="*/ 71 h 210"/>
                  <a:gd name="T4" fmla="*/ 9 w 65"/>
                  <a:gd name="T5" fmla="*/ 22 h 210"/>
                  <a:gd name="T6" fmla="*/ 41 w 65"/>
                  <a:gd name="T7" fmla="*/ 3 h 210"/>
                  <a:gd name="T8" fmla="*/ 64 w 65"/>
                  <a:gd name="T9" fmla="*/ 32 h 210"/>
                  <a:gd name="T10" fmla="*/ 59 w 65"/>
                  <a:gd name="T11" fmla="*/ 74 h 210"/>
                  <a:gd name="T12" fmla="*/ 57 w 65"/>
                  <a:gd name="T13" fmla="*/ 117 h 210"/>
                  <a:gd name="T14" fmla="*/ 57 w 65"/>
                  <a:gd name="T15" fmla="*/ 159 h 210"/>
                  <a:gd name="T16" fmla="*/ 53 w 65"/>
                  <a:gd name="T17" fmla="*/ 181 h 210"/>
                  <a:gd name="T18" fmla="*/ 47 w 65"/>
                  <a:gd name="T19" fmla="*/ 202 h 210"/>
                  <a:gd name="T20" fmla="*/ 29 w 65"/>
                  <a:gd name="T21" fmla="*/ 205 h 210"/>
                  <a:gd name="T22" fmla="*/ 16 w 65"/>
                  <a:gd name="T23" fmla="*/ 187 h 210"/>
                  <a:gd name="T24" fmla="*/ 6 w 65"/>
                  <a:gd name="T25" fmla="*/ 163 h 210"/>
                  <a:gd name="T26" fmla="*/ 0 w 65"/>
                  <a:gd name="T27" fmla="*/ 11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210">
                    <a:moveTo>
                      <a:pt x="0" y="115"/>
                    </a:moveTo>
                    <a:cubicBezTo>
                      <a:pt x="0" y="101"/>
                      <a:pt x="0" y="86"/>
                      <a:pt x="1" y="71"/>
                    </a:cubicBezTo>
                    <a:cubicBezTo>
                      <a:pt x="3" y="55"/>
                      <a:pt x="4" y="37"/>
                      <a:pt x="9" y="22"/>
                    </a:cubicBezTo>
                    <a:cubicBezTo>
                      <a:pt x="13" y="8"/>
                      <a:pt x="27" y="0"/>
                      <a:pt x="41" y="3"/>
                    </a:cubicBezTo>
                    <a:cubicBezTo>
                      <a:pt x="55" y="5"/>
                      <a:pt x="65" y="18"/>
                      <a:pt x="64" y="32"/>
                    </a:cubicBezTo>
                    <a:cubicBezTo>
                      <a:pt x="64" y="46"/>
                      <a:pt x="60" y="60"/>
                      <a:pt x="59" y="74"/>
                    </a:cubicBezTo>
                    <a:cubicBezTo>
                      <a:pt x="58" y="89"/>
                      <a:pt x="58" y="103"/>
                      <a:pt x="57" y="117"/>
                    </a:cubicBezTo>
                    <a:cubicBezTo>
                      <a:pt x="57" y="131"/>
                      <a:pt x="59" y="145"/>
                      <a:pt x="57" y="159"/>
                    </a:cubicBezTo>
                    <a:cubicBezTo>
                      <a:pt x="56" y="167"/>
                      <a:pt x="54" y="174"/>
                      <a:pt x="53" y="181"/>
                    </a:cubicBezTo>
                    <a:cubicBezTo>
                      <a:pt x="51" y="188"/>
                      <a:pt x="51" y="195"/>
                      <a:pt x="47" y="202"/>
                    </a:cubicBezTo>
                    <a:cubicBezTo>
                      <a:pt x="43" y="207"/>
                      <a:pt x="35" y="210"/>
                      <a:pt x="29" y="205"/>
                    </a:cubicBezTo>
                    <a:cubicBezTo>
                      <a:pt x="22" y="200"/>
                      <a:pt x="20" y="194"/>
                      <a:pt x="16" y="187"/>
                    </a:cubicBezTo>
                    <a:cubicBezTo>
                      <a:pt x="12" y="180"/>
                      <a:pt x="8" y="172"/>
                      <a:pt x="6" y="163"/>
                    </a:cubicBezTo>
                    <a:cubicBezTo>
                      <a:pt x="0" y="148"/>
                      <a:pt x="0" y="131"/>
                      <a:pt x="0" y="115"/>
                    </a:cubicBezTo>
                    <a:close/>
                  </a:path>
                </a:pathLst>
              </a:custGeom>
              <a:solidFill>
                <a:srgbClr val="7A46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5" name="Freeform 503">
                <a:extLst>
                  <a:ext uri="{FF2B5EF4-FFF2-40B4-BE49-F238E27FC236}">
                    <a16:creationId xmlns:a16="http://schemas.microsoft.com/office/drawing/2014/main" id="{B1CE57F0-F8EE-4B21-82F0-5D74FEA8D21B}"/>
                  </a:ext>
                </a:extLst>
              </p:cNvPr>
              <p:cNvSpPr>
                <a:spLocks/>
              </p:cNvSpPr>
              <p:nvPr/>
            </p:nvSpPr>
            <p:spPr bwMode="auto">
              <a:xfrm>
                <a:off x="456" y="2139"/>
                <a:ext cx="723" cy="640"/>
              </a:xfrm>
              <a:custGeom>
                <a:avLst/>
                <a:gdLst>
                  <a:gd name="T0" fmla="*/ 497 w 617"/>
                  <a:gd name="T1" fmla="*/ 28 h 546"/>
                  <a:gd name="T2" fmla="*/ 605 w 617"/>
                  <a:gd name="T3" fmla="*/ 179 h 546"/>
                  <a:gd name="T4" fmla="*/ 589 w 617"/>
                  <a:gd name="T5" fmla="*/ 369 h 546"/>
                  <a:gd name="T6" fmla="*/ 552 w 617"/>
                  <a:gd name="T7" fmla="*/ 456 h 546"/>
                  <a:gd name="T8" fmla="*/ 390 w 617"/>
                  <a:gd name="T9" fmla="*/ 539 h 546"/>
                  <a:gd name="T10" fmla="*/ 301 w 617"/>
                  <a:gd name="T11" fmla="*/ 533 h 546"/>
                  <a:gd name="T12" fmla="*/ 222 w 617"/>
                  <a:gd name="T13" fmla="*/ 543 h 546"/>
                  <a:gd name="T14" fmla="*/ 152 w 617"/>
                  <a:gd name="T15" fmla="*/ 508 h 546"/>
                  <a:gd name="T16" fmla="*/ 12 w 617"/>
                  <a:gd name="T17" fmla="*/ 279 h 546"/>
                  <a:gd name="T18" fmla="*/ 21 w 617"/>
                  <a:gd name="T19" fmla="*/ 128 h 546"/>
                  <a:gd name="T20" fmla="*/ 138 w 617"/>
                  <a:gd name="T21" fmla="*/ 42 h 546"/>
                  <a:gd name="T22" fmla="*/ 241 w 617"/>
                  <a:gd name="T23" fmla="*/ 58 h 546"/>
                  <a:gd name="T24" fmla="*/ 310 w 617"/>
                  <a:gd name="T25" fmla="*/ 40 h 546"/>
                  <a:gd name="T26" fmla="*/ 497 w 617"/>
                  <a:gd name="T27" fmla="*/ 28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7" h="546">
                    <a:moveTo>
                      <a:pt x="497" y="28"/>
                    </a:moveTo>
                    <a:cubicBezTo>
                      <a:pt x="555" y="55"/>
                      <a:pt x="593" y="116"/>
                      <a:pt x="605" y="179"/>
                    </a:cubicBezTo>
                    <a:cubicBezTo>
                      <a:pt x="617" y="242"/>
                      <a:pt x="606" y="307"/>
                      <a:pt x="589" y="369"/>
                    </a:cubicBezTo>
                    <a:cubicBezTo>
                      <a:pt x="580" y="399"/>
                      <a:pt x="569" y="429"/>
                      <a:pt x="552" y="456"/>
                    </a:cubicBezTo>
                    <a:cubicBezTo>
                      <a:pt x="516" y="508"/>
                      <a:pt x="454" y="541"/>
                      <a:pt x="390" y="539"/>
                    </a:cubicBezTo>
                    <a:cubicBezTo>
                      <a:pt x="361" y="539"/>
                      <a:pt x="331" y="531"/>
                      <a:pt x="301" y="533"/>
                    </a:cubicBezTo>
                    <a:cubicBezTo>
                      <a:pt x="275" y="536"/>
                      <a:pt x="249" y="546"/>
                      <a:pt x="222" y="543"/>
                    </a:cubicBezTo>
                    <a:cubicBezTo>
                      <a:pt x="196" y="540"/>
                      <a:pt x="172" y="525"/>
                      <a:pt x="152" y="508"/>
                    </a:cubicBezTo>
                    <a:cubicBezTo>
                      <a:pt x="81" y="450"/>
                      <a:pt x="31" y="368"/>
                      <a:pt x="12" y="279"/>
                    </a:cubicBezTo>
                    <a:cubicBezTo>
                      <a:pt x="1" y="229"/>
                      <a:pt x="0" y="175"/>
                      <a:pt x="21" y="128"/>
                    </a:cubicBezTo>
                    <a:cubicBezTo>
                      <a:pt x="41" y="81"/>
                      <a:pt x="87" y="43"/>
                      <a:pt x="138" y="42"/>
                    </a:cubicBezTo>
                    <a:cubicBezTo>
                      <a:pt x="173" y="41"/>
                      <a:pt x="206" y="56"/>
                      <a:pt x="241" y="58"/>
                    </a:cubicBezTo>
                    <a:cubicBezTo>
                      <a:pt x="269" y="60"/>
                      <a:pt x="286" y="51"/>
                      <a:pt x="310" y="40"/>
                    </a:cubicBezTo>
                    <a:cubicBezTo>
                      <a:pt x="368" y="13"/>
                      <a:pt x="437" y="0"/>
                      <a:pt x="497" y="28"/>
                    </a:cubicBezTo>
                    <a:close/>
                  </a:path>
                </a:pathLst>
              </a:custGeom>
              <a:solidFill>
                <a:srgbClr val="C20C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6" name="Freeform 504">
                <a:extLst>
                  <a:ext uri="{FF2B5EF4-FFF2-40B4-BE49-F238E27FC236}">
                    <a16:creationId xmlns:a16="http://schemas.microsoft.com/office/drawing/2014/main" id="{07231DF3-1017-4A8F-B254-D0298EEAE376}"/>
                  </a:ext>
                </a:extLst>
              </p:cNvPr>
              <p:cNvSpPr>
                <a:spLocks/>
              </p:cNvSpPr>
              <p:nvPr/>
            </p:nvSpPr>
            <p:spPr bwMode="auto">
              <a:xfrm>
                <a:off x="602" y="2153"/>
                <a:ext cx="577" cy="626"/>
              </a:xfrm>
              <a:custGeom>
                <a:avLst/>
                <a:gdLst>
                  <a:gd name="T0" fmla="*/ 108 w 493"/>
                  <a:gd name="T1" fmla="*/ 494 h 534"/>
                  <a:gd name="T2" fmla="*/ 155 w 493"/>
                  <a:gd name="T3" fmla="*/ 481 h 534"/>
                  <a:gd name="T4" fmla="*/ 248 w 493"/>
                  <a:gd name="T5" fmla="*/ 468 h 534"/>
                  <a:gd name="T6" fmla="*/ 353 w 493"/>
                  <a:gd name="T7" fmla="*/ 355 h 534"/>
                  <a:gd name="T8" fmla="*/ 386 w 493"/>
                  <a:gd name="T9" fmla="*/ 135 h 534"/>
                  <a:gd name="T10" fmla="*/ 294 w 493"/>
                  <a:gd name="T11" fmla="*/ 1 h 534"/>
                  <a:gd name="T12" fmla="*/ 373 w 493"/>
                  <a:gd name="T13" fmla="*/ 16 h 534"/>
                  <a:gd name="T14" fmla="*/ 481 w 493"/>
                  <a:gd name="T15" fmla="*/ 167 h 534"/>
                  <a:gd name="T16" fmla="*/ 465 w 493"/>
                  <a:gd name="T17" fmla="*/ 357 h 534"/>
                  <a:gd name="T18" fmla="*/ 428 w 493"/>
                  <a:gd name="T19" fmla="*/ 444 h 534"/>
                  <a:gd name="T20" fmla="*/ 266 w 493"/>
                  <a:gd name="T21" fmla="*/ 527 h 534"/>
                  <a:gd name="T22" fmla="*/ 177 w 493"/>
                  <a:gd name="T23" fmla="*/ 521 h 534"/>
                  <a:gd name="T24" fmla="*/ 98 w 493"/>
                  <a:gd name="T25" fmla="*/ 531 h 534"/>
                  <a:gd name="T26" fmla="*/ 28 w 493"/>
                  <a:gd name="T27" fmla="*/ 496 h 534"/>
                  <a:gd name="T28" fmla="*/ 0 w 493"/>
                  <a:gd name="T29" fmla="*/ 471 h 534"/>
                  <a:gd name="T30" fmla="*/ 108 w 493"/>
                  <a:gd name="T31" fmla="*/ 49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3" h="534">
                    <a:moveTo>
                      <a:pt x="108" y="494"/>
                    </a:moveTo>
                    <a:cubicBezTo>
                      <a:pt x="124" y="491"/>
                      <a:pt x="139" y="485"/>
                      <a:pt x="155" y="481"/>
                    </a:cubicBezTo>
                    <a:cubicBezTo>
                      <a:pt x="185" y="474"/>
                      <a:pt x="218" y="477"/>
                      <a:pt x="248" y="468"/>
                    </a:cubicBezTo>
                    <a:cubicBezTo>
                      <a:pt x="298" y="452"/>
                      <a:pt x="331" y="403"/>
                      <a:pt x="353" y="355"/>
                    </a:cubicBezTo>
                    <a:cubicBezTo>
                      <a:pt x="384" y="286"/>
                      <a:pt x="402" y="209"/>
                      <a:pt x="386" y="135"/>
                    </a:cubicBezTo>
                    <a:cubicBezTo>
                      <a:pt x="374" y="81"/>
                      <a:pt x="341" y="30"/>
                      <a:pt x="294" y="1"/>
                    </a:cubicBezTo>
                    <a:cubicBezTo>
                      <a:pt x="321" y="0"/>
                      <a:pt x="348" y="5"/>
                      <a:pt x="373" y="16"/>
                    </a:cubicBezTo>
                    <a:cubicBezTo>
                      <a:pt x="431" y="43"/>
                      <a:pt x="469" y="104"/>
                      <a:pt x="481" y="167"/>
                    </a:cubicBezTo>
                    <a:cubicBezTo>
                      <a:pt x="493" y="230"/>
                      <a:pt x="482" y="295"/>
                      <a:pt x="465" y="357"/>
                    </a:cubicBezTo>
                    <a:cubicBezTo>
                      <a:pt x="456" y="387"/>
                      <a:pt x="445" y="417"/>
                      <a:pt x="428" y="444"/>
                    </a:cubicBezTo>
                    <a:cubicBezTo>
                      <a:pt x="392" y="496"/>
                      <a:pt x="330" y="529"/>
                      <a:pt x="266" y="527"/>
                    </a:cubicBezTo>
                    <a:cubicBezTo>
                      <a:pt x="237" y="527"/>
                      <a:pt x="207" y="519"/>
                      <a:pt x="177" y="521"/>
                    </a:cubicBezTo>
                    <a:cubicBezTo>
                      <a:pt x="151" y="524"/>
                      <a:pt x="125" y="534"/>
                      <a:pt x="98" y="531"/>
                    </a:cubicBezTo>
                    <a:cubicBezTo>
                      <a:pt x="72" y="528"/>
                      <a:pt x="48" y="513"/>
                      <a:pt x="28" y="496"/>
                    </a:cubicBezTo>
                    <a:cubicBezTo>
                      <a:pt x="18" y="488"/>
                      <a:pt x="9" y="480"/>
                      <a:pt x="0" y="471"/>
                    </a:cubicBezTo>
                    <a:cubicBezTo>
                      <a:pt x="34" y="489"/>
                      <a:pt x="70" y="501"/>
                      <a:pt x="108" y="494"/>
                    </a:cubicBezTo>
                    <a:close/>
                  </a:path>
                </a:pathLst>
              </a:custGeom>
              <a:solidFill>
                <a:srgbClr val="A41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92" name="Freeform 506">
              <a:extLst>
                <a:ext uri="{FF2B5EF4-FFF2-40B4-BE49-F238E27FC236}">
                  <a16:creationId xmlns:a16="http://schemas.microsoft.com/office/drawing/2014/main" id="{792F57C0-7C14-47F8-8A5A-60327E995D40}"/>
                </a:ext>
              </a:extLst>
            </p:cNvPr>
            <p:cNvSpPr>
              <a:spLocks/>
            </p:cNvSpPr>
            <p:nvPr/>
          </p:nvSpPr>
          <p:spPr bwMode="auto">
            <a:xfrm>
              <a:off x="495" y="2263"/>
              <a:ext cx="97" cy="236"/>
            </a:xfrm>
            <a:custGeom>
              <a:avLst/>
              <a:gdLst>
                <a:gd name="T0" fmla="*/ 3 w 83"/>
                <a:gd name="T1" fmla="*/ 138 h 201"/>
                <a:gd name="T2" fmla="*/ 38 w 83"/>
                <a:gd name="T3" fmla="*/ 199 h 201"/>
                <a:gd name="T4" fmla="*/ 67 w 83"/>
                <a:gd name="T5" fmla="*/ 184 h 201"/>
                <a:gd name="T6" fmla="*/ 65 w 83"/>
                <a:gd name="T7" fmla="*/ 149 h 201"/>
                <a:gd name="T8" fmla="*/ 63 w 83"/>
                <a:gd name="T9" fmla="*/ 140 h 201"/>
                <a:gd name="T10" fmla="*/ 63 w 83"/>
                <a:gd name="T11" fmla="*/ 139 h 201"/>
                <a:gd name="T12" fmla="*/ 62 w 83"/>
                <a:gd name="T13" fmla="*/ 134 h 201"/>
                <a:gd name="T14" fmla="*/ 60 w 83"/>
                <a:gd name="T15" fmla="*/ 112 h 201"/>
                <a:gd name="T16" fmla="*/ 60 w 83"/>
                <a:gd name="T17" fmla="*/ 110 h 201"/>
                <a:gd name="T18" fmla="*/ 60 w 83"/>
                <a:gd name="T19" fmla="*/ 107 h 201"/>
                <a:gd name="T20" fmla="*/ 62 w 83"/>
                <a:gd name="T21" fmla="*/ 97 h 201"/>
                <a:gd name="T22" fmla="*/ 66 w 83"/>
                <a:gd name="T23" fmla="*/ 75 h 201"/>
                <a:gd name="T24" fmla="*/ 67 w 83"/>
                <a:gd name="T25" fmla="*/ 70 h 201"/>
                <a:gd name="T26" fmla="*/ 68 w 83"/>
                <a:gd name="T27" fmla="*/ 70 h 201"/>
                <a:gd name="T28" fmla="*/ 72 w 83"/>
                <a:gd name="T29" fmla="*/ 58 h 201"/>
                <a:gd name="T30" fmla="*/ 80 w 83"/>
                <a:gd name="T31" fmla="*/ 36 h 201"/>
                <a:gd name="T32" fmla="*/ 80 w 83"/>
                <a:gd name="T33" fmla="*/ 36 h 201"/>
                <a:gd name="T34" fmla="*/ 80 w 83"/>
                <a:gd name="T35" fmla="*/ 35 h 201"/>
                <a:gd name="T36" fmla="*/ 82 w 83"/>
                <a:gd name="T37" fmla="*/ 27 h 201"/>
                <a:gd name="T38" fmla="*/ 82 w 83"/>
                <a:gd name="T39" fmla="*/ 24 h 201"/>
                <a:gd name="T40" fmla="*/ 83 w 83"/>
                <a:gd name="T41" fmla="*/ 17 h 201"/>
                <a:gd name="T42" fmla="*/ 69 w 83"/>
                <a:gd name="T43" fmla="*/ 2 h 201"/>
                <a:gd name="T44" fmla="*/ 64 w 83"/>
                <a:gd name="T45" fmla="*/ 1 h 201"/>
                <a:gd name="T46" fmla="*/ 53 w 83"/>
                <a:gd name="T47" fmla="*/ 1 h 201"/>
                <a:gd name="T48" fmla="*/ 24 w 83"/>
                <a:gd name="T49" fmla="*/ 26 h 201"/>
                <a:gd name="T50" fmla="*/ 5 w 83"/>
                <a:gd name="T51" fmla="*/ 80 h 201"/>
                <a:gd name="T52" fmla="*/ 3 w 83"/>
                <a:gd name="T53" fmla="*/ 13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 h="201">
                  <a:moveTo>
                    <a:pt x="3" y="138"/>
                  </a:moveTo>
                  <a:cubicBezTo>
                    <a:pt x="5" y="160"/>
                    <a:pt x="12" y="194"/>
                    <a:pt x="38" y="199"/>
                  </a:cubicBezTo>
                  <a:cubicBezTo>
                    <a:pt x="49" y="201"/>
                    <a:pt x="63" y="195"/>
                    <a:pt x="67" y="184"/>
                  </a:cubicBezTo>
                  <a:cubicBezTo>
                    <a:pt x="72" y="172"/>
                    <a:pt x="69" y="161"/>
                    <a:pt x="65" y="149"/>
                  </a:cubicBezTo>
                  <a:cubicBezTo>
                    <a:pt x="64" y="146"/>
                    <a:pt x="64" y="143"/>
                    <a:pt x="63" y="140"/>
                  </a:cubicBezTo>
                  <a:cubicBezTo>
                    <a:pt x="63" y="140"/>
                    <a:pt x="63" y="140"/>
                    <a:pt x="63" y="139"/>
                  </a:cubicBezTo>
                  <a:cubicBezTo>
                    <a:pt x="62" y="138"/>
                    <a:pt x="62" y="136"/>
                    <a:pt x="62" y="134"/>
                  </a:cubicBezTo>
                  <a:cubicBezTo>
                    <a:pt x="61" y="127"/>
                    <a:pt x="60" y="120"/>
                    <a:pt x="60" y="112"/>
                  </a:cubicBezTo>
                  <a:cubicBezTo>
                    <a:pt x="60" y="112"/>
                    <a:pt x="60" y="111"/>
                    <a:pt x="60" y="110"/>
                  </a:cubicBezTo>
                  <a:cubicBezTo>
                    <a:pt x="60" y="109"/>
                    <a:pt x="60" y="107"/>
                    <a:pt x="60" y="107"/>
                  </a:cubicBezTo>
                  <a:cubicBezTo>
                    <a:pt x="61" y="104"/>
                    <a:pt x="61" y="100"/>
                    <a:pt x="62" y="97"/>
                  </a:cubicBezTo>
                  <a:cubicBezTo>
                    <a:pt x="63" y="89"/>
                    <a:pt x="64" y="82"/>
                    <a:pt x="66" y="75"/>
                  </a:cubicBezTo>
                  <a:cubicBezTo>
                    <a:pt x="67" y="73"/>
                    <a:pt x="67" y="72"/>
                    <a:pt x="67" y="70"/>
                  </a:cubicBezTo>
                  <a:cubicBezTo>
                    <a:pt x="68" y="70"/>
                    <a:pt x="68" y="70"/>
                    <a:pt x="68" y="70"/>
                  </a:cubicBezTo>
                  <a:cubicBezTo>
                    <a:pt x="69" y="66"/>
                    <a:pt x="70" y="62"/>
                    <a:pt x="72" y="58"/>
                  </a:cubicBezTo>
                  <a:cubicBezTo>
                    <a:pt x="74" y="51"/>
                    <a:pt x="78" y="44"/>
                    <a:pt x="80" y="36"/>
                  </a:cubicBezTo>
                  <a:cubicBezTo>
                    <a:pt x="80" y="36"/>
                    <a:pt x="80" y="36"/>
                    <a:pt x="80" y="36"/>
                  </a:cubicBezTo>
                  <a:cubicBezTo>
                    <a:pt x="80" y="36"/>
                    <a:pt x="80" y="35"/>
                    <a:pt x="80" y="35"/>
                  </a:cubicBezTo>
                  <a:cubicBezTo>
                    <a:pt x="81" y="32"/>
                    <a:pt x="82" y="30"/>
                    <a:pt x="82" y="27"/>
                  </a:cubicBezTo>
                  <a:cubicBezTo>
                    <a:pt x="82" y="26"/>
                    <a:pt x="83" y="18"/>
                    <a:pt x="82" y="24"/>
                  </a:cubicBezTo>
                  <a:cubicBezTo>
                    <a:pt x="83" y="22"/>
                    <a:pt x="83" y="19"/>
                    <a:pt x="83" y="17"/>
                  </a:cubicBezTo>
                  <a:cubicBezTo>
                    <a:pt x="82" y="9"/>
                    <a:pt x="77" y="4"/>
                    <a:pt x="69" y="2"/>
                  </a:cubicBezTo>
                  <a:cubicBezTo>
                    <a:pt x="67" y="1"/>
                    <a:pt x="58" y="0"/>
                    <a:pt x="64" y="1"/>
                  </a:cubicBezTo>
                  <a:cubicBezTo>
                    <a:pt x="59" y="1"/>
                    <a:pt x="58" y="0"/>
                    <a:pt x="53" y="1"/>
                  </a:cubicBezTo>
                  <a:cubicBezTo>
                    <a:pt x="40" y="4"/>
                    <a:pt x="31" y="16"/>
                    <a:pt x="24" y="26"/>
                  </a:cubicBezTo>
                  <a:cubicBezTo>
                    <a:pt x="15" y="43"/>
                    <a:pt x="9" y="61"/>
                    <a:pt x="5" y="80"/>
                  </a:cubicBezTo>
                  <a:cubicBezTo>
                    <a:pt x="1" y="99"/>
                    <a:pt x="0" y="119"/>
                    <a:pt x="3" y="138"/>
                  </a:cubicBezTo>
                  <a:close/>
                </a:path>
              </a:pathLst>
            </a:custGeom>
            <a:solidFill>
              <a:srgbClr val="C945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3" name="Freeform 507">
              <a:extLst>
                <a:ext uri="{FF2B5EF4-FFF2-40B4-BE49-F238E27FC236}">
                  <a16:creationId xmlns:a16="http://schemas.microsoft.com/office/drawing/2014/main" id="{C051F404-AECC-4511-9FEF-8485B38F388B}"/>
                </a:ext>
              </a:extLst>
            </p:cNvPr>
            <p:cNvSpPr>
              <a:spLocks/>
            </p:cNvSpPr>
            <p:nvPr/>
          </p:nvSpPr>
          <p:spPr bwMode="auto">
            <a:xfrm>
              <a:off x="511" y="2314"/>
              <a:ext cx="51" cy="99"/>
            </a:xfrm>
            <a:custGeom>
              <a:avLst/>
              <a:gdLst>
                <a:gd name="T0" fmla="*/ 0 w 43"/>
                <a:gd name="T1" fmla="*/ 53 h 85"/>
                <a:gd name="T2" fmla="*/ 2 w 43"/>
                <a:gd name="T3" fmla="*/ 36 h 85"/>
                <a:gd name="T4" fmla="*/ 9 w 43"/>
                <a:gd name="T5" fmla="*/ 17 h 85"/>
                <a:gd name="T6" fmla="*/ 28 w 43"/>
                <a:gd name="T7" fmla="*/ 0 h 85"/>
                <a:gd name="T8" fmla="*/ 40 w 43"/>
                <a:gd name="T9" fmla="*/ 8 h 85"/>
                <a:gd name="T10" fmla="*/ 39 w 43"/>
                <a:gd name="T11" fmla="*/ 27 h 85"/>
                <a:gd name="T12" fmla="*/ 35 w 43"/>
                <a:gd name="T13" fmla="*/ 42 h 85"/>
                <a:gd name="T14" fmla="*/ 34 w 43"/>
                <a:gd name="T15" fmla="*/ 50 h 85"/>
                <a:gd name="T16" fmla="*/ 34 w 43"/>
                <a:gd name="T17" fmla="*/ 54 h 85"/>
                <a:gd name="T18" fmla="*/ 34 w 43"/>
                <a:gd name="T19" fmla="*/ 55 h 85"/>
                <a:gd name="T20" fmla="*/ 34 w 43"/>
                <a:gd name="T21" fmla="*/ 62 h 85"/>
                <a:gd name="T22" fmla="*/ 34 w 43"/>
                <a:gd name="T23" fmla="*/ 64 h 85"/>
                <a:gd name="T24" fmla="*/ 33 w 43"/>
                <a:gd name="T25" fmla="*/ 64 h 85"/>
                <a:gd name="T26" fmla="*/ 33 w 43"/>
                <a:gd name="T27" fmla="*/ 69 h 85"/>
                <a:gd name="T28" fmla="*/ 29 w 43"/>
                <a:gd name="T29" fmla="*/ 77 h 85"/>
                <a:gd name="T30" fmla="*/ 19 w 43"/>
                <a:gd name="T31" fmla="*/ 84 h 85"/>
                <a:gd name="T32" fmla="*/ 8 w 43"/>
                <a:gd name="T33" fmla="*/ 79 h 85"/>
                <a:gd name="T34" fmla="*/ 0 w 43"/>
                <a:gd name="T35" fmla="*/ 65 h 85"/>
                <a:gd name="T36" fmla="*/ 0 w 43"/>
                <a:gd name="T37" fmla="*/ 5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85">
                  <a:moveTo>
                    <a:pt x="0" y="53"/>
                  </a:moveTo>
                  <a:cubicBezTo>
                    <a:pt x="0" y="47"/>
                    <a:pt x="1" y="42"/>
                    <a:pt x="2" y="36"/>
                  </a:cubicBezTo>
                  <a:cubicBezTo>
                    <a:pt x="4" y="29"/>
                    <a:pt x="6" y="23"/>
                    <a:pt x="9" y="17"/>
                  </a:cubicBezTo>
                  <a:cubicBezTo>
                    <a:pt x="13" y="10"/>
                    <a:pt x="19" y="1"/>
                    <a:pt x="28" y="0"/>
                  </a:cubicBezTo>
                  <a:cubicBezTo>
                    <a:pt x="34" y="0"/>
                    <a:pt x="38" y="3"/>
                    <a:pt x="40" y="8"/>
                  </a:cubicBezTo>
                  <a:cubicBezTo>
                    <a:pt x="43" y="13"/>
                    <a:pt x="40" y="21"/>
                    <a:pt x="39" y="27"/>
                  </a:cubicBezTo>
                  <a:cubicBezTo>
                    <a:pt x="37" y="32"/>
                    <a:pt x="36" y="37"/>
                    <a:pt x="35" y="42"/>
                  </a:cubicBezTo>
                  <a:cubicBezTo>
                    <a:pt x="35" y="45"/>
                    <a:pt x="34" y="48"/>
                    <a:pt x="34" y="50"/>
                  </a:cubicBezTo>
                  <a:cubicBezTo>
                    <a:pt x="34" y="52"/>
                    <a:pt x="34" y="53"/>
                    <a:pt x="34" y="54"/>
                  </a:cubicBezTo>
                  <a:cubicBezTo>
                    <a:pt x="35" y="49"/>
                    <a:pt x="34" y="54"/>
                    <a:pt x="34" y="55"/>
                  </a:cubicBezTo>
                  <a:cubicBezTo>
                    <a:pt x="34" y="57"/>
                    <a:pt x="34" y="59"/>
                    <a:pt x="34" y="62"/>
                  </a:cubicBezTo>
                  <a:cubicBezTo>
                    <a:pt x="34" y="62"/>
                    <a:pt x="34" y="63"/>
                    <a:pt x="34" y="64"/>
                  </a:cubicBezTo>
                  <a:cubicBezTo>
                    <a:pt x="33" y="65"/>
                    <a:pt x="33" y="65"/>
                    <a:pt x="33" y="64"/>
                  </a:cubicBezTo>
                  <a:cubicBezTo>
                    <a:pt x="33" y="66"/>
                    <a:pt x="33" y="69"/>
                    <a:pt x="33" y="69"/>
                  </a:cubicBezTo>
                  <a:cubicBezTo>
                    <a:pt x="32" y="73"/>
                    <a:pt x="31" y="75"/>
                    <a:pt x="29" y="77"/>
                  </a:cubicBezTo>
                  <a:cubicBezTo>
                    <a:pt x="27" y="81"/>
                    <a:pt x="24" y="84"/>
                    <a:pt x="19" y="84"/>
                  </a:cubicBezTo>
                  <a:cubicBezTo>
                    <a:pt x="15" y="85"/>
                    <a:pt x="11" y="82"/>
                    <a:pt x="8" y="79"/>
                  </a:cubicBezTo>
                  <a:cubicBezTo>
                    <a:pt x="3" y="76"/>
                    <a:pt x="1" y="71"/>
                    <a:pt x="0" y="65"/>
                  </a:cubicBezTo>
                  <a:cubicBezTo>
                    <a:pt x="0" y="61"/>
                    <a:pt x="0" y="57"/>
                    <a:pt x="0" y="53"/>
                  </a:cubicBezTo>
                  <a:close/>
                </a:path>
              </a:pathLst>
            </a:custGeom>
            <a:solidFill>
              <a:srgbClr val="D06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4" name="Freeform 508">
              <a:extLst>
                <a:ext uri="{FF2B5EF4-FFF2-40B4-BE49-F238E27FC236}">
                  <a16:creationId xmlns:a16="http://schemas.microsoft.com/office/drawing/2014/main" id="{5C309A49-CBC1-4506-A9B5-96BC390C82DD}"/>
                </a:ext>
              </a:extLst>
            </p:cNvPr>
            <p:cNvSpPr>
              <a:spLocks/>
            </p:cNvSpPr>
            <p:nvPr/>
          </p:nvSpPr>
          <p:spPr bwMode="auto">
            <a:xfrm>
              <a:off x="515" y="2053"/>
              <a:ext cx="254" cy="127"/>
            </a:xfrm>
            <a:custGeom>
              <a:avLst/>
              <a:gdLst>
                <a:gd name="T0" fmla="*/ 2 w 217"/>
                <a:gd name="T1" fmla="*/ 36 h 108"/>
                <a:gd name="T2" fmla="*/ 19 w 217"/>
                <a:gd name="T3" fmla="*/ 21 h 108"/>
                <a:gd name="T4" fmla="*/ 126 w 217"/>
                <a:gd name="T5" fmla="*/ 10 h 108"/>
                <a:gd name="T6" fmla="*/ 155 w 217"/>
                <a:gd name="T7" fmla="*/ 21 h 108"/>
                <a:gd name="T8" fmla="*/ 161 w 217"/>
                <a:gd name="T9" fmla="*/ 23 h 108"/>
                <a:gd name="T10" fmla="*/ 164 w 217"/>
                <a:gd name="T11" fmla="*/ 24 h 108"/>
                <a:gd name="T12" fmla="*/ 170 w 217"/>
                <a:gd name="T13" fmla="*/ 28 h 108"/>
                <a:gd name="T14" fmla="*/ 175 w 217"/>
                <a:gd name="T15" fmla="*/ 30 h 108"/>
                <a:gd name="T16" fmla="*/ 196 w 217"/>
                <a:gd name="T17" fmla="*/ 44 h 108"/>
                <a:gd name="T18" fmla="*/ 210 w 217"/>
                <a:gd name="T19" fmla="*/ 57 h 108"/>
                <a:gd name="T20" fmla="*/ 210 w 217"/>
                <a:gd name="T21" fmla="*/ 77 h 108"/>
                <a:gd name="T22" fmla="*/ 44 w 217"/>
                <a:gd name="T23" fmla="*/ 81 h 108"/>
                <a:gd name="T24" fmla="*/ 8 w 217"/>
                <a:gd name="T25" fmla="*/ 56 h 108"/>
                <a:gd name="T26" fmla="*/ 2 w 217"/>
                <a:gd name="T27" fmla="*/ 3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 h="108">
                  <a:moveTo>
                    <a:pt x="2" y="36"/>
                  </a:moveTo>
                  <a:cubicBezTo>
                    <a:pt x="4" y="28"/>
                    <a:pt x="12" y="24"/>
                    <a:pt x="19" y="21"/>
                  </a:cubicBezTo>
                  <a:cubicBezTo>
                    <a:pt x="53" y="10"/>
                    <a:pt x="91" y="0"/>
                    <a:pt x="126" y="10"/>
                  </a:cubicBezTo>
                  <a:cubicBezTo>
                    <a:pt x="136" y="13"/>
                    <a:pt x="146" y="17"/>
                    <a:pt x="155" y="21"/>
                  </a:cubicBezTo>
                  <a:cubicBezTo>
                    <a:pt x="157" y="21"/>
                    <a:pt x="159" y="22"/>
                    <a:pt x="161" y="23"/>
                  </a:cubicBezTo>
                  <a:cubicBezTo>
                    <a:pt x="162" y="23"/>
                    <a:pt x="163" y="24"/>
                    <a:pt x="164" y="24"/>
                  </a:cubicBezTo>
                  <a:cubicBezTo>
                    <a:pt x="166" y="25"/>
                    <a:pt x="168" y="26"/>
                    <a:pt x="170" y="28"/>
                  </a:cubicBezTo>
                  <a:cubicBezTo>
                    <a:pt x="172" y="28"/>
                    <a:pt x="173" y="29"/>
                    <a:pt x="175" y="30"/>
                  </a:cubicBezTo>
                  <a:cubicBezTo>
                    <a:pt x="182" y="33"/>
                    <a:pt x="190" y="38"/>
                    <a:pt x="196" y="44"/>
                  </a:cubicBezTo>
                  <a:cubicBezTo>
                    <a:pt x="201" y="48"/>
                    <a:pt x="206" y="52"/>
                    <a:pt x="210" y="57"/>
                  </a:cubicBezTo>
                  <a:cubicBezTo>
                    <a:pt x="215" y="62"/>
                    <a:pt x="217" y="72"/>
                    <a:pt x="210" y="77"/>
                  </a:cubicBezTo>
                  <a:cubicBezTo>
                    <a:pt x="159" y="106"/>
                    <a:pt x="96" y="108"/>
                    <a:pt x="44" y="81"/>
                  </a:cubicBezTo>
                  <a:cubicBezTo>
                    <a:pt x="31" y="75"/>
                    <a:pt x="17" y="67"/>
                    <a:pt x="8" y="56"/>
                  </a:cubicBezTo>
                  <a:cubicBezTo>
                    <a:pt x="3" y="50"/>
                    <a:pt x="0" y="43"/>
                    <a:pt x="2" y="36"/>
                  </a:cubicBezTo>
                  <a:close/>
                </a:path>
              </a:pathLst>
            </a:custGeom>
            <a:solidFill>
              <a:srgbClr val="6CA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5" name="Freeform 509">
              <a:extLst>
                <a:ext uri="{FF2B5EF4-FFF2-40B4-BE49-F238E27FC236}">
                  <a16:creationId xmlns:a16="http://schemas.microsoft.com/office/drawing/2014/main" id="{4944D9FE-DEE8-4E7F-8745-ABDD04201C98}"/>
                </a:ext>
              </a:extLst>
            </p:cNvPr>
            <p:cNvSpPr>
              <a:spLocks/>
            </p:cNvSpPr>
            <p:nvPr/>
          </p:nvSpPr>
          <p:spPr bwMode="auto">
            <a:xfrm>
              <a:off x="516" y="2098"/>
              <a:ext cx="253" cy="82"/>
            </a:xfrm>
            <a:custGeom>
              <a:avLst/>
              <a:gdLst>
                <a:gd name="T0" fmla="*/ 1 w 216"/>
                <a:gd name="T1" fmla="*/ 0 h 70"/>
                <a:gd name="T2" fmla="*/ 35 w 216"/>
                <a:gd name="T3" fmla="*/ 15 h 70"/>
                <a:gd name="T4" fmla="*/ 144 w 216"/>
                <a:gd name="T5" fmla="*/ 29 h 70"/>
                <a:gd name="T6" fmla="*/ 192 w 216"/>
                <a:gd name="T7" fmla="*/ 25 h 70"/>
                <a:gd name="T8" fmla="*/ 204 w 216"/>
                <a:gd name="T9" fmla="*/ 16 h 70"/>
                <a:gd name="T10" fmla="*/ 204 w 216"/>
                <a:gd name="T11" fmla="*/ 14 h 70"/>
                <a:gd name="T12" fmla="*/ 209 w 216"/>
                <a:gd name="T13" fmla="*/ 19 h 70"/>
                <a:gd name="T14" fmla="*/ 209 w 216"/>
                <a:gd name="T15" fmla="*/ 39 h 70"/>
                <a:gd name="T16" fmla="*/ 43 w 216"/>
                <a:gd name="T17" fmla="*/ 43 h 70"/>
                <a:gd name="T18" fmla="*/ 7 w 216"/>
                <a:gd name="T19" fmla="*/ 18 h 70"/>
                <a:gd name="T20" fmla="*/ 1 w 216"/>
                <a:gd name="T2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 h="70">
                  <a:moveTo>
                    <a:pt x="1" y="0"/>
                  </a:moveTo>
                  <a:cubicBezTo>
                    <a:pt x="11" y="8"/>
                    <a:pt x="23" y="12"/>
                    <a:pt x="35" y="15"/>
                  </a:cubicBezTo>
                  <a:cubicBezTo>
                    <a:pt x="71" y="24"/>
                    <a:pt x="107" y="28"/>
                    <a:pt x="144" y="29"/>
                  </a:cubicBezTo>
                  <a:cubicBezTo>
                    <a:pt x="160" y="29"/>
                    <a:pt x="176" y="28"/>
                    <a:pt x="192" y="25"/>
                  </a:cubicBezTo>
                  <a:cubicBezTo>
                    <a:pt x="197" y="24"/>
                    <a:pt x="204" y="22"/>
                    <a:pt x="204" y="16"/>
                  </a:cubicBezTo>
                  <a:cubicBezTo>
                    <a:pt x="204" y="15"/>
                    <a:pt x="204" y="15"/>
                    <a:pt x="204" y="14"/>
                  </a:cubicBezTo>
                  <a:cubicBezTo>
                    <a:pt x="206" y="16"/>
                    <a:pt x="208" y="17"/>
                    <a:pt x="209" y="19"/>
                  </a:cubicBezTo>
                  <a:cubicBezTo>
                    <a:pt x="214" y="24"/>
                    <a:pt x="216" y="34"/>
                    <a:pt x="209" y="39"/>
                  </a:cubicBezTo>
                  <a:cubicBezTo>
                    <a:pt x="158" y="68"/>
                    <a:pt x="95" y="70"/>
                    <a:pt x="43" y="43"/>
                  </a:cubicBezTo>
                  <a:cubicBezTo>
                    <a:pt x="30" y="37"/>
                    <a:pt x="16" y="29"/>
                    <a:pt x="7" y="18"/>
                  </a:cubicBezTo>
                  <a:cubicBezTo>
                    <a:pt x="3" y="13"/>
                    <a:pt x="0" y="7"/>
                    <a:pt x="1" y="0"/>
                  </a:cubicBezTo>
                  <a:close/>
                </a:path>
              </a:pathLst>
            </a:custGeom>
            <a:solidFill>
              <a:srgbClr val="5988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6" name="Freeform 510">
              <a:extLst>
                <a:ext uri="{FF2B5EF4-FFF2-40B4-BE49-F238E27FC236}">
                  <a16:creationId xmlns:a16="http://schemas.microsoft.com/office/drawing/2014/main" id="{80835AD9-E40A-4DFF-945E-BC7383E002BD}"/>
                </a:ext>
              </a:extLst>
            </p:cNvPr>
            <p:cNvSpPr>
              <a:spLocks/>
            </p:cNvSpPr>
            <p:nvPr/>
          </p:nvSpPr>
          <p:spPr bwMode="auto">
            <a:xfrm>
              <a:off x="535" y="2053"/>
              <a:ext cx="206" cy="50"/>
            </a:xfrm>
            <a:custGeom>
              <a:avLst/>
              <a:gdLst>
                <a:gd name="T0" fmla="*/ 2 w 176"/>
                <a:gd name="T1" fmla="*/ 21 h 42"/>
                <a:gd name="T2" fmla="*/ 109 w 176"/>
                <a:gd name="T3" fmla="*/ 10 h 42"/>
                <a:gd name="T4" fmla="*/ 138 w 176"/>
                <a:gd name="T5" fmla="*/ 21 h 42"/>
                <a:gd name="T6" fmla="*/ 144 w 176"/>
                <a:gd name="T7" fmla="*/ 23 h 42"/>
                <a:gd name="T8" fmla="*/ 147 w 176"/>
                <a:gd name="T9" fmla="*/ 24 h 42"/>
                <a:gd name="T10" fmla="*/ 153 w 176"/>
                <a:gd name="T11" fmla="*/ 28 h 42"/>
                <a:gd name="T12" fmla="*/ 158 w 176"/>
                <a:gd name="T13" fmla="*/ 30 h 42"/>
                <a:gd name="T14" fmla="*/ 176 w 176"/>
                <a:gd name="T15" fmla="*/ 42 h 42"/>
                <a:gd name="T16" fmla="*/ 163 w 176"/>
                <a:gd name="T17" fmla="*/ 37 h 42"/>
                <a:gd name="T18" fmla="*/ 140 w 176"/>
                <a:gd name="T19" fmla="*/ 31 h 42"/>
                <a:gd name="T20" fmla="*/ 96 w 176"/>
                <a:gd name="T21" fmla="*/ 24 h 42"/>
                <a:gd name="T22" fmla="*/ 47 w 176"/>
                <a:gd name="T23" fmla="*/ 19 h 42"/>
                <a:gd name="T24" fmla="*/ 0 w 176"/>
                <a:gd name="T25" fmla="*/ 22 h 42"/>
                <a:gd name="T26" fmla="*/ 2 w 176"/>
                <a:gd name="T27"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42">
                  <a:moveTo>
                    <a:pt x="2" y="21"/>
                  </a:moveTo>
                  <a:cubicBezTo>
                    <a:pt x="36" y="10"/>
                    <a:pt x="74" y="0"/>
                    <a:pt x="109" y="10"/>
                  </a:cubicBezTo>
                  <a:cubicBezTo>
                    <a:pt x="119" y="13"/>
                    <a:pt x="129" y="17"/>
                    <a:pt x="138" y="21"/>
                  </a:cubicBezTo>
                  <a:cubicBezTo>
                    <a:pt x="140" y="21"/>
                    <a:pt x="142" y="22"/>
                    <a:pt x="144" y="23"/>
                  </a:cubicBezTo>
                  <a:cubicBezTo>
                    <a:pt x="145" y="23"/>
                    <a:pt x="146" y="24"/>
                    <a:pt x="147" y="24"/>
                  </a:cubicBezTo>
                  <a:cubicBezTo>
                    <a:pt x="149" y="25"/>
                    <a:pt x="151" y="26"/>
                    <a:pt x="153" y="28"/>
                  </a:cubicBezTo>
                  <a:cubicBezTo>
                    <a:pt x="155" y="28"/>
                    <a:pt x="156" y="29"/>
                    <a:pt x="158" y="30"/>
                  </a:cubicBezTo>
                  <a:cubicBezTo>
                    <a:pt x="164" y="33"/>
                    <a:pt x="170" y="37"/>
                    <a:pt x="176" y="42"/>
                  </a:cubicBezTo>
                  <a:cubicBezTo>
                    <a:pt x="171" y="41"/>
                    <a:pt x="167" y="38"/>
                    <a:pt x="163" y="37"/>
                  </a:cubicBezTo>
                  <a:cubicBezTo>
                    <a:pt x="155" y="34"/>
                    <a:pt x="148" y="32"/>
                    <a:pt x="140" y="31"/>
                  </a:cubicBezTo>
                  <a:cubicBezTo>
                    <a:pt x="125" y="28"/>
                    <a:pt x="110" y="26"/>
                    <a:pt x="96" y="24"/>
                  </a:cubicBezTo>
                  <a:cubicBezTo>
                    <a:pt x="79" y="22"/>
                    <a:pt x="63" y="19"/>
                    <a:pt x="47" y="19"/>
                  </a:cubicBezTo>
                  <a:cubicBezTo>
                    <a:pt x="31" y="18"/>
                    <a:pt x="15" y="19"/>
                    <a:pt x="0" y="22"/>
                  </a:cubicBezTo>
                  <a:cubicBezTo>
                    <a:pt x="0" y="22"/>
                    <a:pt x="1" y="21"/>
                    <a:pt x="2" y="21"/>
                  </a:cubicBezTo>
                  <a:close/>
                </a:path>
              </a:pathLst>
            </a:custGeom>
            <a:solidFill>
              <a:srgbClr val="95B9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7" name="Freeform 511">
              <a:extLst>
                <a:ext uri="{FF2B5EF4-FFF2-40B4-BE49-F238E27FC236}">
                  <a16:creationId xmlns:a16="http://schemas.microsoft.com/office/drawing/2014/main" id="{8CD83E8F-5F3C-4FD2-90A3-01BC6AFECEB7}"/>
                </a:ext>
              </a:extLst>
            </p:cNvPr>
            <p:cNvSpPr>
              <a:spLocks/>
            </p:cNvSpPr>
            <p:nvPr/>
          </p:nvSpPr>
          <p:spPr bwMode="auto">
            <a:xfrm>
              <a:off x="2665" y="1942"/>
              <a:ext cx="279" cy="245"/>
            </a:xfrm>
            <a:custGeom>
              <a:avLst/>
              <a:gdLst>
                <a:gd name="T0" fmla="*/ 164 w 238"/>
                <a:gd name="T1" fmla="*/ 196 h 209"/>
                <a:gd name="T2" fmla="*/ 197 w 238"/>
                <a:gd name="T3" fmla="*/ 181 h 209"/>
                <a:gd name="T4" fmla="*/ 200 w 238"/>
                <a:gd name="T5" fmla="*/ 147 h 209"/>
                <a:gd name="T6" fmla="*/ 165 w 238"/>
                <a:gd name="T7" fmla="*/ 130 h 209"/>
                <a:gd name="T8" fmla="*/ 222 w 238"/>
                <a:gd name="T9" fmla="*/ 94 h 209"/>
                <a:gd name="T10" fmla="*/ 237 w 238"/>
                <a:gd name="T11" fmla="*/ 64 h 209"/>
                <a:gd name="T12" fmla="*/ 223 w 238"/>
                <a:gd name="T13" fmla="*/ 35 h 209"/>
                <a:gd name="T14" fmla="*/ 194 w 238"/>
                <a:gd name="T15" fmla="*/ 33 h 209"/>
                <a:gd name="T16" fmla="*/ 140 w 238"/>
                <a:gd name="T17" fmla="*/ 49 h 209"/>
                <a:gd name="T18" fmla="*/ 146 w 238"/>
                <a:gd name="T19" fmla="*/ 25 h 209"/>
                <a:gd name="T20" fmla="*/ 135 w 238"/>
                <a:gd name="T21" fmla="*/ 5 h 209"/>
                <a:gd name="T22" fmla="*/ 105 w 238"/>
                <a:gd name="T23" fmla="*/ 14 h 209"/>
                <a:gd name="T24" fmla="*/ 79 w 238"/>
                <a:gd name="T25" fmla="*/ 34 h 209"/>
                <a:gd name="T26" fmla="*/ 70 w 238"/>
                <a:gd name="T27" fmla="*/ 9 h 209"/>
                <a:gd name="T28" fmla="*/ 42 w 238"/>
                <a:gd name="T29" fmla="*/ 14 h 209"/>
                <a:gd name="T30" fmla="*/ 23 w 238"/>
                <a:gd name="T31" fmla="*/ 37 h 209"/>
                <a:gd name="T32" fmla="*/ 1 w 238"/>
                <a:gd name="T33" fmla="*/ 110 h 209"/>
                <a:gd name="T34" fmla="*/ 164 w 238"/>
                <a:gd name="T35" fmla="*/ 19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209">
                  <a:moveTo>
                    <a:pt x="164" y="196"/>
                  </a:moveTo>
                  <a:cubicBezTo>
                    <a:pt x="176" y="193"/>
                    <a:pt x="188" y="189"/>
                    <a:pt x="197" y="181"/>
                  </a:cubicBezTo>
                  <a:cubicBezTo>
                    <a:pt x="205" y="172"/>
                    <a:pt x="208" y="157"/>
                    <a:pt x="200" y="147"/>
                  </a:cubicBezTo>
                  <a:cubicBezTo>
                    <a:pt x="192" y="137"/>
                    <a:pt x="176" y="137"/>
                    <a:pt x="165" y="130"/>
                  </a:cubicBezTo>
                  <a:cubicBezTo>
                    <a:pt x="187" y="125"/>
                    <a:pt x="207" y="112"/>
                    <a:pt x="222" y="94"/>
                  </a:cubicBezTo>
                  <a:cubicBezTo>
                    <a:pt x="230" y="86"/>
                    <a:pt x="236" y="75"/>
                    <a:pt x="237" y="64"/>
                  </a:cubicBezTo>
                  <a:cubicBezTo>
                    <a:pt x="238" y="53"/>
                    <a:pt x="233" y="40"/>
                    <a:pt x="223" y="35"/>
                  </a:cubicBezTo>
                  <a:cubicBezTo>
                    <a:pt x="215" y="30"/>
                    <a:pt x="204" y="31"/>
                    <a:pt x="194" y="33"/>
                  </a:cubicBezTo>
                  <a:cubicBezTo>
                    <a:pt x="175" y="37"/>
                    <a:pt x="157" y="42"/>
                    <a:pt x="140" y="49"/>
                  </a:cubicBezTo>
                  <a:cubicBezTo>
                    <a:pt x="143" y="41"/>
                    <a:pt x="146" y="33"/>
                    <a:pt x="146" y="25"/>
                  </a:cubicBezTo>
                  <a:cubicBezTo>
                    <a:pt x="146" y="17"/>
                    <a:pt x="142" y="8"/>
                    <a:pt x="135" y="5"/>
                  </a:cubicBezTo>
                  <a:cubicBezTo>
                    <a:pt x="125" y="0"/>
                    <a:pt x="113" y="6"/>
                    <a:pt x="105" y="14"/>
                  </a:cubicBezTo>
                  <a:cubicBezTo>
                    <a:pt x="97" y="21"/>
                    <a:pt x="90" y="31"/>
                    <a:pt x="79" y="34"/>
                  </a:cubicBezTo>
                  <a:cubicBezTo>
                    <a:pt x="84" y="26"/>
                    <a:pt x="79" y="13"/>
                    <a:pt x="70" y="9"/>
                  </a:cubicBezTo>
                  <a:cubicBezTo>
                    <a:pt x="61" y="5"/>
                    <a:pt x="50" y="8"/>
                    <a:pt x="42" y="14"/>
                  </a:cubicBezTo>
                  <a:cubicBezTo>
                    <a:pt x="34" y="20"/>
                    <a:pt x="28" y="29"/>
                    <a:pt x="23" y="37"/>
                  </a:cubicBezTo>
                  <a:cubicBezTo>
                    <a:pt x="11" y="60"/>
                    <a:pt x="0" y="84"/>
                    <a:pt x="1" y="110"/>
                  </a:cubicBezTo>
                  <a:cubicBezTo>
                    <a:pt x="2" y="192"/>
                    <a:pt x="101" y="209"/>
                    <a:pt x="164" y="196"/>
                  </a:cubicBezTo>
                  <a:close/>
                </a:path>
              </a:pathLst>
            </a:custGeom>
            <a:solidFill>
              <a:srgbClr val="6CA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8" name="Freeform 512">
              <a:extLst>
                <a:ext uri="{FF2B5EF4-FFF2-40B4-BE49-F238E27FC236}">
                  <a16:creationId xmlns:a16="http://schemas.microsoft.com/office/drawing/2014/main" id="{60F330B1-EEE1-4360-942B-93D640752217}"/>
                </a:ext>
              </a:extLst>
            </p:cNvPr>
            <p:cNvSpPr>
              <a:spLocks/>
            </p:cNvSpPr>
            <p:nvPr/>
          </p:nvSpPr>
          <p:spPr bwMode="auto">
            <a:xfrm>
              <a:off x="2665" y="1995"/>
              <a:ext cx="184" cy="179"/>
            </a:xfrm>
            <a:custGeom>
              <a:avLst/>
              <a:gdLst>
                <a:gd name="T0" fmla="*/ 59 w 157"/>
                <a:gd name="T1" fmla="*/ 26 h 153"/>
                <a:gd name="T2" fmla="*/ 83 w 157"/>
                <a:gd name="T3" fmla="*/ 16 h 153"/>
                <a:gd name="T4" fmla="*/ 93 w 157"/>
                <a:gd name="T5" fmla="*/ 37 h 153"/>
                <a:gd name="T6" fmla="*/ 134 w 157"/>
                <a:gd name="T7" fmla="*/ 25 h 153"/>
                <a:gd name="T8" fmla="*/ 145 w 157"/>
                <a:gd name="T9" fmla="*/ 29 h 153"/>
                <a:gd name="T10" fmla="*/ 150 w 157"/>
                <a:gd name="T11" fmla="*/ 48 h 153"/>
                <a:gd name="T12" fmla="*/ 130 w 157"/>
                <a:gd name="T13" fmla="*/ 79 h 153"/>
                <a:gd name="T14" fmla="*/ 143 w 157"/>
                <a:gd name="T15" fmla="*/ 88 h 153"/>
                <a:gd name="T16" fmla="*/ 136 w 157"/>
                <a:gd name="T17" fmla="*/ 102 h 153"/>
                <a:gd name="T18" fmla="*/ 155 w 157"/>
                <a:gd name="T19" fmla="*/ 115 h 153"/>
                <a:gd name="T20" fmla="*/ 147 w 157"/>
                <a:gd name="T21" fmla="*/ 139 h 153"/>
                <a:gd name="T22" fmla="*/ 124 w 157"/>
                <a:gd name="T23" fmla="*/ 150 h 153"/>
                <a:gd name="T24" fmla="*/ 99 w 157"/>
                <a:gd name="T25" fmla="*/ 153 h 153"/>
                <a:gd name="T26" fmla="*/ 1 w 157"/>
                <a:gd name="T27" fmla="*/ 65 h 153"/>
                <a:gd name="T28" fmla="*/ 14 w 157"/>
                <a:gd name="T29" fmla="*/ 11 h 153"/>
                <a:gd name="T30" fmla="*/ 18 w 157"/>
                <a:gd name="T31" fmla="*/ 8 h 153"/>
                <a:gd name="T32" fmla="*/ 46 w 157"/>
                <a:gd name="T33" fmla="*/ 3 h 153"/>
                <a:gd name="T34" fmla="*/ 59 w 157"/>
                <a:gd name="T35" fmla="*/ 2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 h="153">
                  <a:moveTo>
                    <a:pt x="59" y="26"/>
                  </a:moveTo>
                  <a:cubicBezTo>
                    <a:pt x="65" y="20"/>
                    <a:pt x="74" y="15"/>
                    <a:pt x="83" y="16"/>
                  </a:cubicBezTo>
                  <a:cubicBezTo>
                    <a:pt x="92" y="18"/>
                    <a:pt x="99" y="29"/>
                    <a:pt x="93" y="37"/>
                  </a:cubicBezTo>
                  <a:cubicBezTo>
                    <a:pt x="105" y="29"/>
                    <a:pt x="119" y="25"/>
                    <a:pt x="134" y="25"/>
                  </a:cubicBezTo>
                  <a:cubicBezTo>
                    <a:pt x="137" y="26"/>
                    <a:pt x="141" y="26"/>
                    <a:pt x="145" y="29"/>
                  </a:cubicBezTo>
                  <a:cubicBezTo>
                    <a:pt x="150" y="33"/>
                    <a:pt x="151" y="41"/>
                    <a:pt x="150" y="48"/>
                  </a:cubicBezTo>
                  <a:cubicBezTo>
                    <a:pt x="148" y="60"/>
                    <a:pt x="141" y="72"/>
                    <a:pt x="130" y="79"/>
                  </a:cubicBezTo>
                  <a:cubicBezTo>
                    <a:pt x="136" y="79"/>
                    <a:pt x="141" y="83"/>
                    <a:pt x="143" y="88"/>
                  </a:cubicBezTo>
                  <a:cubicBezTo>
                    <a:pt x="144" y="93"/>
                    <a:pt x="141" y="99"/>
                    <a:pt x="136" y="102"/>
                  </a:cubicBezTo>
                  <a:cubicBezTo>
                    <a:pt x="144" y="100"/>
                    <a:pt x="153" y="107"/>
                    <a:pt x="155" y="115"/>
                  </a:cubicBezTo>
                  <a:cubicBezTo>
                    <a:pt x="157" y="124"/>
                    <a:pt x="153" y="133"/>
                    <a:pt x="147" y="139"/>
                  </a:cubicBezTo>
                  <a:cubicBezTo>
                    <a:pt x="141" y="145"/>
                    <a:pt x="132" y="148"/>
                    <a:pt x="124" y="150"/>
                  </a:cubicBezTo>
                  <a:cubicBezTo>
                    <a:pt x="116" y="152"/>
                    <a:pt x="107" y="153"/>
                    <a:pt x="99" y="153"/>
                  </a:cubicBezTo>
                  <a:cubicBezTo>
                    <a:pt x="49" y="147"/>
                    <a:pt x="1" y="121"/>
                    <a:pt x="1" y="65"/>
                  </a:cubicBezTo>
                  <a:cubicBezTo>
                    <a:pt x="0" y="46"/>
                    <a:pt x="6" y="28"/>
                    <a:pt x="14" y="11"/>
                  </a:cubicBezTo>
                  <a:cubicBezTo>
                    <a:pt x="15" y="10"/>
                    <a:pt x="17" y="9"/>
                    <a:pt x="18" y="8"/>
                  </a:cubicBezTo>
                  <a:cubicBezTo>
                    <a:pt x="26" y="2"/>
                    <a:pt x="37" y="0"/>
                    <a:pt x="46" y="3"/>
                  </a:cubicBezTo>
                  <a:cubicBezTo>
                    <a:pt x="55" y="7"/>
                    <a:pt x="61" y="17"/>
                    <a:pt x="59" y="26"/>
                  </a:cubicBezTo>
                  <a:close/>
                </a:path>
              </a:pathLst>
            </a:custGeom>
            <a:solidFill>
              <a:srgbClr val="5988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9" name="Freeform 513">
              <a:extLst>
                <a:ext uri="{FF2B5EF4-FFF2-40B4-BE49-F238E27FC236}">
                  <a16:creationId xmlns:a16="http://schemas.microsoft.com/office/drawing/2014/main" id="{3A6B89A4-3FDC-44DD-BF95-B8A0AE1CE0C9}"/>
                </a:ext>
              </a:extLst>
            </p:cNvPr>
            <p:cNvSpPr>
              <a:spLocks/>
            </p:cNvSpPr>
            <p:nvPr/>
          </p:nvSpPr>
          <p:spPr bwMode="auto">
            <a:xfrm>
              <a:off x="1885" y="1971"/>
              <a:ext cx="943" cy="775"/>
            </a:xfrm>
            <a:custGeom>
              <a:avLst/>
              <a:gdLst>
                <a:gd name="T0" fmla="*/ 581 w 806"/>
                <a:gd name="T1" fmla="*/ 38 h 661"/>
                <a:gd name="T2" fmla="*/ 754 w 806"/>
                <a:gd name="T3" fmla="*/ 244 h 661"/>
                <a:gd name="T4" fmla="*/ 70 w 806"/>
                <a:gd name="T5" fmla="*/ 627 h 661"/>
                <a:gd name="T6" fmla="*/ 581 w 806"/>
                <a:gd name="T7" fmla="*/ 38 h 661"/>
              </a:gdLst>
              <a:ahLst/>
              <a:cxnLst>
                <a:cxn ang="0">
                  <a:pos x="T0" y="T1"/>
                </a:cxn>
                <a:cxn ang="0">
                  <a:pos x="T2" y="T3"/>
                </a:cxn>
                <a:cxn ang="0">
                  <a:pos x="T4" y="T5"/>
                </a:cxn>
                <a:cxn ang="0">
                  <a:pos x="T6" y="T7"/>
                </a:cxn>
              </a:cxnLst>
              <a:rect l="0" t="0" r="r" b="b"/>
              <a:pathLst>
                <a:path w="806" h="661">
                  <a:moveTo>
                    <a:pt x="581" y="38"/>
                  </a:moveTo>
                  <a:cubicBezTo>
                    <a:pt x="652" y="0"/>
                    <a:pt x="806" y="155"/>
                    <a:pt x="754" y="244"/>
                  </a:cubicBezTo>
                  <a:cubicBezTo>
                    <a:pt x="722" y="298"/>
                    <a:pt x="140" y="661"/>
                    <a:pt x="70" y="627"/>
                  </a:cubicBezTo>
                  <a:cubicBezTo>
                    <a:pt x="0" y="593"/>
                    <a:pt x="326" y="173"/>
                    <a:pt x="581" y="38"/>
                  </a:cubicBezTo>
                  <a:close/>
                </a:path>
              </a:pathLst>
            </a:custGeom>
            <a:solidFill>
              <a:srgbClr val="D78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0" name="Freeform 514">
              <a:extLst>
                <a:ext uri="{FF2B5EF4-FFF2-40B4-BE49-F238E27FC236}">
                  <a16:creationId xmlns:a16="http://schemas.microsoft.com/office/drawing/2014/main" id="{2B39EAFC-B593-447D-AE43-D24C0F8B0465}"/>
                </a:ext>
              </a:extLst>
            </p:cNvPr>
            <p:cNvSpPr>
              <a:spLocks/>
            </p:cNvSpPr>
            <p:nvPr/>
          </p:nvSpPr>
          <p:spPr bwMode="auto">
            <a:xfrm>
              <a:off x="1885" y="1998"/>
              <a:ext cx="803" cy="710"/>
            </a:xfrm>
            <a:custGeom>
              <a:avLst/>
              <a:gdLst>
                <a:gd name="T0" fmla="*/ 686 w 686"/>
                <a:gd name="T1" fmla="*/ 44 h 606"/>
                <a:gd name="T2" fmla="*/ 655 w 686"/>
                <a:gd name="T3" fmla="*/ 42 h 606"/>
                <a:gd name="T4" fmla="*/ 593 w 686"/>
                <a:gd name="T5" fmla="*/ 61 h 606"/>
                <a:gd name="T6" fmla="*/ 234 w 686"/>
                <a:gd name="T7" fmla="*/ 365 h 606"/>
                <a:gd name="T8" fmla="*/ 240 w 686"/>
                <a:gd name="T9" fmla="*/ 376 h 606"/>
                <a:gd name="T10" fmla="*/ 249 w 686"/>
                <a:gd name="T11" fmla="*/ 391 h 606"/>
                <a:gd name="T12" fmla="*/ 260 w 686"/>
                <a:gd name="T13" fmla="*/ 406 h 606"/>
                <a:gd name="T14" fmla="*/ 266 w 686"/>
                <a:gd name="T15" fmla="*/ 413 h 606"/>
                <a:gd name="T16" fmla="*/ 271 w 686"/>
                <a:gd name="T17" fmla="*/ 420 h 606"/>
                <a:gd name="T18" fmla="*/ 270 w 686"/>
                <a:gd name="T19" fmla="*/ 421 h 606"/>
                <a:gd name="T20" fmla="*/ 257 w 686"/>
                <a:gd name="T21" fmla="*/ 409 h 606"/>
                <a:gd name="T22" fmla="*/ 244 w 686"/>
                <a:gd name="T23" fmla="*/ 395 h 606"/>
                <a:gd name="T24" fmla="*/ 234 w 686"/>
                <a:gd name="T25" fmla="*/ 379 h 606"/>
                <a:gd name="T26" fmla="*/ 230 w 686"/>
                <a:gd name="T27" fmla="*/ 371 h 606"/>
                <a:gd name="T28" fmla="*/ 209 w 686"/>
                <a:gd name="T29" fmla="*/ 396 h 606"/>
                <a:gd name="T30" fmla="*/ 120 w 686"/>
                <a:gd name="T31" fmla="*/ 521 h 606"/>
                <a:gd name="T32" fmla="*/ 124 w 686"/>
                <a:gd name="T33" fmla="*/ 525 h 606"/>
                <a:gd name="T34" fmla="*/ 136 w 686"/>
                <a:gd name="T35" fmla="*/ 535 h 606"/>
                <a:gd name="T36" fmla="*/ 148 w 686"/>
                <a:gd name="T37" fmla="*/ 546 h 606"/>
                <a:gd name="T38" fmla="*/ 147 w 686"/>
                <a:gd name="T39" fmla="*/ 547 h 606"/>
                <a:gd name="T40" fmla="*/ 132 w 686"/>
                <a:gd name="T41" fmla="*/ 540 h 606"/>
                <a:gd name="T42" fmla="*/ 119 w 686"/>
                <a:gd name="T43" fmla="*/ 529 h 606"/>
                <a:gd name="T44" fmla="*/ 116 w 686"/>
                <a:gd name="T45" fmla="*/ 527 h 606"/>
                <a:gd name="T46" fmla="*/ 74 w 686"/>
                <a:gd name="T47" fmla="*/ 606 h 606"/>
                <a:gd name="T48" fmla="*/ 70 w 686"/>
                <a:gd name="T49" fmla="*/ 604 h 606"/>
                <a:gd name="T50" fmla="*/ 581 w 686"/>
                <a:gd name="T51" fmla="*/ 15 h 606"/>
                <a:gd name="T52" fmla="*/ 686 w 686"/>
                <a:gd name="T53" fmla="*/ 44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6" h="606">
                  <a:moveTo>
                    <a:pt x="686" y="44"/>
                  </a:moveTo>
                  <a:cubicBezTo>
                    <a:pt x="676" y="42"/>
                    <a:pt x="665" y="41"/>
                    <a:pt x="655" y="42"/>
                  </a:cubicBezTo>
                  <a:cubicBezTo>
                    <a:pt x="633" y="44"/>
                    <a:pt x="612" y="52"/>
                    <a:pt x="593" y="61"/>
                  </a:cubicBezTo>
                  <a:cubicBezTo>
                    <a:pt x="449" y="127"/>
                    <a:pt x="334" y="242"/>
                    <a:pt x="234" y="365"/>
                  </a:cubicBezTo>
                  <a:cubicBezTo>
                    <a:pt x="236" y="369"/>
                    <a:pt x="238" y="372"/>
                    <a:pt x="240" y="376"/>
                  </a:cubicBezTo>
                  <a:cubicBezTo>
                    <a:pt x="242" y="381"/>
                    <a:pt x="246" y="386"/>
                    <a:pt x="249" y="391"/>
                  </a:cubicBezTo>
                  <a:cubicBezTo>
                    <a:pt x="253" y="396"/>
                    <a:pt x="257" y="401"/>
                    <a:pt x="260" y="406"/>
                  </a:cubicBezTo>
                  <a:cubicBezTo>
                    <a:pt x="262" y="408"/>
                    <a:pt x="264" y="410"/>
                    <a:pt x="266" y="413"/>
                  </a:cubicBezTo>
                  <a:cubicBezTo>
                    <a:pt x="268" y="415"/>
                    <a:pt x="270" y="417"/>
                    <a:pt x="271" y="420"/>
                  </a:cubicBezTo>
                  <a:cubicBezTo>
                    <a:pt x="271" y="420"/>
                    <a:pt x="271" y="421"/>
                    <a:pt x="270" y="421"/>
                  </a:cubicBezTo>
                  <a:cubicBezTo>
                    <a:pt x="265" y="419"/>
                    <a:pt x="261" y="413"/>
                    <a:pt x="257" y="409"/>
                  </a:cubicBezTo>
                  <a:cubicBezTo>
                    <a:pt x="252" y="404"/>
                    <a:pt x="248" y="400"/>
                    <a:pt x="244" y="395"/>
                  </a:cubicBezTo>
                  <a:cubicBezTo>
                    <a:pt x="240" y="390"/>
                    <a:pt x="237" y="384"/>
                    <a:pt x="234" y="379"/>
                  </a:cubicBezTo>
                  <a:cubicBezTo>
                    <a:pt x="232" y="377"/>
                    <a:pt x="231" y="374"/>
                    <a:pt x="230" y="371"/>
                  </a:cubicBezTo>
                  <a:cubicBezTo>
                    <a:pt x="223" y="379"/>
                    <a:pt x="216" y="388"/>
                    <a:pt x="209" y="396"/>
                  </a:cubicBezTo>
                  <a:cubicBezTo>
                    <a:pt x="178" y="436"/>
                    <a:pt x="147" y="477"/>
                    <a:pt x="120" y="521"/>
                  </a:cubicBezTo>
                  <a:cubicBezTo>
                    <a:pt x="121" y="522"/>
                    <a:pt x="122" y="524"/>
                    <a:pt x="124" y="525"/>
                  </a:cubicBezTo>
                  <a:cubicBezTo>
                    <a:pt x="128" y="529"/>
                    <a:pt x="132" y="532"/>
                    <a:pt x="136" y="535"/>
                  </a:cubicBezTo>
                  <a:cubicBezTo>
                    <a:pt x="140" y="539"/>
                    <a:pt x="145" y="542"/>
                    <a:pt x="148" y="546"/>
                  </a:cubicBezTo>
                  <a:cubicBezTo>
                    <a:pt x="149" y="547"/>
                    <a:pt x="148" y="548"/>
                    <a:pt x="147" y="547"/>
                  </a:cubicBezTo>
                  <a:cubicBezTo>
                    <a:pt x="142" y="546"/>
                    <a:pt x="137" y="543"/>
                    <a:pt x="132" y="540"/>
                  </a:cubicBezTo>
                  <a:cubicBezTo>
                    <a:pt x="127" y="537"/>
                    <a:pt x="123" y="533"/>
                    <a:pt x="119" y="529"/>
                  </a:cubicBezTo>
                  <a:cubicBezTo>
                    <a:pt x="118" y="528"/>
                    <a:pt x="117" y="528"/>
                    <a:pt x="116" y="527"/>
                  </a:cubicBezTo>
                  <a:cubicBezTo>
                    <a:pt x="101" y="552"/>
                    <a:pt x="86" y="578"/>
                    <a:pt x="74" y="606"/>
                  </a:cubicBezTo>
                  <a:cubicBezTo>
                    <a:pt x="73" y="605"/>
                    <a:pt x="71" y="605"/>
                    <a:pt x="70" y="604"/>
                  </a:cubicBezTo>
                  <a:cubicBezTo>
                    <a:pt x="0" y="570"/>
                    <a:pt x="326" y="150"/>
                    <a:pt x="581" y="15"/>
                  </a:cubicBezTo>
                  <a:cubicBezTo>
                    <a:pt x="609" y="0"/>
                    <a:pt x="650" y="15"/>
                    <a:pt x="686" y="44"/>
                  </a:cubicBezTo>
                  <a:close/>
                </a:path>
              </a:pathLst>
            </a:custGeom>
            <a:solidFill>
              <a:srgbClr val="CD5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1" name="Freeform 515">
              <a:extLst>
                <a:ext uri="{FF2B5EF4-FFF2-40B4-BE49-F238E27FC236}">
                  <a16:creationId xmlns:a16="http://schemas.microsoft.com/office/drawing/2014/main" id="{0305FBCB-92FB-4314-ACB4-3E10127F4164}"/>
                </a:ext>
              </a:extLst>
            </p:cNvPr>
            <p:cNvSpPr>
              <a:spLocks/>
            </p:cNvSpPr>
            <p:nvPr/>
          </p:nvSpPr>
          <p:spPr bwMode="auto">
            <a:xfrm>
              <a:off x="2424" y="2201"/>
              <a:ext cx="321" cy="246"/>
            </a:xfrm>
            <a:custGeom>
              <a:avLst/>
              <a:gdLst>
                <a:gd name="T0" fmla="*/ 267 w 274"/>
                <a:gd name="T1" fmla="*/ 12 h 210"/>
                <a:gd name="T2" fmla="*/ 255 w 274"/>
                <a:gd name="T3" fmla="*/ 41 h 210"/>
                <a:gd name="T4" fmla="*/ 232 w 274"/>
                <a:gd name="T5" fmla="*/ 66 h 210"/>
                <a:gd name="T6" fmla="*/ 182 w 274"/>
                <a:gd name="T7" fmla="*/ 105 h 210"/>
                <a:gd name="T8" fmla="*/ 77 w 274"/>
                <a:gd name="T9" fmla="*/ 179 h 210"/>
                <a:gd name="T10" fmla="*/ 48 w 274"/>
                <a:gd name="T11" fmla="*/ 199 h 210"/>
                <a:gd name="T12" fmla="*/ 30 w 274"/>
                <a:gd name="T13" fmla="*/ 209 h 210"/>
                <a:gd name="T14" fmla="*/ 18 w 274"/>
                <a:gd name="T15" fmla="*/ 210 h 210"/>
                <a:gd name="T16" fmla="*/ 7 w 274"/>
                <a:gd name="T17" fmla="*/ 207 h 210"/>
                <a:gd name="T18" fmla="*/ 1 w 274"/>
                <a:gd name="T19" fmla="*/ 197 h 210"/>
                <a:gd name="T20" fmla="*/ 2 w 274"/>
                <a:gd name="T21" fmla="*/ 189 h 210"/>
                <a:gd name="T22" fmla="*/ 5 w 274"/>
                <a:gd name="T23" fmla="*/ 182 h 210"/>
                <a:gd name="T24" fmla="*/ 21 w 274"/>
                <a:gd name="T25" fmla="*/ 166 h 210"/>
                <a:gd name="T26" fmla="*/ 47 w 274"/>
                <a:gd name="T27" fmla="*/ 149 h 210"/>
                <a:gd name="T28" fmla="*/ 99 w 274"/>
                <a:gd name="T29" fmla="*/ 113 h 210"/>
                <a:gd name="T30" fmla="*/ 202 w 274"/>
                <a:gd name="T31" fmla="*/ 36 h 210"/>
                <a:gd name="T32" fmla="*/ 232 w 274"/>
                <a:gd name="T33" fmla="*/ 18 h 210"/>
                <a:gd name="T34" fmla="*/ 267 w 274"/>
                <a:gd name="T35" fmla="*/ 1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210">
                  <a:moveTo>
                    <a:pt x="267" y="12"/>
                  </a:moveTo>
                  <a:cubicBezTo>
                    <a:pt x="274" y="22"/>
                    <a:pt x="261" y="34"/>
                    <a:pt x="255" y="41"/>
                  </a:cubicBezTo>
                  <a:cubicBezTo>
                    <a:pt x="247" y="50"/>
                    <a:pt x="240" y="58"/>
                    <a:pt x="232" y="66"/>
                  </a:cubicBezTo>
                  <a:cubicBezTo>
                    <a:pt x="215" y="79"/>
                    <a:pt x="199" y="92"/>
                    <a:pt x="182" y="105"/>
                  </a:cubicBezTo>
                  <a:cubicBezTo>
                    <a:pt x="148" y="131"/>
                    <a:pt x="113" y="155"/>
                    <a:pt x="77" y="179"/>
                  </a:cubicBezTo>
                  <a:cubicBezTo>
                    <a:pt x="68" y="186"/>
                    <a:pt x="58" y="193"/>
                    <a:pt x="48" y="199"/>
                  </a:cubicBezTo>
                  <a:cubicBezTo>
                    <a:pt x="42" y="203"/>
                    <a:pt x="36" y="207"/>
                    <a:pt x="30" y="209"/>
                  </a:cubicBezTo>
                  <a:cubicBezTo>
                    <a:pt x="26" y="210"/>
                    <a:pt x="22" y="210"/>
                    <a:pt x="18" y="210"/>
                  </a:cubicBezTo>
                  <a:cubicBezTo>
                    <a:pt x="14" y="210"/>
                    <a:pt x="11" y="208"/>
                    <a:pt x="7" y="207"/>
                  </a:cubicBezTo>
                  <a:cubicBezTo>
                    <a:pt x="3" y="206"/>
                    <a:pt x="0" y="202"/>
                    <a:pt x="1" y="197"/>
                  </a:cubicBezTo>
                  <a:cubicBezTo>
                    <a:pt x="2" y="195"/>
                    <a:pt x="1" y="192"/>
                    <a:pt x="2" y="189"/>
                  </a:cubicBezTo>
                  <a:cubicBezTo>
                    <a:pt x="3" y="187"/>
                    <a:pt x="4" y="185"/>
                    <a:pt x="5" y="182"/>
                  </a:cubicBezTo>
                  <a:cubicBezTo>
                    <a:pt x="8" y="176"/>
                    <a:pt x="15" y="170"/>
                    <a:pt x="21" y="166"/>
                  </a:cubicBezTo>
                  <a:cubicBezTo>
                    <a:pt x="29" y="160"/>
                    <a:pt x="38" y="155"/>
                    <a:pt x="47" y="149"/>
                  </a:cubicBezTo>
                  <a:cubicBezTo>
                    <a:pt x="64" y="137"/>
                    <a:pt x="82" y="125"/>
                    <a:pt x="99" y="113"/>
                  </a:cubicBezTo>
                  <a:cubicBezTo>
                    <a:pt x="134" y="88"/>
                    <a:pt x="168" y="62"/>
                    <a:pt x="202" y="36"/>
                  </a:cubicBezTo>
                  <a:cubicBezTo>
                    <a:pt x="212" y="29"/>
                    <a:pt x="222" y="24"/>
                    <a:pt x="232" y="18"/>
                  </a:cubicBezTo>
                  <a:cubicBezTo>
                    <a:pt x="241" y="13"/>
                    <a:pt x="259" y="0"/>
                    <a:pt x="267" y="12"/>
                  </a:cubicBezTo>
                  <a:close/>
                </a:path>
              </a:pathLst>
            </a:custGeom>
            <a:solidFill>
              <a:srgbClr val="E6A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2" name="Freeform 516">
              <a:extLst>
                <a:ext uri="{FF2B5EF4-FFF2-40B4-BE49-F238E27FC236}">
                  <a16:creationId xmlns:a16="http://schemas.microsoft.com/office/drawing/2014/main" id="{47DD2655-AB48-43FC-8277-8068A557D8FC}"/>
                </a:ext>
              </a:extLst>
            </p:cNvPr>
            <p:cNvSpPr>
              <a:spLocks/>
            </p:cNvSpPr>
            <p:nvPr/>
          </p:nvSpPr>
          <p:spPr bwMode="auto">
            <a:xfrm>
              <a:off x="2153" y="2441"/>
              <a:ext cx="247" cy="163"/>
            </a:xfrm>
            <a:custGeom>
              <a:avLst/>
              <a:gdLst>
                <a:gd name="T0" fmla="*/ 203 w 211"/>
                <a:gd name="T1" fmla="*/ 7 h 139"/>
                <a:gd name="T2" fmla="*/ 210 w 211"/>
                <a:gd name="T3" fmla="*/ 20 h 139"/>
                <a:gd name="T4" fmla="*/ 186 w 211"/>
                <a:gd name="T5" fmla="*/ 40 h 139"/>
                <a:gd name="T6" fmla="*/ 163 w 211"/>
                <a:gd name="T7" fmla="*/ 54 h 139"/>
                <a:gd name="T8" fmla="*/ 110 w 211"/>
                <a:gd name="T9" fmla="*/ 86 h 139"/>
                <a:gd name="T10" fmla="*/ 56 w 211"/>
                <a:gd name="T11" fmla="*/ 116 h 139"/>
                <a:gd name="T12" fmla="*/ 30 w 211"/>
                <a:gd name="T13" fmla="*/ 129 h 139"/>
                <a:gd name="T14" fmla="*/ 2 w 211"/>
                <a:gd name="T15" fmla="*/ 139 h 139"/>
                <a:gd name="T16" fmla="*/ 1 w 211"/>
                <a:gd name="T17" fmla="*/ 136 h 139"/>
                <a:gd name="T18" fmla="*/ 21 w 211"/>
                <a:gd name="T19" fmla="*/ 117 h 139"/>
                <a:gd name="T20" fmla="*/ 45 w 211"/>
                <a:gd name="T21" fmla="*/ 99 h 139"/>
                <a:gd name="T22" fmla="*/ 96 w 211"/>
                <a:gd name="T23" fmla="*/ 63 h 139"/>
                <a:gd name="T24" fmla="*/ 148 w 211"/>
                <a:gd name="T25" fmla="*/ 29 h 139"/>
                <a:gd name="T26" fmla="*/ 171 w 211"/>
                <a:gd name="T27" fmla="*/ 15 h 139"/>
                <a:gd name="T28" fmla="*/ 203 w 211"/>
                <a:gd name="T29" fmla="*/ 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1" h="139">
                  <a:moveTo>
                    <a:pt x="203" y="7"/>
                  </a:moveTo>
                  <a:cubicBezTo>
                    <a:pt x="208" y="10"/>
                    <a:pt x="211" y="14"/>
                    <a:pt x="210" y="20"/>
                  </a:cubicBezTo>
                  <a:cubicBezTo>
                    <a:pt x="208" y="32"/>
                    <a:pt x="194" y="35"/>
                    <a:pt x="186" y="40"/>
                  </a:cubicBezTo>
                  <a:cubicBezTo>
                    <a:pt x="178" y="45"/>
                    <a:pt x="170" y="50"/>
                    <a:pt x="163" y="54"/>
                  </a:cubicBezTo>
                  <a:cubicBezTo>
                    <a:pt x="145" y="65"/>
                    <a:pt x="128" y="76"/>
                    <a:pt x="110" y="86"/>
                  </a:cubicBezTo>
                  <a:cubicBezTo>
                    <a:pt x="92" y="96"/>
                    <a:pt x="74" y="106"/>
                    <a:pt x="56" y="116"/>
                  </a:cubicBezTo>
                  <a:cubicBezTo>
                    <a:pt x="47" y="120"/>
                    <a:pt x="39" y="124"/>
                    <a:pt x="30" y="129"/>
                  </a:cubicBezTo>
                  <a:cubicBezTo>
                    <a:pt x="21" y="133"/>
                    <a:pt x="12" y="138"/>
                    <a:pt x="2" y="139"/>
                  </a:cubicBezTo>
                  <a:cubicBezTo>
                    <a:pt x="1" y="139"/>
                    <a:pt x="0" y="138"/>
                    <a:pt x="1" y="136"/>
                  </a:cubicBezTo>
                  <a:cubicBezTo>
                    <a:pt x="5" y="128"/>
                    <a:pt x="14" y="122"/>
                    <a:pt x="21" y="117"/>
                  </a:cubicBezTo>
                  <a:cubicBezTo>
                    <a:pt x="29" y="111"/>
                    <a:pt x="37" y="105"/>
                    <a:pt x="45" y="99"/>
                  </a:cubicBezTo>
                  <a:cubicBezTo>
                    <a:pt x="62" y="86"/>
                    <a:pt x="79" y="75"/>
                    <a:pt x="96" y="63"/>
                  </a:cubicBezTo>
                  <a:cubicBezTo>
                    <a:pt x="113" y="51"/>
                    <a:pt x="130" y="40"/>
                    <a:pt x="148" y="29"/>
                  </a:cubicBezTo>
                  <a:cubicBezTo>
                    <a:pt x="155" y="24"/>
                    <a:pt x="163" y="19"/>
                    <a:pt x="171" y="15"/>
                  </a:cubicBezTo>
                  <a:cubicBezTo>
                    <a:pt x="180" y="10"/>
                    <a:pt x="194" y="0"/>
                    <a:pt x="203" y="7"/>
                  </a:cubicBezTo>
                  <a:close/>
                </a:path>
              </a:pathLst>
            </a:custGeom>
            <a:solidFill>
              <a:srgbClr val="E6A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3" name="Freeform 517">
              <a:extLst>
                <a:ext uri="{FF2B5EF4-FFF2-40B4-BE49-F238E27FC236}">
                  <a16:creationId xmlns:a16="http://schemas.microsoft.com/office/drawing/2014/main" id="{EAC475CA-330F-48B4-BB5C-6125B59F9DB5}"/>
                </a:ext>
              </a:extLst>
            </p:cNvPr>
            <p:cNvSpPr>
              <a:spLocks/>
            </p:cNvSpPr>
            <p:nvPr/>
          </p:nvSpPr>
          <p:spPr bwMode="auto">
            <a:xfrm>
              <a:off x="2125" y="2554"/>
              <a:ext cx="23" cy="22"/>
            </a:xfrm>
            <a:custGeom>
              <a:avLst/>
              <a:gdLst>
                <a:gd name="T0" fmla="*/ 4 w 20"/>
                <a:gd name="T1" fmla="*/ 2 h 19"/>
                <a:gd name="T2" fmla="*/ 6 w 20"/>
                <a:gd name="T3" fmla="*/ 4 h 19"/>
                <a:gd name="T4" fmla="*/ 11 w 20"/>
                <a:gd name="T5" fmla="*/ 8 h 19"/>
                <a:gd name="T6" fmla="*/ 19 w 20"/>
                <a:gd name="T7" fmla="*/ 17 h 19"/>
                <a:gd name="T8" fmla="*/ 19 w 20"/>
                <a:gd name="T9" fmla="*/ 18 h 19"/>
                <a:gd name="T10" fmla="*/ 19 w 20"/>
                <a:gd name="T11" fmla="*/ 18 h 19"/>
                <a:gd name="T12" fmla="*/ 19 w 20"/>
                <a:gd name="T13" fmla="*/ 19 h 19"/>
                <a:gd name="T14" fmla="*/ 19 w 20"/>
                <a:gd name="T15" fmla="*/ 19 h 19"/>
                <a:gd name="T16" fmla="*/ 18 w 20"/>
                <a:gd name="T17" fmla="*/ 19 h 19"/>
                <a:gd name="T18" fmla="*/ 8 w 20"/>
                <a:gd name="T19" fmla="*/ 11 h 19"/>
                <a:gd name="T20" fmla="*/ 3 w 20"/>
                <a:gd name="T21" fmla="*/ 7 h 19"/>
                <a:gd name="T22" fmla="*/ 1 w 20"/>
                <a:gd name="T23" fmla="*/ 4 h 19"/>
                <a:gd name="T24" fmla="*/ 0 w 20"/>
                <a:gd name="T25" fmla="*/ 1 h 19"/>
                <a:gd name="T26" fmla="*/ 1 w 20"/>
                <a:gd name="T27" fmla="*/ 0 h 19"/>
                <a:gd name="T28" fmla="*/ 4 w 20"/>
                <a:gd name="T2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19">
                  <a:moveTo>
                    <a:pt x="4" y="2"/>
                  </a:moveTo>
                  <a:cubicBezTo>
                    <a:pt x="5" y="2"/>
                    <a:pt x="5" y="3"/>
                    <a:pt x="6" y="4"/>
                  </a:cubicBezTo>
                  <a:cubicBezTo>
                    <a:pt x="8" y="5"/>
                    <a:pt x="9" y="7"/>
                    <a:pt x="11" y="8"/>
                  </a:cubicBezTo>
                  <a:cubicBezTo>
                    <a:pt x="14" y="11"/>
                    <a:pt x="17" y="14"/>
                    <a:pt x="19" y="17"/>
                  </a:cubicBezTo>
                  <a:cubicBezTo>
                    <a:pt x="20" y="18"/>
                    <a:pt x="20" y="18"/>
                    <a:pt x="19" y="18"/>
                  </a:cubicBezTo>
                  <a:cubicBezTo>
                    <a:pt x="19" y="18"/>
                    <a:pt x="19" y="18"/>
                    <a:pt x="19" y="18"/>
                  </a:cubicBezTo>
                  <a:cubicBezTo>
                    <a:pt x="20" y="19"/>
                    <a:pt x="19" y="19"/>
                    <a:pt x="19" y="19"/>
                  </a:cubicBezTo>
                  <a:cubicBezTo>
                    <a:pt x="19" y="19"/>
                    <a:pt x="19" y="19"/>
                    <a:pt x="19" y="19"/>
                  </a:cubicBezTo>
                  <a:cubicBezTo>
                    <a:pt x="18" y="19"/>
                    <a:pt x="18" y="19"/>
                    <a:pt x="18" y="19"/>
                  </a:cubicBezTo>
                  <a:cubicBezTo>
                    <a:pt x="14" y="17"/>
                    <a:pt x="11" y="14"/>
                    <a:pt x="8" y="11"/>
                  </a:cubicBezTo>
                  <a:cubicBezTo>
                    <a:pt x="6" y="10"/>
                    <a:pt x="5" y="8"/>
                    <a:pt x="3" y="7"/>
                  </a:cubicBezTo>
                  <a:cubicBezTo>
                    <a:pt x="2" y="6"/>
                    <a:pt x="2" y="5"/>
                    <a:pt x="1" y="4"/>
                  </a:cubicBezTo>
                  <a:cubicBezTo>
                    <a:pt x="1" y="3"/>
                    <a:pt x="0" y="2"/>
                    <a:pt x="0" y="1"/>
                  </a:cubicBezTo>
                  <a:cubicBezTo>
                    <a:pt x="0" y="1"/>
                    <a:pt x="1" y="0"/>
                    <a:pt x="1" y="0"/>
                  </a:cubicBezTo>
                  <a:cubicBezTo>
                    <a:pt x="2" y="1"/>
                    <a:pt x="3" y="1"/>
                    <a:pt x="4" y="2"/>
                  </a:cubicBezTo>
                  <a:close/>
                </a:path>
              </a:pathLst>
            </a:custGeom>
            <a:solidFill>
              <a:srgbClr val="CD5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4" name="Freeform 518">
              <a:extLst>
                <a:ext uri="{FF2B5EF4-FFF2-40B4-BE49-F238E27FC236}">
                  <a16:creationId xmlns:a16="http://schemas.microsoft.com/office/drawing/2014/main" id="{11EB81C4-B255-4A83-80D4-03524BC491AF}"/>
                </a:ext>
              </a:extLst>
            </p:cNvPr>
            <p:cNvSpPr>
              <a:spLocks/>
            </p:cNvSpPr>
            <p:nvPr/>
          </p:nvSpPr>
          <p:spPr bwMode="auto">
            <a:xfrm>
              <a:off x="2225" y="2421"/>
              <a:ext cx="15" cy="25"/>
            </a:xfrm>
            <a:custGeom>
              <a:avLst/>
              <a:gdLst>
                <a:gd name="T0" fmla="*/ 2 w 13"/>
                <a:gd name="T1" fmla="*/ 1 h 21"/>
                <a:gd name="T2" fmla="*/ 5 w 13"/>
                <a:gd name="T3" fmla="*/ 5 h 21"/>
                <a:gd name="T4" fmla="*/ 8 w 13"/>
                <a:gd name="T5" fmla="*/ 10 h 21"/>
                <a:gd name="T6" fmla="*/ 10 w 13"/>
                <a:gd name="T7" fmla="*/ 15 h 21"/>
                <a:gd name="T8" fmla="*/ 12 w 13"/>
                <a:gd name="T9" fmla="*/ 18 h 21"/>
                <a:gd name="T10" fmla="*/ 12 w 13"/>
                <a:gd name="T11" fmla="*/ 19 h 21"/>
                <a:gd name="T12" fmla="*/ 13 w 13"/>
                <a:gd name="T13" fmla="*/ 20 h 21"/>
                <a:gd name="T14" fmla="*/ 12 w 13"/>
                <a:gd name="T15" fmla="*/ 21 h 21"/>
                <a:gd name="T16" fmla="*/ 10 w 13"/>
                <a:gd name="T17" fmla="*/ 20 h 21"/>
                <a:gd name="T18" fmla="*/ 9 w 13"/>
                <a:gd name="T19" fmla="*/ 19 h 21"/>
                <a:gd name="T20" fmla="*/ 7 w 13"/>
                <a:gd name="T21" fmla="*/ 17 h 21"/>
                <a:gd name="T22" fmla="*/ 4 w 13"/>
                <a:gd name="T23" fmla="*/ 12 h 21"/>
                <a:gd name="T24" fmla="*/ 2 w 13"/>
                <a:gd name="T25" fmla="*/ 7 h 21"/>
                <a:gd name="T26" fmla="*/ 0 w 13"/>
                <a:gd name="T27" fmla="*/ 2 h 21"/>
                <a:gd name="T28" fmla="*/ 2 w 13"/>
                <a:gd name="T29"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21">
                  <a:moveTo>
                    <a:pt x="2" y="1"/>
                  </a:moveTo>
                  <a:cubicBezTo>
                    <a:pt x="3" y="2"/>
                    <a:pt x="4" y="4"/>
                    <a:pt x="5" y="5"/>
                  </a:cubicBezTo>
                  <a:cubicBezTo>
                    <a:pt x="6" y="7"/>
                    <a:pt x="7" y="9"/>
                    <a:pt x="8" y="10"/>
                  </a:cubicBezTo>
                  <a:cubicBezTo>
                    <a:pt x="9" y="12"/>
                    <a:pt x="10" y="14"/>
                    <a:pt x="10" y="15"/>
                  </a:cubicBezTo>
                  <a:cubicBezTo>
                    <a:pt x="11" y="16"/>
                    <a:pt x="11" y="17"/>
                    <a:pt x="12" y="18"/>
                  </a:cubicBezTo>
                  <a:cubicBezTo>
                    <a:pt x="12" y="18"/>
                    <a:pt x="12" y="19"/>
                    <a:pt x="12" y="19"/>
                  </a:cubicBezTo>
                  <a:cubicBezTo>
                    <a:pt x="12" y="20"/>
                    <a:pt x="12" y="20"/>
                    <a:pt x="13" y="20"/>
                  </a:cubicBezTo>
                  <a:cubicBezTo>
                    <a:pt x="13" y="21"/>
                    <a:pt x="12" y="21"/>
                    <a:pt x="12" y="21"/>
                  </a:cubicBezTo>
                  <a:cubicBezTo>
                    <a:pt x="11" y="21"/>
                    <a:pt x="11" y="20"/>
                    <a:pt x="10" y="20"/>
                  </a:cubicBezTo>
                  <a:cubicBezTo>
                    <a:pt x="10" y="20"/>
                    <a:pt x="10" y="20"/>
                    <a:pt x="9" y="19"/>
                  </a:cubicBezTo>
                  <a:cubicBezTo>
                    <a:pt x="9" y="19"/>
                    <a:pt x="8" y="18"/>
                    <a:pt x="7" y="17"/>
                  </a:cubicBezTo>
                  <a:cubicBezTo>
                    <a:pt x="6" y="16"/>
                    <a:pt x="5" y="14"/>
                    <a:pt x="4" y="12"/>
                  </a:cubicBezTo>
                  <a:cubicBezTo>
                    <a:pt x="3" y="11"/>
                    <a:pt x="2" y="9"/>
                    <a:pt x="2" y="7"/>
                  </a:cubicBezTo>
                  <a:cubicBezTo>
                    <a:pt x="1" y="6"/>
                    <a:pt x="0" y="4"/>
                    <a:pt x="0" y="2"/>
                  </a:cubicBezTo>
                  <a:cubicBezTo>
                    <a:pt x="0" y="1"/>
                    <a:pt x="1" y="0"/>
                    <a:pt x="2" y="1"/>
                  </a:cubicBezTo>
                  <a:close/>
                </a:path>
              </a:pathLst>
            </a:custGeom>
            <a:solidFill>
              <a:srgbClr val="CD5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5" name="Freeform 519">
              <a:extLst>
                <a:ext uri="{FF2B5EF4-FFF2-40B4-BE49-F238E27FC236}">
                  <a16:creationId xmlns:a16="http://schemas.microsoft.com/office/drawing/2014/main" id="{97258AE3-7D0B-49C5-9346-894768FF5066}"/>
                </a:ext>
              </a:extLst>
            </p:cNvPr>
            <p:cNvSpPr>
              <a:spLocks/>
            </p:cNvSpPr>
            <p:nvPr/>
          </p:nvSpPr>
          <p:spPr bwMode="auto">
            <a:xfrm>
              <a:off x="2346" y="2383"/>
              <a:ext cx="15" cy="18"/>
            </a:xfrm>
            <a:custGeom>
              <a:avLst/>
              <a:gdLst>
                <a:gd name="T0" fmla="*/ 1 w 13"/>
                <a:gd name="T1" fmla="*/ 0 h 16"/>
                <a:gd name="T2" fmla="*/ 3 w 13"/>
                <a:gd name="T3" fmla="*/ 2 h 16"/>
                <a:gd name="T4" fmla="*/ 5 w 13"/>
                <a:gd name="T5" fmla="*/ 4 h 16"/>
                <a:gd name="T6" fmla="*/ 8 w 13"/>
                <a:gd name="T7" fmla="*/ 7 h 16"/>
                <a:gd name="T8" fmla="*/ 11 w 13"/>
                <a:gd name="T9" fmla="*/ 11 h 16"/>
                <a:gd name="T10" fmla="*/ 12 w 13"/>
                <a:gd name="T11" fmla="*/ 13 h 16"/>
                <a:gd name="T12" fmla="*/ 13 w 13"/>
                <a:gd name="T13" fmla="*/ 16 h 16"/>
                <a:gd name="T14" fmla="*/ 12 w 13"/>
                <a:gd name="T15" fmla="*/ 16 h 16"/>
                <a:gd name="T16" fmla="*/ 8 w 13"/>
                <a:gd name="T17" fmla="*/ 13 h 16"/>
                <a:gd name="T18" fmla="*/ 5 w 13"/>
                <a:gd name="T19" fmla="*/ 9 h 16"/>
                <a:gd name="T20" fmla="*/ 2 w 13"/>
                <a:gd name="T21" fmla="*/ 5 h 16"/>
                <a:gd name="T22" fmla="*/ 1 w 13"/>
                <a:gd name="T23" fmla="*/ 3 h 16"/>
                <a:gd name="T24" fmla="*/ 0 w 13"/>
                <a:gd name="T25" fmla="*/ 1 h 16"/>
                <a:gd name="T26" fmla="*/ 1 w 13"/>
                <a:gd name="T2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6">
                  <a:moveTo>
                    <a:pt x="1" y="0"/>
                  </a:moveTo>
                  <a:cubicBezTo>
                    <a:pt x="2" y="1"/>
                    <a:pt x="2" y="1"/>
                    <a:pt x="3" y="2"/>
                  </a:cubicBezTo>
                  <a:cubicBezTo>
                    <a:pt x="4" y="2"/>
                    <a:pt x="4" y="3"/>
                    <a:pt x="5" y="4"/>
                  </a:cubicBezTo>
                  <a:cubicBezTo>
                    <a:pt x="6" y="5"/>
                    <a:pt x="7" y="6"/>
                    <a:pt x="8" y="7"/>
                  </a:cubicBezTo>
                  <a:cubicBezTo>
                    <a:pt x="9" y="8"/>
                    <a:pt x="10" y="10"/>
                    <a:pt x="11" y="11"/>
                  </a:cubicBezTo>
                  <a:cubicBezTo>
                    <a:pt x="11" y="12"/>
                    <a:pt x="12" y="12"/>
                    <a:pt x="12" y="13"/>
                  </a:cubicBezTo>
                  <a:cubicBezTo>
                    <a:pt x="13" y="14"/>
                    <a:pt x="13" y="15"/>
                    <a:pt x="13" y="16"/>
                  </a:cubicBezTo>
                  <a:cubicBezTo>
                    <a:pt x="13" y="16"/>
                    <a:pt x="12" y="16"/>
                    <a:pt x="12" y="16"/>
                  </a:cubicBezTo>
                  <a:cubicBezTo>
                    <a:pt x="11" y="16"/>
                    <a:pt x="9" y="14"/>
                    <a:pt x="8" y="13"/>
                  </a:cubicBezTo>
                  <a:cubicBezTo>
                    <a:pt x="7" y="12"/>
                    <a:pt x="6" y="11"/>
                    <a:pt x="5" y="9"/>
                  </a:cubicBezTo>
                  <a:cubicBezTo>
                    <a:pt x="4" y="8"/>
                    <a:pt x="3" y="7"/>
                    <a:pt x="2" y="5"/>
                  </a:cubicBezTo>
                  <a:cubicBezTo>
                    <a:pt x="2" y="5"/>
                    <a:pt x="2" y="4"/>
                    <a:pt x="1" y="3"/>
                  </a:cubicBezTo>
                  <a:cubicBezTo>
                    <a:pt x="1" y="3"/>
                    <a:pt x="0" y="2"/>
                    <a:pt x="0" y="1"/>
                  </a:cubicBezTo>
                  <a:cubicBezTo>
                    <a:pt x="0" y="1"/>
                    <a:pt x="0" y="0"/>
                    <a:pt x="1" y="0"/>
                  </a:cubicBezTo>
                  <a:close/>
                </a:path>
              </a:pathLst>
            </a:custGeom>
            <a:solidFill>
              <a:srgbClr val="CD5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6" name="Freeform 520">
              <a:extLst>
                <a:ext uri="{FF2B5EF4-FFF2-40B4-BE49-F238E27FC236}">
                  <a16:creationId xmlns:a16="http://schemas.microsoft.com/office/drawing/2014/main" id="{01DFA473-E3BC-4B84-A833-FDDEEFBBB205}"/>
                </a:ext>
              </a:extLst>
            </p:cNvPr>
            <p:cNvSpPr>
              <a:spLocks/>
            </p:cNvSpPr>
            <p:nvPr/>
          </p:nvSpPr>
          <p:spPr bwMode="auto">
            <a:xfrm>
              <a:off x="2329" y="2263"/>
              <a:ext cx="34" cy="63"/>
            </a:xfrm>
            <a:custGeom>
              <a:avLst/>
              <a:gdLst>
                <a:gd name="T0" fmla="*/ 1 w 29"/>
                <a:gd name="T1" fmla="*/ 0 h 54"/>
                <a:gd name="T2" fmla="*/ 8 w 29"/>
                <a:gd name="T3" fmla="*/ 13 h 54"/>
                <a:gd name="T4" fmla="*/ 14 w 29"/>
                <a:gd name="T5" fmla="*/ 27 h 54"/>
                <a:gd name="T6" fmla="*/ 21 w 29"/>
                <a:gd name="T7" fmla="*/ 41 h 54"/>
                <a:gd name="T8" fmla="*/ 25 w 29"/>
                <a:gd name="T9" fmla="*/ 47 h 54"/>
                <a:gd name="T10" fmla="*/ 29 w 29"/>
                <a:gd name="T11" fmla="*/ 53 h 54"/>
                <a:gd name="T12" fmla="*/ 28 w 29"/>
                <a:gd name="T13" fmla="*/ 54 h 54"/>
                <a:gd name="T14" fmla="*/ 23 w 29"/>
                <a:gd name="T15" fmla="*/ 50 h 54"/>
                <a:gd name="T16" fmla="*/ 18 w 29"/>
                <a:gd name="T17" fmla="*/ 43 h 54"/>
                <a:gd name="T18" fmla="*/ 9 w 29"/>
                <a:gd name="T19" fmla="*/ 30 h 54"/>
                <a:gd name="T20" fmla="*/ 3 w 29"/>
                <a:gd name="T21" fmla="*/ 16 h 54"/>
                <a:gd name="T22" fmla="*/ 0 w 29"/>
                <a:gd name="T23" fmla="*/ 1 h 54"/>
                <a:gd name="T24" fmla="*/ 1 w 29"/>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54">
                  <a:moveTo>
                    <a:pt x="1" y="0"/>
                  </a:moveTo>
                  <a:cubicBezTo>
                    <a:pt x="4" y="5"/>
                    <a:pt x="6" y="9"/>
                    <a:pt x="8" y="13"/>
                  </a:cubicBezTo>
                  <a:cubicBezTo>
                    <a:pt x="10" y="18"/>
                    <a:pt x="12" y="23"/>
                    <a:pt x="14" y="27"/>
                  </a:cubicBezTo>
                  <a:cubicBezTo>
                    <a:pt x="16" y="32"/>
                    <a:pt x="19" y="36"/>
                    <a:pt x="21" y="41"/>
                  </a:cubicBezTo>
                  <a:cubicBezTo>
                    <a:pt x="23" y="43"/>
                    <a:pt x="24" y="45"/>
                    <a:pt x="25" y="47"/>
                  </a:cubicBezTo>
                  <a:cubicBezTo>
                    <a:pt x="27" y="49"/>
                    <a:pt x="28" y="51"/>
                    <a:pt x="29" y="53"/>
                  </a:cubicBezTo>
                  <a:cubicBezTo>
                    <a:pt x="29" y="54"/>
                    <a:pt x="28" y="54"/>
                    <a:pt x="28" y="54"/>
                  </a:cubicBezTo>
                  <a:cubicBezTo>
                    <a:pt x="26" y="53"/>
                    <a:pt x="24" y="51"/>
                    <a:pt x="23" y="50"/>
                  </a:cubicBezTo>
                  <a:cubicBezTo>
                    <a:pt x="21" y="48"/>
                    <a:pt x="20" y="45"/>
                    <a:pt x="18" y="43"/>
                  </a:cubicBezTo>
                  <a:cubicBezTo>
                    <a:pt x="15" y="39"/>
                    <a:pt x="12" y="35"/>
                    <a:pt x="9" y="30"/>
                  </a:cubicBezTo>
                  <a:cubicBezTo>
                    <a:pt x="7" y="26"/>
                    <a:pt x="5" y="21"/>
                    <a:pt x="3" y="16"/>
                  </a:cubicBezTo>
                  <a:cubicBezTo>
                    <a:pt x="1" y="11"/>
                    <a:pt x="0" y="6"/>
                    <a:pt x="0" y="1"/>
                  </a:cubicBezTo>
                  <a:cubicBezTo>
                    <a:pt x="0" y="0"/>
                    <a:pt x="1" y="0"/>
                    <a:pt x="1" y="0"/>
                  </a:cubicBezTo>
                  <a:close/>
                </a:path>
              </a:pathLst>
            </a:custGeom>
            <a:solidFill>
              <a:srgbClr val="CD5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7" name="Freeform 521">
              <a:extLst>
                <a:ext uri="{FF2B5EF4-FFF2-40B4-BE49-F238E27FC236}">
                  <a16:creationId xmlns:a16="http://schemas.microsoft.com/office/drawing/2014/main" id="{F5EF3852-6545-4A40-8252-F92ED44A50EE}"/>
                </a:ext>
              </a:extLst>
            </p:cNvPr>
            <p:cNvSpPr>
              <a:spLocks/>
            </p:cNvSpPr>
            <p:nvPr/>
          </p:nvSpPr>
          <p:spPr bwMode="auto">
            <a:xfrm>
              <a:off x="2444" y="2300"/>
              <a:ext cx="15" cy="23"/>
            </a:xfrm>
            <a:custGeom>
              <a:avLst/>
              <a:gdLst>
                <a:gd name="T0" fmla="*/ 1 w 13"/>
                <a:gd name="T1" fmla="*/ 0 h 20"/>
                <a:gd name="T2" fmla="*/ 5 w 13"/>
                <a:gd name="T3" fmla="*/ 3 h 20"/>
                <a:gd name="T4" fmla="*/ 9 w 13"/>
                <a:gd name="T5" fmla="*/ 8 h 20"/>
                <a:gd name="T6" fmla="*/ 12 w 13"/>
                <a:gd name="T7" fmla="*/ 13 h 20"/>
                <a:gd name="T8" fmla="*/ 13 w 13"/>
                <a:gd name="T9" fmla="*/ 16 h 20"/>
                <a:gd name="T10" fmla="*/ 12 w 13"/>
                <a:gd name="T11" fmla="*/ 19 h 20"/>
                <a:gd name="T12" fmla="*/ 12 w 13"/>
                <a:gd name="T13" fmla="*/ 19 h 20"/>
                <a:gd name="T14" fmla="*/ 10 w 13"/>
                <a:gd name="T15" fmla="*/ 18 h 20"/>
                <a:gd name="T16" fmla="*/ 8 w 13"/>
                <a:gd name="T17" fmla="*/ 15 h 20"/>
                <a:gd name="T18" fmla="*/ 6 w 13"/>
                <a:gd name="T19" fmla="*/ 10 h 20"/>
                <a:gd name="T20" fmla="*/ 3 w 13"/>
                <a:gd name="T21" fmla="*/ 6 h 20"/>
                <a:gd name="T22" fmla="*/ 1 w 13"/>
                <a:gd name="T23" fmla="*/ 3 h 20"/>
                <a:gd name="T24" fmla="*/ 1 w 13"/>
                <a:gd name="T25" fmla="*/ 2 h 20"/>
                <a:gd name="T26" fmla="*/ 0 w 13"/>
                <a:gd name="T27" fmla="*/ 1 h 20"/>
                <a:gd name="T28" fmla="*/ 1 w 13"/>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20">
                  <a:moveTo>
                    <a:pt x="1" y="0"/>
                  </a:moveTo>
                  <a:cubicBezTo>
                    <a:pt x="2" y="1"/>
                    <a:pt x="4" y="2"/>
                    <a:pt x="5" y="3"/>
                  </a:cubicBezTo>
                  <a:cubicBezTo>
                    <a:pt x="7" y="4"/>
                    <a:pt x="8" y="6"/>
                    <a:pt x="9" y="8"/>
                  </a:cubicBezTo>
                  <a:cubicBezTo>
                    <a:pt x="10" y="10"/>
                    <a:pt x="11" y="11"/>
                    <a:pt x="12" y="13"/>
                  </a:cubicBezTo>
                  <a:cubicBezTo>
                    <a:pt x="12" y="14"/>
                    <a:pt x="13" y="15"/>
                    <a:pt x="13" y="16"/>
                  </a:cubicBezTo>
                  <a:cubicBezTo>
                    <a:pt x="13" y="17"/>
                    <a:pt x="12" y="18"/>
                    <a:pt x="12" y="19"/>
                  </a:cubicBezTo>
                  <a:cubicBezTo>
                    <a:pt x="12" y="19"/>
                    <a:pt x="12" y="20"/>
                    <a:pt x="12" y="19"/>
                  </a:cubicBezTo>
                  <a:cubicBezTo>
                    <a:pt x="12" y="19"/>
                    <a:pt x="11" y="18"/>
                    <a:pt x="10" y="18"/>
                  </a:cubicBezTo>
                  <a:cubicBezTo>
                    <a:pt x="9" y="17"/>
                    <a:pt x="9" y="16"/>
                    <a:pt x="8" y="15"/>
                  </a:cubicBezTo>
                  <a:cubicBezTo>
                    <a:pt x="8" y="14"/>
                    <a:pt x="7" y="12"/>
                    <a:pt x="6" y="10"/>
                  </a:cubicBezTo>
                  <a:cubicBezTo>
                    <a:pt x="5" y="9"/>
                    <a:pt x="4" y="7"/>
                    <a:pt x="3" y="6"/>
                  </a:cubicBezTo>
                  <a:cubicBezTo>
                    <a:pt x="2" y="5"/>
                    <a:pt x="2" y="4"/>
                    <a:pt x="1" y="3"/>
                  </a:cubicBezTo>
                  <a:cubicBezTo>
                    <a:pt x="1" y="3"/>
                    <a:pt x="1" y="2"/>
                    <a:pt x="1" y="2"/>
                  </a:cubicBezTo>
                  <a:cubicBezTo>
                    <a:pt x="1" y="2"/>
                    <a:pt x="0" y="1"/>
                    <a:pt x="0" y="1"/>
                  </a:cubicBezTo>
                  <a:cubicBezTo>
                    <a:pt x="0" y="0"/>
                    <a:pt x="0" y="0"/>
                    <a:pt x="1" y="0"/>
                  </a:cubicBezTo>
                  <a:close/>
                </a:path>
              </a:pathLst>
            </a:custGeom>
            <a:solidFill>
              <a:srgbClr val="CD5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8" name="Freeform 522">
              <a:extLst>
                <a:ext uri="{FF2B5EF4-FFF2-40B4-BE49-F238E27FC236}">
                  <a16:creationId xmlns:a16="http://schemas.microsoft.com/office/drawing/2014/main" id="{5A975DF4-589D-4574-A7A1-FB27B0FB8D41}"/>
                </a:ext>
              </a:extLst>
            </p:cNvPr>
            <p:cNvSpPr>
              <a:spLocks/>
            </p:cNvSpPr>
            <p:nvPr/>
          </p:nvSpPr>
          <p:spPr bwMode="auto">
            <a:xfrm>
              <a:off x="2441" y="2152"/>
              <a:ext cx="52" cy="98"/>
            </a:xfrm>
            <a:custGeom>
              <a:avLst/>
              <a:gdLst>
                <a:gd name="T0" fmla="*/ 7 w 45"/>
                <a:gd name="T1" fmla="*/ 3 h 84"/>
                <a:gd name="T2" fmla="*/ 6 w 45"/>
                <a:gd name="T3" fmla="*/ 4 h 84"/>
                <a:gd name="T4" fmla="*/ 10 w 45"/>
                <a:gd name="T5" fmla="*/ 12 h 84"/>
                <a:gd name="T6" fmla="*/ 13 w 45"/>
                <a:gd name="T7" fmla="*/ 23 h 84"/>
                <a:gd name="T8" fmla="*/ 22 w 45"/>
                <a:gd name="T9" fmla="*/ 45 h 84"/>
                <a:gd name="T10" fmla="*/ 34 w 45"/>
                <a:gd name="T11" fmla="*/ 64 h 84"/>
                <a:gd name="T12" fmla="*/ 41 w 45"/>
                <a:gd name="T13" fmla="*/ 74 h 84"/>
                <a:gd name="T14" fmla="*/ 45 w 45"/>
                <a:gd name="T15" fmla="*/ 83 h 84"/>
                <a:gd name="T16" fmla="*/ 43 w 45"/>
                <a:gd name="T17" fmla="*/ 84 h 84"/>
                <a:gd name="T18" fmla="*/ 34 w 45"/>
                <a:gd name="T19" fmla="*/ 74 h 84"/>
                <a:gd name="T20" fmla="*/ 25 w 45"/>
                <a:gd name="T21" fmla="*/ 64 h 84"/>
                <a:gd name="T22" fmla="*/ 11 w 45"/>
                <a:gd name="T23" fmla="*/ 41 h 84"/>
                <a:gd name="T24" fmla="*/ 2 w 45"/>
                <a:gd name="T25" fmla="*/ 17 h 84"/>
                <a:gd name="T26" fmla="*/ 2 w 45"/>
                <a:gd name="T27" fmla="*/ 4 h 84"/>
                <a:gd name="T28" fmla="*/ 7 w 45"/>
                <a:gd name="T29" fmla="*/ 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84">
                  <a:moveTo>
                    <a:pt x="7" y="3"/>
                  </a:moveTo>
                  <a:cubicBezTo>
                    <a:pt x="7" y="3"/>
                    <a:pt x="7" y="4"/>
                    <a:pt x="6" y="4"/>
                  </a:cubicBezTo>
                  <a:cubicBezTo>
                    <a:pt x="7" y="3"/>
                    <a:pt x="9" y="11"/>
                    <a:pt x="10" y="12"/>
                  </a:cubicBezTo>
                  <a:cubicBezTo>
                    <a:pt x="11" y="16"/>
                    <a:pt x="12" y="20"/>
                    <a:pt x="13" y="23"/>
                  </a:cubicBezTo>
                  <a:cubicBezTo>
                    <a:pt x="15" y="31"/>
                    <a:pt x="18" y="38"/>
                    <a:pt x="22" y="45"/>
                  </a:cubicBezTo>
                  <a:cubicBezTo>
                    <a:pt x="25" y="51"/>
                    <a:pt x="29" y="58"/>
                    <a:pt x="34" y="64"/>
                  </a:cubicBezTo>
                  <a:cubicBezTo>
                    <a:pt x="36" y="67"/>
                    <a:pt x="38" y="70"/>
                    <a:pt x="41" y="74"/>
                  </a:cubicBezTo>
                  <a:cubicBezTo>
                    <a:pt x="42" y="77"/>
                    <a:pt x="44" y="80"/>
                    <a:pt x="45" y="83"/>
                  </a:cubicBezTo>
                  <a:cubicBezTo>
                    <a:pt x="45" y="84"/>
                    <a:pt x="44" y="84"/>
                    <a:pt x="43" y="84"/>
                  </a:cubicBezTo>
                  <a:cubicBezTo>
                    <a:pt x="40" y="81"/>
                    <a:pt x="37" y="77"/>
                    <a:pt x="34" y="74"/>
                  </a:cubicBezTo>
                  <a:cubicBezTo>
                    <a:pt x="31" y="71"/>
                    <a:pt x="28" y="67"/>
                    <a:pt x="25" y="64"/>
                  </a:cubicBezTo>
                  <a:cubicBezTo>
                    <a:pt x="20" y="57"/>
                    <a:pt x="15" y="49"/>
                    <a:pt x="11" y="41"/>
                  </a:cubicBezTo>
                  <a:cubicBezTo>
                    <a:pt x="7" y="34"/>
                    <a:pt x="4" y="25"/>
                    <a:pt x="2" y="17"/>
                  </a:cubicBezTo>
                  <a:cubicBezTo>
                    <a:pt x="1" y="13"/>
                    <a:pt x="0" y="8"/>
                    <a:pt x="2" y="4"/>
                  </a:cubicBezTo>
                  <a:cubicBezTo>
                    <a:pt x="3" y="2"/>
                    <a:pt x="5" y="0"/>
                    <a:pt x="7" y="3"/>
                  </a:cubicBezTo>
                  <a:close/>
                </a:path>
              </a:pathLst>
            </a:custGeom>
            <a:solidFill>
              <a:srgbClr val="CD5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9" name="Freeform 523">
              <a:extLst>
                <a:ext uri="{FF2B5EF4-FFF2-40B4-BE49-F238E27FC236}">
                  <a16:creationId xmlns:a16="http://schemas.microsoft.com/office/drawing/2014/main" id="{108BFFB0-71C2-4DEE-87C6-56F1613E54A6}"/>
                </a:ext>
              </a:extLst>
            </p:cNvPr>
            <p:cNvSpPr>
              <a:spLocks/>
            </p:cNvSpPr>
            <p:nvPr/>
          </p:nvSpPr>
          <p:spPr bwMode="auto">
            <a:xfrm>
              <a:off x="2596" y="2130"/>
              <a:ext cx="32" cy="66"/>
            </a:xfrm>
            <a:custGeom>
              <a:avLst/>
              <a:gdLst>
                <a:gd name="T0" fmla="*/ 6 w 27"/>
                <a:gd name="T1" fmla="*/ 1 h 57"/>
                <a:gd name="T2" fmla="*/ 8 w 27"/>
                <a:gd name="T3" fmla="*/ 15 h 57"/>
                <a:gd name="T4" fmla="*/ 14 w 27"/>
                <a:gd name="T5" fmla="*/ 29 h 57"/>
                <a:gd name="T6" fmla="*/ 27 w 27"/>
                <a:gd name="T7" fmla="*/ 57 h 57"/>
                <a:gd name="T8" fmla="*/ 27 w 27"/>
                <a:gd name="T9" fmla="*/ 57 h 57"/>
                <a:gd name="T10" fmla="*/ 21 w 27"/>
                <a:gd name="T11" fmla="*/ 51 h 57"/>
                <a:gd name="T12" fmla="*/ 16 w 27"/>
                <a:gd name="T13" fmla="*/ 44 h 57"/>
                <a:gd name="T14" fmla="*/ 8 w 27"/>
                <a:gd name="T15" fmla="*/ 29 h 57"/>
                <a:gd name="T16" fmla="*/ 2 w 27"/>
                <a:gd name="T17" fmla="*/ 14 h 57"/>
                <a:gd name="T18" fmla="*/ 5 w 27"/>
                <a:gd name="T19" fmla="*/ 1 h 57"/>
                <a:gd name="T20" fmla="*/ 6 w 27"/>
                <a:gd name="T21"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7">
                  <a:moveTo>
                    <a:pt x="6" y="1"/>
                  </a:moveTo>
                  <a:cubicBezTo>
                    <a:pt x="4" y="5"/>
                    <a:pt x="7" y="11"/>
                    <a:pt x="8" y="15"/>
                  </a:cubicBezTo>
                  <a:cubicBezTo>
                    <a:pt x="10" y="20"/>
                    <a:pt x="12" y="25"/>
                    <a:pt x="14" y="29"/>
                  </a:cubicBezTo>
                  <a:cubicBezTo>
                    <a:pt x="18" y="39"/>
                    <a:pt x="24" y="47"/>
                    <a:pt x="27" y="57"/>
                  </a:cubicBezTo>
                  <a:cubicBezTo>
                    <a:pt x="27" y="57"/>
                    <a:pt x="27" y="57"/>
                    <a:pt x="27" y="57"/>
                  </a:cubicBezTo>
                  <a:cubicBezTo>
                    <a:pt x="25" y="55"/>
                    <a:pt x="23" y="54"/>
                    <a:pt x="21" y="51"/>
                  </a:cubicBezTo>
                  <a:cubicBezTo>
                    <a:pt x="19" y="49"/>
                    <a:pt x="18" y="47"/>
                    <a:pt x="16" y="44"/>
                  </a:cubicBezTo>
                  <a:cubicBezTo>
                    <a:pt x="13" y="39"/>
                    <a:pt x="10" y="34"/>
                    <a:pt x="8" y="29"/>
                  </a:cubicBezTo>
                  <a:cubicBezTo>
                    <a:pt x="6" y="24"/>
                    <a:pt x="3" y="19"/>
                    <a:pt x="2" y="14"/>
                  </a:cubicBezTo>
                  <a:cubicBezTo>
                    <a:pt x="0" y="9"/>
                    <a:pt x="1" y="4"/>
                    <a:pt x="5" y="1"/>
                  </a:cubicBezTo>
                  <a:cubicBezTo>
                    <a:pt x="5" y="0"/>
                    <a:pt x="6" y="0"/>
                    <a:pt x="6" y="1"/>
                  </a:cubicBezTo>
                  <a:close/>
                </a:path>
              </a:pathLst>
            </a:custGeom>
            <a:solidFill>
              <a:srgbClr val="CD5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0" name="Freeform 524">
              <a:extLst>
                <a:ext uri="{FF2B5EF4-FFF2-40B4-BE49-F238E27FC236}">
                  <a16:creationId xmlns:a16="http://schemas.microsoft.com/office/drawing/2014/main" id="{765EFE9B-558C-43BE-8A79-DB9372080016}"/>
                </a:ext>
              </a:extLst>
            </p:cNvPr>
            <p:cNvSpPr>
              <a:spLocks/>
            </p:cNvSpPr>
            <p:nvPr/>
          </p:nvSpPr>
          <p:spPr bwMode="auto">
            <a:xfrm>
              <a:off x="2658" y="2093"/>
              <a:ext cx="16" cy="24"/>
            </a:xfrm>
            <a:custGeom>
              <a:avLst/>
              <a:gdLst>
                <a:gd name="T0" fmla="*/ 1 w 13"/>
                <a:gd name="T1" fmla="*/ 0 h 20"/>
                <a:gd name="T2" fmla="*/ 3 w 13"/>
                <a:gd name="T3" fmla="*/ 2 h 20"/>
                <a:gd name="T4" fmla="*/ 5 w 13"/>
                <a:gd name="T5" fmla="*/ 5 h 20"/>
                <a:gd name="T6" fmla="*/ 7 w 13"/>
                <a:gd name="T7" fmla="*/ 10 h 20"/>
                <a:gd name="T8" fmla="*/ 11 w 13"/>
                <a:gd name="T9" fmla="*/ 15 h 20"/>
                <a:gd name="T10" fmla="*/ 11 w 13"/>
                <a:gd name="T11" fmla="*/ 16 h 20"/>
                <a:gd name="T12" fmla="*/ 11 w 13"/>
                <a:gd name="T13" fmla="*/ 17 h 20"/>
                <a:gd name="T14" fmla="*/ 11 w 13"/>
                <a:gd name="T15" fmla="*/ 17 h 20"/>
                <a:gd name="T16" fmla="*/ 12 w 13"/>
                <a:gd name="T17" fmla="*/ 17 h 20"/>
                <a:gd name="T18" fmla="*/ 13 w 13"/>
                <a:gd name="T19" fmla="*/ 19 h 20"/>
                <a:gd name="T20" fmla="*/ 13 w 13"/>
                <a:gd name="T21" fmla="*/ 20 h 20"/>
                <a:gd name="T22" fmla="*/ 11 w 13"/>
                <a:gd name="T23" fmla="*/ 19 h 20"/>
                <a:gd name="T24" fmla="*/ 10 w 13"/>
                <a:gd name="T25" fmla="*/ 18 h 20"/>
                <a:gd name="T26" fmla="*/ 10 w 13"/>
                <a:gd name="T27" fmla="*/ 18 h 20"/>
                <a:gd name="T28" fmla="*/ 10 w 13"/>
                <a:gd name="T29" fmla="*/ 18 h 20"/>
                <a:gd name="T30" fmla="*/ 8 w 13"/>
                <a:gd name="T31" fmla="*/ 18 h 20"/>
                <a:gd name="T32" fmla="*/ 4 w 13"/>
                <a:gd name="T33" fmla="*/ 13 h 20"/>
                <a:gd name="T34" fmla="*/ 1 w 13"/>
                <a:gd name="T35" fmla="*/ 7 h 20"/>
                <a:gd name="T36" fmla="*/ 0 w 13"/>
                <a:gd name="T37" fmla="*/ 4 h 20"/>
                <a:gd name="T38" fmla="*/ 0 w 13"/>
                <a:gd name="T39" fmla="*/ 1 h 20"/>
                <a:gd name="T40" fmla="*/ 1 w 13"/>
                <a:gd name="T4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 h="20">
                  <a:moveTo>
                    <a:pt x="1" y="0"/>
                  </a:moveTo>
                  <a:cubicBezTo>
                    <a:pt x="2" y="1"/>
                    <a:pt x="3" y="2"/>
                    <a:pt x="3" y="2"/>
                  </a:cubicBezTo>
                  <a:cubicBezTo>
                    <a:pt x="4" y="3"/>
                    <a:pt x="4" y="4"/>
                    <a:pt x="5" y="5"/>
                  </a:cubicBezTo>
                  <a:cubicBezTo>
                    <a:pt x="6" y="7"/>
                    <a:pt x="6" y="9"/>
                    <a:pt x="7" y="10"/>
                  </a:cubicBezTo>
                  <a:cubicBezTo>
                    <a:pt x="8" y="12"/>
                    <a:pt x="10" y="13"/>
                    <a:pt x="11" y="15"/>
                  </a:cubicBezTo>
                  <a:cubicBezTo>
                    <a:pt x="11" y="15"/>
                    <a:pt x="11" y="16"/>
                    <a:pt x="11" y="16"/>
                  </a:cubicBezTo>
                  <a:cubicBezTo>
                    <a:pt x="11" y="17"/>
                    <a:pt x="11" y="17"/>
                    <a:pt x="11" y="17"/>
                  </a:cubicBezTo>
                  <a:cubicBezTo>
                    <a:pt x="11" y="17"/>
                    <a:pt x="11" y="17"/>
                    <a:pt x="11" y="17"/>
                  </a:cubicBezTo>
                  <a:cubicBezTo>
                    <a:pt x="12" y="17"/>
                    <a:pt x="12" y="17"/>
                    <a:pt x="12" y="17"/>
                  </a:cubicBezTo>
                  <a:cubicBezTo>
                    <a:pt x="12" y="18"/>
                    <a:pt x="13" y="19"/>
                    <a:pt x="13" y="19"/>
                  </a:cubicBezTo>
                  <a:cubicBezTo>
                    <a:pt x="13" y="20"/>
                    <a:pt x="13" y="20"/>
                    <a:pt x="13" y="20"/>
                  </a:cubicBezTo>
                  <a:cubicBezTo>
                    <a:pt x="12" y="20"/>
                    <a:pt x="11" y="19"/>
                    <a:pt x="11" y="19"/>
                  </a:cubicBezTo>
                  <a:cubicBezTo>
                    <a:pt x="11" y="19"/>
                    <a:pt x="10" y="19"/>
                    <a:pt x="10" y="18"/>
                  </a:cubicBezTo>
                  <a:cubicBezTo>
                    <a:pt x="10" y="18"/>
                    <a:pt x="10" y="18"/>
                    <a:pt x="10" y="18"/>
                  </a:cubicBezTo>
                  <a:cubicBezTo>
                    <a:pt x="10" y="18"/>
                    <a:pt x="10" y="18"/>
                    <a:pt x="10" y="18"/>
                  </a:cubicBezTo>
                  <a:cubicBezTo>
                    <a:pt x="9" y="18"/>
                    <a:pt x="9" y="18"/>
                    <a:pt x="8" y="18"/>
                  </a:cubicBezTo>
                  <a:cubicBezTo>
                    <a:pt x="7" y="16"/>
                    <a:pt x="5" y="14"/>
                    <a:pt x="4" y="13"/>
                  </a:cubicBezTo>
                  <a:cubicBezTo>
                    <a:pt x="3" y="11"/>
                    <a:pt x="2" y="9"/>
                    <a:pt x="1" y="7"/>
                  </a:cubicBezTo>
                  <a:cubicBezTo>
                    <a:pt x="0" y="6"/>
                    <a:pt x="0" y="5"/>
                    <a:pt x="0" y="4"/>
                  </a:cubicBezTo>
                  <a:cubicBezTo>
                    <a:pt x="0" y="3"/>
                    <a:pt x="0" y="2"/>
                    <a:pt x="0" y="1"/>
                  </a:cubicBezTo>
                  <a:cubicBezTo>
                    <a:pt x="1" y="0"/>
                    <a:pt x="1" y="0"/>
                    <a:pt x="1" y="0"/>
                  </a:cubicBezTo>
                  <a:close/>
                </a:path>
              </a:pathLst>
            </a:custGeom>
            <a:solidFill>
              <a:srgbClr val="CD5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1" name="Freeform 525">
              <a:extLst>
                <a:ext uri="{FF2B5EF4-FFF2-40B4-BE49-F238E27FC236}">
                  <a16:creationId xmlns:a16="http://schemas.microsoft.com/office/drawing/2014/main" id="{C7AE5131-5D7F-4E2F-82F2-92604587464E}"/>
                </a:ext>
              </a:extLst>
            </p:cNvPr>
            <p:cNvSpPr>
              <a:spLocks/>
            </p:cNvSpPr>
            <p:nvPr/>
          </p:nvSpPr>
          <p:spPr bwMode="auto">
            <a:xfrm>
              <a:off x="2547" y="2275"/>
              <a:ext cx="41" cy="68"/>
            </a:xfrm>
            <a:custGeom>
              <a:avLst/>
              <a:gdLst>
                <a:gd name="T0" fmla="*/ 2 w 35"/>
                <a:gd name="T1" fmla="*/ 0 h 58"/>
                <a:gd name="T2" fmla="*/ 10 w 35"/>
                <a:gd name="T3" fmla="*/ 14 h 58"/>
                <a:gd name="T4" fmla="*/ 18 w 35"/>
                <a:gd name="T5" fmla="*/ 29 h 58"/>
                <a:gd name="T6" fmla="*/ 26 w 35"/>
                <a:gd name="T7" fmla="*/ 43 h 58"/>
                <a:gd name="T8" fmla="*/ 34 w 35"/>
                <a:gd name="T9" fmla="*/ 56 h 58"/>
                <a:gd name="T10" fmla="*/ 33 w 35"/>
                <a:gd name="T11" fmla="*/ 57 h 58"/>
                <a:gd name="T12" fmla="*/ 23 w 35"/>
                <a:gd name="T13" fmla="*/ 45 h 58"/>
                <a:gd name="T14" fmla="*/ 13 w 35"/>
                <a:gd name="T15" fmla="*/ 31 h 58"/>
                <a:gd name="T16" fmla="*/ 6 w 35"/>
                <a:gd name="T17" fmla="*/ 16 h 58"/>
                <a:gd name="T18" fmla="*/ 0 w 35"/>
                <a:gd name="T19" fmla="*/ 1 h 58"/>
                <a:gd name="T20" fmla="*/ 2 w 35"/>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58">
                  <a:moveTo>
                    <a:pt x="2" y="0"/>
                  </a:moveTo>
                  <a:cubicBezTo>
                    <a:pt x="5" y="4"/>
                    <a:pt x="7" y="9"/>
                    <a:pt x="10" y="14"/>
                  </a:cubicBezTo>
                  <a:cubicBezTo>
                    <a:pt x="12" y="19"/>
                    <a:pt x="15" y="24"/>
                    <a:pt x="18" y="29"/>
                  </a:cubicBezTo>
                  <a:cubicBezTo>
                    <a:pt x="20" y="34"/>
                    <a:pt x="23" y="38"/>
                    <a:pt x="26" y="43"/>
                  </a:cubicBezTo>
                  <a:cubicBezTo>
                    <a:pt x="29" y="47"/>
                    <a:pt x="33" y="51"/>
                    <a:pt x="34" y="56"/>
                  </a:cubicBezTo>
                  <a:cubicBezTo>
                    <a:pt x="35" y="57"/>
                    <a:pt x="34" y="58"/>
                    <a:pt x="33" y="57"/>
                  </a:cubicBezTo>
                  <a:cubicBezTo>
                    <a:pt x="29" y="55"/>
                    <a:pt x="26" y="50"/>
                    <a:pt x="23" y="45"/>
                  </a:cubicBezTo>
                  <a:cubicBezTo>
                    <a:pt x="20" y="41"/>
                    <a:pt x="16" y="36"/>
                    <a:pt x="13" y="31"/>
                  </a:cubicBezTo>
                  <a:cubicBezTo>
                    <a:pt x="11" y="26"/>
                    <a:pt x="8" y="21"/>
                    <a:pt x="6" y="16"/>
                  </a:cubicBezTo>
                  <a:cubicBezTo>
                    <a:pt x="3" y="11"/>
                    <a:pt x="1" y="6"/>
                    <a:pt x="0" y="1"/>
                  </a:cubicBezTo>
                  <a:cubicBezTo>
                    <a:pt x="0" y="0"/>
                    <a:pt x="1" y="0"/>
                    <a:pt x="2" y="0"/>
                  </a:cubicBezTo>
                  <a:close/>
                </a:path>
              </a:pathLst>
            </a:custGeom>
            <a:solidFill>
              <a:srgbClr val="D78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2" name="Freeform 526">
              <a:extLst>
                <a:ext uri="{FF2B5EF4-FFF2-40B4-BE49-F238E27FC236}">
                  <a16:creationId xmlns:a16="http://schemas.microsoft.com/office/drawing/2014/main" id="{6E38F051-939F-418F-B0DF-F893FF9EB872}"/>
                </a:ext>
              </a:extLst>
            </p:cNvPr>
            <p:cNvSpPr>
              <a:spLocks/>
            </p:cNvSpPr>
            <p:nvPr/>
          </p:nvSpPr>
          <p:spPr bwMode="auto">
            <a:xfrm>
              <a:off x="2643" y="2291"/>
              <a:ext cx="20" cy="31"/>
            </a:xfrm>
            <a:custGeom>
              <a:avLst/>
              <a:gdLst>
                <a:gd name="T0" fmla="*/ 2 w 17"/>
                <a:gd name="T1" fmla="*/ 0 h 26"/>
                <a:gd name="T2" fmla="*/ 10 w 17"/>
                <a:gd name="T3" fmla="*/ 12 h 26"/>
                <a:gd name="T4" fmla="*/ 14 w 17"/>
                <a:gd name="T5" fmla="*/ 19 h 26"/>
                <a:gd name="T6" fmla="*/ 16 w 17"/>
                <a:gd name="T7" fmla="*/ 25 h 26"/>
                <a:gd name="T8" fmla="*/ 16 w 17"/>
                <a:gd name="T9" fmla="*/ 26 h 26"/>
                <a:gd name="T10" fmla="*/ 11 w 17"/>
                <a:gd name="T11" fmla="*/ 21 h 26"/>
                <a:gd name="T12" fmla="*/ 7 w 17"/>
                <a:gd name="T13" fmla="*/ 14 h 26"/>
                <a:gd name="T14" fmla="*/ 1 w 17"/>
                <a:gd name="T15" fmla="*/ 1 h 26"/>
                <a:gd name="T16" fmla="*/ 2 w 17"/>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6">
                  <a:moveTo>
                    <a:pt x="2" y="0"/>
                  </a:moveTo>
                  <a:cubicBezTo>
                    <a:pt x="5" y="4"/>
                    <a:pt x="8" y="8"/>
                    <a:pt x="10" y="12"/>
                  </a:cubicBezTo>
                  <a:cubicBezTo>
                    <a:pt x="12" y="14"/>
                    <a:pt x="13" y="17"/>
                    <a:pt x="14" y="19"/>
                  </a:cubicBezTo>
                  <a:cubicBezTo>
                    <a:pt x="15" y="21"/>
                    <a:pt x="17" y="23"/>
                    <a:pt x="16" y="25"/>
                  </a:cubicBezTo>
                  <a:cubicBezTo>
                    <a:pt x="16" y="26"/>
                    <a:pt x="16" y="26"/>
                    <a:pt x="16" y="26"/>
                  </a:cubicBezTo>
                  <a:cubicBezTo>
                    <a:pt x="14" y="25"/>
                    <a:pt x="12" y="22"/>
                    <a:pt x="11" y="21"/>
                  </a:cubicBezTo>
                  <a:cubicBezTo>
                    <a:pt x="10" y="18"/>
                    <a:pt x="8" y="16"/>
                    <a:pt x="7" y="14"/>
                  </a:cubicBezTo>
                  <a:cubicBezTo>
                    <a:pt x="4" y="10"/>
                    <a:pt x="2" y="6"/>
                    <a:pt x="1" y="1"/>
                  </a:cubicBezTo>
                  <a:cubicBezTo>
                    <a:pt x="0" y="0"/>
                    <a:pt x="1" y="0"/>
                    <a:pt x="2" y="0"/>
                  </a:cubicBezTo>
                  <a:close/>
                </a:path>
              </a:pathLst>
            </a:custGeom>
            <a:solidFill>
              <a:srgbClr val="D78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3" name="Freeform 527">
              <a:extLst>
                <a:ext uri="{FF2B5EF4-FFF2-40B4-BE49-F238E27FC236}">
                  <a16:creationId xmlns:a16="http://schemas.microsoft.com/office/drawing/2014/main" id="{803992D2-0DAE-49FC-9DA4-8BFB1931E78A}"/>
                </a:ext>
              </a:extLst>
            </p:cNvPr>
            <p:cNvSpPr>
              <a:spLocks/>
            </p:cNvSpPr>
            <p:nvPr/>
          </p:nvSpPr>
          <p:spPr bwMode="auto">
            <a:xfrm>
              <a:off x="2672" y="2198"/>
              <a:ext cx="36" cy="44"/>
            </a:xfrm>
            <a:custGeom>
              <a:avLst/>
              <a:gdLst>
                <a:gd name="T0" fmla="*/ 1 w 30"/>
                <a:gd name="T1" fmla="*/ 1 h 38"/>
                <a:gd name="T2" fmla="*/ 14 w 30"/>
                <a:gd name="T3" fmla="*/ 20 h 38"/>
                <a:gd name="T4" fmla="*/ 22 w 30"/>
                <a:gd name="T5" fmla="*/ 29 h 38"/>
                <a:gd name="T6" fmla="*/ 30 w 30"/>
                <a:gd name="T7" fmla="*/ 37 h 38"/>
                <a:gd name="T8" fmla="*/ 29 w 30"/>
                <a:gd name="T9" fmla="*/ 38 h 38"/>
                <a:gd name="T10" fmla="*/ 19 w 30"/>
                <a:gd name="T11" fmla="*/ 32 h 38"/>
                <a:gd name="T12" fmla="*/ 11 w 30"/>
                <a:gd name="T13" fmla="*/ 23 h 38"/>
                <a:gd name="T14" fmla="*/ 0 w 30"/>
                <a:gd name="T15" fmla="*/ 2 h 38"/>
                <a:gd name="T16" fmla="*/ 1 w 30"/>
                <a:gd name="T1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8">
                  <a:moveTo>
                    <a:pt x="1" y="1"/>
                  </a:moveTo>
                  <a:cubicBezTo>
                    <a:pt x="5" y="8"/>
                    <a:pt x="9" y="14"/>
                    <a:pt x="14" y="20"/>
                  </a:cubicBezTo>
                  <a:cubicBezTo>
                    <a:pt x="16" y="23"/>
                    <a:pt x="19" y="26"/>
                    <a:pt x="22" y="29"/>
                  </a:cubicBezTo>
                  <a:cubicBezTo>
                    <a:pt x="24" y="31"/>
                    <a:pt x="28" y="34"/>
                    <a:pt x="30" y="37"/>
                  </a:cubicBezTo>
                  <a:cubicBezTo>
                    <a:pt x="30" y="37"/>
                    <a:pt x="30" y="38"/>
                    <a:pt x="29" y="38"/>
                  </a:cubicBezTo>
                  <a:cubicBezTo>
                    <a:pt x="25" y="37"/>
                    <a:pt x="22" y="34"/>
                    <a:pt x="19" y="32"/>
                  </a:cubicBezTo>
                  <a:cubicBezTo>
                    <a:pt x="16" y="29"/>
                    <a:pt x="13" y="26"/>
                    <a:pt x="11" y="23"/>
                  </a:cubicBezTo>
                  <a:cubicBezTo>
                    <a:pt x="6" y="17"/>
                    <a:pt x="2" y="10"/>
                    <a:pt x="0" y="2"/>
                  </a:cubicBezTo>
                  <a:cubicBezTo>
                    <a:pt x="0" y="1"/>
                    <a:pt x="1" y="0"/>
                    <a:pt x="1" y="1"/>
                  </a:cubicBezTo>
                  <a:close/>
                </a:path>
              </a:pathLst>
            </a:custGeom>
            <a:solidFill>
              <a:srgbClr val="D78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4" name="Freeform 528">
              <a:extLst>
                <a:ext uri="{FF2B5EF4-FFF2-40B4-BE49-F238E27FC236}">
                  <a16:creationId xmlns:a16="http://schemas.microsoft.com/office/drawing/2014/main" id="{60A82F87-0FAB-4748-9D1F-315552FE714E}"/>
                </a:ext>
              </a:extLst>
            </p:cNvPr>
            <p:cNvSpPr>
              <a:spLocks/>
            </p:cNvSpPr>
            <p:nvPr/>
          </p:nvSpPr>
          <p:spPr bwMode="auto">
            <a:xfrm>
              <a:off x="2307" y="2457"/>
              <a:ext cx="24" cy="37"/>
            </a:xfrm>
            <a:custGeom>
              <a:avLst/>
              <a:gdLst>
                <a:gd name="T0" fmla="*/ 1 w 20"/>
                <a:gd name="T1" fmla="*/ 1 h 32"/>
                <a:gd name="T2" fmla="*/ 7 w 20"/>
                <a:gd name="T3" fmla="*/ 7 h 32"/>
                <a:gd name="T4" fmla="*/ 13 w 20"/>
                <a:gd name="T5" fmla="*/ 15 h 32"/>
                <a:gd name="T6" fmla="*/ 17 w 20"/>
                <a:gd name="T7" fmla="*/ 23 h 32"/>
                <a:gd name="T8" fmla="*/ 19 w 20"/>
                <a:gd name="T9" fmla="*/ 27 h 32"/>
                <a:gd name="T10" fmla="*/ 20 w 20"/>
                <a:gd name="T11" fmla="*/ 30 h 32"/>
                <a:gd name="T12" fmla="*/ 20 w 20"/>
                <a:gd name="T13" fmla="*/ 31 h 32"/>
                <a:gd name="T14" fmla="*/ 19 w 20"/>
                <a:gd name="T15" fmla="*/ 32 h 32"/>
                <a:gd name="T16" fmla="*/ 18 w 20"/>
                <a:gd name="T17" fmla="*/ 31 h 32"/>
                <a:gd name="T18" fmla="*/ 17 w 20"/>
                <a:gd name="T19" fmla="*/ 29 h 32"/>
                <a:gd name="T20" fmla="*/ 14 w 20"/>
                <a:gd name="T21" fmla="*/ 25 h 32"/>
                <a:gd name="T22" fmla="*/ 10 w 20"/>
                <a:gd name="T23" fmla="*/ 17 h 32"/>
                <a:gd name="T24" fmla="*/ 5 w 20"/>
                <a:gd name="T25" fmla="*/ 10 h 32"/>
                <a:gd name="T26" fmla="*/ 0 w 20"/>
                <a:gd name="T27" fmla="*/ 1 h 32"/>
                <a:gd name="T28" fmla="*/ 1 w 20"/>
                <a:gd name="T29"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32">
                  <a:moveTo>
                    <a:pt x="1" y="1"/>
                  </a:moveTo>
                  <a:cubicBezTo>
                    <a:pt x="4" y="2"/>
                    <a:pt x="5" y="5"/>
                    <a:pt x="7" y="7"/>
                  </a:cubicBezTo>
                  <a:cubicBezTo>
                    <a:pt x="9" y="9"/>
                    <a:pt x="11" y="12"/>
                    <a:pt x="13" y="15"/>
                  </a:cubicBezTo>
                  <a:cubicBezTo>
                    <a:pt x="14" y="18"/>
                    <a:pt x="16" y="20"/>
                    <a:pt x="17" y="23"/>
                  </a:cubicBezTo>
                  <a:cubicBezTo>
                    <a:pt x="18" y="25"/>
                    <a:pt x="19" y="26"/>
                    <a:pt x="19" y="27"/>
                  </a:cubicBezTo>
                  <a:cubicBezTo>
                    <a:pt x="19" y="28"/>
                    <a:pt x="20" y="29"/>
                    <a:pt x="20" y="30"/>
                  </a:cubicBezTo>
                  <a:cubicBezTo>
                    <a:pt x="20" y="30"/>
                    <a:pt x="20" y="31"/>
                    <a:pt x="20" y="31"/>
                  </a:cubicBezTo>
                  <a:cubicBezTo>
                    <a:pt x="20" y="32"/>
                    <a:pt x="19" y="32"/>
                    <a:pt x="19" y="32"/>
                  </a:cubicBezTo>
                  <a:cubicBezTo>
                    <a:pt x="19" y="31"/>
                    <a:pt x="18" y="31"/>
                    <a:pt x="18" y="31"/>
                  </a:cubicBezTo>
                  <a:cubicBezTo>
                    <a:pt x="17" y="30"/>
                    <a:pt x="17" y="30"/>
                    <a:pt x="17" y="29"/>
                  </a:cubicBezTo>
                  <a:cubicBezTo>
                    <a:pt x="16" y="28"/>
                    <a:pt x="15" y="26"/>
                    <a:pt x="14" y="25"/>
                  </a:cubicBezTo>
                  <a:cubicBezTo>
                    <a:pt x="13" y="22"/>
                    <a:pt x="11" y="20"/>
                    <a:pt x="10" y="17"/>
                  </a:cubicBezTo>
                  <a:cubicBezTo>
                    <a:pt x="8" y="15"/>
                    <a:pt x="6" y="12"/>
                    <a:pt x="5" y="10"/>
                  </a:cubicBezTo>
                  <a:cubicBezTo>
                    <a:pt x="3" y="7"/>
                    <a:pt x="1" y="4"/>
                    <a:pt x="0" y="1"/>
                  </a:cubicBezTo>
                  <a:cubicBezTo>
                    <a:pt x="0" y="1"/>
                    <a:pt x="1" y="0"/>
                    <a:pt x="1" y="1"/>
                  </a:cubicBezTo>
                  <a:close/>
                </a:path>
              </a:pathLst>
            </a:custGeom>
            <a:solidFill>
              <a:srgbClr val="D78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5" name="Freeform 529">
              <a:extLst>
                <a:ext uri="{FF2B5EF4-FFF2-40B4-BE49-F238E27FC236}">
                  <a16:creationId xmlns:a16="http://schemas.microsoft.com/office/drawing/2014/main" id="{C0034876-A7BE-492E-9FC9-E71D37A7DB8A}"/>
                </a:ext>
              </a:extLst>
            </p:cNvPr>
            <p:cNvSpPr>
              <a:spLocks/>
            </p:cNvSpPr>
            <p:nvPr/>
          </p:nvSpPr>
          <p:spPr bwMode="auto">
            <a:xfrm>
              <a:off x="2257" y="2539"/>
              <a:ext cx="17" cy="22"/>
            </a:xfrm>
            <a:custGeom>
              <a:avLst/>
              <a:gdLst>
                <a:gd name="T0" fmla="*/ 1 w 15"/>
                <a:gd name="T1" fmla="*/ 0 h 19"/>
                <a:gd name="T2" fmla="*/ 4 w 15"/>
                <a:gd name="T3" fmla="*/ 5 h 19"/>
                <a:gd name="T4" fmla="*/ 7 w 15"/>
                <a:gd name="T5" fmla="*/ 9 h 19"/>
                <a:gd name="T6" fmla="*/ 11 w 15"/>
                <a:gd name="T7" fmla="*/ 14 h 19"/>
                <a:gd name="T8" fmla="*/ 12 w 15"/>
                <a:gd name="T9" fmla="*/ 16 h 19"/>
                <a:gd name="T10" fmla="*/ 14 w 15"/>
                <a:gd name="T11" fmla="*/ 18 h 19"/>
                <a:gd name="T12" fmla="*/ 14 w 15"/>
                <a:gd name="T13" fmla="*/ 19 h 19"/>
                <a:gd name="T14" fmla="*/ 12 w 15"/>
                <a:gd name="T15" fmla="*/ 17 h 19"/>
                <a:gd name="T16" fmla="*/ 9 w 15"/>
                <a:gd name="T17" fmla="*/ 15 h 19"/>
                <a:gd name="T18" fmla="*/ 6 w 15"/>
                <a:gd name="T19" fmla="*/ 11 h 19"/>
                <a:gd name="T20" fmla="*/ 2 w 15"/>
                <a:gd name="T21" fmla="*/ 6 h 19"/>
                <a:gd name="T22" fmla="*/ 0 w 15"/>
                <a:gd name="T23" fmla="*/ 1 h 19"/>
                <a:gd name="T24" fmla="*/ 1 w 15"/>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9">
                  <a:moveTo>
                    <a:pt x="1" y="0"/>
                  </a:moveTo>
                  <a:cubicBezTo>
                    <a:pt x="2" y="2"/>
                    <a:pt x="3" y="3"/>
                    <a:pt x="4" y="5"/>
                  </a:cubicBezTo>
                  <a:cubicBezTo>
                    <a:pt x="5" y="6"/>
                    <a:pt x="6" y="8"/>
                    <a:pt x="7" y="9"/>
                  </a:cubicBezTo>
                  <a:cubicBezTo>
                    <a:pt x="8" y="11"/>
                    <a:pt x="10" y="12"/>
                    <a:pt x="11" y="14"/>
                  </a:cubicBezTo>
                  <a:cubicBezTo>
                    <a:pt x="11" y="15"/>
                    <a:pt x="12" y="15"/>
                    <a:pt x="12" y="16"/>
                  </a:cubicBezTo>
                  <a:cubicBezTo>
                    <a:pt x="13" y="17"/>
                    <a:pt x="14" y="18"/>
                    <a:pt x="14" y="18"/>
                  </a:cubicBezTo>
                  <a:cubicBezTo>
                    <a:pt x="15" y="19"/>
                    <a:pt x="14" y="19"/>
                    <a:pt x="14" y="19"/>
                  </a:cubicBezTo>
                  <a:cubicBezTo>
                    <a:pt x="13" y="18"/>
                    <a:pt x="12" y="18"/>
                    <a:pt x="12" y="17"/>
                  </a:cubicBezTo>
                  <a:cubicBezTo>
                    <a:pt x="11" y="16"/>
                    <a:pt x="10" y="16"/>
                    <a:pt x="9" y="15"/>
                  </a:cubicBezTo>
                  <a:cubicBezTo>
                    <a:pt x="8" y="14"/>
                    <a:pt x="7" y="12"/>
                    <a:pt x="6" y="11"/>
                  </a:cubicBezTo>
                  <a:cubicBezTo>
                    <a:pt x="5" y="9"/>
                    <a:pt x="3" y="8"/>
                    <a:pt x="2" y="6"/>
                  </a:cubicBezTo>
                  <a:cubicBezTo>
                    <a:pt x="1" y="4"/>
                    <a:pt x="0" y="3"/>
                    <a:pt x="0" y="1"/>
                  </a:cubicBezTo>
                  <a:cubicBezTo>
                    <a:pt x="0" y="0"/>
                    <a:pt x="0" y="0"/>
                    <a:pt x="1" y="0"/>
                  </a:cubicBezTo>
                  <a:close/>
                </a:path>
              </a:pathLst>
            </a:custGeom>
            <a:solidFill>
              <a:srgbClr val="D78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6" name="Freeform 530">
              <a:extLst>
                <a:ext uri="{FF2B5EF4-FFF2-40B4-BE49-F238E27FC236}">
                  <a16:creationId xmlns:a16="http://schemas.microsoft.com/office/drawing/2014/main" id="{4F1C4042-6A5C-442E-AD24-F899E176B9BF}"/>
                </a:ext>
              </a:extLst>
            </p:cNvPr>
            <p:cNvSpPr>
              <a:spLocks/>
            </p:cNvSpPr>
            <p:nvPr/>
          </p:nvSpPr>
          <p:spPr bwMode="auto">
            <a:xfrm>
              <a:off x="2092" y="2473"/>
              <a:ext cx="51" cy="42"/>
            </a:xfrm>
            <a:custGeom>
              <a:avLst/>
              <a:gdLst>
                <a:gd name="T0" fmla="*/ 1 w 44"/>
                <a:gd name="T1" fmla="*/ 0 h 36"/>
                <a:gd name="T2" fmla="*/ 11 w 44"/>
                <a:gd name="T3" fmla="*/ 9 h 36"/>
                <a:gd name="T4" fmla="*/ 21 w 44"/>
                <a:gd name="T5" fmla="*/ 18 h 36"/>
                <a:gd name="T6" fmla="*/ 32 w 44"/>
                <a:gd name="T7" fmla="*/ 26 h 36"/>
                <a:gd name="T8" fmla="*/ 43 w 44"/>
                <a:gd name="T9" fmla="*/ 35 h 36"/>
                <a:gd name="T10" fmla="*/ 42 w 44"/>
                <a:gd name="T11" fmla="*/ 36 h 36"/>
                <a:gd name="T12" fmla="*/ 30 w 44"/>
                <a:gd name="T13" fmla="*/ 29 h 36"/>
                <a:gd name="T14" fmla="*/ 19 w 44"/>
                <a:gd name="T15" fmla="*/ 21 h 36"/>
                <a:gd name="T16" fmla="*/ 9 w 44"/>
                <a:gd name="T17" fmla="*/ 12 h 36"/>
                <a:gd name="T18" fmla="*/ 0 w 44"/>
                <a:gd name="T19" fmla="*/ 2 h 36"/>
                <a:gd name="T20" fmla="*/ 1 w 44"/>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36">
                  <a:moveTo>
                    <a:pt x="1" y="0"/>
                  </a:moveTo>
                  <a:cubicBezTo>
                    <a:pt x="5" y="3"/>
                    <a:pt x="8" y="6"/>
                    <a:pt x="11" y="9"/>
                  </a:cubicBezTo>
                  <a:cubicBezTo>
                    <a:pt x="14" y="12"/>
                    <a:pt x="18" y="15"/>
                    <a:pt x="21" y="18"/>
                  </a:cubicBezTo>
                  <a:cubicBezTo>
                    <a:pt x="25" y="20"/>
                    <a:pt x="28" y="23"/>
                    <a:pt x="32" y="26"/>
                  </a:cubicBezTo>
                  <a:cubicBezTo>
                    <a:pt x="36" y="29"/>
                    <a:pt x="39" y="32"/>
                    <a:pt x="43" y="35"/>
                  </a:cubicBezTo>
                  <a:cubicBezTo>
                    <a:pt x="44" y="35"/>
                    <a:pt x="43" y="36"/>
                    <a:pt x="42" y="36"/>
                  </a:cubicBezTo>
                  <a:cubicBezTo>
                    <a:pt x="38" y="33"/>
                    <a:pt x="34" y="32"/>
                    <a:pt x="30" y="29"/>
                  </a:cubicBezTo>
                  <a:cubicBezTo>
                    <a:pt x="26" y="27"/>
                    <a:pt x="23" y="24"/>
                    <a:pt x="19" y="21"/>
                  </a:cubicBezTo>
                  <a:cubicBezTo>
                    <a:pt x="15" y="18"/>
                    <a:pt x="12" y="15"/>
                    <a:pt x="9" y="12"/>
                  </a:cubicBezTo>
                  <a:cubicBezTo>
                    <a:pt x="5" y="9"/>
                    <a:pt x="2" y="6"/>
                    <a:pt x="0" y="2"/>
                  </a:cubicBezTo>
                  <a:cubicBezTo>
                    <a:pt x="0" y="1"/>
                    <a:pt x="0" y="0"/>
                    <a:pt x="1" y="0"/>
                  </a:cubicBezTo>
                  <a:close/>
                </a:path>
              </a:pathLst>
            </a:custGeom>
            <a:solidFill>
              <a:srgbClr val="D78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7" name="Freeform 531">
              <a:extLst>
                <a:ext uri="{FF2B5EF4-FFF2-40B4-BE49-F238E27FC236}">
                  <a16:creationId xmlns:a16="http://schemas.microsoft.com/office/drawing/2014/main" id="{3D3E8A24-C024-480E-9271-6F631D260281}"/>
                </a:ext>
              </a:extLst>
            </p:cNvPr>
            <p:cNvSpPr>
              <a:spLocks/>
            </p:cNvSpPr>
            <p:nvPr/>
          </p:nvSpPr>
          <p:spPr bwMode="auto">
            <a:xfrm>
              <a:off x="2198" y="2351"/>
              <a:ext cx="24" cy="22"/>
            </a:xfrm>
            <a:custGeom>
              <a:avLst/>
              <a:gdLst>
                <a:gd name="T0" fmla="*/ 3 w 20"/>
                <a:gd name="T1" fmla="*/ 1 h 19"/>
                <a:gd name="T2" fmla="*/ 6 w 20"/>
                <a:gd name="T3" fmla="*/ 3 h 19"/>
                <a:gd name="T4" fmla="*/ 11 w 20"/>
                <a:gd name="T5" fmla="*/ 8 h 19"/>
                <a:gd name="T6" fmla="*/ 16 w 20"/>
                <a:gd name="T7" fmla="*/ 12 h 19"/>
                <a:gd name="T8" fmla="*/ 17 w 20"/>
                <a:gd name="T9" fmla="*/ 14 h 19"/>
                <a:gd name="T10" fmla="*/ 18 w 20"/>
                <a:gd name="T11" fmla="*/ 15 h 19"/>
                <a:gd name="T12" fmla="*/ 19 w 20"/>
                <a:gd name="T13" fmla="*/ 16 h 19"/>
                <a:gd name="T14" fmla="*/ 20 w 20"/>
                <a:gd name="T15" fmla="*/ 18 h 19"/>
                <a:gd name="T16" fmla="*/ 19 w 20"/>
                <a:gd name="T17" fmla="*/ 19 h 19"/>
                <a:gd name="T18" fmla="*/ 16 w 20"/>
                <a:gd name="T19" fmla="*/ 17 h 19"/>
                <a:gd name="T20" fmla="*/ 15 w 20"/>
                <a:gd name="T21" fmla="*/ 16 h 19"/>
                <a:gd name="T22" fmla="*/ 14 w 20"/>
                <a:gd name="T23" fmla="*/ 15 h 19"/>
                <a:gd name="T24" fmla="*/ 9 w 20"/>
                <a:gd name="T25" fmla="*/ 11 h 19"/>
                <a:gd name="T26" fmla="*/ 4 w 20"/>
                <a:gd name="T27" fmla="*/ 6 h 19"/>
                <a:gd name="T28" fmla="*/ 2 w 20"/>
                <a:gd name="T29" fmla="*/ 3 h 19"/>
                <a:gd name="T30" fmla="*/ 0 w 20"/>
                <a:gd name="T31" fmla="*/ 1 h 19"/>
                <a:gd name="T32" fmla="*/ 1 w 20"/>
                <a:gd name="T33" fmla="*/ 0 h 19"/>
                <a:gd name="T34" fmla="*/ 3 w 20"/>
                <a:gd name="T3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9">
                  <a:moveTo>
                    <a:pt x="3" y="1"/>
                  </a:moveTo>
                  <a:cubicBezTo>
                    <a:pt x="4" y="2"/>
                    <a:pt x="5" y="2"/>
                    <a:pt x="6" y="3"/>
                  </a:cubicBezTo>
                  <a:cubicBezTo>
                    <a:pt x="8" y="5"/>
                    <a:pt x="9" y="6"/>
                    <a:pt x="11" y="8"/>
                  </a:cubicBezTo>
                  <a:cubicBezTo>
                    <a:pt x="13" y="9"/>
                    <a:pt x="15" y="11"/>
                    <a:pt x="16" y="12"/>
                  </a:cubicBezTo>
                  <a:cubicBezTo>
                    <a:pt x="16" y="13"/>
                    <a:pt x="17" y="13"/>
                    <a:pt x="17" y="14"/>
                  </a:cubicBezTo>
                  <a:cubicBezTo>
                    <a:pt x="17" y="14"/>
                    <a:pt x="18" y="15"/>
                    <a:pt x="18" y="15"/>
                  </a:cubicBezTo>
                  <a:cubicBezTo>
                    <a:pt x="18" y="15"/>
                    <a:pt x="19" y="16"/>
                    <a:pt x="19" y="16"/>
                  </a:cubicBezTo>
                  <a:cubicBezTo>
                    <a:pt x="19" y="17"/>
                    <a:pt x="20" y="17"/>
                    <a:pt x="20" y="18"/>
                  </a:cubicBezTo>
                  <a:cubicBezTo>
                    <a:pt x="20" y="18"/>
                    <a:pt x="20" y="19"/>
                    <a:pt x="19" y="19"/>
                  </a:cubicBezTo>
                  <a:cubicBezTo>
                    <a:pt x="18" y="18"/>
                    <a:pt x="17" y="18"/>
                    <a:pt x="16" y="17"/>
                  </a:cubicBezTo>
                  <a:cubicBezTo>
                    <a:pt x="16" y="17"/>
                    <a:pt x="16" y="17"/>
                    <a:pt x="15" y="16"/>
                  </a:cubicBezTo>
                  <a:cubicBezTo>
                    <a:pt x="15" y="16"/>
                    <a:pt x="14" y="16"/>
                    <a:pt x="14" y="15"/>
                  </a:cubicBezTo>
                  <a:cubicBezTo>
                    <a:pt x="12" y="14"/>
                    <a:pt x="10" y="12"/>
                    <a:pt x="9" y="11"/>
                  </a:cubicBezTo>
                  <a:cubicBezTo>
                    <a:pt x="7" y="9"/>
                    <a:pt x="5" y="8"/>
                    <a:pt x="4" y="6"/>
                  </a:cubicBezTo>
                  <a:cubicBezTo>
                    <a:pt x="3" y="5"/>
                    <a:pt x="2" y="4"/>
                    <a:pt x="2" y="3"/>
                  </a:cubicBezTo>
                  <a:cubicBezTo>
                    <a:pt x="1" y="3"/>
                    <a:pt x="0" y="2"/>
                    <a:pt x="0" y="1"/>
                  </a:cubicBezTo>
                  <a:cubicBezTo>
                    <a:pt x="0" y="0"/>
                    <a:pt x="0" y="0"/>
                    <a:pt x="1" y="0"/>
                  </a:cubicBezTo>
                  <a:cubicBezTo>
                    <a:pt x="2" y="0"/>
                    <a:pt x="3" y="1"/>
                    <a:pt x="3" y="1"/>
                  </a:cubicBezTo>
                  <a:close/>
                </a:path>
              </a:pathLst>
            </a:custGeom>
            <a:solidFill>
              <a:srgbClr val="D78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8" name="Freeform 532">
              <a:extLst>
                <a:ext uri="{FF2B5EF4-FFF2-40B4-BE49-F238E27FC236}">
                  <a16:creationId xmlns:a16="http://schemas.microsoft.com/office/drawing/2014/main" id="{C297DC14-5AE9-4F76-98C1-CE78CD7CE27E}"/>
                </a:ext>
              </a:extLst>
            </p:cNvPr>
            <p:cNvSpPr>
              <a:spLocks/>
            </p:cNvSpPr>
            <p:nvPr/>
          </p:nvSpPr>
          <p:spPr bwMode="auto">
            <a:xfrm>
              <a:off x="2225" y="2314"/>
              <a:ext cx="10" cy="10"/>
            </a:xfrm>
            <a:custGeom>
              <a:avLst/>
              <a:gdLst>
                <a:gd name="T0" fmla="*/ 2 w 8"/>
                <a:gd name="T1" fmla="*/ 1 h 9"/>
                <a:gd name="T2" fmla="*/ 2 w 8"/>
                <a:gd name="T3" fmla="*/ 1 h 9"/>
                <a:gd name="T4" fmla="*/ 2 w 8"/>
                <a:gd name="T5" fmla="*/ 1 h 9"/>
                <a:gd name="T6" fmla="*/ 2 w 8"/>
                <a:gd name="T7" fmla="*/ 2 h 9"/>
                <a:gd name="T8" fmla="*/ 2 w 8"/>
                <a:gd name="T9" fmla="*/ 2 h 9"/>
                <a:gd name="T10" fmla="*/ 2 w 8"/>
                <a:gd name="T11" fmla="*/ 2 h 9"/>
                <a:gd name="T12" fmla="*/ 3 w 8"/>
                <a:gd name="T13" fmla="*/ 4 h 9"/>
                <a:gd name="T14" fmla="*/ 4 w 8"/>
                <a:gd name="T15" fmla="*/ 5 h 9"/>
                <a:gd name="T16" fmla="*/ 4 w 8"/>
                <a:gd name="T17" fmla="*/ 5 h 9"/>
                <a:gd name="T18" fmla="*/ 4 w 8"/>
                <a:gd name="T19" fmla="*/ 5 h 9"/>
                <a:gd name="T20" fmla="*/ 4 w 8"/>
                <a:gd name="T21" fmla="*/ 5 h 9"/>
                <a:gd name="T22" fmla="*/ 5 w 8"/>
                <a:gd name="T23" fmla="*/ 6 h 9"/>
                <a:gd name="T24" fmla="*/ 5 w 8"/>
                <a:gd name="T25" fmla="*/ 6 h 9"/>
                <a:gd name="T26" fmla="*/ 5 w 8"/>
                <a:gd name="T27" fmla="*/ 6 h 9"/>
                <a:gd name="T28" fmla="*/ 6 w 8"/>
                <a:gd name="T29" fmla="*/ 7 h 9"/>
                <a:gd name="T30" fmla="*/ 6 w 8"/>
                <a:gd name="T31" fmla="*/ 7 h 9"/>
                <a:gd name="T32" fmla="*/ 7 w 8"/>
                <a:gd name="T33" fmla="*/ 8 h 9"/>
                <a:gd name="T34" fmla="*/ 7 w 8"/>
                <a:gd name="T35" fmla="*/ 9 h 9"/>
                <a:gd name="T36" fmla="*/ 6 w 8"/>
                <a:gd name="T37" fmla="*/ 9 h 9"/>
                <a:gd name="T38" fmla="*/ 5 w 8"/>
                <a:gd name="T39" fmla="*/ 9 h 9"/>
                <a:gd name="T40" fmla="*/ 5 w 8"/>
                <a:gd name="T41" fmla="*/ 9 h 9"/>
                <a:gd name="T42" fmla="*/ 5 w 8"/>
                <a:gd name="T43" fmla="*/ 9 h 9"/>
                <a:gd name="T44" fmla="*/ 5 w 8"/>
                <a:gd name="T45" fmla="*/ 9 h 9"/>
                <a:gd name="T46" fmla="*/ 4 w 8"/>
                <a:gd name="T47" fmla="*/ 8 h 9"/>
                <a:gd name="T48" fmla="*/ 2 w 8"/>
                <a:gd name="T49" fmla="*/ 7 h 9"/>
                <a:gd name="T50" fmla="*/ 1 w 8"/>
                <a:gd name="T51" fmla="*/ 5 h 9"/>
                <a:gd name="T52" fmla="*/ 0 w 8"/>
                <a:gd name="T53" fmla="*/ 4 h 9"/>
                <a:gd name="T54" fmla="*/ 0 w 8"/>
                <a:gd name="T55" fmla="*/ 2 h 9"/>
                <a:gd name="T56" fmla="*/ 1 w 8"/>
                <a:gd name="T57" fmla="*/ 1 h 9"/>
                <a:gd name="T58" fmla="*/ 1 w 8"/>
                <a:gd name="T59" fmla="*/ 1 h 9"/>
                <a:gd name="T60" fmla="*/ 1 w 8"/>
                <a:gd name="T61" fmla="*/ 1 h 9"/>
                <a:gd name="T62" fmla="*/ 2 w 8"/>
                <a:gd name="T63"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 h="9">
                  <a:moveTo>
                    <a:pt x="2" y="1"/>
                  </a:moveTo>
                  <a:cubicBezTo>
                    <a:pt x="2" y="1"/>
                    <a:pt x="2" y="1"/>
                    <a:pt x="2" y="1"/>
                  </a:cubicBezTo>
                  <a:cubicBezTo>
                    <a:pt x="2" y="1"/>
                    <a:pt x="2" y="1"/>
                    <a:pt x="2" y="1"/>
                  </a:cubicBezTo>
                  <a:cubicBezTo>
                    <a:pt x="2" y="2"/>
                    <a:pt x="2" y="2"/>
                    <a:pt x="2" y="2"/>
                  </a:cubicBezTo>
                  <a:cubicBezTo>
                    <a:pt x="2" y="2"/>
                    <a:pt x="2" y="2"/>
                    <a:pt x="2" y="2"/>
                  </a:cubicBezTo>
                  <a:cubicBezTo>
                    <a:pt x="2" y="2"/>
                    <a:pt x="2" y="2"/>
                    <a:pt x="2" y="2"/>
                  </a:cubicBezTo>
                  <a:cubicBezTo>
                    <a:pt x="3" y="3"/>
                    <a:pt x="3" y="3"/>
                    <a:pt x="3" y="4"/>
                  </a:cubicBezTo>
                  <a:cubicBezTo>
                    <a:pt x="4" y="4"/>
                    <a:pt x="4" y="5"/>
                    <a:pt x="4" y="5"/>
                  </a:cubicBezTo>
                  <a:cubicBezTo>
                    <a:pt x="4" y="5"/>
                    <a:pt x="4" y="5"/>
                    <a:pt x="4" y="5"/>
                  </a:cubicBezTo>
                  <a:cubicBezTo>
                    <a:pt x="4" y="5"/>
                    <a:pt x="4" y="5"/>
                    <a:pt x="4" y="5"/>
                  </a:cubicBezTo>
                  <a:cubicBezTo>
                    <a:pt x="4" y="5"/>
                    <a:pt x="4" y="5"/>
                    <a:pt x="4" y="5"/>
                  </a:cubicBezTo>
                  <a:cubicBezTo>
                    <a:pt x="5" y="6"/>
                    <a:pt x="5" y="6"/>
                    <a:pt x="5" y="6"/>
                  </a:cubicBezTo>
                  <a:cubicBezTo>
                    <a:pt x="5" y="6"/>
                    <a:pt x="5" y="6"/>
                    <a:pt x="5" y="6"/>
                  </a:cubicBezTo>
                  <a:cubicBezTo>
                    <a:pt x="5" y="6"/>
                    <a:pt x="5" y="6"/>
                    <a:pt x="5" y="6"/>
                  </a:cubicBezTo>
                  <a:cubicBezTo>
                    <a:pt x="5" y="7"/>
                    <a:pt x="6" y="7"/>
                    <a:pt x="6" y="7"/>
                  </a:cubicBezTo>
                  <a:cubicBezTo>
                    <a:pt x="6" y="7"/>
                    <a:pt x="6" y="7"/>
                    <a:pt x="6" y="7"/>
                  </a:cubicBezTo>
                  <a:cubicBezTo>
                    <a:pt x="6" y="7"/>
                    <a:pt x="7" y="8"/>
                    <a:pt x="7" y="8"/>
                  </a:cubicBezTo>
                  <a:cubicBezTo>
                    <a:pt x="8" y="8"/>
                    <a:pt x="7" y="9"/>
                    <a:pt x="7" y="9"/>
                  </a:cubicBezTo>
                  <a:cubicBezTo>
                    <a:pt x="6" y="9"/>
                    <a:pt x="6" y="9"/>
                    <a:pt x="6" y="9"/>
                  </a:cubicBezTo>
                  <a:cubicBezTo>
                    <a:pt x="5" y="9"/>
                    <a:pt x="5" y="9"/>
                    <a:pt x="5" y="9"/>
                  </a:cubicBezTo>
                  <a:cubicBezTo>
                    <a:pt x="5" y="9"/>
                    <a:pt x="5" y="9"/>
                    <a:pt x="5" y="9"/>
                  </a:cubicBezTo>
                  <a:cubicBezTo>
                    <a:pt x="5" y="9"/>
                    <a:pt x="5" y="9"/>
                    <a:pt x="5" y="9"/>
                  </a:cubicBezTo>
                  <a:cubicBezTo>
                    <a:pt x="5" y="9"/>
                    <a:pt x="5" y="9"/>
                    <a:pt x="5" y="9"/>
                  </a:cubicBezTo>
                  <a:cubicBezTo>
                    <a:pt x="4" y="9"/>
                    <a:pt x="4" y="9"/>
                    <a:pt x="4" y="8"/>
                  </a:cubicBezTo>
                  <a:cubicBezTo>
                    <a:pt x="3" y="8"/>
                    <a:pt x="2" y="8"/>
                    <a:pt x="2" y="7"/>
                  </a:cubicBezTo>
                  <a:cubicBezTo>
                    <a:pt x="1" y="6"/>
                    <a:pt x="1" y="6"/>
                    <a:pt x="1" y="5"/>
                  </a:cubicBezTo>
                  <a:cubicBezTo>
                    <a:pt x="0" y="5"/>
                    <a:pt x="0" y="4"/>
                    <a:pt x="0" y="4"/>
                  </a:cubicBezTo>
                  <a:cubicBezTo>
                    <a:pt x="0" y="3"/>
                    <a:pt x="0" y="3"/>
                    <a:pt x="0" y="2"/>
                  </a:cubicBezTo>
                  <a:cubicBezTo>
                    <a:pt x="0" y="2"/>
                    <a:pt x="0" y="1"/>
                    <a:pt x="1" y="1"/>
                  </a:cubicBezTo>
                  <a:cubicBezTo>
                    <a:pt x="1" y="1"/>
                    <a:pt x="1" y="1"/>
                    <a:pt x="1" y="1"/>
                  </a:cubicBezTo>
                  <a:cubicBezTo>
                    <a:pt x="1" y="1"/>
                    <a:pt x="1" y="1"/>
                    <a:pt x="1" y="1"/>
                  </a:cubicBezTo>
                  <a:cubicBezTo>
                    <a:pt x="1" y="0"/>
                    <a:pt x="1" y="0"/>
                    <a:pt x="2" y="1"/>
                  </a:cubicBezTo>
                  <a:close/>
                </a:path>
              </a:pathLst>
            </a:custGeom>
            <a:solidFill>
              <a:srgbClr val="D78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9" name="Freeform 533">
              <a:extLst>
                <a:ext uri="{FF2B5EF4-FFF2-40B4-BE49-F238E27FC236}">
                  <a16:creationId xmlns:a16="http://schemas.microsoft.com/office/drawing/2014/main" id="{2B23F459-113B-46EF-ADAA-AE0D3FA4FF83}"/>
                </a:ext>
              </a:extLst>
            </p:cNvPr>
            <p:cNvSpPr>
              <a:spLocks/>
            </p:cNvSpPr>
            <p:nvPr/>
          </p:nvSpPr>
          <p:spPr bwMode="auto">
            <a:xfrm>
              <a:off x="2351" y="2179"/>
              <a:ext cx="37" cy="47"/>
            </a:xfrm>
            <a:custGeom>
              <a:avLst/>
              <a:gdLst>
                <a:gd name="T0" fmla="*/ 4 w 32"/>
                <a:gd name="T1" fmla="*/ 1 h 40"/>
                <a:gd name="T2" fmla="*/ 4 w 32"/>
                <a:gd name="T3" fmla="*/ 2 h 40"/>
                <a:gd name="T4" fmla="*/ 4 w 32"/>
                <a:gd name="T5" fmla="*/ 2 h 40"/>
                <a:gd name="T6" fmla="*/ 6 w 32"/>
                <a:gd name="T7" fmla="*/ 4 h 40"/>
                <a:gd name="T8" fmla="*/ 10 w 32"/>
                <a:gd name="T9" fmla="*/ 9 h 40"/>
                <a:gd name="T10" fmla="*/ 17 w 32"/>
                <a:gd name="T11" fmla="*/ 19 h 40"/>
                <a:gd name="T12" fmla="*/ 31 w 32"/>
                <a:gd name="T13" fmla="*/ 37 h 40"/>
                <a:gd name="T14" fmla="*/ 30 w 32"/>
                <a:gd name="T15" fmla="*/ 39 h 40"/>
                <a:gd name="T16" fmla="*/ 9 w 32"/>
                <a:gd name="T17" fmla="*/ 19 h 40"/>
                <a:gd name="T18" fmla="*/ 1 w 32"/>
                <a:gd name="T19" fmla="*/ 7 h 40"/>
                <a:gd name="T20" fmla="*/ 1 w 32"/>
                <a:gd name="T21" fmla="*/ 2 h 40"/>
                <a:gd name="T22" fmla="*/ 4 w 32"/>
                <a:gd name="T23"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0">
                  <a:moveTo>
                    <a:pt x="4" y="1"/>
                  </a:moveTo>
                  <a:cubicBezTo>
                    <a:pt x="4" y="2"/>
                    <a:pt x="4" y="2"/>
                    <a:pt x="4" y="2"/>
                  </a:cubicBezTo>
                  <a:cubicBezTo>
                    <a:pt x="4" y="2"/>
                    <a:pt x="4" y="2"/>
                    <a:pt x="4" y="2"/>
                  </a:cubicBezTo>
                  <a:cubicBezTo>
                    <a:pt x="5" y="3"/>
                    <a:pt x="5" y="4"/>
                    <a:pt x="6" y="4"/>
                  </a:cubicBezTo>
                  <a:cubicBezTo>
                    <a:pt x="7" y="6"/>
                    <a:pt x="8" y="7"/>
                    <a:pt x="10" y="9"/>
                  </a:cubicBezTo>
                  <a:cubicBezTo>
                    <a:pt x="12" y="12"/>
                    <a:pt x="14" y="16"/>
                    <a:pt x="17" y="19"/>
                  </a:cubicBezTo>
                  <a:cubicBezTo>
                    <a:pt x="21" y="25"/>
                    <a:pt x="27" y="31"/>
                    <a:pt x="31" y="37"/>
                  </a:cubicBezTo>
                  <a:cubicBezTo>
                    <a:pt x="32" y="38"/>
                    <a:pt x="31" y="40"/>
                    <a:pt x="30" y="39"/>
                  </a:cubicBezTo>
                  <a:cubicBezTo>
                    <a:pt x="22" y="34"/>
                    <a:pt x="15" y="26"/>
                    <a:pt x="9" y="19"/>
                  </a:cubicBezTo>
                  <a:cubicBezTo>
                    <a:pt x="6" y="15"/>
                    <a:pt x="3" y="12"/>
                    <a:pt x="1" y="7"/>
                  </a:cubicBezTo>
                  <a:cubicBezTo>
                    <a:pt x="0" y="6"/>
                    <a:pt x="0" y="4"/>
                    <a:pt x="1" y="2"/>
                  </a:cubicBezTo>
                  <a:cubicBezTo>
                    <a:pt x="1" y="1"/>
                    <a:pt x="3" y="0"/>
                    <a:pt x="4" y="1"/>
                  </a:cubicBezTo>
                  <a:close/>
                </a:path>
              </a:pathLst>
            </a:custGeom>
            <a:solidFill>
              <a:srgbClr val="D78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0" name="Freeform 534">
              <a:extLst>
                <a:ext uri="{FF2B5EF4-FFF2-40B4-BE49-F238E27FC236}">
                  <a16:creationId xmlns:a16="http://schemas.microsoft.com/office/drawing/2014/main" id="{BFD74B2C-6715-4441-923A-7466BB7465D4}"/>
                </a:ext>
              </a:extLst>
            </p:cNvPr>
            <p:cNvSpPr>
              <a:spLocks/>
            </p:cNvSpPr>
            <p:nvPr/>
          </p:nvSpPr>
          <p:spPr bwMode="auto">
            <a:xfrm>
              <a:off x="2476" y="2092"/>
              <a:ext cx="11" cy="19"/>
            </a:xfrm>
            <a:custGeom>
              <a:avLst/>
              <a:gdLst>
                <a:gd name="T0" fmla="*/ 2 w 10"/>
                <a:gd name="T1" fmla="*/ 0 h 16"/>
                <a:gd name="T2" fmla="*/ 3 w 10"/>
                <a:gd name="T3" fmla="*/ 1 h 16"/>
                <a:gd name="T4" fmla="*/ 4 w 10"/>
                <a:gd name="T5" fmla="*/ 2 h 16"/>
                <a:gd name="T6" fmla="*/ 5 w 10"/>
                <a:gd name="T7" fmla="*/ 4 h 16"/>
                <a:gd name="T8" fmla="*/ 6 w 10"/>
                <a:gd name="T9" fmla="*/ 7 h 16"/>
                <a:gd name="T10" fmla="*/ 8 w 10"/>
                <a:gd name="T11" fmla="*/ 10 h 16"/>
                <a:gd name="T12" fmla="*/ 10 w 10"/>
                <a:gd name="T13" fmla="*/ 14 h 16"/>
                <a:gd name="T14" fmla="*/ 10 w 10"/>
                <a:gd name="T15" fmla="*/ 15 h 16"/>
                <a:gd name="T16" fmla="*/ 8 w 10"/>
                <a:gd name="T17" fmla="*/ 16 h 16"/>
                <a:gd name="T18" fmla="*/ 7 w 10"/>
                <a:gd name="T19" fmla="*/ 15 h 16"/>
                <a:gd name="T20" fmla="*/ 7 w 10"/>
                <a:gd name="T21" fmla="*/ 15 h 16"/>
                <a:gd name="T22" fmla="*/ 7 w 10"/>
                <a:gd name="T23" fmla="*/ 15 h 16"/>
                <a:gd name="T24" fmla="*/ 7 w 10"/>
                <a:gd name="T25" fmla="*/ 15 h 16"/>
                <a:gd name="T26" fmla="*/ 6 w 10"/>
                <a:gd name="T27" fmla="*/ 15 h 16"/>
                <a:gd name="T28" fmla="*/ 5 w 10"/>
                <a:gd name="T29" fmla="*/ 13 h 16"/>
                <a:gd name="T30" fmla="*/ 2 w 10"/>
                <a:gd name="T31" fmla="*/ 9 h 16"/>
                <a:gd name="T32" fmla="*/ 1 w 10"/>
                <a:gd name="T33" fmla="*/ 6 h 16"/>
                <a:gd name="T34" fmla="*/ 1 w 10"/>
                <a:gd name="T35" fmla="*/ 1 h 16"/>
                <a:gd name="T36" fmla="*/ 1 w 10"/>
                <a:gd name="T37" fmla="*/ 2 h 16"/>
                <a:gd name="T38" fmla="*/ 1 w 10"/>
                <a:gd name="T39" fmla="*/ 1 h 16"/>
                <a:gd name="T40" fmla="*/ 2 w 10"/>
                <a:gd name="T4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 h="16">
                  <a:moveTo>
                    <a:pt x="2" y="0"/>
                  </a:moveTo>
                  <a:cubicBezTo>
                    <a:pt x="2" y="1"/>
                    <a:pt x="3" y="1"/>
                    <a:pt x="3" y="1"/>
                  </a:cubicBezTo>
                  <a:cubicBezTo>
                    <a:pt x="3" y="2"/>
                    <a:pt x="3" y="2"/>
                    <a:pt x="4" y="2"/>
                  </a:cubicBezTo>
                  <a:cubicBezTo>
                    <a:pt x="4" y="3"/>
                    <a:pt x="4" y="4"/>
                    <a:pt x="5" y="4"/>
                  </a:cubicBezTo>
                  <a:cubicBezTo>
                    <a:pt x="5" y="5"/>
                    <a:pt x="6" y="6"/>
                    <a:pt x="6" y="7"/>
                  </a:cubicBezTo>
                  <a:cubicBezTo>
                    <a:pt x="7" y="8"/>
                    <a:pt x="7" y="9"/>
                    <a:pt x="8" y="10"/>
                  </a:cubicBezTo>
                  <a:cubicBezTo>
                    <a:pt x="9" y="11"/>
                    <a:pt x="10" y="13"/>
                    <a:pt x="10" y="14"/>
                  </a:cubicBezTo>
                  <a:cubicBezTo>
                    <a:pt x="10" y="14"/>
                    <a:pt x="10" y="15"/>
                    <a:pt x="10" y="15"/>
                  </a:cubicBezTo>
                  <a:cubicBezTo>
                    <a:pt x="10" y="16"/>
                    <a:pt x="9" y="16"/>
                    <a:pt x="8" y="16"/>
                  </a:cubicBezTo>
                  <a:cubicBezTo>
                    <a:pt x="8" y="16"/>
                    <a:pt x="8" y="16"/>
                    <a:pt x="7" y="15"/>
                  </a:cubicBezTo>
                  <a:cubicBezTo>
                    <a:pt x="7" y="15"/>
                    <a:pt x="7" y="15"/>
                    <a:pt x="7" y="15"/>
                  </a:cubicBezTo>
                  <a:cubicBezTo>
                    <a:pt x="7" y="15"/>
                    <a:pt x="7" y="15"/>
                    <a:pt x="7" y="15"/>
                  </a:cubicBezTo>
                  <a:cubicBezTo>
                    <a:pt x="7" y="15"/>
                    <a:pt x="7" y="15"/>
                    <a:pt x="7" y="15"/>
                  </a:cubicBezTo>
                  <a:cubicBezTo>
                    <a:pt x="7" y="15"/>
                    <a:pt x="7" y="15"/>
                    <a:pt x="6" y="15"/>
                  </a:cubicBezTo>
                  <a:cubicBezTo>
                    <a:pt x="6" y="14"/>
                    <a:pt x="5" y="13"/>
                    <a:pt x="5" y="13"/>
                  </a:cubicBezTo>
                  <a:cubicBezTo>
                    <a:pt x="4" y="12"/>
                    <a:pt x="3" y="11"/>
                    <a:pt x="2" y="9"/>
                  </a:cubicBezTo>
                  <a:cubicBezTo>
                    <a:pt x="2" y="8"/>
                    <a:pt x="1" y="7"/>
                    <a:pt x="1" y="6"/>
                  </a:cubicBezTo>
                  <a:cubicBezTo>
                    <a:pt x="0" y="4"/>
                    <a:pt x="0" y="3"/>
                    <a:pt x="1" y="1"/>
                  </a:cubicBezTo>
                  <a:cubicBezTo>
                    <a:pt x="1" y="1"/>
                    <a:pt x="1" y="2"/>
                    <a:pt x="1" y="2"/>
                  </a:cubicBezTo>
                  <a:cubicBezTo>
                    <a:pt x="1" y="1"/>
                    <a:pt x="1" y="1"/>
                    <a:pt x="1" y="1"/>
                  </a:cubicBezTo>
                  <a:cubicBezTo>
                    <a:pt x="1" y="0"/>
                    <a:pt x="2" y="0"/>
                    <a:pt x="2" y="0"/>
                  </a:cubicBezTo>
                  <a:close/>
                </a:path>
              </a:pathLst>
            </a:custGeom>
            <a:solidFill>
              <a:srgbClr val="D78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1" name="Freeform 535">
              <a:extLst>
                <a:ext uri="{FF2B5EF4-FFF2-40B4-BE49-F238E27FC236}">
                  <a16:creationId xmlns:a16="http://schemas.microsoft.com/office/drawing/2014/main" id="{FC817CAF-83E1-4958-8F02-DC9DEBB72BC4}"/>
                </a:ext>
              </a:extLst>
            </p:cNvPr>
            <p:cNvSpPr>
              <a:spLocks/>
            </p:cNvSpPr>
            <p:nvPr/>
          </p:nvSpPr>
          <p:spPr bwMode="auto">
            <a:xfrm>
              <a:off x="2567" y="2046"/>
              <a:ext cx="19" cy="34"/>
            </a:xfrm>
            <a:custGeom>
              <a:avLst/>
              <a:gdLst>
                <a:gd name="T0" fmla="*/ 1 w 16"/>
                <a:gd name="T1" fmla="*/ 0 h 29"/>
                <a:gd name="T2" fmla="*/ 4 w 16"/>
                <a:gd name="T3" fmla="*/ 3 h 29"/>
                <a:gd name="T4" fmla="*/ 6 w 16"/>
                <a:gd name="T5" fmla="*/ 8 h 29"/>
                <a:gd name="T6" fmla="*/ 11 w 16"/>
                <a:gd name="T7" fmla="*/ 17 h 29"/>
                <a:gd name="T8" fmla="*/ 13 w 16"/>
                <a:gd name="T9" fmla="*/ 21 h 29"/>
                <a:gd name="T10" fmla="*/ 16 w 16"/>
                <a:gd name="T11" fmla="*/ 26 h 29"/>
                <a:gd name="T12" fmla="*/ 15 w 16"/>
                <a:gd name="T13" fmla="*/ 29 h 29"/>
                <a:gd name="T14" fmla="*/ 12 w 16"/>
                <a:gd name="T15" fmla="*/ 28 h 29"/>
                <a:gd name="T16" fmla="*/ 13 w 16"/>
                <a:gd name="T17" fmla="*/ 28 h 29"/>
                <a:gd name="T18" fmla="*/ 11 w 16"/>
                <a:gd name="T19" fmla="*/ 26 h 29"/>
                <a:gd name="T20" fmla="*/ 9 w 16"/>
                <a:gd name="T21" fmla="*/ 22 h 29"/>
                <a:gd name="T22" fmla="*/ 4 w 16"/>
                <a:gd name="T23" fmla="*/ 15 h 29"/>
                <a:gd name="T24" fmla="*/ 1 w 16"/>
                <a:gd name="T25" fmla="*/ 8 h 29"/>
                <a:gd name="T26" fmla="*/ 0 w 16"/>
                <a:gd name="T27" fmla="*/ 4 h 29"/>
                <a:gd name="T28" fmla="*/ 0 w 16"/>
                <a:gd name="T29" fmla="*/ 0 h 29"/>
                <a:gd name="T30" fmla="*/ 1 w 16"/>
                <a:gd name="T3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29">
                  <a:moveTo>
                    <a:pt x="1" y="0"/>
                  </a:moveTo>
                  <a:cubicBezTo>
                    <a:pt x="2" y="0"/>
                    <a:pt x="3" y="2"/>
                    <a:pt x="4" y="3"/>
                  </a:cubicBezTo>
                  <a:cubicBezTo>
                    <a:pt x="5" y="5"/>
                    <a:pt x="5" y="6"/>
                    <a:pt x="6" y="8"/>
                  </a:cubicBezTo>
                  <a:cubicBezTo>
                    <a:pt x="7" y="11"/>
                    <a:pt x="9" y="14"/>
                    <a:pt x="11" y="17"/>
                  </a:cubicBezTo>
                  <a:cubicBezTo>
                    <a:pt x="11" y="18"/>
                    <a:pt x="12" y="20"/>
                    <a:pt x="13" y="21"/>
                  </a:cubicBezTo>
                  <a:cubicBezTo>
                    <a:pt x="14" y="23"/>
                    <a:pt x="15" y="24"/>
                    <a:pt x="16" y="26"/>
                  </a:cubicBezTo>
                  <a:cubicBezTo>
                    <a:pt x="16" y="27"/>
                    <a:pt x="16" y="29"/>
                    <a:pt x="15" y="29"/>
                  </a:cubicBezTo>
                  <a:cubicBezTo>
                    <a:pt x="14" y="29"/>
                    <a:pt x="13" y="29"/>
                    <a:pt x="12" y="28"/>
                  </a:cubicBezTo>
                  <a:cubicBezTo>
                    <a:pt x="12" y="28"/>
                    <a:pt x="12" y="28"/>
                    <a:pt x="13" y="28"/>
                  </a:cubicBezTo>
                  <a:cubicBezTo>
                    <a:pt x="12" y="27"/>
                    <a:pt x="12" y="26"/>
                    <a:pt x="11" y="26"/>
                  </a:cubicBezTo>
                  <a:cubicBezTo>
                    <a:pt x="10" y="25"/>
                    <a:pt x="9" y="23"/>
                    <a:pt x="9" y="22"/>
                  </a:cubicBezTo>
                  <a:cubicBezTo>
                    <a:pt x="7" y="20"/>
                    <a:pt x="6" y="18"/>
                    <a:pt x="4" y="15"/>
                  </a:cubicBezTo>
                  <a:cubicBezTo>
                    <a:pt x="3" y="13"/>
                    <a:pt x="2" y="10"/>
                    <a:pt x="1" y="8"/>
                  </a:cubicBezTo>
                  <a:cubicBezTo>
                    <a:pt x="1" y="7"/>
                    <a:pt x="0" y="5"/>
                    <a:pt x="0" y="4"/>
                  </a:cubicBezTo>
                  <a:cubicBezTo>
                    <a:pt x="0" y="3"/>
                    <a:pt x="0" y="1"/>
                    <a:pt x="0" y="0"/>
                  </a:cubicBezTo>
                  <a:cubicBezTo>
                    <a:pt x="0" y="0"/>
                    <a:pt x="1" y="0"/>
                    <a:pt x="1" y="0"/>
                  </a:cubicBezTo>
                  <a:close/>
                </a:path>
              </a:pathLst>
            </a:custGeom>
            <a:solidFill>
              <a:srgbClr val="D78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2" name="Freeform 536">
              <a:extLst>
                <a:ext uri="{FF2B5EF4-FFF2-40B4-BE49-F238E27FC236}">
                  <a16:creationId xmlns:a16="http://schemas.microsoft.com/office/drawing/2014/main" id="{4C0358BC-F1DE-4203-94C3-758468852FF3}"/>
                </a:ext>
              </a:extLst>
            </p:cNvPr>
            <p:cNvSpPr>
              <a:spLocks/>
            </p:cNvSpPr>
            <p:nvPr/>
          </p:nvSpPr>
          <p:spPr bwMode="auto">
            <a:xfrm>
              <a:off x="2612" y="2032"/>
              <a:ext cx="8" cy="12"/>
            </a:xfrm>
            <a:custGeom>
              <a:avLst/>
              <a:gdLst>
                <a:gd name="T0" fmla="*/ 2 w 7"/>
                <a:gd name="T1" fmla="*/ 1 h 10"/>
                <a:gd name="T2" fmla="*/ 2 w 7"/>
                <a:gd name="T3" fmla="*/ 1 h 10"/>
                <a:gd name="T4" fmla="*/ 2 w 7"/>
                <a:gd name="T5" fmla="*/ 1 h 10"/>
                <a:gd name="T6" fmla="*/ 3 w 7"/>
                <a:gd name="T7" fmla="*/ 2 h 10"/>
                <a:gd name="T8" fmla="*/ 3 w 7"/>
                <a:gd name="T9" fmla="*/ 2 h 10"/>
                <a:gd name="T10" fmla="*/ 3 w 7"/>
                <a:gd name="T11" fmla="*/ 2 h 10"/>
                <a:gd name="T12" fmla="*/ 3 w 7"/>
                <a:gd name="T13" fmla="*/ 3 h 10"/>
                <a:gd name="T14" fmla="*/ 4 w 7"/>
                <a:gd name="T15" fmla="*/ 4 h 10"/>
                <a:gd name="T16" fmla="*/ 4 w 7"/>
                <a:gd name="T17" fmla="*/ 5 h 10"/>
                <a:gd name="T18" fmla="*/ 4 w 7"/>
                <a:gd name="T19" fmla="*/ 5 h 10"/>
                <a:gd name="T20" fmla="*/ 4 w 7"/>
                <a:gd name="T21" fmla="*/ 5 h 10"/>
                <a:gd name="T22" fmla="*/ 5 w 7"/>
                <a:gd name="T23" fmla="*/ 6 h 10"/>
                <a:gd name="T24" fmla="*/ 5 w 7"/>
                <a:gd name="T25" fmla="*/ 6 h 10"/>
                <a:gd name="T26" fmla="*/ 5 w 7"/>
                <a:gd name="T27" fmla="*/ 7 h 10"/>
                <a:gd name="T28" fmla="*/ 5 w 7"/>
                <a:gd name="T29" fmla="*/ 7 h 10"/>
                <a:gd name="T30" fmla="*/ 6 w 7"/>
                <a:gd name="T31" fmla="*/ 8 h 10"/>
                <a:gd name="T32" fmla="*/ 6 w 7"/>
                <a:gd name="T33" fmla="*/ 9 h 10"/>
                <a:gd name="T34" fmla="*/ 7 w 7"/>
                <a:gd name="T35" fmla="*/ 10 h 10"/>
                <a:gd name="T36" fmla="*/ 7 w 7"/>
                <a:gd name="T37" fmla="*/ 10 h 10"/>
                <a:gd name="T38" fmla="*/ 6 w 7"/>
                <a:gd name="T39" fmla="*/ 9 h 10"/>
                <a:gd name="T40" fmla="*/ 6 w 7"/>
                <a:gd name="T41" fmla="*/ 9 h 10"/>
                <a:gd name="T42" fmla="*/ 5 w 7"/>
                <a:gd name="T43" fmla="*/ 9 h 10"/>
                <a:gd name="T44" fmla="*/ 4 w 7"/>
                <a:gd name="T45" fmla="*/ 9 h 10"/>
                <a:gd name="T46" fmla="*/ 4 w 7"/>
                <a:gd name="T47" fmla="*/ 9 h 10"/>
                <a:gd name="T48" fmla="*/ 4 w 7"/>
                <a:gd name="T49" fmla="*/ 9 h 10"/>
                <a:gd name="T50" fmla="*/ 3 w 7"/>
                <a:gd name="T51" fmla="*/ 8 h 10"/>
                <a:gd name="T52" fmla="*/ 2 w 7"/>
                <a:gd name="T53" fmla="*/ 7 h 10"/>
                <a:gd name="T54" fmla="*/ 1 w 7"/>
                <a:gd name="T55" fmla="*/ 5 h 10"/>
                <a:gd name="T56" fmla="*/ 0 w 7"/>
                <a:gd name="T57" fmla="*/ 4 h 10"/>
                <a:gd name="T58" fmla="*/ 0 w 7"/>
                <a:gd name="T59" fmla="*/ 2 h 10"/>
                <a:gd name="T60" fmla="*/ 0 w 7"/>
                <a:gd name="T61" fmla="*/ 2 h 10"/>
                <a:gd name="T62" fmla="*/ 0 w 7"/>
                <a:gd name="T63" fmla="*/ 2 h 10"/>
                <a:gd name="T64" fmla="*/ 1 w 7"/>
                <a:gd name="T65" fmla="*/ 1 h 10"/>
                <a:gd name="T66" fmla="*/ 1 w 7"/>
                <a:gd name="T67" fmla="*/ 1 h 10"/>
                <a:gd name="T68" fmla="*/ 1 w 7"/>
                <a:gd name="T69" fmla="*/ 1 h 10"/>
                <a:gd name="T70" fmla="*/ 2 w 7"/>
                <a:gd name="T71"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 h="10">
                  <a:moveTo>
                    <a:pt x="2" y="1"/>
                  </a:moveTo>
                  <a:cubicBezTo>
                    <a:pt x="2" y="1"/>
                    <a:pt x="2" y="1"/>
                    <a:pt x="2" y="1"/>
                  </a:cubicBezTo>
                  <a:cubicBezTo>
                    <a:pt x="2" y="1"/>
                    <a:pt x="2" y="1"/>
                    <a:pt x="2" y="1"/>
                  </a:cubicBezTo>
                  <a:cubicBezTo>
                    <a:pt x="2" y="1"/>
                    <a:pt x="3" y="1"/>
                    <a:pt x="3" y="2"/>
                  </a:cubicBezTo>
                  <a:cubicBezTo>
                    <a:pt x="3" y="2"/>
                    <a:pt x="3" y="2"/>
                    <a:pt x="3" y="2"/>
                  </a:cubicBezTo>
                  <a:cubicBezTo>
                    <a:pt x="3" y="2"/>
                    <a:pt x="3" y="2"/>
                    <a:pt x="3" y="2"/>
                  </a:cubicBezTo>
                  <a:cubicBezTo>
                    <a:pt x="3" y="2"/>
                    <a:pt x="3" y="3"/>
                    <a:pt x="3" y="3"/>
                  </a:cubicBezTo>
                  <a:cubicBezTo>
                    <a:pt x="4" y="3"/>
                    <a:pt x="4" y="4"/>
                    <a:pt x="4" y="4"/>
                  </a:cubicBezTo>
                  <a:cubicBezTo>
                    <a:pt x="4" y="4"/>
                    <a:pt x="4" y="4"/>
                    <a:pt x="4" y="5"/>
                  </a:cubicBezTo>
                  <a:cubicBezTo>
                    <a:pt x="4" y="5"/>
                    <a:pt x="4" y="5"/>
                    <a:pt x="4" y="5"/>
                  </a:cubicBezTo>
                  <a:cubicBezTo>
                    <a:pt x="4" y="5"/>
                    <a:pt x="4" y="5"/>
                    <a:pt x="4" y="5"/>
                  </a:cubicBezTo>
                  <a:cubicBezTo>
                    <a:pt x="4" y="5"/>
                    <a:pt x="5" y="6"/>
                    <a:pt x="5" y="6"/>
                  </a:cubicBezTo>
                  <a:cubicBezTo>
                    <a:pt x="5" y="6"/>
                    <a:pt x="5" y="6"/>
                    <a:pt x="5" y="6"/>
                  </a:cubicBezTo>
                  <a:cubicBezTo>
                    <a:pt x="5" y="7"/>
                    <a:pt x="5" y="7"/>
                    <a:pt x="5" y="7"/>
                  </a:cubicBezTo>
                  <a:cubicBezTo>
                    <a:pt x="5" y="7"/>
                    <a:pt x="5" y="7"/>
                    <a:pt x="5" y="7"/>
                  </a:cubicBezTo>
                  <a:cubicBezTo>
                    <a:pt x="6" y="8"/>
                    <a:pt x="6" y="8"/>
                    <a:pt x="6" y="8"/>
                  </a:cubicBezTo>
                  <a:cubicBezTo>
                    <a:pt x="6" y="8"/>
                    <a:pt x="6" y="8"/>
                    <a:pt x="6" y="9"/>
                  </a:cubicBezTo>
                  <a:cubicBezTo>
                    <a:pt x="6" y="9"/>
                    <a:pt x="7" y="9"/>
                    <a:pt x="7" y="10"/>
                  </a:cubicBezTo>
                  <a:cubicBezTo>
                    <a:pt x="7" y="10"/>
                    <a:pt x="7" y="10"/>
                    <a:pt x="7" y="10"/>
                  </a:cubicBezTo>
                  <a:cubicBezTo>
                    <a:pt x="7" y="10"/>
                    <a:pt x="6" y="9"/>
                    <a:pt x="6" y="9"/>
                  </a:cubicBezTo>
                  <a:cubicBezTo>
                    <a:pt x="6" y="9"/>
                    <a:pt x="6" y="9"/>
                    <a:pt x="6" y="9"/>
                  </a:cubicBezTo>
                  <a:cubicBezTo>
                    <a:pt x="6" y="10"/>
                    <a:pt x="5" y="9"/>
                    <a:pt x="5" y="9"/>
                  </a:cubicBezTo>
                  <a:cubicBezTo>
                    <a:pt x="5" y="9"/>
                    <a:pt x="4" y="9"/>
                    <a:pt x="4" y="9"/>
                  </a:cubicBezTo>
                  <a:cubicBezTo>
                    <a:pt x="4" y="9"/>
                    <a:pt x="4" y="9"/>
                    <a:pt x="4" y="9"/>
                  </a:cubicBezTo>
                  <a:cubicBezTo>
                    <a:pt x="4" y="9"/>
                    <a:pt x="4" y="9"/>
                    <a:pt x="4" y="9"/>
                  </a:cubicBezTo>
                  <a:cubicBezTo>
                    <a:pt x="3" y="8"/>
                    <a:pt x="3" y="8"/>
                    <a:pt x="3" y="8"/>
                  </a:cubicBezTo>
                  <a:cubicBezTo>
                    <a:pt x="3" y="8"/>
                    <a:pt x="2" y="7"/>
                    <a:pt x="2" y="7"/>
                  </a:cubicBezTo>
                  <a:cubicBezTo>
                    <a:pt x="1" y="6"/>
                    <a:pt x="1" y="6"/>
                    <a:pt x="1" y="5"/>
                  </a:cubicBezTo>
                  <a:cubicBezTo>
                    <a:pt x="0" y="5"/>
                    <a:pt x="0" y="4"/>
                    <a:pt x="0" y="4"/>
                  </a:cubicBezTo>
                  <a:cubicBezTo>
                    <a:pt x="0" y="4"/>
                    <a:pt x="0" y="3"/>
                    <a:pt x="0" y="2"/>
                  </a:cubicBezTo>
                  <a:cubicBezTo>
                    <a:pt x="0" y="2"/>
                    <a:pt x="0" y="2"/>
                    <a:pt x="0" y="2"/>
                  </a:cubicBezTo>
                  <a:cubicBezTo>
                    <a:pt x="0" y="2"/>
                    <a:pt x="0" y="2"/>
                    <a:pt x="0" y="2"/>
                  </a:cubicBezTo>
                  <a:cubicBezTo>
                    <a:pt x="0" y="2"/>
                    <a:pt x="1" y="2"/>
                    <a:pt x="1" y="1"/>
                  </a:cubicBezTo>
                  <a:cubicBezTo>
                    <a:pt x="1" y="1"/>
                    <a:pt x="1" y="1"/>
                    <a:pt x="1" y="1"/>
                  </a:cubicBezTo>
                  <a:cubicBezTo>
                    <a:pt x="1" y="1"/>
                    <a:pt x="1" y="1"/>
                    <a:pt x="1" y="1"/>
                  </a:cubicBezTo>
                  <a:cubicBezTo>
                    <a:pt x="1" y="0"/>
                    <a:pt x="2" y="0"/>
                    <a:pt x="2" y="1"/>
                  </a:cubicBezTo>
                  <a:close/>
                </a:path>
              </a:pathLst>
            </a:custGeom>
            <a:solidFill>
              <a:srgbClr val="D78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3" name="Freeform 537">
              <a:extLst>
                <a:ext uri="{FF2B5EF4-FFF2-40B4-BE49-F238E27FC236}">
                  <a16:creationId xmlns:a16="http://schemas.microsoft.com/office/drawing/2014/main" id="{79B49361-3278-40AC-B757-762494252256}"/>
                </a:ext>
              </a:extLst>
            </p:cNvPr>
            <p:cNvSpPr>
              <a:spLocks/>
            </p:cNvSpPr>
            <p:nvPr/>
          </p:nvSpPr>
          <p:spPr bwMode="auto">
            <a:xfrm>
              <a:off x="2082" y="2578"/>
              <a:ext cx="48" cy="58"/>
            </a:xfrm>
            <a:custGeom>
              <a:avLst/>
              <a:gdLst>
                <a:gd name="T0" fmla="*/ 2 w 41"/>
                <a:gd name="T1" fmla="*/ 1 h 49"/>
                <a:gd name="T2" fmla="*/ 19 w 41"/>
                <a:gd name="T3" fmla="*/ 25 h 49"/>
                <a:gd name="T4" fmla="*/ 29 w 41"/>
                <a:gd name="T5" fmla="*/ 36 h 49"/>
                <a:gd name="T6" fmla="*/ 39 w 41"/>
                <a:gd name="T7" fmla="*/ 46 h 49"/>
                <a:gd name="T8" fmla="*/ 38 w 41"/>
                <a:gd name="T9" fmla="*/ 48 h 49"/>
                <a:gd name="T10" fmla="*/ 26 w 41"/>
                <a:gd name="T11" fmla="*/ 39 h 49"/>
                <a:gd name="T12" fmla="*/ 15 w 41"/>
                <a:gd name="T13" fmla="*/ 28 h 49"/>
                <a:gd name="T14" fmla="*/ 0 w 41"/>
                <a:gd name="T15" fmla="*/ 1 h 49"/>
                <a:gd name="T16" fmla="*/ 2 w 41"/>
                <a:gd name="T17"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9">
                  <a:moveTo>
                    <a:pt x="2" y="1"/>
                  </a:moveTo>
                  <a:cubicBezTo>
                    <a:pt x="8" y="8"/>
                    <a:pt x="13" y="17"/>
                    <a:pt x="19" y="25"/>
                  </a:cubicBezTo>
                  <a:cubicBezTo>
                    <a:pt x="22" y="28"/>
                    <a:pt x="25" y="32"/>
                    <a:pt x="29" y="36"/>
                  </a:cubicBezTo>
                  <a:cubicBezTo>
                    <a:pt x="32" y="39"/>
                    <a:pt x="36" y="43"/>
                    <a:pt x="39" y="46"/>
                  </a:cubicBezTo>
                  <a:cubicBezTo>
                    <a:pt x="41" y="47"/>
                    <a:pt x="39" y="49"/>
                    <a:pt x="38" y="48"/>
                  </a:cubicBezTo>
                  <a:cubicBezTo>
                    <a:pt x="33" y="45"/>
                    <a:pt x="29" y="42"/>
                    <a:pt x="26" y="39"/>
                  </a:cubicBezTo>
                  <a:cubicBezTo>
                    <a:pt x="22" y="35"/>
                    <a:pt x="18" y="32"/>
                    <a:pt x="15" y="28"/>
                  </a:cubicBezTo>
                  <a:cubicBezTo>
                    <a:pt x="9" y="20"/>
                    <a:pt x="3" y="11"/>
                    <a:pt x="0" y="1"/>
                  </a:cubicBezTo>
                  <a:cubicBezTo>
                    <a:pt x="0" y="0"/>
                    <a:pt x="1" y="0"/>
                    <a:pt x="2" y="1"/>
                  </a:cubicBezTo>
                  <a:close/>
                </a:path>
              </a:pathLst>
            </a:custGeom>
            <a:solidFill>
              <a:srgbClr val="E6A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4" name="Freeform 538">
              <a:extLst>
                <a:ext uri="{FF2B5EF4-FFF2-40B4-BE49-F238E27FC236}">
                  <a16:creationId xmlns:a16="http://schemas.microsoft.com/office/drawing/2014/main" id="{975EE876-7175-4E5B-9D8F-A28D3178F05B}"/>
                </a:ext>
              </a:extLst>
            </p:cNvPr>
            <p:cNvSpPr>
              <a:spLocks/>
            </p:cNvSpPr>
            <p:nvPr/>
          </p:nvSpPr>
          <p:spPr bwMode="auto">
            <a:xfrm>
              <a:off x="2161" y="2514"/>
              <a:ext cx="17" cy="19"/>
            </a:xfrm>
            <a:custGeom>
              <a:avLst/>
              <a:gdLst>
                <a:gd name="T0" fmla="*/ 5 w 15"/>
                <a:gd name="T1" fmla="*/ 2 h 16"/>
                <a:gd name="T2" fmla="*/ 9 w 15"/>
                <a:gd name="T3" fmla="*/ 6 h 16"/>
                <a:gd name="T4" fmla="*/ 13 w 15"/>
                <a:gd name="T5" fmla="*/ 10 h 16"/>
                <a:gd name="T6" fmla="*/ 14 w 15"/>
                <a:gd name="T7" fmla="*/ 12 h 16"/>
                <a:gd name="T8" fmla="*/ 15 w 15"/>
                <a:gd name="T9" fmla="*/ 14 h 16"/>
                <a:gd name="T10" fmla="*/ 15 w 15"/>
                <a:gd name="T11" fmla="*/ 15 h 16"/>
                <a:gd name="T12" fmla="*/ 15 w 15"/>
                <a:gd name="T13" fmla="*/ 15 h 16"/>
                <a:gd name="T14" fmla="*/ 14 w 15"/>
                <a:gd name="T15" fmla="*/ 16 h 16"/>
                <a:gd name="T16" fmla="*/ 14 w 15"/>
                <a:gd name="T17" fmla="*/ 16 h 16"/>
                <a:gd name="T18" fmla="*/ 13 w 15"/>
                <a:gd name="T19" fmla="*/ 15 h 16"/>
                <a:gd name="T20" fmla="*/ 12 w 15"/>
                <a:gd name="T21" fmla="*/ 14 h 16"/>
                <a:gd name="T22" fmla="*/ 10 w 15"/>
                <a:gd name="T23" fmla="*/ 12 h 16"/>
                <a:gd name="T24" fmla="*/ 6 w 15"/>
                <a:gd name="T25" fmla="*/ 9 h 16"/>
                <a:gd name="T26" fmla="*/ 3 w 15"/>
                <a:gd name="T27" fmla="*/ 5 h 16"/>
                <a:gd name="T28" fmla="*/ 0 w 15"/>
                <a:gd name="T29" fmla="*/ 1 h 16"/>
                <a:gd name="T30" fmla="*/ 1 w 15"/>
                <a:gd name="T31" fmla="*/ 0 h 16"/>
                <a:gd name="T32" fmla="*/ 5 w 15"/>
                <a:gd name="T3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6">
                  <a:moveTo>
                    <a:pt x="5" y="2"/>
                  </a:moveTo>
                  <a:cubicBezTo>
                    <a:pt x="7" y="3"/>
                    <a:pt x="8" y="4"/>
                    <a:pt x="9" y="6"/>
                  </a:cubicBezTo>
                  <a:cubicBezTo>
                    <a:pt x="11" y="7"/>
                    <a:pt x="12" y="8"/>
                    <a:pt x="13" y="10"/>
                  </a:cubicBezTo>
                  <a:cubicBezTo>
                    <a:pt x="13" y="11"/>
                    <a:pt x="14" y="11"/>
                    <a:pt x="14" y="12"/>
                  </a:cubicBezTo>
                  <a:cubicBezTo>
                    <a:pt x="14" y="13"/>
                    <a:pt x="15" y="13"/>
                    <a:pt x="15" y="14"/>
                  </a:cubicBezTo>
                  <a:cubicBezTo>
                    <a:pt x="15" y="14"/>
                    <a:pt x="15" y="15"/>
                    <a:pt x="15" y="15"/>
                  </a:cubicBezTo>
                  <a:cubicBezTo>
                    <a:pt x="15" y="15"/>
                    <a:pt x="15" y="15"/>
                    <a:pt x="15" y="15"/>
                  </a:cubicBezTo>
                  <a:cubicBezTo>
                    <a:pt x="15" y="16"/>
                    <a:pt x="15" y="16"/>
                    <a:pt x="14" y="16"/>
                  </a:cubicBezTo>
                  <a:cubicBezTo>
                    <a:pt x="14" y="16"/>
                    <a:pt x="14" y="16"/>
                    <a:pt x="14" y="16"/>
                  </a:cubicBezTo>
                  <a:cubicBezTo>
                    <a:pt x="14" y="16"/>
                    <a:pt x="13" y="16"/>
                    <a:pt x="13" y="15"/>
                  </a:cubicBezTo>
                  <a:cubicBezTo>
                    <a:pt x="13" y="15"/>
                    <a:pt x="12" y="15"/>
                    <a:pt x="12" y="14"/>
                  </a:cubicBezTo>
                  <a:cubicBezTo>
                    <a:pt x="11" y="14"/>
                    <a:pt x="10" y="13"/>
                    <a:pt x="10" y="12"/>
                  </a:cubicBezTo>
                  <a:cubicBezTo>
                    <a:pt x="9" y="11"/>
                    <a:pt x="8" y="10"/>
                    <a:pt x="6" y="9"/>
                  </a:cubicBezTo>
                  <a:cubicBezTo>
                    <a:pt x="5" y="8"/>
                    <a:pt x="4" y="7"/>
                    <a:pt x="3" y="5"/>
                  </a:cubicBezTo>
                  <a:cubicBezTo>
                    <a:pt x="2" y="4"/>
                    <a:pt x="1" y="3"/>
                    <a:pt x="0" y="1"/>
                  </a:cubicBezTo>
                  <a:cubicBezTo>
                    <a:pt x="0" y="1"/>
                    <a:pt x="0" y="0"/>
                    <a:pt x="1" y="0"/>
                  </a:cubicBezTo>
                  <a:cubicBezTo>
                    <a:pt x="2" y="1"/>
                    <a:pt x="4" y="2"/>
                    <a:pt x="5" y="2"/>
                  </a:cubicBezTo>
                  <a:close/>
                </a:path>
              </a:pathLst>
            </a:custGeom>
            <a:solidFill>
              <a:srgbClr val="E6A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5" name="Freeform 539">
              <a:extLst>
                <a:ext uri="{FF2B5EF4-FFF2-40B4-BE49-F238E27FC236}">
                  <a16:creationId xmlns:a16="http://schemas.microsoft.com/office/drawing/2014/main" id="{0697DFA6-1BC4-42B0-9F4F-01E80D432720}"/>
                </a:ext>
              </a:extLst>
            </p:cNvPr>
            <p:cNvSpPr>
              <a:spLocks/>
            </p:cNvSpPr>
            <p:nvPr/>
          </p:nvSpPr>
          <p:spPr bwMode="auto">
            <a:xfrm>
              <a:off x="2336" y="2406"/>
              <a:ext cx="13" cy="22"/>
            </a:xfrm>
            <a:custGeom>
              <a:avLst/>
              <a:gdLst>
                <a:gd name="T0" fmla="*/ 3 w 11"/>
                <a:gd name="T1" fmla="*/ 1 h 19"/>
                <a:gd name="T2" fmla="*/ 5 w 11"/>
                <a:gd name="T3" fmla="*/ 3 h 19"/>
                <a:gd name="T4" fmla="*/ 8 w 11"/>
                <a:gd name="T5" fmla="*/ 8 h 19"/>
                <a:gd name="T6" fmla="*/ 11 w 11"/>
                <a:gd name="T7" fmla="*/ 13 h 19"/>
                <a:gd name="T8" fmla="*/ 11 w 11"/>
                <a:gd name="T9" fmla="*/ 16 h 19"/>
                <a:gd name="T10" fmla="*/ 11 w 11"/>
                <a:gd name="T11" fmla="*/ 18 h 19"/>
                <a:gd name="T12" fmla="*/ 10 w 11"/>
                <a:gd name="T13" fmla="*/ 19 h 19"/>
                <a:gd name="T14" fmla="*/ 7 w 11"/>
                <a:gd name="T15" fmla="*/ 15 h 19"/>
                <a:gd name="T16" fmla="*/ 5 w 11"/>
                <a:gd name="T17" fmla="*/ 10 h 19"/>
                <a:gd name="T18" fmla="*/ 2 w 11"/>
                <a:gd name="T19" fmla="*/ 6 h 19"/>
                <a:gd name="T20" fmla="*/ 1 w 11"/>
                <a:gd name="T21" fmla="*/ 3 h 19"/>
                <a:gd name="T22" fmla="*/ 0 w 11"/>
                <a:gd name="T23" fmla="*/ 1 h 19"/>
                <a:gd name="T24" fmla="*/ 1 w 11"/>
                <a:gd name="T25" fmla="*/ 0 h 19"/>
                <a:gd name="T26" fmla="*/ 3 w 11"/>
                <a:gd name="T2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9">
                  <a:moveTo>
                    <a:pt x="3" y="1"/>
                  </a:moveTo>
                  <a:cubicBezTo>
                    <a:pt x="4" y="2"/>
                    <a:pt x="4" y="2"/>
                    <a:pt x="5" y="3"/>
                  </a:cubicBezTo>
                  <a:cubicBezTo>
                    <a:pt x="6" y="4"/>
                    <a:pt x="7" y="6"/>
                    <a:pt x="8" y="8"/>
                  </a:cubicBezTo>
                  <a:cubicBezTo>
                    <a:pt x="9" y="9"/>
                    <a:pt x="10" y="11"/>
                    <a:pt x="11" y="13"/>
                  </a:cubicBezTo>
                  <a:cubicBezTo>
                    <a:pt x="11" y="14"/>
                    <a:pt x="11" y="15"/>
                    <a:pt x="11" y="16"/>
                  </a:cubicBezTo>
                  <a:cubicBezTo>
                    <a:pt x="11" y="16"/>
                    <a:pt x="11" y="17"/>
                    <a:pt x="11" y="18"/>
                  </a:cubicBezTo>
                  <a:cubicBezTo>
                    <a:pt x="11" y="19"/>
                    <a:pt x="11" y="19"/>
                    <a:pt x="10" y="19"/>
                  </a:cubicBezTo>
                  <a:cubicBezTo>
                    <a:pt x="9" y="17"/>
                    <a:pt x="8" y="16"/>
                    <a:pt x="7" y="15"/>
                  </a:cubicBezTo>
                  <a:cubicBezTo>
                    <a:pt x="6" y="13"/>
                    <a:pt x="5" y="12"/>
                    <a:pt x="5" y="10"/>
                  </a:cubicBezTo>
                  <a:cubicBezTo>
                    <a:pt x="4" y="9"/>
                    <a:pt x="3" y="7"/>
                    <a:pt x="2" y="6"/>
                  </a:cubicBezTo>
                  <a:cubicBezTo>
                    <a:pt x="1" y="5"/>
                    <a:pt x="1" y="4"/>
                    <a:pt x="1" y="3"/>
                  </a:cubicBezTo>
                  <a:cubicBezTo>
                    <a:pt x="1" y="3"/>
                    <a:pt x="0" y="2"/>
                    <a:pt x="0" y="1"/>
                  </a:cubicBezTo>
                  <a:cubicBezTo>
                    <a:pt x="0" y="0"/>
                    <a:pt x="0" y="0"/>
                    <a:pt x="1" y="0"/>
                  </a:cubicBezTo>
                  <a:cubicBezTo>
                    <a:pt x="2" y="0"/>
                    <a:pt x="2" y="1"/>
                    <a:pt x="3" y="1"/>
                  </a:cubicBezTo>
                  <a:close/>
                </a:path>
              </a:pathLst>
            </a:custGeom>
            <a:solidFill>
              <a:srgbClr val="E6A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6" name="Freeform 540">
              <a:extLst>
                <a:ext uri="{FF2B5EF4-FFF2-40B4-BE49-F238E27FC236}">
                  <a16:creationId xmlns:a16="http://schemas.microsoft.com/office/drawing/2014/main" id="{33707750-E330-4038-B3B1-05DA8B2BB5D5}"/>
                </a:ext>
              </a:extLst>
            </p:cNvPr>
            <p:cNvSpPr>
              <a:spLocks/>
            </p:cNvSpPr>
            <p:nvPr/>
          </p:nvSpPr>
          <p:spPr bwMode="auto">
            <a:xfrm>
              <a:off x="2389" y="2276"/>
              <a:ext cx="38" cy="75"/>
            </a:xfrm>
            <a:custGeom>
              <a:avLst/>
              <a:gdLst>
                <a:gd name="T0" fmla="*/ 2 w 32"/>
                <a:gd name="T1" fmla="*/ 1 h 64"/>
                <a:gd name="T2" fmla="*/ 15 w 32"/>
                <a:gd name="T3" fmla="*/ 32 h 64"/>
                <a:gd name="T4" fmla="*/ 23 w 32"/>
                <a:gd name="T5" fmla="*/ 47 h 64"/>
                <a:gd name="T6" fmla="*/ 28 w 32"/>
                <a:gd name="T7" fmla="*/ 55 h 64"/>
                <a:gd name="T8" fmla="*/ 32 w 32"/>
                <a:gd name="T9" fmla="*/ 62 h 64"/>
                <a:gd name="T10" fmla="*/ 30 w 32"/>
                <a:gd name="T11" fmla="*/ 63 h 64"/>
                <a:gd name="T12" fmla="*/ 25 w 32"/>
                <a:gd name="T13" fmla="*/ 58 h 64"/>
                <a:gd name="T14" fmla="*/ 20 w 32"/>
                <a:gd name="T15" fmla="*/ 51 h 64"/>
                <a:gd name="T16" fmla="*/ 11 w 32"/>
                <a:gd name="T17" fmla="*/ 35 h 64"/>
                <a:gd name="T18" fmla="*/ 0 w 32"/>
                <a:gd name="T19" fmla="*/ 1 h 64"/>
                <a:gd name="T20" fmla="*/ 2 w 32"/>
                <a:gd name="T21" fmla="*/ 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64">
                  <a:moveTo>
                    <a:pt x="2" y="1"/>
                  </a:moveTo>
                  <a:cubicBezTo>
                    <a:pt x="7" y="11"/>
                    <a:pt x="11" y="22"/>
                    <a:pt x="15" y="32"/>
                  </a:cubicBezTo>
                  <a:cubicBezTo>
                    <a:pt x="18" y="37"/>
                    <a:pt x="20" y="42"/>
                    <a:pt x="23" y="47"/>
                  </a:cubicBezTo>
                  <a:cubicBezTo>
                    <a:pt x="25" y="50"/>
                    <a:pt x="26" y="53"/>
                    <a:pt x="28" y="55"/>
                  </a:cubicBezTo>
                  <a:cubicBezTo>
                    <a:pt x="29" y="57"/>
                    <a:pt x="31" y="60"/>
                    <a:pt x="32" y="62"/>
                  </a:cubicBezTo>
                  <a:cubicBezTo>
                    <a:pt x="32" y="63"/>
                    <a:pt x="31" y="64"/>
                    <a:pt x="30" y="63"/>
                  </a:cubicBezTo>
                  <a:cubicBezTo>
                    <a:pt x="28" y="62"/>
                    <a:pt x="27" y="60"/>
                    <a:pt x="25" y="58"/>
                  </a:cubicBezTo>
                  <a:cubicBezTo>
                    <a:pt x="23" y="56"/>
                    <a:pt x="22" y="53"/>
                    <a:pt x="20" y="51"/>
                  </a:cubicBezTo>
                  <a:cubicBezTo>
                    <a:pt x="16" y="46"/>
                    <a:pt x="13" y="40"/>
                    <a:pt x="11" y="35"/>
                  </a:cubicBezTo>
                  <a:cubicBezTo>
                    <a:pt x="5" y="24"/>
                    <a:pt x="1" y="13"/>
                    <a:pt x="0" y="1"/>
                  </a:cubicBezTo>
                  <a:cubicBezTo>
                    <a:pt x="0" y="0"/>
                    <a:pt x="1" y="0"/>
                    <a:pt x="2" y="1"/>
                  </a:cubicBezTo>
                  <a:close/>
                </a:path>
              </a:pathLst>
            </a:custGeom>
            <a:solidFill>
              <a:srgbClr val="E6A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7" name="Freeform 541">
              <a:extLst>
                <a:ext uri="{FF2B5EF4-FFF2-40B4-BE49-F238E27FC236}">
                  <a16:creationId xmlns:a16="http://schemas.microsoft.com/office/drawing/2014/main" id="{59AEFE94-B567-40A7-8B0E-FE4C0398C282}"/>
                </a:ext>
              </a:extLst>
            </p:cNvPr>
            <p:cNvSpPr>
              <a:spLocks/>
            </p:cNvSpPr>
            <p:nvPr/>
          </p:nvSpPr>
          <p:spPr bwMode="auto">
            <a:xfrm>
              <a:off x="2407" y="2222"/>
              <a:ext cx="17" cy="29"/>
            </a:xfrm>
            <a:custGeom>
              <a:avLst/>
              <a:gdLst>
                <a:gd name="T0" fmla="*/ 6 w 15"/>
                <a:gd name="T1" fmla="*/ 2 h 25"/>
                <a:gd name="T2" fmla="*/ 5 w 15"/>
                <a:gd name="T3" fmla="*/ 3 h 25"/>
                <a:gd name="T4" fmla="*/ 5 w 15"/>
                <a:gd name="T5" fmla="*/ 4 h 25"/>
                <a:gd name="T6" fmla="*/ 5 w 15"/>
                <a:gd name="T7" fmla="*/ 4 h 25"/>
                <a:gd name="T8" fmla="*/ 5 w 15"/>
                <a:gd name="T9" fmla="*/ 4 h 25"/>
                <a:gd name="T10" fmla="*/ 6 w 15"/>
                <a:gd name="T11" fmla="*/ 5 h 25"/>
                <a:gd name="T12" fmla="*/ 8 w 15"/>
                <a:gd name="T13" fmla="*/ 10 h 25"/>
                <a:gd name="T14" fmla="*/ 12 w 15"/>
                <a:gd name="T15" fmla="*/ 16 h 25"/>
                <a:gd name="T16" fmla="*/ 15 w 15"/>
                <a:gd name="T17" fmla="*/ 24 h 25"/>
                <a:gd name="T18" fmla="*/ 13 w 15"/>
                <a:gd name="T19" fmla="*/ 24 h 25"/>
                <a:gd name="T20" fmla="*/ 10 w 15"/>
                <a:gd name="T21" fmla="*/ 21 h 25"/>
                <a:gd name="T22" fmla="*/ 7 w 15"/>
                <a:gd name="T23" fmla="*/ 18 h 25"/>
                <a:gd name="T24" fmla="*/ 3 w 15"/>
                <a:gd name="T25" fmla="*/ 11 h 25"/>
                <a:gd name="T26" fmla="*/ 5 w 15"/>
                <a:gd name="T27" fmla="*/ 0 h 25"/>
                <a:gd name="T28" fmla="*/ 6 w 15"/>
                <a:gd name="T29"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5">
                  <a:moveTo>
                    <a:pt x="6" y="2"/>
                  </a:moveTo>
                  <a:cubicBezTo>
                    <a:pt x="5" y="2"/>
                    <a:pt x="5" y="3"/>
                    <a:pt x="5" y="3"/>
                  </a:cubicBezTo>
                  <a:cubicBezTo>
                    <a:pt x="5" y="4"/>
                    <a:pt x="5" y="4"/>
                    <a:pt x="5" y="4"/>
                  </a:cubicBezTo>
                  <a:cubicBezTo>
                    <a:pt x="5" y="4"/>
                    <a:pt x="5" y="4"/>
                    <a:pt x="5" y="4"/>
                  </a:cubicBezTo>
                  <a:cubicBezTo>
                    <a:pt x="5" y="4"/>
                    <a:pt x="5" y="4"/>
                    <a:pt x="5" y="4"/>
                  </a:cubicBezTo>
                  <a:cubicBezTo>
                    <a:pt x="6" y="5"/>
                    <a:pt x="6" y="5"/>
                    <a:pt x="6" y="5"/>
                  </a:cubicBezTo>
                  <a:cubicBezTo>
                    <a:pt x="6" y="7"/>
                    <a:pt x="7" y="8"/>
                    <a:pt x="8" y="10"/>
                  </a:cubicBezTo>
                  <a:cubicBezTo>
                    <a:pt x="9" y="12"/>
                    <a:pt x="11" y="14"/>
                    <a:pt x="12" y="16"/>
                  </a:cubicBezTo>
                  <a:cubicBezTo>
                    <a:pt x="13" y="19"/>
                    <a:pt x="14" y="21"/>
                    <a:pt x="15" y="24"/>
                  </a:cubicBezTo>
                  <a:cubicBezTo>
                    <a:pt x="15" y="25"/>
                    <a:pt x="13" y="25"/>
                    <a:pt x="13" y="24"/>
                  </a:cubicBezTo>
                  <a:cubicBezTo>
                    <a:pt x="12" y="23"/>
                    <a:pt x="11" y="22"/>
                    <a:pt x="10" y="21"/>
                  </a:cubicBezTo>
                  <a:cubicBezTo>
                    <a:pt x="9" y="20"/>
                    <a:pt x="8" y="19"/>
                    <a:pt x="7" y="18"/>
                  </a:cubicBezTo>
                  <a:cubicBezTo>
                    <a:pt x="5" y="15"/>
                    <a:pt x="4" y="13"/>
                    <a:pt x="3" y="11"/>
                  </a:cubicBezTo>
                  <a:cubicBezTo>
                    <a:pt x="1" y="7"/>
                    <a:pt x="0" y="2"/>
                    <a:pt x="5" y="0"/>
                  </a:cubicBezTo>
                  <a:cubicBezTo>
                    <a:pt x="6" y="0"/>
                    <a:pt x="6" y="1"/>
                    <a:pt x="6" y="2"/>
                  </a:cubicBezTo>
                  <a:close/>
                </a:path>
              </a:pathLst>
            </a:custGeom>
            <a:solidFill>
              <a:srgbClr val="E6A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8" name="Freeform 542">
              <a:extLst>
                <a:ext uri="{FF2B5EF4-FFF2-40B4-BE49-F238E27FC236}">
                  <a16:creationId xmlns:a16="http://schemas.microsoft.com/office/drawing/2014/main" id="{CC1AA33A-4FE4-4164-B803-BAA8DBC12206}"/>
                </a:ext>
              </a:extLst>
            </p:cNvPr>
            <p:cNvSpPr>
              <a:spLocks/>
            </p:cNvSpPr>
            <p:nvPr/>
          </p:nvSpPr>
          <p:spPr bwMode="auto">
            <a:xfrm>
              <a:off x="2534" y="2215"/>
              <a:ext cx="20" cy="39"/>
            </a:xfrm>
            <a:custGeom>
              <a:avLst/>
              <a:gdLst>
                <a:gd name="T0" fmla="*/ 2 w 17"/>
                <a:gd name="T1" fmla="*/ 1 h 33"/>
                <a:gd name="T2" fmla="*/ 5 w 17"/>
                <a:gd name="T3" fmla="*/ 9 h 33"/>
                <a:gd name="T4" fmla="*/ 8 w 17"/>
                <a:gd name="T5" fmla="*/ 17 h 33"/>
                <a:gd name="T6" fmla="*/ 12 w 17"/>
                <a:gd name="T7" fmla="*/ 24 h 33"/>
                <a:gd name="T8" fmla="*/ 16 w 17"/>
                <a:gd name="T9" fmla="*/ 31 h 33"/>
                <a:gd name="T10" fmla="*/ 16 w 17"/>
                <a:gd name="T11" fmla="*/ 32 h 33"/>
                <a:gd name="T12" fmla="*/ 9 w 17"/>
                <a:gd name="T13" fmla="*/ 27 h 33"/>
                <a:gd name="T14" fmla="*/ 4 w 17"/>
                <a:gd name="T15" fmla="*/ 19 h 33"/>
                <a:gd name="T16" fmla="*/ 0 w 17"/>
                <a:gd name="T17" fmla="*/ 1 h 33"/>
                <a:gd name="T18" fmla="*/ 2 w 17"/>
                <a:gd name="T19"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33">
                  <a:moveTo>
                    <a:pt x="2" y="1"/>
                  </a:moveTo>
                  <a:cubicBezTo>
                    <a:pt x="2" y="4"/>
                    <a:pt x="3" y="6"/>
                    <a:pt x="5" y="9"/>
                  </a:cubicBezTo>
                  <a:cubicBezTo>
                    <a:pt x="6" y="12"/>
                    <a:pt x="7" y="14"/>
                    <a:pt x="8" y="17"/>
                  </a:cubicBezTo>
                  <a:cubicBezTo>
                    <a:pt x="9" y="19"/>
                    <a:pt x="11" y="22"/>
                    <a:pt x="12" y="24"/>
                  </a:cubicBezTo>
                  <a:cubicBezTo>
                    <a:pt x="14" y="26"/>
                    <a:pt x="16" y="29"/>
                    <a:pt x="16" y="31"/>
                  </a:cubicBezTo>
                  <a:cubicBezTo>
                    <a:pt x="17" y="32"/>
                    <a:pt x="16" y="33"/>
                    <a:pt x="16" y="32"/>
                  </a:cubicBezTo>
                  <a:cubicBezTo>
                    <a:pt x="13" y="31"/>
                    <a:pt x="11" y="29"/>
                    <a:pt x="9" y="27"/>
                  </a:cubicBezTo>
                  <a:cubicBezTo>
                    <a:pt x="7" y="24"/>
                    <a:pt x="5" y="22"/>
                    <a:pt x="4" y="19"/>
                  </a:cubicBezTo>
                  <a:cubicBezTo>
                    <a:pt x="1" y="14"/>
                    <a:pt x="0" y="7"/>
                    <a:pt x="0" y="1"/>
                  </a:cubicBezTo>
                  <a:cubicBezTo>
                    <a:pt x="0" y="0"/>
                    <a:pt x="1" y="0"/>
                    <a:pt x="2" y="1"/>
                  </a:cubicBezTo>
                  <a:close/>
                </a:path>
              </a:pathLst>
            </a:custGeom>
            <a:solidFill>
              <a:srgbClr val="E6A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9" name="Freeform 543">
              <a:extLst>
                <a:ext uri="{FF2B5EF4-FFF2-40B4-BE49-F238E27FC236}">
                  <a16:creationId xmlns:a16="http://schemas.microsoft.com/office/drawing/2014/main" id="{CC0580CD-F572-424A-B7B7-9C981817170B}"/>
                </a:ext>
              </a:extLst>
            </p:cNvPr>
            <p:cNvSpPr>
              <a:spLocks/>
            </p:cNvSpPr>
            <p:nvPr/>
          </p:nvSpPr>
          <p:spPr bwMode="auto">
            <a:xfrm>
              <a:off x="2551" y="2125"/>
              <a:ext cx="24" cy="57"/>
            </a:xfrm>
            <a:custGeom>
              <a:avLst/>
              <a:gdLst>
                <a:gd name="T0" fmla="*/ 2 w 21"/>
                <a:gd name="T1" fmla="*/ 1 h 49"/>
                <a:gd name="T2" fmla="*/ 5 w 21"/>
                <a:gd name="T3" fmla="*/ 7 h 49"/>
                <a:gd name="T4" fmla="*/ 7 w 21"/>
                <a:gd name="T5" fmla="*/ 13 h 49"/>
                <a:gd name="T6" fmla="*/ 11 w 21"/>
                <a:gd name="T7" fmla="*/ 26 h 49"/>
                <a:gd name="T8" fmla="*/ 15 w 21"/>
                <a:gd name="T9" fmla="*/ 38 h 49"/>
                <a:gd name="T10" fmla="*/ 17 w 21"/>
                <a:gd name="T11" fmla="*/ 43 h 49"/>
                <a:gd name="T12" fmla="*/ 20 w 21"/>
                <a:gd name="T13" fmla="*/ 48 h 49"/>
                <a:gd name="T14" fmla="*/ 20 w 21"/>
                <a:gd name="T15" fmla="*/ 49 h 49"/>
                <a:gd name="T16" fmla="*/ 16 w 21"/>
                <a:gd name="T17" fmla="*/ 47 h 49"/>
                <a:gd name="T18" fmla="*/ 12 w 21"/>
                <a:gd name="T19" fmla="*/ 42 h 49"/>
                <a:gd name="T20" fmla="*/ 6 w 21"/>
                <a:gd name="T21" fmla="*/ 30 h 49"/>
                <a:gd name="T22" fmla="*/ 2 w 21"/>
                <a:gd name="T23" fmla="*/ 16 h 49"/>
                <a:gd name="T24" fmla="*/ 0 w 21"/>
                <a:gd name="T25" fmla="*/ 9 h 49"/>
                <a:gd name="T26" fmla="*/ 0 w 21"/>
                <a:gd name="T27" fmla="*/ 1 h 49"/>
                <a:gd name="T28" fmla="*/ 2 w 21"/>
                <a:gd name="T29"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49">
                  <a:moveTo>
                    <a:pt x="2" y="1"/>
                  </a:moveTo>
                  <a:cubicBezTo>
                    <a:pt x="3" y="3"/>
                    <a:pt x="4" y="5"/>
                    <a:pt x="5" y="7"/>
                  </a:cubicBezTo>
                  <a:cubicBezTo>
                    <a:pt x="6" y="9"/>
                    <a:pt x="6" y="11"/>
                    <a:pt x="7" y="13"/>
                  </a:cubicBezTo>
                  <a:cubicBezTo>
                    <a:pt x="8" y="18"/>
                    <a:pt x="9" y="22"/>
                    <a:pt x="11" y="26"/>
                  </a:cubicBezTo>
                  <a:cubicBezTo>
                    <a:pt x="12" y="30"/>
                    <a:pt x="13" y="34"/>
                    <a:pt x="15" y="38"/>
                  </a:cubicBezTo>
                  <a:cubicBezTo>
                    <a:pt x="15" y="40"/>
                    <a:pt x="16" y="42"/>
                    <a:pt x="17" y="43"/>
                  </a:cubicBezTo>
                  <a:cubicBezTo>
                    <a:pt x="18" y="45"/>
                    <a:pt x="19" y="47"/>
                    <a:pt x="20" y="48"/>
                  </a:cubicBezTo>
                  <a:cubicBezTo>
                    <a:pt x="21" y="48"/>
                    <a:pt x="20" y="49"/>
                    <a:pt x="20" y="49"/>
                  </a:cubicBezTo>
                  <a:cubicBezTo>
                    <a:pt x="18" y="48"/>
                    <a:pt x="17" y="48"/>
                    <a:pt x="16" y="47"/>
                  </a:cubicBezTo>
                  <a:cubicBezTo>
                    <a:pt x="14" y="45"/>
                    <a:pt x="13" y="44"/>
                    <a:pt x="12" y="42"/>
                  </a:cubicBezTo>
                  <a:cubicBezTo>
                    <a:pt x="10" y="39"/>
                    <a:pt x="8" y="35"/>
                    <a:pt x="6" y="30"/>
                  </a:cubicBezTo>
                  <a:cubicBezTo>
                    <a:pt x="5" y="26"/>
                    <a:pt x="3" y="21"/>
                    <a:pt x="2" y="16"/>
                  </a:cubicBezTo>
                  <a:cubicBezTo>
                    <a:pt x="1" y="13"/>
                    <a:pt x="0" y="11"/>
                    <a:pt x="0" y="9"/>
                  </a:cubicBezTo>
                  <a:cubicBezTo>
                    <a:pt x="0" y="6"/>
                    <a:pt x="0" y="4"/>
                    <a:pt x="0" y="1"/>
                  </a:cubicBezTo>
                  <a:cubicBezTo>
                    <a:pt x="0" y="0"/>
                    <a:pt x="1" y="0"/>
                    <a:pt x="2" y="1"/>
                  </a:cubicBezTo>
                  <a:close/>
                </a:path>
              </a:pathLst>
            </a:custGeom>
            <a:solidFill>
              <a:srgbClr val="E6A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0" name="Freeform 544">
              <a:extLst>
                <a:ext uri="{FF2B5EF4-FFF2-40B4-BE49-F238E27FC236}">
                  <a16:creationId xmlns:a16="http://schemas.microsoft.com/office/drawing/2014/main" id="{C020DF2D-4ABA-4726-A762-BF02BF8F9FFE}"/>
                </a:ext>
              </a:extLst>
            </p:cNvPr>
            <p:cNvSpPr>
              <a:spLocks/>
            </p:cNvSpPr>
            <p:nvPr/>
          </p:nvSpPr>
          <p:spPr bwMode="auto">
            <a:xfrm>
              <a:off x="2678" y="2165"/>
              <a:ext cx="13" cy="26"/>
            </a:xfrm>
            <a:custGeom>
              <a:avLst/>
              <a:gdLst>
                <a:gd name="T0" fmla="*/ 3 w 11"/>
                <a:gd name="T1" fmla="*/ 0 h 22"/>
                <a:gd name="T2" fmla="*/ 3 w 11"/>
                <a:gd name="T3" fmla="*/ 1 h 22"/>
                <a:gd name="T4" fmla="*/ 3 w 11"/>
                <a:gd name="T5" fmla="*/ 1 h 22"/>
                <a:gd name="T6" fmla="*/ 4 w 11"/>
                <a:gd name="T7" fmla="*/ 1 h 22"/>
                <a:gd name="T8" fmla="*/ 4 w 11"/>
                <a:gd name="T9" fmla="*/ 3 h 22"/>
                <a:gd name="T10" fmla="*/ 5 w 11"/>
                <a:gd name="T11" fmla="*/ 6 h 22"/>
                <a:gd name="T12" fmla="*/ 6 w 11"/>
                <a:gd name="T13" fmla="*/ 11 h 22"/>
                <a:gd name="T14" fmla="*/ 8 w 11"/>
                <a:gd name="T15" fmla="*/ 17 h 22"/>
                <a:gd name="T16" fmla="*/ 10 w 11"/>
                <a:gd name="T17" fmla="*/ 19 h 22"/>
                <a:gd name="T18" fmla="*/ 11 w 11"/>
                <a:gd name="T19" fmla="*/ 22 h 22"/>
                <a:gd name="T20" fmla="*/ 10 w 11"/>
                <a:gd name="T21" fmla="*/ 22 h 22"/>
                <a:gd name="T22" fmla="*/ 9 w 11"/>
                <a:gd name="T23" fmla="*/ 21 h 22"/>
                <a:gd name="T24" fmla="*/ 8 w 11"/>
                <a:gd name="T25" fmla="*/ 21 h 22"/>
                <a:gd name="T26" fmla="*/ 6 w 11"/>
                <a:gd name="T27" fmla="*/ 19 h 22"/>
                <a:gd name="T28" fmla="*/ 2 w 11"/>
                <a:gd name="T29" fmla="*/ 13 h 22"/>
                <a:gd name="T30" fmla="*/ 0 w 11"/>
                <a:gd name="T31" fmla="*/ 7 h 22"/>
                <a:gd name="T32" fmla="*/ 0 w 11"/>
                <a:gd name="T33" fmla="*/ 4 h 22"/>
                <a:gd name="T34" fmla="*/ 1 w 11"/>
                <a:gd name="T35" fmla="*/ 2 h 22"/>
                <a:gd name="T36" fmla="*/ 1 w 11"/>
                <a:gd name="T37" fmla="*/ 1 h 22"/>
                <a:gd name="T38" fmla="*/ 1 w 11"/>
                <a:gd name="T39" fmla="*/ 1 h 22"/>
                <a:gd name="T40" fmla="*/ 3 w 11"/>
                <a:gd name="T4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 h="22">
                  <a:moveTo>
                    <a:pt x="3" y="0"/>
                  </a:moveTo>
                  <a:cubicBezTo>
                    <a:pt x="3" y="1"/>
                    <a:pt x="3" y="1"/>
                    <a:pt x="3" y="1"/>
                  </a:cubicBezTo>
                  <a:cubicBezTo>
                    <a:pt x="3" y="1"/>
                    <a:pt x="3" y="1"/>
                    <a:pt x="3" y="1"/>
                  </a:cubicBezTo>
                  <a:cubicBezTo>
                    <a:pt x="4" y="1"/>
                    <a:pt x="4" y="1"/>
                    <a:pt x="4" y="1"/>
                  </a:cubicBezTo>
                  <a:cubicBezTo>
                    <a:pt x="4" y="2"/>
                    <a:pt x="4" y="2"/>
                    <a:pt x="4" y="3"/>
                  </a:cubicBezTo>
                  <a:cubicBezTo>
                    <a:pt x="4" y="4"/>
                    <a:pt x="5" y="5"/>
                    <a:pt x="5" y="6"/>
                  </a:cubicBezTo>
                  <a:cubicBezTo>
                    <a:pt x="5" y="8"/>
                    <a:pt x="5" y="10"/>
                    <a:pt x="6" y="11"/>
                  </a:cubicBezTo>
                  <a:cubicBezTo>
                    <a:pt x="7" y="13"/>
                    <a:pt x="7" y="15"/>
                    <a:pt x="8" y="17"/>
                  </a:cubicBezTo>
                  <a:cubicBezTo>
                    <a:pt x="9" y="18"/>
                    <a:pt x="9" y="19"/>
                    <a:pt x="10" y="19"/>
                  </a:cubicBezTo>
                  <a:cubicBezTo>
                    <a:pt x="10" y="20"/>
                    <a:pt x="10" y="21"/>
                    <a:pt x="11" y="22"/>
                  </a:cubicBezTo>
                  <a:cubicBezTo>
                    <a:pt x="11" y="22"/>
                    <a:pt x="11" y="22"/>
                    <a:pt x="10" y="22"/>
                  </a:cubicBezTo>
                  <a:cubicBezTo>
                    <a:pt x="10" y="22"/>
                    <a:pt x="10" y="22"/>
                    <a:pt x="9" y="21"/>
                  </a:cubicBezTo>
                  <a:cubicBezTo>
                    <a:pt x="9" y="21"/>
                    <a:pt x="8" y="21"/>
                    <a:pt x="8" y="21"/>
                  </a:cubicBezTo>
                  <a:cubicBezTo>
                    <a:pt x="7" y="20"/>
                    <a:pt x="6" y="19"/>
                    <a:pt x="6" y="19"/>
                  </a:cubicBezTo>
                  <a:cubicBezTo>
                    <a:pt x="4" y="17"/>
                    <a:pt x="3" y="15"/>
                    <a:pt x="2" y="13"/>
                  </a:cubicBezTo>
                  <a:cubicBezTo>
                    <a:pt x="1" y="11"/>
                    <a:pt x="1" y="9"/>
                    <a:pt x="0" y="7"/>
                  </a:cubicBezTo>
                  <a:cubicBezTo>
                    <a:pt x="0" y="6"/>
                    <a:pt x="0" y="5"/>
                    <a:pt x="0" y="4"/>
                  </a:cubicBezTo>
                  <a:cubicBezTo>
                    <a:pt x="0" y="3"/>
                    <a:pt x="0" y="2"/>
                    <a:pt x="1" y="2"/>
                  </a:cubicBezTo>
                  <a:cubicBezTo>
                    <a:pt x="1" y="1"/>
                    <a:pt x="1" y="1"/>
                    <a:pt x="1" y="1"/>
                  </a:cubicBezTo>
                  <a:cubicBezTo>
                    <a:pt x="1" y="1"/>
                    <a:pt x="1" y="1"/>
                    <a:pt x="1" y="1"/>
                  </a:cubicBezTo>
                  <a:cubicBezTo>
                    <a:pt x="2" y="0"/>
                    <a:pt x="3" y="0"/>
                    <a:pt x="3" y="0"/>
                  </a:cubicBezTo>
                  <a:close/>
                </a:path>
              </a:pathLst>
            </a:custGeom>
            <a:solidFill>
              <a:srgbClr val="E6A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1" name="Freeform 545">
              <a:extLst>
                <a:ext uri="{FF2B5EF4-FFF2-40B4-BE49-F238E27FC236}">
                  <a16:creationId xmlns:a16="http://schemas.microsoft.com/office/drawing/2014/main" id="{38EDC532-BCE6-417C-837D-6A1676FBD758}"/>
                </a:ext>
              </a:extLst>
            </p:cNvPr>
            <p:cNvSpPr>
              <a:spLocks/>
            </p:cNvSpPr>
            <p:nvPr/>
          </p:nvSpPr>
          <p:spPr bwMode="auto">
            <a:xfrm>
              <a:off x="2715" y="2123"/>
              <a:ext cx="19" cy="41"/>
            </a:xfrm>
            <a:custGeom>
              <a:avLst/>
              <a:gdLst>
                <a:gd name="T0" fmla="*/ 1 w 17"/>
                <a:gd name="T1" fmla="*/ 1 h 35"/>
                <a:gd name="T2" fmla="*/ 11 w 17"/>
                <a:gd name="T3" fmla="*/ 17 h 35"/>
                <a:gd name="T4" fmla="*/ 15 w 17"/>
                <a:gd name="T5" fmla="*/ 25 h 35"/>
                <a:gd name="T6" fmla="*/ 17 w 17"/>
                <a:gd name="T7" fmla="*/ 34 h 35"/>
                <a:gd name="T8" fmla="*/ 17 w 17"/>
                <a:gd name="T9" fmla="*/ 35 h 35"/>
                <a:gd name="T10" fmla="*/ 12 w 17"/>
                <a:gd name="T11" fmla="*/ 27 h 35"/>
                <a:gd name="T12" fmla="*/ 7 w 17"/>
                <a:gd name="T13" fmla="*/ 19 h 35"/>
                <a:gd name="T14" fmla="*/ 0 w 17"/>
                <a:gd name="T15" fmla="*/ 2 h 35"/>
                <a:gd name="T16" fmla="*/ 1 w 17"/>
                <a:gd name="T17"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5">
                  <a:moveTo>
                    <a:pt x="1" y="1"/>
                  </a:moveTo>
                  <a:cubicBezTo>
                    <a:pt x="6" y="5"/>
                    <a:pt x="9" y="11"/>
                    <a:pt x="11" y="17"/>
                  </a:cubicBezTo>
                  <a:cubicBezTo>
                    <a:pt x="13" y="19"/>
                    <a:pt x="14" y="22"/>
                    <a:pt x="15" y="25"/>
                  </a:cubicBezTo>
                  <a:cubicBezTo>
                    <a:pt x="16" y="28"/>
                    <a:pt x="17" y="31"/>
                    <a:pt x="17" y="34"/>
                  </a:cubicBezTo>
                  <a:cubicBezTo>
                    <a:pt x="17" y="35"/>
                    <a:pt x="17" y="35"/>
                    <a:pt x="17" y="35"/>
                  </a:cubicBezTo>
                  <a:cubicBezTo>
                    <a:pt x="14" y="33"/>
                    <a:pt x="13" y="30"/>
                    <a:pt x="12" y="27"/>
                  </a:cubicBezTo>
                  <a:cubicBezTo>
                    <a:pt x="10" y="25"/>
                    <a:pt x="9" y="22"/>
                    <a:pt x="7" y="19"/>
                  </a:cubicBezTo>
                  <a:cubicBezTo>
                    <a:pt x="4" y="14"/>
                    <a:pt x="1" y="8"/>
                    <a:pt x="0" y="2"/>
                  </a:cubicBezTo>
                  <a:cubicBezTo>
                    <a:pt x="0" y="1"/>
                    <a:pt x="0" y="0"/>
                    <a:pt x="1" y="1"/>
                  </a:cubicBezTo>
                  <a:close/>
                </a:path>
              </a:pathLst>
            </a:custGeom>
            <a:solidFill>
              <a:srgbClr val="E6A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2" name="Freeform 546">
              <a:extLst>
                <a:ext uri="{FF2B5EF4-FFF2-40B4-BE49-F238E27FC236}">
                  <a16:creationId xmlns:a16="http://schemas.microsoft.com/office/drawing/2014/main" id="{99211D04-2FED-4BDB-AC48-902201407E0C}"/>
                </a:ext>
              </a:extLst>
            </p:cNvPr>
            <p:cNvSpPr>
              <a:spLocks/>
            </p:cNvSpPr>
            <p:nvPr/>
          </p:nvSpPr>
          <p:spPr bwMode="auto">
            <a:xfrm>
              <a:off x="2877" y="2116"/>
              <a:ext cx="18" cy="36"/>
            </a:xfrm>
            <a:custGeom>
              <a:avLst/>
              <a:gdLst>
                <a:gd name="T0" fmla="*/ 11 w 15"/>
                <a:gd name="T1" fmla="*/ 1 h 31"/>
                <a:gd name="T2" fmla="*/ 15 w 15"/>
                <a:gd name="T3" fmla="*/ 10 h 31"/>
                <a:gd name="T4" fmla="*/ 15 w 15"/>
                <a:gd name="T5" fmla="*/ 18 h 31"/>
                <a:gd name="T6" fmla="*/ 11 w 15"/>
                <a:gd name="T7" fmla="*/ 26 h 31"/>
                <a:gd name="T8" fmla="*/ 8 w 15"/>
                <a:gd name="T9" fmla="*/ 28 h 31"/>
                <a:gd name="T10" fmla="*/ 4 w 15"/>
                <a:gd name="T11" fmla="*/ 30 h 31"/>
                <a:gd name="T12" fmla="*/ 0 w 15"/>
                <a:gd name="T13" fmla="*/ 29 h 31"/>
                <a:gd name="T14" fmla="*/ 1 w 15"/>
                <a:gd name="T15" fmla="*/ 25 h 31"/>
                <a:gd name="T16" fmla="*/ 2 w 15"/>
                <a:gd name="T17" fmla="*/ 25 h 31"/>
                <a:gd name="T18" fmla="*/ 2 w 15"/>
                <a:gd name="T19" fmla="*/ 24 h 31"/>
                <a:gd name="T20" fmla="*/ 3 w 15"/>
                <a:gd name="T21" fmla="*/ 23 h 31"/>
                <a:gd name="T22" fmla="*/ 4 w 15"/>
                <a:gd name="T23" fmla="*/ 22 h 31"/>
                <a:gd name="T24" fmla="*/ 4 w 15"/>
                <a:gd name="T25" fmla="*/ 22 h 31"/>
                <a:gd name="T26" fmla="*/ 4 w 15"/>
                <a:gd name="T27" fmla="*/ 22 h 31"/>
                <a:gd name="T28" fmla="*/ 4 w 15"/>
                <a:gd name="T29" fmla="*/ 21 h 31"/>
                <a:gd name="T30" fmla="*/ 6 w 15"/>
                <a:gd name="T31" fmla="*/ 18 h 31"/>
                <a:gd name="T32" fmla="*/ 6 w 15"/>
                <a:gd name="T33" fmla="*/ 18 h 31"/>
                <a:gd name="T34" fmla="*/ 6 w 15"/>
                <a:gd name="T35" fmla="*/ 17 h 31"/>
                <a:gd name="T36" fmla="*/ 6 w 15"/>
                <a:gd name="T37" fmla="*/ 16 h 31"/>
                <a:gd name="T38" fmla="*/ 7 w 15"/>
                <a:gd name="T39" fmla="*/ 14 h 31"/>
                <a:gd name="T40" fmla="*/ 7 w 15"/>
                <a:gd name="T41" fmla="*/ 14 h 31"/>
                <a:gd name="T42" fmla="*/ 7 w 15"/>
                <a:gd name="T43" fmla="*/ 13 h 31"/>
                <a:gd name="T44" fmla="*/ 7 w 15"/>
                <a:gd name="T45" fmla="*/ 10 h 31"/>
                <a:gd name="T46" fmla="*/ 7 w 15"/>
                <a:gd name="T47" fmla="*/ 10 h 31"/>
                <a:gd name="T48" fmla="*/ 6 w 15"/>
                <a:gd name="T49" fmla="*/ 9 h 31"/>
                <a:gd name="T50" fmla="*/ 6 w 15"/>
                <a:gd name="T51" fmla="*/ 8 h 31"/>
                <a:gd name="T52" fmla="*/ 5 w 15"/>
                <a:gd name="T53" fmla="*/ 4 h 31"/>
                <a:gd name="T54" fmla="*/ 7 w 15"/>
                <a:gd name="T55" fmla="*/ 0 h 31"/>
                <a:gd name="T56" fmla="*/ 11 w 15"/>
                <a:gd name="T57"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1">
                  <a:moveTo>
                    <a:pt x="11" y="1"/>
                  </a:moveTo>
                  <a:cubicBezTo>
                    <a:pt x="14" y="3"/>
                    <a:pt x="15" y="7"/>
                    <a:pt x="15" y="10"/>
                  </a:cubicBezTo>
                  <a:cubicBezTo>
                    <a:pt x="15" y="12"/>
                    <a:pt x="15" y="15"/>
                    <a:pt x="15" y="18"/>
                  </a:cubicBezTo>
                  <a:cubicBezTo>
                    <a:pt x="14" y="21"/>
                    <a:pt x="13" y="23"/>
                    <a:pt x="11" y="26"/>
                  </a:cubicBezTo>
                  <a:cubicBezTo>
                    <a:pt x="9" y="27"/>
                    <a:pt x="9" y="27"/>
                    <a:pt x="8" y="28"/>
                  </a:cubicBezTo>
                  <a:cubicBezTo>
                    <a:pt x="6" y="29"/>
                    <a:pt x="5" y="30"/>
                    <a:pt x="4" y="30"/>
                  </a:cubicBezTo>
                  <a:cubicBezTo>
                    <a:pt x="2" y="31"/>
                    <a:pt x="1" y="30"/>
                    <a:pt x="0" y="29"/>
                  </a:cubicBezTo>
                  <a:cubicBezTo>
                    <a:pt x="0" y="27"/>
                    <a:pt x="0" y="26"/>
                    <a:pt x="1" y="25"/>
                  </a:cubicBezTo>
                  <a:cubicBezTo>
                    <a:pt x="1" y="25"/>
                    <a:pt x="2" y="25"/>
                    <a:pt x="2" y="25"/>
                  </a:cubicBezTo>
                  <a:cubicBezTo>
                    <a:pt x="2" y="25"/>
                    <a:pt x="2" y="24"/>
                    <a:pt x="2" y="24"/>
                  </a:cubicBezTo>
                  <a:cubicBezTo>
                    <a:pt x="2" y="24"/>
                    <a:pt x="3" y="23"/>
                    <a:pt x="3" y="23"/>
                  </a:cubicBezTo>
                  <a:cubicBezTo>
                    <a:pt x="3" y="23"/>
                    <a:pt x="3" y="23"/>
                    <a:pt x="4" y="22"/>
                  </a:cubicBezTo>
                  <a:cubicBezTo>
                    <a:pt x="4" y="22"/>
                    <a:pt x="4" y="22"/>
                    <a:pt x="4" y="22"/>
                  </a:cubicBezTo>
                  <a:cubicBezTo>
                    <a:pt x="4" y="22"/>
                    <a:pt x="4" y="22"/>
                    <a:pt x="4" y="22"/>
                  </a:cubicBezTo>
                  <a:cubicBezTo>
                    <a:pt x="4" y="22"/>
                    <a:pt x="4" y="21"/>
                    <a:pt x="4" y="21"/>
                  </a:cubicBezTo>
                  <a:cubicBezTo>
                    <a:pt x="5" y="20"/>
                    <a:pt x="5" y="19"/>
                    <a:pt x="6" y="18"/>
                  </a:cubicBezTo>
                  <a:cubicBezTo>
                    <a:pt x="6" y="18"/>
                    <a:pt x="6" y="18"/>
                    <a:pt x="6" y="18"/>
                  </a:cubicBezTo>
                  <a:cubicBezTo>
                    <a:pt x="6" y="18"/>
                    <a:pt x="6" y="17"/>
                    <a:pt x="6" y="17"/>
                  </a:cubicBezTo>
                  <a:cubicBezTo>
                    <a:pt x="6" y="17"/>
                    <a:pt x="6" y="16"/>
                    <a:pt x="6" y="16"/>
                  </a:cubicBezTo>
                  <a:cubicBezTo>
                    <a:pt x="7" y="15"/>
                    <a:pt x="7" y="15"/>
                    <a:pt x="7" y="14"/>
                  </a:cubicBezTo>
                  <a:cubicBezTo>
                    <a:pt x="7" y="14"/>
                    <a:pt x="7" y="14"/>
                    <a:pt x="7" y="14"/>
                  </a:cubicBezTo>
                  <a:cubicBezTo>
                    <a:pt x="7" y="14"/>
                    <a:pt x="7" y="13"/>
                    <a:pt x="7" y="13"/>
                  </a:cubicBezTo>
                  <a:cubicBezTo>
                    <a:pt x="7" y="12"/>
                    <a:pt x="7" y="11"/>
                    <a:pt x="7" y="10"/>
                  </a:cubicBezTo>
                  <a:cubicBezTo>
                    <a:pt x="7" y="10"/>
                    <a:pt x="7" y="10"/>
                    <a:pt x="7" y="10"/>
                  </a:cubicBezTo>
                  <a:cubicBezTo>
                    <a:pt x="7" y="10"/>
                    <a:pt x="6" y="9"/>
                    <a:pt x="6" y="9"/>
                  </a:cubicBezTo>
                  <a:cubicBezTo>
                    <a:pt x="6" y="9"/>
                    <a:pt x="6" y="8"/>
                    <a:pt x="6" y="8"/>
                  </a:cubicBezTo>
                  <a:cubicBezTo>
                    <a:pt x="5" y="7"/>
                    <a:pt x="5" y="5"/>
                    <a:pt x="5" y="4"/>
                  </a:cubicBezTo>
                  <a:cubicBezTo>
                    <a:pt x="4" y="2"/>
                    <a:pt x="6" y="1"/>
                    <a:pt x="7" y="0"/>
                  </a:cubicBezTo>
                  <a:cubicBezTo>
                    <a:pt x="8" y="0"/>
                    <a:pt x="10" y="0"/>
                    <a:pt x="11" y="1"/>
                  </a:cubicBezTo>
                  <a:close/>
                </a:path>
              </a:pathLst>
            </a:custGeom>
            <a:solidFill>
              <a:srgbClr val="95B9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3" name="Freeform 547">
              <a:extLst>
                <a:ext uri="{FF2B5EF4-FFF2-40B4-BE49-F238E27FC236}">
                  <a16:creationId xmlns:a16="http://schemas.microsoft.com/office/drawing/2014/main" id="{B0820B3C-DD34-411C-B941-A2E1CA7DB44E}"/>
                </a:ext>
              </a:extLst>
            </p:cNvPr>
            <p:cNvSpPr>
              <a:spLocks/>
            </p:cNvSpPr>
            <p:nvPr/>
          </p:nvSpPr>
          <p:spPr bwMode="auto">
            <a:xfrm>
              <a:off x="2895" y="1994"/>
              <a:ext cx="31" cy="48"/>
            </a:xfrm>
            <a:custGeom>
              <a:avLst/>
              <a:gdLst>
                <a:gd name="T0" fmla="*/ 3 w 27"/>
                <a:gd name="T1" fmla="*/ 0 h 41"/>
                <a:gd name="T2" fmla="*/ 0 w 27"/>
                <a:gd name="T3" fmla="*/ 3 h 41"/>
                <a:gd name="T4" fmla="*/ 0 w 27"/>
                <a:gd name="T5" fmla="*/ 3 h 41"/>
                <a:gd name="T6" fmla="*/ 0 w 27"/>
                <a:gd name="T7" fmla="*/ 5 h 41"/>
                <a:gd name="T8" fmla="*/ 1 w 27"/>
                <a:gd name="T9" fmla="*/ 6 h 41"/>
                <a:gd name="T10" fmla="*/ 3 w 27"/>
                <a:gd name="T11" fmla="*/ 7 h 41"/>
                <a:gd name="T12" fmla="*/ 4 w 27"/>
                <a:gd name="T13" fmla="*/ 7 h 41"/>
                <a:gd name="T14" fmla="*/ 5 w 27"/>
                <a:gd name="T15" fmla="*/ 8 h 41"/>
                <a:gd name="T16" fmla="*/ 5 w 27"/>
                <a:gd name="T17" fmla="*/ 8 h 41"/>
                <a:gd name="T18" fmla="*/ 7 w 27"/>
                <a:gd name="T19" fmla="*/ 9 h 41"/>
                <a:gd name="T20" fmla="*/ 8 w 27"/>
                <a:gd name="T21" fmla="*/ 10 h 41"/>
                <a:gd name="T22" fmla="*/ 8 w 27"/>
                <a:gd name="T23" fmla="*/ 10 h 41"/>
                <a:gd name="T24" fmla="*/ 9 w 27"/>
                <a:gd name="T25" fmla="*/ 11 h 41"/>
                <a:gd name="T26" fmla="*/ 9 w 27"/>
                <a:gd name="T27" fmla="*/ 12 h 41"/>
                <a:gd name="T28" fmla="*/ 10 w 27"/>
                <a:gd name="T29" fmla="*/ 14 h 41"/>
                <a:gd name="T30" fmla="*/ 10 w 27"/>
                <a:gd name="T31" fmla="*/ 14 h 41"/>
                <a:gd name="T32" fmla="*/ 10 w 27"/>
                <a:gd name="T33" fmla="*/ 16 h 41"/>
                <a:gd name="T34" fmla="*/ 10 w 27"/>
                <a:gd name="T35" fmla="*/ 18 h 41"/>
                <a:gd name="T36" fmla="*/ 9 w 27"/>
                <a:gd name="T37" fmla="*/ 19 h 41"/>
                <a:gd name="T38" fmla="*/ 7 w 27"/>
                <a:gd name="T39" fmla="*/ 21 h 41"/>
                <a:gd name="T40" fmla="*/ 6 w 27"/>
                <a:gd name="T41" fmla="*/ 22 h 41"/>
                <a:gd name="T42" fmla="*/ 7 w 27"/>
                <a:gd name="T43" fmla="*/ 25 h 41"/>
                <a:gd name="T44" fmla="*/ 10 w 27"/>
                <a:gd name="T45" fmla="*/ 25 h 41"/>
                <a:gd name="T46" fmla="*/ 15 w 27"/>
                <a:gd name="T47" fmla="*/ 22 h 41"/>
                <a:gd name="T48" fmla="*/ 15 w 27"/>
                <a:gd name="T49" fmla="*/ 22 h 41"/>
                <a:gd name="T50" fmla="*/ 16 w 27"/>
                <a:gd name="T51" fmla="*/ 23 h 41"/>
                <a:gd name="T52" fmla="*/ 17 w 27"/>
                <a:gd name="T53" fmla="*/ 24 h 41"/>
                <a:gd name="T54" fmla="*/ 17 w 27"/>
                <a:gd name="T55" fmla="*/ 25 h 41"/>
                <a:gd name="T56" fmla="*/ 18 w 27"/>
                <a:gd name="T57" fmla="*/ 27 h 41"/>
                <a:gd name="T58" fmla="*/ 18 w 27"/>
                <a:gd name="T59" fmla="*/ 27 h 41"/>
                <a:gd name="T60" fmla="*/ 18 w 27"/>
                <a:gd name="T61" fmla="*/ 28 h 41"/>
                <a:gd name="T62" fmla="*/ 18 w 27"/>
                <a:gd name="T63" fmla="*/ 30 h 41"/>
                <a:gd name="T64" fmla="*/ 18 w 27"/>
                <a:gd name="T65" fmla="*/ 31 h 41"/>
                <a:gd name="T66" fmla="*/ 16 w 27"/>
                <a:gd name="T67" fmla="*/ 34 h 41"/>
                <a:gd name="T68" fmla="*/ 16 w 27"/>
                <a:gd name="T69" fmla="*/ 35 h 41"/>
                <a:gd name="T70" fmla="*/ 15 w 27"/>
                <a:gd name="T71" fmla="*/ 36 h 41"/>
                <a:gd name="T72" fmla="*/ 14 w 27"/>
                <a:gd name="T73" fmla="*/ 40 h 41"/>
                <a:gd name="T74" fmla="*/ 19 w 27"/>
                <a:gd name="T75" fmla="*/ 40 h 41"/>
                <a:gd name="T76" fmla="*/ 20 w 27"/>
                <a:gd name="T77" fmla="*/ 40 h 41"/>
                <a:gd name="T78" fmla="*/ 21 w 27"/>
                <a:gd name="T79" fmla="*/ 39 h 41"/>
                <a:gd name="T80" fmla="*/ 24 w 27"/>
                <a:gd name="T81" fmla="*/ 37 h 41"/>
                <a:gd name="T82" fmla="*/ 21 w 27"/>
                <a:gd name="T83" fmla="*/ 16 h 41"/>
                <a:gd name="T84" fmla="*/ 17 w 27"/>
                <a:gd name="T85" fmla="*/ 10 h 41"/>
                <a:gd name="T86" fmla="*/ 5 w 27"/>
                <a:gd name="T8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 h="41">
                  <a:moveTo>
                    <a:pt x="3" y="0"/>
                  </a:moveTo>
                  <a:cubicBezTo>
                    <a:pt x="4" y="0"/>
                    <a:pt x="4" y="0"/>
                    <a:pt x="3" y="0"/>
                  </a:cubicBezTo>
                  <a:cubicBezTo>
                    <a:pt x="2" y="0"/>
                    <a:pt x="2" y="0"/>
                    <a:pt x="1" y="1"/>
                  </a:cubicBezTo>
                  <a:cubicBezTo>
                    <a:pt x="0" y="2"/>
                    <a:pt x="0" y="2"/>
                    <a:pt x="0" y="3"/>
                  </a:cubicBezTo>
                  <a:cubicBezTo>
                    <a:pt x="0" y="3"/>
                    <a:pt x="0" y="3"/>
                    <a:pt x="0" y="2"/>
                  </a:cubicBezTo>
                  <a:cubicBezTo>
                    <a:pt x="0" y="3"/>
                    <a:pt x="0" y="3"/>
                    <a:pt x="0" y="3"/>
                  </a:cubicBezTo>
                  <a:cubicBezTo>
                    <a:pt x="0" y="4"/>
                    <a:pt x="0" y="4"/>
                    <a:pt x="0" y="5"/>
                  </a:cubicBezTo>
                  <a:cubicBezTo>
                    <a:pt x="0" y="5"/>
                    <a:pt x="0" y="5"/>
                    <a:pt x="0" y="5"/>
                  </a:cubicBezTo>
                  <a:cubicBezTo>
                    <a:pt x="0" y="5"/>
                    <a:pt x="0" y="5"/>
                    <a:pt x="0" y="5"/>
                  </a:cubicBezTo>
                  <a:cubicBezTo>
                    <a:pt x="0" y="5"/>
                    <a:pt x="1" y="5"/>
                    <a:pt x="1" y="6"/>
                  </a:cubicBezTo>
                  <a:cubicBezTo>
                    <a:pt x="1" y="6"/>
                    <a:pt x="2" y="7"/>
                    <a:pt x="2" y="7"/>
                  </a:cubicBezTo>
                  <a:cubicBezTo>
                    <a:pt x="3" y="7"/>
                    <a:pt x="3" y="7"/>
                    <a:pt x="3" y="7"/>
                  </a:cubicBezTo>
                  <a:cubicBezTo>
                    <a:pt x="3" y="7"/>
                    <a:pt x="3" y="7"/>
                    <a:pt x="3" y="7"/>
                  </a:cubicBezTo>
                  <a:cubicBezTo>
                    <a:pt x="3" y="7"/>
                    <a:pt x="4" y="7"/>
                    <a:pt x="4" y="7"/>
                  </a:cubicBezTo>
                  <a:cubicBezTo>
                    <a:pt x="4" y="7"/>
                    <a:pt x="3" y="7"/>
                    <a:pt x="4" y="7"/>
                  </a:cubicBezTo>
                  <a:cubicBezTo>
                    <a:pt x="4" y="8"/>
                    <a:pt x="5" y="8"/>
                    <a:pt x="5" y="8"/>
                  </a:cubicBezTo>
                  <a:cubicBezTo>
                    <a:pt x="5" y="8"/>
                    <a:pt x="5" y="8"/>
                    <a:pt x="5" y="8"/>
                  </a:cubicBezTo>
                  <a:cubicBezTo>
                    <a:pt x="5" y="8"/>
                    <a:pt x="5" y="8"/>
                    <a:pt x="5" y="8"/>
                  </a:cubicBezTo>
                  <a:cubicBezTo>
                    <a:pt x="5" y="8"/>
                    <a:pt x="6" y="8"/>
                    <a:pt x="6" y="8"/>
                  </a:cubicBezTo>
                  <a:cubicBezTo>
                    <a:pt x="6" y="8"/>
                    <a:pt x="7" y="9"/>
                    <a:pt x="7" y="9"/>
                  </a:cubicBezTo>
                  <a:cubicBezTo>
                    <a:pt x="7" y="9"/>
                    <a:pt x="7" y="9"/>
                    <a:pt x="8" y="9"/>
                  </a:cubicBezTo>
                  <a:cubicBezTo>
                    <a:pt x="8" y="9"/>
                    <a:pt x="8" y="10"/>
                    <a:pt x="8" y="10"/>
                  </a:cubicBezTo>
                  <a:cubicBezTo>
                    <a:pt x="8" y="10"/>
                    <a:pt x="8" y="10"/>
                    <a:pt x="8" y="10"/>
                  </a:cubicBezTo>
                  <a:cubicBezTo>
                    <a:pt x="8" y="10"/>
                    <a:pt x="8" y="10"/>
                    <a:pt x="8" y="10"/>
                  </a:cubicBezTo>
                  <a:cubicBezTo>
                    <a:pt x="8" y="10"/>
                    <a:pt x="9" y="10"/>
                    <a:pt x="9" y="11"/>
                  </a:cubicBezTo>
                  <a:cubicBezTo>
                    <a:pt x="9" y="11"/>
                    <a:pt x="9" y="11"/>
                    <a:pt x="9" y="11"/>
                  </a:cubicBezTo>
                  <a:cubicBezTo>
                    <a:pt x="9" y="11"/>
                    <a:pt x="9" y="11"/>
                    <a:pt x="9" y="11"/>
                  </a:cubicBezTo>
                  <a:cubicBezTo>
                    <a:pt x="9" y="12"/>
                    <a:pt x="9" y="11"/>
                    <a:pt x="9" y="12"/>
                  </a:cubicBezTo>
                  <a:cubicBezTo>
                    <a:pt x="10" y="12"/>
                    <a:pt x="10" y="13"/>
                    <a:pt x="10" y="13"/>
                  </a:cubicBezTo>
                  <a:cubicBezTo>
                    <a:pt x="10" y="13"/>
                    <a:pt x="10" y="14"/>
                    <a:pt x="10" y="14"/>
                  </a:cubicBezTo>
                  <a:cubicBezTo>
                    <a:pt x="10" y="14"/>
                    <a:pt x="10" y="14"/>
                    <a:pt x="10" y="14"/>
                  </a:cubicBezTo>
                  <a:cubicBezTo>
                    <a:pt x="10" y="14"/>
                    <a:pt x="10" y="14"/>
                    <a:pt x="10" y="14"/>
                  </a:cubicBezTo>
                  <a:cubicBezTo>
                    <a:pt x="10" y="15"/>
                    <a:pt x="10" y="15"/>
                    <a:pt x="10" y="15"/>
                  </a:cubicBezTo>
                  <a:cubicBezTo>
                    <a:pt x="10" y="15"/>
                    <a:pt x="10" y="16"/>
                    <a:pt x="10" y="16"/>
                  </a:cubicBezTo>
                  <a:cubicBezTo>
                    <a:pt x="10" y="16"/>
                    <a:pt x="10" y="17"/>
                    <a:pt x="10" y="17"/>
                  </a:cubicBezTo>
                  <a:cubicBezTo>
                    <a:pt x="10" y="17"/>
                    <a:pt x="10" y="18"/>
                    <a:pt x="10" y="18"/>
                  </a:cubicBezTo>
                  <a:cubicBezTo>
                    <a:pt x="9" y="18"/>
                    <a:pt x="9" y="18"/>
                    <a:pt x="9" y="18"/>
                  </a:cubicBezTo>
                  <a:cubicBezTo>
                    <a:pt x="9" y="19"/>
                    <a:pt x="9" y="19"/>
                    <a:pt x="9" y="19"/>
                  </a:cubicBezTo>
                  <a:cubicBezTo>
                    <a:pt x="9" y="19"/>
                    <a:pt x="8" y="20"/>
                    <a:pt x="8" y="20"/>
                  </a:cubicBezTo>
                  <a:cubicBezTo>
                    <a:pt x="8" y="20"/>
                    <a:pt x="8" y="20"/>
                    <a:pt x="7" y="21"/>
                  </a:cubicBezTo>
                  <a:cubicBezTo>
                    <a:pt x="7" y="21"/>
                    <a:pt x="7" y="21"/>
                    <a:pt x="7" y="21"/>
                  </a:cubicBezTo>
                  <a:cubicBezTo>
                    <a:pt x="7" y="21"/>
                    <a:pt x="6" y="22"/>
                    <a:pt x="6" y="22"/>
                  </a:cubicBezTo>
                  <a:cubicBezTo>
                    <a:pt x="6" y="23"/>
                    <a:pt x="6" y="23"/>
                    <a:pt x="6" y="23"/>
                  </a:cubicBezTo>
                  <a:cubicBezTo>
                    <a:pt x="6" y="24"/>
                    <a:pt x="7" y="25"/>
                    <a:pt x="7" y="25"/>
                  </a:cubicBezTo>
                  <a:cubicBezTo>
                    <a:pt x="8" y="25"/>
                    <a:pt x="8" y="25"/>
                    <a:pt x="9" y="25"/>
                  </a:cubicBezTo>
                  <a:cubicBezTo>
                    <a:pt x="9" y="25"/>
                    <a:pt x="10" y="25"/>
                    <a:pt x="10" y="25"/>
                  </a:cubicBezTo>
                  <a:cubicBezTo>
                    <a:pt x="12" y="24"/>
                    <a:pt x="14" y="23"/>
                    <a:pt x="15" y="22"/>
                  </a:cubicBezTo>
                  <a:cubicBezTo>
                    <a:pt x="15" y="22"/>
                    <a:pt x="15" y="22"/>
                    <a:pt x="15" y="22"/>
                  </a:cubicBezTo>
                  <a:cubicBezTo>
                    <a:pt x="15" y="22"/>
                    <a:pt x="15" y="22"/>
                    <a:pt x="15" y="22"/>
                  </a:cubicBezTo>
                  <a:cubicBezTo>
                    <a:pt x="15" y="22"/>
                    <a:pt x="15" y="22"/>
                    <a:pt x="15" y="22"/>
                  </a:cubicBezTo>
                  <a:cubicBezTo>
                    <a:pt x="16" y="22"/>
                    <a:pt x="16" y="23"/>
                    <a:pt x="16" y="23"/>
                  </a:cubicBezTo>
                  <a:cubicBezTo>
                    <a:pt x="16" y="23"/>
                    <a:pt x="16" y="23"/>
                    <a:pt x="16" y="23"/>
                  </a:cubicBezTo>
                  <a:cubicBezTo>
                    <a:pt x="16" y="23"/>
                    <a:pt x="16" y="23"/>
                    <a:pt x="16" y="23"/>
                  </a:cubicBezTo>
                  <a:cubicBezTo>
                    <a:pt x="17" y="23"/>
                    <a:pt x="17" y="24"/>
                    <a:pt x="17" y="24"/>
                  </a:cubicBezTo>
                  <a:cubicBezTo>
                    <a:pt x="17" y="24"/>
                    <a:pt x="17" y="24"/>
                    <a:pt x="17" y="25"/>
                  </a:cubicBezTo>
                  <a:cubicBezTo>
                    <a:pt x="17" y="25"/>
                    <a:pt x="17" y="25"/>
                    <a:pt x="17" y="25"/>
                  </a:cubicBezTo>
                  <a:cubicBezTo>
                    <a:pt x="18" y="25"/>
                    <a:pt x="18" y="26"/>
                    <a:pt x="18" y="26"/>
                  </a:cubicBezTo>
                  <a:cubicBezTo>
                    <a:pt x="18" y="26"/>
                    <a:pt x="18" y="26"/>
                    <a:pt x="18" y="27"/>
                  </a:cubicBezTo>
                  <a:cubicBezTo>
                    <a:pt x="18" y="27"/>
                    <a:pt x="18" y="27"/>
                    <a:pt x="18" y="27"/>
                  </a:cubicBezTo>
                  <a:cubicBezTo>
                    <a:pt x="18" y="27"/>
                    <a:pt x="18" y="27"/>
                    <a:pt x="18" y="27"/>
                  </a:cubicBezTo>
                  <a:cubicBezTo>
                    <a:pt x="18" y="27"/>
                    <a:pt x="18" y="28"/>
                    <a:pt x="18" y="28"/>
                  </a:cubicBezTo>
                  <a:cubicBezTo>
                    <a:pt x="18" y="28"/>
                    <a:pt x="18" y="28"/>
                    <a:pt x="18" y="28"/>
                  </a:cubicBezTo>
                  <a:cubicBezTo>
                    <a:pt x="18" y="29"/>
                    <a:pt x="18" y="29"/>
                    <a:pt x="18" y="29"/>
                  </a:cubicBezTo>
                  <a:cubicBezTo>
                    <a:pt x="18" y="29"/>
                    <a:pt x="18" y="30"/>
                    <a:pt x="18" y="30"/>
                  </a:cubicBezTo>
                  <a:cubicBezTo>
                    <a:pt x="18" y="31"/>
                    <a:pt x="18" y="31"/>
                    <a:pt x="18" y="31"/>
                  </a:cubicBezTo>
                  <a:cubicBezTo>
                    <a:pt x="18" y="31"/>
                    <a:pt x="18" y="31"/>
                    <a:pt x="18" y="31"/>
                  </a:cubicBezTo>
                  <a:cubicBezTo>
                    <a:pt x="18" y="32"/>
                    <a:pt x="17" y="32"/>
                    <a:pt x="17" y="32"/>
                  </a:cubicBezTo>
                  <a:cubicBezTo>
                    <a:pt x="17" y="33"/>
                    <a:pt x="17" y="33"/>
                    <a:pt x="16" y="34"/>
                  </a:cubicBezTo>
                  <a:cubicBezTo>
                    <a:pt x="16" y="34"/>
                    <a:pt x="16" y="34"/>
                    <a:pt x="16" y="34"/>
                  </a:cubicBezTo>
                  <a:cubicBezTo>
                    <a:pt x="16" y="35"/>
                    <a:pt x="16" y="35"/>
                    <a:pt x="16" y="35"/>
                  </a:cubicBezTo>
                  <a:cubicBezTo>
                    <a:pt x="15" y="35"/>
                    <a:pt x="15" y="36"/>
                    <a:pt x="15" y="36"/>
                  </a:cubicBezTo>
                  <a:cubicBezTo>
                    <a:pt x="15" y="36"/>
                    <a:pt x="16" y="35"/>
                    <a:pt x="15" y="36"/>
                  </a:cubicBezTo>
                  <a:cubicBezTo>
                    <a:pt x="15" y="37"/>
                    <a:pt x="15" y="36"/>
                    <a:pt x="14" y="37"/>
                  </a:cubicBezTo>
                  <a:cubicBezTo>
                    <a:pt x="14" y="38"/>
                    <a:pt x="14" y="39"/>
                    <a:pt x="14" y="40"/>
                  </a:cubicBezTo>
                  <a:cubicBezTo>
                    <a:pt x="15" y="41"/>
                    <a:pt x="16" y="41"/>
                    <a:pt x="17" y="41"/>
                  </a:cubicBezTo>
                  <a:cubicBezTo>
                    <a:pt x="17" y="41"/>
                    <a:pt x="18" y="41"/>
                    <a:pt x="19" y="40"/>
                  </a:cubicBezTo>
                  <a:cubicBezTo>
                    <a:pt x="19" y="40"/>
                    <a:pt x="19" y="40"/>
                    <a:pt x="20" y="40"/>
                  </a:cubicBezTo>
                  <a:cubicBezTo>
                    <a:pt x="20" y="40"/>
                    <a:pt x="20" y="40"/>
                    <a:pt x="20" y="40"/>
                  </a:cubicBezTo>
                  <a:cubicBezTo>
                    <a:pt x="20" y="40"/>
                    <a:pt x="20" y="40"/>
                    <a:pt x="20" y="40"/>
                  </a:cubicBezTo>
                  <a:cubicBezTo>
                    <a:pt x="21" y="39"/>
                    <a:pt x="21" y="39"/>
                    <a:pt x="21" y="39"/>
                  </a:cubicBezTo>
                  <a:cubicBezTo>
                    <a:pt x="22" y="39"/>
                    <a:pt x="22" y="39"/>
                    <a:pt x="22" y="39"/>
                  </a:cubicBezTo>
                  <a:cubicBezTo>
                    <a:pt x="23" y="38"/>
                    <a:pt x="23" y="38"/>
                    <a:pt x="24" y="37"/>
                  </a:cubicBezTo>
                  <a:cubicBezTo>
                    <a:pt x="25" y="34"/>
                    <a:pt x="26" y="32"/>
                    <a:pt x="27" y="29"/>
                  </a:cubicBezTo>
                  <a:cubicBezTo>
                    <a:pt x="27" y="24"/>
                    <a:pt x="24" y="19"/>
                    <a:pt x="21" y="16"/>
                  </a:cubicBezTo>
                  <a:cubicBezTo>
                    <a:pt x="20" y="15"/>
                    <a:pt x="19" y="14"/>
                    <a:pt x="18" y="14"/>
                  </a:cubicBezTo>
                  <a:cubicBezTo>
                    <a:pt x="18" y="12"/>
                    <a:pt x="18" y="11"/>
                    <a:pt x="17" y="10"/>
                  </a:cubicBezTo>
                  <a:cubicBezTo>
                    <a:pt x="17" y="6"/>
                    <a:pt x="14" y="3"/>
                    <a:pt x="11" y="1"/>
                  </a:cubicBezTo>
                  <a:cubicBezTo>
                    <a:pt x="9" y="0"/>
                    <a:pt x="7" y="0"/>
                    <a:pt x="5" y="0"/>
                  </a:cubicBezTo>
                  <a:cubicBezTo>
                    <a:pt x="4" y="0"/>
                    <a:pt x="4" y="0"/>
                    <a:pt x="3" y="0"/>
                  </a:cubicBezTo>
                  <a:close/>
                </a:path>
              </a:pathLst>
            </a:custGeom>
            <a:solidFill>
              <a:srgbClr val="95B9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4" name="Rectangle 548">
              <a:extLst>
                <a:ext uri="{FF2B5EF4-FFF2-40B4-BE49-F238E27FC236}">
                  <a16:creationId xmlns:a16="http://schemas.microsoft.com/office/drawing/2014/main" id="{73D7C6B6-C124-450E-9990-AB2C584BD044}"/>
                </a:ext>
              </a:extLst>
            </p:cNvPr>
            <p:cNvSpPr>
              <a:spLocks noChangeArrowheads="1"/>
            </p:cNvSpPr>
            <p:nvPr/>
          </p:nvSpPr>
          <p:spPr bwMode="auto">
            <a:xfrm>
              <a:off x="2895" y="2000"/>
              <a:ext cx="1" cy="1"/>
            </a:xfrm>
            <a:prstGeom prst="rect">
              <a:avLst/>
            </a:prstGeom>
            <a:solidFill>
              <a:srgbClr val="95B9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5" name="Freeform 549">
              <a:extLst>
                <a:ext uri="{FF2B5EF4-FFF2-40B4-BE49-F238E27FC236}">
                  <a16:creationId xmlns:a16="http://schemas.microsoft.com/office/drawing/2014/main" id="{22B6E550-308E-418C-8C5A-CE147A1E495F}"/>
                </a:ext>
              </a:extLst>
            </p:cNvPr>
            <p:cNvSpPr>
              <a:spLocks/>
            </p:cNvSpPr>
            <p:nvPr/>
          </p:nvSpPr>
          <p:spPr bwMode="auto">
            <a:xfrm>
              <a:off x="2798" y="1954"/>
              <a:ext cx="28" cy="19"/>
            </a:xfrm>
            <a:custGeom>
              <a:avLst/>
              <a:gdLst>
                <a:gd name="T0" fmla="*/ 7 w 24"/>
                <a:gd name="T1" fmla="*/ 0 h 16"/>
                <a:gd name="T2" fmla="*/ 6 w 24"/>
                <a:gd name="T3" fmla="*/ 1 h 16"/>
                <a:gd name="T4" fmla="*/ 5 w 24"/>
                <a:gd name="T5" fmla="*/ 2 h 16"/>
                <a:gd name="T6" fmla="*/ 4 w 24"/>
                <a:gd name="T7" fmla="*/ 3 h 16"/>
                <a:gd name="T8" fmla="*/ 3 w 24"/>
                <a:gd name="T9" fmla="*/ 3 h 16"/>
                <a:gd name="T10" fmla="*/ 0 w 24"/>
                <a:gd name="T11" fmla="*/ 8 h 16"/>
                <a:gd name="T12" fmla="*/ 1 w 24"/>
                <a:gd name="T13" fmla="*/ 9 h 16"/>
                <a:gd name="T14" fmla="*/ 2 w 24"/>
                <a:gd name="T15" fmla="*/ 8 h 16"/>
                <a:gd name="T16" fmla="*/ 3 w 24"/>
                <a:gd name="T17" fmla="*/ 8 h 16"/>
                <a:gd name="T18" fmla="*/ 3 w 24"/>
                <a:gd name="T19" fmla="*/ 8 h 16"/>
                <a:gd name="T20" fmla="*/ 4 w 24"/>
                <a:gd name="T21" fmla="*/ 8 h 16"/>
                <a:gd name="T22" fmla="*/ 5 w 24"/>
                <a:gd name="T23" fmla="*/ 8 h 16"/>
                <a:gd name="T24" fmla="*/ 5 w 24"/>
                <a:gd name="T25" fmla="*/ 8 h 16"/>
                <a:gd name="T26" fmla="*/ 5 w 24"/>
                <a:gd name="T27" fmla="*/ 8 h 16"/>
                <a:gd name="T28" fmla="*/ 8 w 24"/>
                <a:gd name="T29" fmla="*/ 8 h 16"/>
                <a:gd name="T30" fmla="*/ 9 w 24"/>
                <a:gd name="T31" fmla="*/ 8 h 16"/>
                <a:gd name="T32" fmla="*/ 10 w 24"/>
                <a:gd name="T33" fmla="*/ 8 h 16"/>
                <a:gd name="T34" fmla="*/ 10 w 24"/>
                <a:gd name="T35" fmla="*/ 8 h 16"/>
                <a:gd name="T36" fmla="*/ 11 w 24"/>
                <a:gd name="T37" fmla="*/ 8 h 16"/>
                <a:gd name="T38" fmla="*/ 11 w 24"/>
                <a:gd name="T39" fmla="*/ 8 h 16"/>
                <a:gd name="T40" fmla="*/ 13 w 24"/>
                <a:gd name="T41" fmla="*/ 8 h 16"/>
                <a:gd name="T42" fmla="*/ 13 w 24"/>
                <a:gd name="T43" fmla="*/ 9 h 16"/>
                <a:gd name="T44" fmla="*/ 14 w 24"/>
                <a:gd name="T45" fmla="*/ 9 h 16"/>
                <a:gd name="T46" fmla="*/ 15 w 24"/>
                <a:gd name="T47" fmla="*/ 10 h 16"/>
                <a:gd name="T48" fmla="*/ 16 w 24"/>
                <a:gd name="T49" fmla="*/ 10 h 16"/>
                <a:gd name="T50" fmla="*/ 16 w 24"/>
                <a:gd name="T51" fmla="*/ 10 h 16"/>
                <a:gd name="T52" fmla="*/ 18 w 24"/>
                <a:gd name="T53" fmla="*/ 12 h 16"/>
                <a:gd name="T54" fmla="*/ 18 w 24"/>
                <a:gd name="T55" fmla="*/ 12 h 16"/>
                <a:gd name="T56" fmla="*/ 18 w 24"/>
                <a:gd name="T57" fmla="*/ 12 h 16"/>
                <a:gd name="T58" fmla="*/ 18 w 24"/>
                <a:gd name="T59" fmla="*/ 12 h 16"/>
                <a:gd name="T60" fmla="*/ 19 w 24"/>
                <a:gd name="T61" fmla="*/ 13 h 16"/>
                <a:gd name="T62" fmla="*/ 21 w 24"/>
                <a:gd name="T63" fmla="*/ 15 h 16"/>
                <a:gd name="T64" fmla="*/ 23 w 24"/>
                <a:gd name="T65" fmla="*/ 15 h 16"/>
                <a:gd name="T66" fmla="*/ 24 w 24"/>
                <a:gd name="T67" fmla="*/ 12 h 16"/>
                <a:gd name="T68" fmla="*/ 23 w 24"/>
                <a:gd name="T69" fmla="*/ 8 h 16"/>
                <a:gd name="T70" fmla="*/ 18 w 24"/>
                <a:gd name="T71" fmla="*/ 3 h 16"/>
                <a:gd name="T72" fmla="*/ 11 w 24"/>
                <a:gd name="T73" fmla="*/ 0 h 16"/>
                <a:gd name="T74" fmla="*/ 7 w 24"/>
                <a:gd name="T7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 h="16">
                  <a:moveTo>
                    <a:pt x="7" y="0"/>
                  </a:moveTo>
                  <a:cubicBezTo>
                    <a:pt x="6" y="1"/>
                    <a:pt x="6" y="1"/>
                    <a:pt x="6" y="1"/>
                  </a:cubicBezTo>
                  <a:cubicBezTo>
                    <a:pt x="6" y="1"/>
                    <a:pt x="5" y="1"/>
                    <a:pt x="5" y="2"/>
                  </a:cubicBezTo>
                  <a:cubicBezTo>
                    <a:pt x="4" y="2"/>
                    <a:pt x="4" y="2"/>
                    <a:pt x="4" y="3"/>
                  </a:cubicBezTo>
                  <a:cubicBezTo>
                    <a:pt x="4" y="3"/>
                    <a:pt x="3" y="3"/>
                    <a:pt x="3" y="3"/>
                  </a:cubicBezTo>
                  <a:cubicBezTo>
                    <a:pt x="2" y="5"/>
                    <a:pt x="1" y="6"/>
                    <a:pt x="0" y="8"/>
                  </a:cubicBezTo>
                  <a:cubicBezTo>
                    <a:pt x="0" y="8"/>
                    <a:pt x="1" y="9"/>
                    <a:pt x="1" y="9"/>
                  </a:cubicBezTo>
                  <a:cubicBezTo>
                    <a:pt x="2" y="8"/>
                    <a:pt x="2" y="8"/>
                    <a:pt x="2" y="8"/>
                  </a:cubicBezTo>
                  <a:cubicBezTo>
                    <a:pt x="2" y="8"/>
                    <a:pt x="3" y="8"/>
                    <a:pt x="3" y="8"/>
                  </a:cubicBezTo>
                  <a:cubicBezTo>
                    <a:pt x="3" y="8"/>
                    <a:pt x="3" y="8"/>
                    <a:pt x="3" y="8"/>
                  </a:cubicBezTo>
                  <a:cubicBezTo>
                    <a:pt x="3" y="8"/>
                    <a:pt x="4" y="8"/>
                    <a:pt x="4" y="8"/>
                  </a:cubicBezTo>
                  <a:cubicBezTo>
                    <a:pt x="4" y="8"/>
                    <a:pt x="5" y="8"/>
                    <a:pt x="5" y="8"/>
                  </a:cubicBezTo>
                  <a:cubicBezTo>
                    <a:pt x="5" y="8"/>
                    <a:pt x="5" y="8"/>
                    <a:pt x="5" y="8"/>
                  </a:cubicBezTo>
                  <a:cubicBezTo>
                    <a:pt x="5" y="8"/>
                    <a:pt x="5" y="8"/>
                    <a:pt x="5" y="8"/>
                  </a:cubicBezTo>
                  <a:cubicBezTo>
                    <a:pt x="6" y="8"/>
                    <a:pt x="7" y="8"/>
                    <a:pt x="8" y="8"/>
                  </a:cubicBezTo>
                  <a:cubicBezTo>
                    <a:pt x="9" y="8"/>
                    <a:pt x="9" y="8"/>
                    <a:pt x="9" y="8"/>
                  </a:cubicBezTo>
                  <a:cubicBezTo>
                    <a:pt x="10" y="8"/>
                    <a:pt x="10" y="8"/>
                    <a:pt x="10" y="8"/>
                  </a:cubicBezTo>
                  <a:cubicBezTo>
                    <a:pt x="10" y="8"/>
                    <a:pt x="10" y="8"/>
                    <a:pt x="10" y="8"/>
                  </a:cubicBezTo>
                  <a:cubicBezTo>
                    <a:pt x="11" y="8"/>
                    <a:pt x="11" y="8"/>
                    <a:pt x="11" y="8"/>
                  </a:cubicBezTo>
                  <a:cubicBezTo>
                    <a:pt x="11" y="8"/>
                    <a:pt x="11" y="8"/>
                    <a:pt x="11" y="8"/>
                  </a:cubicBezTo>
                  <a:cubicBezTo>
                    <a:pt x="12" y="8"/>
                    <a:pt x="12" y="8"/>
                    <a:pt x="13" y="8"/>
                  </a:cubicBezTo>
                  <a:cubicBezTo>
                    <a:pt x="13" y="8"/>
                    <a:pt x="13" y="9"/>
                    <a:pt x="13" y="9"/>
                  </a:cubicBezTo>
                  <a:cubicBezTo>
                    <a:pt x="14" y="9"/>
                    <a:pt x="14" y="9"/>
                    <a:pt x="14" y="9"/>
                  </a:cubicBezTo>
                  <a:cubicBezTo>
                    <a:pt x="15" y="9"/>
                    <a:pt x="15" y="9"/>
                    <a:pt x="15" y="10"/>
                  </a:cubicBezTo>
                  <a:cubicBezTo>
                    <a:pt x="15" y="10"/>
                    <a:pt x="16" y="10"/>
                    <a:pt x="16" y="10"/>
                  </a:cubicBezTo>
                  <a:cubicBezTo>
                    <a:pt x="16" y="10"/>
                    <a:pt x="16" y="10"/>
                    <a:pt x="16" y="10"/>
                  </a:cubicBezTo>
                  <a:cubicBezTo>
                    <a:pt x="17" y="11"/>
                    <a:pt x="17" y="11"/>
                    <a:pt x="18" y="12"/>
                  </a:cubicBezTo>
                  <a:cubicBezTo>
                    <a:pt x="18" y="12"/>
                    <a:pt x="18" y="12"/>
                    <a:pt x="18" y="12"/>
                  </a:cubicBezTo>
                  <a:cubicBezTo>
                    <a:pt x="18" y="12"/>
                    <a:pt x="18" y="12"/>
                    <a:pt x="18" y="12"/>
                  </a:cubicBezTo>
                  <a:cubicBezTo>
                    <a:pt x="18" y="12"/>
                    <a:pt x="18" y="12"/>
                    <a:pt x="18" y="12"/>
                  </a:cubicBezTo>
                  <a:cubicBezTo>
                    <a:pt x="19" y="13"/>
                    <a:pt x="19" y="13"/>
                    <a:pt x="19" y="13"/>
                  </a:cubicBezTo>
                  <a:cubicBezTo>
                    <a:pt x="20" y="14"/>
                    <a:pt x="20" y="14"/>
                    <a:pt x="21" y="15"/>
                  </a:cubicBezTo>
                  <a:cubicBezTo>
                    <a:pt x="22" y="16"/>
                    <a:pt x="23" y="15"/>
                    <a:pt x="23" y="15"/>
                  </a:cubicBezTo>
                  <a:cubicBezTo>
                    <a:pt x="23" y="14"/>
                    <a:pt x="24" y="13"/>
                    <a:pt x="24" y="12"/>
                  </a:cubicBezTo>
                  <a:cubicBezTo>
                    <a:pt x="23" y="10"/>
                    <a:pt x="23" y="9"/>
                    <a:pt x="23" y="8"/>
                  </a:cubicBezTo>
                  <a:cubicBezTo>
                    <a:pt x="22" y="6"/>
                    <a:pt x="20" y="4"/>
                    <a:pt x="18" y="3"/>
                  </a:cubicBezTo>
                  <a:cubicBezTo>
                    <a:pt x="16" y="1"/>
                    <a:pt x="13" y="0"/>
                    <a:pt x="11" y="0"/>
                  </a:cubicBezTo>
                  <a:cubicBezTo>
                    <a:pt x="9" y="0"/>
                    <a:pt x="8" y="0"/>
                    <a:pt x="7" y="0"/>
                  </a:cubicBezTo>
                  <a:close/>
                </a:path>
              </a:pathLst>
            </a:custGeom>
            <a:solidFill>
              <a:srgbClr val="95B9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6" name="Freeform 550">
              <a:extLst>
                <a:ext uri="{FF2B5EF4-FFF2-40B4-BE49-F238E27FC236}">
                  <a16:creationId xmlns:a16="http://schemas.microsoft.com/office/drawing/2014/main" id="{A9691E79-901A-4699-94C5-C867D5FB9475}"/>
                </a:ext>
              </a:extLst>
            </p:cNvPr>
            <p:cNvSpPr>
              <a:spLocks/>
            </p:cNvSpPr>
            <p:nvPr/>
          </p:nvSpPr>
          <p:spPr bwMode="auto">
            <a:xfrm>
              <a:off x="2804" y="1955"/>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95B9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7" name="Freeform 551">
              <a:extLst>
                <a:ext uri="{FF2B5EF4-FFF2-40B4-BE49-F238E27FC236}">
                  <a16:creationId xmlns:a16="http://schemas.microsoft.com/office/drawing/2014/main" id="{FBB996E5-8CDC-4EB5-9806-DAAFE2CE030E}"/>
                </a:ext>
              </a:extLst>
            </p:cNvPr>
            <p:cNvSpPr>
              <a:spLocks/>
            </p:cNvSpPr>
            <p:nvPr/>
          </p:nvSpPr>
          <p:spPr bwMode="auto">
            <a:xfrm>
              <a:off x="2729" y="1964"/>
              <a:ext cx="16" cy="10"/>
            </a:xfrm>
            <a:custGeom>
              <a:avLst/>
              <a:gdLst>
                <a:gd name="T0" fmla="*/ 4 w 14"/>
                <a:gd name="T1" fmla="*/ 0 h 8"/>
                <a:gd name="T2" fmla="*/ 1 w 14"/>
                <a:gd name="T3" fmla="*/ 3 h 8"/>
                <a:gd name="T4" fmla="*/ 0 w 14"/>
                <a:gd name="T5" fmla="*/ 3 h 8"/>
                <a:gd name="T6" fmla="*/ 0 w 14"/>
                <a:gd name="T7" fmla="*/ 5 h 8"/>
                <a:gd name="T8" fmla="*/ 2 w 14"/>
                <a:gd name="T9" fmla="*/ 7 h 8"/>
                <a:gd name="T10" fmla="*/ 3 w 14"/>
                <a:gd name="T11" fmla="*/ 6 h 8"/>
                <a:gd name="T12" fmla="*/ 3 w 14"/>
                <a:gd name="T13" fmla="*/ 6 h 8"/>
                <a:gd name="T14" fmla="*/ 3 w 14"/>
                <a:gd name="T15" fmla="*/ 6 h 8"/>
                <a:gd name="T16" fmla="*/ 5 w 14"/>
                <a:gd name="T17" fmla="*/ 6 h 8"/>
                <a:gd name="T18" fmla="*/ 5 w 14"/>
                <a:gd name="T19" fmla="*/ 5 h 8"/>
                <a:gd name="T20" fmla="*/ 6 w 14"/>
                <a:gd name="T21" fmla="*/ 5 h 8"/>
                <a:gd name="T22" fmla="*/ 7 w 14"/>
                <a:gd name="T23" fmla="*/ 5 h 8"/>
                <a:gd name="T24" fmla="*/ 7 w 14"/>
                <a:gd name="T25" fmla="*/ 5 h 8"/>
                <a:gd name="T26" fmla="*/ 7 w 14"/>
                <a:gd name="T27" fmla="*/ 5 h 8"/>
                <a:gd name="T28" fmla="*/ 7 w 14"/>
                <a:gd name="T29" fmla="*/ 5 h 8"/>
                <a:gd name="T30" fmla="*/ 7 w 14"/>
                <a:gd name="T31" fmla="*/ 5 h 8"/>
                <a:gd name="T32" fmla="*/ 7 w 14"/>
                <a:gd name="T33" fmla="*/ 5 h 8"/>
                <a:gd name="T34" fmla="*/ 7 w 14"/>
                <a:gd name="T35" fmla="*/ 5 h 8"/>
                <a:gd name="T36" fmla="*/ 8 w 14"/>
                <a:gd name="T37" fmla="*/ 6 h 8"/>
                <a:gd name="T38" fmla="*/ 8 w 14"/>
                <a:gd name="T39" fmla="*/ 6 h 8"/>
                <a:gd name="T40" fmla="*/ 10 w 14"/>
                <a:gd name="T41" fmla="*/ 6 h 8"/>
                <a:gd name="T42" fmla="*/ 10 w 14"/>
                <a:gd name="T43" fmla="*/ 6 h 8"/>
                <a:gd name="T44" fmla="*/ 10 w 14"/>
                <a:gd name="T45" fmla="*/ 6 h 8"/>
                <a:gd name="T46" fmla="*/ 11 w 14"/>
                <a:gd name="T47" fmla="*/ 7 h 8"/>
                <a:gd name="T48" fmla="*/ 11 w 14"/>
                <a:gd name="T49" fmla="*/ 7 h 8"/>
                <a:gd name="T50" fmla="*/ 11 w 14"/>
                <a:gd name="T51" fmla="*/ 7 h 8"/>
                <a:gd name="T52" fmla="*/ 12 w 14"/>
                <a:gd name="T53" fmla="*/ 7 h 8"/>
                <a:gd name="T54" fmla="*/ 14 w 14"/>
                <a:gd name="T55" fmla="*/ 6 h 8"/>
                <a:gd name="T56" fmla="*/ 14 w 14"/>
                <a:gd name="T57" fmla="*/ 6 h 8"/>
                <a:gd name="T58" fmla="*/ 12 w 14"/>
                <a:gd name="T59" fmla="*/ 2 h 8"/>
                <a:gd name="T60" fmla="*/ 9 w 14"/>
                <a:gd name="T61" fmla="*/ 0 h 8"/>
                <a:gd name="T62" fmla="*/ 4 w 14"/>
                <a:gd name="T6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 h="8">
                  <a:moveTo>
                    <a:pt x="4" y="0"/>
                  </a:moveTo>
                  <a:cubicBezTo>
                    <a:pt x="3" y="0"/>
                    <a:pt x="1" y="1"/>
                    <a:pt x="1" y="3"/>
                  </a:cubicBezTo>
                  <a:cubicBezTo>
                    <a:pt x="0" y="3"/>
                    <a:pt x="0" y="3"/>
                    <a:pt x="0" y="3"/>
                  </a:cubicBezTo>
                  <a:cubicBezTo>
                    <a:pt x="0" y="4"/>
                    <a:pt x="0" y="5"/>
                    <a:pt x="0" y="5"/>
                  </a:cubicBezTo>
                  <a:cubicBezTo>
                    <a:pt x="0" y="6"/>
                    <a:pt x="1" y="7"/>
                    <a:pt x="2" y="7"/>
                  </a:cubicBezTo>
                  <a:cubicBezTo>
                    <a:pt x="2" y="6"/>
                    <a:pt x="2" y="6"/>
                    <a:pt x="3" y="6"/>
                  </a:cubicBezTo>
                  <a:cubicBezTo>
                    <a:pt x="3" y="6"/>
                    <a:pt x="3" y="6"/>
                    <a:pt x="3" y="6"/>
                  </a:cubicBezTo>
                  <a:cubicBezTo>
                    <a:pt x="3" y="6"/>
                    <a:pt x="3" y="6"/>
                    <a:pt x="3" y="6"/>
                  </a:cubicBezTo>
                  <a:cubicBezTo>
                    <a:pt x="4" y="6"/>
                    <a:pt x="4" y="6"/>
                    <a:pt x="5" y="6"/>
                  </a:cubicBezTo>
                  <a:cubicBezTo>
                    <a:pt x="5" y="6"/>
                    <a:pt x="5" y="6"/>
                    <a:pt x="5" y="5"/>
                  </a:cubicBezTo>
                  <a:cubicBezTo>
                    <a:pt x="5" y="5"/>
                    <a:pt x="6" y="5"/>
                    <a:pt x="6" y="5"/>
                  </a:cubicBezTo>
                  <a:cubicBezTo>
                    <a:pt x="6" y="5"/>
                    <a:pt x="6" y="5"/>
                    <a:pt x="7" y="5"/>
                  </a:cubicBezTo>
                  <a:cubicBezTo>
                    <a:pt x="7" y="5"/>
                    <a:pt x="7" y="5"/>
                    <a:pt x="7" y="5"/>
                  </a:cubicBezTo>
                  <a:cubicBezTo>
                    <a:pt x="7" y="5"/>
                    <a:pt x="7" y="5"/>
                    <a:pt x="7" y="5"/>
                  </a:cubicBezTo>
                  <a:cubicBezTo>
                    <a:pt x="7" y="5"/>
                    <a:pt x="7" y="5"/>
                    <a:pt x="7" y="5"/>
                  </a:cubicBezTo>
                  <a:cubicBezTo>
                    <a:pt x="7" y="5"/>
                    <a:pt x="7" y="5"/>
                    <a:pt x="7" y="5"/>
                  </a:cubicBezTo>
                  <a:cubicBezTo>
                    <a:pt x="7" y="5"/>
                    <a:pt x="7" y="5"/>
                    <a:pt x="7" y="5"/>
                  </a:cubicBezTo>
                  <a:cubicBezTo>
                    <a:pt x="7" y="5"/>
                    <a:pt x="7" y="5"/>
                    <a:pt x="7" y="5"/>
                  </a:cubicBezTo>
                  <a:cubicBezTo>
                    <a:pt x="8" y="5"/>
                    <a:pt x="8" y="5"/>
                    <a:pt x="8" y="6"/>
                  </a:cubicBezTo>
                  <a:cubicBezTo>
                    <a:pt x="8" y="6"/>
                    <a:pt x="8" y="6"/>
                    <a:pt x="8" y="6"/>
                  </a:cubicBezTo>
                  <a:cubicBezTo>
                    <a:pt x="9" y="6"/>
                    <a:pt x="9" y="6"/>
                    <a:pt x="10" y="6"/>
                  </a:cubicBezTo>
                  <a:cubicBezTo>
                    <a:pt x="10" y="6"/>
                    <a:pt x="10" y="6"/>
                    <a:pt x="10" y="6"/>
                  </a:cubicBezTo>
                  <a:cubicBezTo>
                    <a:pt x="10" y="6"/>
                    <a:pt x="10" y="6"/>
                    <a:pt x="10" y="6"/>
                  </a:cubicBezTo>
                  <a:cubicBezTo>
                    <a:pt x="10" y="6"/>
                    <a:pt x="10" y="7"/>
                    <a:pt x="11" y="7"/>
                  </a:cubicBezTo>
                  <a:cubicBezTo>
                    <a:pt x="11" y="7"/>
                    <a:pt x="11" y="7"/>
                    <a:pt x="11" y="7"/>
                  </a:cubicBezTo>
                  <a:cubicBezTo>
                    <a:pt x="11" y="7"/>
                    <a:pt x="11" y="7"/>
                    <a:pt x="11" y="7"/>
                  </a:cubicBezTo>
                  <a:cubicBezTo>
                    <a:pt x="11" y="7"/>
                    <a:pt x="12" y="7"/>
                    <a:pt x="12" y="7"/>
                  </a:cubicBezTo>
                  <a:cubicBezTo>
                    <a:pt x="13" y="8"/>
                    <a:pt x="14" y="7"/>
                    <a:pt x="14" y="6"/>
                  </a:cubicBezTo>
                  <a:cubicBezTo>
                    <a:pt x="14" y="6"/>
                    <a:pt x="14" y="6"/>
                    <a:pt x="14" y="6"/>
                  </a:cubicBezTo>
                  <a:cubicBezTo>
                    <a:pt x="14" y="4"/>
                    <a:pt x="13" y="3"/>
                    <a:pt x="12" y="2"/>
                  </a:cubicBezTo>
                  <a:cubicBezTo>
                    <a:pt x="11" y="1"/>
                    <a:pt x="10" y="0"/>
                    <a:pt x="9" y="0"/>
                  </a:cubicBezTo>
                  <a:cubicBezTo>
                    <a:pt x="7" y="0"/>
                    <a:pt x="6" y="0"/>
                    <a:pt x="4" y="0"/>
                  </a:cubicBezTo>
                  <a:close/>
                </a:path>
              </a:pathLst>
            </a:custGeom>
            <a:solidFill>
              <a:srgbClr val="95B9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8" name="Freeform 552">
              <a:extLst>
                <a:ext uri="{FF2B5EF4-FFF2-40B4-BE49-F238E27FC236}">
                  <a16:creationId xmlns:a16="http://schemas.microsoft.com/office/drawing/2014/main" id="{964E659C-4249-4EA1-86D0-74477DF7881D}"/>
                </a:ext>
              </a:extLst>
            </p:cNvPr>
            <p:cNvSpPr>
              <a:spLocks/>
            </p:cNvSpPr>
            <p:nvPr/>
          </p:nvSpPr>
          <p:spPr bwMode="auto">
            <a:xfrm>
              <a:off x="2464" y="1308"/>
              <a:ext cx="272" cy="339"/>
            </a:xfrm>
            <a:custGeom>
              <a:avLst/>
              <a:gdLst>
                <a:gd name="T0" fmla="*/ 1 w 232"/>
                <a:gd name="T1" fmla="*/ 112 h 289"/>
                <a:gd name="T2" fmla="*/ 10 w 232"/>
                <a:gd name="T3" fmla="*/ 73 h 289"/>
                <a:gd name="T4" fmla="*/ 46 w 232"/>
                <a:gd name="T5" fmla="*/ 62 h 289"/>
                <a:gd name="T6" fmla="*/ 73 w 232"/>
                <a:gd name="T7" fmla="*/ 98 h 289"/>
                <a:gd name="T8" fmla="*/ 99 w 232"/>
                <a:gd name="T9" fmla="*/ 27 h 289"/>
                <a:gd name="T10" fmla="*/ 129 w 232"/>
                <a:gd name="T11" fmla="*/ 4 h 289"/>
                <a:gd name="T12" fmla="*/ 164 w 232"/>
                <a:gd name="T13" fmla="*/ 13 h 289"/>
                <a:gd name="T14" fmla="*/ 172 w 232"/>
                <a:gd name="T15" fmla="*/ 45 h 289"/>
                <a:gd name="T16" fmla="*/ 166 w 232"/>
                <a:gd name="T17" fmla="*/ 107 h 289"/>
                <a:gd name="T18" fmla="*/ 191 w 232"/>
                <a:gd name="T19" fmla="*/ 95 h 289"/>
                <a:gd name="T20" fmla="*/ 216 w 232"/>
                <a:gd name="T21" fmla="*/ 103 h 289"/>
                <a:gd name="T22" fmla="*/ 213 w 232"/>
                <a:gd name="T23" fmla="*/ 138 h 289"/>
                <a:gd name="T24" fmla="*/ 196 w 232"/>
                <a:gd name="T25" fmla="*/ 171 h 289"/>
                <a:gd name="T26" fmla="*/ 225 w 232"/>
                <a:gd name="T27" fmla="*/ 175 h 289"/>
                <a:gd name="T28" fmla="*/ 226 w 232"/>
                <a:gd name="T29" fmla="*/ 207 h 289"/>
                <a:gd name="T30" fmla="*/ 204 w 232"/>
                <a:gd name="T31" fmla="*/ 232 h 289"/>
                <a:gd name="T32" fmla="*/ 130 w 232"/>
                <a:gd name="T33" fmla="*/ 273 h 289"/>
                <a:gd name="T34" fmla="*/ 1 w 232"/>
                <a:gd name="T35" fmla="*/ 11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2" h="289">
                  <a:moveTo>
                    <a:pt x="1" y="112"/>
                  </a:moveTo>
                  <a:cubicBezTo>
                    <a:pt x="1" y="99"/>
                    <a:pt x="2" y="85"/>
                    <a:pt x="10" y="73"/>
                  </a:cubicBezTo>
                  <a:cubicBezTo>
                    <a:pt x="18" y="62"/>
                    <a:pt x="34" y="56"/>
                    <a:pt x="46" y="62"/>
                  </a:cubicBezTo>
                  <a:cubicBezTo>
                    <a:pt x="59" y="69"/>
                    <a:pt x="62" y="87"/>
                    <a:pt x="73" y="98"/>
                  </a:cubicBezTo>
                  <a:cubicBezTo>
                    <a:pt x="74" y="72"/>
                    <a:pt x="83" y="47"/>
                    <a:pt x="99" y="27"/>
                  </a:cubicBezTo>
                  <a:cubicBezTo>
                    <a:pt x="107" y="17"/>
                    <a:pt x="117" y="8"/>
                    <a:pt x="129" y="4"/>
                  </a:cubicBezTo>
                  <a:cubicBezTo>
                    <a:pt x="141" y="0"/>
                    <a:pt x="156" y="3"/>
                    <a:pt x="164" y="13"/>
                  </a:cubicBezTo>
                  <a:cubicBezTo>
                    <a:pt x="171" y="21"/>
                    <a:pt x="172" y="34"/>
                    <a:pt x="172" y="45"/>
                  </a:cubicBezTo>
                  <a:cubicBezTo>
                    <a:pt x="172" y="66"/>
                    <a:pt x="170" y="87"/>
                    <a:pt x="166" y="107"/>
                  </a:cubicBezTo>
                  <a:cubicBezTo>
                    <a:pt x="174" y="102"/>
                    <a:pt x="182" y="97"/>
                    <a:pt x="191" y="95"/>
                  </a:cubicBezTo>
                  <a:cubicBezTo>
                    <a:pt x="200" y="94"/>
                    <a:pt x="211" y="96"/>
                    <a:pt x="216" y="103"/>
                  </a:cubicBezTo>
                  <a:cubicBezTo>
                    <a:pt x="224" y="113"/>
                    <a:pt x="219" y="128"/>
                    <a:pt x="213" y="138"/>
                  </a:cubicBezTo>
                  <a:cubicBezTo>
                    <a:pt x="206" y="148"/>
                    <a:pt x="197" y="158"/>
                    <a:pt x="196" y="171"/>
                  </a:cubicBezTo>
                  <a:cubicBezTo>
                    <a:pt x="204" y="163"/>
                    <a:pt x="219" y="166"/>
                    <a:pt x="225" y="175"/>
                  </a:cubicBezTo>
                  <a:cubicBezTo>
                    <a:pt x="232" y="184"/>
                    <a:pt x="231" y="197"/>
                    <a:pt x="226" y="207"/>
                  </a:cubicBezTo>
                  <a:cubicBezTo>
                    <a:pt x="221" y="217"/>
                    <a:pt x="213" y="225"/>
                    <a:pt x="204" y="232"/>
                  </a:cubicBezTo>
                  <a:cubicBezTo>
                    <a:pt x="183" y="251"/>
                    <a:pt x="158" y="267"/>
                    <a:pt x="130" y="273"/>
                  </a:cubicBezTo>
                  <a:cubicBezTo>
                    <a:pt x="40" y="289"/>
                    <a:pt x="0" y="184"/>
                    <a:pt x="1" y="112"/>
                  </a:cubicBezTo>
                  <a:close/>
                </a:path>
              </a:pathLst>
            </a:custGeom>
            <a:solidFill>
              <a:srgbClr val="6CA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9" name="Freeform 553">
              <a:extLst>
                <a:ext uri="{FF2B5EF4-FFF2-40B4-BE49-F238E27FC236}">
                  <a16:creationId xmlns:a16="http://schemas.microsoft.com/office/drawing/2014/main" id="{754A7DCD-1D07-424A-9DDE-1868E28C0C81}"/>
                </a:ext>
              </a:extLst>
            </p:cNvPr>
            <p:cNvSpPr>
              <a:spLocks/>
            </p:cNvSpPr>
            <p:nvPr/>
          </p:nvSpPr>
          <p:spPr bwMode="auto">
            <a:xfrm>
              <a:off x="2476" y="1428"/>
              <a:ext cx="214" cy="213"/>
            </a:xfrm>
            <a:custGeom>
              <a:avLst/>
              <a:gdLst>
                <a:gd name="T0" fmla="*/ 150 w 183"/>
                <a:gd name="T1" fmla="*/ 99 h 182"/>
                <a:gd name="T2" fmla="*/ 155 w 183"/>
                <a:gd name="T3" fmla="*/ 70 h 182"/>
                <a:gd name="T4" fmla="*/ 131 w 183"/>
                <a:gd name="T5" fmla="*/ 63 h 182"/>
                <a:gd name="T6" fmla="*/ 135 w 183"/>
                <a:gd name="T7" fmla="*/ 17 h 182"/>
                <a:gd name="T8" fmla="*/ 129 w 183"/>
                <a:gd name="T9" fmla="*/ 5 h 182"/>
                <a:gd name="T10" fmla="*/ 106 w 183"/>
                <a:gd name="T11" fmla="*/ 4 h 182"/>
                <a:gd name="T12" fmla="*/ 77 w 183"/>
                <a:gd name="T13" fmla="*/ 32 h 182"/>
                <a:gd name="T14" fmla="*/ 64 w 183"/>
                <a:gd name="T15" fmla="*/ 20 h 182"/>
                <a:gd name="T16" fmla="*/ 50 w 183"/>
                <a:gd name="T17" fmla="*/ 31 h 182"/>
                <a:gd name="T18" fmla="*/ 32 w 183"/>
                <a:gd name="T19" fmla="*/ 12 h 182"/>
                <a:gd name="T20" fmla="*/ 8 w 183"/>
                <a:gd name="T21" fmla="*/ 26 h 182"/>
                <a:gd name="T22" fmla="*/ 0 w 183"/>
                <a:gd name="T23" fmla="*/ 54 h 182"/>
                <a:gd name="T24" fmla="*/ 2 w 183"/>
                <a:gd name="T25" fmla="*/ 83 h 182"/>
                <a:gd name="T26" fmla="*/ 120 w 183"/>
                <a:gd name="T27" fmla="*/ 171 h 182"/>
                <a:gd name="T28" fmla="*/ 176 w 183"/>
                <a:gd name="T29" fmla="*/ 145 h 182"/>
                <a:gd name="T30" fmla="*/ 179 w 183"/>
                <a:gd name="T31" fmla="*/ 139 h 182"/>
                <a:gd name="T32" fmla="*/ 178 w 183"/>
                <a:gd name="T33" fmla="*/ 108 h 182"/>
                <a:gd name="T34" fmla="*/ 150 w 183"/>
                <a:gd name="T35" fmla="*/ 9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 h="182">
                  <a:moveTo>
                    <a:pt x="150" y="99"/>
                  </a:moveTo>
                  <a:cubicBezTo>
                    <a:pt x="155" y="90"/>
                    <a:pt x="159" y="79"/>
                    <a:pt x="155" y="70"/>
                  </a:cubicBezTo>
                  <a:cubicBezTo>
                    <a:pt x="152" y="61"/>
                    <a:pt x="138" y="55"/>
                    <a:pt x="131" y="63"/>
                  </a:cubicBezTo>
                  <a:cubicBezTo>
                    <a:pt x="137" y="49"/>
                    <a:pt x="138" y="32"/>
                    <a:pt x="135" y="17"/>
                  </a:cubicBezTo>
                  <a:cubicBezTo>
                    <a:pt x="133" y="13"/>
                    <a:pt x="132" y="8"/>
                    <a:pt x="129" y="5"/>
                  </a:cubicBezTo>
                  <a:cubicBezTo>
                    <a:pt x="123" y="0"/>
                    <a:pt x="114" y="1"/>
                    <a:pt x="106" y="4"/>
                  </a:cubicBezTo>
                  <a:cubicBezTo>
                    <a:pt x="93" y="9"/>
                    <a:pt x="82" y="19"/>
                    <a:pt x="77" y="32"/>
                  </a:cubicBezTo>
                  <a:cubicBezTo>
                    <a:pt x="76" y="26"/>
                    <a:pt x="70" y="21"/>
                    <a:pt x="64" y="20"/>
                  </a:cubicBezTo>
                  <a:cubicBezTo>
                    <a:pt x="58" y="20"/>
                    <a:pt x="52" y="25"/>
                    <a:pt x="50" y="31"/>
                  </a:cubicBezTo>
                  <a:cubicBezTo>
                    <a:pt x="51" y="21"/>
                    <a:pt x="41" y="12"/>
                    <a:pt x="32" y="12"/>
                  </a:cubicBezTo>
                  <a:cubicBezTo>
                    <a:pt x="22" y="12"/>
                    <a:pt x="13" y="18"/>
                    <a:pt x="8" y="26"/>
                  </a:cubicBezTo>
                  <a:cubicBezTo>
                    <a:pt x="3" y="34"/>
                    <a:pt x="1" y="44"/>
                    <a:pt x="0" y="54"/>
                  </a:cubicBezTo>
                  <a:cubicBezTo>
                    <a:pt x="0" y="64"/>
                    <a:pt x="1" y="73"/>
                    <a:pt x="2" y="83"/>
                  </a:cubicBezTo>
                  <a:cubicBezTo>
                    <a:pt x="20" y="136"/>
                    <a:pt x="58" y="182"/>
                    <a:pt x="120" y="171"/>
                  </a:cubicBezTo>
                  <a:cubicBezTo>
                    <a:pt x="140" y="167"/>
                    <a:pt x="159" y="157"/>
                    <a:pt x="176" y="145"/>
                  </a:cubicBezTo>
                  <a:cubicBezTo>
                    <a:pt x="177" y="143"/>
                    <a:pt x="178" y="141"/>
                    <a:pt x="179" y="139"/>
                  </a:cubicBezTo>
                  <a:cubicBezTo>
                    <a:pt x="183" y="129"/>
                    <a:pt x="183" y="117"/>
                    <a:pt x="178" y="108"/>
                  </a:cubicBezTo>
                  <a:cubicBezTo>
                    <a:pt x="172" y="99"/>
                    <a:pt x="160" y="94"/>
                    <a:pt x="150" y="99"/>
                  </a:cubicBezTo>
                  <a:close/>
                </a:path>
              </a:pathLst>
            </a:custGeom>
            <a:solidFill>
              <a:srgbClr val="5988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0" name="Freeform 554">
              <a:extLst>
                <a:ext uri="{FF2B5EF4-FFF2-40B4-BE49-F238E27FC236}">
                  <a16:creationId xmlns:a16="http://schemas.microsoft.com/office/drawing/2014/main" id="{5F180DB7-6804-422E-B2D9-1F72A5121711}"/>
                </a:ext>
              </a:extLst>
            </p:cNvPr>
            <p:cNvSpPr>
              <a:spLocks/>
            </p:cNvSpPr>
            <p:nvPr/>
          </p:nvSpPr>
          <p:spPr bwMode="auto">
            <a:xfrm>
              <a:off x="2011" y="1468"/>
              <a:ext cx="718" cy="1143"/>
            </a:xfrm>
            <a:custGeom>
              <a:avLst/>
              <a:gdLst>
                <a:gd name="T0" fmla="*/ 587 w 613"/>
                <a:gd name="T1" fmla="*/ 222 h 976"/>
                <a:gd name="T2" fmla="*/ 324 w 613"/>
                <a:gd name="T3" fmla="*/ 77 h 976"/>
                <a:gd name="T4" fmla="*/ 52 w 613"/>
                <a:gd name="T5" fmla="*/ 907 h 976"/>
                <a:gd name="T6" fmla="*/ 587 w 613"/>
                <a:gd name="T7" fmla="*/ 222 h 976"/>
              </a:gdLst>
              <a:ahLst/>
              <a:cxnLst>
                <a:cxn ang="0">
                  <a:pos x="T0" y="T1"/>
                </a:cxn>
                <a:cxn ang="0">
                  <a:pos x="T2" y="T3"/>
                </a:cxn>
                <a:cxn ang="0">
                  <a:pos x="T4" y="T5"/>
                </a:cxn>
                <a:cxn ang="0">
                  <a:pos x="T6" y="T7"/>
                </a:cxn>
              </a:cxnLst>
              <a:rect l="0" t="0" r="r" b="b"/>
              <a:pathLst>
                <a:path w="613" h="976">
                  <a:moveTo>
                    <a:pt x="587" y="222"/>
                  </a:moveTo>
                  <a:cubicBezTo>
                    <a:pt x="613" y="136"/>
                    <a:pt x="410" y="0"/>
                    <a:pt x="324" y="77"/>
                  </a:cubicBezTo>
                  <a:cubicBezTo>
                    <a:pt x="272" y="123"/>
                    <a:pt x="0" y="838"/>
                    <a:pt x="52" y="907"/>
                  </a:cubicBezTo>
                  <a:cubicBezTo>
                    <a:pt x="104" y="976"/>
                    <a:pt x="494" y="530"/>
                    <a:pt x="587" y="222"/>
                  </a:cubicBezTo>
                  <a:close/>
                </a:path>
              </a:pathLst>
            </a:custGeom>
            <a:solidFill>
              <a:srgbClr val="D78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1" name="Freeform 555">
              <a:extLst>
                <a:ext uri="{FF2B5EF4-FFF2-40B4-BE49-F238E27FC236}">
                  <a16:creationId xmlns:a16="http://schemas.microsoft.com/office/drawing/2014/main" id="{12B04AEB-7354-40C8-ABFC-07589BF57FCF}"/>
                </a:ext>
              </a:extLst>
            </p:cNvPr>
            <p:cNvSpPr>
              <a:spLocks/>
            </p:cNvSpPr>
            <p:nvPr/>
          </p:nvSpPr>
          <p:spPr bwMode="auto">
            <a:xfrm>
              <a:off x="2070" y="1600"/>
              <a:ext cx="641" cy="1011"/>
            </a:xfrm>
            <a:custGeom>
              <a:avLst/>
              <a:gdLst>
                <a:gd name="T0" fmla="*/ 482 w 548"/>
                <a:gd name="T1" fmla="*/ 0 h 863"/>
                <a:gd name="T2" fmla="*/ 492 w 548"/>
                <a:gd name="T3" fmla="*/ 34 h 863"/>
                <a:gd name="T4" fmla="*/ 484 w 548"/>
                <a:gd name="T5" fmla="*/ 106 h 863"/>
                <a:gd name="T6" fmla="*/ 228 w 548"/>
                <a:gd name="T7" fmla="*/ 563 h 863"/>
                <a:gd name="T8" fmla="*/ 216 w 548"/>
                <a:gd name="T9" fmla="*/ 560 h 863"/>
                <a:gd name="T10" fmla="*/ 196 w 548"/>
                <a:gd name="T11" fmla="*/ 552 h 863"/>
                <a:gd name="T12" fmla="*/ 179 w 548"/>
                <a:gd name="T13" fmla="*/ 543 h 863"/>
                <a:gd name="T14" fmla="*/ 169 w 548"/>
                <a:gd name="T15" fmla="*/ 539 h 863"/>
                <a:gd name="T16" fmla="*/ 160 w 548"/>
                <a:gd name="T17" fmla="*/ 535 h 863"/>
                <a:gd name="T18" fmla="*/ 160 w 548"/>
                <a:gd name="T19" fmla="*/ 536 h 863"/>
                <a:gd name="T20" fmla="*/ 175 w 548"/>
                <a:gd name="T21" fmla="*/ 548 h 863"/>
                <a:gd name="T22" fmla="*/ 194 w 548"/>
                <a:gd name="T23" fmla="*/ 559 h 863"/>
                <a:gd name="T24" fmla="*/ 213 w 548"/>
                <a:gd name="T25" fmla="*/ 567 h 863"/>
                <a:gd name="T26" fmla="*/ 223 w 548"/>
                <a:gd name="T27" fmla="*/ 570 h 863"/>
                <a:gd name="T28" fmla="*/ 200 w 548"/>
                <a:gd name="T29" fmla="*/ 597 h 863"/>
                <a:gd name="T30" fmla="*/ 83 w 548"/>
                <a:gd name="T31" fmla="*/ 722 h 863"/>
                <a:gd name="T32" fmla="*/ 77 w 548"/>
                <a:gd name="T33" fmla="*/ 719 h 863"/>
                <a:gd name="T34" fmla="*/ 63 w 548"/>
                <a:gd name="T35" fmla="*/ 707 h 863"/>
                <a:gd name="T36" fmla="*/ 49 w 548"/>
                <a:gd name="T37" fmla="*/ 696 h 863"/>
                <a:gd name="T38" fmla="*/ 48 w 548"/>
                <a:gd name="T39" fmla="*/ 698 h 863"/>
                <a:gd name="T40" fmla="*/ 59 w 548"/>
                <a:gd name="T41" fmla="*/ 713 h 863"/>
                <a:gd name="T42" fmla="*/ 74 w 548"/>
                <a:gd name="T43" fmla="*/ 725 h 863"/>
                <a:gd name="T44" fmla="*/ 77 w 548"/>
                <a:gd name="T45" fmla="*/ 727 h 863"/>
                <a:gd name="T46" fmla="*/ 0 w 548"/>
                <a:gd name="T47" fmla="*/ 790 h 863"/>
                <a:gd name="T48" fmla="*/ 2 w 548"/>
                <a:gd name="T49" fmla="*/ 794 h 863"/>
                <a:gd name="T50" fmla="*/ 537 w 548"/>
                <a:gd name="T51" fmla="*/ 109 h 863"/>
                <a:gd name="T52" fmla="*/ 482 w 548"/>
                <a:gd name="T53"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8" h="863">
                  <a:moveTo>
                    <a:pt x="482" y="0"/>
                  </a:moveTo>
                  <a:cubicBezTo>
                    <a:pt x="487" y="11"/>
                    <a:pt x="490" y="22"/>
                    <a:pt x="492" y="34"/>
                  </a:cubicBezTo>
                  <a:cubicBezTo>
                    <a:pt x="494" y="58"/>
                    <a:pt x="490" y="82"/>
                    <a:pt x="484" y="106"/>
                  </a:cubicBezTo>
                  <a:cubicBezTo>
                    <a:pt x="443" y="277"/>
                    <a:pt x="341" y="427"/>
                    <a:pt x="228" y="563"/>
                  </a:cubicBezTo>
                  <a:cubicBezTo>
                    <a:pt x="224" y="562"/>
                    <a:pt x="220" y="561"/>
                    <a:pt x="216" y="560"/>
                  </a:cubicBezTo>
                  <a:cubicBezTo>
                    <a:pt x="209" y="558"/>
                    <a:pt x="203" y="555"/>
                    <a:pt x="196" y="552"/>
                  </a:cubicBezTo>
                  <a:cubicBezTo>
                    <a:pt x="190" y="550"/>
                    <a:pt x="184" y="547"/>
                    <a:pt x="179" y="543"/>
                  </a:cubicBezTo>
                  <a:cubicBezTo>
                    <a:pt x="175" y="542"/>
                    <a:pt x="173" y="540"/>
                    <a:pt x="169" y="539"/>
                  </a:cubicBezTo>
                  <a:cubicBezTo>
                    <a:pt x="167" y="537"/>
                    <a:pt x="164" y="535"/>
                    <a:pt x="160" y="535"/>
                  </a:cubicBezTo>
                  <a:cubicBezTo>
                    <a:pt x="160" y="535"/>
                    <a:pt x="160" y="535"/>
                    <a:pt x="160" y="536"/>
                  </a:cubicBezTo>
                  <a:cubicBezTo>
                    <a:pt x="163" y="541"/>
                    <a:pt x="170" y="545"/>
                    <a:pt x="175" y="548"/>
                  </a:cubicBezTo>
                  <a:cubicBezTo>
                    <a:pt x="181" y="552"/>
                    <a:pt x="188" y="555"/>
                    <a:pt x="194" y="559"/>
                  </a:cubicBezTo>
                  <a:cubicBezTo>
                    <a:pt x="200" y="562"/>
                    <a:pt x="207" y="565"/>
                    <a:pt x="213" y="567"/>
                  </a:cubicBezTo>
                  <a:cubicBezTo>
                    <a:pt x="216" y="568"/>
                    <a:pt x="220" y="569"/>
                    <a:pt x="223" y="570"/>
                  </a:cubicBezTo>
                  <a:cubicBezTo>
                    <a:pt x="215" y="579"/>
                    <a:pt x="208" y="588"/>
                    <a:pt x="200" y="597"/>
                  </a:cubicBezTo>
                  <a:cubicBezTo>
                    <a:pt x="163" y="640"/>
                    <a:pt x="124" y="683"/>
                    <a:pt x="83" y="722"/>
                  </a:cubicBezTo>
                  <a:cubicBezTo>
                    <a:pt x="81" y="721"/>
                    <a:pt x="79" y="720"/>
                    <a:pt x="77" y="719"/>
                  </a:cubicBezTo>
                  <a:cubicBezTo>
                    <a:pt x="72" y="715"/>
                    <a:pt x="68" y="711"/>
                    <a:pt x="63" y="707"/>
                  </a:cubicBezTo>
                  <a:cubicBezTo>
                    <a:pt x="59" y="704"/>
                    <a:pt x="54" y="699"/>
                    <a:pt x="49" y="696"/>
                  </a:cubicBezTo>
                  <a:cubicBezTo>
                    <a:pt x="48" y="696"/>
                    <a:pt x="47" y="697"/>
                    <a:pt x="48" y="698"/>
                  </a:cubicBezTo>
                  <a:cubicBezTo>
                    <a:pt x="50" y="704"/>
                    <a:pt x="55" y="708"/>
                    <a:pt x="59" y="713"/>
                  </a:cubicBezTo>
                  <a:cubicBezTo>
                    <a:pt x="64" y="717"/>
                    <a:pt x="69" y="721"/>
                    <a:pt x="74" y="725"/>
                  </a:cubicBezTo>
                  <a:cubicBezTo>
                    <a:pt x="75" y="726"/>
                    <a:pt x="76" y="727"/>
                    <a:pt x="77" y="727"/>
                  </a:cubicBezTo>
                  <a:cubicBezTo>
                    <a:pt x="52" y="750"/>
                    <a:pt x="27" y="771"/>
                    <a:pt x="0" y="790"/>
                  </a:cubicBezTo>
                  <a:cubicBezTo>
                    <a:pt x="0" y="792"/>
                    <a:pt x="1" y="793"/>
                    <a:pt x="2" y="794"/>
                  </a:cubicBezTo>
                  <a:cubicBezTo>
                    <a:pt x="54" y="863"/>
                    <a:pt x="444" y="417"/>
                    <a:pt x="537" y="109"/>
                  </a:cubicBezTo>
                  <a:cubicBezTo>
                    <a:pt x="548" y="75"/>
                    <a:pt x="522" y="33"/>
                    <a:pt x="482" y="0"/>
                  </a:cubicBezTo>
                  <a:close/>
                </a:path>
              </a:pathLst>
            </a:custGeom>
            <a:solidFill>
              <a:srgbClr val="CD5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2" name="Freeform 556">
              <a:extLst>
                <a:ext uri="{FF2B5EF4-FFF2-40B4-BE49-F238E27FC236}">
                  <a16:creationId xmlns:a16="http://schemas.microsoft.com/office/drawing/2014/main" id="{2ACF01D3-C99D-4D4D-9DCE-71D205C06E5B}"/>
                </a:ext>
              </a:extLst>
            </p:cNvPr>
            <p:cNvSpPr>
              <a:spLocks/>
            </p:cNvSpPr>
            <p:nvPr/>
          </p:nvSpPr>
          <p:spPr bwMode="auto">
            <a:xfrm>
              <a:off x="2250" y="1574"/>
              <a:ext cx="212" cy="397"/>
            </a:xfrm>
            <a:custGeom>
              <a:avLst/>
              <a:gdLst>
                <a:gd name="T0" fmla="*/ 166 w 181"/>
                <a:gd name="T1" fmla="*/ 6 h 339"/>
                <a:gd name="T2" fmla="*/ 136 w 181"/>
                <a:gd name="T3" fmla="*/ 26 h 339"/>
                <a:gd name="T4" fmla="*/ 114 w 181"/>
                <a:gd name="T5" fmla="*/ 56 h 339"/>
                <a:gd name="T6" fmla="*/ 82 w 181"/>
                <a:gd name="T7" fmla="*/ 120 h 339"/>
                <a:gd name="T8" fmla="*/ 23 w 181"/>
                <a:gd name="T9" fmla="*/ 250 h 339"/>
                <a:gd name="T10" fmla="*/ 7 w 181"/>
                <a:gd name="T11" fmla="*/ 286 h 339"/>
                <a:gd name="T12" fmla="*/ 1 w 181"/>
                <a:gd name="T13" fmla="*/ 308 h 339"/>
                <a:gd name="T14" fmla="*/ 2 w 181"/>
                <a:gd name="T15" fmla="*/ 321 h 339"/>
                <a:gd name="T16" fmla="*/ 7 w 181"/>
                <a:gd name="T17" fmla="*/ 332 h 339"/>
                <a:gd name="T18" fmla="*/ 20 w 181"/>
                <a:gd name="T19" fmla="*/ 337 h 339"/>
                <a:gd name="T20" fmla="*/ 28 w 181"/>
                <a:gd name="T21" fmla="*/ 334 h 339"/>
                <a:gd name="T22" fmla="*/ 35 w 181"/>
                <a:gd name="T23" fmla="*/ 329 h 339"/>
                <a:gd name="T24" fmla="*/ 49 w 181"/>
                <a:gd name="T25" fmla="*/ 309 h 339"/>
                <a:gd name="T26" fmla="*/ 63 w 181"/>
                <a:gd name="T27" fmla="*/ 276 h 339"/>
                <a:gd name="T28" fmla="*/ 91 w 181"/>
                <a:gd name="T29" fmla="*/ 211 h 339"/>
                <a:gd name="T30" fmla="*/ 153 w 181"/>
                <a:gd name="T31" fmla="*/ 82 h 339"/>
                <a:gd name="T32" fmla="*/ 166 w 181"/>
                <a:gd name="T33" fmla="*/ 45 h 339"/>
                <a:gd name="T34" fmla="*/ 166 w 181"/>
                <a:gd name="T35" fmla="*/ 6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1" h="339">
                  <a:moveTo>
                    <a:pt x="166" y="6"/>
                  </a:moveTo>
                  <a:cubicBezTo>
                    <a:pt x="153" y="0"/>
                    <a:pt x="143" y="17"/>
                    <a:pt x="136" y="26"/>
                  </a:cubicBezTo>
                  <a:cubicBezTo>
                    <a:pt x="128" y="36"/>
                    <a:pt x="120" y="45"/>
                    <a:pt x="114" y="56"/>
                  </a:cubicBezTo>
                  <a:cubicBezTo>
                    <a:pt x="103" y="77"/>
                    <a:pt x="92" y="98"/>
                    <a:pt x="82" y="120"/>
                  </a:cubicBezTo>
                  <a:cubicBezTo>
                    <a:pt x="61" y="162"/>
                    <a:pt x="41" y="206"/>
                    <a:pt x="23" y="250"/>
                  </a:cubicBezTo>
                  <a:cubicBezTo>
                    <a:pt x="18" y="262"/>
                    <a:pt x="12" y="274"/>
                    <a:pt x="7" y="286"/>
                  </a:cubicBezTo>
                  <a:cubicBezTo>
                    <a:pt x="5" y="293"/>
                    <a:pt x="2" y="300"/>
                    <a:pt x="1" y="308"/>
                  </a:cubicBezTo>
                  <a:cubicBezTo>
                    <a:pt x="0" y="312"/>
                    <a:pt x="1" y="317"/>
                    <a:pt x="2" y="321"/>
                  </a:cubicBezTo>
                  <a:cubicBezTo>
                    <a:pt x="3" y="326"/>
                    <a:pt x="5" y="328"/>
                    <a:pt x="7" y="332"/>
                  </a:cubicBezTo>
                  <a:cubicBezTo>
                    <a:pt x="9" y="337"/>
                    <a:pt x="15" y="339"/>
                    <a:pt x="20" y="337"/>
                  </a:cubicBezTo>
                  <a:cubicBezTo>
                    <a:pt x="22" y="336"/>
                    <a:pt x="25" y="336"/>
                    <a:pt x="28" y="334"/>
                  </a:cubicBezTo>
                  <a:cubicBezTo>
                    <a:pt x="31" y="333"/>
                    <a:pt x="33" y="331"/>
                    <a:pt x="35" y="329"/>
                  </a:cubicBezTo>
                  <a:cubicBezTo>
                    <a:pt x="42" y="324"/>
                    <a:pt x="46" y="316"/>
                    <a:pt x="49" y="309"/>
                  </a:cubicBezTo>
                  <a:cubicBezTo>
                    <a:pt x="54" y="298"/>
                    <a:pt x="58" y="287"/>
                    <a:pt x="63" y="276"/>
                  </a:cubicBezTo>
                  <a:cubicBezTo>
                    <a:pt x="72" y="255"/>
                    <a:pt x="81" y="233"/>
                    <a:pt x="91" y="211"/>
                  </a:cubicBezTo>
                  <a:cubicBezTo>
                    <a:pt x="111" y="168"/>
                    <a:pt x="132" y="126"/>
                    <a:pt x="153" y="82"/>
                  </a:cubicBezTo>
                  <a:cubicBezTo>
                    <a:pt x="158" y="70"/>
                    <a:pt x="162" y="58"/>
                    <a:pt x="166" y="45"/>
                  </a:cubicBezTo>
                  <a:cubicBezTo>
                    <a:pt x="169" y="35"/>
                    <a:pt x="181" y="12"/>
                    <a:pt x="166" y="6"/>
                  </a:cubicBezTo>
                  <a:close/>
                </a:path>
              </a:pathLst>
            </a:custGeom>
            <a:solidFill>
              <a:srgbClr val="E6A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3" name="Freeform 557">
              <a:extLst>
                <a:ext uri="{FF2B5EF4-FFF2-40B4-BE49-F238E27FC236}">
                  <a16:creationId xmlns:a16="http://schemas.microsoft.com/office/drawing/2014/main" id="{8F7DCF1E-01B9-47BE-8E5E-A5A51B99315B}"/>
                </a:ext>
              </a:extLst>
            </p:cNvPr>
            <p:cNvSpPr>
              <a:spLocks/>
            </p:cNvSpPr>
            <p:nvPr/>
          </p:nvSpPr>
          <p:spPr bwMode="auto">
            <a:xfrm>
              <a:off x="2142" y="2003"/>
              <a:ext cx="131" cy="301"/>
            </a:xfrm>
            <a:custGeom>
              <a:avLst/>
              <a:gdLst>
                <a:gd name="T0" fmla="*/ 102 w 112"/>
                <a:gd name="T1" fmla="*/ 7 h 257"/>
                <a:gd name="T2" fmla="*/ 86 w 112"/>
                <a:gd name="T3" fmla="*/ 2 h 257"/>
                <a:gd name="T4" fmla="*/ 69 w 112"/>
                <a:gd name="T5" fmla="*/ 33 h 257"/>
                <a:gd name="T6" fmla="*/ 59 w 112"/>
                <a:gd name="T7" fmla="*/ 61 h 257"/>
                <a:gd name="T8" fmla="*/ 36 w 112"/>
                <a:gd name="T9" fmla="*/ 126 h 257"/>
                <a:gd name="T10" fmla="*/ 15 w 112"/>
                <a:gd name="T11" fmla="*/ 191 h 257"/>
                <a:gd name="T12" fmla="*/ 6 w 112"/>
                <a:gd name="T13" fmla="*/ 223 h 257"/>
                <a:gd name="T14" fmla="*/ 1 w 112"/>
                <a:gd name="T15" fmla="*/ 255 h 257"/>
                <a:gd name="T16" fmla="*/ 4 w 112"/>
                <a:gd name="T17" fmla="*/ 256 h 257"/>
                <a:gd name="T18" fmla="*/ 21 w 112"/>
                <a:gd name="T19" fmla="*/ 229 h 257"/>
                <a:gd name="T20" fmla="*/ 36 w 112"/>
                <a:gd name="T21" fmla="*/ 200 h 257"/>
                <a:gd name="T22" fmla="*/ 64 w 112"/>
                <a:gd name="T23" fmla="*/ 136 h 257"/>
                <a:gd name="T24" fmla="*/ 90 w 112"/>
                <a:gd name="T25" fmla="*/ 73 h 257"/>
                <a:gd name="T26" fmla="*/ 100 w 112"/>
                <a:gd name="T27" fmla="*/ 43 h 257"/>
                <a:gd name="T28" fmla="*/ 102 w 112"/>
                <a:gd name="T29" fmla="*/ 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257">
                  <a:moveTo>
                    <a:pt x="102" y="7"/>
                  </a:moveTo>
                  <a:cubicBezTo>
                    <a:pt x="97" y="2"/>
                    <a:pt x="92" y="0"/>
                    <a:pt x="86" y="2"/>
                  </a:cubicBezTo>
                  <a:cubicBezTo>
                    <a:pt x="74" y="7"/>
                    <a:pt x="73" y="23"/>
                    <a:pt x="69" y="33"/>
                  </a:cubicBezTo>
                  <a:cubicBezTo>
                    <a:pt x="66" y="43"/>
                    <a:pt x="63" y="52"/>
                    <a:pt x="59" y="61"/>
                  </a:cubicBezTo>
                  <a:cubicBezTo>
                    <a:pt x="51" y="83"/>
                    <a:pt x="43" y="104"/>
                    <a:pt x="36" y="126"/>
                  </a:cubicBezTo>
                  <a:cubicBezTo>
                    <a:pt x="29" y="148"/>
                    <a:pt x="21" y="169"/>
                    <a:pt x="15" y="191"/>
                  </a:cubicBezTo>
                  <a:cubicBezTo>
                    <a:pt x="12" y="202"/>
                    <a:pt x="9" y="212"/>
                    <a:pt x="6" y="223"/>
                  </a:cubicBezTo>
                  <a:cubicBezTo>
                    <a:pt x="4" y="233"/>
                    <a:pt x="0" y="245"/>
                    <a:pt x="1" y="255"/>
                  </a:cubicBezTo>
                  <a:cubicBezTo>
                    <a:pt x="1" y="256"/>
                    <a:pt x="3" y="257"/>
                    <a:pt x="4" y="256"/>
                  </a:cubicBezTo>
                  <a:cubicBezTo>
                    <a:pt x="12" y="249"/>
                    <a:pt x="16" y="238"/>
                    <a:pt x="21" y="229"/>
                  </a:cubicBezTo>
                  <a:cubicBezTo>
                    <a:pt x="26" y="220"/>
                    <a:pt x="31" y="210"/>
                    <a:pt x="36" y="200"/>
                  </a:cubicBezTo>
                  <a:cubicBezTo>
                    <a:pt x="46" y="179"/>
                    <a:pt x="55" y="157"/>
                    <a:pt x="64" y="136"/>
                  </a:cubicBezTo>
                  <a:cubicBezTo>
                    <a:pt x="73" y="115"/>
                    <a:pt x="81" y="94"/>
                    <a:pt x="90" y="73"/>
                  </a:cubicBezTo>
                  <a:cubicBezTo>
                    <a:pt x="93" y="63"/>
                    <a:pt x="97" y="53"/>
                    <a:pt x="100" y="43"/>
                  </a:cubicBezTo>
                  <a:cubicBezTo>
                    <a:pt x="104" y="33"/>
                    <a:pt x="112" y="16"/>
                    <a:pt x="102" y="7"/>
                  </a:cubicBezTo>
                  <a:close/>
                </a:path>
              </a:pathLst>
            </a:custGeom>
            <a:solidFill>
              <a:srgbClr val="E6A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4" name="Freeform 558">
              <a:extLst>
                <a:ext uri="{FF2B5EF4-FFF2-40B4-BE49-F238E27FC236}">
                  <a16:creationId xmlns:a16="http://schemas.microsoft.com/office/drawing/2014/main" id="{53D7F9FC-13E4-4865-807D-9040234AEF17}"/>
                </a:ext>
              </a:extLst>
            </p:cNvPr>
            <p:cNvSpPr>
              <a:spLocks/>
            </p:cNvSpPr>
            <p:nvPr/>
          </p:nvSpPr>
          <p:spPr bwMode="auto">
            <a:xfrm>
              <a:off x="2175" y="2304"/>
              <a:ext cx="29" cy="21"/>
            </a:xfrm>
            <a:custGeom>
              <a:avLst/>
              <a:gdLst>
                <a:gd name="T0" fmla="*/ 23 w 25"/>
                <a:gd name="T1" fmla="*/ 14 h 18"/>
                <a:gd name="T2" fmla="*/ 20 w 25"/>
                <a:gd name="T3" fmla="*/ 12 h 18"/>
                <a:gd name="T4" fmla="*/ 14 w 25"/>
                <a:gd name="T5" fmla="*/ 8 h 18"/>
                <a:gd name="T6" fmla="*/ 2 w 25"/>
                <a:gd name="T7" fmla="*/ 0 h 18"/>
                <a:gd name="T8" fmla="*/ 1 w 25"/>
                <a:gd name="T9" fmla="*/ 0 h 18"/>
                <a:gd name="T10" fmla="*/ 1 w 25"/>
                <a:gd name="T11" fmla="*/ 0 h 18"/>
                <a:gd name="T12" fmla="*/ 0 w 25"/>
                <a:gd name="T13" fmla="*/ 1 h 18"/>
                <a:gd name="T14" fmla="*/ 0 w 25"/>
                <a:gd name="T15" fmla="*/ 1 h 18"/>
                <a:gd name="T16" fmla="*/ 1 w 25"/>
                <a:gd name="T17" fmla="*/ 2 h 18"/>
                <a:gd name="T18" fmla="*/ 11 w 25"/>
                <a:gd name="T19" fmla="*/ 12 h 18"/>
                <a:gd name="T20" fmla="*/ 18 w 25"/>
                <a:gd name="T21" fmla="*/ 16 h 18"/>
                <a:gd name="T22" fmla="*/ 21 w 25"/>
                <a:gd name="T23" fmla="*/ 17 h 18"/>
                <a:gd name="T24" fmla="*/ 24 w 25"/>
                <a:gd name="T25" fmla="*/ 18 h 18"/>
                <a:gd name="T26" fmla="*/ 25 w 25"/>
                <a:gd name="T27" fmla="*/ 16 h 18"/>
                <a:gd name="T28" fmla="*/ 23 w 25"/>
                <a:gd name="T2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18">
                  <a:moveTo>
                    <a:pt x="23" y="14"/>
                  </a:moveTo>
                  <a:cubicBezTo>
                    <a:pt x="22" y="13"/>
                    <a:pt x="21" y="12"/>
                    <a:pt x="20" y="12"/>
                  </a:cubicBezTo>
                  <a:cubicBezTo>
                    <a:pt x="18" y="10"/>
                    <a:pt x="16" y="9"/>
                    <a:pt x="14" y="8"/>
                  </a:cubicBezTo>
                  <a:cubicBezTo>
                    <a:pt x="10" y="5"/>
                    <a:pt x="7" y="2"/>
                    <a:pt x="2" y="0"/>
                  </a:cubicBezTo>
                  <a:cubicBezTo>
                    <a:pt x="2" y="0"/>
                    <a:pt x="2" y="0"/>
                    <a:pt x="1" y="0"/>
                  </a:cubicBezTo>
                  <a:cubicBezTo>
                    <a:pt x="1" y="0"/>
                    <a:pt x="1" y="0"/>
                    <a:pt x="1" y="0"/>
                  </a:cubicBezTo>
                  <a:cubicBezTo>
                    <a:pt x="1" y="0"/>
                    <a:pt x="0" y="1"/>
                    <a:pt x="0" y="1"/>
                  </a:cubicBezTo>
                  <a:cubicBezTo>
                    <a:pt x="0" y="1"/>
                    <a:pt x="0" y="1"/>
                    <a:pt x="0" y="1"/>
                  </a:cubicBezTo>
                  <a:cubicBezTo>
                    <a:pt x="0" y="2"/>
                    <a:pt x="0" y="2"/>
                    <a:pt x="1" y="2"/>
                  </a:cubicBezTo>
                  <a:cubicBezTo>
                    <a:pt x="4" y="6"/>
                    <a:pt x="8" y="9"/>
                    <a:pt x="11" y="12"/>
                  </a:cubicBezTo>
                  <a:cubicBezTo>
                    <a:pt x="13" y="13"/>
                    <a:pt x="15" y="14"/>
                    <a:pt x="18" y="16"/>
                  </a:cubicBezTo>
                  <a:cubicBezTo>
                    <a:pt x="19" y="16"/>
                    <a:pt x="20" y="17"/>
                    <a:pt x="21" y="17"/>
                  </a:cubicBezTo>
                  <a:cubicBezTo>
                    <a:pt x="22" y="17"/>
                    <a:pt x="23" y="18"/>
                    <a:pt x="24" y="18"/>
                  </a:cubicBezTo>
                  <a:cubicBezTo>
                    <a:pt x="25" y="18"/>
                    <a:pt x="25" y="17"/>
                    <a:pt x="25" y="16"/>
                  </a:cubicBezTo>
                  <a:cubicBezTo>
                    <a:pt x="24" y="16"/>
                    <a:pt x="23" y="15"/>
                    <a:pt x="23" y="14"/>
                  </a:cubicBezTo>
                  <a:close/>
                </a:path>
              </a:pathLst>
            </a:custGeom>
            <a:solidFill>
              <a:srgbClr val="CD5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5" name="Freeform 559">
              <a:extLst>
                <a:ext uri="{FF2B5EF4-FFF2-40B4-BE49-F238E27FC236}">
                  <a16:creationId xmlns:a16="http://schemas.microsoft.com/office/drawing/2014/main" id="{282F67A3-B01C-4BB8-8FAF-C0BF0E98EE7F}"/>
                </a:ext>
              </a:extLst>
            </p:cNvPr>
            <p:cNvSpPr>
              <a:spLocks/>
            </p:cNvSpPr>
            <p:nvPr/>
          </p:nvSpPr>
          <p:spPr bwMode="auto">
            <a:xfrm>
              <a:off x="2298" y="2175"/>
              <a:ext cx="29" cy="12"/>
            </a:xfrm>
            <a:custGeom>
              <a:avLst/>
              <a:gdLst>
                <a:gd name="T0" fmla="*/ 24 w 25"/>
                <a:gd name="T1" fmla="*/ 8 h 10"/>
                <a:gd name="T2" fmla="*/ 19 w 25"/>
                <a:gd name="T3" fmla="*/ 5 h 10"/>
                <a:gd name="T4" fmla="*/ 13 w 25"/>
                <a:gd name="T5" fmla="*/ 3 h 10"/>
                <a:gd name="T6" fmla="*/ 7 w 25"/>
                <a:gd name="T7" fmla="*/ 1 h 10"/>
                <a:gd name="T8" fmla="*/ 4 w 25"/>
                <a:gd name="T9" fmla="*/ 0 h 10"/>
                <a:gd name="T10" fmla="*/ 2 w 25"/>
                <a:gd name="T11" fmla="*/ 0 h 10"/>
                <a:gd name="T12" fmla="*/ 1 w 25"/>
                <a:gd name="T13" fmla="*/ 0 h 10"/>
                <a:gd name="T14" fmla="*/ 0 w 25"/>
                <a:gd name="T15" fmla="*/ 1 h 10"/>
                <a:gd name="T16" fmla="*/ 1 w 25"/>
                <a:gd name="T17" fmla="*/ 2 h 10"/>
                <a:gd name="T18" fmla="*/ 2 w 25"/>
                <a:gd name="T19" fmla="*/ 3 h 10"/>
                <a:gd name="T20" fmla="*/ 5 w 25"/>
                <a:gd name="T21" fmla="*/ 5 h 10"/>
                <a:gd name="T22" fmla="*/ 11 w 25"/>
                <a:gd name="T23" fmla="*/ 7 h 10"/>
                <a:gd name="T24" fmla="*/ 17 w 25"/>
                <a:gd name="T25" fmla="*/ 9 h 10"/>
                <a:gd name="T26" fmla="*/ 24 w 25"/>
                <a:gd name="T27" fmla="*/ 10 h 10"/>
                <a:gd name="T28" fmla="*/ 24 w 25"/>
                <a:gd name="T2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10">
                  <a:moveTo>
                    <a:pt x="24" y="8"/>
                  </a:moveTo>
                  <a:cubicBezTo>
                    <a:pt x="23" y="6"/>
                    <a:pt x="20" y="6"/>
                    <a:pt x="19" y="5"/>
                  </a:cubicBezTo>
                  <a:cubicBezTo>
                    <a:pt x="17" y="4"/>
                    <a:pt x="15" y="4"/>
                    <a:pt x="13" y="3"/>
                  </a:cubicBezTo>
                  <a:cubicBezTo>
                    <a:pt x="11" y="2"/>
                    <a:pt x="9" y="2"/>
                    <a:pt x="7" y="1"/>
                  </a:cubicBezTo>
                  <a:cubicBezTo>
                    <a:pt x="6" y="1"/>
                    <a:pt x="5" y="0"/>
                    <a:pt x="4" y="0"/>
                  </a:cubicBezTo>
                  <a:cubicBezTo>
                    <a:pt x="3" y="0"/>
                    <a:pt x="3" y="0"/>
                    <a:pt x="2" y="0"/>
                  </a:cubicBezTo>
                  <a:cubicBezTo>
                    <a:pt x="2" y="0"/>
                    <a:pt x="1" y="0"/>
                    <a:pt x="1" y="0"/>
                  </a:cubicBezTo>
                  <a:cubicBezTo>
                    <a:pt x="0" y="0"/>
                    <a:pt x="0" y="1"/>
                    <a:pt x="0" y="1"/>
                  </a:cubicBezTo>
                  <a:cubicBezTo>
                    <a:pt x="1" y="1"/>
                    <a:pt x="1" y="2"/>
                    <a:pt x="1" y="2"/>
                  </a:cubicBezTo>
                  <a:cubicBezTo>
                    <a:pt x="2" y="3"/>
                    <a:pt x="2" y="3"/>
                    <a:pt x="2" y="3"/>
                  </a:cubicBezTo>
                  <a:cubicBezTo>
                    <a:pt x="3" y="4"/>
                    <a:pt x="4" y="4"/>
                    <a:pt x="5" y="5"/>
                  </a:cubicBezTo>
                  <a:cubicBezTo>
                    <a:pt x="7" y="6"/>
                    <a:pt x="9" y="7"/>
                    <a:pt x="11" y="7"/>
                  </a:cubicBezTo>
                  <a:cubicBezTo>
                    <a:pt x="13" y="8"/>
                    <a:pt x="15" y="9"/>
                    <a:pt x="17" y="9"/>
                  </a:cubicBezTo>
                  <a:cubicBezTo>
                    <a:pt x="19" y="9"/>
                    <a:pt x="22" y="10"/>
                    <a:pt x="24" y="10"/>
                  </a:cubicBezTo>
                  <a:cubicBezTo>
                    <a:pt x="25" y="9"/>
                    <a:pt x="25" y="8"/>
                    <a:pt x="24" y="8"/>
                  </a:cubicBezTo>
                  <a:close/>
                </a:path>
              </a:pathLst>
            </a:custGeom>
            <a:solidFill>
              <a:srgbClr val="CD5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6" name="Freeform 560">
              <a:extLst>
                <a:ext uri="{FF2B5EF4-FFF2-40B4-BE49-F238E27FC236}">
                  <a16:creationId xmlns:a16="http://schemas.microsoft.com/office/drawing/2014/main" id="{23247E20-2D4B-41B1-9218-0DDEFF204604}"/>
                </a:ext>
              </a:extLst>
            </p:cNvPr>
            <p:cNvSpPr>
              <a:spLocks/>
            </p:cNvSpPr>
            <p:nvPr/>
          </p:nvSpPr>
          <p:spPr bwMode="auto">
            <a:xfrm>
              <a:off x="2321" y="2034"/>
              <a:ext cx="24" cy="12"/>
            </a:xfrm>
            <a:custGeom>
              <a:avLst/>
              <a:gdLst>
                <a:gd name="T0" fmla="*/ 19 w 20"/>
                <a:gd name="T1" fmla="*/ 9 h 11"/>
                <a:gd name="T2" fmla="*/ 17 w 20"/>
                <a:gd name="T3" fmla="*/ 8 h 11"/>
                <a:gd name="T4" fmla="*/ 15 w 20"/>
                <a:gd name="T5" fmla="*/ 6 h 11"/>
                <a:gd name="T6" fmla="*/ 10 w 20"/>
                <a:gd name="T7" fmla="*/ 3 h 11"/>
                <a:gd name="T8" fmla="*/ 5 w 20"/>
                <a:gd name="T9" fmla="*/ 1 h 11"/>
                <a:gd name="T10" fmla="*/ 2 w 20"/>
                <a:gd name="T11" fmla="*/ 0 h 11"/>
                <a:gd name="T12" fmla="*/ 0 w 20"/>
                <a:gd name="T13" fmla="*/ 0 h 11"/>
                <a:gd name="T14" fmla="*/ 0 w 20"/>
                <a:gd name="T15" fmla="*/ 0 h 11"/>
                <a:gd name="T16" fmla="*/ 4 w 20"/>
                <a:gd name="T17" fmla="*/ 4 h 11"/>
                <a:gd name="T18" fmla="*/ 8 w 20"/>
                <a:gd name="T19" fmla="*/ 7 h 11"/>
                <a:gd name="T20" fmla="*/ 13 w 20"/>
                <a:gd name="T21" fmla="*/ 9 h 11"/>
                <a:gd name="T22" fmla="*/ 16 w 20"/>
                <a:gd name="T23" fmla="*/ 10 h 11"/>
                <a:gd name="T24" fmla="*/ 18 w 20"/>
                <a:gd name="T25" fmla="*/ 11 h 11"/>
                <a:gd name="T26" fmla="*/ 19 w 20"/>
                <a:gd name="T2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
                  <a:moveTo>
                    <a:pt x="19" y="9"/>
                  </a:moveTo>
                  <a:cubicBezTo>
                    <a:pt x="18" y="9"/>
                    <a:pt x="18" y="8"/>
                    <a:pt x="17" y="8"/>
                  </a:cubicBezTo>
                  <a:cubicBezTo>
                    <a:pt x="16" y="7"/>
                    <a:pt x="15" y="7"/>
                    <a:pt x="15" y="6"/>
                  </a:cubicBezTo>
                  <a:cubicBezTo>
                    <a:pt x="13" y="5"/>
                    <a:pt x="12" y="4"/>
                    <a:pt x="10" y="3"/>
                  </a:cubicBezTo>
                  <a:cubicBezTo>
                    <a:pt x="8" y="2"/>
                    <a:pt x="7" y="2"/>
                    <a:pt x="5" y="1"/>
                  </a:cubicBezTo>
                  <a:cubicBezTo>
                    <a:pt x="4" y="1"/>
                    <a:pt x="3" y="0"/>
                    <a:pt x="2" y="0"/>
                  </a:cubicBezTo>
                  <a:cubicBezTo>
                    <a:pt x="1" y="0"/>
                    <a:pt x="1" y="0"/>
                    <a:pt x="0" y="0"/>
                  </a:cubicBezTo>
                  <a:cubicBezTo>
                    <a:pt x="0" y="0"/>
                    <a:pt x="0" y="0"/>
                    <a:pt x="0" y="0"/>
                  </a:cubicBezTo>
                  <a:cubicBezTo>
                    <a:pt x="0" y="2"/>
                    <a:pt x="2" y="3"/>
                    <a:pt x="4" y="4"/>
                  </a:cubicBezTo>
                  <a:cubicBezTo>
                    <a:pt x="5" y="5"/>
                    <a:pt x="7" y="6"/>
                    <a:pt x="8" y="7"/>
                  </a:cubicBezTo>
                  <a:cubicBezTo>
                    <a:pt x="10" y="8"/>
                    <a:pt x="11" y="8"/>
                    <a:pt x="13" y="9"/>
                  </a:cubicBezTo>
                  <a:cubicBezTo>
                    <a:pt x="14" y="9"/>
                    <a:pt x="15" y="10"/>
                    <a:pt x="16" y="10"/>
                  </a:cubicBezTo>
                  <a:cubicBezTo>
                    <a:pt x="16" y="10"/>
                    <a:pt x="17" y="10"/>
                    <a:pt x="18" y="11"/>
                  </a:cubicBezTo>
                  <a:cubicBezTo>
                    <a:pt x="19" y="11"/>
                    <a:pt x="20" y="10"/>
                    <a:pt x="19" y="9"/>
                  </a:cubicBezTo>
                  <a:close/>
                </a:path>
              </a:pathLst>
            </a:custGeom>
            <a:solidFill>
              <a:srgbClr val="CD5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7" name="Freeform 561">
              <a:extLst>
                <a:ext uri="{FF2B5EF4-FFF2-40B4-BE49-F238E27FC236}">
                  <a16:creationId xmlns:a16="http://schemas.microsoft.com/office/drawing/2014/main" id="{CC23D333-D0C8-4BB7-9DBC-32DA8C682959}"/>
                </a:ext>
              </a:extLst>
            </p:cNvPr>
            <p:cNvSpPr>
              <a:spLocks/>
            </p:cNvSpPr>
            <p:nvPr/>
          </p:nvSpPr>
          <p:spPr bwMode="auto">
            <a:xfrm>
              <a:off x="2402" y="2015"/>
              <a:ext cx="76" cy="24"/>
            </a:xfrm>
            <a:custGeom>
              <a:avLst/>
              <a:gdLst>
                <a:gd name="T0" fmla="*/ 64 w 65"/>
                <a:gd name="T1" fmla="*/ 19 h 21"/>
                <a:gd name="T2" fmla="*/ 49 w 65"/>
                <a:gd name="T3" fmla="*/ 14 h 21"/>
                <a:gd name="T4" fmla="*/ 32 w 65"/>
                <a:gd name="T5" fmla="*/ 10 h 21"/>
                <a:gd name="T6" fmla="*/ 16 w 65"/>
                <a:gd name="T7" fmla="*/ 5 h 21"/>
                <a:gd name="T8" fmla="*/ 8 w 65"/>
                <a:gd name="T9" fmla="*/ 2 h 21"/>
                <a:gd name="T10" fmla="*/ 1 w 65"/>
                <a:gd name="T11" fmla="*/ 0 h 21"/>
                <a:gd name="T12" fmla="*/ 0 w 65"/>
                <a:gd name="T13" fmla="*/ 1 h 21"/>
                <a:gd name="T14" fmla="*/ 6 w 65"/>
                <a:gd name="T15" fmla="*/ 5 h 21"/>
                <a:gd name="T16" fmla="*/ 14 w 65"/>
                <a:gd name="T17" fmla="*/ 9 h 21"/>
                <a:gd name="T18" fmla="*/ 30 w 65"/>
                <a:gd name="T19" fmla="*/ 16 h 21"/>
                <a:gd name="T20" fmla="*/ 47 w 65"/>
                <a:gd name="T21" fmla="*/ 20 h 21"/>
                <a:gd name="T22" fmla="*/ 64 w 65"/>
                <a:gd name="T23" fmla="*/ 20 h 21"/>
                <a:gd name="T24" fmla="*/ 64 w 65"/>
                <a:gd name="T25"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21">
                  <a:moveTo>
                    <a:pt x="64" y="19"/>
                  </a:moveTo>
                  <a:cubicBezTo>
                    <a:pt x="59" y="17"/>
                    <a:pt x="54" y="15"/>
                    <a:pt x="49" y="14"/>
                  </a:cubicBezTo>
                  <a:cubicBezTo>
                    <a:pt x="43" y="13"/>
                    <a:pt x="38" y="12"/>
                    <a:pt x="32" y="10"/>
                  </a:cubicBezTo>
                  <a:cubicBezTo>
                    <a:pt x="27" y="9"/>
                    <a:pt x="22" y="7"/>
                    <a:pt x="16" y="5"/>
                  </a:cubicBezTo>
                  <a:cubicBezTo>
                    <a:pt x="14" y="4"/>
                    <a:pt x="11" y="3"/>
                    <a:pt x="8" y="2"/>
                  </a:cubicBezTo>
                  <a:cubicBezTo>
                    <a:pt x="6" y="1"/>
                    <a:pt x="3" y="0"/>
                    <a:pt x="1" y="0"/>
                  </a:cubicBezTo>
                  <a:cubicBezTo>
                    <a:pt x="0" y="0"/>
                    <a:pt x="0" y="0"/>
                    <a:pt x="0" y="1"/>
                  </a:cubicBezTo>
                  <a:cubicBezTo>
                    <a:pt x="1" y="3"/>
                    <a:pt x="4" y="4"/>
                    <a:pt x="6" y="5"/>
                  </a:cubicBezTo>
                  <a:cubicBezTo>
                    <a:pt x="9" y="7"/>
                    <a:pt x="11" y="8"/>
                    <a:pt x="14" y="9"/>
                  </a:cubicBezTo>
                  <a:cubicBezTo>
                    <a:pt x="19" y="12"/>
                    <a:pt x="25" y="14"/>
                    <a:pt x="30" y="16"/>
                  </a:cubicBezTo>
                  <a:cubicBezTo>
                    <a:pt x="36" y="18"/>
                    <a:pt x="41" y="19"/>
                    <a:pt x="47" y="20"/>
                  </a:cubicBezTo>
                  <a:cubicBezTo>
                    <a:pt x="53" y="21"/>
                    <a:pt x="58" y="21"/>
                    <a:pt x="64" y="20"/>
                  </a:cubicBezTo>
                  <a:cubicBezTo>
                    <a:pt x="65" y="20"/>
                    <a:pt x="65" y="19"/>
                    <a:pt x="64" y="19"/>
                  </a:cubicBezTo>
                  <a:close/>
                </a:path>
              </a:pathLst>
            </a:custGeom>
            <a:solidFill>
              <a:srgbClr val="CD5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8" name="Freeform 562">
              <a:extLst>
                <a:ext uri="{FF2B5EF4-FFF2-40B4-BE49-F238E27FC236}">
                  <a16:creationId xmlns:a16="http://schemas.microsoft.com/office/drawing/2014/main" id="{F4FA2B29-3696-4FB2-AA1C-9942EBA23335}"/>
                </a:ext>
              </a:extLst>
            </p:cNvPr>
            <p:cNvSpPr>
              <a:spLocks/>
            </p:cNvSpPr>
            <p:nvPr/>
          </p:nvSpPr>
          <p:spPr bwMode="auto">
            <a:xfrm>
              <a:off x="2386" y="1908"/>
              <a:ext cx="29" cy="13"/>
            </a:xfrm>
            <a:custGeom>
              <a:avLst/>
              <a:gdLst>
                <a:gd name="T0" fmla="*/ 24 w 25"/>
                <a:gd name="T1" fmla="*/ 9 h 11"/>
                <a:gd name="T2" fmla="*/ 20 w 25"/>
                <a:gd name="T3" fmla="*/ 5 h 11"/>
                <a:gd name="T4" fmla="*/ 14 w 25"/>
                <a:gd name="T5" fmla="*/ 2 h 11"/>
                <a:gd name="T6" fmla="*/ 7 w 25"/>
                <a:gd name="T7" fmla="*/ 0 h 11"/>
                <a:gd name="T8" fmla="*/ 4 w 25"/>
                <a:gd name="T9" fmla="*/ 0 h 11"/>
                <a:gd name="T10" fmla="*/ 0 w 25"/>
                <a:gd name="T11" fmla="*/ 1 h 11"/>
                <a:gd name="T12" fmla="*/ 0 w 25"/>
                <a:gd name="T13" fmla="*/ 1 h 11"/>
                <a:gd name="T14" fmla="*/ 3 w 25"/>
                <a:gd name="T15" fmla="*/ 3 h 11"/>
                <a:gd name="T16" fmla="*/ 6 w 25"/>
                <a:gd name="T17" fmla="*/ 4 h 11"/>
                <a:gd name="T18" fmla="*/ 12 w 25"/>
                <a:gd name="T19" fmla="*/ 6 h 11"/>
                <a:gd name="T20" fmla="*/ 18 w 25"/>
                <a:gd name="T21" fmla="*/ 8 h 11"/>
                <a:gd name="T22" fmla="*/ 21 w 25"/>
                <a:gd name="T23" fmla="*/ 9 h 11"/>
                <a:gd name="T24" fmla="*/ 22 w 25"/>
                <a:gd name="T25" fmla="*/ 10 h 11"/>
                <a:gd name="T26" fmla="*/ 23 w 25"/>
                <a:gd name="T27" fmla="*/ 10 h 11"/>
                <a:gd name="T28" fmla="*/ 24 w 25"/>
                <a:gd name="T2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11">
                  <a:moveTo>
                    <a:pt x="24" y="9"/>
                  </a:moveTo>
                  <a:cubicBezTo>
                    <a:pt x="23" y="8"/>
                    <a:pt x="21" y="6"/>
                    <a:pt x="20" y="5"/>
                  </a:cubicBezTo>
                  <a:cubicBezTo>
                    <a:pt x="18" y="4"/>
                    <a:pt x="16" y="3"/>
                    <a:pt x="14" y="2"/>
                  </a:cubicBezTo>
                  <a:cubicBezTo>
                    <a:pt x="12" y="1"/>
                    <a:pt x="9" y="1"/>
                    <a:pt x="7" y="0"/>
                  </a:cubicBezTo>
                  <a:cubicBezTo>
                    <a:pt x="6" y="0"/>
                    <a:pt x="5" y="0"/>
                    <a:pt x="4" y="0"/>
                  </a:cubicBezTo>
                  <a:cubicBezTo>
                    <a:pt x="2" y="0"/>
                    <a:pt x="2" y="1"/>
                    <a:pt x="0" y="1"/>
                  </a:cubicBezTo>
                  <a:cubicBezTo>
                    <a:pt x="0" y="1"/>
                    <a:pt x="0" y="1"/>
                    <a:pt x="0" y="1"/>
                  </a:cubicBezTo>
                  <a:cubicBezTo>
                    <a:pt x="1" y="2"/>
                    <a:pt x="2" y="2"/>
                    <a:pt x="3" y="3"/>
                  </a:cubicBezTo>
                  <a:cubicBezTo>
                    <a:pt x="3" y="4"/>
                    <a:pt x="5" y="4"/>
                    <a:pt x="6" y="4"/>
                  </a:cubicBezTo>
                  <a:cubicBezTo>
                    <a:pt x="8" y="5"/>
                    <a:pt x="10" y="6"/>
                    <a:pt x="12" y="6"/>
                  </a:cubicBezTo>
                  <a:cubicBezTo>
                    <a:pt x="14" y="7"/>
                    <a:pt x="16" y="8"/>
                    <a:pt x="18" y="8"/>
                  </a:cubicBezTo>
                  <a:cubicBezTo>
                    <a:pt x="19" y="9"/>
                    <a:pt x="20" y="9"/>
                    <a:pt x="21" y="9"/>
                  </a:cubicBezTo>
                  <a:cubicBezTo>
                    <a:pt x="21" y="10"/>
                    <a:pt x="21" y="10"/>
                    <a:pt x="22" y="10"/>
                  </a:cubicBezTo>
                  <a:cubicBezTo>
                    <a:pt x="22" y="10"/>
                    <a:pt x="23" y="10"/>
                    <a:pt x="23" y="10"/>
                  </a:cubicBezTo>
                  <a:cubicBezTo>
                    <a:pt x="24" y="11"/>
                    <a:pt x="25" y="10"/>
                    <a:pt x="24" y="9"/>
                  </a:cubicBezTo>
                  <a:close/>
                </a:path>
              </a:pathLst>
            </a:custGeom>
            <a:solidFill>
              <a:srgbClr val="CD5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9" name="Freeform 563">
              <a:extLst>
                <a:ext uri="{FF2B5EF4-FFF2-40B4-BE49-F238E27FC236}">
                  <a16:creationId xmlns:a16="http://schemas.microsoft.com/office/drawing/2014/main" id="{A25870FA-44E9-4E2A-85EF-7DF9BD51B8A5}"/>
                </a:ext>
              </a:extLst>
            </p:cNvPr>
            <p:cNvSpPr>
              <a:spLocks/>
            </p:cNvSpPr>
            <p:nvPr/>
          </p:nvSpPr>
          <p:spPr bwMode="auto">
            <a:xfrm>
              <a:off x="2457" y="1855"/>
              <a:ext cx="117" cy="39"/>
            </a:xfrm>
            <a:custGeom>
              <a:avLst/>
              <a:gdLst>
                <a:gd name="T0" fmla="*/ 98 w 100"/>
                <a:gd name="T1" fmla="*/ 24 h 33"/>
                <a:gd name="T2" fmla="*/ 96 w 100"/>
                <a:gd name="T3" fmla="*/ 25 h 33"/>
                <a:gd name="T4" fmla="*/ 86 w 100"/>
                <a:gd name="T5" fmla="*/ 23 h 33"/>
                <a:gd name="T6" fmla="*/ 73 w 100"/>
                <a:gd name="T7" fmla="*/ 22 h 33"/>
                <a:gd name="T8" fmla="*/ 48 w 100"/>
                <a:gd name="T9" fmla="*/ 17 h 33"/>
                <a:gd name="T10" fmla="*/ 24 w 100"/>
                <a:gd name="T11" fmla="*/ 8 h 33"/>
                <a:gd name="T12" fmla="*/ 12 w 100"/>
                <a:gd name="T13" fmla="*/ 3 h 33"/>
                <a:gd name="T14" fmla="*/ 1 w 100"/>
                <a:gd name="T15" fmla="*/ 1 h 33"/>
                <a:gd name="T16" fmla="*/ 1 w 100"/>
                <a:gd name="T17" fmla="*/ 2 h 33"/>
                <a:gd name="T18" fmla="*/ 14 w 100"/>
                <a:gd name="T19" fmla="*/ 10 h 33"/>
                <a:gd name="T20" fmla="*/ 26 w 100"/>
                <a:gd name="T21" fmla="*/ 18 h 33"/>
                <a:gd name="T22" fmla="*/ 54 w 100"/>
                <a:gd name="T23" fmla="*/ 28 h 33"/>
                <a:gd name="T24" fmla="*/ 83 w 100"/>
                <a:gd name="T25" fmla="*/ 32 h 33"/>
                <a:gd name="T26" fmla="*/ 97 w 100"/>
                <a:gd name="T27" fmla="*/ 30 h 33"/>
                <a:gd name="T28" fmla="*/ 98 w 100"/>
                <a:gd name="T29"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33">
                  <a:moveTo>
                    <a:pt x="98" y="24"/>
                  </a:moveTo>
                  <a:cubicBezTo>
                    <a:pt x="97" y="24"/>
                    <a:pt x="96" y="25"/>
                    <a:pt x="96" y="25"/>
                  </a:cubicBezTo>
                  <a:cubicBezTo>
                    <a:pt x="96" y="24"/>
                    <a:pt x="88" y="24"/>
                    <a:pt x="86" y="23"/>
                  </a:cubicBezTo>
                  <a:cubicBezTo>
                    <a:pt x="82" y="23"/>
                    <a:pt x="78" y="23"/>
                    <a:pt x="73" y="22"/>
                  </a:cubicBezTo>
                  <a:cubicBezTo>
                    <a:pt x="65" y="21"/>
                    <a:pt x="57" y="20"/>
                    <a:pt x="48" y="17"/>
                  </a:cubicBezTo>
                  <a:cubicBezTo>
                    <a:pt x="40" y="15"/>
                    <a:pt x="32" y="12"/>
                    <a:pt x="24" y="8"/>
                  </a:cubicBezTo>
                  <a:cubicBezTo>
                    <a:pt x="20" y="7"/>
                    <a:pt x="17" y="4"/>
                    <a:pt x="12" y="3"/>
                  </a:cubicBezTo>
                  <a:cubicBezTo>
                    <a:pt x="9" y="1"/>
                    <a:pt x="5" y="0"/>
                    <a:pt x="1" y="1"/>
                  </a:cubicBezTo>
                  <a:cubicBezTo>
                    <a:pt x="0" y="1"/>
                    <a:pt x="0" y="2"/>
                    <a:pt x="1" y="2"/>
                  </a:cubicBezTo>
                  <a:cubicBezTo>
                    <a:pt x="5" y="5"/>
                    <a:pt x="9" y="7"/>
                    <a:pt x="14" y="10"/>
                  </a:cubicBezTo>
                  <a:cubicBezTo>
                    <a:pt x="18" y="12"/>
                    <a:pt x="22" y="15"/>
                    <a:pt x="26" y="18"/>
                  </a:cubicBezTo>
                  <a:cubicBezTo>
                    <a:pt x="35" y="22"/>
                    <a:pt x="44" y="26"/>
                    <a:pt x="54" y="28"/>
                  </a:cubicBezTo>
                  <a:cubicBezTo>
                    <a:pt x="63" y="30"/>
                    <a:pt x="73" y="32"/>
                    <a:pt x="83" y="32"/>
                  </a:cubicBezTo>
                  <a:cubicBezTo>
                    <a:pt x="87" y="33"/>
                    <a:pt x="93" y="33"/>
                    <a:pt x="97" y="30"/>
                  </a:cubicBezTo>
                  <a:cubicBezTo>
                    <a:pt x="99" y="29"/>
                    <a:pt x="100" y="26"/>
                    <a:pt x="98" y="24"/>
                  </a:cubicBezTo>
                  <a:close/>
                </a:path>
              </a:pathLst>
            </a:custGeom>
            <a:solidFill>
              <a:srgbClr val="CD5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0" name="Freeform 564">
              <a:extLst>
                <a:ext uri="{FF2B5EF4-FFF2-40B4-BE49-F238E27FC236}">
                  <a16:creationId xmlns:a16="http://schemas.microsoft.com/office/drawing/2014/main" id="{BBFDD284-8610-476E-9B57-0EE3D4AE8CED}"/>
                </a:ext>
              </a:extLst>
            </p:cNvPr>
            <p:cNvSpPr>
              <a:spLocks/>
            </p:cNvSpPr>
            <p:nvPr/>
          </p:nvSpPr>
          <p:spPr bwMode="auto">
            <a:xfrm>
              <a:off x="2487" y="1696"/>
              <a:ext cx="79" cy="22"/>
            </a:xfrm>
            <a:custGeom>
              <a:avLst/>
              <a:gdLst>
                <a:gd name="T0" fmla="*/ 65 w 67"/>
                <a:gd name="T1" fmla="*/ 12 h 19"/>
                <a:gd name="T2" fmla="*/ 50 w 67"/>
                <a:gd name="T3" fmla="*/ 12 h 19"/>
                <a:gd name="T4" fmla="*/ 33 w 67"/>
                <a:gd name="T5" fmla="*/ 9 h 19"/>
                <a:gd name="T6" fmla="*/ 0 w 67"/>
                <a:gd name="T7" fmla="*/ 0 h 19"/>
                <a:gd name="T8" fmla="*/ 0 w 67"/>
                <a:gd name="T9" fmla="*/ 0 h 19"/>
                <a:gd name="T10" fmla="*/ 7 w 67"/>
                <a:gd name="T11" fmla="*/ 5 h 19"/>
                <a:gd name="T12" fmla="*/ 16 w 67"/>
                <a:gd name="T13" fmla="*/ 9 h 19"/>
                <a:gd name="T14" fmla="*/ 34 w 67"/>
                <a:gd name="T15" fmla="*/ 15 h 19"/>
                <a:gd name="T16" fmla="*/ 53 w 67"/>
                <a:gd name="T17" fmla="*/ 19 h 19"/>
                <a:gd name="T18" fmla="*/ 66 w 67"/>
                <a:gd name="T19" fmla="*/ 13 h 19"/>
                <a:gd name="T20" fmla="*/ 65 w 67"/>
                <a:gd name="T21"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19">
                  <a:moveTo>
                    <a:pt x="65" y="12"/>
                  </a:moveTo>
                  <a:cubicBezTo>
                    <a:pt x="61" y="14"/>
                    <a:pt x="54" y="13"/>
                    <a:pt x="50" y="12"/>
                  </a:cubicBezTo>
                  <a:cubicBezTo>
                    <a:pt x="44" y="11"/>
                    <a:pt x="38" y="10"/>
                    <a:pt x="33" y="9"/>
                  </a:cubicBezTo>
                  <a:cubicBezTo>
                    <a:pt x="22" y="6"/>
                    <a:pt x="11" y="2"/>
                    <a:pt x="0" y="0"/>
                  </a:cubicBezTo>
                  <a:cubicBezTo>
                    <a:pt x="0" y="0"/>
                    <a:pt x="0" y="0"/>
                    <a:pt x="0" y="0"/>
                  </a:cubicBezTo>
                  <a:cubicBezTo>
                    <a:pt x="2" y="2"/>
                    <a:pt x="4" y="4"/>
                    <a:pt x="7" y="5"/>
                  </a:cubicBezTo>
                  <a:cubicBezTo>
                    <a:pt x="10" y="7"/>
                    <a:pt x="13" y="8"/>
                    <a:pt x="16" y="9"/>
                  </a:cubicBezTo>
                  <a:cubicBezTo>
                    <a:pt x="22" y="12"/>
                    <a:pt x="28" y="14"/>
                    <a:pt x="34" y="15"/>
                  </a:cubicBezTo>
                  <a:cubicBezTo>
                    <a:pt x="40" y="17"/>
                    <a:pt x="47" y="18"/>
                    <a:pt x="53" y="19"/>
                  </a:cubicBezTo>
                  <a:cubicBezTo>
                    <a:pt x="58" y="19"/>
                    <a:pt x="63" y="18"/>
                    <a:pt x="66" y="13"/>
                  </a:cubicBezTo>
                  <a:cubicBezTo>
                    <a:pt x="67" y="12"/>
                    <a:pt x="66" y="11"/>
                    <a:pt x="65" y="12"/>
                  </a:cubicBezTo>
                  <a:close/>
                </a:path>
              </a:pathLst>
            </a:custGeom>
            <a:solidFill>
              <a:srgbClr val="CD5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1" name="Freeform 565">
              <a:extLst>
                <a:ext uri="{FF2B5EF4-FFF2-40B4-BE49-F238E27FC236}">
                  <a16:creationId xmlns:a16="http://schemas.microsoft.com/office/drawing/2014/main" id="{79038095-7BE2-446D-860F-0EDD31BC8EAD}"/>
                </a:ext>
              </a:extLst>
            </p:cNvPr>
            <p:cNvSpPr>
              <a:spLocks/>
            </p:cNvSpPr>
            <p:nvPr/>
          </p:nvSpPr>
          <p:spPr bwMode="auto">
            <a:xfrm>
              <a:off x="2565" y="1629"/>
              <a:ext cx="28" cy="13"/>
            </a:xfrm>
            <a:custGeom>
              <a:avLst/>
              <a:gdLst>
                <a:gd name="T0" fmla="*/ 24 w 24"/>
                <a:gd name="T1" fmla="*/ 9 h 11"/>
                <a:gd name="T2" fmla="*/ 21 w 24"/>
                <a:gd name="T3" fmla="*/ 7 h 11"/>
                <a:gd name="T4" fmla="*/ 18 w 24"/>
                <a:gd name="T5" fmla="*/ 6 h 11"/>
                <a:gd name="T6" fmla="*/ 12 w 24"/>
                <a:gd name="T7" fmla="*/ 4 h 11"/>
                <a:gd name="T8" fmla="*/ 6 w 24"/>
                <a:gd name="T9" fmla="*/ 2 h 11"/>
                <a:gd name="T10" fmla="*/ 4 w 24"/>
                <a:gd name="T11" fmla="*/ 1 h 11"/>
                <a:gd name="T12" fmla="*/ 4 w 24"/>
                <a:gd name="T13" fmla="*/ 1 h 11"/>
                <a:gd name="T14" fmla="*/ 4 w 24"/>
                <a:gd name="T15" fmla="*/ 1 h 11"/>
                <a:gd name="T16" fmla="*/ 3 w 24"/>
                <a:gd name="T17" fmla="*/ 1 h 11"/>
                <a:gd name="T18" fmla="*/ 0 w 24"/>
                <a:gd name="T19" fmla="*/ 0 h 11"/>
                <a:gd name="T20" fmla="*/ 0 w 24"/>
                <a:gd name="T21" fmla="*/ 0 h 11"/>
                <a:gd name="T22" fmla="*/ 1 w 24"/>
                <a:gd name="T23" fmla="*/ 2 h 11"/>
                <a:gd name="T24" fmla="*/ 2 w 24"/>
                <a:gd name="T25" fmla="*/ 3 h 11"/>
                <a:gd name="T26" fmla="*/ 2 w 24"/>
                <a:gd name="T27" fmla="*/ 3 h 11"/>
                <a:gd name="T28" fmla="*/ 2 w 24"/>
                <a:gd name="T29" fmla="*/ 3 h 11"/>
                <a:gd name="T30" fmla="*/ 4 w 24"/>
                <a:gd name="T31" fmla="*/ 5 h 11"/>
                <a:gd name="T32" fmla="*/ 10 w 24"/>
                <a:gd name="T33" fmla="*/ 9 h 11"/>
                <a:gd name="T34" fmla="*/ 17 w 24"/>
                <a:gd name="T35" fmla="*/ 11 h 11"/>
                <a:gd name="T36" fmla="*/ 20 w 24"/>
                <a:gd name="T37" fmla="*/ 11 h 11"/>
                <a:gd name="T38" fmla="*/ 23 w 24"/>
                <a:gd name="T39" fmla="*/ 10 h 11"/>
                <a:gd name="T40" fmla="*/ 24 w 24"/>
                <a:gd name="T4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11">
                  <a:moveTo>
                    <a:pt x="24" y="9"/>
                  </a:moveTo>
                  <a:cubicBezTo>
                    <a:pt x="23" y="8"/>
                    <a:pt x="22" y="7"/>
                    <a:pt x="21" y="7"/>
                  </a:cubicBezTo>
                  <a:cubicBezTo>
                    <a:pt x="20" y="7"/>
                    <a:pt x="19" y="6"/>
                    <a:pt x="18" y="6"/>
                  </a:cubicBezTo>
                  <a:cubicBezTo>
                    <a:pt x="16" y="5"/>
                    <a:pt x="14" y="5"/>
                    <a:pt x="12" y="4"/>
                  </a:cubicBezTo>
                  <a:cubicBezTo>
                    <a:pt x="10" y="3"/>
                    <a:pt x="8" y="3"/>
                    <a:pt x="6" y="2"/>
                  </a:cubicBezTo>
                  <a:cubicBezTo>
                    <a:pt x="5" y="1"/>
                    <a:pt x="5" y="1"/>
                    <a:pt x="4" y="1"/>
                  </a:cubicBezTo>
                  <a:cubicBezTo>
                    <a:pt x="4" y="1"/>
                    <a:pt x="4" y="1"/>
                    <a:pt x="4" y="1"/>
                  </a:cubicBezTo>
                  <a:cubicBezTo>
                    <a:pt x="4" y="1"/>
                    <a:pt x="4" y="1"/>
                    <a:pt x="4" y="1"/>
                  </a:cubicBezTo>
                  <a:cubicBezTo>
                    <a:pt x="3" y="1"/>
                    <a:pt x="3" y="1"/>
                    <a:pt x="3" y="1"/>
                  </a:cubicBezTo>
                  <a:cubicBezTo>
                    <a:pt x="2" y="0"/>
                    <a:pt x="1" y="0"/>
                    <a:pt x="0" y="0"/>
                  </a:cubicBezTo>
                  <a:cubicBezTo>
                    <a:pt x="0" y="0"/>
                    <a:pt x="0" y="0"/>
                    <a:pt x="0" y="0"/>
                  </a:cubicBezTo>
                  <a:cubicBezTo>
                    <a:pt x="0" y="1"/>
                    <a:pt x="1" y="2"/>
                    <a:pt x="1" y="2"/>
                  </a:cubicBezTo>
                  <a:cubicBezTo>
                    <a:pt x="2" y="3"/>
                    <a:pt x="2" y="3"/>
                    <a:pt x="2" y="3"/>
                  </a:cubicBezTo>
                  <a:cubicBezTo>
                    <a:pt x="2" y="3"/>
                    <a:pt x="2" y="3"/>
                    <a:pt x="2" y="3"/>
                  </a:cubicBezTo>
                  <a:cubicBezTo>
                    <a:pt x="2" y="3"/>
                    <a:pt x="2" y="3"/>
                    <a:pt x="2" y="3"/>
                  </a:cubicBezTo>
                  <a:cubicBezTo>
                    <a:pt x="3" y="4"/>
                    <a:pt x="3" y="4"/>
                    <a:pt x="4" y="5"/>
                  </a:cubicBezTo>
                  <a:cubicBezTo>
                    <a:pt x="5" y="6"/>
                    <a:pt x="8" y="8"/>
                    <a:pt x="10" y="9"/>
                  </a:cubicBezTo>
                  <a:cubicBezTo>
                    <a:pt x="12" y="9"/>
                    <a:pt x="14" y="10"/>
                    <a:pt x="17" y="11"/>
                  </a:cubicBezTo>
                  <a:cubicBezTo>
                    <a:pt x="18" y="11"/>
                    <a:pt x="19" y="11"/>
                    <a:pt x="20" y="11"/>
                  </a:cubicBezTo>
                  <a:cubicBezTo>
                    <a:pt x="21" y="11"/>
                    <a:pt x="23" y="11"/>
                    <a:pt x="23" y="10"/>
                  </a:cubicBezTo>
                  <a:cubicBezTo>
                    <a:pt x="24" y="9"/>
                    <a:pt x="24" y="9"/>
                    <a:pt x="24" y="9"/>
                  </a:cubicBezTo>
                  <a:close/>
                </a:path>
              </a:pathLst>
            </a:custGeom>
            <a:solidFill>
              <a:srgbClr val="CD5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2" name="Freeform 566">
              <a:extLst>
                <a:ext uri="{FF2B5EF4-FFF2-40B4-BE49-F238E27FC236}">
                  <a16:creationId xmlns:a16="http://schemas.microsoft.com/office/drawing/2014/main" id="{C464FAC7-662C-4974-8524-95FF76627AB6}"/>
                </a:ext>
              </a:extLst>
            </p:cNvPr>
            <p:cNvSpPr>
              <a:spLocks/>
            </p:cNvSpPr>
            <p:nvPr/>
          </p:nvSpPr>
          <p:spPr bwMode="auto">
            <a:xfrm>
              <a:off x="2336" y="1772"/>
              <a:ext cx="84" cy="31"/>
            </a:xfrm>
            <a:custGeom>
              <a:avLst/>
              <a:gdLst>
                <a:gd name="T0" fmla="*/ 70 w 71"/>
                <a:gd name="T1" fmla="*/ 24 h 26"/>
                <a:gd name="T2" fmla="*/ 53 w 71"/>
                <a:gd name="T3" fmla="*/ 18 h 26"/>
                <a:gd name="T4" fmla="*/ 35 w 71"/>
                <a:gd name="T5" fmla="*/ 12 h 26"/>
                <a:gd name="T6" fmla="*/ 18 w 71"/>
                <a:gd name="T7" fmla="*/ 6 h 26"/>
                <a:gd name="T8" fmla="*/ 1 w 71"/>
                <a:gd name="T9" fmla="*/ 0 h 26"/>
                <a:gd name="T10" fmla="*/ 0 w 71"/>
                <a:gd name="T11" fmla="*/ 1 h 26"/>
                <a:gd name="T12" fmla="*/ 16 w 71"/>
                <a:gd name="T13" fmla="*/ 10 h 26"/>
                <a:gd name="T14" fmla="*/ 33 w 71"/>
                <a:gd name="T15" fmla="*/ 17 h 26"/>
                <a:gd name="T16" fmla="*/ 51 w 71"/>
                <a:gd name="T17" fmla="*/ 23 h 26"/>
                <a:gd name="T18" fmla="*/ 69 w 71"/>
                <a:gd name="T19" fmla="*/ 25 h 26"/>
                <a:gd name="T20" fmla="*/ 70 w 71"/>
                <a:gd name="T2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26">
                  <a:moveTo>
                    <a:pt x="70" y="24"/>
                  </a:moveTo>
                  <a:cubicBezTo>
                    <a:pt x="64" y="21"/>
                    <a:pt x="58" y="19"/>
                    <a:pt x="53" y="18"/>
                  </a:cubicBezTo>
                  <a:cubicBezTo>
                    <a:pt x="47" y="16"/>
                    <a:pt x="41" y="14"/>
                    <a:pt x="35" y="12"/>
                  </a:cubicBezTo>
                  <a:cubicBezTo>
                    <a:pt x="29" y="10"/>
                    <a:pt x="23" y="8"/>
                    <a:pt x="18" y="6"/>
                  </a:cubicBezTo>
                  <a:cubicBezTo>
                    <a:pt x="12" y="4"/>
                    <a:pt x="7" y="1"/>
                    <a:pt x="1" y="0"/>
                  </a:cubicBezTo>
                  <a:cubicBezTo>
                    <a:pt x="0" y="0"/>
                    <a:pt x="0" y="1"/>
                    <a:pt x="0" y="1"/>
                  </a:cubicBezTo>
                  <a:cubicBezTo>
                    <a:pt x="4" y="5"/>
                    <a:pt x="10" y="8"/>
                    <a:pt x="16" y="10"/>
                  </a:cubicBezTo>
                  <a:cubicBezTo>
                    <a:pt x="21" y="13"/>
                    <a:pt x="27" y="15"/>
                    <a:pt x="33" y="17"/>
                  </a:cubicBezTo>
                  <a:cubicBezTo>
                    <a:pt x="39" y="19"/>
                    <a:pt x="45" y="21"/>
                    <a:pt x="51" y="23"/>
                  </a:cubicBezTo>
                  <a:cubicBezTo>
                    <a:pt x="57" y="24"/>
                    <a:pt x="63" y="26"/>
                    <a:pt x="69" y="25"/>
                  </a:cubicBezTo>
                  <a:cubicBezTo>
                    <a:pt x="71" y="25"/>
                    <a:pt x="71" y="24"/>
                    <a:pt x="70" y="24"/>
                  </a:cubicBezTo>
                  <a:close/>
                </a:path>
              </a:pathLst>
            </a:custGeom>
            <a:solidFill>
              <a:srgbClr val="D78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3" name="Freeform 567">
              <a:extLst>
                <a:ext uri="{FF2B5EF4-FFF2-40B4-BE49-F238E27FC236}">
                  <a16:creationId xmlns:a16="http://schemas.microsoft.com/office/drawing/2014/main" id="{55A3AAC8-6473-442C-BC74-A0E140D129F0}"/>
                </a:ext>
              </a:extLst>
            </p:cNvPr>
            <p:cNvSpPr>
              <a:spLocks/>
            </p:cNvSpPr>
            <p:nvPr/>
          </p:nvSpPr>
          <p:spPr bwMode="auto">
            <a:xfrm>
              <a:off x="2344" y="1684"/>
              <a:ext cx="37" cy="16"/>
            </a:xfrm>
            <a:custGeom>
              <a:avLst/>
              <a:gdLst>
                <a:gd name="T0" fmla="*/ 31 w 32"/>
                <a:gd name="T1" fmla="*/ 12 h 13"/>
                <a:gd name="T2" fmla="*/ 16 w 32"/>
                <a:gd name="T3" fmla="*/ 5 h 13"/>
                <a:gd name="T4" fmla="*/ 8 w 32"/>
                <a:gd name="T5" fmla="*/ 2 h 13"/>
                <a:gd name="T6" fmla="*/ 0 w 32"/>
                <a:gd name="T7" fmla="*/ 1 h 13"/>
                <a:gd name="T8" fmla="*/ 0 w 32"/>
                <a:gd name="T9" fmla="*/ 2 h 13"/>
                <a:gd name="T10" fmla="*/ 6 w 32"/>
                <a:gd name="T11" fmla="*/ 6 h 13"/>
                <a:gd name="T12" fmla="*/ 14 w 32"/>
                <a:gd name="T13" fmla="*/ 9 h 13"/>
                <a:gd name="T14" fmla="*/ 30 w 32"/>
                <a:gd name="T15" fmla="*/ 13 h 13"/>
                <a:gd name="T16" fmla="*/ 31 w 32"/>
                <a:gd name="T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3">
                  <a:moveTo>
                    <a:pt x="31" y="12"/>
                  </a:moveTo>
                  <a:cubicBezTo>
                    <a:pt x="26" y="9"/>
                    <a:pt x="21" y="7"/>
                    <a:pt x="16" y="5"/>
                  </a:cubicBezTo>
                  <a:cubicBezTo>
                    <a:pt x="13" y="4"/>
                    <a:pt x="10" y="3"/>
                    <a:pt x="8" y="2"/>
                  </a:cubicBezTo>
                  <a:cubicBezTo>
                    <a:pt x="5" y="2"/>
                    <a:pt x="2" y="0"/>
                    <a:pt x="0" y="1"/>
                  </a:cubicBezTo>
                  <a:cubicBezTo>
                    <a:pt x="0" y="1"/>
                    <a:pt x="0" y="2"/>
                    <a:pt x="0" y="2"/>
                  </a:cubicBezTo>
                  <a:cubicBezTo>
                    <a:pt x="1" y="4"/>
                    <a:pt x="4" y="5"/>
                    <a:pt x="6" y="6"/>
                  </a:cubicBezTo>
                  <a:cubicBezTo>
                    <a:pt x="9" y="7"/>
                    <a:pt x="12" y="8"/>
                    <a:pt x="14" y="9"/>
                  </a:cubicBezTo>
                  <a:cubicBezTo>
                    <a:pt x="20" y="11"/>
                    <a:pt x="25" y="13"/>
                    <a:pt x="30" y="13"/>
                  </a:cubicBezTo>
                  <a:cubicBezTo>
                    <a:pt x="31" y="13"/>
                    <a:pt x="32" y="12"/>
                    <a:pt x="31" y="12"/>
                  </a:cubicBezTo>
                  <a:close/>
                </a:path>
              </a:pathLst>
            </a:custGeom>
            <a:solidFill>
              <a:srgbClr val="D78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4" name="Freeform 568">
              <a:extLst>
                <a:ext uri="{FF2B5EF4-FFF2-40B4-BE49-F238E27FC236}">
                  <a16:creationId xmlns:a16="http://schemas.microsoft.com/office/drawing/2014/main" id="{D9A38FA3-D121-4B54-BBCB-8C6107D3C314}"/>
                </a:ext>
              </a:extLst>
            </p:cNvPr>
            <p:cNvSpPr>
              <a:spLocks/>
            </p:cNvSpPr>
            <p:nvPr/>
          </p:nvSpPr>
          <p:spPr bwMode="auto">
            <a:xfrm>
              <a:off x="2420" y="1619"/>
              <a:ext cx="56" cy="30"/>
            </a:xfrm>
            <a:custGeom>
              <a:avLst/>
              <a:gdLst>
                <a:gd name="T0" fmla="*/ 47 w 48"/>
                <a:gd name="T1" fmla="*/ 24 h 26"/>
                <a:gd name="T2" fmla="*/ 23 w 48"/>
                <a:gd name="T3" fmla="*/ 14 h 26"/>
                <a:gd name="T4" fmla="*/ 12 w 48"/>
                <a:gd name="T5" fmla="*/ 8 h 26"/>
                <a:gd name="T6" fmla="*/ 2 w 48"/>
                <a:gd name="T7" fmla="*/ 1 h 26"/>
                <a:gd name="T8" fmla="*/ 1 w 48"/>
                <a:gd name="T9" fmla="*/ 2 h 26"/>
                <a:gd name="T10" fmla="*/ 9 w 48"/>
                <a:gd name="T11" fmla="*/ 11 h 26"/>
                <a:gd name="T12" fmla="*/ 21 w 48"/>
                <a:gd name="T13" fmla="*/ 18 h 26"/>
                <a:gd name="T14" fmla="*/ 47 w 48"/>
                <a:gd name="T15" fmla="*/ 26 h 26"/>
                <a:gd name="T16" fmla="*/ 47 w 48"/>
                <a:gd name="T17"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6">
                  <a:moveTo>
                    <a:pt x="47" y="24"/>
                  </a:moveTo>
                  <a:cubicBezTo>
                    <a:pt x="39" y="21"/>
                    <a:pt x="31" y="18"/>
                    <a:pt x="23" y="14"/>
                  </a:cubicBezTo>
                  <a:cubicBezTo>
                    <a:pt x="20" y="12"/>
                    <a:pt x="16" y="10"/>
                    <a:pt x="12" y="8"/>
                  </a:cubicBezTo>
                  <a:cubicBezTo>
                    <a:pt x="9" y="5"/>
                    <a:pt x="6" y="2"/>
                    <a:pt x="2" y="1"/>
                  </a:cubicBezTo>
                  <a:cubicBezTo>
                    <a:pt x="1" y="0"/>
                    <a:pt x="0" y="1"/>
                    <a:pt x="1" y="2"/>
                  </a:cubicBezTo>
                  <a:cubicBezTo>
                    <a:pt x="2" y="5"/>
                    <a:pt x="6" y="8"/>
                    <a:pt x="9" y="11"/>
                  </a:cubicBezTo>
                  <a:cubicBezTo>
                    <a:pt x="13" y="14"/>
                    <a:pt x="17" y="16"/>
                    <a:pt x="21" y="18"/>
                  </a:cubicBezTo>
                  <a:cubicBezTo>
                    <a:pt x="29" y="23"/>
                    <a:pt x="38" y="25"/>
                    <a:pt x="47" y="26"/>
                  </a:cubicBezTo>
                  <a:cubicBezTo>
                    <a:pt x="48" y="26"/>
                    <a:pt x="48" y="24"/>
                    <a:pt x="47" y="24"/>
                  </a:cubicBezTo>
                  <a:close/>
                </a:path>
              </a:pathLst>
            </a:custGeom>
            <a:solidFill>
              <a:srgbClr val="D78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5" name="Freeform 569">
              <a:extLst>
                <a:ext uri="{FF2B5EF4-FFF2-40B4-BE49-F238E27FC236}">
                  <a16:creationId xmlns:a16="http://schemas.microsoft.com/office/drawing/2014/main" id="{D0894938-0AF6-4D34-95B2-D74222B416AE}"/>
                </a:ext>
              </a:extLst>
            </p:cNvPr>
            <p:cNvSpPr>
              <a:spLocks/>
            </p:cNvSpPr>
            <p:nvPr/>
          </p:nvSpPr>
          <p:spPr bwMode="auto">
            <a:xfrm>
              <a:off x="2225" y="2086"/>
              <a:ext cx="46" cy="18"/>
            </a:xfrm>
            <a:custGeom>
              <a:avLst/>
              <a:gdLst>
                <a:gd name="T0" fmla="*/ 39 w 39"/>
                <a:gd name="T1" fmla="*/ 14 h 15"/>
                <a:gd name="T2" fmla="*/ 30 w 39"/>
                <a:gd name="T3" fmla="*/ 9 h 15"/>
                <a:gd name="T4" fmla="*/ 21 w 39"/>
                <a:gd name="T5" fmla="*/ 4 h 15"/>
                <a:gd name="T6" fmla="*/ 11 w 39"/>
                <a:gd name="T7" fmla="*/ 1 h 15"/>
                <a:gd name="T8" fmla="*/ 6 w 39"/>
                <a:gd name="T9" fmla="*/ 0 h 15"/>
                <a:gd name="T10" fmla="*/ 3 w 39"/>
                <a:gd name="T11" fmla="*/ 0 h 15"/>
                <a:gd name="T12" fmla="*/ 1 w 39"/>
                <a:gd name="T13" fmla="*/ 0 h 15"/>
                <a:gd name="T14" fmla="*/ 1 w 39"/>
                <a:gd name="T15" fmla="*/ 1 h 15"/>
                <a:gd name="T16" fmla="*/ 2 w 39"/>
                <a:gd name="T17" fmla="*/ 2 h 15"/>
                <a:gd name="T18" fmla="*/ 4 w 39"/>
                <a:gd name="T19" fmla="*/ 3 h 15"/>
                <a:gd name="T20" fmla="*/ 9 w 39"/>
                <a:gd name="T21" fmla="*/ 5 h 15"/>
                <a:gd name="T22" fmla="*/ 19 w 39"/>
                <a:gd name="T23" fmla="*/ 8 h 15"/>
                <a:gd name="T24" fmla="*/ 28 w 39"/>
                <a:gd name="T25" fmla="*/ 12 h 15"/>
                <a:gd name="T26" fmla="*/ 38 w 39"/>
                <a:gd name="T27" fmla="*/ 15 h 15"/>
                <a:gd name="T28" fmla="*/ 39 w 39"/>
                <a:gd name="T2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15">
                  <a:moveTo>
                    <a:pt x="39" y="14"/>
                  </a:moveTo>
                  <a:cubicBezTo>
                    <a:pt x="36" y="12"/>
                    <a:pt x="33" y="10"/>
                    <a:pt x="30" y="9"/>
                  </a:cubicBezTo>
                  <a:cubicBezTo>
                    <a:pt x="27" y="7"/>
                    <a:pt x="24" y="5"/>
                    <a:pt x="21" y="4"/>
                  </a:cubicBezTo>
                  <a:cubicBezTo>
                    <a:pt x="17" y="3"/>
                    <a:pt x="14" y="2"/>
                    <a:pt x="11" y="1"/>
                  </a:cubicBezTo>
                  <a:cubicBezTo>
                    <a:pt x="9" y="1"/>
                    <a:pt x="7" y="0"/>
                    <a:pt x="6" y="0"/>
                  </a:cubicBezTo>
                  <a:cubicBezTo>
                    <a:pt x="5" y="0"/>
                    <a:pt x="4" y="0"/>
                    <a:pt x="3" y="0"/>
                  </a:cubicBezTo>
                  <a:cubicBezTo>
                    <a:pt x="2" y="0"/>
                    <a:pt x="2" y="0"/>
                    <a:pt x="1" y="0"/>
                  </a:cubicBezTo>
                  <a:cubicBezTo>
                    <a:pt x="0" y="0"/>
                    <a:pt x="0" y="1"/>
                    <a:pt x="1" y="1"/>
                  </a:cubicBezTo>
                  <a:cubicBezTo>
                    <a:pt x="1" y="1"/>
                    <a:pt x="2" y="2"/>
                    <a:pt x="2" y="2"/>
                  </a:cubicBezTo>
                  <a:cubicBezTo>
                    <a:pt x="3" y="3"/>
                    <a:pt x="3" y="3"/>
                    <a:pt x="4" y="3"/>
                  </a:cubicBezTo>
                  <a:cubicBezTo>
                    <a:pt x="6" y="4"/>
                    <a:pt x="8" y="4"/>
                    <a:pt x="9" y="5"/>
                  </a:cubicBezTo>
                  <a:cubicBezTo>
                    <a:pt x="12" y="6"/>
                    <a:pt x="16" y="7"/>
                    <a:pt x="19" y="8"/>
                  </a:cubicBezTo>
                  <a:cubicBezTo>
                    <a:pt x="22" y="10"/>
                    <a:pt x="25" y="11"/>
                    <a:pt x="28" y="12"/>
                  </a:cubicBezTo>
                  <a:cubicBezTo>
                    <a:pt x="32" y="13"/>
                    <a:pt x="35" y="15"/>
                    <a:pt x="38" y="15"/>
                  </a:cubicBezTo>
                  <a:cubicBezTo>
                    <a:pt x="39" y="15"/>
                    <a:pt x="39" y="15"/>
                    <a:pt x="39" y="14"/>
                  </a:cubicBezTo>
                  <a:close/>
                </a:path>
              </a:pathLst>
            </a:custGeom>
            <a:solidFill>
              <a:srgbClr val="D78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6" name="Freeform 570">
              <a:extLst>
                <a:ext uri="{FF2B5EF4-FFF2-40B4-BE49-F238E27FC236}">
                  <a16:creationId xmlns:a16="http://schemas.microsoft.com/office/drawing/2014/main" id="{C06204A0-0938-4E2E-8FD1-C18D32FB8DBA}"/>
                </a:ext>
              </a:extLst>
            </p:cNvPr>
            <p:cNvSpPr>
              <a:spLocks/>
            </p:cNvSpPr>
            <p:nvPr/>
          </p:nvSpPr>
          <p:spPr bwMode="auto">
            <a:xfrm>
              <a:off x="2166" y="2162"/>
              <a:ext cx="26" cy="14"/>
            </a:xfrm>
            <a:custGeom>
              <a:avLst/>
              <a:gdLst>
                <a:gd name="T0" fmla="*/ 23 w 23"/>
                <a:gd name="T1" fmla="*/ 12 h 12"/>
                <a:gd name="T2" fmla="*/ 18 w 23"/>
                <a:gd name="T3" fmla="*/ 9 h 12"/>
                <a:gd name="T4" fmla="*/ 12 w 23"/>
                <a:gd name="T5" fmla="*/ 6 h 12"/>
                <a:gd name="T6" fmla="*/ 6 w 23"/>
                <a:gd name="T7" fmla="*/ 3 h 12"/>
                <a:gd name="T8" fmla="*/ 3 w 23"/>
                <a:gd name="T9" fmla="*/ 2 h 12"/>
                <a:gd name="T10" fmla="*/ 0 w 23"/>
                <a:gd name="T11" fmla="*/ 1 h 12"/>
                <a:gd name="T12" fmla="*/ 0 w 23"/>
                <a:gd name="T13" fmla="*/ 1 h 12"/>
                <a:gd name="T14" fmla="*/ 2 w 23"/>
                <a:gd name="T15" fmla="*/ 3 h 12"/>
                <a:gd name="T16" fmla="*/ 5 w 23"/>
                <a:gd name="T17" fmla="*/ 5 h 12"/>
                <a:gd name="T18" fmla="*/ 11 w 23"/>
                <a:gd name="T19" fmla="*/ 8 h 12"/>
                <a:gd name="T20" fmla="*/ 16 w 23"/>
                <a:gd name="T21" fmla="*/ 11 h 12"/>
                <a:gd name="T22" fmla="*/ 23 w 23"/>
                <a:gd name="T23" fmla="*/ 12 h 12"/>
                <a:gd name="T24" fmla="*/ 23 w 23"/>
                <a:gd name="T25"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2">
                  <a:moveTo>
                    <a:pt x="23" y="12"/>
                  </a:moveTo>
                  <a:cubicBezTo>
                    <a:pt x="21" y="10"/>
                    <a:pt x="19" y="10"/>
                    <a:pt x="18" y="9"/>
                  </a:cubicBezTo>
                  <a:cubicBezTo>
                    <a:pt x="16" y="8"/>
                    <a:pt x="14" y="7"/>
                    <a:pt x="12" y="6"/>
                  </a:cubicBezTo>
                  <a:cubicBezTo>
                    <a:pt x="10" y="5"/>
                    <a:pt x="8" y="4"/>
                    <a:pt x="6" y="3"/>
                  </a:cubicBezTo>
                  <a:cubicBezTo>
                    <a:pt x="5" y="3"/>
                    <a:pt x="4" y="2"/>
                    <a:pt x="3" y="2"/>
                  </a:cubicBezTo>
                  <a:cubicBezTo>
                    <a:pt x="2" y="1"/>
                    <a:pt x="1" y="1"/>
                    <a:pt x="0" y="1"/>
                  </a:cubicBezTo>
                  <a:cubicBezTo>
                    <a:pt x="0" y="0"/>
                    <a:pt x="0" y="1"/>
                    <a:pt x="0" y="1"/>
                  </a:cubicBezTo>
                  <a:cubicBezTo>
                    <a:pt x="1" y="2"/>
                    <a:pt x="1" y="3"/>
                    <a:pt x="2" y="3"/>
                  </a:cubicBezTo>
                  <a:cubicBezTo>
                    <a:pt x="3" y="4"/>
                    <a:pt x="4" y="4"/>
                    <a:pt x="5" y="5"/>
                  </a:cubicBezTo>
                  <a:cubicBezTo>
                    <a:pt x="7" y="6"/>
                    <a:pt x="9" y="7"/>
                    <a:pt x="11" y="8"/>
                  </a:cubicBezTo>
                  <a:cubicBezTo>
                    <a:pt x="12" y="9"/>
                    <a:pt x="14" y="10"/>
                    <a:pt x="16" y="11"/>
                  </a:cubicBezTo>
                  <a:cubicBezTo>
                    <a:pt x="18" y="12"/>
                    <a:pt x="21" y="12"/>
                    <a:pt x="23" y="12"/>
                  </a:cubicBezTo>
                  <a:cubicBezTo>
                    <a:pt x="23" y="12"/>
                    <a:pt x="23" y="12"/>
                    <a:pt x="23" y="12"/>
                  </a:cubicBezTo>
                  <a:close/>
                </a:path>
              </a:pathLst>
            </a:custGeom>
            <a:solidFill>
              <a:srgbClr val="D78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7" name="Freeform 571">
              <a:extLst>
                <a:ext uri="{FF2B5EF4-FFF2-40B4-BE49-F238E27FC236}">
                  <a16:creationId xmlns:a16="http://schemas.microsoft.com/office/drawing/2014/main" id="{9BB69AB5-DCB5-4212-8028-315907247CE7}"/>
                </a:ext>
              </a:extLst>
            </p:cNvPr>
            <p:cNvSpPr>
              <a:spLocks/>
            </p:cNvSpPr>
            <p:nvPr/>
          </p:nvSpPr>
          <p:spPr bwMode="auto">
            <a:xfrm>
              <a:off x="2243" y="2296"/>
              <a:ext cx="57" cy="48"/>
            </a:xfrm>
            <a:custGeom>
              <a:avLst/>
              <a:gdLst>
                <a:gd name="T0" fmla="*/ 48 w 49"/>
                <a:gd name="T1" fmla="*/ 39 h 41"/>
                <a:gd name="T2" fmla="*/ 37 w 49"/>
                <a:gd name="T3" fmla="*/ 30 h 41"/>
                <a:gd name="T4" fmla="*/ 25 w 49"/>
                <a:gd name="T5" fmla="*/ 21 h 41"/>
                <a:gd name="T6" fmla="*/ 14 w 49"/>
                <a:gd name="T7" fmla="*/ 11 h 41"/>
                <a:gd name="T8" fmla="*/ 2 w 49"/>
                <a:gd name="T9" fmla="*/ 1 h 41"/>
                <a:gd name="T10" fmla="*/ 1 w 49"/>
                <a:gd name="T11" fmla="*/ 2 h 41"/>
                <a:gd name="T12" fmla="*/ 11 w 49"/>
                <a:gd name="T13" fmla="*/ 14 h 41"/>
                <a:gd name="T14" fmla="*/ 22 w 49"/>
                <a:gd name="T15" fmla="*/ 24 h 41"/>
                <a:gd name="T16" fmla="*/ 34 w 49"/>
                <a:gd name="T17" fmla="*/ 34 h 41"/>
                <a:gd name="T18" fmla="*/ 47 w 49"/>
                <a:gd name="T19" fmla="*/ 41 h 41"/>
                <a:gd name="T20" fmla="*/ 48 w 49"/>
                <a:gd name="T21"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41">
                  <a:moveTo>
                    <a:pt x="48" y="39"/>
                  </a:moveTo>
                  <a:cubicBezTo>
                    <a:pt x="45" y="36"/>
                    <a:pt x="41" y="33"/>
                    <a:pt x="37" y="30"/>
                  </a:cubicBezTo>
                  <a:cubicBezTo>
                    <a:pt x="33" y="27"/>
                    <a:pt x="29" y="24"/>
                    <a:pt x="25" y="21"/>
                  </a:cubicBezTo>
                  <a:cubicBezTo>
                    <a:pt x="21" y="18"/>
                    <a:pt x="18" y="14"/>
                    <a:pt x="14" y="11"/>
                  </a:cubicBezTo>
                  <a:cubicBezTo>
                    <a:pt x="10" y="8"/>
                    <a:pt x="6" y="5"/>
                    <a:pt x="2" y="1"/>
                  </a:cubicBezTo>
                  <a:cubicBezTo>
                    <a:pt x="1" y="0"/>
                    <a:pt x="0" y="1"/>
                    <a:pt x="1" y="2"/>
                  </a:cubicBezTo>
                  <a:cubicBezTo>
                    <a:pt x="4" y="6"/>
                    <a:pt x="7" y="10"/>
                    <a:pt x="11" y="14"/>
                  </a:cubicBezTo>
                  <a:cubicBezTo>
                    <a:pt x="14" y="17"/>
                    <a:pt x="18" y="21"/>
                    <a:pt x="22" y="24"/>
                  </a:cubicBezTo>
                  <a:cubicBezTo>
                    <a:pt x="26" y="28"/>
                    <a:pt x="30" y="31"/>
                    <a:pt x="34" y="34"/>
                  </a:cubicBezTo>
                  <a:cubicBezTo>
                    <a:pt x="38" y="36"/>
                    <a:pt x="42" y="39"/>
                    <a:pt x="47" y="41"/>
                  </a:cubicBezTo>
                  <a:cubicBezTo>
                    <a:pt x="48" y="41"/>
                    <a:pt x="49" y="40"/>
                    <a:pt x="48" y="39"/>
                  </a:cubicBezTo>
                  <a:close/>
                </a:path>
              </a:pathLst>
            </a:custGeom>
            <a:solidFill>
              <a:srgbClr val="D78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8" name="Freeform 572">
              <a:extLst>
                <a:ext uri="{FF2B5EF4-FFF2-40B4-BE49-F238E27FC236}">
                  <a16:creationId xmlns:a16="http://schemas.microsoft.com/office/drawing/2014/main" id="{9B7C7D8E-6453-4C9B-9544-30D29ECBC04A}"/>
                </a:ext>
              </a:extLst>
            </p:cNvPr>
            <p:cNvSpPr>
              <a:spLocks/>
            </p:cNvSpPr>
            <p:nvPr/>
          </p:nvSpPr>
          <p:spPr bwMode="auto">
            <a:xfrm>
              <a:off x="2381" y="2179"/>
              <a:ext cx="29" cy="22"/>
            </a:xfrm>
            <a:custGeom>
              <a:avLst/>
              <a:gdLst>
                <a:gd name="T0" fmla="*/ 23 w 25"/>
                <a:gd name="T1" fmla="*/ 15 h 19"/>
                <a:gd name="T2" fmla="*/ 20 w 25"/>
                <a:gd name="T3" fmla="*/ 13 h 19"/>
                <a:gd name="T4" fmla="*/ 14 w 25"/>
                <a:gd name="T5" fmla="*/ 8 h 19"/>
                <a:gd name="T6" fmla="*/ 8 w 25"/>
                <a:gd name="T7" fmla="*/ 4 h 19"/>
                <a:gd name="T8" fmla="*/ 7 w 25"/>
                <a:gd name="T9" fmla="*/ 3 h 19"/>
                <a:gd name="T10" fmla="*/ 5 w 25"/>
                <a:gd name="T11" fmla="*/ 2 h 19"/>
                <a:gd name="T12" fmla="*/ 3 w 25"/>
                <a:gd name="T13" fmla="*/ 1 h 19"/>
                <a:gd name="T14" fmla="*/ 1 w 25"/>
                <a:gd name="T15" fmla="*/ 1 h 19"/>
                <a:gd name="T16" fmla="*/ 1 w 25"/>
                <a:gd name="T17" fmla="*/ 2 h 19"/>
                <a:gd name="T18" fmla="*/ 3 w 25"/>
                <a:gd name="T19" fmla="*/ 4 h 19"/>
                <a:gd name="T20" fmla="*/ 4 w 25"/>
                <a:gd name="T21" fmla="*/ 6 h 19"/>
                <a:gd name="T22" fmla="*/ 5 w 25"/>
                <a:gd name="T23" fmla="*/ 7 h 19"/>
                <a:gd name="T24" fmla="*/ 12 w 25"/>
                <a:gd name="T25" fmla="*/ 11 h 19"/>
                <a:gd name="T26" fmla="*/ 18 w 25"/>
                <a:gd name="T27" fmla="*/ 16 h 19"/>
                <a:gd name="T28" fmla="*/ 21 w 25"/>
                <a:gd name="T29" fmla="*/ 17 h 19"/>
                <a:gd name="T30" fmla="*/ 25 w 25"/>
                <a:gd name="T31" fmla="*/ 19 h 19"/>
                <a:gd name="T32" fmla="*/ 25 w 25"/>
                <a:gd name="T33" fmla="*/ 18 h 19"/>
                <a:gd name="T34" fmla="*/ 23 w 25"/>
                <a:gd name="T35"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19">
                  <a:moveTo>
                    <a:pt x="23" y="15"/>
                  </a:moveTo>
                  <a:cubicBezTo>
                    <a:pt x="22" y="14"/>
                    <a:pt x="21" y="13"/>
                    <a:pt x="20" y="13"/>
                  </a:cubicBezTo>
                  <a:cubicBezTo>
                    <a:pt x="19" y="11"/>
                    <a:pt x="16" y="9"/>
                    <a:pt x="14" y="8"/>
                  </a:cubicBezTo>
                  <a:cubicBezTo>
                    <a:pt x="12" y="6"/>
                    <a:pt x="10" y="5"/>
                    <a:pt x="8" y="4"/>
                  </a:cubicBezTo>
                  <a:cubicBezTo>
                    <a:pt x="8" y="3"/>
                    <a:pt x="7" y="3"/>
                    <a:pt x="7" y="3"/>
                  </a:cubicBezTo>
                  <a:cubicBezTo>
                    <a:pt x="6" y="3"/>
                    <a:pt x="6" y="2"/>
                    <a:pt x="5" y="2"/>
                  </a:cubicBezTo>
                  <a:cubicBezTo>
                    <a:pt x="4" y="2"/>
                    <a:pt x="4" y="2"/>
                    <a:pt x="3" y="1"/>
                  </a:cubicBezTo>
                  <a:cubicBezTo>
                    <a:pt x="3" y="1"/>
                    <a:pt x="2" y="1"/>
                    <a:pt x="1" y="1"/>
                  </a:cubicBezTo>
                  <a:cubicBezTo>
                    <a:pt x="1" y="0"/>
                    <a:pt x="0" y="1"/>
                    <a:pt x="1" y="2"/>
                  </a:cubicBezTo>
                  <a:cubicBezTo>
                    <a:pt x="1" y="3"/>
                    <a:pt x="2" y="3"/>
                    <a:pt x="3" y="4"/>
                  </a:cubicBezTo>
                  <a:cubicBezTo>
                    <a:pt x="4" y="5"/>
                    <a:pt x="4" y="5"/>
                    <a:pt x="4" y="6"/>
                  </a:cubicBezTo>
                  <a:cubicBezTo>
                    <a:pt x="5" y="6"/>
                    <a:pt x="5" y="6"/>
                    <a:pt x="5" y="7"/>
                  </a:cubicBezTo>
                  <a:cubicBezTo>
                    <a:pt x="7" y="8"/>
                    <a:pt x="9" y="10"/>
                    <a:pt x="12" y="11"/>
                  </a:cubicBezTo>
                  <a:cubicBezTo>
                    <a:pt x="14" y="13"/>
                    <a:pt x="16" y="14"/>
                    <a:pt x="18" y="16"/>
                  </a:cubicBezTo>
                  <a:cubicBezTo>
                    <a:pt x="19" y="16"/>
                    <a:pt x="20" y="17"/>
                    <a:pt x="21" y="17"/>
                  </a:cubicBezTo>
                  <a:cubicBezTo>
                    <a:pt x="22" y="18"/>
                    <a:pt x="23" y="19"/>
                    <a:pt x="25" y="19"/>
                  </a:cubicBezTo>
                  <a:cubicBezTo>
                    <a:pt x="25" y="19"/>
                    <a:pt x="25" y="18"/>
                    <a:pt x="25" y="18"/>
                  </a:cubicBezTo>
                  <a:cubicBezTo>
                    <a:pt x="25" y="17"/>
                    <a:pt x="24" y="16"/>
                    <a:pt x="23" y="15"/>
                  </a:cubicBezTo>
                  <a:close/>
                </a:path>
              </a:pathLst>
            </a:custGeom>
            <a:solidFill>
              <a:srgbClr val="D78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9" name="Freeform 573">
              <a:extLst>
                <a:ext uri="{FF2B5EF4-FFF2-40B4-BE49-F238E27FC236}">
                  <a16:creationId xmlns:a16="http://schemas.microsoft.com/office/drawing/2014/main" id="{6F03BC67-2FA1-4E52-A231-C8F1971C5A35}"/>
                </a:ext>
              </a:extLst>
            </p:cNvPr>
            <p:cNvSpPr>
              <a:spLocks/>
            </p:cNvSpPr>
            <p:nvPr/>
          </p:nvSpPr>
          <p:spPr bwMode="auto">
            <a:xfrm>
              <a:off x="2432" y="2155"/>
              <a:ext cx="13" cy="9"/>
            </a:xfrm>
            <a:custGeom>
              <a:avLst/>
              <a:gdLst>
                <a:gd name="T0" fmla="*/ 10 w 11"/>
                <a:gd name="T1" fmla="*/ 5 h 7"/>
                <a:gd name="T2" fmla="*/ 10 w 11"/>
                <a:gd name="T3" fmla="*/ 5 h 7"/>
                <a:gd name="T4" fmla="*/ 9 w 11"/>
                <a:gd name="T5" fmla="*/ 5 h 7"/>
                <a:gd name="T6" fmla="*/ 9 w 11"/>
                <a:gd name="T7" fmla="*/ 4 h 7"/>
                <a:gd name="T8" fmla="*/ 8 w 11"/>
                <a:gd name="T9" fmla="*/ 4 h 7"/>
                <a:gd name="T10" fmla="*/ 8 w 11"/>
                <a:gd name="T11" fmla="*/ 4 h 7"/>
                <a:gd name="T12" fmla="*/ 6 w 11"/>
                <a:gd name="T13" fmla="*/ 3 h 7"/>
                <a:gd name="T14" fmla="*/ 5 w 11"/>
                <a:gd name="T15" fmla="*/ 3 h 7"/>
                <a:gd name="T16" fmla="*/ 5 w 11"/>
                <a:gd name="T17" fmla="*/ 3 h 7"/>
                <a:gd name="T18" fmla="*/ 4 w 11"/>
                <a:gd name="T19" fmla="*/ 3 h 7"/>
                <a:gd name="T20" fmla="*/ 4 w 11"/>
                <a:gd name="T21" fmla="*/ 3 h 7"/>
                <a:gd name="T22" fmla="*/ 4 w 11"/>
                <a:gd name="T23" fmla="*/ 2 h 7"/>
                <a:gd name="T24" fmla="*/ 3 w 11"/>
                <a:gd name="T25" fmla="*/ 2 h 7"/>
                <a:gd name="T26" fmla="*/ 3 w 11"/>
                <a:gd name="T27" fmla="*/ 2 h 7"/>
                <a:gd name="T28" fmla="*/ 2 w 11"/>
                <a:gd name="T29" fmla="*/ 1 h 7"/>
                <a:gd name="T30" fmla="*/ 3 w 11"/>
                <a:gd name="T31" fmla="*/ 2 h 7"/>
                <a:gd name="T32" fmla="*/ 1 w 11"/>
                <a:gd name="T33" fmla="*/ 0 h 7"/>
                <a:gd name="T34" fmla="*/ 0 w 11"/>
                <a:gd name="T35" fmla="*/ 1 h 7"/>
                <a:gd name="T36" fmla="*/ 1 w 11"/>
                <a:gd name="T37" fmla="*/ 2 h 7"/>
                <a:gd name="T38" fmla="*/ 1 w 11"/>
                <a:gd name="T39" fmla="*/ 3 h 7"/>
                <a:gd name="T40" fmla="*/ 1 w 11"/>
                <a:gd name="T41" fmla="*/ 3 h 7"/>
                <a:gd name="T42" fmla="*/ 1 w 11"/>
                <a:gd name="T43" fmla="*/ 3 h 7"/>
                <a:gd name="T44" fmla="*/ 1 w 11"/>
                <a:gd name="T45" fmla="*/ 3 h 7"/>
                <a:gd name="T46" fmla="*/ 1 w 11"/>
                <a:gd name="T47" fmla="*/ 4 h 7"/>
                <a:gd name="T48" fmla="*/ 4 w 11"/>
                <a:gd name="T49" fmla="*/ 6 h 7"/>
                <a:gd name="T50" fmla="*/ 5 w 11"/>
                <a:gd name="T51" fmla="*/ 7 h 7"/>
                <a:gd name="T52" fmla="*/ 7 w 11"/>
                <a:gd name="T53" fmla="*/ 7 h 7"/>
                <a:gd name="T54" fmla="*/ 9 w 11"/>
                <a:gd name="T55" fmla="*/ 7 h 7"/>
                <a:gd name="T56" fmla="*/ 10 w 11"/>
                <a:gd name="T57" fmla="*/ 6 h 7"/>
                <a:gd name="T58" fmla="*/ 10 w 11"/>
                <a:gd name="T59" fmla="*/ 6 h 7"/>
                <a:gd name="T60" fmla="*/ 11 w 11"/>
                <a:gd name="T61" fmla="*/ 6 h 7"/>
                <a:gd name="T62" fmla="*/ 10 w 11"/>
                <a:gd name="T63"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 h="7">
                  <a:moveTo>
                    <a:pt x="10" y="5"/>
                  </a:moveTo>
                  <a:cubicBezTo>
                    <a:pt x="10" y="5"/>
                    <a:pt x="10" y="5"/>
                    <a:pt x="10" y="5"/>
                  </a:cubicBezTo>
                  <a:cubicBezTo>
                    <a:pt x="10" y="5"/>
                    <a:pt x="10" y="5"/>
                    <a:pt x="9" y="5"/>
                  </a:cubicBezTo>
                  <a:cubicBezTo>
                    <a:pt x="9" y="5"/>
                    <a:pt x="9" y="4"/>
                    <a:pt x="9" y="4"/>
                  </a:cubicBezTo>
                  <a:cubicBezTo>
                    <a:pt x="8" y="4"/>
                    <a:pt x="9" y="4"/>
                    <a:pt x="8" y="4"/>
                  </a:cubicBezTo>
                  <a:cubicBezTo>
                    <a:pt x="8" y="4"/>
                    <a:pt x="8" y="4"/>
                    <a:pt x="8" y="4"/>
                  </a:cubicBezTo>
                  <a:cubicBezTo>
                    <a:pt x="8" y="4"/>
                    <a:pt x="7" y="4"/>
                    <a:pt x="6" y="3"/>
                  </a:cubicBezTo>
                  <a:cubicBezTo>
                    <a:pt x="6" y="3"/>
                    <a:pt x="5" y="3"/>
                    <a:pt x="5" y="3"/>
                  </a:cubicBezTo>
                  <a:cubicBezTo>
                    <a:pt x="5" y="3"/>
                    <a:pt x="5" y="3"/>
                    <a:pt x="5" y="3"/>
                  </a:cubicBezTo>
                  <a:cubicBezTo>
                    <a:pt x="5" y="3"/>
                    <a:pt x="5" y="3"/>
                    <a:pt x="4" y="3"/>
                  </a:cubicBezTo>
                  <a:cubicBezTo>
                    <a:pt x="4" y="3"/>
                    <a:pt x="4" y="3"/>
                    <a:pt x="4" y="3"/>
                  </a:cubicBezTo>
                  <a:cubicBezTo>
                    <a:pt x="4" y="3"/>
                    <a:pt x="4" y="2"/>
                    <a:pt x="4" y="2"/>
                  </a:cubicBezTo>
                  <a:cubicBezTo>
                    <a:pt x="4" y="2"/>
                    <a:pt x="3" y="2"/>
                    <a:pt x="3" y="2"/>
                  </a:cubicBezTo>
                  <a:cubicBezTo>
                    <a:pt x="4" y="2"/>
                    <a:pt x="3" y="2"/>
                    <a:pt x="3" y="2"/>
                  </a:cubicBezTo>
                  <a:cubicBezTo>
                    <a:pt x="3" y="2"/>
                    <a:pt x="3" y="2"/>
                    <a:pt x="2" y="1"/>
                  </a:cubicBezTo>
                  <a:cubicBezTo>
                    <a:pt x="2" y="2"/>
                    <a:pt x="2" y="2"/>
                    <a:pt x="3" y="2"/>
                  </a:cubicBezTo>
                  <a:cubicBezTo>
                    <a:pt x="2" y="1"/>
                    <a:pt x="2" y="1"/>
                    <a:pt x="1" y="0"/>
                  </a:cubicBezTo>
                  <a:cubicBezTo>
                    <a:pt x="1" y="0"/>
                    <a:pt x="0" y="0"/>
                    <a:pt x="0" y="1"/>
                  </a:cubicBezTo>
                  <a:cubicBezTo>
                    <a:pt x="0" y="1"/>
                    <a:pt x="0" y="2"/>
                    <a:pt x="1" y="2"/>
                  </a:cubicBezTo>
                  <a:cubicBezTo>
                    <a:pt x="1" y="2"/>
                    <a:pt x="1" y="3"/>
                    <a:pt x="1" y="3"/>
                  </a:cubicBezTo>
                  <a:cubicBezTo>
                    <a:pt x="1" y="3"/>
                    <a:pt x="1" y="3"/>
                    <a:pt x="1" y="3"/>
                  </a:cubicBezTo>
                  <a:cubicBezTo>
                    <a:pt x="1" y="3"/>
                    <a:pt x="1" y="3"/>
                    <a:pt x="1" y="3"/>
                  </a:cubicBezTo>
                  <a:cubicBezTo>
                    <a:pt x="1" y="3"/>
                    <a:pt x="1" y="3"/>
                    <a:pt x="1" y="3"/>
                  </a:cubicBezTo>
                  <a:cubicBezTo>
                    <a:pt x="1" y="4"/>
                    <a:pt x="1" y="4"/>
                    <a:pt x="1" y="4"/>
                  </a:cubicBezTo>
                  <a:cubicBezTo>
                    <a:pt x="2" y="5"/>
                    <a:pt x="3" y="6"/>
                    <a:pt x="4" y="6"/>
                  </a:cubicBezTo>
                  <a:cubicBezTo>
                    <a:pt x="4" y="6"/>
                    <a:pt x="5" y="7"/>
                    <a:pt x="5" y="7"/>
                  </a:cubicBezTo>
                  <a:cubicBezTo>
                    <a:pt x="6" y="7"/>
                    <a:pt x="7" y="7"/>
                    <a:pt x="7" y="7"/>
                  </a:cubicBezTo>
                  <a:cubicBezTo>
                    <a:pt x="8" y="7"/>
                    <a:pt x="8" y="7"/>
                    <a:pt x="9" y="7"/>
                  </a:cubicBezTo>
                  <a:cubicBezTo>
                    <a:pt x="10" y="7"/>
                    <a:pt x="10" y="6"/>
                    <a:pt x="10" y="6"/>
                  </a:cubicBezTo>
                  <a:cubicBezTo>
                    <a:pt x="10" y="6"/>
                    <a:pt x="10" y="6"/>
                    <a:pt x="10" y="6"/>
                  </a:cubicBezTo>
                  <a:cubicBezTo>
                    <a:pt x="10" y="6"/>
                    <a:pt x="10" y="6"/>
                    <a:pt x="11" y="6"/>
                  </a:cubicBezTo>
                  <a:cubicBezTo>
                    <a:pt x="11" y="6"/>
                    <a:pt x="11" y="5"/>
                    <a:pt x="10" y="5"/>
                  </a:cubicBezTo>
                  <a:close/>
                </a:path>
              </a:pathLst>
            </a:custGeom>
            <a:solidFill>
              <a:srgbClr val="D78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0" name="Freeform 574">
              <a:extLst>
                <a:ext uri="{FF2B5EF4-FFF2-40B4-BE49-F238E27FC236}">
                  <a16:creationId xmlns:a16="http://schemas.microsoft.com/office/drawing/2014/main" id="{7E5F7FF5-44B3-41A2-9C1F-6EEF83691291}"/>
                </a:ext>
              </a:extLst>
            </p:cNvPr>
            <p:cNvSpPr>
              <a:spLocks/>
            </p:cNvSpPr>
            <p:nvPr/>
          </p:nvSpPr>
          <p:spPr bwMode="auto">
            <a:xfrm>
              <a:off x="2507" y="1966"/>
              <a:ext cx="58" cy="32"/>
            </a:xfrm>
            <a:custGeom>
              <a:avLst/>
              <a:gdLst>
                <a:gd name="T0" fmla="*/ 48 w 49"/>
                <a:gd name="T1" fmla="*/ 23 h 28"/>
                <a:gd name="T2" fmla="*/ 47 w 49"/>
                <a:gd name="T3" fmla="*/ 23 h 28"/>
                <a:gd name="T4" fmla="*/ 47 w 49"/>
                <a:gd name="T5" fmla="*/ 23 h 28"/>
                <a:gd name="T6" fmla="*/ 44 w 49"/>
                <a:gd name="T7" fmla="*/ 21 h 28"/>
                <a:gd name="T8" fmla="*/ 38 w 49"/>
                <a:gd name="T9" fmla="*/ 18 h 28"/>
                <a:gd name="T10" fmla="*/ 26 w 49"/>
                <a:gd name="T11" fmla="*/ 13 h 28"/>
                <a:gd name="T12" fmla="*/ 3 w 49"/>
                <a:gd name="T13" fmla="*/ 0 h 28"/>
                <a:gd name="T14" fmla="*/ 1 w 49"/>
                <a:gd name="T15" fmla="*/ 3 h 28"/>
                <a:gd name="T16" fmla="*/ 27 w 49"/>
                <a:gd name="T17" fmla="*/ 21 h 28"/>
                <a:gd name="T18" fmla="*/ 42 w 49"/>
                <a:gd name="T19" fmla="*/ 27 h 28"/>
                <a:gd name="T20" fmla="*/ 48 w 49"/>
                <a:gd name="T21" fmla="*/ 26 h 28"/>
                <a:gd name="T22" fmla="*/ 48 w 49"/>
                <a:gd name="T23"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28">
                  <a:moveTo>
                    <a:pt x="48" y="23"/>
                  </a:moveTo>
                  <a:cubicBezTo>
                    <a:pt x="48" y="23"/>
                    <a:pt x="47" y="23"/>
                    <a:pt x="47" y="23"/>
                  </a:cubicBezTo>
                  <a:cubicBezTo>
                    <a:pt x="47" y="23"/>
                    <a:pt x="47" y="23"/>
                    <a:pt x="47" y="23"/>
                  </a:cubicBezTo>
                  <a:cubicBezTo>
                    <a:pt x="46" y="22"/>
                    <a:pt x="45" y="22"/>
                    <a:pt x="44" y="21"/>
                  </a:cubicBezTo>
                  <a:cubicBezTo>
                    <a:pt x="42" y="20"/>
                    <a:pt x="40" y="19"/>
                    <a:pt x="38" y="18"/>
                  </a:cubicBezTo>
                  <a:cubicBezTo>
                    <a:pt x="34" y="16"/>
                    <a:pt x="30" y="14"/>
                    <a:pt x="26" y="13"/>
                  </a:cubicBezTo>
                  <a:cubicBezTo>
                    <a:pt x="18" y="9"/>
                    <a:pt x="11" y="4"/>
                    <a:pt x="3" y="0"/>
                  </a:cubicBezTo>
                  <a:cubicBezTo>
                    <a:pt x="1" y="0"/>
                    <a:pt x="0" y="2"/>
                    <a:pt x="1" y="3"/>
                  </a:cubicBezTo>
                  <a:cubicBezTo>
                    <a:pt x="8" y="10"/>
                    <a:pt x="18" y="16"/>
                    <a:pt x="27" y="21"/>
                  </a:cubicBezTo>
                  <a:cubicBezTo>
                    <a:pt x="32" y="23"/>
                    <a:pt x="37" y="26"/>
                    <a:pt x="42" y="27"/>
                  </a:cubicBezTo>
                  <a:cubicBezTo>
                    <a:pt x="44" y="27"/>
                    <a:pt x="46" y="28"/>
                    <a:pt x="48" y="26"/>
                  </a:cubicBezTo>
                  <a:cubicBezTo>
                    <a:pt x="49" y="25"/>
                    <a:pt x="49" y="24"/>
                    <a:pt x="48" y="23"/>
                  </a:cubicBezTo>
                  <a:close/>
                </a:path>
              </a:pathLst>
            </a:custGeom>
            <a:solidFill>
              <a:srgbClr val="D78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1" name="Freeform 575">
              <a:extLst>
                <a:ext uri="{FF2B5EF4-FFF2-40B4-BE49-F238E27FC236}">
                  <a16:creationId xmlns:a16="http://schemas.microsoft.com/office/drawing/2014/main" id="{A0BC2800-29AA-4A08-ABF2-A5E1807943CC}"/>
                </a:ext>
              </a:extLst>
            </p:cNvPr>
            <p:cNvSpPr>
              <a:spLocks/>
            </p:cNvSpPr>
            <p:nvPr/>
          </p:nvSpPr>
          <p:spPr bwMode="auto">
            <a:xfrm>
              <a:off x="2612" y="1832"/>
              <a:ext cx="21" cy="9"/>
            </a:xfrm>
            <a:custGeom>
              <a:avLst/>
              <a:gdLst>
                <a:gd name="T0" fmla="*/ 18 w 18"/>
                <a:gd name="T1" fmla="*/ 5 h 8"/>
                <a:gd name="T2" fmla="*/ 17 w 18"/>
                <a:gd name="T3" fmla="*/ 5 h 8"/>
                <a:gd name="T4" fmla="*/ 16 w 18"/>
                <a:gd name="T5" fmla="*/ 4 h 8"/>
                <a:gd name="T6" fmla="*/ 14 w 18"/>
                <a:gd name="T7" fmla="*/ 4 h 8"/>
                <a:gd name="T8" fmla="*/ 10 w 18"/>
                <a:gd name="T9" fmla="*/ 2 h 8"/>
                <a:gd name="T10" fmla="*/ 6 w 18"/>
                <a:gd name="T11" fmla="*/ 1 h 8"/>
                <a:gd name="T12" fmla="*/ 2 w 18"/>
                <a:gd name="T13" fmla="*/ 0 h 8"/>
                <a:gd name="T14" fmla="*/ 1 w 18"/>
                <a:gd name="T15" fmla="*/ 0 h 8"/>
                <a:gd name="T16" fmla="*/ 0 w 18"/>
                <a:gd name="T17" fmla="*/ 2 h 8"/>
                <a:gd name="T18" fmla="*/ 1 w 18"/>
                <a:gd name="T19" fmla="*/ 3 h 8"/>
                <a:gd name="T20" fmla="*/ 1 w 18"/>
                <a:gd name="T21" fmla="*/ 3 h 8"/>
                <a:gd name="T22" fmla="*/ 1 w 18"/>
                <a:gd name="T23" fmla="*/ 3 h 8"/>
                <a:gd name="T24" fmla="*/ 1 w 18"/>
                <a:gd name="T25" fmla="*/ 3 h 8"/>
                <a:gd name="T26" fmla="*/ 2 w 18"/>
                <a:gd name="T27" fmla="*/ 4 h 8"/>
                <a:gd name="T28" fmla="*/ 4 w 18"/>
                <a:gd name="T29" fmla="*/ 5 h 8"/>
                <a:gd name="T30" fmla="*/ 8 w 18"/>
                <a:gd name="T31" fmla="*/ 7 h 8"/>
                <a:gd name="T32" fmla="*/ 13 w 18"/>
                <a:gd name="T33" fmla="*/ 8 h 8"/>
                <a:gd name="T34" fmla="*/ 18 w 18"/>
                <a:gd name="T35" fmla="*/ 7 h 8"/>
                <a:gd name="T36" fmla="*/ 17 w 18"/>
                <a:gd name="T37" fmla="*/ 7 h 8"/>
                <a:gd name="T38" fmla="*/ 18 w 18"/>
                <a:gd name="T39" fmla="*/ 6 h 8"/>
                <a:gd name="T40" fmla="*/ 18 w 18"/>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8">
                  <a:moveTo>
                    <a:pt x="18" y="5"/>
                  </a:moveTo>
                  <a:cubicBezTo>
                    <a:pt x="18" y="5"/>
                    <a:pt x="17" y="5"/>
                    <a:pt x="17" y="5"/>
                  </a:cubicBezTo>
                  <a:cubicBezTo>
                    <a:pt x="17" y="4"/>
                    <a:pt x="16" y="4"/>
                    <a:pt x="16" y="4"/>
                  </a:cubicBezTo>
                  <a:cubicBezTo>
                    <a:pt x="15" y="4"/>
                    <a:pt x="14" y="4"/>
                    <a:pt x="14" y="4"/>
                  </a:cubicBezTo>
                  <a:cubicBezTo>
                    <a:pt x="12" y="3"/>
                    <a:pt x="11" y="3"/>
                    <a:pt x="10" y="2"/>
                  </a:cubicBezTo>
                  <a:cubicBezTo>
                    <a:pt x="9" y="2"/>
                    <a:pt x="7" y="1"/>
                    <a:pt x="6" y="1"/>
                  </a:cubicBezTo>
                  <a:cubicBezTo>
                    <a:pt x="5" y="1"/>
                    <a:pt x="3" y="0"/>
                    <a:pt x="2" y="0"/>
                  </a:cubicBezTo>
                  <a:cubicBezTo>
                    <a:pt x="1" y="0"/>
                    <a:pt x="1" y="0"/>
                    <a:pt x="1" y="0"/>
                  </a:cubicBezTo>
                  <a:cubicBezTo>
                    <a:pt x="0" y="0"/>
                    <a:pt x="0" y="1"/>
                    <a:pt x="0" y="2"/>
                  </a:cubicBezTo>
                  <a:cubicBezTo>
                    <a:pt x="0" y="2"/>
                    <a:pt x="0" y="3"/>
                    <a:pt x="1" y="3"/>
                  </a:cubicBezTo>
                  <a:cubicBezTo>
                    <a:pt x="1" y="3"/>
                    <a:pt x="1" y="3"/>
                    <a:pt x="1" y="3"/>
                  </a:cubicBezTo>
                  <a:cubicBezTo>
                    <a:pt x="1" y="3"/>
                    <a:pt x="1" y="3"/>
                    <a:pt x="1" y="3"/>
                  </a:cubicBezTo>
                  <a:cubicBezTo>
                    <a:pt x="1" y="3"/>
                    <a:pt x="1" y="3"/>
                    <a:pt x="1" y="3"/>
                  </a:cubicBezTo>
                  <a:cubicBezTo>
                    <a:pt x="1" y="3"/>
                    <a:pt x="1" y="4"/>
                    <a:pt x="2" y="4"/>
                  </a:cubicBezTo>
                  <a:cubicBezTo>
                    <a:pt x="3" y="4"/>
                    <a:pt x="3" y="5"/>
                    <a:pt x="4" y="5"/>
                  </a:cubicBezTo>
                  <a:cubicBezTo>
                    <a:pt x="5" y="6"/>
                    <a:pt x="7" y="6"/>
                    <a:pt x="8" y="7"/>
                  </a:cubicBezTo>
                  <a:cubicBezTo>
                    <a:pt x="10" y="7"/>
                    <a:pt x="11" y="8"/>
                    <a:pt x="13" y="8"/>
                  </a:cubicBezTo>
                  <a:cubicBezTo>
                    <a:pt x="14" y="8"/>
                    <a:pt x="16" y="8"/>
                    <a:pt x="18" y="7"/>
                  </a:cubicBezTo>
                  <a:cubicBezTo>
                    <a:pt x="17" y="7"/>
                    <a:pt x="17" y="7"/>
                    <a:pt x="17" y="7"/>
                  </a:cubicBezTo>
                  <a:cubicBezTo>
                    <a:pt x="17" y="7"/>
                    <a:pt x="18" y="7"/>
                    <a:pt x="18" y="6"/>
                  </a:cubicBezTo>
                  <a:cubicBezTo>
                    <a:pt x="18" y="6"/>
                    <a:pt x="18" y="6"/>
                    <a:pt x="18" y="5"/>
                  </a:cubicBezTo>
                  <a:close/>
                </a:path>
              </a:pathLst>
            </a:custGeom>
            <a:solidFill>
              <a:srgbClr val="D78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2" name="Freeform 576">
              <a:extLst>
                <a:ext uri="{FF2B5EF4-FFF2-40B4-BE49-F238E27FC236}">
                  <a16:creationId xmlns:a16="http://schemas.microsoft.com/office/drawing/2014/main" id="{367EF643-EF9C-4D1A-A004-B8A9F82E6D9D}"/>
                </a:ext>
              </a:extLst>
            </p:cNvPr>
            <p:cNvSpPr>
              <a:spLocks/>
            </p:cNvSpPr>
            <p:nvPr/>
          </p:nvSpPr>
          <p:spPr bwMode="auto">
            <a:xfrm>
              <a:off x="2623" y="1717"/>
              <a:ext cx="41" cy="15"/>
            </a:xfrm>
            <a:custGeom>
              <a:avLst/>
              <a:gdLst>
                <a:gd name="T0" fmla="*/ 35 w 35"/>
                <a:gd name="T1" fmla="*/ 10 h 13"/>
                <a:gd name="T2" fmla="*/ 31 w 35"/>
                <a:gd name="T3" fmla="*/ 8 h 13"/>
                <a:gd name="T4" fmla="*/ 25 w 35"/>
                <a:gd name="T5" fmla="*/ 7 h 13"/>
                <a:gd name="T6" fmla="*/ 14 w 35"/>
                <a:gd name="T7" fmla="*/ 4 h 13"/>
                <a:gd name="T8" fmla="*/ 9 w 35"/>
                <a:gd name="T9" fmla="*/ 2 h 13"/>
                <a:gd name="T10" fmla="*/ 4 w 35"/>
                <a:gd name="T11" fmla="*/ 0 h 13"/>
                <a:gd name="T12" fmla="*/ 0 w 35"/>
                <a:gd name="T13" fmla="*/ 2 h 13"/>
                <a:gd name="T14" fmla="*/ 1 w 35"/>
                <a:gd name="T15" fmla="*/ 5 h 13"/>
                <a:gd name="T16" fmla="*/ 2 w 35"/>
                <a:gd name="T17" fmla="*/ 4 h 13"/>
                <a:gd name="T18" fmla="*/ 5 w 35"/>
                <a:gd name="T19" fmla="*/ 5 h 13"/>
                <a:gd name="T20" fmla="*/ 9 w 35"/>
                <a:gd name="T21" fmla="*/ 7 h 13"/>
                <a:gd name="T22" fmla="*/ 17 w 35"/>
                <a:gd name="T23" fmla="*/ 10 h 13"/>
                <a:gd name="T24" fmla="*/ 26 w 35"/>
                <a:gd name="T25" fmla="*/ 12 h 13"/>
                <a:gd name="T26" fmla="*/ 31 w 35"/>
                <a:gd name="T27" fmla="*/ 13 h 13"/>
                <a:gd name="T28" fmla="*/ 35 w 35"/>
                <a:gd name="T29" fmla="*/ 12 h 13"/>
                <a:gd name="T30" fmla="*/ 35 w 35"/>
                <a:gd name="T31"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3">
                  <a:moveTo>
                    <a:pt x="35" y="10"/>
                  </a:moveTo>
                  <a:cubicBezTo>
                    <a:pt x="34" y="9"/>
                    <a:pt x="32" y="9"/>
                    <a:pt x="31" y="8"/>
                  </a:cubicBezTo>
                  <a:cubicBezTo>
                    <a:pt x="29" y="8"/>
                    <a:pt x="27" y="7"/>
                    <a:pt x="25" y="7"/>
                  </a:cubicBezTo>
                  <a:cubicBezTo>
                    <a:pt x="21" y="6"/>
                    <a:pt x="18" y="5"/>
                    <a:pt x="14" y="4"/>
                  </a:cubicBezTo>
                  <a:cubicBezTo>
                    <a:pt x="12" y="3"/>
                    <a:pt x="11" y="3"/>
                    <a:pt x="9" y="2"/>
                  </a:cubicBezTo>
                  <a:cubicBezTo>
                    <a:pt x="7" y="1"/>
                    <a:pt x="5" y="1"/>
                    <a:pt x="4" y="0"/>
                  </a:cubicBezTo>
                  <a:cubicBezTo>
                    <a:pt x="2" y="0"/>
                    <a:pt x="0" y="0"/>
                    <a:pt x="0" y="2"/>
                  </a:cubicBezTo>
                  <a:cubicBezTo>
                    <a:pt x="0" y="3"/>
                    <a:pt x="0" y="4"/>
                    <a:pt x="1" y="5"/>
                  </a:cubicBezTo>
                  <a:cubicBezTo>
                    <a:pt x="2" y="5"/>
                    <a:pt x="2" y="4"/>
                    <a:pt x="2" y="4"/>
                  </a:cubicBezTo>
                  <a:cubicBezTo>
                    <a:pt x="3" y="4"/>
                    <a:pt x="4" y="5"/>
                    <a:pt x="5" y="5"/>
                  </a:cubicBezTo>
                  <a:cubicBezTo>
                    <a:pt x="6" y="6"/>
                    <a:pt x="7" y="7"/>
                    <a:pt x="9" y="7"/>
                  </a:cubicBezTo>
                  <a:cubicBezTo>
                    <a:pt x="12" y="8"/>
                    <a:pt x="15" y="9"/>
                    <a:pt x="17" y="10"/>
                  </a:cubicBezTo>
                  <a:cubicBezTo>
                    <a:pt x="20" y="11"/>
                    <a:pt x="23" y="12"/>
                    <a:pt x="26" y="12"/>
                  </a:cubicBezTo>
                  <a:cubicBezTo>
                    <a:pt x="28" y="13"/>
                    <a:pt x="29" y="13"/>
                    <a:pt x="31" y="13"/>
                  </a:cubicBezTo>
                  <a:cubicBezTo>
                    <a:pt x="32" y="13"/>
                    <a:pt x="34" y="13"/>
                    <a:pt x="35" y="12"/>
                  </a:cubicBezTo>
                  <a:cubicBezTo>
                    <a:pt x="35" y="11"/>
                    <a:pt x="35" y="11"/>
                    <a:pt x="35" y="10"/>
                  </a:cubicBezTo>
                  <a:close/>
                </a:path>
              </a:pathLst>
            </a:custGeom>
            <a:solidFill>
              <a:srgbClr val="D78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3" name="Freeform 577">
              <a:extLst>
                <a:ext uri="{FF2B5EF4-FFF2-40B4-BE49-F238E27FC236}">
                  <a16:creationId xmlns:a16="http://schemas.microsoft.com/office/drawing/2014/main" id="{0B3D7A04-E5D3-4BD6-905D-52C65E9A61FF}"/>
                </a:ext>
              </a:extLst>
            </p:cNvPr>
            <p:cNvSpPr>
              <a:spLocks/>
            </p:cNvSpPr>
            <p:nvPr/>
          </p:nvSpPr>
          <p:spPr bwMode="auto">
            <a:xfrm>
              <a:off x="2656" y="1673"/>
              <a:ext cx="14" cy="7"/>
            </a:xfrm>
            <a:custGeom>
              <a:avLst/>
              <a:gdLst>
                <a:gd name="T0" fmla="*/ 11 w 12"/>
                <a:gd name="T1" fmla="*/ 4 h 6"/>
                <a:gd name="T2" fmla="*/ 10 w 12"/>
                <a:gd name="T3" fmla="*/ 3 h 6"/>
                <a:gd name="T4" fmla="*/ 10 w 12"/>
                <a:gd name="T5" fmla="*/ 3 h 6"/>
                <a:gd name="T6" fmla="*/ 10 w 12"/>
                <a:gd name="T7" fmla="*/ 3 h 6"/>
                <a:gd name="T8" fmla="*/ 9 w 12"/>
                <a:gd name="T9" fmla="*/ 3 h 6"/>
                <a:gd name="T10" fmla="*/ 9 w 12"/>
                <a:gd name="T11" fmla="*/ 3 h 6"/>
                <a:gd name="T12" fmla="*/ 8 w 12"/>
                <a:gd name="T13" fmla="*/ 3 h 6"/>
                <a:gd name="T14" fmla="*/ 7 w 12"/>
                <a:gd name="T15" fmla="*/ 2 h 6"/>
                <a:gd name="T16" fmla="*/ 6 w 12"/>
                <a:gd name="T17" fmla="*/ 2 h 6"/>
                <a:gd name="T18" fmla="*/ 6 w 12"/>
                <a:gd name="T19" fmla="*/ 2 h 6"/>
                <a:gd name="T20" fmla="*/ 5 w 12"/>
                <a:gd name="T21" fmla="*/ 2 h 6"/>
                <a:gd name="T22" fmla="*/ 4 w 12"/>
                <a:gd name="T23" fmla="*/ 2 h 6"/>
                <a:gd name="T24" fmla="*/ 4 w 12"/>
                <a:gd name="T25" fmla="*/ 2 h 6"/>
                <a:gd name="T26" fmla="*/ 3 w 12"/>
                <a:gd name="T27" fmla="*/ 2 h 6"/>
                <a:gd name="T28" fmla="*/ 3 w 12"/>
                <a:gd name="T29" fmla="*/ 1 h 6"/>
                <a:gd name="T30" fmla="*/ 2 w 12"/>
                <a:gd name="T31" fmla="*/ 1 h 6"/>
                <a:gd name="T32" fmla="*/ 1 w 12"/>
                <a:gd name="T33" fmla="*/ 1 h 6"/>
                <a:gd name="T34" fmla="*/ 0 w 12"/>
                <a:gd name="T35" fmla="*/ 0 h 6"/>
                <a:gd name="T36" fmla="*/ 0 w 12"/>
                <a:gd name="T37" fmla="*/ 0 h 6"/>
                <a:gd name="T38" fmla="*/ 1 w 12"/>
                <a:gd name="T39" fmla="*/ 2 h 6"/>
                <a:gd name="T40" fmla="*/ 1 w 12"/>
                <a:gd name="T41" fmla="*/ 1 h 6"/>
                <a:gd name="T42" fmla="*/ 1 w 12"/>
                <a:gd name="T43" fmla="*/ 2 h 6"/>
                <a:gd name="T44" fmla="*/ 1 w 12"/>
                <a:gd name="T45" fmla="*/ 3 h 6"/>
                <a:gd name="T46" fmla="*/ 2 w 12"/>
                <a:gd name="T47" fmla="*/ 4 h 6"/>
                <a:gd name="T48" fmla="*/ 2 w 12"/>
                <a:gd name="T49" fmla="*/ 4 h 6"/>
                <a:gd name="T50" fmla="*/ 2 w 12"/>
                <a:gd name="T51" fmla="*/ 4 h 6"/>
                <a:gd name="T52" fmla="*/ 4 w 12"/>
                <a:gd name="T53" fmla="*/ 5 h 6"/>
                <a:gd name="T54" fmla="*/ 6 w 12"/>
                <a:gd name="T55" fmla="*/ 6 h 6"/>
                <a:gd name="T56" fmla="*/ 7 w 12"/>
                <a:gd name="T57" fmla="*/ 6 h 6"/>
                <a:gd name="T58" fmla="*/ 9 w 12"/>
                <a:gd name="T59" fmla="*/ 6 h 6"/>
                <a:gd name="T60" fmla="*/ 9 w 12"/>
                <a:gd name="T61" fmla="*/ 6 h 6"/>
                <a:gd name="T62" fmla="*/ 10 w 12"/>
                <a:gd name="T63" fmla="*/ 6 h 6"/>
                <a:gd name="T64" fmla="*/ 10 w 12"/>
                <a:gd name="T65" fmla="*/ 5 h 6"/>
                <a:gd name="T66" fmla="*/ 11 w 12"/>
                <a:gd name="T67" fmla="*/ 5 h 6"/>
                <a:gd name="T68" fmla="*/ 11 w 12"/>
                <a:gd name="T69" fmla="*/ 5 h 6"/>
                <a:gd name="T70" fmla="*/ 11 w 12"/>
                <a:gd name="T7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 h="6">
                  <a:moveTo>
                    <a:pt x="11" y="4"/>
                  </a:moveTo>
                  <a:cubicBezTo>
                    <a:pt x="11" y="3"/>
                    <a:pt x="11" y="3"/>
                    <a:pt x="10" y="3"/>
                  </a:cubicBezTo>
                  <a:cubicBezTo>
                    <a:pt x="10" y="3"/>
                    <a:pt x="10" y="3"/>
                    <a:pt x="10" y="3"/>
                  </a:cubicBezTo>
                  <a:cubicBezTo>
                    <a:pt x="10" y="3"/>
                    <a:pt x="10" y="3"/>
                    <a:pt x="10" y="3"/>
                  </a:cubicBezTo>
                  <a:cubicBezTo>
                    <a:pt x="10" y="3"/>
                    <a:pt x="9" y="3"/>
                    <a:pt x="9" y="3"/>
                  </a:cubicBezTo>
                  <a:cubicBezTo>
                    <a:pt x="9" y="3"/>
                    <a:pt x="9" y="3"/>
                    <a:pt x="9" y="3"/>
                  </a:cubicBezTo>
                  <a:cubicBezTo>
                    <a:pt x="9" y="3"/>
                    <a:pt x="8" y="3"/>
                    <a:pt x="8" y="3"/>
                  </a:cubicBezTo>
                  <a:cubicBezTo>
                    <a:pt x="8" y="3"/>
                    <a:pt x="7" y="2"/>
                    <a:pt x="7" y="2"/>
                  </a:cubicBezTo>
                  <a:cubicBezTo>
                    <a:pt x="7" y="2"/>
                    <a:pt x="6" y="2"/>
                    <a:pt x="6" y="2"/>
                  </a:cubicBezTo>
                  <a:cubicBezTo>
                    <a:pt x="6" y="2"/>
                    <a:pt x="6" y="2"/>
                    <a:pt x="6" y="2"/>
                  </a:cubicBezTo>
                  <a:cubicBezTo>
                    <a:pt x="6" y="2"/>
                    <a:pt x="6" y="2"/>
                    <a:pt x="5" y="2"/>
                  </a:cubicBezTo>
                  <a:cubicBezTo>
                    <a:pt x="5" y="2"/>
                    <a:pt x="5" y="2"/>
                    <a:pt x="4" y="2"/>
                  </a:cubicBezTo>
                  <a:cubicBezTo>
                    <a:pt x="5" y="2"/>
                    <a:pt x="4" y="2"/>
                    <a:pt x="4" y="2"/>
                  </a:cubicBezTo>
                  <a:cubicBezTo>
                    <a:pt x="4" y="2"/>
                    <a:pt x="4" y="2"/>
                    <a:pt x="3" y="2"/>
                  </a:cubicBezTo>
                  <a:cubicBezTo>
                    <a:pt x="3" y="2"/>
                    <a:pt x="3" y="1"/>
                    <a:pt x="3" y="1"/>
                  </a:cubicBezTo>
                  <a:cubicBezTo>
                    <a:pt x="2" y="1"/>
                    <a:pt x="2" y="1"/>
                    <a:pt x="2" y="1"/>
                  </a:cubicBezTo>
                  <a:cubicBezTo>
                    <a:pt x="2" y="1"/>
                    <a:pt x="1" y="1"/>
                    <a:pt x="1" y="1"/>
                  </a:cubicBezTo>
                  <a:cubicBezTo>
                    <a:pt x="1" y="1"/>
                    <a:pt x="0" y="0"/>
                    <a:pt x="0" y="0"/>
                  </a:cubicBezTo>
                  <a:cubicBezTo>
                    <a:pt x="0" y="0"/>
                    <a:pt x="0" y="0"/>
                    <a:pt x="0" y="0"/>
                  </a:cubicBezTo>
                  <a:cubicBezTo>
                    <a:pt x="0" y="1"/>
                    <a:pt x="0" y="1"/>
                    <a:pt x="1" y="2"/>
                  </a:cubicBezTo>
                  <a:cubicBezTo>
                    <a:pt x="1" y="1"/>
                    <a:pt x="1" y="1"/>
                    <a:pt x="1" y="1"/>
                  </a:cubicBezTo>
                  <a:cubicBezTo>
                    <a:pt x="0" y="2"/>
                    <a:pt x="1" y="2"/>
                    <a:pt x="1" y="2"/>
                  </a:cubicBezTo>
                  <a:cubicBezTo>
                    <a:pt x="1" y="3"/>
                    <a:pt x="1" y="3"/>
                    <a:pt x="1" y="3"/>
                  </a:cubicBezTo>
                  <a:cubicBezTo>
                    <a:pt x="2" y="3"/>
                    <a:pt x="2" y="3"/>
                    <a:pt x="2" y="4"/>
                  </a:cubicBezTo>
                  <a:cubicBezTo>
                    <a:pt x="2" y="4"/>
                    <a:pt x="2" y="4"/>
                    <a:pt x="2" y="4"/>
                  </a:cubicBezTo>
                  <a:cubicBezTo>
                    <a:pt x="2" y="4"/>
                    <a:pt x="2" y="4"/>
                    <a:pt x="2" y="4"/>
                  </a:cubicBezTo>
                  <a:cubicBezTo>
                    <a:pt x="2" y="4"/>
                    <a:pt x="3" y="5"/>
                    <a:pt x="4" y="5"/>
                  </a:cubicBezTo>
                  <a:cubicBezTo>
                    <a:pt x="5" y="6"/>
                    <a:pt x="6" y="6"/>
                    <a:pt x="6" y="6"/>
                  </a:cubicBezTo>
                  <a:cubicBezTo>
                    <a:pt x="7" y="6"/>
                    <a:pt x="7" y="6"/>
                    <a:pt x="7" y="6"/>
                  </a:cubicBezTo>
                  <a:cubicBezTo>
                    <a:pt x="8" y="6"/>
                    <a:pt x="9" y="6"/>
                    <a:pt x="9" y="6"/>
                  </a:cubicBezTo>
                  <a:cubicBezTo>
                    <a:pt x="9" y="6"/>
                    <a:pt x="9" y="6"/>
                    <a:pt x="9" y="6"/>
                  </a:cubicBezTo>
                  <a:cubicBezTo>
                    <a:pt x="10" y="6"/>
                    <a:pt x="10" y="6"/>
                    <a:pt x="10" y="6"/>
                  </a:cubicBezTo>
                  <a:cubicBezTo>
                    <a:pt x="10" y="6"/>
                    <a:pt x="10" y="5"/>
                    <a:pt x="10" y="5"/>
                  </a:cubicBezTo>
                  <a:cubicBezTo>
                    <a:pt x="10" y="5"/>
                    <a:pt x="11" y="5"/>
                    <a:pt x="11" y="5"/>
                  </a:cubicBezTo>
                  <a:cubicBezTo>
                    <a:pt x="11" y="5"/>
                    <a:pt x="11" y="5"/>
                    <a:pt x="11" y="5"/>
                  </a:cubicBezTo>
                  <a:cubicBezTo>
                    <a:pt x="12" y="4"/>
                    <a:pt x="11" y="4"/>
                    <a:pt x="11" y="4"/>
                  </a:cubicBezTo>
                  <a:close/>
                </a:path>
              </a:pathLst>
            </a:custGeom>
            <a:solidFill>
              <a:srgbClr val="D78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4" name="Freeform 578">
              <a:extLst>
                <a:ext uri="{FF2B5EF4-FFF2-40B4-BE49-F238E27FC236}">
                  <a16:creationId xmlns:a16="http://schemas.microsoft.com/office/drawing/2014/main" id="{7B172539-BDE0-4220-B602-366F5D61CF64}"/>
                </a:ext>
              </a:extLst>
            </p:cNvPr>
            <p:cNvSpPr>
              <a:spLocks/>
            </p:cNvSpPr>
            <p:nvPr/>
          </p:nvSpPr>
          <p:spPr bwMode="auto">
            <a:xfrm>
              <a:off x="2114" y="2336"/>
              <a:ext cx="73" cy="40"/>
            </a:xfrm>
            <a:custGeom>
              <a:avLst/>
              <a:gdLst>
                <a:gd name="T0" fmla="*/ 61 w 62"/>
                <a:gd name="T1" fmla="*/ 33 h 34"/>
                <a:gd name="T2" fmla="*/ 31 w 62"/>
                <a:gd name="T3" fmla="*/ 19 h 34"/>
                <a:gd name="T4" fmla="*/ 17 w 62"/>
                <a:gd name="T5" fmla="*/ 11 h 34"/>
                <a:gd name="T6" fmla="*/ 3 w 62"/>
                <a:gd name="T7" fmla="*/ 1 h 34"/>
                <a:gd name="T8" fmla="*/ 2 w 62"/>
                <a:gd name="T9" fmla="*/ 4 h 34"/>
                <a:gd name="T10" fmla="*/ 14 w 62"/>
                <a:gd name="T11" fmla="*/ 15 h 34"/>
                <a:gd name="T12" fmla="*/ 29 w 62"/>
                <a:gd name="T13" fmla="*/ 24 h 34"/>
                <a:gd name="T14" fmla="*/ 61 w 62"/>
                <a:gd name="T15" fmla="*/ 34 h 34"/>
                <a:gd name="T16" fmla="*/ 61 w 62"/>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4">
                  <a:moveTo>
                    <a:pt x="61" y="33"/>
                  </a:moveTo>
                  <a:cubicBezTo>
                    <a:pt x="52" y="27"/>
                    <a:pt x="41" y="24"/>
                    <a:pt x="31" y="19"/>
                  </a:cubicBezTo>
                  <a:cubicBezTo>
                    <a:pt x="26" y="17"/>
                    <a:pt x="22" y="14"/>
                    <a:pt x="17" y="11"/>
                  </a:cubicBezTo>
                  <a:cubicBezTo>
                    <a:pt x="13" y="8"/>
                    <a:pt x="8" y="5"/>
                    <a:pt x="3" y="1"/>
                  </a:cubicBezTo>
                  <a:cubicBezTo>
                    <a:pt x="2" y="0"/>
                    <a:pt x="0" y="2"/>
                    <a:pt x="2" y="4"/>
                  </a:cubicBezTo>
                  <a:cubicBezTo>
                    <a:pt x="6" y="8"/>
                    <a:pt x="10" y="11"/>
                    <a:pt x="14" y="15"/>
                  </a:cubicBezTo>
                  <a:cubicBezTo>
                    <a:pt x="19" y="18"/>
                    <a:pt x="24" y="21"/>
                    <a:pt x="29" y="24"/>
                  </a:cubicBezTo>
                  <a:cubicBezTo>
                    <a:pt x="39" y="29"/>
                    <a:pt x="49" y="34"/>
                    <a:pt x="61" y="34"/>
                  </a:cubicBezTo>
                  <a:cubicBezTo>
                    <a:pt x="62" y="34"/>
                    <a:pt x="62" y="33"/>
                    <a:pt x="61" y="33"/>
                  </a:cubicBezTo>
                  <a:close/>
                </a:path>
              </a:pathLst>
            </a:custGeom>
            <a:solidFill>
              <a:srgbClr val="E6A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5" name="Freeform 579">
              <a:extLst>
                <a:ext uri="{FF2B5EF4-FFF2-40B4-BE49-F238E27FC236}">
                  <a16:creationId xmlns:a16="http://schemas.microsoft.com/office/drawing/2014/main" id="{3D8B18AD-EC1A-499A-949A-1D75445DFA16}"/>
                </a:ext>
              </a:extLst>
            </p:cNvPr>
            <p:cNvSpPr>
              <a:spLocks/>
            </p:cNvSpPr>
            <p:nvPr/>
          </p:nvSpPr>
          <p:spPr bwMode="auto">
            <a:xfrm>
              <a:off x="2216" y="2261"/>
              <a:ext cx="24" cy="16"/>
            </a:xfrm>
            <a:custGeom>
              <a:avLst/>
              <a:gdLst>
                <a:gd name="T0" fmla="*/ 17 w 21"/>
                <a:gd name="T1" fmla="*/ 8 h 14"/>
                <a:gd name="T2" fmla="*/ 13 w 21"/>
                <a:gd name="T3" fmla="*/ 4 h 14"/>
                <a:gd name="T4" fmla="*/ 7 w 21"/>
                <a:gd name="T5" fmla="*/ 2 h 14"/>
                <a:gd name="T6" fmla="*/ 5 w 21"/>
                <a:gd name="T7" fmla="*/ 1 h 14"/>
                <a:gd name="T8" fmla="*/ 2 w 21"/>
                <a:gd name="T9" fmla="*/ 0 h 14"/>
                <a:gd name="T10" fmla="*/ 1 w 21"/>
                <a:gd name="T11" fmla="*/ 0 h 14"/>
                <a:gd name="T12" fmla="*/ 1 w 21"/>
                <a:gd name="T13" fmla="*/ 0 h 14"/>
                <a:gd name="T14" fmla="*/ 0 w 21"/>
                <a:gd name="T15" fmla="*/ 1 h 14"/>
                <a:gd name="T16" fmla="*/ 1 w 21"/>
                <a:gd name="T17" fmla="*/ 1 h 14"/>
                <a:gd name="T18" fmla="*/ 1 w 21"/>
                <a:gd name="T19" fmla="*/ 2 h 14"/>
                <a:gd name="T20" fmla="*/ 3 w 21"/>
                <a:gd name="T21" fmla="*/ 4 h 14"/>
                <a:gd name="T22" fmla="*/ 5 w 21"/>
                <a:gd name="T23" fmla="*/ 5 h 14"/>
                <a:gd name="T24" fmla="*/ 10 w 21"/>
                <a:gd name="T25" fmla="*/ 8 h 14"/>
                <a:gd name="T26" fmla="*/ 15 w 21"/>
                <a:gd name="T27" fmla="*/ 11 h 14"/>
                <a:gd name="T28" fmla="*/ 19 w 21"/>
                <a:gd name="T29" fmla="*/ 14 h 14"/>
                <a:gd name="T30" fmla="*/ 21 w 21"/>
                <a:gd name="T31" fmla="*/ 13 h 14"/>
                <a:gd name="T32" fmla="*/ 17 w 21"/>
                <a:gd name="T33"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4">
                  <a:moveTo>
                    <a:pt x="17" y="8"/>
                  </a:moveTo>
                  <a:cubicBezTo>
                    <a:pt x="16" y="7"/>
                    <a:pt x="14" y="5"/>
                    <a:pt x="13" y="4"/>
                  </a:cubicBezTo>
                  <a:cubicBezTo>
                    <a:pt x="11" y="3"/>
                    <a:pt x="9" y="2"/>
                    <a:pt x="7" y="2"/>
                  </a:cubicBezTo>
                  <a:cubicBezTo>
                    <a:pt x="7" y="1"/>
                    <a:pt x="6" y="1"/>
                    <a:pt x="5" y="1"/>
                  </a:cubicBezTo>
                  <a:cubicBezTo>
                    <a:pt x="4" y="0"/>
                    <a:pt x="3" y="0"/>
                    <a:pt x="2" y="0"/>
                  </a:cubicBezTo>
                  <a:cubicBezTo>
                    <a:pt x="2" y="0"/>
                    <a:pt x="2" y="0"/>
                    <a:pt x="1" y="0"/>
                  </a:cubicBezTo>
                  <a:cubicBezTo>
                    <a:pt x="1" y="0"/>
                    <a:pt x="1" y="0"/>
                    <a:pt x="1" y="0"/>
                  </a:cubicBezTo>
                  <a:cubicBezTo>
                    <a:pt x="0" y="0"/>
                    <a:pt x="0" y="1"/>
                    <a:pt x="0" y="1"/>
                  </a:cubicBezTo>
                  <a:cubicBezTo>
                    <a:pt x="1" y="1"/>
                    <a:pt x="1" y="1"/>
                    <a:pt x="1" y="1"/>
                  </a:cubicBezTo>
                  <a:cubicBezTo>
                    <a:pt x="1" y="2"/>
                    <a:pt x="1" y="2"/>
                    <a:pt x="1" y="2"/>
                  </a:cubicBezTo>
                  <a:cubicBezTo>
                    <a:pt x="2" y="3"/>
                    <a:pt x="2" y="3"/>
                    <a:pt x="3" y="4"/>
                  </a:cubicBezTo>
                  <a:cubicBezTo>
                    <a:pt x="4" y="4"/>
                    <a:pt x="4" y="5"/>
                    <a:pt x="5" y="5"/>
                  </a:cubicBezTo>
                  <a:cubicBezTo>
                    <a:pt x="7" y="6"/>
                    <a:pt x="8" y="7"/>
                    <a:pt x="10" y="8"/>
                  </a:cubicBezTo>
                  <a:cubicBezTo>
                    <a:pt x="11" y="9"/>
                    <a:pt x="13" y="11"/>
                    <a:pt x="15" y="11"/>
                  </a:cubicBezTo>
                  <a:cubicBezTo>
                    <a:pt x="16" y="12"/>
                    <a:pt x="18" y="13"/>
                    <a:pt x="19" y="14"/>
                  </a:cubicBezTo>
                  <a:cubicBezTo>
                    <a:pt x="20" y="14"/>
                    <a:pt x="21" y="13"/>
                    <a:pt x="21" y="13"/>
                  </a:cubicBezTo>
                  <a:cubicBezTo>
                    <a:pt x="20" y="11"/>
                    <a:pt x="18" y="10"/>
                    <a:pt x="17" y="8"/>
                  </a:cubicBezTo>
                  <a:close/>
                </a:path>
              </a:pathLst>
            </a:custGeom>
            <a:solidFill>
              <a:srgbClr val="E6A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6" name="Freeform 580">
              <a:extLst>
                <a:ext uri="{FF2B5EF4-FFF2-40B4-BE49-F238E27FC236}">
                  <a16:creationId xmlns:a16="http://schemas.microsoft.com/office/drawing/2014/main" id="{52793429-D7B2-4365-8761-D4A19DD21791}"/>
                </a:ext>
              </a:extLst>
            </p:cNvPr>
            <p:cNvSpPr>
              <a:spLocks/>
            </p:cNvSpPr>
            <p:nvPr/>
          </p:nvSpPr>
          <p:spPr bwMode="auto">
            <a:xfrm>
              <a:off x="2293" y="2051"/>
              <a:ext cx="27" cy="11"/>
            </a:xfrm>
            <a:custGeom>
              <a:avLst/>
              <a:gdLst>
                <a:gd name="T0" fmla="*/ 21 w 23"/>
                <a:gd name="T1" fmla="*/ 6 h 9"/>
                <a:gd name="T2" fmla="*/ 19 w 23"/>
                <a:gd name="T3" fmla="*/ 4 h 9"/>
                <a:gd name="T4" fmla="*/ 13 w 23"/>
                <a:gd name="T5" fmla="*/ 1 h 9"/>
                <a:gd name="T6" fmla="*/ 7 w 23"/>
                <a:gd name="T7" fmla="*/ 0 h 9"/>
                <a:gd name="T8" fmla="*/ 4 w 23"/>
                <a:gd name="T9" fmla="*/ 0 h 9"/>
                <a:gd name="T10" fmla="*/ 1 w 23"/>
                <a:gd name="T11" fmla="*/ 0 h 9"/>
                <a:gd name="T12" fmla="*/ 1 w 23"/>
                <a:gd name="T13" fmla="*/ 1 h 9"/>
                <a:gd name="T14" fmla="*/ 6 w 23"/>
                <a:gd name="T15" fmla="*/ 4 h 9"/>
                <a:gd name="T16" fmla="*/ 11 w 23"/>
                <a:gd name="T17" fmla="*/ 6 h 9"/>
                <a:gd name="T18" fmla="*/ 17 w 23"/>
                <a:gd name="T19" fmla="*/ 8 h 9"/>
                <a:gd name="T20" fmla="*/ 20 w 23"/>
                <a:gd name="T21" fmla="*/ 8 h 9"/>
                <a:gd name="T22" fmla="*/ 22 w 23"/>
                <a:gd name="T23" fmla="*/ 9 h 9"/>
                <a:gd name="T24" fmla="*/ 23 w 23"/>
                <a:gd name="T25" fmla="*/ 8 h 9"/>
                <a:gd name="T26" fmla="*/ 21 w 23"/>
                <a:gd name="T2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9">
                  <a:moveTo>
                    <a:pt x="21" y="6"/>
                  </a:moveTo>
                  <a:cubicBezTo>
                    <a:pt x="21" y="5"/>
                    <a:pt x="20" y="4"/>
                    <a:pt x="19" y="4"/>
                  </a:cubicBezTo>
                  <a:cubicBezTo>
                    <a:pt x="17" y="3"/>
                    <a:pt x="15" y="2"/>
                    <a:pt x="13" y="1"/>
                  </a:cubicBezTo>
                  <a:cubicBezTo>
                    <a:pt x="11" y="1"/>
                    <a:pt x="9" y="0"/>
                    <a:pt x="7" y="0"/>
                  </a:cubicBezTo>
                  <a:cubicBezTo>
                    <a:pt x="6" y="0"/>
                    <a:pt x="5" y="0"/>
                    <a:pt x="4" y="0"/>
                  </a:cubicBezTo>
                  <a:cubicBezTo>
                    <a:pt x="3" y="0"/>
                    <a:pt x="2" y="0"/>
                    <a:pt x="1" y="0"/>
                  </a:cubicBezTo>
                  <a:cubicBezTo>
                    <a:pt x="0" y="0"/>
                    <a:pt x="0" y="1"/>
                    <a:pt x="1" y="1"/>
                  </a:cubicBezTo>
                  <a:cubicBezTo>
                    <a:pt x="2" y="2"/>
                    <a:pt x="4" y="3"/>
                    <a:pt x="6" y="4"/>
                  </a:cubicBezTo>
                  <a:cubicBezTo>
                    <a:pt x="8" y="4"/>
                    <a:pt x="10" y="5"/>
                    <a:pt x="11" y="6"/>
                  </a:cubicBezTo>
                  <a:cubicBezTo>
                    <a:pt x="13" y="6"/>
                    <a:pt x="15" y="7"/>
                    <a:pt x="17" y="8"/>
                  </a:cubicBezTo>
                  <a:cubicBezTo>
                    <a:pt x="18" y="8"/>
                    <a:pt x="19" y="8"/>
                    <a:pt x="20" y="8"/>
                  </a:cubicBezTo>
                  <a:cubicBezTo>
                    <a:pt x="21" y="8"/>
                    <a:pt x="22" y="9"/>
                    <a:pt x="22" y="9"/>
                  </a:cubicBezTo>
                  <a:cubicBezTo>
                    <a:pt x="23" y="8"/>
                    <a:pt x="23" y="8"/>
                    <a:pt x="23" y="8"/>
                  </a:cubicBezTo>
                  <a:cubicBezTo>
                    <a:pt x="23" y="7"/>
                    <a:pt x="22" y="6"/>
                    <a:pt x="21" y="6"/>
                  </a:cubicBezTo>
                  <a:close/>
                </a:path>
              </a:pathLst>
            </a:custGeom>
            <a:solidFill>
              <a:srgbClr val="E6A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7" name="Freeform 581">
              <a:extLst>
                <a:ext uri="{FF2B5EF4-FFF2-40B4-BE49-F238E27FC236}">
                  <a16:creationId xmlns:a16="http://schemas.microsoft.com/office/drawing/2014/main" id="{FF23EE84-808C-4704-9854-DAD1B0179CD6}"/>
                </a:ext>
              </a:extLst>
            </p:cNvPr>
            <p:cNvSpPr>
              <a:spLocks/>
            </p:cNvSpPr>
            <p:nvPr/>
          </p:nvSpPr>
          <p:spPr bwMode="auto">
            <a:xfrm>
              <a:off x="2362" y="1950"/>
              <a:ext cx="89" cy="27"/>
            </a:xfrm>
            <a:custGeom>
              <a:avLst/>
              <a:gdLst>
                <a:gd name="T0" fmla="*/ 75 w 76"/>
                <a:gd name="T1" fmla="*/ 19 h 23"/>
                <a:gd name="T2" fmla="*/ 38 w 76"/>
                <a:gd name="T3" fmla="*/ 11 h 23"/>
                <a:gd name="T4" fmla="*/ 19 w 76"/>
                <a:gd name="T5" fmla="*/ 6 h 23"/>
                <a:gd name="T6" fmla="*/ 10 w 76"/>
                <a:gd name="T7" fmla="*/ 3 h 23"/>
                <a:gd name="T8" fmla="*/ 1 w 76"/>
                <a:gd name="T9" fmla="*/ 0 h 23"/>
                <a:gd name="T10" fmla="*/ 0 w 76"/>
                <a:gd name="T11" fmla="*/ 2 h 23"/>
                <a:gd name="T12" fmla="*/ 7 w 76"/>
                <a:gd name="T13" fmla="*/ 6 h 23"/>
                <a:gd name="T14" fmla="*/ 16 w 76"/>
                <a:gd name="T15" fmla="*/ 11 h 23"/>
                <a:gd name="T16" fmla="*/ 36 w 76"/>
                <a:gd name="T17" fmla="*/ 17 h 23"/>
                <a:gd name="T18" fmla="*/ 75 w 76"/>
                <a:gd name="T19" fmla="*/ 21 h 23"/>
                <a:gd name="T20" fmla="*/ 75 w 76"/>
                <a:gd name="T21"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23">
                  <a:moveTo>
                    <a:pt x="75" y="19"/>
                  </a:moveTo>
                  <a:cubicBezTo>
                    <a:pt x="63" y="16"/>
                    <a:pt x="50" y="14"/>
                    <a:pt x="38" y="11"/>
                  </a:cubicBezTo>
                  <a:cubicBezTo>
                    <a:pt x="32" y="10"/>
                    <a:pt x="25" y="8"/>
                    <a:pt x="19" y="6"/>
                  </a:cubicBezTo>
                  <a:cubicBezTo>
                    <a:pt x="16" y="5"/>
                    <a:pt x="13" y="4"/>
                    <a:pt x="10" y="3"/>
                  </a:cubicBezTo>
                  <a:cubicBezTo>
                    <a:pt x="7" y="2"/>
                    <a:pt x="4" y="0"/>
                    <a:pt x="1" y="0"/>
                  </a:cubicBezTo>
                  <a:cubicBezTo>
                    <a:pt x="0" y="0"/>
                    <a:pt x="0" y="1"/>
                    <a:pt x="0" y="2"/>
                  </a:cubicBezTo>
                  <a:cubicBezTo>
                    <a:pt x="2" y="4"/>
                    <a:pt x="5" y="5"/>
                    <a:pt x="7" y="6"/>
                  </a:cubicBezTo>
                  <a:cubicBezTo>
                    <a:pt x="10" y="8"/>
                    <a:pt x="13" y="9"/>
                    <a:pt x="16" y="11"/>
                  </a:cubicBezTo>
                  <a:cubicBezTo>
                    <a:pt x="23" y="13"/>
                    <a:pt x="29" y="15"/>
                    <a:pt x="36" y="17"/>
                  </a:cubicBezTo>
                  <a:cubicBezTo>
                    <a:pt x="49" y="21"/>
                    <a:pt x="62" y="23"/>
                    <a:pt x="75" y="21"/>
                  </a:cubicBezTo>
                  <a:cubicBezTo>
                    <a:pt x="76" y="21"/>
                    <a:pt x="76" y="20"/>
                    <a:pt x="75" y="19"/>
                  </a:cubicBezTo>
                  <a:close/>
                </a:path>
              </a:pathLst>
            </a:custGeom>
            <a:solidFill>
              <a:srgbClr val="E6A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8" name="Freeform 582">
              <a:extLst>
                <a:ext uri="{FF2B5EF4-FFF2-40B4-BE49-F238E27FC236}">
                  <a16:creationId xmlns:a16="http://schemas.microsoft.com/office/drawing/2014/main" id="{B23FF2CF-D63D-4B74-9F3A-5D279AC6E193}"/>
                </a:ext>
              </a:extLst>
            </p:cNvPr>
            <p:cNvSpPr>
              <a:spLocks/>
            </p:cNvSpPr>
            <p:nvPr/>
          </p:nvSpPr>
          <p:spPr bwMode="auto">
            <a:xfrm>
              <a:off x="2471" y="1932"/>
              <a:ext cx="34" cy="12"/>
            </a:xfrm>
            <a:custGeom>
              <a:avLst/>
              <a:gdLst>
                <a:gd name="T0" fmla="*/ 27 w 29"/>
                <a:gd name="T1" fmla="*/ 5 h 11"/>
                <a:gd name="T2" fmla="*/ 25 w 29"/>
                <a:gd name="T3" fmla="*/ 6 h 11"/>
                <a:gd name="T4" fmla="*/ 25 w 29"/>
                <a:gd name="T5" fmla="*/ 6 h 11"/>
                <a:gd name="T6" fmla="*/ 25 w 29"/>
                <a:gd name="T7" fmla="*/ 6 h 11"/>
                <a:gd name="T8" fmla="*/ 25 w 29"/>
                <a:gd name="T9" fmla="*/ 6 h 11"/>
                <a:gd name="T10" fmla="*/ 23 w 29"/>
                <a:gd name="T11" fmla="*/ 6 h 11"/>
                <a:gd name="T12" fmla="*/ 18 w 29"/>
                <a:gd name="T13" fmla="*/ 4 h 11"/>
                <a:gd name="T14" fmla="*/ 10 w 29"/>
                <a:gd name="T15" fmla="*/ 2 h 11"/>
                <a:gd name="T16" fmla="*/ 1 w 29"/>
                <a:gd name="T17" fmla="*/ 0 h 11"/>
                <a:gd name="T18" fmla="*/ 1 w 29"/>
                <a:gd name="T19" fmla="*/ 2 h 11"/>
                <a:gd name="T20" fmla="*/ 5 w 29"/>
                <a:gd name="T21" fmla="*/ 5 h 11"/>
                <a:gd name="T22" fmla="*/ 10 w 29"/>
                <a:gd name="T23" fmla="*/ 7 h 11"/>
                <a:gd name="T24" fmla="*/ 18 w 29"/>
                <a:gd name="T25" fmla="*/ 11 h 11"/>
                <a:gd name="T26" fmla="*/ 29 w 29"/>
                <a:gd name="T27" fmla="*/ 6 h 11"/>
                <a:gd name="T28" fmla="*/ 27 w 29"/>
                <a:gd name="T29"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11">
                  <a:moveTo>
                    <a:pt x="27" y="5"/>
                  </a:moveTo>
                  <a:cubicBezTo>
                    <a:pt x="27" y="6"/>
                    <a:pt x="26" y="6"/>
                    <a:pt x="25" y="6"/>
                  </a:cubicBezTo>
                  <a:cubicBezTo>
                    <a:pt x="25" y="6"/>
                    <a:pt x="25" y="6"/>
                    <a:pt x="25" y="6"/>
                  </a:cubicBezTo>
                  <a:cubicBezTo>
                    <a:pt x="25" y="6"/>
                    <a:pt x="25" y="6"/>
                    <a:pt x="25" y="6"/>
                  </a:cubicBezTo>
                  <a:cubicBezTo>
                    <a:pt x="25" y="6"/>
                    <a:pt x="25" y="6"/>
                    <a:pt x="25" y="6"/>
                  </a:cubicBezTo>
                  <a:cubicBezTo>
                    <a:pt x="24" y="6"/>
                    <a:pt x="24" y="6"/>
                    <a:pt x="23" y="6"/>
                  </a:cubicBezTo>
                  <a:cubicBezTo>
                    <a:pt x="21" y="6"/>
                    <a:pt x="20" y="5"/>
                    <a:pt x="18" y="4"/>
                  </a:cubicBezTo>
                  <a:cubicBezTo>
                    <a:pt x="15" y="3"/>
                    <a:pt x="13" y="3"/>
                    <a:pt x="10" y="2"/>
                  </a:cubicBezTo>
                  <a:cubicBezTo>
                    <a:pt x="7" y="1"/>
                    <a:pt x="4" y="0"/>
                    <a:pt x="1" y="0"/>
                  </a:cubicBezTo>
                  <a:cubicBezTo>
                    <a:pt x="0" y="0"/>
                    <a:pt x="0" y="2"/>
                    <a:pt x="1" y="2"/>
                  </a:cubicBezTo>
                  <a:cubicBezTo>
                    <a:pt x="2" y="3"/>
                    <a:pt x="4" y="4"/>
                    <a:pt x="5" y="5"/>
                  </a:cubicBezTo>
                  <a:cubicBezTo>
                    <a:pt x="7" y="6"/>
                    <a:pt x="8" y="7"/>
                    <a:pt x="10" y="7"/>
                  </a:cubicBezTo>
                  <a:cubicBezTo>
                    <a:pt x="12" y="8"/>
                    <a:pt x="15" y="10"/>
                    <a:pt x="18" y="11"/>
                  </a:cubicBezTo>
                  <a:cubicBezTo>
                    <a:pt x="22" y="11"/>
                    <a:pt x="28" y="11"/>
                    <a:pt x="29" y="6"/>
                  </a:cubicBezTo>
                  <a:cubicBezTo>
                    <a:pt x="29" y="5"/>
                    <a:pt x="28" y="5"/>
                    <a:pt x="27" y="5"/>
                  </a:cubicBezTo>
                  <a:close/>
                </a:path>
              </a:pathLst>
            </a:custGeom>
            <a:solidFill>
              <a:srgbClr val="E6A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9" name="Freeform 583">
              <a:extLst>
                <a:ext uri="{FF2B5EF4-FFF2-40B4-BE49-F238E27FC236}">
                  <a16:creationId xmlns:a16="http://schemas.microsoft.com/office/drawing/2014/main" id="{42384F12-6D4D-49DC-9C77-D49B595EF13E}"/>
                </a:ext>
              </a:extLst>
            </p:cNvPr>
            <p:cNvSpPr>
              <a:spLocks/>
            </p:cNvSpPr>
            <p:nvPr/>
          </p:nvSpPr>
          <p:spPr bwMode="auto">
            <a:xfrm>
              <a:off x="2441" y="1790"/>
              <a:ext cx="45" cy="15"/>
            </a:xfrm>
            <a:custGeom>
              <a:avLst/>
              <a:gdLst>
                <a:gd name="T0" fmla="*/ 38 w 39"/>
                <a:gd name="T1" fmla="*/ 10 h 13"/>
                <a:gd name="T2" fmla="*/ 29 w 39"/>
                <a:gd name="T3" fmla="*/ 8 h 13"/>
                <a:gd name="T4" fmla="*/ 19 w 39"/>
                <a:gd name="T5" fmla="*/ 6 h 13"/>
                <a:gd name="T6" fmla="*/ 11 w 39"/>
                <a:gd name="T7" fmla="*/ 3 h 13"/>
                <a:gd name="T8" fmla="*/ 2 w 39"/>
                <a:gd name="T9" fmla="*/ 0 h 13"/>
                <a:gd name="T10" fmla="*/ 1 w 39"/>
                <a:gd name="T11" fmla="*/ 1 h 13"/>
                <a:gd name="T12" fmla="*/ 8 w 39"/>
                <a:gd name="T13" fmla="*/ 7 h 13"/>
                <a:gd name="T14" fmla="*/ 18 w 39"/>
                <a:gd name="T15" fmla="*/ 11 h 13"/>
                <a:gd name="T16" fmla="*/ 38 w 39"/>
                <a:gd name="T17" fmla="*/ 12 h 13"/>
                <a:gd name="T18" fmla="*/ 38 w 39"/>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13">
                  <a:moveTo>
                    <a:pt x="38" y="10"/>
                  </a:moveTo>
                  <a:cubicBezTo>
                    <a:pt x="35" y="10"/>
                    <a:pt x="32" y="9"/>
                    <a:pt x="29" y="8"/>
                  </a:cubicBezTo>
                  <a:cubicBezTo>
                    <a:pt x="26" y="8"/>
                    <a:pt x="22" y="7"/>
                    <a:pt x="19" y="6"/>
                  </a:cubicBezTo>
                  <a:cubicBezTo>
                    <a:pt x="16" y="6"/>
                    <a:pt x="13" y="5"/>
                    <a:pt x="11" y="3"/>
                  </a:cubicBezTo>
                  <a:cubicBezTo>
                    <a:pt x="8" y="2"/>
                    <a:pt x="5" y="0"/>
                    <a:pt x="2" y="0"/>
                  </a:cubicBezTo>
                  <a:cubicBezTo>
                    <a:pt x="1" y="0"/>
                    <a:pt x="0" y="1"/>
                    <a:pt x="1" y="1"/>
                  </a:cubicBezTo>
                  <a:cubicBezTo>
                    <a:pt x="2" y="4"/>
                    <a:pt x="5" y="6"/>
                    <a:pt x="8" y="7"/>
                  </a:cubicBezTo>
                  <a:cubicBezTo>
                    <a:pt x="11" y="9"/>
                    <a:pt x="14" y="10"/>
                    <a:pt x="18" y="11"/>
                  </a:cubicBezTo>
                  <a:cubicBezTo>
                    <a:pt x="24" y="13"/>
                    <a:pt x="31" y="13"/>
                    <a:pt x="38" y="12"/>
                  </a:cubicBezTo>
                  <a:cubicBezTo>
                    <a:pt x="39" y="11"/>
                    <a:pt x="39" y="10"/>
                    <a:pt x="38" y="10"/>
                  </a:cubicBezTo>
                  <a:close/>
                </a:path>
              </a:pathLst>
            </a:custGeom>
            <a:solidFill>
              <a:srgbClr val="E6A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0" name="Freeform 584">
              <a:extLst>
                <a:ext uri="{FF2B5EF4-FFF2-40B4-BE49-F238E27FC236}">
                  <a16:creationId xmlns:a16="http://schemas.microsoft.com/office/drawing/2014/main" id="{676753DA-2E46-4202-9286-95C586C16305}"/>
                </a:ext>
              </a:extLst>
            </p:cNvPr>
            <p:cNvSpPr>
              <a:spLocks/>
            </p:cNvSpPr>
            <p:nvPr/>
          </p:nvSpPr>
          <p:spPr bwMode="auto">
            <a:xfrm>
              <a:off x="2514" y="1751"/>
              <a:ext cx="67" cy="17"/>
            </a:xfrm>
            <a:custGeom>
              <a:avLst/>
              <a:gdLst>
                <a:gd name="T0" fmla="*/ 57 w 57"/>
                <a:gd name="T1" fmla="*/ 11 h 14"/>
                <a:gd name="T2" fmla="*/ 49 w 57"/>
                <a:gd name="T3" fmla="*/ 9 h 14"/>
                <a:gd name="T4" fmla="*/ 42 w 57"/>
                <a:gd name="T5" fmla="*/ 8 h 14"/>
                <a:gd name="T6" fmla="*/ 26 w 57"/>
                <a:gd name="T7" fmla="*/ 6 h 14"/>
                <a:gd name="T8" fmla="*/ 13 w 57"/>
                <a:gd name="T9" fmla="*/ 5 h 14"/>
                <a:gd name="T10" fmla="*/ 7 w 57"/>
                <a:gd name="T11" fmla="*/ 3 h 14"/>
                <a:gd name="T12" fmla="*/ 1 w 57"/>
                <a:gd name="T13" fmla="*/ 1 h 14"/>
                <a:gd name="T14" fmla="*/ 0 w 57"/>
                <a:gd name="T15" fmla="*/ 1 h 14"/>
                <a:gd name="T16" fmla="*/ 3 w 57"/>
                <a:gd name="T17" fmla="*/ 6 h 14"/>
                <a:gd name="T18" fmla="*/ 9 w 57"/>
                <a:gd name="T19" fmla="*/ 9 h 14"/>
                <a:gd name="T20" fmla="*/ 23 w 57"/>
                <a:gd name="T21" fmla="*/ 12 h 14"/>
                <a:gd name="T22" fmla="*/ 40 w 57"/>
                <a:gd name="T23" fmla="*/ 14 h 14"/>
                <a:gd name="T24" fmla="*/ 48 w 57"/>
                <a:gd name="T25" fmla="*/ 14 h 14"/>
                <a:gd name="T26" fmla="*/ 57 w 57"/>
                <a:gd name="T27" fmla="*/ 13 h 14"/>
                <a:gd name="T28" fmla="*/ 57 w 57"/>
                <a:gd name="T29"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4">
                  <a:moveTo>
                    <a:pt x="57" y="11"/>
                  </a:moveTo>
                  <a:cubicBezTo>
                    <a:pt x="54" y="10"/>
                    <a:pt x="52" y="9"/>
                    <a:pt x="49" y="9"/>
                  </a:cubicBezTo>
                  <a:cubicBezTo>
                    <a:pt x="47" y="8"/>
                    <a:pt x="44" y="8"/>
                    <a:pt x="42" y="8"/>
                  </a:cubicBezTo>
                  <a:cubicBezTo>
                    <a:pt x="37" y="8"/>
                    <a:pt x="32" y="7"/>
                    <a:pt x="26" y="6"/>
                  </a:cubicBezTo>
                  <a:cubicBezTo>
                    <a:pt x="22" y="6"/>
                    <a:pt x="17" y="6"/>
                    <a:pt x="13" y="5"/>
                  </a:cubicBezTo>
                  <a:cubicBezTo>
                    <a:pt x="11" y="4"/>
                    <a:pt x="9" y="4"/>
                    <a:pt x="7" y="3"/>
                  </a:cubicBezTo>
                  <a:cubicBezTo>
                    <a:pt x="5" y="3"/>
                    <a:pt x="2" y="2"/>
                    <a:pt x="1" y="1"/>
                  </a:cubicBezTo>
                  <a:cubicBezTo>
                    <a:pt x="0" y="0"/>
                    <a:pt x="0" y="1"/>
                    <a:pt x="0" y="1"/>
                  </a:cubicBezTo>
                  <a:cubicBezTo>
                    <a:pt x="1" y="3"/>
                    <a:pt x="2" y="4"/>
                    <a:pt x="3" y="6"/>
                  </a:cubicBezTo>
                  <a:cubicBezTo>
                    <a:pt x="5" y="7"/>
                    <a:pt x="7" y="8"/>
                    <a:pt x="9" y="9"/>
                  </a:cubicBezTo>
                  <a:cubicBezTo>
                    <a:pt x="13" y="11"/>
                    <a:pt x="18" y="11"/>
                    <a:pt x="23" y="12"/>
                  </a:cubicBezTo>
                  <a:cubicBezTo>
                    <a:pt x="29" y="13"/>
                    <a:pt x="34" y="14"/>
                    <a:pt x="40" y="14"/>
                  </a:cubicBezTo>
                  <a:cubicBezTo>
                    <a:pt x="43" y="14"/>
                    <a:pt x="46" y="14"/>
                    <a:pt x="48" y="14"/>
                  </a:cubicBezTo>
                  <a:cubicBezTo>
                    <a:pt x="51" y="14"/>
                    <a:pt x="54" y="14"/>
                    <a:pt x="57" y="13"/>
                  </a:cubicBezTo>
                  <a:cubicBezTo>
                    <a:pt x="57" y="12"/>
                    <a:pt x="57" y="11"/>
                    <a:pt x="57" y="11"/>
                  </a:cubicBezTo>
                  <a:close/>
                </a:path>
              </a:pathLst>
            </a:custGeom>
            <a:solidFill>
              <a:srgbClr val="E6A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1" name="Freeform 585">
              <a:extLst>
                <a:ext uri="{FF2B5EF4-FFF2-40B4-BE49-F238E27FC236}">
                  <a16:creationId xmlns:a16="http://schemas.microsoft.com/office/drawing/2014/main" id="{092E25E8-97C4-4556-9716-3C83F896EF49}"/>
                </a:ext>
              </a:extLst>
            </p:cNvPr>
            <p:cNvSpPr>
              <a:spLocks/>
            </p:cNvSpPr>
            <p:nvPr/>
          </p:nvSpPr>
          <p:spPr bwMode="auto">
            <a:xfrm>
              <a:off x="2480" y="1626"/>
              <a:ext cx="31" cy="10"/>
            </a:xfrm>
            <a:custGeom>
              <a:avLst/>
              <a:gdLst>
                <a:gd name="T0" fmla="*/ 25 w 26"/>
                <a:gd name="T1" fmla="*/ 4 h 9"/>
                <a:gd name="T2" fmla="*/ 24 w 26"/>
                <a:gd name="T3" fmla="*/ 4 h 9"/>
                <a:gd name="T4" fmla="*/ 24 w 26"/>
                <a:gd name="T5" fmla="*/ 4 h 9"/>
                <a:gd name="T6" fmla="*/ 24 w 26"/>
                <a:gd name="T7" fmla="*/ 4 h 9"/>
                <a:gd name="T8" fmla="*/ 22 w 26"/>
                <a:gd name="T9" fmla="*/ 4 h 9"/>
                <a:gd name="T10" fmla="*/ 19 w 26"/>
                <a:gd name="T11" fmla="*/ 4 h 9"/>
                <a:gd name="T12" fmla="*/ 12 w 26"/>
                <a:gd name="T13" fmla="*/ 3 h 9"/>
                <a:gd name="T14" fmla="*/ 6 w 26"/>
                <a:gd name="T15" fmla="*/ 2 h 9"/>
                <a:gd name="T16" fmla="*/ 3 w 26"/>
                <a:gd name="T17" fmla="*/ 1 h 9"/>
                <a:gd name="T18" fmla="*/ 0 w 26"/>
                <a:gd name="T19" fmla="*/ 1 h 9"/>
                <a:gd name="T20" fmla="*/ 0 w 26"/>
                <a:gd name="T21" fmla="*/ 1 h 9"/>
                <a:gd name="T22" fmla="*/ 1 w 26"/>
                <a:gd name="T23" fmla="*/ 2 h 9"/>
                <a:gd name="T24" fmla="*/ 2 w 26"/>
                <a:gd name="T25" fmla="*/ 3 h 9"/>
                <a:gd name="T26" fmla="*/ 4 w 26"/>
                <a:gd name="T27" fmla="*/ 5 h 9"/>
                <a:gd name="T28" fmla="*/ 11 w 26"/>
                <a:gd name="T29" fmla="*/ 8 h 9"/>
                <a:gd name="T30" fmla="*/ 19 w 26"/>
                <a:gd name="T31" fmla="*/ 9 h 9"/>
                <a:gd name="T32" fmla="*/ 22 w 26"/>
                <a:gd name="T33" fmla="*/ 8 h 9"/>
                <a:gd name="T34" fmla="*/ 24 w 26"/>
                <a:gd name="T35" fmla="*/ 7 h 9"/>
                <a:gd name="T36" fmla="*/ 25 w 26"/>
                <a:gd name="T37" fmla="*/ 7 h 9"/>
                <a:gd name="T38" fmla="*/ 25 w 26"/>
                <a:gd name="T39" fmla="*/ 6 h 9"/>
                <a:gd name="T40" fmla="*/ 25 w 26"/>
                <a:gd name="T41"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9">
                  <a:moveTo>
                    <a:pt x="25" y="4"/>
                  </a:moveTo>
                  <a:cubicBezTo>
                    <a:pt x="25" y="4"/>
                    <a:pt x="24" y="4"/>
                    <a:pt x="24" y="4"/>
                  </a:cubicBezTo>
                  <a:cubicBezTo>
                    <a:pt x="24" y="4"/>
                    <a:pt x="24" y="4"/>
                    <a:pt x="24" y="4"/>
                  </a:cubicBezTo>
                  <a:cubicBezTo>
                    <a:pt x="24" y="4"/>
                    <a:pt x="24" y="4"/>
                    <a:pt x="24" y="4"/>
                  </a:cubicBezTo>
                  <a:cubicBezTo>
                    <a:pt x="23" y="4"/>
                    <a:pt x="23" y="4"/>
                    <a:pt x="22" y="4"/>
                  </a:cubicBezTo>
                  <a:cubicBezTo>
                    <a:pt x="21" y="4"/>
                    <a:pt x="20" y="4"/>
                    <a:pt x="19" y="4"/>
                  </a:cubicBezTo>
                  <a:cubicBezTo>
                    <a:pt x="16" y="4"/>
                    <a:pt x="14" y="4"/>
                    <a:pt x="12" y="3"/>
                  </a:cubicBezTo>
                  <a:cubicBezTo>
                    <a:pt x="10" y="3"/>
                    <a:pt x="8" y="3"/>
                    <a:pt x="6" y="2"/>
                  </a:cubicBezTo>
                  <a:cubicBezTo>
                    <a:pt x="5" y="2"/>
                    <a:pt x="4" y="1"/>
                    <a:pt x="3" y="1"/>
                  </a:cubicBezTo>
                  <a:cubicBezTo>
                    <a:pt x="2" y="1"/>
                    <a:pt x="1" y="1"/>
                    <a:pt x="0" y="1"/>
                  </a:cubicBezTo>
                  <a:cubicBezTo>
                    <a:pt x="0" y="0"/>
                    <a:pt x="0" y="1"/>
                    <a:pt x="0" y="1"/>
                  </a:cubicBezTo>
                  <a:cubicBezTo>
                    <a:pt x="0" y="1"/>
                    <a:pt x="0" y="2"/>
                    <a:pt x="1" y="2"/>
                  </a:cubicBezTo>
                  <a:cubicBezTo>
                    <a:pt x="1" y="3"/>
                    <a:pt x="1" y="3"/>
                    <a:pt x="2" y="3"/>
                  </a:cubicBezTo>
                  <a:cubicBezTo>
                    <a:pt x="3" y="4"/>
                    <a:pt x="3" y="5"/>
                    <a:pt x="4" y="5"/>
                  </a:cubicBezTo>
                  <a:cubicBezTo>
                    <a:pt x="7" y="7"/>
                    <a:pt x="9" y="7"/>
                    <a:pt x="11" y="8"/>
                  </a:cubicBezTo>
                  <a:cubicBezTo>
                    <a:pt x="14" y="9"/>
                    <a:pt x="16" y="9"/>
                    <a:pt x="19" y="9"/>
                  </a:cubicBezTo>
                  <a:cubicBezTo>
                    <a:pt x="20" y="9"/>
                    <a:pt x="21" y="9"/>
                    <a:pt x="22" y="8"/>
                  </a:cubicBezTo>
                  <a:cubicBezTo>
                    <a:pt x="23" y="8"/>
                    <a:pt x="24" y="8"/>
                    <a:pt x="24" y="7"/>
                  </a:cubicBezTo>
                  <a:cubicBezTo>
                    <a:pt x="24" y="7"/>
                    <a:pt x="24" y="7"/>
                    <a:pt x="25" y="7"/>
                  </a:cubicBezTo>
                  <a:cubicBezTo>
                    <a:pt x="25" y="7"/>
                    <a:pt x="25" y="6"/>
                    <a:pt x="25" y="6"/>
                  </a:cubicBezTo>
                  <a:cubicBezTo>
                    <a:pt x="26" y="6"/>
                    <a:pt x="26" y="5"/>
                    <a:pt x="25" y="4"/>
                  </a:cubicBezTo>
                  <a:close/>
                </a:path>
              </a:pathLst>
            </a:custGeom>
            <a:solidFill>
              <a:srgbClr val="E6A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2" name="Freeform 586">
              <a:extLst>
                <a:ext uri="{FF2B5EF4-FFF2-40B4-BE49-F238E27FC236}">
                  <a16:creationId xmlns:a16="http://schemas.microsoft.com/office/drawing/2014/main" id="{F46134F4-1D82-4626-B79A-A46C5349E2E7}"/>
                </a:ext>
              </a:extLst>
            </p:cNvPr>
            <p:cNvSpPr>
              <a:spLocks/>
            </p:cNvSpPr>
            <p:nvPr/>
          </p:nvSpPr>
          <p:spPr bwMode="auto">
            <a:xfrm>
              <a:off x="2500" y="1572"/>
              <a:ext cx="48" cy="15"/>
            </a:xfrm>
            <a:custGeom>
              <a:avLst/>
              <a:gdLst>
                <a:gd name="T0" fmla="*/ 41 w 41"/>
                <a:gd name="T1" fmla="*/ 11 h 13"/>
                <a:gd name="T2" fmla="*/ 21 w 41"/>
                <a:gd name="T3" fmla="*/ 3 h 13"/>
                <a:gd name="T4" fmla="*/ 11 w 41"/>
                <a:gd name="T5" fmla="*/ 1 h 13"/>
                <a:gd name="T6" fmla="*/ 0 w 41"/>
                <a:gd name="T7" fmla="*/ 0 h 13"/>
                <a:gd name="T8" fmla="*/ 0 w 41"/>
                <a:gd name="T9" fmla="*/ 1 h 13"/>
                <a:gd name="T10" fmla="*/ 9 w 41"/>
                <a:gd name="T11" fmla="*/ 5 h 13"/>
                <a:gd name="T12" fmla="*/ 19 w 41"/>
                <a:gd name="T13" fmla="*/ 8 h 13"/>
                <a:gd name="T14" fmla="*/ 40 w 41"/>
                <a:gd name="T15" fmla="*/ 13 h 13"/>
                <a:gd name="T16" fmla="*/ 41 w 41"/>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3">
                  <a:moveTo>
                    <a:pt x="41" y="11"/>
                  </a:moveTo>
                  <a:cubicBezTo>
                    <a:pt x="35" y="7"/>
                    <a:pt x="28" y="5"/>
                    <a:pt x="21" y="3"/>
                  </a:cubicBezTo>
                  <a:cubicBezTo>
                    <a:pt x="18" y="2"/>
                    <a:pt x="14" y="1"/>
                    <a:pt x="11" y="1"/>
                  </a:cubicBezTo>
                  <a:cubicBezTo>
                    <a:pt x="7" y="0"/>
                    <a:pt x="4" y="0"/>
                    <a:pt x="0" y="0"/>
                  </a:cubicBezTo>
                  <a:cubicBezTo>
                    <a:pt x="0" y="1"/>
                    <a:pt x="0" y="1"/>
                    <a:pt x="0" y="1"/>
                  </a:cubicBezTo>
                  <a:cubicBezTo>
                    <a:pt x="3" y="3"/>
                    <a:pt x="6" y="4"/>
                    <a:pt x="9" y="5"/>
                  </a:cubicBezTo>
                  <a:cubicBezTo>
                    <a:pt x="13" y="6"/>
                    <a:pt x="16" y="7"/>
                    <a:pt x="19" y="8"/>
                  </a:cubicBezTo>
                  <a:cubicBezTo>
                    <a:pt x="26" y="10"/>
                    <a:pt x="33" y="13"/>
                    <a:pt x="40" y="13"/>
                  </a:cubicBezTo>
                  <a:cubicBezTo>
                    <a:pt x="41" y="13"/>
                    <a:pt x="41" y="12"/>
                    <a:pt x="41" y="11"/>
                  </a:cubicBezTo>
                  <a:close/>
                </a:path>
              </a:pathLst>
            </a:custGeom>
            <a:solidFill>
              <a:srgbClr val="E6A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3" name="Freeform 587">
              <a:extLst>
                <a:ext uri="{FF2B5EF4-FFF2-40B4-BE49-F238E27FC236}">
                  <a16:creationId xmlns:a16="http://schemas.microsoft.com/office/drawing/2014/main" id="{DEEC7A4A-16E1-4688-B23D-46A717BA4BBD}"/>
                </a:ext>
              </a:extLst>
            </p:cNvPr>
            <p:cNvSpPr>
              <a:spLocks/>
            </p:cNvSpPr>
            <p:nvPr/>
          </p:nvSpPr>
          <p:spPr bwMode="auto">
            <a:xfrm>
              <a:off x="2482" y="1389"/>
              <a:ext cx="38" cy="25"/>
            </a:xfrm>
            <a:custGeom>
              <a:avLst/>
              <a:gdLst>
                <a:gd name="T0" fmla="*/ 31 w 33"/>
                <a:gd name="T1" fmla="*/ 2 h 21"/>
                <a:gd name="T2" fmla="*/ 21 w 33"/>
                <a:gd name="T3" fmla="*/ 0 h 21"/>
                <a:gd name="T4" fmla="*/ 12 w 33"/>
                <a:gd name="T5" fmla="*/ 2 h 21"/>
                <a:gd name="T6" fmla="*/ 4 w 33"/>
                <a:gd name="T7" fmla="*/ 8 h 21"/>
                <a:gd name="T8" fmla="*/ 2 w 33"/>
                <a:gd name="T9" fmla="*/ 12 h 21"/>
                <a:gd name="T10" fmla="*/ 1 w 33"/>
                <a:gd name="T11" fmla="*/ 17 h 21"/>
                <a:gd name="T12" fmla="*/ 3 w 33"/>
                <a:gd name="T13" fmla="*/ 20 h 21"/>
                <a:gd name="T14" fmla="*/ 7 w 33"/>
                <a:gd name="T15" fmla="*/ 19 h 21"/>
                <a:gd name="T16" fmla="*/ 7 w 33"/>
                <a:gd name="T17" fmla="*/ 18 h 21"/>
                <a:gd name="T18" fmla="*/ 7 w 33"/>
                <a:gd name="T19" fmla="*/ 17 h 21"/>
                <a:gd name="T20" fmla="*/ 9 w 33"/>
                <a:gd name="T21" fmla="*/ 16 h 21"/>
                <a:gd name="T22" fmla="*/ 9 w 33"/>
                <a:gd name="T23" fmla="*/ 15 h 21"/>
                <a:gd name="T24" fmla="*/ 9 w 33"/>
                <a:gd name="T25" fmla="*/ 15 h 21"/>
                <a:gd name="T26" fmla="*/ 9 w 33"/>
                <a:gd name="T27" fmla="*/ 15 h 21"/>
                <a:gd name="T28" fmla="*/ 11 w 33"/>
                <a:gd name="T29" fmla="*/ 14 h 21"/>
                <a:gd name="T30" fmla="*/ 14 w 33"/>
                <a:gd name="T31" fmla="*/ 12 h 21"/>
                <a:gd name="T32" fmla="*/ 14 w 33"/>
                <a:gd name="T33" fmla="*/ 12 h 21"/>
                <a:gd name="T34" fmla="*/ 14 w 33"/>
                <a:gd name="T35" fmla="*/ 12 h 21"/>
                <a:gd name="T36" fmla="*/ 16 w 33"/>
                <a:gd name="T37" fmla="*/ 11 h 21"/>
                <a:gd name="T38" fmla="*/ 18 w 33"/>
                <a:gd name="T39" fmla="*/ 10 h 21"/>
                <a:gd name="T40" fmla="*/ 18 w 33"/>
                <a:gd name="T41" fmla="*/ 10 h 21"/>
                <a:gd name="T42" fmla="*/ 18 w 33"/>
                <a:gd name="T43" fmla="*/ 10 h 21"/>
                <a:gd name="T44" fmla="*/ 22 w 33"/>
                <a:gd name="T45" fmla="*/ 10 h 21"/>
                <a:gd name="T46" fmla="*/ 22 w 33"/>
                <a:gd name="T47" fmla="*/ 10 h 21"/>
                <a:gd name="T48" fmla="*/ 23 w 33"/>
                <a:gd name="T49" fmla="*/ 10 h 21"/>
                <a:gd name="T50" fmla="*/ 25 w 33"/>
                <a:gd name="T51" fmla="*/ 10 h 21"/>
                <a:gd name="T52" fmla="*/ 29 w 33"/>
                <a:gd name="T53" fmla="*/ 10 h 21"/>
                <a:gd name="T54" fmla="*/ 33 w 33"/>
                <a:gd name="T55" fmla="*/ 7 h 21"/>
                <a:gd name="T56" fmla="*/ 31 w 33"/>
                <a:gd name="T5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21">
                  <a:moveTo>
                    <a:pt x="31" y="2"/>
                  </a:moveTo>
                  <a:cubicBezTo>
                    <a:pt x="29" y="0"/>
                    <a:pt x="24" y="0"/>
                    <a:pt x="21" y="0"/>
                  </a:cubicBezTo>
                  <a:cubicBezTo>
                    <a:pt x="18" y="0"/>
                    <a:pt x="15" y="1"/>
                    <a:pt x="12" y="2"/>
                  </a:cubicBezTo>
                  <a:cubicBezTo>
                    <a:pt x="9" y="4"/>
                    <a:pt x="6" y="6"/>
                    <a:pt x="4" y="8"/>
                  </a:cubicBezTo>
                  <a:cubicBezTo>
                    <a:pt x="3" y="10"/>
                    <a:pt x="3" y="11"/>
                    <a:pt x="2" y="12"/>
                  </a:cubicBezTo>
                  <a:cubicBezTo>
                    <a:pt x="1" y="14"/>
                    <a:pt x="1" y="15"/>
                    <a:pt x="1" y="17"/>
                  </a:cubicBezTo>
                  <a:cubicBezTo>
                    <a:pt x="0" y="18"/>
                    <a:pt x="1" y="20"/>
                    <a:pt x="3" y="20"/>
                  </a:cubicBezTo>
                  <a:cubicBezTo>
                    <a:pt x="5" y="21"/>
                    <a:pt x="6" y="20"/>
                    <a:pt x="7" y="19"/>
                  </a:cubicBezTo>
                  <a:cubicBezTo>
                    <a:pt x="6" y="19"/>
                    <a:pt x="7" y="18"/>
                    <a:pt x="7" y="18"/>
                  </a:cubicBezTo>
                  <a:cubicBezTo>
                    <a:pt x="7" y="18"/>
                    <a:pt x="7" y="18"/>
                    <a:pt x="7" y="17"/>
                  </a:cubicBezTo>
                  <a:cubicBezTo>
                    <a:pt x="8" y="17"/>
                    <a:pt x="8" y="17"/>
                    <a:pt x="9" y="16"/>
                  </a:cubicBezTo>
                  <a:cubicBezTo>
                    <a:pt x="9" y="16"/>
                    <a:pt x="9" y="16"/>
                    <a:pt x="9" y="15"/>
                  </a:cubicBezTo>
                  <a:cubicBezTo>
                    <a:pt x="9" y="15"/>
                    <a:pt x="9" y="15"/>
                    <a:pt x="9" y="15"/>
                  </a:cubicBezTo>
                  <a:cubicBezTo>
                    <a:pt x="9" y="15"/>
                    <a:pt x="9" y="15"/>
                    <a:pt x="9" y="15"/>
                  </a:cubicBezTo>
                  <a:cubicBezTo>
                    <a:pt x="10" y="15"/>
                    <a:pt x="10" y="15"/>
                    <a:pt x="11" y="14"/>
                  </a:cubicBezTo>
                  <a:cubicBezTo>
                    <a:pt x="12" y="14"/>
                    <a:pt x="13" y="13"/>
                    <a:pt x="14" y="12"/>
                  </a:cubicBezTo>
                  <a:cubicBezTo>
                    <a:pt x="14" y="12"/>
                    <a:pt x="14" y="12"/>
                    <a:pt x="14" y="12"/>
                  </a:cubicBezTo>
                  <a:cubicBezTo>
                    <a:pt x="14" y="12"/>
                    <a:pt x="14" y="12"/>
                    <a:pt x="14" y="12"/>
                  </a:cubicBezTo>
                  <a:cubicBezTo>
                    <a:pt x="15" y="11"/>
                    <a:pt x="15" y="11"/>
                    <a:pt x="16" y="11"/>
                  </a:cubicBezTo>
                  <a:cubicBezTo>
                    <a:pt x="16" y="11"/>
                    <a:pt x="17" y="10"/>
                    <a:pt x="18" y="10"/>
                  </a:cubicBezTo>
                  <a:cubicBezTo>
                    <a:pt x="18" y="10"/>
                    <a:pt x="18" y="10"/>
                    <a:pt x="18" y="10"/>
                  </a:cubicBezTo>
                  <a:cubicBezTo>
                    <a:pt x="18" y="10"/>
                    <a:pt x="18" y="10"/>
                    <a:pt x="18" y="10"/>
                  </a:cubicBezTo>
                  <a:cubicBezTo>
                    <a:pt x="20" y="10"/>
                    <a:pt x="21" y="10"/>
                    <a:pt x="22" y="10"/>
                  </a:cubicBezTo>
                  <a:cubicBezTo>
                    <a:pt x="22" y="10"/>
                    <a:pt x="22" y="10"/>
                    <a:pt x="22" y="10"/>
                  </a:cubicBezTo>
                  <a:cubicBezTo>
                    <a:pt x="22" y="10"/>
                    <a:pt x="23" y="10"/>
                    <a:pt x="23" y="10"/>
                  </a:cubicBezTo>
                  <a:cubicBezTo>
                    <a:pt x="23" y="10"/>
                    <a:pt x="24" y="10"/>
                    <a:pt x="25" y="10"/>
                  </a:cubicBezTo>
                  <a:cubicBezTo>
                    <a:pt x="26" y="10"/>
                    <a:pt x="27" y="10"/>
                    <a:pt x="29" y="10"/>
                  </a:cubicBezTo>
                  <a:cubicBezTo>
                    <a:pt x="31" y="10"/>
                    <a:pt x="32" y="9"/>
                    <a:pt x="33" y="7"/>
                  </a:cubicBezTo>
                  <a:cubicBezTo>
                    <a:pt x="33" y="5"/>
                    <a:pt x="32" y="4"/>
                    <a:pt x="31" y="2"/>
                  </a:cubicBezTo>
                  <a:close/>
                </a:path>
              </a:pathLst>
            </a:custGeom>
            <a:solidFill>
              <a:srgbClr val="95B9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4" name="Freeform 588">
              <a:extLst>
                <a:ext uri="{FF2B5EF4-FFF2-40B4-BE49-F238E27FC236}">
                  <a16:creationId xmlns:a16="http://schemas.microsoft.com/office/drawing/2014/main" id="{9749BE84-E201-41D9-BF6E-D6DCA2364C27}"/>
                </a:ext>
              </a:extLst>
            </p:cNvPr>
            <p:cNvSpPr>
              <a:spLocks/>
            </p:cNvSpPr>
            <p:nvPr/>
          </p:nvSpPr>
          <p:spPr bwMode="auto">
            <a:xfrm>
              <a:off x="2595" y="1332"/>
              <a:ext cx="55" cy="30"/>
            </a:xfrm>
            <a:custGeom>
              <a:avLst/>
              <a:gdLst>
                <a:gd name="T0" fmla="*/ 44 w 47"/>
                <a:gd name="T1" fmla="*/ 13 h 26"/>
                <a:gd name="T2" fmla="*/ 29 w 47"/>
                <a:gd name="T3" fmla="*/ 8 h 26"/>
                <a:gd name="T4" fmla="*/ 11 w 47"/>
                <a:gd name="T5" fmla="*/ 2 h 26"/>
                <a:gd name="T6" fmla="*/ 1 w 47"/>
                <a:gd name="T7" fmla="*/ 9 h 26"/>
                <a:gd name="T8" fmla="*/ 0 w 47"/>
                <a:gd name="T9" fmla="*/ 11 h 26"/>
                <a:gd name="T10" fmla="*/ 0 w 47"/>
                <a:gd name="T11" fmla="*/ 12 h 26"/>
                <a:gd name="T12" fmla="*/ 0 w 47"/>
                <a:gd name="T13" fmla="*/ 15 h 26"/>
                <a:gd name="T14" fmla="*/ 4 w 47"/>
                <a:gd name="T15" fmla="*/ 17 h 26"/>
                <a:gd name="T16" fmla="*/ 6 w 47"/>
                <a:gd name="T17" fmla="*/ 16 h 26"/>
                <a:gd name="T18" fmla="*/ 7 w 47"/>
                <a:gd name="T19" fmla="*/ 15 h 26"/>
                <a:gd name="T20" fmla="*/ 9 w 47"/>
                <a:gd name="T21" fmla="*/ 13 h 26"/>
                <a:gd name="T22" fmla="*/ 10 w 47"/>
                <a:gd name="T23" fmla="*/ 12 h 26"/>
                <a:gd name="T24" fmla="*/ 12 w 47"/>
                <a:gd name="T25" fmla="*/ 11 h 26"/>
                <a:gd name="T26" fmla="*/ 13 w 47"/>
                <a:gd name="T27" fmla="*/ 11 h 26"/>
                <a:gd name="T28" fmla="*/ 15 w 47"/>
                <a:gd name="T29" fmla="*/ 11 h 26"/>
                <a:gd name="T30" fmla="*/ 16 w 47"/>
                <a:gd name="T31" fmla="*/ 11 h 26"/>
                <a:gd name="T32" fmla="*/ 17 w 47"/>
                <a:gd name="T33" fmla="*/ 11 h 26"/>
                <a:gd name="T34" fmla="*/ 19 w 47"/>
                <a:gd name="T35" fmla="*/ 12 h 26"/>
                <a:gd name="T36" fmla="*/ 19 w 47"/>
                <a:gd name="T37" fmla="*/ 12 h 26"/>
                <a:gd name="T38" fmla="*/ 21 w 47"/>
                <a:gd name="T39" fmla="*/ 13 h 26"/>
                <a:gd name="T40" fmla="*/ 21 w 47"/>
                <a:gd name="T41" fmla="*/ 13 h 26"/>
                <a:gd name="T42" fmla="*/ 19 w 47"/>
                <a:gd name="T43" fmla="*/ 21 h 26"/>
                <a:gd name="T44" fmla="*/ 21 w 47"/>
                <a:gd name="T45" fmla="*/ 23 h 26"/>
                <a:gd name="T46" fmla="*/ 23 w 47"/>
                <a:gd name="T47" fmla="*/ 22 h 26"/>
                <a:gd name="T48" fmla="*/ 25 w 47"/>
                <a:gd name="T49" fmla="*/ 20 h 26"/>
                <a:gd name="T50" fmla="*/ 26 w 47"/>
                <a:gd name="T51" fmla="*/ 19 h 26"/>
                <a:gd name="T52" fmla="*/ 27 w 47"/>
                <a:gd name="T53" fmla="*/ 18 h 26"/>
                <a:gd name="T54" fmla="*/ 29 w 47"/>
                <a:gd name="T55" fmla="*/ 17 h 26"/>
                <a:gd name="T56" fmla="*/ 31 w 47"/>
                <a:gd name="T57" fmla="*/ 17 h 26"/>
                <a:gd name="T58" fmla="*/ 31 w 47"/>
                <a:gd name="T59" fmla="*/ 17 h 26"/>
                <a:gd name="T60" fmla="*/ 33 w 47"/>
                <a:gd name="T61" fmla="*/ 17 h 26"/>
                <a:gd name="T62" fmla="*/ 35 w 47"/>
                <a:gd name="T63" fmla="*/ 17 h 26"/>
                <a:gd name="T64" fmla="*/ 35 w 47"/>
                <a:gd name="T65" fmla="*/ 18 h 26"/>
                <a:gd name="T66" fmla="*/ 36 w 47"/>
                <a:gd name="T67" fmla="*/ 18 h 26"/>
                <a:gd name="T68" fmla="*/ 38 w 47"/>
                <a:gd name="T69" fmla="*/ 20 h 26"/>
                <a:gd name="T70" fmla="*/ 38 w 47"/>
                <a:gd name="T71" fmla="*/ 21 h 26"/>
                <a:gd name="T72" fmla="*/ 39 w 47"/>
                <a:gd name="T73" fmla="*/ 22 h 26"/>
                <a:gd name="T74" fmla="*/ 40 w 47"/>
                <a:gd name="T75" fmla="*/ 23 h 26"/>
                <a:gd name="T76" fmla="*/ 40 w 47"/>
                <a:gd name="T77" fmla="*/ 23 h 26"/>
                <a:gd name="T78" fmla="*/ 43 w 47"/>
                <a:gd name="T79" fmla="*/ 26 h 26"/>
                <a:gd name="T80" fmla="*/ 43 w 47"/>
                <a:gd name="T81" fmla="*/ 26 h 26"/>
                <a:gd name="T82" fmla="*/ 45 w 47"/>
                <a:gd name="T83" fmla="*/ 25 h 26"/>
                <a:gd name="T84" fmla="*/ 47 w 47"/>
                <a:gd name="T85" fmla="*/ 24 h 26"/>
                <a:gd name="T86" fmla="*/ 47 w 47"/>
                <a:gd name="T87"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26">
                  <a:moveTo>
                    <a:pt x="47" y="20"/>
                  </a:moveTo>
                  <a:cubicBezTo>
                    <a:pt x="47" y="17"/>
                    <a:pt x="46" y="15"/>
                    <a:pt x="44" y="13"/>
                  </a:cubicBezTo>
                  <a:cubicBezTo>
                    <a:pt x="42" y="10"/>
                    <a:pt x="38" y="8"/>
                    <a:pt x="33" y="8"/>
                  </a:cubicBezTo>
                  <a:cubicBezTo>
                    <a:pt x="32" y="8"/>
                    <a:pt x="31" y="8"/>
                    <a:pt x="29" y="8"/>
                  </a:cubicBezTo>
                  <a:cubicBezTo>
                    <a:pt x="29" y="7"/>
                    <a:pt x="28" y="6"/>
                    <a:pt x="27" y="5"/>
                  </a:cubicBezTo>
                  <a:cubicBezTo>
                    <a:pt x="22" y="2"/>
                    <a:pt x="16" y="0"/>
                    <a:pt x="11" y="2"/>
                  </a:cubicBezTo>
                  <a:cubicBezTo>
                    <a:pt x="8" y="3"/>
                    <a:pt x="5" y="4"/>
                    <a:pt x="3" y="7"/>
                  </a:cubicBezTo>
                  <a:cubicBezTo>
                    <a:pt x="2" y="8"/>
                    <a:pt x="2" y="8"/>
                    <a:pt x="1" y="9"/>
                  </a:cubicBezTo>
                  <a:cubicBezTo>
                    <a:pt x="1" y="9"/>
                    <a:pt x="1" y="9"/>
                    <a:pt x="1" y="10"/>
                  </a:cubicBezTo>
                  <a:cubicBezTo>
                    <a:pt x="1" y="10"/>
                    <a:pt x="0" y="10"/>
                    <a:pt x="0" y="11"/>
                  </a:cubicBezTo>
                  <a:cubicBezTo>
                    <a:pt x="0" y="11"/>
                    <a:pt x="0" y="11"/>
                    <a:pt x="0" y="11"/>
                  </a:cubicBezTo>
                  <a:cubicBezTo>
                    <a:pt x="0" y="11"/>
                    <a:pt x="0" y="12"/>
                    <a:pt x="0" y="12"/>
                  </a:cubicBezTo>
                  <a:cubicBezTo>
                    <a:pt x="0" y="12"/>
                    <a:pt x="0" y="13"/>
                    <a:pt x="0" y="13"/>
                  </a:cubicBezTo>
                  <a:cubicBezTo>
                    <a:pt x="0" y="14"/>
                    <a:pt x="0" y="14"/>
                    <a:pt x="0" y="15"/>
                  </a:cubicBezTo>
                  <a:cubicBezTo>
                    <a:pt x="0" y="16"/>
                    <a:pt x="0" y="17"/>
                    <a:pt x="1" y="18"/>
                  </a:cubicBezTo>
                  <a:cubicBezTo>
                    <a:pt x="2" y="18"/>
                    <a:pt x="4" y="18"/>
                    <a:pt x="4" y="17"/>
                  </a:cubicBezTo>
                  <a:cubicBezTo>
                    <a:pt x="5" y="16"/>
                    <a:pt x="5" y="17"/>
                    <a:pt x="6" y="16"/>
                  </a:cubicBezTo>
                  <a:cubicBezTo>
                    <a:pt x="6" y="15"/>
                    <a:pt x="6" y="16"/>
                    <a:pt x="6" y="16"/>
                  </a:cubicBezTo>
                  <a:cubicBezTo>
                    <a:pt x="6" y="16"/>
                    <a:pt x="6" y="15"/>
                    <a:pt x="6" y="15"/>
                  </a:cubicBezTo>
                  <a:cubicBezTo>
                    <a:pt x="6" y="15"/>
                    <a:pt x="7" y="15"/>
                    <a:pt x="7" y="15"/>
                  </a:cubicBezTo>
                  <a:cubicBezTo>
                    <a:pt x="7" y="14"/>
                    <a:pt x="7" y="14"/>
                    <a:pt x="8" y="14"/>
                  </a:cubicBezTo>
                  <a:cubicBezTo>
                    <a:pt x="8" y="14"/>
                    <a:pt x="8" y="13"/>
                    <a:pt x="9" y="13"/>
                  </a:cubicBezTo>
                  <a:cubicBezTo>
                    <a:pt x="9" y="13"/>
                    <a:pt x="10" y="12"/>
                    <a:pt x="10" y="12"/>
                  </a:cubicBezTo>
                  <a:cubicBezTo>
                    <a:pt x="10" y="12"/>
                    <a:pt x="10" y="12"/>
                    <a:pt x="10" y="12"/>
                  </a:cubicBezTo>
                  <a:cubicBezTo>
                    <a:pt x="10" y="12"/>
                    <a:pt x="11" y="12"/>
                    <a:pt x="11" y="12"/>
                  </a:cubicBezTo>
                  <a:cubicBezTo>
                    <a:pt x="11" y="12"/>
                    <a:pt x="12" y="11"/>
                    <a:pt x="12" y="11"/>
                  </a:cubicBezTo>
                  <a:cubicBezTo>
                    <a:pt x="12" y="11"/>
                    <a:pt x="13" y="11"/>
                    <a:pt x="13" y="11"/>
                  </a:cubicBezTo>
                  <a:cubicBezTo>
                    <a:pt x="13" y="11"/>
                    <a:pt x="13" y="11"/>
                    <a:pt x="13" y="11"/>
                  </a:cubicBezTo>
                  <a:cubicBezTo>
                    <a:pt x="14" y="11"/>
                    <a:pt x="14" y="11"/>
                    <a:pt x="15" y="11"/>
                  </a:cubicBezTo>
                  <a:cubicBezTo>
                    <a:pt x="15" y="11"/>
                    <a:pt x="15" y="11"/>
                    <a:pt x="15" y="11"/>
                  </a:cubicBezTo>
                  <a:cubicBezTo>
                    <a:pt x="15" y="11"/>
                    <a:pt x="15" y="11"/>
                    <a:pt x="15" y="11"/>
                  </a:cubicBezTo>
                  <a:cubicBezTo>
                    <a:pt x="15" y="11"/>
                    <a:pt x="16" y="11"/>
                    <a:pt x="16" y="11"/>
                  </a:cubicBezTo>
                  <a:cubicBezTo>
                    <a:pt x="16" y="11"/>
                    <a:pt x="17" y="11"/>
                    <a:pt x="17" y="11"/>
                  </a:cubicBezTo>
                  <a:cubicBezTo>
                    <a:pt x="17" y="11"/>
                    <a:pt x="17" y="11"/>
                    <a:pt x="17" y="11"/>
                  </a:cubicBezTo>
                  <a:cubicBezTo>
                    <a:pt x="18" y="11"/>
                    <a:pt x="18" y="11"/>
                    <a:pt x="18" y="11"/>
                  </a:cubicBezTo>
                  <a:cubicBezTo>
                    <a:pt x="19" y="11"/>
                    <a:pt x="19" y="12"/>
                    <a:pt x="19" y="12"/>
                  </a:cubicBezTo>
                  <a:cubicBezTo>
                    <a:pt x="19" y="12"/>
                    <a:pt x="19" y="12"/>
                    <a:pt x="19" y="12"/>
                  </a:cubicBezTo>
                  <a:cubicBezTo>
                    <a:pt x="20" y="12"/>
                    <a:pt x="20" y="12"/>
                    <a:pt x="19" y="12"/>
                  </a:cubicBezTo>
                  <a:cubicBezTo>
                    <a:pt x="20" y="12"/>
                    <a:pt x="20" y="12"/>
                    <a:pt x="21" y="13"/>
                  </a:cubicBezTo>
                  <a:cubicBezTo>
                    <a:pt x="21" y="13"/>
                    <a:pt x="21" y="13"/>
                    <a:pt x="21" y="13"/>
                  </a:cubicBezTo>
                  <a:cubicBezTo>
                    <a:pt x="21" y="13"/>
                    <a:pt x="21" y="13"/>
                    <a:pt x="21" y="13"/>
                  </a:cubicBezTo>
                  <a:cubicBezTo>
                    <a:pt x="21" y="13"/>
                    <a:pt x="21" y="13"/>
                    <a:pt x="21" y="13"/>
                  </a:cubicBezTo>
                  <a:cubicBezTo>
                    <a:pt x="20" y="15"/>
                    <a:pt x="19" y="17"/>
                    <a:pt x="19" y="19"/>
                  </a:cubicBezTo>
                  <a:cubicBezTo>
                    <a:pt x="19" y="19"/>
                    <a:pt x="19" y="20"/>
                    <a:pt x="19" y="21"/>
                  </a:cubicBezTo>
                  <a:cubicBezTo>
                    <a:pt x="19" y="21"/>
                    <a:pt x="19" y="22"/>
                    <a:pt x="19" y="22"/>
                  </a:cubicBezTo>
                  <a:cubicBezTo>
                    <a:pt x="20" y="23"/>
                    <a:pt x="21" y="24"/>
                    <a:pt x="21" y="23"/>
                  </a:cubicBezTo>
                  <a:cubicBezTo>
                    <a:pt x="22" y="23"/>
                    <a:pt x="22" y="23"/>
                    <a:pt x="22" y="23"/>
                  </a:cubicBezTo>
                  <a:cubicBezTo>
                    <a:pt x="23" y="23"/>
                    <a:pt x="23" y="22"/>
                    <a:pt x="23" y="22"/>
                  </a:cubicBezTo>
                  <a:cubicBezTo>
                    <a:pt x="23" y="22"/>
                    <a:pt x="23" y="22"/>
                    <a:pt x="24" y="21"/>
                  </a:cubicBezTo>
                  <a:cubicBezTo>
                    <a:pt x="24" y="21"/>
                    <a:pt x="24" y="20"/>
                    <a:pt x="25" y="20"/>
                  </a:cubicBezTo>
                  <a:cubicBezTo>
                    <a:pt x="25" y="20"/>
                    <a:pt x="25" y="19"/>
                    <a:pt x="25" y="19"/>
                  </a:cubicBezTo>
                  <a:cubicBezTo>
                    <a:pt x="25" y="19"/>
                    <a:pt x="26" y="19"/>
                    <a:pt x="26" y="19"/>
                  </a:cubicBezTo>
                  <a:cubicBezTo>
                    <a:pt x="26" y="18"/>
                    <a:pt x="26" y="18"/>
                    <a:pt x="27" y="18"/>
                  </a:cubicBezTo>
                  <a:cubicBezTo>
                    <a:pt x="27" y="18"/>
                    <a:pt x="27" y="18"/>
                    <a:pt x="27" y="18"/>
                  </a:cubicBezTo>
                  <a:cubicBezTo>
                    <a:pt x="28" y="18"/>
                    <a:pt x="28" y="17"/>
                    <a:pt x="29" y="17"/>
                  </a:cubicBezTo>
                  <a:cubicBezTo>
                    <a:pt x="28" y="17"/>
                    <a:pt x="29" y="17"/>
                    <a:pt x="29" y="17"/>
                  </a:cubicBezTo>
                  <a:cubicBezTo>
                    <a:pt x="29" y="17"/>
                    <a:pt x="30" y="17"/>
                    <a:pt x="30" y="17"/>
                  </a:cubicBezTo>
                  <a:cubicBezTo>
                    <a:pt x="30" y="17"/>
                    <a:pt x="31" y="17"/>
                    <a:pt x="31" y="17"/>
                  </a:cubicBezTo>
                  <a:cubicBezTo>
                    <a:pt x="31" y="17"/>
                    <a:pt x="31" y="17"/>
                    <a:pt x="31" y="17"/>
                  </a:cubicBezTo>
                  <a:cubicBezTo>
                    <a:pt x="31" y="17"/>
                    <a:pt x="31" y="17"/>
                    <a:pt x="31" y="17"/>
                  </a:cubicBezTo>
                  <a:cubicBezTo>
                    <a:pt x="32" y="17"/>
                    <a:pt x="33" y="17"/>
                    <a:pt x="33" y="17"/>
                  </a:cubicBezTo>
                  <a:cubicBezTo>
                    <a:pt x="33" y="17"/>
                    <a:pt x="33" y="17"/>
                    <a:pt x="33" y="17"/>
                  </a:cubicBezTo>
                  <a:cubicBezTo>
                    <a:pt x="34" y="17"/>
                    <a:pt x="33" y="17"/>
                    <a:pt x="34" y="17"/>
                  </a:cubicBezTo>
                  <a:cubicBezTo>
                    <a:pt x="34" y="17"/>
                    <a:pt x="34" y="17"/>
                    <a:pt x="35" y="17"/>
                  </a:cubicBezTo>
                  <a:cubicBezTo>
                    <a:pt x="35" y="18"/>
                    <a:pt x="35" y="18"/>
                    <a:pt x="35" y="18"/>
                  </a:cubicBezTo>
                  <a:cubicBezTo>
                    <a:pt x="35" y="18"/>
                    <a:pt x="35" y="18"/>
                    <a:pt x="35" y="18"/>
                  </a:cubicBezTo>
                  <a:cubicBezTo>
                    <a:pt x="36" y="18"/>
                    <a:pt x="35" y="18"/>
                    <a:pt x="36" y="18"/>
                  </a:cubicBezTo>
                  <a:cubicBezTo>
                    <a:pt x="36" y="18"/>
                    <a:pt x="36" y="18"/>
                    <a:pt x="36" y="18"/>
                  </a:cubicBezTo>
                  <a:cubicBezTo>
                    <a:pt x="36" y="19"/>
                    <a:pt x="36" y="19"/>
                    <a:pt x="37" y="19"/>
                  </a:cubicBezTo>
                  <a:cubicBezTo>
                    <a:pt x="37" y="19"/>
                    <a:pt x="37" y="20"/>
                    <a:pt x="38" y="20"/>
                  </a:cubicBezTo>
                  <a:cubicBezTo>
                    <a:pt x="38" y="20"/>
                    <a:pt x="38" y="21"/>
                    <a:pt x="38" y="21"/>
                  </a:cubicBezTo>
                  <a:cubicBezTo>
                    <a:pt x="38" y="21"/>
                    <a:pt x="38" y="21"/>
                    <a:pt x="38" y="21"/>
                  </a:cubicBezTo>
                  <a:cubicBezTo>
                    <a:pt x="38" y="21"/>
                    <a:pt x="38" y="21"/>
                    <a:pt x="38" y="21"/>
                  </a:cubicBezTo>
                  <a:cubicBezTo>
                    <a:pt x="39" y="21"/>
                    <a:pt x="39" y="22"/>
                    <a:pt x="39" y="22"/>
                  </a:cubicBezTo>
                  <a:cubicBezTo>
                    <a:pt x="39" y="23"/>
                    <a:pt x="39" y="22"/>
                    <a:pt x="39" y="22"/>
                  </a:cubicBezTo>
                  <a:cubicBezTo>
                    <a:pt x="39" y="22"/>
                    <a:pt x="40" y="23"/>
                    <a:pt x="40" y="23"/>
                  </a:cubicBezTo>
                  <a:cubicBezTo>
                    <a:pt x="40" y="23"/>
                    <a:pt x="40" y="23"/>
                    <a:pt x="40" y="23"/>
                  </a:cubicBezTo>
                  <a:cubicBezTo>
                    <a:pt x="40" y="23"/>
                    <a:pt x="40" y="23"/>
                    <a:pt x="40" y="23"/>
                  </a:cubicBezTo>
                  <a:cubicBezTo>
                    <a:pt x="40" y="24"/>
                    <a:pt x="41" y="25"/>
                    <a:pt x="42" y="25"/>
                  </a:cubicBezTo>
                  <a:cubicBezTo>
                    <a:pt x="42" y="25"/>
                    <a:pt x="42" y="25"/>
                    <a:pt x="43" y="26"/>
                  </a:cubicBezTo>
                  <a:cubicBezTo>
                    <a:pt x="43" y="26"/>
                    <a:pt x="43" y="25"/>
                    <a:pt x="43" y="25"/>
                  </a:cubicBezTo>
                  <a:cubicBezTo>
                    <a:pt x="43" y="25"/>
                    <a:pt x="43" y="26"/>
                    <a:pt x="43" y="26"/>
                  </a:cubicBezTo>
                  <a:cubicBezTo>
                    <a:pt x="43" y="26"/>
                    <a:pt x="44" y="26"/>
                    <a:pt x="45" y="26"/>
                  </a:cubicBezTo>
                  <a:cubicBezTo>
                    <a:pt x="45" y="25"/>
                    <a:pt x="45" y="25"/>
                    <a:pt x="45" y="25"/>
                  </a:cubicBezTo>
                  <a:cubicBezTo>
                    <a:pt x="45" y="25"/>
                    <a:pt x="45" y="25"/>
                    <a:pt x="45" y="25"/>
                  </a:cubicBezTo>
                  <a:cubicBezTo>
                    <a:pt x="46" y="25"/>
                    <a:pt x="46" y="25"/>
                    <a:pt x="47" y="24"/>
                  </a:cubicBezTo>
                  <a:cubicBezTo>
                    <a:pt x="47" y="23"/>
                    <a:pt x="47" y="22"/>
                    <a:pt x="47" y="21"/>
                  </a:cubicBezTo>
                  <a:cubicBezTo>
                    <a:pt x="47" y="20"/>
                    <a:pt x="47" y="20"/>
                    <a:pt x="47" y="21"/>
                  </a:cubicBezTo>
                  <a:cubicBezTo>
                    <a:pt x="47" y="21"/>
                    <a:pt x="47" y="20"/>
                    <a:pt x="47" y="20"/>
                  </a:cubicBezTo>
                  <a:close/>
                </a:path>
              </a:pathLst>
            </a:custGeom>
            <a:solidFill>
              <a:srgbClr val="95B9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5" name="Rectangle 589">
              <a:extLst>
                <a:ext uri="{FF2B5EF4-FFF2-40B4-BE49-F238E27FC236}">
                  <a16:creationId xmlns:a16="http://schemas.microsoft.com/office/drawing/2014/main" id="{B5A72B9D-FFAE-43E5-A1EC-7BCE46CD785D}"/>
                </a:ext>
              </a:extLst>
            </p:cNvPr>
            <p:cNvSpPr>
              <a:spLocks noChangeArrowheads="1"/>
            </p:cNvSpPr>
            <p:nvPr/>
          </p:nvSpPr>
          <p:spPr bwMode="auto">
            <a:xfrm>
              <a:off x="2646" y="1361"/>
              <a:ext cx="1" cy="1"/>
            </a:xfrm>
            <a:prstGeom prst="rect">
              <a:avLst/>
            </a:prstGeom>
            <a:solidFill>
              <a:srgbClr val="95B9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6" name="Freeform 590">
              <a:extLst>
                <a:ext uri="{FF2B5EF4-FFF2-40B4-BE49-F238E27FC236}">
                  <a16:creationId xmlns:a16="http://schemas.microsoft.com/office/drawing/2014/main" id="{EBC5D682-BA2D-43EA-9D4E-E7319EF7DA23}"/>
                </a:ext>
              </a:extLst>
            </p:cNvPr>
            <p:cNvSpPr>
              <a:spLocks/>
            </p:cNvSpPr>
            <p:nvPr/>
          </p:nvSpPr>
          <p:spPr bwMode="auto">
            <a:xfrm>
              <a:off x="2690" y="1431"/>
              <a:ext cx="23" cy="30"/>
            </a:xfrm>
            <a:custGeom>
              <a:avLst/>
              <a:gdLst>
                <a:gd name="T0" fmla="*/ 20 w 20"/>
                <a:gd name="T1" fmla="*/ 12 h 25"/>
                <a:gd name="T2" fmla="*/ 15 w 20"/>
                <a:gd name="T3" fmla="*/ 4 h 25"/>
                <a:gd name="T4" fmla="*/ 8 w 20"/>
                <a:gd name="T5" fmla="*/ 0 h 25"/>
                <a:gd name="T6" fmla="*/ 4 w 20"/>
                <a:gd name="T7" fmla="*/ 0 h 25"/>
                <a:gd name="T8" fmla="*/ 1 w 20"/>
                <a:gd name="T9" fmla="*/ 1 h 25"/>
                <a:gd name="T10" fmla="*/ 1 w 20"/>
                <a:gd name="T11" fmla="*/ 4 h 25"/>
                <a:gd name="T12" fmla="*/ 3 w 20"/>
                <a:gd name="T13" fmla="*/ 5 h 25"/>
                <a:gd name="T14" fmla="*/ 5 w 20"/>
                <a:gd name="T15" fmla="*/ 6 h 25"/>
                <a:gd name="T16" fmla="*/ 5 w 20"/>
                <a:gd name="T17" fmla="*/ 6 h 25"/>
                <a:gd name="T18" fmla="*/ 5 w 20"/>
                <a:gd name="T19" fmla="*/ 6 h 25"/>
                <a:gd name="T20" fmla="*/ 5 w 20"/>
                <a:gd name="T21" fmla="*/ 6 h 25"/>
                <a:gd name="T22" fmla="*/ 8 w 20"/>
                <a:gd name="T23" fmla="*/ 8 h 25"/>
                <a:gd name="T24" fmla="*/ 8 w 20"/>
                <a:gd name="T25" fmla="*/ 8 h 25"/>
                <a:gd name="T26" fmla="*/ 8 w 20"/>
                <a:gd name="T27" fmla="*/ 9 h 25"/>
                <a:gd name="T28" fmla="*/ 9 w 20"/>
                <a:gd name="T29" fmla="*/ 10 h 25"/>
                <a:gd name="T30" fmla="*/ 10 w 20"/>
                <a:gd name="T31" fmla="*/ 11 h 25"/>
                <a:gd name="T32" fmla="*/ 10 w 20"/>
                <a:gd name="T33" fmla="*/ 11 h 25"/>
                <a:gd name="T34" fmla="*/ 11 w 20"/>
                <a:gd name="T35" fmla="*/ 13 h 25"/>
                <a:gd name="T36" fmla="*/ 11 w 20"/>
                <a:gd name="T37" fmla="*/ 13 h 25"/>
                <a:gd name="T38" fmla="*/ 11 w 20"/>
                <a:gd name="T39" fmla="*/ 14 h 25"/>
                <a:gd name="T40" fmla="*/ 11 w 20"/>
                <a:gd name="T41" fmla="*/ 14 h 25"/>
                <a:gd name="T42" fmla="*/ 11 w 20"/>
                <a:gd name="T43" fmla="*/ 15 h 25"/>
                <a:gd name="T44" fmla="*/ 12 w 20"/>
                <a:gd name="T45" fmla="*/ 16 h 25"/>
                <a:gd name="T46" fmla="*/ 13 w 20"/>
                <a:gd name="T47" fmla="*/ 19 h 25"/>
                <a:gd name="T48" fmla="*/ 13 w 20"/>
                <a:gd name="T49" fmla="*/ 20 h 25"/>
                <a:gd name="T50" fmla="*/ 13 w 20"/>
                <a:gd name="T51" fmla="*/ 20 h 25"/>
                <a:gd name="T52" fmla="*/ 13 w 20"/>
                <a:gd name="T53" fmla="*/ 20 h 25"/>
                <a:gd name="T54" fmla="*/ 13 w 20"/>
                <a:gd name="T55" fmla="*/ 21 h 25"/>
                <a:gd name="T56" fmla="*/ 13 w 20"/>
                <a:gd name="T57" fmla="*/ 22 h 25"/>
                <a:gd name="T58" fmla="*/ 13 w 20"/>
                <a:gd name="T59" fmla="*/ 23 h 25"/>
                <a:gd name="T60" fmla="*/ 13 w 20"/>
                <a:gd name="T61" fmla="*/ 24 h 25"/>
                <a:gd name="T62" fmla="*/ 14 w 20"/>
                <a:gd name="T63" fmla="*/ 25 h 25"/>
                <a:gd name="T64" fmla="*/ 18 w 20"/>
                <a:gd name="T65" fmla="*/ 21 h 25"/>
                <a:gd name="T66" fmla="*/ 18 w 20"/>
                <a:gd name="T67" fmla="*/ 20 h 25"/>
                <a:gd name="T68" fmla="*/ 19 w 20"/>
                <a:gd name="T69" fmla="*/ 18 h 25"/>
                <a:gd name="T70" fmla="*/ 20 w 20"/>
                <a:gd name="T71" fmla="*/ 17 h 25"/>
                <a:gd name="T72" fmla="*/ 20 w 20"/>
                <a:gd name="T73" fmla="*/ 16 h 25"/>
                <a:gd name="T74" fmla="*/ 20 w 20"/>
                <a:gd name="T7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 h="25">
                  <a:moveTo>
                    <a:pt x="20" y="12"/>
                  </a:moveTo>
                  <a:cubicBezTo>
                    <a:pt x="19" y="9"/>
                    <a:pt x="18" y="6"/>
                    <a:pt x="15" y="4"/>
                  </a:cubicBezTo>
                  <a:cubicBezTo>
                    <a:pt x="13" y="2"/>
                    <a:pt x="11" y="1"/>
                    <a:pt x="8" y="0"/>
                  </a:cubicBezTo>
                  <a:cubicBezTo>
                    <a:pt x="7" y="0"/>
                    <a:pt x="6" y="0"/>
                    <a:pt x="4" y="0"/>
                  </a:cubicBezTo>
                  <a:cubicBezTo>
                    <a:pt x="3" y="0"/>
                    <a:pt x="2" y="1"/>
                    <a:pt x="1" y="1"/>
                  </a:cubicBezTo>
                  <a:cubicBezTo>
                    <a:pt x="0" y="2"/>
                    <a:pt x="0" y="3"/>
                    <a:pt x="1" y="4"/>
                  </a:cubicBezTo>
                  <a:cubicBezTo>
                    <a:pt x="2" y="4"/>
                    <a:pt x="3" y="5"/>
                    <a:pt x="3" y="5"/>
                  </a:cubicBezTo>
                  <a:cubicBezTo>
                    <a:pt x="4" y="5"/>
                    <a:pt x="4" y="6"/>
                    <a:pt x="5" y="6"/>
                  </a:cubicBezTo>
                  <a:cubicBezTo>
                    <a:pt x="5" y="6"/>
                    <a:pt x="5" y="6"/>
                    <a:pt x="5" y="6"/>
                  </a:cubicBezTo>
                  <a:cubicBezTo>
                    <a:pt x="5" y="6"/>
                    <a:pt x="5" y="6"/>
                    <a:pt x="5" y="6"/>
                  </a:cubicBezTo>
                  <a:cubicBezTo>
                    <a:pt x="5" y="6"/>
                    <a:pt x="5" y="6"/>
                    <a:pt x="5" y="6"/>
                  </a:cubicBezTo>
                  <a:cubicBezTo>
                    <a:pt x="6" y="7"/>
                    <a:pt x="7" y="7"/>
                    <a:pt x="8" y="8"/>
                  </a:cubicBezTo>
                  <a:cubicBezTo>
                    <a:pt x="8" y="8"/>
                    <a:pt x="8" y="8"/>
                    <a:pt x="8" y="8"/>
                  </a:cubicBezTo>
                  <a:cubicBezTo>
                    <a:pt x="8" y="8"/>
                    <a:pt x="8" y="8"/>
                    <a:pt x="8" y="9"/>
                  </a:cubicBezTo>
                  <a:cubicBezTo>
                    <a:pt x="8" y="9"/>
                    <a:pt x="9" y="9"/>
                    <a:pt x="9" y="10"/>
                  </a:cubicBezTo>
                  <a:cubicBezTo>
                    <a:pt x="9" y="10"/>
                    <a:pt x="10" y="10"/>
                    <a:pt x="10" y="11"/>
                  </a:cubicBezTo>
                  <a:cubicBezTo>
                    <a:pt x="10" y="11"/>
                    <a:pt x="10" y="11"/>
                    <a:pt x="10" y="11"/>
                  </a:cubicBezTo>
                  <a:cubicBezTo>
                    <a:pt x="10" y="12"/>
                    <a:pt x="11" y="12"/>
                    <a:pt x="11" y="13"/>
                  </a:cubicBezTo>
                  <a:cubicBezTo>
                    <a:pt x="11" y="13"/>
                    <a:pt x="11" y="13"/>
                    <a:pt x="11" y="13"/>
                  </a:cubicBezTo>
                  <a:cubicBezTo>
                    <a:pt x="11" y="13"/>
                    <a:pt x="11" y="13"/>
                    <a:pt x="11" y="14"/>
                  </a:cubicBezTo>
                  <a:cubicBezTo>
                    <a:pt x="11" y="14"/>
                    <a:pt x="11" y="14"/>
                    <a:pt x="11" y="14"/>
                  </a:cubicBezTo>
                  <a:cubicBezTo>
                    <a:pt x="11" y="14"/>
                    <a:pt x="11" y="14"/>
                    <a:pt x="11" y="15"/>
                  </a:cubicBezTo>
                  <a:cubicBezTo>
                    <a:pt x="11" y="15"/>
                    <a:pt x="11" y="16"/>
                    <a:pt x="12" y="16"/>
                  </a:cubicBezTo>
                  <a:cubicBezTo>
                    <a:pt x="12" y="17"/>
                    <a:pt x="12" y="18"/>
                    <a:pt x="13" y="19"/>
                  </a:cubicBezTo>
                  <a:cubicBezTo>
                    <a:pt x="13" y="19"/>
                    <a:pt x="13" y="19"/>
                    <a:pt x="13" y="20"/>
                  </a:cubicBezTo>
                  <a:cubicBezTo>
                    <a:pt x="13" y="20"/>
                    <a:pt x="13" y="20"/>
                    <a:pt x="13" y="20"/>
                  </a:cubicBezTo>
                  <a:cubicBezTo>
                    <a:pt x="13" y="20"/>
                    <a:pt x="13" y="20"/>
                    <a:pt x="13" y="20"/>
                  </a:cubicBezTo>
                  <a:cubicBezTo>
                    <a:pt x="13" y="21"/>
                    <a:pt x="13" y="21"/>
                    <a:pt x="13" y="21"/>
                  </a:cubicBezTo>
                  <a:cubicBezTo>
                    <a:pt x="13" y="21"/>
                    <a:pt x="13" y="22"/>
                    <a:pt x="13" y="22"/>
                  </a:cubicBezTo>
                  <a:cubicBezTo>
                    <a:pt x="13" y="22"/>
                    <a:pt x="13" y="22"/>
                    <a:pt x="13" y="23"/>
                  </a:cubicBezTo>
                  <a:cubicBezTo>
                    <a:pt x="13" y="23"/>
                    <a:pt x="13" y="23"/>
                    <a:pt x="13" y="24"/>
                  </a:cubicBezTo>
                  <a:cubicBezTo>
                    <a:pt x="12" y="25"/>
                    <a:pt x="13" y="25"/>
                    <a:pt x="14" y="25"/>
                  </a:cubicBezTo>
                  <a:cubicBezTo>
                    <a:pt x="15" y="23"/>
                    <a:pt x="17" y="22"/>
                    <a:pt x="18" y="21"/>
                  </a:cubicBezTo>
                  <a:cubicBezTo>
                    <a:pt x="18" y="20"/>
                    <a:pt x="18" y="20"/>
                    <a:pt x="18" y="20"/>
                  </a:cubicBezTo>
                  <a:cubicBezTo>
                    <a:pt x="19" y="19"/>
                    <a:pt x="19" y="19"/>
                    <a:pt x="19" y="18"/>
                  </a:cubicBezTo>
                  <a:cubicBezTo>
                    <a:pt x="19" y="18"/>
                    <a:pt x="20" y="17"/>
                    <a:pt x="20" y="17"/>
                  </a:cubicBezTo>
                  <a:cubicBezTo>
                    <a:pt x="20" y="17"/>
                    <a:pt x="20" y="16"/>
                    <a:pt x="20" y="16"/>
                  </a:cubicBezTo>
                  <a:cubicBezTo>
                    <a:pt x="20" y="14"/>
                    <a:pt x="20" y="13"/>
                    <a:pt x="20" y="12"/>
                  </a:cubicBezTo>
                  <a:close/>
                </a:path>
              </a:pathLst>
            </a:custGeom>
            <a:solidFill>
              <a:srgbClr val="95B9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7" name="Freeform 591">
              <a:extLst>
                <a:ext uri="{FF2B5EF4-FFF2-40B4-BE49-F238E27FC236}">
                  <a16:creationId xmlns:a16="http://schemas.microsoft.com/office/drawing/2014/main" id="{FF676961-372B-4F0E-BF2F-9E98F654A32A}"/>
                </a:ext>
              </a:extLst>
            </p:cNvPr>
            <p:cNvSpPr>
              <a:spLocks/>
            </p:cNvSpPr>
            <p:nvPr/>
          </p:nvSpPr>
          <p:spPr bwMode="auto">
            <a:xfrm>
              <a:off x="2712" y="1452"/>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solidFill>
              <a:srgbClr val="95B9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8" name="Freeform 592">
              <a:extLst>
                <a:ext uri="{FF2B5EF4-FFF2-40B4-BE49-F238E27FC236}">
                  <a16:creationId xmlns:a16="http://schemas.microsoft.com/office/drawing/2014/main" id="{8B98DCD8-82DE-4707-9854-84F91E9FF22B}"/>
                </a:ext>
              </a:extLst>
            </p:cNvPr>
            <p:cNvSpPr>
              <a:spLocks/>
            </p:cNvSpPr>
            <p:nvPr/>
          </p:nvSpPr>
          <p:spPr bwMode="auto">
            <a:xfrm>
              <a:off x="2706" y="1519"/>
              <a:ext cx="12" cy="19"/>
            </a:xfrm>
            <a:custGeom>
              <a:avLst/>
              <a:gdLst>
                <a:gd name="T0" fmla="*/ 9 w 10"/>
                <a:gd name="T1" fmla="*/ 5 h 16"/>
                <a:gd name="T2" fmla="*/ 6 w 10"/>
                <a:gd name="T3" fmla="*/ 2 h 16"/>
                <a:gd name="T4" fmla="*/ 2 w 10"/>
                <a:gd name="T5" fmla="*/ 1 h 16"/>
                <a:gd name="T6" fmla="*/ 1 w 10"/>
                <a:gd name="T7" fmla="*/ 1 h 16"/>
                <a:gd name="T8" fmla="*/ 0 w 10"/>
                <a:gd name="T9" fmla="*/ 3 h 16"/>
                <a:gd name="T10" fmla="*/ 1 w 10"/>
                <a:gd name="T11" fmla="*/ 4 h 16"/>
                <a:gd name="T12" fmla="*/ 1 w 10"/>
                <a:gd name="T13" fmla="*/ 5 h 16"/>
                <a:gd name="T14" fmla="*/ 1 w 10"/>
                <a:gd name="T15" fmla="*/ 5 h 16"/>
                <a:gd name="T16" fmla="*/ 2 w 10"/>
                <a:gd name="T17" fmla="*/ 5 h 16"/>
                <a:gd name="T18" fmla="*/ 2 w 10"/>
                <a:gd name="T19" fmla="*/ 5 h 16"/>
                <a:gd name="T20" fmla="*/ 2 w 10"/>
                <a:gd name="T21" fmla="*/ 6 h 16"/>
                <a:gd name="T22" fmla="*/ 3 w 10"/>
                <a:gd name="T23" fmla="*/ 7 h 16"/>
                <a:gd name="T24" fmla="*/ 3 w 10"/>
                <a:gd name="T25" fmla="*/ 7 h 16"/>
                <a:gd name="T26" fmla="*/ 3 w 10"/>
                <a:gd name="T27" fmla="*/ 8 h 16"/>
                <a:gd name="T28" fmla="*/ 4 w 10"/>
                <a:gd name="T29" fmla="*/ 8 h 16"/>
                <a:gd name="T30" fmla="*/ 4 w 10"/>
                <a:gd name="T31" fmla="*/ 8 h 16"/>
                <a:gd name="T32" fmla="*/ 4 w 10"/>
                <a:gd name="T33" fmla="*/ 8 h 16"/>
                <a:gd name="T34" fmla="*/ 4 w 10"/>
                <a:gd name="T35" fmla="*/ 8 h 16"/>
                <a:gd name="T36" fmla="*/ 4 w 10"/>
                <a:gd name="T37" fmla="*/ 8 h 16"/>
                <a:gd name="T38" fmla="*/ 4 w 10"/>
                <a:gd name="T39" fmla="*/ 9 h 16"/>
                <a:gd name="T40" fmla="*/ 4 w 10"/>
                <a:gd name="T41" fmla="*/ 10 h 16"/>
                <a:gd name="T42" fmla="*/ 4 w 10"/>
                <a:gd name="T43" fmla="*/ 10 h 16"/>
                <a:gd name="T44" fmla="*/ 4 w 10"/>
                <a:gd name="T45" fmla="*/ 11 h 16"/>
                <a:gd name="T46" fmla="*/ 4 w 10"/>
                <a:gd name="T47" fmla="*/ 13 h 16"/>
                <a:gd name="T48" fmla="*/ 4 w 10"/>
                <a:gd name="T49" fmla="*/ 13 h 16"/>
                <a:gd name="T50" fmla="*/ 4 w 10"/>
                <a:gd name="T51" fmla="*/ 13 h 16"/>
                <a:gd name="T52" fmla="*/ 3 w 10"/>
                <a:gd name="T53" fmla="*/ 14 h 16"/>
                <a:gd name="T54" fmla="*/ 5 w 10"/>
                <a:gd name="T55" fmla="*/ 16 h 16"/>
                <a:gd name="T56" fmla="*/ 7 w 10"/>
                <a:gd name="T57" fmla="*/ 15 h 16"/>
                <a:gd name="T58" fmla="*/ 8 w 10"/>
                <a:gd name="T59" fmla="*/ 15 h 16"/>
                <a:gd name="T60" fmla="*/ 10 w 10"/>
                <a:gd name="T61" fmla="*/ 10 h 16"/>
                <a:gd name="T62" fmla="*/ 9 w 10"/>
                <a:gd name="T6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 h="16">
                  <a:moveTo>
                    <a:pt x="9" y="5"/>
                  </a:moveTo>
                  <a:cubicBezTo>
                    <a:pt x="8" y="4"/>
                    <a:pt x="7" y="3"/>
                    <a:pt x="6" y="2"/>
                  </a:cubicBezTo>
                  <a:cubicBezTo>
                    <a:pt x="5" y="1"/>
                    <a:pt x="3" y="0"/>
                    <a:pt x="2" y="1"/>
                  </a:cubicBezTo>
                  <a:cubicBezTo>
                    <a:pt x="1" y="1"/>
                    <a:pt x="1" y="1"/>
                    <a:pt x="1" y="1"/>
                  </a:cubicBezTo>
                  <a:cubicBezTo>
                    <a:pt x="0" y="1"/>
                    <a:pt x="0" y="2"/>
                    <a:pt x="0" y="3"/>
                  </a:cubicBezTo>
                  <a:cubicBezTo>
                    <a:pt x="0" y="4"/>
                    <a:pt x="1" y="4"/>
                    <a:pt x="1" y="4"/>
                  </a:cubicBezTo>
                  <a:cubicBezTo>
                    <a:pt x="1" y="4"/>
                    <a:pt x="1" y="4"/>
                    <a:pt x="1" y="5"/>
                  </a:cubicBezTo>
                  <a:cubicBezTo>
                    <a:pt x="1" y="5"/>
                    <a:pt x="1" y="5"/>
                    <a:pt x="1" y="5"/>
                  </a:cubicBezTo>
                  <a:cubicBezTo>
                    <a:pt x="2" y="5"/>
                    <a:pt x="2" y="5"/>
                    <a:pt x="2" y="5"/>
                  </a:cubicBezTo>
                  <a:cubicBezTo>
                    <a:pt x="2" y="5"/>
                    <a:pt x="2" y="5"/>
                    <a:pt x="2" y="5"/>
                  </a:cubicBezTo>
                  <a:cubicBezTo>
                    <a:pt x="2" y="5"/>
                    <a:pt x="2" y="6"/>
                    <a:pt x="2" y="6"/>
                  </a:cubicBezTo>
                  <a:cubicBezTo>
                    <a:pt x="3" y="6"/>
                    <a:pt x="3" y="6"/>
                    <a:pt x="3" y="7"/>
                  </a:cubicBezTo>
                  <a:cubicBezTo>
                    <a:pt x="3" y="7"/>
                    <a:pt x="3" y="7"/>
                    <a:pt x="3" y="7"/>
                  </a:cubicBezTo>
                  <a:cubicBezTo>
                    <a:pt x="3" y="7"/>
                    <a:pt x="3" y="7"/>
                    <a:pt x="3"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9"/>
                    <a:pt x="4" y="9"/>
                  </a:cubicBezTo>
                  <a:cubicBezTo>
                    <a:pt x="4" y="9"/>
                    <a:pt x="4" y="9"/>
                    <a:pt x="4" y="10"/>
                  </a:cubicBezTo>
                  <a:cubicBezTo>
                    <a:pt x="4" y="10"/>
                    <a:pt x="4" y="10"/>
                    <a:pt x="4" y="10"/>
                  </a:cubicBezTo>
                  <a:cubicBezTo>
                    <a:pt x="4" y="10"/>
                    <a:pt x="4" y="11"/>
                    <a:pt x="4" y="11"/>
                  </a:cubicBezTo>
                  <a:cubicBezTo>
                    <a:pt x="4" y="11"/>
                    <a:pt x="4" y="12"/>
                    <a:pt x="4" y="13"/>
                  </a:cubicBezTo>
                  <a:cubicBezTo>
                    <a:pt x="4" y="13"/>
                    <a:pt x="4" y="13"/>
                    <a:pt x="4" y="13"/>
                  </a:cubicBezTo>
                  <a:cubicBezTo>
                    <a:pt x="4" y="13"/>
                    <a:pt x="4" y="13"/>
                    <a:pt x="4" y="13"/>
                  </a:cubicBezTo>
                  <a:cubicBezTo>
                    <a:pt x="3" y="14"/>
                    <a:pt x="3" y="14"/>
                    <a:pt x="3" y="14"/>
                  </a:cubicBezTo>
                  <a:cubicBezTo>
                    <a:pt x="4" y="15"/>
                    <a:pt x="4" y="16"/>
                    <a:pt x="5" y="16"/>
                  </a:cubicBezTo>
                  <a:cubicBezTo>
                    <a:pt x="6" y="16"/>
                    <a:pt x="6" y="16"/>
                    <a:pt x="7" y="15"/>
                  </a:cubicBezTo>
                  <a:cubicBezTo>
                    <a:pt x="7" y="15"/>
                    <a:pt x="8" y="15"/>
                    <a:pt x="8" y="15"/>
                  </a:cubicBezTo>
                  <a:cubicBezTo>
                    <a:pt x="9" y="14"/>
                    <a:pt x="10" y="12"/>
                    <a:pt x="10" y="10"/>
                  </a:cubicBezTo>
                  <a:cubicBezTo>
                    <a:pt x="10" y="8"/>
                    <a:pt x="10" y="7"/>
                    <a:pt x="9" y="5"/>
                  </a:cubicBezTo>
                  <a:close/>
                </a:path>
              </a:pathLst>
            </a:custGeom>
            <a:solidFill>
              <a:srgbClr val="95B9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9" name="Freeform 593">
              <a:extLst>
                <a:ext uri="{FF2B5EF4-FFF2-40B4-BE49-F238E27FC236}">
                  <a16:creationId xmlns:a16="http://schemas.microsoft.com/office/drawing/2014/main" id="{1ADD3AF7-7453-4C72-9516-A34B18E1A262}"/>
                </a:ext>
              </a:extLst>
            </p:cNvPr>
            <p:cNvSpPr>
              <a:spLocks/>
            </p:cNvSpPr>
            <p:nvPr/>
          </p:nvSpPr>
          <p:spPr bwMode="auto">
            <a:xfrm>
              <a:off x="1804" y="2230"/>
              <a:ext cx="561" cy="553"/>
            </a:xfrm>
            <a:custGeom>
              <a:avLst/>
              <a:gdLst>
                <a:gd name="T0" fmla="*/ 46 w 479"/>
                <a:gd name="T1" fmla="*/ 97 h 472"/>
                <a:gd name="T2" fmla="*/ 24 w 479"/>
                <a:gd name="T3" fmla="*/ 139 h 472"/>
                <a:gd name="T4" fmla="*/ 39 w 479"/>
                <a:gd name="T5" fmla="*/ 369 h 472"/>
                <a:gd name="T6" fmla="*/ 117 w 479"/>
                <a:gd name="T7" fmla="*/ 455 h 472"/>
                <a:gd name="T8" fmla="*/ 182 w 479"/>
                <a:gd name="T9" fmla="*/ 468 h 472"/>
                <a:gd name="T10" fmla="*/ 346 w 479"/>
                <a:gd name="T11" fmla="*/ 447 h 472"/>
                <a:gd name="T12" fmla="*/ 464 w 479"/>
                <a:gd name="T13" fmla="*/ 335 h 472"/>
                <a:gd name="T14" fmla="*/ 479 w 479"/>
                <a:gd name="T15" fmla="*/ 249 h 472"/>
                <a:gd name="T16" fmla="*/ 438 w 479"/>
                <a:gd name="T17" fmla="*/ 106 h 472"/>
                <a:gd name="T18" fmla="*/ 286 w 479"/>
                <a:gd name="T19" fmla="*/ 11 h 472"/>
                <a:gd name="T20" fmla="*/ 46 w 479"/>
                <a:gd name="T21" fmla="*/ 97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9" h="472">
                  <a:moveTo>
                    <a:pt x="46" y="97"/>
                  </a:moveTo>
                  <a:cubicBezTo>
                    <a:pt x="37" y="110"/>
                    <a:pt x="29" y="124"/>
                    <a:pt x="24" y="139"/>
                  </a:cubicBezTo>
                  <a:cubicBezTo>
                    <a:pt x="0" y="214"/>
                    <a:pt x="6" y="298"/>
                    <a:pt x="39" y="369"/>
                  </a:cubicBezTo>
                  <a:cubicBezTo>
                    <a:pt x="56" y="405"/>
                    <a:pt x="81" y="438"/>
                    <a:pt x="117" y="455"/>
                  </a:cubicBezTo>
                  <a:cubicBezTo>
                    <a:pt x="137" y="464"/>
                    <a:pt x="160" y="467"/>
                    <a:pt x="182" y="468"/>
                  </a:cubicBezTo>
                  <a:cubicBezTo>
                    <a:pt x="238" y="472"/>
                    <a:pt x="295" y="468"/>
                    <a:pt x="346" y="447"/>
                  </a:cubicBezTo>
                  <a:cubicBezTo>
                    <a:pt x="398" y="426"/>
                    <a:pt x="443" y="387"/>
                    <a:pt x="464" y="335"/>
                  </a:cubicBezTo>
                  <a:cubicBezTo>
                    <a:pt x="475" y="308"/>
                    <a:pt x="479" y="279"/>
                    <a:pt x="479" y="249"/>
                  </a:cubicBezTo>
                  <a:cubicBezTo>
                    <a:pt x="479" y="199"/>
                    <a:pt x="466" y="148"/>
                    <a:pt x="438" y="106"/>
                  </a:cubicBezTo>
                  <a:cubicBezTo>
                    <a:pt x="404" y="53"/>
                    <a:pt x="348" y="20"/>
                    <a:pt x="286" y="11"/>
                  </a:cubicBezTo>
                  <a:cubicBezTo>
                    <a:pt x="209" y="0"/>
                    <a:pt x="98" y="30"/>
                    <a:pt x="46" y="97"/>
                  </a:cubicBezTo>
                  <a:close/>
                </a:path>
              </a:pathLst>
            </a:custGeom>
            <a:solidFill>
              <a:srgbClr val="C63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0" name="Freeform 594">
              <a:extLst>
                <a:ext uri="{FF2B5EF4-FFF2-40B4-BE49-F238E27FC236}">
                  <a16:creationId xmlns:a16="http://schemas.microsoft.com/office/drawing/2014/main" id="{D45397F7-9E8E-4288-924C-AEC4AEFEDB70}"/>
                </a:ext>
              </a:extLst>
            </p:cNvPr>
            <p:cNvSpPr>
              <a:spLocks/>
            </p:cNvSpPr>
            <p:nvPr/>
          </p:nvSpPr>
          <p:spPr bwMode="auto">
            <a:xfrm>
              <a:off x="1804" y="2308"/>
              <a:ext cx="561" cy="475"/>
            </a:xfrm>
            <a:custGeom>
              <a:avLst/>
              <a:gdLst>
                <a:gd name="T0" fmla="*/ 464 w 479"/>
                <a:gd name="T1" fmla="*/ 269 h 406"/>
                <a:gd name="T2" fmla="*/ 479 w 479"/>
                <a:gd name="T3" fmla="*/ 183 h 406"/>
                <a:gd name="T4" fmla="*/ 479 w 479"/>
                <a:gd name="T5" fmla="*/ 165 h 406"/>
                <a:gd name="T6" fmla="*/ 478 w 479"/>
                <a:gd name="T7" fmla="*/ 162 h 406"/>
                <a:gd name="T8" fmla="*/ 418 w 479"/>
                <a:gd name="T9" fmla="*/ 274 h 406"/>
                <a:gd name="T10" fmla="*/ 362 w 479"/>
                <a:gd name="T11" fmla="*/ 304 h 406"/>
                <a:gd name="T12" fmla="*/ 138 w 479"/>
                <a:gd name="T13" fmla="*/ 281 h 406"/>
                <a:gd name="T14" fmla="*/ 55 w 479"/>
                <a:gd name="T15" fmla="*/ 99 h 406"/>
                <a:gd name="T16" fmla="*/ 77 w 479"/>
                <a:gd name="T17" fmla="*/ 0 h 406"/>
                <a:gd name="T18" fmla="*/ 46 w 479"/>
                <a:gd name="T19" fmla="*/ 31 h 406"/>
                <a:gd name="T20" fmla="*/ 24 w 479"/>
                <a:gd name="T21" fmla="*/ 73 h 406"/>
                <a:gd name="T22" fmla="*/ 39 w 479"/>
                <a:gd name="T23" fmla="*/ 303 h 406"/>
                <a:gd name="T24" fmla="*/ 117 w 479"/>
                <a:gd name="T25" fmla="*/ 389 h 406"/>
                <a:gd name="T26" fmla="*/ 182 w 479"/>
                <a:gd name="T27" fmla="*/ 402 h 406"/>
                <a:gd name="T28" fmla="*/ 346 w 479"/>
                <a:gd name="T29" fmla="*/ 381 h 406"/>
                <a:gd name="T30" fmla="*/ 464 w 479"/>
                <a:gd name="T31" fmla="*/ 269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9" h="406">
                  <a:moveTo>
                    <a:pt x="464" y="269"/>
                  </a:moveTo>
                  <a:cubicBezTo>
                    <a:pt x="475" y="242"/>
                    <a:pt x="479" y="213"/>
                    <a:pt x="479" y="183"/>
                  </a:cubicBezTo>
                  <a:cubicBezTo>
                    <a:pt x="479" y="177"/>
                    <a:pt x="479" y="171"/>
                    <a:pt x="479" y="165"/>
                  </a:cubicBezTo>
                  <a:cubicBezTo>
                    <a:pt x="478" y="164"/>
                    <a:pt x="478" y="163"/>
                    <a:pt x="478" y="162"/>
                  </a:cubicBezTo>
                  <a:cubicBezTo>
                    <a:pt x="465" y="203"/>
                    <a:pt x="450" y="246"/>
                    <a:pt x="418" y="274"/>
                  </a:cubicBezTo>
                  <a:cubicBezTo>
                    <a:pt x="401" y="288"/>
                    <a:pt x="382" y="297"/>
                    <a:pt x="362" y="304"/>
                  </a:cubicBezTo>
                  <a:cubicBezTo>
                    <a:pt x="288" y="331"/>
                    <a:pt x="200" y="329"/>
                    <a:pt x="138" y="281"/>
                  </a:cubicBezTo>
                  <a:cubicBezTo>
                    <a:pt x="83" y="239"/>
                    <a:pt x="57" y="168"/>
                    <a:pt x="55" y="99"/>
                  </a:cubicBezTo>
                  <a:cubicBezTo>
                    <a:pt x="54" y="65"/>
                    <a:pt x="60" y="28"/>
                    <a:pt x="77" y="0"/>
                  </a:cubicBezTo>
                  <a:cubicBezTo>
                    <a:pt x="66" y="9"/>
                    <a:pt x="55" y="20"/>
                    <a:pt x="46" y="31"/>
                  </a:cubicBezTo>
                  <a:cubicBezTo>
                    <a:pt x="37" y="44"/>
                    <a:pt x="29" y="58"/>
                    <a:pt x="24" y="73"/>
                  </a:cubicBezTo>
                  <a:cubicBezTo>
                    <a:pt x="0" y="148"/>
                    <a:pt x="6" y="232"/>
                    <a:pt x="39" y="303"/>
                  </a:cubicBezTo>
                  <a:cubicBezTo>
                    <a:pt x="56" y="339"/>
                    <a:pt x="81" y="372"/>
                    <a:pt x="117" y="389"/>
                  </a:cubicBezTo>
                  <a:cubicBezTo>
                    <a:pt x="137" y="398"/>
                    <a:pt x="160" y="401"/>
                    <a:pt x="182" y="402"/>
                  </a:cubicBezTo>
                  <a:cubicBezTo>
                    <a:pt x="238" y="406"/>
                    <a:pt x="295" y="402"/>
                    <a:pt x="346" y="381"/>
                  </a:cubicBezTo>
                  <a:cubicBezTo>
                    <a:pt x="398" y="360"/>
                    <a:pt x="443" y="321"/>
                    <a:pt x="464" y="269"/>
                  </a:cubicBezTo>
                  <a:close/>
                </a:path>
              </a:pathLst>
            </a:custGeom>
            <a:solidFill>
              <a:srgbClr val="A531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1" name="Freeform 595">
              <a:extLst>
                <a:ext uri="{FF2B5EF4-FFF2-40B4-BE49-F238E27FC236}">
                  <a16:creationId xmlns:a16="http://schemas.microsoft.com/office/drawing/2014/main" id="{07206ABF-6D51-4A47-9091-DB36033175CF}"/>
                </a:ext>
              </a:extLst>
            </p:cNvPr>
            <p:cNvSpPr>
              <a:spLocks/>
            </p:cNvSpPr>
            <p:nvPr/>
          </p:nvSpPr>
          <p:spPr bwMode="auto">
            <a:xfrm>
              <a:off x="2174" y="2304"/>
              <a:ext cx="127" cy="130"/>
            </a:xfrm>
            <a:custGeom>
              <a:avLst/>
              <a:gdLst>
                <a:gd name="T0" fmla="*/ 103 w 109"/>
                <a:gd name="T1" fmla="*/ 60 h 111"/>
                <a:gd name="T2" fmla="*/ 92 w 109"/>
                <a:gd name="T3" fmla="*/ 45 h 111"/>
                <a:gd name="T4" fmla="*/ 73 w 109"/>
                <a:gd name="T5" fmla="*/ 26 h 111"/>
                <a:gd name="T6" fmla="*/ 47 w 109"/>
                <a:gd name="T7" fmla="*/ 7 h 111"/>
                <a:gd name="T8" fmla="*/ 25 w 109"/>
                <a:gd name="T9" fmla="*/ 0 h 111"/>
                <a:gd name="T10" fmla="*/ 17 w 109"/>
                <a:gd name="T11" fmla="*/ 0 h 111"/>
                <a:gd name="T12" fmla="*/ 12 w 109"/>
                <a:gd name="T13" fmla="*/ 3 h 111"/>
                <a:gd name="T14" fmla="*/ 9 w 109"/>
                <a:gd name="T15" fmla="*/ 5 h 111"/>
                <a:gd name="T16" fmla="*/ 9 w 109"/>
                <a:gd name="T17" fmla="*/ 4 h 111"/>
                <a:gd name="T18" fmla="*/ 2 w 109"/>
                <a:gd name="T19" fmla="*/ 14 h 111"/>
                <a:gd name="T20" fmla="*/ 1 w 109"/>
                <a:gd name="T21" fmla="*/ 17 h 111"/>
                <a:gd name="T22" fmla="*/ 1 w 109"/>
                <a:gd name="T23" fmla="*/ 28 h 111"/>
                <a:gd name="T24" fmla="*/ 3 w 109"/>
                <a:gd name="T25" fmla="*/ 32 h 111"/>
                <a:gd name="T26" fmla="*/ 3 w 109"/>
                <a:gd name="T27" fmla="*/ 32 h 111"/>
                <a:gd name="T28" fmla="*/ 4 w 109"/>
                <a:gd name="T29" fmla="*/ 35 h 111"/>
                <a:gd name="T30" fmla="*/ 3 w 109"/>
                <a:gd name="T31" fmla="*/ 33 h 111"/>
                <a:gd name="T32" fmla="*/ 7 w 109"/>
                <a:gd name="T33" fmla="*/ 40 h 111"/>
                <a:gd name="T34" fmla="*/ 16 w 109"/>
                <a:gd name="T35" fmla="*/ 50 h 111"/>
                <a:gd name="T36" fmla="*/ 29 w 109"/>
                <a:gd name="T37" fmla="*/ 61 h 111"/>
                <a:gd name="T38" fmla="*/ 49 w 109"/>
                <a:gd name="T39" fmla="*/ 82 h 111"/>
                <a:gd name="T40" fmla="*/ 53 w 109"/>
                <a:gd name="T41" fmla="*/ 89 h 111"/>
                <a:gd name="T42" fmla="*/ 63 w 109"/>
                <a:gd name="T43" fmla="*/ 102 h 111"/>
                <a:gd name="T44" fmla="*/ 89 w 109"/>
                <a:gd name="T45" fmla="*/ 109 h 111"/>
                <a:gd name="T46" fmla="*/ 107 w 109"/>
                <a:gd name="T47" fmla="*/ 90 h 111"/>
                <a:gd name="T48" fmla="*/ 103 w 109"/>
                <a:gd name="T49" fmla="*/ 6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9" h="111">
                  <a:moveTo>
                    <a:pt x="103" y="60"/>
                  </a:moveTo>
                  <a:cubicBezTo>
                    <a:pt x="100" y="55"/>
                    <a:pt x="96" y="50"/>
                    <a:pt x="92" y="45"/>
                  </a:cubicBezTo>
                  <a:cubicBezTo>
                    <a:pt x="86" y="38"/>
                    <a:pt x="79" y="32"/>
                    <a:pt x="73" y="26"/>
                  </a:cubicBezTo>
                  <a:cubicBezTo>
                    <a:pt x="65" y="19"/>
                    <a:pt x="56" y="12"/>
                    <a:pt x="47" y="7"/>
                  </a:cubicBezTo>
                  <a:cubicBezTo>
                    <a:pt x="40" y="3"/>
                    <a:pt x="33" y="0"/>
                    <a:pt x="25" y="0"/>
                  </a:cubicBezTo>
                  <a:cubicBezTo>
                    <a:pt x="22" y="0"/>
                    <a:pt x="19" y="0"/>
                    <a:pt x="17" y="0"/>
                  </a:cubicBezTo>
                  <a:cubicBezTo>
                    <a:pt x="15" y="1"/>
                    <a:pt x="14" y="2"/>
                    <a:pt x="12" y="3"/>
                  </a:cubicBezTo>
                  <a:cubicBezTo>
                    <a:pt x="7" y="7"/>
                    <a:pt x="6" y="8"/>
                    <a:pt x="9" y="5"/>
                  </a:cubicBezTo>
                  <a:cubicBezTo>
                    <a:pt x="12" y="3"/>
                    <a:pt x="10" y="4"/>
                    <a:pt x="9" y="4"/>
                  </a:cubicBezTo>
                  <a:cubicBezTo>
                    <a:pt x="6" y="7"/>
                    <a:pt x="2" y="10"/>
                    <a:pt x="2" y="14"/>
                  </a:cubicBezTo>
                  <a:cubicBezTo>
                    <a:pt x="1" y="15"/>
                    <a:pt x="1" y="16"/>
                    <a:pt x="1" y="17"/>
                  </a:cubicBezTo>
                  <a:cubicBezTo>
                    <a:pt x="0" y="21"/>
                    <a:pt x="0" y="25"/>
                    <a:pt x="1" y="28"/>
                  </a:cubicBezTo>
                  <a:cubicBezTo>
                    <a:pt x="2" y="30"/>
                    <a:pt x="2" y="31"/>
                    <a:pt x="3" y="32"/>
                  </a:cubicBezTo>
                  <a:cubicBezTo>
                    <a:pt x="3" y="32"/>
                    <a:pt x="3" y="32"/>
                    <a:pt x="3" y="32"/>
                  </a:cubicBezTo>
                  <a:cubicBezTo>
                    <a:pt x="3" y="33"/>
                    <a:pt x="4" y="34"/>
                    <a:pt x="4" y="35"/>
                  </a:cubicBezTo>
                  <a:cubicBezTo>
                    <a:pt x="4" y="34"/>
                    <a:pt x="4" y="34"/>
                    <a:pt x="3" y="33"/>
                  </a:cubicBezTo>
                  <a:cubicBezTo>
                    <a:pt x="4" y="35"/>
                    <a:pt x="6" y="38"/>
                    <a:pt x="7" y="40"/>
                  </a:cubicBezTo>
                  <a:cubicBezTo>
                    <a:pt x="10" y="44"/>
                    <a:pt x="13" y="47"/>
                    <a:pt x="16" y="50"/>
                  </a:cubicBezTo>
                  <a:cubicBezTo>
                    <a:pt x="20" y="54"/>
                    <a:pt x="25" y="58"/>
                    <a:pt x="29" y="61"/>
                  </a:cubicBezTo>
                  <a:cubicBezTo>
                    <a:pt x="36" y="68"/>
                    <a:pt x="42" y="75"/>
                    <a:pt x="49" y="82"/>
                  </a:cubicBezTo>
                  <a:cubicBezTo>
                    <a:pt x="50" y="84"/>
                    <a:pt x="52" y="87"/>
                    <a:pt x="53" y="89"/>
                  </a:cubicBezTo>
                  <a:cubicBezTo>
                    <a:pt x="56" y="94"/>
                    <a:pt x="59" y="98"/>
                    <a:pt x="63" y="102"/>
                  </a:cubicBezTo>
                  <a:cubicBezTo>
                    <a:pt x="69" y="109"/>
                    <a:pt x="80" y="111"/>
                    <a:pt x="89" y="109"/>
                  </a:cubicBezTo>
                  <a:cubicBezTo>
                    <a:pt x="97" y="106"/>
                    <a:pt x="106" y="99"/>
                    <a:pt x="107" y="90"/>
                  </a:cubicBezTo>
                  <a:cubicBezTo>
                    <a:pt x="109" y="79"/>
                    <a:pt x="108" y="70"/>
                    <a:pt x="103" y="60"/>
                  </a:cubicBezTo>
                  <a:close/>
                </a:path>
              </a:pathLst>
            </a:custGeom>
            <a:solidFill>
              <a:srgbClr val="CB51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2" name="Freeform 596">
              <a:extLst>
                <a:ext uri="{FF2B5EF4-FFF2-40B4-BE49-F238E27FC236}">
                  <a16:creationId xmlns:a16="http://schemas.microsoft.com/office/drawing/2014/main" id="{D07D43B5-06C4-4995-B747-F74A828C8EEB}"/>
                </a:ext>
              </a:extLst>
            </p:cNvPr>
            <p:cNvSpPr>
              <a:spLocks/>
            </p:cNvSpPr>
            <p:nvPr/>
          </p:nvSpPr>
          <p:spPr bwMode="auto">
            <a:xfrm>
              <a:off x="2208" y="2324"/>
              <a:ext cx="63" cy="65"/>
            </a:xfrm>
            <a:custGeom>
              <a:avLst/>
              <a:gdLst>
                <a:gd name="T0" fmla="*/ 50 w 54"/>
                <a:gd name="T1" fmla="*/ 49 h 55"/>
                <a:gd name="T2" fmla="*/ 52 w 54"/>
                <a:gd name="T3" fmla="*/ 36 h 55"/>
                <a:gd name="T4" fmla="*/ 51 w 54"/>
                <a:gd name="T5" fmla="*/ 32 h 55"/>
                <a:gd name="T6" fmla="*/ 48 w 54"/>
                <a:gd name="T7" fmla="*/ 26 h 55"/>
                <a:gd name="T8" fmla="*/ 44 w 54"/>
                <a:gd name="T9" fmla="*/ 21 h 55"/>
                <a:gd name="T10" fmla="*/ 34 w 54"/>
                <a:gd name="T11" fmla="*/ 12 h 55"/>
                <a:gd name="T12" fmla="*/ 6 w 54"/>
                <a:gd name="T13" fmla="*/ 5 h 55"/>
                <a:gd name="T14" fmla="*/ 9 w 54"/>
                <a:gd name="T15" fmla="*/ 4 h 55"/>
                <a:gd name="T16" fmla="*/ 8 w 54"/>
                <a:gd name="T17" fmla="*/ 4 h 55"/>
                <a:gd name="T18" fmla="*/ 2 w 54"/>
                <a:gd name="T19" fmla="*/ 9 h 55"/>
                <a:gd name="T20" fmla="*/ 1 w 54"/>
                <a:gd name="T21" fmla="*/ 15 h 55"/>
                <a:gd name="T22" fmla="*/ 1 w 54"/>
                <a:gd name="T23" fmla="*/ 15 h 55"/>
                <a:gd name="T24" fmla="*/ 1 w 54"/>
                <a:gd name="T25" fmla="*/ 15 h 55"/>
                <a:gd name="T26" fmla="*/ 1 w 54"/>
                <a:gd name="T27" fmla="*/ 15 h 55"/>
                <a:gd name="T28" fmla="*/ 2 w 54"/>
                <a:gd name="T29" fmla="*/ 20 h 55"/>
                <a:gd name="T30" fmla="*/ 4 w 54"/>
                <a:gd name="T31" fmla="*/ 25 h 55"/>
                <a:gd name="T32" fmla="*/ 8 w 54"/>
                <a:gd name="T33" fmla="*/ 31 h 55"/>
                <a:gd name="T34" fmla="*/ 13 w 54"/>
                <a:gd name="T35" fmla="*/ 36 h 55"/>
                <a:gd name="T36" fmla="*/ 11 w 54"/>
                <a:gd name="T37" fmla="*/ 33 h 55"/>
                <a:gd name="T38" fmla="*/ 16 w 54"/>
                <a:gd name="T39" fmla="*/ 40 h 55"/>
                <a:gd name="T40" fmla="*/ 20 w 54"/>
                <a:gd name="T41" fmla="*/ 44 h 55"/>
                <a:gd name="T42" fmla="*/ 26 w 54"/>
                <a:gd name="T43" fmla="*/ 50 h 55"/>
                <a:gd name="T44" fmla="*/ 31 w 54"/>
                <a:gd name="T45" fmla="*/ 53 h 55"/>
                <a:gd name="T46" fmla="*/ 45 w 54"/>
                <a:gd name="T47" fmla="*/ 53 h 55"/>
                <a:gd name="T48" fmla="*/ 50 w 54"/>
                <a:gd name="T4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55">
                  <a:moveTo>
                    <a:pt x="50" y="49"/>
                  </a:moveTo>
                  <a:cubicBezTo>
                    <a:pt x="52" y="45"/>
                    <a:pt x="54" y="40"/>
                    <a:pt x="52" y="36"/>
                  </a:cubicBezTo>
                  <a:cubicBezTo>
                    <a:pt x="52" y="34"/>
                    <a:pt x="51" y="33"/>
                    <a:pt x="51" y="32"/>
                  </a:cubicBezTo>
                  <a:cubicBezTo>
                    <a:pt x="50" y="30"/>
                    <a:pt x="49" y="28"/>
                    <a:pt x="48" y="26"/>
                  </a:cubicBezTo>
                  <a:cubicBezTo>
                    <a:pt x="47" y="24"/>
                    <a:pt x="46" y="23"/>
                    <a:pt x="44" y="21"/>
                  </a:cubicBezTo>
                  <a:cubicBezTo>
                    <a:pt x="41" y="18"/>
                    <a:pt x="38" y="14"/>
                    <a:pt x="34" y="12"/>
                  </a:cubicBezTo>
                  <a:cubicBezTo>
                    <a:pt x="27" y="7"/>
                    <a:pt x="15" y="0"/>
                    <a:pt x="6" y="5"/>
                  </a:cubicBezTo>
                  <a:cubicBezTo>
                    <a:pt x="7" y="5"/>
                    <a:pt x="8" y="5"/>
                    <a:pt x="9" y="4"/>
                  </a:cubicBezTo>
                  <a:cubicBezTo>
                    <a:pt x="9" y="4"/>
                    <a:pt x="8" y="4"/>
                    <a:pt x="8" y="4"/>
                  </a:cubicBezTo>
                  <a:cubicBezTo>
                    <a:pt x="6" y="5"/>
                    <a:pt x="3" y="7"/>
                    <a:pt x="2" y="9"/>
                  </a:cubicBezTo>
                  <a:cubicBezTo>
                    <a:pt x="1" y="11"/>
                    <a:pt x="1" y="13"/>
                    <a:pt x="1" y="15"/>
                  </a:cubicBezTo>
                  <a:cubicBezTo>
                    <a:pt x="1" y="15"/>
                    <a:pt x="1" y="15"/>
                    <a:pt x="1" y="15"/>
                  </a:cubicBezTo>
                  <a:cubicBezTo>
                    <a:pt x="1" y="15"/>
                    <a:pt x="1" y="15"/>
                    <a:pt x="1" y="15"/>
                  </a:cubicBezTo>
                  <a:cubicBezTo>
                    <a:pt x="1" y="15"/>
                    <a:pt x="1" y="15"/>
                    <a:pt x="1" y="15"/>
                  </a:cubicBezTo>
                  <a:cubicBezTo>
                    <a:pt x="0" y="17"/>
                    <a:pt x="1" y="19"/>
                    <a:pt x="2" y="20"/>
                  </a:cubicBezTo>
                  <a:cubicBezTo>
                    <a:pt x="2" y="22"/>
                    <a:pt x="3" y="24"/>
                    <a:pt x="4" y="25"/>
                  </a:cubicBezTo>
                  <a:cubicBezTo>
                    <a:pt x="5" y="27"/>
                    <a:pt x="7" y="29"/>
                    <a:pt x="8" y="31"/>
                  </a:cubicBezTo>
                  <a:cubicBezTo>
                    <a:pt x="10" y="33"/>
                    <a:pt x="12" y="34"/>
                    <a:pt x="13" y="36"/>
                  </a:cubicBezTo>
                  <a:cubicBezTo>
                    <a:pt x="12" y="35"/>
                    <a:pt x="11" y="34"/>
                    <a:pt x="11" y="33"/>
                  </a:cubicBezTo>
                  <a:cubicBezTo>
                    <a:pt x="12" y="35"/>
                    <a:pt x="14" y="38"/>
                    <a:pt x="16" y="40"/>
                  </a:cubicBezTo>
                  <a:cubicBezTo>
                    <a:pt x="17" y="41"/>
                    <a:pt x="19" y="42"/>
                    <a:pt x="20" y="44"/>
                  </a:cubicBezTo>
                  <a:cubicBezTo>
                    <a:pt x="22" y="46"/>
                    <a:pt x="24" y="48"/>
                    <a:pt x="26" y="50"/>
                  </a:cubicBezTo>
                  <a:cubicBezTo>
                    <a:pt x="28" y="51"/>
                    <a:pt x="29" y="52"/>
                    <a:pt x="31" y="53"/>
                  </a:cubicBezTo>
                  <a:cubicBezTo>
                    <a:pt x="35" y="55"/>
                    <a:pt x="40" y="55"/>
                    <a:pt x="45" y="53"/>
                  </a:cubicBezTo>
                  <a:cubicBezTo>
                    <a:pt x="47" y="52"/>
                    <a:pt x="49" y="51"/>
                    <a:pt x="50" y="49"/>
                  </a:cubicBezTo>
                  <a:close/>
                </a:path>
              </a:pathLst>
            </a:custGeom>
            <a:solidFill>
              <a:srgbClr val="D273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3" name="Freeform 597">
              <a:extLst>
                <a:ext uri="{FF2B5EF4-FFF2-40B4-BE49-F238E27FC236}">
                  <a16:creationId xmlns:a16="http://schemas.microsoft.com/office/drawing/2014/main" id="{A2FFA180-84CC-47B4-86A5-BEB594196DF0}"/>
                </a:ext>
              </a:extLst>
            </p:cNvPr>
            <p:cNvSpPr>
              <a:spLocks/>
            </p:cNvSpPr>
            <p:nvPr/>
          </p:nvSpPr>
          <p:spPr bwMode="auto">
            <a:xfrm>
              <a:off x="2210" y="2348"/>
              <a:ext cx="1" cy="3"/>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0" y="2"/>
                    <a:pt x="1" y="3"/>
                  </a:cubicBezTo>
                  <a:cubicBezTo>
                    <a:pt x="0" y="2"/>
                    <a:pt x="0" y="1"/>
                    <a:pt x="0" y="0"/>
                  </a:cubicBezTo>
                  <a:close/>
                </a:path>
              </a:pathLst>
            </a:custGeom>
            <a:solidFill>
              <a:srgbClr val="DC9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4" name="Freeform 598">
              <a:extLst>
                <a:ext uri="{FF2B5EF4-FFF2-40B4-BE49-F238E27FC236}">
                  <a16:creationId xmlns:a16="http://schemas.microsoft.com/office/drawing/2014/main" id="{F21599EC-3544-4DBD-9DD9-0AC178E121F7}"/>
                </a:ext>
              </a:extLst>
            </p:cNvPr>
            <p:cNvSpPr>
              <a:spLocks/>
            </p:cNvSpPr>
            <p:nvPr/>
          </p:nvSpPr>
          <p:spPr bwMode="auto">
            <a:xfrm>
              <a:off x="2209" y="2348"/>
              <a:ext cx="1"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cubicBezTo>
                    <a:pt x="0" y="0"/>
                    <a:pt x="1" y="0"/>
                    <a:pt x="1" y="0"/>
                  </a:cubicBezTo>
                  <a:close/>
                </a:path>
              </a:pathLst>
            </a:custGeom>
            <a:solidFill>
              <a:srgbClr val="DC9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5" name="Oval 599">
              <a:extLst>
                <a:ext uri="{FF2B5EF4-FFF2-40B4-BE49-F238E27FC236}">
                  <a16:creationId xmlns:a16="http://schemas.microsoft.com/office/drawing/2014/main" id="{DBA06502-EBCD-4EA2-A74C-BFB494C49305}"/>
                </a:ext>
              </a:extLst>
            </p:cNvPr>
            <p:cNvSpPr>
              <a:spLocks noChangeArrowheads="1"/>
            </p:cNvSpPr>
            <p:nvPr/>
          </p:nvSpPr>
          <p:spPr bwMode="auto">
            <a:xfrm>
              <a:off x="2144" y="2216"/>
              <a:ext cx="1" cy="1"/>
            </a:xfrm>
            <a:prstGeom prst="ellipse">
              <a:avLst/>
            </a:prstGeom>
            <a:solidFill>
              <a:srgbClr val="6CA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6" name="Freeform 600">
              <a:extLst>
                <a:ext uri="{FF2B5EF4-FFF2-40B4-BE49-F238E27FC236}">
                  <a16:creationId xmlns:a16="http://schemas.microsoft.com/office/drawing/2014/main" id="{6C3FDB8C-1086-4523-9A4C-BBDF6FA361E1}"/>
                </a:ext>
              </a:extLst>
            </p:cNvPr>
            <p:cNvSpPr>
              <a:spLocks/>
            </p:cNvSpPr>
            <p:nvPr/>
          </p:nvSpPr>
          <p:spPr bwMode="auto">
            <a:xfrm>
              <a:off x="2109" y="2206"/>
              <a:ext cx="2" cy="1"/>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0" y="0"/>
                    <a:pt x="1" y="0"/>
                  </a:cubicBezTo>
                  <a:cubicBezTo>
                    <a:pt x="0" y="0"/>
                    <a:pt x="0" y="1"/>
                    <a:pt x="0" y="1"/>
                  </a:cubicBezTo>
                  <a:close/>
                </a:path>
              </a:pathLst>
            </a:custGeom>
            <a:solidFill>
              <a:srgbClr val="6CA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7" name="Freeform 601">
              <a:extLst>
                <a:ext uri="{FF2B5EF4-FFF2-40B4-BE49-F238E27FC236}">
                  <a16:creationId xmlns:a16="http://schemas.microsoft.com/office/drawing/2014/main" id="{6FEE82BD-1F05-446A-8C14-22CB2CC53830}"/>
                </a:ext>
              </a:extLst>
            </p:cNvPr>
            <p:cNvSpPr>
              <a:spLocks/>
            </p:cNvSpPr>
            <p:nvPr/>
          </p:nvSpPr>
          <p:spPr bwMode="auto">
            <a:xfrm>
              <a:off x="2144" y="2203"/>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0"/>
                    <a:pt x="0" y="0"/>
                  </a:cubicBezTo>
                  <a:close/>
                </a:path>
              </a:pathLst>
            </a:custGeom>
            <a:solidFill>
              <a:srgbClr val="6CA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8" name="Oval 602">
              <a:extLst>
                <a:ext uri="{FF2B5EF4-FFF2-40B4-BE49-F238E27FC236}">
                  <a16:creationId xmlns:a16="http://schemas.microsoft.com/office/drawing/2014/main" id="{9FE3F67C-4E70-41A5-8621-ECAE170B3E67}"/>
                </a:ext>
              </a:extLst>
            </p:cNvPr>
            <p:cNvSpPr>
              <a:spLocks noChangeArrowheads="1"/>
            </p:cNvSpPr>
            <p:nvPr/>
          </p:nvSpPr>
          <p:spPr bwMode="auto">
            <a:xfrm>
              <a:off x="2109" y="2207"/>
              <a:ext cx="1" cy="1"/>
            </a:xfrm>
            <a:prstGeom prst="ellipse">
              <a:avLst/>
            </a:prstGeom>
            <a:solidFill>
              <a:srgbClr val="6CA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9" name="Freeform 603">
              <a:extLst>
                <a:ext uri="{FF2B5EF4-FFF2-40B4-BE49-F238E27FC236}">
                  <a16:creationId xmlns:a16="http://schemas.microsoft.com/office/drawing/2014/main" id="{26A6B404-C01B-4D4E-9DE8-1D4B3250E6D2}"/>
                </a:ext>
              </a:extLst>
            </p:cNvPr>
            <p:cNvSpPr>
              <a:spLocks/>
            </p:cNvSpPr>
            <p:nvPr/>
          </p:nvSpPr>
          <p:spPr bwMode="auto">
            <a:xfrm>
              <a:off x="1933" y="2191"/>
              <a:ext cx="252" cy="192"/>
            </a:xfrm>
            <a:custGeom>
              <a:avLst/>
              <a:gdLst>
                <a:gd name="T0" fmla="*/ 203 w 216"/>
                <a:gd name="T1" fmla="*/ 77 h 164"/>
                <a:gd name="T2" fmla="*/ 198 w 216"/>
                <a:gd name="T3" fmla="*/ 77 h 164"/>
                <a:gd name="T4" fmla="*/ 192 w 216"/>
                <a:gd name="T5" fmla="*/ 76 h 164"/>
                <a:gd name="T6" fmla="*/ 171 w 216"/>
                <a:gd name="T7" fmla="*/ 71 h 164"/>
                <a:gd name="T8" fmla="*/ 165 w 216"/>
                <a:gd name="T9" fmla="*/ 69 h 164"/>
                <a:gd name="T10" fmla="*/ 159 w 216"/>
                <a:gd name="T11" fmla="*/ 60 h 164"/>
                <a:gd name="T12" fmla="*/ 166 w 216"/>
                <a:gd name="T13" fmla="*/ 52 h 164"/>
                <a:gd name="T14" fmla="*/ 173 w 216"/>
                <a:gd name="T15" fmla="*/ 43 h 164"/>
                <a:gd name="T16" fmla="*/ 175 w 216"/>
                <a:gd name="T17" fmla="*/ 38 h 164"/>
                <a:gd name="T18" fmla="*/ 176 w 216"/>
                <a:gd name="T19" fmla="*/ 37 h 164"/>
                <a:gd name="T20" fmla="*/ 179 w 216"/>
                <a:gd name="T21" fmla="*/ 31 h 164"/>
                <a:gd name="T22" fmla="*/ 181 w 216"/>
                <a:gd name="T23" fmla="*/ 26 h 164"/>
                <a:gd name="T24" fmla="*/ 181 w 216"/>
                <a:gd name="T25" fmla="*/ 22 h 164"/>
                <a:gd name="T26" fmla="*/ 181 w 216"/>
                <a:gd name="T27" fmla="*/ 22 h 164"/>
                <a:gd name="T28" fmla="*/ 182 w 216"/>
                <a:gd name="T29" fmla="*/ 21 h 164"/>
                <a:gd name="T30" fmla="*/ 181 w 216"/>
                <a:gd name="T31" fmla="*/ 11 h 164"/>
                <a:gd name="T32" fmla="*/ 167 w 216"/>
                <a:gd name="T33" fmla="*/ 2 h 164"/>
                <a:gd name="T34" fmla="*/ 164 w 216"/>
                <a:gd name="T35" fmla="*/ 4 h 164"/>
                <a:gd name="T36" fmla="*/ 158 w 216"/>
                <a:gd name="T37" fmla="*/ 8 h 164"/>
                <a:gd name="T38" fmla="*/ 155 w 216"/>
                <a:gd name="T39" fmla="*/ 11 h 164"/>
                <a:gd name="T40" fmla="*/ 152 w 216"/>
                <a:gd name="T41" fmla="*/ 13 h 164"/>
                <a:gd name="T42" fmla="*/ 153 w 216"/>
                <a:gd name="T43" fmla="*/ 13 h 164"/>
                <a:gd name="T44" fmla="*/ 151 w 216"/>
                <a:gd name="T45" fmla="*/ 14 h 164"/>
                <a:gd name="T46" fmla="*/ 145 w 216"/>
                <a:gd name="T47" fmla="*/ 18 h 164"/>
                <a:gd name="T48" fmla="*/ 140 w 216"/>
                <a:gd name="T49" fmla="*/ 21 h 164"/>
                <a:gd name="T50" fmla="*/ 116 w 216"/>
                <a:gd name="T51" fmla="*/ 35 h 164"/>
                <a:gd name="T52" fmla="*/ 95 w 216"/>
                <a:gd name="T53" fmla="*/ 46 h 164"/>
                <a:gd name="T54" fmla="*/ 79 w 216"/>
                <a:gd name="T55" fmla="*/ 48 h 164"/>
                <a:gd name="T56" fmla="*/ 75 w 216"/>
                <a:gd name="T57" fmla="*/ 48 h 164"/>
                <a:gd name="T58" fmla="*/ 69 w 216"/>
                <a:gd name="T59" fmla="*/ 47 h 164"/>
                <a:gd name="T60" fmla="*/ 59 w 216"/>
                <a:gd name="T61" fmla="*/ 45 h 164"/>
                <a:gd name="T62" fmla="*/ 53 w 216"/>
                <a:gd name="T63" fmla="*/ 43 h 164"/>
                <a:gd name="T64" fmla="*/ 45 w 216"/>
                <a:gd name="T65" fmla="*/ 40 h 164"/>
                <a:gd name="T66" fmla="*/ 38 w 216"/>
                <a:gd name="T67" fmla="*/ 36 h 164"/>
                <a:gd name="T68" fmla="*/ 13 w 216"/>
                <a:gd name="T69" fmla="*/ 26 h 164"/>
                <a:gd name="T70" fmla="*/ 18 w 216"/>
                <a:gd name="T71" fmla="*/ 56 h 164"/>
                <a:gd name="T72" fmla="*/ 26 w 216"/>
                <a:gd name="T73" fmla="*/ 65 h 164"/>
                <a:gd name="T74" fmla="*/ 40 w 216"/>
                <a:gd name="T75" fmla="*/ 79 h 164"/>
                <a:gd name="T76" fmla="*/ 48 w 216"/>
                <a:gd name="T77" fmla="*/ 91 h 164"/>
                <a:gd name="T78" fmla="*/ 43 w 216"/>
                <a:gd name="T79" fmla="*/ 96 h 164"/>
                <a:gd name="T80" fmla="*/ 33 w 216"/>
                <a:gd name="T81" fmla="*/ 101 h 164"/>
                <a:gd name="T82" fmla="*/ 31 w 216"/>
                <a:gd name="T83" fmla="*/ 102 h 164"/>
                <a:gd name="T84" fmla="*/ 20 w 216"/>
                <a:gd name="T85" fmla="*/ 107 h 164"/>
                <a:gd name="T86" fmla="*/ 18 w 216"/>
                <a:gd name="T87" fmla="*/ 107 h 164"/>
                <a:gd name="T88" fmla="*/ 7 w 216"/>
                <a:gd name="T89" fmla="*/ 112 h 164"/>
                <a:gd name="T90" fmla="*/ 13 w 216"/>
                <a:gd name="T91" fmla="*/ 132 h 164"/>
                <a:gd name="T92" fmla="*/ 27 w 216"/>
                <a:gd name="T93" fmla="*/ 137 h 164"/>
                <a:gd name="T94" fmla="*/ 53 w 216"/>
                <a:gd name="T95" fmla="*/ 137 h 164"/>
                <a:gd name="T96" fmla="*/ 60 w 216"/>
                <a:gd name="T97" fmla="*/ 136 h 164"/>
                <a:gd name="T98" fmla="*/ 62 w 216"/>
                <a:gd name="T99" fmla="*/ 136 h 164"/>
                <a:gd name="T100" fmla="*/ 68 w 216"/>
                <a:gd name="T101" fmla="*/ 134 h 164"/>
                <a:gd name="T102" fmla="*/ 90 w 216"/>
                <a:gd name="T103" fmla="*/ 123 h 164"/>
                <a:gd name="T104" fmla="*/ 90 w 216"/>
                <a:gd name="T105" fmla="*/ 123 h 164"/>
                <a:gd name="T106" fmla="*/ 89 w 216"/>
                <a:gd name="T107" fmla="*/ 129 h 164"/>
                <a:gd name="T108" fmla="*/ 86 w 216"/>
                <a:gd name="T109" fmla="*/ 137 h 164"/>
                <a:gd name="T110" fmla="*/ 85 w 216"/>
                <a:gd name="T111" fmla="*/ 143 h 164"/>
                <a:gd name="T112" fmla="*/ 84 w 216"/>
                <a:gd name="T113" fmla="*/ 151 h 164"/>
                <a:gd name="T114" fmla="*/ 93 w 216"/>
                <a:gd name="T115" fmla="*/ 163 h 164"/>
                <a:gd name="T116" fmla="*/ 110 w 216"/>
                <a:gd name="T117" fmla="*/ 161 h 164"/>
                <a:gd name="T118" fmla="*/ 138 w 216"/>
                <a:gd name="T119" fmla="*/ 121 h 164"/>
                <a:gd name="T120" fmla="*/ 156 w 216"/>
                <a:gd name="T121" fmla="*/ 114 h 164"/>
                <a:gd name="T122" fmla="*/ 207 w 216"/>
                <a:gd name="T123" fmla="*/ 10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 h="164">
                  <a:moveTo>
                    <a:pt x="210" y="82"/>
                  </a:moveTo>
                  <a:cubicBezTo>
                    <a:pt x="208" y="80"/>
                    <a:pt x="206" y="78"/>
                    <a:pt x="203" y="77"/>
                  </a:cubicBezTo>
                  <a:cubicBezTo>
                    <a:pt x="202" y="77"/>
                    <a:pt x="201" y="77"/>
                    <a:pt x="199" y="77"/>
                  </a:cubicBezTo>
                  <a:cubicBezTo>
                    <a:pt x="199" y="77"/>
                    <a:pt x="199" y="77"/>
                    <a:pt x="198" y="77"/>
                  </a:cubicBezTo>
                  <a:cubicBezTo>
                    <a:pt x="196" y="76"/>
                    <a:pt x="194" y="76"/>
                    <a:pt x="192" y="76"/>
                  </a:cubicBezTo>
                  <a:cubicBezTo>
                    <a:pt x="192" y="76"/>
                    <a:pt x="192" y="76"/>
                    <a:pt x="192" y="76"/>
                  </a:cubicBezTo>
                  <a:cubicBezTo>
                    <a:pt x="191" y="76"/>
                    <a:pt x="190" y="76"/>
                    <a:pt x="190" y="75"/>
                  </a:cubicBezTo>
                  <a:cubicBezTo>
                    <a:pt x="183" y="74"/>
                    <a:pt x="177" y="73"/>
                    <a:pt x="171" y="71"/>
                  </a:cubicBezTo>
                  <a:cubicBezTo>
                    <a:pt x="169" y="70"/>
                    <a:pt x="167" y="69"/>
                    <a:pt x="165" y="69"/>
                  </a:cubicBezTo>
                  <a:cubicBezTo>
                    <a:pt x="165" y="69"/>
                    <a:pt x="165" y="69"/>
                    <a:pt x="165" y="69"/>
                  </a:cubicBezTo>
                  <a:cubicBezTo>
                    <a:pt x="162" y="67"/>
                    <a:pt x="159" y="65"/>
                    <a:pt x="155" y="64"/>
                  </a:cubicBezTo>
                  <a:cubicBezTo>
                    <a:pt x="157" y="63"/>
                    <a:pt x="158" y="62"/>
                    <a:pt x="159" y="60"/>
                  </a:cubicBezTo>
                  <a:cubicBezTo>
                    <a:pt x="160" y="59"/>
                    <a:pt x="166" y="52"/>
                    <a:pt x="166" y="52"/>
                  </a:cubicBezTo>
                  <a:cubicBezTo>
                    <a:pt x="166" y="52"/>
                    <a:pt x="166" y="52"/>
                    <a:pt x="166" y="52"/>
                  </a:cubicBezTo>
                  <a:cubicBezTo>
                    <a:pt x="166" y="52"/>
                    <a:pt x="167" y="51"/>
                    <a:pt x="167" y="51"/>
                  </a:cubicBezTo>
                  <a:cubicBezTo>
                    <a:pt x="169" y="49"/>
                    <a:pt x="171" y="46"/>
                    <a:pt x="173" y="43"/>
                  </a:cubicBezTo>
                  <a:cubicBezTo>
                    <a:pt x="173" y="43"/>
                    <a:pt x="173" y="42"/>
                    <a:pt x="174" y="41"/>
                  </a:cubicBezTo>
                  <a:cubicBezTo>
                    <a:pt x="175" y="40"/>
                    <a:pt x="175" y="39"/>
                    <a:pt x="175" y="38"/>
                  </a:cubicBezTo>
                  <a:cubicBezTo>
                    <a:pt x="175" y="38"/>
                    <a:pt x="175" y="38"/>
                    <a:pt x="176" y="38"/>
                  </a:cubicBezTo>
                  <a:cubicBezTo>
                    <a:pt x="176" y="38"/>
                    <a:pt x="176" y="38"/>
                    <a:pt x="176" y="37"/>
                  </a:cubicBezTo>
                  <a:cubicBezTo>
                    <a:pt x="176" y="37"/>
                    <a:pt x="176" y="37"/>
                    <a:pt x="176" y="36"/>
                  </a:cubicBezTo>
                  <a:cubicBezTo>
                    <a:pt x="177" y="35"/>
                    <a:pt x="180" y="31"/>
                    <a:pt x="179" y="31"/>
                  </a:cubicBezTo>
                  <a:cubicBezTo>
                    <a:pt x="179" y="30"/>
                    <a:pt x="179" y="30"/>
                    <a:pt x="179" y="30"/>
                  </a:cubicBezTo>
                  <a:cubicBezTo>
                    <a:pt x="180" y="29"/>
                    <a:pt x="180" y="28"/>
                    <a:pt x="181" y="26"/>
                  </a:cubicBezTo>
                  <a:cubicBezTo>
                    <a:pt x="181" y="25"/>
                    <a:pt x="181" y="24"/>
                    <a:pt x="181" y="23"/>
                  </a:cubicBezTo>
                  <a:cubicBezTo>
                    <a:pt x="181" y="23"/>
                    <a:pt x="181" y="22"/>
                    <a:pt x="181" y="22"/>
                  </a:cubicBezTo>
                  <a:cubicBezTo>
                    <a:pt x="181" y="22"/>
                    <a:pt x="181" y="23"/>
                    <a:pt x="181" y="23"/>
                  </a:cubicBezTo>
                  <a:cubicBezTo>
                    <a:pt x="181" y="23"/>
                    <a:pt x="181" y="22"/>
                    <a:pt x="181" y="22"/>
                  </a:cubicBezTo>
                  <a:cubicBezTo>
                    <a:pt x="182" y="21"/>
                    <a:pt x="182" y="21"/>
                    <a:pt x="181" y="22"/>
                  </a:cubicBezTo>
                  <a:cubicBezTo>
                    <a:pt x="182" y="22"/>
                    <a:pt x="182" y="21"/>
                    <a:pt x="182" y="21"/>
                  </a:cubicBezTo>
                  <a:cubicBezTo>
                    <a:pt x="182" y="18"/>
                    <a:pt x="183" y="14"/>
                    <a:pt x="182" y="12"/>
                  </a:cubicBezTo>
                  <a:cubicBezTo>
                    <a:pt x="182" y="12"/>
                    <a:pt x="181" y="12"/>
                    <a:pt x="181" y="11"/>
                  </a:cubicBezTo>
                  <a:cubicBezTo>
                    <a:pt x="181" y="9"/>
                    <a:pt x="181" y="7"/>
                    <a:pt x="180" y="5"/>
                  </a:cubicBezTo>
                  <a:cubicBezTo>
                    <a:pt x="177" y="1"/>
                    <a:pt x="171" y="0"/>
                    <a:pt x="167" y="2"/>
                  </a:cubicBezTo>
                  <a:cubicBezTo>
                    <a:pt x="166" y="3"/>
                    <a:pt x="165" y="3"/>
                    <a:pt x="164" y="4"/>
                  </a:cubicBezTo>
                  <a:cubicBezTo>
                    <a:pt x="164" y="4"/>
                    <a:pt x="164" y="4"/>
                    <a:pt x="164" y="4"/>
                  </a:cubicBezTo>
                  <a:cubicBezTo>
                    <a:pt x="164" y="4"/>
                    <a:pt x="164" y="4"/>
                    <a:pt x="164" y="4"/>
                  </a:cubicBezTo>
                  <a:cubicBezTo>
                    <a:pt x="162" y="5"/>
                    <a:pt x="160" y="7"/>
                    <a:pt x="158" y="8"/>
                  </a:cubicBezTo>
                  <a:cubicBezTo>
                    <a:pt x="157" y="9"/>
                    <a:pt x="158" y="9"/>
                    <a:pt x="158" y="9"/>
                  </a:cubicBezTo>
                  <a:cubicBezTo>
                    <a:pt x="157" y="10"/>
                    <a:pt x="156" y="10"/>
                    <a:pt x="155" y="11"/>
                  </a:cubicBezTo>
                  <a:cubicBezTo>
                    <a:pt x="155" y="11"/>
                    <a:pt x="152" y="14"/>
                    <a:pt x="154" y="12"/>
                  </a:cubicBezTo>
                  <a:cubicBezTo>
                    <a:pt x="156" y="10"/>
                    <a:pt x="152" y="13"/>
                    <a:pt x="152" y="13"/>
                  </a:cubicBezTo>
                  <a:cubicBezTo>
                    <a:pt x="151" y="13"/>
                    <a:pt x="151" y="14"/>
                    <a:pt x="151" y="14"/>
                  </a:cubicBezTo>
                  <a:cubicBezTo>
                    <a:pt x="153" y="13"/>
                    <a:pt x="153" y="13"/>
                    <a:pt x="153" y="13"/>
                  </a:cubicBezTo>
                  <a:cubicBezTo>
                    <a:pt x="152" y="13"/>
                    <a:pt x="152" y="14"/>
                    <a:pt x="151" y="14"/>
                  </a:cubicBezTo>
                  <a:cubicBezTo>
                    <a:pt x="150" y="15"/>
                    <a:pt x="150" y="15"/>
                    <a:pt x="151" y="14"/>
                  </a:cubicBezTo>
                  <a:cubicBezTo>
                    <a:pt x="150" y="14"/>
                    <a:pt x="149" y="15"/>
                    <a:pt x="149" y="15"/>
                  </a:cubicBezTo>
                  <a:cubicBezTo>
                    <a:pt x="147" y="16"/>
                    <a:pt x="146" y="17"/>
                    <a:pt x="145" y="18"/>
                  </a:cubicBezTo>
                  <a:cubicBezTo>
                    <a:pt x="143" y="19"/>
                    <a:pt x="141" y="19"/>
                    <a:pt x="140" y="20"/>
                  </a:cubicBezTo>
                  <a:cubicBezTo>
                    <a:pt x="140" y="21"/>
                    <a:pt x="140" y="21"/>
                    <a:pt x="140" y="21"/>
                  </a:cubicBezTo>
                  <a:cubicBezTo>
                    <a:pt x="138" y="22"/>
                    <a:pt x="136" y="22"/>
                    <a:pt x="135" y="23"/>
                  </a:cubicBezTo>
                  <a:cubicBezTo>
                    <a:pt x="129" y="27"/>
                    <a:pt x="122" y="31"/>
                    <a:pt x="116" y="35"/>
                  </a:cubicBezTo>
                  <a:cubicBezTo>
                    <a:pt x="111" y="38"/>
                    <a:pt x="106" y="42"/>
                    <a:pt x="102" y="45"/>
                  </a:cubicBezTo>
                  <a:cubicBezTo>
                    <a:pt x="99" y="45"/>
                    <a:pt x="97" y="45"/>
                    <a:pt x="95" y="46"/>
                  </a:cubicBezTo>
                  <a:cubicBezTo>
                    <a:pt x="92" y="47"/>
                    <a:pt x="90" y="47"/>
                    <a:pt x="87" y="48"/>
                  </a:cubicBezTo>
                  <a:cubicBezTo>
                    <a:pt x="84" y="48"/>
                    <a:pt x="81" y="48"/>
                    <a:pt x="79" y="48"/>
                  </a:cubicBezTo>
                  <a:cubicBezTo>
                    <a:pt x="77" y="48"/>
                    <a:pt x="75" y="48"/>
                    <a:pt x="73" y="48"/>
                  </a:cubicBezTo>
                  <a:cubicBezTo>
                    <a:pt x="73" y="48"/>
                    <a:pt x="74" y="48"/>
                    <a:pt x="75" y="48"/>
                  </a:cubicBezTo>
                  <a:cubicBezTo>
                    <a:pt x="73" y="48"/>
                    <a:pt x="72" y="48"/>
                    <a:pt x="70" y="47"/>
                  </a:cubicBezTo>
                  <a:cubicBezTo>
                    <a:pt x="70" y="48"/>
                    <a:pt x="71" y="47"/>
                    <a:pt x="69" y="47"/>
                  </a:cubicBezTo>
                  <a:cubicBezTo>
                    <a:pt x="68" y="47"/>
                    <a:pt x="67" y="47"/>
                    <a:pt x="66" y="47"/>
                  </a:cubicBezTo>
                  <a:cubicBezTo>
                    <a:pt x="64" y="46"/>
                    <a:pt x="61" y="46"/>
                    <a:pt x="59" y="45"/>
                  </a:cubicBezTo>
                  <a:cubicBezTo>
                    <a:pt x="58" y="45"/>
                    <a:pt x="56" y="44"/>
                    <a:pt x="54" y="44"/>
                  </a:cubicBezTo>
                  <a:cubicBezTo>
                    <a:pt x="55" y="44"/>
                    <a:pt x="55" y="44"/>
                    <a:pt x="53" y="43"/>
                  </a:cubicBezTo>
                  <a:cubicBezTo>
                    <a:pt x="52" y="43"/>
                    <a:pt x="50" y="42"/>
                    <a:pt x="48" y="41"/>
                  </a:cubicBezTo>
                  <a:cubicBezTo>
                    <a:pt x="49" y="41"/>
                    <a:pt x="47" y="40"/>
                    <a:pt x="45" y="40"/>
                  </a:cubicBezTo>
                  <a:cubicBezTo>
                    <a:pt x="45" y="40"/>
                    <a:pt x="44" y="39"/>
                    <a:pt x="43" y="39"/>
                  </a:cubicBezTo>
                  <a:cubicBezTo>
                    <a:pt x="41" y="38"/>
                    <a:pt x="40" y="37"/>
                    <a:pt x="38" y="36"/>
                  </a:cubicBezTo>
                  <a:cubicBezTo>
                    <a:pt x="33" y="33"/>
                    <a:pt x="31" y="32"/>
                    <a:pt x="26" y="30"/>
                  </a:cubicBezTo>
                  <a:cubicBezTo>
                    <a:pt x="22" y="27"/>
                    <a:pt x="18" y="26"/>
                    <a:pt x="13" y="26"/>
                  </a:cubicBezTo>
                  <a:cubicBezTo>
                    <a:pt x="11" y="26"/>
                    <a:pt x="7" y="26"/>
                    <a:pt x="7" y="28"/>
                  </a:cubicBezTo>
                  <a:cubicBezTo>
                    <a:pt x="4" y="39"/>
                    <a:pt x="12" y="49"/>
                    <a:pt x="18" y="56"/>
                  </a:cubicBezTo>
                  <a:cubicBezTo>
                    <a:pt x="19" y="58"/>
                    <a:pt x="21" y="60"/>
                    <a:pt x="23" y="62"/>
                  </a:cubicBezTo>
                  <a:cubicBezTo>
                    <a:pt x="24" y="63"/>
                    <a:pt x="25" y="64"/>
                    <a:pt x="26" y="65"/>
                  </a:cubicBezTo>
                  <a:cubicBezTo>
                    <a:pt x="27" y="66"/>
                    <a:pt x="28" y="67"/>
                    <a:pt x="27" y="66"/>
                  </a:cubicBezTo>
                  <a:cubicBezTo>
                    <a:pt x="31" y="70"/>
                    <a:pt x="35" y="75"/>
                    <a:pt x="40" y="79"/>
                  </a:cubicBezTo>
                  <a:cubicBezTo>
                    <a:pt x="43" y="82"/>
                    <a:pt x="47" y="86"/>
                    <a:pt x="51" y="89"/>
                  </a:cubicBezTo>
                  <a:cubicBezTo>
                    <a:pt x="50" y="89"/>
                    <a:pt x="49" y="90"/>
                    <a:pt x="48" y="91"/>
                  </a:cubicBezTo>
                  <a:cubicBezTo>
                    <a:pt x="47" y="92"/>
                    <a:pt x="43" y="96"/>
                    <a:pt x="49" y="91"/>
                  </a:cubicBezTo>
                  <a:cubicBezTo>
                    <a:pt x="47" y="93"/>
                    <a:pt x="45" y="94"/>
                    <a:pt x="43" y="96"/>
                  </a:cubicBezTo>
                  <a:cubicBezTo>
                    <a:pt x="42" y="96"/>
                    <a:pt x="41" y="97"/>
                    <a:pt x="41" y="97"/>
                  </a:cubicBezTo>
                  <a:cubicBezTo>
                    <a:pt x="38" y="99"/>
                    <a:pt x="36" y="100"/>
                    <a:pt x="33" y="101"/>
                  </a:cubicBezTo>
                  <a:cubicBezTo>
                    <a:pt x="33" y="101"/>
                    <a:pt x="33" y="101"/>
                    <a:pt x="33" y="101"/>
                  </a:cubicBezTo>
                  <a:cubicBezTo>
                    <a:pt x="32" y="102"/>
                    <a:pt x="32" y="102"/>
                    <a:pt x="31" y="102"/>
                  </a:cubicBezTo>
                  <a:cubicBezTo>
                    <a:pt x="30" y="102"/>
                    <a:pt x="29" y="103"/>
                    <a:pt x="27" y="103"/>
                  </a:cubicBezTo>
                  <a:cubicBezTo>
                    <a:pt x="25" y="104"/>
                    <a:pt x="22" y="106"/>
                    <a:pt x="20" y="107"/>
                  </a:cubicBezTo>
                  <a:cubicBezTo>
                    <a:pt x="19" y="107"/>
                    <a:pt x="19" y="107"/>
                    <a:pt x="19" y="107"/>
                  </a:cubicBezTo>
                  <a:cubicBezTo>
                    <a:pt x="19" y="107"/>
                    <a:pt x="18" y="107"/>
                    <a:pt x="18" y="107"/>
                  </a:cubicBezTo>
                  <a:cubicBezTo>
                    <a:pt x="16" y="108"/>
                    <a:pt x="14" y="109"/>
                    <a:pt x="12" y="110"/>
                  </a:cubicBezTo>
                  <a:cubicBezTo>
                    <a:pt x="11" y="110"/>
                    <a:pt x="9" y="110"/>
                    <a:pt x="7" y="112"/>
                  </a:cubicBezTo>
                  <a:cubicBezTo>
                    <a:pt x="4" y="114"/>
                    <a:pt x="0" y="118"/>
                    <a:pt x="2" y="123"/>
                  </a:cubicBezTo>
                  <a:cubicBezTo>
                    <a:pt x="4" y="129"/>
                    <a:pt x="9" y="130"/>
                    <a:pt x="13" y="132"/>
                  </a:cubicBezTo>
                  <a:cubicBezTo>
                    <a:pt x="16" y="134"/>
                    <a:pt x="18" y="134"/>
                    <a:pt x="21" y="135"/>
                  </a:cubicBezTo>
                  <a:cubicBezTo>
                    <a:pt x="23" y="136"/>
                    <a:pt x="25" y="136"/>
                    <a:pt x="27" y="137"/>
                  </a:cubicBezTo>
                  <a:cubicBezTo>
                    <a:pt x="33" y="138"/>
                    <a:pt x="39" y="138"/>
                    <a:pt x="45" y="138"/>
                  </a:cubicBezTo>
                  <a:cubicBezTo>
                    <a:pt x="48" y="138"/>
                    <a:pt x="50" y="137"/>
                    <a:pt x="53" y="137"/>
                  </a:cubicBezTo>
                  <a:cubicBezTo>
                    <a:pt x="55" y="137"/>
                    <a:pt x="57" y="136"/>
                    <a:pt x="59" y="136"/>
                  </a:cubicBezTo>
                  <a:cubicBezTo>
                    <a:pt x="59" y="136"/>
                    <a:pt x="60" y="136"/>
                    <a:pt x="60" y="136"/>
                  </a:cubicBezTo>
                  <a:cubicBezTo>
                    <a:pt x="62" y="136"/>
                    <a:pt x="62" y="135"/>
                    <a:pt x="60" y="136"/>
                  </a:cubicBezTo>
                  <a:cubicBezTo>
                    <a:pt x="57" y="136"/>
                    <a:pt x="58" y="136"/>
                    <a:pt x="62" y="136"/>
                  </a:cubicBezTo>
                  <a:cubicBezTo>
                    <a:pt x="63" y="135"/>
                    <a:pt x="64" y="135"/>
                    <a:pt x="65" y="135"/>
                  </a:cubicBezTo>
                  <a:cubicBezTo>
                    <a:pt x="66" y="135"/>
                    <a:pt x="67" y="135"/>
                    <a:pt x="68" y="134"/>
                  </a:cubicBezTo>
                  <a:cubicBezTo>
                    <a:pt x="72" y="133"/>
                    <a:pt x="75" y="132"/>
                    <a:pt x="79" y="130"/>
                  </a:cubicBezTo>
                  <a:cubicBezTo>
                    <a:pt x="83" y="128"/>
                    <a:pt x="86" y="125"/>
                    <a:pt x="90" y="123"/>
                  </a:cubicBezTo>
                  <a:cubicBezTo>
                    <a:pt x="90" y="123"/>
                    <a:pt x="90" y="123"/>
                    <a:pt x="90" y="123"/>
                  </a:cubicBezTo>
                  <a:cubicBezTo>
                    <a:pt x="90" y="123"/>
                    <a:pt x="90" y="123"/>
                    <a:pt x="90" y="123"/>
                  </a:cubicBezTo>
                  <a:cubicBezTo>
                    <a:pt x="90" y="123"/>
                    <a:pt x="90" y="123"/>
                    <a:pt x="90" y="124"/>
                  </a:cubicBezTo>
                  <a:cubicBezTo>
                    <a:pt x="89" y="126"/>
                    <a:pt x="89" y="127"/>
                    <a:pt x="89" y="129"/>
                  </a:cubicBezTo>
                  <a:cubicBezTo>
                    <a:pt x="88" y="131"/>
                    <a:pt x="88" y="133"/>
                    <a:pt x="87" y="135"/>
                  </a:cubicBezTo>
                  <a:cubicBezTo>
                    <a:pt x="87" y="135"/>
                    <a:pt x="87" y="136"/>
                    <a:pt x="86" y="137"/>
                  </a:cubicBezTo>
                  <a:cubicBezTo>
                    <a:pt x="86" y="138"/>
                    <a:pt x="86" y="140"/>
                    <a:pt x="86" y="142"/>
                  </a:cubicBezTo>
                  <a:cubicBezTo>
                    <a:pt x="86" y="141"/>
                    <a:pt x="86" y="140"/>
                    <a:pt x="85" y="143"/>
                  </a:cubicBezTo>
                  <a:cubicBezTo>
                    <a:pt x="85" y="143"/>
                    <a:pt x="85" y="144"/>
                    <a:pt x="85" y="145"/>
                  </a:cubicBezTo>
                  <a:cubicBezTo>
                    <a:pt x="84" y="147"/>
                    <a:pt x="84" y="149"/>
                    <a:pt x="84" y="151"/>
                  </a:cubicBezTo>
                  <a:cubicBezTo>
                    <a:pt x="84" y="156"/>
                    <a:pt x="87" y="161"/>
                    <a:pt x="92" y="162"/>
                  </a:cubicBezTo>
                  <a:cubicBezTo>
                    <a:pt x="92" y="163"/>
                    <a:pt x="92" y="163"/>
                    <a:pt x="93" y="163"/>
                  </a:cubicBezTo>
                  <a:cubicBezTo>
                    <a:pt x="95" y="164"/>
                    <a:pt x="97" y="164"/>
                    <a:pt x="99" y="164"/>
                  </a:cubicBezTo>
                  <a:cubicBezTo>
                    <a:pt x="103" y="164"/>
                    <a:pt x="107" y="163"/>
                    <a:pt x="110" y="161"/>
                  </a:cubicBezTo>
                  <a:cubicBezTo>
                    <a:pt x="115" y="159"/>
                    <a:pt x="119" y="155"/>
                    <a:pt x="122" y="151"/>
                  </a:cubicBezTo>
                  <a:cubicBezTo>
                    <a:pt x="130" y="142"/>
                    <a:pt x="135" y="132"/>
                    <a:pt x="138" y="121"/>
                  </a:cubicBezTo>
                  <a:cubicBezTo>
                    <a:pt x="139" y="116"/>
                    <a:pt x="139" y="112"/>
                    <a:pt x="140" y="107"/>
                  </a:cubicBezTo>
                  <a:cubicBezTo>
                    <a:pt x="145" y="110"/>
                    <a:pt x="150" y="112"/>
                    <a:pt x="156" y="114"/>
                  </a:cubicBezTo>
                  <a:cubicBezTo>
                    <a:pt x="167" y="116"/>
                    <a:pt x="180" y="118"/>
                    <a:pt x="190" y="114"/>
                  </a:cubicBezTo>
                  <a:cubicBezTo>
                    <a:pt x="197" y="111"/>
                    <a:pt x="202" y="109"/>
                    <a:pt x="207" y="104"/>
                  </a:cubicBezTo>
                  <a:cubicBezTo>
                    <a:pt x="214" y="99"/>
                    <a:pt x="216" y="89"/>
                    <a:pt x="210" y="82"/>
                  </a:cubicBezTo>
                  <a:close/>
                </a:path>
              </a:pathLst>
            </a:custGeom>
            <a:solidFill>
              <a:srgbClr val="6CA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0" name="Freeform 604">
              <a:extLst>
                <a:ext uri="{FF2B5EF4-FFF2-40B4-BE49-F238E27FC236}">
                  <a16:creationId xmlns:a16="http://schemas.microsoft.com/office/drawing/2014/main" id="{BE9525E0-CB7F-45F3-95EC-7C42494D8EB0}"/>
                </a:ext>
              </a:extLst>
            </p:cNvPr>
            <p:cNvSpPr>
              <a:spLocks/>
            </p:cNvSpPr>
            <p:nvPr/>
          </p:nvSpPr>
          <p:spPr bwMode="auto">
            <a:xfrm>
              <a:off x="1995" y="2241"/>
              <a:ext cx="1"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1" y="0"/>
                    <a:pt x="1" y="0"/>
                    <a:pt x="1" y="1"/>
                  </a:cubicBezTo>
                  <a:close/>
                </a:path>
              </a:pathLst>
            </a:custGeom>
            <a:solidFill>
              <a:srgbClr val="6CA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1" name="Freeform 605">
              <a:extLst>
                <a:ext uri="{FF2B5EF4-FFF2-40B4-BE49-F238E27FC236}">
                  <a16:creationId xmlns:a16="http://schemas.microsoft.com/office/drawing/2014/main" id="{2D6BB842-D43B-4777-83B3-6C26385B2C64}"/>
                </a:ext>
              </a:extLst>
            </p:cNvPr>
            <p:cNvSpPr>
              <a:spLocks/>
            </p:cNvSpPr>
            <p:nvPr/>
          </p:nvSpPr>
          <p:spPr bwMode="auto">
            <a:xfrm>
              <a:off x="2002" y="2242"/>
              <a:ext cx="106" cy="97"/>
            </a:xfrm>
            <a:custGeom>
              <a:avLst/>
              <a:gdLst>
                <a:gd name="T0" fmla="*/ 89 w 91"/>
                <a:gd name="T1" fmla="*/ 38 h 83"/>
                <a:gd name="T2" fmla="*/ 86 w 91"/>
                <a:gd name="T3" fmla="*/ 35 h 83"/>
                <a:gd name="T4" fmla="*/ 80 w 91"/>
                <a:gd name="T5" fmla="*/ 31 h 83"/>
                <a:gd name="T6" fmla="*/ 72 w 91"/>
                <a:gd name="T7" fmla="*/ 27 h 83"/>
                <a:gd name="T8" fmla="*/ 73 w 91"/>
                <a:gd name="T9" fmla="*/ 26 h 83"/>
                <a:gd name="T10" fmla="*/ 77 w 91"/>
                <a:gd name="T11" fmla="*/ 21 h 83"/>
                <a:gd name="T12" fmla="*/ 80 w 91"/>
                <a:gd name="T13" fmla="*/ 15 h 83"/>
                <a:gd name="T14" fmla="*/ 80 w 91"/>
                <a:gd name="T15" fmla="*/ 9 h 83"/>
                <a:gd name="T16" fmla="*/ 76 w 91"/>
                <a:gd name="T17" fmla="*/ 3 h 83"/>
                <a:gd name="T18" fmla="*/ 64 w 91"/>
                <a:gd name="T19" fmla="*/ 2 h 83"/>
                <a:gd name="T20" fmla="*/ 64 w 91"/>
                <a:gd name="T21" fmla="*/ 3 h 83"/>
                <a:gd name="T22" fmla="*/ 60 w 91"/>
                <a:gd name="T23" fmla="*/ 4 h 83"/>
                <a:gd name="T24" fmla="*/ 58 w 91"/>
                <a:gd name="T25" fmla="*/ 6 h 83"/>
                <a:gd name="T26" fmla="*/ 48 w 91"/>
                <a:gd name="T27" fmla="*/ 12 h 83"/>
                <a:gd name="T28" fmla="*/ 43 w 91"/>
                <a:gd name="T29" fmla="*/ 15 h 83"/>
                <a:gd name="T30" fmla="*/ 39 w 91"/>
                <a:gd name="T31" fmla="*/ 19 h 83"/>
                <a:gd name="T32" fmla="*/ 37 w 91"/>
                <a:gd name="T33" fmla="*/ 20 h 83"/>
                <a:gd name="T34" fmla="*/ 37 w 91"/>
                <a:gd name="T35" fmla="*/ 20 h 83"/>
                <a:gd name="T36" fmla="*/ 36 w 91"/>
                <a:gd name="T37" fmla="*/ 22 h 83"/>
                <a:gd name="T38" fmla="*/ 33 w 91"/>
                <a:gd name="T39" fmla="*/ 22 h 83"/>
                <a:gd name="T40" fmla="*/ 24 w 91"/>
                <a:gd name="T41" fmla="*/ 21 h 83"/>
                <a:gd name="T42" fmla="*/ 21 w 91"/>
                <a:gd name="T43" fmla="*/ 20 h 83"/>
                <a:gd name="T44" fmla="*/ 14 w 91"/>
                <a:gd name="T45" fmla="*/ 19 h 83"/>
                <a:gd name="T46" fmla="*/ 18 w 91"/>
                <a:gd name="T47" fmla="*/ 19 h 83"/>
                <a:gd name="T48" fmla="*/ 16 w 91"/>
                <a:gd name="T49" fmla="*/ 19 h 83"/>
                <a:gd name="T50" fmla="*/ 9 w 91"/>
                <a:gd name="T51" fmla="*/ 19 h 83"/>
                <a:gd name="T52" fmla="*/ 6 w 91"/>
                <a:gd name="T53" fmla="*/ 19 h 83"/>
                <a:gd name="T54" fmla="*/ 1 w 91"/>
                <a:gd name="T55" fmla="*/ 23 h 83"/>
                <a:gd name="T56" fmla="*/ 0 w 91"/>
                <a:gd name="T57" fmla="*/ 29 h 83"/>
                <a:gd name="T58" fmla="*/ 2 w 91"/>
                <a:gd name="T59" fmla="*/ 35 h 83"/>
                <a:gd name="T60" fmla="*/ 6 w 91"/>
                <a:gd name="T61" fmla="*/ 39 h 83"/>
                <a:gd name="T62" fmla="*/ 10 w 91"/>
                <a:gd name="T63" fmla="*/ 42 h 83"/>
                <a:gd name="T64" fmla="*/ 14 w 91"/>
                <a:gd name="T65" fmla="*/ 44 h 83"/>
                <a:gd name="T66" fmla="*/ 13 w 91"/>
                <a:gd name="T67" fmla="*/ 45 h 83"/>
                <a:gd name="T68" fmla="*/ 7 w 91"/>
                <a:gd name="T69" fmla="*/ 54 h 83"/>
                <a:gd name="T70" fmla="*/ 10 w 91"/>
                <a:gd name="T71" fmla="*/ 61 h 83"/>
                <a:gd name="T72" fmla="*/ 18 w 91"/>
                <a:gd name="T73" fmla="*/ 62 h 83"/>
                <a:gd name="T74" fmla="*/ 23 w 91"/>
                <a:gd name="T75" fmla="*/ 61 h 83"/>
                <a:gd name="T76" fmla="*/ 33 w 91"/>
                <a:gd name="T77" fmla="*/ 56 h 83"/>
                <a:gd name="T78" fmla="*/ 35 w 91"/>
                <a:gd name="T79" fmla="*/ 55 h 83"/>
                <a:gd name="T80" fmla="*/ 35 w 91"/>
                <a:gd name="T81" fmla="*/ 57 h 83"/>
                <a:gd name="T82" fmla="*/ 36 w 91"/>
                <a:gd name="T83" fmla="*/ 66 h 83"/>
                <a:gd name="T84" fmla="*/ 36 w 91"/>
                <a:gd name="T85" fmla="*/ 73 h 83"/>
                <a:gd name="T86" fmla="*/ 40 w 91"/>
                <a:gd name="T87" fmla="*/ 80 h 83"/>
                <a:gd name="T88" fmla="*/ 50 w 91"/>
                <a:gd name="T89" fmla="*/ 82 h 83"/>
                <a:gd name="T90" fmla="*/ 58 w 91"/>
                <a:gd name="T91" fmla="*/ 69 h 83"/>
                <a:gd name="T92" fmla="*/ 59 w 91"/>
                <a:gd name="T93" fmla="*/ 56 h 83"/>
                <a:gd name="T94" fmla="*/ 59 w 91"/>
                <a:gd name="T95" fmla="*/ 52 h 83"/>
                <a:gd name="T96" fmla="*/ 63 w 91"/>
                <a:gd name="T97" fmla="*/ 53 h 83"/>
                <a:gd name="T98" fmla="*/ 67 w 91"/>
                <a:gd name="T99" fmla="*/ 55 h 83"/>
                <a:gd name="T100" fmla="*/ 75 w 91"/>
                <a:gd name="T101" fmla="*/ 56 h 83"/>
                <a:gd name="T102" fmla="*/ 82 w 91"/>
                <a:gd name="T103" fmla="*/ 55 h 83"/>
                <a:gd name="T104" fmla="*/ 88 w 91"/>
                <a:gd name="T105" fmla="*/ 52 h 83"/>
                <a:gd name="T106" fmla="*/ 91 w 91"/>
                <a:gd name="T107" fmla="*/ 45 h 83"/>
                <a:gd name="T108" fmla="*/ 89 w 91"/>
                <a:gd name="T109" fmla="*/ 3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1" h="83">
                  <a:moveTo>
                    <a:pt x="89" y="38"/>
                  </a:moveTo>
                  <a:cubicBezTo>
                    <a:pt x="88" y="37"/>
                    <a:pt x="87" y="36"/>
                    <a:pt x="86" y="35"/>
                  </a:cubicBezTo>
                  <a:cubicBezTo>
                    <a:pt x="85" y="33"/>
                    <a:pt x="82" y="32"/>
                    <a:pt x="80" y="31"/>
                  </a:cubicBezTo>
                  <a:cubicBezTo>
                    <a:pt x="78" y="30"/>
                    <a:pt x="75" y="29"/>
                    <a:pt x="72" y="27"/>
                  </a:cubicBezTo>
                  <a:cubicBezTo>
                    <a:pt x="72" y="27"/>
                    <a:pt x="73" y="26"/>
                    <a:pt x="73" y="26"/>
                  </a:cubicBezTo>
                  <a:cubicBezTo>
                    <a:pt x="75" y="24"/>
                    <a:pt x="76" y="23"/>
                    <a:pt x="77" y="21"/>
                  </a:cubicBezTo>
                  <a:cubicBezTo>
                    <a:pt x="78" y="19"/>
                    <a:pt x="79" y="17"/>
                    <a:pt x="80" y="15"/>
                  </a:cubicBezTo>
                  <a:cubicBezTo>
                    <a:pt x="81" y="13"/>
                    <a:pt x="81" y="11"/>
                    <a:pt x="80" y="9"/>
                  </a:cubicBezTo>
                  <a:cubicBezTo>
                    <a:pt x="79" y="7"/>
                    <a:pt x="78" y="5"/>
                    <a:pt x="76" y="3"/>
                  </a:cubicBezTo>
                  <a:cubicBezTo>
                    <a:pt x="72" y="0"/>
                    <a:pt x="68" y="1"/>
                    <a:pt x="64" y="2"/>
                  </a:cubicBezTo>
                  <a:cubicBezTo>
                    <a:pt x="64" y="2"/>
                    <a:pt x="64" y="3"/>
                    <a:pt x="64" y="3"/>
                  </a:cubicBezTo>
                  <a:cubicBezTo>
                    <a:pt x="62" y="3"/>
                    <a:pt x="61" y="3"/>
                    <a:pt x="60" y="4"/>
                  </a:cubicBezTo>
                  <a:cubicBezTo>
                    <a:pt x="59" y="5"/>
                    <a:pt x="58" y="5"/>
                    <a:pt x="58" y="6"/>
                  </a:cubicBezTo>
                  <a:cubicBezTo>
                    <a:pt x="55" y="8"/>
                    <a:pt x="51" y="10"/>
                    <a:pt x="48" y="12"/>
                  </a:cubicBezTo>
                  <a:cubicBezTo>
                    <a:pt x="47" y="13"/>
                    <a:pt x="45" y="14"/>
                    <a:pt x="43" y="15"/>
                  </a:cubicBezTo>
                  <a:cubicBezTo>
                    <a:pt x="41" y="16"/>
                    <a:pt x="40" y="17"/>
                    <a:pt x="39" y="19"/>
                  </a:cubicBezTo>
                  <a:cubicBezTo>
                    <a:pt x="38" y="19"/>
                    <a:pt x="38" y="20"/>
                    <a:pt x="37" y="20"/>
                  </a:cubicBezTo>
                  <a:cubicBezTo>
                    <a:pt x="37" y="20"/>
                    <a:pt x="37" y="20"/>
                    <a:pt x="37" y="20"/>
                  </a:cubicBezTo>
                  <a:cubicBezTo>
                    <a:pt x="37" y="21"/>
                    <a:pt x="36" y="22"/>
                    <a:pt x="36" y="22"/>
                  </a:cubicBezTo>
                  <a:cubicBezTo>
                    <a:pt x="35" y="22"/>
                    <a:pt x="34" y="22"/>
                    <a:pt x="33" y="22"/>
                  </a:cubicBezTo>
                  <a:cubicBezTo>
                    <a:pt x="30" y="21"/>
                    <a:pt x="27" y="21"/>
                    <a:pt x="24" y="21"/>
                  </a:cubicBezTo>
                  <a:cubicBezTo>
                    <a:pt x="23" y="20"/>
                    <a:pt x="22" y="20"/>
                    <a:pt x="21" y="20"/>
                  </a:cubicBezTo>
                  <a:cubicBezTo>
                    <a:pt x="19" y="20"/>
                    <a:pt x="17" y="19"/>
                    <a:pt x="14" y="19"/>
                  </a:cubicBezTo>
                  <a:cubicBezTo>
                    <a:pt x="15" y="19"/>
                    <a:pt x="17" y="19"/>
                    <a:pt x="18" y="19"/>
                  </a:cubicBezTo>
                  <a:cubicBezTo>
                    <a:pt x="17" y="19"/>
                    <a:pt x="16" y="19"/>
                    <a:pt x="16" y="19"/>
                  </a:cubicBezTo>
                  <a:cubicBezTo>
                    <a:pt x="13" y="19"/>
                    <a:pt x="11" y="18"/>
                    <a:pt x="9" y="19"/>
                  </a:cubicBezTo>
                  <a:cubicBezTo>
                    <a:pt x="8" y="19"/>
                    <a:pt x="7" y="19"/>
                    <a:pt x="6" y="19"/>
                  </a:cubicBezTo>
                  <a:cubicBezTo>
                    <a:pt x="4" y="20"/>
                    <a:pt x="2" y="22"/>
                    <a:pt x="1" y="23"/>
                  </a:cubicBezTo>
                  <a:cubicBezTo>
                    <a:pt x="0" y="25"/>
                    <a:pt x="0" y="27"/>
                    <a:pt x="0" y="29"/>
                  </a:cubicBezTo>
                  <a:cubicBezTo>
                    <a:pt x="1" y="31"/>
                    <a:pt x="1" y="33"/>
                    <a:pt x="2" y="35"/>
                  </a:cubicBezTo>
                  <a:cubicBezTo>
                    <a:pt x="3" y="36"/>
                    <a:pt x="4" y="38"/>
                    <a:pt x="6" y="39"/>
                  </a:cubicBezTo>
                  <a:cubicBezTo>
                    <a:pt x="7" y="40"/>
                    <a:pt x="8" y="41"/>
                    <a:pt x="10" y="42"/>
                  </a:cubicBezTo>
                  <a:cubicBezTo>
                    <a:pt x="11" y="43"/>
                    <a:pt x="12" y="43"/>
                    <a:pt x="14" y="44"/>
                  </a:cubicBezTo>
                  <a:cubicBezTo>
                    <a:pt x="14" y="44"/>
                    <a:pt x="13" y="44"/>
                    <a:pt x="13" y="45"/>
                  </a:cubicBezTo>
                  <a:cubicBezTo>
                    <a:pt x="10" y="47"/>
                    <a:pt x="8" y="50"/>
                    <a:pt x="7" y="54"/>
                  </a:cubicBezTo>
                  <a:cubicBezTo>
                    <a:pt x="6" y="56"/>
                    <a:pt x="7" y="60"/>
                    <a:pt x="10" y="61"/>
                  </a:cubicBezTo>
                  <a:cubicBezTo>
                    <a:pt x="13" y="63"/>
                    <a:pt x="15" y="63"/>
                    <a:pt x="18" y="62"/>
                  </a:cubicBezTo>
                  <a:cubicBezTo>
                    <a:pt x="20" y="62"/>
                    <a:pt x="21" y="62"/>
                    <a:pt x="23" y="61"/>
                  </a:cubicBezTo>
                  <a:cubicBezTo>
                    <a:pt x="27" y="60"/>
                    <a:pt x="30" y="58"/>
                    <a:pt x="33" y="56"/>
                  </a:cubicBezTo>
                  <a:cubicBezTo>
                    <a:pt x="34" y="56"/>
                    <a:pt x="35" y="55"/>
                    <a:pt x="35" y="55"/>
                  </a:cubicBezTo>
                  <a:cubicBezTo>
                    <a:pt x="35" y="55"/>
                    <a:pt x="35" y="56"/>
                    <a:pt x="35" y="57"/>
                  </a:cubicBezTo>
                  <a:cubicBezTo>
                    <a:pt x="35" y="60"/>
                    <a:pt x="36" y="63"/>
                    <a:pt x="36" y="66"/>
                  </a:cubicBezTo>
                  <a:cubicBezTo>
                    <a:pt x="36" y="69"/>
                    <a:pt x="36" y="71"/>
                    <a:pt x="36" y="73"/>
                  </a:cubicBezTo>
                  <a:cubicBezTo>
                    <a:pt x="37" y="76"/>
                    <a:pt x="38" y="78"/>
                    <a:pt x="40" y="80"/>
                  </a:cubicBezTo>
                  <a:cubicBezTo>
                    <a:pt x="42" y="83"/>
                    <a:pt x="47" y="83"/>
                    <a:pt x="50" y="82"/>
                  </a:cubicBezTo>
                  <a:cubicBezTo>
                    <a:pt x="55" y="79"/>
                    <a:pt x="57" y="74"/>
                    <a:pt x="58" y="69"/>
                  </a:cubicBezTo>
                  <a:cubicBezTo>
                    <a:pt x="59" y="65"/>
                    <a:pt x="59" y="60"/>
                    <a:pt x="59" y="56"/>
                  </a:cubicBezTo>
                  <a:cubicBezTo>
                    <a:pt x="59" y="55"/>
                    <a:pt x="59" y="53"/>
                    <a:pt x="59" y="52"/>
                  </a:cubicBezTo>
                  <a:cubicBezTo>
                    <a:pt x="60" y="53"/>
                    <a:pt x="61" y="53"/>
                    <a:pt x="63" y="53"/>
                  </a:cubicBezTo>
                  <a:cubicBezTo>
                    <a:pt x="64" y="54"/>
                    <a:pt x="66" y="54"/>
                    <a:pt x="67" y="55"/>
                  </a:cubicBezTo>
                  <a:cubicBezTo>
                    <a:pt x="69" y="56"/>
                    <a:pt x="72" y="56"/>
                    <a:pt x="75" y="56"/>
                  </a:cubicBezTo>
                  <a:cubicBezTo>
                    <a:pt x="77" y="56"/>
                    <a:pt x="79" y="56"/>
                    <a:pt x="82" y="55"/>
                  </a:cubicBezTo>
                  <a:cubicBezTo>
                    <a:pt x="84" y="55"/>
                    <a:pt x="86" y="54"/>
                    <a:pt x="88" y="52"/>
                  </a:cubicBezTo>
                  <a:cubicBezTo>
                    <a:pt x="89" y="50"/>
                    <a:pt x="91" y="47"/>
                    <a:pt x="91" y="45"/>
                  </a:cubicBezTo>
                  <a:cubicBezTo>
                    <a:pt x="91" y="42"/>
                    <a:pt x="90" y="40"/>
                    <a:pt x="89" y="38"/>
                  </a:cubicBezTo>
                  <a:close/>
                </a:path>
              </a:pathLst>
            </a:custGeom>
            <a:solidFill>
              <a:srgbClr val="5988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2" name="Freeform 606">
              <a:extLst>
                <a:ext uri="{FF2B5EF4-FFF2-40B4-BE49-F238E27FC236}">
                  <a16:creationId xmlns:a16="http://schemas.microsoft.com/office/drawing/2014/main" id="{12DD1AAC-EA0D-4E73-AC58-286EFC4A320D}"/>
                </a:ext>
              </a:extLst>
            </p:cNvPr>
            <p:cNvSpPr>
              <a:spLocks/>
            </p:cNvSpPr>
            <p:nvPr/>
          </p:nvSpPr>
          <p:spPr bwMode="auto">
            <a:xfrm>
              <a:off x="1953" y="2323"/>
              <a:ext cx="24" cy="19"/>
            </a:xfrm>
            <a:custGeom>
              <a:avLst/>
              <a:gdLst>
                <a:gd name="T0" fmla="*/ 21 w 21"/>
                <a:gd name="T1" fmla="*/ 9 h 16"/>
                <a:gd name="T2" fmla="*/ 21 w 21"/>
                <a:gd name="T3" fmla="*/ 8 h 16"/>
                <a:gd name="T4" fmla="*/ 20 w 21"/>
                <a:gd name="T5" fmla="*/ 7 h 16"/>
                <a:gd name="T6" fmla="*/ 18 w 21"/>
                <a:gd name="T7" fmla="*/ 3 h 16"/>
                <a:gd name="T8" fmla="*/ 11 w 21"/>
                <a:gd name="T9" fmla="*/ 0 h 16"/>
                <a:gd name="T10" fmla="*/ 9 w 21"/>
                <a:gd name="T11" fmla="*/ 1 h 16"/>
                <a:gd name="T12" fmla="*/ 6 w 21"/>
                <a:gd name="T13" fmla="*/ 1 h 16"/>
                <a:gd name="T14" fmla="*/ 5 w 21"/>
                <a:gd name="T15" fmla="*/ 2 h 16"/>
                <a:gd name="T16" fmla="*/ 2 w 21"/>
                <a:gd name="T17" fmla="*/ 6 h 16"/>
                <a:gd name="T18" fmla="*/ 1 w 21"/>
                <a:gd name="T19" fmla="*/ 7 h 16"/>
                <a:gd name="T20" fmla="*/ 1 w 21"/>
                <a:gd name="T21" fmla="*/ 12 h 16"/>
                <a:gd name="T22" fmla="*/ 4 w 21"/>
                <a:gd name="T23" fmla="*/ 14 h 16"/>
                <a:gd name="T24" fmla="*/ 4 w 21"/>
                <a:gd name="T25" fmla="*/ 15 h 16"/>
                <a:gd name="T26" fmla="*/ 5 w 21"/>
                <a:gd name="T27" fmla="*/ 15 h 16"/>
                <a:gd name="T28" fmla="*/ 7 w 21"/>
                <a:gd name="T29" fmla="*/ 16 h 16"/>
                <a:gd name="T30" fmla="*/ 11 w 21"/>
                <a:gd name="T31" fmla="*/ 16 h 16"/>
                <a:gd name="T32" fmla="*/ 14 w 21"/>
                <a:gd name="T33" fmla="*/ 16 h 16"/>
                <a:gd name="T34" fmla="*/ 18 w 21"/>
                <a:gd name="T35" fmla="*/ 14 h 16"/>
                <a:gd name="T36" fmla="*/ 17 w 21"/>
                <a:gd name="T37" fmla="*/ 15 h 16"/>
                <a:gd name="T38" fmla="*/ 17 w 21"/>
                <a:gd name="T39" fmla="*/ 14 h 16"/>
                <a:gd name="T40" fmla="*/ 18 w 21"/>
                <a:gd name="T41" fmla="*/ 14 h 16"/>
                <a:gd name="T42" fmla="*/ 18 w 21"/>
                <a:gd name="T43" fmla="*/ 14 h 16"/>
                <a:gd name="T44" fmla="*/ 18 w 21"/>
                <a:gd name="T45" fmla="*/ 14 h 16"/>
                <a:gd name="T46" fmla="*/ 18 w 21"/>
                <a:gd name="T47" fmla="*/ 14 h 16"/>
                <a:gd name="T48" fmla="*/ 19 w 21"/>
                <a:gd name="T49" fmla="*/ 13 h 16"/>
                <a:gd name="T50" fmla="*/ 20 w 21"/>
                <a:gd name="T51" fmla="*/ 12 h 16"/>
                <a:gd name="T52" fmla="*/ 21 w 21"/>
                <a:gd name="T53"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16">
                  <a:moveTo>
                    <a:pt x="21" y="9"/>
                  </a:moveTo>
                  <a:cubicBezTo>
                    <a:pt x="21" y="9"/>
                    <a:pt x="21" y="8"/>
                    <a:pt x="21" y="8"/>
                  </a:cubicBezTo>
                  <a:cubicBezTo>
                    <a:pt x="21" y="7"/>
                    <a:pt x="21" y="7"/>
                    <a:pt x="20" y="7"/>
                  </a:cubicBezTo>
                  <a:cubicBezTo>
                    <a:pt x="20" y="5"/>
                    <a:pt x="19" y="4"/>
                    <a:pt x="18" y="3"/>
                  </a:cubicBezTo>
                  <a:cubicBezTo>
                    <a:pt x="17" y="1"/>
                    <a:pt x="14" y="0"/>
                    <a:pt x="11" y="0"/>
                  </a:cubicBezTo>
                  <a:cubicBezTo>
                    <a:pt x="10" y="0"/>
                    <a:pt x="9" y="0"/>
                    <a:pt x="9" y="1"/>
                  </a:cubicBezTo>
                  <a:cubicBezTo>
                    <a:pt x="8" y="1"/>
                    <a:pt x="7" y="1"/>
                    <a:pt x="6" y="1"/>
                  </a:cubicBezTo>
                  <a:cubicBezTo>
                    <a:pt x="6" y="2"/>
                    <a:pt x="5" y="2"/>
                    <a:pt x="5" y="2"/>
                  </a:cubicBezTo>
                  <a:cubicBezTo>
                    <a:pt x="3" y="3"/>
                    <a:pt x="2" y="4"/>
                    <a:pt x="2" y="6"/>
                  </a:cubicBezTo>
                  <a:cubicBezTo>
                    <a:pt x="1" y="6"/>
                    <a:pt x="1" y="7"/>
                    <a:pt x="1" y="7"/>
                  </a:cubicBezTo>
                  <a:cubicBezTo>
                    <a:pt x="0" y="9"/>
                    <a:pt x="0" y="10"/>
                    <a:pt x="1" y="12"/>
                  </a:cubicBezTo>
                  <a:cubicBezTo>
                    <a:pt x="1" y="13"/>
                    <a:pt x="3" y="14"/>
                    <a:pt x="4" y="14"/>
                  </a:cubicBezTo>
                  <a:cubicBezTo>
                    <a:pt x="4" y="15"/>
                    <a:pt x="4" y="15"/>
                    <a:pt x="4" y="15"/>
                  </a:cubicBezTo>
                  <a:cubicBezTo>
                    <a:pt x="5" y="15"/>
                    <a:pt x="5" y="15"/>
                    <a:pt x="5" y="15"/>
                  </a:cubicBezTo>
                  <a:cubicBezTo>
                    <a:pt x="5" y="15"/>
                    <a:pt x="6" y="15"/>
                    <a:pt x="7" y="16"/>
                  </a:cubicBezTo>
                  <a:cubicBezTo>
                    <a:pt x="9" y="16"/>
                    <a:pt x="10" y="16"/>
                    <a:pt x="11" y="16"/>
                  </a:cubicBezTo>
                  <a:cubicBezTo>
                    <a:pt x="12" y="16"/>
                    <a:pt x="13" y="16"/>
                    <a:pt x="14" y="16"/>
                  </a:cubicBezTo>
                  <a:cubicBezTo>
                    <a:pt x="16" y="16"/>
                    <a:pt x="17" y="15"/>
                    <a:pt x="18" y="14"/>
                  </a:cubicBezTo>
                  <a:cubicBezTo>
                    <a:pt x="17" y="14"/>
                    <a:pt x="17" y="14"/>
                    <a:pt x="17" y="15"/>
                  </a:cubicBezTo>
                  <a:cubicBezTo>
                    <a:pt x="17" y="15"/>
                    <a:pt x="17" y="14"/>
                    <a:pt x="17" y="14"/>
                  </a:cubicBezTo>
                  <a:cubicBezTo>
                    <a:pt x="18" y="14"/>
                    <a:pt x="18" y="14"/>
                    <a:pt x="18" y="14"/>
                  </a:cubicBezTo>
                  <a:cubicBezTo>
                    <a:pt x="18" y="14"/>
                    <a:pt x="18" y="14"/>
                    <a:pt x="18" y="14"/>
                  </a:cubicBezTo>
                  <a:cubicBezTo>
                    <a:pt x="18" y="14"/>
                    <a:pt x="18" y="14"/>
                    <a:pt x="18" y="14"/>
                  </a:cubicBezTo>
                  <a:cubicBezTo>
                    <a:pt x="18" y="14"/>
                    <a:pt x="18" y="14"/>
                    <a:pt x="18" y="14"/>
                  </a:cubicBezTo>
                  <a:cubicBezTo>
                    <a:pt x="18" y="13"/>
                    <a:pt x="19" y="13"/>
                    <a:pt x="19" y="13"/>
                  </a:cubicBezTo>
                  <a:cubicBezTo>
                    <a:pt x="19" y="13"/>
                    <a:pt x="19" y="13"/>
                    <a:pt x="20" y="12"/>
                  </a:cubicBezTo>
                  <a:cubicBezTo>
                    <a:pt x="21" y="12"/>
                    <a:pt x="21" y="11"/>
                    <a:pt x="21" y="9"/>
                  </a:cubicBezTo>
                  <a:close/>
                </a:path>
              </a:pathLst>
            </a:custGeom>
            <a:solidFill>
              <a:srgbClr val="95B9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3" name="Freeform 607">
              <a:extLst>
                <a:ext uri="{FF2B5EF4-FFF2-40B4-BE49-F238E27FC236}">
                  <a16:creationId xmlns:a16="http://schemas.microsoft.com/office/drawing/2014/main" id="{FE48762D-64FC-4B37-8B4F-04629AE7BA7F}"/>
                </a:ext>
              </a:extLst>
            </p:cNvPr>
            <p:cNvSpPr>
              <a:spLocks/>
            </p:cNvSpPr>
            <p:nvPr/>
          </p:nvSpPr>
          <p:spPr bwMode="auto">
            <a:xfrm>
              <a:off x="2043" y="2351"/>
              <a:ext cx="25" cy="25"/>
            </a:xfrm>
            <a:custGeom>
              <a:avLst/>
              <a:gdLst>
                <a:gd name="T0" fmla="*/ 22 w 22"/>
                <a:gd name="T1" fmla="*/ 8 h 21"/>
                <a:gd name="T2" fmla="*/ 22 w 22"/>
                <a:gd name="T3" fmla="*/ 6 h 21"/>
                <a:gd name="T4" fmla="*/ 20 w 22"/>
                <a:gd name="T5" fmla="*/ 3 h 21"/>
                <a:gd name="T6" fmla="*/ 20 w 22"/>
                <a:gd name="T7" fmla="*/ 2 h 21"/>
                <a:gd name="T8" fmla="*/ 17 w 22"/>
                <a:gd name="T9" fmla="*/ 0 h 21"/>
                <a:gd name="T10" fmla="*/ 16 w 22"/>
                <a:gd name="T11" fmla="*/ 0 h 21"/>
                <a:gd name="T12" fmla="*/ 14 w 22"/>
                <a:gd name="T13" fmla="*/ 0 h 21"/>
                <a:gd name="T14" fmla="*/ 14 w 22"/>
                <a:gd name="T15" fmla="*/ 0 h 21"/>
                <a:gd name="T16" fmla="*/ 13 w 22"/>
                <a:gd name="T17" fmla="*/ 0 h 21"/>
                <a:gd name="T18" fmla="*/ 13 w 22"/>
                <a:gd name="T19" fmla="*/ 0 h 21"/>
                <a:gd name="T20" fmla="*/ 9 w 22"/>
                <a:gd name="T21" fmla="*/ 1 h 21"/>
                <a:gd name="T22" fmla="*/ 6 w 22"/>
                <a:gd name="T23" fmla="*/ 3 h 21"/>
                <a:gd name="T24" fmla="*/ 6 w 22"/>
                <a:gd name="T25" fmla="*/ 3 h 21"/>
                <a:gd name="T26" fmla="*/ 6 w 22"/>
                <a:gd name="T27" fmla="*/ 3 h 21"/>
                <a:gd name="T28" fmla="*/ 5 w 22"/>
                <a:gd name="T29" fmla="*/ 4 h 21"/>
                <a:gd name="T30" fmla="*/ 3 w 22"/>
                <a:gd name="T31" fmla="*/ 6 h 21"/>
                <a:gd name="T32" fmla="*/ 2 w 22"/>
                <a:gd name="T33" fmla="*/ 7 h 21"/>
                <a:gd name="T34" fmla="*/ 2 w 22"/>
                <a:gd name="T35" fmla="*/ 7 h 21"/>
                <a:gd name="T36" fmla="*/ 2 w 22"/>
                <a:gd name="T37" fmla="*/ 7 h 21"/>
                <a:gd name="T38" fmla="*/ 1 w 22"/>
                <a:gd name="T39" fmla="*/ 8 h 21"/>
                <a:gd name="T40" fmla="*/ 1 w 22"/>
                <a:gd name="T41" fmla="*/ 10 h 21"/>
                <a:gd name="T42" fmla="*/ 1 w 22"/>
                <a:gd name="T43" fmla="*/ 10 h 21"/>
                <a:gd name="T44" fmla="*/ 0 w 22"/>
                <a:gd name="T45" fmla="*/ 11 h 21"/>
                <a:gd name="T46" fmla="*/ 0 w 22"/>
                <a:gd name="T47" fmla="*/ 15 h 21"/>
                <a:gd name="T48" fmla="*/ 2 w 22"/>
                <a:gd name="T49" fmla="*/ 18 h 21"/>
                <a:gd name="T50" fmla="*/ 4 w 22"/>
                <a:gd name="T51" fmla="*/ 20 h 21"/>
                <a:gd name="T52" fmla="*/ 8 w 22"/>
                <a:gd name="T53" fmla="*/ 21 h 21"/>
                <a:gd name="T54" fmla="*/ 9 w 22"/>
                <a:gd name="T55" fmla="*/ 21 h 21"/>
                <a:gd name="T56" fmla="*/ 14 w 22"/>
                <a:gd name="T57" fmla="*/ 20 h 21"/>
                <a:gd name="T58" fmla="*/ 17 w 22"/>
                <a:gd name="T59" fmla="*/ 18 h 21"/>
                <a:gd name="T60" fmla="*/ 19 w 22"/>
                <a:gd name="T61" fmla="*/ 15 h 21"/>
                <a:gd name="T62" fmla="*/ 22 w 22"/>
                <a:gd name="T63" fmla="*/ 9 h 21"/>
                <a:gd name="T64" fmla="*/ 22 w 22"/>
                <a:gd name="T65"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 h="21">
                  <a:moveTo>
                    <a:pt x="22" y="8"/>
                  </a:moveTo>
                  <a:cubicBezTo>
                    <a:pt x="22" y="7"/>
                    <a:pt x="22" y="6"/>
                    <a:pt x="22" y="6"/>
                  </a:cubicBezTo>
                  <a:cubicBezTo>
                    <a:pt x="21" y="4"/>
                    <a:pt x="21" y="3"/>
                    <a:pt x="20" y="3"/>
                  </a:cubicBezTo>
                  <a:cubicBezTo>
                    <a:pt x="20" y="2"/>
                    <a:pt x="20" y="2"/>
                    <a:pt x="20" y="2"/>
                  </a:cubicBezTo>
                  <a:cubicBezTo>
                    <a:pt x="19" y="1"/>
                    <a:pt x="18" y="0"/>
                    <a:pt x="17" y="0"/>
                  </a:cubicBezTo>
                  <a:cubicBezTo>
                    <a:pt x="16" y="0"/>
                    <a:pt x="16" y="0"/>
                    <a:pt x="16" y="0"/>
                  </a:cubicBezTo>
                  <a:cubicBezTo>
                    <a:pt x="15" y="0"/>
                    <a:pt x="15" y="0"/>
                    <a:pt x="14" y="0"/>
                  </a:cubicBezTo>
                  <a:cubicBezTo>
                    <a:pt x="14" y="0"/>
                    <a:pt x="14" y="0"/>
                    <a:pt x="14" y="0"/>
                  </a:cubicBezTo>
                  <a:cubicBezTo>
                    <a:pt x="13" y="0"/>
                    <a:pt x="13" y="0"/>
                    <a:pt x="13" y="0"/>
                  </a:cubicBezTo>
                  <a:cubicBezTo>
                    <a:pt x="13" y="0"/>
                    <a:pt x="13" y="0"/>
                    <a:pt x="13" y="0"/>
                  </a:cubicBezTo>
                  <a:cubicBezTo>
                    <a:pt x="12" y="0"/>
                    <a:pt x="10" y="0"/>
                    <a:pt x="9" y="1"/>
                  </a:cubicBezTo>
                  <a:cubicBezTo>
                    <a:pt x="8" y="1"/>
                    <a:pt x="7" y="2"/>
                    <a:pt x="6" y="3"/>
                  </a:cubicBezTo>
                  <a:cubicBezTo>
                    <a:pt x="6" y="3"/>
                    <a:pt x="6" y="3"/>
                    <a:pt x="6" y="3"/>
                  </a:cubicBezTo>
                  <a:cubicBezTo>
                    <a:pt x="6" y="3"/>
                    <a:pt x="6" y="3"/>
                    <a:pt x="6" y="3"/>
                  </a:cubicBezTo>
                  <a:cubicBezTo>
                    <a:pt x="6" y="3"/>
                    <a:pt x="5" y="3"/>
                    <a:pt x="5" y="4"/>
                  </a:cubicBezTo>
                  <a:cubicBezTo>
                    <a:pt x="4" y="4"/>
                    <a:pt x="3" y="5"/>
                    <a:pt x="3" y="6"/>
                  </a:cubicBezTo>
                  <a:cubicBezTo>
                    <a:pt x="3" y="6"/>
                    <a:pt x="2" y="6"/>
                    <a:pt x="2" y="7"/>
                  </a:cubicBezTo>
                  <a:cubicBezTo>
                    <a:pt x="2" y="7"/>
                    <a:pt x="2" y="7"/>
                    <a:pt x="2" y="7"/>
                  </a:cubicBezTo>
                  <a:cubicBezTo>
                    <a:pt x="2" y="7"/>
                    <a:pt x="2" y="7"/>
                    <a:pt x="2" y="7"/>
                  </a:cubicBezTo>
                  <a:cubicBezTo>
                    <a:pt x="2" y="8"/>
                    <a:pt x="2" y="8"/>
                    <a:pt x="1" y="8"/>
                  </a:cubicBezTo>
                  <a:cubicBezTo>
                    <a:pt x="1" y="8"/>
                    <a:pt x="1" y="9"/>
                    <a:pt x="1" y="10"/>
                  </a:cubicBezTo>
                  <a:cubicBezTo>
                    <a:pt x="1" y="10"/>
                    <a:pt x="1" y="10"/>
                    <a:pt x="1" y="10"/>
                  </a:cubicBezTo>
                  <a:cubicBezTo>
                    <a:pt x="0" y="10"/>
                    <a:pt x="0" y="11"/>
                    <a:pt x="0" y="11"/>
                  </a:cubicBezTo>
                  <a:cubicBezTo>
                    <a:pt x="0" y="13"/>
                    <a:pt x="0" y="14"/>
                    <a:pt x="0" y="15"/>
                  </a:cubicBezTo>
                  <a:cubicBezTo>
                    <a:pt x="1" y="16"/>
                    <a:pt x="1" y="17"/>
                    <a:pt x="2" y="18"/>
                  </a:cubicBezTo>
                  <a:cubicBezTo>
                    <a:pt x="2" y="19"/>
                    <a:pt x="3" y="20"/>
                    <a:pt x="4" y="20"/>
                  </a:cubicBezTo>
                  <a:cubicBezTo>
                    <a:pt x="5" y="21"/>
                    <a:pt x="7" y="21"/>
                    <a:pt x="8" y="21"/>
                  </a:cubicBezTo>
                  <a:cubicBezTo>
                    <a:pt x="8" y="21"/>
                    <a:pt x="9" y="21"/>
                    <a:pt x="9" y="21"/>
                  </a:cubicBezTo>
                  <a:cubicBezTo>
                    <a:pt x="11" y="21"/>
                    <a:pt x="13" y="21"/>
                    <a:pt x="14" y="20"/>
                  </a:cubicBezTo>
                  <a:cubicBezTo>
                    <a:pt x="16" y="19"/>
                    <a:pt x="17" y="19"/>
                    <a:pt x="17" y="18"/>
                  </a:cubicBezTo>
                  <a:cubicBezTo>
                    <a:pt x="18" y="17"/>
                    <a:pt x="19" y="16"/>
                    <a:pt x="19" y="15"/>
                  </a:cubicBezTo>
                  <a:cubicBezTo>
                    <a:pt x="21" y="13"/>
                    <a:pt x="22" y="11"/>
                    <a:pt x="22" y="9"/>
                  </a:cubicBezTo>
                  <a:cubicBezTo>
                    <a:pt x="22" y="9"/>
                    <a:pt x="22" y="8"/>
                    <a:pt x="22" y="8"/>
                  </a:cubicBezTo>
                  <a:close/>
                </a:path>
              </a:pathLst>
            </a:custGeom>
            <a:solidFill>
              <a:srgbClr val="95B9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4" name="Freeform 608">
              <a:extLst>
                <a:ext uri="{FF2B5EF4-FFF2-40B4-BE49-F238E27FC236}">
                  <a16:creationId xmlns:a16="http://schemas.microsoft.com/office/drawing/2014/main" id="{F66B1763-6B17-44B7-9E36-D76D9D108A5B}"/>
                </a:ext>
              </a:extLst>
            </p:cNvPr>
            <p:cNvSpPr>
              <a:spLocks/>
            </p:cNvSpPr>
            <p:nvPr/>
          </p:nvSpPr>
          <p:spPr bwMode="auto">
            <a:xfrm>
              <a:off x="2147" y="2294"/>
              <a:ext cx="21" cy="18"/>
            </a:xfrm>
            <a:custGeom>
              <a:avLst/>
              <a:gdLst>
                <a:gd name="T0" fmla="*/ 17 w 18"/>
                <a:gd name="T1" fmla="*/ 4 h 16"/>
                <a:gd name="T2" fmla="*/ 16 w 18"/>
                <a:gd name="T3" fmla="*/ 2 h 16"/>
                <a:gd name="T4" fmla="*/ 14 w 18"/>
                <a:gd name="T5" fmla="*/ 1 h 16"/>
                <a:gd name="T6" fmla="*/ 12 w 18"/>
                <a:gd name="T7" fmla="*/ 0 h 16"/>
                <a:gd name="T8" fmla="*/ 10 w 18"/>
                <a:gd name="T9" fmla="*/ 0 h 16"/>
                <a:gd name="T10" fmla="*/ 10 w 18"/>
                <a:gd name="T11" fmla="*/ 0 h 16"/>
                <a:gd name="T12" fmla="*/ 10 w 18"/>
                <a:gd name="T13" fmla="*/ 0 h 16"/>
                <a:gd name="T14" fmla="*/ 8 w 18"/>
                <a:gd name="T15" fmla="*/ 0 h 16"/>
                <a:gd name="T16" fmla="*/ 6 w 18"/>
                <a:gd name="T17" fmla="*/ 0 h 16"/>
                <a:gd name="T18" fmla="*/ 4 w 18"/>
                <a:gd name="T19" fmla="*/ 1 h 16"/>
                <a:gd name="T20" fmla="*/ 4 w 18"/>
                <a:gd name="T21" fmla="*/ 1 h 16"/>
                <a:gd name="T22" fmla="*/ 4 w 18"/>
                <a:gd name="T23" fmla="*/ 1 h 16"/>
                <a:gd name="T24" fmla="*/ 2 w 18"/>
                <a:gd name="T25" fmla="*/ 3 h 16"/>
                <a:gd name="T26" fmla="*/ 0 w 18"/>
                <a:gd name="T27" fmla="*/ 6 h 16"/>
                <a:gd name="T28" fmla="*/ 0 w 18"/>
                <a:gd name="T29" fmla="*/ 10 h 16"/>
                <a:gd name="T30" fmla="*/ 2 w 18"/>
                <a:gd name="T31" fmla="*/ 13 h 16"/>
                <a:gd name="T32" fmla="*/ 2 w 18"/>
                <a:gd name="T33" fmla="*/ 14 h 16"/>
                <a:gd name="T34" fmla="*/ 6 w 18"/>
                <a:gd name="T35" fmla="*/ 16 h 16"/>
                <a:gd name="T36" fmla="*/ 8 w 18"/>
                <a:gd name="T37" fmla="*/ 16 h 16"/>
                <a:gd name="T38" fmla="*/ 11 w 18"/>
                <a:gd name="T39" fmla="*/ 16 h 16"/>
                <a:gd name="T40" fmla="*/ 11 w 18"/>
                <a:gd name="T41" fmla="*/ 16 h 16"/>
                <a:gd name="T42" fmla="*/ 14 w 18"/>
                <a:gd name="T43" fmla="*/ 15 h 16"/>
                <a:gd name="T44" fmla="*/ 14 w 18"/>
                <a:gd name="T45" fmla="*/ 15 h 16"/>
                <a:gd name="T46" fmla="*/ 16 w 18"/>
                <a:gd name="T47" fmla="*/ 13 h 16"/>
                <a:gd name="T48" fmla="*/ 17 w 18"/>
                <a:gd name="T49" fmla="*/ 12 h 16"/>
                <a:gd name="T50" fmla="*/ 18 w 18"/>
                <a:gd name="T51" fmla="*/ 9 h 16"/>
                <a:gd name="T52" fmla="*/ 18 w 18"/>
                <a:gd name="T53" fmla="*/ 7 h 16"/>
                <a:gd name="T54" fmla="*/ 17 w 18"/>
                <a:gd name="T5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 h="16">
                  <a:moveTo>
                    <a:pt x="17" y="4"/>
                  </a:moveTo>
                  <a:cubicBezTo>
                    <a:pt x="17" y="3"/>
                    <a:pt x="16" y="3"/>
                    <a:pt x="16" y="2"/>
                  </a:cubicBezTo>
                  <a:cubicBezTo>
                    <a:pt x="15" y="2"/>
                    <a:pt x="15" y="2"/>
                    <a:pt x="14" y="1"/>
                  </a:cubicBezTo>
                  <a:cubicBezTo>
                    <a:pt x="13" y="1"/>
                    <a:pt x="13" y="0"/>
                    <a:pt x="12" y="0"/>
                  </a:cubicBezTo>
                  <a:cubicBezTo>
                    <a:pt x="11" y="0"/>
                    <a:pt x="11" y="0"/>
                    <a:pt x="10" y="0"/>
                  </a:cubicBezTo>
                  <a:cubicBezTo>
                    <a:pt x="10" y="0"/>
                    <a:pt x="10" y="0"/>
                    <a:pt x="10" y="0"/>
                  </a:cubicBezTo>
                  <a:cubicBezTo>
                    <a:pt x="10" y="0"/>
                    <a:pt x="10" y="0"/>
                    <a:pt x="10" y="0"/>
                  </a:cubicBezTo>
                  <a:cubicBezTo>
                    <a:pt x="10" y="0"/>
                    <a:pt x="9" y="0"/>
                    <a:pt x="8" y="0"/>
                  </a:cubicBezTo>
                  <a:cubicBezTo>
                    <a:pt x="8" y="0"/>
                    <a:pt x="7" y="0"/>
                    <a:pt x="6" y="0"/>
                  </a:cubicBezTo>
                  <a:cubicBezTo>
                    <a:pt x="5" y="0"/>
                    <a:pt x="5" y="1"/>
                    <a:pt x="4" y="1"/>
                  </a:cubicBezTo>
                  <a:cubicBezTo>
                    <a:pt x="4" y="1"/>
                    <a:pt x="4" y="1"/>
                    <a:pt x="4" y="1"/>
                  </a:cubicBezTo>
                  <a:cubicBezTo>
                    <a:pt x="4" y="1"/>
                    <a:pt x="4" y="1"/>
                    <a:pt x="4" y="1"/>
                  </a:cubicBezTo>
                  <a:cubicBezTo>
                    <a:pt x="3" y="2"/>
                    <a:pt x="3" y="2"/>
                    <a:pt x="2" y="3"/>
                  </a:cubicBezTo>
                  <a:cubicBezTo>
                    <a:pt x="1" y="4"/>
                    <a:pt x="0" y="5"/>
                    <a:pt x="0" y="6"/>
                  </a:cubicBezTo>
                  <a:cubicBezTo>
                    <a:pt x="0" y="7"/>
                    <a:pt x="0" y="9"/>
                    <a:pt x="0" y="10"/>
                  </a:cubicBezTo>
                  <a:cubicBezTo>
                    <a:pt x="0" y="11"/>
                    <a:pt x="1" y="12"/>
                    <a:pt x="2" y="13"/>
                  </a:cubicBezTo>
                  <a:cubicBezTo>
                    <a:pt x="2" y="14"/>
                    <a:pt x="2" y="14"/>
                    <a:pt x="2" y="14"/>
                  </a:cubicBezTo>
                  <a:cubicBezTo>
                    <a:pt x="4" y="15"/>
                    <a:pt x="5" y="16"/>
                    <a:pt x="6" y="16"/>
                  </a:cubicBezTo>
                  <a:cubicBezTo>
                    <a:pt x="7" y="16"/>
                    <a:pt x="8" y="16"/>
                    <a:pt x="8" y="16"/>
                  </a:cubicBezTo>
                  <a:cubicBezTo>
                    <a:pt x="9" y="16"/>
                    <a:pt x="10" y="16"/>
                    <a:pt x="11" y="16"/>
                  </a:cubicBezTo>
                  <a:cubicBezTo>
                    <a:pt x="11" y="16"/>
                    <a:pt x="11" y="16"/>
                    <a:pt x="11" y="16"/>
                  </a:cubicBezTo>
                  <a:cubicBezTo>
                    <a:pt x="12" y="16"/>
                    <a:pt x="13" y="15"/>
                    <a:pt x="14" y="15"/>
                  </a:cubicBezTo>
                  <a:cubicBezTo>
                    <a:pt x="14" y="15"/>
                    <a:pt x="14" y="15"/>
                    <a:pt x="14" y="15"/>
                  </a:cubicBezTo>
                  <a:cubicBezTo>
                    <a:pt x="15" y="14"/>
                    <a:pt x="15" y="14"/>
                    <a:pt x="16" y="13"/>
                  </a:cubicBezTo>
                  <a:cubicBezTo>
                    <a:pt x="16" y="13"/>
                    <a:pt x="17" y="12"/>
                    <a:pt x="17" y="12"/>
                  </a:cubicBezTo>
                  <a:cubicBezTo>
                    <a:pt x="18" y="11"/>
                    <a:pt x="18" y="10"/>
                    <a:pt x="18" y="9"/>
                  </a:cubicBezTo>
                  <a:cubicBezTo>
                    <a:pt x="18" y="8"/>
                    <a:pt x="18" y="7"/>
                    <a:pt x="18" y="7"/>
                  </a:cubicBezTo>
                  <a:cubicBezTo>
                    <a:pt x="18" y="6"/>
                    <a:pt x="18" y="5"/>
                    <a:pt x="17" y="4"/>
                  </a:cubicBezTo>
                  <a:close/>
                </a:path>
              </a:pathLst>
            </a:custGeom>
            <a:solidFill>
              <a:srgbClr val="95B9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5" name="Freeform 609">
              <a:extLst>
                <a:ext uri="{FF2B5EF4-FFF2-40B4-BE49-F238E27FC236}">
                  <a16:creationId xmlns:a16="http://schemas.microsoft.com/office/drawing/2014/main" id="{9229630F-109E-4872-9A12-1B315DEDF2F9}"/>
                </a:ext>
              </a:extLst>
            </p:cNvPr>
            <p:cNvSpPr>
              <a:spLocks/>
            </p:cNvSpPr>
            <p:nvPr/>
          </p:nvSpPr>
          <p:spPr bwMode="auto">
            <a:xfrm>
              <a:off x="2113" y="2210"/>
              <a:ext cx="24" cy="26"/>
            </a:xfrm>
            <a:custGeom>
              <a:avLst/>
              <a:gdLst>
                <a:gd name="T0" fmla="*/ 21 w 21"/>
                <a:gd name="T1" fmla="*/ 9 h 22"/>
                <a:gd name="T2" fmla="*/ 20 w 21"/>
                <a:gd name="T3" fmla="*/ 6 h 22"/>
                <a:gd name="T4" fmla="*/ 19 w 21"/>
                <a:gd name="T5" fmla="*/ 4 h 22"/>
                <a:gd name="T6" fmla="*/ 18 w 21"/>
                <a:gd name="T7" fmla="*/ 2 h 22"/>
                <a:gd name="T8" fmla="*/ 15 w 21"/>
                <a:gd name="T9" fmla="*/ 0 h 22"/>
                <a:gd name="T10" fmla="*/ 13 w 21"/>
                <a:gd name="T11" fmla="*/ 0 h 22"/>
                <a:gd name="T12" fmla="*/ 11 w 21"/>
                <a:gd name="T13" fmla="*/ 0 h 22"/>
                <a:gd name="T14" fmla="*/ 8 w 21"/>
                <a:gd name="T15" fmla="*/ 0 h 22"/>
                <a:gd name="T16" fmla="*/ 6 w 21"/>
                <a:gd name="T17" fmla="*/ 2 h 22"/>
                <a:gd name="T18" fmla="*/ 4 w 21"/>
                <a:gd name="T19" fmla="*/ 3 h 22"/>
                <a:gd name="T20" fmla="*/ 3 w 21"/>
                <a:gd name="T21" fmla="*/ 5 h 22"/>
                <a:gd name="T22" fmla="*/ 2 w 21"/>
                <a:gd name="T23" fmla="*/ 6 h 22"/>
                <a:gd name="T24" fmla="*/ 1 w 21"/>
                <a:gd name="T25" fmla="*/ 8 h 22"/>
                <a:gd name="T26" fmla="*/ 1 w 21"/>
                <a:gd name="T27" fmla="*/ 8 h 22"/>
                <a:gd name="T28" fmla="*/ 0 w 21"/>
                <a:gd name="T29" fmla="*/ 9 h 22"/>
                <a:gd name="T30" fmla="*/ 0 w 21"/>
                <a:gd name="T31" fmla="*/ 12 h 22"/>
                <a:gd name="T32" fmla="*/ 0 w 21"/>
                <a:gd name="T33" fmla="*/ 14 h 22"/>
                <a:gd name="T34" fmla="*/ 1 w 21"/>
                <a:gd name="T35" fmla="*/ 17 h 22"/>
                <a:gd name="T36" fmla="*/ 4 w 21"/>
                <a:gd name="T37" fmla="*/ 20 h 22"/>
                <a:gd name="T38" fmla="*/ 6 w 21"/>
                <a:gd name="T39" fmla="*/ 21 h 22"/>
                <a:gd name="T40" fmla="*/ 8 w 21"/>
                <a:gd name="T41" fmla="*/ 21 h 22"/>
                <a:gd name="T42" fmla="*/ 11 w 21"/>
                <a:gd name="T43" fmla="*/ 21 h 22"/>
                <a:gd name="T44" fmla="*/ 15 w 21"/>
                <a:gd name="T45" fmla="*/ 20 h 22"/>
                <a:gd name="T46" fmla="*/ 17 w 21"/>
                <a:gd name="T47" fmla="*/ 18 h 22"/>
                <a:gd name="T48" fmla="*/ 19 w 21"/>
                <a:gd name="T49" fmla="*/ 16 h 22"/>
                <a:gd name="T50" fmla="*/ 21 w 21"/>
                <a:gd name="T51" fmla="*/ 11 h 22"/>
                <a:gd name="T52" fmla="*/ 21 w 21"/>
                <a:gd name="T53" fmla="*/ 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22">
                  <a:moveTo>
                    <a:pt x="21" y="9"/>
                  </a:moveTo>
                  <a:cubicBezTo>
                    <a:pt x="21" y="8"/>
                    <a:pt x="20" y="7"/>
                    <a:pt x="20" y="6"/>
                  </a:cubicBezTo>
                  <a:cubicBezTo>
                    <a:pt x="20" y="5"/>
                    <a:pt x="20" y="5"/>
                    <a:pt x="19" y="4"/>
                  </a:cubicBezTo>
                  <a:cubicBezTo>
                    <a:pt x="19" y="3"/>
                    <a:pt x="18" y="3"/>
                    <a:pt x="18" y="2"/>
                  </a:cubicBezTo>
                  <a:cubicBezTo>
                    <a:pt x="17" y="1"/>
                    <a:pt x="16" y="1"/>
                    <a:pt x="15" y="0"/>
                  </a:cubicBezTo>
                  <a:cubicBezTo>
                    <a:pt x="14" y="0"/>
                    <a:pt x="14" y="0"/>
                    <a:pt x="13" y="0"/>
                  </a:cubicBezTo>
                  <a:cubicBezTo>
                    <a:pt x="12" y="0"/>
                    <a:pt x="11" y="0"/>
                    <a:pt x="11" y="0"/>
                  </a:cubicBezTo>
                  <a:cubicBezTo>
                    <a:pt x="10" y="0"/>
                    <a:pt x="9" y="0"/>
                    <a:pt x="8" y="0"/>
                  </a:cubicBezTo>
                  <a:cubicBezTo>
                    <a:pt x="7" y="1"/>
                    <a:pt x="6" y="1"/>
                    <a:pt x="6" y="2"/>
                  </a:cubicBezTo>
                  <a:cubicBezTo>
                    <a:pt x="5" y="2"/>
                    <a:pt x="5" y="3"/>
                    <a:pt x="4" y="3"/>
                  </a:cubicBezTo>
                  <a:cubicBezTo>
                    <a:pt x="4" y="3"/>
                    <a:pt x="3" y="4"/>
                    <a:pt x="3" y="5"/>
                  </a:cubicBezTo>
                  <a:cubicBezTo>
                    <a:pt x="2" y="5"/>
                    <a:pt x="2" y="5"/>
                    <a:pt x="2" y="6"/>
                  </a:cubicBezTo>
                  <a:cubicBezTo>
                    <a:pt x="1" y="7"/>
                    <a:pt x="1" y="7"/>
                    <a:pt x="1" y="8"/>
                  </a:cubicBezTo>
                  <a:cubicBezTo>
                    <a:pt x="1" y="8"/>
                    <a:pt x="1" y="8"/>
                    <a:pt x="1" y="8"/>
                  </a:cubicBezTo>
                  <a:cubicBezTo>
                    <a:pt x="1" y="9"/>
                    <a:pt x="0" y="9"/>
                    <a:pt x="0" y="9"/>
                  </a:cubicBezTo>
                  <a:cubicBezTo>
                    <a:pt x="0" y="10"/>
                    <a:pt x="0" y="11"/>
                    <a:pt x="0" y="12"/>
                  </a:cubicBezTo>
                  <a:cubicBezTo>
                    <a:pt x="0" y="13"/>
                    <a:pt x="0" y="14"/>
                    <a:pt x="0" y="14"/>
                  </a:cubicBezTo>
                  <a:cubicBezTo>
                    <a:pt x="1" y="17"/>
                    <a:pt x="1" y="17"/>
                    <a:pt x="1" y="17"/>
                  </a:cubicBezTo>
                  <a:cubicBezTo>
                    <a:pt x="2" y="18"/>
                    <a:pt x="3" y="19"/>
                    <a:pt x="4" y="20"/>
                  </a:cubicBezTo>
                  <a:cubicBezTo>
                    <a:pt x="4" y="20"/>
                    <a:pt x="5" y="21"/>
                    <a:pt x="6" y="21"/>
                  </a:cubicBezTo>
                  <a:cubicBezTo>
                    <a:pt x="7" y="21"/>
                    <a:pt x="8" y="21"/>
                    <a:pt x="8" y="21"/>
                  </a:cubicBezTo>
                  <a:cubicBezTo>
                    <a:pt x="9" y="22"/>
                    <a:pt x="10" y="22"/>
                    <a:pt x="11" y="21"/>
                  </a:cubicBezTo>
                  <a:cubicBezTo>
                    <a:pt x="12" y="21"/>
                    <a:pt x="14" y="21"/>
                    <a:pt x="15" y="20"/>
                  </a:cubicBezTo>
                  <a:cubicBezTo>
                    <a:pt x="16" y="20"/>
                    <a:pt x="17" y="19"/>
                    <a:pt x="17" y="18"/>
                  </a:cubicBezTo>
                  <a:cubicBezTo>
                    <a:pt x="18" y="18"/>
                    <a:pt x="19" y="16"/>
                    <a:pt x="19" y="16"/>
                  </a:cubicBezTo>
                  <a:cubicBezTo>
                    <a:pt x="20" y="14"/>
                    <a:pt x="21" y="13"/>
                    <a:pt x="21" y="11"/>
                  </a:cubicBezTo>
                  <a:cubicBezTo>
                    <a:pt x="21" y="10"/>
                    <a:pt x="21" y="9"/>
                    <a:pt x="21" y="9"/>
                  </a:cubicBezTo>
                  <a:close/>
                </a:path>
              </a:pathLst>
            </a:custGeom>
            <a:solidFill>
              <a:srgbClr val="95B9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6" name="Freeform 610">
              <a:extLst>
                <a:ext uri="{FF2B5EF4-FFF2-40B4-BE49-F238E27FC236}">
                  <a16:creationId xmlns:a16="http://schemas.microsoft.com/office/drawing/2014/main" id="{E8B79AC3-FBF8-472A-967D-1CCCB6B8918E}"/>
                </a:ext>
              </a:extLst>
            </p:cNvPr>
            <p:cNvSpPr>
              <a:spLocks/>
            </p:cNvSpPr>
            <p:nvPr/>
          </p:nvSpPr>
          <p:spPr bwMode="auto">
            <a:xfrm>
              <a:off x="1960" y="2237"/>
              <a:ext cx="19" cy="19"/>
            </a:xfrm>
            <a:custGeom>
              <a:avLst/>
              <a:gdLst>
                <a:gd name="T0" fmla="*/ 16 w 17"/>
                <a:gd name="T1" fmla="*/ 6 h 16"/>
                <a:gd name="T2" fmla="*/ 15 w 17"/>
                <a:gd name="T3" fmla="*/ 4 h 16"/>
                <a:gd name="T4" fmla="*/ 14 w 17"/>
                <a:gd name="T5" fmla="*/ 3 h 16"/>
                <a:gd name="T6" fmla="*/ 14 w 17"/>
                <a:gd name="T7" fmla="*/ 3 h 16"/>
                <a:gd name="T8" fmla="*/ 13 w 17"/>
                <a:gd name="T9" fmla="*/ 2 h 16"/>
                <a:gd name="T10" fmla="*/ 13 w 17"/>
                <a:gd name="T11" fmla="*/ 2 h 16"/>
                <a:gd name="T12" fmla="*/ 12 w 17"/>
                <a:gd name="T13" fmla="*/ 1 h 16"/>
                <a:gd name="T14" fmla="*/ 12 w 17"/>
                <a:gd name="T15" fmla="*/ 1 h 16"/>
                <a:gd name="T16" fmla="*/ 10 w 17"/>
                <a:gd name="T17" fmla="*/ 0 h 16"/>
                <a:gd name="T18" fmla="*/ 8 w 17"/>
                <a:gd name="T19" fmla="*/ 0 h 16"/>
                <a:gd name="T20" fmla="*/ 8 w 17"/>
                <a:gd name="T21" fmla="*/ 0 h 16"/>
                <a:gd name="T22" fmla="*/ 6 w 17"/>
                <a:gd name="T23" fmla="*/ 0 h 16"/>
                <a:gd name="T24" fmla="*/ 5 w 17"/>
                <a:gd name="T25" fmla="*/ 0 h 16"/>
                <a:gd name="T26" fmla="*/ 3 w 17"/>
                <a:gd name="T27" fmla="*/ 1 h 16"/>
                <a:gd name="T28" fmla="*/ 2 w 17"/>
                <a:gd name="T29" fmla="*/ 2 h 16"/>
                <a:gd name="T30" fmla="*/ 0 w 17"/>
                <a:gd name="T31" fmla="*/ 4 h 16"/>
                <a:gd name="T32" fmla="*/ 0 w 17"/>
                <a:gd name="T33" fmla="*/ 5 h 16"/>
                <a:gd name="T34" fmla="*/ 0 w 17"/>
                <a:gd name="T35" fmla="*/ 7 h 16"/>
                <a:gd name="T36" fmla="*/ 0 w 17"/>
                <a:gd name="T37" fmla="*/ 9 h 16"/>
                <a:gd name="T38" fmla="*/ 2 w 17"/>
                <a:gd name="T39" fmla="*/ 11 h 16"/>
                <a:gd name="T40" fmla="*/ 1 w 17"/>
                <a:gd name="T41" fmla="*/ 10 h 16"/>
                <a:gd name="T42" fmla="*/ 1 w 17"/>
                <a:gd name="T43" fmla="*/ 11 h 16"/>
                <a:gd name="T44" fmla="*/ 1 w 17"/>
                <a:gd name="T45" fmla="*/ 11 h 16"/>
                <a:gd name="T46" fmla="*/ 3 w 17"/>
                <a:gd name="T47" fmla="*/ 13 h 16"/>
                <a:gd name="T48" fmla="*/ 4 w 17"/>
                <a:gd name="T49" fmla="*/ 14 h 16"/>
                <a:gd name="T50" fmla="*/ 6 w 17"/>
                <a:gd name="T51" fmla="*/ 15 h 16"/>
                <a:gd name="T52" fmla="*/ 4 w 17"/>
                <a:gd name="T53" fmla="*/ 13 h 16"/>
                <a:gd name="T54" fmla="*/ 6 w 17"/>
                <a:gd name="T55" fmla="*/ 15 h 16"/>
                <a:gd name="T56" fmla="*/ 8 w 17"/>
                <a:gd name="T57" fmla="*/ 16 h 16"/>
                <a:gd name="T58" fmla="*/ 9 w 17"/>
                <a:gd name="T59" fmla="*/ 16 h 16"/>
                <a:gd name="T60" fmla="*/ 10 w 17"/>
                <a:gd name="T61" fmla="*/ 16 h 16"/>
                <a:gd name="T62" fmla="*/ 10 w 17"/>
                <a:gd name="T63" fmla="*/ 16 h 16"/>
                <a:gd name="T64" fmla="*/ 12 w 17"/>
                <a:gd name="T65" fmla="*/ 15 h 16"/>
                <a:gd name="T66" fmla="*/ 14 w 17"/>
                <a:gd name="T67" fmla="*/ 14 h 16"/>
                <a:gd name="T68" fmla="*/ 15 w 17"/>
                <a:gd name="T69" fmla="*/ 13 h 16"/>
                <a:gd name="T70" fmla="*/ 16 w 17"/>
                <a:gd name="T71" fmla="*/ 11 h 16"/>
                <a:gd name="T72" fmla="*/ 16 w 17"/>
                <a:gd name="T73" fmla="*/ 10 h 16"/>
                <a:gd name="T74" fmla="*/ 16 w 17"/>
                <a:gd name="T75" fmla="*/ 9 h 16"/>
                <a:gd name="T76" fmla="*/ 16 w 17"/>
                <a:gd name="T77" fmla="*/ 7 h 16"/>
                <a:gd name="T78" fmla="*/ 16 w 17"/>
                <a:gd name="T79"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 h="16">
                  <a:moveTo>
                    <a:pt x="16" y="6"/>
                  </a:moveTo>
                  <a:cubicBezTo>
                    <a:pt x="15" y="4"/>
                    <a:pt x="16" y="5"/>
                    <a:pt x="15" y="4"/>
                  </a:cubicBezTo>
                  <a:cubicBezTo>
                    <a:pt x="15" y="4"/>
                    <a:pt x="15" y="3"/>
                    <a:pt x="14" y="3"/>
                  </a:cubicBezTo>
                  <a:cubicBezTo>
                    <a:pt x="14" y="3"/>
                    <a:pt x="14" y="3"/>
                    <a:pt x="14" y="3"/>
                  </a:cubicBezTo>
                  <a:cubicBezTo>
                    <a:pt x="14" y="2"/>
                    <a:pt x="14" y="2"/>
                    <a:pt x="13" y="2"/>
                  </a:cubicBezTo>
                  <a:cubicBezTo>
                    <a:pt x="13" y="2"/>
                    <a:pt x="13" y="2"/>
                    <a:pt x="13" y="2"/>
                  </a:cubicBezTo>
                  <a:cubicBezTo>
                    <a:pt x="13" y="2"/>
                    <a:pt x="12" y="1"/>
                    <a:pt x="12" y="1"/>
                  </a:cubicBezTo>
                  <a:cubicBezTo>
                    <a:pt x="12" y="1"/>
                    <a:pt x="12" y="1"/>
                    <a:pt x="12" y="1"/>
                  </a:cubicBezTo>
                  <a:cubicBezTo>
                    <a:pt x="10" y="0"/>
                    <a:pt x="10" y="0"/>
                    <a:pt x="10" y="0"/>
                  </a:cubicBezTo>
                  <a:cubicBezTo>
                    <a:pt x="9" y="0"/>
                    <a:pt x="8" y="0"/>
                    <a:pt x="8" y="0"/>
                  </a:cubicBezTo>
                  <a:cubicBezTo>
                    <a:pt x="8" y="0"/>
                    <a:pt x="8" y="0"/>
                    <a:pt x="8" y="0"/>
                  </a:cubicBezTo>
                  <a:cubicBezTo>
                    <a:pt x="7" y="0"/>
                    <a:pt x="7" y="0"/>
                    <a:pt x="6" y="0"/>
                  </a:cubicBezTo>
                  <a:cubicBezTo>
                    <a:pt x="6" y="0"/>
                    <a:pt x="5" y="0"/>
                    <a:pt x="5" y="0"/>
                  </a:cubicBezTo>
                  <a:cubicBezTo>
                    <a:pt x="4" y="0"/>
                    <a:pt x="3" y="0"/>
                    <a:pt x="3" y="1"/>
                  </a:cubicBezTo>
                  <a:cubicBezTo>
                    <a:pt x="2" y="1"/>
                    <a:pt x="2" y="1"/>
                    <a:pt x="2" y="2"/>
                  </a:cubicBezTo>
                  <a:cubicBezTo>
                    <a:pt x="1" y="2"/>
                    <a:pt x="0" y="3"/>
                    <a:pt x="0" y="4"/>
                  </a:cubicBezTo>
                  <a:cubicBezTo>
                    <a:pt x="0" y="4"/>
                    <a:pt x="0" y="5"/>
                    <a:pt x="0" y="5"/>
                  </a:cubicBezTo>
                  <a:cubicBezTo>
                    <a:pt x="0" y="6"/>
                    <a:pt x="0" y="7"/>
                    <a:pt x="0" y="7"/>
                  </a:cubicBezTo>
                  <a:cubicBezTo>
                    <a:pt x="0" y="8"/>
                    <a:pt x="0" y="8"/>
                    <a:pt x="0" y="9"/>
                  </a:cubicBezTo>
                  <a:cubicBezTo>
                    <a:pt x="0" y="10"/>
                    <a:pt x="1" y="10"/>
                    <a:pt x="2" y="11"/>
                  </a:cubicBezTo>
                  <a:cubicBezTo>
                    <a:pt x="1" y="10"/>
                    <a:pt x="1" y="10"/>
                    <a:pt x="1" y="10"/>
                  </a:cubicBezTo>
                  <a:cubicBezTo>
                    <a:pt x="1" y="10"/>
                    <a:pt x="1" y="10"/>
                    <a:pt x="1" y="11"/>
                  </a:cubicBezTo>
                  <a:cubicBezTo>
                    <a:pt x="1" y="11"/>
                    <a:pt x="1" y="11"/>
                    <a:pt x="1" y="11"/>
                  </a:cubicBezTo>
                  <a:cubicBezTo>
                    <a:pt x="2" y="12"/>
                    <a:pt x="2" y="12"/>
                    <a:pt x="3" y="13"/>
                  </a:cubicBezTo>
                  <a:cubicBezTo>
                    <a:pt x="4" y="13"/>
                    <a:pt x="4" y="14"/>
                    <a:pt x="4" y="14"/>
                  </a:cubicBezTo>
                  <a:cubicBezTo>
                    <a:pt x="5" y="14"/>
                    <a:pt x="5" y="14"/>
                    <a:pt x="6" y="15"/>
                  </a:cubicBezTo>
                  <a:cubicBezTo>
                    <a:pt x="5" y="14"/>
                    <a:pt x="5" y="14"/>
                    <a:pt x="4" y="13"/>
                  </a:cubicBezTo>
                  <a:cubicBezTo>
                    <a:pt x="5" y="14"/>
                    <a:pt x="5" y="14"/>
                    <a:pt x="6" y="15"/>
                  </a:cubicBezTo>
                  <a:cubicBezTo>
                    <a:pt x="7" y="15"/>
                    <a:pt x="7" y="15"/>
                    <a:pt x="8" y="16"/>
                  </a:cubicBezTo>
                  <a:cubicBezTo>
                    <a:pt x="9" y="16"/>
                    <a:pt x="9" y="16"/>
                    <a:pt x="9" y="16"/>
                  </a:cubicBezTo>
                  <a:cubicBezTo>
                    <a:pt x="10" y="16"/>
                    <a:pt x="10" y="16"/>
                    <a:pt x="10" y="16"/>
                  </a:cubicBezTo>
                  <a:cubicBezTo>
                    <a:pt x="10" y="16"/>
                    <a:pt x="10" y="16"/>
                    <a:pt x="10" y="16"/>
                  </a:cubicBezTo>
                  <a:cubicBezTo>
                    <a:pt x="11" y="16"/>
                    <a:pt x="11" y="15"/>
                    <a:pt x="12" y="15"/>
                  </a:cubicBezTo>
                  <a:cubicBezTo>
                    <a:pt x="13" y="15"/>
                    <a:pt x="13" y="15"/>
                    <a:pt x="14" y="14"/>
                  </a:cubicBezTo>
                  <a:cubicBezTo>
                    <a:pt x="14" y="14"/>
                    <a:pt x="15" y="14"/>
                    <a:pt x="15" y="13"/>
                  </a:cubicBezTo>
                  <a:cubicBezTo>
                    <a:pt x="16" y="13"/>
                    <a:pt x="16" y="12"/>
                    <a:pt x="16" y="11"/>
                  </a:cubicBezTo>
                  <a:cubicBezTo>
                    <a:pt x="16" y="11"/>
                    <a:pt x="16" y="11"/>
                    <a:pt x="16" y="10"/>
                  </a:cubicBezTo>
                  <a:cubicBezTo>
                    <a:pt x="16" y="10"/>
                    <a:pt x="16" y="10"/>
                    <a:pt x="16" y="9"/>
                  </a:cubicBezTo>
                  <a:cubicBezTo>
                    <a:pt x="17" y="9"/>
                    <a:pt x="17" y="8"/>
                    <a:pt x="16" y="7"/>
                  </a:cubicBezTo>
                  <a:cubicBezTo>
                    <a:pt x="16" y="7"/>
                    <a:pt x="16" y="6"/>
                    <a:pt x="16" y="6"/>
                  </a:cubicBezTo>
                  <a:close/>
                </a:path>
              </a:pathLst>
            </a:custGeom>
            <a:solidFill>
              <a:srgbClr val="95B9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7" name="Freeform 611">
              <a:extLst>
                <a:ext uri="{FF2B5EF4-FFF2-40B4-BE49-F238E27FC236}">
                  <a16:creationId xmlns:a16="http://schemas.microsoft.com/office/drawing/2014/main" id="{9325D1A0-0C7D-4F2F-83E9-4CE5CDA265DF}"/>
                </a:ext>
              </a:extLst>
            </p:cNvPr>
            <p:cNvSpPr>
              <a:spLocks/>
            </p:cNvSpPr>
            <p:nvPr/>
          </p:nvSpPr>
          <p:spPr bwMode="auto">
            <a:xfrm>
              <a:off x="2328" y="2330"/>
              <a:ext cx="456" cy="452"/>
            </a:xfrm>
            <a:custGeom>
              <a:avLst/>
              <a:gdLst>
                <a:gd name="T0" fmla="*/ 89 w 389"/>
                <a:gd name="T1" fmla="*/ 35 h 386"/>
                <a:gd name="T2" fmla="*/ 60 w 389"/>
                <a:gd name="T3" fmla="*/ 60 h 386"/>
                <a:gd name="T4" fmla="*/ 4 w 389"/>
                <a:gd name="T5" fmla="*/ 237 h 386"/>
                <a:gd name="T6" fmla="*/ 37 w 389"/>
                <a:gd name="T7" fmla="*/ 324 h 386"/>
                <a:gd name="T8" fmla="*/ 82 w 389"/>
                <a:gd name="T9" fmla="*/ 353 h 386"/>
                <a:gd name="T10" fmla="*/ 211 w 389"/>
                <a:gd name="T11" fmla="*/ 385 h 386"/>
                <a:gd name="T12" fmla="*/ 332 w 389"/>
                <a:gd name="T13" fmla="*/ 336 h 386"/>
                <a:gd name="T14" fmla="*/ 369 w 389"/>
                <a:gd name="T15" fmla="*/ 277 h 386"/>
                <a:gd name="T16" fmla="*/ 380 w 389"/>
                <a:gd name="T17" fmla="*/ 157 h 386"/>
                <a:gd name="T18" fmla="*/ 294 w 389"/>
                <a:gd name="T19" fmla="*/ 41 h 386"/>
                <a:gd name="T20" fmla="*/ 89 w 389"/>
                <a:gd name="T21" fmla="*/ 3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9" h="386">
                  <a:moveTo>
                    <a:pt x="89" y="35"/>
                  </a:moveTo>
                  <a:cubicBezTo>
                    <a:pt x="78" y="42"/>
                    <a:pt x="68" y="50"/>
                    <a:pt x="60" y="60"/>
                  </a:cubicBezTo>
                  <a:cubicBezTo>
                    <a:pt x="20" y="109"/>
                    <a:pt x="0" y="174"/>
                    <a:pt x="4" y="237"/>
                  </a:cubicBezTo>
                  <a:cubicBezTo>
                    <a:pt x="6" y="268"/>
                    <a:pt x="15" y="301"/>
                    <a:pt x="37" y="324"/>
                  </a:cubicBezTo>
                  <a:cubicBezTo>
                    <a:pt x="49" y="337"/>
                    <a:pt x="65" y="345"/>
                    <a:pt x="82" y="353"/>
                  </a:cubicBezTo>
                  <a:cubicBezTo>
                    <a:pt x="122" y="372"/>
                    <a:pt x="166" y="386"/>
                    <a:pt x="211" y="385"/>
                  </a:cubicBezTo>
                  <a:cubicBezTo>
                    <a:pt x="256" y="385"/>
                    <a:pt x="301" y="369"/>
                    <a:pt x="332" y="336"/>
                  </a:cubicBezTo>
                  <a:cubicBezTo>
                    <a:pt x="348" y="319"/>
                    <a:pt x="360" y="299"/>
                    <a:pt x="369" y="277"/>
                  </a:cubicBezTo>
                  <a:cubicBezTo>
                    <a:pt x="383" y="239"/>
                    <a:pt x="389" y="197"/>
                    <a:pt x="380" y="157"/>
                  </a:cubicBezTo>
                  <a:cubicBezTo>
                    <a:pt x="370" y="107"/>
                    <a:pt x="337" y="66"/>
                    <a:pt x="294" y="41"/>
                  </a:cubicBezTo>
                  <a:cubicBezTo>
                    <a:pt x="240" y="10"/>
                    <a:pt x="147" y="0"/>
                    <a:pt x="89" y="35"/>
                  </a:cubicBezTo>
                  <a:close/>
                </a:path>
              </a:pathLst>
            </a:custGeom>
            <a:solidFill>
              <a:srgbClr val="C63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8" name="Freeform 612">
              <a:extLst>
                <a:ext uri="{FF2B5EF4-FFF2-40B4-BE49-F238E27FC236}">
                  <a16:creationId xmlns:a16="http://schemas.microsoft.com/office/drawing/2014/main" id="{0A28C2AA-C771-4603-813A-6B58A656A13C}"/>
                </a:ext>
              </a:extLst>
            </p:cNvPr>
            <p:cNvSpPr>
              <a:spLocks/>
            </p:cNvSpPr>
            <p:nvPr/>
          </p:nvSpPr>
          <p:spPr bwMode="auto">
            <a:xfrm>
              <a:off x="2328" y="2355"/>
              <a:ext cx="438" cy="427"/>
            </a:xfrm>
            <a:custGeom>
              <a:avLst/>
              <a:gdLst>
                <a:gd name="T0" fmla="*/ 332 w 374"/>
                <a:gd name="T1" fmla="*/ 315 h 365"/>
                <a:gd name="T2" fmla="*/ 369 w 374"/>
                <a:gd name="T3" fmla="*/ 256 h 365"/>
                <a:gd name="T4" fmla="*/ 374 w 374"/>
                <a:gd name="T5" fmla="*/ 241 h 365"/>
                <a:gd name="T6" fmla="*/ 374 w 374"/>
                <a:gd name="T7" fmla="*/ 239 h 365"/>
                <a:gd name="T8" fmla="*/ 296 w 374"/>
                <a:gd name="T9" fmla="*/ 305 h 365"/>
                <a:gd name="T10" fmla="*/ 245 w 374"/>
                <a:gd name="T11" fmla="*/ 312 h 365"/>
                <a:gd name="T12" fmla="*/ 84 w 374"/>
                <a:gd name="T13" fmla="*/ 228 h 365"/>
                <a:gd name="T14" fmla="*/ 75 w 374"/>
                <a:gd name="T15" fmla="*/ 67 h 365"/>
                <a:gd name="T16" fmla="*/ 121 w 374"/>
                <a:gd name="T17" fmla="*/ 0 h 365"/>
                <a:gd name="T18" fmla="*/ 89 w 374"/>
                <a:gd name="T19" fmla="*/ 14 h 365"/>
                <a:gd name="T20" fmla="*/ 60 w 374"/>
                <a:gd name="T21" fmla="*/ 39 h 365"/>
                <a:gd name="T22" fmla="*/ 4 w 374"/>
                <a:gd name="T23" fmla="*/ 216 h 365"/>
                <a:gd name="T24" fmla="*/ 37 w 374"/>
                <a:gd name="T25" fmla="*/ 303 h 365"/>
                <a:gd name="T26" fmla="*/ 82 w 374"/>
                <a:gd name="T27" fmla="*/ 332 h 365"/>
                <a:gd name="T28" fmla="*/ 211 w 374"/>
                <a:gd name="T29" fmla="*/ 364 h 365"/>
                <a:gd name="T30" fmla="*/ 332 w 374"/>
                <a:gd name="T31" fmla="*/ 31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4" h="365">
                  <a:moveTo>
                    <a:pt x="332" y="315"/>
                  </a:moveTo>
                  <a:cubicBezTo>
                    <a:pt x="348" y="298"/>
                    <a:pt x="360" y="278"/>
                    <a:pt x="369" y="256"/>
                  </a:cubicBezTo>
                  <a:cubicBezTo>
                    <a:pt x="370" y="251"/>
                    <a:pt x="372" y="246"/>
                    <a:pt x="374" y="241"/>
                  </a:cubicBezTo>
                  <a:cubicBezTo>
                    <a:pt x="374" y="241"/>
                    <a:pt x="374" y="240"/>
                    <a:pt x="374" y="239"/>
                  </a:cubicBezTo>
                  <a:cubicBezTo>
                    <a:pt x="352" y="266"/>
                    <a:pt x="328" y="293"/>
                    <a:pt x="296" y="305"/>
                  </a:cubicBezTo>
                  <a:cubicBezTo>
                    <a:pt x="280" y="311"/>
                    <a:pt x="262" y="312"/>
                    <a:pt x="245" y="312"/>
                  </a:cubicBezTo>
                  <a:cubicBezTo>
                    <a:pt x="182" y="310"/>
                    <a:pt x="117" y="282"/>
                    <a:pt x="84" y="228"/>
                  </a:cubicBezTo>
                  <a:cubicBezTo>
                    <a:pt x="55" y="181"/>
                    <a:pt x="57" y="120"/>
                    <a:pt x="75" y="67"/>
                  </a:cubicBezTo>
                  <a:cubicBezTo>
                    <a:pt x="85" y="42"/>
                    <a:pt x="100" y="16"/>
                    <a:pt x="121" y="0"/>
                  </a:cubicBezTo>
                  <a:cubicBezTo>
                    <a:pt x="110" y="3"/>
                    <a:pt x="99" y="8"/>
                    <a:pt x="89" y="14"/>
                  </a:cubicBezTo>
                  <a:cubicBezTo>
                    <a:pt x="78" y="21"/>
                    <a:pt x="68" y="29"/>
                    <a:pt x="60" y="39"/>
                  </a:cubicBezTo>
                  <a:cubicBezTo>
                    <a:pt x="20" y="88"/>
                    <a:pt x="0" y="153"/>
                    <a:pt x="4" y="216"/>
                  </a:cubicBezTo>
                  <a:cubicBezTo>
                    <a:pt x="6" y="247"/>
                    <a:pt x="15" y="280"/>
                    <a:pt x="37" y="303"/>
                  </a:cubicBezTo>
                  <a:cubicBezTo>
                    <a:pt x="49" y="316"/>
                    <a:pt x="65" y="324"/>
                    <a:pt x="82" y="332"/>
                  </a:cubicBezTo>
                  <a:cubicBezTo>
                    <a:pt x="122" y="351"/>
                    <a:pt x="166" y="365"/>
                    <a:pt x="211" y="364"/>
                  </a:cubicBezTo>
                  <a:cubicBezTo>
                    <a:pt x="256" y="364"/>
                    <a:pt x="301" y="348"/>
                    <a:pt x="332" y="315"/>
                  </a:cubicBezTo>
                  <a:close/>
                </a:path>
              </a:pathLst>
            </a:custGeom>
            <a:solidFill>
              <a:srgbClr val="A531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9" name="Freeform 613">
              <a:extLst>
                <a:ext uri="{FF2B5EF4-FFF2-40B4-BE49-F238E27FC236}">
                  <a16:creationId xmlns:a16="http://schemas.microsoft.com/office/drawing/2014/main" id="{71FE1AED-E3DD-4C06-BCAF-6EB19764A84D}"/>
                </a:ext>
              </a:extLst>
            </p:cNvPr>
            <p:cNvSpPr>
              <a:spLocks/>
            </p:cNvSpPr>
            <p:nvPr/>
          </p:nvSpPr>
          <p:spPr bwMode="auto">
            <a:xfrm>
              <a:off x="2672" y="2440"/>
              <a:ext cx="80" cy="121"/>
            </a:xfrm>
            <a:custGeom>
              <a:avLst/>
              <a:gdLst>
                <a:gd name="T0" fmla="*/ 66 w 68"/>
                <a:gd name="T1" fmla="*/ 70 h 103"/>
                <a:gd name="T2" fmla="*/ 62 w 68"/>
                <a:gd name="T3" fmla="*/ 56 h 103"/>
                <a:gd name="T4" fmla="*/ 54 w 68"/>
                <a:gd name="T5" fmla="*/ 36 h 103"/>
                <a:gd name="T6" fmla="*/ 41 w 68"/>
                <a:gd name="T7" fmla="*/ 14 h 103"/>
                <a:gd name="T8" fmla="*/ 26 w 68"/>
                <a:gd name="T9" fmla="*/ 2 h 103"/>
                <a:gd name="T10" fmla="*/ 20 w 68"/>
                <a:gd name="T11" fmla="*/ 0 h 103"/>
                <a:gd name="T12" fmla="*/ 15 w 68"/>
                <a:gd name="T13" fmla="*/ 0 h 103"/>
                <a:gd name="T14" fmla="*/ 12 w 68"/>
                <a:gd name="T15" fmla="*/ 1 h 103"/>
                <a:gd name="T16" fmla="*/ 13 w 68"/>
                <a:gd name="T17" fmla="*/ 1 h 103"/>
                <a:gd name="T18" fmla="*/ 4 w 68"/>
                <a:gd name="T19" fmla="*/ 6 h 103"/>
                <a:gd name="T20" fmla="*/ 3 w 68"/>
                <a:gd name="T21" fmla="*/ 8 h 103"/>
                <a:gd name="T22" fmla="*/ 0 w 68"/>
                <a:gd name="T23" fmla="*/ 16 h 103"/>
                <a:gd name="T24" fmla="*/ 0 w 68"/>
                <a:gd name="T25" fmla="*/ 20 h 103"/>
                <a:gd name="T26" fmla="*/ 0 w 68"/>
                <a:gd name="T27" fmla="*/ 20 h 103"/>
                <a:gd name="T28" fmla="*/ 0 w 68"/>
                <a:gd name="T29" fmla="*/ 22 h 103"/>
                <a:gd name="T30" fmla="*/ 0 w 68"/>
                <a:gd name="T31" fmla="*/ 20 h 103"/>
                <a:gd name="T32" fmla="*/ 1 w 68"/>
                <a:gd name="T33" fmla="*/ 27 h 103"/>
                <a:gd name="T34" fmla="*/ 4 w 68"/>
                <a:gd name="T35" fmla="*/ 37 h 103"/>
                <a:gd name="T36" fmla="*/ 11 w 68"/>
                <a:gd name="T37" fmla="*/ 49 h 103"/>
                <a:gd name="T38" fmla="*/ 19 w 68"/>
                <a:gd name="T39" fmla="*/ 71 h 103"/>
                <a:gd name="T40" fmla="*/ 21 w 68"/>
                <a:gd name="T41" fmla="*/ 77 h 103"/>
                <a:gd name="T42" fmla="*/ 24 w 68"/>
                <a:gd name="T43" fmla="*/ 90 h 103"/>
                <a:gd name="T44" fmla="*/ 42 w 68"/>
                <a:gd name="T45" fmla="*/ 102 h 103"/>
                <a:gd name="T46" fmla="*/ 61 w 68"/>
                <a:gd name="T47" fmla="*/ 94 h 103"/>
                <a:gd name="T48" fmla="*/ 66 w 68"/>
                <a:gd name="T49" fmla="*/ 7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103">
                  <a:moveTo>
                    <a:pt x="66" y="70"/>
                  </a:moveTo>
                  <a:cubicBezTo>
                    <a:pt x="66" y="65"/>
                    <a:pt x="64" y="60"/>
                    <a:pt x="62" y="56"/>
                  </a:cubicBezTo>
                  <a:cubicBezTo>
                    <a:pt x="60" y="49"/>
                    <a:pt x="57" y="42"/>
                    <a:pt x="54" y="36"/>
                  </a:cubicBezTo>
                  <a:cubicBezTo>
                    <a:pt x="50" y="28"/>
                    <a:pt x="46" y="20"/>
                    <a:pt x="41" y="14"/>
                  </a:cubicBezTo>
                  <a:cubicBezTo>
                    <a:pt x="36" y="9"/>
                    <a:pt x="32" y="5"/>
                    <a:pt x="26" y="2"/>
                  </a:cubicBezTo>
                  <a:cubicBezTo>
                    <a:pt x="24" y="1"/>
                    <a:pt x="22" y="0"/>
                    <a:pt x="20" y="0"/>
                  </a:cubicBezTo>
                  <a:cubicBezTo>
                    <a:pt x="18" y="0"/>
                    <a:pt x="17" y="0"/>
                    <a:pt x="15" y="0"/>
                  </a:cubicBezTo>
                  <a:cubicBezTo>
                    <a:pt x="10" y="2"/>
                    <a:pt x="9" y="2"/>
                    <a:pt x="12" y="1"/>
                  </a:cubicBezTo>
                  <a:cubicBezTo>
                    <a:pt x="15" y="0"/>
                    <a:pt x="13" y="1"/>
                    <a:pt x="13" y="1"/>
                  </a:cubicBezTo>
                  <a:cubicBezTo>
                    <a:pt x="9" y="2"/>
                    <a:pt x="6" y="3"/>
                    <a:pt x="4" y="6"/>
                  </a:cubicBezTo>
                  <a:cubicBezTo>
                    <a:pt x="4" y="6"/>
                    <a:pt x="3" y="7"/>
                    <a:pt x="3" y="8"/>
                  </a:cubicBezTo>
                  <a:cubicBezTo>
                    <a:pt x="1" y="11"/>
                    <a:pt x="0" y="13"/>
                    <a:pt x="0" y="16"/>
                  </a:cubicBezTo>
                  <a:cubicBezTo>
                    <a:pt x="0" y="17"/>
                    <a:pt x="0" y="19"/>
                    <a:pt x="0" y="20"/>
                  </a:cubicBezTo>
                  <a:cubicBezTo>
                    <a:pt x="0" y="20"/>
                    <a:pt x="0" y="20"/>
                    <a:pt x="0" y="20"/>
                  </a:cubicBezTo>
                  <a:cubicBezTo>
                    <a:pt x="0" y="21"/>
                    <a:pt x="0" y="21"/>
                    <a:pt x="0" y="22"/>
                  </a:cubicBezTo>
                  <a:cubicBezTo>
                    <a:pt x="0" y="22"/>
                    <a:pt x="0" y="21"/>
                    <a:pt x="0" y="20"/>
                  </a:cubicBezTo>
                  <a:cubicBezTo>
                    <a:pt x="0" y="23"/>
                    <a:pt x="0" y="25"/>
                    <a:pt x="1" y="27"/>
                  </a:cubicBezTo>
                  <a:cubicBezTo>
                    <a:pt x="2" y="31"/>
                    <a:pt x="3" y="34"/>
                    <a:pt x="4" y="37"/>
                  </a:cubicBezTo>
                  <a:cubicBezTo>
                    <a:pt x="6" y="41"/>
                    <a:pt x="9" y="45"/>
                    <a:pt x="11" y="49"/>
                  </a:cubicBezTo>
                  <a:cubicBezTo>
                    <a:pt x="14" y="56"/>
                    <a:pt x="17" y="63"/>
                    <a:pt x="19" y="71"/>
                  </a:cubicBezTo>
                  <a:cubicBezTo>
                    <a:pt x="20" y="73"/>
                    <a:pt x="20" y="75"/>
                    <a:pt x="21" y="77"/>
                  </a:cubicBezTo>
                  <a:cubicBezTo>
                    <a:pt x="21" y="81"/>
                    <a:pt x="23" y="86"/>
                    <a:pt x="24" y="90"/>
                  </a:cubicBezTo>
                  <a:cubicBezTo>
                    <a:pt x="27" y="97"/>
                    <a:pt x="34" y="102"/>
                    <a:pt x="42" y="102"/>
                  </a:cubicBezTo>
                  <a:cubicBezTo>
                    <a:pt x="48" y="103"/>
                    <a:pt x="57" y="100"/>
                    <a:pt x="61" y="94"/>
                  </a:cubicBezTo>
                  <a:cubicBezTo>
                    <a:pt x="65" y="86"/>
                    <a:pt x="68" y="79"/>
                    <a:pt x="66" y="70"/>
                  </a:cubicBezTo>
                  <a:close/>
                </a:path>
              </a:pathLst>
            </a:custGeom>
            <a:solidFill>
              <a:srgbClr val="CB51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0" name="Freeform 614">
              <a:extLst>
                <a:ext uri="{FF2B5EF4-FFF2-40B4-BE49-F238E27FC236}">
                  <a16:creationId xmlns:a16="http://schemas.microsoft.com/office/drawing/2014/main" id="{8FF2C62F-71D3-4EA0-A7BA-ACC9848B5070}"/>
                </a:ext>
              </a:extLst>
            </p:cNvPr>
            <p:cNvSpPr>
              <a:spLocks/>
            </p:cNvSpPr>
            <p:nvPr/>
          </p:nvSpPr>
          <p:spPr bwMode="auto">
            <a:xfrm>
              <a:off x="2695" y="2465"/>
              <a:ext cx="39" cy="56"/>
            </a:xfrm>
            <a:custGeom>
              <a:avLst/>
              <a:gdLst>
                <a:gd name="T0" fmla="*/ 28 w 34"/>
                <a:gd name="T1" fmla="*/ 46 h 48"/>
                <a:gd name="T2" fmla="*/ 34 w 34"/>
                <a:gd name="T3" fmla="*/ 37 h 48"/>
                <a:gd name="T4" fmla="*/ 34 w 34"/>
                <a:gd name="T5" fmla="*/ 34 h 48"/>
                <a:gd name="T6" fmla="*/ 33 w 34"/>
                <a:gd name="T7" fmla="*/ 29 h 48"/>
                <a:gd name="T8" fmla="*/ 32 w 34"/>
                <a:gd name="T9" fmla="*/ 24 h 48"/>
                <a:gd name="T10" fmla="*/ 27 w 34"/>
                <a:gd name="T11" fmla="*/ 14 h 48"/>
                <a:gd name="T12" fmla="*/ 8 w 34"/>
                <a:gd name="T13" fmla="*/ 1 h 48"/>
                <a:gd name="T14" fmla="*/ 10 w 34"/>
                <a:gd name="T15" fmla="*/ 1 h 48"/>
                <a:gd name="T16" fmla="*/ 10 w 34"/>
                <a:gd name="T17" fmla="*/ 1 h 48"/>
                <a:gd name="T18" fmla="*/ 4 w 34"/>
                <a:gd name="T19" fmla="*/ 3 h 48"/>
                <a:gd name="T20" fmla="*/ 1 w 34"/>
                <a:gd name="T21" fmla="*/ 7 h 48"/>
                <a:gd name="T22" fmla="*/ 1 w 34"/>
                <a:gd name="T23" fmla="*/ 7 h 48"/>
                <a:gd name="T24" fmla="*/ 1 w 34"/>
                <a:gd name="T25" fmla="*/ 7 h 48"/>
                <a:gd name="T26" fmla="*/ 1 w 34"/>
                <a:gd name="T27" fmla="*/ 7 h 48"/>
                <a:gd name="T28" fmla="*/ 0 w 34"/>
                <a:gd name="T29" fmla="*/ 11 h 48"/>
                <a:gd name="T30" fmla="*/ 0 w 34"/>
                <a:gd name="T31" fmla="*/ 15 h 48"/>
                <a:gd name="T32" fmla="*/ 2 w 34"/>
                <a:gd name="T33" fmla="*/ 21 h 48"/>
                <a:gd name="T34" fmla="*/ 4 w 34"/>
                <a:gd name="T35" fmla="*/ 26 h 48"/>
                <a:gd name="T36" fmla="*/ 3 w 34"/>
                <a:gd name="T37" fmla="*/ 23 h 48"/>
                <a:gd name="T38" fmla="*/ 5 w 34"/>
                <a:gd name="T39" fmla="*/ 30 h 48"/>
                <a:gd name="T40" fmla="*/ 7 w 34"/>
                <a:gd name="T41" fmla="*/ 34 h 48"/>
                <a:gd name="T42" fmla="*/ 10 w 34"/>
                <a:gd name="T43" fmla="*/ 40 h 48"/>
                <a:gd name="T44" fmla="*/ 12 w 34"/>
                <a:gd name="T45" fmla="*/ 43 h 48"/>
                <a:gd name="T46" fmla="*/ 23 w 34"/>
                <a:gd name="T47" fmla="*/ 48 h 48"/>
                <a:gd name="T48" fmla="*/ 28 w 34"/>
                <a:gd name="T49"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48">
                  <a:moveTo>
                    <a:pt x="28" y="46"/>
                  </a:moveTo>
                  <a:cubicBezTo>
                    <a:pt x="31" y="44"/>
                    <a:pt x="33" y="41"/>
                    <a:pt x="34" y="37"/>
                  </a:cubicBezTo>
                  <a:cubicBezTo>
                    <a:pt x="34" y="36"/>
                    <a:pt x="34" y="35"/>
                    <a:pt x="34" y="34"/>
                  </a:cubicBezTo>
                  <a:cubicBezTo>
                    <a:pt x="34" y="32"/>
                    <a:pt x="34" y="30"/>
                    <a:pt x="33" y="29"/>
                  </a:cubicBezTo>
                  <a:cubicBezTo>
                    <a:pt x="33" y="27"/>
                    <a:pt x="32" y="25"/>
                    <a:pt x="32" y="24"/>
                  </a:cubicBezTo>
                  <a:cubicBezTo>
                    <a:pt x="31" y="21"/>
                    <a:pt x="29" y="17"/>
                    <a:pt x="27" y="14"/>
                  </a:cubicBezTo>
                  <a:cubicBezTo>
                    <a:pt x="23" y="8"/>
                    <a:pt x="16" y="0"/>
                    <a:pt x="8" y="1"/>
                  </a:cubicBezTo>
                  <a:cubicBezTo>
                    <a:pt x="9" y="1"/>
                    <a:pt x="10" y="1"/>
                    <a:pt x="10" y="1"/>
                  </a:cubicBezTo>
                  <a:cubicBezTo>
                    <a:pt x="10" y="1"/>
                    <a:pt x="10" y="1"/>
                    <a:pt x="10" y="1"/>
                  </a:cubicBezTo>
                  <a:cubicBezTo>
                    <a:pt x="8" y="1"/>
                    <a:pt x="5" y="1"/>
                    <a:pt x="4" y="3"/>
                  </a:cubicBezTo>
                  <a:cubicBezTo>
                    <a:pt x="2" y="4"/>
                    <a:pt x="1" y="5"/>
                    <a:pt x="1" y="7"/>
                  </a:cubicBezTo>
                  <a:cubicBezTo>
                    <a:pt x="1" y="7"/>
                    <a:pt x="1" y="7"/>
                    <a:pt x="1" y="7"/>
                  </a:cubicBezTo>
                  <a:cubicBezTo>
                    <a:pt x="1" y="7"/>
                    <a:pt x="1" y="7"/>
                    <a:pt x="1" y="7"/>
                  </a:cubicBezTo>
                  <a:cubicBezTo>
                    <a:pt x="1" y="7"/>
                    <a:pt x="1" y="7"/>
                    <a:pt x="1" y="7"/>
                  </a:cubicBezTo>
                  <a:cubicBezTo>
                    <a:pt x="0" y="8"/>
                    <a:pt x="0" y="9"/>
                    <a:pt x="0" y="11"/>
                  </a:cubicBezTo>
                  <a:cubicBezTo>
                    <a:pt x="0" y="12"/>
                    <a:pt x="0" y="14"/>
                    <a:pt x="0" y="15"/>
                  </a:cubicBezTo>
                  <a:cubicBezTo>
                    <a:pt x="1" y="17"/>
                    <a:pt x="1" y="19"/>
                    <a:pt x="2" y="21"/>
                  </a:cubicBezTo>
                  <a:cubicBezTo>
                    <a:pt x="3" y="22"/>
                    <a:pt x="3" y="24"/>
                    <a:pt x="4" y="26"/>
                  </a:cubicBezTo>
                  <a:cubicBezTo>
                    <a:pt x="4" y="25"/>
                    <a:pt x="3" y="24"/>
                    <a:pt x="3" y="23"/>
                  </a:cubicBezTo>
                  <a:cubicBezTo>
                    <a:pt x="4" y="25"/>
                    <a:pt x="4" y="28"/>
                    <a:pt x="5" y="30"/>
                  </a:cubicBezTo>
                  <a:cubicBezTo>
                    <a:pt x="6" y="31"/>
                    <a:pt x="6" y="32"/>
                    <a:pt x="7" y="34"/>
                  </a:cubicBezTo>
                  <a:cubicBezTo>
                    <a:pt x="8" y="36"/>
                    <a:pt x="9" y="38"/>
                    <a:pt x="10" y="40"/>
                  </a:cubicBezTo>
                  <a:cubicBezTo>
                    <a:pt x="11" y="41"/>
                    <a:pt x="12" y="42"/>
                    <a:pt x="12" y="43"/>
                  </a:cubicBezTo>
                  <a:cubicBezTo>
                    <a:pt x="15" y="47"/>
                    <a:pt x="19" y="48"/>
                    <a:pt x="23" y="48"/>
                  </a:cubicBezTo>
                  <a:cubicBezTo>
                    <a:pt x="25" y="48"/>
                    <a:pt x="27" y="47"/>
                    <a:pt x="28" y="46"/>
                  </a:cubicBezTo>
                  <a:close/>
                </a:path>
              </a:pathLst>
            </a:custGeom>
            <a:solidFill>
              <a:srgbClr val="D273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1" name="Freeform 615">
              <a:extLst>
                <a:ext uri="{FF2B5EF4-FFF2-40B4-BE49-F238E27FC236}">
                  <a16:creationId xmlns:a16="http://schemas.microsoft.com/office/drawing/2014/main" id="{407ABBEE-5444-4C7A-8DD4-62BBD1766434}"/>
                </a:ext>
              </a:extLst>
            </p:cNvPr>
            <p:cNvSpPr>
              <a:spLocks/>
            </p:cNvSpPr>
            <p:nvPr/>
          </p:nvSpPr>
          <p:spPr bwMode="auto">
            <a:xfrm>
              <a:off x="2695" y="2478"/>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0"/>
                    <a:pt x="0" y="1"/>
                    <a:pt x="0" y="2"/>
                  </a:cubicBezTo>
                  <a:cubicBezTo>
                    <a:pt x="0" y="1"/>
                    <a:pt x="0" y="0"/>
                    <a:pt x="0" y="0"/>
                  </a:cubicBezTo>
                  <a:close/>
                </a:path>
              </a:pathLst>
            </a:custGeom>
            <a:solidFill>
              <a:srgbClr val="DC9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2" name="Freeform 616">
              <a:extLst>
                <a:ext uri="{FF2B5EF4-FFF2-40B4-BE49-F238E27FC236}">
                  <a16:creationId xmlns:a16="http://schemas.microsoft.com/office/drawing/2014/main" id="{86394898-4007-4AF7-98FA-5D8D5E88BDF8}"/>
                </a:ext>
              </a:extLst>
            </p:cNvPr>
            <p:cNvSpPr>
              <a:spLocks/>
            </p:cNvSpPr>
            <p:nvPr/>
          </p:nvSpPr>
          <p:spPr bwMode="auto">
            <a:xfrm>
              <a:off x="2695" y="2476"/>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cubicBezTo>
                    <a:pt x="0" y="0"/>
                    <a:pt x="0" y="1"/>
                    <a:pt x="0" y="1"/>
                  </a:cubicBezTo>
                  <a:close/>
                </a:path>
              </a:pathLst>
            </a:custGeom>
            <a:solidFill>
              <a:srgbClr val="DC9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3" name="Freeform 617">
              <a:extLst>
                <a:ext uri="{FF2B5EF4-FFF2-40B4-BE49-F238E27FC236}">
                  <a16:creationId xmlns:a16="http://schemas.microsoft.com/office/drawing/2014/main" id="{BF9E7A2C-98ED-4D15-ADF3-E59143D19E12}"/>
                </a:ext>
              </a:extLst>
            </p:cNvPr>
            <p:cNvSpPr>
              <a:spLocks/>
            </p:cNvSpPr>
            <p:nvPr/>
          </p:nvSpPr>
          <p:spPr bwMode="auto">
            <a:xfrm>
              <a:off x="2685" y="2359"/>
              <a:ext cx="0" cy="1"/>
            </a:xfrm>
            <a:custGeom>
              <a:avLst/>
              <a:gdLst>
                <a:gd name="T0" fmla="*/ 1 h 1"/>
                <a:gd name="T1" fmla="*/ 0 h 1"/>
                <a:gd name="T2" fmla="*/ 0 h 1"/>
                <a:gd name="T3" fmla="*/ 1 h 1"/>
                <a:gd name="T4" fmla="*/ 1 h 1"/>
              </a:gdLst>
              <a:ahLst/>
              <a:cxnLst>
                <a:cxn ang="0">
                  <a:pos x="0" y="T0"/>
                </a:cxn>
                <a:cxn ang="0">
                  <a:pos x="0" y="T1"/>
                </a:cxn>
                <a:cxn ang="0">
                  <a:pos x="0" y="T2"/>
                </a:cxn>
                <a:cxn ang="0">
                  <a:pos x="0" y="T3"/>
                </a:cxn>
                <a:cxn ang="0">
                  <a:pos x="0" y="T4"/>
                </a:cxn>
              </a:cxnLst>
              <a:rect l="0" t="0" r="r" b="b"/>
              <a:pathLst>
                <a:path h="1">
                  <a:moveTo>
                    <a:pt x="0" y="1"/>
                  </a:moveTo>
                  <a:cubicBezTo>
                    <a:pt x="0" y="1"/>
                    <a:pt x="0" y="1"/>
                    <a:pt x="0" y="0"/>
                  </a:cubicBezTo>
                  <a:cubicBezTo>
                    <a:pt x="0" y="0"/>
                    <a:pt x="0" y="0"/>
                    <a:pt x="0" y="0"/>
                  </a:cubicBezTo>
                  <a:cubicBezTo>
                    <a:pt x="0" y="0"/>
                    <a:pt x="0" y="0"/>
                    <a:pt x="0" y="1"/>
                  </a:cubicBezTo>
                  <a:cubicBezTo>
                    <a:pt x="0" y="1"/>
                    <a:pt x="0" y="1"/>
                    <a:pt x="0" y="1"/>
                  </a:cubicBezTo>
                  <a:close/>
                </a:path>
              </a:pathLst>
            </a:custGeom>
            <a:solidFill>
              <a:srgbClr val="6CA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4" name="Freeform 618">
              <a:extLst>
                <a:ext uri="{FF2B5EF4-FFF2-40B4-BE49-F238E27FC236}">
                  <a16:creationId xmlns:a16="http://schemas.microsoft.com/office/drawing/2014/main" id="{69E7972C-C0BA-48A9-A1CB-57AB740C4E8C}"/>
                </a:ext>
              </a:extLst>
            </p:cNvPr>
            <p:cNvSpPr>
              <a:spLocks/>
            </p:cNvSpPr>
            <p:nvPr/>
          </p:nvSpPr>
          <p:spPr bwMode="auto">
            <a:xfrm>
              <a:off x="2661" y="2342"/>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1" y="0"/>
                    <a:pt x="1" y="0"/>
                    <a:pt x="0" y="0"/>
                  </a:cubicBezTo>
                  <a:close/>
                </a:path>
              </a:pathLst>
            </a:custGeom>
            <a:solidFill>
              <a:srgbClr val="6CA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5" name="Freeform 619">
              <a:extLst>
                <a:ext uri="{FF2B5EF4-FFF2-40B4-BE49-F238E27FC236}">
                  <a16:creationId xmlns:a16="http://schemas.microsoft.com/office/drawing/2014/main" id="{1021CF9B-3BA3-4F0F-B924-32C4446238B6}"/>
                </a:ext>
              </a:extLst>
            </p:cNvPr>
            <p:cNvSpPr>
              <a:spLocks/>
            </p:cNvSpPr>
            <p:nvPr/>
          </p:nvSpPr>
          <p:spPr bwMode="auto">
            <a:xfrm>
              <a:off x="2689" y="2350"/>
              <a:ext cx="0" cy="1"/>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solidFill>
              <a:srgbClr val="6CA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6" name="Oval 620">
              <a:extLst>
                <a:ext uri="{FF2B5EF4-FFF2-40B4-BE49-F238E27FC236}">
                  <a16:creationId xmlns:a16="http://schemas.microsoft.com/office/drawing/2014/main" id="{66138A92-1CA8-4A20-A0D6-73ED144D1E43}"/>
                </a:ext>
              </a:extLst>
            </p:cNvPr>
            <p:cNvSpPr>
              <a:spLocks noChangeArrowheads="1"/>
            </p:cNvSpPr>
            <p:nvPr/>
          </p:nvSpPr>
          <p:spPr bwMode="auto">
            <a:xfrm>
              <a:off x="2661" y="2342"/>
              <a:ext cx="1" cy="1"/>
            </a:xfrm>
            <a:prstGeom prst="ellipse">
              <a:avLst/>
            </a:prstGeom>
            <a:solidFill>
              <a:srgbClr val="6CA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7" name="Freeform 621">
              <a:extLst>
                <a:ext uri="{FF2B5EF4-FFF2-40B4-BE49-F238E27FC236}">
                  <a16:creationId xmlns:a16="http://schemas.microsoft.com/office/drawing/2014/main" id="{B659915D-9B78-41CF-B3C7-3CD288CEDC04}"/>
                </a:ext>
              </a:extLst>
            </p:cNvPr>
            <p:cNvSpPr>
              <a:spLocks/>
            </p:cNvSpPr>
            <p:nvPr/>
          </p:nvSpPr>
          <p:spPr bwMode="auto">
            <a:xfrm>
              <a:off x="2492" y="2303"/>
              <a:ext cx="200" cy="155"/>
            </a:xfrm>
            <a:custGeom>
              <a:avLst/>
              <a:gdLst>
                <a:gd name="T0" fmla="*/ 165 w 171"/>
                <a:gd name="T1" fmla="*/ 96 h 132"/>
                <a:gd name="T2" fmla="*/ 161 w 171"/>
                <a:gd name="T3" fmla="*/ 94 h 132"/>
                <a:gd name="T4" fmla="*/ 157 w 171"/>
                <a:gd name="T5" fmla="*/ 92 h 132"/>
                <a:gd name="T6" fmla="*/ 142 w 171"/>
                <a:gd name="T7" fmla="*/ 82 h 132"/>
                <a:gd name="T8" fmla="*/ 139 w 171"/>
                <a:gd name="T9" fmla="*/ 78 h 132"/>
                <a:gd name="T10" fmla="*/ 137 w 171"/>
                <a:gd name="T11" fmla="*/ 71 h 132"/>
                <a:gd name="T12" fmla="*/ 144 w 171"/>
                <a:gd name="T13" fmla="*/ 66 h 132"/>
                <a:gd name="T14" fmla="*/ 152 w 171"/>
                <a:gd name="T15" fmla="*/ 62 h 132"/>
                <a:gd name="T16" fmla="*/ 156 w 171"/>
                <a:gd name="T17" fmla="*/ 59 h 132"/>
                <a:gd name="T18" fmla="*/ 156 w 171"/>
                <a:gd name="T19" fmla="*/ 58 h 132"/>
                <a:gd name="T20" fmla="*/ 160 w 171"/>
                <a:gd name="T21" fmla="*/ 54 h 132"/>
                <a:gd name="T22" fmla="*/ 163 w 171"/>
                <a:gd name="T23" fmla="*/ 51 h 132"/>
                <a:gd name="T24" fmla="*/ 165 w 171"/>
                <a:gd name="T25" fmla="*/ 49 h 132"/>
                <a:gd name="T26" fmla="*/ 165 w 171"/>
                <a:gd name="T27" fmla="*/ 49 h 132"/>
                <a:gd name="T28" fmla="*/ 165 w 171"/>
                <a:gd name="T29" fmla="*/ 48 h 132"/>
                <a:gd name="T30" fmla="*/ 168 w 171"/>
                <a:gd name="T31" fmla="*/ 40 h 132"/>
                <a:gd name="T32" fmla="*/ 160 w 171"/>
                <a:gd name="T33" fmla="*/ 29 h 132"/>
                <a:gd name="T34" fmla="*/ 157 w 171"/>
                <a:gd name="T35" fmla="*/ 30 h 132"/>
                <a:gd name="T36" fmla="*/ 151 w 171"/>
                <a:gd name="T37" fmla="*/ 31 h 132"/>
                <a:gd name="T38" fmla="*/ 148 w 171"/>
                <a:gd name="T39" fmla="*/ 32 h 132"/>
                <a:gd name="T40" fmla="*/ 145 w 171"/>
                <a:gd name="T41" fmla="*/ 33 h 132"/>
                <a:gd name="T42" fmla="*/ 146 w 171"/>
                <a:gd name="T43" fmla="*/ 33 h 132"/>
                <a:gd name="T44" fmla="*/ 144 w 171"/>
                <a:gd name="T45" fmla="*/ 33 h 132"/>
                <a:gd name="T46" fmla="*/ 138 w 171"/>
                <a:gd name="T47" fmla="*/ 34 h 132"/>
                <a:gd name="T48" fmla="*/ 134 w 171"/>
                <a:gd name="T49" fmla="*/ 35 h 132"/>
                <a:gd name="T50" fmla="*/ 112 w 171"/>
                <a:gd name="T51" fmla="*/ 39 h 132"/>
                <a:gd name="T52" fmla="*/ 93 w 171"/>
                <a:gd name="T53" fmla="*/ 41 h 132"/>
                <a:gd name="T54" fmla="*/ 80 w 171"/>
                <a:gd name="T55" fmla="*/ 38 h 132"/>
                <a:gd name="T56" fmla="*/ 77 w 171"/>
                <a:gd name="T57" fmla="*/ 37 h 132"/>
                <a:gd name="T58" fmla="*/ 73 w 171"/>
                <a:gd name="T59" fmla="*/ 34 h 132"/>
                <a:gd name="T60" fmla="*/ 67 w 171"/>
                <a:gd name="T61" fmla="*/ 30 h 132"/>
                <a:gd name="T62" fmla="*/ 62 w 171"/>
                <a:gd name="T63" fmla="*/ 27 h 132"/>
                <a:gd name="T64" fmla="*/ 58 w 171"/>
                <a:gd name="T65" fmla="*/ 22 h 132"/>
                <a:gd name="T66" fmla="*/ 53 w 171"/>
                <a:gd name="T67" fmla="*/ 16 h 132"/>
                <a:gd name="T68" fmla="*/ 37 w 171"/>
                <a:gd name="T69" fmla="*/ 2 h 132"/>
                <a:gd name="T70" fmla="*/ 32 w 171"/>
                <a:gd name="T71" fmla="*/ 26 h 132"/>
                <a:gd name="T72" fmla="*/ 36 w 171"/>
                <a:gd name="T73" fmla="*/ 35 h 132"/>
                <a:gd name="T74" fmla="*/ 42 w 171"/>
                <a:gd name="T75" fmla="*/ 50 h 132"/>
                <a:gd name="T76" fmla="*/ 45 w 171"/>
                <a:gd name="T77" fmla="*/ 61 h 132"/>
                <a:gd name="T78" fmla="*/ 39 w 171"/>
                <a:gd name="T79" fmla="*/ 63 h 132"/>
                <a:gd name="T80" fmla="*/ 30 w 171"/>
                <a:gd name="T81" fmla="*/ 64 h 132"/>
                <a:gd name="T82" fmla="*/ 29 w 171"/>
                <a:gd name="T83" fmla="*/ 64 h 132"/>
                <a:gd name="T84" fmla="*/ 19 w 171"/>
                <a:gd name="T85" fmla="*/ 64 h 132"/>
                <a:gd name="T86" fmla="*/ 17 w 171"/>
                <a:gd name="T87" fmla="*/ 64 h 132"/>
                <a:gd name="T88" fmla="*/ 8 w 171"/>
                <a:gd name="T89" fmla="*/ 64 h 132"/>
                <a:gd name="T90" fmla="*/ 6 w 171"/>
                <a:gd name="T91" fmla="*/ 81 h 132"/>
                <a:gd name="T92" fmla="*/ 16 w 171"/>
                <a:gd name="T93" fmla="*/ 89 h 132"/>
                <a:gd name="T94" fmla="*/ 35 w 171"/>
                <a:gd name="T95" fmla="*/ 97 h 132"/>
                <a:gd name="T96" fmla="*/ 41 w 171"/>
                <a:gd name="T97" fmla="*/ 98 h 132"/>
                <a:gd name="T98" fmla="*/ 42 w 171"/>
                <a:gd name="T99" fmla="*/ 98 h 132"/>
                <a:gd name="T100" fmla="*/ 47 w 171"/>
                <a:gd name="T101" fmla="*/ 99 h 132"/>
                <a:gd name="T102" fmla="*/ 67 w 171"/>
                <a:gd name="T103" fmla="*/ 97 h 132"/>
                <a:gd name="T104" fmla="*/ 66 w 171"/>
                <a:gd name="T105" fmla="*/ 97 h 132"/>
                <a:gd name="T106" fmla="*/ 64 w 171"/>
                <a:gd name="T107" fmla="*/ 102 h 132"/>
                <a:gd name="T108" fmla="*/ 60 w 171"/>
                <a:gd name="T109" fmla="*/ 107 h 132"/>
                <a:gd name="T110" fmla="*/ 57 w 171"/>
                <a:gd name="T111" fmla="*/ 111 h 132"/>
                <a:gd name="T112" fmla="*/ 54 w 171"/>
                <a:gd name="T113" fmla="*/ 117 h 132"/>
                <a:gd name="T114" fmla="*/ 57 w 171"/>
                <a:gd name="T115" fmla="*/ 128 h 132"/>
                <a:gd name="T116" fmla="*/ 71 w 171"/>
                <a:gd name="T117" fmla="*/ 132 h 132"/>
                <a:gd name="T118" fmla="*/ 103 w 171"/>
                <a:gd name="T119" fmla="*/ 110 h 132"/>
                <a:gd name="T120" fmla="*/ 119 w 171"/>
                <a:gd name="T121" fmla="*/ 110 h 132"/>
                <a:gd name="T122" fmla="*/ 160 w 171"/>
                <a:gd name="T123" fmla="*/ 11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1" h="132">
                  <a:moveTo>
                    <a:pt x="169" y="102"/>
                  </a:moveTo>
                  <a:cubicBezTo>
                    <a:pt x="168" y="100"/>
                    <a:pt x="166" y="98"/>
                    <a:pt x="165" y="96"/>
                  </a:cubicBezTo>
                  <a:cubicBezTo>
                    <a:pt x="164" y="96"/>
                    <a:pt x="163" y="95"/>
                    <a:pt x="162" y="95"/>
                  </a:cubicBezTo>
                  <a:cubicBezTo>
                    <a:pt x="162" y="95"/>
                    <a:pt x="162" y="95"/>
                    <a:pt x="161" y="94"/>
                  </a:cubicBezTo>
                  <a:cubicBezTo>
                    <a:pt x="160" y="94"/>
                    <a:pt x="159" y="93"/>
                    <a:pt x="157" y="92"/>
                  </a:cubicBezTo>
                  <a:cubicBezTo>
                    <a:pt x="157" y="92"/>
                    <a:pt x="157" y="92"/>
                    <a:pt x="157" y="92"/>
                  </a:cubicBezTo>
                  <a:cubicBezTo>
                    <a:pt x="156" y="92"/>
                    <a:pt x="156" y="91"/>
                    <a:pt x="155" y="91"/>
                  </a:cubicBezTo>
                  <a:cubicBezTo>
                    <a:pt x="151" y="88"/>
                    <a:pt x="146" y="85"/>
                    <a:pt x="142" y="82"/>
                  </a:cubicBezTo>
                  <a:cubicBezTo>
                    <a:pt x="141" y="81"/>
                    <a:pt x="140" y="80"/>
                    <a:pt x="139" y="79"/>
                  </a:cubicBezTo>
                  <a:cubicBezTo>
                    <a:pt x="139" y="79"/>
                    <a:pt x="139" y="79"/>
                    <a:pt x="139" y="78"/>
                  </a:cubicBezTo>
                  <a:cubicBezTo>
                    <a:pt x="137" y="76"/>
                    <a:pt x="135" y="74"/>
                    <a:pt x="133" y="72"/>
                  </a:cubicBezTo>
                  <a:cubicBezTo>
                    <a:pt x="134" y="72"/>
                    <a:pt x="135" y="71"/>
                    <a:pt x="137" y="71"/>
                  </a:cubicBezTo>
                  <a:cubicBezTo>
                    <a:pt x="138" y="70"/>
                    <a:pt x="144" y="67"/>
                    <a:pt x="144" y="67"/>
                  </a:cubicBezTo>
                  <a:cubicBezTo>
                    <a:pt x="144" y="67"/>
                    <a:pt x="144" y="67"/>
                    <a:pt x="144" y="66"/>
                  </a:cubicBezTo>
                  <a:cubicBezTo>
                    <a:pt x="145" y="66"/>
                    <a:pt x="145" y="66"/>
                    <a:pt x="145" y="66"/>
                  </a:cubicBezTo>
                  <a:cubicBezTo>
                    <a:pt x="148" y="65"/>
                    <a:pt x="150" y="63"/>
                    <a:pt x="152" y="62"/>
                  </a:cubicBezTo>
                  <a:cubicBezTo>
                    <a:pt x="152" y="61"/>
                    <a:pt x="153" y="61"/>
                    <a:pt x="153" y="61"/>
                  </a:cubicBezTo>
                  <a:cubicBezTo>
                    <a:pt x="154" y="60"/>
                    <a:pt x="155" y="60"/>
                    <a:pt x="156" y="59"/>
                  </a:cubicBezTo>
                  <a:cubicBezTo>
                    <a:pt x="156" y="59"/>
                    <a:pt x="156" y="59"/>
                    <a:pt x="156" y="59"/>
                  </a:cubicBezTo>
                  <a:cubicBezTo>
                    <a:pt x="156" y="59"/>
                    <a:pt x="156" y="58"/>
                    <a:pt x="156" y="58"/>
                  </a:cubicBezTo>
                  <a:cubicBezTo>
                    <a:pt x="156" y="58"/>
                    <a:pt x="157" y="58"/>
                    <a:pt x="157" y="58"/>
                  </a:cubicBezTo>
                  <a:cubicBezTo>
                    <a:pt x="158" y="57"/>
                    <a:pt x="161" y="55"/>
                    <a:pt x="160" y="54"/>
                  </a:cubicBezTo>
                  <a:cubicBezTo>
                    <a:pt x="160" y="54"/>
                    <a:pt x="161" y="54"/>
                    <a:pt x="161" y="54"/>
                  </a:cubicBezTo>
                  <a:cubicBezTo>
                    <a:pt x="161" y="53"/>
                    <a:pt x="162" y="52"/>
                    <a:pt x="163" y="51"/>
                  </a:cubicBezTo>
                  <a:cubicBezTo>
                    <a:pt x="164" y="51"/>
                    <a:pt x="164" y="50"/>
                    <a:pt x="164" y="49"/>
                  </a:cubicBezTo>
                  <a:cubicBezTo>
                    <a:pt x="165" y="49"/>
                    <a:pt x="165" y="49"/>
                    <a:pt x="165" y="49"/>
                  </a:cubicBezTo>
                  <a:cubicBezTo>
                    <a:pt x="165" y="49"/>
                    <a:pt x="164" y="49"/>
                    <a:pt x="164" y="49"/>
                  </a:cubicBezTo>
                  <a:cubicBezTo>
                    <a:pt x="164" y="49"/>
                    <a:pt x="165" y="49"/>
                    <a:pt x="165" y="49"/>
                  </a:cubicBezTo>
                  <a:cubicBezTo>
                    <a:pt x="165" y="48"/>
                    <a:pt x="165" y="48"/>
                    <a:pt x="165" y="48"/>
                  </a:cubicBezTo>
                  <a:cubicBezTo>
                    <a:pt x="165" y="48"/>
                    <a:pt x="165" y="48"/>
                    <a:pt x="165" y="48"/>
                  </a:cubicBezTo>
                  <a:cubicBezTo>
                    <a:pt x="167" y="46"/>
                    <a:pt x="168" y="43"/>
                    <a:pt x="168" y="41"/>
                  </a:cubicBezTo>
                  <a:cubicBezTo>
                    <a:pt x="168" y="41"/>
                    <a:pt x="168" y="41"/>
                    <a:pt x="168" y="40"/>
                  </a:cubicBezTo>
                  <a:cubicBezTo>
                    <a:pt x="168" y="38"/>
                    <a:pt x="169" y="37"/>
                    <a:pt x="168" y="35"/>
                  </a:cubicBezTo>
                  <a:cubicBezTo>
                    <a:pt x="168" y="31"/>
                    <a:pt x="164" y="29"/>
                    <a:pt x="160" y="29"/>
                  </a:cubicBezTo>
                  <a:cubicBezTo>
                    <a:pt x="159" y="29"/>
                    <a:pt x="158" y="30"/>
                    <a:pt x="157" y="30"/>
                  </a:cubicBezTo>
                  <a:cubicBezTo>
                    <a:pt x="157" y="30"/>
                    <a:pt x="157" y="30"/>
                    <a:pt x="157" y="30"/>
                  </a:cubicBezTo>
                  <a:cubicBezTo>
                    <a:pt x="157" y="30"/>
                    <a:pt x="157" y="30"/>
                    <a:pt x="157" y="30"/>
                  </a:cubicBezTo>
                  <a:cubicBezTo>
                    <a:pt x="155" y="30"/>
                    <a:pt x="153" y="31"/>
                    <a:pt x="151" y="31"/>
                  </a:cubicBezTo>
                  <a:cubicBezTo>
                    <a:pt x="150" y="32"/>
                    <a:pt x="151" y="32"/>
                    <a:pt x="151" y="32"/>
                  </a:cubicBezTo>
                  <a:cubicBezTo>
                    <a:pt x="150" y="32"/>
                    <a:pt x="149" y="32"/>
                    <a:pt x="148" y="32"/>
                  </a:cubicBezTo>
                  <a:cubicBezTo>
                    <a:pt x="148" y="32"/>
                    <a:pt x="145" y="34"/>
                    <a:pt x="147" y="33"/>
                  </a:cubicBezTo>
                  <a:cubicBezTo>
                    <a:pt x="149" y="32"/>
                    <a:pt x="145" y="33"/>
                    <a:pt x="145" y="33"/>
                  </a:cubicBezTo>
                  <a:cubicBezTo>
                    <a:pt x="145" y="33"/>
                    <a:pt x="145" y="33"/>
                    <a:pt x="144" y="33"/>
                  </a:cubicBezTo>
                  <a:cubicBezTo>
                    <a:pt x="146" y="33"/>
                    <a:pt x="146" y="33"/>
                    <a:pt x="146" y="33"/>
                  </a:cubicBezTo>
                  <a:cubicBezTo>
                    <a:pt x="146" y="33"/>
                    <a:pt x="145" y="33"/>
                    <a:pt x="144" y="33"/>
                  </a:cubicBezTo>
                  <a:cubicBezTo>
                    <a:pt x="143" y="34"/>
                    <a:pt x="143" y="34"/>
                    <a:pt x="144" y="33"/>
                  </a:cubicBezTo>
                  <a:cubicBezTo>
                    <a:pt x="144" y="33"/>
                    <a:pt x="143" y="33"/>
                    <a:pt x="142" y="33"/>
                  </a:cubicBezTo>
                  <a:cubicBezTo>
                    <a:pt x="141" y="34"/>
                    <a:pt x="140" y="34"/>
                    <a:pt x="138" y="34"/>
                  </a:cubicBezTo>
                  <a:cubicBezTo>
                    <a:pt x="137" y="35"/>
                    <a:pt x="136" y="35"/>
                    <a:pt x="134" y="35"/>
                  </a:cubicBezTo>
                  <a:cubicBezTo>
                    <a:pt x="134" y="35"/>
                    <a:pt x="134" y="35"/>
                    <a:pt x="134" y="35"/>
                  </a:cubicBezTo>
                  <a:cubicBezTo>
                    <a:pt x="132" y="35"/>
                    <a:pt x="131" y="36"/>
                    <a:pt x="130" y="36"/>
                  </a:cubicBezTo>
                  <a:cubicBezTo>
                    <a:pt x="124" y="37"/>
                    <a:pt x="118" y="38"/>
                    <a:pt x="112" y="39"/>
                  </a:cubicBezTo>
                  <a:cubicBezTo>
                    <a:pt x="107" y="40"/>
                    <a:pt x="103" y="41"/>
                    <a:pt x="98" y="42"/>
                  </a:cubicBezTo>
                  <a:cubicBezTo>
                    <a:pt x="97" y="42"/>
                    <a:pt x="95" y="41"/>
                    <a:pt x="93" y="41"/>
                  </a:cubicBezTo>
                  <a:cubicBezTo>
                    <a:pt x="91" y="41"/>
                    <a:pt x="88" y="40"/>
                    <a:pt x="86" y="40"/>
                  </a:cubicBezTo>
                  <a:cubicBezTo>
                    <a:pt x="84" y="39"/>
                    <a:pt x="82" y="39"/>
                    <a:pt x="80" y="38"/>
                  </a:cubicBezTo>
                  <a:cubicBezTo>
                    <a:pt x="79" y="37"/>
                    <a:pt x="77" y="36"/>
                    <a:pt x="76" y="36"/>
                  </a:cubicBezTo>
                  <a:cubicBezTo>
                    <a:pt x="76" y="36"/>
                    <a:pt x="77" y="36"/>
                    <a:pt x="77" y="37"/>
                  </a:cubicBezTo>
                  <a:cubicBezTo>
                    <a:pt x="76" y="36"/>
                    <a:pt x="75" y="35"/>
                    <a:pt x="74" y="35"/>
                  </a:cubicBezTo>
                  <a:cubicBezTo>
                    <a:pt x="74" y="35"/>
                    <a:pt x="74" y="35"/>
                    <a:pt x="73" y="34"/>
                  </a:cubicBezTo>
                  <a:cubicBezTo>
                    <a:pt x="72" y="34"/>
                    <a:pt x="72" y="33"/>
                    <a:pt x="71" y="33"/>
                  </a:cubicBezTo>
                  <a:cubicBezTo>
                    <a:pt x="69" y="32"/>
                    <a:pt x="68" y="31"/>
                    <a:pt x="67" y="30"/>
                  </a:cubicBezTo>
                  <a:cubicBezTo>
                    <a:pt x="65" y="29"/>
                    <a:pt x="64" y="28"/>
                    <a:pt x="63" y="27"/>
                  </a:cubicBezTo>
                  <a:cubicBezTo>
                    <a:pt x="63" y="27"/>
                    <a:pt x="63" y="27"/>
                    <a:pt x="62" y="27"/>
                  </a:cubicBezTo>
                  <a:cubicBezTo>
                    <a:pt x="61" y="26"/>
                    <a:pt x="60" y="25"/>
                    <a:pt x="59" y="24"/>
                  </a:cubicBezTo>
                  <a:cubicBezTo>
                    <a:pt x="60" y="24"/>
                    <a:pt x="58" y="23"/>
                    <a:pt x="58" y="22"/>
                  </a:cubicBezTo>
                  <a:cubicBezTo>
                    <a:pt x="58" y="22"/>
                    <a:pt x="57" y="21"/>
                    <a:pt x="56" y="21"/>
                  </a:cubicBezTo>
                  <a:cubicBezTo>
                    <a:pt x="55" y="19"/>
                    <a:pt x="54" y="18"/>
                    <a:pt x="53" y="16"/>
                  </a:cubicBezTo>
                  <a:cubicBezTo>
                    <a:pt x="51" y="13"/>
                    <a:pt x="49" y="11"/>
                    <a:pt x="46" y="8"/>
                  </a:cubicBezTo>
                  <a:cubicBezTo>
                    <a:pt x="44" y="6"/>
                    <a:pt x="41" y="3"/>
                    <a:pt x="37" y="2"/>
                  </a:cubicBezTo>
                  <a:cubicBezTo>
                    <a:pt x="36" y="1"/>
                    <a:pt x="33" y="0"/>
                    <a:pt x="32" y="2"/>
                  </a:cubicBezTo>
                  <a:cubicBezTo>
                    <a:pt x="27" y="9"/>
                    <a:pt x="30" y="19"/>
                    <a:pt x="32" y="26"/>
                  </a:cubicBezTo>
                  <a:cubicBezTo>
                    <a:pt x="33" y="28"/>
                    <a:pt x="34" y="30"/>
                    <a:pt x="34" y="31"/>
                  </a:cubicBezTo>
                  <a:cubicBezTo>
                    <a:pt x="35" y="33"/>
                    <a:pt x="35" y="34"/>
                    <a:pt x="36" y="35"/>
                  </a:cubicBezTo>
                  <a:cubicBezTo>
                    <a:pt x="36" y="36"/>
                    <a:pt x="36" y="37"/>
                    <a:pt x="36" y="36"/>
                  </a:cubicBezTo>
                  <a:cubicBezTo>
                    <a:pt x="38" y="40"/>
                    <a:pt x="39" y="45"/>
                    <a:pt x="42" y="50"/>
                  </a:cubicBezTo>
                  <a:cubicBezTo>
                    <a:pt x="44" y="53"/>
                    <a:pt x="45" y="56"/>
                    <a:pt x="47" y="60"/>
                  </a:cubicBezTo>
                  <a:cubicBezTo>
                    <a:pt x="46" y="60"/>
                    <a:pt x="46" y="61"/>
                    <a:pt x="45" y="61"/>
                  </a:cubicBezTo>
                  <a:cubicBezTo>
                    <a:pt x="43" y="62"/>
                    <a:pt x="39" y="63"/>
                    <a:pt x="45" y="61"/>
                  </a:cubicBezTo>
                  <a:cubicBezTo>
                    <a:pt x="43" y="62"/>
                    <a:pt x="41" y="62"/>
                    <a:pt x="39" y="63"/>
                  </a:cubicBezTo>
                  <a:cubicBezTo>
                    <a:pt x="38" y="63"/>
                    <a:pt x="38" y="63"/>
                    <a:pt x="37" y="63"/>
                  </a:cubicBezTo>
                  <a:cubicBezTo>
                    <a:pt x="35" y="64"/>
                    <a:pt x="33" y="64"/>
                    <a:pt x="30" y="64"/>
                  </a:cubicBezTo>
                  <a:cubicBezTo>
                    <a:pt x="30" y="64"/>
                    <a:pt x="30" y="64"/>
                    <a:pt x="30" y="64"/>
                  </a:cubicBezTo>
                  <a:cubicBezTo>
                    <a:pt x="30" y="64"/>
                    <a:pt x="29" y="64"/>
                    <a:pt x="29" y="64"/>
                  </a:cubicBezTo>
                  <a:cubicBezTo>
                    <a:pt x="28" y="64"/>
                    <a:pt x="27" y="64"/>
                    <a:pt x="25" y="64"/>
                  </a:cubicBezTo>
                  <a:cubicBezTo>
                    <a:pt x="23" y="64"/>
                    <a:pt x="21" y="64"/>
                    <a:pt x="19" y="64"/>
                  </a:cubicBezTo>
                  <a:cubicBezTo>
                    <a:pt x="18" y="64"/>
                    <a:pt x="18" y="64"/>
                    <a:pt x="18" y="64"/>
                  </a:cubicBezTo>
                  <a:cubicBezTo>
                    <a:pt x="18" y="64"/>
                    <a:pt x="18" y="64"/>
                    <a:pt x="17" y="64"/>
                  </a:cubicBezTo>
                  <a:cubicBezTo>
                    <a:pt x="15" y="64"/>
                    <a:pt x="14" y="64"/>
                    <a:pt x="12" y="64"/>
                  </a:cubicBezTo>
                  <a:cubicBezTo>
                    <a:pt x="11" y="64"/>
                    <a:pt x="10" y="64"/>
                    <a:pt x="8" y="64"/>
                  </a:cubicBezTo>
                  <a:cubicBezTo>
                    <a:pt x="5" y="65"/>
                    <a:pt x="1" y="67"/>
                    <a:pt x="0" y="71"/>
                  </a:cubicBezTo>
                  <a:cubicBezTo>
                    <a:pt x="0" y="76"/>
                    <a:pt x="4" y="79"/>
                    <a:pt x="6" y="81"/>
                  </a:cubicBezTo>
                  <a:cubicBezTo>
                    <a:pt x="8" y="83"/>
                    <a:pt x="10" y="84"/>
                    <a:pt x="12" y="86"/>
                  </a:cubicBezTo>
                  <a:cubicBezTo>
                    <a:pt x="13" y="87"/>
                    <a:pt x="14" y="88"/>
                    <a:pt x="16" y="89"/>
                  </a:cubicBezTo>
                  <a:cubicBezTo>
                    <a:pt x="19" y="92"/>
                    <a:pt x="24" y="93"/>
                    <a:pt x="28" y="95"/>
                  </a:cubicBezTo>
                  <a:cubicBezTo>
                    <a:pt x="31" y="96"/>
                    <a:pt x="33" y="96"/>
                    <a:pt x="35" y="97"/>
                  </a:cubicBezTo>
                  <a:cubicBezTo>
                    <a:pt x="36" y="97"/>
                    <a:pt x="38" y="98"/>
                    <a:pt x="39" y="98"/>
                  </a:cubicBezTo>
                  <a:cubicBezTo>
                    <a:pt x="40" y="98"/>
                    <a:pt x="40" y="98"/>
                    <a:pt x="41" y="98"/>
                  </a:cubicBezTo>
                  <a:cubicBezTo>
                    <a:pt x="42" y="98"/>
                    <a:pt x="42" y="98"/>
                    <a:pt x="40" y="98"/>
                  </a:cubicBezTo>
                  <a:cubicBezTo>
                    <a:pt x="38" y="97"/>
                    <a:pt x="39" y="98"/>
                    <a:pt x="42" y="98"/>
                  </a:cubicBezTo>
                  <a:cubicBezTo>
                    <a:pt x="43" y="99"/>
                    <a:pt x="44" y="99"/>
                    <a:pt x="45" y="99"/>
                  </a:cubicBezTo>
                  <a:cubicBezTo>
                    <a:pt x="45" y="99"/>
                    <a:pt x="46" y="99"/>
                    <a:pt x="47" y="99"/>
                  </a:cubicBezTo>
                  <a:cubicBezTo>
                    <a:pt x="50" y="99"/>
                    <a:pt x="53" y="99"/>
                    <a:pt x="56" y="99"/>
                  </a:cubicBezTo>
                  <a:cubicBezTo>
                    <a:pt x="60" y="99"/>
                    <a:pt x="63" y="98"/>
                    <a:pt x="67" y="97"/>
                  </a:cubicBezTo>
                  <a:cubicBezTo>
                    <a:pt x="67" y="97"/>
                    <a:pt x="66" y="97"/>
                    <a:pt x="66" y="97"/>
                  </a:cubicBezTo>
                  <a:cubicBezTo>
                    <a:pt x="66" y="97"/>
                    <a:pt x="66" y="97"/>
                    <a:pt x="66" y="97"/>
                  </a:cubicBezTo>
                  <a:cubicBezTo>
                    <a:pt x="66" y="98"/>
                    <a:pt x="66" y="98"/>
                    <a:pt x="66" y="98"/>
                  </a:cubicBezTo>
                  <a:cubicBezTo>
                    <a:pt x="65" y="99"/>
                    <a:pt x="64" y="100"/>
                    <a:pt x="64" y="102"/>
                  </a:cubicBezTo>
                  <a:cubicBezTo>
                    <a:pt x="63" y="103"/>
                    <a:pt x="62" y="104"/>
                    <a:pt x="61" y="105"/>
                  </a:cubicBezTo>
                  <a:cubicBezTo>
                    <a:pt x="61" y="106"/>
                    <a:pt x="60" y="106"/>
                    <a:pt x="60" y="107"/>
                  </a:cubicBezTo>
                  <a:cubicBezTo>
                    <a:pt x="59" y="107"/>
                    <a:pt x="59" y="109"/>
                    <a:pt x="58" y="110"/>
                  </a:cubicBezTo>
                  <a:cubicBezTo>
                    <a:pt x="58" y="109"/>
                    <a:pt x="58" y="109"/>
                    <a:pt x="57" y="111"/>
                  </a:cubicBezTo>
                  <a:cubicBezTo>
                    <a:pt x="57" y="111"/>
                    <a:pt x="57" y="112"/>
                    <a:pt x="56" y="112"/>
                  </a:cubicBezTo>
                  <a:cubicBezTo>
                    <a:pt x="55" y="114"/>
                    <a:pt x="55" y="115"/>
                    <a:pt x="54" y="117"/>
                  </a:cubicBezTo>
                  <a:cubicBezTo>
                    <a:pt x="52" y="120"/>
                    <a:pt x="53" y="125"/>
                    <a:pt x="56" y="127"/>
                  </a:cubicBezTo>
                  <a:cubicBezTo>
                    <a:pt x="57" y="127"/>
                    <a:pt x="57" y="128"/>
                    <a:pt x="57" y="128"/>
                  </a:cubicBezTo>
                  <a:cubicBezTo>
                    <a:pt x="58" y="129"/>
                    <a:pt x="59" y="130"/>
                    <a:pt x="61" y="131"/>
                  </a:cubicBezTo>
                  <a:cubicBezTo>
                    <a:pt x="64" y="132"/>
                    <a:pt x="67" y="132"/>
                    <a:pt x="71" y="132"/>
                  </a:cubicBezTo>
                  <a:cubicBezTo>
                    <a:pt x="75" y="131"/>
                    <a:pt x="79" y="130"/>
                    <a:pt x="82" y="128"/>
                  </a:cubicBezTo>
                  <a:cubicBezTo>
                    <a:pt x="91" y="123"/>
                    <a:pt x="98" y="117"/>
                    <a:pt x="103" y="110"/>
                  </a:cubicBezTo>
                  <a:cubicBezTo>
                    <a:pt x="105" y="107"/>
                    <a:pt x="107" y="103"/>
                    <a:pt x="108" y="100"/>
                  </a:cubicBezTo>
                  <a:cubicBezTo>
                    <a:pt x="111" y="104"/>
                    <a:pt x="115" y="107"/>
                    <a:pt x="119" y="110"/>
                  </a:cubicBezTo>
                  <a:cubicBezTo>
                    <a:pt x="126" y="115"/>
                    <a:pt x="135" y="120"/>
                    <a:pt x="145" y="120"/>
                  </a:cubicBezTo>
                  <a:cubicBezTo>
                    <a:pt x="150" y="120"/>
                    <a:pt x="155" y="119"/>
                    <a:pt x="160" y="118"/>
                  </a:cubicBezTo>
                  <a:cubicBezTo>
                    <a:pt x="167" y="115"/>
                    <a:pt x="171" y="109"/>
                    <a:pt x="169" y="102"/>
                  </a:cubicBezTo>
                  <a:close/>
                </a:path>
              </a:pathLst>
            </a:custGeom>
            <a:solidFill>
              <a:srgbClr val="6CA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8" name="Freeform 622">
              <a:extLst>
                <a:ext uri="{FF2B5EF4-FFF2-40B4-BE49-F238E27FC236}">
                  <a16:creationId xmlns:a16="http://schemas.microsoft.com/office/drawing/2014/main" id="{D3592E0C-33EE-46A3-BFBB-05746123339C}"/>
                </a:ext>
              </a:extLst>
            </p:cNvPr>
            <p:cNvSpPr>
              <a:spLocks/>
            </p:cNvSpPr>
            <p:nvPr/>
          </p:nvSpPr>
          <p:spPr bwMode="auto">
            <a:xfrm>
              <a:off x="2566" y="233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6CA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9" name="Freeform 623">
              <a:extLst>
                <a:ext uri="{FF2B5EF4-FFF2-40B4-BE49-F238E27FC236}">
                  <a16:creationId xmlns:a16="http://schemas.microsoft.com/office/drawing/2014/main" id="{D22A4A72-39E2-49A2-8CE5-2668AA0C1195}"/>
                </a:ext>
              </a:extLst>
            </p:cNvPr>
            <p:cNvSpPr>
              <a:spLocks/>
            </p:cNvSpPr>
            <p:nvPr/>
          </p:nvSpPr>
          <p:spPr bwMode="auto">
            <a:xfrm>
              <a:off x="2555" y="2356"/>
              <a:ext cx="82" cy="70"/>
            </a:xfrm>
            <a:custGeom>
              <a:avLst/>
              <a:gdLst>
                <a:gd name="T0" fmla="*/ 68 w 70"/>
                <a:gd name="T1" fmla="*/ 39 h 60"/>
                <a:gd name="T2" fmla="*/ 67 w 70"/>
                <a:gd name="T3" fmla="*/ 36 h 60"/>
                <a:gd name="T4" fmla="*/ 64 w 70"/>
                <a:gd name="T5" fmla="*/ 31 h 60"/>
                <a:gd name="T6" fmla="*/ 58 w 70"/>
                <a:gd name="T7" fmla="*/ 26 h 60"/>
                <a:gd name="T8" fmla="*/ 60 w 70"/>
                <a:gd name="T9" fmla="*/ 25 h 60"/>
                <a:gd name="T10" fmla="*/ 64 w 70"/>
                <a:gd name="T11" fmla="*/ 22 h 60"/>
                <a:gd name="T12" fmla="*/ 68 w 70"/>
                <a:gd name="T13" fmla="*/ 19 h 60"/>
                <a:gd name="T14" fmla="*/ 70 w 70"/>
                <a:gd name="T15" fmla="*/ 14 h 60"/>
                <a:gd name="T16" fmla="*/ 69 w 70"/>
                <a:gd name="T17" fmla="*/ 9 h 60"/>
                <a:gd name="T18" fmla="*/ 60 w 70"/>
                <a:gd name="T19" fmla="*/ 5 h 60"/>
                <a:gd name="T20" fmla="*/ 59 w 70"/>
                <a:gd name="T21" fmla="*/ 5 h 60"/>
                <a:gd name="T22" fmla="*/ 56 w 70"/>
                <a:gd name="T23" fmla="*/ 5 h 60"/>
                <a:gd name="T24" fmla="*/ 54 w 70"/>
                <a:gd name="T25" fmla="*/ 5 h 60"/>
                <a:gd name="T26" fmla="*/ 45 w 70"/>
                <a:gd name="T27" fmla="*/ 7 h 60"/>
                <a:gd name="T28" fmla="*/ 40 w 70"/>
                <a:gd name="T29" fmla="*/ 8 h 60"/>
                <a:gd name="T30" fmla="*/ 36 w 70"/>
                <a:gd name="T31" fmla="*/ 9 h 60"/>
                <a:gd name="T32" fmla="*/ 35 w 70"/>
                <a:gd name="T33" fmla="*/ 10 h 60"/>
                <a:gd name="T34" fmla="*/ 35 w 70"/>
                <a:gd name="T35" fmla="*/ 10 h 60"/>
                <a:gd name="T36" fmla="*/ 33 w 70"/>
                <a:gd name="T37" fmla="*/ 11 h 60"/>
                <a:gd name="T38" fmla="*/ 31 w 70"/>
                <a:gd name="T39" fmla="*/ 10 h 60"/>
                <a:gd name="T40" fmla="*/ 25 w 70"/>
                <a:gd name="T41" fmla="*/ 6 h 60"/>
                <a:gd name="T42" fmla="*/ 23 w 70"/>
                <a:gd name="T43" fmla="*/ 5 h 60"/>
                <a:gd name="T44" fmla="*/ 18 w 70"/>
                <a:gd name="T45" fmla="*/ 2 h 60"/>
                <a:gd name="T46" fmla="*/ 20 w 70"/>
                <a:gd name="T47" fmla="*/ 4 h 60"/>
                <a:gd name="T48" fmla="*/ 19 w 70"/>
                <a:gd name="T49" fmla="*/ 3 h 60"/>
                <a:gd name="T50" fmla="*/ 14 w 70"/>
                <a:gd name="T51" fmla="*/ 1 h 60"/>
                <a:gd name="T52" fmla="*/ 11 w 70"/>
                <a:gd name="T53" fmla="*/ 0 h 60"/>
                <a:gd name="T54" fmla="*/ 7 w 70"/>
                <a:gd name="T55" fmla="*/ 2 h 60"/>
                <a:gd name="T56" fmla="*/ 4 w 70"/>
                <a:gd name="T57" fmla="*/ 6 h 60"/>
                <a:gd name="T58" fmla="*/ 4 w 70"/>
                <a:gd name="T59" fmla="*/ 10 h 60"/>
                <a:gd name="T60" fmla="*/ 6 w 70"/>
                <a:gd name="T61" fmla="*/ 15 h 60"/>
                <a:gd name="T62" fmla="*/ 8 w 70"/>
                <a:gd name="T63" fmla="*/ 18 h 60"/>
                <a:gd name="T64" fmla="*/ 10 w 70"/>
                <a:gd name="T65" fmla="*/ 21 h 60"/>
                <a:gd name="T66" fmla="*/ 9 w 70"/>
                <a:gd name="T67" fmla="*/ 21 h 60"/>
                <a:gd name="T68" fmla="*/ 2 w 70"/>
                <a:gd name="T69" fmla="*/ 26 h 60"/>
                <a:gd name="T70" fmla="*/ 2 w 70"/>
                <a:gd name="T71" fmla="*/ 33 h 60"/>
                <a:gd name="T72" fmla="*/ 8 w 70"/>
                <a:gd name="T73" fmla="*/ 36 h 60"/>
                <a:gd name="T74" fmla="*/ 12 w 70"/>
                <a:gd name="T75" fmla="*/ 37 h 60"/>
                <a:gd name="T76" fmla="*/ 21 w 70"/>
                <a:gd name="T77" fmla="*/ 36 h 60"/>
                <a:gd name="T78" fmla="*/ 23 w 70"/>
                <a:gd name="T79" fmla="*/ 35 h 60"/>
                <a:gd name="T80" fmla="*/ 22 w 70"/>
                <a:gd name="T81" fmla="*/ 37 h 60"/>
                <a:gd name="T82" fmla="*/ 20 w 70"/>
                <a:gd name="T83" fmla="*/ 44 h 60"/>
                <a:gd name="T84" fmla="*/ 18 w 70"/>
                <a:gd name="T85" fmla="*/ 50 h 60"/>
                <a:gd name="T86" fmla="*/ 19 w 70"/>
                <a:gd name="T87" fmla="*/ 56 h 60"/>
                <a:gd name="T88" fmla="*/ 26 w 70"/>
                <a:gd name="T89" fmla="*/ 60 h 60"/>
                <a:gd name="T90" fmla="*/ 36 w 70"/>
                <a:gd name="T91" fmla="*/ 52 h 60"/>
                <a:gd name="T92" fmla="*/ 40 w 70"/>
                <a:gd name="T93" fmla="*/ 43 h 60"/>
                <a:gd name="T94" fmla="*/ 41 w 70"/>
                <a:gd name="T95" fmla="*/ 40 h 60"/>
                <a:gd name="T96" fmla="*/ 44 w 70"/>
                <a:gd name="T97" fmla="*/ 42 h 60"/>
                <a:gd name="T98" fmla="*/ 47 w 70"/>
                <a:gd name="T99" fmla="*/ 45 h 60"/>
                <a:gd name="T100" fmla="*/ 52 w 70"/>
                <a:gd name="T101" fmla="*/ 48 h 60"/>
                <a:gd name="T102" fmla="*/ 58 w 70"/>
                <a:gd name="T103" fmla="*/ 49 h 60"/>
                <a:gd name="T104" fmla="*/ 63 w 70"/>
                <a:gd name="T105" fmla="*/ 49 h 60"/>
                <a:gd name="T106" fmla="*/ 68 w 70"/>
                <a:gd name="T107" fmla="*/ 44 h 60"/>
                <a:gd name="T108" fmla="*/ 68 w 70"/>
                <a:gd name="T109" fmla="*/ 3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60">
                  <a:moveTo>
                    <a:pt x="68" y="39"/>
                  </a:moveTo>
                  <a:cubicBezTo>
                    <a:pt x="68" y="38"/>
                    <a:pt x="67" y="36"/>
                    <a:pt x="67" y="36"/>
                  </a:cubicBezTo>
                  <a:cubicBezTo>
                    <a:pt x="66" y="34"/>
                    <a:pt x="65" y="32"/>
                    <a:pt x="64" y="31"/>
                  </a:cubicBezTo>
                  <a:cubicBezTo>
                    <a:pt x="62" y="29"/>
                    <a:pt x="60" y="27"/>
                    <a:pt x="58" y="26"/>
                  </a:cubicBezTo>
                  <a:cubicBezTo>
                    <a:pt x="59" y="25"/>
                    <a:pt x="59" y="25"/>
                    <a:pt x="60" y="25"/>
                  </a:cubicBezTo>
                  <a:cubicBezTo>
                    <a:pt x="61" y="24"/>
                    <a:pt x="63" y="23"/>
                    <a:pt x="64" y="22"/>
                  </a:cubicBezTo>
                  <a:cubicBezTo>
                    <a:pt x="66" y="21"/>
                    <a:pt x="67" y="20"/>
                    <a:pt x="68" y="19"/>
                  </a:cubicBezTo>
                  <a:cubicBezTo>
                    <a:pt x="69" y="18"/>
                    <a:pt x="70" y="16"/>
                    <a:pt x="70" y="14"/>
                  </a:cubicBezTo>
                  <a:cubicBezTo>
                    <a:pt x="70" y="12"/>
                    <a:pt x="70" y="10"/>
                    <a:pt x="69" y="9"/>
                  </a:cubicBezTo>
                  <a:cubicBezTo>
                    <a:pt x="67" y="5"/>
                    <a:pt x="63" y="4"/>
                    <a:pt x="60" y="5"/>
                  </a:cubicBezTo>
                  <a:cubicBezTo>
                    <a:pt x="60" y="5"/>
                    <a:pt x="60" y="5"/>
                    <a:pt x="59" y="5"/>
                  </a:cubicBezTo>
                  <a:cubicBezTo>
                    <a:pt x="58" y="5"/>
                    <a:pt x="57" y="4"/>
                    <a:pt x="56" y="5"/>
                  </a:cubicBezTo>
                  <a:cubicBezTo>
                    <a:pt x="56" y="5"/>
                    <a:pt x="55" y="5"/>
                    <a:pt x="54" y="5"/>
                  </a:cubicBezTo>
                  <a:cubicBezTo>
                    <a:pt x="51" y="6"/>
                    <a:pt x="48" y="6"/>
                    <a:pt x="45" y="7"/>
                  </a:cubicBezTo>
                  <a:cubicBezTo>
                    <a:pt x="44" y="7"/>
                    <a:pt x="42" y="8"/>
                    <a:pt x="40" y="8"/>
                  </a:cubicBezTo>
                  <a:cubicBezTo>
                    <a:pt x="39" y="8"/>
                    <a:pt x="37" y="9"/>
                    <a:pt x="36" y="9"/>
                  </a:cubicBezTo>
                  <a:cubicBezTo>
                    <a:pt x="35" y="10"/>
                    <a:pt x="35" y="10"/>
                    <a:pt x="35" y="10"/>
                  </a:cubicBezTo>
                  <a:cubicBezTo>
                    <a:pt x="35" y="10"/>
                    <a:pt x="35" y="10"/>
                    <a:pt x="35" y="10"/>
                  </a:cubicBezTo>
                  <a:cubicBezTo>
                    <a:pt x="34" y="10"/>
                    <a:pt x="33" y="11"/>
                    <a:pt x="33" y="11"/>
                  </a:cubicBezTo>
                  <a:cubicBezTo>
                    <a:pt x="32" y="11"/>
                    <a:pt x="32" y="10"/>
                    <a:pt x="31" y="10"/>
                  </a:cubicBezTo>
                  <a:cubicBezTo>
                    <a:pt x="29" y="8"/>
                    <a:pt x="27" y="8"/>
                    <a:pt x="25" y="6"/>
                  </a:cubicBezTo>
                  <a:cubicBezTo>
                    <a:pt x="24" y="6"/>
                    <a:pt x="23" y="6"/>
                    <a:pt x="23" y="5"/>
                  </a:cubicBezTo>
                  <a:cubicBezTo>
                    <a:pt x="21" y="4"/>
                    <a:pt x="20" y="3"/>
                    <a:pt x="18" y="2"/>
                  </a:cubicBezTo>
                  <a:cubicBezTo>
                    <a:pt x="19" y="3"/>
                    <a:pt x="19" y="3"/>
                    <a:pt x="20" y="4"/>
                  </a:cubicBezTo>
                  <a:cubicBezTo>
                    <a:pt x="20" y="3"/>
                    <a:pt x="19" y="3"/>
                    <a:pt x="19" y="3"/>
                  </a:cubicBezTo>
                  <a:cubicBezTo>
                    <a:pt x="17" y="2"/>
                    <a:pt x="16" y="1"/>
                    <a:pt x="14" y="1"/>
                  </a:cubicBezTo>
                  <a:cubicBezTo>
                    <a:pt x="13" y="0"/>
                    <a:pt x="12" y="0"/>
                    <a:pt x="11" y="0"/>
                  </a:cubicBezTo>
                  <a:cubicBezTo>
                    <a:pt x="10" y="0"/>
                    <a:pt x="8" y="1"/>
                    <a:pt x="7" y="2"/>
                  </a:cubicBezTo>
                  <a:cubicBezTo>
                    <a:pt x="5" y="3"/>
                    <a:pt x="4" y="4"/>
                    <a:pt x="4" y="6"/>
                  </a:cubicBezTo>
                  <a:cubicBezTo>
                    <a:pt x="4" y="7"/>
                    <a:pt x="4" y="9"/>
                    <a:pt x="4" y="10"/>
                  </a:cubicBezTo>
                  <a:cubicBezTo>
                    <a:pt x="4" y="12"/>
                    <a:pt x="5" y="13"/>
                    <a:pt x="6" y="15"/>
                  </a:cubicBezTo>
                  <a:cubicBezTo>
                    <a:pt x="6" y="16"/>
                    <a:pt x="7" y="17"/>
                    <a:pt x="8" y="18"/>
                  </a:cubicBezTo>
                  <a:cubicBezTo>
                    <a:pt x="8" y="19"/>
                    <a:pt x="9" y="20"/>
                    <a:pt x="10" y="21"/>
                  </a:cubicBezTo>
                  <a:cubicBezTo>
                    <a:pt x="10" y="21"/>
                    <a:pt x="10" y="21"/>
                    <a:pt x="9" y="21"/>
                  </a:cubicBezTo>
                  <a:cubicBezTo>
                    <a:pt x="6" y="22"/>
                    <a:pt x="4" y="24"/>
                    <a:pt x="2" y="26"/>
                  </a:cubicBezTo>
                  <a:cubicBezTo>
                    <a:pt x="0" y="28"/>
                    <a:pt x="0" y="31"/>
                    <a:pt x="2" y="33"/>
                  </a:cubicBezTo>
                  <a:cubicBezTo>
                    <a:pt x="4" y="35"/>
                    <a:pt x="5" y="36"/>
                    <a:pt x="8" y="36"/>
                  </a:cubicBezTo>
                  <a:cubicBezTo>
                    <a:pt x="9" y="36"/>
                    <a:pt x="10" y="37"/>
                    <a:pt x="12" y="37"/>
                  </a:cubicBezTo>
                  <a:cubicBezTo>
                    <a:pt x="15" y="37"/>
                    <a:pt x="18" y="36"/>
                    <a:pt x="21" y="36"/>
                  </a:cubicBezTo>
                  <a:cubicBezTo>
                    <a:pt x="22" y="36"/>
                    <a:pt x="22" y="35"/>
                    <a:pt x="23" y="35"/>
                  </a:cubicBezTo>
                  <a:cubicBezTo>
                    <a:pt x="23" y="36"/>
                    <a:pt x="23" y="36"/>
                    <a:pt x="22" y="37"/>
                  </a:cubicBezTo>
                  <a:cubicBezTo>
                    <a:pt x="22" y="39"/>
                    <a:pt x="21" y="42"/>
                    <a:pt x="20" y="44"/>
                  </a:cubicBezTo>
                  <a:cubicBezTo>
                    <a:pt x="19" y="46"/>
                    <a:pt x="19" y="48"/>
                    <a:pt x="18" y="50"/>
                  </a:cubicBezTo>
                  <a:cubicBezTo>
                    <a:pt x="18" y="52"/>
                    <a:pt x="18" y="54"/>
                    <a:pt x="19" y="56"/>
                  </a:cubicBezTo>
                  <a:cubicBezTo>
                    <a:pt x="20" y="59"/>
                    <a:pt x="23" y="60"/>
                    <a:pt x="26" y="60"/>
                  </a:cubicBezTo>
                  <a:cubicBezTo>
                    <a:pt x="31" y="59"/>
                    <a:pt x="34" y="56"/>
                    <a:pt x="36" y="52"/>
                  </a:cubicBezTo>
                  <a:cubicBezTo>
                    <a:pt x="38" y="50"/>
                    <a:pt x="39" y="47"/>
                    <a:pt x="40" y="43"/>
                  </a:cubicBezTo>
                  <a:cubicBezTo>
                    <a:pt x="41" y="42"/>
                    <a:pt x="41" y="41"/>
                    <a:pt x="41" y="40"/>
                  </a:cubicBezTo>
                  <a:cubicBezTo>
                    <a:pt x="42" y="41"/>
                    <a:pt x="43" y="42"/>
                    <a:pt x="44" y="42"/>
                  </a:cubicBezTo>
                  <a:cubicBezTo>
                    <a:pt x="45" y="43"/>
                    <a:pt x="46" y="44"/>
                    <a:pt x="47" y="45"/>
                  </a:cubicBezTo>
                  <a:cubicBezTo>
                    <a:pt x="48" y="46"/>
                    <a:pt x="50" y="47"/>
                    <a:pt x="52" y="48"/>
                  </a:cubicBezTo>
                  <a:cubicBezTo>
                    <a:pt x="54" y="49"/>
                    <a:pt x="56" y="49"/>
                    <a:pt x="58" y="49"/>
                  </a:cubicBezTo>
                  <a:cubicBezTo>
                    <a:pt x="59" y="49"/>
                    <a:pt x="61" y="50"/>
                    <a:pt x="63" y="49"/>
                  </a:cubicBezTo>
                  <a:cubicBezTo>
                    <a:pt x="65" y="48"/>
                    <a:pt x="67" y="46"/>
                    <a:pt x="68" y="44"/>
                  </a:cubicBezTo>
                  <a:cubicBezTo>
                    <a:pt x="68" y="42"/>
                    <a:pt x="68" y="41"/>
                    <a:pt x="68" y="39"/>
                  </a:cubicBezTo>
                  <a:close/>
                </a:path>
              </a:pathLst>
            </a:custGeom>
            <a:solidFill>
              <a:srgbClr val="5988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0" name="Freeform 624">
              <a:extLst>
                <a:ext uri="{FF2B5EF4-FFF2-40B4-BE49-F238E27FC236}">
                  <a16:creationId xmlns:a16="http://schemas.microsoft.com/office/drawing/2014/main" id="{5DB34F6A-21C5-4C04-A50F-22524A989E92}"/>
                </a:ext>
              </a:extLst>
            </p:cNvPr>
            <p:cNvSpPr>
              <a:spLocks/>
            </p:cNvSpPr>
            <p:nvPr/>
          </p:nvSpPr>
          <p:spPr bwMode="auto">
            <a:xfrm>
              <a:off x="2506" y="2386"/>
              <a:ext cx="19" cy="15"/>
            </a:xfrm>
            <a:custGeom>
              <a:avLst/>
              <a:gdLst>
                <a:gd name="T0" fmla="*/ 16 w 16"/>
                <a:gd name="T1" fmla="*/ 11 h 13"/>
                <a:gd name="T2" fmla="*/ 16 w 16"/>
                <a:gd name="T3" fmla="*/ 9 h 13"/>
                <a:gd name="T4" fmla="*/ 16 w 16"/>
                <a:gd name="T5" fmla="*/ 8 h 13"/>
                <a:gd name="T6" fmla="*/ 16 w 16"/>
                <a:gd name="T7" fmla="*/ 5 h 13"/>
                <a:gd name="T8" fmla="*/ 11 w 16"/>
                <a:gd name="T9" fmla="*/ 1 h 13"/>
                <a:gd name="T10" fmla="*/ 9 w 16"/>
                <a:gd name="T11" fmla="*/ 0 h 13"/>
                <a:gd name="T12" fmla="*/ 7 w 16"/>
                <a:gd name="T13" fmla="*/ 0 h 13"/>
                <a:gd name="T14" fmla="*/ 6 w 16"/>
                <a:gd name="T15" fmla="*/ 0 h 13"/>
                <a:gd name="T16" fmla="*/ 2 w 16"/>
                <a:gd name="T17" fmla="*/ 2 h 13"/>
                <a:gd name="T18" fmla="*/ 1 w 16"/>
                <a:gd name="T19" fmla="*/ 3 h 13"/>
                <a:gd name="T20" fmla="*/ 0 w 16"/>
                <a:gd name="T21" fmla="*/ 6 h 13"/>
                <a:gd name="T22" fmla="*/ 2 w 16"/>
                <a:gd name="T23" fmla="*/ 9 h 13"/>
                <a:gd name="T24" fmla="*/ 2 w 16"/>
                <a:gd name="T25" fmla="*/ 9 h 13"/>
                <a:gd name="T26" fmla="*/ 2 w 16"/>
                <a:gd name="T27" fmla="*/ 10 h 13"/>
                <a:gd name="T28" fmla="*/ 4 w 16"/>
                <a:gd name="T29" fmla="*/ 11 h 13"/>
                <a:gd name="T30" fmla="*/ 7 w 16"/>
                <a:gd name="T31" fmla="*/ 13 h 13"/>
                <a:gd name="T32" fmla="*/ 9 w 16"/>
                <a:gd name="T33" fmla="*/ 13 h 13"/>
                <a:gd name="T34" fmla="*/ 12 w 16"/>
                <a:gd name="T35" fmla="*/ 13 h 13"/>
                <a:gd name="T36" fmla="*/ 11 w 16"/>
                <a:gd name="T37" fmla="*/ 13 h 13"/>
                <a:gd name="T38" fmla="*/ 12 w 16"/>
                <a:gd name="T39" fmla="*/ 13 h 13"/>
                <a:gd name="T40" fmla="*/ 12 w 16"/>
                <a:gd name="T41" fmla="*/ 13 h 13"/>
                <a:gd name="T42" fmla="*/ 12 w 16"/>
                <a:gd name="T43" fmla="*/ 13 h 13"/>
                <a:gd name="T44" fmla="*/ 13 w 16"/>
                <a:gd name="T45" fmla="*/ 13 h 13"/>
                <a:gd name="T46" fmla="*/ 12 w 16"/>
                <a:gd name="T47" fmla="*/ 13 h 13"/>
                <a:gd name="T48" fmla="*/ 13 w 16"/>
                <a:gd name="T49" fmla="*/ 13 h 13"/>
                <a:gd name="T50" fmla="*/ 14 w 16"/>
                <a:gd name="T51" fmla="*/ 12 h 13"/>
                <a:gd name="T52" fmla="*/ 16 w 16"/>
                <a:gd name="T53"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13">
                  <a:moveTo>
                    <a:pt x="16" y="11"/>
                  </a:moveTo>
                  <a:cubicBezTo>
                    <a:pt x="16" y="10"/>
                    <a:pt x="16" y="10"/>
                    <a:pt x="16" y="9"/>
                  </a:cubicBezTo>
                  <a:cubicBezTo>
                    <a:pt x="16" y="9"/>
                    <a:pt x="16" y="9"/>
                    <a:pt x="16" y="8"/>
                  </a:cubicBezTo>
                  <a:cubicBezTo>
                    <a:pt x="16" y="7"/>
                    <a:pt x="16" y="6"/>
                    <a:pt x="16" y="5"/>
                  </a:cubicBezTo>
                  <a:cubicBezTo>
                    <a:pt x="15" y="3"/>
                    <a:pt x="13" y="1"/>
                    <a:pt x="11" y="1"/>
                  </a:cubicBezTo>
                  <a:cubicBezTo>
                    <a:pt x="10" y="0"/>
                    <a:pt x="10" y="0"/>
                    <a:pt x="9" y="0"/>
                  </a:cubicBezTo>
                  <a:cubicBezTo>
                    <a:pt x="8" y="0"/>
                    <a:pt x="8" y="0"/>
                    <a:pt x="7" y="0"/>
                  </a:cubicBezTo>
                  <a:cubicBezTo>
                    <a:pt x="7" y="0"/>
                    <a:pt x="6" y="0"/>
                    <a:pt x="6" y="0"/>
                  </a:cubicBezTo>
                  <a:cubicBezTo>
                    <a:pt x="4" y="0"/>
                    <a:pt x="3" y="1"/>
                    <a:pt x="2" y="2"/>
                  </a:cubicBezTo>
                  <a:cubicBezTo>
                    <a:pt x="2" y="2"/>
                    <a:pt x="2" y="3"/>
                    <a:pt x="1" y="3"/>
                  </a:cubicBezTo>
                  <a:cubicBezTo>
                    <a:pt x="1" y="4"/>
                    <a:pt x="0" y="5"/>
                    <a:pt x="0" y="6"/>
                  </a:cubicBezTo>
                  <a:cubicBezTo>
                    <a:pt x="0" y="7"/>
                    <a:pt x="1" y="9"/>
                    <a:pt x="2" y="9"/>
                  </a:cubicBezTo>
                  <a:cubicBezTo>
                    <a:pt x="2" y="9"/>
                    <a:pt x="2" y="9"/>
                    <a:pt x="2" y="9"/>
                  </a:cubicBezTo>
                  <a:cubicBezTo>
                    <a:pt x="2" y="10"/>
                    <a:pt x="2" y="10"/>
                    <a:pt x="2" y="10"/>
                  </a:cubicBezTo>
                  <a:cubicBezTo>
                    <a:pt x="2" y="10"/>
                    <a:pt x="3" y="11"/>
                    <a:pt x="4" y="11"/>
                  </a:cubicBezTo>
                  <a:cubicBezTo>
                    <a:pt x="5" y="12"/>
                    <a:pt x="6" y="12"/>
                    <a:pt x="7" y="13"/>
                  </a:cubicBezTo>
                  <a:cubicBezTo>
                    <a:pt x="7" y="13"/>
                    <a:pt x="8" y="13"/>
                    <a:pt x="9" y="13"/>
                  </a:cubicBezTo>
                  <a:cubicBezTo>
                    <a:pt x="10" y="13"/>
                    <a:pt x="11" y="13"/>
                    <a:pt x="12" y="13"/>
                  </a:cubicBezTo>
                  <a:cubicBezTo>
                    <a:pt x="12" y="13"/>
                    <a:pt x="11" y="13"/>
                    <a:pt x="11" y="13"/>
                  </a:cubicBezTo>
                  <a:cubicBezTo>
                    <a:pt x="11" y="13"/>
                    <a:pt x="11" y="13"/>
                    <a:pt x="12" y="13"/>
                  </a:cubicBezTo>
                  <a:cubicBezTo>
                    <a:pt x="12" y="13"/>
                    <a:pt x="12" y="13"/>
                    <a:pt x="12" y="13"/>
                  </a:cubicBezTo>
                  <a:cubicBezTo>
                    <a:pt x="12" y="13"/>
                    <a:pt x="12" y="13"/>
                    <a:pt x="12" y="13"/>
                  </a:cubicBezTo>
                  <a:cubicBezTo>
                    <a:pt x="12" y="13"/>
                    <a:pt x="12" y="13"/>
                    <a:pt x="13" y="13"/>
                  </a:cubicBezTo>
                  <a:cubicBezTo>
                    <a:pt x="12" y="13"/>
                    <a:pt x="12" y="13"/>
                    <a:pt x="12" y="13"/>
                  </a:cubicBezTo>
                  <a:cubicBezTo>
                    <a:pt x="13" y="13"/>
                    <a:pt x="13" y="13"/>
                    <a:pt x="13" y="13"/>
                  </a:cubicBezTo>
                  <a:cubicBezTo>
                    <a:pt x="13" y="13"/>
                    <a:pt x="14" y="12"/>
                    <a:pt x="14" y="12"/>
                  </a:cubicBezTo>
                  <a:cubicBezTo>
                    <a:pt x="15" y="12"/>
                    <a:pt x="16" y="11"/>
                    <a:pt x="16" y="11"/>
                  </a:cubicBezTo>
                  <a:close/>
                </a:path>
              </a:pathLst>
            </a:custGeom>
            <a:solidFill>
              <a:srgbClr val="95B9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1" name="Freeform 625">
              <a:extLst>
                <a:ext uri="{FF2B5EF4-FFF2-40B4-BE49-F238E27FC236}">
                  <a16:creationId xmlns:a16="http://schemas.microsoft.com/office/drawing/2014/main" id="{03E42C68-29F9-417E-AFA1-FF0E012357F6}"/>
                </a:ext>
              </a:extLst>
            </p:cNvPr>
            <p:cNvSpPr>
              <a:spLocks/>
            </p:cNvSpPr>
            <p:nvPr/>
          </p:nvSpPr>
          <p:spPr bwMode="auto">
            <a:xfrm>
              <a:off x="2564" y="2434"/>
              <a:ext cx="22" cy="19"/>
            </a:xfrm>
            <a:custGeom>
              <a:avLst/>
              <a:gdLst>
                <a:gd name="T0" fmla="*/ 18 w 19"/>
                <a:gd name="T1" fmla="*/ 9 h 16"/>
                <a:gd name="T2" fmla="*/ 19 w 19"/>
                <a:gd name="T3" fmla="*/ 7 h 16"/>
                <a:gd name="T4" fmla="*/ 19 w 19"/>
                <a:gd name="T5" fmla="*/ 5 h 16"/>
                <a:gd name="T6" fmla="*/ 19 w 19"/>
                <a:gd name="T7" fmla="*/ 4 h 16"/>
                <a:gd name="T8" fmla="*/ 17 w 19"/>
                <a:gd name="T9" fmla="*/ 2 h 16"/>
                <a:gd name="T10" fmla="*/ 16 w 19"/>
                <a:gd name="T11" fmla="*/ 2 h 16"/>
                <a:gd name="T12" fmla="*/ 15 w 19"/>
                <a:gd name="T13" fmla="*/ 1 h 16"/>
                <a:gd name="T14" fmla="*/ 15 w 19"/>
                <a:gd name="T15" fmla="*/ 1 h 16"/>
                <a:gd name="T16" fmla="*/ 14 w 19"/>
                <a:gd name="T17" fmla="*/ 1 h 16"/>
                <a:gd name="T18" fmla="*/ 14 w 19"/>
                <a:gd name="T19" fmla="*/ 1 h 16"/>
                <a:gd name="T20" fmla="*/ 11 w 19"/>
                <a:gd name="T21" fmla="*/ 0 h 16"/>
                <a:gd name="T22" fmla="*/ 9 w 19"/>
                <a:gd name="T23" fmla="*/ 1 h 16"/>
                <a:gd name="T24" fmla="*/ 8 w 19"/>
                <a:gd name="T25" fmla="*/ 1 h 16"/>
                <a:gd name="T26" fmla="*/ 8 w 19"/>
                <a:gd name="T27" fmla="*/ 1 h 16"/>
                <a:gd name="T28" fmla="*/ 7 w 19"/>
                <a:gd name="T29" fmla="*/ 1 h 16"/>
                <a:gd name="T30" fmla="*/ 5 w 19"/>
                <a:gd name="T31" fmla="*/ 2 h 16"/>
                <a:gd name="T32" fmla="*/ 4 w 19"/>
                <a:gd name="T33" fmla="*/ 2 h 16"/>
                <a:gd name="T34" fmla="*/ 4 w 19"/>
                <a:gd name="T35" fmla="*/ 3 h 16"/>
                <a:gd name="T36" fmla="*/ 3 w 19"/>
                <a:gd name="T37" fmla="*/ 3 h 16"/>
                <a:gd name="T38" fmla="*/ 3 w 19"/>
                <a:gd name="T39" fmla="*/ 3 h 16"/>
                <a:gd name="T40" fmla="*/ 2 w 19"/>
                <a:gd name="T41" fmla="*/ 4 h 16"/>
                <a:gd name="T42" fmla="*/ 2 w 19"/>
                <a:gd name="T43" fmla="*/ 5 h 16"/>
                <a:gd name="T44" fmla="*/ 1 w 19"/>
                <a:gd name="T45" fmla="*/ 5 h 16"/>
                <a:gd name="T46" fmla="*/ 0 w 19"/>
                <a:gd name="T47" fmla="*/ 9 h 16"/>
                <a:gd name="T48" fmla="*/ 0 w 19"/>
                <a:gd name="T49" fmla="*/ 11 h 16"/>
                <a:gd name="T50" fmla="*/ 1 w 19"/>
                <a:gd name="T51" fmla="*/ 13 h 16"/>
                <a:gd name="T52" fmla="*/ 4 w 19"/>
                <a:gd name="T53" fmla="*/ 15 h 16"/>
                <a:gd name="T54" fmla="*/ 5 w 19"/>
                <a:gd name="T55" fmla="*/ 16 h 16"/>
                <a:gd name="T56" fmla="*/ 9 w 19"/>
                <a:gd name="T57" fmla="*/ 16 h 16"/>
                <a:gd name="T58" fmla="*/ 12 w 19"/>
                <a:gd name="T59" fmla="*/ 15 h 16"/>
                <a:gd name="T60" fmla="*/ 15 w 19"/>
                <a:gd name="T61" fmla="*/ 14 h 16"/>
                <a:gd name="T62" fmla="*/ 18 w 19"/>
                <a:gd name="T63" fmla="*/ 10 h 16"/>
                <a:gd name="T64" fmla="*/ 18 w 19"/>
                <a:gd name="T65"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16">
                  <a:moveTo>
                    <a:pt x="18" y="9"/>
                  </a:moveTo>
                  <a:cubicBezTo>
                    <a:pt x="19" y="9"/>
                    <a:pt x="19" y="8"/>
                    <a:pt x="19" y="7"/>
                  </a:cubicBezTo>
                  <a:cubicBezTo>
                    <a:pt x="19" y="6"/>
                    <a:pt x="19" y="6"/>
                    <a:pt x="19" y="5"/>
                  </a:cubicBezTo>
                  <a:cubicBezTo>
                    <a:pt x="19" y="5"/>
                    <a:pt x="19" y="4"/>
                    <a:pt x="19" y="4"/>
                  </a:cubicBezTo>
                  <a:cubicBezTo>
                    <a:pt x="19" y="3"/>
                    <a:pt x="18" y="2"/>
                    <a:pt x="17" y="2"/>
                  </a:cubicBezTo>
                  <a:cubicBezTo>
                    <a:pt x="17" y="2"/>
                    <a:pt x="17" y="2"/>
                    <a:pt x="16" y="2"/>
                  </a:cubicBezTo>
                  <a:cubicBezTo>
                    <a:pt x="16" y="1"/>
                    <a:pt x="16" y="1"/>
                    <a:pt x="15" y="1"/>
                  </a:cubicBezTo>
                  <a:cubicBezTo>
                    <a:pt x="15" y="1"/>
                    <a:pt x="15" y="1"/>
                    <a:pt x="15" y="1"/>
                  </a:cubicBezTo>
                  <a:cubicBezTo>
                    <a:pt x="15" y="1"/>
                    <a:pt x="14" y="1"/>
                    <a:pt x="14" y="1"/>
                  </a:cubicBezTo>
                  <a:cubicBezTo>
                    <a:pt x="14" y="1"/>
                    <a:pt x="14" y="1"/>
                    <a:pt x="14" y="1"/>
                  </a:cubicBezTo>
                  <a:cubicBezTo>
                    <a:pt x="13" y="0"/>
                    <a:pt x="12" y="0"/>
                    <a:pt x="11" y="0"/>
                  </a:cubicBezTo>
                  <a:cubicBezTo>
                    <a:pt x="10" y="0"/>
                    <a:pt x="9" y="0"/>
                    <a:pt x="9" y="1"/>
                  </a:cubicBezTo>
                  <a:cubicBezTo>
                    <a:pt x="9" y="1"/>
                    <a:pt x="8" y="1"/>
                    <a:pt x="8" y="1"/>
                  </a:cubicBezTo>
                  <a:cubicBezTo>
                    <a:pt x="8" y="1"/>
                    <a:pt x="8" y="1"/>
                    <a:pt x="8" y="1"/>
                  </a:cubicBezTo>
                  <a:cubicBezTo>
                    <a:pt x="8" y="1"/>
                    <a:pt x="7" y="1"/>
                    <a:pt x="7" y="1"/>
                  </a:cubicBezTo>
                  <a:cubicBezTo>
                    <a:pt x="6" y="1"/>
                    <a:pt x="6" y="2"/>
                    <a:pt x="5" y="2"/>
                  </a:cubicBezTo>
                  <a:cubicBezTo>
                    <a:pt x="5" y="2"/>
                    <a:pt x="4" y="2"/>
                    <a:pt x="4" y="2"/>
                  </a:cubicBezTo>
                  <a:cubicBezTo>
                    <a:pt x="4" y="3"/>
                    <a:pt x="4" y="3"/>
                    <a:pt x="4" y="3"/>
                  </a:cubicBezTo>
                  <a:cubicBezTo>
                    <a:pt x="4" y="3"/>
                    <a:pt x="4" y="3"/>
                    <a:pt x="3" y="3"/>
                  </a:cubicBezTo>
                  <a:cubicBezTo>
                    <a:pt x="3" y="3"/>
                    <a:pt x="3" y="3"/>
                    <a:pt x="3" y="3"/>
                  </a:cubicBezTo>
                  <a:cubicBezTo>
                    <a:pt x="3" y="4"/>
                    <a:pt x="2" y="4"/>
                    <a:pt x="2" y="4"/>
                  </a:cubicBezTo>
                  <a:cubicBezTo>
                    <a:pt x="2" y="5"/>
                    <a:pt x="2" y="5"/>
                    <a:pt x="2" y="5"/>
                  </a:cubicBezTo>
                  <a:cubicBezTo>
                    <a:pt x="2" y="5"/>
                    <a:pt x="2" y="5"/>
                    <a:pt x="1" y="5"/>
                  </a:cubicBezTo>
                  <a:cubicBezTo>
                    <a:pt x="1" y="6"/>
                    <a:pt x="0" y="7"/>
                    <a:pt x="0" y="9"/>
                  </a:cubicBezTo>
                  <a:cubicBezTo>
                    <a:pt x="0" y="9"/>
                    <a:pt x="0" y="10"/>
                    <a:pt x="0" y="11"/>
                  </a:cubicBezTo>
                  <a:cubicBezTo>
                    <a:pt x="1" y="12"/>
                    <a:pt x="1" y="13"/>
                    <a:pt x="1" y="13"/>
                  </a:cubicBezTo>
                  <a:cubicBezTo>
                    <a:pt x="2" y="14"/>
                    <a:pt x="3" y="15"/>
                    <a:pt x="4" y="15"/>
                  </a:cubicBezTo>
                  <a:cubicBezTo>
                    <a:pt x="4" y="15"/>
                    <a:pt x="5" y="15"/>
                    <a:pt x="5" y="16"/>
                  </a:cubicBezTo>
                  <a:cubicBezTo>
                    <a:pt x="7" y="16"/>
                    <a:pt x="8" y="16"/>
                    <a:pt x="9" y="16"/>
                  </a:cubicBezTo>
                  <a:cubicBezTo>
                    <a:pt x="10" y="16"/>
                    <a:pt x="11" y="16"/>
                    <a:pt x="12" y="15"/>
                  </a:cubicBezTo>
                  <a:cubicBezTo>
                    <a:pt x="13" y="15"/>
                    <a:pt x="14" y="14"/>
                    <a:pt x="15" y="14"/>
                  </a:cubicBezTo>
                  <a:cubicBezTo>
                    <a:pt x="16" y="13"/>
                    <a:pt x="18" y="12"/>
                    <a:pt x="18" y="10"/>
                  </a:cubicBezTo>
                  <a:cubicBezTo>
                    <a:pt x="18" y="10"/>
                    <a:pt x="18" y="10"/>
                    <a:pt x="18" y="9"/>
                  </a:cubicBezTo>
                  <a:close/>
                </a:path>
              </a:pathLst>
            </a:custGeom>
            <a:solidFill>
              <a:srgbClr val="95B9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2" name="Freeform 626">
              <a:extLst>
                <a:ext uri="{FF2B5EF4-FFF2-40B4-BE49-F238E27FC236}">
                  <a16:creationId xmlns:a16="http://schemas.microsoft.com/office/drawing/2014/main" id="{7247D0A1-8E67-4025-9CA1-C3E6D903A1E9}"/>
                </a:ext>
              </a:extLst>
            </p:cNvPr>
            <p:cNvSpPr>
              <a:spLocks/>
            </p:cNvSpPr>
            <p:nvPr/>
          </p:nvSpPr>
          <p:spPr bwMode="auto">
            <a:xfrm>
              <a:off x="2661" y="2420"/>
              <a:ext cx="16" cy="17"/>
            </a:xfrm>
            <a:custGeom>
              <a:avLst/>
              <a:gdLst>
                <a:gd name="T0" fmla="*/ 14 w 14"/>
                <a:gd name="T1" fmla="*/ 6 h 14"/>
                <a:gd name="T2" fmla="*/ 14 w 14"/>
                <a:gd name="T3" fmla="*/ 5 h 14"/>
                <a:gd name="T4" fmla="*/ 13 w 14"/>
                <a:gd name="T5" fmla="*/ 3 h 14"/>
                <a:gd name="T6" fmla="*/ 11 w 14"/>
                <a:gd name="T7" fmla="*/ 2 h 14"/>
                <a:gd name="T8" fmla="*/ 10 w 14"/>
                <a:gd name="T9" fmla="*/ 2 h 14"/>
                <a:gd name="T10" fmla="*/ 10 w 14"/>
                <a:gd name="T11" fmla="*/ 2 h 14"/>
                <a:gd name="T12" fmla="*/ 10 w 14"/>
                <a:gd name="T13" fmla="*/ 1 h 14"/>
                <a:gd name="T14" fmla="*/ 9 w 14"/>
                <a:gd name="T15" fmla="*/ 1 h 14"/>
                <a:gd name="T16" fmla="*/ 7 w 14"/>
                <a:gd name="T17" fmla="*/ 0 h 14"/>
                <a:gd name="T18" fmla="*/ 5 w 14"/>
                <a:gd name="T19" fmla="*/ 0 h 14"/>
                <a:gd name="T20" fmla="*/ 5 w 14"/>
                <a:gd name="T21" fmla="*/ 0 h 14"/>
                <a:gd name="T22" fmla="*/ 5 w 14"/>
                <a:gd name="T23" fmla="*/ 0 h 14"/>
                <a:gd name="T24" fmla="*/ 3 w 14"/>
                <a:gd name="T25" fmla="*/ 1 h 14"/>
                <a:gd name="T26" fmla="*/ 1 w 14"/>
                <a:gd name="T27" fmla="*/ 3 h 14"/>
                <a:gd name="T28" fmla="*/ 0 w 14"/>
                <a:gd name="T29" fmla="*/ 6 h 14"/>
                <a:gd name="T30" fmla="*/ 0 w 14"/>
                <a:gd name="T31" fmla="*/ 9 h 14"/>
                <a:gd name="T32" fmla="*/ 0 w 14"/>
                <a:gd name="T33" fmla="*/ 9 h 14"/>
                <a:gd name="T34" fmla="*/ 2 w 14"/>
                <a:gd name="T35" fmla="*/ 12 h 14"/>
                <a:gd name="T36" fmla="*/ 4 w 14"/>
                <a:gd name="T37" fmla="*/ 13 h 14"/>
                <a:gd name="T38" fmla="*/ 6 w 14"/>
                <a:gd name="T39" fmla="*/ 13 h 14"/>
                <a:gd name="T40" fmla="*/ 6 w 14"/>
                <a:gd name="T41" fmla="*/ 14 h 14"/>
                <a:gd name="T42" fmla="*/ 8 w 14"/>
                <a:gd name="T43" fmla="*/ 13 h 14"/>
                <a:gd name="T44" fmla="*/ 9 w 14"/>
                <a:gd name="T45" fmla="*/ 13 h 14"/>
                <a:gd name="T46" fmla="*/ 11 w 14"/>
                <a:gd name="T47" fmla="*/ 13 h 14"/>
                <a:gd name="T48" fmla="*/ 12 w 14"/>
                <a:gd name="T49" fmla="*/ 12 h 14"/>
                <a:gd name="T50" fmla="*/ 13 w 14"/>
                <a:gd name="T51" fmla="*/ 10 h 14"/>
                <a:gd name="T52" fmla="*/ 14 w 14"/>
                <a:gd name="T53" fmla="*/ 9 h 14"/>
                <a:gd name="T54" fmla="*/ 14 w 14"/>
                <a:gd name="T55"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 h="14">
                  <a:moveTo>
                    <a:pt x="14" y="6"/>
                  </a:moveTo>
                  <a:cubicBezTo>
                    <a:pt x="14" y="6"/>
                    <a:pt x="14" y="5"/>
                    <a:pt x="14" y="5"/>
                  </a:cubicBezTo>
                  <a:cubicBezTo>
                    <a:pt x="13" y="4"/>
                    <a:pt x="13" y="4"/>
                    <a:pt x="13" y="3"/>
                  </a:cubicBezTo>
                  <a:cubicBezTo>
                    <a:pt x="12" y="3"/>
                    <a:pt x="12" y="2"/>
                    <a:pt x="11" y="2"/>
                  </a:cubicBezTo>
                  <a:cubicBezTo>
                    <a:pt x="11" y="2"/>
                    <a:pt x="11" y="2"/>
                    <a:pt x="10" y="2"/>
                  </a:cubicBezTo>
                  <a:cubicBezTo>
                    <a:pt x="10" y="2"/>
                    <a:pt x="10" y="2"/>
                    <a:pt x="10" y="2"/>
                  </a:cubicBezTo>
                  <a:cubicBezTo>
                    <a:pt x="10" y="2"/>
                    <a:pt x="10" y="1"/>
                    <a:pt x="10" y="1"/>
                  </a:cubicBezTo>
                  <a:cubicBezTo>
                    <a:pt x="10" y="1"/>
                    <a:pt x="9" y="1"/>
                    <a:pt x="9" y="1"/>
                  </a:cubicBezTo>
                  <a:cubicBezTo>
                    <a:pt x="8" y="1"/>
                    <a:pt x="8" y="0"/>
                    <a:pt x="7" y="0"/>
                  </a:cubicBezTo>
                  <a:cubicBezTo>
                    <a:pt x="7" y="0"/>
                    <a:pt x="6" y="0"/>
                    <a:pt x="5" y="0"/>
                  </a:cubicBezTo>
                  <a:cubicBezTo>
                    <a:pt x="5" y="0"/>
                    <a:pt x="5" y="0"/>
                    <a:pt x="5" y="0"/>
                  </a:cubicBezTo>
                  <a:cubicBezTo>
                    <a:pt x="5" y="0"/>
                    <a:pt x="5" y="0"/>
                    <a:pt x="5" y="0"/>
                  </a:cubicBezTo>
                  <a:cubicBezTo>
                    <a:pt x="5" y="0"/>
                    <a:pt x="4" y="1"/>
                    <a:pt x="3" y="1"/>
                  </a:cubicBezTo>
                  <a:cubicBezTo>
                    <a:pt x="2" y="1"/>
                    <a:pt x="1" y="2"/>
                    <a:pt x="1" y="3"/>
                  </a:cubicBezTo>
                  <a:cubicBezTo>
                    <a:pt x="0" y="4"/>
                    <a:pt x="0" y="5"/>
                    <a:pt x="0" y="6"/>
                  </a:cubicBezTo>
                  <a:cubicBezTo>
                    <a:pt x="0" y="7"/>
                    <a:pt x="0" y="8"/>
                    <a:pt x="0" y="9"/>
                  </a:cubicBezTo>
                  <a:cubicBezTo>
                    <a:pt x="0" y="9"/>
                    <a:pt x="0" y="9"/>
                    <a:pt x="0" y="9"/>
                  </a:cubicBezTo>
                  <a:cubicBezTo>
                    <a:pt x="1" y="11"/>
                    <a:pt x="1" y="11"/>
                    <a:pt x="2" y="12"/>
                  </a:cubicBezTo>
                  <a:cubicBezTo>
                    <a:pt x="3" y="12"/>
                    <a:pt x="4" y="13"/>
                    <a:pt x="4" y="13"/>
                  </a:cubicBezTo>
                  <a:cubicBezTo>
                    <a:pt x="5" y="13"/>
                    <a:pt x="5" y="13"/>
                    <a:pt x="6" y="13"/>
                  </a:cubicBezTo>
                  <a:cubicBezTo>
                    <a:pt x="6" y="13"/>
                    <a:pt x="6" y="14"/>
                    <a:pt x="6" y="14"/>
                  </a:cubicBezTo>
                  <a:cubicBezTo>
                    <a:pt x="7" y="14"/>
                    <a:pt x="8" y="14"/>
                    <a:pt x="8" y="13"/>
                  </a:cubicBezTo>
                  <a:cubicBezTo>
                    <a:pt x="9" y="13"/>
                    <a:pt x="9" y="13"/>
                    <a:pt x="9" y="13"/>
                  </a:cubicBezTo>
                  <a:cubicBezTo>
                    <a:pt x="9" y="13"/>
                    <a:pt x="10" y="13"/>
                    <a:pt x="11" y="13"/>
                  </a:cubicBezTo>
                  <a:cubicBezTo>
                    <a:pt x="11" y="13"/>
                    <a:pt x="11" y="12"/>
                    <a:pt x="12" y="12"/>
                  </a:cubicBezTo>
                  <a:cubicBezTo>
                    <a:pt x="13" y="12"/>
                    <a:pt x="13" y="11"/>
                    <a:pt x="13" y="10"/>
                  </a:cubicBezTo>
                  <a:cubicBezTo>
                    <a:pt x="14" y="10"/>
                    <a:pt x="14" y="9"/>
                    <a:pt x="14" y="9"/>
                  </a:cubicBezTo>
                  <a:cubicBezTo>
                    <a:pt x="14" y="8"/>
                    <a:pt x="14" y="7"/>
                    <a:pt x="14" y="6"/>
                  </a:cubicBezTo>
                  <a:close/>
                </a:path>
              </a:pathLst>
            </a:custGeom>
            <a:solidFill>
              <a:srgbClr val="95B9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3" name="Freeform 627">
              <a:extLst>
                <a:ext uri="{FF2B5EF4-FFF2-40B4-BE49-F238E27FC236}">
                  <a16:creationId xmlns:a16="http://schemas.microsoft.com/office/drawing/2014/main" id="{2182B48E-100F-440D-8504-FF7D9CFDA6A7}"/>
                </a:ext>
              </a:extLst>
            </p:cNvPr>
            <p:cNvSpPr>
              <a:spLocks/>
            </p:cNvSpPr>
            <p:nvPr/>
          </p:nvSpPr>
          <p:spPr bwMode="auto">
            <a:xfrm>
              <a:off x="2658" y="2349"/>
              <a:ext cx="20" cy="20"/>
            </a:xfrm>
            <a:custGeom>
              <a:avLst/>
              <a:gdLst>
                <a:gd name="T0" fmla="*/ 17 w 17"/>
                <a:gd name="T1" fmla="*/ 10 h 17"/>
                <a:gd name="T2" fmla="*/ 17 w 17"/>
                <a:gd name="T3" fmla="*/ 8 h 17"/>
                <a:gd name="T4" fmla="*/ 17 w 17"/>
                <a:gd name="T5" fmla="*/ 6 h 17"/>
                <a:gd name="T6" fmla="*/ 17 w 17"/>
                <a:gd name="T7" fmla="*/ 5 h 17"/>
                <a:gd name="T8" fmla="*/ 15 w 17"/>
                <a:gd name="T9" fmla="*/ 2 h 17"/>
                <a:gd name="T10" fmla="*/ 13 w 17"/>
                <a:gd name="T11" fmla="*/ 1 h 17"/>
                <a:gd name="T12" fmla="*/ 12 w 17"/>
                <a:gd name="T13" fmla="*/ 1 h 17"/>
                <a:gd name="T14" fmla="*/ 10 w 17"/>
                <a:gd name="T15" fmla="*/ 0 h 17"/>
                <a:gd name="T16" fmla="*/ 7 w 17"/>
                <a:gd name="T17" fmla="*/ 1 h 17"/>
                <a:gd name="T18" fmla="*/ 6 w 17"/>
                <a:gd name="T19" fmla="*/ 1 h 17"/>
                <a:gd name="T20" fmla="*/ 4 w 17"/>
                <a:gd name="T21" fmla="*/ 2 h 17"/>
                <a:gd name="T22" fmla="*/ 3 w 17"/>
                <a:gd name="T23" fmla="*/ 3 h 17"/>
                <a:gd name="T24" fmla="*/ 2 w 17"/>
                <a:gd name="T25" fmla="*/ 4 h 17"/>
                <a:gd name="T26" fmla="*/ 2 w 17"/>
                <a:gd name="T27" fmla="*/ 4 h 17"/>
                <a:gd name="T28" fmla="*/ 1 w 17"/>
                <a:gd name="T29" fmla="*/ 5 h 17"/>
                <a:gd name="T30" fmla="*/ 0 w 17"/>
                <a:gd name="T31" fmla="*/ 7 h 17"/>
                <a:gd name="T32" fmla="*/ 0 w 17"/>
                <a:gd name="T33" fmla="*/ 9 h 17"/>
                <a:gd name="T34" fmla="*/ 0 w 17"/>
                <a:gd name="T35" fmla="*/ 11 h 17"/>
                <a:gd name="T36" fmla="*/ 1 w 17"/>
                <a:gd name="T37" fmla="*/ 13 h 17"/>
                <a:gd name="T38" fmla="*/ 2 w 17"/>
                <a:gd name="T39" fmla="*/ 15 h 17"/>
                <a:gd name="T40" fmla="*/ 4 w 17"/>
                <a:gd name="T41" fmla="*/ 16 h 17"/>
                <a:gd name="T42" fmla="*/ 6 w 17"/>
                <a:gd name="T43" fmla="*/ 17 h 17"/>
                <a:gd name="T44" fmla="*/ 9 w 17"/>
                <a:gd name="T45" fmla="*/ 17 h 17"/>
                <a:gd name="T46" fmla="*/ 11 w 17"/>
                <a:gd name="T47" fmla="*/ 16 h 17"/>
                <a:gd name="T48" fmla="*/ 13 w 17"/>
                <a:gd name="T49" fmla="*/ 15 h 17"/>
                <a:gd name="T50" fmla="*/ 16 w 17"/>
                <a:gd name="T51" fmla="*/ 12 h 17"/>
                <a:gd name="T52" fmla="*/ 17 w 17"/>
                <a:gd name="T53"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17">
                  <a:moveTo>
                    <a:pt x="17" y="10"/>
                  </a:moveTo>
                  <a:cubicBezTo>
                    <a:pt x="17" y="9"/>
                    <a:pt x="17" y="9"/>
                    <a:pt x="17" y="8"/>
                  </a:cubicBezTo>
                  <a:cubicBezTo>
                    <a:pt x="17" y="8"/>
                    <a:pt x="17" y="7"/>
                    <a:pt x="17" y="6"/>
                  </a:cubicBezTo>
                  <a:cubicBezTo>
                    <a:pt x="17" y="6"/>
                    <a:pt x="17" y="5"/>
                    <a:pt x="17" y="5"/>
                  </a:cubicBezTo>
                  <a:cubicBezTo>
                    <a:pt x="16" y="4"/>
                    <a:pt x="16" y="3"/>
                    <a:pt x="15" y="2"/>
                  </a:cubicBezTo>
                  <a:cubicBezTo>
                    <a:pt x="15" y="2"/>
                    <a:pt x="14" y="1"/>
                    <a:pt x="13" y="1"/>
                  </a:cubicBezTo>
                  <a:cubicBezTo>
                    <a:pt x="13" y="1"/>
                    <a:pt x="12" y="1"/>
                    <a:pt x="12" y="1"/>
                  </a:cubicBezTo>
                  <a:cubicBezTo>
                    <a:pt x="11" y="0"/>
                    <a:pt x="10" y="0"/>
                    <a:pt x="10" y="0"/>
                  </a:cubicBezTo>
                  <a:cubicBezTo>
                    <a:pt x="9" y="0"/>
                    <a:pt x="8" y="0"/>
                    <a:pt x="7" y="1"/>
                  </a:cubicBezTo>
                  <a:cubicBezTo>
                    <a:pt x="7" y="1"/>
                    <a:pt x="7" y="1"/>
                    <a:pt x="6" y="1"/>
                  </a:cubicBezTo>
                  <a:cubicBezTo>
                    <a:pt x="5" y="1"/>
                    <a:pt x="5" y="1"/>
                    <a:pt x="4" y="2"/>
                  </a:cubicBezTo>
                  <a:cubicBezTo>
                    <a:pt x="4" y="2"/>
                    <a:pt x="4" y="2"/>
                    <a:pt x="3" y="3"/>
                  </a:cubicBezTo>
                  <a:cubicBezTo>
                    <a:pt x="3" y="3"/>
                    <a:pt x="2" y="4"/>
                    <a:pt x="2" y="4"/>
                  </a:cubicBezTo>
                  <a:cubicBezTo>
                    <a:pt x="2" y="4"/>
                    <a:pt x="2" y="4"/>
                    <a:pt x="2" y="4"/>
                  </a:cubicBezTo>
                  <a:cubicBezTo>
                    <a:pt x="2" y="4"/>
                    <a:pt x="1" y="5"/>
                    <a:pt x="1" y="5"/>
                  </a:cubicBezTo>
                  <a:cubicBezTo>
                    <a:pt x="1" y="5"/>
                    <a:pt x="1" y="6"/>
                    <a:pt x="0" y="7"/>
                  </a:cubicBezTo>
                  <a:cubicBezTo>
                    <a:pt x="0" y="7"/>
                    <a:pt x="0" y="8"/>
                    <a:pt x="0" y="9"/>
                  </a:cubicBezTo>
                  <a:cubicBezTo>
                    <a:pt x="0" y="11"/>
                    <a:pt x="0" y="11"/>
                    <a:pt x="0" y="11"/>
                  </a:cubicBezTo>
                  <a:cubicBezTo>
                    <a:pt x="0" y="12"/>
                    <a:pt x="0" y="13"/>
                    <a:pt x="1" y="13"/>
                  </a:cubicBezTo>
                  <a:cubicBezTo>
                    <a:pt x="1" y="14"/>
                    <a:pt x="2" y="15"/>
                    <a:pt x="2" y="15"/>
                  </a:cubicBezTo>
                  <a:cubicBezTo>
                    <a:pt x="3" y="16"/>
                    <a:pt x="3" y="16"/>
                    <a:pt x="4" y="16"/>
                  </a:cubicBezTo>
                  <a:cubicBezTo>
                    <a:pt x="4" y="17"/>
                    <a:pt x="5" y="17"/>
                    <a:pt x="6" y="17"/>
                  </a:cubicBezTo>
                  <a:cubicBezTo>
                    <a:pt x="7" y="17"/>
                    <a:pt x="8" y="17"/>
                    <a:pt x="9" y="17"/>
                  </a:cubicBezTo>
                  <a:cubicBezTo>
                    <a:pt x="10" y="17"/>
                    <a:pt x="11" y="17"/>
                    <a:pt x="11" y="16"/>
                  </a:cubicBezTo>
                  <a:cubicBezTo>
                    <a:pt x="12" y="16"/>
                    <a:pt x="13" y="15"/>
                    <a:pt x="13" y="15"/>
                  </a:cubicBezTo>
                  <a:cubicBezTo>
                    <a:pt x="15" y="14"/>
                    <a:pt x="15" y="13"/>
                    <a:pt x="16" y="12"/>
                  </a:cubicBezTo>
                  <a:cubicBezTo>
                    <a:pt x="16" y="11"/>
                    <a:pt x="16" y="11"/>
                    <a:pt x="17" y="10"/>
                  </a:cubicBezTo>
                  <a:close/>
                </a:path>
              </a:pathLst>
            </a:custGeom>
            <a:solidFill>
              <a:srgbClr val="95B9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4" name="Freeform 628">
              <a:extLst>
                <a:ext uri="{FF2B5EF4-FFF2-40B4-BE49-F238E27FC236}">
                  <a16:creationId xmlns:a16="http://schemas.microsoft.com/office/drawing/2014/main" id="{D6F2778C-9D5C-450E-B5B4-488009832B88}"/>
                </a:ext>
              </a:extLst>
            </p:cNvPr>
            <p:cNvSpPr>
              <a:spLocks/>
            </p:cNvSpPr>
            <p:nvPr/>
          </p:nvSpPr>
          <p:spPr bwMode="auto">
            <a:xfrm>
              <a:off x="2537" y="2323"/>
              <a:ext cx="15" cy="15"/>
            </a:xfrm>
            <a:custGeom>
              <a:avLst/>
              <a:gdLst>
                <a:gd name="T0" fmla="*/ 13 w 13"/>
                <a:gd name="T1" fmla="*/ 7 h 13"/>
                <a:gd name="T2" fmla="*/ 13 w 13"/>
                <a:gd name="T3" fmla="*/ 6 h 13"/>
                <a:gd name="T4" fmla="*/ 13 w 13"/>
                <a:gd name="T5" fmla="*/ 5 h 13"/>
                <a:gd name="T6" fmla="*/ 12 w 13"/>
                <a:gd name="T7" fmla="*/ 4 h 13"/>
                <a:gd name="T8" fmla="*/ 12 w 13"/>
                <a:gd name="T9" fmla="*/ 4 h 13"/>
                <a:gd name="T10" fmla="*/ 12 w 13"/>
                <a:gd name="T11" fmla="*/ 4 h 13"/>
                <a:gd name="T12" fmla="*/ 11 w 13"/>
                <a:gd name="T13" fmla="*/ 2 h 13"/>
                <a:gd name="T14" fmla="*/ 11 w 13"/>
                <a:gd name="T15" fmla="*/ 2 h 13"/>
                <a:gd name="T16" fmla="*/ 10 w 13"/>
                <a:gd name="T17" fmla="*/ 1 h 13"/>
                <a:gd name="T18" fmla="*/ 9 w 13"/>
                <a:gd name="T19" fmla="*/ 0 h 13"/>
                <a:gd name="T20" fmla="*/ 9 w 13"/>
                <a:gd name="T21" fmla="*/ 0 h 13"/>
                <a:gd name="T22" fmla="*/ 8 w 13"/>
                <a:gd name="T23" fmla="*/ 0 h 13"/>
                <a:gd name="T24" fmla="*/ 6 w 13"/>
                <a:gd name="T25" fmla="*/ 0 h 13"/>
                <a:gd name="T26" fmla="*/ 5 w 13"/>
                <a:gd name="T27" fmla="*/ 0 h 13"/>
                <a:gd name="T28" fmla="*/ 3 w 13"/>
                <a:gd name="T29" fmla="*/ 0 h 13"/>
                <a:gd name="T30" fmla="*/ 2 w 13"/>
                <a:gd name="T31" fmla="*/ 1 h 13"/>
                <a:gd name="T32" fmla="*/ 1 w 13"/>
                <a:gd name="T33" fmla="*/ 2 h 13"/>
                <a:gd name="T34" fmla="*/ 0 w 13"/>
                <a:gd name="T35" fmla="*/ 4 h 13"/>
                <a:gd name="T36" fmla="*/ 0 w 13"/>
                <a:gd name="T37" fmla="*/ 5 h 13"/>
                <a:gd name="T38" fmla="*/ 1 w 13"/>
                <a:gd name="T39" fmla="*/ 7 h 13"/>
                <a:gd name="T40" fmla="*/ 0 w 13"/>
                <a:gd name="T41" fmla="*/ 6 h 13"/>
                <a:gd name="T42" fmla="*/ 1 w 13"/>
                <a:gd name="T43" fmla="*/ 7 h 13"/>
                <a:gd name="T44" fmla="*/ 1 w 13"/>
                <a:gd name="T45" fmla="*/ 7 h 13"/>
                <a:gd name="T46" fmla="*/ 1 w 13"/>
                <a:gd name="T47" fmla="*/ 9 h 13"/>
                <a:gd name="T48" fmla="*/ 2 w 13"/>
                <a:gd name="T49" fmla="*/ 10 h 13"/>
                <a:gd name="T50" fmla="*/ 3 w 13"/>
                <a:gd name="T51" fmla="*/ 11 h 13"/>
                <a:gd name="T52" fmla="*/ 2 w 13"/>
                <a:gd name="T53" fmla="*/ 10 h 13"/>
                <a:gd name="T54" fmla="*/ 3 w 13"/>
                <a:gd name="T55" fmla="*/ 11 h 13"/>
                <a:gd name="T56" fmla="*/ 4 w 13"/>
                <a:gd name="T57" fmla="*/ 12 h 13"/>
                <a:gd name="T58" fmla="*/ 5 w 13"/>
                <a:gd name="T59" fmla="*/ 13 h 13"/>
                <a:gd name="T60" fmla="*/ 5 w 13"/>
                <a:gd name="T61" fmla="*/ 13 h 13"/>
                <a:gd name="T62" fmla="*/ 6 w 13"/>
                <a:gd name="T63" fmla="*/ 13 h 13"/>
                <a:gd name="T64" fmla="*/ 7 w 13"/>
                <a:gd name="T65" fmla="*/ 13 h 13"/>
                <a:gd name="T66" fmla="*/ 9 w 13"/>
                <a:gd name="T67" fmla="*/ 13 h 13"/>
                <a:gd name="T68" fmla="*/ 10 w 13"/>
                <a:gd name="T69" fmla="*/ 13 h 13"/>
                <a:gd name="T70" fmla="*/ 12 w 13"/>
                <a:gd name="T71" fmla="*/ 11 h 13"/>
                <a:gd name="T72" fmla="*/ 12 w 13"/>
                <a:gd name="T73" fmla="*/ 11 h 13"/>
                <a:gd name="T74" fmla="*/ 12 w 13"/>
                <a:gd name="T75" fmla="*/ 10 h 13"/>
                <a:gd name="T76" fmla="*/ 13 w 13"/>
                <a:gd name="T77" fmla="*/ 9 h 13"/>
                <a:gd name="T78" fmla="*/ 13 w 13"/>
                <a:gd name="T79"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 h="13">
                  <a:moveTo>
                    <a:pt x="13" y="7"/>
                  </a:moveTo>
                  <a:cubicBezTo>
                    <a:pt x="13" y="6"/>
                    <a:pt x="13" y="7"/>
                    <a:pt x="13" y="6"/>
                  </a:cubicBezTo>
                  <a:cubicBezTo>
                    <a:pt x="13" y="5"/>
                    <a:pt x="13" y="5"/>
                    <a:pt x="13" y="5"/>
                  </a:cubicBezTo>
                  <a:cubicBezTo>
                    <a:pt x="13" y="5"/>
                    <a:pt x="12" y="4"/>
                    <a:pt x="12" y="4"/>
                  </a:cubicBezTo>
                  <a:cubicBezTo>
                    <a:pt x="12" y="4"/>
                    <a:pt x="12" y="4"/>
                    <a:pt x="12" y="4"/>
                  </a:cubicBezTo>
                  <a:cubicBezTo>
                    <a:pt x="12" y="4"/>
                    <a:pt x="12" y="4"/>
                    <a:pt x="12" y="4"/>
                  </a:cubicBezTo>
                  <a:cubicBezTo>
                    <a:pt x="12" y="3"/>
                    <a:pt x="12" y="3"/>
                    <a:pt x="11" y="2"/>
                  </a:cubicBezTo>
                  <a:cubicBezTo>
                    <a:pt x="11" y="2"/>
                    <a:pt x="11" y="2"/>
                    <a:pt x="11" y="2"/>
                  </a:cubicBezTo>
                  <a:cubicBezTo>
                    <a:pt x="10" y="1"/>
                    <a:pt x="10" y="1"/>
                    <a:pt x="10" y="1"/>
                  </a:cubicBezTo>
                  <a:cubicBezTo>
                    <a:pt x="10" y="1"/>
                    <a:pt x="9" y="1"/>
                    <a:pt x="9" y="0"/>
                  </a:cubicBezTo>
                  <a:cubicBezTo>
                    <a:pt x="9" y="0"/>
                    <a:pt x="9" y="0"/>
                    <a:pt x="9" y="0"/>
                  </a:cubicBezTo>
                  <a:cubicBezTo>
                    <a:pt x="8" y="0"/>
                    <a:pt x="8" y="0"/>
                    <a:pt x="8" y="0"/>
                  </a:cubicBezTo>
                  <a:cubicBezTo>
                    <a:pt x="7" y="0"/>
                    <a:pt x="7" y="0"/>
                    <a:pt x="6" y="0"/>
                  </a:cubicBezTo>
                  <a:cubicBezTo>
                    <a:pt x="6" y="0"/>
                    <a:pt x="5" y="0"/>
                    <a:pt x="5" y="0"/>
                  </a:cubicBezTo>
                  <a:cubicBezTo>
                    <a:pt x="4" y="0"/>
                    <a:pt x="4" y="0"/>
                    <a:pt x="3" y="0"/>
                  </a:cubicBezTo>
                  <a:cubicBezTo>
                    <a:pt x="3" y="0"/>
                    <a:pt x="2" y="1"/>
                    <a:pt x="2" y="1"/>
                  </a:cubicBezTo>
                  <a:cubicBezTo>
                    <a:pt x="1" y="2"/>
                    <a:pt x="1" y="2"/>
                    <a:pt x="1" y="2"/>
                  </a:cubicBezTo>
                  <a:cubicBezTo>
                    <a:pt x="1" y="3"/>
                    <a:pt x="0" y="3"/>
                    <a:pt x="0" y="4"/>
                  </a:cubicBezTo>
                  <a:cubicBezTo>
                    <a:pt x="0" y="4"/>
                    <a:pt x="0" y="5"/>
                    <a:pt x="0" y="5"/>
                  </a:cubicBezTo>
                  <a:cubicBezTo>
                    <a:pt x="0" y="6"/>
                    <a:pt x="0" y="6"/>
                    <a:pt x="1" y="7"/>
                  </a:cubicBezTo>
                  <a:cubicBezTo>
                    <a:pt x="0" y="6"/>
                    <a:pt x="0" y="6"/>
                    <a:pt x="0" y="6"/>
                  </a:cubicBezTo>
                  <a:cubicBezTo>
                    <a:pt x="0" y="6"/>
                    <a:pt x="0" y="6"/>
                    <a:pt x="1" y="7"/>
                  </a:cubicBezTo>
                  <a:cubicBezTo>
                    <a:pt x="1" y="7"/>
                    <a:pt x="1" y="7"/>
                    <a:pt x="1" y="7"/>
                  </a:cubicBezTo>
                  <a:cubicBezTo>
                    <a:pt x="1" y="8"/>
                    <a:pt x="1" y="8"/>
                    <a:pt x="1" y="9"/>
                  </a:cubicBezTo>
                  <a:cubicBezTo>
                    <a:pt x="2" y="9"/>
                    <a:pt x="2" y="10"/>
                    <a:pt x="2" y="10"/>
                  </a:cubicBezTo>
                  <a:cubicBezTo>
                    <a:pt x="2" y="10"/>
                    <a:pt x="2" y="10"/>
                    <a:pt x="3" y="11"/>
                  </a:cubicBezTo>
                  <a:cubicBezTo>
                    <a:pt x="2" y="10"/>
                    <a:pt x="2" y="10"/>
                    <a:pt x="2" y="10"/>
                  </a:cubicBezTo>
                  <a:cubicBezTo>
                    <a:pt x="2" y="10"/>
                    <a:pt x="2" y="11"/>
                    <a:pt x="3" y="11"/>
                  </a:cubicBezTo>
                  <a:cubicBezTo>
                    <a:pt x="3" y="12"/>
                    <a:pt x="4" y="12"/>
                    <a:pt x="4" y="12"/>
                  </a:cubicBezTo>
                  <a:cubicBezTo>
                    <a:pt x="5" y="13"/>
                    <a:pt x="5" y="13"/>
                    <a:pt x="5" y="13"/>
                  </a:cubicBezTo>
                  <a:cubicBezTo>
                    <a:pt x="5" y="13"/>
                    <a:pt x="5" y="13"/>
                    <a:pt x="5" y="13"/>
                  </a:cubicBezTo>
                  <a:cubicBezTo>
                    <a:pt x="6" y="13"/>
                    <a:pt x="6" y="13"/>
                    <a:pt x="6" y="13"/>
                  </a:cubicBezTo>
                  <a:cubicBezTo>
                    <a:pt x="6" y="13"/>
                    <a:pt x="7" y="13"/>
                    <a:pt x="7" y="13"/>
                  </a:cubicBezTo>
                  <a:cubicBezTo>
                    <a:pt x="8" y="13"/>
                    <a:pt x="8" y="13"/>
                    <a:pt x="9" y="13"/>
                  </a:cubicBezTo>
                  <a:cubicBezTo>
                    <a:pt x="9" y="13"/>
                    <a:pt x="10" y="13"/>
                    <a:pt x="10" y="13"/>
                  </a:cubicBezTo>
                  <a:cubicBezTo>
                    <a:pt x="11" y="12"/>
                    <a:pt x="11" y="12"/>
                    <a:pt x="12" y="11"/>
                  </a:cubicBezTo>
                  <a:cubicBezTo>
                    <a:pt x="12" y="11"/>
                    <a:pt x="12" y="11"/>
                    <a:pt x="12" y="11"/>
                  </a:cubicBezTo>
                  <a:cubicBezTo>
                    <a:pt x="12" y="11"/>
                    <a:pt x="12" y="10"/>
                    <a:pt x="12" y="10"/>
                  </a:cubicBezTo>
                  <a:cubicBezTo>
                    <a:pt x="13" y="10"/>
                    <a:pt x="13" y="9"/>
                    <a:pt x="13" y="9"/>
                  </a:cubicBezTo>
                  <a:cubicBezTo>
                    <a:pt x="13" y="8"/>
                    <a:pt x="13" y="8"/>
                    <a:pt x="13" y="7"/>
                  </a:cubicBezTo>
                  <a:close/>
                </a:path>
              </a:pathLst>
            </a:custGeom>
            <a:solidFill>
              <a:srgbClr val="95B9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5" name="Freeform 629">
              <a:extLst>
                <a:ext uri="{FF2B5EF4-FFF2-40B4-BE49-F238E27FC236}">
                  <a16:creationId xmlns:a16="http://schemas.microsoft.com/office/drawing/2014/main" id="{43A24456-6217-4EBA-BC1B-93B8B7B92442}"/>
                </a:ext>
              </a:extLst>
            </p:cNvPr>
            <p:cNvSpPr>
              <a:spLocks/>
            </p:cNvSpPr>
            <p:nvPr/>
          </p:nvSpPr>
          <p:spPr bwMode="auto">
            <a:xfrm>
              <a:off x="953" y="2241"/>
              <a:ext cx="952" cy="625"/>
            </a:xfrm>
            <a:custGeom>
              <a:avLst/>
              <a:gdLst>
                <a:gd name="T0" fmla="*/ 78 w 813"/>
                <a:gd name="T1" fmla="*/ 0 h 533"/>
                <a:gd name="T2" fmla="*/ 347 w 813"/>
                <a:gd name="T3" fmla="*/ 471 h 533"/>
                <a:gd name="T4" fmla="*/ 813 w 813"/>
                <a:gd name="T5" fmla="*/ 279 h 533"/>
                <a:gd name="T6" fmla="*/ 78 w 813"/>
                <a:gd name="T7" fmla="*/ 0 h 533"/>
              </a:gdLst>
              <a:ahLst/>
              <a:cxnLst>
                <a:cxn ang="0">
                  <a:pos x="T0" y="T1"/>
                </a:cxn>
                <a:cxn ang="0">
                  <a:pos x="T2" y="T3"/>
                </a:cxn>
                <a:cxn ang="0">
                  <a:pos x="T4" y="T5"/>
                </a:cxn>
                <a:cxn ang="0">
                  <a:pos x="T6" y="T7"/>
                </a:cxn>
              </a:cxnLst>
              <a:rect l="0" t="0" r="r" b="b"/>
              <a:pathLst>
                <a:path w="813" h="533">
                  <a:moveTo>
                    <a:pt x="78" y="0"/>
                  </a:moveTo>
                  <a:cubicBezTo>
                    <a:pt x="0" y="207"/>
                    <a:pt x="215" y="408"/>
                    <a:pt x="347" y="471"/>
                  </a:cubicBezTo>
                  <a:cubicBezTo>
                    <a:pt x="480" y="533"/>
                    <a:pt x="763" y="506"/>
                    <a:pt x="813" y="279"/>
                  </a:cubicBezTo>
                  <a:lnTo>
                    <a:pt x="78" y="0"/>
                  </a:lnTo>
                  <a:close/>
                </a:path>
              </a:pathLst>
            </a:custGeom>
            <a:solidFill>
              <a:srgbClr val="5787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6" name="Freeform 630">
              <a:extLst>
                <a:ext uri="{FF2B5EF4-FFF2-40B4-BE49-F238E27FC236}">
                  <a16:creationId xmlns:a16="http://schemas.microsoft.com/office/drawing/2014/main" id="{06E6AA4C-ADE7-4AFD-987A-30AAB254AE84}"/>
                </a:ext>
              </a:extLst>
            </p:cNvPr>
            <p:cNvSpPr>
              <a:spLocks/>
            </p:cNvSpPr>
            <p:nvPr/>
          </p:nvSpPr>
          <p:spPr bwMode="auto">
            <a:xfrm>
              <a:off x="1255" y="2540"/>
              <a:ext cx="650" cy="326"/>
            </a:xfrm>
            <a:custGeom>
              <a:avLst/>
              <a:gdLst>
                <a:gd name="T0" fmla="*/ 463 w 555"/>
                <a:gd name="T1" fmla="*/ 24 h 278"/>
                <a:gd name="T2" fmla="*/ 300 w 555"/>
                <a:gd name="T3" fmla="*/ 152 h 278"/>
                <a:gd name="T4" fmla="*/ 207 w 555"/>
                <a:gd name="T5" fmla="*/ 191 h 278"/>
                <a:gd name="T6" fmla="*/ 138 w 555"/>
                <a:gd name="T7" fmla="*/ 189 h 278"/>
                <a:gd name="T8" fmla="*/ 0 w 555"/>
                <a:gd name="T9" fmla="*/ 161 h 278"/>
                <a:gd name="T10" fmla="*/ 89 w 555"/>
                <a:gd name="T11" fmla="*/ 216 h 278"/>
                <a:gd name="T12" fmla="*/ 555 w 555"/>
                <a:gd name="T13" fmla="*/ 24 h 278"/>
                <a:gd name="T14" fmla="*/ 491 w 555"/>
                <a:gd name="T15" fmla="*/ 0 h 278"/>
                <a:gd name="T16" fmla="*/ 463 w 555"/>
                <a:gd name="T17" fmla="*/ 2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278">
                  <a:moveTo>
                    <a:pt x="463" y="24"/>
                  </a:moveTo>
                  <a:cubicBezTo>
                    <a:pt x="414" y="73"/>
                    <a:pt x="359" y="116"/>
                    <a:pt x="300" y="152"/>
                  </a:cubicBezTo>
                  <a:cubicBezTo>
                    <a:pt x="271" y="170"/>
                    <a:pt x="241" y="186"/>
                    <a:pt x="207" y="191"/>
                  </a:cubicBezTo>
                  <a:cubicBezTo>
                    <a:pt x="184" y="194"/>
                    <a:pt x="161" y="192"/>
                    <a:pt x="138" y="189"/>
                  </a:cubicBezTo>
                  <a:cubicBezTo>
                    <a:pt x="91" y="183"/>
                    <a:pt x="44" y="177"/>
                    <a:pt x="0" y="161"/>
                  </a:cubicBezTo>
                  <a:cubicBezTo>
                    <a:pt x="31" y="184"/>
                    <a:pt x="62" y="203"/>
                    <a:pt x="89" y="216"/>
                  </a:cubicBezTo>
                  <a:cubicBezTo>
                    <a:pt x="222" y="278"/>
                    <a:pt x="505" y="251"/>
                    <a:pt x="555" y="24"/>
                  </a:cubicBezTo>
                  <a:cubicBezTo>
                    <a:pt x="491" y="0"/>
                    <a:pt x="491" y="0"/>
                    <a:pt x="491" y="0"/>
                  </a:cubicBezTo>
                  <a:cubicBezTo>
                    <a:pt x="480" y="6"/>
                    <a:pt x="472" y="15"/>
                    <a:pt x="463" y="24"/>
                  </a:cubicBezTo>
                  <a:close/>
                </a:path>
              </a:pathLst>
            </a:custGeom>
            <a:solidFill>
              <a:srgbClr val="446A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7" name="Freeform 631">
              <a:extLst>
                <a:ext uri="{FF2B5EF4-FFF2-40B4-BE49-F238E27FC236}">
                  <a16:creationId xmlns:a16="http://schemas.microsoft.com/office/drawing/2014/main" id="{0A7E8A25-CD76-488E-A8EF-4B2130B9AEC0}"/>
                </a:ext>
              </a:extLst>
            </p:cNvPr>
            <p:cNvSpPr>
              <a:spLocks/>
            </p:cNvSpPr>
            <p:nvPr/>
          </p:nvSpPr>
          <p:spPr bwMode="auto">
            <a:xfrm>
              <a:off x="997" y="2118"/>
              <a:ext cx="943" cy="706"/>
            </a:xfrm>
            <a:custGeom>
              <a:avLst/>
              <a:gdLst>
                <a:gd name="T0" fmla="*/ 40 w 805"/>
                <a:gd name="T1" fmla="*/ 105 h 603"/>
                <a:gd name="T2" fmla="*/ 334 w 805"/>
                <a:gd name="T3" fmla="*/ 508 h 603"/>
                <a:gd name="T4" fmla="*/ 775 w 805"/>
                <a:gd name="T5" fmla="*/ 384 h 603"/>
                <a:gd name="T6" fmla="*/ 601 w 805"/>
                <a:gd name="T7" fmla="*/ 50 h 603"/>
                <a:gd name="T8" fmla="*/ 40 w 805"/>
                <a:gd name="T9" fmla="*/ 105 h 603"/>
              </a:gdLst>
              <a:ahLst/>
              <a:cxnLst>
                <a:cxn ang="0">
                  <a:pos x="T0" y="T1"/>
                </a:cxn>
                <a:cxn ang="0">
                  <a:pos x="T2" y="T3"/>
                </a:cxn>
                <a:cxn ang="0">
                  <a:pos x="T4" y="T5"/>
                </a:cxn>
                <a:cxn ang="0">
                  <a:pos x="T6" y="T7"/>
                </a:cxn>
                <a:cxn ang="0">
                  <a:pos x="T8" y="T9"/>
                </a:cxn>
              </a:cxnLst>
              <a:rect l="0" t="0" r="r" b="b"/>
              <a:pathLst>
                <a:path w="805" h="603">
                  <a:moveTo>
                    <a:pt x="40" y="105"/>
                  </a:moveTo>
                  <a:cubicBezTo>
                    <a:pt x="0" y="183"/>
                    <a:pt x="135" y="414"/>
                    <a:pt x="334" y="508"/>
                  </a:cubicBezTo>
                  <a:cubicBezTo>
                    <a:pt x="533" y="603"/>
                    <a:pt x="746" y="496"/>
                    <a:pt x="775" y="384"/>
                  </a:cubicBezTo>
                  <a:cubicBezTo>
                    <a:pt x="805" y="273"/>
                    <a:pt x="779" y="91"/>
                    <a:pt x="601" y="50"/>
                  </a:cubicBezTo>
                  <a:cubicBezTo>
                    <a:pt x="424" y="8"/>
                    <a:pt x="95" y="0"/>
                    <a:pt x="40" y="105"/>
                  </a:cubicBezTo>
                  <a:close/>
                </a:path>
              </a:pathLst>
            </a:custGeom>
            <a:solidFill>
              <a:srgbClr val="92B9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8" name="Freeform 632">
              <a:extLst>
                <a:ext uri="{FF2B5EF4-FFF2-40B4-BE49-F238E27FC236}">
                  <a16:creationId xmlns:a16="http://schemas.microsoft.com/office/drawing/2014/main" id="{CCC51EA8-2271-416F-BE9C-F8CAEE2EE0A8}"/>
                </a:ext>
              </a:extLst>
            </p:cNvPr>
            <p:cNvSpPr>
              <a:spLocks/>
            </p:cNvSpPr>
            <p:nvPr/>
          </p:nvSpPr>
          <p:spPr bwMode="auto">
            <a:xfrm>
              <a:off x="1051" y="2141"/>
              <a:ext cx="851" cy="639"/>
            </a:xfrm>
            <a:custGeom>
              <a:avLst/>
              <a:gdLst>
                <a:gd name="T0" fmla="*/ 36 w 727"/>
                <a:gd name="T1" fmla="*/ 95 h 545"/>
                <a:gd name="T2" fmla="*/ 301 w 727"/>
                <a:gd name="T3" fmla="*/ 460 h 545"/>
                <a:gd name="T4" fmla="*/ 700 w 727"/>
                <a:gd name="T5" fmla="*/ 348 h 545"/>
                <a:gd name="T6" fmla="*/ 543 w 727"/>
                <a:gd name="T7" fmla="*/ 45 h 545"/>
                <a:gd name="T8" fmla="*/ 36 w 727"/>
                <a:gd name="T9" fmla="*/ 95 h 545"/>
              </a:gdLst>
              <a:ahLst/>
              <a:cxnLst>
                <a:cxn ang="0">
                  <a:pos x="T0" y="T1"/>
                </a:cxn>
                <a:cxn ang="0">
                  <a:pos x="T2" y="T3"/>
                </a:cxn>
                <a:cxn ang="0">
                  <a:pos x="T4" y="T5"/>
                </a:cxn>
                <a:cxn ang="0">
                  <a:pos x="T6" y="T7"/>
                </a:cxn>
                <a:cxn ang="0">
                  <a:pos x="T8" y="T9"/>
                </a:cxn>
              </a:cxnLst>
              <a:rect l="0" t="0" r="r" b="b"/>
              <a:pathLst>
                <a:path w="727" h="545">
                  <a:moveTo>
                    <a:pt x="36" y="95"/>
                  </a:moveTo>
                  <a:cubicBezTo>
                    <a:pt x="0" y="165"/>
                    <a:pt x="121" y="374"/>
                    <a:pt x="301" y="460"/>
                  </a:cubicBezTo>
                  <a:cubicBezTo>
                    <a:pt x="481" y="545"/>
                    <a:pt x="673" y="449"/>
                    <a:pt x="700" y="348"/>
                  </a:cubicBezTo>
                  <a:cubicBezTo>
                    <a:pt x="727" y="247"/>
                    <a:pt x="703" y="83"/>
                    <a:pt x="543" y="45"/>
                  </a:cubicBezTo>
                  <a:cubicBezTo>
                    <a:pt x="383" y="7"/>
                    <a:pt x="85" y="0"/>
                    <a:pt x="36" y="95"/>
                  </a:cubicBezTo>
                  <a:close/>
                </a:path>
              </a:pathLst>
            </a:custGeom>
            <a:solidFill>
              <a:srgbClr val="C7D5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9" name="Freeform 633">
              <a:extLst>
                <a:ext uri="{FF2B5EF4-FFF2-40B4-BE49-F238E27FC236}">
                  <a16:creationId xmlns:a16="http://schemas.microsoft.com/office/drawing/2014/main" id="{24BF9FF1-37BF-427F-BA46-D359FB43FBFD}"/>
                </a:ext>
              </a:extLst>
            </p:cNvPr>
            <p:cNvSpPr>
              <a:spLocks/>
            </p:cNvSpPr>
            <p:nvPr/>
          </p:nvSpPr>
          <p:spPr bwMode="auto">
            <a:xfrm>
              <a:off x="1079" y="2158"/>
              <a:ext cx="804" cy="581"/>
            </a:xfrm>
            <a:custGeom>
              <a:avLst/>
              <a:gdLst>
                <a:gd name="T0" fmla="*/ 34 w 687"/>
                <a:gd name="T1" fmla="*/ 87 h 496"/>
                <a:gd name="T2" fmla="*/ 283 w 687"/>
                <a:gd name="T3" fmla="*/ 419 h 496"/>
                <a:gd name="T4" fmla="*/ 661 w 687"/>
                <a:gd name="T5" fmla="*/ 314 h 496"/>
                <a:gd name="T6" fmla="*/ 514 w 687"/>
                <a:gd name="T7" fmla="*/ 39 h 496"/>
                <a:gd name="T8" fmla="*/ 34 w 687"/>
                <a:gd name="T9" fmla="*/ 87 h 496"/>
              </a:gdLst>
              <a:ahLst/>
              <a:cxnLst>
                <a:cxn ang="0">
                  <a:pos x="T0" y="T1"/>
                </a:cxn>
                <a:cxn ang="0">
                  <a:pos x="T2" y="T3"/>
                </a:cxn>
                <a:cxn ang="0">
                  <a:pos x="T4" y="T5"/>
                </a:cxn>
                <a:cxn ang="0">
                  <a:pos x="T6" y="T7"/>
                </a:cxn>
                <a:cxn ang="0">
                  <a:pos x="T8" y="T9"/>
                </a:cxn>
              </a:cxnLst>
              <a:rect l="0" t="0" r="r" b="b"/>
              <a:pathLst>
                <a:path w="687" h="496">
                  <a:moveTo>
                    <a:pt x="34" y="87"/>
                  </a:moveTo>
                  <a:cubicBezTo>
                    <a:pt x="0" y="151"/>
                    <a:pt x="114" y="342"/>
                    <a:pt x="283" y="419"/>
                  </a:cubicBezTo>
                  <a:cubicBezTo>
                    <a:pt x="453" y="496"/>
                    <a:pt x="635" y="407"/>
                    <a:pt x="661" y="314"/>
                  </a:cubicBezTo>
                  <a:cubicBezTo>
                    <a:pt x="687" y="222"/>
                    <a:pt x="665" y="72"/>
                    <a:pt x="514" y="39"/>
                  </a:cubicBezTo>
                  <a:cubicBezTo>
                    <a:pt x="363" y="5"/>
                    <a:pt x="81" y="0"/>
                    <a:pt x="34" y="87"/>
                  </a:cubicBezTo>
                  <a:close/>
                </a:path>
              </a:pathLst>
            </a:custGeom>
            <a:solidFill>
              <a:srgbClr val="E5E6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0" name="Freeform 634">
              <a:extLst>
                <a:ext uri="{FF2B5EF4-FFF2-40B4-BE49-F238E27FC236}">
                  <a16:creationId xmlns:a16="http://schemas.microsoft.com/office/drawing/2014/main" id="{8A14FCE7-DE56-4575-B953-5853B39D2FFF}"/>
                </a:ext>
              </a:extLst>
            </p:cNvPr>
            <p:cNvSpPr>
              <a:spLocks/>
            </p:cNvSpPr>
            <p:nvPr/>
          </p:nvSpPr>
          <p:spPr bwMode="auto">
            <a:xfrm>
              <a:off x="1283" y="2215"/>
              <a:ext cx="570" cy="442"/>
            </a:xfrm>
            <a:custGeom>
              <a:avLst/>
              <a:gdLst>
                <a:gd name="T0" fmla="*/ 47 w 487"/>
                <a:gd name="T1" fmla="*/ 122 h 377"/>
                <a:gd name="T2" fmla="*/ 386 w 487"/>
                <a:gd name="T3" fmla="*/ 290 h 377"/>
                <a:gd name="T4" fmla="*/ 332 w 487"/>
                <a:gd name="T5" fmla="*/ 35 h 377"/>
                <a:gd name="T6" fmla="*/ 47 w 487"/>
                <a:gd name="T7" fmla="*/ 122 h 377"/>
              </a:gdLst>
              <a:ahLst/>
              <a:cxnLst>
                <a:cxn ang="0">
                  <a:pos x="T0" y="T1"/>
                </a:cxn>
                <a:cxn ang="0">
                  <a:pos x="T2" y="T3"/>
                </a:cxn>
                <a:cxn ang="0">
                  <a:pos x="T4" y="T5"/>
                </a:cxn>
                <a:cxn ang="0">
                  <a:pos x="T6" y="T7"/>
                </a:cxn>
              </a:cxnLst>
              <a:rect l="0" t="0" r="r" b="b"/>
              <a:pathLst>
                <a:path w="487" h="377">
                  <a:moveTo>
                    <a:pt x="47" y="122"/>
                  </a:moveTo>
                  <a:cubicBezTo>
                    <a:pt x="0" y="252"/>
                    <a:pt x="284" y="377"/>
                    <a:pt x="386" y="290"/>
                  </a:cubicBezTo>
                  <a:cubicBezTo>
                    <a:pt x="487" y="204"/>
                    <a:pt x="473" y="70"/>
                    <a:pt x="332" y="35"/>
                  </a:cubicBezTo>
                  <a:cubicBezTo>
                    <a:pt x="192" y="0"/>
                    <a:pt x="78" y="37"/>
                    <a:pt x="47" y="122"/>
                  </a:cubicBezTo>
                  <a:close/>
                </a:path>
              </a:pathLst>
            </a:custGeom>
            <a:solidFill>
              <a:srgbClr val="C7D5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1" name="Freeform 635">
              <a:extLst>
                <a:ext uri="{FF2B5EF4-FFF2-40B4-BE49-F238E27FC236}">
                  <a16:creationId xmlns:a16="http://schemas.microsoft.com/office/drawing/2014/main" id="{19DB2C27-FAF6-4E5E-9779-598110CDFFD7}"/>
                </a:ext>
              </a:extLst>
            </p:cNvPr>
            <p:cNvSpPr>
              <a:spLocks/>
            </p:cNvSpPr>
            <p:nvPr/>
          </p:nvSpPr>
          <p:spPr bwMode="auto">
            <a:xfrm>
              <a:off x="1325" y="2233"/>
              <a:ext cx="499" cy="386"/>
            </a:xfrm>
            <a:custGeom>
              <a:avLst/>
              <a:gdLst>
                <a:gd name="T0" fmla="*/ 41 w 426"/>
                <a:gd name="T1" fmla="*/ 107 h 330"/>
                <a:gd name="T2" fmla="*/ 337 w 426"/>
                <a:gd name="T3" fmla="*/ 254 h 330"/>
                <a:gd name="T4" fmla="*/ 290 w 426"/>
                <a:gd name="T5" fmla="*/ 31 h 330"/>
                <a:gd name="T6" fmla="*/ 41 w 426"/>
                <a:gd name="T7" fmla="*/ 107 h 330"/>
              </a:gdLst>
              <a:ahLst/>
              <a:cxnLst>
                <a:cxn ang="0">
                  <a:pos x="T0" y="T1"/>
                </a:cxn>
                <a:cxn ang="0">
                  <a:pos x="T2" y="T3"/>
                </a:cxn>
                <a:cxn ang="0">
                  <a:pos x="T4" y="T5"/>
                </a:cxn>
                <a:cxn ang="0">
                  <a:pos x="T6" y="T7"/>
                </a:cxn>
              </a:cxnLst>
              <a:rect l="0" t="0" r="r" b="b"/>
              <a:pathLst>
                <a:path w="426" h="330">
                  <a:moveTo>
                    <a:pt x="41" y="107"/>
                  </a:moveTo>
                  <a:cubicBezTo>
                    <a:pt x="0" y="221"/>
                    <a:pt x="248" y="330"/>
                    <a:pt x="337" y="254"/>
                  </a:cubicBezTo>
                  <a:cubicBezTo>
                    <a:pt x="426" y="179"/>
                    <a:pt x="413" y="62"/>
                    <a:pt x="290" y="31"/>
                  </a:cubicBezTo>
                  <a:cubicBezTo>
                    <a:pt x="167" y="0"/>
                    <a:pt x="68" y="34"/>
                    <a:pt x="41" y="107"/>
                  </a:cubicBezTo>
                  <a:close/>
                </a:path>
              </a:pathLst>
            </a:custGeom>
            <a:solidFill>
              <a:srgbClr val="9C58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2" name="Freeform 636">
              <a:extLst>
                <a:ext uri="{FF2B5EF4-FFF2-40B4-BE49-F238E27FC236}">
                  <a16:creationId xmlns:a16="http://schemas.microsoft.com/office/drawing/2014/main" id="{75C5AC6D-685C-4729-B537-0501F29C79EC}"/>
                </a:ext>
              </a:extLst>
            </p:cNvPr>
            <p:cNvSpPr>
              <a:spLocks/>
            </p:cNvSpPr>
            <p:nvPr/>
          </p:nvSpPr>
          <p:spPr bwMode="auto">
            <a:xfrm>
              <a:off x="1325" y="2280"/>
              <a:ext cx="491" cy="339"/>
            </a:xfrm>
            <a:custGeom>
              <a:avLst/>
              <a:gdLst>
                <a:gd name="T0" fmla="*/ 316 w 419"/>
                <a:gd name="T1" fmla="*/ 0 h 290"/>
                <a:gd name="T2" fmla="*/ 340 w 419"/>
                <a:gd name="T3" fmla="*/ 55 h 290"/>
                <a:gd name="T4" fmla="*/ 311 w 419"/>
                <a:gd name="T5" fmla="*/ 153 h 290"/>
                <a:gd name="T6" fmla="*/ 250 w 419"/>
                <a:gd name="T7" fmla="*/ 171 h 290"/>
                <a:gd name="T8" fmla="*/ 110 w 419"/>
                <a:gd name="T9" fmla="*/ 147 h 290"/>
                <a:gd name="T10" fmla="*/ 55 w 419"/>
                <a:gd name="T11" fmla="*/ 41 h 290"/>
                <a:gd name="T12" fmla="*/ 41 w 419"/>
                <a:gd name="T13" fmla="*/ 67 h 290"/>
                <a:gd name="T14" fmla="*/ 337 w 419"/>
                <a:gd name="T15" fmla="*/ 214 h 290"/>
                <a:gd name="T16" fmla="*/ 316 w 419"/>
                <a:gd name="T17"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290">
                  <a:moveTo>
                    <a:pt x="316" y="0"/>
                  </a:moveTo>
                  <a:cubicBezTo>
                    <a:pt x="326" y="17"/>
                    <a:pt x="336" y="35"/>
                    <a:pt x="340" y="55"/>
                  </a:cubicBezTo>
                  <a:cubicBezTo>
                    <a:pt x="349" y="90"/>
                    <a:pt x="341" y="132"/>
                    <a:pt x="311" y="153"/>
                  </a:cubicBezTo>
                  <a:cubicBezTo>
                    <a:pt x="293" y="166"/>
                    <a:pt x="271" y="169"/>
                    <a:pt x="250" y="171"/>
                  </a:cubicBezTo>
                  <a:cubicBezTo>
                    <a:pt x="202" y="176"/>
                    <a:pt x="151" y="173"/>
                    <a:pt x="110" y="147"/>
                  </a:cubicBezTo>
                  <a:cubicBezTo>
                    <a:pt x="74" y="125"/>
                    <a:pt x="49" y="82"/>
                    <a:pt x="55" y="41"/>
                  </a:cubicBezTo>
                  <a:cubicBezTo>
                    <a:pt x="49" y="49"/>
                    <a:pt x="45" y="58"/>
                    <a:pt x="41" y="67"/>
                  </a:cubicBezTo>
                  <a:cubicBezTo>
                    <a:pt x="0" y="181"/>
                    <a:pt x="248" y="290"/>
                    <a:pt x="337" y="214"/>
                  </a:cubicBezTo>
                  <a:cubicBezTo>
                    <a:pt x="419" y="144"/>
                    <a:pt x="414" y="39"/>
                    <a:pt x="316" y="0"/>
                  </a:cubicBezTo>
                  <a:close/>
                </a:path>
              </a:pathLst>
            </a:custGeom>
            <a:solidFill>
              <a:srgbClr val="7A46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3" name="Freeform 637">
              <a:extLst>
                <a:ext uri="{FF2B5EF4-FFF2-40B4-BE49-F238E27FC236}">
                  <a16:creationId xmlns:a16="http://schemas.microsoft.com/office/drawing/2014/main" id="{6117510D-D01A-4231-AC88-3EB754DFE59B}"/>
                </a:ext>
              </a:extLst>
            </p:cNvPr>
            <p:cNvSpPr>
              <a:spLocks/>
            </p:cNvSpPr>
            <p:nvPr/>
          </p:nvSpPr>
          <p:spPr bwMode="auto">
            <a:xfrm>
              <a:off x="1441" y="2276"/>
              <a:ext cx="199" cy="88"/>
            </a:xfrm>
            <a:custGeom>
              <a:avLst/>
              <a:gdLst>
                <a:gd name="T0" fmla="*/ 25 w 170"/>
                <a:gd name="T1" fmla="*/ 46 h 75"/>
                <a:gd name="T2" fmla="*/ 52 w 170"/>
                <a:gd name="T3" fmla="*/ 67 h 75"/>
                <a:gd name="T4" fmla="*/ 86 w 170"/>
                <a:gd name="T5" fmla="*/ 73 h 75"/>
                <a:gd name="T6" fmla="*/ 128 w 170"/>
                <a:gd name="T7" fmla="*/ 74 h 75"/>
                <a:gd name="T8" fmla="*/ 154 w 170"/>
                <a:gd name="T9" fmla="*/ 66 h 75"/>
                <a:gd name="T10" fmla="*/ 170 w 170"/>
                <a:gd name="T11" fmla="*/ 44 h 75"/>
                <a:gd name="T12" fmla="*/ 159 w 170"/>
                <a:gd name="T13" fmla="*/ 20 h 75"/>
                <a:gd name="T14" fmla="*/ 135 w 170"/>
                <a:gd name="T15" fmla="*/ 8 h 75"/>
                <a:gd name="T16" fmla="*/ 25 w 170"/>
                <a:gd name="T17" fmla="*/ 4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75">
                  <a:moveTo>
                    <a:pt x="25" y="46"/>
                  </a:moveTo>
                  <a:cubicBezTo>
                    <a:pt x="31" y="56"/>
                    <a:pt x="41" y="63"/>
                    <a:pt x="52" y="67"/>
                  </a:cubicBezTo>
                  <a:cubicBezTo>
                    <a:pt x="63" y="71"/>
                    <a:pt x="74" y="72"/>
                    <a:pt x="86" y="73"/>
                  </a:cubicBezTo>
                  <a:cubicBezTo>
                    <a:pt x="100" y="74"/>
                    <a:pt x="114" y="75"/>
                    <a:pt x="128" y="74"/>
                  </a:cubicBezTo>
                  <a:cubicBezTo>
                    <a:pt x="137" y="73"/>
                    <a:pt x="147" y="71"/>
                    <a:pt x="154" y="66"/>
                  </a:cubicBezTo>
                  <a:cubicBezTo>
                    <a:pt x="162" y="61"/>
                    <a:pt x="169" y="53"/>
                    <a:pt x="170" y="44"/>
                  </a:cubicBezTo>
                  <a:cubicBezTo>
                    <a:pt x="170" y="35"/>
                    <a:pt x="166" y="26"/>
                    <a:pt x="159" y="20"/>
                  </a:cubicBezTo>
                  <a:cubicBezTo>
                    <a:pt x="152" y="14"/>
                    <a:pt x="143" y="11"/>
                    <a:pt x="135" y="8"/>
                  </a:cubicBezTo>
                  <a:cubicBezTo>
                    <a:pt x="117" y="3"/>
                    <a:pt x="0" y="0"/>
                    <a:pt x="25" y="46"/>
                  </a:cubicBezTo>
                  <a:close/>
                </a:path>
              </a:pathLst>
            </a:custGeom>
            <a:solidFill>
              <a:srgbClr val="BE75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4" name="Freeform 638">
              <a:extLst>
                <a:ext uri="{FF2B5EF4-FFF2-40B4-BE49-F238E27FC236}">
                  <a16:creationId xmlns:a16="http://schemas.microsoft.com/office/drawing/2014/main" id="{C429507C-A7BE-42A2-B7E8-9510E002A583}"/>
                </a:ext>
              </a:extLst>
            </p:cNvPr>
            <p:cNvSpPr>
              <a:spLocks/>
            </p:cNvSpPr>
            <p:nvPr/>
          </p:nvSpPr>
          <p:spPr bwMode="auto">
            <a:xfrm>
              <a:off x="1521" y="2295"/>
              <a:ext cx="91" cy="40"/>
            </a:xfrm>
            <a:custGeom>
              <a:avLst/>
              <a:gdLst>
                <a:gd name="T0" fmla="*/ 24 w 78"/>
                <a:gd name="T1" fmla="*/ 0 h 34"/>
                <a:gd name="T2" fmla="*/ 9 w 78"/>
                <a:gd name="T3" fmla="*/ 3 h 34"/>
                <a:gd name="T4" fmla="*/ 0 w 78"/>
                <a:gd name="T5" fmla="*/ 15 h 34"/>
                <a:gd name="T6" fmla="*/ 16 w 78"/>
                <a:gd name="T7" fmla="*/ 31 h 34"/>
                <a:gd name="T8" fmla="*/ 49 w 78"/>
                <a:gd name="T9" fmla="*/ 32 h 34"/>
                <a:gd name="T10" fmla="*/ 65 w 78"/>
                <a:gd name="T11" fmla="*/ 25 h 34"/>
                <a:gd name="T12" fmla="*/ 24 w 78"/>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78" h="34">
                  <a:moveTo>
                    <a:pt x="24" y="0"/>
                  </a:moveTo>
                  <a:cubicBezTo>
                    <a:pt x="18" y="0"/>
                    <a:pt x="12" y="1"/>
                    <a:pt x="9" y="3"/>
                  </a:cubicBezTo>
                  <a:cubicBezTo>
                    <a:pt x="4" y="5"/>
                    <a:pt x="1" y="9"/>
                    <a:pt x="0" y="15"/>
                  </a:cubicBezTo>
                  <a:cubicBezTo>
                    <a:pt x="0" y="23"/>
                    <a:pt x="8" y="29"/>
                    <a:pt x="16" y="31"/>
                  </a:cubicBezTo>
                  <a:cubicBezTo>
                    <a:pt x="26" y="34"/>
                    <a:pt x="38" y="33"/>
                    <a:pt x="49" y="32"/>
                  </a:cubicBezTo>
                  <a:cubicBezTo>
                    <a:pt x="55" y="31"/>
                    <a:pt x="61" y="30"/>
                    <a:pt x="65" y="25"/>
                  </a:cubicBezTo>
                  <a:cubicBezTo>
                    <a:pt x="78" y="7"/>
                    <a:pt x="46" y="0"/>
                    <a:pt x="24" y="0"/>
                  </a:cubicBezTo>
                  <a:close/>
                </a:path>
              </a:pathLst>
            </a:custGeom>
            <a:solidFill>
              <a:srgbClr val="D79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5" name="Freeform 639">
              <a:extLst>
                <a:ext uri="{FF2B5EF4-FFF2-40B4-BE49-F238E27FC236}">
                  <a16:creationId xmlns:a16="http://schemas.microsoft.com/office/drawing/2014/main" id="{03DB1617-4828-4DED-B82C-95DE2EF1D682}"/>
                </a:ext>
              </a:extLst>
            </p:cNvPr>
            <p:cNvSpPr>
              <a:spLocks/>
            </p:cNvSpPr>
            <p:nvPr/>
          </p:nvSpPr>
          <p:spPr bwMode="auto">
            <a:xfrm>
              <a:off x="1055" y="2437"/>
              <a:ext cx="90" cy="125"/>
            </a:xfrm>
            <a:custGeom>
              <a:avLst/>
              <a:gdLst>
                <a:gd name="T0" fmla="*/ 62 w 77"/>
                <a:gd name="T1" fmla="*/ 67 h 107"/>
                <a:gd name="T2" fmla="*/ 48 w 77"/>
                <a:gd name="T3" fmla="*/ 44 h 107"/>
                <a:gd name="T4" fmla="*/ 31 w 77"/>
                <a:gd name="T5" fmla="*/ 18 h 107"/>
                <a:gd name="T6" fmla="*/ 20 w 77"/>
                <a:gd name="T7" fmla="*/ 5 h 107"/>
                <a:gd name="T8" fmla="*/ 8 w 77"/>
                <a:gd name="T9" fmla="*/ 3 h 107"/>
                <a:gd name="T10" fmla="*/ 11 w 77"/>
                <a:gd name="T11" fmla="*/ 32 h 107"/>
                <a:gd name="T12" fmla="*/ 24 w 77"/>
                <a:gd name="T13" fmla="*/ 61 h 107"/>
                <a:gd name="T14" fmla="*/ 39 w 77"/>
                <a:gd name="T15" fmla="*/ 86 h 107"/>
                <a:gd name="T16" fmla="*/ 64 w 77"/>
                <a:gd name="T17" fmla="*/ 106 h 107"/>
                <a:gd name="T18" fmla="*/ 76 w 77"/>
                <a:gd name="T19" fmla="*/ 94 h 107"/>
                <a:gd name="T20" fmla="*/ 62 w 77"/>
                <a:gd name="T21" fmla="*/ 6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07">
                  <a:moveTo>
                    <a:pt x="62" y="67"/>
                  </a:moveTo>
                  <a:cubicBezTo>
                    <a:pt x="56" y="59"/>
                    <a:pt x="53" y="52"/>
                    <a:pt x="48" y="44"/>
                  </a:cubicBezTo>
                  <a:cubicBezTo>
                    <a:pt x="42" y="35"/>
                    <a:pt x="37" y="26"/>
                    <a:pt x="31" y="18"/>
                  </a:cubicBezTo>
                  <a:cubicBezTo>
                    <a:pt x="28" y="13"/>
                    <a:pt x="25" y="8"/>
                    <a:pt x="20" y="5"/>
                  </a:cubicBezTo>
                  <a:cubicBezTo>
                    <a:pt x="18" y="3"/>
                    <a:pt x="11" y="0"/>
                    <a:pt x="8" y="3"/>
                  </a:cubicBezTo>
                  <a:cubicBezTo>
                    <a:pt x="0" y="11"/>
                    <a:pt x="7" y="24"/>
                    <a:pt x="11" y="32"/>
                  </a:cubicBezTo>
                  <a:cubicBezTo>
                    <a:pt x="15" y="42"/>
                    <a:pt x="20" y="51"/>
                    <a:pt x="24" y="61"/>
                  </a:cubicBezTo>
                  <a:cubicBezTo>
                    <a:pt x="29" y="69"/>
                    <a:pt x="34" y="78"/>
                    <a:pt x="39" y="86"/>
                  </a:cubicBezTo>
                  <a:cubicBezTo>
                    <a:pt x="45" y="96"/>
                    <a:pt x="52" y="104"/>
                    <a:pt x="64" y="106"/>
                  </a:cubicBezTo>
                  <a:cubicBezTo>
                    <a:pt x="71" y="107"/>
                    <a:pt x="77" y="101"/>
                    <a:pt x="76" y="94"/>
                  </a:cubicBezTo>
                  <a:cubicBezTo>
                    <a:pt x="75" y="83"/>
                    <a:pt x="68" y="75"/>
                    <a:pt x="62" y="67"/>
                  </a:cubicBezTo>
                  <a:close/>
                </a:path>
              </a:pathLst>
            </a:custGeom>
            <a:solidFill>
              <a:srgbClr val="6998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6" name="Freeform 640">
              <a:extLst>
                <a:ext uri="{FF2B5EF4-FFF2-40B4-BE49-F238E27FC236}">
                  <a16:creationId xmlns:a16="http://schemas.microsoft.com/office/drawing/2014/main" id="{6C2833E4-8D0B-476D-93F6-BDADF696D68A}"/>
                </a:ext>
              </a:extLst>
            </p:cNvPr>
            <p:cNvSpPr>
              <a:spLocks/>
            </p:cNvSpPr>
            <p:nvPr/>
          </p:nvSpPr>
          <p:spPr bwMode="auto">
            <a:xfrm>
              <a:off x="1149" y="2573"/>
              <a:ext cx="32" cy="31"/>
            </a:xfrm>
            <a:custGeom>
              <a:avLst/>
              <a:gdLst>
                <a:gd name="T0" fmla="*/ 27 w 27"/>
                <a:gd name="T1" fmla="*/ 16 h 27"/>
                <a:gd name="T2" fmla="*/ 25 w 27"/>
                <a:gd name="T3" fmla="*/ 10 h 27"/>
                <a:gd name="T4" fmla="*/ 22 w 27"/>
                <a:gd name="T5" fmla="*/ 7 h 27"/>
                <a:gd name="T6" fmla="*/ 22 w 27"/>
                <a:gd name="T7" fmla="*/ 6 h 27"/>
                <a:gd name="T8" fmla="*/ 17 w 27"/>
                <a:gd name="T9" fmla="*/ 2 h 27"/>
                <a:gd name="T10" fmla="*/ 14 w 27"/>
                <a:gd name="T11" fmla="*/ 1 h 27"/>
                <a:gd name="T12" fmla="*/ 10 w 27"/>
                <a:gd name="T13" fmla="*/ 0 h 27"/>
                <a:gd name="T14" fmla="*/ 6 w 27"/>
                <a:gd name="T15" fmla="*/ 0 h 27"/>
                <a:gd name="T16" fmla="*/ 2 w 27"/>
                <a:gd name="T17" fmla="*/ 3 h 27"/>
                <a:gd name="T18" fmla="*/ 1 w 27"/>
                <a:gd name="T19" fmla="*/ 8 h 27"/>
                <a:gd name="T20" fmla="*/ 1 w 27"/>
                <a:gd name="T21" fmla="*/ 9 h 27"/>
                <a:gd name="T22" fmla="*/ 3 w 27"/>
                <a:gd name="T23" fmla="*/ 14 h 27"/>
                <a:gd name="T24" fmla="*/ 5 w 27"/>
                <a:gd name="T25" fmla="*/ 17 h 27"/>
                <a:gd name="T26" fmla="*/ 6 w 27"/>
                <a:gd name="T27" fmla="*/ 18 h 27"/>
                <a:gd name="T28" fmla="*/ 8 w 27"/>
                <a:gd name="T29" fmla="*/ 20 h 27"/>
                <a:gd name="T30" fmla="*/ 8 w 27"/>
                <a:gd name="T31" fmla="*/ 21 h 27"/>
                <a:gd name="T32" fmla="*/ 8 w 27"/>
                <a:gd name="T33" fmla="*/ 21 h 27"/>
                <a:gd name="T34" fmla="*/ 11 w 27"/>
                <a:gd name="T35" fmla="*/ 23 h 27"/>
                <a:gd name="T36" fmla="*/ 13 w 27"/>
                <a:gd name="T37" fmla="*/ 25 h 27"/>
                <a:gd name="T38" fmla="*/ 11 w 27"/>
                <a:gd name="T39" fmla="*/ 23 h 27"/>
                <a:gd name="T40" fmla="*/ 14 w 27"/>
                <a:gd name="T41" fmla="*/ 25 h 27"/>
                <a:gd name="T42" fmla="*/ 21 w 27"/>
                <a:gd name="T43" fmla="*/ 27 h 27"/>
                <a:gd name="T44" fmla="*/ 24 w 27"/>
                <a:gd name="T45" fmla="*/ 27 h 27"/>
                <a:gd name="T46" fmla="*/ 26 w 27"/>
                <a:gd name="T47" fmla="*/ 24 h 27"/>
                <a:gd name="T48" fmla="*/ 27 w 27"/>
                <a:gd name="T49"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27">
                  <a:moveTo>
                    <a:pt x="27" y="16"/>
                  </a:moveTo>
                  <a:cubicBezTo>
                    <a:pt x="26" y="14"/>
                    <a:pt x="26" y="12"/>
                    <a:pt x="25" y="10"/>
                  </a:cubicBezTo>
                  <a:cubicBezTo>
                    <a:pt x="24" y="9"/>
                    <a:pt x="23" y="8"/>
                    <a:pt x="22" y="7"/>
                  </a:cubicBezTo>
                  <a:cubicBezTo>
                    <a:pt x="22" y="7"/>
                    <a:pt x="22" y="6"/>
                    <a:pt x="22" y="6"/>
                  </a:cubicBezTo>
                  <a:cubicBezTo>
                    <a:pt x="20" y="4"/>
                    <a:pt x="19" y="3"/>
                    <a:pt x="17" y="2"/>
                  </a:cubicBezTo>
                  <a:cubicBezTo>
                    <a:pt x="16" y="2"/>
                    <a:pt x="15" y="2"/>
                    <a:pt x="14" y="1"/>
                  </a:cubicBezTo>
                  <a:cubicBezTo>
                    <a:pt x="13" y="1"/>
                    <a:pt x="12" y="0"/>
                    <a:pt x="10" y="0"/>
                  </a:cubicBezTo>
                  <a:cubicBezTo>
                    <a:pt x="9" y="0"/>
                    <a:pt x="7" y="0"/>
                    <a:pt x="6" y="0"/>
                  </a:cubicBezTo>
                  <a:cubicBezTo>
                    <a:pt x="4" y="1"/>
                    <a:pt x="3" y="1"/>
                    <a:pt x="2" y="3"/>
                  </a:cubicBezTo>
                  <a:cubicBezTo>
                    <a:pt x="1" y="4"/>
                    <a:pt x="0" y="6"/>
                    <a:pt x="1" y="8"/>
                  </a:cubicBezTo>
                  <a:cubicBezTo>
                    <a:pt x="1" y="8"/>
                    <a:pt x="1" y="8"/>
                    <a:pt x="1" y="9"/>
                  </a:cubicBezTo>
                  <a:cubicBezTo>
                    <a:pt x="1" y="11"/>
                    <a:pt x="2" y="13"/>
                    <a:pt x="3" y="14"/>
                  </a:cubicBezTo>
                  <a:cubicBezTo>
                    <a:pt x="4" y="15"/>
                    <a:pt x="4" y="16"/>
                    <a:pt x="5" y="17"/>
                  </a:cubicBezTo>
                  <a:cubicBezTo>
                    <a:pt x="5" y="17"/>
                    <a:pt x="5" y="18"/>
                    <a:pt x="6" y="18"/>
                  </a:cubicBezTo>
                  <a:cubicBezTo>
                    <a:pt x="6" y="19"/>
                    <a:pt x="7" y="20"/>
                    <a:pt x="8" y="20"/>
                  </a:cubicBezTo>
                  <a:cubicBezTo>
                    <a:pt x="8" y="20"/>
                    <a:pt x="8" y="20"/>
                    <a:pt x="8" y="21"/>
                  </a:cubicBezTo>
                  <a:cubicBezTo>
                    <a:pt x="8" y="21"/>
                    <a:pt x="8" y="21"/>
                    <a:pt x="8" y="21"/>
                  </a:cubicBezTo>
                  <a:cubicBezTo>
                    <a:pt x="9" y="22"/>
                    <a:pt x="10" y="22"/>
                    <a:pt x="11" y="23"/>
                  </a:cubicBezTo>
                  <a:cubicBezTo>
                    <a:pt x="11" y="24"/>
                    <a:pt x="12" y="24"/>
                    <a:pt x="13" y="25"/>
                  </a:cubicBezTo>
                  <a:cubicBezTo>
                    <a:pt x="13" y="24"/>
                    <a:pt x="12" y="24"/>
                    <a:pt x="11" y="23"/>
                  </a:cubicBezTo>
                  <a:cubicBezTo>
                    <a:pt x="12" y="24"/>
                    <a:pt x="13" y="25"/>
                    <a:pt x="14" y="25"/>
                  </a:cubicBezTo>
                  <a:cubicBezTo>
                    <a:pt x="16" y="26"/>
                    <a:pt x="18" y="27"/>
                    <a:pt x="21" y="27"/>
                  </a:cubicBezTo>
                  <a:cubicBezTo>
                    <a:pt x="22" y="27"/>
                    <a:pt x="23" y="27"/>
                    <a:pt x="24" y="27"/>
                  </a:cubicBezTo>
                  <a:cubicBezTo>
                    <a:pt x="25" y="26"/>
                    <a:pt x="25" y="25"/>
                    <a:pt x="26" y="24"/>
                  </a:cubicBezTo>
                  <a:cubicBezTo>
                    <a:pt x="27" y="22"/>
                    <a:pt x="27" y="18"/>
                    <a:pt x="27" y="16"/>
                  </a:cubicBezTo>
                  <a:close/>
                </a:path>
              </a:pathLst>
            </a:custGeom>
            <a:solidFill>
              <a:srgbClr val="6998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28" name="Group 643">
            <a:extLst>
              <a:ext uri="{FF2B5EF4-FFF2-40B4-BE49-F238E27FC236}">
                <a16:creationId xmlns:a16="http://schemas.microsoft.com/office/drawing/2014/main" id="{FE3EE6F0-2C40-465A-94E8-0B535360613A}"/>
              </a:ext>
            </a:extLst>
          </p:cNvPr>
          <p:cNvGrpSpPr>
            <a:grpSpLocks noChangeAspect="1"/>
          </p:cNvGrpSpPr>
          <p:nvPr/>
        </p:nvGrpSpPr>
        <p:grpSpPr bwMode="auto">
          <a:xfrm>
            <a:off x="5756056" y="3663170"/>
            <a:ext cx="432575" cy="689753"/>
            <a:chOff x="3" y="-1"/>
            <a:chExt cx="841" cy="1341"/>
          </a:xfrm>
        </p:grpSpPr>
        <p:grpSp>
          <p:nvGrpSpPr>
            <p:cNvPr id="2630" name="Group 844">
              <a:extLst>
                <a:ext uri="{FF2B5EF4-FFF2-40B4-BE49-F238E27FC236}">
                  <a16:creationId xmlns:a16="http://schemas.microsoft.com/office/drawing/2014/main" id="{9C31C010-E436-4358-9511-FBA570AC7105}"/>
                </a:ext>
              </a:extLst>
            </p:cNvPr>
            <p:cNvGrpSpPr>
              <a:grpSpLocks/>
            </p:cNvGrpSpPr>
            <p:nvPr/>
          </p:nvGrpSpPr>
          <p:grpSpPr bwMode="auto">
            <a:xfrm>
              <a:off x="3" y="-1"/>
              <a:ext cx="822" cy="1341"/>
              <a:chOff x="3" y="-1"/>
              <a:chExt cx="822" cy="1341"/>
            </a:xfrm>
          </p:grpSpPr>
          <p:sp>
            <p:nvSpPr>
              <p:cNvPr id="2731" name="Freeform 644">
                <a:extLst>
                  <a:ext uri="{FF2B5EF4-FFF2-40B4-BE49-F238E27FC236}">
                    <a16:creationId xmlns:a16="http://schemas.microsoft.com/office/drawing/2014/main" id="{6C33B849-2F0A-4ED4-AAAC-834D95293DDA}"/>
                  </a:ext>
                </a:extLst>
              </p:cNvPr>
              <p:cNvSpPr>
                <a:spLocks/>
              </p:cNvSpPr>
              <p:nvPr/>
            </p:nvSpPr>
            <p:spPr bwMode="auto">
              <a:xfrm>
                <a:off x="158" y="988"/>
                <a:ext cx="366" cy="336"/>
              </a:xfrm>
              <a:custGeom>
                <a:avLst/>
                <a:gdLst>
                  <a:gd name="T0" fmla="*/ 153 w 153"/>
                  <a:gd name="T1" fmla="*/ 106 h 141"/>
                  <a:gd name="T2" fmla="*/ 76 w 153"/>
                  <a:gd name="T3" fmla="*/ 0 h 141"/>
                  <a:gd name="T4" fmla="*/ 0 w 153"/>
                  <a:gd name="T5" fmla="*/ 106 h 141"/>
                  <a:gd name="T6" fmla="*/ 0 w 153"/>
                  <a:gd name="T7" fmla="*/ 108 h 141"/>
                  <a:gd name="T8" fmla="*/ 76 w 153"/>
                  <a:gd name="T9" fmla="*/ 141 h 141"/>
                  <a:gd name="T10" fmla="*/ 153 w 153"/>
                  <a:gd name="T11" fmla="*/ 108 h 141"/>
                  <a:gd name="T12" fmla="*/ 153 w 153"/>
                  <a:gd name="T13" fmla="*/ 106 h 141"/>
                </a:gdLst>
                <a:ahLst/>
                <a:cxnLst>
                  <a:cxn ang="0">
                    <a:pos x="T0" y="T1"/>
                  </a:cxn>
                  <a:cxn ang="0">
                    <a:pos x="T2" y="T3"/>
                  </a:cxn>
                  <a:cxn ang="0">
                    <a:pos x="T4" y="T5"/>
                  </a:cxn>
                  <a:cxn ang="0">
                    <a:pos x="T6" y="T7"/>
                  </a:cxn>
                  <a:cxn ang="0">
                    <a:pos x="T8" y="T9"/>
                  </a:cxn>
                  <a:cxn ang="0">
                    <a:pos x="T10" y="T11"/>
                  </a:cxn>
                  <a:cxn ang="0">
                    <a:pos x="T12" y="T13"/>
                  </a:cxn>
                </a:cxnLst>
                <a:rect l="0" t="0" r="r" b="b"/>
                <a:pathLst>
                  <a:path w="153" h="141">
                    <a:moveTo>
                      <a:pt x="153" y="106"/>
                    </a:moveTo>
                    <a:cubicBezTo>
                      <a:pt x="151" y="55"/>
                      <a:pt x="106" y="0"/>
                      <a:pt x="76" y="0"/>
                    </a:cubicBezTo>
                    <a:cubicBezTo>
                      <a:pt x="49" y="0"/>
                      <a:pt x="2" y="55"/>
                      <a:pt x="0" y="106"/>
                    </a:cubicBezTo>
                    <a:cubicBezTo>
                      <a:pt x="0" y="106"/>
                      <a:pt x="0" y="107"/>
                      <a:pt x="0" y="108"/>
                    </a:cubicBezTo>
                    <a:cubicBezTo>
                      <a:pt x="0" y="124"/>
                      <a:pt x="34" y="141"/>
                      <a:pt x="76" y="141"/>
                    </a:cubicBezTo>
                    <a:cubicBezTo>
                      <a:pt x="119" y="141"/>
                      <a:pt x="153" y="123"/>
                      <a:pt x="153" y="108"/>
                    </a:cubicBezTo>
                    <a:cubicBezTo>
                      <a:pt x="153" y="107"/>
                      <a:pt x="153" y="106"/>
                      <a:pt x="153" y="106"/>
                    </a:cubicBezTo>
                  </a:path>
                </a:pathLst>
              </a:custGeom>
              <a:solidFill>
                <a:srgbClr val="CDCE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2" name="Freeform 645">
                <a:extLst>
                  <a:ext uri="{FF2B5EF4-FFF2-40B4-BE49-F238E27FC236}">
                    <a16:creationId xmlns:a16="http://schemas.microsoft.com/office/drawing/2014/main" id="{26507A9C-45F5-4486-ACEE-865E43E6BB87}"/>
                  </a:ext>
                </a:extLst>
              </p:cNvPr>
              <p:cNvSpPr>
                <a:spLocks/>
              </p:cNvSpPr>
              <p:nvPr/>
            </p:nvSpPr>
            <p:spPr bwMode="auto">
              <a:xfrm>
                <a:off x="158" y="1004"/>
                <a:ext cx="366" cy="336"/>
              </a:xfrm>
              <a:custGeom>
                <a:avLst/>
                <a:gdLst>
                  <a:gd name="T0" fmla="*/ 153 w 153"/>
                  <a:gd name="T1" fmla="*/ 106 h 141"/>
                  <a:gd name="T2" fmla="*/ 76 w 153"/>
                  <a:gd name="T3" fmla="*/ 0 h 141"/>
                  <a:gd name="T4" fmla="*/ 0 w 153"/>
                  <a:gd name="T5" fmla="*/ 106 h 141"/>
                  <a:gd name="T6" fmla="*/ 0 w 153"/>
                  <a:gd name="T7" fmla="*/ 108 h 141"/>
                  <a:gd name="T8" fmla="*/ 76 w 153"/>
                  <a:gd name="T9" fmla="*/ 141 h 141"/>
                  <a:gd name="T10" fmla="*/ 153 w 153"/>
                  <a:gd name="T11" fmla="*/ 108 h 141"/>
                  <a:gd name="T12" fmla="*/ 153 w 153"/>
                  <a:gd name="T13" fmla="*/ 106 h 141"/>
                </a:gdLst>
                <a:ahLst/>
                <a:cxnLst>
                  <a:cxn ang="0">
                    <a:pos x="T0" y="T1"/>
                  </a:cxn>
                  <a:cxn ang="0">
                    <a:pos x="T2" y="T3"/>
                  </a:cxn>
                  <a:cxn ang="0">
                    <a:pos x="T4" y="T5"/>
                  </a:cxn>
                  <a:cxn ang="0">
                    <a:pos x="T6" y="T7"/>
                  </a:cxn>
                  <a:cxn ang="0">
                    <a:pos x="T8" y="T9"/>
                  </a:cxn>
                  <a:cxn ang="0">
                    <a:pos x="T10" y="T11"/>
                  </a:cxn>
                  <a:cxn ang="0">
                    <a:pos x="T12" y="T13"/>
                  </a:cxn>
                </a:cxnLst>
                <a:rect l="0" t="0" r="r" b="b"/>
                <a:pathLst>
                  <a:path w="153" h="141">
                    <a:moveTo>
                      <a:pt x="153" y="106"/>
                    </a:moveTo>
                    <a:cubicBezTo>
                      <a:pt x="151" y="56"/>
                      <a:pt x="106" y="0"/>
                      <a:pt x="76" y="0"/>
                    </a:cubicBezTo>
                    <a:cubicBezTo>
                      <a:pt x="49" y="0"/>
                      <a:pt x="2" y="56"/>
                      <a:pt x="0" y="106"/>
                    </a:cubicBezTo>
                    <a:cubicBezTo>
                      <a:pt x="0" y="107"/>
                      <a:pt x="0" y="107"/>
                      <a:pt x="0" y="108"/>
                    </a:cubicBezTo>
                    <a:cubicBezTo>
                      <a:pt x="0" y="125"/>
                      <a:pt x="34" y="141"/>
                      <a:pt x="76" y="141"/>
                    </a:cubicBezTo>
                    <a:cubicBezTo>
                      <a:pt x="119" y="141"/>
                      <a:pt x="153" y="124"/>
                      <a:pt x="153" y="108"/>
                    </a:cubicBezTo>
                    <a:cubicBezTo>
                      <a:pt x="153" y="107"/>
                      <a:pt x="153" y="107"/>
                      <a:pt x="153" y="106"/>
                    </a:cubicBezTo>
                  </a:path>
                </a:pathLst>
              </a:custGeom>
              <a:solidFill>
                <a:srgbClr val="CDCE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3" name="Freeform 646">
                <a:extLst>
                  <a:ext uri="{FF2B5EF4-FFF2-40B4-BE49-F238E27FC236}">
                    <a16:creationId xmlns:a16="http://schemas.microsoft.com/office/drawing/2014/main" id="{FBDCBECE-B1C2-4920-BA40-B0AC6D310051}"/>
                  </a:ext>
                </a:extLst>
              </p:cNvPr>
              <p:cNvSpPr>
                <a:spLocks/>
              </p:cNvSpPr>
              <p:nvPr/>
            </p:nvSpPr>
            <p:spPr bwMode="auto">
              <a:xfrm>
                <a:off x="160" y="1235"/>
                <a:ext cx="362" cy="96"/>
              </a:xfrm>
              <a:custGeom>
                <a:avLst/>
                <a:gdLst>
                  <a:gd name="T0" fmla="*/ 145 w 151"/>
                  <a:gd name="T1" fmla="*/ 0 h 40"/>
                  <a:gd name="T2" fmla="*/ 143 w 151"/>
                  <a:gd name="T3" fmla="*/ 6 h 40"/>
                  <a:gd name="T4" fmla="*/ 143 w 151"/>
                  <a:gd name="T5" fmla="*/ 7 h 40"/>
                  <a:gd name="T6" fmla="*/ 138 w 151"/>
                  <a:gd name="T7" fmla="*/ 17 h 40"/>
                  <a:gd name="T8" fmla="*/ 139 w 151"/>
                  <a:gd name="T9" fmla="*/ 21 h 40"/>
                  <a:gd name="T10" fmla="*/ 104 w 151"/>
                  <a:gd name="T11" fmla="*/ 34 h 40"/>
                  <a:gd name="T12" fmla="*/ 104 w 151"/>
                  <a:gd name="T13" fmla="*/ 33 h 40"/>
                  <a:gd name="T14" fmla="*/ 74 w 151"/>
                  <a:gd name="T15" fmla="*/ 37 h 40"/>
                  <a:gd name="T16" fmla="*/ 4 w 151"/>
                  <a:gd name="T17" fmla="*/ 9 h 40"/>
                  <a:gd name="T18" fmla="*/ 2 w 151"/>
                  <a:gd name="T19" fmla="*/ 6 h 40"/>
                  <a:gd name="T20" fmla="*/ 1 w 151"/>
                  <a:gd name="T21" fmla="*/ 4 h 40"/>
                  <a:gd name="T22" fmla="*/ 1 w 151"/>
                  <a:gd name="T23" fmla="*/ 5 h 40"/>
                  <a:gd name="T24" fmla="*/ 0 w 151"/>
                  <a:gd name="T25" fmla="*/ 7 h 40"/>
                  <a:gd name="T26" fmla="*/ 76 w 151"/>
                  <a:gd name="T27" fmla="*/ 40 h 40"/>
                  <a:gd name="T28" fmla="*/ 151 w 151"/>
                  <a:gd name="T29" fmla="*/ 7 h 40"/>
                  <a:gd name="T30" fmla="*/ 151 w 151"/>
                  <a:gd name="T31" fmla="*/ 6 h 40"/>
                  <a:gd name="T32" fmla="*/ 147 w 151"/>
                  <a:gd name="T33" fmla="*/ 11 h 40"/>
                  <a:gd name="T34" fmla="*/ 147 w 151"/>
                  <a:gd name="T35" fmla="*/ 10 h 40"/>
                  <a:gd name="T36" fmla="*/ 146 w 151"/>
                  <a:gd name="T37" fmla="*/ 0 h 40"/>
                  <a:gd name="T38" fmla="*/ 145 w 151"/>
                  <a:gd name="T3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1" h="40">
                    <a:moveTo>
                      <a:pt x="145" y="0"/>
                    </a:moveTo>
                    <a:cubicBezTo>
                      <a:pt x="145" y="2"/>
                      <a:pt x="145" y="4"/>
                      <a:pt x="143" y="6"/>
                    </a:cubicBezTo>
                    <a:cubicBezTo>
                      <a:pt x="143" y="6"/>
                      <a:pt x="143" y="6"/>
                      <a:pt x="143" y="7"/>
                    </a:cubicBezTo>
                    <a:cubicBezTo>
                      <a:pt x="143" y="10"/>
                      <a:pt x="142" y="14"/>
                      <a:pt x="138" y="17"/>
                    </a:cubicBezTo>
                    <a:cubicBezTo>
                      <a:pt x="138" y="18"/>
                      <a:pt x="139" y="20"/>
                      <a:pt x="139" y="21"/>
                    </a:cubicBezTo>
                    <a:cubicBezTo>
                      <a:pt x="130" y="27"/>
                      <a:pt x="118" y="31"/>
                      <a:pt x="104" y="34"/>
                    </a:cubicBezTo>
                    <a:cubicBezTo>
                      <a:pt x="104" y="34"/>
                      <a:pt x="104" y="34"/>
                      <a:pt x="104" y="33"/>
                    </a:cubicBezTo>
                    <a:cubicBezTo>
                      <a:pt x="95" y="35"/>
                      <a:pt x="84" y="37"/>
                      <a:pt x="74" y="37"/>
                    </a:cubicBezTo>
                    <a:cubicBezTo>
                      <a:pt x="37" y="37"/>
                      <a:pt x="7" y="23"/>
                      <a:pt x="4" y="9"/>
                    </a:cubicBezTo>
                    <a:cubicBezTo>
                      <a:pt x="3" y="7"/>
                      <a:pt x="2" y="6"/>
                      <a:pt x="2" y="6"/>
                    </a:cubicBezTo>
                    <a:cubicBezTo>
                      <a:pt x="1" y="5"/>
                      <a:pt x="1" y="5"/>
                      <a:pt x="1" y="4"/>
                    </a:cubicBezTo>
                    <a:cubicBezTo>
                      <a:pt x="1" y="4"/>
                      <a:pt x="1" y="5"/>
                      <a:pt x="1" y="5"/>
                    </a:cubicBezTo>
                    <a:cubicBezTo>
                      <a:pt x="0" y="7"/>
                      <a:pt x="0" y="7"/>
                      <a:pt x="0" y="7"/>
                    </a:cubicBezTo>
                    <a:cubicBezTo>
                      <a:pt x="0" y="24"/>
                      <a:pt x="34" y="40"/>
                      <a:pt x="76" y="40"/>
                    </a:cubicBezTo>
                    <a:cubicBezTo>
                      <a:pt x="117" y="40"/>
                      <a:pt x="151" y="23"/>
                      <a:pt x="151" y="7"/>
                    </a:cubicBezTo>
                    <a:cubicBezTo>
                      <a:pt x="151" y="7"/>
                      <a:pt x="151" y="6"/>
                      <a:pt x="151" y="6"/>
                    </a:cubicBezTo>
                    <a:cubicBezTo>
                      <a:pt x="150" y="8"/>
                      <a:pt x="147" y="11"/>
                      <a:pt x="147" y="11"/>
                    </a:cubicBezTo>
                    <a:cubicBezTo>
                      <a:pt x="147" y="11"/>
                      <a:pt x="147" y="11"/>
                      <a:pt x="147" y="10"/>
                    </a:cubicBezTo>
                    <a:cubicBezTo>
                      <a:pt x="148" y="9"/>
                      <a:pt x="147" y="5"/>
                      <a:pt x="146" y="0"/>
                    </a:cubicBezTo>
                    <a:cubicBezTo>
                      <a:pt x="146" y="0"/>
                      <a:pt x="145" y="0"/>
                      <a:pt x="145" y="0"/>
                    </a:cubicBezTo>
                  </a:path>
                </a:pathLst>
              </a:custGeom>
              <a:solidFill>
                <a:srgbClr val="B9B6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4" name="Freeform 647">
                <a:extLst>
                  <a:ext uri="{FF2B5EF4-FFF2-40B4-BE49-F238E27FC236}">
                    <a16:creationId xmlns:a16="http://schemas.microsoft.com/office/drawing/2014/main" id="{D21DC161-809A-434B-8206-890CCE2A8BC1}"/>
                  </a:ext>
                </a:extLst>
              </p:cNvPr>
              <p:cNvSpPr>
                <a:spLocks noEditPoints="1"/>
              </p:cNvSpPr>
              <p:nvPr/>
            </p:nvSpPr>
            <p:spPr bwMode="auto">
              <a:xfrm>
                <a:off x="170" y="1250"/>
                <a:ext cx="332" cy="74"/>
              </a:xfrm>
              <a:custGeom>
                <a:avLst/>
                <a:gdLst>
                  <a:gd name="T0" fmla="*/ 0 w 139"/>
                  <a:gd name="T1" fmla="*/ 3 h 31"/>
                  <a:gd name="T2" fmla="*/ 70 w 139"/>
                  <a:gd name="T3" fmla="*/ 31 h 31"/>
                  <a:gd name="T4" fmla="*/ 100 w 139"/>
                  <a:gd name="T5" fmla="*/ 27 h 31"/>
                  <a:gd name="T6" fmla="*/ 99 w 139"/>
                  <a:gd name="T7" fmla="*/ 21 h 31"/>
                  <a:gd name="T8" fmla="*/ 80 w 139"/>
                  <a:gd name="T9" fmla="*/ 23 h 31"/>
                  <a:gd name="T10" fmla="*/ 59 w 139"/>
                  <a:gd name="T11" fmla="*/ 25 h 31"/>
                  <a:gd name="T12" fmla="*/ 23 w 139"/>
                  <a:gd name="T13" fmla="*/ 18 h 31"/>
                  <a:gd name="T14" fmla="*/ 4 w 139"/>
                  <a:gd name="T15" fmla="*/ 7 h 31"/>
                  <a:gd name="T16" fmla="*/ 4 w 139"/>
                  <a:gd name="T17" fmla="*/ 7 h 31"/>
                  <a:gd name="T18" fmla="*/ 4 w 139"/>
                  <a:gd name="T19" fmla="*/ 7 h 31"/>
                  <a:gd name="T20" fmla="*/ 4 w 139"/>
                  <a:gd name="T21" fmla="*/ 6 h 31"/>
                  <a:gd name="T22" fmla="*/ 0 w 139"/>
                  <a:gd name="T23" fmla="*/ 3 h 31"/>
                  <a:gd name="T24" fmla="*/ 139 w 139"/>
                  <a:gd name="T25" fmla="*/ 0 h 31"/>
                  <a:gd name="T26" fmla="*/ 134 w 139"/>
                  <a:gd name="T27" fmla="*/ 6 h 31"/>
                  <a:gd name="T28" fmla="*/ 134 w 139"/>
                  <a:gd name="T29" fmla="*/ 11 h 31"/>
                  <a:gd name="T30" fmla="*/ 139 w 139"/>
                  <a:gd name="T31" fmla="*/ 1 h 31"/>
                  <a:gd name="T32" fmla="*/ 139 w 139"/>
                  <a:gd name="T3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 h="31">
                    <a:moveTo>
                      <a:pt x="0" y="3"/>
                    </a:moveTo>
                    <a:cubicBezTo>
                      <a:pt x="3" y="17"/>
                      <a:pt x="33" y="31"/>
                      <a:pt x="70" y="31"/>
                    </a:cubicBezTo>
                    <a:cubicBezTo>
                      <a:pt x="80" y="31"/>
                      <a:pt x="91" y="29"/>
                      <a:pt x="100" y="27"/>
                    </a:cubicBezTo>
                    <a:cubicBezTo>
                      <a:pt x="100" y="25"/>
                      <a:pt x="99" y="23"/>
                      <a:pt x="99" y="21"/>
                    </a:cubicBezTo>
                    <a:cubicBezTo>
                      <a:pt x="93" y="22"/>
                      <a:pt x="87" y="23"/>
                      <a:pt x="80" y="23"/>
                    </a:cubicBezTo>
                    <a:cubicBezTo>
                      <a:pt x="73" y="25"/>
                      <a:pt x="65" y="25"/>
                      <a:pt x="59" y="25"/>
                    </a:cubicBezTo>
                    <a:cubicBezTo>
                      <a:pt x="45" y="25"/>
                      <a:pt x="33" y="22"/>
                      <a:pt x="23" y="18"/>
                    </a:cubicBezTo>
                    <a:cubicBezTo>
                      <a:pt x="15" y="15"/>
                      <a:pt x="8" y="11"/>
                      <a:pt x="4" y="7"/>
                    </a:cubicBezTo>
                    <a:cubicBezTo>
                      <a:pt x="4" y="7"/>
                      <a:pt x="4" y="7"/>
                      <a:pt x="4" y="7"/>
                    </a:cubicBezTo>
                    <a:cubicBezTo>
                      <a:pt x="4" y="7"/>
                      <a:pt x="4" y="7"/>
                      <a:pt x="4" y="7"/>
                    </a:cubicBezTo>
                    <a:cubicBezTo>
                      <a:pt x="4" y="6"/>
                      <a:pt x="4" y="6"/>
                      <a:pt x="4" y="6"/>
                    </a:cubicBezTo>
                    <a:cubicBezTo>
                      <a:pt x="2" y="5"/>
                      <a:pt x="1" y="4"/>
                      <a:pt x="0" y="3"/>
                    </a:cubicBezTo>
                    <a:moveTo>
                      <a:pt x="139" y="0"/>
                    </a:moveTo>
                    <a:cubicBezTo>
                      <a:pt x="138" y="2"/>
                      <a:pt x="136" y="4"/>
                      <a:pt x="134" y="6"/>
                    </a:cubicBezTo>
                    <a:cubicBezTo>
                      <a:pt x="134" y="8"/>
                      <a:pt x="134" y="9"/>
                      <a:pt x="134" y="11"/>
                    </a:cubicBezTo>
                    <a:cubicBezTo>
                      <a:pt x="138" y="8"/>
                      <a:pt x="139" y="4"/>
                      <a:pt x="139" y="1"/>
                    </a:cubicBezTo>
                    <a:cubicBezTo>
                      <a:pt x="139" y="0"/>
                      <a:pt x="139" y="0"/>
                      <a:pt x="139" y="0"/>
                    </a:cubicBezTo>
                  </a:path>
                </a:pathLst>
              </a:custGeom>
              <a:solidFill>
                <a:srgbClr val="D2D0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5" name="Freeform 648">
                <a:extLst>
                  <a:ext uri="{FF2B5EF4-FFF2-40B4-BE49-F238E27FC236}">
                    <a16:creationId xmlns:a16="http://schemas.microsoft.com/office/drawing/2014/main" id="{D5669EBB-1102-475A-9493-4F34A26BD0D2}"/>
                  </a:ext>
                </a:extLst>
              </p:cNvPr>
              <p:cNvSpPr>
                <a:spLocks/>
              </p:cNvSpPr>
              <p:nvPr/>
            </p:nvSpPr>
            <p:spPr bwMode="auto">
              <a:xfrm>
                <a:off x="175" y="1188"/>
                <a:ext cx="332" cy="117"/>
              </a:xfrm>
              <a:custGeom>
                <a:avLst/>
                <a:gdLst>
                  <a:gd name="T0" fmla="*/ 139 w 139"/>
                  <a:gd name="T1" fmla="*/ 18 h 49"/>
                  <a:gd name="T2" fmla="*/ 69 w 139"/>
                  <a:gd name="T3" fmla="*/ 0 h 49"/>
                  <a:gd name="T4" fmla="*/ 0 w 139"/>
                  <a:gd name="T5" fmla="*/ 18 h 49"/>
                  <a:gd name="T6" fmla="*/ 0 w 139"/>
                  <a:gd name="T7" fmla="*/ 20 h 49"/>
                  <a:gd name="T8" fmla="*/ 69 w 139"/>
                  <a:gd name="T9" fmla="*/ 49 h 49"/>
                  <a:gd name="T10" fmla="*/ 139 w 139"/>
                  <a:gd name="T11" fmla="*/ 20 h 49"/>
                  <a:gd name="T12" fmla="*/ 139 w 139"/>
                  <a:gd name="T13" fmla="*/ 18 h 49"/>
                </a:gdLst>
                <a:ahLst/>
                <a:cxnLst>
                  <a:cxn ang="0">
                    <a:pos x="T0" y="T1"/>
                  </a:cxn>
                  <a:cxn ang="0">
                    <a:pos x="T2" y="T3"/>
                  </a:cxn>
                  <a:cxn ang="0">
                    <a:pos x="T4" y="T5"/>
                  </a:cxn>
                  <a:cxn ang="0">
                    <a:pos x="T6" y="T7"/>
                  </a:cxn>
                  <a:cxn ang="0">
                    <a:pos x="T8" y="T9"/>
                  </a:cxn>
                  <a:cxn ang="0">
                    <a:pos x="T10" y="T11"/>
                  </a:cxn>
                  <a:cxn ang="0">
                    <a:pos x="T12" y="T13"/>
                  </a:cxn>
                </a:cxnLst>
                <a:rect l="0" t="0" r="r" b="b"/>
                <a:pathLst>
                  <a:path w="139" h="49">
                    <a:moveTo>
                      <a:pt x="139" y="18"/>
                    </a:moveTo>
                    <a:cubicBezTo>
                      <a:pt x="135" y="7"/>
                      <a:pt x="96" y="0"/>
                      <a:pt x="69" y="0"/>
                    </a:cubicBezTo>
                    <a:cubicBezTo>
                      <a:pt x="45" y="0"/>
                      <a:pt x="5" y="1"/>
                      <a:pt x="0" y="18"/>
                    </a:cubicBezTo>
                    <a:cubicBezTo>
                      <a:pt x="0" y="20"/>
                      <a:pt x="0" y="19"/>
                      <a:pt x="0" y="20"/>
                    </a:cubicBezTo>
                    <a:cubicBezTo>
                      <a:pt x="0" y="35"/>
                      <a:pt x="31" y="49"/>
                      <a:pt x="69" y="49"/>
                    </a:cubicBezTo>
                    <a:cubicBezTo>
                      <a:pt x="108" y="49"/>
                      <a:pt x="139" y="34"/>
                      <a:pt x="139" y="20"/>
                    </a:cubicBezTo>
                    <a:cubicBezTo>
                      <a:pt x="139" y="19"/>
                      <a:pt x="139" y="18"/>
                      <a:pt x="139" y="18"/>
                    </a:cubicBezTo>
                  </a:path>
                </a:pathLst>
              </a:custGeom>
              <a:solidFill>
                <a:srgbClr val="9F7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6" name="Freeform 649">
                <a:extLst>
                  <a:ext uri="{FF2B5EF4-FFF2-40B4-BE49-F238E27FC236}">
                    <a16:creationId xmlns:a16="http://schemas.microsoft.com/office/drawing/2014/main" id="{47E50318-507E-4C52-BE16-94DEE7B86DAE}"/>
                  </a:ext>
                </a:extLst>
              </p:cNvPr>
              <p:cNvSpPr>
                <a:spLocks/>
              </p:cNvSpPr>
              <p:nvPr/>
            </p:nvSpPr>
            <p:spPr bwMode="auto">
              <a:xfrm>
                <a:off x="177" y="1188"/>
                <a:ext cx="325" cy="93"/>
              </a:xfrm>
              <a:custGeom>
                <a:avLst/>
                <a:gdLst>
                  <a:gd name="T0" fmla="*/ 68 w 136"/>
                  <a:gd name="T1" fmla="*/ 0 h 39"/>
                  <a:gd name="T2" fmla="*/ 0 w 136"/>
                  <a:gd name="T3" fmla="*/ 15 h 39"/>
                  <a:gd name="T4" fmla="*/ 68 w 136"/>
                  <a:gd name="T5" fmla="*/ 39 h 39"/>
                  <a:gd name="T6" fmla="*/ 136 w 136"/>
                  <a:gd name="T7" fmla="*/ 15 h 39"/>
                  <a:gd name="T8" fmla="*/ 68 w 136"/>
                  <a:gd name="T9" fmla="*/ 0 h 39"/>
                </a:gdLst>
                <a:ahLst/>
                <a:cxnLst>
                  <a:cxn ang="0">
                    <a:pos x="T0" y="T1"/>
                  </a:cxn>
                  <a:cxn ang="0">
                    <a:pos x="T2" y="T3"/>
                  </a:cxn>
                  <a:cxn ang="0">
                    <a:pos x="T4" y="T5"/>
                  </a:cxn>
                  <a:cxn ang="0">
                    <a:pos x="T6" y="T7"/>
                  </a:cxn>
                  <a:cxn ang="0">
                    <a:pos x="T8" y="T9"/>
                  </a:cxn>
                </a:cxnLst>
                <a:rect l="0" t="0" r="r" b="b"/>
                <a:pathLst>
                  <a:path w="136" h="39">
                    <a:moveTo>
                      <a:pt x="68" y="0"/>
                    </a:moveTo>
                    <a:cubicBezTo>
                      <a:pt x="45" y="0"/>
                      <a:pt x="9" y="1"/>
                      <a:pt x="0" y="15"/>
                    </a:cubicBezTo>
                    <a:cubicBezTo>
                      <a:pt x="7" y="27"/>
                      <a:pt x="35" y="39"/>
                      <a:pt x="68" y="39"/>
                    </a:cubicBezTo>
                    <a:cubicBezTo>
                      <a:pt x="101" y="39"/>
                      <a:pt x="129" y="27"/>
                      <a:pt x="136" y="15"/>
                    </a:cubicBezTo>
                    <a:cubicBezTo>
                      <a:pt x="128" y="6"/>
                      <a:pt x="93" y="0"/>
                      <a:pt x="68" y="0"/>
                    </a:cubicBezTo>
                  </a:path>
                </a:pathLst>
              </a:custGeom>
              <a:solidFill>
                <a:srgbClr val="8C8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7" name="Freeform 650">
                <a:extLst>
                  <a:ext uri="{FF2B5EF4-FFF2-40B4-BE49-F238E27FC236}">
                    <a16:creationId xmlns:a16="http://schemas.microsoft.com/office/drawing/2014/main" id="{1D2E4B8F-4739-49A8-B593-7635DAA28E61}"/>
                  </a:ext>
                </a:extLst>
              </p:cNvPr>
              <p:cNvSpPr>
                <a:spLocks/>
              </p:cNvSpPr>
              <p:nvPr/>
            </p:nvSpPr>
            <p:spPr bwMode="auto">
              <a:xfrm>
                <a:off x="184" y="1188"/>
                <a:ext cx="311" cy="74"/>
              </a:xfrm>
              <a:custGeom>
                <a:avLst/>
                <a:gdLst>
                  <a:gd name="T0" fmla="*/ 0 w 130"/>
                  <a:gd name="T1" fmla="*/ 11 h 31"/>
                  <a:gd name="T2" fmla="*/ 65 w 130"/>
                  <a:gd name="T3" fmla="*/ 31 h 31"/>
                  <a:gd name="T4" fmla="*/ 130 w 130"/>
                  <a:gd name="T5" fmla="*/ 12 h 31"/>
                  <a:gd name="T6" fmla="*/ 65 w 130"/>
                  <a:gd name="T7" fmla="*/ 0 h 31"/>
                  <a:gd name="T8" fmla="*/ 0 w 130"/>
                  <a:gd name="T9" fmla="*/ 11 h 31"/>
                </a:gdLst>
                <a:ahLst/>
                <a:cxnLst>
                  <a:cxn ang="0">
                    <a:pos x="T0" y="T1"/>
                  </a:cxn>
                  <a:cxn ang="0">
                    <a:pos x="T2" y="T3"/>
                  </a:cxn>
                  <a:cxn ang="0">
                    <a:pos x="T4" y="T5"/>
                  </a:cxn>
                  <a:cxn ang="0">
                    <a:pos x="T6" y="T7"/>
                  </a:cxn>
                  <a:cxn ang="0">
                    <a:pos x="T8" y="T9"/>
                  </a:cxn>
                </a:cxnLst>
                <a:rect l="0" t="0" r="r" b="b"/>
                <a:pathLst>
                  <a:path w="130" h="31">
                    <a:moveTo>
                      <a:pt x="0" y="11"/>
                    </a:moveTo>
                    <a:cubicBezTo>
                      <a:pt x="10" y="22"/>
                      <a:pt x="36" y="31"/>
                      <a:pt x="65" y="31"/>
                    </a:cubicBezTo>
                    <a:cubicBezTo>
                      <a:pt x="94" y="31"/>
                      <a:pt x="119" y="23"/>
                      <a:pt x="130" y="12"/>
                    </a:cubicBezTo>
                    <a:cubicBezTo>
                      <a:pt x="117" y="5"/>
                      <a:pt x="87" y="0"/>
                      <a:pt x="65" y="0"/>
                    </a:cubicBezTo>
                    <a:cubicBezTo>
                      <a:pt x="44" y="0"/>
                      <a:pt x="12" y="1"/>
                      <a:pt x="0" y="11"/>
                    </a:cubicBezTo>
                  </a:path>
                </a:pathLst>
              </a:custGeom>
              <a:solidFill>
                <a:srgbClr val="A3A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8" name="Freeform 651">
                <a:extLst>
                  <a:ext uri="{FF2B5EF4-FFF2-40B4-BE49-F238E27FC236}">
                    <a16:creationId xmlns:a16="http://schemas.microsoft.com/office/drawing/2014/main" id="{E6A45BE6-1843-495A-B058-C9454CFF654B}"/>
                  </a:ext>
                </a:extLst>
              </p:cNvPr>
              <p:cNvSpPr>
                <a:spLocks/>
              </p:cNvSpPr>
              <p:nvPr/>
            </p:nvSpPr>
            <p:spPr bwMode="auto">
              <a:xfrm>
                <a:off x="194" y="1209"/>
                <a:ext cx="289" cy="62"/>
              </a:xfrm>
              <a:custGeom>
                <a:avLst/>
                <a:gdLst>
                  <a:gd name="T0" fmla="*/ 0 w 121"/>
                  <a:gd name="T1" fmla="*/ 9 h 26"/>
                  <a:gd name="T2" fmla="*/ 61 w 121"/>
                  <a:gd name="T3" fmla="*/ 26 h 26"/>
                  <a:gd name="T4" fmla="*/ 121 w 121"/>
                  <a:gd name="T5" fmla="*/ 10 h 26"/>
                  <a:gd name="T6" fmla="*/ 61 w 121"/>
                  <a:gd name="T7" fmla="*/ 0 h 26"/>
                  <a:gd name="T8" fmla="*/ 0 w 121"/>
                  <a:gd name="T9" fmla="*/ 9 h 26"/>
                </a:gdLst>
                <a:ahLst/>
                <a:cxnLst>
                  <a:cxn ang="0">
                    <a:pos x="T0" y="T1"/>
                  </a:cxn>
                  <a:cxn ang="0">
                    <a:pos x="T2" y="T3"/>
                  </a:cxn>
                  <a:cxn ang="0">
                    <a:pos x="T4" y="T5"/>
                  </a:cxn>
                  <a:cxn ang="0">
                    <a:pos x="T6" y="T7"/>
                  </a:cxn>
                  <a:cxn ang="0">
                    <a:pos x="T8" y="T9"/>
                  </a:cxn>
                </a:cxnLst>
                <a:rect l="0" t="0" r="r" b="b"/>
                <a:pathLst>
                  <a:path w="121" h="26">
                    <a:moveTo>
                      <a:pt x="0" y="9"/>
                    </a:moveTo>
                    <a:cubicBezTo>
                      <a:pt x="11" y="19"/>
                      <a:pt x="34" y="26"/>
                      <a:pt x="61" y="26"/>
                    </a:cubicBezTo>
                    <a:cubicBezTo>
                      <a:pt x="87" y="26"/>
                      <a:pt x="109" y="19"/>
                      <a:pt x="121" y="10"/>
                    </a:cubicBezTo>
                    <a:cubicBezTo>
                      <a:pt x="107" y="4"/>
                      <a:pt x="81" y="0"/>
                      <a:pt x="61" y="0"/>
                    </a:cubicBezTo>
                    <a:cubicBezTo>
                      <a:pt x="42" y="0"/>
                      <a:pt x="13" y="1"/>
                      <a:pt x="0" y="9"/>
                    </a:cubicBezTo>
                  </a:path>
                </a:pathLst>
              </a:custGeom>
              <a:solidFill>
                <a:srgbClr val="7776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9" name="Freeform 652">
                <a:extLst>
                  <a:ext uri="{FF2B5EF4-FFF2-40B4-BE49-F238E27FC236}">
                    <a16:creationId xmlns:a16="http://schemas.microsoft.com/office/drawing/2014/main" id="{DF079283-1C17-417D-BBB1-9C05983E1722}"/>
                  </a:ext>
                </a:extLst>
              </p:cNvPr>
              <p:cNvSpPr>
                <a:spLocks/>
              </p:cNvSpPr>
              <p:nvPr/>
            </p:nvSpPr>
            <p:spPr bwMode="auto">
              <a:xfrm>
                <a:off x="409" y="1276"/>
                <a:ext cx="84" cy="40"/>
              </a:xfrm>
              <a:custGeom>
                <a:avLst/>
                <a:gdLst>
                  <a:gd name="T0" fmla="*/ 34 w 35"/>
                  <a:gd name="T1" fmla="*/ 0 h 17"/>
                  <a:gd name="T2" fmla="*/ 0 w 35"/>
                  <a:gd name="T3" fmla="*/ 16 h 17"/>
                  <a:gd name="T4" fmla="*/ 0 w 35"/>
                  <a:gd name="T5" fmla="*/ 17 h 17"/>
                  <a:gd name="T6" fmla="*/ 35 w 35"/>
                  <a:gd name="T7" fmla="*/ 4 h 17"/>
                  <a:gd name="T8" fmla="*/ 34 w 35"/>
                  <a:gd name="T9" fmla="*/ 0 h 17"/>
                </a:gdLst>
                <a:ahLst/>
                <a:cxnLst>
                  <a:cxn ang="0">
                    <a:pos x="T0" y="T1"/>
                  </a:cxn>
                  <a:cxn ang="0">
                    <a:pos x="T2" y="T3"/>
                  </a:cxn>
                  <a:cxn ang="0">
                    <a:pos x="T4" y="T5"/>
                  </a:cxn>
                  <a:cxn ang="0">
                    <a:pos x="T6" y="T7"/>
                  </a:cxn>
                  <a:cxn ang="0">
                    <a:pos x="T8" y="T9"/>
                  </a:cxn>
                </a:cxnLst>
                <a:rect l="0" t="0" r="r" b="b"/>
                <a:pathLst>
                  <a:path w="35" h="17">
                    <a:moveTo>
                      <a:pt x="34" y="0"/>
                    </a:moveTo>
                    <a:cubicBezTo>
                      <a:pt x="28" y="7"/>
                      <a:pt x="15" y="13"/>
                      <a:pt x="0" y="16"/>
                    </a:cubicBezTo>
                    <a:cubicBezTo>
                      <a:pt x="0" y="17"/>
                      <a:pt x="0" y="17"/>
                      <a:pt x="0" y="17"/>
                    </a:cubicBezTo>
                    <a:cubicBezTo>
                      <a:pt x="14" y="14"/>
                      <a:pt x="26" y="10"/>
                      <a:pt x="35" y="4"/>
                    </a:cubicBezTo>
                    <a:cubicBezTo>
                      <a:pt x="35" y="3"/>
                      <a:pt x="34" y="1"/>
                      <a:pt x="34" y="0"/>
                    </a:cubicBezTo>
                  </a:path>
                </a:pathLst>
              </a:custGeom>
              <a:solidFill>
                <a:srgbClr val="A8A1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0" name="Freeform 653">
                <a:extLst>
                  <a:ext uri="{FF2B5EF4-FFF2-40B4-BE49-F238E27FC236}">
                    <a16:creationId xmlns:a16="http://schemas.microsoft.com/office/drawing/2014/main" id="{7E9A0013-AA15-43BF-88AB-68B82CE20BBD}"/>
                  </a:ext>
                </a:extLst>
              </p:cNvPr>
              <p:cNvSpPr>
                <a:spLocks/>
              </p:cNvSpPr>
              <p:nvPr/>
            </p:nvSpPr>
            <p:spPr bwMode="auto">
              <a:xfrm>
                <a:off x="407" y="1264"/>
                <a:ext cx="83" cy="50"/>
              </a:xfrm>
              <a:custGeom>
                <a:avLst/>
                <a:gdLst>
                  <a:gd name="T0" fmla="*/ 35 w 35"/>
                  <a:gd name="T1" fmla="*/ 0 h 21"/>
                  <a:gd name="T2" fmla="*/ 0 w 35"/>
                  <a:gd name="T3" fmla="*/ 15 h 21"/>
                  <a:gd name="T4" fmla="*/ 1 w 35"/>
                  <a:gd name="T5" fmla="*/ 21 h 21"/>
                  <a:gd name="T6" fmla="*/ 35 w 35"/>
                  <a:gd name="T7" fmla="*/ 5 h 21"/>
                  <a:gd name="T8" fmla="*/ 35 w 35"/>
                  <a:gd name="T9" fmla="*/ 0 h 21"/>
                </a:gdLst>
                <a:ahLst/>
                <a:cxnLst>
                  <a:cxn ang="0">
                    <a:pos x="T0" y="T1"/>
                  </a:cxn>
                  <a:cxn ang="0">
                    <a:pos x="T2" y="T3"/>
                  </a:cxn>
                  <a:cxn ang="0">
                    <a:pos x="T4" y="T5"/>
                  </a:cxn>
                  <a:cxn ang="0">
                    <a:pos x="T6" y="T7"/>
                  </a:cxn>
                  <a:cxn ang="0">
                    <a:pos x="T8" y="T9"/>
                  </a:cxn>
                </a:cxnLst>
                <a:rect l="0" t="0" r="r" b="b"/>
                <a:pathLst>
                  <a:path w="35" h="21">
                    <a:moveTo>
                      <a:pt x="35" y="0"/>
                    </a:moveTo>
                    <a:cubicBezTo>
                      <a:pt x="27" y="6"/>
                      <a:pt x="15" y="12"/>
                      <a:pt x="0" y="15"/>
                    </a:cubicBezTo>
                    <a:cubicBezTo>
                      <a:pt x="0" y="17"/>
                      <a:pt x="1" y="19"/>
                      <a:pt x="1" y="21"/>
                    </a:cubicBezTo>
                    <a:cubicBezTo>
                      <a:pt x="16" y="18"/>
                      <a:pt x="29" y="12"/>
                      <a:pt x="35" y="5"/>
                    </a:cubicBezTo>
                    <a:cubicBezTo>
                      <a:pt x="35" y="3"/>
                      <a:pt x="35" y="2"/>
                      <a:pt x="35" y="0"/>
                    </a:cubicBezTo>
                  </a:path>
                </a:pathLst>
              </a:custGeom>
              <a:solidFill>
                <a:srgbClr val="BEB7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1" name="Freeform 654">
                <a:extLst>
                  <a:ext uri="{FF2B5EF4-FFF2-40B4-BE49-F238E27FC236}">
                    <a16:creationId xmlns:a16="http://schemas.microsoft.com/office/drawing/2014/main" id="{AA66D0B7-1284-49E7-B352-784FD4EB1621}"/>
                  </a:ext>
                </a:extLst>
              </p:cNvPr>
              <p:cNvSpPr>
                <a:spLocks/>
              </p:cNvSpPr>
              <p:nvPr/>
            </p:nvSpPr>
            <p:spPr bwMode="auto">
              <a:xfrm>
                <a:off x="400" y="1240"/>
                <a:ext cx="90" cy="60"/>
              </a:xfrm>
              <a:custGeom>
                <a:avLst/>
                <a:gdLst>
                  <a:gd name="T0" fmla="*/ 36 w 38"/>
                  <a:gd name="T1" fmla="*/ 0 h 25"/>
                  <a:gd name="T2" fmla="*/ 0 w 38"/>
                  <a:gd name="T3" fmla="*/ 14 h 25"/>
                  <a:gd name="T4" fmla="*/ 3 w 38"/>
                  <a:gd name="T5" fmla="*/ 25 h 25"/>
                  <a:gd name="T6" fmla="*/ 38 w 38"/>
                  <a:gd name="T7" fmla="*/ 10 h 25"/>
                  <a:gd name="T8" fmla="*/ 36 w 38"/>
                  <a:gd name="T9" fmla="*/ 0 h 25"/>
                </a:gdLst>
                <a:ahLst/>
                <a:cxnLst>
                  <a:cxn ang="0">
                    <a:pos x="T0" y="T1"/>
                  </a:cxn>
                  <a:cxn ang="0">
                    <a:pos x="T2" y="T3"/>
                  </a:cxn>
                  <a:cxn ang="0">
                    <a:pos x="T4" y="T5"/>
                  </a:cxn>
                  <a:cxn ang="0">
                    <a:pos x="T6" y="T7"/>
                  </a:cxn>
                  <a:cxn ang="0">
                    <a:pos x="T8" y="T9"/>
                  </a:cxn>
                </a:cxnLst>
                <a:rect l="0" t="0" r="r" b="b"/>
                <a:pathLst>
                  <a:path w="38" h="25">
                    <a:moveTo>
                      <a:pt x="36" y="0"/>
                    </a:moveTo>
                    <a:cubicBezTo>
                      <a:pt x="28" y="6"/>
                      <a:pt x="16" y="11"/>
                      <a:pt x="0" y="14"/>
                    </a:cubicBezTo>
                    <a:cubicBezTo>
                      <a:pt x="1" y="17"/>
                      <a:pt x="2" y="21"/>
                      <a:pt x="3" y="25"/>
                    </a:cubicBezTo>
                    <a:cubicBezTo>
                      <a:pt x="18" y="22"/>
                      <a:pt x="30" y="16"/>
                      <a:pt x="38" y="10"/>
                    </a:cubicBezTo>
                    <a:cubicBezTo>
                      <a:pt x="37" y="7"/>
                      <a:pt x="37" y="3"/>
                      <a:pt x="36" y="0"/>
                    </a:cubicBezTo>
                  </a:path>
                </a:pathLst>
              </a:custGeom>
              <a:solidFill>
                <a:srgbClr val="9267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2" name="Freeform 655">
                <a:extLst>
                  <a:ext uri="{FF2B5EF4-FFF2-40B4-BE49-F238E27FC236}">
                    <a16:creationId xmlns:a16="http://schemas.microsoft.com/office/drawing/2014/main" id="{A2017AE6-0751-406B-A760-E5A62F554924}"/>
                  </a:ext>
                </a:extLst>
              </p:cNvPr>
              <p:cNvSpPr>
                <a:spLocks/>
              </p:cNvSpPr>
              <p:nvPr/>
            </p:nvSpPr>
            <p:spPr bwMode="auto">
              <a:xfrm>
                <a:off x="397" y="1233"/>
                <a:ext cx="89" cy="41"/>
              </a:xfrm>
              <a:custGeom>
                <a:avLst/>
                <a:gdLst>
                  <a:gd name="T0" fmla="*/ 37 w 37"/>
                  <a:gd name="T1" fmla="*/ 0 h 17"/>
                  <a:gd name="T2" fmla="*/ 36 w 37"/>
                  <a:gd name="T3" fmla="*/ 0 h 17"/>
                  <a:gd name="T4" fmla="*/ 36 w 37"/>
                  <a:gd name="T5" fmla="*/ 0 h 17"/>
                  <a:gd name="T6" fmla="*/ 0 w 37"/>
                  <a:gd name="T7" fmla="*/ 14 h 17"/>
                  <a:gd name="T8" fmla="*/ 1 w 37"/>
                  <a:gd name="T9" fmla="*/ 17 h 17"/>
                  <a:gd name="T10" fmla="*/ 37 w 37"/>
                  <a:gd name="T11" fmla="*/ 3 h 17"/>
                  <a:gd name="T12" fmla="*/ 37 w 37"/>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37" h="17">
                    <a:moveTo>
                      <a:pt x="37" y="0"/>
                    </a:moveTo>
                    <a:cubicBezTo>
                      <a:pt x="37" y="0"/>
                      <a:pt x="37" y="0"/>
                      <a:pt x="36" y="0"/>
                    </a:cubicBezTo>
                    <a:cubicBezTo>
                      <a:pt x="36" y="0"/>
                      <a:pt x="36" y="0"/>
                      <a:pt x="36" y="0"/>
                    </a:cubicBezTo>
                    <a:cubicBezTo>
                      <a:pt x="28" y="6"/>
                      <a:pt x="16" y="11"/>
                      <a:pt x="0" y="14"/>
                    </a:cubicBezTo>
                    <a:cubicBezTo>
                      <a:pt x="1" y="15"/>
                      <a:pt x="1" y="16"/>
                      <a:pt x="1" y="17"/>
                    </a:cubicBezTo>
                    <a:cubicBezTo>
                      <a:pt x="17" y="14"/>
                      <a:pt x="29" y="9"/>
                      <a:pt x="37" y="3"/>
                    </a:cubicBezTo>
                    <a:cubicBezTo>
                      <a:pt x="37" y="2"/>
                      <a:pt x="37" y="1"/>
                      <a:pt x="37" y="0"/>
                    </a:cubicBezTo>
                  </a:path>
                </a:pathLst>
              </a:custGeom>
              <a:solidFill>
                <a:srgbClr val="827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3" name="Freeform 656">
                <a:extLst>
                  <a:ext uri="{FF2B5EF4-FFF2-40B4-BE49-F238E27FC236}">
                    <a16:creationId xmlns:a16="http://schemas.microsoft.com/office/drawing/2014/main" id="{D148BBE6-5F56-4D95-9B8B-EBCE6CD955EF}"/>
                  </a:ext>
                </a:extLst>
              </p:cNvPr>
              <p:cNvSpPr>
                <a:spLocks/>
              </p:cNvSpPr>
              <p:nvPr/>
            </p:nvSpPr>
            <p:spPr bwMode="auto">
              <a:xfrm>
                <a:off x="395" y="1233"/>
                <a:ext cx="88" cy="33"/>
              </a:xfrm>
              <a:custGeom>
                <a:avLst/>
                <a:gdLst>
                  <a:gd name="T0" fmla="*/ 37 w 37"/>
                  <a:gd name="T1" fmla="*/ 0 h 14"/>
                  <a:gd name="T2" fmla="*/ 0 w 37"/>
                  <a:gd name="T3" fmla="*/ 9 h 14"/>
                  <a:gd name="T4" fmla="*/ 1 w 37"/>
                  <a:gd name="T5" fmla="*/ 14 h 14"/>
                  <a:gd name="T6" fmla="*/ 37 w 37"/>
                  <a:gd name="T7" fmla="*/ 0 h 14"/>
                  <a:gd name="T8" fmla="*/ 37 w 37"/>
                  <a:gd name="T9" fmla="*/ 0 h 14"/>
                </a:gdLst>
                <a:ahLst/>
                <a:cxnLst>
                  <a:cxn ang="0">
                    <a:pos x="T0" y="T1"/>
                  </a:cxn>
                  <a:cxn ang="0">
                    <a:pos x="T2" y="T3"/>
                  </a:cxn>
                  <a:cxn ang="0">
                    <a:pos x="T4" y="T5"/>
                  </a:cxn>
                  <a:cxn ang="0">
                    <a:pos x="T6" y="T7"/>
                  </a:cxn>
                  <a:cxn ang="0">
                    <a:pos x="T8" y="T9"/>
                  </a:cxn>
                </a:cxnLst>
                <a:rect l="0" t="0" r="r" b="b"/>
                <a:pathLst>
                  <a:path w="37" h="14">
                    <a:moveTo>
                      <a:pt x="37" y="0"/>
                    </a:moveTo>
                    <a:cubicBezTo>
                      <a:pt x="26" y="4"/>
                      <a:pt x="13" y="7"/>
                      <a:pt x="0" y="9"/>
                    </a:cubicBezTo>
                    <a:cubicBezTo>
                      <a:pt x="0" y="10"/>
                      <a:pt x="1" y="12"/>
                      <a:pt x="1" y="14"/>
                    </a:cubicBezTo>
                    <a:cubicBezTo>
                      <a:pt x="17" y="11"/>
                      <a:pt x="29" y="6"/>
                      <a:pt x="37" y="0"/>
                    </a:cubicBezTo>
                    <a:cubicBezTo>
                      <a:pt x="37" y="0"/>
                      <a:pt x="37" y="0"/>
                      <a:pt x="37" y="0"/>
                    </a:cubicBezTo>
                  </a:path>
                </a:pathLst>
              </a:custGeom>
              <a:solidFill>
                <a:srgbClr val="706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4" name="Freeform 657">
                <a:extLst>
                  <a:ext uri="{FF2B5EF4-FFF2-40B4-BE49-F238E27FC236}">
                    <a16:creationId xmlns:a16="http://schemas.microsoft.com/office/drawing/2014/main" id="{139346A9-A59B-4653-88AE-9D435AD46C26}"/>
                  </a:ext>
                </a:extLst>
              </p:cNvPr>
              <p:cNvSpPr>
                <a:spLocks/>
              </p:cNvSpPr>
              <p:nvPr/>
            </p:nvSpPr>
            <p:spPr bwMode="auto">
              <a:xfrm>
                <a:off x="163" y="1221"/>
                <a:ext cx="14" cy="24"/>
              </a:xfrm>
              <a:custGeom>
                <a:avLst/>
                <a:gdLst>
                  <a:gd name="T0" fmla="*/ 2 w 6"/>
                  <a:gd name="T1" fmla="*/ 0 h 10"/>
                  <a:gd name="T2" fmla="*/ 0 w 6"/>
                  <a:gd name="T3" fmla="*/ 10 h 10"/>
                  <a:gd name="T4" fmla="*/ 5 w 6"/>
                  <a:gd name="T5" fmla="*/ 4 h 10"/>
                  <a:gd name="T6" fmla="*/ 5 w 6"/>
                  <a:gd name="T7" fmla="*/ 4 h 10"/>
                  <a:gd name="T8" fmla="*/ 6 w 6"/>
                  <a:gd name="T9" fmla="*/ 2 h 10"/>
                  <a:gd name="T10" fmla="*/ 2 w 6"/>
                  <a:gd name="T11" fmla="*/ 0 h 10"/>
                </a:gdLst>
                <a:ahLst/>
                <a:cxnLst>
                  <a:cxn ang="0">
                    <a:pos x="T0" y="T1"/>
                  </a:cxn>
                  <a:cxn ang="0">
                    <a:pos x="T2" y="T3"/>
                  </a:cxn>
                  <a:cxn ang="0">
                    <a:pos x="T4" y="T5"/>
                  </a:cxn>
                  <a:cxn ang="0">
                    <a:pos x="T6" y="T7"/>
                  </a:cxn>
                  <a:cxn ang="0">
                    <a:pos x="T8" y="T9"/>
                  </a:cxn>
                  <a:cxn ang="0">
                    <a:pos x="T10" y="T11"/>
                  </a:cxn>
                </a:cxnLst>
                <a:rect l="0" t="0" r="r" b="b"/>
                <a:pathLst>
                  <a:path w="6" h="10">
                    <a:moveTo>
                      <a:pt x="2" y="0"/>
                    </a:moveTo>
                    <a:cubicBezTo>
                      <a:pt x="1" y="3"/>
                      <a:pt x="0" y="7"/>
                      <a:pt x="0" y="10"/>
                    </a:cubicBezTo>
                    <a:cubicBezTo>
                      <a:pt x="1" y="8"/>
                      <a:pt x="3" y="6"/>
                      <a:pt x="5" y="4"/>
                    </a:cubicBezTo>
                    <a:cubicBezTo>
                      <a:pt x="5" y="4"/>
                      <a:pt x="5" y="4"/>
                      <a:pt x="5" y="4"/>
                    </a:cubicBezTo>
                    <a:cubicBezTo>
                      <a:pt x="5" y="3"/>
                      <a:pt x="5" y="3"/>
                      <a:pt x="6" y="2"/>
                    </a:cubicBezTo>
                    <a:cubicBezTo>
                      <a:pt x="4" y="2"/>
                      <a:pt x="3" y="1"/>
                      <a:pt x="2" y="0"/>
                    </a:cubicBezTo>
                  </a:path>
                </a:pathLst>
              </a:custGeom>
              <a:solidFill>
                <a:srgbClr val="E3E3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5" name="Freeform 658">
                <a:extLst>
                  <a:ext uri="{FF2B5EF4-FFF2-40B4-BE49-F238E27FC236}">
                    <a16:creationId xmlns:a16="http://schemas.microsoft.com/office/drawing/2014/main" id="{06E366FE-E9B0-4443-8CD5-8DFF69F74B9D}"/>
                  </a:ext>
                </a:extLst>
              </p:cNvPr>
              <p:cNvSpPr>
                <a:spLocks/>
              </p:cNvSpPr>
              <p:nvPr/>
            </p:nvSpPr>
            <p:spPr bwMode="auto">
              <a:xfrm>
                <a:off x="163" y="1231"/>
                <a:ext cx="12" cy="26"/>
              </a:xfrm>
              <a:custGeom>
                <a:avLst/>
                <a:gdLst>
                  <a:gd name="T0" fmla="*/ 5 w 5"/>
                  <a:gd name="T1" fmla="*/ 0 h 11"/>
                  <a:gd name="T2" fmla="*/ 0 w 5"/>
                  <a:gd name="T3" fmla="*/ 6 h 11"/>
                  <a:gd name="T4" fmla="*/ 1 w 5"/>
                  <a:gd name="T5" fmla="*/ 8 h 11"/>
                  <a:gd name="T6" fmla="*/ 3 w 5"/>
                  <a:gd name="T7" fmla="*/ 11 h 11"/>
                  <a:gd name="T8" fmla="*/ 3 w 5"/>
                  <a:gd name="T9" fmla="*/ 9 h 11"/>
                  <a:gd name="T10" fmla="*/ 3 w 5"/>
                  <a:gd name="T11" fmla="*/ 7 h 11"/>
                  <a:gd name="T12" fmla="*/ 5 w 5"/>
                  <a:gd name="T13" fmla="*/ 3 h 11"/>
                  <a:gd name="T14" fmla="*/ 5 w 5"/>
                  <a:gd name="T15" fmla="*/ 2 h 11"/>
                  <a:gd name="T16" fmla="*/ 5 w 5"/>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1">
                    <a:moveTo>
                      <a:pt x="5" y="0"/>
                    </a:moveTo>
                    <a:cubicBezTo>
                      <a:pt x="3" y="2"/>
                      <a:pt x="1" y="4"/>
                      <a:pt x="0" y="6"/>
                    </a:cubicBezTo>
                    <a:cubicBezTo>
                      <a:pt x="0" y="7"/>
                      <a:pt x="0" y="7"/>
                      <a:pt x="1" y="8"/>
                    </a:cubicBezTo>
                    <a:cubicBezTo>
                      <a:pt x="1" y="8"/>
                      <a:pt x="2" y="9"/>
                      <a:pt x="3" y="11"/>
                    </a:cubicBezTo>
                    <a:cubicBezTo>
                      <a:pt x="3" y="10"/>
                      <a:pt x="3" y="10"/>
                      <a:pt x="3" y="9"/>
                    </a:cubicBezTo>
                    <a:cubicBezTo>
                      <a:pt x="3" y="8"/>
                      <a:pt x="3" y="9"/>
                      <a:pt x="3" y="7"/>
                    </a:cubicBezTo>
                    <a:cubicBezTo>
                      <a:pt x="4" y="6"/>
                      <a:pt x="4" y="5"/>
                      <a:pt x="5" y="3"/>
                    </a:cubicBezTo>
                    <a:cubicBezTo>
                      <a:pt x="5" y="3"/>
                      <a:pt x="5" y="2"/>
                      <a:pt x="5" y="2"/>
                    </a:cubicBezTo>
                    <a:cubicBezTo>
                      <a:pt x="5" y="1"/>
                      <a:pt x="5" y="1"/>
                      <a:pt x="5" y="0"/>
                    </a:cubicBezTo>
                  </a:path>
                </a:pathLst>
              </a:custGeom>
              <a:solidFill>
                <a:srgbClr val="D7D5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6" name="Freeform 659">
                <a:extLst>
                  <a:ext uri="{FF2B5EF4-FFF2-40B4-BE49-F238E27FC236}">
                    <a16:creationId xmlns:a16="http://schemas.microsoft.com/office/drawing/2014/main" id="{7141901F-414E-4D30-96A3-26ACAEDC19AC}"/>
                  </a:ext>
                </a:extLst>
              </p:cNvPr>
              <p:cNvSpPr>
                <a:spLocks/>
              </p:cNvSpPr>
              <p:nvPr/>
            </p:nvSpPr>
            <p:spPr bwMode="auto">
              <a:xfrm>
                <a:off x="170" y="1238"/>
                <a:ext cx="10" cy="26"/>
              </a:xfrm>
              <a:custGeom>
                <a:avLst/>
                <a:gdLst>
                  <a:gd name="T0" fmla="*/ 2 w 4"/>
                  <a:gd name="T1" fmla="*/ 0 h 11"/>
                  <a:gd name="T2" fmla="*/ 0 w 4"/>
                  <a:gd name="T3" fmla="*/ 4 h 11"/>
                  <a:gd name="T4" fmla="*/ 0 w 4"/>
                  <a:gd name="T5" fmla="*/ 6 h 11"/>
                  <a:gd name="T6" fmla="*/ 0 w 4"/>
                  <a:gd name="T7" fmla="*/ 8 h 11"/>
                  <a:gd name="T8" fmla="*/ 4 w 4"/>
                  <a:gd name="T9" fmla="*/ 11 h 11"/>
                  <a:gd name="T10" fmla="*/ 4 w 4"/>
                  <a:gd name="T11" fmla="*/ 6 h 11"/>
                  <a:gd name="T12" fmla="*/ 2 w 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2" y="0"/>
                    </a:moveTo>
                    <a:cubicBezTo>
                      <a:pt x="1" y="2"/>
                      <a:pt x="1" y="3"/>
                      <a:pt x="0" y="4"/>
                    </a:cubicBezTo>
                    <a:cubicBezTo>
                      <a:pt x="0" y="6"/>
                      <a:pt x="0" y="5"/>
                      <a:pt x="0" y="6"/>
                    </a:cubicBezTo>
                    <a:cubicBezTo>
                      <a:pt x="0" y="7"/>
                      <a:pt x="0" y="7"/>
                      <a:pt x="0" y="8"/>
                    </a:cubicBezTo>
                    <a:cubicBezTo>
                      <a:pt x="1" y="9"/>
                      <a:pt x="2" y="10"/>
                      <a:pt x="4" y="11"/>
                    </a:cubicBezTo>
                    <a:cubicBezTo>
                      <a:pt x="4" y="9"/>
                      <a:pt x="4" y="8"/>
                      <a:pt x="4" y="6"/>
                    </a:cubicBezTo>
                    <a:cubicBezTo>
                      <a:pt x="3" y="4"/>
                      <a:pt x="2" y="2"/>
                      <a:pt x="2" y="0"/>
                    </a:cubicBezTo>
                  </a:path>
                </a:pathLst>
              </a:custGeom>
              <a:solidFill>
                <a:srgbClr val="E5E4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7" name="Freeform 660">
                <a:extLst>
                  <a:ext uri="{FF2B5EF4-FFF2-40B4-BE49-F238E27FC236}">
                    <a16:creationId xmlns:a16="http://schemas.microsoft.com/office/drawing/2014/main" id="{D38D7183-B3FE-4FC2-B3DD-2FE3A2FCF0BA}"/>
                  </a:ext>
                </a:extLst>
              </p:cNvPr>
              <p:cNvSpPr>
                <a:spLocks/>
              </p:cNvSpPr>
              <p:nvPr/>
            </p:nvSpPr>
            <p:spPr bwMode="auto">
              <a:xfrm>
                <a:off x="175" y="1226"/>
                <a:ext cx="9" cy="26"/>
              </a:xfrm>
              <a:custGeom>
                <a:avLst/>
                <a:gdLst>
                  <a:gd name="T0" fmla="*/ 1 w 4"/>
                  <a:gd name="T1" fmla="*/ 0 h 11"/>
                  <a:gd name="T2" fmla="*/ 0 w 4"/>
                  <a:gd name="T3" fmla="*/ 2 h 11"/>
                  <a:gd name="T4" fmla="*/ 0 w 4"/>
                  <a:gd name="T5" fmla="*/ 2 h 11"/>
                  <a:gd name="T6" fmla="*/ 0 w 4"/>
                  <a:gd name="T7" fmla="*/ 4 h 11"/>
                  <a:gd name="T8" fmla="*/ 0 w 4"/>
                  <a:gd name="T9" fmla="*/ 5 h 11"/>
                  <a:gd name="T10" fmla="*/ 2 w 4"/>
                  <a:gd name="T11" fmla="*/ 11 h 11"/>
                  <a:gd name="T12" fmla="*/ 3 w 4"/>
                  <a:gd name="T13" fmla="*/ 3 h 11"/>
                  <a:gd name="T14" fmla="*/ 4 w 4"/>
                  <a:gd name="T15" fmla="*/ 2 h 11"/>
                  <a:gd name="T16" fmla="*/ 3 w 4"/>
                  <a:gd name="T17" fmla="*/ 1 h 11"/>
                  <a:gd name="T18" fmla="*/ 1 w 4"/>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1">
                    <a:moveTo>
                      <a:pt x="1" y="0"/>
                    </a:moveTo>
                    <a:cubicBezTo>
                      <a:pt x="0" y="1"/>
                      <a:pt x="0" y="1"/>
                      <a:pt x="0" y="2"/>
                    </a:cubicBezTo>
                    <a:cubicBezTo>
                      <a:pt x="0" y="2"/>
                      <a:pt x="0" y="2"/>
                      <a:pt x="0" y="2"/>
                    </a:cubicBezTo>
                    <a:cubicBezTo>
                      <a:pt x="0" y="3"/>
                      <a:pt x="0" y="3"/>
                      <a:pt x="0" y="4"/>
                    </a:cubicBezTo>
                    <a:cubicBezTo>
                      <a:pt x="0" y="4"/>
                      <a:pt x="0" y="5"/>
                      <a:pt x="0" y="5"/>
                    </a:cubicBezTo>
                    <a:cubicBezTo>
                      <a:pt x="0" y="7"/>
                      <a:pt x="1" y="9"/>
                      <a:pt x="2" y="11"/>
                    </a:cubicBezTo>
                    <a:cubicBezTo>
                      <a:pt x="2" y="8"/>
                      <a:pt x="3" y="5"/>
                      <a:pt x="3" y="3"/>
                    </a:cubicBezTo>
                    <a:cubicBezTo>
                      <a:pt x="3" y="3"/>
                      <a:pt x="4" y="2"/>
                      <a:pt x="4" y="2"/>
                    </a:cubicBezTo>
                    <a:cubicBezTo>
                      <a:pt x="3" y="2"/>
                      <a:pt x="3" y="1"/>
                      <a:pt x="3" y="1"/>
                    </a:cubicBezTo>
                    <a:cubicBezTo>
                      <a:pt x="2" y="1"/>
                      <a:pt x="1" y="0"/>
                      <a:pt x="1" y="0"/>
                    </a:cubicBezTo>
                  </a:path>
                </a:pathLst>
              </a:custGeom>
              <a:solidFill>
                <a:srgbClr val="C8AF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8" name="Freeform 661">
                <a:extLst>
                  <a:ext uri="{FF2B5EF4-FFF2-40B4-BE49-F238E27FC236}">
                    <a16:creationId xmlns:a16="http://schemas.microsoft.com/office/drawing/2014/main" id="{16A09F2C-8885-40B5-9BE1-4B8401A96D5C}"/>
                  </a:ext>
                </a:extLst>
              </p:cNvPr>
              <p:cNvSpPr>
                <a:spLocks noEditPoints="1"/>
              </p:cNvSpPr>
              <p:nvPr/>
            </p:nvSpPr>
            <p:spPr bwMode="auto">
              <a:xfrm>
                <a:off x="182" y="1228"/>
                <a:ext cx="22" cy="10"/>
              </a:xfrm>
              <a:custGeom>
                <a:avLst/>
                <a:gdLst>
                  <a:gd name="T0" fmla="*/ 2 w 9"/>
                  <a:gd name="T1" fmla="*/ 1 h 4"/>
                  <a:gd name="T2" fmla="*/ 9 w 9"/>
                  <a:gd name="T3" fmla="*/ 4 h 4"/>
                  <a:gd name="T4" fmla="*/ 6 w 9"/>
                  <a:gd name="T5" fmla="*/ 2 h 4"/>
                  <a:gd name="T6" fmla="*/ 2 w 9"/>
                  <a:gd name="T7" fmla="*/ 1 h 4"/>
                  <a:gd name="T8" fmla="*/ 0 w 9"/>
                  <a:gd name="T9" fmla="*/ 0 h 4"/>
                  <a:gd name="T10" fmla="*/ 1 w 9"/>
                  <a:gd name="T11" fmla="*/ 1 h 4"/>
                  <a:gd name="T12" fmla="*/ 1 w 9"/>
                  <a:gd name="T13" fmla="*/ 0 h 4"/>
                  <a:gd name="T14" fmla="*/ 0 w 9"/>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2" y="1"/>
                    </a:moveTo>
                    <a:cubicBezTo>
                      <a:pt x="4" y="2"/>
                      <a:pt x="6" y="3"/>
                      <a:pt x="9" y="4"/>
                    </a:cubicBezTo>
                    <a:cubicBezTo>
                      <a:pt x="8" y="4"/>
                      <a:pt x="7" y="3"/>
                      <a:pt x="6" y="2"/>
                    </a:cubicBezTo>
                    <a:cubicBezTo>
                      <a:pt x="5" y="2"/>
                      <a:pt x="3" y="1"/>
                      <a:pt x="2" y="1"/>
                    </a:cubicBezTo>
                    <a:moveTo>
                      <a:pt x="0" y="0"/>
                    </a:moveTo>
                    <a:cubicBezTo>
                      <a:pt x="0" y="0"/>
                      <a:pt x="0" y="1"/>
                      <a:pt x="1" y="1"/>
                    </a:cubicBezTo>
                    <a:cubicBezTo>
                      <a:pt x="1" y="1"/>
                      <a:pt x="1" y="1"/>
                      <a:pt x="1" y="0"/>
                    </a:cubicBezTo>
                    <a:cubicBezTo>
                      <a:pt x="0" y="0"/>
                      <a:pt x="0" y="0"/>
                      <a:pt x="0" y="0"/>
                    </a:cubicBezTo>
                  </a:path>
                </a:pathLst>
              </a:custGeom>
              <a:solidFill>
                <a:srgbClr val="BE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9" name="Freeform 662">
                <a:extLst>
                  <a:ext uri="{FF2B5EF4-FFF2-40B4-BE49-F238E27FC236}">
                    <a16:creationId xmlns:a16="http://schemas.microsoft.com/office/drawing/2014/main" id="{91D51167-F7EF-4B8E-906C-58E2AFB98504}"/>
                  </a:ext>
                </a:extLst>
              </p:cNvPr>
              <p:cNvSpPr>
                <a:spLocks/>
              </p:cNvSpPr>
              <p:nvPr/>
            </p:nvSpPr>
            <p:spPr bwMode="auto">
              <a:xfrm>
                <a:off x="225" y="1293"/>
                <a:ext cx="136" cy="16"/>
              </a:xfrm>
              <a:custGeom>
                <a:avLst/>
                <a:gdLst>
                  <a:gd name="T0" fmla="*/ 0 w 57"/>
                  <a:gd name="T1" fmla="*/ 0 h 7"/>
                  <a:gd name="T2" fmla="*/ 36 w 57"/>
                  <a:gd name="T3" fmla="*/ 7 h 7"/>
                  <a:gd name="T4" fmla="*/ 57 w 57"/>
                  <a:gd name="T5" fmla="*/ 5 h 7"/>
                  <a:gd name="T6" fmla="*/ 48 w 57"/>
                  <a:gd name="T7" fmla="*/ 5 h 7"/>
                  <a:gd name="T8" fmla="*/ 30 w 57"/>
                  <a:gd name="T9" fmla="*/ 4 h 7"/>
                  <a:gd name="T10" fmla="*/ 30 w 57"/>
                  <a:gd name="T11" fmla="*/ 6 h 7"/>
                  <a:gd name="T12" fmla="*/ 0 w 57"/>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57" h="7">
                    <a:moveTo>
                      <a:pt x="0" y="0"/>
                    </a:moveTo>
                    <a:cubicBezTo>
                      <a:pt x="10" y="4"/>
                      <a:pt x="22" y="7"/>
                      <a:pt x="36" y="7"/>
                    </a:cubicBezTo>
                    <a:cubicBezTo>
                      <a:pt x="42" y="7"/>
                      <a:pt x="50" y="7"/>
                      <a:pt x="57" y="5"/>
                    </a:cubicBezTo>
                    <a:cubicBezTo>
                      <a:pt x="54" y="5"/>
                      <a:pt x="51" y="5"/>
                      <a:pt x="48" y="5"/>
                    </a:cubicBezTo>
                    <a:cubicBezTo>
                      <a:pt x="42" y="5"/>
                      <a:pt x="36" y="5"/>
                      <a:pt x="30" y="4"/>
                    </a:cubicBezTo>
                    <a:cubicBezTo>
                      <a:pt x="30" y="5"/>
                      <a:pt x="30" y="5"/>
                      <a:pt x="30" y="6"/>
                    </a:cubicBezTo>
                    <a:cubicBezTo>
                      <a:pt x="18" y="6"/>
                      <a:pt x="8" y="3"/>
                      <a:pt x="0" y="0"/>
                    </a:cubicBezTo>
                  </a:path>
                </a:pathLst>
              </a:custGeom>
              <a:solidFill>
                <a:srgbClr val="E5E4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0" name="Freeform 663">
                <a:extLst>
                  <a:ext uri="{FF2B5EF4-FFF2-40B4-BE49-F238E27FC236}">
                    <a16:creationId xmlns:a16="http://schemas.microsoft.com/office/drawing/2014/main" id="{C7306B52-DDED-43CB-9F33-2DB992D05120}"/>
                  </a:ext>
                </a:extLst>
              </p:cNvPr>
              <p:cNvSpPr>
                <a:spLocks/>
              </p:cNvSpPr>
              <p:nvPr/>
            </p:nvSpPr>
            <p:spPr bwMode="auto">
              <a:xfrm>
                <a:off x="297" y="1276"/>
                <a:ext cx="83" cy="29"/>
              </a:xfrm>
              <a:custGeom>
                <a:avLst/>
                <a:gdLst>
                  <a:gd name="T0" fmla="*/ 0 w 35"/>
                  <a:gd name="T1" fmla="*/ 0 h 12"/>
                  <a:gd name="T2" fmla="*/ 0 w 35"/>
                  <a:gd name="T3" fmla="*/ 11 h 12"/>
                  <a:gd name="T4" fmla="*/ 18 w 35"/>
                  <a:gd name="T5" fmla="*/ 12 h 12"/>
                  <a:gd name="T6" fmla="*/ 27 w 35"/>
                  <a:gd name="T7" fmla="*/ 12 h 12"/>
                  <a:gd name="T8" fmla="*/ 35 w 35"/>
                  <a:gd name="T9" fmla="*/ 10 h 12"/>
                  <a:gd name="T10" fmla="*/ 34 w 35"/>
                  <a:gd name="T11" fmla="*/ 1 h 12"/>
                  <a:gd name="T12" fmla="*/ 18 w 35"/>
                  <a:gd name="T13" fmla="*/ 2 h 12"/>
                  <a:gd name="T14" fmla="*/ 0 w 35"/>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12">
                    <a:moveTo>
                      <a:pt x="0" y="0"/>
                    </a:moveTo>
                    <a:cubicBezTo>
                      <a:pt x="0" y="4"/>
                      <a:pt x="0" y="8"/>
                      <a:pt x="0" y="11"/>
                    </a:cubicBezTo>
                    <a:cubicBezTo>
                      <a:pt x="6" y="12"/>
                      <a:pt x="12" y="12"/>
                      <a:pt x="18" y="12"/>
                    </a:cubicBezTo>
                    <a:cubicBezTo>
                      <a:pt x="21" y="12"/>
                      <a:pt x="24" y="12"/>
                      <a:pt x="27" y="12"/>
                    </a:cubicBezTo>
                    <a:cubicBezTo>
                      <a:pt x="30" y="12"/>
                      <a:pt x="32" y="11"/>
                      <a:pt x="35" y="10"/>
                    </a:cubicBezTo>
                    <a:cubicBezTo>
                      <a:pt x="34" y="1"/>
                      <a:pt x="34" y="1"/>
                      <a:pt x="34" y="1"/>
                    </a:cubicBezTo>
                    <a:cubicBezTo>
                      <a:pt x="29" y="1"/>
                      <a:pt x="24" y="2"/>
                      <a:pt x="18" y="2"/>
                    </a:cubicBezTo>
                    <a:cubicBezTo>
                      <a:pt x="12" y="2"/>
                      <a:pt x="6" y="1"/>
                      <a:pt x="0" y="0"/>
                    </a:cubicBezTo>
                  </a:path>
                </a:pathLst>
              </a:custGeom>
              <a:solidFill>
                <a:srgbClr val="C8AF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1" name="Freeform 664">
                <a:extLst>
                  <a:ext uri="{FF2B5EF4-FFF2-40B4-BE49-F238E27FC236}">
                    <a16:creationId xmlns:a16="http://schemas.microsoft.com/office/drawing/2014/main" id="{F7DF7D8D-DC55-49A5-BC9C-A0649A9DF88B}"/>
                  </a:ext>
                </a:extLst>
              </p:cNvPr>
              <p:cNvSpPr>
                <a:spLocks/>
              </p:cNvSpPr>
              <p:nvPr/>
            </p:nvSpPr>
            <p:spPr bwMode="auto">
              <a:xfrm>
                <a:off x="297" y="1269"/>
                <a:ext cx="81" cy="12"/>
              </a:xfrm>
              <a:custGeom>
                <a:avLst/>
                <a:gdLst>
                  <a:gd name="T0" fmla="*/ 0 w 34"/>
                  <a:gd name="T1" fmla="*/ 0 h 5"/>
                  <a:gd name="T2" fmla="*/ 0 w 34"/>
                  <a:gd name="T3" fmla="*/ 3 h 5"/>
                  <a:gd name="T4" fmla="*/ 18 w 34"/>
                  <a:gd name="T5" fmla="*/ 5 h 5"/>
                  <a:gd name="T6" fmla="*/ 34 w 34"/>
                  <a:gd name="T7" fmla="*/ 4 h 5"/>
                  <a:gd name="T8" fmla="*/ 34 w 34"/>
                  <a:gd name="T9" fmla="*/ 0 h 5"/>
                  <a:gd name="T10" fmla="*/ 18 w 34"/>
                  <a:gd name="T11" fmla="*/ 1 h 5"/>
                  <a:gd name="T12" fmla="*/ 0 w 3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4" h="5">
                    <a:moveTo>
                      <a:pt x="0" y="0"/>
                    </a:moveTo>
                    <a:cubicBezTo>
                      <a:pt x="0" y="1"/>
                      <a:pt x="0" y="2"/>
                      <a:pt x="0" y="3"/>
                    </a:cubicBezTo>
                    <a:cubicBezTo>
                      <a:pt x="6" y="4"/>
                      <a:pt x="12" y="5"/>
                      <a:pt x="18" y="5"/>
                    </a:cubicBezTo>
                    <a:cubicBezTo>
                      <a:pt x="24" y="5"/>
                      <a:pt x="29" y="4"/>
                      <a:pt x="34" y="4"/>
                    </a:cubicBezTo>
                    <a:cubicBezTo>
                      <a:pt x="34" y="0"/>
                      <a:pt x="34" y="0"/>
                      <a:pt x="34" y="0"/>
                    </a:cubicBezTo>
                    <a:cubicBezTo>
                      <a:pt x="29" y="1"/>
                      <a:pt x="24" y="1"/>
                      <a:pt x="18" y="1"/>
                    </a:cubicBezTo>
                    <a:cubicBezTo>
                      <a:pt x="12" y="1"/>
                      <a:pt x="6" y="1"/>
                      <a:pt x="0" y="0"/>
                    </a:cubicBezTo>
                  </a:path>
                </a:pathLst>
              </a:custGeom>
              <a:solidFill>
                <a:srgbClr val="BE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2" name="Freeform 665">
                <a:extLst>
                  <a:ext uri="{FF2B5EF4-FFF2-40B4-BE49-F238E27FC236}">
                    <a16:creationId xmlns:a16="http://schemas.microsoft.com/office/drawing/2014/main" id="{0B047EF1-A664-4A97-849C-D42008A6B6EE}"/>
                  </a:ext>
                </a:extLst>
              </p:cNvPr>
              <p:cNvSpPr>
                <a:spLocks/>
              </p:cNvSpPr>
              <p:nvPr/>
            </p:nvSpPr>
            <p:spPr bwMode="auto">
              <a:xfrm>
                <a:off x="196" y="1233"/>
                <a:ext cx="182" cy="38"/>
              </a:xfrm>
              <a:custGeom>
                <a:avLst/>
                <a:gdLst>
                  <a:gd name="T0" fmla="*/ 0 w 76"/>
                  <a:gd name="T1" fmla="*/ 0 h 16"/>
                  <a:gd name="T2" fmla="*/ 3 w 76"/>
                  <a:gd name="T3" fmla="*/ 2 h 16"/>
                  <a:gd name="T4" fmla="*/ 42 w 76"/>
                  <a:gd name="T5" fmla="*/ 11 h 16"/>
                  <a:gd name="T6" fmla="*/ 42 w 76"/>
                  <a:gd name="T7" fmla="*/ 15 h 16"/>
                  <a:gd name="T8" fmla="*/ 60 w 76"/>
                  <a:gd name="T9" fmla="*/ 16 h 16"/>
                  <a:gd name="T10" fmla="*/ 76 w 76"/>
                  <a:gd name="T11" fmla="*/ 15 h 16"/>
                  <a:gd name="T12" fmla="*/ 75 w 76"/>
                  <a:gd name="T13" fmla="*/ 12 h 16"/>
                  <a:gd name="T14" fmla="*/ 75 w 76"/>
                  <a:gd name="T15" fmla="*/ 12 h 16"/>
                  <a:gd name="T16" fmla="*/ 13 w 76"/>
                  <a:gd name="T17" fmla="*/ 4 h 16"/>
                  <a:gd name="T18" fmla="*/ 0 w 76"/>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6">
                    <a:moveTo>
                      <a:pt x="0" y="0"/>
                    </a:moveTo>
                    <a:cubicBezTo>
                      <a:pt x="1" y="1"/>
                      <a:pt x="2" y="2"/>
                      <a:pt x="3" y="2"/>
                    </a:cubicBezTo>
                    <a:cubicBezTo>
                      <a:pt x="14" y="7"/>
                      <a:pt x="29" y="9"/>
                      <a:pt x="42" y="11"/>
                    </a:cubicBezTo>
                    <a:cubicBezTo>
                      <a:pt x="42" y="12"/>
                      <a:pt x="42" y="13"/>
                      <a:pt x="42" y="15"/>
                    </a:cubicBezTo>
                    <a:cubicBezTo>
                      <a:pt x="48" y="16"/>
                      <a:pt x="54" y="16"/>
                      <a:pt x="60" y="16"/>
                    </a:cubicBezTo>
                    <a:cubicBezTo>
                      <a:pt x="66" y="16"/>
                      <a:pt x="71" y="16"/>
                      <a:pt x="76" y="15"/>
                    </a:cubicBezTo>
                    <a:cubicBezTo>
                      <a:pt x="75" y="12"/>
                      <a:pt x="75" y="12"/>
                      <a:pt x="75" y="12"/>
                    </a:cubicBezTo>
                    <a:cubicBezTo>
                      <a:pt x="75" y="12"/>
                      <a:pt x="75" y="12"/>
                      <a:pt x="75" y="12"/>
                    </a:cubicBezTo>
                    <a:cubicBezTo>
                      <a:pt x="72" y="12"/>
                      <a:pt x="38" y="12"/>
                      <a:pt x="13" y="4"/>
                    </a:cubicBezTo>
                    <a:cubicBezTo>
                      <a:pt x="8" y="3"/>
                      <a:pt x="4" y="2"/>
                      <a:pt x="0" y="0"/>
                    </a:cubicBezTo>
                  </a:path>
                </a:pathLst>
              </a:custGeom>
              <a:solidFill>
                <a:srgbClr val="B2B1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3" name="Freeform 666">
                <a:extLst>
                  <a:ext uri="{FF2B5EF4-FFF2-40B4-BE49-F238E27FC236}">
                    <a16:creationId xmlns:a16="http://schemas.microsoft.com/office/drawing/2014/main" id="{98A1E824-3872-4416-B7DC-4B744208161A}"/>
                  </a:ext>
                </a:extLst>
              </p:cNvPr>
              <p:cNvSpPr>
                <a:spLocks/>
              </p:cNvSpPr>
              <p:nvPr/>
            </p:nvSpPr>
            <p:spPr bwMode="auto">
              <a:xfrm>
                <a:off x="519" y="1219"/>
                <a:ext cx="0" cy="5"/>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cubicBezTo>
                      <a:pt x="0" y="0"/>
                      <a:pt x="0" y="0"/>
                      <a:pt x="0" y="0"/>
                    </a:cubicBezTo>
                    <a:cubicBezTo>
                      <a:pt x="0" y="1"/>
                      <a:pt x="0" y="1"/>
                      <a:pt x="0" y="2"/>
                    </a:cubicBezTo>
                    <a:cubicBezTo>
                      <a:pt x="0" y="1"/>
                      <a:pt x="0" y="1"/>
                      <a:pt x="0" y="0"/>
                    </a:cubicBezTo>
                  </a:path>
                </a:pathLst>
              </a:custGeom>
              <a:solidFill>
                <a:srgbClr val="EAE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4" name="Freeform 667">
                <a:extLst>
                  <a:ext uri="{FF2B5EF4-FFF2-40B4-BE49-F238E27FC236}">
                    <a16:creationId xmlns:a16="http://schemas.microsoft.com/office/drawing/2014/main" id="{969E216A-92D8-4968-AAB3-4BD4D641AA3A}"/>
                  </a:ext>
                </a:extLst>
              </p:cNvPr>
              <p:cNvSpPr>
                <a:spLocks/>
              </p:cNvSpPr>
              <p:nvPr/>
            </p:nvSpPr>
            <p:spPr bwMode="auto">
              <a:xfrm>
                <a:off x="507" y="1219"/>
                <a:ext cx="15" cy="31"/>
              </a:xfrm>
              <a:custGeom>
                <a:avLst/>
                <a:gdLst>
                  <a:gd name="T0" fmla="*/ 5 w 6"/>
                  <a:gd name="T1" fmla="*/ 0 h 13"/>
                  <a:gd name="T2" fmla="*/ 0 w 6"/>
                  <a:gd name="T3" fmla="*/ 2 h 13"/>
                  <a:gd name="T4" fmla="*/ 1 w 6"/>
                  <a:gd name="T5" fmla="*/ 7 h 13"/>
                  <a:gd name="T6" fmla="*/ 6 w 6"/>
                  <a:gd name="T7" fmla="*/ 12 h 13"/>
                  <a:gd name="T8" fmla="*/ 6 w 6"/>
                  <a:gd name="T9" fmla="*/ 13 h 13"/>
                  <a:gd name="T10" fmla="*/ 6 w 6"/>
                  <a:gd name="T11" fmla="*/ 12 h 13"/>
                  <a:gd name="T12" fmla="*/ 5 w 6"/>
                  <a:gd name="T13" fmla="*/ 2 h 13"/>
                  <a:gd name="T14" fmla="*/ 5 w 6"/>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3">
                    <a:moveTo>
                      <a:pt x="5" y="0"/>
                    </a:moveTo>
                    <a:cubicBezTo>
                      <a:pt x="3" y="1"/>
                      <a:pt x="2" y="2"/>
                      <a:pt x="0" y="2"/>
                    </a:cubicBezTo>
                    <a:cubicBezTo>
                      <a:pt x="0" y="4"/>
                      <a:pt x="1" y="5"/>
                      <a:pt x="1" y="7"/>
                    </a:cubicBezTo>
                    <a:cubicBezTo>
                      <a:pt x="3" y="9"/>
                      <a:pt x="5" y="10"/>
                      <a:pt x="6" y="12"/>
                    </a:cubicBezTo>
                    <a:cubicBezTo>
                      <a:pt x="6" y="12"/>
                      <a:pt x="6" y="12"/>
                      <a:pt x="6" y="13"/>
                    </a:cubicBezTo>
                    <a:cubicBezTo>
                      <a:pt x="6" y="12"/>
                      <a:pt x="6" y="12"/>
                      <a:pt x="6" y="12"/>
                    </a:cubicBezTo>
                    <a:cubicBezTo>
                      <a:pt x="6" y="11"/>
                      <a:pt x="6" y="6"/>
                      <a:pt x="5" y="2"/>
                    </a:cubicBezTo>
                    <a:cubicBezTo>
                      <a:pt x="5" y="1"/>
                      <a:pt x="5" y="1"/>
                      <a:pt x="5" y="0"/>
                    </a:cubicBezTo>
                  </a:path>
                </a:pathLst>
              </a:custGeom>
              <a:solidFill>
                <a:srgbClr val="EAE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5" name="Freeform 668">
                <a:extLst>
                  <a:ext uri="{FF2B5EF4-FFF2-40B4-BE49-F238E27FC236}">
                    <a16:creationId xmlns:a16="http://schemas.microsoft.com/office/drawing/2014/main" id="{20F532A7-9D72-4F7E-8955-56C841E9EE46}"/>
                  </a:ext>
                </a:extLst>
              </p:cNvPr>
              <p:cNvSpPr>
                <a:spLocks/>
              </p:cNvSpPr>
              <p:nvPr/>
            </p:nvSpPr>
            <p:spPr bwMode="auto">
              <a:xfrm>
                <a:off x="510" y="1235"/>
                <a:ext cx="12" cy="27"/>
              </a:xfrm>
              <a:custGeom>
                <a:avLst/>
                <a:gdLst>
                  <a:gd name="T0" fmla="*/ 0 w 5"/>
                  <a:gd name="T1" fmla="*/ 0 h 11"/>
                  <a:gd name="T2" fmla="*/ 1 w 5"/>
                  <a:gd name="T3" fmla="*/ 10 h 11"/>
                  <a:gd name="T4" fmla="*/ 1 w 5"/>
                  <a:gd name="T5" fmla="*/ 11 h 11"/>
                  <a:gd name="T6" fmla="*/ 5 w 5"/>
                  <a:gd name="T7" fmla="*/ 6 h 11"/>
                  <a:gd name="T8" fmla="*/ 5 w 5"/>
                  <a:gd name="T9" fmla="*/ 5 h 11"/>
                  <a:gd name="T10" fmla="*/ 0 w 5"/>
                  <a:gd name="T11" fmla="*/ 0 h 11"/>
                </a:gdLst>
                <a:ahLst/>
                <a:cxnLst>
                  <a:cxn ang="0">
                    <a:pos x="T0" y="T1"/>
                  </a:cxn>
                  <a:cxn ang="0">
                    <a:pos x="T2" y="T3"/>
                  </a:cxn>
                  <a:cxn ang="0">
                    <a:pos x="T4" y="T5"/>
                  </a:cxn>
                  <a:cxn ang="0">
                    <a:pos x="T6" y="T7"/>
                  </a:cxn>
                  <a:cxn ang="0">
                    <a:pos x="T8" y="T9"/>
                  </a:cxn>
                  <a:cxn ang="0">
                    <a:pos x="T10" y="T11"/>
                  </a:cxn>
                </a:cxnLst>
                <a:rect l="0" t="0" r="r" b="b"/>
                <a:pathLst>
                  <a:path w="5" h="11">
                    <a:moveTo>
                      <a:pt x="0" y="0"/>
                    </a:moveTo>
                    <a:cubicBezTo>
                      <a:pt x="1" y="5"/>
                      <a:pt x="2" y="9"/>
                      <a:pt x="1" y="10"/>
                    </a:cubicBezTo>
                    <a:cubicBezTo>
                      <a:pt x="1" y="11"/>
                      <a:pt x="1" y="11"/>
                      <a:pt x="1" y="11"/>
                    </a:cubicBezTo>
                    <a:cubicBezTo>
                      <a:pt x="1" y="11"/>
                      <a:pt x="4" y="8"/>
                      <a:pt x="5" y="6"/>
                    </a:cubicBezTo>
                    <a:cubicBezTo>
                      <a:pt x="5" y="5"/>
                      <a:pt x="5" y="5"/>
                      <a:pt x="5" y="5"/>
                    </a:cubicBezTo>
                    <a:cubicBezTo>
                      <a:pt x="4" y="3"/>
                      <a:pt x="2" y="2"/>
                      <a:pt x="0" y="0"/>
                    </a:cubicBezTo>
                  </a:path>
                </a:pathLst>
              </a:custGeom>
              <a:solidFill>
                <a:srgbClr val="E2E0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6" name="Freeform 669">
                <a:extLst>
                  <a:ext uri="{FF2B5EF4-FFF2-40B4-BE49-F238E27FC236}">
                    <a16:creationId xmlns:a16="http://schemas.microsoft.com/office/drawing/2014/main" id="{A2FA4C8E-CAB5-429C-AB25-4D1B5117884F}"/>
                  </a:ext>
                </a:extLst>
              </p:cNvPr>
              <p:cNvSpPr>
                <a:spLocks/>
              </p:cNvSpPr>
              <p:nvPr/>
            </p:nvSpPr>
            <p:spPr bwMode="auto">
              <a:xfrm>
                <a:off x="180" y="1266"/>
                <a:ext cx="45" cy="27"/>
              </a:xfrm>
              <a:custGeom>
                <a:avLst/>
                <a:gdLst>
                  <a:gd name="T0" fmla="*/ 0 w 19"/>
                  <a:gd name="T1" fmla="*/ 0 h 11"/>
                  <a:gd name="T2" fmla="*/ 0 w 19"/>
                  <a:gd name="T3" fmla="*/ 0 h 11"/>
                  <a:gd name="T4" fmla="*/ 19 w 19"/>
                  <a:gd name="T5" fmla="*/ 11 h 11"/>
                  <a:gd name="T6" fmla="*/ 3 w 19"/>
                  <a:gd name="T7" fmla="*/ 2 h 11"/>
                  <a:gd name="T8" fmla="*/ 0 w 19"/>
                  <a:gd name="T9" fmla="*/ 0 h 11"/>
                </a:gdLst>
                <a:ahLst/>
                <a:cxnLst>
                  <a:cxn ang="0">
                    <a:pos x="T0" y="T1"/>
                  </a:cxn>
                  <a:cxn ang="0">
                    <a:pos x="T2" y="T3"/>
                  </a:cxn>
                  <a:cxn ang="0">
                    <a:pos x="T4" y="T5"/>
                  </a:cxn>
                  <a:cxn ang="0">
                    <a:pos x="T6" y="T7"/>
                  </a:cxn>
                  <a:cxn ang="0">
                    <a:pos x="T8" y="T9"/>
                  </a:cxn>
                </a:cxnLst>
                <a:rect l="0" t="0" r="r" b="b"/>
                <a:pathLst>
                  <a:path w="19" h="11">
                    <a:moveTo>
                      <a:pt x="0" y="0"/>
                    </a:moveTo>
                    <a:cubicBezTo>
                      <a:pt x="0" y="0"/>
                      <a:pt x="0" y="0"/>
                      <a:pt x="0" y="0"/>
                    </a:cubicBezTo>
                    <a:cubicBezTo>
                      <a:pt x="4" y="4"/>
                      <a:pt x="11" y="8"/>
                      <a:pt x="19" y="11"/>
                    </a:cubicBezTo>
                    <a:cubicBezTo>
                      <a:pt x="13" y="9"/>
                      <a:pt x="8" y="5"/>
                      <a:pt x="3" y="2"/>
                    </a:cubicBezTo>
                    <a:cubicBezTo>
                      <a:pt x="2" y="1"/>
                      <a:pt x="1" y="0"/>
                      <a:pt x="0" y="0"/>
                    </a:cubicBezTo>
                  </a:path>
                </a:pathLst>
              </a:custGeom>
              <a:solidFill>
                <a:srgbClr val="E5E4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7" name="Freeform 670">
                <a:extLst>
                  <a:ext uri="{FF2B5EF4-FFF2-40B4-BE49-F238E27FC236}">
                    <a16:creationId xmlns:a16="http://schemas.microsoft.com/office/drawing/2014/main" id="{91AB11BB-7580-4763-B24E-2442AE0B9EAB}"/>
                  </a:ext>
                </a:extLst>
              </p:cNvPr>
              <p:cNvSpPr>
                <a:spLocks/>
              </p:cNvSpPr>
              <p:nvPr/>
            </p:nvSpPr>
            <p:spPr bwMode="auto">
              <a:xfrm>
                <a:off x="182" y="1231"/>
                <a:ext cx="2" cy="2"/>
              </a:xfrm>
              <a:custGeom>
                <a:avLst/>
                <a:gdLst>
                  <a:gd name="T0" fmla="*/ 1 w 1"/>
                  <a:gd name="T1" fmla="*/ 0 h 1"/>
                  <a:gd name="T2" fmla="*/ 0 w 1"/>
                  <a:gd name="T3" fmla="*/ 1 h 1"/>
                  <a:gd name="T4" fmla="*/ 1 w 1"/>
                  <a:gd name="T5" fmla="*/ 0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0" y="1"/>
                      <a:pt x="0" y="1"/>
                    </a:cubicBezTo>
                    <a:cubicBezTo>
                      <a:pt x="0" y="1"/>
                      <a:pt x="1" y="1"/>
                      <a:pt x="1" y="0"/>
                    </a:cubicBezTo>
                    <a:cubicBezTo>
                      <a:pt x="1" y="0"/>
                      <a:pt x="1" y="1"/>
                      <a:pt x="1" y="1"/>
                    </a:cubicBezTo>
                    <a:cubicBezTo>
                      <a:pt x="1" y="0"/>
                      <a:pt x="1" y="0"/>
                      <a:pt x="1" y="0"/>
                    </a:cubicBezTo>
                  </a:path>
                </a:pathLst>
              </a:custGeom>
              <a:solidFill>
                <a:srgbClr val="E0D2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8" name="Freeform 671">
                <a:extLst>
                  <a:ext uri="{FF2B5EF4-FFF2-40B4-BE49-F238E27FC236}">
                    <a16:creationId xmlns:a16="http://schemas.microsoft.com/office/drawing/2014/main" id="{F22ED010-72EF-4C2B-BA09-8DCA1020DC07}"/>
                  </a:ext>
                </a:extLst>
              </p:cNvPr>
              <p:cNvSpPr>
                <a:spLocks/>
              </p:cNvSpPr>
              <p:nvPr/>
            </p:nvSpPr>
            <p:spPr bwMode="auto">
              <a:xfrm>
                <a:off x="184" y="1228"/>
                <a:ext cx="31" cy="17"/>
              </a:xfrm>
              <a:custGeom>
                <a:avLst/>
                <a:gdLst>
                  <a:gd name="T0" fmla="*/ 0 w 13"/>
                  <a:gd name="T1" fmla="*/ 0 h 7"/>
                  <a:gd name="T2" fmla="*/ 0 w 13"/>
                  <a:gd name="T3" fmla="*/ 1 h 7"/>
                  <a:gd name="T4" fmla="*/ 0 w 13"/>
                  <a:gd name="T5" fmla="*/ 2 h 7"/>
                  <a:gd name="T6" fmla="*/ 13 w 13"/>
                  <a:gd name="T7" fmla="*/ 7 h 7"/>
                  <a:gd name="T8" fmla="*/ 8 w 13"/>
                  <a:gd name="T9" fmla="*/ 4 h 7"/>
                  <a:gd name="T10" fmla="*/ 1 w 13"/>
                  <a:gd name="T11" fmla="*/ 1 h 7"/>
                  <a:gd name="T12" fmla="*/ 0 w 1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0" y="0"/>
                    </a:moveTo>
                    <a:cubicBezTo>
                      <a:pt x="0" y="1"/>
                      <a:pt x="0" y="1"/>
                      <a:pt x="0" y="1"/>
                    </a:cubicBezTo>
                    <a:cubicBezTo>
                      <a:pt x="0" y="1"/>
                      <a:pt x="0" y="1"/>
                      <a:pt x="0" y="2"/>
                    </a:cubicBezTo>
                    <a:cubicBezTo>
                      <a:pt x="4" y="4"/>
                      <a:pt x="8" y="6"/>
                      <a:pt x="13" y="7"/>
                    </a:cubicBezTo>
                    <a:cubicBezTo>
                      <a:pt x="11" y="6"/>
                      <a:pt x="9" y="5"/>
                      <a:pt x="8" y="4"/>
                    </a:cubicBezTo>
                    <a:cubicBezTo>
                      <a:pt x="5" y="3"/>
                      <a:pt x="3" y="2"/>
                      <a:pt x="1" y="1"/>
                    </a:cubicBezTo>
                    <a:cubicBezTo>
                      <a:pt x="0" y="1"/>
                      <a:pt x="0" y="1"/>
                      <a:pt x="0" y="0"/>
                    </a:cubicBezTo>
                  </a:path>
                </a:pathLst>
              </a:custGeom>
              <a:solidFill>
                <a:srgbClr val="DADB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9" name="Freeform 672">
                <a:extLst>
                  <a:ext uri="{FF2B5EF4-FFF2-40B4-BE49-F238E27FC236}">
                    <a16:creationId xmlns:a16="http://schemas.microsoft.com/office/drawing/2014/main" id="{4FF59696-8D89-480D-9493-3D68C96C6173}"/>
                  </a:ext>
                </a:extLst>
              </p:cNvPr>
              <p:cNvSpPr>
                <a:spLocks/>
              </p:cNvSpPr>
              <p:nvPr/>
            </p:nvSpPr>
            <p:spPr bwMode="auto">
              <a:xfrm>
                <a:off x="187" y="1271"/>
                <a:ext cx="110" cy="36"/>
              </a:xfrm>
              <a:custGeom>
                <a:avLst/>
                <a:gdLst>
                  <a:gd name="T0" fmla="*/ 0 w 46"/>
                  <a:gd name="T1" fmla="*/ 0 h 15"/>
                  <a:gd name="T2" fmla="*/ 16 w 46"/>
                  <a:gd name="T3" fmla="*/ 9 h 15"/>
                  <a:gd name="T4" fmla="*/ 46 w 46"/>
                  <a:gd name="T5" fmla="*/ 15 h 15"/>
                  <a:gd name="T6" fmla="*/ 46 w 46"/>
                  <a:gd name="T7" fmla="*/ 13 h 15"/>
                  <a:gd name="T8" fmla="*/ 17 w 46"/>
                  <a:gd name="T9" fmla="*/ 6 h 15"/>
                  <a:gd name="T10" fmla="*/ 17 w 46"/>
                  <a:gd name="T11" fmla="*/ 8 h 15"/>
                  <a:gd name="T12" fmla="*/ 0 w 4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46" h="15">
                    <a:moveTo>
                      <a:pt x="0" y="0"/>
                    </a:moveTo>
                    <a:cubicBezTo>
                      <a:pt x="5" y="3"/>
                      <a:pt x="10" y="7"/>
                      <a:pt x="16" y="9"/>
                    </a:cubicBezTo>
                    <a:cubicBezTo>
                      <a:pt x="24" y="12"/>
                      <a:pt x="34" y="15"/>
                      <a:pt x="46" y="15"/>
                    </a:cubicBezTo>
                    <a:cubicBezTo>
                      <a:pt x="46" y="14"/>
                      <a:pt x="46" y="14"/>
                      <a:pt x="46" y="13"/>
                    </a:cubicBezTo>
                    <a:cubicBezTo>
                      <a:pt x="35" y="12"/>
                      <a:pt x="25" y="9"/>
                      <a:pt x="17" y="6"/>
                    </a:cubicBezTo>
                    <a:cubicBezTo>
                      <a:pt x="17" y="7"/>
                      <a:pt x="17" y="7"/>
                      <a:pt x="17" y="8"/>
                    </a:cubicBezTo>
                    <a:cubicBezTo>
                      <a:pt x="10" y="6"/>
                      <a:pt x="5" y="3"/>
                      <a:pt x="0" y="0"/>
                    </a:cubicBezTo>
                  </a:path>
                </a:pathLst>
              </a:custGeom>
              <a:solidFill>
                <a:srgbClr val="F0F0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0" name="Freeform 673">
                <a:extLst>
                  <a:ext uri="{FF2B5EF4-FFF2-40B4-BE49-F238E27FC236}">
                    <a16:creationId xmlns:a16="http://schemas.microsoft.com/office/drawing/2014/main" id="{CE6E9EC4-CA67-42AA-8D98-45C47609DD3E}"/>
                  </a:ext>
                </a:extLst>
              </p:cNvPr>
              <p:cNvSpPr>
                <a:spLocks/>
              </p:cNvSpPr>
              <p:nvPr/>
            </p:nvSpPr>
            <p:spPr bwMode="auto">
              <a:xfrm>
                <a:off x="227" y="1259"/>
                <a:ext cx="70" cy="43"/>
              </a:xfrm>
              <a:custGeom>
                <a:avLst/>
                <a:gdLst>
                  <a:gd name="T0" fmla="*/ 0 w 29"/>
                  <a:gd name="T1" fmla="*/ 0 h 18"/>
                  <a:gd name="T2" fmla="*/ 0 w 29"/>
                  <a:gd name="T3" fmla="*/ 11 h 18"/>
                  <a:gd name="T4" fmla="*/ 29 w 29"/>
                  <a:gd name="T5" fmla="*/ 18 h 18"/>
                  <a:gd name="T6" fmla="*/ 29 w 29"/>
                  <a:gd name="T7" fmla="*/ 7 h 18"/>
                  <a:gd name="T8" fmla="*/ 0 w 29"/>
                  <a:gd name="T9" fmla="*/ 0 h 18"/>
                </a:gdLst>
                <a:ahLst/>
                <a:cxnLst>
                  <a:cxn ang="0">
                    <a:pos x="T0" y="T1"/>
                  </a:cxn>
                  <a:cxn ang="0">
                    <a:pos x="T2" y="T3"/>
                  </a:cxn>
                  <a:cxn ang="0">
                    <a:pos x="T4" y="T5"/>
                  </a:cxn>
                  <a:cxn ang="0">
                    <a:pos x="T6" y="T7"/>
                  </a:cxn>
                  <a:cxn ang="0">
                    <a:pos x="T8" y="T9"/>
                  </a:cxn>
                </a:cxnLst>
                <a:rect l="0" t="0" r="r" b="b"/>
                <a:pathLst>
                  <a:path w="29" h="18">
                    <a:moveTo>
                      <a:pt x="0" y="0"/>
                    </a:moveTo>
                    <a:cubicBezTo>
                      <a:pt x="0" y="4"/>
                      <a:pt x="0" y="7"/>
                      <a:pt x="0" y="11"/>
                    </a:cubicBezTo>
                    <a:cubicBezTo>
                      <a:pt x="8" y="14"/>
                      <a:pt x="18" y="17"/>
                      <a:pt x="29" y="18"/>
                    </a:cubicBezTo>
                    <a:cubicBezTo>
                      <a:pt x="29" y="15"/>
                      <a:pt x="29" y="11"/>
                      <a:pt x="29" y="7"/>
                    </a:cubicBezTo>
                    <a:cubicBezTo>
                      <a:pt x="18" y="6"/>
                      <a:pt x="8" y="3"/>
                      <a:pt x="0" y="0"/>
                    </a:cubicBezTo>
                  </a:path>
                </a:pathLst>
              </a:custGeom>
              <a:solidFill>
                <a:srgbClr val="E0D2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1" name="Freeform 674">
                <a:extLst>
                  <a:ext uri="{FF2B5EF4-FFF2-40B4-BE49-F238E27FC236}">
                    <a16:creationId xmlns:a16="http://schemas.microsoft.com/office/drawing/2014/main" id="{C04078DA-E518-4795-968F-82A40B52F982}"/>
                  </a:ext>
                </a:extLst>
              </p:cNvPr>
              <p:cNvSpPr>
                <a:spLocks/>
              </p:cNvSpPr>
              <p:nvPr/>
            </p:nvSpPr>
            <p:spPr bwMode="auto">
              <a:xfrm>
                <a:off x="227" y="1250"/>
                <a:ext cx="70" cy="26"/>
              </a:xfrm>
              <a:custGeom>
                <a:avLst/>
                <a:gdLst>
                  <a:gd name="T0" fmla="*/ 0 w 29"/>
                  <a:gd name="T1" fmla="*/ 0 h 11"/>
                  <a:gd name="T2" fmla="*/ 0 w 29"/>
                  <a:gd name="T3" fmla="*/ 4 h 11"/>
                  <a:gd name="T4" fmla="*/ 29 w 29"/>
                  <a:gd name="T5" fmla="*/ 11 h 11"/>
                  <a:gd name="T6" fmla="*/ 29 w 29"/>
                  <a:gd name="T7" fmla="*/ 8 h 11"/>
                  <a:gd name="T8" fmla="*/ 0 w 29"/>
                  <a:gd name="T9" fmla="*/ 0 h 11"/>
                </a:gdLst>
                <a:ahLst/>
                <a:cxnLst>
                  <a:cxn ang="0">
                    <a:pos x="T0" y="T1"/>
                  </a:cxn>
                  <a:cxn ang="0">
                    <a:pos x="T2" y="T3"/>
                  </a:cxn>
                  <a:cxn ang="0">
                    <a:pos x="T4" y="T5"/>
                  </a:cxn>
                  <a:cxn ang="0">
                    <a:pos x="T6" y="T7"/>
                  </a:cxn>
                  <a:cxn ang="0">
                    <a:pos x="T8" y="T9"/>
                  </a:cxn>
                </a:cxnLst>
                <a:rect l="0" t="0" r="r" b="b"/>
                <a:pathLst>
                  <a:path w="29" h="11">
                    <a:moveTo>
                      <a:pt x="0" y="0"/>
                    </a:moveTo>
                    <a:cubicBezTo>
                      <a:pt x="0" y="1"/>
                      <a:pt x="0" y="3"/>
                      <a:pt x="0" y="4"/>
                    </a:cubicBezTo>
                    <a:cubicBezTo>
                      <a:pt x="8" y="7"/>
                      <a:pt x="18" y="10"/>
                      <a:pt x="29" y="11"/>
                    </a:cubicBezTo>
                    <a:cubicBezTo>
                      <a:pt x="29" y="10"/>
                      <a:pt x="29" y="9"/>
                      <a:pt x="29" y="8"/>
                    </a:cubicBezTo>
                    <a:cubicBezTo>
                      <a:pt x="18" y="6"/>
                      <a:pt x="8" y="4"/>
                      <a:pt x="0" y="0"/>
                    </a:cubicBezTo>
                  </a:path>
                </a:pathLst>
              </a:custGeom>
              <a:solidFill>
                <a:srgbClr val="DADB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2" name="Freeform 675">
                <a:extLst>
                  <a:ext uri="{FF2B5EF4-FFF2-40B4-BE49-F238E27FC236}">
                    <a16:creationId xmlns:a16="http://schemas.microsoft.com/office/drawing/2014/main" id="{18711DF0-CC3D-449E-9D93-58825DD638BC}"/>
                  </a:ext>
                </a:extLst>
              </p:cNvPr>
              <p:cNvSpPr>
                <a:spLocks/>
              </p:cNvSpPr>
              <p:nvPr/>
            </p:nvSpPr>
            <p:spPr bwMode="auto">
              <a:xfrm>
                <a:off x="204" y="1238"/>
                <a:ext cx="93" cy="31"/>
              </a:xfrm>
              <a:custGeom>
                <a:avLst/>
                <a:gdLst>
                  <a:gd name="T0" fmla="*/ 0 w 39"/>
                  <a:gd name="T1" fmla="*/ 0 h 13"/>
                  <a:gd name="T2" fmla="*/ 5 w 39"/>
                  <a:gd name="T3" fmla="*/ 3 h 13"/>
                  <a:gd name="T4" fmla="*/ 10 w 39"/>
                  <a:gd name="T5" fmla="*/ 4 h 13"/>
                  <a:gd name="T6" fmla="*/ 10 w 39"/>
                  <a:gd name="T7" fmla="*/ 5 h 13"/>
                  <a:gd name="T8" fmla="*/ 39 w 39"/>
                  <a:gd name="T9" fmla="*/ 13 h 13"/>
                  <a:gd name="T10" fmla="*/ 39 w 39"/>
                  <a:gd name="T11" fmla="*/ 9 h 13"/>
                  <a:gd name="T12" fmla="*/ 0 w 3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39" h="13">
                    <a:moveTo>
                      <a:pt x="0" y="0"/>
                    </a:moveTo>
                    <a:cubicBezTo>
                      <a:pt x="1" y="1"/>
                      <a:pt x="3" y="2"/>
                      <a:pt x="5" y="3"/>
                    </a:cubicBezTo>
                    <a:cubicBezTo>
                      <a:pt x="6" y="3"/>
                      <a:pt x="8" y="4"/>
                      <a:pt x="10" y="4"/>
                    </a:cubicBezTo>
                    <a:cubicBezTo>
                      <a:pt x="10" y="5"/>
                      <a:pt x="10" y="5"/>
                      <a:pt x="10" y="5"/>
                    </a:cubicBezTo>
                    <a:cubicBezTo>
                      <a:pt x="18" y="9"/>
                      <a:pt x="28" y="11"/>
                      <a:pt x="39" y="13"/>
                    </a:cubicBezTo>
                    <a:cubicBezTo>
                      <a:pt x="39" y="11"/>
                      <a:pt x="39" y="10"/>
                      <a:pt x="39" y="9"/>
                    </a:cubicBezTo>
                    <a:cubicBezTo>
                      <a:pt x="26" y="7"/>
                      <a:pt x="11" y="5"/>
                      <a:pt x="0" y="0"/>
                    </a:cubicBezTo>
                  </a:path>
                </a:pathLst>
              </a:custGeom>
              <a:solidFill>
                <a:srgbClr val="D3D3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3" name="Freeform 676">
                <a:extLst>
                  <a:ext uri="{FF2B5EF4-FFF2-40B4-BE49-F238E27FC236}">
                    <a16:creationId xmlns:a16="http://schemas.microsoft.com/office/drawing/2014/main" id="{7BDE1EEF-B469-4633-8212-046ADD4355F2}"/>
                  </a:ext>
                </a:extLst>
              </p:cNvPr>
              <p:cNvSpPr>
                <a:spLocks/>
              </p:cNvSpPr>
              <p:nvPr/>
            </p:nvSpPr>
            <p:spPr bwMode="auto">
              <a:xfrm>
                <a:off x="180" y="1264"/>
                <a:ext cx="0" cy="2"/>
              </a:xfrm>
              <a:custGeom>
                <a:avLst/>
                <a:gdLst>
                  <a:gd name="T0" fmla="*/ 0 h 1"/>
                  <a:gd name="T1" fmla="*/ 1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1"/>
                    </a:cubicBezTo>
                    <a:cubicBezTo>
                      <a:pt x="0" y="1"/>
                      <a:pt x="0" y="0"/>
                      <a:pt x="0" y="0"/>
                    </a:cubicBezTo>
                    <a:cubicBezTo>
                      <a:pt x="0" y="0"/>
                      <a:pt x="0" y="0"/>
                      <a:pt x="0" y="0"/>
                    </a:cubicBezTo>
                  </a:path>
                </a:pathLst>
              </a:custGeom>
              <a:solidFill>
                <a:srgbClr val="E5E4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4" name="Freeform 677">
                <a:extLst>
                  <a:ext uri="{FF2B5EF4-FFF2-40B4-BE49-F238E27FC236}">
                    <a16:creationId xmlns:a16="http://schemas.microsoft.com/office/drawing/2014/main" id="{0616ECAA-0826-4314-8CD0-CF18E5D198FA}"/>
                  </a:ext>
                </a:extLst>
              </p:cNvPr>
              <p:cNvSpPr>
                <a:spLocks/>
              </p:cNvSpPr>
              <p:nvPr/>
            </p:nvSpPr>
            <p:spPr bwMode="auto">
              <a:xfrm>
                <a:off x="180" y="1252"/>
                <a:ext cx="0" cy="12"/>
              </a:xfrm>
              <a:custGeom>
                <a:avLst/>
                <a:gdLst>
                  <a:gd name="T0" fmla="*/ 0 h 5"/>
                  <a:gd name="T1" fmla="*/ 5 h 5"/>
                  <a:gd name="T2" fmla="*/ 5 h 5"/>
                  <a:gd name="T3" fmla="*/ 0 h 5"/>
                  <a:gd name="T4" fmla="*/ 0 h 5"/>
                </a:gdLst>
                <a:ahLst/>
                <a:cxnLst>
                  <a:cxn ang="0">
                    <a:pos x="0" y="T0"/>
                  </a:cxn>
                  <a:cxn ang="0">
                    <a:pos x="0" y="T1"/>
                  </a:cxn>
                  <a:cxn ang="0">
                    <a:pos x="0" y="T2"/>
                  </a:cxn>
                  <a:cxn ang="0">
                    <a:pos x="0" y="T3"/>
                  </a:cxn>
                  <a:cxn ang="0">
                    <a:pos x="0" y="T4"/>
                  </a:cxn>
                </a:cxnLst>
                <a:rect l="0" t="0" r="r" b="b"/>
                <a:pathLst>
                  <a:path h="5">
                    <a:moveTo>
                      <a:pt x="0" y="0"/>
                    </a:moveTo>
                    <a:cubicBezTo>
                      <a:pt x="0" y="2"/>
                      <a:pt x="0" y="3"/>
                      <a:pt x="0" y="5"/>
                    </a:cubicBezTo>
                    <a:cubicBezTo>
                      <a:pt x="0" y="5"/>
                      <a:pt x="0" y="5"/>
                      <a:pt x="0" y="5"/>
                    </a:cubicBezTo>
                    <a:cubicBezTo>
                      <a:pt x="0" y="3"/>
                      <a:pt x="0" y="2"/>
                      <a:pt x="0" y="0"/>
                    </a:cubicBezTo>
                    <a:cubicBezTo>
                      <a:pt x="0" y="0"/>
                      <a:pt x="0" y="0"/>
                      <a:pt x="0" y="0"/>
                    </a:cubicBezTo>
                  </a:path>
                </a:pathLst>
              </a:custGeom>
              <a:solidFill>
                <a:srgbClr val="F0F0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5" name="Freeform 678">
                <a:extLst>
                  <a:ext uri="{FF2B5EF4-FFF2-40B4-BE49-F238E27FC236}">
                    <a16:creationId xmlns:a16="http://schemas.microsoft.com/office/drawing/2014/main" id="{FE7C7076-42EC-4125-8EA4-9711061A12A7}"/>
                  </a:ext>
                </a:extLst>
              </p:cNvPr>
              <p:cNvSpPr>
                <a:spLocks/>
              </p:cNvSpPr>
              <p:nvPr/>
            </p:nvSpPr>
            <p:spPr bwMode="auto">
              <a:xfrm>
                <a:off x="180" y="1233"/>
                <a:ext cx="2" cy="19"/>
              </a:xfrm>
              <a:custGeom>
                <a:avLst/>
                <a:gdLst>
                  <a:gd name="T0" fmla="*/ 1 w 1"/>
                  <a:gd name="T1" fmla="*/ 0 h 8"/>
                  <a:gd name="T2" fmla="*/ 0 w 1"/>
                  <a:gd name="T3" fmla="*/ 8 h 8"/>
                  <a:gd name="T4" fmla="*/ 0 w 1"/>
                  <a:gd name="T5" fmla="*/ 8 h 8"/>
                  <a:gd name="T6" fmla="*/ 1 w 1"/>
                  <a:gd name="T7" fmla="*/ 0 h 8"/>
                </a:gdLst>
                <a:ahLst/>
                <a:cxnLst>
                  <a:cxn ang="0">
                    <a:pos x="T0" y="T1"/>
                  </a:cxn>
                  <a:cxn ang="0">
                    <a:pos x="T2" y="T3"/>
                  </a:cxn>
                  <a:cxn ang="0">
                    <a:pos x="T4" y="T5"/>
                  </a:cxn>
                  <a:cxn ang="0">
                    <a:pos x="T6" y="T7"/>
                  </a:cxn>
                </a:cxnLst>
                <a:rect l="0" t="0" r="r" b="b"/>
                <a:pathLst>
                  <a:path w="1" h="8">
                    <a:moveTo>
                      <a:pt x="1" y="0"/>
                    </a:moveTo>
                    <a:cubicBezTo>
                      <a:pt x="1" y="2"/>
                      <a:pt x="0" y="5"/>
                      <a:pt x="0" y="8"/>
                    </a:cubicBezTo>
                    <a:cubicBezTo>
                      <a:pt x="0" y="8"/>
                      <a:pt x="0" y="8"/>
                      <a:pt x="0" y="8"/>
                    </a:cubicBezTo>
                    <a:cubicBezTo>
                      <a:pt x="0" y="5"/>
                      <a:pt x="1" y="2"/>
                      <a:pt x="1" y="0"/>
                    </a:cubicBezTo>
                  </a:path>
                </a:pathLst>
              </a:custGeom>
              <a:solidFill>
                <a:srgbClr val="E0D2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6" name="Freeform 679">
                <a:extLst>
                  <a:ext uri="{FF2B5EF4-FFF2-40B4-BE49-F238E27FC236}">
                    <a16:creationId xmlns:a16="http://schemas.microsoft.com/office/drawing/2014/main" id="{5B91DE17-0114-4FA2-8857-EC9CABF53F8D}"/>
                  </a:ext>
                </a:extLst>
              </p:cNvPr>
              <p:cNvSpPr>
                <a:spLocks/>
              </p:cNvSpPr>
              <p:nvPr/>
            </p:nvSpPr>
            <p:spPr bwMode="auto">
              <a:xfrm>
                <a:off x="180" y="1264"/>
                <a:ext cx="7" cy="7"/>
              </a:xfrm>
              <a:custGeom>
                <a:avLst/>
                <a:gdLst>
                  <a:gd name="T0" fmla="*/ 0 w 3"/>
                  <a:gd name="T1" fmla="*/ 0 h 3"/>
                  <a:gd name="T2" fmla="*/ 0 w 3"/>
                  <a:gd name="T3" fmla="*/ 1 h 3"/>
                  <a:gd name="T4" fmla="*/ 3 w 3"/>
                  <a:gd name="T5" fmla="*/ 3 h 3"/>
                  <a:gd name="T6" fmla="*/ 0 w 3"/>
                  <a:gd name="T7" fmla="*/ 0 h 3"/>
                </a:gdLst>
                <a:ahLst/>
                <a:cxnLst>
                  <a:cxn ang="0">
                    <a:pos x="T0" y="T1"/>
                  </a:cxn>
                  <a:cxn ang="0">
                    <a:pos x="T2" y="T3"/>
                  </a:cxn>
                  <a:cxn ang="0">
                    <a:pos x="T4" y="T5"/>
                  </a:cxn>
                  <a:cxn ang="0">
                    <a:pos x="T6" y="T7"/>
                  </a:cxn>
                </a:cxnLst>
                <a:rect l="0" t="0" r="r" b="b"/>
                <a:pathLst>
                  <a:path w="3" h="3">
                    <a:moveTo>
                      <a:pt x="0" y="0"/>
                    </a:moveTo>
                    <a:cubicBezTo>
                      <a:pt x="0" y="0"/>
                      <a:pt x="0" y="1"/>
                      <a:pt x="0" y="1"/>
                    </a:cubicBezTo>
                    <a:cubicBezTo>
                      <a:pt x="1" y="1"/>
                      <a:pt x="2" y="2"/>
                      <a:pt x="3" y="3"/>
                    </a:cubicBezTo>
                    <a:cubicBezTo>
                      <a:pt x="2" y="2"/>
                      <a:pt x="1" y="1"/>
                      <a:pt x="0" y="0"/>
                    </a:cubicBezTo>
                  </a:path>
                </a:pathLst>
              </a:custGeom>
              <a:solidFill>
                <a:srgbClr val="F0F0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7" name="Freeform 680">
                <a:extLst>
                  <a:ext uri="{FF2B5EF4-FFF2-40B4-BE49-F238E27FC236}">
                    <a16:creationId xmlns:a16="http://schemas.microsoft.com/office/drawing/2014/main" id="{B3F2E111-866E-4D0A-BCBB-2AFBD75E5A0E}"/>
                  </a:ext>
                </a:extLst>
              </p:cNvPr>
              <p:cNvSpPr>
                <a:spLocks/>
              </p:cNvSpPr>
              <p:nvPr/>
            </p:nvSpPr>
            <p:spPr bwMode="auto">
              <a:xfrm>
                <a:off x="180" y="1252"/>
                <a:ext cx="47" cy="38"/>
              </a:xfrm>
              <a:custGeom>
                <a:avLst/>
                <a:gdLst>
                  <a:gd name="T0" fmla="*/ 0 w 20"/>
                  <a:gd name="T1" fmla="*/ 0 h 16"/>
                  <a:gd name="T2" fmla="*/ 0 w 20"/>
                  <a:gd name="T3" fmla="*/ 5 h 16"/>
                  <a:gd name="T4" fmla="*/ 3 w 20"/>
                  <a:gd name="T5" fmla="*/ 8 h 16"/>
                  <a:gd name="T6" fmla="*/ 20 w 20"/>
                  <a:gd name="T7" fmla="*/ 16 h 16"/>
                  <a:gd name="T8" fmla="*/ 20 w 20"/>
                  <a:gd name="T9" fmla="*/ 14 h 16"/>
                  <a:gd name="T10" fmla="*/ 0 w 20"/>
                  <a:gd name="T11" fmla="*/ 0 h 16"/>
                </a:gdLst>
                <a:ahLst/>
                <a:cxnLst>
                  <a:cxn ang="0">
                    <a:pos x="T0" y="T1"/>
                  </a:cxn>
                  <a:cxn ang="0">
                    <a:pos x="T2" y="T3"/>
                  </a:cxn>
                  <a:cxn ang="0">
                    <a:pos x="T4" y="T5"/>
                  </a:cxn>
                  <a:cxn ang="0">
                    <a:pos x="T6" y="T7"/>
                  </a:cxn>
                  <a:cxn ang="0">
                    <a:pos x="T8" y="T9"/>
                  </a:cxn>
                  <a:cxn ang="0">
                    <a:pos x="T10" y="T11"/>
                  </a:cxn>
                </a:cxnLst>
                <a:rect l="0" t="0" r="r" b="b"/>
                <a:pathLst>
                  <a:path w="20" h="16">
                    <a:moveTo>
                      <a:pt x="0" y="0"/>
                    </a:moveTo>
                    <a:cubicBezTo>
                      <a:pt x="0" y="2"/>
                      <a:pt x="0" y="3"/>
                      <a:pt x="0" y="5"/>
                    </a:cubicBezTo>
                    <a:cubicBezTo>
                      <a:pt x="1" y="6"/>
                      <a:pt x="2" y="7"/>
                      <a:pt x="3" y="8"/>
                    </a:cubicBezTo>
                    <a:cubicBezTo>
                      <a:pt x="8" y="11"/>
                      <a:pt x="13" y="14"/>
                      <a:pt x="20" y="16"/>
                    </a:cubicBezTo>
                    <a:cubicBezTo>
                      <a:pt x="20" y="15"/>
                      <a:pt x="20" y="15"/>
                      <a:pt x="20" y="14"/>
                    </a:cubicBezTo>
                    <a:cubicBezTo>
                      <a:pt x="10" y="10"/>
                      <a:pt x="3" y="5"/>
                      <a:pt x="0" y="0"/>
                    </a:cubicBezTo>
                  </a:path>
                </a:pathLst>
              </a:custGeom>
              <a:solidFill>
                <a:srgbClr val="F6F6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8" name="Freeform 681">
                <a:extLst>
                  <a:ext uri="{FF2B5EF4-FFF2-40B4-BE49-F238E27FC236}">
                    <a16:creationId xmlns:a16="http://schemas.microsoft.com/office/drawing/2014/main" id="{81CD8CAA-A586-4A89-8DCB-CC459A9D0710}"/>
                  </a:ext>
                </a:extLst>
              </p:cNvPr>
              <p:cNvSpPr>
                <a:spLocks/>
              </p:cNvSpPr>
              <p:nvPr/>
            </p:nvSpPr>
            <p:spPr bwMode="auto">
              <a:xfrm>
                <a:off x="180" y="1231"/>
                <a:ext cx="47" cy="54"/>
              </a:xfrm>
              <a:custGeom>
                <a:avLst/>
                <a:gdLst>
                  <a:gd name="T0" fmla="*/ 2 w 20"/>
                  <a:gd name="T1" fmla="*/ 0 h 23"/>
                  <a:gd name="T2" fmla="*/ 1 w 20"/>
                  <a:gd name="T3" fmla="*/ 1 h 23"/>
                  <a:gd name="T4" fmla="*/ 0 w 20"/>
                  <a:gd name="T5" fmla="*/ 9 h 23"/>
                  <a:gd name="T6" fmla="*/ 20 w 20"/>
                  <a:gd name="T7" fmla="*/ 23 h 23"/>
                  <a:gd name="T8" fmla="*/ 20 w 20"/>
                  <a:gd name="T9" fmla="*/ 12 h 23"/>
                  <a:gd name="T10" fmla="*/ 2 w 20"/>
                  <a:gd name="T11" fmla="*/ 1 h 23"/>
                  <a:gd name="T12" fmla="*/ 2 w 20"/>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0" h="23">
                    <a:moveTo>
                      <a:pt x="2" y="0"/>
                    </a:moveTo>
                    <a:cubicBezTo>
                      <a:pt x="2" y="1"/>
                      <a:pt x="1" y="1"/>
                      <a:pt x="1" y="1"/>
                    </a:cubicBezTo>
                    <a:cubicBezTo>
                      <a:pt x="1" y="3"/>
                      <a:pt x="0" y="6"/>
                      <a:pt x="0" y="9"/>
                    </a:cubicBezTo>
                    <a:cubicBezTo>
                      <a:pt x="3" y="14"/>
                      <a:pt x="10" y="19"/>
                      <a:pt x="20" y="23"/>
                    </a:cubicBezTo>
                    <a:cubicBezTo>
                      <a:pt x="20" y="19"/>
                      <a:pt x="20" y="16"/>
                      <a:pt x="20" y="12"/>
                    </a:cubicBezTo>
                    <a:cubicBezTo>
                      <a:pt x="12" y="9"/>
                      <a:pt x="6" y="5"/>
                      <a:pt x="2" y="1"/>
                    </a:cubicBezTo>
                    <a:cubicBezTo>
                      <a:pt x="2" y="1"/>
                      <a:pt x="2" y="0"/>
                      <a:pt x="2" y="0"/>
                    </a:cubicBezTo>
                  </a:path>
                </a:pathLst>
              </a:custGeom>
              <a:solidFill>
                <a:srgbClr val="EDE5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9" name="Freeform 682">
                <a:extLst>
                  <a:ext uri="{FF2B5EF4-FFF2-40B4-BE49-F238E27FC236}">
                    <a16:creationId xmlns:a16="http://schemas.microsoft.com/office/drawing/2014/main" id="{8EC69AA2-E89F-447A-8095-EEAC27EC9FD8}"/>
                  </a:ext>
                </a:extLst>
              </p:cNvPr>
              <p:cNvSpPr>
                <a:spLocks/>
              </p:cNvSpPr>
              <p:nvPr/>
            </p:nvSpPr>
            <p:spPr bwMode="auto">
              <a:xfrm>
                <a:off x="184" y="1233"/>
                <a:ext cx="43" cy="26"/>
              </a:xfrm>
              <a:custGeom>
                <a:avLst/>
                <a:gdLst>
                  <a:gd name="T0" fmla="*/ 0 w 18"/>
                  <a:gd name="T1" fmla="*/ 0 h 11"/>
                  <a:gd name="T2" fmla="*/ 18 w 18"/>
                  <a:gd name="T3" fmla="*/ 11 h 11"/>
                  <a:gd name="T4" fmla="*/ 18 w 18"/>
                  <a:gd name="T5" fmla="*/ 7 h 11"/>
                  <a:gd name="T6" fmla="*/ 13 w 18"/>
                  <a:gd name="T7" fmla="*/ 5 h 11"/>
                  <a:gd name="T8" fmla="*/ 0 w 18"/>
                  <a:gd name="T9" fmla="*/ 0 h 11"/>
                </a:gdLst>
                <a:ahLst/>
                <a:cxnLst>
                  <a:cxn ang="0">
                    <a:pos x="T0" y="T1"/>
                  </a:cxn>
                  <a:cxn ang="0">
                    <a:pos x="T2" y="T3"/>
                  </a:cxn>
                  <a:cxn ang="0">
                    <a:pos x="T4" y="T5"/>
                  </a:cxn>
                  <a:cxn ang="0">
                    <a:pos x="T6" y="T7"/>
                  </a:cxn>
                  <a:cxn ang="0">
                    <a:pos x="T8" y="T9"/>
                  </a:cxn>
                </a:cxnLst>
                <a:rect l="0" t="0" r="r" b="b"/>
                <a:pathLst>
                  <a:path w="18" h="11">
                    <a:moveTo>
                      <a:pt x="0" y="0"/>
                    </a:moveTo>
                    <a:cubicBezTo>
                      <a:pt x="4" y="4"/>
                      <a:pt x="10" y="8"/>
                      <a:pt x="18" y="11"/>
                    </a:cubicBezTo>
                    <a:cubicBezTo>
                      <a:pt x="18" y="10"/>
                      <a:pt x="18" y="8"/>
                      <a:pt x="18" y="7"/>
                    </a:cubicBezTo>
                    <a:cubicBezTo>
                      <a:pt x="16" y="7"/>
                      <a:pt x="14" y="6"/>
                      <a:pt x="13" y="5"/>
                    </a:cubicBezTo>
                    <a:cubicBezTo>
                      <a:pt x="8" y="4"/>
                      <a:pt x="4" y="2"/>
                      <a:pt x="0" y="0"/>
                    </a:cubicBezTo>
                  </a:path>
                </a:pathLst>
              </a:custGeom>
              <a:solidFill>
                <a:srgbClr val="EAEB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0" name="Freeform 683">
                <a:extLst>
                  <a:ext uri="{FF2B5EF4-FFF2-40B4-BE49-F238E27FC236}">
                    <a16:creationId xmlns:a16="http://schemas.microsoft.com/office/drawing/2014/main" id="{6E95E4A2-FBEC-4CF5-B6E5-C47EE28A621A}"/>
                  </a:ext>
                </a:extLst>
              </p:cNvPr>
              <p:cNvSpPr>
                <a:spLocks/>
              </p:cNvSpPr>
              <p:nvPr/>
            </p:nvSpPr>
            <p:spPr bwMode="auto">
              <a:xfrm>
                <a:off x="215" y="1245"/>
                <a:ext cx="12" cy="5"/>
              </a:xfrm>
              <a:custGeom>
                <a:avLst/>
                <a:gdLst>
                  <a:gd name="T0" fmla="*/ 0 w 5"/>
                  <a:gd name="T1" fmla="*/ 0 h 2"/>
                  <a:gd name="T2" fmla="*/ 5 w 5"/>
                  <a:gd name="T3" fmla="*/ 2 h 2"/>
                  <a:gd name="T4" fmla="*/ 5 w 5"/>
                  <a:gd name="T5" fmla="*/ 1 h 2"/>
                  <a:gd name="T6" fmla="*/ 0 w 5"/>
                  <a:gd name="T7" fmla="*/ 0 h 2"/>
                </a:gdLst>
                <a:ahLst/>
                <a:cxnLst>
                  <a:cxn ang="0">
                    <a:pos x="T0" y="T1"/>
                  </a:cxn>
                  <a:cxn ang="0">
                    <a:pos x="T2" y="T3"/>
                  </a:cxn>
                  <a:cxn ang="0">
                    <a:pos x="T4" y="T5"/>
                  </a:cxn>
                  <a:cxn ang="0">
                    <a:pos x="T6" y="T7"/>
                  </a:cxn>
                </a:cxnLst>
                <a:rect l="0" t="0" r="r" b="b"/>
                <a:pathLst>
                  <a:path w="5" h="2">
                    <a:moveTo>
                      <a:pt x="0" y="0"/>
                    </a:moveTo>
                    <a:cubicBezTo>
                      <a:pt x="1" y="1"/>
                      <a:pt x="3" y="2"/>
                      <a:pt x="5" y="2"/>
                    </a:cubicBezTo>
                    <a:cubicBezTo>
                      <a:pt x="5" y="2"/>
                      <a:pt x="5" y="2"/>
                      <a:pt x="5" y="1"/>
                    </a:cubicBezTo>
                    <a:cubicBezTo>
                      <a:pt x="3" y="1"/>
                      <a:pt x="1" y="0"/>
                      <a:pt x="0" y="0"/>
                    </a:cubicBezTo>
                  </a:path>
                </a:pathLst>
              </a:custGeom>
              <a:solidFill>
                <a:srgbClr val="E6E6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1" name="Freeform 684">
                <a:extLst>
                  <a:ext uri="{FF2B5EF4-FFF2-40B4-BE49-F238E27FC236}">
                    <a16:creationId xmlns:a16="http://schemas.microsoft.com/office/drawing/2014/main" id="{63B6E3DC-B2FB-4001-B6DE-17EEAE8DAE7F}"/>
                  </a:ext>
                </a:extLst>
              </p:cNvPr>
              <p:cNvSpPr>
                <a:spLocks noEditPoints="1"/>
              </p:cNvSpPr>
              <p:nvPr/>
            </p:nvSpPr>
            <p:spPr bwMode="auto">
              <a:xfrm>
                <a:off x="3" y="1"/>
                <a:ext cx="337" cy="1218"/>
              </a:xfrm>
              <a:custGeom>
                <a:avLst/>
                <a:gdLst>
                  <a:gd name="T0" fmla="*/ 66 w 141"/>
                  <a:gd name="T1" fmla="*/ 511 h 511"/>
                  <a:gd name="T2" fmla="*/ 6 w 141"/>
                  <a:gd name="T3" fmla="*/ 440 h 511"/>
                  <a:gd name="T4" fmla="*/ 0 w 141"/>
                  <a:gd name="T5" fmla="*/ 392 h 511"/>
                  <a:gd name="T6" fmla="*/ 0 w 141"/>
                  <a:gd name="T7" fmla="*/ 392 h 511"/>
                  <a:gd name="T8" fmla="*/ 0 w 141"/>
                  <a:gd name="T9" fmla="*/ 392 h 511"/>
                  <a:gd name="T10" fmla="*/ 0 w 141"/>
                  <a:gd name="T11" fmla="*/ 392 h 511"/>
                  <a:gd name="T12" fmla="*/ 0 w 141"/>
                  <a:gd name="T13" fmla="*/ 391 h 511"/>
                  <a:gd name="T14" fmla="*/ 0 w 141"/>
                  <a:gd name="T15" fmla="*/ 391 h 511"/>
                  <a:gd name="T16" fmla="*/ 77 w 141"/>
                  <a:gd name="T17" fmla="*/ 166 h 511"/>
                  <a:gd name="T18" fmla="*/ 77 w 141"/>
                  <a:gd name="T19" fmla="*/ 166 h 511"/>
                  <a:gd name="T20" fmla="*/ 77 w 141"/>
                  <a:gd name="T21" fmla="*/ 166 h 511"/>
                  <a:gd name="T22" fmla="*/ 77 w 141"/>
                  <a:gd name="T23" fmla="*/ 166 h 511"/>
                  <a:gd name="T24" fmla="*/ 77 w 141"/>
                  <a:gd name="T25" fmla="*/ 166 h 511"/>
                  <a:gd name="T26" fmla="*/ 77 w 141"/>
                  <a:gd name="T27" fmla="*/ 166 h 511"/>
                  <a:gd name="T28" fmla="*/ 54 w 141"/>
                  <a:gd name="T29" fmla="*/ 13 h 511"/>
                  <a:gd name="T30" fmla="*/ 90 w 141"/>
                  <a:gd name="T31" fmla="*/ 37 h 511"/>
                  <a:gd name="T32" fmla="*/ 77 w 141"/>
                  <a:gd name="T33" fmla="*/ 166 h 511"/>
                  <a:gd name="T34" fmla="*/ 94 w 141"/>
                  <a:gd name="T35" fmla="*/ 116 h 511"/>
                  <a:gd name="T36" fmla="*/ 98 w 141"/>
                  <a:gd name="T37" fmla="*/ 110 h 511"/>
                  <a:gd name="T38" fmla="*/ 102 w 141"/>
                  <a:gd name="T39" fmla="*/ 97 h 511"/>
                  <a:gd name="T40" fmla="*/ 81 w 141"/>
                  <a:gd name="T41" fmla="*/ 20 h 511"/>
                  <a:gd name="T42" fmla="*/ 54 w 141"/>
                  <a:gd name="T43" fmla="*/ 13 h 511"/>
                  <a:gd name="T44" fmla="*/ 85 w 141"/>
                  <a:gd name="T45" fmla="*/ 5 h 511"/>
                  <a:gd name="T46" fmla="*/ 141 w 141"/>
                  <a:gd name="T47" fmla="*/ 0 h 511"/>
                  <a:gd name="T48" fmla="*/ 141 w 141"/>
                  <a:gd name="T49" fmla="*/ 0 h 511"/>
                  <a:gd name="T50" fmla="*/ 141 w 141"/>
                  <a:gd name="T51" fmla="*/ 0 h 511"/>
                  <a:gd name="T52" fmla="*/ 141 w 141"/>
                  <a:gd name="T53" fmla="*/ 0 h 511"/>
                  <a:gd name="T54" fmla="*/ 141 w 141"/>
                  <a:gd name="T55" fmla="*/ 0 h 511"/>
                  <a:gd name="T56" fmla="*/ 141 w 141"/>
                  <a:gd name="T57" fmla="*/ 0 h 511"/>
                  <a:gd name="T58" fmla="*/ 141 w 141"/>
                  <a:gd name="T59" fmla="*/ 0 h 511"/>
                  <a:gd name="T60" fmla="*/ 141 w 141"/>
                  <a:gd name="T61" fmla="*/ 0 h 511"/>
                  <a:gd name="T62" fmla="*/ 141 w 141"/>
                  <a:gd name="T63" fmla="*/ 0 h 511"/>
                  <a:gd name="T64" fmla="*/ 141 w 141"/>
                  <a:gd name="T65" fmla="*/ 0 h 511"/>
                  <a:gd name="T66" fmla="*/ 141 w 141"/>
                  <a:gd name="T67" fmla="*/ 0 h 511"/>
                  <a:gd name="T68" fmla="*/ 141 w 141"/>
                  <a:gd name="T69" fmla="*/ 0 h 511"/>
                  <a:gd name="T70" fmla="*/ 141 w 141"/>
                  <a:gd name="T71" fmla="*/ 0 h 511"/>
                  <a:gd name="T72" fmla="*/ 141 w 141"/>
                  <a:gd name="T73" fmla="*/ 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 h="511">
                    <a:moveTo>
                      <a:pt x="0" y="392"/>
                    </a:moveTo>
                    <a:cubicBezTo>
                      <a:pt x="0" y="453"/>
                      <a:pt x="26" y="491"/>
                      <a:pt x="66" y="511"/>
                    </a:cubicBezTo>
                    <a:cubicBezTo>
                      <a:pt x="66" y="511"/>
                      <a:pt x="66" y="511"/>
                      <a:pt x="66" y="511"/>
                    </a:cubicBezTo>
                    <a:cubicBezTo>
                      <a:pt x="38" y="497"/>
                      <a:pt x="16" y="474"/>
                      <a:pt x="6" y="440"/>
                    </a:cubicBezTo>
                    <a:cubicBezTo>
                      <a:pt x="6" y="440"/>
                      <a:pt x="6" y="440"/>
                      <a:pt x="6" y="440"/>
                    </a:cubicBezTo>
                    <a:cubicBezTo>
                      <a:pt x="2" y="426"/>
                      <a:pt x="0" y="410"/>
                      <a:pt x="0" y="392"/>
                    </a:cubicBezTo>
                    <a:moveTo>
                      <a:pt x="0" y="392"/>
                    </a:moveTo>
                    <a:cubicBezTo>
                      <a:pt x="0" y="392"/>
                      <a:pt x="0" y="392"/>
                      <a:pt x="0" y="392"/>
                    </a:cubicBezTo>
                    <a:cubicBezTo>
                      <a:pt x="0" y="392"/>
                      <a:pt x="0" y="392"/>
                      <a:pt x="0" y="392"/>
                    </a:cubicBezTo>
                    <a:moveTo>
                      <a:pt x="0" y="392"/>
                    </a:moveTo>
                    <a:cubicBezTo>
                      <a:pt x="0" y="392"/>
                      <a:pt x="0" y="392"/>
                      <a:pt x="0" y="392"/>
                    </a:cubicBezTo>
                    <a:cubicBezTo>
                      <a:pt x="0" y="392"/>
                      <a:pt x="0" y="392"/>
                      <a:pt x="0" y="392"/>
                    </a:cubicBezTo>
                    <a:moveTo>
                      <a:pt x="0" y="391"/>
                    </a:moveTo>
                    <a:cubicBezTo>
                      <a:pt x="0" y="391"/>
                      <a:pt x="0" y="391"/>
                      <a:pt x="0" y="391"/>
                    </a:cubicBezTo>
                    <a:cubicBezTo>
                      <a:pt x="0" y="392"/>
                      <a:pt x="0" y="392"/>
                      <a:pt x="0" y="392"/>
                    </a:cubicBezTo>
                    <a:cubicBezTo>
                      <a:pt x="0" y="392"/>
                      <a:pt x="0" y="392"/>
                      <a:pt x="0" y="391"/>
                    </a:cubicBezTo>
                    <a:moveTo>
                      <a:pt x="77" y="166"/>
                    </a:moveTo>
                    <a:cubicBezTo>
                      <a:pt x="77" y="166"/>
                      <a:pt x="77" y="166"/>
                      <a:pt x="77" y="166"/>
                    </a:cubicBezTo>
                    <a:cubicBezTo>
                      <a:pt x="77" y="166"/>
                      <a:pt x="77" y="166"/>
                      <a:pt x="77" y="166"/>
                    </a:cubicBezTo>
                    <a:moveTo>
                      <a:pt x="77" y="166"/>
                    </a:moveTo>
                    <a:cubicBezTo>
                      <a:pt x="77" y="166"/>
                      <a:pt x="77" y="166"/>
                      <a:pt x="77" y="166"/>
                    </a:cubicBezTo>
                    <a:cubicBezTo>
                      <a:pt x="77" y="166"/>
                      <a:pt x="77" y="166"/>
                      <a:pt x="77" y="166"/>
                    </a:cubicBezTo>
                    <a:moveTo>
                      <a:pt x="77" y="166"/>
                    </a:moveTo>
                    <a:cubicBezTo>
                      <a:pt x="77" y="166"/>
                      <a:pt x="77" y="166"/>
                      <a:pt x="77" y="166"/>
                    </a:cubicBezTo>
                    <a:cubicBezTo>
                      <a:pt x="77" y="166"/>
                      <a:pt x="77" y="166"/>
                      <a:pt x="77" y="166"/>
                    </a:cubicBezTo>
                    <a:moveTo>
                      <a:pt x="77" y="166"/>
                    </a:moveTo>
                    <a:cubicBezTo>
                      <a:pt x="77" y="166"/>
                      <a:pt x="77" y="166"/>
                      <a:pt x="77" y="166"/>
                    </a:cubicBezTo>
                    <a:cubicBezTo>
                      <a:pt x="77" y="166"/>
                      <a:pt x="77" y="166"/>
                      <a:pt x="77" y="166"/>
                    </a:cubicBezTo>
                    <a:moveTo>
                      <a:pt x="54" y="13"/>
                    </a:moveTo>
                    <a:cubicBezTo>
                      <a:pt x="54" y="13"/>
                      <a:pt x="54" y="13"/>
                      <a:pt x="54" y="13"/>
                    </a:cubicBezTo>
                    <a:cubicBezTo>
                      <a:pt x="53" y="13"/>
                      <a:pt x="54" y="20"/>
                      <a:pt x="69" y="23"/>
                    </a:cubicBezTo>
                    <a:cubicBezTo>
                      <a:pt x="83" y="26"/>
                      <a:pt x="89" y="35"/>
                      <a:pt x="90" y="37"/>
                    </a:cubicBezTo>
                    <a:cubicBezTo>
                      <a:pt x="99" y="53"/>
                      <a:pt x="107" y="77"/>
                      <a:pt x="97" y="109"/>
                    </a:cubicBezTo>
                    <a:cubicBezTo>
                      <a:pt x="85" y="126"/>
                      <a:pt x="77" y="147"/>
                      <a:pt x="77" y="166"/>
                    </a:cubicBezTo>
                    <a:cubicBezTo>
                      <a:pt x="77" y="148"/>
                      <a:pt x="84" y="130"/>
                      <a:pt x="94" y="114"/>
                    </a:cubicBezTo>
                    <a:cubicBezTo>
                      <a:pt x="94" y="115"/>
                      <a:pt x="94" y="115"/>
                      <a:pt x="94" y="116"/>
                    </a:cubicBezTo>
                    <a:cubicBezTo>
                      <a:pt x="96" y="114"/>
                      <a:pt x="97" y="112"/>
                      <a:pt x="98" y="110"/>
                    </a:cubicBezTo>
                    <a:cubicBezTo>
                      <a:pt x="98" y="110"/>
                      <a:pt x="98" y="110"/>
                      <a:pt x="98" y="110"/>
                    </a:cubicBezTo>
                    <a:cubicBezTo>
                      <a:pt x="98" y="110"/>
                      <a:pt x="98" y="110"/>
                      <a:pt x="98" y="110"/>
                    </a:cubicBezTo>
                    <a:cubicBezTo>
                      <a:pt x="100" y="106"/>
                      <a:pt x="101" y="101"/>
                      <a:pt x="102" y="97"/>
                    </a:cubicBezTo>
                    <a:cubicBezTo>
                      <a:pt x="102" y="97"/>
                      <a:pt x="102" y="97"/>
                      <a:pt x="102" y="97"/>
                    </a:cubicBezTo>
                    <a:cubicBezTo>
                      <a:pt x="109" y="59"/>
                      <a:pt x="92" y="32"/>
                      <a:pt x="81" y="20"/>
                    </a:cubicBezTo>
                    <a:cubicBezTo>
                      <a:pt x="79" y="20"/>
                      <a:pt x="78" y="19"/>
                      <a:pt x="77" y="19"/>
                    </a:cubicBezTo>
                    <a:cubicBezTo>
                      <a:pt x="65" y="17"/>
                      <a:pt x="54" y="15"/>
                      <a:pt x="54" y="13"/>
                    </a:cubicBezTo>
                    <a:moveTo>
                      <a:pt x="141" y="0"/>
                    </a:moveTo>
                    <a:cubicBezTo>
                      <a:pt x="118" y="0"/>
                      <a:pt x="98" y="2"/>
                      <a:pt x="85" y="5"/>
                    </a:cubicBezTo>
                    <a:cubicBezTo>
                      <a:pt x="85" y="5"/>
                      <a:pt x="85" y="5"/>
                      <a:pt x="85" y="5"/>
                    </a:cubicBezTo>
                    <a:cubicBezTo>
                      <a:pt x="98" y="2"/>
                      <a:pt x="118" y="0"/>
                      <a:pt x="141" y="0"/>
                    </a:cubicBezTo>
                    <a:moveTo>
                      <a:pt x="141" y="0"/>
                    </a:moveTo>
                    <a:cubicBezTo>
                      <a:pt x="141" y="0"/>
                      <a:pt x="141" y="0"/>
                      <a:pt x="141" y="0"/>
                    </a:cubicBezTo>
                    <a:cubicBezTo>
                      <a:pt x="141" y="0"/>
                      <a:pt x="141" y="0"/>
                      <a:pt x="141" y="0"/>
                    </a:cubicBezTo>
                    <a:moveTo>
                      <a:pt x="141" y="0"/>
                    </a:moveTo>
                    <a:cubicBezTo>
                      <a:pt x="141" y="0"/>
                      <a:pt x="141" y="0"/>
                      <a:pt x="141" y="0"/>
                    </a:cubicBezTo>
                    <a:cubicBezTo>
                      <a:pt x="141" y="0"/>
                      <a:pt x="141" y="0"/>
                      <a:pt x="141" y="0"/>
                    </a:cubicBezTo>
                    <a:moveTo>
                      <a:pt x="141" y="0"/>
                    </a:moveTo>
                    <a:cubicBezTo>
                      <a:pt x="141" y="0"/>
                      <a:pt x="141" y="0"/>
                      <a:pt x="141" y="0"/>
                    </a:cubicBezTo>
                    <a:cubicBezTo>
                      <a:pt x="141" y="0"/>
                      <a:pt x="141" y="0"/>
                      <a:pt x="141" y="0"/>
                    </a:cubicBezTo>
                    <a:moveTo>
                      <a:pt x="141" y="0"/>
                    </a:moveTo>
                    <a:cubicBezTo>
                      <a:pt x="141" y="0"/>
                      <a:pt x="141" y="0"/>
                      <a:pt x="141" y="0"/>
                    </a:cubicBezTo>
                    <a:cubicBezTo>
                      <a:pt x="141" y="0"/>
                      <a:pt x="141" y="0"/>
                      <a:pt x="141" y="0"/>
                    </a:cubicBezTo>
                    <a:moveTo>
                      <a:pt x="141" y="0"/>
                    </a:moveTo>
                    <a:cubicBezTo>
                      <a:pt x="141" y="0"/>
                      <a:pt x="141" y="0"/>
                      <a:pt x="141" y="0"/>
                    </a:cubicBezTo>
                    <a:cubicBezTo>
                      <a:pt x="141" y="0"/>
                      <a:pt x="141" y="0"/>
                      <a:pt x="141" y="0"/>
                    </a:cubicBezTo>
                    <a:moveTo>
                      <a:pt x="141" y="0"/>
                    </a:moveTo>
                    <a:cubicBezTo>
                      <a:pt x="141" y="0"/>
                      <a:pt x="141" y="0"/>
                      <a:pt x="141" y="0"/>
                    </a:cubicBezTo>
                    <a:cubicBezTo>
                      <a:pt x="141" y="0"/>
                      <a:pt x="141" y="0"/>
                      <a:pt x="141" y="0"/>
                    </a:cubicBezTo>
                    <a:moveTo>
                      <a:pt x="141" y="0"/>
                    </a:moveTo>
                    <a:cubicBezTo>
                      <a:pt x="141" y="0"/>
                      <a:pt x="141" y="0"/>
                      <a:pt x="141" y="0"/>
                    </a:cubicBezTo>
                    <a:cubicBezTo>
                      <a:pt x="141" y="0"/>
                      <a:pt x="141" y="0"/>
                      <a:pt x="141" y="0"/>
                    </a:cubicBezTo>
                    <a:moveTo>
                      <a:pt x="141" y="0"/>
                    </a:moveTo>
                    <a:cubicBezTo>
                      <a:pt x="141" y="0"/>
                      <a:pt x="141" y="0"/>
                      <a:pt x="141" y="0"/>
                    </a:cubicBezTo>
                    <a:cubicBezTo>
                      <a:pt x="141" y="0"/>
                      <a:pt x="141" y="0"/>
                      <a:pt x="141" y="0"/>
                    </a:cubicBezTo>
                    <a:moveTo>
                      <a:pt x="141" y="0"/>
                    </a:moveTo>
                    <a:cubicBezTo>
                      <a:pt x="141" y="0"/>
                      <a:pt x="141" y="0"/>
                      <a:pt x="141" y="0"/>
                    </a:cubicBezTo>
                    <a:cubicBezTo>
                      <a:pt x="141" y="0"/>
                      <a:pt x="141" y="0"/>
                      <a:pt x="141" y="0"/>
                    </a:cubicBezTo>
                  </a:path>
                </a:pathLst>
              </a:custGeom>
              <a:solidFill>
                <a:srgbClr val="DFDE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2" name="Freeform 685">
                <a:extLst>
                  <a:ext uri="{FF2B5EF4-FFF2-40B4-BE49-F238E27FC236}">
                    <a16:creationId xmlns:a16="http://schemas.microsoft.com/office/drawing/2014/main" id="{614005B2-C41D-4FD3-96A3-768BBE1A07BD}"/>
                  </a:ext>
                </a:extLst>
              </p:cNvPr>
              <p:cNvSpPr>
                <a:spLocks/>
              </p:cNvSpPr>
              <p:nvPr/>
            </p:nvSpPr>
            <p:spPr bwMode="auto">
              <a:xfrm>
                <a:off x="160" y="1219"/>
                <a:ext cx="3" cy="2"/>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0"/>
                      <a:pt x="1" y="0"/>
                      <a:pt x="1" y="1"/>
                    </a:cubicBezTo>
                    <a:cubicBezTo>
                      <a:pt x="1" y="1"/>
                      <a:pt x="1" y="1"/>
                      <a:pt x="1" y="1"/>
                    </a:cubicBezTo>
                    <a:cubicBezTo>
                      <a:pt x="1" y="0"/>
                      <a:pt x="0" y="0"/>
                      <a:pt x="0" y="0"/>
                    </a:cubicBezTo>
                  </a:path>
                </a:pathLst>
              </a:custGeom>
              <a:solidFill>
                <a:srgbClr val="C5C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3" name="Freeform 686">
                <a:extLst>
                  <a:ext uri="{FF2B5EF4-FFF2-40B4-BE49-F238E27FC236}">
                    <a16:creationId xmlns:a16="http://schemas.microsoft.com/office/drawing/2014/main" id="{6B6F7E9D-0F55-4B59-86D8-132985179615}"/>
                  </a:ext>
                </a:extLst>
              </p:cNvPr>
              <p:cNvSpPr>
                <a:spLocks/>
              </p:cNvSpPr>
              <p:nvPr/>
            </p:nvSpPr>
            <p:spPr bwMode="auto">
              <a:xfrm>
                <a:off x="163" y="1221"/>
                <a:ext cx="5" cy="0"/>
              </a:xfrm>
              <a:custGeom>
                <a:avLst/>
                <a:gdLst>
                  <a:gd name="T0" fmla="*/ 0 w 2"/>
                  <a:gd name="T1" fmla="*/ 0 w 2"/>
                  <a:gd name="T2" fmla="*/ 2 w 2"/>
                  <a:gd name="T3" fmla="*/ 2 w 2"/>
                  <a:gd name="T4" fmla="*/ 0 w 2"/>
                </a:gdLst>
                <a:ahLst/>
                <a:cxnLst>
                  <a:cxn ang="0">
                    <a:pos x="T0" y="0"/>
                  </a:cxn>
                  <a:cxn ang="0">
                    <a:pos x="T1" y="0"/>
                  </a:cxn>
                  <a:cxn ang="0">
                    <a:pos x="T2" y="0"/>
                  </a:cxn>
                  <a:cxn ang="0">
                    <a:pos x="T3" y="0"/>
                  </a:cxn>
                  <a:cxn ang="0">
                    <a:pos x="T4" y="0"/>
                  </a:cxn>
                </a:cxnLst>
                <a:rect l="0" t="0" r="r" b="b"/>
                <a:pathLst>
                  <a:path w="2">
                    <a:moveTo>
                      <a:pt x="0" y="0"/>
                    </a:moveTo>
                    <a:cubicBezTo>
                      <a:pt x="0" y="0"/>
                      <a:pt x="0" y="0"/>
                      <a:pt x="0" y="0"/>
                    </a:cubicBezTo>
                    <a:cubicBezTo>
                      <a:pt x="1" y="0"/>
                      <a:pt x="1" y="0"/>
                      <a:pt x="2" y="0"/>
                    </a:cubicBezTo>
                    <a:cubicBezTo>
                      <a:pt x="2" y="0"/>
                      <a:pt x="2" y="0"/>
                      <a:pt x="2" y="0"/>
                    </a:cubicBezTo>
                    <a:cubicBezTo>
                      <a:pt x="1" y="0"/>
                      <a:pt x="1" y="0"/>
                      <a:pt x="0" y="0"/>
                    </a:cubicBezTo>
                  </a:path>
                </a:pathLst>
              </a:custGeom>
              <a:solidFill>
                <a:srgbClr val="C5C4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4" name="Freeform 687">
                <a:extLst>
                  <a:ext uri="{FF2B5EF4-FFF2-40B4-BE49-F238E27FC236}">
                    <a16:creationId xmlns:a16="http://schemas.microsoft.com/office/drawing/2014/main" id="{413A279F-0302-4F91-A625-7166F1B47473}"/>
                  </a:ext>
                </a:extLst>
              </p:cNvPr>
              <p:cNvSpPr>
                <a:spLocks noEditPoints="1"/>
              </p:cNvSpPr>
              <p:nvPr/>
            </p:nvSpPr>
            <p:spPr bwMode="auto">
              <a:xfrm>
                <a:off x="227" y="1243"/>
                <a:ext cx="113" cy="14"/>
              </a:xfrm>
              <a:custGeom>
                <a:avLst/>
                <a:gdLst>
                  <a:gd name="T0" fmla="*/ 47 w 47"/>
                  <a:gd name="T1" fmla="*/ 6 h 6"/>
                  <a:gd name="T2" fmla="*/ 47 w 47"/>
                  <a:gd name="T3" fmla="*/ 6 h 6"/>
                  <a:gd name="T4" fmla="*/ 47 w 47"/>
                  <a:gd name="T5" fmla="*/ 6 h 6"/>
                  <a:gd name="T6" fmla="*/ 47 w 47"/>
                  <a:gd name="T7" fmla="*/ 6 h 6"/>
                  <a:gd name="T8" fmla="*/ 47 w 47"/>
                  <a:gd name="T9" fmla="*/ 6 h 6"/>
                  <a:gd name="T10" fmla="*/ 47 w 47"/>
                  <a:gd name="T11" fmla="*/ 6 h 6"/>
                  <a:gd name="T12" fmla="*/ 46 w 47"/>
                  <a:gd name="T13" fmla="*/ 6 h 6"/>
                  <a:gd name="T14" fmla="*/ 46 w 47"/>
                  <a:gd name="T15" fmla="*/ 6 h 6"/>
                  <a:gd name="T16" fmla="*/ 46 w 47"/>
                  <a:gd name="T17" fmla="*/ 6 h 6"/>
                  <a:gd name="T18" fmla="*/ 46 w 47"/>
                  <a:gd name="T19" fmla="*/ 6 h 6"/>
                  <a:gd name="T20" fmla="*/ 46 w 47"/>
                  <a:gd name="T21" fmla="*/ 6 h 6"/>
                  <a:gd name="T22" fmla="*/ 46 w 47"/>
                  <a:gd name="T23" fmla="*/ 6 h 6"/>
                  <a:gd name="T24" fmla="*/ 46 w 47"/>
                  <a:gd name="T25" fmla="*/ 6 h 6"/>
                  <a:gd name="T26" fmla="*/ 46 w 47"/>
                  <a:gd name="T27" fmla="*/ 6 h 6"/>
                  <a:gd name="T28" fmla="*/ 46 w 47"/>
                  <a:gd name="T29" fmla="*/ 6 h 6"/>
                  <a:gd name="T30" fmla="*/ 46 w 47"/>
                  <a:gd name="T31" fmla="*/ 6 h 6"/>
                  <a:gd name="T32" fmla="*/ 46 w 47"/>
                  <a:gd name="T33" fmla="*/ 6 h 6"/>
                  <a:gd name="T34" fmla="*/ 46 w 47"/>
                  <a:gd name="T35" fmla="*/ 6 h 6"/>
                  <a:gd name="T36" fmla="*/ 46 w 47"/>
                  <a:gd name="T37" fmla="*/ 6 h 6"/>
                  <a:gd name="T38" fmla="*/ 46 w 47"/>
                  <a:gd name="T39" fmla="*/ 6 h 6"/>
                  <a:gd name="T40" fmla="*/ 46 w 47"/>
                  <a:gd name="T41" fmla="*/ 6 h 6"/>
                  <a:gd name="T42" fmla="*/ 46 w 47"/>
                  <a:gd name="T43" fmla="*/ 6 h 6"/>
                  <a:gd name="T44" fmla="*/ 46 w 47"/>
                  <a:gd name="T45" fmla="*/ 6 h 6"/>
                  <a:gd name="T46" fmla="*/ 46 w 47"/>
                  <a:gd name="T47" fmla="*/ 6 h 6"/>
                  <a:gd name="T48" fmla="*/ 46 w 47"/>
                  <a:gd name="T49" fmla="*/ 6 h 6"/>
                  <a:gd name="T50" fmla="*/ 46 w 47"/>
                  <a:gd name="T51" fmla="*/ 6 h 6"/>
                  <a:gd name="T52" fmla="*/ 46 w 47"/>
                  <a:gd name="T53" fmla="*/ 6 h 6"/>
                  <a:gd name="T54" fmla="*/ 46 w 47"/>
                  <a:gd name="T55" fmla="*/ 6 h 6"/>
                  <a:gd name="T56" fmla="*/ 46 w 47"/>
                  <a:gd name="T57" fmla="*/ 6 h 6"/>
                  <a:gd name="T58" fmla="*/ 46 w 47"/>
                  <a:gd name="T59" fmla="*/ 6 h 6"/>
                  <a:gd name="T60" fmla="*/ 46 w 47"/>
                  <a:gd name="T61" fmla="*/ 6 h 6"/>
                  <a:gd name="T62" fmla="*/ 46 w 47"/>
                  <a:gd name="T63" fmla="*/ 6 h 6"/>
                  <a:gd name="T64" fmla="*/ 46 w 47"/>
                  <a:gd name="T65" fmla="*/ 6 h 6"/>
                  <a:gd name="T66" fmla="*/ 45 w 47"/>
                  <a:gd name="T67" fmla="*/ 6 h 6"/>
                  <a:gd name="T68" fmla="*/ 45 w 47"/>
                  <a:gd name="T69" fmla="*/ 6 h 6"/>
                  <a:gd name="T70" fmla="*/ 45 w 47"/>
                  <a:gd name="T71" fmla="*/ 6 h 6"/>
                  <a:gd name="T72" fmla="*/ 45 w 47"/>
                  <a:gd name="T73" fmla="*/ 6 h 6"/>
                  <a:gd name="T74" fmla="*/ 45 w 47"/>
                  <a:gd name="T75" fmla="*/ 6 h 6"/>
                  <a:gd name="T76" fmla="*/ 45 w 47"/>
                  <a:gd name="T77" fmla="*/ 6 h 6"/>
                  <a:gd name="T78" fmla="*/ 45 w 47"/>
                  <a:gd name="T79" fmla="*/ 6 h 6"/>
                  <a:gd name="T80" fmla="*/ 45 w 47"/>
                  <a:gd name="T81" fmla="*/ 6 h 6"/>
                  <a:gd name="T82" fmla="*/ 45 w 47"/>
                  <a:gd name="T83" fmla="*/ 6 h 6"/>
                  <a:gd name="T84" fmla="*/ 45 w 47"/>
                  <a:gd name="T85" fmla="*/ 6 h 6"/>
                  <a:gd name="T86" fmla="*/ 45 w 47"/>
                  <a:gd name="T87" fmla="*/ 6 h 6"/>
                  <a:gd name="T88" fmla="*/ 45 w 47"/>
                  <a:gd name="T89" fmla="*/ 6 h 6"/>
                  <a:gd name="T90" fmla="*/ 45 w 47"/>
                  <a:gd name="T91" fmla="*/ 6 h 6"/>
                  <a:gd name="T92" fmla="*/ 45 w 47"/>
                  <a:gd name="T93" fmla="*/ 6 h 6"/>
                  <a:gd name="T94" fmla="*/ 45 w 47"/>
                  <a:gd name="T95" fmla="*/ 6 h 6"/>
                  <a:gd name="T96" fmla="*/ 45 w 47"/>
                  <a:gd name="T97" fmla="*/ 6 h 6"/>
                  <a:gd name="T98" fmla="*/ 45 w 47"/>
                  <a:gd name="T99" fmla="*/ 6 h 6"/>
                  <a:gd name="T100" fmla="*/ 45 w 47"/>
                  <a:gd name="T101" fmla="*/ 6 h 6"/>
                  <a:gd name="T102" fmla="*/ 0 w 47"/>
                  <a:gd name="T103" fmla="*/ 0 h 6"/>
                  <a:gd name="T104" fmla="*/ 0 w 47"/>
                  <a:gd name="T105" fmla="*/ 0 h 6"/>
                  <a:gd name="T106" fmla="*/ 45 w 47"/>
                  <a:gd name="T107" fmla="*/ 6 h 6"/>
                  <a:gd name="T108" fmla="*/ 0 w 47"/>
                  <a:gd name="T10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 h="6">
                    <a:moveTo>
                      <a:pt x="47" y="6"/>
                    </a:moveTo>
                    <a:cubicBezTo>
                      <a:pt x="47" y="6"/>
                      <a:pt x="47" y="6"/>
                      <a:pt x="47" y="6"/>
                    </a:cubicBezTo>
                    <a:cubicBezTo>
                      <a:pt x="47" y="6"/>
                      <a:pt x="47" y="6"/>
                      <a:pt x="47" y="6"/>
                    </a:cubicBezTo>
                    <a:moveTo>
                      <a:pt x="47" y="6"/>
                    </a:moveTo>
                    <a:cubicBezTo>
                      <a:pt x="47" y="6"/>
                      <a:pt x="47" y="6"/>
                      <a:pt x="47" y="6"/>
                    </a:cubicBezTo>
                    <a:cubicBezTo>
                      <a:pt x="47" y="6"/>
                      <a:pt x="47" y="6"/>
                      <a:pt x="47" y="6"/>
                    </a:cubicBezTo>
                    <a:moveTo>
                      <a:pt x="46" y="6"/>
                    </a:moveTo>
                    <a:cubicBezTo>
                      <a:pt x="46" y="6"/>
                      <a:pt x="46" y="6"/>
                      <a:pt x="46" y="6"/>
                    </a:cubicBezTo>
                    <a:cubicBezTo>
                      <a:pt x="46" y="6"/>
                      <a:pt x="46" y="6"/>
                      <a:pt x="46" y="6"/>
                    </a:cubicBezTo>
                    <a:moveTo>
                      <a:pt x="46" y="6"/>
                    </a:moveTo>
                    <a:cubicBezTo>
                      <a:pt x="46" y="6"/>
                      <a:pt x="46" y="6"/>
                      <a:pt x="46" y="6"/>
                    </a:cubicBezTo>
                    <a:cubicBezTo>
                      <a:pt x="46" y="6"/>
                      <a:pt x="46" y="6"/>
                      <a:pt x="46" y="6"/>
                    </a:cubicBezTo>
                    <a:moveTo>
                      <a:pt x="46" y="6"/>
                    </a:moveTo>
                    <a:cubicBezTo>
                      <a:pt x="46" y="6"/>
                      <a:pt x="46" y="6"/>
                      <a:pt x="46" y="6"/>
                    </a:cubicBezTo>
                    <a:cubicBezTo>
                      <a:pt x="46" y="6"/>
                      <a:pt x="46" y="6"/>
                      <a:pt x="46" y="6"/>
                    </a:cubicBezTo>
                    <a:moveTo>
                      <a:pt x="46" y="6"/>
                    </a:moveTo>
                    <a:cubicBezTo>
                      <a:pt x="46" y="6"/>
                      <a:pt x="46" y="6"/>
                      <a:pt x="46" y="6"/>
                    </a:cubicBezTo>
                    <a:cubicBezTo>
                      <a:pt x="46" y="6"/>
                      <a:pt x="46" y="6"/>
                      <a:pt x="46" y="6"/>
                    </a:cubicBezTo>
                    <a:moveTo>
                      <a:pt x="46" y="6"/>
                    </a:moveTo>
                    <a:cubicBezTo>
                      <a:pt x="46" y="6"/>
                      <a:pt x="46" y="6"/>
                      <a:pt x="46" y="6"/>
                    </a:cubicBezTo>
                    <a:cubicBezTo>
                      <a:pt x="46" y="6"/>
                      <a:pt x="46" y="6"/>
                      <a:pt x="46" y="6"/>
                    </a:cubicBezTo>
                    <a:moveTo>
                      <a:pt x="46" y="6"/>
                    </a:moveTo>
                    <a:cubicBezTo>
                      <a:pt x="46" y="6"/>
                      <a:pt x="46" y="6"/>
                      <a:pt x="46" y="6"/>
                    </a:cubicBezTo>
                    <a:cubicBezTo>
                      <a:pt x="46" y="6"/>
                      <a:pt x="46" y="6"/>
                      <a:pt x="46" y="6"/>
                    </a:cubicBezTo>
                    <a:moveTo>
                      <a:pt x="46" y="6"/>
                    </a:moveTo>
                    <a:cubicBezTo>
                      <a:pt x="46" y="6"/>
                      <a:pt x="46" y="6"/>
                      <a:pt x="46" y="6"/>
                    </a:cubicBezTo>
                    <a:cubicBezTo>
                      <a:pt x="46" y="6"/>
                      <a:pt x="46" y="6"/>
                      <a:pt x="46" y="6"/>
                    </a:cubicBezTo>
                    <a:moveTo>
                      <a:pt x="46" y="6"/>
                    </a:moveTo>
                    <a:cubicBezTo>
                      <a:pt x="46" y="6"/>
                      <a:pt x="46" y="6"/>
                      <a:pt x="46" y="6"/>
                    </a:cubicBezTo>
                    <a:cubicBezTo>
                      <a:pt x="46" y="6"/>
                      <a:pt x="46" y="6"/>
                      <a:pt x="46" y="6"/>
                    </a:cubicBezTo>
                    <a:moveTo>
                      <a:pt x="46" y="6"/>
                    </a:moveTo>
                    <a:cubicBezTo>
                      <a:pt x="46" y="6"/>
                      <a:pt x="46" y="6"/>
                      <a:pt x="46" y="6"/>
                    </a:cubicBezTo>
                    <a:cubicBezTo>
                      <a:pt x="46" y="6"/>
                      <a:pt x="46" y="6"/>
                      <a:pt x="46" y="6"/>
                    </a:cubicBezTo>
                    <a:moveTo>
                      <a:pt x="45" y="6"/>
                    </a:moveTo>
                    <a:cubicBezTo>
                      <a:pt x="45" y="6"/>
                      <a:pt x="45" y="6"/>
                      <a:pt x="45" y="6"/>
                    </a:cubicBezTo>
                    <a:cubicBezTo>
                      <a:pt x="45" y="6"/>
                      <a:pt x="45" y="6"/>
                      <a:pt x="45" y="6"/>
                    </a:cubicBezTo>
                    <a:moveTo>
                      <a:pt x="45" y="6"/>
                    </a:moveTo>
                    <a:cubicBezTo>
                      <a:pt x="45" y="6"/>
                      <a:pt x="45" y="6"/>
                      <a:pt x="45" y="6"/>
                    </a:cubicBezTo>
                    <a:cubicBezTo>
                      <a:pt x="45" y="6"/>
                      <a:pt x="45" y="6"/>
                      <a:pt x="45" y="6"/>
                    </a:cubicBezTo>
                    <a:moveTo>
                      <a:pt x="45" y="6"/>
                    </a:moveTo>
                    <a:cubicBezTo>
                      <a:pt x="45" y="6"/>
                      <a:pt x="45" y="6"/>
                      <a:pt x="45" y="6"/>
                    </a:cubicBezTo>
                    <a:cubicBezTo>
                      <a:pt x="45" y="6"/>
                      <a:pt x="45" y="6"/>
                      <a:pt x="45" y="6"/>
                    </a:cubicBezTo>
                    <a:moveTo>
                      <a:pt x="45" y="6"/>
                    </a:moveTo>
                    <a:cubicBezTo>
                      <a:pt x="45" y="6"/>
                      <a:pt x="45" y="6"/>
                      <a:pt x="45" y="6"/>
                    </a:cubicBezTo>
                    <a:cubicBezTo>
                      <a:pt x="45" y="6"/>
                      <a:pt x="45" y="6"/>
                      <a:pt x="45" y="6"/>
                    </a:cubicBezTo>
                    <a:moveTo>
                      <a:pt x="45" y="6"/>
                    </a:moveTo>
                    <a:cubicBezTo>
                      <a:pt x="45" y="6"/>
                      <a:pt x="45" y="6"/>
                      <a:pt x="45" y="6"/>
                    </a:cubicBezTo>
                    <a:cubicBezTo>
                      <a:pt x="45" y="6"/>
                      <a:pt x="45" y="6"/>
                      <a:pt x="45" y="6"/>
                    </a:cubicBezTo>
                    <a:moveTo>
                      <a:pt x="45" y="6"/>
                    </a:moveTo>
                    <a:cubicBezTo>
                      <a:pt x="45" y="6"/>
                      <a:pt x="45" y="6"/>
                      <a:pt x="45" y="6"/>
                    </a:cubicBezTo>
                    <a:cubicBezTo>
                      <a:pt x="45" y="6"/>
                      <a:pt x="45" y="6"/>
                      <a:pt x="45" y="6"/>
                    </a:cubicBezTo>
                    <a:moveTo>
                      <a:pt x="0" y="0"/>
                    </a:moveTo>
                    <a:cubicBezTo>
                      <a:pt x="0" y="0"/>
                      <a:pt x="0" y="0"/>
                      <a:pt x="0" y="0"/>
                    </a:cubicBezTo>
                    <a:cubicBezTo>
                      <a:pt x="14" y="4"/>
                      <a:pt x="29" y="6"/>
                      <a:pt x="45" y="6"/>
                    </a:cubicBezTo>
                    <a:cubicBezTo>
                      <a:pt x="29" y="6"/>
                      <a:pt x="14" y="4"/>
                      <a:pt x="0" y="0"/>
                    </a:cubicBezTo>
                  </a:path>
                </a:pathLst>
              </a:custGeom>
              <a:solidFill>
                <a:srgbClr val="9896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5" name="Freeform 688">
                <a:extLst>
                  <a:ext uri="{FF2B5EF4-FFF2-40B4-BE49-F238E27FC236}">
                    <a16:creationId xmlns:a16="http://schemas.microsoft.com/office/drawing/2014/main" id="{22D09205-BCA4-43C9-9B9E-1612A1D88D8A}"/>
                  </a:ext>
                </a:extLst>
              </p:cNvPr>
              <p:cNvSpPr>
                <a:spLocks/>
              </p:cNvSpPr>
              <p:nvPr/>
            </p:nvSpPr>
            <p:spPr bwMode="auto">
              <a:xfrm>
                <a:off x="168" y="1221"/>
                <a:ext cx="9" cy="5"/>
              </a:xfrm>
              <a:custGeom>
                <a:avLst/>
                <a:gdLst>
                  <a:gd name="T0" fmla="*/ 0 w 4"/>
                  <a:gd name="T1" fmla="*/ 0 h 2"/>
                  <a:gd name="T2" fmla="*/ 0 w 4"/>
                  <a:gd name="T3" fmla="*/ 0 h 2"/>
                  <a:gd name="T4" fmla="*/ 4 w 4"/>
                  <a:gd name="T5" fmla="*/ 2 h 2"/>
                  <a:gd name="T6" fmla="*/ 4 w 4"/>
                  <a:gd name="T7" fmla="*/ 2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0" y="0"/>
                      <a:pt x="0" y="0"/>
                      <a:pt x="0" y="0"/>
                    </a:cubicBezTo>
                    <a:cubicBezTo>
                      <a:pt x="1" y="1"/>
                      <a:pt x="2" y="2"/>
                      <a:pt x="4" y="2"/>
                    </a:cubicBezTo>
                    <a:cubicBezTo>
                      <a:pt x="4" y="2"/>
                      <a:pt x="4" y="2"/>
                      <a:pt x="4" y="2"/>
                    </a:cubicBezTo>
                    <a:cubicBezTo>
                      <a:pt x="2" y="1"/>
                      <a:pt x="1" y="1"/>
                      <a:pt x="0" y="0"/>
                    </a:cubicBezTo>
                  </a:path>
                </a:pathLst>
              </a:custGeom>
              <a:solidFill>
                <a:srgbClr val="D0CF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6" name="Freeform 689">
                <a:extLst>
                  <a:ext uri="{FF2B5EF4-FFF2-40B4-BE49-F238E27FC236}">
                    <a16:creationId xmlns:a16="http://schemas.microsoft.com/office/drawing/2014/main" id="{58B5088F-8B05-4376-8FB6-E723BC8DBA66}"/>
                  </a:ext>
                </a:extLst>
              </p:cNvPr>
              <p:cNvSpPr>
                <a:spLocks/>
              </p:cNvSpPr>
              <p:nvPr/>
            </p:nvSpPr>
            <p:spPr bwMode="auto">
              <a:xfrm>
                <a:off x="177" y="1226"/>
                <a:ext cx="5" cy="2"/>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0" y="0"/>
                      <a:pt x="1" y="1"/>
                      <a:pt x="2" y="1"/>
                    </a:cubicBezTo>
                    <a:cubicBezTo>
                      <a:pt x="2" y="1"/>
                      <a:pt x="2" y="1"/>
                      <a:pt x="2" y="1"/>
                    </a:cubicBezTo>
                    <a:cubicBezTo>
                      <a:pt x="1" y="1"/>
                      <a:pt x="0" y="0"/>
                      <a:pt x="0" y="0"/>
                    </a:cubicBezTo>
                  </a:path>
                </a:pathLst>
              </a:custGeom>
              <a:solidFill>
                <a:srgbClr val="C2B4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7" name="Freeform 690">
                <a:extLst>
                  <a:ext uri="{FF2B5EF4-FFF2-40B4-BE49-F238E27FC236}">
                    <a16:creationId xmlns:a16="http://schemas.microsoft.com/office/drawing/2014/main" id="{6591B2DB-152C-4F76-B71E-F71B74CA29CB}"/>
                  </a:ext>
                </a:extLst>
              </p:cNvPr>
              <p:cNvSpPr>
                <a:spLocks noEditPoints="1"/>
              </p:cNvSpPr>
              <p:nvPr/>
            </p:nvSpPr>
            <p:spPr bwMode="auto">
              <a:xfrm>
                <a:off x="182" y="1228"/>
                <a:ext cx="14" cy="5"/>
              </a:xfrm>
              <a:custGeom>
                <a:avLst/>
                <a:gdLst>
                  <a:gd name="T0" fmla="*/ 2 w 6"/>
                  <a:gd name="T1" fmla="*/ 1 h 2"/>
                  <a:gd name="T2" fmla="*/ 2 w 6"/>
                  <a:gd name="T3" fmla="*/ 1 h 2"/>
                  <a:gd name="T4" fmla="*/ 6 w 6"/>
                  <a:gd name="T5" fmla="*/ 2 h 2"/>
                  <a:gd name="T6" fmla="*/ 6 w 6"/>
                  <a:gd name="T7" fmla="*/ 2 h 2"/>
                  <a:gd name="T8" fmla="*/ 2 w 6"/>
                  <a:gd name="T9" fmla="*/ 1 h 2"/>
                  <a:gd name="T10" fmla="*/ 0 w 6"/>
                  <a:gd name="T11" fmla="*/ 0 h 2"/>
                  <a:gd name="T12" fmla="*/ 0 w 6"/>
                  <a:gd name="T13" fmla="*/ 0 h 2"/>
                  <a:gd name="T14" fmla="*/ 1 w 6"/>
                  <a:gd name="T15" fmla="*/ 0 h 2"/>
                  <a:gd name="T16" fmla="*/ 1 w 6"/>
                  <a:gd name="T17" fmla="*/ 0 h 2"/>
                  <a:gd name="T18" fmla="*/ 0 w 6"/>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
                    <a:moveTo>
                      <a:pt x="2" y="1"/>
                    </a:moveTo>
                    <a:cubicBezTo>
                      <a:pt x="2" y="1"/>
                      <a:pt x="2" y="1"/>
                      <a:pt x="2" y="1"/>
                    </a:cubicBezTo>
                    <a:cubicBezTo>
                      <a:pt x="3" y="1"/>
                      <a:pt x="5" y="2"/>
                      <a:pt x="6" y="2"/>
                    </a:cubicBezTo>
                    <a:cubicBezTo>
                      <a:pt x="6" y="2"/>
                      <a:pt x="6" y="2"/>
                      <a:pt x="6" y="2"/>
                    </a:cubicBezTo>
                    <a:cubicBezTo>
                      <a:pt x="5" y="2"/>
                      <a:pt x="3" y="1"/>
                      <a:pt x="2" y="1"/>
                    </a:cubicBezTo>
                    <a:moveTo>
                      <a:pt x="0" y="0"/>
                    </a:moveTo>
                    <a:cubicBezTo>
                      <a:pt x="0" y="0"/>
                      <a:pt x="0" y="0"/>
                      <a:pt x="0" y="0"/>
                    </a:cubicBezTo>
                    <a:cubicBezTo>
                      <a:pt x="0" y="0"/>
                      <a:pt x="0" y="0"/>
                      <a:pt x="1" y="0"/>
                    </a:cubicBezTo>
                    <a:cubicBezTo>
                      <a:pt x="1" y="0"/>
                      <a:pt x="1" y="0"/>
                      <a:pt x="1" y="0"/>
                    </a:cubicBezTo>
                    <a:cubicBezTo>
                      <a:pt x="0" y="0"/>
                      <a:pt x="0" y="0"/>
                      <a:pt x="0" y="0"/>
                    </a:cubicBezTo>
                  </a:path>
                </a:pathLst>
              </a:custGeom>
              <a:solidFill>
                <a:srgbClr val="BDBC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8" name="Freeform 691">
                <a:extLst>
                  <a:ext uri="{FF2B5EF4-FFF2-40B4-BE49-F238E27FC236}">
                    <a16:creationId xmlns:a16="http://schemas.microsoft.com/office/drawing/2014/main" id="{0403AD4E-1398-4B18-BDAA-48E23CC135E3}"/>
                  </a:ext>
                </a:extLst>
              </p:cNvPr>
              <p:cNvSpPr>
                <a:spLocks/>
              </p:cNvSpPr>
              <p:nvPr/>
            </p:nvSpPr>
            <p:spPr bwMode="auto">
              <a:xfrm>
                <a:off x="196" y="1233"/>
                <a:ext cx="31" cy="10"/>
              </a:xfrm>
              <a:custGeom>
                <a:avLst/>
                <a:gdLst>
                  <a:gd name="T0" fmla="*/ 0 w 13"/>
                  <a:gd name="T1" fmla="*/ 0 h 4"/>
                  <a:gd name="T2" fmla="*/ 0 w 13"/>
                  <a:gd name="T3" fmla="*/ 0 h 4"/>
                  <a:gd name="T4" fmla="*/ 13 w 13"/>
                  <a:gd name="T5" fmla="*/ 4 h 4"/>
                  <a:gd name="T6" fmla="*/ 13 w 13"/>
                  <a:gd name="T7" fmla="*/ 4 h 4"/>
                  <a:gd name="T8" fmla="*/ 0 w 13"/>
                  <a:gd name="T9" fmla="*/ 0 h 4"/>
                </a:gdLst>
                <a:ahLst/>
                <a:cxnLst>
                  <a:cxn ang="0">
                    <a:pos x="T0" y="T1"/>
                  </a:cxn>
                  <a:cxn ang="0">
                    <a:pos x="T2" y="T3"/>
                  </a:cxn>
                  <a:cxn ang="0">
                    <a:pos x="T4" y="T5"/>
                  </a:cxn>
                  <a:cxn ang="0">
                    <a:pos x="T6" y="T7"/>
                  </a:cxn>
                  <a:cxn ang="0">
                    <a:pos x="T8" y="T9"/>
                  </a:cxn>
                </a:cxnLst>
                <a:rect l="0" t="0" r="r" b="b"/>
                <a:pathLst>
                  <a:path w="13" h="4">
                    <a:moveTo>
                      <a:pt x="0" y="0"/>
                    </a:moveTo>
                    <a:cubicBezTo>
                      <a:pt x="0" y="0"/>
                      <a:pt x="0" y="0"/>
                      <a:pt x="0" y="0"/>
                    </a:cubicBezTo>
                    <a:cubicBezTo>
                      <a:pt x="4" y="2"/>
                      <a:pt x="8" y="3"/>
                      <a:pt x="13" y="4"/>
                    </a:cubicBezTo>
                    <a:cubicBezTo>
                      <a:pt x="13" y="4"/>
                      <a:pt x="13" y="4"/>
                      <a:pt x="13" y="4"/>
                    </a:cubicBezTo>
                    <a:cubicBezTo>
                      <a:pt x="8" y="3"/>
                      <a:pt x="4" y="2"/>
                      <a:pt x="0" y="0"/>
                    </a:cubicBezTo>
                  </a:path>
                </a:pathLst>
              </a:custGeom>
              <a:solidFill>
                <a:srgbClr val="B7B5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9" name="Freeform 692">
                <a:extLst>
                  <a:ext uri="{FF2B5EF4-FFF2-40B4-BE49-F238E27FC236}">
                    <a16:creationId xmlns:a16="http://schemas.microsoft.com/office/drawing/2014/main" id="{FB68DCA3-4C25-44E5-911E-985DDE140A85}"/>
                  </a:ext>
                </a:extLst>
              </p:cNvPr>
              <p:cNvSpPr>
                <a:spLocks/>
              </p:cNvSpPr>
              <p:nvPr/>
            </p:nvSpPr>
            <p:spPr bwMode="auto">
              <a:xfrm>
                <a:off x="184" y="1228"/>
                <a:ext cx="3" cy="3"/>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0" y="1"/>
                      <a:pt x="1" y="1"/>
                    </a:cubicBezTo>
                    <a:cubicBezTo>
                      <a:pt x="1" y="1"/>
                      <a:pt x="1" y="1"/>
                      <a:pt x="1" y="1"/>
                    </a:cubicBezTo>
                    <a:cubicBezTo>
                      <a:pt x="0" y="1"/>
                      <a:pt x="0" y="1"/>
                      <a:pt x="0" y="0"/>
                    </a:cubicBezTo>
                  </a:path>
                </a:pathLst>
              </a:custGeom>
              <a:solidFill>
                <a:srgbClr val="CCCB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0" name="Freeform 693">
                <a:extLst>
                  <a:ext uri="{FF2B5EF4-FFF2-40B4-BE49-F238E27FC236}">
                    <a16:creationId xmlns:a16="http://schemas.microsoft.com/office/drawing/2014/main" id="{52C8D37A-7988-4CBB-B350-F39669591272}"/>
                  </a:ext>
                </a:extLst>
              </p:cNvPr>
              <p:cNvSpPr>
                <a:spLocks/>
              </p:cNvSpPr>
              <p:nvPr/>
            </p:nvSpPr>
            <p:spPr bwMode="auto">
              <a:xfrm>
                <a:off x="3" y="273"/>
                <a:ext cx="267" cy="831"/>
              </a:xfrm>
              <a:custGeom>
                <a:avLst/>
                <a:gdLst>
                  <a:gd name="T0" fmla="*/ 94 w 112"/>
                  <a:gd name="T1" fmla="*/ 0 h 349"/>
                  <a:gd name="T2" fmla="*/ 77 w 112"/>
                  <a:gd name="T3" fmla="*/ 52 h 349"/>
                  <a:gd name="T4" fmla="*/ 94 w 112"/>
                  <a:gd name="T5" fmla="*/ 98 h 349"/>
                  <a:gd name="T6" fmla="*/ 0 w 112"/>
                  <a:gd name="T7" fmla="*/ 277 h 349"/>
                  <a:gd name="T8" fmla="*/ 16 w 112"/>
                  <a:gd name="T9" fmla="*/ 349 h 349"/>
                  <a:gd name="T10" fmla="*/ 112 w 112"/>
                  <a:gd name="T11" fmla="*/ 113 h 349"/>
                  <a:gd name="T12" fmla="*/ 94 w 112"/>
                  <a:gd name="T13" fmla="*/ 0 h 349"/>
                </a:gdLst>
                <a:ahLst/>
                <a:cxnLst>
                  <a:cxn ang="0">
                    <a:pos x="T0" y="T1"/>
                  </a:cxn>
                  <a:cxn ang="0">
                    <a:pos x="T2" y="T3"/>
                  </a:cxn>
                  <a:cxn ang="0">
                    <a:pos x="T4" y="T5"/>
                  </a:cxn>
                  <a:cxn ang="0">
                    <a:pos x="T6" y="T7"/>
                  </a:cxn>
                  <a:cxn ang="0">
                    <a:pos x="T8" y="T9"/>
                  </a:cxn>
                  <a:cxn ang="0">
                    <a:pos x="T10" y="T11"/>
                  </a:cxn>
                  <a:cxn ang="0">
                    <a:pos x="T12" y="T13"/>
                  </a:cxn>
                </a:cxnLst>
                <a:rect l="0" t="0" r="r" b="b"/>
                <a:pathLst>
                  <a:path w="112" h="349">
                    <a:moveTo>
                      <a:pt x="94" y="0"/>
                    </a:moveTo>
                    <a:cubicBezTo>
                      <a:pt x="84" y="16"/>
                      <a:pt x="77" y="35"/>
                      <a:pt x="77" y="52"/>
                    </a:cubicBezTo>
                    <a:cubicBezTo>
                      <a:pt x="77" y="73"/>
                      <a:pt x="83" y="88"/>
                      <a:pt x="94" y="98"/>
                    </a:cubicBezTo>
                    <a:cubicBezTo>
                      <a:pt x="48" y="133"/>
                      <a:pt x="0" y="209"/>
                      <a:pt x="0" y="277"/>
                    </a:cubicBezTo>
                    <a:cubicBezTo>
                      <a:pt x="0" y="306"/>
                      <a:pt x="6" y="330"/>
                      <a:pt x="16" y="349"/>
                    </a:cubicBezTo>
                    <a:cubicBezTo>
                      <a:pt x="75" y="294"/>
                      <a:pt x="112" y="209"/>
                      <a:pt x="112" y="113"/>
                    </a:cubicBezTo>
                    <a:cubicBezTo>
                      <a:pt x="112" y="73"/>
                      <a:pt x="106" y="35"/>
                      <a:pt x="94" y="0"/>
                    </a:cubicBezTo>
                  </a:path>
                </a:pathLst>
              </a:custGeom>
              <a:solidFill>
                <a:srgbClr val="B6B7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1" name="Freeform 694">
                <a:extLst>
                  <a:ext uri="{FF2B5EF4-FFF2-40B4-BE49-F238E27FC236}">
                    <a16:creationId xmlns:a16="http://schemas.microsoft.com/office/drawing/2014/main" id="{46400DA3-EA0A-43EA-A685-026D084B1D4E}"/>
                  </a:ext>
                </a:extLst>
              </p:cNvPr>
              <p:cNvSpPr>
                <a:spLocks/>
              </p:cNvSpPr>
              <p:nvPr/>
            </p:nvSpPr>
            <p:spPr bwMode="auto">
              <a:xfrm>
                <a:off x="27" y="492"/>
                <a:ext cx="241" cy="410"/>
              </a:xfrm>
              <a:custGeom>
                <a:avLst/>
                <a:gdLst>
                  <a:gd name="T0" fmla="*/ 0 w 101"/>
                  <a:gd name="T1" fmla="*/ 127 h 172"/>
                  <a:gd name="T2" fmla="*/ 6 w 101"/>
                  <a:gd name="T3" fmla="*/ 172 h 172"/>
                  <a:gd name="T4" fmla="*/ 101 w 101"/>
                  <a:gd name="T5" fmla="*/ 2 h 172"/>
                  <a:gd name="T6" fmla="*/ 81 w 101"/>
                  <a:gd name="T7" fmla="*/ 3 h 172"/>
                  <a:gd name="T8" fmla="*/ 84 w 101"/>
                  <a:gd name="T9" fmla="*/ 6 h 172"/>
                  <a:gd name="T10" fmla="*/ 0 w 101"/>
                  <a:gd name="T11" fmla="*/ 127 h 172"/>
                </a:gdLst>
                <a:ahLst/>
                <a:cxnLst>
                  <a:cxn ang="0">
                    <a:pos x="T0" y="T1"/>
                  </a:cxn>
                  <a:cxn ang="0">
                    <a:pos x="T2" y="T3"/>
                  </a:cxn>
                  <a:cxn ang="0">
                    <a:pos x="T4" y="T5"/>
                  </a:cxn>
                  <a:cxn ang="0">
                    <a:pos x="T6" y="T7"/>
                  </a:cxn>
                  <a:cxn ang="0">
                    <a:pos x="T8" y="T9"/>
                  </a:cxn>
                  <a:cxn ang="0">
                    <a:pos x="T10" y="T11"/>
                  </a:cxn>
                </a:cxnLst>
                <a:rect l="0" t="0" r="r" b="b"/>
                <a:pathLst>
                  <a:path w="101" h="172">
                    <a:moveTo>
                      <a:pt x="0" y="127"/>
                    </a:moveTo>
                    <a:cubicBezTo>
                      <a:pt x="1" y="139"/>
                      <a:pt x="3" y="154"/>
                      <a:pt x="6" y="172"/>
                    </a:cubicBezTo>
                    <a:cubicBezTo>
                      <a:pt x="101" y="2"/>
                      <a:pt x="101" y="2"/>
                      <a:pt x="101" y="2"/>
                    </a:cubicBezTo>
                    <a:cubicBezTo>
                      <a:pt x="100" y="2"/>
                      <a:pt x="92" y="0"/>
                      <a:pt x="81" y="3"/>
                    </a:cubicBezTo>
                    <a:cubicBezTo>
                      <a:pt x="82" y="4"/>
                      <a:pt x="83" y="5"/>
                      <a:pt x="84" y="6"/>
                    </a:cubicBezTo>
                    <a:cubicBezTo>
                      <a:pt x="51" y="31"/>
                      <a:pt x="17" y="77"/>
                      <a:pt x="0" y="127"/>
                    </a:cubicBezTo>
                  </a:path>
                </a:pathLst>
              </a:custGeom>
              <a:solidFill>
                <a:srgbClr val="A9AA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2" name="Freeform 695">
                <a:extLst>
                  <a:ext uri="{FF2B5EF4-FFF2-40B4-BE49-F238E27FC236}">
                    <a16:creationId xmlns:a16="http://schemas.microsoft.com/office/drawing/2014/main" id="{A0FD07F4-6289-4016-8C8A-921A4FF46F52}"/>
                  </a:ext>
                </a:extLst>
              </p:cNvPr>
              <p:cNvSpPr>
                <a:spLocks noEditPoints="1"/>
              </p:cNvSpPr>
              <p:nvPr/>
            </p:nvSpPr>
            <p:spPr bwMode="auto">
              <a:xfrm>
                <a:off x="196" y="49"/>
                <a:ext cx="146" cy="183"/>
              </a:xfrm>
              <a:custGeom>
                <a:avLst/>
                <a:gdLst>
                  <a:gd name="T0" fmla="*/ 27 w 61"/>
                  <a:gd name="T1" fmla="*/ 5 h 77"/>
                  <a:gd name="T2" fmla="*/ 34 w 61"/>
                  <a:gd name="T3" fmla="*/ 68 h 77"/>
                  <a:gd name="T4" fmla="*/ 34 w 61"/>
                  <a:gd name="T5" fmla="*/ 70 h 77"/>
                  <a:gd name="T6" fmla="*/ 53 w 61"/>
                  <a:gd name="T7" fmla="*/ 68 h 77"/>
                  <a:gd name="T8" fmla="*/ 61 w 61"/>
                  <a:gd name="T9" fmla="*/ 7 h 77"/>
                  <a:gd name="T10" fmla="*/ 61 w 61"/>
                  <a:gd name="T11" fmla="*/ 7 h 77"/>
                  <a:gd name="T12" fmla="*/ 27 w 61"/>
                  <a:gd name="T13" fmla="*/ 5 h 77"/>
                  <a:gd name="T14" fmla="*/ 0 w 61"/>
                  <a:gd name="T15" fmla="*/ 0 h 77"/>
                  <a:gd name="T16" fmla="*/ 21 w 61"/>
                  <a:gd name="T17" fmla="*/ 77 h 77"/>
                  <a:gd name="T18" fmla="*/ 21 w 61"/>
                  <a:gd name="T19" fmla="*/ 77 h 77"/>
                  <a:gd name="T20" fmla="*/ 25 w 61"/>
                  <a:gd name="T21" fmla="*/ 73 h 77"/>
                  <a:gd name="T22" fmla="*/ 7 w 61"/>
                  <a:gd name="T23" fmla="*/ 2 h 77"/>
                  <a:gd name="T24" fmla="*/ 0 w 61"/>
                  <a:gd name="T2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77">
                    <a:moveTo>
                      <a:pt x="27" y="5"/>
                    </a:moveTo>
                    <a:cubicBezTo>
                      <a:pt x="37" y="37"/>
                      <a:pt x="36" y="57"/>
                      <a:pt x="34" y="68"/>
                    </a:cubicBezTo>
                    <a:cubicBezTo>
                      <a:pt x="34" y="69"/>
                      <a:pt x="34" y="70"/>
                      <a:pt x="34" y="70"/>
                    </a:cubicBezTo>
                    <a:cubicBezTo>
                      <a:pt x="40" y="69"/>
                      <a:pt x="46" y="69"/>
                      <a:pt x="53" y="68"/>
                    </a:cubicBezTo>
                    <a:cubicBezTo>
                      <a:pt x="51" y="43"/>
                      <a:pt x="56" y="22"/>
                      <a:pt x="61" y="7"/>
                    </a:cubicBezTo>
                    <a:cubicBezTo>
                      <a:pt x="61" y="7"/>
                      <a:pt x="61" y="7"/>
                      <a:pt x="61" y="7"/>
                    </a:cubicBezTo>
                    <a:cubicBezTo>
                      <a:pt x="48" y="7"/>
                      <a:pt x="37" y="6"/>
                      <a:pt x="27" y="5"/>
                    </a:cubicBezTo>
                    <a:moveTo>
                      <a:pt x="0" y="0"/>
                    </a:moveTo>
                    <a:cubicBezTo>
                      <a:pt x="11" y="12"/>
                      <a:pt x="28" y="39"/>
                      <a:pt x="21" y="77"/>
                    </a:cubicBezTo>
                    <a:cubicBezTo>
                      <a:pt x="21" y="77"/>
                      <a:pt x="21" y="77"/>
                      <a:pt x="21" y="77"/>
                    </a:cubicBezTo>
                    <a:cubicBezTo>
                      <a:pt x="21" y="76"/>
                      <a:pt x="22" y="75"/>
                      <a:pt x="25" y="73"/>
                    </a:cubicBezTo>
                    <a:cubicBezTo>
                      <a:pt x="32" y="37"/>
                      <a:pt x="14" y="11"/>
                      <a:pt x="7" y="2"/>
                    </a:cubicBezTo>
                    <a:cubicBezTo>
                      <a:pt x="4" y="1"/>
                      <a:pt x="2" y="1"/>
                      <a:pt x="0" y="0"/>
                    </a:cubicBezTo>
                  </a:path>
                </a:pathLst>
              </a:custGeom>
              <a:solidFill>
                <a:srgbClr val="E0E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3" name="Freeform 696">
                <a:extLst>
                  <a:ext uri="{FF2B5EF4-FFF2-40B4-BE49-F238E27FC236}">
                    <a16:creationId xmlns:a16="http://schemas.microsoft.com/office/drawing/2014/main" id="{ACFB466C-FB7B-42C3-8C2B-124F0BD8006A}"/>
                  </a:ext>
                </a:extLst>
              </p:cNvPr>
              <p:cNvSpPr>
                <a:spLocks/>
              </p:cNvSpPr>
              <p:nvPr/>
            </p:nvSpPr>
            <p:spPr bwMode="auto">
              <a:xfrm>
                <a:off x="213" y="53"/>
                <a:ext cx="72" cy="170"/>
              </a:xfrm>
              <a:custGeom>
                <a:avLst/>
                <a:gdLst>
                  <a:gd name="T0" fmla="*/ 0 w 30"/>
                  <a:gd name="T1" fmla="*/ 0 h 71"/>
                  <a:gd name="T2" fmla="*/ 18 w 30"/>
                  <a:gd name="T3" fmla="*/ 71 h 71"/>
                  <a:gd name="T4" fmla="*/ 24 w 30"/>
                  <a:gd name="T5" fmla="*/ 69 h 71"/>
                  <a:gd name="T6" fmla="*/ 24 w 30"/>
                  <a:gd name="T7" fmla="*/ 54 h 71"/>
                  <a:gd name="T8" fmla="*/ 27 w 30"/>
                  <a:gd name="T9" fmla="*/ 66 h 71"/>
                  <a:gd name="T10" fmla="*/ 20 w 30"/>
                  <a:gd name="T11" fmla="*/ 3 h 71"/>
                  <a:gd name="T12" fmla="*/ 15 w 30"/>
                  <a:gd name="T13" fmla="*/ 2 h 71"/>
                  <a:gd name="T14" fmla="*/ 23 w 30"/>
                  <a:gd name="T15" fmla="*/ 42 h 71"/>
                  <a:gd name="T16" fmla="*/ 23 w 30"/>
                  <a:gd name="T17" fmla="*/ 43 h 71"/>
                  <a:gd name="T18" fmla="*/ 23 w 30"/>
                  <a:gd name="T19" fmla="*/ 43 h 71"/>
                  <a:gd name="T20" fmla="*/ 23 w 30"/>
                  <a:gd name="T21" fmla="*/ 43 h 71"/>
                  <a:gd name="T22" fmla="*/ 23 w 30"/>
                  <a:gd name="T23" fmla="*/ 43 h 71"/>
                  <a:gd name="T24" fmla="*/ 23 w 30"/>
                  <a:gd name="T25" fmla="*/ 43 h 71"/>
                  <a:gd name="T26" fmla="*/ 23 w 30"/>
                  <a:gd name="T27" fmla="*/ 42 h 71"/>
                  <a:gd name="T28" fmla="*/ 7 w 30"/>
                  <a:gd name="T29" fmla="*/ 1 h 71"/>
                  <a:gd name="T30" fmla="*/ 0 w 30"/>
                  <a:gd name="T3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71">
                    <a:moveTo>
                      <a:pt x="0" y="0"/>
                    </a:moveTo>
                    <a:cubicBezTo>
                      <a:pt x="7" y="9"/>
                      <a:pt x="25" y="35"/>
                      <a:pt x="18" y="71"/>
                    </a:cubicBezTo>
                    <a:cubicBezTo>
                      <a:pt x="19" y="71"/>
                      <a:pt x="22" y="70"/>
                      <a:pt x="24" y="69"/>
                    </a:cubicBezTo>
                    <a:cubicBezTo>
                      <a:pt x="25" y="60"/>
                      <a:pt x="24" y="54"/>
                      <a:pt x="24" y="54"/>
                    </a:cubicBezTo>
                    <a:cubicBezTo>
                      <a:pt x="25" y="55"/>
                      <a:pt x="26" y="60"/>
                      <a:pt x="27" y="66"/>
                    </a:cubicBezTo>
                    <a:cubicBezTo>
                      <a:pt x="29" y="55"/>
                      <a:pt x="30" y="35"/>
                      <a:pt x="20" y="3"/>
                    </a:cubicBezTo>
                    <a:cubicBezTo>
                      <a:pt x="18" y="3"/>
                      <a:pt x="16" y="3"/>
                      <a:pt x="15" y="2"/>
                    </a:cubicBezTo>
                    <a:cubicBezTo>
                      <a:pt x="22" y="15"/>
                      <a:pt x="23" y="37"/>
                      <a:pt x="23" y="42"/>
                    </a:cubicBezTo>
                    <a:cubicBezTo>
                      <a:pt x="23" y="42"/>
                      <a:pt x="23" y="42"/>
                      <a:pt x="23" y="43"/>
                    </a:cubicBezTo>
                    <a:cubicBezTo>
                      <a:pt x="23" y="43"/>
                      <a:pt x="23" y="43"/>
                      <a:pt x="23" y="43"/>
                    </a:cubicBezTo>
                    <a:cubicBezTo>
                      <a:pt x="23" y="43"/>
                      <a:pt x="23" y="43"/>
                      <a:pt x="23" y="43"/>
                    </a:cubicBezTo>
                    <a:cubicBezTo>
                      <a:pt x="23" y="43"/>
                      <a:pt x="23" y="43"/>
                      <a:pt x="23" y="43"/>
                    </a:cubicBezTo>
                    <a:cubicBezTo>
                      <a:pt x="23" y="43"/>
                      <a:pt x="23" y="43"/>
                      <a:pt x="23" y="43"/>
                    </a:cubicBezTo>
                    <a:cubicBezTo>
                      <a:pt x="23" y="43"/>
                      <a:pt x="23" y="42"/>
                      <a:pt x="23" y="42"/>
                    </a:cubicBezTo>
                    <a:cubicBezTo>
                      <a:pt x="23" y="25"/>
                      <a:pt x="10" y="5"/>
                      <a:pt x="7" y="1"/>
                    </a:cubicBezTo>
                    <a:cubicBezTo>
                      <a:pt x="4" y="1"/>
                      <a:pt x="2" y="0"/>
                      <a:pt x="0" y="0"/>
                    </a:cubicBezTo>
                  </a:path>
                </a:pathLst>
              </a:custGeom>
              <a:solidFill>
                <a:srgbClr val="C1BF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4" name="Freeform 697">
                <a:extLst>
                  <a:ext uri="{FF2B5EF4-FFF2-40B4-BE49-F238E27FC236}">
                    <a16:creationId xmlns:a16="http://schemas.microsoft.com/office/drawing/2014/main" id="{A9544FC3-4016-4315-B745-F2590EEA5FE8}"/>
                  </a:ext>
                </a:extLst>
              </p:cNvPr>
              <p:cNvSpPr>
                <a:spLocks noEditPoints="1"/>
              </p:cNvSpPr>
              <p:nvPr/>
            </p:nvSpPr>
            <p:spPr bwMode="auto">
              <a:xfrm>
                <a:off x="230" y="56"/>
                <a:ext cx="38" cy="100"/>
              </a:xfrm>
              <a:custGeom>
                <a:avLst/>
                <a:gdLst>
                  <a:gd name="T0" fmla="*/ 16 w 16"/>
                  <a:gd name="T1" fmla="*/ 42 h 42"/>
                  <a:gd name="T2" fmla="*/ 16 w 16"/>
                  <a:gd name="T3" fmla="*/ 42 h 42"/>
                  <a:gd name="T4" fmla="*/ 16 w 16"/>
                  <a:gd name="T5" fmla="*/ 42 h 42"/>
                  <a:gd name="T6" fmla="*/ 16 w 16"/>
                  <a:gd name="T7" fmla="*/ 42 h 42"/>
                  <a:gd name="T8" fmla="*/ 16 w 16"/>
                  <a:gd name="T9" fmla="*/ 42 h 42"/>
                  <a:gd name="T10" fmla="*/ 16 w 16"/>
                  <a:gd name="T11" fmla="*/ 42 h 42"/>
                  <a:gd name="T12" fmla="*/ 16 w 16"/>
                  <a:gd name="T13" fmla="*/ 41 h 42"/>
                  <a:gd name="T14" fmla="*/ 16 w 16"/>
                  <a:gd name="T15" fmla="*/ 42 h 42"/>
                  <a:gd name="T16" fmla="*/ 16 w 16"/>
                  <a:gd name="T17" fmla="*/ 41 h 42"/>
                  <a:gd name="T18" fmla="*/ 0 w 16"/>
                  <a:gd name="T19" fmla="*/ 0 h 42"/>
                  <a:gd name="T20" fmla="*/ 16 w 16"/>
                  <a:gd name="T21" fmla="*/ 41 h 42"/>
                  <a:gd name="T22" fmla="*/ 8 w 16"/>
                  <a:gd name="T23" fmla="*/ 1 h 42"/>
                  <a:gd name="T24" fmla="*/ 0 w 16"/>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42">
                    <a:moveTo>
                      <a:pt x="16" y="42"/>
                    </a:moveTo>
                    <a:cubicBezTo>
                      <a:pt x="16" y="42"/>
                      <a:pt x="16" y="42"/>
                      <a:pt x="16" y="42"/>
                    </a:cubicBezTo>
                    <a:cubicBezTo>
                      <a:pt x="16" y="42"/>
                      <a:pt x="16" y="42"/>
                      <a:pt x="16" y="42"/>
                    </a:cubicBezTo>
                    <a:moveTo>
                      <a:pt x="16" y="42"/>
                    </a:moveTo>
                    <a:cubicBezTo>
                      <a:pt x="16" y="42"/>
                      <a:pt x="16" y="42"/>
                      <a:pt x="16" y="42"/>
                    </a:cubicBezTo>
                    <a:cubicBezTo>
                      <a:pt x="16" y="42"/>
                      <a:pt x="16" y="42"/>
                      <a:pt x="16" y="42"/>
                    </a:cubicBezTo>
                    <a:moveTo>
                      <a:pt x="16" y="41"/>
                    </a:moveTo>
                    <a:cubicBezTo>
                      <a:pt x="16" y="41"/>
                      <a:pt x="16" y="42"/>
                      <a:pt x="16" y="42"/>
                    </a:cubicBezTo>
                    <a:cubicBezTo>
                      <a:pt x="16" y="41"/>
                      <a:pt x="16" y="41"/>
                      <a:pt x="16" y="41"/>
                    </a:cubicBezTo>
                    <a:moveTo>
                      <a:pt x="0" y="0"/>
                    </a:moveTo>
                    <a:cubicBezTo>
                      <a:pt x="3" y="4"/>
                      <a:pt x="16" y="24"/>
                      <a:pt x="16" y="41"/>
                    </a:cubicBezTo>
                    <a:cubicBezTo>
                      <a:pt x="16" y="36"/>
                      <a:pt x="15" y="14"/>
                      <a:pt x="8" y="1"/>
                    </a:cubicBezTo>
                    <a:cubicBezTo>
                      <a:pt x="5" y="1"/>
                      <a:pt x="2" y="1"/>
                      <a:pt x="0" y="0"/>
                    </a:cubicBezTo>
                  </a:path>
                </a:pathLst>
              </a:custGeom>
              <a:solidFill>
                <a:srgbClr val="A8A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5" name="Freeform 698">
                <a:extLst>
                  <a:ext uri="{FF2B5EF4-FFF2-40B4-BE49-F238E27FC236}">
                    <a16:creationId xmlns:a16="http://schemas.microsoft.com/office/drawing/2014/main" id="{6E30867E-F716-416F-B2D9-3B280CE947CD}"/>
                  </a:ext>
                </a:extLst>
              </p:cNvPr>
              <p:cNvSpPr>
                <a:spLocks noEditPoints="1"/>
              </p:cNvSpPr>
              <p:nvPr/>
            </p:nvSpPr>
            <p:spPr bwMode="auto">
              <a:xfrm>
                <a:off x="318" y="58"/>
                <a:ext cx="120" cy="153"/>
              </a:xfrm>
              <a:custGeom>
                <a:avLst/>
                <a:gdLst>
                  <a:gd name="T0" fmla="*/ 22 w 50"/>
                  <a:gd name="T1" fmla="*/ 2 h 64"/>
                  <a:gd name="T2" fmla="*/ 10 w 50"/>
                  <a:gd name="T3" fmla="*/ 3 h 64"/>
                  <a:gd name="T4" fmla="*/ 2 w 50"/>
                  <a:gd name="T5" fmla="*/ 64 h 64"/>
                  <a:gd name="T6" fmla="*/ 9 w 50"/>
                  <a:gd name="T7" fmla="*/ 64 h 64"/>
                  <a:gd name="T8" fmla="*/ 9 w 50"/>
                  <a:gd name="T9" fmla="*/ 64 h 64"/>
                  <a:gd name="T10" fmla="*/ 22 w 50"/>
                  <a:gd name="T11" fmla="*/ 2 h 64"/>
                  <a:gd name="T12" fmla="*/ 50 w 50"/>
                  <a:gd name="T13" fmla="*/ 0 h 64"/>
                  <a:gd name="T14" fmla="*/ 43 w 50"/>
                  <a:gd name="T15" fmla="*/ 1 h 64"/>
                  <a:gd name="T16" fmla="*/ 43 w 50"/>
                  <a:gd name="T17" fmla="*/ 1 h 64"/>
                  <a:gd name="T18" fmla="*/ 50 w 50"/>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64">
                    <a:moveTo>
                      <a:pt x="22" y="2"/>
                    </a:moveTo>
                    <a:cubicBezTo>
                      <a:pt x="18" y="2"/>
                      <a:pt x="14" y="3"/>
                      <a:pt x="10" y="3"/>
                    </a:cubicBezTo>
                    <a:cubicBezTo>
                      <a:pt x="5" y="18"/>
                      <a:pt x="0" y="39"/>
                      <a:pt x="2" y="64"/>
                    </a:cubicBezTo>
                    <a:cubicBezTo>
                      <a:pt x="4" y="64"/>
                      <a:pt x="7" y="64"/>
                      <a:pt x="9" y="64"/>
                    </a:cubicBezTo>
                    <a:cubicBezTo>
                      <a:pt x="9" y="64"/>
                      <a:pt x="9" y="64"/>
                      <a:pt x="9" y="64"/>
                    </a:cubicBezTo>
                    <a:cubicBezTo>
                      <a:pt x="11" y="34"/>
                      <a:pt x="16" y="15"/>
                      <a:pt x="22" y="2"/>
                    </a:cubicBezTo>
                    <a:moveTo>
                      <a:pt x="50" y="0"/>
                    </a:moveTo>
                    <a:cubicBezTo>
                      <a:pt x="48" y="0"/>
                      <a:pt x="45" y="1"/>
                      <a:pt x="43" y="1"/>
                    </a:cubicBezTo>
                    <a:cubicBezTo>
                      <a:pt x="43" y="1"/>
                      <a:pt x="43" y="1"/>
                      <a:pt x="43" y="1"/>
                    </a:cubicBezTo>
                    <a:cubicBezTo>
                      <a:pt x="45" y="1"/>
                      <a:pt x="48" y="1"/>
                      <a:pt x="50" y="0"/>
                    </a:cubicBezTo>
                  </a:path>
                </a:pathLst>
              </a:custGeom>
              <a:solidFill>
                <a:srgbClr val="E8E8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6" name="Freeform 699">
                <a:extLst>
                  <a:ext uri="{FF2B5EF4-FFF2-40B4-BE49-F238E27FC236}">
                    <a16:creationId xmlns:a16="http://schemas.microsoft.com/office/drawing/2014/main" id="{F457EF6A-ADA3-42A1-AAD8-BE898B7FA10D}"/>
                  </a:ext>
                </a:extLst>
              </p:cNvPr>
              <p:cNvSpPr>
                <a:spLocks/>
              </p:cNvSpPr>
              <p:nvPr/>
            </p:nvSpPr>
            <p:spPr bwMode="auto">
              <a:xfrm>
                <a:off x="340" y="20"/>
                <a:ext cx="103" cy="269"/>
              </a:xfrm>
              <a:custGeom>
                <a:avLst/>
                <a:gdLst>
                  <a:gd name="T0" fmla="*/ 43 w 43"/>
                  <a:gd name="T1" fmla="*/ 5 h 113"/>
                  <a:gd name="T2" fmla="*/ 25 w 43"/>
                  <a:gd name="T3" fmla="*/ 0 h 113"/>
                  <a:gd name="T4" fmla="*/ 0 w 43"/>
                  <a:gd name="T5" fmla="*/ 90 h 113"/>
                  <a:gd name="T6" fmla="*/ 0 w 43"/>
                  <a:gd name="T7" fmla="*/ 111 h 113"/>
                  <a:gd name="T8" fmla="*/ 1 w 43"/>
                  <a:gd name="T9" fmla="*/ 113 h 113"/>
                  <a:gd name="T10" fmla="*/ 21 w 43"/>
                  <a:gd name="T11" fmla="*/ 98 h 113"/>
                  <a:gd name="T12" fmla="*/ 43 w 43"/>
                  <a:gd name="T13" fmla="*/ 5 h 113"/>
                </a:gdLst>
                <a:ahLst/>
                <a:cxnLst>
                  <a:cxn ang="0">
                    <a:pos x="T0" y="T1"/>
                  </a:cxn>
                  <a:cxn ang="0">
                    <a:pos x="T2" y="T3"/>
                  </a:cxn>
                  <a:cxn ang="0">
                    <a:pos x="T4" y="T5"/>
                  </a:cxn>
                  <a:cxn ang="0">
                    <a:pos x="T6" y="T7"/>
                  </a:cxn>
                  <a:cxn ang="0">
                    <a:pos x="T8" y="T9"/>
                  </a:cxn>
                  <a:cxn ang="0">
                    <a:pos x="T10" y="T11"/>
                  </a:cxn>
                  <a:cxn ang="0">
                    <a:pos x="T12" y="T13"/>
                  </a:cxn>
                </a:cxnLst>
                <a:rect l="0" t="0" r="r" b="b"/>
                <a:pathLst>
                  <a:path w="43" h="113">
                    <a:moveTo>
                      <a:pt x="43" y="5"/>
                    </a:moveTo>
                    <a:cubicBezTo>
                      <a:pt x="25" y="0"/>
                      <a:pt x="25" y="0"/>
                      <a:pt x="25" y="0"/>
                    </a:cubicBezTo>
                    <a:cubicBezTo>
                      <a:pt x="25" y="0"/>
                      <a:pt x="1" y="19"/>
                      <a:pt x="0" y="90"/>
                    </a:cubicBezTo>
                    <a:cubicBezTo>
                      <a:pt x="0" y="102"/>
                      <a:pt x="0" y="108"/>
                      <a:pt x="0" y="111"/>
                    </a:cubicBezTo>
                    <a:cubicBezTo>
                      <a:pt x="0" y="112"/>
                      <a:pt x="1" y="113"/>
                      <a:pt x="1" y="113"/>
                    </a:cubicBezTo>
                    <a:cubicBezTo>
                      <a:pt x="3" y="113"/>
                      <a:pt x="21" y="98"/>
                      <a:pt x="21" y="98"/>
                    </a:cubicBezTo>
                    <a:cubicBezTo>
                      <a:pt x="21" y="98"/>
                      <a:pt x="17" y="29"/>
                      <a:pt x="43" y="5"/>
                    </a:cubicBezTo>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7" name="Freeform 700">
                <a:extLst>
                  <a:ext uri="{FF2B5EF4-FFF2-40B4-BE49-F238E27FC236}">
                    <a16:creationId xmlns:a16="http://schemas.microsoft.com/office/drawing/2014/main" id="{64A9B101-49BD-4C08-BBE9-978CC04633F2}"/>
                  </a:ext>
                </a:extLst>
              </p:cNvPr>
              <p:cNvSpPr>
                <a:spLocks/>
              </p:cNvSpPr>
              <p:nvPr/>
            </p:nvSpPr>
            <p:spPr bwMode="auto">
              <a:xfrm>
                <a:off x="7" y="232"/>
                <a:ext cx="665" cy="1020"/>
              </a:xfrm>
              <a:custGeom>
                <a:avLst/>
                <a:gdLst>
                  <a:gd name="T0" fmla="*/ 139 w 278"/>
                  <a:gd name="T1" fmla="*/ 428 h 428"/>
                  <a:gd name="T2" fmla="*/ 0 w 278"/>
                  <a:gd name="T3" fmla="*/ 294 h 428"/>
                  <a:gd name="T4" fmla="*/ 93 w 278"/>
                  <a:gd name="T5" fmla="*/ 116 h 428"/>
                  <a:gd name="T6" fmla="*/ 95 w 278"/>
                  <a:gd name="T7" fmla="*/ 115 h 428"/>
                  <a:gd name="T8" fmla="*/ 93 w 278"/>
                  <a:gd name="T9" fmla="*/ 113 h 428"/>
                  <a:gd name="T10" fmla="*/ 77 w 278"/>
                  <a:gd name="T11" fmla="*/ 69 h 428"/>
                  <a:gd name="T12" fmla="*/ 96 w 278"/>
                  <a:gd name="T13" fmla="*/ 13 h 428"/>
                  <a:gd name="T14" fmla="*/ 96 w 278"/>
                  <a:gd name="T15" fmla="*/ 13 h 428"/>
                  <a:gd name="T16" fmla="*/ 96 w 278"/>
                  <a:gd name="T17" fmla="*/ 13 h 428"/>
                  <a:gd name="T18" fmla="*/ 100 w 278"/>
                  <a:gd name="T19" fmla="*/ 0 h 428"/>
                  <a:gd name="T20" fmla="*/ 179 w 278"/>
                  <a:gd name="T21" fmla="*/ 0 h 428"/>
                  <a:gd name="T22" fmla="*/ 181 w 278"/>
                  <a:gd name="T23" fmla="*/ 11 h 428"/>
                  <a:gd name="T24" fmla="*/ 182 w 278"/>
                  <a:gd name="T25" fmla="*/ 14 h 428"/>
                  <a:gd name="T26" fmla="*/ 201 w 278"/>
                  <a:gd name="T27" fmla="*/ 70 h 428"/>
                  <a:gd name="T28" fmla="*/ 185 w 278"/>
                  <a:gd name="T29" fmla="*/ 113 h 428"/>
                  <a:gd name="T30" fmla="*/ 184 w 278"/>
                  <a:gd name="T31" fmla="*/ 114 h 428"/>
                  <a:gd name="T32" fmla="*/ 186 w 278"/>
                  <a:gd name="T33" fmla="*/ 116 h 428"/>
                  <a:gd name="T34" fmla="*/ 278 w 278"/>
                  <a:gd name="T35" fmla="*/ 294 h 428"/>
                  <a:gd name="T36" fmla="*/ 139 w 278"/>
                  <a:gd name="T37"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8" h="428">
                    <a:moveTo>
                      <a:pt x="139" y="428"/>
                    </a:moveTo>
                    <a:cubicBezTo>
                      <a:pt x="52" y="428"/>
                      <a:pt x="0" y="378"/>
                      <a:pt x="0" y="294"/>
                    </a:cubicBezTo>
                    <a:cubicBezTo>
                      <a:pt x="0" y="226"/>
                      <a:pt x="48" y="151"/>
                      <a:pt x="93" y="116"/>
                    </a:cubicBezTo>
                    <a:cubicBezTo>
                      <a:pt x="95" y="115"/>
                      <a:pt x="95" y="115"/>
                      <a:pt x="95" y="115"/>
                    </a:cubicBezTo>
                    <a:cubicBezTo>
                      <a:pt x="93" y="113"/>
                      <a:pt x="93" y="113"/>
                      <a:pt x="93" y="113"/>
                    </a:cubicBezTo>
                    <a:cubicBezTo>
                      <a:pt x="82" y="103"/>
                      <a:pt x="77" y="88"/>
                      <a:pt x="77" y="69"/>
                    </a:cubicBezTo>
                    <a:cubicBezTo>
                      <a:pt x="77" y="52"/>
                      <a:pt x="84" y="32"/>
                      <a:pt x="96" y="13"/>
                    </a:cubicBezTo>
                    <a:cubicBezTo>
                      <a:pt x="96" y="13"/>
                      <a:pt x="96" y="13"/>
                      <a:pt x="96" y="13"/>
                    </a:cubicBezTo>
                    <a:cubicBezTo>
                      <a:pt x="96" y="13"/>
                      <a:pt x="96" y="13"/>
                      <a:pt x="96" y="13"/>
                    </a:cubicBezTo>
                    <a:cubicBezTo>
                      <a:pt x="98" y="9"/>
                      <a:pt x="99" y="4"/>
                      <a:pt x="100" y="0"/>
                    </a:cubicBezTo>
                    <a:cubicBezTo>
                      <a:pt x="179" y="0"/>
                      <a:pt x="179" y="0"/>
                      <a:pt x="179" y="0"/>
                    </a:cubicBezTo>
                    <a:cubicBezTo>
                      <a:pt x="179" y="4"/>
                      <a:pt x="180" y="7"/>
                      <a:pt x="181" y="11"/>
                    </a:cubicBezTo>
                    <a:cubicBezTo>
                      <a:pt x="182" y="14"/>
                      <a:pt x="182" y="14"/>
                      <a:pt x="182" y="14"/>
                    </a:cubicBezTo>
                    <a:cubicBezTo>
                      <a:pt x="195" y="34"/>
                      <a:pt x="201" y="53"/>
                      <a:pt x="201" y="70"/>
                    </a:cubicBezTo>
                    <a:cubicBezTo>
                      <a:pt x="201" y="88"/>
                      <a:pt x="196" y="102"/>
                      <a:pt x="185" y="113"/>
                    </a:cubicBezTo>
                    <a:cubicBezTo>
                      <a:pt x="184" y="114"/>
                      <a:pt x="184" y="114"/>
                      <a:pt x="184" y="114"/>
                    </a:cubicBezTo>
                    <a:cubicBezTo>
                      <a:pt x="186" y="116"/>
                      <a:pt x="186" y="116"/>
                      <a:pt x="186" y="116"/>
                    </a:cubicBezTo>
                    <a:cubicBezTo>
                      <a:pt x="230" y="150"/>
                      <a:pt x="278" y="224"/>
                      <a:pt x="278" y="294"/>
                    </a:cubicBezTo>
                    <a:cubicBezTo>
                      <a:pt x="278" y="378"/>
                      <a:pt x="226" y="428"/>
                      <a:pt x="139" y="428"/>
                    </a:cubicBezTo>
                  </a:path>
                </a:pathLst>
              </a:custGeom>
              <a:solidFill>
                <a:srgbClr val="C098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8" name="Freeform 701">
                <a:extLst>
                  <a:ext uri="{FF2B5EF4-FFF2-40B4-BE49-F238E27FC236}">
                    <a16:creationId xmlns:a16="http://schemas.microsoft.com/office/drawing/2014/main" id="{60C50E86-429B-49AC-BABF-A6C0D44B2F6F}"/>
                  </a:ext>
                </a:extLst>
              </p:cNvPr>
              <p:cNvSpPr>
                <a:spLocks/>
              </p:cNvSpPr>
              <p:nvPr/>
            </p:nvSpPr>
            <p:spPr bwMode="auto">
              <a:xfrm>
                <a:off x="48" y="232"/>
                <a:ext cx="624" cy="1020"/>
              </a:xfrm>
              <a:custGeom>
                <a:avLst/>
                <a:gdLst>
                  <a:gd name="T0" fmla="*/ 169 w 261"/>
                  <a:gd name="T1" fmla="*/ 116 h 428"/>
                  <a:gd name="T2" fmla="*/ 167 w 261"/>
                  <a:gd name="T3" fmla="*/ 114 h 428"/>
                  <a:gd name="T4" fmla="*/ 168 w 261"/>
                  <a:gd name="T5" fmla="*/ 113 h 428"/>
                  <a:gd name="T6" fmla="*/ 184 w 261"/>
                  <a:gd name="T7" fmla="*/ 70 h 428"/>
                  <a:gd name="T8" fmla="*/ 165 w 261"/>
                  <a:gd name="T9" fmla="*/ 14 h 428"/>
                  <a:gd name="T10" fmla="*/ 164 w 261"/>
                  <a:gd name="T11" fmla="*/ 11 h 428"/>
                  <a:gd name="T12" fmla="*/ 162 w 261"/>
                  <a:gd name="T13" fmla="*/ 0 h 428"/>
                  <a:gd name="T14" fmla="*/ 149 w 261"/>
                  <a:gd name="T15" fmla="*/ 0 h 428"/>
                  <a:gd name="T16" fmla="*/ 161 w 261"/>
                  <a:gd name="T17" fmla="*/ 76 h 428"/>
                  <a:gd name="T18" fmla="*/ 121 w 261"/>
                  <a:gd name="T19" fmla="*/ 121 h 428"/>
                  <a:gd name="T20" fmla="*/ 121 w 261"/>
                  <a:gd name="T21" fmla="*/ 124 h 428"/>
                  <a:gd name="T22" fmla="*/ 219 w 261"/>
                  <a:gd name="T23" fmla="*/ 248 h 428"/>
                  <a:gd name="T24" fmla="*/ 0 w 261"/>
                  <a:gd name="T25" fmla="*/ 367 h 428"/>
                  <a:gd name="T26" fmla="*/ 122 w 261"/>
                  <a:gd name="T27" fmla="*/ 428 h 428"/>
                  <a:gd name="T28" fmla="*/ 261 w 261"/>
                  <a:gd name="T29" fmla="*/ 294 h 428"/>
                  <a:gd name="T30" fmla="*/ 169 w 261"/>
                  <a:gd name="T31" fmla="*/ 116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1" h="428">
                    <a:moveTo>
                      <a:pt x="169" y="116"/>
                    </a:moveTo>
                    <a:cubicBezTo>
                      <a:pt x="167" y="114"/>
                      <a:pt x="167" y="114"/>
                      <a:pt x="167" y="114"/>
                    </a:cubicBezTo>
                    <a:cubicBezTo>
                      <a:pt x="168" y="113"/>
                      <a:pt x="168" y="113"/>
                      <a:pt x="168" y="113"/>
                    </a:cubicBezTo>
                    <a:cubicBezTo>
                      <a:pt x="179" y="102"/>
                      <a:pt x="184" y="88"/>
                      <a:pt x="184" y="70"/>
                    </a:cubicBezTo>
                    <a:cubicBezTo>
                      <a:pt x="184" y="53"/>
                      <a:pt x="178" y="34"/>
                      <a:pt x="165" y="14"/>
                    </a:cubicBezTo>
                    <a:cubicBezTo>
                      <a:pt x="164" y="11"/>
                      <a:pt x="164" y="11"/>
                      <a:pt x="164" y="11"/>
                    </a:cubicBezTo>
                    <a:cubicBezTo>
                      <a:pt x="163" y="7"/>
                      <a:pt x="162" y="4"/>
                      <a:pt x="162" y="0"/>
                    </a:cubicBezTo>
                    <a:cubicBezTo>
                      <a:pt x="149" y="0"/>
                      <a:pt x="149" y="0"/>
                      <a:pt x="149" y="0"/>
                    </a:cubicBezTo>
                    <a:cubicBezTo>
                      <a:pt x="159" y="20"/>
                      <a:pt x="169" y="50"/>
                      <a:pt x="161" y="76"/>
                    </a:cubicBezTo>
                    <a:cubicBezTo>
                      <a:pt x="148" y="118"/>
                      <a:pt x="121" y="121"/>
                      <a:pt x="121" y="121"/>
                    </a:cubicBezTo>
                    <a:cubicBezTo>
                      <a:pt x="121" y="124"/>
                      <a:pt x="121" y="124"/>
                      <a:pt x="121" y="124"/>
                    </a:cubicBezTo>
                    <a:cubicBezTo>
                      <a:pt x="121" y="124"/>
                      <a:pt x="218" y="129"/>
                      <a:pt x="219" y="248"/>
                    </a:cubicBezTo>
                    <a:cubicBezTo>
                      <a:pt x="219" y="355"/>
                      <a:pt x="121" y="426"/>
                      <a:pt x="0" y="367"/>
                    </a:cubicBezTo>
                    <a:cubicBezTo>
                      <a:pt x="22" y="406"/>
                      <a:pt x="64" y="428"/>
                      <a:pt x="122" y="428"/>
                    </a:cubicBezTo>
                    <a:cubicBezTo>
                      <a:pt x="209" y="428"/>
                      <a:pt x="261" y="378"/>
                      <a:pt x="261" y="294"/>
                    </a:cubicBezTo>
                    <a:cubicBezTo>
                      <a:pt x="261" y="224"/>
                      <a:pt x="213" y="150"/>
                      <a:pt x="169" y="116"/>
                    </a:cubicBezTo>
                  </a:path>
                </a:pathLst>
              </a:custGeom>
              <a:solidFill>
                <a:srgbClr val="B78D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9" name="Freeform 702">
                <a:extLst>
                  <a:ext uri="{FF2B5EF4-FFF2-40B4-BE49-F238E27FC236}">
                    <a16:creationId xmlns:a16="http://schemas.microsoft.com/office/drawing/2014/main" id="{04241692-6997-488B-910E-3209B94A6F7A}"/>
                  </a:ext>
                </a:extLst>
              </p:cNvPr>
              <p:cNvSpPr>
                <a:spLocks/>
              </p:cNvSpPr>
              <p:nvPr/>
            </p:nvSpPr>
            <p:spPr bwMode="auto">
              <a:xfrm>
                <a:off x="194" y="227"/>
                <a:ext cx="218" cy="265"/>
              </a:xfrm>
              <a:custGeom>
                <a:avLst/>
                <a:gdLst>
                  <a:gd name="T0" fmla="*/ 84 w 91"/>
                  <a:gd name="T1" fmla="*/ 73 h 111"/>
                  <a:gd name="T2" fmla="*/ 87 w 91"/>
                  <a:gd name="T3" fmla="*/ 29 h 111"/>
                  <a:gd name="T4" fmla="*/ 82 w 91"/>
                  <a:gd name="T5" fmla="*/ 2 h 111"/>
                  <a:gd name="T6" fmla="*/ 27 w 91"/>
                  <a:gd name="T7" fmla="*/ 0 h 111"/>
                  <a:gd name="T8" fmla="*/ 11 w 91"/>
                  <a:gd name="T9" fmla="*/ 32 h 111"/>
                  <a:gd name="T10" fmla="*/ 0 w 91"/>
                  <a:gd name="T11" fmla="*/ 74 h 111"/>
                  <a:gd name="T12" fmla="*/ 9 w 91"/>
                  <a:gd name="T13" fmla="*/ 99 h 111"/>
                  <a:gd name="T14" fmla="*/ 35 w 91"/>
                  <a:gd name="T15" fmla="*/ 110 h 111"/>
                  <a:gd name="T16" fmla="*/ 62 w 91"/>
                  <a:gd name="T17" fmla="*/ 98 h 111"/>
                  <a:gd name="T18" fmla="*/ 84 w 91"/>
                  <a:gd name="T19" fmla="*/ 7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111">
                    <a:moveTo>
                      <a:pt x="84" y="73"/>
                    </a:moveTo>
                    <a:cubicBezTo>
                      <a:pt x="91" y="60"/>
                      <a:pt x="89" y="44"/>
                      <a:pt x="87" y="29"/>
                    </a:cubicBezTo>
                    <a:cubicBezTo>
                      <a:pt x="85" y="20"/>
                      <a:pt x="83" y="11"/>
                      <a:pt x="82" y="2"/>
                    </a:cubicBezTo>
                    <a:cubicBezTo>
                      <a:pt x="27" y="0"/>
                      <a:pt x="27" y="0"/>
                      <a:pt x="27" y="0"/>
                    </a:cubicBezTo>
                    <a:cubicBezTo>
                      <a:pt x="25" y="12"/>
                      <a:pt x="16" y="22"/>
                      <a:pt x="11" y="32"/>
                    </a:cubicBezTo>
                    <a:cubicBezTo>
                      <a:pt x="4" y="46"/>
                      <a:pt x="0" y="58"/>
                      <a:pt x="0" y="74"/>
                    </a:cubicBezTo>
                    <a:cubicBezTo>
                      <a:pt x="1" y="87"/>
                      <a:pt x="5" y="93"/>
                      <a:pt x="9" y="99"/>
                    </a:cubicBezTo>
                    <a:cubicBezTo>
                      <a:pt x="14" y="107"/>
                      <a:pt x="25" y="111"/>
                      <a:pt x="35" y="110"/>
                    </a:cubicBezTo>
                    <a:cubicBezTo>
                      <a:pt x="45" y="109"/>
                      <a:pt x="54" y="103"/>
                      <a:pt x="62" y="98"/>
                    </a:cubicBezTo>
                    <a:cubicBezTo>
                      <a:pt x="71" y="91"/>
                      <a:pt x="80" y="83"/>
                      <a:pt x="84" y="73"/>
                    </a:cubicBezTo>
                  </a:path>
                </a:pathLst>
              </a:custGeom>
              <a:solidFill>
                <a:srgbClr val="D3AD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0" name="Freeform 703">
                <a:extLst>
                  <a:ext uri="{FF2B5EF4-FFF2-40B4-BE49-F238E27FC236}">
                    <a16:creationId xmlns:a16="http://schemas.microsoft.com/office/drawing/2014/main" id="{CE108350-82D6-407E-BDBA-0333FA345049}"/>
                  </a:ext>
                </a:extLst>
              </p:cNvPr>
              <p:cNvSpPr>
                <a:spLocks/>
              </p:cNvSpPr>
              <p:nvPr/>
            </p:nvSpPr>
            <p:spPr bwMode="auto">
              <a:xfrm>
                <a:off x="220" y="239"/>
                <a:ext cx="165" cy="224"/>
              </a:xfrm>
              <a:custGeom>
                <a:avLst/>
                <a:gdLst>
                  <a:gd name="T0" fmla="*/ 64 w 69"/>
                  <a:gd name="T1" fmla="*/ 64 h 94"/>
                  <a:gd name="T2" fmla="*/ 65 w 69"/>
                  <a:gd name="T3" fmla="*/ 28 h 94"/>
                  <a:gd name="T4" fmla="*/ 62 w 69"/>
                  <a:gd name="T5" fmla="*/ 7 h 94"/>
                  <a:gd name="T6" fmla="*/ 24 w 69"/>
                  <a:gd name="T7" fmla="*/ 0 h 94"/>
                  <a:gd name="T8" fmla="*/ 9 w 69"/>
                  <a:gd name="T9" fmla="*/ 32 h 94"/>
                  <a:gd name="T10" fmla="*/ 0 w 69"/>
                  <a:gd name="T11" fmla="*/ 69 h 94"/>
                  <a:gd name="T12" fmla="*/ 3 w 69"/>
                  <a:gd name="T13" fmla="*/ 84 h 94"/>
                  <a:gd name="T14" fmla="*/ 24 w 69"/>
                  <a:gd name="T15" fmla="*/ 93 h 94"/>
                  <a:gd name="T16" fmla="*/ 46 w 69"/>
                  <a:gd name="T17" fmla="*/ 83 h 94"/>
                  <a:gd name="T18" fmla="*/ 64 w 69"/>
                  <a:gd name="T19" fmla="*/ 6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94">
                    <a:moveTo>
                      <a:pt x="64" y="64"/>
                    </a:moveTo>
                    <a:cubicBezTo>
                      <a:pt x="69" y="53"/>
                      <a:pt x="68" y="40"/>
                      <a:pt x="65" y="28"/>
                    </a:cubicBezTo>
                    <a:cubicBezTo>
                      <a:pt x="64" y="21"/>
                      <a:pt x="63" y="14"/>
                      <a:pt x="62" y="7"/>
                    </a:cubicBezTo>
                    <a:cubicBezTo>
                      <a:pt x="24" y="0"/>
                      <a:pt x="24" y="0"/>
                      <a:pt x="24" y="0"/>
                    </a:cubicBezTo>
                    <a:cubicBezTo>
                      <a:pt x="22" y="9"/>
                      <a:pt x="13" y="24"/>
                      <a:pt x="9" y="32"/>
                    </a:cubicBezTo>
                    <a:cubicBezTo>
                      <a:pt x="3" y="43"/>
                      <a:pt x="0" y="56"/>
                      <a:pt x="0" y="69"/>
                    </a:cubicBezTo>
                    <a:cubicBezTo>
                      <a:pt x="0" y="74"/>
                      <a:pt x="0" y="80"/>
                      <a:pt x="3" y="84"/>
                    </a:cubicBezTo>
                    <a:cubicBezTo>
                      <a:pt x="7" y="91"/>
                      <a:pt x="16" y="94"/>
                      <a:pt x="24" y="93"/>
                    </a:cubicBezTo>
                    <a:cubicBezTo>
                      <a:pt x="32" y="92"/>
                      <a:pt x="39" y="88"/>
                      <a:pt x="46" y="83"/>
                    </a:cubicBezTo>
                    <a:cubicBezTo>
                      <a:pt x="53" y="78"/>
                      <a:pt x="60" y="72"/>
                      <a:pt x="64" y="64"/>
                    </a:cubicBezTo>
                  </a:path>
                </a:pathLst>
              </a:custGeom>
              <a:solidFill>
                <a:srgbClr val="EFCE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1" name="Freeform 704">
                <a:extLst>
                  <a:ext uri="{FF2B5EF4-FFF2-40B4-BE49-F238E27FC236}">
                    <a16:creationId xmlns:a16="http://schemas.microsoft.com/office/drawing/2014/main" id="{99850C00-B5AA-473D-83C1-78D326E7EBB6}"/>
                  </a:ext>
                </a:extLst>
              </p:cNvPr>
              <p:cNvSpPr>
                <a:spLocks/>
              </p:cNvSpPr>
              <p:nvPr/>
            </p:nvSpPr>
            <p:spPr bwMode="auto">
              <a:xfrm>
                <a:off x="237" y="235"/>
                <a:ext cx="117" cy="202"/>
              </a:xfrm>
              <a:custGeom>
                <a:avLst/>
                <a:gdLst>
                  <a:gd name="T0" fmla="*/ 46 w 49"/>
                  <a:gd name="T1" fmla="*/ 64 h 85"/>
                  <a:gd name="T2" fmla="*/ 47 w 49"/>
                  <a:gd name="T3" fmla="*/ 38 h 85"/>
                  <a:gd name="T4" fmla="*/ 42 w 49"/>
                  <a:gd name="T5" fmla="*/ 0 h 85"/>
                  <a:gd name="T6" fmla="*/ 21 w 49"/>
                  <a:gd name="T7" fmla="*/ 0 h 85"/>
                  <a:gd name="T8" fmla="*/ 6 w 49"/>
                  <a:gd name="T9" fmla="*/ 41 h 85"/>
                  <a:gd name="T10" fmla="*/ 0 w 49"/>
                  <a:gd name="T11" fmla="*/ 67 h 85"/>
                  <a:gd name="T12" fmla="*/ 2 w 49"/>
                  <a:gd name="T13" fmla="*/ 78 h 85"/>
                  <a:gd name="T14" fmla="*/ 17 w 49"/>
                  <a:gd name="T15" fmla="*/ 85 h 85"/>
                  <a:gd name="T16" fmla="*/ 33 w 49"/>
                  <a:gd name="T17" fmla="*/ 78 h 85"/>
                  <a:gd name="T18" fmla="*/ 46 w 49"/>
                  <a:gd name="T19" fmla="*/ 6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85">
                    <a:moveTo>
                      <a:pt x="46" y="64"/>
                    </a:moveTo>
                    <a:cubicBezTo>
                      <a:pt x="49" y="56"/>
                      <a:pt x="48" y="47"/>
                      <a:pt x="47" y="38"/>
                    </a:cubicBezTo>
                    <a:cubicBezTo>
                      <a:pt x="46" y="33"/>
                      <a:pt x="43" y="5"/>
                      <a:pt x="42" y="0"/>
                    </a:cubicBezTo>
                    <a:cubicBezTo>
                      <a:pt x="21" y="0"/>
                      <a:pt x="21" y="0"/>
                      <a:pt x="21" y="0"/>
                    </a:cubicBezTo>
                    <a:cubicBezTo>
                      <a:pt x="20" y="6"/>
                      <a:pt x="9" y="35"/>
                      <a:pt x="6" y="41"/>
                    </a:cubicBezTo>
                    <a:cubicBezTo>
                      <a:pt x="2" y="49"/>
                      <a:pt x="0" y="58"/>
                      <a:pt x="0" y="67"/>
                    </a:cubicBezTo>
                    <a:cubicBezTo>
                      <a:pt x="0" y="71"/>
                      <a:pt x="0" y="75"/>
                      <a:pt x="2" y="78"/>
                    </a:cubicBezTo>
                    <a:cubicBezTo>
                      <a:pt x="5" y="83"/>
                      <a:pt x="12" y="85"/>
                      <a:pt x="17" y="85"/>
                    </a:cubicBezTo>
                    <a:cubicBezTo>
                      <a:pt x="23" y="84"/>
                      <a:pt x="28" y="81"/>
                      <a:pt x="33" y="78"/>
                    </a:cubicBezTo>
                    <a:cubicBezTo>
                      <a:pt x="38" y="74"/>
                      <a:pt x="43" y="69"/>
                      <a:pt x="46" y="64"/>
                    </a:cubicBezTo>
                  </a:path>
                </a:pathLst>
              </a:custGeom>
              <a:solidFill>
                <a:srgbClr val="F3DA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2" name="Freeform 705">
                <a:extLst>
                  <a:ext uri="{FF2B5EF4-FFF2-40B4-BE49-F238E27FC236}">
                    <a16:creationId xmlns:a16="http://schemas.microsoft.com/office/drawing/2014/main" id="{4E6C6423-40A2-4759-9C17-FD8E89057E09}"/>
                  </a:ext>
                </a:extLst>
              </p:cNvPr>
              <p:cNvSpPr>
                <a:spLocks/>
              </p:cNvSpPr>
              <p:nvPr/>
            </p:nvSpPr>
            <p:spPr bwMode="auto">
              <a:xfrm>
                <a:off x="251" y="237"/>
                <a:ext cx="86" cy="171"/>
              </a:xfrm>
              <a:custGeom>
                <a:avLst/>
                <a:gdLst>
                  <a:gd name="T0" fmla="*/ 34 w 36"/>
                  <a:gd name="T1" fmla="*/ 56 h 72"/>
                  <a:gd name="T2" fmla="*/ 28 w 36"/>
                  <a:gd name="T3" fmla="*/ 4 h 72"/>
                  <a:gd name="T4" fmla="*/ 5 w 36"/>
                  <a:gd name="T5" fmla="*/ 39 h 72"/>
                  <a:gd name="T6" fmla="*/ 0 w 36"/>
                  <a:gd name="T7" fmla="*/ 59 h 72"/>
                  <a:gd name="T8" fmla="*/ 2 w 36"/>
                  <a:gd name="T9" fmla="*/ 67 h 72"/>
                  <a:gd name="T10" fmla="*/ 13 w 36"/>
                  <a:gd name="T11" fmla="*/ 72 h 72"/>
                  <a:gd name="T12" fmla="*/ 24 w 36"/>
                  <a:gd name="T13" fmla="*/ 66 h 72"/>
                  <a:gd name="T14" fmla="*/ 34 w 36"/>
                  <a:gd name="T15" fmla="*/ 56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72">
                    <a:moveTo>
                      <a:pt x="34" y="56"/>
                    </a:moveTo>
                    <a:cubicBezTo>
                      <a:pt x="36" y="50"/>
                      <a:pt x="29" y="10"/>
                      <a:pt x="28" y="4"/>
                    </a:cubicBezTo>
                    <a:cubicBezTo>
                      <a:pt x="28" y="0"/>
                      <a:pt x="15" y="4"/>
                      <a:pt x="5" y="39"/>
                    </a:cubicBezTo>
                    <a:cubicBezTo>
                      <a:pt x="3" y="46"/>
                      <a:pt x="0" y="52"/>
                      <a:pt x="0" y="59"/>
                    </a:cubicBezTo>
                    <a:cubicBezTo>
                      <a:pt x="0" y="62"/>
                      <a:pt x="0" y="65"/>
                      <a:pt x="2" y="67"/>
                    </a:cubicBezTo>
                    <a:cubicBezTo>
                      <a:pt x="4" y="71"/>
                      <a:pt x="9" y="72"/>
                      <a:pt x="13" y="72"/>
                    </a:cubicBezTo>
                    <a:cubicBezTo>
                      <a:pt x="17" y="71"/>
                      <a:pt x="21" y="69"/>
                      <a:pt x="24" y="66"/>
                    </a:cubicBezTo>
                    <a:cubicBezTo>
                      <a:pt x="28" y="64"/>
                      <a:pt x="32" y="60"/>
                      <a:pt x="34" y="56"/>
                    </a:cubicBezTo>
                  </a:path>
                </a:pathLst>
              </a:custGeom>
              <a:solidFill>
                <a:srgbClr val="FDF4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3" name="Oval 706">
                <a:extLst>
                  <a:ext uri="{FF2B5EF4-FFF2-40B4-BE49-F238E27FC236}">
                    <a16:creationId xmlns:a16="http://schemas.microsoft.com/office/drawing/2014/main" id="{030A7474-7419-4E2A-967A-CFA198AA374F}"/>
                  </a:ext>
                </a:extLst>
              </p:cNvPr>
              <p:cNvSpPr>
                <a:spLocks noChangeArrowheads="1"/>
              </p:cNvSpPr>
              <p:nvPr/>
            </p:nvSpPr>
            <p:spPr bwMode="auto">
              <a:xfrm>
                <a:off x="247" y="211"/>
                <a:ext cx="188" cy="45"/>
              </a:xfrm>
              <a:prstGeom prst="ellipse">
                <a:avLst/>
              </a:prstGeom>
              <a:solidFill>
                <a:srgbClr val="D6B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4" name="Freeform 707">
                <a:extLst>
                  <a:ext uri="{FF2B5EF4-FFF2-40B4-BE49-F238E27FC236}">
                    <a16:creationId xmlns:a16="http://schemas.microsoft.com/office/drawing/2014/main" id="{94F9AE42-C612-4691-908F-804CFBB87E16}"/>
                  </a:ext>
                </a:extLst>
              </p:cNvPr>
              <p:cNvSpPr>
                <a:spLocks noEditPoints="1"/>
              </p:cNvSpPr>
              <p:nvPr/>
            </p:nvSpPr>
            <p:spPr bwMode="auto">
              <a:xfrm>
                <a:off x="132" y="1"/>
                <a:ext cx="380" cy="31"/>
              </a:xfrm>
              <a:custGeom>
                <a:avLst/>
                <a:gdLst>
                  <a:gd name="T0" fmla="*/ 31 w 159"/>
                  <a:gd name="T1" fmla="*/ 5 h 13"/>
                  <a:gd name="T2" fmla="*/ 0 w 159"/>
                  <a:gd name="T3" fmla="*/ 13 h 13"/>
                  <a:gd name="T4" fmla="*/ 0 w 159"/>
                  <a:gd name="T5" fmla="*/ 13 h 13"/>
                  <a:gd name="T6" fmla="*/ 0 w 159"/>
                  <a:gd name="T7" fmla="*/ 13 h 13"/>
                  <a:gd name="T8" fmla="*/ 3 w 159"/>
                  <a:gd name="T9" fmla="*/ 13 h 13"/>
                  <a:gd name="T10" fmla="*/ 2 w 159"/>
                  <a:gd name="T11" fmla="*/ 13 h 13"/>
                  <a:gd name="T12" fmla="*/ 21 w 159"/>
                  <a:gd name="T13" fmla="*/ 9 h 13"/>
                  <a:gd name="T14" fmla="*/ 31 w 159"/>
                  <a:gd name="T15" fmla="*/ 5 h 13"/>
                  <a:gd name="T16" fmla="*/ 87 w 159"/>
                  <a:gd name="T17" fmla="*/ 0 h 13"/>
                  <a:gd name="T18" fmla="*/ 87 w 159"/>
                  <a:gd name="T19" fmla="*/ 0 h 13"/>
                  <a:gd name="T20" fmla="*/ 87 w 159"/>
                  <a:gd name="T21" fmla="*/ 0 h 13"/>
                  <a:gd name="T22" fmla="*/ 87 w 159"/>
                  <a:gd name="T23" fmla="*/ 0 h 13"/>
                  <a:gd name="T24" fmla="*/ 87 w 159"/>
                  <a:gd name="T25" fmla="*/ 0 h 13"/>
                  <a:gd name="T26" fmla="*/ 87 w 159"/>
                  <a:gd name="T27" fmla="*/ 0 h 13"/>
                  <a:gd name="T28" fmla="*/ 87 w 159"/>
                  <a:gd name="T29" fmla="*/ 0 h 13"/>
                  <a:gd name="T30" fmla="*/ 87 w 159"/>
                  <a:gd name="T31" fmla="*/ 0 h 13"/>
                  <a:gd name="T32" fmla="*/ 87 w 159"/>
                  <a:gd name="T33" fmla="*/ 0 h 13"/>
                  <a:gd name="T34" fmla="*/ 87 w 159"/>
                  <a:gd name="T35" fmla="*/ 0 h 13"/>
                  <a:gd name="T36" fmla="*/ 87 w 159"/>
                  <a:gd name="T37" fmla="*/ 0 h 13"/>
                  <a:gd name="T38" fmla="*/ 87 w 159"/>
                  <a:gd name="T39" fmla="*/ 0 h 13"/>
                  <a:gd name="T40" fmla="*/ 87 w 159"/>
                  <a:gd name="T41" fmla="*/ 0 h 13"/>
                  <a:gd name="T42" fmla="*/ 87 w 159"/>
                  <a:gd name="T43" fmla="*/ 0 h 13"/>
                  <a:gd name="T44" fmla="*/ 87 w 159"/>
                  <a:gd name="T45" fmla="*/ 0 h 13"/>
                  <a:gd name="T46" fmla="*/ 87 w 159"/>
                  <a:gd name="T47" fmla="*/ 0 h 13"/>
                  <a:gd name="T48" fmla="*/ 87 w 159"/>
                  <a:gd name="T49" fmla="*/ 0 h 13"/>
                  <a:gd name="T50" fmla="*/ 87 w 159"/>
                  <a:gd name="T51" fmla="*/ 0 h 13"/>
                  <a:gd name="T52" fmla="*/ 87 w 159"/>
                  <a:gd name="T53" fmla="*/ 0 h 13"/>
                  <a:gd name="T54" fmla="*/ 87 w 159"/>
                  <a:gd name="T55" fmla="*/ 0 h 13"/>
                  <a:gd name="T56" fmla="*/ 87 w 159"/>
                  <a:gd name="T57" fmla="*/ 0 h 13"/>
                  <a:gd name="T58" fmla="*/ 87 w 159"/>
                  <a:gd name="T59" fmla="*/ 0 h 13"/>
                  <a:gd name="T60" fmla="*/ 87 w 159"/>
                  <a:gd name="T61" fmla="*/ 0 h 13"/>
                  <a:gd name="T62" fmla="*/ 87 w 159"/>
                  <a:gd name="T63" fmla="*/ 0 h 13"/>
                  <a:gd name="T64" fmla="*/ 87 w 159"/>
                  <a:gd name="T65" fmla="*/ 0 h 13"/>
                  <a:gd name="T66" fmla="*/ 87 w 159"/>
                  <a:gd name="T67" fmla="*/ 0 h 13"/>
                  <a:gd name="T68" fmla="*/ 87 w 159"/>
                  <a:gd name="T69" fmla="*/ 0 h 13"/>
                  <a:gd name="T70" fmla="*/ 88 w 159"/>
                  <a:gd name="T71" fmla="*/ 0 h 13"/>
                  <a:gd name="T72" fmla="*/ 87 w 159"/>
                  <a:gd name="T73" fmla="*/ 0 h 13"/>
                  <a:gd name="T74" fmla="*/ 88 w 159"/>
                  <a:gd name="T75" fmla="*/ 0 h 13"/>
                  <a:gd name="T76" fmla="*/ 159 w 159"/>
                  <a:gd name="T77" fmla="*/ 13 h 13"/>
                  <a:gd name="T78" fmla="*/ 159 w 159"/>
                  <a:gd name="T79" fmla="*/ 13 h 13"/>
                  <a:gd name="T80" fmla="*/ 88 w 159"/>
                  <a:gd name="T8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 h="13">
                    <a:moveTo>
                      <a:pt x="31" y="5"/>
                    </a:moveTo>
                    <a:cubicBezTo>
                      <a:pt x="16" y="7"/>
                      <a:pt x="0" y="9"/>
                      <a:pt x="0" y="13"/>
                    </a:cubicBezTo>
                    <a:cubicBezTo>
                      <a:pt x="0" y="13"/>
                      <a:pt x="0" y="13"/>
                      <a:pt x="0" y="13"/>
                    </a:cubicBezTo>
                    <a:cubicBezTo>
                      <a:pt x="0" y="13"/>
                      <a:pt x="0" y="13"/>
                      <a:pt x="0" y="13"/>
                    </a:cubicBezTo>
                    <a:cubicBezTo>
                      <a:pt x="1" y="13"/>
                      <a:pt x="2" y="13"/>
                      <a:pt x="3" y="13"/>
                    </a:cubicBezTo>
                    <a:cubicBezTo>
                      <a:pt x="3" y="13"/>
                      <a:pt x="2" y="13"/>
                      <a:pt x="2" y="13"/>
                    </a:cubicBezTo>
                    <a:cubicBezTo>
                      <a:pt x="4" y="12"/>
                      <a:pt x="9" y="10"/>
                      <a:pt x="21" y="9"/>
                    </a:cubicBezTo>
                    <a:cubicBezTo>
                      <a:pt x="24" y="7"/>
                      <a:pt x="27" y="6"/>
                      <a:pt x="31" y="5"/>
                    </a:cubicBezTo>
                    <a:moveTo>
                      <a:pt x="87" y="0"/>
                    </a:moveTo>
                    <a:cubicBezTo>
                      <a:pt x="87" y="0"/>
                      <a:pt x="87" y="0"/>
                      <a:pt x="87" y="0"/>
                    </a:cubicBezTo>
                    <a:cubicBezTo>
                      <a:pt x="87" y="0"/>
                      <a:pt x="87" y="0"/>
                      <a:pt x="87" y="0"/>
                    </a:cubicBezTo>
                    <a:moveTo>
                      <a:pt x="87" y="0"/>
                    </a:moveTo>
                    <a:cubicBezTo>
                      <a:pt x="87" y="0"/>
                      <a:pt x="87" y="0"/>
                      <a:pt x="87" y="0"/>
                    </a:cubicBezTo>
                    <a:cubicBezTo>
                      <a:pt x="87" y="0"/>
                      <a:pt x="87" y="0"/>
                      <a:pt x="87" y="0"/>
                    </a:cubicBezTo>
                    <a:moveTo>
                      <a:pt x="87" y="0"/>
                    </a:moveTo>
                    <a:cubicBezTo>
                      <a:pt x="87" y="0"/>
                      <a:pt x="87" y="0"/>
                      <a:pt x="87" y="0"/>
                    </a:cubicBezTo>
                    <a:cubicBezTo>
                      <a:pt x="87" y="0"/>
                      <a:pt x="87" y="0"/>
                      <a:pt x="87" y="0"/>
                    </a:cubicBezTo>
                    <a:moveTo>
                      <a:pt x="87" y="0"/>
                    </a:moveTo>
                    <a:cubicBezTo>
                      <a:pt x="87" y="0"/>
                      <a:pt x="87" y="0"/>
                      <a:pt x="87" y="0"/>
                    </a:cubicBezTo>
                    <a:cubicBezTo>
                      <a:pt x="87" y="0"/>
                      <a:pt x="87" y="0"/>
                      <a:pt x="87" y="0"/>
                    </a:cubicBezTo>
                    <a:moveTo>
                      <a:pt x="87" y="0"/>
                    </a:moveTo>
                    <a:cubicBezTo>
                      <a:pt x="87" y="0"/>
                      <a:pt x="87" y="0"/>
                      <a:pt x="87" y="0"/>
                    </a:cubicBezTo>
                    <a:cubicBezTo>
                      <a:pt x="87" y="0"/>
                      <a:pt x="87" y="0"/>
                      <a:pt x="87" y="0"/>
                    </a:cubicBezTo>
                    <a:moveTo>
                      <a:pt x="87" y="0"/>
                    </a:moveTo>
                    <a:cubicBezTo>
                      <a:pt x="87" y="0"/>
                      <a:pt x="87" y="0"/>
                      <a:pt x="87" y="0"/>
                    </a:cubicBezTo>
                    <a:cubicBezTo>
                      <a:pt x="87" y="0"/>
                      <a:pt x="87" y="0"/>
                      <a:pt x="87" y="0"/>
                    </a:cubicBezTo>
                    <a:moveTo>
                      <a:pt x="87" y="0"/>
                    </a:moveTo>
                    <a:cubicBezTo>
                      <a:pt x="87" y="0"/>
                      <a:pt x="87" y="0"/>
                      <a:pt x="87" y="0"/>
                    </a:cubicBezTo>
                    <a:cubicBezTo>
                      <a:pt x="87" y="0"/>
                      <a:pt x="87" y="0"/>
                      <a:pt x="87" y="0"/>
                    </a:cubicBezTo>
                    <a:moveTo>
                      <a:pt x="87" y="0"/>
                    </a:moveTo>
                    <a:cubicBezTo>
                      <a:pt x="87" y="0"/>
                      <a:pt x="87" y="0"/>
                      <a:pt x="87" y="0"/>
                    </a:cubicBezTo>
                    <a:cubicBezTo>
                      <a:pt x="87" y="0"/>
                      <a:pt x="87" y="0"/>
                      <a:pt x="87" y="0"/>
                    </a:cubicBezTo>
                    <a:moveTo>
                      <a:pt x="87" y="0"/>
                    </a:moveTo>
                    <a:cubicBezTo>
                      <a:pt x="87" y="0"/>
                      <a:pt x="87" y="0"/>
                      <a:pt x="87" y="0"/>
                    </a:cubicBezTo>
                    <a:cubicBezTo>
                      <a:pt x="87" y="0"/>
                      <a:pt x="87" y="0"/>
                      <a:pt x="87" y="0"/>
                    </a:cubicBezTo>
                    <a:moveTo>
                      <a:pt x="88" y="0"/>
                    </a:moveTo>
                    <a:cubicBezTo>
                      <a:pt x="87" y="0"/>
                      <a:pt x="87" y="0"/>
                      <a:pt x="87" y="0"/>
                    </a:cubicBezTo>
                    <a:cubicBezTo>
                      <a:pt x="87" y="0"/>
                      <a:pt x="87" y="0"/>
                      <a:pt x="88" y="0"/>
                    </a:cubicBezTo>
                    <a:cubicBezTo>
                      <a:pt x="127" y="0"/>
                      <a:pt x="159" y="6"/>
                      <a:pt x="159" y="13"/>
                    </a:cubicBezTo>
                    <a:cubicBezTo>
                      <a:pt x="159" y="13"/>
                      <a:pt x="159" y="13"/>
                      <a:pt x="159" y="13"/>
                    </a:cubicBezTo>
                    <a:cubicBezTo>
                      <a:pt x="159" y="6"/>
                      <a:pt x="127" y="0"/>
                      <a:pt x="88" y="0"/>
                    </a:cubicBezTo>
                  </a:path>
                </a:pathLst>
              </a:custGeom>
              <a:solidFill>
                <a:srgbClr val="ECEC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5" name="Freeform 708">
                <a:extLst>
                  <a:ext uri="{FF2B5EF4-FFF2-40B4-BE49-F238E27FC236}">
                    <a16:creationId xmlns:a16="http://schemas.microsoft.com/office/drawing/2014/main" id="{25062A07-615C-401A-A721-1E35A5E80007}"/>
                  </a:ext>
                </a:extLst>
              </p:cNvPr>
              <p:cNvSpPr>
                <a:spLocks noEditPoints="1"/>
              </p:cNvSpPr>
              <p:nvPr/>
            </p:nvSpPr>
            <p:spPr bwMode="auto">
              <a:xfrm>
                <a:off x="132" y="1"/>
                <a:ext cx="380" cy="48"/>
              </a:xfrm>
              <a:custGeom>
                <a:avLst/>
                <a:gdLst>
                  <a:gd name="T0" fmla="*/ 0 w 159"/>
                  <a:gd name="T1" fmla="*/ 13 h 20"/>
                  <a:gd name="T2" fmla="*/ 0 w 159"/>
                  <a:gd name="T3" fmla="*/ 13 h 20"/>
                  <a:gd name="T4" fmla="*/ 23 w 159"/>
                  <a:gd name="T5" fmla="*/ 19 h 20"/>
                  <a:gd name="T6" fmla="*/ 27 w 159"/>
                  <a:gd name="T7" fmla="*/ 20 h 20"/>
                  <a:gd name="T8" fmla="*/ 25 w 159"/>
                  <a:gd name="T9" fmla="*/ 18 h 20"/>
                  <a:gd name="T10" fmla="*/ 24 w 159"/>
                  <a:gd name="T11" fmla="*/ 17 h 20"/>
                  <a:gd name="T12" fmla="*/ 24 w 159"/>
                  <a:gd name="T13" fmla="*/ 17 h 20"/>
                  <a:gd name="T14" fmla="*/ 23 w 159"/>
                  <a:gd name="T15" fmla="*/ 17 h 20"/>
                  <a:gd name="T16" fmla="*/ 23 w 159"/>
                  <a:gd name="T17" fmla="*/ 17 h 20"/>
                  <a:gd name="T18" fmla="*/ 3 w 159"/>
                  <a:gd name="T19" fmla="*/ 13 h 20"/>
                  <a:gd name="T20" fmla="*/ 0 w 159"/>
                  <a:gd name="T21" fmla="*/ 13 h 20"/>
                  <a:gd name="T22" fmla="*/ 88 w 159"/>
                  <a:gd name="T23" fmla="*/ 0 h 20"/>
                  <a:gd name="T24" fmla="*/ 87 w 159"/>
                  <a:gd name="T25" fmla="*/ 0 h 20"/>
                  <a:gd name="T26" fmla="*/ 87 w 159"/>
                  <a:gd name="T27" fmla="*/ 0 h 20"/>
                  <a:gd name="T28" fmla="*/ 87 w 159"/>
                  <a:gd name="T29" fmla="*/ 0 h 20"/>
                  <a:gd name="T30" fmla="*/ 87 w 159"/>
                  <a:gd name="T31" fmla="*/ 0 h 20"/>
                  <a:gd name="T32" fmla="*/ 87 w 159"/>
                  <a:gd name="T33" fmla="*/ 0 h 20"/>
                  <a:gd name="T34" fmla="*/ 87 w 159"/>
                  <a:gd name="T35" fmla="*/ 0 h 20"/>
                  <a:gd name="T36" fmla="*/ 87 w 159"/>
                  <a:gd name="T37" fmla="*/ 0 h 20"/>
                  <a:gd name="T38" fmla="*/ 87 w 159"/>
                  <a:gd name="T39" fmla="*/ 0 h 20"/>
                  <a:gd name="T40" fmla="*/ 87 w 159"/>
                  <a:gd name="T41" fmla="*/ 0 h 20"/>
                  <a:gd name="T42" fmla="*/ 87 w 159"/>
                  <a:gd name="T43" fmla="*/ 0 h 20"/>
                  <a:gd name="T44" fmla="*/ 87 w 159"/>
                  <a:gd name="T45" fmla="*/ 0 h 20"/>
                  <a:gd name="T46" fmla="*/ 87 w 159"/>
                  <a:gd name="T47" fmla="*/ 0 h 20"/>
                  <a:gd name="T48" fmla="*/ 87 w 159"/>
                  <a:gd name="T49" fmla="*/ 0 h 20"/>
                  <a:gd name="T50" fmla="*/ 87 w 159"/>
                  <a:gd name="T51" fmla="*/ 0 h 20"/>
                  <a:gd name="T52" fmla="*/ 87 w 159"/>
                  <a:gd name="T53" fmla="*/ 0 h 20"/>
                  <a:gd name="T54" fmla="*/ 87 w 159"/>
                  <a:gd name="T55" fmla="*/ 0 h 20"/>
                  <a:gd name="T56" fmla="*/ 87 w 159"/>
                  <a:gd name="T57" fmla="*/ 0 h 20"/>
                  <a:gd name="T58" fmla="*/ 87 w 159"/>
                  <a:gd name="T59" fmla="*/ 0 h 20"/>
                  <a:gd name="T60" fmla="*/ 87 w 159"/>
                  <a:gd name="T61" fmla="*/ 0 h 20"/>
                  <a:gd name="T62" fmla="*/ 31 w 159"/>
                  <a:gd name="T63" fmla="*/ 5 h 20"/>
                  <a:gd name="T64" fmla="*/ 31 w 159"/>
                  <a:gd name="T65" fmla="*/ 5 h 20"/>
                  <a:gd name="T66" fmla="*/ 21 w 159"/>
                  <a:gd name="T67" fmla="*/ 9 h 20"/>
                  <a:gd name="T68" fmla="*/ 31 w 159"/>
                  <a:gd name="T69" fmla="*/ 7 h 20"/>
                  <a:gd name="T70" fmla="*/ 88 w 159"/>
                  <a:gd name="T71" fmla="*/ 2 h 20"/>
                  <a:gd name="T72" fmla="*/ 88 w 159"/>
                  <a:gd name="T73" fmla="*/ 2 h 20"/>
                  <a:gd name="T74" fmla="*/ 88 w 159"/>
                  <a:gd name="T75" fmla="*/ 2 h 20"/>
                  <a:gd name="T76" fmla="*/ 157 w 159"/>
                  <a:gd name="T77" fmla="*/ 13 h 20"/>
                  <a:gd name="T78" fmla="*/ 157 w 159"/>
                  <a:gd name="T79" fmla="*/ 13 h 20"/>
                  <a:gd name="T80" fmla="*/ 157 w 159"/>
                  <a:gd name="T81" fmla="*/ 13 h 20"/>
                  <a:gd name="T82" fmla="*/ 157 w 159"/>
                  <a:gd name="T83" fmla="*/ 13 h 20"/>
                  <a:gd name="T84" fmla="*/ 157 w 159"/>
                  <a:gd name="T85" fmla="*/ 13 h 20"/>
                  <a:gd name="T86" fmla="*/ 156 w 159"/>
                  <a:gd name="T87" fmla="*/ 15 h 20"/>
                  <a:gd name="T88" fmla="*/ 150 w 159"/>
                  <a:gd name="T89" fmla="*/ 18 h 20"/>
                  <a:gd name="T90" fmla="*/ 150 w 159"/>
                  <a:gd name="T91" fmla="*/ 18 h 20"/>
                  <a:gd name="T92" fmla="*/ 149 w 159"/>
                  <a:gd name="T93" fmla="*/ 19 h 20"/>
                  <a:gd name="T94" fmla="*/ 149 w 159"/>
                  <a:gd name="T95" fmla="*/ 19 h 20"/>
                  <a:gd name="T96" fmla="*/ 157 w 159"/>
                  <a:gd name="T97" fmla="*/ 10 h 20"/>
                  <a:gd name="T98" fmla="*/ 159 w 159"/>
                  <a:gd name="T99" fmla="*/ 13 h 20"/>
                  <a:gd name="T100" fmla="*/ 88 w 159"/>
                  <a:gd name="T10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9" h="20">
                    <a:moveTo>
                      <a:pt x="0" y="13"/>
                    </a:moveTo>
                    <a:cubicBezTo>
                      <a:pt x="0" y="13"/>
                      <a:pt x="0" y="13"/>
                      <a:pt x="0" y="13"/>
                    </a:cubicBezTo>
                    <a:cubicBezTo>
                      <a:pt x="0" y="15"/>
                      <a:pt x="11" y="17"/>
                      <a:pt x="23" y="19"/>
                    </a:cubicBezTo>
                    <a:cubicBezTo>
                      <a:pt x="24" y="19"/>
                      <a:pt x="25" y="20"/>
                      <a:pt x="27" y="20"/>
                    </a:cubicBezTo>
                    <a:cubicBezTo>
                      <a:pt x="26" y="19"/>
                      <a:pt x="25" y="18"/>
                      <a:pt x="25" y="18"/>
                    </a:cubicBezTo>
                    <a:cubicBezTo>
                      <a:pt x="24" y="17"/>
                      <a:pt x="24" y="17"/>
                      <a:pt x="24" y="17"/>
                    </a:cubicBezTo>
                    <a:cubicBezTo>
                      <a:pt x="24" y="17"/>
                      <a:pt x="24" y="17"/>
                      <a:pt x="24" y="17"/>
                    </a:cubicBezTo>
                    <a:cubicBezTo>
                      <a:pt x="24" y="17"/>
                      <a:pt x="23" y="17"/>
                      <a:pt x="23" y="17"/>
                    </a:cubicBezTo>
                    <a:cubicBezTo>
                      <a:pt x="23" y="17"/>
                      <a:pt x="23" y="17"/>
                      <a:pt x="23" y="17"/>
                    </a:cubicBezTo>
                    <a:cubicBezTo>
                      <a:pt x="10" y="15"/>
                      <a:pt x="5" y="14"/>
                      <a:pt x="3" y="13"/>
                    </a:cubicBezTo>
                    <a:cubicBezTo>
                      <a:pt x="2" y="13"/>
                      <a:pt x="1" y="13"/>
                      <a:pt x="0" y="13"/>
                    </a:cubicBezTo>
                    <a:moveTo>
                      <a:pt x="88" y="0"/>
                    </a:moveTo>
                    <a:cubicBezTo>
                      <a:pt x="87" y="0"/>
                      <a:pt x="87" y="0"/>
                      <a:pt x="87" y="0"/>
                    </a:cubicBezTo>
                    <a:cubicBezTo>
                      <a:pt x="87" y="0"/>
                      <a:pt x="87" y="0"/>
                      <a:pt x="87" y="0"/>
                    </a:cubicBezTo>
                    <a:cubicBezTo>
                      <a:pt x="87" y="0"/>
                      <a:pt x="87" y="0"/>
                      <a:pt x="87" y="0"/>
                    </a:cubicBezTo>
                    <a:cubicBezTo>
                      <a:pt x="87" y="0"/>
                      <a:pt x="87" y="0"/>
                      <a:pt x="87" y="0"/>
                    </a:cubicBezTo>
                    <a:cubicBezTo>
                      <a:pt x="87" y="0"/>
                      <a:pt x="87" y="0"/>
                      <a:pt x="87" y="0"/>
                    </a:cubicBezTo>
                    <a:cubicBezTo>
                      <a:pt x="87" y="0"/>
                      <a:pt x="87" y="0"/>
                      <a:pt x="87" y="0"/>
                    </a:cubicBezTo>
                    <a:cubicBezTo>
                      <a:pt x="87" y="0"/>
                      <a:pt x="87" y="0"/>
                      <a:pt x="87" y="0"/>
                    </a:cubicBezTo>
                    <a:cubicBezTo>
                      <a:pt x="87" y="0"/>
                      <a:pt x="87" y="0"/>
                      <a:pt x="87" y="0"/>
                    </a:cubicBezTo>
                    <a:cubicBezTo>
                      <a:pt x="87" y="0"/>
                      <a:pt x="87" y="0"/>
                      <a:pt x="87" y="0"/>
                    </a:cubicBezTo>
                    <a:cubicBezTo>
                      <a:pt x="87" y="0"/>
                      <a:pt x="87" y="0"/>
                      <a:pt x="87" y="0"/>
                    </a:cubicBezTo>
                    <a:cubicBezTo>
                      <a:pt x="87" y="0"/>
                      <a:pt x="87" y="0"/>
                      <a:pt x="87" y="0"/>
                    </a:cubicBezTo>
                    <a:cubicBezTo>
                      <a:pt x="87" y="0"/>
                      <a:pt x="87" y="0"/>
                      <a:pt x="87" y="0"/>
                    </a:cubicBezTo>
                    <a:cubicBezTo>
                      <a:pt x="87" y="0"/>
                      <a:pt x="87" y="0"/>
                      <a:pt x="87" y="0"/>
                    </a:cubicBezTo>
                    <a:cubicBezTo>
                      <a:pt x="87" y="0"/>
                      <a:pt x="87" y="0"/>
                      <a:pt x="87" y="0"/>
                    </a:cubicBezTo>
                    <a:cubicBezTo>
                      <a:pt x="87" y="0"/>
                      <a:pt x="87" y="0"/>
                      <a:pt x="87" y="0"/>
                    </a:cubicBezTo>
                    <a:cubicBezTo>
                      <a:pt x="87" y="0"/>
                      <a:pt x="87" y="0"/>
                      <a:pt x="87" y="0"/>
                    </a:cubicBezTo>
                    <a:cubicBezTo>
                      <a:pt x="87" y="0"/>
                      <a:pt x="87" y="0"/>
                      <a:pt x="87" y="0"/>
                    </a:cubicBezTo>
                    <a:cubicBezTo>
                      <a:pt x="87" y="0"/>
                      <a:pt x="87" y="0"/>
                      <a:pt x="87" y="0"/>
                    </a:cubicBezTo>
                    <a:cubicBezTo>
                      <a:pt x="87" y="0"/>
                      <a:pt x="87" y="0"/>
                      <a:pt x="87" y="0"/>
                    </a:cubicBezTo>
                    <a:cubicBezTo>
                      <a:pt x="64" y="0"/>
                      <a:pt x="44" y="2"/>
                      <a:pt x="31" y="5"/>
                    </a:cubicBezTo>
                    <a:cubicBezTo>
                      <a:pt x="31" y="5"/>
                      <a:pt x="31" y="5"/>
                      <a:pt x="31" y="5"/>
                    </a:cubicBezTo>
                    <a:cubicBezTo>
                      <a:pt x="27" y="6"/>
                      <a:pt x="24" y="7"/>
                      <a:pt x="21" y="9"/>
                    </a:cubicBezTo>
                    <a:cubicBezTo>
                      <a:pt x="24" y="8"/>
                      <a:pt x="27" y="8"/>
                      <a:pt x="31" y="7"/>
                    </a:cubicBezTo>
                    <a:cubicBezTo>
                      <a:pt x="43" y="5"/>
                      <a:pt x="62" y="2"/>
                      <a:pt x="88" y="2"/>
                    </a:cubicBezTo>
                    <a:cubicBezTo>
                      <a:pt x="88" y="2"/>
                      <a:pt x="88" y="2"/>
                      <a:pt x="88" y="2"/>
                    </a:cubicBezTo>
                    <a:cubicBezTo>
                      <a:pt x="88" y="2"/>
                      <a:pt x="88" y="2"/>
                      <a:pt x="88" y="2"/>
                    </a:cubicBezTo>
                    <a:cubicBezTo>
                      <a:pt x="133" y="2"/>
                      <a:pt x="157" y="10"/>
                      <a:pt x="157" y="13"/>
                    </a:cubicBezTo>
                    <a:cubicBezTo>
                      <a:pt x="157" y="13"/>
                      <a:pt x="157" y="13"/>
                      <a:pt x="157" y="13"/>
                    </a:cubicBezTo>
                    <a:cubicBezTo>
                      <a:pt x="157" y="13"/>
                      <a:pt x="157" y="13"/>
                      <a:pt x="157" y="13"/>
                    </a:cubicBezTo>
                    <a:cubicBezTo>
                      <a:pt x="157" y="13"/>
                      <a:pt x="157" y="13"/>
                      <a:pt x="157" y="13"/>
                    </a:cubicBezTo>
                    <a:cubicBezTo>
                      <a:pt x="157" y="13"/>
                      <a:pt x="157" y="13"/>
                      <a:pt x="157" y="13"/>
                    </a:cubicBezTo>
                    <a:cubicBezTo>
                      <a:pt x="157" y="14"/>
                      <a:pt x="157" y="14"/>
                      <a:pt x="156" y="15"/>
                    </a:cubicBezTo>
                    <a:cubicBezTo>
                      <a:pt x="155" y="16"/>
                      <a:pt x="153" y="17"/>
                      <a:pt x="150" y="18"/>
                    </a:cubicBezTo>
                    <a:cubicBezTo>
                      <a:pt x="150" y="18"/>
                      <a:pt x="150" y="18"/>
                      <a:pt x="150" y="18"/>
                    </a:cubicBezTo>
                    <a:cubicBezTo>
                      <a:pt x="149" y="19"/>
                      <a:pt x="149" y="19"/>
                      <a:pt x="149" y="19"/>
                    </a:cubicBezTo>
                    <a:cubicBezTo>
                      <a:pt x="149" y="19"/>
                      <a:pt x="149" y="19"/>
                      <a:pt x="149" y="19"/>
                    </a:cubicBezTo>
                    <a:cubicBezTo>
                      <a:pt x="155" y="17"/>
                      <a:pt x="159" y="14"/>
                      <a:pt x="157" y="10"/>
                    </a:cubicBezTo>
                    <a:cubicBezTo>
                      <a:pt x="158" y="11"/>
                      <a:pt x="159" y="12"/>
                      <a:pt x="159" y="13"/>
                    </a:cubicBezTo>
                    <a:cubicBezTo>
                      <a:pt x="159" y="6"/>
                      <a:pt x="127" y="0"/>
                      <a:pt x="88" y="0"/>
                    </a:cubicBezTo>
                  </a:path>
                </a:pathLst>
              </a:custGeom>
              <a:solidFill>
                <a:srgbClr val="DFD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6" name="Freeform 709">
                <a:extLst>
                  <a:ext uri="{FF2B5EF4-FFF2-40B4-BE49-F238E27FC236}">
                    <a16:creationId xmlns:a16="http://schemas.microsoft.com/office/drawing/2014/main" id="{38F1ED6A-02D7-4267-8149-2FC86CE1E81E}"/>
                  </a:ext>
                </a:extLst>
              </p:cNvPr>
              <p:cNvSpPr>
                <a:spLocks noEditPoints="1"/>
              </p:cNvSpPr>
              <p:nvPr/>
            </p:nvSpPr>
            <p:spPr bwMode="auto">
              <a:xfrm>
                <a:off x="187" y="6"/>
                <a:ext cx="320" cy="59"/>
              </a:xfrm>
              <a:custGeom>
                <a:avLst/>
                <a:gdLst>
                  <a:gd name="T0" fmla="*/ 30 w 134"/>
                  <a:gd name="T1" fmla="*/ 21 h 25"/>
                  <a:gd name="T2" fmla="*/ 31 w 134"/>
                  <a:gd name="T3" fmla="*/ 23 h 25"/>
                  <a:gd name="T4" fmla="*/ 65 w 134"/>
                  <a:gd name="T5" fmla="*/ 25 h 25"/>
                  <a:gd name="T6" fmla="*/ 65 w 134"/>
                  <a:gd name="T7" fmla="*/ 25 h 25"/>
                  <a:gd name="T8" fmla="*/ 66 w 134"/>
                  <a:gd name="T9" fmla="*/ 23 h 25"/>
                  <a:gd name="T10" fmla="*/ 65 w 134"/>
                  <a:gd name="T11" fmla="*/ 23 h 25"/>
                  <a:gd name="T12" fmla="*/ 30 w 134"/>
                  <a:gd name="T13" fmla="*/ 21 h 25"/>
                  <a:gd name="T14" fmla="*/ 0 w 134"/>
                  <a:gd name="T15" fmla="*/ 15 h 25"/>
                  <a:gd name="T16" fmla="*/ 1 w 134"/>
                  <a:gd name="T17" fmla="*/ 15 h 25"/>
                  <a:gd name="T18" fmla="*/ 1 w 134"/>
                  <a:gd name="T19" fmla="*/ 15 h 25"/>
                  <a:gd name="T20" fmla="*/ 2 w 134"/>
                  <a:gd name="T21" fmla="*/ 16 h 25"/>
                  <a:gd name="T22" fmla="*/ 4 w 134"/>
                  <a:gd name="T23" fmla="*/ 18 h 25"/>
                  <a:gd name="T24" fmla="*/ 11 w 134"/>
                  <a:gd name="T25" fmla="*/ 20 h 25"/>
                  <a:gd name="T26" fmla="*/ 8 w 134"/>
                  <a:gd name="T27" fmla="*/ 17 h 25"/>
                  <a:gd name="T28" fmla="*/ 0 w 134"/>
                  <a:gd name="T29" fmla="*/ 15 h 25"/>
                  <a:gd name="T30" fmla="*/ 0 w 134"/>
                  <a:gd name="T31" fmla="*/ 15 h 25"/>
                  <a:gd name="T32" fmla="*/ 0 w 134"/>
                  <a:gd name="T33" fmla="*/ 15 h 25"/>
                  <a:gd name="T34" fmla="*/ 133 w 134"/>
                  <a:gd name="T35" fmla="*/ 13 h 25"/>
                  <a:gd name="T36" fmla="*/ 118 w 134"/>
                  <a:gd name="T37" fmla="*/ 18 h 25"/>
                  <a:gd name="T38" fmla="*/ 115 w 134"/>
                  <a:gd name="T39" fmla="*/ 20 h 25"/>
                  <a:gd name="T40" fmla="*/ 126 w 134"/>
                  <a:gd name="T41" fmla="*/ 17 h 25"/>
                  <a:gd name="T42" fmla="*/ 126 w 134"/>
                  <a:gd name="T43" fmla="*/ 17 h 25"/>
                  <a:gd name="T44" fmla="*/ 127 w 134"/>
                  <a:gd name="T45" fmla="*/ 16 h 25"/>
                  <a:gd name="T46" fmla="*/ 127 w 134"/>
                  <a:gd name="T47" fmla="*/ 16 h 25"/>
                  <a:gd name="T48" fmla="*/ 133 w 134"/>
                  <a:gd name="T49" fmla="*/ 13 h 25"/>
                  <a:gd name="T50" fmla="*/ 134 w 134"/>
                  <a:gd name="T51" fmla="*/ 11 h 25"/>
                  <a:gd name="T52" fmla="*/ 134 w 134"/>
                  <a:gd name="T53" fmla="*/ 11 h 25"/>
                  <a:gd name="T54" fmla="*/ 134 w 134"/>
                  <a:gd name="T55" fmla="*/ 11 h 25"/>
                  <a:gd name="T56" fmla="*/ 134 w 134"/>
                  <a:gd name="T57" fmla="*/ 11 h 25"/>
                  <a:gd name="T58" fmla="*/ 65 w 134"/>
                  <a:gd name="T59" fmla="*/ 0 h 25"/>
                  <a:gd name="T60" fmla="*/ 134 w 134"/>
                  <a:gd name="T61" fmla="*/ 11 h 25"/>
                  <a:gd name="T62" fmla="*/ 65 w 134"/>
                  <a:gd name="T63" fmla="*/ 0 h 25"/>
                  <a:gd name="T64" fmla="*/ 65 w 134"/>
                  <a:gd name="T65" fmla="*/ 0 h 25"/>
                  <a:gd name="T66" fmla="*/ 8 w 134"/>
                  <a:gd name="T67" fmla="*/ 5 h 25"/>
                  <a:gd name="T68" fmla="*/ 8 w 134"/>
                  <a:gd name="T69" fmla="*/ 5 h 25"/>
                  <a:gd name="T70" fmla="*/ 8 w 134"/>
                  <a:gd name="T71" fmla="*/ 5 h 25"/>
                  <a:gd name="T72" fmla="*/ 8 w 134"/>
                  <a:gd name="T73" fmla="*/ 5 h 25"/>
                  <a:gd name="T74" fmla="*/ 65 w 134"/>
                  <a:gd name="T7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4" h="25">
                    <a:moveTo>
                      <a:pt x="30" y="21"/>
                    </a:moveTo>
                    <a:cubicBezTo>
                      <a:pt x="30" y="22"/>
                      <a:pt x="30" y="22"/>
                      <a:pt x="31" y="23"/>
                    </a:cubicBezTo>
                    <a:cubicBezTo>
                      <a:pt x="41" y="24"/>
                      <a:pt x="52" y="25"/>
                      <a:pt x="65" y="25"/>
                    </a:cubicBezTo>
                    <a:cubicBezTo>
                      <a:pt x="65" y="25"/>
                      <a:pt x="65" y="25"/>
                      <a:pt x="65" y="25"/>
                    </a:cubicBezTo>
                    <a:cubicBezTo>
                      <a:pt x="65" y="24"/>
                      <a:pt x="65" y="23"/>
                      <a:pt x="66" y="23"/>
                    </a:cubicBezTo>
                    <a:cubicBezTo>
                      <a:pt x="65" y="23"/>
                      <a:pt x="65" y="23"/>
                      <a:pt x="65" y="23"/>
                    </a:cubicBezTo>
                    <a:cubicBezTo>
                      <a:pt x="52" y="23"/>
                      <a:pt x="40" y="22"/>
                      <a:pt x="30" y="21"/>
                    </a:cubicBezTo>
                    <a:moveTo>
                      <a:pt x="0" y="15"/>
                    </a:moveTo>
                    <a:cubicBezTo>
                      <a:pt x="0" y="15"/>
                      <a:pt x="1" y="15"/>
                      <a:pt x="1" y="15"/>
                    </a:cubicBezTo>
                    <a:cubicBezTo>
                      <a:pt x="1" y="15"/>
                      <a:pt x="1" y="15"/>
                      <a:pt x="1" y="15"/>
                    </a:cubicBezTo>
                    <a:cubicBezTo>
                      <a:pt x="2" y="16"/>
                      <a:pt x="2" y="16"/>
                      <a:pt x="2" y="16"/>
                    </a:cubicBezTo>
                    <a:cubicBezTo>
                      <a:pt x="2" y="16"/>
                      <a:pt x="3" y="17"/>
                      <a:pt x="4" y="18"/>
                    </a:cubicBezTo>
                    <a:cubicBezTo>
                      <a:pt x="6" y="19"/>
                      <a:pt x="8" y="19"/>
                      <a:pt x="11" y="20"/>
                    </a:cubicBezTo>
                    <a:cubicBezTo>
                      <a:pt x="10" y="19"/>
                      <a:pt x="9" y="18"/>
                      <a:pt x="8" y="17"/>
                    </a:cubicBezTo>
                    <a:cubicBezTo>
                      <a:pt x="5" y="17"/>
                      <a:pt x="3" y="16"/>
                      <a:pt x="0" y="15"/>
                    </a:cubicBezTo>
                    <a:cubicBezTo>
                      <a:pt x="0" y="15"/>
                      <a:pt x="0" y="15"/>
                      <a:pt x="0" y="15"/>
                    </a:cubicBezTo>
                    <a:cubicBezTo>
                      <a:pt x="0" y="15"/>
                      <a:pt x="0" y="15"/>
                      <a:pt x="0" y="15"/>
                    </a:cubicBezTo>
                    <a:moveTo>
                      <a:pt x="133" y="13"/>
                    </a:moveTo>
                    <a:cubicBezTo>
                      <a:pt x="131" y="14"/>
                      <a:pt x="126" y="16"/>
                      <a:pt x="118" y="18"/>
                    </a:cubicBezTo>
                    <a:cubicBezTo>
                      <a:pt x="117" y="19"/>
                      <a:pt x="116" y="20"/>
                      <a:pt x="115" y="20"/>
                    </a:cubicBezTo>
                    <a:cubicBezTo>
                      <a:pt x="119" y="19"/>
                      <a:pt x="123" y="19"/>
                      <a:pt x="126" y="17"/>
                    </a:cubicBezTo>
                    <a:cubicBezTo>
                      <a:pt x="126" y="17"/>
                      <a:pt x="126" y="17"/>
                      <a:pt x="126" y="17"/>
                    </a:cubicBezTo>
                    <a:cubicBezTo>
                      <a:pt x="127" y="16"/>
                      <a:pt x="127" y="16"/>
                      <a:pt x="127" y="16"/>
                    </a:cubicBezTo>
                    <a:cubicBezTo>
                      <a:pt x="127" y="16"/>
                      <a:pt x="127" y="16"/>
                      <a:pt x="127" y="16"/>
                    </a:cubicBezTo>
                    <a:cubicBezTo>
                      <a:pt x="130" y="15"/>
                      <a:pt x="132" y="14"/>
                      <a:pt x="133" y="13"/>
                    </a:cubicBezTo>
                    <a:moveTo>
                      <a:pt x="134" y="11"/>
                    </a:moveTo>
                    <a:cubicBezTo>
                      <a:pt x="134" y="11"/>
                      <a:pt x="134" y="11"/>
                      <a:pt x="134" y="11"/>
                    </a:cubicBezTo>
                    <a:cubicBezTo>
                      <a:pt x="134" y="11"/>
                      <a:pt x="134" y="11"/>
                      <a:pt x="134" y="11"/>
                    </a:cubicBezTo>
                    <a:cubicBezTo>
                      <a:pt x="134" y="11"/>
                      <a:pt x="134" y="11"/>
                      <a:pt x="134" y="11"/>
                    </a:cubicBezTo>
                    <a:moveTo>
                      <a:pt x="65" y="0"/>
                    </a:moveTo>
                    <a:cubicBezTo>
                      <a:pt x="110" y="0"/>
                      <a:pt x="134" y="8"/>
                      <a:pt x="134" y="11"/>
                    </a:cubicBezTo>
                    <a:cubicBezTo>
                      <a:pt x="134" y="8"/>
                      <a:pt x="110" y="0"/>
                      <a:pt x="65" y="0"/>
                    </a:cubicBezTo>
                    <a:moveTo>
                      <a:pt x="65" y="0"/>
                    </a:moveTo>
                    <a:cubicBezTo>
                      <a:pt x="39" y="0"/>
                      <a:pt x="20" y="3"/>
                      <a:pt x="8" y="5"/>
                    </a:cubicBezTo>
                    <a:cubicBezTo>
                      <a:pt x="8" y="5"/>
                      <a:pt x="8" y="5"/>
                      <a:pt x="8" y="5"/>
                    </a:cubicBezTo>
                    <a:cubicBezTo>
                      <a:pt x="8" y="5"/>
                      <a:pt x="8" y="5"/>
                      <a:pt x="8" y="5"/>
                    </a:cubicBezTo>
                    <a:cubicBezTo>
                      <a:pt x="8" y="5"/>
                      <a:pt x="8" y="5"/>
                      <a:pt x="8" y="5"/>
                    </a:cubicBezTo>
                    <a:cubicBezTo>
                      <a:pt x="22" y="2"/>
                      <a:pt x="42" y="0"/>
                      <a:pt x="65" y="0"/>
                    </a:cubicBezTo>
                  </a:path>
                </a:pathLst>
              </a:custGeom>
              <a:solidFill>
                <a:srgbClr val="E0E0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7" name="Freeform 710">
                <a:extLst>
                  <a:ext uri="{FF2B5EF4-FFF2-40B4-BE49-F238E27FC236}">
                    <a16:creationId xmlns:a16="http://schemas.microsoft.com/office/drawing/2014/main" id="{C269A471-A2FB-4039-A16F-A69EE3EED077}"/>
                  </a:ext>
                </a:extLst>
              </p:cNvPr>
              <p:cNvSpPr>
                <a:spLocks/>
              </p:cNvSpPr>
              <p:nvPr/>
            </p:nvSpPr>
            <p:spPr bwMode="auto">
              <a:xfrm>
                <a:off x="206" y="46"/>
                <a:ext cx="55" cy="15"/>
              </a:xfrm>
              <a:custGeom>
                <a:avLst/>
                <a:gdLst>
                  <a:gd name="T0" fmla="*/ 0 w 23"/>
                  <a:gd name="T1" fmla="*/ 0 h 6"/>
                  <a:gd name="T2" fmla="*/ 3 w 23"/>
                  <a:gd name="T3" fmla="*/ 3 h 6"/>
                  <a:gd name="T4" fmla="*/ 10 w 23"/>
                  <a:gd name="T5" fmla="*/ 4 h 6"/>
                  <a:gd name="T6" fmla="*/ 9 w 23"/>
                  <a:gd name="T7" fmla="*/ 4 h 6"/>
                  <a:gd name="T8" fmla="*/ 18 w 23"/>
                  <a:gd name="T9" fmla="*/ 5 h 6"/>
                  <a:gd name="T10" fmla="*/ 18 w 23"/>
                  <a:gd name="T11" fmla="*/ 5 h 6"/>
                  <a:gd name="T12" fmla="*/ 23 w 23"/>
                  <a:gd name="T13" fmla="*/ 6 h 6"/>
                  <a:gd name="T14" fmla="*/ 22 w 23"/>
                  <a:gd name="T15" fmla="*/ 4 h 6"/>
                  <a:gd name="T16" fmla="*/ 0 w 2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
                    <a:moveTo>
                      <a:pt x="0" y="0"/>
                    </a:moveTo>
                    <a:cubicBezTo>
                      <a:pt x="1" y="1"/>
                      <a:pt x="2" y="2"/>
                      <a:pt x="3" y="3"/>
                    </a:cubicBezTo>
                    <a:cubicBezTo>
                      <a:pt x="5" y="3"/>
                      <a:pt x="7" y="4"/>
                      <a:pt x="10" y="4"/>
                    </a:cubicBezTo>
                    <a:cubicBezTo>
                      <a:pt x="10" y="4"/>
                      <a:pt x="9" y="4"/>
                      <a:pt x="9" y="4"/>
                    </a:cubicBezTo>
                    <a:cubicBezTo>
                      <a:pt x="18" y="5"/>
                      <a:pt x="18" y="5"/>
                      <a:pt x="18" y="5"/>
                    </a:cubicBezTo>
                    <a:cubicBezTo>
                      <a:pt x="18" y="5"/>
                      <a:pt x="18" y="5"/>
                      <a:pt x="18" y="5"/>
                    </a:cubicBezTo>
                    <a:cubicBezTo>
                      <a:pt x="19" y="6"/>
                      <a:pt x="21" y="6"/>
                      <a:pt x="23" y="6"/>
                    </a:cubicBezTo>
                    <a:cubicBezTo>
                      <a:pt x="22" y="5"/>
                      <a:pt x="22" y="5"/>
                      <a:pt x="22" y="4"/>
                    </a:cubicBezTo>
                    <a:cubicBezTo>
                      <a:pt x="14" y="3"/>
                      <a:pt x="6" y="2"/>
                      <a:pt x="0" y="0"/>
                    </a:cubicBezTo>
                  </a:path>
                </a:pathLst>
              </a:custGeom>
              <a:solidFill>
                <a:srgbClr val="D2D2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8" name="Freeform 711">
                <a:extLst>
                  <a:ext uri="{FF2B5EF4-FFF2-40B4-BE49-F238E27FC236}">
                    <a16:creationId xmlns:a16="http://schemas.microsoft.com/office/drawing/2014/main" id="{C863EFBE-1530-445A-809F-8E959A571E3A}"/>
                  </a:ext>
                </a:extLst>
              </p:cNvPr>
              <p:cNvSpPr>
                <a:spLocks/>
              </p:cNvSpPr>
              <p:nvPr/>
            </p:nvSpPr>
            <p:spPr bwMode="auto">
              <a:xfrm>
                <a:off x="227" y="56"/>
                <a:ext cx="22" cy="2"/>
              </a:xfrm>
              <a:custGeom>
                <a:avLst/>
                <a:gdLst>
                  <a:gd name="T0" fmla="*/ 0 w 9"/>
                  <a:gd name="T1" fmla="*/ 0 h 1"/>
                  <a:gd name="T2" fmla="*/ 1 w 9"/>
                  <a:gd name="T3" fmla="*/ 0 h 1"/>
                  <a:gd name="T4" fmla="*/ 9 w 9"/>
                  <a:gd name="T5" fmla="*/ 1 h 1"/>
                  <a:gd name="T6" fmla="*/ 9 w 9"/>
                  <a:gd name="T7" fmla="*/ 1 h 1"/>
                  <a:gd name="T8" fmla="*/ 0 w 9"/>
                  <a:gd name="T9" fmla="*/ 0 h 1"/>
                </a:gdLst>
                <a:ahLst/>
                <a:cxnLst>
                  <a:cxn ang="0">
                    <a:pos x="T0" y="T1"/>
                  </a:cxn>
                  <a:cxn ang="0">
                    <a:pos x="T2" y="T3"/>
                  </a:cxn>
                  <a:cxn ang="0">
                    <a:pos x="T4" y="T5"/>
                  </a:cxn>
                  <a:cxn ang="0">
                    <a:pos x="T6" y="T7"/>
                  </a:cxn>
                  <a:cxn ang="0">
                    <a:pos x="T8" y="T9"/>
                  </a:cxn>
                </a:cxnLst>
                <a:rect l="0" t="0" r="r" b="b"/>
                <a:pathLst>
                  <a:path w="9" h="1">
                    <a:moveTo>
                      <a:pt x="0" y="0"/>
                    </a:moveTo>
                    <a:cubicBezTo>
                      <a:pt x="0" y="0"/>
                      <a:pt x="1" y="0"/>
                      <a:pt x="1" y="0"/>
                    </a:cubicBezTo>
                    <a:cubicBezTo>
                      <a:pt x="3" y="1"/>
                      <a:pt x="6" y="1"/>
                      <a:pt x="9" y="1"/>
                    </a:cubicBezTo>
                    <a:cubicBezTo>
                      <a:pt x="9" y="1"/>
                      <a:pt x="9" y="1"/>
                      <a:pt x="9" y="1"/>
                    </a:cubicBezTo>
                    <a:cubicBezTo>
                      <a:pt x="0" y="0"/>
                      <a:pt x="0" y="0"/>
                      <a:pt x="0" y="0"/>
                    </a:cubicBezTo>
                  </a:path>
                </a:pathLst>
              </a:custGeom>
              <a:solidFill>
                <a:srgbClr val="C8C7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9" name="Freeform 712">
                <a:extLst>
                  <a:ext uri="{FF2B5EF4-FFF2-40B4-BE49-F238E27FC236}">
                    <a16:creationId xmlns:a16="http://schemas.microsoft.com/office/drawing/2014/main" id="{C53B7ABD-B393-45B0-91C3-3F3360D569E3}"/>
                  </a:ext>
                </a:extLst>
              </p:cNvPr>
              <p:cNvSpPr>
                <a:spLocks noEditPoints="1"/>
              </p:cNvSpPr>
              <p:nvPr/>
            </p:nvSpPr>
            <p:spPr bwMode="auto">
              <a:xfrm>
                <a:off x="342" y="49"/>
                <a:ext cx="127" cy="16"/>
              </a:xfrm>
              <a:custGeom>
                <a:avLst/>
                <a:gdLst>
                  <a:gd name="T0" fmla="*/ 13 w 53"/>
                  <a:gd name="T1" fmla="*/ 4 h 7"/>
                  <a:gd name="T2" fmla="*/ 1 w 53"/>
                  <a:gd name="T3" fmla="*/ 5 h 7"/>
                  <a:gd name="T4" fmla="*/ 0 w 53"/>
                  <a:gd name="T5" fmla="*/ 7 h 7"/>
                  <a:gd name="T6" fmla="*/ 12 w 53"/>
                  <a:gd name="T7" fmla="*/ 6 h 7"/>
                  <a:gd name="T8" fmla="*/ 13 w 53"/>
                  <a:gd name="T9" fmla="*/ 4 h 7"/>
                  <a:gd name="T10" fmla="*/ 53 w 53"/>
                  <a:gd name="T11" fmla="*/ 0 h 7"/>
                  <a:gd name="T12" fmla="*/ 34 w 53"/>
                  <a:gd name="T13" fmla="*/ 3 h 7"/>
                  <a:gd name="T14" fmla="*/ 33 w 53"/>
                  <a:gd name="T15" fmla="*/ 5 h 7"/>
                  <a:gd name="T16" fmla="*/ 40 w 53"/>
                  <a:gd name="T17" fmla="*/ 4 h 7"/>
                  <a:gd name="T18" fmla="*/ 50 w 53"/>
                  <a:gd name="T19" fmla="*/ 2 h 7"/>
                  <a:gd name="T20" fmla="*/ 53 w 53"/>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7">
                    <a:moveTo>
                      <a:pt x="13" y="4"/>
                    </a:moveTo>
                    <a:cubicBezTo>
                      <a:pt x="9" y="4"/>
                      <a:pt x="5" y="5"/>
                      <a:pt x="1" y="5"/>
                    </a:cubicBezTo>
                    <a:cubicBezTo>
                      <a:pt x="0" y="5"/>
                      <a:pt x="0" y="6"/>
                      <a:pt x="0" y="7"/>
                    </a:cubicBezTo>
                    <a:cubicBezTo>
                      <a:pt x="4" y="7"/>
                      <a:pt x="8" y="6"/>
                      <a:pt x="12" y="6"/>
                    </a:cubicBezTo>
                    <a:cubicBezTo>
                      <a:pt x="12" y="6"/>
                      <a:pt x="12" y="5"/>
                      <a:pt x="13" y="4"/>
                    </a:cubicBezTo>
                    <a:moveTo>
                      <a:pt x="53" y="0"/>
                    </a:moveTo>
                    <a:cubicBezTo>
                      <a:pt x="48" y="1"/>
                      <a:pt x="41" y="2"/>
                      <a:pt x="34" y="3"/>
                    </a:cubicBezTo>
                    <a:cubicBezTo>
                      <a:pt x="33" y="4"/>
                      <a:pt x="33" y="4"/>
                      <a:pt x="33" y="5"/>
                    </a:cubicBezTo>
                    <a:cubicBezTo>
                      <a:pt x="35" y="5"/>
                      <a:pt x="38" y="4"/>
                      <a:pt x="40" y="4"/>
                    </a:cubicBezTo>
                    <a:cubicBezTo>
                      <a:pt x="44" y="4"/>
                      <a:pt x="47" y="3"/>
                      <a:pt x="50" y="2"/>
                    </a:cubicBezTo>
                    <a:cubicBezTo>
                      <a:pt x="51" y="2"/>
                      <a:pt x="52" y="1"/>
                      <a:pt x="53" y="0"/>
                    </a:cubicBezTo>
                  </a:path>
                </a:pathLst>
              </a:custGeom>
              <a:solidFill>
                <a:srgbClr val="E3E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0" name="Freeform 713">
                <a:extLst>
                  <a:ext uri="{FF2B5EF4-FFF2-40B4-BE49-F238E27FC236}">
                    <a16:creationId xmlns:a16="http://schemas.microsoft.com/office/drawing/2014/main" id="{C2E03326-FC56-43FE-B32D-396576C155C7}"/>
                  </a:ext>
                </a:extLst>
              </p:cNvPr>
              <p:cNvSpPr>
                <a:spLocks/>
              </p:cNvSpPr>
              <p:nvPr/>
            </p:nvSpPr>
            <p:spPr bwMode="auto">
              <a:xfrm>
                <a:off x="371" y="56"/>
                <a:ext cx="52" cy="7"/>
              </a:xfrm>
              <a:custGeom>
                <a:avLst/>
                <a:gdLst>
                  <a:gd name="T0" fmla="*/ 22 w 22"/>
                  <a:gd name="T1" fmla="*/ 0 h 3"/>
                  <a:gd name="T2" fmla="*/ 1 w 22"/>
                  <a:gd name="T3" fmla="*/ 1 h 3"/>
                  <a:gd name="T4" fmla="*/ 0 w 22"/>
                  <a:gd name="T5" fmla="*/ 3 h 3"/>
                  <a:gd name="T6" fmla="*/ 3 w 22"/>
                  <a:gd name="T7" fmla="*/ 3 h 3"/>
                  <a:gd name="T8" fmla="*/ 3 w 22"/>
                  <a:gd name="T9" fmla="*/ 3 h 3"/>
                  <a:gd name="T10" fmla="*/ 4 w 22"/>
                  <a:gd name="T11" fmla="*/ 3 h 3"/>
                  <a:gd name="T12" fmla="*/ 4 w 22"/>
                  <a:gd name="T13" fmla="*/ 3 h 3"/>
                  <a:gd name="T14" fmla="*/ 21 w 22"/>
                  <a:gd name="T15" fmla="*/ 2 h 3"/>
                  <a:gd name="T16" fmla="*/ 22 w 22"/>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
                    <a:moveTo>
                      <a:pt x="22" y="0"/>
                    </a:moveTo>
                    <a:cubicBezTo>
                      <a:pt x="16" y="1"/>
                      <a:pt x="9" y="1"/>
                      <a:pt x="1" y="1"/>
                    </a:cubicBezTo>
                    <a:cubicBezTo>
                      <a:pt x="0" y="2"/>
                      <a:pt x="0" y="3"/>
                      <a:pt x="0" y="3"/>
                    </a:cubicBezTo>
                    <a:cubicBezTo>
                      <a:pt x="1" y="3"/>
                      <a:pt x="2" y="3"/>
                      <a:pt x="3" y="3"/>
                    </a:cubicBezTo>
                    <a:cubicBezTo>
                      <a:pt x="3" y="3"/>
                      <a:pt x="3" y="3"/>
                      <a:pt x="3" y="3"/>
                    </a:cubicBezTo>
                    <a:cubicBezTo>
                      <a:pt x="3" y="3"/>
                      <a:pt x="4" y="3"/>
                      <a:pt x="4" y="3"/>
                    </a:cubicBezTo>
                    <a:cubicBezTo>
                      <a:pt x="4" y="3"/>
                      <a:pt x="4" y="3"/>
                      <a:pt x="4" y="3"/>
                    </a:cubicBezTo>
                    <a:cubicBezTo>
                      <a:pt x="10" y="3"/>
                      <a:pt x="15" y="3"/>
                      <a:pt x="21" y="2"/>
                    </a:cubicBezTo>
                    <a:cubicBezTo>
                      <a:pt x="21" y="1"/>
                      <a:pt x="21" y="1"/>
                      <a:pt x="22" y="0"/>
                    </a:cubicBezTo>
                  </a:path>
                </a:pathLst>
              </a:custGeom>
              <a:solidFill>
                <a:srgbClr val="EAEA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1" name="Freeform 714">
                <a:extLst>
                  <a:ext uri="{FF2B5EF4-FFF2-40B4-BE49-F238E27FC236}">
                    <a16:creationId xmlns:a16="http://schemas.microsoft.com/office/drawing/2014/main" id="{0E6B3669-2290-40B7-9BBC-A287F848DA03}"/>
                  </a:ext>
                </a:extLst>
              </p:cNvPr>
              <p:cNvSpPr>
                <a:spLocks/>
              </p:cNvSpPr>
              <p:nvPr/>
            </p:nvSpPr>
            <p:spPr bwMode="auto">
              <a:xfrm>
                <a:off x="512" y="3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DFD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2" name="Freeform 715">
                <a:extLst>
                  <a:ext uri="{FF2B5EF4-FFF2-40B4-BE49-F238E27FC236}">
                    <a16:creationId xmlns:a16="http://schemas.microsoft.com/office/drawing/2014/main" id="{0994E2FF-A01A-4822-95E2-2F947D3AA03E}"/>
                  </a:ext>
                </a:extLst>
              </p:cNvPr>
              <p:cNvSpPr>
                <a:spLocks/>
              </p:cNvSpPr>
              <p:nvPr/>
            </p:nvSpPr>
            <p:spPr bwMode="auto">
              <a:xfrm>
                <a:off x="512" y="3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DFD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3" name="Freeform 716">
                <a:extLst>
                  <a:ext uri="{FF2B5EF4-FFF2-40B4-BE49-F238E27FC236}">
                    <a16:creationId xmlns:a16="http://schemas.microsoft.com/office/drawing/2014/main" id="{E6122B03-D635-412E-8002-5812E2438812}"/>
                  </a:ext>
                </a:extLst>
              </p:cNvPr>
              <p:cNvSpPr>
                <a:spLocks noEditPoints="1"/>
              </p:cNvSpPr>
              <p:nvPr/>
            </p:nvSpPr>
            <p:spPr bwMode="auto">
              <a:xfrm>
                <a:off x="512" y="32"/>
                <a:ext cx="0" cy="2"/>
              </a:xfrm>
              <a:custGeom>
                <a:avLst/>
                <a:gdLst>
                  <a:gd name="T0" fmla="*/ 1 h 1"/>
                  <a:gd name="T1" fmla="*/ 1 h 1"/>
                  <a:gd name="T2" fmla="*/ 1 h 1"/>
                  <a:gd name="T3" fmla="*/ 1 h 1"/>
                  <a:gd name="T4" fmla="*/ 1 h 1"/>
                  <a:gd name="T5" fmla="*/ 1 h 1"/>
                  <a:gd name="T6" fmla="*/ 0 h 1"/>
                  <a:gd name="T7" fmla="*/ 0 h 1"/>
                  <a:gd name="T8" fmla="*/ 0 h 1"/>
                  <a:gd name="T9" fmla="*/ 0 h 1"/>
                  <a:gd name="T10" fmla="*/ 0 h 1"/>
                  <a:gd name="T11" fmla="*/ 0 h 1"/>
                  <a:gd name="T12" fmla="*/ 0 h 1"/>
                  <a:gd name="T13" fmla="*/ 0 h 1"/>
                  <a:gd name="T14" fmla="*/ 0 h 1"/>
                  <a:gd name="T15" fmla="*/ 0 h 1"/>
                  <a:gd name="T16" fmla="*/ 0 h 1"/>
                  <a:gd name="T17" fmla="*/ 0 h 1"/>
                  <a:gd name="T18" fmla="*/ 0 h 1"/>
                  <a:gd name="T19" fmla="*/ 0 h 1"/>
                  <a:gd name="T20" fmla="*/ 0 h 1"/>
                  <a:gd name="T21" fmla="*/ 0 h 1"/>
                  <a:gd name="T22" fmla="*/ 0 h 1"/>
                  <a:gd name="T23"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Lst>
                <a:rect l="0" t="0" r="r" b="b"/>
                <a:pathLst>
                  <a:path h="1">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CEC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4" name="Freeform 717">
                <a:extLst>
                  <a:ext uri="{FF2B5EF4-FFF2-40B4-BE49-F238E27FC236}">
                    <a16:creationId xmlns:a16="http://schemas.microsoft.com/office/drawing/2014/main" id="{780E3F6F-A0EA-4036-B81A-F003FF2F2F34}"/>
                  </a:ext>
                </a:extLst>
              </p:cNvPr>
              <p:cNvSpPr>
                <a:spLocks/>
              </p:cNvSpPr>
              <p:nvPr/>
            </p:nvSpPr>
            <p:spPr bwMode="auto">
              <a:xfrm>
                <a:off x="137" y="22"/>
                <a:ext cx="45" cy="12"/>
              </a:xfrm>
              <a:custGeom>
                <a:avLst/>
                <a:gdLst>
                  <a:gd name="T0" fmla="*/ 19 w 19"/>
                  <a:gd name="T1" fmla="*/ 0 h 5"/>
                  <a:gd name="T2" fmla="*/ 0 w 19"/>
                  <a:gd name="T3" fmla="*/ 4 h 5"/>
                  <a:gd name="T4" fmla="*/ 1 w 19"/>
                  <a:gd name="T5" fmla="*/ 4 h 5"/>
                  <a:gd name="T6" fmla="*/ 14 w 19"/>
                  <a:gd name="T7" fmla="*/ 5 h 5"/>
                  <a:gd name="T8" fmla="*/ 14 w 19"/>
                  <a:gd name="T9" fmla="*/ 5 h 5"/>
                  <a:gd name="T10" fmla="*/ 7 w 19"/>
                  <a:gd name="T11" fmla="*/ 4 h 5"/>
                  <a:gd name="T12" fmla="*/ 7 w 19"/>
                  <a:gd name="T13" fmla="*/ 4 h 5"/>
                  <a:gd name="T14" fmla="*/ 7 w 19"/>
                  <a:gd name="T15" fmla="*/ 4 h 5"/>
                  <a:gd name="T16" fmla="*/ 7 w 19"/>
                  <a:gd name="T17" fmla="*/ 4 h 5"/>
                  <a:gd name="T18" fmla="*/ 7 w 19"/>
                  <a:gd name="T19" fmla="*/ 4 h 5"/>
                  <a:gd name="T20" fmla="*/ 15 w 19"/>
                  <a:gd name="T21" fmla="*/ 2 h 5"/>
                  <a:gd name="T22" fmla="*/ 19 w 19"/>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5">
                    <a:moveTo>
                      <a:pt x="19" y="0"/>
                    </a:moveTo>
                    <a:cubicBezTo>
                      <a:pt x="7" y="1"/>
                      <a:pt x="2" y="3"/>
                      <a:pt x="0" y="4"/>
                    </a:cubicBezTo>
                    <a:cubicBezTo>
                      <a:pt x="0" y="4"/>
                      <a:pt x="1" y="4"/>
                      <a:pt x="1" y="4"/>
                    </a:cubicBezTo>
                    <a:cubicBezTo>
                      <a:pt x="4" y="4"/>
                      <a:pt x="9" y="4"/>
                      <a:pt x="14" y="5"/>
                    </a:cubicBezTo>
                    <a:cubicBezTo>
                      <a:pt x="14" y="5"/>
                      <a:pt x="14" y="5"/>
                      <a:pt x="14" y="5"/>
                    </a:cubicBezTo>
                    <a:cubicBezTo>
                      <a:pt x="11" y="4"/>
                      <a:pt x="9" y="4"/>
                      <a:pt x="7" y="4"/>
                    </a:cubicBezTo>
                    <a:cubicBezTo>
                      <a:pt x="7" y="4"/>
                      <a:pt x="7" y="4"/>
                      <a:pt x="7" y="4"/>
                    </a:cubicBezTo>
                    <a:cubicBezTo>
                      <a:pt x="7" y="4"/>
                      <a:pt x="7" y="4"/>
                      <a:pt x="7" y="4"/>
                    </a:cubicBezTo>
                    <a:cubicBezTo>
                      <a:pt x="7" y="4"/>
                      <a:pt x="7" y="4"/>
                      <a:pt x="7" y="4"/>
                    </a:cubicBezTo>
                    <a:cubicBezTo>
                      <a:pt x="7" y="4"/>
                      <a:pt x="7" y="4"/>
                      <a:pt x="7" y="4"/>
                    </a:cubicBezTo>
                    <a:cubicBezTo>
                      <a:pt x="9" y="3"/>
                      <a:pt x="12" y="3"/>
                      <a:pt x="15" y="2"/>
                    </a:cubicBezTo>
                    <a:cubicBezTo>
                      <a:pt x="16" y="1"/>
                      <a:pt x="17" y="0"/>
                      <a:pt x="19" y="0"/>
                    </a:cubicBezTo>
                  </a:path>
                </a:pathLst>
              </a:custGeom>
              <a:solidFill>
                <a:srgbClr val="E0E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5" name="Freeform 718">
                <a:extLst>
                  <a:ext uri="{FF2B5EF4-FFF2-40B4-BE49-F238E27FC236}">
                    <a16:creationId xmlns:a16="http://schemas.microsoft.com/office/drawing/2014/main" id="{FB9C676D-48AB-442C-9707-D10E1EA2EE40}"/>
                  </a:ext>
                </a:extLst>
              </p:cNvPr>
              <p:cNvSpPr>
                <a:spLocks noEditPoints="1"/>
              </p:cNvSpPr>
              <p:nvPr/>
            </p:nvSpPr>
            <p:spPr bwMode="auto">
              <a:xfrm>
                <a:off x="139" y="18"/>
                <a:ext cx="368" cy="23"/>
              </a:xfrm>
              <a:custGeom>
                <a:avLst/>
                <a:gdLst>
                  <a:gd name="T0" fmla="*/ 154 w 154"/>
                  <a:gd name="T1" fmla="*/ 6 h 10"/>
                  <a:gd name="T2" fmla="*/ 153 w 154"/>
                  <a:gd name="T3" fmla="*/ 8 h 10"/>
                  <a:gd name="T4" fmla="*/ 154 w 154"/>
                  <a:gd name="T5" fmla="*/ 6 h 10"/>
                  <a:gd name="T6" fmla="*/ 0 w 154"/>
                  <a:gd name="T7" fmla="*/ 6 h 10"/>
                  <a:gd name="T8" fmla="*/ 20 w 154"/>
                  <a:gd name="T9" fmla="*/ 10 h 10"/>
                  <a:gd name="T10" fmla="*/ 20 w 154"/>
                  <a:gd name="T11" fmla="*/ 10 h 10"/>
                  <a:gd name="T12" fmla="*/ 16 w 154"/>
                  <a:gd name="T13" fmla="*/ 7 h 10"/>
                  <a:gd name="T14" fmla="*/ 13 w 154"/>
                  <a:gd name="T15" fmla="*/ 7 h 10"/>
                  <a:gd name="T16" fmla="*/ 13 w 154"/>
                  <a:gd name="T17" fmla="*/ 7 h 10"/>
                  <a:gd name="T18" fmla="*/ 0 w 154"/>
                  <a:gd name="T19" fmla="*/ 6 h 10"/>
                  <a:gd name="T20" fmla="*/ 28 w 154"/>
                  <a:gd name="T21" fmla="*/ 0 h 10"/>
                  <a:gd name="T22" fmla="*/ 18 w 154"/>
                  <a:gd name="T23" fmla="*/ 2 h 10"/>
                  <a:gd name="T24" fmla="*/ 14 w 154"/>
                  <a:gd name="T25" fmla="*/ 4 h 10"/>
                  <a:gd name="T26" fmla="*/ 18 w 154"/>
                  <a:gd name="T27" fmla="*/ 4 h 10"/>
                  <a:gd name="T28" fmla="*/ 28 w 154"/>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4" h="10">
                    <a:moveTo>
                      <a:pt x="154" y="6"/>
                    </a:moveTo>
                    <a:cubicBezTo>
                      <a:pt x="154" y="7"/>
                      <a:pt x="154" y="7"/>
                      <a:pt x="153" y="8"/>
                    </a:cubicBezTo>
                    <a:cubicBezTo>
                      <a:pt x="154" y="7"/>
                      <a:pt x="154" y="7"/>
                      <a:pt x="154" y="6"/>
                    </a:cubicBezTo>
                    <a:moveTo>
                      <a:pt x="0" y="6"/>
                    </a:moveTo>
                    <a:cubicBezTo>
                      <a:pt x="2" y="7"/>
                      <a:pt x="7" y="8"/>
                      <a:pt x="20" y="10"/>
                    </a:cubicBezTo>
                    <a:cubicBezTo>
                      <a:pt x="20" y="10"/>
                      <a:pt x="20" y="10"/>
                      <a:pt x="20" y="10"/>
                    </a:cubicBezTo>
                    <a:cubicBezTo>
                      <a:pt x="17" y="9"/>
                      <a:pt x="16" y="8"/>
                      <a:pt x="16" y="7"/>
                    </a:cubicBezTo>
                    <a:cubicBezTo>
                      <a:pt x="15" y="7"/>
                      <a:pt x="14" y="7"/>
                      <a:pt x="13" y="7"/>
                    </a:cubicBezTo>
                    <a:cubicBezTo>
                      <a:pt x="13" y="7"/>
                      <a:pt x="13" y="7"/>
                      <a:pt x="13" y="7"/>
                    </a:cubicBezTo>
                    <a:cubicBezTo>
                      <a:pt x="8" y="6"/>
                      <a:pt x="3" y="6"/>
                      <a:pt x="0" y="6"/>
                    </a:cubicBezTo>
                    <a:moveTo>
                      <a:pt x="28" y="0"/>
                    </a:moveTo>
                    <a:cubicBezTo>
                      <a:pt x="24" y="1"/>
                      <a:pt x="21" y="1"/>
                      <a:pt x="18" y="2"/>
                    </a:cubicBezTo>
                    <a:cubicBezTo>
                      <a:pt x="16" y="2"/>
                      <a:pt x="15" y="3"/>
                      <a:pt x="14" y="4"/>
                    </a:cubicBezTo>
                    <a:cubicBezTo>
                      <a:pt x="16" y="4"/>
                      <a:pt x="17" y="4"/>
                      <a:pt x="18" y="4"/>
                    </a:cubicBezTo>
                    <a:cubicBezTo>
                      <a:pt x="21" y="3"/>
                      <a:pt x="24" y="1"/>
                      <a:pt x="28" y="0"/>
                    </a:cubicBezTo>
                  </a:path>
                </a:pathLst>
              </a:custGeom>
              <a:solidFill>
                <a:srgbClr val="D9D9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6" name="Freeform 719">
                <a:extLst>
                  <a:ext uri="{FF2B5EF4-FFF2-40B4-BE49-F238E27FC236}">
                    <a16:creationId xmlns:a16="http://schemas.microsoft.com/office/drawing/2014/main" id="{727A57DF-5864-481B-91F3-02EC79AC19D4}"/>
                  </a:ext>
                </a:extLst>
              </p:cNvPr>
              <p:cNvSpPr>
                <a:spLocks noEditPoints="1"/>
              </p:cNvSpPr>
              <p:nvPr/>
            </p:nvSpPr>
            <p:spPr bwMode="auto">
              <a:xfrm>
                <a:off x="177" y="6"/>
                <a:ext cx="330" cy="55"/>
              </a:xfrm>
              <a:custGeom>
                <a:avLst/>
                <a:gdLst>
                  <a:gd name="T0" fmla="*/ 33 w 138"/>
                  <a:gd name="T1" fmla="*/ 19 h 23"/>
                  <a:gd name="T2" fmla="*/ 34 w 138"/>
                  <a:gd name="T3" fmla="*/ 21 h 23"/>
                  <a:gd name="T4" fmla="*/ 69 w 138"/>
                  <a:gd name="T5" fmla="*/ 23 h 23"/>
                  <a:gd name="T6" fmla="*/ 70 w 138"/>
                  <a:gd name="T7" fmla="*/ 23 h 23"/>
                  <a:gd name="T8" fmla="*/ 70 w 138"/>
                  <a:gd name="T9" fmla="*/ 21 h 23"/>
                  <a:gd name="T10" fmla="*/ 69 w 138"/>
                  <a:gd name="T11" fmla="*/ 21 h 23"/>
                  <a:gd name="T12" fmla="*/ 33 w 138"/>
                  <a:gd name="T13" fmla="*/ 19 h 23"/>
                  <a:gd name="T14" fmla="*/ 0 w 138"/>
                  <a:gd name="T15" fmla="*/ 12 h 23"/>
                  <a:gd name="T16" fmla="*/ 4 w 138"/>
                  <a:gd name="T17" fmla="*/ 15 h 23"/>
                  <a:gd name="T18" fmla="*/ 4 w 138"/>
                  <a:gd name="T19" fmla="*/ 15 h 23"/>
                  <a:gd name="T20" fmla="*/ 4 w 138"/>
                  <a:gd name="T21" fmla="*/ 15 h 23"/>
                  <a:gd name="T22" fmla="*/ 12 w 138"/>
                  <a:gd name="T23" fmla="*/ 17 h 23"/>
                  <a:gd name="T24" fmla="*/ 12 w 138"/>
                  <a:gd name="T25" fmla="*/ 17 h 23"/>
                  <a:gd name="T26" fmla="*/ 16 w 138"/>
                  <a:gd name="T27" fmla="*/ 16 h 23"/>
                  <a:gd name="T28" fmla="*/ 5 w 138"/>
                  <a:gd name="T29" fmla="*/ 13 h 23"/>
                  <a:gd name="T30" fmla="*/ 5 w 138"/>
                  <a:gd name="T31" fmla="*/ 13 h 23"/>
                  <a:gd name="T32" fmla="*/ 5 w 138"/>
                  <a:gd name="T33" fmla="*/ 13 h 23"/>
                  <a:gd name="T34" fmla="*/ 5 w 138"/>
                  <a:gd name="T35" fmla="*/ 13 h 23"/>
                  <a:gd name="T36" fmla="*/ 5 w 138"/>
                  <a:gd name="T37" fmla="*/ 13 h 23"/>
                  <a:gd name="T38" fmla="*/ 4 w 138"/>
                  <a:gd name="T39" fmla="*/ 13 h 23"/>
                  <a:gd name="T40" fmla="*/ 0 w 138"/>
                  <a:gd name="T41" fmla="*/ 12 h 23"/>
                  <a:gd name="T42" fmla="*/ 69 w 138"/>
                  <a:gd name="T43" fmla="*/ 0 h 23"/>
                  <a:gd name="T44" fmla="*/ 69 w 138"/>
                  <a:gd name="T45" fmla="*/ 0 h 23"/>
                  <a:gd name="T46" fmla="*/ 12 w 138"/>
                  <a:gd name="T47" fmla="*/ 5 h 23"/>
                  <a:gd name="T48" fmla="*/ 12 w 138"/>
                  <a:gd name="T49" fmla="*/ 5 h 23"/>
                  <a:gd name="T50" fmla="*/ 12 w 138"/>
                  <a:gd name="T51" fmla="*/ 5 h 23"/>
                  <a:gd name="T52" fmla="*/ 12 w 138"/>
                  <a:gd name="T53" fmla="*/ 5 h 23"/>
                  <a:gd name="T54" fmla="*/ 2 w 138"/>
                  <a:gd name="T55" fmla="*/ 9 h 23"/>
                  <a:gd name="T56" fmla="*/ 12 w 138"/>
                  <a:gd name="T57" fmla="*/ 7 h 23"/>
                  <a:gd name="T58" fmla="*/ 13 w 138"/>
                  <a:gd name="T59" fmla="*/ 7 h 23"/>
                  <a:gd name="T60" fmla="*/ 18 w 138"/>
                  <a:gd name="T61" fmla="*/ 6 h 23"/>
                  <a:gd name="T62" fmla="*/ 18 w 138"/>
                  <a:gd name="T63" fmla="*/ 6 h 23"/>
                  <a:gd name="T64" fmla="*/ 18 w 138"/>
                  <a:gd name="T65" fmla="*/ 6 h 23"/>
                  <a:gd name="T66" fmla="*/ 69 w 138"/>
                  <a:gd name="T67" fmla="*/ 2 h 23"/>
                  <a:gd name="T68" fmla="*/ 136 w 138"/>
                  <a:gd name="T69" fmla="*/ 11 h 23"/>
                  <a:gd name="T70" fmla="*/ 125 w 138"/>
                  <a:gd name="T71" fmla="*/ 15 h 23"/>
                  <a:gd name="T72" fmla="*/ 122 w 138"/>
                  <a:gd name="T73" fmla="*/ 18 h 23"/>
                  <a:gd name="T74" fmla="*/ 137 w 138"/>
                  <a:gd name="T75" fmla="*/ 13 h 23"/>
                  <a:gd name="T76" fmla="*/ 138 w 138"/>
                  <a:gd name="T77" fmla="*/ 11 h 23"/>
                  <a:gd name="T78" fmla="*/ 138 w 138"/>
                  <a:gd name="T79" fmla="*/ 11 h 23"/>
                  <a:gd name="T80" fmla="*/ 138 w 138"/>
                  <a:gd name="T81" fmla="*/ 11 h 23"/>
                  <a:gd name="T82" fmla="*/ 69 w 138"/>
                  <a:gd name="T83" fmla="*/ 0 h 23"/>
                  <a:gd name="T84" fmla="*/ 69 w 138"/>
                  <a:gd name="T8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8" h="23">
                    <a:moveTo>
                      <a:pt x="33" y="19"/>
                    </a:moveTo>
                    <a:cubicBezTo>
                      <a:pt x="33" y="20"/>
                      <a:pt x="34" y="20"/>
                      <a:pt x="34" y="21"/>
                    </a:cubicBezTo>
                    <a:cubicBezTo>
                      <a:pt x="44" y="22"/>
                      <a:pt x="56" y="23"/>
                      <a:pt x="69" y="23"/>
                    </a:cubicBezTo>
                    <a:cubicBezTo>
                      <a:pt x="69" y="23"/>
                      <a:pt x="69" y="23"/>
                      <a:pt x="70" y="23"/>
                    </a:cubicBezTo>
                    <a:cubicBezTo>
                      <a:pt x="70" y="22"/>
                      <a:pt x="70" y="21"/>
                      <a:pt x="70" y="21"/>
                    </a:cubicBezTo>
                    <a:cubicBezTo>
                      <a:pt x="70" y="21"/>
                      <a:pt x="69" y="21"/>
                      <a:pt x="69" y="21"/>
                    </a:cubicBezTo>
                    <a:cubicBezTo>
                      <a:pt x="56" y="21"/>
                      <a:pt x="44" y="20"/>
                      <a:pt x="33" y="19"/>
                    </a:cubicBezTo>
                    <a:moveTo>
                      <a:pt x="0" y="12"/>
                    </a:moveTo>
                    <a:cubicBezTo>
                      <a:pt x="0" y="13"/>
                      <a:pt x="1" y="14"/>
                      <a:pt x="4" y="15"/>
                    </a:cubicBezTo>
                    <a:cubicBezTo>
                      <a:pt x="4" y="15"/>
                      <a:pt x="4" y="15"/>
                      <a:pt x="4" y="15"/>
                    </a:cubicBezTo>
                    <a:cubicBezTo>
                      <a:pt x="4" y="15"/>
                      <a:pt x="4" y="15"/>
                      <a:pt x="4" y="15"/>
                    </a:cubicBezTo>
                    <a:cubicBezTo>
                      <a:pt x="7" y="16"/>
                      <a:pt x="9" y="17"/>
                      <a:pt x="12" y="17"/>
                    </a:cubicBezTo>
                    <a:cubicBezTo>
                      <a:pt x="12" y="17"/>
                      <a:pt x="12" y="17"/>
                      <a:pt x="12" y="17"/>
                    </a:cubicBezTo>
                    <a:cubicBezTo>
                      <a:pt x="16" y="16"/>
                      <a:pt x="16" y="16"/>
                      <a:pt x="16" y="16"/>
                    </a:cubicBezTo>
                    <a:cubicBezTo>
                      <a:pt x="12" y="15"/>
                      <a:pt x="8" y="14"/>
                      <a:pt x="5" y="13"/>
                    </a:cubicBezTo>
                    <a:cubicBezTo>
                      <a:pt x="5" y="13"/>
                      <a:pt x="5" y="13"/>
                      <a:pt x="5" y="13"/>
                    </a:cubicBezTo>
                    <a:cubicBezTo>
                      <a:pt x="5" y="13"/>
                      <a:pt x="5" y="13"/>
                      <a:pt x="5" y="13"/>
                    </a:cubicBezTo>
                    <a:cubicBezTo>
                      <a:pt x="5" y="13"/>
                      <a:pt x="5" y="13"/>
                      <a:pt x="5" y="13"/>
                    </a:cubicBezTo>
                    <a:cubicBezTo>
                      <a:pt x="5" y="13"/>
                      <a:pt x="5" y="13"/>
                      <a:pt x="5" y="13"/>
                    </a:cubicBezTo>
                    <a:cubicBezTo>
                      <a:pt x="4" y="13"/>
                      <a:pt x="4" y="13"/>
                      <a:pt x="4" y="13"/>
                    </a:cubicBezTo>
                    <a:cubicBezTo>
                      <a:pt x="3" y="13"/>
                      <a:pt x="1" y="12"/>
                      <a:pt x="0" y="12"/>
                    </a:cubicBezTo>
                    <a:moveTo>
                      <a:pt x="69" y="0"/>
                    </a:moveTo>
                    <a:cubicBezTo>
                      <a:pt x="69" y="0"/>
                      <a:pt x="69" y="0"/>
                      <a:pt x="69" y="0"/>
                    </a:cubicBezTo>
                    <a:cubicBezTo>
                      <a:pt x="46" y="0"/>
                      <a:pt x="26" y="2"/>
                      <a:pt x="12" y="5"/>
                    </a:cubicBezTo>
                    <a:cubicBezTo>
                      <a:pt x="12" y="5"/>
                      <a:pt x="12" y="5"/>
                      <a:pt x="12" y="5"/>
                    </a:cubicBezTo>
                    <a:cubicBezTo>
                      <a:pt x="12" y="5"/>
                      <a:pt x="12" y="5"/>
                      <a:pt x="12" y="5"/>
                    </a:cubicBezTo>
                    <a:cubicBezTo>
                      <a:pt x="12" y="5"/>
                      <a:pt x="12" y="5"/>
                      <a:pt x="12" y="5"/>
                    </a:cubicBezTo>
                    <a:cubicBezTo>
                      <a:pt x="8" y="6"/>
                      <a:pt x="5" y="8"/>
                      <a:pt x="2" y="9"/>
                    </a:cubicBezTo>
                    <a:cubicBezTo>
                      <a:pt x="5" y="8"/>
                      <a:pt x="9" y="8"/>
                      <a:pt x="12" y="7"/>
                    </a:cubicBezTo>
                    <a:cubicBezTo>
                      <a:pt x="13" y="7"/>
                      <a:pt x="13" y="7"/>
                      <a:pt x="13" y="7"/>
                    </a:cubicBezTo>
                    <a:cubicBezTo>
                      <a:pt x="15" y="7"/>
                      <a:pt x="16" y="6"/>
                      <a:pt x="18" y="6"/>
                    </a:cubicBezTo>
                    <a:cubicBezTo>
                      <a:pt x="18" y="6"/>
                      <a:pt x="18" y="6"/>
                      <a:pt x="18" y="6"/>
                    </a:cubicBezTo>
                    <a:cubicBezTo>
                      <a:pt x="18" y="6"/>
                      <a:pt x="18" y="6"/>
                      <a:pt x="18" y="6"/>
                    </a:cubicBezTo>
                    <a:cubicBezTo>
                      <a:pt x="32" y="4"/>
                      <a:pt x="49" y="2"/>
                      <a:pt x="69" y="2"/>
                    </a:cubicBezTo>
                    <a:cubicBezTo>
                      <a:pt x="110" y="2"/>
                      <a:pt x="132" y="8"/>
                      <a:pt x="136" y="11"/>
                    </a:cubicBezTo>
                    <a:cubicBezTo>
                      <a:pt x="134" y="12"/>
                      <a:pt x="131" y="14"/>
                      <a:pt x="125" y="15"/>
                    </a:cubicBezTo>
                    <a:cubicBezTo>
                      <a:pt x="124" y="16"/>
                      <a:pt x="123" y="17"/>
                      <a:pt x="122" y="18"/>
                    </a:cubicBezTo>
                    <a:cubicBezTo>
                      <a:pt x="130" y="16"/>
                      <a:pt x="135" y="14"/>
                      <a:pt x="137" y="13"/>
                    </a:cubicBezTo>
                    <a:cubicBezTo>
                      <a:pt x="138" y="12"/>
                      <a:pt x="138" y="12"/>
                      <a:pt x="138" y="11"/>
                    </a:cubicBezTo>
                    <a:cubicBezTo>
                      <a:pt x="138" y="11"/>
                      <a:pt x="138" y="11"/>
                      <a:pt x="138" y="11"/>
                    </a:cubicBezTo>
                    <a:cubicBezTo>
                      <a:pt x="138" y="11"/>
                      <a:pt x="138" y="11"/>
                      <a:pt x="138" y="11"/>
                    </a:cubicBezTo>
                    <a:cubicBezTo>
                      <a:pt x="138" y="8"/>
                      <a:pt x="114" y="0"/>
                      <a:pt x="69" y="0"/>
                    </a:cubicBezTo>
                    <a:cubicBezTo>
                      <a:pt x="69" y="0"/>
                      <a:pt x="69" y="0"/>
                      <a:pt x="69" y="0"/>
                    </a:cubicBezTo>
                  </a:path>
                </a:pathLst>
              </a:custGeom>
              <a:solidFill>
                <a:srgbClr val="DADA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7" name="Freeform 720">
                <a:extLst>
                  <a:ext uri="{FF2B5EF4-FFF2-40B4-BE49-F238E27FC236}">
                    <a16:creationId xmlns:a16="http://schemas.microsoft.com/office/drawing/2014/main" id="{AFE0B8C4-B4D3-45EA-AB31-E0A38951DFCE}"/>
                  </a:ext>
                </a:extLst>
              </p:cNvPr>
              <p:cNvSpPr>
                <a:spLocks/>
              </p:cNvSpPr>
              <p:nvPr/>
            </p:nvSpPr>
            <p:spPr bwMode="auto">
              <a:xfrm>
                <a:off x="206" y="44"/>
                <a:ext cx="53" cy="12"/>
              </a:xfrm>
              <a:custGeom>
                <a:avLst/>
                <a:gdLst>
                  <a:gd name="T0" fmla="*/ 4 w 22"/>
                  <a:gd name="T1" fmla="*/ 0 h 5"/>
                  <a:gd name="T2" fmla="*/ 0 w 22"/>
                  <a:gd name="T3" fmla="*/ 1 h 5"/>
                  <a:gd name="T4" fmla="*/ 0 w 22"/>
                  <a:gd name="T5" fmla="*/ 1 h 5"/>
                  <a:gd name="T6" fmla="*/ 22 w 22"/>
                  <a:gd name="T7" fmla="*/ 5 h 5"/>
                  <a:gd name="T8" fmla="*/ 21 w 22"/>
                  <a:gd name="T9" fmla="*/ 3 h 5"/>
                  <a:gd name="T10" fmla="*/ 19 w 22"/>
                  <a:gd name="T11" fmla="*/ 3 h 5"/>
                  <a:gd name="T12" fmla="*/ 4 w 22"/>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2" h="5">
                    <a:moveTo>
                      <a:pt x="4" y="0"/>
                    </a:moveTo>
                    <a:cubicBezTo>
                      <a:pt x="0" y="1"/>
                      <a:pt x="0" y="1"/>
                      <a:pt x="0" y="1"/>
                    </a:cubicBezTo>
                    <a:cubicBezTo>
                      <a:pt x="0" y="1"/>
                      <a:pt x="0" y="1"/>
                      <a:pt x="0" y="1"/>
                    </a:cubicBezTo>
                    <a:cubicBezTo>
                      <a:pt x="6" y="3"/>
                      <a:pt x="14" y="4"/>
                      <a:pt x="22" y="5"/>
                    </a:cubicBezTo>
                    <a:cubicBezTo>
                      <a:pt x="22" y="4"/>
                      <a:pt x="21" y="4"/>
                      <a:pt x="21" y="3"/>
                    </a:cubicBezTo>
                    <a:cubicBezTo>
                      <a:pt x="20" y="3"/>
                      <a:pt x="19" y="3"/>
                      <a:pt x="19" y="3"/>
                    </a:cubicBezTo>
                    <a:cubicBezTo>
                      <a:pt x="13" y="2"/>
                      <a:pt x="8" y="1"/>
                      <a:pt x="4" y="0"/>
                    </a:cubicBezTo>
                  </a:path>
                </a:pathLst>
              </a:custGeom>
              <a:solidFill>
                <a:srgbClr val="D3D3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8" name="Freeform 721">
                <a:extLst>
                  <a:ext uri="{FF2B5EF4-FFF2-40B4-BE49-F238E27FC236}">
                    <a16:creationId xmlns:a16="http://schemas.microsoft.com/office/drawing/2014/main" id="{74669E0A-A674-48F7-B869-FDE4A3763015}"/>
                  </a:ext>
                </a:extLst>
              </p:cNvPr>
              <p:cNvSpPr>
                <a:spLocks noEditPoints="1"/>
              </p:cNvSpPr>
              <p:nvPr/>
            </p:nvSpPr>
            <p:spPr bwMode="auto">
              <a:xfrm>
                <a:off x="345" y="41"/>
                <a:ext cx="131" cy="20"/>
              </a:xfrm>
              <a:custGeom>
                <a:avLst/>
                <a:gdLst>
                  <a:gd name="T0" fmla="*/ 13 w 55"/>
                  <a:gd name="T1" fmla="*/ 5 h 8"/>
                  <a:gd name="T2" fmla="*/ 0 w 55"/>
                  <a:gd name="T3" fmla="*/ 6 h 8"/>
                  <a:gd name="T4" fmla="*/ 0 w 55"/>
                  <a:gd name="T5" fmla="*/ 8 h 8"/>
                  <a:gd name="T6" fmla="*/ 12 w 55"/>
                  <a:gd name="T7" fmla="*/ 7 h 8"/>
                  <a:gd name="T8" fmla="*/ 13 w 55"/>
                  <a:gd name="T9" fmla="*/ 5 h 8"/>
                  <a:gd name="T10" fmla="*/ 55 w 55"/>
                  <a:gd name="T11" fmla="*/ 0 h 8"/>
                  <a:gd name="T12" fmla="*/ 34 w 55"/>
                  <a:gd name="T13" fmla="*/ 4 h 8"/>
                  <a:gd name="T14" fmla="*/ 33 w 55"/>
                  <a:gd name="T15" fmla="*/ 6 h 8"/>
                  <a:gd name="T16" fmla="*/ 52 w 55"/>
                  <a:gd name="T17" fmla="*/ 3 h 8"/>
                  <a:gd name="T18" fmla="*/ 55 w 55"/>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8">
                    <a:moveTo>
                      <a:pt x="13" y="5"/>
                    </a:moveTo>
                    <a:cubicBezTo>
                      <a:pt x="9" y="5"/>
                      <a:pt x="5" y="6"/>
                      <a:pt x="0" y="6"/>
                    </a:cubicBezTo>
                    <a:cubicBezTo>
                      <a:pt x="0" y="6"/>
                      <a:pt x="0" y="7"/>
                      <a:pt x="0" y="8"/>
                    </a:cubicBezTo>
                    <a:cubicBezTo>
                      <a:pt x="4" y="8"/>
                      <a:pt x="8" y="7"/>
                      <a:pt x="12" y="7"/>
                    </a:cubicBezTo>
                    <a:cubicBezTo>
                      <a:pt x="12" y="7"/>
                      <a:pt x="12" y="6"/>
                      <a:pt x="13" y="5"/>
                    </a:cubicBezTo>
                    <a:moveTo>
                      <a:pt x="55" y="0"/>
                    </a:moveTo>
                    <a:cubicBezTo>
                      <a:pt x="50" y="2"/>
                      <a:pt x="43" y="3"/>
                      <a:pt x="34" y="4"/>
                    </a:cubicBezTo>
                    <a:cubicBezTo>
                      <a:pt x="34" y="5"/>
                      <a:pt x="33" y="5"/>
                      <a:pt x="33" y="6"/>
                    </a:cubicBezTo>
                    <a:cubicBezTo>
                      <a:pt x="40" y="5"/>
                      <a:pt x="47" y="4"/>
                      <a:pt x="52" y="3"/>
                    </a:cubicBezTo>
                    <a:cubicBezTo>
                      <a:pt x="53" y="2"/>
                      <a:pt x="54" y="1"/>
                      <a:pt x="55" y="0"/>
                    </a:cubicBezTo>
                  </a:path>
                </a:pathLst>
              </a:custGeom>
              <a:solidFill>
                <a:srgbClr val="DCDC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9" name="Freeform 722">
                <a:extLst>
                  <a:ext uri="{FF2B5EF4-FFF2-40B4-BE49-F238E27FC236}">
                    <a16:creationId xmlns:a16="http://schemas.microsoft.com/office/drawing/2014/main" id="{859BB28D-ED88-48B1-BACF-8CFA56175E39}"/>
                  </a:ext>
                </a:extLst>
              </p:cNvPr>
              <p:cNvSpPr>
                <a:spLocks/>
              </p:cNvSpPr>
              <p:nvPr/>
            </p:nvSpPr>
            <p:spPr bwMode="auto">
              <a:xfrm>
                <a:off x="373" y="51"/>
                <a:ext cx="53" cy="7"/>
              </a:xfrm>
              <a:custGeom>
                <a:avLst/>
                <a:gdLst>
                  <a:gd name="T0" fmla="*/ 22 w 22"/>
                  <a:gd name="T1" fmla="*/ 0 h 3"/>
                  <a:gd name="T2" fmla="*/ 1 w 22"/>
                  <a:gd name="T3" fmla="*/ 1 h 3"/>
                  <a:gd name="T4" fmla="*/ 0 w 22"/>
                  <a:gd name="T5" fmla="*/ 3 h 3"/>
                  <a:gd name="T6" fmla="*/ 21 w 22"/>
                  <a:gd name="T7" fmla="*/ 2 h 3"/>
                  <a:gd name="T8" fmla="*/ 22 w 22"/>
                  <a:gd name="T9" fmla="*/ 0 h 3"/>
                </a:gdLst>
                <a:ahLst/>
                <a:cxnLst>
                  <a:cxn ang="0">
                    <a:pos x="T0" y="T1"/>
                  </a:cxn>
                  <a:cxn ang="0">
                    <a:pos x="T2" y="T3"/>
                  </a:cxn>
                  <a:cxn ang="0">
                    <a:pos x="T4" y="T5"/>
                  </a:cxn>
                  <a:cxn ang="0">
                    <a:pos x="T6" y="T7"/>
                  </a:cxn>
                  <a:cxn ang="0">
                    <a:pos x="T8" y="T9"/>
                  </a:cxn>
                </a:cxnLst>
                <a:rect l="0" t="0" r="r" b="b"/>
                <a:pathLst>
                  <a:path w="22" h="3">
                    <a:moveTo>
                      <a:pt x="22" y="0"/>
                    </a:moveTo>
                    <a:cubicBezTo>
                      <a:pt x="16" y="0"/>
                      <a:pt x="9" y="1"/>
                      <a:pt x="1" y="1"/>
                    </a:cubicBezTo>
                    <a:cubicBezTo>
                      <a:pt x="0" y="2"/>
                      <a:pt x="0" y="3"/>
                      <a:pt x="0" y="3"/>
                    </a:cubicBezTo>
                    <a:cubicBezTo>
                      <a:pt x="8" y="3"/>
                      <a:pt x="15" y="3"/>
                      <a:pt x="21" y="2"/>
                    </a:cubicBezTo>
                    <a:cubicBezTo>
                      <a:pt x="21" y="1"/>
                      <a:pt x="22" y="1"/>
                      <a:pt x="22" y="0"/>
                    </a:cubicBezTo>
                  </a:path>
                </a:pathLst>
              </a:custGeom>
              <a:solidFill>
                <a:srgbClr val="DFD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0" name="Freeform 723">
                <a:extLst>
                  <a:ext uri="{FF2B5EF4-FFF2-40B4-BE49-F238E27FC236}">
                    <a16:creationId xmlns:a16="http://schemas.microsoft.com/office/drawing/2014/main" id="{82237261-0D80-4ED7-8EF3-64F701C43610}"/>
                  </a:ext>
                </a:extLst>
              </p:cNvPr>
              <p:cNvSpPr>
                <a:spLocks/>
              </p:cNvSpPr>
              <p:nvPr/>
            </p:nvSpPr>
            <p:spPr bwMode="auto">
              <a:xfrm>
                <a:off x="220" y="11"/>
                <a:ext cx="282" cy="45"/>
              </a:xfrm>
              <a:custGeom>
                <a:avLst/>
                <a:gdLst>
                  <a:gd name="T0" fmla="*/ 51 w 118"/>
                  <a:gd name="T1" fmla="*/ 0 h 19"/>
                  <a:gd name="T2" fmla="*/ 0 w 118"/>
                  <a:gd name="T3" fmla="*/ 4 h 19"/>
                  <a:gd name="T4" fmla="*/ 29 w 118"/>
                  <a:gd name="T5" fmla="*/ 1 h 19"/>
                  <a:gd name="T6" fmla="*/ 29 w 118"/>
                  <a:gd name="T7" fmla="*/ 10 h 19"/>
                  <a:gd name="T8" fmla="*/ 39 w 118"/>
                  <a:gd name="T9" fmla="*/ 10 h 19"/>
                  <a:gd name="T10" fmla="*/ 40 w 118"/>
                  <a:gd name="T11" fmla="*/ 9 h 19"/>
                  <a:gd name="T12" fmla="*/ 40 w 118"/>
                  <a:gd name="T13" fmla="*/ 9 h 19"/>
                  <a:gd name="T14" fmla="*/ 39 w 118"/>
                  <a:gd name="T15" fmla="*/ 10 h 19"/>
                  <a:gd name="T16" fmla="*/ 29 w 118"/>
                  <a:gd name="T17" fmla="*/ 11 h 19"/>
                  <a:gd name="T18" fmla="*/ 29 w 118"/>
                  <a:gd name="T19" fmla="*/ 18 h 19"/>
                  <a:gd name="T20" fmla="*/ 15 w 118"/>
                  <a:gd name="T21" fmla="*/ 17 h 19"/>
                  <a:gd name="T22" fmla="*/ 15 w 118"/>
                  <a:gd name="T23" fmla="*/ 17 h 19"/>
                  <a:gd name="T24" fmla="*/ 51 w 118"/>
                  <a:gd name="T25" fmla="*/ 19 h 19"/>
                  <a:gd name="T26" fmla="*/ 52 w 118"/>
                  <a:gd name="T27" fmla="*/ 19 h 19"/>
                  <a:gd name="T28" fmla="*/ 59 w 118"/>
                  <a:gd name="T29" fmla="*/ 3 h 19"/>
                  <a:gd name="T30" fmla="*/ 60 w 118"/>
                  <a:gd name="T31" fmla="*/ 0 h 19"/>
                  <a:gd name="T32" fmla="*/ 61 w 118"/>
                  <a:gd name="T33" fmla="*/ 0 h 19"/>
                  <a:gd name="T34" fmla="*/ 61 w 118"/>
                  <a:gd name="T35" fmla="*/ 0 h 19"/>
                  <a:gd name="T36" fmla="*/ 61 w 118"/>
                  <a:gd name="T37" fmla="*/ 0 h 19"/>
                  <a:gd name="T38" fmla="*/ 105 w 118"/>
                  <a:gd name="T39" fmla="*/ 5 h 19"/>
                  <a:gd name="T40" fmla="*/ 102 w 118"/>
                  <a:gd name="T41" fmla="*/ 11 h 19"/>
                  <a:gd name="T42" fmla="*/ 108 w 118"/>
                  <a:gd name="T43" fmla="*/ 13 h 19"/>
                  <a:gd name="T44" fmla="*/ 107 w 118"/>
                  <a:gd name="T45" fmla="*/ 13 h 19"/>
                  <a:gd name="T46" fmla="*/ 118 w 118"/>
                  <a:gd name="T47" fmla="*/ 9 h 19"/>
                  <a:gd name="T48" fmla="*/ 51 w 118"/>
                  <a:gd name="T4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19">
                    <a:moveTo>
                      <a:pt x="51" y="0"/>
                    </a:moveTo>
                    <a:cubicBezTo>
                      <a:pt x="31" y="0"/>
                      <a:pt x="14" y="2"/>
                      <a:pt x="0" y="4"/>
                    </a:cubicBezTo>
                    <a:cubicBezTo>
                      <a:pt x="9" y="3"/>
                      <a:pt x="18" y="1"/>
                      <a:pt x="29" y="1"/>
                    </a:cubicBezTo>
                    <a:cubicBezTo>
                      <a:pt x="30" y="4"/>
                      <a:pt x="29" y="7"/>
                      <a:pt x="29" y="10"/>
                    </a:cubicBezTo>
                    <a:cubicBezTo>
                      <a:pt x="33" y="10"/>
                      <a:pt x="37" y="10"/>
                      <a:pt x="39" y="10"/>
                    </a:cubicBezTo>
                    <a:cubicBezTo>
                      <a:pt x="40" y="9"/>
                      <a:pt x="40" y="9"/>
                      <a:pt x="40" y="9"/>
                    </a:cubicBezTo>
                    <a:cubicBezTo>
                      <a:pt x="40" y="9"/>
                      <a:pt x="40" y="9"/>
                      <a:pt x="40" y="9"/>
                    </a:cubicBezTo>
                    <a:cubicBezTo>
                      <a:pt x="40" y="9"/>
                      <a:pt x="40" y="10"/>
                      <a:pt x="39" y="10"/>
                    </a:cubicBezTo>
                    <a:cubicBezTo>
                      <a:pt x="29" y="11"/>
                      <a:pt x="29" y="11"/>
                      <a:pt x="29" y="11"/>
                    </a:cubicBezTo>
                    <a:cubicBezTo>
                      <a:pt x="28" y="13"/>
                      <a:pt x="28" y="16"/>
                      <a:pt x="29" y="18"/>
                    </a:cubicBezTo>
                    <a:cubicBezTo>
                      <a:pt x="24" y="18"/>
                      <a:pt x="19" y="17"/>
                      <a:pt x="15" y="17"/>
                    </a:cubicBezTo>
                    <a:cubicBezTo>
                      <a:pt x="15" y="17"/>
                      <a:pt x="15" y="17"/>
                      <a:pt x="15" y="17"/>
                    </a:cubicBezTo>
                    <a:cubicBezTo>
                      <a:pt x="26" y="18"/>
                      <a:pt x="38" y="19"/>
                      <a:pt x="51" y="19"/>
                    </a:cubicBezTo>
                    <a:cubicBezTo>
                      <a:pt x="51" y="19"/>
                      <a:pt x="52" y="19"/>
                      <a:pt x="52" y="19"/>
                    </a:cubicBezTo>
                    <a:cubicBezTo>
                      <a:pt x="55" y="12"/>
                      <a:pt x="58" y="6"/>
                      <a:pt x="59" y="3"/>
                    </a:cubicBezTo>
                    <a:cubicBezTo>
                      <a:pt x="60" y="2"/>
                      <a:pt x="60" y="1"/>
                      <a:pt x="60" y="0"/>
                    </a:cubicBezTo>
                    <a:cubicBezTo>
                      <a:pt x="60" y="0"/>
                      <a:pt x="61" y="0"/>
                      <a:pt x="61" y="0"/>
                    </a:cubicBezTo>
                    <a:cubicBezTo>
                      <a:pt x="61" y="0"/>
                      <a:pt x="61" y="0"/>
                      <a:pt x="61" y="0"/>
                    </a:cubicBezTo>
                    <a:cubicBezTo>
                      <a:pt x="61" y="0"/>
                      <a:pt x="61" y="0"/>
                      <a:pt x="61" y="0"/>
                    </a:cubicBezTo>
                    <a:cubicBezTo>
                      <a:pt x="81" y="1"/>
                      <a:pt x="96" y="3"/>
                      <a:pt x="105" y="5"/>
                    </a:cubicBezTo>
                    <a:cubicBezTo>
                      <a:pt x="104" y="7"/>
                      <a:pt x="103" y="9"/>
                      <a:pt x="102" y="11"/>
                    </a:cubicBezTo>
                    <a:cubicBezTo>
                      <a:pt x="108" y="13"/>
                      <a:pt x="108" y="13"/>
                      <a:pt x="108" y="13"/>
                    </a:cubicBezTo>
                    <a:cubicBezTo>
                      <a:pt x="108" y="13"/>
                      <a:pt x="108" y="13"/>
                      <a:pt x="107" y="13"/>
                    </a:cubicBezTo>
                    <a:cubicBezTo>
                      <a:pt x="113" y="12"/>
                      <a:pt x="116" y="10"/>
                      <a:pt x="118" y="9"/>
                    </a:cubicBezTo>
                    <a:cubicBezTo>
                      <a:pt x="114" y="6"/>
                      <a:pt x="92" y="0"/>
                      <a:pt x="51" y="0"/>
                    </a:cubicBezTo>
                  </a:path>
                </a:pathLst>
              </a:custGeom>
              <a:solidFill>
                <a:srgbClr val="DBDB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1" name="Freeform 724">
                <a:extLst>
                  <a:ext uri="{FF2B5EF4-FFF2-40B4-BE49-F238E27FC236}">
                    <a16:creationId xmlns:a16="http://schemas.microsoft.com/office/drawing/2014/main" id="{FD05B31F-774D-45A9-9E27-0D48317B1E64}"/>
                  </a:ext>
                </a:extLst>
              </p:cNvPr>
              <p:cNvSpPr>
                <a:spLocks noEditPoints="1"/>
              </p:cNvSpPr>
              <p:nvPr/>
            </p:nvSpPr>
            <p:spPr bwMode="auto">
              <a:xfrm>
                <a:off x="251" y="32"/>
                <a:ext cx="65" cy="19"/>
              </a:xfrm>
              <a:custGeom>
                <a:avLst/>
                <a:gdLst>
                  <a:gd name="T0" fmla="*/ 0 w 27"/>
                  <a:gd name="T1" fmla="*/ 8 h 8"/>
                  <a:gd name="T2" fmla="*/ 2 w 27"/>
                  <a:gd name="T3" fmla="*/ 8 h 8"/>
                  <a:gd name="T4" fmla="*/ 2 w 27"/>
                  <a:gd name="T5" fmla="*/ 8 h 8"/>
                  <a:gd name="T6" fmla="*/ 0 w 27"/>
                  <a:gd name="T7" fmla="*/ 8 h 8"/>
                  <a:gd name="T8" fmla="*/ 26 w 27"/>
                  <a:gd name="T9" fmla="*/ 1 h 8"/>
                  <a:gd name="T10" fmla="*/ 16 w 27"/>
                  <a:gd name="T11" fmla="*/ 1 h 8"/>
                  <a:gd name="T12" fmla="*/ 16 w 27"/>
                  <a:gd name="T13" fmla="*/ 2 h 8"/>
                  <a:gd name="T14" fmla="*/ 26 w 27"/>
                  <a:gd name="T15" fmla="*/ 1 h 8"/>
                  <a:gd name="T16" fmla="*/ 27 w 27"/>
                  <a:gd name="T17" fmla="*/ 0 h 8"/>
                  <a:gd name="T18" fmla="*/ 26 w 27"/>
                  <a:gd name="T19" fmla="*/ 1 h 8"/>
                  <a:gd name="T20" fmla="*/ 27 w 2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8">
                    <a:moveTo>
                      <a:pt x="0" y="8"/>
                    </a:moveTo>
                    <a:cubicBezTo>
                      <a:pt x="0" y="8"/>
                      <a:pt x="1" y="8"/>
                      <a:pt x="2" y="8"/>
                    </a:cubicBezTo>
                    <a:cubicBezTo>
                      <a:pt x="2" y="8"/>
                      <a:pt x="2" y="8"/>
                      <a:pt x="2" y="8"/>
                    </a:cubicBezTo>
                    <a:cubicBezTo>
                      <a:pt x="1" y="8"/>
                      <a:pt x="0" y="8"/>
                      <a:pt x="0" y="8"/>
                    </a:cubicBezTo>
                    <a:moveTo>
                      <a:pt x="26" y="1"/>
                    </a:moveTo>
                    <a:cubicBezTo>
                      <a:pt x="24" y="1"/>
                      <a:pt x="20" y="1"/>
                      <a:pt x="16" y="1"/>
                    </a:cubicBezTo>
                    <a:cubicBezTo>
                      <a:pt x="16" y="1"/>
                      <a:pt x="16" y="1"/>
                      <a:pt x="16" y="2"/>
                    </a:cubicBezTo>
                    <a:cubicBezTo>
                      <a:pt x="26" y="1"/>
                      <a:pt x="26" y="1"/>
                      <a:pt x="26" y="1"/>
                    </a:cubicBezTo>
                    <a:moveTo>
                      <a:pt x="27" y="0"/>
                    </a:moveTo>
                    <a:cubicBezTo>
                      <a:pt x="26" y="1"/>
                      <a:pt x="26" y="1"/>
                      <a:pt x="26" y="1"/>
                    </a:cubicBezTo>
                    <a:cubicBezTo>
                      <a:pt x="27" y="1"/>
                      <a:pt x="27" y="0"/>
                      <a:pt x="27" y="0"/>
                    </a:cubicBezTo>
                  </a:path>
                </a:pathLst>
              </a:custGeom>
              <a:solidFill>
                <a:srgbClr val="D5D5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2" name="Freeform 725">
                <a:extLst>
                  <a:ext uri="{FF2B5EF4-FFF2-40B4-BE49-F238E27FC236}">
                    <a16:creationId xmlns:a16="http://schemas.microsoft.com/office/drawing/2014/main" id="{5F08E04C-D0F1-4C55-8805-39CB466282CB}"/>
                  </a:ext>
                </a:extLst>
              </p:cNvPr>
              <p:cNvSpPr>
                <a:spLocks noEditPoints="1"/>
              </p:cNvSpPr>
              <p:nvPr/>
            </p:nvSpPr>
            <p:spPr bwMode="auto">
              <a:xfrm>
                <a:off x="345" y="11"/>
                <a:ext cx="133" cy="45"/>
              </a:xfrm>
              <a:custGeom>
                <a:avLst/>
                <a:gdLst>
                  <a:gd name="T0" fmla="*/ 50 w 56"/>
                  <a:gd name="T1" fmla="*/ 11 h 19"/>
                  <a:gd name="T2" fmla="*/ 48 w 56"/>
                  <a:gd name="T3" fmla="*/ 15 h 19"/>
                  <a:gd name="T4" fmla="*/ 34 w 56"/>
                  <a:gd name="T5" fmla="*/ 17 h 19"/>
                  <a:gd name="T6" fmla="*/ 34 w 56"/>
                  <a:gd name="T7" fmla="*/ 17 h 19"/>
                  <a:gd name="T8" fmla="*/ 55 w 56"/>
                  <a:gd name="T9" fmla="*/ 13 h 19"/>
                  <a:gd name="T10" fmla="*/ 56 w 56"/>
                  <a:gd name="T11" fmla="*/ 13 h 19"/>
                  <a:gd name="T12" fmla="*/ 50 w 56"/>
                  <a:gd name="T13" fmla="*/ 11 h 19"/>
                  <a:gd name="T14" fmla="*/ 7 w 56"/>
                  <a:gd name="T15" fmla="*/ 3 h 19"/>
                  <a:gd name="T16" fmla="*/ 0 w 56"/>
                  <a:gd name="T17" fmla="*/ 19 h 19"/>
                  <a:gd name="T18" fmla="*/ 13 w 56"/>
                  <a:gd name="T19" fmla="*/ 18 h 19"/>
                  <a:gd name="T20" fmla="*/ 13 w 56"/>
                  <a:gd name="T21" fmla="*/ 18 h 19"/>
                  <a:gd name="T22" fmla="*/ 4 w 56"/>
                  <a:gd name="T23" fmla="*/ 19 h 19"/>
                  <a:gd name="T24" fmla="*/ 7 w 56"/>
                  <a:gd name="T25" fmla="*/ 3 h 19"/>
                  <a:gd name="T26" fmla="*/ 9 w 56"/>
                  <a:gd name="T27" fmla="*/ 0 h 19"/>
                  <a:gd name="T28" fmla="*/ 9 w 56"/>
                  <a:gd name="T29" fmla="*/ 0 h 19"/>
                  <a:gd name="T30" fmla="*/ 9 w 56"/>
                  <a:gd name="T31" fmla="*/ 0 h 19"/>
                  <a:gd name="T32" fmla="*/ 9 w 56"/>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19">
                    <a:moveTo>
                      <a:pt x="50" y="11"/>
                    </a:moveTo>
                    <a:cubicBezTo>
                      <a:pt x="49" y="12"/>
                      <a:pt x="49" y="14"/>
                      <a:pt x="48" y="15"/>
                    </a:cubicBezTo>
                    <a:cubicBezTo>
                      <a:pt x="44" y="16"/>
                      <a:pt x="40" y="16"/>
                      <a:pt x="34" y="17"/>
                    </a:cubicBezTo>
                    <a:cubicBezTo>
                      <a:pt x="34" y="17"/>
                      <a:pt x="34" y="17"/>
                      <a:pt x="34" y="17"/>
                    </a:cubicBezTo>
                    <a:cubicBezTo>
                      <a:pt x="43" y="16"/>
                      <a:pt x="50" y="15"/>
                      <a:pt x="55" y="13"/>
                    </a:cubicBezTo>
                    <a:cubicBezTo>
                      <a:pt x="56" y="13"/>
                      <a:pt x="56" y="13"/>
                      <a:pt x="56" y="13"/>
                    </a:cubicBezTo>
                    <a:cubicBezTo>
                      <a:pt x="50" y="11"/>
                      <a:pt x="50" y="11"/>
                      <a:pt x="50" y="11"/>
                    </a:cubicBezTo>
                    <a:moveTo>
                      <a:pt x="7" y="3"/>
                    </a:moveTo>
                    <a:cubicBezTo>
                      <a:pt x="6" y="6"/>
                      <a:pt x="3" y="12"/>
                      <a:pt x="0" y="19"/>
                    </a:cubicBezTo>
                    <a:cubicBezTo>
                      <a:pt x="5" y="19"/>
                      <a:pt x="9" y="18"/>
                      <a:pt x="13" y="18"/>
                    </a:cubicBezTo>
                    <a:cubicBezTo>
                      <a:pt x="13" y="18"/>
                      <a:pt x="13" y="18"/>
                      <a:pt x="13" y="18"/>
                    </a:cubicBezTo>
                    <a:cubicBezTo>
                      <a:pt x="10" y="18"/>
                      <a:pt x="7" y="18"/>
                      <a:pt x="4" y="19"/>
                    </a:cubicBezTo>
                    <a:cubicBezTo>
                      <a:pt x="5" y="14"/>
                      <a:pt x="6" y="8"/>
                      <a:pt x="7" y="3"/>
                    </a:cubicBezTo>
                    <a:moveTo>
                      <a:pt x="9" y="0"/>
                    </a:moveTo>
                    <a:cubicBezTo>
                      <a:pt x="9" y="0"/>
                      <a:pt x="9" y="0"/>
                      <a:pt x="9" y="0"/>
                    </a:cubicBezTo>
                    <a:cubicBezTo>
                      <a:pt x="9" y="0"/>
                      <a:pt x="9" y="0"/>
                      <a:pt x="9" y="0"/>
                    </a:cubicBezTo>
                    <a:cubicBezTo>
                      <a:pt x="9" y="0"/>
                      <a:pt x="9" y="0"/>
                      <a:pt x="9" y="0"/>
                    </a:cubicBezTo>
                  </a:path>
                </a:pathLst>
              </a:custGeom>
              <a:solidFill>
                <a:srgbClr val="DDDD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3" name="Freeform 726">
                <a:extLst>
                  <a:ext uri="{FF2B5EF4-FFF2-40B4-BE49-F238E27FC236}">
                    <a16:creationId xmlns:a16="http://schemas.microsoft.com/office/drawing/2014/main" id="{50C4F423-43AF-4B51-B884-373770127A49}"/>
                  </a:ext>
                </a:extLst>
              </p:cNvPr>
              <p:cNvSpPr>
                <a:spLocks/>
              </p:cNvSpPr>
              <p:nvPr/>
            </p:nvSpPr>
            <p:spPr bwMode="auto">
              <a:xfrm>
                <a:off x="376" y="51"/>
                <a:ext cx="50" cy="2"/>
              </a:xfrm>
              <a:custGeom>
                <a:avLst/>
                <a:gdLst>
                  <a:gd name="T0" fmla="*/ 21 w 21"/>
                  <a:gd name="T1" fmla="*/ 0 h 1"/>
                  <a:gd name="T2" fmla="*/ 0 w 21"/>
                  <a:gd name="T3" fmla="*/ 1 h 1"/>
                  <a:gd name="T4" fmla="*/ 0 w 21"/>
                  <a:gd name="T5" fmla="*/ 1 h 1"/>
                  <a:gd name="T6" fmla="*/ 21 w 21"/>
                  <a:gd name="T7" fmla="*/ 0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cubicBezTo>
                      <a:pt x="15" y="0"/>
                      <a:pt x="8" y="1"/>
                      <a:pt x="0" y="1"/>
                    </a:cubicBezTo>
                    <a:cubicBezTo>
                      <a:pt x="0" y="1"/>
                      <a:pt x="0" y="1"/>
                      <a:pt x="0" y="1"/>
                    </a:cubicBezTo>
                    <a:cubicBezTo>
                      <a:pt x="8" y="1"/>
                      <a:pt x="15" y="0"/>
                      <a:pt x="21" y="0"/>
                    </a:cubicBezTo>
                    <a:cubicBezTo>
                      <a:pt x="21" y="0"/>
                      <a:pt x="21" y="0"/>
                      <a:pt x="21" y="0"/>
                    </a:cubicBezTo>
                  </a:path>
                </a:pathLst>
              </a:custGeom>
              <a:solidFill>
                <a:srgbClr val="DFD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4" name="Freeform 727">
                <a:extLst>
                  <a:ext uri="{FF2B5EF4-FFF2-40B4-BE49-F238E27FC236}">
                    <a16:creationId xmlns:a16="http://schemas.microsoft.com/office/drawing/2014/main" id="{53F5AF21-D7FD-4BDB-BC67-99A0891BFC78}"/>
                  </a:ext>
                </a:extLst>
              </p:cNvPr>
              <p:cNvSpPr>
                <a:spLocks/>
              </p:cNvSpPr>
              <p:nvPr/>
            </p:nvSpPr>
            <p:spPr bwMode="auto">
              <a:xfrm>
                <a:off x="220" y="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DBDB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5" name="Freeform 728">
                <a:extLst>
                  <a:ext uri="{FF2B5EF4-FFF2-40B4-BE49-F238E27FC236}">
                    <a16:creationId xmlns:a16="http://schemas.microsoft.com/office/drawing/2014/main" id="{6C057D31-5A7A-4C5A-9B1E-64FFC330C7FA}"/>
                  </a:ext>
                </a:extLst>
              </p:cNvPr>
              <p:cNvSpPr>
                <a:spLocks/>
              </p:cNvSpPr>
              <p:nvPr/>
            </p:nvSpPr>
            <p:spPr bwMode="auto">
              <a:xfrm>
                <a:off x="189" y="3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DBDB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6" name="Freeform 729">
                <a:extLst>
                  <a:ext uri="{FF2B5EF4-FFF2-40B4-BE49-F238E27FC236}">
                    <a16:creationId xmlns:a16="http://schemas.microsoft.com/office/drawing/2014/main" id="{7475DC6B-DAA2-49F4-BFB7-D7C7D56519D0}"/>
                  </a:ext>
                </a:extLst>
              </p:cNvPr>
              <p:cNvSpPr>
                <a:spLocks/>
              </p:cNvSpPr>
              <p:nvPr/>
            </p:nvSpPr>
            <p:spPr bwMode="auto">
              <a:xfrm>
                <a:off x="220" y="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C3BE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7" name="Freeform 730">
                <a:extLst>
                  <a:ext uri="{FF2B5EF4-FFF2-40B4-BE49-F238E27FC236}">
                    <a16:creationId xmlns:a16="http://schemas.microsoft.com/office/drawing/2014/main" id="{78CDEA5C-6F87-4B6D-9780-C6224B1A5EBC}"/>
                  </a:ext>
                </a:extLst>
              </p:cNvPr>
              <p:cNvSpPr>
                <a:spLocks noEditPoints="1"/>
              </p:cNvSpPr>
              <p:nvPr/>
            </p:nvSpPr>
            <p:spPr bwMode="auto">
              <a:xfrm>
                <a:off x="189" y="20"/>
                <a:ext cx="31" cy="24"/>
              </a:xfrm>
              <a:custGeom>
                <a:avLst/>
                <a:gdLst>
                  <a:gd name="T0" fmla="*/ 0 w 13"/>
                  <a:gd name="T1" fmla="*/ 7 h 10"/>
                  <a:gd name="T2" fmla="*/ 11 w 13"/>
                  <a:gd name="T3" fmla="*/ 10 h 10"/>
                  <a:gd name="T4" fmla="*/ 11 w 13"/>
                  <a:gd name="T5" fmla="*/ 10 h 10"/>
                  <a:gd name="T6" fmla="*/ 0 w 13"/>
                  <a:gd name="T7" fmla="*/ 7 h 10"/>
                  <a:gd name="T8" fmla="*/ 0 w 13"/>
                  <a:gd name="T9" fmla="*/ 7 h 10"/>
                  <a:gd name="T10" fmla="*/ 0 w 13"/>
                  <a:gd name="T11" fmla="*/ 7 h 10"/>
                  <a:gd name="T12" fmla="*/ 0 w 13"/>
                  <a:gd name="T13" fmla="*/ 7 h 10"/>
                  <a:gd name="T14" fmla="*/ 0 w 13"/>
                  <a:gd name="T15" fmla="*/ 7 h 10"/>
                  <a:gd name="T16" fmla="*/ 0 w 13"/>
                  <a:gd name="T17" fmla="*/ 7 h 10"/>
                  <a:gd name="T18" fmla="*/ 0 w 13"/>
                  <a:gd name="T19" fmla="*/ 7 h 10"/>
                  <a:gd name="T20" fmla="*/ 0 w 13"/>
                  <a:gd name="T21" fmla="*/ 7 h 10"/>
                  <a:gd name="T22" fmla="*/ 0 w 13"/>
                  <a:gd name="T23" fmla="*/ 7 h 10"/>
                  <a:gd name="T24" fmla="*/ 0 w 13"/>
                  <a:gd name="T25" fmla="*/ 7 h 10"/>
                  <a:gd name="T26" fmla="*/ 0 w 13"/>
                  <a:gd name="T27" fmla="*/ 7 h 10"/>
                  <a:gd name="T28" fmla="*/ 0 w 13"/>
                  <a:gd name="T29" fmla="*/ 7 h 10"/>
                  <a:gd name="T30" fmla="*/ 0 w 13"/>
                  <a:gd name="T31" fmla="*/ 7 h 10"/>
                  <a:gd name="T32" fmla="*/ 13 w 13"/>
                  <a:gd name="T33" fmla="*/ 0 h 10"/>
                  <a:gd name="T34" fmla="*/ 8 w 13"/>
                  <a:gd name="T35" fmla="*/ 1 h 10"/>
                  <a:gd name="T36" fmla="*/ 8 w 13"/>
                  <a:gd name="T37" fmla="*/ 1 h 10"/>
                  <a:gd name="T38" fmla="*/ 13 w 13"/>
                  <a:gd name="T3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10">
                    <a:moveTo>
                      <a:pt x="0" y="7"/>
                    </a:moveTo>
                    <a:cubicBezTo>
                      <a:pt x="3" y="8"/>
                      <a:pt x="7" y="9"/>
                      <a:pt x="11" y="10"/>
                    </a:cubicBezTo>
                    <a:cubicBezTo>
                      <a:pt x="11" y="10"/>
                      <a:pt x="11" y="10"/>
                      <a:pt x="11" y="10"/>
                    </a:cubicBezTo>
                    <a:cubicBezTo>
                      <a:pt x="7" y="9"/>
                      <a:pt x="3" y="8"/>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cubicBezTo>
                      <a:pt x="0" y="7"/>
                      <a:pt x="0" y="7"/>
                      <a:pt x="0" y="7"/>
                    </a:cubicBezTo>
                    <a:moveTo>
                      <a:pt x="13" y="0"/>
                    </a:moveTo>
                    <a:cubicBezTo>
                      <a:pt x="11" y="0"/>
                      <a:pt x="10" y="1"/>
                      <a:pt x="8" y="1"/>
                    </a:cubicBezTo>
                    <a:cubicBezTo>
                      <a:pt x="8" y="1"/>
                      <a:pt x="8" y="1"/>
                      <a:pt x="8" y="1"/>
                    </a:cubicBezTo>
                    <a:cubicBezTo>
                      <a:pt x="10" y="1"/>
                      <a:pt x="11" y="0"/>
                      <a:pt x="13" y="0"/>
                    </a:cubicBezTo>
                  </a:path>
                </a:pathLst>
              </a:custGeom>
              <a:solidFill>
                <a:srgbClr val="C3BE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8" name="Freeform 731">
                <a:extLst>
                  <a:ext uri="{FF2B5EF4-FFF2-40B4-BE49-F238E27FC236}">
                    <a16:creationId xmlns:a16="http://schemas.microsoft.com/office/drawing/2014/main" id="{5C92AE1D-77F3-4623-9088-D08A8D2002B3}"/>
                  </a:ext>
                </a:extLst>
              </p:cNvPr>
              <p:cNvSpPr>
                <a:spLocks/>
              </p:cNvSpPr>
              <p:nvPr/>
            </p:nvSpPr>
            <p:spPr bwMode="auto">
              <a:xfrm>
                <a:off x="215" y="44"/>
                <a:ext cx="36" cy="7"/>
              </a:xfrm>
              <a:custGeom>
                <a:avLst/>
                <a:gdLst>
                  <a:gd name="T0" fmla="*/ 0 w 15"/>
                  <a:gd name="T1" fmla="*/ 0 h 3"/>
                  <a:gd name="T2" fmla="*/ 0 w 15"/>
                  <a:gd name="T3" fmla="*/ 0 h 3"/>
                  <a:gd name="T4" fmla="*/ 15 w 15"/>
                  <a:gd name="T5" fmla="*/ 3 h 3"/>
                  <a:gd name="T6" fmla="*/ 0 w 15"/>
                  <a:gd name="T7" fmla="*/ 0 h 3"/>
                </a:gdLst>
                <a:ahLst/>
                <a:cxnLst>
                  <a:cxn ang="0">
                    <a:pos x="T0" y="T1"/>
                  </a:cxn>
                  <a:cxn ang="0">
                    <a:pos x="T2" y="T3"/>
                  </a:cxn>
                  <a:cxn ang="0">
                    <a:pos x="T4" y="T5"/>
                  </a:cxn>
                  <a:cxn ang="0">
                    <a:pos x="T6" y="T7"/>
                  </a:cxn>
                </a:cxnLst>
                <a:rect l="0" t="0" r="r" b="b"/>
                <a:pathLst>
                  <a:path w="15" h="3">
                    <a:moveTo>
                      <a:pt x="0" y="0"/>
                    </a:moveTo>
                    <a:cubicBezTo>
                      <a:pt x="0" y="0"/>
                      <a:pt x="0" y="0"/>
                      <a:pt x="0" y="0"/>
                    </a:cubicBezTo>
                    <a:cubicBezTo>
                      <a:pt x="4" y="1"/>
                      <a:pt x="9" y="2"/>
                      <a:pt x="15" y="3"/>
                    </a:cubicBezTo>
                    <a:cubicBezTo>
                      <a:pt x="9" y="2"/>
                      <a:pt x="4" y="1"/>
                      <a:pt x="0" y="0"/>
                    </a:cubicBezTo>
                  </a:path>
                </a:pathLst>
              </a:custGeom>
              <a:solidFill>
                <a:srgbClr val="BDB8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9" name="Freeform 732">
                <a:extLst>
                  <a:ext uri="{FF2B5EF4-FFF2-40B4-BE49-F238E27FC236}">
                    <a16:creationId xmlns:a16="http://schemas.microsoft.com/office/drawing/2014/main" id="{7C8AFFB8-8CD1-4766-B2AF-F7D263C6A7BA}"/>
                  </a:ext>
                </a:extLst>
              </p:cNvPr>
              <p:cNvSpPr>
                <a:spLocks noEditPoints="1"/>
              </p:cNvSpPr>
              <p:nvPr/>
            </p:nvSpPr>
            <p:spPr bwMode="auto">
              <a:xfrm>
                <a:off x="189" y="13"/>
                <a:ext cx="103" cy="40"/>
              </a:xfrm>
              <a:custGeom>
                <a:avLst/>
                <a:gdLst>
                  <a:gd name="T0" fmla="*/ 0 w 43"/>
                  <a:gd name="T1" fmla="*/ 10 h 17"/>
                  <a:gd name="T2" fmla="*/ 0 w 43"/>
                  <a:gd name="T3" fmla="*/ 10 h 17"/>
                  <a:gd name="T4" fmla="*/ 0 w 43"/>
                  <a:gd name="T5" fmla="*/ 10 h 17"/>
                  <a:gd name="T6" fmla="*/ 0 w 43"/>
                  <a:gd name="T7" fmla="*/ 10 h 17"/>
                  <a:gd name="T8" fmla="*/ 0 w 43"/>
                  <a:gd name="T9" fmla="*/ 10 h 17"/>
                  <a:gd name="T10" fmla="*/ 0 w 43"/>
                  <a:gd name="T11" fmla="*/ 10 h 17"/>
                  <a:gd name="T12" fmla="*/ 0 w 43"/>
                  <a:gd name="T13" fmla="*/ 10 h 17"/>
                  <a:gd name="T14" fmla="*/ 0 w 43"/>
                  <a:gd name="T15" fmla="*/ 10 h 17"/>
                  <a:gd name="T16" fmla="*/ 0 w 43"/>
                  <a:gd name="T17" fmla="*/ 10 h 17"/>
                  <a:gd name="T18" fmla="*/ 0 w 43"/>
                  <a:gd name="T19" fmla="*/ 10 h 17"/>
                  <a:gd name="T20" fmla="*/ 0 w 43"/>
                  <a:gd name="T21" fmla="*/ 10 h 17"/>
                  <a:gd name="T22" fmla="*/ 0 w 43"/>
                  <a:gd name="T23" fmla="*/ 10 h 17"/>
                  <a:gd name="T24" fmla="*/ 0 w 43"/>
                  <a:gd name="T25" fmla="*/ 10 h 17"/>
                  <a:gd name="T26" fmla="*/ 0 w 43"/>
                  <a:gd name="T27" fmla="*/ 10 h 17"/>
                  <a:gd name="T28" fmla="*/ 0 w 43"/>
                  <a:gd name="T29" fmla="*/ 10 h 17"/>
                  <a:gd name="T30" fmla="*/ 0 w 43"/>
                  <a:gd name="T31" fmla="*/ 10 h 17"/>
                  <a:gd name="T32" fmla="*/ 0 w 43"/>
                  <a:gd name="T33" fmla="*/ 10 h 17"/>
                  <a:gd name="T34" fmla="*/ 0 w 43"/>
                  <a:gd name="T35" fmla="*/ 10 h 17"/>
                  <a:gd name="T36" fmla="*/ 0 w 43"/>
                  <a:gd name="T37" fmla="*/ 10 h 17"/>
                  <a:gd name="T38" fmla="*/ 42 w 43"/>
                  <a:gd name="T39" fmla="*/ 10 h 17"/>
                  <a:gd name="T40" fmla="*/ 29 w 43"/>
                  <a:gd name="T41" fmla="*/ 11 h 17"/>
                  <a:gd name="T42" fmla="*/ 28 w 43"/>
                  <a:gd name="T43" fmla="*/ 14 h 17"/>
                  <a:gd name="T44" fmla="*/ 28 w 43"/>
                  <a:gd name="T45" fmla="*/ 16 h 17"/>
                  <a:gd name="T46" fmla="*/ 42 w 43"/>
                  <a:gd name="T47" fmla="*/ 17 h 17"/>
                  <a:gd name="T48" fmla="*/ 42 w 43"/>
                  <a:gd name="T49" fmla="*/ 10 h 17"/>
                  <a:gd name="T50" fmla="*/ 42 w 43"/>
                  <a:gd name="T51" fmla="*/ 0 h 17"/>
                  <a:gd name="T52" fmla="*/ 13 w 43"/>
                  <a:gd name="T53" fmla="*/ 3 h 17"/>
                  <a:gd name="T54" fmla="*/ 13 w 43"/>
                  <a:gd name="T55" fmla="*/ 3 h 17"/>
                  <a:gd name="T56" fmla="*/ 13 w 43"/>
                  <a:gd name="T57" fmla="*/ 3 h 17"/>
                  <a:gd name="T58" fmla="*/ 8 w 43"/>
                  <a:gd name="T59" fmla="*/ 4 h 17"/>
                  <a:gd name="T60" fmla="*/ 9 w 43"/>
                  <a:gd name="T61" fmla="*/ 4 h 17"/>
                  <a:gd name="T62" fmla="*/ 10 w 43"/>
                  <a:gd name="T63" fmla="*/ 13 h 17"/>
                  <a:gd name="T64" fmla="*/ 0 w 43"/>
                  <a:gd name="T65" fmla="*/ 10 h 17"/>
                  <a:gd name="T66" fmla="*/ 11 w 43"/>
                  <a:gd name="T67" fmla="*/ 13 h 17"/>
                  <a:gd name="T68" fmla="*/ 29 w 43"/>
                  <a:gd name="T69" fmla="*/ 11 h 17"/>
                  <a:gd name="T70" fmla="*/ 42 w 43"/>
                  <a:gd name="T71" fmla="*/ 9 h 17"/>
                  <a:gd name="T72" fmla="*/ 42 w 43"/>
                  <a:gd name="T7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 h="17">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cubicBezTo>
                      <a:pt x="0" y="10"/>
                      <a:pt x="0" y="10"/>
                      <a:pt x="0" y="10"/>
                    </a:cubicBezTo>
                    <a:moveTo>
                      <a:pt x="42" y="10"/>
                    </a:moveTo>
                    <a:cubicBezTo>
                      <a:pt x="29" y="11"/>
                      <a:pt x="29" y="11"/>
                      <a:pt x="29" y="11"/>
                    </a:cubicBezTo>
                    <a:cubicBezTo>
                      <a:pt x="28" y="12"/>
                      <a:pt x="27" y="13"/>
                      <a:pt x="28" y="14"/>
                    </a:cubicBezTo>
                    <a:cubicBezTo>
                      <a:pt x="28" y="15"/>
                      <a:pt x="28" y="15"/>
                      <a:pt x="28" y="16"/>
                    </a:cubicBezTo>
                    <a:cubicBezTo>
                      <a:pt x="32" y="16"/>
                      <a:pt x="37" y="17"/>
                      <a:pt x="42" y="17"/>
                    </a:cubicBezTo>
                    <a:cubicBezTo>
                      <a:pt x="41" y="15"/>
                      <a:pt x="41" y="12"/>
                      <a:pt x="42" y="10"/>
                    </a:cubicBezTo>
                    <a:moveTo>
                      <a:pt x="42" y="0"/>
                    </a:moveTo>
                    <a:cubicBezTo>
                      <a:pt x="31" y="0"/>
                      <a:pt x="22" y="2"/>
                      <a:pt x="13" y="3"/>
                    </a:cubicBezTo>
                    <a:cubicBezTo>
                      <a:pt x="13" y="3"/>
                      <a:pt x="13" y="3"/>
                      <a:pt x="13" y="3"/>
                    </a:cubicBezTo>
                    <a:cubicBezTo>
                      <a:pt x="13" y="3"/>
                      <a:pt x="13" y="3"/>
                      <a:pt x="13" y="3"/>
                    </a:cubicBezTo>
                    <a:cubicBezTo>
                      <a:pt x="11" y="3"/>
                      <a:pt x="10" y="4"/>
                      <a:pt x="8" y="4"/>
                    </a:cubicBezTo>
                    <a:cubicBezTo>
                      <a:pt x="9" y="4"/>
                      <a:pt x="9" y="4"/>
                      <a:pt x="9" y="4"/>
                    </a:cubicBezTo>
                    <a:cubicBezTo>
                      <a:pt x="9" y="6"/>
                      <a:pt x="10" y="9"/>
                      <a:pt x="10" y="13"/>
                    </a:cubicBezTo>
                    <a:cubicBezTo>
                      <a:pt x="6" y="12"/>
                      <a:pt x="3" y="11"/>
                      <a:pt x="0" y="10"/>
                    </a:cubicBezTo>
                    <a:cubicBezTo>
                      <a:pt x="3" y="11"/>
                      <a:pt x="7" y="12"/>
                      <a:pt x="11" y="13"/>
                    </a:cubicBezTo>
                    <a:cubicBezTo>
                      <a:pt x="29" y="11"/>
                      <a:pt x="29" y="11"/>
                      <a:pt x="29" y="11"/>
                    </a:cubicBezTo>
                    <a:cubicBezTo>
                      <a:pt x="31" y="10"/>
                      <a:pt x="37" y="9"/>
                      <a:pt x="42" y="9"/>
                    </a:cubicBezTo>
                    <a:cubicBezTo>
                      <a:pt x="42" y="6"/>
                      <a:pt x="43" y="3"/>
                      <a:pt x="42" y="0"/>
                    </a:cubicBezTo>
                  </a:path>
                </a:pathLst>
              </a:custGeom>
              <a:solidFill>
                <a:srgbClr val="C3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0" name="Freeform 733">
                <a:extLst>
                  <a:ext uri="{FF2B5EF4-FFF2-40B4-BE49-F238E27FC236}">
                    <a16:creationId xmlns:a16="http://schemas.microsoft.com/office/drawing/2014/main" id="{FC304652-6333-4BB9-BD37-F952A9D2E1B2}"/>
                  </a:ext>
                </a:extLst>
              </p:cNvPr>
              <p:cNvSpPr>
                <a:spLocks noEditPoints="1"/>
              </p:cNvSpPr>
              <p:nvPr/>
            </p:nvSpPr>
            <p:spPr bwMode="auto">
              <a:xfrm>
                <a:off x="215" y="34"/>
                <a:ext cx="75" cy="17"/>
              </a:xfrm>
              <a:custGeom>
                <a:avLst/>
                <a:gdLst>
                  <a:gd name="T0" fmla="*/ 18 w 31"/>
                  <a:gd name="T1" fmla="*/ 2 h 7"/>
                  <a:gd name="T2" fmla="*/ 0 w 31"/>
                  <a:gd name="T3" fmla="*/ 4 h 7"/>
                  <a:gd name="T4" fmla="*/ 15 w 31"/>
                  <a:gd name="T5" fmla="*/ 7 h 7"/>
                  <a:gd name="T6" fmla="*/ 17 w 31"/>
                  <a:gd name="T7" fmla="*/ 7 h 7"/>
                  <a:gd name="T8" fmla="*/ 17 w 31"/>
                  <a:gd name="T9" fmla="*/ 5 h 7"/>
                  <a:gd name="T10" fmla="*/ 18 w 31"/>
                  <a:gd name="T11" fmla="*/ 2 h 7"/>
                  <a:gd name="T12" fmla="*/ 31 w 31"/>
                  <a:gd name="T13" fmla="*/ 0 h 7"/>
                  <a:gd name="T14" fmla="*/ 18 w 31"/>
                  <a:gd name="T15" fmla="*/ 2 h 7"/>
                  <a:gd name="T16" fmla="*/ 31 w 31"/>
                  <a:gd name="T17" fmla="*/ 1 h 7"/>
                  <a:gd name="T18" fmla="*/ 31 w 31"/>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7">
                    <a:moveTo>
                      <a:pt x="18" y="2"/>
                    </a:moveTo>
                    <a:cubicBezTo>
                      <a:pt x="0" y="4"/>
                      <a:pt x="0" y="4"/>
                      <a:pt x="0" y="4"/>
                    </a:cubicBezTo>
                    <a:cubicBezTo>
                      <a:pt x="4" y="5"/>
                      <a:pt x="9" y="6"/>
                      <a:pt x="15" y="7"/>
                    </a:cubicBezTo>
                    <a:cubicBezTo>
                      <a:pt x="15" y="7"/>
                      <a:pt x="16" y="7"/>
                      <a:pt x="17" y="7"/>
                    </a:cubicBezTo>
                    <a:cubicBezTo>
                      <a:pt x="17" y="6"/>
                      <a:pt x="17" y="6"/>
                      <a:pt x="17" y="5"/>
                    </a:cubicBezTo>
                    <a:cubicBezTo>
                      <a:pt x="16" y="4"/>
                      <a:pt x="17" y="3"/>
                      <a:pt x="18" y="2"/>
                    </a:cubicBezTo>
                    <a:moveTo>
                      <a:pt x="31" y="0"/>
                    </a:moveTo>
                    <a:cubicBezTo>
                      <a:pt x="26" y="0"/>
                      <a:pt x="20" y="1"/>
                      <a:pt x="18" y="2"/>
                    </a:cubicBezTo>
                    <a:cubicBezTo>
                      <a:pt x="31" y="1"/>
                      <a:pt x="31" y="1"/>
                      <a:pt x="31" y="1"/>
                    </a:cubicBezTo>
                    <a:cubicBezTo>
                      <a:pt x="31" y="0"/>
                      <a:pt x="31" y="0"/>
                      <a:pt x="31" y="0"/>
                    </a:cubicBezTo>
                  </a:path>
                </a:pathLst>
              </a:custGeom>
              <a:solidFill>
                <a:srgbClr val="BFBA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1" name="Freeform 734">
                <a:extLst>
                  <a:ext uri="{FF2B5EF4-FFF2-40B4-BE49-F238E27FC236}">
                    <a16:creationId xmlns:a16="http://schemas.microsoft.com/office/drawing/2014/main" id="{E4CC6965-DAE3-449B-B623-F9B02912C81F}"/>
                  </a:ext>
                </a:extLst>
              </p:cNvPr>
              <p:cNvSpPr>
                <a:spLocks noEditPoints="1"/>
              </p:cNvSpPr>
              <p:nvPr/>
            </p:nvSpPr>
            <p:spPr bwMode="auto">
              <a:xfrm>
                <a:off x="361" y="11"/>
                <a:ext cx="110" cy="26"/>
              </a:xfrm>
              <a:custGeom>
                <a:avLst/>
                <a:gdLst>
                  <a:gd name="T0" fmla="*/ 2 w 46"/>
                  <a:gd name="T1" fmla="*/ 0 h 11"/>
                  <a:gd name="T2" fmla="*/ 16 w 46"/>
                  <a:gd name="T3" fmla="*/ 4 h 11"/>
                  <a:gd name="T4" fmla="*/ 16 w 46"/>
                  <a:gd name="T5" fmla="*/ 4 h 11"/>
                  <a:gd name="T6" fmla="*/ 34 w 46"/>
                  <a:gd name="T7" fmla="*/ 9 h 11"/>
                  <a:gd name="T8" fmla="*/ 34 w 46"/>
                  <a:gd name="T9" fmla="*/ 9 h 11"/>
                  <a:gd name="T10" fmla="*/ 43 w 46"/>
                  <a:gd name="T11" fmla="*/ 11 h 11"/>
                  <a:gd name="T12" fmla="*/ 46 w 46"/>
                  <a:gd name="T13" fmla="*/ 5 h 11"/>
                  <a:gd name="T14" fmla="*/ 2 w 46"/>
                  <a:gd name="T15" fmla="*/ 0 h 11"/>
                  <a:gd name="T16" fmla="*/ 1 w 46"/>
                  <a:gd name="T17" fmla="*/ 0 h 11"/>
                  <a:gd name="T18" fmla="*/ 0 w 46"/>
                  <a:gd name="T19" fmla="*/ 3 h 11"/>
                  <a:gd name="T20" fmla="*/ 2 w 46"/>
                  <a:gd name="T21" fmla="*/ 0 h 11"/>
                  <a:gd name="T22" fmla="*/ 1 w 46"/>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11">
                    <a:moveTo>
                      <a:pt x="2" y="0"/>
                    </a:moveTo>
                    <a:cubicBezTo>
                      <a:pt x="16" y="4"/>
                      <a:pt x="16" y="4"/>
                      <a:pt x="16" y="4"/>
                    </a:cubicBezTo>
                    <a:cubicBezTo>
                      <a:pt x="16" y="4"/>
                      <a:pt x="16" y="4"/>
                      <a:pt x="16" y="4"/>
                    </a:cubicBezTo>
                    <a:cubicBezTo>
                      <a:pt x="34" y="9"/>
                      <a:pt x="34" y="9"/>
                      <a:pt x="34" y="9"/>
                    </a:cubicBezTo>
                    <a:cubicBezTo>
                      <a:pt x="34" y="9"/>
                      <a:pt x="34" y="9"/>
                      <a:pt x="34" y="9"/>
                    </a:cubicBezTo>
                    <a:cubicBezTo>
                      <a:pt x="43" y="11"/>
                      <a:pt x="43" y="11"/>
                      <a:pt x="43" y="11"/>
                    </a:cubicBezTo>
                    <a:cubicBezTo>
                      <a:pt x="44" y="9"/>
                      <a:pt x="45" y="7"/>
                      <a:pt x="46" y="5"/>
                    </a:cubicBezTo>
                    <a:cubicBezTo>
                      <a:pt x="37" y="3"/>
                      <a:pt x="22" y="1"/>
                      <a:pt x="2" y="0"/>
                    </a:cubicBezTo>
                    <a:moveTo>
                      <a:pt x="1" y="0"/>
                    </a:moveTo>
                    <a:cubicBezTo>
                      <a:pt x="1" y="1"/>
                      <a:pt x="1" y="2"/>
                      <a:pt x="0" y="3"/>
                    </a:cubicBezTo>
                    <a:cubicBezTo>
                      <a:pt x="1" y="2"/>
                      <a:pt x="2" y="1"/>
                      <a:pt x="2" y="0"/>
                    </a:cubicBezTo>
                    <a:cubicBezTo>
                      <a:pt x="2" y="0"/>
                      <a:pt x="1" y="0"/>
                      <a:pt x="1" y="0"/>
                    </a:cubicBezTo>
                  </a:path>
                </a:pathLst>
              </a:custGeom>
              <a:solidFill>
                <a:srgbClr val="E6E6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2" name="Freeform 735">
                <a:extLst>
                  <a:ext uri="{FF2B5EF4-FFF2-40B4-BE49-F238E27FC236}">
                    <a16:creationId xmlns:a16="http://schemas.microsoft.com/office/drawing/2014/main" id="{5E019D9E-5DC8-400E-8186-B234F688BD0C}"/>
                  </a:ext>
                </a:extLst>
              </p:cNvPr>
              <p:cNvSpPr>
                <a:spLocks noEditPoints="1"/>
              </p:cNvSpPr>
              <p:nvPr/>
            </p:nvSpPr>
            <p:spPr bwMode="auto">
              <a:xfrm>
                <a:off x="354" y="11"/>
                <a:ext cx="110" cy="45"/>
              </a:xfrm>
              <a:custGeom>
                <a:avLst/>
                <a:gdLst>
                  <a:gd name="T0" fmla="*/ 37 w 46"/>
                  <a:gd name="T1" fmla="*/ 9 h 19"/>
                  <a:gd name="T2" fmla="*/ 30 w 46"/>
                  <a:gd name="T3" fmla="*/ 17 h 19"/>
                  <a:gd name="T4" fmla="*/ 44 w 46"/>
                  <a:gd name="T5" fmla="*/ 15 h 19"/>
                  <a:gd name="T6" fmla="*/ 46 w 46"/>
                  <a:gd name="T7" fmla="*/ 11 h 19"/>
                  <a:gd name="T8" fmla="*/ 37 w 46"/>
                  <a:gd name="T9" fmla="*/ 9 h 19"/>
                  <a:gd name="T10" fmla="*/ 5 w 46"/>
                  <a:gd name="T11" fmla="*/ 0 h 19"/>
                  <a:gd name="T12" fmla="*/ 3 w 46"/>
                  <a:gd name="T13" fmla="*/ 3 h 19"/>
                  <a:gd name="T14" fmla="*/ 0 w 46"/>
                  <a:gd name="T15" fmla="*/ 19 h 19"/>
                  <a:gd name="T16" fmla="*/ 9 w 46"/>
                  <a:gd name="T17" fmla="*/ 18 h 19"/>
                  <a:gd name="T18" fmla="*/ 19 w 46"/>
                  <a:gd name="T19" fmla="*/ 4 h 19"/>
                  <a:gd name="T20" fmla="*/ 5 w 46"/>
                  <a:gd name="T21" fmla="*/ 0 h 19"/>
                  <a:gd name="T22" fmla="*/ 5 w 46"/>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19">
                    <a:moveTo>
                      <a:pt x="37" y="9"/>
                    </a:moveTo>
                    <a:cubicBezTo>
                      <a:pt x="34" y="11"/>
                      <a:pt x="32" y="14"/>
                      <a:pt x="30" y="17"/>
                    </a:cubicBezTo>
                    <a:cubicBezTo>
                      <a:pt x="36" y="16"/>
                      <a:pt x="40" y="16"/>
                      <a:pt x="44" y="15"/>
                    </a:cubicBezTo>
                    <a:cubicBezTo>
                      <a:pt x="45" y="14"/>
                      <a:pt x="45" y="12"/>
                      <a:pt x="46" y="11"/>
                    </a:cubicBezTo>
                    <a:cubicBezTo>
                      <a:pt x="37" y="9"/>
                      <a:pt x="37" y="9"/>
                      <a:pt x="37" y="9"/>
                    </a:cubicBezTo>
                    <a:moveTo>
                      <a:pt x="5" y="0"/>
                    </a:moveTo>
                    <a:cubicBezTo>
                      <a:pt x="5" y="1"/>
                      <a:pt x="4" y="2"/>
                      <a:pt x="3" y="3"/>
                    </a:cubicBezTo>
                    <a:cubicBezTo>
                      <a:pt x="2" y="8"/>
                      <a:pt x="1" y="14"/>
                      <a:pt x="0" y="19"/>
                    </a:cubicBezTo>
                    <a:cubicBezTo>
                      <a:pt x="3" y="18"/>
                      <a:pt x="6" y="18"/>
                      <a:pt x="9" y="18"/>
                    </a:cubicBezTo>
                    <a:cubicBezTo>
                      <a:pt x="14" y="8"/>
                      <a:pt x="19" y="4"/>
                      <a:pt x="19" y="4"/>
                    </a:cubicBezTo>
                    <a:cubicBezTo>
                      <a:pt x="5" y="0"/>
                      <a:pt x="5" y="0"/>
                      <a:pt x="5" y="0"/>
                    </a:cubicBezTo>
                    <a:cubicBezTo>
                      <a:pt x="5" y="0"/>
                      <a:pt x="5" y="0"/>
                      <a:pt x="5" y="0"/>
                    </a:cubicBezTo>
                  </a:path>
                </a:pathLst>
              </a:custGeom>
              <a:solidFill>
                <a:srgbClr val="E7E7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3" name="Freeform 736">
                <a:extLst>
                  <a:ext uri="{FF2B5EF4-FFF2-40B4-BE49-F238E27FC236}">
                    <a16:creationId xmlns:a16="http://schemas.microsoft.com/office/drawing/2014/main" id="{28375311-B513-4630-89A5-59E71511C7D5}"/>
                  </a:ext>
                </a:extLst>
              </p:cNvPr>
              <p:cNvSpPr>
                <a:spLocks/>
              </p:cNvSpPr>
              <p:nvPr/>
            </p:nvSpPr>
            <p:spPr bwMode="auto">
              <a:xfrm>
                <a:off x="376" y="20"/>
                <a:ext cx="67" cy="33"/>
              </a:xfrm>
              <a:custGeom>
                <a:avLst/>
                <a:gdLst>
                  <a:gd name="T0" fmla="*/ 10 w 28"/>
                  <a:gd name="T1" fmla="*/ 0 h 14"/>
                  <a:gd name="T2" fmla="*/ 10 w 28"/>
                  <a:gd name="T3" fmla="*/ 0 h 14"/>
                  <a:gd name="T4" fmla="*/ 0 w 28"/>
                  <a:gd name="T5" fmla="*/ 14 h 14"/>
                  <a:gd name="T6" fmla="*/ 21 w 28"/>
                  <a:gd name="T7" fmla="*/ 13 h 14"/>
                  <a:gd name="T8" fmla="*/ 28 w 28"/>
                  <a:gd name="T9" fmla="*/ 5 h 14"/>
                  <a:gd name="T10" fmla="*/ 28 w 28"/>
                  <a:gd name="T11" fmla="*/ 5 h 14"/>
                  <a:gd name="T12" fmla="*/ 10 w 2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8" h="14">
                    <a:moveTo>
                      <a:pt x="10" y="0"/>
                    </a:moveTo>
                    <a:cubicBezTo>
                      <a:pt x="10" y="0"/>
                      <a:pt x="10" y="0"/>
                      <a:pt x="10" y="0"/>
                    </a:cubicBezTo>
                    <a:cubicBezTo>
                      <a:pt x="10" y="0"/>
                      <a:pt x="5" y="4"/>
                      <a:pt x="0" y="14"/>
                    </a:cubicBezTo>
                    <a:cubicBezTo>
                      <a:pt x="8" y="14"/>
                      <a:pt x="15" y="13"/>
                      <a:pt x="21" y="13"/>
                    </a:cubicBezTo>
                    <a:cubicBezTo>
                      <a:pt x="23" y="10"/>
                      <a:pt x="25" y="7"/>
                      <a:pt x="28" y="5"/>
                    </a:cubicBezTo>
                    <a:cubicBezTo>
                      <a:pt x="28" y="5"/>
                      <a:pt x="28" y="5"/>
                      <a:pt x="28" y="5"/>
                    </a:cubicBezTo>
                    <a:cubicBezTo>
                      <a:pt x="10" y="0"/>
                      <a:pt x="10" y="0"/>
                      <a:pt x="10" y="0"/>
                    </a:cubicBezTo>
                  </a:path>
                </a:pathLst>
              </a:custGeom>
              <a:solidFill>
                <a:srgbClr val="E9E9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4" name="Freeform 737">
                <a:extLst>
                  <a:ext uri="{FF2B5EF4-FFF2-40B4-BE49-F238E27FC236}">
                    <a16:creationId xmlns:a16="http://schemas.microsoft.com/office/drawing/2014/main" id="{42E8F404-F700-4EA2-8117-303A8797FE51}"/>
                  </a:ext>
                </a:extLst>
              </p:cNvPr>
              <p:cNvSpPr>
                <a:spLocks/>
              </p:cNvSpPr>
              <p:nvPr/>
            </p:nvSpPr>
            <p:spPr bwMode="auto">
              <a:xfrm>
                <a:off x="3" y="480"/>
                <a:ext cx="497" cy="667"/>
              </a:xfrm>
              <a:custGeom>
                <a:avLst/>
                <a:gdLst>
                  <a:gd name="T0" fmla="*/ 60 w 208"/>
                  <a:gd name="T1" fmla="*/ 53 h 280"/>
                  <a:gd name="T2" fmla="*/ 20 w 208"/>
                  <a:gd name="T3" fmla="*/ 224 h 280"/>
                  <a:gd name="T4" fmla="*/ 37 w 208"/>
                  <a:gd name="T5" fmla="*/ 249 h 280"/>
                  <a:gd name="T6" fmla="*/ 197 w 208"/>
                  <a:gd name="T7" fmla="*/ 142 h 280"/>
                  <a:gd name="T8" fmla="*/ 178 w 208"/>
                  <a:gd name="T9" fmla="*/ 50 h 280"/>
                  <a:gd name="T10" fmla="*/ 60 w 208"/>
                  <a:gd name="T11" fmla="*/ 53 h 280"/>
                </a:gdLst>
                <a:ahLst/>
                <a:cxnLst>
                  <a:cxn ang="0">
                    <a:pos x="T0" y="T1"/>
                  </a:cxn>
                  <a:cxn ang="0">
                    <a:pos x="T2" y="T3"/>
                  </a:cxn>
                  <a:cxn ang="0">
                    <a:pos x="T4" y="T5"/>
                  </a:cxn>
                  <a:cxn ang="0">
                    <a:pos x="T6" y="T7"/>
                  </a:cxn>
                  <a:cxn ang="0">
                    <a:pos x="T8" y="T9"/>
                  </a:cxn>
                  <a:cxn ang="0">
                    <a:pos x="T10" y="T11"/>
                  </a:cxn>
                </a:cxnLst>
                <a:rect l="0" t="0" r="r" b="b"/>
                <a:pathLst>
                  <a:path w="208" h="280">
                    <a:moveTo>
                      <a:pt x="60" y="53"/>
                    </a:moveTo>
                    <a:cubicBezTo>
                      <a:pt x="21" y="98"/>
                      <a:pt x="0" y="169"/>
                      <a:pt x="20" y="224"/>
                    </a:cubicBezTo>
                    <a:cubicBezTo>
                      <a:pt x="23" y="233"/>
                      <a:pt x="30" y="245"/>
                      <a:pt x="37" y="249"/>
                    </a:cubicBezTo>
                    <a:cubicBezTo>
                      <a:pt x="92" y="280"/>
                      <a:pt x="173" y="242"/>
                      <a:pt x="197" y="142"/>
                    </a:cubicBezTo>
                    <a:cubicBezTo>
                      <a:pt x="208" y="94"/>
                      <a:pt x="186" y="57"/>
                      <a:pt x="178" y="50"/>
                    </a:cubicBezTo>
                    <a:cubicBezTo>
                      <a:pt x="151" y="25"/>
                      <a:pt x="107" y="0"/>
                      <a:pt x="60" y="53"/>
                    </a:cubicBezTo>
                  </a:path>
                </a:pathLst>
              </a:custGeom>
              <a:solidFill>
                <a:srgbClr val="D3AD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5" name="Freeform 738">
                <a:extLst>
                  <a:ext uri="{FF2B5EF4-FFF2-40B4-BE49-F238E27FC236}">
                    <a16:creationId xmlns:a16="http://schemas.microsoft.com/office/drawing/2014/main" id="{92D22911-9728-4A39-9BDB-32900284DE5F}"/>
                  </a:ext>
                </a:extLst>
              </p:cNvPr>
              <p:cNvSpPr>
                <a:spLocks/>
              </p:cNvSpPr>
              <p:nvPr/>
            </p:nvSpPr>
            <p:spPr bwMode="auto">
              <a:xfrm>
                <a:off x="31" y="528"/>
                <a:ext cx="407" cy="533"/>
              </a:xfrm>
              <a:custGeom>
                <a:avLst/>
                <a:gdLst>
                  <a:gd name="T0" fmla="*/ 54 w 170"/>
                  <a:gd name="T1" fmla="*/ 43 h 224"/>
                  <a:gd name="T2" fmla="*/ 19 w 170"/>
                  <a:gd name="T3" fmla="*/ 180 h 224"/>
                  <a:gd name="T4" fmla="*/ 36 w 170"/>
                  <a:gd name="T5" fmla="*/ 200 h 224"/>
                  <a:gd name="T6" fmla="*/ 161 w 170"/>
                  <a:gd name="T7" fmla="*/ 112 h 224"/>
                  <a:gd name="T8" fmla="*/ 145 w 170"/>
                  <a:gd name="T9" fmla="*/ 38 h 224"/>
                  <a:gd name="T10" fmla="*/ 54 w 170"/>
                  <a:gd name="T11" fmla="*/ 43 h 224"/>
                </a:gdLst>
                <a:ahLst/>
                <a:cxnLst>
                  <a:cxn ang="0">
                    <a:pos x="T0" y="T1"/>
                  </a:cxn>
                  <a:cxn ang="0">
                    <a:pos x="T2" y="T3"/>
                  </a:cxn>
                  <a:cxn ang="0">
                    <a:pos x="T4" y="T5"/>
                  </a:cxn>
                  <a:cxn ang="0">
                    <a:pos x="T6" y="T7"/>
                  </a:cxn>
                  <a:cxn ang="0">
                    <a:pos x="T8" y="T9"/>
                  </a:cxn>
                  <a:cxn ang="0">
                    <a:pos x="T10" y="T11"/>
                  </a:cxn>
                </a:cxnLst>
                <a:rect l="0" t="0" r="r" b="b"/>
                <a:pathLst>
                  <a:path w="170" h="224">
                    <a:moveTo>
                      <a:pt x="54" y="43"/>
                    </a:moveTo>
                    <a:cubicBezTo>
                      <a:pt x="23" y="79"/>
                      <a:pt x="0" y="118"/>
                      <a:pt x="19" y="180"/>
                    </a:cubicBezTo>
                    <a:cubicBezTo>
                      <a:pt x="21" y="187"/>
                      <a:pt x="30" y="196"/>
                      <a:pt x="36" y="200"/>
                    </a:cubicBezTo>
                    <a:cubicBezTo>
                      <a:pt x="80" y="224"/>
                      <a:pt x="141" y="192"/>
                      <a:pt x="161" y="112"/>
                    </a:cubicBezTo>
                    <a:cubicBezTo>
                      <a:pt x="170" y="74"/>
                      <a:pt x="152" y="44"/>
                      <a:pt x="145" y="38"/>
                    </a:cubicBezTo>
                    <a:cubicBezTo>
                      <a:pt x="124" y="19"/>
                      <a:pt x="92" y="0"/>
                      <a:pt x="54" y="43"/>
                    </a:cubicBezTo>
                  </a:path>
                </a:pathLst>
              </a:custGeom>
              <a:solidFill>
                <a:srgbClr val="EFCE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6" name="Freeform 739">
                <a:extLst>
                  <a:ext uri="{FF2B5EF4-FFF2-40B4-BE49-F238E27FC236}">
                    <a16:creationId xmlns:a16="http://schemas.microsoft.com/office/drawing/2014/main" id="{9A1F5A4D-8BBC-48DE-9577-CBA32A0606D7}"/>
                  </a:ext>
                </a:extLst>
              </p:cNvPr>
              <p:cNvSpPr>
                <a:spLocks/>
              </p:cNvSpPr>
              <p:nvPr/>
            </p:nvSpPr>
            <p:spPr bwMode="auto">
              <a:xfrm>
                <a:off x="65" y="568"/>
                <a:ext cx="303" cy="415"/>
              </a:xfrm>
              <a:custGeom>
                <a:avLst/>
                <a:gdLst>
                  <a:gd name="T0" fmla="*/ 37 w 127"/>
                  <a:gd name="T1" fmla="*/ 33 h 174"/>
                  <a:gd name="T2" fmla="*/ 12 w 127"/>
                  <a:gd name="T3" fmla="*/ 139 h 174"/>
                  <a:gd name="T4" fmla="*/ 23 w 127"/>
                  <a:gd name="T5" fmla="*/ 155 h 174"/>
                  <a:gd name="T6" fmla="*/ 120 w 127"/>
                  <a:gd name="T7" fmla="*/ 87 h 174"/>
                  <a:gd name="T8" fmla="*/ 108 w 127"/>
                  <a:gd name="T9" fmla="*/ 29 h 174"/>
                  <a:gd name="T10" fmla="*/ 37 w 127"/>
                  <a:gd name="T11" fmla="*/ 33 h 174"/>
                </a:gdLst>
                <a:ahLst/>
                <a:cxnLst>
                  <a:cxn ang="0">
                    <a:pos x="T0" y="T1"/>
                  </a:cxn>
                  <a:cxn ang="0">
                    <a:pos x="T2" y="T3"/>
                  </a:cxn>
                  <a:cxn ang="0">
                    <a:pos x="T4" y="T5"/>
                  </a:cxn>
                  <a:cxn ang="0">
                    <a:pos x="T6" y="T7"/>
                  </a:cxn>
                  <a:cxn ang="0">
                    <a:pos x="T8" y="T9"/>
                  </a:cxn>
                  <a:cxn ang="0">
                    <a:pos x="T10" y="T11"/>
                  </a:cxn>
                </a:cxnLst>
                <a:rect l="0" t="0" r="r" b="b"/>
                <a:pathLst>
                  <a:path w="127" h="174">
                    <a:moveTo>
                      <a:pt x="37" y="33"/>
                    </a:moveTo>
                    <a:cubicBezTo>
                      <a:pt x="13" y="61"/>
                      <a:pt x="0" y="105"/>
                      <a:pt x="12" y="139"/>
                    </a:cubicBezTo>
                    <a:cubicBezTo>
                      <a:pt x="14" y="145"/>
                      <a:pt x="18" y="152"/>
                      <a:pt x="23" y="155"/>
                    </a:cubicBezTo>
                    <a:cubicBezTo>
                      <a:pt x="57" y="174"/>
                      <a:pt x="105" y="149"/>
                      <a:pt x="120" y="87"/>
                    </a:cubicBezTo>
                    <a:cubicBezTo>
                      <a:pt x="127" y="57"/>
                      <a:pt x="113" y="34"/>
                      <a:pt x="108" y="29"/>
                    </a:cubicBezTo>
                    <a:cubicBezTo>
                      <a:pt x="92" y="14"/>
                      <a:pt x="66" y="0"/>
                      <a:pt x="37" y="33"/>
                    </a:cubicBezTo>
                  </a:path>
                </a:pathLst>
              </a:custGeom>
              <a:solidFill>
                <a:srgbClr val="F3DA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7" name="Freeform 740">
                <a:extLst>
                  <a:ext uri="{FF2B5EF4-FFF2-40B4-BE49-F238E27FC236}">
                    <a16:creationId xmlns:a16="http://schemas.microsoft.com/office/drawing/2014/main" id="{3A57982F-0224-4D74-80E1-57831DA8599F}"/>
                  </a:ext>
                </a:extLst>
              </p:cNvPr>
              <p:cNvSpPr>
                <a:spLocks/>
              </p:cNvSpPr>
              <p:nvPr/>
            </p:nvSpPr>
            <p:spPr bwMode="auto">
              <a:xfrm>
                <a:off x="84" y="628"/>
                <a:ext cx="218" cy="295"/>
              </a:xfrm>
              <a:custGeom>
                <a:avLst/>
                <a:gdLst>
                  <a:gd name="T0" fmla="*/ 26 w 91"/>
                  <a:gd name="T1" fmla="*/ 24 h 124"/>
                  <a:gd name="T2" fmla="*/ 9 w 91"/>
                  <a:gd name="T3" fmla="*/ 99 h 124"/>
                  <a:gd name="T4" fmla="*/ 17 w 91"/>
                  <a:gd name="T5" fmla="*/ 111 h 124"/>
                  <a:gd name="T6" fmla="*/ 86 w 91"/>
                  <a:gd name="T7" fmla="*/ 62 h 124"/>
                  <a:gd name="T8" fmla="*/ 77 w 91"/>
                  <a:gd name="T9" fmla="*/ 21 h 124"/>
                  <a:gd name="T10" fmla="*/ 26 w 91"/>
                  <a:gd name="T11" fmla="*/ 24 h 124"/>
                </a:gdLst>
                <a:ahLst/>
                <a:cxnLst>
                  <a:cxn ang="0">
                    <a:pos x="T0" y="T1"/>
                  </a:cxn>
                  <a:cxn ang="0">
                    <a:pos x="T2" y="T3"/>
                  </a:cxn>
                  <a:cxn ang="0">
                    <a:pos x="T4" y="T5"/>
                  </a:cxn>
                  <a:cxn ang="0">
                    <a:pos x="T6" y="T7"/>
                  </a:cxn>
                  <a:cxn ang="0">
                    <a:pos x="T8" y="T9"/>
                  </a:cxn>
                  <a:cxn ang="0">
                    <a:pos x="T10" y="T11"/>
                  </a:cxn>
                </a:cxnLst>
                <a:rect l="0" t="0" r="r" b="b"/>
                <a:pathLst>
                  <a:path w="91" h="124">
                    <a:moveTo>
                      <a:pt x="26" y="24"/>
                    </a:moveTo>
                    <a:cubicBezTo>
                      <a:pt x="9" y="43"/>
                      <a:pt x="0" y="75"/>
                      <a:pt x="9" y="99"/>
                    </a:cubicBezTo>
                    <a:cubicBezTo>
                      <a:pt x="10" y="103"/>
                      <a:pt x="13" y="109"/>
                      <a:pt x="17" y="111"/>
                    </a:cubicBezTo>
                    <a:cubicBezTo>
                      <a:pt x="41" y="124"/>
                      <a:pt x="75" y="106"/>
                      <a:pt x="86" y="62"/>
                    </a:cubicBezTo>
                    <a:cubicBezTo>
                      <a:pt x="91" y="41"/>
                      <a:pt x="81" y="24"/>
                      <a:pt x="77" y="21"/>
                    </a:cubicBezTo>
                    <a:cubicBezTo>
                      <a:pt x="65" y="10"/>
                      <a:pt x="48" y="0"/>
                      <a:pt x="26" y="24"/>
                    </a:cubicBezTo>
                  </a:path>
                </a:pathLst>
              </a:custGeom>
              <a:solidFill>
                <a:srgbClr val="FDF4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8" name="Freeform 741">
                <a:extLst>
                  <a:ext uri="{FF2B5EF4-FFF2-40B4-BE49-F238E27FC236}">
                    <a16:creationId xmlns:a16="http://schemas.microsoft.com/office/drawing/2014/main" id="{170C2C97-F1A4-4B28-A93E-8C82D3F29E12}"/>
                  </a:ext>
                </a:extLst>
              </p:cNvPr>
              <p:cNvSpPr>
                <a:spLocks/>
              </p:cNvSpPr>
              <p:nvPr/>
            </p:nvSpPr>
            <p:spPr bwMode="auto">
              <a:xfrm>
                <a:off x="113" y="663"/>
                <a:ext cx="146" cy="198"/>
              </a:xfrm>
              <a:custGeom>
                <a:avLst/>
                <a:gdLst>
                  <a:gd name="T0" fmla="*/ 17 w 61"/>
                  <a:gd name="T1" fmla="*/ 16 h 83"/>
                  <a:gd name="T2" fmla="*/ 6 w 61"/>
                  <a:gd name="T3" fmla="*/ 67 h 83"/>
                  <a:gd name="T4" fmla="*/ 11 w 61"/>
                  <a:gd name="T5" fmla="*/ 74 h 83"/>
                  <a:gd name="T6" fmla="*/ 57 w 61"/>
                  <a:gd name="T7" fmla="*/ 42 h 83"/>
                  <a:gd name="T8" fmla="*/ 51 w 61"/>
                  <a:gd name="T9" fmla="*/ 14 h 83"/>
                  <a:gd name="T10" fmla="*/ 17 w 61"/>
                  <a:gd name="T11" fmla="*/ 16 h 83"/>
                </a:gdLst>
                <a:ahLst/>
                <a:cxnLst>
                  <a:cxn ang="0">
                    <a:pos x="T0" y="T1"/>
                  </a:cxn>
                  <a:cxn ang="0">
                    <a:pos x="T2" y="T3"/>
                  </a:cxn>
                  <a:cxn ang="0">
                    <a:pos x="T4" y="T5"/>
                  </a:cxn>
                  <a:cxn ang="0">
                    <a:pos x="T6" y="T7"/>
                  </a:cxn>
                  <a:cxn ang="0">
                    <a:pos x="T8" y="T9"/>
                  </a:cxn>
                  <a:cxn ang="0">
                    <a:pos x="T10" y="T11"/>
                  </a:cxn>
                </a:cxnLst>
                <a:rect l="0" t="0" r="r" b="b"/>
                <a:pathLst>
                  <a:path w="61" h="83">
                    <a:moveTo>
                      <a:pt x="17" y="16"/>
                    </a:moveTo>
                    <a:cubicBezTo>
                      <a:pt x="6" y="29"/>
                      <a:pt x="0" y="50"/>
                      <a:pt x="6" y="67"/>
                    </a:cubicBezTo>
                    <a:cubicBezTo>
                      <a:pt x="7" y="69"/>
                      <a:pt x="9" y="73"/>
                      <a:pt x="11" y="74"/>
                    </a:cubicBezTo>
                    <a:cubicBezTo>
                      <a:pt x="27" y="83"/>
                      <a:pt x="50" y="72"/>
                      <a:pt x="57" y="42"/>
                    </a:cubicBezTo>
                    <a:cubicBezTo>
                      <a:pt x="61" y="27"/>
                      <a:pt x="54" y="16"/>
                      <a:pt x="51" y="14"/>
                    </a:cubicBezTo>
                    <a:cubicBezTo>
                      <a:pt x="44" y="7"/>
                      <a:pt x="32" y="0"/>
                      <a:pt x="17" y="16"/>
                    </a:cubicBezTo>
                  </a:path>
                </a:pathLst>
              </a:custGeom>
              <a:solidFill>
                <a:srgbClr val="FFFD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9" name="Freeform 742">
                <a:extLst>
                  <a:ext uri="{FF2B5EF4-FFF2-40B4-BE49-F238E27FC236}">
                    <a16:creationId xmlns:a16="http://schemas.microsoft.com/office/drawing/2014/main" id="{CECF4F41-C158-4F66-82E6-E23882694F8A}"/>
                  </a:ext>
                </a:extLst>
              </p:cNvPr>
              <p:cNvSpPr>
                <a:spLocks/>
              </p:cNvSpPr>
              <p:nvPr/>
            </p:nvSpPr>
            <p:spPr bwMode="auto">
              <a:xfrm>
                <a:off x="113" y="714"/>
                <a:ext cx="605" cy="610"/>
              </a:xfrm>
              <a:custGeom>
                <a:avLst/>
                <a:gdLst>
                  <a:gd name="T0" fmla="*/ 200 w 253"/>
                  <a:gd name="T1" fmla="*/ 0 h 256"/>
                  <a:gd name="T2" fmla="*/ 182 w 253"/>
                  <a:gd name="T3" fmla="*/ 150 h 256"/>
                  <a:gd name="T4" fmla="*/ 0 w 253"/>
                  <a:gd name="T5" fmla="*/ 190 h 256"/>
                  <a:gd name="T6" fmla="*/ 194 w 253"/>
                  <a:gd name="T7" fmla="*/ 174 h 256"/>
                  <a:gd name="T8" fmla="*/ 200 w 253"/>
                  <a:gd name="T9" fmla="*/ 0 h 256"/>
                </a:gdLst>
                <a:ahLst/>
                <a:cxnLst>
                  <a:cxn ang="0">
                    <a:pos x="T0" y="T1"/>
                  </a:cxn>
                  <a:cxn ang="0">
                    <a:pos x="T2" y="T3"/>
                  </a:cxn>
                  <a:cxn ang="0">
                    <a:pos x="T4" y="T5"/>
                  </a:cxn>
                  <a:cxn ang="0">
                    <a:pos x="T6" y="T7"/>
                  </a:cxn>
                  <a:cxn ang="0">
                    <a:pos x="T8" y="T9"/>
                  </a:cxn>
                </a:cxnLst>
                <a:rect l="0" t="0" r="r" b="b"/>
                <a:pathLst>
                  <a:path w="253" h="256">
                    <a:moveTo>
                      <a:pt x="200" y="0"/>
                    </a:moveTo>
                    <a:cubicBezTo>
                      <a:pt x="200" y="0"/>
                      <a:pt x="229" y="102"/>
                      <a:pt x="182" y="150"/>
                    </a:cubicBezTo>
                    <a:cubicBezTo>
                      <a:pt x="105" y="228"/>
                      <a:pt x="0" y="190"/>
                      <a:pt x="0" y="190"/>
                    </a:cubicBezTo>
                    <a:cubicBezTo>
                      <a:pt x="0" y="190"/>
                      <a:pt x="114" y="256"/>
                      <a:pt x="194" y="174"/>
                    </a:cubicBezTo>
                    <a:cubicBezTo>
                      <a:pt x="253" y="113"/>
                      <a:pt x="208" y="34"/>
                      <a:pt x="200" y="0"/>
                    </a:cubicBezTo>
                  </a:path>
                </a:pathLst>
              </a:custGeom>
              <a:solidFill>
                <a:srgbClr val="9F7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0" name="Freeform 743">
                <a:extLst>
                  <a:ext uri="{FF2B5EF4-FFF2-40B4-BE49-F238E27FC236}">
                    <a16:creationId xmlns:a16="http://schemas.microsoft.com/office/drawing/2014/main" id="{13A0CDEE-AEDC-403E-9A53-58440FCC3433}"/>
                  </a:ext>
                </a:extLst>
              </p:cNvPr>
              <p:cNvSpPr>
                <a:spLocks/>
              </p:cNvSpPr>
              <p:nvPr/>
            </p:nvSpPr>
            <p:spPr bwMode="auto">
              <a:xfrm>
                <a:off x="380" y="263"/>
                <a:ext cx="144" cy="258"/>
              </a:xfrm>
              <a:custGeom>
                <a:avLst/>
                <a:gdLst>
                  <a:gd name="T0" fmla="*/ 23 w 60"/>
                  <a:gd name="T1" fmla="*/ 0 h 108"/>
                  <a:gd name="T2" fmla="*/ 0 w 60"/>
                  <a:gd name="T3" fmla="*/ 108 h 108"/>
                  <a:gd name="T4" fmla="*/ 26 w 60"/>
                  <a:gd name="T5" fmla="*/ 95 h 108"/>
                  <a:gd name="T6" fmla="*/ 26 w 60"/>
                  <a:gd name="T7" fmla="*/ 1 h 108"/>
                  <a:gd name="T8" fmla="*/ 23 w 60"/>
                  <a:gd name="T9" fmla="*/ 0 h 108"/>
                </a:gdLst>
                <a:ahLst/>
                <a:cxnLst>
                  <a:cxn ang="0">
                    <a:pos x="T0" y="T1"/>
                  </a:cxn>
                  <a:cxn ang="0">
                    <a:pos x="T2" y="T3"/>
                  </a:cxn>
                  <a:cxn ang="0">
                    <a:pos x="T4" y="T5"/>
                  </a:cxn>
                  <a:cxn ang="0">
                    <a:pos x="T6" y="T7"/>
                  </a:cxn>
                  <a:cxn ang="0">
                    <a:pos x="T8" y="T9"/>
                  </a:cxn>
                </a:cxnLst>
                <a:rect l="0" t="0" r="r" b="b"/>
                <a:pathLst>
                  <a:path w="60" h="108">
                    <a:moveTo>
                      <a:pt x="23" y="0"/>
                    </a:moveTo>
                    <a:cubicBezTo>
                      <a:pt x="23" y="0"/>
                      <a:pt x="60" y="75"/>
                      <a:pt x="0" y="108"/>
                    </a:cubicBezTo>
                    <a:cubicBezTo>
                      <a:pt x="0" y="108"/>
                      <a:pt x="16" y="101"/>
                      <a:pt x="26" y="95"/>
                    </a:cubicBezTo>
                    <a:cubicBezTo>
                      <a:pt x="37" y="89"/>
                      <a:pt x="50" y="52"/>
                      <a:pt x="26" y="1"/>
                    </a:cubicBezTo>
                    <a:cubicBezTo>
                      <a:pt x="23" y="0"/>
                      <a:pt x="23" y="0"/>
                      <a:pt x="23" y="0"/>
                    </a:cubicBezTo>
                  </a:path>
                </a:pathLst>
              </a:custGeom>
              <a:solidFill>
                <a:srgbClr val="9F7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1" name="Freeform 744">
                <a:extLst>
                  <a:ext uri="{FF2B5EF4-FFF2-40B4-BE49-F238E27FC236}">
                    <a16:creationId xmlns:a16="http://schemas.microsoft.com/office/drawing/2014/main" id="{90EABFB5-259A-42BB-9012-300B5A6BF56A}"/>
                  </a:ext>
                </a:extLst>
              </p:cNvPr>
              <p:cNvSpPr>
                <a:spLocks/>
              </p:cNvSpPr>
              <p:nvPr/>
            </p:nvSpPr>
            <p:spPr bwMode="auto">
              <a:xfrm>
                <a:off x="247" y="211"/>
                <a:ext cx="83" cy="43"/>
              </a:xfrm>
              <a:custGeom>
                <a:avLst/>
                <a:gdLst>
                  <a:gd name="T0" fmla="*/ 19 w 35"/>
                  <a:gd name="T1" fmla="*/ 18 h 18"/>
                  <a:gd name="T2" fmla="*/ 35 w 35"/>
                  <a:gd name="T3" fmla="*/ 0 h 18"/>
                  <a:gd name="T4" fmla="*/ 0 w 35"/>
                  <a:gd name="T5" fmla="*/ 10 h 18"/>
                  <a:gd name="T6" fmla="*/ 19 w 35"/>
                  <a:gd name="T7" fmla="*/ 18 h 18"/>
                </a:gdLst>
                <a:ahLst/>
                <a:cxnLst>
                  <a:cxn ang="0">
                    <a:pos x="T0" y="T1"/>
                  </a:cxn>
                  <a:cxn ang="0">
                    <a:pos x="T2" y="T3"/>
                  </a:cxn>
                  <a:cxn ang="0">
                    <a:pos x="T4" y="T5"/>
                  </a:cxn>
                  <a:cxn ang="0">
                    <a:pos x="T6" y="T7"/>
                  </a:cxn>
                </a:cxnLst>
                <a:rect l="0" t="0" r="r" b="b"/>
                <a:pathLst>
                  <a:path w="35" h="18">
                    <a:moveTo>
                      <a:pt x="19" y="18"/>
                    </a:moveTo>
                    <a:cubicBezTo>
                      <a:pt x="18" y="11"/>
                      <a:pt x="26" y="5"/>
                      <a:pt x="35" y="0"/>
                    </a:cubicBezTo>
                    <a:cubicBezTo>
                      <a:pt x="15" y="1"/>
                      <a:pt x="0" y="5"/>
                      <a:pt x="0" y="10"/>
                    </a:cubicBezTo>
                    <a:cubicBezTo>
                      <a:pt x="0" y="13"/>
                      <a:pt x="8" y="16"/>
                      <a:pt x="19" y="18"/>
                    </a:cubicBezTo>
                  </a:path>
                </a:pathLst>
              </a:custGeom>
              <a:solidFill>
                <a:srgbClr val="E2C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2" name="Freeform 745">
                <a:extLst>
                  <a:ext uri="{FF2B5EF4-FFF2-40B4-BE49-F238E27FC236}">
                    <a16:creationId xmlns:a16="http://schemas.microsoft.com/office/drawing/2014/main" id="{FD382174-4EB4-4E15-82D1-C70DDD03226B}"/>
                  </a:ext>
                </a:extLst>
              </p:cNvPr>
              <p:cNvSpPr>
                <a:spLocks/>
              </p:cNvSpPr>
              <p:nvPr/>
            </p:nvSpPr>
            <p:spPr bwMode="auto">
              <a:xfrm>
                <a:off x="380" y="218"/>
                <a:ext cx="55" cy="36"/>
              </a:xfrm>
              <a:custGeom>
                <a:avLst/>
                <a:gdLst>
                  <a:gd name="T0" fmla="*/ 0 w 23"/>
                  <a:gd name="T1" fmla="*/ 15 h 15"/>
                  <a:gd name="T2" fmla="*/ 23 w 23"/>
                  <a:gd name="T3" fmla="*/ 7 h 15"/>
                  <a:gd name="T4" fmla="*/ 12 w 23"/>
                  <a:gd name="T5" fmla="*/ 0 h 15"/>
                  <a:gd name="T6" fmla="*/ 0 w 23"/>
                  <a:gd name="T7" fmla="*/ 15 h 15"/>
                </a:gdLst>
                <a:ahLst/>
                <a:cxnLst>
                  <a:cxn ang="0">
                    <a:pos x="T0" y="T1"/>
                  </a:cxn>
                  <a:cxn ang="0">
                    <a:pos x="T2" y="T3"/>
                  </a:cxn>
                  <a:cxn ang="0">
                    <a:pos x="T4" y="T5"/>
                  </a:cxn>
                  <a:cxn ang="0">
                    <a:pos x="T6" y="T7"/>
                  </a:cxn>
                </a:cxnLst>
                <a:rect l="0" t="0" r="r" b="b"/>
                <a:pathLst>
                  <a:path w="23" h="15">
                    <a:moveTo>
                      <a:pt x="0" y="15"/>
                    </a:moveTo>
                    <a:cubicBezTo>
                      <a:pt x="13" y="14"/>
                      <a:pt x="23" y="11"/>
                      <a:pt x="23" y="7"/>
                    </a:cubicBezTo>
                    <a:cubicBezTo>
                      <a:pt x="23" y="4"/>
                      <a:pt x="19" y="2"/>
                      <a:pt x="12" y="0"/>
                    </a:cubicBezTo>
                    <a:cubicBezTo>
                      <a:pt x="10" y="5"/>
                      <a:pt x="6" y="11"/>
                      <a:pt x="0" y="15"/>
                    </a:cubicBezTo>
                  </a:path>
                </a:pathLst>
              </a:custGeom>
              <a:solidFill>
                <a:srgbClr val="E2C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3" name="Freeform 746">
                <a:extLst>
                  <a:ext uri="{FF2B5EF4-FFF2-40B4-BE49-F238E27FC236}">
                    <a16:creationId xmlns:a16="http://schemas.microsoft.com/office/drawing/2014/main" id="{E028CD55-AF6B-4118-BDFB-62E4CF9CCB7C}"/>
                  </a:ext>
                </a:extLst>
              </p:cNvPr>
              <p:cNvSpPr>
                <a:spLocks noEditPoints="1"/>
              </p:cNvSpPr>
              <p:nvPr/>
            </p:nvSpPr>
            <p:spPr bwMode="auto">
              <a:xfrm>
                <a:off x="512" y="32"/>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CE8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4" name="Freeform 747">
                <a:extLst>
                  <a:ext uri="{FF2B5EF4-FFF2-40B4-BE49-F238E27FC236}">
                    <a16:creationId xmlns:a16="http://schemas.microsoft.com/office/drawing/2014/main" id="{18E2C916-ADA6-4D9B-98E5-3F2EDC61596A}"/>
                  </a:ext>
                </a:extLst>
              </p:cNvPr>
              <p:cNvSpPr>
                <a:spLocks noEditPoints="1"/>
              </p:cNvSpPr>
              <p:nvPr/>
            </p:nvSpPr>
            <p:spPr bwMode="auto">
              <a:xfrm>
                <a:off x="512" y="32"/>
                <a:ext cx="0" cy="2"/>
              </a:xfrm>
              <a:custGeom>
                <a:avLst/>
                <a:gdLst>
                  <a:gd name="T0" fmla="*/ 1 h 1"/>
                  <a:gd name="T1" fmla="*/ 1 h 1"/>
                  <a:gd name="T2" fmla="*/ 1 h 1"/>
                  <a:gd name="T3" fmla="*/ 0 h 1"/>
                  <a:gd name="T4" fmla="*/ 1 h 1"/>
                  <a:gd name="T5" fmla="*/ 0 h 1"/>
                  <a:gd name="T6" fmla="*/ 0 h 1"/>
                  <a:gd name="T7" fmla="*/ 0 h 1"/>
                  <a:gd name="T8" fmla="*/ 0 h 1"/>
                  <a:gd name="T9" fmla="*/ 0 h 1"/>
                  <a:gd name="T10" fmla="*/ 0 h 1"/>
                  <a:gd name="T11" fmla="*/ 0 h 1"/>
                  <a:gd name="T12" fmla="*/ 0 h 1"/>
                  <a:gd name="T13" fmla="*/ 0 h 1"/>
                  <a:gd name="T14" fmla="*/ 0 h 1"/>
                  <a:gd name="T15" fmla="*/ 0 h 1"/>
                  <a:gd name="T16" fmla="*/ 0 h 1"/>
                  <a:gd name="T17" fmla="*/ 0 h 1"/>
                  <a:gd name="T18" fmla="*/ 0 h 1"/>
                  <a:gd name="T19" fmla="*/ 0 h 1"/>
                  <a:gd name="T20"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Lst>
                <a:rect l="0" t="0" r="r" b="b"/>
                <a:pathLst>
                  <a:path h="1">
                    <a:moveTo>
                      <a:pt x="0" y="1"/>
                    </a:moveTo>
                    <a:cubicBezTo>
                      <a:pt x="0" y="1"/>
                      <a:pt x="0" y="1"/>
                      <a:pt x="0" y="1"/>
                    </a:cubicBezTo>
                    <a:cubicBezTo>
                      <a:pt x="0" y="1"/>
                      <a:pt x="0" y="1"/>
                      <a:pt x="0" y="1"/>
                    </a:cubicBezTo>
                    <a:moveTo>
                      <a:pt x="0" y="0"/>
                    </a:moveTo>
                    <a:cubicBezTo>
                      <a:pt x="0" y="0"/>
                      <a:pt x="0" y="1"/>
                      <a:pt x="0" y="1"/>
                    </a:cubicBezTo>
                    <a:cubicBezTo>
                      <a:pt x="0" y="1"/>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CFCA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5" name="Freeform 748">
                <a:extLst>
                  <a:ext uri="{FF2B5EF4-FFF2-40B4-BE49-F238E27FC236}">
                    <a16:creationId xmlns:a16="http://schemas.microsoft.com/office/drawing/2014/main" id="{5F44EFFA-2CAC-4A89-93C8-36CDD92F1F23}"/>
                  </a:ext>
                </a:extLst>
              </p:cNvPr>
              <p:cNvSpPr>
                <a:spLocks noEditPoints="1"/>
              </p:cNvSpPr>
              <p:nvPr/>
            </p:nvSpPr>
            <p:spPr bwMode="auto">
              <a:xfrm>
                <a:off x="335" y="1257"/>
                <a:ext cx="5" cy="0"/>
              </a:xfrm>
              <a:custGeom>
                <a:avLst/>
                <a:gdLst>
                  <a:gd name="T0" fmla="*/ 2 w 2"/>
                  <a:gd name="T1" fmla="*/ 2 w 2"/>
                  <a:gd name="T2" fmla="*/ 2 w 2"/>
                  <a:gd name="T3" fmla="*/ 2 w 2"/>
                  <a:gd name="T4" fmla="*/ 2 w 2"/>
                  <a:gd name="T5" fmla="*/ 2 w 2"/>
                  <a:gd name="T6" fmla="*/ 1 w 2"/>
                  <a:gd name="T7" fmla="*/ 2 w 2"/>
                  <a:gd name="T8" fmla="*/ 1 w 2"/>
                  <a:gd name="T9" fmla="*/ 1 w 2"/>
                  <a:gd name="T10" fmla="*/ 1 w 2"/>
                  <a:gd name="T11" fmla="*/ 1 w 2"/>
                  <a:gd name="T12" fmla="*/ 1 w 2"/>
                  <a:gd name="T13" fmla="*/ 1 w 2"/>
                  <a:gd name="T14" fmla="*/ 1 w 2"/>
                  <a:gd name="T15" fmla="*/ 1 w 2"/>
                  <a:gd name="T16" fmla="*/ 1 w 2"/>
                  <a:gd name="T17" fmla="*/ 1 w 2"/>
                  <a:gd name="T18" fmla="*/ 1 w 2"/>
                  <a:gd name="T19" fmla="*/ 1 w 2"/>
                  <a:gd name="T20" fmla="*/ 1 w 2"/>
                  <a:gd name="T21" fmla="*/ 1 w 2"/>
                  <a:gd name="T22" fmla="*/ 1 w 2"/>
                  <a:gd name="T23" fmla="*/ 1 w 2"/>
                  <a:gd name="T24" fmla="*/ 1 w 2"/>
                  <a:gd name="T25" fmla="*/ 1 w 2"/>
                  <a:gd name="T26" fmla="*/ 1 w 2"/>
                  <a:gd name="T27" fmla="*/ 1 w 2"/>
                  <a:gd name="T28" fmla="*/ 1 w 2"/>
                  <a:gd name="T29" fmla="*/ 1 w 2"/>
                  <a:gd name="T30" fmla="*/ 1 w 2"/>
                  <a:gd name="T31" fmla="*/ 1 w 2"/>
                  <a:gd name="T32" fmla="*/ 1 w 2"/>
                  <a:gd name="T33" fmla="*/ 0 w 2"/>
                  <a:gd name="T34" fmla="*/ 1 w 2"/>
                  <a:gd name="T35" fmla="*/ 0 w 2"/>
                  <a:gd name="T36" fmla="*/ 0 w 2"/>
                  <a:gd name="T37" fmla="*/ 0 w 2"/>
                  <a:gd name="T38" fmla="*/ 0 w 2"/>
                  <a:gd name="T39" fmla="*/ 0 w 2"/>
                  <a:gd name="T40" fmla="*/ 0 w 2"/>
                  <a:gd name="T41" fmla="*/ 0 w 2"/>
                  <a:gd name="T42" fmla="*/ 0 w 2"/>
                  <a:gd name="T43" fmla="*/ 0 w 2"/>
                  <a:gd name="T44" fmla="*/ 0 w 2"/>
                  <a:gd name="T45" fmla="*/ 0 w 2"/>
                  <a:gd name="T46" fmla="*/ 0 w 2"/>
                  <a:gd name="T47" fmla="*/ 0 w 2"/>
                  <a:gd name="T48" fmla="*/ 0 w 2"/>
                  <a:gd name="T49" fmla="*/ 0 w 2"/>
                  <a:gd name="T50" fmla="*/ 0 w 2"/>
                  <a:gd name="T51" fmla="*/ 0 w 2"/>
                  <a:gd name="T52" fmla="*/ 0 w 2"/>
                  <a:gd name="T53"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 ang="0">
                    <a:pos x="T42" y="0"/>
                  </a:cxn>
                  <a:cxn ang="0">
                    <a:pos x="T43" y="0"/>
                  </a:cxn>
                  <a:cxn ang="0">
                    <a:pos x="T44" y="0"/>
                  </a:cxn>
                  <a:cxn ang="0">
                    <a:pos x="T45" y="0"/>
                  </a:cxn>
                  <a:cxn ang="0">
                    <a:pos x="T46" y="0"/>
                  </a:cxn>
                  <a:cxn ang="0">
                    <a:pos x="T47" y="0"/>
                  </a:cxn>
                  <a:cxn ang="0">
                    <a:pos x="T48" y="0"/>
                  </a:cxn>
                  <a:cxn ang="0">
                    <a:pos x="T49" y="0"/>
                  </a:cxn>
                  <a:cxn ang="0">
                    <a:pos x="T50" y="0"/>
                  </a:cxn>
                  <a:cxn ang="0">
                    <a:pos x="T51" y="0"/>
                  </a:cxn>
                  <a:cxn ang="0">
                    <a:pos x="T52" y="0"/>
                  </a:cxn>
                  <a:cxn ang="0">
                    <a:pos x="T53" y="0"/>
                  </a:cxn>
                </a:cxnLst>
                <a:rect l="0" t="0" r="r" b="b"/>
                <a:pathLst>
                  <a:path w="2">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1" y="0"/>
                    </a:moveTo>
                    <a:cubicBezTo>
                      <a:pt x="2" y="0"/>
                      <a:pt x="2" y="0"/>
                      <a:pt x="2" y="0"/>
                    </a:cubicBezTo>
                    <a:cubicBezTo>
                      <a:pt x="2" y="0"/>
                      <a:pt x="2"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1" y="0"/>
                      <a:pt x="1" y="0"/>
                    </a:cubicBezTo>
                    <a:cubicBezTo>
                      <a:pt x="1"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726D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6" name="Freeform 749">
                <a:extLst>
                  <a:ext uri="{FF2B5EF4-FFF2-40B4-BE49-F238E27FC236}">
                    <a16:creationId xmlns:a16="http://schemas.microsoft.com/office/drawing/2014/main" id="{90B9DC6B-8112-480E-A4A1-9F9568C34582}"/>
                  </a:ext>
                </a:extLst>
              </p:cNvPr>
              <p:cNvSpPr>
                <a:spLocks noEditPoints="1"/>
              </p:cNvSpPr>
              <p:nvPr/>
            </p:nvSpPr>
            <p:spPr bwMode="auto">
              <a:xfrm>
                <a:off x="17" y="34"/>
                <a:ext cx="660" cy="1185"/>
              </a:xfrm>
              <a:custGeom>
                <a:avLst/>
                <a:gdLst>
                  <a:gd name="T0" fmla="*/ 60 w 276"/>
                  <a:gd name="T1" fmla="*/ 497 h 497"/>
                  <a:gd name="T2" fmla="*/ 12 w 276"/>
                  <a:gd name="T3" fmla="*/ 448 h 497"/>
                  <a:gd name="T4" fmla="*/ 0 w 276"/>
                  <a:gd name="T5" fmla="*/ 426 h 497"/>
                  <a:gd name="T6" fmla="*/ 272 w 276"/>
                  <a:gd name="T7" fmla="*/ 343 h 497"/>
                  <a:gd name="T8" fmla="*/ 274 w 276"/>
                  <a:gd name="T9" fmla="*/ 377 h 497"/>
                  <a:gd name="T10" fmla="*/ 274 w 276"/>
                  <a:gd name="T11" fmla="*/ 377 h 497"/>
                  <a:gd name="T12" fmla="*/ 274 w 276"/>
                  <a:gd name="T13" fmla="*/ 377 h 497"/>
                  <a:gd name="T14" fmla="*/ 211 w 276"/>
                  <a:gd name="T15" fmla="*/ 496 h 497"/>
                  <a:gd name="T16" fmla="*/ 272 w 276"/>
                  <a:gd name="T17" fmla="*/ 343 h 497"/>
                  <a:gd name="T18" fmla="*/ 192 w 276"/>
                  <a:gd name="T19" fmla="*/ 121 h 497"/>
                  <a:gd name="T20" fmla="*/ 192 w 276"/>
                  <a:gd name="T21" fmla="*/ 121 h 497"/>
                  <a:gd name="T22" fmla="*/ 193 w 276"/>
                  <a:gd name="T23" fmla="*/ 123 h 497"/>
                  <a:gd name="T24" fmla="*/ 192 w 276"/>
                  <a:gd name="T25" fmla="*/ 123 h 497"/>
                  <a:gd name="T26" fmla="*/ 194 w 276"/>
                  <a:gd name="T27" fmla="*/ 133 h 497"/>
                  <a:gd name="T28" fmla="*/ 197 w 276"/>
                  <a:gd name="T29" fmla="*/ 153 h 497"/>
                  <a:gd name="T30" fmla="*/ 197 w 276"/>
                  <a:gd name="T31" fmla="*/ 153 h 497"/>
                  <a:gd name="T32" fmla="*/ 181 w 276"/>
                  <a:gd name="T33" fmla="*/ 196 h 497"/>
                  <a:gd name="T34" fmla="*/ 182 w 276"/>
                  <a:gd name="T35" fmla="*/ 199 h 497"/>
                  <a:gd name="T36" fmla="*/ 244 w 276"/>
                  <a:gd name="T37" fmla="*/ 270 h 497"/>
                  <a:gd name="T38" fmla="*/ 183 w 276"/>
                  <a:gd name="T39" fmla="*/ 197 h 497"/>
                  <a:gd name="T40" fmla="*/ 183 w 276"/>
                  <a:gd name="T41" fmla="*/ 197 h 497"/>
                  <a:gd name="T42" fmla="*/ 192 w 276"/>
                  <a:gd name="T43" fmla="*/ 120 h 497"/>
                  <a:gd name="T44" fmla="*/ 196 w 276"/>
                  <a:gd name="T45" fmla="*/ 6 h 497"/>
                  <a:gd name="T46" fmla="*/ 175 w 276"/>
                  <a:gd name="T47" fmla="*/ 84 h 497"/>
                  <a:gd name="T48" fmla="*/ 175 w 276"/>
                  <a:gd name="T49" fmla="*/ 84 h 497"/>
                  <a:gd name="T50" fmla="*/ 175 w 276"/>
                  <a:gd name="T51" fmla="*/ 84 h 497"/>
                  <a:gd name="T52" fmla="*/ 175 w 276"/>
                  <a:gd name="T53" fmla="*/ 84 h 497"/>
                  <a:gd name="T54" fmla="*/ 175 w 276"/>
                  <a:gd name="T55" fmla="*/ 84 h 497"/>
                  <a:gd name="T56" fmla="*/ 175 w 276"/>
                  <a:gd name="T57" fmla="*/ 84 h 497"/>
                  <a:gd name="T58" fmla="*/ 175 w 276"/>
                  <a:gd name="T59" fmla="*/ 84 h 497"/>
                  <a:gd name="T60" fmla="*/ 175 w 276"/>
                  <a:gd name="T61" fmla="*/ 84 h 497"/>
                  <a:gd name="T62" fmla="*/ 175 w 276"/>
                  <a:gd name="T63" fmla="*/ 84 h 497"/>
                  <a:gd name="T64" fmla="*/ 175 w 276"/>
                  <a:gd name="T65" fmla="*/ 84 h 497"/>
                  <a:gd name="T66" fmla="*/ 175 w 276"/>
                  <a:gd name="T67" fmla="*/ 84 h 497"/>
                  <a:gd name="T68" fmla="*/ 175 w 276"/>
                  <a:gd name="T69" fmla="*/ 84 h 497"/>
                  <a:gd name="T70" fmla="*/ 175 w 276"/>
                  <a:gd name="T71" fmla="*/ 84 h 497"/>
                  <a:gd name="T72" fmla="*/ 175 w 276"/>
                  <a:gd name="T73" fmla="*/ 84 h 497"/>
                  <a:gd name="T74" fmla="*/ 175 w 276"/>
                  <a:gd name="T75" fmla="*/ 84 h 497"/>
                  <a:gd name="T76" fmla="*/ 175 w 276"/>
                  <a:gd name="T77" fmla="*/ 84 h 497"/>
                  <a:gd name="T78" fmla="*/ 177 w 276"/>
                  <a:gd name="T79" fmla="*/ 92 h 497"/>
                  <a:gd name="T80" fmla="*/ 178 w 276"/>
                  <a:gd name="T81" fmla="*/ 91 h 497"/>
                  <a:gd name="T82" fmla="*/ 199 w 276"/>
                  <a:gd name="T83" fmla="*/ 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6" h="497">
                    <a:moveTo>
                      <a:pt x="0" y="426"/>
                    </a:moveTo>
                    <a:cubicBezTo>
                      <a:pt x="10" y="460"/>
                      <a:pt x="32" y="483"/>
                      <a:pt x="60" y="497"/>
                    </a:cubicBezTo>
                    <a:cubicBezTo>
                      <a:pt x="60" y="496"/>
                      <a:pt x="60" y="496"/>
                      <a:pt x="60" y="495"/>
                    </a:cubicBezTo>
                    <a:cubicBezTo>
                      <a:pt x="39" y="484"/>
                      <a:pt x="23" y="468"/>
                      <a:pt x="12" y="448"/>
                    </a:cubicBezTo>
                    <a:cubicBezTo>
                      <a:pt x="11" y="448"/>
                      <a:pt x="11" y="449"/>
                      <a:pt x="10" y="449"/>
                    </a:cubicBezTo>
                    <a:cubicBezTo>
                      <a:pt x="6" y="442"/>
                      <a:pt x="3" y="434"/>
                      <a:pt x="0" y="426"/>
                    </a:cubicBezTo>
                    <a:cubicBezTo>
                      <a:pt x="0" y="426"/>
                      <a:pt x="0" y="426"/>
                      <a:pt x="0" y="426"/>
                    </a:cubicBezTo>
                    <a:moveTo>
                      <a:pt x="272" y="343"/>
                    </a:moveTo>
                    <a:cubicBezTo>
                      <a:pt x="272" y="343"/>
                      <a:pt x="271" y="344"/>
                      <a:pt x="271" y="344"/>
                    </a:cubicBezTo>
                    <a:cubicBezTo>
                      <a:pt x="273" y="355"/>
                      <a:pt x="274" y="366"/>
                      <a:pt x="274" y="377"/>
                    </a:cubicBezTo>
                    <a:cubicBezTo>
                      <a:pt x="274" y="377"/>
                      <a:pt x="274" y="377"/>
                      <a:pt x="274" y="377"/>
                    </a:cubicBezTo>
                    <a:cubicBezTo>
                      <a:pt x="274" y="377"/>
                      <a:pt x="274" y="377"/>
                      <a:pt x="274" y="377"/>
                    </a:cubicBezTo>
                    <a:cubicBezTo>
                      <a:pt x="274" y="377"/>
                      <a:pt x="274" y="377"/>
                      <a:pt x="274" y="377"/>
                    </a:cubicBezTo>
                    <a:cubicBezTo>
                      <a:pt x="274" y="377"/>
                      <a:pt x="274" y="377"/>
                      <a:pt x="274" y="377"/>
                    </a:cubicBezTo>
                    <a:cubicBezTo>
                      <a:pt x="274" y="433"/>
                      <a:pt x="251" y="473"/>
                      <a:pt x="211" y="494"/>
                    </a:cubicBezTo>
                    <a:cubicBezTo>
                      <a:pt x="211" y="495"/>
                      <a:pt x="211" y="496"/>
                      <a:pt x="211" y="496"/>
                    </a:cubicBezTo>
                    <a:cubicBezTo>
                      <a:pt x="250" y="476"/>
                      <a:pt x="276" y="438"/>
                      <a:pt x="276" y="377"/>
                    </a:cubicBezTo>
                    <a:cubicBezTo>
                      <a:pt x="276" y="366"/>
                      <a:pt x="275" y="354"/>
                      <a:pt x="272" y="343"/>
                    </a:cubicBezTo>
                    <a:moveTo>
                      <a:pt x="192" y="120"/>
                    </a:moveTo>
                    <a:cubicBezTo>
                      <a:pt x="192" y="121"/>
                      <a:pt x="192" y="121"/>
                      <a:pt x="192" y="121"/>
                    </a:cubicBezTo>
                    <a:cubicBezTo>
                      <a:pt x="192" y="121"/>
                      <a:pt x="192" y="121"/>
                      <a:pt x="192" y="121"/>
                    </a:cubicBezTo>
                    <a:cubicBezTo>
                      <a:pt x="192" y="121"/>
                      <a:pt x="192" y="121"/>
                      <a:pt x="192" y="121"/>
                    </a:cubicBezTo>
                    <a:cubicBezTo>
                      <a:pt x="193" y="121"/>
                      <a:pt x="193" y="121"/>
                      <a:pt x="193" y="121"/>
                    </a:cubicBezTo>
                    <a:cubicBezTo>
                      <a:pt x="193" y="122"/>
                      <a:pt x="193" y="123"/>
                      <a:pt x="193" y="123"/>
                    </a:cubicBezTo>
                    <a:cubicBezTo>
                      <a:pt x="193" y="124"/>
                      <a:pt x="193" y="124"/>
                      <a:pt x="193" y="124"/>
                    </a:cubicBezTo>
                    <a:cubicBezTo>
                      <a:pt x="193" y="124"/>
                      <a:pt x="192" y="124"/>
                      <a:pt x="192" y="123"/>
                    </a:cubicBezTo>
                    <a:cubicBezTo>
                      <a:pt x="195" y="131"/>
                      <a:pt x="196" y="134"/>
                      <a:pt x="195" y="134"/>
                    </a:cubicBezTo>
                    <a:cubicBezTo>
                      <a:pt x="195" y="134"/>
                      <a:pt x="195" y="133"/>
                      <a:pt x="194" y="133"/>
                    </a:cubicBezTo>
                    <a:cubicBezTo>
                      <a:pt x="196" y="140"/>
                      <a:pt x="197" y="146"/>
                      <a:pt x="197" y="153"/>
                    </a:cubicBezTo>
                    <a:cubicBezTo>
                      <a:pt x="197" y="153"/>
                      <a:pt x="197" y="153"/>
                      <a:pt x="197" y="153"/>
                    </a:cubicBezTo>
                    <a:cubicBezTo>
                      <a:pt x="197" y="153"/>
                      <a:pt x="197" y="153"/>
                      <a:pt x="197" y="153"/>
                    </a:cubicBezTo>
                    <a:cubicBezTo>
                      <a:pt x="197" y="153"/>
                      <a:pt x="197" y="153"/>
                      <a:pt x="197" y="153"/>
                    </a:cubicBezTo>
                    <a:cubicBezTo>
                      <a:pt x="197" y="153"/>
                      <a:pt x="197" y="153"/>
                      <a:pt x="197" y="153"/>
                    </a:cubicBezTo>
                    <a:cubicBezTo>
                      <a:pt x="197" y="171"/>
                      <a:pt x="192" y="185"/>
                      <a:pt x="181" y="196"/>
                    </a:cubicBezTo>
                    <a:cubicBezTo>
                      <a:pt x="180" y="197"/>
                      <a:pt x="180" y="197"/>
                      <a:pt x="180" y="197"/>
                    </a:cubicBezTo>
                    <a:cubicBezTo>
                      <a:pt x="182" y="199"/>
                      <a:pt x="182" y="199"/>
                      <a:pt x="182" y="199"/>
                    </a:cubicBezTo>
                    <a:cubicBezTo>
                      <a:pt x="204" y="215"/>
                      <a:pt x="226" y="242"/>
                      <a:pt x="244" y="273"/>
                    </a:cubicBezTo>
                    <a:cubicBezTo>
                      <a:pt x="244" y="271"/>
                      <a:pt x="244" y="270"/>
                      <a:pt x="244" y="270"/>
                    </a:cubicBezTo>
                    <a:cubicBezTo>
                      <a:pt x="244" y="270"/>
                      <a:pt x="244" y="270"/>
                      <a:pt x="244" y="270"/>
                    </a:cubicBezTo>
                    <a:cubicBezTo>
                      <a:pt x="227" y="240"/>
                      <a:pt x="205" y="214"/>
                      <a:pt x="183" y="197"/>
                    </a:cubicBezTo>
                    <a:cubicBezTo>
                      <a:pt x="183" y="197"/>
                      <a:pt x="183" y="197"/>
                      <a:pt x="183" y="197"/>
                    </a:cubicBezTo>
                    <a:cubicBezTo>
                      <a:pt x="183" y="197"/>
                      <a:pt x="183" y="197"/>
                      <a:pt x="183" y="197"/>
                    </a:cubicBezTo>
                    <a:cubicBezTo>
                      <a:pt x="193" y="187"/>
                      <a:pt x="199" y="172"/>
                      <a:pt x="199" y="153"/>
                    </a:cubicBezTo>
                    <a:cubicBezTo>
                      <a:pt x="199" y="142"/>
                      <a:pt x="197" y="131"/>
                      <a:pt x="192" y="120"/>
                    </a:cubicBezTo>
                    <a:moveTo>
                      <a:pt x="207" y="0"/>
                    </a:moveTo>
                    <a:cubicBezTo>
                      <a:pt x="207" y="2"/>
                      <a:pt x="203" y="4"/>
                      <a:pt x="196" y="6"/>
                    </a:cubicBezTo>
                    <a:cubicBezTo>
                      <a:pt x="186" y="18"/>
                      <a:pt x="168" y="45"/>
                      <a:pt x="175" y="83"/>
                    </a:cubicBezTo>
                    <a:cubicBezTo>
                      <a:pt x="175" y="83"/>
                      <a:pt x="175" y="83"/>
                      <a:pt x="175" y="84"/>
                    </a:cubicBezTo>
                    <a:cubicBezTo>
                      <a:pt x="175" y="84"/>
                      <a:pt x="175" y="84"/>
                      <a:pt x="175" y="84"/>
                    </a:cubicBezTo>
                    <a:cubicBezTo>
                      <a:pt x="175" y="84"/>
                      <a:pt x="175" y="84"/>
                      <a:pt x="175" y="84"/>
                    </a:cubicBezTo>
                    <a:cubicBezTo>
                      <a:pt x="175" y="84"/>
                      <a:pt x="175" y="84"/>
                      <a:pt x="175" y="84"/>
                    </a:cubicBezTo>
                    <a:cubicBezTo>
                      <a:pt x="175" y="84"/>
                      <a:pt x="175" y="84"/>
                      <a:pt x="175" y="84"/>
                    </a:cubicBezTo>
                    <a:cubicBezTo>
                      <a:pt x="175" y="84"/>
                      <a:pt x="175" y="84"/>
                      <a:pt x="175" y="84"/>
                    </a:cubicBezTo>
                    <a:cubicBezTo>
                      <a:pt x="175" y="84"/>
                      <a:pt x="175" y="84"/>
                      <a:pt x="175" y="84"/>
                    </a:cubicBezTo>
                    <a:cubicBezTo>
                      <a:pt x="175" y="84"/>
                      <a:pt x="175" y="84"/>
                      <a:pt x="175" y="84"/>
                    </a:cubicBezTo>
                    <a:cubicBezTo>
                      <a:pt x="175" y="84"/>
                      <a:pt x="175" y="84"/>
                      <a:pt x="175" y="84"/>
                    </a:cubicBezTo>
                    <a:cubicBezTo>
                      <a:pt x="175" y="84"/>
                      <a:pt x="175" y="84"/>
                      <a:pt x="175" y="84"/>
                    </a:cubicBezTo>
                    <a:cubicBezTo>
                      <a:pt x="175" y="84"/>
                      <a:pt x="175" y="84"/>
                      <a:pt x="175" y="84"/>
                    </a:cubicBezTo>
                    <a:cubicBezTo>
                      <a:pt x="175" y="84"/>
                      <a:pt x="175" y="84"/>
                      <a:pt x="175" y="84"/>
                    </a:cubicBezTo>
                    <a:cubicBezTo>
                      <a:pt x="175" y="84"/>
                      <a:pt x="175" y="84"/>
                      <a:pt x="175" y="84"/>
                    </a:cubicBezTo>
                    <a:cubicBezTo>
                      <a:pt x="175" y="84"/>
                      <a:pt x="175" y="84"/>
                      <a:pt x="175" y="84"/>
                    </a:cubicBezTo>
                    <a:cubicBezTo>
                      <a:pt x="175" y="84"/>
                      <a:pt x="175" y="84"/>
                      <a:pt x="175" y="84"/>
                    </a:cubicBezTo>
                    <a:cubicBezTo>
                      <a:pt x="175" y="84"/>
                      <a:pt x="175" y="84"/>
                      <a:pt x="175" y="84"/>
                    </a:cubicBezTo>
                    <a:cubicBezTo>
                      <a:pt x="175" y="84"/>
                      <a:pt x="175" y="84"/>
                      <a:pt x="175" y="84"/>
                    </a:cubicBezTo>
                    <a:cubicBezTo>
                      <a:pt x="175" y="84"/>
                      <a:pt x="175" y="84"/>
                      <a:pt x="175" y="84"/>
                    </a:cubicBezTo>
                    <a:cubicBezTo>
                      <a:pt x="175" y="84"/>
                      <a:pt x="175" y="84"/>
                      <a:pt x="175" y="84"/>
                    </a:cubicBezTo>
                    <a:cubicBezTo>
                      <a:pt x="175" y="84"/>
                      <a:pt x="175" y="84"/>
                      <a:pt x="175" y="84"/>
                    </a:cubicBezTo>
                    <a:cubicBezTo>
                      <a:pt x="175" y="84"/>
                      <a:pt x="175" y="84"/>
                      <a:pt x="175" y="84"/>
                    </a:cubicBezTo>
                    <a:cubicBezTo>
                      <a:pt x="175" y="84"/>
                      <a:pt x="175" y="84"/>
                      <a:pt x="175" y="84"/>
                    </a:cubicBezTo>
                    <a:cubicBezTo>
                      <a:pt x="175" y="84"/>
                      <a:pt x="175" y="84"/>
                      <a:pt x="175" y="84"/>
                    </a:cubicBezTo>
                    <a:cubicBezTo>
                      <a:pt x="175" y="84"/>
                      <a:pt x="175" y="84"/>
                      <a:pt x="175" y="84"/>
                    </a:cubicBezTo>
                    <a:cubicBezTo>
                      <a:pt x="175" y="84"/>
                      <a:pt x="175" y="84"/>
                      <a:pt x="175" y="84"/>
                    </a:cubicBezTo>
                    <a:cubicBezTo>
                      <a:pt x="175" y="84"/>
                      <a:pt x="175" y="84"/>
                      <a:pt x="175" y="84"/>
                    </a:cubicBezTo>
                    <a:cubicBezTo>
                      <a:pt x="175" y="84"/>
                      <a:pt x="175" y="84"/>
                      <a:pt x="175" y="84"/>
                    </a:cubicBezTo>
                    <a:cubicBezTo>
                      <a:pt x="175" y="84"/>
                      <a:pt x="175" y="84"/>
                      <a:pt x="175" y="84"/>
                    </a:cubicBezTo>
                    <a:cubicBezTo>
                      <a:pt x="175" y="84"/>
                      <a:pt x="175" y="84"/>
                      <a:pt x="175" y="84"/>
                    </a:cubicBezTo>
                    <a:cubicBezTo>
                      <a:pt x="175" y="84"/>
                      <a:pt x="175" y="84"/>
                      <a:pt x="175" y="84"/>
                    </a:cubicBezTo>
                    <a:cubicBezTo>
                      <a:pt x="175" y="84"/>
                      <a:pt x="175" y="84"/>
                      <a:pt x="175" y="84"/>
                    </a:cubicBezTo>
                    <a:cubicBezTo>
                      <a:pt x="175" y="84"/>
                      <a:pt x="175" y="84"/>
                      <a:pt x="175" y="84"/>
                    </a:cubicBezTo>
                    <a:cubicBezTo>
                      <a:pt x="175" y="87"/>
                      <a:pt x="176" y="89"/>
                      <a:pt x="177" y="92"/>
                    </a:cubicBezTo>
                    <a:cubicBezTo>
                      <a:pt x="177" y="92"/>
                      <a:pt x="177" y="91"/>
                      <a:pt x="178" y="91"/>
                    </a:cubicBezTo>
                    <a:cubicBezTo>
                      <a:pt x="178" y="91"/>
                      <a:pt x="178" y="91"/>
                      <a:pt x="178" y="91"/>
                    </a:cubicBezTo>
                    <a:cubicBezTo>
                      <a:pt x="176" y="82"/>
                      <a:pt x="175" y="74"/>
                      <a:pt x="175" y="66"/>
                    </a:cubicBezTo>
                    <a:cubicBezTo>
                      <a:pt x="175" y="36"/>
                      <a:pt x="190" y="15"/>
                      <a:pt x="199" y="6"/>
                    </a:cubicBezTo>
                    <a:cubicBezTo>
                      <a:pt x="204" y="4"/>
                      <a:pt x="207" y="2"/>
                      <a:pt x="207" y="0"/>
                    </a:cubicBezTo>
                  </a:path>
                </a:pathLst>
              </a:custGeom>
              <a:solidFill>
                <a:srgbClr val="CFCA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7" name="Freeform 750">
                <a:extLst>
                  <a:ext uri="{FF2B5EF4-FFF2-40B4-BE49-F238E27FC236}">
                    <a16:creationId xmlns:a16="http://schemas.microsoft.com/office/drawing/2014/main" id="{4FAAE89D-80FE-4FC8-B258-C48FE2B80719}"/>
                  </a:ext>
                </a:extLst>
              </p:cNvPr>
              <p:cNvSpPr>
                <a:spLocks noEditPoints="1"/>
              </p:cNvSpPr>
              <p:nvPr/>
            </p:nvSpPr>
            <p:spPr bwMode="auto">
              <a:xfrm>
                <a:off x="160" y="1212"/>
                <a:ext cx="362" cy="9"/>
              </a:xfrm>
              <a:custGeom>
                <a:avLst/>
                <a:gdLst>
                  <a:gd name="T0" fmla="*/ 0 w 151"/>
                  <a:gd name="T1" fmla="*/ 1 h 4"/>
                  <a:gd name="T2" fmla="*/ 0 w 151"/>
                  <a:gd name="T3" fmla="*/ 3 h 4"/>
                  <a:gd name="T4" fmla="*/ 1 w 151"/>
                  <a:gd name="T5" fmla="*/ 4 h 4"/>
                  <a:gd name="T6" fmla="*/ 1 w 151"/>
                  <a:gd name="T7" fmla="*/ 2 h 4"/>
                  <a:gd name="T8" fmla="*/ 0 w 151"/>
                  <a:gd name="T9" fmla="*/ 1 h 4"/>
                  <a:gd name="T10" fmla="*/ 151 w 151"/>
                  <a:gd name="T11" fmla="*/ 0 h 4"/>
                  <a:gd name="T12" fmla="*/ 150 w 151"/>
                  <a:gd name="T13" fmla="*/ 1 h 4"/>
                  <a:gd name="T14" fmla="*/ 150 w 151"/>
                  <a:gd name="T15" fmla="*/ 3 h 4"/>
                  <a:gd name="T16" fmla="*/ 151 w 151"/>
                  <a:gd name="T17" fmla="*/ 2 h 4"/>
                  <a:gd name="T18" fmla="*/ 151 w 151"/>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4">
                    <a:moveTo>
                      <a:pt x="0" y="1"/>
                    </a:moveTo>
                    <a:cubicBezTo>
                      <a:pt x="0" y="2"/>
                      <a:pt x="0" y="2"/>
                      <a:pt x="0" y="3"/>
                    </a:cubicBezTo>
                    <a:cubicBezTo>
                      <a:pt x="0" y="3"/>
                      <a:pt x="1" y="3"/>
                      <a:pt x="1" y="4"/>
                    </a:cubicBezTo>
                    <a:cubicBezTo>
                      <a:pt x="1" y="3"/>
                      <a:pt x="1" y="2"/>
                      <a:pt x="1" y="2"/>
                    </a:cubicBezTo>
                    <a:cubicBezTo>
                      <a:pt x="1" y="1"/>
                      <a:pt x="1" y="1"/>
                      <a:pt x="0" y="1"/>
                    </a:cubicBezTo>
                    <a:moveTo>
                      <a:pt x="151" y="0"/>
                    </a:moveTo>
                    <a:cubicBezTo>
                      <a:pt x="150" y="0"/>
                      <a:pt x="150" y="1"/>
                      <a:pt x="150" y="1"/>
                    </a:cubicBezTo>
                    <a:cubicBezTo>
                      <a:pt x="150" y="1"/>
                      <a:pt x="150" y="2"/>
                      <a:pt x="150" y="3"/>
                    </a:cubicBezTo>
                    <a:cubicBezTo>
                      <a:pt x="150" y="3"/>
                      <a:pt x="151" y="2"/>
                      <a:pt x="151" y="2"/>
                    </a:cubicBezTo>
                    <a:cubicBezTo>
                      <a:pt x="151" y="2"/>
                      <a:pt x="151" y="1"/>
                      <a:pt x="151" y="0"/>
                    </a:cubicBezTo>
                  </a:path>
                </a:pathLst>
              </a:custGeom>
              <a:solidFill>
                <a:srgbClr val="B8B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8" name="Freeform 751">
                <a:extLst>
                  <a:ext uri="{FF2B5EF4-FFF2-40B4-BE49-F238E27FC236}">
                    <a16:creationId xmlns:a16="http://schemas.microsoft.com/office/drawing/2014/main" id="{FAD91AC9-BE3F-49DC-AE84-C5450686F0A5}"/>
                  </a:ext>
                </a:extLst>
              </p:cNvPr>
              <p:cNvSpPr>
                <a:spLocks noEditPoints="1"/>
              </p:cNvSpPr>
              <p:nvPr/>
            </p:nvSpPr>
            <p:spPr bwMode="auto">
              <a:xfrm>
                <a:off x="163" y="1216"/>
                <a:ext cx="344" cy="10"/>
              </a:xfrm>
              <a:custGeom>
                <a:avLst/>
                <a:gdLst>
                  <a:gd name="T0" fmla="*/ 143 w 144"/>
                  <a:gd name="T1" fmla="*/ 1 h 4"/>
                  <a:gd name="T2" fmla="*/ 141 w 144"/>
                  <a:gd name="T3" fmla="*/ 2 h 4"/>
                  <a:gd name="T4" fmla="*/ 143 w 144"/>
                  <a:gd name="T5" fmla="*/ 4 h 4"/>
                  <a:gd name="T6" fmla="*/ 144 w 144"/>
                  <a:gd name="T7" fmla="*/ 3 h 4"/>
                  <a:gd name="T8" fmla="*/ 143 w 144"/>
                  <a:gd name="T9" fmla="*/ 1 h 4"/>
                  <a:gd name="T10" fmla="*/ 0 w 144"/>
                  <a:gd name="T11" fmla="*/ 0 h 4"/>
                  <a:gd name="T12" fmla="*/ 0 w 144"/>
                  <a:gd name="T13" fmla="*/ 2 h 4"/>
                  <a:gd name="T14" fmla="*/ 2 w 144"/>
                  <a:gd name="T15" fmla="*/ 2 h 4"/>
                  <a:gd name="T16" fmla="*/ 2 w 144"/>
                  <a:gd name="T17" fmla="*/ 0 h 4"/>
                  <a:gd name="T18" fmla="*/ 0 w 144"/>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4">
                    <a:moveTo>
                      <a:pt x="143" y="1"/>
                    </a:moveTo>
                    <a:cubicBezTo>
                      <a:pt x="143" y="2"/>
                      <a:pt x="142" y="2"/>
                      <a:pt x="141" y="2"/>
                    </a:cubicBezTo>
                    <a:cubicBezTo>
                      <a:pt x="142" y="3"/>
                      <a:pt x="142" y="3"/>
                      <a:pt x="143" y="4"/>
                    </a:cubicBezTo>
                    <a:cubicBezTo>
                      <a:pt x="143" y="4"/>
                      <a:pt x="143" y="3"/>
                      <a:pt x="144" y="3"/>
                    </a:cubicBezTo>
                    <a:cubicBezTo>
                      <a:pt x="144" y="3"/>
                      <a:pt x="143" y="2"/>
                      <a:pt x="143" y="1"/>
                    </a:cubicBezTo>
                    <a:moveTo>
                      <a:pt x="0" y="0"/>
                    </a:moveTo>
                    <a:cubicBezTo>
                      <a:pt x="0" y="0"/>
                      <a:pt x="0" y="1"/>
                      <a:pt x="0" y="2"/>
                    </a:cubicBezTo>
                    <a:cubicBezTo>
                      <a:pt x="1" y="2"/>
                      <a:pt x="1" y="2"/>
                      <a:pt x="2" y="2"/>
                    </a:cubicBezTo>
                    <a:cubicBezTo>
                      <a:pt x="2" y="2"/>
                      <a:pt x="2" y="1"/>
                      <a:pt x="2" y="0"/>
                    </a:cubicBezTo>
                    <a:cubicBezTo>
                      <a:pt x="1" y="0"/>
                      <a:pt x="1" y="0"/>
                      <a:pt x="0" y="0"/>
                    </a:cubicBezTo>
                  </a:path>
                </a:pathLst>
              </a:custGeom>
              <a:solidFill>
                <a:srgbClr val="B8B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9" name="Freeform 752">
                <a:extLst>
                  <a:ext uri="{FF2B5EF4-FFF2-40B4-BE49-F238E27FC236}">
                    <a16:creationId xmlns:a16="http://schemas.microsoft.com/office/drawing/2014/main" id="{1AC038EF-6DCF-4C9C-86ED-9C15104DAF94}"/>
                  </a:ext>
                </a:extLst>
              </p:cNvPr>
              <p:cNvSpPr>
                <a:spLocks/>
              </p:cNvSpPr>
              <p:nvPr/>
            </p:nvSpPr>
            <p:spPr bwMode="auto">
              <a:xfrm>
                <a:off x="500" y="1221"/>
                <a:ext cx="5" cy="5"/>
              </a:xfrm>
              <a:custGeom>
                <a:avLst/>
                <a:gdLst>
                  <a:gd name="T0" fmla="*/ 0 w 2"/>
                  <a:gd name="T1" fmla="*/ 0 h 2"/>
                  <a:gd name="T2" fmla="*/ 0 w 2"/>
                  <a:gd name="T3" fmla="*/ 0 h 2"/>
                  <a:gd name="T4" fmla="*/ 1 w 2"/>
                  <a:gd name="T5" fmla="*/ 1 h 2"/>
                  <a:gd name="T6" fmla="*/ 0 w 2"/>
                  <a:gd name="T7" fmla="*/ 2 h 2"/>
                  <a:gd name="T8" fmla="*/ 2 w 2"/>
                  <a:gd name="T9" fmla="*/ 2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cubicBezTo>
                      <a:pt x="0" y="0"/>
                      <a:pt x="0" y="0"/>
                      <a:pt x="0" y="0"/>
                    </a:cubicBezTo>
                    <a:cubicBezTo>
                      <a:pt x="1" y="1"/>
                      <a:pt x="1" y="1"/>
                      <a:pt x="1" y="1"/>
                    </a:cubicBezTo>
                    <a:cubicBezTo>
                      <a:pt x="1" y="2"/>
                      <a:pt x="1" y="2"/>
                      <a:pt x="0" y="2"/>
                    </a:cubicBezTo>
                    <a:cubicBezTo>
                      <a:pt x="1" y="2"/>
                      <a:pt x="1" y="2"/>
                      <a:pt x="2" y="2"/>
                    </a:cubicBezTo>
                    <a:cubicBezTo>
                      <a:pt x="1" y="1"/>
                      <a:pt x="1" y="1"/>
                      <a:pt x="0" y="0"/>
                    </a:cubicBezTo>
                  </a:path>
                </a:pathLst>
              </a:custGeom>
              <a:solidFill>
                <a:srgbClr val="A28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0" name="Freeform 753">
                <a:extLst>
                  <a:ext uri="{FF2B5EF4-FFF2-40B4-BE49-F238E27FC236}">
                    <a16:creationId xmlns:a16="http://schemas.microsoft.com/office/drawing/2014/main" id="{F0059590-5493-44C6-A016-72A91E13B28A}"/>
                  </a:ext>
                </a:extLst>
              </p:cNvPr>
              <p:cNvSpPr>
                <a:spLocks noEditPoints="1"/>
              </p:cNvSpPr>
              <p:nvPr/>
            </p:nvSpPr>
            <p:spPr bwMode="auto">
              <a:xfrm>
                <a:off x="187" y="1221"/>
                <a:ext cx="315" cy="12"/>
              </a:xfrm>
              <a:custGeom>
                <a:avLst/>
                <a:gdLst>
                  <a:gd name="T0" fmla="*/ 0 w 132"/>
                  <a:gd name="T1" fmla="*/ 2 h 5"/>
                  <a:gd name="T2" fmla="*/ 3 w 132"/>
                  <a:gd name="T3" fmla="*/ 4 h 5"/>
                  <a:gd name="T4" fmla="*/ 4 w 132"/>
                  <a:gd name="T5" fmla="*/ 3 h 5"/>
                  <a:gd name="T6" fmla="*/ 0 w 132"/>
                  <a:gd name="T7" fmla="*/ 2 h 5"/>
                  <a:gd name="T8" fmla="*/ 131 w 132"/>
                  <a:gd name="T9" fmla="*/ 0 h 5"/>
                  <a:gd name="T10" fmla="*/ 125 w 132"/>
                  <a:gd name="T11" fmla="*/ 3 h 5"/>
                  <a:gd name="T12" fmla="*/ 125 w 132"/>
                  <a:gd name="T13" fmla="*/ 5 h 5"/>
                  <a:gd name="T14" fmla="*/ 131 w 132"/>
                  <a:gd name="T15" fmla="*/ 2 h 5"/>
                  <a:gd name="T16" fmla="*/ 132 w 132"/>
                  <a:gd name="T17" fmla="*/ 1 h 5"/>
                  <a:gd name="T18" fmla="*/ 131 w 132"/>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5">
                    <a:moveTo>
                      <a:pt x="0" y="2"/>
                    </a:moveTo>
                    <a:cubicBezTo>
                      <a:pt x="1" y="3"/>
                      <a:pt x="2" y="3"/>
                      <a:pt x="3" y="4"/>
                    </a:cubicBezTo>
                    <a:cubicBezTo>
                      <a:pt x="3" y="4"/>
                      <a:pt x="4" y="3"/>
                      <a:pt x="4" y="3"/>
                    </a:cubicBezTo>
                    <a:cubicBezTo>
                      <a:pt x="3" y="3"/>
                      <a:pt x="1" y="2"/>
                      <a:pt x="0" y="2"/>
                    </a:cubicBezTo>
                    <a:moveTo>
                      <a:pt x="131" y="0"/>
                    </a:moveTo>
                    <a:cubicBezTo>
                      <a:pt x="129" y="1"/>
                      <a:pt x="127" y="2"/>
                      <a:pt x="125" y="3"/>
                    </a:cubicBezTo>
                    <a:cubicBezTo>
                      <a:pt x="125" y="4"/>
                      <a:pt x="125" y="4"/>
                      <a:pt x="125" y="5"/>
                    </a:cubicBezTo>
                    <a:cubicBezTo>
                      <a:pt x="127" y="4"/>
                      <a:pt x="129" y="3"/>
                      <a:pt x="131" y="2"/>
                    </a:cubicBezTo>
                    <a:cubicBezTo>
                      <a:pt x="132" y="2"/>
                      <a:pt x="132" y="2"/>
                      <a:pt x="132" y="1"/>
                    </a:cubicBezTo>
                    <a:cubicBezTo>
                      <a:pt x="132" y="1"/>
                      <a:pt x="132" y="1"/>
                      <a:pt x="131" y="0"/>
                    </a:cubicBezTo>
                  </a:path>
                </a:pathLst>
              </a:custGeom>
              <a:solidFill>
                <a:srgbClr val="9996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1" name="Freeform 754">
                <a:extLst>
                  <a:ext uri="{FF2B5EF4-FFF2-40B4-BE49-F238E27FC236}">
                    <a16:creationId xmlns:a16="http://schemas.microsoft.com/office/drawing/2014/main" id="{00BBAC7F-84C9-4A6B-B54B-07C36DC341C2}"/>
                  </a:ext>
                </a:extLst>
              </p:cNvPr>
              <p:cNvSpPr>
                <a:spLocks/>
              </p:cNvSpPr>
              <p:nvPr/>
            </p:nvSpPr>
            <p:spPr bwMode="auto">
              <a:xfrm>
                <a:off x="194" y="1228"/>
                <a:ext cx="201" cy="29"/>
              </a:xfrm>
              <a:custGeom>
                <a:avLst/>
                <a:gdLst>
                  <a:gd name="T0" fmla="*/ 1 w 84"/>
                  <a:gd name="T1" fmla="*/ 0 h 12"/>
                  <a:gd name="T2" fmla="*/ 0 w 84"/>
                  <a:gd name="T3" fmla="*/ 1 h 12"/>
                  <a:gd name="T4" fmla="*/ 14 w 84"/>
                  <a:gd name="T5" fmla="*/ 6 h 12"/>
                  <a:gd name="T6" fmla="*/ 59 w 84"/>
                  <a:gd name="T7" fmla="*/ 12 h 12"/>
                  <a:gd name="T8" fmla="*/ 59 w 84"/>
                  <a:gd name="T9" fmla="*/ 12 h 12"/>
                  <a:gd name="T10" fmla="*/ 59 w 84"/>
                  <a:gd name="T11" fmla="*/ 12 h 12"/>
                  <a:gd name="T12" fmla="*/ 59 w 84"/>
                  <a:gd name="T13" fmla="*/ 12 h 12"/>
                  <a:gd name="T14" fmla="*/ 59 w 84"/>
                  <a:gd name="T15" fmla="*/ 12 h 12"/>
                  <a:gd name="T16" fmla="*/ 59 w 84"/>
                  <a:gd name="T17" fmla="*/ 12 h 12"/>
                  <a:gd name="T18" fmla="*/ 59 w 84"/>
                  <a:gd name="T19" fmla="*/ 12 h 12"/>
                  <a:gd name="T20" fmla="*/ 59 w 84"/>
                  <a:gd name="T21" fmla="*/ 12 h 12"/>
                  <a:gd name="T22" fmla="*/ 59 w 84"/>
                  <a:gd name="T23" fmla="*/ 12 h 12"/>
                  <a:gd name="T24" fmla="*/ 59 w 84"/>
                  <a:gd name="T25" fmla="*/ 12 h 12"/>
                  <a:gd name="T26" fmla="*/ 59 w 84"/>
                  <a:gd name="T27" fmla="*/ 12 h 12"/>
                  <a:gd name="T28" fmla="*/ 59 w 84"/>
                  <a:gd name="T29" fmla="*/ 12 h 12"/>
                  <a:gd name="T30" fmla="*/ 59 w 84"/>
                  <a:gd name="T31" fmla="*/ 12 h 12"/>
                  <a:gd name="T32" fmla="*/ 60 w 84"/>
                  <a:gd name="T33" fmla="*/ 12 h 12"/>
                  <a:gd name="T34" fmla="*/ 60 w 84"/>
                  <a:gd name="T35" fmla="*/ 12 h 12"/>
                  <a:gd name="T36" fmla="*/ 60 w 84"/>
                  <a:gd name="T37" fmla="*/ 12 h 12"/>
                  <a:gd name="T38" fmla="*/ 60 w 84"/>
                  <a:gd name="T39" fmla="*/ 12 h 12"/>
                  <a:gd name="T40" fmla="*/ 60 w 84"/>
                  <a:gd name="T41" fmla="*/ 12 h 12"/>
                  <a:gd name="T42" fmla="*/ 60 w 84"/>
                  <a:gd name="T43" fmla="*/ 12 h 12"/>
                  <a:gd name="T44" fmla="*/ 60 w 84"/>
                  <a:gd name="T45" fmla="*/ 12 h 12"/>
                  <a:gd name="T46" fmla="*/ 60 w 84"/>
                  <a:gd name="T47" fmla="*/ 12 h 12"/>
                  <a:gd name="T48" fmla="*/ 60 w 84"/>
                  <a:gd name="T49" fmla="*/ 12 h 12"/>
                  <a:gd name="T50" fmla="*/ 60 w 84"/>
                  <a:gd name="T51" fmla="*/ 12 h 12"/>
                  <a:gd name="T52" fmla="*/ 60 w 84"/>
                  <a:gd name="T53" fmla="*/ 12 h 12"/>
                  <a:gd name="T54" fmla="*/ 60 w 84"/>
                  <a:gd name="T55" fmla="*/ 12 h 12"/>
                  <a:gd name="T56" fmla="*/ 60 w 84"/>
                  <a:gd name="T57" fmla="*/ 12 h 12"/>
                  <a:gd name="T58" fmla="*/ 60 w 84"/>
                  <a:gd name="T59" fmla="*/ 12 h 12"/>
                  <a:gd name="T60" fmla="*/ 60 w 84"/>
                  <a:gd name="T61" fmla="*/ 12 h 12"/>
                  <a:gd name="T62" fmla="*/ 60 w 84"/>
                  <a:gd name="T63" fmla="*/ 12 h 12"/>
                  <a:gd name="T64" fmla="*/ 60 w 84"/>
                  <a:gd name="T65" fmla="*/ 12 h 12"/>
                  <a:gd name="T66" fmla="*/ 60 w 84"/>
                  <a:gd name="T67" fmla="*/ 12 h 12"/>
                  <a:gd name="T68" fmla="*/ 61 w 84"/>
                  <a:gd name="T69" fmla="*/ 12 h 12"/>
                  <a:gd name="T70" fmla="*/ 61 w 84"/>
                  <a:gd name="T71" fmla="*/ 12 h 12"/>
                  <a:gd name="T72" fmla="*/ 61 w 84"/>
                  <a:gd name="T73" fmla="*/ 12 h 12"/>
                  <a:gd name="T74" fmla="*/ 61 w 84"/>
                  <a:gd name="T75" fmla="*/ 12 h 12"/>
                  <a:gd name="T76" fmla="*/ 61 w 84"/>
                  <a:gd name="T77" fmla="*/ 12 h 12"/>
                  <a:gd name="T78" fmla="*/ 61 w 84"/>
                  <a:gd name="T79" fmla="*/ 12 h 12"/>
                  <a:gd name="T80" fmla="*/ 84 w 84"/>
                  <a:gd name="T81" fmla="*/ 11 h 12"/>
                  <a:gd name="T82" fmla="*/ 83 w 84"/>
                  <a:gd name="T83" fmla="*/ 9 h 12"/>
                  <a:gd name="T84" fmla="*/ 61 w 84"/>
                  <a:gd name="T85" fmla="*/ 10 h 12"/>
                  <a:gd name="T86" fmla="*/ 61 w 84"/>
                  <a:gd name="T87" fmla="*/ 10 h 12"/>
                  <a:gd name="T88" fmla="*/ 61 w 84"/>
                  <a:gd name="T89" fmla="*/ 10 h 12"/>
                  <a:gd name="T90" fmla="*/ 60 w 84"/>
                  <a:gd name="T91" fmla="*/ 10 h 12"/>
                  <a:gd name="T92" fmla="*/ 60 w 84"/>
                  <a:gd name="T93" fmla="*/ 10 h 12"/>
                  <a:gd name="T94" fmla="*/ 60 w 84"/>
                  <a:gd name="T95" fmla="*/ 10 h 12"/>
                  <a:gd name="T96" fmla="*/ 60 w 84"/>
                  <a:gd name="T97" fmla="*/ 10 h 12"/>
                  <a:gd name="T98" fmla="*/ 60 w 84"/>
                  <a:gd name="T99" fmla="*/ 10 h 12"/>
                  <a:gd name="T100" fmla="*/ 60 w 84"/>
                  <a:gd name="T101" fmla="*/ 10 h 12"/>
                  <a:gd name="T102" fmla="*/ 60 w 84"/>
                  <a:gd name="T103" fmla="*/ 10 h 12"/>
                  <a:gd name="T104" fmla="*/ 60 w 84"/>
                  <a:gd name="T105" fmla="*/ 10 h 12"/>
                  <a:gd name="T106" fmla="*/ 59 w 84"/>
                  <a:gd name="T107" fmla="*/ 10 h 12"/>
                  <a:gd name="T108" fmla="*/ 59 w 84"/>
                  <a:gd name="T109" fmla="*/ 10 h 12"/>
                  <a:gd name="T110" fmla="*/ 59 w 84"/>
                  <a:gd name="T111" fmla="*/ 10 h 12"/>
                  <a:gd name="T112" fmla="*/ 59 w 84"/>
                  <a:gd name="T113" fmla="*/ 10 h 12"/>
                  <a:gd name="T114" fmla="*/ 59 w 84"/>
                  <a:gd name="T115" fmla="*/ 10 h 12"/>
                  <a:gd name="T116" fmla="*/ 59 w 84"/>
                  <a:gd name="T117" fmla="*/ 10 h 12"/>
                  <a:gd name="T118" fmla="*/ 1 w 84"/>
                  <a:gd name="T1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 h="12">
                    <a:moveTo>
                      <a:pt x="1" y="0"/>
                    </a:moveTo>
                    <a:cubicBezTo>
                      <a:pt x="1" y="0"/>
                      <a:pt x="0" y="1"/>
                      <a:pt x="0" y="1"/>
                    </a:cubicBezTo>
                    <a:cubicBezTo>
                      <a:pt x="4" y="3"/>
                      <a:pt x="9" y="5"/>
                      <a:pt x="14" y="6"/>
                    </a:cubicBezTo>
                    <a:cubicBezTo>
                      <a:pt x="28" y="10"/>
                      <a:pt x="43" y="12"/>
                      <a:pt x="59" y="12"/>
                    </a:cubicBezTo>
                    <a:cubicBezTo>
                      <a:pt x="59" y="12"/>
                      <a:pt x="59" y="12"/>
                      <a:pt x="59" y="12"/>
                    </a:cubicBezTo>
                    <a:cubicBezTo>
                      <a:pt x="59" y="12"/>
                      <a:pt x="59" y="12"/>
                      <a:pt x="59" y="12"/>
                    </a:cubicBezTo>
                    <a:cubicBezTo>
                      <a:pt x="59" y="12"/>
                      <a:pt x="59" y="12"/>
                      <a:pt x="59" y="12"/>
                    </a:cubicBezTo>
                    <a:cubicBezTo>
                      <a:pt x="59" y="12"/>
                      <a:pt x="59" y="12"/>
                      <a:pt x="59" y="12"/>
                    </a:cubicBezTo>
                    <a:cubicBezTo>
                      <a:pt x="59" y="12"/>
                      <a:pt x="59" y="12"/>
                      <a:pt x="59" y="12"/>
                    </a:cubicBezTo>
                    <a:cubicBezTo>
                      <a:pt x="59" y="12"/>
                      <a:pt x="59" y="12"/>
                      <a:pt x="59" y="12"/>
                    </a:cubicBezTo>
                    <a:cubicBezTo>
                      <a:pt x="59" y="12"/>
                      <a:pt x="59" y="12"/>
                      <a:pt x="59" y="12"/>
                    </a:cubicBezTo>
                    <a:cubicBezTo>
                      <a:pt x="59" y="12"/>
                      <a:pt x="59" y="12"/>
                      <a:pt x="59" y="12"/>
                    </a:cubicBezTo>
                    <a:cubicBezTo>
                      <a:pt x="59" y="12"/>
                      <a:pt x="59" y="12"/>
                      <a:pt x="59" y="12"/>
                    </a:cubicBezTo>
                    <a:cubicBezTo>
                      <a:pt x="59" y="12"/>
                      <a:pt x="59" y="12"/>
                      <a:pt x="59" y="12"/>
                    </a:cubicBezTo>
                    <a:cubicBezTo>
                      <a:pt x="59" y="12"/>
                      <a:pt x="59" y="12"/>
                      <a:pt x="59" y="12"/>
                    </a:cubicBezTo>
                    <a:cubicBezTo>
                      <a:pt x="59" y="12"/>
                      <a:pt x="59" y="12"/>
                      <a:pt x="59" y="12"/>
                    </a:cubicBezTo>
                    <a:cubicBezTo>
                      <a:pt x="59" y="12"/>
                      <a:pt x="60" y="12"/>
                      <a:pt x="60" y="12"/>
                    </a:cubicBezTo>
                    <a:cubicBezTo>
                      <a:pt x="60" y="12"/>
                      <a:pt x="60" y="12"/>
                      <a:pt x="60" y="12"/>
                    </a:cubicBezTo>
                    <a:cubicBezTo>
                      <a:pt x="60" y="12"/>
                      <a:pt x="60" y="12"/>
                      <a:pt x="60" y="12"/>
                    </a:cubicBezTo>
                    <a:cubicBezTo>
                      <a:pt x="60" y="12"/>
                      <a:pt x="60" y="12"/>
                      <a:pt x="60" y="12"/>
                    </a:cubicBezTo>
                    <a:cubicBezTo>
                      <a:pt x="60" y="12"/>
                      <a:pt x="60" y="12"/>
                      <a:pt x="60" y="12"/>
                    </a:cubicBezTo>
                    <a:cubicBezTo>
                      <a:pt x="60" y="12"/>
                      <a:pt x="60" y="12"/>
                      <a:pt x="60" y="12"/>
                    </a:cubicBezTo>
                    <a:cubicBezTo>
                      <a:pt x="60" y="12"/>
                      <a:pt x="60" y="12"/>
                      <a:pt x="60" y="12"/>
                    </a:cubicBezTo>
                    <a:cubicBezTo>
                      <a:pt x="60" y="12"/>
                      <a:pt x="60" y="12"/>
                      <a:pt x="60" y="12"/>
                    </a:cubicBezTo>
                    <a:cubicBezTo>
                      <a:pt x="60" y="12"/>
                      <a:pt x="60" y="12"/>
                      <a:pt x="60" y="12"/>
                    </a:cubicBezTo>
                    <a:cubicBezTo>
                      <a:pt x="60" y="12"/>
                      <a:pt x="60" y="12"/>
                      <a:pt x="60" y="12"/>
                    </a:cubicBezTo>
                    <a:cubicBezTo>
                      <a:pt x="60" y="12"/>
                      <a:pt x="60" y="12"/>
                      <a:pt x="60" y="12"/>
                    </a:cubicBezTo>
                    <a:cubicBezTo>
                      <a:pt x="60" y="12"/>
                      <a:pt x="60" y="12"/>
                      <a:pt x="60" y="12"/>
                    </a:cubicBezTo>
                    <a:cubicBezTo>
                      <a:pt x="60" y="12"/>
                      <a:pt x="60" y="12"/>
                      <a:pt x="60" y="12"/>
                    </a:cubicBezTo>
                    <a:cubicBezTo>
                      <a:pt x="60" y="12"/>
                      <a:pt x="60" y="12"/>
                      <a:pt x="60" y="12"/>
                    </a:cubicBezTo>
                    <a:cubicBezTo>
                      <a:pt x="60" y="12"/>
                      <a:pt x="60" y="12"/>
                      <a:pt x="60" y="12"/>
                    </a:cubicBezTo>
                    <a:cubicBezTo>
                      <a:pt x="60" y="12"/>
                      <a:pt x="60" y="12"/>
                      <a:pt x="60" y="12"/>
                    </a:cubicBezTo>
                    <a:cubicBezTo>
                      <a:pt x="60" y="12"/>
                      <a:pt x="60" y="12"/>
                      <a:pt x="60" y="12"/>
                    </a:cubicBezTo>
                    <a:cubicBezTo>
                      <a:pt x="60" y="12"/>
                      <a:pt x="60" y="12"/>
                      <a:pt x="60"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9" y="12"/>
                      <a:pt x="76" y="12"/>
                      <a:pt x="84" y="11"/>
                    </a:cubicBezTo>
                    <a:cubicBezTo>
                      <a:pt x="84" y="10"/>
                      <a:pt x="83" y="9"/>
                      <a:pt x="83" y="9"/>
                    </a:cubicBezTo>
                    <a:cubicBezTo>
                      <a:pt x="76" y="10"/>
                      <a:pt x="69" y="10"/>
                      <a:pt x="61" y="10"/>
                    </a:cubicBezTo>
                    <a:cubicBezTo>
                      <a:pt x="61" y="10"/>
                      <a:pt x="61" y="10"/>
                      <a:pt x="61" y="10"/>
                    </a:cubicBezTo>
                    <a:cubicBezTo>
                      <a:pt x="61" y="10"/>
                      <a:pt x="61" y="10"/>
                      <a:pt x="61" y="10"/>
                    </a:cubicBezTo>
                    <a:cubicBezTo>
                      <a:pt x="61" y="10"/>
                      <a:pt x="61" y="10"/>
                      <a:pt x="60" y="10"/>
                    </a:cubicBezTo>
                    <a:cubicBezTo>
                      <a:pt x="60" y="10"/>
                      <a:pt x="60" y="10"/>
                      <a:pt x="60" y="10"/>
                    </a:cubicBezTo>
                    <a:cubicBezTo>
                      <a:pt x="60" y="10"/>
                      <a:pt x="60" y="10"/>
                      <a:pt x="60" y="10"/>
                    </a:cubicBezTo>
                    <a:cubicBezTo>
                      <a:pt x="60" y="10"/>
                      <a:pt x="60" y="10"/>
                      <a:pt x="60" y="10"/>
                    </a:cubicBezTo>
                    <a:cubicBezTo>
                      <a:pt x="60" y="10"/>
                      <a:pt x="60" y="10"/>
                      <a:pt x="60" y="10"/>
                    </a:cubicBezTo>
                    <a:cubicBezTo>
                      <a:pt x="60" y="10"/>
                      <a:pt x="60" y="10"/>
                      <a:pt x="60" y="10"/>
                    </a:cubicBezTo>
                    <a:cubicBezTo>
                      <a:pt x="60" y="10"/>
                      <a:pt x="60" y="10"/>
                      <a:pt x="60" y="10"/>
                    </a:cubicBezTo>
                    <a:cubicBezTo>
                      <a:pt x="60" y="10"/>
                      <a:pt x="60" y="10"/>
                      <a:pt x="60" y="10"/>
                    </a:cubicBezTo>
                    <a:cubicBezTo>
                      <a:pt x="60" y="10"/>
                      <a:pt x="60" y="10"/>
                      <a:pt x="59" y="10"/>
                    </a:cubicBezTo>
                    <a:cubicBezTo>
                      <a:pt x="59" y="10"/>
                      <a:pt x="59" y="10"/>
                      <a:pt x="59" y="10"/>
                    </a:cubicBezTo>
                    <a:cubicBezTo>
                      <a:pt x="59" y="10"/>
                      <a:pt x="59" y="10"/>
                      <a:pt x="59" y="10"/>
                    </a:cubicBezTo>
                    <a:cubicBezTo>
                      <a:pt x="59" y="10"/>
                      <a:pt x="59" y="10"/>
                      <a:pt x="59" y="10"/>
                    </a:cubicBezTo>
                    <a:cubicBezTo>
                      <a:pt x="59" y="10"/>
                      <a:pt x="59" y="10"/>
                      <a:pt x="59" y="10"/>
                    </a:cubicBezTo>
                    <a:cubicBezTo>
                      <a:pt x="59" y="10"/>
                      <a:pt x="59" y="10"/>
                      <a:pt x="59" y="10"/>
                    </a:cubicBezTo>
                    <a:cubicBezTo>
                      <a:pt x="37" y="10"/>
                      <a:pt x="18" y="6"/>
                      <a:pt x="1" y="0"/>
                    </a:cubicBezTo>
                  </a:path>
                </a:pathLst>
              </a:custGeom>
              <a:solidFill>
                <a:srgbClr val="8F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2" name="Freeform 755">
                <a:extLst>
                  <a:ext uri="{FF2B5EF4-FFF2-40B4-BE49-F238E27FC236}">
                    <a16:creationId xmlns:a16="http://schemas.microsoft.com/office/drawing/2014/main" id="{F3D6EED4-706D-418F-B4FA-538939C7CE7B}"/>
                  </a:ext>
                </a:extLst>
              </p:cNvPr>
              <p:cNvSpPr>
                <a:spLocks/>
              </p:cNvSpPr>
              <p:nvPr/>
            </p:nvSpPr>
            <p:spPr bwMode="auto">
              <a:xfrm>
                <a:off x="478" y="1228"/>
                <a:ext cx="8" cy="5"/>
              </a:xfrm>
              <a:custGeom>
                <a:avLst/>
                <a:gdLst>
                  <a:gd name="T0" fmla="*/ 3 w 3"/>
                  <a:gd name="T1" fmla="*/ 0 h 2"/>
                  <a:gd name="T2" fmla="*/ 0 w 3"/>
                  <a:gd name="T3" fmla="*/ 1 h 2"/>
                  <a:gd name="T4" fmla="*/ 2 w 3"/>
                  <a:gd name="T5" fmla="*/ 2 h 2"/>
                  <a:gd name="T6" fmla="*/ 3 w 3"/>
                  <a:gd name="T7" fmla="*/ 2 h 2"/>
                  <a:gd name="T8" fmla="*/ 3 w 3"/>
                  <a:gd name="T9" fmla="*/ 0 h 2"/>
                </a:gdLst>
                <a:ahLst/>
                <a:cxnLst>
                  <a:cxn ang="0">
                    <a:pos x="T0" y="T1"/>
                  </a:cxn>
                  <a:cxn ang="0">
                    <a:pos x="T2" y="T3"/>
                  </a:cxn>
                  <a:cxn ang="0">
                    <a:pos x="T4" y="T5"/>
                  </a:cxn>
                  <a:cxn ang="0">
                    <a:pos x="T6" y="T7"/>
                  </a:cxn>
                  <a:cxn ang="0">
                    <a:pos x="T8" y="T9"/>
                  </a:cxn>
                </a:cxnLst>
                <a:rect l="0" t="0" r="r" b="b"/>
                <a:pathLst>
                  <a:path w="3" h="2">
                    <a:moveTo>
                      <a:pt x="3" y="0"/>
                    </a:moveTo>
                    <a:cubicBezTo>
                      <a:pt x="2" y="0"/>
                      <a:pt x="1" y="1"/>
                      <a:pt x="0" y="1"/>
                    </a:cubicBezTo>
                    <a:cubicBezTo>
                      <a:pt x="1" y="1"/>
                      <a:pt x="1" y="2"/>
                      <a:pt x="2" y="2"/>
                    </a:cubicBezTo>
                    <a:cubicBezTo>
                      <a:pt x="3" y="2"/>
                      <a:pt x="3" y="2"/>
                      <a:pt x="3" y="2"/>
                    </a:cubicBezTo>
                    <a:cubicBezTo>
                      <a:pt x="3" y="1"/>
                      <a:pt x="3" y="1"/>
                      <a:pt x="3" y="0"/>
                    </a:cubicBezTo>
                  </a:path>
                </a:pathLst>
              </a:custGeom>
              <a:solidFill>
                <a:srgbClr val="958F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3" name="Freeform 756">
                <a:extLst>
                  <a:ext uri="{FF2B5EF4-FFF2-40B4-BE49-F238E27FC236}">
                    <a16:creationId xmlns:a16="http://schemas.microsoft.com/office/drawing/2014/main" id="{10F1BF31-FDBB-45E4-BADF-38ABA05F8A41}"/>
                  </a:ext>
                </a:extLst>
              </p:cNvPr>
              <p:cNvSpPr>
                <a:spLocks/>
              </p:cNvSpPr>
              <p:nvPr/>
            </p:nvSpPr>
            <p:spPr bwMode="auto">
              <a:xfrm>
                <a:off x="392" y="1231"/>
                <a:ext cx="91" cy="24"/>
              </a:xfrm>
              <a:custGeom>
                <a:avLst/>
                <a:gdLst>
                  <a:gd name="T0" fmla="*/ 36 w 38"/>
                  <a:gd name="T1" fmla="*/ 0 h 10"/>
                  <a:gd name="T2" fmla="*/ 0 w 38"/>
                  <a:gd name="T3" fmla="*/ 8 h 10"/>
                  <a:gd name="T4" fmla="*/ 1 w 38"/>
                  <a:gd name="T5" fmla="*/ 10 h 10"/>
                  <a:gd name="T6" fmla="*/ 38 w 38"/>
                  <a:gd name="T7" fmla="*/ 1 h 10"/>
                  <a:gd name="T8" fmla="*/ 36 w 38"/>
                  <a:gd name="T9" fmla="*/ 0 h 10"/>
                </a:gdLst>
                <a:ahLst/>
                <a:cxnLst>
                  <a:cxn ang="0">
                    <a:pos x="T0" y="T1"/>
                  </a:cxn>
                  <a:cxn ang="0">
                    <a:pos x="T2" y="T3"/>
                  </a:cxn>
                  <a:cxn ang="0">
                    <a:pos x="T4" y="T5"/>
                  </a:cxn>
                  <a:cxn ang="0">
                    <a:pos x="T6" y="T7"/>
                  </a:cxn>
                  <a:cxn ang="0">
                    <a:pos x="T8" y="T9"/>
                  </a:cxn>
                </a:cxnLst>
                <a:rect l="0" t="0" r="r" b="b"/>
                <a:pathLst>
                  <a:path w="38" h="10">
                    <a:moveTo>
                      <a:pt x="36" y="0"/>
                    </a:moveTo>
                    <a:cubicBezTo>
                      <a:pt x="25" y="4"/>
                      <a:pt x="13" y="6"/>
                      <a:pt x="0" y="8"/>
                    </a:cubicBezTo>
                    <a:cubicBezTo>
                      <a:pt x="0" y="8"/>
                      <a:pt x="1" y="9"/>
                      <a:pt x="1" y="10"/>
                    </a:cubicBezTo>
                    <a:cubicBezTo>
                      <a:pt x="14" y="8"/>
                      <a:pt x="27" y="5"/>
                      <a:pt x="38" y="1"/>
                    </a:cubicBezTo>
                    <a:cubicBezTo>
                      <a:pt x="37" y="1"/>
                      <a:pt x="37" y="0"/>
                      <a:pt x="36" y="0"/>
                    </a:cubicBezTo>
                  </a:path>
                </a:pathLst>
              </a:custGeom>
              <a:solidFill>
                <a:srgbClr val="8C85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4" name="Freeform 757">
                <a:extLst>
                  <a:ext uri="{FF2B5EF4-FFF2-40B4-BE49-F238E27FC236}">
                    <a16:creationId xmlns:a16="http://schemas.microsoft.com/office/drawing/2014/main" id="{0AF30F69-8FDE-4DCF-8325-139739A5E280}"/>
                  </a:ext>
                </a:extLst>
              </p:cNvPr>
              <p:cNvSpPr>
                <a:spLocks/>
              </p:cNvSpPr>
              <p:nvPr/>
            </p:nvSpPr>
            <p:spPr bwMode="auto">
              <a:xfrm>
                <a:off x="168" y="1216"/>
                <a:ext cx="12" cy="10"/>
              </a:xfrm>
              <a:custGeom>
                <a:avLst/>
                <a:gdLst>
                  <a:gd name="T0" fmla="*/ 0 w 5"/>
                  <a:gd name="T1" fmla="*/ 0 h 4"/>
                  <a:gd name="T2" fmla="*/ 0 w 5"/>
                  <a:gd name="T3" fmla="*/ 2 h 4"/>
                  <a:gd name="T4" fmla="*/ 4 w 5"/>
                  <a:gd name="T5" fmla="*/ 4 h 4"/>
                  <a:gd name="T6" fmla="*/ 5 w 5"/>
                  <a:gd name="T7" fmla="*/ 2 h 4"/>
                  <a:gd name="T8" fmla="*/ 0 w 5"/>
                  <a:gd name="T9" fmla="*/ 0 h 4"/>
                </a:gdLst>
                <a:ahLst/>
                <a:cxnLst>
                  <a:cxn ang="0">
                    <a:pos x="T0" y="T1"/>
                  </a:cxn>
                  <a:cxn ang="0">
                    <a:pos x="T2" y="T3"/>
                  </a:cxn>
                  <a:cxn ang="0">
                    <a:pos x="T4" y="T5"/>
                  </a:cxn>
                  <a:cxn ang="0">
                    <a:pos x="T6" y="T7"/>
                  </a:cxn>
                  <a:cxn ang="0">
                    <a:pos x="T8" y="T9"/>
                  </a:cxn>
                </a:cxnLst>
                <a:rect l="0" t="0" r="r" b="b"/>
                <a:pathLst>
                  <a:path w="5" h="4">
                    <a:moveTo>
                      <a:pt x="0" y="0"/>
                    </a:moveTo>
                    <a:cubicBezTo>
                      <a:pt x="0" y="1"/>
                      <a:pt x="0" y="2"/>
                      <a:pt x="0" y="2"/>
                    </a:cubicBezTo>
                    <a:cubicBezTo>
                      <a:pt x="1" y="3"/>
                      <a:pt x="2" y="3"/>
                      <a:pt x="4" y="4"/>
                    </a:cubicBezTo>
                    <a:cubicBezTo>
                      <a:pt x="4" y="3"/>
                      <a:pt x="4" y="3"/>
                      <a:pt x="5" y="2"/>
                    </a:cubicBezTo>
                    <a:cubicBezTo>
                      <a:pt x="3" y="2"/>
                      <a:pt x="2" y="1"/>
                      <a:pt x="0" y="0"/>
                    </a:cubicBezTo>
                  </a:path>
                </a:pathLst>
              </a:custGeom>
              <a:solidFill>
                <a:srgbClr val="C2BD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5" name="Freeform 758">
                <a:extLst>
                  <a:ext uri="{FF2B5EF4-FFF2-40B4-BE49-F238E27FC236}">
                    <a16:creationId xmlns:a16="http://schemas.microsoft.com/office/drawing/2014/main" id="{7B7F2151-69D4-45C2-8D14-16B2D63C77F9}"/>
                  </a:ext>
                </a:extLst>
              </p:cNvPr>
              <p:cNvSpPr>
                <a:spLocks/>
              </p:cNvSpPr>
              <p:nvPr/>
            </p:nvSpPr>
            <p:spPr bwMode="auto">
              <a:xfrm>
                <a:off x="177" y="1221"/>
                <a:ext cx="5" cy="7"/>
              </a:xfrm>
              <a:custGeom>
                <a:avLst/>
                <a:gdLst>
                  <a:gd name="T0" fmla="*/ 1 w 2"/>
                  <a:gd name="T1" fmla="*/ 0 h 3"/>
                  <a:gd name="T2" fmla="*/ 0 w 2"/>
                  <a:gd name="T3" fmla="*/ 2 h 3"/>
                  <a:gd name="T4" fmla="*/ 2 w 2"/>
                  <a:gd name="T5" fmla="*/ 3 h 3"/>
                  <a:gd name="T6" fmla="*/ 0 w 2"/>
                  <a:gd name="T7" fmla="*/ 1 h 3"/>
                  <a:gd name="T8" fmla="*/ 1 w 2"/>
                  <a:gd name="T9" fmla="*/ 0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0" y="1"/>
                      <a:pt x="0" y="1"/>
                      <a:pt x="0" y="2"/>
                    </a:cubicBezTo>
                    <a:cubicBezTo>
                      <a:pt x="0" y="2"/>
                      <a:pt x="1" y="3"/>
                      <a:pt x="2" y="3"/>
                    </a:cubicBezTo>
                    <a:cubicBezTo>
                      <a:pt x="1" y="2"/>
                      <a:pt x="1" y="1"/>
                      <a:pt x="0" y="1"/>
                    </a:cubicBezTo>
                    <a:cubicBezTo>
                      <a:pt x="0" y="1"/>
                      <a:pt x="0" y="1"/>
                      <a:pt x="1" y="0"/>
                    </a:cubicBezTo>
                    <a:cubicBezTo>
                      <a:pt x="1" y="0"/>
                      <a:pt x="1" y="0"/>
                      <a:pt x="1" y="0"/>
                    </a:cubicBezTo>
                  </a:path>
                </a:pathLst>
              </a:custGeom>
              <a:solidFill>
                <a:srgbClr val="B5A5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6" name="Freeform 759">
                <a:extLst>
                  <a:ext uri="{FF2B5EF4-FFF2-40B4-BE49-F238E27FC236}">
                    <a16:creationId xmlns:a16="http://schemas.microsoft.com/office/drawing/2014/main" id="{BF89AD5F-C058-45D9-BA64-0CB121398867}"/>
                  </a:ext>
                </a:extLst>
              </p:cNvPr>
              <p:cNvSpPr>
                <a:spLocks/>
              </p:cNvSpPr>
              <p:nvPr/>
            </p:nvSpPr>
            <p:spPr bwMode="auto">
              <a:xfrm>
                <a:off x="177" y="1221"/>
                <a:ext cx="19" cy="12"/>
              </a:xfrm>
              <a:custGeom>
                <a:avLst/>
                <a:gdLst>
                  <a:gd name="T0" fmla="*/ 1 w 8"/>
                  <a:gd name="T1" fmla="*/ 0 h 5"/>
                  <a:gd name="T2" fmla="*/ 0 w 8"/>
                  <a:gd name="T3" fmla="*/ 1 h 5"/>
                  <a:gd name="T4" fmla="*/ 2 w 8"/>
                  <a:gd name="T5" fmla="*/ 3 h 5"/>
                  <a:gd name="T6" fmla="*/ 3 w 8"/>
                  <a:gd name="T7" fmla="*/ 3 h 5"/>
                  <a:gd name="T8" fmla="*/ 3 w 8"/>
                  <a:gd name="T9" fmla="*/ 3 h 5"/>
                  <a:gd name="T10" fmla="*/ 4 w 8"/>
                  <a:gd name="T11" fmla="*/ 4 h 5"/>
                  <a:gd name="T12" fmla="*/ 8 w 8"/>
                  <a:gd name="T13" fmla="*/ 5 h 5"/>
                  <a:gd name="T14" fmla="*/ 7 w 8"/>
                  <a:gd name="T15" fmla="*/ 4 h 5"/>
                  <a:gd name="T16" fmla="*/ 7 w 8"/>
                  <a:gd name="T17" fmla="*/ 4 h 5"/>
                  <a:gd name="T18" fmla="*/ 4 w 8"/>
                  <a:gd name="T19" fmla="*/ 2 h 5"/>
                  <a:gd name="T20" fmla="*/ 1 w 8"/>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5">
                    <a:moveTo>
                      <a:pt x="1" y="0"/>
                    </a:moveTo>
                    <a:cubicBezTo>
                      <a:pt x="0" y="1"/>
                      <a:pt x="0" y="1"/>
                      <a:pt x="0" y="1"/>
                    </a:cubicBezTo>
                    <a:cubicBezTo>
                      <a:pt x="1" y="1"/>
                      <a:pt x="1" y="2"/>
                      <a:pt x="2" y="3"/>
                    </a:cubicBezTo>
                    <a:cubicBezTo>
                      <a:pt x="2" y="3"/>
                      <a:pt x="2" y="3"/>
                      <a:pt x="3" y="3"/>
                    </a:cubicBezTo>
                    <a:cubicBezTo>
                      <a:pt x="3" y="3"/>
                      <a:pt x="3" y="3"/>
                      <a:pt x="3" y="3"/>
                    </a:cubicBezTo>
                    <a:cubicBezTo>
                      <a:pt x="3" y="3"/>
                      <a:pt x="3" y="4"/>
                      <a:pt x="4" y="4"/>
                    </a:cubicBezTo>
                    <a:cubicBezTo>
                      <a:pt x="5" y="4"/>
                      <a:pt x="7" y="5"/>
                      <a:pt x="8" y="5"/>
                    </a:cubicBezTo>
                    <a:cubicBezTo>
                      <a:pt x="8" y="5"/>
                      <a:pt x="7" y="5"/>
                      <a:pt x="7" y="4"/>
                    </a:cubicBezTo>
                    <a:cubicBezTo>
                      <a:pt x="7" y="4"/>
                      <a:pt x="7" y="4"/>
                      <a:pt x="7" y="4"/>
                    </a:cubicBezTo>
                    <a:cubicBezTo>
                      <a:pt x="6" y="3"/>
                      <a:pt x="5" y="3"/>
                      <a:pt x="4" y="2"/>
                    </a:cubicBezTo>
                    <a:cubicBezTo>
                      <a:pt x="3" y="1"/>
                      <a:pt x="2" y="1"/>
                      <a:pt x="1" y="0"/>
                    </a:cubicBezTo>
                  </a:path>
                </a:pathLst>
              </a:custGeom>
              <a:solidFill>
                <a:srgbClr val="B0A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7" name="Freeform 760">
                <a:extLst>
                  <a:ext uri="{FF2B5EF4-FFF2-40B4-BE49-F238E27FC236}">
                    <a16:creationId xmlns:a16="http://schemas.microsoft.com/office/drawing/2014/main" id="{D38571A6-9BED-4AB7-B2D4-E94869E94441}"/>
                  </a:ext>
                </a:extLst>
              </p:cNvPr>
              <p:cNvSpPr>
                <a:spLocks/>
              </p:cNvSpPr>
              <p:nvPr/>
            </p:nvSpPr>
            <p:spPr bwMode="auto">
              <a:xfrm>
                <a:off x="194" y="1231"/>
                <a:ext cx="33" cy="12"/>
              </a:xfrm>
              <a:custGeom>
                <a:avLst/>
                <a:gdLst>
                  <a:gd name="T0" fmla="*/ 0 w 14"/>
                  <a:gd name="T1" fmla="*/ 0 h 5"/>
                  <a:gd name="T2" fmla="*/ 0 w 14"/>
                  <a:gd name="T3" fmla="*/ 0 h 5"/>
                  <a:gd name="T4" fmla="*/ 1 w 14"/>
                  <a:gd name="T5" fmla="*/ 1 h 5"/>
                  <a:gd name="T6" fmla="*/ 14 w 14"/>
                  <a:gd name="T7" fmla="*/ 5 h 5"/>
                  <a:gd name="T8" fmla="*/ 0 w 14"/>
                  <a:gd name="T9" fmla="*/ 0 h 5"/>
                </a:gdLst>
                <a:ahLst/>
                <a:cxnLst>
                  <a:cxn ang="0">
                    <a:pos x="T0" y="T1"/>
                  </a:cxn>
                  <a:cxn ang="0">
                    <a:pos x="T2" y="T3"/>
                  </a:cxn>
                  <a:cxn ang="0">
                    <a:pos x="T4" y="T5"/>
                  </a:cxn>
                  <a:cxn ang="0">
                    <a:pos x="T6" y="T7"/>
                  </a:cxn>
                  <a:cxn ang="0">
                    <a:pos x="T8" y="T9"/>
                  </a:cxn>
                </a:cxnLst>
                <a:rect l="0" t="0" r="r" b="b"/>
                <a:pathLst>
                  <a:path w="14" h="5">
                    <a:moveTo>
                      <a:pt x="0" y="0"/>
                    </a:moveTo>
                    <a:cubicBezTo>
                      <a:pt x="0" y="0"/>
                      <a:pt x="0" y="0"/>
                      <a:pt x="0" y="0"/>
                    </a:cubicBezTo>
                    <a:cubicBezTo>
                      <a:pt x="0" y="1"/>
                      <a:pt x="1" y="1"/>
                      <a:pt x="1" y="1"/>
                    </a:cubicBezTo>
                    <a:cubicBezTo>
                      <a:pt x="5" y="3"/>
                      <a:pt x="9" y="4"/>
                      <a:pt x="14" y="5"/>
                    </a:cubicBezTo>
                    <a:cubicBezTo>
                      <a:pt x="9" y="4"/>
                      <a:pt x="4" y="2"/>
                      <a:pt x="0" y="0"/>
                    </a:cubicBezTo>
                  </a:path>
                </a:pathLst>
              </a:custGeom>
              <a:solidFill>
                <a:srgbClr val="ABA6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8" name="Freeform 761">
                <a:extLst>
                  <a:ext uri="{FF2B5EF4-FFF2-40B4-BE49-F238E27FC236}">
                    <a16:creationId xmlns:a16="http://schemas.microsoft.com/office/drawing/2014/main" id="{E24A6230-F0CC-46B0-9A12-A0379B6D09F5}"/>
                  </a:ext>
                </a:extLst>
              </p:cNvPr>
              <p:cNvSpPr>
                <a:spLocks/>
              </p:cNvSpPr>
              <p:nvPr/>
            </p:nvSpPr>
            <p:spPr bwMode="auto">
              <a:xfrm>
                <a:off x="517" y="1214"/>
                <a:ext cx="2" cy="5"/>
              </a:xfrm>
              <a:custGeom>
                <a:avLst/>
                <a:gdLst>
                  <a:gd name="T0" fmla="*/ 1 w 1"/>
                  <a:gd name="T1" fmla="*/ 0 h 2"/>
                  <a:gd name="T2" fmla="*/ 0 w 1"/>
                  <a:gd name="T3" fmla="*/ 0 h 2"/>
                  <a:gd name="T4" fmla="*/ 1 w 1"/>
                  <a:gd name="T5" fmla="*/ 2 h 2"/>
                  <a:gd name="T6" fmla="*/ 1 w 1"/>
                  <a:gd name="T7" fmla="*/ 2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0"/>
                      <a:pt x="1" y="0"/>
                      <a:pt x="0" y="0"/>
                    </a:cubicBezTo>
                    <a:cubicBezTo>
                      <a:pt x="1" y="1"/>
                      <a:pt x="1" y="1"/>
                      <a:pt x="1" y="2"/>
                    </a:cubicBezTo>
                    <a:cubicBezTo>
                      <a:pt x="1" y="2"/>
                      <a:pt x="1" y="2"/>
                      <a:pt x="1" y="2"/>
                    </a:cubicBezTo>
                    <a:cubicBezTo>
                      <a:pt x="1" y="1"/>
                      <a:pt x="1" y="0"/>
                      <a:pt x="1" y="0"/>
                    </a:cubicBezTo>
                  </a:path>
                </a:pathLst>
              </a:custGeom>
              <a:solidFill>
                <a:srgbClr val="C5C1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9" name="Freeform 762">
                <a:extLst>
                  <a:ext uri="{FF2B5EF4-FFF2-40B4-BE49-F238E27FC236}">
                    <a16:creationId xmlns:a16="http://schemas.microsoft.com/office/drawing/2014/main" id="{EA5F97AD-E931-4454-80F5-782FCDE46D87}"/>
                  </a:ext>
                </a:extLst>
              </p:cNvPr>
              <p:cNvSpPr>
                <a:spLocks/>
              </p:cNvSpPr>
              <p:nvPr/>
            </p:nvSpPr>
            <p:spPr bwMode="auto">
              <a:xfrm>
                <a:off x="505" y="1214"/>
                <a:ext cx="14" cy="10"/>
              </a:xfrm>
              <a:custGeom>
                <a:avLst/>
                <a:gdLst>
                  <a:gd name="T0" fmla="*/ 5 w 6"/>
                  <a:gd name="T1" fmla="*/ 0 h 4"/>
                  <a:gd name="T2" fmla="*/ 0 w 6"/>
                  <a:gd name="T3" fmla="*/ 2 h 4"/>
                  <a:gd name="T4" fmla="*/ 1 w 6"/>
                  <a:gd name="T5" fmla="*/ 4 h 4"/>
                  <a:gd name="T6" fmla="*/ 6 w 6"/>
                  <a:gd name="T7" fmla="*/ 2 h 4"/>
                  <a:gd name="T8" fmla="*/ 5 w 6"/>
                  <a:gd name="T9" fmla="*/ 0 h 4"/>
                </a:gdLst>
                <a:ahLst/>
                <a:cxnLst>
                  <a:cxn ang="0">
                    <a:pos x="T0" y="T1"/>
                  </a:cxn>
                  <a:cxn ang="0">
                    <a:pos x="T2" y="T3"/>
                  </a:cxn>
                  <a:cxn ang="0">
                    <a:pos x="T4" y="T5"/>
                  </a:cxn>
                  <a:cxn ang="0">
                    <a:pos x="T6" y="T7"/>
                  </a:cxn>
                  <a:cxn ang="0">
                    <a:pos x="T8" y="T9"/>
                  </a:cxn>
                </a:cxnLst>
                <a:rect l="0" t="0" r="r" b="b"/>
                <a:pathLst>
                  <a:path w="6" h="4">
                    <a:moveTo>
                      <a:pt x="5" y="0"/>
                    </a:moveTo>
                    <a:cubicBezTo>
                      <a:pt x="4" y="1"/>
                      <a:pt x="2" y="2"/>
                      <a:pt x="0" y="2"/>
                    </a:cubicBezTo>
                    <a:cubicBezTo>
                      <a:pt x="0" y="3"/>
                      <a:pt x="1" y="4"/>
                      <a:pt x="1" y="4"/>
                    </a:cubicBezTo>
                    <a:cubicBezTo>
                      <a:pt x="3" y="4"/>
                      <a:pt x="4" y="3"/>
                      <a:pt x="6" y="2"/>
                    </a:cubicBezTo>
                    <a:cubicBezTo>
                      <a:pt x="6" y="1"/>
                      <a:pt x="6" y="1"/>
                      <a:pt x="5" y="0"/>
                    </a:cubicBezTo>
                  </a:path>
                </a:pathLst>
              </a:custGeom>
              <a:solidFill>
                <a:srgbClr val="C5C1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0" name="Freeform 763">
                <a:extLst>
                  <a:ext uri="{FF2B5EF4-FFF2-40B4-BE49-F238E27FC236}">
                    <a16:creationId xmlns:a16="http://schemas.microsoft.com/office/drawing/2014/main" id="{B89251FD-E76F-4D4E-9C72-F4BA2A4C0208}"/>
                  </a:ext>
                </a:extLst>
              </p:cNvPr>
              <p:cNvSpPr>
                <a:spLocks/>
              </p:cNvSpPr>
              <p:nvPr/>
            </p:nvSpPr>
            <p:spPr bwMode="auto">
              <a:xfrm>
                <a:off x="184" y="1228"/>
                <a:ext cx="3" cy="3"/>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1"/>
                      <a:pt x="0" y="1"/>
                      <a:pt x="1" y="1"/>
                    </a:cubicBezTo>
                    <a:cubicBezTo>
                      <a:pt x="0" y="1"/>
                      <a:pt x="0" y="0"/>
                      <a:pt x="0" y="0"/>
                    </a:cubicBezTo>
                  </a:path>
                </a:pathLst>
              </a:custGeom>
              <a:solidFill>
                <a:srgbClr val="BEB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1" name="Freeform 764">
                <a:extLst>
                  <a:ext uri="{FF2B5EF4-FFF2-40B4-BE49-F238E27FC236}">
                    <a16:creationId xmlns:a16="http://schemas.microsoft.com/office/drawing/2014/main" id="{9B771876-00B7-43DF-89D8-CD150D61B083}"/>
                  </a:ext>
                </a:extLst>
              </p:cNvPr>
              <p:cNvSpPr>
                <a:spLocks/>
              </p:cNvSpPr>
              <p:nvPr/>
            </p:nvSpPr>
            <p:spPr bwMode="auto">
              <a:xfrm>
                <a:off x="17" y="1050"/>
                <a:ext cx="29" cy="54"/>
              </a:xfrm>
              <a:custGeom>
                <a:avLst/>
                <a:gdLst>
                  <a:gd name="T0" fmla="*/ 0 w 12"/>
                  <a:gd name="T1" fmla="*/ 0 h 23"/>
                  <a:gd name="T2" fmla="*/ 10 w 12"/>
                  <a:gd name="T3" fmla="*/ 23 h 23"/>
                  <a:gd name="T4" fmla="*/ 12 w 12"/>
                  <a:gd name="T5" fmla="*/ 22 h 23"/>
                  <a:gd name="T6" fmla="*/ 3 w 12"/>
                  <a:gd name="T7" fmla="*/ 2 h 23"/>
                  <a:gd name="T8" fmla="*/ 0 w 12"/>
                  <a:gd name="T9" fmla="*/ 0 h 23"/>
                </a:gdLst>
                <a:ahLst/>
                <a:cxnLst>
                  <a:cxn ang="0">
                    <a:pos x="T0" y="T1"/>
                  </a:cxn>
                  <a:cxn ang="0">
                    <a:pos x="T2" y="T3"/>
                  </a:cxn>
                  <a:cxn ang="0">
                    <a:pos x="T4" y="T5"/>
                  </a:cxn>
                  <a:cxn ang="0">
                    <a:pos x="T6" y="T7"/>
                  </a:cxn>
                  <a:cxn ang="0">
                    <a:pos x="T8" y="T9"/>
                  </a:cxn>
                </a:cxnLst>
                <a:rect l="0" t="0" r="r" b="b"/>
                <a:pathLst>
                  <a:path w="12" h="23">
                    <a:moveTo>
                      <a:pt x="0" y="0"/>
                    </a:moveTo>
                    <a:cubicBezTo>
                      <a:pt x="3" y="8"/>
                      <a:pt x="6" y="16"/>
                      <a:pt x="10" y="23"/>
                    </a:cubicBezTo>
                    <a:cubicBezTo>
                      <a:pt x="11" y="23"/>
                      <a:pt x="11" y="22"/>
                      <a:pt x="12" y="22"/>
                    </a:cubicBezTo>
                    <a:cubicBezTo>
                      <a:pt x="8" y="16"/>
                      <a:pt x="6" y="9"/>
                      <a:pt x="3" y="2"/>
                    </a:cubicBezTo>
                    <a:cubicBezTo>
                      <a:pt x="2" y="1"/>
                      <a:pt x="1" y="1"/>
                      <a:pt x="0" y="0"/>
                    </a:cubicBezTo>
                  </a:path>
                </a:pathLst>
              </a:custGeom>
              <a:solidFill>
                <a:srgbClr val="AAA8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2" name="Freeform 765">
                <a:extLst>
                  <a:ext uri="{FF2B5EF4-FFF2-40B4-BE49-F238E27FC236}">
                    <a16:creationId xmlns:a16="http://schemas.microsoft.com/office/drawing/2014/main" id="{09140F7A-BCED-45A9-A7E2-D25EF60A73FD}"/>
                  </a:ext>
                </a:extLst>
              </p:cNvPr>
              <p:cNvSpPr>
                <a:spLocks/>
              </p:cNvSpPr>
              <p:nvPr/>
            </p:nvSpPr>
            <p:spPr bwMode="auto">
              <a:xfrm>
                <a:off x="412" y="49"/>
                <a:ext cx="74" cy="183"/>
              </a:xfrm>
              <a:custGeom>
                <a:avLst/>
                <a:gdLst>
                  <a:gd name="T0" fmla="*/ 31 w 31"/>
                  <a:gd name="T1" fmla="*/ 0 h 77"/>
                  <a:gd name="T2" fmla="*/ 21 w 31"/>
                  <a:gd name="T3" fmla="*/ 3 h 77"/>
                  <a:gd name="T4" fmla="*/ 16 w 31"/>
                  <a:gd name="T5" fmla="*/ 8 h 77"/>
                  <a:gd name="T6" fmla="*/ 22 w 31"/>
                  <a:gd name="T7" fmla="*/ 7 h 77"/>
                  <a:gd name="T8" fmla="*/ 22 w 31"/>
                  <a:gd name="T9" fmla="*/ 7 h 77"/>
                  <a:gd name="T10" fmla="*/ 22 w 31"/>
                  <a:gd name="T11" fmla="*/ 7 h 77"/>
                  <a:gd name="T12" fmla="*/ 22 w 31"/>
                  <a:gd name="T13" fmla="*/ 7 h 77"/>
                  <a:gd name="T14" fmla="*/ 22 w 31"/>
                  <a:gd name="T15" fmla="*/ 6 h 77"/>
                  <a:gd name="T16" fmla="*/ 5 w 31"/>
                  <a:gd name="T17" fmla="*/ 73 h 77"/>
                  <a:gd name="T18" fmla="*/ 10 w 31"/>
                  <a:gd name="T19" fmla="*/ 77 h 77"/>
                  <a:gd name="T20" fmla="*/ 31 w 31"/>
                  <a:gd name="T2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77">
                    <a:moveTo>
                      <a:pt x="31" y="0"/>
                    </a:moveTo>
                    <a:cubicBezTo>
                      <a:pt x="28" y="1"/>
                      <a:pt x="25" y="2"/>
                      <a:pt x="21" y="3"/>
                    </a:cubicBezTo>
                    <a:cubicBezTo>
                      <a:pt x="19" y="4"/>
                      <a:pt x="18" y="6"/>
                      <a:pt x="16" y="8"/>
                    </a:cubicBezTo>
                    <a:cubicBezTo>
                      <a:pt x="18" y="8"/>
                      <a:pt x="20" y="7"/>
                      <a:pt x="22" y="7"/>
                    </a:cubicBezTo>
                    <a:cubicBezTo>
                      <a:pt x="22" y="7"/>
                      <a:pt x="22" y="7"/>
                      <a:pt x="22" y="7"/>
                    </a:cubicBezTo>
                    <a:cubicBezTo>
                      <a:pt x="22" y="7"/>
                      <a:pt x="22" y="7"/>
                      <a:pt x="22" y="7"/>
                    </a:cubicBezTo>
                    <a:cubicBezTo>
                      <a:pt x="22" y="7"/>
                      <a:pt x="22" y="7"/>
                      <a:pt x="22" y="7"/>
                    </a:cubicBezTo>
                    <a:cubicBezTo>
                      <a:pt x="22" y="6"/>
                      <a:pt x="22" y="6"/>
                      <a:pt x="22" y="6"/>
                    </a:cubicBezTo>
                    <a:cubicBezTo>
                      <a:pt x="25" y="6"/>
                      <a:pt x="0" y="31"/>
                      <a:pt x="5" y="73"/>
                    </a:cubicBezTo>
                    <a:cubicBezTo>
                      <a:pt x="8" y="74"/>
                      <a:pt x="9" y="75"/>
                      <a:pt x="10" y="77"/>
                    </a:cubicBezTo>
                    <a:cubicBezTo>
                      <a:pt x="3" y="39"/>
                      <a:pt x="21" y="12"/>
                      <a:pt x="31" y="0"/>
                    </a:cubicBezTo>
                  </a:path>
                </a:pathLst>
              </a:custGeom>
              <a:solidFill>
                <a:srgbClr val="D0CD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3" name="Freeform 766">
                <a:extLst>
                  <a:ext uri="{FF2B5EF4-FFF2-40B4-BE49-F238E27FC236}">
                    <a16:creationId xmlns:a16="http://schemas.microsoft.com/office/drawing/2014/main" id="{35F005FB-E239-4D14-A389-250AFD3EB296}"/>
                  </a:ext>
                </a:extLst>
              </p:cNvPr>
              <p:cNvSpPr>
                <a:spLocks noEditPoints="1"/>
              </p:cNvSpPr>
              <p:nvPr/>
            </p:nvSpPr>
            <p:spPr bwMode="auto">
              <a:xfrm>
                <a:off x="390" y="56"/>
                <a:ext cx="72" cy="159"/>
              </a:xfrm>
              <a:custGeom>
                <a:avLst/>
                <a:gdLst>
                  <a:gd name="T0" fmla="*/ 2 w 30"/>
                  <a:gd name="T1" fmla="*/ 42 h 67"/>
                  <a:gd name="T2" fmla="*/ 0 w 30"/>
                  <a:gd name="T3" fmla="*/ 67 h 67"/>
                  <a:gd name="T4" fmla="*/ 5 w 30"/>
                  <a:gd name="T5" fmla="*/ 67 h 67"/>
                  <a:gd name="T6" fmla="*/ 2 w 30"/>
                  <a:gd name="T7" fmla="*/ 42 h 67"/>
                  <a:gd name="T8" fmla="*/ 30 w 30"/>
                  <a:gd name="T9" fmla="*/ 0 h 67"/>
                  <a:gd name="T10" fmla="*/ 20 w 30"/>
                  <a:gd name="T11" fmla="*/ 1 h 67"/>
                  <a:gd name="T12" fmla="*/ 13 w 30"/>
                  <a:gd name="T13" fmla="*/ 2 h 67"/>
                  <a:gd name="T14" fmla="*/ 11 w 30"/>
                  <a:gd name="T15" fmla="*/ 6 h 67"/>
                  <a:gd name="T16" fmla="*/ 25 w 30"/>
                  <a:gd name="T17" fmla="*/ 5 h 67"/>
                  <a:gd name="T18" fmla="*/ 30 w 30"/>
                  <a:gd name="T1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67">
                    <a:moveTo>
                      <a:pt x="2" y="42"/>
                    </a:moveTo>
                    <a:cubicBezTo>
                      <a:pt x="1" y="51"/>
                      <a:pt x="0" y="60"/>
                      <a:pt x="0" y="67"/>
                    </a:cubicBezTo>
                    <a:cubicBezTo>
                      <a:pt x="2" y="67"/>
                      <a:pt x="3" y="67"/>
                      <a:pt x="5" y="67"/>
                    </a:cubicBezTo>
                    <a:cubicBezTo>
                      <a:pt x="3" y="60"/>
                      <a:pt x="2" y="52"/>
                      <a:pt x="2" y="42"/>
                    </a:cubicBezTo>
                    <a:moveTo>
                      <a:pt x="30" y="0"/>
                    </a:moveTo>
                    <a:cubicBezTo>
                      <a:pt x="27" y="0"/>
                      <a:pt x="24" y="1"/>
                      <a:pt x="20" y="1"/>
                    </a:cubicBezTo>
                    <a:cubicBezTo>
                      <a:pt x="18" y="2"/>
                      <a:pt x="15" y="2"/>
                      <a:pt x="13" y="2"/>
                    </a:cubicBezTo>
                    <a:cubicBezTo>
                      <a:pt x="12" y="4"/>
                      <a:pt x="11" y="5"/>
                      <a:pt x="11" y="6"/>
                    </a:cubicBezTo>
                    <a:cubicBezTo>
                      <a:pt x="15" y="6"/>
                      <a:pt x="20" y="6"/>
                      <a:pt x="25" y="5"/>
                    </a:cubicBezTo>
                    <a:cubicBezTo>
                      <a:pt x="27" y="3"/>
                      <a:pt x="28" y="1"/>
                      <a:pt x="30" y="0"/>
                    </a:cubicBezTo>
                  </a:path>
                </a:pathLst>
              </a:custGeom>
              <a:solidFill>
                <a:srgbClr val="D8D4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4" name="Freeform 767">
                <a:extLst>
                  <a:ext uri="{FF2B5EF4-FFF2-40B4-BE49-F238E27FC236}">
                    <a16:creationId xmlns:a16="http://schemas.microsoft.com/office/drawing/2014/main" id="{17AB99BC-93CC-4B77-BEE8-3556F6DE5AC5}"/>
                  </a:ext>
                </a:extLst>
              </p:cNvPr>
              <p:cNvSpPr>
                <a:spLocks/>
              </p:cNvSpPr>
              <p:nvPr/>
            </p:nvSpPr>
            <p:spPr bwMode="auto">
              <a:xfrm>
                <a:off x="364" y="61"/>
                <a:ext cx="57" cy="154"/>
              </a:xfrm>
              <a:custGeom>
                <a:avLst/>
                <a:gdLst>
                  <a:gd name="T0" fmla="*/ 24 w 24"/>
                  <a:gd name="T1" fmla="*/ 0 h 65"/>
                  <a:gd name="T2" fmla="*/ 9 w 24"/>
                  <a:gd name="T3" fmla="*/ 1 h 65"/>
                  <a:gd name="T4" fmla="*/ 7 w 24"/>
                  <a:gd name="T5" fmla="*/ 1 h 65"/>
                  <a:gd name="T6" fmla="*/ 6 w 24"/>
                  <a:gd name="T7" fmla="*/ 1 h 65"/>
                  <a:gd name="T8" fmla="*/ 5 w 24"/>
                  <a:gd name="T9" fmla="*/ 64 h 65"/>
                  <a:gd name="T10" fmla="*/ 11 w 24"/>
                  <a:gd name="T11" fmla="*/ 65 h 65"/>
                  <a:gd name="T12" fmla="*/ 13 w 24"/>
                  <a:gd name="T13" fmla="*/ 40 h 65"/>
                  <a:gd name="T14" fmla="*/ 15 w 24"/>
                  <a:gd name="T15" fmla="*/ 4 h 65"/>
                  <a:gd name="T16" fmla="*/ 20 w 24"/>
                  <a:gd name="T17" fmla="*/ 4 h 65"/>
                  <a:gd name="T18" fmla="*/ 22 w 24"/>
                  <a:gd name="T19" fmla="*/ 4 h 65"/>
                  <a:gd name="T20" fmla="*/ 24 w 24"/>
                  <a:gd name="T2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65">
                    <a:moveTo>
                      <a:pt x="24" y="0"/>
                    </a:moveTo>
                    <a:cubicBezTo>
                      <a:pt x="18" y="1"/>
                      <a:pt x="12" y="1"/>
                      <a:pt x="9" y="1"/>
                    </a:cubicBezTo>
                    <a:cubicBezTo>
                      <a:pt x="8" y="1"/>
                      <a:pt x="7" y="1"/>
                      <a:pt x="7" y="1"/>
                    </a:cubicBezTo>
                    <a:cubicBezTo>
                      <a:pt x="6" y="1"/>
                      <a:pt x="6" y="1"/>
                      <a:pt x="6" y="1"/>
                    </a:cubicBezTo>
                    <a:cubicBezTo>
                      <a:pt x="1" y="3"/>
                      <a:pt x="0" y="36"/>
                      <a:pt x="5" y="64"/>
                    </a:cubicBezTo>
                    <a:cubicBezTo>
                      <a:pt x="7" y="64"/>
                      <a:pt x="9" y="64"/>
                      <a:pt x="11" y="65"/>
                    </a:cubicBezTo>
                    <a:cubicBezTo>
                      <a:pt x="11" y="58"/>
                      <a:pt x="12" y="49"/>
                      <a:pt x="13" y="40"/>
                    </a:cubicBezTo>
                    <a:cubicBezTo>
                      <a:pt x="12" y="29"/>
                      <a:pt x="13" y="18"/>
                      <a:pt x="15" y="4"/>
                    </a:cubicBezTo>
                    <a:cubicBezTo>
                      <a:pt x="15" y="4"/>
                      <a:pt x="17" y="4"/>
                      <a:pt x="20" y="4"/>
                    </a:cubicBezTo>
                    <a:cubicBezTo>
                      <a:pt x="20" y="4"/>
                      <a:pt x="21" y="4"/>
                      <a:pt x="22" y="4"/>
                    </a:cubicBezTo>
                    <a:cubicBezTo>
                      <a:pt x="22" y="3"/>
                      <a:pt x="23" y="2"/>
                      <a:pt x="24" y="0"/>
                    </a:cubicBezTo>
                  </a:path>
                </a:pathLst>
              </a:custGeom>
              <a:solidFill>
                <a:srgbClr val="E7E4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5" name="Freeform 768">
                <a:extLst>
                  <a:ext uri="{FF2B5EF4-FFF2-40B4-BE49-F238E27FC236}">
                    <a16:creationId xmlns:a16="http://schemas.microsoft.com/office/drawing/2014/main" id="{BBE0793F-70CE-4700-9828-4745B601E4D9}"/>
                  </a:ext>
                </a:extLst>
              </p:cNvPr>
              <p:cNvSpPr>
                <a:spLocks noEditPoints="1"/>
              </p:cNvSpPr>
              <p:nvPr/>
            </p:nvSpPr>
            <p:spPr bwMode="auto">
              <a:xfrm>
                <a:off x="24" y="235"/>
                <a:ext cx="648" cy="1017"/>
              </a:xfrm>
              <a:custGeom>
                <a:avLst/>
                <a:gdLst>
                  <a:gd name="T0" fmla="*/ 131 w 271"/>
                  <a:gd name="T1" fmla="*/ 427 h 427"/>
                  <a:gd name="T2" fmla="*/ 132 w 271"/>
                  <a:gd name="T3" fmla="*/ 427 h 427"/>
                  <a:gd name="T4" fmla="*/ 131 w 271"/>
                  <a:gd name="T5" fmla="*/ 427 h 427"/>
                  <a:gd name="T6" fmla="*/ 131 w 271"/>
                  <a:gd name="T7" fmla="*/ 427 h 427"/>
                  <a:gd name="T8" fmla="*/ 131 w 271"/>
                  <a:gd name="T9" fmla="*/ 427 h 427"/>
                  <a:gd name="T10" fmla="*/ 131 w 271"/>
                  <a:gd name="T11" fmla="*/ 427 h 427"/>
                  <a:gd name="T12" fmla="*/ 131 w 271"/>
                  <a:gd name="T13" fmla="*/ 427 h 427"/>
                  <a:gd name="T14" fmla="*/ 131 w 271"/>
                  <a:gd name="T15" fmla="*/ 427 h 427"/>
                  <a:gd name="T16" fmla="*/ 131 w 271"/>
                  <a:gd name="T17" fmla="*/ 427 h 427"/>
                  <a:gd name="T18" fmla="*/ 131 w 271"/>
                  <a:gd name="T19" fmla="*/ 427 h 427"/>
                  <a:gd name="T20" fmla="*/ 131 w 271"/>
                  <a:gd name="T21" fmla="*/ 427 h 427"/>
                  <a:gd name="T22" fmla="*/ 131 w 271"/>
                  <a:gd name="T23" fmla="*/ 427 h 427"/>
                  <a:gd name="T24" fmla="*/ 130 w 271"/>
                  <a:gd name="T25" fmla="*/ 427 h 427"/>
                  <a:gd name="T26" fmla="*/ 131 w 271"/>
                  <a:gd name="T27" fmla="*/ 427 h 427"/>
                  <a:gd name="T28" fmla="*/ 130 w 271"/>
                  <a:gd name="T29" fmla="*/ 427 h 427"/>
                  <a:gd name="T30" fmla="*/ 130 w 271"/>
                  <a:gd name="T31" fmla="*/ 427 h 427"/>
                  <a:gd name="T32" fmla="*/ 130 w 271"/>
                  <a:gd name="T33" fmla="*/ 427 h 427"/>
                  <a:gd name="T34" fmla="*/ 130 w 271"/>
                  <a:gd name="T35" fmla="*/ 427 h 427"/>
                  <a:gd name="T36" fmla="*/ 130 w 271"/>
                  <a:gd name="T37" fmla="*/ 427 h 427"/>
                  <a:gd name="T38" fmla="*/ 130 w 271"/>
                  <a:gd name="T39" fmla="*/ 427 h 427"/>
                  <a:gd name="T40" fmla="*/ 130 w 271"/>
                  <a:gd name="T41" fmla="*/ 427 h 427"/>
                  <a:gd name="T42" fmla="*/ 271 w 271"/>
                  <a:gd name="T43" fmla="*/ 293 h 427"/>
                  <a:gd name="T44" fmla="*/ 132 w 271"/>
                  <a:gd name="T45" fmla="*/ 427 h 427"/>
                  <a:gd name="T46" fmla="*/ 132 w 271"/>
                  <a:gd name="T47" fmla="*/ 427 h 427"/>
                  <a:gd name="T48" fmla="*/ 132 w 271"/>
                  <a:gd name="T49" fmla="*/ 427 h 427"/>
                  <a:gd name="T50" fmla="*/ 271 w 271"/>
                  <a:gd name="T51" fmla="*/ 293 h 427"/>
                  <a:gd name="T52" fmla="*/ 271 w 271"/>
                  <a:gd name="T53" fmla="*/ 293 h 427"/>
                  <a:gd name="T54" fmla="*/ 271 w 271"/>
                  <a:gd name="T55" fmla="*/ 293 h 427"/>
                  <a:gd name="T56" fmla="*/ 159 w 271"/>
                  <a:gd name="T57" fmla="*/ 130 h 427"/>
                  <a:gd name="T58" fmla="*/ 151 w 271"/>
                  <a:gd name="T59" fmla="*/ 132 h 427"/>
                  <a:gd name="T60" fmla="*/ 177 w 271"/>
                  <a:gd name="T61" fmla="*/ 148 h 427"/>
                  <a:gd name="T62" fmla="*/ 86 w 271"/>
                  <a:gd name="T63" fmla="*/ 379 h 427"/>
                  <a:gd name="T64" fmla="*/ 0 w 271"/>
                  <a:gd name="T65" fmla="*/ 344 h 427"/>
                  <a:gd name="T66" fmla="*/ 130 w 271"/>
                  <a:gd name="T67" fmla="*/ 427 h 427"/>
                  <a:gd name="T68" fmla="*/ 10 w 271"/>
                  <a:gd name="T69" fmla="*/ 366 h 427"/>
                  <a:gd name="T70" fmla="*/ 96 w 271"/>
                  <a:gd name="T71" fmla="*/ 387 h 427"/>
                  <a:gd name="T72" fmla="*/ 229 w 271"/>
                  <a:gd name="T73" fmla="*/ 247 h 427"/>
                  <a:gd name="T74" fmla="*/ 159 w 271"/>
                  <a:gd name="T75" fmla="*/ 130 h 427"/>
                  <a:gd name="T76" fmla="*/ 162 w 271"/>
                  <a:gd name="T77" fmla="*/ 6 h 427"/>
                  <a:gd name="T78" fmla="*/ 154 w 271"/>
                  <a:gd name="T79" fmla="*/ 8 h 427"/>
                  <a:gd name="T80" fmla="*/ 156 w 271"/>
                  <a:gd name="T81" fmla="*/ 19 h 427"/>
                  <a:gd name="T82" fmla="*/ 157 w 271"/>
                  <a:gd name="T83" fmla="*/ 20 h 427"/>
                  <a:gd name="T84" fmla="*/ 128 w 271"/>
                  <a:gd name="T85" fmla="*/ 120 h 427"/>
                  <a:gd name="T86" fmla="*/ 133 w 271"/>
                  <a:gd name="T87" fmla="*/ 126 h 427"/>
                  <a:gd name="T88" fmla="*/ 145 w 271"/>
                  <a:gd name="T89" fmla="*/ 126 h 427"/>
                  <a:gd name="T90" fmla="*/ 131 w 271"/>
                  <a:gd name="T91" fmla="*/ 123 h 427"/>
                  <a:gd name="T92" fmla="*/ 131 w 271"/>
                  <a:gd name="T93" fmla="*/ 120 h 427"/>
                  <a:gd name="T94" fmla="*/ 171 w 271"/>
                  <a:gd name="T95" fmla="*/ 75 h 427"/>
                  <a:gd name="T96" fmla="*/ 164 w 271"/>
                  <a:gd name="T97" fmla="*/ 10 h 427"/>
                  <a:gd name="T98" fmla="*/ 162 w 271"/>
                  <a:gd name="T99" fmla="*/ 6 h 427"/>
                  <a:gd name="T100" fmla="*/ 172 w 271"/>
                  <a:gd name="T101" fmla="*/ 0 h 427"/>
                  <a:gd name="T102" fmla="*/ 172 w 271"/>
                  <a:gd name="T103" fmla="*/ 0 h 427"/>
                  <a:gd name="T104" fmla="*/ 174 w 271"/>
                  <a:gd name="T105" fmla="*/ 8 h 427"/>
                  <a:gd name="T106" fmla="*/ 174 w 271"/>
                  <a:gd name="T107" fmla="*/ 8 h 427"/>
                  <a:gd name="T108" fmla="*/ 172 w 271"/>
                  <a:gd name="T109"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1" h="427">
                    <a:moveTo>
                      <a:pt x="131" y="427"/>
                    </a:moveTo>
                    <a:cubicBezTo>
                      <a:pt x="132" y="427"/>
                      <a:pt x="132" y="427"/>
                      <a:pt x="132" y="427"/>
                    </a:cubicBezTo>
                    <a:cubicBezTo>
                      <a:pt x="132" y="427"/>
                      <a:pt x="132" y="427"/>
                      <a:pt x="131" y="427"/>
                    </a:cubicBezTo>
                    <a:moveTo>
                      <a:pt x="131" y="427"/>
                    </a:moveTo>
                    <a:cubicBezTo>
                      <a:pt x="131" y="427"/>
                      <a:pt x="131" y="427"/>
                      <a:pt x="131" y="427"/>
                    </a:cubicBezTo>
                    <a:cubicBezTo>
                      <a:pt x="131" y="427"/>
                      <a:pt x="131" y="427"/>
                      <a:pt x="131" y="427"/>
                    </a:cubicBezTo>
                    <a:moveTo>
                      <a:pt x="131" y="427"/>
                    </a:moveTo>
                    <a:cubicBezTo>
                      <a:pt x="131" y="427"/>
                      <a:pt x="131" y="427"/>
                      <a:pt x="131" y="427"/>
                    </a:cubicBezTo>
                    <a:cubicBezTo>
                      <a:pt x="131" y="427"/>
                      <a:pt x="131" y="427"/>
                      <a:pt x="131" y="427"/>
                    </a:cubicBezTo>
                    <a:moveTo>
                      <a:pt x="131" y="427"/>
                    </a:moveTo>
                    <a:cubicBezTo>
                      <a:pt x="131" y="427"/>
                      <a:pt x="131" y="427"/>
                      <a:pt x="131" y="427"/>
                    </a:cubicBezTo>
                    <a:cubicBezTo>
                      <a:pt x="131" y="427"/>
                      <a:pt x="131" y="427"/>
                      <a:pt x="131" y="427"/>
                    </a:cubicBezTo>
                    <a:moveTo>
                      <a:pt x="130" y="427"/>
                    </a:moveTo>
                    <a:cubicBezTo>
                      <a:pt x="131" y="427"/>
                      <a:pt x="131" y="427"/>
                      <a:pt x="131" y="427"/>
                    </a:cubicBezTo>
                    <a:cubicBezTo>
                      <a:pt x="131" y="427"/>
                      <a:pt x="131" y="427"/>
                      <a:pt x="130" y="427"/>
                    </a:cubicBezTo>
                    <a:moveTo>
                      <a:pt x="130" y="427"/>
                    </a:moveTo>
                    <a:cubicBezTo>
                      <a:pt x="130" y="427"/>
                      <a:pt x="130" y="427"/>
                      <a:pt x="130" y="427"/>
                    </a:cubicBezTo>
                    <a:cubicBezTo>
                      <a:pt x="130" y="427"/>
                      <a:pt x="130" y="427"/>
                      <a:pt x="130" y="427"/>
                    </a:cubicBezTo>
                    <a:moveTo>
                      <a:pt x="130" y="427"/>
                    </a:moveTo>
                    <a:cubicBezTo>
                      <a:pt x="130" y="427"/>
                      <a:pt x="130" y="427"/>
                      <a:pt x="130" y="427"/>
                    </a:cubicBezTo>
                    <a:cubicBezTo>
                      <a:pt x="130" y="427"/>
                      <a:pt x="130" y="427"/>
                      <a:pt x="130" y="427"/>
                    </a:cubicBezTo>
                    <a:moveTo>
                      <a:pt x="271" y="293"/>
                    </a:moveTo>
                    <a:cubicBezTo>
                      <a:pt x="271" y="377"/>
                      <a:pt x="219" y="427"/>
                      <a:pt x="132" y="427"/>
                    </a:cubicBezTo>
                    <a:cubicBezTo>
                      <a:pt x="132" y="427"/>
                      <a:pt x="132" y="427"/>
                      <a:pt x="132" y="427"/>
                    </a:cubicBezTo>
                    <a:cubicBezTo>
                      <a:pt x="132" y="427"/>
                      <a:pt x="132" y="427"/>
                      <a:pt x="132" y="427"/>
                    </a:cubicBezTo>
                    <a:cubicBezTo>
                      <a:pt x="219" y="427"/>
                      <a:pt x="271" y="377"/>
                      <a:pt x="271" y="293"/>
                    </a:cubicBezTo>
                    <a:cubicBezTo>
                      <a:pt x="271" y="293"/>
                      <a:pt x="271" y="293"/>
                      <a:pt x="271" y="293"/>
                    </a:cubicBezTo>
                    <a:cubicBezTo>
                      <a:pt x="271" y="293"/>
                      <a:pt x="271" y="293"/>
                      <a:pt x="271" y="293"/>
                    </a:cubicBezTo>
                    <a:moveTo>
                      <a:pt x="159" y="130"/>
                    </a:moveTo>
                    <a:cubicBezTo>
                      <a:pt x="156" y="131"/>
                      <a:pt x="154" y="131"/>
                      <a:pt x="151" y="132"/>
                    </a:cubicBezTo>
                    <a:cubicBezTo>
                      <a:pt x="159" y="135"/>
                      <a:pt x="169" y="141"/>
                      <a:pt x="177" y="148"/>
                    </a:cubicBezTo>
                    <a:cubicBezTo>
                      <a:pt x="257" y="217"/>
                      <a:pt x="192" y="379"/>
                      <a:pt x="86" y="379"/>
                    </a:cubicBezTo>
                    <a:cubicBezTo>
                      <a:pt x="60" y="379"/>
                      <a:pt x="30" y="368"/>
                      <a:pt x="0" y="344"/>
                    </a:cubicBezTo>
                    <a:cubicBezTo>
                      <a:pt x="17" y="396"/>
                      <a:pt x="63" y="426"/>
                      <a:pt x="130" y="427"/>
                    </a:cubicBezTo>
                    <a:cubicBezTo>
                      <a:pt x="73" y="426"/>
                      <a:pt x="31" y="404"/>
                      <a:pt x="10" y="366"/>
                    </a:cubicBezTo>
                    <a:cubicBezTo>
                      <a:pt x="40" y="381"/>
                      <a:pt x="69" y="387"/>
                      <a:pt x="96" y="387"/>
                    </a:cubicBezTo>
                    <a:cubicBezTo>
                      <a:pt x="174" y="387"/>
                      <a:pt x="229" y="327"/>
                      <a:pt x="229" y="247"/>
                    </a:cubicBezTo>
                    <a:cubicBezTo>
                      <a:pt x="228" y="170"/>
                      <a:pt x="188" y="141"/>
                      <a:pt x="159" y="130"/>
                    </a:cubicBezTo>
                    <a:moveTo>
                      <a:pt x="162" y="6"/>
                    </a:moveTo>
                    <a:cubicBezTo>
                      <a:pt x="160" y="7"/>
                      <a:pt x="157" y="7"/>
                      <a:pt x="154" y="8"/>
                    </a:cubicBezTo>
                    <a:cubicBezTo>
                      <a:pt x="155" y="11"/>
                      <a:pt x="156" y="15"/>
                      <a:pt x="156" y="19"/>
                    </a:cubicBezTo>
                    <a:cubicBezTo>
                      <a:pt x="157" y="19"/>
                      <a:pt x="157" y="20"/>
                      <a:pt x="157" y="20"/>
                    </a:cubicBezTo>
                    <a:cubicBezTo>
                      <a:pt x="173" y="43"/>
                      <a:pt x="163" y="111"/>
                      <a:pt x="128" y="120"/>
                    </a:cubicBezTo>
                    <a:cubicBezTo>
                      <a:pt x="107" y="125"/>
                      <a:pt x="115" y="122"/>
                      <a:pt x="133" y="126"/>
                    </a:cubicBezTo>
                    <a:cubicBezTo>
                      <a:pt x="137" y="126"/>
                      <a:pt x="141" y="126"/>
                      <a:pt x="145" y="126"/>
                    </a:cubicBezTo>
                    <a:cubicBezTo>
                      <a:pt x="137" y="124"/>
                      <a:pt x="131" y="123"/>
                      <a:pt x="131" y="123"/>
                    </a:cubicBezTo>
                    <a:cubicBezTo>
                      <a:pt x="131" y="120"/>
                      <a:pt x="131" y="120"/>
                      <a:pt x="131" y="120"/>
                    </a:cubicBezTo>
                    <a:cubicBezTo>
                      <a:pt x="131" y="120"/>
                      <a:pt x="158" y="117"/>
                      <a:pt x="171" y="75"/>
                    </a:cubicBezTo>
                    <a:cubicBezTo>
                      <a:pt x="178" y="54"/>
                      <a:pt x="172" y="29"/>
                      <a:pt x="164" y="10"/>
                    </a:cubicBezTo>
                    <a:cubicBezTo>
                      <a:pt x="163" y="9"/>
                      <a:pt x="163" y="7"/>
                      <a:pt x="162" y="6"/>
                    </a:cubicBezTo>
                    <a:moveTo>
                      <a:pt x="172" y="0"/>
                    </a:moveTo>
                    <a:cubicBezTo>
                      <a:pt x="172" y="0"/>
                      <a:pt x="172" y="0"/>
                      <a:pt x="172" y="0"/>
                    </a:cubicBezTo>
                    <a:cubicBezTo>
                      <a:pt x="172" y="3"/>
                      <a:pt x="173" y="5"/>
                      <a:pt x="174" y="8"/>
                    </a:cubicBezTo>
                    <a:cubicBezTo>
                      <a:pt x="174" y="8"/>
                      <a:pt x="174" y="8"/>
                      <a:pt x="174" y="8"/>
                    </a:cubicBezTo>
                    <a:cubicBezTo>
                      <a:pt x="173" y="5"/>
                      <a:pt x="172" y="3"/>
                      <a:pt x="172" y="0"/>
                    </a:cubicBezTo>
                  </a:path>
                </a:pathLst>
              </a:custGeom>
              <a:solidFill>
                <a:srgbClr val="B38C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6" name="Freeform 769">
                <a:extLst>
                  <a:ext uri="{FF2B5EF4-FFF2-40B4-BE49-F238E27FC236}">
                    <a16:creationId xmlns:a16="http://schemas.microsoft.com/office/drawing/2014/main" id="{C539D90D-B034-4A8D-A6BE-76455E1C8082}"/>
                  </a:ext>
                </a:extLst>
              </p:cNvPr>
              <p:cNvSpPr>
                <a:spLocks noEditPoints="1"/>
              </p:cNvSpPr>
              <p:nvPr/>
            </p:nvSpPr>
            <p:spPr bwMode="auto">
              <a:xfrm>
                <a:off x="48" y="235"/>
                <a:ext cx="624" cy="1017"/>
              </a:xfrm>
              <a:custGeom>
                <a:avLst/>
                <a:gdLst>
                  <a:gd name="T0" fmla="*/ 156 w 261"/>
                  <a:gd name="T1" fmla="*/ 112 h 427"/>
                  <a:gd name="T2" fmla="*/ 162 w 261"/>
                  <a:gd name="T3" fmla="*/ 0 h 427"/>
                  <a:gd name="T4" fmla="*/ 162 w 261"/>
                  <a:gd name="T5" fmla="*/ 0 h 427"/>
                  <a:gd name="T6" fmla="*/ 162 w 261"/>
                  <a:gd name="T7" fmla="*/ 0 h 427"/>
                  <a:gd name="T8" fmla="*/ 159 w 261"/>
                  <a:gd name="T9" fmla="*/ 3 h 427"/>
                  <a:gd name="T10" fmla="*/ 154 w 261"/>
                  <a:gd name="T11" fmla="*/ 10 h 427"/>
                  <a:gd name="T12" fmla="*/ 121 w 261"/>
                  <a:gd name="T13" fmla="*/ 120 h 427"/>
                  <a:gd name="T14" fmla="*/ 135 w 261"/>
                  <a:gd name="T15" fmla="*/ 126 h 427"/>
                  <a:gd name="T16" fmla="*/ 167 w 261"/>
                  <a:gd name="T17" fmla="*/ 116 h 427"/>
                  <a:gd name="T18" fmla="*/ 166 w 261"/>
                  <a:gd name="T19" fmla="*/ 123 h 427"/>
                  <a:gd name="T20" fmla="*/ 226 w 261"/>
                  <a:gd name="T21" fmla="*/ 195 h 427"/>
                  <a:gd name="T22" fmla="*/ 149 w 261"/>
                  <a:gd name="T23" fmla="*/ 130 h 427"/>
                  <a:gd name="T24" fmla="*/ 86 w 261"/>
                  <a:gd name="T25" fmla="*/ 387 h 427"/>
                  <a:gd name="T26" fmla="*/ 120 w 261"/>
                  <a:gd name="T27" fmla="*/ 427 h 427"/>
                  <a:gd name="T28" fmla="*/ 120 w 261"/>
                  <a:gd name="T29" fmla="*/ 427 h 427"/>
                  <a:gd name="T30" fmla="*/ 120 w 261"/>
                  <a:gd name="T31" fmla="*/ 427 h 427"/>
                  <a:gd name="T32" fmla="*/ 120 w 261"/>
                  <a:gd name="T33" fmla="*/ 427 h 427"/>
                  <a:gd name="T34" fmla="*/ 120 w 261"/>
                  <a:gd name="T35" fmla="*/ 427 h 427"/>
                  <a:gd name="T36" fmla="*/ 120 w 261"/>
                  <a:gd name="T37" fmla="*/ 427 h 427"/>
                  <a:gd name="T38" fmla="*/ 121 w 261"/>
                  <a:gd name="T39" fmla="*/ 427 h 427"/>
                  <a:gd name="T40" fmla="*/ 121 w 261"/>
                  <a:gd name="T41" fmla="*/ 427 h 427"/>
                  <a:gd name="T42" fmla="*/ 121 w 261"/>
                  <a:gd name="T43" fmla="*/ 427 h 427"/>
                  <a:gd name="T44" fmla="*/ 121 w 261"/>
                  <a:gd name="T45" fmla="*/ 427 h 427"/>
                  <a:gd name="T46" fmla="*/ 121 w 261"/>
                  <a:gd name="T47" fmla="*/ 427 h 427"/>
                  <a:gd name="T48" fmla="*/ 121 w 261"/>
                  <a:gd name="T49" fmla="*/ 427 h 427"/>
                  <a:gd name="T50" fmla="*/ 121 w 261"/>
                  <a:gd name="T51" fmla="*/ 427 h 427"/>
                  <a:gd name="T52" fmla="*/ 121 w 261"/>
                  <a:gd name="T53" fmla="*/ 427 h 427"/>
                  <a:gd name="T54" fmla="*/ 122 w 261"/>
                  <a:gd name="T55" fmla="*/ 427 h 427"/>
                  <a:gd name="T56" fmla="*/ 122 w 261"/>
                  <a:gd name="T57" fmla="*/ 427 h 427"/>
                  <a:gd name="T58" fmla="*/ 122 w 261"/>
                  <a:gd name="T59" fmla="*/ 427 h 427"/>
                  <a:gd name="T60" fmla="*/ 261 w 261"/>
                  <a:gd name="T61" fmla="*/ 293 h 427"/>
                  <a:gd name="T62" fmla="*/ 256 w 261"/>
                  <a:gd name="T63" fmla="*/ 260 h 427"/>
                  <a:gd name="T64" fmla="*/ 253 w 261"/>
                  <a:gd name="T65" fmla="*/ 257 h 427"/>
                  <a:gd name="T66" fmla="*/ 143 w 261"/>
                  <a:gd name="T67" fmla="*/ 419 h 427"/>
                  <a:gd name="T68" fmla="*/ 122 w 261"/>
                  <a:gd name="T69" fmla="*/ 416 h 427"/>
                  <a:gd name="T70" fmla="*/ 87 w 261"/>
                  <a:gd name="T71" fmla="*/ 400 h 427"/>
                  <a:gd name="T72" fmla="*/ 228 w 261"/>
                  <a:gd name="T73" fmla="*/ 204 h 427"/>
                  <a:gd name="T74" fmla="*/ 228 w 261"/>
                  <a:gd name="T75" fmla="*/ 204 h 427"/>
                  <a:gd name="T76" fmla="*/ 246 w 261"/>
                  <a:gd name="T77" fmla="*/ 245 h 427"/>
                  <a:gd name="T78" fmla="*/ 228 w 261"/>
                  <a:gd name="T79" fmla="*/ 186 h 427"/>
                  <a:gd name="T80" fmla="*/ 231 w 261"/>
                  <a:gd name="T81" fmla="*/ 189 h 427"/>
                  <a:gd name="T82" fmla="*/ 167 w 261"/>
                  <a:gd name="T83" fmla="*/ 113 h 427"/>
                  <a:gd name="T84" fmla="*/ 184 w 261"/>
                  <a:gd name="T85" fmla="*/ 69 h 427"/>
                  <a:gd name="T86" fmla="*/ 181 w 261"/>
                  <a:gd name="T87" fmla="*/ 49 h 427"/>
                  <a:gd name="T88" fmla="*/ 176 w 261"/>
                  <a:gd name="T89" fmla="*/ 43 h 427"/>
                  <a:gd name="T90" fmla="*/ 175 w 261"/>
                  <a:gd name="T91" fmla="*/ 38 h 427"/>
                  <a:gd name="T92" fmla="*/ 156 w 261"/>
                  <a:gd name="T93" fmla="*/ 112 h 427"/>
                  <a:gd name="T94" fmla="*/ 166 w 261"/>
                  <a:gd name="T95" fmla="*/ 22 h 427"/>
                  <a:gd name="T96" fmla="*/ 162 w 261"/>
                  <a:gd name="T97" fmla="*/ 12 h 427"/>
                  <a:gd name="T98" fmla="*/ 162 w 261"/>
                  <a:gd name="T99" fmla="*/ 12 h 427"/>
                  <a:gd name="T100" fmla="*/ 162 w 261"/>
                  <a:gd name="T101"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1" h="427">
                    <a:moveTo>
                      <a:pt x="158" y="111"/>
                    </a:moveTo>
                    <a:cubicBezTo>
                      <a:pt x="158" y="111"/>
                      <a:pt x="157" y="111"/>
                      <a:pt x="156" y="112"/>
                    </a:cubicBezTo>
                    <a:cubicBezTo>
                      <a:pt x="157" y="111"/>
                      <a:pt x="158" y="111"/>
                      <a:pt x="158" y="111"/>
                    </a:cubicBezTo>
                    <a:moveTo>
                      <a:pt x="162" y="0"/>
                    </a:moveTo>
                    <a:cubicBezTo>
                      <a:pt x="162" y="0"/>
                      <a:pt x="162" y="0"/>
                      <a:pt x="162" y="0"/>
                    </a:cubicBezTo>
                    <a:cubicBezTo>
                      <a:pt x="162" y="0"/>
                      <a:pt x="162" y="0"/>
                      <a:pt x="162" y="0"/>
                    </a:cubicBezTo>
                    <a:cubicBezTo>
                      <a:pt x="162" y="0"/>
                      <a:pt x="162" y="0"/>
                      <a:pt x="162" y="0"/>
                    </a:cubicBezTo>
                    <a:cubicBezTo>
                      <a:pt x="162" y="0"/>
                      <a:pt x="162" y="0"/>
                      <a:pt x="162" y="0"/>
                    </a:cubicBezTo>
                    <a:cubicBezTo>
                      <a:pt x="162" y="0"/>
                      <a:pt x="162" y="0"/>
                      <a:pt x="162" y="0"/>
                    </a:cubicBezTo>
                    <a:cubicBezTo>
                      <a:pt x="162" y="1"/>
                      <a:pt x="161" y="2"/>
                      <a:pt x="159" y="3"/>
                    </a:cubicBezTo>
                    <a:cubicBezTo>
                      <a:pt x="160" y="11"/>
                      <a:pt x="163" y="19"/>
                      <a:pt x="167" y="28"/>
                    </a:cubicBezTo>
                    <a:cubicBezTo>
                      <a:pt x="167" y="28"/>
                      <a:pt x="160" y="23"/>
                      <a:pt x="154" y="10"/>
                    </a:cubicBezTo>
                    <a:cubicBezTo>
                      <a:pt x="162" y="29"/>
                      <a:pt x="168" y="54"/>
                      <a:pt x="161" y="75"/>
                    </a:cubicBezTo>
                    <a:cubicBezTo>
                      <a:pt x="148" y="117"/>
                      <a:pt x="121" y="120"/>
                      <a:pt x="121" y="120"/>
                    </a:cubicBezTo>
                    <a:cubicBezTo>
                      <a:pt x="121" y="123"/>
                      <a:pt x="121" y="123"/>
                      <a:pt x="121" y="123"/>
                    </a:cubicBezTo>
                    <a:cubicBezTo>
                      <a:pt x="121" y="123"/>
                      <a:pt x="127" y="124"/>
                      <a:pt x="135" y="126"/>
                    </a:cubicBezTo>
                    <a:cubicBezTo>
                      <a:pt x="152" y="124"/>
                      <a:pt x="165" y="119"/>
                      <a:pt x="167" y="113"/>
                    </a:cubicBezTo>
                    <a:cubicBezTo>
                      <a:pt x="167" y="114"/>
                      <a:pt x="167" y="115"/>
                      <a:pt x="167" y="116"/>
                    </a:cubicBezTo>
                    <a:cubicBezTo>
                      <a:pt x="167" y="118"/>
                      <a:pt x="166" y="121"/>
                      <a:pt x="163" y="123"/>
                    </a:cubicBezTo>
                    <a:cubicBezTo>
                      <a:pt x="164" y="123"/>
                      <a:pt x="165" y="123"/>
                      <a:pt x="166" y="123"/>
                    </a:cubicBezTo>
                    <a:cubicBezTo>
                      <a:pt x="166" y="123"/>
                      <a:pt x="167" y="123"/>
                      <a:pt x="167" y="123"/>
                    </a:cubicBezTo>
                    <a:cubicBezTo>
                      <a:pt x="182" y="123"/>
                      <a:pt x="221" y="172"/>
                      <a:pt x="226" y="195"/>
                    </a:cubicBezTo>
                    <a:cubicBezTo>
                      <a:pt x="226" y="195"/>
                      <a:pt x="196" y="135"/>
                      <a:pt x="157" y="127"/>
                    </a:cubicBezTo>
                    <a:cubicBezTo>
                      <a:pt x="155" y="128"/>
                      <a:pt x="152" y="129"/>
                      <a:pt x="149" y="130"/>
                    </a:cubicBezTo>
                    <a:cubicBezTo>
                      <a:pt x="178" y="141"/>
                      <a:pt x="218" y="170"/>
                      <a:pt x="219" y="247"/>
                    </a:cubicBezTo>
                    <a:cubicBezTo>
                      <a:pt x="219" y="327"/>
                      <a:pt x="164" y="387"/>
                      <a:pt x="86" y="387"/>
                    </a:cubicBezTo>
                    <a:cubicBezTo>
                      <a:pt x="59" y="387"/>
                      <a:pt x="30" y="381"/>
                      <a:pt x="0" y="366"/>
                    </a:cubicBezTo>
                    <a:cubicBezTo>
                      <a:pt x="21" y="404"/>
                      <a:pt x="63" y="426"/>
                      <a:pt x="120" y="427"/>
                    </a:cubicBezTo>
                    <a:cubicBezTo>
                      <a:pt x="120" y="427"/>
                      <a:pt x="120" y="427"/>
                      <a:pt x="120" y="427"/>
                    </a:cubicBezTo>
                    <a:cubicBezTo>
                      <a:pt x="120" y="427"/>
                      <a:pt x="120" y="427"/>
                      <a:pt x="120" y="427"/>
                    </a:cubicBezTo>
                    <a:cubicBezTo>
                      <a:pt x="120" y="427"/>
                      <a:pt x="120" y="427"/>
                      <a:pt x="120" y="427"/>
                    </a:cubicBezTo>
                    <a:cubicBezTo>
                      <a:pt x="120" y="427"/>
                      <a:pt x="120" y="427"/>
                      <a:pt x="120" y="427"/>
                    </a:cubicBezTo>
                    <a:cubicBezTo>
                      <a:pt x="120" y="427"/>
                      <a:pt x="120" y="427"/>
                      <a:pt x="120" y="427"/>
                    </a:cubicBezTo>
                    <a:cubicBezTo>
                      <a:pt x="120" y="427"/>
                      <a:pt x="120" y="427"/>
                      <a:pt x="120" y="427"/>
                    </a:cubicBezTo>
                    <a:cubicBezTo>
                      <a:pt x="120" y="427"/>
                      <a:pt x="120" y="427"/>
                      <a:pt x="120" y="427"/>
                    </a:cubicBezTo>
                    <a:cubicBezTo>
                      <a:pt x="120" y="427"/>
                      <a:pt x="120" y="427"/>
                      <a:pt x="120" y="427"/>
                    </a:cubicBezTo>
                    <a:cubicBezTo>
                      <a:pt x="120" y="427"/>
                      <a:pt x="120" y="427"/>
                      <a:pt x="120" y="427"/>
                    </a:cubicBezTo>
                    <a:cubicBezTo>
                      <a:pt x="120" y="427"/>
                      <a:pt x="120" y="427"/>
                      <a:pt x="120" y="427"/>
                    </a:cubicBezTo>
                    <a:cubicBezTo>
                      <a:pt x="120" y="427"/>
                      <a:pt x="120" y="427"/>
                      <a:pt x="120" y="427"/>
                    </a:cubicBezTo>
                    <a:cubicBezTo>
                      <a:pt x="121" y="427"/>
                      <a:pt x="121" y="427"/>
                      <a:pt x="121" y="427"/>
                    </a:cubicBezTo>
                    <a:cubicBezTo>
                      <a:pt x="121" y="427"/>
                      <a:pt x="121" y="427"/>
                      <a:pt x="121" y="427"/>
                    </a:cubicBezTo>
                    <a:cubicBezTo>
                      <a:pt x="121" y="427"/>
                      <a:pt x="121" y="427"/>
                      <a:pt x="121" y="427"/>
                    </a:cubicBezTo>
                    <a:cubicBezTo>
                      <a:pt x="121" y="427"/>
                      <a:pt x="121" y="427"/>
                      <a:pt x="121" y="427"/>
                    </a:cubicBezTo>
                    <a:cubicBezTo>
                      <a:pt x="121" y="427"/>
                      <a:pt x="121" y="427"/>
                      <a:pt x="121" y="427"/>
                    </a:cubicBezTo>
                    <a:cubicBezTo>
                      <a:pt x="121" y="427"/>
                      <a:pt x="121" y="427"/>
                      <a:pt x="121" y="427"/>
                    </a:cubicBezTo>
                    <a:cubicBezTo>
                      <a:pt x="121" y="427"/>
                      <a:pt x="121" y="427"/>
                      <a:pt x="121" y="427"/>
                    </a:cubicBezTo>
                    <a:cubicBezTo>
                      <a:pt x="121" y="427"/>
                      <a:pt x="121" y="427"/>
                      <a:pt x="121" y="427"/>
                    </a:cubicBezTo>
                    <a:cubicBezTo>
                      <a:pt x="121" y="427"/>
                      <a:pt x="121" y="427"/>
                      <a:pt x="121" y="427"/>
                    </a:cubicBezTo>
                    <a:cubicBezTo>
                      <a:pt x="121" y="427"/>
                      <a:pt x="121" y="427"/>
                      <a:pt x="121" y="427"/>
                    </a:cubicBezTo>
                    <a:cubicBezTo>
                      <a:pt x="121" y="427"/>
                      <a:pt x="121" y="427"/>
                      <a:pt x="121" y="427"/>
                    </a:cubicBezTo>
                    <a:cubicBezTo>
                      <a:pt x="121" y="427"/>
                      <a:pt x="121" y="427"/>
                      <a:pt x="121" y="427"/>
                    </a:cubicBezTo>
                    <a:cubicBezTo>
                      <a:pt x="121" y="427"/>
                      <a:pt x="121" y="427"/>
                      <a:pt x="121" y="427"/>
                    </a:cubicBezTo>
                    <a:cubicBezTo>
                      <a:pt x="121" y="427"/>
                      <a:pt x="121" y="427"/>
                      <a:pt x="121" y="427"/>
                    </a:cubicBezTo>
                    <a:cubicBezTo>
                      <a:pt x="121" y="427"/>
                      <a:pt x="121" y="427"/>
                      <a:pt x="121" y="427"/>
                    </a:cubicBezTo>
                    <a:cubicBezTo>
                      <a:pt x="121" y="427"/>
                      <a:pt x="121" y="427"/>
                      <a:pt x="121" y="427"/>
                    </a:cubicBezTo>
                    <a:cubicBezTo>
                      <a:pt x="122" y="427"/>
                      <a:pt x="122" y="427"/>
                      <a:pt x="122" y="427"/>
                    </a:cubicBezTo>
                    <a:cubicBezTo>
                      <a:pt x="122" y="427"/>
                      <a:pt x="122" y="427"/>
                      <a:pt x="122" y="427"/>
                    </a:cubicBezTo>
                    <a:cubicBezTo>
                      <a:pt x="122" y="427"/>
                      <a:pt x="122" y="427"/>
                      <a:pt x="122" y="427"/>
                    </a:cubicBezTo>
                    <a:cubicBezTo>
                      <a:pt x="122" y="427"/>
                      <a:pt x="122" y="427"/>
                      <a:pt x="122" y="427"/>
                    </a:cubicBezTo>
                    <a:cubicBezTo>
                      <a:pt x="122" y="427"/>
                      <a:pt x="122" y="427"/>
                      <a:pt x="122" y="427"/>
                    </a:cubicBezTo>
                    <a:cubicBezTo>
                      <a:pt x="209" y="427"/>
                      <a:pt x="261" y="377"/>
                      <a:pt x="261" y="293"/>
                    </a:cubicBezTo>
                    <a:cubicBezTo>
                      <a:pt x="261" y="293"/>
                      <a:pt x="261" y="293"/>
                      <a:pt x="261" y="293"/>
                    </a:cubicBezTo>
                    <a:cubicBezTo>
                      <a:pt x="261" y="282"/>
                      <a:pt x="260" y="271"/>
                      <a:pt x="258" y="260"/>
                    </a:cubicBezTo>
                    <a:cubicBezTo>
                      <a:pt x="257" y="260"/>
                      <a:pt x="256" y="260"/>
                      <a:pt x="256" y="260"/>
                    </a:cubicBezTo>
                    <a:cubicBezTo>
                      <a:pt x="255" y="260"/>
                      <a:pt x="255" y="260"/>
                      <a:pt x="254" y="259"/>
                    </a:cubicBezTo>
                    <a:cubicBezTo>
                      <a:pt x="254" y="258"/>
                      <a:pt x="253" y="258"/>
                      <a:pt x="253" y="257"/>
                    </a:cubicBezTo>
                    <a:cubicBezTo>
                      <a:pt x="257" y="281"/>
                      <a:pt x="258" y="309"/>
                      <a:pt x="249" y="337"/>
                    </a:cubicBezTo>
                    <a:cubicBezTo>
                      <a:pt x="225" y="412"/>
                      <a:pt x="143" y="419"/>
                      <a:pt x="143" y="419"/>
                    </a:cubicBezTo>
                    <a:cubicBezTo>
                      <a:pt x="147" y="417"/>
                      <a:pt x="152" y="415"/>
                      <a:pt x="156" y="413"/>
                    </a:cubicBezTo>
                    <a:cubicBezTo>
                      <a:pt x="145" y="415"/>
                      <a:pt x="133" y="416"/>
                      <a:pt x="122" y="416"/>
                    </a:cubicBezTo>
                    <a:cubicBezTo>
                      <a:pt x="70" y="416"/>
                      <a:pt x="27" y="391"/>
                      <a:pt x="27" y="391"/>
                    </a:cubicBezTo>
                    <a:cubicBezTo>
                      <a:pt x="27" y="391"/>
                      <a:pt x="52" y="400"/>
                      <a:pt x="87" y="400"/>
                    </a:cubicBezTo>
                    <a:cubicBezTo>
                      <a:pt x="124" y="400"/>
                      <a:pt x="170" y="391"/>
                      <a:pt x="209" y="351"/>
                    </a:cubicBezTo>
                    <a:cubicBezTo>
                      <a:pt x="251" y="308"/>
                      <a:pt x="233" y="222"/>
                      <a:pt x="228" y="204"/>
                    </a:cubicBezTo>
                    <a:cubicBezTo>
                      <a:pt x="228" y="203"/>
                      <a:pt x="228" y="202"/>
                      <a:pt x="227" y="201"/>
                    </a:cubicBezTo>
                    <a:cubicBezTo>
                      <a:pt x="227" y="201"/>
                      <a:pt x="228" y="202"/>
                      <a:pt x="228" y="204"/>
                    </a:cubicBezTo>
                    <a:cubicBezTo>
                      <a:pt x="233" y="220"/>
                      <a:pt x="242" y="243"/>
                      <a:pt x="248" y="268"/>
                    </a:cubicBezTo>
                    <a:cubicBezTo>
                      <a:pt x="247" y="260"/>
                      <a:pt x="247" y="252"/>
                      <a:pt x="246" y="245"/>
                    </a:cubicBezTo>
                    <a:cubicBezTo>
                      <a:pt x="233" y="221"/>
                      <a:pt x="231" y="202"/>
                      <a:pt x="231" y="193"/>
                    </a:cubicBezTo>
                    <a:cubicBezTo>
                      <a:pt x="229" y="189"/>
                      <a:pt x="228" y="186"/>
                      <a:pt x="228" y="186"/>
                    </a:cubicBezTo>
                    <a:cubicBezTo>
                      <a:pt x="228" y="186"/>
                      <a:pt x="229" y="188"/>
                      <a:pt x="231" y="192"/>
                    </a:cubicBezTo>
                    <a:cubicBezTo>
                      <a:pt x="231" y="191"/>
                      <a:pt x="231" y="190"/>
                      <a:pt x="231" y="189"/>
                    </a:cubicBezTo>
                    <a:cubicBezTo>
                      <a:pt x="213" y="158"/>
                      <a:pt x="191" y="131"/>
                      <a:pt x="169" y="115"/>
                    </a:cubicBezTo>
                    <a:cubicBezTo>
                      <a:pt x="167" y="113"/>
                      <a:pt x="167" y="113"/>
                      <a:pt x="167" y="113"/>
                    </a:cubicBezTo>
                    <a:cubicBezTo>
                      <a:pt x="168" y="112"/>
                      <a:pt x="168" y="112"/>
                      <a:pt x="168" y="112"/>
                    </a:cubicBezTo>
                    <a:cubicBezTo>
                      <a:pt x="179" y="101"/>
                      <a:pt x="184" y="87"/>
                      <a:pt x="184" y="69"/>
                    </a:cubicBezTo>
                    <a:cubicBezTo>
                      <a:pt x="184" y="69"/>
                      <a:pt x="184" y="69"/>
                      <a:pt x="184" y="69"/>
                    </a:cubicBezTo>
                    <a:cubicBezTo>
                      <a:pt x="184" y="62"/>
                      <a:pt x="183" y="56"/>
                      <a:pt x="181" y="49"/>
                    </a:cubicBezTo>
                    <a:cubicBezTo>
                      <a:pt x="179" y="47"/>
                      <a:pt x="175" y="39"/>
                      <a:pt x="173" y="34"/>
                    </a:cubicBezTo>
                    <a:cubicBezTo>
                      <a:pt x="174" y="37"/>
                      <a:pt x="175" y="40"/>
                      <a:pt x="176" y="43"/>
                    </a:cubicBezTo>
                    <a:cubicBezTo>
                      <a:pt x="175" y="42"/>
                      <a:pt x="175" y="40"/>
                      <a:pt x="175" y="40"/>
                    </a:cubicBezTo>
                    <a:cubicBezTo>
                      <a:pt x="175" y="39"/>
                      <a:pt x="175" y="38"/>
                      <a:pt x="175" y="38"/>
                    </a:cubicBezTo>
                    <a:cubicBezTo>
                      <a:pt x="193" y="103"/>
                      <a:pt x="158" y="112"/>
                      <a:pt x="156" y="112"/>
                    </a:cubicBezTo>
                    <a:cubicBezTo>
                      <a:pt x="156" y="112"/>
                      <a:pt x="156" y="112"/>
                      <a:pt x="156" y="112"/>
                    </a:cubicBezTo>
                    <a:cubicBezTo>
                      <a:pt x="147" y="116"/>
                      <a:pt x="139" y="120"/>
                      <a:pt x="139" y="120"/>
                    </a:cubicBezTo>
                    <a:cubicBezTo>
                      <a:pt x="185" y="94"/>
                      <a:pt x="174" y="43"/>
                      <a:pt x="166" y="22"/>
                    </a:cubicBezTo>
                    <a:cubicBezTo>
                      <a:pt x="165" y="20"/>
                      <a:pt x="164" y="19"/>
                      <a:pt x="164" y="19"/>
                    </a:cubicBezTo>
                    <a:cubicBezTo>
                      <a:pt x="163" y="17"/>
                      <a:pt x="162" y="14"/>
                      <a:pt x="162" y="12"/>
                    </a:cubicBezTo>
                    <a:cubicBezTo>
                      <a:pt x="162" y="12"/>
                      <a:pt x="162" y="12"/>
                      <a:pt x="162" y="12"/>
                    </a:cubicBezTo>
                    <a:cubicBezTo>
                      <a:pt x="162" y="12"/>
                      <a:pt x="162" y="12"/>
                      <a:pt x="162" y="12"/>
                    </a:cubicBezTo>
                    <a:cubicBezTo>
                      <a:pt x="162" y="10"/>
                      <a:pt x="163" y="9"/>
                      <a:pt x="164" y="8"/>
                    </a:cubicBezTo>
                    <a:cubicBezTo>
                      <a:pt x="163" y="5"/>
                      <a:pt x="162" y="3"/>
                      <a:pt x="162" y="0"/>
                    </a:cubicBezTo>
                  </a:path>
                </a:pathLst>
              </a:custGeom>
              <a:solidFill>
                <a:srgbClr val="AB82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7" name="Freeform 770">
                <a:extLst>
                  <a:ext uri="{FF2B5EF4-FFF2-40B4-BE49-F238E27FC236}">
                    <a16:creationId xmlns:a16="http://schemas.microsoft.com/office/drawing/2014/main" id="{1140FDE3-1CAD-40CB-B3E7-F432301A9518}"/>
                  </a:ext>
                </a:extLst>
              </p:cNvPr>
              <p:cNvSpPr>
                <a:spLocks/>
              </p:cNvSpPr>
              <p:nvPr/>
            </p:nvSpPr>
            <p:spPr bwMode="auto">
              <a:xfrm>
                <a:off x="385" y="254"/>
                <a:ext cx="12" cy="26"/>
              </a:xfrm>
              <a:custGeom>
                <a:avLst/>
                <a:gdLst>
                  <a:gd name="T0" fmla="*/ 3 w 5"/>
                  <a:gd name="T1" fmla="*/ 0 h 11"/>
                  <a:gd name="T2" fmla="*/ 0 w 5"/>
                  <a:gd name="T3" fmla="*/ 0 h 11"/>
                  <a:gd name="T4" fmla="*/ 5 w 5"/>
                  <a:gd name="T5" fmla="*/ 11 h 11"/>
                  <a:gd name="T6" fmla="*/ 3 w 5"/>
                  <a:gd name="T7" fmla="*/ 0 h 11"/>
                </a:gdLst>
                <a:ahLst/>
                <a:cxnLst>
                  <a:cxn ang="0">
                    <a:pos x="T0" y="T1"/>
                  </a:cxn>
                  <a:cxn ang="0">
                    <a:pos x="T2" y="T3"/>
                  </a:cxn>
                  <a:cxn ang="0">
                    <a:pos x="T4" y="T5"/>
                  </a:cxn>
                  <a:cxn ang="0">
                    <a:pos x="T6" y="T7"/>
                  </a:cxn>
                </a:cxnLst>
                <a:rect l="0" t="0" r="r" b="b"/>
                <a:pathLst>
                  <a:path w="5" h="11">
                    <a:moveTo>
                      <a:pt x="3" y="0"/>
                    </a:moveTo>
                    <a:cubicBezTo>
                      <a:pt x="2" y="0"/>
                      <a:pt x="1" y="0"/>
                      <a:pt x="0" y="0"/>
                    </a:cubicBezTo>
                    <a:cubicBezTo>
                      <a:pt x="2" y="4"/>
                      <a:pt x="3" y="8"/>
                      <a:pt x="5" y="11"/>
                    </a:cubicBezTo>
                    <a:cubicBezTo>
                      <a:pt x="5" y="7"/>
                      <a:pt x="4" y="3"/>
                      <a:pt x="3" y="0"/>
                    </a:cubicBezTo>
                  </a:path>
                </a:pathLst>
              </a:custGeom>
              <a:solidFill>
                <a:srgbClr val="C49F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8" name="Freeform 771">
                <a:extLst>
                  <a:ext uri="{FF2B5EF4-FFF2-40B4-BE49-F238E27FC236}">
                    <a16:creationId xmlns:a16="http://schemas.microsoft.com/office/drawing/2014/main" id="{61B630A4-0CB5-4346-874B-A1633A402446}"/>
                  </a:ext>
                </a:extLst>
              </p:cNvPr>
              <p:cNvSpPr>
                <a:spLocks noEditPoints="1"/>
              </p:cNvSpPr>
              <p:nvPr/>
            </p:nvSpPr>
            <p:spPr bwMode="auto">
              <a:xfrm>
                <a:off x="376" y="213"/>
                <a:ext cx="59" cy="41"/>
              </a:xfrm>
              <a:custGeom>
                <a:avLst/>
                <a:gdLst>
                  <a:gd name="T0" fmla="*/ 4 w 25"/>
                  <a:gd name="T1" fmla="*/ 17 h 17"/>
                  <a:gd name="T2" fmla="*/ 7 w 25"/>
                  <a:gd name="T3" fmla="*/ 17 h 17"/>
                  <a:gd name="T4" fmla="*/ 15 w 25"/>
                  <a:gd name="T5" fmla="*/ 15 h 17"/>
                  <a:gd name="T6" fmla="*/ 22 w 25"/>
                  <a:gd name="T7" fmla="*/ 12 h 17"/>
                  <a:gd name="T8" fmla="*/ 25 w 25"/>
                  <a:gd name="T9" fmla="*/ 9 h 17"/>
                  <a:gd name="T10" fmla="*/ 25 w 25"/>
                  <a:gd name="T11" fmla="*/ 9 h 17"/>
                  <a:gd name="T12" fmla="*/ 25 w 25"/>
                  <a:gd name="T13" fmla="*/ 9 h 17"/>
                  <a:gd name="T14" fmla="*/ 25 w 25"/>
                  <a:gd name="T15" fmla="*/ 9 h 17"/>
                  <a:gd name="T16" fmla="*/ 25 w 25"/>
                  <a:gd name="T17" fmla="*/ 9 h 17"/>
                  <a:gd name="T18" fmla="*/ 25 w 25"/>
                  <a:gd name="T19" fmla="*/ 9 h 17"/>
                  <a:gd name="T20" fmla="*/ 25 w 25"/>
                  <a:gd name="T21" fmla="*/ 9 h 17"/>
                  <a:gd name="T22" fmla="*/ 25 w 25"/>
                  <a:gd name="T23" fmla="*/ 9 h 17"/>
                  <a:gd name="T24" fmla="*/ 25 w 25"/>
                  <a:gd name="T25" fmla="*/ 9 h 17"/>
                  <a:gd name="T26" fmla="*/ 25 w 25"/>
                  <a:gd name="T27" fmla="*/ 9 h 17"/>
                  <a:gd name="T28" fmla="*/ 25 w 25"/>
                  <a:gd name="T29" fmla="*/ 9 h 17"/>
                  <a:gd name="T30" fmla="*/ 25 w 25"/>
                  <a:gd name="T31" fmla="*/ 9 h 17"/>
                  <a:gd name="T32" fmla="*/ 25 w 25"/>
                  <a:gd name="T33" fmla="*/ 9 h 17"/>
                  <a:gd name="T34" fmla="*/ 25 w 25"/>
                  <a:gd name="T35" fmla="*/ 9 h 17"/>
                  <a:gd name="T36" fmla="*/ 25 w 25"/>
                  <a:gd name="T37" fmla="*/ 9 h 17"/>
                  <a:gd name="T38" fmla="*/ 25 w 25"/>
                  <a:gd name="T39" fmla="*/ 9 h 17"/>
                  <a:gd name="T40" fmla="*/ 25 w 25"/>
                  <a:gd name="T41" fmla="*/ 9 h 17"/>
                  <a:gd name="T42" fmla="*/ 25 w 25"/>
                  <a:gd name="T43" fmla="*/ 9 h 17"/>
                  <a:gd name="T44" fmla="*/ 25 w 25"/>
                  <a:gd name="T45" fmla="*/ 9 h 17"/>
                  <a:gd name="T46" fmla="*/ 25 w 25"/>
                  <a:gd name="T47" fmla="*/ 9 h 17"/>
                  <a:gd name="T48" fmla="*/ 25 w 25"/>
                  <a:gd name="T49" fmla="*/ 9 h 17"/>
                  <a:gd name="T50" fmla="*/ 25 w 25"/>
                  <a:gd name="T51" fmla="*/ 9 h 17"/>
                  <a:gd name="T52" fmla="*/ 25 w 25"/>
                  <a:gd name="T53" fmla="*/ 9 h 17"/>
                  <a:gd name="T54" fmla="*/ 20 w 25"/>
                  <a:gd name="T55" fmla="*/ 4 h 17"/>
                  <a:gd name="T56" fmla="*/ 25 w 25"/>
                  <a:gd name="T57" fmla="*/ 9 h 17"/>
                  <a:gd name="T58" fmla="*/ 20 w 25"/>
                  <a:gd name="T59" fmla="*/ 4 h 17"/>
                  <a:gd name="T60" fmla="*/ 4 w 25"/>
                  <a:gd name="T61" fmla="*/ 15 h 17"/>
                  <a:gd name="T62" fmla="*/ 11 w 25"/>
                  <a:gd name="T63" fmla="*/ 1 h 17"/>
                  <a:gd name="T64" fmla="*/ 0 w 25"/>
                  <a:gd name="T6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17">
                    <a:moveTo>
                      <a:pt x="15" y="15"/>
                    </a:moveTo>
                    <a:cubicBezTo>
                      <a:pt x="12" y="16"/>
                      <a:pt x="8" y="16"/>
                      <a:pt x="4" y="17"/>
                    </a:cubicBezTo>
                    <a:cubicBezTo>
                      <a:pt x="4" y="17"/>
                      <a:pt x="4" y="17"/>
                      <a:pt x="4" y="17"/>
                    </a:cubicBezTo>
                    <a:cubicBezTo>
                      <a:pt x="5" y="17"/>
                      <a:pt x="6" y="17"/>
                      <a:pt x="7" y="17"/>
                    </a:cubicBezTo>
                    <a:cubicBezTo>
                      <a:pt x="10" y="16"/>
                      <a:pt x="13" y="16"/>
                      <a:pt x="15" y="15"/>
                    </a:cubicBezTo>
                    <a:cubicBezTo>
                      <a:pt x="15" y="15"/>
                      <a:pt x="15" y="15"/>
                      <a:pt x="15" y="15"/>
                    </a:cubicBezTo>
                    <a:moveTo>
                      <a:pt x="25" y="9"/>
                    </a:moveTo>
                    <a:cubicBezTo>
                      <a:pt x="25" y="10"/>
                      <a:pt x="24" y="11"/>
                      <a:pt x="22" y="12"/>
                    </a:cubicBezTo>
                    <a:cubicBezTo>
                      <a:pt x="22" y="12"/>
                      <a:pt x="22" y="12"/>
                      <a:pt x="22" y="12"/>
                    </a:cubicBezTo>
                    <a:cubicBezTo>
                      <a:pt x="24" y="11"/>
                      <a:pt x="25" y="10"/>
                      <a:pt x="25" y="9"/>
                    </a:cubicBezTo>
                    <a:moveTo>
                      <a:pt x="25" y="9"/>
                    </a:moveTo>
                    <a:cubicBezTo>
                      <a:pt x="25" y="9"/>
                      <a:pt x="25" y="9"/>
                      <a:pt x="25" y="9"/>
                    </a:cubicBezTo>
                    <a:cubicBezTo>
                      <a:pt x="25" y="9"/>
                      <a:pt x="25" y="9"/>
                      <a:pt x="25" y="9"/>
                    </a:cubicBezTo>
                    <a:moveTo>
                      <a:pt x="25" y="9"/>
                    </a:moveTo>
                    <a:cubicBezTo>
                      <a:pt x="25" y="9"/>
                      <a:pt x="25" y="9"/>
                      <a:pt x="25" y="9"/>
                    </a:cubicBezTo>
                    <a:cubicBezTo>
                      <a:pt x="25" y="9"/>
                      <a:pt x="25" y="9"/>
                      <a:pt x="25" y="9"/>
                    </a:cubicBezTo>
                    <a:moveTo>
                      <a:pt x="25" y="9"/>
                    </a:moveTo>
                    <a:cubicBezTo>
                      <a:pt x="25" y="9"/>
                      <a:pt x="25" y="9"/>
                      <a:pt x="25" y="9"/>
                    </a:cubicBezTo>
                    <a:cubicBezTo>
                      <a:pt x="25" y="9"/>
                      <a:pt x="25" y="9"/>
                      <a:pt x="25" y="9"/>
                    </a:cubicBezTo>
                    <a:moveTo>
                      <a:pt x="25" y="9"/>
                    </a:moveTo>
                    <a:cubicBezTo>
                      <a:pt x="25" y="9"/>
                      <a:pt x="25" y="9"/>
                      <a:pt x="25" y="9"/>
                    </a:cubicBezTo>
                    <a:cubicBezTo>
                      <a:pt x="25" y="9"/>
                      <a:pt x="25" y="9"/>
                      <a:pt x="25" y="9"/>
                    </a:cubicBezTo>
                    <a:moveTo>
                      <a:pt x="25" y="9"/>
                    </a:moveTo>
                    <a:cubicBezTo>
                      <a:pt x="25" y="9"/>
                      <a:pt x="25" y="9"/>
                      <a:pt x="25" y="9"/>
                    </a:cubicBezTo>
                    <a:cubicBezTo>
                      <a:pt x="25" y="9"/>
                      <a:pt x="25" y="9"/>
                      <a:pt x="25" y="9"/>
                    </a:cubicBezTo>
                    <a:moveTo>
                      <a:pt x="25" y="9"/>
                    </a:moveTo>
                    <a:cubicBezTo>
                      <a:pt x="25" y="9"/>
                      <a:pt x="25" y="9"/>
                      <a:pt x="25" y="9"/>
                    </a:cubicBezTo>
                    <a:cubicBezTo>
                      <a:pt x="25" y="9"/>
                      <a:pt x="25" y="9"/>
                      <a:pt x="25" y="9"/>
                    </a:cubicBezTo>
                    <a:moveTo>
                      <a:pt x="25" y="9"/>
                    </a:moveTo>
                    <a:cubicBezTo>
                      <a:pt x="25" y="9"/>
                      <a:pt x="25" y="9"/>
                      <a:pt x="25" y="9"/>
                    </a:cubicBezTo>
                    <a:cubicBezTo>
                      <a:pt x="25" y="9"/>
                      <a:pt x="25" y="9"/>
                      <a:pt x="25" y="9"/>
                    </a:cubicBezTo>
                    <a:moveTo>
                      <a:pt x="25" y="9"/>
                    </a:moveTo>
                    <a:cubicBezTo>
                      <a:pt x="25" y="9"/>
                      <a:pt x="25" y="9"/>
                      <a:pt x="25" y="9"/>
                    </a:cubicBezTo>
                    <a:cubicBezTo>
                      <a:pt x="25" y="9"/>
                      <a:pt x="25" y="9"/>
                      <a:pt x="25" y="9"/>
                    </a:cubicBezTo>
                    <a:moveTo>
                      <a:pt x="25" y="9"/>
                    </a:moveTo>
                    <a:cubicBezTo>
                      <a:pt x="25" y="9"/>
                      <a:pt x="25" y="9"/>
                      <a:pt x="25" y="9"/>
                    </a:cubicBezTo>
                    <a:cubicBezTo>
                      <a:pt x="25" y="9"/>
                      <a:pt x="25" y="9"/>
                      <a:pt x="25" y="9"/>
                    </a:cubicBezTo>
                    <a:moveTo>
                      <a:pt x="25" y="9"/>
                    </a:moveTo>
                    <a:cubicBezTo>
                      <a:pt x="25" y="9"/>
                      <a:pt x="25" y="9"/>
                      <a:pt x="25" y="9"/>
                    </a:cubicBezTo>
                    <a:cubicBezTo>
                      <a:pt x="25" y="9"/>
                      <a:pt x="25" y="9"/>
                      <a:pt x="25" y="9"/>
                    </a:cubicBezTo>
                    <a:moveTo>
                      <a:pt x="25" y="9"/>
                    </a:moveTo>
                    <a:cubicBezTo>
                      <a:pt x="25" y="9"/>
                      <a:pt x="25" y="9"/>
                      <a:pt x="25" y="9"/>
                    </a:cubicBezTo>
                    <a:cubicBezTo>
                      <a:pt x="25" y="9"/>
                      <a:pt x="25" y="9"/>
                      <a:pt x="25" y="9"/>
                    </a:cubicBezTo>
                    <a:moveTo>
                      <a:pt x="25" y="9"/>
                    </a:moveTo>
                    <a:cubicBezTo>
                      <a:pt x="25" y="9"/>
                      <a:pt x="25" y="9"/>
                      <a:pt x="25" y="9"/>
                    </a:cubicBezTo>
                    <a:cubicBezTo>
                      <a:pt x="25" y="9"/>
                      <a:pt x="25" y="9"/>
                      <a:pt x="25" y="9"/>
                    </a:cubicBezTo>
                    <a:moveTo>
                      <a:pt x="25" y="9"/>
                    </a:moveTo>
                    <a:cubicBezTo>
                      <a:pt x="25" y="9"/>
                      <a:pt x="25" y="9"/>
                      <a:pt x="25" y="9"/>
                    </a:cubicBezTo>
                    <a:cubicBezTo>
                      <a:pt x="25" y="9"/>
                      <a:pt x="25" y="9"/>
                      <a:pt x="25" y="9"/>
                    </a:cubicBezTo>
                    <a:moveTo>
                      <a:pt x="25" y="9"/>
                    </a:moveTo>
                    <a:cubicBezTo>
                      <a:pt x="25" y="9"/>
                      <a:pt x="25" y="9"/>
                      <a:pt x="25" y="9"/>
                    </a:cubicBezTo>
                    <a:cubicBezTo>
                      <a:pt x="25" y="9"/>
                      <a:pt x="25" y="9"/>
                      <a:pt x="25" y="9"/>
                    </a:cubicBezTo>
                    <a:moveTo>
                      <a:pt x="25" y="9"/>
                    </a:moveTo>
                    <a:cubicBezTo>
                      <a:pt x="25" y="9"/>
                      <a:pt x="25" y="9"/>
                      <a:pt x="25" y="9"/>
                    </a:cubicBezTo>
                    <a:cubicBezTo>
                      <a:pt x="25" y="9"/>
                      <a:pt x="25" y="9"/>
                      <a:pt x="25" y="9"/>
                    </a:cubicBezTo>
                    <a:moveTo>
                      <a:pt x="20" y="4"/>
                    </a:moveTo>
                    <a:cubicBezTo>
                      <a:pt x="20" y="4"/>
                      <a:pt x="20" y="4"/>
                      <a:pt x="20" y="4"/>
                    </a:cubicBezTo>
                    <a:cubicBezTo>
                      <a:pt x="23" y="6"/>
                      <a:pt x="25" y="7"/>
                      <a:pt x="25" y="9"/>
                    </a:cubicBezTo>
                    <a:cubicBezTo>
                      <a:pt x="25" y="8"/>
                      <a:pt x="25" y="8"/>
                      <a:pt x="25" y="8"/>
                    </a:cubicBezTo>
                    <a:cubicBezTo>
                      <a:pt x="24" y="6"/>
                      <a:pt x="23" y="5"/>
                      <a:pt x="20" y="4"/>
                    </a:cubicBezTo>
                    <a:moveTo>
                      <a:pt x="0" y="0"/>
                    </a:moveTo>
                    <a:cubicBezTo>
                      <a:pt x="1" y="5"/>
                      <a:pt x="2" y="11"/>
                      <a:pt x="4" y="15"/>
                    </a:cubicBezTo>
                    <a:cubicBezTo>
                      <a:pt x="7" y="12"/>
                      <a:pt x="10" y="9"/>
                      <a:pt x="12" y="6"/>
                    </a:cubicBezTo>
                    <a:cubicBezTo>
                      <a:pt x="12" y="4"/>
                      <a:pt x="11" y="3"/>
                      <a:pt x="11" y="1"/>
                    </a:cubicBezTo>
                    <a:cubicBezTo>
                      <a:pt x="9" y="1"/>
                      <a:pt x="8" y="1"/>
                      <a:pt x="6" y="1"/>
                    </a:cubicBezTo>
                    <a:cubicBezTo>
                      <a:pt x="4" y="0"/>
                      <a:pt x="2" y="0"/>
                      <a:pt x="0" y="0"/>
                    </a:cubicBezTo>
                  </a:path>
                </a:pathLst>
              </a:custGeom>
              <a:solidFill>
                <a:srgbClr val="C7A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9" name="Freeform 772">
                <a:extLst>
                  <a:ext uri="{FF2B5EF4-FFF2-40B4-BE49-F238E27FC236}">
                    <a16:creationId xmlns:a16="http://schemas.microsoft.com/office/drawing/2014/main" id="{0777034C-A65F-4F8A-BA96-3FABA1A97F8D}"/>
                  </a:ext>
                </a:extLst>
              </p:cNvPr>
              <p:cNvSpPr>
                <a:spLocks/>
              </p:cNvSpPr>
              <p:nvPr/>
            </p:nvSpPr>
            <p:spPr bwMode="auto">
              <a:xfrm>
                <a:off x="486" y="25"/>
                <a:ext cx="26" cy="24"/>
              </a:xfrm>
              <a:custGeom>
                <a:avLst/>
                <a:gdLst>
                  <a:gd name="T0" fmla="*/ 9 w 11"/>
                  <a:gd name="T1" fmla="*/ 0 h 10"/>
                  <a:gd name="T2" fmla="*/ 1 w 11"/>
                  <a:gd name="T3" fmla="*/ 9 h 10"/>
                  <a:gd name="T4" fmla="*/ 0 w 11"/>
                  <a:gd name="T5" fmla="*/ 10 h 10"/>
                  <a:gd name="T6" fmla="*/ 11 w 11"/>
                  <a:gd name="T7" fmla="*/ 4 h 10"/>
                  <a:gd name="T8" fmla="*/ 11 w 11"/>
                  <a:gd name="T9" fmla="*/ 4 h 10"/>
                  <a:gd name="T10" fmla="*/ 11 w 11"/>
                  <a:gd name="T11" fmla="*/ 4 h 10"/>
                  <a:gd name="T12" fmla="*/ 11 w 11"/>
                  <a:gd name="T13" fmla="*/ 4 h 10"/>
                  <a:gd name="T14" fmla="*/ 11 w 11"/>
                  <a:gd name="T15" fmla="*/ 3 h 10"/>
                  <a:gd name="T16" fmla="*/ 11 w 11"/>
                  <a:gd name="T17" fmla="*/ 3 h 10"/>
                  <a:gd name="T18" fmla="*/ 11 w 11"/>
                  <a:gd name="T19" fmla="*/ 3 h 10"/>
                  <a:gd name="T20" fmla="*/ 11 w 11"/>
                  <a:gd name="T21" fmla="*/ 3 h 10"/>
                  <a:gd name="T22" fmla="*/ 11 w 11"/>
                  <a:gd name="T23" fmla="*/ 3 h 10"/>
                  <a:gd name="T24" fmla="*/ 11 w 11"/>
                  <a:gd name="T25" fmla="*/ 3 h 10"/>
                  <a:gd name="T26" fmla="*/ 11 w 11"/>
                  <a:gd name="T27" fmla="*/ 3 h 10"/>
                  <a:gd name="T28" fmla="*/ 11 w 11"/>
                  <a:gd name="T29" fmla="*/ 3 h 10"/>
                  <a:gd name="T30" fmla="*/ 11 w 11"/>
                  <a:gd name="T31" fmla="*/ 3 h 10"/>
                  <a:gd name="T32" fmla="*/ 11 w 11"/>
                  <a:gd name="T33" fmla="*/ 3 h 10"/>
                  <a:gd name="T34" fmla="*/ 11 w 11"/>
                  <a:gd name="T35" fmla="*/ 3 h 10"/>
                  <a:gd name="T36" fmla="*/ 11 w 11"/>
                  <a:gd name="T37" fmla="*/ 3 h 10"/>
                  <a:gd name="T38" fmla="*/ 11 w 11"/>
                  <a:gd name="T39" fmla="*/ 3 h 10"/>
                  <a:gd name="T40" fmla="*/ 11 w 11"/>
                  <a:gd name="T41" fmla="*/ 3 h 10"/>
                  <a:gd name="T42" fmla="*/ 11 w 11"/>
                  <a:gd name="T43" fmla="*/ 3 h 10"/>
                  <a:gd name="T44" fmla="*/ 11 w 11"/>
                  <a:gd name="T45" fmla="*/ 3 h 10"/>
                  <a:gd name="T46" fmla="*/ 11 w 11"/>
                  <a:gd name="T47" fmla="*/ 3 h 10"/>
                  <a:gd name="T48" fmla="*/ 9 w 11"/>
                  <a:gd name="T4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 h="10">
                    <a:moveTo>
                      <a:pt x="9" y="0"/>
                    </a:moveTo>
                    <a:cubicBezTo>
                      <a:pt x="11" y="4"/>
                      <a:pt x="7" y="7"/>
                      <a:pt x="1" y="9"/>
                    </a:cubicBezTo>
                    <a:cubicBezTo>
                      <a:pt x="0" y="10"/>
                      <a:pt x="0" y="10"/>
                      <a:pt x="0" y="10"/>
                    </a:cubicBezTo>
                    <a:cubicBezTo>
                      <a:pt x="7" y="8"/>
                      <a:pt x="11" y="6"/>
                      <a:pt x="11" y="4"/>
                    </a:cubicBezTo>
                    <a:cubicBezTo>
                      <a:pt x="11" y="4"/>
                      <a:pt x="11" y="4"/>
                      <a:pt x="11" y="4"/>
                    </a:cubicBezTo>
                    <a:cubicBezTo>
                      <a:pt x="11" y="4"/>
                      <a:pt x="11" y="4"/>
                      <a:pt x="11" y="4"/>
                    </a:cubicBezTo>
                    <a:cubicBezTo>
                      <a:pt x="11" y="4"/>
                      <a:pt x="11" y="4"/>
                      <a:pt x="11" y="4"/>
                    </a:cubicBezTo>
                    <a:cubicBezTo>
                      <a:pt x="11" y="4"/>
                      <a:pt x="11" y="3"/>
                      <a:pt x="11" y="3"/>
                    </a:cubicBezTo>
                    <a:cubicBezTo>
                      <a:pt x="11" y="3"/>
                      <a:pt x="11" y="3"/>
                      <a:pt x="11" y="3"/>
                    </a:cubicBezTo>
                    <a:cubicBezTo>
                      <a:pt x="11" y="3"/>
                      <a:pt x="11" y="3"/>
                      <a:pt x="11" y="3"/>
                    </a:cubicBezTo>
                    <a:cubicBezTo>
                      <a:pt x="11" y="3"/>
                      <a:pt x="11" y="3"/>
                      <a:pt x="11" y="3"/>
                    </a:cubicBezTo>
                    <a:cubicBezTo>
                      <a:pt x="11" y="3"/>
                      <a:pt x="11" y="3"/>
                      <a:pt x="11" y="3"/>
                    </a:cubicBezTo>
                    <a:cubicBezTo>
                      <a:pt x="11" y="3"/>
                      <a:pt x="11" y="3"/>
                      <a:pt x="11" y="3"/>
                    </a:cubicBezTo>
                    <a:cubicBezTo>
                      <a:pt x="11" y="3"/>
                      <a:pt x="11" y="3"/>
                      <a:pt x="11" y="3"/>
                    </a:cubicBezTo>
                    <a:cubicBezTo>
                      <a:pt x="11" y="3"/>
                      <a:pt x="11" y="3"/>
                      <a:pt x="11" y="3"/>
                    </a:cubicBezTo>
                    <a:cubicBezTo>
                      <a:pt x="11" y="3"/>
                      <a:pt x="11" y="3"/>
                      <a:pt x="11" y="3"/>
                    </a:cubicBezTo>
                    <a:cubicBezTo>
                      <a:pt x="11" y="3"/>
                      <a:pt x="11" y="3"/>
                      <a:pt x="11" y="3"/>
                    </a:cubicBezTo>
                    <a:cubicBezTo>
                      <a:pt x="11" y="3"/>
                      <a:pt x="11" y="3"/>
                      <a:pt x="11" y="3"/>
                    </a:cubicBezTo>
                    <a:cubicBezTo>
                      <a:pt x="11" y="3"/>
                      <a:pt x="11" y="3"/>
                      <a:pt x="11" y="3"/>
                    </a:cubicBezTo>
                    <a:cubicBezTo>
                      <a:pt x="11" y="3"/>
                      <a:pt x="11" y="3"/>
                      <a:pt x="11" y="3"/>
                    </a:cubicBezTo>
                    <a:cubicBezTo>
                      <a:pt x="11" y="3"/>
                      <a:pt x="11" y="3"/>
                      <a:pt x="11" y="3"/>
                    </a:cubicBezTo>
                    <a:cubicBezTo>
                      <a:pt x="11" y="3"/>
                      <a:pt x="11" y="3"/>
                      <a:pt x="11" y="3"/>
                    </a:cubicBezTo>
                    <a:cubicBezTo>
                      <a:pt x="11" y="3"/>
                      <a:pt x="11" y="3"/>
                      <a:pt x="11" y="3"/>
                    </a:cubicBezTo>
                    <a:cubicBezTo>
                      <a:pt x="11" y="3"/>
                      <a:pt x="11" y="3"/>
                      <a:pt x="11" y="3"/>
                    </a:cubicBezTo>
                    <a:cubicBezTo>
                      <a:pt x="11" y="2"/>
                      <a:pt x="10" y="1"/>
                      <a:pt x="9" y="0"/>
                    </a:cubicBezTo>
                  </a:path>
                </a:pathLst>
              </a:custGeom>
              <a:solidFill>
                <a:srgbClr val="CFC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0" name="Freeform 773">
                <a:extLst>
                  <a:ext uri="{FF2B5EF4-FFF2-40B4-BE49-F238E27FC236}">
                    <a16:creationId xmlns:a16="http://schemas.microsoft.com/office/drawing/2014/main" id="{F30E6D63-395E-45C6-8DBC-A35461DAF7DC}"/>
                  </a:ext>
                </a:extLst>
              </p:cNvPr>
              <p:cNvSpPr>
                <a:spLocks/>
              </p:cNvSpPr>
              <p:nvPr/>
            </p:nvSpPr>
            <p:spPr bwMode="auto">
              <a:xfrm>
                <a:off x="462" y="46"/>
                <a:ext cx="26" cy="10"/>
              </a:xfrm>
              <a:custGeom>
                <a:avLst/>
                <a:gdLst>
                  <a:gd name="T0" fmla="*/ 11 w 11"/>
                  <a:gd name="T1" fmla="*/ 0 h 4"/>
                  <a:gd name="T2" fmla="*/ 0 w 11"/>
                  <a:gd name="T3" fmla="*/ 3 h 4"/>
                  <a:gd name="T4" fmla="*/ 0 w 11"/>
                  <a:gd name="T5" fmla="*/ 4 h 4"/>
                  <a:gd name="T6" fmla="*/ 10 w 11"/>
                  <a:gd name="T7" fmla="*/ 1 h 4"/>
                  <a:gd name="T8" fmla="*/ 11 w 11"/>
                  <a:gd name="T9" fmla="*/ 0 h 4"/>
                </a:gdLst>
                <a:ahLst/>
                <a:cxnLst>
                  <a:cxn ang="0">
                    <a:pos x="T0" y="T1"/>
                  </a:cxn>
                  <a:cxn ang="0">
                    <a:pos x="T2" y="T3"/>
                  </a:cxn>
                  <a:cxn ang="0">
                    <a:pos x="T4" y="T5"/>
                  </a:cxn>
                  <a:cxn ang="0">
                    <a:pos x="T6" y="T7"/>
                  </a:cxn>
                  <a:cxn ang="0">
                    <a:pos x="T8" y="T9"/>
                  </a:cxn>
                </a:cxnLst>
                <a:rect l="0" t="0" r="r" b="b"/>
                <a:pathLst>
                  <a:path w="11" h="4">
                    <a:moveTo>
                      <a:pt x="11" y="0"/>
                    </a:moveTo>
                    <a:cubicBezTo>
                      <a:pt x="8" y="2"/>
                      <a:pt x="4" y="2"/>
                      <a:pt x="0" y="3"/>
                    </a:cubicBezTo>
                    <a:cubicBezTo>
                      <a:pt x="0" y="3"/>
                      <a:pt x="0" y="4"/>
                      <a:pt x="0" y="4"/>
                    </a:cubicBezTo>
                    <a:cubicBezTo>
                      <a:pt x="4" y="3"/>
                      <a:pt x="7" y="2"/>
                      <a:pt x="10" y="1"/>
                    </a:cubicBezTo>
                    <a:cubicBezTo>
                      <a:pt x="10" y="1"/>
                      <a:pt x="10" y="1"/>
                      <a:pt x="11" y="0"/>
                    </a:cubicBezTo>
                  </a:path>
                </a:pathLst>
              </a:custGeom>
              <a:solidFill>
                <a:srgbClr val="CFC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1" name="Freeform 774">
                <a:extLst>
                  <a:ext uri="{FF2B5EF4-FFF2-40B4-BE49-F238E27FC236}">
                    <a16:creationId xmlns:a16="http://schemas.microsoft.com/office/drawing/2014/main" id="{61E457FA-8C14-4DDA-9B62-5A9758D33382}"/>
                  </a:ext>
                </a:extLst>
              </p:cNvPr>
              <p:cNvSpPr>
                <a:spLocks/>
              </p:cNvSpPr>
              <p:nvPr/>
            </p:nvSpPr>
            <p:spPr bwMode="auto">
              <a:xfrm>
                <a:off x="438" y="53"/>
                <a:ext cx="24" cy="5"/>
              </a:xfrm>
              <a:custGeom>
                <a:avLst/>
                <a:gdLst>
                  <a:gd name="T0" fmla="*/ 10 w 10"/>
                  <a:gd name="T1" fmla="*/ 0 h 2"/>
                  <a:gd name="T2" fmla="*/ 0 w 10"/>
                  <a:gd name="T3" fmla="*/ 2 h 2"/>
                  <a:gd name="T4" fmla="*/ 10 w 10"/>
                  <a:gd name="T5" fmla="*/ 1 h 2"/>
                  <a:gd name="T6" fmla="*/ 10 w 10"/>
                  <a:gd name="T7" fmla="*/ 0 h 2"/>
                </a:gdLst>
                <a:ahLst/>
                <a:cxnLst>
                  <a:cxn ang="0">
                    <a:pos x="T0" y="T1"/>
                  </a:cxn>
                  <a:cxn ang="0">
                    <a:pos x="T2" y="T3"/>
                  </a:cxn>
                  <a:cxn ang="0">
                    <a:pos x="T4" y="T5"/>
                  </a:cxn>
                  <a:cxn ang="0">
                    <a:pos x="T6" y="T7"/>
                  </a:cxn>
                </a:cxnLst>
                <a:rect l="0" t="0" r="r" b="b"/>
                <a:pathLst>
                  <a:path w="10" h="2">
                    <a:moveTo>
                      <a:pt x="10" y="0"/>
                    </a:moveTo>
                    <a:cubicBezTo>
                      <a:pt x="7" y="1"/>
                      <a:pt x="4" y="2"/>
                      <a:pt x="0" y="2"/>
                    </a:cubicBezTo>
                    <a:cubicBezTo>
                      <a:pt x="4" y="2"/>
                      <a:pt x="7" y="1"/>
                      <a:pt x="10" y="1"/>
                    </a:cubicBezTo>
                    <a:cubicBezTo>
                      <a:pt x="10" y="1"/>
                      <a:pt x="10" y="0"/>
                      <a:pt x="10" y="0"/>
                    </a:cubicBezTo>
                  </a:path>
                </a:pathLst>
              </a:custGeom>
              <a:solidFill>
                <a:srgbClr val="D3D0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2" name="Freeform 775">
                <a:extLst>
                  <a:ext uri="{FF2B5EF4-FFF2-40B4-BE49-F238E27FC236}">
                    <a16:creationId xmlns:a16="http://schemas.microsoft.com/office/drawing/2014/main" id="{1FB4076D-8DBA-431D-86AC-1DC545FE5968}"/>
                  </a:ext>
                </a:extLst>
              </p:cNvPr>
              <p:cNvSpPr>
                <a:spLocks/>
              </p:cNvSpPr>
              <p:nvPr/>
            </p:nvSpPr>
            <p:spPr bwMode="auto">
              <a:xfrm>
                <a:off x="378" y="63"/>
                <a:ext cx="2"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0" y="0"/>
                      <a:pt x="1" y="0"/>
                    </a:cubicBezTo>
                    <a:cubicBezTo>
                      <a:pt x="1" y="0"/>
                      <a:pt x="1" y="0"/>
                      <a:pt x="1" y="0"/>
                    </a:cubicBezTo>
                    <a:cubicBezTo>
                      <a:pt x="1" y="0"/>
                      <a:pt x="0" y="0"/>
                      <a:pt x="0" y="0"/>
                    </a:cubicBezTo>
                  </a:path>
                </a:pathLst>
              </a:custGeom>
              <a:solidFill>
                <a:srgbClr val="D9D6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3" name="Freeform 776">
                <a:extLst>
                  <a:ext uri="{FF2B5EF4-FFF2-40B4-BE49-F238E27FC236}">
                    <a16:creationId xmlns:a16="http://schemas.microsoft.com/office/drawing/2014/main" id="{B13A9B80-A080-4675-9B1B-0ECBD84583EA}"/>
                  </a:ext>
                </a:extLst>
              </p:cNvPr>
              <p:cNvSpPr>
                <a:spLocks noEditPoints="1"/>
              </p:cNvSpPr>
              <p:nvPr/>
            </p:nvSpPr>
            <p:spPr bwMode="auto">
              <a:xfrm>
                <a:off x="113" y="714"/>
                <a:ext cx="535" cy="512"/>
              </a:xfrm>
              <a:custGeom>
                <a:avLst/>
                <a:gdLst>
                  <a:gd name="T0" fmla="*/ 201 w 224"/>
                  <a:gd name="T1" fmla="*/ 3 h 215"/>
                  <a:gd name="T2" fmla="*/ 182 w 224"/>
                  <a:gd name="T3" fmla="*/ 150 h 215"/>
                  <a:gd name="T4" fmla="*/ 60 w 224"/>
                  <a:gd name="T5" fmla="*/ 199 h 215"/>
                  <a:gd name="T6" fmla="*/ 0 w 224"/>
                  <a:gd name="T7" fmla="*/ 190 h 215"/>
                  <a:gd name="T8" fmla="*/ 95 w 224"/>
                  <a:gd name="T9" fmla="*/ 215 h 215"/>
                  <a:gd name="T10" fmla="*/ 129 w 224"/>
                  <a:gd name="T11" fmla="*/ 212 h 215"/>
                  <a:gd name="T12" fmla="*/ 221 w 224"/>
                  <a:gd name="T13" fmla="*/ 67 h 215"/>
                  <a:gd name="T14" fmla="*/ 201 w 224"/>
                  <a:gd name="T15" fmla="*/ 3 h 215"/>
                  <a:gd name="T16" fmla="*/ 200 w 224"/>
                  <a:gd name="T17" fmla="*/ 0 h 215"/>
                  <a:gd name="T18" fmla="*/ 201 w 224"/>
                  <a:gd name="T19" fmla="*/ 3 h 215"/>
                  <a:gd name="T20" fmla="*/ 200 w 224"/>
                  <a:gd name="T2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215">
                    <a:moveTo>
                      <a:pt x="201" y="3"/>
                    </a:moveTo>
                    <a:cubicBezTo>
                      <a:pt x="206" y="21"/>
                      <a:pt x="224" y="107"/>
                      <a:pt x="182" y="150"/>
                    </a:cubicBezTo>
                    <a:cubicBezTo>
                      <a:pt x="143" y="190"/>
                      <a:pt x="97" y="199"/>
                      <a:pt x="60" y="199"/>
                    </a:cubicBezTo>
                    <a:cubicBezTo>
                      <a:pt x="25" y="199"/>
                      <a:pt x="0" y="190"/>
                      <a:pt x="0" y="190"/>
                    </a:cubicBezTo>
                    <a:cubicBezTo>
                      <a:pt x="0" y="190"/>
                      <a:pt x="43" y="215"/>
                      <a:pt x="95" y="215"/>
                    </a:cubicBezTo>
                    <a:cubicBezTo>
                      <a:pt x="106" y="215"/>
                      <a:pt x="118" y="214"/>
                      <a:pt x="129" y="212"/>
                    </a:cubicBezTo>
                    <a:cubicBezTo>
                      <a:pt x="204" y="171"/>
                      <a:pt x="222" y="114"/>
                      <a:pt x="221" y="67"/>
                    </a:cubicBezTo>
                    <a:cubicBezTo>
                      <a:pt x="215" y="42"/>
                      <a:pt x="206" y="19"/>
                      <a:pt x="201" y="3"/>
                    </a:cubicBezTo>
                    <a:moveTo>
                      <a:pt x="200" y="0"/>
                    </a:moveTo>
                    <a:cubicBezTo>
                      <a:pt x="201" y="1"/>
                      <a:pt x="201" y="2"/>
                      <a:pt x="201" y="3"/>
                    </a:cubicBezTo>
                    <a:cubicBezTo>
                      <a:pt x="201" y="1"/>
                      <a:pt x="200" y="0"/>
                      <a:pt x="200" y="0"/>
                    </a:cubicBezTo>
                  </a:path>
                </a:pathLst>
              </a:custGeom>
              <a:solidFill>
                <a:srgbClr val="966A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4" name="Freeform 777">
                <a:extLst>
                  <a:ext uri="{FF2B5EF4-FFF2-40B4-BE49-F238E27FC236}">
                    <a16:creationId xmlns:a16="http://schemas.microsoft.com/office/drawing/2014/main" id="{D0E79248-3657-4657-9375-CC01D19A0347}"/>
                  </a:ext>
                </a:extLst>
              </p:cNvPr>
              <p:cNvSpPr>
                <a:spLocks noEditPoints="1"/>
              </p:cNvSpPr>
              <p:nvPr/>
            </p:nvSpPr>
            <p:spPr bwMode="auto">
              <a:xfrm>
                <a:off x="380" y="263"/>
                <a:ext cx="110" cy="258"/>
              </a:xfrm>
              <a:custGeom>
                <a:avLst/>
                <a:gdLst>
                  <a:gd name="T0" fmla="*/ 27 w 46"/>
                  <a:gd name="T1" fmla="*/ 10 h 108"/>
                  <a:gd name="T2" fmla="*/ 0 w 46"/>
                  <a:gd name="T3" fmla="*/ 108 h 108"/>
                  <a:gd name="T4" fmla="*/ 17 w 46"/>
                  <a:gd name="T5" fmla="*/ 100 h 108"/>
                  <a:gd name="T6" fmla="*/ 17 w 46"/>
                  <a:gd name="T7" fmla="*/ 100 h 108"/>
                  <a:gd name="T8" fmla="*/ 17 w 46"/>
                  <a:gd name="T9" fmla="*/ 100 h 108"/>
                  <a:gd name="T10" fmla="*/ 19 w 46"/>
                  <a:gd name="T11" fmla="*/ 99 h 108"/>
                  <a:gd name="T12" fmla="*/ 37 w 46"/>
                  <a:gd name="T13" fmla="*/ 31 h 108"/>
                  <a:gd name="T14" fmla="*/ 34 w 46"/>
                  <a:gd name="T15" fmla="*/ 22 h 108"/>
                  <a:gd name="T16" fmla="*/ 33 w 46"/>
                  <a:gd name="T17" fmla="*/ 19 h 108"/>
                  <a:gd name="T18" fmla="*/ 27 w 46"/>
                  <a:gd name="T19" fmla="*/ 10 h 108"/>
                  <a:gd name="T20" fmla="*/ 23 w 46"/>
                  <a:gd name="T21" fmla="*/ 0 h 108"/>
                  <a:gd name="T22" fmla="*/ 23 w 46"/>
                  <a:gd name="T23" fmla="*/ 0 h 108"/>
                  <a:gd name="T24" fmla="*/ 23 w 46"/>
                  <a:gd name="T25" fmla="*/ 0 h 108"/>
                  <a:gd name="T26" fmla="*/ 23 w 46"/>
                  <a:gd name="T2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108">
                    <a:moveTo>
                      <a:pt x="27" y="10"/>
                    </a:moveTo>
                    <a:cubicBezTo>
                      <a:pt x="35" y="31"/>
                      <a:pt x="46" y="82"/>
                      <a:pt x="0" y="108"/>
                    </a:cubicBezTo>
                    <a:cubicBezTo>
                      <a:pt x="0" y="108"/>
                      <a:pt x="8" y="104"/>
                      <a:pt x="17" y="100"/>
                    </a:cubicBezTo>
                    <a:cubicBezTo>
                      <a:pt x="17" y="100"/>
                      <a:pt x="17" y="100"/>
                      <a:pt x="17" y="100"/>
                    </a:cubicBezTo>
                    <a:cubicBezTo>
                      <a:pt x="17" y="100"/>
                      <a:pt x="17" y="100"/>
                      <a:pt x="17" y="100"/>
                    </a:cubicBezTo>
                    <a:cubicBezTo>
                      <a:pt x="18" y="99"/>
                      <a:pt x="19" y="99"/>
                      <a:pt x="19" y="99"/>
                    </a:cubicBezTo>
                    <a:cubicBezTo>
                      <a:pt x="43" y="86"/>
                      <a:pt x="39" y="45"/>
                      <a:pt x="37" y="31"/>
                    </a:cubicBezTo>
                    <a:cubicBezTo>
                      <a:pt x="36" y="28"/>
                      <a:pt x="35" y="25"/>
                      <a:pt x="34" y="22"/>
                    </a:cubicBezTo>
                    <a:cubicBezTo>
                      <a:pt x="34" y="21"/>
                      <a:pt x="33" y="20"/>
                      <a:pt x="33" y="19"/>
                    </a:cubicBezTo>
                    <a:cubicBezTo>
                      <a:pt x="31" y="16"/>
                      <a:pt x="28" y="12"/>
                      <a:pt x="27" y="10"/>
                    </a:cubicBezTo>
                    <a:moveTo>
                      <a:pt x="23" y="0"/>
                    </a:moveTo>
                    <a:cubicBezTo>
                      <a:pt x="23" y="0"/>
                      <a:pt x="23" y="0"/>
                      <a:pt x="23" y="0"/>
                    </a:cubicBezTo>
                    <a:cubicBezTo>
                      <a:pt x="23" y="0"/>
                      <a:pt x="23" y="0"/>
                      <a:pt x="23" y="0"/>
                    </a:cubicBezTo>
                    <a:cubicBezTo>
                      <a:pt x="23" y="0"/>
                      <a:pt x="23" y="0"/>
                      <a:pt x="23" y="0"/>
                    </a:cubicBezTo>
                  </a:path>
                </a:pathLst>
              </a:custGeom>
              <a:solidFill>
                <a:srgbClr val="966A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5" name="Freeform 778">
                <a:extLst>
                  <a:ext uri="{FF2B5EF4-FFF2-40B4-BE49-F238E27FC236}">
                    <a16:creationId xmlns:a16="http://schemas.microsoft.com/office/drawing/2014/main" id="{35D62520-1279-40C0-A4BA-491D16F05711}"/>
                  </a:ext>
                </a:extLst>
              </p:cNvPr>
              <p:cNvSpPr>
                <a:spLocks noEditPoints="1"/>
              </p:cNvSpPr>
              <p:nvPr/>
            </p:nvSpPr>
            <p:spPr bwMode="auto">
              <a:xfrm>
                <a:off x="385" y="223"/>
                <a:ext cx="50" cy="31"/>
              </a:xfrm>
              <a:custGeom>
                <a:avLst/>
                <a:gdLst>
                  <a:gd name="T0" fmla="*/ 8 w 21"/>
                  <a:gd name="T1" fmla="*/ 2 h 13"/>
                  <a:gd name="T2" fmla="*/ 0 w 21"/>
                  <a:gd name="T3" fmla="*/ 11 h 13"/>
                  <a:gd name="T4" fmla="*/ 0 w 21"/>
                  <a:gd name="T5" fmla="*/ 13 h 13"/>
                  <a:gd name="T6" fmla="*/ 11 w 21"/>
                  <a:gd name="T7" fmla="*/ 11 h 13"/>
                  <a:gd name="T8" fmla="*/ 8 w 21"/>
                  <a:gd name="T9" fmla="*/ 2 h 13"/>
                  <a:gd name="T10" fmla="*/ 16 w 21"/>
                  <a:gd name="T11" fmla="*/ 0 h 13"/>
                  <a:gd name="T12" fmla="*/ 18 w 21"/>
                  <a:gd name="T13" fmla="*/ 8 h 13"/>
                  <a:gd name="T14" fmla="*/ 21 w 21"/>
                  <a:gd name="T15" fmla="*/ 5 h 13"/>
                  <a:gd name="T16" fmla="*/ 21 w 21"/>
                  <a:gd name="T17" fmla="*/ 5 h 13"/>
                  <a:gd name="T18" fmla="*/ 21 w 21"/>
                  <a:gd name="T19" fmla="*/ 5 h 13"/>
                  <a:gd name="T20" fmla="*/ 21 w 21"/>
                  <a:gd name="T21" fmla="*/ 5 h 13"/>
                  <a:gd name="T22" fmla="*/ 21 w 21"/>
                  <a:gd name="T23" fmla="*/ 5 h 13"/>
                  <a:gd name="T24" fmla="*/ 21 w 21"/>
                  <a:gd name="T25" fmla="*/ 5 h 13"/>
                  <a:gd name="T26" fmla="*/ 21 w 21"/>
                  <a:gd name="T27" fmla="*/ 5 h 13"/>
                  <a:gd name="T28" fmla="*/ 21 w 21"/>
                  <a:gd name="T29" fmla="*/ 5 h 13"/>
                  <a:gd name="T30" fmla="*/ 21 w 21"/>
                  <a:gd name="T31" fmla="*/ 5 h 13"/>
                  <a:gd name="T32" fmla="*/ 21 w 21"/>
                  <a:gd name="T33" fmla="*/ 5 h 13"/>
                  <a:gd name="T34" fmla="*/ 21 w 21"/>
                  <a:gd name="T35" fmla="*/ 5 h 13"/>
                  <a:gd name="T36" fmla="*/ 21 w 21"/>
                  <a:gd name="T37" fmla="*/ 5 h 13"/>
                  <a:gd name="T38" fmla="*/ 21 w 21"/>
                  <a:gd name="T39" fmla="*/ 5 h 13"/>
                  <a:gd name="T40" fmla="*/ 21 w 21"/>
                  <a:gd name="T41" fmla="*/ 5 h 13"/>
                  <a:gd name="T42" fmla="*/ 21 w 21"/>
                  <a:gd name="T43" fmla="*/ 5 h 13"/>
                  <a:gd name="T44" fmla="*/ 21 w 21"/>
                  <a:gd name="T45" fmla="*/ 5 h 13"/>
                  <a:gd name="T46" fmla="*/ 21 w 21"/>
                  <a:gd name="T47" fmla="*/ 5 h 13"/>
                  <a:gd name="T48" fmla="*/ 21 w 21"/>
                  <a:gd name="T49" fmla="*/ 5 h 13"/>
                  <a:gd name="T50" fmla="*/ 21 w 21"/>
                  <a:gd name="T51" fmla="*/ 5 h 13"/>
                  <a:gd name="T52" fmla="*/ 21 w 21"/>
                  <a:gd name="T53" fmla="*/ 5 h 13"/>
                  <a:gd name="T54" fmla="*/ 21 w 21"/>
                  <a:gd name="T55" fmla="*/ 5 h 13"/>
                  <a:gd name="T56" fmla="*/ 21 w 21"/>
                  <a:gd name="T57" fmla="*/ 5 h 13"/>
                  <a:gd name="T58" fmla="*/ 21 w 21"/>
                  <a:gd name="T59" fmla="*/ 5 h 13"/>
                  <a:gd name="T60" fmla="*/ 21 w 21"/>
                  <a:gd name="T61" fmla="*/ 5 h 13"/>
                  <a:gd name="T62" fmla="*/ 21 w 21"/>
                  <a:gd name="T63" fmla="*/ 5 h 13"/>
                  <a:gd name="T64" fmla="*/ 21 w 21"/>
                  <a:gd name="T65" fmla="*/ 5 h 13"/>
                  <a:gd name="T66" fmla="*/ 21 w 21"/>
                  <a:gd name="T67" fmla="*/ 5 h 13"/>
                  <a:gd name="T68" fmla="*/ 21 w 21"/>
                  <a:gd name="T69" fmla="*/ 5 h 13"/>
                  <a:gd name="T70" fmla="*/ 21 w 21"/>
                  <a:gd name="T71" fmla="*/ 5 h 13"/>
                  <a:gd name="T72" fmla="*/ 21 w 21"/>
                  <a:gd name="T73" fmla="*/ 5 h 13"/>
                  <a:gd name="T74" fmla="*/ 21 w 21"/>
                  <a:gd name="T75" fmla="*/ 5 h 13"/>
                  <a:gd name="T76" fmla="*/ 21 w 21"/>
                  <a:gd name="T77" fmla="*/ 5 h 13"/>
                  <a:gd name="T78" fmla="*/ 21 w 21"/>
                  <a:gd name="T79" fmla="*/ 5 h 13"/>
                  <a:gd name="T80" fmla="*/ 21 w 21"/>
                  <a:gd name="T81" fmla="*/ 5 h 13"/>
                  <a:gd name="T82" fmla="*/ 21 w 21"/>
                  <a:gd name="T83" fmla="*/ 5 h 13"/>
                  <a:gd name="T84" fmla="*/ 21 w 21"/>
                  <a:gd name="T85" fmla="*/ 5 h 13"/>
                  <a:gd name="T86" fmla="*/ 21 w 21"/>
                  <a:gd name="T87" fmla="*/ 5 h 13"/>
                  <a:gd name="T88" fmla="*/ 16 w 21"/>
                  <a:gd name="T8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 h="13">
                    <a:moveTo>
                      <a:pt x="8" y="2"/>
                    </a:moveTo>
                    <a:cubicBezTo>
                      <a:pt x="6" y="5"/>
                      <a:pt x="3" y="8"/>
                      <a:pt x="0" y="11"/>
                    </a:cubicBezTo>
                    <a:cubicBezTo>
                      <a:pt x="0" y="12"/>
                      <a:pt x="0" y="13"/>
                      <a:pt x="0" y="13"/>
                    </a:cubicBezTo>
                    <a:cubicBezTo>
                      <a:pt x="4" y="12"/>
                      <a:pt x="8" y="12"/>
                      <a:pt x="11" y="11"/>
                    </a:cubicBezTo>
                    <a:cubicBezTo>
                      <a:pt x="10" y="8"/>
                      <a:pt x="9" y="5"/>
                      <a:pt x="8" y="2"/>
                    </a:cubicBezTo>
                    <a:moveTo>
                      <a:pt x="16" y="0"/>
                    </a:moveTo>
                    <a:cubicBezTo>
                      <a:pt x="17" y="3"/>
                      <a:pt x="17" y="6"/>
                      <a:pt x="18" y="8"/>
                    </a:cubicBezTo>
                    <a:cubicBezTo>
                      <a:pt x="20" y="7"/>
                      <a:pt x="21" y="6"/>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5"/>
                      <a:pt x="21" y="5"/>
                      <a:pt x="21" y="5"/>
                    </a:cubicBezTo>
                    <a:cubicBezTo>
                      <a:pt x="21" y="3"/>
                      <a:pt x="19" y="2"/>
                      <a:pt x="16" y="0"/>
                    </a:cubicBezTo>
                  </a:path>
                </a:pathLst>
              </a:custGeom>
              <a:solidFill>
                <a:srgbClr val="D2BD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6" name="Freeform 779">
                <a:extLst>
                  <a:ext uri="{FF2B5EF4-FFF2-40B4-BE49-F238E27FC236}">
                    <a16:creationId xmlns:a16="http://schemas.microsoft.com/office/drawing/2014/main" id="{B1047E0E-5AC2-42D1-9018-AE0350255B92}"/>
                  </a:ext>
                </a:extLst>
              </p:cNvPr>
              <p:cNvSpPr>
                <a:spLocks noEditPoints="1"/>
              </p:cNvSpPr>
              <p:nvPr/>
            </p:nvSpPr>
            <p:spPr bwMode="auto">
              <a:xfrm>
                <a:off x="397" y="63"/>
                <a:ext cx="74" cy="160"/>
              </a:xfrm>
              <a:custGeom>
                <a:avLst/>
                <a:gdLst>
                  <a:gd name="T0" fmla="*/ 28 w 31"/>
                  <a:gd name="T1" fmla="*/ 1 h 67"/>
                  <a:gd name="T2" fmla="*/ 22 w 31"/>
                  <a:gd name="T3" fmla="*/ 2 h 67"/>
                  <a:gd name="T4" fmla="*/ 3 w 31"/>
                  <a:gd name="T5" fmla="*/ 65 h 67"/>
                  <a:gd name="T6" fmla="*/ 7 w 31"/>
                  <a:gd name="T7" fmla="*/ 66 h 67"/>
                  <a:gd name="T8" fmla="*/ 28 w 31"/>
                  <a:gd name="T9" fmla="*/ 1 h 67"/>
                  <a:gd name="T10" fmla="*/ 28 w 31"/>
                  <a:gd name="T11" fmla="*/ 1 h 67"/>
                  <a:gd name="T12" fmla="*/ 28 w 31"/>
                  <a:gd name="T13" fmla="*/ 0 h 67"/>
                  <a:gd name="T14" fmla="*/ 28 w 31"/>
                  <a:gd name="T15" fmla="*/ 1 h 67"/>
                  <a:gd name="T16" fmla="*/ 28 w 31"/>
                  <a:gd name="T17" fmla="*/ 1 h 67"/>
                  <a:gd name="T18" fmla="*/ 28 w 31"/>
                  <a:gd name="T19" fmla="*/ 1 h 67"/>
                  <a:gd name="T20" fmla="*/ 9 w 31"/>
                  <a:gd name="T21" fmla="*/ 67 h 67"/>
                  <a:gd name="T22" fmla="*/ 11 w 31"/>
                  <a:gd name="T23" fmla="*/ 67 h 67"/>
                  <a:gd name="T24" fmla="*/ 28 w 31"/>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67">
                    <a:moveTo>
                      <a:pt x="28" y="1"/>
                    </a:moveTo>
                    <a:cubicBezTo>
                      <a:pt x="26" y="1"/>
                      <a:pt x="24" y="2"/>
                      <a:pt x="22" y="2"/>
                    </a:cubicBezTo>
                    <a:cubicBezTo>
                      <a:pt x="9" y="19"/>
                      <a:pt x="5" y="45"/>
                      <a:pt x="3" y="65"/>
                    </a:cubicBezTo>
                    <a:cubicBezTo>
                      <a:pt x="4" y="65"/>
                      <a:pt x="5" y="65"/>
                      <a:pt x="7" y="66"/>
                    </a:cubicBezTo>
                    <a:cubicBezTo>
                      <a:pt x="0" y="26"/>
                      <a:pt x="28" y="1"/>
                      <a:pt x="28" y="1"/>
                    </a:cubicBezTo>
                    <a:cubicBezTo>
                      <a:pt x="28" y="1"/>
                      <a:pt x="28" y="1"/>
                      <a:pt x="28" y="1"/>
                    </a:cubicBezTo>
                    <a:moveTo>
                      <a:pt x="28" y="0"/>
                    </a:moveTo>
                    <a:cubicBezTo>
                      <a:pt x="28" y="0"/>
                      <a:pt x="28" y="0"/>
                      <a:pt x="28" y="1"/>
                    </a:cubicBezTo>
                    <a:cubicBezTo>
                      <a:pt x="28" y="1"/>
                      <a:pt x="28" y="1"/>
                      <a:pt x="28" y="1"/>
                    </a:cubicBezTo>
                    <a:cubicBezTo>
                      <a:pt x="28" y="1"/>
                      <a:pt x="28" y="1"/>
                      <a:pt x="28" y="1"/>
                    </a:cubicBezTo>
                    <a:cubicBezTo>
                      <a:pt x="10" y="25"/>
                      <a:pt x="7" y="49"/>
                      <a:pt x="9" y="67"/>
                    </a:cubicBezTo>
                    <a:cubicBezTo>
                      <a:pt x="10" y="67"/>
                      <a:pt x="11" y="67"/>
                      <a:pt x="11" y="67"/>
                    </a:cubicBezTo>
                    <a:cubicBezTo>
                      <a:pt x="6" y="25"/>
                      <a:pt x="31" y="0"/>
                      <a:pt x="28" y="0"/>
                    </a:cubicBezTo>
                  </a:path>
                </a:pathLst>
              </a:custGeom>
              <a:solidFill>
                <a:srgbClr val="BDB7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7" name="Freeform 780">
                <a:extLst>
                  <a:ext uri="{FF2B5EF4-FFF2-40B4-BE49-F238E27FC236}">
                    <a16:creationId xmlns:a16="http://schemas.microsoft.com/office/drawing/2014/main" id="{CFF0E633-5763-49D5-9D65-210719FB3B44}"/>
                  </a:ext>
                </a:extLst>
              </p:cNvPr>
              <p:cNvSpPr>
                <a:spLocks/>
              </p:cNvSpPr>
              <p:nvPr/>
            </p:nvSpPr>
            <p:spPr bwMode="auto">
              <a:xfrm>
                <a:off x="395" y="68"/>
                <a:ext cx="55" cy="150"/>
              </a:xfrm>
              <a:custGeom>
                <a:avLst/>
                <a:gdLst>
                  <a:gd name="T0" fmla="*/ 23 w 23"/>
                  <a:gd name="T1" fmla="*/ 0 h 63"/>
                  <a:gd name="T2" fmla="*/ 9 w 23"/>
                  <a:gd name="T3" fmla="*/ 1 h 63"/>
                  <a:gd name="T4" fmla="*/ 0 w 23"/>
                  <a:gd name="T5" fmla="*/ 37 h 63"/>
                  <a:gd name="T6" fmla="*/ 3 w 23"/>
                  <a:gd name="T7" fmla="*/ 62 h 63"/>
                  <a:gd name="T8" fmla="*/ 4 w 23"/>
                  <a:gd name="T9" fmla="*/ 63 h 63"/>
                  <a:gd name="T10" fmla="*/ 23 w 23"/>
                  <a:gd name="T11" fmla="*/ 0 h 63"/>
                </a:gdLst>
                <a:ahLst/>
                <a:cxnLst>
                  <a:cxn ang="0">
                    <a:pos x="T0" y="T1"/>
                  </a:cxn>
                  <a:cxn ang="0">
                    <a:pos x="T2" y="T3"/>
                  </a:cxn>
                  <a:cxn ang="0">
                    <a:pos x="T4" y="T5"/>
                  </a:cxn>
                  <a:cxn ang="0">
                    <a:pos x="T6" y="T7"/>
                  </a:cxn>
                  <a:cxn ang="0">
                    <a:pos x="T8" y="T9"/>
                  </a:cxn>
                  <a:cxn ang="0">
                    <a:pos x="T10" y="T11"/>
                  </a:cxn>
                </a:cxnLst>
                <a:rect l="0" t="0" r="r" b="b"/>
                <a:pathLst>
                  <a:path w="23" h="63">
                    <a:moveTo>
                      <a:pt x="23" y="0"/>
                    </a:moveTo>
                    <a:cubicBezTo>
                      <a:pt x="18" y="1"/>
                      <a:pt x="13" y="1"/>
                      <a:pt x="9" y="1"/>
                    </a:cubicBezTo>
                    <a:cubicBezTo>
                      <a:pt x="4" y="12"/>
                      <a:pt x="1" y="25"/>
                      <a:pt x="0" y="37"/>
                    </a:cubicBezTo>
                    <a:cubicBezTo>
                      <a:pt x="0" y="47"/>
                      <a:pt x="1" y="55"/>
                      <a:pt x="3" y="62"/>
                    </a:cubicBezTo>
                    <a:cubicBezTo>
                      <a:pt x="3" y="63"/>
                      <a:pt x="4" y="63"/>
                      <a:pt x="4" y="63"/>
                    </a:cubicBezTo>
                    <a:cubicBezTo>
                      <a:pt x="6" y="43"/>
                      <a:pt x="10" y="17"/>
                      <a:pt x="23" y="0"/>
                    </a:cubicBezTo>
                  </a:path>
                </a:pathLst>
              </a:custGeom>
              <a:solidFill>
                <a:srgbClr val="C4BC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 name="Freeform 781">
                <a:extLst>
                  <a:ext uri="{FF2B5EF4-FFF2-40B4-BE49-F238E27FC236}">
                    <a16:creationId xmlns:a16="http://schemas.microsoft.com/office/drawing/2014/main" id="{500A3E9C-88D4-4F93-8AD7-E894B921A136}"/>
                  </a:ext>
                </a:extLst>
              </p:cNvPr>
              <p:cNvSpPr>
                <a:spLocks/>
              </p:cNvSpPr>
              <p:nvPr/>
            </p:nvSpPr>
            <p:spPr bwMode="auto">
              <a:xfrm>
                <a:off x="392" y="70"/>
                <a:ext cx="24" cy="86"/>
              </a:xfrm>
              <a:custGeom>
                <a:avLst/>
                <a:gdLst>
                  <a:gd name="T0" fmla="*/ 3 w 10"/>
                  <a:gd name="T1" fmla="*/ 0 h 36"/>
                  <a:gd name="T2" fmla="*/ 1 w 10"/>
                  <a:gd name="T3" fmla="*/ 36 h 36"/>
                  <a:gd name="T4" fmla="*/ 10 w 10"/>
                  <a:gd name="T5" fmla="*/ 0 h 36"/>
                  <a:gd name="T6" fmla="*/ 8 w 10"/>
                  <a:gd name="T7" fmla="*/ 0 h 36"/>
                  <a:gd name="T8" fmla="*/ 3 w 10"/>
                  <a:gd name="T9" fmla="*/ 0 h 36"/>
                </a:gdLst>
                <a:ahLst/>
                <a:cxnLst>
                  <a:cxn ang="0">
                    <a:pos x="T0" y="T1"/>
                  </a:cxn>
                  <a:cxn ang="0">
                    <a:pos x="T2" y="T3"/>
                  </a:cxn>
                  <a:cxn ang="0">
                    <a:pos x="T4" y="T5"/>
                  </a:cxn>
                  <a:cxn ang="0">
                    <a:pos x="T6" y="T7"/>
                  </a:cxn>
                  <a:cxn ang="0">
                    <a:pos x="T8" y="T9"/>
                  </a:cxn>
                </a:cxnLst>
                <a:rect l="0" t="0" r="r" b="b"/>
                <a:pathLst>
                  <a:path w="10" h="36">
                    <a:moveTo>
                      <a:pt x="3" y="0"/>
                    </a:moveTo>
                    <a:cubicBezTo>
                      <a:pt x="1" y="14"/>
                      <a:pt x="0" y="25"/>
                      <a:pt x="1" y="36"/>
                    </a:cubicBezTo>
                    <a:cubicBezTo>
                      <a:pt x="2" y="24"/>
                      <a:pt x="5" y="11"/>
                      <a:pt x="10" y="0"/>
                    </a:cubicBezTo>
                    <a:cubicBezTo>
                      <a:pt x="9" y="0"/>
                      <a:pt x="8" y="0"/>
                      <a:pt x="8" y="0"/>
                    </a:cubicBezTo>
                    <a:cubicBezTo>
                      <a:pt x="5" y="0"/>
                      <a:pt x="3" y="0"/>
                      <a:pt x="3" y="0"/>
                    </a:cubicBezTo>
                  </a:path>
                </a:pathLst>
              </a:custGeom>
              <a:solidFill>
                <a:srgbClr val="D2CB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 name="Freeform 782">
                <a:extLst>
                  <a:ext uri="{FF2B5EF4-FFF2-40B4-BE49-F238E27FC236}">
                    <a16:creationId xmlns:a16="http://schemas.microsoft.com/office/drawing/2014/main" id="{D7D9CBBC-071F-4755-9680-5DC931E02A54}"/>
                  </a:ext>
                </a:extLst>
              </p:cNvPr>
              <p:cNvSpPr>
                <a:spLocks/>
              </p:cNvSpPr>
              <p:nvPr/>
            </p:nvSpPr>
            <p:spPr bwMode="auto">
              <a:xfrm>
                <a:off x="412" y="249"/>
                <a:ext cx="4" cy="9"/>
              </a:xfrm>
              <a:custGeom>
                <a:avLst/>
                <a:gdLst>
                  <a:gd name="T0" fmla="*/ 0 w 2"/>
                  <a:gd name="T1" fmla="*/ 0 h 4"/>
                  <a:gd name="T2" fmla="*/ 0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cubicBezTo>
                      <a:pt x="0" y="0"/>
                      <a:pt x="0" y="0"/>
                      <a:pt x="0" y="0"/>
                    </a:cubicBezTo>
                    <a:cubicBezTo>
                      <a:pt x="1" y="1"/>
                      <a:pt x="1" y="3"/>
                      <a:pt x="2" y="4"/>
                    </a:cubicBezTo>
                    <a:cubicBezTo>
                      <a:pt x="1" y="3"/>
                      <a:pt x="1" y="1"/>
                      <a:pt x="0" y="0"/>
                    </a:cubicBezTo>
                  </a:path>
                </a:pathLst>
              </a:custGeom>
              <a:solidFill>
                <a:srgbClr val="A47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0" name="Freeform 783">
                <a:extLst>
                  <a:ext uri="{FF2B5EF4-FFF2-40B4-BE49-F238E27FC236}">
                    <a16:creationId xmlns:a16="http://schemas.microsoft.com/office/drawing/2014/main" id="{BAD21A3D-955C-407D-9832-D227C3150C65}"/>
                  </a:ext>
                </a:extLst>
              </p:cNvPr>
              <p:cNvSpPr>
                <a:spLocks/>
              </p:cNvSpPr>
              <p:nvPr/>
            </p:nvSpPr>
            <p:spPr bwMode="auto">
              <a:xfrm>
                <a:off x="412" y="242"/>
                <a:ext cx="35" cy="59"/>
              </a:xfrm>
              <a:custGeom>
                <a:avLst/>
                <a:gdLst>
                  <a:gd name="T0" fmla="*/ 7 w 15"/>
                  <a:gd name="T1" fmla="*/ 0 h 25"/>
                  <a:gd name="T2" fmla="*/ 5 w 15"/>
                  <a:gd name="T3" fmla="*/ 1 h 25"/>
                  <a:gd name="T4" fmla="*/ 15 w 15"/>
                  <a:gd name="T5" fmla="*/ 25 h 25"/>
                  <a:gd name="T6" fmla="*/ 15 w 15"/>
                  <a:gd name="T7" fmla="*/ 25 h 25"/>
                  <a:gd name="T8" fmla="*/ 15 w 15"/>
                  <a:gd name="T9" fmla="*/ 25 h 25"/>
                  <a:gd name="T10" fmla="*/ 3 w 15"/>
                  <a:gd name="T11" fmla="*/ 2 h 25"/>
                  <a:gd name="T12" fmla="*/ 0 w 15"/>
                  <a:gd name="T13" fmla="*/ 3 h 25"/>
                  <a:gd name="T14" fmla="*/ 2 w 15"/>
                  <a:gd name="T15" fmla="*/ 7 h 25"/>
                  <a:gd name="T16" fmla="*/ 15 w 15"/>
                  <a:gd name="T17" fmla="*/ 25 h 25"/>
                  <a:gd name="T18" fmla="*/ 7 w 15"/>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25">
                    <a:moveTo>
                      <a:pt x="7" y="0"/>
                    </a:moveTo>
                    <a:cubicBezTo>
                      <a:pt x="6" y="1"/>
                      <a:pt x="6" y="1"/>
                      <a:pt x="5" y="1"/>
                    </a:cubicBezTo>
                    <a:cubicBezTo>
                      <a:pt x="8" y="15"/>
                      <a:pt x="14" y="24"/>
                      <a:pt x="15" y="25"/>
                    </a:cubicBezTo>
                    <a:cubicBezTo>
                      <a:pt x="15" y="25"/>
                      <a:pt x="15" y="25"/>
                      <a:pt x="15" y="25"/>
                    </a:cubicBezTo>
                    <a:cubicBezTo>
                      <a:pt x="15" y="25"/>
                      <a:pt x="15" y="25"/>
                      <a:pt x="15" y="25"/>
                    </a:cubicBezTo>
                    <a:cubicBezTo>
                      <a:pt x="10" y="17"/>
                      <a:pt x="6" y="9"/>
                      <a:pt x="3" y="2"/>
                    </a:cubicBezTo>
                    <a:cubicBezTo>
                      <a:pt x="2" y="2"/>
                      <a:pt x="1" y="3"/>
                      <a:pt x="0" y="3"/>
                    </a:cubicBezTo>
                    <a:cubicBezTo>
                      <a:pt x="1" y="4"/>
                      <a:pt x="1" y="6"/>
                      <a:pt x="2" y="7"/>
                    </a:cubicBezTo>
                    <a:cubicBezTo>
                      <a:pt x="8" y="20"/>
                      <a:pt x="15" y="25"/>
                      <a:pt x="15" y="25"/>
                    </a:cubicBezTo>
                    <a:cubicBezTo>
                      <a:pt x="11" y="16"/>
                      <a:pt x="8" y="8"/>
                      <a:pt x="7" y="0"/>
                    </a:cubicBezTo>
                  </a:path>
                </a:pathLst>
              </a:custGeom>
              <a:solidFill>
                <a:srgbClr val="9D75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1" name="Freeform 784">
                <a:extLst>
                  <a:ext uri="{FF2B5EF4-FFF2-40B4-BE49-F238E27FC236}">
                    <a16:creationId xmlns:a16="http://schemas.microsoft.com/office/drawing/2014/main" id="{32AC18A6-72B5-4ADC-BF02-890402025EBC}"/>
                  </a:ext>
                </a:extLst>
              </p:cNvPr>
              <p:cNvSpPr>
                <a:spLocks noEditPoints="1"/>
              </p:cNvSpPr>
              <p:nvPr/>
            </p:nvSpPr>
            <p:spPr bwMode="auto">
              <a:xfrm>
                <a:off x="402" y="215"/>
                <a:ext cx="26" cy="34"/>
              </a:xfrm>
              <a:custGeom>
                <a:avLst/>
                <a:gdLst>
                  <a:gd name="T0" fmla="*/ 7 w 11"/>
                  <a:gd name="T1" fmla="*/ 13 h 14"/>
                  <a:gd name="T2" fmla="*/ 4 w 11"/>
                  <a:gd name="T3" fmla="*/ 14 h 14"/>
                  <a:gd name="T4" fmla="*/ 4 w 11"/>
                  <a:gd name="T5" fmla="*/ 14 h 14"/>
                  <a:gd name="T6" fmla="*/ 4 w 11"/>
                  <a:gd name="T7" fmla="*/ 14 h 14"/>
                  <a:gd name="T8" fmla="*/ 7 w 11"/>
                  <a:gd name="T9" fmla="*/ 13 h 14"/>
                  <a:gd name="T10" fmla="*/ 7 w 11"/>
                  <a:gd name="T11" fmla="*/ 13 h 14"/>
                  <a:gd name="T12" fmla="*/ 11 w 11"/>
                  <a:gd name="T13" fmla="*/ 11 h 14"/>
                  <a:gd name="T14" fmla="*/ 9 w 11"/>
                  <a:gd name="T15" fmla="*/ 12 h 14"/>
                  <a:gd name="T16" fmla="*/ 9 w 11"/>
                  <a:gd name="T17" fmla="*/ 12 h 14"/>
                  <a:gd name="T18" fmla="*/ 11 w 11"/>
                  <a:gd name="T19" fmla="*/ 11 h 14"/>
                  <a:gd name="T20" fmla="*/ 11 w 11"/>
                  <a:gd name="T21" fmla="*/ 11 h 14"/>
                  <a:gd name="T22" fmla="*/ 7 w 11"/>
                  <a:gd name="T23" fmla="*/ 3 h 14"/>
                  <a:gd name="T24" fmla="*/ 7 w 11"/>
                  <a:gd name="T25" fmla="*/ 3 h 14"/>
                  <a:gd name="T26" fmla="*/ 9 w 11"/>
                  <a:gd name="T27" fmla="*/ 3 h 14"/>
                  <a:gd name="T28" fmla="*/ 9 w 11"/>
                  <a:gd name="T29" fmla="*/ 3 h 14"/>
                  <a:gd name="T30" fmla="*/ 7 w 11"/>
                  <a:gd name="T31" fmla="*/ 3 h 14"/>
                  <a:gd name="T32" fmla="*/ 0 w 11"/>
                  <a:gd name="T33" fmla="*/ 0 h 14"/>
                  <a:gd name="T34" fmla="*/ 1 w 11"/>
                  <a:gd name="T35" fmla="*/ 5 h 14"/>
                  <a:gd name="T36" fmla="*/ 3 w 11"/>
                  <a:gd name="T37" fmla="*/ 1 h 14"/>
                  <a:gd name="T38" fmla="*/ 5 w 11"/>
                  <a:gd name="T39" fmla="*/ 2 h 14"/>
                  <a:gd name="T40" fmla="*/ 5 w 11"/>
                  <a:gd name="T41" fmla="*/ 2 h 14"/>
                  <a:gd name="T42" fmla="*/ 1 w 11"/>
                  <a:gd name="T43" fmla="*/ 1 h 14"/>
                  <a:gd name="T44" fmla="*/ 0 w 11"/>
                  <a:gd name="T4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 h="14">
                    <a:moveTo>
                      <a:pt x="7" y="13"/>
                    </a:moveTo>
                    <a:cubicBezTo>
                      <a:pt x="6" y="13"/>
                      <a:pt x="5" y="14"/>
                      <a:pt x="4" y="14"/>
                    </a:cubicBezTo>
                    <a:cubicBezTo>
                      <a:pt x="4" y="14"/>
                      <a:pt x="4" y="14"/>
                      <a:pt x="4" y="14"/>
                    </a:cubicBezTo>
                    <a:cubicBezTo>
                      <a:pt x="4" y="14"/>
                      <a:pt x="4" y="14"/>
                      <a:pt x="4" y="14"/>
                    </a:cubicBezTo>
                    <a:cubicBezTo>
                      <a:pt x="5" y="14"/>
                      <a:pt x="6" y="13"/>
                      <a:pt x="7" y="13"/>
                    </a:cubicBezTo>
                    <a:cubicBezTo>
                      <a:pt x="7" y="13"/>
                      <a:pt x="7" y="13"/>
                      <a:pt x="7" y="13"/>
                    </a:cubicBezTo>
                    <a:moveTo>
                      <a:pt x="11" y="11"/>
                    </a:moveTo>
                    <a:cubicBezTo>
                      <a:pt x="10" y="12"/>
                      <a:pt x="10" y="12"/>
                      <a:pt x="9" y="12"/>
                    </a:cubicBezTo>
                    <a:cubicBezTo>
                      <a:pt x="9" y="12"/>
                      <a:pt x="9" y="12"/>
                      <a:pt x="9" y="12"/>
                    </a:cubicBezTo>
                    <a:cubicBezTo>
                      <a:pt x="10" y="12"/>
                      <a:pt x="10" y="12"/>
                      <a:pt x="11" y="11"/>
                    </a:cubicBezTo>
                    <a:cubicBezTo>
                      <a:pt x="11" y="11"/>
                      <a:pt x="11" y="11"/>
                      <a:pt x="11" y="11"/>
                    </a:cubicBezTo>
                    <a:moveTo>
                      <a:pt x="7" y="3"/>
                    </a:moveTo>
                    <a:cubicBezTo>
                      <a:pt x="7" y="3"/>
                      <a:pt x="7" y="3"/>
                      <a:pt x="7" y="3"/>
                    </a:cubicBezTo>
                    <a:cubicBezTo>
                      <a:pt x="8" y="3"/>
                      <a:pt x="9" y="3"/>
                      <a:pt x="9" y="3"/>
                    </a:cubicBezTo>
                    <a:cubicBezTo>
                      <a:pt x="9" y="3"/>
                      <a:pt x="9" y="3"/>
                      <a:pt x="9" y="3"/>
                    </a:cubicBezTo>
                    <a:cubicBezTo>
                      <a:pt x="9" y="3"/>
                      <a:pt x="8" y="3"/>
                      <a:pt x="7" y="3"/>
                    </a:cubicBezTo>
                    <a:moveTo>
                      <a:pt x="0" y="0"/>
                    </a:moveTo>
                    <a:cubicBezTo>
                      <a:pt x="0" y="2"/>
                      <a:pt x="1" y="3"/>
                      <a:pt x="1" y="5"/>
                    </a:cubicBezTo>
                    <a:cubicBezTo>
                      <a:pt x="2" y="3"/>
                      <a:pt x="2" y="2"/>
                      <a:pt x="3" y="1"/>
                    </a:cubicBezTo>
                    <a:cubicBezTo>
                      <a:pt x="3" y="1"/>
                      <a:pt x="4" y="1"/>
                      <a:pt x="5" y="2"/>
                    </a:cubicBezTo>
                    <a:cubicBezTo>
                      <a:pt x="5" y="2"/>
                      <a:pt x="5" y="2"/>
                      <a:pt x="5" y="2"/>
                    </a:cubicBezTo>
                    <a:cubicBezTo>
                      <a:pt x="3" y="1"/>
                      <a:pt x="2" y="1"/>
                      <a:pt x="1" y="1"/>
                    </a:cubicBezTo>
                    <a:cubicBezTo>
                      <a:pt x="1" y="1"/>
                      <a:pt x="0" y="1"/>
                      <a:pt x="0" y="0"/>
                    </a:cubicBezTo>
                  </a:path>
                </a:pathLst>
              </a:custGeom>
              <a:solidFill>
                <a:srgbClr val="B69D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2" name="Freeform 785">
                <a:extLst>
                  <a:ext uri="{FF2B5EF4-FFF2-40B4-BE49-F238E27FC236}">
                    <a16:creationId xmlns:a16="http://schemas.microsoft.com/office/drawing/2014/main" id="{676BD2D8-3111-41EE-A62E-D2F303972CB5}"/>
                  </a:ext>
                </a:extLst>
              </p:cNvPr>
              <p:cNvSpPr>
                <a:spLocks noEditPoints="1"/>
              </p:cNvSpPr>
              <p:nvPr/>
            </p:nvSpPr>
            <p:spPr bwMode="auto">
              <a:xfrm>
                <a:off x="404" y="218"/>
                <a:ext cx="24" cy="31"/>
              </a:xfrm>
              <a:custGeom>
                <a:avLst/>
                <a:gdLst>
                  <a:gd name="T0" fmla="*/ 6 w 10"/>
                  <a:gd name="T1" fmla="*/ 2 h 13"/>
                  <a:gd name="T2" fmla="*/ 8 w 10"/>
                  <a:gd name="T3" fmla="*/ 11 h 13"/>
                  <a:gd name="T4" fmla="*/ 10 w 10"/>
                  <a:gd name="T5" fmla="*/ 10 h 13"/>
                  <a:gd name="T6" fmla="*/ 8 w 10"/>
                  <a:gd name="T7" fmla="*/ 2 h 13"/>
                  <a:gd name="T8" fmla="*/ 6 w 10"/>
                  <a:gd name="T9" fmla="*/ 2 h 13"/>
                  <a:gd name="T10" fmla="*/ 2 w 10"/>
                  <a:gd name="T11" fmla="*/ 0 h 13"/>
                  <a:gd name="T12" fmla="*/ 0 w 10"/>
                  <a:gd name="T13" fmla="*/ 4 h 13"/>
                  <a:gd name="T14" fmla="*/ 3 w 10"/>
                  <a:gd name="T15" fmla="*/ 13 h 13"/>
                  <a:gd name="T16" fmla="*/ 6 w 10"/>
                  <a:gd name="T17" fmla="*/ 12 h 13"/>
                  <a:gd name="T18" fmla="*/ 4 w 10"/>
                  <a:gd name="T19" fmla="*/ 1 h 13"/>
                  <a:gd name="T20" fmla="*/ 2 w 10"/>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6" y="2"/>
                    </a:moveTo>
                    <a:cubicBezTo>
                      <a:pt x="7" y="5"/>
                      <a:pt x="7" y="8"/>
                      <a:pt x="8" y="11"/>
                    </a:cubicBezTo>
                    <a:cubicBezTo>
                      <a:pt x="9" y="11"/>
                      <a:pt x="9" y="11"/>
                      <a:pt x="10" y="10"/>
                    </a:cubicBezTo>
                    <a:cubicBezTo>
                      <a:pt x="9" y="8"/>
                      <a:pt x="9" y="5"/>
                      <a:pt x="8" y="2"/>
                    </a:cubicBezTo>
                    <a:cubicBezTo>
                      <a:pt x="8" y="2"/>
                      <a:pt x="7" y="2"/>
                      <a:pt x="6" y="2"/>
                    </a:cubicBezTo>
                    <a:moveTo>
                      <a:pt x="2" y="0"/>
                    </a:moveTo>
                    <a:cubicBezTo>
                      <a:pt x="1" y="1"/>
                      <a:pt x="1" y="2"/>
                      <a:pt x="0" y="4"/>
                    </a:cubicBezTo>
                    <a:cubicBezTo>
                      <a:pt x="1" y="7"/>
                      <a:pt x="2" y="10"/>
                      <a:pt x="3" y="13"/>
                    </a:cubicBezTo>
                    <a:cubicBezTo>
                      <a:pt x="4" y="13"/>
                      <a:pt x="5" y="12"/>
                      <a:pt x="6" y="12"/>
                    </a:cubicBezTo>
                    <a:cubicBezTo>
                      <a:pt x="5" y="8"/>
                      <a:pt x="4" y="4"/>
                      <a:pt x="4" y="1"/>
                    </a:cubicBezTo>
                    <a:cubicBezTo>
                      <a:pt x="3" y="0"/>
                      <a:pt x="2" y="0"/>
                      <a:pt x="2" y="0"/>
                    </a:cubicBezTo>
                  </a:path>
                </a:pathLst>
              </a:custGeom>
              <a:solidFill>
                <a:srgbClr val="BFA9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3" name="Freeform 786">
                <a:extLst>
                  <a:ext uri="{FF2B5EF4-FFF2-40B4-BE49-F238E27FC236}">
                    <a16:creationId xmlns:a16="http://schemas.microsoft.com/office/drawing/2014/main" id="{A3D6385C-3D71-47CD-9A27-E683E1FC2D8C}"/>
                  </a:ext>
                </a:extLst>
              </p:cNvPr>
              <p:cNvSpPr>
                <a:spLocks/>
              </p:cNvSpPr>
              <p:nvPr/>
            </p:nvSpPr>
            <p:spPr bwMode="auto">
              <a:xfrm>
                <a:off x="55" y="1026"/>
                <a:ext cx="5" cy="43"/>
              </a:xfrm>
              <a:custGeom>
                <a:avLst/>
                <a:gdLst>
                  <a:gd name="T0" fmla="*/ 0 w 2"/>
                  <a:gd name="T1" fmla="*/ 0 h 18"/>
                  <a:gd name="T2" fmla="*/ 2 w 2"/>
                  <a:gd name="T3" fmla="*/ 18 h 18"/>
                  <a:gd name="T4" fmla="*/ 2 w 2"/>
                  <a:gd name="T5" fmla="*/ 5 h 18"/>
                  <a:gd name="T6" fmla="*/ 0 w 2"/>
                  <a:gd name="T7" fmla="*/ 0 h 18"/>
                </a:gdLst>
                <a:ahLst/>
                <a:cxnLst>
                  <a:cxn ang="0">
                    <a:pos x="T0" y="T1"/>
                  </a:cxn>
                  <a:cxn ang="0">
                    <a:pos x="T2" y="T3"/>
                  </a:cxn>
                  <a:cxn ang="0">
                    <a:pos x="T4" y="T5"/>
                  </a:cxn>
                  <a:cxn ang="0">
                    <a:pos x="T6" y="T7"/>
                  </a:cxn>
                </a:cxnLst>
                <a:rect l="0" t="0" r="r" b="b"/>
                <a:pathLst>
                  <a:path w="2" h="18">
                    <a:moveTo>
                      <a:pt x="0" y="0"/>
                    </a:moveTo>
                    <a:cubicBezTo>
                      <a:pt x="0" y="6"/>
                      <a:pt x="1" y="12"/>
                      <a:pt x="2" y="18"/>
                    </a:cubicBezTo>
                    <a:cubicBezTo>
                      <a:pt x="2" y="18"/>
                      <a:pt x="2" y="13"/>
                      <a:pt x="2" y="5"/>
                    </a:cubicBezTo>
                    <a:cubicBezTo>
                      <a:pt x="1" y="3"/>
                      <a:pt x="0" y="1"/>
                      <a:pt x="0" y="0"/>
                    </a:cubicBezTo>
                  </a:path>
                </a:pathLst>
              </a:custGeom>
              <a:solidFill>
                <a:srgbClr val="DBC4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4" name="Freeform 787">
                <a:extLst>
                  <a:ext uri="{FF2B5EF4-FFF2-40B4-BE49-F238E27FC236}">
                    <a16:creationId xmlns:a16="http://schemas.microsoft.com/office/drawing/2014/main" id="{1CB73A58-1CF1-45C8-A134-28C3B0C62F97}"/>
                  </a:ext>
                </a:extLst>
              </p:cNvPr>
              <p:cNvSpPr>
                <a:spLocks noEditPoints="1"/>
              </p:cNvSpPr>
              <p:nvPr/>
            </p:nvSpPr>
            <p:spPr bwMode="auto">
              <a:xfrm>
                <a:off x="51" y="609"/>
                <a:ext cx="329" cy="429"/>
              </a:xfrm>
              <a:custGeom>
                <a:avLst/>
                <a:gdLst>
                  <a:gd name="T0" fmla="*/ 4 w 138"/>
                  <a:gd name="T1" fmla="*/ 107 h 180"/>
                  <a:gd name="T2" fmla="*/ 2 w 138"/>
                  <a:gd name="T3" fmla="*/ 175 h 180"/>
                  <a:gd name="T4" fmla="*/ 4 w 138"/>
                  <a:gd name="T5" fmla="*/ 180 h 180"/>
                  <a:gd name="T6" fmla="*/ 11 w 138"/>
                  <a:gd name="T7" fmla="*/ 146 h 180"/>
                  <a:gd name="T8" fmla="*/ 11 w 138"/>
                  <a:gd name="T9" fmla="*/ 146 h 180"/>
                  <a:gd name="T10" fmla="*/ 7 w 138"/>
                  <a:gd name="T11" fmla="*/ 132 h 180"/>
                  <a:gd name="T12" fmla="*/ 3 w 138"/>
                  <a:gd name="T13" fmla="*/ 151 h 180"/>
                  <a:gd name="T14" fmla="*/ 6 w 138"/>
                  <a:gd name="T15" fmla="*/ 122 h 180"/>
                  <a:gd name="T16" fmla="*/ 4 w 138"/>
                  <a:gd name="T17" fmla="*/ 107 h 180"/>
                  <a:gd name="T18" fmla="*/ 138 w 138"/>
                  <a:gd name="T19" fmla="*/ 0 h 180"/>
                  <a:gd name="T20" fmla="*/ 133 w 138"/>
                  <a:gd name="T21" fmla="*/ 1 h 180"/>
                  <a:gd name="T22" fmla="*/ 135 w 138"/>
                  <a:gd name="T23" fmla="*/ 2 h 180"/>
                  <a:gd name="T24" fmla="*/ 138 w 138"/>
                  <a:gd name="T2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180">
                    <a:moveTo>
                      <a:pt x="4" y="107"/>
                    </a:moveTo>
                    <a:cubicBezTo>
                      <a:pt x="1" y="126"/>
                      <a:pt x="0" y="149"/>
                      <a:pt x="2" y="175"/>
                    </a:cubicBezTo>
                    <a:cubicBezTo>
                      <a:pt x="2" y="176"/>
                      <a:pt x="3" y="178"/>
                      <a:pt x="4" y="180"/>
                    </a:cubicBezTo>
                    <a:cubicBezTo>
                      <a:pt x="5" y="172"/>
                      <a:pt x="7" y="160"/>
                      <a:pt x="11" y="146"/>
                    </a:cubicBezTo>
                    <a:cubicBezTo>
                      <a:pt x="11" y="146"/>
                      <a:pt x="11" y="146"/>
                      <a:pt x="11" y="146"/>
                    </a:cubicBezTo>
                    <a:cubicBezTo>
                      <a:pt x="10" y="141"/>
                      <a:pt x="8" y="136"/>
                      <a:pt x="7" y="132"/>
                    </a:cubicBezTo>
                    <a:cubicBezTo>
                      <a:pt x="4" y="144"/>
                      <a:pt x="3" y="151"/>
                      <a:pt x="3" y="151"/>
                    </a:cubicBezTo>
                    <a:cubicBezTo>
                      <a:pt x="4" y="141"/>
                      <a:pt x="4" y="131"/>
                      <a:pt x="6" y="122"/>
                    </a:cubicBezTo>
                    <a:cubicBezTo>
                      <a:pt x="5" y="117"/>
                      <a:pt x="5" y="112"/>
                      <a:pt x="4" y="107"/>
                    </a:cubicBezTo>
                    <a:moveTo>
                      <a:pt x="138" y="0"/>
                    </a:moveTo>
                    <a:cubicBezTo>
                      <a:pt x="138" y="0"/>
                      <a:pt x="136" y="0"/>
                      <a:pt x="133" y="1"/>
                    </a:cubicBezTo>
                    <a:cubicBezTo>
                      <a:pt x="134" y="1"/>
                      <a:pt x="134" y="1"/>
                      <a:pt x="135" y="2"/>
                    </a:cubicBezTo>
                    <a:cubicBezTo>
                      <a:pt x="136" y="1"/>
                      <a:pt x="137" y="1"/>
                      <a:pt x="138" y="0"/>
                    </a:cubicBezTo>
                  </a:path>
                </a:pathLst>
              </a:custGeom>
              <a:solidFill>
                <a:srgbClr val="E6D0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5" name="Freeform 788">
                <a:extLst>
                  <a:ext uri="{FF2B5EF4-FFF2-40B4-BE49-F238E27FC236}">
                    <a16:creationId xmlns:a16="http://schemas.microsoft.com/office/drawing/2014/main" id="{5BBC0272-578E-44E2-8341-F522E334737D}"/>
                  </a:ext>
                </a:extLst>
              </p:cNvPr>
              <p:cNvSpPr>
                <a:spLocks noEditPoints="1"/>
              </p:cNvSpPr>
              <p:nvPr/>
            </p:nvSpPr>
            <p:spPr bwMode="auto">
              <a:xfrm>
                <a:off x="60" y="611"/>
                <a:ext cx="313" cy="346"/>
              </a:xfrm>
              <a:custGeom>
                <a:avLst/>
                <a:gdLst>
                  <a:gd name="T0" fmla="*/ 11 w 131"/>
                  <a:gd name="T1" fmla="*/ 110 h 145"/>
                  <a:gd name="T2" fmla="*/ 3 w 131"/>
                  <a:gd name="T3" fmla="*/ 131 h 145"/>
                  <a:gd name="T4" fmla="*/ 7 w 131"/>
                  <a:gd name="T5" fmla="*/ 145 h 145"/>
                  <a:gd name="T6" fmla="*/ 7 w 131"/>
                  <a:gd name="T7" fmla="*/ 145 h 145"/>
                  <a:gd name="T8" fmla="*/ 15 w 131"/>
                  <a:gd name="T9" fmla="*/ 123 h 145"/>
                  <a:gd name="T10" fmla="*/ 14 w 131"/>
                  <a:gd name="T11" fmla="*/ 121 h 145"/>
                  <a:gd name="T12" fmla="*/ 11 w 131"/>
                  <a:gd name="T13" fmla="*/ 110 h 145"/>
                  <a:gd name="T14" fmla="*/ 16 w 131"/>
                  <a:gd name="T15" fmla="*/ 54 h 145"/>
                  <a:gd name="T16" fmla="*/ 0 w 131"/>
                  <a:gd name="T17" fmla="*/ 106 h 145"/>
                  <a:gd name="T18" fmla="*/ 2 w 131"/>
                  <a:gd name="T19" fmla="*/ 121 h 145"/>
                  <a:gd name="T20" fmla="*/ 10 w 131"/>
                  <a:gd name="T21" fmla="*/ 81 h 145"/>
                  <a:gd name="T22" fmla="*/ 16 w 131"/>
                  <a:gd name="T23" fmla="*/ 54 h 145"/>
                  <a:gd name="T24" fmla="*/ 129 w 131"/>
                  <a:gd name="T25" fmla="*/ 0 h 145"/>
                  <a:gd name="T26" fmla="*/ 100 w 131"/>
                  <a:gd name="T27" fmla="*/ 3 h 145"/>
                  <a:gd name="T28" fmla="*/ 103 w 131"/>
                  <a:gd name="T29" fmla="*/ 6 h 145"/>
                  <a:gd name="T30" fmla="*/ 113 w 131"/>
                  <a:gd name="T31" fmla="*/ 4 h 145"/>
                  <a:gd name="T32" fmla="*/ 113 w 131"/>
                  <a:gd name="T33" fmla="*/ 4 h 145"/>
                  <a:gd name="T34" fmla="*/ 113 w 131"/>
                  <a:gd name="T35" fmla="*/ 4 h 145"/>
                  <a:gd name="T36" fmla="*/ 106 w 131"/>
                  <a:gd name="T37" fmla="*/ 8 h 145"/>
                  <a:gd name="T38" fmla="*/ 110 w 131"/>
                  <a:gd name="T39" fmla="*/ 11 h 145"/>
                  <a:gd name="T40" fmla="*/ 111 w 131"/>
                  <a:gd name="T41" fmla="*/ 12 h 145"/>
                  <a:gd name="T42" fmla="*/ 131 w 131"/>
                  <a:gd name="T43" fmla="*/ 1 h 145"/>
                  <a:gd name="T44" fmla="*/ 129 w 131"/>
                  <a:gd name="T4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 h="145">
                    <a:moveTo>
                      <a:pt x="11" y="110"/>
                    </a:moveTo>
                    <a:cubicBezTo>
                      <a:pt x="8" y="118"/>
                      <a:pt x="5" y="125"/>
                      <a:pt x="3" y="131"/>
                    </a:cubicBezTo>
                    <a:cubicBezTo>
                      <a:pt x="4" y="135"/>
                      <a:pt x="6" y="140"/>
                      <a:pt x="7" y="145"/>
                    </a:cubicBezTo>
                    <a:cubicBezTo>
                      <a:pt x="7" y="145"/>
                      <a:pt x="7" y="145"/>
                      <a:pt x="7" y="145"/>
                    </a:cubicBezTo>
                    <a:cubicBezTo>
                      <a:pt x="9" y="138"/>
                      <a:pt x="12" y="131"/>
                      <a:pt x="15" y="123"/>
                    </a:cubicBezTo>
                    <a:cubicBezTo>
                      <a:pt x="15" y="122"/>
                      <a:pt x="14" y="122"/>
                      <a:pt x="14" y="121"/>
                    </a:cubicBezTo>
                    <a:cubicBezTo>
                      <a:pt x="13" y="118"/>
                      <a:pt x="12" y="114"/>
                      <a:pt x="11" y="110"/>
                    </a:cubicBezTo>
                    <a:moveTo>
                      <a:pt x="16" y="54"/>
                    </a:moveTo>
                    <a:cubicBezTo>
                      <a:pt x="10" y="69"/>
                      <a:pt x="4" y="86"/>
                      <a:pt x="0" y="106"/>
                    </a:cubicBezTo>
                    <a:cubicBezTo>
                      <a:pt x="1" y="111"/>
                      <a:pt x="1" y="116"/>
                      <a:pt x="2" y="121"/>
                    </a:cubicBezTo>
                    <a:cubicBezTo>
                      <a:pt x="4" y="106"/>
                      <a:pt x="7" y="93"/>
                      <a:pt x="10" y="81"/>
                    </a:cubicBezTo>
                    <a:cubicBezTo>
                      <a:pt x="11" y="72"/>
                      <a:pt x="13" y="63"/>
                      <a:pt x="16" y="54"/>
                    </a:cubicBezTo>
                    <a:moveTo>
                      <a:pt x="129" y="0"/>
                    </a:moveTo>
                    <a:cubicBezTo>
                      <a:pt x="124" y="1"/>
                      <a:pt x="112" y="2"/>
                      <a:pt x="100" y="3"/>
                    </a:cubicBezTo>
                    <a:cubicBezTo>
                      <a:pt x="101" y="4"/>
                      <a:pt x="102" y="5"/>
                      <a:pt x="103" y="6"/>
                    </a:cubicBezTo>
                    <a:cubicBezTo>
                      <a:pt x="109" y="5"/>
                      <a:pt x="113" y="4"/>
                      <a:pt x="113" y="4"/>
                    </a:cubicBezTo>
                    <a:cubicBezTo>
                      <a:pt x="113" y="4"/>
                      <a:pt x="113" y="4"/>
                      <a:pt x="113" y="4"/>
                    </a:cubicBezTo>
                    <a:cubicBezTo>
                      <a:pt x="113" y="4"/>
                      <a:pt x="113" y="4"/>
                      <a:pt x="113" y="4"/>
                    </a:cubicBezTo>
                    <a:cubicBezTo>
                      <a:pt x="111" y="5"/>
                      <a:pt x="108" y="7"/>
                      <a:pt x="106" y="8"/>
                    </a:cubicBezTo>
                    <a:cubicBezTo>
                      <a:pt x="107" y="9"/>
                      <a:pt x="109" y="10"/>
                      <a:pt x="110" y="11"/>
                    </a:cubicBezTo>
                    <a:cubicBezTo>
                      <a:pt x="110" y="12"/>
                      <a:pt x="111" y="12"/>
                      <a:pt x="111" y="12"/>
                    </a:cubicBezTo>
                    <a:cubicBezTo>
                      <a:pt x="117" y="8"/>
                      <a:pt x="124" y="4"/>
                      <a:pt x="131" y="1"/>
                    </a:cubicBezTo>
                    <a:cubicBezTo>
                      <a:pt x="130" y="0"/>
                      <a:pt x="130" y="0"/>
                      <a:pt x="129" y="0"/>
                    </a:cubicBezTo>
                  </a:path>
                </a:pathLst>
              </a:custGeom>
              <a:solidFill>
                <a:srgbClr val="F6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6" name="Freeform 789">
                <a:extLst>
                  <a:ext uri="{FF2B5EF4-FFF2-40B4-BE49-F238E27FC236}">
                    <a16:creationId xmlns:a16="http://schemas.microsoft.com/office/drawing/2014/main" id="{B7208810-B1D4-4745-B151-175584A87A90}"/>
                  </a:ext>
                </a:extLst>
              </p:cNvPr>
              <p:cNvSpPr>
                <a:spLocks noEditPoints="1"/>
              </p:cNvSpPr>
              <p:nvPr/>
            </p:nvSpPr>
            <p:spPr bwMode="auto">
              <a:xfrm>
                <a:off x="84" y="611"/>
                <a:ext cx="241" cy="293"/>
              </a:xfrm>
              <a:custGeom>
                <a:avLst/>
                <a:gdLst>
                  <a:gd name="T0" fmla="*/ 7 w 101"/>
                  <a:gd name="T1" fmla="*/ 98 h 123"/>
                  <a:gd name="T2" fmla="*/ 1 w 101"/>
                  <a:gd name="T3" fmla="*/ 110 h 123"/>
                  <a:gd name="T4" fmla="*/ 4 w 101"/>
                  <a:gd name="T5" fmla="*/ 121 h 123"/>
                  <a:gd name="T6" fmla="*/ 5 w 101"/>
                  <a:gd name="T7" fmla="*/ 123 h 123"/>
                  <a:gd name="T8" fmla="*/ 11 w 101"/>
                  <a:gd name="T9" fmla="*/ 110 h 123"/>
                  <a:gd name="T10" fmla="*/ 9 w 101"/>
                  <a:gd name="T11" fmla="*/ 106 h 123"/>
                  <a:gd name="T12" fmla="*/ 7 w 101"/>
                  <a:gd name="T13" fmla="*/ 98 h 123"/>
                  <a:gd name="T14" fmla="*/ 96 w 101"/>
                  <a:gd name="T15" fmla="*/ 8 h 123"/>
                  <a:gd name="T16" fmla="*/ 72 w 101"/>
                  <a:gd name="T17" fmla="*/ 23 h 123"/>
                  <a:gd name="T18" fmla="*/ 77 w 101"/>
                  <a:gd name="T19" fmla="*/ 28 h 123"/>
                  <a:gd name="T20" fmla="*/ 78 w 101"/>
                  <a:gd name="T21" fmla="*/ 29 h 123"/>
                  <a:gd name="T22" fmla="*/ 101 w 101"/>
                  <a:gd name="T23" fmla="*/ 12 h 123"/>
                  <a:gd name="T24" fmla="*/ 100 w 101"/>
                  <a:gd name="T25" fmla="*/ 11 h 123"/>
                  <a:gd name="T26" fmla="*/ 96 w 101"/>
                  <a:gd name="T27" fmla="*/ 8 h 123"/>
                  <a:gd name="T28" fmla="*/ 46 w 101"/>
                  <a:gd name="T29" fmla="*/ 0 h 123"/>
                  <a:gd name="T30" fmla="*/ 6 w 101"/>
                  <a:gd name="T31" fmla="*/ 54 h 123"/>
                  <a:gd name="T32" fmla="*/ 0 w 101"/>
                  <a:gd name="T33" fmla="*/ 81 h 123"/>
                  <a:gd name="T34" fmla="*/ 44 w 101"/>
                  <a:gd name="T35" fmla="*/ 5 h 123"/>
                  <a:gd name="T36" fmla="*/ 65 w 101"/>
                  <a:gd name="T37" fmla="*/ 8 h 123"/>
                  <a:gd name="T38" fmla="*/ 93 w 101"/>
                  <a:gd name="T39" fmla="*/ 6 h 123"/>
                  <a:gd name="T40" fmla="*/ 90 w 101"/>
                  <a:gd name="T41" fmla="*/ 3 h 123"/>
                  <a:gd name="T42" fmla="*/ 74 w 101"/>
                  <a:gd name="T43" fmla="*/ 4 h 123"/>
                  <a:gd name="T44" fmla="*/ 46 w 101"/>
                  <a:gd name="T4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1" h="123">
                    <a:moveTo>
                      <a:pt x="7" y="98"/>
                    </a:moveTo>
                    <a:cubicBezTo>
                      <a:pt x="5" y="102"/>
                      <a:pt x="3" y="106"/>
                      <a:pt x="1" y="110"/>
                    </a:cubicBezTo>
                    <a:cubicBezTo>
                      <a:pt x="2" y="114"/>
                      <a:pt x="3" y="118"/>
                      <a:pt x="4" y="121"/>
                    </a:cubicBezTo>
                    <a:cubicBezTo>
                      <a:pt x="4" y="122"/>
                      <a:pt x="5" y="122"/>
                      <a:pt x="5" y="123"/>
                    </a:cubicBezTo>
                    <a:cubicBezTo>
                      <a:pt x="7" y="119"/>
                      <a:pt x="9" y="115"/>
                      <a:pt x="11" y="110"/>
                    </a:cubicBezTo>
                    <a:cubicBezTo>
                      <a:pt x="10" y="109"/>
                      <a:pt x="9" y="108"/>
                      <a:pt x="9" y="106"/>
                    </a:cubicBezTo>
                    <a:cubicBezTo>
                      <a:pt x="8" y="104"/>
                      <a:pt x="7" y="101"/>
                      <a:pt x="7" y="98"/>
                    </a:cubicBezTo>
                    <a:moveTo>
                      <a:pt x="96" y="8"/>
                    </a:moveTo>
                    <a:cubicBezTo>
                      <a:pt x="87" y="13"/>
                      <a:pt x="79" y="18"/>
                      <a:pt x="72" y="23"/>
                    </a:cubicBezTo>
                    <a:cubicBezTo>
                      <a:pt x="74" y="25"/>
                      <a:pt x="75" y="26"/>
                      <a:pt x="77" y="28"/>
                    </a:cubicBezTo>
                    <a:cubicBezTo>
                      <a:pt x="77" y="28"/>
                      <a:pt x="78" y="28"/>
                      <a:pt x="78" y="29"/>
                    </a:cubicBezTo>
                    <a:cubicBezTo>
                      <a:pt x="85" y="23"/>
                      <a:pt x="93" y="18"/>
                      <a:pt x="101" y="12"/>
                    </a:cubicBezTo>
                    <a:cubicBezTo>
                      <a:pt x="101" y="12"/>
                      <a:pt x="100" y="12"/>
                      <a:pt x="100" y="11"/>
                    </a:cubicBezTo>
                    <a:cubicBezTo>
                      <a:pt x="99" y="10"/>
                      <a:pt x="97" y="9"/>
                      <a:pt x="96" y="8"/>
                    </a:cubicBezTo>
                    <a:moveTo>
                      <a:pt x="46" y="0"/>
                    </a:moveTo>
                    <a:cubicBezTo>
                      <a:pt x="46" y="0"/>
                      <a:pt x="24" y="17"/>
                      <a:pt x="6" y="54"/>
                    </a:cubicBezTo>
                    <a:cubicBezTo>
                      <a:pt x="3" y="63"/>
                      <a:pt x="1" y="72"/>
                      <a:pt x="0" y="81"/>
                    </a:cubicBezTo>
                    <a:cubicBezTo>
                      <a:pt x="16" y="26"/>
                      <a:pt x="44" y="5"/>
                      <a:pt x="44" y="5"/>
                    </a:cubicBezTo>
                    <a:cubicBezTo>
                      <a:pt x="50" y="7"/>
                      <a:pt x="57" y="8"/>
                      <a:pt x="65" y="8"/>
                    </a:cubicBezTo>
                    <a:cubicBezTo>
                      <a:pt x="75" y="8"/>
                      <a:pt x="86" y="7"/>
                      <a:pt x="93" y="6"/>
                    </a:cubicBezTo>
                    <a:cubicBezTo>
                      <a:pt x="92" y="5"/>
                      <a:pt x="91" y="4"/>
                      <a:pt x="90" y="3"/>
                    </a:cubicBezTo>
                    <a:cubicBezTo>
                      <a:pt x="85" y="3"/>
                      <a:pt x="79" y="4"/>
                      <a:pt x="74" y="4"/>
                    </a:cubicBezTo>
                    <a:cubicBezTo>
                      <a:pt x="64" y="4"/>
                      <a:pt x="54" y="3"/>
                      <a:pt x="46" y="0"/>
                    </a:cubicBezTo>
                  </a:path>
                </a:pathLst>
              </a:custGeom>
              <a:solidFill>
                <a:srgbClr val="F8EA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7" name="Freeform 790">
                <a:extLst>
                  <a:ext uri="{FF2B5EF4-FFF2-40B4-BE49-F238E27FC236}">
                    <a16:creationId xmlns:a16="http://schemas.microsoft.com/office/drawing/2014/main" id="{8A87909C-CE46-414B-9625-7EDCC0A71C03}"/>
                  </a:ext>
                </a:extLst>
              </p:cNvPr>
              <p:cNvSpPr>
                <a:spLocks noEditPoints="1"/>
              </p:cNvSpPr>
              <p:nvPr/>
            </p:nvSpPr>
            <p:spPr bwMode="auto">
              <a:xfrm>
                <a:off x="101" y="666"/>
                <a:ext cx="169" cy="207"/>
              </a:xfrm>
              <a:custGeom>
                <a:avLst/>
                <a:gdLst>
                  <a:gd name="T0" fmla="*/ 9 w 71"/>
                  <a:gd name="T1" fmla="*/ 59 h 87"/>
                  <a:gd name="T2" fmla="*/ 0 w 71"/>
                  <a:gd name="T3" fmla="*/ 75 h 87"/>
                  <a:gd name="T4" fmla="*/ 2 w 71"/>
                  <a:gd name="T5" fmla="*/ 83 h 87"/>
                  <a:gd name="T6" fmla="*/ 4 w 71"/>
                  <a:gd name="T7" fmla="*/ 87 h 87"/>
                  <a:gd name="T8" fmla="*/ 13 w 71"/>
                  <a:gd name="T9" fmla="*/ 70 h 87"/>
                  <a:gd name="T10" fmla="*/ 11 w 71"/>
                  <a:gd name="T11" fmla="*/ 66 h 87"/>
                  <a:gd name="T12" fmla="*/ 9 w 71"/>
                  <a:gd name="T13" fmla="*/ 59 h 87"/>
                  <a:gd name="T14" fmla="*/ 65 w 71"/>
                  <a:gd name="T15" fmla="*/ 0 h 87"/>
                  <a:gd name="T16" fmla="*/ 52 w 71"/>
                  <a:gd name="T17" fmla="*/ 10 h 87"/>
                  <a:gd name="T18" fmla="*/ 56 w 71"/>
                  <a:gd name="T19" fmla="*/ 13 h 87"/>
                  <a:gd name="T20" fmla="*/ 58 w 71"/>
                  <a:gd name="T21" fmla="*/ 16 h 87"/>
                  <a:gd name="T22" fmla="*/ 71 w 71"/>
                  <a:gd name="T23" fmla="*/ 6 h 87"/>
                  <a:gd name="T24" fmla="*/ 70 w 71"/>
                  <a:gd name="T25" fmla="*/ 5 h 87"/>
                  <a:gd name="T26" fmla="*/ 65 w 71"/>
                  <a:gd name="T2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87">
                    <a:moveTo>
                      <a:pt x="9" y="59"/>
                    </a:moveTo>
                    <a:cubicBezTo>
                      <a:pt x="5" y="65"/>
                      <a:pt x="2" y="70"/>
                      <a:pt x="0" y="75"/>
                    </a:cubicBezTo>
                    <a:cubicBezTo>
                      <a:pt x="0" y="78"/>
                      <a:pt x="1" y="81"/>
                      <a:pt x="2" y="83"/>
                    </a:cubicBezTo>
                    <a:cubicBezTo>
                      <a:pt x="2" y="85"/>
                      <a:pt x="3" y="86"/>
                      <a:pt x="4" y="87"/>
                    </a:cubicBezTo>
                    <a:cubicBezTo>
                      <a:pt x="6" y="82"/>
                      <a:pt x="9" y="76"/>
                      <a:pt x="13" y="70"/>
                    </a:cubicBezTo>
                    <a:cubicBezTo>
                      <a:pt x="12" y="69"/>
                      <a:pt x="11" y="67"/>
                      <a:pt x="11" y="66"/>
                    </a:cubicBezTo>
                    <a:cubicBezTo>
                      <a:pt x="10" y="64"/>
                      <a:pt x="9" y="61"/>
                      <a:pt x="9" y="59"/>
                    </a:cubicBezTo>
                    <a:moveTo>
                      <a:pt x="65" y="0"/>
                    </a:moveTo>
                    <a:cubicBezTo>
                      <a:pt x="60" y="4"/>
                      <a:pt x="56" y="7"/>
                      <a:pt x="52" y="10"/>
                    </a:cubicBezTo>
                    <a:cubicBezTo>
                      <a:pt x="54" y="11"/>
                      <a:pt x="55" y="12"/>
                      <a:pt x="56" y="13"/>
                    </a:cubicBezTo>
                    <a:cubicBezTo>
                      <a:pt x="57" y="14"/>
                      <a:pt x="58" y="15"/>
                      <a:pt x="58" y="16"/>
                    </a:cubicBezTo>
                    <a:cubicBezTo>
                      <a:pt x="62" y="12"/>
                      <a:pt x="66" y="9"/>
                      <a:pt x="71" y="6"/>
                    </a:cubicBezTo>
                    <a:cubicBezTo>
                      <a:pt x="71" y="5"/>
                      <a:pt x="70" y="5"/>
                      <a:pt x="70" y="5"/>
                    </a:cubicBezTo>
                    <a:cubicBezTo>
                      <a:pt x="68" y="3"/>
                      <a:pt x="67" y="2"/>
                      <a:pt x="65" y="0"/>
                    </a:cubicBezTo>
                  </a:path>
                </a:pathLst>
              </a:custGeom>
              <a:solidFill>
                <a:srgbClr val="FEF9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8" name="Freeform 791">
                <a:extLst>
                  <a:ext uri="{FF2B5EF4-FFF2-40B4-BE49-F238E27FC236}">
                    <a16:creationId xmlns:a16="http://schemas.microsoft.com/office/drawing/2014/main" id="{DBE26DF6-D0E3-449E-92AC-A6FC500B2EDC}"/>
                  </a:ext>
                </a:extLst>
              </p:cNvPr>
              <p:cNvSpPr>
                <a:spLocks/>
              </p:cNvSpPr>
              <p:nvPr/>
            </p:nvSpPr>
            <p:spPr bwMode="auto">
              <a:xfrm>
                <a:off x="122" y="690"/>
                <a:ext cx="117" cy="143"/>
              </a:xfrm>
              <a:custGeom>
                <a:avLst/>
                <a:gdLst>
                  <a:gd name="T0" fmla="*/ 43 w 49"/>
                  <a:gd name="T1" fmla="*/ 0 h 60"/>
                  <a:gd name="T2" fmla="*/ 0 w 49"/>
                  <a:gd name="T3" fmla="*/ 49 h 60"/>
                  <a:gd name="T4" fmla="*/ 2 w 49"/>
                  <a:gd name="T5" fmla="*/ 56 h 60"/>
                  <a:gd name="T6" fmla="*/ 4 w 49"/>
                  <a:gd name="T7" fmla="*/ 60 h 60"/>
                  <a:gd name="T8" fmla="*/ 49 w 49"/>
                  <a:gd name="T9" fmla="*/ 6 h 60"/>
                  <a:gd name="T10" fmla="*/ 47 w 49"/>
                  <a:gd name="T11" fmla="*/ 3 h 60"/>
                  <a:gd name="T12" fmla="*/ 43 w 49"/>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49" h="60">
                    <a:moveTo>
                      <a:pt x="43" y="0"/>
                    </a:moveTo>
                    <a:cubicBezTo>
                      <a:pt x="24" y="16"/>
                      <a:pt x="10" y="33"/>
                      <a:pt x="0" y="49"/>
                    </a:cubicBezTo>
                    <a:cubicBezTo>
                      <a:pt x="0" y="51"/>
                      <a:pt x="1" y="54"/>
                      <a:pt x="2" y="56"/>
                    </a:cubicBezTo>
                    <a:cubicBezTo>
                      <a:pt x="2" y="57"/>
                      <a:pt x="3" y="59"/>
                      <a:pt x="4" y="60"/>
                    </a:cubicBezTo>
                    <a:cubicBezTo>
                      <a:pt x="15" y="42"/>
                      <a:pt x="29" y="24"/>
                      <a:pt x="49" y="6"/>
                    </a:cubicBezTo>
                    <a:cubicBezTo>
                      <a:pt x="49" y="5"/>
                      <a:pt x="48" y="4"/>
                      <a:pt x="47" y="3"/>
                    </a:cubicBezTo>
                    <a:cubicBezTo>
                      <a:pt x="46" y="2"/>
                      <a:pt x="45" y="1"/>
                      <a:pt x="43" y="0"/>
                    </a:cubicBezTo>
                  </a:path>
                </a:pathLst>
              </a:custGeom>
              <a:solidFill>
                <a:srgbClr val="FFFE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9" name="Freeform 792">
                <a:extLst>
                  <a:ext uri="{FF2B5EF4-FFF2-40B4-BE49-F238E27FC236}">
                    <a16:creationId xmlns:a16="http://schemas.microsoft.com/office/drawing/2014/main" id="{DB7F661D-057B-40F2-B4ED-AD1A2970C3AE}"/>
                  </a:ext>
                </a:extLst>
              </p:cNvPr>
              <p:cNvSpPr>
                <a:spLocks/>
              </p:cNvSpPr>
              <p:nvPr/>
            </p:nvSpPr>
            <p:spPr bwMode="auto">
              <a:xfrm>
                <a:off x="58" y="899"/>
                <a:ext cx="9" cy="70"/>
              </a:xfrm>
              <a:custGeom>
                <a:avLst/>
                <a:gdLst>
                  <a:gd name="T0" fmla="*/ 3 w 4"/>
                  <a:gd name="T1" fmla="*/ 0 h 29"/>
                  <a:gd name="T2" fmla="*/ 0 w 4"/>
                  <a:gd name="T3" fmla="*/ 29 h 29"/>
                  <a:gd name="T4" fmla="*/ 4 w 4"/>
                  <a:gd name="T5" fmla="*/ 10 h 29"/>
                  <a:gd name="T6" fmla="*/ 3 w 4"/>
                  <a:gd name="T7" fmla="*/ 0 h 29"/>
                </a:gdLst>
                <a:ahLst/>
                <a:cxnLst>
                  <a:cxn ang="0">
                    <a:pos x="T0" y="T1"/>
                  </a:cxn>
                  <a:cxn ang="0">
                    <a:pos x="T2" y="T3"/>
                  </a:cxn>
                  <a:cxn ang="0">
                    <a:pos x="T4" y="T5"/>
                  </a:cxn>
                  <a:cxn ang="0">
                    <a:pos x="T6" y="T7"/>
                  </a:cxn>
                </a:cxnLst>
                <a:rect l="0" t="0" r="r" b="b"/>
                <a:pathLst>
                  <a:path w="4" h="29">
                    <a:moveTo>
                      <a:pt x="3" y="0"/>
                    </a:moveTo>
                    <a:cubicBezTo>
                      <a:pt x="1" y="9"/>
                      <a:pt x="1" y="19"/>
                      <a:pt x="0" y="29"/>
                    </a:cubicBezTo>
                    <a:cubicBezTo>
                      <a:pt x="0" y="29"/>
                      <a:pt x="1" y="22"/>
                      <a:pt x="4" y="10"/>
                    </a:cubicBezTo>
                    <a:cubicBezTo>
                      <a:pt x="4" y="6"/>
                      <a:pt x="3" y="3"/>
                      <a:pt x="3" y="0"/>
                    </a:cubicBezTo>
                  </a:path>
                </a:pathLst>
              </a:custGeom>
              <a:solidFill>
                <a:srgbClr val="F1E4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0" name="Freeform 793">
                <a:extLst>
                  <a:ext uri="{FF2B5EF4-FFF2-40B4-BE49-F238E27FC236}">
                    <a16:creationId xmlns:a16="http://schemas.microsoft.com/office/drawing/2014/main" id="{A89CAD82-A245-42B3-B90E-F53A4BD0E541}"/>
                  </a:ext>
                </a:extLst>
              </p:cNvPr>
              <p:cNvSpPr>
                <a:spLocks noEditPoints="1"/>
              </p:cNvSpPr>
              <p:nvPr/>
            </p:nvSpPr>
            <p:spPr bwMode="auto">
              <a:xfrm>
                <a:off x="65" y="621"/>
                <a:ext cx="265" cy="302"/>
              </a:xfrm>
              <a:custGeom>
                <a:avLst/>
                <a:gdLst>
                  <a:gd name="T0" fmla="*/ 8 w 111"/>
                  <a:gd name="T1" fmla="*/ 77 h 127"/>
                  <a:gd name="T2" fmla="*/ 0 w 111"/>
                  <a:gd name="T3" fmla="*/ 117 h 127"/>
                  <a:gd name="T4" fmla="*/ 1 w 111"/>
                  <a:gd name="T5" fmla="*/ 127 h 127"/>
                  <a:gd name="T6" fmla="*/ 9 w 111"/>
                  <a:gd name="T7" fmla="*/ 106 h 127"/>
                  <a:gd name="T8" fmla="*/ 8 w 111"/>
                  <a:gd name="T9" fmla="*/ 77 h 127"/>
                  <a:gd name="T10" fmla="*/ 111 w 111"/>
                  <a:gd name="T11" fmla="*/ 0 h 127"/>
                  <a:gd name="T12" fmla="*/ 101 w 111"/>
                  <a:gd name="T13" fmla="*/ 2 h 127"/>
                  <a:gd name="T14" fmla="*/ 104 w 111"/>
                  <a:gd name="T15" fmla="*/ 4 h 127"/>
                  <a:gd name="T16" fmla="*/ 111 w 111"/>
                  <a:gd name="T1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27">
                    <a:moveTo>
                      <a:pt x="8" y="77"/>
                    </a:moveTo>
                    <a:cubicBezTo>
                      <a:pt x="5" y="89"/>
                      <a:pt x="2" y="102"/>
                      <a:pt x="0" y="117"/>
                    </a:cubicBezTo>
                    <a:cubicBezTo>
                      <a:pt x="0" y="120"/>
                      <a:pt x="1" y="123"/>
                      <a:pt x="1" y="127"/>
                    </a:cubicBezTo>
                    <a:cubicBezTo>
                      <a:pt x="3" y="121"/>
                      <a:pt x="6" y="114"/>
                      <a:pt x="9" y="106"/>
                    </a:cubicBezTo>
                    <a:cubicBezTo>
                      <a:pt x="7" y="97"/>
                      <a:pt x="7" y="87"/>
                      <a:pt x="8" y="77"/>
                    </a:cubicBezTo>
                    <a:moveTo>
                      <a:pt x="111" y="0"/>
                    </a:moveTo>
                    <a:cubicBezTo>
                      <a:pt x="111" y="0"/>
                      <a:pt x="107" y="1"/>
                      <a:pt x="101" y="2"/>
                    </a:cubicBezTo>
                    <a:cubicBezTo>
                      <a:pt x="102" y="2"/>
                      <a:pt x="103" y="3"/>
                      <a:pt x="104" y="4"/>
                    </a:cubicBezTo>
                    <a:cubicBezTo>
                      <a:pt x="106" y="3"/>
                      <a:pt x="109" y="1"/>
                      <a:pt x="111" y="0"/>
                    </a:cubicBezTo>
                  </a:path>
                </a:pathLst>
              </a:custGeom>
              <a:solidFill>
                <a:srgbClr val="FAEF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1" name="Freeform 794">
                <a:extLst>
                  <a:ext uri="{FF2B5EF4-FFF2-40B4-BE49-F238E27FC236}">
                    <a16:creationId xmlns:a16="http://schemas.microsoft.com/office/drawing/2014/main" id="{B88A18EF-3E73-4DDF-B52B-615FB3306887}"/>
                  </a:ext>
                </a:extLst>
              </p:cNvPr>
              <p:cNvSpPr>
                <a:spLocks/>
              </p:cNvSpPr>
              <p:nvPr/>
            </p:nvSpPr>
            <p:spPr bwMode="auto">
              <a:xfrm>
                <a:off x="82" y="623"/>
                <a:ext cx="232" cy="250"/>
              </a:xfrm>
              <a:custGeom>
                <a:avLst/>
                <a:gdLst>
                  <a:gd name="T0" fmla="*/ 45 w 97"/>
                  <a:gd name="T1" fmla="*/ 0 h 105"/>
                  <a:gd name="T2" fmla="*/ 1 w 97"/>
                  <a:gd name="T3" fmla="*/ 76 h 105"/>
                  <a:gd name="T4" fmla="*/ 2 w 97"/>
                  <a:gd name="T5" fmla="*/ 105 h 105"/>
                  <a:gd name="T6" fmla="*/ 8 w 97"/>
                  <a:gd name="T7" fmla="*/ 93 h 105"/>
                  <a:gd name="T8" fmla="*/ 27 w 97"/>
                  <a:gd name="T9" fmla="*/ 26 h 105"/>
                  <a:gd name="T10" fmla="*/ 53 w 97"/>
                  <a:gd name="T11" fmla="*/ 11 h 105"/>
                  <a:gd name="T12" fmla="*/ 73 w 97"/>
                  <a:gd name="T13" fmla="*/ 18 h 105"/>
                  <a:gd name="T14" fmla="*/ 97 w 97"/>
                  <a:gd name="T15" fmla="*/ 3 h 105"/>
                  <a:gd name="T16" fmla="*/ 94 w 97"/>
                  <a:gd name="T17" fmla="*/ 1 h 105"/>
                  <a:gd name="T18" fmla="*/ 66 w 97"/>
                  <a:gd name="T19" fmla="*/ 3 h 105"/>
                  <a:gd name="T20" fmla="*/ 45 w 97"/>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105">
                    <a:moveTo>
                      <a:pt x="45" y="0"/>
                    </a:moveTo>
                    <a:cubicBezTo>
                      <a:pt x="45" y="0"/>
                      <a:pt x="17" y="21"/>
                      <a:pt x="1" y="76"/>
                    </a:cubicBezTo>
                    <a:cubicBezTo>
                      <a:pt x="0" y="86"/>
                      <a:pt x="0" y="96"/>
                      <a:pt x="2" y="105"/>
                    </a:cubicBezTo>
                    <a:cubicBezTo>
                      <a:pt x="4" y="101"/>
                      <a:pt x="6" y="97"/>
                      <a:pt x="8" y="93"/>
                    </a:cubicBezTo>
                    <a:cubicBezTo>
                      <a:pt x="3" y="70"/>
                      <a:pt x="12" y="43"/>
                      <a:pt x="27" y="26"/>
                    </a:cubicBezTo>
                    <a:cubicBezTo>
                      <a:pt x="37" y="15"/>
                      <a:pt x="46" y="11"/>
                      <a:pt x="53" y="11"/>
                    </a:cubicBezTo>
                    <a:cubicBezTo>
                      <a:pt x="61" y="11"/>
                      <a:pt x="67" y="14"/>
                      <a:pt x="73" y="18"/>
                    </a:cubicBezTo>
                    <a:cubicBezTo>
                      <a:pt x="80" y="13"/>
                      <a:pt x="88" y="8"/>
                      <a:pt x="97" y="3"/>
                    </a:cubicBezTo>
                    <a:cubicBezTo>
                      <a:pt x="96" y="2"/>
                      <a:pt x="95" y="1"/>
                      <a:pt x="94" y="1"/>
                    </a:cubicBezTo>
                    <a:cubicBezTo>
                      <a:pt x="87" y="2"/>
                      <a:pt x="76" y="3"/>
                      <a:pt x="66" y="3"/>
                    </a:cubicBezTo>
                    <a:cubicBezTo>
                      <a:pt x="58" y="3"/>
                      <a:pt x="51" y="2"/>
                      <a:pt x="45" y="0"/>
                    </a:cubicBezTo>
                  </a:path>
                </a:pathLst>
              </a:custGeom>
              <a:solidFill>
                <a:srgbClr val="FBF3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2" name="Freeform 795">
                <a:extLst>
                  <a:ext uri="{FF2B5EF4-FFF2-40B4-BE49-F238E27FC236}">
                    <a16:creationId xmlns:a16="http://schemas.microsoft.com/office/drawing/2014/main" id="{3E6EC20C-5611-45AA-9189-474BFAE55AB4}"/>
                  </a:ext>
                </a:extLst>
              </p:cNvPr>
              <p:cNvSpPr>
                <a:spLocks/>
              </p:cNvSpPr>
              <p:nvPr/>
            </p:nvSpPr>
            <p:spPr bwMode="auto">
              <a:xfrm>
                <a:off x="89" y="649"/>
                <a:ext cx="167" cy="196"/>
              </a:xfrm>
              <a:custGeom>
                <a:avLst/>
                <a:gdLst>
                  <a:gd name="T0" fmla="*/ 50 w 70"/>
                  <a:gd name="T1" fmla="*/ 0 h 82"/>
                  <a:gd name="T2" fmla="*/ 24 w 70"/>
                  <a:gd name="T3" fmla="*/ 15 h 82"/>
                  <a:gd name="T4" fmla="*/ 5 w 70"/>
                  <a:gd name="T5" fmla="*/ 82 h 82"/>
                  <a:gd name="T6" fmla="*/ 14 w 70"/>
                  <a:gd name="T7" fmla="*/ 66 h 82"/>
                  <a:gd name="T8" fmla="*/ 27 w 70"/>
                  <a:gd name="T9" fmla="*/ 22 h 82"/>
                  <a:gd name="T10" fmla="*/ 45 w 70"/>
                  <a:gd name="T11" fmla="*/ 12 h 82"/>
                  <a:gd name="T12" fmla="*/ 57 w 70"/>
                  <a:gd name="T13" fmla="*/ 17 h 82"/>
                  <a:gd name="T14" fmla="*/ 70 w 70"/>
                  <a:gd name="T15" fmla="*/ 7 h 82"/>
                  <a:gd name="T16" fmla="*/ 50 w 70"/>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82">
                    <a:moveTo>
                      <a:pt x="50" y="0"/>
                    </a:moveTo>
                    <a:cubicBezTo>
                      <a:pt x="43" y="0"/>
                      <a:pt x="34" y="4"/>
                      <a:pt x="24" y="15"/>
                    </a:cubicBezTo>
                    <a:cubicBezTo>
                      <a:pt x="9" y="32"/>
                      <a:pt x="0" y="59"/>
                      <a:pt x="5" y="82"/>
                    </a:cubicBezTo>
                    <a:cubicBezTo>
                      <a:pt x="7" y="77"/>
                      <a:pt x="10" y="72"/>
                      <a:pt x="14" y="66"/>
                    </a:cubicBezTo>
                    <a:cubicBezTo>
                      <a:pt x="11" y="51"/>
                      <a:pt x="18" y="34"/>
                      <a:pt x="27" y="22"/>
                    </a:cubicBezTo>
                    <a:cubicBezTo>
                      <a:pt x="34" y="15"/>
                      <a:pt x="40" y="12"/>
                      <a:pt x="45" y="12"/>
                    </a:cubicBezTo>
                    <a:cubicBezTo>
                      <a:pt x="50" y="12"/>
                      <a:pt x="54" y="14"/>
                      <a:pt x="57" y="17"/>
                    </a:cubicBezTo>
                    <a:cubicBezTo>
                      <a:pt x="61" y="14"/>
                      <a:pt x="65" y="11"/>
                      <a:pt x="70" y="7"/>
                    </a:cubicBezTo>
                    <a:cubicBezTo>
                      <a:pt x="64" y="3"/>
                      <a:pt x="58" y="0"/>
                      <a:pt x="50" y="0"/>
                    </a:cubicBezTo>
                  </a:path>
                </a:pathLst>
              </a:custGeom>
              <a:solidFill>
                <a:srgbClr val="FEFC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3" name="Freeform 796">
                <a:extLst>
                  <a:ext uri="{FF2B5EF4-FFF2-40B4-BE49-F238E27FC236}">
                    <a16:creationId xmlns:a16="http://schemas.microsoft.com/office/drawing/2014/main" id="{0B0B78A5-F07E-40F0-A814-6DD2C182D4A4}"/>
                  </a:ext>
                </a:extLst>
              </p:cNvPr>
              <p:cNvSpPr>
                <a:spLocks/>
              </p:cNvSpPr>
              <p:nvPr/>
            </p:nvSpPr>
            <p:spPr bwMode="auto">
              <a:xfrm>
                <a:off x="115" y="678"/>
                <a:ext cx="110" cy="128"/>
              </a:xfrm>
              <a:custGeom>
                <a:avLst/>
                <a:gdLst>
                  <a:gd name="T0" fmla="*/ 34 w 46"/>
                  <a:gd name="T1" fmla="*/ 0 h 54"/>
                  <a:gd name="T2" fmla="*/ 16 w 46"/>
                  <a:gd name="T3" fmla="*/ 10 h 54"/>
                  <a:gd name="T4" fmla="*/ 3 w 46"/>
                  <a:gd name="T5" fmla="*/ 54 h 54"/>
                  <a:gd name="T6" fmla="*/ 46 w 46"/>
                  <a:gd name="T7" fmla="*/ 5 h 54"/>
                  <a:gd name="T8" fmla="*/ 34 w 46"/>
                  <a:gd name="T9" fmla="*/ 0 h 54"/>
                </a:gdLst>
                <a:ahLst/>
                <a:cxnLst>
                  <a:cxn ang="0">
                    <a:pos x="T0" y="T1"/>
                  </a:cxn>
                  <a:cxn ang="0">
                    <a:pos x="T2" y="T3"/>
                  </a:cxn>
                  <a:cxn ang="0">
                    <a:pos x="T4" y="T5"/>
                  </a:cxn>
                  <a:cxn ang="0">
                    <a:pos x="T6" y="T7"/>
                  </a:cxn>
                  <a:cxn ang="0">
                    <a:pos x="T8" y="T9"/>
                  </a:cxn>
                </a:cxnLst>
                <a:rect l="0" t="0" r="r" b="b"/>
                <a:pathLst>
                  <a:path w="46" h="54">
                    <a:moveTo>
                      <a:pt x="34" y="0"/>
                    </a:moveTo>
                    <a:cubicBezTo>
                      <a:pt x="29" y="0"/>
                      <a:pt x="23" y="3"/>
                      <a:pt x="16" y="10"/>
                    </a:cubicBezTo>
                    <a:cubicBezTo>
                      <a:pt x="7" y="22"/>
                      <a:pt x="0" y="39"/>
                      <a:pt x="3" y="54"/>
                    </a:cubicBezTo>
                    <a:cubicBezTo>
                      <a:pt x="13" y="38"/>
                      <a:pt x="27" y="21"/>
                      <a:pt x="46" y="5"/>
                    </a:cubicBezTo>
                    <a:cubicBezTo>
                      <a:pt x="43" y="2"/>
                      <a:pt x="39" y="0"/>
                      <a:pt x="34" y="0"/>
                    </a:cubicBezTo>
                  </a:path>
                </a:pathLst>
              </a:custGeom>
              <a:solidFill>
                <a:srgbClr val="FFF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4" name="Freeform 797">
                <a:extLst>
                  <a:ext uri="{FF2B5EF4-FFF2-40B4-BE49-F238E27FC236}">
                    <a16:creationId xmlns:a16="http://schemas.microsoft.com/office/drawing/2014/main" id="{106A4F88-14C5-4F9A-8F74-94BC2DDE0E59}"/>
                  </a:ext>
                </a:extLst>
              </p:cNvPr>
              <p:cNvSpPr>
                <a:spLocks/>
              </p:cNvSpPr>
              <p:nvPr/>
            </p:nvSpPr>
            <p:spPr bwMode="auto">
              <a:xfrm>
                <a:off x="77" y="649"/>
                <a:ext cx="170" cy="219"/>
              </a:xfrm>
              <a:custGeom>
                <a:avLst/>
                <a:gdLst>
                  <a:gd name="T0" fmla="*/ 37 w 71"/>
                  <a:gd name="T1" fmla="*/ 5 h 92"/>
                  <a:gd name="T2" fmla="*/ 0 w 71"/>
                  <a:gd name="T3" fmla="*/ 92 h 92"/>
                  <a:gd name="T4" fmla="*/ 71 w 71"/>
                  <a:gd name="T5" fmla="*/ 0 h 92"/>
                  <a:gd name="T6" fmla="*/ 37 w 71"/>
                  <a:gd name="T7" fmla="*/ 5 h 92"/>
                </a:gdLst>
                <a:ahLst/>
                <a:cxnLst>
                  <a:cxn ang="0">
                    <a:pos x="T0" y="T1"/>
                  </a:cxn>
                  <a:cxn ang="0">
                    <a:pos x="T2" y="T3"/>
                  </a:cxn>
                  <a:cxn ang="0">
                    <a:pos x="T4" y="T5"/>
                  </a:cxn>
                  <a:cxn ang="0">
                    <a:pos x="T6" y="T7"/>
                  </a:cxn>
                </a:cxnLst>
                <a:rect l="0" t="0" r="r" b="b"/>
                <a:pathLst>
                  <a:path w="71" h="92">
                    <a:moveTo>
                      <a:pt x="37" y="5"/>
                    </a:moveTo>
                    <a:cubicBezTo>
                      <a:pt x="37" y="5"/>
                      <a:pt x="5" y="52"/>
                      <a:pt x="0" y="92"/>
                    </a:cubicBezTo>
                    <a:cubicBezTo>
                      <a:pt x="0" y="92"/>
                      <a:pt x="38" y="11"/>
                      <a:pt x="71" y="0"/>
                    </a:cubicBezTo>
                    <a:lnTo>
                      <a:pt x="37"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5" name="Freeform 798">
                <a:extLst>
                  <a:ext uri="{FF2B5EF4-FFF2-40B4-BE49-F238E27FC236}">
                    <a16:creationId xmlns:a16="http://schemas.microsoft.com/office/drawing/2014/main" id="{90804E1B-B148-4C64-AA52-B2B7021B5E13}"/>
                  </a:ext>
                </a:extLst>
              </p:cNvPr>
              <p:cNvSpPr>
                <a:spLocks/>
              </p:cNvSpPr>
              <p:nvPr/>
            </p:nvSpPr>
            <p:spPr bwMode="auto">
              <a:xfrm>
                <a:off x="275" y="211"/>
                <a:ext cx="3" cy="7"/>
              </a:xfrm>
              <a:custGeom>
                <a:avLst/>
                <a:gdLst>
                  <a:gd name="T0" fmla="*/ 1 w 1"/>
                  <a:gd name="T1" fmla="*/ 0 h 3"/>
                  <a:gd name="T2" fmla="*/ 0 w 1"/>
                  <a:gd name="T3" fmla="*/ 3 h 3"/>
                  <a:gd name="T4" fmla="*/ 1 w 1"/>
                  <a:gd name="T5" fmla="*/ 2 h 3"/>
                  <a:gd name="T6" fmla="*/ 1 w 1"/>
                  <a:gd name="T7" fmla="*/ 0 h 3"/>
                </a:gdLst>
                <a:ahLst/>
                <a:cxnLst>
                  <a:cxn ang="0">
                    <a:pos x="T0" y="T1"/>
                  </a:cxn>
                  <a:cxn ang="0">
                    <a:pos x="T2" y="T3"/>
                  </a:cxn>
                  <a:cxn ang="0">
                    <a:pos x="T4" y="T5"/>
                  </a:cxn>
                  <a:cxn ang="0">
                    <a:pos x="T6" y="T7"/>
                  </a:cxn>
                </a:cxnLst>
                <a:rect l="0" t="0" r="r" b="b"/>
                <a:pathLst>
                  <a:path w="1" h="3">
                    <a:moveTo>
                      <a:pt x="1" y="0"/>
                    </a:moveTo>
                    <a:cubicBezTo>
                      <a:pt x="1" y="1"/>
                      <a:pt x="1" y="2"/>
                      <a:pt x="0" y="3"/>
                    </a:cubicBezTo>
                    <a:cubicBezTo>
                      <a:pt x="1" y="3"/>
                      <a:pt x="1" y="3"/>
                      <a:pt x="1" y="2"/>
                    </a:cubicBezTo>
                    <a:cubicBezTo>
                      <a:pt x="1" y="2"/>
                      <a:pt x="1" y="1"/>
                      <a:pt x="1" y="0"/>
                    </a:cubicBezTo>
                  </a:path>
                </a:pathLst>
              </a:custGeom>
              <a:solidFill>
                <a:srgbClr val="EEEE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6" name="Freeform 799">
                <a:extLst>
                  <a:ext uri="{FF2B5EF4-FFF2-40B4-BE49-F238E27FC236}">
                    <a16:creationId xmlns:a16="http://schemas.microsoft.com/office/drawing/2014/main" id="{BB149A7E-A3F0-4AA2-B519-467590ED6400}"/>
                  </a:ext>
                </a:extLst>
              </p:cNvPr>
              <p:cNvSpPr>
                <a:spLocks/>
              </p:cNvSpPr>
              <p:nvPr/>
            </p:nvSpPr>
            <p:spPr bwMode="auto">
              <a:xfrm>
                <a:off x="270" y="182"/>
                <a:ext cx="8" cy="36"/>
              </a:xfrm>
              <a:custGeom>
                <a:avLst/>
                <a:gdLst>
                  <a:gd name="T0" fmla="*/ 0 w 3"/>
                  <a:gd name="T1" fmla="*/ 0 h 15"/>
                  <a:gd name="T2" fmla="*/ 0 w 3"/>
                  <a:gd name="T3" fmla="*/ 15 h 15"/>
                  <a:gd name="T4" fmla="*/ 2 w 3"/>
                  <a:gd name="T5" fmla="*/ 15 h 15"/>
                  <a:gd name="T6" fmla="*/ 3 w 3"/>
                  <a:gd name="T7" fmla="*/ 12 h 15"/>
                  <a:gd name="T8" fmla="*/ 0 w 3"/>
                  <a:gd name="T9" fmla="*/ 0 h 15"/>
                </a:gdLst>
                <a:ahLst/>
                <a:cxnLst>
                  <a:cxn ang="0">
                    <a:pos x="T0" y="T1"/>
                  </a:cxn>
                  <a:cxn ang="0">
                    <a:pos x="T2" y="T3"/>
                  </a:cxn>
                  <a:cxn ang="0">
                    <a:pos x="T4" y="T5"/>
                  </a:cxn>
                  <a:cxn ang="0">
                    <a:pos x="T6" y="T7"/>
                  </a:cxn>
                  <a:cxn ang="0">
                    <a:pos x="T8" y="T9"/>
                  </a:cxn>
                </a:cxnLst>
                <a:rect l="0" t="0" r="r" b="b"/>
                <a:pathLst>
                  <a:path w="3" h="15">
                    <a:moveTo>
                      <a:pt x="0" y="0"/>
                    </a:moveTo>
                    <a:cubicBezTo>
                      <a:pt x="0" y="0"/>
                      <a:pt x="1" y="6"/>
                      <a:pt x="0" y="15"/>
                    </a:cubicBezTo>
                    <a:cubicBezTo>
                      <a:pt x="1" y="15"/>
                      <a:pt x="2" y="15"/>
                      <a:pt x="2" y="15"/>
                    </a:cubicBezTo>
                    <a:cubicBezTo>
                      <a:pt x="3" y="14"/>
                      <a:pt x="3" y="13"/>
                      <a:pt x="3" y="12"/>
                    </a:cubicBezTo>
                    <a:cubicBezTo>
                      <a:pt x="2" y="6"/>
                      <a:pt x="1" y="1"/>
                      <a:pt x="0" y="0"/>
                    </a:cubicBezTo>
                  </a:path>
                </a:pathLst>
              </a:custGeom>
              <a:solidFill>
                <a:srgbClr val="DBDA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7" name="Freeform 800">
                <a:extLst>
                  <a:ext uri="{FF2B5EF4-FFF2-40B4-BE49-F238E27FC236}">
                    <a16:creationId xmlns:a16="http://schemas.microsoft.com/office/drawing/2014/main" id="{F9677BEB-00F7-4279-A527-62B52D334829}"/>
                  </a:ext>
                </a:extLst>
              </p:cNvPr>
              <p:cNvSpPr>
                <a:spLocks noEditPoints="1"/>
              </p:cNvSpPr>
              <p:nvPr/>
            </p:nvSpPr>
            <p:spPr bwMode="auto">
              <a:xfrm>
                <a:off x="204" y="249"/>
                <a:ext cx="71" cy="207"/>
              </a:xfrm>
              <a:custGeom>
                <a:avLst/>
                <a:gdLst>
                  <a:gd name="T0" fmla="*/ 1 w 30"/>
                  <a:gd name="T1" fmla="*/ 59 h 87"/>
                  <a:gd name="T2" fmla="*/ 10 w 30"/>
                  <a:gd name="T3" fmla="*/ 87 h 87"/>
                  <a:gd name="T4" fmla="*/ 11 w 30"/>
                  <a:gd name="T5" fmla="*/ 81 h 87"/>
                  <a:gd name="T6" fmla="*/ 10 w 30"/>
                  <a:gd name="T7" fmla="*/ 80 h 87"/>
                  <a:gd name="T8" fmla="*/ 7 w 30"/>
                  <a:gd name="T9" fmla="*/ 67 h 87"/>
                  <a:gd name="T10" fmla="*/ 7 w 30"/>
                  <a:gd name="T11" fmla="*/ 71 h 87"/>
                  <a:gd name="T12" fmla="*/ 1 w 30"/>
                  <a:gd name="T13" fmla="*/ 59 h 87"/>
                  <a:gd name="T14" fmla="*/ 27 w 30"/>
                  <a:gd name="T15" fmla="*/ 0 h 87"/>
                  <a:gd name="T16" fmla="*/ 25 w 30"/>
                  <a:gd name="T17" fmla="*/ 10 h 87"/>
                  <a:gd name="T18" fmla="*/ 30 w 30"/>
                  <a:gd name="T19" fmla="*/ 1 h 87"/>
                  <a:gd name="T20" fmla="*/ 27 w 30"/>
                  <a:gd name="T2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87">
                    <a:moveTo>
                      <a:pt x="1" y="59"/>
                    </a:moveTo>
                    <a:cubicBezTo>
                      <a:pt x="0" y="69"/>
                      <a:pt x="2" y="80"/>
                      <a:pt x="10" y="87"/>
                    </a:cubicBezTo>
                    <a:cubicBezTo>
                      <a:pt x="10" y="87"/>
                      <a:pt x="10" y="85"/>
                      <a:pt x="11" y="81"/>
                    </a:cubicBezTo>
                    <a:cubicBezTo>
                      <a:pt x="11" y="81"/>
                      <a:pt x="10" y="80"/>
                      <a:pt x="10" y="80"/>
                    </a:cubicBezTo>
                    <a:cubicBezTo>
                      <a:pt x="8" y="76"/>
                      <a:pt x="7" y="72"/>
                      <a:pt x="7" y="67"/>
                    </a:cubicBezTo>
                    <a:cubicBezTo>
                      <a:pt x="7" y="70"/>
                      <a:pt x="7" y="71"/>
                      <a:pt x="7" y="71"/>
                    </a:cubicBezTo>
                    <a:cubicBezTo>
                      <a:pt x="3" y="68"/>
                      <a:pt x="1" y="64"/>
                      <a:pt x="1" y="59"/>
                    </a:cubicBezTo>
                    <a:moveTo>
                      <a:pt x="27" y="0"/>
                    </a:moveTo>
                    <a:cubicBezTo>
                      <a:pt x="26" y="3"/>
                      <a:pt x="26" y="7"/>
                      <a:pt x="25" y="10"/>
                    </a:cubicBezTo>
                    <a:cubicBezTo>
                      <a:pt x="27" y="7"/>
                      <a:pt x="28" y="4"/>
                      <a:pt x="30" y="1"/>
                    </a:cubicBezTo>
                    <a:cubicBezTo>
                      <a:pt x="28" y="0"/>
                      <a:pt x="27" y="0"/>
                      <a:pt x="27" y="0"/>
                    </a:cubicBezTo>
                  </a:path>
                </a:pathLst>
              </a:custGeom>
              <a:solidFill>
                <a:srgbClr val="E6D0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8" name="Freeform 801">
                <a:extLst>
                  <a:ext uri="{FF2B5EF4-FFF2-40B4-BE49-F238E27FC236}">
                    <a16:creationId xmlns:a16="http://schemas.microsoft.com/office/drawing/2014/main" id="{CF4E441C-7B68-424D-8330-FB6077C6AAD9}"/>
                  </a:ext>
                </a:extLst>
              </p:cNvPr>
              <p:cNvSpPr>
                <a:spLocks/>
              </p:cNvSpPr>
              <p:nvPr/>
            </p:nvSpPr>
            <p:spPr bwMode="auto">
              <a:xfrm>
                <a:off x="220" y="251"/>
                <a:ext cx="62" cy="191"/>
              </a:xfrm>
              <a:custGeom>
                <a:avLst/>
                <a:gdLst>
                  <a:gd name="T0" fmla="*/ 23 w 26"/>
                  <a:gd name="T1" fmla="*/ 0 h 80"/>
                  <a:gd name="T2" fmla="*/ 18 w 26"/>
                  <a:gd name="T3" fmla="*/ 9 h 80"/>
                  <a:gd name="T4" fmla="*/ 11 w 26"/>
                  <a:gd name="T5" fmla="*/ 35 h 80"/>
                  <a:gd name="T6" fmla="*/ 0 w 26"/>
                  <a:gd name="T7" fmla="*/ 66 h 80"/>
                  <a:gd name="T8" fmla="*/ 3 w 26"/>
                  <a:gd name="T9" fmla="*/ 79 h 80"/>
                  <a:gd name="T10" fmla="*/ 4 w 26"/>
                  <a:gd name="T11" fmla="*/ 80 h 80"/>
                  <a:gd name="T12" fmla="*/ 7 w 26"/>
                  <a:gd name="T13" fmla="*/ 60 h 80"/>
                  <a:gd name="T14" fmla="*/ 7 w 26"/>
                  <a:gd name="T15" fmla="*/ 60 h 80"/>
                  <a:gd name="T16" fmla="*/ 13 w 26"/>
                  <a:gd name="T17" fmla="*/ 34 h 80"/>
                  <a:gd name="T18" fmla="*/ 26 w 26"/>
                  <a:gd name="T19" fmla="*/ 1 h 80"/>
                  <a:gd name="T20" fmla="*/ 26 w 26"/>
                  <a:gd name="T21" fmla="*/ 0 h 80"/>
                  <a:gd name="T22" fmla="*/ 23 w 26"/>
                  <a:gd name="T2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80">
                    <a:moveTo>
                      <a:pt x="23" y="0"/>
                    </a:moveTo>
                    <a:cubicBezTo>
                      <a:pt x="21" y="3"/>
                      <a:pt x="20" y="6"/>
                      <a:pt x="18" y="9"/>
                    </a:cubicBezTo>
                    <a:cubicBezTo>
                      <a:pt x="16" y="20"/>
                      <a:pt x="13" y="32"/>
                      <a:pt x="11" y="35"/>
                    </a:cubicBezTo>
                    <a:cubicBezTo>
                      <a:pt x="3" y="45"/>
                      <a:pt x="1" y="59"/>
                      <a:pt x="0" y="66"/>
                    </a:cubicBezTo>
                    <a:cubicBezTo>
                      <a:pt x="0" y="71"/>
                      <a:pt x="1" y="75"/>
                      <a:pt x="3" y="79"/>
                    </a:cubicBezTo>
                    <a:cubicBezTo>
                      <a:pt x="3" y="79"/>
                      <a:pt x="4" y="80"/>
                      <a:pt x="4" y="80"/>
                    </a:cubicBezTo>
                    <a:cubicBezTo>
                      <a:pt x="4" y="75"/>
                      <a:pt x="5" y="68"/>
                      <a:pt x="7" y="60"/>
                    </a:cubicBezTo>
                    <a:cubicBezTo>
                      <a:pt x="7" y="60"/>
                      <a:pt x="7" y="60"/>
                      <a:pt x="7" y="60"/>
                    </a:cubicBezTo>
                    <a:cubicBezTo>
                      <a:pt x="7" y="51"/>
                      <a:pt x="9" y="42"/>
                      <a:pt x="13" y="34"/>
                    </a:cubicBezTo>
                    <a:cubicBezTo>
                      <a:pt x="15" y="30"/>
                      <a:pt x="22" y="12"/>
                      <a:pt x="26" y="1"/>
                    </a:cubicBezTo>
                    <a:cubicBezTo>
                      <a:pt x="26" y="1"/>
                      <a:pt x="26" y="0"/>
                      <a:pt x="26" y="0"/>
                    </a:cubicBezTo>
                    <a:cubicBezTo>
                      <a:pt x="25" y="0"/>
                      <a:pt x="24" y="0"/>
                      <a:pt x="23" y="0"/>
                    </a:cubicBezTo>
                  </a:path>
                </a:pathLst>
              </a:custGeom>
              <a:solidFill>
                <a:srgbClr val="F6E3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9" name="Freeform 802">
                <a:extLst>
                  <a:ext uri="{FF2B5EF4-FFF2-40B4-BE49-F238E27FC236}">
                    <a16:creationId xmlns:a16="http://schemas.microsoft.com/office/drawing/2014/main" id="{38C7D42B-9F2A-454D-82BA-15AB8E5E7645}"/>
                  </a:ext>
                </a:extLst>
              </p:cNvPr>
              <p:cNvSpPr>
                <a:spLocks/>
              </p:cNvSpPr>
              <p:nvPr/>
            </p:nvSpPr>
            <p:spPr bwMode="auto">
              <a:xfrm>
                <a:off x="237" y="254"/>
                <a:ext cx="45" cy="140"/>
              </a:xfrm>
              <a:custGeom>
                <a:avLst/>
                <a:gdLst>
                  <a:gd name="T0" fmla="*/ 19 w 19"/>
                  <a:gd name="T1" fmla="*/ 0 h 59"/>
                  <a:gd name="T2" fmla="*/ 6 w 19"/>
                  <a:gd name="T3" fmla="*/ 33 h 59"/>
                  <a:gd name="T4" fmla="*/ 0 w 19"/>
                  <a:gd name="T5" fmla="*/ 59 h 59"/>
                  <a:gd name="T6" fmla="*/ 0 w 19"/>
                  <a:gd name="T7" fmla="*/ 59 h 59"/>
                  <a:gd name="T8" fmla="*/ 10 w 19"/>
                  <a:gd name="T9" fmla="*/ 33 h 59"/>
                  <a:gd name="T10" fmla="*/ 11 w 19"/>
                  <a:gd name="T11" fmla="*/ 32 h 59"/>
                  <a:gd name="T12" fmla="*/ 19 w 19"/>
                  <a:gd name="T13" fmla="*/ 11 h 59"/>
                  <a:gd name="T14" fmla="*/ 19 w 19"/>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59">
                    <a:moveTo>
                      <a:pt x="19" y="0"/>
                    </a:moveTo>
                    <a:cubicBezTo>
                      <a:pt x="15" y="11"/>
                      <a:pt x="8" y="29"/>
                      <a:pt x="6" y="33"/>
                    </a:cubicBezTo>
                    <a:cubicBezTo>
                      <a:pt x="2" y="41"/>
                      <a:pt x="0" y="50"/>
                      <a:pt x="0" y="59"/>
                    </a:cubicBezTo>
                    <a:cubicBezTo>
                      <a:pt x="0" y="59"/>
                      <a:pt x="0" y="59"/>
                      <a:pt x="0" y="59"/>
                    </a:cubicBezTo>
                    <a:cubicBezTo>
                      <a:pt x="2" y="51"/>
                      <a:pt x="5" y="41"/>
                      <a:pt x="10" y="33"/>
                    </a:cubicBezTo>
                    <a:cubicBezTo>
                      <a:pt x="10" y="33"/>
                      <a:pt x="11" y="33"/>
                      <a:pt x="11" y="32"/>
                    </a:cubicBezTo>
                    <a:cubicBezTo>
                      <a:pt x="13" y="24"/>
                      <a:pt x="16" y="17"/>
                      <a:pt x="19" y="11"/>
                    </a:cubicBezTo>
                    <a:cubicBezTo>
                      <a:pt x="19" y="8"/>
                      <a:pt x="19" y="4"/>
                      <a:pt x="19" y="0"/>
                    </a:cubicBezTo>
                  </a:path>
                </a:pathLst>
              </a:custGeom>
              <a:solidFill>
                <a:srgbClr val="F8EA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0" name="Freeform 803">
                <a:extLst>
                  <a:ext uri="{FF2B5EF4-FFF2-40B4-BE49-F238E27FC236}">
                    <a16:creationId xmlns:a16="http://schemas.microsoft.com/office/drawing/2014/main" id="{F4115280-9AC3-4D05-9AAA-DC7A0E8F9BEB}"/>
                  </a:ext>
                </a:extLst>
              </p:cNvPr>
              <p:cNvSpPr>
                <a:spLocks/>
              </p:cNvSpPr>
              <p:nvPr/>
            </p:nvSpPr>
            <p:spPr bwMode="auto">
              <a:xfrm>
                <a:off x="261" y="280"/>
                <a:ext cx="21" cy="52"/>
              </a:xfrm>
              <a:custGeom>
                <a:avLst/>
                <a:gdLst>
                  <a:gd name="T0" fmla="*/ 9 w 9"/>
                  <a:gd name="T1" fmla="*/ 0 h 22"/>
                  <a:gd name="T2" fmla="*/ 1 w 9"/>
                  <a:gd name="T3" fmla="*/ 21 h 22"/>
                  <a:gd name="T4" fmla="*/ 0 w 9"/>
                  <a:gd name="T5" fmla="*/ 22 h 22"/>
                  <a:gd name="T6" fmla="*/ 4 w 9"/>
                  <a:gd name="T7" fmla="*/ 17 h 22"/>
                  <a:gd name="T8" fmla="*/ 9 w 9"/>
                  <a:gd name="T9" fmla="*/ 0 h 22"/>
                </a:gdLst>
                <a:ahLst/>
                <a:cxnLst>
                  <a:cxn ang="0">
                    <a:pos x="T0" y="T1"/>
                  </a:cxn>
                  <a:cxn ang="0">
                    <a:pos x="T2" y="T3"/>
                  </a:cxn>
                  <a:cxn ang="0">
                    <a:pos x="T4" y="T5"/>
                  </a:cxn>
                  <a:cxn ang="0">
                    <a:pos x="T6" y="T7"/>
                  </a:cxn>
                  <a:cxn ang="0">
                    <a:pos x="T8" y="T9"/>
                  </a:cxn>
                </a:cxnLst>
                <a:rect l="0" t="0" r="r" b="b"/>
                <a:pathLst>
                  <a:path w="9" h="22">
                    <a:moveTo>
                      <a:pt x="9" y="0"/>
                    </a:moveTo>
                    <a:cubicBezTo>
                      <a:pt x="6" y="6"/>
                      <a:pt x="3" y="13"/>
                      <a:pt x="1" y="21"/>
                    </a:cubicBezTo>
                    <a:cubicBezTo>
                      <a:pt x="1" y="22"/>
                      <a:pt x="0" y="22"/>
                      <a:pt x="0" y="22"/>
                    </a:cubicBezTo>
                    <a:cubicBezTo>
                      <a:pt x="2" y="20"/>
                      <a:pt x="3" y="18"/>
                      <a:pt x="4" y="17"/>
                    </a:cubicBezTo>
                    <a:cubicBezTo>
                      <a:pt x="7" y="13"/>
                      <a:pt x="8" y="7"/>
                      <a:pt x="9" y="0"/>
                    </a:cubicBezTo>
                  </a:path>
                </a:pathLst>
              </a:custGeom>
              <a:solidFill>
                <a:srgbClr val="FEF9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1" name="Freeform 804">
                <a:extLst>
                  <a:ext uri="{FF2B5EF4-FFF2-40B4-BE49-F238E27FC236}">
                    <a16:creationId xmlns:a16="http://schemas.microsoft.com/office/drawing/2014/main" id="{5A352FF4-7134-4E1D-A39C-97E6ECFFA21F}"/>
                  </a:ext>
                </a:extLst>
              </p:cNvPr>
              <p:cNvSpPr>
                <a:spLocks noEditPoints="1"/>
              </p:cNvSpPr>
              <p:nvPr/>
            </p:nvSpPr>
            <p:spPr bwMode="auto">
              <a:xfrm>
                <a:off x="268" y="215"/>
                <a:ext cx="14" cy="36"/>
              </a:xfrm>
              <a:custGeom>
                <a:avLst/>
                <a:gdLst>
                  <a:gd name="T0" fmla="*/ 0 w 6"/>
                  <a:gd name="T1" fmla="*/ 14 h 15"/>
                  <a:gd name="T2" fmla="*/ 0 w 6"/>
                  <a:gd name="T3" fmla="*/ 14 h 15"/>
                  <a:gd name="T4" fmla="*/ 3 w 6"/>
                  <a:gd name="T5" fmla="*/ 15 h 15"/>
                  <a:gd name="T6" fmla="*/ 6 w 6"/>
                  <a:gd name="T7" fmla="*/ 15 h 15"/>
                  <a:gd name="T8" fmla="*/ 6 w 6"/>
                  <a:gd name="T9" fmla="*/ 15 h 15"/>
                  <a:gd name="T10" fmla="*/ 0 w 6"/>
                  <a:gd name="T11" fmla="*/ 14 h 15"/>
                  <a:gd name="T12" fmla="*/ 4 w 6"/>
                  <a:gd name="T13" fmla="*/ 0 h 15"/>
                  <a:gd name="T14" fmla="*/ 3 w 6"/>
                  <a:gd name="T15" fmla="*/ 1 h 15"/>
                  <a:gd name="T16" fmla="*/ 1 w 6"/>
                  <a:gd name="T17" fmla="*/ 1 h 15"/>
                  <a:gd name="T18" fmla="*/ 1 w 6"/>
                  <a:gd name="T19" fmla="*/ 1 h 15"/>
                  <a:gd name="T20" fmla="*/ 4 w 6"/>
                  <a:gd name="T21" fmla="*/ 1 h 15"/>
                  <a:gd name="T22" fmla="*/ 4 w 6"/>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5">
                    <a:moveTo>
                      <a:pt x="0" y="14"/>
                    </a:moveTo>
                    <a:cubicBezTo>
                      <a:pt x="0" y="14"/>
                      <a:pt x="0" y="14"/>
                      <a:pt x="0" y="14"/>
                    </a:cubicBezTo>
                    <a:cubicBezTo>
                      <a:pt x="0" y="14"/>
                      <a:pt x="1" y="14"/>
                      <a:pt x="3" y="15"/>
                    </a:cubicBezTo>
                    <a:cubicBezTo>
                      <a:pt x="4" y="15"/>
                      <a:pt x="5" y="15"/>
                      <a:pt x="6" y="15"/>
                    </a:cubicBezTo>
                    <a:cubicBezTo>
                      <a:pt x="6" y="15"/>
                      <a:pt x="6" y="15"/>
                      <a:pt x="6" y="15"/>
                    </a:cubicBezTo>
                    <a:cubicBezTo>
                      <a:pt x="3" y="15"/>
                      <a:pt x="1" y="14"/>
                      <a:pt x="0" y="14"/>
                    </a:cubicBezTo>
                    <a:moveTo>
                      <a:pt x="4" y="0"/>
                    </a:moveTo>
                    <a:cubicBezTo>
                      <a:pt x="4" y="1"/>
                      <a:pt x="4" y="1"/>
                      <a:pt x="3" y="1"/>
                    </a:cubicBezTo>
                    <a:cubicBezTo>
                      <a:pt x="3" y="1"/>
                      <a:pt x="2" y="1"/>
                      <a:pt x="1" y="1"/>
                    </a:cubicBezTo>
                    <a:cubicBezTo>
                      <a:pt x="1" y="1"/>
                      <a:pt x="1" y="1"/>
                      <a:pt x="1" y="1"/>
                    </a:cubicBezTo>
                    <a:cubicBezTo>
                      <a:pt x="2" y="1"/>
                      <a:pt x="3" y="1"/>
                      <a:pt x="4" y="1"/>
                    </a:cubicBezTo>
                    <a:cubicBezTo>
                      <a:pt x="4" y="0"/>
                      <a:pt x="4" y="0"/>
                      <a:pt x="4" y="0"/>
                    </a:cubicBezTo>
                  </a:path>
                </a:pathLst>
              </a:custGeom>
              <a:solidFill>
                <a:srgbClr val="E8DB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2" name="Freeform 805">
                <a:extLst>
                  <a:ext uri="{FF2B5EF4-FFF2-40B4-BE49-F238E27FC236}">
                    <a16:creationId xmlns:a16="http://schemas.microsoft.com/office/drawing/2014/main" id="{1C98A006-B98C-4E3C-817C-5413E350621E}"/>
                  </a:ext>
                </a:extLst>
              </p:cNvPr>
              <p:cNvSpPr>
                <a:spLocks/>
              </p:cNvSpPr>
              <p:nvPr/>
            </p:nvSpPr>
            <p:spPr bwMode="auto">
              <a:xfrm>
                <a:off x="268" y="218"/>
                <a:ext cx="14" cy="33"/>
              </a:xfrm>
              <a:custGeom>
                <a:avLst/>
                <a:gdLst>
                  <a:gd name="T0" fmla="*/ 4 w 6"/>
                  <a:gd name="T1" fmla="*/ 0 h 14"/>
                  <a:gd name="T2" fmla="*/ 1 w 6"/>
                  <a:gd name="T3" fmla="*/ 0 h 14"/>
                  <a:gd name="T4" fmla="*/ 0 w 6"/>
                  <a:gd name="T5" fmla="*/ 6 h 14"/>
                  <a:gd name="T6" fmla="*/ 0 w 6"/>
                  <a:gd name="T7" fmla="*/ 13 h 14"/>
                  <a:gd name="T8" fmla="*/ 6 w 6"/>
                  <a:gd name="T9" fmla="*/ 14 h 14"/>
                  <a:gd name="T10" fmla="*/ 4 w 6"/>
                  <a:gd name="T11" fmla="*/ 0 h 14"/>
                </a:gdLst>
                <a:ahLst/>
                <a:cxnLst>
                  <a:cxn ang="0">
                    <a:pos x="T0" y="T1"/>
                  </a:cxn>
                  <a:cxn ang="0">
                    <a:pos x="T2" y="T3"/>
                  </a:cxn>
                  <a:cxn ang="0">
                    <a:pos x="T4" y="T5"/>
                  </a:cxn>
                  <a:cxn ang="0">
                    <a:pos x="T6" y="T7"/>
                  </a:cxn>
                  <a:cxn ang="0">
                    <a:pos x="T8" y="T9"/>
                  </a:cxn>
                  <a:cxn ang="0">
                    <a:pos x="T10" y="T11"/>
                  </a:cxn>
                </a:cxnLst>
                <a:rect l="0" t="0" r="r" b="b"/>
                <a:pathLst>
                  <a:path w="6" h="14">
                    <a:moveTo>
                      <a:pt x="4" y="0"/>
                    </a:moveTo>
                    <a:cubicBezTo>
                      <a:pt x="3" y="0"/>
                      <a:pt x="2" y="0"/>
                      <a:pt x="1" y="0"/>
                    </a:cubicBezTo>
                    <a:cubicBezTo>
                      <a:pt x="1" y="2"/>
                      <a:pt x="0" y="4"/>
                      <a:pt x="0" y="6"/>
                    </a:cubicBezTo>
                    <a:cubicBezTo>
                      <a:pt x="0" y="7"/>
                      <a:pt x="0" y="10"/>
                      <a:pt x="0" y="13"/>
                    </a:cubicBezTo>
                    <a:cubicBezTo>
                      <a:pt x="1" y="13"/>
                      <a:pt x="3" y="14"/>
                      <a:pt x="6" y="14"/>
                    </a:cubicBezTo>
                    <a:cubicBezTo>
                      <a:pt x="5" y="9"/>
                      <a:pt x="5" y="4"/>
                      <a:pt x="4" y="0"/>
                    </a:cubicBezTo>
                  </a:path>
                </a:pathLst>
              </a:custGeom>
              <a:solidFill>
                <a:srgbClr val="EFE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3" name="Freeform 806">
                <a:extLst>
                  <a:ext uri="{FF2B5EF4-FFF2-40B4-BE49-F238E27FC236}">
                    <a16:creationId xmlns:a16="http://schemas.microsoft.com/office/drawing/2014/main" id="{7AD3100E-3FAC-45B1-B1BF-09E3FDD477CC}"/>
                  </a:ext>
                </a:extLst>
              </p:cNvPr>
              <p:cNvSpPr>
                <a:spLocks/>
              </p:cNvSpPr>
              <p:nvPr/>
            </p:nvSpPr>
            <p:spPr bwMode="auto">
              <a:xfrm>
                <a:off x="218" y="311"/>
                <a:ext cx="17" cy="26"/>
              </a:xfrm>
              <a:custGeom>
                <a:avLst/>
                <a:gdLst>
                  <a:gd name="T0" fmla="*/ 7 w 7"/>
                  <a:gd name="T1" fmla="*/ 0 h 11"/>
                  <a:gd name="T2" fmla="*/ 2 w 7"/>
                  <a:gd name="T3" fmla="*/ 6 h 11"/>
                  <a:gd name="T4" fmla="*/ 0 w 7"/>
                  <a:gd name="T5" fmla="*/ 11 h 11"/>
                  <a:gd name="T6" fmla="*/ 7 w 7"/>
                  <a:gd name="T7" fmla="*/ 0 h 11"/>
                </a:gdLst>
                <a:ahLst/>
                <a:cxnLst>
                  <a:cxn ang="0">
                    <a:pos x="T0" y="T1"/>
                  </a:cxn>
                  <a:cxn ang="0">
                    <a:pos x="T2" y="T3"/>
                  </a:cxn>
                  <a:cxn ang="0">
                    <a:pos x="T4" y="T5"/>
                  </a:cxn>
                  <a:cxn ang="0">
                    <a:pos x="T6" y="T7"/>
                  </a:cxn>
                </a:cxnLst>
                <a:rect l="0" t="0" r="r" b="b"/>
                <a:pathLst>
                  <a:path w="7" h="11">
                    <a:moveTo>
                      <a:pt x="7" y="0"/>
                    </a:moveTo>
                    <a:cubicBezTo>
                      <a:pt x="6" y="2"/>
                      <a:pt x="4" y="4"/>
                      <a:pt x="2" y="6"/>
                    </a:cubicBezTo>
                    <a:cubicBezTo>
                      <a:pt x="2" y="7"/>
                      <a:pt x="1" y="9"/>
                      <a:pt x="0" y="11"/>
                    </a:cubicBezTo>
                    <a:cubicBezTo>
                      <a:pt x="3" y="8"/>
                      <a:pt x="5" y="4"/>
                      <a:pt x="7" y="0"/>
                    </a:cubicBezTo>
                  </a:path>
                </a:pathLst>
              </a:custGeom>
              <a:solidFill>
                <a:srgbClr val="E6D0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4" name="Freeform 807">
                <a:extLst>
                  <a:ext uri="{FF2B5EF4-FFF2-40B4-BE49-F238E27FC236}">
                    <a16:creationId xmlns:a16="http://schemas.microsoft.com/office/drawing/2014/main" id="{CF595E00-61B1-4FDA-A86E-B9AE52BAB2E5}"/>
                  </a:ext>
                </a:extLst>
              </p:cNvPr>
              <p:cNvSpPr>
                <a:spLocks/>
              </p:cNvSpPr>
              <p:nvPr/>
            </p:nvSpPr>
            <p:spPr bwMode="auto">
              <a:xfrm>
                <a:off x="235" y="246"/>
                <a:ext cx="28" cy="65"/>
              </a:xfrm>
              <a:custGeom>
                <a:avLst/>
                <a:gdLst>
                  <a:gd name="T0" fmla="*/ 11 w 12"/>
                  <a:gd name="T1" fmla="*/ 0 h 27"/>
                  <a:gd name="T2" fmla="*/ 0 w 12"/>
                  <a:gd name="T3" fmla="*/ 27 h 27"/>
                  <a:gd name="T4" fmla="*/ 12 w 12"/>
                  <a:gd name="T5" fmla="*/ 0 h 27"/>
                  <a:gd name="T6" fmla="*/ 11 w 12"/>
                  <a:gd name="T7" fmla="*/ 0 h 27"/>
                </a:gdLst>
                <a:ahLst/>
                <a:cxnLst>
                  <a:cxn ang="0">
                    <a:pos x="T0" y="T1"/>
                  </a:cxn>
                  <a:cxn ang="0">
                    <a:pos x="T2" y="T3"/>
                  </a:cxn>
                  <a:cxn ang="0">
                    <a:pos x="T4" y="T5"/>
                  </a:cxn>
                  <a:cxn ang="0">
                    <a:pos x="T6" y="T7"/>
                  </a:cxn>
                </a:cxnLst>
                <a:rect l="0" t="0" r="r" b="b"/>
                <a:pathLst>
                  <a:path w="12" h="27">
                    <a:moveTo>
                      <a:pt x="11" y="0"/>
                    </a:moveTo>
                    <a:cubicBezTo>
                      <a:pt x="9" y="7"/>
                      <a:pt x="5" y="17"/>
                      <a:pt x="0" y="27"/>
                    </a:cubicBezTo>
                    <a:cubicBezTo>
                      <a:pt x="6" y="17"/>
                      <a:pt x="10" y="8"/>
                      <a:pt x="12" y="0"/>
                    </a:cubicBezTo>
                    <a:cubicBezTo>
                      <a:pt x="12" y="0"/>
                      <a:pt x="12" y="0"/>
                      <a:pt x="11" y="0"/>
                    </a:cubicBezTo>
                  </a:path>
                </a:pathLst>
              </a:custGeom>
              <a:solidFill>
                <a:srgbClr val="E6D0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5" name="Freeform 808">
                <a:extLst>
                  <a:ext uri="{FF2B5EF4-FFF2-40B4-BE49-F238E27FC236}">
                    <a16:creationId xmlns:a16="http://schemas.microsoft.com/office/drawing/2014/main" id="{F583C2F5-6643-407A-9823-E0199D776B47}"/>
                  </a:ext>
                </a:extLst>
              </p:cNvPr>
              <p:cNvSpPr>
                <a:spLocks/>
              </p:cNvSpPr>
              <p:nvPr/>
            </p:nvSpPr>
            <p:spPr bwMode="auto">
              <a:xfrm>
                <a:off x="261" y="246"/>
                <a:ext cx="2"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1" y="0"/>
                      <a:pt x="1" y="0"/>
                      <a:pt x="1" y="0"/>
                    </a:cubicBezTo>
                    <a:cubicBezTo>
                      <a:pt x="1" y="0"/>
                      <a:pt x="1" y="0"/>
                      <a:pt x="0" y="0"/>
                    </a:cubicBezTo>
                  </a:path>
                </a:pathLst>
              </a:custGeom>
              <a:solidFill>
                <a:srgbClr val="E8DB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6" name="Freeform 809">
                <a:extLst>
                  <a:ext uri="{FF2B5EF4-FFF2-40B4-BE49-F238E27FC236}">
                    <a16:creationId xmlns:a16="http://schemas.microsoft.com/office/drawing/2014/main" id="{91882B55-01A7-4A70-9DBC-A66F6B3DB5A0}"/>
                  </a:ext>
                </a:extLst>
              </p:cNvPr>
              <p:cNvSpPr>
                <a:spLocks/>
              </p:cNvSpPr>
              <p:nvPr/>
            </p:nvSpPr>
            <p:spPr bwMode="auto">
              <a:xfrm>
                <a:off x="261" y="225"/>
                <a:ext cx="7" cy="21"/>
              </a:xfrm>
              <a:custGeom>
                <a:avLst/>
                <a:gdLst>
                  <a:gd name="T0" fmla="*/ 3 w 3"/>
                  <a:gd name="T1" fmla="*/ 0 h 9"/>
                  <a:gd name="T2" fmla="*/ 0 w 3"/>
                  <a:gd name="T3" fmla="*/ 9 h 9"/>
                  <a:gd name="T4" fmla="*/ 1 w 3"/>
                  <a:gd name="T5" fmla="*/ 9 h 9"/>
                  <a:gd name="T6" fmla="*/ 3 w 3"/>
                  <a:gd name="T7" fmla="*/ 3 h 9"/>
                  <a:gd name="T8" fmla="*/ 3 w 3"/>
                  <a:gd name="T9" fmla="*/ 0 h 9"/>
                </a:gdLst>
                <a:ahLst/>
                <a:cxnLst>
                  <a:cxn ang="0">
                    <a:pos x="T0" y="T1"/>
                  </a:cxn>
                  <a:cxn ang="0">
                    <a:pos x="T2" y="T3"/>
                  </a:cxn>
                  <a:cxn ang="0">
                    <a:pos x="T4" y="T5"/>
                  </a:cxn>
                  <a:cxn ang="0">
                    <a:pos x="T6" y="T7"/>
                  </a:cxn>
                  <a:cxn ang="0">
                    <a:pos x="T8" y="T9"/>
                  </a:cxn>
                </a:cxnLst>
                <a:rect l="0" t="0" r="r" b="b"/>
                <a:pathLst>
                  <a:path w="3" h="9">
                    <a:moveTo>
                      <a:pt x="3" y="0"/>
                    </a:moveTo>
                    <a:cubicBezTo>
                      <a:pt x="3" y="0"/>
                      <a:pt x="2" y="4"/>
                      <a:pt x="0" y="9"/>
                    </a:cubicBezTo>
                    <a:cubicBezTo>
                      <a:pt x="1" y="9"/>
                      <a:pt x="1" y="9"/>
                      <a:pt x="1" y="9"/>
                    </a:cubicBezTo>
                    <a:cubicBezTo>
                      <a:pt x="2" y="7"/>
                      <a:pt x="3" y="5"/>
                      <a:pt x="3" y="3"/>
                    </a:cubicBezTo>
                    <a:cubicBezTo>
                      <a:pt x="3" y="1"/>
                      <a:pt x="3" y="0"/>
                      <a:pt x="3" y="0"/>
                    </a:cubicBezTo>
                  </a:path>
                </a:pathLst>
              </a:custGeom>
              <a:solidFill>
                <a:srgbClr val="EFE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7" name="Freeform 810">
                <a:extLst>
                  <a:ext uri="{FF2B5EF4-FFF2-40B4-BE49-F238E27FC236}">
                    <a16:creationId xmlns:a16="http://schemas.microsoft.com/office/drawing/2014/main" id="{A9D69AA4-A4E1-4616-93EE-FCAFAFF86EF3}"/>
                  </a:ext>
                </a:extLst>
              </p:cNvPr>
              <p:cNvSpPr>
                <a:spLocks/>
              </p:cNvSpPr>
              <p:nvPr/>
            </p:nvSpPr>
            <p:spPr bwMode="auto">
              <a:xfrm>
                <a:off x="204" y="337"/>
                <a:ext cx="14" cy="52"/>
              </a:xfrm>
              <a:custGeom>
                <a:avLst/>
                <a:gdLst>
                  <a:gd name="T0" fmla="*/ 6 w 6"/>
                  <a:gd name="T1" fmla="*/ 0 h 22"/>
                  <a:gd name="T2" fmla="*/ 5 w 6"/>
                  <a:gd name="T3" fmla="*/ 1 h 22"/>
                  <a:gd name="T4" fmla="*/ 1 w 6"/>
                  <a:gd name="T5" fmla="*/ 22 h 22"/>
                  <a:gd name="T6" fmla="*/ 6 w 6"/>
                  <a:gd name="T7" fmla="*/ 0 h 22"/>
                </a:gdLst>
                <a:ahLst/>
                <a:cxnLst>
                  <a:cxn ang="0">
                    <a:pos x="T0" y="T1"/>
                  </a:cxn>
                  <a:cxn ang="0">
                    <a:pos x="T2" y="T3"/>
                  </a:cxn>
                  <a:cxn ang="0">
                    <a:pos x="T4" y="T5"/>
                  </a:cxn>
                  <a:cxn ang="0">
                    <a:pos x="T6" y="T7"/>
                  </a:cxn>
                </a:cxnLst>
                <a:rect l="0" t="0" r="r" b="b"/>
                <a:pathLst>
                  <a:path w="6" h="22">
                    <a:moveTo>
                      <a:pt x="6" y="0"/>
                    </a:moveTo>
                    <a:cubicBezTo>
                      <a:pt x="6" y="0"/>
                      <a:pt x="6" y="0"/>
                      <a:pt x="5" y="1"/>
                    </a:cubicBezTo>
                    <a:cubicBezTo>
                      <a:pt x="3" y="3"/>
                      <a:pt x="0" y="13"/>
                      <a:pt x="1" y="22"/>
                    </a:cubicBezTo>
                    <a:cubicBezTo>
                      <a:pt x="1" y="13"/>
                      <a:pt x="4" y="5"/>
                      <a:pt x="6" y="0"/>
                    </a:cubicBezTo>
                  </a:path>
                </a:pathLst>
              </a:custGeom>
              <a:solidFill>
                <a:srgbClr val="E6D0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8" name="Freeform 811">
                <a:extLst>
                  <a:ext uri="{FF2B5EF4-FFF2-40B4-BE49-F238E27FC236}">
                    <a16:creationId xmlns:a16="http://schemas.microsoft.com/office/drawing/2014/main" id="{547E45C7-0643-41DE-B8B8-44B20D4D7CAA}"/>
                  </a:ext>
                </a:extLst>
              </p:cNvPr>
              <p:cNvSpPr>
                <a:spLocks/>
              </p:cNvSpPr>
              <p:nvPr/>
            </p:nvSpPr>
            <p:spPr bwMode="auto">
              <a:xfrm>
                <a:off x="206" y="246"/>
                <a:ext cx="62" cy="172"/>
              </a:xfrm>
              <a:custGeom>
                <a:avLst/>
                <a:gdLst>
                  <a:gd name="T0" fmla="*/ 24 w 26"/>
                  <a:gd name="T1" fmla="*/ 0 h 72"/>
                  <a:gd name="T2" fmla="*/ 12 w 26"/>
                  <a:gd name="T3" fmla="*/ 27 h 72"/>
                  <a:gd name="T4" fmla="*/ 5 w 26"/>
                  <a:gd name="T5" fmla="*/ 38 h 72"/>
                  <a:gd name="T6" fmla="*/ 0 w 26"/>
                  <a:gd name="T7" fmla="*/ 60 h 72"/>
                  <a:gd name="T8" fmla="*/ 6 w 26"/>
                  <a:gd name="T9" fmla="*/ 72 h 72"/>
                  <a:gd name="T10" fmla="*/ 6 w 26"/>
                  <a:gd name="T11" fmla="*/ 68 h 72"/>
                  <a:gd name="T12" fmla="*/ 6 w 26"/>
                  <a:gd name="T13" fmla="*/ 66 h 72"/>
                  <a:gd name="T14" fmla="*/ 15 w 26"/>
                  <a:gd name="T15" fmla="*/ 29 h 72"/>
                  <a:gd name="T16" fmla="*/ 24 w 26"/>
                  <a:gd name="T17" fmla="*/ 11 h 72"/>
                  <a:gd name="T18" fmla="*/ 26 w 26"/>
                  <a:gd name="T19" fmla="*/ 1 h 72"/>
                  <a:gd name="T20" fmla="*/ 24 w 26"/>
                  <a:gd name="T2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72">
                    <a:moveTo>
                      <a:pt x="24" y="0"/>
                    </a:moveTo>
                    <a:cubicBezTo>
                      <a:pt x="22" y="8"/>
                      <a:pt x="18" y="17"/>
                      <a:pt x="12" y="27"/>
                    </a:cubicBezTo>
                    <a:cubicBezTo>
                      <a:pt x="10" y="31"/>
                      <a:pt x="8" y="35"/>
                      <a:pt x="5" y="38"/>
                    </a:cubicBezTo>
                    <a:cubicBezTo>
                      <a:pt x="3" y="43"/>
                      <a:pt x="0" y="51"/>
                      <a:pt x="0" y="60"/>
                    </a:cubicBezTo>
                    <a:cubicBezTo>
                      <a:pt x="0" y="65"/>
                      <a:pt x="2" y="69"/>
                      <a:pt x="6" y="72"/>
                    </a:cubicBezTo>
                    <a:cubicBezTo>
                      <a:pt x="6" y="72"/>
                      <a:pt x="6" y="71"/>
                      <a:pt x="6" y="68"/>
                    </a:cubicBezTo>
                    <a:cubicBezTo>
                      <a:pt x="6" y="67"/>
                      <a:pt x="6" y="67"/>
                      <a:pt x="6" y="66"/>
                    </a:cubicBezTo>
                    <a:cubicBezTo>
                      <a:pt x="6" y="53"/>
                      <a:pt x="9" y="40"/>
                      <a:pt x="15" y="29"/>
                    </a:cubicBezTo>
                    <a:cubicBezTo>
                      <a:pt x="17" y="24"/>
                      <a:pt x="21" y="18"/>
                      <a:pt x="24" y="11"/>
                    </a:cubicBezTo>
                    <a:cubicBezTo>
                      <a:pt x="25" y="8"/>
                      <a:pt x="25" y="4"/>
                      <a:pt x="26" y="1"/>
                    </a:cubicBezTo>
                    <a:cubicBezTo>
                      <a:pt x="25" y="1"/>
                      <a:pt x="25" y="0"/>
                      <a:pt x="24" y="0"/>
                    </a:cubicBezTo>
                  </a:path>
                </a:pathLst>
              </a:custGeom>
              <a:solidFill>
                <a:srgbClr val="F1E4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9" name="Freeform 812">
                <a:extLst>
                  <a:ext uri="{FF2B5EF4-FFF2-40B4-BE49-F238E27FC236}">
                    <a16:creationId xmlns:a16="http://schemas.microsoft.com/office/drawing/2014/main" id="{4349FF87-9D0B-4027-B62A-809994B76703}"/>
                  </a:ext>
                </a:extLst>
              </p:cNvPr>
              <p:cNvSpPr>
                <a:spLocks/>
              </p:cNvSpPr>
              <p:nvPr/>
            </p:nvSpPr>
            <p:spPr bwMode="auto">
              <a:xfrm>
                <a:off x="220" y="273"/>
                <a:ext cx="43" cy="135"/>
              </a:xfrm>
              <a:custGeom>
                <a:avLst/>
                <a:gdLst>
                  <a:gd name="T0" fmla="*/ 18 w 18"/>
                  <a:gd name="T1" fmla="*/ 0 h 57"/>
                  <a:gd name="T2" fmla="*/ 9 w 18"/>
                  <a:gd name="T3" fmla="*/ 18 h 57"/>
                  <a:gd name="T4" fmla="*/ 0 w 18"/>
                  <a:gd name="T5" fmla="*/ 55 h 57"/>
                  <a:gd name="T6" fmla="*/ 0 w 18"/>
                  <a:gd name="T7" fmla="*/ 57 h 57"/>
                  <a:gd name="T8" fmla="*/ 11 w 18"/>
                  <a:gd name="T9" fmla="*/ 26 h 57"/>
                  <a:gd name="T10" fmla="*/ 18 w 18"/>
                  <a:gd name="T11" fmla="*/ 0 h 57"/>
                </a:gdLst>
                <a:ahLst/>
                <a:cxnLst>
                  <a:cxn ang="0">
                    <a:pos x="T0" y="T1"/>
                  </a:cxn>
                  <a:cxn ang="0">
                    <a:pos x="T2" y="T3"/>
                  </a:cxn>
                  <a:cxn ang="0">
                    <a:pos x="T4" y="T5"/>
                  </a:cxn>
                  <a:cxn ang="0">
                    <a:pos x="T6" y="T7"/>
                  </a:cxn>
                  <a:cxn ang="0">
                    <a:pos x="T8" y="T9"/>
                  </a:cxn>
                  <a:cxn ang="0">
                    <a:pos x="T10" y="T11"/>
                  </a:cxn>
                </a:cxnLst>
                <a:rect l="0" t="0" r="r" b="b"/>
                <a:pathLst>
                  <a:path w="18" h="57">
                    <a:moveTo>
                      <a:pt x="18" y="0"/>
                    </a:moveTo>
                    <a:cubicBezTo>
                      <a:pt x="15" y="7"/>
                      <a:pt x="11" y="13"/>
                      <a:pt x="9" y="18"/>
                    </a:cubicBezTo>
                    <a:cubicBezTo>
                      <a:pt x="3" y="29"/>
                      <a:pt x="0" y="42"/>
                      <a:pt x="0" y="55"/>
                    </a:cubicBezTo>
                    <a:cubicBezTo>
                      <a:pt x="0" y="56"/>
                      <a:pt x="0" y="56"/>
                      <a:pt x="0" y="57"/>
                    </a:cubicBezTo>
                    <a:cubicBezTo>
                      <a:pt x="1" y="50"/>
                      <a:pt x="3" y="36"/>
                      <a:pt x="11" y="26"/>
                    </a:cubicBezTo>
                    <a:cubicBezTo>
                      <a:pt x="13" y="23"/>
                      <a:pt x="16" y="11"/>
                      <a:pt x="18" y="0"/>
                    </a:cubicBezTo>
                  </a:path>
                </a:pathLst>
              </a:custGeom>
              <a:solidFill>
                <a:srgbClr val="FAEF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0" name="Freeform 813">
                <a:extLst>
                  <a:ext uri="{FF2B5EF4-FFF2-40B4-BE49-F238E27FC236}">
                    <a16:creationId xmlns:a16="http://schemas.microsoft.com/office/drawing/2014/main" id="{EB1BC0B7-E722-4D68-B1C6-8FCCCD3F610C}"/>
                  </a:ext>
                </a:extLst>
              </p:cNvPr>
              <p:cNvSpPr>
                <a:spLocks/>
              </p:cNvSpPr>
              <p:nvPr/>
            </p:nvSpPr>
            <p:spPr bwMode="auto">
              <a:xfrm>
                <a:off x="263" y="246"/>
                <a:ext cx="5" cy="3"/>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0"/>
                      <a:pt x="1" y="1"/>
                      <a:pt x="2" y="1"/>
                    </a:cubicBezTo>
                    <a:cubicBezTo>
                      <a:pt x="2" y="1"/>
                      <a:pt x="2" y="1"/>
                      <a:pt x="2" y="1"/>
                    </a:cubicBezTo>
                    <a:cubicBezTo>
                      <a:pt x="1" y="1"/>
                      <a:pt x="1" y="0"/>
                      <a:pt x="0" y="0"/>
                    </a:cubicBezTo>
                  </a:path>
                </a:pathLst>
              </a:custGeom>
              <a:solidFill>
                <a:srgbClr val="F2EB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1" name="Freeform 814">
                <a:extLst>
                  <a:ext uri="{FF2B5EF4-FFF2-40B4-BE49-F238E27FC236}">
                    <a16:creationId xmlns:a16="http://schemas.microsoft.com/office/drawing/2014/main" id="{6237B519-0AF9-4D10-BED1-62AB9D346944}"/>
                  </a:ext>
                </a:extLst>
              </p:cNvPr>
              <p:cNvSpPr>
                <a:spLocks/>
              </p:cNvSpPr>
              <p:nvPr/>
            </p:nvSpPr>
            <p:spPr bwMode="auto">
              <a:xfrm>
                <a:off x="263" y="232"/>
                <a:ext cx="5" cy="17"/>
              </a:xfrm>
              <a:custGeom>
                <a:avLst/>
                <a:gdLst>
                  <a:gd name="T0" fmla="*/ 2 w 2"/>
                  <a:gd name="T1" fmla="*/ 0 h 7"/>
                  <a:gd name="T2" fmla="*/ 0 w 2"/>
                  <a:gd name="T3" fmla="*/ 6 h 7"/>
                  <a:gd name="T4" fmla="*/ 2 w 2"/>
                  <a:gd name="T5" fmla="*/ 7 h 7"/>
                  <a:gd name="T6" fmla="*/ 2 w 2"/>
                  <a:gd name="T7" fmla="*/ 0 h 7"/>
                </a:gdLst>
                <a:ahLst/>
                <a:cxnLst>
                  <a:cxn ang="0">
                    <a:pos x="T0" y="T1"/>
                  </a:cxn>
                  <a:cxn ang="0">
                    <a:pos x="T2" y="T3"/>
                  </a:cxn>
                  <a:cxn ang="0">
                    <a:pos x="T4" y="T5"/>
                  </a:cxn>
                  <a:cxn ang="0">
                    <a:pos x="T6" y="T7"/>
                  </a:cxn>
                </a:cxnLst>
                <a:rect l="0" t="0" r="r" b="b"/>
                <a:pathLst>
                  <a:path w="2" h="7">
                    <a:moveTo>
                      <a:pt x="2" y="0"/>
                    </a:moveTo>
                    <a:cubicBezTo>
                      <a:pt x="2" y="2"/>
                      <a:pt x="1" y="4"/>
                      <a:pt x="0" y="6"/>
                    </a:cubicBezTo>
                    <a:cubicBezTo>
                      <a:pt x="1" y="6"/>
                      <a:pt x="1" y="7"/>
                      <a:pt x="2" y="7"/>
                    </a:cubicBezTo>
                    <a:cubicBezTo>
                      <a:pt x="2" y="4"/>
                      <a:pt x="2" y="1"/>
                      <a:pt x="2" y="0"/>
                    </a:cubicBezTo>
                  </a:path>
                </a:pathLst>
              </a:custGeom>
              <a:solidFill>
                <a:srgbClr val="F6F0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2" name="Freeform 815">
                <a:extLst>
                  <a:ext uri="{FF2B5EF4-FFF2-40B4-BE49-F238E27FC236}">
                    <a16:creationId xmlns:a16="http://schemas.microsoft.com/office/drawing/2014/main" id="{3BECE5B0-F7D6-4314-9B93-4AE4C93B9166}"/>
                  </a:ext>
                </a:extLst>
              </p:cNvPr>
              <p:cNvSpPr>
                <a:spLocks/>
              </p:cNvSpPr>
              <p:nvPr/>
            </p:nvSpPr>
            <p:spPr bwMode="auto">
              <a:xfrm>
                <a:off x="196" y="313"/>
                <a:ext cx="43" cy="69"/>
              </a:xfrm>
              <a:custGeom>
                <a:avLst/>
                <a:gdLst>
                  <a:gd name="T0" fmla="*/ 18 w 18"/>
                  <a:gd name="T1" fmla="*/ 0 h 29"/>
                  <a:gd name="T2" fmla="*/ 5 w 18"/>
                  <a:gd name="T3" fmla="*/ 29 h 29"/>
                  <a:gd name="T4" fmla="*/ 18 w 18"/>
                  <a:gd name="T5" fmla="*/ 0 h 29"/>
                </a:gdLst>
                <a:ahLst/>
                <a:cxnLst>
                  <a:cxn ang="0">
                    <a:pos x="T0" y="T1"/>
                  </a:cxn>
                  <a:cxn ang="0">
                    <a:pos x="T2" y="T3"/>
                  </a:cxn>
                  <a:cxn ang="0">
                    <a:pos x="T4" y="T5"/>
                  </a:cxn>
                </a:cxnLst>
                <a:rect l="0" t="0" r="r" b="b"/>
                <a:pathLst>
                  <a:path w="18" h="29">
                    <a:moveTo>
                      <a:pt x="18" y="0"/>
                    </a:moveTo>
                    <a:cubicBezTo>
                      <a:pt x="18" y="0"/>
                      <a:pt x="0" y="13"/>
                      <a:pt x="5" y="29"/>
                    </a:cubicBezTo>
                    <a:cubicBezTo>
                      <a:pt x="5" y="29"/>
                      <a:pt x="7" y="23"/>
                      <a:pt x="1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3" name="Freeform 816">
                <a:extLst>
                  <a:ext uri="{FF2B5EF4-FFF2-40B4-BE49-F238E27FC236}">
                    <a16:creationId xmlns:a16="http://schemas.microsoft.com/office/drawing/2014/main" id="{EE43E35E-42FC-4F82-B77D-615720C01102}"/>
                  </a:ext>
                </a:extLst>
              </p:cNvPr>
              <p:cNvSpPr>
                <a:spLocks noEditPoints="1"/>
              </p:cNvSpPr>
              <p:nvPr/>
            </p:nvSpPr>
            <p:spPr bwMode="auto">
              <a:xfrm>
                <a:off x="390" y="678"/>
                <a:ext cx="275" cy="555"/>
              </a:xfrm>
              <a:custGeom>
                <a:avLst/>
                <a:gdLst>
                  <a:gd name="T0" fmla="*/ 103 w 115"/>
                  <a:gd name="T1" fmla="*/ 59 h 233"/>
                  <a:gd name="T2" fmla="*/ 105 w 115"/>
                  <a:gd name="T3" fmla="*/ 82 h 233"/>
                  <a:gd name="T4" fmla="*/ 78 w 115"/>
                  <a:gd name="T5" fmla="*/ 189 h 233"/>
                  <a:gd name="T6" fmla="*/ 13 w 115"/>
                  <a:gd name="T7" fmla="*/ 227 h 233"/>
                  <a:gd name="T8" fmla="*/ 0 w 115"/>
                  <a:gd name="T9" fmla="*/ 233 h 233"/>
                  <a:gd name="T10" fmla="*/ 106 w 115"/>
                  <a:gd name="T11" fmla="*/ 151 h 233"/>
                  <a:gd name="T12" fmla="*/ 110 w 115"/>
                  <a:gd name="T13" fmla="*/ 71 h 233"/>
                  <a:gd name="T14" fmla="*/ 103 w 115"/>
                  <a:gd name="T15" fmla="*/ 59 h 233"/>
                  <a:gd name="T16" fmla="*/ 85 w 115"/>
                  <a:gd name="T17" fmla="*/ 0 h 233"/>
                  <a:gd name="T18" fmla="*/ 88 w 115"/>
                  <a:gd name="T19" fmla="*/ 7 h 233"/>
                  <a:gd name="T20" fmla="*/ 88 w 115"/>
                  <a:gd name="T21" fmla="*/ 6 h 233"/>
                  <a:gd name="T22" fmla="*/ 85 w 115"/>
                  <a:gd name="T23"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5" h="233">
                    <a:moveTo>
                      <a:pt x="103" y="59"/>
                    </a:moveTo>
                    <a:cubicBezTo>
                      <a:pt x="104" y="66"/>
                      <a:pt x="104" y="74"/>
                      <a:pt x="105" y="82"/>
                    </a:cubicBezTo>
                    <a:cubicBezTo>
                      <a:pt x="111" y="116"/>
                      <a:pt x="110" y="156"/>
                      <a:pt x="78" y="189"/>
                    </a:cubicBezTo>
                    <a:cubicBezTo>
                      <a:pt x="58" y="210"/>
                      <a:pt x="35" y="221"/>
                      <a:pt x="13" y="227"/>
                    </a:cubicBezTo>
                    <a:cubicBezTo>
                      <a:pt x="9" y="229"/>
                      <a:pt x="4" y="231"/>
                      <a:pt x="0" y="233"/>
                    </a:cubicBezTo>
                    <a:cubicBezTo>
                      <a:pt x="0" y="233"/>
                      <a:pt x="82" y="226"/>
                      <a:pt x="106" y="151"/>
                    </a:cubicBezTo>
                    <a:cubicBezTo>
                      <a:pt x="115" y="123"/>
                      <a:pt x="114" y="95"/>
                      <a:pt x="110" y="71"/>
                    </a:cubicBezTo>
                    <a:cubicBezTo>
                      <a:pt x="107" y="67"/>
                      <a:pt x="105" y="63"/>
                      <a:pt x="103" y="59"/>
                    </a:cubicBezTo>
                    <a:moveTo>
                      <a:pt x="85" y="0"/>
                    </a:moveTo>
                    <a:cubicBezTo>
                      <a:pt x="85" y="0"/>
                      <a:pt x="86" y="3"/>
                      <a:pt x="88" y="7"/>
                    </a:cubicBezTo>
                    <a:cubicBezTo>
                      <a:pt x="88" y="7"/>
                      <a:pt x="88" y="6"/>
                      <a:pt x="88" y="6"/>
                    </a:cubicBezTo>
                    <a:cubicBezTo>
                      <a:pt x="86" y="2"/>
                      <a:pt x="85" y="0"/>
                      <a:pt x="85" y="0"/>
                    </a:cubicBezTo>
                  </a:path>
                </a:pathLst>
              </a:custGeom>
              <a:solidFill>
                <a:srgbClr val="BA9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4" name="Freeform 817">
                <a:extLst>
                  <a:ext uri="{FF2B5EF4-FFF2-40B4-BE49-F238E27FC236}">
                    <a16:creationId xmlns:a16="http://schemas.microsoft.com/office/drawing/2014/main" id="{735F34E6-4907-4ED8-989D-F3D6E61302A6}"/>
                  </a:ext>
                </a:extLst>
              </p:cNvPr>
              <p:cNvSpPr>
                <a:spLocks/>
              </p:cNvSpPr>
              <p:nvPr/>
            </p:nvSpPr>
            <p:spPr bwMode="auto">
              <a:xfrm>
                <a:off x="421" y="873"/>
                <a:ext cx="234" cy="346"/>
              </a:xfrm>
              <a:custGeom>
                <a:avLst/>
                <a:gdLst>
                  <a:gd name="T0" fmla="*/ 92 w 98"/>
                  <a:gd name="T1" fmla="*/ 0 h 145"/>
                  <a:gd name="T2" fmla="*/ 0 w 98"/>
                  <a:gd name="T3" fmla="*/ 145 h 145"/>
                  <a:gd name="T4" fmla="*/ 65 w 98"/>
                  <a:gd name="T5" fmla="*/ 107 h 145"/>
                  <a:gd name="T6" fmla="*/ 92 w 98"/>
                  <a:gd name="T7" fmla="*/ 0 h 145"/>
                </a:gdLst>
                <a:ahLst/>
                <a:cxnLst>
                  <a:cxn ang="0">
                    <a:pos x="T0" y="T1"/>
                  </a:cxn>
                  <a:cxn ang="0">
                    <a:pos x="T2" y="T3"/>
                  </a:cxn>
                  <a:cxn ang="0">
                    <a:pos x="T4" y="T5"/>
                  </a:cxn>
                  <a:cxn ang="0">
                    <a:pos x="T6" y="T7"/>
                  </a:cxn>
                </a:cxnLst>
                <a:rect l="0" t="0" r="r" b="b"/>
                <a:pathLst>
                  <a:path w="98" h="145">
                    <a:moveTo>
                      <a:pt x="92" y="0"/>
                    </a:moveTo>
                    <a:cubicBezTo>
                      <a:pt x="93" y="47"/>
                      <a:pt x="75" y="104"/>
                      <a:pt x="0" y="145"/>
                    </a:cubicBezTo>
                    <a:cubicBezTo>
                      <a:pt x="22" y="139"/>
                      <a:pt x="45" y="128"/>
                      <a:pt x="65" y="107"/>
                    </a:cubicBezTo>
                    <a:cubicBezTo>
                      <a:pt x="97" y="74"/>
                      <a:pt x="98" y="34"/>
                      <a:pt x="92" y="0"/>
                    </a:cubicBezTo>
                  </a:path>
                </a:pathLst>
              </a:custGeom>
              <a:solidFill>
                <a:srgbClr val="A985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5" name="Freeform 818">
                <a:extLst>
                  <a:ext uri="{FF2B5EF4-FFF2-40B4-BE49-F238E27FC236}">
                    <a16:creationId xmlns:a16="http://schemas.microsoft.com/office/drawing/2014/main" id="{38242BB9-6BD3-4D82-8B56-C38DCDB032DE}"/>
                  </a:ext>
                </a:extLst>
              </p:cNvPr>
              <p:cNvSpPr>
                <a:spLocks/>
              </p:cNvSpPr>
              <p:nvPr/>
            </p:nvSpPr>
            <p:spPr bwMode="auto">
              <a:xfrm>
                <a:off x="421" y="325"/>
                <a:ext cx="89" cy="176"/>
              </a:xfrm>
              <a:custGeom>
                <a:avLst/>
                <a:gdLst>
                  <a:gd name="T0" fmla="*/ 19 w 37"/>
                  <a:gd name="T1" fmla="*/ 0 h 74"/>
                  <a:gd name="T2" fmla="*/ 19 w 37"/>
                  <a:gd name="T3" fmla="*/ 2 h 74"/>
                  <a:gd name="T4" fmla="*/ 20 w 37"/>
                  <a:gd name="T5" fmla="*/ 5 h 74"/>
                  <a:gd name="T6" fmla="*/ 9 w 37"/>
                  <a:gd name="T7" fmla="*/ 69 h 74"/>
                  <a:gd name="T8" fmla="*/ 2 w 37"/>
                  <a:gd name="T9" fmla="*/ 73 h 74"/>
                  <a:gd name="T10" fmla="*/ 0 w 37"/>
                  <a:gd name="T11" fmla="*/ 74 h 74"/>
                  <a:gd name="T12" fmla="*/ 0 w 37"/>
                  <a:gd name="T13" fmla="*/ 74 h 74"/>
                  <a:gd name="T14" fmla="*/ 0 w 37"/>
                  <a:gd name="T15" fmla="*/ 74 h 74"/>
                  <a:gd name="T16" fmla="*/ 19 w 37"/>
                  <a:gd name="T1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74">
                    <a:moveTo>
                      <a:pt x="19" y="0"/>
                    </a:moveTo>
                    <a:cubicBezTo>
                      <a:pt x="19" y="0"/>
                      <a:pt x="19" y="1"/>
                      <a:pt x="19" y="2"/>
                    </a:cubicBezTo>
                    <a:cubicBezTo>
                      <a:pt x="19" y="2"/>
                      <a:pt x="19" y="4"/>
                      <a:pt x="20" y="5"/>
                    </a:cubicBezTo>
                    <a:cubicBezTo>
                      <a:pt x="28" y="40"/>
                      <a:pt x="18" y="65"/>
                      <a:pt x="9" y="69"/>
                    </a:cubicBezTo>
                    <a:cubicBezTo>
                      <a:pt x="7" y="70"/>
                      <a:pt x="5" y="71"/>
                      <a:pt x="2" y="73"/>
                    </a:cubicBezTo>
                    <a:cubicBezTo>
                      <a:pt x="2" y="73"/>
                      <a:pt x="1" y="73"/>
                      <a:pt x="0" y="74"/>
                    </a:cubicBezTo>
                    <a:cubicBezTo>
                      <a:pt x="0" y="74"/>
                      <a:pt x="0" y="74"/>
                      <a:pt x="0" y="74"/>
                    </a:cubicBezTo>
                    <a:cubicBezTo>
                      <a:pt x="0" y="74"/>
                      <a:pt x="0" y="74"/>
                      <a:pt x="0" y="74"/>
                    </a:cubicBezTo>
                    <a:cubicBezTo>
                      <a:pt x="2" y="74"/>
                      <a:pt x="37" y="65"/>
                      <a:pt x="19" y="0"/>
                    </a:cubicBezTo>
                  </a:path>
                </a:pathLst>
              </a:custGeom>
              <a:solidFill>
                <a:srgbClr val="BA9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6" name="Freeform 819">
                <a:extLst>
                  <a:ext uri="{FF2B5EF4-FFF2-40B4-BE49-F238E27FC236}">
                    <a16:creationId xmlns:a16="http://schemas.microsoft.com/office/drawing/2014/main" id="{63E8A4DF-43B9-4809-A749-26E771475D39}"/>
                  </a:ext>
                </a:extLst>
              </p:cNvPr>
              <p:cNvSpPr>
                <a:spLocks noEditPoints="1"/>
              </p:cNvSpPr>
              <p:nvPr/>
            </p:nvSpPr>
            <p:spPr bwMode="auto">
              <a:xfrm>
                <a:off x="421" y="337"/>
                <a:ext cx="67" cy="164"/>
              </a:xfrm>
              <a:custGeom>
                <a:avLst/>
                <a:gdLst>
                  <a:gd name="T0" fmla="*/ 0 w 28"/>
                  <a:gd name="T1" fmla="*/ 69 h 69"/>
                  <a:gd name="T2" fmla="*/ 0 w 28"/>
                  <a:gd name="T3" fmla="*/ 69 h 69"/>
                  <a:gd name="T4" fmla="*/ 0 w 28"/>
                  <a:gd name="T5" fmla="*/ 69 h 69"/>
                  <a:gd name="T6" fmla="*/ 0 w 28"/>
                  <a:gd name="T7" fmla="*/ 69 h 69"/>
                  <a:gd name="T8" fmla="*/ 20 w 28"/>
                  <a:gd name="T9" fmla="*/ 0 h 69"/>
                  <a:gd name="T10" fmla="*/ 2 w 28"/>
                  <a:gd name="T11" fmla="*/ 68 h 69"/>
                  <a:gd name="T12" fmla="*/ 9 w 28"/>
                  <a:gd name="T13" fmla="*/ 64 h 69"/>
                  <a:gd name="T14" fmla="*/ 20 w 28"/>
                  <a:gd name="T15" fmla="*/ 0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9">
                    <a:moveTo>
                      <a:pt x="0" y="69"/>
                    </a:moveTo>
                    <a:cubicBezTo>
                      <a:pt x="0" y="69"/>
                      <a:pt x="0" y="69"/>
                      <a:pt x="0" y="69"/>
                    </a:cubicBezTo>
                    <a:cubicBezTo>
                      <a:pt x="0" y="69"/>
                      <a:pt x="0" y="69"/>
                      <a:pt x="0" y="69"/>
                    </a:cubicBezTo>
                    <a:cubicBezTo>
                      <a:pt x="0" y="69"/>
                      <a:pt x="0" y="69"/>
                      <a:pt x="0" y="69"/>
                    </a:cubicBezTo>
                    <a:moveTo>
                      <a:pt x="20" y="0"/>
                    </a:moveTo>
                    <a:cubicBezTo>
                      <a:pt x="22" y="14"/>
                      <a:pt x="26" y="55"/>
                      <a:pt x="2" y="68"/>
                    </a:cubicBezTo>
                    <a:cubicBezTo>
                      <a:pt x="5" y="66"/>
                      <a:pt x="7" y="65"/>
                      <a:pt x="9" y="64"/>
                    </a:cubicBezTo>
                    <a:cubicBezTo>
                      <a:pt x="18" y="60"/>
                      <a:pt x="28" y="35"/>
                      <a:pt x="20" y="0"/>
                    </a:cubicBezTo>
                  </a:path>
                </a:pathLst>
              </a:custGeom>
              <a:solidFill>
                <a:srgbClr val="A985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7" name="Freeform 820">
                <a:extLst>
                  <a:ext uri="{FF2B5EF4-FFF2-40B4-BE49-F238E27FC236}">
                    <a16:creationId xmlns:a16="http://schemas.microsoft.com/office/drawing/2014/main" id="{6208CCD6-87F5-407D-9798-C3A07B5CB2A3}"/>
                  </a:ext>
                </a:extLst>
              </p:cNvPr>
              <p:cNvSpPr>
                <a:spLocks/>
              </p:cNvSpPr>
              <p:nvPr/>
            </p:nvSpPr>
            <p:spPr bwMode="auto">
              <a:xfrm>
                <a:off x="189" y="3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C3BE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8" name="Oval 821">
                <a:extLst>
                  <a:ext uri="{FF2B5EF4-FFF2-40B4-BE49-F238E27FC236}">
                    <a16:creationId xmlns:a16="http://schemas.microsoft.com/office/drawing/2014/main" id="{BDF296A3-DAE6-43B6-A33A-76E51E227388}"/>
                  </a:ext>
                </a:extLst>
              </p:cNvPr>
              <p:cNvSpPr>
                <a:spLocks noChangeArrowheads="1"/>
              </p:cNvSpPr>
              <p:nvPr/>
            </p:nvSpPr>
            <p:spPr bwMode="auto">
              <a:xfrm>
                <a:off x="189" y="37"/>
                <a:ext cx="1" cy="1"/>
              </a:xfrm>
              <a:prstGeom prst="ellipse">
                <a:avLst/>
              </a:prstGeom>
              <a:solidFill>
                <a:srgbClr val="C3B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9" name="Freeform 822">
                <a:extLst>
                  <a:ext uri="{FF2B5EF4-FFF2-40B4-BE49-F238E27FC236}">
                    <a16:creationId xmlns:a16="http://schemas.microsoft.com/office/drawing/2014/main" id="{EF54FA4E-7A7B-423F-AC19-67266CCE0A4E}"/>
                  </a:ext>
                </a:extLst>
              </p:cNvPr>
              <p:cNvSpPr>
                <a:spLocks noEditPoints="1"/>
              </p:cNvSpPr>
              <p:nvPr/>
            </p:nvSpPr>
            <p:spPr bwMode="auto">
              <a:xfrm>
                <a:off x="189" y="37"/>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B0A6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0" name="Freeform 823">
                <a:extLst>
                  <a:ext uri="{FF2B5EF4-FFF2-40B4-BE49-F238E27FC236}">
                    <a16:creationId xmlns:a16="http://schemas.microsoft.com/office/drawing/2014/main" id="{C34376E8-AFC3-46DA-84A4-EC6FFC74C8AE}"/>
                  </a:ext>
                </a:extLst>
              </p:cNvPr>
              <p:cNvSpPr>
                <a:spLocks/>
              </p:cNvSpPr>
              <p:nvPr/>
            </p:nvSpPr>
            <p:spPr bwMode="auto">
              <a:xfrm>
                <a:off x="153" y="27"/>
                <a:ext cx="19" cy="7"/>
              </a:xfrm>
              <a:custGeom>
                <a:avLst/>
                <a:gdLst>
                  <a:gd name="T0" fmla="*/ 8 w 8"/>
                  <a:gd name="T1" fmla="*/ 0 h 3"/>
                  <a:gd name="T2" fmla="*/ 0 w 8"/>
                  <a:gd name="T3" fmla="*/ 2 h 3"/>
                  <a:gd name="T4" fmla="*/ 7 w 8"/>
                  <a:gd name="T5" fmla="*/ 3 h 3"/>
                  <a:gd name="T6" fmla="*/ 7 w 8"/>
                  <a:gd name="T7" fmla="*/ 2 h 3"/>
                  <a:gd name="T8" fmla="*/ 8 w 8"/>
                  <a:gd name="T9" fmla="*/ 0 h 3"/>
                </a:gdLst>
                <a:ahLst/>
                <a:cxnLst>
                  <a:cxn ang="0">
                    <a:pos x="T0" y="T1"/>
                  </a:cxn>
                  <a:cxn ang="0">
                    <a:pos x="T2" y="T3"/>
                  </a:cxn>
                  <a:cxn ang="0">
                    <a:pos x="T4" y="T5"/>
                  </a:cxn>
                  <a:cxn ang="0">
                    <a:pos x="T6" y="T7"/>
                  </a:cxn>
                  <a:cxn ang="0">
                    <a:pos x="T8" y="T9"/>
                  </a:cxn>
                </a:cxnLst>
                <a:rect l="0" t="0" r="r" b="b"/>
                <a:pathLst>
                  <a:path w="8" h="3">
                    <a:moveTo>
                      <a:pt x="8" y="0"/>
                    </a:moveTo>
                    <a:cubicBezTo>
                      <a:pt x="5" y="1"/>
                      <a:pt x="2" y="1"/>
                      <a:pt x="0" y="2"/>
                    </a:cubicBezTo>
                    <a:cubicBezTo>
                      <a:pt x="2" y="2"/>
                      <a:pt x="4" y="2"/>
                      <a:pt x="7" y="3"/>
                    </a:cubicBezTo>
                    <a:cubicBezTo>
                      <a:pt x="7" y="2"/>
                      <a:pt x="7" y="2"/>
                      <a:pt x="7" y="2"/>
                    </a:cubicBezTo>
                    <a:cubicBezTo>
                      <a:pt x="7" y="2"/>
                      <a:pt x="8" y="1"/>
                      <a:pt x="8" y="0"/>
                    </a:cubicBezTo>
                  </a:path>
                </a:pathLst>
              </a:custGeom>
              <a:solidFill>
                <a:srgbClr val="B4AC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1" name="Freeform 824">
                <a:extLst>
                  <a:ext uri="{FF2B5EF4-FFF2-40B4-BE49-F238E27FC236}">
                    <a16:creationId xmlns:a16="http://schemas.microsoft.com/office/drawing/2014/main" id="{6ECB5E74-A7B2-43A2-8DED-4DDE5007BF59}"/>
                  </a:ext>
                </a:extLst>
              </p:cNvPr>
              <p:cNvSpPr>
                <a:spLocks/>
              </p:cNvSpPr>
              <p:nvPr/>
            </p:nvSpPr>
            <p:spPr bwMode="auto">
              <a:xfrm>
                <a:off x="170" y="27"/>
                <a:ext cx="12" cy="7"/>
              </a:xfrm>
              <a:custGeom>
                <a:avLst/>
                <a:gdLst>
                  <a:gd name="T0" fmla="*/ 5 w 5"/>
                  <a:gd name="T1" fmla="*/ 0 h 3"/>
                  <a:gd name="T2" fmla="*/ 1 w 5"/>
                  <a:gd name="T3" fmla="*/ 0 h 3"/>
                  <a:gd name="T4" fmla="*/ 0 w 5"/>
                  <a:gd name="T5" fmla="*/ 2 h 3"/>
                  <a:gd name="T6" fmla="*/ 0 w 5"/>
                  <a:gd name="T7" fmla="*/ 3 h 3"/>
                  <a:gd name="T8" fmla="*/ 3 w 5"/>
                  <a:gd name="T9" fmla="*/ 3 h 3"/>
                  <a:gd name="T10" fmla="*/ 2 w 5"/>
                  <a:gd name="T11" fmla="*/ 2 h 3"/>
                  <a:gd name="T12" fmla="*/ 5 w 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5" y="0"/>
                    </a:moveTo>
                    <a:cubicBezTo>
                      <a:pt x="4" y="0"/>
                      <a:pt x="3" y="0"/>
                      <a:pt x="1" y="0"/>
                    </a:cubicBezTo>
                    <a:cubicBezTo>
                      <a:pt x="1" y="1"/>
                      <a:pt x="0" y="2"/>
                      <a:pt x="0" y="2"/>
                    </a:cubicBezTo>
                    <a:cubicBezTo>
                      <a:pt x="0" y="3"/>
                      <a:pt x="0" y="3"/>
                      <a:pt x="0" y="3"/>
                    </a:cubicBezTo>
                    <a:cubicBezTo>
                      <a:pt x="1" y="3"/>
                      <a:pt x="2" y="3"/>
                      <a:pt x="3" y="3"/>
                    </a:cubicBezTo>
                    <a:cubicBezTo>
                      <a:pt x="2" y="3"/>
                      <a:pt x="2" y="2"/>
                      <a:pt x="2" y="2"/>
                    </a:cubicBezTo>
                    <a:cubicBezTo>
                      <a:pt x="2" y="2"/>
                      <a:pt x="3" y="1"/>
                      <a:pt x="5" y="0"/>
                    </a:cubicBezTo>
                  </a:path>
                </a:pathLst>
              </a:custGeom>
              <a:solidFill>
                <a:srgbClr val="B0A7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2" name="Freeform 825">
                <a:extLst>
                  <a:ext uri="{FF2B5EF4-FFF2-40B4-BE49-F238E27FC236}">
                    <a16:creationId xmlns:a16="http://schemas.microsoft.com/office/drawing/2014/main" id="{880B8FF6-6D00-4074-B4DD-72CE9CD1FA9B}"/>
                  </a:ext>
                </a:extLst>
              </p:cNvPr>
              <p:cNvSpPr>
                <a:spLocks/>
              </p:cNvSpPr>
              <p:nvPr/>
            </p:nvSpPr>
            <p:spPr bwMode="auto">
              <a:xfrm>
                <a:off x="175" y="22"/>
                <a:ext cx="38" cy="22"/>
              </a:xfrm>
              <a:custGeom>
                <a:avLst/>
                <a:gdLst>
                  <a:gd name="T0" fmla="*/ 15 w 16"/>
                  <a:gd name="T1" fmla="*/ 0 h 9"/>
                  <a:gd name="T2" fmla="*/ 14 w 16"/>
                  <a:gd name="T3" fmla="*/ 0 h 9"/>
                  <a:gd name="T4" fmla="*/ 14 w 16"/>
                  <a:gd name="T5" fmla="*/ 0 h 9"/>
                  <a:gd name="T6" fmla="*/ 13 w 16"/>
                  <a:gd name="T7" fmla="*/ 0 h 9"/>
                  <a:gd name="T8" fmla="*/ 3 w 16"/>
                  <a:gd name="T9" fmla="*/ 2 h 9"/>
                  <a:gd name="T10" fmla="*/ 0 w 16"/>
                  <a:gd name="T11" fmla="*/ 4 h 9"/>
                  <a:gd name="T12" fmla="*/ 1 w 16"/>
                  <a:gd name="T13" fmla="*/ 5 h 9"/>
                  <a:gd name="T14" fmla="*/ 5 w 16"/>
                  <a:gd name="T15" fmla="*/ 6 h 9"/>
                  <a:gd name="T16" fmla="*/ 6 w 16"/>
                  <a:gd name="T17" fmla="*/ 6 h 9"/>
                  <a:gd name="T18" fmla="*/ 6 w 16"/>
                  <a:gd name="T19" fmla="*/ 6 h 9"/>
                  <a:gd name="T20" fmla="*/ 6 w 16"/>
                  <a:gd name="T21" fmla="*/ 6 h 9"/>
                  <a:gd name="T22" fmla="*/ 6 w 16"/>
                  <a:gd name="T23" fmla="*/ 6 h 9"/>
                  <a:gd name="T24" fmla="*/ 6 w 16"/>
                  <a:gd name="T25" fmla="*/ 6 h 9"/>
                  <a:gd name="T26" fmla="*/ 6 w 16"/>
                  <a:gd name="T27" fmla="*/ 6 h 9"/>
                  <a:gd name="T28" fmla="*/ 6 w 16"/>
                  <a:gd name="T29" fmla="*/ 6 h 9"/>
                  <a:gd name="T30" fmla="*/ 6 w 16"/>
                  <a:gd name="T31" fmla="*/ 6 h 9"/>
                  <a:gd name="T32" fmla="*/ 6 w 16"/>
                  <a:gd name="T33" fmla="*/ 6 h 9"/>
                  <a:gd name="T34" fmla="*/ 6 w 16"/>
                  <a:gd name="T35" fmla="*/ 6 h 9"/>
                  <a:gd name="T36" fmla="*/ 6 w 16"/>
                  <a:gd name="T37" fmla="*/ 6 h 9"/>
                  <a:gd name="T38" fmla="*/ 6 w 16"/>
                  <a:gd name="T39" fmla="*/ 6 h 9"/>
                  <a:gd name="T40" fmla="*/ 6 w 16"/>
                  <a:gd name="T41" fmla="*/ 6 h 9"/>
                  <a:gd name="T42" fmla="*/ 6 w 16"/>
                  <a:gd name="T43" fmla="*/ 6 h 9"/>
                  <a:gd name="T44" fmla="*/ 6 w 16"/>
                  <a:gd name="T45" fmla="*/ 6 h 9"/>
                  <a:gd name="T46" fmla="*/ 6 w 16"/>
                  <a:gd name="T47" fmla="*/ 6 h 9"/>
                  <a:gd name="T48" fmla="*/ 16 w 16"/>
                  <a:gd name="T49" fmla="*/ 9 h 9"/>
                  <a:gd name="T50" fmla="*/ 15 w 16"/>
                  <a:gd name="T5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 h="9">
                    <a:moveTo>
                      <a:pt x="15" y="0"/>
                    </a:moveTo>
                    <a:cubicBezTo>
                      <a:pt x="14" y="0"/>
                      <a:pt x="14" y="0"/>
                      <a:pt x="14" y="0"/>
                    </a:cubicBezTo>
                    <a:cubicBezTo>
                      <a:pt x="14" y="0"/>
                      <a:pt x="14" y="0"/>
                      <a:pt x="14" y="0"/>
                    </a:cubicBezTo>
                    <a:cubicBezTo>
                      <a:pt x="13" y="0"/>
                      <a:pt x="13" y="0"/>
                      <a:pt x="13" y="0"/>
                    </a:cubicBezTo>
                    <a:cubicBezTo>
                      <a:pt x="10" y="1"/>
                      <a:pt x="6" y="1"/>
                      <a:pt x="3" y="2"/>
                    </a:cubicBezTo>
                    <a:cubicBezTo>
                      <a:pt x="1" y="3"/>
                      <a:pt x="0" y="4"/>
                      <a:pt x="0" y="4"/>
                    </a:cubicBezTo>
                    <a:cubicBezTo>
                      <a:pt x="0" y="4"/>
                      <a:pt x="0" y="5"/>
                      <a:pt x="1" y="5"/>
                    </a:cubicBezTo>
                    <a:cubicBezTo>
                      <a:pt x="2" y="5"/>
                      <a:pt x="4" y="6"/>
                      <a:pt x="5" y="6"/>
                    </a:cubicBezTo>
                    <a:cubicBezTo>
                      <a:pt x="6" y="6"/>
                      <a:pt x="6" y="6"/>
                      <a:pt x="6" y="6"/>
                    </a:cubicBezTo>
                    <a:cubicBezTo>
                      <a:pt x="6" y="6"/>
                      <a:pt x="6" y="6"/>
                      <a:pt x="6" y="6"/>
                    </a:cubicBezTo>
                    <a:cubicBezTo>
                      <a:pt x="6" y="6"/>
                      <a:pt x="6" y="6"/>
                      <a:pt x="6" y="6"/>
                    </a:cubicBezTo>
                    <a:cubicBezTo>
                      <a:pt x="6" y="6"/>
                      <a:pt x="6" y="6"/>
                      <a:pt x="6" y="6"/>
                    </a:cubicBezTo>
                    <a:cubicBezTo>
                      <a:pt x="6" y="6"/>
                      <a:pt x="6" y="6"/>
                      <a:pt x="6" y="6"/>
                    </a:cubicBezTo>
                    <a:cubicBezTo>
                      <a:pt x="6" y="6"/>
                      <a:pt x="6" y="6"/>
                      <a:pt x="6" y="6"/>
                    </a:cubicBezTo>
                    <a:cubicBezTo>
                      <a:pt x="6" y="6"/>
                      <a:pt x="6" y="6"/>
                      <a:pt x="6" y="6"/>
                    </a:cubicBezTo>
                    <a:cubicBezTo>
                      <a:pt x="6" y="6"/>
                      <a:pt x="6" y="6"/>
                      <a:pt x="6" y="6"/>
                    </a:cubicBezTo>
                    <a:cubicBezTo>
                      <a:pt x="6" y="6"/>
                      <a:pt x="6" y="6"/>
                      <a:pt x="6" y="6"/>
                    </a:cubicBezTo>
                    <a:cubicBezTo>
                      <a:pt x="6" y="6"/>
                      <a:pt x="6" y="6"/>
                      <a:pt x="6" y="6"/>
                    </a:cubicBezTo>
                    <a:cubicBezTo>
                      <a:pt x="6" y="6"/>
                      <a:pt x="6" y="6"/>
                      <a:pt x="6" y="6"/>
                    </a:cubicBezTo>
                    <a:cubicBezTo>
                      <a:pt x="6" y="6"/>
                      <a:pt x="6" y="6"/>
                      <a:pt x="6" y="6"/>
                    </a:cubicBezTo>
                    <a:cubicBezTo>
                      <a:pt x="6" y="6"/>
                      <a:pt x="6" y="6"/>
                      <a:pt x="6" y="6"/>
                    </a:cubicBezTo>
                    <a:cubicBezTo>
                      <a:pt x="6" y="6"/>
                      <a:pt x="6" y="6"/>
                      <a:pt x="6" y="6"/>
                    </a:cubicBezTo>
                    <a:cubicBezTo>
                      <a:pt x="6" y="6"/>
                      <a:pt x="6" y="6"/>
                      <a:pt x="6" y="6"/>
                    </a:cubicBezTo>
                    <a:cubicBezTo>
                      <a:pt x="6" y="6"/>
                      <a:pt x="6" y="6"/>
                      <a:pt x="6" y="6"/>
                    </a:cubicBezTo>
                    <a:cubicBezTo>
                      <a:pt x="9" y="7"/>
                      <a:pt x="12" y="8"/>
                      <a:pt x="16" y="9"/>
                    </a:cubicBezTo>
                    <a:cubicBezTo>
                      <a:pt x="16" y="5"/>
                      <a:pt x="15" y="2"/>
                      <a:pt x="15" y="0"/>
                    </a:cubicBezTo>
                  </a:path>
                </a:pathLst>
              </a:custGeom>
              <a:solidFill>
                <a:srgbClr val="B1A7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3" name="Freeform 826">
                <a:extLst>
                  <a:ext uri="{FF2B5EF4-FFF2-40B4-BE49-F238E27FC236}">
                    <a16:creationId xmlns:a16="http://schemas.microsoft.com/office/drawing/2014/main" id="{FC01087A-476B-40FF-BD2B-95195817BEE2}"/>
                  </a:ext>
                </a:extLst>
              </p:cNvPr>
              <p:cNvSpPr>
                <a:spLocks/>
              </p:cNvSpPr>
              <p:nvPr/>
            </p:nvSpPr>
            <p:spPr bwMode="auto">
              <a:xfrm>
                <a:off x="347" y="-1"/>
                <a:ext cx="146" cy="33"/>
              </a:xfrm>
              <a:custGeom>
                <a:avLst/>
                <a:gdLst>
                  <a:gd name="T0" fmla="*/ 0 w 61"/>
                  <a:gd name="T1" fmla="*/ 5 h 14"/>
                  <a:gd name="T2" fmla="*/ 61 w 61"/>
                  <a:gd name="T3" fmla="*/ 14 h 14"/>
                  <a:gd name="T4" fmla="*/ 0 w 61"/>
                  <a:gd name="T5" fmla="*/ 5 h 14"/>
                </a:gdLst>
                <a:ahLst/>
                <a:cxnLst>
                  <a:cxn ang="0">
                    <a:pos x="T0" y="T1"/>
                  </a:cxn>
                  <a:cxn ang="0">
                    <a:pos x="T2" y="T3"/>
                  </a:cxn>
                  <a:cxn ang="0">
                    <a:pos x="T4" y="T5"/>
                  </a:cxn>
                </a:cxnLst>
                <a:rect l="0" t="0" r="r" b="b"/>
                <a:pathLst>
                  <a:path w="61" h="14">
                    <a:moveTo>
                      <a:pt x="0" y="5"/>
                    </a:moveTo>
                    <a:cubicBezTo>
                      <a:pt x="0" y="5"/>
                      <a:pt x="46" y="6"/>
                      <a:pt x="61" y="14"/>
                    </a:cubicBezTo>
                    <a:cubicBezTo>
                      <a:pt x="61" y="14"/>
                      <a:pt x="51" y="0"/>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4" name="Freeform 827">
                <a:extLst>
                  <a:ext uri="{FF2B5EF4-FFF2-40B4-BE49-F238E27FC236}">
                    <a16:creationId xmlns:a16="http://schemas.microsoft.com/office/drawing/2014/main" id="{8D85EC77-10D0-4877-BA71-C16C747B2407}"/>
                  </a:ext>
                </a:extLst>
              </p:cNvPr>
              <p:cNvSpPr>
                <a:spLocks/>
              </p:cNvSpPr>
              <p:nvPr/>
            </p:nvSpPr>
            <p:spPr bwMode="auto">
              <a:xfrm>
                <a:off x="132" y="32"/>
                <a:ext cx="55" cy="14"/>
              </a:xfrm>
              <a:custGeom>
                <a:avLst/>
                <a:gdLst>
                  <a:gd name="T0" fmla="*/ 2 w 23"/>
                  <a:gd name="T1" fmla="*/ 0 h 6"/>
                  <a:gd name="T2" fmla="*/ 5 w 23"/>
                  <a:gd name="T3" fmla="*/ 3 h 6"/>
                  <a:gd name="T4" fmla="*/ 23 w 23"/>
                  <a:gd name="T5" fmla="*/ 6 h 6"/>
                  <a:gd name="T6" fmla="*/ 2 w 23"/>
                  <a:gd name="T7" fmla="*/ 0 h 6"/>
                </a:gdLst>
                <a:ahLst/>
                <a:cxnLst>
                  <a:cxn ang="0">
                    <a:pos x="T0" y="T1"/>
                  </a:cxn>
                  <a:cxn ang="0">
                    <a:pos x="T2" y="T3"/>
                  </a:cxn>
                  <a:cxn ang="0">
                    <a:pos x="T4" y="T5"/>
                  </a:cxn>
                  <a:cxn ang="0">
                    <a:pos x="T6" y="T7"/>
                  </a:cxn>
                </a:cxnLst>
                <a:rect l="0" t="0" r="r" b="b"/>
                <a:pathLst>
                  <a:path w="23" h="6">
                    <a:moveTo>
                      <a:pt x="2" y="0"/>
                    </a:moveTo>
                    <a:cubicBezTo>
                      <a:pt x="2" y="0"/>
                      <a:pt x="0" y="0"/>
                      <a:pt x="5" y="3"/>
                    </a:cubicBezTo>
                    <a:cubicBezTo>
                      <a:pt x="10" y="5"/>
                      <a:pt x="23" y="6"/>
                      <a:pt x="23" y="6"/>
                    </a:cubicBezTo>
                    <a:cubicBezTo>
                      <a:pt x="23" y="6"/>
                      <a:pt x="8"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5" name="Freeform 828">
                <a:extLst>
                  <a:ext uri="{FF2B5EF4-FFF2-40B4-BE49-F238E27FC236}">
                    <a16:creationId xmlns:a16="http://schemas.microsoft.com/office/drawing/2014/main" id="{5D72E67D-2B9C-4E58-85C1-60704B680582}"/>
                  </a:ext>
                </a:extLst>
              </p:cNvPr>
              <p:cNvSpPr>
                <a:spLocks/>
              </p:cNvSpPr>
              <p:nvPr/>
            </p:nvSpPr>
            <p:spPr bwMode="auto">
              <a:xfrm>
                <a:off x="192" y="44"/>
                <a:ext cx="124" cy="21"/>
              </a:xfrm>
              <a:custGeom>
                <a:avLst/>
                <a:gdLst>
                  <a:gd name="T0" fmla="*/ 0 w 52"/>
                  <a:gd name="T1" fmla="*/ 0 h 9"/>
                  <a:gd name="T2" fmla="*/ 52 w 52"/>
                  <a:gd name="T3" fmla="*/ 9 h 9"/>
                  <a:gd name="T4" fmla="*/ 0 w 52"/>
                  <a:gd name="T5" fmla="*/ 0 h 9"/>
                </a:gdLst>
                <a:ahLst/>
                <a:cxnLst>
                  <a:cxn ang="0">
                    <a:pos x="T0" y="T1"/>
                  </a:cxn>
                  <a:cxn ang="0">
                    <a:pos x="T2" y="T3"/>
                  </a:cxn>
                  <a:cxn ang="0">
                    <a:pos x="T4" y="T5"/>
                  </a:cxn>
                </a:cxnLst>
                <a:rect l="0" t="0" r="r" b="b"/>
                <a:pathLst>
                  <a:path w="52" h="9">
                    <a:moveTo>
                      <a:pt x="0" y="0"/>
                    </a:moveTo>
                    <a:cubicBezTo>
                      <a:pt x="0" y="0"/>
                      <a:pt x="11" y="8"/>
                      <a:pt x="52" y="9"/>
                    </a:cubicBezTo>
                    <a:cubicBezTo>
                      <a:pt x="52" y="9"/>
                      <a:pt x="6" y="5"/>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6" name="Freeform 829">
                <a:extLst>
                  <a:ext uri="{FF2B5EF4-FFF2-40B4-BE49-F238E27FC236}">
                    <a16:creationId xmlns:a16="http://schemas.microsoft.com/office/drawing/2014/main" id="{5FB734B4-4E05-4452-8ACB-039F49C0091B}"/>
                  </a:ext>
                </a:extLst>
              </p:cNvPr>
              <p:cNvSpPr>
                <a:spLocks/>
              </p:cNvSpPr>
              <p:nvPr/>
            </p:nvSpPr>
            <p:spPr bwMode="auto">
              <a:xfrm>
                <a:off x="407" y="521"/>
                <a:ext cx="181" cy="178"/>
              </a:xfrm>
              <a:custGeom>
                <a:avLst/>
                <a:gdLst>
                  <a:gd name="T0" fmla="*/ 0 w 76"/>
                  <a:gd name="T1" fmla="*/ 6 h 75"/>
                  <a:gd name="T2" fmla="*/ 16 w 76"/>
                  <a:gd name="T3" fmla="*/ 3 h 75"/>
                  <a:gd name="T4" fmla="*/ 76 w 76"/>
                  <a:gd name="T5" fmla="*/ 75 h 75"/>
                  <a:gd name="T6" fmla="*/ 0 w 76"/>
                  <a:gd name="T7" fmla="*/ 6 h 75"/>
                </a:gdLst>
                <a:ahLst/>
                <a:cxnLst>
                  <a:cxn ang="0">
                    <a:pos x="T0" y="T1"/>
                  </a:cxn>
                  <a:cxn ang="0">
                    <a:pos x="T2" y="T3"/>
                  </a:cxn>
                  <a:cxn ang="0">
                    <a:pos x="T4" y="T5"/>
                  </a:cxn>
                  <a:cxn ang="0">
                    <a:pos x="T6" y="T7"/>
                  </a:cxn>
                </a:cxnLst>
                <a:rect l="0" t="0" r="r" b="b"/>
                <a:pathLst>
                  <a:path w="76" h="75">
                    <a:moveTo>
                      <a:pt x="0" y="6"/>
                    </a:moveTo>
                    <a:cubicBezTo>
                      <a:pt x="0" y="6"/>
                      <a:pt x="12" y="4"/>
                      <a:pt x="16" y="3"/>
                    </a:cubicBezTo>
                    <a:cubicBezTo>
                      <a:pt x="30" y="0"/>
                      <a:pt x="71" y="51"/>
                      <a:pt x="76" y="75"/>
                    </a:cubicBezTo>
                    <a:cubicBezTo>
                      <a:pt x="76" y="75"/>
                      <a:pt x="42" y="8"/>
                      <a:pt x="0" y="6"/>
                    </a:cubicBezTo>
                  </a:path>
                </a:pathLst>
              </a:custGeom>
              <a:solidFill>
                <a:srgbClr val="C098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7" name="Freeform 830">
                <a:extLst>
                  <a:ext uri="{FF2B5EF4-FFF2-40B4-BE49-F238E27FC236}">
                    <a16:creationId xmlns:a16="http://schemas.microsoft.com/office/drawing/2014/main" id="{6B6C2896-A99B-4AFB-B06F-E6DCE657A2C7}"/>
                  </a:ext>
                </a:extLst>
              </p:cNvPr>
              <p:cNvSpPr>
                <a:spLocks/>
              </p:cNvSpPr>
              <p:nvPr/>
            </p:nvSpPr>
            <p:spPr bwMode="auto">
              <a:xfrm>
                <a:off x="232" y="506"/>
                <a:ext cx="3"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0" y="0"/>
                      <a:pt x="0" y="0"/>
                      <a:pt x="0" y="0"/>
                    </a:cubicBezTo>
                  </a:path>
                </a:pathLst>
              </a:custGeom>
              <a:solidFill>
                <a:srgbClr val="9A9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8" name="Freeform 831">
                <a:extLst>
                  <a:ext uri="{FF2B5EF4-FFF2-40B4-BE49-F238E27FC236}">
                    <a16:creationId xmlns:a16="http://schemas.microsoft.com/office/drawing/2014/main" id="{12268135-9569-4518-BC00-E90C4CE5FC97}"/>
                  </a:ext>
                </a:extLst>
              </p:cNvPr>
              <p:cNvSpPr>
                <a:spLocks noEditPoints="1"/>
              </p:cNvSpPr>
              <p:nvPr/>
            </p:nvSpPr>
            <p:spPr bwMode="auto">
              <a:xfrm>
                <a:off x="232" y="504"/>
                <a:ext cx="153" cy="47"/>
              </a:xfrm>
              <a:custGeom>
                <a:avLst/>
                <a:gdLst>
                  <a:gd name="T0" fmla="*/ 34 w 64"/>
                  <a:gd name="T1" fmla="*/ 13 h 20"/>
                  <a:gd name="T2" fmla="*/ 55 w 64"/>
                  <a:gd name="T3" fmla="*/ 20 h 20"/>
                  <a:gd name="T4" fmla="*/ 64 w 64"/>
                  <a:gd name="T5" fmla="*/ 19 h 20"/>
                  <a:gd name="T6" fmla="*/ 46 w 64"/>
                  <a:gd name="T7" fmla="*/ 13 h 20"/>
                  <a:gd name="T8" fmla="*/ 45 w 64"/>
                  <a:gd name="T9" fmla="*/ 13 h 20"/>
                  <a:gd name="T10" fmla="*/ 34 w 64"/>
                  <a:gd name="T11" fmla="*/ 13 h 20"/>
                  <a:gd name="T12" fmla="*/ 1 w 64"/>
                  <a:gd name="T13" fmla="*/ 0 h 20"/>
                  <a:gd name="T14" fmla="*/ 0 w 64"/>
                  <a:gd name="T15" fmla="*/ 1 h 20"/>
                  <a:gd name="T16" fmla="*/ 1 w 64"/>
                  <a:gd name="T17" fmla="*/ 1 h 20"/>
                  <a:gd name="T18" fmla="*/ 0 w 64"/>
                  <a:gd name="T19" fmla="*/ 1 h 20"/>
                  <a:gd name="T20" fmla="*/ 0 w 64"/>
                  <a:gd name="T21" fmla="*/ 3 h 20"/>
                  <a:gd name="T22" fmla="*/ 9 w 64"/>
                  <a:gd name="T23" fmla="*/ 13 h 20"/>
                  <a:gd name="T24" fmla="*/ 23 w 64"/>
                  <a:gd name="T25" fmla="*/ 12 h 20"/>
                  <a:gd name="T26" fmla="*/ 25 w 64"/>
                  <a:gd name="T27" fmla="*/ 12 h 20"/>
                  <a:gd name="T28" fmla="*/ 1 w 64"/>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20">
                    <a:moveTo>
                      <a:pt x="34" y="13"/>
                    </a:moveTo>
                    <a:cubicBezTo>
                      <a:pt x="41" y="14"/>
                      <a:pt x="48" y="17"/>
                      <a:pt x="55" y="20"/>
                    </a:cubicBezTo>
                    <a:cubicBezTo>
                      <a:pt x="58" y="20"/>
                      <a:pt x="61" y="19"/>
                      <a:pt x="64" y="19"/>
                    </a:cubicBezTo>
                    <a:cubicBezTo>
                      <a:pt x="57" y="16"/>
                      <a:pt x="51" y="14"/>
                      <a:pt x="46" y="13"/>
                    </a:cubicBezTo>
                    <a:cubicBezTo>
                      <a:pt x="46" y="13"/>
                      <a:pt x="45" y="13"/>
                      <a:pt x="45" y="13"/>
                    </a:cubicBezTo>
                    <a:cubicBezTo>
                      <a:pt x="41" y="13"/>
                      <a:pt x="38" y="13"/>
                      <a:pt x="34" y="13"/>
                    </a:cubicBezTo>
                    <a:moveTo>
                      <a:pt x="1" y="0"/>
                    </a:moveTo>
                    <a:cubicBezTo>
                      <a:pt x="0" y="1"/>
                      <a:pt x="0" y="1"/>
                      <a:pt x="0" y="1"/>
                    </a:cubicBezTo>
                    <a:cubicBezTo>
                      <a:pt x="1" y="1"/>
                      <a:pt x="1" y="1"/>
                      <a:pt x="1" y="1"/>
                    </a:cubicBezTo>
                    <a:cubicBezTo>
                      <a:pt x="0" y="1"/>
                      <a:pt x="0" y="1"/>
                      <a:pt x="0" y="1"/>
                    </a:cubicBezTo>
                    <a:cubicBezTo>
                      <a:pt x="0" y="2"/>
                      <a:pt x="0" y="2"/>
                      <a:pt x="0" y="3"/>
                    </a:cubicBezTo>
                    <a:cubicBezTo>
                      <a:pt x="0" y="7"/>
                      <a:pt x="3" y="10"/>
                      <a:pt x="9" y="13"/>
                    </a:cubicBezTo>
                    <a:cubicBezTo>
                      <a:pt x="14" y="12"/>
                      <a:pt x="18" y="12"/>
                      <a:pt x="23" y="12"/>
                    </a:cubicBezTo>
                    <a:cubicBezTo>
                      <a:pt x="24" y="12"/>
                      <a:pt x="25" y="12"/>
                      <a:pt x="25" y="12"/>
                    </a:cubicBezTo>
                    <a:cubicBezTo>
                      <a:pt x="12" y="10"/>
                      <a:pt x="2" y="5"/>
                      <a:pt x="1" y="0"/>
                    </a:cubicBezTo>
                  </a:path>
                </a:pathLst>
              </a:custGeom>
              <a:solidFill>
                <a:srgbClr val="AE87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9" name="Freeform 832">
                <a:extLst>
                  <a:ext uri="{FF2B5EF4-FFF2-40B4-BE49-F238E27FC236}">
                    <a16:creationId xmlns:a16="http://schemas.microsoft.com/office/drawing/2014/main" id="{AF38C6D3-8AD0-4DFF-9979-B05594B1B3D8}"/>
                  </a:ext>
                </a:extLst>
              </p:cNvPr>
              <p:cNvSpPr>
                <a:spLocks/>
              </p:cNvSpPr>
              <p:nvPr/>
            </p:nvSpPr>
            <p:spPr bwMode="auto">
              <a:xfrm>
                <a:off x="254" y="532"/>
                <a:ext cx="110" cy="19"/>
              </a:xfrm>
              <a:custGeom>
                <a:avLst/>
                <a:gdLst>
                  <a:gd name="T0" fmla="*/ 14 w 46"/>
                  <a:gd name="T1" fmla="*/ 0 h 8"/>
                  <a:gd name="T2" fmla="*/ 0 w 46"/>
                  <a:gd name="T3" fmla="*/ 1 h 8"/>
                  <a:gd name="T4" fmla="*/ 36 w 46"/>
                  <a:gd name="T5" fmla="*/ 8 h 8"/>
                  <a:gd name="T6" fmla="*/ 46 w 46"/>
                  <a:gd name="T7" fmla="*/ 8 h 8"/>
                  <a:gd name="T8" fmla="*/ 25 w 46"/>
                  <a:gd name="T9" fmla="*/ 1 h 8"/>
                  <a:gd name="T10" fmla="*/ 16 w 46"/>
                  <a:gd name="T11" fmla="*/ 0 h 8"/>
                  <a:gd name="T12" fmla="*/ 14 w 4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46" h="8">
                    <a:moveTo>
                      <a:pt x="14" y="0"/>
                    </a:moveTo>
                    <a:cubicBezTo>
                      <a:pt x="9" y="0"/>
                      <a:pt x="5" y="0"/>
                      <a:pt x="0" y="1"/>
                    </a:cubicBezTo>
                    <a:cubicBezTo>
                      <a:pt x="8" y="6"/>
                      <a:pt x="21" y="8"/>
                      <a:pt x="36" y="8"/>
                    </a:cubicBezTo>
                    <a:cubicBezTo>
                      <a:pt x="40" y="8"/>
                      <a:pt x="43" y="8"/>
                      <a:pt x="46" y="8"/>
                    </a:cubicBezTo>
                    <a:cubicBezTo>
                      <a:pt x="39" y="5"/>
                      <a:pt x="32" y="2"/>
                      <a:pt x="25" y="1"/>
                    </a:cubicBezTo>
                    <a:cubicBezTo>
                      <a:pt x="22" y="0"/>
                      <a:pt x="19" y="0"/>
                      <a:pt x="16" y="0"/>
                    </a:cubicBezTo>
                    <a:cubicBezTo>
                      <a:pt x="16" y="0"/>
                      <a:pt x="15" y="0"/>
                      <a:pt x="14" y="0"/>
                    </a:cubicBezTo>
                  </a:path>
                </a:pathLst>
              </a:custGeom>
              <a:solidFill>
                <a:srgbClr val="BF99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0" name="Freeform 833">
                <a:extLst>
                  <a:ext uri="{FF2B5EF4-FFF2-40B4-BE49-F238E27FC236}">
                    <a16:creationId xmlns:a16="http://schemas.microsoft.com/office/drawing/2014/main" id="{C9743DD2-EBEC-4B4B-ADFF-0696B33C0B76}"/>
                  </a:ext>
                </a:extLst>
              </p:cNvPr>
              <p:cNvSpPr>
                <a:spLocks/>
              </p:cNvSpPr>
              <p:nvPr/>
            </p:nvSpPr>
            <p:spPr bwMode="auto">
              <a:xfrm>
                <a:off x="342" y="535"/>
                <a:ext cx="62" cy="14"/>
              </a:xfrm>
              <a:custGeom>
                <a:avLst/>
                <a:gdLst>
                  <a:gd name="T0" fmla="*/ 12 w 26"/>
                  <a:gd name="T1" fmla="*/ 0 h 6"/>
                  <a:gd name="T2" fmla="*/ 0 w 26"/>
                  <a:gd name="T3" fmla="*/ 0 h 6"/>
                  <a:gd name="T4" fmla="*/ 18 w 26"/>
                  <a:gd name="T5" fmla="*/ 6 h 6"/>
                  <a:gd name="T6" fmla="*/ 26 w 26"/>
                  <a:gd name="T7" fmla="*/ 4 h 6"/>
                  <a:gd name="T8" fmla="*/ 12 w 26"/>
                  <a:gd name="T9" fmla="*/ 0 h 6"/>
                </a:gdLst>
                <a:ahLst/>
                <a:cxnLst>
                  <a:cxn ang="0">
                    <a:pos x="T0" y="T1"/>
                  </a:cxn>
                  <a:cxn ang="0">
                    <a:pos x="T2" y="T3"/>
                  </a:cxn>
                  <a:cxn ang="0">
                    <a:pos x="T4" y="T5"/>
                  </a:cxn>
                  <a:cxn ang="0">
                    <a:pos x="T6" y="T7"/>
                  </a:cxn>
                  <a:cxn ang="0">
                    <a:pos x="T8" y="T9"/>
                  </a:cxn>
                </a:cxnLst>
                <a:rect l="0" t="0" r="r" b="b"/>
                <a:pathLst>
                  <a:path w="26" h="6">
                    <a:moveTo>
                      <a:pt x="12" y="0"/>
                    </a:moveTo>
                    <a:cubicBezTo>
                      <a:pt x="8" y="0"/>
                      <a:pt x="4" y="0"/>
                      <a:pt x="0" y="0"/>
                    </a:cubicBezTo>
                    <a:cubicBezTo>
                      <a:pt x="5" y="1"/>
                      <a:pt x="11" y="3"/>
                      <a:pt x="18" y="6"/>
                    </a:cubicBezTo>
                    <a:cubicBezTo>
                      <a:pt x="21" y="5"/>
                      <a:pt x="23" y="5"/>
                      <a:pt x="26" y="4"/>
                    </a:cubicBezTo>
                    <a:cubicBezTo>
                      <a:pt x="21" y="2"/>
                      <a:pt x="16" y="1"/>
                      <a:pt x="12" y="0"/>
                    </a:cubicBezTo>
                  </a:path>
                </a:pathLst>
              </a:custGeom>
              <a:solidFill>
                <a:srgbClr val="A37D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1" name="Freeform 834">
                <a:extLst>
                  <a:ext uri="{FF2B5EF4-FFF2-40B4-BE49-F238E27FC236}">
                    <a16:creationId xmlns:a16="http://schemas.microsoft.com/office/drawing/2014/main" id="{BA2172BD-90AC-401D-AABF-796973D8B45F}"/>
                  </a:ext>
                </a:extLst>
              </p:cNvPr>
              <p:cNvSpPr>
                <a:spLocks/>
              </p:cNvSpPr>
              <p:nvPr/>
            </p:nvSpPr>
            <p:spPr bwMode="auto">
              <a:xfrm>
                <a:off x="371" y="504"/>
                <a:ext cx="76" cy="40"/>
              </a:xfrm>
              <a:custGeom>
                <a:avLst/>
                <a:gdLst>
                  <a:gd name="T0" fmla="*/ 32 w 32"/>
                  <a:gd name="T1" fmla="*/ 0 h 17"/>
                  <a:gd name="T2" fmla="*/ 0 w 32"/>
                  <a:gd name="T3" fmla="*/ 13 h 17"/>
                  <a:gd name="T4" fmla="*/ 14 w 32"/>
                  <a:gd name="T5" fmla="*/ 17 h 17"/>
                  <a:gd name="T6" fmla="*/ 22 w 32"/>
                  <a:gd name="T7" fmla="*/ 14 h 17"/>
                  <a:gd name="T8" fmla="*/ 15 w 32"/>
                  <a:gd name="T9" fmla="*/ 13 h 17"/>
                  <a:gd name="T10" fmla="*/ 28 w 32"/>
                  <a:gd name="T11" fmla="*/ 10 h 17"/>
                  <a:gd name="T12" fmla="*/ 32 w 32"/>
                  <a:gd name="T13" fmla="*/ 3 h 17"/>
                  <a:gd name="T14" fmla="*/ 32 w 32"/>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7">
                    <a:moveTo>
                      <a:pt x="32" y="0"/>
                    </a:moveTo>
                    <a:cubicBezTo>
                      <a:pt x="30" y="6"/>
                      <a:pt x="17" y="11"/>
                      <a:pt x="0" y="13"/>
                    </a:cubicBezTo>
                    <a:cubicBezTo>
                      <a:pt x="4" y="14"/>
                      <a:pt x="9" y="15"/>
                      <a:pt x="14" y="17"/>
                    </a:cubicBezTo>
                    <a:cubicBezTo>
                      <a:pt x="17" y="16"/>
                      <a:pt x="20" y="15"/>
                      <a:pt x="22" y="14"/>
                    </a:cubicBezTo>
                    <a:cubicBezTo>
                      <a:pt x="20" y="13"/>
                      <a:pt x="17" y="13"/>
                      <a:pt x="15" y="13"/>
                    </a:cubicBezTo>
                    <a:cubicBezTo>
                      <a:pt x="15" y="13"/>
                      <a:pt x="23" y="11"/>
                      <a:pt x="28" y="10"/>
                    </a:cubicBezTo>
                    <a:cubicBezTo>
                      <a:pt x="31" y="8"/>
                      <a:pt x="32" y="5"/>
                      <a:pt x="32" y="3"/>
                    </a:cubicBezTo>
                    <a:cubicBezTo>
                      <a:pt x="32" y="2"/>
                      <a:pt x="32" y="1"/>
                      <a:pt x="32" y="0"/>
                    </a:cubicBezTo>
                  </a:path>
                </a:pathLst>
              </a:custGeom>
              <a:solidFill>
                <a:srgbClr val="9C74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2" name="Freeform 835">
                <a:extLst>
                  <a:ext uri="{FF2B5EF4-FFF2-40B4-BE49-F238E27FC236}">
                    <a16:creationId xmlns:a16="http://schemas.microsoft.com/office/drawing/2014/main" id="{19AC4CB8-B765-4106-94E3-9927266D0084}"/>
                  </a:ext>
                </a:extLst>
              </p:cNvPr>
              <p:cNvSpPr>
                <a:spLocks/>
              </p:cNvSpPr>
              <p:nvPr/>
            </p:nvSpPr>
            <p:spPr bwMode="auto">
              <a:xfrm>
                <a:off x="407" y="528"/>
                <a:ext cx="31" cy="9"/>
              </a:xfrm>
              <a:custGeom>
                <a:avLst/>
                <a:gdLst>
                  <a:gd name="T0" fmla="*/ 13 w 13"/>
                  <a:gd name="T1" fmla="*/ 0 h 4"/>
                  <a:gd name="T2" fmla="*/ 0 w 13"/>
                  <a:gd name="T3" fmla="*/ 3 h 4"/>
                  <a:gd name="T4" fmla="*/ 7 w 13"/>
                  <a:gd name="T5" fmla="*/ 4 h 4"/>
                  <a:gd name="T6" fmla="*/ 13 w 13"/>
                  <a:gd name="T7" fmla="*/ 0 h 4"/>
                </a:gdLst>
                <a:ahLst/>
                <a:cxnLst>
                  <a:cxn ang="0">
                    <a:pos x="T0" y="T1"/>
                  </a:cxn>
                  <a:cxn ang="0">
                    <a:pos x="T2" y="T3"/>
                  </a:cxn>
                  <a:cxn ang="0">
                    <a:pos x="T4" y="T5"/>
                  </a:cxn>
                  <a:cxn ang="0">
                    <a:pos x="T6" y="T7"/>
                  </a:cxn>
                </a:cxnLst>
                <a:rect l="0" t="0" r="r" b="b"/>
                <a:pathLst>
                  <a:path w="13" h="4">
                    <a:moveTo>
                      <a:pt x="13" y="0"/>
                    </a:moveTo>
                    <a:cubicBezTo>
                      <a:pt x="8" y="1"/>
                      <a:pt x="0" y="3"/>
                      <a:pt x="0" y="3"/>
                    </a:cubicBezTo>
                    <a:cubicBezTo>
                      <a:pt x="2" y="3"/>
                      <a:pt x="5" y="3"/>
                      <a:pt x="7" y="4"/>
                    </a:cubicBezTo>
                    <a:cubicBezTo>
                      <a:pt x="9" y="3"/>
                      <a:pt x="11" y="2"/>
                      <a:pt x="13" y="0"/>
                    </a:cubicBezTo>
                  </a:path>
                </a:pathLst>
              </a:custGeom>
              <a:solidFill>
                <a:srgbClr val="AE87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3" name="Freeform 836">
                <a:extLst>
                  <a:ext uri="{FF2B5EF4-FFF2-40B4-BE49-F238E27FC236}">
                    <a16:creationId xmlns:a16="http://schemas.microsoft.com/office/drawing/2014/main" id="{64B738AD-1CB6-41AE-B168-87E0B8BCF61E}"/>
                  </a:ext>
                </a:extLst>
              </p:cNvPr>
              <p:cNvSpPr>
                <a:spLocks/>
              </p:cNvSpPr>
              <p:nvPr/>
            </p:nvSpPr>
            <p:spPr bwMode="auto">
              <a:xfrm>
                <a:off x="397" y="65"/>
                <a:ext cx="67" cy="158"/>
              </a:xfrm>
              <a:custGeom>
                <a:avLst/>
                <a:gdLst>
                  <a:gd name="T0" fmla="*/ 28 w 28"/>
                  <a:gd name="T1" fmla="*/ 0 h 66"/>
                  <a:gd name="T2" fmla="*/ 7 w 28"/>
                  <a:gd name="T3" fmla="*/ 65 h 66"/>
                  <a:gd name="T4" fmla="*/ 9 w 28"/>
                  <a:gd name="T5" fmla="*/ 66 h 66"/>
                  <a:gd name="T6" fmla="*/ 28 w 28"/>
                  <a:gd name="T7" fmla="*/ 0 h 66"/>
                </a:gdLst>
                <a:ahLst/>
                <a:cxnLst>
                  <a:cxn ang="0">
                    <a:pos x="T0" y="T1"/>
                  </a:cxn>
                  <a:cxn ang="0">
                    <a:pos x="T2" y="T3"/>
                  </a:cxn>
                  <a:cxn ang="0">
                    <a:pos x="T4" y="T5"/>
                  </a:cxn>
                  <a:cxn ang="0">
                    <a:pos x="T6" y="T7"/>
                  </a:cxn>
                </a:cxnLst>
                <a:rect l="0" t="0" r="r" b="b"/>
                <a:pathLst>
                  <a:path w="28" h="66">
                    <a:moveTo>
                      <a:pt x="28" y="0"/>
                    </a:moveTo>
                    <a:cubicBezTo>
                      <a:pt x="28" y="0"/>
                      <a:pt x="0" y="25"/>
                      <a:pt x="7" y="65"/>
                    </a:cubicBezTo>
                    <a:cubicBezTo>
                      <a:pt x="8" y="65"/>
                      <a:pt x="9" y="65"/>
                      <a:pt x="9" y="66"/>
                    </a:cubicBezTo>
                    <a:cubicBezTo>
                      <a:pt x="7" y="48"/>
                      <a:pt x="10" y="24"/>
                      <a:pt x="28" y="0"/>
                    </a:cubicBezTo>
                  </a:path>
                </a:pathLst>
              </a:custGeom>
              <a:solidFill>
                <a:srgbClr val="9181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4" name="Freeform 837">
                <a:extLst>
                  <a:ext uri="{FF2B5EF4-FFF2-40B4-BE49-F238E27FC236}">
                    <a16:creationId xmlns:a16="http://schemas.microsoft.com/office/drawing/2014/main" id="{1207B36D-1757-44C1-88C0-7E4F6AAD10C0}"/>
                  </a:ext>
                </a:extLst>
              </p:cNvPr>
              <p:cNvSpPr>
                <a:spLocks/>
              </p:cNvSpPr>
              <p:nvPr/>
            </p:nvSpPr>
            <p:spPr bwMode="auto">
              <a:xfrm>
                <a:off x="419" y="244"/>
                <a:ext cx="28" cy="57"/>
              </a:xfrm>
              <a:custGeom>
                <a:avLst/>
                <a:gdLst>
                  <a:gd name="T0" fmla="*/ 2 w 12"/>
                  <a:gd name="T1" fmla="*/ 0 h 24"/>
                  <a:gd name="T2" fmla="*/ 0 w 12"/>
                  <a:gd name="T3" fmla="*/ 1 h 24"/>
                  <a:gd name="T4" fmla="*/ 12 w 12"/>
                  <a:gd name="T5" fmla="*/ 24 h 24"/>
                  <a:gd name="T6" fmla="*/ 2 w 12"/>
                  <a:gd name="T7" fmla="*/ 0 h 24"/>
                </a:gdLst>
                <a:ahLst/>
                <a:cxnLst>
                  <a:cxn ang="0">
                    <a:pos x="T0" y="T1"/>
                  </a:cxn>
                  <a:cxn ang="0">
                    <a:pos x="T2" y="T3"/>
                  </a:cxn>
                  <a:cxn ang="0">
                    <a:pos x="T4" y="T5"/>
                  </a:cxn>
                  <a:cxn ang="0">
                    <a:pos x="T6" y="T7"/>
                  </a:cxn>
                </a:cxnLst>
                <a:rect l="0" t="0" r="r" b="b"/>
                <a:pathLst>
                  <a:path w="12" h="24">
                    <a:moveTo>
                      <a:pt x="2" y="0"/>
                    </a:moveTo>
                    <a:cubicBezTo>
                      <a:pt x="2" y="0"/>
                      <a:pt x="1" y="1"/>
                      <a:pt x="0" y="1"/>
                    </a:cubicBezTo>
                    <a:cubicBezTo>
                      <a:pt x="3" y="8"/>
                      <a:pt x="7" y="16"/>
                      <a:pt x="12" y="24"/>
                    </a:cubicBezTo>
                    <a:cubicBezTo>
                      <a:pt x="11" y="23"/>
                      <a:pt x="5" y="14"/>
                      <a:pt x="2" y="0"/>
                    </a:cubicBezTo>
                  </a:path>
                </a:pathLst>
              </a:custGeom>
              <a:solidFill>
                <a:srgbClr val="7C57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5" name="Freeform 838">
                <a:extLst>
                  <a:ext uri="{FF2B5EF4-FFF2-40B4-BE49-F238E27FC236}">
                    <a16:creationId xmlns:a16="http://schemas.microsoft.com/office/drawing/2014/main" id="{C96995E0-B1E4-407F-B013-8BE544B97D49}"/>
                  </a:ext>
                </a:extLst>
              </p:cNvPr>
              <p:cNvSpPr>
                <a:spLocks noEditPoints="1"/>
              </p:cNvSpPr>
              <p:nvPr/>
            </p:nvSpPr>
            <p:spPr bwMode="auto">
              <a:xfrm>
                <a:off x="414" y="220"/>
                <a:ext cx="9" cy="26"/>
              </a:xfrm>
              <a:custGeom>
                <a:avLst/>
                <a:gdLst>
                  <a:gd name="T0" fmla="*/ 4 w 4"/>
                  <a:gd name="T1" fmla="*/ 10 h 11"/>
                  <a:gd name="T2" fmla="*/ 2 w 4"/>
                  <a:gd name="T3" fmla="*/ 11 h 11"/>
                  <a:gd name="T4" fmla="*/ 2 w 4"/>
                  <a:gd name="T5" fmla="*/ 11 h 11"/>
                  <a:gd name="T6" fmla="*/ 4 w 4"/>
                  <a:gd name="T7" fmla="*/ 10 h 11"/>
                  <a:gd name="T8" fmla="*/ 4 w 4"/>
                  <a:gd name="T9" fmla="*/ 10 h 11"/>
                  <a:gd name="T10" fmla="*/ 0 w 4"/>
                  <a:gd name="T11" fmla="*/ 0 h 11"/>
                  <a:gd name="T12" fmla="*/ 0 w 4"/>
                  <a:gd name="T13" fmla="*/ 0 h 11"/>
                  <a:gd name="T14" fmla="*/ 2 w 4"/>
                  <a:gd name="T15" fmla="*/ 1 h 11"/>
                  <a:gd name="T16" fmla="*/ 2 w 4"/>
                  <a:gd name="T17" fmla="*/ 1 h 11"/>
                  <a:gd name="T18" fmla="*/ 0 w 4"/>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1">
                    <a:moveTo>
                      <a:pt x="4" y="10"/>
                    </a:moveTo>
                    <a:cubicBezTo>
                      <a:pt x="4" y="10"/>
                      <a:pt x="3" y="11"/>
                      <a:pt x="2" y="11"/>
                    </a:cubicBezTo>
                    <a:cubicBezTo>
                      <a:pt x="2" y="11"/>
                      <a:pt x="2" y="11"/>
                      <a:pt x="2" y="11"/>
                    </a:cubicBezTo>
                    <a:cubicBezTo>
                      <a:pt x="3" y="11"/>
                      <a:pt x="4" y="10"/>
                      <a:pt x="4" y="10"/>
                    </a:cubicBezTo>
                    <a:cubicBezTo>
                      <a:pt x="4" y="10"/>
                      <a:pt x="4" y="10"/>
                      <a:pt x="4" y="10"/>
                    </a:cubicBezTo>
                    <a:moveTo>
                      <a:pt x="0" y="0"/>
                    </a:moveTo>
                    <a:cubicBezTo>
                      <a:pt x="0" y="0"/>
                      <a:pt x="0" y="0"/>
                      <a:pt x="0" y="0"/>
                    </a:cubicBezTo>
                    <a:cubicBezTo>
                      <a:pt x="1" y="0"/>
                      <a:pt x="2" y="0"/>
                      <a:pt x="2" y="1"/>
                    </a:cubicBezTo>
                    <a:cubicBezTo>
                      <a:pt x="2" y="1"/>
                      <a:pt x="2" y="1"/>
                      <a:pt x="2" y="1"/>
                    </a:cubicBezTo>
                    <a:cubicBezTo>
                      <a:pt x="2" y="0"/>
                      <a:pt x="1" y="0"/>
                      <a:pt x="0" y="0"/>
                    </a:cubicBezTo>
                  </a:path>
                </a:pathLst>
              </a:custGeom>
              <a:solidFill>
                <a:srgbClr val="8C70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6" name="Freeform 839">
                <a:extLst>
                  <a:ext uri="{FF2B5EF4-FFF2-40B4-BE49-F238E27FC236}">
                    <a16:creationId xmlns:a16="http://schemas.microsoft.com/office/drawing/2014/main" id="{D6A055DB-6E45-426E-A4B8-9EECE107C86B}"/>
                  </a:ext>
                </a:extLst>
              </p:cNvPr>
              <p:cNvSpPr>
                <a:spLocks/>
              </p:cNvSpPr>
              <p:nvPr/>
            </p:nvSpPr>
            <p:spPr bwMode="auto">
              <a:xfrm>
                <a:off x="414" y="220"/>
                <a:ext cx="9" cy="26"/>
              </a:xfrm>
              <a:custGeom>
                <a:avLst/>
                <a:gdLst>
                  <a:gd name="T0" fmla="*/ 0 w 4"/>
                  <a:gd name="T1" fmla="*/ 0 h 11"/>
                  <a:gd name="T2" fmla="*/ 2 w 4"/>
                  <a:gd name="T3" fmla="*/ 11 h 11"/>
                  <a:gd name="T4" fmla="*/ 4 w 4"/>
                  <a:gd name="T5" fmla="*/ 10 h 11"/>
                  <a:gd name="T6" fmla="*/ 2 w 4"/>
                  <a:gd name="T7" fmla="*/ 1 h 11"/>
                  <a:gd name="T8" fmla="*/ 0 w 4"/>
                  <a:gd name="T9" fmla="*/ 0 h 11"/>
                </a:gdLst>
                <a:ahLst/>
                <a:cxnLst>
                  <a:cxn ang="0">
                    <a:pos x="T0" y="T1"/>
                  </a:cxn>
                  <a:cxn ang="0">
                    <a:pos x="T2" y="T3"/>
                  </a:cxn>
                  <a:cxn ang="0">
                    <a:pos x="T4" y="T5"/>
                  </a:cxn>
                  <a:cxn ang="0">
                    <a:pos x="T6" y="T7"/>
                  </a:cxn>
                  <a:cxn ang="0">
                    <a:pos x="T8" y="T9"/>
                  </a:cxn>
                </a:cxnLst>
                <a:rect l="0" t="0" r="r" b="b"/>
                <a:pathLst>
                  <a:path w="4" h="11">
                    <a:moveTo>
                      <a:pt x="0" y="0"/>
                    </a:moveTo>
                    <a:cubicBezTo>
                      <a:pt x="0" y="3"/>
                      <a:pt x="1" y="7"/>
                      <a:pt x="2" y="11"/>
                    </a:cubicBezTo>
                    <a:cubicBezTo>
                      <a:pt x="3" y="11"/>
                      <a:pt x="4" y="10"/>
                      <a:pt x="4" y="10"/>
                    </a:cubicBezTo>
                    <a:cubicBezTo>
                      <a:pt x="3" y="7"/>
                      <a:pt x="3" y="4"/>
                      <a:pt x="2" y="1"/>
                    </a:cubicBezTo>
                    <a:cubicBezTo>
                      <a:pt x="2" y="0"/>
                      <a:pt x="1" y="0"/>
                      <a:pt x="0" y="0"/>
                    </a:cubicBezTo>
                  </a:path>
                </a:pathLst>
              </a:custGeom>
              <a:solidFill>
                <a:srgbClr val="9278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7" name="Freeform 840">
                <a:extLst>
                  <a:ext uri="{FF2B5EF4-FFF2-40B4-BE49-F238E27FC236}">
                    <a16:creationId xmlns:a16="http://schemas.microsoft.com/office/drawing/2014/main" id="{F91D4F19-41EC-4BD6-B4C1-A435B992C27D}"/>
                  </a:ext>
                </a:extLst>
              </p:cNvPr>
              <p:cNvSpPr>
                <a:spLocks/>
              </p:cNvSpPr>
              <p:nvPr/>
            </p:nvSpPr>
            <p:spPr bwMode="auto">
              <a:xfrm>
                <a:off x="447" y="3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7C57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8" name="Freeform 841">
                <a:extLst>
                  <a:ext uri="{FF2B5EF4-FFF2-40B4-BE49-F238E27FC236}">
                    <a16:creationId xmlns:a16="http://schemas.microsoft.com/office/drawing/2014/main" id="{DF491889-C36C-478F-BC78-D59E443A037E}"/>
                  </a:ext>
                </a:extLst>
              </p:cNvPr>
              <p:cNvSpPr>
                <a:spLocks/>
              </p:cNvSpPr>
              <p:nvPr/>
            </p:nvSpPr>
            <p:spPr bwMode="auto">
              <a:xfrm>
                <a:off x="443" y="182"/>
                <a:ext cx="382" cy="343"/>
              </a:xfrm>
              <a:custGeom>
                <a:avLst/>
                <a:gdLst>
                  <a:gd name="T0" fmla="*/ 72 w 160"/>
                  <a:gd name="T1" fmla="*/ 0 h 144"/>
                  <a:gd name="T2" fmla="*/ 0 w 160"/>
                  <a:gd name="T3" fmla="*/ 29 h 144"/>
                  <a:gd name="T4" fmla="*/ 1 w 160"/>
                  <a:gd name="T5" fmla="*/ 32 h 144"/>
                  <a:gd name="T6" fmla="*/ 7 w 160"/>
                  <a:gd name="T7" fmla="*/ 26 h 144"/>
                  <a:gd name="T8" fmla="*/ 7 w 160"/>
                  <a:gd name="T9" fmla="*/ 26 h 144"/>
                  <a:gd name="T10" fmla="*/ 7 w 160"/>
                  <a:gd name="T11" fmla="*/ 26 h 144"/>
                  <a:gd name="T12" fmla="*/ 7 w 160"/>
                  <a:gd name="T13" fmla="*/ 27 h 144"/>
                  <a:gd name="T14" fmla="*/ 40 w 160"/>
                  <a:gd name="T15" fmla="*/ 8 h 144"/>
                  <a:gd name="T16" fmla="*/ 70 w 160"/>
                  <a:gd name="T17" fmla="*/ 2 h 144"/>
                  <a:gd name="T18" fmla="*/ 139 w 160"/>
                  <a:gd name="T19" fmla="*/ 52 h 144"/>
                  <a:gd name="T20" fmla="*/ 152 w 160"/>
                  <a:gd name="T21" fmla="*/ 123 h 144"/>
                  <a:gd name="T22" fmla="*/ 152 w 160"/>
                  <a:gd name="T23" fmla="*/ 144 h 144"/>
                  <a:gd name="T24" fmla="*/ 154 w 160"/>
                  <a:gd name="T25" fmla="*/ 134 h 144"/>
                  <a:gd name="T26" fmla="*/ 132 w 160"/>
                  <a:gd name="T27" fmla="*/ 30 h 144"/>
                  <a:gd name="T28" fmla="*/ 150 w 160"/>
                  <a:gd name="T29" fmla="*/ 56 h 144"/>
                  <a:gd name="T30" fmla="*/ 72 w 160"/>
                  <a:gd name="T3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0" h="144">
                    <a:moveTo>
                      <a:pt x="72" y="0"/>
                    </a:moveTo>
                    <a:cubicBezTo>
                      <a:pt x="40" y="0"/>
                      <a:pt x="13" y="19"/>
                      <a:pt x="0" y="29"/>
                    </a:cubicBezTo>
                    <a:cubicBezTo>
                      <a:pt x="1" y="30"/>
                      <a:pt x="1" y="31"/>
                      <a:pt x="1" y="32"/>
                    </a:cubicBezTo>
                    <a:cubicBezTo>
                      <a:pt x="3" y="28"/>
                      <a:pt x="7" y="26"/>
                      <a:pt x="7" y="26"/>
                    </a:cubicBezTo>
                    <a:cubicBezTo>
                      <a:pt x="7" y="26"/>
                      <a:pt x="7" y="26"/>
                      <a:pt x="7" y="26"/>
                    </a:cubicBezTo>
                    <a:cubicBezTo>
                      <a:pt x="7" y="26"/>
                      <a:pt x="7" y="26"/>
                      <a:pt x="7" y="26"/>
                    </a:cubicBezTo>
                    <a:cubicBezTo>
                      <a:pt x="7" y="27"/>
                      <a:pt x="7" y="27"/>
                      <a:pt x="7" y="27"/>
                    </a:cubicBezTo>
                    <a:cubicBezTo>
                      <a:pt x="13" y="22"/>
                      <a:pt x="27" y="13"/>
                      <a:pt x="40" y="8"/>
                    </a:cubicBezTo>
                    <a:cubicBezTo>
                      <a:pt x="47" y="6"/>
                      <a:pt x="57" y="2"/>
                      <a:pt x="70" y="2"/>
                    </a:cubicBezTo>
                    <a:cubicBezTo>
                      <a:pt x="92" y="2"/>
                      <a:pt x="119" y="12"/>
                      <a:pt x="139" y="52"/>
                    </a:cubicBezTo>
                    <a:cubicBezTo>
                      <a:pt x="159" y="90"/>
                      <a:pt x="156" y="113"/>
                      <a:pt x="152" y="123"/>
                    </a:cubicBezTo>
                    <a:cubicBezTo>
                      <a:pt x="152" y="130"/>
                      <a:pt x="152" y="137"/>
                      <a:pt x="152" y="144"/>
                    </a:cubicBezTo>
                    <a:cubicBezTo>
                      <a:pt x="152" y="140"/>
                      <a:pt x="153" y="137"/>
                      <a:pt x="154" y="134"/>
                    </a:cubicBezTo>
                    <a:cubicBezTo>
                      <a:pt x="160" y="103"/>
                      <a:pt x="154" y="64"/>
                      <a:pt x="132" y="30"/>
                    </a:cubicBezTo>
                    <a:cubicBezTo>
                      <a:pt x="138" y="37"/>
                      <a:pt x="144" y="46"/>
                      <a:pt x="150" y="56"/>
                    </a:cubicBezTo>
                    <a:cubicBezTo>
                      <a:pt x="126" y="13"/>
                      <a:pt x="98" y="0"/>
                      <a:pt x="72" y="0"/>
                    </a:cubicBezTo>
                  </a:path>
                </a:pathLst>
              </a:custGeom>
              <a:solidFill>
                <a:srgbClr val="E1E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9" name="Freeform 842">
                <a:extLst>
                  <a:ext uri="{FF2B5EF4-FFF2-40B4-BE49-F238E27FC236}">
                    <a16:creationId xmlns:a16="http://schemas.microsoft.com/office/drawing/2014/main" id="{62FAF341-C092-4ECF-B3EF-463870087C92}"/>
                  </a:ext>
                </a:extLst>
              </p:cNvPr>
              <p:cNvSpPr>
                <a:spLocks/>
              </p:cNvSpPr>
              <p:nvPr/>
            </p:nvSpPr>
            <p:spPr bwMode="auto">
              <a:xfrm>
                <a:off x="440" y="251"/>
                <a:ext cx="5" cy="17"/>
              </a:xfrm>
              <a:custGeom>
                <a:avLst/>
                <a:gdLst>
                  <a:gd name="T0" fmla="*/ 1 w 2"/>
                  <a:gd name="T1" fmla="*/ 0 h 7"/>
                  <a:gd name="T2" fmla="*/ 1 w 2"/>
                  <a:gd name="T3" fmla="*/ 0 h 7"/>
                  <a:gd name="T4" fmla="*/ 0 w 2"/>
                  <a:gd name="T5" fmla="*/ 1 h 7"/>
                  <a:gd name="T6" fmla="*/ 0 w 2"/>
                  <a:gd name="T7" fmla="*/ 3 h 7"/>
                  <a:gd name="T8" fmla="*/ 0 w 2"/>
                  <a:gd name="T9" fmla="*/ 3 h 7"/>
                  <a:gd name="T10" fmla="*/ 1 w 2"/>
                  <a:gd name="T11" fmla="*/ 6 h 7"/>
                  <a:gd name="T12" fmla="*/ 1 w 2"/>
                  <a:gd name="T13" fmla="*/ 6 h 7"/>
                  <a:gd name="T14" fmla="*/ 1 w 2"/>
                  <a:gd name="T15" fmla="*/ 7 h 7"/>
                  <a:gd name="T16" fmla="*/ 2 w 2"/>
                  <a:gd name="T17" fmla="*/ 3 h 7"/>
                  <a:gd name="T18" fmla="*/ 1 w 2"/>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7">
                    <a:moveTo>
                      <a:pt x="1" y="0"/>
                    </a:moveTo>
                    <a:cubicBezTo>
                      <a:pt x="1" y="0"/>
                      <a:pt x="1" y="0"/>
                      <a:pt x="1" y="0"/>
                    </a:cubicBezTo>
                    <a:cubicBezTo>
                      <a:pt x="0" y="0"/>
                      <a:pt x="0" y="1"/>
                      <a:pt x="0" y="1"/>
                    </a:cubicBezTo>
                    <a:cubicBezTo>
                      <a:pt x="0" y="2"/>
                      <a:pt x="0" y="2"/>
                      <a:pt x="0" y="3"/>
                    </a:cubicBezTo>
                    <a:cubicBezTo>
                      <a:pt x="0" y="3"/>
                      <a:pt x="0" y="3"/>
                      <a:pt x="0" y="3"/>
                    </a:cubicBezTo>
                    <a:cubicBezTo>
                      <a:pt x="1" y="6"/>
                      <a:pt x="1" y="6"/>
                      <a:pt x="1" y="6"/>
                    </a:cubicBezTo>
                    <a:cubicBezTo>
                      <a:pt x="1" y="6"/>
                      <a:pt x="1" y="6"/>
                      <a:pt x="1" y="6"/>
                    </a:cubicBezTo>
                    <a:cubicBezTo>
                      <a:pt x="1" y="6"/>
                      <a:pt x="1" y="6"/>
                      <a:pt x="1" y="7"/>
                    </a:cubicBezTo>
                    <a:cubicBezTo>
                      <a:pt x="2" y="5"/>
                      <a:pt x="2" y="4"/>
                      <a:pt x="2" y="3"/>
                    </a:cubicBezTo>
                    <a:cubicBezTo>
                      <a:pt x="2" y="2"/>
                      <a:pt x="2" y="1"/>
                      <a:pt x="1" y="0"/>
                    </a:cubicBezTo>
                  </a:path>
                </a:pathLst>
              </a:custGeom>
              <a:solidFill>
                <a:srgbClr val="D2D0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0" name="Freeform 843">
                <a:extLst>
                  <a:ext uri="{FF2B5EF4-FFF2-40B4-BE49-F238E27FC236}">
                    <a16:creationId xmlns:a16="http://schemas.microsoft.com/office/drawing/2014/main" id="{5B02010F-10A8-40F0-98C0-342DB826F98C}"/>
                  </a:ext>
                </a:extLst>
              </p:cNvPr>
              <p:cNvSpPr>
                <a:spLocks/>
              </p:cNvSpPr>
              <p:nvPr/>
            </p:nvSpPr>
            <p:spPr bwMode="auto">
              <a:xfrm>
                <a:off x="440" y="254"/>
                <a:ext cx="0" cy="4"/>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cubicBezTo>
                      <a:pt x="0" y="0"/>
                      <a:pt x="0" y="0"/>
                      <a:pt x="0" y="0"/>
                    </a:cubicBezTo>
                    <a:cubicBezTo>
                      <a:pt x="0" y="1"/>
                      <a:pt x="0" y="1"/>
                      <a:pt x="0" y="2"/>
                    </a:cubicBezTo>
                    <a:cubicBezTo>
                      <a:pt x="0" y="1"/>
                      <a:pt x="0" y="1"/>
                      <a:pt x="0" y="0"/>
                    </a:cubicBezTo>
                  </a:path>
                </a:pathLst>
              </a:custGeom>
              <a:solidFill>
                <a:srgbClr val="C9BD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631" name="Freeform 845">
              <a:extLst>
                <a:ext uri="{FF2B5EF4-FFF2-40B4-BE49-F238E27FC236}">
                  <a16:creationId xmlns:a16="http://schemas.microsoft.com/office/drawing/2014/main" id="{B8650347-19D9-4DD5-AE38-D4756C484B6A}"/>
                </a:ext>
              </a:extLst>
            </p:cNvPr>
            <p:cNvSpPr>
              <a:spLocks noEditPoints="1"/>
            </p:cNvSpPr>
            <p:nvPr/>
          </p:nvSpPr>
          <p:spPr bwMode="auto">
            <a:xfrm>
              <a:off x="435" y="254"/>
              <a:ext cx="10" cy="33"/>
            </a:xfrm>
            <a:custGeom>
              <a:avLst/>
              <a:gdLst>
                <a:gd name="T0" fmla="*/ 3 w 4"/>
                <a:gd name="T1" fmla="*/ 5 h 14"/>
                <a:gd name="T2" fmla="*/ 3 w 4"/>
                <a:gd name="T3" fmla="*/ 6 h 14"/>
                <a:gd name="T4" fmla="*/ 3 w 4"/>
                <a:gd name="T5" fmla="*/ 6 h 14"/>
                <a:gd name="T6" fmla="*/ 3 w 4"/>
                <a:gd name="T7" fmla="*/ 5 h 14"/>
                <a:gd name="T8" fmla="*/ 0 w 4"/>
                <a:gd name="T9" fmla="*/ 4 h 14"/>
                <a:gd name="T10" fmla="*/ 2 w 4"/>
                <a:gd name="T11" fmla="*/ 11 h 14"/>
                <a:gd name="T12" fmla="*/ 4 w 4"/>
                <a:gd name="T13" fmla="*/ 14 h 14"/>
                <a:gd name="T14" fmla="*/ 0 w 4"/>
                <a:gd name="T15" fmla="*/ 4 h 14"/>
                <a:gd name="T16" fmla="*/ 2 w 4"/>
                <a:gd name="T17" fmla="*/ 0 h 14"/>
                <a:gd name="T18" fmla="*/ 0 w 4"/>
                <a:gd name="T19" fmla="*/ 4 h 14"/>
                <a:gd name="T20" fmla="*/ 3 w 4"/>
                <a:gd name="T21" fmla="*/ 5 h 14"/>
                <a:gd name="T22" fmla="*/ 2 w 4"/>
                <a:gd name="T23" fmla="*/ 2 h 14"/>
                <a:gd name="T24" fmla="*/ 2 w 4"/>
                <a:gd name="T25" fmla="*/ 2 h 14"/>
                <a:gd name="T26" fmla="*/ 2 w 4"/>
                <a:gd name="T2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14">
                  <a:moveTo>
                    <a:pt x="3" y="5"/>
                  </a:moveTo>
                  <a:cubicBezTo>
                    <a:pt x="3" y="5"/>
                    <a:pt x="3" y="5"/>
                    <a:pt x="3" y="6"/>
                  </a:cubicBezTo>
                  <a:cubicBezTo>
                    <a:pt x="3" y="6"/>
                    <a:pt x="3" y="6"/>
                    <a:pt x="3" y="6"/>
                  </a:cubicBezTo>
                  <a:cubicBezTo>
                    <a:pt x="3" y="5"/>
                    <a:pt x="3" y="5"/>
                    <a:pt x="3" y="5"/>
                  </a:cubicBezTo>
                  <a:moveTo>
                    <a:pt x="0" y="4"/>
                  </a:moveTo>
                  <a:cubicBezTo>
                    <a:pt x="0" y="6"/>
                    <a:pt x="1" y="9"/>
                    <a:pt x="2" y="11"/>
                  </a:cubicBezTo>
                  <a:cubicBezTo>
                    <a:pt x="2" y="11"/>
                    <a:pt x="3" y="12"/>
                    <a:pt x="4" y="14"/>
                  </a:cubicBezTo>
                  <a:cubicBezTo>
                    <a:pt x="2" y="9"/>
                    <a:pt x="1" y="5"/>
                    <a:pt x="0" y="4"/>
                  </a:cubicBezTo>
                  <a:moveTo>
                    <a:pt x="2" y="0"/>
                  </a:moveTo>
                  <a:cubicBezTo>
                    <a:pt x="1" y="1"/>
                    <a:pt x="0" y="2"/>
                    <a:pt x="0" y="4"/>
                  </a:cubicBezTo>
                  <a:cubicBezTo>
                    <a:pt x="3" y="5"/>
                    <a:pt x="3" y="5"/>
                    <a:pt x="3" y="5"/>
                  </a:cubicBezTo>
                  <a:cubicBezTo>
                    <a:pt x="2" y="2"/>
                    <a:pt x="2" y="2"/>
                    <a:pt x="2" y="2"/>
                  </a:cubicBezTo>
                  <a:cubicBezTo>
                    <a:pt x="2" y="2"/>
                    <a:pt x="2" y="2"/>
                    <a:pt x="2" y="2"/>
                  </a:cubicBezTo>
                  <a:cubicBezTo>
                    <a:pt x="2" y="1"/>
                    <a:pt x="2" y="1"/>
                    <a:pt x="2" y="0"/>
                  </a:cubicBezTo>
                </a:path>
              </a:pathLst>
            </a:custGeom>
            <a:solidFill>
              <a:srgbClr val="C7BA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2" name="Freeform 846">
              <a:extLst>
                <a:ext uri="{FF2B5EF4-FFF2-40B4-BE49-F238E27FC236}">
                  <a16:creationId xmlns:a16="http://schemas.microsoft.com/office/drawing/2014/main" id="{50D8508A-2B2A-493B-A1A6-B5E0CF13F830}"/>
                </a:ext>
              </a:extLst>
            </p:cNvPr>
            <p:cNvSpPr>
              <a:spLocks/>
            </p:cNvSpPr>
            <p:nvPr/>
          </p:nvSpPr>
          <p:spPr bwMode="auto">
            <a:xfrm>
              <a:off x="435" y="263"/>
              <a:ext cx="24" cy="45"/>
            </a:xfrm>
            <a:custGeom>
              <a:avLst/>
              <a:gdLst>
                <a:gd name="T0" fmla="*/ 0 w 10"/>
                <a:gd name="T1" fmla="*/ 0 h 19"/>
                <a:gd name="T2" fmla="*/ 0 w 10"/>
                <a:gd name="T3" fmla="*/ 0 h 19"/>
                <a:gd name="T4" fmla="*/ 4 w 10"/>
                <a:gd name="T5" fmla="*/ 10 h 19"/>
                <a:gd name="T6" fmla="*/ 10 w 10"/>
                <a:gd name="T7" fmla="*/ 19 h 19"/>
                <a:gd name="T8" fmla="*/ 10 w 10"/>
                <a:gd name="T9" fmla="*/ 19 h 19"/>
                <a:gd name="T10" fmla="*/ 7 w 10"/>
                <a:gd name="T11" fmla="*/ 14 h 19"/>
                <a:gd name="T12" fmla="*/ 7 w 10"/>
                <a:gd name="T13" fmla="*/ 13 h 19"/>
                <a:gd name="T14" fmla="*/ 3 w 10"/>
                <a:gd name="T15" fmla="*/ 2 h 19"/>
                <a:gd name="T16" fmla="*/ 3 w 10"/>
                <a:gd name="T17" fmla="*/ 1 h 19"/>
                <a:gd name="T18" fmla="*/ 3 w 10"/>
                <a:gd name="T19" fmla="*/ 1 h 19"/>
                <a:gd name="T20" fmla="*/ 0 w 10"/>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9">
                  <a:moveTo>
                    <a:pt x="0" y="0"/>
                  </a:moveTo>
                  <a:cubicBezTo>
                    <a:pt x="0" y="0"/>
                    <a:pt x="0" y="0"/>
                    <a:pt x="0" y="0"/>
                  </a:cubicBezTo>
                  <a:cubicBezTo>
                    <a:pt x="1" y="1"/>
                    <a:pt x="2" y="5"/>
                    <a:pt x="4" y="10"/>
                  </a:cubicBezTo>
                  <a:cubicBezTo>
                    <a:pt x="5" y="12"/>
                    <a:pt x="8" y="16"/>
                    <a:pt x="10" y="19"/>
                  </a:cubicBezTo>
                  <a:cubicBezTo>
                    <a:pt x="10" y="19"/>
                    <a:pt x="10" y="19"/>
                    <a:pt x="10" y="19"/>
                  </a:cubicBezTo>
                  <a:cubicBezTo>
                    <a:pt x="9" y="17"/>
                    <a:pt x="8" y="16"/>
                    <a:pt x="7" y="14"/>
                  </a:cubicBezTo>
                  <a:cubicBezTo>
                    <a:pt x="7" y="14"/>
                    <a:pt x="7" y="14"/>
                    <a:pt x="7" y="13"/>
                  </a:cubicBezTo>
                  <a:cubicBezTo>
                    <a:pt x="4" y="9"/>
                    <a:pt x="3" y="5"/>
                    <a:pt x="3" y="2"/>
                  </a:cubicBezTo>
                  <a:cubicBezTo>
                    <a:pt x="3" y="1"/>
                    <a:pt x="3" y="1"/>
                    <a:pt x="3" y="1"/>
                  </a:cubicBezTo>
                  <a:cubicBezTo>
                    <a:pt x="3" y="1"/>
                    <a:pt x="3" y="1"/>
                    <a:pt x="3" y="1"/>
                  </a:cubicBezTo>
                  <a:cubicBezTo>
                    <a:pt x="0" y="0"/>
                    <a:pt x="0" y="0"/>
                    <a:pt x="0" y="0"/>
                  </a:cubicBezTo>
                </a:path>
              </a:pathLst>
            </a:custGeom>
            <a:solidFill>
              <a:srgbClr val="C0B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3" name="Freeform 847">
              <a:extLst>
                <a:ext uri="{FF2B5EF4-FFF2-40B4-BE49-F238E27FC236}">
                  <a16:creationId xmlns:a16="http://schemas.microsoft.com/office/drawing/2014/main" id="{5D1C63F8-BCA1-4C59-B71D-1802A88D62FD}"/>
                </a:ext>
              </a:extLst>
            </p:cNvPr>
            <p:cNvSpPr>
              <a:spLocks/>
            </p:cNvSpPr>
            <p:nvPr/>
          </p:nvSpPr>
          <p:spPr bwMode="auto">
            <a:xfrm>
              <a:off x="510" y="208"/>
              <a:ext cx="298" cy="513"/>
            </a:xfrm>
            <a:custGeom>
              <a:avLst/>
              <a:gdLst>
                <a:gd name="T0" fmla="*/ 44 w 125"/>
                <a:gd name="T1" fmla="*/ 0 h 215"/>
                <a:gd name="T2" fmla="*/ 1 w 125"/>
                <a:gd name="T3" fmla="*/ 13 h 215"/>
                <a:gd name="T4" fmla="*/ 0 w 125"/>
                <a:gd name="T5" fmla="*/ 14 h 215"/>
                <a:gd name="T6" fmla="*/ 40 w 125"/>
                <a:gd name="T7" fmla="*/ 4 h 215"/>
                <a:gd name="T8" fmla="*/ 43 w 125"/>
                <a:gd name="T9" fmla="*/ 4 h 215"/>
                <a:gd name="T10" fmla="*/ 94 w 125"/>
                <a:gd name="T11" fmla="*/ 38 h 215"/>
                <a:gd name="T12" fmla="*/ 106 w 125"/>
                <a:gd name="T13" fmla="*/ 59 h 215"/>
                <a:gd name="T14" fmla="*/ 87 w 125"/>
                <a:gd name="T15" fmla="*/ 198 h 215"/>
                <a:gd name="T16" fmla="*/ 63 w 125"/>
                <a:gd name="T17" fmla="*/ 211 h 215"/>
                <a:gd name="T18" fmla="*/ 38 w 125"/>
                <a:gd name="T19" fmla="*/ 197 h 215"/>
                <a:gd name="T20" fmla="*/ 47 w 125"/>
                <a:gd name="T21" fmla="*/ 213 h 215"/>
                <a:gd name="T22" fmla="*/ 59 w 125"/>
                <a:gd name="T23" fmla="*/ 215 h 215"/>
                <a:gd name="T24" fmla="*/ 122 w 125"/>
                <a:gd name="T25" fmla="*/ 118 h 215"/>
                <a:gd name="T26" fmla="*/ 122 w 125"/>
                <a:gd name="T27" fmla="*/ 118 h 215"/>
                <a:gd name="T28" fmla="*/ 122 w 125"/>
                <a:gd name="T29" fmla="*/ 118 h 215"/>
                <a:gd name="T30" fmla="*/ 122 w 125"/>
                <a:gd name="T31" fmla="*/ 115 h 215"/>
                <a:gd name="T32" fmla="*/ 75 w 125"/>
                <a:gd name="T33" fmla="*/ 10 h 215"/>
                <a:gd name="T34" fmla="*/ 44 w 125"/>
                <a:gd name="T35"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215">
                  <a:moveTo>
                    <a:pt x="44" y="0"/>
                  </a:moveTo>
                  <a:cubicBezTo>
                    <a:pt x="28" y="0"/>
                    <a:pt x="13" y="7"/>
                    <a:pt x="1" y="13"/>
                  </a:cubicBezTo>
                  <a:cubicBezTo>
                    <a:pt x="0" y="13"/>
                    <a:pt x="0" y="14"/>
                    <a:pt x="0" y="14"/>
                  </a:cubicBezTo>
                  <a:cubicBezTo>
                    <a:pt x="10" y="9"/>
                    <a:pt x="23" y="5"/>
                    <a:pt x="40" y="4"/>
                  </a:cubicBezTo>
                  <a:cubicBezTo>
                    <a:pt x="41" y="4"/>
                    <a:pt x="42" y="4"/>
                    <a:pt x="43" y="4"/>
                  </a:cubicBezTo>
                  <a:cubicBezTo>
                    <a:pt x="64" y="4"/>
                    <a:pt x="79" y="14"/>
                    <a:pt x="94" y="38"/>
                  </a:cubicBezTo>
                  <a:cubicBezTo>
                    <a:pt x="103" y="48"/>
                    <a:pt x="104" y="55"/>
                    <a:pt x="106" y="59"/>
                  </a:cubicBezTo>
                  <a:cubicBezTo>
                    <a:pt x="125" y="106"/>
                    <a:pt x="114" y="169"/>
                    <a:pt x="87" y="198"/>
                  </a:cubicBezTo>
                  <a:cubicBezTo>
                    <a:pt x="78" y="208"/>
                    <a:pt x="70" y="211"/>
                    <a:pt x="63" y="211"/>
                  </a:cubicBezTo>
                  <a:cubicBezTo>
                    <a:pt x="48" y="211"/>
                    <a:pt x="38" y="197"/>
                    <a:pt x="38" y="197"/>
                  </a:cubicBezTo>
                  <a:cubicBezTo>
                    <a:pt x="41" y="202"/>
                    <a:pt x="44" y="208"/>
                    <a:pt x="47" y="213"/>
                  </a:cubicBezTo>
                  <a:cubicBezTo>
                    <a:pt x="51" y="214"/>
                    <a:pt x="55" y="215"/>
                    <a:pt x="59" y="215"/>
                  </a:cubicBezTo>
                  <a:cubicBezTo>
                    <a:pt x="101" y="215"/>
                    <a:pt x="117" y="150"/>
                    <a:pt x="122" y="118"/>
                  </a:cubicBezTo>
                  <a:cubicBezTo>
                    <a:pt x="122" y="118"/>
                    <a:pt x="122" y="118"/>
                    <a:pt x="122" y="118"/>
                  </a:cubicBezTo>
                  <a:cubicBezTo>
                    <a:pt x="122" y="118"/>
                    <a:pt x="122" y="118"/>
                    <a:pt x="122" y="118"/>
                  </a:cubicBezTo>
                  <a:cubicBezTo>
                    <a:pt x="122" y="117"/>
                    <a:pt x="122" y="116"/>
                    <a:pt x="122" y="115"/>
                  </a:cubicBezTo>
                  <a:cubicBezTo>
                    <a:pt x="125" y="91"/>
                    <a:pt x="114" y="40"/>
                    <a:pt x="75" y="10"/>
                  </a:cubicBezTo>
                  <a:cubicBezTo>
                    <a:pt x="65" y="3"/>
                    <a:pt x="54" y="0"/>
                    <a:pt x="44" y="0"/>
                  </a:cubicBezTo>
                </a:path>
              </a:pathLst>
            </a:custGeom>
            <a:solidFill>
              <a:srgbClr val="E1E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4" name="Freeform 848">
              <a:extLst>
                <a:ext uri="{FF2B5EF4-FFF2-40B4-BE49-F238E27FC236}">
                  <a16:creationId xmlns:a16="http://schemas.microsoft.com/office/drawing/2014/main" id="{D7D958CC-2BCC-4614-A2AB-6E535527E7F3}"/>
                </a:ext>
              </a:extLst>
            </p:cNvPr>
            <p:cNvSpPr>
              <a:spLocks/>
            </p:cNvSpPr>
            <p:nvPr/>
          </p:nvSpPr>
          <p:spPr bwMode="auto">
            <a:xfrm>
              <a:off x="600" y="678"/>
              <a:ext cx="22" cy="38"/>
            </a:xfrm>
            <a:custGeom>
              <a:avLst/>
              <a:gdLst>
                <a:gd name="T0" fmla="*/ 0 w 9"/>
                <a:gd name="T1" fmla="*/ 0 h 16"/>
                <a:gd name="T2" fmla="*/ 0 w 9"/>
                <a:gd name="T3" fmla="*/ 3 h 16"/>
                <a:gd name="T4" fmla="*/ 2 w 9"/>
                <a:gd name="T5" fmla="*/ 8 h 16"/>
                <a:gd name="T6" fmla="*/ 3 w 9"/>
                <a:gd name="T7" fmla="*/ 6 h 16"/>
                <a:gd name="T8" fmla="*/ 3 w 9"/>
                <a:gd name="T9" fmla="*/ 6 h 16"/>
                <a:gd name="T10" fmla="*/ 8 w 9"/>
                <a:gd name="T11" fmla="*/ 16 h 16"/>
                <a:gd name="T12" fmla="*/ 9 w 9"/>
                <a:gd name="T13" fmla="*/ 16 h 16"/>
                <a:gd name="T14" fmla="*/ 0 w 9"/>
                <a:gd name="T15" fmla="*/ 0 h 16"/>
                <a:gd name="T16" fmla="*/ 0 w 9"/>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6">
                  <a:moveTo>
                    <a:pt x="0" y="0"/>
                  </a:moveTo>
                  <a:cubicBezTo>
                    <a:pt x="0" y="0"/>
                    <a:pt x="0" y="1"/>
                    <a:pt x="0" y="3"/>
                  </a:cubicBezTo>
                  <a:cubicBezTo>
                    <a:pt x="1" y="5"/>
                    <a:pt x="2" y="6"/>
                    <a:pt x="2" y="8"/>
                  </a:cubicBezTo>
                  <a:cubicBezTo>
                    <a:pt x="3" y="7"/>
                    <a:pt x="3" y="6"/>
                    <a:pt x="3" y="6"/>
                  </a:cubicBezTo>
                  <a:cubicBezTo>
                    <a:pt x="3" y="6"/>
                    <a:pt x="3" y="6"/>
                    <a:pt x="3" y="6"/>
                  </a:cubicBezTo>
                  <a:cubicBezTo>
                    <a:pt x="5" y="10"/>
                    <a:pt x="6" y="13"/>
                    <a:pt x="8" y="16"/>
                  </a:cubicBezTo>
                  <a:cubicBezTo>
                    <a:pt x="8" y="16"/>
                    <a:pt x="9" y="16"/>
                    <a:pt x="9" y="16"/>
                  </a:cubicBezTo>
                  <a:cubicBezTo>
                    <a:pt x="6" y="11"/>
                    <a:pt x="3" y="5"/>
                    <a:pt x="0" y="0"/>
                  </a:cubicBezTo>
                  <a:cubicBezTo>
                    <a:pt x="0" y="0"/>
                    <a:pt x="0" y="0"/>
                    <a:pt x="0" y="0"/>
                  </a:cubicBezTo>
                </a:path>
              </a:pathLst>
            </a:custGeom>
            <a:solidFill>
              <a:srgbClr val="D2D0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5" name="Freeform 849">
              <a:extLst>
                <a:ext uri="{FF2B5EF4-FFF2-40B4-BE49-F238E27FC236}">
                  <a16:creationId xmlns:a16="http://schemas.microsoft.com/office/drawing/2014/main" id="{80B01F83-763E-4F4A-813F-2178E449FD5E}"/>
                </a:ext>
              </a:extLst>
            </p:cNvPr>
            <p:cNvSpPr>
              <a:spLocks/>
            </p:cNvSpPr>
            <p:nvPr/>
          </p:nvSpPr>
          <p:spPr bwMode="auto">
            <a:xfrm>
              <a:off x="600" y="685"/>
              <a:ext cx="5" cy="19"/>
            </a:xfrm>
            <a:custGeom>
              <a:avLst/>
              <a:gdLst>
                <a:gd name="T0" fmla="*/ 0 w 2"/>
                <a:gd name="T1" fmla="*/ 0 h 8"/>
                <a:gd name="T2" fmla="*/ 0 w 2"/>
                <a:gd name="T3" fmla="*/ 3 h 8"/>
                <a:gd name="T4" fmla="*/ 2 w 2"/>
                <a:gd name="T5" fmla="*/ 8 h 8"/>
                <a:gd name="T6" fmla="*/ 2 w 2"/>
                <a:gd name="T7" fmla="*/ 5 h 8"/>
                <a:gd name="T8" fmla="*/ 0 w 2"/>
                <a:gd name="T9" fmla="*/ 0 h 8"/>
              </a:gdLst>
              <a:ahLst/>
              <a:cxnLst>
                <a:cxn ang="0">
                  <a:pos x="T0" y="T1"/>
                </a:cxn>
                <a:cxn ang="0">
                  <a:pos x="T2" y="T3"/>
                </a:cxn>
                <a:cxn ang="0">
                  <a:pos x="T4" y="T5"/>
                </a:cxn>
                <a:cxn ang="0">
                  <a:pos x="T6" y="T7"/>
                </a:cxn>
                <a:cxn ang="0">
                  <a:pos x="T8" y="T9"/>
                </a:cxn>
              </a:cxnLst>
              <a:rect l="0" t="0" r="r" b="b"/>
              <a:pathLst>
                <a:path w="2" h="8">
                  <a:moveTo>
                    <a:pt x="0" y="0"/>
                  </a:moveTo>
                  <a:cubicBezTo>
                    <a:pt x="0" y="1"/>
                    <a:pt x="0" y="2"/>
                    <a:pt x="0" y="3"/>
                  </a:cubicBezTo>
                  <a:cubicBezTo>
                    <a:pt x="0" y="5"/>
                    <a:pt x="1" y="6"/>
                    <a:pt x="2" y="8"/>
                  </a:cubicBezTo>
                  <a:cubicBezTo>
                    <a:pt x="2" y="7"/>
                    <a:pt x="2" y="6"/>
                    <a:pt x="2" y="5"/>
                  </a:cubicBezTo>
                  <a:cubicBezTo>
                    <a:pt x="2" y="3"/>
                    <a:pt x="1" y="2"/>
                    <a:pt x="0" y="0"/>
                  </a:cubicBezTo>
                </a:path>
              </a:pathLst>
            </a:custGeom>
            <a:solidFill>
              <a:srgbClr val="C7BA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6" name="Freeform 850">
              <a:extLst>
                <a:ext uri="{FF2B5EF4-FFF2-40B4-BE49-F238E27FC236}">
                  <a16:creationId xmlns:a16="http://schemas.microsoft.com/office/drawing/2014/main" id="{460F1C9D-5AC9-40BA-B2FD-B42C5B6D57EA}"/>
                </a:ext>
              </a:extLst>
            </p:cNvPr>
            <p:cNvSpPr>
              <a:spLocks noEditPoints="1"/>
            </p:cNvSpPr>
            <p:nvPr/>
          </p:nvSpPr>
          <p:spPr bwMode="auto">
            <a:xfrm>
              <a:off x="452" y="232"/>
              <a:ext cx="232" cy="79"/>
            </a:xfrm>
            <a:custGeom>
              <a:avLst/>
              <a:gdLst>
                <a:gd name="T0" fmla="*/ 15 w 97"/>
                <a:gd name="T1" fmla="*/ 9 h 33"/>
                <a:gd name="T2" fmla="*/ 3 w 97"/>
                <a:gd name="T3" fmla="*/ 17 h 33"/>
                <a:gd name="T4" fmla="*/ 3 w 97"/>
                <a:gd name="T5" fmla="*/ 17 h 33"/>
                <a:gd name="T6" fmla="*/ 0 w 97"/>
                <a:gd name="T7" fmla="*/ 13 h 33"/>
                <a:gd name="T8" fmla="*/ 2 w 97"/>
                <a:gd name="T9" fmla="*/ 19 h 33"/>
                <a:gd name="T10" fmla="*/ 3 w 97"/>
                <a:gd name="T11" fmla="*/ 22 h 33"/>
                <a:gd name="T12" fmla="*/ 15 w 97"/>
                <a:gd name="T13" fmla="*/ 9 h 33"/>
                <a:gd name="T14" fmla="*/ 71 w 97"/>
                <a:gd name="T15" fmla="*/ 0 h 33"/>
                <a:gd name="T16" fmla="*/ 23 w 97"/>
                <a:gd name="T17" fmla="*/ 15 h 33"/>
                <a:gd name="T18" fmla="*/ 10 w 97"/>
                <a:gd name="T19" fmla="*/ 33 h 33"/>
                <a:gd name="T20" fmla="*/ 23 w 97"/>
                <a:gd name="T21" fmla="*/ 15 h 33"/>
                <a:gd name="T22" fmla="*/ 71 w 97"/>
                <a:gd name="T23" fmla="*/ 0 h 33"/>
                <a:gd name="T24" fmla="*/ 97 w 97"/>
                <a:gd name="T25" fmla="*/ 8 h 33"/>
                <a:gd name="T26" fmla="*/ 97 w 97"/>
                <a:gd name="T27" fmla="*/ 8 h 33"/>
                <a:gd name="T28" fmla="*/ 97 w 97"/>
                <a:gd name="T29" fmla="*/ 8 h 33"/>
                <a:gd name="T30" fmla="*/ 71 w 97"/>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 h="33">
                  <a:moveTo>
                    <a:pt x="15" y="9"/>
                  </a:moveTo>
                  <a:cubicBezTo>
                    <a:pt x="9" y="13"/>
                    <a:pt x="4" y="17"/>
                    <a:pt x="3" y="17"/>
                  </a:cubicBezTo>
                  <a:cubicBezTo>
                    <a:pt x="3" y="17"/>
                    <a:pt x="3" y="17"/>
                    <a:pt x="3" y="17"/>
                  </a:cubicBezTo>
                  <a:cubicBezTo>
                    <a:pt x="2" y="16"/>
                    <a:pt x="1" y="15"/>
                    <a:pt x="0" y="13"/>
                  </a:cubicBezTo>
                  <a:cubicBezTo>
                    <a:pt x="0" y="15"/>
                    <a:pt x="1" y="17"/>
                    <a:pt x="2" y="19"/>
                  </a:cubicBezTo>
                  <a:cubicBezTo>
                    <a:pt x="2" y="20"/>
                    <a:pt x="3" y="21"/>
                    <a:pt x="3" y="22"/>
                  </a:cubicBezTo>
                  <a:cubicBezTo>
                    <a:pt x="6" y="18"/>
                    <a:pt x="10" y="13"/>
                    <a:pt x="15" y="9"/>
                  </a:cubicBezTo>
                  <a:moveTo>
                    <a:pt x="71" y="0"/>
                  </a:moveTo>
                  <a:cubicBezTo>
                    <a:pt x="54" y="0"/>
                    <a:pt x="36" y="7"/>
                    <a:pt x="23" y="15"/>
                  </a:cubicBezTo>
                  <a:cubicBezTo>
                    <a:pt x="23" y="15"/>
                    <a:pt x="10" y="23"/>
                    <a:pt x="10" y="33"/>
                  </a:cubicBezTo>
                  <a:cubicBezTo>
                    <a:pt x="10" y="23"/>
                    <a:pt x="23" y="15"/>
                    <a:pt x="23" y="15"/>
                  </a:cubicBezTo>
                  <a:cubicBezTo>
                    <a:pt x="36" y="7"/>
                    <a:pt x="54" y="0"/>
                    <a:pt x="71" y="0"/>
                  </a:cubicBezTo>
                  <a:cubicBezTo>
                    <a:pt x="80" y="0"/>
                    <a:pt x="89" y="3"/>
                    <a:pt x="97" y="8"/>
                  </a:cubicBezTo>
                  <a:cubicBezTo>
                    <a:pt x="97" y="8"/>
                    <a:pt x="97" y="8"/>
                    <a:pt x="97" y="8"/>
                  </a:cubicBezTo>
                  <a:cubicBezTo>
                    <a:pt x="97" y="8"/>
                    <a:pt x="97" y="8"/>
                    <a:pt x="97" y="8"/>
                  </a:cubicBezTo>
                  <a:cubicBezTo>
                    <a:pt x="89" y="2"/>
                    <a:pt x="80" y="0"/>
                    <a:pt x="71" y="0"/>
                  </a:cubicBezTo>
                </a:path>
              </a:pathLst>
            </a:custGeom>
            <a:solidFill>
              <a:srgbClr val="E1E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7" name="Freeform 851">
              <a:extLst>
                <a:ext uri="{FF2B5EF4-FFF2-40B4-BE49-F238E27FC236}">
                  <a16:creationId xmlns:a16="http://schemas.microsoft.com/office/drawing/2014/main" id="{8B00CC4C-F4E6-434A-B253-0EEC6EB2A1A9}"/>
                </a:ext>
              </a:extLst>
            </p:cNvPr>
            <p:cNvSpPr>
              <a:spLocks/>
            </p:cNvSpPr>
            <p:nvPr/>
          </p:nvSpPr>
          <p:spPr bwMode="auto">
            <a:xfrm>
              <a:off x="457" y="277"/>
              <a:ext cx="2" cy="8"/>
            </a:xfrm>
            <a:custGeom>
              <a:avLst/>
              <a:gdLst>
                <a:gd name="T0" fmla="*/ 0 w 1"/>
                <a:gd name="T1" fmla="*/ 0 h 3"/>
                <a:gd name="T2" fmla="*/ 1 w 1"/>
                <a:gd name="T3" fmla="*/ 3 h 3"/>
                <a:gd name="T4" fmla="*/ 1 w 1"/>
                <a:gd name="T5" fmla="*/ 3 h 3"/>
                <a:gd name="T6" fmla="*/ 0 w 1"/>
                <a:gd name="T7" fmla="*/ 0 h 3"/>
              </a:gdLst>
              <a:ahLst/>
              <a:cxnLst>
                <a:cxn ang="0">
                  <a:pos x="T0" y="T1"/>
                </a:cxn>
                <a:cxn ang="0">
                  <a:pos x="T2" y="T3"/>
                </a:cxn>
                <a:cxn ang="0">
                  <a:pos x="T4" y="T5"/>
                </a:cxn>
                <a:cxn ang="0">
                  <a:pos x="T6" y="T7"/>
                </a:cxn>
              </a:cxnLst>
              <a:rect l="0" t="0" r="r" b="b"/>
              <a:pathLst>
                <a:path w="1" h="3">
                  <a:moveTo>
                    <a:pt x="0" y="0"/>
                  </a:moveTo>
                  <a:cubicBezTo>
                    <a:pt x="0" y="1"/>
                    <a:pt x="0" y="2"/>
                    <a:pt x="1" y="3"/>
                  </a:cubicBezTo>
                  <a:cubicBezTo>
                    <a:pt x="1" y="3"/>
                    <a:pt x="1" y="3"/>
                    <a:pt x="1" y="3"/>
                  </a:cubicBezTo>
                  <a:cubicBezTo>
                    <a:pt x="1" y="2"/>
                    <a:pt x="0" y="1"/>
                    <a:pt x="0" y="0"/>
                  </a:cubicBezTo>
                </a:path>
              </a:pathLst>
            </a:custGeom>
            <a:solidFill>
              <a:srgbClr val="D2D0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8" name="Freeform 852">
              <a:extLst>
                <a:ext uri="{FF2B5EF4-FFF2-40B4-BE49-F238E27FC236}">
                  <a16:creationId xmlns:a16="http://schemas.microsoft.com/office/drawing/2014/main" id="{129835F8-1E1A-4C10-A15D-D3231A86CC30}"/>
                </a:ext>
              </a:extLst>
            </p:cNvPr>
            <p:cNvSpPr>
              <a:spLocks/>
            </p:cNvSpPr>
            <p:nvPr/>
          </p:nvSpPr>
          <p:spPr bwMode="auto">
            <a:xfrm>
              <a:off x="715" y="277"/>
              <a:ext cx="29" cy="36"/>
            </a:xfrm>
            <a:custGeom>
              <a:avLst/>
              <a:gdLst>
                <a:gd name="T0" fmla="*/ 0 w 12"/>
                <a:gd name="T1" fmla="*/ 0 h 15"/>
                <a:gd name="T2" fmla="*/ 12 w 12"/>
                <a:gd name="T3" fmla="*/ 15 h 15"/>
                <a:gd name="T4" fmla="*/ 8 w 12"/>
                <a:gd name="T5" fmla="*/ 9 h 15"/>
                <a:gd name="T6" fmla="*/ 0 w 12"/>
                <a:gd name="T7" fmla="*/ 0 h 15"/>
              </a:gdLst>
              <a:ahLst/>
              <a:cxnLst>
                <a:cxn ang="0">
                  <a:pos x="T0" y="T1"/>
                </a:cxn>
                <a:cxn ang="0">
                  <a:pos x="T2" y="T3"/>
                </a:cxn>
                <a:cxn ang="0">
                  <a:pos x="T4" y="T5"/>
                </a:cxn>
                <a:cxn ang="0">
                  <a:pos x="T6" y="T7"/>
                </a:cxn>
              </a:cxnLst>
              <a:rect l="0" t="0" r="r" b="b"/>
              <a:pathLst>
                <a:path w="12" h="15">
                  <a:moveTo>
                    <a:pt x="0" y="0"/>
                  </a:moveTo>
                  <a:cubicBezTo>
                    <a:pt x="5" y="5"/>
                    <a:pt x="9" y="10"/>
                    <a:pt x="12" y="15"/>
                  </a:cubicBezTo>
                  <a:cubicBezTo>
                    <a:pt x="11" y="13"/>
                    <a:pt x="9" y="11"/>
                    <a:pt x="8" y="9"/>
                  </a:cubicBezTo>
                  <a:cubicBezTo>
                    <a:pt x="6" y="6"/>
                    <a:pt x="3" y="3"/>
                    <a:pt x="0" y="0"/>
                  </a:cubicBezTo>
                </a:path>
              </a:pathLst>
            </a:custGeom>
            <a:solidFill>
              <a:srgbClr val="E1E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9" name="Freeform 853">
              <a:extLst>
                <a:ext uri="{FF2B5EF4-FFF2-40B4-BE49-F238E27FC236}">
                  <a16:creationId xmlns:a16="http://schemas.microsoft.com/office/drawing/2014/main" id="{B0D7E73C-B1F7-4F4C-935E-49063005DDED}"/>
                </a:ext>
              </a:extLst>
            </p:cNvPr>
            <p:cNvSpPr>
              <a:spLocks noEditPoints="1"/>
            </p:cNvSpPr>
            <p:nvPr/>
          </p:nvSpPr>
          <p:spPr bwMode="auto">
            <a:xfrm>
              <a:off x="476" y="323"/>
              <a:ext cx="2" cy="4"/>
            </a:xfrm>
            <a:custGeom>
              <a:avLst/>
              <a:gdLst>
                <a:gd name="T0" fmla="*/ 1 w 1"/>
                <a:gd name="T1" fmla="*/ 0 h 2"/>
                <a:gd name="T2" fmla="*/ 1 w 1"/>
                <a:gd name="T3" fmla="*/ 2 h 2"/>
                <a:gd name="T4" fmla="*/ 1 w 1"/>
                <a:gd name="T5" fmla="*/ 0 h 2"/>
                <a:gd name="T6" fmla="*/ 0 w 1"/>
                <a:gd name="T7" fmla="*/ 0 h 2"/>
                <a:gd name="T8" fmla="*/ 0 w 1"/>
                <a:gd name="T9" fmla="*/ 0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1" y="1"/>
                    <a:pt x="1" y="2"/>
                    <a:pt x="1" y="2"/>
                  </a:cubicBezTo>
                  <a:cubicBezTo>
                    <a:pt x="1" y="2"/>
                    <a:pt x="1" y="1"/>
                    <a:pt x="1" y="0"/>
                  </a:cubicBezTo>
                  <a:moveTo>
                    <a:pt x="0" y="0"/>
                  </a:moveTo>
                  <a:cubicBezTo>
                    <a:pt x="0" y="0"/>
                    <a:pt x="0" y="0"/>
                    <a:pt x="0" y="0"/>
                  </a:cubicBezTo>
                  <a:cubicBezTo>
                    <a:pt x="0" y="0"/>
                    <a:pt x="0" y="0"/>
                    <a:pt x="0" y="0"/>
                  </a:cubicBezTo>
                </a:path>
              </a:pathLst>
            </a:custGeom>
            <a:solidFill>
              <a:srgbClr val="D2D0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0" name="Freeform 854">
              <a:extLst>
                <a:ext uri="{FF2B5EF4-FFF2-40B4-BE49-F238E27FC236}">
                  <a16:creationId xmlns:a16="http://schemas.microsoft.com/office/drawing/2014/main" id="{2175DF65-8ED2-49DC-9CFC-31881222860F}"/>
                </a:ext>
              </a:extLst>
            </p:cNvPr>
            <p:cNvSpPr>
              <a:spLocks noEditPoints="1"/>
            </p:cNvSpPr>
            <p:nvPr/>
          </p:nvSpPr>
          <p:spPr bwMode="auto">
            <a:xfrm>
              <a:off x="600" y="694"/>
              <a:ext cx="65" cy="160"/>
            </a:xfrm>
            <a:custGeom>
              <a:avLst/>
              <a:gdLst>
                <a:gd name="T0" fmla="*/ 22 w 27"/>
                <a:gd name="T1" fmla="*/ 64 h 67"/>
                <a:gd name="T2" fmla="*/ 22 w 27"/>
                <a:gd name="T3" fmla="*/ 64 h 67"/>
                <a:gd name="T4" fmla="*/ 23 w 27"/>
                <a:gd name="T5" fmla="*/ 66 h 67"/>
                <a:gd name="T6" fmla="*/ 25 w 27"/>
                <a:gd name="T7" fmla="*/ 67 h 67"/>
                <a:gd name="T8" fmla="*/ 27 w 27"/>
                <a:gd name="T9" fmla="*/ 67 h 67"/>
                <a:gd name="T10" fmla="*/ 27 w 27"/>
                <a:gd name="T11" fmla="*/ 67 h 67"/>
                <a:gd name="T12" fmla="*/ 25 w 27"/>
                <a:gd name="T13" fmla="*/ 67 h 67"/>
                <a:gd name="T14" fmla="*/ 23 w 27"/>
                <a:gd name="T15" fmla="*/ 66 h 67"/>
                <a:gd name="T16" fmla="*/ 22 w 27"/>
                <a:gd name="T17" fmla="*/ 64 h 67"/>
                <a:gd name="T18" fmla="*/ 0 w 27"/>
                <a:gd name="T19" fmla="*/ 0 h 67"/>
                <a:gd name="T20" fmla="*/ 15 w 27"/>
                <a:gd name="T21" fmla="*/ 52 h 67"/>
                <a:gd name="T22" fmla="*/ 14 w 27"/>
                <a:gd name="T23" fmla="*/ 50 h 67"/>
                <a:gd name="T24" fmla="*/ 1 w 27"/>
                <a:gd name="T25" fmla="*/ 13 h 67"/>
                <a:gd name="T26" fmla="*/ 3 w 27"/>
                <a:gd name="T27" fmla="*/ 13 h 67"/>
                <a:gd name="T28" fmla="*/ 2 w 27"/>
                <a:gd name="T29" fmla="*/ 6 h 67"/>
                <a:gd name="T30" fmla="*/ 0 w 27"/>
                <a:gd name="T3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67">
                  <a:moveTo>
                    <a:pt x="22" y="64"/>
                  </a:moveTo>
                  <a:cubicBezTo>
                    <a:pt x="22" y="64"/>
                    <a:pt x="22" y="64"/>
                    <a:pt x="22" y="64"/>
                  </a:cubicBezTo>
                  <a:cubicBezTo>
                    <a:pt x="22" y="65"/>
                    <a:pt x="23" y="65"/>
                    <a:pt x="23" y="66"/>
                  </a:cubicBezTo>
                  <a:cubicBezTo>
                    <a:pt x="24" y="67"/>
                    <a:pt x="24" y="67"/>
                    <a:pt x="25" y="67"/>
                  </a:cubicBezTo>
                  <a:cubicBezTo>
                    <a:pt x="25" y="67"/>
                    <a:pt x="26" y="67"/>
                    <a:pt x="27" y="67"/>
                  </a:cubicBezTo>
                  <a:cubicBezTo>
                    <a:pt x="27" y="67"/>
                    <a:pt x="27" y="67"/>
                    <a:pt x="27" y="67"/>
                  </a:cubicBezTo>
                  <a:cubicBezTo>
                    <a:pt x="26" y="67"/>
                    <a:pt x="25" y="67"/>
                    <a:pt x="25" y="67"/>
                  </a:cubicBezTo>
                  <a:cubicBezTo>
                    <a:pt x="24" y="67"/>
                    <a:pt x="24" y="67"/>
                    <a:pt x="23" y="66"/>
                  </a:cubicBezTo>
                  <a:cubicBezTo>
                    <a:pt x="23" y="65"/>
                    <a:pt x="22" y="65"/>
                    <a:pt x="22" y="64"/>
                  </a:cubicBezTo>
                  <a:moveTo>
                    <a:pt x="0" y="0"/>
                  </a:moveTo>
                  <a:cubicBezTo>
                    <a:pt x="0" y="9"/>
                    <a:pt x="2" y="28"/>
                    <a:pt x="15" y="52"/>
                  </a:cubicBezTo>
                  <a:cubicBezTo>
                    <a:pt x="14" y="51"/>
                    <a:pt x="14" y="51"/>
                    <a:pt x="14" y="50"/>
                  </a:cubicBezTo>
                  <a:cubicBezTo>
                    <a:pt x="8" y="38"/>
                    <a:pt x="3" y="24"/>
                    <a:pt x="1" y="13"/>
                  </a:cubicBezTo>
                  <a:cubicBezTo>
                    <a:pt x="1" y="13"/>
                    <a:pt x="2" y="13"/>
                    <a:pt x="3" y="13"/>
                  </a:cubicBezTo>
                  <a:cubicBezTo>
                    <a:pt x="3" y="11"/>
                    <a:pt x="2" y="8"/>
                    <a:pt x="2" y="6"/>
                  </a:cubicBezTo>
                  <a:cubicBezTo>
                    <a:pt x="1" y="4"/>
                    <a:pt x="0" y="2"/>
                    <a:pt x="0" y="0"/>
                  </a:cubicBezTo>
                </a:path>
              </a:pathLst>
            </a:custGeom>
            <a:solidFill>
              <a:srgbClr val="C7BA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1" name="Freeform 855">
              <a:extLst>
                <a:ext uri="{FF2B5EF4-FFF2-40B4-BE49-F238E27FC236}">
                  <a16:creationId xmlns:a16="http://schemas.microsoft.com/office/drawing/2014/main" id="{FF000D28-2135-4DCF-9078-CBC6107FC4AF}"/>
                </a:ext>
              </a:extLst>
            </p:cNvPr>
            <p:cNvSpPr>
              <a:spLocks noEditPoints="1"/>
            </p:cNvSpPr>
            <p:nvPr/>
          </p:nvSpPr>
          <p:spPr bwMode="auto">
            <a:xfrm>
              <a:off x="600" y="692"/>
              <a:ext cx="53" cy="155"/>
            </a:xfrm>
            <a:custGeom>
              <a:avLst/>
              <a:gdLst>
                <a:gd name="T0" fmla="*/ 14 w 22"/>
                <a:gd name="T1" fmla="*/ 51 h 65"/>
                <a:gd name="T2" fmla="*/ 15 w 22"/>
                <a:gd name="T3" fmla="*/ 53 h 65"/>
                <a:gd name="T4" fmla="*/ 22 w 22"/>
                <a:gd name="T5" fmla="*/ 65 h 65"/>
                <a:gd name="T6" fmla="*/ 22 w 22"/>
                <a:gd name="T7" fmla="*/ 65 h 65"/>
                <a:gd name="T8" fmla="*/ 14 w 22"/>
                <a:gd name="T9" fmla="*/ 51 h 65"/>
                <a:gd name="T10" fmla="*/ 0 w 22"/>
                <a:gd name="T11" fmla="*/ 0 h 65"/>
                <a:gd name="T12" fmla="*/ 0 w 22"/>
                <a:gd name="T13" fmla="*/ 1 h 65"/>
                <a:gd name="T14" fmla="*/ 2 w 22"/>
                <a:gd name="T15" fmla="*/ 7 h 65"/>
                <a:gd name="T16" fmla="*/ 2 w 22"/>
                <a:gd name="T17" fmla="*/ 5 h 65"/>
                <a:gd name="T18" fmla="*/ 0 w 22"/>
                <a:gd name="T1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65">
                  <a:moveTo>
                    <a:pt x="14" y="51"/>
                  </a:moveTo>
                  <a:cubicBezTo>
                    <a:pt x="14" y="52"/>
                    <a:pt x="14" y="52"/>
                    <a:pt x="15" y="53"/>
                  </a:cubicBezTo>
                  <a:cubicBezTo>
                    <a:pt x="17" y="57"/>
                    <a:pt x="19" y="61"/>
                    <a:pt x="22" y="65"/>
                  </a:cubicBezTo>
                  <a:cubicBezTo>
                    <a:pt x="22" y="65"/>
                    <a:pt x="22" y="65"/>
                    <a:pt x="22" y="65"/>
                  </a:cubicBezTo>
                  <a:cubicBezTo>
                    <a:pt x="19" y="61"/>
                    <a:pt x="17" y="56"/>
                    <a:pt x="14" y="51"/>
                  </a:cubicBezTo>
                  <a:moveTo>
                    <a:pt x="0" y="0"/>
                  </a:moveTo>
                  <a:cubicBezTo>
                    <a:pt x="0" y="0"/>
                    <a:pt x="0" y="1"/>
                    <a:pt x="0" y="1"/>
                  </a:cubicBezTo>
                  <a:cubicBezTo>
                    <a:pt x="0" y="3"/>
                    <a:pt x="1" y="5"/>
                    <a:pt x="2" y="7"/>
                  </a:cubicBezTo>
                  <a:cubicBezTo>
                    <a:pt x="2" y="7"/>
                    <a:pt x="2" y="6"/>
                    <a:pt x="2" y="5"/>
                  </a:cubicBezTo>
                  <a:cubicBezTo>
                    <a:pt x="1" y="3"/>
                    <a:pt x="0" y="2"/>
                    <a:pt x="0" y="0"/>
                  </a:cubicBezTo>
                </a:path>
              </a:pathLst>
            </a:custGeom>
            <a:solidFill>
              <a:srgbClr val="CBC1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2" name="Freeform 856">
              <a:extLst>
                <a:ext uri="{FF2B5EF4-FFF2-40B4-BE49-F238E27FC236}">
                  <a16:creationId xmlns:a16="http://schemas.microsoft.com/office/drawing/2014/main" id="{902B0C38-220B-415E-B912-8E194935775A}"/>
                </a:ext>
              </a:extLst>
            </p:cNvPr>
            <p:cNvSpPr>
              <a:spLocks noEditPoints="1"/>
            </p:cNvSpPr>
            <p:nvPr/>
          </p:nvSpPr>
          <p:spPr bwMode="auto">
            <a:xfrm>
              <a:off x="655" y="254"/>
              <a:ext cx="175" cy="598"/>
            </a:xfrm>
            <a:custGeom>
              <a:avLst/>
              <a:gdLst>
                <a:gd name="T0" fmla="*/ 70 w 73"/>
                <a:gd name="T1" fmla="*/ 135 h 251"/>
                <a:gd name="T2" fmla="*/ 39 w 73"/>
                <a:gd name="T3" fmla="*/ 209 h 251"/>
                <a:gd name="T4" fmla="*/ 5 w 73"/>
                <a:gd name="T5" fmla="*/ 250 h 251"/>
                <a:gd name="T6" fmla="*/ 5 w 73"/>
                <a:gd name="T7" fmla="*/ 251 h 251"/>
                <a:gd name="T8" fmla="*/ 70 w 73"/>
                <a:gd name="T9" fmla="*/ 135 h 251"/>
                <a:gd name="T10" fmla="*/ 43 w 73"/>
                <a:gd name="T11" fmla="*/ 0 h 251"/>
                <a:gd name="T12" fmla="*/ 65 w 73"/>
                <a:gd name="T13" fmla="*/ 104 h 251"/>
                <a:gd name="T14" fmla="*/ 63 w 73"/>
                <a:gd name="T15" fmla="*/ 114 h 251"/>
                <a:gd name="T16" fmla="*/ 0 w 73"/>
                <a:gd name="T17" fmla="*/ 211 h 251"/>
                <a:gd name="T18" fmla="*/ 8 w 73"/>
                <a:gd name="T19" fmla="*/ 215 h 251"/>
                <a:gd name="T20" fmla="*/ 69 w 73"/>
                <a:gd name="T21" fmla="*/ 104 h 251"/>
                <a:gd name="T22" fmla="*/ 60 w 73"/>
                <a:gd name="T23" fmla="*/ 25 h 251"/>
                <a:gd name="T24" fmla="*/ 61 w 73"/>
                <a:gd name="T25" fmla="*/ 27 h 251"/>
                <a:gd name="T26" fmla="*/ 71 w 73"/>
                <a:gd name="T27" fmla="*/ 54 h 251"/>
                <a:gd name="T28" fmla="*/ 61 w 73"/>
                <a:gd name="T29" fmla="*/ 26 h 251"/>
                <a:gd name="T30" fmla="*/ 61 w 73"/>
                <a:gd name="T31" fmla="*/ 26 h 251"/>
                <a:gd name="T32" fmla="*/ 43 w 73"/>
                <a:gd name="T33"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251">
                  <a:moveTo>
                    <a:pt x="70" y="135"/>
                  </a:moveTo>
                  <a:cubicBezTo>
                    <a:pt x="61" y="168"/>
                    <a:pt x="46" y="196"/>
                    <a:pt x="39" y="209"/>
                  </a:cubicBezTo>
                  <a:cubicBezTo>
                    <a:pt x="24" y="234"/>
                    <a:pt x="11" y="248"/>
                    <a:pt x="5" y="250"/>
                  </a:cubicBezTo>
                  <a:cubicBezTo>
                    <a:pt x="5" y="250"/>
                    <a:pt x="5" y="251"/>
                    <a:pt x="5" y="251"/>
                  </a:cubicBezTo>
                  <a:cubicBezTo>
                    <a:pt x="20" y="243"/>
                    <a:pt x="55" y="192"/>
                    <a:pt x="70" y="135"/>
                  </a:cubicBezTo>
                  <a:moveTo>
                    <a:pt x="43" y="0"/>
                  </a:moveTo>
                  <a:cubicBezTo>
                    <a:pt x="65" y="34"/>
                    <a:pt x="71" y="73"/>
                    <a:pt x="65" y="104"/>
                  </a:cubicBezTo>
                  <a:cubicBezTo>
                    <a:pt x="64" y="107"/>
                    <a:pt x="63" y="110"/>
                    <a:pt x="63" y="114"/>
                  </a:cubicBezTo>
                  <a:cubicBezTo>
                    <a:pt x="56" y="179"/>
                    <a:pt x="17" y="206"/>
                    <a:pt x="0" y="211"/>
                  </a:cubicBezTo>
                  <a:cubicBezTo>
                    <a:pt x="2" y="213"/>
                    <a:pt x="5" y="214"/>
                    <a:pt x="8" y="215"/>
                  </a:cubicBezTo>
                  <a:cubicBezTo>
                    <a:pt x="51" y="201"/>
                    <a:pt x="66" y="121"/>
                    <a:pt x="69" y="104"/>
                  </a:cubicBezTo>
                  <a:cubicBezTo>
                    <a:pt x="73" y="78"/>
                    <a:pt x="69" y="50"/>
                    <a:pt x="60" y="25"/>
                  </a:cubicBezTo>
                  <a:cubicBezTo>
                    <a:pt x="60" y="26"/>
                    <a:pt x="60" y="26"/>
                    <a:pt x="61" y="27"/>
                  </a:cubicBezTo>
                  <a:cubicBezTo>
                    <a:pt x="66" y="36"/>
                    <a:pt x="69" y="45"/>
                    <a:pt x="71" y="54"/>
                  </a:cubicBezTo>
                  <a:cubicBezTo>
                    <a:pt x="69" y="44"/>
                    <a:pt x="66" y="35"/>
                    <a:pt x="61" y="26"/>
                  </a:cubicBezTo>
                  <a:cubicBezTo>
                    <a:pt x="61" y="26"/>
                    <a:pt x="61" y="26"/>
                    <a:pt x="61" y="26"/>
                  </a:cubicBezTo>
                  <a:cubicBezTo>
                    <a:pt x="55" y="16"/>
                    <a:pt x="49" y="7"/>
                    <a:pt x="43" y="0"/>
                  </a:cubicBezTo>
                </a:path>
              </a:pathLst>
            </a:custGeom>
            <a:solidFill>
              <a:srgbClr val="CCC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3" name="Freeform 857">
              <a:extLst>
                <a:ext uri="{FF2B5EF4-FFF2-40B4-BE49-F238E27FC236}">
                  <a16:creationId xmlns:a16="http://schemas.microsoft.com/office/drawing/2014/main" id="{720D0BF1-EDA3-417A-BBFC-9ED3C42B7A3D}"/>
                </a:ext>
              </a:extLst>
            </p:cNvPr>
            <p:cNvSpPr>
              <a:spLocks/>
            </p:cNvSpPr>
            <p:nvPr/>
          </p:nvSpPr>
          <p:spPr bwMode="auto">
            <a:xfrm>
              <a:off x="663" y="847"/>
              <a:ext cx="4" cy="7"/>
            </a:xfrm>
            <a:custGeom>
              <a:avLst/>
              <a:gdLst>
                <a:gd name="T0" fmla="*/ 0 w 2"/>
                <a:gd name="T1" fmla="*/ 0 h 3"/>
                <a:gd name="T2" fmla="*/ 1 w 2"/>
                <a:gd name="T3" fmla="*/ 3 h 3"/>
                <a:gd name="T4" fmla="*/ 2 w 2"/>
                <a:gd name="T5" fmla="*/ 2 h 3"/>
                <a:gd name="T6" fmla="*/ 2 w 2"/>
                <a:gd name="T7" fmla="*/ 1 h 3"/>
                <a:gd name="T8" fmla="*/ 1 w 2"/>
                <a:gd name="T9" fmla="*/ 1 h 3"/>
                <a:gd name="T10" fmla="*/ 1 w 2"/>
                <a:gd name="T11" fmla="*/ 1 h 3"/>
                <a:gd name="T12" fmla="*/ 1 w 2"/>
                <a:gd name="T13" fmla="*/ 1 h 3"/>
                <a:gd name="T14" fmla="*/ 0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0"/>
                  </a:moveTo>
                  <a:cubicBezTo>
                    <a:pt x="0" y="1"/>
                    <a:pt x="0" y="2"/>
                    <a:pt x="1" y="3"/>
                  </a:cubicBezTo>
                  <a:cubicBezTo>
                    <a:pt x="1" y="3"/>
                    <a:pt x="2" y="2"/>
                    <a:pt x="2" y="2"/>
                  </a:cubicBezTo>
                  <a:cubicBezTo>
                    <a:pt x="2" y="2"/>
                    <a:pt x="2" y="1"/>
                    <a:pt x="2" y="1"/>
                  </a:cubicBezTo>
                  <a:cubicBezTo>
                    <a:pt x="2" y="1"/>
                    <a:pt x="1" y="1"/>
                    <a:pt x="1" y="1"/>
                  </a:cubicBezTo>
                  <a:cubicBezTo>
                    <a:pt x="1" y="1"/>
                    <a:pt x="1" y="1"/>
                    <a:pt x="1" y="1"/>
                  </a:cubicBezTo>
                  <a:cubicBezTo>
                    <a:pt x="1" y="1"/>
                    <a:pt x="1" y="1"/>
                    <a:pt x="1" y="1"/>
                  </a:cubicBezTo>
                  <a:cubicBezTo>
                    <a:pt x="1" y="1"/>
                    <a:pt x="0" y="0"/>
                    <a:pt x="0" y="0"/>
                  </a:cubicBezTo>
                </a:path>
              </a:pathLst>
            </a:custGeom>
            <a:solidFill>
              <a:srgbClr val="BFB9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4" name="Freeform 858">
              <a:extLst>
                <a:ext uri="{FF2B5EF4-FFF2-40B4-BE49-F238E27FC236}">
                  <a16:creationId xmlns:a16="http://schemas.microsoft.com/office/drawing/2014/main" id="{033A271D-CD66-49C7-9B1B-8F90E0246DA5}"/>
                </a:ext>
              </a:extLst>
            </p:cNvPr>
            <p:cNvSpPr>
              <a:spLocks noEditPoints="1"/>
            </p:cNvSpPr>
            <p:nvPr/>
          </p:nvSpPr>
          <p:spPr bwMode="auto">
            <a:xfrm>
              <a:off x="603" y="725"/>
              <a:ext cx="62" cy="129"/>
            </a:xfrm>
            <a:custGeom>
              <a:avLst/>
              <a:gdLst>
                <a:gd name="T0" fmla="*/ 19 w 26"/>
                <a:gd name="T1" fmla="*/ 42 h 54"/>
                <a:gd name="T2" fmla="*/ 21 w 26"/>
                <a:gd name="T3" fmla="*/ 51 h 54"/>
                <a:gd name="T4" fmla="*/ 22 w 26"/>
                <a:gd name="T5" fmla="*/ 53 h 54"/>
                <a:gd name="T6" fmla="*/ 24 w 26"/>
                <a:gd name="T7" fmla="*/ 54 h 54"/>
                <a:gd name="T8" fmla="*/ 26 w 26"/>
                <a:gd name="T9" fmla="*/ 54 h 54"/>
                <a:gd name="T10" fmla="*/ 25 w 26"/>
                <a:gd name="T11" fmla="*/ 51 h 54"/>
                <a:gd name="T12" fmla="*/ 21 w 26"/>
                <a:gd name="T13" fmla="*/ 44 h 54"/>
                <a:gd name="T14" fmla="*/ 19 w 26"/>
                <a:gd name="T15" fmla="*/ 42 h 54"/>
                <a:gd name="T16" fmla="*/ 0 w 26"/>
                <a:gd name="T17" fmla="*/ 0 h 54"/>
                <a:gd name="T18" fmla="*/ 13 w 26"/>
                <a:gd name="T19" fmla="*/ 37 h 54"/>
                <a:gd name="T20" fmla="*/ 12 w 26"/>
                <a:gd name="T21" fmla="*/ 32 h 54"/>
                <a:gd name="T22" fmla="*/ 2 w 26"/>
                <a:gd name="T23" fmla="*/ 0 h 54"/>
                <a:gd name="T24" fmla="*/ 0 w 26"/>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54">
                  <a:moveTo>
                    <a:pt x="19" y="42"/>
                  </a:moveTo>
                  <a:cubicBezTo>
                    <a:pt x="20" y="45"/>
                    <a:pt x="20" y="48"/>
                    <a:pt x="21" y="51"/>
                  </a:cubicBezTo>
                  <a:cubicBezTo>
                    <a:pt x="21" y="52"/>
                    <a:pt x="22" y="52"/>
                    <a:pt x="22" y="53"/>
                  </a:cubicBezTo>
                  <a:cubicBezTo>
                    <a:pt x="23" y="54"/>
                    <a:pt x="23" y="54"/>
                    <a:pt x="24" y="54"/>
                  </a:cubicBezTo>
                  <a:cubicBezTo>
                    <a:pt x="24" y="54"/>
                    <a:pt x="25" y="54"/>
                    <a:pt x="26" y="54"/>
                  </a:cubicBezTo>
                  <a:cubicBezTo>
                    <a:pt x="25" y="53"/>
                    <a:pt x="25" y="52"/>
                    <a:pt x="25" y="51"/>
                  </a:cubicBezTo>
                  <a:cubicBezTo>
                    <a:pt x="24" y="49"/>
                    <a:pt x="22" y="46"/>
                    <a:pt x="21" y="44"/>
                  </a:cubicBezTo>
                  <a:cubicBezTo>
                    <a:pt x="20" y="43"/>
                    <a:pt x="20" y="42"/>
                    <a:pt x="19" y="42"/>
                  </a:cubicBezTo>
                  <a:moveTo>
                    <a:pt x="0" y="0"/>
                  </a:moveTo>
                  <a:cubicBezTo>
                    <a:pt x="2" y="11"/>
                    <a:pt x="7" y="25"/>
                    <a:pt x="13" y="37"/>
                  </a:cubicBezTo>
                  <a:cubicBezTo>
                    <a:pt x="13" y="35"/>
                    <a:pt x="13" y="33"/>
                    <a:pt x="12" y="32"/>
                  </a:cubicBezTo>
                  <a:cubicBezTo>
                    <a:pt x="6" y="20"/>
                    <a:pt x="3" y="9"/>
                    <a:pt x="2" y="0"/>
                  </a:cubicBezTo>
                  <a:cubicBezTo>
                    <a:pt x="1" y="0"/>
                    <a:pt x="0" y="0"/>
                    <a:pt x="0" y="0"/>
                  </a:cubicBezTo>
                </a:path>
              </a:pathLst>
            </a:custGeom>
            <a:solidFill>
              <a:srgbClr val="B6A6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5" name="Freeform 859">
              <a:extLst>
                <a:ext uri="{FF2B5EF4-FFF2-40B4-BE49-F238E27FC236}">
                  <a16:creationId xmlns:a16="http://schemas.microsoft.com/office/drawing/2014/main" id="{D333C3CD-92AE-40DD-82D0-8DAC605A16EB}"/>
                </a:ext>
              </a:extLst>
            </p:cNvPr>
            <p:cNvSpPr>
              <a:spLocks/>
            </p:cNvSpPr>
            <p:nvPr/>
          </p:nvSpPr>
          <p:spPr bwMode="auto">
            <a:xfrm>
              <a:off x="631" y="802"/>
              <a:ext cx="22" cy="45"/>
            </a:xfrm>
            <a:custGeom>
              <a:avLst/>
              <a:gdLst>
                <a:gd name="T0" fmla="*/ 0 w 9"/>
                <a:gd name="T1" fmla="*/ 0 h 19"/>
                <a:gd name="T2" fmla="*/ 1 w 9"/>
                <a:gd name="T3" fmla="*/ 5 h 19"/>
                <a:gd name="T4" fmla="*/ 9 w 9"/>
                <a:gd name="T5" fmla="*/ 19 h 19"/>
                <a:gd name="T6" fmla="*/ 7 w 9"/>
                <a:gd name="T7" fmla="*/ 10 h 19"/>
                <a:gd name="T8" fmla="*/ 0 w 9"/>
                <a:gd name="T9" fmla="*/ 0 h 19"/>
              </a:gdLst>
              <a:ahLst/>
              <a:cxnLst>
                <a:cxn ang="0">
                  <a:pos x="T0" y="T1"/>
                </a:cxn>
                <a:cxn ang="0">
                  <a:pos x="T2" y="T3"/>
                </a:cxn>
                <a:cxn ang="0">
                  <a:pos x="T4" y="T5"/>
                </a:cxn>
                <a:cxn ang="0">
                  <a:pos x="T6" y="T7"/>
                </a:cxn>
                <a:cxn ang="0">
                  <a:pos x="T8" y="T9"/>
                </a:cxn>
              </a:cxnLst>
              <a:rect l="0" t="0" r="r" b="b"/>
              <a:pathLst>
                <a:path w="9" h="19">
                  <a:moveTo>
                    <a:pt x="0" y="0"/>
                  </a:moveTo>
                  <a:cubicBezTo>
                    <a:pt x="1" y="1"/>
                    <a:pt x="1" y="3"/>
                    <a:pt x="1" y="5"/>
                  </a:cubicBezTo>
                  <a:cubicBezTo>
                    <a:pt x="4" y="10"/>
                    <a:pt x="6" y="15"/>
                    <a:pt x="9" y="19"/>
                  </a:cubicBezTo>
                  <a:cubicBezTo>
                    <a:pt x="8" y="16"/>
                    <a:pt x="8" y="13"/>
                    <a:pt x="7" y="10"/>
                  </a:cubicBezTo>
                  <a:cubicBezTo>
                    <a:pt x="4" y="6"/>
                    <a:pt x="2" y="3"/>
                    <a:pt x="0" y="0"/>
                  </a:cubicBezTo>
                </a:path>
              </a:pathLst>
            </a:custGeom>
            <a:solidFill>
              <a:srgbClr val="B9AC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6" name="Freeform 860">
              <a:extLst>
                <a:ext uri="{FF2B5EF4-FFF2-40B4-BE49-F238E27FC236}">
                  <a16:creationId xmlns:a16="http://schemas.microsoft.com/office/drawing/2014/main" id="{2EB1BBAE-B730-46D5-8FFD-27091E7E1A7C}"/>
                </a:ext>
              </a:extLst>
            </p:cNvPr>
            <p:cNvSpPr>
              <a:spLocks/>
            </p:cNvSpPr>
            <p:nvPr/>
          </p:nvSpPr>
          <p:spPr bwMode="auto">
            <a:xfrm>
              <a:off x="684" y="251"/>
              <a:ext cx="31" cy="26"/>
            </a:xfrm>
            <a:custGeom>
              <a:avLst/>
              <a:gdLst>
                <a:gd name="T0" fmla="*/ 0 w 13"/>
                <a:gd name="T1" fmla="*/ 0 h 11"/>
                <a:gd name="T2" fmla="*/ 13 w 13"/>
                <a:gd name="T3" fmla="*/ 11 h 11"/>
                <a:gd name="T4" fmla="*/ 0 w 13"/>
                <a:gd name="T5" fmla="*/ 0 h 11"/>
              </a:gdLst>
              <a:ahLst/>
              <a:cxnLst>
                <a:cxn ang="0">
                  <a:pos x="T0" y="T1"/>
                </a:cxn>
                <a:cxn ang="0">
                  <a:pos x="T2" y="T3"/>
                </a:cxn>
                <a:cxn ang="0">
                  <a:pos x="T4" y="T5"/>
                </a:cxn>
              </a:cxnLst>
              <a:rect l="0" t="0" r="r" b="b"/>
              <a:pathLst>
                <a:path w="13" h="11">
                  <a:moveTo>
                    <a:pt x="0" y="0"/>
                  </a:moveTo>
                  <a:cubicBezTo>
                    <a:pt x="5" y="4"/>
                    <a:pt x="10" y="8"/>
                    <a:pt x="13" y="11"/>
                  </a:cubicBezTo>
                  <a:cubicBezTo>
                    <a:pt x="9" y="7"/>
                    <a:pt x="5" y="3"/>
                    <a:pt x="0" y="0"/>
                  </a:cubicBezTo>
                </a:path>
              </a:pathLst>
            </a:custGeom>
            <a:solidFill>
              <a:srgbClr val="E7E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7" name="Freeform 861">
              <a:extLst>
                <a:ext uri="{FF2B5EF4-FFF2-40B4-BE49-F238E27FC236}">
                  <a16:creationId xmlns:a16="http://schemas.microsoft.com/office/drawing/2014/main" id="{08E7DB2E-5D6B-4FDE-855A-D03285BF152F}"/>
                </a:ext>
              </a:extLst>
            </p:cNvPr>
            <p:cNvSpPr>
              <a:spLocks noEditPoints="1"/>
            </p:cNvSpPr>
            <p:nvPr/>
          </p:nvSpPr>
          <p:spPr bwMode="auto">
            <a:xfrm>
              <a:off x="476" y="323"/>
              <a:ext cx="2" cy="7"/>
            </a:xfrm>
            <a:custGeom>
              <a:avLst/>
              <a:gdLst>
                <a:gd name="T0" fmla="*/ 1 w 1"/>
                <a:gd name="T1" fmla="*/ 2 h 3"/>
                <a:gd name="T2" fmla="*/ 1 w 1"/>
                <a:gd name="T3" fmla="*/ 3 h 3"/>
                <a:gd name="T4" fmla="*/ 0 w 1"/>
                <a:gd name="T5" fmla="*/ 2 h 3"/>
                <a:gd name="T6" fmla="*/ 0 w 1"/>
                <a:gd name="T7" fmla="*/ 2 h 3"/>
                <a:gd name="T8" fmla="*/ 1 w 1"/>
                <a:gd name="T9" fmla="*/ 3 h 3"/>
                <a:gd name="T10" fmla="*/ 1 w 1"/>
                <a:gd name="T11" fmla="*/ 2 h 3"/>
                <a:gd name="T12" fmla="*/ 0 w 1"/>
                <a:gd name="T13" fmla="*/ 0 h 3"/>
                <a:gd name="T14" fmla="*/ 1 w 1"/>
                <a:gd name="T15" fmla="*/ 0 h 3"/>
                <a:gd name="T16" fmla="*/ 0 w 1"/>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1" y="2"/>
                  </a:moveTo>
                  <a:cubicBezTo>
                    <a:pt x="1" y="3"/>
                    <a:pt x="1" y="3"/>
                    <a:pt x="1" y="3"/>
                  </a:cubicBezTo>
                  <a:cubicBezTo>
                    <a:pt x="1" y="3"/>
                    <a:pt x="0" y="3"/>
                    <a:pt x="0" y="2"/>
                  </a:cubicBezTo>
                  <a:cubicBezTo>
                    <a:pt x="0" y="2"/>
                    <a:pt x="0" y="2"/>
                    <a:pt x="0" y="2"/>
                  </a:cubicBezTo>
                  <a:cubicBezTo>
                    <a:pt x="0" y="3"/>
                    <a:pt x="1" y="3"/>
                    <a:pt x="1" y="3"/>
                  </a:cubicBezTo>
                  <a:cubicBezTo>
                    <a:pt x="1" y="3"/>
                    <a:pt x="1" y="3"/>
                    <a:pt x="1" y="2"/>
                  </a:cubicBezTo>
                  <a:moveTo>
                    <a:pt x="0" y="0"/>
                  </a:moveTo>
                  <a:cubicBezTo>
                    <a:pt x="1" y="0"/>
                    <a:pt x="1" y="0"/>
                    <a:pt x="1" y="0"/>
                  </a:cubicBezTo>
                  <a:cubicBezTo>
                    <a:pt x="1" y="0"/>
                    <a:pt x="1" y="0"/>
                    <a:pt x="0" y="0"/>
                  </a:cubicBezTo>
                </a:path>
              </a:pathLst>
            </a:custGeom>
            <a:solidFill>
              <a:srgbClr val="BDB4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8" name="Freeform 862">
              <a:extLst>
                <a:ext uri="{FF2B5EF4-FFF2-40B4-BE49-F238E27FC236}">
                  <a16:creationId xmlns:a16="http://schemas.microsoft.com/office/drawing/2014/main" id="{9ABC7065-BDE3-4478-90B9-4264FBB572D1}"/>
                </a:ext>
              </a:extLst>
            </p:cNvPr>
            <p:cNvSpPr>
              <a:spLocks/>
            </p:cNvSpPr>
            <p:nvPr/>
          </p:nvSpPr>
          <p:spPr bwMode="auto">
            <a:xfrm>
              <a:off x="459" y="218"/>
              <a:ext cx="275" cy="102"/>
            </a:xfrm>
            <a:custGeom>
              <a:avLst/>
              <a:gdLst>
                <a:gd name="T0" fmla="*/ 64 w 115"/>
                <a:gd name="T1" fmla="*/ 0 h 43"/>
                <a:gd name="T2" fmla="*/ 61 w 115"/>
                <a:gd name="T3" fmla="*/ 0 h 43"/>
                <a:gd name="T4" fmla="*/ 21 w 115"/>
                <a:gd name="T5" fmla="*/ 10 h 43"/>
                <a:gd name="T6" fmla="*/ 12 w 115"/>
                <a:gd name="T7" fmla="*/ 15 h 43"/>
                <a:gd name="T8" fmla="*/ 0 w 115"/>
                <a:gd name="T9" fmla="*/ 28 h 43"/>
                <a:gd name="T10" fmla="*/ 1 w 115"/>
                <a:gd name="T11" fmla="*/ 30 h 43"/>
                <a:gd name="T12" fmla="*/ 2 w 115"/>
                <a:gd name="T13" fmla="*/ 31 h 43"/>
                <a:gd name="T14" fmla="*/ 64 w 115"/>
                <a:gd name="T15" fmla="*/ 3 h 43"/>
                <a:gd name="T16" fmla="*/ 5 w 115"/>
                <a:gd name="T17" fmla="*/ 34 h 43"/>
                <a:gd name="T18" fmla="*/ 6 w 115"/>
                <a:gd name="T19" fmla="*/ 35 h 43"/>
                <a:gd name="T20" fmla="*/ 6 w 115"/>
                <a:gd name="T21" fmla="*/ 40 h 43"/>
                <a:gd name="T22" fmla="*/ 7 w 115"/>
                <a:gd name="T23" fmla="*/ 43 h 43"/>
                <a:gd name="T24" fmla="*/ 7 w 115"/>
                <a:gd name="T25" fmla="*/ 39 h 43"/>
                <a:gd name="T26" fmla="*/ 20 w 115"/>
                <a:gd name="T27" fmla="*/ 21 h 43"/>
                <a:gd name="T28" fmla="*/ 68 w 115"/>
                <a:gd name="T29" fmla="*/ 6 h 43"/>
                <a:gd name="T30" fmla="*/ 94 w 115"/>
                <a:gd name="T31" fmla="*/ 14 h 43"/>
                <a:gd name="T32" fmla="*/ 94 w 115"/>
                <a:gd name="T33" fmla="*/ 14 h 43"/>
                <a:gd name="T34" fmla="*/ 107 w 115"/>
                <a:gd name="T35" fmla="*/ 25 h 43"/>
                <a:gd name="T36" fmla="*/ 115 w 115"/>
                <a:gd name="T37" fmla="*/ 34 h 43"/>
                <a:gd name="T38" fmla="*/ 64 w 115"/>
                <a:gd name="T3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43">
                  <a:moveTo>
                    <a:pt x="64" y="0"/>
                  </a:moveTo>
                  <a:cubicBezTo>
                    <a:pt x="63" y="0"/>
                    <a:pt x="62" y="0"/>
                    <a:pt x="61" y="0"/>
                  </a:cubicBezTo>
                  <a:cubicBezTo>
                    <a:pt x="44" y="1"/>
                    <a:pt x="31" y="5"/>
                    <a:pt x="21" y="10"/>
                  </a:cubicBezTo>
                  <a:cubicBezTo>
                    <a:pt x="18" y="12"/>
                    <a:pt x="15" y="13"/>
                    <a:pt x="12" y="15"/>
                  </a:cubicBezTo>
                  <a:cubicBezTo>
                    <a:pt x="7" y="19"/>
                    <a:pt x="3" y="24"/>
                    <a:pt x="0" y="28"/>
                  </a:cubicBezTo>
                  <a:cubicBezTo>
                    <a:pt x="0" y="28"/>
                    <a:pt x="1" y="29"/>
                    <a:pt x="1" y="30"/>
                  </a:cubicBezTo>
                  <a:cubicBezTo>
                    <a:pt x="1" y="30"/>
                    <a:pt x="2" y="31"/>
                    <a:pt x="2" y="31"/>
                  </a:cubicBezTo>
                  <a:cubicBezTo>
                    <a:pt x="6" y="23"/>
                    <a:pt x="20" y="4"/>
                    <a:pt x="64" y="3"/>
                  </a:cubicBezTo>
                  <a:cubicBezTo>
                    <a:pt x="64" y="3"/>
                    <a:pt x="10" y="12"/>
                    <a:pt x="5" y="34"/>
                  </a:cubicBezTo>
                  <a:cubicBezTo>
                    <a:pt x="6" y="35"/>
                    <a:pt x="6" y="35"/>
                    <a:pt x="6" y="35"/>
                  </a:cubicBezTo>
                  <a:cubicBezTo>
                    <a:pt x="6" y="35"/>
                    <a:pt x="7" y="39"/>
                    <a:pt x="6" y="40"/>
                  </a:cubicBezTo>
                  <a:cubicBezTo>
                    <a:pt x="7" y="41"/>
                    <a:pt x="7" y="42"/>
                    <a:pt x="7" y="43"/>
                  </a:cubicBezTo>
                  <a:cubicBezTo>
                    <a:pt x="7" y="42"/>
                    <a:pt x="7" y="41"/>
                    <a:pt x="7" y="39"/>
                  </a:cubicBezTo>
                  <a:cubicBezTo>
                    <a:pt x="7" y="29"/>
                    <a:pt x="20" y="21"/>
                    <a:pt x="20" y="21"/>
                  </a:cubicBezTo>
                  <a:cubicBezTo>
                    <a:pt x="33" y="13"/>
                    <a:pt x="51" y="6"/>
                    <a:pt x="68" y="6"/>
                  </a:cubicBezTo>
                  <a:cubicBezTo>
                    <a:pt x="77" y="6"/>
                    <a:pt x="86" y="8"/>
                    <a:pt x="94" y="14"/>
                  </a:cubicBezTo>
                  <a:cubicBezTo>
                    <a:pt x="94" y="14"/>
                    <a:pt x="94" y="14"/>
                    <a:pt x="94" y="14"/>
                  </a:cubicBezTo>
                  <a:cubicBezTo>
                    <a:pt x="99" y="17"/>
                    <a:pt x="103" y="21"/>
                    <a:pt x="107" y="25"/>
                  </a:cubicBezTo>
                  <a:cubicBezTo>
                    <a:pt x="110" y="28"/>
                    <a:pt x="113" y="31"/>
                    <a:pt x="115" y="34"/>
                  </a:cubicBezTo>
                  <a:cubicBezTo>
                    <a:pt x="100" y="10"/>
                    <a:pt x="85" y="0"/>
                    <a:pt x="64" y="0"/>
                  </a:cubicBezTo>
                </a:path>
              </a:pathLst>
            </a:custGeom>
            <a:solidFill>
              <a:srgbClr val="CCC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9" name="Freeform 863">
              <a:extLst>
                <a:ext uri="{FF2B5EF4-FFF2-40B4-BE49-F238E27FC236}">
                  <a16:creationId xmlns:a16="http://schemas.microsoft.com/office/drawing/2014/main" id="{BBDF7568-A118-42D8-9A28-43A7B5606E74}"/>
                </a:ext>
              </a:extLst>
            </p:cNvPr>
            <p:cNvSpPr>
              <a:spLocks noEditPoints="1"/>
            </p:cNvSpPr>
            <p:nvPr/>
          </p:nvSpPr>
          <p:spPr bwMode="auto">
            <a:xfrm>
              <a:off x="459" y="285"/>
              <a:ext cx="19" cy="45"/>
            </a:xfrm>
            <a:custGeom>
              <a:avLst/>
              <a:gdLst>
                <a:gd name="T0" fmla="*/ 6 w 8"/>
                <a:gd name="T1" fmla="*/ 12 h 19"/>
                <a:gd name="T2" fmla="*/ 6 w 8"/>
                <a:gd name="T3" fmla="*/ 13 h 19"/>
                <a:gd name="T4" fmla="*/ 5 w 8"/>
                <a:gd name="T5" fmla="*/ 13 h 19"/>
                <a:gd name="T6" fmla="*/ 7 w 8"/>
                <a:gd name="T7" fmla="*/ 17 h 19"/>
                <a:gd name="T8" fmla="*/ 7 w 8"/>
                <a:gd name="T9" fmla="*/ 18 h 19"/>
                <a:gd name="T10" fmla="*/ 8 w 8"/>
                <a:gd name="T11" fmla="*/ 19 h 19"/>
                <a:gd name="T12" fmla="*/ 8 w 8"/>
                <a:gd name="T13" fmla="*/ 18 h 19"/>
                <a:gd name="T14" fmla="*/ 8 w 8"/>
                <a:gd name="T15" fmla="*/ 16 h 19"/>
                <a:gd name="T16" fmla="*/ 7 w 8"/>
                <a:gd name="T17" fmla="*/ 16 h 19"/>
                <a:gd name="T18" fmla="*/ 7 w 8"/>
                <a:gd name="T19" fmla="*/ 16 h 19"/>
                <a:gd name="T20" fmla="*/ 7 w 8"/>
                <a:gd name="T21" fmla="*/ 16 h 19"/>
                <a:gd name="T22" fmla="*/ 7 w 8"/>
                <a:gd name="T23" fmla="*/ 15 h 19"/>
                <a:gd name="T24" fmla="*/ 6 w 8"/>
                <a:gd name="T25" fmla="*/ 12 h 19"/>
                <a:gd name="T26" fmla="*/ 0 w 8"/>
                <a:gd name="T27" fmla="*/ 0 h 19"/>
                <a:gd name="T28" fmla="*/ 0 w 8"/>
                <a:gd name="T29" fmla="*/ 0 h 19"/>
                <a:gd name="T30" fmla="*/ 1 w 8"/>
                <a:gd name="T31" fmla="*/ 2 h 19"/>
                <a:gd name="T32" fmla="*/ 0 w 8"/>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19">
                  <a:moveTo>
                    <a:pt x="6" y="12"/>
                  </a:moveTo>
                  <a:cubicBezTo>
                    <a:pt x="6" y="13"/>
                    <a:pt x="6" y="13"/>
                    <a:pt x="6" y="13"/>
                  </a:cubicBezTo>
                  <a:cubicBezTo>
                    <a:pt x="5" y="13"/>
                    <a:pt x="5" y="13"/>
                    <a:pt x="5" y="13"/>
                  </a:cubicBezTo>
                  <a:cubicBezTo>
                    <a:pt x="5" y="14"/>
                    <a:pt x="6" y="16"/>
                    <a:pt x="7" y="17"/>
                  </a:cubicBezTo>
                  <a:cubicBezTo>
                    <a:pt x="7" y="18"/>
                    <a:pt x="7" y="18"/>
                    <a:pt x="7" y="18"/>
                  </a:cubicBezTo>
                  <a:cubicBezTo>
                    <a:pt x="7" y="19"/>
                    <a:pt x="8" y="19"/>
                    <a:pt x="8" y="19"/>
                  </a:cubicBezTo>
                  <a:cubicBezTo>
                    <a:pt x="8" y="19"/>
                    <a:pt x="8" y="19"/>
                    <a:pt x="8" y="18"/>
                  </a:cubicBezTo>
                  <a:cubicBezTo>
                    <a:pt x="8" y="18"/>
                    <a:pt x="8" y="17"/>
                    <a:pt x="8" y="16"/>
                  </a:cubicBezTo>
                  <a:cubicBezTo>
                    <a:pt x="8" y="16"/>
                    <a:pt x="8" y="16"/>
                    <a:pt x="7" y="16"/>
                  </a:cubicBezTo>
                  <a:cubicBezTo>
                    <a:pt x="7" y="16"/>
                    <a:pt x="7" y="16"/>
                    <a:pt x="7" y="16"/>
                  </a:cubicBezTo>
                  <a:cubicBezTo>
                    <a:pt x="7" y="16"/>
                    <a:pt x="7" y="16"/>
                    <a:pt x="7" y="16"/>
                  </a:cubicBezTo>
                  <a:cubicBezTo>
                    <a:pt x="7" y="16"/>
                    <a:pt x="7" y="16"/>
                    <a:pt x="7" y="15"/>
                  </a:cubicBezTo>
                  <a:cubicBezTo>
                    <a:pt x="7" y="14"/>
                    <a:pt x="7" y="13"/>
                    <a:pt x="6" y="12"/>
                  </a:cubicBezTo>
                  <a:moveTo>
                    <a:pt x="0" y="0"/>
                  </a:moveTo>
                  <a:cubicBezTo>
                    <a:pt x="0" y="0"/>
                    <a:pt x="0" y="0"/>
                    <a:pt x="0" y="0"/>
                  </a:cubicBezTo>
                  <a:cubicBezTo>
                    <a:pt x="0" y="1"/>
                    <a:pt x="1" y="1"/>
                    <a:pt x="1" y="2"/>
                  </a:cubicBezTo>
                  <a:cubicBezTo>
                    <a:pt x="1" y="1"/>
                    <a:pt x="0" y="0"/>
                    <a:pt x="0" y="0"/>
                  </a:cubicBezTo>
                </a:path>
              </a:pathLst>
            </a:custGeom>
            <a:solidFill>
              <a:srgbClr val="BFB9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0" name="Freeform 864">
              <a:extLst>
                <a:ext uri="{FF2B5EF4-FFF2-40B4-BE49-F238E27FC236}">
                  <a16:creationId xmlns:a16="http://schemas.microsoft.com/office/drawing/2014/main" id="{16754592-764F-4E00-849C-B582A58549B0}"/>
                </a:ext>
              </a:extLst>
            </p:cNvPr>
            <p:cNvSpPr>
              <a:spLocks/>
            </p:cNvSpPr>
            <p:nvPr/>
          </p:nvSpPr>
          <p:spPr bwMode="auto">
            <a:xfrm>
              <a:off x="457" y="301"/>
              <a:ext cx="2" cy="7"/>
            </a:xfrm>
            <a:custGeom>
              <a:avLst/>
              <a:gdLst>
                <a:gd name="T0" fmla="*/ 0 w 1"/>
                <a:gd name="T1" fmla="*/ 0 h 3"/>
                <a:gd name="T2" fmla="*/ 1 w 1"/>
                <a:gd name="T3" fmla="*/ 3 h 3"/>
                <a:gd name="T4" fmla="*/ 1 w 1"/>
                <a:gd name="T5" fmla="*/ 1 h 3"/>
                <a:gd name="T6" fmla="*/ 0 w 1"/>
                <a:gd name="T7" fmla="*/ 0 h 3"/>
              </a:gdLst>
              <a:ahLst/>
              <a:cxnLst>
                <a:cxn ang="0">
                  <a:pos x="T0" y="T1"/>
                </a:cxn>
                <a:cxn ang="0">
                  <a:pos x="T2" y="T3"/>
                </a:cxn>
                <a:cxn ang="0">
                  <a:pos x="T4" y="T5"/>
                </a:cxn>
                <a:cxn ang="0">
                  <a:pos x="T6" y="T7"/>
                </a:cxn>
              </a:cxnLst>
              <a:rect l="0" t="0" r="r" b="b"/>
              <a:pathLst>
                <a:path w="1" h="3">
                  <a:moveTo>
                    <a:pt x="0" y="0"/>
                  </a:moveTo>
                  <a:cubicBezTo>
                    <a:pt x="0" y="1"/>
                    <a:pt x="1" y="2"/>
                    <a:pt x="1" y="3"/>
                  </a:cubicBezTo>
                  <a:cubicBezTo>
                    <a:pt x="1" y="2"/>
                    <a:pt x="1" y="1"/>
                    <a:pt x="1" y="1"/>
                  </a:cubicBezTo>
                  <a:cubicBezTo>
                    <a:pt x="1" y="0"/>
                    <a:pt x="0" y="0"/>
                    <a:pt x="0" y="0"/>
                  </a:cubicBezTo>
                </a:path>
              </a:pathLst>
            </a:custGeom>
            <a:solidFill>
              <a:srgbClr val="B6A6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1" name="Freeform 865">
              <a:extLst>
                <a:ext uri="{FF2B5EF4-FFF2-40B4-BE49-F238E27FC236}">
                  <a16:creationId xmlns:a16="http://schemas.microsoft.com/office/drawing/2014/main" id="{8DFEBE1F-A7FB-453E-9BAD-2F1B9400244B}"/>
                </a:ext>
              </a:extLst>
            </p:cNvPr>
            <p:cNvSpPr>
              <a:spLocks/>
            </p:cNvSpPr>
            <p:nvPr/>
          </p:nvSpPr>
          <p:spPr bwMode="auto">
            <a:xfrm>
              <a:off x="452" y="294"/>
              <a:ext cx="7" cy="14"/>
            </a:xfrm>
            <a:custGeom>
              <a:avLst/>
              <a:gdLst>
                <a:gd name="T0" fmla="*/ 0 w 3"/>
                <a:gd name="T1" fmla="*/ 0 h 6"/>
                <a:gd name="T2" fmla="*/ 0 w 3"/>
                <a:gd name="T3" fmla="*/ 1 h 6"/>
                <a:gd name="T4" fmla="*/ 3 w 3"/>
                <a:gd name="T5" fmla="*/ 6 h 6"/>
                <a:gd name="T6" fmla="*/ 3 w 3"/>
                <a:gd name="T7" fmla="*/ 6 h 6"/>
                <a:gd name="T8" fmla="*/ 2 w 3"/>
                <a:gd name="T9" fmla="*/ 3 h 6"/>
                <a:gd name="T10" fmla="*/ 0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0" y="0"/>
                  </a:moveTo>
                  <a:cubicBezTo>
                    <a:pt x="0" y="1"/>
                    <a:pt x="0" y="1"/>
                    <a:pt x="0" y="1"/>
                  </a:cubicBezTo>
                  <a:cubicBezTo>
                    <a:pt x="1" y="3"/>
                    <a:pt x="2" y="4"/>
                    <a:pt x="3" y="6"/>
                  </a:cubicBezTo>
                  <a:cubicBezTo>
                    <a:pt x="3" y="6"/>
                    <a:pt x="3" y="6"/>
                    <a:pt x="3" y="6"/>
                  </a:cubicBezTo>
                  <a:cubicBezTo>
                    <a:pt x="3" y="5"/>
                    <a:pt x="2" y="4"/>
                    <a:pt x="2" y="3"/>
                  </a:cubicBezTo>
                  <a:cubicBezTo>
                    <a:pt x="1" y="2"/>
                    <a:pt x="1" y="1"/>
                    <a:pt x="0" y="0"/>
                  </a:cubicBezTo>
                </a:path>
              </a:pathLst>
            </a:custGeom>
            <a:solidFill>
              <a:srgbClr val="B09F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2" name="Freeform 866">
              <a:extLst>
                <a:ext uri="{FF2B5EF4-FFF2-40B4-BE49-F238E27FC236}">
                  <a16:creationId xmlns:a16="http://schemas.microsoft.com/office/drawing/2014/main" id="{04C934EE-0F15-4E27-A854-FC9F3140DEAD}"/>
                </a:ext>
              </a:extLst>
            </p:cNvPr>
            <p:cNvSpPr>
              <a:spLocks/>
            </p:cNvSpPr>
            <p:nvPr/>
          </p:nvSpPr>
          <p:spPr bwMode="auto">
            <a:xfrm>
              <a:off x="744" y="313"/>
              <a:ext cx="19" cy="36"/>
            </a:xfrm>
            <a:custGeom>
              <a:avLst/>
              <a:gdLst>
                <a:gd name="T0" fmla="*/ 0 w 8"/>
                <a:gd name="T1" fmla="*/ 0 h 15"/>
                <a:gd name="T2" fmla="*/ 8 w 8"/>
                <a:gd name="T3" fmla="*/ 15 h 15"/>
                <a:gd name="T4" fmla="*/ 8 w 8"/>
                <a:gd name="T5" fmla="*/ 15 h 15"/>
                <a:gd name="T6" fmla="*/ 0 w 8"/>
                <a:gd name="T7" fmla="*/ 0 h 15"/>
              </a:gdLst>
              <a:ahLst/>
              <a:cxnLst>
                <a:cxn ang="0">
                  <a:pos x="T0" y="T1"/>
                </a:cxn>
                <a:cxn ang="0">
                  <a:pos x="T2" y="T3"/>
                </a:cxn>
                <a:cxn ang="0">
                  <a:pos x="T4" y="T5"/>
                </a:cxn>
                <a:cxn ang="0">
                  <a:pos x="T6" y="T7"/>
                </a:cxn>
              </a:cxnLst>
              <a:rect l="0" t="0" r="r" b="b"/>
              <a:pathLst>
                <a:path w="8" h="15">
                  <a:moveTo>
                    <a:pt x="0" y="0"/>
                  </a:moveTo>
                  <a:cubicBezTo>
                    <a:pt x="3" y="5"/>
                    <a:pt x="5" y="10"/>
                    <a:pt x="8" y="15"/>
                  </a:cubicBezTo>
                  <a:cubicBezTo>
                    <a:pt x="8" y="15"/>
                    <a:pt x="8" y="15"/>
                    <a:pt x="8" y="15"/>
                  </a:cubicBezTo>
                  <a:cubicBezTo>
                    <a:pt x="5" y="10"/>
                    <a:pt x="3" y="5"/>
                    <a:pt x="0" y="0"/>
                  </a:cubicBezTo>
                </a:path>
              </a:pathLst>
            </a:custGeom>
            <a:solidFill>
              <a:srgbClr val="E7E2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3" name="Freeform 867">
              <a:extLst>
                <a:ext uri="{FF2B5EF4-FFF2-40B4-BE49-F238E27FC236}">
                  <a16:creationId xmlns:a16="http://schemas.microsoft.com/office/drawing/2014/main" id="{69FF7320-1CD7-4F20-B101-76060AE1F93F}"/>
                </a:ext>
              </a:extLst>
            </p:cNvPr>
            <p:cNvSpPr>
              <a:spLocks/>
            </p:cNvSpPr>
            <p:nvPr/>
          </p:nvSpPr>
          <p:spPr bwMode="auto">
            <a:xfrm>
              <a:off x="734" y="299"/>
              <a:ext cx="29" cy="50"/>
            </a:xfrm>
            <a:custGeom>
              <a:avLst/>
              <a:gdLst>
                <a:gd name="T0" fmla="*/ 0 w 12"/>
                <a:gd name="T1" fmla="*/ 0 h 21"/>
                <a:gd name="T2" fmla="*/ 4 w 12"/>
                <a:gd name="T3" fmla="*/ 6 h 21"/>
                <a:gd name="T4" fmla="*/ 12 w 12"/>
                <a:gd name="T5" fmla="*/ 21 h 21"/>
                <a:gd name="T6" fmla="*/ 0 w 12"/>
                <a:gd name="T7" fmla="*/ 0 h 21"/>
              </a:gdLst>
              <a:ahLst/>
              <a:cxnLst>
                <a:cxn ang="0">
                  <a:pos x="T0" y="T1"/>
                </a:cxn>
                <a:cxn ang="0">
                  <a:pos x="T2" y="T3"/>
                </a:cxn>
                <a:cxn ang="0">
                  <a:pos x="T4" y="T5"/>
                </a:cxn>
                <a:cxn ang="0">
                  <a:pos x="T6" y="T7"/>
                </a:cxn>
              </a:cxnLst>
              <a:rect l="0" t="0" r="r" b="b"/>
              <a:pathLst>
                <a:path w="12" h="21">
                  <a:moveTo>
                    <a:pt x="0" y="0"/>
                  </a:moveTo>
                  <a:cubicBezTo>
                    <a:pt x="1" y="2"/>
                    <a:pt x="3" y="4"/>
                    <a:pt x="4" y="6"/>
                  </a:cubicBezTo>
                  <a:cubicBezTo>
                    <a:pt x="7" y="11"/>
                    <a:pt x="9" y="16"/>
                    <a:pt x="12" y="21"/>
                  </a:cubicBezTo>
                  <a:cubicBezTo>
                    <a:pt x="10" y="17"/>
                    <a:pt x="9" y="10"/>
                    <a:pt x="0" y="0"/>
                  </a:cubicBezTo>
                </a:path>
              </a:pathLst>
            </a:custGeom>
            <a:solidFill>
              <a:srgbClr val="CCC8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4" name="Freeform 868">
              <a:extLst>
                <a:ext uri="{FF2B5EF4-FFF2-40B4-BE49-F238E27FC236}">
                  <a16:creationId xmlns:a16="http://schemas.microsoft.com/office/drawing/2014/main" id="{C1FB2726-F5E3-41FA-A87D-14CD909D1515}"/>
                </a:ext>
              </a:extLst>
            </p:cNvPr>
            <p:cNvSpPr>
              <a:spLocks/>
            </p:cNvSpPr>
            <p:nvPr/>
          </p:nvSpPr>
          <p:spPr bwMode="auto">
            <a:xfrm>
              <a:off x="605" y="692"/>
              <a:ext cx="15" cy="24"/>
            </a:xfrm>
            <a:custGeom>
              <a:avLst/>
              <a:gdLst>
                <a:gd name="T0" fmla="*/ 1 w 6"/>
                <a:gd name="T1" fmla="*/ 0 h 10"/>
                <a:gd name="T2" fmla="*/ 0 w 6"/>
                <a:gd name="T3" fmla="*/ 2 h 10"/>
                <a:gd name="T4" fmla="*/ 5 w 6"/>
                <a:gd name="T5" fmla="*/ 10 h 10"/>
                <a:gd name="T6" fmla="*/ 5 w 6"/>
                <a:gd name="T7" fmla="*/ 10 h 10"/>
                <a:gd name="T8" fmla="*/ 6 w 6"/>
                <a:gd name="T9" fmla="*/ 10 h 10"/>
                <a:gd name="T10" fmla="*/ 1 w 6"/>
                <a:gd name="T11" fmla="*/ 0 h 10"/>
                <a:gd name="T12" fmla="*/ 1 w 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 h="10">
                  <a:moveTo>
                    <a:pt x="1" y="0"/>
                  </a:moveTo>
                  <a:cubicBezTo>
                    <a:pt x="1" y="0"/>
                    <a:pt x="1" y="1"/>
                    <a:pt x="0" y="2"/>
                  </a:cubicBezTo>
                  <a:cubicBezTo>
                    <a:pt x="2" y="5"/>
                    <a:pt x="3" y="8"/>
                    <a:pt x="5" y="10"/>
                  </a:cubicBezTo>
                  <a:cubicBezTo>
                    <a:pt x="5" y="10"/>
                    <a:pt x="5" y="10"/>
                    <a:pt x="5" y="10"/>
                  </a:cubicBezTo>
                  <a:cubicBezTo>
                    <a:pt x="5" y="10"/>
                    <a:pt x="6" y="10"/>
                    <a:pt x="6" y="10"/>
                  </a:cubicBezTo>
                  <a:cubicBezTo>
                    <a:pt x="4" y="7"/>
                    <a:pt x="3" y="4"/>
                    <a:pt x="1" y="0"/>
                  </a:cubicBezTo>
                  <a:cubicBezTo>
                    <a:pt x="1" y="0"/>
                    <a:pt x="1" y="0"/>
                    <a:pt x="1" y="0"/>
                  </a:cubicBezTo>
                </a:path>
              </a:pathLst>
            </a:custGeom>
            <a:solidFill>
              <a:srgbClr val="C7AE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5" name="Freeform 869">
              <a:extLst>
                <a:ext uri="{FF2B5EF4-FFF2-40B4-BE49-F238E27FC236}">
                  <a16:creationId xmlns:a16="http://schemas.microsoft.com/office/drawing/2014/main" id="{4F440535-CD39-4EE5-801E-D5F822A533CE}"/>
                </a:ext>
              </a:extLst>
            </p:cNvPr>
            <p:cNvSpPr>
              <a:spLocks noEditPoints="1"/>
            </p:cNvSpPr>
            <p:nvPr/>
          </p:nvSpPr>
          <p:spPr bwMode="auto">
            <a:xfrm>
              <a:off x="605" y="697"/>
              <a:ext cx="12" cy="31"/>
            </a:xfrm>
            <a:custGeom>
              <a:avLst/>
              <a:gdLst>
                <a:gd name="T0" fmla="*/ 0 w 5"/>
                <a:gd name="T1" fmla="*/ 5 h 13"/>
                <a:gd name="T2" fmla="*/ 1 w 5"/>
                <a:gd name="T3" fmla="*/ 12 h 13"/>
                <a:gd name="T4" fmla="*/ 3 w 5"/>
                <a:gd name="T5" fmla="*/ 13 h 13"/>
                <a:gd name="T6" fmla="*/ 0 w 5"/>
                <a:gd name="T7" fmla="*/ 5 h 13"/>
                <a:gd name="T8" fmla="*/ 0 w 5"/>
                <a:gd name="T9" fmla="*/ 0 h 13"/>
                <a:gd name="T10" fmla="*/ 0 w 5"/>
                <a:gd name="T11" fmla="*/ 3 h 13"/>
                <a:gd name="T12" fmla="*/ 5 w 5"/>
                <a:gd name="T13" fmla="*/ 13 h 13"/>
                <a:gd name="T14" fmla="*/ 5 w 5"/>
                <a:gd name="T15" fmla="*/ 13 h 13"/>
                <a:gd name="T16" fmla="*/ 5 w 5"/>
                <a:gd name="T17" fmla="*/ 8 h 13"/>
                <a:gd name="T18" fmla="*/ 0 w 5"/>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3">
                  <a:moveTo>
                    <a:pt x="0" y="5"/>
                  </a:moveTo>
                  <a:cubicBezTo>
                    <a:pt x="0" y="7"/>
                    <a:pt x="1" y="10"/>
                    <a:pt x="1" y="12"/>
                  </a:cubicBezTo>
                  <a:cubicBezTo>
                    <a:pt x="2" y="13"/>
                    <a:pt x="2" y="13"/>
                    <a:pt x="3" y="13"/>
                  </a:cubicBezTo>
                  <a:cubicBezTo>
                    <a:pt x="2" y="10"/>
                    <a:pt x="1" y="8"/>
                    <a:pt x="0" y="5"/>
                  </a:cubicBezTo>
                  <a:moveTo>
                    <a:pt x="0" y="0"/>
                  </a:moveTo>
                  <a:cubicBezTo>
                    <a:pt x="0" y="1"/>
                    <a:pt x="0" y="2"/>
                    <a:pt x="0" y="3"/>
                  </a:cubicBezTo>
                  <a:cubicBezTo>
                    <a:pt x="2" y="6"/>
                    <a:pt x="3" y="9"/>
                    <a:pt x="5" y="13"/>
                  </a:cubicBezTo>
                  <a:cubicBezTo>
                    <a:pt x="5" y="13"/>
                    <a:pt x="5" y="13"/>
                    <a:pt x="5" y="13"/>
                  </a:cubicBezTo>
                  <a:cubicBezTo>
                    <a:pt x="5" y="11"/>
                    <a:pt x="5" y="9"/>
                    <a:pt x="5" y="8"/>
                  </a:cubicBezTo>
                  <a:cubicBezTo>
                    <a:pt x="3" y="6"/>
                    <a:pt x="2" y="3"/>
                    <a:pt x="0" y="0"/>
                  </a:cubicBezTo>
                </a:path>
              </a:pathLst>
            </a:custGeom>
            <a:solidFill>
              <a:srgbClr val="C3A5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6" name="Freeform 870">
              <a:extLst>
                <a:ext uri="{FF2B5EF4-FFF2-40B4-BE49-F238E27FC236}">
                  <a16:creationId xmlns:a16="http://schemas.microsoft.com/office/drawing/2014/main" id="{DC406F1C-08F4-4CFF-90C8-E890C62B6054}"/>
                </a:ext>
              </a:extLst>
            </p:cNvPr>
            <p:cNvSpPr>
              <a:spLocks/>
            </p:cNvSpPr>
            <p:nvPr/>
          </p:nvSpPr>
          <p:spPr bwMode="auto">
            <a:xfrm>
              <a:off x="605" y="704"/>
              <a:ext cx="12" cy="24"/>
            </a:xfrm>
            <a:custGeom>
              <a:avLst/>
              <a:gdLst>
                <a:gd name="T0" fmla="*/ 0 w 5"/>
                <a:gd name="T1" fmla="*/ 0 h 10"/>
                <a:gd name="T2" fmla="*/ 0 w 5"/>
                <a:gd name="T3" fmla="*/ 2 h 10"/>
                <a:gd name="T4" fmla="*/ 3 w 5"/>
                <a:gd name="T5" fmla="*/ 10 h 10"/>
                <a:gd name="T6" fmla="*/ 5 w 5"/>
                <a:gd name="T7" fmla="*/ 10 h 10"/>
                <a:gd name="T8" fmla="*/ 0 w 5"/>
                <a:gd name="T9" fmla="*/ 0 h 10"/>
              </a:gdLst>
              <a:ahLst/>
              <a:cxnLst>
                <a:cxn ang="0">
                  <a:pos x="T0" y="T1"/>
                </a:cxn>
                <a:cxn ang="0">
                  <a:pos x="T2" y="T3"/>
                </a:cxn>
                <a:cxn ang="0">
                  <a:pos x="T4" y="T5"/>
                </a:cxn>
                <a:cxn ang="0">
                  <a:pos x="T6" y="T7"/>
                </a:cxn>
                <a:cxn ang="0">
                  <a:pos x="T8" y="T9"/>
                </a:cxn>
              </a:cxnLst>
              <a:rect l="0" t="0" r="r" b="b"/>
              <a:pathLst>
                <a:path w="5" h="10">
                  <a:moveTo>
                    <a:pt x="0" y="0"/>
                  </a:moveTo>
                  <a:cubicBezTo>
                    <a:pt x="0" y="1"/>
                    <a:pt x="0" y="2"/>
                    <a:pt x="0" y="2"/>
                  </a:cubicBezTo>
                  <a:cubicBezTo>
                    <a:pt x="1" y="5"/>
                    <a:pt x="2" y="7"/>
                    <a:pt x="3" y="10"/>
                  </a:cubicBezTo>
                  <a:cubicBezTo>
                    <a:pt x="4" y="10"/>
                    <a:pt x="4" y="10"/>
                    <a:pt x="5" y="10"/>
                  </a:cubicBezTo>
                  <a:cubicBezTo>
                    <a:pt x="3" y="6"/>
                    <a:pt x="2" y="3"/>
                    <a:pt x="0" y="0"/>
                  </a:cubicBezTo>
                </a:path>
              </a:pathLst>
            </a:custGeom>
            <a:solidFill>
              <a:srgbClr val="C4A8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7" name="Freeform 871">
              <a:extLst>
                <a:ext uri="{FF2B5EF4-FFF2-40B4-BE49-F238E27FC236}">
                  <a16:creationId xmlns:a16="http://schemas.microsoft.com/office/drawing/2014/main" id="{98D4099A-A498-40AD-B3AA-B5A8151943FC}"/>
                </a:ext>
              </a:extLst>
            </p:cNvPr>
            <p:cNvSpPr>
              <a:spLocks noEditPoints="1"/>
            </p:cNvSpPr>
            <p:nvPr/>
          </p:nvSpPr>
          <p:spPr bwMode="auto">
            <a:xfrm>
              <a:off x="608" y="725"/>
              <a:ext cx="45" cy="105"/>
            </a:xfrm>
            <a:custGeom>
              <a:avLst/>
              <a:gdLst>
                <a:gd name="T0" fmla="*/ 16 w 19"/>
                <a:gd name="T1" fmla="*/ 40 h 44"/>
                <a:gd name="T2" fmla="*/ 17 w 19"/>
                <a:gd name="T3" fmla="*/ 42 h 44"/>
                <a:gd name="T4" fmla="*/ 19 w 19"/>
                <a:gd name="T5" fmla="*/ 44 h 44"/>
                <a:gd name="T6" fmla="*/ 16 w 19"/>
                <a:gd name="T7" fmla="*/ 40 h 44"/>
                <a:gd name="T8" fmla="*/ 6 w 19"/>
                <a:gd name="T9" fmla="*/ 7 h 44"/>
                <a:gd name="T10" fmla="*/ 9 w 19"/>
                <a:gd name="T11" fmla="*/ 14 h 44"/>
                <a:gd name="T12" fmla="*/ 10 w 19"/>
                <a:gd name="T13" fmla="*/ 12 h 44"/>
                <a:gd name="T14" fmla="*/ 6 w 19"/>
                <a:gd name="T15" fmla="*/ 7 h 44"/>
                <a:gd name="T16" fmla="*/ 4 w 19"/>
                <a:gd name="T17" fmla="*/ 1 h 44"/>
                <a:gd name="T18" fmla="*/ 5 w 19"/>
                <a:gd name="T19" fmla="*/ 5 h 44"/>
                <a:gd name="T20" fmla="*/ 4 w 19"/>
                <a:gd name="T21" fmla="*/ 1 h 44"/>
                <a:gd name="T22" fmla="*/ 4 w 19"/>
                <a:gd name="T23" fmla="*/ 1 h 44"/>
                <a:gd name="T24" fmla="*/ 0 w 19"/>
                <a:gd name="T25" fmla="*/ 0 h 44"/>
                <a:gd name="T26" fmla="*/ 10 w 19"/>
                <a:gd name="T27" fmla="*/ 32 h 44"/>
                <a:gd name="T28" fmla="*/ 8 w 19"/>
                <a:gd name="T29" fmla="*/ 23 h 44"/>
                <a:gd name="T30" fmla="*/ 7 w 19"/>
                <a:gd name="T31" fmla="*/ 18 h 44"/>
                <a:gd name="T32" fmla="*/ 7 w 19"/>
                <a:gd name="T33" fmla="*/ 18 h 44"/>
                <a:gd name="T34" fmla="*/ 2 w 19"/>
                <a:gd name="T35" fmla="*/ 1 h 44"/>
                <a:gd name="T36" fmla="*/ 0 w 19"/>
                <a:gd name="T3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44">
                  <a:moveTo>
                    <a:pt x="16" y="40"/>
                  </a:moveTo>
                  <a:cubicBezTo>
                    <a:pt x="17" y="41"/>
                    <a:pt x="17" y="41"/>
                    <a:pt x="17" y="42"/>
                  </a:cubicBezTo>
                  <a:cubicBezTo>
                    <a:pt x="18" y="42"/>
                    <a:pt x="18" y="43"/>
                    <a:pt x="19" y="44"/>
                  </a:cubicBezTo>
                  <a:cubicBezTo>
                    <a:pt x="18" y="43"/>
                    <a:pt x="17" y="41"/>
                    <a:pt x="16" y="40"/>
                  </a:cubicBezTo>
                  <a:moveTo>
                    <a:pt x="6" y="7"/>
                  </a:moveTo>
                  <a:cubicBezTo>
                    <a:pt x="7" y="10"/>
                    <a:pt x="8" y="12"/>
                    <a:pt x="9" y="14"/>
                  </a:cubicBezTo>
                  <a:cubicBezTo>
                    <a:pt x="9" y="13"/>
                    <a:pt x="9" y="12"/>
                    <a:pt x="10" y="12"/>
                  </a:cubicBezTo>
                  <a:cubicBezTo>
                    <a:pt x="8" y="11"/>
                    <a:pt x="7" y="9"/>
                    <a:pt x="6" y="7"/>
                  </a:cubicBezTo>
                  <a:moveTo>
                    <a:pt x="4" y="1"/>
                  </a:moveTo>
                  <a:cubicBezTo>
                    <a:pt x="4" y="2"/>
                    <a:pt x="5" y="4"/>
                    <a:pt x="5" y="5"/>
                  </a:cubicBezTo>
                  <a:cubicBezTo>
                    <a:pt x="5" y="4"/>
                    <a:pt x="5" y="2"/>
                    <a:pt x="4" y="1"/>
                  </a:cubicBezTo>
                  <a:cubicBezTo>
                    <a:pt x="4" y="1"/>
                    <a:pt x="4" y="1"/>
                    <a:pt x="4" y="1"/>
                  </a:cubicBezTo>
                  <a:moveTo>
                    <a:pt x="0" y="0"/>
                  </a:moveTo>
                  <a:cubicBezTo>
                    <a:pt x="1" y="9"/>
                    <a:pt x="4" y="20"/>
                    <a:pt x="10" y="32"/>
                  </a:cubicBezTo>
                  <a:cubicBezTo>
                    <a:pt x="10" y="29"/>
                    <a:pt x="9" y="26"/>
                    <a:pt x="8" y="23"/>
                  </a:cubicBezTo>
                  <a:cubicBezTo>
                    <a:pt x="8" y="21"/>
                    <a:pt x="7" y="19"/>
                    <a:pt x="7" y="18"/>
                  </a:cubicBezTo>
                  <a:cubicBezTo>
                    <a:pt x="7" y="18"/>
                    <a:pt x="7" y="18"/>
                    <a:pt x="7" y="18"/>
                  </a:cubicBezTo>
                  <a:cubicBezTo>
                    <a:pt x="6" y="12"/>
                    <a:pt x="4" y="6"/>
                    <a:pt x="2" y="1"/>
                  </a:cubicBezTo>
                  <a:cubicBezTo>
                    <a:pt x="1" y="1"/>
                    <a:pt x="1" y="1"/>
                    <a:pt x="0" y="0"/>
                  </a:cubicBezTo>
                </a:path>
              </a:pathLst>
            </a:custGeom>
            <a:solidFill>
              <a:srgbClr val="BC9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8" name="Freeform 872">
              <a:extLst>
                <a:ext uri="{FF2B5EF4-FFF2-40B4-BE49-F238E27FC236}">
                  <a16:creationId xmlns:a16="http://schemas.microsoft.com/office/drawing/2014/main" id="{64761FDA-A199-4D42-8EE8-EA654B9DC989}"/>
                </a:ext>
              </a:extLst>
            </p:cNvPr>
            <p:cNvSpPr>
              <a:spLocks noEditPoints="1"/>
            </p:cNvSpPr>
            <p:nvPr/>
          </p:nvSpPr>
          <p:spPr bwMode="auto">
            <a:xfrm>
              <a:off x="612" y="728"/>
              <a:ext cx="36" cy="98"/>
            </a:xfrm>
            <a:custGeom>
              <a:avLst/>
              <a:gdLst>
                <a:gd name="T0" fmla="*/ 6 w 15"/>
                <a:gd name="T1" fmla="*/ 22 h 41"/>
                <a:gd name="T2" fmla="*/ 8 w 15"/>
                <a:gd name="T3" fmla="*/ 31 h 41"/>
                <a:gd name="T4" fmla="*/ 15 w 15"/>
                <a:gd name="T5" fmla="*/ 41 h 41"/>
                <a:gd name="T6" fmla="*/ 14 w 15"/>
                <a:gd name="T7" fmla="*/ 39 h 41"/>
                <a:gd name="T8" fmla="*/ 6 w 15"/>
                <a:gd name="T9" fmla="*/ 22 h 41"/>
                <a:gd name="T10" fmla="*/ 0 w 15"/>
                <a:gd name="T11" fmla="*/ 0 h 41"/>
                <a:gd name="T12" fmla="*/ 5 w 15"/>
                <a:gd name="T13" fmla="*/ 17 h 41"/>
                <a:gd name="T14" fmla="*/ 7 w 15"/>
                <a:gd name="T15" fmla="*/ 17 h 41"/>
                <a:gd name="T16" fmla="*/ 7 w 15"/>
                <a:gd name="T17" fmla="*/ 13 h 41"/>
                <a:gd name="T18" fmla="*/ 4 w 15"/>
                <a:gd name="T19" fmla="*/ 6 h 41"/>
                <a:gd name="T20" fmla="*/ 3 w 15"/>
                <a:gd name="T21" fmla="*/ 4 h 41"/>
                <a:gd name="T22" fmla="*/ 2 w 15"/>
                <a:gd name="T23" fmla="*/ 0 h 41"/>
                <a:gd name="T24" fmla="*/ 0 w 15"/>
                <a:gd name="T2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41">
                  <a:moveTo>
                    <a:pt x="6" y="22"/>
                  </a:moveTo>
                  <a:cubicBezTo>
                    <a:pt x="7" y="25"/>
                    <a:pt x="8" y="28"/>
                    <a:pt x="8" y="31"/>
                  </a:cubicBezTo>
                  <a:cubicBezTo>
                    <a:pt x="10" y="34"/>
                    <a:pt x="12" y="37"/>
                    <a:pt x="15" y="41"/>
                  </a:cubicBezTo>
                  <a:cubicBezTo>
                    <a:pt x="15" y="40"/>
                    <a:pt x="15" y="40"/>
                    <a:pt x="14" y="39"/>
                  </a:cubicBezTo>
                  <a:cubicBezTo>
                    <a:pt x="11" y="33"/>
                    <a:pt x="9" y="27"/>
                    <a:pt x="6" y="22"/>
                  </a:cubicBezTo>
                  <a:moveTo>
                    <a:pt x="0" y="0"/>
                  </a:moveTo>
                  <a:cubicBezTo>
                    <a:pt x="2" y="5"/>
                    <a:pt x="4" y="11"/>
                    <a:pt x="5" y="17"/>
                  </a:cubicBezTo>
                  <a:cubicBezTo>
                    <a:pt x="6" y="17"/>
                    <a:pt x="7" y="17"/>
                    <a:pt x="7" y="17"/>
                  </a:cubicBezTo>
                  <a:cubicBezTo>
                    <a:pt x="7" y="16"/>
                    <a:pt x="7" y="14"/>
                    <a:pt x="7" y="13"/>
                  </a:cubicBezTo>
                  <a:cubicBezTo>
                    <a:pt x="6" y="11"/>
                    <a:pt x="5" y="9"/>
                    <a:pt x="4" y="6"/>
                  </a:cubicBezTo>
                  <a:cubicBezTo>
                    <a:pt x="4" y="6"/>
                    <a:pt x="4" y="5"/>
                    <a:pt x="3" y="4"/>
                  </a:cubicBezTo>
                  <a:cubicBezTo>
                    <a:pt x="3" y="3"/>
                    <a:pt x="2" y="1"/>
                    <a:pt x="2" y="0"/>
                  </a:cubicBezTo>
                  <a:cubicBezTo>
                    <a:pt x="1" y="0"/>
                    <a:pt x="1" y="0"/>
                    <a:pt x="0" y="0"/>
                  </a:cubicBezTo>
                </a:path>
              </a:pathLst>
            </a:custGeom>
            <a:solidFill>
              <a:srgbClr val="BDA0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9" name="Freeform 873">
              <a:extLst>
                <a:ext uri="{FF2B5EF4-FFF2-40B4-BE49-F238E27FC236}">
                  <a16:creationId xmlns:a16="http://schemas.microsoft.com/office/drawing/2014/main" id="{2E663235-FB02-47E9-BEEF-0BF92AED7806}"/>
                </a:ext>
              </a:extLst>
            </p:cNvPr>
            <p:cNvSpPr>
              <a:spLocks/>
            </p:cNvSpPr>
            <p:nvPr/>
          </p:nvSpPr>
          <p:spPr bwMode="auto">
            <a:xfrm>
              <a:off x="641" y="756"/>
              <a:ext cx="34" cy="15"/>
            </a:xfrm>
            <a:custGeom>
              <a:avLst/>
              <a:gdLst>
                <a:gd name="T0" fmla="*/ 6 w 14"/>
                <a:gd name="T1" fmla="*/ 0 h 6"/>
                <a:gd name="T2" fmla="*/ 0 w 14"/>
                <a:gd name="T3" fmla="*/ 1 h 6"/>
                <a:gd name="T4" fmla="*/ 0 w 14"/>
                <a:gd name="T5" fmla="*/ 1 h 6"/>
                <a:gd name="T6" fmla="*/ 1 w 14"/>
                <a:gd name="T7" fmla="*/ 4 h 6"/>
                <a:gd name="T8" fmla="*/ 3 w 14"/>
                <a:gd name="T9" fmla="*/ 6 h 6"/>
                <a:gd name="T10" fmla="*/ 14 w 14"/>
                <a:gd name="T11" fmla="*/ 4 h 6"/>
                <a:gd name="T12" fmla="*/ 6 w 1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6" y="0"/>
                  </a:moveTo>
                  <a:cubicBezTo>
                    <a:pt x="3" y="1"/>
                    <a:pt x="1" y="1"/>
                    <a:pt x="0" y="1"/>
                  </a:cubicBezTo>
                  <a:cubicBezTo>
                    <a:pt x="0" y="1"/>
                    <a:pt x="0" y="1"/>
                    <a:pt x="0" y="1"/>
                  </a:cubicBezTo>
                  <a:cubicBezTo>
                    <a:pt x="0" y="2"/>
                    <a:pt x="0" y="3"/>
                    <a:pt x="1" y="4"/>
                  </a:cubicBezTo>
                  <a:cubicBezTo>
                    <a:pt x="2" y="4"/>
                    <a:pt x="2" y="5"/>
                    <a:pt x="3" y="6"/>
                  </a:cubicBezTo>
                  <a:cubicBezTo>
                    <a:pt x="7" y="6"/>
                    <a:pt x="10" y="5"/>
                    <a:pt x="14" y="4"/>
                  </a:cubicBezTo>
                  <a:cubicBezTo>
                    <a:pt x="11" y="3"/>
                    <a:pt x="8" y="2"/>
                    <a:pt x="6" y="0"/>
                  </a:cubicBezTo>
                </a:path>
              </a:pathLst>
            </a:custGeom>
            <a:solidFill>
              <a:srgbClr val="C5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0" name="Freeform 874">
              <a:extLst>
                <a:ext uri="{FF2B5EF4-FFF2-40B4-BE49-F238E27FC236}">
                  <a16:creationId xmlns:a16="http://schemas.microsoft.com/office/drawing/2014/main" id="{03A575D0-2E79-47C9-960C-16AE86078558}"/>
                </a:ext>
              </a:extLst>
            </p:cNvPr>
            <p:cNvSpPr>
              <a:spLocks/>
            </p:cNvSpPr>
            <p:nvPr/>
          </p:nvSpPr>
          <p:spPr bwMode="auto">
            <a:xfrm>
              <a:off x="634" y="756"/>
              <a:ext cx="9" cy="10"/>
            </a:xfrm>
            <a:custGeom>
              <a:avLst/>
              <a:gdLst>
                <a:gd name="T0" fmla="*/ 0 w 4"/>
                <a:gd name="T1" fmla="*/ 0 h 4"/>
                <a:gd name="T2" fmla="*/ 0 w 4"/>
                <a:gd name="T3" fmla="*/ 0 h 4"/>
                <a:gd name="T4" fmla="*/ 4 w 4"/>
                <a:gd name="T5" fmla="*/ 4 h 4"/>
                <a:gd name="T6" fmla="*/ 3 w 4"/>
                <a:gd name="T7" fmla="*/ 1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cubicBezTo>
                    <a:pt x="0" y="0"/>
                    <a:pt x="0" y="0"/>
                    <a:pt x="0" y="0"/>
                  </a:cubicBezTo>
                  <a:cubicBezTo>
                    <a:pt x="2" y="2"/>
                    <a:pt x="3" y="3"/>
                    <a:pt x="4" y="4"/>
                  </a:cubicBezTo>
                  <a:cubicBezTo>
                    <a:pt x="3" y="3"/>
                    <a:pt x="3" y="2"/>
                    <a:pt x="3" y="1"/>
                  </a:cubicBezTo>
                  <a:cubicBezTo>
                    <a:pt x="2" y="1"/>
                    <a:pt x="1" y="1"/>
                    <a:pt x="0" y="0"/>
                  </a:cubicBezTo>
                </a:path>
              </a:pathLst>
            </a:custGeom>
            <a:solidFill>
              <a:srgbClr val="BFA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1" name="Oval 875">
              <a:extLst>
                <a:ext uri="{FF2B5EF4-FFF2-40B4-BE49-F238E27FC236}">
                  <a16:creationId xmlns:a16="http://schemas.microsoft.com/office/drawing/2014/main" id="{E079A0C3-0C91-4182-AEC1-FB4A980E9DA5}"/>
                </a:ext>
              </a:extLst>
            </p:cNvPr>
            <p:cNvSpPr>
              <a:spLocks noChangeArrowheads="1"/>
            </p:cNvSpPr>
            <p:nvPr/>
          </p:nvSpPr>
          <p:spPr bwMode="auto">
            <a:xfrm>
              <a:off x="634" y="756"/>
              <a:ext cx="1" cy="1"/>
            </a:xfrm>
            <a:prstGeom prst="ellipse">
              <a:avLst/>
            </a:prstGeom>
            <a:solidFill>
              <a:srgbClr val="BC9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2" name="Freeform 876">
              <a:extLst>
                <a:ext uri="{FF2B5EF4-FFF2-40B4-BE49-F238E27FC236}">
                  <a16:creationId xmlns:a16="http://schemas.microsoft.com/office/drawing/2014/main" id="{56EA393A-153D-43D2-B76E-AF31DE4B73A0}"/>
                </a:ext>
              </a:extLst>
            </p:cNvPr>
            <p:cNvSpPr>
              <a:spLocks/>
            </p:cNvSpPr>
            <p:nvPr/>
          </p:nvSpPr>
          <p:spPr bwMode="auto">
            <a:xfrm>
              <a:off x="643" y="766"/>
              <a:ext cx="5" cy="5"/>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0" y="0"/>
                    <a:pt x="0" y="1"/>
                    <a:pt x="0" y="2"/>
                  </a:cubicBezTo>
                  <a:cubicBezTo>
                    <a:pt x="1" y="2"/>
                    <a:pt x="1" y="2"/>
                    <a:pt x="2" y="2"/>
                  </a:cubicBezTo>
                  <a:cubicBezTo>
                    <a:pt x="1" y="1"/>
                    <a:pt x="1" y="0"/>
                    <a:pt x="0" y="0"/>
                  </a:cubicBezTo>
                </a:path>
              </a:pathLst>
            </a:custGeom>
            <a:solidFill>
              <a:srgbClr val="B29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3" name="Freeform 877">
              <a:extLst>
                <a:ext uri="{FF2B5EF4-FFF2-40B4-BE49-F238E27FC236}">
                  <a16:creationId xmlns:a16="http://schemas.microsoft.com/office/drawing/2014/main" id="{66D5B0FE-0CCA-459A-9A03-BB89D87F7F0C}"/>
                </a:ext>
              </a:extLst>
            </p:cNvPr>
            <p:cNvSpPr>
              <a:spLocks/>
            </p:cNvSpPr>
            <p:nvPr/>
          </p:nvSpPr>
          <p:spPr bwMode="auto">
            <a:xfrm>
              <a:off x="634" y="756"/>
              <a:ext cx="9" cy="15"/>
            </a:xfrm>
            <a:custGeom>
              <a:avLst/>
              <a:gdLst>
                <a:gd name="T0" fmla="*/ 0 w 4"/>
                <a:gd name="T1" fmla="*/ 0 h 6"/>
                <a:gd name="T2" fmla="*/ 2 w 4"/>
                <a:gd name="T3" fmla="*/ 6 h 6"/>
                <a:gd name="T4" fmla="*/ 4 w 4"/>
                <a:gd name="T5" fmla="*/ 6 h 6"/>
                <a:gd name="T6" fmla="*/ 4 w 4"/>
                <a:gd name="T7" fmla="*/ 6 h 6"/>
                <a:gd name="T8" fmla="*/ 4 w 4"/>
                <a:gd name="T9" fmla="*/ 4 h 6"/>
                <a:gd name="T10" fmla="*/ 0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0" y="0"/>
                  </a:moveTo>
                  <a:cubicBezTo>
                    <a:pt x="1" y="2"/>
                    <a:pt x="2" y="4"/>
                    <a:pt x="2" y="6"/>
                  </a:cubicBezTo>
                  <a:cubicBezTo>
                    <a:pt x="3" y="6"/>
                    <a:pt x="4" y="6"/>
                    <a:pt x="4" y="6"/>
                  </a:cubicBezTo>
                  <a:cubicBezTo>
                    <a:pt x="4" y="6"/>
                    <a:pt x="4" y="6"/>
                    <a:pt x="4" y="6"/>
                  </a:cubicBezTo>
                  <a:cubicBezTo>
                    <a:pt x="4" y="5"/>
                    <a:pt x="4" y="4"/>
                    <a:pt x="4" y="4"/>
                  </a:cubicBezTo>
                  <a:cubicBezTo>
                    <a:pt x="3" y="3"/>
                    <a:pt x="2" y="2"/>
                    <a:pt x="0" y="0"/>
                  </a:cubicBezTo>
                </a:path>
              </a:pathLst>
            </a:custGeom>
            <a:solidFill>
              <a:srgbClr val="AF9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4" name="Freeform 878">
              <a:extLst>
                <a:ext uri="{FF2B5EF4-FFF2-40B4-BE49-F238E27FC236}">
                  <a16:creationId xmlns:a16="http://schemas.microsoft.com/office/drawing/2014/main" id="{85028393-E8E0-4249-819C-1866F68A2673}"/>
                </a:ext>
              </a:extLst>
            </p:cNvPr>
            <p:cNvSpPr>
              <a:spLocks/>
            </p:cNvSpPr>
            <p:nvPr/>
          </p:nvSpPr>
          <p:spPr bwMode="auto">
            <a:xfrm>
              <a:off x="629" y="754"/>
              <a:ext cx="10" cy="17"/>
            </a:xfrm>
            <a:custGeom>
              <a:avLst/>
              <a:gdLst>
                <a:gd name="T0" fmla="*/ 1 w 4"/>
                <a:gd name="T1" fmla="*/ 0 h 7"/>
                <a:gd name="T2" fmla="*/ 0 w 4"/>
                <a:gd name="T3" fmla="*/ 2 h 7"/>
                <a:gd name="T4" fmla="*/ 1 w 4"/>
                <a:gd name="T5" fmla="*/ 6 h 7"/>
                <a:gd name="T6" fmla="*/ 4 w 4"/>
                <a:gd name="T7" fmla="*/ 7 h 7"/>
                <a:gd name="T8" fmla="*/ 2 w 4"/>
                <a:gd name="T9" fmla="*/ 1 h 7"/>
                <a:gd name="T10" fmla="*/ 2 w 4"/>
                <a:gd name="T11" fmla="*/ 1 h 7"/>
                <a:gd name="T12" fmla="*/ 1 w 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1" y="0"/>
                  </a:moveTo>
                  <a:cubicBezTo>
                    <a:pt x="0" y="0"/>
                    <a:pt x="0" y="1"/>
                    <a:pt x="0" y="2"/>
                  </a:cubicBezTo>
                  <a:cubicBezTo>
                    <a:pt x="0" y="4"/>
                    <a:pt x="1" y="5"/>
                    <a:pt x="1" y="6"/>
                  </a:cubicBezTo>
                  <a:cubicBezTo>
                    <a:pt x="2" y="7"/>
                    <a:pt x="3" y="7"/>
                    <a:pt x="4" y="7"/>
                  </a:cubicBezTo>
                  <a:cubicBezTo>
                    <a:pt x="4" y="5"/>
                    <a:pt x="3" y="3"/>
                    <a:pt x="2" y="1"/>
                  </a:cubicBezTo>
                  <a:cubicBezTo>
                    <a:pt x="2" y="1"/>
                    <a:pt x="2" y="1"/>
                    <a:pt x="2" y="1"/>
                  </a:cubicBezTo>
                  <a:cubicBezTo>
                    <a:pt x="2" y="1"/>
                    <a:pt x="1" y="1"/>
                    <a:pt x="1" y="0"/>
                  </a:cubicBezTo>
                </a:path>
              </a:pathLst>
            </a:custGeom>
            <a:solidFill>
              <a:srgbClr val="AD8F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5" name="Freeform 879">
              <a:extLst>
                <a:ext uri="{FF2B5EF4-FFF2-40B4-BE49-F238E27FC236}">
                  <a16:creationId xmlns:a16="http://schemas.microsoft.com/office/drawing/2014/main" id="{E2803726-C0FC-4E4D-9EB6-6F9194D659EF}"/>
                </a:ext>
              </a:extLst>
            </p:cNvPr>
            <p:cNvSpPr>
              <a:spLocks/>
            </p:cNvSpPr>
            <p:nvPr/>
          </p:nvSpPr>
          <p:spPr bwMode="auto">
            <a:xfrm>
              <a:off x="629" y="759"/>
              <a:ext cx="2" cy="9"/>
            </a:xfrm>
            <a:custGeom>
              <a:avLst/>
              <a:gdLst>
                <a:gd name="T0" fmla="*/ 0 w 1"/>
                <a:gd name="T1" fmla="*/ 0 h 4"/>
                <a:gd name="T2" fmla="*/ 0 w 1"/>
                <a:gd name="T3" fmla="*/ 4 h 4"/>
                <a:gd name="T4" fmla="*/ 1 w 1"/>
                <a:gd name="T5" fmla="*/ 4 h 4"/>
                <a:gd name="T6" fmla="*/ 0 w 1"/>
                <a:gd name="T7" fmla="*/ 0 h 4"/>
              </a:gdLst>
              <a:ahLst/>
              <a:cxnLst>
                <a:cxn ang="0">
                  <a:pos x="T0" y="T1"/>
                </a:cxn>
                <a:cxn ang="0">
                  <a:pos x="T2" y="T3"/>
                </a:cxn>
                <a:cxn ang="0">
                  <a:pos x="T4" y="T5"/>
                </a:cxn>
                <a:cxn ang="0">
                  <a:pos x="T6" y="T7"/>
                </a:cxn>
              </a:cxnLst>
              <a:rect l="0" t="0" r="r" b="b"/>
              <a:pathLst>
                <a:path w="1" h="4">
                  <a:moveTo>
                    <a:pt x="0" y="0"/>
                  </a:moveTo>
                  <a:cubicBezTo>
                    <a:pt x="0" y="1"/>
                    <a:pt x="0" y="3"/>
                    <a:pt x="0" y="4"/>
                  </a:cubicBezTo>
                  <a:cubicBezTo>
                    <a:pt x="1" y="4"/>
                    <a:pt x="1" y="4"/>
                    <a:pt x="1" y="4"/>
                  </a:cubicBezTo>
                  <a:cubicBezTo>
                    <a:pt x="1" y="3"/>
                    <a:pt x="0" y="2"/>
                    <a:pt x="0" y="0"/>
                  </a:cubicBezTo>
                </a:path>
              </a:pathLst>
            </a:custGeom>
            <a:solidFill>
              <a:srgbClr val="AE90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6" name="Freeform 880">
              <a:extLst>
                <a:ext uri="{FF2B5EF4-FFF2-40B4-BE49-F238E27FC236}">
                  <a16:creationId xmlns:a16="http://schemas.microsoft.com/office/drawing/2014/main" id="{BF6ED751-ED35-4D85-AA2B-2F0F4D3E956D}"/>
                </a:ext>
              </a:extLst>
            </p:cNvPr>
            <p:cNvSpPr>
              <a:spLocks/>
            </p:cNvSpPr>
            <p:nvPr/>
          </p:nvSpPr>
          <p:spPr bwMode="auto">
            <a:xfrm>
              <a:off x="445" y="244"/>
              <a:ext cx="14" cy="33"/>
            </a:xfrm>
            <a:custGeom>
              <a:avLst/>
              <a:gdLst>
                <a:gd name="T0" fmla="*/ 6 w 6"/>
                <a:gd name="T1" fmla="*/ 0 h 14"/>
                <a:gd name="T2" fmla="*/ 0 w 6"/>
                <a:gd name="T3" fmla="*/ 6 h 14"/>
                <a:gd name="T4" fmla="*/ 1 w 6"/>
                <a:gd name="T5" fmla="*/ 8 h 14"/>
                <a:gd name="T6" fmla="*/ 1 w 6"/>
                <a:gd name="T7" fmla="*/ 8 h 14"/>
                <a:gd name="T8" fmla="*/ 1 w 6"/>
                <a:gd name="T9" fmla="*/ 8 h 14"/>
                <a:gd name="T10" fmla="*/ 1 w 6"/>
                <a:gd name="T11" fmla="*/ 8 h 14"/>
                <a:gd name="T12" fmla="*/ 5 w 6"/>
                <a:gd name="T13" fmla="*/ 14 h 14"/>
                <a:gd name="T14" fmla="*/ 3 w 6"/>
                <a:gd name="T15" fmla="*/ 8 h 14"/>
                <a:gd name="T16" fmla="*/ 2 w 6"/>
                <a:gd name="T17" fmla="*/ 4 h 14"/>
                <a:gd name="T18" fmla="*/ 6 w 6"/>
                <a:gd name="T19" fmla="*/ 1 h 14"/>
                <a:gd name="T20" fmla="*/ 6 w 6"/>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4">
                  <a:moveTo>
                    <a:pt x="6" y="0"/>
                  </a:moveTo>
                  <a:cubicBezTo>
                    <a:pt x="6" y="0"/>
                    <a:pt x="2" y="2"/>
                    <a:pt x="0" y="6"/>
                  </a:cubicBezTo>
                  <a:cubicBezTo>
                    <a:pt x="1" y="7"/>
                    <a:pt x="1" y="7"/>
                    <a:pt x="1" y="8"/>
                  </a:cubicBezTo>
                  <a:cubicBezTo>
                    <a:pt x="1" y="8"/>
                    <a:pt x="1" y="8"/>
                    <a:pt x="1" y="8"/>
                  </a:cubicBezTo>
                  <a:cubicBezTo>
                    <a:pt x="1" y="8"/>
                    <a:pt x="1" y="8"/>
                    <a:pt x="1" y="8"/>
                  </a:cubicBezTo>
                  <a:cubicBezTo>
                    <a:pt x="1" y="8"/>
                    <a:pt x="1" y="8"/>
                    <a:pt x="1" y="8"/>
                  </a:cubicBezTo>
                  <a:cubicBezTo>
                    <a:pt x="2" y="10"/>
                    <a:pt x="3" y="12"/>
                    <a:pt x="5" y="14"/>
                  </a:cubicBezTo>
                  <a:cubicBezTo>
                    <a:pt x="4" y="12"/>
                    <a:pt x="3" y="10"/>
                    <a:pt x="3" y="8"/>
                  </a:cubicBezTo>
                  <a:cubicBezTo>
                    <a:pt x="2" y="6"/>
                    <a:pt x="2" y="4"/>
                    <a:pt x="2" y="4"/>
                  </a:cubicBezTo>
                  <a:cubicBezTo>
                    <a:pt x="2" y="4"/>
                    <a:pt x="3" y="3"/>
                    <a:pt x="6" y="1"/>
                  </a:cubicBezTo>
                  <a:cubicBezTo>
                    <a:pt x="6" y="1"/>
                    <a:pt x="6" y="1"/>
                    <a:pt x="6" y="0"/>
                  </a:cubicBezTo>
                </a:path>
              </a:pathLst>
            </a:custGeom>
            <a:solidFill>
              <a:srgbClr val="CDB4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7" name="Freeform 881">
              <a:extLst>
                <a:ext uri="{FF2B5EF4-FFF2-40B4-BE49-F238E27FC236}">
                  <a16:creationId xmlns:a16="http://schemas.microsoft.com/office/drawing/2014/main" id="{69682971-5226-4591-B4C6-80B2D7136EFD}"/>
                </a:ext>
              </a:extLst>
            </p:cNvPr>
            <p:cNvSpPr>
              <a:spLocks/>
            </p:cNvSpPr>
            <p:nvPr/>
          </p:nvSpPr>
          <p:spPr bwMode="auto">
            <a:xfrm>
              <a:off x="443" y="258"/>
              <a:ext cx="16" cy="31"/>
            </a:xfrm>
            <a:custGeom>
              <a:avLst/>
              <a:gdLst>
                <a:gd name="T0" fmla="*/ 1 w 7"/>
                <a:gd name="T1" fmla="*/ 0 h 13"/>
                <a:gd name="T2" fmla="*/ 0 w 7"/>
                <a:gd name="T3" fmla="*/ 4 h 13"/>
                <a:gd name="T4" fmla="*/ 6 w 7"/>
                <a:gd name="T5" fmla="*/ 13 h 13"/>
                <a:gd name="T6" fmla="*/ 7 w 7"/>
                <a:gd name="T7" fmla="*/ 11 h 13"/>
                <a:gd name="T8" fmla="*/ 6 w 7"/>
                <a:gd name="T9" fmla="*/ 8 h 13"/>
                <a:gd name="T10" fmla="*/ 2 w 7"/>
                <a:gd name="T11" fmla="*/ 2 h 13"/>
                <a:gd name="T12" fmla="*/ 2 w 7"/>
                <a:gd name="T13" fmla="*/ 2 h 13"/>
                <a:gd name="T14" fmla="*/ 2 w 7"/>
                <a:gd name="T15" fmla="*/ 2 h 13"/>
                <a:gd name="T16" fmla="*/ 2 w 7"/>
                <a:gd name="T17" fmla="*/ 2 h 13"/>
                <a:gd name="T18" fmla="*/ 1 w 7"/>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3">
                  <a:moveTo>
                    <a:pt x="1" y="0"/>
                  </a:moveTo>
                  <a:cubicBezTo>
                    <a:pt x="1" y="1"/>
                    <a:pt x="1" y="2"/>
                    <a:pt x="0" y="4"/>
                  </a:cubicBezTo>
                  <a:cubicBezTo>
                    <a:pt x="2" y="7"/>
                    <a:pt x="4" y="10"/>
                    <a:pt x="6" y="13"/>
                  </a:cubicBezTo>
                  <a:cubicBezTo>
                    <a:pt x="6" y="12"/>
                    <a:pt x="7" y="12"/>
                    <a:pt x="7" y="11"/>
                  </a:cubicBezTo>
                  <a:cubicBezTo>
                    <a:pt x="6" y="10"/>
                    <a:pt x="6" y="9"/>
                    <a:pt x="6" y="8"/>
                  </a:cubicBezTo>
                  <a:cubicBezTo>
                    <a:pt x="4" y="6"/>
                    <a:pt x="3" y="4"/>
                    <a:pt x="2" y="2"/>
                  </a:cubicBezTo>
                  <a:cubicBezTo>
                    <a:pt x="2" y="2"/>
                    <a:pt x="2" y="2"/>
                    <a:pt x="2" y="2"/>
                  </a:cubicBezTo>
                  <a:cubicBezTo>
                    <a:pt x="2" y="2"/>
                    <a:pt x="2" y="2"/>
                    <a:pt x="2" y="2"/>
                  </a:cubicBezTo>
                  <a:cubicBezTo>
                    <a:pt x="2" y="2"/>
                    <a:pt x="2" y="2"/>
                    <a:pt x="2" y="2"/>
                  </a:cubicBezTo>
                  <a:cubicBezTo>
                    <a:pt x="2" y="1"/>
                    <a:pt x="2" y="1"/>
                    <a:pt x="1" y="0"/>
                  </a:cubicBezTo>
                </a:path>
              </a:pathLst>
            </a:custGeom>
            <a:solidFill>
              <a:srgbClr val="C7AE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8" name="Freeform 882">
              <a:extLst>
                <a:ext uri="{FF2B5EF4-FFF2-40B4-BE49-F238E27FC236}">
                  <a16:creationId xmlns:a16="http://schemas.microsoft.com/office/drawing/2014/main" id="{A94FCE93-4467-49E1-A58E-B688FA3E2A26}"/>
                </a:ext>
              </a:extLst>
            </p:cNvPr>
            <p:cNvSpPr>
              <a:spLocks/>
            </p:cNvSpPr>
            <p:nvPr/>
          </p:nvSpPr>
          <p:spPr bwMode="auto">
            <a:xfrm>
              <a:off x="443" y="268"/>
              <a:ext cx="14" cy="24"/>
            </a:xfrm>
            <a:custGeom>
              <a:avLst/>
              <a:gdLst>
                <a:gd name="T0" fmla="*/ 0 w 6"/>
                <a:gd name="T1" fmla="*/ 0 h 10"/>
                <a:gd name="T2" fmla="*/ 0 w 6"/>
                <a:gd name="T3" fmla="*/ 0 h 10"/>
                <a:gd name="T4" fmla="*/ 5 w 6"/>
                <a:gd name="T5" fmla="*/ 10 h 10"/>
                <a:gd name="T6" fmla="*/ 6 w 6"/>
                <a:gd name="T7" fmla="*/ 9 h 10"/>
                <a:gd name="T8" fmla="*/ 0 w 6"/>
                <a:gd name="T9" fmla="*/ 0 h 10"/>
              </a:gdLst>
              <a:ahLst/>
              <a:cxnLst>
                <a:cxn ang="0">
                  <a:pos x="T0" y="T1"/>
                </a:cxn>
                <a:cxn ang="0">
                  <a:pos x="T2" y="T3"/>
                </a:cxn>
                <a:cxn ang="0">
                  <a:pos x="T4" y="T5"/>
                </a:cxn>
                <a:cxn ang="0">
                  <a:pos x="T6" y="T7"/>
                </a:cxn>
                <a:cxn ang="0">
                  <a:pos x="T8" y="T9"/>
                </a:cxn>
              </a:cxnLst>
              <a:rect l="0" t="0" r="r" b="b"/>
              <a:pathLst>
                <a:path w="6" h="10">
                  <a:moveTo>
                    <a:pt x="0" y="0"/>
                  </a:moveTo>
                  <a:cubicBezTo>
                    <a:pt x="0" y="0"/>
                    <a:pt x="0" y="0"/>
                    <a:pt x="0" y="0"/>
                  </a:cubicBezTo>
                  <a:cubicBezTo>
                    <a:pt x="2" y="3"/>
                    <a:pt x="4" y="7"/>
                    <a:pt x="5" y="10"/>
                  </a:cubicBezTo>
                  <a:cubicBezTo>
                    <a:pt x="5" y="10"/>
                    <a:pt x="5" y="9"/>
                    <a:pt x="6" y="9"/>
                  </a:cubicBezTo>
                  <a:cubicBezTo>
                    <a:pt x="4" y="6"/>
                    <a:pt x="2" y="3"/>
                    <a:pt x="0" y="0"/>
                  </a:cubicBezTo>
                </a:path>
              </a:pathLst>
            </a:custGeom>
            <a:solidFill>
              <a:srgbClr val="C3A5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9" name="Freeform 883">
              <a:extLst>
                <a:ext uri="{FF2B5EF4-FFF2-40B4-BE49-F238E27FC236}">
                  <a16:creationId xmlns:a16="http://schemas.microsoft.com/office/drawing/2014/main" id="{7CDED020-4392-41B5-8D84-ED6AA6530AB3}"/>
                </a:ext>
              </a:extLst>
            </p:cNvPr>
            <p:cNvSpPr>
              <a:spLocks/>
            </p:cNvSpPr>
            <p:nvPr/>
          </p:nvSpPr>
          <p:spPr bwMode="auto">
            <a:xfrm>
              <a:off x="443" y="268"/>
              <a:ext cx="12" cy="26"/>
            </a:xfrm>
            <a:custGeom>
              <a:avLst/>
              <a:gdLst>
                <a:gd name="T0" fmla="*/ 0 w 5"/>
                <a:gd name="T1" fmla="*/ 0 h 11"/>
                <a:gd name="T2" fmla="*/ 4 w 5"/>
                <a:gd name="T3" fmla="*/ 11 h 11"/>
                <a:gd name="T4" fmla="*/ 5 w 5"/>
                <a:gd name="T5" fmla="*/ 10 h 11"/>
                <a:gd name="T6" fmla="*/ 0 w 5"/>
                <a:gd name="T7" fmla="*/ 0 h 11"/>
              </a:gdLst>
              <a:ahLst/>
              <a:cxnLst>
                <a:cxn ang="0">
                  <a:pos x="T0" y="T1"/>
                </a:cxn>
                <a:cxn ang="0">
                  <a:pos x="T2" y="T3"/>
                </a:cxn>
                <a:cxn ang="0">
                  <a:pos x="T4" y="T5"/>
                </a:cxn>
                <a:cxn ang="0">
                  <a:pos x="T6" y="T7"/>
                </a:cxn>
              </a:cxnLst>
              <a:rect l="0" t="0" r="r" b="b"/>
              <a:pathLst>
                <a:path w="5" h="11">
                  <a:moveTo>
                    <a:pt x="0" y="0"/>
                  </a:moveTo>
                  <a:cubicBezTo>
                    <a:pt x="0" y="3"/>
                    <a:pt x="1" y="7"/>
                    <a:pt x="4" y="11"/>
                  </a:cubicBezTo>
                  <a:cubicBezTo>
                    <a:pt x="4" y="11"/>
                    <a:pt x="5" y="11"/>
                    <a:pt x="5" y="10"/>
                  </a:cubicBezTo>
                  <a:cubicBezTo>
                    <a:pt x="4" y="7"/>
                    <a:pt x="2" y="3"/>
                    <a:pt x="0" y="0"/>
                  </a:cubicBezTo>
                </a:path>
              </a:pathLst>
            </a:custGeom>
            <a:solidFill>
              <a:srgbClr val="C0A2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0" name="Freeform 884">
              <a:extLst>
                <a:ext uri="{FF2B5EF4-FFF2-40B4-BE49-F238E27FC236}">
                  <a16:creationId xmlns:a16="http://schemas.microsoft.com/office/drawing/2014/main" id="{3DE67D19-0EA1-4248-94D8-F305EB39FB87}"/>
                </a:ext>
              </a:extLst>
            </p:cNvPr>
            <p:cNvSpPr>
              <a:spLocks/>
            </p:cNvSpPr>
            <p:nvPr/>
          </p:nvSpPr>
          <p:spPr bwMode="auto">
            <a:xfrm>
              <a:off x="462" y="289"/>
              <a:ext cx="2" cy="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2"/>
                    <a:pt x="1" y="2"/>
                    <a:pt x="1" y="1"/>
                  </a:cubicBezTo>
                  <a:cubicBezTo>
                    <a:pt x="1" y="1"/>
                    <a:pt x="0" y="0"/>
                    <a:pt x="0" y="0"/>
                  </a:cubicBezTo>
                </a:path>
              </a:pathLst>
            </a:custGeom>
            <a:solidFill>
              <a:srgbClr val="C5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1" name="Freeform 885">
              <a:extLst>
                <a:ext uri="{FF2B5EF4-FFF2-40B4-BE49-F238E27FC236}">
                  <a16:creationId xmlns:a16="http://schemas.microsoft.com/office/drawing/2014/main" id="{A50A100E-6F97-41D1-939F-676893499639}"/>
                </a:ext>
              </a:extLst>
            </p:cNvPr>
            <p:cNvSpPr>
              <a:spLocks/>
            </p:cNvSpPr>
            <p:nvPr/>
          </p:nvSpPr>
          <p:spPr bwMode="auto">
            <a:xfrm>
              <a:off x="457" y="285"/>
              <a:ext cx="7" cy="14"/>
            </a:xfrm>
            <a:custGeom>
              <a:avLst/>
              <a:gdLst>
                <a:gd name="T0" fmla="*/ 1 w 3"/>
                <a:gd name="T1" fmla="*/ 0 h 6"/>
                <a:gd name="T2" fmla="*/ 0 w 3"/>
                <a:gd name="T3" fmla="*/ 2 h 6"/>
                <a:gd name="T4" fmla="*/ 2 w 3"/>
                <a:gd name="T5" fmla="*/ 6 h 6"/>
                <a:gd name="T6" fmla="*/ 3 w 3"/>
                <a:gd name="T7" fmla="*/ 4 h 6"/>
                <a:gd name="T8" fmla="*/ 2 w 3"/>
                <a:gd name="T9" fmla="*/ 2 h 6"/>
                <a:gd name="T10" fmla="*/ 1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1" y="0"/>
                  </a:moveTo>
                  <a:cubicBezTo>
                    <a:pt x="1" y="1"/>
                    <a:pt x="0" y="1"/>
                    <a:pt x="0" y="2"/>
                  </a:cubicBezTo>
                  <a:cubicBezTo>
                    <a:pt x="1" y="3"/>
                    <a:pt x="1" y="5"/>
                    <a:pt x="2" y="6"/>
                  </a:cubicBezTo>
                  <a:cubicBezTo>
                    <a:pt x="2" y="6"/>
                    <a:pt x="3" y="5"/>
                    <a:pt x="3" y="4"/>
                  </a:cubicBezTo>
                  <a:cubicBezTo>
                    <a:pt x="3" y="3"/>
                    <a:pt x="2" y="2"/>
                    <a:pt x="2" y="2"/>
                  </a:cubicBezTo>
                  <a:cubicBezTo>
                    <a:pt x="2" y="1"/>
                    <a:pt x="1" y="1"/>
                    <a:pt x="1" y="0"/>
                  </a:cubicBezTo>
                </a:path>
              </a:pathLst>
            </a:custGeom>
            <a:solidFill>
              <a:srgbClr val="BFA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2" name="Freeform 886">
              <a:extLst>
                <a:ext uri="{FF2B5EF4-FFF2-40B4-BE49-F238E27FC236}">
                  <a16:creationId xmlns:a16="http://schemas.microsoft.com/office/drawing/2014/main" id="{F92E0C5D-D028-4EA3-B51A-7AC3BBA0BAD0}"/>
                </a:ext>
              </a:extLst>
            </p:cNvPr>
            <p:cNvSpPr>
              <a:spLocks/>
            </p:cNvSpPr>
            <p:nvPr/>
          </p:nvSpPr>
          <p:spPr bwMode="auto">
            <a:xfrm>
              <a:off x="455" y="289"/>
              <a:ext cx="7" cy="15"/>
            </a:xfrm>
            <a:custGeom>
              <a:avLst/>
              <a:gdLst>
                <a:gd name="T0" fmla="*/ 1 w 3"/>
                <a:gd name="T1" fmla="*/ 0 h 6"/>
                <a:gd name="T2" fmla="*/ 0 w 3"/>
                <a:gd name="T3" fmla="*/ 1 h 6"/>
                <a:gd name="T4" fmla="*/ 1 w 3"/>
                <a:gd name="T5" fmla="*/ 5 h 6"/>
                <a:gd name="T6" fmla="*/ 2 w 3"/>
                <a:gd name="T7" fmla="*/ 6 h 6"/>
                <a:gd name="T8" fmla="*/ 2 w 3"/>
                <a:gd name="T9" fmla="*/ 6 h 6"/>
                <a:gd name="T10" fmla="*/ 3 w 3"/>
                <a:gd name="T11" fmla="*/ 5 h 6"/>
                <a:gd name="T12" fmla="*/ 3 w 3"/>
                <a:gd name="T13" fmla="*/ 4 h 6"/>
                <a:gd name="T14" fmla="*/ 1 w 3"/>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0"/>
                  </a:moveTo>
                  <a:cubicBezTo>
                    <a:pt x="0" y="0"/>
                    <a:pt x="0" y="1"/>
                    <a:pt x="0" y="1"/>
                  </a:cubicBezTo>
                  <a:cubicBezTo>
                    <a:pt x="0" y="2"/>
                    <a:pt x="1" y="4"/>
                    <a:pt x="1" y="5"/>
                  </a:cubicBezTo>
                  <a:cubicBezTo>
                    <a:pt x="1" y="5"/>
                    <a:pt x="2" y="5"/>
                    <a:pt x="2" y="6"/>
                  </a:cubicBezTo>
                  <a:cubicBezTo>
                    <a:pt x="2" y="6"/>
                    <a:pt x="2" y="6"/>
                    <a:pt x="2" y="6"/>
                  </a:cubicBezTo>
                  <a:cubicBezTo>
                    <a:pt x="3" y="5"/>
                    <a:pt x="3" y="5"/>
                    <a:pt x="3" y="5"/>
                  </a:cubicBezTo>
                  <a:cubicBezTo>
                    <a:pt x="3" y="5"/>
                    <a:pt x="3" y="5"/>
                    <a:pt x="3" y="4"/>
                  </a:cubicBezTo>
                  <a:cubicBezTo>
                    <a:pt x="2" y="3"/>
                    <a:pt x="2" y="1"/>
                    <a:pt x="1" y="0"/>
                  </a:cubicBezTo>
                </a:path>
              </a:pathLst>
            </a:custGeom>
            <a:solidFill>
              <a:srgbClr val="BC9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3" name="Freeform 887">
              <a:extLst>
                <a:ext uri="{FF2B5EF4-FFF2-40B4-BE49-F238E27FC236}">
                  <a16:creationId xmlns:a16="http://schemas.microsoft.com/office/drawing/2014/main" id="{F5CC1DA4-8501-4A23-8E6B-A1CF4F22011B}"/>
                </a:ext>
              </a:extLst>
            </p:cNvPr>
            <p:cNvSpPr>
              <a:spLocks/>
            </p:cNvSpPr>
            <p:nvPr/>
          </p:nvSpPr>
          <p:spPr bwMode="auto">
            <a:xfrm>
              <a:off x="452" y="292"/>
              <a:ext cx="5" cy="9"/>
            </a:xfrm>
            <a:custGeom>
              <a:avLst/>
              <a:gdLst>
                <a:gd name="T0" fmla="*/ 1 w 2"/>
                <a:gd name="T1" fmla="*/ 0 h 4"/>
                <a:gd name="T2" fmla="*/ 0 w 2"/>
                <a:gd name="T3" fmla="*/ 1 h 4"/>
                <a:gd name="T4" fmla="*/ 2 w 2"/>
                <a:gd name="T5" fmla="*/ 4 h 4"/>
                <a:gd name="T6" fmla="*/ 1 w 2"/>
                <a:gd name="T7" fmla="*/ 0 h 4"/>
              </a:gdLst>
              <a:ahLst/>
              <a:cxnLst>
                <a:cxn ang="0">
                  <a:pos x="T0" y="T1"/>
                </a:cxn>
                <a:cxn ang="0">
                  <a:pos x="T2" y="T3"/>
                </a:cxn>
                <a:cxn ang="0">
                  <a:pos x="T4" y="T5"/>
                </a:cxn>
                <a:cxn ang="0">
                  <a:pos x="T6" y="T7"/>
                </a:cxn>
              </a:cxnLst>
              <a:rect l="0" t="0" r="r" b="b"/>
              <a:pathLst>
                <a:path w="2" h="4">
                  <a:moveTo>
                    <a:pt x="1" y="0"/>
                  </a:moveTo>
                  <a:cubicBezTo>
                    <a:pt x="1" y="1"/>
                    <a:pt x="0" y="1"/>
                    <a:pt x="0" y="1"/>
                  </a:cubicBezTo>
                  <a:cubicBezTo>
                    <a:pt x="1" y="2"/>
                    <a:pt x="1" y="3"/>
                    <a:pt x="2" y="4"/>
                  </a:cubicBezTo>
                  <a:cubicBezTo>
                    <a:pt x="2" y="3"/>
                    <a:pt x="1" y="1"/>
                    <a:pt x="1" y="0"/>
                  </a:cubicBezTo>
                </a:path>
              </a:pathLst>
            </a:custGeom>
            <a:solidFill>
              <a:srgbClr val="BA9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4" name="Freeform 888">
              <a:extLst>
                <a:ext uri="{FF2B5EF4-FFF2-40B4-BE49-F238E27FC236}">
                  <a16:creationId xmlns:a16="http://schemas.microsoft.com/office/drawing/2014/main" id="{0EBE9BAA-24B3-4D66-A531-0DC6D5D0D83D}"/>
                </a:ext>
              </a:extLst>
            </p:cNvPr>
            <p:cNvSpPr>
              <a:spLocks/>
            </p:cNvSpPr>
            <p:nvPr/>
          </p:nvSpPr>
          <p:spPr bwMode="auto">
            <a:xfrm>
              <a:off x="471" y="299"/>
              <a:ext cx="5" cy="14"/>
            </a:xfrm>
            <a:custGeom>
              <a:avLst/>
              <a:gdLst>
                <a:gd name="T0" fmla="*/ 0 w 2"/>
                <a:gd name="T1" fmla="*/ 0 h 6"/>
                <a:gd name="T2" fmla="*/ 0 w 2"/>
                <a:gd name="T3" fmla="*/ 3 h 6"/>
                <a:gd name="T4" fmla="*/ 1 w 2"/>
                <a:gd name="T5" fmla="*/ 6 h 6"/>
                <a:gd name="T6" fmla="*/ 1 w 2"/>
                <a:gd name="T7" fmla="*/ 1 h 6"/>
                <a:gd name="T8" fmla="*/ 0 w 2"/>
                <a:gd name="T9" fmla="*/ 0 h 6"/>
              </a:gdLst>
              <a:ahLst/>
              <a:cxnLst>
                <a:cxn ang="0">
                  <a:pos x="T0" y="T1"/>
                </a:cxn>
                <a:cxn ang="0">
                  <a:pos x="T2" y="T3"/>
                </a:cxn>
                <a:cxn ang="0">
                  <a:pos x="T4" y="T5"/>
                </a:cxn>
                <a:cxn ang="0">
                  <a:pos x="T6" y="T7"/>
                </a:cxn>
                <a:cxn ang="0">
                  <a:pos x="T8" y="T9"/>
                </a:cxn>
              </a:cxnLst>
              <a:rect l="0" t="0" r="r" b="b"/>
              <a:pathLst>
                <a:path w="2" h="6">
                  <a:moveTo>
                    <a:pt x="0" y="0"/>
                  </a:moveTo>
                  <a:cubicBezTo>
                    <a:pt x="0" y="1"/>
                    <a:pt x="0" y="2"/>
                    <a:pt x="0" y="3"/>
                  </a:cubicBezTo>
                  <a:cubicBezTo>
                    <a:pt x="0" y="4"/>
                    <a:pt x="1" y="5"/>
                    <a:pt x="1" y="6"/>
                  </a:cubicBezTo>
                  <a:cubicBezTo>
                    <a:pt x="2" y="5"/>
                    <a:pt x="1" y="1"/>
                    <a:pt x="1" y="1"/>
                  </a:cubicBezTo>
                  <a:cubicBezTo>
                    <a:pt x="1" y="1"/>
                    <a:pt x="1" y="1"/>
                    <a:pt x="0" y="0"/>
                  </a:cubicBezTo>
                </a:path>
              </a:pathLst>
            </a:custGeom>
            <a:solidFill>
              <a:srgbClr val="C5A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5" name="Freeform 889">
              <a:extLst>
                <a:ext uri="{FF2B5EF4-FFF2-40B4-BE49-F238E27FC236}">
                  <a16:creationId xmlns:a16="http://schemas.microsoft.com/office/drawing/2014/main" id="{D1B4B6DE-FE38-4E58-8DFD-1AD7BCF36777}"/>
                </a:ext>
              </a:extLst>
            </p:cNvPr>
            <p:cNvSpPr>
              <a:spLocks/>
            </p:cNvSpPr>
            <p:nvPr/>
          </p:nvSpPr>
          <p:spPr bwMode="auto">
            <a:xfrm>
              <a:off x="471" y="306"/>
              <a:ext cx="3" cy="10"/>
            </a:xfrm>
            <a:custGeom>
              <a:avLst/>
              <a:gdLst>
                <a:gd name="T0" fmla="*/ 0 w 1"/>
                <a:gd name="T1" fmla="*/ 0 h 4"/>
                <a:gd name="T2" fmla="*/ 0 w 1"/>
                <a:gd name="T3" fmla="*/ 4 h 4"/>
                <a:gd name="T4" fmla="*/ 1 w 1"/>
                <a:gd name="T5" fmla="*/ 4 h 4"/>
                <a:gd name="T6" fmla="*/ 1 w 1"/>
                <a:gd name="T7" fmla="*/ 3 h 4"/>
                <a:gd name="T8" fmla="*/ 0 w 1"/>
                <a:gd name="T9" fmla="*/ 0 h 4"/>
              </a:gdLst>
              <a:ahLst/>
              <a:cxnLst>
                <a:cxn ang="0">
                  <a:pos x="T0" y="T1"/>
                </a:cxn>
                <a:cxn ang="0">
                  <a:pos x="T2" y="T3"/>
                </a:cxn>
                <a:cxn ang="0">
                  <a:pos x="T4" y="T5"/>
                </a:cxn>
                <a:cxn ang="0">
                  <a:pos x="T6" y="T7"/>
                </a:cxn>
                <a:cxn ang="0">
                  <a:pos x="T8" y="T9"/>
                </a:cxn>
              </a:cxnLst>
              <a:rect l="0" t="0" r="r" b="b"/>
              <a:pathLst>
                <a:path w="1" h="4">
                  <a:moveTo>
                    <a:pt x="0" y="0"/>
                  </a:moveTo>
                  <a:cubicBezTo>
                    <a:pt x="0" y="1"/>
                    <a:pt x="0" y="2"/>
                    <a:pt x="0" y="4"/>
                  </a:cubicBezTo>
                  <a:cubicBezTo>
                    <a:pt x="0" y="4"/>
                    <a:pt x="0" y="4"/>
                    <a:pt x="1" y="4"/>
                  </a:cubicBezTo>
                  <a:cubicBezTo>
                    <a:pt x="1" y="4"/>
                    <a:pt x="1" y="4"/>
                    <a:pt x="1" y="3"/>
                  </a:cubicBezTo>
                  <a:cubicBezTo>
                    <a:pt x="1" y="2"/>
                    <a:pt x="0" y="1"/>
                    <a:pt x="0" y="0"/>
                  </a:cubicBezTo>
                </a:path>
              </a:pathLst>
            </a:custGeom>
            <a:solidFill>
              <a:srgbClr val="BFA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6" name="Freeform 890">
              <a:extLst>
                <a:ext uri="{FF2B5EF4-FFF2-40B4-BE49-F238E27FC236}">
                  <a16:creationId xmlns:a16="http://schemas.microsoft.com/office/drawing/2014/main" id="{083629FD-11B0-48B6-9BB3-59DC9B48B1B7}"/>
                </a:ext>
              </a:extLst>
            </p:cNvPr>
            <p:cNvSpPr>
              <a:spLocks/>
            </p:cNvSpPr>
            <p:nvPr/>
          </p:nvSpPr>
          <p:spPr bwMode="auto">
            <a:xfrm>
              <a:off x="823" y="382"/>
              <a:ext cx="21" cy="193"/>
            </a:xfrm>
            <a:custGeom>
              <a:avLst/>
              <a:gdLst>
                <a:gd name="T0" fmla="*/ 1 w 9"/>
                <a:gd name="T1" fmla="*/ 0 h 81"/>
                <a:gd name="T2" fmla="*/ 6 w 9"/>
                <a:gd name="T3" fmla="*/ 34 h 81"/>
                <a:gd name="T4" fmla="*/ 0 w 9"/>
                <a:gd name="T5" fmla="*/ 81 h 81"/>
                <a:gd name="T6" fmla="*/ 1 w 9"/>
                <a:gd name="T7" fmla="*/ 0 h 81"/>
              </a:gdLst>
              <a:ahLst/>
              <a:cxnLst>
                <a:cxn ang="0">
                  <a:pos x="T0" y="T1"/>
                </a:cxn>
                <a:cxn ang="0">
                  <a:pos x="T2" y="T3"/>
                </a:cxn>
                <a:cxn ang="0">
                  <a:pos x="T4" y="T5"/>
                </a:cxn>
                <a:cxn ang="0">
                  <a:pos x="T6" y="T7"/>
                </a:cxn>
              </a:cxnLst>
              <a:rect l="0" t="0" r="r" b="b"/>
              <a:pathLst>
                <a:path w="9" h="81">
                  <a:moveTo>
                    <a:pt x="1" y="0"/>
                  </a:moveTo>
                  <a:cubicBezTo>
                    <a:pt x="4" y="11"/>
                    <a:pt x="6" y="23"/>
                    <a:pt x="6" y="34"/>
                  </a:cubicBezTo>
                  <a:cubicBezTo>
                    <a:pt x="6" y="50"/>
                    <a:pt x="3" y="65"/>
                    <a:pt x="0" y="81"/>
                  </a:cubicBezTo>
                  <a:cubicBezTo>
                    <a:pt x="6" y="55"/>
                    <a:pt x="9" y="27"/>
                    <a:pt x="1" y="0"/>
                  </a:cubicBezTo>
                </a:path>
              </a:pathLst>
            </a:custGeom>
            <a:solidFill>
              <a:srgbClr val="CEC6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7" name="Freeform 891">
              <a:extLst>
                <a:ext uri="{FF2B5EF4-FFF2-40B4-BE49-F238E27FC236}">
                  <a16:creationId xmlns:a16="http://schemas.microsoft.com/office/drawing/2014/main" id="{6BA5928B-296A-48E8-A180-4874D2D40DEF}"/>
                </a:ext>
              </a:extLst>
            </p:cNvPr>
            <p:cNvSpPr>
              <a:spLocks/>
            </p:cNvSpPr>
            <p:nvPr/>
          </p:nvSpPr>
          <p:spPr bwMode="auto">
            <a:xfrm>
              <a:off x="665" y="313"/>
              <a:ext cx="172" cy="536"/>
            </a:xfrm>
            <a:custGeom>
              <a:avLst/>
              <a:gdLst>
                <a:gd name="T0" fmla="*/ 56 w 72"/>
                <a:gd name="T1" fmla="*/ 0 h 225"/>
                <a:gd name="T2" fmla="*/ 65 w 72"/>
                <a:gd name="T3" fmla="*/ 79 h 225"/>
                <a:gd name="T4" fmla="*/ 4 w 72"/>
                <a:gd name="T5" fmla="*/ 190 h 225"/>
                <a:gd name="T6" fmla="*/ 10 w 72"/>
                <a:gd name="T7" fmla="*/ 191 h 225"/>
                <a:gd name="T8" fmla="*/ 20 w 72"/>
                <a:gd name="T9" fmla="*/ 189 h 225"/>
                <a:gd name="T10" fmla="*/ 63 w 72"/>
                <a:gd name="T11" fmla="*/ 105 h 225"/>
                <a:gd name="T12" fmla="*/ 31 w 72"/>
                <a:gd name="T13" fmla="*/ 182 h 225"/>
                <a:gd name="T14" fmla="*/ 22 w 72"/>
                <a:gd name="T15" fmla="*/ 196 h 225"/>
                <a:gd name="T16" fmla="*/ 0 w 72"/>
                <a:gd name="T17" fmla="*/ 221 h 225"/>
                <a:gd name="T18" fmla="*/ 0 w 72"/>
                <a:gd name="T19" fmla="*/ 221 h 225"/>
                <a:gd name="T20" fmla="*/ 1 w 72"/>
                <a:gd name="T21" fmla="*/ 225 h 225"/>
                <a:gd name="T22" fmla="*/ 35 w 72"/>
                <a:gd name="T23" fmla="*/ 184 h 225"/>
                <a:gd name="T24" fmla="*/ 66 w 72"/>
                <a:gd name="T25" fmla="*/ 110 h 225"/>
                <a:gd name="T26" fmla="*/ 72 w 72"/>
                <a:gd name="T27" fmla="*/ 63 h 225"/>
                <a:gd name="T28" fmla="*/ 67 w 72"/>
                <a:gd name="T29" fmla="*/ 29 h 225"/>
                <a:gd name="T30" fmla="*/ 57 w 72"/>
                <a:gd name="T31" fmla="*/ 2 h 225"/>
                <a:gd name="T32" fmla="*/ 56 w 72"/>
                <a:gd name="T33"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225">
                  <a:moveTo>
                    <a:pt x="56" y="0"/>
                  </a:moveTo>
                  <a:cubicBezTo>
                    <a:pt x="65" y="25"/>
                    <a:pt x="69" y="53"/>
                    <a:pt x="65" y="79"/>
                  </a:cubicBezTo>
                  <a:cubicBezTo>
                    <a:pt x="62" y="96"/>
                    <a:pt x="47" y="176"/>
                    <a:pt x="4" y="190"/>
                  </a:cubicBezTo>
                  <a:cubicBezTo>
                    <a:pt x="6" y="190"/>
                    <a:pt x="8" y="191"/>
                    <a:pt x="10" y="191"/>
                  </a:cubicBezTo>
                  <a:cubicBezTo>
                    <a:pt x="14" y="191"/>
                    <a:pt x="17" y="190"/>
                    <a:pt x="20" y="189"/>
                  </a:cubicBezTo>
                  <a:cubicBezTo>
                    <a:pt x="36" y="173"/>
                    <a:pt x="51" y="144"/>
                    <a:pt x="63" y="105"/>
                  </a:cubicBezTo>
                  <a:cubicBezTo>
                    <a:pt x="59" y="133"/>
                    <a:pt x="35" y="175"/>
                    <a:pt x="31" y="182"/>
                  </a:cubicBezTo>
                  <a:cubicBezTo>
                    <a:pt x="28" y="187"/>
                    <a:pt x="25" y="192"/>
                    <a:pt x="22" y="196"/>
                  </a:cubicBezTo>
                  <a:cubicBezTo>
                    <a:pt x="16" y="208"/>
                    <a:pt x="7" y="221"/>
                    <a:pt x="0" y="221"/>
                  </a:cubicBezTo>
                  <a:cubicBezTo>
                    <a:pt x="0" y="221"/>
                    <a:pt x="0" y="221"/>
                    <a:pt x="0" y="221"/>
                  </a:cubicBezTo>
                  <a:cubicBezTo>
                    <a:pt x="1" y="222"/>
                    <a:pt x="1" y="223"/>
                    <a:pt x="1" y="225"/>
                  </a:cubicBezTo>
                  <a:cubicBezTo>
                    <a:pt x="7" y="223"/>
                    <a:pt x="20" y="209"/>
                    <a:pt x="35" y="184"/>
                  </a:cubicBezTo>
                  <a:cubicBezTo>
                    <a:pt x="42" y="171"/>
                    <a:pt x="57" y="143"/>
                    <a:pt x="66" y="110"/>
                  </a:cubicBezTo>
                  <a:cubicBezTo>
                    <a:pt x="69" y="94"/>
                    <a:pt x="72" y="79"/>
                    <a:pt x="72" y="63"/>
                  </a:cubicBezTo>
                  <a:cubicBezTo>
                    <a:pt x="72" y="52"/>
                    <a:pt x="70" y="40"/>
                    <a:pt x="67" y="29"/>
                  </a:cubicBezTo>
                  <a:cubicBezTo>
                    <a:pt x="65" y="20"/>
                    <a:pt x="62" y="11"/>
                    <a:pt x="57" y="2"/>
                  </a:cubicBezTo>
                  <a:cubicBezTo>
                    <a:pt x="56" y="1"/>
                    <a:pt x="56" y="1"/>
                    <a:pt x="56" y="0"/>
                  </a:cubicBezTo>
                </a:path>
              </a:pathLst>
            </a:custGeom>
            <a:solidFill>
              <a:srgbClr val="A89D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8" name="Freeform 892">
              <a:extLst>
                <a:ext uri="{FF2B5EF4-FFF2-40B4-BE49-F238E27FC236}">
                  <a16:creationId xmlns:a16="http://schemas.microsoft.com/office/drawing/2014/main" id="{028C2C60-6CDF-46ED-9675-14FBA0C5ECB2}"/>
                </a:ext>
              </a:extLst>
            </p:cNvPr>
            <p:cNvSpPr>
              <a:spLocks/>
            </p:cNvSpPr>
            <p:nvPr/>
          </p:nvSpPr>
          <p:spPr bwMode="auto">
            <a:xfrm>
              <a:off x="660" y="837"/>
              <a:ext cx="7" cy="12"/>
            </a:xfrm>
            <a:custGeom>
              <a:avLst/>
              <a:gdLst>
                <a:gd name="T0" fmla="*/ 0 w 3"/>
                <a:gd name="T1" fmla="*/ 0 h 5"/>
                <a:gd name="T2" fmla="*/ 1 w 3"/>
                <a:gd name="T3" fmla="*/ 4 h 5"/>
                <a:gd name="T4" fmla="*/ 2 w 3"/>
                <a:gd name="T5" fmla="*/ 5 h 5"/>
                <a:gd name="T6" fmla="*/ 2 w 3"/>
                <a:gd name="T7" fmla="*/ 5 h 5"/>
                <a:gd name="T8" fmla="*/ 2 w 3"/>
                <a:gd name="T9" fmla="*/ 5 h 5"/>
                <a:gd name="T10" fmla="*/ 3 w 3"/>
                <a:gd name="T11" fmla="*/ 5 h 5"/>
                <a:gd name="T12" fmla="*/ 2 w 3"/>
                <a:gd name="T13" fmla="*/ 1 h 5"/>
                <a:gd name="T14" fmla="*/ 0 w 3"/>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0" y="0"/>
                  </a:moveTo>
                  <a:cubicBezTo>
                    <a:pt x="0" y="1"/>
                    <a:pt x="1" y="3"/>
                    <a:pt x="1" y="4"/>
                  </a:cubicBezTo>
                  <a:cubicBezTo>
                    <a:pt x="1" y="4"/>
                    <a:pt x="2" y="5"/>
                    <a:pt x="2" y="5"/>
                  </a:cubicBezTo>
                  <a:cubicBezTo>
                    <a:pt x="2" y="5"/>
                    <a:pt x="2" y="5"/>
                    <a:pt x="2" y="5"/>
                  </a:cubicBezTo>
                  <a:cubicBezTo>
                    <a:pt x="2" y="5"/>
                    <a:pt x="2" y="5"/>
                    <a:pt x="2" y="5"/>
                  </a:cubicBezTo>
                  <a:cubicBezTo>
                    <a:pt x="2" y="5"/>
                    <a:pt x="3" y="5"/>
                    <a:pt x="3" y="5"/>
                  </a:cubicBezTo>
                  <a:cubicBezTo>
                    <a:pt x="3" y="3"/>
                    <a:pt x="3" y="2"/>
                    <a:pt x="2" y="1"/>
                  </a:cubicBezTo>
                  <a:cubicBezTo>
                    <a:pt x="2" y="1"/>
                    <a:pt x="1" y="1"/>
                    <a:pt x="0" y="0"/>
                  </a:cubicBezTo>
                </a:path>
              </a:pathLst>
            </a:custGeom>
            <a:solidFill>
              <a:srgbClr val="9F91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9" name="Freeform 893">
              <a:extLst>
                <a:ext uri="{FF2B5EF4-FFF2-40B4-BE49-F238E27FC236}">
                  <a16:creationId xmlns:a16="http://schemas.microsoft.com/office/drawing/2014/main" id="{F7C5B9C2-C6EB-47EC-ACE4-75AA1432537D}"/>
                </a:ext>
              </a:extLst>
            </p:cNvPr>
            <p:cNvSpPr>
              <a:spLocks/>
            </p:cNvSpPr>
            <p:nvPr/>
          </p:nvSpPr>
          <p:spPr bwMode="auto">
            <a:xfrm>
              <a:off x="653" y="830"/>
              <a:ext cx="10" cy="17"/>
            </a:xfrm>
            <a:custGeom>
              <a:avLst/>
              <a:gdLst>
                <a:gd name="T0" fmla="*/ 0 w 4"/>
                <a:gd name="T1" fmla="*/ 0 h 7"/>
                <a:gd name="T2" fmla="*/ 4 w 4"/>
                <a:gd name="T3" fmla="*/ 7 h 7"/>
                <a:gd name="T4" fmla="*/ 3 w 4"/>
                <a:gd name="T5" fmla="*/ 3 h 7"/>
                <a:gd name="T6" fmla="*/ 1 w 4"/>
                <a:gd name="T7" fmla="*/ 2 h 7"/>
                <a:gd name="T8" fmla="*/ 0 w 4"/>
                <a:gd name="T9" fmla="*/ 0 h 7"/>
              </a:gdLst>
              <a:ahLst/>
              <a:cxnLst>
                <a:cxn ang="0">
                  <a:pos x="T0" y="T1"/>
                </a:cxn>
                <a:cxn ang="0">
                  <a:pos x="T2" y="T3"/>
                </a:cxn>
                <a:cxn ang="0">
                  <a:pos x="T4" y="T5"/>
                </a:cxn>
                <a:cxn ang="0">
                  <a:pos x="T6" y="T7"/>
                </a:cxn>
                <a:cxn ang="0">
                  <a:pos x="T8" y="T9"/>
                </a:cxn>
              </a:cxnLst>
              <a:rect l="0" t="0" r="r" b="b"/>
              <a:pathLst>
                <a:path w="4" h="7">
                  <a:moveTo>
                    <a:pt x="0" y="0"/>
                  </a:moveTo>
                  <a:cubicBezTo>
                    <a:pt x="1" y="2"/>
                    <a:pt x="3" y="5"/>
                    <a:pt x="4" y="7"/>
                  </a:cubicBezTo>
                  <a:cubicBezTo>
                    <a:pt x="4" y="6"/>
                    <a:pt x="3" y="4"/>
                    <a:pt x="3" y="3"/>
                  </a:cubicBezTo>
                  <a:cubicBezTo>
                    <a:pt x="2" y="3"/>
                    <a:pt x="2" y="2"/>
                    <a:pt x="1" y="2"/>
                  </a:cubicBezTo>
                  <a:cubicBezTo>
                    <a:pt x="1" y="1"/>
                    <a:pt x="0" y="1"/>
                    <a:pt x="0" y="0"/>
                  </a:cubicBezTo>
                </a:path>
              </a:pathLst>
            </a:custGeom>
            <a:solidFill>
              <a:srgbClr val="9884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0" name="Freeform 894">
              <a:extLst>
                <a:ext uri="{FF2B5EF4-FFF2-40B4-BE49-F238E27FC236}">
                  <a16:creationId xmlns:a16="http://schemas.microsoft.com/office/drawing/2014/main" id="{216174A1-C99E-43B4-9A7B-BC490F85CAEA}"/>
                </a:ext>
              </a:extLst>
            </p:cNvPr>
            <p:cNvSpPr>
              <a:spLocks/>
            </p:cNvSpPr>
            <p:nvPr/>
          </p:nvSpPr>
          <p:spPr bwMode="auto">
            <a:xfrm>
              <a:off x="648" y="764"/>
              <a:ext cx="65" cy="21"/>
            </a:xfrm>
            <a:custGeom>
              <a:avLst/>
              <a:gdLst>
                <a:gd name="T0" fmla="*/ 27 w 27"/>
                <a:gd name="T1" fmla="*/ 0 h 9"/>
                <a:gd name="T2" fmla="*/ 17 w 27"/>
                <a:gd name="T3" fmla="*/ 2 h 9"/>
                <a:gd name="T4" fmla="*/ 11 w 27"/>
                <a:gd name="T5" fmla="*/ 1 h 9"/>
                <a:gd name="T6" fmla="*/ 0 w 27"/>
                <a:gd name="T7" fmla="*/ 3 h 9"/>
                <a:gd name="T8" fmla="*/ 15 w 27"/>
                <a:gd name="T9" fmla="*/ 9 h 9"/>
                <a:gd name="T10" fmla="*/ 27 w 27"/>
                <a:gd name="T11" fmla="*/ 0 h 9"/>
              </a:gdLst>
              <a:ahLst/>
              <a:cxnLst>
                <a:cxn ang="0">
                  <a:pos x="T0" y="T1"/>
                </a:cxn>
                <a:cxn ang="0">
                  <a:pos x="T2" y="T3"/>
                </a:cxn>
                <a:cxn ang="0">
                  <a:pos x="T4" y="T5"/>
                </a:cxn>
                <a:cxn ang="0">
                  <a:pos x="T6" y="T7"/>
                </a:cxn>
                <a:cxn ang="0">
                  <a:pos x="T8" y="T9"/>
                </a:cxn>
                <a:cxn ang="0">
                  <a:pos x="T10" y="T11"/>
                </a:cxn>
              </a:cxnLst>
              <a:rect l="0" t="0" r="r" b="b"/>
              <a:pathLst>
                <a:path w="27" h="9">
                  <a:moveTo>
                    <a:pt x="27" y="0"/>
                  </a:moveTo>
                  <a:cubicBezTo>
                    <a:pt x="24" y="1"/>
                    <a:pt x="21" y="2"/>
                    <a:pt x="17" y="2"/>
                  </a:cubicBezTo>
                  <a:cubicBezTo>
                    <a:pt x="15" y="2"/>
                    <a:pt x="13" y="1"/>
                    <a:pt x="11" y="1"/>
                  </a:cubicBezTo>
                  <a:cubicBezTo>
                    <a:pt x="7" y="2"/>
                    <a:pt x="4" y="3"/>
                    <a:pt x="0" y="3"/>
                  </a:cubicBezTo>
                  <a:cubicBezTo>
                    <a:pt x="6" y="7"/>
                    <a:pt x="11" y="8"/>
                    <a:pt x="15" y="9"/>
                  </a:cubicBezTo>
                  <a:cubicBezTo>
                    <a:pt x="19" y="6"/>
                    <a:pt x="23" y="3"/>
                    <a:pt x="27" y="0"/>
                  </a:cubicBezTo>
                </a:path>
              </a:pathLst>
            </a:custGeom>
            <a:solidFill>
              <a:srgbClr val="A387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1" name="Freeform 895">
              <a:extLst>
                <a:ext uri="{FF2B5EF4-FFF2-40B4-BE49-F238E27FC236}">
                  <a16:creationId xmlns:a16="http://schemas.microsoft.com/office/drawing/2014/main" id="{6B70123D-B24C-4892-A634-6647D6A64D19}"/>
                </a:ext>
              </a:extLst>
            </p:cNvPr>
            <p:cNvSpPr>
              <a:spLocks/>
            </p:cNvSpPr>
            <p:nvPr/>
          </p:nvSpPr>
          <p:spPr bwMode="auto">
            <a:xfrm>
              <a:off x="624" y="768"/>
              <a:ext cx="3" cy="12"/>
            </a:xfrm>
            <a:custGeom>
              <a:avLst/>
              <a:gdLst>
                <a:gd name="T0" fmla="*/ 0 w 1"/>
                <a:gd name="T1" fmla="*/ 0 h 5"/>
                <a:gd name="T2" fmla="*/ 1 w 1"/>
                <a:gd name="T3" fmla="*/ 5 h 5"/>
                <a:gd name="T4" fmla="*/ 0 w 1"/>
                <a:gd name="T5" fmla="*/ 0 h 5"/>
                <a:gd name="T6" fmla="*/ 0 w 1"/>
                <a:gd name="T7" fmla="*/ 0 h 5"/>
              </a:gdLst>
              <a:ahLst/>
              <a:cxnLst>
                <a:cxn ang="0">
                  <a:pos x="T0" y="T1"/>
                </a:cxn>
                <a:cxn ang="0">
                  <a:pos x="T2" y="T3"/>
                </a:cxn>
                <a:cxn ang="0">
                  <a:pos x="T4" y="T5"/>
                </a:cxn>
                <a:cxn ang="0">
                  <a:pos x="T6" y="T7"/>
                </a:cxn>
              </a:cxnLst>
              <a:rect l="0" t="0" r="r" b="b"/>
              <a:pathLst>
                <a:path w="1" h="5">
                  <a:moveTo>
                    <a:pt x="0" y="0"/>
                  </a:moveTo>
                  <a:cubicBezTo>
                    <a:pt x="0" y="1"/>
                    <a:pt x="1" y="3"/>
                    <a:pt x="1" y="5"/>
                  </a:cubicBezTo>
                  <a:cubicBezTo>
                    <a:pt x="1" y="3"/>
                    <a:pt x="1" y="2"/>
                    <a:pt x="0" y="0"/>
                  </a:cubicBezTo>
                  <a:cubicBezTo>
                    <a:pt x="0" y="0"/>
                    <a:pt x="0" y="0"/>
                    <a:pt x="0" y="0"/>
                  </a:cubicBezTo>
                </a:path>
              </a:pathLst>
            </a:custGeom>
            <a:solidFill>
              <a:srgbClr val="9C7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2" name="Freeform 896">
              <a:extLst>
                <a:ext uri="{FF2B5EF4-FFF2-40B4-BE49-F238E27FC236}">
                  <a16:creationId xmlns:a16="http://schemas.microsoft.com/office/drawing/2014/main" id="{04DB10DD-C0DD-49B2-A6C8-1FC38FAEB1A3}"/>
                </a:ext>
              </a:extLst>
            </p:cNvPr>
            <p:cNvSpPr>
              <a:spLocks/>
            </p:cNvSpPr>
            <p:nvPr/>
          </p:nvSpPr>
          <p:spPr bwMode="auto">
            <a:xfrm>
              <a:off x="663" y="780"/>
              <a:ext cx="55" cy="60"/>
            </a:xfrm>
            <a:custGeom>
              <a:avLst/>
              <a:gdLst>
                <a:gd name="T0" fmla="*/ 23 w 23"/>
                <a:gd name="T1" fmla="*/ 0 h 25"/>
                <a:gd name="T2" fmla="*/ 2 w 23"/>
                <a:gd name="T3" fmla="*/ 24 h 25"/>
                <a:gd name="T4" fmla="*/ 0 w 23"/>
                <a:gd name="T5" fmla="*/ 21 h 25"/>
                <a:gd name="T6" fmla="*/ 1 w 23"/>
                <a:gd name="T7" fmla="*/ 25 h 25"/>
                <a:gd name="T8" fmla="*/ 1 w 23"/>
                <a:gd name="T9" fmla="*/ 25 h 25"/>
                <a:gd name="T10" fmla="*/ 23 w 23"/>
                <a:gd name="T11" fmla="*/ 0 h 25"/>
              </a:gdLst>
              <a:ahLst/>
              <a:cxnLst>
                <a:cxn ang="0">
                  <a:pos x="T0" y="T1"/>
                </a:cxn>
                <a:cxn ang="0">
                  <a:pos x="T2" y="T3"/>
                </a:cxn>
                <a:cxn ang="0">
                  <a:pos x="T4" y="T5"/>
                </a:cxn>
                <a:cxn ang="0">
                  <a:pos x="T6" y="T7"/>
                </a:cxn>
                <a:cxn ang="0">
                  <a:pos x="T8" y="T9"/>
                </a:cxn>
                <a:cxn ang="0">
                  <a:pos x="T10" y="T11"/>
                </a:cxn>
              </a:cxnLst>
              <a:rect l="0" t="0" r="r" b="b"/>
              <a:pathLst>
                <a:path w="23" h="25">
                  <a:moveTo>
                    <a:pt x="23" y="0"/>
                  </a:moveTo>
                  <a:cubicBezTo>
                    <a:pt x="13" y="14"/>
                    <a:pt x="6" y="22"/>
                    <a:pt x="2" y="24"/>
                  </a:cubicBezTo>
                  <a:cubicBezTo>
                    <a:pt x="2" y="23"/>
                    <a:pt x="1" y="22"/>
                    <a:pt x="0" y="21"/>
                  </a:cubicBezTo>
                  <a:cubicBezTo>
                    <a:pt x="1" y="22"/>
                    <a:pt x="1" y="24"/>
                    <a:pt x="1" y="25"/>
                  </a:cubicBezTo>
                  <a:cubicBezTo>
                    <a:pt x="1" y="25"/>
                    <a:pt x="1" y="25"/>
                    <a:pt x="1" y="25"/>
                  </a:cubicBezTo>
                  <a:cubicBezTo>
                    <a:pt x="8" y="25"/>
                    <a:pt x="17" y="12"/>
                    <a:pt x="23" y="0"/>
                  </a:cubicBezTo>
                </a:path>
              </a:pathLst>
            </a:custGeom>
            <a:solidFill>
              <a:srgbClr val="A387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3" name="Freeform 897">
              <a:extLst>
                <a:ext uri="{FF2B5EF4-FFF2-40B4-BE49-F238E27FC236}">
                  <a16:creationId xmlns:a16="http://schemas.microsoft.com/office/drawing/2014/main" id="{C148AF46-7276-4228-BC3D-36B39C3B0D14}"/>
                </a:ext>
              </a:extLst>
            </p:cNvPr>
            <p:cNvSpPr>
              <a:spLocks/>
            </p:cNvSpPr>
            <p:nvPr/>
          </p:nvSpPr>
          <p:spPr bwMode="auto">
            <a:xfrm>
              <a:off x="655" y="818"/>
              <a:ext cx="10" cy="22"/>
            </a:xfrm>
            <a:custGeom>
              <a:avLst/>
              <a:gdLst>
                <a:gd name="T0" fmla="*/ 0 w 4"/>
                <a:gd name="T1" fmla="*/ 0 h 9"/>
                <a:gd name="T2" fmla="*/ 2 w 4"/>
                <a:gd name="T3" fmla="*/ 8 h 9"/>
                <a:gd name="T4" fmla="*/ 4 w 4"/>
                <a:gd name="T5" fmla="*/ 9 h 9"/>
                <a:gd name="T6" fmla="*/ 3 w 4"/>
                <a:gd name="T7" fmla="*/ 5 h 9"/>
                <a:gd name="T8" fmla="*/ 0 w 4"/>
                <a:gd name="T9" fmla="*/ 0 h 9"/>
              </a:gdLst>
              <a:ahLst/>
              <a:cxnLst>
                <a:cxn ang="0">
                  <a:pos x="T0" y="T1"/>
                </a:cxn>
                <a:cxn ang="0">
                  <a:pos x="T2" y="T3"/>
                </a:cxn>
                <a:cxn ang="0">
                  <a:pos x="T4" y="T5"/>
                </a:cxn>
                <a:cxn ang="0">
                  <a:pos x="T6" y="T7"/>
                </a:cxn>
                <a:cxn ang="0">
                  <a:pos x="T8" y="T9"/>
                </a:cxn>
              </a:cxnLst>
              <a:rect l="0" t="0" r="r" b="b"/>
              <a:pathLst>
                <a:path w="4" h="9">
                  <a:moveTo>
                    <a:pt x="0" y="0"/>
                  </a:moveTo>
                  <a:cubicBezTo>
                    <a:pt x="1" y="3"/>
                    <a:pt x="2" y="6"/>
                    <a:pt x="2" y="8"/>
                  </a:cubicBezTo>
                  <a:cubicBezTo>
                    <a:pt x="3" y="9"/>
                    <a:pt x="4" y="9"/>
                    <a:pt x="4" y="9"/>
                  </a:cubicBezTo>
                  <a:cubicBezTo>
                    <a:pt x="4" y="8"/>
                    <a:pt x="4" y="6"/>
                    <a:pt x="3" y="5"/>
                  </a:cubicBezTo>
                  <a:cubicBezTo>
                    <a:pt x="2" y="3"/>
                    <a:pt x="1" y="2"/>
                    <a:pt x="0" y="0"/>
                  </a:cubicBezTo>
                </a:path>
              </a:pathLst>
            </a:custGeom>
            <a:solidFill>
              <a:srgbClr val="9F83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4" name="Freeform 898">
              <a:extLst>
                <a:ext uri="{FF2B5EF4-FFF2-40B4-BE49-F238E27FC236}">
                  <a16:creationId xmlns:a16="http://schemas.microsoft.com/office/drawing/2014/main" id="{89CF199E-EBD9-4E65-962A-F1CBAD8B8CFE}"/>
                </a:ext>
              </a:extLst>
            </p:cNvPr>
            <p:cNvSpPr>
              <a:spLocks/>
            </p:cNvSpPr>
            <p:nvPr/>
          </p:nvSpPr>
          <p:spPr bwMode="auto">
            <a:xfrm>
              <a:off x="639" y="787"/>
              <a:ext cx="21" cy="50"/>
            </a:xfrm>
            <a:custGeom>
              <a:avLst/>
              <a:gdLst>
                <a:gd name="T0" fmla="*/ 0 w 9"/>
                <a:gd name="T1" fmla="*/ 0 h 21"/>
                <a:gd name="T2" fmla="*/ 3 w 9"/>
                <a:gd name="T3" fmla="*/ 14 h 21"/>
                <a:gd name="T4" fmla="*/ 6 w 9"/>
                <a:gd name="T5" fmla="*/ 18 h 21"/>
                <a:gd name="T6" fmla="*/ 7 w 9"/>
                <a:gd name="T7" fmla="*/ 20 h 21"/>
                <a:gd name="T8" fmla="*/ 9 w 9"/>
                <a:gd name="T9" fmla="*/ 21 h 21"/>
                <a:gd name="T10" fmla="*/ 7 w 9"/>
                <a:gd name="T11" fmla="*/ 13 h 21"/>
                <a:gd name="T12" fmla="*/ 2 w 9"/>
                <a:gd name="T13" fmla="*/ 4 h 21"/>
                <a:gd name="T14" fmla="*/ 0 w 9"/>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1">
                  <a:moveTo>
                    <a:pt x="0" y="0"/>
                  </a:moveTo>
                  <a:cubicBezTo>
                    <a:pt x="1" y="5"/>
                    <a:pt x="2" y="9"/>
                    <a:pt x="3" y="14"/>
                  </a:cubicBezTo>
                  <a:cubicBezTo>
                    <a:pt x="4" y="15"/>
                    <a:pt x="5" y="17"/>
                    <a:pt x="6" y="18"/>
                  </a:cubicBezTo>
                  <a:cubicBezTo>
                    <a:pt x="6" y="19"/>
                    <a:pt x="7" y="19"/>
                    <a:pt x="7" y="20"/>
                  </a:cubicBezTo>
                  <a:cubicBezTo>
                    <a:pt x="8" y="20"/>
                    <a:pt x="8" y="21"/>
                    <a:pt x="9" y="21"/>
                  </a:cubicBezTo>
                  <a:cubicBezTo>
                    <a:pt x="9" y="19"/>
                    <a:pt x="8" y="16"/>
                    <a:pt x="7" y="13"/>
                  </a:cubicBezTo>
                  <a:cubicBezTo>
                    <a:pt x="5" y="11"/>
                    <a:pt x="4" y="8"/>
                    <a:pt x="2" y="4"/>
                  </a:cubicBezTo>
                  <a:cubicBezTo>
                    <a:pt x="1" y="3"/>
                    <a:pt x="1" y="1"/>
                    <a:pt x="0" y="0"/>
                  </a:cubicBezTo>
                </a:path>
              </a:pathLst>
            </a:custGeom>
            <a:solidFill>
              <a:srgbClr val="9C7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5" name="Freeform 899">
              <a:extLst>
                <a:ext uri="{FF2B5EF4-FFF2-40B4-BE49-F238E27FC236}">
                  <a16:creationId xmlns:a16="http://schemas.microsoft.com/office/drawing/2014/main" id="{A5AC8EDF-1B66-4B80-ACF8-8FD6FBD8DC60}"/>
                </a:ext>
              </a:extLst>
            </p:cNvPr>
            <p:cNvSpPr>
              <a:spLocks/>
            </p:cNvSpPr>
            <p:nvPr/>
          </p:nvSpPr>
          <p:spPr bwMode="auto">
            <a:xfrm>
              <a:off x="624" y="768"/>
              <a:ext cx="22" cy="53"/>
            </a:xfrm>
            <a:custGeom>
              <a:avLst/>
              <a:gdLst>
                <a:gd name="T0" fmla="*/ 0 w 9"/>
                <a:gd name="T1" fmla="*/ 0 h 22"/>
                <a:gd name="T2" fmla="*/ 1 w 9"/>
                <a:gd name="T3" fmla="*/ 5 h 22"/>
                <a:gd name="T4" fmla="*/ 9 w 9"/>
                <a:gd name="T5" fmla="*/ 22 h 22"/>
                <a:gd name="T6" fmla="*/ 6 w 9"/>
                <a:gd name="T7" fmla="*/ 8 h 22"/>
                <a:gd name="T8" fmla="*/ 2 w 9"/>
                <a:gd name="T9" fmla="*/ 0 h 22"/>
                <a:gd name="T10" fmla="*/ 0 w 9"/>
                <a:gd name="T11" fmla="*/ 0 h 22"/>
              </a:gdLst>
              <a:ahLst/>
              <a:cxnLst>
                <a:cxn ang="0">
                  <a:pos x="T0" y="T1"/>
                </a:cxn>
                <a:cxn ang="0">
                  <a:pos x="T2" y="T3"/>
                </a:cxn>
                <a:cxn ang="0">
                  <a:pos x="T4" y="T5"/>
                </a:cxn>
                <a:cxn ang="0">
                  <a:pos x="T6" y="T7"/>
                </a:cxn>
                <a:cxn ang="0">
                  <a:pos x="T8" y="T9"/>
                </a:cxn>
                <a:cxn ang="0">
                  <a:pos x="T10" y="T11"/>
                </a:cxn>
              </a:cxnLst>
              <a:rect l="0" t="0" r="r" b="b"/>
              <a:pathLst>
                <a:path w="9" h="22">
                  <a:moveTo>
                    <a:pt x="0" y="0"/>
                  </a:moveTo>
                  <a:cubicBezTo>
                    <a:pt x="1" y="2"/>
                    <a:pt x="1" y="3"/>
                    <a:pt x="1" y="5"/>
                  </a:cubicBezTo>
                  <a:cubicBezTo>
                    <a:pt x="4" y="10"/>
                    <a:pt x="6" y="16"/>
                    <a:pt x="9" y="22"/>
                  </a:cubicBezTo>
                  <a:cubicBezTo>
                    <a:pt x="8" y="17"/>
                    <a:pt x="7" y="13"/>
                    <a:pt x="6" y="8"/>
                  </a:cubicBezTo>
                  <a:cubicBezTo>
                    <a:pt x="4" y="5"/>
                    <a:pt x="3" y="2"/>
                    <a:pt x="2" y="0"/>
                  </a:cubicBezTo>
                  <a:cubicBezTo>
                    <a:pt x="2" y="0"/>
                    <a:pt x="1" y="0"/>
                    <a:pt x="0" y="0"/>
                  </a:cubicBezTo>
                </a:path>
              </a:pathLst>
            </a:custGeom>
            <a:solidFill>
              <a:srgbClr val="9D7F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6" name="Freeform 900">
              <a:extLst>
                <a:ext uri="{FF2B5EF4-FFF2-40B4-BE49-F238E27FC236}">
                  <a16:creationId xmlns:a16="http://schemas.microsoft.com/office/drawing/2014/main" id="{34BC68F5-DC8A-460D-95CE-C1BE711844B7}"/>
                </a:ext>
              </a:extLst>
            </p:cNvPr>
            <p:cNvSpPr>
              <a:spLocks/>
            </p:cNvSpPr>
            <p:nvPr/>
          </p:nvSpPr>
          <p:spPr bwMode="auto">
            <a:xfrm>
              <a:off x="643" y="771"/>
              <a:ext cx="41" cy="24"/>
            </a:xfrm>
            <a:custGeom>
              <a:avLst/>
              <a:gdLst>
                <a:gd name="T0" fmla="*/ 2 w 17"/>
                <a:gd name="T1" fmla="*/ 0 h 10"/>
                <a:gd name="T2" fmla="*/ 0 w 17"/>
                <a:gd name="T3" fmla="*/ 0 h 10"/>
                <a:gd name="T4" fmla="*/ 4 w 17"/>
                <a:gd name="T5" fmla="*/ 10 h 10"/>
                <a:gd name="T6" fmla="*/ 17 w 17"/>
                <a:gd name="T7" fmla="*/ 6 h 10"/>
                <a:gd name="T8" fmla="*/ 2 w 17"/>
                <a:gd name="T9" fmla="*/ 0 h 10"/>
              </a:gdLst>
              <a:ahLst/>
              <a:cxnLst>
                <a:cxn ang="0">
                  <a:pos x="T0" y="T1"/>
                </a:cxn>
                <a:cxn ang="0">
                  <a:pos x="T2" y="T3"/>
                </a:cxn>
                <a:cxn ang="0">
                  <a:pos x="T4" y="T5"/>
                </a:cxn>
                <a:cxn ang="0">
                  <a:pos x="T6" y="T7"/>
                </a:cxn>
                <a:cxn ang="0">
                  <a:pos x="T8" y="T9"/>
                </a:cxn>
              </a:cxnLst>
              <a:rect l="0" t="0" r="r" b="b"/>
              <a:pathLst>
                <a:path w="17" h="10">
                  <a:moveTo>
                    <a:pt x="2" y="0"/>
                  </a:moveTo>
                  <a:cubicBezTo>
                    <a:pt x="1" y="0"/>
                    <a:pt x="1" y="0"/>
                    <a:pt x="0" y="0"/>
                  </a:cubicBezTo>
                  <a:cubicBezTo>
                    <a:pt x="2" y="3"/>
                    <a:pt x="3" y="6"/>
                    <a:pt x="4" y="10"/>
                  </a:cubicBezTo>
                  <a:cubicBezTo>
                    <a:pt x="8" y="9"/>
                    <a:pt x="13" y="8"/>
                    <a:pt x="17" y="6"/>
                  </a:cubicBezTo>
                  <a:cubicBezTo>
                    <a:pt x="13" y="5"/>
                    <a:pt x="8" y="4"/>
                    <a:pt x="2" y="0"/>
                  </a:cubicBezTo>
                </a:path>
              </a:pathLst>
            </a:custGeom>
            <a:solidFill>
              <a:srgbClr val="9578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7" name="Freeform 901">
              <a:extLst>
                <a:ext uri="{FF2B5EF4-FFF2-40B4-BE49-F238E27FC236}">
                  <a16:creationId xmlns:a16="http://schemas.microsoft.com/office/drawing/2014/main" id="{41612B0F-B4C3-4E0E-87AC-6A22B2E26048}"/>
                </a:ext>
              </a:extLst>
            </p:cNvPr>
            <p:cNvSpPr>
              <a:spLocks/>
            </p:cNvSpPr>
            <p:nvPr/>
          </p:nvSpPr>
          <p:spPr bwMode="auto">
            <a:xfrm>
              <a:off x="639" y="771"/>
              <a:ext cx="14" cy="24"/>
            </a:xfrm>
            <a:custGeom>
              <a:avLst/>
              <a:gdLst>
                <a:gd name="T0" fmla="*/ 0 w 6"/>
                <a:gd name="T1" fmla="*/ 0 h 10"/>
                <a:gd name="T2" fmla="*/ 4 w 6"/>
                <a:gd name="T3" fmla="*/ 10 h 10"/>
                <a:gd name="T4" fmla="*/ 4 w 6"/>
                <a:gd name="T5" fmla="*/ 10 h 10"/>
                <a:gd name="T6" fmla="*/ 6 w 6"/>
                <a:gd name="T7" fmla="*/ 10 h 10"/>
                <a:gd name="T8" fmla="*/ 2 w 6"/>
                <a:gd name="T9" fmla="*/ 0 h 10"/>
                <a:gd name="T10" fmla="*/ 2 w 6"/>
                <a:gd name="T11" fmla="*/ 0 h 10"/>
                <a:gd name="T12" fmla="*/ 0 w 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 h="10">
                  <a:moveTo>
                    <a:pt x="0" y="0"/>
                  </a:moveTo>
                  <a:cubicBezTo>
                    <a:pt x="2" y="3"/>
                    <a:pt x="3" y="6"/>
                    <a:pt x="4" y="10"/>
                  </a:cubicBezTo>
                  <a:cubicBezTo>
                    <a:pt x="4" y="10"/>
                    <a:pt x="4" y="10"/>
                    <a:pt x="4" y="10"/>
                  </a:cubicBezTo>
                  <a:cubicBezTo>
                    <a:pt x="5" y="10"/>
                    <a:pt x="5" y="10"/>
                    <a:pt x="6" y="10"/>
                  </a:cubicBezTo>
                  <a:cubicBezTo>
                    <a:pt x="5" y="6"/>
                    <a:pt x="4" y="3"/>
                    <a:pt x="2" y="0"/>
                  </a:cubicBezTo>
                  <a:cubicBezTo>
                    <a:pt x="2" y="0"/>
                    <a:pt x="2" y="0"/>
                    <a:pt x="2" y="0"/>
                  </a:cubicBezTo>
                  <a:cubicBezTo>
                    <a:pt x="2" y="0"/>
                    <a:pt x="1" y="0"/>
                    <a:pt x="0" y="0"/>
                  </a:cubicBezTo>
                </a:path>
              </a:pathLst>
            </a:custGeom>
            <a:solidFill>
              <a:srgbClr val="9375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8" name="Freeform 902">
              <a:extLst>
                <a:ext uri="{FF2B5EF4-FFF2-40B4-BE49-F238E27FC236}">
                  <a16:creationId xmlns:a16="http://schemas.microsoft.com/office/drawing/2014/main" id="{4A0E2A89-8B66-4604-91F7-EB29B4EA9EB4}"/>
                </a:ext>
              </a:extLst>
            </p:cNvPr>
            <p:cNvSpPr>
              <a:spLocks/>
            </p:cNvSpPr>
            <p:nvPr/>
          </p:nvSpPr>
          <p:spPr bwMode="auto">
            <a:xfrm>
              <a:off x="631" y="768"/>
              <a:ext cx="17" cy="29"/>
            </a:xfrm>
            <a:custGeom>
              <a:avLst/>
              <a:gdLst>
                <a:gd name="T0" fmla="*/ 0 w 7"/>
                <a:gd name="T1" fmla="*/ 0 h 12"/>
                <a:gd name="T2" fmla="*/ 3 w 7"/>
                <a:gd name="T3" fmla="*/ 8 h 12"/>
                <a:gd name="T4" fmla="*/ 5 w 7"/>
                <a:gd name="T5" fmla="*/ 12 h 12"/>
                <a:gd name="T6" fmla="*/ 5 w 7"/>
                <a:gd name="T7" fmla="*/ 11 h 12"/>
                <a:gd name="T8" fmla="*/ 7 w 7"/>
                <a:gd name="T9" fmla="*/ 11 h 12"/>
                <a:gd name="T10" fmla="*/ 3 w 7"/>
                <a:gd name="T11" fmla="*/ 1 h 12"/>
                <a:gd name="T12" fmla="*/ 0 w 7"/>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 h="12">
                  <a:moveTo>
                    <a:pt x="0" y="0"/>
                  </a:moveTo>
                  <a:cubicBezTo>
                    <a:pt x="1" y="3"/>
                    <a:pt x="2" y="5"/>
                    <a:pt x="3" y="8"/>
                  </a:cubicBezTo>
                  <a:cubicBezTo>
                    <a:pt x="4" y="9"/>
                    <a:pt x="4" y="11"/>
                    <a:pt x="5" y="12"/>
                  </a:cubicBezTo>
                  <a:cubicBezTo>
                    <a:pt x="5" y="12"/>
                    <a:pt x="5" y="11"/>
                    <a:pt x="5" y="11"/>
                  </a:cubicBezTo>
                  <a:cubicBezTo>
                    <a:pt x="5" y="11"/>
                    <a:pt x="6" y="11"/>
                    <a:pt x="7" y="11"/>
                  </a:cubicBezTo>
                  <a:cubicBezTo>
                    <a:pt x="6" y="7"/>
                    <a:pt x="5" y="4"/>
                    <a:pt x="3" y="1"/>
                  </a:cubicBezTo>
                  <a:cubicBezTo>
                    <a:pt x="2" y="1"/>
                    <a:pt x="1" y="1"/>
                    <a:pt x="0" y="0"/>
                  </a:cubicBezTo>
                </a:path>
              </a:pathLst>
            </a:custGeom>
            <a:solidFill>
              <a:srgbClr val="9173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9" name="Freeform 903">
              <a:extLst>
                <a:ext uri="{FF2B5EF4-FFF2-40B4-BE49-F238E27FC236}">
                  <a16:creationId xmlns:a16="http://schemas.microsoft.com/office/drawing/2014/main" id="{2F3C9E75-BFED-48B3-BBE1-DD5A6B78AB64}"/>
                </a:ext>
              </a:extLst>
            </p:cNvPr>
            <p:cNvSpPr>
              <a:spLocks/>
            </p:cNvSpPr>
            <p:nvPr/>
          </p:nvSpPr>
          <p:spPr bwMode="auto">
            <a:xfrm>
              <a:off x="629" y="768"/>
              <a:ext cx="10" cy="19"/>
            </a:xfrm>
            <a:custGeom>
              <a:avLst/>
              <a:gdLst>
                <a:gd name="T0" fmla="*/ 0 w 4"/>
                <a:gd name="T1" fmla="*/ 0 h 8"/>
                <a:gd name="T2" fmla="*/ 4 w 4"/>
                <a:gd name="T3" fmla="*/ 8 h 8"/>
                <a:gd name="T4" fmla="*/ 1 w 4"/>
                <a:gd name="T5" fmla="*/ 0 h 8"/>
                <a:gd name="T6" fmla="*/ 0 w 4"/>
                <a:gd name="T7" fmla="*/ 0 h 8"/>
              </a:gdLst>
              <a:ahLst/>
              <a:cxnLst>
                <a:cxn ang="0">
                  <a:pos x="T0" y="T1"/>
                </a:cxn>
                <a:cxn ang="0">
                  <a:pos x="T2" y="T3"/>
                </a:cxn>
                <a:cxn ang="0">
                  <a:pos x="T4" y="T5"/>
                </a:cxn>
                <a:cxn ang="0">
                  <a:pos x="T6" y="T7"/>
                </a:cxn>
              </a:cxnLst>
              <a:rect l="0" t="0" r="r" b="b"/>
              <a:pathLst>
                <a:path w="4" h="8">
                  <a:moveTo>
                    <a:pt x="0" y="0"/>
                  </a:moveTo>
                  <a:cubicBezTo>
                    <a:pt x="1" y="2"/>
                    <a:pt x="2" y="5"/>
                    <a:pt x="4" y="8"/>
                  </a:cubicBezTo>
                  <a:cubicBezTo>
                    <a:pt x="3" y="5"/>
                    <a:pt x="2" y="3"/>
                    <a:pt x="1" y="0"/>
                  </a:cubicBezTo>
                  <a:cubicBezTo>
                    <a:pt x="1" y="0"/>
                    <a:pt x="1" y="0"/>
                    <a:pt x="0" y="0"/>
                  </a:cubicBezTo>
                </a:path>
              </a:pathLst>
            </a:custGeom>
            <a:solidFill>
              <a:srgbClr val="9273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0" name="Freeform 904">
              <a:extLst>
                <a:ext uri="{FF2B5EF4-FFF2-40B4-BE49-F238E27FC236}">
                  <a16:creationId xmlns:a16="http://schemas.microsoft.com/office/drawing/2014/main" id="{A39B528A-7760-4F91-9E52-1EFC2CED25CC}"/>
                </a:ext>
              </a:extLst>
            </p:cNvPr>
            <p:cNvSpPr>
              <a:spLocks/>
            </p:cNvSpPr>
            <p:nvPr/>
          </p:nvSpPr>
          <p:spPr bwMode="auto">
            <a:xfrm>
              <a:off x="713" y="563"/>
              <a:ext cx="103" cy="217"/>
            </a:xfrm>
            <a:custGeom>
              <a:avLst/>
              <a:gdLst>
                <a:gd name="T0" fmla="*/ 43 w 43"/>
                <a:gd name="T1" fmla="*/ 0 h 91"/>
                <a:gd name="T2" fmla="*/ 0 w 43"/>
                <a:gd name="T3" fmla="*/ 84 h 91"/>
                <a:gd name="T4" fmla="*/ 7 w 43"/>
                <a:gd name="T5" fmla="*/ 80 h 91"/>
                <a:gd name="T6" fmla="*/ 7 w 43"/>
                <a:gd name="T7" fmla="*/ 80 h 91"/>
                <a:gd name="T8" fmla="*/ 7 w 43"/>
                <a:gd name="T9" fmla="*/ 80 h 91"/>
                <a:gd name="T10" fmla="*/ 2 w 43"/>
                <a:gd name="T11" fmla="*/ 91 h 91"/>
                <a:gd name="T12" fmla="*/ 11 w 43"/>
                <a:gd name="T13" fmla="*/ 77 h 91"/>
                <a:gd name="T14" fmla="*/ 43 w 43"/>
                <a:gd name="T15" fmla="*/ 0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91">
                  <a:moveTo>
                    <a:pt x="43" y="0"/>
                  </a:moveTo>
                  <a:cubicBezTo>
                    <a:pt x="31" y="39"/>
                    <a:pt x="16" y="68"/>
                    <a:pt x="0" y="84"/>
                  </a:cubicBezTo>
                  <a:cubicBezTo>
                    <a:pt x="4" y="82"/>
                    <a:pt x="7" y="80"/>
                    <a:pt x="7" y="80"/>
                  </a:cubicBezTo>
                  <a:cubicBezTo>
                    <a:pt x="7" y="80"/>
                    <a:pt x="7" y="80"/>
                    <a:pt x="7" y="80"/>
                  </a:cubicBezTo>
                  <a:cubicBezTo>
                    <a:pt x="7" y="80"/>
                    <a:pt x="7" y="80"/>
                    <a:pt x="7" y="80"/>
                  </a:cubicBezTo>
                  <a:cubicBezTo>
                    <a:pt x="6" y="83"/>
                    <a:pt x="4" y="87"/>
                    <a:pt x="2" y="91"/>
                  </a:cubicBezTo>
                  <a:cubicBezTo>
                    <a:pt x="5" y="87"/>
                    <a:pt x="8" y="82"/>
                    <a:pt x="11" y="77"/>
                  </a:cubicBezTo>
                  <a:cubicBezTo>
                    <a:pt x="15" y="70"/>
                    <a:pt x="39" y="28"/>
                    <a:pt x="43" y="0"/>
                  </a:cubicBezTo>
                </a:path>
              </a:pathLst>
            </a:custGeom>
            <a:solidFill>
              <a:srgbClr val="8876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1" name="Freeform 905">
              <a:extLst>
                <a:ext uri="{FF2B5EF4-FFF2-40B4-BE49-F238E27FC236}">
                  <a16:creationId xmlns:a16="http://schemas.microsoft.com/office/drawing/2014/main" id="{5BE8CFC4-15CE-4803-8F37-5C653F0C60C2}"/>
                </a:ext>
              </a:extLst>
            </p:cNvPr>
            <p:cNvSpPr>
              <a:spLocks/>
            </p:cNvSpPr>
            <p:nvPr/>
          </p:nvSpPr>
          <p:spPr bwMode="auto">
            <a:xfrm>
              <a:off x="660" y="754"/>
              <a:ext cx="70" cy="83"/>
            </a:xfrm>
            <a:custGeom>
              <a:avLst/>
              <a:gdLst>
                <a:gd name="T0" fmla="*/ 29 w 29"/>
                <a:gd name="T1" fmla="*/ 0 h 35"/>
                <a:gd name="T2" fmla="*/ 22 w 29"/>
                <a:gd name="T3" fmla="*/ 4 h 35"/>
                <a:gd name="T4" fmla="*/ 10 w 29"/>
                <a:gd name="T5" fmla="*/ 13 h 35"/>
                <a:gd name="T6" fmla="*/ 11 w 29"/>
                <a:gd name="T7" fmla="*/ 13 h 35"/>
                <a:gd name="T8" fmla="*/ 16 w 29"/>
                <a:gd name="T9" fmla="*/ 12 h 35"/>
                <a:gd name="T10" fmla="*/ 16 w 29"/>
                <a:gd name="T11" fmla="*/ 12 h 35"/>
                <a:gd name="T12" fmla="*/ 16 w 29"/>
                <a:gd name="T13" fmla="*/ 12 h 35"/>
                <a:gd name="T14" fmla="*/ 5 w 29"/>
                <a:gd name="T15" fmla="*/ 30 h 35"/>
                <a:gd name="T16" fmla="*/ 1 w 29"/>
                <a:gd name="T17" fmla="*/ 28 h 35"/>
                <a:gd name="T18" fmla="*/ 0 w 29"/>
                <a:gd name="T19" fmla="*/ 27 h 35"/>
                <a:gd name="T20" fmla="*/ 1 w 29"/>
                <a:gd name="T21" fmla="*/ 32 h 35"/>
                <a:gd name="T22" fmla="*/ 3 w 29"/>
                <a:gd name="T23" fmla="*/ 35 h 35"/>
                <a:gd name="T24" fmla="*/ 24 w 29"/>
                <a:gd name="T25" fmla="*/ 11 h 35"/>
                <a:gd name="T26" fmla="*/ 29 w 29"/>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5">
                  <a:moveTo>
                    <a:pt x="29" y="0"/>
                  </a:moveTo>
                  <a:cubicBezTo>
                    <a:pt x="29" y="0"/>
                    <a:pt x="26" y="2"/>
                    <a:pt x="22" y="4"/>
                  </a:cubicBezTo>
                  <a:cubicBezTo>
                    <a:pt x="18" y="7"/>
                    <a:pt x="14" y="10"/>
                    <a:pt x="10" y="13"/>
                  </a:cubicBezTo>
                  <a:cubicBezTo>
                    <a:pt x="10" y="13"/>
                    <a:pt x="11" y="13"/>
                    <a:pt x="11" y="13"/>
                  </a:cubicBezTo>
                  <a:cubicBezTo>
                    <a:pt x="14" y="13"/>
                    <a:pt x="16" y="12"/>
                    <a:pt x="16" y="12"/>
                  </a:cubicBezTo>
                  <a:cubicBezTo>
                    <a:pt x="16" y="12"/>
                    <a:pt x="16" y="12"/>
                    <a:pt x="16" y="12"/>
                  </a:cubicBezTo>
                  <a:cubicBezTo>
                    <a:pt x="16" y="12"/>
                    <a:pt x="16" y="12"/>
                    <a:pt x="16" y="12"/>
                  </a:cubicBezTo>
                  <a:cubicBezTo>
                    <a:pt x="14" y="21"/>
                    <a:pt x="9" y="30"/>
                    <a:pt x="5" y="30"/>
                  </a:cubicBezTo>
                  <a:cubicBezTo>
                    <a:pt x="3" y="30"/>
                    <a:pt x="2" y="30"/>
                    <a:pt x="1" y="28"/>
                  </a:cubicBezTo>
                  <a:cubicBezTo>
                    <a:pt x="0" y="28"/>
                    <a:pt x="0" y="28"/>
                    <a:pt x="0" y="27"/>
                  </a:cubicBezTo>
                  <a:cubicBezTo>
                    <a:pt x="1" y="29"/>
                    <a:pt x="1" y="31"/>
                    <a:pt x="1" y="32"/>
                  </a:cubicBezTo>
                  <a:cubicBezTo>
                    <a:pt x="2" y="33"/>
                    <a:pt x="3" y="34"/>
                    <a:pt x="3" y="35"/>
                  </a:cubicBezTo>
                  <a:cubicBezTo>
                    <a:pt x="7" y="33"/>
                    <a:pt x="14" y="25"/>
                    <a:pt x="24" y="11"/>
                  </a:cubicBezTo>
                  <a:cubicBezTo>
                    <a:pt x="26" y="7"/>
                    <a:pt x="28" y="3"/>
                    <a:pt x="29" y="0"/>
                  </a:cubicBezTo>
                </a:path>
              </a:pathLst>
            </a:custGeom>
            <a:solidFill>
              <a:srgbClr val="856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2" name="Freeform 906">
              <a:extLst>
                <a:ext uri="{FF2B5EF4-FFF2-40B4-BE49-F238E27FC236}">
                  <a16:creationId xmlns:a16="http://schemas.microsoft.com/office/drawing/2014/main" id="{6A5D0FA1-49AD-4CB5-A409-3905B74AB5A1}"/>
                </a:ext>
              </a:extLst>
            </p:cNvPr>
            <p:cNvSpPr>
              <a:spLocks/>
            </p:cNvSpPr>
            <p:nvPr/>
          </p:nvSpPr>
          <p:spPr bwMode="auto">
            <a:xfrm>
              <a:off x="653" y="811"/>
              <a:ext cx="10" cy="19"/>
            </a:xfrm>
            <a:custGeom>
              <a:avLst/>
              <a:gdLst>
                <a:gd name="T0" fmla="*/ 0 w 4"/>
                <a:gd name="T1" fmla="*/ 0 h 8"/>
                <a:gd name="T2" fmla="*/ 1 w 4"/>
                <a:gd name="T3" fmla="*/ 3 h 8"/>
                <a:gd name="T4" fmla="*/ 4 w 4"/>
                <a:gd name="T5" fmla="*/ 8 h 8"/>
                <a:gd name="T6" fmla="*/ 3 w 4"/>
                <a:gd name="T7" fmla="*/ 3 h 8"/>
                <a:gd name="T8" fmla="*/ 0 w 4"/>
                <a:gd name="T9" fmla="*/ 0 h 8"/>
              </a:gdLst>
              <a:ahLst/>
              <a:cxnLst>
                <a:cxn ang="0">
                  <a:pos x="T0" y="T1"/>
                </a:cxn>
                <a:cxn ang="0">
                  <a:pos x="T2" y="T3"/>
                </a:cxn>
                <a:cxn ang="0">
                  <a:pos x="T4" y="T5"/>
                </a:cxn>
                <a:cxn ang="0">
                  <a:pos x="T6" y="T7"/>
                </a:cxn>
                <a:cxn ang="0">
                  <a:pos x="T8" y="T9"/>
                </a:cxn>
              </a:cxnLst>
              <a:rect l="0" t="0" r="r" b="b"/>
              <a:pathLst>
                <a:path w="4" h="8">
                  <a:moveTo>
                    <a:pt x="0" y="0"/>
                  </a:moveTo>
                  <a:cubicBezTo>
                    <a:pt x="0" y="1"/>
                    <a:pt x="1" y="2"/>
                    <a:pt x="1" y="3"/>
                  </a:cubicBezTo>
                  <a:cubicBezTo>
                    <a:pt x="2" y="5"/>
                    <a:pt x="3" y="6"/>
                    <a:pt x="4" y="8"/>
                  </a:cubicBezTo>
                  <a:cubicBezTo>
                    <a:pt x="4" y="7"/>
                    <a:pt x="4" y="5"/>
                    <a:pt x="3" y="3"/>
                  </a:cubicBezTo>
                  <a:cubicBezTo>
                    <a:pt x="2" y="2"/>
                    <a:pt x="1" y="1"/>
                    <a:pt x="0" y="0"/>
                  </a:cubicBezTo>
                </a:path>
              </a:pathLst>
            </a:custGeom>
            <a:solidFill>
              <a:srgbClr val="8264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3" name="Freeform 907">
              <a:extLst>
                <a:ext uri="{FF2B5EF4-FFF2-40B4-BE49-F238E27FC236}">
                  <a16:creationId xmlns:a16="http://schemas.microsoft.com/office/drawing/2014/main" id="{845EF7C0-A722-45B7-A83B-0B70B869FDE7}"/>
                </a:ext>
              </a:extLst>
            </p:cNvPr>
            <p:cNvSpPr>
              <a:spLocks/>
            </p:cNvSpPr>
            <p:nvPr/>
          </p:nvSpPr>
          <p:spPr bwMode="auto">
            <a:xfrm>
              <a:off x="643" y="797"/>
              <a:ext cx="12" cy="21"/>
            </a:xfrm>
            <a:custGeom>
              <a:avLst/>
              <a:gdLst>
                <a:gd name="T0" fmla="*/ 0 w 5"/>
                <a:gd name="T1" fmla="*/ 0 h 9"/>
                <a:gd name="T2" fmla="*/ 5 w 5"/>
                <a:gd name="T3" fmla="*/ 9 h 9"/>
                <a:gd name="T4" fmla="*/ 4 w 5"/>
                <a:gd name="T5" fmla="*/ 6 h 9"/>
                <a:gd name="T6" fmla="*/ 0 w 5"/>
                <a:gd name="T7" fmla="*/ 0 h 9"/>
              </a:gdLst>
              <a:ahLst/>
              <a:cxnLst>
                <a:cxn ang="0">
                  <a:pos x="T0" y="T1"/>
                </a:cxn>
                <a:cxn ang="0">
                  <a:pos x="T2" y="T3"/>
                </a:cxn>
                <a:cxn ang="0">
                  <a:pos x="T4" y="T5"/>
                </a:cxn>
                <a:cxn ang="0">
                  <a:pos x="T6" y="T7"/>
                </a:cxn>
              </a:cxnLst>
              <a:rect l="0" t="0" r="r" b="b"/>
              <a:pathLst>
                <a:path w="5" h="9">
                  <a:moveTo>
                    <a:pt x="0" y="0"/>
                  </a:moveTo>
                  <a:cubicBezTo>
                    <a:pt x="2" y="4"/>
                    <a:pt x="3" y="7"/>
                    <a:pt x="5" y="9"/>
                  </a:cubicBezTo>
                  <a:cubicBezTo>
                    <a:pt x="5" y="8"/>
                    <a:pt x="4" y="7"/>
                    <a:pt x="4" y="6"/>
                  </a:cubicBezTo>
                  <a:cubicBezTo>
                    <a:pt x="3" y="4"/>
                    <a:pt x="2" y="2"/>
                    <a:pt x="0" y="0"/>
                  </a:cubicBezTo>
                </a:path>
              </a:pathLst>
            </a:custGeom>
            <a:solidFill>
              <a:srgbClr val="8060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4" name="Freeform 908">
              <a:extLst>
                <a:ext uri="{FF2B5EF4-FFF2-40B4-BE49-F238E27FC236}">
                  <a16:creationId xmlns:a16="http://schemas.microsoft.com/office/drawing/2014/main" id="{89CA4BD1-47A6-45BF-BA14-463FB348511F}"/>
                </a:ext>
              </a:extLst>
            </p:cNvPr>
            <p:cNvSpPr>
              <a:spLocks/>
            </p:cNvSpPr>
            <p:nvPr/>
          </p:nvSpPr>
          <p:spPr bwMode="auto">
            <a:xfrm>
              <a:off x="653" y="783"/>
              <a:ext cx="45" cy="43"/>
            </a:xfrm>
            <a:custGeom>
              <a:avLst/>
              <a:gdLst>
                <a:gd name="T0" fmla="*/ 19 w 19"/>
                <a:gd name="T1" fmla="*/ 0 h 18"/>
                <a:gd name="T2" fmla="*/ 14 w 19"/>
                <a:gd name="T3" fmla="*/ 1 h 18"/>
                <a:gd name="T4" fmla="*/ 13 w 19"/>
                <a:gd name="T5" fmla="*/ 1 h 18"/>
                <a:gd name="T6" fmla="*/ 0 w 19"/>
                <a:gd name="T7" fmla="*/ 5 h 18"/>
                <a:gd name="T8" fmla="*/ 3 w 19"/>
                <a:gd name="T9" fmla="*/ 15 h 18"/>
                <a:gd name="T10" fmla="*/ 4 w 19"/>
                <a:gd name="T11" fmla="*/ 16 h 18"/>
                <a:gd name="T12" fmla="*/ 8 w 19"/>
                <a:gd name="T13" fmla="*/ 18 h 18"/>
                <a:gd name="T14" fmla="*/ 19 w 19"/>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8">
                  <a:moveTo>
                    <a:pt x="19" y="0"/>
                  </a:moveTo>
                  <a:cubicBezTo>
                    <a:pt x="19" y="0"/>
                    <a:pt x="17" y="1"/>
                    <a:pt x="14" y="1"/>
                  </a:cubicBezTo>
                  <a:cubicBezTo>
                    <a:pt x="14" y="1"/>
                    <a:pt x="13" y="1"/>
                    <a:pt x="13" y="1"/>
                  </a:cubicBezTo>
                  <a:cubicBezTo>
                    <a:pt x="9" y="3"/>
                    <a:pt x="4" y="4"/>
                    <a:pt x="0" y="5"/>
                  </a:cubicBezTo>
                  <a:cubicBezTo>
                    <a:pt x="1" y="8"/>
                    <a:pt x="2" y="12"/>
                    <a:pt x="3" y="15"/>
                  </a:cubicBezTo>
                  <a:cubicBezTo>
                    <a:pt x="3" y="16"/>
                    <a:pt x="3" y="16"/>
                    <a:pt x="4" y="16"/>
                  </a:cubicBezTo>
                  <a:cubicBezTo>
                    <a:pt x="5" y="18"/>
                    <a:pt x="6" y="18"/>
                    <a:pt x="8" y="18"/>
                  </a:cubicBezTo>
                  <a:cubicBezTo>
                    <a:pt x="12" y="18"/>
                    <a:pt x="17" y="9"/>
                    <a:pt x="19" y="0"/>
                  </a:cubicBezTo>
                </a:path>
              </a:pathLst>
            </a:custGeom>
            <a:solidFill>
              <a:srgbClr val="7C5D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5" name="Freeform 909">
              <a:extLst>
                <a:ext uri="{FF2B5EF4-FFF2-40B4-BE49-F238E27FC236}">
                  <a16:creationId xmlns:a16="http://schemas.microsoft.com/office/drawing/2014/main" id="{3CA9BF41-BA65-48E5-ADDC-F0BBAD1F8D85}"/>
                </a:ext>
              </a:extLst>
            </p:cNvPr>
            <p:cNvSpPr>
              <a:spLocks/>
            </p:cNvSpPr>
            <p:nvPr/>
          </p:nvSpPr>
          <p:spPr bwMode="auto">
            <a:xfrm>
              <a:off x="648" y="795"/>
              <a:ext cx="12" cy="23"/>
            </a:xfrm>
            <a:custGeom>
              <a:avLst/>
              <a:gdLst>
                <a:gd name="T0" fmla="*/ 2 w 5"/>
                <a:gd name="T1" fmla="*/ 0 h 10"/>
                <a:gd name="T2" fmla="*/ 0 w 5"/>
                <a:gd name="T3" fmla="*/ 0 h 10"/>
                <a:gd name="T4" fmla="*/ 0 w 5"/>
                <a:gd name="T5" fmla="*/ 0 h 10"/>
                <a:gd name="T6" fmla="*/ 2 w 5"/>
                <a:gd name="T7" fmla="*/ 7 h 10"/>
                <a:gd name="T8" fmla="*/ 5 w 5"/>
                <a:gd name="T9" fmla="*/ 10 h 10"/>
                <a:gd name="T10" fmla="*/ 2 w 5"/>
                <a:gd name="T11" fmla="*/ 0 h 10"/>
              </a:gdLst>
              <a:ahLst/>
              <a:cxnLst>
                <a:cxn ang="0">
                  <a:pos x="T0" y="T1"/>
                </a:cxn>
                <a:cxn ang="0">
                  <a:pos x="T2" y="T3"/>
                </a:cxn>
                <a:cxn ang="0">
                  <a:pos x="T4" y="T5"/>
                </a:cxn>
                <a:cxn ang="0">
                  <a:pos x="T6" y="T7"/>
                </a:cxn>
                <a:cxn ang="0">
                  <a:pos x="T8" y="T9"/>
                </a:cxn>
                <a:cxn ang="0">
                  <a:pos x="T10" y="T11"/>
                </a:cxn>
              </a:cxnLst>
              <a:rect l="0" t="0" r="r" b="b"/>
              <a:pathLst>
                <a:path w="5" h="10">
                  <a:moveTo>
                    <a:pt x="2" y="0"/>
                  </a:moveTo>
                  <a:cubicBezTo>
                    <a:pt x="1" y="0"/>
                    <a:pt x="1" y="0"/>
                    <a:pt x="0" y="0"/>
                  </a:cubicBezTo>
                  <a:cubicBezTo>
                    <a:pt x="0" y="0"/>
                    <a:pt x="0" y="0"/>
                    <a:pt x="0" y="0"/>
                  </a:cubicBezTo>
                  <a:cubicBezTo>
                    <a:pt x="1" y="2"/>
                    <a:pt x="1" y="4"/>
                    <a:pt x="2" y="7"/>
                  </a:cubicBezTo>
                  <a:cubicBezTo>
                    <a:pt x="3" y="8"/>
                    <a:pt x="4" y="9"/>
                    <a:pt x="5" y="10"/>
                  </a:cubicBezTo>
                  <a:cubicBezTo>
                    <a:pt x="4" y="7"/>
                    <a:pt x="3" y="3"/>
                    <a:pt x="2" y="0"/>
                  </a:cubicBezTo>
                </a:path>
              </a:pathLst>
            </a:custGeom>
            <a:solidFill>
              <a:srgbClr val="7A5B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6" name="Freeform 910">
              <a:extLst>
                <a:ext uri="{FF2B5EF4-FFF2-40B4-BE49-F238E27FC236}">
                  <a16:creationId xmlns:a16="http://schemas.microsoft.com/office/drawing/2014/main" id="{46B95D6C-A3A3-40C4-8DC1-8C5A28622798}"/>
                </a:ext>
              </a:extLst>
            </p:cNvPr>
            <p:cNvSpPr>
              <a:spLocks/>
            </p:cNvSpPr>
            <p:nvPr/>
          </p:nvSpPr>
          <p:spPr bwMode="auto">
            <a:xfrm>
              <a:off x="643" y="795"/>
              <a:ext cx="10" cy="16"/>
            </a:xfrm>
            <a:custGeom>
              <a:avLst/>
              <a:gdLst>
                <a:gd name="T0" fmla="*/ 0 w 4"/>
                <a:gd name="T1" fmla="*/ 0 h 7"/>
                <a:gd name="T2" fmla="*/ 0 w 4"/>
                <a:gd name="T3" fmla="*/ 1 h 7"/>
                <a:gd name="T4" fmla="*/ 4 w 4"/>
                <a:gd name="T5" fmla="*/ 7 h 7"/>
                <a:gd name="T6" fmla="*/ 2 w 4"/>
                <a:gd name="T7" fmla="*/ 0 h 7"/>
                <a:gd name="T8" fmla="*/ 0 w 4"/>
                <a:gd name="T9" fmla="*/ 0 h 7"/>
              </a:gdLst>
              <a:ahLst/>
              <a:cxnLst>
                <a:cxn ang="0">
                  <a:pos x="T0" y="T1"/>
                </a:cxn>
                <a:cxn ang="0">
                  <a:pos x="T2" y="T3"/>
                </a:cxn>
                <a:cxn ang="0">
                  <a:pos x="T4" y="T5"/>
                </a:cxn>
                <a:cxn ang="0">
                  <a:pos x="T6" y="T7"/>
                </a:cxn>
                <a:cxn ang="0">
                  <a:pos x="T8" y="T9"/>
                </a:cxn>
              </a:cxnLst>
              <a:rect l="0" t="0" r="r" b="b"/>
              <a:pathLst>
                <a:path w="4" h="7">
                  <a:moveTo>
                    <a:pt x="0" y="0"/>
                  </a:moveTo>
                  <a:cubicBezTo>
                    <a:pt x="0" y="0"/>
                    <a:pt x="0" y="1"/>
                    <a:pt x="0" y="1"/>
                  </a:cubicBezTo>
                  <a:cubicBezTo>
                    <a:pt x="2" y="3"/>
                    <a:pt x="3" y="5"/>
                    <a:pt x="4" y="7"/>
                  </a:cubicBezTo>
                  <a:cubicBezTo>
                    <a:pt x="3" y="4"/>
                    <a:pt x="3" y="2"/>
                    <a:pt x="2" y="0"/>
                  </a:cubicBezTo>
                  <a:cubicBezTo>
                    <a:pt x="1" y="0"/>
                    <a:pt x="0" y="0"/>
                    <a:pt x="0" y="0"/>
                  </a:cubicBezTo>
                </a:path>
              </a:pathLst>
            </a:custGeom>
            <a:solidFill>
              <a:srgbClr val="795A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7" name="Freeform 911">
              <a:extLst>
                <a:ext uri="{FF2B5EF4-FFF2-40B4-BE49-F238E27FC236}">
                  <a16:creationId xmlns:a16="http://schemas.microsoft.com/office/drawing/2014/main" id="{2E6F6334-CF03-425E-A9F5-AED96AE8E89B}"/>
                </a:ext>
              </a:extLst>
            </p:cNvPr>
            <p:cNvSpPr>
              <a:spLocks/>
            </p:cNvSpPr>
            <p:nvPr/>
          </p:nvSpPr>
          <p:spPr bwMode="auto">
            <a:xfrm>
              <a:off x="622" y="475"/>
              <a:ext cx="184" cy="255"/>
            </a:xfrm>
            <a:custGeom>
              <a:avLst/>
              <a:gdLst>
                <a:gd name="T0" fmla="*/ 77 w 77"/>
                <a:gd name="T1" fmla="*/ 0 h 107"/>
                <a:gd name="T2" fmla="*/ 75 w 77"/>
                <a:gd name="T3" fmla="*/ 6 h 107"/>
                <a:gd name="T4" fmla="*/ 12 w 77"/>
                <a:gd name="T5" fmla="*/ 103 h 107"/>
                <a:gd name="T6" fmla="*/ 0 w 77"/>
                <a:gd name="T7" fmla="*/ 101 h 107"/>
                <a:gd name="T8" fmla="*/ 2 w 77"/>
                <a:gd name="T9" fmla="*/ 106 h 107"/>
                <a:gd name="T10" fmla="*/ 3 w 77"/>
                <a:gd name="T11" fmla="*/ 107 h 107"/>
                <a:gd name="T12" fmla="*/ 9 w 77"/>
                <a:gd name="T13" fmla="*/ 107 h 107"/>
                <a:gd name="T14" fmla="*/ 77 w 77"/>
                <a:gd name="T15" fmla="*/ 21 h 107"/>
                <a:gd name="T16" fmla="*/ 77 w 77"/>
                <a:gd name="T1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07">
                  <a:moveTo>
                    <a:pt x="77" y="0"/>
                  </a:moveTo>
                  <a:cubicBezTo>
                    <a:pt x="76" y="4"/>
                    <a:pt x="75" y="6"/>
                    <a:pt x="75" y="6"/>
                  </a:cubicBezTo>
                  <a:cubicBezTo>
                    <a:pt x="70" y="38"/>
                    <a:pt x="54" y="103"/>
                    <a:pt x="12" y="103"/>
                  </a:cubicBezTo>
                  <a:cubicBezTo>
                    <a:pt x="8" y="103"/>
                    <a:pt x="4" y="102"/>
                    <a:pt x="0" y="101"/>
                  </a:cubicBezTo>
                  <a:cubicBezTo>
                    <a:pt x="1" y="103"/>
                    <a:pt x="2" y="105"/>
                    <a:pt x="2" y="106"/>
                  </a:cubicBezTo>
                  <a:cubicBezTo>
                    <a:pt x="2" y="107"/>
                    <a:pt x="2" y="107"/>
                    <a:pt x="3" y="107"/>
                  </a:cubicBezTo>
                  <a:cubicBezTo>
                    <a:pt x="5" y="107"/>
                    <a:pt x="7" y="107"/>
                    <a:pt x="9" y="107"/>
                  </a:cubicBezTo>
                  <a:cubicBezTo>
                    <a:pt x="47" y="107"/>
                    <a:pt x="66" y="68"/>
                    <a:pt x="77" y="21"/>
                  </a:cubicBezTo>
                  <a:cubicBezTo>
                    <a:pt x="77" y="14"/>
                    <a:pt x="77" y="7"/>
                    <a:pt x="77" y="0"/>
                  </a:cubicBezTo>
                </a:path>
              </a:pathLst>
            </a:custGeom>
            <a:solidFill>
              <a:srgbClr val="F1F1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8" name="Freeform 912">
              <a:extLst>
                <a:ext uri="{FF2B5EF4-FFF2-40B4-BE49-F238E27FC236}">
                  <a16:creationId xmlns:a16="http://schemas.microsoft.com/office/drawing/2014/main" id="{E066F10A-6418-486F-8392-E4E1E1BE85C7}"/>
                </a:ext>
              </a:extLst>
            </p:cNvPr>
            <p:cNvSpPr>
              <a:spLocks/>
            </p:cNvSpPr>
            <p:nvPr/>
          </p:nvSpPr>
          <p:spPr bwMode="auto">
            <a:xfrm>
              <a:off x="620" y="716"/>
              <a:ext cx="7" cy="12"/>
            </a:xfrm>
            <a:custGeom>
              <a:avLst/>
              <a:gdLst>
                <a:gd name="T0" fmla="*/ 0 w 3"/>
                <a:gd name="T1" fmla="*/ 0 h 5"/>
                <a:gd name="T2" fmla="*/ 3 w 3"/>
                <a:gd name="T3" fmla="*/ 5 h 5"/>
                <a:gd name="T4" fmla="*/ 1 w 3"/>
                <a:gd name="T5" fmla="*/ 0 h 5"/>
                <a:gd name="T6" fmla="*/ 0 w 3"/>
                <a:gd name="T7" fmla="*/ 0 h 5"/>
              </a:gdLst>
              <a:ahLst/>
              <a:cxnLst>
                <a:cxn ang="0">
                  <a:pos x="T0" y="T1"/>
                </a:cxn>
                <a:cxn ang="0">
                  <a:pos x="T2" y="T3"/>
                </a:cxn>
                <a:cxn ang="0">
                  <a:pos x="T4" y="T5"/>
                </a:cxn>
                <a:cxn ang="0">
                  <a:pos x="T6" y="T7"/>
                </a:cxn>
              </a:cxnLst>
              <a:rect l="0" t="0" r="r" b="b"/>
              <a:pathLst>
                <a:path w="3" h="5">
                  <a:moveTo>
                    <a:pt x="0" y="0"/>
                  </a:moveTo>
                  <a:cubicBezTo>
                    <a:pt x="1" y="2"/>
                    <a:pt x="2" y="4"/>
                    <a:pt x="3" y="5"/>
                  </a:cubicBezTo>
                  <a:cubicBezTo>
                    <a:pt x="3" y="4"/>
                    <a:pt x="2" y="2"/>
                    <a:pt x="1" y="0"/>
                  </a:cubicBezTo>
                  <a:cubicBezTo>
                    <a:pt x="1" y="0"/>
                    <a:pt x="0" y="0"/>
                    <a:pt x="0" y="0"/>
                  </a:cubicBezTo>
                </a:path>
              </a:pathLst>
            </a:custGeom>
            <a:solidFill>
              <a:srgbClr val="EAE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9" name="Freeform 913">
              <a:extLst>
                <a:ext uri="{FF2B5EF4-FFF2-40B4-BE49-F238E27FC236}">
                  <a16:creationId xmlns:a16="http://schemas.microsoft.com/office/drawing/2014/main" id="{62C8FBA6-D562-46E8-A8CD-2C752DBCFD0C}"/>
                </a:ext>
              </a:extLst>
            </p:cNvPr>
            <p:cNvSpPr>
              <a:spLocks/>
            </p:cNvSpPr>
            <p:nvPr/>
          </p:nvSpPr>
          <p:spPr bwMode="auto">
            <a:xfrm>
              <a:off x="629" y="525"/>
              <a:ext cx="177" cy="231"/>
            </a:xfrm>
            <a:custGeom>
              <a:avLst/>
              <a:gdLst>
                <a:gd name="T0" fmla="*/ 74 w 74"/>
                <a:gd name="T1" fmla="*/ 0 h 97"/>
                <a:gd name="T2" fmla="*/ 6 w 74"/>
                <a:gd name="T3" fmla="*/ 86 h 97"/>
                <a:gd name="T4" fmla="*/ 0 w 74"/>
                <a:gd name="T5" fmla="*/ 86 h 97"/>
                <a:gd name="T6" fmla="*/ 11 w 74"/>
                <a:gd name="T7" fmla="*/ 97 h 97"/>
                <a:gd name="T8" fmla="*/ 74 w 74"/>
                <a:gd name="T9" fmla="*/ 0 h 97"/>
              </a:gdLst>
              <a:ahLst/>
              <a:cxnLst>
                <a:cxn ang="0">
                  <a:pos x="T0" y="T1"/>
                </a:cxn>
                <a:cxn ang="0">
                  <a:pos x="T2" y="T3"/>
                </a:cxn>
                <a:cxn ang="0">
                  <a:pos x="T4" y="T5"/>
                </a:cxn>
                <a:cxn ang="0">
                  <a:pos x="T6" y="T7"/>
                </a:cxn>
                <a:cxn ang="0">
                  <a:pos x="T8" y="T9"/>
                </a:cxn>
              </a:cxnLst>
              <a:rect l="0" t="0" r="r" b="b"/>
              <a:pathLst>
                <a:path w="74" h="97">
                  <a:moveTo>
                    <a:pt x="74" y="0"/>
                  </a:moveTo>
                  <a:cubicBezTo>
                    <a:pt x="63" y="47"/>
                    <a:pt x="44" y="86"/>
                    <a:pt x="6" y="86"/>
                  </a:cubicBezTo>
                  <a:cubicBezTo>
                    <a:pt x="4" y="86"/>
                    <a:pt x="2" y="86"/>
                    <a:pt x="0" y="86"/>
                  </a:cubicBezTo>
                  <a:cubicBezTo>
                    <a:pt x="3" y="91"/>
                    <a:pt x="7" y="95"/>
                    <a:pt x="11" y="97"/>
                  </a:cubicBezTo>
                  <a:cubicBezTo>
                    <a:pt x="28" y="92"/>
                    <a:pt x="67" y="65"/>
                    <a:pt x="74" y="0"/>
                  </a:cubicBezTo>
                </a:path>
              </a:pathLst>
            </a:custGeom>
            <a:solidFill>
              <a:srgbClr val="E7E6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0" name="Freeform 914">
              <a:extLst>
                <a:ext uri="{FF2B5EF4-FFF2-40B4-BE49-F238E27FC236}">
                  <a16:creationId xmlns:a16="http://schemas.microsoft.com/office/drawing/2014/main" id="{3085DDBB-327C-4720-A5A3-BC9AA52FF20B}"/>
                </a:ext>
              </a:extLst>
            </p:cNvPr>
            <p:cNvSpPr>
              <a:spLocks/>
            </p:cNvSpPr>
            <p:nvPr/>
          </p:nvSpPr>
          <p:spPr bwMode="auto">
            <a:xfrm>
              <a:off x="627" y="728"/>
              <a:ext cx="2" cy="2"/>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1"/>
                    <a:pt x="1" y="1"/>
                  </a:cubicBezTo>
                  <a:cubicBezTo>
                    <a:pt x="0" y="1"/>
                    <a:pt x="0" y="1"/>
                    <a:pt x="0" y="0"/>
                  </a:cubicBezTo>
                </a:path>
              </a:pathLst>
            </a:custGeom>
            <a:solidFill>
              <a:srgbClr val="E8D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1" name="Freeform 915">
              <a:extLst>
                <a:ext uri="{FF2B5EF4-FFF2-40B4-BE49-F238E27FC236}">
                  <a16:creationId xmlns:a16="http://schemas.microsoft.com/office/drawing/2014/main" id="{1CFEE7F6-669A-4C42-B3A3-CF99B846C284}"/>
                </a:ext>
              </a:extLst>
            </p:cNvPr>
            <p:cNvSpPr>
              <a:spLocks/>
            </p:cNvSpPr>
            <p:nvPr/>
          </p:nvSpPr>
          <p:spPr bwMode="auto">
            <a:xfrm>
              <a:off x="617" y="716"/>
              <a:ext cx="10" cy="14"/>
            </a:xfrm>
            <a:custGeom>
              <a:avLst/>
              <a:gdLst>
                <a:gd name="T0" fmla="*/ 0 w 4"/>
                <a:gd name="T1" fmla="*/ 0 h 6"/>
                <a:gd name="T2" fmla="*/ 0 w 4"/>
                <a:gd name="T3" fmla="*/ 0 h 6"/>
                <a:gd name="T4" fmla="*/ 2 w 4"/>
                <a:gd name="T5" fmla="*/ 5 h 6"/>
                <a:gd name="T6" fmla="*/ 4 w 4"/>
                <a:gd name="T7" fmla="*/ 6 h 6"/>
                <a:gd name="T8" fmla="*/ 4 w 4"/>
                <a:gd name="T9" fmla="*/ 5 h 6"/>
                <a:gd name="T10" fmla="*/ 1 w 4"/>
                <a:gd name="T11" fmla="*/ 0 h 6"/>
                <a:gd name="T12" fmla="*/ 0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0"/>
                  </a:moveTo>
                  <a:cubicBezTo>
                    <a:pt x="0" y="0"/>
                    <a:pt x="0" y="0"/>
                    <a:pt x="0" y="0"/>
                  </a:cubicBezTo>
                  <a:cubicBezTo>
                    <a:pt x="1" y="2"/>
                    <a:pt x="1" y="4"/>
                    <a:pt x="2" y="5"/>
                  </a:cubicBezTo>
                  <a:cubicBezTo>
                    <a:pt x="3" y="6"/>
                    <a:pt x="4" y="6"/>
                    <a:pt x="4" y="6"/>
                  </a:cubicBezTo>
                  <a:cubicBezTo>
                    <a:pt x="4" y="6"/>
                    <a:pt x="4" y="6"/>
                    <a:pt x="4" y="5"/>
                  </a:cubicBezTo>
                  <a:cubicBezTo>
                    <a:pt x="3" y="4"/>
                    <a:pt x="2" y="2"/>
                    <a:pt x="1" y="0"/>
                  </a:cubicBezTo>
                  <a:cubicBezTo>
                    <a:pt x="1" y="0"/>
                    <a:pt x="0" y="0"/>
                    <a:pt x="0" y="0"/>
                  </a:cubicBezTo>
                </a:path>
              </a:pathLst>
            </a:custGeom>
            <a:solidFill>
              <a:srgbClr val="E6D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2" name="Freeform 916">
              <a:extLst>
                <a:ext uri="{FF2B5EF4-FFF2-40B4-BE49-F238E27FC236}">
                  <a16:creationId xmlns:a16="http://schemas.microsoft.com/office/drawing/2014/main" id="{38FEDC97-769C-4511-83F2-9EBF12C7D647}"/>
                </a:ext>
              </a:extLst>
            </p:cNvPr>
            <p:cNvSpPr>
              <a:spLocks/>
            </p:cNvSpPr>
            <p:nvPr/>
          </p:nvSpPr>
          <p:spPr bwMode="auto">
            <a:xfrm>
              <a:off x="617" y="716"/>
              <a:ext cx="5" cy="12"/>
            </a:xfrm>
            <a:custGeom>
              <a:avLst/>
              <a:gdLst>
                <a:gd name="T0" fmla="*/ 0 w 2"/>
                <a:gd name="T1" fmla="*/ 0 h 5"/>
                <a:gd name="T2" fmla="*/ 0 w 2"/>
                <a:gd name="T3" fmla="*/ 5 h 5"/>
                <a:gd name="T4" fmla="*/ 2 w 2"/>
                <a:gd name="T5" fmla="*/ 5 h 5"/>
                <a:gd name="T6" fmla="*/ 0 w 2"/>
                <a:gd name="T7" fmla="*/ 0 h 5"/>
              </a:gdLst>
              <a:ahLst/>
              <a:cxnLst>
                <a:cxn ang="0">
                  <a:pos x="T0" y="T1"/>
                </a:cxn>
                <a:cxn ang="0">
                  <a:pos x="T2" y="T3"/>
                </a:cxn>
                <a:cxn ang="0">
                  <a:pos x="T4" y="T5"/>
                </a:cxn>
                <a:cxn ang="0">
                  <a:pos x="T6" y="T7"/>
                </a:cxn>
              </a:cxnLst>
              <a:rect l="0" t="0" r="r" b="b"/>
              <a:pathLst>
                <a:path w="2" h="5">
                  <a:moveTo>
                    <a:pt x="0" y="0"/>
                  </a:moveTo>
                  <a:cubicBezTo>
                    <a:pt x="0" y="1"/>
                    <a:pt x="0" y="3"/>
                    <a:pt x="0" y="5"/>
                  </a:cubicBezTo>
                  <a:cubicBezTo>
                    <a:pt x="1" y="5"/>
                    <a:pt x="2" y="5"/>
                    <a:pt x="2" y="5"/>
                  </a:cubicBezTo>
                  <a:cubicBezTo>
                    <a:pt x="1" y="4"/>
                    <a:pt x="1" y="2"/>
                    <a:pt x="0" y="0"/>
                  </a:cubicBezTo>
                </a:path>
              </a:pathLst>
            </a:custGeom>
            <a:solidFill>
              <a:srgbClr val="E3D6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3" name="Freeform 917">
              <a:extLst>
                <a:ext uri="{FF2B5EF4-FFF2-40B4-BE49-F238E27FC236}">
                  <a16:creationId xmlns:a16="http://schemas.microsoft.com/office/drawing/2014/main" id="{F0013824-81B4-4C09-8863-90AD95829E79}"/>
                </a:ext>
              </a:extLst>
            </p:cNvPr>
            <p:cNvSpPr>
              <a:spLocks/>
            </p:cNvSpPr>
            <p:nvPr/>
          </p:nvSpPr>
          <p:spPr bwMode="auto">
            <a:xfrm>
              <a:off x="627" y="730"/>
              <a:ext cx="28" cy="29"/>
            </a:xfrm>
            <a:custGeom>
              <a:avLst/>
              <a:gdLst>
                <a:gd name="T0" fmla="*/ 0 w 12"/>
                <a:gd name="T1" fmla="*/ 0 h 12"/>
                <a:gd name="T2" fmla="*/ 6 w 12"/>
                <a:gd name="T3" fmla="*/ 12 h 12"/>
                <a:gd name="T4" fmla="*/ 6 w 12"/>
                <a:gd name="T5" fmla="*/ 12 h 12"/>
                <a:gd name="T6" fmla="*/ 12 w 12"/>
                <a:gd name="T7" fmla="*/ 11 h 12"/>
                <a:gd name="T8" fmla="*/ 1 w 12"/>
                <a:gd name="T9" fmla="*/ 0 h 12"/>
                <a:gd name="T10" fmla="*/ 0 w 12"/>
                <a:gd name="T11" fmla="*/ 0 h 12"/>
              </a:gdLst>
              <a:ahLst/>
              <a:cxnLst>
                <a:cxn ang="0">
                  <a:pos x="T0" y="T1"/>
                </a:cxn>
                <a:cxn ang="0">
                  <a:pos x="T2" y="T3"/>
                </a:cxn>
                <a:cxn ang="0">
                  <a:pos x="T4" y="T5"/>
                </a:cxn>
                <a:cxn ang="0">
                  <a:pos x="T6" y="T7"/>
                </a:cxn>
                <a:cxn ang="0">
                  <a:pos x="T8" y="T9"/>
                </a:cxn>
                <a:cxn ang="0">
                  <a:pos x="T10" y="T11"/>
                </a:cxn>
              </a:cxnLst>
              <a:rect l="0" t="0" r="r" b="b"/>
              <a:pathLst>
                <a:path w="12" h="12">
                  <a:moveTo>
                    <a:pt x="0" y="0"/>
                  </a:moveTo>
                  <a:cubicBezTo>
                    <a:pt x="2" y="4"/>
                    <a:pt x="4" y="8"/>
                    <a:pt x="6" y="12"/>
                  </a:cubicBezTo>
                  <a:cubicBezTo>
                    <a:pt x="6" y="12"/>
                    <a:pt x="6" y="12"/>
                    <a:pt x="6" y="12"/>
                  </a:cubicBezTo>
                  <a:cubicBezTo>
                    <a:pt x="7" y="12"/>
                    <a:pt x="9" y="12"/>
                    <a:pt x="12" y="11"/>
                  </a:cubicBezTo>
                  <a:cubicBezTo>
                    <a:pt x="8" y="9"/>
                    <a:pt x="4" y="5"/>
                    <a:pt x="1" y="0"/>
                  </a:cubicBezTo>
                  <a:cubicBezTo>
                    <a:pt x="0" y="0"/>
                    <a:pt x="0" y="0"/>
                    <a:pt x="0" y="0"/>
                  </a:cubicBezTo>
                </a:path>
              </a:pathLst>
            </a:custGeom>
            <a:solidFill>
              <a:srgbClr val="E4D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4" name="Freeform 918">
              <a:extLst>
                <a:ext uri="{FF2B5EF4-FFF2-40B4-BE49-F238E27FC236}">
                  <a16:creationId xmlns:a16="http://schemas.microsoft.com/office/drawing/2014/main" id="{8B042DA4-AD18-4015-81FA-52437DB87589}"/>
                </a:ext>
              </a:extLst>
            </p:cNvPr>
            <p:cNvSpPr>
              <a:spLocks/>
            </p:cNvSpPr>
            <p:nvPr/>
          </p:nvSpPr>
          <p:spPr bwMode="auto">
            <a:xfrm>
              <a:off x="622" y="728"/>
              <a:ext cx="19" cy="31"/>
            </a:xfrm>
            <a:custGeom>
              <a:avLst/>
              <a:gdLst>
                <a:gd name="T0" fmla="*/ 0 w 8"/>
                <a:gd name="T1" fmla="*/ 0 h 13"/>
                <a:gd name="T2" fmla="*/ 5 w 8"/>
                <a:gd name="T3" fmla="*/ 12 h 13"/>
                <a:gd name="T4" fmla="*/ 8 w 8"/>
                <a:gd name="T5" fmla="*/ 13 h 13"/>
                <a:gd name="T6" fmla="*/ 2 w 8"/>
                <a:gd name="T7" fmla="*/ 1 h 13"/>
                <a:gd name="T8" fmla="*/ 0 w 8"/>
                <a:gd name="T9" fmla="*/ 0 h 13"/>
              </a:gdLst>
              <a:ahLst/>
              <a:cxnLst>
                <a:cxn ang="0">
                  <a:pos x="T0" y="T1"/>
                </a:cxn>
                <a:cxn ang="0">
                  <a:pos x="T2" y="T3"/>
                </a:cxn>
                <a:cxn ang="0">
                  <a:pos x="T4" y="T5"/>
                </a:cxn>
                <a:cxn ang="0">
                  <a:pos x="T6" y="T7"/>
                </a:cxn>
                <a:cxn ang="0">
                  <a:pos x="T8" y="T9"/>
                </a:cxn>
              </a:cxnLst>
              <a:rect l="0" t="0" r="r" b="b"/>
              <a:pathLst>
                <a:path w="8" h="13">
                  <a:moveTo>
                    <a:pt x="0" y="0"/>
                  </a:moveTo>
                  <a:cubicBezTo>
                    <a:pt x="2" y="4"/>
                    <a:pt x="4" y="8"/>
                    <a:pt x="5" y="12"/>
                  </a:cubicBezTo>
                  <a:cubicBezTo>
                    <a:pt x="6" y="13"/>
                    <a:pt x="7" y="13"/>
                    <a:pt x="8" y="13"/>
                  </a:cubicBezTo>
                  <a:cubicBezTo>
                    <a:pt x="6" y="9"/>
                    <a:pt x="4" y="5"/>
                    <a:pt x="2" y="1"/>
                  </a:cubicBezTo>
                  <a:cubicBezTo>
                    <a:pt x="2" y="1"/>
                    <a:pt x="1" y="1"/>
                    <a:pt x="0" y="0"/>
                  </a:cubicBezTo>
                </a:path>
              </a:pathLst>
            </a:custGeom>
            <a:solidFill>
              <a:srgbClr val="E2D6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5" name="Freeform 919">
              <a:extLst>
                <a:ext uri="{FF2B5EF4-FFF2-40B4-BE49-F238E27FC236}">
                  <a16:creationId xmlns:a16="http://schemas.microsoft.com/office/drawing/2014/main" id="{0E0A6893-34FD-4512-84DA-2AE2F3AA4AA6}"/>
                </a:ext>
              </a:extLst>
            </p:cNvPr>
            <p:cNvSpPr>
              <a:spLocks/>
            </p:cNvSpPr>
            <p:nvPr/>
          </p:nvSpPr>
          <p:spPr bwMode="auto">
            <a:xfrm>
              <a:off x="617" y="728"/>
              <a:ext cx="17" cy="28"/>
            </a:xfrm>
            <a:custGeom>
              <a:avLst/>
              <a:gdLst>
                <a:gd name="T0" fmla="*/ 0 w 7"/>
                <a:gd name="T1" fmla="*/ 0 h 12"/>
                <a:gd name="T2" fmla="*/ 1 w 7"/>
                <a:gd name="T3" fmla="*/ 4 h 12"/>
                <a:gd name="T4" fmla="*/ 2 w 7"/>
                <a:gd name="T5" fmla="*/ 6 h 12"/>
                <a:gd name="T6" fmla="*/ 6 w 7"/>
                <a:gd name="T7" fmla="*/ 11 h 12"/>
                <a:gd name="T8" fmla="*/ 6 w 7"/>
                <a:gd name="T9" fmla="*/ 11 h 12"/>
                <a:gd name="T10" fmla="*/ 6 w 7"/>
                <a:gd name="T11" fmla="*/ 11 h 12"/>
                <a:gd name="T12" fmla="*/ 7 w 7"/>
                <a:gd name="T13" fmla="*/ 12 h 12"/>
                <a:gd name="T14" fmla="*/ 7 w 7"/>
                <a:gd name="T15" fmla="*/ 12 h 12"/>
                <a:gd name="T16" fmla="*/ 7 w 7"/>
                <a:gd name="T17" fmla="*/ 12 h 12"/>
                <a:gd name="T18" fmla="*/ 2 w 7"/>
                <a:gd name="T19" fmla="*/ 0 h 12"/>
                <a:gd name="T20" fmla="*/ 0 w 7"/>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2">
                  <a:moveTo>
                    <a:pt x="0" y="0"/>
                  </a:moveTo>
                  <a:cubicBezTo>
                    <a:pt x="1" y="1"/>
                    <a:pt x="1" y="3"/>
                    <a:pt x="1" y="4"/>
                  </a:cubicBezTo>
                  <a:cubicBezTo>
                    <a:pt x="2" y="5"/>
                    <a:pt x="2" y="6"/>
                    <a:pt x="2" y="6"/>
                  </a:cubicBezTo>
                  <a:cubicBezTo>
                    <a:pt x="3" y="8"/>
                    <a:pt x="4" y="10"/>
                    <a:pt x="6" y="11"/>
                  </a:cubicBezTo>
                  <a:cubicBezTo>
                    <a:pt x="6" y="11"/>
                    <a:pt x="6" y="11"/>
                    <a:pt x="6" y="11"/>
                  </a:cubicBezTo>
                  <a:cubicBezTo>
                    <a:pt x="6" y="11"/>
                    <a:pt x="6" y="11"/>
                    <a:pt x="6" y="11"/>
                  </a:cubicBezTo>
                  <a:cubicBezTo>
                    <a:pt x="7" y="12"/>
                    <a:pt x="7" y="12"/>
                    <a:pt x="7" y="12"/>
                  </a:cubicBezTo>
                  <a:cubicBezTo>
                    <a:pt x="7" y="12"/>
                    <a:pt x="7" y="12"/>
                    <a:pt x="7" y="12"/>
                  </a:cubicBezTo>
                  <a:cubicBezTo>
                    <a:pt x="7" y="12"/>
                    <a:pt x="7" y="12"/>
                    <a:pt x="7" y="12"/>
                  </a:cubicBezTo>
                  <a:cubicBezTo>
                    <a:pt x="6" y="8"/>
                    <a:pt x="4" y="4"/>
                    <a:pt x="2" y="0"/>
                  </a:cubicBezTo>
                  <a:cubicBezTo>
                    <a:pt x="2" y="0"/>
                    <a:pt x="1" y="0"/>
                    <a:pt x="0" y="0"/>
                  </a:cubicBezTo>
                </a:path>
              </a:pathLst>
            </a:custGeom>
            <a:solidFill>
              <a:srgbClr val="E0D2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6" name="Freeform 920">
              <a:extLst>
                <a:ext uri="{FF2B5EF4-FFF2-40B4-BE49-F238E27FC236}">
                  <a16:creationId xmlns:a16="http://schemas.microsoft.com/office/drawing/2014/main" id="{C762D1D2-354A-4D6B-9938-7E8ECA9E6E96}"/>
                </a:ext>
              </a:extLst>
            </p:cNvPr>
            <p:cNvSpPr>
              <a:spLocks/>
            </p:cNvSpPr>
            <p:nvPr/>
          </p:nvSpPr>
          <p:spPr bwMode="auto">
            <a:xfrm>
              <a:off x="620" y="737"/>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2"/>
                    <a:pt x="1" y="2"/>
                  </a:cubicBezTo>
                  <a:cubicBezTo>
                    <a:pt x="1" y="2"/>
                    <a:pt x="1" y="1"/>
                    <a:pt x="0" y="0"/>
                  </a:cubicBezTo>
                </a:path>
              </a:pathLst>
            </a:custGeom>
            <a:solidFill>
              <a:srgbClr val="E1D3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7" name="Freeform 921">
              <a:extLst>
                <a:ext uri="{FF2B5EF4-FFF2-40B4-BE49-F238E27FC236}">
                  <a16:creationId xmlns:a16="http://schemas.microsoft.com/office/drawing/2014/main" id="{6C831A14-2799-48B2-A951-3C4C377D31E0}"/>
                </a:ext>
              </a:extLst>
            </p:cNvPr>
            <p:cNvSpPr>
              <a:spLocks/>
            </p:cNvSpPr>
            <p:nvPr/>
          </p:nvSpPr>
          <p:spPr bwMode="auto">
            <a:xfrm>
              <a:off x="631" y="754"/>
              <a:ext cx="3" cy="2"/>
            </a:xfrm>
            <a:custGeom>
              <a:avLst/>
              <a:gdLst>
                <a:gd name="T0" fmla="*/ 0 w 1"/>
                <a:gd name="T1" fmla="*/ 0 h 1"/>
                <a:gd name="T2" fmla="*/ 0 w 1"/>
                <a:gd name="T3" fmla="*/ 0 h 1"/>
                <a:gd name="T4" fmla="*/ 1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1" y="1"/>
                    <a:pt x="1" y="1"/>
                  </a:cubicBezTo>
                  <a:cubicBezTo>
                    <a:pt x="1" y="1"/>
                    <a:pt x="1" y="1"/>
                    <a:pt x="0" y="0"/>
                  </a:cubicBezTo>
                  <a:cubicBezTo>
                    <a:pt x="0" y="0"/>
                    <a:pt x="0" y="0"/>
                    <a:pt x="0" y="0"/>
                  </a:cubicBezTo>
                </a:path>
              </a:pathLst>
            </a:custGeom>
            <a:solidFill>
              <a:srgbClr val="D9CC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8" name="Freeform 922">
              <a:extLst>
                <a:ext uri="{FF2B5EF4-FFF2-40B4-BE49-F238E27FC236}">
                  <a16:creationId xmlns:a16="http://schemas.microsoft.com/office/drawing/2014/main" id="{90506DE7-DD43-4380-BB0E-BE5697922A5D}"/>
                </a:ext>
              </a:extLst>
            </p:cNvPr>
            <p:cNvSpPr>
              <a:spLocks/>
            </p:cNvSpPr>
            <p:nvPr/>
          </p:nvSpPr>
          <p:spPr bwMode="auto">
            <a:xfrm>
              <a:off x="801" y="482"/>
              <a:ext cx="0" cy="8"/>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cubicBezTo>
                    <a:pt x="0" y="2"/>
                    <a:pt x="0" y="1"/>
                    <a:pt x="0" y="0"/>
                  </a:cubicBezTo>
                </a:path>
              </a:pathLst>
            </a:custGeom>
            <a:solidFill>
              <a:srgbClr val="F1F1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9" name="Freeform 923">
              <a:extLst>
                <a:ext uri="{FF2B5EF4-FFF2-40B4-BE49-F238E27FC236}">
                  <a16:creationId xmlns:a16="http://schemas.microsoft.com/office/drawing/2014/main" id="{2213D1FB-FD60-4C67-828B-949D62C4D5F0}"/>
                </a:ext>
              </a:extLst>
            </p:cNvPr>
            <p:cNvSpPr>
              <a:spLocks/>
            </p:cNvSpPr>
            <p:nvPr/>
          </p:nvSpPr>
          <p:spPr bwMode="auto">
            <a:xfrm>
              <a:off x="452" y="187"/>
              <a:ext cx="371" cy="295"/>
            </a:xfrm>
            <a:custGeom>
              <a:avLst/>
              <a:gdLst>
                <a:gd name="T0" fmla="*/ 66 w 155"/>
                <a:gd name="T1" fmla="*/ 0 h 124"/>
                <a:gd name="T2" fmla="*/ 36 w 155"/>
                <a:gd name="T3" fmla="*/ 6 h 124"/>
                <a:gd name="T4" fmla="*/ 3 w 155"/>
                <a:gd name="T5" fmla="*/ 25 h 124"/>
                <a:gd name="T6" fmla="*/ 1 w 155"/>
                <a:gd name="T7" fmla="*/ 29 h 124"/>
                <a:gd name="T8" fmla="*/ 35 w 155"/>
                <a:gd name="T9" fmla="*/ 9 h 124"/>
                <a:gd name="T10" fmla="*/ 65 w 155"/>
                <a:gd name="T11" fmla="*/ 3 h 124"/>
                <a:gd name="T12" fmla="*/ 130 w 155"/>
                <a:gd name="T13" fmla="*/ 46 h 124"/>
                <a:gd name="T14" fmla="*/ 102 w 155"/>
                <a:gd name="T15" fmla="*/ 16 h 124"/>
                <a:gd name="T16" fmla="*/ 67 w 155"/>
                <a:gd name="T17" fmla="*/ 4 h 124"/>
                <a:gd name="T18" fmla="*/ 3 w 155"/>
                <a:gd name="T19" fmla="*/ 29 h 124"/>
                <a:gd name="T20" fmla="*/ 0 w 155"/>
                <a:gd name="T21" fmla="*/ 31 h 124"/>
                <a:gd name="T22" fmla="*/ 0 w 155"/>
                <a:gd name="T23" fmla="*/ 32 h 124"/>
                <a:gd name="T24" fmla="*/ 3 w 155"/>
                <a:gd name="T25" fmla="*/ 36 h 124"/>
                <a:gd name="T26" fmla="*/ 3 w 155"/>
                <a:gd name="T27" fmla="*/ 36 h 124"/>
                <a:gd name="T28" fmla="*/ 15 w 155"/>
                <a:gd name="T29" fmla="*/ 28 h 124"/>
                <a:gd name="T30" fmla="*/ 24 w 155"/>
                <a:gd name="T31" fmla="*/ 23 h 124"/>
                <a:gd name="T32" fmla="*/ 25 w 155"/>
                <a:gd name="T33" fmla="*/ 22 h 124"/>
                <a:gd name="T34" fmla="*/ 68 w 155"/>
                <a:gd name="T35" fmla="*/ 9 h 124"/>
                <a:gd name="T36" fmla="*/ 99 w 155"/>
                <a:gd name="T37" fmla="*/ 19 h 124"/>
                <a:gd name="T38" fmla="*/ 146 w 155"/>
                <a:gd name="T39" fmla="*/ 124 h 124"/>
                <a:gd name="T40" fmla="*/ 148 w 155"/>
                <a:gd name="T41" fmla="*/ 110 h 124"/>
                <a:gd name="T42" fmla="*/ 148 w 155"/>
                <a:gd name="T43" fmla="*/ 121 h 124"/>
                <a:gd name="T44" fmla="*/ 135 w 155"/>
                <a:gd name="T45" fmla="*/ 50 h 124"/>
                <a:gd name="T46" fmla="*/ 66 w 155"/>
                <a:gd name="T47"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124">
                  <a:moveTo>
                    <a:pt x="66" y="0"/>
                  </a:moveTo>
                  <a:cubicBezTo>
                    <a:pt x="53" y="0"/>
                    <a:pt x="43" y="4"/>
                    <a:pt x="36" y="6"/>
                  </a:cubicBezTo>
                  <a:cubicBezTo>
                    <a:pt x="23" y="11"/>
                    <a:pt x="9" y="20"/>
                    <a:pt x="3" y="25"/>
                  </a:cubicBezTo>
                  <a:cubicBezTo>
                    <a:pt x="2" y="26"/>
                    <a:pt x="1" y="27"/>
                    <a:pt x="1" y="29"/>
                  </a:cubicBezTo>
                  <a:cubicBezTo>
                    <a:pt x="7" y="24"/>
                    <a:pt x="22" y="14"/>
                    <a:pt x="35" y="9"/>
                  </a:cubicBezTo>
                  <a:cubicBezTo>
                    <a:pt x="42" y="7"/>
                    <a:pt x="53" y="3"/>
                    <a:pt x="65" y="3"/>
                  </a:cubicBezTo>
                  <a:cubicBezTo>
                    <a:pt x="92" y="3"/>
                    <a:pt x="113" y="18"/>
                    <a:pt x="130" y="46"/>
                  </a:cubicBezTo>
                  <a:cubicBezTo>
                    <a:pt x="122" y="35"/>
                    <a:pt x="113" y="24"/>
                    <a:pt x="102" y="16"/>
                  </a:cubicBezTo>
                  <a:cubicBezTo>
                    <a:pt x="91" y="8"/>
                    <a:pt x="80" y="4"/>
                    <a:pt x="67" y="4"/>
                  </a:cubicBezTo>
                  <a:cubicBezTo>
                    <a:pt x="40" y="4"/>
                    <a:pt x="15" y="21"/>
                    <a:pt x="3" y="29"/>
                  </a:cubicBezTo>
                  <a:cubicBezTo>
                    <a:pt x="2" y="30"/>
                    <a:pt x="1" y="30"/>
                    <a:pt x="0" y="31"/>
                  </a:cubicBezTo>
                  <a:cubicBezTo>
                    <a:pt x="0" y="31"/>
                    <a:pt x="0" y="32"/>
                    <a:pt x="0" y="32"/>
                  </a:cubicBezTo>
                  <a:cubicBezTo>
                    <a:pt x="1" y="34"/>
                    <a:pt x="2" y="35"/>
                    <a:pt x="3" y="36"/>
                  </a:cubicBezTo>
                  <a:cubicBezTo>
                    <a:pt x="3" y="36"/>
                    <a:pt x="3" y="36"/>
                    <a:pt x="3" y="36"/>
                  </a:cubicBezTo>
                  <a:cubicBezTo>
                    <a:pt x="4" y="36"/>
                    <a:pt x="9" y="32"/>
                    <a:pt x="15" y="28"/>
                  </a:cubicBezTo>
                  <a:cubicBezTo>
                    <a:pt x="18" y="26"/>
                    <a:pt x="21" y="24"/>
                    <a:pt x="24" y="23"/>
                  </a:cubicBezTo>
                  <a:cubicBezTo>
                    <a:pt x="24" y="23"/>
                    <a:pt x="24" y="22"/>
                    <a:pt x="25" y="22"/>
                  </a:cubicBezTo>
                  <a:cubicBezTo>
                    <a:pt x="37" y="16"/>
                    <a:pt x="52" y="9"/>
                    <a:pt x="68" y="9"/>
                  </a:cubicBezTo>
                  <a:cubicBezTo>
                    <a:pt x="78" y="9"/>
                    <a:pt x="89" y="12"/>
                    <a:pt x="99" y="19"/>
                  </a:cubicBezTo>
                  <a:cubicBezTo>
                    <a:pt x="138" y="49"/>
                    <a:pt x="149" y="100"/>
                    <a:pt x="146" y="124"/>
                  </a:cubicBezTo>
                  <a:cubicBezTo>
                    <a:pt x="148" y="115"/>
                    <a:pt x="148" y="110"/>
                    <a:pt x="148" y="110"/>
                  </a:cubicBezTo>
                  <a:cubicBezTo>
                    <a:pt x="148" y="114"/>
                    <a:pt x="148" y="118"/>
                    <a:pt x="148" y="121"/>
                  </a:cubicBezTo>
                  <a:cubicBezTo>
                    <a:pt x="152" y="111"/>
                    <a:pt x="155" y="88"/>
                    <a:pt x="135" y="50"/>
                  </a:cubicBezTo>
                  <a:cubicBezTo>
                    <a:pt x="115" y="10"/>
                    <a:pt x="88" y="0"/>
                    <a:pt x="66" y="0"/>
                  </a:cubicBezTo>
                </a:path>
              </a:pathLst>
            </a:custGeom>
            <a:solidFill>
              <a:srgbClr val="F1F1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0" name="Freeform 924">
              <a:extLst>
                <a:ext uri="{FF2B5EF4-FFF2-40B4-BE49-F238E27FC236}">
                  <a16:creationId xmlns:a16="http://schemas.microsoft.com/office/drawing/2014/main" id="{61ABAD6A-CC54-4D47-BB39-402446299969}"/>
                </a:ext>
              </a:extLst>
            </p:cNvPr>
            <p:cNvSpPr>
              <a:spLocks/>
            </p:cNvSpPr>
            <p:nvPr/>
          </p:nvSpPr>
          <p:spPr bwMode="auto">
            <a:xfrm>
              <a:off x="488" y="242"/>
              <a:ext cx="22" cy="12"/>
            </a:xfrm>
            <a:custGeom>
              <a:avLst/>
              <a:gdLst>
                <a:gd name="T0" fmla="*/ 9 w 9"/>
                <a:gd name="T1" fmla="*/ 0 h 5"/>
                <a:gd name="T2" fmla="*/ 0 w 9"/>
                <a:gd name="T3" fmla="*/ 5 h 5"/>
                <a:gd name="T4" fmla="*/ 9 w 9"/>
                <a:gd name="T5" fmla="*/ 0 h 5"/>
              </a:gdLst>
              <a:ahLst/>
              <a:cxnLst>
                <a:cxn ang="0">
                  <a:pos x="T0" y="T1"/>
                </a:cxn>
                <a:cxn ang="0">
                  <a:pos x="T2" y="T3"/>
                </a:cxn>
                <a:cxn ang="0">
                  <a:pos x="T4" y="T5"/>
                </a:cxn>
              </a:cxnLst>
              <a:rect l="0" t="0" r="r" b="b"/>
              <a:pathLst>
                <a:path w="9" h="5">
                  <a:moveTo>
                    <a:pt x="9" y="0"/>
                  </a:moveTo>
                  <a:cubicBezTo>
                    <a:pt x="6" y="1"/>
                    <a:pt x="3" y="3"/>
                    <a:pt x="0" y="5"/>
                  </a:cubicBezTo>
                  <a:cubicBezTo>
                    <a:pt x="3" y="3"/>
                    <a:pt x="6" y="2"/>
                    <a:pt x="9" y="0"/>
                  </a:cubicBezTo>
                </a:path>
              </a:pathLst>
            </a:custGeom>
            <a:solidFill>
              <a:srgbClr val="E7E6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1" name="Freeform 925">
              <a:extLst>
                <a:ext uri="{FF2B5EF4-FFF2-40B4-BE49-F238E27FC236}">
                  <a16:creationId xmlns:a16="http://schemas.microsoft.com/office/drawing/2014/main" id="{F4E14A87-0FE9-4521-B807-9A0D01D83486}"/>
                </a:ext>
              </a:extLst>
            </p:cNvPr>
            <p:cNvSpPr>
              <a:spLocks/>
            </p:cNvSpPr>
            <p:nvPr/>
          </p:nvSpPr>
          <p:spPr bwMode="auto">
            <a:xfrm>
              <a:off x="450" y="246"/>
              <a:ext cx="9" cy="17"/>
            </a:xfrm>
            <a:custGeom>
              <a:avLst/>
              <a:gdLst>
                <a:gd name="T0" fmla="*/ 4 w 4"/>
                <a:gd name="T1" fmla="*/ 0 h 7"/>
                <a:gd name="T2" fmla="*/ 0 w 4"/>
                <a:gd name="T3" fmla="*/ 3 h 7"/>
                <a:gd name="T4" fmla="*/ 1 w 4"/>
                <a:gd name="T5" fmla="*/ 7 h 7"/>
                <a:gd name="T6" fmla="*/ 1 w 4"/>
                <a:gd name="T7" fmla="*/ 6 h 7"/>
                <a:gd name="T8" fmla="*/ 1 w 4"/>
                <a:gd name="T9" fmla="*/ 6 h 7"/>
                <a:gd name="T10" fmla="*/ 0 w 4"/>
                <a:gd name="T11" fmla="*/ 5 h 7"/>
                <a:gd name="T12" fmla="*/ 2 w 4"/>
                <a:gd name="T13" fmla="*/ 4 h 7"/>
                <a:gd name="T14" fmla="*/ 4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4" y="0"/>
                  </a:moveTo>
                  <a:cubicBezTo>
                    <a:pt x="1" y="2"/>
                    <a:pt x="0" y="3"/>
                    <a:pt x="0" y="3"/>
                  </a:cubicBezTo>
                  <a:cubicBezTo>
                    <a:pt x="0" y="3"/>
                    <a:pt x="0" y="5"/>
                    <a:pt x="1" y="7"/>
                  </a:cubicBezTo>
                  <a:cubicBezTo>
                    <a:pt x="1" y="7"/>
                    <a:pt x="1" y="6"/>
                    <a:pt x="1" y="6"/>
                  </a:cubicBezTo>
                  <a:cubicBezTo>
                    <a:pt x="1" y="6"/>
                    <a:pt x="1" y="6"/>
                    <a:pt x="1" y="6"/>
                  </a:cubicBezTo>
                  <a:cubicBezTo>
                    <a:pt x="1" y="6"/>
                    <a:pt x="1" y="5"/>
                    <a:pt x="0" y="5"/>
                  </a:cubicBezTo>
                  <a:cubicBezTo>
                    <a:pt x="1" y="4"/>
                    <a:pt x="1" y="4"/>
                    <a:pt x="2" y="4"/>
                  </a:cubicBezTo>
                  <a:cubicBezTo>
                    <a:pt x="2" y="2"/>
                    <a:pt x="3" y="1"/>
                    <a:pt x="4" y="0"/>
                  </a:cubicBezTo>
                </a:path>
              </a:pathLst>
            </a:custGeom>
            <a:solidFill>
              <a:srgbClr val="E8DD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2" name="Freeform 926">
              <a:extLst>
                <a:ext uri="{FF2B5EF4-FFF2-40B4-BE49-F238E27FC236}">
                  <a16:creationId xmlns:a16="http://schemas.microsoft.com/office/drawing/2014/main" id="{7DE97376-F585-420C-9300-C367E71A81E2}"/>
                </a:ext>
              </a:extLst>
            </p:cNvPr>
            <p:cNvSpPr>
              <a:spLocks/>
            </p:cNvSpPr>
            <p:nvPr/>
          </p:nvSpPr>
          <p:spPr bwMode="auto">
            <a:xfrm>
              <a:off x="801" y="49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1F1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3" name="Freeform 927">
              <a:extLst>
                <a:ext uri="{FF2B5EF4-FFF2-40B4-BE49-F238E27FC236}">
                  <a16:creationId xmlns:a16="http://schemas.microsoft.com/office/drawing/2014/main" id="{2C5ACCDF-4BFD-4904-B047-E28A57B6E6D9}"/>
                </a:ext>
              </a:extLst>
            </p:cNvPr>
            <p:cNvSpPr>
              <a:spLocks/>
            </p:cNvSpPr>
            <p:nvPr/>
          </p:nvSpPr>
          <p:spPr bwMode="auto">
            <a:xfrm>
              <a:off x="801" y="449"/>
              <a:ext cx="5" cy="41"/>
            </a:xfrm>
            <a:custGeom>
              <a:avLst/>
              <a:gdLst>
                <a:gd name="T0" fmla="*/ 2 w 2"/>
                <a:gd name="T1" fmla="*/ 0 h 17"/>
                <a:gd name="T2" fmla="*/ 0 w 2"/>
                <a:gd name="T3" fmla="*/ 14 h 17"/>
                <a:gd name="T4" fmla="*/ 0 w 2"/>
                <a:gd name="T5" fmla="*/ 17 h 17"/>
                <a:gd name="T6" fmla="*/ 0 w 2"/>
                <a:gd name="T7" fmla="*/ 17 h 17"/>
                <a:gd name="T8" fmla="*/ 2 w 2"/>
                <a:gd name="T9" fmla="*/ 11 h 17"/>
                <a:gd name="T10" fmla="*/ 2 w 2"/>
                <a:gd name="T11" fmla="*/ 0 h 17"/>
              </a:gdLst>
              <a:ahLst/>
              <a:cxnLst>
                <a:cxn ang="0">
                  <a:pos x="T0" y="T1"/>
                </a:cxn>
                <a:cxn ang="0">
                  <a:pos x="T2" y="T3"/>
                </a:cxn>
                <a:cxn ang="0">
                  <a:pos x="T4" y="T5"/>
                </a:cxn>
                <a:cxn ang="0">
                  <a:pos x="T6" y="T7"/>
                </a:cxn>
                <a:cxn ang="0">
                  <a:pos x="T8" y="T9"/>
                </a:cxn>
                <a:cxn ang="0">
                  <a:pos x="T10" y="T11"/>
                </a:cxn>
              </a:cxnLst>
              <a:rect l="0" t="0" r="r" b="b"/>
              <a:pathLst>
                <a:path w="2" h="17">
                  <a:moveTo>
                    <a:pt x="2" y="0"/>
                  </a:moveTo>
                  <a:cubicBezTo>
                    <a:pt x="2" y="0"/>
                    <a:pt x="2" y="5"/>
                    <a:pt x="0" y="14"/>
                  </a:cubicBezTo>
                  <a:cubicBezTo>
                    <a:pt x="0" y="15"/>
                    <a:pt x="0" y="16"/>
                    <a:pt x="0" y="17"/>
                  </a:cubicBezTo>
                  <a:cubicBezTo>
                    <a:pt x="0" y="17"/>
                    <a:pt x="0" y="17"/>
                    <a:pt x="0" y="17"/>
                  </a:cubicBezTo>
                  <a:cubicBezTo>
                    <a:pt x="0" y="17"/>
                    <a:pt x="1" y="15"/>
                    <a:pt x="2" y="11"/>
                  </a:cubicBezTo>
                  <a:cubicBezTo>
                    <a:pt x="2" y="8"/>
                    <a:pt x="2" y="4"/>
                    <a:pt x="2" y="0"/>
                  </a:cubicBezTo>
                </a:path>
              </a:pathLst>
            </a:custGeom>
            <a:solidFill>
              <a:srgbClr val="F8F8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4" name="Freeform 928">
              <a:extLst>
                <a:ext uri="{FF2B5EF4-FFF2-40B4-BE49-F238E27FC236}">
                  <a16:creationId xmlns:a16="http://schemas.microsoft.com/office/drawing/2014/main" id="{19D08F7E-24F1-4E6E-BB4D-934E8C27B35B}"/>
                </a:ext>
              </a:extLst>
            </p:cNvPr>
            <p:cNvSpPr>
              <a:spLocks/>
            </p:cNvSpPr>
            <p:nvPr/>
          </p:nvSpPr>
          <p:spPr bwMode="auto">
            <a:xfrm>
              <a:off x="450" y="194"/>
              <a:ext cx="313" cy="102"/>
            </a:xfrm>
            <a:custGeom>
              <a:avLst/>
              <a:gdLst>
                <a:gd name="T0" fmla="*/ 131 w 131"/>
                <a:gd name="T1" fmla="*/ 43 h 43"/>
                <a:gd name="T2" fmla="*/ 103 w 131"/>
                <a:gd name="T3" fmla="*/ 13 h 43"/>
                <a:gd name="T4" fmla="*/ 68 w 131"/>
                <a:gd name="T5" fmla="*/ 1 h 43"/>
                <a:gd name="T6" fmla="*/ 4 w 131"/>
                <a:gd name="T7" fmla="*/ 26 h 43"/>
                <a:gd name="T8" fmla="*/ 1 w 131"/>
                <a:gd name="T9" fmla="*/ 28 h 43"/>
                <a:gd name="T10" fmla="*/ 0 w 131"/>
                <a:gd name="T11" fmla="*/ 27 h 43"/>
                <a:gd name="T12" fmla="*/ 36 w 131"/>
                <a:gd name="T13" fmla="*/ 6 h 43"/>
                <a:gd name="T14" fmla="*/ 66 w 131"/>
                <a:gd name="T15" fmla="*/ 0 h 43"/>
                <a:gd name="T16" fmla="*/ 131 w 131"/>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43">
                  <a:moveTo>
                    <a:pt x="131" y="43"/>
                  </a:moveTo>
                  <a:cubicBezTo>
                    <a:pt x="123" y="32"/>
                    <a:pt x="114" y="21"/>
                    <a:pt x="103" y="13"/>
                  </a:cubicBezTo>
                  <a:cubicBezTo>
                    <a:pt x="92" y="5"/>
                    <a:pt x="81" y="1"/>
                    <a:pt x="68" y="1"/>
                  </a:cubicBezTo>
                  <a:cubicBezTo>
                    <a:pt x="41" y="1"/>
                    <a:pt x="16" y="18"/>
                    <a:pt x="4" y="26"/>
                  </a:cubicBezTo>
                  <a:cubicBezTo>
                    <a:pt x="3" y="27"/>
                    <a:pt x="2" y="28"/>
                    <a:pt x="1" y="28"/>
                  </a:cubicBezTo>
                  <a:cubicBezTo>
                    <a:pt x="1" y="28"/>
                    <a:pt x="1" y="27"/>
                    <a:pt x="0" y="27"/>
                  </a:cubicBezTo>
                  <a:cubicBezTo>
                    <a:pt x="6" y="22"/>
                    <a:pt x="22" y="12"/>
                    <a:pt x="36" y="6"/>
                  </a:cubicBezTo>
                  <a:cubicBezTo>
                    <a:pt x="43" y="4"/>
                    <a:pt x="54" y="0"/>
                    <a:pt x="66" y="0"/>
                  </a:cubicBezTo>
                  <a:cubicBezTo>
                    <a:pt x="93" y="0"/>
                    <a:pt x="114" y="15"/>
                    <a:pt x="131"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5" name="Freeform 929">
              <a:extLst>
                <a:ext uri="{FF2B5EF4-FFF2-40B4-BE49-F238E27FC236}">
                  <a16:creationId xmlns:a16="http://schemas.microsoft.com/office/drawing/2014/main" id="{C7051419-E9CF-43C3-BE3F-2E7AE79BD65A}"/>
                </a:ext>
              </a:extLst>
            </p:cNvPr>
            <p:cNvSpPr>
              <a:spLocks/>
            </p:cNvSpPr>
            <p:nvPr/>
          </p:nvSpPr>
          <p:spPr bwMode="auto">
            <a:xfrm>
              <a:off x="474" y="327"/>
              <a:ext cx="12" cy="27"/>
            </a:xfrm>
            <a:custGeom>
              <a:avLst/>
              <a:gdLst>
                <a:gd name="T0" fmla="*/ 0 w 5"/>
                <a:gd name="T1" fmla="*/ 0 h 11"/>
                <a:gd name="T2" fmla="*/ 3 w 5"/>
                <a:gd name="T3" fmla="*/ 10 h 11"/>
                <a:gd name="T4" fmla="*/ 4 w 5"/>
                <a:gd name="T5" fmla="*/ 11 h 11"/>
                <a:gd name="T6" fmla="*/ 1 w 5"/>
                <a:gd name="T7" fmla="*/ 0 h 11"/>
                <a:gd name="T8" fmla="*/ 0 w 5"/>
                <a:gd name="T9" fmla="*/ 0 h 11"/>
              </a:gdLst>
              <a:ahLst/>
              <a:cxnLst>
                <a:cxn ang="0">
                  <a:pos x="T0" y="T1"/>
                </a:cxn>
                <a:cxn ang="0">
                  <a:pos x="T2" y="T3"/>
                </a:cxn>
                <a:cxn ang="0">
                  <a:pos x="T4" y="T5"/>
                </a:cxn>
                <a:cxn ang="0">
                  <a:pos x="T6" y="T7"/>
                </a:cxn>
                <a:cxn ang="0">
                  <a:pos x="T8" y="T9"/>
                </a:cxn>
              </a:cxnLst>
              <a:rect l="0" t="0" r="r" b="b"/>
              <a:pathLst>
                <a:path w="5" h="11">
                  <a:moveTo>
                    <a:pt x="0" y="0"/>
                  </a:moveTo>
                  <a:cubicBezTo>
                    <a:pt x="1" y="3"/>
                    <a:pt x="3" y="6"/>
                    <a:pt x="3" y="10"/>
                  </a:cubicBezTo>
                  <a:cubicBezTo>
                    <a:pt x="4" y="10"/>
                    <a:pt x="4" y="11"/>
                    <a:pt x="4" y="11"/>
                  </a:cubicBezTo>
                  <a:cubicBezTo>
                    <a:pt x="5" y="11"/>
                    <a:pt x="4" y="8"/>
                    <a:pt x="1" y="0"/>
                  </a:cubicBezTo>
                  <a:cubicBezTo>
                    <a:pt x="1" y="0"/>
                    <a:pt x="0" y="0"/>
                    <a:pt x="0" y="0"/>
                  </a:cubicBezTo>
                </a:path>
              </a:pathLst>
            </a:custGeom>
            <a:solidFill>
              <a:srgbClr val="A396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6" name="Freeform 930">
              <a:extLst>
                <a:ext uri="{FF2B5EF4-FFF2-40B4-BE49-F238E27FC236}">
                  <a16:creationId xmlns:a16="http://schemas.microsoft.com/office/drawing/2014/main" id="{FAA17E14-9E70-455A-9C49-EF8E75BE7402}"/>
                </a:ext>
              </a:extLst>
            </p:cNvPr>
            <p:cNvSpPr>
              <a:spLocks/>
            </p:cNvSpPr>
            <p:nvPr/>
          </p:nvSpPr>
          <p:spPr bwMode="auto">
            <a:xfrm>
              <a:off x="459" y="308"/>
              <a:ext cx="22" cy="43"/>
            </a:xfrm>
            <a:custGeom>
              <a:avLst/>
              <a:gdLst>
                <a:gd name="T0" fmla="*/ 0 w 9"/>
                <a:gd name="T1" fmla="*/ 0 h 18"/>
                <a:gd name="T2" fmla="*/ 1 w 9"/>
                <a:gd name="T3" fmla="*/ 3 h 18"/>
                <a:gd name="T4" fmla="*/ 9 w 9"/>
                <a:gd name="T5" fmla="*/ 18 h 18"/>
                <a:gd name="T6" fmla="*/ 6 w 9"/>
                <a:gd name="T7" fmla="*/ 8 h 18"/>
                <a:gd name="T8" fmla="*/ 6 w 9"/>
                <a:gd name="T9" fmla="*/ 7 h 18"/>
                <a:gd name="T10" fmla="*/ 6 w 9"/>
                <a:gd name="T11" fmla="*/ 7 h 18"/>
                <a:gd name="T12" fmla="*/ 6 w 9"/>
                <a:gd name="T13" fmla="*/ 7 h 18"/>
                <a:gd name="T14" fmla="*/ 0 w 9"/>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8">
                  <a:moveTo>
                    <a:pt x="0" y="0"/>
                  </a:moveTo>
                  <a:cubicBezTo>
                    <a:pt x="1" y="1"/>
                    <a:pt x="1" y="2"/>
                    <a:pt x="1" y="3"/>
                  </a:cubicBezTo>
                  <a:cubicBezTo>
                    <a:pt x="3" y="8"/>
                    <a:pt x="7" y="16"/>
                    <a:pt x="9" y="18"/>
                  </a:cubicBezTo>
                  <a:cubicBezTo>
                    <a:pt x="9" y="14"/>
                    <a:pt x="7" y="11"/>
                    <a:pt x="6" y="8"/>
                  </a:cubicBezTo>
                  <a:cubicBezTo>
                    <a:pt x="6" y="7"/>
                    <a:pt x="6" y="7"/>
                    <a:pt x="6" y="7"/>
                  </a:cubicBezTo>
                  <a:cubicBezTo>
                    <a:pt x="6" y="7"/>
                    <a:pt x="6" y="7"/>
                    <a:pt x="6" y="7"/>
                  </a:cubicBezTo>
                  <a:cubicBezTo>
                    <a:pt x="6" y="7"/>
                    <a:pt x="6" y="7"/>
                    <a:pt x="6" y="7"/>
                  </a:cubicBezTo>
                  <a:cubicBezTo>
                    <a:pt x="4" y="5"/>
                    <a:pt x="2" y="3"/>
                    <a:pt x="0" y="0"/>
                  </a:cubicBezTo>
                </a:path>
              </a:pathLst>
            </a:custGeom>
            <a:solidFill>
              <a:srgbClr val="8A64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7" name="Freeform 931">
              <a:extLst>
                <a:ext uri="{FF2B5EF4-FFF2-40B4-BE49-F238E27FC236}">
                  <a16:creationId xmlns:a16="http://schemas.microsoft.com/office/drawing/2014/main" id="{39167F64-DB1C-44F3-B8BB-2587C6DABB71}"/>
                </a:ext>
              </a:extLst>
            </p:cNvPr>
            <p:cNvSpPr>
              <a:spLocks/>
            </p:cNvSpPr>
            <p:nvPr/>
          </p:nvSpPr>
          <p:spPr bwMode="auto">
            <a:xfrm>
              <a:off x="459" y="308"/>
              <a:ext cx="3" cy="8"/>
            </a:xfrm>
            <a:custGeom>
              <a:avLst/>
              <a:gdLst>
                <a:gd name="T0" fmla="*/ 0 w 1"/>
                <a:gd name="T1" fmla="*/ 0 h 3"/>
                <a:gd name="T2" fmla="*/ 1 w 1"/>
                <a:gd name="T3" fmla="*/ 3 h 3"/>
                <a:gd name="T4" fmla="*/ 0 w 1"/>
                <a:gd name="T5" fmla="*/ 0 h 3"/>
                <a:gd name="T6" fmla="*/ 0 w 1"/>
                <a:gd name="T7" fmla="*/ 0 h 3"/>
              </a:gdLst>
              <a:ahLst/>
              <a:cxnLst>
                <a:cxn ang="0">
                  <a:pos x="T0" y="T1"/>
                </a:cxn>
                <a:cxn ang="0">
                  <a:pos x="T2" y="T3"/>
                </a:cxn>
                <a:cxn ang="0">
                  <a:pos x="T4" y="T5"/>
                </a:cxn>
                <a:cxn ang="0">
                  <a:pos x="T6" y="T7"/>
                </a:cxn>
              </a:cxnLst>
              <a:rect l="0" t="0" r="r" b="b"/>
              <a:pathLst>
                <a:path w="1" h="3">
                  <a:moveTo>
                    <a:pt x="0" y="0"/>
                  </a:moveTo>
                  <a:cubicBezTo>
                    <a:pt x="0" y="1"/>
                    <a:pt x="1" y="2"/>
                    <a:pt x="1" y="3"/>
                  </a:cubicBezTo>
                  <a:cubicBezTo>
                    <a:pt x="1" y="2"/>
                    <a:pt x="1" y="1"/>
                    <a:pt x="0" y="0"/>
                  </a:cubicBezTo>
                  <a:cubicBezTo>
                    <a:pt x="0" y="0"/>
                    <a:pt x="0" y="0"/>
                    <a:pt x="0" y="0"/>
                  </a:cubicBezTo>
                </a:path>
              </a:pathLst>
            </a:custGeom>
            <a:solidFill>
              <a:srgbClr val="7C53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8" name="Freeform 932">
              <a:extLst>
                <a:ext uri="{FF2B5EF4-FFF2-40B4-BE49-F238E27FC236}">
                  <a16:creationId xmlns:a16="http://schemas.microsoft.com/office/drawing/2014/main" id="{BA5D3388-7F4B-4D65-8282-D3A52A88701A}"/>
                </a:ext>
              </a:extLst>
            </p:cNvPr>
            <p:cNvSpPr>
              <a:spLocks/>
            </p:cNvSpPr>
            <p:nvPr/>
          </p:nvSpPr>
          <p:spPr bwMode="auto">
            <a:xfrm>
              <a:off x="459" y="308"/>
              <a:ext cx="15" cy="17"/>
            </a:xfrm>
            <a:custGeom>
              <a:avLst/>
              <a:gdLst>
                <a:gd name="T0" fmla="*/ 0 w 6"/>
                <a:gd name="T1" fmla="*/ 0 h 7"/>
                <a:gd name="T2" fmla="*/ 0 w 6"/>
                <a:gd name="T3" fmla="*/ 0 h 7"/>
                <a:gd name="T4" fmla="*/ 6 w 6"/>
                <a:gd name="T5" fmla="*/ 7 h 7"/>
                <a:gd name="T6" fmla="*/ 0 w 6"/>
                <a:gd name="T7" fmla="*/ 0 h 7"/>
              </a:gdLst>
              <a:ahLst/>
              <a:cxnLst>
                <a:cxn ang="0">
                  <a:pos x="T0" y="T1"/>
                </a:cxn>
                <a:cxn ang="0">
                  <a:pos x="T2" y="T3"/>
                </a:cxn>
                <a:cxn ang="0">
                  <a:pos x="T4" y="T5"/>
                </a:cxn>
                <a:cxn ang="0">
                  <a:pos x="T6" y="T7"/>
                </a:cxn>
              </a:cxnLst>
              <a:rect l="0" t="0" r="r" b="b"/>
              <a:pathLst>
                <a:path w="6" h="7">
                  <a:moveTo>
                    <a:pt x="0" y="0"/>
                  </a:moveTo>
                  <a:cubicBezTo>
                    <a:pt x="0" y="0"/>
                    <a:pt x="0" y="0"/>
                    <a:pt x="0" y="0"/>
                  </a:cubicBezTo>
                  <a:cubicBezTo>
                    <a:pt x="2" y="3"/>
                    <a:pt x="4" y="5"/>
                    <a:pt x="6" y="7"/>
                  </a:cubicBezTo>
                  <a:cubicBezTo>
                    <a:pt x="4" y="5"/>
                    <a:pt x="2" y="3"/>
                    <a:pt x="0" y="0"/>
                  </a:cubicBezTo>
                </a:path>
              </a:pathLst>
            </a:custGeom>
            <a:solidFill>
              <a:srgbClr val="9E8B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9" name="Oval 933">
              <a:extLst>
                <a:ext uri="{FF2B5EF4-FFF2-40B4-BE49-F238E27FC236}">
                  <a16:creationId xmlns:a16="http://schemas.microsoft.com/office/drawing/2014/main" id="{19AB0507-C1A9-407B-A1A3-7B1119DCA6BC}"/>
                </a:ext>
              </a:extLst>
            </p:cNvPr>
            <p:cNvSpPr>
              <a:spLocks noChangeArrowheads="1"/>
            </p:cNvSpPr>
            <p:nvPr/>
          </p:nvSpPr>
          <p:spPr bwMode="auto">
            <a:xfrm>
              <a:off x="459" y="308"/>
              <a:ext cx="1" cy="1"/>
            </a:xfrm>
            <a:prstGeom prst="ellipse">
              <a:avLst/>
            </a:prstGeom>
            <a:solidFill>
              <a:srgbClr val="9985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0" name="Freeform 934">
              <a:extLst>
                <a:ext uri="{FF2B5EF4-FFF2-40B4-BE49-F238E27FC236}">
                  <a16:creationId xmlns:a16="http://schemas.microsoft.com/office/drawing/2014/main" id="{AA64CA21-82EB-46BC-9A35-7FE65B8B290C}"/>
                </a:ext>
              </a:extLst>
            </p:cNvPr>
            <p:cNvSpPr>
              <a:spLocks/>
            </p:cNvSpPr>
            <p:nvPr/>
          </p:nvSpPr>
          <p:spPr bwMode="auto">
            <a:xfrm>
              <a:off x="474" y="3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9E8B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1" name="Freeform 935">
              <a:extLst>
                <a:ext uri="{FF2B5EF4-FFF2-40B4-BE49-F238E27FC236}">
                  <a16:creationId xmlns:a16="http://schemas.microsoft.com/office/drawing/2014/main" id="{CAF7411F-42DE-4F07-B1A6-B47DA7A571CB}"/>
                </a:ext>
              </a:extLst>
            </p:cNvPr>
            <p:cNvSpPr>
              <a:spLocks/>
            </p:cNvSpPr>
            <p:nvPr/>
          </p:nvSpPr>
          <p:spPr bwMode="auto">
            <a:xfrm>
              <a:off x="474" y="32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815B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2" name="Freeform 936">
              <a:extLst>
                <a:ext uri="{FF2B5EF4-FFF2-40B4-BE49-F238E27FC236}">
                  <a16:creationId xmlns:a16="http://schemas.microsoft.com/office/drawing/2014/main" id="{89FF77CB-3607-45AF-A563-0611948EC83B}"/>
                </a:ext>
              </a:extLst>
            </p:cNvPr>
            <p:cNvSpPr>
              <a:spLocks/>
            </p:cNvSpPr>
            <p:nvPr/>
          </p:nvSpPr>
          <p:spPr bwMode="auto">
            <a:xfrm>
              <a:off x="474" y="327"/>
              <a:ext cx="2"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1" y="0"/>
                    <a:pt x="1" y="0"/>
                  </a:cubicBezTo>
                  <a:cubicBezTo>
                    <a:pt x="1" y="0"/>
                    <a:pt x="1" y="0"/>
                    <a:pt x="1" y="0"/>
                  </a:cubicBezTo>
                  <a:cubicBezTo>
                    <a:pt x="1" y="0"/>
                    <a:pt x="0" y="0"/>
                    <a:pt x="0" y="0"/>
                  </a:cubicBezTo>
                </a:path>
              </a:pathLst>
            </a:custGeom>
            <a:solidFill>
              <a:srgbClr val="978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3" name="Freeform 937">
              <a:extLst>
                <a:ext uri="{FF2B5EF4-FFF2-40B4-BE49-F238E27FC236}">
                  <a16:creationId xmlns:a16="http://schemas.microsoft.com/office/drawing/2014/main" id="{1B21F881-C850-40C9-AD36-C4D5C8F14A35}"/>
                </a:ext>
              </a:extLst>
            </p:cNvPr>
            <p:cNvSpPr>
              <a:spLocks/>
            </p:cNvSpPr>
            <p:nvPr/>
          </p:nvSpPr>
          <p:spPr bwMode="auto">
            <a:xfrm>
              <a:off x="474" y="325"/>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cubicBezTo>
                    <a:pt x="0" y="0"/>
                    <a:pt x="0" y="0"/>
                    <a:pt x="0" y="0"/>
                  </a:cubicBezTo>
                </a:path>
              </a:pathLst>
            </a:custGeom>
            <a:solidFill>
              <a:srgbClr val="815B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4" name="Freeform 938">
              <a:extLst>
                <a:ext uri="{FF2B5EF4-FFF2-40B4-BE49-F238E27FC236}">
                  <a16:creationId xmlns:a16="http://schemas.microsoft.com/office/drawing/2014/main" id="{2B93DD22-9BF9-4444-BBC5-9FE4082DD6A0}"/>
                </a:ext>
              </a:extLst>
            </p:cNvPr>
            <p:cNvSpPr>
              <a:spLocks/>
            </p:cNvSpPr>
            <p:nvPr/>
          </p:nvSpPr>
          <p:spPr bwMode="auto">
            <a:xfrm>
              <a:off x="464" y="225"/>
              <a:ext cx="148" cy="74"/>
            </a:xfrm>
            <a:custGeom>
              <a:avLst/>
              <a:gdLst>
                <a:gd name="T0" fmla="*/ 62 w 62"/>
                <a:gd name="T1" fmla="*/ 0 h 31"/>
                <a:gd name="T2" fmla="*/ 0 w 62"/>
                <a:gd name="T3" fmla="*/ 28 h 31"/>
                <a:gd name="T4" fmla="*/ 3 w 62"/>
                <a:gd name="T5" fmla="*/ 31 h 31"/>
                <a:gd name="T6" fmla="*/ 62 w 62"/>
                <a:gd name="T7" fmla="*/ 0 h 31"/>
              </a:gdLst>
              <a:ahLst/>
              <a:cxnLst>
                <a:cxn ang="0">
                  <a:pos x="T0" y="T1"/>
                </a:cxn>
                <a:cxn ang="0">
                  <a:pos x="T2" y="T3"/>
                </a:cxn>
                <a:cxn ang="0">
                  <a:pos x="T4" y="T5"/>
                </a:cxn>
                <a:cxn ang="0">
                  <a:pos x="T6" y="T7"/>
                </a:cxn>
              </a:cxnLst>
              <a:rect l="0" t="0" r="r" b="b"/>
              <a:pathLst>
                <a:path w="62" h="31">
                  <a:moveTo>
                    <a:pt x="62" y="0"/>
                  </a:moveTo>
                  <a:cubicBezTo>
                    <a:pt x="18" y="1"/>
                    <a:pt x="4" y="20"/>
                    <a:pt x="0" y="28"/>
                  </a:cubicBezTo>
                  <a:cubicBezTo>
                    <a:pt x="1" y="30"/>
                    <a:pt x="2" y="31"/>
                    <a:pt x="3" y="31"/>
                  </a:cubicBezTo>
                  <a:cubicBezTo>
                    <a:pt x="8" y="9"/>
                    <a:pt x="62" y="0"/>
                    <a:pt x="62" y="0"/>
                  </a:cubicBezTo>
                </a:path>
              </a:pathLst>
            </a:custGeom>
            <a:solidFill>
              <a:srgbClr val="A295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5" name="Freeform 939">
              <a:extLst>
                <a:ext uri="{FF2B5EF4-FFF2-40B4-BE49-F238E27FC236}">
                  <a16:creationId xmlns:a16="http://schemas.microsoft.com/office/drawing/2014/main" id="{9B2BBAFB-D2C3-497C-B42E-E4C91836D571}"/>
                </a:ext>
              </a:extLst>
            </p:cNvPr>
            <p:cNvSpPr>
              <a:spLocks/>
            </p:cNvSpPr>
            <p:nvPr/>
          </p:nvSpPr>
          <p:spPr bwMode="auto">
            <a:xfrm>
              <a:off x="469" y="313"/>
              <a:ext cx="7" cy="14"/>
            </a:xfrm>
            <a:custGeom>
              <a:avLst/>
              <a:gdLst>
                <a:gd name="T0" fmla="*/ 0 w 3"/>
                <a:gd name="T1" fmla="*/ 0 h 6"/>
                <a:gd name="T2" fmla="*/ 2 w 3"/>
                <a:gd name="T3" fmla="*/ 6 h 6"/>
                <a:gd name="T4" fmla="*/ 3 w 3"/>
                <a:gd name="T5" fmla="*/ 6 h 6"/>
                <a:gd name="T6" fmla="*/ 3 w 3"/>
                <a:gd name="T7" fmla="*/ 5 h 6"/>
                <a:gd name="T8" fmla="*/ 1 w 3"/>
                <a:gd name="T9" fmla="*/ 1 h 6"/>
                <a:gd name="T10" fmla="*/ 0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0" y="0"/>
                  </a:moveTo>
                  <a:cubicBezTo>
                    <a:pt x="1" y="2"/>
                    <a:pt x="1" y="4"/>
                    <a:pt x="2" y="6"/>
                  </a:cubicBezTo>
                  <a:cubicBezTo>
                    <a:pt x="2" y="6"/>
                    <a:pt x="3" y="6"/>
                    <a:pt x="3" y="6"/>
                  </a:cubicBezTo>
                  <a:cubicBezTo>
                    <a:pt x="3" y="6"/>
                    <a:pt x="3" y="6"/>
                    <a:pt x="3" y="5"/>
                  </a:cubicBezTo>
                  <a:cubicBezTo>
                    <a:pt x="2" y="4"/>
                    <a:pt x="1" y="2"/>
                    <a:pt x="1" y="1"/>
                  </a:cubicBezTo>
                  <a:cubicBezTo>
                    <a:pt x="1" y="0"/>
                    <a:pt x="0" y="0"/>
                    <a:pt x="0" y="0"/>
                  </a:cubicBezTo>
                </a:path>
              </a:pathLst>
            </a:custGeom>
            <a:solidFill>
              <a:srgbClr val="998A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6" name="Freeform 940">
              <a:extLst>
                <a:ext uri="{FF2B5EF4-FFF2-40B4-BE49-F238E27FC236}">
                  <a16:creationId xmlns:a16="http://schemas.microsoft.com/office/drawing/2014/main" id="{F6563E02-1E27-42AA-A68F-8FE6D5C9535D}"/>
                </a:ext>
              </a:extLst>
            </p:cNvPr>
            <p:cNvSpPr>
              <a:spLocks/>
            </p:cNvSpPr>
            <p:nvPr/>
          </p:nvSpPr>
          <p:spPr bwMode="auto">
            <a:xfrm>
              <a:off x="459" y="304"/>
              <a:ext cx="15" cy="23"/>
            </a:xfrm>
            <a:custGeom>
              <a:avLst/>
              <a:gdLst>
                <a:gd name="T0" fmla="*/ 0 w 6"/>
                <a:gd name="T1" fmla="*/ 0 h 10"/>
                <a:gd name="T2" fmla="*/ 0 w 6"/>
                <a:gd name="T3" fmla="*/ 2 h 10"/>
                <a:gd name="T4" fmla="*/ 0 w 6"/>
                <a:gd name="T5" fmla="*/ 2 h 10"/>
                <a:gd name="T6" fmla="*/ 6 w 6"/>
                <a:gd name="T7" fmla="*/ 9 h 10"/>
                <a:gd name="T8" fmla="*/ 6 w 6"/>
                <a:gd name="T9" fmla="*/ 9 h 10"/>
                <a:gd name="T10" fmla="*/ 6 w 6"/>
                <a:gd name="T11" fmla="*/ 9 h 10"/>
                <a:gd name="T12" fmla="*/ 6 w 6"/>
                <a:gd name="T13" fmla="*/ 10 h 10"/>
                <a:gd name="T14" fmla="*/ 4 w 6"/>
                <a:gd name="T15" fmla="*/ 4 h 10"/>
                <a:gd name="T16" fmla="*/ 2 w 6"/>
                <a:gd name="T17" fmla="*/ 2 h 10"/>
                <a:gd name="T18" fmla="*/ 0 w 6"/>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0">
                  <a:moveTo>
                    <a:pt x="0" y="0"/>
                  </a:moveTo>
                  <a:cubicBezTo>
                    <a:pt x="0" y="0"/>
                    <a:pt x="0" y="1"/>
                    <a:pt x="0" y="2"/>
                  </a:cubicBezTo>
                  <a:cubicBezTo>
                    <a:pt x="0" y="2"/>
                    <a:pt x="0" y="2"/>
                    <a:pt x="0" y="2"/>
                  </a:cubicBezTo>
                  <a:cubicBezTo>
                    <a:pt x="2" y="5"/>
                    <a:pt x="4" y="7"/>
                    <a:pt x="6" y="9"/>
                  </a:cubicBezTo>
                  <a:cubicBezTo>
                    <a:pt x="6" y="9"/>
                    <a:pt x="6" y="9"/>
                    <a:pt x="6" y="9"/>
                  </a:cubicBezTo>
                  <a:cubicBezTo>
                    <a:pt x="6" y="9"/>
                    <a:pt x="6" y="9"/>
                    <a:pt x="6" y="9"/>
                  </a:cubicBezTo>
                  <a:cubicBezTo>
                    <a:pt x="6" y="9"/>
                    <a:pt x="6" y="9"/>
                    <a:pt x="6" y="10"/>
                  </a:cubicBezTo>
                  <a:cubicBezTo>
                    <a:pt x="5" y="8"/>
                    <a:pt x="5" y="6"/>
                    <a:pt x="4" y="4"/>
                  </a:cubicBezTo>
                  <a:cubicBezTo>
                    <a:pt x="3" y="3"/>
                    <a:pt x="3" y="3"/>
                    <a:pt x="2" y="2"/>
                  </a:cubicBezTo>
                  <a:cubicBezTo>
                    <a:pt x="1" y="1"/>
                    <a:pt x="1" y="0"/>
                    <a:pt x="0" y="0"/>
                  </a:cubicBezTo>
                </a:path>
              </a:pathLst>
            </a:custGeom>
            <a:solidFill>
              <a:srgbClr val="927D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7" name="Freeform 941">
              <a:extLst>
                <a:ext uri="{FF2B5EF4-FFF2-40B4-BE49-F238E27FC236}">
                  <a16:creationId xmlns:a16="http://schemas.microsoft.com/office/drawing/2014/main" id="{8F336D72-1C84-414F-BC46-9E3DFFE3E35A}"/>
                </a:ext>
              </a:extLst>
            </p:cNvPr>
            <p:cNvSpPr>
              <a:spLocks/>
            </p:cNvSpPr>
            <p:nvPr/>
          </p:nvSpPr>
          <p:spPr bwMode="auto">
            <a:xfrm>
              <a:off x="459" y="30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8E7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8" name="Freeform 942">
              <a:extLst>
                <a:ext uri="{FF2B5EF4-FFF2-40B4-BE49-F238E27FC236}">
                  <a16:creationId xmlns:a16="http://schemas.microsoft.com/office/drawing/2014/main" id="{A95EB19F-80BD-4DD2-A157-BB78EBEBFE6D}"/>
                </a:ext>
              </a:extLst>
            </p:cNvPr>
            <p:cNvSpPr>
              <a:spLocks/>
            </p:cNvSpPr>
            <p:nvPr/>
          </p:nvSpPr>
          <p:spPr bwMode="auto">
            <a:xfrm>
              <a:off x="464" y="292"/>
              <a:ext cx="7" cy="14"/>
            </a:xfrm>
            <a:custGeom>
              <a:avLst/>
              <a:gdLst>
                <a:gd name="T0" fmla="*/ 0 w 3"/>
                <a:gd name="T1" fmla="*/ 0 h 6"/>
                <a:gd name="T2" fmla="*/ 0 w 3"/>
                <a:gd name="T3" fmla="*/ 1 h 6"/>
                <a:gd name="T4" fmla="*/ 3 w 3"/>
                <a:gd name="T5" fmla="*/ 6 h 6"/>
                <a:gd name="T6" fmla="*/ 3 w 3"/>
                <a:gd name="T7" fmla="*/ 3 h 6"/>
                <a:gd name="T8" fmla="*/ 0 w 3"/>
                <a:gd name="T9" fmla="*/ 0 h 6"/>
              </a:gdLst>
              <a:ahLst/>
              <a:cxnLst>
                <a:cxn ang="0">
                  <a:pos x="T0" y="T1"/>
                </a:cxn>
                <a:cxn ang="0">
                  <a:pos x="T2" y="T3"/>
                </a:cxn>
                <a:cxn ang="0">
                  <a:pos x="T4" y="T5"/>
                </a:cxn>
                <a:cxn ang="0">
                  <a:pos x="T6" y="T7"/>
                </a:cxn>
                <a:cxn ang="0">
                  <a:pos x="T8" y="T9"/>
                </a:cxn>
              </a:cxnLst>
              <a:rect l="0" t="0" r="r" b="b"/>
              <a:pathLst>
                <a:path w="3" h="6">
                  <a:moveTo>
                    <a:pt x="0" y="0"/>
                  </a:moveTo>
                  <a:cubicBezTo>
                    <a:pt x="0" y="1"/>
                    <a:pt x="0" y="1"/>
                    <a:pt x="0" y="1"/>
                  </a:cubicBezTo>
                  <a:cubicBezTo>
                    <a:pt x="1" y="3"/>
                    <a:pt x="2" y="4"/>
                    <a:pt x="3" y="6"/>
                  </a:cubicBezTo>
                  <a:cubicBezTo>
                    <a:pt x="3" y="5"/>
                    <a:pt x="3" y="4"/>
                    <a:pt x="3" y="3"/>
                  </a:cubicBezTo>
                  <a:cubicBezTo>
                    <a:pt x="2" y="3"/>
                    <a:pt x="1" y="2"/>
                    <a:pt x="0" y="0"/>
                  </a:cubicBezTo>
                </a:path>
              </a:pathLst>
            </a:custGeom>
            <a:solidFill>
              <a:srgbClr val="9D80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9" name="Freeform 943">
              <a:extLst>
                <a:ext uri="{FF2B5EF4-FFF2-40B4-BE49-F238E27FC236}">
                  <a16:creationId xmlns:a16="http://schemas.microsoft.com/office/drawing/2014/main" id="{D74BDE8A-230A-4B6C-B2B3-45A5BBEAEEBF}"/>
                </a:ext>
              </a:extLst>
            </p:cNvPr>
            <p:cNvSpPr>
              <a:spLocks/>
            </p:cNvSpPr>
            <p:nvPr/>
          </p:nvSpPr>
          <p:spPr bwMode="auto">
            <a:xfrm>
              <a:off x="462" y="294"/>
              <a:ext cx="9" cy="22"/>
            </a:xfrm>
            <a:custGeom>
              <a:avLst/>
              <a:gdLst>
                <a:gd name="T0" fmla="*/ 1 w 4"/>
                <a:gd name="T1" fmla="*/ 0 h 9"/>
                <a:gd name="T2" fmla="*/ 0 w 4"/>
                <a:gd name="T3" fmla="*/ 2 h 9"/>
                <a:gd name="T4" fmla="*/ 3 w 4"/>
                <a:gd name="T5" fmla="*/ 8 h 9"/>
                <a:gd name="T6" fmla="*/ 4 w 4"/>
                <a:gd name="T7" fmla="*/ 9 h 9"/>
                <a:gd name="T8" fmla="*/ 4 w 4"/>
                <a:gd name="T9" fmla="*/ 5 h 9"/>
                <a:gd name="T10" fmla="*/ 1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1" y="0"/>
                  </a:moveTo>
                  <a:cubicBezTo>
                    <a:pt x="1" y="1"/>
                    <a:pt x="0" y="2"/>
                    <a:pt x="0" y="2"/>
                  </a:cubicBezTo>
                  <a:cubicBezTo>
                    <a:pt x="1" y="4"/>
                    <a:pt x="2" y="6"/>
                    <a:pt x="3" y="8"/>
                  </a:cubicBezTo>
                  <a:cubicBezTo>
                    <a:pt x="3" y="8"/>
                    <a:pt x="4" y="8"/>
                    <a:pt x="4" y="9"/>
                  </a:cubicBezTo>
                  <a:cubicBezTo>
                    <a:pt x="4" y="7"/>
                    <a:pt x="4" y="6"/>
                    <a:pt x="4" y="5"/>
                  </a:cubicBezTo>
                  <a:cubicBezTo>
                    <a:pt x="3" y="3"/>
                    <a:pt x="2" y="2"/>
                    <a:pt x="1" y="0"/>
                  </a:cubicBezTo>
                </a:path>
              </a:pathLst>
            </a:custGeom>
            <a:solidFill>
              <a:srgbClr val="987B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0" name="Freeform 944">
              <a:extLst>
                <a:ext uri="{FF2B5EF4-FFF2-40B4-BE49-F238E27FC236}">
                  <a16:creationId xmlns:a16="http://schemas.microsoft.com/office/drawing/2014/main" id="{512D6C7E-3567-4D0C-943C-2CE92913DCE0}"/>
                </a:ext>
              </a:extLst>
            </p:cNvPr>
            <p:cNvSpPr>
              <a:spLocks/>
            </p:cNvSpPr>
            <p:nvPr/>
          </p:nvSpPr>
          <p:spPr bwMode="auto">
            <a:xfrm>
              <a:off x="459" y="299"/>
              <a:ext cx="10" cy="14"/>
            </a:xfrm>
            <a:custGeom>
              <a:avLst/>
              <a:gdLst>
                <a:gd name="T0" fmla="*/ 1 w 4"/>
                <a:gd name="T1" fmla="*/ 0 h 6"/>
                <a:gd name="T2" fmla="*/ 1 w 4"/>
                <a:gd name="T3" fmla="*/ 1 h 6"/>
                <a:gd name="T4" fmla="*/ 0 w 4"/>
                <a:gd name="T5" fmla="*/ 2 h 6"/>
                <a:gd name="T6" fmla="*/ 0 w 4"/>
                <a:gd name="T7" fmla="*/ 2 h 6"/>
                <a:gd name="T8" fmla="*/ 2 w 4"/>
                <a:gd name="T9" fmla="*/ 4 h 6"/>
                <a:gd name="T10" fmla="*/ 4 w 4"/>
                <a:gd name="T11" fmla="*/ 6 h 6"/>
                <a:gd name="T12" fmla="*/ 1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1" y="0"/>
                  </a:moveTo>
                  <a:cubicBezTo>
                    <a:pt x="1" y="1"/>
                    <a:pt x="1" y="1"/>
                    <a:pt x="1" y="1"/>
                  </a:cubicBezTo>
                  <a:cubicBezTo>
                    <a:pt x="0" y="2"/>
                    <a:pt x="0" y="2"/>
                    <a:pt x="0" y="2"/>
                  </a:cubicBezTo>
                  <a:cubicBezTo>
                    <a:pt x="0" y="2"/>
                    <a:pt x="0" y="2"/>
                    <a:pt x="0" y="2"/>
                  </a:cubicBezTo>
                  <a:cubicBezTo>
                    <a:pt x="1" y="2"/>
                    <a:pt x="1" y="3"/>
                    <a:pt x="2" y="4"/>
                  </a:cubicBezTo>
                  <a:cubicBezTo>
                    <a:pt x="3" y="5"/>
                    <a:pt x="3" y="5"/>
                    <a:pt x="4" y="6"/>
                  </a:cubicBezTo>
                  <a:cubicBezTo>
                    <a:pt x="3" y="4"/>
                    <a:pt x="2" y="2"/>
                    <a:pt x="1" y="0"/>
                  </a:cubicBezTo>
                </a:path>
              </a:pathLst>
            </a:custGeom>
            <a:solidFill>
              <a:srgbClr val="9677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932" name="Group 947">
            <a:extLst>
              <a:ext uri="{FF2B5EF4-FFF2-40B4-BE49-F238E27FC236}">
                <a16:creationId xmlns:a16="http://schemas.microsoft.com/office/drawing/2014/main" id="{7B3BA841-8E4C-4165-988D-3D74FF670857}"/>
              </a:ext>
            </a:extLst>
          </p:cNvPr>
          <p:cNvGrpSpPr>
            <a:grpSpLocks noChangeAspect="1"/>
          </p:cNvGrpSpPr>
          <p:nvPr/>
        </p:nvGrpSpPr>
        <p:grpSpPr bwMode="auto">
          <a:xfrm>
            <a:off x="4786584" y="3703686"/>
            <a:ext cx="949614" cy="695647"/>
            <a:chOff x="4" y="1"/>
            <a:chExt cx="1204" cy="882"/>
          </a:xfrm>
        </p:grpSpPr>
        <p:grpSp>
          <p:nvGrpSpPr>
            <p:cNvPr id="2934" name="Group 1148">
              <a:extLst>
                <a:ext uri="{FF2B5EF4-FFF2-40B4-BE49-F238E27FC236}">
                  <a16:creationId xmlns:a16="http://schemas.microsoft.com/office/drawing/2014/main" id="{9FD831ED-029B-4132-8196-2345B7E3AB54}"/>
                </a:ext>
              </a:extLst>
            </p:cNvPr>
            <p:cNvGrpSpPr>
              <a:grpSpLocks/>
            </p:cNvGrpSpPr>
            <p:nvPr/>
          </p:nvGrpSpPr>
          <p:grpSpPr bwMode="auto">
            <a:xfrm>
              <a:off x="564" y="137"/>
              <a:ext cx="644" cy="701"/>
              <a:chOff x="564" y="137"/>
              <a:chExt cx="644" cy="701"/>
            </a:xfrm>
          </p:grpSpPr>
          <p:sp>
            <p:nvSpPr>
              <p:cNvPr id="3261" name="Freeform 948">
                <a:extLst>
                  <a:ext uri="{FF2B5EF4-FFF2-40B4-BE49-F238E27FC236}">
                    <a16:creationId xmlns:a16="http://schemas.microsoft.com/office/drawing/2014/main" id="{45EF4EF0-5541-4A45-9907-0F1FC37CFA7E}"/>
                  </a:ext>
                </a:extLst>
              </p:cNvPr>
              <p:cNvSpPr>
                <a:spLocks/>
              </p:cNvSpPr>
              <p:nvPr/>
            </p:nvSpPr>
            <p:spPr bwMode="auto">
              <a:xfrm>
                <a:off x="941" y="176"/>
                <a:ext cx="226" cy="160"/>
              </a:xfrm>
              <a:custGeom>
                <a:avLst/>
                <a:gdLst>
                  <a:gd name="T0" fmla="*/ 77 w 95"/>
                  <a:gd name="T1" fmla="*/ 1 h 67"/>
                  <a:gd name="T2" fmla="*/ 34 w 95"/>
                  <a:gd name="T3" fmla="*/ 31 h 67"/>
                  <a:gd name="T4" fmla="*/ 12 w 95"/>
                  <a:gd name="T5" fmla="*/ 52 h 67"/>
                  <a:gd name="T6" fmla="*/ 0 w 95"/>
                  <a:gd name="T7" fmla="*/ 67 h 67"/>
                  <a:gd name="T8" fmla="*/ 16 w 95"/>
                  <a:gd name="T9" fmla="*/ 55 h 67"/>
                  <a:gd name="T10" fmla="*/ 87 w 95"/>
                  <a:gd name="T11" fmla="*/ 14 h 67"/>
                  <a:gd name="T12" fmla="*/ 95 w 95"/>
                  <a:gd name="T13" fmla="*/ 6 h 67"/>
                  <a:gd name="T14" fmla="*/ 87 w 95"/>
                  <a:gd name="T15" fmla="*/ 0 h 67"/>
                  <a:gd name="T16" fmla="*/ 77 w 95"/>
                  <a:gd name="T17" fmla="*/ 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67">
                    <a:moveTo>
                      <a:pt x="77" y="1"/>
                    </a:moveTo>
                    <a:cubicBezTo>
                      <a:pt x="57" y="7"/>
                      <a:pt x="49" y="17"/>
                      <a:pt x="34" y="31"/>
                    </a:cubicBezTo>
                    <a:cubicBezTo>
                      <a:pt x="27" y="38"/>
                      <a:pt x="19" y="44"/>
                      <a:pt x="12" y="52"/>
                    </a:cubicBezTo>
                    <a:cubicBezTo>
                      <a:pt x="8" y="57"/>
                      <a:pt x="4" y="62"/>
                      <a:pt x="0" y="67"/>
                    </a:cubicBezTo>
                    <a:cubicBezTo>
                      <a:pt x="6" y="64"/>
                      <a:pt x="10" y="59"/>
                      <a:pt x="16" y="55"/>
                    </a:cubicBezTo>
                    <a:cubicBezTo>
                      <a:pt x="40" y="36"/>
                      <a:pt x="61" y="32"/>
                      <a:pt x="87" y="14"/>
                    </a:cubicBezTo>
                    <a:cubicBezTo>
                      <a:pt x="90" y="12"/>
                      <a:pt x="93" y="10"/>
                      <a:pt x="95" y="6"/>
                    </a:cubicBezTo>
                    <a:cubicBezTo>
                      <a:pt x="94" y="3"/>
                      <a:pt x="90" y="1"/>
                      <a:pt x="87" y="0"/>
                    </a:cubicBezTo>
                    <a:cubicBezTo>
                      <a:pt x="84" y="0"/>
                      <a:pt x="80" y="1"/>
                      <a:pt x="77" y="1"/>
                    </a:cubicBezTo>
                    <a:close/>
                  </a:path>
                </a:pathLst>
              </a:custGeom>
              <a:solidFill>
                <a:srgbClr val="8FA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2" name="Freeform 949">
                <a:extLst>
                  <a:ext uri="{FF2B5EF4-FFF2-40B4-BE49-F238E27FC236}">
                    <a16:creationId xmlns:a16="http://schemas.microsoft.com/office/drawing/2014/main" id="{DA6176E2-2B48-4C93-AD76-8CD854F9352D}"/>
                  </a:ext>
                </a:extLst>
              </p:cNvPr>
              <p:cNvSpPr>
                <a:spLocks/>
              </p:cNvSpPr>
              <p:nvPr/>
            </p:nvSpPr>
            <p:spPr bwMode="auto">
              <a:xfrm>
                <a:off x="1027" y="176"/>
                <a:ext cx="135" cy="69"/>
              </a:xfrm>
              <a:custGeom>
                <a:avLst/>
                <a:gdLst>
                  <a:gd name="T0" fmla="*/ 35 w 57"/>
                  <a:gd name="T1" fmla="*/ 10 h 29"/>
                  <a:gd name="T2" fmla="*/ 57 w 57"/>
                  <a:gd name="T3" fmla="*/ 3 h 29"/>
                  <a:gd name="T4" fmla="*/ 51 w 57"/>
                  <a:gd name="T5" fmla="*/ 0 h 29"/>
                  <a:gd name="T6" fmla="*/ 41 w 57"/>
                  <a:gd name="T7" fmla="*/ 1 h 29"/>
                  <a:gd name="T8" fmla="*/ 0 w 57"/>
                  <a:gd name="T9" fmla="*/ 29 h 29"/>
                  <a:gd name="T10" fmla="*/ 14 w 57"/>
                  <a:gd name="T11" fmla="*/ 20 h 29"/>
                  <a:gd name="T12" fmla="*/ 35 w 57"/>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57" h="29">
                    <a:moveTo>
                      <a:pt x="35" y="10"/>
                    </a:moveTo>
                    <a:cubicBezTo>
                      <a:pt x="44" y="5"/>
                      <a:pt x="46" y="3"/>
                      <a:pt x="57" y="3"/>
                    </a:cubicBezTo>
                    <a:cubicBezTo>
                      <a:pt x="56" y="2"/>
                      <a:pt x="53" y="1"/>
                      <a:pt x="51" y="0"/>
                    </a:cubicBezTo>
                    <a:cubicBezTo>
                      <a:pt x="48" y="0"/>
                      <a:pt x="44" y="1"/>
                      <a:pt x="41" y="1"/>
                    </a:cubicBezTo>
                    <a:cubicBezTo>
                      <a:pt x="22" y="7"/>
                      <a:pt x="15" y="16"/>
                      <a:pt x="0" y="29"/>
                    </a:cubicBezTo>
                    <a:cubicBezTo>
                      <a:pt x="5" y="26"/>
                      <a:pt x="9" y="23"/>
                      <a:pt x="14" y="20"/>
                    </a:cubicBezTo>
                    <a:cubicBezTo>
                      <a:pt x="21" y="16"/>
                      <a:pt x="27" y="13"/>
                      <a:pt x="35" y="10"/>
                    </a:cubicBezTo>
                    <a:close/>
                  </a:path>
                </a:pathLst>
              </a:custGeom>
              <a:solidFill>
                <a:srgbClr val="9CB5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3" name="Freeform 950">
                <a:extLst>
                  <a:ext uri="{FF2B5EF4-FFF2-40B4-BE49-F238E27FC236}">
                    <a16:creationId xmlns:a16="http://schemas.microsoft.com/office/drawing/2014/main" id="{3E310287-D6BC-42FD-9C6A-9D6F4DC2F4A7}"/>
                  </a:ext>
                </a:extLst>
              </p:cNvPr>
              <p:cNvSpPr>
                <a:spLocks/>
              </p:cNvSpPr>
              <p:nvPr/>
            </p:nvSpPr>
            <p:spPr bwMode="auto">
              <a:xfrm>
                <a:off x="943" y="188"/>
                <a:ext cx="224" cy="148"/>
              </a:xfrm>
              <a:custGeom>
                <a:avLst/>
                <a:gdLst>
                  <a:gd name="T0" fmla="*/ 94 w 94"/>
                  <a:gd name="T1" fmla="*/ 1 h 62"/>
                  <a:gd name="T2" fmla="*/ 93 w 94"/>
                  <a:gd name="T3" fmla="*/ 0 h 62"/>
                  <a:gd name="T4" fmla="*/ 86 w 94"/>
                  <a:gd name="T5" fmla="*/ 1 h 62"/>
                  <a:gd name="T6" fmla="*/ 23 w 94"/>
                  <a:gd name="T7" fmla="*/ 39 h 62"/>
                  <a:gd name="T8" fmla="*/ 0 w 94"/>
                  <a:gd name="T9" fmla="*/ 62 h 62"/>
                  <a:gd name="T10" fmla="*/ 15 w 94"/>
                  <a:gd name="T11" fmla="*/ 50 h 62"/>
                  <a:gd name="T12" fmla="*/ 86 w 94"/>
                  <a:gd name="T13" fmla="*/ 9 h 62"/>
                  <a:gd name="T14" fmla="*/ 94 w 94"/>
                  <a:gd name="T15" fmla="*/ 1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62">
                    <a:moveTo>
                      <a:pt x="94" y="1"/>
                    </a:moveTo>
                    <a:cubicBezTo>
                      <a:pt x="94" y="1"/>
                      <a:pt x="94" y="0"/>
                      <a:pt x="93" y="0"/>
                    </a:cubicBezTo>
                    <a:cubicBezTo>
                      <a:pt x="91" y="0"/>
                      <a:pt x="88" y="0"/>
                      <a:pt x="86" y="1"/>
                    </a:cubicBezTo>
                    <a:cubicBezTo>
                      <a:pt x="60" y="7"/>
                      <a:pt x="43" y="22"/>
                      <a:pt x="23" y="39"/>
                    </a:cubicBezTo>
                    <a:cubicBezTo>
                      <a:pt x="19" y="44"/>
                      <a:pt x="4" y="57"/>
                      <a:pt x="0" y="62"/>
                    </a:cubicBezTo>
                    <a:cubicBezTo>
                      <a:pt x="0" y="61"/>
                      <a:pt x="14" y="51"/>
                      <a:pt x="15" y="50"/>
                    </a:cubicBezTo>
                    <a:cubicBezTo>
                      <a:pt x="39" y="31"/>
                      <a:pt x="60" y="27"/>
                      <a:pt x="86" y="9"/>
                    </a:cubicBezTo>
                    <a:cubicBezTo>
                      <a:pt x="89" y="7"/>
                      <a:pt x="92" y="5"/>
                      <a:pt x="94" y="1"/>
                    </a:cubicBezTo>
                    <a:close/>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4" name="Freeform 951">
                <a:extLst>
                  <a:ext uri="{FF2B5EF4-FFF2-40B4-BE49-F238E27FC236}">
                    <a16:creationId xmlns:a16="http://schemas.microsoft.com/office/drawing/2014/main" id="{241D1EF0-D4E4-459F-996C-02D597F3E161}"/>
                  </a:ext>
                </a:extLst>
              </p:cNvPr>
              <p:cNvSpPr>
                <a:spLocks/>
              </p:cNvSpPr>
              <p:nvPr/>
            </p:nvSpPr>
            <p:spPr bwMode="auto">
              <a:xfrm>
                <a:off x="943" y="290"/>
                <a:ext cx="43" cy="46"/>
              </a:xfrm>
              <a:custGeom>
                <a:avLst/>
                <a:gdLst>
                  <a:gd name="T0" fmla="*/ 0 w 18"/>
                  <a:gd name="T1" fmla="*/ 19 h 19"/>
                  <a:gd name="T2" fmla="*/ 0 w 18"/>
                  <a:gd name="T3" fmla="*/ 18 h 19"/>
                  <a:gd name="T4" fmla="*/ 15 w 18"/>
                  <a:gd name="T5" fmla="*/ 4 h 19"/>
                  <a:gd name="T6" fmla="*/ 18 w 18"/>
                  <a:gd name="T7" fmla="*/ 0 h 19"/>
                  <a:gd name="T8" fmla="*/ 0 w 18"/>
                  <a:gd name="T9" fmla="*/ 19 h 19"/>
                </a:gdLst>
                <a:ahLst/>
                <a:cxnLst>
                  <a:cxn ang="0">
                    <a:pos x="T0" y="T1"/>
                  </a:cxn>
                  <a:cxn ang="0">
                    <a:pos x="T2" y="T3"/>
                  </a:cxn>
                  <a:cxn ang="0">
                    <a:pos x="T4" y="T5"/>
                  </a:cxn>
                  <a:cxn ang="0">
                    <a:pos x="T6" y="T7"/>
                  </a:cxn>
                  <a:cxn ang="0">
                    <a:pos x="T8" y="T9"/>
                  </a:cxn>
                </a:cxnLst>
                <a:rect l="0" t="0" r="r" b="b"/>
                <a:pathLst>
                  <a:path w="18" h="19">
                    <a:moveTo>
                      <a:pt x="0" y="19"/>
                    </a:moveTo>
                    <a:cubicBezTo>
                      <a:pt x="0" y="18"/>
                      <a:pt x="0" y="18"/>
                      <a:pt x="0" y="18"/>
                    </a:cubicBezTo>
                    <a:cubicBezTo>
                      <a:pt x="5" y="13"/>
                      <a:pt x="10" y="8"/>
                      <a:pt x="15" y="4"/>
                    </a:cubicBezTo>
                    <a:cubicBezTo>
                      <a:pt x="16" y="2"/>
                      <a:pt x="17" y="1"/>
                      <a:pt x="18" y="0"/>
                    </a:cubicBezTo>
                    <a:cubicBezTo>
                      <a:pt x="12" y="6"/>
                      <a:pt x="5" y="12"/>
                      <a:pt x="0" y="19"/>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5" name="Freeform 952">
                <a:extLst>
                  <a:ext uri="{FF2B5EF4-FFF2-40B4-BE49-F238E27FC236}">
                    <a16:creationId xmlns:a16="http://schemas.microsoft.com/office/drawing/2014/main" id="{A115CC1B-2B9B-460A-BF80-764BA3FD2859}"/>
                  </a:ext>
                </a:extLst>
              </p:cNvPr>
              <p:cNvSpPr>
                <a:spLocks/>
              </p:cNvSpPr>
              <p:nvPr/>
            </p:nvSpPr>
            <p:spPr bwMode="auto">
              <a:xfrm>
                <a:off x="1015" y="185"/>
                <a:ext cx="152" cy="81"/>
              </a:xfrm>
              <a:custGeom>
                <a:avLst/>
                <a:gdLst>
                  <a:gd name="T0" fmla="*/ 63 w 64"/>
                  <a:gd name="T1" fmla="*/ 0 h 34"/>
                  <a:gd name="T2" fmla="*/ 63 w 64"/>
                  <a:gd name="T3" fmla="*/ 0 h 34"/>
                  <a:gd name="T4" fmla="*/ 0 w 64"/>
                  <a:gd name="T5" fmla="*/ 34 h 34"/>
                  <a:gd name="T6" fmla="*/ 6 w 64"/>
                  <a:gd name="T7" fmla="*/ 30 h 34"/>
                  <a:gd name="T8" fmla="*/ 63 w 64"/>
                  <a:gd name="T9" fmla="*/ 0 h 34"/>
                </a:gdLst>
                <a:ahLst/>
                <a:cxnLst>
                  <a:cxn ang="0">
                    <a:pos x="T0" y="T1"/>
                  </a:cxn>
                  <a:cxn ang="0">
                    <a:pos x="T2" y="T3"/>
                  </a:cxn>
                  <a:cxn ang="0">
                    <a:pos x="T4" y="T5"/>
                  </a:cxn>
                  <a:cxn ang="0">
                    <a:pos x="T6" y="T7"/>
                  </a:cxn>
                  <a:cxn ang="0">
                    <a:pos x="T8" y="T9"/>
                  </a:cxn>
                </a:cxnLst>
                <a:rect l="0" t="0" r="r" b="b"/>
                <a:pathLst>
                  <a:path w="64" h="34">
                    <a:moveTo>
                      <a:pt x="63" y="0"/>
                    </a:moveTo>
                    <a:cubicBezTo>
                      <a:pt x="62" y="0"/>
                      <a:pt x="64" y="1"/>
                      <a:pt x="63" y="0"/>
                    </a:cubicBezTo>
                    <a:cubicBezTo>
                      <a:pt x="35" y="7"/>
                      <a:pt x="22" y="18"/>
                      <a:pt x="0" y="34"/>
                    </a:cubicBezTo>
                    <a:cubicBezTo>
                      <a:pt x="2" y="33"/>
                      <a:pt x="4" y="32"/>
                      <a:pt x="6" y="30"/>
                    </a:cubicBezTo>
                    <a:cubicBezTo>
                      <a:pt x="27" y="17"/>
                      <a:pt x="40" y="9"/>
                      <a:pt x="63" y="0"/>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6" name="Freeform 953">
                <a:extLst>
                  <a:ext uri="{FF2B5EF4-FFF2-40B4-BE49-F238E27FC236}">
                    <a16:creationId xmlns:a16="http://schemas.microsoft.com/office/drawing/2014/main" id="{F30A15D5-C3D0-4EC5-A8A5-0653B7F51CE5}"/>
                  </a:ext>
                </a:extLst>
              </p:cNvPr>
              <p:cNvSpPr>
                <a:spLocks/>
              </p:cNvSpPr>
              <p:nvPr/>
            </p:nvSpPr>
            <p:spPr bwMode="auto">
              <a:xfrm>
                <a:off x="986" y="266"/>
                <a:ext cx="29" cy="24"/>
              </a:xfrm>
              <a:custGeom>
                <a:avLst/>
                <a:gdLst>
                  <a:gd name="T0" fmla="*/ 8 w 12"/>
                  <a:gd name="T1" fmla="*/ 3 h 10"/>
                  <a:gd name="T2" fmla="*/ 0 w 12"/>
                  <a:gd name="T3" fmla="*/ 10 h 10"/>
                  <a:gd name="T4" fmla="*/ 12 w 12"/>
                  <a:gd name="T5" fmla="*/ 0 h 10"/>
                  <a:gd name="T6" fmla="*/ 8 w 12"/>
                  <a:gd name="T7" fmla="*/ 3 h 10"/>
                </a:gdLst>
                <a:ahLst/>
                <a:cxnLst>
                  <a:cxn ang="0">
                    <a:pos x="T0" y="T1"/>
                  </a:cxn>
                  <a:cxn ang="0">
                    <a:pos x="T2" y="T3"/>
                  </a:cxn>
                  <a:cxn ang="0">
                    <a:pos x="T4" y="T5"/>
                  </a:cxn>
                  <a:cxn ang="0">
                    <a:pos x="T6" y="T7"/>
                  </a:cxn>
                </a:cxnLst>
                <a:rect l="0" t="0" r="r" b="b"/>
                <a:pathLst>
                  <a:path w="12" h="10">
                    <a:moveTo>
                      <a:pt x="8" y="3"/>
                    </a:moveTo>
                    <a:cubicBezTo>
                      <a:pt x="5" y="6"/>
                      <a:pt x="3" y="8"/>
                      <a:pt x="0" y="10"/>
                    </a:cubicBezTo>
                    <a:cubicBezTo>
                      <a:pt x="4" y="7"/>
                      <a:pt x="8" y="4"/>
                      <a:pt x="12" y="0"/>
                    </a:cubicBezTo>
                    <a:cubicBezTo>
                      <a:pt x="11" y="1"/>
                      <a:pt x="10" y="2"/>
                      <a:pt x="8" y="3"/>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7" name="Freeform 954">
                <a:extLst>
                  <a:ext uri="{FF2B5EF4-FFF2-40B4-BE49-F238E27FC236}">
                    <a16:creationId xmlns:a16="http://schemas.microsoft.com/office/drawing/2014/main" id="{A9DB2AB4-8D0D-4749-9BBF-04DB7362E625}"/>
                  </a:ext>
                </a:extLst>
              </p:cNvPr>
              <p:cNvSpPr>
                <a:spLocks/>
              </p:cNvSpPr>
              <p:nvPr/>
            </p:nvSpPr>
            <p:spPr bwMode="auto">
              <a:xfrm>
                <a:off x="972" y="207"/>
                <a:ext cx="159" cy="105"/>
              </a:xfrm>
              <a:custGeom>
                <a:avLst/>
                <a:gdLst>
                  <a:gd name="T0" fmla="*/ 20 w 67"/>
                  <a:gd name="T1" fmla="*/ 27 h 44"/>
                  <a:gd name="T2" fmla="*/ 0 w 67"/>
                  <a:gd name="T3" fmla="*/ 44 h 44"/>
                  <a:gd name="T4" fmla="*/ 28 w 67"/>
                  <a:gd name="T5" fmla="*/ 29 h 44"/>
                  <a:gd name="T6" fmla="*/ 35 w 67"/>
                  <a:gd name="T7" fmla="*/ 26 h 44"/>
                  <a:gd name="T8" fmla="*/ 55 w 67"/>
                  <a:gd name="T9" fmla="*/ 13 h 44"/>
                  <a:gd name="T10" fmla="*/ 67 w 67"/>
                  <a:gd name="T11" fmla="*/ 0 h 44"/>
                  <a:gd name="T12" fmla="*/ 57 w 67"/>
                  <a:gd name="T13" fmla="*/ 4 h 44"/>
                  <a:gd name="T14" fmla="*/ 50 w 67"/>
                  <a:gd name="T15" fmla="*/ 8 h 44"/>
                  <a:gd name="T16" fmla="*/ 20 w 67"/>
                  <a:gd name="T17" fmla="*/ 2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44">
                    <a:moveTo>
                      <a:pt x="20" y="27"/>
                    </a:moveTo>
                    <a:cubicBezTo>
                      <a:pt x="18" y="29"/>
                      <a:pt x="2" y="42"/>
                      <a:pt x="0" y="44"/>
                    </a:cubicBezTo>
                    <a:cubicBezTo>
                      <a:pt x="4" y="42"/>
                      <a:pt x="25" y="31"/>
                      <a:pt x="28" y="29"/>
                    </a:cubicBezTo>
                    <a:cubicBezTo>
                      <a:pt x="30" y="28"/>
                      <a:pt x="33" y="27"/>
                      <a:pt x="35" y="26"/>
                    </a:cubicBezTo>
                    <a:cubicBezTo>
                      <a:pt x="43" y="22"/>
                      <a:pt x="48" y="18"/>
                      <a:pt x="55" y="13"/>
                    </a:cubicBezTo>
                    <a:cubicBezTo>
                      <a:pt x="62" y="8"/>
                      <a:pt x="60" y="6"/>
                      <a:pt x="67" y="0"/>
                    </a:cubicBezTo>
                    <a:cubicBezTo>
                      <a:pt x="60" y="2"/>
                      <a:pt x="63" y="2"/>
                      <a:pt x="57" y="4"/>
                    </a:cubicBezTo>
                    <a:cubicBezTo>
                      <a:pt x="54" y="5"/>
                      <a:pt x="52" y="6"/>
                      <a:pt x="50" y="8"/>
                    </a:cubicBezTo>
                    <a:cubicBezTo>
                      <a:pt x="42" y="11"/>
                      <a:pt x="23" y="25"/>
                      <a:pt x="20" y="27"/>
                    </a:cubicBezTo>
                    <a:close/>
                  </a:path>
                </a:pathLst>
              </a:custGeom>
              <a:solidFill>
                <a:srgbClr val="6C8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8" name="Freeform 955">
                <a:extLst>
                  <a:ext uri="{FF2B5EF4-FFF2-40B4-BE49-F238E27FC236}">
                    <a16:creationId xmlns:a16="http://schemas.microsoft.com/office/drawing/2014/main" id="{BBCDD9A6-E9AB-442B-99D3-FA775F479EA4}"/>
                  </a:ext>
                </a:extLst>
              </p:cNvPr>
              <p:cNvSpPr>
                <a:spLocks/>
              </p:cNvSpPr>
              <p:nvPr/>
            </p:nvSpPr>
            <p:spPr bwMode="auto">
              <a:xfrm>
                <a:off x="996" y="216"/>
                <a:ext cx="114" cy="79"/>
              </a:xfrm>
              <a:custGeom>
                <a:avLst/>
                <a:gdLst>
                  <a:gd name="T0" fmla="*/ 48 w 48"/>
                  <a:gd name="T1" fmla="*/ 0 h 33"/>
                  <a:gd name="T2" fmla="*/ 0 w 48"/>
                  <a:gd name="T3" fmla="*/ 33 h 33"/>
                  <a:gd name="T4" fmla="*/ 22 w 48"/>
                  <a:gd name="T5" fmla="*/ 21 h 33"/>
                  <a:gd name="T6" fmla="*/ 42 w 48"/>
                  <a:gd name="T7" fmla="*/ 10 h 33"/>
                  <a:gd name="T8" fmla="*/ 48 w 48"/>
                  <a:gd name="T9" fmla="*/ 0 h 33"/>
                </a:gdLst>
                <a:ahLst/>
                <a:cxnLst>
                  <a:cxn ang="0">
                    <a:pos x="T0" y="T1"/>
                  </a:cxn>
                  <a:cxn ang="0">
                    <a:pos x="T2" y="T3"/>
                  </a:cxn>
                  <a:cxn ang="0">
                    <a:pos x="T4" y="T5"/>
                  </a:cxn>
                  <a:cxn ang="0">
                    <a:pos x="T6" y="T7"/>
                  </a:cxn>
                  <a:cxn ang="0">
                    <a:pos x="T8" y="T9"/>
                  </a:cxn>
                </a:cxnLst>
                <a:rect l="0" t="0" r="r" b="b"/>
                <a:pathLst>
                  <a:path w="48" h="33">
                    <a:moveTo>
                      <a:pt x="48" y="0"/>
                    </a:moveTo>
                    <a:cubicBezTo>
                      <a:pt x="37" y="6"/>
                      <a:pt x="9" y="24"/>
                      <a:pt x="0" y="33"/>
                    </a:cubicBezTo>
                    <a:cubicBezTo>
                      <a:pt x="1" y="33"/>
                      <a:pt x="21" y="22"/>
                      <a:pt x="22" y="21"/>
                    </a:cubicBezTo>
                    <a:cubicBezTo>
                      <a:pt x="31" y="16"/>
                      <a:pt x="36" y="14"/>
                      <a:pt x="42" y="10"/>
                    </a:cubicBezTo>
                    <a:cubicBezTo>
                      <a:pt x="45" y="7"/>
                      <a:pt x="46" y="4"/>
                      <a:pt x="48" y="0"/>
                    </a:cubicBezTo>
                    <a:close/>
                  </a:path>
                </a:pathLst>
              </a:custGeom>
              <a:solidFill>
                <a:srgbClr val="647F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9" name="Freeform 956">
                <a:extLst>
                  <a:ext uri="{FF2B5EF4-FFF2-40B4-BE49-F238E27FC236}">
                    <a16:creationId xmlns:a16="http://schemas.microsoft.com/office/drawing/2014/main" id="{704EF7A0-F723-4125-A7D6-0FBD1E08D24F}"/>
                  </a:ext>
                </a:extLst>
              </p:cNvPr>
              <p:cNvSpPr>
                <a:spLocks/>
              </p:cNvSpPr>
              <p:nvPr/>
            </p:nvSpPr>
            <p:spPr bwMode="auto">
              <a:xfrm>
                <a:off x="1055" y="180"/>
                <a:ext cx="88" cy="41"/>
              </a:xfrm>
              <a:custGeom>
                <a:avLst/>
                <a:gdLst>
                  <a:gd name="T0" fmla="*/ 37 w 37"/>
                  <a:gd name="T1" fmla="*/ 0 h 17"/>
                  <a:gd name="T2" fmla="*/ 0 w 37"/>
                  <a:gd name="T3" fmla="*/ 17 h 17"/>
                  <a:gd name="T4" fmla="*/ 27 w 37"/>
                  <a:gd name="T5" fmla="*/ 4 h 17"/>
                  <a:gd name="T6" fmla="*/ 37 w 37"/>
                  <a:gd name="T7" fmla="*/ 0 h 17"/>
                </a:gdLst>
                <a:ahLst/>
                <a:cxnLst>
                  <a:cxn ang="0">
                    <a:pos x="T0" y="T1"/>
                  </a:cxn>
                  <a:cxn ang="0">
                    <a:pos x="T2" y="T3"/>
                  </a:cxn>
                  <a:cxn ang="0">
                    <a:pos x="T4" y="T5"/>
                  </a:cxn>
                  <a:cxn ang="0">
                    <a:pos x="T6" y="T7"/>
                  </a:cxn>
                </a:cxnLst>
                <a:rect l="0" t="0" r="r" b="b"/>
                <a:pathLst>
                  <a:path w="37" h="17">
                    <a:moveTo>
                      <a:pt x="37" y="0"/>
                    </a:moveTo>
                    <a:cubicBezTo>
                      <a:pt x="22" y="2"/>
                      <a:pt x="7" y="10"/>
                      <a:pt x="0" y="17"/>
                    </a:cubicBezTo>
                    <a:cubicBezTo>
                      <a:pt x="6" y="14"/>
                      <a:pt x="21" y="7"/>
                      <a:pt x="27" y="4"/>
                    </a:cubicBezTo>
                    <a:cubicBezTo>
                      <a:pt x="34" y="2"/>
                      <a:pt x="31" y="3"/>
                      <a:pt x="37" y="0"/>
                    </a:cubicBezTo>
                    <a:close/>
                  </a:path>
                </a:pathLst>
              </a:custGeom>
              <a:solidFill>
                <a:srgbClr val="AEC1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0" name="Freeform 957">
                <a:extLst>
                  <a:ext uri="{FF2B5EF4-FFF2-40B4-BE49-F238E27FC236}">
                    <a16:creationId xmlns:a16="http://schemas.microsoft.com/office/drawing/2014/main" id="{240364EB-FD9E-4734-9D66-6E35957E522F}"/>
                  </a:ext>
                </a:extLst>
              </p:cNvPr>
              <p:cNvSpPr>
                <a:spLocks/>
              </p:cNvSpPr>
              <p:nvPr/>
            </p:nvSpPr>
            <p:spPr bwMode="auto">
              <a:xfrm>
                <a:off x="750" y="711"/>
                <a:ext cx="22" cy="7"/>
              </a:xfrm>
              <a:custGeom>
                <a:avLst/>
                <a:gdLst>
                  <a:gd name="T0" fmla="*/ 5 w 9"/>
                  <a:gd name="T1" fmla="*/ 0 h 3"/>
                  <a:gd name="T2" fmla="*/ 0 w 9"/>
                  <a:gd name="T3" fmla="*/ 2 h 3"/>
                  <a:gd name="T4" fmla="*/ 5 w 9"/>
                  <a:gd name="T5" fmla="*/ 3 h 3"/>
                  <a:gd name="T6" fmla="*/ 9 w 9"/>
                  <a:gd name="T7" fmla="*/ 1 h 3"/>
                  <a:gd name="T8" fmla="*/ 5 w 9"/>
                  <a:gd name="T9" fmla="*/ 0 h 3"/>
                </a:gdLst>
                <a:ahLst/>
                <a:cxnLst>
                  <a:cxn ang="0">
                    <a:pos x="T0" y="T1"/>
                  </a:cxn>
                  <a:cxn ang="0">
                    <a:pos x="T2" y="T3"/>
                  </a:cxn>
                  <a:cxn ang="0">
                    <a:pos x="T4" y="T5"/>
                  </a:cxn>
                  <a:cxn ang="0">
                    <a:pos x="T6" y="T7"/>
                  </a:cxn>
                  <a:cxn ang="0">
                    <a:pos x="T8" y="T9"/>
                  </a:cxn>
                </a:cxnLst>
                <a:rect l="0" t="0" r="r" b="b"/>
                <a:pathLst>
                  <a:path w="9" h="3">
                    <a:moveTo>
                      <a:pt x="5" y="0"/>
                    </a:moveTo>
                    <a:cubicBezTo>
                      <a:pt x="2" y="1"/>
                      <a:pt x="0" y="2"/>
                      <a:pt x="0" y="2"/>
                    </a:cubicBezTo>
                    <a:cubicBezTo>
                      <a:pt x="0" y="3"/>
                      <a:pt x="2" y="3"/>
                      <a:pt x="5" y="3"/>
                    </a:cubicBezTo>
                    <a:cubicBezTo>
                      <a:pt x="7" y="3"/>
                      <a:pt x="9" y="1"/>
                      <a:pt x="9" y="1"/>
                    </a:cubicBezTo>
                    <a:cubicBezTo>
                      <a:pt x="9" y="1"/>
                      <a:pt x="7" y="0"/>
                      <a:pt x="5" y="0"/>
                    </a:cubicBezTo>
                    <a:close/>
                  </a:path>
                </a:pathLst>
              </a:custGeom>
              <a:solidFill>
                <a:srgbClr val="8371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1" name="Freeform 958">
                <a:extLst>
                  <a:ext uri="{FF2B5EF4-FFF2-40B4-BE49-F238E27FC236}">
                    <a16:creationId xmlns:a16="http://schemas.microsoft.com/office/drawing/2014/main" id="{D8E58DDC-18D8-4B81-8FE7-DCB0F357EB17}"/>
                  </a:ext>
                </a:extLst>
              </p:cNvPr>
              <p:cNvSpPr>
                <a:spLocks/>
              </p:cNvSpPr>
              <p:nvPr/>
            </p:nvSpPr>
            <p:spPr bwMode="auto">
              <a:xfrm>
                <a:off x="755" y="713"/>
                <a:ext cx="17" cy="5"/>
              </a:xfrm>
              <a:custGeom>
                <a:avLst/>
                <a:gdLst>
                  <a:gd name="T0" fmla="*/ 3 w 7"/>
                  <a:gd name="T1" fmla="*/ 0 h 2"/>
                  <a:gd name="T2" fmla="*/ 0 w 7"/>
                  <a:gd name="T3" fmla="*/ 1 h 2"/>
                  <a:gd name="T4" fmla="*/ 3 w 7"/>
                  <a:gd name="T5" fmla="*/ 2 h 2"/>
                  <a:gd name="T6" fmla="*/ 7 w 7"/>
                  <a:gd name="T7" fmla="*/ 0 h 2"/>
                  <a:gd name="T8" fmla="*/ 3 w 7"/>
                  <a:gd name="T9" fmla="*/ 0 h 2"/>
                </a:gdLst>
                <a:ahLst/>
                <a:cxnLst>
                  <a:cxn ang="0">
                    <a:pos x="T0" y="T1"/>
                  </a:cxn>
                  <a:cxn ang="0">
                    <a:pos x="T2" y="T3"/>
                  </a:cxn>
                  <a:cxn ang="0">
                    <a:pos x="T4" y="T5"/>
                  </a:cxn>
                  <a:cxn ang="0">
                    <a:pos x="T6" y="T7"/>
                  </a:cxn>
                  <a:cxn ang="0">
                    <a:pos x="T8" y="T9"/>
                  </a:cxn>
                </a:cxnLst>
                <a:rect l="0" t="0" r="r" b="b"/>
                <a:pathLst>
                  <a:path w="7" h="2">
                    <a:moveTo>
                      <a:pt x="3" y="0"/>
                    </a:moveTo>
                    <a:cubicBezTo>
                      <a:pt x="1" y="0"/>
                      <a:pt x="0" y="1"/>
                      <a:pt x="0" y="1"/>
                    </a:cubicBezTo>
                    <a:cubicBezTo>
                      <a:pt x="0" y="2"/>
                      <a:pt x="1" y="2"/>
                      <a:pt x="3" y="2"/>
                    </a:cubicBezTo>
                    <a:cubicBezTo>
                      <a:pt x="5" y="2"/>
                      <a:pt x="7" y="0"/>
                      <a:pt x="7" y="0"/>
                    </a:cubicBezTo>
                    <a:cubicBezTo>
                      <a:pt x="7" y="0"/>
                      <a:pt x="5" y="0"/>
                      <a:pt x="3" y="0"/>
                    </a:cubicBezTo>
                    <a:close/>
                  </a:path>
                </a:pathLst>
              </a:custGeom>
              <a:solidFill>
                <a:srgbClr val="9783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2" name="Freeform 959">
                <a:extLst>
                  <a:ext uri="{FF2B5EF4-FFF2-40B4-BE49-F238E27FC236}">
                    <a16:creationId xmlns:a16="http://schemas.microsoft.com/office/drawing/2014/main" id="{CF9427C6-2E09-431F-A30D-1A2CFE68D875}"/>
                  </a:ext>
                </a:extLst>
              </p:cNvPr>
              <p:cNvSpPr>
                <a:spLocks/>
              </p:cNvSpPr>
              <p:nvPr/>
            </p:nvSpPr>
            <p:spPr bwMode="auto">
              <a:xfrm>
                <a:off x="757" y="713"/>
                <a:ext cx="12" cy="5"/>
              </a:xfrm>
              <a:custGeom>
                <a:avLst/>
                <a:gdLst>
                  <a:gd name="T0" fmla="*/ 5 w 5"/>
                  <a:gd name="T1" fmla="*/ 1 h 2"/>
                  <a:gd name="T2" fmla="*/ 3 w 5"/>
                  <a:gd name="T3" fmla="*/ 2 h 2"/>
                  <a:gd name="T4" fmla="*/ 1 w 5"/>
                  <a:gd name="T5" fmla="*/ 1 h 2"/>
                  <a:gd name="T6" fmla="*/ 3 w 5"/>
                  <a:gd name="T7" fmla="*/ 0 h 2"/>
                  <a:gd name="T8" fmla="*/ 5 w 5"/>
                  <a:gd name="T9" fmla="*/ 1 h 2"/>
                </a:gdLst>
                <a:ahLst/>
                <a:cxnLst>
                  <a:cxn ang="0">
                    <a:pos x="T0" y="T1"/>
                  </a:cxn>
                  <a:cxn ang="0">
                    <a:pos x="T2" y="T3"/>
                  </a:cxn>
                  <a:cxn ang="0">
                    <a:pos x="T4" y="T5"/>
                  </a:cxn>
                  <a:cxn ang="0">
                    <a:pos x="T6" y="T7"/>
                  </a:cxn>
                  <a:cxn ang="0">
                    <a:pos x="T8" y="T9"/>
                  </a:cxn>
                </a:cxnLst>
                <a:rect l="0" t="0" r="r" b="b"/>
                <a:pathLst>
                  <a:path w="5" h="2">
                    <a:moveTo>
                      <a:pt x="5" y="1"/>
                    </a:moveTo>
                    <a:cubicBezTo>
                      <a:pt x="5" y="1"/>
                      <a:pt x="4" y="1"/>
                      <a:pt x="3" y="2"/>
                    </a:cubicBezTo>
                    <a:cubicBezTo>
                      <a:pt x="1" y="2"/>
                      <a:pt x="0" y="1"/>
                      <a:pt x="1" y="1"/>
                    </a:cubicBezTo>
                    <a:cubicBezTo>
                      <a:pt x="1" y="1"/>
                      <a:pt x="2" y="0"/>
                      <a:pt x="3" y="0"/>
                    </a:cubicBezTo>
                    <a:cubicBezTo>
                      <a:pt x="4" y="0"/>
                      <a:pt x="5" y="1"/>
                      <a:pt x="5" y="1"/>
                    </a:cubicBezTo>
                    <a:close/>
                  </a:path>
                </a:pathLst>
              </a:custGeom>
              <a:solidFill>
                <a:srgbClr val="AB9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3" name="Freeform 960">
                <a:extLst>
                  <a:ext uri="{FF2B5EF4-FFF2-40B4-BE49-F238E27FC236}">
                    <a16:creationId xmlns:a16="http://schemas.microsoft.com/office/drawing/2014/main" id="{C9B89E69-09E1-4D37-8ADD-149C4B0C60D2}"/>
                  </a:ext>
                </a:extLst>
              </p:cNvPr>
              <p:cNvSpPr>
                <a:spLocks/>
              </p:cNvSpPr>
              <p:nvPr/>
            </p:nvSpPr>
            <p:spPr bwMode="auto">
              <a:xfrm>
                <a:off x="736" y="711"/>
                <a:ext cx="81" cy="14"/>
              </a:xfrm>
              <a:custGeom>
                <a:avLst/>
                <a:gdLst>
                  <a:gd name="T0" fmla="*/ 8 w 34"/>
                  <a:gd name="T1" fmla="*/ 0 h 6"/>
                  <a:gd name="T2" fmla="*/ 0 w 34"/>
                  <a:gd name="T3" fmla="*/ 3 h 6"/>
                  <a:gd name="T4" fmla="*/ 5 w 34"/>
                  <a:gd name="T5" fmla="*/ 4 h 6"/>
                  <a:gd name="T6" fmla="*/ 14 w 34"/>
                  <a:gd name="T7" fmla="*/ 5 h 6"/>
                  <a:gd name="T8" fmla="*/ 32 w 34"/>
                  <a:gd name="T9" fmla="*/ 5 h 6"/>
                  <a:gd name="T10" fmla="*/ 33 w 34"/>
                  <a:gd name="T11" fmla="*/ 4 h 6"/>
                  <a:gd name="T12" fmla="*/ 28 w 34"/>
                  <a:gd name="T13" fmla="*/ 3 h 6"/>
                  <a:gd name="T14" fmla="*/ 11 w 34"/>
                  <a:gd name="T15" fmla="*/ 2 h 6"/>
                  <a:gd name="T16" fmla="*/ 9 w 34"/>
                  <a:gd name="T17" fmla="*/ 1 h 6"/>
                  <a:gd name="T18" fmla="*/ 9 w 34"/>
                  <a:gd name="T19" fmla="*/ 0 h 6"/>
                  <a:gd name="T20" fmla="*/ 8 w 34"/>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6">
                    <a:moveTo>
                      <a:pt x="8" y="0"/>
                    </a:moveTo>
                    <a:cubicBezTo>
                      <a:pt x="5" y="1"/>
                      <a:pt x="2" y="2"/>
                      <a:pt x="0" y="3"/>
                    </a:cubicBezTo>
                    <a:cubicBezTo>
                      <a:pt x="1" y="4"/>
                      <a:pt x="3" y="4"/>
                      <a:pt x="5" y="4"/>
                    </a:cubicBezTo>
                    <a:cubicBezTo>
                      <a:pt x="8" y="4"/>
                      <a:pt x="11" y="4"/>
                      <a:pt x="14" y="5"/>
                    </a:cubicBezTo>
                    <a:cubicBezTo>
                      <a:pt x="20" y="6"/>
                      <a:pt x="25" y="5"/>
                      <a:pt x="32" y="5"/>
                    </a:cubicBezTo>
                    <a:cubicBezTo>
                      <a:pt x="34" y="5"/>
                      <a:pt x="33" y="4"/>
                      <a:pt x="33" y="4"/>
                    </a:cubicBezTo>
                    <a:cubicBezTo>
                      <a:pt x="31" y="3"/>
                      <a:pt x="30" y="3"/>
                      <a:pt x="28" y="3"/>
                    </a:cubicBezTo>
                    <a:cubicBezTo>
                      <a:pt x="22" y="4"/>
                      <a:pt x="16" y="3"/>
                      <a:pt x="11" y="2"/>
                    </a:cubicBezTo>
                    <a:cubicBezTo>
                      <a:pt x="10" y="2"/>
                      <a:pt x="9" y="1"/>
                      <a:pt x="9" y="1"/>
                    </a:cubicBezTo>
                    <a:cubicBezTo>
                      <a:pt x="9" y="0"/>
                      <a:pt x="9" y="0"/>
                      <a:pt x="9" y="0"/>
                    </a:cubicBezTo>
                    <a:lnTo>
                      <a:pt x="8" y="0"/>
                    </a:lnTo>
                    <a:close/>
                  </a:path>
                </a:pathLst>
              </a:custGeom>
              <a:solidFill>
                <a:srgbClr val="BCA7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4" name="Freeform 961">
                <a:extLst>
                  <a:ext uri="{FF2B5EF4-FFF2-40B4-BE49-F238E27FC236}">
                    <a16:creationId xmlns:a16="http://schemas.microsoft.com/office/drawing/2014/main" id="{33E67EE4-EA3F-4F85-AFBA-1F9470710170}"/>
                  </a:ext>
                </a:extLst>
              </p:cNvPr>
              <p:cNvSpPr>
                <a:spLocks/>
              </p:cNvSpPr>
              <p:nvPr/>
            </p:nvSpPr>
            <p:spPr bwMode="auto">
              <a:xfrm>
                <a:off x="738" y="713"/>
                <a:ext cx="72" cy="12"/>
              </a:xfrm>
              <a:custGeom>
                <a:avLst/>
                <a:gdLst>
                  <a:gd name="T0" fmla="*/ 30 w 30"/>
                  <a:gd name="T1" fmla="*/ 4 h 5"/>
                  <a:gd name="T2" fmla="*/ 18 w 30"/>
                  <a:gd name="T3" fmla="*/ 3 h 5"/>
                  <a:gd name="T4" fmla="*/ 4 w 30"/>
                  <a:gd name="T5" fmla="*/ 2 h 5"/>
                  <a:gd name="T6" fmla="*/ 0 w 30"/>
                  <a:gd name="T7" fmla="*/ 3 h 5"/>
                  <a:gd name="T8" fmla="*/ 4 w 30"/>
                  <a:gd name="T9" fmla="*/ 3 h 5"/>
                  <a:gd name="T10" fmla="*/ 13 w 30"/>
                  <a:gd name="T11" fmla="*/ 4 h 5"/>
                  <a:gd name="T12" fmla="*/ 28 w 30"/>
                  <a:gd name="T13" fmla="*/ 4 h 5"/>
                  <a:gd name="T14" fmla="*/ 30 w 30"/>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5">
                    <a:moveTo>
                      <a:pt x="30" y="4"/>
                    </a:moveTo>
                    <a:cubicBezTo>
                      <a:pt x="29" y="4"/>
                      <a:pt x="20" y="4"/>
                      <a:pt x="18" y="3"/>
                    </a:cubicBezTo>
                    <a:cubicBezTo>
                      <a:pt x="15" y="3"/>
                      <a:pt x="7" y="3"/>
                      <a:pt x="4" y="2"/>
                    </a:cubicBezTo>
                    <a:cubicBezTo>
                      <a:pt x="2" y="0"/>
                      <a:pt x="0" y="2"/>
                      <a:pt x="0" y="3"/>
                    </a:cubicBezTo>
                    <a:cubicBezTo>
                      <a:pt x="1" y="4"/>
                      <a:pt x="3" y="3"/>
                      <a:pt x="4" y="3"/>
                    </a:cubicBezTo>
                    <a:cubicBezTo>
                      <a:pt x="7" y="3"/>
                      <a:pt x="10" y="3"/>
                      <a:pt x="13" y="4"/>
                    </a:cubicBezTo>
                    <a:cubicBezTo>
                      <a:pt x="18" y="5"/>
                      <a:pt x="23" y="4"/>
                      <a:pt x="28" y="4"/>
                    </a:cubicBezTo>
                    <a:lnTo>
                      <a:pt x="30" y="4"/>
                    </a:lnTo>
                    <a:close/>
                  </a:path>
                </a:pathLst>
              </a:custGeom>
              <a:solidFill>
                <a:srgbClr val="C1A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5" name="Freeform 962">
                <a:extLst>
                  <a:ext uri="{FF2B5EF4-FFF2-40B4-BE49-F238E27FC236}">
                    <a16:creationId xmlns:a16="http://schemas.microsoft.com/office/drawing/2014/main" id="{796DDD7D-7AA1-4E74-A11E-69547BE34F83}"/>
                  </a:ext>
                </a:extLst>
              </p:cNvPr>
              <p:cNvSpPr>
                <a:spLocks/>
              </p:cNvSpPr>
              <p:nvPr/>
            </p:nvSpPr>
            <p:spPr bwMode="auto">
              <a:xfrm>
                <a:off x="753" y="711"/>
                <a:ext cx="59" cy="12"/>
              </a:xfrm>
              <a:custGeom>
                <a:avLst/>
                <a:gdLst>
                  <a:gd name="T0" fmla="*/ 25 w 25"/>
                  <a:gd name="T1" fmla="*/ 4 h 5"/>
                  <a:gd name="T2" fmla="*/ 25 w 25"/>
                  <a:gd name="T3" fmla="*/ 4 h 5"/>
                  <a:gd name="T4" fmla="*/ 21 w 25"/>
                  <a:gd name="T5" fmla="*/ 3 h 5"/>
                  <a:gd name="T6" fmla="*/ 4 w 25"/>
                  <a:gd name="T7" fmla="*/ 2 h 5"/>
                  <a:gd name="T8" fmla="*/ 2 w 25"/>
                  <a:gd name="T9" fmla="*/ 1 h 5"/>
                  <a:gd name="T10" fmla="*/ 2 w 25"/>
                  <a:gd name="T11" fmla="*/ 0 h 5"/>
                  <a:gd name="T12" fmla="*/ 1 w 25"/>
                  <a:gd name="T13" fmla="*/ 0 h 5"/>
                  <a:gd name="T14" fmla="*/ 0 w 25"/>
                  <a:gd name="T15" fmla="*/ 1 h 5"/>
                  <a:gd name="T16" fmla="*/ 0 w 25"/>
                  <a:gd name="T17" fmla="*/ 2 h 5"/>
                  <a:gd name="T18" fmla="*/ 25 w 25"/>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5">
                    <a:moveTo>
                      <a:pt x="25" y="4"/>
                    </a:moveTo>
                    <a:cubicBezTo>
                      <a:pt x="25" y="5"/>
                      <a:pt x="25" y="4"/>
                      <a:pt x="25" y="4"/>
                    </a:cubicBezTo>
                    <a:cubicBezTo>
                      <a:pt x="24" y="3"/>
                      <a:pt x="23" y="3"/>
                      <a:pt x="21" y="3"/>
                    </a:cubicBezTo>
                    <a:cubicBezTo>
                      <a:pt x="15" y="4"/>
                      <a:pt x="9" y="3"/>
                      <a:pt x="4" y="2"/>
                    </a:cubicBezTo>
                    <a:cubicBezTo>
                      <a:pt x="3" y="2"/>
                      <a:pt x="2" y="1"/>
                      <a:pt x="2" y="1"/>
                    </a:cubicBezTo>
                    <a:cubicBezTo>
                      <a:pt x="2" y="0"/>
                      <a:pt x="2" y="0"/>
                      <a:pt x="2" y="0"/>
                    </a:cubicBezTo>
                    <a:cubicBezTo>
                      <a:pt x="1" y="0"/>
                      <a:pt x="1" y="0"/>
                      <a:pt x="1" y="0"/>
                    </a:cubicBezTo>
                    <a:cubicBezTo>
                      <a:pt x="1" y="0"/>
                      <a:pt x="0" y="0"/>
                      <a:pt x="0" y="1"/>
                    </a:cubicBezTo>
                    <a:cubicBezTo>
                      <a:pt x="0" y="1"/>
                      <a:pt x="0" y="1"/>
                      <a:pt x="0" y="2"/>
                    </a:cubicBezTo>
                    <a:cubicBezTo>
                      <a:pt x="2" y="5"/>
                      <a:pt x="25" y="4"/>
                      <a:pt x="25" y="4"/>
                    </a:cubicBezTo>
                    <a:close/>
                  </a:path>
                </a:pathLst>
              </a:custGeom>
              <a:solidFill>
                <a:srgbClr val="AD97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6" name="Freeform 963">
                <a:extLst>
                  <a:ext uri="{FF2B5EF4-FFF2-40B4-BE49-F238E27FC236}">
                    <a16:creationId xmlns:a16="http://schemas.microsoft.com/office/drawing/2014/main" id="{B5252031-83EF-4173-AC35-379CFA1A3E74}"/>
                  </a:ext>
                </a:extLst>
              </p:cNvPr>
              <p:cNvSpPr>
                <a:spLocks/>
              </p:cNvSpPr>
              <p:nvPr/>
            </p:nvSpPr>
            <p:spPr bwMode="auto">
              <a:xfrm>
                <a:off x="683" y="752"/>
                <a:ext cx="10" cy="2"/>
              </a:xfrm>
              <a:custGeom>
                <a:avLst/>
                <a:gdLst>
                  <a:gd name="T0" fmla="*/ 2 w 4"/>
                  <a:gd name="T1" fmla="*/ 0 h 1"/>
                  <a:gd name="T2" fmla="*/ 0 w 4"/>
                  <a:gd name="T3" fmla="*/ 0 h 1"/>
                  <a:gd name="T4" fmla="*/ 2 w 4"/>
                  <a:gd name="T5" fmla="*/ 1 h 1"/>
                  <a:gd name="T6" fmla="*/ 4 w 4"/>
                  <a:gd name="T7" fmla="*/ 0 h 1"/>
                  <a:gd name="T8" fmla="*/ 2 w 4"/>
                  <a:gd name="T9" fmla="*/ 0 h 1"/>
                </a:gdLst>
                <a:ahLst/>
                <a:cxnLst>
                  <a:cxn ang="0">
                    <a:pos x="T0" y="T1"/>
                  </a:cxn>
                  <a:cxn ang="0">
                    <a:pos x="T2" y="T3"/>
                  </a:cxn>
                  <a:cxn ang="0">
                    <a:pos x="T4" y="T5"/>
                  </a:cxn>
                  <a:cxn ang="0">
                    <a:pos x="T6" y="T7"/>
                  </a:cxn>
                  <a:cxn ang="0">
                    <a:pos x="T8" y="T9"/>
                  </a:cxn>
                </a:cxnLst>
                <a:rect l="0" t="0" r="r" b="b"/>
                <a:pathLst>
                  <a:path w="4" h="1">
                    <a:moveTo>
                      <a:pt x="2" y="0"/>
                    </a:moveTo>
                    <a:cubicBezTo>
                      <a:pt x="1" y="0"/>
                      <a:pt x="0" y="0"/>
                      <a:pt x="0" y="0"/>
                    </a:cubicBezTo>
                    <a:cubicBezTo>
                      <a:pt x="0" y="1"/>
                      <a:pt x="1" y="1"/>
                      <a:pt x="2" y="1"/>
                    </a:cubicBezTo>
                    <a:cubicBezTo>
                      <a:pt x="3" y="1"/>
                      <a:pt x="4" y="0"/>
                      <a:pt x="4" y="0"/>
                    </a:cubicBezTo>
                    <a:cubicBezTo>
                      <a:pt x="4" y="0"/>
                      <a:pt x="3" y="0"/>
                      <a:pt x="2" y="0"/>
                    </a:cubicBezTo>
                    <a:close/>
                  </a:path>
                </a:pathLst>
              </a:custGeom>
              <a:solidFill>
                <a:srgbClr val="8371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7" name="Freeform 964">
                <a:extLst>
                  <a:ext uri="{FF2B5EF4-FFF2-40B4-BE49-F238E27FC236}">
                    <a16:creationId xmlns:a16="http://schemas.microsoft.com/office/drawing/2014/main" id="{8B0E684E-6154-45A2-AEA3-10FDF19D6334}"/>
                  </a:ext>
                </a:extLst>
              </p:cNvPr>
              <p:cNvSpPr>
                <a:spLocks/>
              </p:cNvSpPr>
              <p:nvPr/>
            </p:nvSpPr>
            <p:spPr bwMode="auto">
              <a:xfrm>
                <a:off x="686" y="752"/>
                <a:ext cx="7" cy="2"/>
              </a:xfrm>
              <a:custGeom>
                <a:avLst/>
                <a:gdLst>
                  <a:gd name="T0" fmla="*/ 1 w 3"/>
                  <a:gd name="T1" fmla="*/ 0 h 1"/>
                  <a:gd name="T2" fmla="*/ 0 w 3"/>
                  <a:gd name="T3" fmla="*/ 0 h 1"/>
                  <a:gd name="T4" fmla="*/ 1 w 3"/>
                  <a:gd name="T5" fmla="*/ 1 h 1"/>
                  <a:gd name="T6" fmla="*/ 3 w 3"/>
                  <a:gd name="T7" fmla="*/ 0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1" y="0"/>
                      <a:pt x="0" y="0"/>
                      <a:pt x="0" y="0"/>
                    </a:cubicBezTo>
                    <a:cubicBezTo>
                      <a:pt x="0" y="1"/>
                      <a:pt x="1" y="1"/>
                      <a:pt x="1" y="1"/>
                    </a:cubicBezTo>
                    <a:cubicBezTo>
                      <a:pt x="2" y="1"/>
                      <a:pt x="3" y="0"/>
                      <a:pt x="3" y="0"/>
                    </a:cubicBezTo>
                    <a:cubicBezTo>
                      <a:pt x="3" y="0"/>
                      <a:pt x="2" y="0"/>
                      <a:pt x="1" y="0"/>
                    </a:cubicBezTo>
                    <a:close/>
                  </a:path>
                </a:pathLst>
              </a:custGeom>
              <a:solidFill>
                <a:srgbClr val="9783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8" name="Freeform 965">
                <a:extLst>
                  <a:ext uri="{FF2B5EF4-FFF2-40B4-BE49-F238E27FC236}">
                    <a16:creationId xmlns:a16="http://schemas.microsoft.com/office/drawing/2014/main" id="{0DBB38B1-8786-446B-BC13-8B7CEA5F8834}"/>
                  </a:ext>
                </a:extLst>
              </p:cNvPr>
              <p:cNvSpPr>
                <a:spLocks/>
              </p:cNvSpPr>
              <p:nvPr/>
            </p:nvSpPr>
            <p:spPr bwMode="auto">
              <a:xfrm>
                <a:off x="688" y="752"/>
                <a:ext cx="3" cy="2"/>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1" y="1"/>
                      <a:pt x="1" y="1"/>
                    </a:cubicBezTo>
                    <a:cubicBezTo>
                      <a:pt x="0" y="1"/>
                      <a:pt x="0" y="1"/>
                      <a:pt x="0" y="1"/>
                    </a:cubicBezTo>
                    <a:cubicBezTo>
                      <a:pt x="0" y="0"/>
                      <a:pt x="0" y="0"/>
                      <a:pt x="1" y="0"/>
                    </a:cubicBezTo>
                    <a:cubicBezTo>
                      <a:pt x="1" y="0"/>
                      <a:pt x="1" y="1"/>
                      <a:pt x="1" y="1"/>
                    </a:cubicBezTo>
                    <a:close/>
                  </a:path>
                </a:pathLst>
              </a:custGeom>
              <a:solidFill>
                <a:srgbClr val="AB9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9" name="Freeform 966">
                <a:extLst>
                  <a:ext uri="{FF2B5EF4-FFF2-40B4-BE49-F238E27FC236}">
                    <a16:creationId xmlns:a16="http://schemas.microsoft.com/office/drawing/2014/main" id="{1C1704E5-F1B9-436B-A8CB-AACBF03D586A}"/>
                  </a:ext>
                </a:extLst>
              </p:cNvPr>
              <p:cNvSpPr>
                <a:spLocks/>
              </p:cNvSpPr>
              <p:nvPr/>
            </p:nvSpPr>
            <p:spPr bwMode="auto">
              <a:xfrm>
                <a:off x="679" y="749"/>
                <a:ext cx="33" cy="12"/>
              </a:xfrm>
              <a:custGeom>
                <a:avLst/>
                <a:gdLst>
                  <a:gd name="T0" fmla="*/ 3 w 14"/>
                  <a:gd name="T1" fmla="*/ 0 h 5"/>
                  <a:gd name="T2" fmla="*/ 0 w 14"/>
                  <a:gd name="T3" fmla="*/ 2 h 5"/>
                  <a:gd name="T4" fmla="*/ 2 w 14"/>
                  <a:gd name="T5" fmla="*/ 3 h 5"/>
                  <a:gd name="T6" fmla="*/ 6 w 14"/>
                  <a:gd name="T7" fmla="*/ 4 h 5"/>
                  <a:gd name="T8" fmla="*/ 14 w 14"/>
                  <a:gd name="T9" fmla="*/ 5 h 5"/>
                  <a:gd name="T10" fmla="*/ 14 w 14"/>
                  <a:gd name="T11" fmla="*/ 5 h 5"/>
                  <a:gd name="T12" fmla="*/ 12 w 14"/>
                  <a:gd name="T13" fmla="*/ 4 h 5"/>
                  <a:gd name="T14" fmla="*/ 4 w 14"/>
                  <a:gd name="T15" fmla="*/ 1 h 5"/>
                  <a:gd name="T16" fmla="*/ 3 w 14"/>
                  <a:gd name="T17" fmla="*/ 1 h 5"/>
                  <a:gd name="T18" fmla="*/ 3 w 1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3" y="0"/>
                    </a:moveTo>
                    <a:cubicBezTo>
                      <a:pt x="2" y="0"/>
                      <a:pt x="0" y="1"/>
                      <a:pt x="0" y="2"/>
                    </a:cubicBezTo>
                    <a:cubicBezTo>
                      <a:pt x="0" y="2"/>
                      <a:pt x="1" y="2"/>
                      <a:pt x="2" y="3"/>
                    </a:cubicBezTo>
                    <a:cubicBezTo>
                      <a:pt x="3" y="3"/>
                      <a:pt x="5" y="3"/>
                      <a:pt x="6" y="4"/>
                    </a:cubicBezTo>
                    <a:cubicBezTo>
                      <a:pt x="8" y="5"/>
                      <a:pt x="11" y="5"/>
                      <a:pt x="14" y="5"/>
                    </a:cubicBezTo>
                    <a:cubicBezTo>
                      <a:pt x="14" y="5"/>
                      <a:pt x="14" y="4"/>
                      <a:pt x="14" y="5"/>
                    </a:cubicBezTo>
                    <a:cubicBezTo>
                      <a:pt x="13" y="4"/>
                      <a:pt x="13" y="4"/>
                      <a:pt x="12" y="4"/>
                    </a:cubicBezTo>
                    <a:cubicBezTo>
                      <a:pt x="9" y="3"/>
                      <a:pt x="7" y="3"/>
                      <a:pt x="4" y="1"/>
                    </a:cubicBezTo>
                    <a:cubicBezTo>
                      <a:pt x="3" y="1"/>
                      <a:pt x="3" y="1"/>
                      <a:pt x="3" y="1"/>
                    </a:cubicBezTo>
                    <a:cubicBezTo>
                      <a:pt x="3" y="0"/>
                      <a:pt x="3" y="0"/>
                      <a:pt x="3" y="0"/>
                    </a:cubicBezTo>
                    <a:close/>
                  </a:path>
                </a:pathLst>
              </a:custGeom>
              <a:solidFill>
                <a:srgbClr val="BCA7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0" name="Freeform 967">
                <a:extLst>
                  <a:ext uri="{FF2B5EF4-FFF2-40B4-BE49-F238E27FC236}">
                    <a16:creationId xmlns:a16="http://schemas.microsoft.com/office/drawing/2014/main" id="{702F7C94-86A0-460E-A10E-ECD2E099800B}"/>
                  </a:ext>
                </a:extLst>
              </p:cNvPr>
              <p:cNvSpPr>
                <a:spLocks/>
              </p:cNvSpPr>
              <p:nvPr/>
            </p:nvSpPr>
            <p:spPr bwMode="auto">
              <a:xfrm>
                <a:off x="679" y="749"/>
                <a:ext cx="31" cy="12"/>
              </a:xfrm>
              <a:custGeom>
                <a:avLst/>
                <a:gdLst>
                  <a:gd name="T0" fmla="*/ 13 w 13"/>
                  <a:gd name="T1" fmla="*/ 5 h 5"/>
                  <a:gd name="T2" fmla="*/ 8 w 13"/>
                  <a:gd name="T3" fmla="*/ 4 h 5"/>
                  <a:gd name="T4" fmla="*/ 2 w 13"/>
                  <a:gd name="T5" fmla="*/ 1 h 5"/>
                  <a:gd name="T6" fmla="*/ 0 w 13"/>
                  <a:gd name="T7" fmla="*/ 2 h 5"/>
                  <a:gd name="T8" fmla="*/ 2 w 13"/>
                  <a:gd name="T9" fmla="*/ 3 h 5"/>
                  <a:gd name="T10" fmla="*/ 6 w 13"/>
                  <a:gd name="T11" fmla="*/ 4 h 5"/>
                  <a:gd name="T12" fmla="*/ 12 w 13"/>
                  <a:gd name="T13" fmla="*/ 5 h 5"/>
                  <a:gd name="T14" fmla="*/ 13 w 13"/>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
                    <a:moveTo>
                      <a:pt x="13" y="5"/>
                    </a:moveTo>
                    <a:cubicBezTo>
                      <a:pt x="13" y="5"/>
                      <a:pt x="9" y="4"/>
                      <a:pt x="8" y="4"/>
                    </a:cubicBezTo>
                    <a:cubicBezTo>
                      <a:pt x="6" y="3"/>
                      <a:pt x="3" y="3"/>
                      <a:pt x="2" y="1"/>
                    </a:cubicBezTo>
                    <a:cubicBezTo>
                      <a:pt x="1" y="0"/>
                      <a:pt x="0" y="1"/>
                      <a:pt x="0" y="2"/>
                    </a:cubicBezTo>
                    <a:cubicBezTo>
                      <a:pt x="1" y="3"/>
                      <a:pt x="1" y="3"/>
                      <a:pt x="2" y="3"/>
                    </a:cubicBezTo>
                    <a:cubicBezTo>
                      <a:pt x="3" y="3"/>
                      <a:pt x="5" y="3"/>
                      <a:pt x="6" y="4"/>
                    </a:cubicBezTo>
                    <a:cubicBezTo>
                      <a:pt x="8" y="5"/>
                      <a:pt x="10" y="5"/>
                      <a:pt x="12" y="5"/>
                    </a:cubicBezTo>
                    <a:lnTo>
                      <a:pt x="13" y="5"/>
                    </a:lnTo>
                    <a:close/>
                  </a:path>
                </a:pathLst>
              </a:custGeom>
              <a:solidFill>
                <a:srgbClr val="C1A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1" name="Freeform 968">
                <a:extLst>
                  <a:ext uri="{FF2B5EF4-FFF2-40B4-BE49-F238E27FC236}">
                    <a16:creationId xmlns:a16="http://schemas.microsoft.com/office/drawing/2014/main" id="{F68FC6BA-49DA-494B-AED3-1334AE9620E6}"/>
                  </a:ext>
                </a:extLst>
              </p:cNvPr>
              <p:cNvSpPr>
                <a:spLocks/>
              </p:cNvSpPr>
              <p:nvPr/>
            </p:nvSpPr>
            <p:spPr bwMode="auto">
              <a:xfrm>
                <a:off x="683" y="749"/>
                <a:ext cx="29" cy="12"/>
              </a:xfrm>
              <a:custGeom>
                <a:avLst/>
                <a:gdLst>
                  <a:gd name="T0" fmla="*/ 12 w 12"/>
                  <a:gd name="T1" fmla="*/ 5 h 5"/>
                  <a:gd name="T2" fmla="*/ 12 w 12"/>
                  <a:gd name="T3" fmla="*/ 4 h 5"/>
                  <a:gd name="T4" fmla="*/ 10 w 12"/>
                  <a:gd name="T5" fmla="*/ 4 h 5"/>
                  <a:gd name="T6" fmla="*/ 2 w 12"/>
                  <a:gd name="T7" fmla="*/ 1 h 5"/>
                  <a:gd name="T8" fmla="*/ 1 w 12"/>
                  <a:gd name="T9" fmla="*/ 1 h 5"/>
                  <a:gd name="T10" fmla="*/ 1 w 12"/>
                  <a:gd name="T11" fmla="*/ 0 h 5"/>
                  <a:gd name="T12" fmla="*/ 1 w 12"/>
                  <a:gd name="T13" fmla="*/ 0 h 5"/>
                  <a:gd name="T14" fmla="*/ 0 w 12"/>
                  <a:gd name="T15" fmla="*/ 0 h 5"/>
                  <a:gd name="T16" fmla="*/ 1 w 12"/>
                  <a:gd name="T17" fmla="*/ 1 h 5"/>
                  <a:gd name="T18" fmla="*/ 12 w 12"/>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
                    <a:moveTo>
                      <a:pt x="12" y="5"/>
                    </a:moveTo>
                    <a:cubicBezTo>
                      <a:pt x="12" y="4"/>
                      <a:pt x="12" y="4"/>
                      <a:pt x="12" y="4"/>
                    </a:cubicBezTo>
                    <a:cubicBezTo>
                      <a:pt x="11" y="4"/>
                      <a:pt x="11" y="4"/>
                      <a:pt x="10" y="4"/>
                    </a:cubicBezTo>
                    <a:cubicBezTo>
                      <a:pt x="7" y="3"/>
                      <a:pt x="5" y="3"/>
                      <a:pt x="2" y="1"/>
                    </a:cubicBezTo>
                    <a:cubicBezTo>
                      <a:pt x="1" y="1"/>
                      <a:pt x="1" y="1"/>
                      <a:pt x="1" y="1"/>
                    </a:cubicBezTo>
                    <a:cubicBezTo>
                      <a:pt x="1" y="0"/>
                      <a:pt x="1" y="0"/>
                      <a:pt x="1" y="0"/>
                    </a:cubicBezTo>
                    <a:cubicBezTo>
                      <a:pt x="1" y="0"/>
                      <a:pt x="1" y="0"/>
                      <a:pt x="1" y="0"/>
                    </a:cubicBezTo>
                    <a:cubicBezTo>
                      <a:pt x="0" y="0"/>
                      <a:pt x="0" y="0"/>
                      <a:pt x="0" y="0"/>
                    </a:cubicBezTo>
                    <a:cubicBezTo>
                      <a:pt x="0" y="1"/>
                      <a:pt x="0" y="1"/>
                      <a:pt x="1" y="1"/>
                    </a:cubicBezTo>
                    <a:cubicBezTo>
                      <a:pt x="1" y="3"/>
                      <a:pt x="11" y="5"/>
                      <a:pt x="12" y="5"/>
                    </a:cubicBezTo>
                    <a:close/>
                  </a:path>
                </a:pathLst>
              </a:custGeom>
              <a:solidFill>
                <a:srgbClr val="AD97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2" name="Freeform 969">
                <a:extLst>
                  <a:ext uri="{FF2B5EF4-FFF2-40B4-BE49-F238E27FC236}">
                    <a16:creationId xmlns:a16="http://schemas.microsoft.com/office/drawing/2014/main" id="{59AB0EA8-9BEE-4DE1-9C20-46BC0A5F15E1}"/>
                  </a:ext>
                </a:extLst>
              </p:cNvPr>
              <p:cNvSpPr>
                <a:spLocks/>
              </p:cNvSpPr>
              <p:nvPr/>
            </p:nvSpPr>
            <p:spPr bwMode="auto">
              <a:xfrm>
                <a:off x="834" y="587"/>
                <a:ext cx="7" cy="45"/>
              </a:xfrm>
              <a:custGeom>
                <a:avLst/>
                <a:gdLst>
                  <a:gd name="T0" fmla="*/ 3 w 3"/>
                  <a:gd name="T1" fmla="*/ 15 h 19"/>
                  <a:gd name="T2" fmla="*/ 1 w 3"/>
                  <a:gd name="T3" fmla="*/ 19 h 19"/>
                  <a:gd name="T4" fmla="*/ 0 w 3"/>
                  <a:gd name="T5" fmla="*/ 16 h 19"/>
                  <a:gd name="T6" fmla="*/ 1 w 3"/>
                  <a:gd name="T7" fmla="*/ 12 h 19"/>
                  <a:gd name="T8" fmla="*/ 0 w 3"/>
                  <a:gd name="T9" fmla="*/ 1 h 19"/>
                  <a:gd name="T10" fmla="*/ 1 w 3"/>
                  <a:gd name="T11" fmla="*/ 1 h 19"/>
                  <a:gd name="T12" fmla="*/ 2 w 3"/>
                  <a:gd name="T13" fmla="*/ 3 h 19"/>
                  <a:gd name="T14" fmla="*/ 3 w 3"/>
                  <a:gd name="T15" fmla="*/ 14 h 19"/>
                  <a:gd name="T16" fmla="*/ 3 w 3"/>
                  <a:gd name="T17" fmla="*/ 14 h 19"/>
                  <a:gd name="T18" fmla="*/ 3 w 3"/>
                  <a:gd name="T19" fmla="*/ 14 h 19"/>
                  <a:gd name="T20" fmla="*/ 3 w 3"/>
                  <a:gd name="T2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9">
                    <a:moveTo>
                      <a:pt x="3" y="15"/>
                    </a:moveTo>
                    <a:cubicBezTo>
                      <a:pt x="3" y="16"/>
                      <a:pt x="2" y="18"/>
                      <a:pt x="1" y="19"/>
                    </a:cubicBezTo>
                    <a:cubicBezTo>
                      <a:pt x="0" y="18"/>
                      <a:pt x="0" y="17"/>
                      <a:pt x="0" y="16"/>
                    </a:cubicBezTo>
                    <a:cubicBezTo>
                      <a:pt x="0" y="14"/>
                      <a:pt x="1" y="14"/>
                      <a:pt x="1" y="12"/>
                    </a:cubicBezTo>
                    <a:cubicBezTo>
                      <a:pt x="1" y="9"/>
                      <a:pt x="0" y="4"/>
                      <a:pt x="0" y="1"/>
                    </a:cubicBezTo>
                    <a:cubicBezTo>
                      <a:pt x="0" y="0"/>
                      <a:pt x="1" y="0"/>
                      <a:pt x="1" y="1"/>
                    </a:cubicBezTo>
                    <a:cubicBezTo>
                      <a:pt x="2" y="1"/>
                      <a:pt x="2" y="2"/>
                      <a:pt x="2" y="3"/>
                    </a:cubicBezTo>
                    <a:cubicBezTo>
                      <a:pt x="2" y="6"/>
                      <a:pt x="3" y="7"/>
                      <a:pt x="3" y="14"/>
                    </a:cubicBezTo>
                    <a:cubicBezTo>
                      <a:pt x="3" y="15"/>
                      <a:pt x="2" y="14"/>
                      <a:pt x="3" y="14"/>
                    </a:cubicBezTo>
                    <a:cubicBezTo>
                      <a:pt x="3" y="14"/>
                      <a:pt x="3" y="14"/>
                      <a:pt x="3" y="14"/>
                    </a:cubicBezTo>
                    <a:lnTo>
                      <a:pt x="3" y="15"/>
                    </a:lnTo>
                    <a:close/>
                  </a:path>
                </a:pathLst>
              </a:custGeom>
              <a:solidFill>
                <a:srgbClr val="A089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3" name="Freeform 970">
                <a:extLst>
                  <a:ext uri="{FF2B5EF4-FFF2-40B4-BE49-F238E27FC236}">
                    <a16:creationId xmlns:a16="http://schemas.microsoft.com/office/drawing/2014/main" id="{3559D4E6-4658-4BA7-9FDC-59FA71EEF123}"/>
                  </a:ext>
                </a:extLst>
              </p:cNvPr>
              <p:cNvSpPr>
                <a:spLocks/>
              </p:cNvSpPr>
              <p:nvPr/>
            </p:nvSpPr>
            <p:spPr bwMode="auto">
              <a:xfrm>
                <a:off x="831" y="591"/>
                <a:ext cx="7" cy="43"/>
              </a:xfrm>
              <a:custGeom>
                <a:avLst/>
                <a:gdLst>
                  <a:gd name="T0" fmla="*/ 2 w 3"/>
                  <a:gd name="T1" fmla="*/ 0 h 18"/>
                  <a:gd name="T2" fmla="*/ 2 w 3"/>
                  <a:gd name="T3" fmla="*/ 6 h 18"/>
                  <a:gd name="T4" fmla="*/ 3 w 3"/>
                  <a:gd name="T5" fmla="*/ 14 h 18"/>
                  <a:gd name="T6" fmla="*/ 2 w 3"/>
                  <a:gd name="T7" fmla="*/ 16 h 18"/>
                  <a:gd name="T8" fmla="*/ 0 w 3"/>
                  <a:gd name="T9" fmla="*/ 17 h 18"/>
                  <a:gd name="T10" fmla="*/ 2 w 3"/>
                  <a:gd name="T11" fmla="*/ 14 h 18"/>
                  <a:gd name="T12" fmla="*/ 1 w 3"/>
                  <a:gd name="T13" fmla="*/ 0 h 18"/>
                  <a:gd name="T14" fmla="*/ 2 w 3"/>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8">
                    <a:moveTo>
                      <a:pt x="2" y="0"/>
                    </a:moveTo>
                    <a:cubicBezTo>
                      <a:pt x="2" y="0"/>
                      <a:pt x="2" y="4"/>
                      <a:pt x="2" y="6"/>
                    </a:cubicBezTo>
                    <a:cubicBezTo>
                      <a:pt x="2" y="8"/>
                      <a:pt x="3" y="11"/>
                      <a:pt x="3" y="14"/>
                    </a:cubicBezTo>
                    <a:cubicBezTo>
                      <a:pt x="2" y="16"/>
                      <a:pt x="2" y="16"/>
                      <a:pt x="2" y="16"/>
                    </a:cubicBezTo>
                    <a:cubicBezTo>
                      <a:pt x="1" y="15"/>
                      <a:pt x="0" y="18"/>
                      <a:pt x="0" y="17"/>
                    </a:cubicBezTo>
                    <a:cubicBezTo>
                      <a:pt x="0" y="15"/>
                      <a:pt x="1" y="15"/>
                      <a:pt x="2" y="14"/>
                    </a:cubicBezTo>
                    <a:cubicBezTo>
                      <a:pt x="2" y="11"/>
                      <a:pt x="1" y="3"/>
                      <a:pt x="1" y="0"/>
                    </a:cubicBezTo>
                    <a:lnTo>
                      <a:pt x="2" y="0"/>
                    </a:lnTo>
                    <a:close/>
                  </a:path>
                </a:pathLst>
              </a:custGeom>
              <a:solidFill>
                <a:srgbClr val="937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4" name="Freeform 971">
                <a:extLst>
                  <a:ext uri="{FF2B5EF4-FFF2-40B4-BE49-F238E27FC236}">
                    <a16:creationId xmlns:a16="http://schemas.microsoft.com/office/drawing/2014/main" id="{CB5887B1-1784-45DC-BF7A-3B37208467DD}"/>
                  </a:ext>
                </a:extLst>
              </p:cNvPr>
              <p:cNvSpPr>
                <a:spLocks/>
              </p:cNvSpPr>
              <p:nvPr/>
            </p:nvSpPr>
            <p:spPr bwMode="auto">
              <a:xfrm>
                <a:off x="836" y="589"/>
                <a:ext cx="5" cy="36"/>
              </a:xfrm>
              <a:custGeom>
                <a:avLst/>
                <a:gdLst>
                  <a:gd name="T0" fmla="*/ 0 w 2"/>
                  <a:gd name="T1" fmla="*/ 0 h 15"/>
                  <a:gd name="T2" fmla="*/ 0 w 2"/>
                  <a:gd name="T3" fmla="*/ 0 h 15"/>
                  <a:gd name="T4" fmla="*/ 1 w 2"/>
                  <a:gd name="T5" fmla="*/ 2 h 15"/>
                  <a:gd name="T6" fmla="*/ 2 w 2"/>
                  <a:gd name="T7" fmla="*/ 15 h 15"/>
                  <a:gd name="T8" fmla="*/ 2 w 2"/>
                  <a:gd name="T9" fmla="*/ 13 h 15"/>
                  <a:gd name="T10" fmla="*/ 2 w 2"/>
                  <a:gd name="T11" fmla="*/ 13 h 15"/>
                  <a:gd name="T12" fmla="*/ 2 w 2"/>
                  <a:gd name="T13" fmla="*/ 14 h 15"/>
                  <a:gd name="T14" fmla="*/ 2 w 2"/>
                  <a:gd name="T15" fmla="*/ 15 h 15"/>
                  <a:gd name="T16" fmla="*/ 1 w 2"/>
                  <a:gd name="T17" fmla="*/ 14 h 15"/>
                  <a:gd name="T18" fmla="*/ 0 w 2"/>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5">
                    <a:moveTo>
                      <a:pt x="0" y="0"/>
                    </a:moveTo>
                    <a:cubicBezTo>
                      <a:pt x="0" y="0"/>
                      <a:pt x="0" y="0"/>
                      <a:pt x="0" y="0"/>
                    </a:cubicBezTo>
                    <a:cubicBezTo>
                      <a:pt x="1" y="1"/>
                      <a:pt x="0" y="1"/>
                      <a:pt x="1" y="2"/>
                    </a:cubicBezTo>
                    <a:cubicBezTo>
                      <a:pt x="2" y="9"/>
                      <a:pt x="2" y="11"/>
                      <a:pt x="2" y="15"/>
                    </a:cubicBezTo>
                    <a:cubicBezTo>
                      <a:pt x="2" y="15"/>
                      <a:pt x="1" y="13"/>
                      <a:pt x="2" y="13"/>
                    </a:cubicBezTo>
                    <a:cubicBezTo>
                      <a:pt x="2" y="13"/>
                      <a:pt x="2" y="13"/>
                      <a:pt x="2" y="13"/>
                    </a:cubicBezTo>
                    <a:cubicBezTo>
                      <a:pt x="2" y="14"/>
                      <a:pt x="2" y="14"/>
                      <a:pt x="2" y="14"/>
                    </a:cubicBezTo>
                    <a:cubicBezTo>
                      <a:pt x="2" y="15"/>
                      <a:pt x="2" y="15"/>
                      <a:pt x="2" y="15"/>
                    </a:cubicBezTo>
                    <a:cubicBezTo>
                      <a:pt x="2" y="14"/>
                      <a:pt x="1" y="15"/>
                      <a:pt x="1" y="14"/>
                    </a:cubicBezTo>
                    <a:cubicBezTo>
                      <a:pt x="1" y="8"/>
                      <a:pt x="0" y="0"/>
                      <a:pt x="0" y="0"/>
                    </a:cubicBezTo>
                    <a:close/>
                  </a:path>
                </a:pathLst>
              </a:custGeom>
              <a:solidFill>
                <a:srgbClr val="AD97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5" name="Freeform 972">
                <a:extLst>
                  <a:ext uri="{FF2B5EF4-FFF2-40B4-BE49-F238E27FC236}">
                    <a16:creationId xmlns:a16="http://schemas.microsoft.com/office/drawing/2014/main" id="{6AF604CD-2EE9-43C7-B7FC-23CA225EE1CC}"/>
                  </a:ext>
                </a:extLst>
              </p:cNvPr>
              <p:cNvSpPr>
                <a:spLocks/>
              </p:cNvSpPr>
              <p:nvPr/>
            </p:nvSpPr>
            <p:spPr bwMode="auto">
              <a:xfrm>
                <a:off x="838" y="608"/>
                <a:ext cx="5" cy="12"/>
              </a:xfrm>
              <a:custGeom>
                <a:avLst/>
                <a:gdLst>
                  <a:gd name="T0" fmla="*/ 0 w 2"/>
                  <a:gd name="T1" fmla="*/ 2 h 5"/>
                  <a:gd name="T2" fmla="*/ 0 w 2"/>
                  <a:gd name="T3" fmla="*/ 4 h 5"/>
                  <a:gd name="T4" fmla="*/ 2 w 2"/>
                  <a:gd name="T5" fmla="*/ 3 h 5"/>
                  <a:gd name="T6" fmla="*/ 2 w 2"/>
                  <a:gd name="T7" fmla="*/ 0 h 5"/>
                  <a:gd name="T8" fmla="*/ 0 w 2"/>
                  <a:gd name="T9" fmla="*/ 2 h 5"/>
                </a:gdLst>
                <a:ahLst/>
                <a:cxnLst>
                  <a:cxn ang="0">
                    <a:pos x="T0" y="T1"/>
                  </a:cxn>
                  <a:cxn ang="0">
                    <a:pos x="T2" y="T3"/>
                  </a:cxn>
                  <a:cxn ang="0">
                    <a:pos x="T4" y="T5"/>
                  </a:cxn>
                  <a:cxn ang="0">
                    <a:pos x="T6" y="T7"/>
                  </a:cxn>
                  <a:cxn ang="0">
                    <a:pos x="T8" y="T9"/>
                  </a:cxn>
                </a:cxnLst>
                <a:rect l="0" t="0" r="r" b="b"/>
                <a:pathLst>
                  <a:path w="2" h="5">
                    <a:moveTo>
                      <a:pt x="0" y="2"/>
                    </a:moveTo>
                    <a:cubicBezTo>
                      <a:pt x="0" y="3"/>
                      <a:pt x="0" y="4"/>
                      <a:pt x="0" y="4"/>
                    </a:cubicBezTo>
                    <a:cubicBezTo>
                      <a:pt x="1" y="5"/>
                      <a:pt x="2" y="4"/>
                      <a:pt x="2" y="3"/>
                    </a:cubicBezTo>
                    <a:cubicBezTo>
                      <a:pt x="2" y="1"/>
                      <a:pt x="2" y="0"/>
                      <a:pt x="2" y="0"/>
                    </a:cubicBezTo>
                    <a:cubicBezTo>
                      <a:pt x="2" y="0"/>
                      <a:pt x="1" y="1"/>
                      <a:pt x="0" y="2"/>
                    </a:cubicBezTo>
                    <a:close/>
                  </a:path>
                </a:pathLst>
              </a:custGeom>
              <a:solidFill>
                <a:srgbClr val="8371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6" name="Freeform 973">
                <a:extLst>
                  <a:ext uri="{FF2B5EF4-FFF2-40B4-BE49-F238E27FC236}">
                    <a16:creationId xmlns:a16="http://schemas.microsoft.com/office/drawing/2014/main" id="{32896404-F8D1-4554-B9EA-21970CC2FA11}"/>
                  </a:ext>
                </a:extLst>
              </p:cNvPr>
              <p:cNvSpPr>
                <a:spLocks/>
              </p:cNvSpPr>
              <p:nvPr/>
            </p:nvSpPr>
            <p:spPr bwMode="auto">
              <a:xfrm>
                <a:off x="838" y="608"/>
                <a:ext cx="5" cy="10"/>
              </a:xfrm>
              <a:custGeom>
                <a:avLst/>
                <a:gdLst>
                  <a:gd name="T0" fmla="*/ 0 w 2"/>
                  <a:gd name="T1" fmla="*/ 2 h 4"/>
                  <a:gd name="T2" fmla="*/ 1 w 2"/>
                  <a:gd name="T3" fmla="*/ 4 h 4"/>
                  <a:gd name="T4" fmla="*/ 2 w 2"/>
                  <a:gd name="T5" fmla="*/ 2 h 4"/>
                  <a:gd name="T6" fmla="*/ 2 w 2"/>
                  <a:gd name="T7" fmla="*/ 0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cubicBezTo>
                      <a:pt x="0" y="3"/>
                      <a:pt x="0" y="4"/>
                      <a:pt x="1" y="4"/>
                    </a:cubicBezTo>
                    <a:cubicBezTo>
                      <a:pt x="1" y="4"/>
                      <a:pt x="2" y="3"/>
                      <a:pt x="2" y="2"/>
                    </a:cubicBezTo>
                    <a:cubicBezTo>
                      <a:pt x="2" y="1"/>
                      <a:pt x="2" y="0"/>
                      <a:pt x="2" y="0"/>
                    </a:cubicBezTo>
                    <a:cubicBezTo>
                      <a:pt x="2" y="0"/>
                      <a:pt x="1" y="1"/>
                      <a:pt x="0" y="2"/>
                    </a:cubicBezTo>
                    <a:close/>
                  </a:path>
                </a:pathLst>
              </a:custGeom>
              <a:solidFill>
                <a:srgbClr val="9783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7" name="Freeform 974">
                <a:extLst>
                  <a:ext uri="{FF2B5EF4-FFF2-40B4-BE49-F238E27FC236}">
                    <a16:creationId xmlns:a16="http://schemas.microsoft.com/office/drawing/2014/main" id="{40D3B1D5-C7CC-4B0B-9CE4-3F014869FAE7}"/>
                  </a:ext>
                </a:extLst>
              </p:cNvPr>
              <p:cNvSpPr>
                <a:spLocks/>
              </p:cNvSpPr>
              <p:nvPr/>
            </p:nvSpPr>
            <p:spPr bwMode="auto">
              <a:xfrm>
                <a:off x="841" y="611"/>
                <a:ext cx="2" cy="4"/>
              </a:xfrm>
              <a:custGeom>
                <a:avLst/>
                <a:gdLst>
                  <a:gd name="T0" fmla="*/ 1 w 1"/>
                  <a:gd name="T1" fmla="*/ 0 h 2"/>
                  <a:gd name="T2" fmla="*/ 1 w 1"/>
                  <a:gd name="T3" fmla="*/ 1 h 2"/>
                  <a:gd name="T4" fmla="*/ 0 w 1"/>
                  <a:gd name="T5" fmla="*/ 2 h 2"/>
                  <a:gd name="T6" fmla="*/ 0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0"/>
                      <a:pt x="1" y="0"/>
                      <a:pt x="1" y="1"/>
                    </a:cubicBezTo>
                    <a:cubicBezTo>
                      <a:pt x="1" y="2"/>
                      <a:pt x="0" y="2"/>
                      <a:pt x="0" y="2"/>
                    </a:cubicBezTo>
                    <a:cubicBezTo>
                      <a:pt x="0" y="2"/>
                      <a:pt x="0" y="1"/>
                      <a:pt x="0" y="1"/>
                    </a:cubicBezTo>
                    <a:cubicBezTo>
                      <a:pt x="0" y="0"/>
                      <a:pt x="1" y="0"/>
                      <a:pt x="1" y="0"/>
                    </a:cubicBezTo>
                    <a:close/>
                  </a:path>
                </a:pathLst>
              </a:custGeom>
              <a:solidFill>
                <a:srgbClr val="AB9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8" name="Freeform 975">
                <a:extLst>
                  <a:ext uri="{FF2B5EF4-FFF2-40B4-BE49-F238E27FC236}">
                    <a16:creationId xmlns:a16="http://schemas.microsoft.com/office/drawing/2014/main" id="{D2AA8B79-4F8E-4089-A76D-59BF29112E1F}"/>
                  </a:ext>
                </a:extLst>
              </p:cNvPr>
              <p:cNvSpPr>
                <a:spLocks/>
              </p:cNvSpPr>
              <p:nvPr/>
            </p:nvSpPr>
            <p:spPr bwMode="auto">
              <a:xfrm>
                <a:off x="850" y="570"/>
                <a:ext cx="7" cy="45"/>
              </a:xfrm>
              <a:custGeom>
                <a:avLst/>
                <a:gdLst>
                  <a:gd name="T0" fmla="*/ 3 w 3"/>
                  <a:gd name="T1" fmla="*/ 15 h 19"/>
                  <a:gd name="T2" fmla="*/ 1 w 3"/>
                  <a:gd name="T3" fmla="*/ 19 h 19"/>
                  <a:gd name="T4" fmla="*/ 0 w 3"/>
                  <a:gd name="T5" fmla="*/ 15 h 19"/>
                  <a:gd name="T6" fmla="*/ 0 w 3"/>
                  <a:gd name="T7" fmla="*/ 12 h 19"/>
                  <a:gd name="T8" fmla="*/ 0 w 3"/>
                  <a:gd name="T9" fmla="*/ 1 h 19"/>
                  <a:gd name="T10" fmla="*/ 1 w 3"/>
                  <a:gd name="T11" fmla="*/ 0 h 19"/>
                  <a:gd name="T12" fmla="*/ 2 w 3"/>
                  <a:gd name="T13" fmla="*/ 3 h 19"/>
                  <a:gd name="T14" fmla="*/ 3 w 3"/>
                  <a:gd name="T15" fmla="*/ 14 h 19"/>
                  <a:gd name="T16" fmla="*/ 2 w 3"/>
                  <a:gd name="T17" fmla="*/ 14 h 19"/>
                  <a:gd name="T18" fmla="*/ 3 w 3"/>
                  <a:gd name="T19" fmla="*/ 14 h 19"/>
                  <a:gd name="T20" fmla="*/ 3 w 3"/>
                  <a:gd name="T2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9">
                    <a:moveTo>
                      <a:pt x="3" y="15"/>
                    </a:moveTo>
                    <a:cubicBezTo>
                      <a:pt x="3" y="16"/>
                      <a:pt x="2" y="18"/>
                      <a:pt x="1" y="19"/>
                    </a:cubicBezTo>
                    <a:cubicBezTo>
                      <a:pt x="0" y="18"/>
                      <a:pt x="0" y="17"/>
                      <a:pt x="0" y="15"/>
                    </a:cubicBezTo>
                    <a:cubicBezTo>
                      <a:pt x="0" y="14"/>
                      <a:pt x="0" y="14"/>
                      <a:pt x="0" y="12"/>
                    </a:cubicBezTo>
                    <a:cubicBezTo>
                      <a:pt x="0" y="9"/>
                      <a:pt x="0" y="4"/>
                      <a:pt x="0" y="1"/>
                    </a:cubicBezTo>
                    <a:cubicBezTo>
                      <a:pt x="0" y="0"/>
                      <a:pt x="1" y="0"/>
                      <a:pt x="1" y="0"/>
                    </a:cubicBezTo>
                    <a:cubicBezTo>
                      <a:pt x="1" y="1"/>
                      <a:pt x="1" y="2"/>
                      <a:pt x="2" y="3"/>
                    </a:cubicBezTo>
                    <a:cubicBezTo>
                      <a:pt x="2" y="6"/>
                      <a:pt x="3" y="7"/>
                      <a:pt x="3" y="14"/>
                    </a:cubicBezTo>
                    <a:cubicBezTo>
                      <a:pt x="3" y="15"/>
                      <a:pt x="2" y="14"/>
                      <a:pt x="2" y="14"/>
                    </a:cubicBezTo>
                    <a:cubicBezTo>
                      <a:pt x="3" y="14"/>
                      <a:pt x="3" y="14"/>
                      <a:pt x="3" y="14"/>
                    </a:cubicBezTo>
                    <a:lnTo>
                      <a:pt x="3" y="15"/>
                    </a:lnTo>
                    <a:close/>
                  </a:path>
                </a:pathLst>
              </a:custGeom>
              <a:solidFill>
                <a:srgbClr val="A089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9" name="Freeform 976">
                <a:extLst>
                  <a:ext uri="{FF2B5EF4-FFF2-40B4-BE49-F238E27FC236}">
                    <a16:creationId xmlns:a16="http://schemas.microsoft.com/office/drawing/2014/main" id="{E1333E58-0977-4B4F-B505-4B6E977FA4E9}"/>
                  </a:ext>
                </a:extLst>
              </p:cNvPr>
              <p:cNvSpPr>
                <a:spLocks/>
              </p:cNvSpPr>
              <p:nvPr/>
            </p:nvSpPr>
            <p:spPr bwMode="auto">
              <a:xfrm>
                <a:off x="848" y="575"/>
                <a:ext cx="5" cy="40"/>
              </a:xfrm>
              <a:custGeom>
                <a:avLst/>
                <a:gdLst>
                  <a:gd name="T0" fmla="*/ 1 w 2"/>
                  <a:gd name="T1" fmla="*/ 0 h 17"/>
                  <a:gd name="T2" fmla="*/ 2 w 2"/>
                  <a:gd name="T3" fmla="*/ 6 h 17"/>
                  <a:gd name="T4" fmla="*/ 2 w 2"/>
                  <a:gd name="T5" fmla="*/ 14 h 17"/>
                  <a:gd name="T6" fmla="*/ 1 w 2"/>
                  <a:gd name="T7" fmla="*/ 16 h 17"/>
                  <a:gd name="T8" fmla="*/ 0 w 2"/>
                  <a:gd name="T9" fmla="*/ 16 h 17"/>
                  <a:gd name="T10" fmla="*/ 1 w 2"/>
                  <a:gd name="T11" fmla="*/ 14 h 17"/>
                  <a:gd name="T12" fmla="*/ 1 w 2"/>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2" h="17">
                    <a:moveTo>
                      <a:pt x="1" y="0"/>
                    </a:moveTo>
                    <a:cubicBezTo>
                      <a:pt x="1" y="0"/>
                      <a:pt x="2" y="4"/>
                      <a:pt x="2" y="6"/>
                    </a:cubicBezTo>
                    <a:cubicBezTo>
                      <a:pt x="2" y="8"/>
                      <a:pt x="2" y="11"/>
                      <a:pt x="2" y="14"/>
                    </a:cubicBezTo>
                    <a:cubicBezTo>
                      <a:pt x="2" y="16"/>
                      <a:pt x="2" y="16"/>
                      <a:pt x="1" y="16"/>
                    </a:cubicBezTo>
                    <a:cubicBezTo>
                      <a:pt x="1" y="15"/>
                      <a:pt x="0" y="17"/>
                      <a:pt x="0" y="16"/>
                    </a:cubicBezTo>
                    <a:cubicBezTo>
                      <a:pt x="0" y="15"/>
                      <a:pt x="1" y="15"/>
                      <a:pt x="1" y="14"/>
                    </a:cubicBezTo>
                    <a:cubicBezTo>
                      <a:pt x="2" y="11"/>
                      <a:pt x="1" y="3"/>
                      <a:pt x="1" y="0"/>
                    </a:cubicBezTo>
                    <a:close/>
                  </a:path>
                </a:pathLst>
              </a:custGeom>
              <a:solidFill>
                <a:srgbClr val="937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0" name="Freeform 977">
                <a:extLst>
                  <a:ext uri="{FF2B5EF4-FFF2-40B4-BE49-F238E27FC236}">
                    <a16:creationId xmlns:a16="http://schemas.microsoft.com/office/drawing/2014/main" id="{77269963-4EE2-48B4-829D-06C8D076D58D}"/>
                  </a:ext>
                </a:extLst>
              </p:cNvPr>
              <p:cNvSpPr>
                <a:spLocks/>
              </p:cNvSpPr>
              <p:nvPr/>
            </p:nvSpPr>
            <p:spPr bwMode="auto">
              <a:xfrm>
                <a:off x="850" y="572"/>
                <a:ext cx="7" cy="36"/>
              </a:xfrm>
              <a:custGeom>
                <a:avLst/>
                <a:gdLst>
                  <a:gd name="T0" fmla="*/ 0 w 3"/>
                  <a:gd name="T1" fmla="*/ 0 h 15"/>
                  <a:gd name="T2" fmla="*/ 1 w 3"/>
                  <a:gd name="T3" fmla="*/ 0 h 15"/>
                  <a:gd name="T4" fmla="*/ 1 w 3"/>
                  <a:gd name="T5" fmla="*/ 2 h 15"/>
                  <a:gd name="T6" fmla="*/ 2 w 3"/>
                  <a:gd name="T7" fmla="*/ 14 h 15"/>
                  <a:gd name="T8" fmla="*/ 2 w 3"/>
                  <a:gd name="T9" fmla="*/ 13 h 15"/>
                  <a:gd name="T10" fmla="*/ 3 w 3"/>
                  <a:gd name="T11" fmla="*/ 13 h 15"/>
                  <a:gd name="T12" fmla="*/ 3 w 3"/>
                  <a:gd name="T13" fmla="*/ 14 h 15"/>
                  <a:gd name="T14" fmla="*/ 3 w 3"/>
                  <a:gd name="T15" fmla="*/ 14 h 15"/>
                  <a:gd name="T16" fmla="*/ 2 w 3"/>
                  <a:gd name="T17" fmla="*/ 14 h 15"/>
                  <a:gd name="T18" fmla="*/ 0 w 3"/>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5">
                    <a:moveTo>
                      <a:pt x="0" y="0"/>
                    </a:moveTo>
                    <a:cubicBezTo>
                      <a:pt x="0" y="0"/>
                      <a:pt x="1" y="0"/>
                      <a:pt x="1" y="0"/>
                    </a:cubicBezTo>
                    <a:cubicBezTo>
                      <a:pt x="1" y="1"/>
                      <a:pt x="1" y="1"/>
                      <a:pt x="1" y="2"/>
                    </a:cubicBezTo>
                    <a:cubicBezTo>
                      <a:pt x="3" y="9"/>
                      <a:pt x="2" y="11"/>
                      <a:pt x="2" y="14"/>
                    </a:cubicBezTo>
                    <a:cubicBezTo>
                      <a:pt x="2" y="15"/>
                      <a:pt x="2" y="13"/>
                      <a:pt x="2" y="13"/>
                    </a:cubicBezTo>
                    <a:cubicBezTo>
                      <a:pt x="3" y="13"/>
                      <a:pt x="3" y="13"/>
                      <a:pt x="3" y="13"/>
                    </a:cubicBezTo>
                    <a:cubicBezTo>
                      <a:pt x="3" y="14"/>
                      <a:pt x="3" y="14"/>
                      <a:pt x="3" y="14"/>
                    </a:cubicBezTo>
                    <a:cubicBezTo>
                      <a:pt x="3" y="14"/>
                      <a:pt x="3" y="14"/>
                      <a:pt x="3" y="14"/>
                    </a:cubicBezTo>
                    <a:cubicBezTo>
                      <a:pt x="2" y="14"/>
                      <a:pt x="2" y="15"/>
                      <a:pt x="2" y="14"/>
                    </a:cubicBezTo>
                    <a:cubicBezTo>
                      <a:pt x="2" y="8"/>
                      <a:pt x="1" y="0"/>
                      <a:pt x="0" y="0"/>
                    </a:cubicBezTo>
                    <a:close/>
                  </a:path>
                </a:pathLst>
              </a:custGeom>
              <a:solidFill>
                <a:srgbClr val="AD97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1" name="Freeform 978">
                <a:extLst>
                  <a:ext uri="{FF2B5EF4-FFF2-40B4-BE49-F238E27FC236}">
                    <a16:creationId xmlns:a16="http://schemas.microsoft.com/office/drawing/2014/main" id="{1CD5CD87-75A9-4562-9879-21BEE88FCB3D}"/>
                  </a:ext>
                </a:extLst>
              </p:cNvPr>
              <p:cNvSpPr>
                <a:spLocks/>
              </p:cNvSpPr>
              <p:nvPr/>
            </p:nvSpPr>
            <p:spPr bwMode="auto">
              <a:xfrm>
                <a:off x="853" y="591"/>
                <a:ext cx="7" cy="12"/>
              </a:xfrm>
              <a:custGeom>
                <a:avLst/>
                <a:gdLst>
                  <a:gd name="T0" fmla="*/ 1 w 3"/>
                  <a:gd name="T1" fmla="*/ 2 h 5"/>
                  <a:gd name="T2" fmla="*/ 1 w 3"/>
                  <a:gd name="T3" fmla="*/ 4 h 5"/>
                  <a:gd name="T4" fmla="*/ 3 w 3"/>
                  <a:gd name="T5" fmla="*/ 2 h 5"/>
                  <a:gd name="T6" fmla="*/ 2 w 3"/>
                  <a:gd name="T7" fmla="*/ 0 h 5"/>
                  <a:gd name="T8" fmla="*/ 1 w 3"/>
                  <a:gd name="T9" fmla="*/ 2 h 5"/>
                </a:gdLst>
                <a:ahLst/>
                <a:cxnLst>
                  <a:cxn ang="0">
                    <a:pos x="T0" y="T1"/>
                  </a:cxn>
                  <a:cxn ang="0">
                    <a:pos x="T2" y="T3"/>
                  </a:cxn>
                  <a:cxn ang="0">
                    <a:pos x="T4" y="T5"/>
                  </a:cxn>
                  <a:cxn ang="0">
                    <a:pos x="T6" y="T7"/>
                  </a:cxn>
                  <a:cxn ang="0">
                    <a:pos x="T8" y="T9"/>
                  </a:cxn>
                </a:cxnLst>
                <a:rect l="0" t="0" r="r" b="b"/>
                <a:pathLst>
                  <a:path w="3" h="5">
                    <a:moveTo>
                      <a:pt x="1" y="2"/>
                    </a:moveTo>
                    <a:cubicBezTo>
                      <a:pt x="0" y="3"/>
                      <a:pt x="0" y="4"/>
                      <a:pt x="1" y="4"/>
                    </a:cubicBezTo>
                    <a:cubicBezTo>
                      <a:pt x="1" y="5"/>
                      <a:pt x="2" y="4"/>
                      <a:pt x="3" y="2"/>
                    </a:cubicBezTo>
                    <a:cubicBezTo>
                      <a:pt x="3" y="1"/>
                      <a:pt x="2" y="0"/>
                      <a:pt x="2" y="0"/>
                    </a:cubicBezTo>
                    <a:cubicBezTo>
                      <a:pt x="2" y="0"/>
                      <a:pt x="1" y="1"/>
                      <a:pt x="1" y="2"/>
                    </a:cubicBezTo>
                    <a:close/>
                  </a:path>
                </a:pathLst>
              </a:custGeom>
              <a:solidFill>
                <a:srgbClr val="8371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2" name="Freeform 979">
                <a:extLst>
                  <a:ext uri="{FF2B5EF4-FFF2-40B4-BE49-F238E27FC236}">
                    <a16:creationId xmlns:a16="http://schemas.microsoft.com/office/drawing/2014/main" id="{039785B1-61A7-46D3-B700-B972F0428610}"/>
                  </a:ext>
                </a:extLst>
              </p:cNvPr>
              <p:cNvSpPr>
                <a:spLocks/>
              </p:cNvSpPr>
              <p:nvPr/>
            </p:nvSpPr>
            <p:spPr bwMode="auto">
              <a:xfrm>
                <a:off x="855" y="591"/>
                <a:ext cx="5" cy="10"/>
              </a:xfrm>
              <a:custGeom>
                <a:avLst/>
                <a:gdLst>
                  <a:gd name="T0" fmla="*/ 0 w 2"/>
                  <a:gd name="T1" fmla="*/ 2 h 4"/>
                  <a:gd name="T2" fmla="*/ 0 w 2"/>
                  <a:gd name="T3" fmla="*/ 4 h 4"/>
                  <a:gd name="T4" fmla="*/ 2 w 2"/>
                  <a:gd name="T5" fmla="*/ 2 h 4"/>
                  <a:gd name="T6" fmla="*/ 1 w 2"/>
                  <a:gd name="T7" fmla="*/ 0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cubicBezTo>
                      <a:pt x="0" y="3"/>
                      <a:pt x="0" y="3"/>
                      <a:pt x="0" y="4"/>
                    </a:cubicBezTo>
                    <a:cubicBezTo>
                      <a:pt x="1" y="4"/>
                      <a:pt x="1" y="3"/>
                      <a:pt x="2" y="2"/>
                    </a:cubicBezTo>
                    <a:cubicBezTo>
                      <a:pt x="2" y="1"/>
                      <a:pt x="1" y="0"/>
                      <a:pt x="1" y="0"/>
                    </a:cubicBezTo>
                    <a:cubicBezTo>
                      <a:pt x="1" y="0"/>
                      <a:pt x="0" y="1"/>
                      <a:pt x="0" y="2"/>
                    </a:cubicBezTo>
                    <a:close/>
                  </a:path>
                </a:pathLst>
              </a:custGeom>
              <a:solidFill>
                <a:srgbClr val="9783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3" name="Freeform 980">
                <a:extLst>
                  <a:ext uri="{FF2B5EF4-FFF2-40B4-BE49-F238E27FC236}">
                    <a16:creationId xmlns:a16="http://schemas.microsoft.com/office/drawing/2014/main" id="{1C32E86C-A7F8-4B2A-9315-74FE5DC6DC8C}"/>
                  </a:ext>
                </a:extLst>
              </p:cNvPr>
              <p:cNvSpPr>
                <a:spLocks/>
              </p:cNvSpPr>
              <p:nvPr/>
            </p:nvSpPr>
            <p:spPr bwMode="auto">
              <a:xfrm>
                <a:off x="855" y="594"/>
                <a:ext cx="5" cy="5"/>
              </a:xfrm>
              <a:custGeom>
                <a:avLst/>
                <a:gdLst>
                  <a:gd name="T0" fmla="*/ 1 w 2"/>
                  <a:gd name="T1" fmla="*/ 0 h 2"/>
                  <a:gd name="T2" fmla="*/ 1 w 2"/>
                  <a:gd name="T3" fmla="*/ 1 h 2"/>
                  <a:gd name="T4" fmla="*/ 1 w 2"/>
                  <a:gd name="T5" fmla="*/ 2 h 2"/>
                  <a:gd name="T6" fmla="*/ 1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2" y="0"/>
                      <a:pt x="1" y="1"/>
                    </a:cubicBezTo>
                    <a:cubicBezTo>
                      <a:pt x="1" y="1"/>
                      <a:pt x="1" y="2"/>
                      <a:pt x="1" y="2"/>
                    </a:cubicBezTo>
                    <a:cubicBezTo>
                      <a:pt x="0" y="2"/>
                      <a:pt x="0" y="1"/>
                      <a:pt x="1" y="1"/>
                    </a:cubicBezTo>
                    <a:cubicBezTo>
                      <a:pt x="1" y="0"/>
                      <a:pt x="1" y="0"/>
                      <a:pt x="1" y="0"/>
                    </a:cubicBezTo>
                    <a:close/>
                  </a:path>
                </a:pathLst>
              </a:custGeom>
              <a:solidFill>
                <a:srgbClr val="AB9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4" name="Freeform 981">
                <a:extLst>
                  <a:ext uri="{FF2B5EF4-FFF2-40B4-BE49-F238E27FC236}">
                    <a16:creationId xmlns:a16="http://schemas.microsoft.com/office/drawing/2014/main" id="{9B7BF262-0B69-417C-A8B2-24D0422123AF}"/>
                  </a:ext>
                </a:extLst>
              </p:cNvPr>
              <p:cNvSpPr>
                <a:spLocks/>
              </p:cNvSpPr>
              <p:nvPr/>
            </p:nvSpPr>
            <p:spPr bwMode="auto">
              <a:xfrm>
                <a:off x="760" y="663"/>
                <a:ext cx="9" cy="43"/>
              </a:xfrm>
              <a:custGeom>
                <a:avLst/>
                <a:gdLst>
                  <a:gd name="T0" fmla="*/ 3 w 4"/>
                  <a:gd name="T1" fmla="*/ 15 h 18"/>
                  <a:gd name="T2" fmla="*/ 0 w 4"/>
                  <a:gd name="T3" fmla="*/ 18 h 18"/>
                  <a:gd name="T4" fmla="*/ 0 w 4"/>
                  <a:gd name="T5" fmla="*/ 15 h 18"/>
                  <a:gd name="T6" fmla="*/ 1 w 4"/>
                  <a:gd name="T7" fmla="*/ 12 h 18"/>
                  <a:gd name="T8" fmla="*/ 3 w 4"/>
                  <a:gd name="T9" fmla="*/ 1 h 18"/>
                  <a:gd name="T10" fmla="*/ 4 w 4"/>
                  <a:gd name="T11" fmla="*/ 1 h 18"/>
                  <a:gd name="T12" fmla="*/ 4 w 4"/>
                  <a:gd name="T13" fmla="*/ 3 h 18"/>
                  <a:gd name="T14" fmla="*/ 3 w 4"/>
                  <a:gd name="T15" fmla="*/ 15 h 18"/>
                  <a:gd name="T16" fmla="*/ 3 w 4"/>
                  <a:gd name="T17" fmla="*/ 14 h 18"/>
                  <a:gd name="T18" fmla="*/ 3 w 4"/>
                  <a:gd name="T19"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8">
                    <a:moveTo>
                      <a:pt x="3" y="15"/>
                    </a:moveTo>
                    <a:cubicBezTo>
                      <a:pt x="3" y="16"/>
                      <a:pt x="2" y="18"/>
                      <a:pt x="0" y="18"/>
                    </a:cubicBezTo>
                    <a:cubicBezTo>
                      <a:pt x="0" y="17"/>
                      <a:pt x="0" y="17"/>
                      <a:pt x="0" y="15"/>
                    </a:cubicBezTo>
                    <a:cubicBezTo>
                      <a:pt x="0" y="14"/>
                      <a:pt x="1" y="14"/>
                      <a:pt x="1" y="12"/>
                    </a:cubicBezTo>
                    <a:cubicBezTo>
                      <a:pt x="2" y="9"/>
                      <a:pt x="2" y="4"/>
                      <a:pt x="3" y="1"/>
                    </a:cubicBezTo>
                    <a:cubicBezTo>
                      <a:pt x="3" y="0"/>
                      <a:pt x="4" y="1"/>
                      <a:pt x="4" y="1"/>
                    </a:cubicBezTo>
                    <a:cubicBezTo>
                      <a:pt x="4" y="2"/>
                      <a:pt x="4" y="2"/>
                      <a:pt x="4" y="3"/>
                    </a:cubicBezTo>
                    <a:cubicBezTo>
                      <a:pt x="4" y="7"/>
                      <a:pt x="4" y="7"/>
                      <a:pt x="3" y="15"/>
                    </a:cubicBezTo>
                    <a:cubicBezTo>
                      <a:pt x="3" y="15"/>
                      <a:pt x="2" y="14"/>
                      <a:pt x="3" y="14"/>
                    </a:cubicBezTo>
                    <a:cubicBezTo>
                      <a:pt x="3" y="15"/>
                      <a:pt x="3" y="15"/>
                      <a:pt x="3" y="15"/>
                    </a:cubicBezTo>
                    <a:close/>
                  </a:path>
                </a:pathLst>
              </a:custGeom>
              <a:solidFill>
                <a:srgbClr val="A089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5" name="Freeform 982">
                <a:extLst>
                  <a:ext uri="{FF2B5EF4-FFF2-40B4-BE49-F238E27FC236}">
                    <a16:creationId xmlns:a16="http://schemas.microsoft.com/office/drawing/2014/main" id="{F102E082-C283-472D-B404-96D231BB792C}"/>
                  </a:ext>
                </a:extLst>
              </p:cNvPr>
              <p:cNvSpPr>
                <a:spLocks/>
              </p:cNvSpPr>
              <p:nvPr/>
            </p:nvSpPr>
            <p:spPr bwMode="auto">
              <a:xfrm>
                <a:off x="757" y="668"/>
                <a:ext cx="10" cy="41"/>
              </a:xfrm>
              <a:custGeom>
                <a:avLst/>
                <a:gdLst>
                  <a:gd name="T0" fmla="*/ 4 w 4"/>
                  <a:gd name="T1" fmla="*/ 0 h 17"/>
                  <a:gd name="T2" fmla="*/ 3 w 4"/>
                  <a:gd name="T3" fmla="*/ 6 h 17"/>
                  <a:gd name="T4" fmla="*/ 2 w 4"/>
                  <a:gd name="T5" fmla="*/ 14 h 17"/>
                  <a:gd name="T6" fmla="*/ 1 w 4"/>
                  <a:gd name="T7" fmla="*/ 16 h 17"/>
                  <a:gd name="T8" fmla="*/ 0 w 4"/>
                  <a:gd name="T9" fmla="*/ 16 h 17"/>
                  <a:gd name="T10" fmla="*/ 2 w 4"/>
                  <a:gd name="T11" fmla="*/ 14 h 17"/>
                  <a:gd name="T12" fmla="*/ 3 w 4"/>
                  <a:gd name="T13" fmla="*/ 0 h 17"/>
                  <a:gd name="T14" fmla="*/ 4 w 4"/>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7">
                    <a:moveTo>
                      <a:pt x="4" y="0"/>
                    </a:moveTo>
                    <a:cubicBezTo>
                      <a:pt x="4" y="0"/>
                      <a:pt x="3" y="4"/>
                      <a:pt x="3" y="6"/>
                    </a:cubicBezTo>
                    <a:cubicBezTo>
                      <a:pt x="3" y="8"/>
                      <a:pt x="3" y="11"/>
                      <a:pt x="2" y="14"/>
                    </a:cubicBezTo>
                    <a:cubicBezTo>
                      <a:pt x="2" y="16"/>
                      <a:pt x="2" y="16"/>
                      <a:pt x="1" y="16"/>
                    </a:cubicBezTo>
                    <a:cubicBezTo>
                      <a:pt x="1" y="15"/>
                      <a:pt x="0" y="17"/>
                      <a:pt x="0" y="16"/>
                    </a:cubicBezTo>
                    <a:cubicBezTo>
                      <a:pt x="0" y="15"/>
                      <a:pt x="1" y="15"/>
                      <a:pt x="2" y="14"/>
                    </a:cubicBezTo>
                    <a:cubicBezTo>
                      <a:pt x="3" y="11"/>
                      <a:pt x="3" y="3"/>
                      <a:pt x="3" y="0"/>
                    </a:cubicBezTo>
                    <a:lnTo>
                      <a:pt x="4" y="0"/>
                    </a:lnTo>
                    <a:close/>
                  </a:path>
                </a:pathLst>
              </a:custGeom>
              <a:solidFill>
                <a:srgbClr val="937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6" name="Freeform 983">
                <a:extLst>
                  <a:ext uri="{FF2B5EF4-FFF2-40B4-BE49-F238E27FC236}">
                    <a16:creationId xmlns:a16="http://schemas.microsoft.com/office/drawing/2014/main" id="{E2312912-838E-4AFC-B6A5-24674FE9565F}"/>
                  </a:ext>
                </a:extLst>
              </p:cNvPr>
              <p:cNvSpPr>
                <a:spLocks/>
              </p:cNvSpPr>
              <p:nvPr/>
            </p:nvSpPr>
            <p:spPr bwMode="auto">
              <a:xfrm>
                <a:off x="764" y="666"/>
                <a:ext cx="5" cy="35"/>
              </a:xfrm>
              <a:custGeom>
                <a:avLst/>
                <a:gdLst>
                  <a:gd name="T0" fmla="*/ 1 w 2"/>
                  <a:gd name="T1" fmla="*/ 0 h 15"/>
                  <a:gd name="T2" fmla="*/ 2 w 2"/>
                  <a:gd name="T3" fmla="*/ 0 h 15"/>
                  <a:gd name="T4" fmla="*/ 1 w 2"/>
                  <a:gd name="T5" fmla="*/ 2 h 15"/>
                  <a:gd name="T6" fmla="*/ 0 w 2"/>
                  <a:gd name="T7" fmla="*/ 15 h 15"/>
                  <a:gd name="T8" fmla="*/ 1 w 2"/>
                  <a:gd name="T9" fmla="*/ 13 h 15"/>
                  <a:gd name="T10" fmla="*/ 1 w 2"/>
                  <a:gd name="T11" fmla="*/ 14 h 15"/>
                  <a:gd name="T12" fmla="*/ 1 w 2"/>
                  <a:gd name="T13" fmla="*/ 14 h 15"/>
                  <a:gd name="T14" fmla="*/ 1 w 2"/>
                  <a:gd name="T15" fmla="*/ 15 h 15"/>
                  <a:gd name="T16" fmla="*/ 0 w 2"/>
                  <a:gd name="T17" fmla="*/ 14 h 15"/>
                  <a:gd name="T18" fmla="*/ 1 w 2"/>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5">
                    <a:moveTo>
                      <a:pt x="1" y="0"/>
                    </a:moveTo>
                    <a:cubicBezTo>
                      <a:pt x="1" y="0"/>
                      <a:pt x="1" y="0"/>
                      <a:pt x="2" y="0"/>
                    </a:cubicBezTo>
                    <a:cubicBezTo>
                      <a:pt x="2" y="1"/>
                      <a:pt x="1" y="1"/>
                      <a:pt x="1" y="2"/>
                    </a:cubicBezTo>
                    <a:cubicBezTo>
                      <a:pt x="2" y="9"/>
                      <a:pt x="1" y="11"/>
                      <a:pt x="0" y="15"/>
                    </a:cubicBezTo>
                    <a:cubicBezTo>
                      <a:pt x="0" y="15"/>
                      <a:pt x="0" y="13"/>
                      <a:pt x="1" y="13"/>
                    </a:cubicBezTo>
                    <a:cubicBezTo>
                      <a:pt x="1" y="14"/>
                      <a:pt x="1" y="14"/>
                      <a:pt x="1" y="14"/>
                    </a:cubicBezTo>
                    <a:cubicBezTo>
                      <a:pt x="1" y="14"/>
                      <a:pt x="1" y="14"/>
                      <a:pt x="1" y="14"/>
                    </a:cubicBezTo>
                    <a:cubicBezTo>
                      <a:pt x="1" y="15"/>
                      <a:pt x="1" y="15"/>
                      <a:pt x="1" y="15"/>
                    </a:cubicBezTo>
                    <a:cubicBezTo>
                      <a:pt x="1" y="15"/>
                      <a:pt x="0" y="15"/>
                      <a:pt x="0" y="14"/>
                    </a:cubicBezTo>
                    <a:cubicBezTo>
                      <a:pt x="1" y="8"/>
                      <a:pt x="1" y="0"/>
                      <a:pt x="1" y="0"/>
                    </a:cubicBezTo>
                    <a:close/>
                  </a:path>
                </a:pathLst>
              </a:custGeom>
              <a:solidFill>
                <a:srgbClr val="AD97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7" name="Freeform 984">
                <a:extLst>
                  <a:ext uri="{FF2B5EF4-FFF2-40B4-BE49-F238E27FC236}">
                    <a16:creationId xmlns:a16="http://schemas.microsoft.com/office/drawing/2014/main" id="{AADB8A4E-B8D9-401C-B3CC-EC83D0F00BC4}"/>
                  </a:ext>
                </a:extLst>
              </p:cNvPr>
              <p:cNvSpPr>
                <a:spLocks/>
              </p:cNvSpPr>
              <p:nvPr/>
            </p:nvSpPr>
            <p:spPr bwMode="auto">
              <a:xfrm>
                <a:off x="764" y="685"/>
                <a:ext cx="8" cy="12"/>
              </a:xfrm>
              <a:custGeom>
                <a:avLst/>
                <a:gdLst>
                  <a:gd name="T0" fmla="*/ 1 w 3"/>
                  <a:gd name="T1" fmla="*/ 2 h 5"/>
                  <a:gd name="T2" fmla="*/ 0 w 3"/>
                  <a:gd name="T3" fmla="*/ 5 h 5"/>
                  <a:gd name="T4" fmla="*/ 2 w 3"/>
                  <a:gd name="T5" fmla="*/ 3 h 5"/>
                  <a:gd name="T6" fmla="*/ 3 w 3"/>
                  <a:gd name="T7" fmla="*/ 0 h 5"/>
                  <a:gd name="T8" fmla="*/ 1 w 3"/>
                  <a:gd name="T9" fmla="*/ 2 h 5"/>
                </a:gdLst>
                <a:ahLst/>
                <a:cxnLst>
                  <a:cxn ang="0">
                    <a:pos x="T0" y="T1"/>
                  </a:cxn>
                  <a:cxn ang="0">
                    <a:pos x="T2" y="T3"/>
                  </a:cxn>
                  <a:cxn ang="0">
                    <a:pos x="T4" y="T5"/>
                  </a:cxn>
                  <a:cxn ang="0">
                    <a:pos x="T6" y="T7"/>
                  </a:cxn>
                  <a:cxn ang="0">
                    <a:pos x="T8" y="T9"/>
                  </a:cxn>
                </a:cxnLst>
                <a:rect l="0" t="0" r="r" b="b"/>
                <a:pathLst>
                  <a:path w="3" h="5">
                    <a:moveTo>
                      <a:pt x="1" y="2"/>
                    </a:moveTo>
                    <a:cubicBezTo>
                      <a:pt x="0" y="3"/>
                      <a:pt x="0" y="4"/>
                      <a:pt x="0" y="5"/>
                    </a:cubicBezTo>
                    <a:cubicBezTo>
                      <a:pt x="1" y="5"/>
                      <a:pt x="2" y="4"/>
                      <a:pt x="2" y="3"/>
                    </a:cubicBezTo>
                    <a:cubicBezTo>
                      <a:pt x="3" y="2"/>
                      <a:pt x="3" y="0"/>
                      <a:pt x="3" y="0"/>
                    </a:cubicBezTo>
                    <a:cubicBezTo>
                      <a:pt x="3" y="0"/>
                      <a:pt x="1" y="1"/>
                      <a:pt x="1" y="2"/>
                    </a:cubicBezTo>
                    <a:close/>
                  </a:path>
                </a:pathLst>
              </a:custGeom>
              <a:solidFill>
                <a:srgbClr val="8371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8" name="Freeform 985">
                <a:extLst>
                  <a:ext uri="{FF2B5EF4-FFF2-40B4-BE49-F238E27FC236}">
                    <a16:creationId xmlns:a16="http://schemas.microsoft.com/office/drawing/2014/main" id="{BCA7CD53-925D-42F9-91AC-8AB08233DD7D}"/>
                  </a:ext>
                </a:extLst>
              </p:cNvPr>
              <p:cNvSpPr>
                <a:spLocks/>
              </p:cNvSpPr>
              <p:nvPr/>
            </p:nvSpPr>
            <p:spPr bwMode="auto">
              <a:xfrm>
                <a:off x="764" y="687"/>
                <a:ext cx="8" cy="7"/>
              </a:xfrm>
              <a:custGeom>
                <a:avLst/>
                <a:gdLst>
                  <a:gd name="T0" fmla="*/ 1 w 3"/>
                  <a:gd name="T1" fmla="*/ 1 h 3"/>
                  <a:gd name="T2" fmla="*/ 1 w 3"/>
                  <a:gd name="T3" fmla="*/ 3 h 3"/>
                  <a:gd name="T4" fmla="*/ 2 w 3"/>
                  <a:gd name="T5" fmla="*/ 2 h 3"/>
                  <a:gd name="T6" fmla="*/ 3 w 3"/>
                  <a:gd name="T7" fmla="*/ 0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1" y="2"/>
                      <a:pt x="0" y="3"/>
                      <a:pt x="1" y="3"/>
                    </a:cubicBezTo>
                    <a:cubicBezTo>
                      <a:pt x="1" y="3"/>
                      <a:pt x="2" y="3"/>
                      <a:pt x="2" y="2"/>
                    </a:cubicBezTo>
                    <a:cubicBezTo>
                      <a:pt x="3" y="1"/>
                      <a:pt x="3" y="0"/>
                      <a:pt x="3" y="0"/>
                    </a:cubicBezTo>
                    <a:cubicBezTo>
                      <a:pt x="3" y="0"/>
                      <a:pt x="2" y="0"/>
                      <a:pt x="1" y="1"/>
                    </a:cubicBezTo>
                    <a:close/>
                  </a:path>
                </a:pathLst>
              </a:custGeom>
              <a:solidFill>
                <a:srgbClr val="9783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9" name="Freeform 986">
                <a:extLst>
                  <a:ext uri="{FF2B5EF4-FFF2-40B4-BE49-F238E27FC236}">
                    <a16:creationId xmlns:a16="http://schemas.microsoft.com/office/drawing/2014/main" id="{7C8526BC-B793-4410-B40E-DE723A928855}"/>
                  </a:ext>
                </a:extLst>
              </p:cNvPr>
              <p:cNvSpPr>
                <a:spLocks/>
              </p:cNvSpPr>
              <p:nvPr/>
            </p:nvSpPr>
            <p:spPr bwMode="auto">
              <a:xfrm>
                <a:off x="767" y="687"/>
                <a:ext cx="5" cy="5"/>
              </a:xfrm>
              <a:custGeom>
                <a:avLst/>
                <a:gdLst>
                  <a:gd name="T0" fmla="*/ 1 w 2"/>
                  <a:gd name="T1" fmla="*/ 0 h 2"/>
                  <a:gd name="T2" fmla="*/ 1 w 2"/>
                  <a:gd name="T3" fmla="*/ 1 h 2"/>
                  <a:gd name="T4" fmla="*/ 0 w 2"/>
                  <a:gd name="T5" fmla="*/ 2 h 2"/>
                  <a:gd name="T6" fmla="*/ 1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2" y="1"/>
                      <a:pt x="1" y="1"/>
                    </a:cubicBezTo>
                    <a:cubicBezTo>
                      <a:pt x="1" y="2"/>
                      <a:pt x="1" y="2"/>
                      <a:pt x="0" y="2"/>
                    </a:cubicBezTo>
                    <a:cubicBezTo>
                      <a:pt x="0" y="2"/>
                      <a:pt x="0" y="1"/>
                      <a:pt x="1" y="1"/>
                    </a:cubicBezTo>
                    <a:cubicBezTo>
                      <a:pt x="1" y="0"/>
                      <a:pt x="1" y="0"/>
                      <a:pt x="1" y="0"/>
                    </a:cubicBezTo>
                    <a:close/>
                  </a:path>
                </a:pathLst>
              </a:custGeom>
              <a:solidFill>
                <a:srgbClr val="AB9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0" name="Freeform 987">
                <a:extLst>
                  <a:ext uri="{FF2B5EF4-FFF2-40B4-BE49-F238E27FC236}">
                    <a16:creationId xmlns:a16="http://schemas.microsoft.com/office/drawing/2014/main" id="{A19B8DD8-0913-4ED6-A85C-5868694DA56E}"/>
                  </a:ext>
                </a:extLst>
              </p:cNvPr>
              <p:cNvSpPr>
                <a:spLocks/>
              </p:cNvSpPr>
              <p:nvPr/>
            </p:nvSpPr>
            <p:spPr bwMode="auto">
              <a:xfrm>
                <a:off x="800" y="400"/>
                <a:ext cx="117" cy="148"/>
              </a:xfrm>
              <a:custGeom>
                <a:avLst/>
                <a:gdLst>
                  <a:gd name="T0" fmla="*/ 47 w 49"/>
                  <a:gd name="T1" fmla="*/ 28 h 62"/>
                  <a:gd name="T2" fmla="*/ 28 w 49"/>
                  <a:gd name="T3" fmla="*/ 60 h 62"/>
                  <a:gd name="T4" fmla="*/ 2 w 49"/>
                  <a:gd name="T5" fmla="*/ 34 h 62"/>
                  <a:gd name="T6" fmla="*/ 20 w 49"/>
                  <a:gd name="T7" fmla="*/ 2 h 62"/>
                  <a:gd name="T8" fmla="*/ 47 w 49"/>
                  <a:gd name="T9" fmla="*/ 28 h 62"/>
                </a:gdLst>
                <a:ahLst/>
                <a:cxnLst>
                  <a:cxn ang="0">
                    <a:pos x="T0" y="T1"/>
                  </a:cxn>
                  <a:cxn ang="0">
                    <a:pos x="T2" y="T3"/>
                  </a:cxn>
                  <a:cxn ang="0">
                    <a:pos x="T4" y="T5"/>
                  </a:cxn>
                  <a:cxn ang="0">
                    <a:pos x="T6" y="T7"/>
                  </a:cxn>
                  <a:cxn ang="0">
                    <a:pos x="T8" y="T9"/>
                  </a:cxn>
                </a:cxnLst>
                <a:rect l="0" t="0" r="r" b="b"/>
                <a:pathLst>
                  <a:path w="49" h="62">
                    <a:moveTo>
                      <a:pt x="47" y="28"/>
                    </a:moveTo>
                    <a:cubicBezTo>
                      <a:pt x="49" y="44"/>
                      <a:pt x="41" y="58"/>
                      <a:pt x="28" y="60"/>
                    </a:cubicBezTo>
                    <a:cubicBezTo>
                      <a:pt x="16" y="62"/>
                      <a:pt x="4" y="50"/>
                      <a:pt x="2" y="34"/>
                    </a:cubicBezTo>
                    <a:cubicBezTo>
                      <a:pt x="0" y="18"/>
                      <a:pt x="8" y="3"/>
                      <a:pt x="20" y="2"/>
                    </a:cubicBezTo>
                    <a:cubicBezTo>
                      <a:pt x="33" y="0"/>
                      <a:pt x="44" y="12"/>
                      <a:pt x="47" y="28"/>
                    </a:cubicBezTo>
                  </a:path>
                </a:pathLst>
              </a:custGeom>
              <a:solidFill>
                <a:srgbClr val="140F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1" name="Freeform 988">
                <a:extLst>
                  <a:ext uri="{FF2B5EF4-FFF2-40B4-BE49-F238E27FC236}">
                    <a16:creationId xmlns:a16="http://schemas.microsoft.com/office/drawing/2014/main" id="{1BA00C7D-23BE-4C51-8D1F-EE165C553F7F}"/>
                  </a:ext>
                </a:extLst>
              </p:cNvPr>
              <p:cNvSpPr>
                <a:spLocks/>
              </p:cNvSpPr>
              <p:nvPr/>
            </p:nvSpPr>
            <p:spPr bwMode="auto">
              <a:xfrm>
                <a:off x="812" y="405"/>
                <a:ext cx="105" cy="141"/>
              </a:xfrm>
              <a:custGeom>
                <a:avLst/>
                <a:gdLst>
                  <a:gd name="T0" fmla="*/ 42 w 44"/>
                  <a:gd name="T1" fmla="*/ 26 h 59"/>
                  <a:gd name="T2" fmla="*/ 23 w 44"/>
                  <a:gd name="T3" fmla="*/ 0 h 59"/>
                  <a:gd name="T4" fmla="*/ 30 w 44"/>
                  <a:gd name="T5" fmla="*/ 16 h 59"/>
                  <a:gd name="T6" fmla="*/ 28 w 44"/>
                  <a:gd name="T7" fmla="*/ 41 h 59"/>
                  <a:gd name="T8" fmla="*/ 10 w 44"/>
                  <a:gd name="T9" fmla="*/ 50 h 59"/>
                  <a:gd name="T10" fmla="*/ 0 w 44"/>
                  <a:gd name="T11" fmla="*/ 41 h 59"/>
                  <a:gd name="T12" fmla="*/ 23 w 44"/>
                  <a:gd name="T13" fmla="*/ 58 h 59"/>
                  <a:gd name="T14" fmla="*/ 42 w 44"/>
                  <a:gd name="T15" fmla="*/ 26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59">
                    <a:moveTo>
                      <a:pt x="42" y="26"/>
                    </a:moveTo>
                    <a:cubicBezTo>
                      <a:pt x="40" y="13"/>
                      <a:pt x="32" y="3"/>
                      <a:pt x="23" y="0"/>
                    </a:cubicBezTo>
                    <a:cubicBezTo>
                      <a:pt x="29" y="5"/>
                      <a:pt x="29" y="11"/>
                      <a:pt x="30" y="16"/>
                    </a:cubicBezTo>
                    <a:cubicBezTo>
                      <a:pt x="30" y="26"/>
                      <a:pt x="34" y="34"/>
                      <a:pt x="28" y="41"/>
                    </a:cubicBezTo>
                    <a:cubicBezTo>
                      <a:pt x="23" y="46"/>
                      <a:pt x="16" y="52"/>
                      <a:pt x="10" y="50"/>
                    </a:cubicBezTo>
                    <a:cubicBezTo>
                      <a:pt x="7" y="49"/>
                      <a:pt x="4" y="48"/>
                      <a:pt x="0" y="41"/>
                    </a:cubicBezTo>
                    <a:cubicBezTo>
                      <a:pt x="4" y="52"/>
                      <a:pt x="14" y="59"/>
                      <a:pt x="23" y="58"/>
                    </a:cubicBezTo>
                    <a:cubicBezTo>
                      <a:pt x="36" y="56"/>
                      <a:pt x="44" y="42"/>
                      <a:pt x="42" y="26"/>
                    </a:cubicBezTo>
                    <a:close/>
                  </a:path>
                </a:pathLst>
              </a:custGeom>
              <a:solidFill>
                <a:srgbClr val="0D0A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2" name="Freeform 989">
                <a:extLst>
                  <a:ext uri="{FF2B5EF4-FFF2-40B4-BE49-F238E27FC236}">
                    <a16:creationId xmlns:a16="http://schemas.microsoft.com/office/drawing/2014/main" id="{D772ED4A-AC58-4FEA-88AB-A85941B0913C}"/>
                  </a:ext>
                </a:extLst>
              </p:cNvPr>
              <p:cNvSpPr>
                <a:spLocks/>
              </p:cNvSpPr>
              <p:nvPr/>
            </p:nvSpPr>
            <p:spPr bwMode="auto">
              <a:xfrm>
                <a:off x="829" y="438"/>
                <a:ext cx="81" cy="103"/>
              </a:xfrm>
              <a:custGeom>
                <a:avLst/>
                <a:gdLst>
                  <a:gd name="T0" fmla="*/ 10 w 34"/>
                  <a:gd name="T1" fmla="*/ 43 h 43"/>
                  <a:gd name="T2" fmla="*/ 1 w 34"/>
                  <a:gd name="T3" fmla="*/ 38 h 43"/>
                  <a:gd name="T4" fmla="*/ 1 w 34"/>
                  <a:gd name="T5" fmla="*/ 38 h 43"/>
                  <a:gd name="T6" fmla="*/ 24 w 34"/>
                  <a:gd name="T7" fmla="*/ 31 h 43"/>
                  <a:gd name="T8" fmla="*/ 27 w 34"/>
                  <a:gd name="T9" fmla="*/ 0 h 43"/>
                  <a:gd name="T10" fmla="*/ 33 w 34"/>
                  <a:gd name="T11" fmla="*/ 11 h 43"/>
                  <a:gd name="T12" fmla="*/ 29 w 34"/>
                  <a:gd name="T13" fmla="*/ 34 h 43"/>
                  <a:gd name="T14" fmla="*/ 15 w 34"/>
                  <a:gd name="T15" fmla="*/ 43 h 43"/>
                  <a:gd name="T16" fmla="*/ 10 w 34"/>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43">
                    <a:moveTo>
                      <a:pt x="10" y="43"/>
                    </a:moveTo>
                    <a:cubicBezTo>
                      <a:pt x="7" y="42"/>
                      <a:pt x="4" y="40"/>
                      <a:pt x="1" y="38"/>
                    </a:cubicBezTo>
                    <a:cubicBezTo>
                      <a:pt x="1" y="38"/>
                      <a:pt x="0" y="38"/>
                      <a:pt x="1" y="38"/>
                    </a:cubicBezTo>
                    <a:cubicBezTo>
                      <a:pt x="13" y="42"/>
                      <a:pt x="18" y="37"/>
                      <a:pt x="24" y="31"/>
                    </a:cubicBezTo>
                    <a:cubicBezTo>
                      <a:pt x="29" y="26"/>
                      <a:pt x="32" y="11"/>
                      <a:pt x="27" y="0"/>
                    </a:cubicBezTo>
                    <a:cubicBezTo>
                      <a:pt x="27" y="2"/>
                      <a:pt x="33" y="6"/>
                      <a:pt x="33" y="11"/>
                    </a:cubicBezTo>
                    <a:cubicBezTo>
                      <a:pt x="34" y="20"/>
                      <a:pt x="33" y="28"/>
                      <a:pt x="29" y="34"/>
                    </a:cubicBezTo>
                    <a:cubicBezTo>
                      <a:pt x="26" y="39"/>
                      <a:pt x="20" y="42"/>
                      <a:pt x="15" y="43"/>
                    </a:cubicBezTo>
                    <a:cubicBezTo>
                      <a:pt x="13" y="43"/>
                      <a:pt x="11" y="43"/>
                      <a:pt x="10" y="43"/>
                    </a:cubicBezTo>
                    <a:close/>
                  </a:path>
                </a:pathLst>
              </a:custGeom>
              <a:solidFill>
                <a:srgbClr val="060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3" name="Freeform 990">
                <a:extLst>
                  <a:ext uri="{FF2B5EF4-FFF2-40B4-BE49-F238E27FC236}">
                    <a16:creationId xmlns:a16="http://schemas.microsoft.com/office/drawing/2014/main" id="{C1110476-4F70-4BDC-B70C-0ED4CBEA258A}"/>
                  </a:ext>
                </a:extLst>
              </p:cNvPr>
              <p:cNvSpPr>
                <a:spLocks/>
              </p:cNvSpPr>
              <p:nvPr/>
            </p:nvSpPr>
            <p:spPr bwMode="auto">
              <a:xfrm>
                <a:off x="805" y="412"/>
                <a:ext cx="69" cy="103"/>
              </a:xfrm>
              <a:custGeom>
                <a:avLst/>
                <a:gdLst>
                  <a:gd name="T0" fmla="*/ 14 w 29"/>
                  <a:gd name="T1" fmla="*/ 3 h 43"/>
                  <a:gd name="T2" fmla="*/ 7 w 29"/>
                  <a:gd name="T3" fmla="*/ 7 h 43"/>
                  <a:gd name="T4" fmla="*/ 0 w 29"/>
                  <a:gd name="T5" fmla="*/ 24 h 43"/>
                  <a:gd name="T6" fmla="*/ 8 w 29"/>
                  <a:gd name="T7" fmla="*/ 40 h 43"/>
                  <a:gd name="T8" fmla="*/ 16 w 29"/>
                  <a:gd name="T9" fmla="*/ 43 h 43"/>
                  <a:gd name="T10" fmla="*/ 22 w 29"/>
                  <a:gd name="T11" fmla="*/ 40 h 43"/>
                  <a:gd name="T12" fmla="*/ 27 w 29"/>
                  <a:gd name="T13" fmla="*/ 15 h 43"/>
                  <a:gd name="T14" fmla="*/ 26 w 29"/>
                  <a:gd name="T15" fmla="*/ 2 h 43"/>
                  <a:gd name="T16" fmla="*/ 18 w 29"/>
                  <a:gd name="T17" fmla="*/ 1 h 43"/>
                  <a:gd name="T18" fmla="*/ 7 w 29"/>
                  <a:gd name="T19" fmla="*/ 7 h 43"/>
                  <a:gd name="T20" fmla="*/ 14 w 29"/>
                  <a:gd name="T21" fmla="*/ 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43">
                    <a:moveTo>
                      <a:pt x="14" y="3"/>
                    </a:moveTo>
                    <a:cubicBezTo>
                      <a:pt x="11" y="3"/>
                      <a:pt x="9" y="5"/>
                      <a:pt x="7" y="7"/>
                    </a:cubicBezTo>
                    <a:cubicBezTo>
                      <a:pt x="3" y="12"/>
                      <a:pt x="0" y="18"/>
                      <a:pt x="0" y="24"/>
                    </a:cubicBezTo>
                    <a:cubicBezTo>
                      <a:pt x="0" y="30"/>
                      <a:pt x="3" y="36"/>
                      <a:pt x="8" y="40"/>
                    </a:cubicBezTo>
                    <a:cubicBezTo>
                      <a:pt x="10" y="42"/>
                      <a:pt x="13" y="43"/>
                      <a:pt x="16" y="43"/>
                    </a:cubicBezTo>
                    <a:cubicBezTo>
                      <a:pt x="18" y="43"/>
                      <a:pt x="20" y="41"/>
                      <a:pt x="22" y="40"/>
                    </a:cubicBezTo>
                    <a:cubicBezTo>
                      <a:pt x="29" y="34"/>
                      <a:pt x="27" y="24"/>
                      <a:pt x="27" y="15"/>
                    </a:cubicBezTo>
                    <a:cubicBezTo>
                      <a:pt x="26" y="11"/>
                      <a:pt x="29" y="5"/>
                      <a:pt x="26" y="2"/>
                    </a:cubicBezTo>
                    <a:cubicBezTo>
                      <a:pt x="23" y="0"/>
                      <a:pt x="21" y="0"/>
                      <a:pt x="18" y="1"/>
                    </a:cubicBezTo>
                    <a:cubicBezTo>
                      <a:pt x="14" y="1"/>
                      <a:pt x="10" y="4"/>
                      <a:pt x="7" y="7"/>
                    </a:cubicBezTo>
                    <a:cubicBezTo>
                      <a:pt x="14" y="3"/>
                      <a:pt x="14" y="3"/>
                      <a:pt x="14" y="3"/>
                    </a:cubicBezTo>
                  </a:path>
                </a:pathLst>
              </a:custGeom>
              <a:solidFill>
                <a:srgbClr val="1C15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4" name="Freeform 991">
                <a:extLst>
                  <a:ext uri="{FF2B5EF4-FFF2-40B4-BE49-F238E27FC236}">
                    <a16:creationId xmlns:a16="http://schemas.microsoft.com/office/drawing/2014/main" id="{1CA6F872-148E-4F35-8ECA-B527317325A8}"/>
                  </a:ext>
                </a:extLst>
              </p:cNvPr>
              <p:cNvSpPr>
                <a:spLocks/>
              </p:cNvSpPr>
              <p:nvPr/>
            </p:nvSpPr>
            <p:spPr bwMode="auto">
              <a:xfrm>
                <a:off x="807" y="422"/>
                <a:ext cx="55" cy="83"/>
              </a:xfrm>
              <a:custGeom>
                <a:avLst/>
                <a:gdLst>
                  <a:gd name="T0" fmla="*/ 11 w 23"/>
                  <a:gd name="T1" fmla="*/ 2 h 35"/>
                  <a:gd name="T2" fmla="*/ 5 w 23"/>
                  <a:gd name="T3" fmla="*/ 6 h 35"/>
                  <a:gd name="T4" fmla="*/ 0 w 23"/>
                  <a:gd name="T5" fmla="*/ 19 h 35"/>
                  <a:gd name="T6" fmla="*/ 6 w 23"/>
                  <a:gd name="T7" fmla="*/ 32 h 35"/>
                  <a:gd name="T8" fmla="*/ 12 w 23"/>
                  <a:gd name="T9" fmla="*/ 35 h 35"/>
                  <a:gd name="T10" fmla="*/ 17 w 23"/>
                  <a:gd name="T11" fmla="*/ 32 h 35"/>
                  <a:gd name="T12" fmla="*/ 21 w 23"/>
                  <a:gd name="T13" fmla="*/ 13 h 35"/>
                  <a:gd name="T14" fmla="*/ 19 w 23"/>
                  <a:gd name="T15" fmla="*/ 2 h 35"/>
                  <a:gd name="T16" fmla="*/ 14 w 23"/>
                  <a:gd name="T17" fmla="*/ 0 h 35"/>
                  <a:gd name="T18" fmla="*/ 5 w 23"/>
                  <a:gd name="T19" fmla="*/ 6 h 35"/>
                  <a:gd name="T20" fmla="*/ 11 w 23"/>
                  <a:gd name="T21"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35">
                    <a:moveTo>
                      <a:pt x="11" y="2"/>
                    </a:moveTo>
                    <a:cubicBezTo>
                      <a:pt x="9" y="2"/>
                      <a:pt x="7" y="4"/>
                      <a:pt x="5" y="6"/>
                    </a:cubicBezTo>
                    <a:cubicBezTo>
                      <a:pt x="2" y="9"/>
                      <a:pt x="0" y="14"/>
                      <a:pt x="0" y="19"/>
                    </a:cubicBezTo>
                    <a:cubicBezTo>
                      <a:pt x="0" y="24"/>
                      <a:pt x="2" y="29"/>
                      <a:pt x="6" y="32"/>
                    </a:cubicBezTo>
                    <a:cubicBezTo>
                      <a:pt x="8" y="34"/>
                      <a:pt x="10" y="35"/>
                      <a:pt x="12" y="35"/>
                    </a:cubicBezTo>
                    <a:cubicBezTo>
                      <a:pt x="14" y="34"/>
                      <a:pt x="16" y="33"/>
                      <a:pt x="17" y="32"/>
                    </a:cubicBezTo>
                    <a:cubicBezTo>
                      <a:pt x="23" y="27"/>
                      <a:pt x="21" y="20"/>
                      <a:pt x="21" y="13"/>
                    </a:cubicBezTo>
                    <a:cubicBezTo>
                      <a:pt x="20" y="9"/>
                      <a:pt x="21" y="4"/>
                      <a:pt x="19" y="2"/>
                    </a:cubicBezTo>
                    <a:cubicBezTo>
                      <a:pt x="17" y="0"/>
                      <a:pt x="17" y="0"/>
                      <a:pt x="14" y="0"/>
                    </a:cubicBezTo>
                    <a:cubicBezTo>
                      <a:pt x="11" y="1"/>
                      <a:pt x="8" y="3"/>
                      <a:pt x="5" y="6"/>
                    </a:cubicBezTo>
                    <a:cubicBezTo>
                      <a:pt x="11" y="2"/>
                      <a:pt x="11" y="2"/>
                      <a:pt x="11" y="2"/>
                    </a:cubicBezTo>
                  </a:path>
                </a:pathLst>
              </a:custGeom>
              <a:solidFill>
                <a:srgbClr val="1E17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5" name="Freeform 992">
                <a:extLst>
                  <a:ext uri="{FF2B5EF4-FFF2-40B4-BE49-F238E27FC236}">
                    <a16:creationId xmlns:a16="http://schemas.microsoft.com/office/drawing/2014/main" id="{14B47AB3-016C-47F7-9A20-E36E5B970EAB}"/>
                  </a:ext>
                </a:extLst>
              </p:cNvPr>
              <p:cNvSpPr>
                <a:spLocks/>
              </p:cNvSpPr>
              <p:nvPr/>
            </p:nvSpPr>
            <p:spPr bwMode="auto">
              <a:xfrm>
                <a:off x="810" y="429"/>
                <a:ext cx="31" cy="60"/>
              </a:xfrm>
              <a:custGeom>
                <a:avLst/>
                <a:gdLst>
                  <a:gd name="T0" fmla="*/ 13 w 13"/>
                  <a:gd name="T1" fmla="*/ 0 h 25"/>
                  <a:gd name="T2" fmla="*/ 1 w 13"/>
                  <a:gd name="T3" fmla="*/ 18 h 25"/>
                  <a:gd name="T4" fmla="*/ 3 w 13"/>
                  <a:gd name="T5" fmla="*/ 23 h 25"/>
                  <a:gd name="T6" fmla="*/ 7 w 13"/>
                  <a:gd name="T7" fmla="*/ 25 h 25"/>
                  <a:gd name="T8" fmla="*/ 8 w 13"/>
                  <a:gd name="T9" fmla="*/ 25 h 25"/>
                  <a:gd name="T10" fmla="*/ 8 w 13"/>
                  <a:gd name="T11" fmla="*/ 24 h 25"/>
                  <a:gd name="T12" fmla="*/ 8 w 13"/>
                  <a:gd name="T13" fmla="*/ 18 h 25"/>
                  <a:gd name="T14" fmla="*/ 8 w 13"/>
                  <a:gd name="T15" fmla="*/ 10 h 25"/>
                  <a:gd name="T16" fmla="*/ 12 w 13"/>
                  <a:gd name="T17" fmla="*/ 5 h 25"/>
                  <a:gd name="T18" fmla="*/ 13 w 13"/>
                  <a:gd name="T19" fmla="*/ 0 h 25"/>
                  <a:gd name="T20" fmla="*/ 13 w 13"/>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5">
                    <a:moveTo>
                      <a:pt x="13" y="0"/>
                    </a:moveTo>
                    <a:cubicBezTo>
                      <a:pt x="3" y="2"/>
                      <a:pt x="0" y="12"/>
                      <a:pt x="1" y="18"/>
                    </a:cubicBezTo>
                    <a:cubicBezTo>
                      <a:pt x="1" y="20"/>
                      <a:pt x="2" y="22"/>
                      <a:pt x="3" y="23"/>
                    </a:cubicBezTo>
                    <a:cubicBezTo>
                      <a:pt x="4" y="24"/>
                      <a:pt x="5" y="25"/>
                      <a:pt x="7" y="25"/>
                    </a:cubicBezTo>
                    <a:cubicBezTo>
                      <a:pt x="8" y="25"/>
                      <a:pt x="8" y="25"/>
                      <a:pt x="8" y="25"/>
                    </a:cubicBezTo>
                    <a:cubicBezTo>
                      <a:pt x="8" y="24"/>
                      <a:pt x="8" y="24"/>
                      <a:pt x="8" y="24"/>
                    </a:cubicBezTo>
                    <a:cubicBezTo>
                      <a:pt x="9" y="22"/>
                      <a:pt x="8" y="20"/>
                      <a:pt x="8" y="18"/>
                    </a:cubicBezTo>
                    <a:cubicBezTo>
                      <a:pt x="7" y="16"/>
                      <a:pt x="7" y="13"/>
                      <a:pt x="8" y="10"/>
                    </a:cubicBezTo>
                    <a:cubicBezTo>
                      <a:pt x="9" y="8"/>
                      <a:pt x="10" y="7"/>
                      <a:pt x="12" y="5"/>
                    </a:cubicBezTo>
                    <a:cubicBezTo>
                      <a:pt x="13" y="4"/>
                      <a:pt x="13" y="2"/>
                      <a:pt x="13" y="0"/>
                    </a:cubicBezTo>
                    <a:cubicBezTo>
                      <a:pt x="13" y="0"/>
                      <a:pt x="13" y="0"/>
                      <a:pt x="13" y="0"/>
                    </a:cubicBezTo>
                  </a:path>
                </a:pathLst>
              </a:custGeom>
              <a:solidFill>
                <a:srgbClr val="271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6" name="Freeform 993">
                <a:extLst>
                  <a:ext uri="{FF2B5EF4-FFF2-40B4-BE49-F238E27FC236}">
                    <a16:creationId xmlns:a16="http://schemas.microsoft.com/office/drawing/2014/main" id="{61343B57-0DB1-435E-8D34-49237B4981A4}"/>
                  </a:ext>
                </a:extLst>
              </p:cNvPr>
              <p:cNvSpPr>
                <a:spLocks/>
              </p:cNvSpPr>
              <p:nvPr/>
            </p:nvSpPr>
            <p:spPr bwMode="auto">
              <a:xfrm>
                <a:off x="817" y="431"/>
                <a:ext cx="17" cy="22"/>
              </a:xfrm>
              <a:custGeom>
                <a:avLst/>
                <a:gdLst>
                  <a:gd name="T0" fmla="*/ 7 w 7"/>
                  <a:gd name="T1" fmla="*/ 0 h 9"/>
                  <a:gd name="T2" fmla="*/ 1 w 7"/>
                  <a:gd name="T3" fmla="*/ 4 h 9"/>
                  <a:gd name="T4" fmla="*/ 0 w 7"/>
                  <a:gd name="T5" fmla="*/ 8 h 9"/>
                  <a:gd name="T6" fmla="*/ 0 w 7"/>
                  <a:gd name="T7" fmla="*/ 8 h 9"/>
                  <a:gd name="T8" fmla="*/ 1 w 7"/>
                  <a:gd name="T9" fmla="*/ 9 h 9"/>
                  <a:gd name="T10" fmla="*/ 2 w 7"/>
                  <a:gd name="T11" fmla="*/ 8 h 9"/>
                  <a:gd name="T12" fmla="*/ 5 w 7"/>
                  <a:gd name="T13" fmla="*/ 3 h 9"/>
                  <a:gd name="T14" fmla="*/ 7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7" y="0"/>
                    </a:moveTo>
                    <a:cubicBezTo>
                      <a:pt x="5" y="1"/>
                      <a:pt x="3" y="2"/>
                      <a:pt x="1" y="4"/>
                    </a:cubicBezTo>
                    <a:cubicBezTo>
                      <a:pt x="1" y="5"/>
                      <a:pt x="0" y="7"/>
                      <a:pt x="0" y="8"/>
                    </a:cubicBezTo>
                    <a:cubicBezTo>
                      <a:pt x="0" y="8"/>
                      <a:pt x="0" y="8"/>
                      <a:pt x="0" y="8"/>
                    </a:cubicBezTo>
                    <a:cubicBezTo>
                      <a:pt x="1" y="9"/>
                      <a:pt x="1" y="9"/>
                      <a:pt x="1" y="9"/>
                    </a:cubicBezTo>
                    <a:cubicBezTo>
                      <a:pt x="2" y="8"/>
                      <a:pt x="2" y="8"/>
                      <a:pt x="2" y="8"/>
                    </a:cubicBezTo>
                    <a:cubicBezTo>
                      <a:pt x="3" y="7"/>
                      <a:pt x="4" y="5"/>
                      <a:pt x="5" y="3"/>
                    </a:cubicBezTo>
                    <a:cubicBezTo>
                      <a:pt x="5" y="2"/>
                      <a:pt x="7" y="1"/>
                      <a:pt x="7" y="0"/>
                    </a:cubicBezTo>
                  </a:path>
                </a:pathLst>
              </a:custGeom>
              <a:solidFill>
                <a:srgbClr val="6A5D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7" name="Freeform 994">
                <a:extLst>
                  <a:ext uri="{FF2B5EF4-FFF2-40B4-BE49-F238E27FC236}">
                    <a16:creationId xmlns:a16="http://schemas.microsoft.com/office/drawing/2014/main" id="{34547289-B8EB-4C35-A20D-EFCA271961A8}"/>
                  </a:ext>
                </a:extLst>
              </p:cNvPr>
              <p:cNvSpPr>
                <a:spLocks/>
              </p:cNvSpPr>
              <p:nvPr/>
            </p:nvSpPr>
            <p:spPr bwMode="auto">
              <a:xfrm>
                <a:off x="812" y="455"/>
                <a:ext cx="10" cy="27"/>
              </a:xfrm>
              <a:custGeom>
                <a:avLst/>
                <a:gdLst>
                  <a:gd name="T0" fmla="*/ 2 w 4"/>
                  <a:gd name="T1" fmla="*/ 0 h 11"/>
                  <a:gd name="T2" fmla="*/ 1 w 4"/>
                  <a:gd name="T3" fmla="*/ 9 h 11"/>
                  <a:gd name="T4" fmla="*/ 3 w 4"/>
                  <a:gd name="T5" fmla="*/ 11 h 11"/>
                  <a:gd name="T6" fmla="*/ 2 w 4"/>
                  <a:gd name="T7" fmla="*/ 4 h 11"/>
                  <a:gd name="T8" fmla="*/ 2 w 4"/>
                  <a:gd name="T9" fmla="*/ 0 h 11"/>
                </a:gdLst>
                <a:ahLst/>
                <a:cxnLst>
                  <a:cxn ang="0">
                    <a:pos x="T0" y="T1"/>
                  </a:cxn>
                  <a:cxn ang="0">
                    <a:pos x="T2" y="T3"/>
                  </a:cxn>
                  <a:cxn ang="0">
                    <a:pos x="T4" y="T5"/>
                  </a:cxn>
                  <a:cxn ang="0">
                    <a:pos x="T6" y="T7"/>
                  </a:cxn>
                  <a:cxn ang="0">
                    <a:pos x="T8" y="T9"/>
                  </a:cxn>
                </a:cxnLst>
                <a:rect l="0" t="0" r="r" b="b"/>
                <a:pathLst>
                  <a:path w="4" h="11">
                    <a:moveTo>
                      <a:pt x="2" y="0"/>
                    </a:moveTo>
                    <a:cubicBezTo>
                      <a:pt x="0" y="3"/>
                      <a:pt x="0" y="6"/>
                      <a:pt x="1" y="9"/>
                    </a:cubicBezTo>
                    <a:cubicBezTo>
                      <a:pt x="2" y="10"/>
                      <a:pt x="2" y="10"/>
                      <a:pt x="3" y="11"/>
                    </a:cubicBezTo>
                    <a:cubicBezTo>
                      <a:pt x="4" y="8"/>
                      <a:pt x="3" y="6"/>
                      <a:pt x="2" y="4"/>
                    </a:cubicBezTo>
                    <a:cubicBezTo>
                      <a:pt x="2" y="2"/>
                      <a:pt x="2" y="1"/>
                      <a:pt x="2" y="0"/>
                    </a:cubicBezTo>
                  </a:path>
                </a:pathLst>
              </a:custGeom>
              <a:solidFill>
                <a:srgbClr val="6A5D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8" name="Freeform 995">
                <a:extLst>
                  <a:ext uri="{FF2B5EF4-FFF2-40B4-BE49-F238E27FC236}">
                    <a16:creationId xmlns:a16="http://schemas.microsoft.com/office/drawing/2014/main" id="{9BAB3B04-A552-490D-9001-158DEC331D09}"/>
                  </a:ext>
                </a:extLst>
              </p:cNvPr>
              <p:cNvSpPr>
                <a:spLocks/>
              </p:cNvSpPr>
              <p:nvPr/>
            </p:nvSpPr>
            <p:spPr bwMode="auto">
              <a:xfrm>
                <a:off x="865" y="489"/>
                <a:ext cx="40" cy="47"/>
              </a:xfrm>
              <a:custGeom>
                <a:avLst/>
                <a:gdLst>
                  <a:gd name="T0" fmla="*/ 17 w 17"/>
                  <a:gd name="T1" fmla="*/ 0 h 20"/>
                  <a:gd name="T2" fmla="*/ 14 w 17"/>
                  <a:gd name="T3" fmla="*/ 7 h 20"/>
                  <a:gd name="T4" fmla="*/ 1 w 17"/>
                  <a:gd name="T5" fmla="*/ 19 h 20"/>
                  <a:gd name="T6" fmla="*/ 1 w 17"/>
                  <a:gd name="T7" fmla="*/ 19 h 20"/>
                  <a:gd name="T8" fmla="*/ 7 w 17"/>
                  <a:gd name="T9" fmla="*/ 18 h 20"/>
                  <a:gd name="T10" fmla="*/ 14 w 17"/>
                  <a:gd name="T11" fmla="*/ 10 h 20"/>
                  <a:gd name="T12" fmla="*/ 17 w 17"/>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7" h="20">
                    <a:moveTo>
                      <a:pt x="17" y="0"/>
                    </a:moveTo>
                    <a:cubicBezTo>
                      <a:pt x="17" y="1"/>
                      <a:pt x="15" y="5"/>
                      <a:pt x="14" y="7"/>
                    </a:cubicBezTo>
                    <a:cubicBezTo>
                      <a:pt x="12" y="11"/>
                      <a:pt x="8" y="18"/>
                      <a:pt x="1" y="19"/>
                    </a:cubicBezTo>
                    <a:cubicBezTo>
                      <a:pt x="1" y="20"/>
                      <a:pt x="0" y="19"/>
                      <a:pt x="1" y="19"/>
                    </a:cubicBezTo>
                    <a:cubicBezTo>
                      <a:pt x="1" y="19"/>
                      <a:pt x="5" y="19"/>
                      <a:pt x="7" y="18"/>
                    </a:cubicBezTo>
                    <a:cubicBezTo>
                      <a:pt x="11" y="16"/>
                      <a:pt x="12" y="13"/>
                      <a:pt x="14" y="10"/>
                    </a:cubicBezTo>
                    <a:cubicBezTo>
                      <a:pt x="16" y="8"/>
                      <a:pt x="17" y="4"/>
                      <a:pt x="1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9" name="Freeform 996">
                <a:extLst>
                  <a:ext uri="{FF2B5EF4-FFF2-40B4-BE49-F238E27FC236}">
                    <a16:creationId xmlns:a16="http://schemas.microsoft.com/office/drawing/2014/main" id="{D3805504-FF88-47FA-AB3E-E10EC792AFC1}"/>
                  </a:ext>
                </a:extLst>
              </p:cNvPr>
              <p:cNvSpPr>
                <a:spLocks/>
              </p:cNvSpPr>
              <p:nvPr/>
            </p:nvSpPr>
            <p:spPr bwMode="auto">
              <a:xfrm>
                <a:off x="865" y="493"/>
                <a:ext cx="231" cy="208"/>
              </a:xfrm>
              <a:custGeom>
                <a:avLst/>
                <a:gdLst>
                  <a:gd name="T0" fmla="*/ 0 w 97"/>
                  <a:gd name="T1" fmla="*/ 87 h 87"/>
                  <a:gd name="T2" fmla="*/ 25 w 97"/>
                  <a:gd name="T3" fmla="*/ 65 h 87"/>
                  <a:gd name="T4" fmla="*/ 87 w 97"/>
                  <a:gd name="T5" fmla="*/ 5 h 87"/>
                  <a:gd name="T6" fmla="*/ 93 w 97"/>
                  <a:gd name="T7" fmla="*/ 1 h 87"/>
                  <a:gd name="T8" fmla="*/ 95 w 97"/>
                  <a:gd name="T9" fmla="*/ 3 h 87"/>
                  <a:gd name="T10" fmla="*/ 64 w 97"/>
                  <a:gd name="T11" fmla="*/ 62 h 87"/>
                  <a:gd name="T12" fmla="*/ 40 w 97"/>
                  <a:gd name="T13" fmla="*/ 72 h 87"/>
                  <a:gd name="T14" fmla="*/ 0 w 97"/>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87">
                    <a:moveTo>
                      <a:pt x="0" y="87"/>
                    </a:moveTo>
                    <a:cubicBezTo>
                      <a:pt x="5" y="78"/>
                      <a:pt x="15" y="71"/>
                      <a:pt x="25" y="65"/>
                    </a:cubicBezTo>
                    <a:cubicBezTo>
                      <a:pt x="50" y="49"/>
                      <a:pt x="76" y="31"/>
                      <a:pt x="87" y="5"/>
                    </a:cubicBezTo>
                    <a:cubicBezTo>
                      <a:pt x="88" y="3"/>
                      <a:pt x="90" y="0"/>
                      <a:pt x="93" y="1"/>
                    </a:cubicBezTo>
                    <a:cubicBezTo>
                      <a:pt x="94" y="2"/>
                      <a:pt x="95" y="2"/>
                      <a:pt x="95" y="3"/>
                    </a:cubicBezTo>
                    <a:cubicBezTo>
                      <a:pt x="97" y="24"/>
                      <a:pt x="87" y="52"/>
                      <a:pt x="64" y="62"/>
                    </a:cubicBezTo>
                    <a:cubicBezTo>
                      <a:pt x="54" y="67"/>
                      <a:pt x="51" y="70"/>
                      <a:pt x="40" y="72"/>
                    </a:cubicBezTo>
                    <a:cubicBezTo>
                      <a:pt x="26" y="76"/>
                      <a:pt x="12" y="80"/>
                      <a:pt x="0" y="87"/>
                    </a:cubicBezTo>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0" name="Freeform 997">
                <a:extLst>
                  <a:ext uri="{FF2B5EF4-FFF2-40B4-BE49-F238E27FC236}">
                    <a16:creationId xmlns:a16="http://schemas.microsoft.com/office/drawing/2014/main" id="{A359564D-3E2D-4072-A9BA-2E47431C6EC0}"/>
                  </a:ext>
                </a:extLst>
              </p:cNvPr>
              <p:cNvSpPr>
                <a:spLocks/>
              </p:cNvSpPr>
              <p:nvPr/>
            </p:nvSpPr>
            <p:spPr bwMode="auto">
              <a:xfrm>
                <a:off x="865" y="493"/>
                <a:ext cx="231" cy="208"/>
              </a:xfrm>
              <a:custGeom>
                <a:avLst/>
                <a:gdLst>
                  <a:gd name="T0" fmla="*/ 0 w 97"/>
                  <a:gd name="T1" fmla="*/ 87 h 87"/>
                  <a:gd name="T2" fmla="*/ 25 w 97"/>
                  <a:gd name="T3" fmla="*/ 65 h 87"/>
                  <a:gd name="T4" fmla="*/ 87 w 97"/>
                  <a:gd name="T5" fmla="*/ 5 h 87"/>
                  <a:gd name="T6" fmla="*/ 93 w 97"/>
                  <a:gd name="T7" fmla="*/ 1 h 87"/>
                  <a:gd name="T8" fmla="*/ 95 w 97"/>
                  <a:gd name="T9" fmla="*/ 3 h 87"/>
                  <a:gd name="T10" fmla="*/ 64 w 97"/>
                  <a:gd name="T11" fmla="*/ 62 h 87"/>
                  <a:gd name="T12" fmla="*/ 40 w 97"/>
                  <a:gd name="T13" fmla="*/ 72 h 87"/>
                  <a:gd name="T14" fmla="*/ 0 w 97"/>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87">
                    <a:moveTo>
                      <a:pt x="0" y="87"/>
                    </a:moveTo>
                    <a:cubicBezTo>
                      <a:pt x="5" y="78"/>
                      <a:pt x="15" y="71"/>
                      <a:pt x="25" y="65"/>
                    </a:cubicBezTo>
                    <a:cubicBezTo>
                      <a:pt x="50" y="49"/>
                      <a:pt x="76" y="31"/>
                      <a:pt x="87" y="5"/>
                    </a:cubicBezTo>
                    <a:cubicBezTo>
                      <a:pt x="88" y="3"/>
                      <a:pt x="90" y="0"/>
                      <a:pt x="93" y="1"/>
                    </a:cubicBezTo>
                    <a:cubicBezTo>
                      <a:pt x="94" y="2"/>
                      <a:pt x="95" y="2"/>
                      <a:pt x="95" y="3"/>
                    </a:cubicBezTo>
                    <a:cubicBezTo>
                      <a:pt x="97" y="24"/>
                      <a:pt x="87" y="52"/>
                      <a:pt x="64" y="62"/>
                    </a:cubicBezTo>
                    <a:cubicBezTo>
                      <a:pt x="54" y="67"/>
                      <a:pt x="51" y="70"/>
                      <a:pt x="40" y="72"/>
                    </a:cubicBezTo>
                    <a:cubicBezTo>
                      <a:pt x="26" y="76"/>
                      <a:pt x="12" y="80"/>
                      <a:pt x="0" y="87"/>
                    </a:cubicBezTo>
                  </a:path>
                </a:pathLst>
              </a:custGeom>
              <a:solidFill>
                <a:srgbClr val="6D84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1" name="Freeform 998">
                <a:extLst>
                  <a:ext uri="{FF2B5EF4-FFF2-40B4-BE49-F238E27FC236}">
                    <a16:creationId xmlns:a16="http://schemas.microsoft.com/office/drawing/2014/main" id="{909C37B3-759C-4372-9E3E-45BA8268CCCA}"/>
                  </a:ext>
                </a:extLst>
              </p:cNvPr>
              <p:cNvSpPr>
                <a:spLocks/>
              </p:cNvSpPr>
              <p:nvPr/>
            </p:nvSpPr>
            <p:spPr bwMode="auto">
              <a:xfrm>
                <a:off x="893" y="496"/>
                <a:ext cx="193" cy="174"/>
              </a:xfrm>
              <a:custGeom>
                <a:avLst/>
                <a:gdLst>
                  <a:gd name="T0" fmla="*/ 78 w 81"/>
                  <a:gd name="T1" fmla="*/ 16 h 73"/>
                  <a:gd name="T2" fmla="*/ 79 w 81"/>
                  <a:gd name="T3" fmla="*/ 0 h 73"/>
                  <a:gd name="T4" fmla="*/ 75 w 81"/>
                  <a:gd name="T5" fmla="*/ 4 h 73"/>
                  <a:gd name="T6" fmla="*/ 13 w 81"/>
                  <a:gd name="T7" fmla="*/ 64 h 73"/>
                  <a:gd name="T8" fmla="*/ 0 w 81"/>
                  <a:gd name="T9" fmla="*/ 73 h 73"/>
                  <a:gd name="T10" fmla="*/ 26 w 81"/>
                  <a:gd name="T11" fmla="*/ 62 h 73"/>
                  <a:gd name="T12" fmla="*/ 38 w 81"/>
                  <a:gd name="T13" fmla="*/ 57 h 73"/>
                  <a:gd name="T14" fmla="*/ 49 w 81"/>
                  <a:gd name="T15" fmla="*/ 50 h 73"/>
                  <a:gd name="T16" fmla="*/ 73 w 81"/>
                  <a:gd name="T17" fmla="*/ 28 h 73"/>
                  <a:gd name="T18" fmla="*/ 78 w 81"/>
                  <a:gd name="T19"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73">
                    <a:moveTo>
                      <a:pt x="78" y="16"/>
                    </a:moveTo>
                    <a:cubicBezTo>
                      <a:pt x="80" y="11"/>
                      <a:pt x="81" y="5"/>
                      <a:pt x="79" y="0"/>
                    </a:cubicBezTo>
                    <a:cubicBezTo>
                      <a:pt x="77" y="1"/>
                      <a:pt x="76" y="2"/>
                      <a:pt x="75" y="4"/>
                    </a:cubicBezTo>
                    <a:cubicBezTo>
                      <a:pt x="64" y="30"/>
                      <a:pt x="38" y="48"/>
                      <a:pt x="13" y="64"/>
                    </a:cubicBezTo>
                    <a:cubicBezTo>
                      <a:pt x="8" y="67"/>
                      <a:pt x="4" y="70"/>
                      <a:pt x="0" y="73"/>
                    </a:cubicBezTo>
                    <a:cubicBezTo>
                      <a:pt x="9" y="69"/>
                      <a:pt x="18" y="66"/>
                      <a:pt x="26" y="62"/>
                    </a:cubicBezTo>
                    <a:cubicBezTo>
                      <a:pt x="30" y="60"/>
                      <a:pt x="34" y="59"/>
                      <a:pt x="38" y="57"/>
                    </a:cubicBezTo>
                    <a:cubicBezTo>
                      <a:pt x="42" y="55"/>
                      <a:pt x="45" y="52"/>
                      <a:pt x="49" y="50"/>
                    </a:cubicBezTo>
                    <a:cubicBezTo>
                      <a:pt x="58" y="44"/>
                      <a:pt x="68" y="37"/>
                      <a:pt x="73" y="28"/>
                    </a:cubicBezTo>
                    <a:cubicBezTo>
                      <a:pt x="75" y="24"/>
                      <a:pt x="77" y="20"/>
                      <a:pt x="78" y="16"/>
                    </a:cubicBezTo>
                  </a:path>
                </a:pathLst>
              </a:custGeom>
              <a:solidFill>
                <a:srgbClr val="657F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2" name="Freeform 999">
                <a:extLst>
                  <a:ext uri="{FF2B5EF4-FFF2-40B4-BE49-F238E27FC236}">
                    <a16:creationId xmlns:a16="http://schemas.microsoft.com/office/drawing/2014/main" id="{5B3C8E33-429A-4989-899E-F2A1BAC83802}"/>
                  </a:ext>
                </a:extLst>
              </p:cNvPr>
              <p:cNvSpPr>
                <a:spLocks/>
              </p:cNvSpPr>
              <p:nvPr/>
            </p:nvSpPr>
            <p:spPr bwMode="auto">
              <a:xfrm>
                <a:off x="865" y="699"/>
                <a:ext cx="2" cy="2"/>
              </a:xfrm>
              <a:custGeom>
                <a:avLst/>
                <a:gdLst>
                  <a:gd name="T0" fmla="*/ 0 w 2"/>
                  <a:gd name="T1" fmla="*/ 0 h 2"/>
                  <a:gd name="T2" fmla="*/ 2 w 2"/>
                  <a:gd name="T3" fmla="*/ 0 h 2"/>
                  <a:gd name="T4" fmla="*/ 0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2" y="0"/>
                    </a:lnTo>
                    <a:lnTo>
                      <a:pt x="0" y="2"/>
                    </a:lnTo>
                    <a:lnTo>
                      <a:pt x="0" y="0"/>
                    </a:ln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3" name="Freeform 1000">
                <a:extLst>
                  <a:ext uri="{FF2B5EF4-FFF2-40B4-BE49-F238E27FC236}">
                    <a16:creationId xmlns:a16="http://schemas.microsoft.com/office/drawing/2014/main" id="{F3C668F2-8DBC-4605-86EB-E6ACD66EFA39}"/>
                  </a:ext>
                </a:extLst>
              </p:cNvPr>
              <p:cNvSpPr>
                <a:spLocks/>
              </p:cNvSpPr>
              <p:nvPr/>
            </p:nvSpPr>
            <p:spPr bwMode="auto">
              <a:xfrm>
                <a:off x="867" y="498"/>
                <a:ext cx="212" cy="201"/>
              </a:xfrm>
              <a:custGeom>
                <a:avLst/>
                <a:gdLst>
                  <a:gd name="T0" fmla="*/ 65 w 89"/>
                  <a:gd name="T1" fmla="*/ 37 h 84"/>
                  <a:gd name="T2" fmla="*/ 21 w 89"/>
                  <a:gd name="T3" fmla="*/ 66 h 84"/>
                  <a:gd name="T4" fmla="*/ 0 w 89"/>
                  <a:gd name="T5" fmla="*/ 84 h 84"/>
                  <a:gd name="T6" fmla="*/ 63 w 89"/>
                  <a:gd name="T7" fmla="*/ 40 h 84"/>
                  <a:gd name="T8" fmla="*/ 73 w 89"/>
                  <a:gd name="T9" fmla="*/ 33 h 84"/>
                  <a:gd name="T10" fmla="*/ 88 w 89"/>
                  <a:gd name="T11" fmla="*/ 0 h 84"/>
                  <a:gd name="T12" fmla="*/ 85 w 89"/>
                  <a:gd name="T13" fmla="*/ 13 h 84"/>
                  <a:gd name="T14" fmla="*/ 65 w 89"/>
                  <a:gd name="T15" fmla="*/ 37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84">
                    <a:moveTo>
                      <a:pt x="65" y="37"/>
                    </a:moveTo>
                    <a:cubicBezTo>
                      <a:pt x="52" y="48"/>
                      <a:pt x="35" y="57"/>
                      <a:pt x="21" y="66"/>
                    </a:cubicBezTo>
                    <a:cubicBezTo>
                      <a:pt x="14" y="71"/>
                      <a:pt x="5" y="77"/>
                      <a:pt x="0" y="84"/>
                    </a:cubicBezTo>
                    <a:cubicBezTo>
                      <a:pt x="12" y="72"/>
                      <a:pt x="45" y="53"/>
                      <a:pt x="63" y="40"/>
                    </a:cubicBezTo>
                    <a:cubicBezTo>
                      <a:pt x="66" y="38"/>
                      <a:pt x="70" y="35"/>
                      <a:pt x="73" y="33"/>
                    </a:cubicBezTo>
                    <a:cubicBezTo>
                      <a:pt x="83" y="24"/>
                      <a:pt x="89" y="13"/>
                      <a:pt x="88" y="0"/>
                    </a:cubicBezTo>
                    <a:cubicBezTo>
                      <a:pt x="88" y="5"/>
                      <a:pt x="87" y="9"/>
                      <a:pt x="85" y="13"/>
                    </a:cubicBezTo>
                    <a:cubicBezTo>
                      <a:pt x="81" y="23"/>
                      <a:pt x="73" y="30"/>
                      <a:pt x="65" y="37"/>
                    </a:cubicBezTo>
                  </a:path>
                </a:pathLst>
              </a:custGeom>
              <a:solidFill>
                <a:srgbClr val="718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4" name="Freeform 1001">
                <a:extLst>
                  <a:ext uri="{FF2B5EF4-FFF2-40B4-BE49-F238E27FC236}">
                    <a16:creationId xmlns:a16="http://schemas.microsoft.com/office/drawing/2014/main" id="{F156D564-1EFD-4C03-B973-8A321A609C5D}"/>
                  </a:ext>
                </a:extLst>
              </p:cNvPr>
              <p:cNvSpPr>
                <a:spLocks/>
              </p:cNvSpPr>
              <p:nvPr/>
            </p:nvSpPr>
            <p:spPr bwMode="auto">
              <a:xfrm>
                <a:off x="865" y="575"/>
                <a:ext cx="214" cy="124"/>
              </a:xfrm>
              <a:custGeom>
                <a:avLst/>
                <a:gdLst>
                  <a:gd name="T0" fmla="*/ 81 w 90"/>
                  <a:gd name="T1" fmla="*/ 10 h 52"/>
                  <a:gd name="T2" fmla="*/ 41 w 90"/>
                  <a:gd name="T3" fmla="*/ 32 h 52"/>
                  <a:gd name="T4" fmla="*/ 0 w 90"/>
                  <a:gd name="T5" fmla="*/ 52 h 52"/>
                  <a:gd name="T6" fmla="*/ 40 w 90"/>
                  <a:gd name="T7" fmla="*/ 38 h 52"/>
                  <a:gd name="T8" fmla="*/ 64 w 90"/>
                  <a:gd name="T9" fmla="*/ 28 h 52"/>
                  <a:gd name="T10" fmla="*/ 90 w 90"/>
                  <a:gd name="T11" fmla="*/ 0 h 52"/>
                  <a:gd name="T12" fmla="*/ 81 w 90"/>
                  <a:gd name="T13" fmla="*/ 10 h 52"/>
                </a:gdLst>
                <a:ahLst/>
                <a:cxnLst>
                  <a:cxn ang="0">
                    <a:pos x="T0" y="T1"/>
                  </a:cxn>
                  <a:cxn ang="0">
                    <a:pos x="T2" y="T3"/>
                  </a:cxn>
                  <a:cxn ang="0">
                    <a:pos x="T4" y="T5"/>
                  </a:cxn>
                  <a:cxn ang="0">
                    <a:pos x="T6" y="T7"/>
                  </a:cxn>
                  <a:cxn ang="0">
                    <a:pos x="T8" y="T9"/>
                  </a:cxn>
                  <a:cxn ang="0">
                    <a:pos x="T10" y="T11"/>
                  </a:cxn>
                  <a:cxn ang="0">
                    <a:pos x="T12" y="T13"/>
                  </a:cxn>
                </a:cxnLst>
                <a:rect l="0" t="0" r="r" b="b"/>
                <a:pathLst>
                  <a:path w="90" h="52">
                    <a:moveTo>
                      <a:pt x="81" y="10"/>
                    </a:moveTo>
                    <a:cubicBezTo>
                      <a:pt x="70" y="21"/>
                      <a:pt x="56" y="26"/>
                      <a:pt x="41" y="32"/>
                    </a:cubicBezTo>
                    <a:cubicBezTo>
                      <a:pt x="28" y="38"/>
                      <a:pt x="11" y="43"/>
                      <a:pt x="0" y="52"/>
                    </a:cubicBezTo>
                    <a:cubicBezTo>
                      <a:pt x="13" y="46"/>
                      <a:pt x="26" y="42"/>
                      <a:pt x="40" y="38"/>
                    </a:cubicBezTo>
                    <a:cubicBezTo>
                      <a:pt x="51" y="36"/>
                      <a:pt x="54" y="33"/>
                      <a:pt x="64" y="28"/>
                    </a:cubicBezTo>
                    <a:cubicBezTo>
                      <a:pt x="77" y="23"/>
                      <a:pt x="85" y="12"/>
                      <a:pt x="90" y="0"/>
                    </a:cubicBezTo>
                    <a:cubicBezTo>
                      <a:pt x="88" y="4"/>
                      <a:pt x="84" y="7"/>
                      <a:pt x="81" y="10"/>
                    </a:cubicBezTo>
                  </a:path>
                </a:pathLst>
              </a:custGeom>
              <a:solidFill>
                <a:srgbClr val="829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5" name="Freeform 1002">
                <a:extLst>
                  <a:ext uri="{FF2B5EF4-FFF2-40B4-BE49-F238E27FC236}">
                    <a16:creationId xmlns:a16="http://schemas.microsoft.com/office/drawing/2014/main" id="{9D31690C-CB9B-4DE3-96DF-C8D84BE43E9F}"/>
                  </a:ext>
                </a:extLst>
              </p:cNvPr>
              <p:cNvSpPr>
                <a:spLocks/>
              </p:cNvSpPr>
              <p:nvPr/>
            </p:nvSpPr>
            <p:spPr bwMode="auto">
              <a:xfrm>
                <a:off x="888" y="577"/>
                <a:ext cx="191" cy="108"/>
              </a:xfrm>
              <a:custGeom>
                <a:avLst/>
                <a:gdLst>
                  <a:gd name="T0" fmla="*/ 31 w 80"/>
                  <a:gd name="T1" fmla="*/ 29 h 45"/>
                  <a:gd name="T2" fmla="*/ 42 w 80"/>
                  <a:gd name="T3" fmla="*/ 25 h 45"/>
                  <a:gd name="T4" fmla="*/ 80 w 80"/>
                  <a:gd name="T5" fmla="*/ 0 h 45"/>
                  <a:gd name="T6" fmla="*/ 63 w 80"/>
                  <a:gd name="T7" fmla="*/ 20 h 45"/>
                  <a:gd name="T8" fmla="*/ 47 w 80"/>
                  <a:gd name="T9" fmla="*/ 30 h 45"/>
                  <a:gd name="T10" fmla="*/ 0 w 80"/>
                  <a:gd name="T11" fmla="*/ 45 h 45"/>
                  <a:gd name="T12" fmla="*/ 31 w 80"/>
                  <a:gd name="T13" fmla="*/ 29 h 45"/>
                </a:gdLst>
                <a:ahLst/>
                <a:cxnLst>
                  <a:cxn ang="0">
                    <a:pos x="T0" y="T1"/>
                  </a:cxn>
                  <a:cxn ang="0">
                    <a:pos x="T2" y="T3"/>
                  </a:cxn>
                  <a:cxn ang="0">
                    <a:pos x="T4" y="T5"/>
                  </a:cxn>
                  <a:cxn ang="0">
                    <a:pos x="T6" y="T7"/>
                  </a:cxn>
                  <a:cxn ang="0">
                    <a:pos x="T8" y="T9"/>
                  </a:cxn>
                  <a:cxn ang="0">
                    <a:pos x="T10" y="T11"/>
                  </a:cxn>
                  <a:cxn ang="0">
                    <a:pos x="T12" y="T13"/>
                  </a:cxn>
                </a:cxnLst>
                <a:rect l="0" t="0" r="r" b="b"/>
                <a:pathLst>
                  <a:path w="80" h="45">
                    <a:moveTo>
                      <a:pt x="31" y="29"/>
                    </a:moveTo>
                    <a:cubicBezTo>
                      <a:pt x="32" y="29"/>
                      <a:pt x="40" y="26"/>
                      <a:pt x="42" y="25"/>
                    </a:cubicBezTo>
                    <a:cubicBezTo>
                      <a:pt x="66" y="15"/>
                      <a:pt x="74" y="7"/>
                      <a:pt x="80" y="0"/>
                    </a:cubicBezTo>
                    <a:cubicBezTo>
                      <a:pt x="80" y="1"/>
                      <a:pt x="70" y="15"/>
                      <a:pt x="63" y="20"/>
                    </a:cubicBezTo>
                    <a:cubicBezTo>
                      <a:pt x="59" y="23"/>
                      <a:pt x="53" y="27"/>
                      <a:pt x="47" y="30"/>
                    </a:cubicBezTo>
                    <a:cubicBezTo>
                      <a:pt x="37" y="35"/>
                      <a:pt x="13" y="39"/>
                      <a:pt x="0" y="45"/>
                    </a:cubicBezTo>
                    <a:cubicBezTo>
                      <a:pt x="6" y="41"/>
                      <a:pt x="24" y="32"/>
                      <a:pt x="31" y="29"/>
                    </a:cubicBezTo>
                  </a:path>
                </a:pathLst>
              </a:custGeom>
              <a:solidFill>
                <a:srgbClr val="768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6" name="Freeform 1003">
                <a:extLst>
                  <a:ext uri="{FF2B5EF4-FFF2-40B4-BE49-F238E27FC236}">
                    <a16:creationId xmlns:a16="http://schemas.microsoft.com/office/drawing/2014/main" id="{B0B3E286-2101-4B13-8F9E-0764A5B0BEAF}"/>
                  </a:ext>
                </a:extLst>
              </p:cNvPr>
              <p:cNvSpPr>
                <a:spLocks/>
              </p:cNvSpPr>
              <p:nvPr/>
            </p:nvSpPr>
            <p:spPr bwMode="auto">
              <a:xfrm>
                <a:off x="910" y="637"/>
                <a:ext cx="97" cy="38"/>
              </a:xfrm>
              <a:custGeom>
                <a:avLst/>
                <a:gdLst>
                  <a:gd name="T0" fmla="*/ 35 w 41"/>
                  <a:gd name="T1" fmla="*/ 4 h 16"/>
                  <a:gd name="T2" fmla="*/ 18 w 41"/>
                  <a:gd name="T3" fmla="*/ 10 h 16"/>
                  <a:gd name="T4" fmla="*/ 10 w 41"/>
                  <a:gd name="T5" fmla="*/ 12 h 16"/>
                  <a:gd name="T6" fmla="*/ 0 w 41"/>
                  <a:gd name="T7" fmla="*/ 16 h 16"/>
                  <a:gd name="T8" fmla="*/ 15 w 41"/>
                  <a:gd name="T9" fmla="*/ 9 h 16"/>
                  <a:gd name="T10" fmla="*/ 31 w 41"/>
                  <a:gd name="T11" fmla="*/ 4 h 16"/>
                  <a:gd name="T12" fmla="*/ 41 w 41"/>
                  <a:gd name="T13" fmla="*/ 0 h 16"/>
                  <a:gd name="T14" fmla="*/ 35 w 41"/>
                  <a:gd name="T15" fmla="*/ 4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6">
                    <a:moveTo>
                      <a:pt x="35" y="4"/>
                    </a:moveTo>
                    <a:cubicBezTo>
                      <a:pt x="29" y="6"/>
                      <a:pt x="24" y="8"/>
                      <a:pt x="18" y="10"/>
                    </a:cubicBezTo>
                    <a:cubicBezTo>
                      <a:pt x="16" y="10"/>
                      <a:pt x="11" y="12"/>
                      <a:pt x="10" y="12"/>
                    </a:cubicBezTo>
                    <a:cubicBezTo>
                      <a:pt x="8" y="13"/>
                      <a:pt x="2" y="15"/>
                      <a:pt x="0" y="16"/>
                    </a:cubicBezTo>
                    <a:cubicBezTo>
                      <a:pt x="4" y="13"/>
                      <a:pt x="11" y="11"/>
                      <a:pt x="15" y="9"/>
                    </a:cubicBezTo>
                    <a:cubicBezTo>
                      <a:pt x="19" y="7"/>
                      <a:pt x="25" y="6"/>
                      <a:pt x="31" y="4"/>
                    </a:cubicBezTo>
                    <a:cubicBezTo>
                      <a:pt x="35" y="3"/>
                      <a:pt x="38" y="2"/>
                      <a:pt x="41" y="0"/>
                    </a:cubicBezTo>
                    <a:cubicBezTo>
                      <a:pt x="39" y="1"/>
                      <a:pt x="37" y="3"/>
                      <a:pt x="35" y="4"/>
                    </a:cubicBezTo>
                  </a:path>
                </a:pathLst>
              </a:custGeom>
              <a:solidFill>
                <a:srgbClr val="6F8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7" name="Freeform 1004">
                <a:extLst>
                  <a:ext uri="{FF2B5EF4-FFF2-40B4-BE49-F238E27FC236}">
                    <a16:creationId xmlns:a16="http://schemas.microsoft.com/office/drawing/2014/main" id="{67B6DEAC-5439-4111-B107-FF0669643709}"/>
                  </a:ext>
                </a:extLst>
              </p:cNvPr>
              <p:cNvSpPr>
                <a:spLocks/>
              </p:cNvSpPr>
              <p:nvPr/>
            </p:nvSpPr>
            <p:spPr bwMode="auto">
              <a:xfrm>
                <a:off x="1050" y="508"/>
                <a:ext cx="43" cy="112"/>
              </a:xfrm>
              <a:custGeom>
                <a:avLst/>
                <a:gdLst>
                  <a:gd name="T0" fmla="*/ 17 w 18"/>
                  <a:gd name="T1" fmla="*/ 1 h 47"/>
                  <a:gd name="T2" fmla="*/ 0 w 18"/>
                  <a:gd name="T3" fmla="*/ 46 h 47"/>
                  <a:gd name="T4" fmla="*/ 0 w 18"/>
                  <a:gd name="T5" fmla="*/ 47 h 47"/>
                  <a:gd name="T6" fmla="*/ 17 w 18"/>
                  <a:gd name="T7" fmla="*/ 0 h 47"/>
                  <a:gd name="T8" fmla="*/ 17 w 18"/>
                  <a:gd name="T9" fmla="*/ 1 h 47"/>
                </a:gdLst>
                <a:ahLst/>
                <a:cxnLst>
                  <a:cxn ang="0">
                    <a:pos x="T0" y="T1"/>
                  </a:cxn>
                  <a:cxn ang="0">
                    <a:pos x="T2" y="T3"/>
                  </a:cxn>
                  <a:cxn ang="0">
                    <a:pos x="T4" y="T5"/>
                  </a:cxn>
                  <a:cxn ang="0">
                    <a:pos x="T6" y="T7"/>
                  </a:cxn>
                  <a:cxn ang="0">
                    <a:pos x="T8" y="T9"/>
                  </a:cxn>
                </a:cxnLst>
                <a:rect l="0" t="0" r="r" b="b"/>
                <a:pathLst>
                  <a:path w="18" h="47">
                    <a:moveTo>
                      <a:pt x="17" y="1"/>
                    </a:moveTo>
                    <a:cubicBezTo>
                      <a:pt x="17" y="1"/>
                      <a:pt x="18" y="30"/>
                      <a:pt x="0" y="46"/>
                    </a:cubicBezTo>
                    <a:cubicBezTo>
                      <a:pt x="0" y="47"/>
                      <a:pt x="0" y="47"/>
                      <a:pt x="0" y="47"/>
                    </a:cubicBezTo>
                    <a:cubicBezTo>
                      <a:pt x="10" y="33"/>
                      <a:pt x="18" y="11"/>
                      <a:pt x="17" y="0"/>
                    </a:cubicBezTo>
                    <a:lnTo>
                      <a:pt x="17" y="1"/>
                    </a:lnTo>
                    <a:close/>
                  </a:path>
                </a:pathLst>
              </a:custGeom>
              <a:solidFill>
                <a:srgbClr val="82A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8" name="Freeform 1005">
                <a:extLst>
                  <a:ext uri="{FF2B5EF4-FFF2-40B4-BE49-F238E27FC236}">
                    <a16:creationId xmlns:a16="http://schemas.microsoft.com/office/drawing/2014/main" id="{AC219A3C-E06F-4C8B-B2FA-6227B9F6834B}"/>
                  </a:ext>
                </a:extLst>
              </p:cNvPr>
              <p:cNvSpPr>
                <a:spLocks/>
              </p:cNvSpPr>
              <p:nvPr/>
            </p:nvSpPr>
            <p:spPr bwMode="auto">
              <a:xfrm>
                <a:off x="943" y="517"/>
                <a:ext cx="124" cy="117"/>
              </a:xfrm>
              <a:custGeom>
                <a:avLst/>
                <a:gdLst>
                  <a:gd name="T0" fmla="*/ 52 w 52"/>
                  <a:gd name="T1" fmla="*/ 0 h 49"/>
                  <a:gd name="T2" fmla="*/ 39 w 52"/>
                  <a:gd name="T3" fmla="*/ 22 h 49"/>
                  <a:gd name="T4" fmla="*/ 0 w 52"/>
                  <a:gd name="T5" fmla="*/ 49 h 49"/>
                  <a:gd name="T6" fmla="*/ 52 w 52"/>
                  <a:gd name="T7" fmla="*/ 0 h 49"/>
                </a:gdLst>
                <a:ahLst/>
                <a:cxnLst>
                  <a:cxn ang="0">
                    <a:pos x="T0" y="T1"/>
                  </a:cxn>
                  <a:cxn ang="0">
                    <a:pos x="T2" y="T3"/>
                  </a:cxn>
                  <a:cxn ang="0">
                    <a:pos x="T4" y="T5"/>
                  </a:cxn>
                  <a:cxn ang="0">
                    <a:pos x="T6" y="T7"/>
                  </a:cxn>
                </a:cxnLst>
                <a:rect l="0" t="0" r="r" b="b"/>
                <a:pathLst>
                  <a:path w="52" h="49">
                    <a:moveTo>
                      <a:pt x="52" y="0"/>
                    </a:moveTo>
                    <a:cubicBezTo>
                      <a:pt x="51" y="6"/>
                      <a:pt x="48" y="14"/>
                      <a:pt x="39" y="22"/>
                    </a:cubicBezTo>
                    <a:cubicBezTo>
                      <a:pt x="25" y="33"/>
                      <a:pt x="9" y="45"/>
                      <a:pt x="0" y="49"/>
                    </a:cubicBezTo>
                    <a:cubicBezTo>
                      <a:pt x="21" y="36"/>
                      <a:pt x="41" y="20"/>
                      <a:pt x="52" y="0"/>
                    </a:cubicBezTo>
                    <a:close/>
                  </a:path>
                </a:pathLst>
              </a:custGeom>
              <a:solidFill>
                <a:srgbClr val="5B70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9" name="Freeform 1006">
                <a:extLst>
                  <a:ext uri="{FF2B5EF4-FFF2-40B4-BE49-F238E27FC236}">
                    <a16:creationId xmlns:a16="http://schemas.microsoft.com/office/drawing/2014/main" id="{4741F425-4CC5-4C71-9431-398347DB68A4}"/>
                  </a:ext>
                </a:extLst>
              </p:cNvPr>
              <p:cNvSpPr>
                <a:spLocks/>
              </p:cNvSpPr>
              <p:nvPr/>
            </p:nvSpPr>
            <p:spPr bwMode="auto">
              <a:xfrm>
                <a:off x="907" y="384"/>
                <a:ext cx="24" cy="26"/>
              </a:xfrm>
              <a:custGeom>
                <a:avLst/>
                <a:gdLst>
                  <a:gd name="T0" fmla="*/ 10 w 10"/>
                  <a:gd name="T1" fmla="*/ 10 h 11"/>
                  <a:gd name="T2" fmla="*/ 10 w 10"/>
                  <a:gd name="T3" fmla="*/ 11 h 11"/>
                  <a:gd name="T4" fmla="*/ 8 w 10"/>
                  <a:gd name="T5" fmla="*/ 10 h 11"/>
                  <a:gd name="T6" fmla="*/ 5 w 10"/>
                  <a:gd name="T7" fmla="*/ 6 h 11"/>
                  <a:gd name="T8" fmla="*/ 0 w 10"/>
                  <a:gd name="T9" fmla="*/ 0 h 11"/>
                  <a:gd name="T10" fmla="*/ 0 w 10"/>
                  <a:gd name="T11" fmla="*/ 0 h 11"/>
                  <a:gd name="T12" fmla="*/ 1 w 10"/>
                  <a:gd name="T13" fmla="*/ 1 h 11"/>
                  <a:gd name="T14" fmla="*/ 9 w 10"/>
                  <a:gd name="T15" fmla="*/ 10 h 11"/>
                  <a:gd name="T16" fmla="*/ 9 w 10"/>
                  <a:gd name="T17" fmla="*/ 10 h 11"/>
                  <a:gd name="T18" fmla="*/ 10 w 10"/>
                  <a:gd name="T19"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10" y="10"/>
                    </a:moveTo>
                    <a:cubicBezTo>
                      <a:pt x="10" y="10"/>
                      <a:pt x="10" y="10"/>
                      <a:pt x="10" y="11"/>
                    </a:cubicBezTo>
                    <a:cubicBezTo>
                      <a:pt x="9" y="11"/>
                      <a:pt x="9" y="10"/>
                      <a:pt x="8" y="10"/>
                    </a:cubicBezTo>
                    <a:cubicBezTo>
                      <a:pt x="8" y="10"/>
                      <a:pt x="5" y="6"/>
                      <a:pt x="5" y="6"/>
                    </a:cubicBezTo>
                    <a:cubicBezTo>
                      <a:pt x="4" y="5"/>
                      <a:pt x="1" y="1"/>
                      <a:pt x="0" y="0"/>
                    </a:cubicBezTo>
                    <a:cubicBezTo>
                      <a:pt x="0" y="0"/>
                      <a:pt x="0" y="0"/>
                      <a:pt x="0" y="0"/>
                    </a:cubicBezTo>
                    <a:cubicBezTo>
                      <a:pt x="1" y="1"/>
                      <a:pt x="1" y="1"/>
                      <a:pt x="1" y="1"/>
                    </a:cubicBezTo>
                    <a:cubicBezTo>
                      <a:pt x="2" y="2"/>
                      <a:pt x="8" y="8"/>
                      <a:pt x="9" y="10"/>
                    </a:cubicBezTo>
                    <a:cubicBezTo>
                      <a:pt x="9" y="10"/>
                      <a:pt x="9" y="10"/>
                      <a:pt x="9" y="10"/>
                    </a:cubicBezTo>
                    <a:cubicBezTo>
                      <a:pt x="10" y="10"/>
                      <a:pt x="10" y="10"/>
                      <a:pt x="10" y="10"/>
                    </a:cubicBezTo>
                    <a:close/>
                  </a:path>
                </a:pathLst>
              </a:custGeom>
              <a:solidFill>
                <a:srgbClr val="BCA7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0" name="Freeform 1007">
                <a:extLst>
                  <a:ext uri="{FF2B5EF4-FFF2-40B4-BE49-F238E27FC236}">
                    <a16:creationId xmlns:a16="http://schemas.microsoft.com/office/drawing/2014/main" id="{C2264FE2-9E32-4397-B1CB-A46323FD4F8E}"/>
                  </a:ext>
                </a:extLst>
              </p:cNvPr>
              <p:cNvSpPr>
                <a:spLocks/>
              </p:cNvSpPr>
              <p:nvPr/>
            </p:nvSpPr>
            <p:spPr bwMode="auto">
              <a:xfrm>
                <a:off x="907" y="386"/>
                <a:ext cx="22" cy="21"/>
              </a:xfrm>
              <a:custGeom>
                <a:avLst/>
                <a:gdLst>
                  <a:gd name="T0" fmla="*/ 0 w 9"/>
                  <a:gd name="T1" fmla="*/ 0 h 9"/>
                  <a:gd name="T2" fmla="*/ 3 w 9"/>
                  <a:gd name="T3" fmla="*/ 3 h 9"/>
                  <a:gd name="T4" fmla="*/ 9 w 9"/>
                  <a:gd name="T5" fmla="*/ 9 h 9"/>
                  <a:gd name="T6" fmla="*/ 8 w 9"/>
                  <a:gd name="T7" fmla="*/ 9 h 9"/>
                  <a:gd name="T8" fmla="*/ 0 w 9"/>
                  <a:gd name="T9" fmla="*/ 0 h 9"/>
                </a:gdLst>
                <a:ahLst/>
                <a:cxnLst>
                  <a:cxn ang="0">
                    <a:pos x="T0" y="T1"/>
                  </a:cxn>
                  <a:cxn ang="0">
                    <a:pos x="T2" y="T3"/>
                  </a:cxn>
                  <a:cxn ang="0">
                    <a:pos x="T4" y="T5"/>
                  </a:cxn>
                  <a:cxn ang="0">
                    <a:pos x="T6" y="T7"/>
                  </a:cxn>
                  <a:cxn ang="0">
                    <a:pos x="T8" y="T9"/>
                  </a:cxn>
                </a:cxnLst>
                <a:rect l="0" t="0" r="r" b="b"/>
                <a:pathLst>
                  <a:path w="9" h="9">
                    <a:moveTo>
                      <a:pt x="0" y="0"/>
                    </a:moveTo>
                    <a:cubicBezTo>
                      <a:pt x="0" y="0"/>
                      <a:pt x="3" y="2"/>
                      <a:pt x="3" y="3"/>
                    </a:cubicBezTo>
                    <a:cubicBezTo>
                      <a:pt x="4" y="3"/>
                      <a:pt x="8" y="8"/>
                      <a:pt x="9" y="9"/>
                    </a:cubicBezTo>
                    <a:cubicBezTo>
                      <a:pt x="9" y="9"/>
                      <a:pt x="8" y="9"/>
                      <a:pt x="8" y="9"/>
                    </a:cubicBezTo>
                    <a:cubicBezTo>
                      <a:pt x="8" y="8"/>
                      <a:pt x="1" y="1"/>
                      <a:pt x="0" y="0"/>
                    </a:cubicBezTo>
                    <a:close/>
                  </a:path>
                </a:pathLst>
              </a:custGeom>
              <a:solidFill>
                <a:srgbClr val="AD97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1" name="Freeform 1008">
                <a:extLst>
                  <a:ext uri="{FF2B5EF4-FFF2-40B4-BE49-F238E27FC236}">
                    <a16:creationId xmlns:a16="http://schemas.microsoft.com/office/drawing/2014/main" id="{1F5CB3EF-05DE-456F-8D5E-51BE133F1FFF}"/>
                  </a:ext>
                </a:extLst>
              </p:cNvPr>
              <p:cNvSpPr>
                <a:spLocks/>
              </p:cNvSpPr>
              <p:nvPr/>
            </p:nvSpPr>
            <p:spPr bwMode="auto">
              <a:xfrm>
                <a:off x="907" y="384"/>
                <a:ext cx="22" cy="23"/>
              </a:xfrm>
              <a:custGeom>
                <a:avLst/>
                <a:gdLst>
                  <a:gd name="T0" fmla="*/ 0 w 9"/>
                  <a:gd name="T1" fmla="*/ 0 h 10"/>
                  <a:gd name="T2" fmla="*/ 0 w 9"/>
                  <a:gd name="T3" fmla="*/ 0 h 10"/>
                  <a:gd name="T4" fmla="*/ 1 w 9"/>
                  <a:gd name="T5" fmla="*/ 1 h 10"/>
                  <a:gd name="T6" fmla="*/ 9 w 9"/>
                  <a:gd name="T7" fmla="*/ 10 h 10"/>
                  <a:gd name="T8" fmla="*/ 9 w 9"/>
                  <a:gd name="T9" fmla="*/ 10 h 10"/>
                  <a:gd name="T10" fmla="*/ 0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0" y="0"/>
                    </a:moveTo>
                    <a:cubicBezTo>
                      <a:pt x="0" y="0"/>
                      <a:pt x="0" y="0"/>
                      <a:pt x="0" y="0"/>
                    </a:cubicBezTo>
                    <a:cubicBezTo>
                      <a:pt x="1" y="1"/>
                      <a:pt x="1" y="1"/>
                      <a:pt x="1" y="1"/>
                    </a:cubicBezTo>
                    <a:cubicBezTo>
                      <a:pt x="3" y="3"/>
                      <a:pt x="9" y="10"/>
                      <a:pt x="9" y="10"/>
                    </a:cubicBezTo>
                    <a:cubicBezTo>
                      <a:pt x="9" y="10"/>
                      <a:pt x="9" y="10"/>
                      <a:pt x="9" y="10"/>
                    </a:cubicBezTo>
                    <a:cubicBezTo>
                      <a:pt x="8" y="9"/>
                      <a:pt x="0" y="0"/>
                      <a:pt x="0" y="0"/>
                    </a:cubicBezTo>
                    <a:close/>
                  </a:path>
                </a:pathLst>
              </a:custGeom>
              <a:solidFill>
                <a:srgbClr val="C1A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2" name="Freeform 1009">
                <a:extLst>
                  <a:ext uri="{FF2B5EF4-FFF2-40B4-BE49-F238E27FC236}">
                    <a16:creationId xmlns:a16="http://schemas.microsoft.com/office/drawing/2014/main" id="{D2D349C9-E7EC-4209-B171-60AE12CE278E}"/>
                  </a:ext>
                </a:extLst>
              </p:cNvPr>
              <p:cNvSpPr>
                <a:spLocks/>
              </p:cNvSpPr>
              <p:nvPr/>
            </p:nvSpPr>
            <p:spPr bwMode="auto">
              <a:xfrm>
                <a:off x="793" y="661"/>
                <a:ext cx="265" cy="93"/>
              </a:xfrm>
              <a:custGeom>
                <a:avLst/>
                <a:gdLst>
                  <a:gd name="T0" fmla="*/ 0 w 111"/>
                  <a:gd name="T1" fmla="*/ 27 h 39"/>
                  <a:gd name="T2" fmla="*/ 29 w 111"/>
                  <a:gd name="T3" fmla="*/ 21 h 39"/>
                  <a:gd name="T4" fmla="*/ 104 w 111"/>
                  <a:gd name="T5" fmla="*/ 3 h 39"/>
                  <a:gd name="T6" fmla="*/ 110 w 111"/>
                  <a:gd name="T7" fmla="*/ 2 h 39"/>
                  <a:gd name="T8" fmla="*/ 111 w 111"/>
                  <a:gd name="T9" fmla="*/ 5 h 39"/>
                  <a:gd name="T10" fmla="*/ 61 w 111"/>
                  <a:gd name="T11" fmla="*/ 37 h 39"/>
                  <a:gd name="T12" fmla="*/ 38 w 111"/>
                  <a:gd name="T13" fmla="*/ 34 h 39"/>
                  <a:gd name="T14" fmla="*/ 0 w 111"/>
                  <a:gd name="T15" fmla="*/ 27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39">
                    <a:moveTo>
                      <a:pt x="0" y="27"/>
                    </a:moveTo>
                    <a:cubicBezTo>
                      <a:pt x="9" y="22"/>
                      <a:pt x="19" y="22"/>
                      <a:pt x="29" y="21"/>
                    </a:cubicBezTo>
                    <a:cubicBezTo>
                      <a:pt x="56" y="20"/>
                      <a:pt x="84" y="18"/>
                      <a:pt x="104" y="3"/>
                    </a:cubicBezTo>
                    <a:cubicBezTo>
                      <a:pt x="106" y="2"/>
                      <a:pt x="109" y="0"/>
                      <a:pt x="110" y="2"/>
                    </a:cubicBezTo>
                    <a:cubicBezTo>
                      <a:pt x="111" y="3"/>
                      <a:pt x="111" y="4"/>
                      <a:pt x="111" y="5"/>
                    </a:cubicBezTo>
                    <a:cubicBezTo>
                      <a:pt x="103" y="22"/>
                      <a:pt x="83" y="39"/>
                      <a:pt x="61" y="37"/>
                    </a:cubicBezTo>
                    <a:cubicBezTo>
                      <a:pt x="51" y="36"/>
                      <a:pt x="48" y="37"/>
                      <a:pt x="38" y="34"/>
                    </a:cubicBezTo>
                    <a:cubicBezTo>
                      <a:pt x="26" y="30"/>
                      <a:pt x="13" y="28"/>
                      <a:pt x="0" y="27"/>
                    </a:cubicBezTo>
                    <a:close/>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3" name="Freeform 1010">
                <a:extLst>
                  <a:ext uri="{FF2B5EF4-FFF2-40B4-BE49-F238E27FC236}">
                    <a16:creationId xmlns:a16="http://schemas.microsoft.com/office/drawing/2014/main" id="{9786C442-9C73-4E5E-8C75-B9BDDB1E5A93}"/>
                  </a:ext>
                </a:extLst>
              </p:cNvPr>
              <p:cNvSpPr>
                <a:spLocks/>
              </p:cNvSpPr>
              <p:nvPr/>
            </p:nvSpPr>
            <p:spPr bwMode="auto">
              <a:xfrm>
                <a:off x="793" y="661"/>
                <a:ext cx="265" cy="93"/>
              </a:xfrm>
              <a:custGeom>
                <a:avLst/>
                <a:gdLst>
                  <a:gd name="T0" fmla="*/ 0 w 111"/>
                  <a:gd name="T1" fmla="*/ 27 h 39"/>
                  <a:gd name="T2" fmla="*/ 29 w 111"/>
                  <a:gd name="T3" fmla="*/ 21 h 39"/>
                  <a:gd name="T4" fmla="*/ 104 w 111"/>
                  <a:gd name="T5" fmla="*/ 3 h 39"/>
                  <a:gd name="T6" fmla="*/ 110 w 111"/>
                  <a:gd name="T7" fmla="*/ 2 h 39"/>
                  <a:gd name="T8" fmla="*/ 111 w 111"/>
                  <a:gd name="T9" fmla="*/ 5 h 39"/>
                  <a:gd name="T10" fmla="*/ 61 w 111"/>
                  <a:gd name="T11" fmla="*/ 37 h 39"/>
                  <a:gd name="T12" fmla="*/ 38 w 111"/>
                  <a:gd name="T13" fmla="*/ 34 h 39"/>
                  <a:gd name="T14" fmla="*/ 0 w 111"/>
                  <a:gd name="T15" fmla="*/ 27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39">
                    <a:moveTo>
                      <a:pt x="0" y="27"/>
                    </a:moveTo>
                    <a:cubicBezTo>
                      <a:pt x="9" y="22"/>
                      <a:pt x="19" y="22"/>
                      <a:pt x="29" y="21"/>
                    </a:cubicBezTo>
                    <a:cubicBezTo>
                      <a:pt x="56" y="20"/>
                      <a:pt x="84" y="18"/>
                      <a:pt x="104" y="3"/>
                    </a:cubicBezTo>
                    <a:cubicBezTo>
                      <a:pt x="106" y="2"/>
                      <a:pt x="109" y="0"/>
                      <a:pt x="110" y="2"/>
                    </a:cubicBezTo>
                    <a:cubicBezTo>
                      <a:pt x="111" y="3"/>
                      <a:pt x="111" y="4"/>
                      <a:pt x="111" y="5"/>
                    </a:cubicBezTo>
                    <a:cubicBezTo>
                      <a:pt x="103" y="22"/>
                      <a:pt x="83" y="39"/>
                      <a:pt x="61" y="37"/>
                    </a:cubicBezTo>
                    <a:cubicBezTo>
                      <a:pt x="51" y="36"/>
                      <a:pt x="48" y="37"/>
                      <a:pt x="38" y="34"/>
                    </a:cubicBezTo>
                    <a:cubicBezTo>
                      <a:pt x="26" y="30"/>
                      <a:pt x="13" y="28"/>
                      <a:pt x="0" y="27"/>
                    </a:cubicBezTo>
                    <a:close/>
                  </a:path>
                </a:pathLst>
              </a:custGeom>
              <a:solidFill>
                <a:srgbClr val="82A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4" name="Freeform 1011">
                <a:extLst>
                  <a:ext uri="{FF2B5EF4-FFF2-40B4-BE49-F238E27FC236}">
                    <a16:creationId xmlns:a16="http://schemas.microsoft.com/office/drawing/2014/main" id="{C4920B4D-3E11-4153-AB75-80CC40B19A57}"/>
                  </a:ext>
                </a:extLst>
              </p:cNvPr>
              <p:cNvSpPr>
                <a:spLocks/>
              </p:cNvSpPr>
              <p:nvPr/>
            </p:nvSpPr>
            <p:spPr bwMode="auto">
              <a:xfrm>
                <a:off x="831" y="663"/>
                <a:ext cx="222" cy="62"/>
              </a:xfrm>
              <a:custGeom>
                <a:avLst/>
                <a:gdLst>
                  <a:gd name="T0" fmla="*/ 85 w 93"/>
                  <a:gd name="T1" fmla="*/ 12 h 26"/>
                  <a:gd name="T2" fmla="*/ 93 w 93"/>
                  <a:gd name="T3" fmla="*/ 0 h 26"/>
                  <a:gd name="T4" fmla="*/ 88 w 93"/>
                  <a:gd name="T5" fmla="*/ 2 h 26"/>
                  <a:gd name="T6" fmla="*/ 13 w 93"/>
                  <a:gd name="T7" fmla="*/ 20 h 26"/>
                  <a:gd name="T8" fmla="*/ 0 w 93"/>
                  <a:gd name="T9" fmla="*/ 21 h 26"/>
                  <a:gd name="T10" fmla="*/ 25 w 93"/>
                  <a:gd name="T11" fmla="*/ 25 h 26"/>
                  <a:gd name="T12" fmla="*/ 36 w 93"/>
                  <a:gd name="T13" fmla="*/ 26 h 26"/>
                  <a:gd name="T14" fmla="*/ 48 w 93"/>
                  <a:gd name="T15" fmla="*/ 25 h 26"/>
                  <a:gd name="T16" fmla="*/ 76 w 93"/>
                  <a:gd name="T17" fmla="*/ 19 h 26"/>
                  <a:gd name="T18" fmla="*/ 85 w 93"/>
                  <a:gd name="T19"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26">
                    <a:moveTo>
                      <a:pt x="85" y="12"/>
                    </a:moveTo>
                    <a:cubicBezTo>
                      <a:pt x="89" y="9"/>
                      <a:pt x="93" y="5"/>
                      <a:pt x="93" y="0"/>
                    </a:cubicBezTo>
                    <a:cubicBezTo>
                      <a:pt x="91" y="0"/>
                      <a:pt x="89" y="1"/>
                      <a:pt x="88" y="2"/>
                    </a:cubicBezTo>
                    <a:cubicBezTo>
                      <a:pt x="68" y="17"/>
                      <a:pt x="40" y="19"/>
                      <a:pt x="13" y="20"/>
                    </a:cubicBezTo>
                    <a:cubicBezTo>
                      <a:pt x="9" y="20"/>
                      <a:pt x="4" y="21"/>
                      <a:pt x="0" y="21"/>
                    </a:cubicBezTo>
                    <a:cubicBezTo>
                      <a:pt x="8" y="23"/>
                      <a:pt x="16" y="24"/>
                      <a:pt x="25" y="25"/>
                    </a:cubicBezTo>
                    <a:cubicBezTo>
                      <a:pt x="28" y="25"/>
                      <a:pt x="32" y="26"/>
                      <a:pt x="36" y="26"/>
                    </a:cubicBezTo>
                    <a:cubicBezTo>
                      <a:pt x="40" y="26"/>
                      <a:pt x="44" y="26"/>
                      <a:pt x="48" y="25"/>
                    </a:cubicBezTo>
                    <a:cubicBezTo>
                      <a:pt x="57" y="25"/>
                      <a:pt x="68" y="24"/>
                      <a:pt x="76" y="19"/>
                    </a:cubicBezTo>
                    <a:cubicBezTo>
                      <a:pt x="79" y="17"/>
                      <a:pt x="82" y="15"/>
                      <a:pt x="85" y="12"/>
                    </a:cubicBezTo>
                    <a:close/>
                  </a:path>
                </a:pathLst>
              </a:custGeom>
              <a:solidFill>
                <a:srgbClr val="6F8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5" name="Freeform 1012">
                <a:extLst>
                  <a:ext uri="{FF2B5EF4-FFF2-40B4-BE49-F238E27FC236}">
                    <a16:creationId xmlns:a16="http://schemas.microsoft.com/office/drawing/2014/main" id="{2F3DCA77-43FB-47CE-AD00-1636D6F663D5}"/>
                  </a:ext>
                </a:extLst>
              </p:cNvPr>
              <p:cNvSpPr>
                <a:spLocks/>
              </p:cNvSpPr>
              <p:nvPr/>
            </p:nvSpPr>
            <p:spPr bwMode="auto">
              <a:xfrm>
                <a:off x="793" y="723"/>
                <a:ext cx="5" cy="2"/>
              </a:xfrm>
              <a:custGeom>
                <a:avLst/>
                <a:gdLst>
                  <a:gd name="T0" fmla="*/ 1 w 2"/>
                  <a:gd name="T1" fmla="*/ 1 h 1"/>
                  <a:gd name="T2" fmla="*/ 2 w 2"/>
                  <a:gd name="T3" fmla="*/ 0 h 1"/>
                  <a:gd name="T4" fmla="*/ 0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2" y="0"/>
                      <a:pt x="2" y="0"/>
                      <a:pt x="2" y="0"/>
                    </a:cubicBezTo>
                    <a:cubicBezTo>
                      <a:pt x="1" y="0"/>
                      <a:pt x="1" y="0"/>
                      <a:pt x="0" y="1"/>
                    </a:cubicBezTo>
                    <a:lnTo>
                      <a:pt x="1" y="1"/>
                    </a:ln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6" name="Freeform 1013">
                <a:extLst>
                  <a:ext uri="{FF2B5EF4-FFF2-40B4-BE49-F238E27FC236}">
                    <a16:creationId xmlns:a16="http://schemas.microsoft.com/office/drawing/2014/main" id="{C0E3EA8E-1603-4224-B4D1-18592391373F}"/>
                  </a:ext>
                </a:extLst>
              </p:cNvPr>
              <p:cNvSpPr>
                <a:spLocks/>
              </p:cNvSpPr>
              <p:nvPr/>
            </p:nvSpPr>
            <p:spPr bwMode="auto">
              <a:xfrm>
                <a:off x="798" y="666"/>
                <a:ext cx="250" cy="57"/>
              </a:xfrm>
              <a:custGeom>
                <a:avLst/>
                <a:gdLst>
                  <a:gd name="T0" fmla="*/ 70 w 105"/>
                  <a:gd name="T1" fmla="*/ 17 h 24"/>
                  <a:gd name="T2" fmla="*/ 24 w 105"/>
                  <a:gd name="T3" fmla="*/ 20 h 24"/>
                  <a:gd name="T4" fmla="*/ 0 w 105"/>
                  <a:gd name="T5" fmla="*/ 24 h 24"/>
                  <a:gd name="T6" fmla="*/ 68 w 105"/>
                  <a:gd name="T7" fmla="*/ 19 h 24"/>
                  <a:gd name="T8" fmla="*/ 79 w 105"/>
                  <a:gd name="T9" fmla="*/ 18 h 24"/>
                  <a:gd name="T10" fmla="*/ 105 w 105"/>
                  <a:gd name="T11" fmla="*/ 0 h 24"/>
                  <a:gd name="T12" fmla="*/ 97 w 105"/>
                  <a:gd name="T13" fmla="*/ 9 h 24"/>
                  <a:gd name="T14" fmla="*/ 70 w 105"/>
                  <a:gd name="T15" fmla="*/ 17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4">
                    <a:moveTo>
                      <a:pt x="70" y="17"/>
                    </a:moveTo>
                    <a:cubicBezTo>
                      <a:pt x="55" y="20"/>
                      <a:pt x="39" y="20"/>
                      <a:pt x="24" y="20"/>
                    </a:cubicBezTo>
                    <a:cubicBezTo>
                      <a:pt x="16" y="21"/>
                      <a:pt x="7" y="21"/>
                      <a:pt x="0" y="24"/>
                    </a:cubicBezTo>
                    <a:cubicBezTo>
                      <a:pt x="14" y="20"/>
                      <a:pt x="48" y="21"/>
                      <a:pt x="68" y="19"/>
                    </a:cubicBezTo>
                    <a:cubicBezTo>
                      <a:pt x="71" y="19"/>
                      <a:pt x="75" y="19"/>
                      <a:pt x="79" y="18"/>
                    </a:cubicBezTo>
                    <a:cubicBezTo>
                      <a:pt x="90" y="16"/>
                      <a:pt x="100" y="10"/>
                      <a:pt x="105" y="0"/>
                    </a:cubicBezTo>
                    <a:cubicBezTo>
                      <a:pt x="103" y="3"/>
                      <a:pt x="100" y="6"/>
                      <a:pt x="97" y="9"/>
                    </a:cubicBezTo>
                    <a:cubicBezTo>
                      <a:pt x="89" y="14"/>
                      <a:pt x="80" y="16"/>
                      <a:pt x="70" y="17"/>
                    </a:cubicBezTo>
                    <a:close/>
                  </a:path>
                </a:pathLst>
              </a:custGeom>
              <a:solidFill>
                <a:srgbClr val="8B9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7" name="Freeform 1014">
                <a:extLst>
                  <a:ext uri="{FF2B5EF4-FFF2-40B4-BE49-F238E27FC236}">
                    <a16:creationId xmlns:a16="http://schemas.microsoft.com/office/drawing/2014/main" id="{DB7023B6-494B-4C06-A3D0-3754D37C4158}"/>
                  </a:ext>
                </a:extLst>
              </p:cNvPr>
              <p:cNvSpPr>
                <a:spLocks/>
              </p:cNvSpPr>
              <p:nvPr/>
            </p:nvSpPr>
            <p:spPr bwMode="auto">
              <a:xfrm>
                <a:off x="795" y="721"/>
                <a:ext cx="222" cy="31"/>
              </a:xfrm>
              <a:custGeom>
                <a:avLst/>
                <a:gdLst>
                  <a:gd name="T0" fmla="*/ 81 w 93"/>
                  <a:gd name="T1" fmla="*/ 5 h 13"/>
                  <a:gd name="T2" fmla="*/ 40 w 93"/>
                  <a:gd name="T3" fmla="*/ 5 h 13"/>
                  <a:gd name="T4" fmla="*/ 0 w 93"/>
                  <a:gd name="T5" fmla="*/ 2 h 13"/>
                  <a:gd name="T6" fmla="*/ 37 w 93"/>
                  <a:gd name="T7" fmla="*/ 9 h 13"/>
                  <a:gd name="T8" fmla="*/ 60 w 93"/>
                  <a:gd name="T9" fmla="*/ 12 h 13"/>
                  <a:gd name="T10" fmla="*/ 93 w 93"/>
                  <a:gd name="T11" fmla="*/ 1 h 13"/>
                  <a:gd name="T12" fmla="*/ 81 w 93"/>
                  <a:gd name="T13" fmla="*/ 5 h 13"/>
                </a:gdLst>
                <a:ahLst/>
                <a:cxnLst>
                  <a:cxn ang="0">
                    <a:pos x="T0" y="T1"/>
                  </a:cxn>
                  <a:cxn ang="0">
                    <a:pos x="T2" y="T3"/>
                  </a:cxn>
                  <a:cxn ang="0">
                    <a:pos x="T4" y="T5"/>
                  </a:cxn>
                  <a:cxn ang="0">
                    <a:pos x="T6" y="T7"/>
                  </a:cxn>
                  <a:cxn ang="0">
                    <a:pos x="T8" y="T9"/>
                  </a:cxn>
                  <a:cxn ang="0">
                    <a:pos x="T10" y="T11"/>
                  </a:cxn>
                  <a:cxn ang="0">
                    <a:pos x="T12" y="T13"/>
                  </a:cxn>
                </a:cxnLst>
                <a:rect l="0" t="0" r="r" b="b"/>
                <a:pathLst>
                  <a:path w="93" h="13">
                    <a:moveTo>
                      <a:pt x="81" y="5"/>
                    </a:moveTo>
                    <a:cubicBezTo>
                      <a:pt x="67" y="8"/>
                      <a:pt x="54" y="6"/>
                      <a:pt x="40" y="5"/>
                    </a:cubicBezTo>
                    <a:cubicBezTo>
                      <a:pt x="27" y="3"/>
                      <a:pt x="12" y="0"/>
                      <a:pt x="0" y="2"/>
                    </a:cubicBezTo>
                    <a:cubicBezTo>
                      <a:pt x="12" y="3"/>
                      <a:pt x="25" y="5"/>
                      <a:pt x="37" y="9"/>
                    </a:cubicBezTo>
                    <a:cubicBezTo>
                      <a:pt x="47" y="12"/>
                      <a:pt x="50" y="11"/>
                      <a:pt x="60" y="12"/>
                    </a:cubicBezTo>
                    <a:cubicBezTo>
                      <a:pt x="72" y="13"/>
                      <a:pt x="83" y="8"/>
                      <a:pt x="93" y="1"/>
                    </a:cubicBezTo>
                    <a:cubicBezTo>
                      <a:pt x="89" y="4"/>
                      <a:pt x="85" y="4"/>
                      <a:pt x="81" y="5"/>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8" name="Freeform 1015">
                <a:extLst>
                  <a:ext uri="{FF2B5EF4-FFF2-40B4-BE49-F238E27FC236}">
                    <a16:creationId xmlns:a16="http://schemas.microsoft.com/office/drawing/2014/main" id="{D5A85907-E77D-4D16-AECD-3096039597EB}"/>
                  </a:ext>
                </a:extLst>
              </p:cNvPr>
              <p:cNvSpPr>
                <a:spLocks/>
              </p:cNvSpPr>
              <p:nvPr/>
            </p:nvSpPr>
            <p:spPr bwMode="auto">
              <a:xfrm>
                <a:off x="819" y="721"/>
                <a:ext cx="150" cy="21"/>
              </a:xfrm>
              <a:custGeom>
                <a:avLst/>
                <a:gdLst>
                  <a:gd name="T0" fmla="*/ 31 w 63"/>
                  <a:gd name="T1" fmla="*/ 3 h 9"/>
                  <a:gd name="T2" fmla="*/ 41 w 63"/>
                  <a:gd name="T3" fmla="*/ 4 h 9"/>
                  <a:gd name="T4" fmla="*/ 63 w 63"/>
                  <a:gd name="T5" fmla="*/ 6 h 9"/>
                  <a:gd name="T6" fmla="*/ 57 w 63"/>
                  <a:gd name="T7" fmla="*/ 8 h 9"/>
                  <a:gd name="T8" fmla="*/ 43 w 63"/>
                  <a:gd name="T9" fmla="*/ 9 h 9"/>
                  <a:gd name="T10" fmla="*/ 0 w 63"/>
                  <a:gd name="T11" fmla="*/ 1 h 9"/>
                  <a:gd name="T12" fmla="*/ 31 w 63"/>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63" h="9">
                    <a:moveTo>
                      <a:pt x="31" y="3"/>
                    </a:moveTo>
                    <a:cubicBezTo>
                      <a:pt x="32" y="3"/>
                      <a:pt x="39" y="4"/>
                      <a:pt x="41" y="4"/>
                    </a:cubicBezTo>
                    <a:cubicBezTo>
                      <a:pt x="47" y="5"/>
                      <a:pt x="57" y="7"/>
                      <a:pt x="63" y="6"/>
                    </a:cubicBezTo>
                    <a:cubicBezTo>
                      <a:pt x="63" y="7"/>
                      <a:pt x="58" y="8"/>
                      <a:pt x="57" y="8"/>
                    </a:cubicBezTo>
                    <a:cubicBezTo>
                      <a:pt x="53" y="9"/>
                      <a:pt x="48" y="9"/>
                      <a:pt x="43" y="9"/>
                    </a:cubicBezTo>
                    <a:cubicBezTo>
                      <a:pt x="33" y="9"/>
                      <a:pt x="13" y="2"/>
                      <a:pt x="0" y="1"/>
                    </a:cubicBezTo>
                    <a:cubicBezTo>
                      <a:pt x="6" y="0"/>
                      <a:pt x="24" y="2"/>
                      <a:pt x="31" y="3"/>
                    </a:cubicBezTo>
                    <a:close/>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9" name="Freeform 1016">
                <a:extLst>
                  <a:ext uri="{FF2B5EF4-FFF2-40B4-BE49-F238E27FC236}">
                    <a16:creationId xmlns:a16="http://schemas.microsoft.com/office/drawing/2014/main" id="{5ABEC3CB-617E-4E79-B6B6-9786A455CC49}"/>
                  </a:ext>
                </a:extLst>
              </p:cNvPr>
              <p:cNvSpPr>
                <a:spLocks/>
              </p:cNvSpPr>
              <p:nvPr/>
            </p:nvSpPr>
            <p:spPr bwMode="auto">
              <a:xfrm>
                <a:off x="841" y="725"/>
                <a:ext cx="93" cy="17"/>
              </a:xfrm>
              <a:custGeom>
                <a:avLst/>
                <a:gdLst>
                  <a:gd name="T0" fmla="*/ 32 w 39"/>
                  <a:gd name="T1" fmla="*/ 6 h 7"/>
                  <a:gd name="T2" fmla="*/ 16 w 39"/>
                  <a:gd name="T3" fmla="*/ 3 h 7"/>
                  <a:gd name="T4" fmla="*/ 9 w 39"/>
                  <a:gd name="T5" fmla="*/ 1 h 7"/>
                  <a:gd name="T6" fmla="*/ 0 w 39"/>
                  <a:gd name="T7" fmla="*/ 0 h 7"/>
                  <a:gd name="T8" fmla="*/ 14 w 39"/>
                  <a:gd name="T9" fmla="*/ 1 h 7"/>
                  <a:gd name="T10" fmla="*/ 29 w 39"/>
                  <a:gd name="T11" fmla="*/ 5 h 7"/>
                  <a:gd name="T12" fmla="*/ 39 w 39"/>
                  <a:gd name="T13" fmla="*/ 6 h 7"/>
                  <a:gd name="T14" fmla="*/ 32 w 39"/>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7">
                    <a:moveTo>
                      <a:pt x="32" y="6"/>
                    </a:moveTo>
                    <a:cubicBezTo>
                      <a:pt x="27" y="5"/>
                      <a:pt x="22" y="5"/>
                      <a:pt x="16" y="3"/>
                    </a:cubicBezTo>
                    <a:cubicBezTo>
                      <a:pt x="15" y="3"/>
                      <a:pt x="10" y="2"/>
                      <a:pt x="9" y="1"/>
                    </a:cubicBezTo>
                    <a:cubicBezTo>
                      <a:pt x="7" y="1"/>
                      <a:pt x="2" y="0"/>
                      <a:pt x="0" y="0"/>
                    </a:cubicBezTo>
                    <a:cubicBezTo>
                      <a:pt x="4" y="0"/>
                      <a:pt x="11" y="1"/>
                      <a:pt x="14" y="1"/>
                    </a:cubicBezTo>
                    <a:cubicBezTo>
                      <a:pt x="19" y="2"/>
                      <a:pt x="24" y="3"/>
                      <a:pt x="29" y="5"/>
                    </a:cubicBezTo>
                    <a:cubicBezTo>
                      <a:pt x="32" y="6"/>
                      <a:pt x="36" y="7"/>
                      <a:pt x="39" y="6"/>
                    </a:cubicBezTo>
                    <a:cubicBezTo>
                      <a:pt x="37" y="7"/>
                      <a:pt x="34" y="6"/>
                      <a:pt x="32" y="6"/>
                    </a:cubicBezTo>
                    <a:close/>
                  </a:path>
                </a:pathLst>
              </a:custGeom>
              <a:solidFill>
                <a:srgbClr val="6F8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0" name="Freeform 1017">
                <a:extLst>
                  <a:ext uri="{FF2B5EF4-FFF2-40B4-BE49-F238E27FC236}">
                    <a16:creationId xmlns:a16="http://schemas.microsoft.com/office/drawing/2014/main" id="{FD7A8F15-AAD9-4423-961D-FAC0BDF89F0F}"/>
                  </a:ext>
                </a:extLst>
              </p:cNvPr>
              <p:cNvSpPr>
                <a:spLocks/>
              </p:cNvSpPr>
              <p:nvPr/>
            </p:nvSpPr>
            <p:spPr bwMode="auto">
              <a:xfrm>
                <a:off x="841" y="606"/>
                <a:ext cx="52" cy="26"/>
              </a:xfrm>
              <a:custGeom>
                <a:avLst/>
                <a:gdLst>
                  <a:gd name="T0" fmla="*/ 2 w 22"/>
                  <a:gd name="T1" fmla="*/ 5 h 11"/>
                  <a:gd name="T2" fmla="*/ 0 w 22"/>
                  <a:gd name="T3" fmla="*/ 10 h 11"/>
                  <a:gd name="T4" fmla="*/ 4 w 22"/>
                  <a:gd name="T5" fmla="*/ 9 h 11"/>
                  <a:gd name="T6" fmla="*/ 10 w 22"/>
                  <a:gd name="T7" fmla="*/ 7 h 11"/>
                  <a:gd name="T8" fmla="*/ 21 w 22"/>
                  <a:gd name="T9" fmla="*/ 1 h 11"/>
                  <a:gd name="T10" fmla="*/ 21 w 22"/>
                  <a:gd name="T11" fmla="*/ 0 h 11"/>
                  <a:gd name="T12" fmla="*/ 17 w 22"/>
                  <a:gd name="T13" fmla="*/ 1 h 11"/>
                  <a:gd name="T14" fmla="*/ 5 w 22"/>
                  <a:gd name="T15" fmla="*/ 6 h 11"/>
                  <a:gd name="T16" fmla="*/ 2 w 22"/>
                  <a:gd name="T17" fmla="*/ 5 h 11"/>
                  <a:gd name="T18" fmla="*/ 2 w 22"/>
                  <a:gd name="T19"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1">
                    <a:moveTo>
                      <a:pt x="2" y="5"/>
                    </a:moveTo>
                    <a:cubicBezTo>
                      <a:pt x="2" y="5"/>
                      <a:pt x="0" y="8"/>
                      <a:pt x="0" y="10"/>
                    </a:cubicBezTo>
                    <a:cubicBezTo>
                      <a:pt x="2" y="11"/>
                      <a:pt x="3" y="10"/>
                      <a:pt x="4" y="9"/>
                    </a:cubicBezTo>
                    <a:cubicBezTo>
                      <a:pt x="6" y="8"/>
                      <a:pt x="8" y="8"/>
                      <a:pt x="10" y="7"/>
                    </a:cubicBezTo>
                    <a:cubicBezTo>
                      <a:pt x="15" y="6"/>
                      <a:pt x="17" y="4"/>
                      <a:pt x="21" y="1"/>
                    </a:cubicBezTo>
                    <a:cubicBezTo>
                      <a:pt x="22" y="1"/>
                      <a:pt x="21" y="0"/>
                      <a:pt x="21" y="0"/>
                    </a:cubicBezTo>
                    <a:cubicBezTo>
                      <a:pt x="19" y="0"/>
                      <a:pt x="19" y="1"/>
                      <a:pt x="17" y="1"/>
                    </a:cubicBezTo>
                    <a:cubicBezTo>
                      <a:pt x="14" y="4"/>
                      <a:pt x="10" y="5"/>
                      <a:pt x="5" y="6"/>
                    </a:cubicBezTo>
                    <a:cubicBezTo>
                      <a:pt x="5" y="6"/>
                      <a:pt x="3" y="6"/>
                      <a:pt x="2" y="5"/>
                    </a:cubicBezTo>
                    <a:cubicBezTo>
                      <a:pt x="2" y="5"/>
                      <a:pt x="2" y="5"/>
                      <a:pt x="2" y="5"/>
                    </a:cubicBezTo>
                    <a:close/>
                  </a:path>
                </a:pathLst>
              </a:custGeom>
              <a:solidFill>
                <a:srgbClr val="BCA7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1" name="Freeform 1018">
                <a:extLst>
                  <a:ext uri="{FF2B5EF4-FFF2-40B4-BE49-F238E27FC236}">
                    <a16:creationId xmlns:a16="http://schemas.microsoft.com/office/drawing/2014/main" id="{6E28251E-F37B-43EB-BBBD-6CC047B68D83}"/>
                  </a:ext>
                </a:extLst>
              </p:cNvPr>
              <p:cNvSpPr>
                <a:spLocks/>
              </p:cNvSpPr>
              <p:nvPr/>
            </p:nvSpPr>
            <p:spPr bwMode="auto">
              <a:xfrm>
                <a:off x="841" y="611"/>
                <a:ext cx="47" cy="21"/>
              </a:xfrm>
              <a:custGeom>
                <a:avLst/>
                <a:gdLst>
                  <a:gd name="T0" fmla="*/ 20 w 20"/>
                  <a:gd name="T1" fmla="*/ 0 h 9"/>
                  <a:gd name="T2" fmla="*/ 13 w 20"/>
                  <a:gd name="T3" fmla="*/ 3 h 9"/>
                  <a:gd name="T4" fmla="*/ 2 w 20"/>
                  <a:gd name="T5" fmla="*/ 6 h 9"/>
                  <a:gd name="T6" fmla="*/ 1 w 20"/>
                  <a:gd name="T7" fmla="*/ 8 h 9"/>
                  <a:gd name="T8" fmla="*/ 4 w 20"/>
                  <a:gd name="T9" fmla="*/ 7 h 9"/>
                  <a:gd name="T10" fmla="*/ 10 w 20"/>
                  <a:gd name="T11" fmla="*/ 5 h 9"/>
                  <a:gd name="T12" fmla="*/ 20 w 20"/>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0" h="9">
                    <a:moveTo>
                      <a:pt x="20" y="0"/>
                    </a:moveTo>
                    <a:cubicBezTo>
                      <a:pt x="20" y="0"/>
                      <a:pt x="15" y="3"/>
                      <a:pt x="13" y="3"/>
                    </a:cubicBezTo>
                    <a:cubicBezTo>
                      <a:pt x="10" y="4"/>
                      <a:pt x="6" y="7"/>
                      <a:pt x="2" y="6"/>
                    </a:cubicBezTo>
                    <a:cubicBezTo>
                      <a:pt x="0" y="6"/>
                      <a:pt x="1" y="8"/>
                      <a:pt x="1" y="8"/>
                    </a:cubicBezTo>
                    <a:cubicBezTo>
                      <a:pt x="3" y="9"/>
                      <a:pt x="4" y="8"/>
                      <a:pt x="4" y="7"/>
                    </a:cubicBezTo>
                    <a:cubicBezTo>
                      <a:pt x="6" y="6"/>
                      <a:pt x="8" y="6"/>
                      <a:pt x="10" y="5"/>
                    </a:cubicBezTo>
                    <a:cubicBezTo>
                      <a:pt x="14" y="4"/>
                      <a:pt x="17" y="2"/>
                      <a:pt x="20" y="0"/>
                    </a:cubicBezTo>
                    <a:close/>
                  </a:path>
                </a:pathLst>
              </a:custGeom>
              <a:solidFill>
                <a:srgbClr val="C1A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2" name="Freeform 1019">
                <a:extLst>
                  <a:ext uri="{FF2B5EF4-FFF2-40B4-BE49-F238E27FC236}">
                    <a16:creationId xmlns:a16="http://schemas.microsoft.com/office/drawing/2014/main" id="{B0D8F3AF-AC6F-401A-B3BB-469F56E8002E}"/>
                  </a:ext>
                </a:extLst>
              </p:cNvPr>
              <p:cNvSpPr>
                <a:spLocks/>
              </p:cNvSpPr>
              <p:nvPr/>
            </p:nvSpPr>
            <p:spPr bwMode="auto">
              <a:xfrm>
                <a:off x="843" y="606"/>
                <a:ext cx="48" cy="21"/>
              </a:xfrm>
              <a:custGeom>
                <a:avLst/>
                <a:gdLst>
                  <a:gd name="T0" fmla="*/ 20 w 20"/>
                  <a:gd name="T1" fmla="*/ 1 h 9"/>
                  <a:gd name="T2" fmla="*/ 19 w 20"/>
                  <a:gd name="T3" fmla="*/ 0 h 9"/>
                  <a:gd name="T4" fmla="*/ 16 w 20"/>
                  <a:gd name="T5" fmla="*/ 1 h 9"/>
                  <a:gd name="T6" fmla="*/ 4 w 20"/>
                  <a:gd name="T7" fmla="*/ 6 h 9"/>
                  <a:gd name="T8" fmla="*/ 2 w 20"/>
                  <a:gd name="T9" fmla="*/ 5 h 9"/>
                  <a:gd name="T10" fmla="*/ 0 w 20"/>
                  <a:gd name="T11" fmla="*/ 5 h 9"/>
                  <a:gd name="T12" fmla="*/ 1 w 20"/>
                  <a:gd name="T13" fmla="*/ 5 h 9"/>
                  <a:gd name="T14" fmla="*/ 1 w 20"/>
                  <a:gd name="T15" fmla="*/ 6 h 9"/>
                  <a:gd name="T16" fmla="*/ 2 w 20"/>
                  <a:gd name="T17" fmla="*/ 7 h 9"/>
                  <a:gd name="T18" fmla="*/ 20 w 20"/>
                  <a:gd name="T19"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9">
                    <a:moveTo>
                      <a:pt x="20" y="1"/>
                    </a:moveTo>
                    <a:cubicBezTo>
                      <a:pt x="20" y="1"/>
                      <a:pt x="20" y="1"/>
                      <a:pt x="19" y="0"/>
                    </a:cubicBezTo>
                    <a:cubicBezTo>
                      <a:pt x="18" y="1"/>
                      <a:pt x="17" y="1"/>
                      <a:pt x="16" y="1"/>
                    </a:cubicBezTo>
                    <a:cubicBezTo>
                      <a:pt x="13" y="4"/>
                      <a:pt x="9" y="5"/>
                      <a:pt x="4" y="6"/>
                    </a:cubicBezTo>
                    <a:cubicBezTo>
                      <a:pt x="4" y="6"/>
                      <a:pt x="2" y="6"/>
                      <a:pt x="2" y="5"/>
                    </a:cubicBezTo>
                    <a:cubicBezTo>
                      <a:pt x="0" y="5"/>
                      <a:pt x="0" y="5"/>
                      <a:pt x="0" y="5"/>
                    </a:cubicBezTo>
                    <a:cubicBezTo>
                      <a:pt x="1" y="5"/>
                      <a:pt x="1" y="5"/>
                      <a:pt x="1" y="5"/>
                    </a:cubicBezTo>
                    <a:cubicBezTo>
                      <a:pt x="1" y="6"/>
                      <a:pt x="1" y="6"/>
                      <a:pt x="1" y="6"/>
                    </a:cubicBezTo>
                    <a:cubicBezTo>
                      <a:pt x="1" y="6"/>
                      <a:pt x="1" y="7"/>
                      <a:pt x="2" y="7"/>
                    </a:cubicBezTo>
                    <a:cubicBezTo>
                      <a:pt x="6" y="9"/>
                      <a:pt x="19" y="1"/>
                      <a:pt x="20" y="1"/>
                    </a:cubicBezTo>
                    <a:close/>
                  </a:path>
                </a:pathLst>
              </a:custGeom>
              <a:solidFill>
                <a:srgbClr val="AD97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3" name="Freeform 1020">
                <a:extLst>
                  <a:ext uri="{FF2B5EF4-FFF2-40B4-BE49-F238E27FC236}">
                    <a16:creationId xmlns:a16="http://schemas.microsoft.com/office/drawing/2014/main" id="{6E591C38-DF07-4F77-B7C0-CEABE5FE69CE}"/>
                  </a:ext>
                </a:extLst>
              </p:cNvPr>
              <p:cNvSpPr>
                <a:spLocks/>
              </p:cNvSpPr>
              <p:nvPr/>
            </p:nvSpPr>
            <p:spPr bwMode="auto">
              <a:xfrm>
                <a:off x="845" y="615"/>
                <a:ext cx="15" cy="10"/>
              </a:xfrm>
              <a:custGeom>
                <a:avLst/>
                <a:gdLst>
                  <a:gd name="T0" fmla="*/ 3 w 6"/>
                  <a:gd name="T1" fmla="*/ 1 h 4"/>
                  <a:gd name="T2" fmla="*/ 1 w 6"/>
                  <a:gd name="T3" fmla="*/ 3 h 4"/>
                  <a:gd name="T4" fmla="*/ 4 w 6"/>
                  <a:gd name="T5" fmla="*/ 3 h 4"/>
                  <a:gd name="T6" fmla="*/ 6 w 6"/>
                  <a:gd name="T7" fmla="*/ 0 h 4"/>
                  <a:gd name="T8" fmla="*/ 3 w 6"/>
                  <a:gd name="T9" fmla="*/ 1 h 4"/>
                </a:gdLst>
                <a:ahLst/>
                <a:cxnLst>
                  <a:cxn ang="0">
                    <a:pos x="T0" y="T1"/>
                  </a:cxn>
                  <a:cxn ang="0">
                    <a:pos x="T2" y="T3"/>
                  </a:cxn>
                  <a:cxn ang="0">
                    <a:pos x="T4" y="T5"/>
                  </a:cxn>
                  <a:cxn ang="0">
                    <a:pos x="T6" y="T7"/>
                  </a:cxn>
                  <a:cxn ang="0">
                    <a:pos x="T8" y="T9"/>
                  </a:cxn>
                </a:cxnLst>
                <a:rect l="0" t="0" r="r" b="b"/>
                <a:pathLst>
                  <a:path w="6" h="4">
                    <a:moveTo>
                      <a:pt x="3" y="1"/>
                    </a:moveTo>
                    <a:cubicBezTo>
                      <a:pt x="1" y="2"/>
                      <a:pt x="0" y="3"/>
                      <a:pt x="1" y="3"/>
                    </a:cubicBezTo>
                    <a:cubicBezTo>
                      <a:pt x="1" y="4"/>
                      <a:pt x="3" y="3"/>
                      <a:pt x="4" y="3"/>
                    </a:cubicBezTo>
                    <a:cubicBezTo>
                      <a:pt x="6" y="2"/>
                      <a:pt x="6" y="0"/>
                      <a:pt x="6" y="0"/>
                    </a:cubicBezTo>
                    <a:cubicBezTo>
                      <a:pt x="6" y="0"/>
                      <a:pt x="4" y="0"/>
                      <a:pt x="3" y="1"/>
                    </a:cubicBezTo>
                    <a:close/>
                  </a:path>
                </a:pathLst>
              </a:custGeom>
              <a:solidFill>
                <a:srgbClr val="8371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4" name="Freeform 1021">
                <a:extLst>
                  <a:ext uri="{FF2B5EF4-FFF2-40B4-BE49-F238E27FC236}">
                    <a16:creationId xmlns:a16="http://schemas.microsoft.com/office/drawing/2014/main" id="{B8858D15-BA5C-4225-910C-33D5D224C944}"/>
                  </a:ext>
                </a:extLst>
              </p:cNvPr>
              <p:cNvSpPr>
                <a:spLocks/>
              </p:cNvSpPr>
              <p:nvPr/>
            </p:nvSpPr>
            <p:spPr bwMode="auto">
              <a:xfrm>
                <a:off x="848" y="615"/>
                <a:ext cx="12" cy="8"/>
              </a:xfrm>
              <a:custGeom>
                <a:avLst/>
                <a:gdLst>
                  <a:gd name="T0" fmla="*/ 2 w 5"/>
                  <a:gd name="T1" fmla="*/ 1 h 3"/>
                  <a:gd name="T2" fmla="*/ 1 w 5"/>
                  <a:gd name="T3" fmla="*/ 3 h 3"/>
                  <a:gd name="T4" fmla="*/ 4 w 5"/>
                  <a:gd name="T5" fmla="*/ 2 h 3"/>
                  <a:gd name="T6" fmla="*/ 5 w 5"/>
                  <a:gd name="T7" fmla="*/ 0 h 3"/>
                  <a:gd name="T8" fmla="*/ 2 w 5"/>
                  <a:gd name="T9" fmla="*/ 1 h 3"/>
                </a:gdLst>
                <a:ahLst/>
                <a:cxnLst>
                  <a:cxn ang="0">
                    <a:pos x="T0" y="T1"/>
                  </a:cxn>
                  <a:cxn ang="0">
                    <a:pos x="T2" y="T3"/>
                  </a:cxn>
                  <a:cxn ang="0">
                    <a:pos x="T4" y="T5"/>
                  </a:cxn>
                  <a:cxn ang="0">
                    <a:pos x="T6" y="T7"/>
                  </a:cxn>
                  <a:cxn ang="0">
                    <a:pos x="T8" y="T9"/>
                  </a:cxn>
                </a:cxnLst>
                <a:rect l="0" t="0" r="r" b="b"/>
                <a:pathLst>
                  <a:path w="5" h="3">
                    <a:moveTo>
                      <a:pt x="2" y="1"/>
                    </a:moveTo>
                    <a:cubicBezTo>
                      <a:pt x="1" y="1"/>
                      <a:pt x="0" y="2"/>
                      <a:pt x="1" y="3"/>
                    </a:cubicBezTo>
                    <a:cubicBezTo>
                      <a:pt x="1" y="3"/>
                      <a:pt x="2" y="3"/>
                      <a:pt x="4" y="2"/>
                    </a:cubicBezTo>
                    <a:cubicBezTo>
                      <a:pt x="5" y="2"/>
                      <a:pt x="5" y="0"/>
                      <a:pt x="5" y="0"/>
                    </a:cubicBezTo>
                    <a:cubicBezTo>
                      <a:pt x="5" y="0"/>
                      <a:pt x="3" y="0"/>
                      <a:pt x="2" y="1"/>
                    </a:cubicBezTo>
                    <a:close/>
                  </a:path>
                </a:pathLst>
              </a:custGeom>
              <a:solidFill>
                <a:srgbClr val="9783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5" name="Freeform 1022">
                <a:extLst>
                  <a:ext uri="{FF2B5EF4-FFF2-40B4-BE49-F238E27FC236}">
                    <a16:creationId xmlns:a16="http://schemas.microsoft.com/office/drawing/2014/main" id="{8DC3F836-685B-46E2-AB32-A27073594FD0}"/>
                  </a:ext>
                </a:extLst>
              </p:cNvPr>
              <p:cNvSpPr>
                <a:spLocks/>
              </p:cNvSpPr>
              <p:nvPr/>
            </p:nvSpPr>
            <p:spPr bwMode="auto">
              <a:xfrm>
                <a:off x="853" y="618"/>
                <a:ext cx="4" cy="2"/>
              </a:xfrm>
              <a:custGeom>
                <a:avLst/>
                <a:gdLst>
                  <a:gd name="T0" fmla="*/ 2 w 2"/>
                  <a:gd name="T1" fmla="*/ 0 h 1"/>
                  <a:gd name="T2" fmla="*/ 2 w 2"/>
                  <a:gd name="T3" fmla="*/ 1 h 1"/>
                  <a:gd name="T4" fmla="*/ 0 w 2"/>
                  <a:gd name="T5" fmla="*/ 1 h 1"/>
                  <a:gd name="T6" fmla="*/ 1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0"/>
                      <a:pt x="2" y="0"/>
                      <a:pt x="2" y="1"/>
                    </a:cubicBezTo>
                    <a:cubicBezTo>
                      <a:pt x="1" y="1"/>
                      <a:pt x="0" y="1"/>
                      <a:pt x="0" y="1"/>
                    </a:cubicBezTo>
                    <a:cubicBezTo>
                      <a:pt x="0" y="1"/>
                      <a:pt x="0" y="0"/>
                      <a:pt x="1" y="0"/>
                    </a:cubicBezTo>
                    <a:cubicBezTo>
                      <a:pt x="1" y="0"/>
                      <a:pt x="2" y="0"/>
                      <a:pt x="2" y="0"/>
                    </a:cubicBezTo>
                    <a:close/>
                  </a:path>
                </a:pathLst>
              </a:custGeom>
              <a:solidFill>
                <a:srgbClr val="AB9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6" name="Freeform 1023">
                <a:extLst>
                  <a:ext uri="{FF2B5EF4-FFF2-40B4-BE49-F238E27FC236}">
                    <a16:creationId xmlns:a16="http://schemas.microsoft.com/office/drawing/2014/main" id="{4F217213-20CD-4612-A1BC-DA67C09AA38A}"/>
                  </a:ext>
                </a:extLst>
              </p:cNvPr>
              <p:cNvSpPr>
                <a:spLocks/>
              </p:cNvSpPr>
              <p:nvPr/>
            </p:nvSpPr>
            <p:spPr bwMode="auto">
              <a:xfrm>
                <a:off x="652" y="735"/>
                <a:ext cx="17" cy="33"/>
              </a:xfrm>
              <a:custGeom>
                <a:avLst/>
                <a:gdLst>
                  <a:gd name="T0" fmla="*/ 3 w 7"/>
                  <a:gd name="T1" fmla="*/ 12 h 14"/>
                  <a:gd name="T2" fmla="*/ 0 w 7"/>
                  <a:gd name="T3" fmla="*/ 14 h 14"/>
                  <a:gd name="T4" fmla="*/ 1 w 7"/>
                  <a:gd name="T5" fmla="*/ 11 h 14"/>
                  <a:gd name="T6" fmla="*/ 2 w 7"/>
                  <a:gd name="T7" fmla="*/ 9 h 14"/>
                  <a:gd name="T8" fmla="*/ 6 w 7"/>
                  <a:gd name="T9" fmla="*/ 1 h 14"/>
                  <a:gd name="T10" fmla="*/ 7 w 7"/>
                  <a:gd name="T11" fmla="*/ 1 h 14"/>
                  <a:gd name="T12" fmla="*/ 6 w 7"/>
                  <a:gd name="T13" fmla="*/ 3 h 14"/>
                  <a:gd name="T14" fmla="*/ 3 w 7"/>
                  <a:gd name="T15" fmla="*/ 11 h 14"/>
                  <a:gd name="T16" fmla="*/ 3 w 7"/>
                  <a:gd name="T17" fmla="*/ 11 h 14"/>
                  <a:gd name="T18" fmla="*/ 3 w 7"/>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4">
                    <a:moveTo>
                      <a:pt x="3" y="12"/>
                    </a:moveTo>
                    <a:cubicBezTo>
                      <a:pt x="2" y="13"/>
                      <a:pt x="1" y="14"/>
                      <a:pt x="0" y="14"/>
                    </a:cubicBezTo>
                    <a:cubicBezTo>
                      <a:pt x="0" y="13"/>
                      <a:pt x="0" y="12"/>
                      <a:pt x="1" y="11"/>
                    </a:cubicBezTo>
                    <a:cubicBezTo>
                      <a:pt x="1" y="10"/>
                      <a:pt x="2" y="10"/>
                      <a:pt x="2" y="9"/>
                    </a:cubicBezTo>
                    <a:cubicBezTo>
                      <a:pt x="3" y="7"/>
                      <a:pt x="5" y="3"/>
                      <a:pt x="6" y="1"/>
                    </a:cubicBezTo>
                    <a:cubicBezTo>
                      <a:pt x="6" y="0"/>
                      <a:pt x="7" y="1"/>
                      <a:pt x="7" y="1"/>
                    </a:cubicBezTo>
                    <a:cubicBezTo>
                      <a:pt x="7" y="2"/>
                      <a:pt x="7" y="2"/>
                      <a:pt x="6" y="3"/>
                    </a:cubicBezTo>
                    <a:cubicBezTo>
                      <a:pt x="6" y="5"/>
                      <a:pt x="6" y="6"/>
                      <a:pt x="3" y="11"/>
                    </a:cubicBezTo>
                    <a:cubicBezTo>
                      <a:pt x="3" y="11"/>
                      <a:pt x="3" y="11"/>
                      <a:pt x="3" y="11"/>
                    </a:cubicBezTo>
                    <a:cubicBezTo>
                      <a:pt x="3" y="12"/>
                      <a:pt x="3" y="12"/>
                      <a:pt x="3" y="12"/>
                    </a:cubicBezTo>
                    <a:close/>
                  </a:path>
                </a:pathLst>
              </a:custGeom>
              <a:solidFill>
                <a:srgbClr val="BCA7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7" name="Freeform 1024">
                <a:extLst>
                  <a:ext uri="{FF2B5EF4-FFF2-40B4-BE49-F238E27FC236}">
                    <a16:creationId xmlns:a16="http://schemas.microsoft.com/office/drawing/2014/main" id="{F5C829E0-4D6A-4A92-B41A-4E4C105A79C7}"/>
                  </a:ext>
                </a:extLst>
              </p:cNvPr>
              <p:cNvSpPr>
                <a:spLocks/>
              </p:cNvSpPr>
              <p:nvPr/>
            </p:nvSpPr>
            <p:spPr bwMode="auto">
              <a:xfrm>
                <a:off x="650" y="737"/>
                <a:ext cx="17" cy="31"/>
              </a:xfrm>
              <a:custGeom>
                <a:avLst/>
                <a:gdLst>
                  <a:gd name="T0" fmla="*/ 7 w 7"/>
                  <a:gd name="T1" fmla="*/ 0 h 13"/>
                  <a:gd name="T2" fmla="*/ 5 w 7"/>
                  <a:gd name="T3" fmla="*/ 5 h 13"/>
                  <a:gd name="T4" fmla="*/ 2 w 7"/>
                  <a:gd name="T5" fmla="*/ 11 h 13"/>
                  <a:gd name="T6" fmla="*/ 1 w 7"/>
                  <a:gd name="T7" fmla="*/ 12 h 13"/>
                  <a:gd name="T8" fmla="*/ 0 w 7"/>
                  <a:gd name="T9" fmla="*/ 12 h 13"/>
                  <a:gd name="T10" fmla="*/ 2 w 7"/>
                  <a:gd name="T11" fmla="*/ 11 h 13"/>
                  <a:gd name="T12" fmla="*/ 6 w 7"/>
                  <a:gd name="T13" fmla="*/ 1 h 13"/>
                  <a:gd name="T14" fmla="*/ 7 w 7"/>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3">
                    <a:moveTo>
                      <a:pt x="7" y="0"/>
                    </a:moveTo>
                    <a:cubicBezTo>
                      <a:pt x="7" y="0"/>
                      <a:pt x="6" y="4"/>
                      <a:pt x="5" y="5"/>
                    </a:cubicBezTo>
                    <a:cubicBezTo>
                      <a:pt x="5" y="7"/>
                      <a:pt x="4" y="9"/>
                      <a:pt x="2" y="11"/>
                    </a:cubicBezTo>
                    <a:cubicBezTo>
                      <a:pt x="2" y="12"/>
                      <a:pt x="2" y="12"/>
                      <a:pt x="1" y="12"/>
                    </a:cubicBezTo>
                    <a:cubicBezTo>
                      <a:pt x="1" y="12"/>
                      <a:pt x="0" y="13"/>
                      <a:pt x="0" y="12"/>
                    </a:cubicBezTo>
                    <a:cubicBezTo>
                      <a:pt x="0" y="11"/>
                      <a:pt x="1" y="12"/>
                      <a:pt x="2" y="11"/>
                    </a:cubicBezTo>
                    <a:cubicBezTo>
                      <a:pt x="4" y="9"/>
                      <a:pt x="5" y="3"/>
                      <a:pt x="6" y="1"/>
                    </a:cubicBezTo>
                    <a:lnTo>
                      <a:pt x="7" y="0"/>
                    </a:lnTo>
                    <a:close/>
                  </a:path>
                </a:pathLst>
              </a:custGeom>
              <a:solidFill>
                <a:srgbClr val="AD97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8" name="Freeform 1025">
                <a:extLst>
                  <a:ext uri="{FF2B5EF4-FFF2-40B4-BE49-F238E27FC236}">
                    <a16:creationId xmlns:a16="http://schemas.microsoft.com/office/drawing/2014/main" id="{571C068C-1C91-4FF2-8CF4-9D1387AF4793}"/>
                  </a:ext>
                </a:extLst>
              </p:cNvPr>
              <p:cNvSpPr>
                <a:spLocks/>
              </p:cNvSpPr>
              <p:nvPr/>
            </p:nvSpPr>
            <p:spPr bwMode="auto">
              <a:xfrm>
                <a:off x="657" y="737"/>
                <a:ext cx="12" cy="27"/>
              </a:xfrm>
              <a:custGeom>
                <a:avLst/>
                <a:gdLst>
                  <a:gd name="T0" fmla="*/ 4 w 5"/>
                  <a:gd name="T1" fmla="*/ 0 h 11"/>
                  <a:gd name="T2" fmla="*/ 5 w 5"/>
                  <a:gd name="T3" fmla="*/ 0 h 11"/>
                  <a:gd name="T4" fmla="*/ 4 w 5"/>
                  <a:gd name="T5" fmla="*/ 2 h 11"/>
                  <a:gd name="T6" fmla="*/ 0 w 5"/>
                  <a:gd name="T7" fmla="*/ 11 h 11"/>
                  <a:gd name="T8" fmla="*/ 1 w 5"/>
                  <a:gd name="T9" fmla="*/ 10 h 11"/>
                  <a:gd name="T10" fmla="*/ 1 w 5"/>
                  <a:gd name="T11" fmla="*/ 11 h 11"/>
                  <a:gd name="T12" fmla="*/ 1 w 5"/>
                  <a:gd name="T13" fmla="*/ 11 h 11"/>
                  <a:gd name="T14" fmla="*/ 1 w 5"/>
                  <a:gd name="T15" fmla="*/ 11 h 11"/>
                  <a:gd name="T16" fmla="*/ 0 w 5"/>
                  <a:gd name="T17" fmla="*/ 11 h 11"/>
                  <a:gd name="T18" fmla="*/ 4 w 5"/>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11">
                    <a:moveTo>
                      <a:pt x="4" y="0"/>
                    </a:moveTo>
                    <a:cubicBezTo>
                      <a:pt x="5" y="0"/>
                      <a:pt x="5" y="0"/>
                      <a:pt x="5" y="0"/>
                    </a:cubicBezTo>
                    <a:cubicBezTo>
                      <a:pt x="5" y="1"/>
                      <a:pt x="4" y="1"/>
                      <a:pt x="4" y="2"/>
                    </a:cubicBezTo>
                    <a:cubicBezTo>
                      <a:pt x="3" y="7"/>
                      <a:pt x="1" y="8"/>
                      <a:pt x="0" y="11"/>
                    </a:cubicBezTo>
                    <a:cubicBezTo>
                      <a:pt x="1" y="10"/>
                      <a:pt x="1" y="10"/>
                      <a:pt x="1" y="10"/>
                    </a:cubicBezTo>
                    <a:cubicBezTo>
                      <a:pt x="1" y="11"/>
                      <a:pt x="1" y="11"/>
                      <a:pt x="1" y="11"/>
                    </a:cubicBezTo>
                    <a:cubicBezTo>
                      <a:pt x="1" y="11"/>
                      <a:pt x="1" y="11"/>
                      <a:pt x="1" y="11"/>
                    </a:cubicBezTo>
                    <a:cubicBezTo>
                      <a:pt x="1" y="11"/>
                      <a:pt x="1" y="11"/>
                      <a:pt x="1" y="11"/>
                    </a:cubicBezTo>
                    <a:cubicBezTo>
                      <a:pt x="0" y="11"/>
                      <a:pt x="0" y="11"/>
                      <a:pt x="0" y="11"/>
                    </a:cubicBezTo>
                    <a:cubicBezTo>
                      <a:pt x="2" y="6"/>
                      <a:pt x="4" y="0"/>
                      <a:pt x="4" y="0"/>
                    </a:cubicBezTo>
                    <a:close/>
                  </a:path>
                </a:pathLst>
              </a:custGeom>
              <a:solidFill>
                <a:srgbClr val="C1A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9" name="Freeform 1026">
                <a:extLst>
                  <a:ext uri="{FF2B5EF4-FFF2-40B4-BE49-F238E27FC236}">
                    <a16:creationId xmlns:a16="http://schemas.microsoft.com/office/drawing/2014/main" id="{4D50B5CC-58B5-4733-9233-2B05945BC2A2}"/>
                  </a:ext>
                </a:extLst>
              </p:cNvPr>
              <p:cNvSpPr>
                <a:spLocks/>
              </p:cNvSpPr>
              <p:nvPr/>
            </p:nvSpPr>
            <p:spPr bwMode="auto">
              <a:xfrm>
                <a:off x="660" y="764"/>
                <a:ext cx="7" cy="9"/>
              </a:xfrm>
              <a:custGeom>
                <a:avLst/>
                <a:gdLst>
                  <a:gd name="T0" fmla="*/ 0 w 3"/>
                  <a:gd name="T1" fmla="*/ 1 h 4"/>
                  <a:gd name="T2" fmla="*/ 0 w 3"/>
                  <a:gd name="T3" fmla="*/ 4 h 4"/>
                  <a:gd name="T4" fmla="*/ 2 w 3"/>
                  <a:gd name="T5" fmla="*/ 2 h 4"/>
                  <a:gd name="T6" fmla="*/ 2 w 3"/>
                  <a:gd name="T7" fmla="*/ 0 h 4"/>
                  <a:gd name="T8" fmla="*/ 0 w 3"/>
                  <a:gd name="T9" fmla="*/ 1 h 4"/>
                </a:gdLst>
                <a:ahLst/>
                <a:cxnLst>
                  <a:cxn ang="0">
                    <a:pos x="T0" y="T1"/>
                  </a:cxn>
                  <a:cxn ang="0">
                    <a:pos x="T2" y="T3"/>
                  </a:cxn>
                  <a:cxn ang="0">
                    <a:pos x="T4" y="T5"/>
                  </a:cxn>
                  <a:cxn ang="0">
                    <a:pos x="T6" y="T7"/>
                  </a:cxn>
                  <a:cxn ang="0">
                    <a:pos x="T8" y="T9"/>
                  </a:cxn>
                </a:cxnLst>
                <a:rect l="0" t="0" r="r" b="b"/>
                <a:pathLst>
                  <a:path w="3" h="4">
                    <a:moveTo>
                      <a:pt x="0" y="1"/>
                    </a:moveTo>
                    <a:cubicBezTo>
                      <a:pt x="0" y="2"/>
                      <a:pt x="0" y="3"/>
                      <a:pt x="0" y="4"/>
                    </a:cubicBezTo>
                    <a:cubicBezTo>
                      <a:pt x="1" y="4"/>
                      <a:pt x="1" y="3"/>
                      <a:pt x="2" y="2"/>
                    </a:cubicBezTo>
                    <a:cubicBezTo>
                      <a:pt x="3" y="1"/>
                      <a:pt x="2" y="0"/>
                      <a:pt x="2" y="0"/>
                    </a:cubicBezTo>
                    <a:cubicBezTo>
                      <a:pt x="2" y="0"/>
                      <a:pt x="1" y="0"/>
                      <a:pt x="0" y="1"/>
                    </a:cubicBezTo>
                    <a:close/>
                  </a:path>
                </a:pathLst>
              </a:custGeom>
              <a:solidFill>
                <a:srgbClr val="7587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0" name="Freeform 1027">
                <a:extLst>
                  <a:ext uri="{FF2B5EF4-FFF2-40B4-BE49-F238E27FC236}">
                    <a16:creationId xmlns:a16="http://schemas.microsoft.com/office/drawing/2014/main" id="{AD63E0F6-0195-499B-96AD-C890A7DDDF2F}"/>
                  </a:ext>
                </a:extLst>
              </p:cNvPr>
              <p:cNvSpPr>
                <a:spLocks/>
              </p:cNvSpPr>
              <p:nvPr/>
            </p:nvSpPr>
            <p:spPr bwMode="auto">
              <a:xfrm>
                <a:off x="660" y="764"/>
                <a:ext cx="7" cy="7"/>
              </a:xfrm>
              <a:custGeom>
                <a:avLst/>
                <a:gdLst>
                  <a:gd name="T0" fmla="*/ 1 w 3"/>
                  <a:gd name="T1" fmla="*/ 1 h 3"/>
                  <a:gd name="T2" fmla="*/ 1 w 3"/>
                  <a:gd name="T3" fmla="*/ 3 h 3"/>
                  <a:gd name="T4" fmla="*/ 2 w 3"/>
                  <a:gd name="T5" fmla="*/ 2 h 3"/>
                  <a:gd name="T6" fmla="*/ 2 w 3"/>
                  <a:gd name="T7" fmla="*/ 0 h 3"/>
                  <a:gd name="T8" fmla="*/ 1 w 3"/>
                  <a:gd name="T9" fmla="*/ 1 h 3"/>
                </a:gdLst>
                <a:ahLst/>
                <a:cxnLst>
                  <a:cxn ang="0">
                    <a:pos x="T0" y="T1"/>
                  </a:cxn>
                  <a:cxn ang="0">
                    <a:pos x="T2" y="T3"/>
                  </a:cxn>
                  <a:cxn ang="0">
                    <a:pos x="T4" y="T5"/>
                  </a:cxn>
                  <a:cxn ang="0">
                    <a:pos x="T6" y="T7"/>
                  </a:cxn>
                  <a:cxn ang="0">
                    <a:pos x="T8" y="T9"/>
                  </a:cxn>
                </a:cxnLst>
                <a:rect l="0" t="0" r="r" b="b"/>
                <a:pathLst>
                  <a:path w="3" h="3">
                    <a:moveTo>
                      <a:pt x="1" y="1"/>
                    </a:moveTo>
                    <a:cubicBezTo>
                      <a:pt x="0" y="2"/>
                      <a:pt x="0" y="3"/>
                      <a:pt x="1" y="3"/>
                    </a:cubicBezTo>
                    <a:cubicBezTo>
                      <a:pt x="1" y="3"/>
                      <a:pt x="2" y="3"/>
                      <a:pt x="2" y="2"/>
                    </a:cubicBezTo>
                    <a:cubicBezTo>
                      <a:pt x="3" y="1"/>
                      <a:pt x="2" y="0"/>
                      <a:pt x="2" y="0"/>
                    </a:cubicBezTo>
                    <a:cubicBezTo>
                      <a:pt x="2" y="0"/>
                      <a:pt x="1" y="1"/>
                      <a:pt x="1" y="1"/>
                    </a:cubicBezTo>
                    <a:close/>
                  </a:path>
                </a:pathLst>
              </a:custGeom>
              <a:solidFill>
                <a:srgbClr val="8C6D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1" name="Freeform 1028">
                <a:extLst>
                  <a:ext uri="{FF2B5EF4-FFF2-40B4-BE49-F238E27FC236}">
                    <a16:creationId xmlns:a16="http://schemas.microsoft.com/office/drawing/2014/main" id="{C43EEA84-A7DF-4DCE-85EA-72639FC18AF3}"/>
                  </a:ext>
                </a:extLst>
              </p:cNvPr>
              <p:cNvSpPr>
                <a:spLocks/>
              </p:cNvSpPr>
              <p:nvPr/>
            </p:nvSpPr>
            <p:spPr bwMode="auto">
              <a:xfrm>
                <a:off x="662" y="766"/>
                <a:ext cx="2" cy="5"/>
              </a:xfrm>
              <a:custGeom>
                <a:avLst/>
                <a:gdLst>
                  <a:gd name="T0" fmla="*/ 1 w 1"/>
                  <a:gd name="T1" fmla="*/ 0 h 2"/>
                  <a:gd name="T2" fmla="*/ 1 w 1"/>
                  <a:gd name="T3" fmla="*/ 1 h 2"/>
                  <a:gd name="T4" fmla="*/ 0 w 1"/>
                  <a:gd name="T5" fmla="*/ 1 h 2"/>
                  <a:gd name="T6" fmla="*/ 0 w 1"/>
                  <a:gd name="T7" fmla="*/ 0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0"/>
                      <a:pt x="1" y="0"/>
                      <a:pt x="1" y="1"/>
                    </a:cubicBezTo>
                    <a:cubicBezTo>
                      <a:pt x="1" y="1"/>
                      <a:pt x="0" y="2"/>
                      <a:pt x="0" y="1"/>
                    </a:cubicBezTo>
                    <a:cubicBezTo>
                      <a:pt x="0" y="1"/>
                      <a:pt x="0" y="1"/>
                      <a:pt x="0" y="0"/>
                    </a:cubicBezTo>
                    <a:cubicBezTo>
                      <a:pt x="1" y="0"/>
                      <a:pt x="1" y="0"/>
                      <a:pt x="1" y="0"/>
                    </a:cubicBezTo>
                    <a:close/>
                  </a:path>
                </a:pathLst>
              </a:custGeom>
              <a:solidFill>
                <a:srgbClr val="A084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2" name="Freeform 1029">
                <a:extLst>
                  <a:ext uri="{FF2B5EF4-FFF2-40B4-BE49-F238E27FC236}">
                    <a16:creationId xmlns:a16="http://schemas.microsoft.com/office/drawing/2014/main" id="{81AD187E-0B19-4412-898E-7FD7DE7FCF33}"/>
                  </a:ext>
                </a:extLst>
              </p:cNvPr>
              <p:cNvSpPr>
                <a:spLocks/>
              </p:cNvSpPr>
              <p:nvPr/>
            </p:nvSpPr>
            <p:spPr bwMode="auto">
              <a:xfrm>
                <a:off x="664" y="548"/>
                <a:ext cx="55" cy="199"/>
              </a:xfrm>
              <a:custGeom>
                <a:avLst/>
                <a:gdLst>
                  <a:gd name="T0" fmla="*/ 22 w 23"/>
                  <a:gd name="T1" fmla="*/ 15 h 83"/>
                  <a:gd name="T2" fmla="*/ 14 w 23"/>
                  <a:gd name="T3" fmla="*/ 54 h 83"/>
                  <a:gd name="T4" fmla="*/ 6 w 23"/>
                  <a:gd name="T5" fmla="*/ 72 h 83"/>
                  <a:gd name="T6" fmla="*/ 0 w 23"/>
                  <a:gd name="T7" fmla="*/ 83 h 83"/>
                  <a:gd name="T8" fmla="*/ 3 w 23"/>
                  <a:gd name="T9" fmla="*/ 71 h 83"/>
                  <a:gd name="T10" fmla="*/ 13 w 23"/>
                  <a:gd name="T11" fmla="*/ 12 h 83"/>
                  <a:gd name="T12" fmla="*/ 14 w 23"/>
                  <a:gd name="T13" fmla="*/ 0 h 83"/>
                  <a:gd name="T14" fmla="*/ 20 w 23"/>
                  <a:gd name="T15" fmla="*/ 8 h 83"/>
                  <a:gd name="T16" fmla="*/ 22 w 23"/>
                  <a:gd name="T17" fmla="*/ 1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83">
                    <a:moveTo>
                      <a:pt x="22" y="15"/>
                    </a:moveTo>
                    <a:cubicBezTo>
                      <a:pt x="23" y="28"/>
                      <a:pt x="18" y="42"/>
                      <a:pt x="14" y="54"/>
                    </a:cubicBezTo>
                    <a:cubicBezTo>
                      <a:pt x="11" y="60"/>
                      <a:pt x="9" y="66"/>
                      <a:pt x="6" y="72"/>
                    </a:cubicBezTo>
                    <a:cubicBezTo>
                      <a:pt x="4" y="76"/>
                      <a:pt x="2" y="80"/>
                      <a:pt x="0" y="83"/>
                    </a:cubicBezTo>
                    <a:cubicBezTo>
                      <a:pt x="0" y="79"/>
                      <a:pt x="2" y="75"/>
                      <a:pt x="3" y="71"/>
                    </a:cubicBezTo>
                    <a:cubicBezTo>
                      <a:pt x="9" y="52"/>
                      <a:pt x="8" y="31"/>
                      <a:pt x="13" y="12"/>
                    </a:cubicBezTo>
                    <a:cubicBezTo>
                      <a:pt x="13" y="9"/>
                      <a:pt x="13" y="2"/>
                      <a:pt x="14" y="0"/>
                    </a:cubicBezTo>
                    <a:cubicBezTo>
                      <a:pt x="18" y="0"/>
                      <a:pt x="19" y="6"/>
                      <a:pt x="20" y="8"/>
                    </a:cubicBezTo>
                    <a:cubicBezTo>
                      <a:pt x="21" y="10"/>
                      <a:pt x="22" y="12"/>
                      <a:pt x="22" y="15"/>
                    </a:cubicBezTo>
                    <a:close/>
                  </a:path>
                </a:pathLst>
              </a:custGeom>
              <a:solidFill>
                <a:srgbClr val="8FA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3" name="Freeform 1030">
                <a:extLst>
                  <a:ext uri="{FF2B5EF4-FFF2-40B4-BE49-F238E27FC236}">
                    <a16:creationId xmlns:a16="http://schemas.microsoft.com/office/drawing/2014/main" id="{4F0C3EFA-7F20-4393-B97B-B2D743BDFC98}"/>
                  </a:ext>
                </a:extLst>
              </p:cNvPr>
              <p:cNvSpPr>
                <a:spLocks/>
              </p:cNvSpPr>
              <p:nvPr/>
            </p:nvSpPr>
            <p:spPr bwMode="auto">
              <a:xfrm>
                <a:off x="698" y="553"/>
                <a:ext cx="21" cy="122"/>
              </a:xfrm>
              <a:custGeom>
                <a:avLst/>
                <a:gdLst>
                  <a:gd name="T0" fmla="*/ 5 w 9"/>
                  <a:gd name="T1" fmla="*/ 18 h 51"/>
                  <a:gd name="T2" fmla="*/ 2 w 9"/>
                  <a:gd name="T3" fmla="*/ 0 h 51"/>
                  <a:gd name="T4" fmla="*/ 6 w 9"/>
                  <a:gd name="T5" fmla="*/ 6 h 51"/>
                  <a:gd name="T6" fmla="*/ 8 w 9"/>
                  <a:gd name="T7" fmla="*/ 13 h 51"/>
                  <a:gd name="T8" fmla="*/ 0 w 9"/>
                  <a:gd name="T9" fmla="*/ 51 h 51"/>
                  <a:gd name="T10" fmla="*/ 2 w 9"/>
                  <a:gd name="T11" fmla="*/ 41 h 51"/>
                  <a:gd name="T12" fmla="*/ 5 w 9"/>
                  <a:gd name="T13" fmla="*/ 18 h 51"/>
                </a:gdLst>
                <a:ahLst/>
                <a:cxnLst>
                  <a:cxn ang="0">
                    <a:pos x="T0" y="T1"/>
                  </a:cxn>
                  <a:cxn ang="0">
                    <a:pos x="T2" y="T3"/>
                  </a:cxn>
                  <a:cxn ang="0">
                    <a:pos x="T4" y="T5"/>
                  </a:cxn>
                  <a:cxn ang="0">
                    <a:pos x="T6" y="T7"/>
                  </a:cxn>
                  <a:cxn ang="0">
                    <a:pos x="T8" y="T9"/>
                  </a:cxn>
                  <a:cxn ang="0">
                    <a:pos x="T10" y="T11"/>
                  </a:cxn>
                  <a:cxn ang="0">
                    <a:pos x="T12" y="T13"/>
                  </a:cxn>
                </a:cxnLst>
                <a:rect l="0" t="0" r="r" b="b"/>
                <a:pathLst>
                  <a:path w="9" h="51">
                    <a:moveTo>
                      <a:pt x="5" y="18"/>
                    </a:moveTo>
                    <a:cubicBezTo>
                      <a:pt x="5" y="11"/>
                      <a:pt x="4" y="6"/>
                      <a:pt x="2" y="0"/>
                    </a:cubicBezTo>
                    <a:cubicBezTo>
                      <a:pt x="3" y="0"/>
                      <a:pt x="6" y="5"/>
                      <a:pt x="6" y="6"/>
                    </a:cubicBezTo>
                    <a:cubicBezTo>
                      <a:pt x="7" y="8"/>
                      <a:pt x="8" y="10"/>
                      <a:pt x="8" y="13"/>
                    </a:cubicBezTo>
                    <a:cubicBezTo>
                      <a:pt x="9" y="25"/>
                      <a:pt x="5" y="39"/>
                      <a:pt x="0" y="51"/>
                    </a:cubicBezTo>
                    <a:cubicBezTo>
                      <a:pt x="1" y="47"/>
                      <a:pt x="1" y="44"/>
                      <a:pt x="2" y="41"/>
                    </a:cubicBezTo>
                    <a:cubicBezTo>
                      <a:pt x="3" y="35"/>
                      <a:pt x="4" y="24"/>
                      <a:pt x="5" y="18"/>
                    </a:cubicBezTo>
                    <a:close/>
                  </a:path>
                </a:pathLst>
              </a:custGeom>
              <a:solidFill>
                <a:srgbClr val="9CB5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4" name="Freeform 1031">
                <a:extLst>
                  <a:ext uri="{FF2B5EF4-FFF2-40B4-BE49-F238E27FC236}">
                    <a16:creationId xmlns:a16="http://schemas.microsoft.com/office/drawing/2014/main" id="{7FE94030-4285-42AD-8DA3-B0E03B1D3A87}"/>
                  </a:ext>
                </a:extLst>
              </p:cNvPr>
              <p:cNvSpPr>
                <a:spLocks/>
              </p:cNvSpPr>
              <p:nvPr/>
            </p:nvSpPr>
            <p:spPr bwMode="auto">
              <a:xfrm>
                <a:off x="664" y="548"/>
                <a:ext cx="43" cy="199"/>
              </a:xfrm>
              <a:custGeom>
                <a:avLst/>
                <a:gdLst>
                  <a:gd name="T0" fmla="*/ 14 w 18"/>
                  <a:gd name="T1" fmla="*/ 0 h 83"/>
                  <a:gd name="T2" fmla="*/ 15 w 18"/>
                  <a:gd name="T3" fmla="*/ 0 h 83"/>
                  <a:gd name="T4" fmla="*/ 16 w 18"/>
                  <a:gd name="T5" fmla="*/ 5 h 83"/>
                  <a:gd name="T6" fmla="*/ 8 w 18"/>
                  <a:gd name="T7" fmla="*/ 63 h 83"/>
                  <a:gd name="T8" fmla="*/ 0 w 18"/>
                  <a:gd name="T9" fmla="*/ 83 h 83"/>
                  <a:gd name="T10" fmla="*/ 3 w 18"/>
                  <a:gd name="T11" fmla="*/ 71 h 83"/>
                  <a:gd name="T12" fmla="*/ 8 w 18"/>
                  <a:gd name="T13" fmla="*/ 20 h 83"/>
                  <a:gd name="T14" fmla="*/ 14 w 18"/>
                  <a:gd name="T15" fmla="*/ 0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83">
                    <a:moveTo>
                      <a:pt x="14" y="0"/>
                    </a:moveTo>
                    <a:cubicBezTo>
                      <a:pt x="15" y="0"/>
                      <a:pt x="15" y="0"/>
                      <a:pt x="15" y="0"/>
                    </a:cubicBezTo>
                    <a:cubicBezTo>
                      <a:pt x="16" y="2"/>
                      <a:pt x="16" y="4"/>
                      <a:pt x="16" y="5"/>
                    </a:cubicBezTo>
                    <a:cubicBezTo>
                      <a:pt x="18" y="22"/>
                      <a:pt x="14" y="47"/>
                      <a:pt x="8" y="63"/>
                    </a:cubicBezTo>
                    <a:cubicBezTo>
                      <a:pt x="6" y="67"/>
                      <a:pt x="2" y="79"/>
                      <a:pt x="0" y="83"/>
                    </a:cubicBezTo>
                    <a:cubicBezTo>
                      <a:pt x="3" y="71"/>
                      <a:pt x="3" y="71"/>
                      <a:pt x="3" y="71"/>
                    </a:cubicBezTo>
                    <a:cubicBezTo>
                      <a:pt x="9" y="52"/>
                      <a:pt x="1" y="46"/>
                      <a:pt x="8" y="20"/>
                    </a:cubicBezTo>
                    <a:cubicBezTo>
                      <a:pt x="9" y="17"/>
                      <a:pt x="13" y="2"/>
                      <a:pt x="14" y="0"/>
                    </a:cubicBezTo>
                    <a:close/>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5" name="Freeform 1032">
                <a:extLst>
                  <a:ext uri="{FF2B5EF4-FFF2-40B4-BE49-F238E27FC236}">
                    <a16:creationId xmlns:a16="http://schemas.microsoft.com/office/drawing/2014/main" id="{1E5B00FA-4F23-477F-B918-2EB89E6DDF23}"/>
                  </a:ext>
                </a:extLst>
              </p:cNvPr>
              <p:cNvSpPr>
                <a:spLocks/>
              </p:cNvSpPr>
              <p:nvPr/>
            </p:nvSpPr>
            <p:spPr bwMode="auto">
              <a:xfrm>
                <a:off x="664" y="709"/>
                <a:ext cx="17" cy="38"/>
              </a:xfrm>
              <a:custGeom>
                <a:avLst/>
                <a:gdLst>
                  <a:gd name="T0" fmla="*/ 0 w 7"/>
                  <a:gd name="T1" fmla="*/ 16 h 16"/>
                  <a:gd name="T2" fmla="*/ 0 w 7"/>
                  <a:gd name="T3" fmla="*/ 15 h 16"/>
                  <a:gd name="T4" fmla="*/ 5 w 7"/>
                  <a:gd name="T5" fmla="*/ 3 h 16"/>
                  <a:gd name="T6" fmla="*/ 7 w 7"/>
                  <a:gd name="T7" fmla="*/ 0 h 16"/>
                  <a:gd name="T8" fmla="*/ 0 w 7"/>
                  <a:gd name="T9" fmla="*/ 16 h 16"/>
                </a:gdLst>
                <a:ahLst/>
                <a:cxnLst>
                  <a:cxn ang="0">
                    <a:pos x="T0" y="T1"/>
                  </a:cxn>
                  <a:cxn ang="0">
                    <a:pos x="T2" y="T3"/>
                  </a:cxn>
                  <a:cxn ang="0">
                    <a:pos x="T4" y="T5"/>
                  </a:cxn>
                  <a:cxn ang="0">
                    <a:pos x="T6" y="T7"/>
                  </a:cxn>
                  <a:cxn ang="0">
                    <a:pos x="T8" y="T9"/>
                  </a:cxn>
                </a:cxnLst>
                <a:rect l="0" t="0" r="r" b="b"/>
                <a:pathLst>
                  <a:path w="7" h="16">
                    <a:moveTo>
                      <a:pt x="0" y="16"/>
                    </a:moveTo>
                    <a:cubicBezTo>
                      <a:pt x="0" y="15"/>
                      <a:pt x="0" y="15"/>
                      <a:pt x="0" y="15"/>
                    </a:cubicBezTo>
                    <a:cubicBezTo>
                      <a:pt x="2" y="11"/>
                      <a:pt x="4" y="7"/>
                      <a:pt x="5" y="3"/>
                    </a:cubicBezTo>
                    <a:cubicBezTo>
                      <a:pt x="6" y="2"/>
                      <a:pt x="6" y="1"/>
                      <a:pt x="7" y="0"/>
                    </a:cubicBezTo>
                    <a:cubicBezTo>
                      <a:pt x="5" y="6"/>
                      <a:pt x="3" y="11"/>
                      <a:pt x="0" y="16"/>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6" name="Freeform 1033">
                <a:extLst>
                  <a:ext uri="{FF2B5EF4-FFF2-40B4-BE49-F238E27FC236}">
                    <a16:creationId xmlns:a16="http://schemas.microsoft.com/office/drawing/2014/main" id="{7AEBEEB1-FDF1-4061-89FB-3C14C74A90B9}"/>
                  </a:ext>
                </a:extLst>
              </p:cNvPr>
              <p:cNvSpPr>
                <a:spLocks/>
              </p:cNvSpPr>
              <p:nvPr/>
            </p:nvSpPr>
            <p:spPr bwMode="auto">
              <a:xfrm>
                <a:off x="688" y="548"/>
                <a:ext cx="17" cy="139"/>
              </a:xfrm>
              <a:custGeom>
                <a:avLst/>
                <a:gdLst>
                  <a:gd name="T0" fmla="*/ 5 w 7"/>
                  <a:gd name="T1" fmla="*/ 0 h 58"/>
                  <a:gd name="T2" fmla="*/ 5 w 7"/>
                  <a:gd name="T3" fmla="*/ 0 h 58"/>
                  <a:gd name="T4" fmla="*/ 0 w 7"/>
                  <a:gd name="T5" fmla="*/ 58 h 58"/>
                  <a:gd name="T6" fmla="*/ 1 w 7"/>
                  <a:gd name="T7" fmla="*/ 53 h 58"/>
                  <a:gd name="T8" fmla="*/ 5 w 7"/>
                  <a:gd name="T9" fmla="*/ 0 h 58"/>
                </a:gdLst>
                <a:ahLst/>
                <a:cxnLst>
                  <a:cxn ang="0">
                    <a:pos x="T0" y="T1"/>
                  </a:cxn>
                  <a:cxn ang="0">
                    <a:pos x="T2" y="T3"/>
                  </a:cxn>
                  <a:cxn ang="0">
                    <a:pos x="T4" y="T5"/>
                  </a:cxn>
                  <a:cxn ang="0">
                    <a:pos x="T6" y="T7"/>
                  </a:cxn>
                  <a:cxn ang="0">
                    <a:pos x="T8" y="T9"/>
                  </a:cxn>
                </a:cxnLst>
                <a:rect l="0" t="0" r="r" b="b"/>
                <a:pathLst>
                  <a:path w="7" h="58">
                    <a:moveTo>
                      <a:pt x="5" y="0"/>
                    </a:moveTo>
                    <a:cubicBezTo>
                      <a:pt x="5" y="0"/>
                      <a:pt x="5" y="0"/>
                      <a:pt x="5" y="0"/>
                    </a:cubicBezTo>
                    <a:cubicBezTo>
                      <a:pt x="7" y="18"/>
                      <a:pt x="4" y="41"/>
                      <a:pt x="0" y="58"/>
                    </a:cubicBezTo>
                    <a:cubicBezTo>
                      <a:pt x="0" y="56"/>
                      <a:pt x="0" y="55"/>
                      <a:pt x="1" y="53"/>
                    </a:cubicBezTo>
                    <a:cubicBezTo>
                      <a:pt x="4" y="38"/>
                      <a:pt x="5" y="16"/>
                      <a:pt x="5" y="0"/>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7" name="Freeform 1034">
                <a:extLst>
                  <a:ext uri="{FF2B5EF4-FFF2-40B4-BE49-F238E27FC236}">
                    <a16:creationId xmlns:a16="http://schemas.microsoft.com/office/drawing/2014/main" id="{26738D56-0D61-42B0-92DA-A2C55D55118C}"/>
                  </a:ext>
                </a:extLst>
              </p:cNvPr>
              <p:cNvSpPr>
                <a:spLocks/>
              </p:cNvSpPr>
              <p:nvPr/>
            </p:nvSpPr>
            <p:spPr bwMode="auto">
              <a:xfrm>
                <a:off x="681" y="687"/>
                <a:ext cx="7" cy="22"/>
              </a:xfrm>
              <a:custGeom>
                <a:avLst/>
                <a:gdLst>
                  <a:gd name="T0" fmla="*/ 2 w 3"/>
                  <a:gd name="T1" fmla="*/ 3 h 9"/>
                  <a:gd name="T2" fmla="*/ 0 w 3"/>
                  <a:gd name="T3" fmla="*/ 9 h 9"/>
                  <a:gd name="T4" fmla="*/ 3 w 3"/>
                  <a:gd name="T5" fmla="*/ 0 h 9"/>
                  <a:gd name="T6" fmla="*/ 2 w 3"/>
                  <a:gd name="T7" fmla="*/ 3 h 9"/>
                </a:gdLst>
                <a:ahLst/>
                <a:cxnLst>
                  <a:cxn ang="0">
                    <a:pos x="T0" y="T1"/>
                  </a:cxn>
                  <a:cxn ang="0">
                    <a:pos x="T2" y="T3"/>
                  </a:cxn>
                  <a:cxn ang="0">
                    <a:pos x="T4" y="T5"/>
                  </a:cxn>
                  <a:cxn ang="0">
                    <a:pos x="T6" y="T7"/>
                  </a:cxn>
                </a:cxnLst>
                <a:rect l="0" t="0" r="r" b="b"/>
                <a:pathLst>
                  <a:path w="3" h="9">
                    <a:moveTo>
                      <a:pt x="2" y="3"/>
                    </a:moveTo>
                    <a:cubicBezTo>
                      <a:pt x="1" y="5"/>
                      <a:pt x="0" y="7"/>
                      <a:pt x="0" y="9"/>
                    </a:cubicBezTo>
                    <a:cubicBezTo>
                      <a:pt x="1" y="6"/>
                      <a:pt x="2" y="3"/>
                      <a:pt x="3" y="0"/>
                    </a:cubicBezTo>
                    <a:cubicBezTo>
                      <a:pt x="2" y="1"/>
                      <a:pt x="2" y="2"/>
                      <a:pt x="2" y="3"/>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8" name="Freeform 1035">
                <a:extLst>
                  <a:ext uri="{FF2B5EF4-FFF2-40B4-BE49-F238E27FC236}">
                    <a16:creationId xmlns:a16="http://schemas.microsoft.com/office/drawing/2014/main" id="{B37D5C21-7709-4C6C-9C74-01B953C4975E}"/>
                  </a:ext>
                </a:extLst>
              </p:cNvPr>
              <p:cNvSpPr>
                <a:spLocks/>
              </p:cNvSpPr>
              <p:nvPr/>
            </p:nvSpPr>
            <p:spPr bwMode="auto">
              <a:xfrm>
                <a:off x="672" y="558"/>
                <a:ext cx="28" cy="165"/>
              </a:xfrm>
              <a:custGeom>
                <a:avLst/>
                <a:gdLst>
                  <a:gd name="T0" fmla="*/ 5 w 12"/>
                  <a:gd name="T1" fmla="*/ 53 h 69"/>
                  <a:gd name="T2" fmla="*/ 0 w 12"/>
                  <a:gd name="T3" fmla="*/ 69 h 69"/>
                  <a:gd name="T4" fmla="*/ 2 w 12"/>
                  <a:gd name="T5" fmla="*/ 48 h 69"/>
                  <a:gd name="T6" fmla="*/ 3 w 12"/>
                  <a:gd name="T7" fmla="*/ 44 h 69"/>
                  <a:gd name="T8" fmla="*/ 4 w 12"/>
                  <a:gd name="T9" fmla="*/ 27 h 69"/>
                  <a:gd name="T10" fmla="*/ 12 w 12"/>
                  <a:gd name="T11" fmla="*/ 0 h 69"/>
                  <a:gd name="T12" fmla="*/ 11 w 12"/>
                  <a:gd name="T13" fmla="*/ 18 h 69"/>
                  <a:gd name="T14" fmla="*/ 10 w 12"/>
                  <a:gd name="T15" fmla="*/ 31 h 69"/>
                  <a:gd name="T16" fmla="*/ 5 w 12"/>
                  <a:gd name="T17" fmla="*/ 5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69">
                    <a:moveTo>
                      <a:pt x="5" y="53"/>
                    </a:moveTo>
                    <a:cubicBezTo>
                      <a:pt x="5" y="55"/>
                      <a:pt x="0" y="67"/>
                      <a:pt x="0" y="69"/>
                    </a:cubicBezTo>
                    <a:cubicBezTo>
                      <a:pt x="0" y="66"/>
                      <a:pt x="2" y="51"/>
                      <a:pt x="2" y="48"/>
                    </a:cubicBezTo>
                    <a:cubicBezTo>
                      <a:pt x="2" y="47"/>
                      <a:pt x="3" y="45"/>
                      <a:pt x="3" y="44"/>
                    </a:cubicBezTo>
                    <a:cubicBezTo>
                      <a:pt x="3" y="38"/>
                      <a:pt x="3" y="32"/>
                      <a:pt x="4" y="27"/>
                    </a:cubicBezTo>
                    <a:cubicBezTo>
                      <a:pt x="6" y="22"/>
                      <a:pt x="10" y="6"/>
                      <a:pt x="12" y="0"/>
                    </a:cubicBezTo>
                    <a:cubicBezTo>
                      <a:pt x="12" y="5"/>
                      <a:pt x="11" y="14"/>
                      <a:pt x="11" y="18"/>
                    </a:cubicBezTo>
                    <a:cubicBezTo>
                      <a:pt x="11" y="20"/>
                      <a:pt x="10" y="29"/>
                      <a:pt x="10" y="31"/>
                    </a:cubicBezTo>
                    <a:cubicBezTo>
                      <a:pt x="10" y="36"/>
                      <a:pt x="6" y="51"/>
                      <a:pt x="5" y="53"/>
                    </a:cubicBezTo>
                    <a:close/>
                  </a:path>
                </a:pathLst>
              </a:custGeom>
              <a:solidFill>
                <a:srgbClr val="6C8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9" name="Freeform 1036">
                <a:extLst>
                  <a:ext uri="{FF2B5EF4-FFF2-40B4-BE49-F238E27FC236}">
                    <a16:creationId xmlns:a16="http://schemas.microsoft.com/office/drawing/2014/main" id="{D0120B1D-36CF-4E6D-AC07-D56A608290B0}"/>
                  </a:ext>
                </a:extLst>
              </p:cNvPr>
              <p:cNvSpPr>
                <a:spLocks/>
              </p:cNvSpPr>
              <p:nvPr/>
            </p:nvSpPr>
            <p:spPr bwMode="auto">
              <a:xfrm>
                <a:off x="676" y="580"/>
                <a:ext cx="24" cy="124"/>
              </a:xfrm>
              <a:custGeom>
                <a:avLst/>
                <a:gdLst>
                  <a:gd name="T0" fmla="*/ 10 w 10"/>
                  <a:gd name="T1" fmla="*/ 0 h 52"/>
                  <a:gd name="T2" fmla="*/ 0 w 10"/>
                  <a:gd name="T3" fmla="*/ 52 h 52"/>
                  <a:gd name="T4" fmla="*/ 2 w 10"/>
                  <a:gd name="T5" fmla="*/ 37 h 52"/>
                  <a:gd name="T6" fmla="*/ 4 w 10"/>
                  <a:gd name="T7" fmla="*/ 22 h 52"/>
                  <a:gd name="T8" fmla="*/ 10 w 10"/>
                  <a:gd name="T9" fmla="*/ 0 h 52"/>
                </a:gdLst>
                <a:ahLst/>
                <a:cxnLst>
                  <a:cxn ang="0">
                    <a:pos x="T0" y="T1"/>
                  </a:cxn>
                  <a:cxn ang="0">
                    <a:pos x="T2" y="T3"/>
                  </a:cxn>
                  <a:cxn ang="0">
                    <a:pos x="T4" y="T5"/>
                  </a:cxn>
                  <a:cxn ang="0">
                    <a:pos x="T6" y="T7"/>
                  </a:cxn>
                  <a:cxn ang="0">
                    <a:pos x="T8" y="T9"/>
                  </a:cxn>
                </a:cxnLst>
                <a:rect l="0" t="0" r="r" b="b"/>
                <a:pathLst>
                  <a:path w="10" h="52">
                    <a:moveTo>
                      <a:pt x="10" y="0"/>
                    </a:moveTo>
                    <a:cubicBezTo>
                      <a:pt x="9" y="8"/>
                      <a:pt x="3" y="45"/>
                      <a:pt x="0" y="52"/>
                    </a:cubicBezTo>
                    <a:cubicBezTo>
                      <a:pt x="0" y="51"/>
                      <a:pt x="2" y="37"/>
                      <a:pt x="2" y="37"/>
                    </a:cubicBezTo>
                    <a:cubicBezTo>
                      <a:pt x="3" y="30"/>
                      <a:pt x="3" y="27"/>
                      <a:pt x="4" y="22"/>
                    </a:cubicBezTo>
                    <a:cubicBezTo>
                      <a:pt x="4" y="14"/>
                      <a:pt x="8" y="1"/>
                      <a:pt x="10" y="0"/>
                    </a:cubicBezTo>
                    <a:close/>
                  </a:path>
                </a:pathLst>
              </a:custGeom>
              <a:solidFill>
                <a:srgbClr val="647F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0" name="Freeform 1037">
                <a:extLst>
                  <a:ext uri="{FF2B5EF4-FFF2-40B4-BE49-F238E27FC236}">
                    <a16:creationId xmlns:a16="http://schemas.microsoft.com/office/drawing/2014/main" id="{EDBC8C0C-8D51-4C37-A351-4896B6C330DE}"/>
                  </a:ext>
                </a:extLst>
              </p:cNvPr>
              <p:cNvSpPr>
                <a:spLocks/>
              </p:cNvSpPr>
              <p:nvPr/>
            </p:nvSpPr>
            <p:spPr bwMode="auto">
              <a:xfrm>
                <a:off x="705" y="572"/>
                <a:ext cx="12" cy="79"/>
              </a:xfrm>
              <a:custGeom>
                <a:avLst/>
                <a:gdLst>
                  <a:gd name="T0" fmla="*/ 3 w 5"/>
                  <a:gd name="T1" fmla="*/ 0 h 33"/>
                  <a:gd name="T2" fmla="*/ 0 w 5"/>
                  <a:gd name="T3" fmla="*/ 33 h 33"/>
                  <a:gd name="T4" fmla="*/ 3 w 5"/>
                  <a:gd name="T5" fmla="*/ 7 h 33"/>
                  <a:gd name="T6" fmla="*/ 3 w 5"/>
                  <a:gd name="T7" fmla="*/ 0 h 33"/>
                </a:gdLst>
                <a:ahLst/>
                <a:cxnLst>
                  <a:cxn ang="0">
                    <a:pos x="T0" y="T1"/>
                  </a:cxn>
                  <a:cxn ang="0">
                    <a:pos x="T2" y="T3"/>
                  </a:cxn>
                  <a:cxn ang="0">
                    <a:pos x="T4" y="T5"/>
                  </a:cxn>
                  <a:cxn ang="0">
                    <a:pos x="T6" y="T7"/>
                  </a:cxn>
                </a:cxnLst>
                <a:rect l="0" t="0" r="r" b="b"/>
                <a:pathLst>
                  <a:path w="5" h="33">
                    <a:moveTo>
                      <a:pt x="3" y="0"/>
                    </a:moveTo>
                    <a:cubicBezTo>
                      <a:pt x="5" y="9"/>
                      <a:pt x="3" y="27"/>
                      <a:pt x="0" y="33"/>
                    </a:cubicBezTo>
                    <a:cubicBezTo>
                      <a:pt x="1" y="29"/>
                      <a:pt x="3" y="11"/>
                      <a:pt x="3" y="7"/>
                    </a:cubicBezTo>
                    <a:cubicBezTo>
                      <a:pt x="3" y="2"/>
                      <a:pt x="2" y="4"/>
                      <a:pt x="3" y="0"/>
                    </a:cubicBezTo>
                    <a:close/>
                  </a:path>
                </a:pathLst>
              </a:custGeom>
              <a:solidFill>
                <a:srgbClr val="AEC1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1" name="Freeform 1038">
                <a:extLst>
                  <a:ext uri="{FF2B5EF4-FFF2-40B4-BE49-F238E27FC236}">
                    <a16:creationId xmlns:a16="http://schemas.microsoft.com/office/drawing/2014/main" id="{334B84A7-8622-4A2E-9547-93F7F1BADF95}"/>
                  </a:ext>
                </a:extLst>
              </p:cNvPr>
              <p:cNvSpPr>
                <a:spLocks/>
              </p:cNvSpPr>
              <p:nvPr/>
            </p:nvSpPr>
            <p:spPr bwMode="auto">
              <a:xfrm>
                <a:off x="767" y="386"/>
                <a:ext cx="86" cy="196"/>
              </a:xfrm>
              <a:custGeom>
                <a:avLst/>
                <a:gdLst>
                  <a:gd name="T0" fmla="*/ 14 w 36"/>
                  <a:gd name="T1" fmla="*/ 8 h 82"/>
                  <a:gd name="T2" fmla="*/ 31 w 36"/>
                  <a:gd name="T3" fmla="*/ 40 h 82"/>
                  <a:gd name="T4" fmla="*/ 35 w 36"/>
                  <a:gd name="T5" fmla="*/ 65 h 82"/>
                  <a:gd name="T6" fmla="*/ 36 w 36"/>
                  <a:gd name="T7" fmla="*/ 82 h 82"/>
                  <a:gd name="T8" fmla="*/ 31 w 36"/>
                  <a:gd name="T9" fmla="*/ 66 h 82"/>
                  <a:gd name="T10" fmla="*/ 2 w 36"/>
                  <a:gd name="T11" fmla="*/ 11 h 82"/>
                  <a:gd name="T12" fmla="*/ 0 w 36"/>
                  <a:gd name="T13" fmla="*/ 2 h 82"/>
                  <a:gd name="T14" fmla="*/ 8 w 36"/>
                  <a:gd name="T15" fmla="*/ 2 h 82"/>
                  <a:gd name="T16" fmla="*/ 14 w 36"/>
                  <a:gd name="T17" fmla="*/ 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82">
                    <a:moveTo>
                      <a:pt x="14" y="8"/>
                    </a:moveTo>
                    <a:cubicBezTo>
                      <a:pt x="25" y="21"/>
                      <a:pt x="27" y="24"/>
                      <a:pt x="31" y="40"/>
                    </a:cubicBezTo>
                    <a:cubicBezTo>
                      <a:pt x="32" y="49"/>
                      <a:pt x="35" y="57"/>
                      <a:pt x="35" y="65"/>
                    </a:cubicBezTo>
                    <a:cubicBezTo>
                      <a:pt x="36" y="71"/>
                      <a:pt x="36" y="76"/>
                      <a:pt x="36" y="82"/>
                    </a:cubicBezTo>
                    <a:cubicBezTo>
                      <a:pt x="34" y="77"/>
                      <a:pt x="33" y="71"/>
                      <a:pt x="31" y="66"/>
                    </a:cubicBezTo>
                    <a:cubicBezTo>
                      <a:pt x="25" y="41"/>
                      <a:pt x="10" y="35"/>
                      <a:pt x="2" y="11"/>
                    </a:cubicBezTo>
                    <a:cubicBezTo>
                      <a:pt x="1" y="8"/>
                      <a:pt x="0" y="5"/>
                      <a:pt x="0" y="2"/>
                    </a:cubicBezTo>
                    <a:cubicBezTo>
                      <a:pt x="2" y="0"/>
                      <a:pt x="5" y="1"/>
                      <a:pt x="8" y="2"/>
                    </a:cubicBezTo>
                    <a:cubicBezTo>
                      <a:pt x="10" y="3"/>
                      <a:pt x="12" y="6"/>
                      <a:pt x="14" y="8"/>
                    </a:cubicBezTo>
                    <a:close/>
                  </a:path>
                </a:pathLst>
              </a:custGeom>
              <a:solidFill>
                <a:srgbClr val="8FA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2" name="Freeform 1039">
                <a:extLst>
                  <a:ext uri="{FF2B5EF4-FFF2-40B4-BE49-F238E27FC236}">
                    <a16:creationId xmlns:a16="http://schemas.microsoft.com/office/drawing/2014/main" id="{5225B76C-8A7B-44CB-B06E-7B93972709D3}"/>
                  </a:ext>
                </a:extLst>
              </p:cNvPr>
              <p:cNvSpPr>
                <a:spLocks/>
              </p:cNvSpPr>
              <p:nvPr/>
            </p:nvSpPr>
            <p:spPr bwMode="auto">
              <a:xfrm>
                <a:off x="772" y="388"/>
                <a:ext cx="66" cy="96"/>
              </a:xfrm>
              <a:custGeom>
                <a:avLst/>
                <a:gdLst>
                  <a:gd name="T0" fmla="*/ 17 w 28"/>
                  <a:gd name="T1" fmla="*/ 19 h 40"/>
                  <a:gd name="T2" fmla="*/ 0 w 28"/>
                  <a:gd name="T3" fmla="*/ 0 h 40"/>
                  <a:gd name="T4" fmla="*/ 6 w 28"/>
                  <a:gd name="T5" fmla="*/ 1 h 40"/>
                  <a:gd name="T6" fmla="*/ 12 w 28"/>
                  <a:gd name="T7" fmla="*/ 7 h 40"/>
                  <a:gd name="T8" fmla="*/ 28 w 28"/>
                  <a:gd name="T9" fmla="*/ 37 h 40"/>
                  <a:gd name="T10" fmla="*/ 25 w 28"/>
                  <a:gd name="T11" fmla="*/ 36 h 40"/>
                  <a:gd name="T12" fmla="*/ 17 w 28"/>
                  <a:gd name="T13" fmla="*/ 19 h 40"/>
                </a:gdLst>
                <a:ahLst/>
                <a:cxnLst>
                  <a:cxn ang="0">
                    <a:pos x="T0" y="T1"/>
                  </a:cxn>
                  <a:cxn ang="0">
                    <a:pos x="T2" y="T3"/>
                  </a:cxn>
                  <a:cxn ang="0">
                    <a:pos x="T4" y="T5"/>
                  </a:cxn>
                  <a:cxn ang="0">
                    <a:pos x="T6" y="T7"/>
                  </a:cxn>
                  <a:cxn ang="0">
                    <a:pos x="T8" y="T9"/>
                  </a:cxn>
                  <a:cxn ang="0">
                    <a:pos x="T10" y="T11"/>
                  </a:cxn>
                  <a:cxn ang="0">
                    <a:pos x="T12" y="T13"/>
                  </a:cxn>
                </a:cxnLst>
                <a:rect l="0" t="0" r="r" b="b"/>
                <a:pathLst>
                  <a:path w="28" h="40">
                    <a:moveTo>
                      <a:pt x="17" y="19"/>
                    </a:moveTo>
                    <a:cubicBezTo>
                      <a:pt x="13" y="11"/>
                      <a:pt x="8" y="5"/>
                      <a:pt x="0" y="0"/>
                    </a:cubicBezTo>
                    <a:cubicBezTo>
                      <a:pt x="2" y="0"/>
                      <a:pt x="4" y="0"/>
                      <a:pt x="6" y="1"/>
                    </a:cubicBezTo>
                    <a:cubicBezTo>
                      <a:pt x="8" y="2"/>
                      <a:pt x="10" y="5"/>
                      <a:pt x="12" y="7"/>
                    </a:cubicBezTo>
                    <a:cubicBezTo>
                      <a:pt x="22" y="20"/>
                      <a:pt x="25" y="21"/>
                      <a:pt x="28" y="37"/>
                    </a:cubicBezTo>
                    <a:cubicBezTo>
                      <a:pt x="27" y="33"/>
                      <a:pt x="27" y="40"/>
                      <a:pt x="25" y="36"/>
                    </a:cubicBezTo>
                    <a:cubicBezTo>
                      <a:pt x="23" y="30"/>
                      <a:pt x="20" y="25"/>
                      <a:pt x="17" y="19"/>
                    </a:cubicBezTo>
                    <a:close/>
                  </a:path>
                </a:pathLst>
              </a:custGeom>
              <a:solidFill>
                <a:srgbClr val="9CB5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3" name="Freeform 1040">
                <a:extLst>
                  <a:ext uri="{FF2B5EF4-FFF2-40B4-BE49-F238E27FC236}">
                    <a16:creationId xmlns:a16="http://schemas.microsoft.com/office/drawing/2014/main" id="{96B4D58C-06AC-46DE-99DC-6D8410057469}"/>
                  </a:ext>
                </a:extLst>
              </p:cNvPr>
              <p:cNvSpPr>
                <a:spLocks/>
              </p:cNvSpPr>
              <p:nvPr/>
            </p:nvSpPr>
            <p:spPr bwMode="auto">
              <a:xfrm>
                <a:off x="767" y="388"/>
                <a:ext cx="86" cy="192"/>
              </a:xfrm>
              <a:custGeom>
                <a:avLst/>
                <a:gdLst>
                  <a:gd name="T0" fmla="*/ 0 w 36"/>
                  <a:gd name="T1" fmla="*/ 1 h 80"/>
                  <a:gd name="T2" fmla="*/ 1 w 36"/>
                  <a:gd name="T3" fmla="*/ 0 h 80"/>
                  <a:gd name="T4" fmla="*/ 6 w 36"/>
                  <a:gd name="T5" fmla="*/ 5 h 80"/>
                  <a:gd name="T6" fmla="*/ 31 w 36"/>
                  <a:gd name="T7" fmla="*/ 53 h 80"/>
                  <a:gd name="T8" fmla="*/ 36 w 36"/>
                  <a:gd name="T9" fmla="*/ 80 h 80"/>
                  <a:gd name="T10" fmla="*/ 29 w 36"/>
                  <a:gd name="T11" fmla="*/ 66 h 80"/>
                  <a:gd name="T12" fmla="*/ 2 w 36"/>
                  <a:gd name="T13" fmla="*/ 10 h 80"/>
                  <a:gd name="T14" fmla="*/ 0 w 36"/>
                  <a:gd name="T15" fmla="*/ 1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80">
                    <a:moveTo>
                      <a:pt x="0" y="1"/>
                    </a:moveTo>
                    <a:cubicBezTo>
                      <a:pt x="0" y="1"/>
                      <a:pt x="1" y="1"/>
                      <a:pt x="1" y="0"/>
                    </a:cubicBezTo>
                    <a:cubicBezTo>
                      <a:pt x="3" y="2"/>
                      <a:pt x="4" y="3"/>
                      <a:pt x="6" y="5"/>
                    </a:cubicBezTo>
                    <a:cubicBezTo>
                      <a:pt x="20" y="22"/>
                      <a:pt x="26" y="32"/>
                      <a:pt x="31" y="53"/>
                    </a:cubicBezTo>
                    <a:cubicBezTo>
                      <a:pt x="32" y="58"/>
                      <a:pt x="35" y="74"/>
                      <a:pt x="36" y="80"/>
                    </a:cubicBezTo>
                    <a:cubicBezTo>
                      <a:pt x="36" y="79"/>
                      <a:pt x="29" y="66"/>
                      <a:pt x="29" y="66"/>
                    </a:cubicBezTo>
                    <a:cubicBezTo>
                      <a:pt x="22" y="41"/>
                      <a:pt x="7" y="53"/>
                      <a:pt x="2" y="10"/>
                    </a:cubicBezTo>
                    <a:cubicBezTo>
                      <a:pt x="1" y="7"/>
                      <a:pt x="0" y="4"/>
                      <a:pt x="0" y="1"/>
                    </a:cubicBezTo>
                    <a:close/>
                  </a:path>
                </a:pathLst>
              </a:custGeom>
              <a:solidFill>
                <a:srgbClr val="879E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4" name="Freeform 1041">
                <a:extLst>
                  <a:ext uri="{FF2B5EF4-FFF2-40B4-BE49-F238E27FC236}">
                    <a16:creationId xmlns:a16="http://schemas.microsoft.com/office/drawing/2014/main" id="{DCDFF4B8-C9A0-4BA9-8358-15C090083BB6}"/>
                  </a:ext>
                </a:extLst>
              </p:cNvPr>
              <p:cNvSpPr>
                <a:spLocks/>
              </p:cNvSpPr>
              <p:nvPr/>
            </p:nvSpPr>
            <p:spPr bwMode="auto">
              <a:xfrm>
                <a:off x="843" y="527"/>
                <a:ext cx="10" cy="53"/>
              </a:xfrm>
              <a:custGeom>
                <a:avLst/>
                <a:gdLst>
                  <a:gd name="T0" fmla="*/ 4 w 4"/>
                  <a:gd name="T1" fmla="*/ 22 h 22"/>
                  <a:gd name="T2" fmla="*/ 4 w 4"/>
                  <a:gd name="T3" fmla="*/ 21 h 22"/>
                  <a:gd name="T4" fmla="*/ 1 w 4"/>
                  <a:gd name="T5" fmla="*/ 4 h 22"/>
                  <a:gd name="T6" fmla="*/ 0 w 4"/>
                  <a:gd name="T7" fmla="*/ 0 h 22"/>
                  <a:gd name="T8" fmla="*/ 4 w 4"/>
                  <a:gd name="T9" fmla="*/ 22 h 22"/>
                </a:gdLst>
                <a:ahLst/>
                <a:cxnLst>
                  <a:cxn ang="0">
                    <a:pos x="T0" y="T1"/>
                  </a:cxn>
                  <a:cxn ang="0">
                    <a:pos x="T2" y="T3"/>
                  </a:cxn>
                  <a:cxn ang="0">
                    <a:pos x="T4" y="T5"/>
                  </a:cxn>
                  <a:cxn ang="0">
                    <a:pos x="T6" y="T7"/>
                  </a:cxn>
                  <a:cxn ang="0">
                    <a:pos x="T8" y="T9"/>
                  </a:cxn>
                </a:cxnLst>
                <a:rect l="0" t="0" r="r" b="b"/>
                <a:pathLst>
                  <a:path w="4" h="22">
                    <a:moveTo>
                      <a:pt x="4" y="22"/>
                    </a:moveTo>
                    <a:cubicBezTo>
                      <a:pt x="4" y="21"/>
                      <a:pt x="4" y="21"/>
                      <a:pt x="4" y="21"/>
                    </a:cubicBezTo>
                    <a:cubicBezTo>
                      <a:pt x="3" y="15"/>
                      <a:pt x="2" y="10"/>
                      <a:pt x="1" y="4"/>
                    </a:cubicBezTo>
                    <a:cubicBezTo>
                      <a:pt x="1" y="3"/>
                      <a:pt x="1" y="2"/>
                      <a:pt x="0" y="0"/>
                    </a:cubicBezTo>
                    <a:cubicBezTo>
                      <a:pt x="2" y="7"/>
                      <a:pt x="3" y="15"/>
                      <a:pt x="4" y="22"/>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5" name="Freeform 1042">
                <a:extLst>
                  <a:ext uri="{FF2B5EF4-FFF2-40B4-BE49-F238E27FC236}">
                    <a16:creationId xmlns:a16="http://schemas.microsoft.com/office/drawing/2014/main" id="{EB7BF22B-8489-41F3-8B58-462F3E2DB60C}"/>
                  </a:ext>
                </a:extLst>
              </p:cNvPr>
              <p:cNvSpPr>
                <a:spLocks/>
              </p:cNvSpPr>
              <p:nvPr/>
            </p:nvSpPr>
            <p:spPr bwMode="auto">
              <a:xfrm>
                <a:off x="769" y="388"/>
                <a:ext cx="67" cy="110"/>
              </a:xfrm>
              <a:custGeom>
                <a:avLst/>
                <a:gdLst>
                  <a:gd name="T0" fmla="*/ 0 w 28"/>
                  <a:gd name="T1" fmla="*/ 0 h 46"/>
                  <a:gd name="T2" fmla="*/ 0 w 28"/>
                  <a:gd name="T3" fmla="*/ 0 h 46"/>
                  <a:gd name="T4" fmla="*/ 28 w 28"/>
                  <a:gd name="T5" fmla="*/ 46 h 46"/>
                  <a:gd name="T6" fmla="*/ 26 w 28"/>
                  <a:gd name="T7" fmla="*/ 40 h 46"/>
                  <a:gd name="T8" fmla="*/ 0 w 28"/>
                  <a:gd name="T9" fmla="*/ 0 h 46"/>
                </a:gdLst>
                <a:ahLst/>
                <a:cxnLst>
                  <a:cxn ang="0">
                    <a:pos x="T0" y="T1"/>
                  </a:cxn>
                  <a:cxn ang="0">
                    <a:pos x="T2" y="T3"/>
                  </a:cxn>
                  <a:cxn ang="0">
                    <a:pos x="T4" y="T5"/>
                  </a:cxn>
                  <a:cxn ang="0">
                    <a:pos x="T6" y="T7"/>
                  </a:cxn>
                  <a:cxn ang="0">
                    <a:pos x="T8" y="T9"/>
                  </a:cxn>
                </a:cxnLst>
                <a:rect l="0" t="0" r="r" b="b"/>
                <a:pathLst>
                  <a:path w="28" h="46">
                    <a:moveTo>
                      <a:pt x="0" y="0"/>
                    </a:moveTo>
                    <a:cubicBezTo>
                      <a:pt x="1" y="0"/>
                      <a:pt x="0" y="0"/>
                      <a:pt x="0" y="0"/>
                    </a:cubicBezTo>
                    <a:cubicBezTo>
                      <a:pt x="16" y="18"/>
                      <a:pt x="22" y="25"/>
                      <a:pt x="28" y="46"/>
                    </a:cubicBezTo>
                    <a:cubicBezTo>
                      <a:pt x="27" y="44"/>
                      <a:pt x="27" y="42"/>
                      <a:pt x="26" y="40"/>
                    </a:cubicBezTo>
                    <a:cubicBezTo>
                      <a:pt x="19" y="21"/>
                      <a:pt x="12" y="17"/>
                      <a:pt x="0" y="0"/>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6" name="Freeform 1043">
                <a:extLst>
                  <a:ext uri="{FF2B5EF4-FFF2-40B4-BE49-F238E27FC236}">
                    <a16:creationId xmlns:a16="http://schemas.microsoft.com/office/drawing/2014/main" id="{55EB3C05-ED97-4617-A035-4958632FE90B}"/>
                  </a:ext>
                </a:extLst>
              </p:cNvPr>
              <p:cNvSpPr>
                <a:spLocks/>
              </p:cNvSpPr>
              <p:nvPr/>
            </p:nvSpPr>
            <p:spPr bwMode="auto">
              <a:xfrm>
                <a:off x="836" y="498"/>
                <a:ext cx="7" cy="29"/>
              </a:xfrm>
              <a:custGeom>
                <a:avLst/>
                <a:gdLst>
                  <a:gd name="T0" fmla="*/ 1 w 3"/>
                  <a:gd name="T1" fmla="*/ 4 h 12"/>
                  <a:gd name="T2" fmla="*/ 3 w 3"/>
                  <a:gd name="T3" fmla="*/ 12 h 12"/>
                  <a:gd name="T4" fmla="*/ 0 w 3"/>
                  <a:gd name="T5" fmla="*/ 0 h 12"/>
                  <a:gd name="T6" fmla="*/ 1 w 3"/>
                  <a:gd name="T7" fmla="*/ 4 h 12"/>
                </a:gdLst>
                <a:ahLst/>
                <a:cxnLst>
                  <a:cxn ang="0">
                    <a:pos x="T0" y="T1"/>
                  </a:cxn>
                  <a:cxn ang="0">
                    <a:pos x="T2" y="T3"/>
                  </a:cxn>
                  <a:cxn ang="0">
                    <a:pos x="T4" y="T5"/>
                  </a:cxn>
                  <a:cxn ang="0">
                    <a:pos x="T6" y="T7"/>
                  </a:cxn>
                </a:cxnLst>
                <a:rect l="0" t="0" r="r" b="b"/>
                <a:pathLst>
                  <a:path w="3" h="12">
                    <a:moveTo>
                      <a:pt x="1" y="4"/>
                    </a:moveTo>
                    <a:cubicBezTo>
                      <a:pt x="2" y="7"/>
                      <a:pt x="3" y="10"/>
                      <a:pt x="3" y="12"/>
                    </a:cubicBezTo>
                    <a:cubicBezTo>
                      <a:pt x="2" y="8"/>
                      <a:pt x="1" y="4"/>
                      <a:pt x="0" y="0"/>
                    </a:cubicBezTo>
                    <a:cubicBezTo>
                      <a:pt x="0" y="1"/>
                      <a:pt x="1" y="3"/>
                      <a:pt x="1" y="4"/>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7" name="Freeform 1044">
                <a:extLst>
                  <a:ext uri="{FF2B5EF4-FFF2-40B4-BE49-F238E27FC236}">
                    <a16:creationId xmlns:a16="http://schemas.microsoft.com/office/drawing/2014/main" id="{C78D56D1-1E4C-4008-8111-3A470E6C36E6}"/>
                  </a:ext>
                </a:extLst>
              </p:cNvPr>
              <p:cNvSpPr>
                <a:spLocks/>
              </p:cNvSpPr>
              <p:nvPr/>
            </p:nvSpPr>
            <p:spPr bwMode="auto">
              <a:xfrm>
                <a:off x="772" y="395"/>
                <a:ext cx="71" cy="156"/>
              </a:xfrm>
              <a:custGeom>
                <a:avLst/>
                <a:gdLst>
                  <a:gd name="T0" fmla="*/ 25 w 30"/>
                  <a:gd name="T1" fmla="*/ 43 h 65"/>
                  <a:gd name="T2" fmla="*/ 30 w 30"/>
                  <a:gd name="T3" fmla="*/ 65 h 65"/>
                  <a:gd name="T4" fmla="*/ 21 w 30"/>
                  <a:gd name="T5" fmla="*/ 48 h 65"/>
                  <a:gd name="T6" fmla="*/ 15 w 30"/>
                  <a:gd name="T7" fmla="*/ 42 h 65"/>
                  <a:gd name="T8" fmla="*/ 8 w 30"/>
                  <a:gd name="T9" fmla="*/ 31 h 65"/>
                  <a:gd name="T10" fmla="*/ 0 w 30"/>
                  <a:gd name="T11" fmla="*/ 0 h 65"/>
                  <a:gd name="T12" fmla="*/ 14 w 30"/>
                  <a:gd name="T13" fmla="*/ 21 h 65"/>
                  <a:gd name="T14" fmla="*/ 17 w 30"/>
                  <a:gd name="T15" fmla="*/ 27 h 65"/>
                  <a:gd name="T16" fmla="*/ 25 w 30"/>
                  <a:gd name="T17" fmla="*/ 4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65">
                    <a:moveTo>
                      <a:pt x="25" y="43"/>
                    </a:moveTo>
                    <a:cubicBezTo>
                      <a:pt x="26" y="45"/>
                      <a:pt x="30" y="63"/>
                      <a:pt x="30" y="65"/>
                    </a:cubicBezTo>
                    <a:cubicBezTo>
                      <a:pt x="29" y="62"/>
                      <a:pt x="22" y="51"/>
                      <a:pt x="21" y="48"/>
                    </a:cubicBezTo>
                    <a:cubicBezTo>
                      <a:pt x="20" y="47"/>
                      <a:pt x="18" y="45"/>
                      <a:pt x="15" y="42"/>
                    </a:cubicBezTo>
                    <a:cubicBezTo>
                      <a:pt x="11" y="37"/>
                      <a:pt x="11" y="38"/>
                      <a:pt x="8" y="31"/>
                    </a:cubicBezTo>
                    <a:cubicBezTo>
                      <a:pt x="4" y="25"/>
                      <a:pt x="2" y="20"/>
                      <a:pt x="0" y="0"/>
                    </a:cubicBezTo>
                    <a:cubicBezTo>
                      <a:pt x="3" y="4"/>
                      <a:pt x="11" y="16"/>
                      <a:pt x="14" y="21"/>
                    </a:cubicBezTo>
                    <a:cubicBezTo>
                      <a:pt x="15" y="23"/>
                      <a:pt x="16" y="25"/>
                      <a:pt x="17" y="27"/>
                    </a:cubicBezTo>
                    <a:cubicBezTo>
                      <a:pt x="20" y="32"/>
                      <a:pt x="24" y="39"/>
                      <a:pt x="25" y="43"/>
                    </a:cubicBezTo>
                    <a:close/>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8" name="Freeform 1045">
                <a:extLst>
                  <a:ext uri="{FF2B5EF4-FFF2-40B4-BE49-F238E27FC236}">
                    <a16:creationId xmlns:a16="http://schemas.microsoft.com/office/drawing/2014/main" id="{CEEF7A18-42FD-4D26-9BFF-FAA7EDF9EC18}"/>
                  </a:ext>
                </a:extLst>
              </p:cNvPr>
              <p:cNvSpPr>
                <a:spLocks/>
              </p:cNvSpPr>
              <p:nvPr/>
            </p:nvSpPr>
            <p:spPr bwMode="auto">
              <a:xfrm>
                <a:off x="779" y="417"/>
                <a:ext cx="57" cy="115"/>
              </a:xfrm>
              <a:custGeom>
                <a:avLst/>
                <a:gdLst>
                  <a:gd name="T0" fmla="*/ 0 w 24"/>
                  <a:gd name="T1" fmla="*/ 0 h 48"/>
                  <a:gd name="T2" fmla="*/ 24 w 24"/>
                  <a:gd name="T3" fmla="*/ 48 h 48"/>
                  <a:gd name="T4" fmla="*/ 14 w 24"/>
                  <a:gd name="T5" fmla="*/ 33 h 48"/>
                  <a:gd name="T6" fmla="*/ 6 w 24"/>
                  <a:gd name="T7" fmla="*/ 21 h 48"/>
                  <a:gd name="T8" fmla="*/ 0 w 24"/>
                  <a:gd name="T9" fmla="*/ 0 h 48"/>
                </a:gdLst>
                <a:ahLst/>
                <a:cxnLst>
                  <a:cxn ang="0">
                    <a:pos x="T0" y="T1"/>
                  </a:cxn>
                  <a:cxn ang="0">
                    <a:pos x="T2" y="T3"/>
                  </a:cxn>
                  <a:cxn ang="0">
                    <a:pos x="T4" y="T5"/>
                  </a:cxn>
                  <a:cxn ang="0">
                    <a:pos x="T6" y="T7"/>
                  </a:cxn>
                  <a:cxn ang="0">
                    <a:pos x="T8" y="T9"/>
                  </a:cxn>
                </a:cxnLst>
                <a:rect l="0" t="0" r="r" b="b"/>
                <a:pathLst>
                  <a:path w="24" h="48">
                    <a:moveTo>
                      <a:pt x="0" y="0"/>
                    </a:moveTo>
                    <a:cubicBezTo>
                      <a:pt x="5" y="9"/>
                      <a:pt x="21" y="29"/>
                      <a:pt x="24" y="48"/>
                    </a:cubicBezTo>
                    <a:cubicBezTo>
                      <a:pt x="24" y="47"/>
                      <a:pt x="15" y="34"/>
                      <a:pt x="14" y="33"/>
                    </a:cubicBezTo>
                    <a:cubicBezTo>
                      <a:pt x="11" y="29"/>
                      <a:pt x="9" y="25"/>
                      <a:pt x="6" y="21"/>
                    </a:cubicBezTo>
                    <a:cubicBezTo>
                      <a:pt x="1" y="15"/>
                      <a:pt x="1" y="8"/>
                      <a:pt x="0" y="0"/>
                    </a:cubicBezTo>
                    <a:close/>
                  </a:path>
                </a:pathLst>
              </a:custGeom>
              <a:solidFill>
                <a:srgbClr val="6C8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9" name="Freeform 1046">
                <a:extLst>
                  <a:ext uri="{FF2B5EF4-FFF2-40B4-BE49-F238E27FC236}">
                    <a16:creationId xmlns:a16="http://schemas.microsoft.com/office/drawing/2014/main" id="{FC427BDB-EEEE-46D1-880F-24C72B7D04F1}"/>
                  </a:ext>
                </a:extLst>
              </p:cNvPr>
              <p:cNvSpPr>
                <a:spLocks/>
              </p:cNvSpPr>
              <p:nvPr/>
            </p:nvSpPr>
            <p:spPr bwMode="auto">
              <a:xfrm>
                <a:off x="786" y="395"/>
                <a:ext cx="40" cy="63"/>
              </a:xfrm>
              <a:custGeom>
                <a:avLst/>
                <a:gdLst>
                  <a:gd name="T0" fmla="*/ 0 w 17"/>
                  <a:gd name="T1" fmla="*/ 0 h 26"/>
                  <a:gd name="T2" fmla="*/ 17 w 17"/>
                  <a:gd name="T3" fmla="*/ 26 h 26"/>
                  <a:gd name="T4" fmla="*/ 9 w 17"/>
                  <a:gd name="T5" fmla="*/ 11 h 26"/>
                  <a:gd name="T6" fmla="*/ 0 w 17"/>
                  <a:gd name="T7" fmla="*/ 0 h 26"/>
                </a:gdLst>
                <a:ahLst/>
                <a:cxnLst>
                  <a:cxn ang="0">
                    <a:pos x="T0" y="T1"/>
                  </a:cxn>
                  <a:cxn ang="0">
                    <a:pos x="T2" y="T3"/>
                  </a:cxn>
                  <a:cxn ang="0">
                    <a:pos x="T4" y="T5"/>
                  </a:cxn>
                  <a:cxn ang="0">
                    <a:pos x="T6" y="T7"/>
                  </a:cxn>
                </a:cxnLst>
                <a:rect l="0" t="0" r="r" b="b"/>
                <a:pathLst>
                  <a:path w="17" h="26">
                    <a:moveTo>
                      <a:pt x="0" y="0"/>
                    </a:moveTo>
                    <a:cubicBezTo>
                      <a:pt x="10" y="8"/>
                      <a:pt x="14" y="16"/>
                      <a:pt x="17" y="26"/>
                    </a:cubicBezTo>
                    <a:cubicBezTo>
                      <a:pt x="15" y="21"/>
                      <a:pt x="12" y="16"/>
                      <a:pt x="9" y="11"/>
                    </a:cubicBezTo>
                    <a:cubicBezTo>
                      <a:pt x="6" y="6"/>
                      <a:pt x="3" y="5"/>
                      <a:pt x="0" y="0"/>
                    </a:cubicBezTo>
                    <a:close/>
                  </a:path>
                </a:pathLst>
              </a:custGeom>
              <a:solidFill>
                <a:srgbClr val="AEC1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0" name="Freeform 1047">
                <a:extLst>
                  <a:ext uri="{FF2B5EF4-FFF2-40B4-BE49-F238E27FC236}">
                    <a16:creationId xmlns:a16="http://schemas.microsoft.com/office/drawing/2014/main" id="{3EE935C1-FC93-416C-8C09-8CC846B8E02E}"/>
                  </a:ext>
                </a:extLst>
              </p:cNvPr>
              <p:cNvSpPr>
                <a:spLocks/>
              </p:cNvSpPr>
              <p:nvPr/>
            </p:nvSpPr>
            <p:spPr bwMode="auto">
              <a:xfrm>
                <a:off x="955" y="278"/>
                <a:ext cx="162" cy="177"/>
              </a:xfrm>
              <a:custGeom>
                <a:avLst/>
                <a:gdLst>
                  <a:gd name="T0" fmla="*/ 0 w 68"/>
                  <a:gd name="T1" fmla="*/ 74 h 74"/>
                  <a:gd name="T2" fmla="*/ 15 w 68"/>
                  <a:gd name="T3" fmla="*/ 55 h 74"/>
                  <a:gd name="T4" fmla="*/ 59 w 68"/>
                  <a:gd name="T5" fmla="*/ 4 h 74"/>
                  <a:gd name="T6" fmla="*/ 62 w 68"/>
                  <a:gd name="T7" fmla="*/ 0 h 74"/>
                  <a:gd name="T8" fmla="*/ 64 w 68"/>
                  <a:gd name="T9" fmla="*/ 2 h 74"/>
                  <a:gd name="T10" fmla="*/ 44 w 68"/>
                  <a:gd name="T11" fmla="*/ 47 h 74"/>
                  <a:gd name="T12" fmla="*/ 28 w 68"/>
                  <a:gd name="T13" fmla="*/ 58 h 74"/>
                  <a:gd name="T14" fmla="*/ 0 w 68"/>
                  <a:gd name="T15" fmla="*/ 74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74">
                    <a:moveTo>
                      <a:pt x="0" y="74"/>
                    </a:moveTo>
                    <a:cubicBezTo>
                      <a:pt x="3" y="66"/>
                      <a:pt x="9" y="60"/>
                      <a:pt x="15" y="55"/>
                    </a:cubicBezTo>
                    <a:cubicBezTo>
                      <a:pt x="31" y="39"/>
                      <a:pt x="54" y="24"/>
                      <a:pt x="59" y="4"/>
                    </a:cubicBezTo>
                    <a:cubicBezTo>
                      <a:pt x="59" y="2"/>
                      <a:pt x="60" y="0"/>
                      <a:pt x="62" y="0"/>
                    </a:cubicBezTo>
                    <a:cubicBezTo>
                      <a:pt x="63" y="1"/>
                      <a:pt x="64" y="1"/>
                      <a:pt x="64" y="2"/>
                    </a:cubicBezTo>
                    <a:cubicBezTo>
                      <a:pt x="68" y="16"/>
                      <a:pt x="59" y="37"/>
                      <a:pt x="44" y="47"/>
                    </a:cubicBezTo>
                    <a:cubicBezTo>
                      <a:pt x="37" y="52"/>
                      <a:pt x="35" y="54"/>
                      <a:pt x="28" y="58"/>
                    </a:cubicBezTo>
                    <a:cubicBezTo>
                      <a:pt x="18" y="62"/>
                      <a:pt x="8" y="68"/>
                      <a:pt x="0" y="74"/>
                    </a:cubicBezTo>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1" name="Freeform 1048">
                <a:extLst>
                  <a:ext uri="{FF2B5EF4-FFF2-40B4-BE49-F238E27FC236}">
                    <a16:creationId xmlns:a16="http://schemas.microsoft.com/office/drawing/2014/main" id="{8CCAE0F0-0E97-473D-9FC8-98B5F3A8C9C6}"/>
                  </a:ext>
                </a:extLst>
              </p:cNvPr>
              <p:cNvSpPr>
                <a:spLocks/>
              </p:cNvSpPr>
              <p:nvPr/>
            </p:nvSpPr>
            <p:spPr bwMode="auto">
              <a:xfrm>
                <a:off x="955" y="278"/>
                <a:ext cx="162" cy="177"/>
              </a:xfrm>
              <a:custGeom>
                <a:avLst/>
                <a:gdLst>
                  <a:gd name="T0" fmla="*/ 0 w 68"/>
                  <a:gd name="T1" fmla="*/ 74 h 74"/>
                  <a:gd name="T2" fmla="*/ 15 w 68"/>
                  <a:gd name="T3" fmla="*/ 55 h 74"/>
                  <a:gd name="T4" fmla="*/ 59 w 68"/>
                  <a:gd name="T5" fmla="*/ 4 h 74"/>
                  <a:gd name="T6" fmla="*/ 62 w 68"/>
                  <a:gd name="T7" fmla="*/ 0 h 74"/>
                  <a:gd name="T8" fmla="*/ 64 w 68"/>
                  <a:gd name="T9" fmla="*/ 2 h 74"/>
                  <a:gd name="T10" fmla="*/ 44 w 68"/>
                  <a:gd name="T11" fmla="*/ 47 h 74"/>
                  <a:gd name="T12" fmla="*/ 28 w 68"/>
                  <a:gd name="T13" fmla="*/ 58 h 74"/>
                  <a:gd name="T14" fmla="*/ 0 w 68"/>
                  <a:gd name="T15" fmla="*/ 74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74">
                    <a:moveTo>
                      <a:pt x="0" y="74"/>
                    </a:moveTo>
                    <a:cubicBezTo>
                      <a:pt x="3" y="66"/>
                      <a:pt x="9" y="60"/>
                      <a:pt x="15" y="55"/>
                    </a:cubicBezTo>
                    <a:cubicBezTo>
                      <a:pt x="31" y="39"/>
                      <a:pt x="54" y="24"/>
                      <a:pt x="59" y="4"/>
                    </a:cubicBezTo>
                    <a:cubicBezTo>
                      <a:pt x="59" y="2"/>
                      <a:pt x="60" y="0"/>
                      <a:pt x="62" y="0"/>
                    </a:cubicBezTo>
                    <a:cubicBezTo>
                      <a:pt x="63" y="1"/>
                      <a:pt x="64" y="1"/>
                      <a:pt x="64" y="2"/>
                    </a:cubicBezTo>
                    <a:cubicBezTo>
                      <a:pt x="68" y="16"/>
                      <a:pt x="59" y="37"/>
                      <a:pt x="44" y="47"/>
                    </a:cubicBezTo>
                    <a:cubicBezTo>
                      <a:pt x="37" y="52"/>
                      <a:pt x="35" y="54"/>
                      <a:pt x="28" y="58"/>
                    </a:cubicBezTo>
                    <a:cubicBezTo>
                      <a:pt x="18" y="62"/>
                      <a:pt x="8" y="68"/>
                      <a:pt x="0" y="74"/>
                    </a:cubicBezTo>
                  </a:path>
                </a:pathLst>
              </a:custGeom>
              <a:solidFill>
                <a:srgbClr val="82A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2" name="Freeform 1049">
                <a:extLst>
                  <a:ext uri="{FF2B5EF4-FFF2-40B4-BE49-F238E27FC236}">
                    <a16:creationId xmlns:a16="http://schemas.microsoft.com/office/drawing/2014/main" id="{86EB00A5-DE74-410E-ABC0-7EBE3A08A45A}"/>
                  </a:ext>
                </a:extLst>
              </p:cNvPr>
              <p:cNvSpPr>
                <a:spLocks/>
              </p:cNvSpPr>
              <p:nvPr/>
            </p:nvSpPr>
            <p:spPr bwMode="auto">
              <a:xfrm>
                <a:off x="972" y="281"/>
                <a:ext cx="133" cy="148"/>
              </a:xfrm>
              <a:custGeom>
                <a:avLst/>
                <a:gdLst>
                  <a:gd name="T0" fmla="*/ 56 w 56"/>
                  <a:gd name="T1" fmla="*/ 11 h 62"/>
                  <a:gd name="T2" fmla="*/ 54 w 56"/>
                  <a:gd name="T3" fmla="*/ 0 h 62"/>
                  <a:gd name="T4" fmla="*/ 52 w 56"/>
                  <a:gd name="T5" fmla="*/ 3 h 62"/>
                  <a:gd name="T6" fmla="*/ 8 w 56"/>
                  <a:gd name="T7" fmla="*/ 54 h 62"/>
                  <a:gd name="T8" fmla="*/ 0 w 56"/>
                  <a:gd name="T9" fmla="*/ 62 h 62"/>
                  <a:gd name="T10" fmla="*/ 17 w 56"/>
                  <a:gd name="T11" fmla="*/ 51 h 62"/>
                  <a:gd name="T12" fmla="*/ 25 w 56"/>
                  <a:gd name="T13" fmla="*/ 47 h 62"/>
                  <a:gd name="T14" fmla="*/ 35 w 56"/>
                  <a:gd name="T15" fmla="*/ 41 h 62"/>
                  <a:gd name="T16" fmla="*/ 50 w 56"/>
                  <a:gd name="T17" fmla="*/ 22 h 62"/>
                  <a:gd name="T18" fmla="*/ 56 w 56"/>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62">
                    <a:moveTo>
                      <a:pt x="56" y="11"/>
                    </a:moveTo>
                    <a:cubicBezTo>
                      <a:pt x="56" y="7"/>
                      <a:pt x="56" y="3"/>
                      <a:pt x="54" y="0"/>
                    </a:cubicBezTo>
                    <a:cubicBezTo>
                      <a:pt x="53" y="0"/>
                      <a:pt x="52" y="2"/>
                      <a:pt x="52" y="3"/>
                    </a:cubicBezTo>
                    <a:cubicBezTo>
                      <a:pt x="34" y="22"/>
                      <a:pt x="24" y="38"/>
                      <a:pt x="8" y="54"/>
                    </a:cubicBezTo>
                    <a:cubicBezTo>
                      <a:pt x="5" y="56"/>
                      <a:pt x="3" y="59"/>
                      <a:pt x="0" y="62"/>
                    </a:cubicBezTo>
                    <a:cubicBezTo>
                      <a:pt x="6" y="58"/>
                      <a:pt x="11" y="55"/>
                      <a:pt x="17" y="51"/>
                    </a:cubicBezTo>
                    <a:cubicBezTo>
                      <a:pt x="20" y="49"/>
                      <a:pt x="23" y="49"/>
                      <a:pt x="25" y="47"/>
                    </a:cubicBezTo>
                    <a:cubicBezTo>
                      <a:pt x="28" y="45"/>
                      <a:pt x="32" y="43"/>
                      <a:pt x="35" y="41"/>
                    </a:cubicBezTo>
                    <a:cubicBezTo>
                      <a:pt x="40" y="35"/>
                      <a:pt x="44" y="28"/>
                      <a:pt x="50" y="22"/>
                    </a:cubicBezTo>
                    <a:cubicBezTo>
                      <a:pt x="53" y="18"/>
                      <a:pt x="55" y="14"/>
                      <a:pt x="56" y="11"/>
                    </a:cubicBezTo>
                    <a:close/>
                  </a:path>
                </a:pathLst>
              </a:custGeom>
              <a:solidFill>
                <a:srgbClr val="6F8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3" name="Freeform 1050">
                <a:extLst>
                  <a:ext uri="{FF2B5EF4-FFF2-40B4-BE49-F238E27FC236}">
                    <a16:creationId xmlns:a16="http://schemas.microsoft.com/office/drawing/2014/main" id="{D293ADB9-1FD7-4B1E-A19B-F64D0E38A605}"/>
                  </a:ext>
                </a:extLst>
              </p:cNvPr>
              <p:cNvSpPr>
                <a:spLocks/>
              </p:cNvSpPr>
              <p:nvPr/>
            </p:nvSpPr>
            <p:spPr bwMode="auto">
              <a:xfrm>
                <a:off x="955" y="453"/>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4" name="Freeform 1051">
                <a:extLst>
                  <a:ext uri="{FF2B5EF4-FFF2-40B4-BE49-F238E27FC236}">
                    <a16:creationId xmlns:a16="http://schemas.microsoft.com/office/drawing/2014/main" id="{E627B55C-F36A-43C9-80E3-4BFAA70CF6F2}"/>
                  </a:ext>
                </a:extLst>
              </p:cNvPr>
              <p:cNvSpPr>
                <a:spLocks/>
              </p:cNvSpPr>
              <p:nvPr/>
            </p:nvSpPr>
            <p:spPr bwMode="auto">
              <a:xfrm>
                <a:off x="955" y="453"/>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5" name="Freeform 1052">
                <a:extLst>
                  <a:ext uri="{FF2B5EF4-FFF2-40B4-BE49-F238E27FC236}">
                    <a16:creationId xmlns:a16="http://schemas.microsoft.com/office/drawing/2014/main" id="{D0499518-4711-4D84-A71A-13EF8CA311E9}"/>
                  </a:ext>
                </a:extLst>
              </p:cNvPr>
              <p:cNvSpPr>
                <a:spLocks/>
              </p:cNvSpPr>
              <p:nvPr/>
            </p:nvSpPr>
            <p:spPr bwMode="auto">
              <a:xfrm>
                <a:off x="955" y="283"/>
                <a:ext cx="148" cy="170"/>
              </a:xfrm>
              <a:custGeom>
                <a:avLst/>
                <a:gdLst>
                  <a:gd name="T0" fmla="*/ 42 w 62"/>
                  <a:gd name="T1" fmla="*/ 28 h 71"/>
                  <a:gd name="T2" fmla="*/ 14 w 62"/>
                  <a:gd name="T3" fmla="*/ 55 h 71"/>
                  <a:gd name="T4" fmla="*/ 0 w 62"/>
                  <a:gd name="T5" fmla="*/ 71 h 71"/>
                  <a:gd name="T6" fmla="*/ 41 w 62"/>
                  <a:gd name="T7" fmla="*/ 31 h 71"/>
                  <a:gd name="T8" fmla="*/ 47 w 62"/>
                  <a:gd name="T9" fmla="*/ 24 h 71"/>
                  <a:gd name="T10" fmla="*/ 60 w 62"/>
                  <a:gd name="T11" fmla="*/ 0 h 71"/>
                  <a:gd name="T12" fmla="*/ 57 w 62"/>
                  <a:gd name="T13" fmla="*/ 8 h 71"/>
                  <a:gd name="T14" fmla="*/ 42 w 62"/>
                  <a:gd name="T15" fmla="*/ 28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71">
                    <a:moveTo>
                      <a:pt x="42" y="28"/>
                    </a:moveTo>
                    <a:cubicBezTo>
                      <a:pt x="33" y="38"/>
                      <a:pt x="23" y="46"/>
                      <a:pt x="14" y="55"/>
                    </a:cubicBezTo>
                    <a:cubicBezTo>
                      <a:pt x="9" y="60"/>
                      <a:pt x="4" y="65"/>
                      <a:pt x="0" y="71"/>
                    </a:cubicBezTo>
                    <a:cubicBezTo>
                      <a:pt x="8" y="60"/>
                      <a:pt x="30" y="43"/>
                      <a:pt x="41" y="31"/>
                    </a:cubicBezTo>
                    <a:cubicBezTo>
                      <a:pt x="43" y="29"/>
                      <a:pt x="45" y="26"/>
                      <a:pt x="47" y="24"/>
                    </a:cubicBezTo>
                    <a:cubicBezTo>
                      <a:pt x="53" y="17"/>
                      <a:pt x="62" y="9"/>
                      <a:pt x="60" y="0"/>
                    </a:cubicBezTo>
                    <a:cubicBezTo>
                      <a:pt x="61" y="3"/>
                      <a:pt x="59" y="5"/>
                      <a:pt x="57" y="8"/>
                    </a:cubicBezTo>
                    <a:cubicBezTo>
                      <a:pt x="53" y="15"/>
                      <a:pt x="47" y="22"/>
                      <a:pt x="42" y="28"/>
                    </a:cubicBezTo>
                  </a:path>
                </a:pathLst>
              </a:custGeom>
              <a:solidFill>
                <a:srgbClr val="8B9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6" name="Freeform 1053">
                <a:extLst>
                  <a:ext uri="{FF2B5EF4-FFF2-40B4-BE49-F238E27FC236}">
                    <a16:creationId xmlns:a16="http://schemas.microsoft.com/office/drawing/2014/main" id="{3A3344A2-17F6-41FD-96D2-B0E41E22B1B4}"/>
                  </a:ext>
                </a:extLst>
              </p:cNvPr>
              <p:cNvSpPr>
                <a:spLocks/>
              </p:cNvSpPr>
              <p:nvPr/>
            </p:nvSpPr>
            <p:spPr bwMode="auto">
              <a:xfrm>
                <a:off x="955" y="333"/>
                <a:ext cx="141" cy="120"/>
              </a:xfrm>
              <a:custGeom>
                <a:avLst/>
                <a:gdLst>
                  <a:gd name="T0" fmla="*/ 53 w 59"/>
                  <a:gd name="T1" fmla="*/ 9 h 50"/>
                  <a:gd name="T2" fmla="*/ 27 w 59"/>
                  <a:gd name="T3" fmla="*/ 30 h 50"/>
                  <a:gd name="T4" fmla="*/ 0 w 59"/>
                  <a:gd name="T5" fmla="*/ 50 h 50"/>
                  <a:gd name="T6" fmla="*/ 28 w 59"/>
                  <a:gd name="T7" fmla="*/ 35 h 50"/>
                  <a:gd name="T8" fmla="*/ 44 w 59"/>
                  <a:gd name="T9" fmla="*/ 24 h 50"/>
                  <a:gd name="T10" fmla="*/ 59 w 59"/>
                  <a:gd name="T11" fmla="*/ 0 h 50"/>
                  <a:gd name="T12" fmla="*/ 53 w 59"/>
                  <a:gd name="T13" fmla="*/ 9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53" y="9"/>
                    </a:moveTo>
                    <a:cubicBezTo>
                      <a:pt x="46" y="18"/>
                      <a:pt x="37" y="24"/>
                      <a:pt x="27" y="30"/>
                    </a:cubicBezTo>
                    <a:cubicBezTo>
                      <a:pt x="18" y="37"/>
                      <a:pt x="7" y="42"/>
                      <a:pt x="0" y="50"/>
                    </a:cubicBezTo>
                    <a:cubicBezTo>
                      <a:pt x="9" y="44"/>
                      <a:pt x="18" y="39"/>
                      <a:pt x="28" y="35"/>
                    </a:cubicBezTo>
                    <a:cubicBezTo>
                      <a:pt x="35" y="31"/>
                      <a:pt x="37" y="29"/>
                      <a:pt x="44" y="24"/>
                    </a:cubicBezTo>
                    <a:cubicBezTo>
                      <a:pt x="52" y="19"/>
                      <a:pt x="57" y="9"/>
                      <a:pt x="59" y="0"/>
                    </a:cubicBezTo>
                    <a:cubicBezTo>
                      <a:pt x="58" y="4"/>
                      <a:pt x="55" y="6"/>
                      <a:pt x="53" y="9"/>
                    </a:cubicBezTo>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7" name="Freeform 1054">
                <a:extLst>
                  <a:ext uri="{FF2B5EF4-FFF2-40B4-BE49-F238E27FC236}">
                    <a16:creationId xmlns:a16="http://schemas.microsoft.com/office/drawing/2014/main" id="{E3980534-C321-4E35-80B3-78F0FC80DEA1}"/>
                  </a:ext>
                </a:extLst>
              </p:cNvPr>
              <p:cNvSpPr>
                <a:spLocks/>
              </p:cNvSpPr>
              <p:nvPr/>
            </p:nvSpPr>
            <p:spPr bwMode="auto">
              <a:xfrm>
                <a:off x="969" y="319"/>
                <a:ext cx="131" cy="119"/>
              </a:xfrm>
              <a:custGeom>
                <a:avLst/>
                <a:gdLst>
                  <a:gd name="T0" fmla="*/ 21 w 55"/>
                  <a:gd name="T1" fmla="*/ 35 h 50"/>
                  <a:gd name="T2" fmla="*/ 32 w 55"/>
                  <a:gd name="T3" fmla="*/ 26 h 50"/>
                  <a:gd name="T4" fmla="*/ 55 w 55"/>
                  <a:gd name="T5" fmla="*/ 0 h 50"/>
                  <a:gd name="T6" fmla="*/ 47 w 55"/>
                  <a:gd name="T7" fmla="*/ 17 h 50"/>
                  <a:gd name="T8" fmla="*/ 32 w 55"/>
                  <a:gd name="T9" fmla="*/ 32 h 50"/>
                  <a:gd name="T10" fmla="*/ 0 w 55"/>
                  <a:gd name="T11" fmla="*/ 50 h 50"/>
                  <a:gd name="T12" fmla="*/ 21 w 55"/>
                  <a:gd name="T13" fmla="*/ 35 h 50"/>
                </a:gdLst>
                <a:ahLst/>
                <a:cxnLst>
                  <a:cxn ang="0">
                    <a:pos x="T0" y="T1"/>
                  </a:cxn>
                  <a:cxn ang="0">
                    <a:pos x="T2" y="T3"/>
                  </a:cxn>
                  <a:cxn ang="0">
                    <a:pos x="T4" y="T5"/>
                  </a:cxn>
                  <a:cxn ang="0">
                    <a:pos x="T6" y="T7"/>
                  </a:cxn>
                  <a:cxn ang="0">
                    <a:pos x="T8" y="T9"/>
                  </a:cxn>
                  <a:cxn ang="0">
                    <a:pos x="T10" y="T11"/>
                  </a:cxn>
                  <a:cxn ang="0">
                    <a:pos x="T12" y="T13"/>
                  </a:cxn>
                </a:cxnLst>
                <a:rect l="0" t="0" r="r" b="b"/>
                <a:pathLst>
                  <a:path w="55" h="50">
                    <a:moveTo>
                      <a:pt x="21" y="35"/>
                    </a:moveTo>
                    <a:cubicBezTo>
                      <a:pt x="22" y="34"/>
                      <a:pt x="31" y="27"/>
                      <a:pt x="32" y="26"/>
                    </a:cubicBezTo>
                    <a:cubicBezTo>
                      <a:pt x="36" y="23"/>
                      <a:pt x="51" y="7"/>
                      <a:pt x="55" y="0"/>
                    </a:cubicBezTo>
                    <a:cubicBezTo>
                      <a:pt x="55" y="1"/>
                      <a:pt x="52" y="10"/>
                      <a:pt x="47" y="17"/>
                    </a:cubicBezTo>
                    <a:cubicBezTo>
                      <a:pt x="44" y="19"/>
                      <a:pt x="35" y="30"/>
                      <a:pt x="32" y="32"/>
                    </a:cubicBezTo>
                    <a:cubicBezTo>
                      <a:pt x="25" y="38"/>
                      <a:pt x="9" y="44"/>
                      <a:pt x="0" y="50"/>
                    </a:cubicBezTo>
                    <a:cubicBezTo>
                      <a:pt x="4" y="47"/>
                      <a:pt x="16" y="38"/>
                      <a:pt x="21" y="35"/>
                    </a:cubicBezTo>
                    <a:close/>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8" name="Freeform 1055">
                <a:extLst>
                  <a:ext uri="{FF2B5EF4-FFF2-40B4-BE49-F238E27FC236}">
                    <a16:creationId xmlns:a16="http://schemas.microsoft.com/office/drawing/2014/main" id="{9EC817A2-E1CC-45DF-9DBA-21301D458FC0}"/>
                  </a:ext>
                </a:extLst>
              </p:cNvPr>
              <p:cNvSpPr>
                <a:spLocks/>
              </p:cNvSpPr>
              <p:nvPr/>
            </p:nvSpPr>
            <p:spPr bwMode="auto">
              <a:xfrm>
                <a:off x="986" y="388"/>
                <a:ext cx="64" cy="41"/>
              </a:xfrm>
              <a:custGeom>
                <a:avLst/>
                <a:gdLst>
                  <a:gd name="T0" fmla="*/ 23 w 27"/>
                  <a:gd name="T1" fmla="*/ 4 h 17"/>
                  <a:gd name="T2" fmla="*/ 12 w 27"/>
                  <a:gd name="T3" fmla="*/ 10 h 17"/>
                  <a:gd name="T4" fmla="*/ 6 w 27"/>
                  <a:gd name="T5" fmla="*/ 13 h 17"/>
                  <a:gd name="T6" fmla="*/ 0 w 27"/>
                  <a:gd name="T7" fmla="*/ 17 h 17"/>
                  <a:gd name="T8" fmla="*/ 9 w 27"/>
                  <a:gd name="T9" fmla="*/ 10 h 17"/>
                  <a:gd name="T10" fmla="*/ 20 w 27"/>
                  <a:gd name="T11" fmla="*/ 5 h 17"/>
                  <a:gd name="T12" fmla="*/ 27 w 27"/>
                  <a:gd name="T13" fmla="*/ 0 h 17"/>
                  <a:gd name="T14" fmla="*/ 23 w 27"/>
                  <a:gd name="T15" fmla="*/ 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7">
                    <a:moveTo>
                      <a:pt x="23" y="4"/>
                    </a:moveTo>
                    <a:cubicBezTo>
                      <a:pt x="19" y="6"/>
                      <a:pt x="16" y="9"/>
                      <a:pt x="12" y="10"/>
                    </a:cubicBezTo>
                    <a:cubicBezTo>
                      <a:pt x="11" y="11"/>
                      <a:pt x="7" y="13"/>
                      <a:pt x="6" y="13"/>
                    </a:cubicBezTo>
                    <a:cubicBezTo>
                      <a:pt x="5" y="14"/>
                      <a:pt x="1" y="16"/>
                      <a:pt x="0" y="17"/>
                    </a:cubicBezTo>
                    <a:cubicBezTo>
                      <a:pt x="2" y="15"/>
                      <a:pt x="7" y="12"/>
                      <a:pt x="9" y="10"/>
                    </a:cubicBezTo>
                    <a:cubicBezTo>
                      <a:pt x="12" y="8"/>
                      <a:pt x="16" y="7"/>
                      <a:pt x="20" y="5"/>
                    </a:cubicBezTo>
                    <a:cubicBezTo>
                      <a:pt x="23" y="3"/>
                      <a:pt x="26" y="2"/>
                      <a:pt x="27" y="0"/>
                    </a:cubicBezTo>
                    <a:cubicBezTo>
                      <a:pt x="26" y="2"/>
                      <a:pt x="25" y="3"/>
                      <a:pt x="23" y="4"/>
                    </a:cubicBezTo>
                    <a:close/>
                  </a:path>
                </a:pathLst>
              </a:custGeom>
              <a:solidFill>
                <a:srgbClr val="6F8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9" name="Freeform 1056">
                <a:extLst>
                  <a:ext uri="{FF2B5EF4-FFF2-40B4-BE49-F238E27FC236}">
                    <a16:creationId xmlns:a16="http://schemas.microsoft.com/office/drawing/2014/main" id="{3E16E856-1353-4123-9B00-A53D0225C0D2}"/>
                  </a:ext>
                </a:extLst>
              </p:cNvPr>
              <p:cNvSpPr>
                <a:spLocks/>
              </p:cNvSpPr>
              <p:nvPr/>
            </p:nvSpPr>
            <p:spPr bwMode="auto">
              <a:xfrm>
                <a:off x="781" y="271"/>
                <a:ext cx="150" cy="141"/>
              </a:xfrm>
              <a:custGeom>
                <a:avLst/>
                <a:gdLst>
                  <a:gd name="T0" fmla="*/ 63 w 63"/>
                  <a:gd name="T1" fmla="*/ 59 h 59"/>
                  <a:gd name="T2" fmla="*/ 46 w 63"/>
                  <a:gd name="T3" fmla="*/ 44 h 59"/>
                  <a:gd name="T4" fmla="*/ 5 w 63"/>
                  <a:gd name="T5" fmla="*/ 4 h 59"/>
                  <a:gd name="T6" fmla="*/ 1 w 63"/>
                  <a:gd name="T7" fmla="*/ 1 h 59"/>
                  <a:gd name="T8" fmla="*/ 0 w 63"/>
                  <a:gd name="T9" fmla="*/ 3 h 59"/>
                  <a:gd name="T10" fmla="*/ 22 w 63"/>
                  <a:gd name="T11" fmla="*/ 43 h 59"/>
                  <a:gd name="T12" fmla="*/ 37 w 63"/>
                  <a:gd name="T13" fmla="*/ 50 h 59"/>
                  <a:gd name="T14" fmla="*/ 63 w 63"/>
                  <a:gd name="T15" fmla="*/ 5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59">
                    <a:moveTo>
                      <a:pt x="63" y="59"/>
                    </a:moveTo>
                    <a:cubicBezTo>
                      <a:pt x="59" y="53"/>
                      <a:pt x="53" y="49"/>
                      <a:pt x="46" y="44"/>
                    </a:cubicBezTo>
                    <a:cubicBezTo>
                      <a:pt x="30" y="34"/>
                      <a:pt x="13" y="22"/>
                      <a:pt x="5" y="4"/>
                    </a:cubicBezTo>
                    <a:cubicBezTo>
                      <a:pt x="4" y="2"/>
                      <a:pt x="3" y="0"/>
                      <a:pt x="1" y="1"/>
                    </a:cubicBezTo>
                    <a:cubicBezTo>
                      <a:pt x="1" y="1"/>
                      <a:pt x="0" y="2"/>
                      <a:pt x="0" y="3"/>
                    </a:cubicBezTo>
                    <a:cubicBezTo>
                      <a:pt x="0" y="17"/>
                      <a:pt x="7" y="36"/>
                      <a:pt x="22" y="43"/>
                    </a:cubicBezTo>
                    <a:cubicBezTo>
                      <a:pt x="28" y="46"/>
                      <a:pt x="30" y="48"/>
                      <a:pt x="37" y="50"/>
                    </a:cubicBezTo>
                    <a:cubicBezTo>
                      <a:pt x="46" y="52"/>
                      <a:pt x="55" y="55"/>
                      <a:pt x="63" y="59"/>
                    </a:cubicBezTo>
                    <a:close/>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0" name="Freeform 1057">
                <a:extLst>
                  <a:ext uri="{FF2B5EF4-FFF2-40B4-BE49-F238E27FC236}">
                    <a16:creationId xmlns:a16="http://schemas.microsoft.com/office/drawing/2014/main" id="{CC3055A0-9CC6-4F49-9060-C1E41E2DFFC2}"/>
                  </a:ext>
                </a:extLst>
              </p:cNvPr>
              <p:cNvSpPr>
                <a:spLocks/>
              </p:cNvSpPr>
              <p:nvPr/>
            </p:nvSpPr>
            <p:spPr bwMode="auto">
              <a:xfrm>
                <a:off x="781" y="271"/>
                <a:ext cx="150" cy="141"/>
              </a:xfrm>
              <a:custGeom>
                <a:avLst/>
                <a:gdLst>
                  <a:gd name="T0" fmla="*/ 63 w 63"/>
                  <a:gd name="T1" fmla="*/ 59 h 59"/>
                  <a:gd name="T2" fmla="*/ 46 w 63"/>
                  <a:gd name="T3" fmla="*/ 44 h 59"/>
                  <a:gd name="T4" fmla="*/ 5 w 63"/>
                  <a:gd name="T5" fmla="*/ 4 h 59"/>
                  <a:gd name="T6" fmla="*/ 1 w 63"/>
                  <a:gd name="T7" fmla="*/ 1 h 59"/>
                  <a:gd name="T8" fmla="*/ 0 w 63"/>
                  <a:gd name="T9" fmla="*/ 3 h 59"/>
                  <a:gd name="T10" fmla="*/ 22 w 63"/>
                  <a:gd name="T11" fmla="*/ 43 h 59"/>
                  <a:gd name="T12" fmla="*/ 37 w 63"/>
                  <a:gd name="T13" fmla="*/ 50 h 59"/>
                  <a:gd name="T14" fmla="*/ 63 w 63"/>
                  <a:gd name="T15" fmla="*/ 5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59">
                    <a:moveTo>
                      <a:pt x="63" y="59"/>
                    </a:moveTo>
                    <a:cubicBezTo>
                      <a:pt x="59" y="53"/>
                      <a:pt x="53" y="49"/>
                      <a:pt x="46" y="44"/>
                    </a:cubicBezTo>
                    <a:cubicBezTo>
                      <a:pt x="30" y="34"/>
                      <a:pt x="13" y="22"/>
                      <a:pt x="5" y="4"/>
                    </a:cubicBezTo>
                    <a:cubicBezTo>
                      <a:pt x="4" y="2"/>
                      <a:pt x="3" y="0"/>
                      <a:pt x="1" y="1"/>
                    </a:cubicBezTo>
                    <a:cubicBezTo>
                      <a:pt x="1" y="1"/>
                      <a:pt x="0" y="2"/>
                      <a:pt x="0" y="3"/>
                    </a:cubicBezTo>
                    <a:cubicBezTo>
                      <a:pt x="0" y="17"/>
                      <a:pt x="7" y="36"/>
                      <a:pt x="22" y="43"/>
                    </a:cubicBezTo>
                    <a:cubicBezTo>
                      <a:pt x="28" y="46"/>
                      <a:pt x="30" y="48"/>
                      <a:pt x="37" y="50"/>
                    </a:cubicBezTo>
                    <a:cubicBezTo>
                      <a:pt x="46" y="52"/>
                      <a:pt x="55" y="55"/>
                      <a:pt x="63" y="59"/>
                    </a:cubicBezTo>
                    <a:close/>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1" name="Freeform 1058">
                <a:extLst>
                  <a:ext uri="{FF2B5EF4-FFF2-40B4-BE49-F238E27FC236}">
                    <a16:creationId xmlns:a16="http://schemas.microsoft.com/office/drawing/2014/main" id="{3701C939-EF93-4FA3-A404-D63C6F449BF4}"/>
                  </a:ext>
                </a:extLst>
              </p:cNvPr>
              <p:cNvSpPr>
                <a:spLocks/>
              </p:cNvSpPr>
              <p:nvPr/>
            </p:nvSpPr>
            <p:spPr bwMode="auto">
              <a:xfrm>
                <a:off x="784" y="274"/>
                <a:ext cx="128" cy="117"/>
              </a:xfrm>
              <a:custGeom>
                <a:avLst/>
                <a:gdLst>
                  <a:gd name="T0" fmla="*/ 3 w 54"/>
                  <a:gd name="T1" fmla="*/ 11 h 49"/>
                  <a:gd name="T2" fmla="*/ 1 w 54"/>
                  <a:gd name="T3" fmla="*/ 0 h 49"/>
                  <a:gd name="T4" fmla="*/ 4 w 54"/>
                  <a:gd name="T5" fmla="*/ 3 h 49"/>
                  <a:gd name="T6" fmla="*/ 45 w 54"/>
                  <a:gd name="T7" fmla="*/ 43 h 49"/>
                  <a:gd name="T8" fmla="*/ 54 w 54"/>
                  <a:gd name="T9" fmla="*/ 49 h 49"/>
                  <a:gd name="T10" fmla="*/ 37 w 54"/>
                  <a:gd name="T11" fmla="*/ 42 h 49"/>
                  <a:gd name="T12" fmla="*/ 29 w 54"/>
                  <a:gd name="T13" fmla="*/ 39 h 49"/>
                  <a:gd name="T14" fmla="*/ 22 w 54"/>
                  <a:gd name="T15" fmla="*/ 34 h 49"/>
                  <a:gd name="T16" fmla="*/ 6 w 54"/>
                  <a:gd name="T17" fmla="*/ 19 h 49"/>
                  <a:gd name="T18" fmla="*/ 3 w 54"/>
                  <a:gd name="T19"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9">
                    <a:moveTo>
                      <a:pt x="3" y="11"/>
                    </a:moveTo>
                    <a:cubicBezTo>
                      <a:pt x="1" y="7"/>
                      <a:pt x="0" y="3"/>
                      <a:pt x="1" y="0"/>
                    </a:cubicBezTo>
                    <a:cubicBezTo>
                      <a:pt x="3" y="0"/>
                      <a:pt x="3" y="2"/>
                      <a:pt x="4" y="3"/>
                    </a:cubicBezTo>
                    <a:cubicBezTo>
                      <a:pt x="12" y="21"/>
                      <a:pt x="29" y="33"/>
                      <a:pt x="45" y="43"/>
                    </a:cubicBezTo>
                    <a:cubicBezTo>
                      <a:pt x="48" y="45"/>
                      <a:pt x="51" y="47"/>
                      <a:pt x="54" y="49"/>
                    </a:cubicBezTo>
                    <a:cubicBezTo>
                      <a:pt x="48" y="47"/>
                      <a:pt x="42" y="45"/>
                      <a:pt x="37" y="42"/>
                    </a:cubicBezTo>
                    <a:cubicBezTo>
                      <a:pt x="34" y="41"/>
                      <a:pt x="32" y="40"/>
                      <a:pt x="29" y="39"/>
                    </a:cubicBezTo>
                    <a:cubicBezTo>
                      <a:pt x="27" y="37"/>
                      <a:pt x="25" y="36"/>
                      <a:pt x="22" y="34"/>
                    </a:cubicBezTo>
                    <a:cubicBezTo>
                      <a:pt x="16" y="30"/>
                      <a:pt x="10" y="26"/>
                      <a:pt x="6" y="19"/>
                    </a:cubicBezTo>
                    <a:cubicBezTo>
                      <a:pt x="5" y="17"/>
                      <a:pt x="4" y="14"/>
                      <a:pt x="3" y="11"/>
                    </a:cubicBezTo>
                    <a:close/>
                  </a:path>
                </a:pathLst>
              </a:custGeom>
              <a:solidFill>
                <a:srgbClr val="82A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2" name="Freeform 1059">
                <a:extLst>
                  <a:ext uri="{FF2B5EF4-FFF2-40B4-BE49-F238E27FC236}">
                    <a16:creationId xmlns:a16="http://schemas.microsoft.com/office/drawing/2014/main" id="{9686EEF2-2C2C-4DBB-986D-BFDDC32D2C3F}"/>
                  </a:ext>
                </a:extLst>
              </p:cNvPr>
              <p:cNvSpPr>
                <a:spLocks/>
              </p:cNvSpPr>
              <p:nvPr/>
            </p:nvSpPr>
            <p:spPr bwMode="auto">
              <a:xfrm>
                <a:off x="929" y="410"/>
                <a:ext cx="2" cy="2"/>
              </a:xfrm>
              <a:custGeom>
                <a:avLst/>
                <a:gdLst>
                  <a:gd name="T0" fmla="*/ 2 w 2"/>
                  <a:gd name="T1" fmla="*/ 2 h 2"/>
                  <a:gd name="T2" fmla="*/ 0 w 2"/>
                  <a:gd name="T3" fmla="*/ 0 h 2"/>
                  <a:gd name="T4" fmla="*/ 2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2" y="2"/>
                    </a:lnTo>
                    <a:lnTo>
                      <a:pt x="2" y="2"/>
                    </a:ln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3" name="Freeform 1060">
                <a:extLst>
                  <a:ext uri="{FF2B5EF4-FFF2-40B4-BE49-F238E27FC236}">
                    <a16:creationId xmlns:a16="http://schemas.microsoft.com/office/drawing/2014/main" id="{A5AA2592-211A-4E2C-95A7-3D5B8C50E0AE}"/>
                  </a:ext>
                </a:extLst>
              </p:cNvPr>
              <p:cNvSpPr>
                <a:spLocks/>
              </p:cNvSpPr>
              <p:nvPr/>
            </p:nvSpPr>
            <p:spPr bwMode="auto">
              <a:xfrm>
                <a:off x="788" y="276"/>
                <a:ext cx="141" cy="134"/>
              </a:xfrm>
              <a:custGeom>
                <a:avLst/>
                <a:gdLst>
                  <a:gd name="T0" fmla="*/ 17 w 59"/>
                  <a:gd name="T1" fmla="*/ 25 h 56"/>
                  <a:gd name="T2" fmla="*/ 45 w 59"/>
                  <a:gd name="T3" fmla="*/ 45 h 56"/>
                  <a:gd name="T4" fmla="*/ 59 w 59"/>
                  <a:gd name="T5" fmla="*/ 56 h 56"/>
                  <a:gd name="T6" fmla="*/ 18 w 59"/>
                  <a:gd name="T7" fmla="*/ 27 h 56"/>
                  <a:gd name="T8" fmla="*/ 12 w 59"/>
                  <a:gd name="T9" fmla="*/ 22 h 56"/>
                  <a:gd name="T10" fmla="*/ 0 w 59"/>
                  <a:gd name="T11" fmla="*/ 0 h 56"/>
                  <a:gd name="T12" fmla="*/ 3 w 59"/>
                  <a:gd name="T13" fmla="*/ 9 h 56"/>
                  <a:gd name="T14" fmla="*/ 17 w 59"/>
                  <a:gd name="T15" fmla="*/ 25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6">
                    <a:moveTo>
                      <a:pt x="17" y="25"/>
                    </a:moveTo>
                    <a:cubicBezTo>
                      <a:pt x="26" y="32"/>
                      <a:pt x="36" y="38"/>
                      <a:pt x="45" y="45"/>
                    </a:cubicBezTo>
                    <a:cubicBezTo>
                      <a:pt x="50" y="48"/>
                      <a:pt x="56" y="52"/>
                      <a:pt x="59" y="56"/>
                    </a:cubicBezTo>
                    <a:cubicBezTo>
                      <a:pt x="51" y="48"/>
                      <a:pt x="30" y="36"/>
                      <a:pt x="18" y="27"/>
                    </a:cubicBezTo>
                    <a:cubicBezTo>
                      <a:pt x="16" y="26"/>
                      <a:pt x="14" y="24"/>
                      <a:pt x="12" y="22"/>
                    </a:cubicBezTo>
                    <a:cubicBezTo>
                      <a:pt x="5" y="16"/>
                      <a:pt x="0" y="8"/>
                      <a:pt x="0" y="0"/>
                    </a:cubicBezTo>
                    <a:cubicBezTo>
                      <a:pt x="1" y="3"/>
                      <a:pt x="1" y="6"/>
                      <a:pt x="3" y="9"/>
                    </a:cubicBezTo>
                    <a:cubicBezTo>
                      <a:pt x="6" y="15"/>
                      <a:pt x="11" y="20"/>
                      <a:pt x="17" y="25"/>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4" name="Freeform 1061">
                <a:extLst>
                  <a:ext uri="{FF2B5EF4-FFF2-40B4-BE49-F238E27FC236}">
                    <a16:creationId xmlns:a16="http://schemas.microsoft.com/office/drawing/2014/main" id="{A04C6AAF-0963-44A5-B903-93B06680D833}"/>
                  </a:ext>
                </a:extLst>
              </p:cNvPr>
              <p:cNvSpPr>
                <a:spLocks/>
              </p:cNvSpPr>
              <p:nvPr/>
            </p:nvSpPr>
            <p:spPr bwMode="auto">
              <a:xfrm>
                <a:off x="793" y="329"/>
                <a:ext cx="138" cy="83"/>
              </a:xfrm>
              <a:custGeom>
                <a:avLst/>
                <a:gdLst>
                  <a:gd name="T0" fmla="*/ 6 w 58"/>
                  <a:gd name="T1" fmla="*/ 7 h 35"/>
                  <a:gd name="T2" fmla="*/ 31 w 58"/>
                  <a:gd name="T3" fmla="*/ 22 h 35"/>
                  <a:gd name="T4" fmla="*/ 58 w 58"/>
                  <a:gd name="T5" fmla="*/ 35 h 35"/>
                  <a:gd name="T6" fmla="*/ 32 w 58"/>
                  <a:gd name="T7" fmla="*/ 26 h 35"/>
                  <a:gd name="T8" fmla="*/ 17 w 58"/>
                  <a:gd name="T9" fmla="*/ 19 h 35"/>
                  <a:gd name="T10" fmla="*/ 0 w 58"/>
                  <a:gd name="T11" fmla="*/ 0 h 35"/>
                  <a:gd name="T12" fmla="*/ 6 w 58"/>
                  <a:gd name="T13" fmla="*/ 7 h 35"/>
                </a:gdLst>
                <a:ahLst/>
                <a:cxnLst>
                  <a:cxn ang="0">
                    <a:pos x="T0" y="T1"/>
                  </a:cxn>
                  <a:cxn ang="0">
                    <a:pos x="T2" y="T3"/>
                  </a:cxn>
                  <a:cxn ang="0">
                    <a:pos x="T4" y="T5"/>
                  </a:cxn>
                  <a:cxn ang="0">
                    <a:pos x="T6" y="T7"/>
                  </a:cxn>
                  <a:cxn ang="0">
                    <a:pos x="T8" y="T9"/>
                  </a:cxn>
                  <a:cxn ang="0">
                    <a:pos x="T10" y="T11"/>
                  </a:cxn>
                  <a:cxn ang="0">
                    <a:pos x="T12" y="T13"/>
                  </a:cxn>
                </a:cxnLst>
                <a:rect l="0" t="0" r="r" b="b"/>
                <a:pathLst>
                  <a:path w="58" h="35">
                    <a:moveTo>
                      <a:pt x="6" y="7"/>
                    </a:moveTo>
                    <a:cubicBezTo>
                      <a:pt x="13" y="14"/>
                      <a:pt x="22" y="17"/>
                      <a:pt x="31" y="22"/>
                    </a:cubicBezTo>
                    <a:cubicBezTo>
                      <a:pt x="40" y="26"/>
                      <a:pt x="50" y="29"/>
                      <a:pt x="58" y="35"/>
                    </a:cubicBezTo>
                    <a:cubicBezTo>
                      <a:pt x="50" y="31"/>
                      <a:pt x="41" y="28"/>
                      <a:pt x="32" y="26"/>
                    </a:cubicBezTo>
                    <a:cubicBezTo>
                      <a:pt x="25" y="24"/>
                      <a:pt x="23" y="22"/>
                      <a:pt x="17" y="19"/>
                    </a:cubicBezTo>
                    <a:cubicBezTo>
                      <a:pt x="9" y="15"/>
                      <a:pt x="3" y="8"/>
                      <a:pt x="0" y="0"/>
                    </a:cubicBezTo>
                    <a:cubicBezTo>
                      <a:pt x="1" y="3"/>
                      <a:pt x="4" y="5"/>
                      <a:pt x="6" y="7"/>
                    </a:cubicBezTo>
                    <a:close/>
                  </a:path>
                </a:pathLst>
              </a:custGeom>
              <a:solidFill>
                <a:srgbClr val="6C8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5" name="Freeform 1062">
                <a:extLst>
                  <a:ext uri="{FF2B5EF4-FFF2-40B4-BE49-F238E27FC236}">
                    <a16:creationId xmlns:a16="http://schemas.microsoft.com/office/drawing/2014/main" id="{02F2D786-9D12-4495-A3A9-AA0FECCC2FDA}"/>
                  </a:ext>
                </a:extLst>
              </p:cNvPr>
              <p:cNvSpPr>
                <a:spLocks/>
              </p:cNvSpPr>
              <p:nvPr/>
            </p:nvSpPr>
            <p:spPr bwMode="auto">
              <a:xfrm>
                <a:off x="817" y="355"/>
                <a:ext cx="98" cy="48"/>
              </a:xfrm>
              <a:custGeom>
                <a:avLst/>
                <a:gdLst>
                  <a:gd name="T0" fmla="*/ 22 w 41"/>
                  <a:gd name="T1" fmla="*/ 9 h 20"/>
                  <a:gd name="T2" fmla="*/ 15 w 41"/>
                  <a:gd name="T3" fmla="*/ 6 h 20"/>
                  <a:gd name="T4" fmla="*/ 0 w 41"/>
                  <a:gd name="T5" fmla="*/ 0 h 20"/>
                  <a:gd name="T6" fmla="*/ 3 w 41"/>
                  <a:gd name="T7" fmla="*/ 3 h 20"/>
                  <a:gd name="T8" fmla="*/ 12 w 41"/>
                  <a:gd name="T9" fmla="*/ 9 h 20"/>
                  <a:gd name="T10" fmla="*/ 41 w 41"/>
                  <a:gd name="T11" fmla="*/ 20 h 20"/>
                  <a:gd name="T12" fmla="*/ 22 w 41"/>
                  <a:gd name="T13" fmla="*/ 9 h 20"/>
                </a:gdLst>
                <a:ahLst/>
                <a:cxnLst>
                  <a:cxn ang="0">
                    <a:pos x="T0" y="T1"/>
                  </a:cxn>
                  <a:cxn ang="0">
                    <a:pos x="T2" y="T3"/>
                  </a:cxn>
                  <a:cxn ang="0">
                    <a:pos x="T4" y="T5"/>
                  </a:cxn>
                  <a:cxn ang="0">
                    <a:pos x="T6" y="T7"/>
                  </a:cxn>
                  <a:cxn ang="0">
                    <a:pos x="T8" y="T9"/>
                  </a:cxn>
                  <a:cxn ang="0">
                    <a:pos x="T10" y="T11"/>
                  </a:cxn>
                  <a:cxn ang="0">
                    <a:pos x="T12" y="T13"/>
                  </a:cxn>
                </a:cxnLst>
                <a:rect l="0" t="0" r="r" b="b"/>
                <a:pathLst>
                  <a:path w="41" h="20">
                    <a:moveTo>
                      <a:pt x="22" y="9"/>
                    </a:moveTo>
                    <a:cubicBezTo>
                      <a:pt x="20" y="9"/>
                      <a:pt x="16" y="7"/>
                      <a:pt x="15" y="6"/>
                    </a:cubicBezTo>
                    <a:cubicBezTo>
                      <a:pt x="11" y="4"/>
                      <a:pt x="4" y="2"/>
                      <a:pt x="0" y="0"/>
                    </a:cubicBezTo>
                    <a:cubicBezTo>
                      <a:pt x="0" y="0"/>
                      <a:pt x="3" y="2"/>
                      <a:pt x="3" y="3"/>
                    </a:cubicBezTo>
                    <a:cubicBezTo>
                      <a:pt x="6" y="5"/>
                      <a:pt x="9" y="7"/>
                      <a:pt x="12" y="9"/>
                    </a:cubicBezTo>
                    <a:cubicBezTo>
                      <a:pt x="18" y="13"/>
                      <a:pt x="33" y="16"/>
                      <a:pt x="41" y="20"/>
                    </a:cubicBezTo>
                    <a:cubicBezTo>
                      <a:pt x="38" y="17"/>
                      <a:pt x="26" y="11"/>
                      <a:pt x="22" y="9"/>
                    </a:cubicBezTo>
                    <a:close/>
                  </a:path>
                </a:pathLst>
              </a:custGeom>
              <a:solidFill>
                <a:srgbClr val="657F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6" name="Freeform 1063">
                <a:extLst>
                  <a:ext uri="{FF2B5EF4-FFF2-40B4-BE49-F238E27FC236}">
                    <a16:creationId xmlns:a16="http://schemas.microsoft.com/office/drawing/2014/main" id="{53321B21-7B37-429D-A833-624D7CF5D2C0}"/>
                  </a:ext>
                </a:extLst>
              </p:cNvPr>
              <p:cNvSpPr>
                <a:spLocks/>
              </p:cNvSpPr>
              <p:nvPr/>
            </p:nvSpPr>
            <p:spPr bwMode="auto">
              <a:xfrm>
                <a:off x="838" y="369"/>
                <a:ext cx="62" cy="26"/>
              </a:xfrm>
              <a:custGeom>
                <a:avLst/>
                <a:gdLst>
                  <a:gd name="T0" fmla="*/ 5 w 26"/>
                  <a:gd name="T1" fmla="*/ 3 h 11"/>
                  <a:gd name="T2" fmla="*/ 15 w 26"/>
                  <a:gd name="T3" fmla="*/ 7 h 11"/>
                  <a:gd name="T4" fmla="*/ 20 w 26"/>
                  <a:gd name="T5" fmla="*/ 8 h 11"/>
                  <a:gd name="T6" fmla="*/ 26 w 26"/>
                  <a:gd name="T7" fmla="*/ 11 h 11"/>
                  <a:gd name="T8" fmla="*/ 17 w 26"/>
                  <a:gd name="T9" fmla="*/ 6 h 11"/>
                  <a:gd name="T10" fmla="*/ 7 w 26"/>
                  <a:gd name="T11" fmla="*/ 3 h 11"/>
                  <a:gd name="T12" fmla="*/ 0 w 26"/>
                  <a:gd name="T13" fmla="*/ 0 h 11"/>
                  <a:gd name="T14" fmla="*/ 5 w 26"/>
                  <a:gd name="T15" fmla="*/ 3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1">
                    <a:moveTo>
                      <a:pt x="5" y="3"/>
                    </a:moveTo>
                    <a:cubicBezTo>
                      <a:pt x="8" y="5"/>
                      <a:pt x="12" y="6"/>
                      <a:pt x="15" y="7"/>
                    </a:cubicBezTo>
                    <a:cubicBezTo>
                      <a:pt x="16" y="7"/>
                      <a:pt x="20" y="8"/>
                      <a:pt x="20" y="8"/>
                    </a:cubicBezTo>
                    <a:cubicBezTo>
                      <a:pt x="22" y="9"/>
                      <a:pt x="25" y="10"/>
                      <a:pt x="26" y="11"/>
                    </a:cubicBezTo>
                    <a:cubicBezTo>
                      <a:pt x="24" y="9"/>
                      <a:pt x="20" y="7"/>
                      <a:pt x="17" y="6"/>
                    </a:cubicBezTo>
                    <a:cubicBezTo>
                      <a:pt x="14" y="5"/>
                      <a:pt x="10" y="4"/>
                      <a:pt x="7" y="3"/>
                    </a:cubicBezTo>
                    <a:cubicBezTo>
                      <a:pt x="5" y="3"/>
                      <a:pt x="2" y="2"/>
                      <a:pt x="0" y="0"/>
                    </a:cubicBezTo>
                    <a:cubicBezTo>
                      <a:pt x="1" y="2"/>
                      <a:pt x="3" y="2"/>
                      <a:pt x="5" y="3"/>
                    </a:cubicBezTo>
                    <a:close/>
                  </a:path>
                </a:pathLst>
              </a:custGeom>
              <a:solidFill>
                <a:srgbClr val="5C72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7" name="Freeform 1064">
                <a:extLst>
                  <a:ext uri="{FF2B5EF4-FFF2-40B4-BE49-F238E27FC236}">
                    <a16:creationId xmlns:a16="http://schemas.microsoft.com/office/drawing/2014/main" id="{F17CCE12-0364-4462-BCEA-D2CED70A4372}"/>
                  </a:ext>
                </a:extLst>
              </p:cNvPr>
              <p:cNvSpPr>
                <a:spLocks/>
              </p:cNvSpPr>
              <p:nvPr/>
            </p:nvSpPr>
            <p:spPr bwMode="auto">
              <a:xfrm>
                <a:off x="667" y="357"/>
                <a:ext cx="174" cy="244"/>
              </a:xfrm>
              <a:custGeom>
                <a:avLst/>
                <a:gdLst>
                  <a:gd name="T0" fmla="*/ 71 w 73"/>
                  <a:gd name="T1" fmla="*/ 102 h 102"/>
                  <a:gd name="T2" fmla="*/ 68 w 73"/>
                  <a:gd name="T3" fmla="*/ 91 h 102"/>
                  <a:gd name="T4" fmla="*/ 35 w 73"/>
                  <a:gd name="T5" fmla="*/ 55 h 102"/>
                  <a:gd name="T6" fmla="*/ 12 w 73"/>
                  <a:gd name="T7" fmla="*/ 0 h 102"/>
                  <a:gd name="T8" fmla="*/ 13 w 73"/>
                  <a:gd name="T9" fmla="*/ 55 h 102"/>
                  <a:gd name="T10" fmla="*/ 21 w 73"/>
                  <a:gd name="T11" fmla="*/ 70 h 102"/>
                  <a:gd name="T12" fmla="*/ 71 w 73"/>
                  <a:gd name="T13" fmla="*/ 102 h 102"/>
                </a:gdLst>
                <a:ahLst/>
                <a:cxnLst>
                  <a:cxn ang="0">
                    <a:pos x="T0" y="T1"/>
                  </a:cxn>
                  <a:cxn ang="0">
                    <a:pos x="T2" y="T3"/>
                  </a:cxn>
                  <a:cxn ang="0">
                    <a:pos x="T4" y="T5"/>
                  </a:cxn>
                  <a:cxn ang="0">
                    <a:pos x="T6" y="T7"/>
                  </a:cxn>
                  <a:cxn ang="0">
                    <a:pos x="T8" y="T9"/>
                  </a:cxn>
                  <a:cxn ang="0">
                    <a:pos x="T10" y="T11"/>
                  </a:cxn>
                  <a:cxn ang="0">
                    <a:pos x="T12" y="T13"/>
                  </a:cxn>
                </a:cxnLst>
                <a:rect l="0" t="0" r="r" b="b"/>
                <a:pathLst>
                  <a:path w="73" h="102">
                    <a:moveTo>
                      <a:pt x="71" y="102"/>
                    </a:moveTo>
                    <a:cubicBezTo>
                      <a:pt x="73" y="99"/>
                      <a:pt x="70" y="94"/>
                      <a:pt x="68" y="91"/>
                    </a:cubicBezTo>
                    <a:cubicBezTo>
                      <a:pt x="58" y="78"/>
                      <a:pt x="45" y="68"/>
                      <a:pt x="35" y="55"/>
                    </a:cubicBezTo>
                    <a:cubicBezTo>
                      <a:pt x="25" y="43"/>
                      <a:pt x="11" y="16"/>
                      <a:pt x="12" y="0"/>
                    </a:cubicBezTo>
                    <a:cubicBezTo>
                      <a:pt x="0" y="25"/>
                      <a:pt x="9" y="48"/>
                      <a:pt x="13" y="55"/>
                    </a:cubicBezTo>
                    <a:cubicBezTo>
                      <a:pt x="15" y="60"/>
                      <a:pt x="18" y="65"/>
                      <a:pt x="21" y="70"/>
                    </a:cubicBezTo>
                    <a:cubicBezTo>
                      <a:pt x="37" y="88"/>
                      <a:pt x="61" y="81"/>
                      <a:pt x="71" y="102"/>
                    </a:cubicBezTo>
                  </a:path>
                </a:pathLst>
              </a:custGeom>
              <a:solidFill>
                <a:srgbClr val="8FA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8" name="Freeform 1065">
                <a:extLst>
                  <a:ext uri="{FF2B5EF4-FFF2-40B4-BE49-F238E27FC236}">
                    <a16:creationId xmlns:a16="http://schemas.microsoft.com/office/drawing/2014/main" id="{62AA1C42-6F31-4868-9316-A5CA0F47B498}"/>
                  </a:ext>
                </a:extLst>
              </p:cNvPr>
              <p:cNvSpPr>
                <a:spLocks/>
              </p:cNvSpPr>
              <p:nvPr/>
            </p:nvSpPr>
            <p:spPr bwMode="auto">
              <a:xfrm>
                <a:off x="669" y="360"/>
                <a:ext cx="172" cy="241"/>
              </a:xfrm>
              <a:custGeom>
                <a:avLst/>
                <a:gdLst>
                  <a:gd name="T0" fmla="*/ 11 w 72"/>
                  <a:gd name="T1" fmla="*/ 0 h 101"/>
                  <a:gd name="T2" fmla="*/ 34 w 72"/>
                  <a:gd name="T3" fmla="*/ 54 h 101"/>
                  <a:gd name="T4" fmla="*/ 67 w 72"/>
                  <a:gd name="T5" fmla="*/ 90 h 101"/>
                  <a:gd name="T6" fmla="*/ 71 w 72"/>
                  <a:gd name="T7" fmla="*/ 100 h 101"/>
                  <a:gd name="T8" fmla="*/ 71 w 72"/>
                  <a:gd name="T9" fmla="*/ 100 h 101"/>
                  <a:gd name="T10" fmla="*/ 70 w 72"/>
                  <a:gd name="T11" fmla="*/ 100 h 101"/>
                  <a:gd name="T12" fmla="*/ 53 w 72"/>
                  <a:gd name="T13" fmla="*/ 86 h 101"/>
                  <a:gd name="T14" fmla="*/ 11 w 72"/>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01">
                    <a:moveTo>
                      <a:pt x="11" y="0"/>
                    </a:moveTo>
                    <a:cubicBezTo>
                      <a:pt x="11" y="16"/>
                      <a:pt x="24" y="42"/>
                      <a:pt x="34" y="54"/>
                    </a:cubicBezTo>
                    <a:cubicBezTo>
                      <a:pt x="44" y="67"/>
                      <a:pt x="57" y="77"/>
                      <a:pt x="67" y="90"/>
                    </a:cubicBezTo>
                    <a:cubicBezTo>
                      <a:pt x="69" y="93"/>
                      <a:pt x="72" y="97"/>
                      <a:pt x="71" y="100"/>
                    </a:cubicBezTo>
                    <a:cubicBezTo>
                      <a:pt x="70" y="100"/>
                      <a:pt x="71" y="101"/>
                      <a:pt x="71" y="100"/>
                    </a:cubicBezTo>
                    <a:cubicBezTo>
                      <a:pt x="70" y="100"/>
                      <a:pt x="70" y="100"/>
                      <a:pt x="70" y="100"/>
                    </a:cubicBezTo>
                    <a:cubicBezTo>
                      <a:pt x="71" y="101"/>
                      <a:pt x="66" y="91"/>
                      <a:pt x="53" y="86"/>
                    </a:cubicBezTo>
                    <a:cubicBezTo>
                      <a:pt x="0" y="51"/>
                      <a:pt x="8" y="11"/>
                      <a:pt x="11" y="0"/>
                    </a:cubicBezTo>
                    <a:close/>
                  </a:path>
                </a:pathLst>
              </a:custGeom>
              <a:solidFill>
                <a:srgbClr val="9CB5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9" name="Freeform 1066">
                <a:extLst>
                  <a:ext uri="{FF2B5EF4-FFF2-40B4-BE49-F238E27FC236}">
                    <a16:creationId xmlns:a16="http://schemas.microsoft.com/office/drawing/2014/main" id="{1ADDC179-82FB-41A0-9F38-8B5B49574D05}"/>
                  </a:ext>
                </a:extLst>
              </p:cNvPr>
              <p:cNvSpPr>
                <a:spLocks/>
              </p:cNvSpPr>
              <p:nvPr/>
            </p:nvSpPr>
            <p:spPr bwMode="auto">
              <a:xfrm>
                <a:off x="672" y="398"/>
                <a:ext cx="81" cy="150"/>
              </a:xfrm>
              <a:custGeom>
                <a:avLst/>
                <a:gdLst>
                  <a:gd name="T0" fmla="*/ 11 w 34"/>
                  <a:gd name="T1" fmla="*/ 38 h 63"/>
                  <a:gd name="T2" fmla="*/ 5 w 34"/>
                  <a:gd name="T3" fmla="*/ 0 h 63"/>
                  <a:gd name="T4" fmla="*/ 34 w 34"/>
                  <a:gd name="T5" fmla="*/ 63 h 63"/>
                  <a:gd name="T6" fmla="*/ 31 w 34"/>
                  <a:gd name="T7" fmla="*/ 62 h 63"/>
                  <a:gd name="T8" fmla="*/ 25 w 34"/>
                  <a:gd name="T9" fmla="*/ 58 h 63"/>
                  <a:gd name="T10" fmla="*/ 19 w 34"/>
                  <a:gd name="T11" fmla="*/ 53 h 63"/>
                  <a:gd name="T12" fmla="*/ 11 w 34"/>
                  <a:gd name="T13" fmla="*/ 38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11" y="38"/>
                    </a:moveTo>
                    <a:cubicBezTo>
                      <a:pt x="8" y="33"/>
                      <a:pt x="2" y="18"/>
                      <a:pt x="5" y="0"/>
                    </a:cubicBezTo>
                    <a:cubicBezTo>
                      <a:pt x="5" y="3"/>
                      <a:pt x="0" y="33"/>
                      <a:pt x="34" y="63"/>
                    </a:cubicBezTo>
                    <a:cubicBezTo>
                      <a:pt x="33" y="63"/>
                      <a:pt x="32" y="62"/>
                      <a:pt x="31" y="62"/>
                    </a:cubicBezTo>
                    <a:cubicBezTo>
                      <a:pt x="29" y="61"/>
                      <a:pt x="27" y="59"/>
                      <a:pt x="25" y="58"/>
                    </a:cubicBezTo>
                    <a:cubicBezTo>
                      <a:pt x="23" y="56"/>
                      <a:pt x="21" y="55"/>
                      <a:pt x="19" y="53"/>
                    </a:cubicBezTo>
                    <a:cubicBezTo>
                      <a:pt x="16" y="48"/>
                      <a:pt x="13" y="43"/>
                      <a:pt x="11" y="38"/>
                    </a:cubicBezTo>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0" name="Freeform 1067">
                <a:extLst>
                  <a:ext uri="{FF2B5EF4-FFF2-40B4-BE49-F238E27FC236}">
                    <a16:creationId xmlns:a16="http://schemas.microsoft.com/office/drawing/2014/main" id="{4B771996-7FCF-4F00-914A-181B696E83B3}"/>
                  </a:ext>
                </a:extLst>
              </p:cNvPr>
              <p:cNvSpPr>
                <a:spLocks/>
              </p:cNvSpPr>
              <p:nvPr/>
            </p:nvSpPr>
            <p:spPr bwMode="auto">
              <a:xfrm>
                <a:off x="702" y="424"/>
                <a:ext cx="124" cy="156"/>
              </a:xfrm>
              <a:custGeom>
                <a:avLst/>
                <a:gdLst>
                  <a:gd name="T0" fmla="*/ 52 w 52"/>
                  <a:gd name="T1" fmla="*/ 65 h 65"/>
                  <a:gd name="T2" fmla="*/ 12 w 52"/>
                  <a:gd name="T3" fmla="*/ 22 h 65"/>
                  <a:gd name="T4" fmla="*/ 0 w 52"/>
                  <a:gd name="T5" fmla="*/ 0 h 65"/>
                  <a:gd name="T6" fmla="*/ 22 w 52"/>
                  <a:gd name="T7" fmla="*/ 40 h 65"/>
                  <a:gd name="T8" fmla="*/ 52 w 52"/>
                  <a:gd name="T9" fmla="*/ 65 h 65"/>
                </a:gdLst>
                <a:ahLst/>
                <a:cxnLst>
                  <a:cxn ang="0">
                    <a:pos x="T0" y="T1"/>
                  </a:cxn>
                  <a:cxn ang="0">
                    <a:pos x="T2" y="T3"/>
                  </a:cxn>
                  <a:cxn ang="0">
                    <a:pos x="T4" y="T5"/>
                  </a:cxn>
                  <a:cxn ang="0">
                    <a:pos x="T6" y="T7"/>
                  </a:cxn>
                  <a:cxn ang="0">
                    <a:pos x="T8" y="T9"/>
                  </a:cxn>
                </a:cxnLst>
                <a:rect l="0" t="0" r="r" b="b"/>
                <a:pathLst>
                  <a:path w="52" h="65">
                    <a:moveTo>
                      <a:pt x="52" y="65"/>
                    </a:moveTo>
                    <a:cubicBezTo>
                      <a:pt x="52" y="65"/>
                      <a:pt x="15" y="25"/>
                      <a:pt x="12" y="22"/>
                    </a:cubicBezTo>
                    <a:cubicBezTo>
                      <a:pt x="10" y="19"/>
                      <a:pt x="0" y="2"/>
                      <a:pt x="0" y="0"/>
                    </a:cubicBezTo>
                    <a:cubicBezTo>
                      <a:pt x="0" y="0"/>
                      <a:pt x="11" y="28"/>
                      <a:pt x="22" y="40"/>
                    </a:cubicBezTo>
                    <a:cubicBezTo>
                      <a:pt x="33" y="51"/>
                      <a:pt x="43" y="56"/>
                      <a:pt x="52" y="65"/>
                    </a:cubicBezTo>
                    <a:close/>
                  </a:path>
                </a:pathLst>
              </a:custGeom>
              <a:solidFill>
                <a:srgbClr val="AEC1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1" name="Freeform 1068">
                <a:extLst>
                  <a:ext uri="{FF2B5EF4-FFF2-40B4-BE49-F238E27FC236}">
                    <a16:creationId xmlns:a16="http://schemas.microsoft.com/office/drawing/2014/main" id="{B9F6FD13-A617-4576-B5AC-4D0517FC4E79}"/>
                  </a:ext>
                </a:extLst>
              </p:cNvPr>
              <p:cNvSpPr>
                <a:spLocks/>
              </p:cNvSpPr>
              <p:nvPr/>
            </p:nvSpPr>
            <p:spPr bwMode="auto">
              <a:xfrm>
                <a:off x="910" y="670"/>
                <a:ext cx="24" cy="41"/>
              </a:xfrm>
              <a:custGeom>
                <a:avLst/>
                <a:gdLst>
                  <a:gd name="T0" fmla="*/ 5 w 10"/>
                  <a:gd name="T1" fmla="*/ 0 h 17"/>
                  <a:gd name="T2" fmla="*/ 6 w 10"/>
                  <a:gd name="T3" fmla="*/ 2 h 17"/>
                  <a:gd name="T4" fmla="*/ 10 w 10"/>
                  <a:gd name="T5" fmla="*/ 6 h 17"/>
                  <a:gd name="T6" fmla="*/ 10 w 10"/>
                  <a:gd name="T7" fmla="*/ 6 h 17"/>
                  <a:gd name="T8" fmla="*/ 9 w 10"/>
                  <a:gd name="T9" fmla="*/ 14 h 17"/>
                  <a:gd name="T10" fmla="*/ 8 w 10"/>
                  <a:gd name="T11" fmla="*/ 16 h 17"/>
                  <a:gd name="T12" fmla="*/ 4 w 10"/>
                  <a:gd name="T13" fmla="*/ 16 h 17"/>
                  <a:gd name="T14" fmla="*/ 0 w 10"/>
                  <a:gd name="T15" fmla="*/ 15 h 17"/>
                  <a:gd name="T16" fmla="*/ 5 w 10"/>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7">
                    <a:moveTo>
                      <a:pt x="5" y="0"/>
                    </a:moveTo>
                    <a:cubicBezTo>
                      <a:pt x="6" y="1"/>
                      <a:pt x="6" y="1"/>
                      <a:pt x="6" y="2"/>
                    </a:cubicBezTo>
                    <a:cubicBezTo>
                      <a:pt x="8" y="3"/>
                      <a:pt x="10" y="6"/>
                      <a:pt x="10" y="6"/>
                    </a:cubicBezTo>
                    <a:cubicBezTo>
                      <a:pt x="10" y="6"/>
                      <a:pt x="10" y="6"/>
                      <a:pt x="10" y="6"/>
                    </a:cubicBezTo>
                    <a:cubicBezTo>
                      <a:pt x="10" y="8"/>
                      <a:pt x="9" y="14"/>
                      <a:pt x="9" y="14"/>
                    </a:cubicBezTo>
                    <a:cubicBezTo>
                      <a:pt x="8" y="15"/>
                      <a:pt x="8" y="15"/>
                      <a:pt x="8" y="16"/>
                    </a:cubicBezTo>
                    <a:cubicBezTo>
                      <a:pt x="7" y="16"/>
                      <a:pt x="5" y="17"/>
                      <a:pt x="4" y="16"/>
                    </a:cubicBezTo>
                    <a:cubicBezTo>
                      <a:pt x="3" y="16"/>
                      <a:pt x="2" y="16"/>
                      <a:pt x="0" y="15"/>
                    </a:cubicBezTo>
                    <a:cubicBezTo>
                      <a:pt x="5" y="0"/>
                      <a:pt x="5" y="0"/>
                      <a:pt x="5" y="0"/>
                    </a:cubicBezTo>
                  </a:path>
                </a:pathLst>
              </a:custGeom>
              <a:solidFill>
                <a:srgbClr val="1413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2" name="Freeform 1069">
                <a:extLst>
                  <a:ext uri="{FF2B5EF4-FFF2-40B4-BE49-F238E27FC236}">
                    <a16:creationId xmlns:a16="http://schemas.microsoft.com/office/drawing/2014/main" id="{F2E0B16B-1FB4-48B1-A32E-3ADE587C243F}"/>
                  </a:ext>
                </a:extLst>
              </p:cNvPr>
              <p:cNvSpPr>
                <a:spLocks/>
              </p:cNvSpPr>
              <p:nvPr/>
            </p:nvSpPr>
            <p:spPr bwMode="auto">
              <a:xfrm>
                <a:off x="803" y="646"/>
                <a:ext cx="135" cy="113"/>
              </a:xfrm>
              <a:custGeom>
                <a:avLst/>
                <a:gdLst>
                  <a:gd name="T0" fmla="*/ 34 w 57"/>
                  <a:gd name="T1" fmla="*/ 43 h 47"/>
                  <a:gd name="T2" fmla="*/ 3 w 57"/>
                  <a:gd name="T3" fmla="*/ 31 h 47"/>
                  <a:gd name="T4" fmla="*/ 23 w 57"/>
                  <a:gd name="T5" fmla="*/ 4 h 47"/>
                  <a:gd name="T6" fmla="*/ 54 w 57"/>
                  <a:gd name="T7" fmla="*/ 17 h 47"/>
                  <a:gd name="T8" fmla="*/ 34 w 57"/>
                  <a:gd name="T9" fmla="*/ 43 h 47"/>
                </a:gdLst>
                <a:ahLst/>
                <a:cxnLst>
                  <a:cxn ang="0">
                    <a:pos x="T0" y="T1"/>
                  </a:cxn>
                  <a:cxn ang="0">
                    <a:pos x="T2" y="T3"/>
                  </a:cxn>
                  <a:cxn ang="0">
                    <a:pos x="T4" y="T5"/>
                  </a:cxn>
                  <a:cxn ang="0">
                    <a:pos x="T6" y="T7"/>
                  </a:cxn>
                  <a:cxn ang="0">
                    <a:pos x="T8" y="T9"/>
                  </a:cxn>
                </a:cxnLst>
                <a:rect l="0" t="0" r="r" b="b"/>
                <a:pathLst>
                  <a:path w="57" h="47">
                    <a:moveTo>
                      <a:pt x="34" y="43"/>
                    </a:moveTo>
                    <a:cubicBezTo>
                      <a:pt x="20" y="47"/>
                      <a:pt x="6" y="42"/>
                      <a:pt x="3" y="31"/>
                    </a:cubicBezTo>
                    <a:cubicBezTo>
                      <a:pt x="0" y="20"/>
                      <a:pt x="9" y="8"/>
                      <a:pt x="23" y="4"/>
                    </a:cubicBezTo>
                    <a:cubicBezTo>
                      <a:pt x="37" y="0"/>
                      <a:pt x="51" y="6"/>
                      <a:pt x="54" y="17"/>
                    </a:cubicBezTo>
                    <a:cubicBezTo>
                      <a:pt x="57" y="27"/>
                      <a:pt x="48" y="39"/>
                      <a:pt x="34" y="43"/>
                    </a:cubicBezTo>
                  </a:path>
                </a:pathLst>
              </a:custGeom>
              <a:solidFill>
                <a:srgbClr val="1413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3" name="Freeform 1070">
                <a:extLst>
                  <a:ext uri="{FF2B5EF4-FFF2-40B4-BE49-F238E27FC236}">
                    <a16:creationId xmlns:a16="http://schemas.microsoft.com/office/drawing/2014/main" id="{2F863282-C84F-431D-9570-B43C10655780}"/>
                  </a:ext>
                </a:extLst>
              </p:cNvPr>
              <p:cNvSpPr>
                <a:spLocks/>
              </p:cNvSpPr>
              <p:nvPr/>
            </p:nvSpPr>
            <p:spPr bwMode="auto">
              <a:xfrm>
                <a:off x="803" y="666"/>
                <a:ext cx="128" cy="93"/>
              </a:xfrm>
              <a:custGeom>
                <a:avLst/>
                <a:gdLst>
                  <a:gd name="T0" fmla="*/ 34 w 54"/>
                  <a:gd name="T1" fmla="*/ 35 h 39"/>
                  <a:gd name="T2" fmla="*/ 54 w 54"/>
                  <a:gd name="T3" fmla="*/ 15 h 39"/>
                  <a:gd name="T4" fmla="*/ 43 w 54"/>
                  <a:gd name="T5" fmla="*/ 25 h 39"/>
                  <a:gd name="T6" fmla="*/ 18 w 54"/>
                  <a:gd name="T7" fmla="*/ 24 h 39"/>
                  <a:gd name="T8" fmla="*/ 11 w 54"/>
                  <a:gd name="T9" fmla="*/ 9 h 39"/>
                  <a:gd name="T10" fmla="*/ 15 w 54"/>
                  <a:gd name="T11" fmla="*/ 0 h 39"/>
                  <a:gd name="T12" fmla="*/ 3 w 54"/>
                  <a:gd name="T13" fmla="*/ 23 h 39"/>
                  <a:gd name="T14" fmla="*/ 34 w 54"/>
                  <a:gd name="T15" fmla="*/ 35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39">
                    <a:moveTo>
                      <a:pt x="34" y="35"/>
                    </a:moveTo>
                    <a:cubicBezTo>
                      <a:pt x="45" y="32"/>
                      <a:pt x="53" y="24"/>
                      <a:pt x="54" y="15"/>
                    </a:cubicBezTo>
                    <a:cubicBezTo>
                      <a:pt x="51" y="21"/>
                      <a:pt x="47" y="23"/>
                      <a:pt x="43" y="25"/>
                    </a:cubicBezTo>
                    <a:cubicBezTo>
                      <a:pt x="36" y="29"/>
                      <a:pt x="25" y="29"/>
                      <a:pt x="18" y="24"/>
                    </a:cubicBezTo>
                    <a:cubicBezTo>
                      <a:pt x="13" y="21"/>
                      <a:pt x="10" y="15"/>
                      <a:pt x="11" y="9"/>
                    </a:cubicBezTo>
                    <a:cubicBezTo>
                      <a:pt x="12" y="6"/>
                      <a:pt x="13" y="3"/>
                      <a:pt x="15" y="0"/>
                    </a:cubicBezTo>
                    <a:cubicBezTo>
                      <a:pt x="6" y="5"/>
                      <a:pt x="0" y="14"/>
                      <a:pt x="3" y="23"/>
                    </a:cubicBezTo>
                    <a:cubicBezTo>
                      <a:pt x="6" y="34"/>
                      <a:pt x="20" y="39"/>
                      <a:pt x="34" y="35"/>
                    </a:cubicBezTo>
                    <a:close/>
                  </a:path>
                </a:pathLst>
              </a:custGeom>
              <a:solidFill>
                <a:srgbClr val="0D0C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4" name="Freeform 1071">
                <a:extLst>
                  <a:ext uri="{FF2B5EF4-FFF2-40B4-BE49-F238E27FC236}">
                    <a16:creationId xmlns:a16="http://schemas.microsoft.com/office/drawing/2014/main" id="{2750F249-F2C1-407E-AD58-5E819736DF44}"/>
                  </a:ext>
                </a:extLst>
              </p:cNvPr>
              <p:cNvSpPr>
                <a:spLocks/>
              </p:cNvSpPr>
              <p:nvPr/>
            </p:nvSpPr>
            <p:spPr bwMode="auto">
              <a:xfrm>
                <a:off x="810" y="685"/>
                <a:ext cx="97" cy="67"/>
              </a:xfrm>
              <a:custGeom>
                <a:avLst/>
                <a:gdLst>
                  <a:gd name="T0" fmla="*/ 0 w 41"/>
                  <a:gd name="T1" fmla="*/ 9 h 28"/>
                  <a:gd name="T2" fmla="*/ 3 w 41"/>
                  <a:gd name="T3" fmla="*/ 0 h 28"/>
                  <a:gd name="T4" fmla="*/ 3 w 41"/>
                  <a:gd name="T5" fmla="*/ 0 h 28"/>
                  <a:gd name="T6" fmla="*/ 12 w 41"/>
                  <a:gd name="T7" fmla="*/ 20 h 28"/>
                  <a:gd name="T8" fmla="*/ 41 w 41"/>
                  <a:gd name="T9" fmla="*/ 22 h 28"/>
                  <a:gd name="T10" fmla="*/ 31 w 41"/>
                  <a:gd name="T11" fmla="*/ 26 h 28"/>
                  <a:gd name="T12" fmla="*/ 10 w 41"/>
                  <a:gd name="T13" fmla="*/ 25 h 28"/>
                  <a:gd name="T14" fmla="*/ 0 w 41"/>
                  <a:gd name="T15" fmla="*/ 13 h 28"/>
                  <a:gd name="T16" fmla="*/ 0 w 41"/>
                  <a:gd name="T17"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8">
                    <a:moveTo>
                      <a:pt x="0" y="9"/>
                    </a:moveTo>
                    <a:cubicBezTo>
                      <a:pt x="0" y="6"/>
                      <a:pt x="2" y="3"/>
                      <a:pt x="3" y="0"/>
                    </a:cubicBezTo>
                    <a:cubicBezTo>
                      <a:pt x="3" y="0"/>
                      <a:pt x="3" y="0"/>
                      <a:pt x="3" y="0"/>
                    </a:cubicBezTo>
                    <a:cubicBezTo>
                      <a:pt x="1" y="11"/>
                      <a:pt x="6" y="16"/>
                      <a:pt x="12" y="20"/>
                    </a:cubicBezTo>
                    <a:cubicBezTo>
                      <a:pt x="18" y="24"/>
                      <a:pt x="32" y="25"/>
                      <a:pt x="41" y="22"/>
                    </a:cubicBezTo>
                    <a:cubicBezTo>
                      <a:pt x="40" y="22"/>
                      <a:pt x="36" y="25"/>
                      <a:pt x="31" y="26"/>
                    </a:cubicBezTo>
                    <a:cubicBezTo>
                      <a:pt x="23" y="28"/>
                      <a:pt x="16" y="28"/>
                      <a:pt x="10" y="25"/>
                    </a:cubicBezTo>
                    <a:cubicBezTo>
                      <a:pt x="5" y="23"/>
                      <a:pt x="2" y="18"/>
                      <a:pt x="0" y="13"/>
                    </a:cubicBezTo>
                    <a:cubicBezTo>
                      <a:pt x="0" y="12"/>
                      <a:pt x="0" y="10"/>
                      <a:pt x="0" y="9"/>
                    </a:cubicBezTo>
                    <a:close/>
                  </a:path>
                </a:pathLst>
              </a:custGeom>
              <a:solidFill>
                <a:srgbClr val="060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5" name="Freeform 1072">
                <a:extLst>
                  <a:ext uri="{FF2B5EF4-FFF2-40B4-BE49-F238E27FC236}">
                    <a16:creationId xmlns:a16="http://schemas.microsoft.com/office/drawing/2014/main" id="{745EA95D-6DFA-4860-BEB5-B78F70CFE754}"/>
                  </a:ext>
                </a:extLst>
              </p:cNvPr>
              <p:cNvSpPr>
                <a:spLocks/>
              </p:cNvSpPr>
              <p:nvPr/>
            </p:nvSpPr>
            <p:spPr bwMode="auto">
              <a:xfrm>
                <a:off x="836" y="654"/>
                <a:ext cx="93" cy="69"/>
              </a:xfrm>
              <a:custGeom>
                <a:avLst/>
                <a:gdLst>
                  <a:gd name="T0" fmla="*/ 36 w 39"/>
                  <a:gd name="T1" fmla="*/ 10 h 29"/>
                  <a:gd name="T2" fmla="*/ 31 w 39"/>
                  <a:gd name="T3" fmla="*/ 5 h 29"/>
                  <a:gd name="T4" fmla="*/ 16 w 39"/>
                  <a:gd name="T5" fmla="*/ 1 h 29"/>
                  <a:gd name="T6" fmla="*/ 2 w 39"/>
                  <a:gd name="T7" fmla="*/ 9 h 29"/>
                  <a:gd name="T8" fmla="*/ 1 w 39"/>
                  <a:gd name="T9" fmla="*/ 17 h 29"/>
                  <a:gd name="T10" fmla="*/ 4 w 39"/>
                  <a:gd name="T11" fmla="*/ 22 h 29"/>
                  <a:gd name="T12" fmla="*/ 28 w 39"/>
                  <a:gd name="T13" fmla="*/ 27 h 29"/>
                  <a:gd name="T14" fmla="*/ 37 w 39"/>
                  <a:gd name="T15" fmla="*/ 22 h 29"/>
                  <a:gd name="T16" fmla="*/ 38 w 39"/>
                  <a:gd name="T17" fmla="*/ 13 h 29"/>
                  <a:gd name="T18" fmla="*/ 31 w 39"/>
                  <a:gd name="T19" fmla="*/ 5 h 29"/>
                  <a:gd name="T20" fmla="*/ 36 w 39"/>
                  <a:gd name="T21" fmla="*/ 1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29">
                    <a:moveTo>
                      <a:pt x="36" y="10"/>
                    </a:moveTo>
                    <a:cubicBezTo>
                      <a:pt x="35" y="8"/>
                      <a:pt x="33" y="6"/>
                      <a:pt x="31" y="5"/>
                    </a:cubicBezTo>
                    <a:cubicBezTo>
                      <a:pt x="27" y="2"/>
                      <a:pt x="21" y="0"/>
                      <a:pt x="16" y="1"/>
                    </a:cubicBezTo>
                    <a:cubicBezTo>
                      <a:pt x="10" y="2"/>
                      <a:pt x="5" y="5"/>
                      <a:pt x="2" y="9"/>
                    </a:cubicBezTo>
                    <a:cubicBezTo>
                      <a:pt x="1" y="11"/>
                      <a:pt x="0" y="14"/>
                      <a:pt x="1" y="17"/>
                    </a:cubicBezTo>
                    <a:cubicBezTo>
                      <a:pt x="1" y="19"/>
                      <a:pt x="3" y="20"/>
                      <a:pt x="4" y="22"/>
                    </a:cubicBezTo>
                    <a:cubicBezTo>
                      <a:pt x="10" y="27"/>
                      <a:pt x="19" y="29"/>
                      <a:pt x="28" y="27"/>
                    </a:cubicBezTo>
                    <a:cubicBezTo>
                      <a:pt x="31" y="27"/>
                      <a:pt x="35" y="25"/>
                      <a:pt x="37" y="22"/>
                    </a:cubicBezTo>
                    <a:cubicBezTo>
                      <a:pt x="39" y="20"/>
                      <a:pt x="39" y="16"/>
                      <a:pt x="38" y="13"/>
                    </a:cubicBezTo>
                    <a:cubicBezTo>
                      <a:pt x="37" y="10"/>
                      <a:pt x="35" y="7"/>
                      <a:pt x="31" y="5"/>
                    </a:cubicBezTo>
                    <a:cubicBezTo>
                      <a:pt x="36" y="10"/>
                      <a:pt x="36" y="10"/>
                      <a:pt x="36" y="10"/>
                    </a:cubicBezTo>
                  </a:path>
                </a:pathLst>
              </a:custGeom>
              <a:solidFill>
                <a:srgbClr val="1C1A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6" name="Freeform 1073">
                <a:extLst>
                  <a:ext uri="{FF2B5EF4-FFF2-40B4-BE49-F238E27FC236}">
                    <a16:creationId xmlns:a16="http://schemas.microsoft.com/office/drawing/2014/main" id="{944B902B-575B-4CB4-80CE-5236B0E83ECE}"/>
                  </a:ext>
                </a:extLst>
              </p:cNvPr>
              <p:cNvSpPr>
                <a:spLocks/>
              </p:cNvSpPr>
              <p:nvPr/>
            </p:nvSpPr>
            <p:spPr bwMode="auto">
              <a:xfrm>
                <a:off x="853" y="656"/>
                <a:ext cx="76" cy="55"/>
              </a:xfrm>
              <a:custGeom>
                <a:avLst/>
                <a:gdLst>
                  <a:gd name="T0" fmla="*/ 29 w 32"/>
                  <a:gd name="T1" fmla="*/ 8 h 23"/>
                  <a:gd name="T2" fmla="*/ 25 w 32"/>
                  <a:gd name="T3" fmla="*/ 3 h 23"/>
                  <a:gd name="T4" fmla="*/ 12 w 32"/>
                  <a:gd name="T5" fmla="*/ 0 h 23"/>
                  <a:gd name="T6" fmla="*/ 2 w 32"/>
                  <a:gd name="T7" fmla="*/ 7 h 23"/>
                  <a:gd name="T8" fmla="*/ 0 w 32"/>
                  <a:gd name="T9" fmla="*/ 13 h 23"/>
                  <a:gd name="T10" fmla="*/ 3 w 32"/>
                  <a:gd name="T11" fmla="*/ 17 h 23"/>
                  <a:gd name="T12" fmla="*/ 22 w 32"/>
                  <a:gd name="T13" fmla="*/ 22 h 23"/>
                  <a:gd name="T14" fmla="*/ 30 w 32"/>
                  <a:gd name="T15" fmla="*/ 18 h 23"/>
                  <a:gd name="T16" fmla="*/ 31 w 32"/>
                  <a:gd name="T17" fmla="*/ 10 h 23"/>
                  <a:gd name="T18" fmla="*/ 25 w 32"/>
                  <a:gd name="T19" fmla="*/ 3 h 23"/>
                  <a:gd name="T20" fmla="*/ 29 w 32"/>
                  <a:gd name="T21"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3">
                    <a:moveTo>
                      <a:pt x="29" y="8"/>
                    </a:moveTo>
                    <a:cubicBezTo>
                      <a:pt x="28" y="6"/>
                      <a:pt x="27" y="4"/>
                      <a:pt x="25" y="3"/>
                    </a:cubicBezTo>
                    <a:cubicBezTo>
                      <a:pt x="21" y="1"/>
                      <a:pt x="17" y="0"/>
                      <a:pt x="12" y="0"/>
                    </a:cubicBezTo>
                    <a:cubicBezTo>
                      <a:pt x="8" y="1"/>
                      <a:pt x="4" y="3"/>
                      <a:pt x="2" y="7"/>
                    </a:cubicBezTo>
                    <a:cubicBezTo>
                      <a:pt x="0" y="9"/>
                      <a:pt x="0" y="11"/>
                      <a:pt x="0" y="13"/>
                    </a:cubicBezTo>
                    <a:cubicBezTo>
                      <a:pt x="1" y="15"/>
                      <a:pt x="2" y="16"/>
                      <a:pt x="3" y="17"/>
                    </a:cubicBezTo>
                    <a:cubicBezTo>
                      <a:pt x="8" y="22"/>
                      <a:pt x="15" y="23"/>
                      <a:pt x="22" y="22"/>
                    </a:cubicBezTo>
                    <a:cubicBezTo>
                      <a:pt x="25" y="21"/>
                      <a:pt x="28" y="20"/>
                      <a:pt x="30" y="18"/>
                    </a:cubicBezTo>
                    <a:cubicBezTo>
                      <a:pt x="31" y="16"/>
                      <a:pt x="32" y="13"/>
                      <a:pt x="31" y="10"/>
                    </a:cubicBezTo>
                    <a:cubicBezTo>
                      <a:pt x="30" y="8"/>
                      <a:pt x="28" y="5"/>
                      <a:pt x="25" y="3"/>
                    </a:cubicBezTo>
                    <a:cubicBezTo>
                      <a:pt x="29" y="8"/>
                      <a:pt x="29" y="8"/>
                      <a:pt x="29" y="8"/>
                    </a:cubicBezTo>
                  </a:path>
                </a:pathLst>
              </a:custGeom>
              <a:solidFill>
                <a:srgbClr val="1E1C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7" name="Freeform 1074">
                <a:extLst>
                  <a:ext uri="{FF2B5EF4-FFF2-40B4-BE49-F238E27FC236}">
                    <a16:creationId xmlns:a16="http://schemas.microsoft.com/office/drawing/2014/main" id="{DCAC66F9-9B8A-4B67-9126-D101D543AAD8}"/>
                  </a:ext>
                </a:extLst>
              </p:cNvPr>
              <p:cNvSpPr>
                <a:spLocks/>
              </p:cNvSpPr>
              <p:nvPr/>
            </p:nvSpPr>
            <p:spPr bwMode="auto">
              <a:xfrm>
                <a:off x="865" y="661"/>
                <a:ext cx="54" cy="33"/>
              </a:xfrm>
              <a:custGeom>
                <a:avLst/>
                <a:gdLst>
                  <a:gd name="T0" fmla="*/ 23 w 23"/>
                  <a:gd name="T1" fmla="*/ 11 h 14"/>
                  <a:gd name="T2" fmla="*/ 6 w 23"/>
                  <a:gd name="T3" fmla="*/ 1 h 14"/>
                  <a:gd name="T4" fmla="*/ 2 w 23"/>
                  <a:gd name="T5" fmla="*/ 3 h 14"/>
                  <a:gd name="T6" fmla="*/ 0 w 23"/>
                  <a:gd name="T7" fmla="*/ 7 h 14"/>
                  <a:gd name="T8" fmla="*/ 0 w 23"/>
                  <a:gd name="T9" fmla="*/ 8 h 14"/>
                  <a:gd name="T10" fmla="*/ 1 w 23"/>
                  <a:gd name="T11" fmla="*/ 8 h 14"/>
                  <a:gd name="T12" fmla="*/ 12 w 23"/>
                  <a:gd name="T13" fmla="*/ 12 h 14"/>
                  <a:gd name="T14" fmla="*/ 23 w 23"/>
                  <a:gd name="T15" fmla="*/ 12 h 14"/>
                  <a:gd name="T16" fmla="*/ 23 w 23"/>
                  <a:gd name="T1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4">
                    <a:moveTo>
                      <a:pt x="23" y="11"/>
                    </a:moveTo>
                    <a:cubicBezTo>
                      <a:pt x="21" y="2"/>
                      <a:pt x="12" y="0"/>
                      <a:pt x="6" y="1"/>
                    </a:cubicBezTo>
                    <a:cubicBezTo>
                      <a:pt x="4" y="2"/>
                      <a:pt x="3" y="2"/>
                      <a:pt x="2" y="3"/>
                    </a:cubicBezTo>
                    <a:cubicBezTo>
                      <a:pt x="1" y="4"/>
                      <a:pt x="0" y="5"/>
                      <a:pt x="0" y="7"/>
                    </a:cubicBezTo>
                    <a:cubicBezTo>
                      <a:pt x="0" y="8"/>
                      <a:pt x="0" y="8"/>
                      <a:pt x="0" y="8"/>
                    </a:cubicBezTo>
                    <a:cubicBezTo>
                      <a:pt x="1" y="8"/>
                      <a:pt x="1" y="8"/>
                      <a:pt x="1" y="8"/>
                    </a:cubicBezTo>
                    <a:cubicBezTo>
                      <a:pt x="4" y="10"/>
                      <a:pt x="10" y="11"/>
                      <a:pt x="12" y="12"/>
                    </a:cubicBezTo>
                    <a:cubicBezTo>
                      <a:pt x="14" y="12"/>
                      <a:pt x="21" y="14"/>
                      <a:pt x="23" y="12"/>
                    </a:cubicBezTo>
                    <a:cubicBezTo>
                      <a:pt x="23" y="11"/>
                      <a:pt x="23" y="11"/>
                      <a:pt x="23" y="11"/>
                    </a:cubicBezTo>
                  </a:path>
                </a:pathLst>
              </a:custGeom>
              <a:solidFill>
                <a:srgbClr val="2724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8" name="Freeform 1075">
                <a:extLst>
                  <a:ext uri="{FF2B5EF4-FFF2-40B4-BE49-F238E27FC236}">
                    <a16:creationId xmlns:a16="http://schemas.microsoft.com/office/drawing/2014/main" id="{90758113-8ACD-4C26-94EB-1AB6BFCDE864}"/>
                  </a:ext>
                </a:extLst>
              </p:cNvPr>
              <p:cNvSpPr>
                <a:spLocks/>
              </p:cNvSpPr>
              <p:nvPr/>
            </p:nvSpPr>
            <p:spPr bwMode="auto">
              <a:xfrm>
                <a:off x="876" y="668"/>
                <a:ext cx="41" cy="19"/>
              </a:xfrm>
              <a:custGeom>
                <a:avLst/>
                <a:gdLst>
                  <a:gd name="T0" fmla="*/ 4 w 17"/>
                  <a:gd name="T1" fmla="*/ 0 h 8"/>
                  <a:gd name="T2" fmla="*/ 1 w 17"/>
                  <a:gd name="T3" fmla="*/ 0 h 8"/>
                  <a:gd name="T4" fmla="*/ 0 w 17"/>
                  <a:gd name="T5" fmla="*/ 1 h 8"/>
                  <a:gd name="T6" fmla="*/ 0 w 17"/>
                  <a:gd name="T7" fmla="*/ 2 h 8"/>
                  <a:gd name="T8" fmla="*/ 3 w 17"/>
                  <a:gd name="T9" fmla="*/ 3 h 8"/>
                  <a:gd name="T10" fmla="*/ 6 w 17"/>
                  <a:gd name="T11" fmla="*/ 4 h 8"/>
                  <a:gd name="T12" fmla="*/ 16 w 17"/>
                  <a:gd name="T13" fmla="*/ 8 h 8"/>
                  <a:gd name="T14" fmla="*/ 15 w 17"/>
                  <a:gd name="T15" fmla="*/ 4 h 8"/>
                  <a:gd name="T16" fmla="*/ 15 w 17"/>
                  <a:gd name="T17" fmla="*/ 4 h 8"/>
                  <a:gd name="T18" fmla="*/ 15 w 17"/>
                  <a:gd name="T19" fmla="*/ 4 h 8"/>
                  <a:gd name="T20" fmla="*/ 8 w 17"/>
                  <a:gd name="T21" fmla="*/ 0 h 8"/>
                  <a:gd name="T22" fmla="*/ 4 w 17"/>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8">
                    <a:moveTo>
                      <a:pt x="4" y="0"/>
                    </a:moveTo>
                    <a:cubicBezTo>
                      <a:pt x="3" y="0"/>
                      <a:pt x="2" y="0"/>
                      <a:pt x="1" y="0"/>
                    </a:cubicBezTo>
                    <a:cubicBezTo>
                      <a:pt x="0" y="1"/>
                      <a:pt x="0" y="1"/>
                      <a:pt x="0" y="1"/>
                    </a:cubicBezTo>
                    <a:cubicBezTo>
                      <a:pt x="0" y="2"/>
                      <a:pt x="0" y="2"/>
                      <a:pt x="0" y="2"/>
                    </a:cubicBezTo>
                    <a:cubicBezTo>
                      <a:pt x="1" y="2"/>
                      <a:pt x="2" y="3"/>
                      <a:pt x="3" y="3"/>
                    </a:cubicBezTo>
                    <a:cubicBezTo>
                      <a:pt x="4" y="4"/>
                      <a:pt x="5" y="4"/>
                      <a:pt x="6" y="4"/>
                    </a:cubicBezTo>
                    <a:cubicBezTo>
                      <a:pt x="12" y="5"/>
                      <a:pt x="14" y="7"/>
                      <a:pt x="16" y="8"/>
                    </a:cubicBezTo>
                    <a:cubicBezTo>
                      <a:pt x="17" y="7"/>
                      <a:pt x="16" y="5"/>
                      <a:pt x="15" y="4"/>
                    </a:cubicBezTo>
                    <a:cubicBezTo>
                      <a:pt x="15" y="4"/>
                      <a:pt x="15" y="4"/>
                      <a:pt x="15" y="4"/>
                    </a:cubicBezTo>
                    <a:cubicBezTo>
                      <a:pt x="15" y="4"/>
                      <a:pt x="15" y="4"/>
                      <a:pt x="15" y="4"/>
                    </a:cubicBezTo>
                    <a:cubicBezTo>
                      <a:pt x="13" y="2"/>
                      <a:pt x="11" y="1"/>
                      <a:pt x="8" y="0"/>
                    </a:cubicBezTo>
                    <a:cubicBezTo>
                      <a:pt x="7" y="0"/>
                      <a:pt x="5" y="0"/>
                      <a:pt x="4" y="0"/>
                    </a:cubicBezTo>
                  </a:path>
                </a:pathLst>
              </a:custGeom>
              <a:solidFill>
                <a:srgbClr val="6A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9" name="Freeform 1076">
                <a:extLst>
                  <a:ext uri="{FF2B5EF4-FFF2-40B4-BE49-F238E27FC236}">
                    <a16:creationId xmlns:a16="http://schemas.microsoft.com/office/drawing/2014/main" id="{A6977CA2-41A9-4F51-AB1F-F2719C880E5B}"/>
                  </a:ext>
                </a:extLst>
              </p:cNvPr>
              <p:cNvSpPr>
                <a:spLocks/>
              </p:cNvSpPr>
              <p:nvPr/>
            </p:nvSpPr>
            <p:spPr bwMode="auto">
              <a:xfrm>
                <a:off x="817" y="716"/>
                <a:ext cx="45" cy="31"/>
              </a:xfrm>
              <a:custGeom>
                <a:avLst/>
                <a:gdLst>
                  <a:gd name="T0" fmla="*/ 19 w 19"/>
                  <a:gd name="T1" fmla="*/ 13 h 13"/>
                  <a:gd name="T2" fmla="*/ 13 w 19"/>
                  <a:gd name="T3" fmla="*/ 11 h 13"/>
                  <a:gd name="T4" fmla="*/ 0 w 19"/>
                  <a:gd name="T5" fmla="*/ 1 h 13"/>
                  <a:gd name="T6" fmla="*/ 0 w 19"/>
                  <a:gd name="T7" fmla="*/ 1 h 13"/>
                  <a:gd name="T8" fmla="*/ 2 w 19"/>
                  <a:gd name="T9" fmla="*/ 6 h 13"/>
                  <a:gd name="T10" fmla="*/ 10 w 19"/>
                  <a:gd name="T11" fmla="*/ 12 h 13"/>
                  <a:gd name="T12" fmla="*/ 19 w 19"/>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9" y="13"/>
                    </a:moveTo>
                    <a:cubicBezTo>
                      <a:pt x="18" y="13"/>
                      <a:pt x="14" y="12"/>
                      <a:pt x="13" y="11"/>
                    </a:cubicBezTo>
                    <a:cubicBezTo>
                      <a:pt x="9" y="10"/>
                      <a:pt x="2" y="7"/>
                      <a:pt x="0" y="1"/>
                    </a:cubicBezTo>
                    <a:cubicBezTo>
                      <a:pt x="0" y="1"/>
                      <a:pt x="0" y="0"/>
                      <a:pt x="0" y="1"/>
                    </a:cubicBezTo>
                    <a:cubicBezTo>
                      <a:pt x="0" y="1"/>
                      <a:pt x="0" y="4"/>
                      <a:pt x="2" y="6"/>
                    </a:cubicBezTo>
                    <a:cubicBezTo>
                      <a:pt x="4" y="10"/>
                      <a:pt x="7" y="11"/>
                      <a:pt x="10" y="12"/>
                    </a:cubicBezTo>
                    <a:cubicBezTo>
                      <a:pt x="12" y="13"/>
                      <a:pt x="16" y="13"/>
                      <a:pt x="19" y="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0" name="Freeform 1077">
                <a:extLst>
                  <a:ext uri="{FF2B5EF4-FFF2-40B4-BE49-F238E27FC236}">
                    <a16:creationId xmlns:a16="http://schemas.microsoft.com/office/drawing/2014/main" id="{9B5D8D11-0AA7-410C-8310-797B47C419C5}"/>
                  </a:ext>
                </a:extLst>
              </p:cNvPr>
              <p:cNvSpPr>
                <a:spLocks/>
              </p:cNvSpPr>
              <p:nvPr/>
            </p:nvSpPr>
            <p:spPr bwMode="auto">
              <a:xfrm>
                <a:off x="679" y="771"/>
                <a:ext cx="190" cy="62"/>
              </a:xfrm>
              <a:custGeom>
                <a:avLst/>
                <a:gdLst>
                  <a:gd name="T0" fmla="*/ 66 w 80"/>
                  <a:gd name="T1" fmla="*/ 25 h 26"/>
                  <a:gd name="T2" fmla="*/ 28 w 80"/>
                  <a:gd name="T3" fmla="*/ 15 h 26"/>
                  <a:gd name="T4" fmla="*/ 11 w 80"/>
                  <a:gd name="T5" fmla="*/ 6 h 26"/>
                  <a:gd name="T6" fmla="*/ 0 w 80"/>
                  <a:gd name="T7" fmla="*/ 0 h 26"/>
                  <a:gd name="T8" fmla="*/ 12 w 80"/>
                  <a:gd name="T9" fmla="*/ 4 h 26"/>
                  <a:gd name="T10" fmla="*/ 70 w 80"/>
                  <a:gd name="T11" fmla="*/ 16 h 26"/>
                  <a:gd name="T12" fmla="*/ 80 w 80"/>
                  <a:gd name="T13" fmla="*/ 19 h 26"/>
                  <a:gd name="T14" fmla="*/ 72 w 80"/>
                  <a:gd name="T15" fmla="*/ 24 h 26"/>
                  <a:gd name="T16" fmla="*/ 66 w 80"/>
                  <a:gd name="T1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26">
                    <a:moveTo>
                      <a:pt x="66" y="25"/>
                    </a:moveTo>
                    <a:cubicBezTo>
                      <a:pt x="53" y="26"/>
                      <a:pt x="40" y="21"/>
                      <a:pt x="28" y="15"/>
                    </a:cubicBezTo>
                    <a:cubicBezTo>
                      <a:pt x="22" y="12"/>
                      <a:pt x="16" y="10"/>
                      <a:pt x="11" y="6"/>
                    </a:cubicBezTo>
                    <a:cubicBezTo>
                      <a:pt x="7" y="4"/>
                      <a:pt x="4" y="2"/>
                      <a:pt x="0" y="0"/>
                    </a:cubicBezTo>
                    <a:cubicBezTo>
                      <a:pt x="4" y="0"/>
                      <a:pt x="8" y="2"/>
                      <a:pt x="12" y="4"/>
                    </a:cubicBezTo>
                    <a:cubicBezTo>
                      <a:pt x="30" y="11"/>
                      <a:pt x="51" y="10"/>
                      <a:pt x="70" y="16"/>
                    </a:cubicBezTo>
                    <a:cubicBezTo>
                      <a:pt x="72" y="17"/>
                      <a:pt x="78" y="18"/>
                      <a:pt x="80" y="19"/>
                    </a:cubicBezTo>
                    <a:cubicBezTo>
                      <a:pt x="80" y="21"/>
                      <a:pt x="74" y="23"/>
                      <a:pt x="72" y="24"/>
                    </a:cubicBezTo>
                    <a:cubicBezTo>
                      <a:pt x="70" y="25"/>
                      <a:pt x="68" y="25"/>
                      <a:pt x="66" y="25"/>
                    </a:cubicBezTo>
                    <a:close/>
                  </a:path>
                </a:pathLst>
              </a:custGeom>
              <a:solidFill>
                <a:srgbClr val="8FA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1" name="Freeform 1078">
                <a:extLst>
                  <a:ext uri="{FF2B5EF4-FFF2-40B4-BE49-F238E27FC236}">
                    <a16:creationId xmlns:a16="http://schemas.microsoft.com/office/drawing/2014/main" id="{8C72ABDB-EDD7-40ED-93A9-F658746137FA}"/>
                  </a:ext>
                </a:extLst>
              </p:cNvPr>
              <p:cNvSpPr>
                <a:spLocks/>
              </p:cNvSpPr>
              <p:nvPr/>
            </p:nvSpPr>
            <p:spPr bwMode="auto">
              <a:xfrm>
                <a:off x="750" y="809"/>
                <a:ext cx="119" cy="24"/>
              </a:xfrm>
              <a:custGeom>
                <a:avLst/>
                <a:gdLst>
                  <a:gd name="T0" fmla="*/ 24 w 50"/>
                  <a:gd name="T1" fmla="*/ 6 h 10"/>
                  <a:gd name="T2" fmla="*/ 50 w 50"/>
                  <a:gd name="T3" fmla="*/ 3 h 10"/>
                  <a:gd name="T4" fmla="*/ 43 w 50"/>
                  <a:gd name="T5" fmla="*/ 9 h 10"/>
                  <a:gd name="T6" fmla="*/ 36 w 50"/>
                  <a:gd name="T7" fmla="*/ 9 h 10"/>
                  <a:gd name="T8" fmla="*/ 0 w 50"/>
                  <a:gd name="T9" fmla="*/ 0 h 10"/>
                  <a:gd name="T10" fmla="*/ 9 w 50"/>
                  <a:gd name="T11" fmla="*/ 3 h 10"/>
                  <a:gd name="T12" fmla="*/ 24 w 5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50" h="10">
                    <a:moveTo>
                      <a:pt x="24" y="6"/>
                    </a:moveTo>
                    <a:cubicBezTo>
                      <a:pt x="31" y="7"/>
                      <a:pt x="44" y="6"/>
                      <a:pt x="50" y="3"/>
                    </a:cubicBezTo>
                    <a:cubicBezTo>
                      <a:pt x="49" y="6"/>
                      <a:pt x="45" y="8"/>
                      <a:pt x="43" y="9"/>
                    </a:cubicBezTo>
                    <a:cubicBezTo>
                      <a:pt x="41" y="9"/>
                      <a:pt x="38" y="9"/>
                      <a:pt x="36" y="9"/>
                    </a:cubicBezTo>
                    <a:cubicBezTo>
                      <a:pt x="23" y="10"/>
                      <a:pt x="11" y="6"/>
                      <a:pt x="0" y="0"/>
                    </a:cubicBezTo>
                    <a:cubicBezTo>
                      <a:pt x="3" y="1"/>
                      <a:pt x="6" y="2"/>
                      <a:pt x="9" y="3"/>
                    </a:cubicBezTo>
                    <a:cubicBezTo>
                      <a:pt x="15" y="4"/>
                      <a:pt x="19" y="5"/>
                      <a:pt x="24" y="6"/>
                    </a:cubicBezTo>
                    <a:close/>
                  </a:path>
                </a:pathLst>
              </a:custGeom>
              <a:solidFill>
                <a:srgbClr val="9CB5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2" name="Freeform 1079">
                <a:extLst>
                  <a:ext uri="{FF2B5EF4-FFF2-40B4-BE49-F238E27FC236}">
                    <a16:creationId xmlns:a16="http://schemas.microsoft.com/office/drawing/2014/main" id="{ACCE515E-54BC-43C9-8C09-AE6EDCB82662}"/>
                  </a:ext>
                </a:extLst>
              </p:cNvPr>
              <p:cNvSpPr>
                <a:spLocks/>
              </p:cNvSpPr>
              <p:nvPr/>
            </p:nvSpPr>
            <p:spPr bwMode="auto">
              <a:xfrm>
                <a:off x="681" y="771"/>
                <a:ext cx="188" cy="52"/>
              </a:xfrm>
              <a:custGeom>
                <a:avLst/>
                <a:gdLst>
                  <a:gd name="T0" fmla="*/ 79 w 79"/>
                  <a:gd name="T1" fmla="*/ 19 h 22"/>
                  <a:gd name="T2" fmla="*/ 79 w 79"/>
                  <a:gd name="T3" fmla="*/ 19 h 22"/>
                  <a:gd name="T4" fmla="*/ 70 w 79"/>
                  <a:gd name="T5" fmla="*/ 21 h 22"/>
                  <a:gd name="T6" fmla="*/ 18 w 79"/>
                  <a:gd name="T7" fmla="*/ 9 h 22"/>
                  <a:gd name="T8" fmla="*/ 0 w 79"/>
                  <a:gd name="T9" fmla="*/ 0 h 22"/>
                  <a:gd name="T10" fmla="*/ 11 w 79"/>
                  <a:gd name="T11" fmla="*/ 4 h 22"/>
                  <a:gd name="T12" fmla="*/ 70 w 79"/>
                  <a:gd name="T13" fmla="*/ 15 h 22"/>
                  <a:gd name="T14" fmla="*/ 79 w 79"/>
                  <a:gd name="T15" fmla="*/ 19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22">
                    <a:moveTo>
                      <a:pt x="79" y="19"/>
                    </a:moveTo>
                    <a:cubicBezTo>
                      <a:pt x="79" y="19"/>
                      <a:pt x="79" y="19"/>
                      <a:pt x="79" y="19"/>
                    </a:cubicBezTo>
                    <a:cubicBezTo>
                      <a:pt x="78" y="20"/>
                      <a:pt x="72" y="21"/>
                      <a:pt x="70" y="21"/>
                    </a:cubicBezTo>
                    <a:cubicBezTo>
                      <a:pt x="53" y="22"/>
                      <a:pt x="34" y="16"/>
                      <a:pt x="18" y="9"/>
                    </a:cubicBezTo>
                    <a:cubicBezTo>
                      <a:pt x="15" y="7"/>
                      <a:pt x="3" y="2"/>
                      <a:pt x="0" y="0"/>
                    </a:cubicBezTo>
                    <a:cubicBezTo>
                      <a:pt x="11" y="4"/>
                      <a:pt x="11" y="4"/>
                      <a:pt x="11" y="4"/>
                    </a:cubicBezTo>
                    <a:cubicBezTo>
                      <a:pt x="29" y="11"/>
                      <a:pt x="50" y="11"/>
                      <a:pt x="70" y="15"/>
                    </a:cubicBezTo>
                    <a:cubicBezTo>
                      <a:pt x="73" y="15"/>
                      <a:pt x="79" y="17"/>
                      <a:pt x="79" y="19"/>
                    </a:cubicBezTo>
                    <a:close/>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3" name="Freeform 1080">
                <a:extLst>
                  <a:ext uri="{FF2B5EF4-FFF2-40B4-BE49-F238E27FC236}">
                    <a16:creationId xmlns:a16="http://schemas.microsoft.com/office/drawing/2014/main" id="{9724D26A-84D7-4727-B20B-6876EAA8284D}"/>
                  </a:ext>
                </a:extLst>
              </p:cNvPr>
              <p:cNvSpPr>
                <a:spLocks/>
              </p:cNvSpPr>
              <p:nvPr/>
            </p:nvSpPr>
            <p:spPr bwMode="auto">
              <a:xfrm>
                <a:off x="681" y="771"/>
                <a:ext cx="36" cy="19"/>
              </a:xfrm>
              <a:custGeom>
                <a:avLst/>
                <a:gdLst>
                  <a:gd name="T0" fmla="*/ 0 w 15"/>
                  <a:gd name="T1" fmla="*/ 0 h 8"/>
                  <a:gd name="T2" fmla="*/ 0 w 15"/>
                  <a:gd name="T3" fmla="*/ 0 h 8"/>
                  <a:gd name="T4" fmla="*/ 12 w 15"/>
                  <a:gd name="T5" fmla="*/ 6 h 8"/>
                  <a:gd name="T6" fmla="*/ 15 w 15"/>
                  <a:gd name="T7" fmla="*/ 8 h 8"/>
                  <a:gd name="T8" fmla="*/ 0 w 15"/>
                  <a:gd name="T9" fmla="*/ 0 h 8"/>
                </a:gdLst>
                <a:ahLst/>
                <a:cxnLst>
                  <a:cxn ang="0">
                    <a:pos x="T0" y="T1"/>
                  </a:cxn>
                  <a:cxn ang="0">
                    <a:pos x="T2" y="T3"/>
                  </a:cxn>
                  <a:cxn ang="0">
                    <a:pos x="T4" y="T5"/>
                  </a:cxn>
                  <a:cxn ang="0">
                    <a:pos x="T6" y="T7"/>
                  </a:cxn>
                  <a:cxn ang="0">
                    <a:pos x="T8" y="T9"/>
                  </a:cxn>
                </a:cxnLst>
                <a:rect l="0" t="0" r="r" b="b"/>
                <a:pathLst>
                  <a:path w="15" h="8">
                    <a:moveTo>
                      <a:pt x="0" y="0"/>
                    </a:moveTo>
                    <a:cubicBezTo>
                      <a:pt x="0" y="0"/>
                      <a:pt x="0" y="0"/>
                      <a:pt x="0" y="0"/>
                    </a:cubicBezTo>
                    <a:cubicBezTo>
                      <a:pt x="4" y="2"/>
                      <a:pt x="8" y="4"/>
                      <a:pt x="12" y="6"/>
                    </a:cubicBezTo>
                    <a:cubicBezTo>
                      <a:pt x="13" y="7"/>
                      <a:pt x="14" y="7"/>
                      <a:pt x="15" y="8"/>
                    </a:cubicBezTo>
                    <a:cubicBezTo>
                      <a:pt x="9" y="5"/>
                      <a:pt x="5" y="3"/>
                      <a:pt x="0" y="0"/>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4" name="Freeform 1081">
                <a:extLst>
                  <a:ext uri="{FF2B5EF4-FFF2-40B4-BE49-F238E27FC236}">
                    <a16:creationId xmlns:a16="http://schemas.microsoft.com/office/drawing/2014/main" id="{D20E7DEE-2839-4C2E-BFDD-6A4F56B05321}"/>
                  </a:ext>
                </a:extLst>
              </p:cNvPr>
              <p:cNvSpPr>
                <a:spLocks/>
              </p:cNvSpPr>
              <p:nvPr/>
            </p:nvSpPr>
            <p:spPr bwMode="auto">
              <a:xfrm>
                <a:off x="738" y="797"/>
                <a:ext cx="131" cy="31"/>
              </a:xfrm>
              <a:custGeom>
                <a:avLst/>
                <a:gdLst>
                  <a:gd name="T0" fmla="*/ 55 w 55"/>
                  <a:gd name="T1" fmla="*/ 9 h 13"/>
                  <a:gd name="T2" fmla="*/ 55 w 55"/>
                  <a:gd name="T3" fmla="*/ 9 h 13"/>
                  <a:gd name="T4" fmla="*/ 0 w 55"/>
                  <a:gd name="T5" fmla="*/ 0 h 13"/>
                  <a:gd name="T6" fmla="*/ 4 w 55"/>
                  <a:gd name="T7" fmla="*/ 2 h 13"/>
                  <a:gd name="T8" fmla="*/ 55 w 55"/>
                  <a:gd name="T9" fmla="*/ 9 h 13"/>
                </a:gdLst>
                <a:ahLst/>
                <a:cxnLst>
                  <a:cxn ang="0">
                    <a:pos x="T0" y="T1"/>
                  </a:cxn>
                  <a:cxn ang="0">
                    <a:pos x="T2" y="T3"/>
                  </a:cxn>
                  <a:cxn ang="0">
                    <a:pos x="T4" y="T5"/>
                  </a:cxn>
                  <a:cxn ang="0">
                    <a:pos x="T6" y="T7"/>
                  </a:cxn>
                  <a:cxn ang="0">
                    <a:pos x="T8" y="T9"/>
                  </a:cxn>
                </a:cxnLst>
                <a:rect l="0" t="0" r="r" b="b"/>
                <a:pathLst>
                  <a:path w="55" h="13">
                    <a:moveTo>
                      <a:pt x="55" y="9"/>
                    </a:moveTo>
                    <a:cubicBezTo>
                      <a:pt x="55" y="9"/>
                      <a:pt x="55" y="9"/>
                      <a:pt x="55" y="9"/>
                    </a:cubicBezTo>
                    <a:cubicBezTo>
                      <a:pt x="35" y="13"/>
                      <a:pt x="16" y="6"/>
                      <a:pt x="0" y="0"/>
                    </a:cubicBezTo>
                    <a:cubicBezTo>
                      <a:pt x="1" y="1"/>
                      <a:pt x="3" y="1"/>
                      <a:pt x="4" y="2"/>
                    </a:cubicBezTo>
                    <a:cubicBezTo>
                      <a:pt x="19" y="6"/>
                      <a:pt x="38" y="11"/>
                      <a:pt x="55" y="9"/>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5" name="Freeform 1082">
                <a:extLst>
                  <a:ext uri="{FF2B5EF4-FFF2-40B4-BE49-F238E27FC236}">
                    <a16:creationId xmlns:a16="http://schemas.microsoft.com/office/drawing/2014/main" id="{D9581B60-EFF7-4467-9A14-90A86DA5C3A3}"/>
                  </a:ext>
                </a:extLst>
              </p:cNvPr>
              <p:cNvSpPr>
                <a:spLocks/>
              </p:cNvSpPr>
              <p:nvPr/>
            </p:nvSpPr>
            <p:spPr bwMode="auto">
              <a:xfrm>
                <a:off x="717" y="790"/>
                <a:ext cx="21" cy="7"/>
              </a:xfrm>
              <a:custGeom>
                <a:avLst/>
                <a:gdLst>
                  <a:gd name="T0" fmla="*/ 6 w 9"/>
                  <a:gd name="T1" fmla="*/ 2 h 3"/>
                  <a:gd name="T2" fmla="*/ 0 w 9"/>
                  <a:gd name="T3" fmla="*/ 0 h 3"/>
                  <a:gd name="T4" fmla="*/ 9 w 9"/>
                  <a:gd name="T5" fmla="*/ 3 h 3"/>
                  <a:gd name="T6" fmla="*/ 6 w 9"/>
                  <a:gd name="T7" fmla="*/ 2 h 3"/>
                </a:gdLst>
                <a:ahLst/>
                <a:cxnLst>
                  <a:cxn ang="0">
                    <a:pos x="T0" y="T1"/>
                  </a:cxn>
                  <a:cxn ang="0">
                    <a:pos x="T2" y="T3"/>
                  </a:cxn>
                  <a:cxn ang="0">
                    <a:pos x="T4" y="T5"/>
                  </a:cxn>
                  <a:cxn ang="0">
                    <a:pos x="T6" y="T7"/>
                  </a:cxn>
                </a:cxnLst>
                <a:rect l="0" t="0" r="r" b="b"/>
                <a:pathLst>
                  <a:path w="9" h="3">
                    <a:moveTo>
                      <a:pt x="6" y="2"/>
                    </a:moveTo>
                    <a:cubicBezTo>
                      <a:pt x="4" y="1"/>
                      <a:pt x="2" y="0"/>
                      <a:pt x="0" y="0"/>
                    </a:cubicBezTo>
                    <a:cubicBezTo>
                      <a:pt x="3" y="1"/>
                      <a:pt x="6" y="2"/>
                      <a:pt x="9" y="3"/>
                    </a:cubicBezTo>
                    <a:cubicBezTo>
                      <a:pt x="8" y="3"/>
                      <a:pt x="7" y="3"/>
                      <a:pt x="6" y="2"/>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6" name="Freeform 1083">
                <a:extLst>
                  <a:ext uri="{FF2B5EF4-FFF2-40B4-BE49-F238E27FC236}">
                    <a16:creationId xmlns:a16="http://schemas.microsoft.com/office/drawing/2014/main" id="{3C3CE9F6-C20D-4931-AD92-68F2159A9414}"/>
                  </a:ext>
                </a:extLst>
              </p:cNvPr>
              <p:cNvSpPr>
                <a:spLocks/>
              </p:cNvSpPr>
              <p:nvPr/>
            </p:nvSpPr>
            <p:spPr bwMode="auto">
              <a:xfrm>
                <a:off x="702" y="778"/>
                <a:ext cx="151" cy="38"/>
              </a:xfrm>
              <a:custGeom>
                <a:avLst/>
                <a:gdLst>
                  <a:gd name="T0" fmla="*/ 15 w 63"/>
                  <a:gd name="T1" fmla="*/ 7 h 16"/>
                  <a:gd name="T2" fmla="*/ 0 w 63"/>
                  <a:gd name="T3" fmla="*/ 0 h 16"/>
                  <a:gd name="T4" fmla="*/ 19 w 63"/>
                  <a:gd name="T5" fmla="*/ 6 h 16"/>
                  <a:gd name="T6" fmla="*/ 23 w 63"/>
                  <a:gd name="T7" fmla="*/ 7 h 16"/>
                  <a:gd name="T8" fmla="*/ 40 w 63"/>
                  <a:gd name="T9" fmla="*/ 9 h 16"/>
                  <a:gd name="T10" fmla="*/ 63 w 63"/>
                  <a:gd name="T11" fmla="*/ 16 h 16"/>
                  <a:gd name="T12" fmla="*/ 42 w 63"/>
                  <a:gd name="T13" fmla="*/ 14 h 16"/>
                  <a:gd name="T14" fmla="*/ 37 w 63"/>
                  <a:gd name="T15" fmla="*/ 13 h 16"/>
                  <a:gd name="T16" fmla="*/ 15 w 63"/>
                  <a:gd name="T17"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6">
                    <a:moveTo>
                      <a:pt x="15" y="7"/>
                    </a:moveTo>
                    <a:cubicBezTo>
                      <a:pt x="14" y="6"/>
                      <a:pt x="2" y="1"/>
                      <a:pt x="0" y="0"/>
                    </a:cubicBezTo>
                    <a:cubicBezTo>
                      <a:pt x="3" y="1"/>
                      <a:pt x="17" y="5"/>
                      <a:pt x="19" y="6"/>
                    </a:cubicBezTo>
                    <a:cubicBezTo>
                      <a:pt x="21" y="6"/>
                      <a:pt x="22" y="6"/>
                      <a:pt x="23" y="7"/>
                    </a:cubicBezTo>
                    <a:cubicBezTo>
                      <a:pt x="29" y="8"/>
                      <a:pt x="34" y="8"/>
                      <a:pt x="40" y="9"/>
                    </a:cubicBezTo>
                    <a:cubicBezTo>
                      <a:pt x="45" y="10"/>
                      <a:pt x="58" y="13"/>
                      <a:pt x="63" y="16"/>
                    </a:cubicBezTo>
                    <a:cubicBezTo>
                      <a:pt x="58" y="16"/>
                      <a:pt x="47" y="14"/>
                      <a:pt x="42" y="14"/>
                    </a:cubicBezTo>
                    <a:cubicBezTo>
                      <a:pt x="41" y="14"/>
                      <a:pt x="39" y="14"/>
                      <a:pt x="37" y="13"/>
                    </a:cubicBezTo>
                    <a:cubicBezTo>
                      <a:pt x="32" y="13"/>
                      <a:pt x="18" y="8"/>
                      <a:pt x="15" y="7"/>
                    </a:cubicBezTo>
                    <a:close/>
                  </a:path>
                </a:pathLst>
              </a:custGeom>
              <a:solidFill>
                <a:srgbClr val="6C8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7" name="Freeform 1084">
                <a:extLst>
                  <a:ext uri="{FF2B5EF4-FFF2-40B4-BE49-F238E27FC236}">
                    <a16:creationId xmlns:a16="http://schemas.microsoft.com/office/drawing/2014/main" id="{4147106F-52BB-4073-A852-2EF13568167F}"/>
                  </a:ext>
                </a:extLst>
              </p:cNvPr>
              <p:cNvSpPr>
                <a:spLocks/>
              </p:cNvSpPr>
              <p:nvPr/>
            </p:nvSpPr>
            <p:spPr bwMode="auto">
              <a:xfrm>
                <a:off x="753" y="792"/>
                <a:ext cx="52" cy="19"/>
              </a:xfrm>
              <a:custGeom>
                <a:avLst/>
                <a:gdLst>
                  <a:gd name="T0" fmla="*/ 22 w 22"/>
                  <a:gd name="T1" fmla="*/ 8 h 8"/>
                  <a:gd name="T2" fmla="*/ 0 w 22"/>
                  <a:gd name="T3" fmla="*/ 0 h 8"/>
                  <a:gd name="T4" fmla="*/ 2 w 22"/>
                  <a:gd name="T5" fmla="*/ 1 h 8"/>
                  <a:gd name="T6" fmla="*/ 17 w 22"/>
                  <a:gd name="T7" fmla="*/ 3 h 8"/>
                  <a:gd name="T8" fmla="*/ 22 w 22"/>
                  <a:gd name="T9" fmla="*/ 8 h 8"/>
                </a:gdLst>
                <a:ahLst/>
                <a:cxnLst>
                  <a:cxn ang="0">
                    <a:pos x="T0" y="T1"/>
                  </a:cxn>
                  <a:cxn ang="0">
                    <a:pos x="T2" y="T3"/>
                  </a:cxn>
                  <a:cxn ang="0">
                    <a:pos x="T4" y="T5"/>
                  </a:cxn>
                  <a:cxn ang="0">
                    <a:pos x="T6" y="T7"/>
                  </a:cxn>
                  <a:cxn ang="0">
                    <a:pos x="T8" y="T9"/>
                  </a:cxn>
                </a:cxnLst>
                <a:rect l="0" t="0" r="r" b="b"/>
                <a:pathLst>
                  <a:path w="22" h="8">
                    <a:moveTo>
                      <a:pt x="22" y="8"/>
                    </a:moveTo>
                    <a:cubicBezTo>
                      <a:pt x="14" y="7"/>
                      <a:pt x="7" y="4"/>
                      <a:pt x="0" y="0"/>
                    </a:cubicBezTo>
                    <a:cubicBezTo>
                      <a:pt x="1" y="0"/>
                      <a:pt x="2" y="1"/>
                      <a:pt x="2" y="1"/>
                    </a:cubicBezTo>
                    <a:cubicBezTo>
                      <a:pt x="7" y="2"/>
                      <a:pt x="12" y="2"/>
                      <a:pt x="17" y="3"/>
                    </a:cubicBezTo>
                    <a:cubicBezTo>
                      <a:pt x="19" y="4"/>
                      <a:pt x="20" y="6"/>
                      <a:pt x="22" y="8"/>
                    </a:cubicBezTo>
                    <a:close/>
                  </a:path>
                </a:pathLst>
              </a:custGeom>
              <a:solidFill>
                <a:srgbClr val="647F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8" name="Freeform 1085">
                <a:extLst>
                  <a:ext uri="{FF2B5EF4-FFF2-40B4-BE49-F238E27FC236}">
                    <a16:creationId xmlns:a16="http://schemas.microsoft.com/office/drawing/2014/main" id="{704B263D-3DDF-43FF-A6BE-3F0F5AB35D5D}"/>
                  </a:ext>
                </a:extLst>
              </p:cNvPr>
              <p:cNvSpPr>
                <a:spLocks/>
              </p:cNvSpPr>
              <p:nvPr/>
            </p:nvSpPr>
            <p:spPr bwMode="auto">
              <a:xfrm>
                <a:off x="786" y="819"/>
                <a:ext cx="74" cy="19"/>
              </a:xfrm>
              <a:custGeom>
                <a:avLst/>
                <a:gdLst>
                  <a:gd name="T0" fmla="*/ 31 w 31"/>
                  <a:gd name="T1" fmla="*/ 2 h 8"/>
                  <a:gd name="T2" fmla="*/ 0 w 31"/>
                  <a:gd name="T3" fmla="*/ 0 h 8"/>
                  <a:gd name="T4" fmla="*/ 12 w 31"/>
                  <a:gd name="T5" fmla="*/ 3 h 8"/>
                  <a:gd name="T6" fmla="*/ 31 w 31"/>
                  <a:gd name="T7" fmla="*/ 2 h 8"/>
                </a:gdLst>
                <a:ahLst/>
                <a:cxnLst>
                  <a:cxn ang="0">
                    <a:pos x="T0" y="T1"/>
                  </a:cxn>
                  <a:cxn ang="0">
                    <a:pos x="T2" y="T3"/>
                  </a:cxn>
                  <a:cxn ang="0">
                    <a:pos x="T4" y="T5"/>
                  </a:cxn>
                  <a:cxn ang="0">
                    <a:pos x="T6" y="T7"/>
                  </a:cxn>
                </a:cxnLst>
                <a:rect l="0" t="0" r="r" b="b"/>
                <a:pathLst>
                  <a:path w="31" h="8">
                    <a:moveTo>
                      <a:pt x="31" y="2"/>
                    </a:moveTo>
                    <a:cubicBezTo>
                      <a:pt x="23" y="8"/>
                      <a:pt x="7" y="4"/>
                      <a:pt x="0" y="0"/>
                    </a:cubicBezTo>
                    <a:cubicBezTo>
                      <a:pt x="4" y="2"/>
                      <a:pt x="8" y="2"/>
                      <a:pt x="12" y="3"/>
                    </a:cubicBezTo>
                    <a:cubicBezTo>
                      <a:pt x="17" y="3"/>
                      <a:pt x="27" y="3"/>
                      <a:pt x="31" y="2"/>
                    </a:cubicBezTo>
                    <a:close/>
                  </a:path>
                </a:pathLst>
              </a:custGeom>
              <a:solidFill>
                <a:srgbClr val="AEC1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9" name="Freeform 1086">
                <a:extLst>
                  <a:ext uri="{FF2B5EF4-FFF2-40B4-BE49-F238E27FC236}">
                    <a16:creationId xmlns:a16="http://schemas.microsoft.com/office/drawing/2014/main" id="{79A0281F-BBDB-4823-8155-373C0FA04D5E}"/>
                  </a:ext>
                </a:extLst>
              </p:cNvPr>
              <p:cNvSpPr>
                <a:spLocks/>
              </p:cNvSpPr>
              <p:nvPr/>
            </p:nvSpPr>
            <p:spPr bwMode="auto">
              <a:xfrm>
                <a:off x="698" y="742"/>
                <a:ext cx="267" cy="57"/>
              </a:xfrm>
              <a:custGeom>
                <a:avLst/>
                <a:gdLst>
                  <a:gd name="T0" fmla="*/ 101 w 112"/>
                  <a:gd name="T1" fmla="*/ 9 h 24"/>
                  <a:gd name="T2" fmla="*/ 46 w 112"/>
                  <a:gd name="T3" fmla="*/ 2 h 24"/>
                  <a:gd name="T4" fmla="*/ 18 w 112"/>
                  <a:gd name="T5" fmla="*/ 4 h 24"/>
                  <a:gd name="T6" fmla="*/ 0 w 112"/>
                  <a:gd name="T7" fmla="*/ 8 h 24"/>
                  <a:gd name="T8" fmla="*/ 18 w 112"/>
                  <a:gd name="T9" fmla="*/ 8 h 24"/>
                  <a:gd name="T10" fmla="*/ 100 w 112"/>
                  <a:gd name="T11" fmla="*/ 24 h 24"/>
                  <a:gd name="T12" fmla="*/ 110 w 112"/>
                  <a:gd name="T13" fmla="*/ 23 h 24"/>
                  <a:gd name="T14" fmla="*/ 109 w 112"/>
                  <a:gd name="T15" fmla="*/ 14 h 24"/>
                  <a:gd name="T16" fmla="*/ 101 w 112"/>
                  <a:gd name="T1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24">
                    <a:moveTo>
                      <a:pt x="101" y="9"/>
                    </a:moveTo>
                    <a:cubicBezTo>
                      <a:pt x="85" y="2"/>
                      <a:pt x="65" y="0"/>
                      <a:pt x="46" y="2"/>
                    </a:cubicBezTo>
                    <a:cubicBezTo>
                      <a:pt x="37" y="2"/>
                      <a:pt x="28" y="2"/>
                      <a:pt x="18" y="4"/>
                    </a:cubicBezTo>
                    <a:cubicBezTo>
                      <a:pt x="12" y="5"/>
                      <a:pt x="6" y="6"/>
                      <a:pt x="0" y="8"/>
                    </a:cubicBezTo>
                    <a:cubicBezTo>
                      <a:pt x="6" y="9"/>
                      <a:pt x="12" y="8"/>
                      <a:pt x="18" y="8"/>
                    </a:cubicBezTo>
                    <a:cubicBezTo>
                      <a:pt x="46" y="9"/>
                      <a:pt x="72" y="22"/>
                      <a:pt x="100" y="24"/>
                    </a:cubicBezTo>
                    <a:cubicBezTo>
                      <a:pt x="103" y="24"/>
                      <a:pt x="107" y="24"/>
                      <a:pt x="110" y="23"/>
                    </a:cubicBezTo>
                    <a:cubicBezTo>
                      <a:pt x="112" y="20"/>
                      <a:pt x="111" y="17"/>
                      <a:pt x="109" y="14"/>
                    </a:cubicBezTo>
                    <a:cubicBezTo>
                      <a:pt x="107" y="12"/>
                      <a:pt x="104" y="11"/>
                      <a:pt x="101" y="9"/>
                    </a:cubicBezTo>
                    <a:close/>
                  </a:path>
                </a:pathLst>
              </a:custGeom>
              <a:solidFill>
                <a:srgbClr val="8FA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0" name="Freeform 1087">
                <a:extLst>
                  <a:ext uri="{FF2B5EF4-FFF2-40B4-BE49-F238E27FC236}">
                    <a16:creationId xmlns:a16="http://schemas.microsoft.com/office/drawing/2014/main" id="{F4A54234-36F7-40E9-8342-D746B8FB7BB4}"/>
                  </a:ext>
                </a:extLst>
              </p:cNvPr>
              <p:cNvSpPr>
                <a:spLocks/>
              </p:cNvSpPr>
              <p:nvPr/>
            </p:nvSpPr>
            <p:spPr bwMode="auto">
              <a:xfrm>
                <a:off x="814" y="744"/>
                <a:ext cx="148" cy="46"/>
              </a:xfrm>
              <a:custGeom>
                <a:avLst/>
                <a:gdLst>
                  <a:gd name="T0" fmla="*/ 35 w 62"/>
                  <a:gd name="T1" fmla="*/ 7 h 19"/>
                  <a:gd name="T2" fmla="*/ 62 w 62"/>
                  <a:gd name="T3" fmla="*/ 19 h 19"/>
                  <a:gd name="T4" fmla="*/ 60 w 62"/>
                  <a:gd name="T5" fmla="*/ 13 h 19"/>
                  <a:gd name="T6" fmla="*/ 52 w 62"/>
                  <a:gd name="T7" fmla="*/ 8 h 19"/>
                  <a:gd name="T8" fmla="*/ 0 w 62"/>
                  <a:gd name="T9" fmla="*/ 1 h 19"/>
                  <a:gd name="T10" fmla="*/ 14 w 62"/>
                  <a:gd name="T11" fmla="*/ 2 h 19"/>
                  <a:gd name="T12" fmla="*/ 35 w 62"/>
                  <a:gd name="T13" fmla="*/ 7 h 19"/>
                </a:gdLst>
                <a:ahLst/>
                <a:cxnLst>
                  <a:cxn ang="0">
                    <a:pos x="T0" y="T1"/>
                  </a:cxn>
                  <a:cxn ang="0">
                    <a:pos x="T2" y="T3"/>
                  </a:cxn>
                  <a:cxn ang="0">
                    <a:pos x="T4" y="T5"/>
                  </a:cxn>
                  <a:cxn ang="0">
                    <a:pos x="T6" y="T7"/>
                  </a:cxn>
                  <a:cxn ang="0">
                    <a:pos x="T8" y="T9"/>
                  </a:cxn>
                  <a:cxn ang="0">
                    <a:pos x="T10" y="T11"/>
                  </a:cxn>
                  <a:cxn ang="0">
                    <a:pos x="T12" y="T13"/>
                  </a:cxn>
                </a:cxnLst>
                <a:rect l="0" t="0" r="r" b="b"/>
                <a:pathLst>
                  <a:path w="62" h="19">
                    <a:moveTo>
                      <a:pt x="35" y="7"/>
                    </a:moveTo>
                    <a:cubicBezTo>
                      <a:pt x="44" y="9"/>
                      <a:pt x="55" y="13"/>
                      <a:pt x="62" y="19"/>
                    </a:cubicBezTo>
                    <a:cubicBezTo>
                      <a:pt x="62" y="17"/>
                      <a:pt x="61" y="15"/>
                      <a:pt x="60" y="13"/>
                    </a:cubicBezTo>
                    <a:cubicBezTo>
                      <a:pt x="58" y="11"/>
                      <a:pt x="55" y="10"/>
                      <a:pt x="52" y="8"/>
                    </a:cubicBezTo>
                    <a:cubicBezTo>
                      <a:pt x="36" y="1"/>
                      <a:pt x="18" y="0"/>
                      <a:pt x="0" y="1"/>
                    </a:cubicBezTo>
                    <a:cubicBezTo>
                      <a:pt x="4" y="1"/>
                      <a:pt x="9" y="2"/>
                      <a:pt x="14" y="2"/>
                    </a:cubicBezTo>
                    <a:cubicBezTo>
                      <a:pt x="22" y="3"/>
                      <a:pt x="27" y="5"/>
                      <a:pt x="35" y="7"/>
                    </a:cubicBezTo>
                    <a:close/>
                  </a:path>
                </a:pathLst>
              </a:custGeom>
              <a:solidFill>
                <a:srgbClr val="9CB5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1" name="Freeform 1088">
                <a:extLst>
                  <a:ext uri="{FF2B5EF4-FFF2-40B4-BE49-F238E27FC236}">
                    <a16:creationId xmlns:a16="http://schemas.microsoft.com/office/drawing/2014/main" id="{3AEBDC42-2C50-4A7C-A658-C3D4F27513B6}"/>
                  </a:ext>
                </a:extLst>
              </p:cNvPr>
              <p:cNvSpPr>
                <a:spLocks/>
              </p:cNvSpPr>
              <p:nvPr/>
            </p:nvSpPr>
            <p:spPr bwMode="auto">
              <a:xfrm>
                <a:off x="700" y="754"/>
                <a:ext cx="262" cy="45"/>
              </a:xfrm>
              <a:custGeom>
                <a:avLst/>
                <a:gdLst>
                  <a:gd name="T0" fmla="*/ 109 w 110"/>
                  <a:gd name="T1" fmla="*/ 18 h 19"/>
                  <a:gd name="T2" fmla="*/ 110 w 110"/>
                  <a:gd name="T3" fmla="*/ 17 h 19"/>
                  <a:gd name="T4" fmla="*/ 104 w 110"/>
                  <a:gd name="T5" fmla="*/ 13 h 19"/>
                  <a:gd name="T6" fmla="*/ 30 w 110"/>
                  <a:gd name="T7" fmla="*/ 1 h 19"/>
                  <a:gd name="T8" fmla="*/ 0 w 110"/>
                  <a:gd name="T9" fmla="*/ 3 h 19"/>
                  <a:gd name="T10" fmla="*/ 17 w 110"/>
                  <a:gd name="T11" fmla="*/ 3 h 19"/>
                  <a:gd name="T12" fmla="*/ 99 w 110"/>
                  <a:gd name="T13" fmla="*/ 19 h 19"/>
                  <a:gd name="T14" fmla="*/ 109 w 110"/>
                  <a:gd name="T15" fmla="*/ 18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9">
                    <a:moveTo>
                      <a:pt x="109" y="18"/>
                    </a:moveTo>
                    <a:cubicBezTo>
                      <a:pt x="110" y="18"/>
                      <a:pt x="110" y="17"/>
                      <a:pt x="110" y="17"/>
                    </a:cubicBezTo>
                    <a:cubicBezTo>
                      <a:pt x="108" y="15"/>
                      <a:pt x="106" y="14"/>
                      <a:pt x="104" y="13"/>
                    </a:cubicBezTo>
                    <a:cubicBezTo>
                      <a:pt x="83" y="2"/>
                      <a:pt x="54" y="0"/>
                      <a:pt x="30" y="1"/>
                    </a:cubicBezTo>
                    <a:cubicBezTo>
                      <a:pt x="24" y="1"/>
                      <a:pt x="6" y="2"/>
                      <a:pt x="0" y="3"/>
                    </a:cubicBezTo>
                    <a:cubicBezTo>
                      <a:pt x="1" y="3"/>
                      <a:pt x="17" y="3"/>
                      <a:pt x="17" y="3"/>
                    </a:cubicBezTo>
                    <a:cubicBezTo>
                      <a:pt x="45" y="4"/>
                      <a:pt x="71" y="17"/>
                      <a:pt x="99" y="19"/>
                    </a:cubicBezTo>
                    <a:cubicBezTo>
                      <a:pt x="102" y="19"/>
                      <a:pt x="106" y="19"/>
                      <a:pt x="109" y="18"/>
                    </a:cubicBezTo>
                    <a:close/>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2" name="Freeform 1089">
                <a:extLst>
                  <a:ext uri="{FF2B5EF4-FFF2-40B4-BE49-F238E27FC236}">
                    <a16:creationId xmlns:a16="http://schemas.microsoft.com/office/drawing/2014/main" id="{0F0BC04B-D146-4D02-AF0E-E72F38214FE3}"/>
                  </a:ext>
                </a:extLst>
              </p:cNvPr>
              <p:cNvSpPr>
                <a:spLocks/>
              </p:cNvSpPr>
              <p:nvPr/>
            </p:nvSpPr>
            <p:spPr bwMode="auto">
              <a:xfrm>
                <a:off x="700" y="754"/>
                <a:ext cx="57" cy="7"/>
              </a:xfrm>
              <a:custGeom>
                <a:avLst/>
                <a:gdLst>
                  <a:gd name="T0" fmla="*/ 0 w 24"/>
                  <a:gd name="T1" fmla="*/ 3 h 3"/>
                  <a:gd name="T2" fmla="*/ 1 w 24"/>
                  <a:gd name="T3" fmla="*/ 3 h 3"/>
                  <a:gd name="T4" fmla="*/ 20 w 24"/>
                  <a:gd name="T5" fmla="*/ 1 h 3"/>
                  <a:gd name="T6" fmla="*/ 24 w 24"/>
                  <a:gd name="T7" fmla="*/ 0 h 3"/>
                  <a:gd name="T8" fmla="*/ 0 w 24"/>
                  <a:gd name="T9" fmla="*/ 3 h 3"/>
                </a:gdLst>
                <a:ahLst/>
                <a:cxnLst>
                  <a:cxn ang="0">
                    <a:pos x="T0" y="T1"/>
                  </a:cxn>
                  <a:cxn ang="0">
                    <a:pos x="T2" y="T3"/>
                  </a:cxn>
                  <a:cxn ang="0">
                    <a:pos x="T4" y="T5"/>
                  </a:cxn>
                  <a:cxn ang="0">
                    <a:pos x="T6" y="T7"/>
                  </a:cxn>
                  <a:cxn ang="0">
                    <a:pos x="T8" y="T9"/>
                  </a:cxn>
                </a:cxnLst>
                <a:rect l="0" t="0" r="r" b="b"/>
                <a:pathLst>
                  <a:path w="24" h="3">
                    <a:moveTo>
                      <a:pt x="0" y="3"/>
                    </a:moveTo>
                    <a:cubicBezTo>
                      <a:pt x="1" y="3"/>
                      <a:pt x="1" y="3"/>
                      <a:pt x="1" y="3"/>
                    </a:cubicBezTo>
                    <a:cubicBezTo>
                      <a:pt x="7" y="2"/>
                      <a:pt x="13" y="1"/>
                      <a:pt x="20" y="1"/>
                    </a:cubicBezTo>
                    <a:cubicBezTo>
                      <a:pt x="21" y="1"/>
                      <a:pt x="23" y="1"/>
                      <a:pt x="24" y="0"/>
                    </a:cubicBezTo>
                    <a:cubicBezTo>
                      <a:pt x="16" y="1"/>
                      <a:pt x="8" y="2"/>
                      <a:pt x="0" y="3"/>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3" name="Freeform 1090">
                <a:extLst>
                  <a:ext uri="{FF2B5EF4-FFF2-40B4-BE49-F238E27FC236}">
                    <a16:creationId xmlns:a16="http://schemas.microsoft.com/office/drawing/2014/main" id="{D1FFE980-0B62-4C9A-9C52-18F069201500}"/>
                  </a:ext>
                </a:extLst>
              </p:cNvPr>
              <p:cNvSpPr>
                <a:spLocks/>
              </p:cNvSpPr>
              <p:nvPr/>
            </p:nvSpPr>
            <p:spPr bwMode="auto">
              <a:xfrm>
                <a:off x="791" y="754"/>
                <a:ext cx="171" cy="41"/>
              </a:xfrm>
              <a:custGeom>
                <a:avLst/>
                <a:gdLst>
                  <a:gd name="T0" fmla="*/ 72 w 72"/>
                  <a:gd name="T1" fmla="*/ 16 h 17"/>
                  <a:gd name="T2" fmla="*/ 72 w 72"/>
                  <a:gd name="T3" fmla="*/ 16 h 17"/>
                  <a:gd name="T4" fmla="*/ 0 w 72"/>
                  <a:gd name="T5" fmla="*/ 0 h 17"/>
                  <a:gd name="T6" fmla="*/ 7 w 72"/>
                  <a:gd name="T7" fmla="*/ 1 h 17"/>
                  <a:gd name="T8" fmla="*/ 72 w 72"/>
                  <a:gd name="T9" fmla="*/ 16 h 17"/>
                </a:gdLst>
                <a:ahLst/>
                <a:cxnLst>
                  <a:cxn ang="0">
                    <a:pos x="T0" y="T1"/>
                  </a:cxn>
                  <a:cxn ang="0">
                    <a:pos x="T2" y="T3"/>
                  </a:cxn>
                  <a:cxn ang="0">
                    <a:pos x="T4" y="T5"/>
                  </a:cxn>
                  <a:cxn ang="0">
                    <a:pos x="T6" y="T7"/>
                  </a:cxn>
                  <a:cxn ang="0">
                    <a:pos x="T8" y="T9"/>
                  </a:cxn>
                </a:cxnLst>
                <a:rect l="0" t="0" r="r" b="b"/>
                <a:pathLst>
                  <a:path w="72" h="17">
                    <a:moveTo>
                      <a:pt x="72" y="16"/>
                    </a:moveTo>
                    <a:cubicBezTo>
                      <a:pt x="72" y="16"/>
                      <a:pt x="72" y="17"/>
                      <a:pt x="72" y="16"/>
                    </a:cubicBezTo>
                    <a:cubicBezTo>
                      <a:pt x="49" y="5"/>
                      <a:pt x="25" y="1"/>
                      <a:pt x="0" y="0"/>
                    </a:cubicBezTo>
                    <a:cubicBezTo>
                      <a:pt x="3" y="1"/>
                      <a:pt x="5" y="1"/>
                      <a:pt x="7" y="1"/>
                    </a:cubicBezTo>
                    <a:cubicBezTo>
                      <a:pt x="29" y="4"/>
                      <a:pt x="51" y="9"/>
                      <a:pt x="72" y="16"/>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4" name="Freeform 1091">
                <a:extLst>
                  <a:ext uri="{FF2B5EF4-FFF2-40B4-BE49-F238E27FC236}">
                    <a16:creationId xmlns:a16="http://schemas.microsoft.com/office/drawing/2014/main" id="{644802BE-292F-42C1-9A9E-1038D38B83C7}"/>
                  </a:ext>
                </a:extLst>
              </p:cNvPr>
              <p:cNvSpPr>
                <a:spLocks/>
              </p:cNvSpPr>
              <p:nvPr/>
            </p:nvSpPr>
            <p:spPr bwMode="auto">
              <a:xfrm>
                <a:off x="757" y="754"/>
                <a:ext cx="34" cy="0"/>
              </a:xfrm>
              <a:custGeom>
                <a:avLst/>
                <a:gdLst>
                  <a:gd name="T0" fmla="*/ 10 w 14"/>
                  <a:gd name="T1" fmla="*/ 0 w 14"/>
                  <a:gd name="T2" fmla="*/ 14 w 14"/>
                  <a:gd name="T3" fmla="*/ 10 w 14"/>
                </a:gdLst>
                <a:ahLst/>
                <a:cxnLst>
                  <a:cxn ang="0">
                    <a:pos x="T0" y="0"/>
                  </a:cxn>
                  <a:cxn ang="0">
                    <a:pos x="T1" y="0"/>
                  </a:cxn>
                  <a:cxn ang="0">
                    <a:pos x="T2" y="0"/>
                  </a:cxn>
                  <a:cxn ang="0">
                    <a:pos x="T3" y="0"/>
                  </a:cxn>
                </a:cxnLst>
                <a:rect l="0" t="0" r="r" b="b"/>
                <a:pathLst>
                  <a:path w="14">
                    <a:moveTo>
                      <a:pt x="10" y="0"/>
                    </a:moveTo>
                    <a:cubicBezTo>
                      <a:pt x="7" y="0"/>
                      <a:pt x="3" y="0"/>
                      <a:pt x="0" y="0"/>
                    </a:cubicBezTo>
                    <a:cubicBezTo>
                      <a:pt x="5" y="0"/>
                      <a:pt x="10" y="0"/>
                      <a:pt x="14" y="0"/>
                    </a:cubicBezTo>
                    <a:cubicBezTo>
                      <a:pt x="13" y="0"/>
                      <a:pt x="11" y="0"/>
                      <a:pt x="10" y="0"/>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5" name="Freeform 1092">
                <a:extLst>
                  <a:ext uri="{FF2B5EF4-FFF2-40B4-BE49-F238E27FC236}">
                    <a16:creationId xmlns:a16="http://schemas.microsoft.com/office/drawing/2014/main" id="{5B5D72DC-600D-4E74-B035-A53B9EF749EB}"/>
                  </a:ext>
                </a:extLst>
              </p:cNvPr>
              <p:cNvSpPr>
                <a:spLocks/>
              </p:cNvSpPr>
              <p:nvPr/>
            </p:nvSpPr>
            <p:spPr bwMode="auto">
              <a:xfrm>
                <a:off x="736" y="759"/>
                <a:ext cx="207" cy="31"/>
              </a:xfrm>
              <a:custGeom>
                <a:avLst/>
                <a:gdLst>
                  <a:gd name="T0" fmla="*/ 23 w 87"/>
                  <a:gd name="T1" fmla="*/ 1 h 13"/>
                  <a:gd name="T2" fmla="*/ 0 w 87"/>
                  <a:gd name="T3" fmla="*/ 1 h 13"/>
                  <a:gd name="T4" fmla="*/ 27 w 87"/>
                  <a:gd name="T5" fmla="*/ 4 h 13"/>
                  <a:gd name="T6" fmla="*/ 33 w 87"/>
                  <a:gd name="T7" fmla="*/ 5 h 13"/>
                  <a:gd name="T8" fmla="*/ 56 w 87"/>
                  <a:gd name="T9" fmla="*/ 11 h 13"/>
                  <a:gd name="T10" fmla="*/ 87 w 87"/>
                  <a:gd name="T11" fmla="*/ 13 h 13"/>
                  <a:gd name="T12" fmla="*/ 62 w 87"/>
                  <a:gd name="T13" fmla="*/ 6 h 13"/>
                  <a:gd name="T14" fmla="*/ 56 w 87"/>
                  <a:gd name="T15" fmla="*/ 4 h 13"/>
                  <a:gd name="T16" fmla="*/ 23 w 87"/>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3">
                    <a:moveTo>
                      <a:pt x="23" y="1"/>
                    </a:moveTo>
                    <a:cubicBezTo>
                      <a:pt x="21" y="1"/>
                      <a:pt x="2" y="1"/>
                      <a:pt x="0" y="1"/>
                    </a:cubicBezTo>
                    <a:cubicBezTo>
                      <a:pt x="3" y="2"/>
                      <a:pt x="24" y="4"/>
                      <a:pt x="27" y="4"/>
                    </a:cubicBezTo>
                    <a:cubicBezTo>
                      <a:pt x="29" y="5"/>
                      <a:pt x="31" y="5"/>
                      <a:pt x="33" y="5"/>
                    </a:cubicBezTo>
                    <a:cubicBezTo>
                      <a:pt x="41" y="7"/>
                      <a:pt x="48" y="10"/>
                      <a:pt x="56" y="11"/>
                    </a:cubicBezTo>
                    <a:cubicBezTo>
                      <a:pt x="64" y="13"/>
                      <a:pt x="77" y="12"/>
                      <a:pt x="87" y="13"/>
                    </a:cubicBezTo>
                    <a:cubicBezTo>
                      <a:pt x="78" y="9"/>
                      <a:pt x="68" y="8"/>
                      <a:pt x="62" y="6"/>
                    </a:cubicBezTo>
                    <a:cubicBezTo>
                      <a:pt x="60" y="5"/>
                      <a:pt x="58" y="5"/>
                      <a:pt x="56" y="4"/>
                    </a:cubicBezTo>
                    <a:cubicBezTo>
                      <a:pt x="49" y="2"/>
                      <a:pt x="27" y="0"/>
                      <a:pt x="23" y="1"/>
                    </a:cubicBezTo>
                    <a:close/>
                  </a:path>
                </a:pathLst>
              </a:custGeom>
              <a:solidFill>
                <a:srgbClr val="6C8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6" name="Freeform 1093">
                <a:extLst>
                  <a:ext uri="{FF2B5EF4-FFF2-40B4-BE49-F238E27FC236}">
                    <a16:creationId xmlns:a16="http://schemas.microsoft.com/office/drawing/2014/main" id="{67BE8784-9A8F-4E44-AA37-FF8C1EC97F82}"/>
                  </a:ext>
                </a:extLst>
              </p:cNvPr>
              <p:cNvSpPr>
                <a:spLocks/>
              </p:cNvSpPr>
              <p:nvPr/>
            </p:nvSpPr>
            <p:spPr bwMode="auto">
              <a:xfrm>
                <a:off x="807" y="768"/>
                <a:ext cx="79" cy="17"/>
              </a:xfrm>
              <a:custGeom>
                <a:avLst/>
                <a:gdLst>
                  <a:gd name="T0" fmla="*/ 33 w 33"/>
                  <a:gd name="T1" fmla="*/ 2 h 7"/>
                  <a:gd name="T2" fmla="*/ 0 w 33"/>
                  <a:gd name="T3" fmla="*/ 1 h 7"/>
                  <a:gd name="T4" fmla="*/ 3 w 33"/>
                  <a:gd name="T5" fmla="*/ 1 h 7"/>
                  <a:gd name="T6" fmla="*/ 23 w 33"/>
                  <a:gd name="T7" fmla="*/ 7 h 7"/>
                  <a:gd name="T8" fmla="*/ 33 w 33"/>
                  <a:gd name="T9" fmla="*/ 2 h 7"/>
                </a:gdLst>
                <a:ahLst/>
                <a:cxnLst>
                  <a:cxn ang="0">
                    <a:pos x="T0" y="T1"/>
                  </a:cxn>
                  <a:cxn ang="0">
                    <a:pos x="T2" y="T3"/>
                  </a:cxn>
                  <a:cxn ang="0">
                    <a:pos x="T4" y="T5"/>
                  </a:cxn>
                  <a:cxn ang="0">
                    <a:pos x="T6" y="T7"/>
                  </a:cxn>
                  <a:cxn ang="0">
                    <a:pos x="T8" y="T9"/>
                  </a:cxn>
                </a:cxnLst>
                <a:rect l="0" t="0" r="r" b="b"/>
                <a:pathLst>
                  <a:path w="33" h="7">
                    <a:moveTo>
                      <a:pt x="33" y="2"/>
                    </a:moveTo>
                    <a:cubicBezTo>
                      <a:pt x="22" y="0"/>
                      <a:pt x="11" y="0"/>
                      <a:pt x="0" y="1"/>
                    </a:cubicBezTo>
                    <a:cubicBezTo>
                      <a:pt x="1" y="1"/>
                      <a:pt x="2" y="1"/>
                      <a:pt x="3" y="1"/>
                    </a:cubicBezTo>
                    <a:cubicBezTo>
                      <a:pt x="10" y="3"/>
                      <a:pt x="16" y="5"/>
                      <a:pt x="23" y="7"/>
                    </a:cubicBezTo>
                    <a:cubicBezTo>
                      <a:pt x="27" y="6"/>
                      <a:pt x="30" y="4"/>
                      <a:pt x="33" y="2"/>
                    </a:cubicBezTo>
                    <a:close/>
                  </a:path>
                </a:pathLst>
              </a:custGeom>
              <a:solidFill>
                <a:srgbClr val="647F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7" name="Freeform 1094">
                <a:extLst>
                  <a:ext uri="{FF2B5EF4-FFF2-40B4-BE49-F238E27FC236}">
                    <a16:creationId xmlns:a16="http://schemas.microsoft.com/office/drawing/2014/main" id="{EB9CEFBF-21F8-4357-BB07-A4598DB8DC8E}"/>
                  </a:ext>
                </a:extLst>
              </p:cNvPr>
              <p:cNvSpPr>
                <a:spLocks/>
              </p:cNvSpPr>
              <p:nvPr/>
            </p:nvSpPr>
            <p:spPr bwMode="auto">
              <a:xfrm>
                <a:off x="867" y="752"/>
                <a:ext cx="86" cy="23"/>
              </a:xfrm>
              <a:custGeom>
                <a:avLst/>
                <a:gdLst>
                  <a:gd name="T0" fmla="*/ 36 w 36"/>
                  <a:gd name="T1" fmla="*/ 10 h 10"/>
                  <a:gd name="T2" fmla="*/ 0 w 36"/>
                  <a:gd name="T3" fmla="*/ 0 h 10"/>
                  <a:gd name="T4" fmla="*/ 18 w 36"/>
                  <a:gd name="T5" fmla="*/ 4 h 10"/>
                  <a:gd name="T6" fmla="*/ 36 w 36"/>
                  <a:gd name="T7" fmla="*/ 10 h 10"/>
                </a:gdLst>
                <a:ahLst/>
                <a:cxnLst>
                  <a:cxn ang="0">
                    <a:pos x="T0" y="T1"/>
                  </a:cxn>
                  <a:cxn ang="0">
                    <a:pos x="T2" y="T3"/>
                  </a:cxn>
                  <a:cxn ang="0">
                    <a:pos x="T4" y="T5"/>
                  </a:cxn>
                  <a:cxn ang="0">
                    <a:pos x="T6" y="T7"/>
                  </a:cxn>
                </a:cxnLst>
                <a:rect l="0" t="0" r="r" b="b"/>
                <a:pathLst>
                  <a:path w="36" h="10">
                    <a:moveTo>
                      <a:pt x="36" y="10"/>
                    </a:moveTo>
                    <a:cubicBezTo>
                      <a:pt x="25" y="2"/>
                      <a:pt x="12" y="0"/>
                      <a:pt x="0" y="0"/>
                    </a:cubicBezTo>
                    <a:cubicBezTo>
                      <a:pt x="6" y="1"/>
                      <a:pt x="12" y="2"/>
                      <a:pt x="18" y="4"/>
                    </a:cubicBezTo>
                    <a:cubicBezTo>
                      <a:pt x="24" y="6"/>
                      <a:pt x="29" y="9"/>
                      <a:pt x="36" y="10"/>
                    </a:cubicBezTo>
                    <a:close/>
                  </a:path>
                </a:pathLst>
              </a:custGeom>
              <a:solidFill>
                <a:srgbClr val="AEC1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8" name="Freeform 1095">
                <a:extLst>
                  <a:ext uri="{FF2B5EF4-FFF2-40B4-BE49-F238E27FC236}">
                    <a16:creationId xmlns:a16="http://schemas.microsoft.com/office/drawing/2014/main" id="{88491F7B-4D34-4281-A671-AA0FF0FB666D}"/>
                  </a:ext>
                </a:extLst>
              </p:cNvPr>
              <p:cNvSpPr>
                <a:spLocks/>
              </p:cNvSpPr>
              <p:nvPr/>
            </p:nvSpPr>
            <p:spPr bwMode="auto">
              <a:xfrm>
                <a:off x="714" y="536"/>
                <a:ext cx="108" cy="137"/>
              </a:xfrm>
              <a:custGeom>
                <a:avLst/>
                <a:gdLst>
                  <a:gd name="T0" fmla="*/ 44 w 45"/>
                  <a:gd name="T1" fmla="*/ 31 h 57"/>
                  <a:gd name="T2" fmla="*/ 20 w 45"/>
                  <a:gd name="T3" fmla="*/ 56 h 57"/>
                  <a:gd name="T4" fmla="*/ 2 w 45"/>
                  <a:gd name="T5" fmla="*/ 26 h 57"/>
                  <a:gd name="T6" fmla="*/ 26 w 45"/>
                  <a:gd name="T7" fmla="*/ 1 h 57"/>
                  <a:gd name="T8" fmla="*/ 44 w 45"/>
                  <a:gd name="T9" fmla="*/ 31 h 57"/>
                </a:gdLst>
                <a:ahLst/>
                <a:cxnLst>
                  <a:cxn ang="0">
                    <a:pos x="T0" y="T1"/>
                  </a:cxn>
                  <a:cxn ang="0">
                    <a:pos x="T2" y="T3"/>
                  </a:cxn>
                  <a:cxn ang="0">
                    <a:pos x="T4" y="T5"/>
                  </a:cxn>
                  <a:cxn ang="0">
                    <a:pos x="T6" y="T7"/>
                  </a:cxn>
                  <a:cxn ang="0">
                    <a:pos x="T8" y="T9"/>
                  </a:cxn>
                </a:cxnLst>
                <a:rect l="0" t="0" r="r" b="b"/>
                <a:pathLst>
                  <a:path w="45" h="57">
                    <a:moveTo>
                      <a:pt x="44" y="31"/>
                    </a:moveTo>
                    <a:cubicBezTo>
                      <a:pt x="42" y="46"/>
                      <a:pt x="31" y="57"/>
                      <a:pt x="20" y="56"/>
                    </a:cubicBezTo>
                    <a:cubicBezTo>
                      <a:pt x="8" y="54"/>
                      <a:pt x="0" y="41"/>
                      <a:pt x="2" y="26"/>
                    </a:cubicBezTo>
                    <a:cubicBezTo>
                      <a:pt x="4" y="11"/>
                      <a:pt x="14" y="0"/>
                      <a:pt x="26" y="1"/>
                    </a:cubicBezTo>
                    <a:cubicBezTo>
                      <a:pt x="37" y="3"/>
                      <a:pt x="45" y="16"/>
                      <a:pt x="44" y="31"/>
                    </a:cubicBezTo>
                  </a:path>
                </a:pathLst>
              </a:custGeom>
              <a:solidFill>
                <a:srgbClr val="1B14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9" name="Freeform 1096">
                <a:extLst>
                  <a:ext uri="{FF2B5EF4-FFF2-40B4-BE49-F238E27FC236}">
                    <a16:creationId xmlns:a16="http://schemas.microsoft.com/office/drawing/2014/main" id="{9EBB86F2-6771-4087-A179-A5FB678805E7}"/>
                  </a:ext>
                </a:extLst>
              </p:cNvPr>
              <p:cNvSpPr>
                <a:spLocks/>
              </p:cNvSpPr>
              <p:nvPr/>
            </p:nvSpPr>
            <p:spPr bwMode="auto">
              <a:xfrm>
                <a:off x="719" y="544"/>
                <a:ext cx="103" cy="129"/>
              </a:xfrm>
              <a:custGeom>
                <a:avLst/>
                <a:gdLst>
                  <a:gd name="T0" fmla="*/ 42 w 43"/>
                  <a:gd name="T1" fmla="*/ 28 h 54"/>
                  <a:gd name="T2" fmla="*/ 30 w 43"/>
                  <a:gd name="T3" fmla="*/ 0 h 54"/>
                  <a:gd name="T4" fmla="*/ 36 w 43"/>
                  <a:gd name="T5" fmla="*/ 15 h 54"/>
                  <a:gd name="T6" fmla="*/ 25 w 43"/>
                  <a:gd name="T7" fmla="*/ 38 h 54"/>
                  <a:gd name="T8" fmla="*/ 8 w 43"/>
                  <a:gd name="T9" fmla="*/ 39 h 54"/>
                  <a:gd name="T10" fmla="*/ 0 w 43"/>
                  <a:gd name="T11" fmla="*/ 32 h 54"/>
                  <a:gd name="T12" fmla="*/ 18 w 43"/>
                  <a:gd name="T13" fmla="*/ 53 h 54"/>
                  <a:gd name="T14" fmla="*/ 42 w 43"/>
                  <a:gd name="T15" fmla="*/ 28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54">
                    <a:moveTo>
                      <a:pt x="42" y="28"/>
                    </a:moveTo>
                    <a:cubicBezTo>
                      <a:pt x="43" y="16"/>
                      <a:pt x="38" y="5"/>
                      <a:pt x="30" y="0"/>
                    </a:cubicBezTo>
                    <a:cubicBezTo>
                      <a:pt x="35" y="6"/>
                      <a:pt x="35" y="10"/>
                      <a:pt x="36" y="15"/>
                    </a:cubicBezTo>
                    <a:cubicBezTo>
                      <a:pt x="37" y="24"/>
                      <a:pt x="33" y="34"/>
                      <a:pt x="25" y="38"/>
                    </a:cubicBezTo>
                    <a:cubicBezTo>
                      <a:pt x="20" y="42"/>
                      <a:pt x="13" y="43"/>
                      <a:pt x="8" y="39"/>
                    </a:cubicBezTo>
                    <a:cubicBezTo>
                      <a:pt x="5" y="38"/>
                      <a:pt x="3" y="36"/>
                      <a:pt x="0" y="32"/>
                    </a:cubicBezTo>
                    <a:cubicBezTo>
                      <a:pt x="2" y="43"/>
                      <a:pt x="9" y="52"/>
                      <a:pt x="18" y="53"/>
                    </a:cubicBezTo>
                    <a:cubicBezTo>
                      <a:pt x="29" y="54"/>
                      <a:pt x="40" y="43"/>
                      <a:pt x="42" y="28"/>
                    </a:cubicBezTo>
                    <a:close/>
                  </a:path>
                </a:pathLst>
              </a:custGeom>
              <a:solidFill>
                <a:srgbClr val="140E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0" name="Freeform 1097">
                <a:extLst>
                  <a:ext uri="{FF2B5EF4-FFF2-40B4-BE49-F238E27FC236}">
                    <a16:creationId xmlns:a16="http://schemas.microsoft.com/office/drawing/2014/main" id="{E40AD9FA-C2F1-4FBF-86E6-D4E76BFFD23B}"/>
                  </a:ext>
                </a:extLst>
              </p:cNvPr>
              <p:cNvSpPr>
                <a:spLocks/>
              </p:cNvSpPr>
              <p:nvPr/>
            </p:nvSpPr>
            <p:spPr bwMode="auto">
              <a:xfrm>
                <a:off x="731" y="582"/>
                <a:ext cx="86" cy="86"/>
              </a:xfrm>
              <a:custGeom>
                <a:avLst/>
                <a:gdLst>
                  <a:gd name="T0" fmla="*/ 7 w 36"/>
                  <a:gd name="T1" fmla="*/ 34 h 36"/>
                  <a:gd name="T2" fmla="*/ 0 w 36"/>
                  <a:gd name="T3" fmla="*/ 27 h 36"/>
                  <a:gd name="T4" fmla="*/ 0 w 36"/>
                  <a:gd name="T5" fmla="*/ 27 h 36"/>
                  <a:gd name="T6" fmla="*/ 22 w 36"/>
                  <a:gd name="T7" fmla="*/ 27 h 36"/>
                  <a:gd name="T8" fmla="*/ 35 w 36"/>
                  <a:gd name="T9" fmla="*/ 0 h 36"/>
                  <a:gd name="T10" fmla="*/ 36 w 36"/>
                  <a:gd name="T11" fmla="*/ 11 h 36"/>
                  <a:gd name="T12" fmla="*/ 27 w 36"/>
                  <a:gd name="T13" fmla="*/ 30 h 36"/>
                  <a:gd name="T14" fmla="*/ 11 w 36"/>
                  <a:gd name="T15" fmla="*/ 36 h 36"/>
                  <a:gd name="T16" fmla="*/ 7 w 36"/>
                  <a:gd name="T1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6">
                    <a:moveTo>
                      <a:pt x="7" y="34"/>
                    </a:moveTo>
                    <a:cubicBezTo>
                      <a:pt x="4" y="33"/>
                      <a:pt x="2" y="30"/>
                      <a:pt x="0" y="27"/>
                    </a:cubicBezTo>
                    <a:cubicBezTo>
                      <a:pt x="0" y="28"/>
                      <a:pt x="0" y="27"/>
                      <a:pt x="0" y="27"/>
                    </a:cubicBezTo>
                    <a:cubicBezTo>
                      <a:pt x="10" y="34"/>
                      <a:pt x="16" y="31"/>
                      <a:pt x="22" y="27"/>
                    </a:cubicBezTo>
                    <a:cubicBezTo>
                      <a:pt x="29" y="23"/>
                      <a:pt x="35" y="10"/>
                      <a:pt x="35" y="0"/>
                    </a:cubicBezTo>
                    <a:cubicBezTo>
                      <a:pt x="35" y="1"/>
                      <a:pt x="36" y="6"/>
                      <a:pt x="36" y="11"/>
                    </a:cubicBezTo>
                    <a:cubicBezTo>
                      <a:pt x="34" y="20"/>
                      <a:pt x="31" y="26"/>
                      <a:pt x="27" y="30"/>
                    </a:cubicBezTo>
                    <a:cubicBezTo>
                      <a:pt x="23" y="35"/>
                      <a:pt x="16" y="36"/>
                      <a:pt x="11" y="36"/>
                    </a:cubicBezTo>
                    <a:cubicBezTo>
                      <a:pt x="10" y="35"/>
                      <a:pt x="9" y="35"/>
                      <a:pt x="7" y="34"/>
                    </a:cubicBezTo>
                    <a:close/>
                  </a:path>
                </a:pathLst>
              </a:custGeom>
              <a:solidFill>
                <a:srgbClr val="0D0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1" name="Freeform 1098">
                <a:extLst>
                  <a:ext uri="{FF2B5EF4-FFF2-40B4-BE49-F238E27FC236}">
                    <a16:creationId xmlns:a16="http://schemas.microsoft.com/office/drawing/2014/main" id="{B7F262CC-01CE-44CE-9126-0D75B996407A}"/>
                  </a:ext>
                </a:extLst>
              </p:cNvPr>
              <p:cNvSpPr>
                <a:spLocks/>
              </p:cNvSpPr>
              <p:nvPr/>
            </p:nvSpPr>
            <p:spPr bwMode="auto">
              <a:xfrm>
                <a:off x="722" y="541"/>
                <a:ext cx="76" cy="91"/>
              </a:xfrm>
              <a:custGeom>
                <a:avLst/>
                <a:gdLst>
                  <a:gd name="T0" fmla="*/ 18 w 32"/>
                  <a:gd name="T1" fmla="*/ 2 h 38"/>
                  <a:gd name="T2" fmla="*/ 11 w 32"/>
                  <a:gd name="T3" fmla="*/ 4 h 38"/>
                  <a:gd name="T4" fmla="*/ 1 w 32"/>
                  <a:gd name="T5" fmla="*/ 17 h 38"/>
                  <a:gd name="T6" fmla="*/ 4 w 32"/>
                  <a:gd name="T7" fmla="*/ 33 h 38"/>
                  <a:gd name="T8" fmla="*/ 11 w 32"/>
                  <a:gd name="T9" fmla="*/ 38 h 38"/>
                  <a:gd name="T10" fmla="*/ 17 w 32"/>
                  <a:gd name="T11" fmla="*/ 37 h 38"/>
                  <a:gd name="T12" fmla="*/ 31 w 32"/>
                  <a:gd name="T13" fmla="*/ 16 h 38"/>
                  <a:gd name="T14" fmla="*/ 30 w 32"/>
                  <a:gd name="T15" fmla="*/ 5 h 38"/>
                  <a:gd name="T16" fmla="*/ 22 w 32"/>
                  <a:gd name="T17" fmla="*/ 1 h 38"/>
                  <a:gd name="T18" fmla="*/ 11 w 32"/>
                  <a:gd name="T19" fmla="*/ 4 h 38"/>
                  <a:gd name="T20" fmla="*/ 18 w 32"/>
                  <a:gd name="T21"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8">
                    <a:moveTo>
                      <a:pt x="18" y="2"/>
                    </a:moveTo>
                    <a:cubicBezTo>
                      <a:pt x="16" y="1"/>
                      <a:pt x="13" y="3"/>
                      <a:pt x="11" y="4"/>
                    </a:cubicBezTo>
                    <a:cubicBezTo>
                      <a:pt x="6" y="7"/>
                      <a:pt x="3" y="12"/>
                      <a:pt x="1" y="17"/>
                    </a:cubicBezTo>
                    <a:cubicBezTo>
                      <a:pt x="0" y="23"/>
                      <a:pt x="1" y="29"/>
                      <a:pt x="4" y="33"/>
                    </a:cubicBezTo>
                    <a:cubicBezTo>
                      <a:pt x="6" y="36"/>
                      <a:pt x="8" y="38"/>
                      <a:pt x="11" y="38"/>
                    </a:cubicBezTo>
                    <a:cubicBezTo>
                      <a:pt x="13" y="38"/>
                      <a:pt x="15" y="38"/>
                      <a:pt x="17" y="37"/>
                    </a:cubicBezTo>
                    <a:cubicBezTo>
                      <a:pt x="25" y="33"/>
                      <a:pt x="30" y="25"/>
                      <a:pt x="31" y="16"/>
                    </a:cubicBezTo>
                    <a:cubicBezTo>
                      <a:pt x="32" y="13"/>
                      <a:pt x="32" y="8"/>
                      <a:pt x="30" y="5"/>
                    </a:cubicBezTo>
                    <a:cubicBezTo>
                      <a:pt x="28" y="3"/>
                      <a:pt x="25" y="1"/>
                      <a:pt x="22" y="1"/>
                    </a:cubicBezTo>
                    <a:cubicBezTo>
                      <a:pt x="19" y="0"/>
                      <a:pt x="14" y="2"/>
                      <a:pt x="11" y="4"/>
                    </a:cubicBezTo>
                    <a:cubicBezTo>
                      <a:pt x="18" y="2"/>
                      <a:pt x="18" y="2"/>
                      <a:pt x="18" y="2"/>
                    </a:cubicBezTo>
                  </a:path>
                </a:pathLst>
              </a:custGeom>
              <a:solidFill>
                <a:srgbClr val="2319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2" name="Freeform 1099">
                <a:extLst>
                  <a:ext uri="{FF2B5EF4-FFF2-40B4-BE49-F238E27FC236}">
                    <a16:creationId xmlns:a16="http://schemas.microsoft.com/office/drawing/2014/main" id="{4431E863-62EA-44DE-9D3F-EEF62DCA86EC}"/>
                  </a:ext>
                </a:extLst>
              </p:cNvPr>
              <p:cNvSpPr>
                <a:spLocks/>
              </p:cNvSpPr>
              <p:nvPr/>
            </p:nvSpPr>
            <p:spPr bwMode="auto">
              <a:xfrm>
                <a:off x="726" y="541"/>
                <a:ext cx="62" cy="74"/>
              </a:xfrm>
              <a:custGeom>
                <a:avLst/>
                <a:gdLst>
                  <a:gd name="T0" fmla="*/ 15 w 26"/>
                  <a:gd name="T1" fmla="*/ 1 h 31"/>
                  <a:gd name="T2" fmla="*/ 9 w 26"/>
                  <a:gd name="T3" fmla="*/ 3 h 31"/>
                  <a:gd name="T4" fmla="*/ 1 w 26"/>
                  <a:gd name="T5" fmla="*/ 14 h 31"/>
                  <a:gd name="T6" fmla="*/ 3 w 26"/>
                  <a:gd name="T7" fmla="*/ 27 h 31"/>
                  <a:gd name="T8" fmla="*/ 9 w 26"/>
                  <a:gd name="T9" fmla="*/ 31 h 31"/>
                  <a:gd name="T10" fmla="*/ 14 w 26"/>
                  <a:gd name="T11" fmla="*/ 30 h 31"/>
                  <a:gd name="T12" fmla="*/ 26 w 26"/>
                  <a:gd name="T13" fmla="*/ 13 h 31"/>
                  <a:gd name="T14" fmla="*/ 25 w 26"/>
                  <a:gd name="T15" fmla="*/ 4 h 31"/>
                  <a:gd name="T16" fmla="*/ 18 w 26"/>
                  <a:gd name="T17" fmla="*/ 0 h 31"/>
                  <a:gd name="T18" fmla="*/ 9 w 26"/>
                  <a:gd name="T19" fmla="*/ 3 h 31"/>
                  <a:gd name="T20" fmla="*/ 15 w 26"/>
                  <a:gd name="T2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1">
                    <a:moveTo>
                      <a:pt x="15" y="1"/>
                    </a:moveTo>
                    <a:cubicBezTo>
                      <a:pt x="13" y="1"/>
                      <a:pt x="11" y="2"/>
                      <a:pt x="9" y="3"/>
                    </a:cubicBezTo>
                    <a:cubicBezTo>
                      <a:pt x="5" y="6"/>
                      <a:pt x="2" y="9"/>
                      <a:pt x="1" y="14"/>
                    </a:cubicBezTo>
                    <a:cubicBezTo>
                      <a:pt x="0" y="18"/>
                      <a:pt x="1" y="23"/>
                      <a:pt x="3" y="27"/>
                    </a:cubicBezTo>
                    <a:cubicBezTo>
                      <a:pt x="5" y="29"/>
                      <a:pt x="7" y="30"/>
                      <a:pt x="9" y="31"/>
                    </a:cubicBezTo>
                    <a:cubicBezTo>
                      <a:pt x="10" y="31"/>
                      <a:pt x="12" y="30"/>
                      <a:pt x="14" y="30"/>
                    </a:cubicBezTo>
                    <a:cubicBezTo>
                      <a:pt x="20" y="27"/>
                      <a:pt x="24" y="20"/>
                      <a:pt x="26" y="13"/>
                    </a:cubicBezTo>
                    <a:cubicBezTo>
                      <a:pt x="26" y="10"/>
                      <a:pt x="26" y="7"/>
                      <a:pt x="25" y="4"/>
                    </a:cubicBezTo>
                    <a:cubicBezTo>
                      <a:pt x="23" y="2"/>
                      <a:pt x="21" y="0"/>
                      <a:pt x="18" y="0"/>
                    </a:cubicBezTo>
                    <a:cubicBezTo>
                      <a:pt x="15" y="0"/>
                      <a:pt x="12" y="1"/>
                      <a:pt x="9" y="3"/>
                    </a:cubicBezTo>
                    <a:cubicBezTo>
                      <a:pt x="15" y="1"/>
                      <a:pt x="15" y="1"/>
                      <a:pt x="15" y="1"/>
                    </a:cubicBezTo>
                  </a:path>
                </a:pathLst>
              </a:custGeom>
              <a:solidFill>
                <a:srgbClr val="251B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3" name="Freeform 1100">
                <a:extLst>
                  <a:ext uri="{FF2B5EF4-FFF2-40B4-BE49-F238E27FC236}">
                    <a16:creationId xmlns:a16="http://schemas.microsoft.com/office/drawing/2014/main" id="{A7460A85-1B89-4003-B1D5-69540970061C}"/>
                  </a:ext>
                </a:extLst>
              </p:cNvPr>
              <p:cNvSpPr>
                <a:spLocks/>
              </p:cNvSpPr>
              <p:nvPr/>
            </p:nvSpPr>
            <p:spPr bwMode="auto">
              <a:xfrm>
                <a:off x="731" y="546"/>
                <a:ext cx="38" cy="53"/>
              </a:xfrm>
              <a:custGeom>
                <a:avLst/>
                <a:gdLst>
                  <a:gd name="T0" fmla="*/ 15 w 16"/>
                  <a:gd name="T1" fmla="*/ 0 h 22"/>
                  <a:gd name="T2" fmla="*/ 0 w 16"/>
                  <a:gd name="T3" fmla="*/ 14 h 22"/>
                  <a:gd name="T4" fmla="*/ 1 w 16"/>
                  <a:gd name="T5" fmla="*/ 19 h 22"/>
                  <a:gd name="T6" fmla="*/ 4 w 16"/>
                  <a:gd name="T7" fmla="*/ 22 h 22"/>
                  <a:gd name="T8" fmla="*/ 5 w 16"/>
                  <a:gd name="T9" fmla="*/ 22 h 22"/>
                  <a:gd name="T10" fmla="*/ 5 w 16"/>
                  <a:gd name="T11" fmla="*/ 21 h 22"/>
                  <a:gd name="T12" fmla="*/ 6 w 16"/>
                  <a:gd name="T13" fmla="*/ 16 h 22"/>
                  <a:gd name="T14" fmla="*/ 9 w 16"/>
                  <a:gd name="T15" fmla="*/ 9 h 22"/>
                  <a:gd name="T16" fmla="*/ 13 w 16"/>
                  <a:gd name="T17" fmla="*/ 5 h 22"/>
                  <a:gd name="T18" fmla="*/ 16 w 16"/>
                  <a:gd name="T19" fmla="*/ 0 h 22"/>
                  <a:gd name="T20" fmla="*/ 15 w 16"/>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2">
                    <a:moveTo>
                      <a:pt x="15" y="0"/>
                    </a:moveTo>
                    <a:cubicBezTo>
                      <a:pt x="6" y="0"/>
                      <a:pt x="1" y="8"/>
                      <a:pt x="0" y="14"/>
                    </a:cubicBezTo>
                    <a:cubicBezTo>
                      <a:pt x="0" y="16"/>
                      <a:pt x="0" y="17"/>
                      <a:pt x="1" y="19"/>
                    </a:cubicBezTo>
                    <a:cubicBezTo>
                      <a:pt x="1" y="20"/>
                      <a:pt x="3" y="21"/>
                      <a:pt x="4" y="22"/>
                    </a:cubicBezTo>
                    <a:cubicBezTo>
                      <a:pt x="5" y="22"/>
                      <a:pt x="5" y="22"/>
                      <a:pt x="5" y="22"/>
                    </a:cubicBezTo>
                    <a:cubicBezTo>
                      <a:pt x="5" y="21"/>
                      <a:pt x="5" y="21"/>
                      <a:pt x="5" y="21"/>
                    </a:cubicBezTo>
                    <a:cubicBezTo>
                      <a:pt x="7" y="20"/>
                      <a:pt x="6" y="18"/>
                      <a:pt x="6" y="16"/>
                    </a:cubicBezTo>
                    <a:cubicBezTo>
                      <a:pt x="7" y="13"/>
                      <a:pt x="7" y="11"/>
                      <a:pt x="9" y="9"/>
                    </a:cubicBezTo>
                    <a:cubicBezTo>
                      <a:pt x="10" y="7"/>
                      <a:pt x="12" y="6"/>
                      <a:pt x="13" y="5"/>
                    </a:cubicBezTo>
                    <a:cubicBezTo>
                      <a:pt x="14" y="4"/>
                      <a:pt x="15" y="2"/>
                      <a:pt x="16" y="0"/>
                    </a:cubicBezTo>
                    <a:cubicBezTo>
                      <a:pt x="15" y="0"/>
                      <a:pt x="15" y="0"/>
                      <a:pt x="15" y="0"/>
                    </a:cubicBezTo>
                  </a:path>
                </a:pathLst>
              </a:custGeom>
              <a:solidFill>
                <a:srgbClr val="2E21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4" name="Freeform 1101">
                <a:extLst>
                  <a:ext uri="{FF2B5EF4-FFF2-40B4-BE49-F238E27FC236}">
                    <a16:creationId xmlns:a16="http://schemas.microsoft.com/office/drawing/2014/main" id="{91FF30AE-6992-4E6E-8137-1770CC053D92}"/>
                  </a:ext>
                </a:extLst>
              </p:cNvPr>
              <p:cNvSpPr>
                <a:spLocks/>
              </p:cNvSpPr>
              <p:nvPr/>
            </p:nvSpPr>
            <p:spPr bwMode="auto">
              <a:xfrm>
                <a:off x="743" y="548"/>
                <a:ext cx="19" cy="15"/>
              </a:xfrm>
              <a:custGeom>
                <a:avLst/>
                <a:gdLst>
                  <a:gd name="T0" fmla="*/ 8 w 8"/>
                  <a:gd name="T1" fmla="*/ 0 h 6"/>
                  <a:gd name="T2" fmla="*/ 2 w 8"/>
                  <a:gd name="T3" fmla="*/ 2 h 6"/>
                  <a:gd name="T4" fmla="*/ 0 w 8"/>
                  <a:gd name="T5" fmla="*/ 6 h 6"/>
                  <a:gd name="T6" fmla="*/ 0 w 8"/>
                  <a:gd name="T7" fmla="*/ 6 h 6"/>
                  <a:gd name="T8" fmla="*/ 0 w 8"/>
                  <a:gd name="T9" fmla="*/ 6 h 6"/>
                  <a:gd name="T10" fmla="*/ 1 w 8"/>
                  <a:gd name="T11" fmla="*/ 6 h 6"/>
                  <a:gd name="T12" fmla="*/ 5 w 8"/>
                  <a:gd name="T13" fmla="*/ 2 h 6"/>
                  <a:gd name="T14" fmla="*/ 8 w 8"/>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6">
                    <a:moveTo>
                      <a:pt x="8" y="0"/>
                    </a:moveTo>
                    <a:cubicBezTo>
                      <a:pt x="6" y="0"/>
                      <a:pt x="3" y="1"/>
                      <a:pt x="2" y="2"/>
                    </a:cubicBezTo>
                    <a:cubicBezTo>
                      <a:pt x="1" y="3"/>
                      <a:pt x="0" y="4"/>
                      <a:pt x="0" y="6"/>
                    </a:cubicBezTo>
                    <a:cubicBezTo>
                      <a:pt x="0" y="6"/>
                      <a:pt x="0" y="6"/>
                      <a:pt x="0" y="6"/>
                    </a:cubicBezTo>
                    <a:cubicBezTo>
                      <a:pt x="0" y="6"/>
                      <a:pt x="0" y="6"/>
                      <a:pt x="0" y="6"/>
                    </a:cubicBezTo>
                    <a:cubicBezTo>
                      <a:pt x="1" y="6"/>
                      <a:pt x="1" y="6"/>
                      <a:pt x="1" y="6"/>
                    </a:cubicBezTo>
                    <a:cubicBezTo>
                      <a:pt x="2" y="5"/>
                      <a:pt x="3" y="4"/>
                      <a:pt x="5" y="2"/>
                    </a:cubicBezTo>
                    <a:cubicBezTo>
                      <a:pt x="6" y="1"/>
                      <a:pt x="7" y="1"/>
                      <a:pt x="8" y="0"/>
                    </a:cubicBezTo>
                  </a:path>
                </a:pathLst>
              </a:custGeom>
              <a:solidFill>
                <a:srgbClr val="6E5E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5" name="Freeform 1102">
                <a:extLst>
                  <a:ext uri="{FF2B5EF4-FFF2-40B4-BE49-F238E27FC236}">
                    <a16:creationId xmlns:a16="http://schemas.microsoft.com/office/drawing/2014/main" id="{782DDC73-9460-42F8-B61C-78579A67089A}"/>
                  </a:ext>
                </a:extLst>
              </p:cNvPr>
              <p:cNvSpPr>
                <a:spLocks/>
              </p:cNvSpPr>
              <p:nvPr/>
            </p:nvSpPr>
            <p:spPr bwMode="auto">
              <a:xfrm>
                <a:off x="733" y="568"/>
                <a:ext cx="8" cy="21"/>
              </a:xfrm>
              <a:custGeom>
                <a:avLst/>
                <a:gdLst>
                  <a:gd name="T0" fmla="*/ 3 w 3"/>
                  <a:gd name="T1" fmla="*/ 0 h 9"/>
                  <a:gd name="T2" fmla="*/ 0 w 3"/>
                  <a:gd name="T3" fmla="*/ 7 h 9"/>
                  <a:gd name="T4" fmla="*/ 2 w 3"/>
                  <a:gd name="T5" fmla="*/ 9 h 9"/>
                  <a:gd name="T6" fmla="*/ 2 w 3"/>
                  <a:gd name="T7" fmla="*/ 2 h 9"/>
                  <a:gd name="T8" fmla="*/ 3 w 3"/>
                  <a:gd name="T9" fmla="*/ 0 h 9"/>
                </a:gdLst>
                <a:ahLst/>
                <a:cxnLst>
                  <a:cxn ang="0">
                    <a:pos x="T0" y="T1"/>
                  </a:cxn>
                  <a:cxn ang="0">
                    <a:pos x="T2" y="T3"/>
                  </a:cxn>
                  <a:cxn ang="0">
                    <a:pos x="T4" y="T5"/>
                  </a:cxn>
                  <a:cxn ang="0">
                    <a:pos x="T6" y="T7"/>
                  </a:cxn>
                  <a:cxn ang="0">
                    <a:pos x="T8" y="T9"/>
                  </a:cxn>
                </a:cxnLst>
                <a:rect l="0" t="0" r="r" b="b"/>
                <a:pathLst>
                  <a:path w="3" h="9">
                    <a:moveTo>
                      <a:pt x="3" y="0"/>
                    </a:moveTo>
                    <a:cubicBezTo>
                      <a:pt x="1" y="1"/>
                      <a:pt x="0" y="4"/>
                      <a:pt x="0" y="7"/>
                    </a:cubicBezTo>
                    <a:cubicBezTo>
                      <a:pt x="0" y="8"/>
                      <a:pt x="1" y="9"/>
                      <a:pt x="2" y="9"/>
                    </a:cubicBezTo>
                    <a:cubicBezTo>
                      <a:pt x="3" y="7"/>
                      <a:pt x="2" y="5"/>
                      <a:pt x="2" y="2"/>
                    </a:cubicBezTo>
                    <a:cubicBezTo>
                      <a:pt x="3" y="1"/>
                      <a:pt x="3" y="0"/>
                      <a:pt x="3" y="0"/>
                    </a:cubicBezTo>
                  </a:path>
                </a:pathLst>
              </a:custGeom>
              <a:solidFill>
                <a:srgbClr val="6E5E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6" name="Freeform 1103">
                <a:extLst>
                  <a:ext uri="{FF2B5EF4-FFF2-40B4-BE49-F238E27FC236}">
                    <a16:creationId xmlns:a16="http://schemas.microsoft.com/office/drawing/2014/main" id="{2CBEE8C5-3B41-47AC-99D6-3ED5EDD754C4}"/>
                  </a:ext>
                </a:extLst>
              </p:cNvPr>
              <p:cNvSpPr>
                <a:spLocks/>
              </p:cNvSpPr>
              <p:nvPr/>
            </p:nvSpPr>
            <p:spPr bwMode="auto">
              <a:xfrm>
                <a:off x="762" y="627"/>
                <a:ext cx="45" cy="36"/>
              </a:xfrm>
              <a:custGeom>
                <a:avLst/>
                <a:gdLst>
                  <a:gd name="T0" fmla="*/ 19 w 19"/>
                  <a:gd name="T1" fmla="*/ 0 h 15"/>
                  <a:gd name="T2" fmla="*/ 15 w 19"/>
                  <a:gd name="T3" fmla="*/ 6 h 15"/>
                  <a:gd name="T4" fmla="*/ 0 w 19"/>
                  <a:gd name="T5" fmla="*/ 14 h 15"/>
                  <a:gd name="T6" fmla="*/ 0 w 19"/>
                  <a:gd name="T7" fmla="*/ 14 h 15"/>
                  <a:gd name="T8" fmla="*/ 6 w 19"/>
                  <a:gd name="T9" fmla="*/ 14 h 15"/>
                  <a:gd name="T10" fmla="*/ 14 w 19"/>
                  <a:gd name="T11" fmla="*/ 9 h 15"/>
                  <a:gd name="T12" fmla="*/ 19 w 19"/>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9" h="15">
                    <a:moveTo>
                      <a:pt x="19" y="0"/>
                    </a:moveTo>
                    <a:cubicBezTo>
                      <a:pt x="19" y="2"/>
                      <a:pt x="16" y="5"/>
                      <a:pt x="15" y="6"/>
                    </a:cubicBezTo>
                    <a:cubicBezTo>
                      <a:pt x="12" y="9"/>
                      <a:pt x="6" y="15"/>
                      <a:pt x="0" y="14"/>
                    </a:cubicBezTo>
                    <a:cubicBezTo>
                      <a:pt x="0" y="15"/>
                      <a:pt x="0" y="14"/>
                      <a:pt x="0" y="14"/>
                    </a:cubicBezTo>
                    <a:cubicBezTo>
                      <a:pt x="0" y="14"/>
                      <a:pt x="4" y="15"/>
                      <a:pt x="6" y="14"/>
                    </a:cubicBezTo>
                    <a:cubicBezTo>
                      <a:pt x="10" y="13"/>
                      <a:pt x="12" y="11"/>
                      <a:pt x="14" y="9"/>
                    </a:cubicBezTo>
                    <a:cubicBezTo>
                      <a:pt x="16" y="7"/>
                      <a:pt x="18" y="4"/>
                      <a:pt x="19" y="0"/>
                    </a:cubicBezTo>
                    <a:close/>
                  </a:path>
                </a:pathLst>
              </a:custGeom>
              <a:solidFill>
                <a:srgbClr val="070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7" name="Freeform 1104">
                <a:extLst>
                  <a:ext uri="{FF2B5EF4-FFF2-40B4-BE49-F238E27FC236}">
                    <a16:creationId xmlns:a16="http://schemas.microsoft.com/office/drawing/2014/main" id="{30B8A5D4-886E-472C-B445-52C2536E19EC}"/>
                  </a:ext>
                </a:extLst>
              </p:cNvPr>
              <p:cNvSpPr>
                <a:spLocks/>
              </p:cNvSpPr>
              <p:nvPr/>
            </p:nvSpPr>
            <p:spPr bwMode="auto">
              <a:xfrm>
                <a:off x="910" y="460"/>
                <a:ext cx="257" cy="86"/>
              </a:xfrm>
              <a:custGeom>
                <a:avLst/>
                <a:gdLst>
                  <a:gd name="T0" fmla="*/ 91 w 108"/>
                  <a:gd name="T1" fmla="*/ 1 h 36"/>
                  <a:gd name="T2" fmla="*/ 46 w 108"/>
                  <a:gd name="T3" fmla="*/ 10 h 36"/>
                  <a:gd name="T4" fmla="*/ 17 w 108"/>
                  <a:gd name="T5" fmla="*/ 25 h 36"/>
                  <a:gd name="T6" fmla="*/ 0 w 108"/>
                  <a:gd name="T7" fmla="*/ 36 h 36"/>
                  <a:gd name="T8" fmla="*/ 20 w 108"/>
                  <a:gd name="T9" fmla="*/ 29 h 36"/>
                  <a:gd name="T10" fmla="*/ 97 w 108"/>
                  <a:gd name="T11" fmla="*/ 16 h 36"/>
                  <a:gd name="T12" fmla="*/ 108 w 108"/>
                  <a:gd name="T13" fmla="*/ 11 h 36"/>
                  <a:gd name="T14" fmla="*/ 102 w 108"/>
                  <a:gd name="T15" fmla="*/ 3 h 36"/>
                  <a:gd name="T16" fmla="*/ 91 w 108"/>
                  <a:gd name="T1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91" y="1"/>
                    </a:moveTo>
                    <a:cubicBezTo>
                      <a:pt x="70" y="1"/>
                      <a:pt x="65" y="0"/>
                      <a:pt x="46" y="10"/>
                    </a:cubicBezTo>
                    <a:cubicBezTo>
                      <a:pt x="36" y="15"/>
                      <a:pt x="26" y="19"/>
                      <a:pt x="17" y="25"/>
                    </a:cubicBezTo>
                    <a:cubicBezTo>
                      <a:pt x="11" y="29"/>
                      <a:pt x="5" y="32"/>
                      <a:pt x="0" y="36"/>
                    </a:cubicBezTo>
                    <a:cubicBezTo>
                      <a:pt x="7" y="35"/>
                      <a:pt x="13" y="31"/>
                      <a:pt x="20" y="29"/>
                    </a:cubicBezTo>
                    <a:cubicBezTo>
                      <a:pt x="50" y="16"/>
                      <a:pt x="67" y="26"/>
                      <a:pt x="97" y="16"/>
                    </a:cubicBezTo>
                    <a:cubicBezTo>
                      <a:pt x="101" y="15"/>
                      <a:pt x="105" y="13"/>
                      <a:pt x="108" y="11"/>
                    </a:cubicBezTo>
                    <a:cubicBezTo>
                      <a:pt x="108" y="7"/>
                      <a:pt x="105" y="4"/>
                      <a:pt x="102" y="3"/>
                    </a:cubicBezTo>
                    <a:cubicBezTo>
                      <a:pt x="99" y="1"/>
                      <a:pt x="95" y="1"/>
                      <a:pt x="91" y="1"/>
                    </a:cubicBezTo>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8" name="Freeform 1105">
                <a:extLst>
                  <a:ext uri="{FF2B5EF4-FFF2-40B4-BE49-F238E27FC236}">
                    <a16:creationId xmlns:a16="http://schemas.microsoft.com/office/drawing/2014/main" id="{1BA9996E-227F-4EA6-AD98-01C50A63E216}"/>
                  </a:ext>
                </a:extLst>
              </p:cNvPr>
              <p:cNvSpPr>
                <a:spLocks/>
              </p:cNvSpPr>
              <p:nvPr/>
            </p:nvSpPr>
            <p:spPr bwMode="auto">
              <a:xfrm>
                <a:off x="1019" y="458"/>
                <a:ext cx="146" cy="31"/>
              </a:xfrm>
              <a:custGeom>
                <a:avLst/>
                <a:gdLst>
                  <a:gd name="T0" fmla="*/ 30 w 61"/>
                  <a:gd name="T1" fmla="*/ 7 h 13"/>
                  <a:gd name="T2" fmla="*/ 61 w 61"/>
                  <a:gd name="T3" fmla="*/ 9 h 13"/>
                  <a:gd name="T4" fmla="*/ 56 w 61"/>
                  <a:gd name="T5" fmla="*/ 4 h 13"/>
                  <a:gd name="T6" fmla="*/ 45 w 61"/>
                  <a:gd name="T7" fmla="*/ 2 h 13"/>
                  <a:gd name="T8" fmla="*/ 2 w 61"/>
                  <a:gd name="T9" fmla="*/ 10 h 13"/>
                  <a:gd name="T10" fmla="*/ 6 w 61"/>
                  <a:gd name="T11" fmla="*/ 11 h 13"/>
                  <a:gd name="T12" fmla="*/ 30 w 61"/>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61" h="13">
                    <a:moveTo>
                      <a:pt x="30" y="7"/>
                    </a:moveTo>
                    <a:cubicBezTo>
                      <a:pt x="41" y="5"/>
                      <a:pt x="50" y="5"/>
                      <a:pt x="61" y="9"/>
                    </a:cubicBezTo>
                    <a:cubicBezTo>
                      <a:pt x="60" y="6"/>
                      <a:pt x="58" y="5"/>
                      <a:pt x="56" y="4"/>
                    </a:cubicBezTo>
                    <a:cubicBezTo>
                      <a:pt x="53" y="2"/>
                      <a:pt x="49" y="2"/>
                      <a:pt x="45" y="2"/>
                    </a:cubicBezTo>
                    <a:cubicBezTo>
                      <a:pt x="25" y="2"/>
                      <a:pt x="21" y="0"/>
                      <a:pt x="2" y="10"/>
                    </a:cubicBezTo>
                    <a:cubicBezTo>
                      <a:pt x="8" y="8"/>
                      <a:pt x="0" y="13"/>
                      <a:pt x="6" y="11"/>
                    </a:cubicBezTo>
                    <a:cubicBezTo>
                      <a:pt x="14" y="9"/>
                      <a:pt x="21" y="8"/>
                      <a:pt x="30" y="7"/>
                    </a:cubicBezTo>
                    <a:close/>
                  </a:path>
                </a:pathLst>
              </a:custGeom>
              <a:solidFill>
                <a:srgbClr val="6C8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9" name="Freeform 1106">
                <a:extLst>
                  <a:ext uri="{FF2B5EF4-FFF2-40B4-BE49-F238E27FC236}">
                    <a16:creationId xmlns:a16="http://schemas.microsoft.com/office/drawing/2014/main" id="{8B1D2FBB-C4DE-4B0D-91D1-163CE6F8C29A}"/>
                  </a:ext>
                </a:extLst>
              </p:cNvPr>
              <p:cNvSpPr>
                <a:spLocks/>
              </p:cNvSpPr>
              <p:nvPr/>
            </p:nvSpPr>
            <p:spPr bwMode="auto">
              <a:xfrm>
                <a:off x="912" y="477"/>
                <a:ext cx="255" cy="69"/>
              </a:xfrm>
              <a:custGeom>
                <a:avLst/>
                <a:gdLst>
                  <a:gd name="T0" fmla="*/ 107 w 107"/>
                  <a:gd name="T1" fmla="*/ 4 h 29"/>
                  <a:gd name="T2" fmla="*/ 107 w 107"/>
                  <a:gd name="T3" fmla="*/ 2 h 29"/>
                  <a:gd name="T4" fmla="*/ 99 w 107"/>
                  <a:gd name="T5" fmla="*/ 1 h 29"/>
                  <a:gd name="T6" fmla="*/ 31 w 107"/>
                  <a:gd name="T7" fmla="*/ 13 h 29"/>
                  <a:gd name="T8" fmla="*/ 0 w 107"/>
                  <a:gd name="T9" fmla="*/ 29 h 29"/>
                  <a:gd name="T10" fmla="*/ 19 w 107"/>
                  <a:gd name="T11" fmla="*/ 25 h 29"/>
                  <a:gd name="T12" fmla="*/ 46 w 107"/>
                  <a:gd name="T13" fmla="*/ 22 h 29"/>
                  <a:gd name="T14" fmla="*/ 96 w 107"/>
                  <a:gd name="T15" fmla="*/ 9 h 29"/>
                  <a:gd name="T16" fmla="*/ 107 w 107"/>
                  <a:gd name="T17"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9">
                    <a:moveTo>
                      <a:pt x="107" y="4"/>
                    </a:moveTo>
                    <a:cubicBezTo>
                      <a:pt x="107" y="3"/>
                      <a:pt x="107" y="3"/>
                      <a:pt x="107" y="2"/>
                    </a:cubicBezTo>
                    <a:cubicBezTo>
                      <a:pt x="105" y="1"/>
                      <a:pt x="102" y="1"/>
                      <a:pt x="99" y="1"/>
                    </a:cubicBezTo>
                    <a:cubicBezTo>
                      <a:pt x="71" y="0"/>
                      <a:pt x="56" y="1"/>
                      <a:pt x="31" y="13"/>
                    </a:cubicBezTo>
                    <a:cubicBezTo>
                      <a:pt x="25" y="16"/>
                      <a:pt x="6" y="26"/>
                      <a:pt x="0" y="29"/>
                    </a:cubicBezTo>
                    <a:cubicBezTo>
                      <a:pt x="1" y="29"/>
                      <a:pt x="19" y="25"/>
                      <a:pt x="19" y="25"/>
                    </a:cubicBezTo>
                    <a:cubicBezTo>
                      <a:pt x="32" y="20"/>
                      <a:pt x="39" y="21"/>
                      <a:pt x="46" y="22"/>
                    </a:cubicBezTo>
                    <a:cubicBezTo>
                      <a:pt x="57" y="24"/>
                      <a:pt x="69" y="26"/>
                      <a:pt x="96" y="9"/>
                    </a:cubicBezTo>
                    <a:cubicBezTo>
                      <a:pt x="100" y="7"/>
                      <a:pt x="104" y="6"/>
                      <a:pt x="107" y="4"/>
                    </a:cubicBezTo>
                  </a:path>
                </a:pathLst>
              </a:custGeom>
              <a:solidFill>
                <a:srgbClr val="879E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0" name="Freeform 1107">
                <a:extLst>
                  <a:ext uri="{FF2B5EF4-FFF2-40B4-BE49-F238E27FC236}">
                    <a16:creationId xmlns:a16="http://schemas.microsoft.com/office/drawing/2014/main" id="{3581AF32-C484-4F11-9112-EE734123C43A}"/>
                  </a:ext>
                </a:extLst>
              </p:cNvPr>
              <p:cNvSpPr>
                <a:spLocks/>
              </p:cNvSpPr>
              <p:nvPr/>
            </p:nvSpPr>
            <p:spPr bwMode="auto">
              <a:xfrm>
                <a:off x="912" y="515"/>
                <a:ext cx="57" cy="31"/>
              </a:xfrm>
              <a:custGeom>
                <a:avLst/>
                <a:gdLst>
                  <a:gd name="T0" fmla="*/ 0 w 24"/>
                  <a:gd name="T1" fmla="*/ 13 h 13"/>
                  <a:gd name="T2" fmla="*/ 1 w 24"/>
                  <a:gd name="T3" fmla="*/ 13 h 13"/>
                  <a:gd name="T4" fmla="*/ 20 w 24"/>
                  <a:gd name="T5" fmla="*/ 2 h 13"/>
                  <a:gd name="T6" fmla="*/ 24 w 24"/>
                  <a:gd name="T7" fmla="*/ 0 h 13"/>
                  <a:gd name="T8" fmla="*/ 0 w 24"/>
                  <a:gd name="T9" fmla="*/ 13 h 13"/>
                </a:gdLst>
                <a:ahLst/>
                <a:cxnLst>
                  <a:cxn ang="0">
                    <a:pos x="T0" y="T1"/>
                  </a:cxn>
                  <a:cxn ang="0">
                    <a:pos x="T2" y="T3"/>
                  </a:cxn>
                  <a:cxn ang="0">
                    <a:pos x="T4" y="T5"/>
                  </a:cxn>
                  <a:cxn ang="0">
                    <a:pos x="T6" y="T7"/>
                  </a:cxn>
                  <a:cxn ang="0">
                    <a:pos x="T8" y="T9"/>
                  </a:cxn>
                </a:cxnLst>
                <a:rect l="0" t="0" r="r" b="b"/>
                <a:pathLst>
                  <a:path w="24" h="13">
                    <a:moveTo>
                      <a:pt x="0" y="13"/>
                    </a:moveTo>
                    <a:cubicBezTo>
                      <a:pt x="1" y="13"/>
                      <a:pt x="1" y="13"/>
                      <a:pt x="1" y="13"/>
                    </a:cubicBezTo>
                    <a:cubicBezTo>
                      <a:pt x="7" y="9"/>
                      <a:pt x="13" y="5"/>
                      <a:pt x="20" y="2"/>
                    </a:cubicBezTo>
                    <a:cubicBezTo>
                      <a:pt x="21" y="1"/>
                      <a:pt x="23" y="1"/>
                      <a:pt x="24" y="0"/>
                    </a:cubicBezTo>
                    <a:cubicBezTo>
                      <a:pt x="16" y="4"/>
                      <a:pt x="8" y="8"/>
                      <a:pt x="0" y="13"/>
                    </a:cubicBezTo>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1" name="Freeform 1108">
                <a:extLst>
                  <a:ext uri="{FF2B5EF4-FFF2-40B4-BE49-F238E27FC236}">
                    <a16:creationId xmlns:a16="http://schemas.microsoft.com/office/drawing/2014/main" id="{6CD39712-CF30-46BB-87A0-AEA0EA0AEE50}"/>
                  </a:ext>
                </a:extLst>
              </p:cNvPr>
              <p:cNvSpPr>
                <a:spLocks/>
              </p:cNvSpPr>
              <p:nvPr/>
            </p:nvSpPr>
            <p:spPr bwMode="auto">
              <a:xfrm>
                <a:off x="1005" y="474"/>
                <a:ext cx="162" cy="27"/>
              </a:xfrm>
              <a:custGeom>
                <a:avLst/>
                <a:gdLst>
                  <a:gd name="T0" fmla="*/ 68 w 68"/>
                  <a:gd name="T1" fmla="*/ 3 h 11"/>
                  <a:gd name="T2" fmla="*/ 68 w 68"/>
                  <a:gd name="T3" fmla="*/ 3 h 11"/>
                  <a:gd name="T4" fmla="*/ 0 w 68"/>
                  <a:gd name="T5" fmla="*/ 11 h 11"/>
                  <a:gd name="T6" fmla="*/ 7 w 68"/>
                  <a:gd name="T7" fmla="*/ 8 h 11"/>
                  <a:gd name="T8" fmla="*/ 68 w 68"/>
                  <a:gd name="T9" fmla="*/ 3 h 11"/>
                </a:gdLst>
                <a:ahLst/>
                <a:cxnLst>
                  <a:cxn ang="0">
                    <a:pos x="T0" y="T1"/>
                  </a:cxn>
                  <a:cxn ang="0">
                    <a:pos x="T2" y="T3"/>
                  </a:cxn>
                  <a:cxn ang="0">
                    <a:pos x="T4" y="T5"/>
                  </a:cxn>
                  <a:cxn ang="0">
                    <a:pos x="T6" y="T7"/>
                  </a:cxn>
                  <a:cxn ang="0">
                    <a:pos x="T8" y="T9"/>
                  </a:cxn>
                </a:cxnLst>
                <a:rect l="0" t="0" r="r" b="b"/>
                <a:pathLst>
                  <a:path w="68" h="11">
                    <a:moveTo>
                      <a:pt x="68" y="3"/>
                    </a:moveTo>
                    <a:cubicBezTo>
                      <a:pt x="68" y="2"/>
                      <a:pt x="68" y="3"/>
                      <a:pt x="68" y="3"/>
                    </a:cubicBezTo>
                    <a:cubicBezTo>
                      <a:pt x="38" y="1"/>
                      <a:pt x="27" y="0"/>
                      <a:pt x="0" y="11"/>
                    </a:cubicBezTo>
                    <a:cubicBezTo>
                      <a:pt x="3" y="10"/>
                      <a:pt x="5" y="9"/>
                      <a:pt x="7" y="8"/>
                    </a:cubicBezTo>
                    <a:cubicBezTo>
                      <a:pt x="33" y="1"/>
                      <a:pt x="42" y="4"/>
                      <a:pt x="68" y="3"/>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2" name="Freeform 1109">
                <a:extLst>
                  <a:ext uri="{FF2B5EF4-FFF2-40B4-BE49-F238E27FC236}">
                    <a16:creationId xmlns:a16="http://schemas.microsoft.com/office/drawing/2014/main" id="{1719343D-AE66-4677-918B-5A6CDE4F26D8}"/>
                  </a:ext>
                </a:extLst>
              </p:cNvPr>
              <p:cNvSpPr>
                <a:spLocks/>
              </p:cNvSpPr>
              <p:nvPr/>
            </p:nvSpPr>
            <p:spPr bwMode="auto">
              <a:xfrm>
                <a:off x="969" y="501"/>
                <a:ext cx="36" cy="14"/>
              </a:xfrm>
              <a:custGeom>
                <a:avLst/>
                <a:gdLst>
                  <a:gd name="T0" fmla="*/ 10 w 15"/>
                  <a:gd name="T1" fmla="*/ 1 h 6"/>
                  <a:gd name="T2" fmla="*/ 0 w 15"/>
                  <a:gd name="T3" fmla="*/ 6 h 6"/>
                  <a:gd name="T4" fmla="*/ 15 w 15"/>
                  <a:gd name="T5" fmla="*/ 0 h 6"/>
                  <a:gd name="T6" fmla="*/ 10 w 15"/>
                  <a:gd name="T7" fmla="*/ 1 h 6"/>
                </a:gdLst>
                <a:ahLst/>
                <a:cxnLst>
                  <a:cxn ang="0">
                    <a:pos x="T0" y="T1"/>
                  </a:cxn>
                  <a:cxn ang="0">
                    <a:pos x="T2" y="T3"/>
                  </a:cxn>
                  <a:cxn ang="0">
                    <a:pos x="T4" y="T5"/>
                  </a:cxn>
                  <a:cxn ang="0">
                    <a:pos x="T6" y="T7"/>
                  </a:cxn>
                </a:cxnLst>
                <a:rect l="0" t="0" r="r" b="b"/>
                <a:pathLst>
                  <a:path w="15" h="6">
                    <a:moveTo>
                      <a:pt x="10" y="1"/>
                    </a:moveTo>
                    <a:cubicBezTo>
                      <a:pt x="7" y="3"/>
                      <a:pt x="3" y="4"/>
                      <a:pt x="0" y="6"/>
                    </a:cubicBezTo>
                    <a:cubicBezTo>
                      <a:pt x="5" y="4"/>
                      <a:pt x="10" y="1"/>
                      <a:pt x="15" y="0"/>
                    </a:cubicBezTo>
                    <a:cubicBezTo>
                      <a:pt x="14" y="0"/>
                      <a:pt x="12" y="1"/>
                      <a:pt x="10" y="1"/>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3" name="Freeform 1110">
                <a:extLst>
                  <a:ext uri="{FF2B5EF4-FFF2-40B4-BE49-F238E27FC236}">
                    <a16:creationId xmlns:a16="http://schemas.microsoft.com/office/drawing/2014/main" id="{27EBBD90-AB1E-45FF-924C-AA5A211B3B3C}"/>
                  </a:ext>
                </a:extLst>
              </p:cNvPr>
              <p:cNvSpPr>
                <a:spLocks/>
              </p:cNvSpPr>
              <p:nvPr/>
            </p:nvSpPr>
            <p:spPr bwMode="auto">
              <a:xfrm>
                <a:off x="946" y="484"/>
                <a:ext cx="214" cy="50"/>
              </a:xfrm>
              <a:custGeom>
                <a:avLst/>
                <a:gdLst>
                  <a:gd name="T0" fmla="*/ 26 w 90"/>
                  <a:gd name="T1" fmla="*/ 9 h 21"/>
                  <a:gd name="T2" fmla="*/ 0 w 90"/>
                  <a:gd name="T3" fmla="*/ 21 h 21"/>
                  <a:gd name="T4" fmla="*/ 25 w 90"/>
                  <a:gd name="T5" fmla="*/ 17 h 21"/>
                  <a:gd name="T6" fmla="*/ 35 w 90"/>
                  <a:gd name="T7" fmla="*/ 18 h 21"/>
                  <a:gd name="T8" fmla="*/ 52 w 90"/>
                  <a:gd name="T9" fmla="*/ 17 h 21"/>
                  <a:gd name="T10" fmla="*/ 90 w 90"/>
                  <a:gd name="T11" fmla="*/ 0 h 21"/>
                  <a:gd name="T12" fmla="*/ 58 w 90"/>
                  <a:gd name="T13" fmla="*/ 3 h 21"/>
                  <a:gd name="T14" fmla="*/ 49 w 90"/>
                  <a:gd name="T15" fmla="*/ 4 h 21"/>
                  <a:gd name="T16" fmla="*/ 26 w 90"/>
                  <a:gd name="T17"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21">
                    <a:moveTo>
                      <a:pt x="26" y="9"/>
                    </a:moveTo>
                    <a:cubicBezTo>
                      <a:pt x="24" y="10"/>
                      <a:pt x="2" y="19"/>
                      <a:pt x="0" y="21"/>
                    </a:cubicBezTo>
                    <a:cubicBezTo>
                      <a:pt x="4" y="20"/>
                      <a:pt x="21" y="18"/>
                      <a:pt x="25" y="17"/>
                    </a:cubicBezTo>
                    <a:cubicBezTo>
                      <a:pt x="27" y="16"/>
                      <a:pt x="30" y="18"/>
                      <a:pt x="35" y="18"/>
                    </a:cubicBezTo>
                    <a:cubicBezTo>
                      <a:pt x="44" y="18"/>
                      <a:pt x="43" y="19"/>
                      <a:pt x="52" y="17"/>
                    </a:cubicBezTo>
                    <a:cubicBezTo>
                      <a:pt x="61" y="15"/>
                      <a:pt x="68" y="14"/>
                      <a:pt x="90" y="0"/>
                    </a:cubicBezTo>
                    <a:cubicBezTo>
                      <a:pt x="83" y="1"/>
                      <a:pt x="65" y="2"/>
                      <a:pt x="58" y="3"/>
                    </a:cubicBezTo>
                    <a:cubicBezTo>
                      <a:pt x="55" y="3"/>
                      <a:pt x="52" y="4"/>
                      <a:pt x="49" y="4"/>
                    </a:cubicBezTo>
                    <a:cubicBezTo>
                      <a:pt x="42" y="5"/>
                      <a:pt x="31" y="7"/>
                      <a:pt x="26" y="9"/>
                    </a:cubicBezTo>
                  </a:path>
                </a:pathLst>
              </a:custGeom>
              <a:solidFill>
                <a:srgbClr val="8FA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4" name="Freeform 1111">
                <a:extLst>
                  <a:ext uri="{FF2B5EF4-FFF2-40B4-BE49-F238E27FC236}">
                    <a16:creationId xmlns:a16="http://schemas.microsoft.com/office/drawing/2014/main" id="{4F95BBB4-EF85-480E-AF9E-AA37D0D976BC}"/>
                  </a:ext>
                </a:extLst>
              </p:cNvPr>
              <p:cNvSpPr>
                <a:spLocks/>
              </p:cNvSpPr>
              <p:nvPr/>
            </p:nvSpPr>
            <p:spPr bwMode="auto">
              <a:xfrm>
                <a:off x="972" y="493"/>
                <a:ext cx="159" cy="32"/>
              </a:xfrm>
              <a:custGeom>
                <a:avLst/>
                <a:gdLst>
                  <a:gd name="T0" fmla="*/ 67 w 67"/>
                  <a:gd name="T1" fmla="*/ 0 h 13"/>
                  <a:gd name="T2" fmla="*/ 0 w 67"/>
                  <a:gd name="T3" fmla="*/ 13 h 13"/>
                  <a:gd name="T4" fmla="*/ 23 w 67"/>
                  <a:gd name="T5" fmla="*/ 8 h 13"/>
                  <a:gd name="T6" fmla="*/ 38 w 67"/>
                  <a:gd name="T7" fmla="*/ 7 h 13"/>
                  <a:gd name="T8" fmla="*/ 44 w 67"/>
                  <a:gd name="T9" fmla="*/ 7 h 13"/>
                  <a:gd name="T10" fmla="*/ 67 w 67"/>
                  <a:gd name="T11" fmla="*/ 0 h 13"/>
                </a:gdLst>
                <a:ahLst/>
                <a:cxnLst>
                  <a:cxn ang="0">
                    <a:pos x="T0" y="T1"/>
                  </a:cxn>
                  <a:cxn ang="0">
                    <a:pos x="T2" y="T3"/>
                  </a:cxn>
                  <a:cxn ang="0">
                    <a:pos x="T4" y="T5"/>
                  </a:cxn>
                  <a:cxn ang="0">
                    <a:pos x="T6" y="T7"/>
                  </a:cxn>
                  <a:cxn ang="0">
                    <a:pos x="T8" y="T9"/>
                  </a:cxn>
                  <a:cxn ang="0">
                    <a:pos x="T10" y="T11"/>
                  </a:cxn>
                </a:cxnLst>
                <a:rect l="0" t="0" r="r" b="b"/>
                <a:pathLst>
                  <a:path w="67" h="13">
                    <a:moveTo>
                      <a:pt x="67" y="0"/>
                    </a:moveTo>
                    <a:cubicBezTo>
                      <a:pt x="55" y="3"/>
                      <a:pt x="22" y="2"/>
                      <a:pt x="0" y="13"/>
                    </a:cubicBezTo>
                    <a:cubicBezTo>
                      <a:pt x="2" y="13"/>
                      <a:pt x="22" y="9"/>
                      <a:pt x="23" y="8"/>
                    </a:cubicBezTo>
                    <a:cubicBezTo>
                      <a:pt x="29" y="7"/>
                      <a:pt x="34" y="7"/>
                      <a:pt x="38" y="7"/>
                    </a:cubicBezTo>
                    <a:cubicBezTo>
                      <a:pt x="40" y="7"/>
                      <a:pt x="42" y="7"/>
                      <a:pt x="44" y="7"/>
                    </a:cubicBezTo>
                    <a:cubicBezTo>
                      <a:pt x="54" y="7"/>
                      <a:pt x="58" y="6"/>
                      <a:pt x="67" y="0"/>
                    </a:cubicBezTo>
                  </a:path>
                </a:pathLst>
              </a:custGeom>
              <a:solidFill>
                <a:srgbClr val="9CB5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5" name="Freeform 1112">
                <a:extLst>
                  <a:ext uri="{FF2B5EF4-FFF2-40B4-BE49-F238E27FC236}">
                    <a16:creationId xmlns:a16="http://schemas.microsoft.com/office/drawing/2014/main" id="{7BABFA76-E10E-4AFF-9139-66CCDA833A9A}"/>
                  </a:ext>
                </a:extLst>
              </p:cNvPr>
              <p:cNvSpPr>
                <a:spLocks/>
              </p:cNvSpPr>
              <p:nvPr/>
            </p:nvSpPr>
            <p:spPr bwMode="auto">
              <a:xfrm>
                <a:off x="1053" y="460"/>
                <a:ext cx="95" cy="19"/>
              </a:xfrm>
              <a:custGeom>
                <a:avLst/>
                <a:gdLst>
                  <a:gd name="T0" fmla="*/ 40 w 40"/>
                  <a:gd name="T1" fmla="*/ 4 h 8"/>
                  <a:gd name="T2" fmla="*/ 0 w 40"/>
                  <a:gd name="T3" fmla="*/ 8 h 8"/>
                  <a:gd name="T4" fmla="*/ 21 w 40"/>
                  <a:gd name="T5" fmla="*/ 4 h 8"/>
                  <a:gd name="T6" fmla="*/ 40 w 40"/>
                  <a:gd name="T7" fmla="*/ 4 h 8"/>
                </a:gdLst>
                <a:ahLst/>
                <a:cxnLst>
                  <a:cxn ang="0">
                    <a:pos x="T0" y="T1"/>
                  </a:cxn>
                  <a:cxn ang="0">
                    <a:pos x="T2" y="T3"/>
                  </a:cxn>
                  <a:cxn ang="0">
                    <a:pos x="T4" y="T5"/>
                  </a:cxn>
                  <a:cxn ang="0">
                    <a:pos x="T6" y="T7"/>
                  </a:cxn>
                </a:cxnLst>
                <a:rect l="0" t="0" r="r" b="b"/>
                <a:pathLst>
                  <a:path w="40" h="8">
                    <a:moveTo>
                      <a:pt x="40" y="4"/>
                    </a:moveTo>
                    <a:cubicBezTo>
                      <a:pt x="24" y="0"/>
                      <a:pt x="13" y="2"/>
                      <a:pt x="0" y="8"/>
                    </a:cubicBezTo>
                    <a:cubicBezTo>
                      <a:pt x="7" y="6"/>
                      <a:pt x="14" y="4"/>
                      <a:pt x="21" y="4"/>
                    </a:cubicBezTo>
                    <a:cubicBezTo>
                      <a:pt x="29" y="3"/>
                      <a:pt x="32" y="5"/>
                      <a:pt x="40" y="4"/>
                    </a:cubicBezTo>
                    <a:close/>
                  </a:path>
                </a:pathLst>
              </a:custGeom>
              <a:solidFill>
                <a:srgbClr val="647F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6" name="Freeform 1113">
                <a:extLst>
                  <a:ext uri="{FF2B5EF4-FFF2-40B4-BE49-F238E27FC236}">
                    <a16:creationId xmlns:a16="http://schemas.microsoft.com/office/drawing/2014/main" id="{9CF9D39D-2485-449D-AA2F-DF99D8D7B155}"/>
                  </a:ext>
                </a:extLst>
              </p:cNvPr>
              <p:cNvSpPr>
                <a:spLocks/>
              </p:cNvSpPr>
              <p:nvPr/>
            </p:nvSpPr>
            <p:spPr bwMode="auto">
              <a:xfrm>
                <a:off x="564" y="228"/>
                <a:ext cx="391" cy="576"/>
              </a:xfrm>
              <a:custGeom>
                <a:avLst/>
                <a:gdLst>
                  <a:gd name="T0" fmla="*/ 155 w 164"/>
                  <a:gd name="T1" fmla="*/ 48 h 241"/>
                  <a:gd name="T2" fmla="*/ 162 w 164"/>
                  <a:gd name="T3" fmla="*/ 0 h 241"/>
                  <a:gd name="T4" fmla="*/ 145 w 164"/>
                  <a:gd name="T5" fmla="*/ 112 h 241"/>
                  <a:gd name="T6" fmla="*/ 93 w 164"/>
                  <a:gd name="T7" fmla="*/ 195 h 241"/>
                  <a:gd name="T8" fmla="*/ 68 w 164"/>
                  <a:gd name="T9" fmla="*/ 214 h 241"/>
                  <a:gd name="T10" fmla="*/ 47 w 164"/>
                  <a:gd name="T11" fmla="*/ 224 h 241"/>
                  <a:gd name="T12" fmla="*/ 10 w 164"/>
                  <a:gd name="T13" fmla="*/ 240 h 241"/>
                  <a:gd name="T14" fmla="*/ 3 w 164"/>
                  <a:gd name="T15" fmla="*/ 240 h 241"/>
                  <a:gd name="T16" fmla="*/ 2 w 164"/>
                  <a:gd name="T17" fmla="*/ 235 h 241"/>
                  <a:gd name="T18" fmla="*/ 46 w 164"/>
                  <a:gd name="T19" fmla="*/ 218 h 241"/>
                  <a:gd name="T20" fmla="*/ 73 w 164"/>
                  <a:gd name="T21" fmla="*/ 203 h 241"/>
                  <a:gd name="T22" fmla="*/ 91 w 164"/>
                  <a:gd name="T23" fmla="*/ 189 h 241"/>
                  <a:gd name="T24" fmla="*/ 107 w 164"/>
                  <a:gd name="T25" fmla="*/ 173 h 241"/>
                  <a:gd name="T26" fmla="*/ 127 w 164"/>
                  <a:gd name="T27" fmla="*/ 145 h 241"/>
                  <a:gd name="T28" fmla="*/ 143 w 164"/>
                  <a:gd name="T29" fmla="*/ 117 h 241"/>
                  <a:gd name="T30" fmla="*/ 155 w 164"/>
                  <a:gd name="T31" fmla="*/ 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 h="241">
                    <a:moveTo>
                      <a:pt x="155" y="48"/>
                    </a:moveTo>
                    <a:cubicBezTo>
                      <a:pt x="159" y="31"/>
                      <a:pt x="163" y="16"/>
                      <a:pt x="162" y="0"/>
                    </a:cubicBezTo>
                    <a:cubicBezTo>
                      <a:pt x="164" y="31"/>
                      <a:pt x="158" y="74"/>
                      <a:pt x="145" y="112"/>
                    </a:cubicBezTo>
                    <a:cubicBezTo>
                      <a:pt x="133" y="146"/>
                      <a:pt x="114" y="175"/>
                      <a:pt x="93" y="195"/>
                    </a:cubicBezTo>
                    <a:cubicBezTo>
                      <a:pt x="85" y="202"/>
                      <a:pt x="77" y="209"/>
                      <a:pt x="68" y="214"/>
                    </a:cubicBezTo>
                    <a:cubicBezTo>
                      <a:pt x="61" y="218"/>
                      <a:pt x="54" y="221"/>
                      <a:pt x="47" y="224"/>
                    </a:cubicBezTo>
                    <a:cubicBezTo>
                      <a:pt x="19" y="236"/>
                      <a:pt x="38" y="230"/>
                      <a:pt x="10" y="240"/>
                    </a:cubicBezTo>
                    <a:cubicBezTo>
                      <a:pt x="8" y="240"/>
                      <a:pt x="5" y="241"/>
                      <a:pt x="3" y="240"/>
                    </a:cubicBezTo>
                    <a:cubicBezTo>
                      <a:pt x="2" y="240"/>
                      <a:pt x="0" y="237"/>
                      <a:pt x="2" y="235"/>
                    </a:cubicBezTo>
                    <a:cubicBezTo>
                      <a:pt x="40" y="220"/>
                      <a:pt x="12" y="232"/>
                      <a:pt x="46" y="218"/>
                    </a:cubicBezTo>
                    <a:cubicBezTo>
                      <a:pt x="55" y="214"/>
                      <a:pt x="64" y="209"/>
                      <a:pt x="73" y="203"/>
                    </a:cubicBezTo>
                    <a:cubicBezTo>
                      <a:pt x="79" y="200"/>
                      <a:pt x="85" y="194"/>
                      <a:pt x="91" y="189"/>
                    </a:cubicBezTo>
                    <a:cubicBezTo>
                      <a:pt x="97" y="184"/>
                      <a:pt x="102" y="179"/>
                      <a:pt x="107" y="173"/>
                    </a:cubicBezTo>
                    <a:cubicBezTo>
                      <a:pt x="114" y="164"/>
                      <a:pt x="121" y="155"/>
                      <a:pt x="127" y="145"/>
                    </a:cubicBezTo>
                    <a:cubicBezTo>
                      <a:pt x="133" y="137"/>
                      <a:pt x="138" y="126"/>
                      <a:pt x="143" y="117"/>
                    </a:cubicBezTo>
                    <a:cubicBezTo>
                      <a:pt x="150" y="103"/>
                      <a:pt x="152" y="62"/>
                      <a:pt x="155" y="48"/>
                    </a:cubicBezTo>
                    <a:close/>
                  </a:path>
                </a:pathLst>
              </a:custGeom>
              <a:solidFill>
                <a:srgbClr val="B8A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7" name="Freeform 1114">
                <a:extLst>
                  <a:ext uri="{FF2B5EF4-FFF2-40B4-BE49-F238E27FC236}">
                    <a16:creationId xmlns:a16="http://schemas.microsoft.com/office/drawing/2014/main" id="{E6B362EF-62E1-46EF-9FED-59E719E4E242}"/>
                  </a:ext>
                </a:extLst>
              </p:cNvPr>
              <p:cNvSpPr>
                <a:spLocks/>
              </p:cNvSpPr>
              <p:nvPr/>
            </p:nvSpPr>
            <p:spPr bwMode="auto">
              <a:xfrm>
                <a:off x="917" y="465"/>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solidFill>
                <a:srgbClr val="C1A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8" name="Freeform 1115">
                <a:extLst>
                  <a:ext uri="{FF2B5EF4-FFF2-40B4-BE49-F238E27FC236}">
                    <a16:creationId xmlns:a16="http://schemas.microsoft.com/office/drawing/2014/main" id="{98D4CFB0-385E-43F9-B70C-969E1C6C41EF}"/>
                  </a:ext>
                </a:extLst>
              </p:cNvPr>
              <p:cNvSpPr>
                <a:spLocks/>
              </p:cNvSpPr>
              <p:nvPr/>
            </p:nvSpPr>
            <p:spPr bwMode="auto">
              <a:xfrm>
                <a:off x="934" y="300"/>
                <a:ext cx="16" cy="95"/>
              </a:xfrm>
              <a:custGeom>
                <a:avLst/>
                <a:gdLst>
                  <a:gd name="T0" fmla="*/ 5 w 7"/>
                  <a:gd name="T1" fmla="*/ 9 h 40"/>
                  <a:gd name="T2" fmla="*/ 3 w 7"/>
                  <a:gd name="T3" fmla="*/ 17 h 40"/>
                  <a:gd name="T4" fmla="*/ 0 w 7"/>
                  <a:gd name="T5" fmla="*/ 40 h 40"/>
                  <a:gd name="T6" fmla="*/ 7 w 7"/>
                  <a:gd name="T7" fmla="*/ 0 h 40"/>
                  <a:gd name="T8" fmla="*/ 5 w 7"/>
                  <a:gd name="T9" fmla="*/ 9 h 40"/>
                </a:gdLst>
                <a:ahLst/>
                <a:cxnLst>
                  <a:cxn ang="0">
                    <a:pos x="T0" y="T1"/>
                  </a:cxn>
                  <a:cxn ang="0">
                    <a:pos x="T2" y="T3"/>
                  </a:cxn>
                  <a:cxn ang="0">
                    <a:pos x="T4" y="T5"/>
                  </a:cxn>
                  <a:cxn ang="0">
                    <a:pos x="T6" y="T7"/>
                  </a:cxn>
                  <a:cxn ang="0">
                    <a:pos x="T8" y="T9"/>
                  </a:cxn>
                </a:cxnLst>
                <a:rect l="0" t="0" r="r" b="b"/>
                <a:pathLst>
                  <a:path w="7" h="40">
                    <a:moveTo>
                      <a:pt x="5" y="9"/>
                    </a:moveTo>
                    <a:cubicBezTo>
                      <a:pt x="4" y="12"/>
                      <a:pt x="4" y="14"/>
                      <a:pt x="3" y="17"/>
                    </a:cubicBezTo>
                    <a:cubicBezTo>
                      <a:pt x="2" y="22"/>
                      <a:pt x="1" y="30"/>
                      <a:pt x="0" y="40"/>
                    </a:cubicBezTo>
                    <a:cubicBezTo>
                      <a:pt x="3" y="26"/>
                      <a:pt x="5" y="12"/>
                      <a:pt x="7" y="0"/>
                    </a:cubicBezTo>
                    <a:cubicBezTo>
                      <a:pt x="6" y="3"/>
                      <a:pt x="6" y="6"/>
                      <a:pt x="5" y="9"/>
                    </a:cubicBezTo>
                    <a:close/>
                  </a:path>
                </a:pathLst>
              </a:custGeom>
              <a:solidFill>
                <a:srgbClr val="C1A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9" name="Freeform 1116">
                <a:extLst>
                  <a:ext uri="{FF2B5EF4-FFF2-40B4-BE49-F238E27FC236}">
                    <a16:creationId xmlns:a16="http://schemas.microsoft.com/office/drawing/2014/main" id="{5D091976-81C0-468C-9F82-344C7E0EBDD6}"/>
                  </a:ext>
                </a:extLst>
              </p:cNvPr>
              <p:cNvSpPr>
                <a:spLocks/>
              </p:cNvSpPr>
              <p:nvPr/>
            </p:nvSpPr>
            <p:spPr bwMode="auto">
              <a:xfrm>
                <a:off x="574" y="565"/>
                <a:ext cx="307" cy="234"/>
              </a:xfrm>
              <a:custGeom>
                <a:avLst/>
                <a:gdLst>
                  <a:gd name="T0" fmla="*/ 90 w 129"/>
                  <a:gd name="T1" fmla="*/ 48 h 98"/>
                  <a:gd name="T2" fmla="*/ 90 w 129"/>
                  <a:gd name="T3" fmla="*/ 48 h 98"/>
                  <a:gd name="T4" fmla="*/ 71 w 129"/>
                  <a:gd name="T5" fmla="*/ 63 h 98"/>
                  <a:gd name="T6" fmla="*/ 44 w 129"/>
                  <a:gd name="T7" fmla="*/ 78 h 98"/>
                  <a:gd name="T8" fmla="*/ 6 w 129"/>
                  <a:gd name="T9" fmla="*/ 94 h 98"/>
                  <a:gd name="T10" fmla="*/ 0 w 129"/>
                  <a:gd name="T11" fmla="*/ 94 h 98"/>
                  <a:gd name="T12" fmla="*/ 2 w 129"/>
                  <a:gd name="T13" fmla="*/ 97 h 98"/>
                  <a:gd name="T14" fmla="*/ 2 w 129"/>
                  <a:gd name="T15" fmla="*/ 97 h 98"/>
                  <a:gd name="T16" fmla="*/ 8 w 129"/>
                  <a:gd name="T17" fmla="*/ 96 h 98"/>
                  <a:gd name="T18" fmla="*/ 45 w 129"/>
                  <a:gd name="T19" fmla="*/ 81 h 98"/>
                  <a:gd name="T20" fmla="*/ 66 w 129"/>
                  <a:gd name="T21" fmla="*/ 71 h 98"/>
                  <a:gd name="T22" fmla="*/ 90 w 129"/>
                  <a:gd name="T23" fmla="*/ 52 h 98"/>
                  <a:gd name="T24" fmla="*/ 129 w 129"/>
                  <a:gd name="T25" fmla="*/ 0 h 98"/>
                  <a:gd name="T26" fmla="*/ 106 w 129"/>
                  <a:gd name="T27" fmla="*/ 32 h 98"/>
                  <a:gd name="T28" fmla="*/ 90 w 129"/>
                  <a:gd name="T29" fmla="*/ 4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 h="98">
                    <a:moveTo>
                      <a:pt x="90" y="48"/>
                    </a:moveTo>
                    <a:cubicBezTo>
                      <a:pt x="90" y="48"/>
                      <a:pt x="90" y="48"/>
                      <a:pt x="90" y="48"/>
                    </a:cubicBezTo>
                    <a:cubicBezTo>
                      <a:pt x="84" y="54"/>
                      <a:pt x="78" y="59"/>
                      <a:pt x="71" y="63"/>
                    </a:cubicBezTo>
                    <a:cubicBezTo>
                      <a:pt x="63" y="68"/>
                      <a:pt x="53" y="74"/>
                      <a:pt x="44" y="78"/>
                    </a:cubicBezTo>
                    <a:cubicBezTo>
                      <a:pt x="28" y="84"/>
                      <a:pt x="19" y="90"/>
                      <a:pt x="6" y="94"/>
                    </a:cubicBezTo>
                    <a:cubicBezTo>
                      <a:pt x="6" y="94"/>
                      <a:pt x="20" y="89"/>
                      <a:pt x="0" y="94"/>
                    </a:cubicBezTo>
                    <a:cubicBezTo>
                      <a:pt x="0" y="95"/>
                      <a:pt x="1" y="96"/>
                      <a:pt x="2" y="97"/>
                    </a:cubicBezTo>
                    <a:cubicBezTo>
                      <a:pt x="2" y="97"/>
                      <a:pt x="2" y="97"/>
                      <a:pt x="2" y="97"/>
                    </a:cubicBezTo>
                    <a:cubicBezTo>
                      <a:pt x="3" y="98"/>
                      <a:pt x="5" y="97"/>
                      <a:pt x="8" y="96"/>
                    </a:cubicBezTo>
                    <a:cubicBezTo>
                      <a:pt x="35" y="87"/>
                      <a:pt x="17" y="93"/>
                      <a:pt x="45" y="81"/>
                    </a:cubicBezTo>
                    <a:cubicBezTo>
                      <a:pt x="51" y="78"/>
                      <a:pt x="59" y="75"/>
                      <a:pt x="66" y="71"/>
                    </a:cubicBezTo>
                    <a:cubicBezTo>
                      <a:pt x="74" y="66"/>
                      <a:pt x="82" y="60"/>
                      <a:pt x="90" y="52"/>
                    </a:cubicBezTo>
                    <a:cubicBezTo>
                      <a:pt x="101" y="42"/>
                      <a:pt x="118" y="25"/>
                      <a:pt x="129" y="0"/>
                    </a:cubicBezTo>
                    <a:cubicBezTo>
                      <a:pt x="125" y="6"/>
                      <a:pt x="110" y="26"/>
                      <a:pt x="106" y="32"/>
                    </a:cubicBezTo>
                    <a:cubicBezTo>
                      <a:pt x="101" y="38"/>
                      <a:pt x="96" y="43"/>
                      <a:pt x="90" y="48"/>
                    </a:cubicBezTo>
                    <a:close/>
                  </a:path>
                </a:pathLst>
              </a:custGeom>
              <a:solidFill>
                <a:srgbClr val="C1A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0" name="Freeform 1117">
                <a:extLst>
                  <a:ext uri="{FF2B5EF4-FFF2-40B4-BE49-F238E27FC236}">
                    <a16:creationId xmlns:a16="http://schemas.microsoft.com/office/drawing/2014/main" id="{2981ADCC-3A54-475C-B893-39DD7EC64BAF}"/>
                  </a:ext>
                </a:extLst>
              </p:cNvPr>
              <p:cNvSpPr>
                <a:spLocks/>
              </p:cNvSpPr>
              <p:nvPr/>
            </p:nvSpPr>
            <p:spPr bwMode="auto">
              <a:xfrm>
                <a:off x="857" y="395"/>
                <a:ext cx="77" cy="216"/>
              </a:xfrm>
              <a:custGeom>
                <a:avLst/>
                <a:gdLst>
                  <a:gd name="T0" fmla="*/ 26 w 32"/>
                  <a:gd name="T1" fmla="*/ 24 h 90"/>
                  <a:gd name="T2" fmla="*/ 14 w 32"/>
                  <a:gd name="T3" fmla="*/ 58 h 90"/>
                  <a:gd name="T4" fmla="*/ 0 w 32"/>
                  <a:gd name="T5" fmla="*/ 85 h 90"/>
                  <a:gd name="T6" fmla="*/ 2 w 32"/>
                  <a:gd name="T7" fmla="*/ 86 h 90"/>
                  <a:gd name="T8" fmla="*/ 23 w 32"/>
                  <a:gd name="T9" fmla="*/ 47 h 90"/>
                  <a:gd name="T10" fmla="*/ 23 w 32"/>
                  <a:gd name="T11" fmla="*/ 46 h 90"/>
                  <a:gd name="T12" fmla="*/ 32 w 32"/>
                  <a:gd name="T13" fmla="*/ 0 h 90"/>
                  <a:gd name="T14" fmla="*/ 26 w 32"/>
                  <a:gd name="T15" fmla="*/ 2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90">
                    <a:moveTo>
                      <a:pt x="26" y="24"/>
                    </a:moveTo>
                    <a:cubicBezTo>
                      <a:pt x="25" y="31"/>
                      <a:pt x="22" y="46"/>
                      <a:pt x="14" y="58"/>
                    </a:cubicBezTo>
                    <a:cubicBezTo>
                      <a:pt x="10" y="67"/>
                      <a:pt x="5" y="77"/>
                      <a:pt x="0" y="85"/>
                    </a:cubicBezTo>
                    <a:cubicBezTo>
                      <a:pt x="2" y="82"/>
                      <a:pt x="0" y="90"/>
                      <a:pt x="2" y="86"/>
                    </a:cubicBezTo>
                    <a:cubicBezTo>
                      <a:pt x="8" y="78"/>
                      <a:pt x="18" y="57"/>
                      <a:pt x="23" y="47"/>
                    </a:cubicBezTo>
                    <a:cubicBezTo>
                      <a:pt x="23" y="46"/>
                      <a:pt x="23" y="46"/>
                      <a:pt x="23" y="46"/>
                    </a:cubicBezTo>
                    <a:cubicBezTo>
                      <a:pt x="27" y="38"/>
                      <a:pt x="30" y="17"/>
                      <a:pt x="32" y="0"/>
                    </a:cubicBezTo>
                    <a:cubicBezTo>
                      <a:pt x="30" y="8"/>
                      <a:pt x="28" y="16"/>
                      <a:pt x="26" y="24"/>
                    </a:cubicBezTo>
                    <a:close/>
                  </a:path>
                </a:pathLst>
              </a:custGeom>
              <a:solidFill>
                <a:srgbClr val="C1A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1" name="Freeform 1118">
                <a:extLst>
                  <a:ext uri="{FF2B5EF4-FFF2-40B4-BE49-F238E27FC236}">
                    <a16:creationId xmlns:a16="http://schemas.microsoft.com/office/drawing/2014/main" id="{5564CC5C-033F-4875-BDF5-5675AA29E735}"/>
                  </a:ext>
                </a:extLst>
              </p:cNvPr>
              <p:cNvSpPr>
                <a:spLocks/>
              </p:cNvSpPr>
              <p:nvPr/>
            </p:nvSpPr>
            <p:spPr bwMode="auto">
              <a:xfrm>
                <a:off x="581" y="704"/>
                <a:ext cx="179" cy="91"/>
              </a:xfrm>
              <a:custGeom>
                <a:avLst/>
                <a:gdLst>
                  <a:gd name="T0" fmla="*/ 4 w 75"/>
                  <a:gd name="T1" fmla="*/ 38 h 38"/>
                  <a:gd name="T2" fmla="*/ 0 w 75"/>
                  <a:gd name="T3" fmla="*/ 36 h 38"/>
                  <a:gd name="T4" fmla="*/ 75 w 75"/>
                  <a:gd name="T5" fmla="*/ 0 h 38"/>
                  <a:gd name="T6" fmla="*/ 5 w 75"/>
                  <a:gd name="T7" fmla="*/ 37 h 38"/>
                  <a:gd name="T8" fmla="*/ 4 w 75"/>
                  <a:gd name="T9" fmla="*/ 38 h 38"/>
                </a:gdLst>
                <a:ahLst/>
                <a:cxnLst>
                  <a:cxn ang="0">
                    <a:pos x="T0" y="T1"/>
                  </a:cxn>
                  <a:cxn ang="0">
                    <a:pos x="T2" y="T3"/>
                  </a:cxn>
                  <a:cxn ang="0">
                    <a:pos x="T4" y="T5"/>
                  </a:cxn>
                  <a:cxn ang="0">
                    <a:pos x="T6" y="T7"/>
                  </a:cxn>
                  <a:cxn ang="0">
                    <a:pos x="T8" y="T9"/>
                  </a:cxn>
                </a:cxnLst>
                <a:rect l="0" t="0" r="r" b="b"/>
                <a:pathLst>
                  <a:path w="75" h="38">
                    <a:moveTo>
                      <a:pt x="4" y="38"/>
                    </a:moveTo>
                    <a:cubicBezTo>
                      <a:pt x="3" y="38"/>
                      <a:pt x="1" y="37"/>
                      <a:pt x="0" y="36"/>
                    </a:cubicBezTo>
                    <a:cubicBezTo>
                      <a:pt x="72" y="12"/>
                      <a:pt x="72" y="3"/>
                      <a:pt x="75" y="0"/>
                    </a:cubicBezTo>
                    <a:cubicBezTo>
                      <a:pt x="61" y="15"/>
                      <a:pt x="20" y="31"/>
                      <a:pt x="5" y="37"/>
                    </a:cubicBezTo>
                    <a:cubicBezTo>
                      <a:pt x="5" y="38"/>
                      <a:pt x="4" y="38"/>
                      <a:pt x="4" y="38"/>
                    </a:cubicBezTo>
                    <a:close/>
                  </a:path>
                </a:pathLst>
              </a:custGeom>
              <a:solidFill>
                <a:srgbClr val="D3B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2" name="Freeform 1119">
                <a:extLst>
                  <a:ext uri="{FF2B5EF4-FFF2-40B4-BE49-F238E27FC236}">
                    <a16:creationId xmlns:a16="http://schemas.microsoft.com/office/drawing/2014/main" id="{A3A4E097-40B7-4F11-8EB4-1913E1779F4D}"/>
                  </a:ext>
                </a:extLst>
              </p:cNvPr>
              <p:cNvSpPr>
                <a:spLocks/>
              </p:cNvSpPr>
              <p:nvPr/>
            </p:nvSpPr>
            <p:spPr bwMode="auto">
              <a:xfrm>
                <a:off x="760" y="70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D3B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3" name="Freeform 1120">
                <a:extLst>
                  <a:ext uri="{FF2B5EF4-FFF2-40B4-BE49-F238E27FC236}">
                    <a16:creationId xmlns:a16="http://schemas.microsoft.com/office/drawing/2014/main" id="{8BF50E85-F9FA-4CCB-8C66-9B888C79E774}"/>
                  </a:ext>
                </a:extLst>
              </p:cNvPr>
              <p:cNvSpPr>
                <a:spLocks/>
              </p:cNvSpPr>
              <p:nvPr/>
            </p:nvSpPr>
            <p:spPr bwMode="auto">
              <a:xfrm>
                <a:off x="576" y="749"/>
                <a:ext cx="98" cy="38"/>
              </a:xfrm>
              <a:custGeom>
                <a:avLst/>
                <a:gdLst>
                  <a:gd name="T0" fmla="*/ 0 w 41"/>
                  <a:gd name="T1" fmla="*/ 16 h 16"/>
                  <a:gd name="T2" fmla="*/ 41 w 41"/>
                  <a:gd name="T3" fmla="*/ 0 h 16"/>
                  <a:gd name="T4" fmla="*/ 5 w 41"/>
                  <a:gd name="T5" fmla="*/ 15 h 16"/>
                  <a:gd name="T6" fmla="*/ 0 w 41"/>
                  <a:gd name="T7" fmla="*/ 16 h 16"/>
                </a:gdLst>
                <a:ahLst/>
                <a:cxnLst>
                  <a:cxn ang="0">
                    <a:pos x="T0" y="T1"/>
                  </a:cxn>
                  <a:cxn ang="0">
                    <a:pos x="T2" y="T3"/>
                  </a:cxn>
                  <a:cxn ang="0">
                    <a:pos x="T4" y="T5"/>
                  </a:cxn>
                  <a:cxn ang="0">
                    <a:pos x="T6" y="T7"/>
                  </a:cxn>
                </a:cxnLst>
                <a:rect l="0" t="0" r="r" b="b"/>
                <a:pathLst>
                  <a:path w="41" h="16">
                    <a:moveTo>
                      <a:pt x="0" y="16"/>
                    </a:moveTo>
                    <a:cubicBezTo>
                      <a:pt x="35" y="2"/>
                      <a:pt x="8" y="14"/>
                      <a:pt x="41" y="0"/>
                    </a:cubicBezTo>
                    <a:cubicBezTo>
                      <a:pt x="14" y="12"/>
                      <a:pt x="32" y="6"/>
                      <a:pt x="5" y="15"/>
                    </a:cubicBezTo>
                    <a:cubicBezTo>
                      <a:pt x="3" y="16"/>
                      <a:pt x="1" y="16"/>
                      <a:pt x="0" y="16"/>
                    </a:cubicBezTo>
                    <a:close/>
                  </a:path>
                </a:pathLst>
              </a:custGeom>
              <a:solidFill>
                <a:srgbClr val="9683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4" name="Freeform 1121">
                <a:extLst>
                  <a:ext uri="{FF2B5EF4-FFF2-40B4-BE49-F238E27FC236}">
                    <a16:creationId xmlns:a16="http://schemas.microsoft.com/office/drawing/2014/main" id="{D19C061D-13A5-43B5-9ECE-A52B10CA974A}"/>
                  </a:ext>
                </a:extLst>
              </p:cNvPr>
              <p:cNvSpPr>
                <a:spLocks/>
              </p:cNvSpPr>
              <p:nvPr/>
            </p:nvSpPr>
            <p:spPr bwMode="auto">
              <a:xfrm>
                <a:off x="767" y="438"/>
                <a:ext cx="159" cy="266"/>
              </a:xfrm>
              <a:custGeom>
                <a:avLst/>
                <a:gdLst>
                  <a:gd name="T0" fmla="*/ 67 w 67"/>
                  <a:gd name="T1" fmla="*/ 0 h 111"/>
                  <a:gd name="T2" fmla="*/ 62 w 67"/>
                  <a:gd name="T3" fmla="*/ 21 h 111"/>
                  <a:gd name="T4" fmla="*/ 47 w 67"/>
                  <a:gd name="T5" fmla="*/ 54 h 111"/>
                  <a:gd name="T6" fmla="*/ 0 w 67"/>
                  <a:gd name="T7" fmla="*/ 111 h 111"/>
                  <a:gd name="T8" fmla="*/ 33 w 67"/>
                  <a:gd name="T9" fmla="*/ 78 h 111"/>
                  <a:gd name="T10" fmla="*/ 67 w 67"/>
                  <a:gd name="T11" fmla="*/ 0 h 111"/>
                </a:gdLst>
                <a:ahLst/>
                <a:cxnLst>
                  <a:cxn ang="0">
                    <a:pos x="T0" y="T1"/>
                  </a:cxn>
                  <a:cxn ang="0">
                    <a:pos x="T2" y="T3"/>
                  </a:cxn>
                  <a:cxn ang="0">
                    <a:pos x="T4" y="T5"/>
                  </a:cxn>
                  <a:cxn ang="0">
                    <a:pos x="T6" y="T7"/>
                  </a:cxn>
                  <a:cxn ang="0">
                    <a:pos x="T8" y="T9"/>
                  </a:cxn>
                  <a:cxn ang="0">
                    <a:pos x="T10" y="T11"/>
                  </a:cxn>
                </a:cxnLst>
                <a:rect l="0" t="0" r="r" b="b"/>
                <a:pathLst>
                  <a:path w="67" h="111">
                    <a:moveTo>
                      <a:pt x="67" y="0"/>
                    </a:moveTo>
                    <a:cubicBezTo>
                      <a:pt x="67" y="0"/>
                      <a:pt x="66" y="9"/>
                      <a:pt x="62" y="21"/>
                    </a:cubicBezTo>
                    <a:cubicBezTo>
                      <a:pt x="59" y="33"/>
                      <a:pt x="52" y="46"/>
                      <a:pt x="47" y="54"/>
                    </a:cubicBezTo>
                    <a:cubicBezTo>
                      <a:pt x="41" y="62"/>
                      <a:pt x="26" y="93"/>
                      <a:pt x="0" y="111"/>
                    </a:cubicBezTo>
                    <a:cubicBezTo>
                      <a:pt x="0" y="111"/>
                      <a:pt x="23" y="93"/>
                      <a:pt x="33" y="78"/>
                    </a:cubicBezTo>
                    <a:cubicBezTo>
                      <a:pt x="43" y="63"/>
                      <a:pt x="66" y="28"/>
                      <a:pt x="67" y="0"/>
                    </a:cubicBezTo>
                    <a:close/>
                  </a:path>
                </a:pathLst>
              </a:custGeom>
              <a:solidFill>
                <a:srgbClr val="9683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5" name="Freeform 1122">
                <a:extLst>
                  <a:ext uri="{FF2B5EF4-FFF2-40B4-BE49-F238E27FC236}">
                    <a16:creationId xmlns:a16="http://schemas.microsoft.com/office/drawing/2014/main" id="{70D41D84-4664-4BCD-A658-BCD429F0AE36}"/>
                  </a:ext>
                </a:extLst>
              </p:cNvPr>
              <p:cNvSpPr>
                <a:spLocks/>
              </p:cNvSpPr>
              <p:nvPr/>
            </p:nvSpPr>
            <p:spPr bwMode="auto">
              <a:xfrm>
                <a:off x="672" y="761"/>
                <a:ext cx="9" cy="5"/>
              </a:xfrm>
              <a:custGeom>
                <a:avLst/>
                <a:gdLst>
                  <a:gd name="T0" fmla="*/ 2 w 4"/>
                  <a:gd name="T1" fmla="*/ 0 h 2"/>
                  <a:gd name="T2" fmla="*/ 0 w 4"/>
                  <a:gd name="T3" fmla="*/ 1 h 2"/>
                  <a:gd name="T4" fmla="*/ 2 w 4"/>
                  <a:gd name="T5" fmla="*/ 2 h 2"/>
                  <a:gd name="T6" fmla="*/ 4 w 4"/>
                  <a:gd name="T7" fmla="*/ 1 h 2"/>
                  <a:gd name="T8" fmla="*/ 2 w 4"/>
                  <a:gd name="T9" fmla="*/ 0 h 2"/>
                </a:gdLst>
                <a:ahLst/>
                <a:cxnLst>
                  <a:cxn ang="0">
                    <a:pos x="T0" y="T1"/>
                  </a:cxn>
                  <a:cxn ang="0">
                    <a:pos x="T2" y="T3"/>
                  </a:cxn>
                  <a:cxn ang="0">
                    <a:pos x="T4" y="T5"/>
                  </a:cxn>
                  <a:cxn ang="0">
                    <a:pos x="T6" y="T7"/>
                  </a:cxn>
                  <a:cxn ang="0">
                    <a:pos x="T8" y="T9"/>
                  </a:cxn>
                </a:cxnLst>
                <a:rect l="0" t="0" r="r" b="b"/>
                <a:pathLst>
                  <a:path w="4" h="2">
                    <a:moveTo>
                      <a:pt x="2" y="0"/>
                    </a:moveTo>
                    <a:cubicBezTo>
                      <a:pt x="1" y="0"/>
                      <a:pt x="0" y="1"/>
                      <a:pt x="0" y="1"/>
                    </a:cubicBezTo>
                    <a:cubicBezTo>
                      <a:pt x="0" y="2"/>
                      <a:pt x="1" y="2"/>
                      <a:pt x="2" y="2"/>
                    </a:cubicBezTo>
                    <a:cubicBezTo>
                      <a:pt x="3" y="2"/>
                      <a:pt x="4" y="1"/>
                      <a:pt x="4" y="1"/>
                    </a:cubicBezTo>
                    <a:cubicBezTo>
                      <a:pt x="4" y="1"/>
                      <a:pt x="3" y="0"/>
                      <a:pt x="2" y="0"/>
                    </a:cubicBezTo>
                    <a:close/>
                  </a:path>
                </a:pathLst>
              </a:custGeom>
              <a:solidFill>
                <a:srgbClr val="8371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6" name="Freeform 1123">
                <a:extLst>
                  <a:ext uri="{FF2B5EF4-FFF2-40B4-BE49-F238E27FC236}">
                    <a16:creationId xmlns:a16="http://schemas.microsoft.com/office/drawing/2014/main" id="{BDC9AB35-DE73-4F1B-B9E4-340C278B3B3F}"/>
                  </a:ext>
                </a:extLst>
              </p:cNvPr>
              <p:cNvSpPr>
                <a:spLocks/>
              </p:cNvSpPr>
              <p:nvPr/>
            </p:nvSpPr>
            <p:spPr bwMode="auto">
              <a:xfrm>
                <a:off x="674" y="764"/>
                <a:ext cx="7" cy="2"/>
              </a:xfrm>
              <a:custGeom>
                <a:avLst/>
                <a:gdLst>
                  <a:gd name="T0" fmla="*/ 1 w 3"/>
                  <a:gd name="T1" fmla="*/ 0 h 1"/>
                  <a:gd name="T2" fmla="*/ 0 w 3"/>
                  <a:gd name="T3" fmla="*/ 0 h 1"/>
                  <a:gd name="T4" fmla="*/ 1 w 3"/>
                  <a:gd name="T5" fmla="*/ 1 h 1"/>
                  <a:gd name="T6" fmla="*/ 3 w 3"/>
                  <a:gd name="T7" fmla="*/ 0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0" y="0"/>
                      <a:pt x="0" y="0"/>
                      <a:pt x="0" y="0"/>
                    </a:cubicBezTo>
                    <a:cubicBezTo>
                      <a:pt x="0" y="1"/>
                      <a:pt x="0" y="1"/>
                      <a:pt x="1" y="1"/>
                    </a:cubicBezTo>
                    <a:cubicBezTo>
                      <a:pt x="2" y="1"/>
                      <a:pt x="3" y="0"/>
                      <a:pt x="3" y="0"/>
                    </a:cubicBezTo>
                    <a:cubicBezTo>
                      <a:pt x="3" y="0"/>
                      <a:pt x="2" y="0"/>
                      <a:pt x="1" y="0"/>
                    </a:cubicBezTo>
                    <a:close/>
                  </a:path>
                </a:pathLst>
              </a:custGeom>
              <a:solidFill>
                <a:srgbClr val="9783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7" name="Freeform 1124">
                <a:extLst>
                  <a:ext uri="{FF2B5EF4-FFF2-40B4-BE49-F238E27FC236}">
                    <a16:creationId xmlns:a16="http://schemas.microsoft.com/office/drawing/2014/main" id="{D113C4D0-5252-4311-A352-00E6568542CE}"/>
                  </a:ext>
                </a:extLst>
              </p:cNvPr>
              <p:cNvSpPr>
                <a:spLocks/>
              </p:cNvSpPr>
              <p:nvPr/>
            </p:nvSpPr>
            <p:spPr bwMode="auto">
              <a:xfrm>
                <a:off x="674" y="764"/>
                <a:ext cx="5" cy="2"/>
              </a:xfrm>
              <a:custGeom>
                <a:avLst/>
                <a:gdLst>
                  <a:gd name="T0" fmla="*/ 2 w 2"/>
                  <a:gd name="T1" fmla="*/ 0 h 1"/>
                  <a:gd name="T2" fmla="*/ 1 w 2"/>
                  <a:gd name="T3" fmla="*/ 1 h 1"/>
                  <a:gd name="T4" fmla="*/ 0 w 2"/>
                  <a:gd name="T5" fmla="*/ 0 h 1"/>
                  <a:gd name="T6" fmla="*/ 1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2" y="0"/>
                      <a:pt x="2" y="1"/>
                      <a:pt x="1" y="1"/>
                    </a:cubicBezTo>
                    <a:cubicBezTo>
                      <a:pt x="1" y="1"/>
                      <a:pt x="0" y="1"/>
                      <a:pt x="0" y="0"/>
                    </a:cubicBezTo>
                    <a:cubicBezTo>
                      <a:pt x="0" y="0"/>
                      <a:pt x="1" y="0"/>
                      <a:pt x="1" y="0"/>
                    </a:cubicBezTo>
                    <a:cubicBezTo>
                      <a:pt x="2" y="0"/>
                      <a:pt x="2" y="0"/>
                      <a:pt x="2" y="0"/>
                    </a:cubicBezTo>
                    <a:close/>
                  </a:path>
                </a:pathLst>
              </a:custGeom>
              <a:solidFill>
                <a:srgbClr val="AB9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8" name="Freeform 1125">
                <a:extLst>
                  <a:ext uri="{FF2B5EF4-FFF2-40B4-BE49-F238E27FC236}">
                    <a16:creationId xmlns:a16="http://schemas.microsoft.com/office/drawing/2014/main" id="{421F5F6E-144C-4B62-8283-0EDAB00A8D86}"/>
                  </a:ext>
                </a:extLst>
              </p:cNvPr>
              <p:cNvSpPr>
                <a:spLocks/>
              </p:cNvSpPr>
              <p:nvPr/>
            </p:nvSpPr>
            <p:spPr bwMode="auto">
              <a:xfrm>
                <a:off x="667" y="761"/>
                <a:ext cx="26" cy="14"/>
              </a:xfrm>
              <a:custGeom>
                <a:avLst/>
                <a:gdLst>
                  <a:gd name="T0" fmla="*/ 3 w 11"/>
                  <a:gd name="T1" fmla="*/ 0 h 6"/>
                  <a:gd name="T2" fmla="*/ 0 w 11"/>
                  <a:gd name="T3" fmla="*/ 1 h 6"/>
                  <a:gd name="T4" fmla="*/ 1 w 11"/>
                  <a:gd name="T5" fmla="*/ 2 h 6"/>
                  <a:gd name="T6" fmla="*/ 4 w 11"/>
                  <a:gd name="T7" fmla="*/ 3 h 6"/>
                  <a:gd name="T8" fmla="*/ 10 w 11"/>
                  <a:gd name="T9" fmla="*/ 6 h 6"/>
                  <a:gd name="T10" fmla="*/ 10 w 11"/>
                  <a:gd name="T11" fmla="*/ 5 h 6"/>
                  <a:gd name="T12" fmla="*/ 8 w 11"/>
                  <a:gd name="T13" fmla="*/ 5 h 6"/>
                  <a:gd name="T14" fmla="*/ 3 w 11"/>
                  <a:gd name="T15" fmla="*/ 1 h 6"/>
                  <a:gd name="T16" fmla="*/ 3 w 11"/>
                  <a:gd name="T17" fmla="*/ 1 h 6"/>
                  <a:gd name="T18" fmla="*/ 3 w 11"/>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6">
                    <a:moveTo>
                      <a:pt x="3" y="0"/>
                    </a:moveTo>
                    <a:cubicBezTo>
                      <a:pt x="2" y="0"/>
                      <a:pt x="1" y="0"/>
                      <a:pt x="0" y="1"/>
                    </a:cubicBezTo>
                    <a:cubicBezTo>
                      <a:pt x="0" y="1"/>
                      <a:pt x="1" y="1"/>
                      <a:pt x="1" y="2"/>
                    </a:cubicBezTo>
                    <a:cubicBezTo>
                      <a:pt x="2" y="2"/>
                      <a:pt x="3" y="3"/>
                      <a:pt x="4" y="3"/>
                    </a:cubicBezTo>
                    <a:cubicBezTo>
                      <a:pt x="6" y="5"/>
                      <a:pt x="8" y="6"/>
                      <a:pt x="10" y="6"/>
                    </a:cubicBezTo>
                    <a:cubicBezTo>
                      <a:pt x="11" y="6"/>
                      <a:pt x="10" y="5"/>
                      <a:pt x="10" y="5"/>
                    </a:cubicBezTo>
                    <a:cubicBezTo>
                      <a:pt x="9" y="5"/>
                      <a:pt x="9" y="5"/>
                      <a:pt x="8" y="5"/>
                    </a:cubicBezTo>
                    <a:cubicBezTo>
                      <a:pt x="6" y="4"/>
                      <a:pt x="5" y="3"/>
                      <a:pt x="3" y="1"/>
                    </a:cubicBezTo>
                    <a:cubicBezTo>
                      <a:pt x="3" y="1"/>
                      <a:pt x="3" y="1"/>
                      <a:pt x="3" y="1"/>
                    </a:cubicBezTo>
                    <a:cubicBezTo>
                      <a:pt x="3" y="0"/>
                      <a:pt x="3" y="0"/>
                      <a:pt x="3" y="0"/>
                    </a:cubicBezTo>
                    <a:close/>
                  </a:path>
                </a:pathLst>
              </a:custGeom>
              <a:solidFill>
                <a:srgbClr val="BCA7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9" name="Freeform 1126">
                <a:extLst>
                  <a:ext uri="{FF2B5EF4-FFF2-40B4-BE49-F238E27FC236}">
                    <a16:creationId xmlns:a16="http://schemas.microsoft.com/office/drawing/2014/main" id="{E67A57FB-F941-4F42-B768-FD0B84EF1964}"/>
                  </a:ext>
                </a:extLst>
              </p:cNvPr>
              <p:cNvSpPr>
                <a:spLocks/>
              </p:cNvSpPr>
              <p:nvPr/>
            </p:nvSpPr>
            <p:spPr bwMode="auto">
              <a:xfrm>
                <a:off x="667" y="761"/>
                <a:ext cx="24" cy="14"/>
              </a:xfrm>
              <a:custGeom>
                <a:avLst/>
                <a:gdLst>
                  <a:gd name="T0" fmla="*/ 10 w 10"/>
                  <a:gd name="T1" fmla="*/ 5 h 6"/>
                  <a:gd name="T2" fmla="*/ 6 w 10"/>
                  <a:gd name="T3" fmla="*/ 4 h 6"/>
                  <a:gd name="T4" fmla="*/ 1 w 10"/>
                  <a:gd name="T5" fmla="*/ 1 h 6"/>
                  <a:gd name="T6" fmla="*/ 0 w 10"/>
                  <a:gd name="T7" fmla="*/ 1 h 6"/>
                  <a:gd name="T8" fmla="*/ 1 w 10"/>
                  <a:gd name="T9" fmla="*/ 2 h 6"/>
                  <a:gd name="T10" fmla="*/ 4 w 10"/>
                  <a:gd name="T11" fmla="*/ 3 h 6"/>
                  <a:gd name="T12" fmla="*/ 9 w 10"/>
                  <a:gd name="T13" fmla="*/ 6 h 6"/>
                  <a:gd name="T14" fmla="*/ 10 w 10"/>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6">
                    <a:moveTo>
                      <a:pt x="10" y="5"/>
                    </a:moveTo>
                    <a:cubicBezTo>
                      <a:pt x="10" y="5"/>
                      <a:pt x="9" y="6"/>
                      <a:pt x="6" y="4"/>
                    </a:cubicBezTo>
                    <a:cubicBezTo>
                      <a:pt x="5" y="3"/>
                      <a:pt x="2" y="2"/>
                      <a:pt x="1" y="1"/>
                    </a:cubicBezTo>
                    <a:cubicBezTo>
                      <a:pt x="1" y="0"/>
                      <a:pt x="0" y="0"/>
                      <a:pt x="0" y="1"/>
                    </a:cubicBezTo>
                    <a:cubicBezTo>
                      <a:pt x="0" y="2"/>
                      <a:pt x="1" y="2"/>
                      <a:pt x="1" y="2"/>
                    </a:cubicBezTo>
                    <a:cubicBezTo>
                      <a:pt x="2" y="2"/>
                      <a:pt x="3" y="3"/>
                      <a:pt x="4" y="3"/>
                    </a:cubicBezTo>
                    <a:cubicBezTo>
                      <a:pt x="5" y="5"/>
                      <a:pt x="8" y="5"/>
                      <a:pt x="9" y="6"/>
                    </a:cubicBezTo>
                    <a:lnTo>
                      <a:pt x="10" y="5"/>
                    </a:lnTo>
                    <a:close/>
                  </a:path>
                </a:pathLst>
              </a:custGeom>
              <a:solidFill>
                <a:srgbClr val="9683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0" name="Freeform 1127">
                <a:extLst>
                  <a:ext uri="{FF2B5EF4-FFF2-40B4-BE49-F238E27FC236}">
                    <a16:creationId xmlns:a16="http://schemas.microsoft.com/office/drawing/2014/main" id="{5B258A77-1C9B-490C-8E27-1168967B01A0}"/>
                  </a:ext>
                </a:extLst>
              </p:cNvPr>
              <p:cNvSpPr>
                <a:spLocks/>
              </p:cNvSpPr>
              <p:nvPr/>
            </p:nvSpPr>
            <p:spPr bwMode="auto">
              <a:xfrm>
                <a:off x="672" y="761"/>
                <a:ext cx="19" cy="14"/>
              </a:xfrm>
              <a:custGeom>
                <a:avLst/>
                <a:gdLst>
                  <a:gd name="T0" fmla="*/ 7 w 8"/>
                  <a:gd name="T1" fmla="*/ 6 h 6"/>
                  <a:gd name="T2" fmla="*/ 8 w 8"/>
                  <a:gd name="T3" fmla="*/ 5 h 6"/>
                  <a:gd name="T4" fmla="*/ 6 w 8"/>
                  <a:gd name="T5" fmla="*/ 5 h 6"/>
                  <a:gd name="T6" fmla="*/ 1 w 8"/>
                  <a:gd name="T7" fmla="*/ 1 h 6"/>
                  <a:gd name="T8" fmla="*/ 1 w 8"/>
                  <a:gd name="T9" fmla="*/ 1 h 6"/>
                  <a:gd name="T10" fmla="*/ 1 w 8"/>
                  <a:gd name="T11" fmla="*/ 0 h 6"/>
                  <a:gd name="T12" fmla="*/ 1 w 8"/>
                  <a:gd name="T13" fmla="*/ 0 h 6"/>
                  <a:gd name="T14" fmla="*/ 0 w 8"/>
                  <a:gd name="T15" fmla="*/ 0 h 6"/>
                  <a:gd name="T16" fmla="*/ 0 w 8"/>
                  <a:gd name="T17" fmla="*/ 1 h 6"/>
                  <a:gd name="T18" fmla="*/ 7 w 8"/>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6">
                    <a:moveTo>
                      <a:pt x="7" y="6"/>
                    </a:moveTo>
                    <a:cubicBezTo>
                      <a:pt x="8" y="5"/>
                      <a:pt x="8" y="5"/>
                      <a:pt x="8" y="5"/>
                    </a:cubicBezTo>
                    <a:cubicBezTo>
                      <a:pt x="7" y="5"/>
                      <a:pt x="7" y="5"/>
                      <a:pt x="6" y="5"/>
                    </a:cubicBezTo>
                    <a:cubicBezTo>
                      <a:pt x="4" y="4"/>
                      <a:pt x="3" y="3"/>
                      <a:pt x="1" y="1"/>
                    </a:cubicBezTo>
                    <a:cubicBezTo>
                      <a:pt x="1" y="1"/>
                      <a:pt x="1" y="1"/>
                      <a:pt x="1" y="1"/>
                    </a:cubicBezTo>
                    <a:cubicBezTo>
                      <a:pt x="1" y="0"/>
                      <a:pt x="1" y="0"/>
                      <a:pt x="1" y="0"/>
                    </a:cubicBezTo>
                    <a:cubicBezTo>
                      <a:pt x="1" y="0"/>
                      <a:pt x="1" y="0"/>
                      <a:pt x="1" y="0"/>
                    </a:cubicBezTo>
                    <a:cubicBezTo>
                      <a:pt x="0" y="0"/>
                      <a:pt x="0" y="0"/>
                      <a:pt x="0" y="0"/>
                    </a:cubicBezTo>
                    <a:cubicBezTo>
                      <a:pt x="0" y="1"/>
                      <a:pt x="0" y="1"/>
                      <a:pt x="0" y="1"/>
                    </a:cubicBezTo>
                    <a:cubicBezTo>
                      <a:pt x="0" y="2"/>
                      <a:pt x="7" y="6"/>
                      <a:pt x="7" y="6"/>
                    </a:cubicBezTo>
                    <a:close/>
                  </a:path>
                </a:pathLst>
              </a:custGeom>
              <a:solidFill>
                <a:srgbClr val="D3B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1" name="Freeform 1128">
                <a:extLst>
                  <a:ext uri="{FF2B5EF4-FFF2-40B4-BE49-F238E27FC236}">
                    <a16:creationId xmlns:a16="http://schemas.microsoft.com/office/drawing/2014/main" id="{01A86A41-2E2D-49CA-94C7-D7057EB7428E}"/>
                  </a:ext>
                </a:extLst>
              </p:cNvPr>
              <p:cNvSpPr>
                <a:spLocks/>
              </p:cNvSpPr>
              <p:nvPr/>
            </p:nvSpPr>
            <p:spPr bwMode="auto">
              <a:xfrm>
                <a:off x="781" y="137"/>
                <a:ext cx="141" cy="263"/>
              </a:xfrm>
              <a:custGeom>
                <a:avLst/>
                <a:gdLst>
                  <a:gd name="T0" fmla="*/ 59 w 59"/>
                  <a:gd name="T1" fmla="*/ 110 h 110"/>
                  <a:gd name="T2" fmla="*/ 46 w 59"/>
                  <a:gd name="T3" fmla="*/ 81 h 110"/>
                  <a:gd name="T4" fmla="*/ 15 w 59"/>
                  <a:gd name="T5" fmla="*/ 6 h 110"/>
                  <a:gd name="T6" fmla="*/ 11 w 59"/>
                  <a:gd name="T7" fmla="*/ 0 h 110"/>
                  <a:gd name="T8" fmla="*/ 9 w 59"/>
                  <a:gd name="T9" fmla="*/ 2 h 110"/>
                  <a:gd name="T10" fmla="*/ 15 w 59"/>
                  <a:gd name="T11" fmla="*/ 66 h 110"/>
                  <a:gd name="T12" fmla="*/ 31 w 59"/>
                  <a:gd name="T13" fmla="*/ 83 h 110"/>
                  <a:gd name="T14" fmla="*/ 59 w 59"/>
                  <a:gd name="T15" fmla="*/ 11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10">
                    <a:moveTo>
                      <a:pt x="59" y="110"/>
                    </a:moveTo>
                    <a:cubicBezTo>
                      <a:pt x="58" y="99"/>
                      <a:pt x="52" y="90"/>
                      <a:pt x="46" y="81"/>
                    </a:cubicBezTo>
                    <a:cubicBezTo>
                      <a:pt x="31" y="58"/>
                      <a:pt x="15" y="34"/>
                      <a:pt x="15" y="6"/>
                    </a:cubicBezTo>
                    <a:cubicBezTo>
                      <a:pt x="14" y="4"/>
                      <a:pt x="14" y="0"/>
                      <a:pt x="11" y="0"/>
                    </a:cubicBezTo>
                    <a:cubicBezTo>
                      <a:pt x="10" y="1"/>
                      <a:pt x="9" y="1"/>
                      <a:pt x="9" y="2"/>
                    </a:cubicBezTo>
                    <a:cubicBezTo>
                      <a:pt x="0" y="20"/>
                      <a:pt x="0" y="49"/>
                      <a:pt x="15" y="66"/>
                    </a:cubicBezTo>
                    <a:cubicBezTo>
                      <a:pt x="21" y="74"/>
                      <a:pt x="23" y="77"/>
                      <a:pt x="31" y="83"/>
                    </a:cubicBezTo>
                    <a:cubicBezTo>
                      <a:pt x="41" y="91"/>
                      <a:pt x="51" y="100"/>
                      <a:pt x="59" y="110"/>
                    </a:cubicBezTo>
                    <a:close/>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2" name="Freeform 1129">
                <a:extLst>
                  <a:ext uri="{FF2B5EF4-FFF2-40B4-BE49-F238E27FC236}">
                    <a16:creationId xmlns:a16="http://schemas.microsoft.com/office/drawing/2014/main" id="{9E83CE64-282D-42B4-A61D-CE75B383648D}"/>
                  </a:ext>
                </a:extLst>
              </p:cNvPr>
              <p:cNvSpPr>
                <a:spLocks/>
              </p:cNvSpPr>
              <p:nvPr/>
            </p:nvSpPr>
            <p:spPr bwMode="auto">
              <a:xfrm>
                <a:off x="781" y="137"/>
                <a:ext cx="141" cy="263"/>
              </a:xfrm>
              <a:custGeom>
                <a:avLst/>
                <a:gdLst>
                  <a:gd name="T0" fmla="*/ 59 w 59"/>
                  <a:gd name="T1" fmla="*/ 110 h 110"/>
                  <a:gd name="T2" fmla="*/ 46 w 59"/>
                  <a:gd name="T3" fmla="*/ 81 h 110"/>
                  <a:gd name="T4" fmla="*/ 15 w 59"/>
                  <a:gd name="T5" fmla="*/ 6 h 110"/>
                  <a:gd name="T6" fmla="*/ 11 w 59"/>
                  <a:gd name="T7" fmla="*/ 0 h 110"/>
                  <a:gd name="T8" fmla="*/ 9 w 59"/>
                  <a:gd name="T9" fmla="*/ 2 h 110"/>
                  <a:gd name="T10" fmla="*/ 15 w 59"/>
                  <a:gd name="T11" fmla="*/ 66 h 110"/>
                  <a:gd name="T12" fmla="*/ 31 w 59"/>
                  <a:gd name="T13" fmla="*/ 83 h 110"/>
                  <a:gd name="T14" fmla="*/ 59 w 59"/>
                  <a:gd name="T15" fmla="*/ 11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10">
                    <a:moveTo>
                      <a:pt x="59" y="110"/>
                    </a:moveTo>
                    <a:cubicBezTo>
                      <a:pt x="58" y="99"/>
                      <a:pt x="52" y="90"/>
                      <a:pt x="46" y="81"/>
                    </a:cubicBezTo>
                    <a:cubicBezTo>
                      <a:pt x="31" y="58"/>
                      <a:pt x="15" y="34"/>
                      <a:pt x="15" y="6"/>
                    </a:cubicBezTo>
                    <a:cubicBezTo>
                      <a:pt x="14" y="4"/>
                      <a:pt x="14" y="0"/>
                      <a:pt x="11" y="0"/>
                    </a:cubicBezTo>
                    <a:cubicBezTo>
                      <a:pt x="10" y="1"/>
                      <a:pt x="9" y="1"/>
                      <a:pt x="9" y="2"/>
                    </a:cubicBezTo>
                    <a:cubicBezTo>
                      <a:pt x="0" y="20"/>
                      <a:pt x="0" y="49"/>
                      <a:pt x="15" y="66"/>
                    </a:cubicBezTo>
                    <a:cubicBezTo>
                      <a:pt x="21" y="74"/>
                      <a:pt x="23" y="77"/>
                      <a:pt x="31" y="83"/>
                    </a:cubicBezTo>
                    <a:cubicBezTo>
                      <a:pt x="41" y="91"/>
                      <a:pt x="51" y="100"/>
                      <a:pt x="59" y="110"/>
                    </a:cubicBezTo>
                    <a:close/>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3" name="Freeform 1130">
                <a:extLst>
                  <a:ext uri="{FF2B5EF4-FFF2-40B4-BE49-F238E27FC236}">
                    <a16:creationId xmlns:a16="http://schemas.microsoft.com/office/drawing/2014/main" id="{7C48176B-FC1C-47AC-BB8C-C307CD7F8A6B}"/>
                  </a:ext>
                </a:extLst>
              </p:cNvPr>
              <p:cNvSpPr>
                <a:spLocks/>
              </p:cNvSpPr>
              <p:nvPr/>
            </p:nvSpPr>
            <p:spPr bwMode="auto">
              <a:xfrm>
                <a:off x="800" y="140"/>
                <a:ext cx="107" cy="220"/>
              </a:xfrm>
              <a:custGeom>
                <a:avLst/>
                <a:gdLst>
                  <a:gd name="T0" fmla="*/ 0 w 45"/>
                  <a:gd name="T1" fmla="*/ 15 h 92"/>
                  <a:gd name="T2" fmla="*/ 5 w 45"/>
                  <a:gd name="T3" fmla="*/ 0 h 92"/>
                  <a:gd name="T4" fmla="*/ 7 w 45"/>
                  <a:gd name="T5" fmla="*/ 5 h 92"/>
                  <a:gd name="T6" fmla="*/ 38 w 45"/>
                  <a:gd name="T7" fmla="*/ 80 h 92"/>
                  <a:gd name="T8" fmla="*/ 45 w 45"/>
                  <a:gd name="T9" fmla="*/ 92 h 92"/>
                  <a:gd name="T10" fmla="*/ 28 w 45"/>
                  <a:gd name="T11" fmla="*/ 74 h 92"/>
                  <a:gd name="T12" fmla="*/ 20 w 45"/>
                  <a:gd name="T13" fmla="*/ 66 h 92"/>
                  <a:gd name="T14" fmla="*/ 13 w 45"/>
                  <a:gd name="T15" fmla="*/ 56 h 92"/>
                  <a:gd name="T16" fmla="*/ 0 w 45"/>
                  <a:gd name="T17" fmla="*/ 28 h 92"/>
                  <a:gd name="T18" fmla="*/ 0 w 45"/>
                  <a:gd name="T19" fmla="*/ 1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92">
                    <a:moveTo>
                      <a:pt x="0" y="15"/>
                    </a:moveTo>
                    <a:cubicBezTo>
                      <a:pt x="0" y="10"/>
                      <a:pt x="1" y="3"/>
                      <a:pt x="5" y="0"/>
                    </a:cubicBezTo>
                    <a:cubicBezTo>
                      <a:pt x="6" y="1"/>
                      <a:pt x="6" y="3"/>
                      <a:pt x="7" y="5"/>
                    </a:cubicBezTo>
                    <a:cubicBezTo>
                      <a:pt x="7" y="33"/>
                      <a:pt x="23" y="57"/>
                      <a:pt x="38" y="80"/>
                    </a:cubicBezTo>
                    <a:cubicBezTo>
                      <a:pt x="40" y="84"/>
                      <a:pt x="43" y="88"/>
                      <a:pt x="45" y="92"/>
                    </a:cubicBezTo>
                    <a:cubicBezTo>
                      <a:pt x="39" y="86"/>
                      <a:pt x="33" y="80"/>
                      <a:pt x="28" y="74"/>
                    </a:cubicBezTo>
                    <a:cubicBezTo>
                      <a:pt x="25" y="71"/>
                      <a:pt x="22" y="69"/>
                      <a:pt x="20" y="66"/>
                    </a:cubicBezTo>
                    <a:cubicBezTo>
                      <a:pt x="17" y="62"/>
                      <a:pt x="15" y="59"/>
                      <a:pt x="13" y="56"/>
                    </a:cubicBezTo>
                    <a:cubicBezTo>
                      <a:pt x="8" y="47"/>
                      <a:pt x="2" y="38"/>
                      <a:pt x="0" y="28"/>
                    </a:cubicBezTo>
                    <a:cubicBezTo>
                      <a:pt x="0" y="23"/>
                      <a:pt x="0" y="19"/>
                      <a:pt x="0" y="15"/>
                    </a:cubicBezTo>
                    <a:close/>
                  </a:path>
                </a:pathLst>
              </a:custGeom>
              <a:solidFill>
                <a:srgbClr val="82A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4" name="Freeform 1131">
                <a:extLst>
                  <a:ext uri="{FF2B5EF4-FFF2-40B4-BE49-F238E27FC236}">
                    <a16:creationId xmlns:a16="http://schemas.microsoft.com/office/drawing/2014/main" id="{300E3A3E-5E89-4559-840D-0339EDB24B9D}"/>
                  </a:ext>
                </a:extLst>
              </p:cNvPr>
              <p:cNvSpPr>
                <a:spLocks/>
              </p:cNvSpPr>
              <p:nvPr/>
            </p:nvSpPr>
            <p:spPr bwMode="auto">
              <a:xfrm>
                <a:off x="922" y="395"/>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1"/>
                      <a:pt x="0" y="1"/>
                      <a:pt x="0" y="1"/>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5" name="Freeform 1132">
                <a:extLst>
                  <a:ext uri="{FF2B5EF4-FFF2-40B4-BE49-F238E27FC236}">
                    <a16:creationId xmlns:a16="http://schemas.microsoft.com/office/drawing/2014/main" id="{0E3F250C-DF7B-4DAE-BCB4-72B846416E57}"/>
                  </a:ext>
                </a:extLst>
              </p:cNvPr>
              <p:cNvSpPr>
                <a:spLocks/>
              </p:cNvSpPr>
              <p:nvPr/>
            </p:nvSpPr>
            <p:spPr bwMode="auto">
              <a:xfrm>
                <a:off x="803" y="145"/>
                <a:ext cx="119" cy="250"/>
              </a:xfrm>
              <a:custGeom>
                <a:avLst/>
                <a:gdLst>
                  <a:gd name="T0" fmla="*/ 12 w 50"/>
                  <a:gd name="T1" fmla="*/ 41 h 105"/>
                  <a:gd name="T2" fmla="*/ 38 w 50"/>
                  <a:gd name="T3" fmla="*/ 82 h 105"/>
                  <a:gd name="T4" fmla="*/ 50 w 50"/>
                  <a:gd name="T5" fmla="*/ 105 h 105"/>
                  <a:gd name="T6" fmla="*/ 12 w 50"/>
                  <a:gd name="T7" fmla="*/ 45 h 105"/>
                  <a:gd name="T8" fmla="*/ 7 w 50"/>
                  <a:gd name="T9" fmla="*/ 35 h 105"/>
                  <a:gd name="T10" fmla="*/ 4 w 50"/>
                  <a:gd name="T11" fmla="*/ 0 h 105"/>
                  <a:gd name="T12" fmla="*/ 3 w 50"/>
                  <a:gd name="T13" fmla="*/ 13 h 105"/>
                  <a:gd name="T14" fmla="*/ 12 w 50"/>
                  <a:gd name="T15" fmla="*/ 41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105">
                    <a:moveTo>
                      <a:pt x="12" y="41"/>
                    </a:moveTo>
                    <a:cubicBezTo>
                      <a:pt x="19" y="56"/>
                      <a:pt x="29" y="69"/>
                      <a:pt x="38" y="82"/>
                    </a:cubicBezTo>
                    <a:cubicBezTo>
                      <a:pt x="43" y="89"/>
                      <a:pt x="48" y="97"/>
                      <a:pt x="50" y="105"/>
                    </a:cubicBezTo>
                    <a:cubicBezTo>
                      <a:pt x="44" y="90"/>
                      <a:pt x="23" y="63"/>
                      <a:pt x="12" y="45"/>
                    </a:cubicBezTo>
                    <a:cubicBezTo>
                      <a:pt x="10" y="41"/>
                      <a:pt x="8" y="38"/>
                      <a:pt x="7" y="35"/>
                    </a:cubicBezTo>
                    <a:cubicBezTo>
                      <a:pt x="2" y="24"/>
                      <a:pt x="0" y="11"/>
                      <a:pt x="4" y="0"/>
                    </a:cubicBezTo>
                    <a:cubicBezTo>
                      <a:pt x="3" y="4"/>
                      <a:pt x="3" y="8"/>
                      <a:pt x="3" y="13"/>
                    </a:cubicBezTo>
                    <a:cubicBezTo>
                      <a:pt x="3" y="23"/>
                      <a:pt x="8" y="32"/>
                      <a:pt x="12" y="41"/>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6" name="Freeform 1133">
                <a:extLst>
                  <a:ext uri="{FF2B5EF4-FFF2-40B4-BE49-F238E27FC236}">
                    <a16:creationId xmlns:a16="http://schemas.microsoft.com/office/drawing/2014/main" id="{55F893E5-8C3B-44D0-A3F4-51E4587C9BFF}"/>
                  </a:ext>
                </a:extLst>
              </p:cNvPr>
              <p:cNvSpPr>
                <a:spLocks/>
              </p:cNvSpPr>
              <p:nvPr/>
            </p:nvSpPr>
            <p:spPr bwMode="auto">
              <a:xfrm>
                <a:off x="788" y="211"/>
                <a:ext cx="134" cy="187"/>
              </a:xfrm>
              <a:custGeom>
                <a:avLst/>
                <a:gdLst>
                  <a:gd name="T0" fmla="*/ 4 w 56"/>
                  <a:gd name="T1" fmla="*/ 13 h 78"/>
                  <a:gd name="T2" fmla="*/ 29 w 56"/>
                  <a:gd name="T3" fmla="*/ 46 h 78"/>
                  <a:gd name="T4" fmla="*/ 56 w 56"/>
                  <a:gd name="T5" fmla="*/ 78 h 78"/>
                  <a:gd name="T6" fmla="*/ 28 w 56"/>
                  <a:gd name="T7" fmla="*/ 52 h 78"/>
                  <a:gd name="T8" fmla="*/ 12 w 56"/>
                  <a:gd name="T9" fmla="*/ 35 h 78"/>
                  <a:gd name="T10" fmla="*/ 0 w 56"/>
                  <a:gd name="T11" fmla="*/ 0 h 78"/>
                  <a:gd name="T12" fmla="*/ 4 w 56"/>
                  <a:gd name="T13" fmla="*/ 13 h 78"/>
                </a:gdLst>
                <a:ahLst/>
                <a:cxnLst>
                  <a:cxn ang="0">
                    <a:pos x="T0" y="T1"/>
                  </a:cxn>
                  <a:cxn ang="0">
                    <a:pos x="T2" y="T3"/>
                  </a:cxn>
                  <a:cxn ang="0">
                    <a:pos x="T4" y="T5"/>
                  </a:cxn>
                  <a:cxn ang="0">
                    <a:pos x="T6" y="T7"/>
                  </a:cxn>
                  <a:cxn ang="0">
                    <a:pos x="T8" y="T9"/>
                  </a:cxn>
                  <a:cxn ang="0">
                    <a:pos x="T10" y="T11"/>
                  </a:cxn>
                  <a:cxn ang="0">
                    <a:pos x="T12" y="T13"/>
                  </a:cxn>
                </a:cxnLst>
                <a:rect l="0" t="0" r="r" b="b"/>
                <a:pathLst>
                  <a:path w="56" h="78">
                    <a:moveTo>
                      <a:pt x="4" y="13"/>
                    </a:moveTo>
                    <a:cubicBezTo>
                      <a:pt x="10" y="27"/>
                      <a:pt x="20" y="36"/>
                      <a:pt x="29" y="46"/>
                    </a:cubicBezTo>
                    <a:cubicBezTo>
                      <a:pt x="38" y="56"/>
                      <a:pt x="50" y="66"/>
                      <a:pt x="56" y="78"/>
                    </a:cubicBezTo>
                    <a:cubicBezTo>
                      <a:pt x="48" y="68"/>
                      <a:pt x="38" y="60"/>
                      <a:pt x="28" y="52"/>
                    </a:cubicBezTo>
                    <a:cubicBezTo>
                      <a:pt x="20" y="46"/>
                      <a:pt x="18" y="43"/>
                      <a:pt x="12" y="35"/>
                    </a:cubicBezTo>
                    <a:cubicBezTo>
                      <a:pt x="4" y="26"/>
                      <a:pt x="0" y="13"/>
                      <a:pt x="0" y="0"/>
                    </a:cubicBezTo>
                    <a:cubicBezTo>
                      <a:pt x="0" y="6"/>
                      <a:pt x="2" y="9"/>
                      <a:pt x="4" y="13"/>
                    </a:cubicBezTo>
                    <a:close/>
                  </a:path>
                </a:pathLst>
              </a:custGeom>
              <a:solidFill>
                <a:srgbClr val="6C8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7" name="Freeform 1134">
                <a:extLst>
                  <a:ext uri="{FF2B5EF4-FFF2-40B4-BE49-F238E27FC236}">
                    <a16:creationId xmlns:a16="http://schemas.microsoft.com/office/drawing/2014/main" id="{B97777C9-D759-4273-9B00-4D44CD8BFDF8}"/>
                  </a:ext>
                </a:extLst>
              </p:cNvPr>
              <p:cNvSpPr>
                <a:spLocks/>
              </p:cNvSpPr>
              <p:nvPr/>
            </p:nvSpPr>
            <p:spPr bwMode="auto">
              <a:xfrm>
                <a:off x="807" y="259"/>
                <a:ext cx="100" cy="117"/>
              </a:xfrm>
              <a:custGeom>
                <a:avLst/>
                <a:gdLst>
                  <a:gd name="T0" fmla="*/ 22 w 42"/>
                  <a:gd name="T1" fmla="*/ 25 h 49"/>
                  <a:gd name="T2" fmla="*/ 15 w 42"/>
                  <a:gd name="T3" fmla="*/ 17 h 49"/>
                  <a:gd name="T4" fmla="*/ 0 w 42"/>
                  <a:gd name="T5" fmla="*/ 0 h 49"/>
                  <a:gd name="T6" fmla="*/ 2 w 42"/>
                  <a:gd name="T7" fmla="*/ 6 h 49"/>
                  <a:gd name="T8" fmla="*/ 10 w 42"/>
                  <a:gd name="T9" fmla="*/ 19 h 49"/>
                  <a:gd name="T10" fmla="*/ 42 w 42"/>
                  <a:gd name="T11" fmla="*/ 49 h 49"/>
                  <a:gd name="T12" fmla="*/ 22 w 42"/>
                  <a:gd name="T13" fmla="*/ 25 h 49"/>
                </a:gdLst>
                <a:ahLst/>
                <a:cxnLst>
                  <a:cxn ang="0">
                    <a:pos x="T0" y="T1"/>
                  </a:cxn>
                  <a:cxn ang="0">
                    <a:pos x="T2" y="T3"/>
                  </a:cxn>
                  <a:cxn ang="0">
                    <a:pos x="T4" y="T5"/>
                  </a:cxn>
                  <a:cxn ang="0">
                    <a:pos x="T6" y="T7"/>
                  </a:cxn>
                  <a:cxn ang="0">
                    <a:pos x="T8" y="T9"/>
                  </a:cxn>
                  <a:cxn ang="0">
                    <a:pos x="T10" y="T11"/>
                  </a:cxn>
                  <a:cxn ang="0">
                    <a:pos x="T12" y="T13"/>
                  </a:cxn>
                </a:cxnLst>
                <a:rect l="0" t="0" r="r" b="b"/>
                <a:pathLst>
                  <a:path w="42" h="49">
                    <a:moveTo>
                      <a:pt x="22" y="25"/>
                    </a:moveTo>
                    <a:cubicBezTo>
                      <a:pt x="21" y="24"/>
                      <a:pt x="16" y="19"/>
                      <a:pt x="15" y="17"/>
                    </a:cubicBezTo>
                    <a:cubicBezTo>
                      <a:pt x="11" y="13"/>
                      <a:pt x="3" y="5"/>
                      <a:pt x="0" y="0"/>
                    </a:cubicBezTo>
                    <a:cubicBezTo>
                      <a:pt x="0" y="2"/>
                      <a:pt x="2" y="5"/>
                      <a:pt x="2" y="6"/>
                    </a:cubicBezTo>
                    <a:cubicBezTo>
                      <a:pt x="4" y="11"/>
                      <a:pt x="7" y="15"/>
                      <a:pt x="10" y="19"/>
                    </a:cubicBezTo>
                    <a:cubicBezTo>
                      <a:pt x="16" y="28"/>
                      <a:pt x="33" y="39"/>
                      <a:pt x="42" y="49"/>
                    </a:cubicBezTo>
                    <a:cubicBezTo>
                      <a:pt x="39" y="43"/>
                      <a:pt x="27" y="29"/>
                      <a:pt x="22" y="25"/>
                    </a:cubicBezTo>
                    <a:close/>
                  </a:path>
                </a:pathLst>
              </a:custGeom>
              <a:solidFill>
                <a:srgbClr val="657F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8" name="Freeform 1135">
                <a:extLst>
                  <a:ext uri="{FF2B5EF4-FFF2-40B4-BE49-F238E27FC236}">
                    <a16:creationId xmlns:a16="http://schemas.microsoft.com/office/drawing/2014/main" id="{EEC69696-55EF-4DE1-8EF4-06D06C13FE3B}"/>
                  </a:ext>
                </a:extLst>
              </p:cNvPr>
              <p:cNvSpPr>
                <a:spLocks/>
              </p:cNvSpPr>
              <p:nvPr/>
            </p:nvSpPr>
            <p:spPr bwMode="auto">
              <a:xfrm>
                <a:off x="826" y="293"/>
                <a:ext cx="67" cy="67"/>
              </a:xfrm>
              <a:custGeom>
                <a:avLst/>
                <a:gdLst>
                  <a:gd name="T0" fmla="*/ 4 w 28"/>
                  <a:gd name="T1" fmla="*/ 6 h 28"/>
                  <a:gd name="T2" fmla="*/ 16 w 28"/>
                  <a:gd name="T3" fmla="*/ 17 h 28"/>
                  <a:gd name="T4" fmla="*/ 21 w 28"/>
                  <a:gd name="T5" fmla="*/ 22 h 28"/>
                  <a:gd name="T6" fmla="*/ 28 w 28"/>
                  <a:gd name="T7" fmla="*/ 28 h 28"/>
                  <a:gd name="T8" fmla="*/ 18 w 28"/>
                  <a:gd name="T9" fmla="*/ 17 h 28"/>
                  <a:gd name="T10" fmla="*/ 7 w 28"/>
                  <a:gd name="T11" fmla="*/ 8 h 28"/>
                  <a:gd name="T12" fmla="*/ 0 w 28"/>
                  <a:gd name="T13" fmla="*/ 0 h 28"/>
                  <a:gd name="T14" fmla="*/ 4 w 28"/>
                  <a:gd name="T15" fmla="*/ 6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8">
                    <a:moveTo>
                      <a:pt x="4" y="6"/>
                    </a:moveTo>
                    <a:cubicBezTo>
                      <a:pt x="8" y="10"/>
                      <a:pt x="11" y="14"/>
                      <a:pt x="16" y="17"/>
                    </a:cubicBezTo>
                    <a:cubicBezTo>
                      <a:pt x="17" y="18"/>
                      <a:pt x="21" y="21"/>
                      <a:pt x="21" y="22"/>
                    </a:cubicBezTo>
                    <a:cubicBezTo>
                      <a:pt x="23" y="23"/>
                      <a:pt x="27" y="27"/>
                      <a:pt x="28" y="28"/>
                    </a:cubicBezTo>
                    <a:cubicBezTo>
                      <a:pt x="26" y="24"/>
                      <a:pt x="21" y="20"/>
                      <a:pt x="18" y="17"/>
                    </a:cubicBezTo>
                    <a:cubicBezTo>
                      <a:pt x="15" y="14"/>
                      <a:pt x="11" y="11"/>
                      <a:pt x="7" y="8"/>
                    </a:cubicBezTo>
                    <a:cubicBezTo>
                      <a:pt x="4" y="6"/>
                      <a:pt x="1" y="3"/>
                      <a:pt x="0" y="0"/>
                    </a:cubicBezTo>
                    <a:cubicBezTo>
                      <a:pt x="1" y="2"/>
                      <a:pt x="2" y="4"/>
                      <a:pt x="4" y="6"/>
                    </a:cubicBezTo>
                    <a:close/>
                  </a:path>
                </a:pathLst>
              </a:custGeom>
              <a:solidFill>
                <a:srgbClr val="5C72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9" name="Freeform 1136">
                <a:extLst>
                  <a:ext uri="{FF2B5EF4-FFF2-40B4-BE49-F238E27FC236}">
                    <a16:creationId xmlns:a16="http://schemas.microsoft.com/office/drawing/2014/main" id="{F72E4606-F5F0-49D9-A7C2-51697AEB95A3}"/>
                  </a:ext>
                </a:extLst>
              </p:cNvPr>
              <p:cNvSpPr>
                <a:spLocks/>
              </p:cNvSpPr>
              <p:nvPr/>
            </p:nvSpPr>
            <p:spPr bwMode="auto">
              <a:xfrm>
                <a:off x="957" y="455"/>
                <a:ext cx="5" cy="3"/>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1" y="1"/>
                      <a:pt x="1" y="0"/>
                      <a:pt x="2" y="0"/>
                    </a:cubicBezTo>
                    <a:cubicBezTo>
                      <a:pt x="1" y="0"/>
                      <a:pt x="0" y="1"/>
                      <a:pt x="0" y="1"/>
                    </a:cubicBezTo>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0" name="Freeform 1137">
                <a:extLst>
                  <a:ext uri="{FF2B5EF4-FFF2-40B4-BE49-F238E27FC236}">
                    <a16:creationId xmlns:a16="http://schemas.microsoft.com/office/drawing/2014/main" id="{2C1F84D9-1382-4F21-84C6-DFFD602514BF}"/>
                  </a:ext>
                </a:extLst>
              </p:cNvPr>
              <p:cNvSpPr>
                <a:spLocks/>
              </p:cNvSpPr>
              <p:nvPr/>
            </p:nvSpPr>
            <p:spPr bwMode="auto">
              <a:xfrm>
                <a:off x="962" y="393"/>
                <a:ext cx="243" cy="62"/>
              </a:xfrm>
              <a:custGeom>
                <a:avLst/>
                <a:gdLst>
                  <a:gd name="T0" fmla="*/ 102 w 102"/>
                  <a:gd name="T1" fmla="*/ 0 h 26"/>
                  <a:gd name="T2" fmla="*/ 0 w 102"/>
                  <a:gd name="T3" fmla="*/ 26 h 26"/>
                  <a:gd name="T4" fmla="*/ 102 w 102"/>
                  <a:gd name="T5" fmla="*/ 0 h 26"/>
                  <a:gd name="T6" fmla="*/ 102 w 102"/>
                  <a:gd name="T7" fmla="*/ 0 h 26"/>
                </a:gdLst>
                <a:ahLst/>
                <a:cxnLst>
                  <a:cxn ang="0">
                    <a:pos x="T0" y="T1"/>
                  </a:cxn>
                  <a:cxn ang="0">
                    <a:pos x="T2" y="T3"/>
                  </a:cxn>
                  <a:cxn ang="0">
                    <a:pos x="T4" y="T5"/>
                  </a:cxn>
                  <a:cxn ang="0">
                    <a:pos x="T6" y="T7"/>
                  </a:cxn>
                </a:cxnLst>
                <a:rect l="0" t="0" r="r" b="b"/>
                <a:pathLst>
                  <a:path w="102" h="26">
                    <a:moveTo>
                      <a:pt x="102" y="0"/>
                    </a:moveTo>
                    <a:cubicBezTo>
                      <a:pt x="86" y="4"/>
                      <a:pt x="14" y="23"/>
                      <a:pt x="0" y="26"/>
                    </a:cubicBezTo>
                    <a:cubicBezTo>
                      <a:pt x="34" y="20"/>
                      <a:pt x="91" y="4"/>
                      <a:pt x="102" y="0"/>
                    </a:cubicBezTo>
                    <a:cubicBezTo>
                      <a:pt x="102" y="0"/>
                      <a:pt x="102" y="0"/>
                      <a:pt x="102" y="0"/>
                    </a:cubicBezTo>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1" name="Freeform 1138">
                <a:extLst>
                  <a:ext uri="{FF2B5EF4-FFF2-40B4-BE49-F238E27FC236}">
                    <a16:creationId xmlns:a16="http://schemas.microsoft.com/office/drawing/2014/main" id="{B6FE76F5-10EA-46A8-8E10-A7EF2869FDDB}"/>
                  </a:ext>
                </a:extLst>
              </p:cNvPr>
              <p:cNvSpPr>
                <a:spLocks/>
              </p:cNvSpPr>
              <p:nvPr/>
            </p:nvSpPr>
            <p:spPr bwMode="auto">
              <a:xfrm>
                <a:off x="957" y="357"/>
                <a:ext cx="251" cy="115"/>
              </a:xfrm>
              <a:custGeom>
                <a:avLst/>
                <a:gdLst>
                  <a:gd name="T0" fmla="*/ 104 w 105"/>
                  <a:gd name="T1" fmla="*/ 15 h 48"/>
                  <a:gd name="T2" fmla="*/ 23 w 105"/>
                  <a:gd name="T3" fmla="*/ 31 h 48"/>
                  <a:gd name="T4" fmla="*/ 0 w 105"/>
                  <a:gd name="T5" fmla="*/ 42 h 48"/>
                  <a:gd name="T6" fmla="*/ 104 w 105"/>
                  <a:gd name="T7" fmla="*/ 15 h 48"/>
                </a:gdLst>
                <a:ahLst/>
                <a:cxnLst>
                  <a:cxn ang="0">
                    <a:pos x="T0" y="T1"/>
                  </a:cxn>
                  <a:cxn ang="0">
                    <a:pos x="T2" y="T3"/>
                  </a:cxn>
                  <a:cxn ang="0">
                    <a:pos x="T4" y="T5"/>
                  </a:cxn>
                  <a:cxn ang="0">
                    <a:pos x="T6" y="T7"/>
                  </a:cxn>
                </a:cxnLst>
                <a:rect l="0" t="0" r="r" b="b"/>
                <a:pathLst>
                  <a:path w="105" h="48">
                    <a:moveTo>
                      <a:pt x="104" y="15"/>
                    </a:moveTo>
                    <a:cubicBezTo>
                      <a:pt x="105" y="14"/>
                      <a:pt x="78" y="0"/>
                      <a:pt x="23" y="31"/>
                    </a:cubicBezTo>
                    <a:cubicBezTo>
                      <a:pt x="7" y="40"/>
                      <a:pt x="0" y="42"/>
                      <a:pt x="0" y="42"/>
                    </a:cubicBezTo>
                    <a:cubicBezTo>
                      <a:pt x="0" y="42"/>
                      <a:pt x="94" y="48"/>
                      <a:pt x="104" y="15"/>
                    </a:cubicBezTo>
                  </a:path>
                </a:pathLst>
              </a:custGeom>
              <a:solidFill>
                <a:srgbClr val="82A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2" name="Freeform 1139">
                <a:extLst>
                  <a:ext uri="{FF2B5EF4-FFF2-40B4-BE49-F238E27FC236}">
                    <a16:creationId xmlns:a16="http://schemas.microsoft.com/office/drawing/2014/main" id="{093C2B45-9913-4001-BF7C-F78377D57D78}"/>
                  </a:ext>
                </a:extLst>
              </p:cNvPr>
              <p:cNvSpPr>
                <a:spLocks/>
              </p:cNvSpPr>
              <p:nvPr/>
            </p:nvSpPr>
            <p:spPr bwMode="auto">
              <a:xfrm>
                <a:off x="957" y="374"/>
                <a:ext cx="251" cy="98"/>
              </a:xfrm>
              <a:custGeom>
                <a:avLst/>
                <a:gdLst>
                  <a:gd name="T0" fmla="*/ 104 w 105"/>
                  <a:gd name="T1" fmla="*/ 8 h 41"/>
                  <a:gd name="T2" fmla="*/ 20 w 105"/>
                  <a:gd name="T3" fmla="*/ 27 h 41"/>
                  <a:gd name="T4" fmla="*/ 0 w 105"/>
                  <a:gd name="T5" fmla="*/ 35 h 41"/>
                  <a:gd name="T6" fmla="*/ 104 w 105"/>
                  <a:gd name="T7" fmla="*/ 8 h 41"/>
                </a:gdLst>
                <a:ahLst/>
                <a:cxnLst>
                  <a:cxn ang="0">
                    <a:pos x="T0" y="T1"/>
                  </a:cxn>
                  <a:cxn ang="0">
                    <a:pos x="T2" y="T3"/>
                  </a:cxn>
                  <a:cxn ang="0">
                    <a:pos x="T4" y="T5"/>
                  </a:cxn>
                  <a:cxn ang="0">
                    <a:pos x="T6" y="T7"/>
                  </a:cxn>
                </a:cxnLst>
                <a:rect l="0" t="0" r="r" b="b"/>
                <a:pathLst>
                  <a:path w="105" h="41">
                    <a:moveTo>
                      <a:pt x="104" y="8"/>
                    </a:moveTo>
                    <a:cubicBezTo>
                      <a:pt x="105" y="7"/>
                      <a:pt x="78" y="0"/>
                      <a:pt x="20" y="27"/>
                    </a:cubicBezTo>
                    <a:cubicBezTo>
                      <a:pt x="6" y="33"/>
                      <a:pt x="0" y="35"/>
                      <a:pt x="0" y="35"/>
                    </a:cubicBezTo>
                    <a:cubicBezTo>
                      <a:pt x="0" y="35"/>
                      <a:pt x="94" y="41"/>
                      <a:pt x="104" y="8"/>
                    </a:cubicBezTo>
                  </a:path>
                </a:pathLst>
              </a:custGeom>
              <a:solidFill>
                <a:srgbClr val="82A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3" name="Freeform 1140">
                <a:extLst>
                  <a:ext uri="{FF2B5EF4-FFF2-40B4-BE49-F238E27FC236}">
                    <a16:creationId xmlns:a16="http://schemas.microsoft.com/office/drawing/2014/main" id="{BF5DBBB1-365C-4014-B2B7-7396C865B37B}"/>
                  </a:ext>
                </a:extLst>
              </p:cNvPr>
              <p:cNvSpPr>
                <a:spLocks/>
              </p:cNvSpPr>
              <p:nvPr/>
            </p:nvSpPr>
            <p:spPr bwMode="auto">
              <a:xfrm>
                <a:off x="1034" y="360"/>
                <a:ext cx="174" cy="62"/>
              </a:xfrm>
              <a:custGeom>
                <a:avLst/>
                <a:gdLst>
                  <a:gd name="T0" fmla="*/ 54 w 73"/>
                  <a:gd name="T1" fmla="*/ 24 h 26"/>
                  <a:gd name="T2" fmla="*/ 32 w 73"/>
                  <a:gd name="T3" fmla="*/ 25 h 26"/>
                  <a:gd name="T4" fmla="*/ 23 w 73"/>
                  <a:gd name="T5" fmla="*/ 23 h 26"/>
                  <a:gd name="T6" fmla="*/ 0 w 73"/>
                  <a:gd name="T7" fmla="*/ 26 h 26"/>
                  <a:gd name="T8" fmla="*/ 72 w 73"/>
                  <a:gd name="T9" fmla="*/ 14 h 26"/>
                  <a:gd name="T10" fmla="*/ 72 w 73"/>
                  <a:gd name="T11" fmla="*/ 15 h 26"/>
                  <a:gd name="T12" fmla="*/ 65 w 73"/>
                  <a:gd name="T13" fmla="*/ 20 h 26"/>
                  <a:gd name="T14" fmla="*/ 59 w 73"/>
                  <a:gd name="T15" fmla="*/ 23 h 26"/>
                  <a:gd name="T16" fmla="*/ 54 w 73"/>
                  <a:gd name="T17"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6">
                    <a:moveTo>
                      <a:pt x="54" y="24"/>
                    </a:moveTo>
                    <a:cubicBezTo>
                      <a:pt x="47" y="24"/>
                      <a:pt x="40" y="25"/>
                      <a:pt x="32" y="25"/>
                    </a:cubicBezTo>
                    <a:cubicBezTo>
                      <a:pt x="29" y="24"/>
                      <a:pt x="26" y="24"/>
                      <a:pt x="23" y="23"/>
                    </a:cubicBezTo>
                    <a:cubicBezTo>
                      <a:pt x="16" y="22"/>
                      <a:pt x="8" y="23"/>
                      <a:pt x="0" y="26"/>
                    </a:cubicBezTo>
                    <a:cubicBezTo>
                      <a:pt x="46" y="0"/>
                      <a:pt x="73" y="13"/>
                      <a:pt x="72" y="14"/>
                    </a:cubicBezTo>
                    <a:cubicBezTo>
                      <a:pt x="72" y="15"/>
                      <a:pt x="72" y="15"/>
                      <a:pt x="72" y="15"/>
                    </a:cubicBezTo>
                    <a:cubicBezTo>
                      <a:pt x="70" y="17"/>
                      <a:pt x="68" y="18"/>
                      <a:pt x="65" y="20"/>
                    </a:cubicBezTo>
                    <a:cubicBezTo>
                      <a:pt x="63" y="21"/>
                      <a:pt x="61" y="22"/>
                      <a:pt x="59" y="23"/>
                    </a:cubicBezTo>
                    <a:cubicBezTo>
                      <a:pt x="57" y="23"/>
                      <a:pt x="56" y="23"/>
                      <a:pt x="54" y="24"/>
                    </a:cubicBezTo>
                    <a:close/>
                  </a:path>
                </a:pathLst>
              </a:custGeom>
              <a:solidFill>
                <a:srgbClr val="8DA8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4" name="Freeform 1141">
                <a:extLst>
                  <a:ext uri="{FF2B5EF4-FFF2-40B4-BE49-F238E27FC236}">
                    <a16:creationId xmlns:a16="http://schemas.microsoft.com/office/drawing/2014/main" id="{01557A3F-1A78-4D1F-86E9-E0023D77782E}"/>
                  </a:ext>
                </a:extLst>
              </p:cNvPr>
              <p:cNvSpPr>
                <a:spLocks/>
              </p:cNvSpPr>
              <p:nvPr/>
            </p:nvSpPr>
            <p:spPr bwMode="auto">
              <a:xfrm>
                <a:off x="957" y="455"/>
                <a:ext cx="5" cy="3"/>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1" y="1"/>
                      <a:pt x="1" y="0"/>
                      <a:pt x="2" y="0"/>
                    </a:cubicBezTo>
                    <a:cubicBezTo>
                      <a:pt x="1" y="0"/>
                      <a:pt x="0" y="1"/>
                      <a:pt x="0" y="1"/>
                    </a:cubicBezTo>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5" name="Freeform 1142">
                <a:extLst>
                  <a:ext uri="{FF2B5EF4-FFF2-40B4-BE49-F238E27FC236}">
                    <a16:creationId xmlns:a16="http://schemas.microsoft.com/office/drawing/2014/main" id="{39890BCC-B97D-433A-9189-CEB3321FD1A3}"/>
                  </a:ext>
                </a:extLst>
              </p:cNvPr>
              <p:cNvSpPr>
                <a:spLocks/>
              </p:cNvSpPr>
              <p:nvPr/>
            </p:nvSpPr>
            <p:spPr bwMode="auto">
              <a:xfrm>
                <a:off x="962" y="393"/>
                <a:ext cx="243" cy="62"/>
              </a:xfrm>
              <a:custGeom>
                <a:avLst/>
                <a:gdLst>
                  <a:gd name="T0" fmla="*/ 102 w 102"/>
                  <a:gd name="T1" fmla="*/ 0 h 26"/>
                  <a:gd name="T2" fmla="*/ 0 w 102"/>
                  <a:gd name="T3" fmla="*/ 26 h 26"/>
                  <a:gd name="T4" fmla="*/ 102 w 102"/>
                  <a:gd name="T5" fmla="*/ 0 h 26"/>
                  <a:gd name="T6" fmla="*/ 102 w 102"/>
                  <a:gd name="T7" fmla="*/ 0 h 26"/>
                </a:gdLst>
                <a:ahLst/>
                <a:cxnLst>
                  <a:cxn ang="0">
                    <a:pos x="T0" y="T1"/>
                  </a:cxn>
                  <a:cxn ang="0">
                    <a:pos x="T2" y="T3"/>
                  </a:cxn>
                  <a:cxn ang="0">
                    <a:pos x="T4" y="T5"/>
                  </a:cxn>
                  <a:cxn ang="0">
                    <a:pos x="T6" y="T7"/>
                  </a:cxn>
                </a:cxnLst>
                <a:rect l="0" t="0" r="r" b="b"/>
                <a:pathLst>
                  <a:path w="102" h="26">
                    <a:moveTo>
                      <a:pt x="102" y="0"/>
                    </a:moveTo>
                    <a:cubicBezTo>
                      <a:pt x="86" y="4"/>
                      <a:pt x="14" y="23"/>
                      <a:pt x="0" y="26"/>
                    </a:cubicBezTo>
                    <a:cubicBezTo>
                      <a:pt x="34" y="20"/>
                      <a:pt x="91" y="4"/>
                      <a:pt x="102" y="0"/>
                    </a:cubicBezTo>
                    <a:cubicBezTo>
                      <a:pt x="102" y="0"/>
                      <a:pt x="102" y="0"/>
                      <a:pt x="102" y="0"/>
                    </a:cubicBezTo>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6" name="Freeform 1143">
                <a:extLst>
                  <a:ext uri="{FF2B5EF4-FFF2-40B4-BE49-F238E27FC236}">
                    <a16:creationId xmlns:a16="http://schemas.microsoft.com/office/drawing/2014/main" id="{30DAE82D-6C3F-413F-94F0-D8DD6E3C3EAF}"/>
                  </a:ext>
                </a:extLst>
              </p:cNvPr>
              <p:cNvSpPr>
                <a:spLocks/>
              </p:cNvSpPr>
              <p:nvPr/>
            </p:nvSpPr>
            <p:spPr bwMode="auto">
              <a:xfrm>
                <a:off x="996" y="372"/>
                <a:ext cx="202" cy="74"/>
              </a:xfrm>
              <a:custGeom>
                <a:avLst/>
                <a:gdLst>
                  <a:gd name="T0" fmla="*/ 48 w 85"/>
                  <a:gd name="T1" fmla="*/ 9 h 31"/>
                  <a:gd name="T2" fmla="*/ 85 w 85"/>
                  <a:gd name="T3" fmla="*/ 8 h 31"/>
                  <a:gd name="T4" fmla="*/ 4 w 85"/>
                  <a:gd name="T5" fmla="*/ 28 h 31"/>
                  <a:gd name="T6" fmla="*/ 0 w 85"/>
                  <a:gd name="T7" fmla="*/ 31 h 31"/>
                  <a:gd name="T8" fmla="*/ 21 w 85"/>
                  <a:gd name="T9" fmla="*/ 18 h 31"/>
                  <a:gd name="T10" fmla="*/ 48 w 85"/>
                  <a:gd name="T11" fmla="*/ 9 h 31"/>
                </a:gdLst>
                <a:ahLst/>
                <a:cxnLst>
                  <a:cxn ang="0">
                    <a:pos x="T0" y="T1"/>
                  </a:cxn>
                  <a:cxn ang="0">
                    <a:pos x="T2" y="T3"/>
                  </a:cxn>
                  <a:cxn ang="0">
                    <a:pos x="T4" y="T5"/>
                  </a:cxn>
                  <a:cxn ang="0">
                    <a:pos x="T6" y="T7"/>
                  </a:cxn>
                  <a:cxn ang="0">
                    <a:pos x="T8" y="T9"/>
                  </a:cxn>
                  <a:cxn ang="0">
                    <a:pos x="T10" y="T11"/>
                  </a:cxn>
                </a:cxnLst>
                <a:rect l="0" t="0" r="r" b="b"/>
                <a:pathLst>
                  <a:path w="85" h="31">
                    <a:moveTo>
                      <a:pt x="48" y="9"/>
                    </a:moveTo>
                    <a:cubicBezTo>
                      <a:pt x="59" y="5"/>
                      <a:pt x="70" y="14"/>
                      <a:pt x="85" y="8"/>
                    </a:cubicBezTo>
                    <a:cubicBezTo>
                      <a:pt x="67" y="0"/>
                      <a:pt x="33" y="9"/>
                      <a:pt x="4" y="28"/>
                    </a:cubicBezTo>
                    <a:cubicBezTo>
                      <a:pt x="3" y="29"/>
                      <a:pt x="1" y="30"/>
                      <a:pt x="0" y="31"/>
                    </a:cubicBezTo>
                    <a:cubicBezTo>
                      <a:pt x="8" y="26"/>
                      <a:pt x="15" y="21"/>
                      <a:pt x="21" y="18"/>
                    </a:cubicBezTo>
                    <a:cubicBezTo>
                      <a:pt x="32" y="14"/>
                      <a:pt x="37" y="12"/>
                      <a:pt x="48" y="9"/>
                    </a:cubicBezTo>
                    <a:close/>
                  </a:path>
                </a:pathLst>
              </a:custGeom>
              <a:solidFill>
                <a:srgbClr val="9CB5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7" name="Freeform 1144">
                <a:extLst>
                  <a:ext uri="{FF2B5EF4-FFF2-40B4-BE49-F238E27FC236}">
                    <a16:creationId xmlns:a16="http://schemas.microsoft.com/office/drawing/2014/main" id="{F8373332-8AE1-45CF-8840-E7645535C818}"/>
                  </a:ext>
                </a:extLst>
              </p:cNvPr>
              <p:cNvSpPr>
                <a:spLocks/>
              </p:cNvSpPr>
              <p:nvPr/>
            </p:nvSpPr>
            <p:spPr bwMode="auto">
              <a:xfrm>
                <a:off x="977" y="400"/>
                <a:ext cx="226" cy="58"/>
              </a:xfrm>
              <a:custGeom>
                <a:avLst/>
                <a:gdLst>
                  <a:gd name="T0" fmla="*/ 95 w 95"/>
                  <a:gd name="T1" fmla="*/ 0 h 24"/>
                  <a:gd name="T2" fmla="*/ 77 w 95"/>
                  <a:gd name="T3" fmla="*/ 13 h 24"/>
                  <a:gd name="T4" fmla="*/ 52 w 95"/>
                  <a:gd name="T5" fmla="*/ 14 h 24"/>
                  <a:gd name="T6" fmla="*/ 27 w 95"/>
                  <a:gd name="T7" fmla="*/ 18 h 24"/>
                  <a:gd name="T8" fmla="*/ 0 w 95"/>
                  <a:gd name="T9" fmla="*/ 24 h 24"/>
                  <a:gd name="T10" fmla="*/ 3 w 95"/>
                  <a:gd name="T11" fmla="*/ 24 h 24"/>
                  <a:gd name="T12" fmla="*/ 20 w 95"/>
                  <a:gd name="T13" fmla="*/ 23 h 24"/>
                  <a:gd name="T14" fmla="*/ 36 w 95"/>
                  <a:gd name="T15" fmla="*/ 23 h 24"/>
                  <a:gd name="T16" fmla="*/ 95 w 95"/>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4">
                    <a:moveTo>
                      <a:pt x="95" y="0"/>
                    </a:moveTo>
                    <a:cubicBezTo>
                      <a:pt x="89" y="6"/>
                      <a:pt x="85" y="10"/>
                      <a:pt x="77" y="13"/>
                    </a:cubicBezTo>
                    <a:cubicBezTo>
                      <a:pt x="70" y="15"/>
                      <a:pt x="60" y="13"/>
                      <a:pt x="52" y="14"/>
                    </a:cubicBezTo>
                    <a:cubicBezTo>
                      <a:pt x="43" y="16"/>
                      <a:pt x="37" y="18"/>
                      <a:pt x="27" y="18"/>
                    </a:cubicBezTo>
                    <a:cubicBezTo>
                      <a:pt x="19" y="18"/>
                      <a:pt x="8" y="21"/>
                      <a:pt x="0" y="24"/>
                    </a:cubicBezTo>
                    <a:cubicBezTo>
                      <a:pt x="1" y="24"/>
                      <a:pt x="2" y="24"/>
                      <a:pt x="3" y="24"/>
                    </a:cubicBezTo>
                    <a:cubicBezTo>
                      <a:pt x="9" y="23"/>
                      <a:pt x="14" y="23"/>
                      <a:pt x="20" y="23"/>
                    </a:cubicBezTo>
                    <a:cubicBezTo>
                      <a:pt x="25" y="23"/>
                      <a:pt x="31" y="23"/>
                      <a:pt x="36" y="23"/>
                    </a:cubicBezTo>
                    <a:cubicBezTo>
                      <a:pt x="61" y="21"/>
                      <a:pt x="88" y="15"/>
                      <a:pt x="95" y="0"/>
                    </a:cubicBezTo>
                    <a:close/>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8" name="Freeform 1145">
                <a:extLst>
                  <a:ext uri="{FF2B5EF4-FFF2-40B4-BE49-F238E27FC236}">
                    <a16:creationId xmlns:a16="http://schemas.microsoft.com/office/drawing/2014/main" id="{46FCA78B-4CAA-4C46-A7FD-96CFE98A8F64}"/>
                  </a:ext>
                </a:extLst>
              </p:cNvPr>
              <p:cNvSpPr>
                <a:spLocks/>
              </p:cNvSpPr>
              <p:nvPr/>
            </p:nvSpPr>
            <p:spPr bwMode="auto">
              <a:xfrm>
                <a:off x="986" y="441"/>
                <a:ext cx="153" cy="17"/>
              </a:xfrm>
              <a:custGeom>
                <a:avLst/>
                <a:gdLst>
                  <a:gd name="T0" fmla="*/ 64 w 64"/>
                  <a:gd name="T1" fmla="*/ 0 h 7"/>
                  <a:gd name="T2" fmla="*/ 0 w 64"/>
                  <a:gd name="T3" fmla="*/ 6 h 7"/>
                  <a:gd name="T4" fmla="*/ 14 w 64"/>
                  <a:gd name="T5" fmla="*/ 7 h 7"/>
                  <a:gd name="T6" fmla="*/ 23 w 64"/>
                  <a:gd name="T7" fmla="*/ 6 h 7"/>
                  <a:gd name="T8" fmla="*/ 28 w 64"/>
                  <a:gd name="T9" fmla="*/ 6 h 7"/>
                  <a:gd name="T10" fmla="*/ 47 w 64"/>
                  <a:gd name="T11" fmla="*/ 3 h 7"/>
                  <a:gd name="T12" fmla="*/ 56 w 64"/>
                  <a:gd name="T13" fmla="*/ 3 h 7"/>
                  <a:gd name="T14" fmla="*/ 64 w 6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7">
                    <a:moveTo>
                      <a:pt x="64" y="0"/>
                    </a:moveTo>
                    <a:cubicBezTo>
                      <a:pt x="45" y="5"/>
                      <a:pt x="20" y="1"/>
                      <a:pt x="0" y="6"/>
                    </a:cubicBezTo>
                    <a:cubicBezTo>
                      <a:pt x="4" y="5"/>
                      <a:pt x="10" y="7"/>
                      <a:pt x="14" y="7"/>
                    </a:cubicBezTo>
                    <a:cubicBezTo>
                      <a:pt x="17" y="7"/>
                      <a:pt x="20" y="6"/>
                      <a:pt x="23" y="6"/>
                    </a:cubicBezTo>
                    <a:cubicBezTo>
                      <a:pt x="24" y="6"/>
                      <a:pt x="26" y="6"/>
                      <a:pt x="28" y="6"/>
                    </a:cubicBezTo>
                    <a:cubicBezTo>
                      <a:pt x="34" y="6"/>
                      <a:pt x="41" y="5"/>
                      <a:pt x="47" y="3"/>
                    </a:cubicBezTo>
                    <a:cubicBezTo>
                      <a:pt x="50" y="2"/>
                      <a:pt x="53" y="4"/>
                      <a:pt x="56" y="3"/>
                    </a:cubicBezTo>
                    <a:cubicBezTo>
                      <a:pt x="57" y="2"/>
                      <a:pt x="62" y="1"/>
                      <a:pt x="64" y="0"/>
                    </a:cubicBezTo>
                    <a:close/>
                  </a:path>
                </a:pathLst>
              </a:custGeom>
              <a:solidFill>
                <a:srgbClr val="6C8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9" name="Freeform 1146">
                <a:extLst>
                  <a:ext uri="{FF2B5EF4-FFF2-40B4-BE49-F238E27FC236}">
                    <a16:creationId xmlns:a16="http://schemas.microsoft.com/office/drawing/2014/main" id="{FFD77FA6-F8E9-4C2E-BC8F-AE7C9066B37A}"/>
                  </a:ext>
                </a:extLst>
              </p:cNvPr>
              <p:cNvSpPr>
                <a:spLocks/>
              </p:cNvSpPr>
              <p:nvPr/>
            </p:nvSpPr>
            <p:spPr bwMode="auto">
              <a:xfrm>
                <a:off x="896" y="527"/>
                <a:ext cx="271" cy="55"/>
              </a:xfrm>
              <a:custGeom>
                <a:avLst/>
                <a:gdLst>
                  <a:gd name="T0" fmla="*/ 101 w 114"/>
                  <a:gd name="T1" fmla="*/ 7 h 23"/>
                  <a:gd name="T2" fmla="*/ 49 w 114"/>
                  <a:gd name="T3" fmla="*/ 8 h 23"/>
                  <a:gd name="T4" fmla="*/ 19 w 114"/>
                  <a:gd name="T5" fmla="*/ 13 h 23"/>
                  <a:gd name="T6" fmla="*/ 0 w 114"/>
                  <a:gd name="T7" fmla="*/ 19 h 23"/>
                  <a:gd name="T8" fmla="*/ 20 w 114"/>
                  <a:gd name="T9" fmla="*/ 18 h 23"/>
                  <a:gd name="T10" fmla="*/ 102 w 114"/>
                  <a:gd name="T11" fmla="*/ 22 h 23"/>
                  <a:gd name="T12" fmla="*/ 113 w 114"/>
                  <a:gd name="T13" fmla="*/ 21 h 23"/>
                  <a:gd name="T14" fmla="*/ 110 w 114"/>
                  <a:gd name="T15" fmla="*/ 11 h 23"/>
                  <a:gd name="T16" fmla="*/ 101 w 114"/>
                  <a:gd name="T1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3">
                    <a:moveTo>
                      <a:pt x="101" y="7"/>
                    </a:moveTo>
                    <a:cubicBezTo>
                      <a:pt x="82" y="0"/>
                      <a:pt x="70" y="4"/>
                      <a:pt x="49" y="8"/>
                    </a:cubicBezTo>
                    <a:cubicBezTo>
                      <a:pt x="39" y="9"/>
                      <a:pt x="29" y="10"/>
                      <a:pt x="19" y="13"/>
                    </a:cubicBezTo>
                    <a:cubicBezTo>
                      <a:pt x="13" y="15"/>
                      <a:pt x="6" y="17"/>
                      <a:pt x="0" y="19"/>
                    </a:cubicBezTo>
                    <a:cubicBezTo>
                      <a:pt x="7" y="20"/>
                      <a:pt x="13" y="18"/>
                      <a:pt x="20" y="18"/>
                    </a:cubicBezTo>
                    <a:cubicBezTo>
                      <a:pt x="51" y="15"/>
                      <a:pt x="71" y="23"/>
                      <a:pt x="102" y="22"/>
                    </a:cubicBezTo>
                    <a:cubicBezTo>
                      <a:pt x="106" y="22"/>
                      <a:pt x="110" y="22"/>
                      <a:pt x="113" y="21"/>
                    </a:cubicBezTo>
                    <a:cubicBezTo>
                      <a:pt x="114" y="17"/>
                      <a:pt x="112" y="14"/>
                      <a:pt x="110" y="11"/>
                    </a:cubicBezTo>
                    <a:cubicBezTo>
                      <a:pt x="107" y="9"/>
                      <a:pt x="104" y="8"/>
                      <a:pt x="101" y="7"/>
                    </a:cubicBezTo>
                    <a:close/>
                  </a:path>
                </a:pathLst>
              </a:custGeom>
              <a:solidFill>
                <a:srgbClr val="8FA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0" name="Freeform 1147">
                <a:extLst>
                  <a:ext uri="{FF2B5EF4-FFF2-40B4-BE49-F238E27FC236}">
                    <a16:creationId xmlns:a16="http://schemas.microsoft.com/office/drawing/2014/main" id="{8BD94087-6C17-4EE2-BFAC-04FE019A3EC3}"/>
                  </a:ext>
                </a:extLst>
              </p:cNvPr>
              <p:cNvSpPr>
                <a:spLocks/>
              </p:cNvSpPr>
              <p:nvPr/>
            </p:nvSpPr>
            <p:spPr bwMode="auto">
              <a:xfrm>
                <a:off x="1019" y="529"/>
                <a:ext cx="146" cy="39"/>
              </a:xfrm>
              <a:custGeom>
                <a:avLst/>
                <a:gdLst>
                  <a:gd name="T0" fmla="*/ 39 w 61"/>
                  <a:gd name="T1" fmla="*/ 9 h 16"/>
                  <a:gd name="T2" fmla="*/ 61 w 61"/>
                  <a:gd name="T3" fmla="*/ 16 h 16"/>
                  <a:gd name="T4" fmla="*/ 58 w 61"/>
                  <a:gd name="T5" fmla="*/ 10 h 16"/>
                  <a:gd name="T6" fmla="*/ 49 w 61"/>
                  <a:gd name="T7" fmla="*/ 6 h 16"/>
                  <a:gd name="T8" fmla="*/ 0 w 61"/>
                  <a:gd name="T9" fmla="*/ 6 h 16"/>
                  <a:gd name="T10" fmla="*/ 16 w 61"/>
                  <a:gd name="T11" fmla="*/ 7 h 16"/>
                  <a:gd name="T12" fmla="*/ 39 w 61"/>
                  <a:gd name="T13" fmla="*/ 9 h 16"/>
                </a:gdLst>
                <a:ahLst/>
                <a:cxnLst>
                  <a:cxn ang="0">
                    <a:pos x="T0" y="T1"/>
                  </a:cxn>
                  <a:cxn ang="0">
                    <a:pos x="T2" y="T3"/>
                  </a:cxn>
                  <a:cxn ang="0">
                    <a:pos x="T4" y="T5"/>
                  </a:cxn>
                  <a:cxn ang="0">
                    <a:pos x="T6" y="T7"/>
                  </a:cxn>
                  <a:cxn ang="0">
                    <a:pos x="T8" y="T9"/>
                  </a:cxn>
                  <a:cxn ang="0">
                    <a:pos x="T10" y="T11"/>
                  </a:cxn>
                  <a:cxn ang="0">
                    <a:pos x="T12" y="T13"/>
                  </a:cxn>
                </a:cxnLst>
                <a:rect l="0" t="0" r="r" b="b"/>
                <a:pathLst>
                  <a:path w="61" h="16">
                    <a:moveTo>
                      <a:pt x="39" y="9"/>
                    </a:moveTo>
                    <a:cubicBezTo>
                      <a:pt x="50" y="10"/>
                      <a:pt x="52" y="10"/>
                      <a:pt x="61" y="16"/>
                    </a:cubicBezTo>
                    <a:cubicBezTo>
                      <a:pt x="61" y="14"/>
                      <a:pt x="60" y="12"/>
                      <a:pt x="58" y="10"/>
                    </a:cubicBezTo>
                    <a:cubicBezTo>
                      <a:pt x="55" y="8"/>
                      <a:pt x="52" y="7"/>
                      <a:pt x="49" y="6"/>
                    </a:cubicBezTo>
                    <a:cubicBezTo>
                      <a:pt x="30" y="0"/>
                      <a:pt x="19" y="3"/>
                      <a:pt x="0" y="6"/>
                    </a:cubicBezTo>
                    <a:cubicBezTo>
                      <a:pt x="5" y="6"/>
                      <a:pt x="10" y="6"/>
                      <a:pt x="16" y="7"/>
                    </a:cubicBezTo>
                    <a:cubicBezTo>
                      <a:pt x="24" y="7"/>
                      <a:pt x="31" y="8"/>
                      <a:pt x="39" y="9"/>
                    </a:cubicBezTo>
                    <a:close/>
                  </a:path>
                </a:pathLst>
              </a:custGeom>
              <a:solidFill>
                <a:srgbClr val="9CB5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935" name="Group 1349">
              <a:extLst>
                <a:ext uri="{FF2B5EF4-FFF2-40B4-BE49-F238E27FC236}">
                  <a16:creationId xmlns:a16="http://schemas.microsoft.com/office/drawing/2014/main" id="{1F787061-44E0-47FE-8BA0-0FF97B28CA61}"/>
                </a:ext>
              </a:extLst>
            </p:cNvPr>
            <p:cNvGrpSpPr>
              <a:grpSpLocks/>
            </p:cNvGrpSpPr>
            <p:nvPr/>
          </p:nvGrpSpPr>
          <p:grpSpPr bwMode="auto">
            <a:xfrm>
              <a:off x="4" y="1"/>
              <a:ext cx="1163" cy="779"/>
              <a:chOff x="4" y="1"/>
              <a:chExt cx="1163" cy="779"/>
            </a:xfrm>
          </p:grpSpPr>
          <p:sp>
            <p:nvSpPr>
              <p:cNvPr id="3061" name="Freeform 1149">
                <a:extLst>
                  <a:ext uri="{FF2B5EF4-FFF2-40B4-BE49-F238E27FC236}">
                    <a16:creationId xmlns:a16="http://schemas.microsoft.com/office/drawing/2014/main" id="{412B1DFA-E390-44FA-A4D5-1442D17199BA}"/>
                  </a:ext>
                </a:extLst>
              </p:cNvPr>
              <p:cNvSpPr>
                <a:spLocks/>
              </p:cNvSpPr>
              <p:nvPr/>
            </p:nvSpPr>
            <p:spPr bwMode="auto">
              <a:xfrm>
                <a:off x="898" y="544"/>
                <a:ext cx="267" cy="38"/>
              </a:xfrm>
              <a:custGeom>
                <a:avLst/>
                <a:gdLst>
                  <a:gd name="T0" fmla="*/ 112 w 112"/>
                  <a:gd name="T1" fmla="*/ 14 h 16"/>
                  <a:gd name="T2" fmla="*/ 112 w 112"/>
                  <a:gd name="T3" fmla="*/ 12 h 16"/>
                  <a:gd name="T4" fmla="*/ 106 w 112"/>
                  <a:gd name="T5" fmla="*/ 9 h 16"/>
                  <a:gd name="T6" fmla="*/ 32 w 112"/>
                  <a:gd name="T7" fmla="*/ 6 h 16"/>
                  <a:gd name="T8" fmla="*/ 0 w 112"/>
                  <a:gd name="T9" fmla="*/ 12 h 16"/>
                  <a:gd name="T10" fmla="*/ 19 w 112"/>
                  <a:gd name="T11" fmla="*/ 11 h 16"/>
                  <a:gd name="T12" fmla="*/ 101 w 112"/>
                  <a:gd name="T13" fmla="*/ 15 h 16"/>
                  <a:gd name="T14" fmla="*/ 112 w 112"/>
                  <a:gd name="T15" fmla="*/ 14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6">
                    <a:moveTo>
                      <a:pt x="112" y="14"/>
                    </a:moveTo>
                    <a:cubicBezTo>
                      <a:pt x="112" y="13"/>
                      <a:pt x="112" y="13"/>
                      <a:pt x="112" y="12"/>
                    </a:cubicBezTo>
                    <a:cubicBezTo>
                      <a:pt x="110" y="11"/>
                      <a:pt x="108" y="10"/>
                      <a:pt x="106" y="9"/>
                    </a:cubicBezTo>
                    <a:cubicBezTo>
                      <a:pt x="81" y="0"/>
                      <a:pt x="59" y="3"/>
                      <a:pt x="32" y="6"/>
                    </a:cubicBezTo>
                    <a:cubicBezTo>
                      <a:pt x="26" y="7"/>
                      <a:pt x="7" y="11"/>
                      <a:pt x="0" y="12"/>
                    </a:cubicBezTo>
                    <a:cubicBezTo>
                      <a:pt x="1" y="12"/>
                      <a:pt x="19" y="11"/>
                      <a:pt x="19" y="11"/>
                    </a:cubicBezTo>
                    <a:cubicBezTo>
                      <a:pt x="50" y="8"/>
                      <a:pt x="70" y="16"/>
                      <a:pt x="101" y="15"/>
                    </a:cubicBezTo>
                    <a:cubicBezTo>
                      <a:pt x="105" y="15"/>
                      <a:pt x="109" y="15"/>
                      <a:pt x="112" y="14"/>
                    </a:cubicBezTo>
                    <a:close/>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2" name="Freeform 1150">
                <a:extLst>
                  <a:ext uri="{FF2B5EF4-FFF2-40B4-BE49-F238E27FC236}">
                    <a16:creationId xmlns:a16="http://schemas.microsoft.com/office/drawing/2014/main" id="{3B953E38-A8B5-40D1-9820-732AB75B3F15}"/>
                  </a:ext>
                </a:extLst>
              </p:cNvPr>
              <p:cNvSpPr>
                <a:spLocks/>
              </p:cNvSpPr>
              <p:nvPr/>
            </p:nvSpPr>
            <p:spPr bwMode="auto">
              <a:xfrm>
                <a:off x="898" y="560"/>
                <a:ext cx="62" cy="12"/>
              </a:xfrm>
              <a:custGeom>
                <a:avLst/>
                <a:gdLst>
                  <a:gd name="T0" fmla="*/ 0 w 26"/>
                  <a:gd name="T1" fmla="*/ 5 h 5"/>
                  <a:gd name="T2" fmla="*/ 1 w 26"/>
                  <a:gd name="T3" fmla="*/ 5 h 5"/>
                  <a:gd name="T4" fmla="*/ 21 w 26"/>
                  <a:gd name="T5" fmla="*/ 1 h 5"/>
                  <a:gd name="T6" fmla="*/ 26 w 26"/>
                  <a:gd name="T7" fmla="*/ 0 h 5"/>
                  <a:gd name="T8" fmla="*/ 0 w 26"/>
                  <a:gd name="T9" fmla="*/ 5 h 5"/>
                </a:gdLst>
                <a:ahLst/>
                <a:cxnLst>
                  <a:cxn ang="0">
                    <a:pos x="T0" y="T1"/>
                  </a:cxn>
                  <a:cxn ang="0">
                    <a:pos x="T2" y="T3"/>
                  </a:cxn>
                  <a:cxn ang="0">
                    <a:pos x="T4" y="T5"/>
                  </a:cxn>
                  <a:cxn ang="0">
                    <a:pos x="T6" y="T7"/>
                  </a:cxn>
                  <a:cxn ang="0">
                    <a:pos x="T8" y="T9"/>
                  </a:cxn>
                </a:cxnLst>
                <a:rect l="0" t="0" r="r" b="b"/>
                <a:pathLst>
                  <a:path w="26" h="5">
                    <a:moveTo>
                      <a:pt x="0" y="5"/>
                    </a:moveTo>
                    <a:cubicBezTo>
                      <a:pt x="1" y="5"/>
                      <a:pt x="1" y="5"/>
                      <a:pt x="1" y="5"/>
                    </a:cubicBezTo>
                    <a:cubicBezTo>
                      <a:pt x="8" y="4"/>
                      <a:pt x="14" y="2"/>
                      <a:pt x="21" y="1"/>
                    </a:cubicBezTo>
                    <a:cubicBezTo>
                      <a:pt x="23" y="0"/>
                      <a:pt x="24" y="0"/>
                      <a:pt x="26" y="0"/>
                    </a:cubicBezTo>
                    <a:cubicBezTo>
                      <a:pt x="17" y="1"/>
                      <a:pt x="9" y="3"/>
                      <a:pt x="0" y="5"/>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3" name="Freeform 1151">
                <a:extLst>
                  <a:ext uri="{FF2B5EF4-FFF2-40B4-BE49-F238E27FC236}">
                    <a16:creationId xmlns:a16="http://schemas.microsoft.com/office/drawing/2014/main" id="{E9B6F799-CAF0-4559-BF77-E4FE9E6720E0}"/>
                  </a:ext>
                </a:extLst>
              </p:cNvPr>
              <p:cNvSpPr>
                <a:spLocks/>
              </p:cNvSpPr>
              <p:nvPr/>
            </p:nvSpPr>
            <p:spPr bwMode="auto">
              <a:xfrm>
                <a:off x="996" y="548"/>
                <a:ext cx="171" cy="24"/>
              </a:xfrm>
              <a:custGeom>
                <a:avLst/>
                <a:gdLst>
                  <a:gd name="T0" fmla="*/ 71 w 72"/>
                  <a:gd name="T1" fmla="*/ 9 h 10"/>
                  <a:gd name="T2" fmla="*/ 71 w 72"/>
                  <a:gd name="T3" fmla="*/ 9 h 10"/>
                  <a:gd name="T4" fmla="*/ 0 w 72"/>
                  <a:gd name="T5" fmla="*/ 3 h 10"/>
                  <a:gd name="T6" fmla="*/ 7 w 72"/>
                  <a:gd name="T7" fmla="*/ 3 h 10"/>
                  <a:gd name="T8" fmla="*/ 71 w 72"/>
                  <a:gd name="T9" fmla="*/ 9 h 10"/>
                </a:gdLst>
                <a:ahLst/>
                <a:cxnLst>
                  <a:cxn ang="0">
                    <a:pos x="T0" y="T1"/>
                  </a:cxn>
                  <a:cxn ang="0">
                    <a:pos x="T2" y="T3"/>
                  </a:cxn>
                  <a:cxn ang="0">
                    <a:pos x="T4" y="T5"/>
                  </a:cxn>
                  <a:cxn ang="0">
                    <a:pos x="T6" y="T7"/>
                  </a:cxn>
                  <a:cxn ang="0">
                    <a:pos x="T8" y="T9"/>
                  </a:cxn>
                </a:cxnLst>
                <a:rect l="0" t="0" r="r" b="b"/>
                <a:pathLst>
                  <a:path w="72" h="10">
                    <a:moveTo>
                      <a:pt x="71" y="9"/>
                    </a:moveTo>
                    <a:cubicBezTo>
                      <a:pt x="71" y="9"/>
                      <a:pt x="72" y="10"/>
                      <a:pt x="71" y="9"/>
                    </a:cubicBezTo>
                    <a:cubicBezTo>
                      <a:pt x="45" y="0"/>
                      <a:pt x="27" y="1"/>
                      <a:pt x="0" y="3"/>
                    </a:cubicBezTo>
                    <a:cubicBezTo>
                      <a:pt x="3" y="3"/>
                      <a:pt x="5" y="3"/>
                      <a:pt x="7" y="3"/>
                    </a:cubicBezTo>
                    <a:cubicBezTo>
                      <a:pt x="32" y="3"/>
                      <a:pt x="47" y="4"/>
                      <a:pt x="71" y="9"/>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4" name="Freeform 1152">
                <a:extLst>
                  <a:ext uri="{FF2B5EF4-FFF2-40B4-BE49-F238E27FC236}">
                    <a16:creationId xmlns:a16="http://schemas.microsoft.com/office/drawing/2014/main" id="{B49A5FD9-C32D-471B-9C1E-6B17FA8374A3}"/>
                  </a:ext>
                </a:extLst>
              </p:cNvPr>
              <p:cNvSpPr>
                <a:spLocks/>
              </p:cNvSpPr>
              <p:nvPr/>
            </p:nvSpPr>
            <p:spPr bwMode="auto">
              <a:xfrm>
                <a:off x="960" y="556"/>
                <a:ext cx="36" cy="4"/>
              </a:xfrm>
              <a:custGeom>
                <a:avLst/>
                <a:gdLst>
                  <a:gd name="T0" fmla="*/ 10 w 15"/>
                  <a:gd name="T1" fmla="*/ 1 h 2"/>
                  <a:gd name="T2" fmla="*/ 0 w 15"/>
                  <a:gd name="T3" fmla="*/ 2 h 2"/>
                  <a:gd name="T4" fmla="*/ 15 w 15"/>
                  <a:gd name="T5" fmla="*/ 0 h 2"/>
                  <a:gd name="T6" fmla="*/ 10 w 15"/>
                  <a:gd name="T7" fmla="*/ 1 h 2"/>
                </a:gdLst>
                <a:ahLst/>
                <a:cxnLst>
                  <a:cxn ang="0">
                    <a:pos x="T0" y="T1"/>
                  </a:cxn>
                  <a:cxn ang="0">
                    <a:pos x="T2" y="T3"/>
                  </a:cxn>
                  <a:cxn ang="0">
                    <a:pos x="T4" y="T5"/>
                  </a:cxn>
                  <a:cxn ang="0">
                    <a:pos x="T6" y="T7"/>
                  </a:cxn>
                </a:cxnLst>
                <a:rect l="0" t="0" r="r" b="b"/>
                <a:pathLst>
                  <a:path w="15" h="2">
                    <a:moveTo>
                      <a:pt x="10" y="1"/>
                    </a:moveTo>
                    <a:cubicBezTo>
                      <a:pt x="7" y="1"/>
                      <a:pt x="3" y="1"/>
                      <a:pt x="0" y="2"/>
                    </a:cubicBezTo>
                    <a:cubicBezTo>
                      <a:pt x="5" y="1"/>
                      <a:pt x="10" y="1"/>
                      <a:pt x="15" y="0"/>
                    </a:cubicBezTo>
                    <a:cubicBezTo>
                      <a:pt x="14" y="0"/>
                      <a:pt x="12" y="0"/>
                      <a:pt x="10" y="1"/>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5" name="Freeform 1153">
                <a:extLst>
                  <a:ext uri="{FF2B5EF4-FFF2-40B4-BE49-F238E27FC236}">
                    <a16:creationId xmlns:a16="http://schemas.microsoft.com/office/drawing/2014/main" id="{D62D402B-DDA2-4AA9-94B5-89DCCD225CC4}"/>
                  </a:ext>
                </a:extLst>
              </p:cNvPr>
              <p:cNvSpPr>
                <a:spLocks/>
              </p:cNvSpPr>
              <p:nvPr/>
            </p:nvSpPr>
            <p:spPr bwMode="auto">
              <a:xfrm>
                <a:off x="936" y="560"/>
                <a:ext cx="191" cy="22"/>
              </a:xfrm>
              <a:custGeom>
                <a:avLst/>
                <a:gdLst>
                  <a:gd name="T0" fmla="*/ 26 w 80"/>
                  <a:gd name="T1" fmla="*/ 1 h 9"/>
                  <a:gd name="T2" fmla="*/ 0 w 80"/>
                  <a:gd name="T3" fmla="*/ 4 h 9"/>
                  <a:gd name="T4" fmla="*/ 32 w 80"/>
                  <a:gd name="T5" fmla="*/ 7 h 9"/>
                  <a:gd name="T6" fmla="*/ 39 w 80"/>
                  <a:gd name="T7" fmla="*/ 8 h 9"/>
                  <a:gd name="T8" fmla="*/ 63 w 80"/>
                  <a:gd name="T9" fmla="*/ 8 h 9"/>
                  <a:gd name="T10" fmla="*/ 80 w 80"/>
                  <a:gd name="T11" fmla="*/ 4 h 9"/>
                  <a:gd name="T12" fmla="*/ 69 w 80"/>
                  <a:gd name="T13" fmla="*/ 2 h 9"/>
                  <a:gd name="T14" fmla="*/ 61 w 80"/>
                  <a:gd name="T15" fmla="*/ 1 h 9"/>
                  <a:gd name="T16" fmla="*/ 26 w 80"/>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9">
                    <a:moveTo>
                      <a:pt x="26" y="1"/>
                    </a:moveTo>
                    <a:cubicBezTo>
                      <a:pt x="24" y="1"/>
                      <a:pt x="2" y="3"/>
                      <a:pt x="0" y="4"/>
                    </a:cubicBezTo>
                    <a:cubicBezTo>
                      <a:pt x="4" y="4"/>
                      <a:pt x="28" y="7"/>
                      <a:pt x="32" y="7"/>
                    </a:cubicBezTo>
                    <a:cubicBezTo>
                      <a:pt x="34" y="7"/>
                      <a:pt x="37" y="8"/>
                      <a:pt x="39" y="8"/>
                    </a:cubicBezTo>
                    <a:cubicBezTo>
                      <a:pt x="48" y="9"/>
                      <a:pt x="55" y="9"/>
                      <a:pt x="63" y="8"/>
                    </a:cubicBezTo>
                    <a:cubicBezTo>
                      <a:pt x="72" y="8"/>
                      <a:pt x="71" y="5"/>
                      <a:pt x="80" y="4"/>
                    </a:cubicBezTo>
                    <a:cubicBezTo>
                      <a:pt x="73" y="2"/>
                      <a:pt x="76" y="3"/>
                      <a:pt x="69" y="2"/>
                    </a:cubicBezTo>
                    <a:cubicBezTo>
                      <a:pt x="67" y="1"/>
                      <a:pt x="64" y="1"/>
                      <a:pt x="61" y="1"/>
                    </a:cubicBezTo>
                    <a:cubicBezTo>
                      <a:pt x="54" y="0"/>
                      <a:pt x="30" y="0"/>
                      <a:pt x="26" y="1"/>
                    </a:cubicBezTo>
                    <a:close/>
                  </a:path>
                </a:pathLst>
              </a:custGeom>
              <a:solidFill>
                <a:srgbClr val="6C8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6" name="Freeform 1154">
                <a:extLst>
                  <a:ext uri="{FF2B5EF4-FFF2-40B4-BE49-F238E27FC236}">
                    <a16:creationId xmlns:a16="http://schemas.microsoft.com/office/drawing/2014/main" id="{26917F87-A005-4F99-AD09-C60AA8D6DB7C}"/>
                  </a:ext>
                </a:extLst>
              </p:cNvPr>
              <p:cNvSpPr>
                <a:spLocks/>
              </p:cNvSpPr>
              <p:nvPr/>
            </p:nvSpPr>
            <p:spPr bwMode="auto">
              <a:xfrm>
                <a:off x="965" y="563"/>
                <a:ext cx="138" cy="17"/>
              </a:xfrm>
              <a:custGeom>
                <a:avLst/>
                <a:gdLst>
                  <a:gd name="T0" fmla="*/ 58 w 58"/>
                  <a:gd name="T1" fmla="*/ 1 h 7"/>
                  <a:gd name="T2" fmla="*/ 0 w 58"/>
                  <a:gd name="T3" fmla="*/ 3 h 7"/>
                  <a:gd name="T4" fmla="*/ 25 w 58"/>
                  <a:gd name="T5" fmla="*/ 4 h 7"/>
                  <a:gd name="T6" fmla="*/ 48 w 58"/>
                  <a:gd name="T7" fmla="*/ 7 h 7"/>
                  <a:gd name="T8" fmla="*/ 58 w 58"/>
                  <a:gd name="T9" fmla="*/ 1 h 7"/>
                </a:gdLst>
                <a:ahLst/>
                <a:cxnLst>
                  <a:cxn ang="0">
                    <a:pos x="T0" y="T1"/>
                  </a:cxn>
                  <a:cxn ang="0">
                    <a:pos x="T2" y="T3"/>
                  </a:cxn>
                  <a:cxn ang="0">
                    <a:pos x="T4" y="T5"/>
                  </a:cxn>
                  <a:cxn ang="0">
                    <a:pos x="T6" y="T7"/>
                  </a:cxn>
                  <a:cxn ang="0">
                    <a:pos x="T8" y="T9"/>
                  </a:cxn>
                </a:cxnLst>
                <a:rect l="0" t="0" r="r" b="b"/>
                <a:pathLst>
                  <a:path w="58" h="7">
                    <a:moveTo>
                      <a:pt x="58" y="1"/>
                    </a:moveTo>
                    <a:cubicBezTo>
                      <a:pt x="46" y="0"/>
                      <a:pt x="12" y="0"/>
                      <a:pt x="0" y="3"/>
                    </a:cubicBezTo>
                    <a:cubicBezTo>
                      <a:pt x="1" y="3"/>
                      <a:pt x="24" y="4"/>
                      <a:pt x="25" y="4"/>
                    </a:cubicBezTo>
                    <a:cubicBezTo>
                      <a:pt x="35" y="6"/>
                      <a:pt x="40" y="6"/>
                      <a:pt x="48" y="7"/>
                    </a:cubicBezTo>
                    <a:cubicBezTo>
                      <a:pt x="51" y="6"/>
                      <a:pt x="55" y="3"/>
                      <a:pt x="58" y="1"/>
                    </a:cubicBezTo>
                    <a:close/>
                  </a:path>
                </a:pathLst>
              </a:custGeom>
              <a:solidFill>
                <a:srgbClr val="647F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7" name="Freeform 1155">
                <a:extLst>
                  <a:ext uri="{FF2B5EF4-FFF2-40B4-BE49-F238E27FC236}">
                    <a16:creationId xmlns:a16="http://schemas.microsoft.com/office/drawing/2014/main" id="{BC25CE41-3EEA-46EA-BC1F-F4C220CB66D9}"/>
                  </a:ext>
                </a:extLst>
              </p:cNvPr>
              <p:cNvSpPr>
                <a:spLocks/>
              </p:cNvSpPr>
              <p:nvPr/>
            </p:nvSpPr>
            <p:spPr bwMode="auto">
              <a:xfrm>
                <a:off x="1055" y="536"/>
                <a:ext cx="98" cy="20"/>
              </a:xfrm>
              <a:custGeom>
                <a:avLst/>
                <a:gdLst>
                  <a:gd name="T0" fmla="*/ 41 w 41"/>
                  <a:gd name="T1" fmla="*/ 8 h 8"/>
                  <a:gd name="T2" fmla="*/ 0 w 41"/>
                  <a:gd name="T3" fmla="*/ 2 h 8"/>
                  <a:gd name="T4" fmla="*/ 29 w 41"/>
                  <a:gd name="T5" fmla="*/ 6 h 8"/>
                  <a:gd name="T6" fmla="*/ 41 w 41"/>
                  <a:gd name="T7" fmla="*/ 8 h 8"/>
                </a:gdLst>
                <a:ahLst/>
                <a:cxnLst>
                  <a:cxn ang="0">
                    <a:pos x="T0" y="T1"/>
                  </a:cxn>
                  <a:cxn ang="0">
                    <a:pos x="T2" y="T3"/>
                  </a:cxn>
                  <a:cxn ang="0">
                    <a:pos x="T4" y="T5"/>
                  </a:cxn>
                  <a:cxn ang="0">
                    <a:pos x="T6" y="T7"/>
                  </a:cxn>
                </a:cxnLst>
                <a:rect l="0" t="0" r="r" b="b"/>
                <a:pathLst>
                  <a:path w="41" h="8">
                    <a:moveTo>
                      <a:pt x="41" y="8"/>
                    </a:moveTo>
                    <a:cubicBezTo>
                      <a:pt x="27" y="1"/>
                      <a:pt x="10" y="0"/>
                      <a:pt x="0" y="2"/>
                    </a:cubicBezTo>
                    <a:cubicBezTo>
                      <a:pt x="7" y="2"/>
                      <a:pt x="23" y="4"/>
                      <a:pt x="29" y="6"/>
                    </a:cubicBezTo>
                    <a:cubicBezTo>
                      <a:pt x="36" y="7"/>
                      <a:pt x="34" y="7"/>
                      <a:pt x="41" y="8"/>
                    </a:cubicBezTo>
                    <a:close/>
                  </a:path>
                </a:pathLst>
              </a:custGeom>
              <a:solidFill>
                <a:srgbClr val="AEC1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8" name="Freeform 1156">
                <a:extLst>
                  <a:ext uri="{FF2B5EF4-FFF2-40B4-BE49-F238E27FC236}">
                    <a16:creationId xmlns:a16="http://schemas.microsoft.com/office/drawing/2014/main" id="{7ED613A4-D843-455C-BB51-868D587BA248}"/>
                  </a:ext>
                </a:extLst>
              </p:cNvPr>
              <p:cNvSpPr>
                <a:spLocks/>
              </p:cNvSpPr>
              <p:nvPr/>
            </p:nvSpPr>
            <p:spPr bwMode="auto">
              <a:xfrm>
                <a:off x="917" y="276"/>
                <a:ext cx="36" cy="29"/>
              </a:xfrm>
              <a:custGeom>
                <a:avLst/>
                <a:gdLst>
                  <a:gd name="T0" fmla="*/ 0 w 15"/>
                  <a:gd name="T1" fmla="*/ 1 h 12"/>
                  <a:gd name="T2" fmla="*/ 2 w 15"/>
                  <a:gd name="T3" fmla="*/ 1 h 12"/>
                  <a:gd name="T4" fmla="*/ 7 w 15"/>
                  <a:gd name="T5" fmla="*/ 0 h 12"/>
                  <a:gd name="T6" fmla="*/ 7 w 15"/>
                  <a:gd name="T7" fmla="*/ 0 h 12"/>
                  <a:gd name="T8" fmla="*/ 14 w 15"/>
                  <a:gd name="T9" fmla="*/ 5 h 12"/>
                  <a:gd name="T10" fmla="*/ 15 w 15"/>
                  <a:gd name="T11" fmla="*/ 6 h 12"/>
                  <a:gd name="T12" fmla="*/ 14 w 15"/>
                  <a:gd name="T13" fmla="*/ 10 h 12"/>
                  <a:gd name="T14" fmla="*/ 11 w 15"/>
                  <a:gd name="T15" fmla="*/ 12 h 12"/>
                  <a:gd name="T16" fmla="*/ 0 w 15"/>
                  <a:gd name="T1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2">
                    <a:moveTo>
                      <a:pt x="0" y="1"/>
                    </a:moveTo>
                    <a:cubicBezTo>
                      <a:pt x="0" y="1"/>
                      <a:pt x="1" y="1"/>
                      <a:pt x="2" y="1"/>
                    </a:cubicBezTo>
                    <a:cubicBezTo>
                      <a:pt x="3" y="0"/>
                      <a:pt x="7" y="0"/>
                      <a:pt x="7" y="0"/>
                    </a:cubicBezTo>
                    <a:cubicBezTo>
                      <a:pt x="7" y="0"/>
                      <a:pt x="7" y="0"/>
                      <a:pt x="7" y="0"/>
                    </a:cubicBezTo>
                    <a:cubicBezTo>
                      <a:pt x="9" y="0"/>
                      <a:pt x="14" y="4"/>
                      <a:pt x="14" y="5"/>
                    </a:cubicBezTo>
                    <a:cubicBezTo>
                      <a:pt x="14" y="5"/>
                      <a:pt x="14" y="6"/>
                      <a:pt x="15" y="6"/>
                    </a:cubicBezTo>
                    <a:cubicBezTo>
                      <a:pt x="15" y="7"/>
                      <a:pt x="15" y="9"/>
                      <a:pt x="14" y="10"/>
                    </a:cubicBezTo>
                    <a:cubicBezTo>
                      <a:pt x="13" y="11"/>
                      <a:pt x="12" y="12"/>
                      <a:pt x="11" y="12"/>
                    </a:cubicBezTo>
                    <a:cubicBezTo>
                      <a:pt x="0" y="1"/>
                      <a:pt x="0" y="1"/>
                      <a:pt x="0" y="1"/>
                    </a:cubicBezTo>
                  </a:path>
                </a:pathLst>
              </a:custGeom>
              <a:solidFill>
                <a:srgbClr val="1413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9" name="Freeform 1157">
                <a:extLst>
                  <a:ext uri="{FF2B5EF4-FFF2-40B4-BE49-F238E27FC236}">
                    <a16:creationId xmlns:a16="http://schemas.microsoft.com/office/drawing/2014/main" id="{810FF376-4D75-4E1D-A0C2-F0E822192FEA}"/>
                  </a:ext>
                </a:extLst>
              </p:cNvPr>
              <p:cNvSpPr>
                <a:spLocks/>
              </p:cNvSpPr>
              <p:nvPr/>
            </p:nvSpPr>
            <p:spPr bwMode="auto">
              <a:xfrm>
                <a:off x="867" y="274"/>
                <a:ext cx="110" cy="136"/>
              </a:xfrm>
              <a:custGeom>
                <a:avLst/>
                <a:gdLst>
                  <a:gd name="T0" fmla="*/ 43 w 46"/>
                  <a:gd name="T1" fmla="*/ 32 h 57"/>
                  <a:gd name="T2" fmla="*/ 18 w 46"/>
                  <a:gd name="T3" fmla="*/ 53 h 57"/>
                  <a:gd name="T4" fmla="*/ 3 w 46"/>
                  <a:gd name="T5" fmla="*/ 24 h 57"/>
                  <a:gd name="T6" fmla="*/ 28 w 46"/>
                  <a:gd name="T7" fmla="*/ 2 h 57"/>
                  <a:gd name="T8" fmla="*/ 43 w 46"/>
                  <a:gd name="T9" fmla="*/ 32 h 57"/>
                </a:gdLst>
                <a:ahLst/>
                <a:cxnLst>
                  <a:cxn ang="0">
                    <a:pos x="T0" y="T1"/>
                  </a:cxn>
                  <a:cxn ang="0">
                    <a:pos x="T2" y="T3"/>
                  </a:cxn>
                  <a:cxn ang="0">
                    <a:pos x="T4" y="T5"/>
                  </a:cxn>
                  <a:cxn ang="0">
                    <a:pos x="T6" y="T7"/>
                  </a:cxn>
                  <a:cxn ang="0">
                    <a:pos x="T8" y="T9"/>
                  </a:cxn>
                </a:cxnLst>
                <a:rect l="0" t="0" r="r" b="b"/>
                <a:pathLst>
                  <a:path w="46" h="57">
                    <a:moveTo>
                      <a:pt x="43" y="32"/>
                    </a:moveTo>
                    <a:cubicBezTo>
                      <a:pt x="40" y="47"/>
                      <a:pt x="31" y="57"/>
                      <a:pt x="18" y="53"/>
                    </a:cubicBezTo>
                    <a:cubicBezTo>
                      <a:pt x="8" y="50"/>
                      <a:pt x="0" y="38"/>
                      <a:pt x="3" y="24"/>
                    </a:cubicBezTo>
                    <a:cubicBezTo>
                      <a:pt x="6" y="10"/>
                      <a:pt x="17" y="0"/>
                      <a:pt x="28" y="2"/>
                    </a:cubicBezTo>
                    <a:cubicBezTo>
                      <a:pt x="39" y="4"/>
                      <a:pt x="46" y="18"/>
                      <a:pt x="43" y="32"/>
                    </a:cubicBezTo>
                  </a:path>
                </a:pathLst>
              </a:custGeom>
              <a:solidFill>
                <a:srgbClr val="1413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0" name="Freeform 1158">
                <a:extLst>
                  <a:ext uri="{FF2B5EF4-FFF2-40B4-BE49-F238E27FC236}">
                    <a16:creationId xmlns:a16="http://schemas.microsoft.com/office/drawing/2014/main" id="{93169AB7-9EE7-4B4A-A53E-1E4A5D0C37F2}"/>
                  </a:ext>
                </a:extLst>
              </p:cNvPr>
              <p:cNvSpPr>
                <a:spLocks/>
              </p:cNvSpPr>
              <p:nvPr/>
            </p:nvSpPr>
            <p:spPr bwMode="auto">
              <a:xfrm>
                <a:off x="872" y="286"/>
                <a:ext cx="102" cy="117"/>
              </a:xfrm>
              <a:custGeom>
                <a:avLst/>
                <a:gdLst>
                  <a:gd name="T0" fmla="*/ 41 w 43"/>
                  <a:gd name="T1" fmla="*/ 27 h 49"/>
                  <a:gd name="T2" fmla="*/ 32 w 43"/>
                  <a:gd name="T3" fmla="*/ 0 h 49"/>
                  <a:gd name="T4" fmla="*/ 36 w 43"/>
                  <a:gd name="T5" fmla="*/ 14 h 49"/>
                  <a:gd name="T6" fmla="*/ 24 w 43"/>
                  <a:gd name="T7" fmla="*/ 36 h 49"/>
                  <a:gd name="T8" fmla="*/ 7 w 43"/>
                  <a:gd name="T9" fmla="*/ 35 h 49"/>
                  <a:gd name="T10" fmla="*/ 0 w 43"/>
                  <a:gd name="T11" fmla="*/ 28 h 49"/>
                  <a:gd name="T12" fmla="*/ 15 w 43"/>
                  <a:gd name="T13" fmla="*/ 48 h 49"/>
                  <a:gd name="T14" fmla="*/ 41 w 43"/>
                  <a:gd name="T15" fmla="*/ 27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9">
                    <a:moveTo>
                      <a:pt x="41" y="27"/>
                    </a:moveTo>
                    <a:cubicBezTo>
                      <a:pt x="43" y="16"/>
                      <a:pt x="39" y="5"/>
                      <a:pt x="32" y="0"/>
                    </a:cubicBezTo>
                    <a:cubicBezTo>
                      <a:pt x="36" y="5"/>
                      <a:pt x="36" y="10"/>
                      <a:pt x="36" y="14"/>
                    </a:cubicBezTo>
                    <a:cubicBezTo>
                      <a:pt x="36" y="23"/>
                      <a:pt x="31" y="32"/>
                      <a:pt x="24" y="36"/>
                    </a:cubicBezTo>
                    <a:cubicBezTo>
                      <a:pt x="19" y="39"/>
                      <a:pt x="12" y="39"/>
                      <a:pt x="7" y="35"/>
                    </a:cubicBezTo>
                    <a:cubicBezTo>
                      <a:pt x="5" y="34"/>
                      <a:pt x="3" y="31"/>
                      <a:pt x="0" y="28"/>
                    </a:cubicBezTo>
                    <a:cubicBezTo>
                      <a:pt x="1" y="39"/>
                      <a:pt x="6" y="49"/>
                      <a:pt x="15" y="48"/>
                    </a:cubicBezTo>
                    <a:cubicBezTo>
                      <a:pt x="24" y="47"/>
                      <a:pt x="38" y="42"/>
                      <a:pt x="41" y="27"/>
                    </a:cubicBezTo>
                    <a:close/>
                  </a:path>
                </a:pathLst>
              </a:custGeom>
              <a:solidFill>
                <a:srgbClr val="0D0C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1" name="Freeform 1159">
                <a:extLst>
                  <a:ext uri="{FF2B5EF4-FFF2-40B4-BE49-F238E27FC236}">
                    <a16:creationId xmlns:a16="http://schemas.microsoft.com/office/drawing/2014/main" id="{F956FF0C-B248-47ED-9D66-3D14D6EA9A92}"/>
                  </a:ext>
                </a:extLst>
              </p:cNvPr>
              <p:cNvSpPr>
                <a:spLocks/>
              </p:cNvSpPr>
              <p:nvPr/>
            </p:nvSpPr>
            <p:spPr bwMode="auto">
              <a:xfrm>
                <a:off x="881" y="321"/>
                <a:ext cx="88" cy="82"/>
              </a:xfrm>
              <a:custGeom>
                <a:avLst/>
                <a:gdLst>
                  <a:gd name="T0" fmla="*/ 7 w 37"/>
                  <a:gd name="T1" fmla="*/ 31 h 34"/>
                  <a:gd name="T2" fmla="*/ 0 w 37"/>
                  <a:gd name="T3" fmla="*/ 24 h 34"/>
                  <a:gd name="T4" fmla="*/ 0 w 37"/>
                  <a:gd name="T5" fmla="*/ 24 h 34"/>
                  <a:gd name="T6" fmla="*/ 22 w 37"/>
                  <a:gd name="T7" fmla="*/ 26 h 34"/>
                  <a:gd name="T8" fmla="*/ 36 w 37"/>
                  <a:gd name="T9" fmla="*/ 0 h 34"/>
                  <a:gd name="T10" fmla="*/ 36 w 37"/>
                  <a:gd name="T11" fmla="*/ 11 h 34"/>
                  <a:gd name="T12" fmla="*/ 26 w 37"/>
                  <a:gd name="T13" fmla="*/ 29 h 34"/>
                  <a:gd name="T14" fmla="*/ 10 w 37"/>
                  <a:gd name="T15" fmla="*/ 33 h 34"/>
                  <a:gd name="T16" fmla="*/ 7 w 37"/>
                  <a:gd name="T17"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4">
                    <a:moveTo>
                      <a:pt x="7" y="31"/>
                    </a:moveTo>
                    <a:cubicBezTo>
                      <a:pt x="4" y="30"/>
                      <a:pt x="2" y="27"/>
                      <a:pt x="0" y="24"/>
                    </a:cubicBezTo>
                    <a:cubicBezTo>
                      <a:pt x="0" y="24"/>
                      <a:pt x="0" y="24"/>
                      <a:pt x="0" y="24"/>
                    </a:cubicBezTo>
                    <a:cubicBezTo>
                      <a:pt x="9" y="32"/>
                      <a:pt x="15" y="29"/>
                      <a:pt x="22" y="26"/>
                    </a:cubicBezTo>
                    <a:cubicBezTo>
                      <a:pt x="28" y="22"/>
                      <a:pt x="35" y="10"/>
                      <a:pt x="36" y="0"/>
                    </a:cubicBezTo>
                    <a:cubicBezTo>
                      <a:pt x="36" y="2"/>
                      <a:pt x="37" y="6"/>
                      <a:pt x="36" y="11"/>
                    </a:cubicBezTo>
                    <a:cubicBezTo>
                      <a:pt x="34" y="19"/>
                      <a:pt x="30" y="25"/>
                      <a:pt x="26" y="29"/>
                    </a:cubicBezTo>
                    <a:cubicBezTo>
                      <a:pt x="21" y="33"/>
                      <a:pt x="15" y="34"/>
                      <a:pt x="10" y="33"/>
                    </a:cubicBezTo>
                    <a:cubicBezTo>
                      <a:pt x="9" y="33"/>
                      <a:pt x="8" y="32"/>
                      <a:pt x="7" y="31"/>
                    </a:cubicBezTo>
                    <a:close/>
                  </a:path>
                </a:pathLst>
              </a:custGeom>
              <a:solidFill>
                <a:srgbClr val="060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2" name="Freeform 1160">
                <a:extLst>
                  <a:ext uri="{FF2B5EF4-FFF2-40B4-BE49-F238E27FC236}">
                    <a16:creationId xmlns:a16="http://schemas.microsoft.com/office/drawing/2014/main" id="{1FC0663D-F9C8-4859-993B-4340111EAB40}"/>
                  </a:ext>
                </a:extLst>
              </p:cNvPr>
              <p:cNvSpPr>
                <a:spLocks/>
              </p:cNvSpPr>
              <p:nvPr/>
            </p:nvSpPr>
            <p:spPr bwMode="auto">
              <a:xfrm>
                <a:off x="876" y="281"/>
                <a:ext cx="77" cy="86"/>
              </a:xfrm>
              <a:custGeom>
                <a:avLst/>
                <a:gdLst>
                  <a:gd name="T0" fmla="*/ 19 w 32"/>
                  <a:gd name="T1" fmla="*/ 1 h 36"/>
                  <a:gd name="T2" fmla="*/ 12 w 32"/>
                  <a:gd name="T3" fmla="*/ 3 h 36"/>
                  <a:gd name="T4" fmla="*/ 2 w 32"/>
                  <a:gd name="T5" fmla="*/ 15 h 36"/>
                  <a:gd name="T6" fmla="*/ 3 w 32"/>
                  <a:gd name="T7" fmla="*/ 30 h 36"/>
                  <a:gd name="T8" fmla="*/ 9 w 32"/>
                  <a:gd name="T9" fmla="*/ 35 h 36"/>
                  <a:gd name="T10" fmla="*/ 15 w 32"/>
                  <a:gd name="T11" fmla="*/ 35 h 36"/>
                  <a:gd name="T12" fmla="*/ 31 w 32"/>
                  <a:gd name="T13" fmla="*/ 16 h 36"/>
                  <a:gd name="T14" fmla="*/ 31 w 32"/>
                  <a:gd name="T15" fmla="*/ 5 h 36"/>
                  <a:gd name="T16" fmla="*/ 23 w 32"/>
                  <a:gd name="T17" fmla="*/ 0 h 36"/>
                  <a:gd name="T18" fmla="*/ 12 w 32"/>
                  <a:gd name="T19" fmla="*/ 3 h 36"/>
                  <a:gd name="T20" fmla="*/ 19 w 32"/>
                  <a:gd name="T21"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6">
                    <a:moveTo>
                      <a:pt x="19" y="1"/>
                    </a:moveTo>
                    <a:cubicBezTo>
                      <a:pt x="17" y="0"/>
                      <a:pt x="14" y="1"/>
                      <a:pt x="12" y="3"/>
                    </a:cubicBezTo>
                    <a:cubicBezTo>
                      <a:pt x="7" y="5"/>
                      <a:pt x="4" y="10"/>
                      <a:pt x="2" y="15"/>
                    </a:cubicBezTo>
                    <a:cubicBezTo>
                      <a:pt x="0" y="20"/>
                      <a:pt x="1" y="26"/>
                      <a:pt x="3" y="30"/>
                    </a:cubicBezTo>
                    <a:cubicBezTo>
                      <a:pt x="5" y="33"/>
                      <a:pt x="7" y="35"/>
                      <a:pt x="9" y="35"/>
                    </a:cubicBezTo>
                    <a:cubicBezTo>
                      <a:pt x="11" y="36"/>
                      <a:pt x="13" y="35"/>
                      <a:pt x="15" y="35"/>
                    </a:cubicBezTo>
                    <a:cubicBezTo>
                      <a:pt x="23" y="32"/>
                      <a:pt x="28" y="24"/>
                      <a:pt x="31" y="16"/>
                    </a:cubicBezTo>
                    <a:cubicBezTo>
                      <a:pt x="32" y="13"/>
                      <a:pt x="32" y="9"/>
                      <a:pt x="31" y="5"/>
                    </a:cubicBezTo>
                    <a:cubicBezTo>
                      <a:pt x="29" y="3"/>
                      <a:pt x="26" y="1"/>
                      <a:pt x="23" y="0"/>
                    </a:cubicBezTo>
                    <a:cubicBezTo>
                      <a:pt x="20" y="0"/>
                      <a:pt x="16" y="1"/>
                      <a:pt x="12" y="3"/>
                    </a:cubicBezTo>
                    <a:cubicBezTo>
                      <a:pt x="19" y="1"/>
                      <a:pt x="19" y="1"/>
                      <a:pt x="19" y="1"/>
                    </a:cubicBezTo>
                  </a:path>
                </a:pathLst>
              </a:custGeom>
              <a:solidFill>
                <a:srgbClr val="1C1A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3" name="Freeform 1161">
                <a:extLst>
                  <a:ext uri="{FF2B5EF4-FFF2-40B4-BE49-F238E27FC236}">
                    <a16:creationId xmlns:a16="http://schemas.microsoft.com/office/drawing/2014/main" id="{23A8E5DE-25A1-403E-90E5-C3089EAC0A56}"/>
                  </a:ext>
                </a:extLst>
              </p:cNvPr>
              <p:cNvSpPr>
                <a:spLocks/>
              </p:cNvSpPr>
              <p:nvPr/>
            </p:nvSpPr>
            <p:spPr bwMode="auto">
              <a:xfrm>
                <a:off x="881" y="278"/>
                <a:ext cx="65" cy="72"/>
              </a:xfrm>
              <a:custGeom>
                <a:avLst/>
                <a:gdLst>
                  <a:gd name="T0" fmla="*/ 16 w 27"/>
                  <a:gd name="T1" fmla="*/ 1 h 30"/>
                  <a:gd name="T2" fmla="*/ 10 w 27"/>
                  <a:gd name="T3" fmla="*/ 3 h 30"/>
                  <a:gd name="T4" fmla="*/ 2 w 27"/>
                  <a:gd name="T5" fmla="*/ 12 h 30"/>
                  <a:gd name="T6" fmla="*/ 3 w 27"/>
                  <a:gd name="T7" fmla="*/ 25 h 30"/>
                  <a:gd name="T8" fmla="*/ 8 w 27"/>
                  <a:gd name="T9" fmla="*/ 29 h 30"/>
                  <a:gd name="T10" fmla="*/ 13 w 27"/>
                  <a:gd name="T11" fmla="*/ 29 h 30"/>
                  <a:gd name="T12" fmla="*/ 26 w 27"/>
                  <a:gd name="T13" fmla="*/ 14 h 30"/>
                  <a:gd name="T14" fmla="*/ 25 w 27"/>
                  <a:gd name="T15" fmla="*/ 5 h 30"/>
                  <a:gd name="T16" fmla="*/ 19 w 27"/>
                  <a:gd name="T17" fmla="*/ 1 h 30"/>
                  <a:gd name="T18" fmla="*/ 10 w 27"/>
                  <a:gd name="T19" fmla="*/ 3 h 30"/>
                  <a:gd name="T20" fmla="*/ 16 w 27"/>
                  <a:gd name="T21"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0">
                    <a:moveTo>
                      <a:pt x="16" y="1"/>
                    </a:moveTo>
                    <a:cubicBezTo>
                      <a:pt x="14" y="1"/>
                      <a:pt x="12" y="2"/>
                      <a:pt x="10" y="3"/>
                    </a:cubicBezTo>
                    <a:cubicBezTo>
                      <a:pt x="6" y="5"/>
                      <a:pt x="3" y="8"/>
                      <a:pt x="2" y="12"/>
                    </a:cubicBezTo>
                    <a:cubicBezTo>
                      <a:pt x="0" y="17"/>
                      <a:pt x="1" y="21"/>
                      <a:pt x="3" y="25"/>
                    </a:cubicBezTo>
                    <a:cubicBezTo>
                      <a:pt x="4" y="27"/>
                      <a:pt x="6" y="29"/>
                      <a:pt x="8" y="29"/>
                    </a:cubicBezTo>
                    <a:cubicBezTo>
                      <a:pt x="9" y="30"/>
                      <a:pt x="11" y="29"/>
                      <a:pt x="13" y="29"/>
                    </a:cubicBezTo>
                    <a:cubicBezTo>
                      <a:pt x="19" y="26"/>
                      <a:pt x="24" y="20"/>
                      <a:pt x="26" y="14"/>
                    </a:cubicBezTo>
                    <a:cubicBezTo>
                      <a:pt x="26" y="11"/>
                      <a:pt x="27" y="8"/>
                      <a:pt x="25" y="5"/>
                    </a:cubicBezTo>
                    <a:cubicBezTo>
                      <a:pt x="24" y="3"/>
                      <a:pt x="22" y="1"/>
                      <a:pt x="19" y="1"/>
                    </a:cubicBezTo>
                    <a:cubicBezTo>
                      <a:pt x="17" y="0"/>
                      <a:pt x="13" y="1"/>
                      <a:pt x="10" y="3"/>
                    </a:cubicBezTo>
                    <a:cubicBezTo>
                      <a:pt x="16" y="1"/>
                      <a:pt x="16" y="1"/>
                      <a:pt x="16" y="1"/>
                    </a:cubicBezTo>
                  </a:path>
                </a:pathLst>
              </a:custGeom>
              <a:solidFill>
                <a:srgbClr val="1E1C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4" name="Freeform 1162">
                <a:extLst>
                  <a:ext uri="{FF2B5EF4-FFF2-40B4-BE49-F238E27FC236}">
                    <a16:creationId xmlns:a16="http://schemas.microsoft.com/office/drawing/2014/main" id="{E5987FD0-FC4B-4691-AC6A-A2A988203DAC}"/>
                  </a:ext>
                </a:extLst>
              </p:cNvPr>
              <p:cNvSpPr>
                <a:spLocks/>
              </p:cNvSpPr>
              <p:nvPr/>
            </p:nvSpPr>
            <p:spPr bwMode="auto">
              <a:xfrm>
                <a:off x="888" y="283"/>
                <a:ext cx="46" cy="50"/>
              </a:xfrm>
              <a:custGeom>
                <a:avLst/>
                <a:gdLst>
                  <a:gd name="T0" fmla="*/ 17 w 19"/>
                  <a:gd name="T1" fmla="*/ 2 h 21"/>
                  <a:gd name="T2" fmla="*/ 1 w 19"/>
                  <a:gd name="T3" fmla="*/ 13 h 21"/>
                  <a:gd name="T4" fmla="*/ 1 w 19"/>
                  <a:gd name="T5" fmla="*/ 18 h 21"/>
                  <a:gd name="T6" fmla="*/ 3 w 19"/>
                  <a:gd name="T7" fmla="*/ 21 h 21"/>
                  <a:gd name="T8" fmla="*/ 4 w 19"/>
                  <a:gd name="T9" fmla="*/ 21 h 21"/>
                  <a:gd name="T10" fmla="*/ 5 w 19"/>
                  <a:gd name="T11" fmla="*/ 21 h 21"/>
                  <a:gd name="T12" fmla="*/ 13 w 19"/>
                  <a:gd name="T13" fmla="*/ 12 h 21"/>
                  <a:gd name="T14" fmla="*/ 18 w 19"/>
                  <a:gd name="T15" fmla="*/ 3 h 21"/>
                  <a:gd name="T16" fmla="*/ 17 w 19"/>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1">
                    <a:moveTo>
                      <a:pt x="17" y="2"/>
                    </a:moveTo>
                    <a:cubicBezTo>
                      <a:pt x="9" y="0"/>
                      <a:pt x="2" y="8"/>
                      <a:pt x="1" y="13"/>
                    </a:cubicBezTo>
                    <a:cubicBezTo>
                      <a:pt x="0" y="15"/>
                      <a:pt x="0" y="16"/>
                      <a:pt x="1" y="18"/>
                    </a:cubicBezTo>
                    <a:cubicBezTo>
                      <a:pt x="1" y="19"/>
                      <a:pt x="2" y="21"/>
                      <a:pt x="3" y="21"/>
                    </a:cubicBezTo>
                    <a:cubicBezTo>
                      <a:pt x="4" y="21"/>
                      <a:pt x="4" y="21"/>
                      <a:pt x="4" y="21"/>
                    </a:cubicBezTo>
                    <a:cubicBezTo>
                      <a:pt x="5" y="21"/>
                      <a:pt x="5" y="21"/>
                      <a:pt x="5" y="21"/>
                    </a:cubicBezTo>
                    <a:cubicBezTo>
                      <a:pt x="8" y="19"/>
                      <a:pt x="11" y="14"/>
                      <a:pt x="13" y="12"/>
                    </a:cubicBezTo>
                    <a:cubicBezTo>
                      <a:pt x="14" y="11"/>
                      <a:pt x="19" y="5"/>
                      <a:pt x="18" y="3"/>
                    </a:cubicBezTo>
                    <a:cubicBezTo>
                      <a:pt x="17" y="2"/>
                      <a:pt x="17" y="2"/>
                      <a:pt x="17" y="2"/>
                    </a:cubicBezTo>
                  </a:path>
                </a:pathLst>
              </a:custGeom>
              <a:solidFill>
                <a:srgbClr val="2724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5" name="Freeform 1163">
                <a:extLst>
                  <a:ext uri="{FF2B5EF4-FFF2-40B4-BE49-F238E27FC236}">
                    <a16:creationId xmlns:a16="http://schemas.microsoft.com/office/drawing/2014/main" id="{9469989F-6287-450D-ABCB-ADE2F663D57D}"/>
                  </a:ext>
                </a:extLst>
              </p:cNvPr>
              <p:cNvSpPr>
                <a:spLocks/>
              </p:cNvSpPr>
              <p:nvPr/>
            </p:nvSpPr>
            <p:spPr bwMode="auto">
              <a:xfrm>
                <a:off x="893" y="290"/>
                <a:ext cx="33" cy="29"/>
              </a:xfrm>
              <a:custGeom>
                <a:avLst/>
                <a:gdLst>
                  <a:gd name="T0" fmla="*/ 13 w 14"/>
                  <a:gd name="T1" fmla="*/ 0 h 12"/>
                  <a:gd name="T2" fmla="*/ 10 w 14"/>
                  <a:gd name="T3" fmla="*/ 1 h 12"/>
                  <a:gd name="T4" fmla="*/ 11 w 14"/>
                  <a:gd name="T5" fmla="*/ 1 h 12"/>
                  <a:gd name="T6" fmla="*/ 10 w 14"/>
                  <a:gd name="T7" fmla="*/ 0 h 12"/>
                  <a:gd name="T8" fmla="*/ 4 w 14"/>
                  <a:gd name="T9" fmla="*/ 5 h 12"/>
                  <a:gd name="T10" fmla="*/ 0 w 14"/>
                  <a:gd name="T11" fmla="*/ 11 h 12"/>
                  <a:gd name="T12" fmla="*/ 1 w 14"/>
                  <a:gd name="T13" fmla="*/ 12 h 12"/>
                  <a:gd name="T14" fmla="*/ 2 w 14"/>
                  <a:gd name="T15" fmla="*/ 12 h 12"/>
                  <a:gd name="T16" fmla="*/ 4 w 14"/>
                  <a:gd name="T17" fmla="*/ 11 h 12"/>
                  <a:gd name="T18" fmla="*/ 6 w 14"/>
                  <a:gd name="T19" fmla="*/ 8 h 12"/>
                  <a:gd name="T20" fmla="*/ 14 w 14"/>
                  <a:gd name="T21" fmla="*/ 1 h 12"/>
                  <a:gd name="T22" fmla="*/ 13 w 14"/>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2">
                    <a:moveTo>
                      <a:pt x="13" y="0"/>
                    </a:moveTo>
                    <a:cubicBezTo>
                      <a:pt x="12" y="0"/>
                      <a:pt x="11" y="0"/>
                      <a:pt x="10" y="1"/>
                    </a:cubicBezTo>
                    <a:cubicBezTo>
                      <a:pt x="11" y="1"/>
                      <a:pt x="11" y="1"/>
                      <a:pt x="11" y="1"/>
                    </a:cubicBezTo>
                    <a:cubicBezTo>
                      <a:pt x="10" y="0"/>
                      <a:pt x="10" y="0"/>
                      <a:pt x="10" y="0"/>
                    </a:cubicBezTo>
                    <a:cubicBezTo>
                      <a:pt x="8" y="1"/>
                      <a:pt x="6" y="3"/>
                      <a:pt x="4" y="5"/>
                    </a:cubicBezTo>
                    <a:cubicBezTo>
                      <a:pt x="2" y="7"/>
                      <a:pt x="1" y="9"/>
                      <a:pt x="0" y="11"/>
                    </a:cubicBezTo>
                    <a:cubicBezTo>
                      <a:pt x="1" y="12"/>
                      <a:pt x="1" y="12"/>
                      <a:pt x="1" y="12"/>
                    </a:cubicBezTo>
                    <a:cubicBezTo>
                      <a:pt x="2" y="12"/>
                      <a:pt x="2" y="12"/>
                      <a:pt x="2" y="12"/>
                    </a:cubicBezTo>
                    <a:cubicBezTo>
                      <a:pt x="3" y="12"/>
                      <a:pt x="4" y="12"/>
                      <a:pt x="4" y="11"/>
                    </a:cubicBezTo>
                    <a:cubicBezTo>
                      <a:pt x="5" y="10"/>
                      <a:pt x="6" y="9"/>
                      <a:pt x="6" y="8"/>
                    </a:cubicBezTo>
                    <a:cubicBezTo>
                      <a:pt x="10" y="4"/>
                      <a:pt x="12" y="2"/>
                      <a:pt x="14" y="1"/>
                    </a:cubicBezTo>
                    <a:cubicBezTo>
                      <a:pt x="14" y="0"/>
                      <a:pt x="13" y="0"/>
                      <a:pt x="13" y="0"/>
                    </a:cubicBezTo>
                  </a:path>
                </a:pathLst>
              </a:custGeom>
              <a:solidFill>
                <a:srgbClr val="6A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6" name="Freeform 1164">
                <a:extLst>
                  <a:ext uri="{FF2B5EF4-FFF2-40B4-BE49-F238E27FC236}">
                    <a16:creationId xmlns:a16="http://schemas.microsoft.com/office/drawing/2014/main" id="{D2D90927-24D0-4CFC-9F5D-9E66068E381F}"/>
                  </a:ext>
                </a:extLst>
              </p:cNvPr>
              <p:cNvSpPr>
                <a:spLocks/>
              </p:cNvSpPr>
              <p:nvPr/>
            </p:nvSpPr>
            <p:spPr bwMode="auto">
              <a:xfrm>
                <a:off x="910" y="367"/>
                <a:ext cx="47" cy="31"/>
              </a:xfrm>
              <a:custGeom>
                <a:avLst/>
                <a:gdLst>
                  <a:gd name="T0" fmla="*/ 20 w 20"/>
                  <a:gd name="T1" fmla="*/ 0 h 13"/>
                  <a:gd name="T2" fmla="*/ 16 w 20"/>
                  <a:gd name="T3" fmla="*/ 5 h 13"/>
                  <a:gd name="T4" fmla="*/ 0 w 20"/>
                  <a:gd name="T5" fmla="*/ 12 h 13"/>
                  <a:gd name="T6" fmla="*/ 0 w 20"/>
                  <a:gd name="T7" fmla="*/ 12 h 13"/>
                  <a:gd name="T8" fmla="*/ 6 w 20"/>
                  <a:gd name="T9" fmla="*/ 13 h 13"/>
                  <a:gd name="T10" fmla="*/ 14 w 20"/>
                  <a:gd name="T11" fmla="*/ 8 h 13"/>
                  <a:gd name="T12" fmla="*/ 20 w 2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20" y="0"/>
                    </a:moveTo>
                    <a:cubicBezTo>
                      <a:pt x="19" y="1"/>
                      <a:pt x="17" y="4"/>
                      <a:pt x="16" y="5"/>
                    </a:cubicBezTo>
                    <a:cubicBezTo>
                      <a:pt x="12" y="8"/>
                      <a:pt x="6" y="13"/>
                      <a:pt x="0" y="12"/>
                    </a:cubicBezTo>
                    <a:cubicBezTo>
                      <a:pt x="0" y="12"/>
                      <a:pt x="0" y="12"/>
                      <a:pt x="0" y="12"/>
                    </a:cubicBezTo>
                    <a:cubicBezTo>
                      <a:pt x="0" y="12"/>
                      <a:pt x="3" y="13"/>
                      <a:pt x="6" y="13"/>
                    </a:cubicBezTo>
                    <a:cubicBezTo>
                      <a:pt x="10" y="12"/>
                      <a:pt x="12" y="10"/>
                      <a:pt x="14" y="8"/>
                    </a:cubicBezTo>
                    <a:cubicBezTo>
                      <a:pt x="16" y="6"/>
                      <a:pt x="19" y="3"/>
                      <a:pt x="2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7" name="Freeform 1165">
                <a:extLst>
                  <a:ext uri="{FF2B5EF4-FFF2-40B4-BE49-F238E27FC236}">
                    <a16:creationId xmlns:a16="http://schemas.microsoft.com/office/drawing/2014/main" id="{7386A8E9-0FB2-446E-A28D-AA8D1FB7EA0A}"/>
                  </a:ext>
                </a:extLst>
              </p:cNvPr>
              <p:cNvSpPr>
                <a:spLocks/>
              </p:cNvSpPr>
              <p:nvPr/>
            </p:nvSpPr>
            <p:spPr bwMode="auto">
              <a:xfrm>
                <a:off x="905" y="427"/>
                <a:ext cx="160" cy="138"/>
              </a:xfrm>
              <a:custGeom>
                <a:avLst/>
                <a:gdLst>
                  <a:gd name="T0" fmla="*/ 44 w 67"/>
                  <a:gd name="T1" fmla="*/ 51 h 58"/>
                  <a:gd name="T2" fmla="*/ 62 w 67"/>
                  <a:gd name="T3" fmla="*/ 16 h 58"/>
                  <a:gd name="T4" fmla="*/ 23 w 67"/>
                  <a:gd name="T5" fmla="*/ 8 h 58"/>
                  <a:gd name="T6" fmla="*/ 5 w 67"/>
                  <a:gd name="T7" fmla="*/ 43 h 58"/>
                  <a:gd name="T8" fmla="*/ 44 w 67"/>
                  <a:gd name="T9" fmla="*/ 51 h 58"/>
                </a:gdLst>
                <a:ahLst/>
                <a:cxnLst>
                  <a:cxn ang="0">
                    <a:pos x="T0" y="T1"/>
                  </a:cxn>
                  <a:cxn ang="0">
                    <a:pos x="T2" y="T3"/>
                  </a:cxn>
                  <a:cxn ang="0">
                    <a:pos x="T4" y="T5"/>
                  </a:cxn>
                  <a:cxn ang="0">
                    <a:pos x="T6" y="T7"/>
                  </a:cxn>
                  <a:cxn ang="0">
                    <a:pos x="T8" y="T9"/>
                  </a:cxn>
                </a:cxnLst>
                <a:rect l="0" t="0" r="r" b="b"/>
                <a:pathLst>
                  <a:path w="67" h="58">
                    <a:moveTo>
                      <a:pt x="44" y="51"/>
                    </a:moveTo>
                    <a:cubicBezTo>
                      <a:pt x="59" y="44"/>
                      <a:pt x="67" y="28"/>
                      <a:pt x="62" y="16"/>
                    </a:cubicBezTo>
                    <a:cubicBezTo>
                      <a:pt x="56" y="4"/>
                      <a:pt x="39" y="0"/>
                      <a:pt x="23" y="8"/>
                    </a:cubicBezTo>
                    <a:cubicBezTo>
                      <a:pt x="8" y="15"/>
                      <a:pt x="0" y="31"/>
                      <a:pt x="5" y="43"/>
                    </a:cubicBezTo>
                    <a:cubicBezTo>
                      <a:pt x="11" y="54"/>
                      <a:pt x="28" y="58"/>
                      <a:pt x="44" y="51"/>
                    </a:cubicBezTo>
                  </a:path>
                </a:pathLst>
              </a:custGeom>
              <a:solidFill>
                <a:srgbClr val="140F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8" name="Freeform 1166">
                <a:extLst>
                  <a:ext uri="{FF2B5EF4-FFF2-40B4-BE49-F238E27FC236}">
                    <a16:creationId xmlns:a16="http://schemas.microsoft.com/office/drawing/2014/main" id="{8862CF74-F5B2-4F12-8503-1FD4A6C19AC3}"/>
                  </a:ext>
                </a:extLst>
              </p:cNvPr>
              <p:cNvSpPr>
                <a:spLocks/>
              </p:cNvSpPr>
              <p:nvPr/>
            </p:nvSpPr>
            <p:spPr bwMode="auto">
              <a:xfrm>
                <a:off x="929" y="431"/>
                <a:ext cx="136" cy="132"/>
              </a:xfrm>
              <a:custGeom>
                <a:avLst/>
                <a:gdLst>
                  <a:gd name="T0" fmla="*/ 34 w 57"/>
                  <a:gd name="T1" fmla="*/ 49 h 55"/>
                  <a:gd name="T2" fmla="*/ 0 w 57"/>
                  <a:gd name="T3" fmla="*/ 47 h 55"/>
                  <a:gd name="T4" fmla="*/ 18 w 57"/>
                  <a:gd name="T5" fmla="*/ 44 h 55"/>
                  <a:gd name="T6" fmla="*/ 39 w 57"/>
                  <a:gd name="T7" fmla="*/ 28 h 55"/>
                  <a:gd name="T8" fmla="*/ 37 w 57"/>
                  <a:gd name="T9" fmla="*/ 7 h 55"/>
                  <a:gd name="T10" fmla="*/ 23 w 57"/>
                  <a:gd name="T11" fmla="*/ 3 h 55"/>
                  <a:gd name="T12" fmla="*/ 52 w 57"/>
                  <a:gd name="T13" fmla="*/ 14 h 55"/>
                  <a:gd name="T14" fmla="*/ 34 w 57"/>
                  <a:gd name="T15" fmla="*/ 49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5">
                    <a:moveTo>
                      <a:pt x="34" y="49"/>
                    </a:moveTo>
                    <a:cubicBezTo>
                      <a:pt x="21" y="55"/>
                      <a:pt x="8" y="54"/>
                      <a:pt x="0" y="47"/>
                    </a:cubicBezTo>
                    <a:cubicBezTo>
                      <a:pt x="7" y="50"/>
                      <a:pt x="13" y="47"/>
                      <a:pt x="18" y="44"/>
                    </a:cubicBezTo>
                    <a:cubicBezTo>
                      <a:pt x="27" y="39"/>
                      <a:pt x="37" y="37"/>
                      <a:pt x="39" y="28"/>
                    </a:cubicBezTo>
                    <a:cubicBezTo>
                      <a:pt x="41" y="21"/>
                      <a:pt x="43" y="11"/>
                      <a:pt x="37" y="7"/>
                    </a:cubicBezTo>
                    <a:cubicBezTo>
                      <a:pt x="34" y="5"/>
                      <a:pt x="32" y="2"/>
                      <a:pt x="23" y="3"/>
                    </a:cubicBezTo>
                    <a:cubicBezTo>
                      <a:pt x="36" y="0"/>
                      <a:pt x="47" y="5"/>
                      <a:pt x="52" y="14"/>
                    </a:cubicBezTo>
                    <a:cubicBezTo>
                      <a:pt x="57" y="26"/>
                      <a:pt x="49" y="42"/>
                      <a:pt x="34" y="49"/>
                    </a:cubicBezTo>
                  </a:path>
                </a:pathLst>
              </a:custGeom>
              <a:solidFill>
                <a:srgbClr val="0D0A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9" name="Freeform 1167">
                <a:extLst>
                  <a:ext uri="{FF2B5EF4-FFF2-40B4-BE49-F238E27FC236}">
                    <a16:creationId xmlns:a16="http://schemas.microsoft.com/office/drawing/2014/main" id="{36F2F0D8-0727-4FE6-8A6E-570669BAED48}"/>
                  </a:ext>
                </a:extLst>
              </p:cNvPr>
              <p:cNvSpPr>
                <a:spLocks/>
              </p:cNvSpPr>
              <p:nvPr/>
            </p:nvSpPr>
            <p:spPr bwMode="auto">
              <a:xfrm>
                <a:off x="974" y="438"/>
                <a:ext cx="81" cy="115"/>
              </a:xfrm>
              <a:custGeom>
                <a:avLst/>
                <a:gdLst>
                  <a:gd name="T0" fmla="*/ 28 w 34"/>
                  <a:gd name="T1" fmla="*/ 6 h 48"/>
                  <a:gd name="T2" fmla="*/ 18 w 34"/>
                  <a:gd name="T3" fmla="*/ 1 h 48"/>
                  <a:gd name="T4" fmla="*/ 18 w 34"/>
                  <a:gd name="T5" fmla="*/ 1 h 48"/>
                  <a:gd name="T6" fmla="*/ 26 w 34"/>
                  <a:gd name="T7" fmla="*/ 25 h 48"/>
                  <a:gd name="T8" fmla="*/ 0 w 34"/>
                  <a:gd name="T9" fmla="*/ 46 h 48"/>
                  <a:gd name="T10" fmla="*/ 13 w 34"/>
                  <a:gd name="T11" fmla="*/ 45 h 48"/>
                  <a:gd name="T12" fmla="*/ 31 w 34"/>
                  <a:gd name="T13" fmla="*/ 28 h 48"/>
                  <a:gd name="T14" fmla="*/ 31 w 34"/>
                  <a:gd name="T15" fmla="*/ 10 h 48"/>
                  <a:gd name="T16" fmla="*/ 28 w 34"/>
                  <a:gd name="T17" fmla="*/ 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48">
                    <a:moveTo>
                      <a:pt x="28" y="6"/>
                    </a:moveTo>
                    <a:cubicBezTo>
                      <a:pt x="26" y="3"/>
                      <a:pt x="22" y="2"/>
                      <a:pt x="18" y="1"/>
                    </a:cubicBezTo>
                    <a:cubicBezTo>
                      <a:pt x="18" y="1"/>
                      <a:pt x="18" y="0"/>
                      <a:pt x="18" y="1"/>
                    </a:cubicBezTo>
                    <a:cubicBezTo>
                      <a:pt x="29" y="9"/>
                      <a:pt x="28" y="17"/>
                      <a:pt x="26" y="25"/>
                    </a:cubicBezTo>
                    <a:cubicBezTo>
                      <a:pt x="24" y="33"/>
                      <a:pt x="13" y="44"/>
                      <a:pt x="0" y="46"/>
                    </a:cubicBezTo>
                    <a:cubicBezTo>
                      <a:pt x="1" y="45"/>
                      <a:pt x="8" y="48"/>
                      <a:pt x="13" y="45"/>
                    </a:cubicBezTo>
                    <a:cubicBezTo>
                      <a:pt x="22" y="41"/>
                      <a:pt x="28" y="35"/>
                      <a:pt x="31" y="28"/>
                    </a:cubicBezTo>
                    <a:cubicBezTo>
                      <a:pt x="34" y="22"/>
                      <a:pt x="33" y="15"/>
                      <a:pt x="31" y="10"/>
                    </a:cubicBezTo>
                    <a:cubicBezTo>
                      <a:pt x="30" y="9"/>
                      <a:pt x="29" y="7"/>
                      <a:pt x="28" y="6"/>
                    </a:cubicBezTo>
                    <a:close/>
                  </a:path>
                </a:pathLst>
              </a:custGeom>
              <a:solidFill>
                <a:srgbClr val="060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0" name="Freeform 1168">
                <a:extLst>
                  <a:ext uri="{FF2B5EF4-FFF2-40B4-BE49-F238E27FC236}">
                    <a16:creationId xmlns:a16="http://schemas.microsoft.com/office/drawing/2014/main" id="{CA13CC23-2DA0-4620-ADDE-726DEF7EF3C2}"/>
                  </a:ext>
                </a:extLst>
              </p:cNvPr>
              <p:cNvSpPr>
                <a:spLocks/>
              </p:cNvSpPr>
              <p:nvPr/>
            </p:nvSpPr>
            <p:spPr bwMode="auto">
              <a:xfrm>
                <a:off x="919" y="441"/>
                <a:ext cx="96" cy="98"/>
              </a:xfrm>
              <a:custGeom>
                <a:avLst/>
                <a:gdLst>
                  <a:gd name="T0" fmla="*/ 2 w 40"/>
                  <a:gd name="T1" fmla="*/ 29 h 41"/>
                  <a:gd name="T2" fmla="*/ 2 w 40"/>
                  <a:gd name="T3" fmla="*/ 20 h 41"/>
                  <a:gd name="T4" fmla="*/ 13 w 40"/>
                  <a:gd name="T5" fmla="*/ 5 h 41"/>
                  <a:gd name="T6" fmla="*/ 31 w 40"/>
                  <a:gd name="T7" fmla="*/ 2 h 41"/>
                  <a:gd name="T8" fmla="*/ 39 w 40"/>
                  <a:gd name="T9" fmla="*/ 7 h 41"/>
                  <a:gd name="T10" fmla="*/ 40 w 40"/>
                  <a:gd name="T11" fmla="*/ 15 h 41"/>
                  <a:gd name="T12" fmla="*/ 20 w 40"/>
                  <a:gd name="T13" fmla="*/ 33 h 41"/>
                  <a:gd name="T14" fmla="*/ 8 w 40"/>
                  <a:gd name="T15" fmla="*/ 40 h 41"/>
                  <a:gd name="T16" fmla="*/ 2 w 40"/>
                  <a:gd name="T17" fmla="*/ 34 h 41"/>
                  <a:gd name="T18" fmla="*/ 2 w 40"/>
                  <a:gd name="T19" fmla="*/ 20 h 41"/>
                  <a:gd name="T20" fmla="*/ 2 w 40"/>
                  <a:gd name="T21"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1">
                    <a:moveTo>
                      <a:pt x="2" y="29"/>
                    </a:moveTo>
                    <a:cubicBezTo>
                      <a:pt x="1" y="26"/>
                      <a:pt x="1" y="23"/>
                      <a:pt x="2" y="20"/>
                    </a:cubicBezTo>
                    <a:cubicBezTo>
                      <a:pt x="4" y="14"/>
                      <a:pt x="7" y="8"/>
                      <a:pt x="13" y="5"/>
                    </a:cubicBezTo>
                    <a:cubicBezTo>
                      <a:pt x="18" y="1"/>
                      <a:pt x="25" y="0"/>
                      <a:pt x="31" y="2"/>
                    </a:cubicBezTo>
                    <a:cubicBezTo>
                      <a:pt x="34" y="3"/>
                      <a:pt x="37" y="5"/>
                      <a:pt x="39" y="7"/>
                    </a:cubicBezTo>
                    <a:cubicBezTo>
                      <a:pt x="40" y="10"/>
                      <a:pt x="40" y="12"/>
                      <a:pt x="40" y="15"/>
                    </a:cubicBezTo>
                    <a:cubicBezTo>
                      <a:pt x="38" y="24"/>
                      <a:pt x="29" y="28"/>
                      <a:pt x="20" y="33"/>
                    </a:cubicBezTo>
                    <a:cubicBezTo>
                      <a:pt x="16" y="36"/>
                      <a:pt x="13" y="41"/>
                      <a:pt x="8" y="40"/>
                    </a:cubicBezTo>
                    <a:cubicBezTo>
                      <a:pt x="5" y="39"/>
                      <a:pt x="4" y="37"/>
                      <a:pt x="2" y="34"/>
                    </a:cubicBezTo>
                    <a:cubicBezTo>
                      <a:pt x="1" y="30"/>
                      <a:pt x="0" y="25"/>
                      <a:pt x="2" y="20"/>
                    </a:cubicBezTo>
                    <a:cubicBezTo>
                      <a:pt x="2" y="29"/>
                      <a:pt x="2" y="29"/>
                      <a:pt x="2" y="29"/>
                    </a:cubicBezTo>
                  </a:path>
                </a:pathLst>
              </a:custGeom>
              <a:solidFill>
                <a:srgbClr val="1C15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1" name="Freeform 1169">
                <a:extLst>
                  <a:ext uri="{FF2B5EF4-FFF2-40B4-BE49-F238E27FC236}">
                    <a16:creationId xmlns:a16="http://schemas.microsoft.com/office/drawing/2014/main" id="{264DA2D4-5A43-4AB2-9A89-C3CADF6ECF00}"/>
                  </a:ext>
                </a:extLst>
              </p:cNvPr>
              <p:cNvSpPr>
                <a:spLocks/>
              </p:cNvSpPr>
              <p:nvPr/>
            </p:nvSpPr>
            <p:spPr bwMode="auto">
              <a:xfrm>
                <a:off x="926" y="446"/>
                <a:ext cx="77" cy="76"/>
              </a:xfrm>
              <a:custGeom>
                <a:avLst/>
                <a:gdLst>
                  <a:gd name="T0" fmla="*/ 1 w 32"/>
                  <a:gd name="T1" fmla="*/ 23 h 32"/>
                  <a:gd name="T2" fmla="*/ 1 w 32"/>
                  <a:gd name="T3" fmla="*/ 16 h 32"/>
                  <a:gd name="T4" fmla="*/ 10 w 32"/>
                  <a:gd name="T5" fmla="*/ 4 h 32"/>
                  <a:gd name="T6" fmla="*/ 25 w 32"/>
                  <a:gd name="T7" fmla="*/ 1 h 32"/>
                  <a:gd name="T8" fmla="*/ 31 w 32"/>
                  <a:gd name="T9" fmla="*/ 6 h 32"/>
                  <a:gd name="T10" fmla="*/ 31 w 32"/>
                  <a:gd name="T11" fmla="*/ 12 h 32"/>
                  <a:gd name="T12" fmla="*/ 16 w 32"/>
                  <a:gd name="T13" fmla="*/ 26 h 32"/>
                  <a:gd name="T14" fmla="*/ 5 w 32"/>
                  <a:gd name="T15" fmla="*/ 31 h 32"/>
                  <a:gd name="T16" fmla="*/ 1 w 32"/>
                  <a:gd name="T17" fmla="*/ 27 h 32"/>
                  <a:gd name="T18" fmla="*/ 1 w 32"/>
                  <a:gd name="T19" fmla="*/ 16 h 32"/>
                  <a:gd name="T20" fmla="*/ 1 w 32"/>
                  <a:gd name="T21"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2">
                    <a:moveTo>
                      <a:pt x="1" y="23"/>
                    </a:moveTo>
                    <a:cubicBezTo>
                      <a:pt x="0" y="21"/>
                      <a:pt x="0" y="19"/>
                      <a:pt x="1" y="16"/>
                    </a:cubicBezTo>
                    <a:cubicBezTo>
                      <a:pt x="2" y="11"/>
                      <a:pt x="5" y="7"/>
                      <a:pt x="10" y="4"/>
                    </a:cubicBezTo>
                    <a:cubicBezTo>
                      <a:pt x="14" y="1"/>
                      <a:pt x="20" y="0"/>
                      <a:pt x="25" y="1"/>
                    </a:cubicBezTo>
                    <a:cubicBezTo>
                      <a:pt x="27" y="2"/>
                      <a:pt x="30" y="4"/>
                      <a:pt x="31" y="6"/>
                    </a:cubicBezTo>
                    <a:cubicBezTo>
                      <a:pt x="32" y="8"/>
                      <a:pt x="32" y="10"/>
                      <a:pt x="31" y="12"/>
                    </a:cubicBezTo>
                    <a:cubicBezTo>
                      <a:pt x="30" y="20"/>
                      <a:pt x="23" y="22"/>
                      <a:pt x="16" y="26"/>
                    </a:cubicBezTo>
                    <a:cubicBezTo>
                      <a:pt x="13" y="28"/>
                      <a:pt x="9" y="32"/>
                      <a:pt x="5" y="31"/>
                    </a:cubicBezTo>
                    <a:cubicBezTo>
                      <a:pt x="2" y="30"/>
                      <a:pt x="2" y="30"/>
                      <a:pt x="1" y="27"/>
                    </a:cubicBezTo>
                    <a:cubicBezTo>
                      <a:pt x="0" y="24"/>
                      <a:pt x="0" y="20"/>
                      <a:pt x="1" y="16"/>
                    </a:cubicBezTo>
                    <a:cubicBezTo>
                      <a:pt x="1" y="23"/>
                      <a:pt x="1" y="23"/>
                      <a:pt x="1" y="23"/>
                    </a:cubicBezTo>
                  </a:path>
                </a:pathLst>
              </a:custGeom>
              <a:solidFill>
                <a:srgbClr val="1E17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2" name="Freeform 1170">
                <a:extLst>
                  <a:ext uri="{FF2B5EF4-FFF2-40B4-BE49-F238E27FC236}">
                    <a16:creationId xmlns:a16="http://schemas.microsoft.com/office/drawing/2014/main" id="{4F965CAA-99EB-4E73-8D8D-14E9A536863A}"/>
                  </a:ext>
                </a:extLst>
              </p:cNvPr>
              <p:cNvSpPr>
                <a:spLocks/>
              </p:cNvSpPr>
              <p:nvPr/>
            </p:nvSpPr>
            <p:spPr bwMode="auto">
              <a:xfrm>
                <a:off x="924" y="453"/>
                <a:ext cx="55" cy="55"/>
              </a:xfrm>
              <a:custGeom>
                <a:avLst/>
                <a:gdLst>
                  <a:gd name="T0" fmla="*/ 4 w 23"/>
                  <a:gd name="T1" fmla="*/ 22 h 23"/>
                  <a:gd name="T2" fmla="*/ 14 w 23"/>
                  <a:gd name="T3" fmla="*/ 1 h 23"/>
                  <a:gd name="T4" fmla="*/ 19 w 23"/>
                  <a:gd name="T5" fmla="*/ 0 h 23"/>
                  <a:gd name="T6" fmla="*/ 23 w 23"/>
                  <a:gd name="T7" fmla="*/ 3 h 23"/>
                  <a:gd name="T8" fmla="*/ 23 w 23"/>
                  <a:gd name="T9" fmla="*/ 4 h 23"/>
                  <a:gd name="T10" fmla="*/ 23 w 23"/>
                  <a:gd name="T11" fmla="*/ 4 h 23"/>
                  <a:gd name="T12" fmla="*/ 18 w 23"/>
                  <a:gd name="T13" fmla="*/ 7 h 23"/>
                  <a:gd name="T14" fmla="*/ 11 w 23"/>
                  <a:gd name="T15" fmla="*/ 13 h 23"/>
                  <a:gd name="T16" fmla="*/ 8 w 23"/>
                  <a:gd name="T17" fmla="*/ 18 h 23"/>
                  <a:gd name="T18" fmla="*/ 5 w 23"/>
                  <a:gd name="T19" fmla="*/ 23 h 23"/>
                  <a:gd name="T20" fmla="*/ 4 w 23"/>
                  <a:gd name="T21"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3">
                    <a:moveTo>
                      <a:pt x="4" y="22"/>
                    </a:moveTo>
                    <a:cubicBezTo>
                      <a:pt x="0" y="13"/>
                      <a:pt x="7" y="4"/>
                      <a:pt x="14" y="1"/>
                    </a:cubicBezTo>
                    <a:cubicBezTo>
                      <a:pt x="15" y="0"/>
                      <a:pt x="17" y="0"/>
                      <a:pt x="19" y="0"/>
                    </a:cubicBezTo>
                    <a:cubicBezTo>
                      <a:pt x="21" y="0"/>
                      <a:pt x="22" y="1"/>
                      <a:pt x="23" y="3"/>
                    </a:cubicBezTo>
                    <a:cubicBezTo>
                      <a:pt x="23" y="4"/>
                      <a:pt x="23" y="4"/>
                      <a:pt x="23" y="4"/>
                    </a:cubicBezTo>
                    <a:cubicBezTo>
                      <a:pt x="23" y="4"/>
                      <a:pt x="23" y="4"/>
                      <a:pt x="23" y="4"/>
                    </a:cubicBezTo>
                    <a:cubicBezTo>
                      <a:pt x="22" y="6"/>
                      <a:pt x="20" y="7"/>
                      <a:pt x="18" y="7"/>
                    </a:cubicBezTo>
                    <a:cubicBezTo>
                      <a:pt x="15" y="8"/>
                      <a:pt x="12" y="10"/>
                      <a:pt x="11" y="13"/>
                    </a:cubicBezTo>
                    <a:cubicBezTo>
                      <a:pt x="10" y="14"/>
                      <a:pt x="9" y="16"/>
                      <a:pt x="8" y="18"/>
                    </a:cubicBezTo>
                    <a:cubicBezTo>
                      <a:pt x="7" y="20"/>
                      <a:pt x="6" y="22"/>
                      <a:pt x="5" y="23"/>
                    </a:cubicBezTo>
                    <a:cubicBezTo>
                      <a:pt x="4" y="22"/>
                      <a:pt x="4" y="22"/>
                      <a:pt x="4" y="22"/>
                    </a:cubicBezTo>
                  </a:path>
                </a:pathLst>
              </a:custGeom>
              <a:solidFill>
                <a:srgbClr val="271E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3" name="Freeform 1171">
                <a:extLst>
                  <a:ext uri="{FF2B5EF4-FFF2-40B4-BE49-F238E27FC236}">
                    <a16:creationId xmlns:a16="http://schemas.microsoft.com/office/drawing/2014/main" id="{FF912EA5-85A5-4AE8-9212-27214422C433}"/>
                  </a:ext>
                </a:extLst>
              </p:cNvPr>
              <p:cNvSpPr>
                <a:spLocks/>
              </p:cNvSpPr>
              <p:nvPr/>
            </p:nvSpPr>
            <p:spPr bwMode="auto">
              <a:xfrm>
                <a:off x="931" y="474"/>
                <a:ext cx="12" cy="27"/>
              </a:xfrm>
              <a:custGeom>
                <a:avLst/>
                <a:gdLst>
                  <a:gd name="T0" fmla="*/ 4 w 5"/>
                  <a:gd name="T1" fmla="*/ 0 h 11"/>
                  <a:gd name="T2" fmla="*/ 4 w 5"/>
                  <a:gd name="T3" fmla="*/ 0 h 11"/>
                  <a:gd name="T4" fmla="*/ 1 w 5"/>
                  <a:gd name="T5" fmla="*/ 3 h 11"/>
                  <a:gd name="T6" fmla="*/ 1 w 5"/>
                  <a:gd name="T7" fmla="*/ 11 h 11"/>
                  <a:gd name="T8" fmla="*/ 2 w 5"/>
                  <a:gd name="T9" fmla="*/ 6 h 11"/>
                  <a:gd name="T10" fmla="*/ 5 w 5"/>
                  <a:gd name="T11" fmla="*/ 1 h 11"/>
                  <a:gd name="T12" fmla="*/ 5 w 5"/>
                  <a:gd name="T13" fmla="*/ 0 h 11"/>
                  <a:gd name="T14" fmla="*/ 4 w 5"/>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1">
                    <a:moveTo>
                      <a:pt x="4" y="0"/>
                    </a:moveTo>
                    <a:cubicBezTo>
                      <a:pt x="4" y="0"/>
                      <a:pt x="4" y="0"/>
                      <a:pt x="4" y="0"/>
                    </a:cubicBezTo>
                    <a:cubicBezTo>
                      <a:pt x="3" y="1"/>
                      <a:pt x="2" y="2"/>
                      <a:pt x="1" y="3"/>
                    </a:cubicBezTo>
                    <a:cubicBezTo>
                      <a:pt x="0" y="5"/>
                      <a:pt x="0" y="8"/>
                      <a:pt x="1" y="11"/>
                    </a:cubicBezTo>
                    <a:cubicBezTo>
                      <a:pt x="2" y="9"/>
                      <a:pt x="2" y="8"/>
                      <a:pt x="2" y="6"/>
                    </a:cubicBezTo>
                    <a:cubicBezTo>
                      <a:pt x="3" y="5"/>
                      <a:pt x="4" y="3"/>
                      <a:pt x="5" y="1"/>
                    </a:cubicBezTo>
                    <a:cubicBezTo>
                      <a:pt x="5" y="0"/>
                      <a:pt x="5" y="0"/>
                      <a:pt x="5" y="0"/>
                    </a:cubicBezTo>
                    <a:cubicBezTo>
                      <a:pt x="4" y="0"/>
                      <a:pt x="4" y="0"/>
                      <a:pt x="4" y="0"/>
                    </a:cubicBezTo>
                  </a:path>
                </a:pathLst>
              </a:custGeom>
              <a:solidFill>
                <a:srgbClr val="6A5D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4" name="Freeform 1172">
                <a:extLst>
                  <a:ext uri="{FF2B5EF4-FFF2-40B4-BE49-F238E27FC236}">
                    <a16:creationId xmlns:a16="http://schemas.microsoft.com/office/drawing/2014/main" id="{D2B28ED1-3E71-461E-BEDF-4FA8D99AB7A9}"/>
                  </a:ext>
                </a:extLst>
              </p:cNvPr>
              <p:cNvSpPr>
                <a:spLocks/>
              </p:cNvSpPr>
              <p:nvPr/>
            </p:nvSpPr>
            <p:spPr bwMode="auto">
              <a:xfrm>
                <a:off x="946" y="458"/>
                <a:ext cx="23" cy="12"/>
              </a:xfrm>
              <a:custGeom>
                <a:avLst/>
                <a:gdLst>
                  <a:gd name="T0" fmla="*/ 8 w 10"/>
                  <a:gd name="T1" fmla="*/ 0 h 5"/>
                  <a:gd name="T2" fmla="*/ 7 w 10"/>
                  <a:gd name="T3" fmla="*/ 0 h 5"/>
                  <a:gd name="T4" fmla="*/ 0 w 10"/>
                  <a:gd name="T5" fmla="*/ 5 h 5"/>
                  <a:gd name="T6" fmla="*/ 3 w 10"/>
                  <a:gd name="T7" fmla="*/ 4 h 5"/>
                  <a:gd name="T8" fmla="*/ 10 w 10"/>
                  <a:gd name="T9" fmla="*/ 0 h 5"/>
                  <a:gd name="T10" fmla="*/ 8 w 10"/>
                  <a:gd name="T11" fmla="*/ 0 h 5"/>
                </a:gdLst>
                <a:ahLst/>
                <a:cxnLst>
                  <a:cxn ang="0">
                    <a:pos x="T0" y="T1"/>
                  </a:cxn>
                  <a:cxn ang="0">
                    <a:pos x="T2" y="T3"/>
                  </a:cxn>
                  <a:cxn ang="0">
                    <a:pos x="T4" y="T5"/>
                  </a:cxn>
                  <a:cxn ang="0">
                    <a:pos x="T6" y="T7"/>
                  </a:cxn>
                  <a:cxn ang="0">
                    <a:pos x="T8" y="T9"/>
                  </a:cxn>
                  <a:cxn ang="0">
                    <a:pos x="T10" y="T11"/>
                  </a:cxn>
                </a:cxnLst>
                <a:rect l="0" t="0" r="r" b="b"/>
                <a:pathLst>
                  <a:path w="10" h="5">
                    <a:moveTo>
                      <a:pt x="8" y="0"/>
                    </a:moveTo>
                    <a:cubicBezTo>
                      <a:pt x="7" y="0"/>
                      <a:pt x="7" y="0"/>
                      <a:pt x="7" y="0"/>
                    </a:cubicBezTo>
                    <a:cubicBezTo>
                      <a:pt x="4" y="0"/>
                      <a:pt x="1" y="2"/>
                      <a:pt x="0" y="5"/>
                    </a:cubicBezTo>
                    <a:cubicBezTo>
                      <a:pt x="1" y="5"/>
                      <a:pt x="2" y="4"/>
                      <a:pt x="3" y="4"/>
                    </a:cubicBezTo>
                    <a:cubicBezTo>
                      <a:pt x="5" y="2"/>
                      <a:pt x="8" y="2"/>
                      <a:pt x="10" y="0"/>
                    </a:cubicBezTo>
                    <a:cubicBezTo>
                      <a:pt x="9" y="0"/>
                      <a:pt x="9" y="0"/>
                      <a:pt x="8" y="0"/>
                    </a:cubicBezTo>
                  </a:path>
                </a:pathLst>
              </a:custGeom>
              <a:solidFill>
                <a:srgbClr val="6A5D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5" name="Freeform 1173">
                <a:extLst>
                  <a:ext uri="{FF2B5EF4-FFF2-40B4-BE49-F238E27FC236}">
                    <a16:creationId xmlns:a16="http://schemas.microsoft.com/office/drawing/2014/main" id="{C49097A7-11A9-4726-B313-A38115A4D994}"/>
                  </a:ext>
                </a:extLst>
              </p:cNvPr>
              <p:cNvSpPr>
                <a:spLocks/>
              </p:cNvSpPr>
              <p:nvPr/>
            </p:nvSpPr>
            <p:spPr bwMode="auto">
              <a:xfrm>
                <a:off x="1024" y="467"/>
                <a:ext cx="26" cy="62"/>
              </a:xfrm>
              <a:custGeom>
                <a:avLst/>
                <a:gdLst>
                  <a:gd name="T0" fmla="*/ 0 w 11"/>
                  <a:gd name="T1" fmla="*/ 26 h 26"/>
                  <a:gd name="T2" fmla="*/ 5 w 11"/>
                  <a:gd name="T3" fmla="*/ 20 h 26"/>
                  <a:gd name="T4" fmla="*/ 8 w 11"/>
                  <a:gd name="T5" fmla="*/ 1 h 26"/>
                  <a:gd name="T6" fmla="*/ 8 w 11"/>
                  <a:gd name="T7" fmla="*/ 1 h 26"/>
                  <a:gd name="T8" fmla="*/ 10 w 11"/>
                  <a:gd name="T9" fmla="*/ 7 h 26"/>
                  <a:gd name="T10" fmla="*/ 8 w 11"/>
                  <a:gd name="T11" fmla="*/ 18 h 26"/>
                  <a:gd name="T12" fmla="*/ 0 w 11"/>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11" h="26">
                    <a:moveTo>
                      <a:pt x="0" y="26"/>
                    </a:moveTo>
                    <a:cubicBezTo>
                      <a:pt x="1" y="25"/>
                      <a:pt x="4" y="21"/>
                      <a:pt x="5" y="20"/>
                    </a:cubicBezTo>
                    <a:cubicBezTo>
                      <a:pt x="7" y="16"/>
                      <a:pt x="11" y="7"/>
                      <a:pt x="8" y="1"/>
                    </a:cubicBezTo>
                    <a:cubicBezTo>
                      <a:pt x="9" y="0"/>
                      <a:pt x="8" y="0"/>
                      <a:pt x="8" y="1"/>
                    </a:cubicBezTo>
                    <a:cubicBezTo>
                      <a:pt x="8" y="1"/>
                      <a:pt x="10" y="4"/>
                      <a:pt x="10" y="7"/>
                    </a:cubicBezTo>
                    <a:cubicBezTo>
                      <a:pt x="11" y="12"/>
                      <a:pt x="9" y="15"/>
                      <a:pt x="8" y="18"/>
                    </a:cubicBezTo>
                    <a:cubicBezTo>
                      <a:pt x="6" y="21"/>
                      <a:pt x="4" y="24"/>
                      <a:pt x="0" y="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6" name="Freeform 1174">
                <a:extLst>
                  <a:ext uri="{FF2B5EF4-FFF2-40B4-BE49-F238E27FC236}">
                    <a16:creationId xmlns:a16="http://schemas.microsoft.com/office/drawing/2014/main" id="{6BFD5F88-0818-4408-AE3A-CC05BD4FB2F5}"/>
                  </a:ext>
                </a:extLst>
              </p:cNvPr>
              <p:cNvSpPr>
                <a:spLocks/>
              </p:cNvSpPr>
              <p:nvPr/>
            </p:nvSpPr>
            <p:spPr bwMode="auto">
              <a:xfrm>
                <a:off x="876" y="513"/>
                <a:ext cx="134" cy="131"/>
              </a:xfrm>
              <a:custGeom>
                <a:avLst/>
                <a:gdLst>
                  <a:gd name="T0" fmla="*/ 42 w 56"/>
                  <a:gd name="T1" fmla="*/ 43 h 55"/>
                  <a:gd name="T2" fmla="*/ 8 w 56"/>
                  <a:gd name="T3" fmla="*/ 46 h 55"/>
                  <a:gd name="T4" fmla="*/ 13 w 56"/>
                  <a:gd name="T5" fmla="*/ 12 h 55"/>
                  <a:gd name="T6" fmla="*/ 48 w 56"/>
                  <a:gd name="T7" fmla="*/ 8 h 55"/>
                  <a:gd name="T8" fmla="*/ 42 w 56"/>
                  <a:gd name="T9" fmla="*/ 43 h 55"/>
                </a:gdLst>
                <a:ahLst/>
                <a:cxnLst>
                  <a:cxn ang="0">
                    <a:pos x="T0" y="T1"/>
                  </a:cxn>
                  <a:cxn ang="0">
                    <a:pos x="T2" y="T3"/>
                  </a:cxn>
                  <a:cxn ang="0">
                    <a:pos x="T4" y="T5"/>
                  </a:cxn>
                  <a:cxn ang="0">
                    <a:pos x="T6" y="T7"/>
                  </a:cxn>
                  <a:cxn ang="0">
                    <a:pos x="T8" y="T9"/>
                  </a:cxn>
                </a:cxnLst>
                <a:rect l="0" t="0" r="r" b="b"/>
                <a:pathLst>
                  <a:path w="56" h="55">
                    <a:moveTo>
                      <a:pt x="42" y="43"/>
                    </a:moveTo>
                    <a:cubicBezTo>
                      <a:pt x="31" y="53"/>
                      <a:pt x="16" y="55"/>
                      <a:pt x="8" y="46"/>
                    </a:cubicBezTo>
                    <a:cubicBezTo>
                      <a:pt x="0" y="38"/>
                      <a:pt x="2" y="23"/>
                      <a:pt x="13" y="12"/>
                    </a:cubicBezTo>
                    <a:cubicBezTo>
                      <a:pt x="24" y="2"/>
                      <a:pt x="40" y="0"/>
                      <a:pt x="48" y="8"/>
                    </a:cubicBezTo>
                    <a:cubicBezTo>
                      <a:pt x="56" y="17"/>
                      <a:pt x="53" y="32"/>
                      <a:pt x="42" y="43"/>
                    </a:cubicBezTo>
                  </a:path>
                </a:pathLst>
              </a:custGeom>
              <a:solidFill>
                <a:srgbClr val="1B14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7" name="Freeform 1175">
                <a:extLst>
                  <a:ext uri="{FF2B5EF4-FFF2-40B4-BE49-F238E27FC236}">
                    <a16:creationId xmlns:a16="http://schemas.microsoft.com/office/drawing/2014/main" id="{6FF647CA-30AC-46C5-AD4E-7D930BA20528}"/>
                  </a:ext>
                </a:extLst>
              </p:cNvPr>
              <p:cNvSpPr>
                <a:spLocks/>
              </p:cNvSpPr>
              <p:nvPr/>
            </p:nvSpPr>
            <p:spPr bwMode="auto">
              <a:xfrm>
                <a:off x="879" y="546"/>
                <a:ext cx="126" cy="98"/>
              </a:xfrm>
              <a:custGeom>
                <a:avLst/>
                <a:gdLst>
                  <a:gd name="T0" fmla="*/ 41 w 53"/>
                  <a:gd name="T1" fmla="*/ 29 h 41"/>
                  <a:gd name="T2" fmla="*/ 50 w 53"/>
                  <a:gd name="T3" fmla="*/ 0 h 41"/>
                  <a:gd name="T4" fmla="*/ 45 w 53"/>
                  <a:gd name="T5" fmla="*/ 15 h 41"/>
                  <a:gd name="T6" fmla="*/ 22 w 53"/>
                  <a:gd name="T7" fmla="*/ 26 h 41"/>
                  <a:gd name="T8" fmla="*/ 8 w 53"/>
                  <a:gd name="T9" fmla="*/ 15 h 41"/>
                  <a:gd name="T10" fmla="*/ 7 w 53"/>
                  <a:gd name="T11" fmla="*/ 5 h 41"/>
                  <a:gd name="T12" fmla="*/ 7 w 53"/>
                  <a:gd name="T13" fmla="*/ 32 h 41"/>
                  <a:gd name="T14" fmla="*/ 41 w 53"/>
                  <a:gd name="T15" fmla="*/ 29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41">
                    <a:moveTo>
                      <a:pt x="41" y="29"/>
                    </a:moveTo>
                    <a:cubicBezTo>
                      <a:pt x="50" y="20"/>
                      <a:pt x="53" y="9"/>
                      <a:pt x="50" y="0"/>
                    </a:cubicBezTo>
                    <a:cubicBezTo>
                      <a:pt x="51" y="7"/>
                      <a:pt x="48" y="11"/>
                      <a:pt x="45" y="15"/>
                    </a:cubicBezTo>
                    <a:cubicBezTo>
                      <a:pt x="40" y="22"/>
                      <a:pt x="30" y="27"/>
                      <a:pt x="22" y="26"/>
                    </a:cubicBezTo>
                    <a:cubicBezTo>
                      <a:pt x="16" y="25"/>
                      <a:pt x="10" y="22"/>
                      <a:pt x="8" y="15"/>
                    </a:cubicBezTo>
                    <a:cubicBezTo>
                      <a:pt x="7" y="13"/>
                      <a:pt x="6" y="10"/>
                      <a:pt x="7" y="5"/>
                    </a:cubicBezTo>
                    <a:cubicBezTo>
                      <a:pt x="1" y="15"/>
                      <a:pt x="0" y="26"/>
                      <a:pt x="7" y="32"/>
                    </a:cubicBezTo>
                    <a:cubicBezTo>
                      <a:pt x="15" y="41"/>
                      <a:pt x="30" y="39"/>
                      <a:pt x="41" y="29"/>
                    </a:cubicBezTo>
                    <a:close/>
                  </a:path>
                </a:pathLst>
              </a:custGeom>
              <a:solidFill>
                <a:srgbClr val="140E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8" name="Freeform 1176">
                <a:extLst>
                  <a:ext uri="{FF2B5EF4-FFF2-40B4-BE49-F238E27FC236}">
                    <a16:creationId xmlns:a16="http://schemas.microsoft.com/office/drawing/2014/main" id="{E495DB20-B560-49BE-B0F2-75664F834135}"/>
                  </a:ext>
                </a:extLst>
              </p:cNvPr>
              <p:cNvSpPr>
                <a:spLocks/>
              </p:cNvSpPr>
              <p:nvPr/>
            </p:nvSpPr>
            <p:spPr bwMode="auto">
              <a:xfrm>
                <a:off x="886" y="584"/>
                <a:ext cx="107" cy="50"/>
              </a:xfrm>
              <a:custGeom>
                <a:avLst/>
                <a:gdLst>
                  <a:gd name="T0" fmla="*/ 1 w 45"/>
                  <a:gd name="T1" fmla="*/ 11 h 21"/>
                  <a:gd name="T2" fmla="*/ 0 w 45"/>
                  <a:gd name="T3" fmla="*/ 1 h 21"/>
                  <a:gd name="T4" fmla="*/ 0 w 45"/>
                  <a:gd name="T5" fmla="*/ 1 h 21"/>
                  <a:gd name="T6" fmla="*/ 17 w 45"/>
                  <a:gd name="T7" fmla="*/ 15 h 21"/>
                  <a:gd name="T8" fmla="*/ 45 w 45"/>
                  <a:gd name="T9" fmla="*/ 2 h 21"/>
                  <a:gd name="T10" fmla="*/ 38 w 45"/>
                  <a:gd name="T11" fmla="*/ 11 h 21"/>
                  <a:gd name="T12" fmla="*/ 19 w 45"/>
                  <a:gd name="T13" fmla="*/ 21 h 21"/>
                  <a:gd name="T14" fmla="*/ 3 w 45"/>
                  <a:gd name="T15" fmla="*/ 14 h 21"/>
                  <a:gd name="T16" fmla="*/ 1 w 45"/>
                  <a:gd name="T17"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1">
                    <a:moveTo>
                      <a:pt x="1" y="11"/>
                    </a:moveTo>
                    <a:cubicBezTo>
                      <a:pt x="0" y="8"/>
                      <a:pt x="0" y="4"/>
                      <a:pt x="0" y="1"/>
                    </a:cubicBezTo>
                    <a:cubicBezTo>
                      <a:pt x="0" y="1"/>
                      <a:pt x="0" y="0"/>
                      <a:pt x="0" y="1"/>
                    </a:cubicBezTo>
                    <a:cubicBezTo>
                      <a:pt x="3" y="13"/>
                      <a:pt x="10" y="14"/>
                      <a:pt x="17" y="15"/>
                    </a:cubicBezTo>
                    <a:cubicBezTo>
                      <a:pt x="25" y="16"/>
                      <a:pt x="38" y="10"/>
                      <a:pt x="45" y="2"/>
                    </a:cubicBezTo>
                    <a:cubicBezTo>
                      <a:pt x="44" y="3"/>
                      <a:pt x="42" y="8"/>
                      <a:pt x="38" y="11"/>
                    </a:cubicBezTo>
                    <a:cubicBezTo>
                      <a:pt x="31" y="17"/>
                      <a:pt x="25" y="20"/>
                      <a:pt x="19" y="21"/>
                    </a:cubicBezTo>
                    <a:cubicBezTo>
                      <a:pt x="13" y="21"/>
                      <a:pt x="7" y="18"/>
                      <a:pt x="3" y="14"/>
                    </a:cubicBezTo>
                    <a:cubicBezTo>
                      <a:pt x="3" y="14"/>
                      <a:pt x="2" y="12"/>
                      <a:pt x="1" y="11"/>
                    </a:cubicBezTo>
                    <a:close/>
                  </a:path>
                </a:pathLst>
              </a:custGeom>
              <a:solidFill>
                <a:srgbClr val="0D0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9" name="Freeform 1177">
                <a:extLst>
                  <a:ext uri="{FF2B5EF4-FFF2-40B4-BE49-F238E27FC236}">
                    <a16:creationId xmlns:a16="http://schemas.microsoft.com/office/drawing/2014/main" id="{0E7CBD51-878C-479E-ABB1-F9464B202D15}"/>
                  </a:ext>
                </a:extLst>
              </p:cNvPr>
              <p:cNvSpPr>
                <a:spLocks/>
              </p:cNvSpPr>
              <p:nvPr/>
            </p:nvSpPr>
            <p:spPr bwMode="auto">
              <a:xfrm>
                <a:off x="903" y="522"/>
                <a:ext cx="93" cy="74"/>
              </a:xfrm>
              <a:custGeom>
                <a:avLst/>
                <a:gdLst>
                  <a:gd name="T0" fmla="*/ 31 w 39"/>
                  <a:gd name="T1" fmla="*/ 3 h 31"/>
                  <a:gd name="T2" fmla="*/ 24 w 39"/>
                  <a:gd name="T3" fmla="*/ 0 h 31"/>
                  <a:gd name="T4" fmla="*/ 8 w 39"/>
                  <a:gd name="T5" fmla="*/ 4 h 31"/>
                  <a:gd name="T6" fmla="*/ 0 w 39"/>
                  <a:gd name="T7" fmla="*/ 18 h 31"/>
                  <a:gd name="T8" fmla="*/ 2 w 39"/>
                  <a:gd name="T9" fmla="*/ 26 h 31"/>
                  <a:gd name="T10" fmla="*/ 8 w 39"/>
                  <a:gd name="T11" fmla="*/ 29 h 31"/>
                  <a:gd name="T12" fmla="*/ 32 w 39"/>
                  <a:gd name="T13" fmla="*/ 23 h 31"/>
                  <a:gd name="T14" fmla="*/ 38 w 39"/>
                  <a:gd name="T15" fmla="*/ 14 h 31"/>
                  <a:gd name="T16" fmla="*/ 35 w 39"/>
                  <a:gd name="T17" fmla="*/ 5 h 31"/>
                  <a:gd name="T18" fmla="*/ 24 w 39"/>
                  <a:gd name="T19" fmla="*/ 0 h 31"/>
                  <a:gd name="T20" fmla="*/ 31 w 39"/>
                  <a:gd name="T21"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1">
                    <a:moveTo>
                      <a:pt x="31" y="3"/>
                    </a:moveTo>
                    <a:cubicBezTo>
                      <a:pt x="30" y="1"/>
                      <a:pt x="27" y="1"/>
                      <a:pt x="24" y="0"/>
                    </a:cubicBezTo>
                    <a:cubicBezTo>
                      <a:pt x="19" y="0"/>
                      <a:pt x="13" y="1"/>
                      <a:pt x="8" y="4"/>
                    </a:cubicBezTo>
                    <a:cubicBezTo>
                      <a:pt x="4" y="8"/>
                      <a:pt x="1" y="13"/>
                      <a:pt x="0" y="18"/>
                    </a:cubicBezTo>
                    <a:cubicBezTo>
                      <a:pt x="0" y="21"/>
                      <a:pt x="1" y="24"/>
                      <a:pt x="2" y="26"/>
                    </a:cubicBezTo>
                    <a:cubicBezTo>
                      <a:pt x="4" y="28"/>
                      <a:pt x="6" y="29"/>
                      <a:pt x="8" y="29"/>
                    </a:cubicBezTo>
                    <a:cubicBezTo>
                      <a:pt x="16" y="31"/>
                      <a:pt x="25" y="28"/>
                      <a:pt x="32" y="23"/>
                    </a:cubicBezTo>
                    <a:cubicBezTo>
                      <a:pt x="35" y="20"/>
                      <a:pt x="38" y="17"/>
                      <a:pt x="38" y="14"/>
                    </a:cubicBezTo>
                    <a:cubicBezTo>
                      <a:pt x="39" y="10"/>
                      <a:pt x="37" y="7"/>
                      <a:pt x="35" y="5"/>
                    </a:cubicBezTo>
                    <a:cubicBezTo>
                      <a:pt x="33" y="3"/>
                      <a:pt x="29" y="1"/>
                      <a:pt x="24" y="0"/>
                    </a:cubicBezTo>
                    <a:cubicBezTo>
                      <a:pt x="31" y="3"/>
                      <a:pt x="31" y="3"/>
                      <a:pt x="31" y="3"/>
                    </a:cubicBezTo>
                  </a:path>
                </a:pathLst>
              </a:custGeom>
              <a:solidFill>
                <a:srgbClr val="2319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0" name="Freeform 1178">
                <a:extLst>
                  <a:ext uri="{FF2B5EF4-FFF2-40B4-BE49-F238E27FC236}">
                    <a16:creationId xmlns:a16="http://schemas.microsoft.com/office/drawing/2014/main" id="{92BD2FD8-6D02-4A81-9EF1-A3108876993E}"/>
                  </a:ext>
                </a:extLst>
              </p:cNvPr>
              <p:cNvSpPr>
                <a:spLocks/>
              </p:cNvSpPr>
              <p:nvPr/>
            </p:nvSpPr>
            <p:spPr bwMode="auto">
              <a:xfrm>
                <a:off x="915" y="520"/>
                <a:ext cx="76" cy="62"/>
              </a:xfrm>
              <a:custGeom>
                <a:avLst/>
                <a:gdLst>
                  <a:gd name="T0" fmla="*/ 26 w 32"/>
                  <a:gd name="T1" fmla="*/ 3 h 26"/>
                  <a:gd name="T2" fmla="*/ 20 w 32"/>
                  <a:gd name="T3" fmla="*/ 0 h 26"/>
                  <a:gd name="T4" fmla="*/ 7 w 32"/>
                  <a:gd name="T5" fmla="*/ 4 h 26"/>
                  <a:gd name="T6" fmla="*/ 0 w 32"/>
                  <a:gd name="T7" fmla="*/ 15 h 26"/>
                  <a:gd name="T8" fmla="*/ 2 w 32"/>
                  <a:gd name="T9" fmla="*/ 22 h 26"/>
                  <a:gd name="T10" fmla="*/ 6 w 32"/>
                  <a:gd name="T11" fmla="*/ 24 h 26"/>
                  <a:gd name="T12" fmla="*/ 26 w 32"/>
                  <a:gd name="T13" fmla="*/ 19 h 26"/>
                  <a:gd name="T14" fmla="*/ 32 w 32"/>
                  <a:gd name="T15" fmla="*/ 11 h 26"/>
                  <a:gd name="T16" fmla="*/ 29 w 32"/>
                  <a:gd name="T17" fmla="*/ 4 h 26"/>
                  <a:gd name="T18" fmla="*/ 20 w 32"/>
                  <a:gd name="T19" fmla="*/ 0 h 26"/>
                  <a:gd name="T20" fmla="*/ 26 w 32"/>
                  <a:gd name="T21"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6">
                    <a:moveTo>
                      <a:pt x="26" y="3"/>
                    </a:moveTo>
                    <a:cubicBezTo>
                      <a:pt x="24" y="1"/>
                      <a:pt x="22" y="1"/>
                      <a:pt x="20" y="0"/>
                    </a:cubicBezTo>
                    <a:cubicBezTo>
                      <a:pt x="15" y="0"/>
                      <a:pt x="11" y="1"/>
                      <a:pt x="7" y="4"/>
                    </a:cubicBezTo>
                    <a:cubicBezTo>
                      <a:pt x="3" y="6"/>
                      <a:pt x="1" y="11"/>
                      <a:pt x="0" y="15"/>
                    </a:cubicBezTo>
                    <a:cubicBezTo>
                      <a:pt x="0" y="18"/>
                      <a:pt x="0" y="20"/>
                      <a:pt x="2" y="22"/>
                    </a:cubicBezTo>
                    <a:cubicBezTo>
                      <a:pt x="3" y="23"/>
                      <a:pt x="5" y="24"/>
                      <a:pt x="6" y="24"/>
                    </a:cubicBezTo>
                    <a:cubicBezTo>
                      <a:pt x="13" y="26"/>
                      <a:pt x="21" y="23"/>
                      <a:pt x="26" y="19"/>
                    </a:cubicBezTo>
                    <a:cubicBezTo>
                      <a:pt x="29" y="17"/>
                      <a:pt x="31" y="14"/>
                      <a:pt x="32" y="11"/>
                    </a:cubicBezTo>
                    <a:cubicBezTo>
                      <a:pt x="32" y="9"/>
                      <a:pt x="31" y="6"/>
                      <a:pt x="29" y="4"/>
                    </a:cubicBezTo>
                    <a:cubicBezTo>
                      <a:pt x="27" y="2"/>
                      <a:pt x="24" y="1"/>
                      <a:pt x="20" y="0"/>
                    </a:cubicBezTo>
                    <a:cubicBezTo>
                      <a:pt x="26" y="3"/>
                      <a:pt x="26" y="3"/>
                      <a:pt x="26" y="3"/>
                    </a:cubicBezTo>
                  </a:path>
                </a:pathLst>
              </a:custGeom>
              <a:solidFill>
                <a:srgbClr val="251B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1" name="Freeform 1179">
                <a:extLst>
                  <a:ext uri="{FF2B5EF4-FFF2-40B4-BE49-F238E27FC236}">
                    <a16:creationId xmlns:a16="http://schemas.microsoft.com/office/drawing/2014/main" id="{C0779391-0612-4F01-BFC6-864F22D678FD}"/>
                  </a:ext>
                </a:extLst>
              </p:cNvPr>
              <p:cNvSpPr>
                <a:spLocks/>
              </p:cNvSpPr>
              <p:nvPr/>
            </p:nvSpPr>
            <p:spPr bwMode="auto">
              <a:xfrm>
                <a:off x="922" y="517"/>
                <a:ext cx="57" cy="39"/>
              </a:xfrm>
              <a:custGeom>
                <a:avLst/>
                <a:gdLst>
                  <a:gd name="T0" fmla="*/ 24 w 24"/>
                  <a:gd name="T1" fmla="*/ 6 h 16"/>
                  <a:gd name="T2" fmla="*/ 3 w 24"/>
                  <a:gd name="T3" fmla="*/ 7 h 16"/>
                  <a:gd name="T4" fmla="*/ 1 w 24"/>
                  <a:gd name="T5" fmla="*/ 11 h 16"/>
                  <a:gd name="T6" fmla="*/ 2 w 24"/>
                  <a:gd name="T7" fmla="*/ 16 h 16"/>
                  <a:gd name="T8" fmla="*/ 2 w 24"/>
                  <a:gd name="T9" fmla="*/ 16 h 16"/>
                  <a:gd name="T10" fmla="*/ 3 w 24"/>
                  <a:gd name="T11" fmla="*/ 16 h 16"/>
                  <a:gd name="T12" fmla="*/ 7 w 24"/>
                  <a:gd name="T13" fmla="*/ 13 h 16"/>
                  <a:gd name="T14" fmla="*/ 14 w 24"/>
                  <a:gd name="T15" fmla="*/ 9 h 16"/>
                  <a:gd name="T16" fmla="*/ 19 w 24"/>
                  <a:gd name="T17" fmla="*/ 8 h 16"/>
                  <a:gd name="T18" fmla="*/ 24 w 24"/>
                  <a:gd name="T19" fmla="*/ 7 h 16"/>
                  <a:gd name="T20" fmla="*/ 24 w 24"/>
                  <a:gd name="T21"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6">
                    <a:moveTo>
                      <a:pt x="24" y="6"/>
                    </a:moveTo>
                    <a:cubicBezTo>
                      <a:pt x="17" y="0"/>
                      <a:pt x="8" y="3"/>
                      <a:pt x="3" y="7"/>
                    </a:cubicBezTo>
                    <a:cubicBezTo>
                      <a:pt x="2" y="9"/>
                      <a:pt x="1" y="10"/>
                      <a:pt x="1" y="11"/>
                    </a:cubicBezTo>
                    <a:cubicBezTo>
                      <a:pt x="0" y="13"/>
                      <a:pt x="1" y="14"/>
                      <a:pt x="2" y="16"/>
                    </a:cubicBezTo>
                    <a:cubicBezTo>
                      <a:pt x="2" y="16"/>
                      <a:pt x="2" y="16"/>
                      <a:pt x="2" y="16"/>
                    </a:cubicBezTo>
                    <a:cubicBezTo>
                      <a:pt x="3" y="16"/>
                      <a:pt x="3" y="16"/>
                      <a:pt x="3" y="16"/>
                    </a:cubicBezTo>
                    <a:cubicBezTo>
                      <a:pt x="5" y="16"/>
                      <a:pt x="6" y="14"/>
                      <a:pt x="7" y="13"/>
                    </a:cubicBezTo>
                    <a:cubicBezTo>
                      <a:pt x="9" y="11"/>
                      <a:pt x="11" y="9"/>
                      <a:pt x="14" y="9"/>
                    </a:cubicBezTo>
                    <a:cubicBezTo>
                      <a:pt x="16" y="8"/>
                      <a:pt x="17" y="8"/>
                      <a:pt x="19" y="8"/>
                    </a:cubicBezTo>
                    <a:cubicBezTo>
                      <a:pt x="21" y="8"/>
                      <a:pt x="23" y="8"/>
                      <a:pt x="24" y="7"/>
                    </a:cubicBezTo>
                    <a:cubicBezTo>
                      <a:pt x="24" y="6"/>
                      <a:pt x="24" y="6"/>
                      <a:pt x="24" y="6"/>
                    </a:cubicBezTo>
                  </a:path>
                </a:pathLst>
              </a:custGeom>
              <a:solidFill>
                <a:srgbClr val="2E21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2" name="Freeform 1180">
                <a:extLst>
                  <a:ext uri="{FF2B5EF4-FFF2-40B4-BE49-F238E27FC236}">
                    <a16:creationId xmlns:a16="http://schemas.microsoft.com/office/drawing/2014/main" id="{763127AC-077F-4896-8402-CCD757BCECA0}"/>
                  </a:ext>
                </a:extLst>
              </p:cNvPr>
              <p:cNvSpPr>
                <a:spLocks/>
              </p:cNvSpPr>
              <p:nvPr/>
            </p:nvSpPr>
            <p:spPr bwMode="auto">
              <a:xfrm>
                <a:off x="950" y="525"/>
                <a:ext cx="24" cy="4"/>
              </a:xfrm>
              <a:custGeom>
                <a:avLst/>
                <a:gdLst>
                  <a:gd name="T0" fmla="*/ 4 w 10"/>
                  <a:gd name="T1" fmla="*/ 0 h 2"/>
                  <a:gd name="T2" fmla="*/ 3 w 10"/>
                  <a:gd name="T3" fmla="*/ 0 h 2"/>
                  <a:gd name="T4" fmla="*/ 0 w 10"/>
                  <a:gd name="T5" fmla="*/ 1 h 2"/>
                  <a:gd name="T6" fmla="*/ 0 w 10"/>
                  <a:gd name="T7" fmla="*/ 1 h 2"/>
                  <a:gd name="T8" fmla="*/ 0 w 10"/>
                  <a:gd name="T9" fmla="*/ 2 h 2"/>
                  <a:gd name="T10" fmla="*/ 1 w 10"/>
                  <a:gd name="T11" fmla="*/ 2 h 2"/>
                  <a:gd name="T12" fmla="*/ 2 w 10"/>
                  <a:gd name="T13" fmla="*/ 2 h 2"/>
                  <a:gd name="T14" fmla="*/ 6 w 10"/>
                  <a:gd name="T15" fmla="*/ 2 h 2"/>
                  <a:gd name="T16" fmla="*/ 6 w 10"/>
                  <a:gd name="T17" fmla="*/ 2 h 2"/>
                  <a:gd name="T18" fmla="*/ 8 w 10"/>
                  <a:gd name="T19" fmla="*/ 2 h 2"/>
                  <a:gd name="T20" fmla="*/ 9 w 10"/>
                  <a:gd name="T21" fmla="*/ 2 h 2"/>
                  <a:gd name="T22" fmla="*/ 10 w 10"/>
                  <a:gd name="T23" fmla="*/ 2 h 2"/>
                  <a:gd name="T24" fmla="*/ 4 w 10"/>
                  <a:gd name="T2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2">
                    <a:moveTo>
                      <a:pt x="4" y="0"/>
                    </a:moveTo>
                    <a:cubicBezTo>
                      <a:pt x="4" y="0"/>
                      <a:pt x="4" y="0"/>
                      <a:pt x="3" y="0"/>
                    </a:cubicBezTo>
                    <a:cubicBezTo>
                      <a:pt x="2" y="0"/>
                      <a:pt x="1" y="1"/>
                      <a:pt x="0" y="1"/>
                    </a:cubicBezTo>
                    <a:cubicBezTo>
                      <a:pt x="0" y="1"/>
                      <a:pt x="0" y="1"/>
                      <a:pt x="0" y="1"/>
                    </a:cubicBezTo>
                    <a:cubicBezTo>
                      <a:pt x="0" y="2"/>
                      <a:pt x="0" y="2"/>
                      <a:pt x="0" y="2"/>
                    </a:cubicBezTo>
                    <a:cubicBezTo>
                      <a:pt x="1" y="2"/>
                      <a:pt x="1" y="2"/>
                      <a:pt x="1" y="2"/>
                    </a:cubicBezTo>
                    <a:cubicBezTo>
                      <a:pt x="1" y="2"/>
                      <a:pt x="2" y="2"/>
                      <a:pt x="2" y="2"/>
                    </a:cubicBezTo>
                    <a:cubicBezTo>
                      <a:pt x="3" y="2"/>
                      <a:pt x="4" y="2"/>
                      <a:pt x="6" y="2"/>
                    </a:cubicBezTo>
                    <a:cubicBezTo>
                      <a:pt x="6" y="2"/>
                      <a:pt x="6" y="2"/>
                      <a:pt x="6" y="2"/>
                    </a:cubicBezTo>
                    <a:cubicBezTo>
                      <a:pt x="7" y="2"/>
                      <a:pt x="7" y="2"/>
                      <a:pt x="8" y="2"/>
                    </a:cubicBezTo>
                    <a:cubicBezTo>
                      <a:pt x="8" y="2"/>
                      <a:pt x="9" y="2"/>
                      <a:pt x="9" y="2"/>
                    </a:cubicBezTo>
                    <a:cubicBezTo>
                      <a:pt x="9" y="2"/>
                      <a:pt x="9" y="2"/>
                      <a:pt x="10" y="2"/>
                    </a:cubicBezTo>
                    <a:cubicBezTo>
                      <a:pt x="8" y="1"/>
                      <a:pt x="6" y="0"/>
                      <a:pt x="4" y="0"/>
                    </a:cubicBezTo>
                  </a:path>
                </a:pathLst>
              </a:custGeom>
              <a:solidFill>
                <a:srgbClr val="6E5E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3" name="Freeform 1181">
                <a:extLst>
                  <a:ext uri="{FF2B5EF4-FFF2-40B4-BE49-F238E27FC236}">
                    <a16:creationId xmlns:a16="http://schemas.microsoft.com/office/drawing/2014/main" id="{501A9261-E3E6-4997-A543-DDDF695F5400}"/>
                  </a:ext>
                </a:extLst>
              </p:cNvPr>
              <p:cNvSpPr>
                <a:spLocks/>
              </p:cNvSpPr>
              <p:nvPr/>
            </p:nvSpPr>
            <p:spPr bwMode="auto">
              <a:xfrm>
                <a:off x="926" y="529"/>
                <a:ext cx="20" cy="17"/>
              </a:xfrm>
              <a:custGeom>
                <a:avLst/>
                <a:gdLst>
                  <a:gd name="T0" fmla="*/ 8 w 8"/>
                  <a:gd name="T1" fmla="*/ 0 h 7"/>
                  <a:gd name="T2" fmla="*/ 1 w 8"/>
                  <a:gd name="T3" fmla="*/ 4 h 7"/>
                  <a:gd name="T4" fmla="*/ 1 w 8"/>
                  <a:gd name="T5" fmla="*/ 7 h 7"/>
                  <a:gd name="T6" fmla="*/ 6 w 8"/>
                  <a:gd name="T7" fmla="*/ 2 h 7"/>
                  <a:gd name="T8" fmla="*/ 8 w 8"/>
                  <a:gd name="T9" fmla="*/ 0 h 7"/>
                </a:gdLst>
                <a:ahLst/>
                <a:cxnLst>
                  <a:cxn ang="0">
                    <a:pos x="T0" y="T1"/>
                  </a:cxn>
                  <a:cxn ang="0">
                    <a:pos x="T2" y="T3"/>
                  </a:cxn>
                  <a:cxn ang="0">
                    <a:pos x="T4" y="T5"/>
                  </a:cxn>
                  <a:cxn ang="0">
                    <a:pos x="T6" y="T7"/>
                  </a:cxn>
                  <a:cxn ang="0">
                    <a:pos x="T8" y="T9"/>
                  </a:cxn>
                </a:cxnLst>
                <a:rect l="0" t="0" r="r" b="b"/>
                <a:pathLst>
                  <a:path w="8" h="7">
                    <a:moveTo>
                      <a:pt x="8" y="0"/>
                    </a:moveTo>
                    <a:cubicBezTo>
                      <a:pt x="5" y="0"/>
                      <a:pt x="3" y="2"/>
                      <a:pt x="1" y="4"/>
                    </a:cubicBezTo>
                    <a:cubicBezTo>
                      <a:pt x="1" y="5"/>
                      <a:pt x="0" y="6"/>
                      <a:pt x="1" y="7"/>
                    </a:cubicBezTo>
                    <a:cubicBezTo>
                      <a:pt x="3" y="6"/>
                      <a:pt x="4" y="4"/>
                      <a:pt x="6" y="2"/>
                    </a:cubicBezTo>
                    <a:cubicBezTo>
                      <a:pt x="6" y="2"/>
                      <a:pt x="7" y="1"/>
                      <a:pt x="8" y="0"/>
                    </a:cubicBezTo>
                  </a:path>
                </a:pathLst>
              </a:custGeom>
              <a:solidFill>
                <a:srgbClr val="6E5E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4" name="Freeform 1182">
                <a:extLst>
                  <a:ext uri="{FF2B5EF4-FFF2-40B4-BE49-F238E27FC236}">
                    <a16:creationId xmlns:a16="http://schemas.microsoft.com/office/drawing/2014/main" id="{EA8A824C-6724-42A3-832A-9A5512EC7172}"/>
                  </a:ext>
                </a:extLst>
              </p:cNvPr>
              <p:cNvSpPr>
                <a:spLocks/>
              </p:cNvSpPr>
              <p:nvPr/>
            </p:nvSpPr>
            <p:spPr bwMode="auto">
              <a:xfrm>
                <a:off x="900" y="618"/>
                <a:ext cx="57" cy="14"/>
              </a:xfrm>
              <a:custGeom>
                <a:avLst/>
                <a:gdLst>
                  <a:gd name="T0" fmla="*/ 24 w 24"/>
                  <a:gd name="T1" fmla="*/ 1 h 6"/>
                  <a:gd name="T2" fmla="*/ 17 w 24"/>
                  <a:gd name="T3" fmla="*/ 3 h 6"/>
                  <a:gd name="T4" fmla="*/ 0 w 24"/>
                  <a:gd name="T5" fmla="*/ 0 h 6"/>
                  <a:gd name="T6" fmla="*/ 5 w 24"/>
                  <a:gd name="T7" fmla="*/ 4 h 6"/>
                  <a:gd name="T8" fmla="*/ 14 w 24"/>
                  <a:gd name="T9" fmla="*/ 5 h 6"/>
                  <a:gd name="T10" fmla="*/ 24 w 24"/>
                  <a:gd name="T11" fmla="*/ 1 h 6"/>
                </a:gdLst>
                <a:ahLst/>
                <a:cxnLst>
                  <a:cxn ang="0">
                    <a:pos x="T0" y="T1"/>
                  </a:cxn>
                  <a:cxn ang="0">
                    <a:pos x="T2" y="T3"/>
                  </a:cxn>
                  <a:cxn ang="0">
                    <a:pos x="T4" y="T5"/>
                  </a:cxn>
                  <a:cxn ang="0">
                    <a:pos x="T6" y="T7"/>
                  </a:cxn>
                  <a:cxn ang="0">
                    <a:pos x="T8" y="T9"/>
                  </a:cxn>
                  <a:cxn ang="0">
                    <a:pos x="T10" y="T11"/>
                  </a:cxn>
                </a:cxnLst>
                <a:rect l="0" t="0" r="r" b="b"/>
                <a:pathLst>
                  <a:path w="24" h="6">
                    <a:moveTo>
                      <a:pt x="24" y="1"/>
                    </a:moveTo>
                    <a:cubicBezTo>
                      <a:pt x="23" y="2"/>
                      <a:pt x="19" y="3"/>
                      <a:pt x="17" y="3"/>
                    </a:cubicBezTo>
                    <a:cubicBezTo>
                      <a:pt x="13" y="4"/>
                      <a:pt x="5" y="4"/>
                      <a:pt x="0" y="0"/>
                    </a:cubicBezTo>
                    <a:cubicBezTo>
                      <a:pt x="0" y="0"/>
                      <a:pt x="2" y="3"/>
                      <a:pt x="5" y="4"/>
                    </a:cubicBezTo>
                    <a:cubicBezTo>
                      <a:pt x="9" y="6"/>
                      <a:pt x="11" y="5"/>
                      <a:pt x="14" y="5"/>
                    </a:cubicBezTo>
                    <a:cubicBezTo>
                      <a:pt x="17" y="5"/>
                      <a:pt x="21" y="4"/>
                      <a:pt x="24" y="1"/>
                    </a:cubicBezTo>
                    <a:close/>
                  </a:path>
                </a:pathLst>
              </a:custGeom>
              <a:solidFill>
                <a:srgbClr val="070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5" name="Freeform 1183">
                <a:extLst>
                  <a:ext uri="{FF2B5EF4-FFF2-40B4-BE49-F238E27FC236}">
                    <a16:creationId xmlns:a16="http://schemas.microsoft.com/office/drawing/2014/main" id="{C8D6D1A6-A8D1-44F7-9242-4AF9E945DC4C}"/>
                  </a:ext>
                </a:extLst>
              </p:cNvPr>
              <p:cNvSpPr>
                <a:spLocks/>
              </p:cNvSpPr>
              <p:nvPr/>
            </p:nvSpPr>
            <p:spPr bwMode="auto">
              <a:xfrm>
                <a:off x="917" y="415"/>
                <a:ext cx="7" cy="14"/>
              </a:xfrm>
              <a:custGeom>
                <a:avLst/>
                <a:gdLst>
                  <a:gd name="T0" fmla="*/ 1 w 3"/>
                  <a:gd name="T1" fmla="*/ 3 h 6"/>
                  <a:gd name="T2" fmla="*/ 2 w 3"/>
                  <a:gd name="T3" fmla="*/ 6 h 6"/>
                  <a:gd name="T4" fmla="*/ 3 w 3"/>
                  <a:gd name="T5" fmla="*/ 3 h 6"/>
                  <a:gd name="T6" fmla="*/ 2 w 3"/>
                  <a:gd name="T7" fmla="*/ 0 h 6"/>
                  <a:gd name="T8" fmla="*/ 1 w 3"/>
                  <a:gd name="T9" fmla="*/ 3 h 6"/>
                </a:gdLst>
                <a:ahLst/>
                <a:cxnLst>
                  <a:cxn ang="0">
                    <a:pos x="T0" y="T1"/>
                  </a:cxn>
                  <a:cxn ang="0">
                    <a:pos x="T2" y="T3"/>
                  </a:cxn>
                  <a:cxn ang="0">
                    <a:pos x="T4" y="T5"/>
                  </a:cxn>
                  <a:cxn ang="0">
                    <a:pos x="T6" y="T7"/>
                  </a:cxn>
                  <a:cxn ang="0">
                    <a:pos x="T8" y="T9"/>
                  </a:cxn>
                </a:cxnLst>
                <a:rect l="0" t="0" r="r" b="b"/>
                <a:pathLst>
                  <a:path w="3" h="6">
                    <a:moveTo>
                      <a:pt x="1" y="3"/>
                    </a:moveTo>
                    <a:cubicBezTo>
                      <a:pt x="1" y="5"/>
                      <a:pt x="2" y="6"/>
                      <a:pt x="2" y="6"/>
                    </a:cubicBezTo>
                    <a:cubicBezTo>
                      <a:pt x="3" y="5"/>
                      <a:pt x="3" y="4"/>
                      <a:pt x="3" y="3"/>
                    </a:cubicBezTo>
                    <a:cubicBezTo>
                      <a:pt x="3" y="1"/>
                      <a:pt x="2" y="0"/>
                      <a:pt x="2" y="0"/>
                    </a:cubicBezTo>
                    <a:cubicBezTo>
                      <a:pt x="2" y="0"/>
                      <a:pt x="0" y="1"/>
                      <a:pt x="1" y="3"/>
                    </a:cubicBezTo>
                    <a:close/>
                  </a:path>
                </a:pathLst>
              </a:custGeom>
              <a:solidFill>
                <a:srgbClr val="8371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6" name="Freeform 1184">
                <a:extLst>
                  <a:ext uri="{FF2B5EF4-FFF2-40B4-BE49-F238E27FC236}">
                    <a16:creationId xmlns:a16="http://schemas.microsoft.com/office/drawing/2014/main" id="{F37183BF-2333-41B0-B15D-6C2EA263E7D1}"/>
                  </a:ext>
                </a:extLst>
              </p:cNvPr>
              <p:cNvSpPr>
                <a:spLocks/>
              </p:cNvSpPr>
              <p:nvPr/>
            </p:nvSpPr>
            <p:spPr bwMode="auto">
              <a:xfrm>
                <a:off x="919" y="415"/>
                <a:ext cx="5" cy="12"/>
              </a:xfrm>
              <a:custGeom>
                <a:avLst/>
                <a:gdLst>
                  <a:gd name="T0" fmla="*/ 0 w 2"/>
                  <a:gd name="T1" fmla="*/ 3 h 5"/>
                  <a:gd name="T2" fmla="*/ 1 w 2"/>
                  <a:gd name="T3" fmla="*/ 5 h 5"/>
                  <a:gd name="T4" fmla="*/ 2 w 2"/>
                  <a:gd name="T5" fmla="*/ 2 h 5"/>
                  <a:gd name="T6" fmla="*/ 1 w 2"/>
                  <a:gd name="T7" fmla="*/ 0 h 5"/>
                  <a:gd name="T8" fmla="*/ 0 w 2"/>
                  <a:gd name="T9" fmla="*/ 3 h 5"/>
                </a:gdLst>
                <a:ahLst/>
                <a:cxnLst>
                  <a:cxn ang="0">
                    <a:pos x="T0" y="T1"/>
                  </a:cxn>
                  <a:cxn ang="0">
                    <a:pos x="T2" y="T3"/>
                  </a:cxn>
                  <a:cxn ang="0">
                    <a:pos x="T4" y="T5"/>
                  </a:cxn>
                  <a:cxn ang="0">
                    <a:pos x="T6" y="T7"/>
                  </a:cxn>
                  <a:cxn ang="0">
                    <a:pos x="T8" y="T9"/>
                  </a:cxn>
                </a:cxnLst>
                <a:rect l="0" t="0" r="r" b="b"/>
                <a:pathLst>
                  <a:path w="2" h="5">
                    <a:moveTo>
                      <a:pt x="0" y="3"/>
                    </a:moveTo>
                    <a:cubicBezTo>
                      <a:pt x="0" y="4"/>
                      <a:pt x="1" y="5"/>
                      <a:pt x="1" y="5"/>
                    </a:cubicBezTo>
                    <a:cubicBezTo>
                      <a:pt x="2" y="5"/>
                      <a:pt x="2" y="3"/>
                      <a:pt x="2" y="2"/>
                    </a:cubicBezTo>
                    <a:cubicBezTo>
                      <a:pt x="2" y="1"/>
                      <a:pt x="1" y="0"/>
                      <a:pt x="1" y="0"/>
                    </a:cubicBezTo>
                    <a:cubicBezTo>
                      <a:pt x="1" y="0"/>
                      <a:pt x="0" y="1"/>
                      <a:pt x="0" y="3"/>
                    </a:cubicBezTo>
                    <a:close/>
                  </a:path>
                </a:pathLst>
              </a:custGeom>
              <a:solidFill>
                <a:srgbClr val="9783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7" name="Freeform 1185">
                <a:extLst>
                  <a:ext uri="{FF2B5EF4-FFF2-40B4-BE49-F238E27FC236}">
                    <a16:creationId xmlns:a16="http://schemas.microsoft.com/office/drawing/2014/main" id="{0784D968-4629-4B81-928C-92D3F3A484D8}"/>
                  </a:ext>
                </a:extLst>
              </p:cNvPr>
              <p:cNvSpPr>
                <a:spLocks/>
              </p:cNvSpPr>
              <p:nvPr/>
            </p:nvSpPr>
            <p:spPr bwMode="auto">
              <a:xfrm>
                <a:off x="919" y="417"/>
                <a:ext cx="5" cy="7"/>
              </a:xfrm>
              <a:custGeom>
                <a:avLst/>
                <a:gdLst>
                  <a:gd name="T0" fmla="*/ 1 w 2"/>
                  <a:gd name="T1" fmla="*/ 0 h 3"/>
                  <a:gd name="T2" fmla="*/ 2 w 2"/>
                  <a:gd name="T3" fmla="*/ 1 h 3"/>
                  <a:gd name="T4" fmla="*/ 1 w 2"/>
                  <a:gd name="T5" fmla="*/ 2 h 3"/>
                  <a:gd name="T6" fmla="*/ 0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1" y="0"/>
                      <a:pt x="2" y="0"/>
                      <a:pt x="2" y="1"/>
                    </a:cubicBezTo>
                    <a:cubicBezTo>
                      <a:pt x="2" y="2"/>
                      <a:pt x="2" y="2"/>
                      <a:pt x="1" y="2"/>
                    </a:cubicBezTo>
                    <a:cubicBezTo>
                      <a:pt x="1" y="3"/>
                      <a:pt x="1" y="2"/>
                      <a:pt x="0" y="1"/>
                    </a:cubicBezTo>
                    <a:cubicBezTo>
                      <a:pt x="0" y="0"/>
                      <a:pt x="1" y="0"/>
                      <a:pt x="1" y="0"/>
                    </a:cubicBezTo>
                    <a:close/>
                  </a:path>
                </a:pathLst>
              </a:custGeom>
              <a:solidFill>
                <a:srgbClr val="AB9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8" name="Freeform 1186">
                <a:extLst>
                  <a:ext uri="{FF2B5EF4-FFF2-40B4-BE49-F238E27FC236}">
                    <a16:creationId xmlns:a16="http://schemas.microsoft.com/office/drawing/2014/main" id="{23546EFB-7E94-4C72-9210-4441146D92F1}"/>
                  </a:ext>
                </a:extLst>
              </p:cNvPr>
              <p:cNvSpPr>
                <a:spLocks/>
              </p:cNvSpPr>
              <p:nvPr/>
            </p:nvSpPr>
            <p:spPr bwMode="auto">
              <a:xfrm>
                <a:off x="907" y="398"/>
                <a:ext cx="19" cy="33"/>
              </a:xfrm>
              <a:custGeom>
                <a:avLst/>
                <a:gdLst>
                  <a:gd name="T0" fmla="*/ 8 w 8"/>
                  <a:gd name="T1" fmla="*/ 11 h 14"/>
                  <a:gd name="T2" fmla="*/ 7 w 8"/>
                  <a:gd name="T3" fmla="*/ 14 h 14"/>
                  <a:gd name="T4" fmla="*/ 6 w 8"/>
                  <a:gd name="T5" fmla="*/ 12 h 14"/>
                  <a:gd name="T6" fmla="*/ 4 w 8"/>
                  <a:gd name="T7" fmla="*/ 9 h 14"/>
                  <a:gd name="T8" fmla="*/ 0 w 8"/>
                  <a:gd name="T9" fmla="*/ 1 h 14"/>
                  <a:gd name="T10" fmla="*/ 1 w 8"/>
                  <a:gd name="T11" fmla="*/ 0 h 14"/>
                  <a:gd name="T12" fmla="*/ 2 w 8"/>
                  <a:gd name="T13" fmla="*/ 2 h 14"/>
                  <a:gd name="T14" fmla="*/ 6 w 8"/>
                  <a:gd name="T15" fmla="*/ 10 h 14"/>
                  <a:gd name="T16" fmla="*/ 7 w 8"/>
                  <a:gd name="T17" fmla="*/ 10 h 14"/>
                  <a:gd name="T18" fmla="*/ 8 w 8"/>
                  <a:gd name="T19" fmla="*/ 10 h 14"/>
                  <a:gd name="T20" fmla="*/ 8 w 8"/>
                  <a:gd name="T2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4">
                    <a:moveTo>
                      <a:pt x="8" y="11"/>
                    </a:moveTo>
                    <a:cubicBezTo>
                      <a:pt x="8" y="12"/>
                      <a:pt x="8" y="13"/>
                      <a:pt x="7" y="14"/>
                    </a:cubicBezTo>
                    <a:cubicBezTo>
                      <a:pt x="6" y="14"/>
                      <a:pt x="6" y="13"/>
                      <a:pt x="6" y="12"/>
                    </a:cubicBezTo>
                    <a:cubicBezTo>
                      <a:pt x="5" y="11"/>
                      <a:pt x="4" y="10"/>
                      <a:pt x="4" y="9"/>
                    </a:cubicBezTo>
                    <a:cubicBezTo>
                      <a:pt x="2" y="6"/>
                      <a:pt x="2" y="4"/>
                      <a:pt x="0" y="1"/>
                    </a:cubicBezTo>
                    <a:cubicBezTo>
                      <a:pt x="0" y="0"/>
                      <a:pt x="1" y="0"/>
                      <a:pt x="1" y="0"/>
                    </a:cubicBezTo>
                    <a:cubicBezTo>
                      <a:pt x="2" y="1"/>
                      <a:pt x="2" y="1"/>
                      <a:pt x="2" y="2"/>
                    </a:cubicBezTo>
                    <a:cubicBezTo>
                      <a:pt x="3" y="5"/>
                      <a:pt x="4" y="7"/>
                      <a:pt x="6" y="10"/>
                    </a:cubicBezTo>
                    <a:cubicBezTo>
                      <a:pt x="7" y="10"/>
                      <a:pt x="7" y="10"/>
                      <a:pt x="7" y="10"/>
                    </a:cubicBezTo>
                    <a:cubicBezTo>
                      <a:pt x="8" y="10"/>
                      <a:pt x="8" y="10"/>
                      <a:pt x="8" y="10"/>
                    </a:cubicBezTo>
                    <a:lnTo>
                      <a:pt x="8" y="11"/>
                    </a:lnTo>
                    <a:close/>
                  </a:path>
                </a:pathLst>
              </a:custGeom>
              <a:solidFill>
                <a:srgbClr val="BCA7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9" name="Freeform 1187">
                <a:extLst>
                  <a:ext uri="{FF2B5EF4-FFF2-40B4-BE49-F238E27FC236}">
                    <a16:creationId xmlns:a16="http://schemas.microsoft.com/office/drawing/2014/main" id="{4EB321CE-7C76-42C3-BDE5-1460A3454F56}"/>
                  </a:ext>
                </a:extLst>
              </p:cNvPr>
              <p:cNvSpPr>
                <a:spLocks/>
              </p:cNvSpPr>
              <p:nvPr/>
            </p:nvSpPr>
            <p:spPr bwMode="auto">
              <a:xfrm>
                <a:off x="910" y="400"/>
                <a:ext cx="16" cy="31"/>
              </a:xfrm>
              <a:custGeom>
                <a:avLst/>
                <a:gdLst>
                  <a:gd name="T0" fmla="*/ 0 w 7"/>
                  <a:gd name="T1" fmla="*/ 0 h 13"/>
                  <a:gd name="T2" fmla="*/ 2 w 7"/>
                  <a:gd name="T3" fmla="*/ 6 h 13"/>
                  <a:gd name="T4" fmla="*/ 6 w 7"/>
                  <a:gd name="T5" fmla="*/ 11 h 13"/>
                  <a:gd name="T6" fmla="*/ 6 w 7"/>
                  <a:gd name="T7" fmla="*/ 13 h 13"/>
                  <a:gd name="T8" fmla="*/ 5 w 7"/>
                  <a:gd name="T9" fmla="*/ 11 h 13"/>
                  <a:gd name="T10" fmla="*/ 3 w 7"/>
                  <a:gd name="T11" fmla="*/ 8 h 13"/>
                  <a:gd name="T12" fmla="*/ 0 w 7"/>
                  <a:gd name="T13" fmla="*/ 1 h 13"/>
                  <a:gd name="T14" fmla="*/ 0 w 7"/>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3">
                    <a:moveTo>
                      <a:pt x="0" y="0"/>
                    </a:moveTo>
                    <a:cubicBezTo>
                      <a:pt x="0" y="0"/>
                      <a:pt x="1" y="4"/>
                      <a:pt x="2" y="6"/>
                    </a:cubicBezTo>
                    <a:cubicBezTo>
                      <a:pt x="3" y="7"/>
                      <a:pt x="4" y="10"/>
                      <a:pt x="6" y="11"/>
                    </a:cubicBezTo>
                    <a:cubicBezTo>
                      <a:pt x="7" y="12"/>
                      <a:pt x="6" y="13"/>
                      <a:pt x="6" y="13"/>
                    </a:cubicBezTo>
                    <a:cubicBezTo>
                      <a:pt x="5" y="13"/>
                      <a:pt x="5" y="12"/>
                      <a:pt x="5" y="11"/>
                    </a:cubicBezTo>
                    <a:cubicBezTo>
                      <a:pt x="4" y="10"/>
                      <a:pt x="3" y="9"/>
                      <a:pt x="3" y="8"/>
                    </a:cubicBezTo>
                    <a:cubicBezTo>
                      <a:pt x="1" y="5"/>
                      <a:pt x="1" y="3"/>
                      <a:pt x="0" y="1"/>
                    </a:cubicBezTo>
                    <a:lnTo>
                      <a:pt x="0" y="0"/>
                    </a:lnTo>
                    <a:close/>
                  </a:path>
                </a:pathLst>
              </a:custGeom>
              <a:solidFill>
                <a:srgbClr val="AD97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0" name="Freeform 1188">
                <a:extLst>
                  <a:ext uri="{FF2B5EF4-FFF2-40B4-BE49-F238E27FC236}">
                    <a16:creationId xmlns:a16="http://schemas.microsoft.com/office/drawing/2014/main" id="{B486736B-0D56-4461-A854-AB53F5BD00B8}"/>
                  </a:ext>
                </a:extLst>
              </p:cNvPr>
              <p:cNvSpPr>
                <a:spLocks/>
              </p:cNvSpPr>
              <p:nvPr/>
            </p:nvSpPr>
            <p:spPr bwMode="auto">
              <a:xfrm>
                <a:off x="910" y="400"/>
                <a:ext cx="16" cy="24"/>
              </a:xfrm>
              <a:custGeom>
                <a:avLst/>
                <a:gdLst>
                  <a:gd name="T0" fmla="*/ 0 w 7"/>
                  <a:gd name="T1" fmla="*/ 0 h 10"/>
                  <a:gd name="T2" fmla="*/ 0 w 7"/>
                  <a:gd name="T3" fmla="*/ 0 h 10"/>
                  <a:gd name="T4" fmla="*/ 1 w 7"/>
                  <a:gd name="T5" fmla="*/ 1 h 10"/>
                  <a:gd name="T6" fmla="*/ 5 w 7"/>
                  <a:gd name="T7" fmla="*/ 9 h 10"/>
                  <a:gd name="T8" fmla="*/ 6 w 7"/>
                  <a:gd name="T9" fmla="*/ 9 h 10"/>
                  <a:gd name="T10" fmla="*/ 7 w 7"/>
                  <a:gd name="T11" fmla="*/ 9 h 10"/>
                  <a:gd name="T12" fmla="*/ 7 w 7"/>
                  <a:gd name="T13" fmla="*/ 10 h 10"/>
                  <a:gd name="T14" fmla="*/ 7 w 7"/>
                  <a:gd name="T15" fmla="*/ 10 h 10"/>
                  <a:gd name="T16" fmla="*/ 6 w 7"/>
                  <a:gd name="T17" fmla="*/ 10 h 10"/>
                  <a:gd name="T18" fmla="*/ 0 w 7"/>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0">
                    <a:moveTo>
                      <a:pt x="0" y="0"/>
                    </a:moveTo>
                    <a:cubicBezTo>
                      <a:pt x="0" y="0"/>
                      <a:pt x="0" y="0"/>
                      <a:pt x="0" y="0"/>
                    </a:cubicBezTo>
                    <a:cubicBezTo>
                      <a:pt x="1" y="0"/>
                      <a:pt x="1" y="1"/>
                      <a:pt x="1" y="1"/>
                    </a:cubicBezTo>
                    <a:cubicBezTo>
                      <a:pt x="2" y="4"/>
                      <a:pt x="3" y="6"/>
                      <a:pt x="5" y="9"/>
                    </a:cubicBezTo>
                    <a:cubicBezTo>
                      <a:pt x="6" y="9"/>
                      <a:pt x="6" y="9"/>
                      <a:pt x="6" y="9"/>
                    </a:cubicBezTo>
                    <a:cubicBezTo>
                      <a:pt x="7" y="9"/>
                      <a:pt x="7" y="9"/>
                      <a:pt x="7" y="9"/>
                    </a:cubicBezTo>
                    <a:cubicBezTo>
                      <a:pt x="7" y="10"/>
                      <a:pt x="7" y="10"/>
                      <a:pt x="7" y="10"/>
                    </a:cubicBezTo>
                    <a:cubicBezTo>
                      <a:pt x="7" y="10"/>
                      <a:pt x="7" y="10"/>
                      <a:pt x="7" y="10"/>
                    </a:cubicBezTo>
                    <a:cubicBezTo>
                      <a:pt x="7" y="10"/>
                      <a:pt x="6" y="10"/>
                      <a:pt x="6" y="10"/>
                    </a:cubicBezTo>
                    <a:cubicBezTo>
                      <a:pt x="4" y="10"/>
                      <a:pt x="0" y="0"/>
                      <a:pt x="0" y="0"/>
                    </a:cubicBezTo>
                    <a:close/>
                  </a:path>
                </a:pathLst>
              </a:custGeom>
              <a:solidFill>
                <a:srgbClr val="C1A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1" name="Freeform 1189">
                <a:extLst>
                  <a:ext uri="{FF2B5EF4-FFF2-40B4-BE49-F238E27FC236}">
                    <a16:creationId xmlns:a16="http://schemas.microsoft.com/office/drawing/2014/main" id="{402E4B4F-6879-4A15-889C-6AA9FEB02DF1}"/>
                  </a:ext>
                </a:extLst>
              </p:cNvPr>
              <p:cNvSpPr>
                <a:spLocks/>
              </p:cNvSpPr>
              <p:nvPr/>
            </p:nvSpPr>
            <p:spPr bwMode="auto">
              <a:xfrm>
                <a:off x="950" y="58"/>
                <a:ext cx="134" cy="206"/>
              </a:xfrm>
              <a:custGeom>
                <a:avLst/>
                <a:gdLst>
                  <a:gd name="T0" fmla="*/ 54 w 56"/>
                  <a:gd name="T1" fmla="*/ 19 h 86"/>
                  <a:gd name="T2" fmla="*/ 29 w 56"/>
                  <a:gd name="T3" fmla="*/ 59 h 86"/>
                  <a:gd name="T4" fmla="*/ 12 w 56"/>
                  <a:gd name="T5" fmla="*/ 76 h 86"/>
                  <a:gd name="T6" fmla="*/ 0 w 56"/>
                  <a:gd name="T7" fmla="*/ 86 h 86"/>
                  <a:gd name="T8" fmla="*/ 10 w 56"/>
                  <a:gd name="T9" fmla="*/ 73 h 86"/>
                  <a:gd name="T10" fmla="*/ 45 w 56"/>
                  <a:gd name="T11" fmla="*/ 12 h 86"/>
                  <a:gd name="T12" fmla="*/ 53 w 56"/>
                  <a:gd name="T13" fmla="*/ 0 h 86"/>
                  <a:gd name="T14" fmla="*/ 55 w 56"/>
                  <a:gd name="T15" fmla="*/ 11 h 86"/>
                  <a:gd name="T16" fmla="*/ 54 w 56"/>
                  <a:gd name="T17"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86">
                    <a:moveTo>
                      <a:pt x="54" y="19"/>
                    </a:moveTo>
                    <a:cubicBezTo>
                      <a:pt x="50" y="34"/>
                      <a:pt x="40" y="48"/>
                      <a:pt x="29" y="59"/>
                    </a:cubicBezTo>
                    <a:cubicBezTo>
                      <a:pt x="23" y="65"/>
                      <a:pt x="18" y="71"/>
                      <a:pt x="12" y="76"/>
                    </a:cubicBezTo>
                    <a:cubicBezTo>
                      <a:pt x="8" y="79"/>
                      <a:pt x="4" y="82"/>
                      <a:pt x="0" y="86"/>
                    </a:cubicBezTo>
                    <a:cubicBezTo>
                      <a:pt x="3" y="81"/>
                      <a:pt x="6" y="77"/>
                      <a:pt x="10" y="73"/>
                    </a:cubicBezTo>
                    <a:cubicBezTo>
                      <a:pt x="25" y="55"/>
                      <a:pt x="31" y="31"/>
                      <a:pt x="45" y="12"/>
                    </a:cubicBezTo>
                    <a:cubicBezTo>
                      <a:pt x="47" y="9"/>
                      <a:pt x="50" y="2"/>
                      <a:pt x="53" y="0"/>
                    </a:cubicBezTo>
                    <a:cubicBezTo>
                      <a:pt x="54" y="1"/>
                      <a:pt x="55" y="9"/>
                      <a:pt x="55" y="11"/>
                    </a:cubicBezTo>
                    <a:cubicBezTo>
                      <a:pt x="56" y="14"/>
                      <a:pt x="55" y="17"/>
                      <a:pt x="54" y="19"/>
                    </a:cubicBezTo>
                    <a:close/>
                  </a:path>
                </a:pathLst>
              </a:custGeom>
              <a:solidFill>
                <a:srgbClr val="8FA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2" name="Freeform 1190">
                <a:extLst>
                  <a:ext uri="{FF2B5EF4-FFF2-40B4-BE49-F238E27FC236}">
                    <a16:creationId xmlns:a16="http://schemas.microsoft.com/office/drawing/2014/main" id="{C01C8F1C-AAFA-417A-BF3D-0F671FD89DDE}"/>
                  </a:ext>
                </a:extLst>
              </p:cNvPr>
              <p:cNvSpPr>
                <a:spLocks/>
              </p:cNvSpPr>
              <p:nvPr/>
            </p:nvSpPr>
            <p:spPr bwMode="auto">
              <a:xfrm>
                <a:off x="1022" y="58"/>
                <a:ext cx="62" cy="139"/>
              </a:xfrm>
              <a:custGeom>
                <a:avLst/>
                <a:gdLst>
                  <a:gd name="T0" fmla="*/ 16 w 26"/>
                  <a:gd name="T1" fmla="*/ 31 h 58"/>
                  <a:gd name="T2" fmla="*/ 23 w 26"/>
                  <a:gd name="T3" fmla="*/ 0 h 58"/>
                  <a:gd name="T4" fmla="*/ 26 w 26"/>
                  <a:gd name="T5" fmla="*/ 10 h 58"/>
                  <a:gd name="T6" fmla="*/ 24 w 26"/>
                  <a:gd name="T7" fmla="*/ 19 h 58"/>
                  <a:gd name="T8" fmla="*/ 0 w 26"/>
                  <a:gd name="T9" fmla="*/ 58 h 58"/>
                  <a:gd name="T10" fmla="*/ 7 w 26"/>
                  <a:gd name="T11" fmla="*/ 47 h 58"/>
                  <a:gd name="T12" fmla="*/ 16 w 26"/>
                  <a:gd name="T13" fmla="*/ 31 h 58"/>
                </a:gdLst>
                <a:ahLst/>
                <a:cxnLst>
                  <a:cxn ang="0">
                    <a:pos x="T0" y="T1"/>
                  </a:cxn>
                  <a:cxn ang="0">
                    <a:pos x="T2" y="T3"/>
                  </a:cxn>
                  <a:cxn ang="0">
                    <a:pos x="T4" y="T5"/>
                  </a:cxn>
                  <a:cxn ang="0">
                    <a:pos x="T6" y="T7"/>
                  </a:cxn>
                  <a:cxn ang="0">
                    <a:pos x="T8" y="T9"/>
                  </a:cxn>
                  <a:cxn ang="0">
                    <a:pos x="T10" y="T11"/>
                  </a:cxn>
                  <a:cxn ang="0">
                    <a:pos x="T12" y="T13"/>
                  </a:cxn>
                </a:cxnLst>
                <a:rect l="0" t="0" r="r" b="b"/>
                <a:pathLst>
                  <a:path w="26" h="58">
                    <a:moveTo>
                      <a:pt x="16" y="31"/>
                    </a:moveTo>
                    <a:cubicBezTo>
                      <a:pt x="19" y="24"/>
                      <a:pt x="23" y="9"/>
                      <a:pt x="23" y="0"/>
                    </a:cubicBezTo>
                    <a:cubicBezTo>
                      <a:pt x="25" y="2"/>
                      <a:pt x="26" y="9"/>
                      <a:pt x="26" y="10"/>
                    </a:cubicBezTo>
                    <a:cubicBezTo>
                      <a:pt x="26" y="13"/>
                      <a:pt x="25" y="17"/>
                      <a:pt x="24" y="19"/>
                    </a:cubicBezTo>
                    <a:cubicBezTo>
                      <a:pt x="20" y="34"/>
                      <a:pt x="11" y="47"/>
                      <a:pt x="0" y="58"/>
                    </a:cubicBezTo>
                    <a:cubicBezTo>
                      <a:pt x="2" y="54"/>
                      <a:pt x="5" y="51"/>
                      <a:pt x="7" y="47"/>
                    </a:cubicBezTo>
                    <a:cubicBezTo>
                      <a:pt x="10" y="42"/>
                      <a:pt x="13" y="37"/>
                      <a:pt x="16" y="31"/>
                    </a:cubicBezTo>
                    <a:close/>
                  </a:path>
                </a:pathLst>
              </a:custGeom>
              <a:solidFill>
                <a:srgbClr val="9CB5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3" name="Freeform 1191">
                <a:extLst>
                  <a:ext uri="{FF2B5EF4-FFF2-40B4-BE49-F238E27FC236}">
                    <a16:creationId xmlns:a16="http://schemas.microsoft.com/office/drawing/2014/main" id="{F00B2A39-F8D6-4E15-8732-F8CB8AC65526}"/>
                  </a:ext>
                </a:extLst>
              </p:cNvPr>
              <p:cNvSpPr>
                <a:spLocks/>
              </p:cNvSpPr>
              <p:nvPr/>
            </p:nvSpPr>
            <p:spPr bwMode="auto">
              <a:xfrm>
                <a:off x="953" y="58"/>
                <a:ext cx="124" cy="204"/>
              </a:xfrm>
              <a:custGeom>
                <a:avLst/>
                <a:gdLst>
                  <a:gd name="T0" fmla="*/ 52 w 52"/>
                  <a:gd name="T1" fmla="*/ 0 h 85"/>
                  <a:gd name="T2" fmla="*/ 52 w 52"/>
                  <a:gd name="T3" fmla="*/ 0 h 85"/>
                  <a:gd name="T4" fmla="*/ 50 w 52"/>
                  <a:gd name="T5" fmla="*/ 12 h 85"/>
                  <a:gd name="T6" fmla="*/ 17 w 52"/>
                  <a:gd name="T7" fmla="*/ 67 h 85"/>
                  <a:gd name="T8" fmla="*/ 0 w 52"/>
                  <a:gd name="T9" fmla="*/ 85 h 85"/>
                  <a:gd name="T10" fmla="*/ 9 w 52"/>
                  <a:gd name="T11" fmla="*/ 73 h 85"/>
                  <a:gd name="T12" fmla="*/ 43 w 52"/>
                  <a:gd name="T13" fmla="*/ 10 h 85"/>
                  <a:gd name="T14" fmla="*/ 52 w 52"/>
                  <a:gd name="T15" fmla="*/ 0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85">
                    <a:moveTo>
                      <a:pt x="52" y="0"/>
                    </a:moveTo>
                    <a:cubicBezTo>
                      <a:pt x="52" y="0"/>
                      <a:pt x="52" y="0"/>
                      <a:pt x="52" y="0"/>
                    </a:cubicBezTo>
                    <a:cubicBezTo>
                      <a:pt x="52" y="2"/>
                      <a:pt x="51" y="10"/>
                      <a:pt x="50" y="12"/>
                    </a:cubicBezTo>
                    <a:cubicBezTo>
                      <a:pt x="45" y="32"/>
                      <a:pt x="31" y="52"/>
                      <a:pt x="17" y="67"/>
                    </a:cubicBezTo>
                    <a:cubicBezTo>
                      <a:pt x="14" y="70"/>
                      <a:pt x="3" y="81"/>
                      <a:pt x="0" y="85"/>
                    </a:cubicBezTo>
                    <a:cubicBezTo>
                      <a:pt x="9" y="73"/>
                      <a:pt x="9" y="73"/>
                      <a:pt x="9" y="73"/>
                    </a:cubicBezTo>
                    <a:cubicBezTo>
                      <a:pt x="24" y="55"/>
                      <a:pt x="31" y="32"/>
                      <a:pt x="43" y="10"/>
                    </a:cubicBezTo>
                    <a:cubicBezTo>
                      <a:pt x="45" y="7"/>
                      <a:pt x="48" y="0"/>
                      <a:pt x="52" y="0"/>
                    </a:cubicBezTo>
                    <a:close/>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4" name="Freeform 1192">
                <a:extLst>
                  <a:ext uri="{FF2B5EF4-FFF2-40B4-BE49-F238E27FC236}">
                    <a16:creationId xmlns:a16="http://schemas.microsoft.com/office/drawing/2014/main" id="{BEBEB691-8872-42FD-8E11-685B3D582B79}"/>
                  </a:ext>
                </a:extLst>
              </p:cNvPr>
              <p:cNvSpPr>
                <a:spLocks/>
              </p:cNvSpPr>
              <p:nvPr/>
            </p:nvSpPr>
            <p:spPr bwMode="auto">
              <a:xfrm>
                <a:off x="953" y="228"/>
                <a:ext cx="33" cy="34"/>
              </a:xfrm>
              <a:custGeom>
                <a:avLst/>
                <a:gdLst>
                  <a:gd name="T0" fmla="*/ 0 w 14"/>
                  <a:gd name="T1" fmla="*/ 14 h 14"/>
                  <a:gd name="T2" fmla="*/ 0 w 14"/>
                  <a:gd name="T3" fmla="*/ 13 h 14"/>
                  <a:gd name="T4" fmla="*/ 11 w 14"/>
                  <a:gd name="T5" fmla="*/ 2 h 14"/>
                  <a:gd name="T6" fmla="*/ 14 w 14"/>
                  <a:gd name="T7" fmla="*/ 0 h 14"/>
                  <a:gd name="T8" fmla="*/ 0 w 14"/>
                  <a:gd name="T9" fmla="*/ 14 h 14"/>
                </a:gdLst>
                <a:ahLst/>
                <a:cxnLst>
                  <a:cxn ang="0">
                    <a:pos x="T0" y="T1"/>
                  </a:cxn>
                  <a:cxn ang="0">
                    <a:pos x="T2" y="T3"/>
                  </a:cxn>
                  <a:cxn ang="0">
                    <a:pos x="T4" y="T5"/>
                  </a:cxn>
                  <a:cxn ang="0">
                    <a:pos x="T6" y="T7"/>
                  </a:cxn>
                  <a:cxn ang="0">
                    <a:pos x="T8" y="T9"/>
                  </a:cxn>
                </a:cxnLst>
                <a:rect l="0" t="0" r="r" b="b"/>
                <a:pathLst>
                  <a:path w="14" h="14">
                    <a:moveTo>
                      <a:pt x="0" y="14"/>
                    </a:moveTo>
                    <a:cubicBezTo>
                      <a:pt x="0" y="13"/>
                      <a:pt x="0" y="13"/>
                      <a:pt x="0" y="13"/>
                    </a:cubicBezTo>
                    <a:cubicBezTo>
                      <a:pt x="4" y="10"/>
                      <a:pt x="8" y="6"/>
                      <a:pt x="11" y="2"/>
                    </a:cubicBezTo>
                    <a:cubicBezTo>
                      <a:pt x="12" y="1"/>
                      <a:pt x="13" y="1"/>
                      <a:pt x="14" y="0"/>
                    </a:cubicBezTo>
                    <a:cubicBezTo>
                      <a:pt x="9" y="5"/>
                      <a:pt x="5" y="9"/>
                      <a:pt x="0" y="14"/>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5" name="Freeform 1193">
                <a:extLst>
                  <a:ext uri="{FF2B5EF4-FFF2-40B4-BE49-F238E27FC236}">
                    <a16:creationId xmlns:a16="http://schemas.microsoft.com/office/drawing/2014/main" id="{C4B91682-30E0-4F3C-9F60-BEA42644BCC9}"/>
                  </a:ext>
                </a:extLst>
              </p:cNvPr>
              <p:cNvSpPr>
                <a:spLocks/>
              </p:cNvSpPr>
              <p:nvPr/>
            </p:nvSpPr>
            <p:spPr bwMode="auto">
              <a:xfrm>
                <a:off x="1005" y="61"/>
                <a:ext cx="72" cy="143"/>
              </a:xfrm>
              <a:custGeom>
                <a:avLst/>
                <a:gdLst>
                  <a:gd name="T0" fmla="*/ 30 w 30"/>
                  <a:gd name="T1" fmla="*/ 0 h 60"/>
                  <a:gd name="T2" fmla="*/ 30 w 30"/>
                  <a:gd name="T3" fmla="*/ 0 h 60"/>
                  <a:gd name="T4" fmla="*/ 0 w 30"/>
                  <a:gd name="T5" fmla="*/ 60 h 60"/>
                  <a:gd name="T6" fmla="*/ 3 w 30"/>
                  <a:gd name="T7" fmla="*/ 56 h 60"/>
                  <a:gd name="T8" fmla="*/ 30 w 30"/>
                  <a:gd name="T9" fmla="*/ 0 h 60"/>
                </a:gdLst>
                <a:ahLst/>
                <a:cxnLst>
                  <a:cxn ang="0">
                    <a:pos x="T0" y="T1"/>
                  </a:cxn>
                  <a:cxn ang="0">
                    <a:pos x="T2" y="T3"/>
                  </a:cxn>
                  <a:cxn ang="0">
                    <a:pos x="T4" y="T5"/>
                  </a:cxn>
                  <a:cxn ang="0">
                    <a:pos x="T6" y="T7"/>
                  </a:cxn>
                  <a:cxn ang="0">
                    <a:pos x="T8" y="T9"/>
                  </a:cxn>
                </a:cxnLst>
                <a:rect l="0" t="0" r="r" b="b"/>
                <a:pathLst>
                  <a:path w="30" h="60">
                    <a:moveTo>
                      <a:pt x="30" y="0"/>
                    </a:moveTo>
                    <a:cubicBezTo>
                      <a:pt x="30" y="0"/>
                      <a:pt x="30" y="0"/>
                      <a:pt x="30" y="0"/>
                    </a:cubicBezTo>
                    <a:cubicBezTo>
                      <a:pt x="28" y="25"/>
                      <a:pt x="13" y="44"/>
                      <a:pt x="0" y="60"/>
                    </a:cubicBezTo>
                    <a:cubicBezTo>
                      <a:pt x="1" y="59"/>
                      <a:pt x="2" y="57"/>
                      <a:pt x="3" y="56"/>
                    </a:cubicBezTo>
                    <a:cubicBezTo>
                      <a:pt x="14" y="40"/>
                      <a:pt x="26" y="20"/>
                      <a:pt x="30" y="0"/>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6" name="Freeform 1194">
                <a:extLst>
                  <a:ext uri="{FF2B5EF4-FFF2-40B4-BE49-F238E27FC236}">
                    <a16:creationId xmlns:a16="http://schemas.microsoft.com/office/drawing/2014/main" id="{1CFA6DF3-34AA-45CD-A5DF-684C5D70A84F}"/>
                  </a:ext>
                </a:extLst>
              </p:cNvPr>
              <p:cNvSpPr>
                <a:spLocks/>
              </p:cNvSpPr>
              <p:nvPr/>
            </p:nvSpPr>
            <p:spPr bwMode="auto">
              <a:xfrm>
                <a:off x="986" y="204"/>
                <a:ext cx="19" cy="24"/>
              </a:xfrm>
              <a:custGeom>
                <a:avLst/>
                <a:gdLst>
                  <a:gd name="T0" fmla="*/ 5 w 8"/>
                  <a:gd name="T1" fmla="*/ 4 h 10"/>
                  <a:gd name="T2" fmla="*/ 0 w 8"/>
                  <a:gd name="T3" fmla="*/ 10 h 10"/>
                  <a:gd name="T4" fmla="*/ 8 w 8"/>
                  <a:gd name="T5" fmla="*/ 0 h 10"/>
                  <a:gd name="T6" fmla="*/ 5 w 8"/>
                  <a:gd name="T7" fmla="*/ 4 h 10"/>
                </a:gdLst>
                <a:ahLst/>
                <a:cxnLst>
                  <a:cxn ang="0">
                    <a:pos x="T0" y="T1"/>
                  </a:cxn>
                  <a:cxn ang="0">
                    <a:pos x="T2" y="T3"/>
                  </a:cxn>
                  <a:cxn ang="0">
                    <a:pos x="T4" y="T5"/>
                  </a:cxn>
                  <a:cxn ang="0">
                    <a:pos x="T6" y="T7"/>
                  </a:cxn>
                </a:cxnLst>
                <a:rect l="0" t="0" r="r" b="b"/>
                <a:pathLst>
                  <a:path w="8" h="10">
                    <a:moveTo>
                      <a:pt x="5" y="4"/>
                    </a:moveTo>
                    <a:cubicBezTo>
                      <a:pt x="4" y="6"/>
                      <a:pt x="2" y="8"/>
                      <a:pt x="0" y="10"/>
                    </a:cubicBezTo>
                    <a:cubicBezTo>
                      <a:pt x="3" y="7"/>
                      <a:pt x="5" y="4"/>
                      <a:pt x="8" y="0"/>
                    </a:cubicBezTo>
                    <a:cubicBezTo>
                      <a:pt x="7" y="1"/>
                      <a:pt x="6" y="3"/>
                      <a:pt x="5" y="4"/>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7" name="Freeform 1195">
                <a:extLst>
                  <a:ext uri="{FF2B5EF4-FFF2-40B4-BE49-F238E27FC236}">
                    <a16:creationId xmlns:a16="http://schemas.microsoft.com/office/drawing/2014/main" id="{EFB1A86D-F93A-4783-8147-B0017952E19A}"/>
                  </a:ext>
                </a:extLst>
              </p:cNvPr>
              <p:cNvSpPr>
                <a:spLocks/>
              </p:cNvSpPr>
              <p:nvPr/>
            </p:nvSpPr>
            <p:spPr bwMode="auto">
              <a:xfrm>
                <a:off x="969" y="80"/>
                <a:ext cx="100" cy="158"/>
              </a:xfrm>
              <a:custGeom>
                <a:avLst/>
                <a:gdLst>
                  <a:gd name="T0" fmla="*/ 13 w 42"/>
                  <a:gd name="T1" fmla="*/ 51 h 66"/>
                  <a:gd name="T2" fmla="*/ 0 w 42"/>
                  <a:gd name="T3" fmla="*/ 66 h 66"/>
                  <a:gd name="T4" fmla="*/ 14 w 42"/>
                  <a:gd name="T5" fmla="*/ 47 h 66"/>
                  <a:gd name="T6" fmla="*/ 16 w 42"/>
                  <a:gd name="T7" fmla="*/ 42 h 66"/>
                  <a:gd name="T8" fmla="*/ 25 w 42"/>
                  <a:gd name="T9" fmla="*/ 24 h 66"/>
                  <a:gd name="T10" fmla="*/ 42 w 42"/>
                  <a:gd name="T11" fmla="*/ 0 h 66"/>
                  <a:gd name="T12" fmla="*/ 32 w 42"/>
                  <a:gd name="T13" fmla="*/ 23 h 66"/>
                  <a:gd name="T14" fmla="*/ 29 w 42"/>
                  <a:gd name="T15" fmla="*/ 28 h 66"/>
                  <a:gd name="T16" fmla="*/ 13 w 42"/>
                  <a:gd name="T17" fmla="*/ 5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66">
                    <a:moveTo>
                      <a:pt x="13" y="51"/>
                    </a:moveTo>
                    <a:cubicBezTo>
                      <a:pt x="12" y="52"/>
                      <a:pt x="2" y="65"/>
                      <a:pt x="0" y="66"/>
                    </a:cubicBezTo>
                    <a:cubicBezTo>
                      <a:pt x="2" y="64"/>
                      <a:pt x="12" y="49"/>
                      <a:pt x="14" y="47"/>
                    </a:cubicBezTo>
                    <a:cubicBezTo>
                      <a:pt x="14" y="45"/>
                      <a:pt x="15" y="44"/>
                      <a:pt x="16" y="42"/>
                    </a:cubicBezTo>
                    <a:cubicBezTo>
                      <a:pt x="19" y="36"/>
                      <a:pt x="22" y="30"/>
                      <a:pt x="25" y="24"/>
                    </a:cubicBezTo>
                    <a:cubicBezTo>
                      <a:pt x="28" y="18"/>
                      <a:pt x="36" y="4"/>
                      <a:pt x="42" y="0"/>
                    </a:cubicBezTo>
                    <a:cubicBezTo>
                      <a:pt x="40" y="5"/>
                      <a:pt x="34" y="18"/>
                      <a:pt x="32" y="23"/>
                    </a:cubicBezTo>
                    <a:cubicBezTo>
                      <a:pt x="31" y="25"/>
                      <a:pt x="30" y="27"/>
                      <a:pt x="29" y="28"/>
                    </a:cubicBezTo>
                    <a:cubicBezTo>
                      <a:pt x="26" y="34"/>
                      <a:pt x="16" y="49"/>
                      <a:pt x="13" y="51"/>
                    </a:cubicBezTo>
                    <a:close/>
                  </a:path>
                </a:pathLst>
              </a:custGeom>
              <a:solidFill>
                <a:srgbClr val="6C8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8" name="Freeform 1196">
                <a:extLst>
                  <a:ext uri="{FF2B5EF4-FFF2-40B4-BE49-F238E27FC236}">
                    <a16:creationId xmlns:a16="http://schemas.microsoft.com/office/drawing/2014/main" id="{6ED7DEAD-1568-4970-9AB5-555667391A58}"/>
                  </a:ext>
                </a:extLst>
              </p:cNvPr>
              <p:cNvSpPr>
                <a:spLocks/>
              </p:cNvSpPr>
              <p:nvPr/>
            </p:nvSpPr>
            <p:spPr bwMode="auto">
              <a:xfrm>
                <a:off x="1005" y="133"/>
                <a:ext cx="41" cy="52"/>
              </a:xfrm>
              <a:custGeom>
                <a:avLst/>
                <a:gdLst>
                  <a:gd name="T0" fmla="*/ 17 w 17"/>
                  <a:gd name="T1" fmla="*/ 0 h 22"/>
                  <a:gd name="T2" fmla="*/ 0 w 17"/>
                  <a:gd name="T3" fmla="*/ 22 h 22"/>
                  <a:gd name="T4" fmla="*/ 1 w 17"/>
                  <a:gd name="T5" fmla="*/ 20 h 22"/>
                  <a:gd name="T6" fmla="*/ 9 w 17"/>
                  <a:gd name="T7" fmla="*/ 4 h 22"/>
                  <a:gd name="T8" fmla="*/ 17 w 17"/>
                  <a:gd name="T9" fmla="*/ 0 h 22"/>
                </a:gdLst>
                <a:ahLst/>
                <a:cxnLst>
                  <a:cxn ang="0">
                    <a:pos x="T0" y="T1"/>
                  </a:cxn>
                  <a:cxn ang="0">
                    <a:pos x="T2" y="T3"/>
                  </a:cxn>
                  <a:cxn ang="0">
                    <a:pos x="T4" y="T5"/>
                  </a:cxn>
                  <a:cxn ang="0">
                    <a:pos x="T6" y="T7"/>
                  </a:cxn>
                  <a:cxn ang="0">
                    <a:pos x="T8" y="T9"/>
                  </a:cxn>
                </a:cxnLst>
                <a:rect l="0" t="0" r="r" b="b"/>
                <a:pathLst>
                  <a:path w="17" h="22">
                    <a:moveTo>
                      <a:pt x="17" y="0"/>
                    </a:moveTo>
                    <a:cubicBezTo>
                      <a:pt x="12" y="8"/>
                      <a:pt x="7" y="16"/>
                      <a:pt x="0" y="22"/>
                    </a:cubicBezTo>
                    <a:cubicBezTo>
                      <a:pt x="0" y="22"/>
                      <a:pt x="1" y="21"/>
                      <a:pt x="1" y="20"/>
                    </a:cubicBezTo>
                    <a:cubicBezTo>
                      <a:pt x="4" y="15"/>
                      <a:pt x="6" y="9"/>
                      <a:pt x="9" y="4"/>
                    </a:cubicBezTo>
                    <a:cubicBezTo>
                      <a:pt x="11" y="2"/>
                      <a:pt x="14" y="1"/>
                      <a:pt x="17" y="0"/>
                    </a:cubicBezTo>
                    <a:close/>
                  </a:path>
                </a:pathLst>
              </a:custGeom>
              <a:solidFill>
                <a:srgbClr val="647F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9" name="Freeform 1197">
                <a:extLst>
                  <a:ext uri="{FF2B5EF4-FFF2-40B4-BE49-F238E27FC236}">
                    <a16:creationId xmlns:a16="http://schemas.microsoft.com/office/drawing/2014/main" id="{A7CBA18E-1A30-4F2C-816E-F9B6D7D447BE}"/>
                  </a:ext>
                </a:extLst>
              </p:cNvPr>
              <p:cNvSpPr>
                <a:spLocks/>
              </p:cNvSpPr>
              <p:nvPr/>
            </p:nvSpPr>
            <p:spPr bwMode="auto">
              <a:xfrm>
                <a:off x="1048" y="73"/>
                <a:ext cx="38" cy="86"/>
              </a:xfrm>
              <a:custGeom>
                <a:avLst/>
                <a:gdLst>
                  <a:gd name="T0" fmla="*/ 14 w 16"/>
                  <a:gd name="T1" fmla="*/ 0 h 36"/>
                  <a:gd name="T2" fmla="*/ 0 w 16"/>
                  <a:gd name="T3" fmla="*/ 36 h 36"/>
                  <a:gd name="T4" fmla="*/ 7 w 16"/>
                  <a:gd name="T5" fmla="*/ 22 h 36"/>
                  <a:gd name="T6" fmla="*/ 14 w 16"/>
                  <a:gd name="T7" fmla="*/ 0 h 36"/>
                </a:gdLst>
                <a:ahLst/>
                <a:cxnLst>
                  <a:cxn ang="0">
                    <a:pos x="T0" y="T1"/>
                  </a:cxn>
                  <a:cxn ang="0">
                    <a:pos x="T2" y="T3"/>
                  </a:cxn>
                  <a:cxn ang="0">
                    <a:pos x="T4" y="T5"/>
                  </a:cxn>
                  <a:cxn ang="0">
                    <a:pos x="T6" y="T7"/>
                  </a:cxn>
                </a:cxnLst>
                <a:rect l="0" t="0" r="r" b="b"/>
                <a:pathLst>
                  <a:path w="16" h="36">
                    <a:moveTo>
                      <a:pt x="14" y="0"/>
                    </a:moveTo>
                    <a:cubicBezTo>
                      <a:pt x="16" y="12"/>
                      <a:pt x="6" y="28"/>
                      <a:pt x="0" y="36"/>
                    </a:cubicBezTo>
                    <a:cubicBezTo>
                      <a:pt x="3" y="32"/>
                      <a:pt x="5" y="27"/>
                      <a:pt x="7" y="22"/>
                    </a:cubicBezTo>
                    <a:cubicBezTo>
                      <a:pt x="9" y="17"/>
                      <a:pt x="13" y="6"/>
                      <a:pt x="14" y="0"/>
                    </a:cubicBezTo>
                    <a:close/>
                  </a:path>
                </a:pathLst>
              </a:custGeom>
              <a:solidFill>
                <a:srgbClr val="AEC1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0" name="Freeform 1198">
                <a:extLst>
                  <a:ext uri="{FF2B5EF4-FFF2-40B4-BE49-F238E27FC236}">
                    <a16:creationId xmlns:a16="http://schemas.microsoft.com/office/drawing/2014/main" id="{6A3605BC-CCCC-4F8C-ACD7-53C59C97C54F}"/>
                  </a:ext>
                </a:extLst>
              </p:cNvPr>
              <p:cNvSpPr>
                <a:spLocks/>
              </p:cNvSpPr>
              <p:nvPr/>
            </p:nvSpPr>
            <p:spPr bwMode="auto">
              <a:xfrm>
                <a:off x="881" y="39"/>
                <a:ext cx="100" cy="220"/>
              </a:xfrm>
              <a:custGeom>
                <a:avLst/>
                <a:gdLst>
                  <a:gd name="T0" fmla="*/ 18 w 42"/>
                  <a:gd name="T1" fmla="*/ 1 h 92"/>
                  <a:gd name="T2" fmla="*/ 24 w 42"/>
                  <a:gd name="T3" fmla="*/ 78 h 92"/>
                  <a:gd name="T4" fmla="*/ 26 w 42"/>
                  <a:gd name="T5" fmla="*/ 87 h 92"/>
                  <a:gd name="T6" fmla="*/ 29 w 42"/>
                  <a:gd name="T7" fmla="*/ 92 h 92"/>
                  <a:gd name="T8" fmla="*/ 18 w 42"/>
                  <a:gd name="T9" fmla="*/ 1 h 92"/>
                </a:gdLst>
                <a:ahLst/>
                <a:cxnLst>
                  <a:cxn ang="0">
                    <a:pos x="T0" y="T1"/>
                  </a:cxn>
                  <a:cxn ang="0">
                    <a:pos x="T2" y="T3"/>
                  </a:cxn>
                  <a:cxn ang="0">
                    <a:pos x="T4" y="T5"/>
                  </a:cxn>
                  <a:cxn ang="0">
                    <a:pos x="T6" y="T7"/>
                  </a:cxn>
                  <a:cxn ang="0">
                    <a:pos x="T8" y="T9"/>
                  </a:cxn>
                </a:cxnLst>
                <a:rect l="0" t="0" r="r" b="b"/>
                <a:pathLst>
                  <a:path w="42" h="92">
                    <a:moveTo>
                      <a:pt x="18" y="1"/>
                    </a:moveTo>
                    <a:cubicBezTo>
                      <a:pt x="18" y="0"/>
                      <a:pt x="0" y="17"/>
                      <a:pt x="24" y="78"/>
                    </a:cubicBezTo>
                    <a:cubicBezTo>
                      <a:pt x="25" y="82"/>
                      <a:pt x="25" y="85"/>
                      <a:pt x="26" y="87"/>
                    </a:cubicBezTo>
                    <a:cubicBezTo>
                      <a:pt x="27" y="90"/>
                      <a:pt x="28" y="91"/>
                      <a:pt x="29" y="92"/>
                    </a:cubicBezTo>
                    <a:cubicBezTo>
                      <a:pt x="33" y="72"/>
                      <a:pt x="42" y="12"/>
                      <a:pt x="18" y="1"/>
                    </a:cubicBezTo>
                    <a:close/>
                  </a:path>
                </a:pathLst>
              </a:custGeom>
              <a:solidFill>
                <a:srgbClr val="82A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1" name="Freeform 1199">
                <a:extLst>
                  <a:ext uri="{FF2B5EF4-FFF2-40B4-BE49-F238E27FC236}">
                    <a16:creationId xmlns:a16="http://schemas.microsoft.com/office/drawing/2014/main" id="{2E328973-E5E7-4DA7-82A7-54796EEBBDA5}"/>
                  </a:ext>
                </a:extLst>
              </p:cNvPr>
              <p:cNvSpPr>
                <a:spLocks/>
              </p:cNvSpPr>
              <p:nvPr/>
            </p:nvSpPr>
            <p:spPr bwMode="auto">
              <a:xfrm>
                <a:off x="924" y="42"/>
                <a:ext cx="26" cy="217"/>
              </a:xfrm>
              <a:custGeom>
                <a:avLst/>
                <a:gdLst>
                  <a:gd name="T0" fmla="*/ 11 w 11"/>
                  <a:gd name="T1" fmla="*/ 91 h 91"/>
                  <a:gd name="T2" fmla="*/ 1 w 11"/>
                  <a:gd name="T3" fmla="*/ 0 h 91"/>
                  <a:gd name="T4" fmla="*/ 0 w 11"/>
                  <a:gd name="T5" fmla="*/ 0 h 91"/>
                  <a:gd name="T6" fmla="*/ 10 w 11"/>
                  <a:gd name="T7" fmla="*/ 90 h 91"/>
                  <a:gd name="T8" fmla="*/ 11 w 11"/>
                  <a:gd name="T9" fmla="*/ 91 h 91"/>
                </a:gdLst>
                <a:ahLst/>
                <a:cxnLst>
                  <a:cxn ang="0">
                    <a:pos x="T0" y="T1"/>
                  </a:cxn>
                  <a:cxn ang="0">
                    <a:pos x="T2" y="T3"/>
                  </a:cxn>
                  <a:cxn ang="0">
                    <a:pos x="T4" y="T5"/>
                  </a:cxn>
                  <a:cxn ang="0">
                    <a:pos x="T6" y="T7"/>
                  </a:cxn>
                  <a:cxn ang="0">
                    <a:pos x="T8" y="T9"/>
                  </a:cxn>
                </a:cxnLst>
                <a:rect l="0" t="0" r="r" b="b"/>
                <a:pathLst>
                  <a:path w="11" h="91">
                    <a:moveTo>
                      <a:pt x="11" y="91"/>
                    </a:moveTo>
                    <a:cubicBezTo>
                      <a:pt x="10" y="59"/>
                      <a:pt x="2" y="9"/>
                      <a:pt x="1" y="0"/>
                    </a:cubicBezTo>
                    <a:cubicBezTo>
                      <a:pt x="0" y="0"/>
                      <a:pt x="0" y="0"/>
                      <a:pt x="0" y="0"/>
                    </a:cubicBezTo>
                    <a:cubicBezTo>
                      <a:pt x="2" y="13"/>
                      <a:pt x="8" y="68"/>
                      <a:pt x="10" y="90"/>
                    </a:cubicBezTo>
                    <a:lnTo>
                      <a:pt x="11" y="91"/>
                    </a:ln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2" name="Freeform 1200">
                <a:extLst>
                  <a:ext uri="{FF2B5EF4-FFF2-40B4-BE49-F238E27FC236}">
                    <a16:creationId xmlns:a16="http://schemas.microsoft.com/office/drawing/2014/main" id="{342D57D3-41DC-4968-9AE5-53773815DA13}"/>
                  </a:ext>
                </a:extLst>
              </p:cNvPr>
              <p:cNvSpPr>
                <a:spLocks/>
              </p:cNvSpPr>
              <p:nvPr/>
            </p:nvSpPr>
            <p:spPr bwMode="auto">
              <a:xfrm>
                <a:off x="905" y="47"/>
                <a:ext cx="38" cy="191"/>
              </a:xfrm>
              <a:custGeom>
                <a:avLst/>
                <a:gdLst>
                  <a:gd name="T0" fmla="*/ 5 w 16"/>
                  <a:gd name="T1" fmla="*/ 30 h 80"/>
                  <a:gd name="T2" fmla="*/ 7 w 16"/>
                  <a:gd name="T3" fmla="*/ 0 h 80"/>
                  <a:gd name="T4" fmla="*/ 2 w 16"/>
                  <a:gd name="T5" fmla="*/ 14 h 80"/>
                  <a:gd name="T6" fmla="*/ 14 w 16"/>
                  <a:gd name="T7" fmla="*/ 75 h 80"/>
                  <a:gd name="T8" fmla="*/ 15 w 16"/>
                  <a:gd name="T9" fmla="*/ 80 h 80"/>
                  <a:gd name="T10" fmla="*/ 12 w 16"/>
                  <a:gd name="T11" fmla="*/ 60 h 80"/>
                  <a:gd name="T12" fmla="*/ 5 w 16"/>
                  <a:gd name="T13" fmla="*/ 30 h 80"/>
                </a:gdLst>
                <a:ahLst/>
                <a:cxnLst>
                  <a:cxn ang="0">
                    <a:pos x="T0" y="T1"/>
                  </a:cxn>
                  <a:cxn ang="0">
                    <a:pos x="T2" y="T3"/>
                  </a:cxn>
                  <a:cxn ang="0">
                    <a:pos x="T4" y="T5"/>
                  </a:cxn>
                  <a:cxn ang="0">
                    <a:pos x="T6" y="T7"/>
                  </a:cxn>
                  <a:cxn ang="0">
                    <a:pos x="T8" y="T9"/>
                  </a:cxn>
                  <a:cxn ang="0">
                    <a:pos x="T10" y="T11"/>
                  </a:cxn>
                  <a:cxn ang="0">
                    <a:pos x="T12" y="T13"/>
                  </a:cxn>
                </a:cxnLst>
                <a:rect l="0" t="0" r="r" b="b"/>
                <a:pathLst>
                  <a:path w="16" h="80">
                    <a:moveTo>
                      <a:pt x="5" y="30"/>
                    </a:moveTo>
                    <a:cubicBezTo>
                      <a:pt x="3" y="20"/>
                      <a:pt x="3" y="9"/>
                      <a:pt x="7" y="0"/>
                    </a:cubicBezTo>
                    <a:cubicBezTo>
                      <a:pt x="2" y="14"/>
                      <a:pt x="2" y="14"/>
                      <a:pt x="2" y="14"/>
                    </a:cubicBezTo>
                    <a:cubicBezTo>
                      <a:pt x="0" y="26"/>
                      <a:pt x="1" y="47"/>
                      <a:pt x="14" y="75"/>
                    </a:cubicBezTo>
                    <a:cubicBezTo>
                      <a:pt x="14" y="77"/>
                      <a:pt x="15" y="78"/>
                      <a:pt x="15" y="80"/>
                    </a:cubicBezTo>
                    <a:cubicBezTo>
                      <a:pt x="16" y="73"/>
                      <a:pt x="14" y="67"/>
                      <a:pt x="12" y="60"/>
                    </a:cubicBezTo>
                    <a:cubicBezTo>
                      <a:pt x="9" y="50"/>
                      <a:pt x="6" y="41"/>
                      <a:pt x="5" y="30"/>
                    </a:cubicBezTo>
                    <a:close/>
                  </a:path>
                </a:pathLst>
              </a:custGeom>
              <a:solidFill>
                <a:srgbClr val="9CB5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3" name="Freeform 1201">
                <a:extLst>
                  <a:ext uri="{FF2B5EF4-FFF2-40B4-BE49-F238E27FC236}">
                    <a16:creationId xmlns:a16="http://schemas.microsoft.com/office/drawing/2014/main" id="{D33D7719-6034-434D-876E-55ED1A870668}"/>
                  </a:ext>
                </a:extLst>
              </p:cNvPr>
              <p:cNvSpPr>
                <a:spLocks/>
              </p:cNvSpPr>
              <p:nvPr/>
            </p:nvSpPr>
            <p:spPr bwMode="auto">
              <a:xfrm>
                <a:off x="931" y="44"/>
                <a:ext cx="34" cy="213"/>
              </a:xfrm>
              <a:custGeom>
                <a:avLst/>
                <a:gdLst>
                  <a:gd name="T0" fmla="*/ 0 w 14"/>
                  <a:gd name="T1" fmla="*/ 0 h 89"/>
                  <a:gd name="T2" fmla="*/ 6 w 14"/>
                  <a:gd name="T3" fmla="*/ 21 h 89"/>
                  <a:gd name="T4" fmla="*/ 7 w 14"/>
                  <a:gd name="T5" fmla="*/ 40 h 89"/>
                  <a:gd name="T6" fmla="*/ 7 w 14"/>
                  <a:gd name="T7" fmla="*/ 63 h 89"/>
                  <a:gd name="T8" fmla="*/ 8 w 14"/>
                  <a:gd name="T9" fmla="*/ 89 h 89"/>
                  <a:gd name="T10" fmla="*/ 9 w 14"/>
                  <a:gd name="T11" fmla="*/ 86 h 89"/>
                  <a:gd name="T12" fmla="*/ 10 w 14"/>
                  <a:gd name="T13" fmla="*/ 70 h 89"/>
                  <a:gd name="T14" fmla="*/ 12 w 14"/>
                  <a:gd name="T15" fmla="*/ 56 h 89"/>
                  <a:gd name="T16" fmla="*/ 0 w 14"/>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89">
                    <a:moveTo>
                      <a:pt x="0" y="0"/>
                    </a:moveTo>
                    <a:cubicBezTo>
                      <a:pt x="4" y="6"/>
                      <a:pt x="5" y="14"/>
                      <a:pt x="6" y="21"/>
                    </a:cubicBezTo>
                    <a:cubicBezTo>
                      <a:pt x="8" y="28"/>
                      <a:pt x="7" y="34"/>
                      <a:pt x="7" y="40"/>
                    </a:cubicBezTo>
                    <a:cubicBezTo>
                      <a:pt x="7" y="49"/>
                      <a:pt x="8" y="55"/>
                      <a:pt x="7" y="63"/>
                    </a:cubicBezTo>
                    <a:cubicBezTo>
                      <a:pt x="6" y="71"/>
                      <a:pt x="7" y="81"/>
                      <a:pt x="8" y="89"/>
                    </a:cubicBezTo>
                    <a:cubicBezTo>
                      <a:pt x="8" y="88"/>
                      <a:pt x="9" y="87"/>
                      <a:pt x="9" y="86"/>
                    </a:cubicBezTo>
                    <a:cubicBezTo>
                      <a:pt x="9" y="81"/>
                      <a:pt x="9" y="76"/>
                      <a:pt x="10" y="70"/>
                    </a:cubicBezTo>
                    <a:cubicBezTo>
                      <a:pt x="11" y="66"/>
                      <a:pt x="11" y="61"/>
                      <a:pt x="12" y="56"/>
                    </a:cubicBezTo>
                    <a:cubicBezTo>
                      <a:pt x="14" y="34"/>
                      <a:pt x="12" y="9"/>
                      <a:pt x="0" y="0"/>
                    </a:cubicBezTo>
                    <a:close/>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4" name="Freeform 1202">
                <a:extLst>
                  <a:ext uri="{FF2B5EF4-FFF2-40B4-BE49-F238E27FC236}">
                    <a16:creationId xmlns:a16="http://schemas.microsoft.com/office/drawing/2014/main" id="{FA5EBBE2-AB6B-4A8B-A249-6265318AC4D9}"/>
                  </a:ext>
                </a:extLst>
              </p:cNvPr>
              <p:cNvSpPr>
                <a:spLocks/>
              </p:cNvSpPr>
              <p:nvPr/>
            </p:nvSpPr>
            <p:spPr bwMode="auto">
              <a:xfrm>
                <a:off x="948" y="116"/>
                <a:ext cx="14" cy="131"/>
              </a:xfrm>
              <a:custGeom>
                <a:avLst/>
                <a:gdLst>
                  <a:gd name="T0" fmla="*/ 2 w 6"/>
                  <a:gd name="T1" fmla="*/ 0 h 55"/>
                  <a:gd name="T2" fmla="*/ 1 w 6"/>
                  <a:gd name="T3" fmla="*/ 55 h 55"/>
                  <a:gd name="T4" fmla="*/ 4 w 6"/>
                  <a:gd name="T5" fmla="*/ 42 h 55"/>
                  <a:gd name="T6" fmla="*/ 4 w 6"/>
                  <a:gd name="T7" fmla="*/ 35 h 55"/>
                  <a:gd name="T8" fmla="*/ 5 w 6"/>
                  <a:gd name="T9" fmla="*/ 30 h 55"/>
                  <a:gd name="T10" fmla="*/ 5 w 6"/>
                  <a:gd name="T11" fmla="*/ 13 h 55"/>
                  <a:gd name="T12" fmla="*/ 3 w 6"/>
                  <a:gd name="T13" fmla="*/ 4 h 55"/>
                  <a:gd name="T14" fmla="*/ 2 w 6"/>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55">
                    <a:moveTo>
                      <a:pt x="2" y="0"/>
                    </a:moveTo>
                    <a:cubicBezTo>
                      <a:pt x="5" y="17"/>
                      <a:pt x="0" y="36"/>
                      <a:pt x="1" y="55"/>
                    </a:cubicBezTo>
                    <a:cubicBezTo>
                      <a:pt x="1" y="51"/>
                      <a:pt x="3" y="46"/>
                      <a:pt x="4" y="42"/>
                    </a:cubicBezTo>
                    <a:cubicBezTo>
                      <a:pt x="4" y="40"/>
                      <a:pt x="4" y="37"/>
                      <a:pt x="4" y="35"/>
                    </a:cubicBezTo>
                    <a:cubicBezTo>
                      <a:pt x="5" y="33"/>
                      <a:pt x="5" y="31"/>
                      <a:pt x="5" y="30"/>
                    </a:cubicBezTo>
                    <a:cubicBezTo>
                      <a:pt x="6" y="24"/>
                      <a:pt x="5" y="18"/>
                      <a:pt x="5" y="13"/>
                    </a:cubicBezTo>
                    <a:cubicBezTo>
                      <a:pt x="5" y="10"/>
                      <a:pt x="4" y="7"/>
                      <a:pt x="3" y="4"/>
                    </a:cubicBezTo>
                    <a:cubicBezTo>
                      <a:pt x="3" y="3"/>
                      <a:pt x="3" y="1"/>
                      <a:pt x="2" y="0"/>
                    </a:cubicBezTo>
                    <a:close/>
                  </a:path>
                </a:pathLst>
              </a:custGeom>
              <a:solidFill>
                <a:srgbClr val="6C8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5" name="Freeform 1203">
                <a:extLst>
                  <a:ext uri="{FF2B5EF4-FFF2-40B4-BE49-F238E27FC236}">
                    <a16:creationId xmlns:a16="http://schemas.microsoft.com/office/drawing/2014/main" id="{0AC27E4E-683D-45DA-8A0C-E037345DE230}"/>
                  </a:ext>
                </a:extLst>
              </p:cNvPr>
              <p:cNvSpPr>
                <a:spLocks/>
              </p:cNvSpPr>
              <p:nvPr/>
            </p:nvSpPr>
            <p:spPr bwMode="auto">
              <a:xfrm>
                <a:off x="948" y="1"/>
                <a:ext cx="69" cy="265"/>
              </a:xfrm>
              <a:custGeom>
                <a:avLst/>
                <a:gdLst>
                  <a:gd name="T0" fmla="*/ 25 w 29"/>
                  <a:gd name="T1" fmla="*/ 16 h 111"/>
                  <a:gd name="T2" fmla="*/ 22 w 29"/>
                  <a:gd name="T3" fmla="*/ 62 h 111"/>
                  <a:gd name="T4" fmla="*/ 10 w 29"/>
                  <a:gd name="T5" fmla="*/ 93 h 111"/>
                  <a:gd name="T6" fmla="*/ 0 w 29"/>
                  <a:gd name="T7" fmla="*/ 111 h 111"/>
                  <a:gd name="T8" fmla="*/ 6 w 29"/>
                  <a:gd name="T9" fmla="*/ 91 h 111"/>
                  <a:gd name="T10" fmla="*/ 9 w 29"/>
                  <a:gd name="T11" fmla="*/ 12 h 111"/>
                  <a:gd name="T12" fmla="*/ 13 w 29"/>
                  <a:gd name="T13" fmla="*/ 0 h 111"/>
                  <a:gd name="T14" fmla="*/ 22 w 29"/>
                  <a:gd name="T15" fmla="*/ 6 h 111"/>
                  <a:gd name="T16" fmla="*/ 25 w 29"/>
                  <a:gd name="T17" fmla="*/ 1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1">
                    <a:moveTo>
                      <a:pt x="25" y="16"/>
                    </a:moveTo>
                    <a:cubicBezTo>
                      <a:pt x="28" y="38"/>
                      <a:pt x="29" y="42"/>
                      <a:pt x="22" y="62"/>
                    </a:cubicBezTo>
                    <a:cubicBezTo>
                      <a:pt x="18" y="73"/>
                      <a:pt x="15" y="83"/>
                      <a:pt x="10" y="93"/>
                    </a:cubicBezTo>
                    <a:cubicBezTo>
                      <a:pt x="7" y="99"/>
                      <a:pt x="4" y="105"/>
                      <a:pt x="0" y="111"/>
                    </a:cubicBezTo>
                    <a:cubicBezTo>
                      <a:pt x="1" y="104"/>
                      <a:pt x="4" y="97"/>
                      <a:pt x="6" y="91"/>
                    </a:cubicBezTo>
                    <a:cubicBezTo>
                      <a:pt x="14" y="59"/>
                      <a:pt x="3" y="43"/>
                      <a:pt x="9" y="12"/>
                    </a:cubicBezTo>
                    <a:cubicBezTo>
                      <a:pt x="10" y="8"/>
                      <a:pt x="11" y="4"/>
                      <a:pt x="13" y="0"/>
                    </a:cubicBezTo>
                    <a:cubicBezTo>
                      <a:pt x="17" y="0"/>
                      <a:pt x="20" y="3"/>
                      <a:pt x="22" y="6"/>
                    </a:cubicBezTo>
                    <a:cubicBezTo>
                      <a:pt x="24" y="9"/>
                      <a:pt x="25" y="13"/>
                      <a:pt x="25" y="16"/>
                    </a:cubicBezTo>
                    <a:close/>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6" name="Freeform 1204">
                <a:extLst>
                  <a:ext uri="{FF2B5EF4-FFF2-40B4-BE49-F238E27FC236}">
                    <a16:creationId xmlns:a16="http://schemas.microsoft.com/office/drawing/2014/main" id="{3CB503ED-C51C-41E4-859B-78CCA8E97FEE}"/>
                  </a:ext>
                </a:extLst>
              </p:cNvPr>
              <p:cNvSpPr>
                <a:spLocks/>
              </p:cNvSpPr>
              <p:nvPr/>
            </p:nvSpPr>
            <p:spPr bwMode="auto">
              <a:xfrm>
                <a:off x="977" y="3"/>
                <a:ext cx="47" cy="208"/>
              </a:xfrm>
              <a:custGeom>
                <a:avLst/>
                <a:gdLst>
                  <a:gd name="T0" fmla="*/ 10 w 20"/>
                  <a:gd name="T1" fmla="*/ 31 h 87"/>
                  <a:gd name="T2" fmla="*/ 5 w 20"/>
                  <a:gd name="T3" fmla="*/ 0 h 87"/>
                  <a:gd name="T4" fmla="*/ 10 w 20"/>
                  <a:gd name="T5" fmla="*/ 5 h 87"/>
                  <a:gd name="T6" fmla="*/ 13 w 20"/>
                  <a:gd name="T7" fmla="*/ 15 h 87"/>
                  <a:gd name="T8" fmla="*/ 0 w 20"/>
                  <a:gd name="T9" fmla="*/ 87 h 87"/>
                  <a:gd name="T10" fmla="*/ 8 w 20"/>
                  <a:gd name="T11" fmla="*/ 56 h 87"/>
                  <a:gd name="T12" fmla="*/ 10 w 20"/>
                  <a:gd name="T13" fmla="*/ 31 h 87"/>
                </a:gdLst>
                <a:ahLst/>
                <a:cxnLst>
                  <a:cxn ang="0">
                    <a:pos x="T0" y="T1"/>
                  </a:cxn>
                  <a:cxn ang="0">
                    <a:pos x="T2" y="T3"/>
                  </a:cxn>
                  <a:cxn ang="0">
                    <a:pos x="T4" y="T5"/>
                  </a:cxn>
                  <a:cxn ang="0">
                    <a:pos x="T6" y="T7"/>
                  </a:cxn>
                  <a:cxn ang="0">
                    <a:pos x="T8" y="T9"/>
                  </a:cxn>
                  <a:cxn ang="0">
                    <a:pos x="T10" y="T11"/>
                  </a:cxn>
                  <a:cxn ang="0">
                    <a:pos x="T12" y="T13"/>
                  </a:cxn>
                </a:cxnLst>
                <a:rect l="0" t="0" r="r" b="b"/>
                <a:pathLst>
                  <a:path w="20" h="87">
                    <a:moveTo>
                      <a:pt x="10" y="31"/>
                    </a:moveTo>
                    <a:cubicBezTo>
                      <a:pt x="11" y="19"/>
                      <a:pt x="9" y="11"/>
                      <a:pt x="5" y="0"/>
                    </a:cubicBezTo>
                    <a:cubicBezTo>
                      <a:pt x="7" y="1"/>
                      <a:pt x="9" y="3"/>
                      <a:pt x="10" y="5"/>
                    </a:cubicBezTo>
                    <a:cubicBezTo>
                      <a:pt x="12" y="8"/>
                      <a:pt x="13" y="12"/>
                      <a:pt x="13" y="15"/>
                    </a:cubicBezTo>
                    <a:cubicBezTo>
                      <a:pt x="16" y="36"/>
                      <a:pt x="20" y="49"/>
                      <a:pt x="0" y="87"/>
                    </a:cubicBezTo>
                    <a:cubicBezTo>
                      <a:pt x="1" y="82"/>
                      <a:pt x="7" y="61"/>
                      <a:pt x="8" y="56"/>
                    </a:cubicBezTo>
                    <a:cubicBezTo>
                      <a:pt x="10" y="47"/>
                      <a:pt x="10" y="40"/>
                      <a:pt x="10" y="31"/>
                    </a:cubicBezTo>
                    <a:close/>
                  </a:path>
                </a:pathLst>
              </a:custGeom>
              <a:solidFill>
                <a:srgbClr val="6C8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7" name="Freeform 1205">
                <a:extLst>
                  <a:ext uri="{FF2B5EF4-FFF2-40B4-BE49-F238E27FC236}">
                    <a16:creationId xmlns:a16="http://schemas.microsoft.com/office/drawing/2014/main" id="{9C4D7941-52DB-4EDE-9940-9D44965902BA}"/>
                  </a:ext>
                </a:extLst>
              </p:cNvPr>
              <p:cNvSpPr>
                <a:spLocks/>
              </p:cNvSpPr>
              <p:nvPr/>
            </p:nvSpPr>
            <p:spPr bwMode="auto">
              <a:xfrm>
                <a:off x="917" y="1"/>
                <a:ext cx="81" cy="263"/>
              </a:xfrm>
              <a:custGeom>
                <a:avLst/>
                <a:gdLst>
                  <a:gd name="T0" fmla="*/ 26 w 34"/>
                  <a:gd name="T1" fmla="*/ 0 h 110"/>
                  <a:gd name="T2" fmla="*/ 28 w 34"/>
                  <a:gd name="T3" fmla="*/ 0 h 110"/>
                  <a:gd name="T4" fmla="*/ 30 w 34"/>
                  <a:gd name="T5" fmla="*/ 8 h 110"/>
                  <a:gd name="T6" fmla="*/ 26 w 34"/>
                  <a:gd name="T7" fmla="*/ 78 h 110"/>
                  <a:gd name="T8" fmla="*/ 14 w 34"/>
                  <a:gd name="T9" fmla="*/ 110 h 110"/>
                  <a:gd name="T10" fmla="*/ 15 w 34"/>
                  <a:gd name="T11" fmla="*/ 90 h 110"/>
                  <a:gd name="T12" fmla="*/ 22 w 34"/>
                  <a:gd name="T13" fmla="*/ 12 h 110"/>
                  <a:gd name="T14" fmla="*/ 26 w 34"/>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10">
                    <a:moveTo>
                      <a:pt x="26" y="0"/>
                    </a:moveTo>
                    <a:cubicBezTo>
                      <a:pt x="27" y="0"/>
                      <a:pt x="27" y="0"/>
                      <a:pt x="28" y="0"/>
                    </a:cubicBezTo>
                    <a:cubicBezTo>
                      <a:pt x="29" y="3"/>
                      <a:pt x="30" y="6"/>
                      <a:pt x="30" y="8"/>
                    </a:cubicBezTo>
                    <a:cubicBezTo>
                      <a:pt x="34" y="36"/>
                      <a:pt x="34" y="51"/>
                      <a:pt x="26" y="78"/>
                    </a:cubicBezTo>
                    <a:cubicBezTo>
                      <a:pt x="23" y="84"/>
                      <a:pt x="16" y="104"/>
                      <a:pt x="14" y="110"/>
                    </a:cubicBezTo>
                    <a:cubicBezTo>
                      <a:pt x="14" y="109"/>
                      <a:pt x="15" y="91"/>
                      <a:pt x="15" y="90"/>
                    </a:cubicBezTo>
                    <a:cubicBezTo>
                      <a:pt x="24" y="59"/>
                      <a:pt x="0" y="62"/>
                      <a:pt x="22" y="12"/>
                    </a:cubicBezTo>
                    <a:cubicBezTo>
                      <a:pt x="24" y="8"/>
                      <a:pt x="24" y="4"/>
                      <a:pt x="26" y="0"/>
                    </a:cubicBezTo>
                    <a:close/>
                  </a:path>
                </a:pathLst>
              </a:custGeom>
              <a:solidFill>
                <a:srgbClr val="879E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8" name="Freeform 1206">
                <a:extLst>
                  <a:ext uri="{FF2B5EF4-FFF2-40B4-BE49-F238E27FC236}">
                    <a16:creationId xmlns:a16="http://schemas.microsoft.com/office/drawing/2014/main" id="{C71ADE89-45E7-4D40-8F0B-E12C7842FE2B}"/>
                  </a:ext>
                </a:extLst>
              </p:cNvPr>
              <p:cNvSpPr>
                <a:spLocks/>
              </p:cNvSpPr>
              <p:nvPr/>
            </p:nvSpPr>
            <p:spPr bwMode="auto">
              <a:xfrm>
                <a:off x="950" y="202"/>
                <a:ext cx="24" cy="62"/>
              </a:xfrm>
              <a:custGeom>
                <a:avLst/>
                <a:gdLst>
                  <a:gd name="T0" fmla="*/ 0 w 10"/>
                  <a:gd name="T1" fmla="*/ 26 h 26"/>
                  <a:gd name="T2" fmla="*/ 0 w 10"/>
                  <a:gd name="T3" fmla="*/ 25 h 26"/>
                  <a:gd name="T4" fmla="*/ 8 w 10"/>
                  <a:gd name="T5" fmla="*/ 5 h 26"/>
                  <a:gd name="T6" fmla="*/ 10 w 10"/>
                  <a:gd name="T7" fmla="*/ 0 h 26"/>
                  <a:gd name="T8" fmla="*/ 0 w 10"/>
                  <a:gd name="T9" fmla="*/ 26 h 26"/>
                </a:gdLst>
                <a:ahLst/>
                <a:cxnLst>
                  <a:cxn ang="0">
                    <a:pos x="T0" y="T1"/>
                  </a:cxn>
                  <a:cxn ang="0">
                    <a:pos x="T2" y="T3"/>
                  </a:cxn>
                  <a:cxn ang="0">
                    <a:pos x="T4" y="T5"/>
                  </a:cxn>
                  <a:cxn ang="0">
                    <a:pos x="T6" y="T7"/>
                  </a:cxn>
                  <a:cxn ang="0">
                    <a:pos x="T8" y="T9"/>
                  </a:cxn>
                </a:cxnLst>
                <a:rect l="0" t="0" r="r" b="b"/>
                <a:pathLst>
                  <a:path w="10" h="26">
                    <a:moveTo>
                      <a:pt x="0" y="26"/>
                    </a:moveTo>
                    <a:cubicBezTo>
                      <a:pt x="0" y="25"/>
                      <a:pt x="0" y="25"/>
                      <a:pt x="0" y="25"/>
                    </a:cubicBezTo>
                    <a:cubicBezTo>
                      <a:pt x="3" y="18"/>
                      <a:pt x="5" y="12"/>
                      <a:pt x="8" y="5"/>
                    </a:cubicBezTo>
                    <a:cubicBezTo>
                      <a:pt x="9" y="4"/>
                      <a:pt x="9" y="2"/>
                      <a:pt x="10" y="0"/>
                    </a:cubicBezTo>
                    <a:cubicBezTo>
                      <a:pt x="7" y="9"/>
                      <a:pt x="3" y="18"/>
                      <a:pt x="0" y="26"/>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9" name="Freeform 1207">
                <a:extLst>
                  <a:ext uri="{FF2B5EF4-FFF2-40B4-BE49-F238E27FC236}">
                    <a16:creationId xmlns:a16="http://schemas.microsoft.com/office/drawing/2014/main" id="{6B237AA4-FAA8-40F3-87C7-7F8893CB7456}"/>
                  </a:ext>
                </a:extLst>
              </p:cNvPr>
              <p:cNvSpPr>
                <a:spLocks/>
              </p:cNvSpPr>
              <p:nvPr/>
            </p:nvSpPr>
            <p:spPr bwMode="auto">
              <a:xfrm>
                <a:off x="984" y="1"/>
                <a:ext cx="16" cy="165"/>
              </a:xfrm>
              <a:custGeom>
                <a:avLst/>
                <a:gdLst>
                  <a:gd name="T0" fmla="*/ 1 w 7"/>
                  <a:gd name="T1" fmla="*/ 1 h 69"/>
                  <a:gd name="T2" fmla="*/ 1 w 7"/>
                  <a:gd name="T3" fmla="*/ 1 h 69"/>
                  <a:gd name="T4" fmla="*/ 0 w 7"/>
                  <a:gd name="T5" fmla="*/ 69 h 69"/>
                  <a:gd name="T6" fmla="*/ 2 w 7"/>
                  <a:gd name="T7" fmla="*/ 61 h 69"/>
                  <a:gd name="T8" fmla="*/ 1 w 7"/>
                  <a:gd name="T9" fmla="*/ 1 h 69"/>
                </a:gdLst>
                <a:ahLst/>
                <a:cxnLst>
                  <a:cxn ang="0">
                    <a:pos x="T0" y="T1"/>
                  </a:cxn>
                  <a:cxn ang="0">
                    <a:pos x="T2" y="T3"/>
                  </a:cxn>
                  <a:cxn ang="0">
                    <a:pos x="T4" y="T5"/>
                  </a:cxn>
                  <a:cxn ang="0">
                    <a:pos x="T6" y="T7"/>
                  </a:cxn>
                  <a:cxn ang="0">
                    <a:pos x="T8" y="T9"/>
                  </a:cxn>
                </a:cxnLst>
                <a:rect l="0" t="0" r="r" b="b"/>
                <a:pathLst>
                  <a:path w="7" h="69">
                    <a:moveTo>
                      <a:pt x="1" y="1"/>
                    </a:moveTo>
                    <a:cubicBezTo>
                      <a:pt x="1" y="1"/>
                      <a:pt x="0" y="0"/>
                      <a:pt x="1" y="1"/>
                    </a:cubicBezTo>
                    <a:cubicBezTo>
                      <a:pt x="5" y="30"/>
                      <a:pt x="7" y="41"/>
                      <a:pt x="0" y="69"/>
                    </a:cubicBezTo>
                    <a:cubicBezTo>
                      <a:pt x="1" y="66"/>
                      <a:pt x="1" y="64"/>
                      <a:pt x="2" y="61"/>
                    </a:cubicBezTo>
                    <a:cubicBezTo>
                      <a:pt x="7" y="35"/>
                      <a:pt x="2" y="27"/>
                      <a:pt x="1" y="1"/>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0" name="Freeform 1208">
                <a:extLst>
                  <a:ext uri="{FF2B5EF4-FFF2-40B4-BE49-F238E27FC236}">
                    <a16:creationId xmlns:a16="http://schemas.microsoft.com/office/drawing/2014/main" id="{F8AE82CE-1DCF-47CD-8567-20A05F4A0007}"/>
                  </a:ext>
                </a:extLst>
              </p:cNvPr>
              <p:cNvSpPr>
                <a:spLocks/>
              </p:cNvSpPr>
              <p:nvPr/>
            </p:nvSpPr>
            <p:spPr bwMode="auto">
              <a:xfrm>
                <a:off x="974" y="166"/>
                <a:ext cx="10" cy="36"/>
              </a:xfrm>
              <a:custGeom>
                <a:avLst/>
                <a:gdLst>
                  <a:gd name="T0" fmla="*/ 3 w 4"/>
                  <a:gd name="T1" fmla="*/ 5 h 15"/>
                  <a:gd name="T2" fmla="*/ 0 w 4"/>
                  <a:gd name="T3" fmla="*/ 15 h 15"/>
                  <a:gd name="T4" fmla="*/ 4 w 4"/>
                  <a:gd name="T5" fmla="*/ 0 h 15"/>
                  <a:gd name="T6" fmla="*/ 3 w 4"/>
                  <a:gd name="T7" fmla="*/ 5 h 15"/>
                </a:gdLst>
                <a:ahLst/>
                <a:cxnLst>
                  <a:cxn ang="0">
                    <a:pos x="T0" y="T1"/>
                  </a:cxn>
                  <a:cxn ang="0">
                    <a:pos x="T2" y="T3"/>
                  </a:cxn>
                  <a:cxn ang="0">
                    <a:pos x="T4" y="T5"/>
                  </a:cxn>
                  <a:cxn ang="0">
                    <a:pos x="T6" y="T7"/>
                  </a:cxn>
                </a:cxnLst>
                <a:rect l="0" t="0" r="r" b="b"/>
                <a:pathLst>
                  <a:path w="4" h="15">
                    <a:moveTo>
                      <a:pt x="3" y="5"/>
                    </a:moveTo>
                    <a:cubicBezTo>
                      <a:pt x="2" y="8"/>
                      <a:pt x="1" y="12"/>
                      <a:pt x="0" y="15"/>
                    </a:cubicBezTo>
                    <a:cubicBezTo>
                      <a:pt x="1" y="10"/>
                      <a:pt x="3" y="5"/>
                      <a:pt x="4" y="0"/>
                    </a:cubicBezTo>
                    <a:cubicBezTo>
                      <a:pt x="4" y="1"/>
                      <a:pt x="4" y="3"/>
                      <a:pt x="3" y="5"/>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1" name="Freeform 1209">
                <a:extLst>
                  <a:ext uri="{FF2B5EF4-FFF2-40B4-BE49-F238E27FC236}">
                    <a16:creationId xmlns:a16="http://schemas.microsoft.com/office/drawing/2014/main" id="{B7E3FDC7-CA51-4281-B358-B6E87B036865}"/>
                  </a:ext>
                </a:extLst>
              </p:cNvPr>
              <p:cNvSpPr>
                <a:spLocks/>
              </p:cNvSpPr>
              <p:nvPr/>
            </p:nvSpPr>
            <p:spPr bwMode="auto">
              <a:xfrm>
                <a:off x="950" y="8"/>
                <a:ext cx="34" cy="220"/>
              </a:xfrm>
              <a:custGeom>
                <a:avLst/>
                <a:gdLst>
                  <a:gd name="T0" fmla="*/ 12 w 14"/>
                  <a:gd name="T1" fmla="*/ 65 h 92"/>
                  <a:gd name="T2" fmla="*/ 3 w 14"/>
                  <a:gd name="T3" fmla="*/ 92 h 92"/>
                  <a:gd name="T4" fmla="*/ 4 w 14"/>
                  <a:gd name="T5" fmla="*/ 67 h 92"/>
                  <a:gd name="T6" fmla="*/ 2 w 14"/>
                  <a:gd name="T7" fmla="*/ 57 h 92"/>
                  <a:gd name="T8" fmla="*/ 1 w 14"/>
                  <a:gd name="T9" fmla="*/ 40 h 92"/>
                  <a:gd name="T10" fmla="*/ 13 w 14"/>
                  <a:gd name="T11" fmla="*/ 0 h 92"/>
                  <a:gd name="T12" fmla="*/ 14 w 14"/>
                  <a:gd name="T13" fmla="*/ 33 h 92"/>
                  <a:gd name="T14" fmla="*/ 14 w 14"/>
                  <a:gd name="T15" fmla="*/ 41 h 92"/>
                  <a:gd name="T16" fmla="*/ 12 w 14"/>
                  <a:gd name="T17" fmla="*/ 6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92">
                    <a:moveTo>
                      <a:pt x="12" y="65"/>
                    </a:moveTo>
                    <a:cubicBezTo>
                      <a:pt x="11" y="67"/>
                      <a:pt x="4" y="90"/>
                      <a:pt x="3" y="92"/>
                    </a:cubicBezTo>
                    <a:cubicBezTo>
                      <a:pt x="4" y="88"/>
                      <a:pt x="4" y="71"/>
                      <a:pt x="4" y="67"/>
                    </a:cubicBezTo>
                    <a:cubicBezTo>
                      <a:pt x="4" y="65"/>
                      <a:pt x="3" y="62"/>
                      <a:pt x="2" y="57"/>
                    </a:cubicBezTo>
                    <a:cubicBezTo>
                      <a:pt x="1" y="48"/>
                      <a:pt x="0" y="49"/>
                      <a:pt x="1" y="40"/>
                    </a:cubicBezTo>
                    <a:cubicBezTo>
                      <a:pt x="2" y="31"/>
                      <a:pt x="2" y="24"/>
                      <a:pt x="13" y="0"/>
                    </a:cubicBezTo>
                    <a:cubicBezTo>
                      <a:pt x="14" y="8"/>
                      <a:pt x="14" y="26"/>
                      <a:pt x="14" y="33"/>
                    </a:cubicBezTo>
                    <a:cubicBezTo>
                      <a:pt x="14" y="36"/>
                      <a:pt x="14" y="38"/>
                      <a:pt x="14" y="41"/>
                    </a:cubicBezTo>
                    <a:cubicBezTo>
                      <a:pt x="14" y="49"/>
                      <a:pt x="13" y="60"/>
                      <a:pt x="12" y="65"/>
                    </a:cubicBezTo>
                    <a:close/>
                  </a:path>
                </a:pathLst>
              </a:custGeom>
              <a:solidFill>
                <a:srgbClr val="8FA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2" name="Freeform 1210">
                <a:extLst>
                  <a:ext uri="{FF2B5EF4-FFF2-40B4-BE49-F238E27FC236}">
                    <a16:creationId xmlns:a16="http://schemas.microsoft.com/office/drawing/2014/main" id="{629435B4-ED1B-4FAA-8387-2E6397408ACD}"/>
                  </a:ext>
                </a:extLst>
              </p:cNvPr>
              <p:cNvSpPr>
                <a:spLocks/>
              </p:cNvSpPr>
              <p:nvPr/>
            </p:nvSpPr>
            <p:spPr bwMode="auto">
              <a:xfrm>
                <a:off x="962" y="39"/>
                <a:ext cx="22" cy="163"/>
              </a:xfrm>
              <a:custGeom>
                <a:avLst/>
                <a:gdLst>
                  <a:gd name="T0" fmla="*/ 6 w 9"/>
                  <a:gd name="T1" fmla="*/ 0 h 68"/>
                  <a:gd name="T2" fmla="*/ 1 w 9"/>
                  <a:gd name="T3" fmla="*/ 68 h 68"/>
                  <a:gd name="T4" fmla="*/ 2 w 9"/>
                  <a:gd name="T5" fmla="*/ 45 h 68"/>
                  <a:gd name="T6" fmla="*/ 1 w 9"/>
                  <a:gd name="T7" fmla="*/ 24 h 68"/>
                  <a:gd name="T8" fmla="*/ 6 w 9"/>
                  <a:gd name="T9" fmla="*/ 0 h 68"/>
                </a:gdLst>
                <a:ahLst/>
                <a:cxnLst>
                  <a:cxn ang="0">
                    <a:pos x="T0" y="T1"/>
                  </a:cxn>
                  <a:cxn ang="0">
                    <a:pos x="T2" y="T3"/>
                  </a:cxn>
                  <a:cxn ang="0">
                    <a:pos x="T4" y="T5"/>
                  </a:cxn>
                  <a:cxn ang="0">
                    <a:pos x="T6" y="T7"/>
                  </a:cxn>
                  <a:cxn ang="0">
                    <a:pos x="T8" y="T9"/>
                  </a:cxn>
                </a:cxnLst>
                <a:rect l="0" t="0" r="r" b="b"/>
                <a:pathLst>
                  <a:path w="9" h="68">
                    <a:moveTo>
                      <a:pt x="6" y="0"/>
                    </a:moveTo>
                    <a:cubicBezTo>
                      <a:pt x="5" y="13"/>
                      <a:pt x="9" y="45"/>
                      <a:pt x="1" y="68"/>
                    </a:cubicBezTo>
                    <a:cubicBezTo>
                      <a:pt x="1" y="66"/>
                      <a:pt x="2" y="46"/>
                      <a:pt x="2" y="45"/>
                    </a:cubicBezTo>
                    <a:cubicBezTo>
                      <a:pt x="3" y="36"/>
                      <a:pt x="2" y="30"/>
                      <a:pt x="1" y="24"/>
                    </a:cubicBezTo>
                    <a:cubicBezTo>
                      <a:pt x="0" y="13"/>
                      <a:pt x="1" y="10"/>
                      <a:pt x="6" y="0"/>
                    </a:cubicBezTo>
                    <a:close/>
                  </a:path>
                </a:pathLst>
              </a:custGeom>
              <a:solidFill>
                <a:srgbClr val="9CB5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3" name="Freeform 1211">
                <a:extLst>
                  <a:ext uri="{FF2B5EF4-FFF2-40B4-BE49-F238E27FC236}">
                    <a16:creationId xmlns:a16="http://schemas.microsoft.com/office/drawing/2014/main" id="{3E8F9A4E-930B-4572-91BB-2C0BA17D6150}"/>
                  </a:ext>
                </a:extLst>
              </p:cNvPr>
              <p:cNvSpPr>
                <a:spLocks/>
              </p:cNvSpPr>
              <p:nvPr/>
            </p:nvSpPr>
            <p:spPr bwMode="auto">
              <a:xfrm>
                <a:off x="998" y="20"/>
                <a:ext cx="14" cy="96"/>
              </a:xfrm>
              <a:custGeom>
                <a:avLst/>
                <a:gdLst>
                  <a:gd name="T0" fmla="*/ 0 w 6"/>
                  <a:gd name="T1" fmla="*/ 0 h 40"/>
                  <a:gd name="T2" fmla="*/ 1 w 6"/>
                  <a:gd name="T3" fmla="*/ 40 h 40"/>
                  <a:gd name="T4" fmla="*/ 3 w 6"/>
                  <a:gd name="T5" fmla="*/ 19 h 40"/>
                  <a:gd name="T6" fmla="*/ 0 w 6"/>
                  <a:gd name="T7" fmla="*/ 0 h 40"/>
                </a:gdLst>
                <a:ahLst/>
                <a:cxnLst>
                  <a:cxn ang="0">
                    <a:pos x="T0" y="T1"/>
                  </a:cxn>
                  <a:cxn ang="0">
                    <a:pos x="T2" y="T3"/>
                  </a:cxn>
                  <a:cxn ang="0">
                    <a:pos x="T4" y="T5"/>
                  </a:cxn>
                  <a:cxn ang="0">
                    <a:pos x="T6" y="T7"/>
                  </a:cxn>
                </a:cxnLst>
                <a:rect l="0" t="0" r="r" b="b"/>
                <a:pathLst>
                  <a:path w="6" h="40">
                    <a:moveTo>
                      <a:pt x="0" y="0"/>
                    </a:moveTo>
                    <a:cubicBezTo>
                      <a:pt x="6" y="15"/>
                      <a:pt x="5" y="27"/>
                      <a:pt x="1" y="40"/>
                    </a:cubicBezTo>
                    <a:cubicBezTo>
                      <a:pt x="2" y="33"/>
                      <a:pt x="3" y="26"/>
                      <a:pt x="3" y="19"/>
                    </a:cubicBezTo>
                    <a:cubicBezTo>
                      <a:pt x="2" y="11"/>
                      <a:pt x="0" y="7"/>
                      <a:pt x="0" y="0"/>
                    </a:cubicBezTo>
                    <a:close/>
                  </a:path>
                </a:pathLst>
              </a:custGeom>
              <a:solidFill>
                <a:srgbClr val="647F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4" name="Freeform 1212">
                <a:extLst>
                  <a:ext uri="{FF2B5EF4-FFF2-40B4-BE49-F238E27FC236}">
                    <a16:creationId xmlns:a16="http://schemas.microsoft.com/office/drawing/2014/main" id="{9D3D888A-5D41-4AB4-BE35-D281CEB2D5EE}"/>
                  </a:ext>
                </a:extLst>
              </p:cNvPr>
              <p:cNvSpPr>
                <a:spLocks/>
              </p:cNvSpPr>
              <p:nvPr/>
            </p:nvSpPr>
            <p:spPr bwMode="auto">
              <a:xfrm>
                <a:off x="274" y="372"/>
                <a:ext cx="4" cy="7"/>
              </a:xfrm>
              <a:custGeom>
                <a:avLst/>
                <a:gdLst>
                  <a:gd name="T0" fmla="*/ 2 w 2"/>
                  <a:gd name="T1" fmla="*/ 2 h 3"/>
                  <a:gd name="T2" fmla="*/ 1 w 2"/>
                  <a:gd name="T3" fmla="*/ 3 h 3"/>
                  <a:gd name="T4" fmla="*/ 1 w 2"/>
                  <a:gd name="T5" fmla="*/ 1 h 3"/>
                  <a:gd name="T6" fmla="*/ 2 w 2"/>
                  <a:gd name="T7" fmla="*/ 0 h 3"/>
                  <a:gd name="T8" fmla="*/ 2 w 2"/>
                  <a:gd name="T9" fmla="*/ 2 h 3"/>
                </a:gdLst>
                <a:ahLst/>
                <a:cxnLst>
                  <a:cxn ang="0">
                    <a:pos x="T0" y="T1"/>
                  </a:cxn>
                  <a:cxn ang="0">
                    <a:pos x="T2" y="T3"/>
                  </a:cxn>
                  <a:cxn ang="0">
                    <a:pos x="T4" y="T5"/>
                  </a:cxn>
                  <a:cxn ang="0">
                    <a:pos x="T6" y="T7"/>
                  </a:cxn>
                  <a:cxn ang="0">
                    <a:pos x="T8" y="T9"/>
                  </a:cxn>
                </a:cxnLst>
                <a:rect l="0" t="0" r="r" b="b"/>
                <a:pathLst>
                  <a:path w="2" h="3">
                    <a:moveTo>
                      <a:pt x="2" y="2"/>
                    </a:moveTo>
                    <a:cubicBezTo>
                      <a:pt x="2" y="3"/>
                      <a:pt x="1" y="3"/>
                      <a:pt x="1" y="3"/>
                    </a:cubicBezTo>
                    <a:cubicBezTo>
                      <a:pt x="0" y="3"/>
                      <a:pt x="0" y="2"/>
                      <a:pt x="1" y="1"/>
                    </a:cubicBezTo>
                    <a:cubicBezTo>
                      <a:pt x="1" y="1"/>
                      <a:pt x="2" y="0"/>
                      <a:pt x="2" y="0"/>
                    </a:cubicBezTo>
                    <a:cubicBezTo>
                      <a:pt x="2" y="0"/>
                      <a:pt x="2" y="1"/>
                      <a:pt x="2" y="2"/>
                    </a:cubicBezTo>
                    <a:close/>
                  </a:path>
                </a:pathLst>
              </a:custGeom>
              <a:solidFill>
                <a:srgbClr val="8371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5" name="Freeform 1213">
                <a:extLst>
                  <a:ext uri="{FF2B5EF4-FFF2-40B4-BE49-F238E27FC236}">
                    <a16:creationId xmlns:a16="http://schemas.microsoft.com/office/drawing/2014/main" id="{898CDBAA-CE18-49D6-ABD2-51FE88CFDEAA}"/>
                  </a:ext>
                </a:extLst>
              </p:cNvPr>
              <p:cNvSpPr>
                <a:spLocks/>
              </p:cNvSpPr>
              <p:nvPr/>
            </p:nvSpPr>
            <p:spPr bwMode="auto">
              <a:xfrm>
                <a:off x="276" y="372"/>
                <a:ext cx="2" cy="7"/>
              </a:xfrm>
              <a:custGeom>
                <a:avLst/>
                <a:gdLst>
                  <a:gd name="T0" fmla="*/ 1 w 1"/>
                  <a:gd name="T1" fmla="*/ 2 h 3"/>
                  <a:gd name="T2" fmla="*/ 0 w 1"/>
                  <a:gd name="T3" fmla="*/ 3 h 3"/>
                  <a:gd name="T4" fmla="*/ 0 w 1"/>
                  <a:gd name="T5" fmla="*/ 1 h 3"/>
                  <a:gd name="T6" fmla="*/ 1 w 1"/>
                  <a:gd name="T7" fmla="*/ 0 h 3"/>
                  <a:gd name="T8" fmla="*/ 1 w 1"/>
                  <a:gd name="T9" fmla="*/ 2 h 3"/>
                </a:gdLst>
                <a:ahLst/>
                <a:cxnLst>
                  <a:cxn ang="0">
                    <a:pos x="T0" y="T1"/>
                  </a:cxn>
                  <a:cxn ang="0">
                    <a:pos x="T2" y="T3"/>
                  </a:cxn>
                  <a:cxn ang="0">
                    <a:pos x="T4" y="T5"/>
                  </a:cxn>
                  <a:cxn ang="0">
                    <a:pos x="T6" y="T7"/>
                  </a:cxn>
                  <a:cxn ang="0">
                    <a:pos x="T8" y="T9"/>
                  </a:cxn>
                </a:cxnLst>
                <a:rect l="0" t="0" r="r" b="b"/>
                <a:pathLst>
                  <a:path w="1" h="3">
                    <a:moveTo>
                      <a:pt x="1" y="2"/>
                    </a:moveTo>
                    <a:cubicBezTo>
                      <a:pt x="1" y="2"/>
                      <a:pt x="0" y="3"/>
                      <a:pt x="0" y="3"/>
                    </a:cubicBezTo>
                    <a:cubicBezTo>
                      <a:pt x="0" y="2"/>
                      <a:pt x="0" y="2"/>
                      <a:pt x="0" y="1"/>
                    </a:cubicBezTo>
                    <a:cubicBezTo>
                      <a:pt x="0" y="1"/>
                      <a:pt x="1" y="0"/>
                      <a:pt x="1" y="0"/>
                    </a:cubicBezTo>
                    <a:cubicBezTo>
                      <a:pt x="1" y="0"/>
                      <a:pt x="1" y="1"/>
                      <a:pt x="1" y="2"/>
                    </a:cubicBezTo>
                    <a:close/>
                  </a:path>
                </a:pathLst>
              </a:custGeom>
              <a:solidFill>
                <a:srgbClr val="9783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6" name="Freeform 1214">
                <a:extLst>
                  <a:ext uri="{FF2B5EF4-FFF2-40B4-BE49-F238E27FC236}">
                    <a16:creationId xmlns:a16="http://schemas.microsoft.com/office/drawing/2014/main" id="{1734905F-DA9B-4E27-BAE9-A29E5B5D7325}"/>
                  </a:ext>
                </a:extLst>
              </p:cNvPr>
              <p:cNvSpPr>
                <a:spLocks/>
              </p:cNvSpPr>
              <p:nvPr/>
            </p:nvSpPr>
            <p:spPr bwMode="auto">
              <a:xfrm>
                <a:off x="276" y="374"/>
                <a:ext cx="2" cy="2"/>
              </a:xfrm>
              <a:custGeom>
                <a:avLst/>
                <a:gdLst>
                  <a:gd name="T0" fmla="*/ 1 w 1"/>
                  <a:gd name="T1" fmla="*/ 0 h 1"/>
                  <a:gd name="T2" fmla="*/ 0 w 1"/>
                  <a:gd name="T3" fmla="*/ 0 h 1"/>
                  <a:gd name="T4" fmla="*/ 0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0" y="0"/>
                      <a:pt x="0" y="0"/>
                    </a:cubicBezTo>
                    <a:cubicBezTo>
                      <a:pt x="0" y="1"/>
                      <a:pt x="0" y="1"/>
                      <a:pt x="0" y="1"/>
                    </a:cubicBezTo>
                    <a:cubicBezTo>
                      <a:pt x="0" y="1"/>
                      <a:pt x="1" y="1"/>
                      <a:pt x="1" y="0"/>
                    </a:cubicBezTo>
                    <a:cubicBezTo>
                      <a:pt x="1" y="0"/>
                      <a:pt x="1" y="0"/>
                      <a:pt x="1" y="0"/>
                    </a:cubicBezTo>
                    <a:close/>
                  </a:path>
                </a:pathLst>
              </a:custGeom>
              <a:solidFill>
                <a:srgbClr val="AB9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7" name="Freeform 1215">
                <a:extLst>
                  <a:ext uri="{FF2B5EF4-FFF2-40B4-BE49-F238E27FC236}">
                    <a16:creationId xmlns:a16="http://schemas.microsoft.com/office/drawing/2014/main" id="{2A3F9BB0-E1FF-4395-8BCE-21C83CFCB942}"/>
                  </a:ext>
                </a:extLst>
              </p:cNvPr>
              <p:cNvSpPr>
                <a:spLocks/>
              </p:cNvSpPr>
              <p:nvPr/>
            </p:nvSpPr>
            <p:spPr bwMode="auto">
              <a:xfrm>
                <a:off x="266" y="360"/>
                <a:ext cx="27" cy="28"/>
              </a:xfrm>
              <a:custGeom>
                <a:avLst/>
                <a:gdLst>
                  <a:gd name="T0" fmla="*/ 0 w 11"/>
                  <a:gd name="T1" fmla="*/ 11 h 12"/>
                  <a:gd name="T2" fmla="*/ 0 w 11"/>
                  <a:gd name="T3" fmla="*/ 12 h 12"/>
                  <a:gd name="T4" fmla="*/ 2 w 11"/>
                  <a:gd name="T5" fmla="*/ 11 h 12"/>
                  <a:gd name="T6" fmla="*/ 6 w 11"/>
                  <a:gd name="T7" fmla="*/ 6 h 12"/>
                  <a:gd name="T8" fmla="*/ 11 w 11"/>
                  <a:gd name="T9" fmla="*/ 0 h 12"/>
                  <a:gd name="T10" fmla="*/ 11 w 11"/>
                  <a:gd name="T11" fmla="*/ 0 h 12"/>
                  <a:gd name="T12" fmla="*/ 10 w 11"/>
                  <a:gd name="T13" fmla="*/ 1 h 12"/>
                  <a:gd name="T14" fmla="*/ 0 w 11"/>
                  <a:gd name="T15" fmla="*/ 11 h 12"/>
                  <a:gd name="T16" fmla="*/ 1 w 11"/>
                  <a:gd name="T17" fmla="*/ 11 h 12"/>
                  <a:gd name="T18" fmla="*/ 0 w 11"/>
                  <a:gd name="T19" fmla="*/ 11 h 12"/>
                  <a:gd name="T20" fmla="*/ 0 w 11"/>
                  <a:gd name="T2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2">
                    <a:moveTo>
                      <a:pt x="0" y="11"/>
                    </a:moveTo>
                    <a:cubicBezTo>
                      <a:pt x="0" y="12"/>
                      <a:pt x="0" y="12"/>
                      <a:pt x="0" y="12"/>
                    </a:cubicBezTo>
                    <a:cubicBezTo>
                      <a:pt x="1" y="12"/>
                      <a:pt x="1" y="12"/>
                      <a:pt x="2" y="11"/>
                    </a:cubicBezTo>
                    <a:cubicBezTo>
                      <a:pt x="2" y="11"/>
                      <a:pt x="5" y="7"/>
                      <a:pt x="6" y="6"/>
                    </a:cubicBezTo>
                    <a:cubicBezTo>
                      <a:pt x="7" y="5"/>
                      <a:pt x="10" y="1"/>
                      <a:pt x="11" y="0"/>
                    </a:cubicBezTo>
                    <a:cubicBezTo>
                      <a:pt x="11" y="0"/>
                      <a:pt x="11" y="0"/>
                      <a:pt x="11" y="0"/>
                    </a:cubicBezTo>
                    <a:cubicBezTo>
                      <a:pt x="10" y="1"/>
                      <a:pt x="10" y="1"/>
                      <a:pt x="10" y="1"/>
                    </a:cubicBezTo>
                    <a:cubicBezTo>
                      <a:pt x="9" y="2"/>
                      <a:pt x="2" y="9"/>
                      <a:pt x="0" y="11"/>
                    </a:cubicBezTo>
                    <a:cubicBezTo>
                      <a:pt x="1" y="11"/>
                      <a:pt x="1" y="11"/>
                      <a:pt x="1" y="11"/>
                    </a:cubicBezTo>
                    <a:cubicBezTo>
                      <a:pt x="0" y="11"/>
                      <a:pt x="0" y="11"/>
                      <a:pt x="0" y="11"/>
                    </a:cubicBezTo>
                    <a:cubicBezTo>
                      <a:pt x="0" y="11"/>
                      <a:pt x="0" y="11"/>
                      <a:pt x="0" y="11"/>
                    </a:cubicBezTo>
                  </a:path>
                </a:pathLst>
              </a:custGeom>
              <a:solidFill>
                <a:srgbClr val="BCA7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8" name="Freeform 1216">
                <a:extLst>
                  <a:ext uri="{FF2B5EF4-FFF2-40B4-BE49-F238E27FC236}">
                    <a16:creationId xmlns:a16="http://schemas.microsoft.com/office/drawing/2014/main" id="{249E8000-79AD-4A53-9FD8-DE196FD249F9}"/>
                  </a:ext>
                </a:extLst>
              </p:cNvPr>
              <p:cNvSpPr>
                <a:spLocks/>
              </p:cNvSpPr>
              <p:nvPr/>
            </p:nvSpPr>
            <p:spPr bwMode="auto">
              <a:xfrm>
                <a:off x="269" y="360"/>
                <a:ext cx="24" cy="26"/>
              </a:xfrm>
              <a:custGeom>
                <a:avLst/>
                <a:gdLst>
                  <a:gd name="T0" fmla="*/ 10 w 10"/>
                  <a:gd name="T1" fmla="*/ 0 h 11"/>
                  <a:gd name="T2" fmla="*/ 7 w 10"/>
                  <a:gd name="T3" fmla="*/ 4 h 11"/>
                  <a:gd name="T4" fmla="*/ 1 w 10"/>
                  <a:gd name="T5" fmla="*/ 11 h 11"/>
                  <a:gd name="T6" fmla="*/ 1 w 10"/>
                  <a:gd name="T7" fmla="*/ 11 h 11"/>
                  <a:gd name="T8" fmla="*/ 10 w 10"/>
                  <a:gd name="T9" fmla="*/ 1 h 11"/>
                  <a:gd name="T10" fmla="*/ 10 w 10"/>
                  <a:gd name="T11" fmla="*/ 0 h 11"/>
                </a:gdLst>
                <a:ahLst/>
                <a:cxnLst>
                  <a:cxn ang="0">
                    <a:pos x="T0" y="T1"/>
                  </a:cxn>
                  <a:cxn ang="0">
                    <a:pos x="T2" y="T3"/>
                  </a:cxn>
                  <a:cxn ang="0">
                    <a:pos x="T4" y="T5"/>
                  </a:cxn>
                  <a:cxn ang="0">
                    <a:pos x="T6" y="T7"/>
                  </a:cxn>
                  <a:cxn ang="0">
                    <a:pos x="T8" y="T9"/>
                  </a:cxn>
                  <a:cxn ang="0">
                    <a:pos x="T10" y="T11"/>
                  </a:cxn>
                </a:cxnLst>
                <a:rect l="0" t="0" r="r" b="b"/>
                <a:pathLst>
                  <a:path w="10" h="11">
                    <a:moveTo>
                      <a:pt x="10" y="0"/>
                    </a:moveTo>
                    <a:cubicBezTo>
                      <a:pt x="10" y="0"/>
                      <a:pt x="7" y="3"/>
                      <a:pt x="7" y="4"/>
                    </a:cubicBezTo>
                    <a:cubicBezTo>
                      <a:pt x="6" y="5"/>
                      <a:pt x="1" y="10"/>
                      <a:pt x="1" y="11"/>
                    </a:cubicBezTo>
                    <a:cubicBezTo>
                      <a:pt x="0" y="11"/>
                      <a:pt x="1" y="11"/>
                      <a:pt x="1" y="11"/>
                    </a:cubicBezTo>
                    <a:cubicBezTo>
                      <a:pt x="1" y="10"/>
                      <a:pt x="9" y="2"/>
                      <a:pt x="10" y="1"/>
                    </a:cubicBezTo>
                    <a:cubicBezTo>
                      <a:pt x="10" y="0"/>
                      <a:pt x="10" y="0"/>
                      <a:pt x="10" y="0"/>
                    </a:cubicBezTo>
                  </a:path>
                </a:pathLst>
              </a:custGeom>
              <a:solidFill>
                <a:srgbClr val="AD97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9" name="Freeform 1217">
                <a:extLst>
                  <a:ext uri="{FF2B5EF4-FFF2-40B4-BE49-F238E27FC236}">
                    <a16:creationId xmlns:a16="http://schemas.microsoft.com/office/drawing/2014/main" id="{8C50D593-04CE-46F5-BDF4-3C2A21EA9464}"/>
                  </a:ext>
                </a:extLst>
              </p:cNvPr>
              <p:cNvSpPr>
                <a:spLocks/>
              </p:cNvSpPr>
              <p:nvPr/>
            </p:nvSpPr>
            <p:spPr bwMode="auto">
              <a:xfrm>
                <a:off x="269" y="360"/>
                <a:ext cx="24" cy="28"/>
              </a:xfrm>
              <a:custGeom>
                <a:avLst/>
                <a:gdLst>
                  <a:gd name="T0" fmla="*/ 10 w 10"/>
                  <a:gd name="T1" fmla="*/ 0 h 12"/>
                  <a:gd name="T2" fmla="*/ 10 w 10"/>
                  <a:gd name="T3" fmla="*/ 0 h 12"/>
                  <a:gd name="T4" fmla="*/ 9 w 10"/>
                  <a:gd name="T5" fmla="*/ 1 h 12"/>
                  <a:gd name="T6" fmla="*/ 0 w 10"/>
                  <a:gd name="T7" fmla="*/ 11 h 12"/>
                  <a:gd name="T8" fmla="*/ 0 w 10"/>
                  <a:gd name="T9" fmla="*/ 12 h 12"/>
                  <a:gd name="T10" fmla="*/ 10 w 10"/>
                  <a:gd name="T11" fmla="*/ 0 h 12"/>
                </a:gdLst>
                <a:ahLst/>
                <a:cxnLst>
                  <a:cxn ang="0">
                    <a:pos x="T0" y="T1"/>
                  </a:cxn>
                  <a:cxn ang="0">
                    <a:pos x="T2" y="T3"/>
                  </a:cxn>
                  <a:cxn ang="0">
                    <a:pos x="T4" y="T5"/>
                  </a:cxn>
                  <a:cxn ang="0">
                    <a:pos x="T6" y="T7"/>
                  </a:cxn>
                  <a:cxn ang="0">
                    <a:pos x="T8" y="T9"/>
                  </a:cxn>
                  <a:cxn ang="0">
                    <a:pos x="T10" y="T11"/>
                  </a:cxn>
                </a:cxnLst>
                <a:rect l="0" t="0" r="r" b="b"/>
                <a:pathLst>
                  <a:path w="10" h="12">
                    <a:moveTo>
                      <a:pt x="10" y="0"/>
                    </a:moveTo>
                    <a:cubicBezTo>
                      <a:pt x="10" y="0"/>
                      <a:pt x="10" y="0"/>
                      <a:pt x="10" y="0"/>
                    </a:cubicBezTo>
                    <a:cubicBezTo>
                      <a:pt x="9" y="1"/>
                      <a:pt x="9" y="1"/>
                      <a:pt x="9" y="1"/>
                    </a:cubicBezTo>
                    <a:cubicBezTo>
                      <a:pt x="7" y="3"/>
                      <a:pt x="0" y="11"/>
                      <a:pt x="0" y="11"/>
                    </a:cubicBezTo>
                    <a:cubicBezTo>
                      <a:pt x="0" y="12"/>
                      <a:pt x="0" y="12"/>
                      <a:pt x="0" y="12"/>
                    </a:cubicBezTo>
                    <a:cubicBezTo>
                      <a:pt x="1" y="10"/>
                      <a:pt x="10" y="0"/>
                      <a:pt x="10" y="0"/>
                    </a:cubicBezTo>
                  </a:path>
                </a:pathLst>
              </a:custGeom>
              <a:solidFill>
                <a:srgbClr val="C1A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0" name="Freeform 1218">
                <a:extLst>
                  <a:ext uri="{FF2B5EF4-FFF2-40B4-BE49-F238E27FC236}">
                    <a16:creationId xmlns:a16="http://schemas.microsoft.com/office/drawing/2014/main" id="{7B57117B-3557-427F-A192-7BB97273BE36}"/>
                  </a:ext>
                </a:extLst>
              </p:cNvPr>
              <p:cNvSpPr>
                <a:spLocks/>
              </p:cNvSpPr>
              <p:nvPr/>
            </p:nvSpPr>
            <p:spPr bwMode="auto">
              <a:xfrm>
                <a:off x="145" y="654"/>
                <a:ext cx="298" cy="102"/>
              </a:xfrm>
              <a:custGeom>
                <a:avLst/>
                <a:gdLst>
                  <a:gd name="T0" fmla="*/ 125 w 125"/>
                  <a:gd name="T1" fmla="*/ 28 h 43"/>
                  <a:gd name="T2" fmla="*/ 92 w 125"/>
                  <a:gd name="T3" fmla="*/ 23 h 43"/>
                  <a:gd name="T4" fmla="*/ 8 w 125"/>
                  <a:gd name="T5" fmla="*/ 3 h 43"/>
                  <a:gd name="T6" fmla="*/ 0 w 125"/>
                  <a:gd name="T7" fmla="*/ 3 h 43"/>
                  <a:gd name="T8" fmla="*/ 0 w 125"/>
                  <a:gd name="T9" fmla="*/ 6 h 43"/>
                  <a:gd name="T10" fmla="*/ 57 w 125"/>
                  <a:gd name="T11" fmla="*/ 41 h 43"/>
                  <a:gd name="T12" fmla="*/ 83 w 125"/>
                  <a:gd name="T13" fmla="*/ 37 h 43"/>
                  <a:gd name="T14" fmla="*/ 125 w 125"/>
                  <a:gd name="T15" fmla="*/ 28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43">
                    <a:moveTo>
                      <a:pt x="125" y="28"/>
                    </a:moveTo>
                    <a:cubicBezTo>
                      <a:pt x="116" y="23"/>
                      <a:pt x="104" y="23"/>
                      <a:pt x="92" y="23"/>
                    </a:cubicBezTo>
                    <a:cubicBezTo>
                      <a:pt x="62" y="22"/>
                      <a:pt x="30" y="20"/>
                      <a:pt x="8" y="3"/>
                    </a:cubicBezTo>
                    <a:cubicBezTo>
                      <a:pt x="6" y="1"/>
                      <a:pt x="2" y="0"/>
                      <a:pt x="0" y="3"/>
                    </a:cubicBezTo>
                    <a:cubicBezTo>
                      <a:pt x="0" y="4"/>
                      <a:pt x="0" y="5"/>
                      <a:pt x="0" y="6"/>
                    </a:cubicBezTo>
                    <a:cubicBezTo>
                      <a:pt x="8" y="24"/>
                      <a:pt x="32" y="43"/>
                      <a:pt x="57" y="41"/>
                    </a:cubicBezTo>
                    <a:cubicBezTo>
                      <a:pt x="68" y="40"/>
                      <a:pt x="72" y="40"/>
                      <a:pt x="83" y="37"/>
                    </a:cubicBezTo>
                    <a:cubicBezTo>
                      <a:pt x="97" y="33"/>
                      <a:pt x="111" y="30"/>
                      <a:pt x="125" y="28"/>
                    </a:cubicBezTo>
                    <a:close/>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1" name="Freeform 1219">
                <a:extLst>
                  <a:ext uri="{FF2B5EF4-FFF2-40B4-BE49-F238E27FC236}">
                    <a16:creationId xmlns:a16="http://schemas.microsoft.com/office/drawing/2014/main" id="{28DDE58F-48AC-4772-A4FD-C71F3D40805E}"/>
                  </a:ext>
                </a:extLst>
              </p:cNvPr>
              <p:cNvSpPr>
                <a:spLocks/>
              </p:cNvSpPr>
              <p:nvPr/>
            </p:nvSpPr>
            <p:spPr bwMode="auto">
              <a:xfrm>
                <a:off x="145" y="654"/>
                <a:ext cx="298" cy="102"/>
              </a:xfrm>
              <a:custGeom>
                <a:avLst/>
                <a:gdLst>
                  <a:gd name="T0" fmla="*/ 125 w 125"/>
                  <a:gd name="T1" fmla="*/ 28 h 43"/>
                  <a:gd name="T2" fmla="*/ 92 w 125"/>
                  <a:gd name="T3" fmla="*/ 23 h 43"/>
                  <a:gd name="T4" fmla="*/ 8 w 125"/>
                  <a:gd name="T5" fmla="*/ 3 h 43"/>
                  <a:gd name="T6" fmla="*/ 0 w 125"/>
                  <a:gd name="T7" fmla="*/ 3 h 43"/>
                  <a:gd name="T8" fmla="*/ 0 w 125"/>
                  <a:gd name="T9" fmla="*/ 6 h 43"/>
                  <a:gd name="T10" fmla="*/ 57 w 125"/>
                  <a:gd name="T11" fmla="*/ 41 h 43"/>
                  <a:gd name="T12" fmla="*/ 83 w 125"/>
                  <a:gd name="T13" fmla="*/ 37 h 43"/>
                  <a:gd name="T14" fmla="*/ 125 w 125"/>
                  <a:gd name="T15" fmla="*/ 28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43">
                    <a:moveTo>
                      <a:pt x="125" y="28"/>
                    </a:moveTo>
                    <a:cubicBezTo>
                      <a:pt x="116" y="23"/>
                      <a:pt x="104" y="23"/>
                      <a:pt x="92" y="23"/>
                    </a:cubicBezTo>
                    <a:cubicBezTo>
                      <a:pt x="62" y="22"/>
                      <a:pt x="30" y="20"/>
                      <a:pt x="8" y="3"/>
                    </a:cubicBezTo>
                    <a:cubicBezTo>
                      <a:pt x="6" y="1"/>
                      <a:pt x="2" y="0"/>
                      <a:pt x="0" y="3"/>
                    </a:cubicBezTo>
                    <a:cubicBezTo>
                      <a:pt x="0" y="4"/>
                      <a:pt x="0" y="5"/>
                      <a:pt x="0" y="6"/>
                    </a:cubicBezTo>
                    <a:cubicBezTo>
                      <a:pt x="8" y="24"/>
                      <a:pt x="32" y="43"/>
                      <a:pt x="57" y="41"/>
                    </a:cubicBezTo>
                    <a:cubicBezTo>
                      <a:pt x="68" y="40"/>
                      <a:pt x="72" y="40"/>
                      <a:pt x="83" y="37"/>
                    </a:cubicBezTo>
                    <a:cubicBezTo>
                      <a:pt x="97" y="33"/>
                      <a:pt x="111" y="30"/>
                      <a:pt x="125" y="28"/>
                    </a:cubicBezTo>
                    <a:close/>
                  </a:path>
                </a:pathLst>
              </a:custGeom>
              <a:solidFill>
                <a:srgbClr val="82A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2" name="Freeform 1220">
                <a:extLst>
                  <a:ext uri="{FF2B5EF4-FFF2-40B4-BE49-F238E27FC236}">
                    <a16:creationId xmlns:a16="http://schemas.microsoft.com/office/drawing/2014/main" id="{EDEEA881-6249-4751-9CA3-F108D1BAD6FD}"/>
                  </a:ext>
                </a:extLst>
              </p:cNvPr>
              <p:cNvSpPr>
                <a:spLocks/>
              </p:cNvSpPr>
              <p:nvPr/>
            </p:nvSpPr>
            <p:spPr bwMode="auto">
              <a:xfrm>
                <a:off x="150" y="656"/>
                <a:ext cx="252" cy="69"/>
              </a:xfrm>
              <a:custGeom>
                <a:avLst/>
                <a:gdLst>
                  <a:gd name="T0" fmla="*/ 9 w 106"/>
                  <a:gd name="T1" fmla="*/ 14 h 29"/>
                  <a:gd name="T2" fmla="*/ 0 w 106"/>
                  <a:gd name="T3" fmla="*/ 0 h 29"/>
                  <a:gd name="T4" fmla="*/ 6 w 106"/>
                  <a:gd name="T5" fmla="*/ 2 h 29"/>
                  <a:gd name="T6" fmla="*/ 90 w 106"/>
                  <a:gd name="T7" fmla="*/ 22 h 29"/>
                  <a:gd name="T8" fmla="*/ 106 w 106"/>
                  <a:gd name="T9" fmla="*/ 23 h 29"/>
                  <a:gd name="T10" fmla="*/ 78 w 106"/>
                  <a:gd name="T11" fmla="*/ 27 h 29"/>
                  <a:gd name="T12" fmla="*/ 65 w 106"/>
                  <a:gd name="T13" fmla="*/ 28 h 29"/>
                  <a:gd name="T14" fmla="*/ 52 w 106"/>
                  <a:gd name="T15" fmla="*/ 28 h 29"/>
                  <a:gd name="T16" fmla="*/ 19 w 106"/>
                  <a:gd name="T17" fmla="*/ 22 h 29"/>
                  <a:gd name="T18" fmla="*/ 9 w 106"/>
                  <a:gd name="T19"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29">
                    <a:moveTo>
                      <a:pt x="9" y="14"/>
                    </a:moveTo>
                    <a:cubicBezTo>
                      <a:pt x="5" y="10"/>
                      <a:pt x="0" y="6"/>
                      <a:pt x="0" y="0"/>
                    </a:cubicBezTo>
                    <a:cubicBezTo>
                      <a:pt x="2" y="0"/>
                      <a:pt x="4" y="1"/>
                      <a:pt x="6" y="2"/>
                    </a:cubicBezTo>
                    <a:cubicBezTo>
                      <a:pt x="28" y="19"/>
                      <a:pt x="60" y="21"/>
                      <a:pt x="90" y="22"/>
                    </a:cubicBezTo>
                    <a:cubicBezTo>
                      <a:pt x="95" y="22"/>
                      <a:pt x="101" y="22"/>
                      <a:pt x="106" y="23"/>
                    </a:cubicBezTo>
                    <a:cubicBezTo>
                      <a:pt x="96" y="24"/>
                      <a:pt x="87" y="26"/>
                      <a:pt x="78" y="27"/>
                    </a:cubicBezTo>
                    <a:cubicBezTo>
                      <a:pt x="73" y="28"/>
                      <a:pt x="69" y="28"/>
                      <a:pt x="65" y="28"/>
                    </a:cubicBezTo>
                    <a:cubicBezTo>
                      <a:pt x="60" y="29"/>
                      <a:pt x="56" y="28"/>
                      <a:pt x="52" y="28"/>
                    </a:cubicBezTo>
                    <a:cubicBezTo>
                      <a:pt x="40" y="28"/>
                      <a:pt x="29" y="27"/>
                      <a:pt x="19" y="22"/>
                    </a:cubicBezTo>
                    <a:cubicBezTo>
                      <a:pt x="15" y="20"/>
                      <a:pt x="12" y="17"/>
                      <a:pt x="9" y="14"/>
                    </a:cubicBezTo>
                    <a:close/>
                  </a:path>
                </a:pathLst>
              </a:custGeom>
              <a:solidFill>
                <a:srgbClr val="6F8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3" name="Freeform 1221">
                <a:extLst>
                  <a:ext uri="{FF2B5EF4-FFF2-40B4-BE49-F238E27FC236}">
                    <a16:creationId xmlns:a16="http://schemas.microsoft.com/office/drawing/2014/main" id="{E9402F5A-0209-44CF-92B5-0C542FF6C352}"/>
                  </a:ext>
                </a:extLst>
              </p:cNvPr>
              <p:cNvSpPr>
                <a:spLocks/>
              </p:cNvSpPr>
              <p:nvPr/>
            </p:nvSpPr>
            <p:spPr bwMode="auto">
              <a:xfrm>
                <a:off x="440" y="721"/>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4" name="Freeform 1222">
                <a:extLst>
                  <a:ext uri="{FF2B5EF4-FFF2-40B4-BE49-F238E27FC236}">
                    <a16:creationId xmlns:a16="http://schemas.microsoft.com/office/drawing/2014/main" id="{D77F6779-0599-4F69-9F78-3BACF41F84D2}"/>
                  </a:ext>
                </a:extLst>
              </p:cNvPr>
              <p:cNvSpPr>
                <a:spLocks/>
              </p:cNvSpPr>
              <p:nvPr/>
            </p:nvSpPr>
            <p:spPr bwMode="auto">
              <a:xfrm>
                <a:off x="154" y="658"/>
                <a:ext cx="286" cy="63"/>
              </a:xfrm>
              <a:custGeom>
                <a:avLst/>
                <a:gdLst>
                  <a:gd name="T0" fmla="*/ 40 w 120"/>
                  <a:gd name="T1" fmla="*/ 19 h 26"/>
                  <a:gd name="T2" fmla="*/ 92 w 120"/>
                  <a:gd name="T3" fmla="*/ 22 h 26"/>
                  <a:gd name="T4" fmla="*/ 120 w 120"/>
                  <a:gd name="T5" fmla="*/ 26 h 26"/>
                  <a:gd name="T6" fmla="*/ 43 w 120"/>
                  <a:gd name="T7" fmla="*/ 21 h 26"/>
                  <a:gd name="T8" fmla="*/ 30 w 120"/>
                  <a:gd name="T9" fmla="*/ 20 h 26"/>
                  <a:gd name="T10" fmla="*/ 0 w 120"/>
                  <a:gd name="T11" fmla="*/ 0 h 26"/>
                  <a:gd name="T12" fmla="*/ 9 w 120"/>
                  <a:gd name="T13" fmla="*/ 10 h 26"/>
                  <a:gd name="T14" fmla="*/ 40 w 120"/>
                  <a:gd name="T15" fmla="*/ 19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26">
                    <a:moveTo>
                      <a:pt x="40" y="19"/>
                    </a:moveTo>
                    <a:cubicBezTo>
                      <a:pt x="56" y="22"/>
                      <a:pt x="75" y="21"/>
                      <a:pt x="92" y="22"/>
                    </a:cubicBezTo>
                    <a:cubicBezTo>
                      <a:pt x="101" y="22"/>
                      <a:pt x="111" y="23"/>
                      <a:pt x="120" y="26"/>
                    </a:cubicBezTo>
                    <a:cubicBezTo>
                      <a:pt x="103" y="22"/>
                      <a:pt x="65" y="23"/>
                      <a:pt x="43" y="21"/>
                    </a:cubicBezTo>
                    <a:cubicBezTo>
                      <a:pt x="38" y="21"/>
                      <a:pt x="34" y="21"/>
                      <a:pt x="30" y="20"/>
                    </a:cubicBezTo>
                    <a:cubicBezTo>
                      <a:pt x="17" y="18"/>
                      <a:pt x="5" y="11"/>
                      <a:pt x="0" y="0"/>
                    </a:cubicBezTo>
                    <a:cubicBezTo>
                      <a:pt x="2" y="4"/>
                      <a:pt x="6" y="7"/>
                      <a:pt x="9" y="10"/>
                    </a:cubicBezTo>
                    <a:cubicBezTo>
                      <a:pt x="18" y="15"/>
                      <a:pt x="29" y="18"/>
                      <a:pt x="40" y="19"/>
                    </a:cubicBezTo>
                    <a:close/>
                  </a:path>
                </a:pathLst>
              </a:custGeom>
              <a:solidFill>
                <a:srgbClr val="8B9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5" name="Freeform 1223">
                <a:extLst>
                  <a:ext uri="{FF2B5EF4-FFF2-40B4-BE49-F238E27FC236}">
                    <a16:creationId xmlns:a16="http://schemas.microsoft.com/office/drawing/2014/main" id="{0582699B-619F-4E71-8227-0D533D3209D0}"/>
                  </a:ext>
                </a:extLst>
              </p:cNvPr>
              <p:cNvSpPr>
                <a:spLocks/>
              </p:cNvSpPr>
              <p:nvPr/>
            </p:nvSpPr>
            <p:spPr bwMode="auto">
              <a:xfrm>
                <a:off x="193" y="716"/>
                <a:ext cx="250" cy="38"/>
              </a:xfrm>
              <a:custGeom>
                <a:avLst/>
                <a:gdLst>
                  <a:gd name="T0" fmla="*/ 13 w 105"/>
                  <a:gd name="T1" fmla="*/ 8 h 16"/>
                  <a:gd name="T2" fmla="*/ 59 w 105"/>
                  <a:gd name="T3" fmla="*/ 6 h 16"/>
                  <a:gd name="T4" fmla="*/ 105 w 105"/>
                  <a:gd name="T5" fmla="*/ 2 h 16"/>
                  <a:gd name="T6" fmla="*/ 63 w 105"/>
                  <a:gd name="T7" fmla="*/ 11 h 16"/>
                  <a:gd name="T8" fmla="*/ 37 w 105"/>
                  <a:gd name="T9" fmla="*/ 15 h 16"/>
                  <a:gd name="T10" fmla="*/ 0 w 105"/>
                  <a:gd name="T11" fmla="*/ 3 h 16"/>
                  <a:gd name="T12" fmla="*/ 13 w 10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05" h="16">
                    <a:moveTo>
                      <a:pt x="13" y="8"/>
                    </a:moveTo>
                    <a:cubicBezTo>
                      <a:pt x="28" y="11"/>
                      <a:pt x="43" y="8"/>
                      <a:pt x="59" y="6"/>
                    </a:cubicBezTo>
                    <a:cubicBezTo>
                      <a:pt x="74" y="5"/>
                      <a:pt x="90" y="0"/>
                      <a:pt x="105" y="2"/>
                    </a:cubicBezTo>
                    <a:cubicBezTo>
                      <a:pt x="91" y="4"/>
                      <a:pt x="76" y="7"/>
                      <a:pt x="63" y="11"/>
                    </a:cubicBezTo>
                    <a:cubicBezTo>
                      <a:pt x="52" y="14"/>
                      <a:pt x="48" y="14"/>
                      <a:pt x="37" y="15"/>
                    </a:cubicBezTo>
                    <a:cubicBezTo>
                      <a:pt x="23" y="16"/>
                      <a:pt x="10" y="11"/>
                      <a:pt x="0" y="3"/>
                    </a:cubicBezTo>
                    <a:cubicBezTo>
                      <a:pt x="4" y="6"/>
                      <a:pt x="9" y="7"/>
                      <a:pt x="13" y="8"/>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6" name="Freeform 1224">
                <a:extLst>
                  <a:ext uri="{FF2B5EF4-FFF2-40B4-BE49-F238E27FC236}">
                    <a16:creationId xmlns:a16="http://schemas.microsoft.com/office/drawing/2014/main" id="{FDD68F3E-E79C-4E82-B09A-40281A799581}"/>
                  </a:ext>
                </a:extLst>
              </p:cNvPr>
              <p:cNvSpPr>
                <a:spLocks/>
              </p:cNvSpPr>
              <p:nvPr/>
            </p:nvSpPr>
            <p:spPr bwMode="auto">
              <a:xfrm>
                <a:off x="245" y="718"/>
                <a:ext cx="169" cy="26"/>
              </a:xfrm>
              <a:custGeom>
                <a:avLst/>
                <a:gdLst>
                  <a:gd name="T0" fmla="*/ 36 w 71"/>
                  <a:gd name="T1" fmla="*/ 3 h 11"/>
                  <a:gd name="T2" fmla="*/ 25 w 71"/>
                  <a:gd name="T3" fmla="*/ 5 h 11"/>
                  <a:gd name="T4" fmla="*/ 0 w 71"/>
                  <a:gd name="T5" fmla="*/ 8 h 11"/>
                  <a:gd name="T6" fmla="*/ 6 w 71"/>
                  <a:gd name="T7" fmla="*/ 10 h 11"/>
                  <a:gd name="T8" fmla="*/ 23 w 71"/>
                  <a:gd name="T9" fmla="*/ 11 h 11"/>
                  <a:gd name="T10" fmla="*/ 71 w 71"/>
                  <a:gd name="T11" fmla="*/ 1 h 11"/>
                  <a:gd name="T12" fmla="*/ 36 w 71"/>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71" h="11">
                    <a:moveTo>
                      <a:pt x="36" y="3"/>
                    </a:moveTo>
                    <a:cubicBezTo>
                      <a:pt x="34" y="4"/>
                      <a:pt x="27" y="5"/>
                      <a:pt x="25" y="5"/>
                    </a:cubicBezTo>
                    <a:cubicBezTo>
                      <a:pt x="18" y="6"/>
                      <a:pt x="6" y="8"/>
                      <a:pt x="0" y="8"/>
                    </a:cubicBezTo>
                    <a:cubicBezTo>
                      <a:pt x="0" y="9"/>
                      <a:pt x="5" y="9"/>
                      <a:pt x="6" y="10"/>
                    </a:cubicBezTo>
                    <a:cubicBezTo>
                      <a:pt x="11" y="11"/>
                      <a:pt x="17" y="11"/>
                      <a:pt x="23" y="11"/>
                    </a:cubicBezTo>
                    <a:cubicBezTo>
                      <a:pt x="34" y="11"/>
                      <a:pt x="56" y="3"/>
                      <a:pt x="71" y="1"/>
                    </a:cubicBezTo>
                    <a:cubicBezTo>
                      <a:pt x="64" y="0"/>
                      <a:pt x="44" y="2"/>
                      <a:pt x="36" y="3"/>
                    </a:cubicBezTo>
                    <a:close/>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7" name="Freeform 1225">
                <a:extLst>
                  <a:ext uri="{FF2B5EF4-FFF2-40B4-BE49-F238E27FC236}">
                    <a16:creationId xmlns:a16="http://schemas.microsoft.com/office/drawing/2014/main" id="{13F33AC8-959B-40F0-AEC6-6706B57B30E1}"/>
                  </a:ext>
                </a:extLst>
              </p:cNvPr>
              <p:cNvSpPr>
                <a:spLocks/>
              </p:cNvSpPr>
              <p:nvPr/>
            </p:nvSpPr>
            <p:spPr bwMode="auto">
              <a:xfrm>
                <a:off x="285" y="723"/>
                <a:ext cx="105" cy="19"/>
              </a:xfrm>
              <a:custGeom>
                <a:avLst/>
                <a:gdLst>
                  <a:gd name="T0" fmla="*/ 8 w 44"/>
                  <a:gd name="T1" fmla="*/ 7 h 8"/>
                  <a:gd name="T2" fmla="*/ 25 w 44"/>
                  <a:gd name="T3" fmla="*/ 4 h 8"/>
                  <a:gd name="T4" fmla="*/ 34 w 44"/>
                  <a:gd name="T5" fmla="*/ 2 h 8"/>
                  <a:gd name="T6" fmla="*/ 44 w 44"/>
                  <a:gd name="T7" fmla="*/ 0 h 8"/>
                  <a:gd name="T8" fmla="*/ 28 w 44"/>
                  <a:gd name="T9" fmla="*/ 2 h 8"/>
                  <a:gd name="T10" fmla="*/ 11 w 44"/>
                  <a:gd name="T11" fmla="*/ 6 h 8"/>
                  <a:gd name="T12" fmla="*/ 0 w 44"/>
                  <a:gd name="T13" fmla="*/ 7 h 8"/>
                  <a:gd name="T14" fmla="*/ 8 w 44"/>
                  <a:gd name="T15" fmla="*/ 7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
                    <a:moveTo>
                      <a:pt x="8" y="7"/>
                    </a:moveTo>
                    <a:cubicBezTo>
                      <a:pt x="14" y="7"/>
                      <a:pt x="20" y="6"/>
                      <a:pt x="25" y="4"/>
                    </a:cubicBezTo>
                    <a:cubicBezTo>
                      <a:pt x="27" y="3"/>
                      <a:pt x="32" y="2"/>
                      <a:pt x="34" y="2"/>
                    </a:cubicBezTo>
                    <a:cubicBezTo>
                      <a:pt x="36" y="2"/>
                      <a:pt x="42" y="0"/>
                      <a:pt x="44" y="0"/>
                    </a:cubicBezTo>
                    <a:cubicBezTo>
                      <a:pt x="39" y="0"/>
                      <a:pt x="32" y="1"/>
                      <a:pt x="28" y="2"/>
                    </a:cubicBezTo>
                    <a:cubicBezTo>
                      <a:pt x="23" y="3"/>
                      <a:pt x="17" y="4"/>
                      <a:pt x="11" y="6"/>
                    </a:cubicBezTo>
                    <a:cubicBezTo>
                      <a:pt x="8" y="7"/>
                      <a:pt x="4" y="8"/>
                      <a:pt x="0" y="7"/>
                    </a:cubicBezTo>
                    <a:cubicBezTo>
                      <a:pt x="2" y="8"/>
                      <a:pt x="5" y="8"/>
                      <a:pt x="8" y="7"/>
                    </a:cubicBezTo>
                    <a:close/>
                  </a:path>
                </a:pathLst>
              </a:custGeom>
              <a:solidFill>
                <a:srgbClr val="6F8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8" name="Freeform 1226">
                <a:extLst>
                  <a:ext uri="{FF2B5EF4-FFF2-40B4-BE49-F238E27FC236}">
                    <a16:creationId xmlns:a16="http://schemas.microsoft.com/office/drawing/2014/main" id="{80C48C04-E3F1-4302-A47B-2E1EAE4C0B0E}"/>
                  </a:ext>
                </a:extLst>
              </p:cNvPr>
              <p:cNvSpPr>
                <a:spLocks/>
              </p:cNvSpPr>
              <p:nvPr/>
            </p:nvSpPr>
            <p:spPr bwMode="auto">
              <a:xfrm>
                <a:off x="502" y="699"/>
                <a:ext cx="17" cy="60"/>
              </a:xfrm>
              <a:custGeom>
                <a:avLst/>
                <a:gdLst>
                  <a:gd name="T0" fmla="*/ 7 w 7"/>
                  <a:gd name="T1" fmla="*/ 20 h 25"/>
                  <a:gd name="T2" fmla="*/ 3 w 7"/>
                  <a:gd name="T3" fmla="*/ 25 h 25"/>
                  <a:gd name="T4" fmla="*/ 2 w 7"/>
                  <a:gd name="T5" fmla="*/ 21 h 25"/>
                  <a:gd name="T6" fmla="*/ 1 w 7"/>
                  <a:gd name="T7" fmla="*/ 15 h 25"/>
                  <a:gd name="T8" fmla="*/ 1 w 7"/>
                  <a:gd name="T9" fmla="*/ 1 h 25"/>
                  <a:gd name="T10" fmla="*/ 2 w 7"/>
                  <a:gd name="T11" fmla="*/ 1 h 25"/>
                  <a:gd name="T12" fmla="*/ 3 w 7"/>
                  <a:gd name="T13" fmla="*/ 5 h 25"/>
                  <a:gd name="T14" fmla="*/ 5 w 7"/>
                  <a:gd name="T15" fmla="*/ 18 h 25"/>
                  <a:gd name="T16" fmla="*/ 6 w 7"/>
                  <a:gd name="T17" fmla="*/ 20 h 25"/>
                  <a:gd name="T18" fmla="*/ 7 w 7"/>
                  <a:gd name="T19"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25">
                    <a:moveTo>
                      <a:pt x="7" y="20"/>
                    </a:moveTo>
                    <a:cubicBezTo>
                      <a:pt x="7" y="20"/>
                      <a:pt x="5" y="24"/>
                      <a:pt x="3" y="25"/>
                    </a:cubicBezTo>
                    <a:cubicBezTo>
                      <a:pt x="2" y="24"/>
                      <a:pt x="2" y="23"/>
                      <a:pt x="2" y="21"/>
                    </a:cubicBezTo>
                    <a:cubicBezTo>
                      <a:pt x="2" y="19"/>
                      <a:pt x="2" y="17"/>
                      <a:pt x="1" y="15"/>
                    </a:cubicBezTo>
                    <a:cubicBezTo>
                      <a:pt x="0" y="10"/>
                      <a:pt x="1" y="6"/>
                      <a:pt x="1" y="1"/>
                    </a:cubicBezTo>
                    <a:cubicBezTo>
                      <a:pt x="1" y="0"/>
                      <a:pt x="2" y="1"/>
                      <a:pt x="2" y="1"/>
                    </a:cubicBezTo>
                    <a:cubicBezTo>
                      <a:pt x="3" y="2"/>
                      <a:pt x="2" y="3"/>
                      <a:pt x="3" y="5"/>
                    </a:cubicBezTo>
                    <a:cubicBezTo>
                      <a:pt x="3" y="9"/>
                      <a:pt x="3" y="13"/>
                      <a:pt x="5" y="18"/>
                    </a:cubicBezTo>
                    <a:cubicBezTo>
                      <a:pt x="5" y="18"/>
                      <a:pt x="6" y="20"/>
                      <a:pt x="6" y="20"/>
                    </a:cubicBezTo>
                    <a:cubicBezTo>
                      <a:pt x="7" y="20"/>
                      <a:pt x="7" y="20"/>
                      <a:pt x="7" y="20"/>
                    </a:cubicBezTo>
                    <a:close/>
                  </a:path>
                </a:pathLst>
              </a:custGeom>
              <a:solidFill>
                <a:srgbClr val="BCA7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9" name="Freeform 1227">
                <a:extLst>
                  <a:ext uri="{FF2B5EF4-FFF2-40B4-BE49-F238E27FC236}">
                    <a16:creationId xmlns:a16="http://schemas.microsoft.com/office/drawing/2014/main" id="{CF3A8A06-8BDF-42FA-BB16-D6332B13B5A5}"/>
                  </a:ext>
                </a:extLst>
              </p:cNvPr>
              <p:cNvSpPr>
                <a:spLocks/>
              </p:cNvSpPr>
              <p:nvPr/>
            </p:nvSpPr>
            <p:spPr bwMode="auto">
              <a:xfrm>
                <a:off x="502" y="706"/>
                <a:ext cx="15" cy="53"/>
              </a:xfrm>
              <a:custGeom>
                <a:avLst/>
                <a:gdLst>
                  <a:gd name="T0" fmla="*/ 1 w 6"/>
                  <a:gd name="T1" fmla="*/ 0 h 22"/>
                  <a:gd name="T2" fmla="*/ 2 w 6"/>
                  <a:gd name="T3" fmla="*/ 8 h 22"/>
                  <a:gd name="T4" fmla="*/ 4 w 6"/>
                  <a:gd name="T5" fmla="*/ 19 h 22"/>
                  <a:gd name="T6" fmla="*/ 3 w 6"/>
                  <a:gd name="T7" fmla="*/ 21 h 22"/>
                  <a:gd name="T8" fmla="*/ 2 w 6"/>
                  <a:gd name="T9" fmla="*/ 18 h 22"/>
                  <a:gd name="T10" fmla="*/ 1 w 6"/>
                  <a:gd name="T11" fmla="*/ 12 h 22"/>
                  <a:gd name="T12" fmla="*/ 1 w 6"/>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6" h="22">
                    <a:moveTo>
                      <a:pt x="1" y="0"/>
                    </a:moveTo>
                    <a:cubicBezTo>
                      <a:pt x="1" y="0"/>
                      <a:pt x="1" y="6"/>
                      <a:pt x="2" y="8"/>
                    </a:cubicBezTo>
                    <a:cubicBezTo>
                      <a:pt x="2" y="11"/>
                      <a:pt x="2" y="16"/>
                      <a:pt x="4" y="19"/>
                    </a:cubicBezTo>
                    <a:cubicBezTo>
                      <a:pt x="6" y="21"/>
                      <a:pt x="4" y="22"/>
                      <a:pt x="3" y="21"/>
                    </a:cubicBezTo>
                    <a:cubicBezTo>
                      <a:pt x="2" y="20"/>
                      <a:pt x="2" y="19"/>
                      <a:pt x="2" y="18"/>
                    </a:cubicBezTo>
                    <a:cubicBezTo>
                      <a:pt x="3" y="16"/>
                      <a:pt x="2" y="14"/>
                      <a:pt x="1" y="12"/>
                    </a:cubicBezTo>
                    <a:cubicBezTo>
                      <a:pt x="0" y="8"/>
                      <a:pt x="1" y="4"/>
                      <a:pt x="1" y="0"/>
                    </a:cubicBezTo>
                    <a:close/>
                  </a:path>
                </a:pathLst>
              </a:custGeom>
              <a:solidFill>
                <a:srgbClr val="C1A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0" name="Freeform 1228">
                <a:extLst>
                  <a:ext uri="{FF2B5EF4-FFF2-40B4-BE49-F238E27FC236}">
                    <a16:creationId xmlns:a16="http://schemas.microsoft.com/office/drawing/2014/main" id="{B5F0B7F8-8EFA-4789-A46E-40CA6568FD58}"/>
                  </a:ext>
                </a:extLst>
              </p:cNvPr>
              <p:cNvSpPr>
                <a:spLocks/>
              </p:cNvSpPr>
              <p:nvPr/>
            </p:nvSpPr>
            <p:spPr bwMode="auto">
              <a:xfrm>
                <a:off x="505" y="701"/>
                <a:ext cx="14" cy="48"/>
              </a:xfrm>
              <a:custGeom>
                <a:avLst/>
                <a:gdLst>
                  <a:gd name="T0" fmla="*/ 0 w 6"/>
                  <a:gd name="T1" fmla="*/ 0 h 20"/>
                  <a:gd name="T2" fmla="*/ 1 w 6"/>
                  <a:gd name="T3" fmla="*/ 0 h 20"/>
                  <a:gd name="T4" fmla="*/ 2 w 6"/>
                  <a:gd name="T5" fmla="*/ 4 h 20"/>
                  <a:gd name="T6" fmla="*/ 4 w 6"/>
                  <a:gd name="T7" fmla="*/ 17 h 20"/>
                  <a:gd name="T8" fmla="*/ 5 w 6"/>
                  <a:gd name="T9" fmla="*/ 19 h 20"/>
                  <a:gd name="T10" fmla="*/ 6 w 6"/>
                  <a:gd name="T11" fmla="*/ 20 h 20"/>
                  <a:gd name="T12" fmla="*/ 6 w 6"/>
                  <a:gd name="T13" fmla="*/ 19 h 20"/>
                  <a:gd name="T14" fmla="*/ 5 w 6"/>
                  <a:gd name="T15" fmla="*/ 20 h 20"/>
                  <a:gd name="T16" fmla="*/ 4 w 6"/>
                  <a:gd name="T17" fmla="*/ 19 h 20"/>
                  <a:gd name="T18" fmla="*/ 0 w 6"/>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0">
                    <a:moveTo>
                      <a:pt x="0" y="0"/>
                    </a:moveTo>
                    <a:cubicBezTo>
                      <a:pt x="0" y="0"/>
                      <a:pt x="1" y="0"/>
                      <a:pt x="1" y="0"/>
                    </a:cubicBezTo>
                    <a:cubicBezTo>
                      <a:pt x="1" y="2"/>
                      <a:pt x="1" y="2"/>
                      <a:pt x="2" y="4"/>
                    </a:cubicBezTo>
                    <a:cubicBezTo>
                      <a:pt x="2" y="8"/>
                      <a:pt x="2" y="12"/>
                      <a:pt x="4" y="17"/>
                    </a:cubicBezTo>
                    <a:cubicBezTo>
                      <a:pt x="4" y="17"/>
                      <a:pt x="5" y="19"/>
                      <a:pt x="5" y="19"/>
                    </a:cubicBezTo>
                    <a:cubicBezTo>
                      <a:pt x="6" y="20"/>
                      <a:pt x="6" y="20"/>
                      <a:pt x="6" y="20"/>
                    </a:cubicBezTo>
                    <a:cubicBezTo>
                      <a:pt x="6" y="19"/>
                      <a:pt x="6" y="19"/>
                      <a:pt x="6" y="19"/>
                    </a:cubicBezTo>
                    <a:cubicBezTo>
                      <a:pt x="6" y="19"/>
                      <a:pt x="5" y="20"/>
                      <a:pt x="5" y="20"/>
                    </a:cubicBezTo>
                    <a:cubicBezTo>
                      <a:pt x="5" y="20"/>
                      <a:pt x="4" y="20"/>
                      <a:pt x="4" y="19"/>
                    </a:cubicBezTo>
                    <a:cubicBezTo>
                      <a:pt x="1" y="17"/>
                      <a:pt x="1" y="1"/>
                      <a:pt x="0" y="0"/>
                    </a:cubicBezTo>
                    <a:close/>
                  </a:path>
                </a:pathLst>
              </a:custGeom>
              <a:solidFill>
                <a:srgbClr val="AD97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1" name="Freeform 1229">
                <a:extLst>
                  <a:ext uri="{FF2B5EF4-FFF2-40B4-BE49-F238E27FC236}">
                    <a16:creationId xmlns:a16="http://schemas.microsoft.com/office/drawing/2014/main" id="{F3D10D9D-A218-4A28-B4B5-069BFCC20168}"/>
                  </a:ext>
                </a:extLst>
              </p:cNvPr>
              <p:cNvSpPr>
                <a:spLocks/>
              </p:cNvSpPr>
              <p:nvPr/>
            </p:nvSpPr>
            <p:spPr bwMode="auto">
              <a:xfrm>
                <a:off x="505" y="737"/>
                <a:ext cx="9" cy="12"/>
              </a:xfrm>
              <a:custGeom>
                <a:avLst/>
                <a:gdLst>
                  <a:gd name="T0" fmla="*/ 3 w 4"/>
                  <a:gd name="T1" fmla="*/ 2 h 5"/>
                  <a:gd name="T2" fmla="*/ 4 w 4"/>
                  <a:gd name="T3" fmla="*/ 5 h 5"/>
                  <a:gd name="T4" fmla="*/ 1 w 4"/>
                  <a:gd name="T5" fmla="*/ 3 h 5"/>
                  <a:gd name="T6" fmla="*/ 1 w 4"/>
                  <a:gd name="T7" fmla="*/ 0 h 5"/>
                  <a:gd name="T8" fmla="*/ 3 w 4"/>
                  <a:gd name="T9" fmla="*/ 2 h 5"/>
                </a:gdLst>
                <a:ahLst/>
                <a:cxnLst>
                  <a:cxn ang="0">
                    <a:pos x="T0" y="T1"/>
                  </a:cxn>
                  <a:cxn ang="0">
                    <a:pos x="T2" y="T3"/>
                  </a:cxn>
                  <a:cxn ang="0">
                    <a:pos x="T4" y="T5"/>
                  </a:cxn>
                  <a:cxn ang="0">
                    <a:pos x="T6" y="T7"/>
                  </a:cxn>
                  <a:cxn ang="0">
                    <a:pos x="T8" y="T9"/>
                  </a:cxn>
                </a:cxnLst>
                <a:rect l="0" t="0" r="r" b="b"/>
                <a:pathLst>
                  <a:path w="4" h="5">
                    <a:moveTo>
                      <a:pt x="3" y="2"/>
                    </a:moveTo>
                    <a:cubicBezTo>
                      <a:pt x="4" y="3"/>
                      <a:pt x="4" y="4"/>
                      <a:pt x="4" y="5"/>
                    </a:cubicBezTo>
                    <a:cubicBezTo>
                      <a:pt x="3" y="5"/>
                      <a:pt x="2" y="4"/>
                      <a:pt x="1" y="3"/>
                    </a:cubicBezTo>
                    <a:cubicBezTo>
                      <a:pt x="0" y="2"/>
                      <a:pt x="1" y="0"/>
                      <a:pt x="1" y="0"/>
                    </a:cubicBezTo>
                    <a:cubicBezTo>
                      <a:pt x="1" y="0"/>
                      <a:pt x="2" y="0"/>
                      <a:pt x="3" y="2"/>
                    </a:cubicBezTo>
                    <a:close/>
                  </a:path>
                </a:pathLst>
              </a:custGeom>
              <a:solidFill>
                <a:srgbClr val="8371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2" name="Freeform 1230">
                <a:extLst>
                  <a:ext uri="{FF2B5EF4-FFF2-40B4-BE49-F238E27FC236}">
                    <a16:creationId xmlns:a16="http://schemas.microsoft.com/office/drawing/2014/main" id="{12D0F1EA-B5E6-4790-8E92-756A06864EEB}"/>
                  </a:ext>
                </a:extLst>
              </p:cNvPr>
              <p:cNvSpPr>
                <a:spLocks/>
              </p:cNvSpPr>
              <p:nvPr/>
            </p:nvSpPr>
            <p:spPr bwMode="auto">
              <a:xfrm>
                <a:off x="505" y="737"/>
                <a:ext cx="9" cy="10"/>
              </a:xfrm>
              <a:custGeom>
                <a:avLst/>
                <a:gdLst>
                  <a:gd name="T0" fmla="*/ 3 w 4"/>
                  <a:gd name="T1" fmla="*/ 2 h 4"/>
                  <a:gd name="T2" fmla="*/ 3 w 4"/>
                  <a:gd name="T3" fmla="*/ 4 h 4"/>
                  <a:gd name="T4" fmla="*/ 1 w 4"/>
                  <a:gd name="T5" fmla="*/ 3 h 4"/>
                  <a:gd name="T6" fmla="*/ 1 w 4"/>
                  <a:gd name="T7" fmla="*/ 0 h 4"/>
                  <a:gd name="T8" fmla="*/ 3 w 4"/>
                  <a:gd name="T9" fmla="*/ 2 h 4"/>
                </a:gdLst>
                <a:ahLst/>
                <a:cxnLst>
                  <a:cxn ang="0">
                    <a:pos x="T0" y="T1"/>
                  </a:cxn>
                  <a:cxn ang="0">
                    <a:pos x="T2" y="T3"/>
                  </a:cxn>
                  <a:cxn ang="0">
                    <a:pos x="T4" y="T5"/>
                  </a:cxn>
                  <a:cxn ang="0">
                    <a:pos x="T6" y="T7"/>
                  </a:cxn>
                  <a:cxn ang="0">
                    <a:pos x="T8" y="T9"/>
                  </a:cxn>
                </a:cxnLst>
                <a:rect l="0" t="0" r="r" b="b"/>
                <a:pathLst>
                  <a:path w="4" h="4">
                    <a:moveTo>
                      <a:pt x="3" y="2"/>
                    </a:moveTo>
                    <a:cubicBezTo>
                      <a:pt x="3" y="3"/>
                      <a:pt x="4" y="4"/>
                      <a:pt x="3" y="4"/>
                    </a:cubicBezTo>
                    <a:cubicBezTo>
                      <a:pt x="3" y="4"/>
                      <a:pt x="2" y="4"/>
                      <a:pt x="1" y="3"/>
                    </a:cubicBezTo>
                    <a:cubicBezTo>
                      <a:pt x="0" y="2"/>
                      <a:pt x="1" y="0"/>
                      <a:pt x="1" y="0"/>
                    </a:cubicBezTo>
                    <a:cubicBezTo>
                      <a:pt x="1" y="0"/>
                      <a:pt x="2" y="0"/>
                      <a:pt x="3" y="2"/>
                    </a:cubicBezTo>
                    <a:close/>
                  </a:path>
                </a:pathLst>
              </a:custGeom>
              <a:solidFill>
                <a:srgbClr val="9783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3" name="Freeform 1231">
                <a:extLst>
                  <a:ext uri="{FF2B5EF4-FFF2-40B4-BE49-F238E27FC236}">
                    <a16:creationId xmlns:a16="http://schemas.microsoft.com/office/drawing/2014/main" id="{C63B99CB-6603-44BE-96A0-E06C440946C7}"/>
                  </a:ext>
                </a:extLst>
              </p:cNvPr>
              <p:cNvSpPr>
                <a:spLocks/>
              </p:cNvSpPr>
              <p:nvPr/>
            </p:nvSpPr>
            <p:spPr bwMode="auto">
              <a:xfrm>
                <a:off x="507" y="740"/>
                <a:ext cx="5" cy="4"/>
              </a:xfrm>
              <a:custGeom>
                <a:avLst/>
                <a:gdLst>
                  <a:gd name="T0" fmla="*/ 0 w 2"/>
                  <a:gd name="T1" fmla="*/ 0 h 2"/>
                  <a:gd name="T2" fmla="*/ 0 w 2"/>
                  <a:gd name="T3" fmla="*/ 1 h 2"/>
                  <a:gd name="T4" fmla="*/ 1 w 2"/>
                  <a:gd name="T5" fmla="*/ 2 h 2"/>
                  <a:gd name="T6" fmla="*/ 1 w 2"/>
                  <a:gd name="T7" fmla="*/ 1 h 2"/>
                  <a:gd name="T8" fmla="*/ 0 w 2"/>
                  <a:gd name="T9" fmla="*/ 0 h 2"/>
                </a:gdLst>
                <a:ahLst/>
                <a:cxnLst>
                  <a:cxn ang="0">
                    <a:pos x="T0" y="T1"/>
                  </a:cxn>
                  <a:cxn ang="0">
                    <a:pos x="T2" y="T3"/>
                  </a:cxn>
                  <a:cxn ang="0">
                    <a:pos x="T4" y="T5"/>
                  </a:cxn>
                  <a:cxn ang="0">
                    <a:pos x="T6" y="T7"/>
                  </a:cxn>
                  <a:cxn ang="0">
                    <a:pos x="T8" y="T9"/>
                  </a:cxn>
                </a:cxnLst>
                <a:rect l="0" t="0" r="r" b="b"/>
                <a:pathLst>
                  <a:path w="2" h="2">
                    <a:moveTo>
                      <a:pt x="0" y="0"/>
                    </a:moveTo>
                    <a:cubicBezTo>
                      <a:pt x="0" y="0"/>
                      <a:pt x="0" y="1"/>
                      <a:pt x="0" y="1"/>
                    </a:cubicBezTo>
                    <a:cubicBezTo>
                      <a:pt x="1" y="2"/>
                      <a:pt x="1" y="2"/>
                      <a:pt x="1" y="2"/>
                    </a:cubicBezTo>
                    <a:cubicBezTo>
                      <a:pt x="2" y="2"/>
                      <a:pt x="2" y="1"/>
                      <a:pt x="1" y="1"/>
                    </a:cubicBezTo>
                    <a:cubicBezTo>
                      <a:pt x="1" y="0"/>
                      <a:pt x="0" y="0"/>
                      <a:pt x="0" y="0"/>
                    </a:cubicBezTo>
                    <a:close/>
                  </a:path>
                </a:pathLst>
              </a:custGeom>
              <a:solidFill>
                <a:srgbClr val="AB9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4" name="Freeform 1232">
                <a:extLst>
                  <a:ext uri="{FF2B5EF4-FFF2-40B4-BE49-F238E27FC236}">
                    <a16:creationId xmlns:a16="http://schemas.microsoft.com/office/drawing/2014/main" id="{2000A418-264E-4E73-8FF8-5CD201B13C43}"/>
                  </a:ext>
                </a:extLst>
              </p:cNvPr>
              <p:cNvSpPr>
                <a:spLocks/>
              </p:cNvSpPr>
              <p:nvPr/>
            </p:nvSpPr>
            <p:spPr bwMode="auto">
              <a:xfrm>
                <a:off x="583" y="744"/>
                <a:ext cx="19" cy="36"/>
              </a:xfrm>
              <a:custGeom>
                <a:avLst/>
                <a:gdLst>
                  <a:gd name="T0" fmla="*/ 4 w 8"/>
                  <a:gd name="T1" fmla="*/ 13 h 15"/>
                  <a:gd name="T2" fmla="*/ 8 w 8"/>
                  <a:gd name="T3" fmla="*/ 15 h 15"/>
                  <a:gd name="T4" fmla="*/ 7 w 8"/>
                  <a:gd name="T5" fmla="*/ 12 h 15"/>
                  <a:gd name="T6" fmla="*/ 6 w 8"/>
                  <a:gd name="T7" fmla="*/ 10 h 15"/>
                  <a:gd name="T8" fmla="*/ 1 w 8"/>
                  <a:gd name="T9" fmla="*/ 0 h 15"/>
                  <a:gd name="T10" fmla="*/ 0 w 8"/>
                  <a:gd name="T11" fmla="*/ 1 h 15"/>
                  <a:gd name="T12" fmla="*/ 1 w 8"/>
                  <a:gd name="T13" fmla="*/ 3 h 15"/>
                  <a:gd name="T14" fmla="*/ 4 w 8"/>
                  <a:gd name="T15" fmla="*/ 12 h 15"/>
                  <a:gd name="T16" fmla="*/ 5 w 8"/>
                  <a:gd name="T17" fmla="*/ 12 h 15"/>
                  <a:gd name="T18" fmla="*/ 4 w 8"/>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5">
                    <a:moveTo>
                      <a:pt x="4" y="13"/>
                    </a:moveTo>
                    <a:cubicBezTo>
                      <a:pt x="5" y="14"/>
                      <a:pt x="7" y="15"/>
                      <a:pt x="8" y="15"/>
                    </a:cubicBezTo>
                    <a:cubicBezTo>
                      <a:pt x="8" y="14"/>
                      <a:pt x="8" y="13"/>
                      <a:pt x="7" y="12"/>
                    </a:cubicBezTo>
                    <a:cubicBezTo>
                      <a:pt x="7" y="11"/>
                      <a:pt x="6" y="11"/>
                      <a:pt x="6" y="10"/>
                    </a:cubicBezTo>
                    <a:cubicBezTo>
                      <a:pt x="4" y="7"/>
                      <a:pt x="3" y="3"/>
                      <a:pt x="1" y="0"/>
                    </a:cubicBezTo>
                    <a:cubicBezTo>
                      <a:pt x="1" y="0"/>
                      <a:pt x="0" y="0"/>
                      <a:pt x="0" y="1"/>
                    </a:cubicBezTo>
                    <a:cubicBezTo>
                      <a:pt x="0" y="1"/>
                      <a:pt x="1" y="2"/>
                      <a:pt x="1" y="3"/>
                    </a:cubicBezTo>
                    <a:cubicBezTo>
                      <a:pt x="2" y="6"/>
                      <a:pt x="2" y="6"/>
                      <a:pt x="4" y="12"/>
                    </a:cubicBezTo>
                    <a:cubicBezTo>
                      <a:pt x="5" y="12"/>
                      <a:pt x="5" y="12"/>
                      <a:pt x="5" y="12"/>
                    </a:cubicBezTo>
                    <a:cubicBezTo>
                      <a:pt x="4" y="13"/>
                      <a:pt x="4" y="13"/>
                      <a:pt x="4" y="13"/>
                    </a:cubicBezTo>
                    <a:close/>
                  </a:path>
                </a:pathLst>
              </a:custGeom>
              <a:solidFill>
                <a:srgbClr val="BCA7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5" name="Freeform 1233">
                <a:extLst>
                  <a:ext uri="{FF2B5EF4-FFF2-40B4-BE49-F238E27FC236}">
                    <a16:creationId xmlns:a16="http://schemas.microsoft.com/office/drawing/2014/main" id="{4EF6A733-BCD7-429B-891C-95162AB2FA6E}"/>
                  </a:ext>
                </a:extLst>
              </p:cNvPr>
              <p:cNvSpPr>
                <a:spLocks/>
              </p:cNvSpPr>
              <p:nvPr/>
            </p:nvSpPr>
            <p:spPr bwMode="auto">
              <a:xfrm>
                <a:off x="586" y="747"/>
                <a:ext cx="21" cy="33"/>
              </a:xfrm>
              <a:custGeom>
                <a:avLst/>
                <a:gdLst>
                  <a:gd name="T0" fmla="*/ 0 w 9"/>
                  <a:gd name="T1" fmla="*/ 0 h 14"/>
                  <a:gd name="T2" fmla="*/ 3 w 9"/>
                  <a:gd name="T3" fmla="*/ 6 h 14"/>
                  <a:gd name="T4" fmla="*/ 5 w 9"/>
                  <a:gd name="T5" fmla="*/ 12 h 14"/>
                  <a:gd name="T6" fmla="*/ 7 w 9"/>
                  <a:gd name="T7" fmla="*/ 13 h 14"/>
                  <a:gd name="T8" fmla="*/ 8 w 9"/>
                  <a:gd name="T9" fmla="*/ 13 h 14"/>
                  <a:gd name="T10" fmla="*/ 6 w 9"/>
                  <a:gd name="T11" fmla="*/ 12 h 14"/>
                  <a:gd name="T12" fmla="*/ 1 w 9"/>
                  <a:gd name="T13" fmla="*/ 0 h 14"/>
                  <a:gd name="T14" fmla="*/ 0 w 9"/>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4">
                    <a:moveTo>
                      <a:pt x="0" y="0"/>
                    </a:moveTo>
                    <a:cubicBezTo>
                      <a:pt x="0" y="0"/>
                      <a:pt x="2" y="4"/>
                      <a:pt x="3" y="6"/>
                    </a:cubicBezTo>
                    <a:cubicBezTo>
                      <a:pt x="3" y="7"/>
                      <a:pt x="4" y="10"/>
                      <a:pt x="5" y="12"/>
                    </a:cubicBezTo>
                    <a:cubicBezTo>
                      <a:pt x="6" y="14"/>
                      <a:pt x="6" y="14"/>
                      <a:pt x="7" y="13"/>
                    </a:cubicBezTo>
                    <a:cubicBezTo>
                      <a:pt x="7" y="13"/>
                      <a:pt x="9" y="14"/>
                      <a:pt x="8" y="13"/>
                    </a:cubicBezTo>
                    <a:cubicBezTo>
                      <a:pt x="8" y="12"/>
                      <a:pt x="7" y="13"/>
                      <a:pt x="6" y="12"/>
                    </a:cubicBezTo>
                    <a:cubicBezTo>
                      <a:pt x="4" y="9"/>
                      <a:pt x="2" y="3"/>
                      <a:pt x="1" y="0"/>
                    </a:cubicBezTo>
                    <a:lnTo>
                      <a:pt x="0" y="0"/>
                    </a:lnTo>
                    <a:close/>
                  </a:path>
                </a:pathLst>
              </a:custGeom>
              <a:solidFill>
                <a:srgbClr val="AD97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6" name="Freeform 1234">
                <a:extLst>
                  <a:ext uri="{FF2B5EF4-FFF2-40B4-BE49-F238E27FC236}">
                    <a16:creationId xmlns:a16="http://schemas.microsoft.com/office/drawing/2014/main" id="{64D1C0E3-EC9C-49E9-B3F8-641FF17E4D21}"/>
                  </a:ext>
                </a:extLst>
              </p:cNvPr>
              <p:cNvSpPr>
                <a:spLocks/>
              </p:cNvSpPr>
              <p:nvPr/>
            </p:nvSpPr>
            <p:spPr bwMode="auto">
              <a:xfrm>
                <a:off x="583" y="747"/>
                <a:ext cx="15" cy="28"/>
              </a:xfrm>
              <a:custGeom>
                <a:avLst/>
                <a:gdLst>
                  <a:gd name="T0" fmla="*/ 1 w 6"/>
                  <a:gd name="T1" fmla="*/ 0 h 12"/>
                  <a:gd name="T2" fmla="*/ 0 w 6"/>
                  <a:gd name="T3" fmla="*/ 0 h 12"/>
                  <a:gd name="T4" fmla="*/ 1 w 6"/>
                  <a:gd name="T5" fmla="*/ 2 h 12"/>
                  <a:gd name="T6" fmla="*/ 6 w 6"/>
                  <a:gd name="T7" fmla="*/ 12 h 12"/>
                  <a:gd name="T8" fmla="*/ 5 w 6"/>
                  <a:gd name="T9" fmla="*/ 11 h 12"/>
                  <a:gd name="T10" fmla="*/ 4 w 6"/>
                  <a:gd name="T11" fmla="*/ 12 h 12"/>
                  <a:gd name="T12" fmla="*/ 4 w 6"/>
                  <a:gd name="T13" fmla="*/ 12 h 12"/>
                  <a:gd name="T14" fmla="*/ 5 w 6"/>
                  <a:gd name="T15" fmla="*/ 12 h 12"/>
                  <a:gd name="T16" fmla="*/ 6 w 6"/>
                  <a:gd name="T17" fmla="*/ 12 h 12"/>
                  <a:gd name="T18" fmla="*/ 1 w 6"/>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2">
                    <a:moveTo>
                      <a:pt x="1" y="0"/>
                    </a:moveTo>
                    <a:cubicBezTo>
                      <a:pt x="0" y="0"/>
                      <a:pt x="0" y="0"/>
                      <a:pt x="0" y="0"/>
                    </a:cubicBezTo>
                    <a:cubicBezTo>
                      <a:pt x="0" y="1"/>
                      <a:pt x="1" y="1"/>
                      <a:pt x="1" y="2"/>
                    </a:cubicBezTo>
                    <a:cubicBezTo>
                      <a:pt x="3" y="8"/>
                      <a:pt x="4" y="9"/>
                      <a:pt x="6" y="12"/>
                    </a:cubicBezTo>
                    <a:cubicBezTo>
                      <a:pt x="5" y="11"/>
                      <a:pt x="5" y="11"/>
                      <a:pt x="5" y="11"/>
                    </a:cubicBezTo>
                    <a:cubicBezTo>
                      <a:pt x="4" y="12"/>
                      <a:pt x="4" y="12"/>
                      <a:pt x="4" y="12"/>
                    </a:cubicBezTo>
                    <a:cubicBezTo>
                      <a:pt x="4" y="12"/>
                      <a:pt x="4" y="12"/>
                      <a:pt x="4" y="12"/>
                    </a:cubicBezTo>
                    <a:cubicBezTo>
                      <a:pt x="5" y="12"/>
                      <a:pt x="5" y="12"/>
                      <a:pt x="5" y="12"/>
                    </a:cubicBezTo>
                    <a:cubicBezTo>
                      <a:pt x="5" y="12"/>
                      <a:pt x="6" y="12"/>
                      <a:pt x="6" y="12"/>
                    </a:cubicBezTo>
                    <a:cubicBezTo>
                      <a:pt x="3" y="7"/>
                      <a:pt x="1" y="0"/>
                      <a:pt x="1" y="0"/>
                    </a:cubicBezTo>
                    <a:close/>
                  </a:path>
                </a:pathLst>
              </a:custGeom>
              <a:solidFill>
                <a:srgbClr val="C1A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7" name="Freeform 1235">
                <a:extLst>
                  <a:ext uri="{FF2B5EF4-FFF2-40B4-BE49-F238E27FC236}">
                    <a16:creationId xmlns:a16="http://schemas.microsoft.com/office/drawing/2014/main" id="{C98CD0E8-1A92-429C-B1CF-885A65A2B228}"/>
                  </a:ext>
                </a:extLst>
              </p:cNvPr>
              <p:cNvSpPr>
                <a:spLocks/>
              </p:cNvSpPr>
              <p:nvPr/>
            </p:nvSpPr>
            <p:spPr bwMode="auto">
              <a:xfrm>
                <a:off x="588" y="764"/>
                <a:ext cx="10" cy="11"/>
              </a:xfrm>
              <a:custGeom>
                <a:avLst/>
                <a:gdLst>
                  <a:gd name="T0" fmla="*/ 3 w 4"/>
                  <a:gd name="T1" fmla="*/ 2 h 5"/>
                  <a:gd name="T2" fmla="*/ 3 w 4"/>
                  <a:gd name="T3" fmla="*/ 4 h 5"/>
                  <a:gd name="T4" fmla="*/ 1 w 4"/>
                  <a:gd name="T5" fmla="*/ 3 h 5"/>
                  <a:gd name="T6" fmla="*/ 1 w 4"/>
                  <a:gd name="T7" fmla="*/ 0 h 5"/>
                  <a:gd name="T8" fmla="*/ 3 w 4"/>
                  <a:gd name="T9" fmla="*/ 2 h 5"/>
                </a:gdLst>
                <a:ahLst/>
                <a:cxnLst>
                  <a:cxn ang="0">
                    <a:pos x="T0" y="T1"/>
                  </a:cxn>
                  <a:cxn ang="0">
                    <a:pos x="T2" y="T3"/>
                  </a:cxn>
                  <a:cxn ang="0">
                    <a:pos x="T4" y="T5"/>
                  </a:cxn>
                  <a:cxn ang="0">
                    <a:pos x="T6" y="T7"/>
                  </a:cxn>
                  <a:cxn ang="0">
                    <a:pos x="T8" y="T9"/>
                  </a:cxn>
                </a:cxnLst>
                <a:rect l="0" t="0" r="r" b="b"/>
                <a:pathLst>
                  <a:path w="4" h="5">
                    <a:moveTo>
                      <a:pt x="3" y="2"/>
                    </a:moveTo>
                    <a:cubicBezTo>
                      <a:pt x="4" y="3"/>
                      <a:pt x="4" y="4"/>
                      <a:pt x="3" y="4"/>
                    </a:cubicBezTo>
                    <a:cubicBezTo>
                      <a:pt x="3" y="5"/>
                      <a:pt x="2" y="4"/>
                      <a:pt x="1" y="3"/>
                    </a:cubicBezTo>
                    <a:cubicBezTo>
                      <a:pt x="0" y="2"/>
                      <a:pt x="1" y="0"/>
                      <a:pt x="1" y="0"/>
                    </a:cubicBezTo>
                    <a:cubicBezTo>
                      <a:pt x="1" y="0"/>
                      <a:pt x="2" y="1"/>
                      <a:pt x="3" y="2"/>
                    </a:cubicBezTo>
                    <a:close/>
                  </a:path>
                </a:pathLst>
              </a:custGeom>
              <a:solidFill>
                <a:srgbClr val="7587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8" name="Freeform 1236">
                <a:extLst>
                  <a:ext uri="{FF2B5EF4-FFF2-40B4-BE49-F238E27FC236}">
                    <a16:creationId xmlns:a16="http://schemas.microsoft.com/office/drawing/2014/main" id="{346A974C-327C-4C78-BA4B-6FD73F3563ED}"/>
                  </a:ext>
                </a:extLst>
              </p:cNvPr>
              <p:cNvSpPr>
                <a:spLocks/>
              </p:cNvSpPr>
              <p:nvPr/>
            </p:nvSpPr>
            <p:spPr bwMode="auto">
              <a:xfrm>
                <a:off x="590" y="766"/>
                <a:ext cx="5" cy="7"/>
              </a:xfrm>
              <a:custGeom>
                <a:avLst/>
                <a:gdLst>
                  <a:gd name="T0" fmla="*/ 1 w 2"/>
                  <a:gd name="T1" fmla="*/ 1 h 3"/>
                  <a:gd name="T2" fmla="*/ 2 w 2"/>
                  <a:gd name="T3" fmla="*/ 3 h 3"/>
                  <a:gd name="T4" fmla="*/ 0 w 2"/>
                  <a:gd name="T5" fmla="*/ 2 h 3"/>
                  <a:gd name="T6" fmla="*/ 0 w 2"/>
                  <a:gd name="T7" fmla="*/ 0 h 3"/>
                  <a:gd name="T8" fmla="*/ 1 w 2"/>
                  <a:gd name="T9" fmla="*/ 1 h 3"/>
                </a:gdLst>
                <a:ahLst/>
                <a:cxnLst>
                  <a:cxn ang="0">
                    <a:pos x="T0" y="T1"/>
                  </a:cxn>
                  <a:cxn ang="0">
                    <a:pos x="T2" y="T3"/>
                  </a:cxn>
                  <a:cxn ang="0">
                    <a:pos x="T4" y="T5"/>
                  </a:cxn>
                  <a:cxn ang="0">
                    <a:pos x="T6" y="T7"/>
                  </a:cxn>
                  <a:cxn ang="0">
                    <a:pos x="T8" y="T9"/>
                  </a:cxn>
                </a:cxnLst>
                <a:rect l="0" t="0" r="r" b="b"/>
                <a:pathLst>
                  <a:path w="2" h="3">
                    <a:moveTo>
                      <a:pt x="1" y="1"/>
                    </a:moveTo>
                    <a:cubicBezTo>
                      <a:pt x="2" y="2"/>
                      <a:pt x="2" y="2"/>
                      <a:pt x="2" y="3"/>
                    </a:cubicBezTo>
                    <a:cubicBezTo>
                      <a:pt x="1" y="3"/>
                      <a:pt x="1" y="2"/>
                      <a:pt x="0" y="2"/>
                    </a:cubicBezTo>
                    <a:cubicBezTo>
                      <a:pt x="0" y="1"/>
                      <a:pt x="0" y="0"/>
                      <a:pt x="0" y="0"/>
                    </a:cubicBezTo>
                    <a:cubicBezTo>
                      <a:pt x="0" y="0"/>
                      <a:pt x="1" y="0"/>
                      <a:pt x="1" y="1"/>
                    </a:cubicBezTo>
                    <a:close/>
                  </a:path>
                </a:pathLst>
              </a:custGeom>
              <a:solidFill>
                <a:srgbClr val="8C6D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9" name="Freeform 1237">
                <a:extLst>
                  <a:ext uri="{FF2B5EF4-FFF2-40B4-BE49-F238E27FC236}">
                    <a16:creationId xmlns:a16="http://schemas.microsoft.com/office/drawing/2014/main" id="{603A1C0C-0FED-44F0-85D6-0670F5C08B49}"/>
                  </a:ext>
                </a:extLst>
              </p:cNvPr>
              <p:cNvSpPr>
                <a:spLocks/>
              </p:cNvSpPr>
              <p:nvPr/>
            </p:nvSpPr>
            <p:spPr bwMode="auto">
              <a:xfrm>
                <a:off x="590" y="766"/>
                <a:ext cx="3" cy="5"/>
              </a:xfrm>
              <a:custGeom>
                <a:avLst/>
                <a:gdLst>
                  <a:gd name="T0" fmla="*/ 0 w 1"/>
                  <a:gd name="T1" fmla="*/ 0 h 2"/>
                  <a:gd name="T2" fmla="*/ 0 w 1"/>
                  <a:gd name="T3" fmla="*/ 1 h 2"/>
                  <a:gd name="T4" fmla="*/ 1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1"/>
                      <a:pt x="0" y="1"/>
                    </a:cubicBezTo>
                    <a:cubicBezTo>
                      <a:pt x="0" y="2"/>
                      <a:pt x="1" y="2"/>
                      <a:pt x="1" y="2"/>
                    </a:cubicBezTo>
                    <a:cubicBezTo>
                      <a:pt x="1" y="2"/>
                      <a:pt x="1" y="1"/>
                      <a:pt x="1" y="1"/>
                    </a:cubicBezTo>
                    <a:cubicBezTo>
                      <a:pt x="1" y="0"/>
                      <a:pt x="0" y="0"/>
                      <a:pt x="0" y="0"/>
                    </a:cubicBezTo>
                    <a:close/>
                  </a:path>
                </a:pathLst>
              </a:custGeom>
              <a:solidFill>
                <a:srgbClr val="A084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0" name="Freeform 1238">
                <a:extLst>
                  <a:ext uri="{FF2B5EF4-FFF2-40B4-BE49-F238E27FC236}">
                    <a16:creationId xmlns:a16="http://schemas.microsoft.com/office/drawing/2014/main" id="{2100F613-2683-41E1-B54D-0BF896CFEE6F}"/>
                  </a:ext>
                </a:extLst>
              </p:cNvPr>
              <p:cNvSpPr>
                <a:spLocks/>
              </p:cNvSpPr>
              <p:nvPr/>
            </p:nvSpPr>
            <p:spPr bwMode="auto">
              <a:xfrm>
                <a:off x="326" y="536"/>
                <a:ext cx="12" cy="60"/>
              </a:xfrm>
              <a:custGeom>
                <a:avLst/>
                <a:gdLst>
                  <a:gd name="T0" fmla="*/ 0 w 5"/>
                  <a:gd name="T1" fmla="*/ 20 h 25"/>
                  <a:gd name="T2" fmla="*/ 4 w 5"/>
                  <a:gd name="T3" fmla="*/ 25 h 25"/>
                  <a:gd name="T4" fmla="*/ 5 w 5"/>
                  <a:gd name="T5" fmla="*/ 21 h 25"/>
                  <a:gd name="T6" fmla="*/ 4 w 5"/>
                  <a:gd name="T7" fmla="*/ 17 h 25"/>
                  <a:gd name="T8" fmla="*/ 4 w 5"/>
                  <a:gd name="T9" fmla="*/ 1 h 25"/>
                  <a:gd name="T10" fmla="*/ 3 w 5"/>
                  <a:gd name="T11" fmla="*/ 0 h 25"/>
                  <a:gd name="T12" fmla="*/ 2 w 5"/>
                  <a:gd name="T13" fmla="*/ 4 h 25"/>
                  <a:gd name="T14" fmla="*/ 1 w 5"/>
                  <a:gd name="T15" fmla="*/ 19 h 25"/>
                  <a:gd name="T16" fmla="*/ 1 w 5"/>
                  <a:gd name="T17" fmla="*/ 19 h 25"/>
                  <a:gd name="T18" fmla="*/ 0 w 5"/>
                  <a:gd name="T19" fmla="*/ 19 h 25"/>
                  <a:gd name="T20" fmla="*/ 0 w 5"/>
                  <a:gd name="T21"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25">
                    <a:moveTo>
                      <a:pt x="0" y="20"/>
                    </a:moveTo>
                    <a:cubicBezTo>
                      <a:pt x="1" y="22"/>
                      <a:pt x="2" y="24"/>
                      <a:pt x="4" y="25"/>
                    </a:cubicBezTo>
                    <a:cubicBezTo>
                      <a:pt x="5" y="24"/>
                      <a:pt x="5" y="23"/>
                      <a:pt x="5" y="21"/>
                    </a:cubicBezTo>
                    <a:cubicBezTo>
                      <a:pt x="5" y="19"/>
                      <a:pt x="4" y="19"/>
                      <a:pt x="4" y="17"/>
                    </a:cubicBezTo>
                    <a:cubicBezTo>
                      <a:pt x="4" y="12"/>
                      <a:pt x="4" y="6"/>
                      <a:pt x="4" y="1"/>
                    </a:cubicBezTo>
                    <a:cubicBezTo>
                      <a:pt x="4" y="0"/>
                      <a:pt x="3" y="0"/>
                      <a:pt x="3" y="0"/>
                    </a:cubicBezTo>
                    <a:cubicBezTo>
                      <a:pt x="2" y="2"/>
                      <a:pt x="2" y="2"/>
                      <a:pt x="2" y="4"/>
                    </a:cubicBezTo>
                    <a:cubicBezTo>
                      <a:pt x="1" y="8"/>
                      <a:pt x="1" y="9"/>
                      <a:pt x="1" y="19"/>
                    </a:cubicBezTo>
                    <a:cubicBezTo>
                      <a:pt x="1" y="20"/>
                      <a:pt x="2" y="19"/>
                      <a:pt x="1" y="19"/>
                    </a:cubicBezTo>
                    <a:cubicBezTo>
                      <a:pt x="0" y="19"/>
                      <a:pt x="0" y="19"/>
                      <a:pt x="0" y="19"/>
                    </a:cubicBezTo>
                    <a:lnTo>
                      <a:pt x="0" y="20"/>
                    </a:lnTo>
                    <a:close/>
                  </a:path>
                </a:pathLst>
              </a:custGeom>
              <a:solidFill>
                <a:srgbClr val="A089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1" name="Freeform 1239">
                <a:extLst>
                  <a:ext uri="{FF2B5EF4-FFF2-40B4-BE49-F238E27FC236}">
                    <a16:creationId xmlns:a16="http://schemas.microsoft.com/office/drawing/2014/main" id="{3CA97A50-CFAD-4B58-A909-A5B1D422F611}"/>
                  </a:ext>
                </a:extLst>
              </p:cNvPr>
              <p:cNvSpPr>
                <a:spLocks/>
              </p:cNvSpPr>
              <p:nvPr/>
            </p:nvSpPr>
            <p:spPr bwMode="auto">
              <a:xfrm>
                <a:off x="331" y="541"/>
                <a:ext cx="9" cy="58"/>
              </a:xfrm>
              <a:custGeom>
                <a:avLst/>
                <a:gdLst>
                  <a:gd name="T0" fmla="*/ 2 w 4"/>
                  <a:gd name="T1" fmla="*/ 0 h 24"/>
                  <a:gd name="T2" fmla="*/ 1 w 4"/>
                  <a:gd name="T3" fmla="*/ 9 h 24"/>
                  <a:gd name="T4" fmla="*/ 1 w 4"/>
                  <a:gd name="T5" fmla="*/ 20 h 24"/>
                  <a:gd name="T6" fmla="*/ 2 w 4"/>
                  <a:gd name="T7" fmla="*/ 22 h 24"/>
                  <a:gd name="T8" fmla="*/ 4 w 4"/>
                  <a:gd name="T9" fmla="*/ 23 h 24"/>
                  <a:gd name="T10" fmla="*/ 2 w 4"/>
                  <a:gd name="T11" fmla="*/ 19 h 24"/>
                  <a:gd name="T12" fmla="*/ 2 w 4"/>
                  <a:gd name="T13" fmla="*/ 1 h 24"/>
                  <a:gd name="T14" fmla="*/ 2 w 4"/>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4">
                    <a:moveTo>
                      <a:pt x="2" y="0"/>
                    </a:moveTo>
                    <a:cubicBezTo>
                      <a:pt x="2" y="0"/>
                      <a:pt x="1" y="6"/>
                      <a:pt x="1" y="9"/>
                    </a:cubicBezTo>
                    <a:cubicBezTo>
                      <a:pt x="1" y="11"/>
                      <a:pt x="0" y="15"/>
                      <a:pt x="1" y="20"/>
                    </a:cubicBezTo>
                    <a:cubicBezTo>
                      <a:pt x="1" y="22"/>
                      <a:pt x="1" y="22"/>
                      <a:pt x="2" y="22"/>
                    </a:cubicBezTo>
                    <a:cubicBezTo>
                      <a:pt x="3" y="21"/>
                      <a:pt x="4" y="24"/>
                      <a:pt x="4" y="23"/>
                    </a:cubicBezTo>
                    <a:cubicBezTo>
                      <a:pt x="4" y="21"/>
                      <a:pt x="2" y="21"/>
                      <a:pt x="2" y="19"/>
                    </a:cubicBezTo>
                    <a:cubicBezTo>
                      <a:pt x="1" y="15"/>
                      <a:pt x="2" y="5"/>
                      <a:pt x="2" y="1"/>
                    </a:cubicBezTo>
                    <a:lnTo>
                      <a:pt x="2" y="0"/>
                    </a:lnTo>
                    <a:close/>
                  </a:path>
                </a:pathLst>
              </a:custGeom>
              <a:solidFill>
                <a:srgbClr val="937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2" name="Freeform 1240">
                <a:extLst>
                  <a:ext uri="{FF2B5EF4-FFF2-40B4-BE49-F238E27FC236}">
                    <a16:creationId xmlns:a16="http://schemas.microsoft.com/office/drawing/2014/main" id="{AA9A2A29-B669-4114-A0BD-743202FF5197}"/>
                  </a:ext>
                </a:extLst>
              </p:cNvPr>
              <p:cNvSpPr>
                <a:spLocks/>
              </p:cNvSpPr>
              <p:nvPr/>
            </p:nvSpPr>
            <p:spPr bwMode="auto">
              <a:xfrm>
                <a:off x="326" y="539"/>
                <a:ext cx="10" cy="48"/>
              </a:xfrm>
              <a:custGeom>
                <a:avLst/>
                <a:gdLst>
                  <a:gd name="T0" fmla="*/ 4 w 4"/>
                  <a:gd name="T1" fmla="*/ 0 h 20"/>
                  <a:gd name="T2" fmla="*/ 3 w 4"/>
                  <a:gd name="T3" fmla="*/ 0 h 20"/>
                  <a:gd name="T4" fmla="*/ 2 w 4"/>
                  <a:gd name="T5" fmla="*/ 3 h 20"/>
                  <a:gd name="T6" fmla="*/ 1 w 4"/>
                  <a:gd name="T7" fmla="*/ 20 h 20"/>
                  <a:gd name="T8" fmla="*/ 1 w 4"/>
                  <a:gd name="T9" fmla="*/ 18 h 20"/>
                  <a:gd name="T10" fmla="*/ 0 w 4"/>
                  <a:gd name="T11" fmla="*/ 18 h 20"/>
                  <a:gd name="T12" fmla="*/ 0 w 4"/>
                  <a:gd name="T13" fmla="*/ 19 h 20"/>
                  <a:gd name="T14" fmla="*/ 1 w 4"/>
                  <a:gd name="T15" fmla="*/ 20 h 20"/>
                  <a:gd name="T16" fmla="*/ 2 w 4"/>
                  <a:gd name="T17" fmla="*/ 19 h 20"/>
                  <a:gd name="T18" fmla="*/ 4 w 4"/>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0">
                    <a:moveTo>
                      <a:pt x="4" y="0"/>
                    </a:moveTo>
                    <a:cubicBezTo>
                      <a:pt x="4" y="0"/>
                      <a:pt x="3" y="0"/>
                      <a:pt x="3" y="0"/>
                    </a:cubicBezTo>
                    <a:cubicBezTo>
                      <a:pt x="3" y="1"/>
                      <a:pt x="3" y="2"/>
                      <a:pt x="2" y="3"/>
                    </a:cubicBezTo>
                    <a:cubicBezTo>
                      <a:pt x="1" y="12"/>
                      <a:pt x="1" y="15"/>
                      <a:pt x="1" y="20"/>
                    </a:cubicBezTo>
                    <a:cubicBezTo>
                      <a:pt x="1" y="20"/>
                      <a:pt x="2" y="18"/>
                      <a:pt x="1" y="18"/>
                    </a:cubicBezTo>
                    <a:cubicBezTo>
                      <a:pt x="0" y="18"/>
                      <a:pt x="0" y="18"/>
                      <a:pt x="0" y="18"/>
                    </a:cubicBezTo>
                    <a:cubicBezTo>
                      <a:pt x="0" y="19"/>
                      <a:pt x="0" y="19"/>
                      <a:pt x="0" y="19"/>
                    </a:cubicBezTo>
                    <a:cubicBezTo>
                      <a:pt x="0" y="19"/>
                      <a:pt x="1" y="20"/>
                      <a:pt x="1" y="20"/>
                    </a:cubicBezTo>
                    <a:cubicBezTo>
                      <a:pt x="1" y="20"/>
                      <a:pt x="2" y="20"/>
                      <a:pt x="2" y="19"/>
                    </a:cubicBezTo>
                    <a:cubicBezTo>
                      <a:pt x="2" y="11"/>
                      <a:pt x="3" y="0"/>
                      <a:pt x="4" y="0"/>
                    </a:cubicBezTo>
                    <a:close/>
                  </a:path>
                </a:pathLst>
              </a:custGeom>
              <a:solidFill>
                <a:srgbClr val="AD97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3" name="Freeform 1241">
                <a:extLst>
                  <a:ext uri="{FF2B5EF4-FFF2-40B4-BE49-F238E27FC236}">
                    <a16:creationId xmlns:a16="http://schemas.microsoft.com/office/drawing/2014/main" id="{A2D7746F-8BE0-4CFB-8C79-CAE4A60D7DB9}"/>
                  </a:ext>
                </a:extLst>
              </p:cNvPr>
              <p:cNvSpPr>
                <a:spLocks/>
              </p:cNvSpPr>
              <p:nvPr/>
            </p:nvSpPr>
            <p:spPr bwMode="auto">
              <a:xfrm>
                <a:off x="324" y="565"/>
                <a:ext cx="9" cy="15"/>
              </a:xfrm>
              <a:custGeom>
                <a:avLst/>
                <a:gdLst>
                  <a:gd name="T0" fmla="*/ 3 w 4"/>
                  <a:gd name="T1" fmla="*/ 2 h 6"/>
                  <a:gd name="T2" fmla="*/ 3 w 4"/>
                  <a:gd name="T3" fmla="*/ 6 h 6"/>
                  <a:gd name="T4" fmla="*/ 0 w 4"/>
                  <a:gd name="T5" fmla="*/ 3 h 6"/>
                  <a:gd name="T6" fmla="*/ 1 w 4"/>
                  <a:gd name="T7" fmla="*/ 0 h 6"/>
                  <a:gd name="T8" fmla="*/ 3 w 4"/>
                  <a:gd name="T9" fmla="*/ 2 h 6"/>
                </a:gdLst>
                <a:ahLst/>
                <a:cxnLst>
                  <a:cxn ang="0">
                    <a:pos x="T0" y="T1"/>
                  </a:cxn>
                  <a:cxn ang="0">
                    <a:pos x="T2" y="T3"/>
                  </a:cxn>
                  <a:cxn ang="0">
                    <a:pos x="T4" y="T5"/>
                  </a:cxn>
                  <a:cxn ang="0">
                    <a:pos x="T6" y="T7"/>
                  </a:cxn>
                  <a:cxn ang="0">
                    <a:pos x="T8" y="T9"/>
                  </a:cxn>
                </a:cxnLst>
                <a:rect l="0" t="0" r="r" b="b"/>
                <a:pathLst>
                  <a:path w="4" h="6">
                    <a:moveTo>
                      <a:pt x="3" y="2"/>
                    </a:moveTo>
                    <a:cubicBezTo>
                      <a:pt x="4" y="4"/>
                      <a:pt x="4" y="6"/>
                      <a:pt x="3" y="6"/>
                    </a:cubicBezTo>
                    <a:cubicBezTo>
                      <a:pt x="2" y="6"/>
                      <a:pt x="1" y="5"/>
                      <a:pt x="0" y="3"/>
                    </a:cubicBezTo>
                    <a:cubicBezTo>
                      <a:pt x="0" y="2"/>
                      <a:pt x="1" y="0"/>
                      <a:pt x="1" y="0"/>
                    </a:cubicBezTo>
                    <a:cubicBezTo>
                      <a:pt x="1" y="0"/>
                      <a:pt x="2" y="1"/>
                      <a:pt x="3" y="2"/>
                    </a:cubicBezTo>
                    <a:close/>
                  </a:path>
                </a:pathLst>
              </a:custGeom>
              <a:solidFill>
                <a:srgbClr val="8371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4" name="Freeform 1242">
                <a:extLst>
                  <a:ext uri="{FF2B5EF4-FFF2-40B4-BE49-F238E27FC236}">
                    <a16:creationId xmlns:a16="http://schemas.microsoft.com/office/drawing/2014/main" id="{D2EEB23A-4C39-41A7-AA90-FB9E6978CD38}"/>
                  </a:ext>
                </a:extLst>
              </p:cNvPr>
              <p:cNvSpPr>
                <a:spLocks/>
              </p:cNvSpPr>
              <p:nvPr/>
            </p:nvSpPr>
            <p:spPr bwMode="auto">
              <a:xfrm>
                <a:off x="324" y="565"/>
                <a:ext cx="7" cy="12"/>
              </a:xfrm>
              <a:custGeom>
                <a:avLst/>
                <a:gdLst>
                  <a:gd name="T0" fmla="*/ 2 w 3"/>
                  <a:gd name="T1" fmla="*/ 2 h 5"/>
                  <a:gd name="T2" fmla="*/ 2 w 3"/>
                  <a:gd name="T3" fmla="*/ 5 h 5"/>
                  <a:gd name="T4" fmla="*/ 0 w 3"/>
                  <a:gd name="T5" fmla="*/ 3 h 5"/>
                  <a:gd name="T6" fmla="*/ 1 w 3"/>
                  <a:gd name="T7" fmla="*/ 0 h 5"/>
                  <a:gd name="T8" fmla="*/ 2 w 3"/>
                  <a:gd name="T9" fmla="*/ 2 h 5"/>
                </a:gdLst>
                <a:ahLst/>
                <a:cxnLst>
                  <a:cxn ang="0">
                    <a:pos x="T0" y="T1"/>
                  </a:cxn>
                  <a:cxn ang="0">
                    <a:pos x="T2" y="T3"/>
                  </a:cxn>
                  <a:cxn ang="0">
                    <a:pos x="T4" y="T5"/>
                  </a:cxn>
                  <a:cxn ang="0">
                    <a:pos x="T6" y="T7"/>
                  </a:cxn>
                  <a:cxn ang="0">
                    <a:pos x="T8" y="T9"/>
                  </a:cxn>
                </a:cxnLst>
                <a:rect l="0" t="0" r="r" b="b"/>
                <a:pathLst>
                  <a:path w="3" h="5">
                    <a:moveTo>
                      <a:pt x="2" y="2"/>
                    </a:moveTo>
                    <a:cubicBezTo>
                      <a:pt x="3" y="4"/>
                      <a:pt x="3" y="5"/>
                      <a:pt x="2" y="5"/>
                    </a:cubicBezTo>
                    <a:cubicBezTo>
                      <a:pt x="2" y="5"/>
                      <a:pt x="1" y="4"/>
                      <a:pt x="0" y="3"/>
                    </a:cubicBezTo>
                    <a:cubicBezTo>
                      <a:pt x="0" y="2"/>
                      <a:pt x="1" y="0"/>
                      <a:pt x="1" y="0"/>
                    </a:cubicBezTo>
                    <a:cubicBezTo>
                      <a:pt x="1" y="0"/>
                      <a:pt x="2" y="1"/>
                      <a:pt x="2" y="2"/>
                    </a:cubicBezTo>
                    <a:close/>
                  </a:path>
                </a:pathLst>
              </a:custGeom>
              <a:solidFill>
                <a:srgbClr val="9783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5" name="Freeform 1243">
                <a:extLst>
                  <a:ext uri="{FF2B5EF4-FFF2-40B4-BE49-F238E27FC236}">
                    <a16:creationId xmlns:a16="http://schemas.microsoft.com/office/drawing/2014/main" id="{1D4B1DB8-7000-429D-8622-6F49DE75FE3E}"/>
                  </a:ext>
                </a:extLst>
              </p:cNvPr>
              <p:cNvSpPr>
                <a:spLocks/>
              </p:cNvSpPr>
              <p:nvPr/>
            </p:nvSpPr>
            <p:spPr bwMode="auto">
              <a:xfrm>
                <a:off x="324" y="568"/>
                <a:ext cx="4" cy="7"/>
              </a:xfrm>
              <a:custGeom>
                <a:avLst/>
                <a:gdLst>
                  <a:gd name="T0" fmla="*/ 1 w 2"/>
                  <a:gd name="T1" fmla="*/ 0 h 3"/>
                  <a:gd name="T2" fmla="*/ 1 w 2"/>
                  <a:gd name="T3" fmla="*/ 2 h 3"/>
                  <a:gd name="T4" fmla="*/ 2 w 2"/>
                  <a:gd name="T5" fmla="*/ 3 h 3"/>
                  <a:gd name="T6" fmla="*/ 2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1" y="0"/>
                      <a:pt x="0" y="1"/>
                      <a:pt x="1" y="2"/>
                    </a:cubicBezTo>
                    <a:cubicBezTo>
                      <a:pt x="1" y="2"/>
                      <a:pt x="1" y="3"/>
                      <a:pt x="2" y="3"/>
                    </a:cubicBezTo>
                    <a:cubicBezTo>
                      <a:pt x="2" y="3"/>
                      <a:pt x="2" y="2"/>
                      <a:pt x="2" y="1"/>
                    </a:cubicBezTo>
                    <a:cubicBezTo>
                      <a:pt x="2" y="0"/>
                      <a:pt x="1" y="0"/>
                      <a:pt x="1" y="0"/>
                    </a:cubicBezTo>
                    <a:close/>
                  </a:path>
                </a:pathLst>
              </a:custGeom>
              <a:solidFill>
                <a:srgbClr val="AB9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6" name="Freeform 1244">
                <a:extLst>
                  <a:ext uri="{FF2B5EF4-FFF2-40B4-BE49-F238E27FC236}">
                    <a16:creationId xmlns:a16="http://schemas.microsoft.com/office/drawing/2014/main" id="{05B6E673-D923-4235-8B26-DD5B058861B2}"/>
                  </a:ext>
                </a:extLst>
              </p:cNvPr>
              <p:cNvSpPr>
                <a:spLocks/>
              </p:cNvSpPr>
              <p:nvPr/>
            </p:nvSpPr>
            <p:spPr bwMode="auto">
              <a:xfrm>
                <a:off x="245" y="288"/>
                <a:ext cx="29" cy="60"/>
              </a:xfrm>
              <a:custGeom>
                <a:avLst/>
                <a:gdLst>
                  <a:gd name="T0" fmla="*/ 10 w 12"/>
                  <a:gd name="T1" fmla="*/ 24 h 25"/>
                  <a:gd name="T2" fmla="*/ 11 w 12"/>
                  <a:gd name="T3" fmla="*/ 25 h 25"/>
                  <a:gd name="T4" fmla="*/ 11 w 12"/>
                  <a:gd name="T5" fmla="*/ 22 h 25"/>
                  <a:gd name="T6" fmla="*/ 6 w 12"/>
                  <a:gd name="T7" fmla="*/ 13 h 25"/>
                  <a:gd name="T8" fmla="*/ 1 w 12"/>
                  <a:gd name="T9" fmla="*/ 0 h 25"/>
                  <a:gd name="T10" fmla="*/ 0 w 12"/>
                  <a:gd name="T11" fmla="*/ 1 h 25"/>
                  <a:gd name="T12" fmla="*/ 1 w 12"/>
                  <a:gd name="T13" fmla="*/ 2 h 25"/>
                  <a:gd name="T14" fmla="*/ 10 w 12"/>
                  <a:gd name="T15" fmla="*/ 24 h 25"/>
                  <a:gd name="T16" fmla="*/ 10 w 12"/>
                  <a:gd name="T17" fmla="*/ 23 h 25"/>
                  <a:gd name="T18" fmla="*/ 10 w 12"/>
                  <a:gd name="T19"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5">
                    <a:moveTo>
                      <a:pt x="10" y="24"/>
                    </a:moveTo>
                    <a:cubicBezTo>
                      <a:pt x="11" y="25"/>
                      <a:pt x="10" y="25"/>
                      <a:pt x="11" y="25"/>
                    </a:cubicBezTo>
                    <a:cubicBezTo>
                      <a:pt x="12" y="24"/>
                      <a:pt x="12" y="23"/>
                      <a:pt x="11" y="22"/>
                    </a:cubicBezTo>
                    <a:cubicBezTo>
                      <a:pt x="11" y="21"/>
                      <a:pt x="7" y="14"/>
                      <a:pt x="6" y="13"/>
                    </a:cubicBezTo>
                    <a:cubicBezTo>
                      <a:pt x="5" y="10"/>
                      <a:pt x="2" y="2"/>
                      <a:pt x="1" y="0"/>
                    </a:cubicBezTo>
                    <a:cubicBezTo>
                      <a:pt x="0" y="0"/>
                      <a:pt x="0" y="0"/>
                      <a:pt x="0" y="1"/>
                    </a:cubicBezTo>
                    <a:cubicBezTo>
                      <a:pt x="0" y="1"/>
                      <a:pt x="0" y="1"/>
                      <a:pt x="1" y="2"/>
                    </a:cubicBezTo>
                    <a:cubicBezTo>
                      <a:pt x="1" y="4"/>
                      <a:pt x="7" y="19"/>
                      <a:pt x="10" y="24"/>
                    </a:cubicBezTo>
                    <a:cubicBezTo>
                      <a:pt x="10" y="23"/>
                      <a:pt x="10" y="23"/>
                      <a:pt x="10" y="23"/>
                    </a:cubicBezTo>
                    <a:cubicBezTo>
                      <a:pt x="10" y="24"/>
                      <a:pt x="10" y="24"/>
                      <a:pt x="10" y="24"/>
                    </a:cubicBezTo>
                    <a:close/>
                  </a:path>
                </a:pathLst>
              </a:custGeom>
              <a:solidFill>
                <a:srgbClr val="BCA7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7" name="Freeform 1245">
                <a:extLst>
                  <a:ext uri="{FF2B5EF4-FFF2-40B4-BE49-F238E27FC236}">
                    <a16:creationId xmlns:a16="http://schemas.microsoft.com/office/drawing/2014/main" id="{50995D3D-147E-40A5-8A8A-4D9F37725BFE}"/>
                  </a:ext>
                </a:extLst>
              </p:cNvPr>
              <p:cNvSpPr>
                <a:spLocks/>
              </p:cNvSpPr>
              <p:nvPr/>
            </p:nvSpPr>
            <p:spPr bwMode="auto">
              <a:xfrm>
                <a:off x="247" y="290"/>
                <a:ext cx="24" cy="53"/>
              </a:xfrm>
              <a:custGeom>
                <a:avLst/>
                <a:gdLst>
                  <a:gd name="T0" fmla="*/ 0 w 10"/>
                  <a:gd name="T1" fmla="*/ 0 h 22"/>
                  <a:gd name="T2" fmla="*/ 3 w 10"/>
                  <a:gd name="T3" fmla="*/ 8 h 22"/>
                  <a:gd name="T4" fmla="*/ 9 w 10"/>
                  <a:gd name="T5" fmla="*/ 21 h 22"/>
                  <a:gd name="T6" fmla="*/ 10 w 10"/>
                  <a:gd name="T7" fmla="*/ 20 h 22"/>
                  <a:gd name="T8" fmla="*/ 0 w 10"/>
                  <a:gd name="T9" fmla="*/ 0 h 22"/>
                </a:gdLst>
                <a:ahLst/>
                <a:cxnLst>
                  <a:cxn ang="0">
                    <a:pos x="T0" y="T1"/>
                  </a:cxn>
                  <a:cxn ang="0">
                    <a:pos x="T2" y="T3"/>
                  </a:cxn>
                  <a:cxn ang="0">
                    <a:pos x="T4" y="T5"/>
                  </a:cxn>
                  <a:cxn ang="0">
                    <a:pos x="T6" y="T7"/>
                  </a:cxn>
                  <a:cxn ang="0">
                    <a:pos x="T8" y="T9"/>
                  </a:cxn>
                </a:cxnLst>
                <a:rect l="0" t="0" r="r" b="b"/>
                <a:pathLst>
                  <a:path w="10" h="22">
                    <a:moveTo>
                      <a:pt x="0" y="0"/>
                    </a:moveTo>
                    <a:cubicBezTo>
                      <a:pt x="0" y="0"/>
                      <a:pt x="2" y="6"/>
                      <a:pt x="3" y="8"/>
                    </a:cubicBezTo>
                    <a:cubicBezTo>
                      <a:pt x="4" y="9"/>
                      <a:pt x="8" y="19"/>
                      <a:pt x="9" y="21"/>
                    </a:cubicBezTo>
                    <a:cubicBezTo>
                      <a:pt x="10" y="22"/>
                      <a:pt x="10" y="21"/>
                      <a:pt x="10" y="20"/>
                    </a:cubicBezTo>
                    <a:cubicBezTo>
                      <a:pt x="8" y="19"/>
                      <a:pt x="1" y="3"/>
                      <a:pt x="0" y="0"/>
                    </a:cubicBezTo>
                    <a:close/>
                  </a:path>
                </a:pathLst>
              </a:custGeom>
              <a:solidFill>
                <a:srgbClr val="AD97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8" name="Freeform 1246">
                <a:extLst>
                  <a:ext uri="{FF2B5EF4-FFF2-40B4-BE49-F238E27FC236}">
                    <a16:creationId xmlns:a16="http://schemas.microsoft.com/office/drawing/2014/main" id="{F0433518-E8A9-492D-8B2A-79FEECC58A53}"/>
                  </a:ext>
                </a:extLst>
              </p:cNvPr>
              <p:cNvSpPr>
                <a:spLocks/>
              </p:cNvSpPr>
              <p:nvPr/>
            </p:nvSpPr>
            <p:spPr bwMode="auto">
              <a:xfrm>
                <a:off x="245" y="290"/>
                <a:ext cx="26" cy="55"/>
              </a:xfrm>
              <a:custGeom>
                <a:avLst/>
                <a:gdLst>
                  <a:gd name="T0" fmla="*/ 0 w 11"/>
                  <a:gd name="T1" fmla="*/ 0 h 23"/>
                  <a:gd name="T2" fmla="*/ 0 w 11"/>
                  <a:gd name="T3" fmla="*/ 0 h 23"/>
                  <a:gd name="T4" fmla="*/ 1 w 11"/>
                  <a:gd name="T5" fmla="*/ 1 h 23"/>
                  <a:gd name="T6" fmla="*/ 10 w 11"/>
                  <a:gd name="T7" fmla="*/ 22 h 23"/>
                  <a:gd name="T8" fmla="*/ 11 w 11"/>
                  <a:gd name="T9" fmla="*/ 23 h 23"/>
                  <a:gd name="T10" fmla="*/ 0 w 11"/>
                  <a:gd name="T11" fmla="*/ 0 h 23"/>
                </a:gdLst>
                <a:ahLst/>
                <a:cxnLst>
                  <a:cxn ang="0">
                    <a:pos x="T0" y="T1"/>
                  </a:cxn>
                  <a:cxn ang="0">
                    <a:pos x="T2" y="T3"/>
                  </a:cxn>
                  <a:cxn ang="0">
                    <a:pos x="T4" y="T5"/>
                  </a:cxn>
                  <a:cxn ang="0">
                    <a:pos x="T6" y="T7"/>
                  </a:cxn>
                  <a:cxn ang="0">
                    <a:pos x="T8" y="T9"/>
                  </a:cxn>
                  <a:cxn ang="0">
                    <a:pos x="T10" y="T11"/>
                  </a:cxn>
                </a:cxnLst>
                <a:rect l="0" t="0" r="r" b="b"/>
                <a:pathLst>
                  <a:path w="11" h="23">
                    <a:moveTo>
                      <a:pt x="0" y="0"/>
                    </a:moveTo>
                    <a:cubicBezTo>
                      <a:pt x="0" y="0"/>
                      <a:pt x="0" y="0"/>
                      <a:pt x="0" y="0"/>
                    </a:cubicBezTo>
                    <a:cubicBezTo>
                      <a:pt x="0" y="0"/>
                      <a:pt x="0" y="1"/>
                      <a:pt x="1" y="1"/>
                    </a:cubicBezTo>
                    <a:cubicBezTo>
                      <a:pt x="3" y="6"/>
                      <a:pt x="10" y="22"/>
                      <a:pt x="10" y="22"/>
                    </a:cubicBezTo>
                    <a:cubicBezTo>
                      <a:pt x="11" y="23"/>
                      <a:pt x="11" y="23"/>
                      <a:pt x="11" y="23"/>
                    </a:cubicBezTo>
                    <a:cubicBezTo>
                      <a:pt x="9" y="19"/>
                      <a:pt x="0" y="0"/>
                      <a:pt x="0" y="0"/>
                    </a:cubicBezTo>
                    <a:close/>
                  </a:path>
                </a:pathLst>
              </a:custGeom>
              <a:solidFill>
                <a:srgbClr val="C1A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9" name="Freeform 1247">
                <a:extLst>
                  <a:ext uri="{FF2B5EF4-FFF2-40B4-BE49-F238E27FC236}">
                    <a16:creationId xmlns:a16="http://schemas.microsoft.com/office/drawing/2014/main" id="{4923D9E3-5205-46F6-A1E9-AF5FAEA11D9C}"/>
                  </a:ext>
                </a:extLst>
              </p:cNvPr>
              <p:cNvSpPr>
                <a:spLocks/>
              </p:cNvSpPr>
              <p:nvPr/>
            </p:nvSpPr>
            <p:spPr bwMode="auto">
              <a:xfrm>
                <a:off x="259" y="281"/>
                <a:ext cx="12" cy="64"/>
              </a:xfrm>
              <a:custGeom>
                <a:avLst/>
                <a:gdLst>
                  <a:gd name="T0" fmla="*/ 4 w 5"/>
                  <a:gd name="T1" fmla="*/ 26 h 27"/>
                  <a:gd name="T2" fmla="*/ 5 w 5"/>
                  <a:gd name="T3" fmla="*/ 27 h 27"/>
                  <a:gd name="T4" fmla="*/ 5 w 5"/>
                  <a:gd name="T5" fmla="*/ 24 h 27"/>
                  <a:gd name="T6" fmla="*/ 3 w 5"/>
                  <a:gd name="T7" fmla="*/ 14 h 27"/>
                  <a:gd name="T8" fmla="*/ 1 w 5"/>
                  <a:gd name="T9" fmla="*/ 1 h 27"/>
                  <a:gd name="T10" fmla="*/ 0 w 5"/>
                  <a:gd name="T11" fmla="*/ 1 h 27"/>
                  <a:gd name="T12" fmla="*/ 0 w 5"/>
                  <a:gd name="T13" fmla="*/ 2 h 27"/>
                  <a:gd name="T14" fmla="*/ 4 w 5"/>
                  <a:gd name="T15" fmla="*/ 26 h 27"/>
                  <a:gd name="T16" fmla="*/ 4 w 5"/>
                  <a:gd name="T17" fmla="*/ 25 h 27"/>
                  <a:gd name="T18" fmla="*/ 4 w 5"/>
                  <a:gd name="T19"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27">
                    <a:moveTo>
                      <a:pt x="4" y="26"/>
                    </a:moveTo>
                    <a:cubicBezTo>
                      <a:pt x="4" y="27"/>
                      <a:pt x="4" y="27"/>
                      <a:pt x="5" y="27"/>
                    </a:cubicBezTo>
                    <a:cubicBezTo>
                      <a:pt x="5" y="26"/>
                      <a:pt x="5" y="25"/>
                      <a:pt x="5" y="24"/>
                    </a:cubicBezTo>
                    <a:cubicBezTo>
                      <a:pt x="5" y="23"/>
                      <a:pt x="3" y="15"/>
                      <a:pt x="3" y="14"/>
                    </a:cubicBezTo>
                    <a:cubicBezTo>
                      <a:pt x="2" y="11"/>
                      <a:pt x="2" y="3"/>
                      <a:pt x="1" y="1"/>
                    </a:cubicBezTo>
                    <a:cubicBezTo>
                      <a:pt x="1" y="0"/>
                      <a:pt x="0" y="1"/>
                      <a:pt x="0" y="1"/>
                    </a:cubicBezTo>
                    <a:cubicBezTo>
                      <a:pt x="0" y="1"/>
                      <a:pt x="0" y="2"/>
                      <a:pt x="0" y="2"/>
                    </a:cubicBezTo>
                    <a:cubicBezTo>
                      <a:pt x="1" y="5"/>
                      <a:pt x="2" y="21"/>
                      <a:pt x="4" y="26"/>
                    </a:cubicBezTo>
                    <a:cubicBezTo>
                      <a:pt x="4" y="25"/>
                      <a:pt x="4" y="25"/>
                      <a:pt x="4" y="25"/>
                    </a:cubicBezTo>
                    <a:cubicBezTo>
                      <a:pt x="4" y="26"/>
                      <a:pt x="4" y="26"/>
                      <a:pt x="4" y="26"/>
                    </a:cubicBezTo>
                    <a:close/>
                  </a:path>
                </a:pathLst>
              </a:custGeom>
              <a:solidFill>
                <a:srgbClr val="BCA7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0" name="Freeform 1248">
                <a:extLst>
                  <a:ext uri="{FF2B5EF4-FFF2-40B4-BE49-F238E27FC236}">
                    <a16:creationId xmlns:a16="http://schemas.microsoft.com/office/drawing/2014/main" id="{8B2ABCE1-DE79-43EE-BA8F-529E2B4EB911}"/>
                  </a:ext>
                </a:extLst>
              </p:cNvPr>
              <p:cNvSpPr>
                <a:spLocks/>
              </p:cNvSpPr>
              <p:nvPr/>
            </p:nvSpPr>
            <p:spPr bwMode="auto">
              <a:xfrm>
                <a:off x="262" y="283"/>
                <a:ext cx="9" cy="57"/>
              </a:xfrm>
              <a:custGeom>
                <a:avLst/>
                <a:gdLst>
                  <a:gd name="T0" fmla="*/ 0 w 4"/>
                  <a:gd name="T1" fmla="*/ 0 h 24"/>
                  <a:gd name="T2" fmla="*/ 0 w 4"/>
                  <a:gd name="T3" fmla="*/ 2 h 24"/>
                  <a:gd name="T4" fmla="*/ 1 w 4"/>
                  <a:gd name="T5" fmla="*/ 8 h 24"/>
                  <a:gd name="T6" fmla="*/ 3 w 4"/>
                  <a:gd name="T7" fmla="*/ 23 h 24"/>
                  <a:gd name="T8" fmla="*/ 4 w 4"/>
                  <a:gd name="T9" fmla="*/ 23 h 24"/>
                  <a:gd name="T10" fmla="*/ 0 w 4"/>
                  <a:gd name="T11" fmla="*/ 0 h 24"/>
                </a:gdLst>
                <a:ahLst/>
                <a:cxnLst>
                  <a:cxn ang="0">
                    <a:pos x="T0" y="T1"/>
                  </a:cxn>
                  <a:cxn ang="0">
                    <a:pos x="T2" y="T3"/>
                  </a:cxn>
                  <a:cxn ang="0">
                    <a:pos x="T4" y="T5"/>
                  </a:cxn>
                  <a:cxn ang="0">
                    <a:pos x="T6" y="T7"/>
                  </a:cxn>
                  <a:cxn ang="0">
                    <a:pos x="T8" y="T9"/>
                  </a:cxn>
                  <a:cxn ang="0">
                    <a:pos x="T10" y="T11"/>
                  </a:cxn>
                </a:cxnLst>
                <a:rect l="0" t="0" r="r" b="b"/>
                <a:pathLst>
                  <a:path w="4" h="24">
                    <a:moveTo>
                      <a:pt x="0" y="0"/>
                    </a:moveTo>
                    <a:cubicBezTo>
                      <a:pt x="0" y="0"/>
                      <a:pt x="0" y="1"/>
                      <a:pt x="0" y="2"/>
                    </a:cubicBezTo>
                    <a:cubicBezTo>
                      <a:pt x="0" y="4"/>
                      <a:pt x="1" y="7"/>
                      <a:pt x="1" y="8"/>
                    </a:cubicBezTo>
                    <a:cubicBezTo>
                      <a:pt x="1" y="10"/>
                      <a:pt x="2" y="21"/>
                      <a:pt x="3" y="23"/>
                    </a:cubicBezTo>
                    <a:cubicBezTo>
                      <a:pt x="4" y="24"/>
                      <a:pt x="4" y="23"/>
                      <a:pt x="4" y="23"/>
                    </a:cubicBezTo>
                    <a:cubicBezTo>
                      <a:pt x="3" y="21"/>
                      <a:pt x="0" y="3"/>
                      <a:pt x="0" y="0"/>
                    </a:cubicBezTo>
                    <a:close/>
                  </a:path>
                </a:pathLst>
              </a:custGeom>
              <a:solidFill>
                <a:srgbClr val="AD97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1" name="Freeform 1249">
                <a:extLst>
                  <a:ext uri="{FF2B5EF4-FFF2-40B4-BE49-F238E27FC236}">
                    <a16:creationId xmlns:a16="http://schemas.microsoft.com/office/drawing/2014/main" id="{7A574928-3643-48F2-A048-7EBEF1E6ACA7}"/>
                  </a:ext>
                </a:extLst>
              </p:cNvPr>
              <p:cNvSpPr>
                <a:spLocks/>
              </p:cNvSpPr>
              <p:nvPr/>
            </p:nvSpPr>
            <p:spPr bwMode="auto">
              <a:xfrm>
                <a:off x="259" y="283"/>
                <a:ext cx="12" cy="60"/>
              </a:xfrm>
              <a:custGeom>
                <a:avLst/>
                <a:gdLst>
                  <a:gd name="T0" fmla="*/ 1 w 5"/>
                  <a:gd name="T1" fmla="*/ 0 h 25"/>
                  <a:gd name="T2" fmla="*/ 0 w 5"/>
                  <a:gd name="T3" fmla="*/ 0 h 25"/>
                  <a:gd name="T4" fmla="*/ 1 w 5"/>
                  <a:gd name="T5" fmla="*/ 1 h 25"/>
                  <a:gd name="T6" fmla="*/ 4 w 5"/>
                  <a:gd name="T7" fmla="*/ 24 h 25"/>
                  <a:gd name="T8" fmla="*/ 5 w 5"/>
                  <a:gd name="T9" fmla="*/ 25 h 25"/>
                  <a:gd name="T10" fmla="*/ 1 w 5"/>
                  <a:gd name="T11" fmla="*/ 0 h 25"/>
                </a:gdLst>
                <a:ahLst/>
                <a:cxnLst>
                  <a:cxn ang="0">
                    <a:pos x="T0" y="T1"/>
                  </a:cxn>
                  <a:cxn ang="0">
                    <a:pos x="T2" y="T3"/>
                  </a:cxn>
                  <a:cxn ang="0">
                    <a:pos x="T4" y="T5"/>
                  </a:cxn>
                  <a:cxn ang="0">
                    <a:pos x="T6" y="T7"/>
                  </a:cxn>
                  <a:cxn ang="0">
                    <a:pos x="T8" y="T9"/>
                  </a:cxn>
                  <a:cxn ang="0">
                    <a:pos x="T10" y="T11"/>
                  </a:cxn>
                </a:cxnLst>
                <a:rect l="0" t="0" r="r" b="b"/>
                <a:pathLst>
                  <a:path w="5" h="25">
                    <a:moveTo>
                      <a:pt x="1" y="0"/>
                    </a:moveTo>
                    <a:cubicBezTo>
                      <a:pt x="0" y="0"/>
                      <a:pt x="0" y="0"/>
                      <a:pt x="0" y="0"/>
                    </a:cubicBezTo>
                    <a:cubicBezTo>
                      <a:pt x="0" y="0"/>
                      <a:pt x="0" y="1"/>
                      <a:pt x="1" y="1"/>
                    </a:cubicBezTo>
                    <a:cubicBezTo>
                      <a:pt x="1" y="6"/>
                      <a:pt x="4" y="24"/>
                      <a:pt x="4" y="24"/>
                    </a:cubicBezTo>
                    <a:cubicBezTo>
                      <a:pt x="5" y="25"/>
                      <a:pt x="5" y="25"/>
                      <a:pt x="5" y="25"/>
                    </a:cubicBezTo>
                    <a:cubicBezTo>
                      <a:pt x="3" y="21"/>
                      <a:pt x="1" y="0"/>
                      <a:pt x="1" y="0"/>
                    </a:cubicBezTo>
                    <a:close/>
                  </a:path>
                </a:pathLst>
              </a:custGeom>
              <a:solidFill>
                <a:srgbClr val="C1A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2" name="Freeform 1250">
                <a:extLst>
                  <a:ext uri="{FF2B5EF4-FFF2-40B4-BE49-F238E27FC236}">
                    <a16:creationId xmlns:a16="http://schemas.microsoft.com/office/drawing/2014/main" id="{3B3CB048-799C-46A1-8F00-D111ED6D22CF}"/>
                  </a:ext>
                </a:extLst>
              </p:cNvPr>
              <p:cNvSpPr>
                <a:spLocks/>
              </p:cNvSpPr>
              <p:nvPr/>
            </p:nvSpPr>
            <p:spPr bwMode="auto">
              <a:xfrm>
                <a:off x="524" y="534"/>
                <a:ext cx="66" cy="225"/>
              </a:xfrm>
              <a:custGeom>
                <a:avLst/>
                <a:gdLst>
                  <a:gd name="T0" fmla="*/ 2 w 28"/>
                  <a:gd name="T1" fmla="*/ 16 h 94"/>
                  <a:gd name="T2" fmla="*/ 12 w 28"/>
                  <a:gd name="T3" fmla="*/ 61 h 94"/>
                  <a:gd name="T4" fmla="*/ 21 w 28"/>
                  <a:gd name="T5" fmla="*/ 81 h 94"/>
                  <a:gd name="T6" fmla="*/ 28 w 28"/>
                  <a:gd name="T7" fmla="*/ 94 h 94"/>
                  <a:gd name="T8" fmla="*/ 23 w 28"/>
                  <a:gd name="T9" fmla="*/ 80 h 94"/>
                  <a:gd name="T10" fmla="*/ 12 w 28"/>
                  <a:gd name="T11" fmla="*/ 12 h 94"/>
                  <a:gd name="T12" fmla="*/ 10 w 28"/>
                  <a:gd name="T13" fmla="*/ 0 h 94"/>
                  <a:gd name="T14" fmla="*/ 3 w 28"/>
                  <a:gd name="T15" fmla="*/ 9 h 94"/>
                  <a:gd name="T16" fmla="*/ 2 w 28"/>
                  <a:gd name="T17" fmla="*/ 1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94">
                    <a:moveTo>
                      <a:pt x="2" y="16"/>
                    </a:moveTo>
                    <a:cubicBezTo>
                      <a:pt x="0" y="31"/>
                      <a:pt x="6" y="47"/>
                      <a:pt x="12" y="61"/>
                    </a:cubicBezTo>
                    <a:cubicBezTo>
                      <a:pt x="15" y="68"/>
                      <a:pt x="17" y="75"/>
                      <a:pt x="21" y="81"/>
                    </a:cubicBezTo>
                    <a:cubicBezTo>
                      <a:pt x="23" y="85"/>
                      <a:pt x="25" y="89"/>
                      <a:pt x="28" y="94"/>
                    </a:cubicBezTo>
                    <a:cubicBezTo>
                      <a:pt x="27" y="89"/>
                      <a:pt x="25" y="84"/>
                      <a:pt x="23" y="80"/>
                    </a:cubicBezTo>
                    <a:cubicBezTo>
                      <a:pt x="16" y="58"/>
                      <a:pt x="18" y="34"/>
                      <a:pt x="12" y="12"/>
                    </a:cubicBezTo>
                    <a:cubicBezTo>
                      <a:pt x="11" y="10"/>
                      <a:pt x="12" y="2"/>
                      <a:pt x="10" y="0"/>
                    </a:cubicBezTo>
                    <a:cubicBezTo>
                      <a:pt x="6" y="0"/>
                      <a:pt x="4" y="7"/>
                      <a:pt x="3" y="9"/>
                    </a:cubicBezTo>
                    <a:cubicBezTo>
                      <a:pt x="2" y="11"/>
                      <a:pt x="2" y="13"/>
                      <a:pt x="2" y="16"/>
                    </a:cubicBezTo>
                  </a:path>
                </a:pathLst>
              </a:custGeom>
              <a:solidFill>
                <a:srgbClr val="8FA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3" name="Freeform 1251">
                <a:extLst>
                  <a:ext uri="{FF2B5EF4-FFF2-40B4-BE49-F238E27FC236}">
                    <a16:creationId xmlns:a16="http://schemas.microsoft.com/office/drawing/2014/main" id="{2187D243-E38C-4095-B807-EA1C4CF0BFCE}"/>
                  </a:ext>
                </a:extLst>
              </p:cNvPr>
              <p:cNvSpPr>
                <a:spLocks/>
              </p:cNvSpPr>
              <p:nvPr/>
            </p:nvSpPr>
            <p:spPr bwMode="auto">
              <a:xfrm>
                <a:off x="524" y="536"/>
                <a:ext cx="26" cy="139"/>
              </a:xfrm>
              <a:custGeom>
                <a:avLst/>
                <a:gdLst>
                  <a:gd name="T0" fmla="*/ 5 w 11"/>
                  <a:gd name="T1" fmla="*/ 21 h 58"/>
                  <a:gd name="T2" fmla="*/ 9 w 11"/>
                  <a:gd name="T3" fmla="*/ 0 h 58"/>
                  <a:gd name="T4" fmla="*/ 3 w 11"/>
                  <a:gd name="T5" fmla="*/ 8 h 58"/>
                  <a:gd name="T6" fmla="*/ 2 w 11"/>
                  <a:gd name="T7" fmla="*/ 15 h 58"/>
                  <a:gd name="T8" fmla="*/ 11 w 11"/>
                  <a:gd name="T9" fmla="*/ 58 h 58"/>
                  <a:gd name="T10" fmla="*/ 9 w 11"/>
                  <a:gd name="T11" fmla="*/ 47 h 58"/>
                  <a:gd name="T12" fmla="*/ 5 w 11"/>
                  <a:gd name="T13" fmla="*/ 21 h 58"/>
                </a:gdLst>
                <a:ahLst/>
                <a:cxnLst>
                  <a:cxn ang="0">
                    <a:pos x="T0" y="T1"/>
                  </a:cxn>
                  <a:cxn ang="0">
                    <a:pos x="T2" y="T3"/>
                  </a:cxn>
                  <a:cxn ang="0">
                    <a:pos x="T4" y="T5"/>
                  </a:cxn>
                  <a:cxn ang="0">
                    <a:pos x="T6" y="T7"/>
                  </a:cxn>
                  <a:cxn ang="0">
                    <a:pos x="T8" y="T9"/>
                  </a:cxn>
                  <a:cxn ang="0">
                    <a:pos x="T10" y="T11"/>
                  </a:cxn>
                  <a:cxn ang="0">
                    <a:pos x="T12" y="T13"/>
                  </a:cxn>
                </a:cxnLst>
                <a:rect l="0" t="0" r="r" b="b"/>
                <a:pathLst>
                  <a:path w="11" h="58">
                    <a:moveTo>
                      <a:pt x="5" y="21"/>
                    </a:moveTo>
                    <a:cubicBezTo>
                      <a:pt x="5" y="13"/>
                      <a:pt x="6" y="8"/>
                      <a:pt x="9" y="0"/>
                    </a:cubicBezTo>
                    <a:cubicBezTo>
                      <a:pt x="7" y="1"/>
                      <a:pt x="4" y="6"/>
                      <a:pt x="3" y="8"/>
                    </a:cubicBezTo>
                    <a:cubicBezTo>
                      <a:pt x="2" y="10"/>
                      <a:pt x="2" y="12"/>
                      <a:pt x="2" y="15"/>
                    </a:cubicBezTo>
                    <a:cubicBezTo>
                      <a:pt x="0" y="29"/>
                      <a:pt x="6" y="45"/>
                      <a:pt x="11" y="58"/>
                    </a:cubicBezTo>
                    <a:cubicBezTo>
                      <a:pt x="10" y="54"/>
                      <a:pt x="9" y="50"/>
                      <a:pt x="9" y="47"/>
                    </a:cubicBezTo>
                    <a:cubicBezTo>
                      <a:pt x="7" y="41"/>
                      <a:pt x="6" y="27"/>
                      <a:pt x="5" y="21"/>
                    </a:cubicBezTo>
                  </a:path>
                </a:pathLst>
              </a:custGeom>
              <a:solidFill>
                <a:srgbClr val="9CB5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4" name="Freeform 1252">
                <a:extLst>
                  <a:ext uri="{FF2B5EF4-FFF2-40B4-BE49-F238E27FC236}">
                    <a16:creationId xmlns:a16="http://schemas.microsoft.com/office/drawing/2014/main" id="{62640F91-4CFC-4B26-B919-0D774A8187BA}"/>
                  </a:ext>
                </a:extLst>
              </p:cNvPr>
              <p:cNvSpPr>
                <a:spLocks/>
              </p:cNvSpPr>
              <p:nvPr/>
            </p:nvSpPr>
            <p:spPr bwMode="auto">
              <a:xfrm>
                <a:off x="538" y="534"/>
                <a:ext cx="50" cy="222"/>
              </a:xfrm>
              <a:custGeom>
                <a:avLst/>
                <a:gdLst>
                  <a:gd name="T0" fmla="*/ 4 w 21"/>
                  <a:gd name="T1" fmla="*/ 0 h 93"/>
                  <a:gd name="T2" fmla="*/ 3 w 21"/>
                  <a:gd name="T3" fmla="*/ 0 h 93"/>
                  <a:gd name="T4" fmla="*/ 2 w 21"/>
                  <a:gd name="T5" fmla="*/ 5 h 93"/>
                  <a:gd name="T6" fmla="*/ 12 w 21"/>
                  <a:gd name="T7" fmla="*/ 71 h 93"/>
                  <a:gd name="T8" fmla="*/ 21 w 21"/>
                  <a:gd name="T9" fmla="*/ 93 h 93"/>
                  <a:gd name="T10" fmla="*/ 17 w 21"/>
                  <a:gd name="T11" fmla="*/ 80 h 93"/>
                  <a:gd name="T12" fmla="*/ 11 w 21"/>
                  <a:gd name="T13" fmla="*/ 22 h 93"/>
                  <a:gd name="T14" fmla="*/ 4 w 21"/>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93">
                    <a:moveTo>
                      <a:pt x="4" y="0"/>
                    </a:moveTo>
                    <a:cubicBezTo>
                      <a:pt x="3" y="0"/>
                      <a:pt x="3" y="0"/>
                      <a:pt x="3" y="0"/>
                    </a:cubicBezTo>
                    <a:cubicBezTo>
                      <a:pt x="2" y="1"/>
                      <a:pt x="2" y="3"/>
                      <a:pt x="2" y="5"/>
                    </a:cubicBezTo>
                    <a:cubicBezTo>
                      <a:pt x="0" y="24"/>
                      <a:pt x="5" y="53"/>
                      <a:pt x="12" y="71"/>
                    </a:cubicBezTo>
                    <a:cubicBezTo>
                      <a:pt x="14" y="75"/>
                      <a:pt x="19" y="88"/>
                      <a:pt x="21" y="93"/>
                    </a:cubicBezTo>
                    <a:cubicBezTo>
                      <a:pt x="21" y="92"/>
                      <a:pt x="18" y="80"/>
                      <a:pt x="17" y="80"/>
                    </a:cubicBezTo>
                    <a:cubicBezTo>
                      <a:pt x="10" y="58"/>
                      <a:pt x="19" y="51"/>
                      <a:pt x="11" y="22"/>
                    </a:cubicBezTo>
                    <a:cubicBezTo>
                      <a:pt x="11" y="19"/>
                      <a:pt x="6" y="2"/>
                      <a:pt x="4" y="0"/>
                    </a:cubicBezTo>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5" name="Freeform 1253">
                <a:extLst>
                  <a:ext uri="{FF2B5EF4-FFF2-40B4-BE49-F238E27FC236}">
                    <a16:creationId xmlns:a16="http://schemas.microsoft.com/office/drawing/2014/main" id="{663B4CAD-67C4-4098-8A9E-335A4ED58B4F}"/>
                  </a:ext>
                </a:extLst>
              </p:cNvPr>
              <p:cNvSpPr>
                <a:spLocks/>
              </p:cNvSpPr>
              <p:nvPr/>
            </p:nvSpPr>
            <p:spPr bwMode="auto">
              <a:xfrm>
                <a:off x="571" y="716"/>
                <a:ext cx="17" cy="40"/>
              </a:xfrm>
              <a:custGeom>
                <a:avLst/>
                <a:gdLst>
                  <a:gd name="T0" fmla="*/ 7 w 7"/>
                  <a:gd name="T1" fmla="*/ 17 h 17"/>
                  <a:gd name="T2" fmla="*/ 7 w 7"/>
                  <a:gd name="T3" fmla="*/ 16 h 17"/>
                  <a:gd name="T4" fmla="*/ 1 w 7"/>
                  <a:gd name="T5" fmla="*/ 3 h 17"/>
                  <a:gd name="T6" fmla="*/ 0 w 7"/>
                  <a:gd name="T7" fmla="*/ 0 h 17"/>
                  <a:gd name="T8" fmla="*/ 7 w 7"/>
                  <a:gd name="T9" fmla="*/ 17 h 17"/>
                </a:gdLst>
                <a:ahLst/>
                <a:cxnLst>
                  <a:cxn ang="0">
                    <a:pos x="T0" y="T1"/>
                  </a:cxn>
                  <a:cxn ang="0">
                    <a:pos x="T2" y="T3"/>
                  </a:cxn>
                  <a:cxn ang="0">
                    <a:pos x="T4" y="T5"/>
                  </a:cxn>
                  <a:cxn ang="0">
                    <a:pos x="T6" y="T7"/>
                  </a:cxn>
                  <a:cxn ang="0">
                    <a:pos x="T8" y="T9"/>
                  </a:cxn>
                </a:cxnLst>
                <a:rect l="0" t="0" r="r" b="b"/>
                <a:pathLst>
                  <a:path w="7" h="17">
                    <a:moveTo>
                      <a:pt x="7" y="17"/>
                    </a:moveTo>
                    <a:cubicBezTo>
                      <a:pt x="7" y="16"/>
                      <a:pt x="7" y="16"/>
                      <a:pt x="7" y="16"/>
                    </a:cubicBezTo>
                    <a:cubicBezTo>
                      <a:pt x="5" y="12"/>
                      <a:pt x="3" y="7"/>
                      <a:pt x="1" y="3"/>
                    </a:cubicBezTo>
                    <a:cubicBezTo>
                      <a:pt x="1" y="2"/>
                      <a:pt x="0" y="1"/>
                      <a:pt x="0" y="0"/>
                    </a:cubicBezTo>
                    <a:cubicBezTo>
                      <a:pt x="2" y="5"/>
                      <a:pt x="4" y="11"/>
                      <a:pt x="7" y="17"/>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6" name="Freeform 1254">
                <a:extLst>
                  <a:ext uri="{FF2B5EF4-FFF2-40B4-BE49-F238E27FC236}">
                    <a16:creationId xmlns:a16="http://schemas.microsoft.com/office/drawing/2014/main" id="{10FFA532-3601-4608-B5F1-86B5CE2C51FB}"/>
                  </a:ext>
                </a:extLst>
              </p:cNvPr>
              <p:cNvSpPr>
                <a:spLocks/>
              </p:cNvSpPr>
              <p:nvPr/>
            </p:nvSpPr>
            <p:spPr bwMode="auto">
              <a:xfrm>
                <a:off x="540" y="534"/>
                <a:ext cx="22" cy="155"/>
              </a:xfrm>
              <a:custGeom>
                <a:avLst/>
                <a:gdLst>
                  <a:gd name="T0" fmla="*/ 2 w 9"/>
                  <a:gd name="T1" fmla="*/ 0 h 65"/>
                  <a:gd name="T2" fmla="*/ 9 w 9"/>
                  <a:gd name="T3" fmla="*/ 65 h 65"/>
                  <a:gd name="T4" fmla="*/ 8 w 9"/>
                  <a:gd name="T5" fmla="*/ 60 h 65"/>
                  <a:gd name="T6" fmla="*/ 2 w 9"/>
                  <a:gd name="T7" fmla="*/ 0 h 65"/>
                </a:gdLst>
                <a:ahLst/>
                <a:cxnLst>
                  <a:cxn ang="0">
                    <a:pos x="T0" y="T1"/>
                  </a:cxn>
                  <a:cxn ang="0">
                    <a:pos x="T2" y="T3"/>
                  </a:cxn>
                  <a:cxn ang="0">
                    <a:pos x="T4" y="T5"/>
                  </a:cxn>
                  <a:cxn ang="0">
                    <a:pos x="T6" y="T7"/>
                  </a:cxn>
                </a:cxnLst>
                <a:rect l="0" t="0" r="r" b="b"/>
                <a:pathLst>
                  <a:path w="9" h="65">
                    <a:moveTo>
                      <a:pt x="2" y="0"/>
                    </a:moveTo>
                    <a:cubicBezTo>
                      <a:pt x="0" y="20"/>
                      <a:pt x="3" y="46"/>
                      <a:pt x="9" y="65"/>
                    </a:cubicBezTo>
                    <a:cubicBezTo>
                      <a:pt x="9" y="63"/>
                      <a:pt x="8" y="61"/>
                      <a:pt x="8" y="60"/>
                    </a:cubicBezTo>
                    <a:cubicBezTo>
                      <a:pt x="4" y="42"/>
                      <a:pt x="2" y="18"/>
                      <a:pt x="2" y="0"/>
                    </a:cubicBezTo>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7" name="Freeform 1255">
                <a:extLst>
                  <a:ext uri="{FF2B5EF4-FFF2-40B4-BE49-F238E27FC236}">
                    <a16:creationId xmlns:a16="http://schemas.microsoft.com/office/drawing/2014/main" id="{45E799D8-2A3B-4A6A-97C5-C29C1B902F32}"/>
                  </a:ext>
                </a:extLst>
              </p:cNvPr>
              <p:cNvSpPr>
                <a:spLocks/>
              </p:cNvSpPr>
              <p:nvPr/>
            </p:nvSpPr>
            <p:spPr bwMode="auto">
              <a:xfrm>
                <a:off x="562" y="689"/>
                <a:ext cx="9" cy="27"/>
              </a:xfrm>
              <a:custGeom>
                <a:avLst/>
                <a:gdLst>
                  <a:gd name="T0" fmla="*/ 1 w 4"/>
                  <a:gd name="T1" fmla="*/ 3 h 11"/>
                  <a:gd name="T2" fmla="*/ 4 w 4"/>
                  <a:gd name="T3" fmla="*/ 11 h 11"/>
                  <a:gd name="T4" fmla="*/ 0 w 4"/>
                  <a:gd name="T5" fmla="*/ 0 h 11"/>
                  <a:gd name="T6" fmla="*/ 1 w 4"/>
                  <a:gd name="T7" fmla="*/ 3 h 11"/>
                </a:gdLst>
                <a:ahLst/>
                <a:cxnLst>
                  <a:cxn ang="0">
                    <a:pos x="T0" y="T1"/>
                  </a:cxn>
                  <a:cxn ang="0">
                    <a:pos x="T2" y="T3"/>
                  </a:cxn>
                  <a:cxn ang="0">
                    <a:pos x="T4" y="T5"/>
                  </a:cxn>
                  <a:cxn ang="0">
                    <a:pos x="T6" y="T7"/>
                  </a:cxn>
                </a:cxnLst>
                <a:rect l="0" t="0" r="r" b="b"/>
                <a:pathLst>
                  <a:path w="4" h="11">
                    <a:moveTo>
                      <a:pt x="1" y="3"/>
                    </a:moveTo>
                    <a:cubicBezTo>
                      <a:pt x="2" y="6"/>
                      <a:pt x="3" y="8"/>
                      <a:pt x="4" y="11"/>
                    </a:cubicBezTo>
                    <a:cubicBezTo>
                      <a:pt x="2" y="7"/>
                      <a:pt x="1" y="3"/>
                      <a:pt x="0" y="0"/>
                    </a:cubicBezTo>
                    <a:cubicBezTo>
                      <a:pt x="0" y="1"/>
                      <a:pt x="1" y="2"/>
                      <a:pt x="1" y="3"/>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8" name="Freeform 1256">
                <a:extLst>
                  <a:ext uri="{FF2B5EF4-FFF2-40B4-BE49-F238E27FC236}">
                    <a16:creationId xmlns:a16="http://schemas.microsoft.com/office/drawing/2014/main" id="{0913E660-4D33-4566-85AA-847CEE3B4B18}"/>
                  </a:ext>
                </a:extLst>
              </p:cNvPr>
              <p:cNvSpPr>
                <a:spLocks/>
              </p:cNvSpPr>
              <p:nvPr/>
            </p:nvSpPr>
            <p:spPr bwMode="auto">
              <a:xfrm>
                <a:off x="545" y="544"/>
                <a:ext cx="36" cy="186"/>
              </a:xfrm>
              <a:custGeom>
                <a:avLst/>
                <a:gdLst>
                  <a:gd name="T0" fmla="*/ 9 w 15"/>
                  <a:gd name="T1" fmla="*/ 60 h 78"/>
                  <a:gd name="T2" fmla="*/ 15 w 15"/>
                  <a:gd name="T3" fmla="*/ 78 h 78"/>
                  <a:gd name="T4" fmla="*/ 12 w 15"/>
                  <a:gd name="T5" fmla="*/ 55 h 78"/>
                  <a:gd name="T6" fmla="*/ 11 w 15"/>
                  <a:gd name="T7" fmla="*/ 49 h 78"/>
                  <a:gd name="T8" fmla="*/ 10 w 15"/>
                  <a:gd name="T9" fmla="*/ 30 h 78"/>
                  <a:gd name="T10" fmla="*/ 0 w 15"/>
                  <a:gd name="T11" fmla="*/ 0 h 78"/>
                  <a:gd name="T12" fmla="*/ 1 w 15"/>
                  <a:gd name="T13" fmla="*/ 21 h 78"/>
                  <a:gd name="T14" fmla="*/ 3 w 15"/>
                  <a:gd name="T15" fmla="*/ 35 h 78"/>
                  <a:gd name="T16" fmla="*/ 9 w 15"/>
                  <a:gd name="T17" fmla="*/ 6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8">
                    <a:moveTo>
                      <a:pt x="9" y="60"/>
                    </a:moveTo>
                    <a:cubicBezTo>
                      <a:pt x="9" y="62"/>
                      <a:pt x="14" y="76"/>
                      <a:pt x="15" y="78"/>
                    </a:cubicBezTo>
                    <a:cubicBezTo>
                      <a:pt x="15" y="75"/>
                      <a:pt x="12" y="57"/>
                      <a:pt x="12" y="55"/>
                    </a:cubicBezTo>
                    <a:cubicBezTo>
                      <a:pt x="12" y="53"/>
                      <a:pt x="11" y="51"/>
                      <a:pt x="11" y="49"/>
                    </a:cubicBezTo>
                    <a:cubicBezTo>
                      <a:pt x="10" y="43"/>
                      <a:pt x="11" y="36"/>
                      <a:pt x="10" y="30"/>
                    </a:cubicBezTo>
                    <a:cubicBezTo>
                      <a:pt x="8" y="24"/>
                      <a:pt x="3" y="6"/>
                      <a:pt x="0" y="0"/>
                    </a:cubicBezTo>
                    <a:cubicBezTo>
                      <a:pt x="0" y="5"/>
                      <a:pt x="1" y="16"/>
                      <a:pt x="1" y="21"/>
                    </a:cubicBezTo>
                    <a:cubicBezTo>
                      <a:pt x="1" y="23"/>
                      <a:pt x="3" y="33"/>
                      <a:pt x="3" y="35"/>
                    </a:cubicBezTo>
                    <a:cubicBezTo>
                      <a:pt x="3" y="41"/>
                      <a:pt x="8" y="58"/>
                      <a:pt x="9" y="60"/>
                    </a:cubicBezTo>
                  </a:path>
                </a:pathLst>
              </a:custGeom>
              <a:solidFill>
                <a:srgbClr val="6C8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9" name="Freeform 1257">
                <a:extLst>
                  <a:ext uri="{FF2B5EF4-FFF2-40B4-BE49-F238E27FC236}">
                    <a16:creationId xmlns:a16="http://schemas.microsoft.com/office/drawing/2014/main" id="{032C1C75-6FB9-465B-921F-E2D6BED2E7DE}"/>
                  </a:ext>
                </a:extLst>
              </p:cNvPr>
              <p:cNvSpPr>
                <a:spLocks/>
              </p:cNvSpPr>
              <p:nvPr/>
            </p:nvSpPr>
            <p:spPr bwMode="auto">
              <a:xfrm>
                <a:off x="548" y="568"/>
                <a:ext cx="28" cy="141"/>
              </a:xfrm>
              <a:custGeom>
                <a:avLst/>
                <a:gdLst>
                  <a:gd name="T0" fmla="*/ 0 w 12"/>
                  <a:gd name="T1" fmla="*/ 0 h 59"/>
                  <a:gd name="T2" fmla="*/ 12 w 12"/>
                  <a:gd name="T3" fmla="*/ 59 h 59"/>
                  <a:gd name="T4" fmla="*/ 9 w 12"/>
                  <a:gd name="T5" fmla="*/ 42 h 59"/>
                  <a:gd name="T6" fmla="*/ 7 w 12"/>
                  <a:gd name="T7" fmla="*/ 25 h 59"/>
                  <a:gd name="T8" fmla="*/ 0 w 12"/>
                  <a:gd name="T9" fmla="*/ 0 h 59"/>
                </a:gdLst>
                <a:ahLst/>
                <a:cxnLst>
                  <a:cxn ang="0">
                    <a:pos x="T0" y="T1"/>
                  </a:cxn>
                  <a:cxn ang="0">
                    <a:pos x="T2" y="T3"/>
                  </a:cxn>
                  <a:cxn ang="0">
                    <a:pos x="T4" y="T5"/>
                  </a:cxn>
                  <a:cxn ang="0">
                    <a:pos x="T6" y="T7"/>
                  </a:cxn>
                  <a:cxn ang="0">
                    <a:pos x="T8" y="T9"/>
                  </a:cxn>
                </a:cxnLst>
                <a:rect l="0" t="0" r="r" b="b"/>
                <a:pathLst>
                  <a:path w="12" h="59">
                    <a:moveTo>
                      <a:pt x="0" y="0"/>
                    </a:moveTo>
                    <a:cubicBezTo>
                      <a:pt x="1" y="9"/>
                      <a:pt x="8" y="51"/>
                      <a:pt x="12" y="59"/>
                    </a:cubicBezTo>
                    <a:cubicBezTo>
                      <a:pt x="12" y="58"/>
                      <a:pt x="9" y="42"/>
                      <a:pt x="9" y="42"/>
                    </a:cubicBezTo>
                    <a:cubicBezTo>
                      <a:pt x="8" y="34"/>
                      <a:pt x="8" y="30"/>
                      <a:pt x="7" y="25"/>
                    </a:cubicBezTo>
                    <a:cubicBezTo>
                      <a:pt x="6" y="16"/>
                      <a:pt x="2" y="2"/>
                      <a:pt x="0" y="0"/>
                    </a:cubicBezTo>
                  </a:path>
                </a:pathLst>
              </a:custGeom>
              <a:solidFill>
                <a:srgbClr val="647F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0" name="Freeform 1258">
                <a:extLst>
                  <a:ext uri="{FF2B5EF4-FFF2-40B4-BE49-F238E27FC236}">
                    <a16:creationId xmlns:a16="http://schemas.microsoft.com/office/drawing/2014/main" id="{A0ACE881-0A8F-42BF-ADFC-6BA145BD12AD}"/>
                  </a:ext>
                </a:extLst>
              </p:cNvPr>
              <p:cNvSpPr>
                <a:spLocks/>
              </p:cNvSpPr>
              <p:nvPr/>
            </p:nvSpPr>
            <p:spPr bwMode="auto">
              <a:xfrm>
                <a:off x="529" y="558"/>
                <a:ext cx="14" cy="91"/>
              </a:xfrm>
              <a:custGeom>
                <a:avLst/>
                <a:gdLst>
                  <a:gd name="T0" fmla="*/ 2 w 6"/>
                  <a:gd name="T1" fmla="*/ 0 h 38"/>
                  <a:gd name="T2" fmla="*/ 6 w 6"/>
                  <a:gd name="T3" fmla="*/ 38 h 38"/>
                  <a:gd name="T4" fmla="*/ 2 w 6"/>
                  <a:gd name="T5" fmla="*/ 9 h 38"/>
                  <a:gd name="T6" fmla="*/ 2 w 6"/>
                  <a:gd name="T7" fmla="*/ 0 h 38"/>
                </a:gdLst>
                <a:ahLst/>
                <a:cxnLst>
                  <a:cxn ang="0">
                    <a:pos x="T0" y="T1"/>
                  </a:cxn>
                  <a:cxn ang="0">
                    <a:pos x="T2" y="T3"/>
                  </a:cxn>
                  <a:cxn ang="0">
                    <a:pos x="T4" y="T5"/>
                  </a:cxn>
                  <a:cxn ang="0">
                    <a:pos x="T6" y="T7"/>
                  </a:cxn>
                </a:cxnLst>
                <a:rect l="0" t="0" r="r" b="b"/>
                <a:pathLst>
                  <a:path w="6" h="38">
                    <a:moveTo>
                      <a:pt x="2" y="0"/>
                    </a:moveTo>
                    <a:cubicBezTo>
                      <a:pt x="0" y="11"/>
                      <a:pt x="2" y="32"/>
                      <a:pt x="6" y="38"/>
                    </a:cubicBezTo>
                    <a:cubicBezTo>
                      <a:pt x="4" y="34"/>
                      <a:pt x="2" y="13"/>
                      <a:pt x="2" y="9"/>
                    </a:cubicBezTo>
                    <a:cubicBezTo>
                      <a:pt x="2" y="3"/>
                      <a:pt x="2" y="5"/>
                      <a:pt x="2" y="0"/>
                    </a:cubicBezTo>
                  </a:path>
                </a:pathLst>
              </a:custGeom>
              <a:solidFill>
                <a:srgbClr val="AEC1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1" name="Freeform 1259">
                <a:extLst>
                  <a:ext uri="{FF2B5EF4-FFF2-40B4-BE49-F238E27FC236}">
                    <a16:creationId xmlns:a16="http://schemas.microsoft.com/office/drawing/2014/main" id="{4CE12871-FBDF-4DE1-88FC-8C62618DEA8A}"/>
                  </a:ext>
                </a:extLst>
              </p:cNvPr>
              <p:cNvSpPr>
                <a:spLocks/>
              </p:cNvSpPr>
              <p:nvPr/>
            </p:nvSpPr>
            <p:spPr bwMode="auto">
              <a:xfrm>
                <a:off x="321" y="317"/>
                <a:ext cx="98" cy="222"/>
              </a:xfrm>
              <a:custGeom>
                <a:avLst/>
                <a:gdLst>
                  <a:gd name="T0" fmla="*/ 24 w 41"/>
                  <a:gd name="T1" fmla="*/ 9 h 93"/>
                  <a:gd name="T2" fmla="*/ 6 w 41"/>
                  <a:gd name="T3" fmla="*/ 46 h 93"/>
                  <a:gd name="T4" fmla="*/ 1 w 41"/>
                  <a:gd name="T5" fmla="*/ 74 h 93"/>
                  <a:gd name="T6" fmla="*/ 0 w 41"/>
                  <a:gd name="T7" fmla="*/ 93 h 93"/>
                  <a:gd name="T8" fmla="*/ 6 w 41"/>
                  <a:gd name="T9" fmla="*/ 75 h 93"/>
                  <a:gd name="T10" fmla="*/ 38 w 41"/>
                  <a:gd name="T11" fmla="*/ 13 h 93"/>
                  <a:gd name="T12" fmla="*/ 40 w 41"/>
                  <a:gd name="T13" fmla="*/ 2 h 93"/>
                  <a:gd name="T14" fmla="*/ 31 w 41"/>
                  <a:gd name="T15" fmla="*/ 2 h 93"/>
                  <a:gd name="T16" fmla="*/ 24 w 41"/>
                  <a:gd name="T17" fmla="*/ 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93">
                    <a:moveTo>
                      <a:pt x="24" y="9"/>
                    </a:moveTo>
                    <a:cubicBezTo>
                      <a:pt x="13" y="24"/>
                      <a:pt x="10" y="27"/>
                      <a:pt x="6" y="46"/>
                    </a:cubicBezTo>
                    <a:cubicBezTo>
                      <a:pt x="4" y="56"/>
                      <a:pt x="2" y="64"/>
                      <a:pt x="1" y="74"/>
                    </a:cubicBezTo>
                    <a:cubicBezTo>
                      <a:pt x="1" y="81"/>
                      <a:pt x="1" y="87"/>
                      <a:pt x="0" y="93"/>
                    </a:cubicBezTo>
                    <a:cubicBezTo>
                      <a:pt x="3" y="87"/>
                      <a:pt x="4" y="81"/>
                      <a:pt x="6" y="75"/>
                    </a:cubicBezTo>
                    <a:cubicBezTo>
                      <a:pt x="13" y="47"/>
                      <a:pt x="29" y="40"/>
                      <a:pt x="38" y="13"/>
                    </a:cubicBezTo>
                    <a:cubicBezTo>
                      <a:pt x="40" y="9"/>
                      <a:pt x="41" y="6"/>
                      <a:pt x="40" y="2"/>
                    </a:cubicBezTo>
                    <a:cubicBezTo>
                      <a:pt x="38" y="0"/>
                      <a:pt x="34" y="1"/>
                      <a:pt x="31" y="2"/>
                    </a:cubicBezTo>
                    <a:cubicBezTo>
                      <a:pt x="28" y="4"/>
                      <a:pt x="26" y="6"/>
                      <a:pt x="24" y="9"/>
                    </a:cubicBezTo>
                    <a:close/>
                  </a:path>
                </a:pathLst>
              </a:custGeom>
              <a:solidFill>
                <a:srgbClr val="8FA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2" name="Freeform 1260">
                <a:extLst>
                  <a:ext uri="{FF2B5EF4-FFF2-40B4-BE49-F238E27FC236}">
                    <a16:creationId xmlns:a16="http://schemas.microsoft.com/office/drawing/2014/main" id="{FDCD8F0A-7F9A-49B2-AA4A-F6C8C5E105B9}"/>
                  </a:ext>
                </a:extLst>
              </p:cNvPr>
              <p:cNvSpPr>
                <a:spLocks/>
              </p:cNvSpPr>
              <p:nvPr/>
            </p:nvSpPr>
            <p:spPr bwMode="auto">
              <a:xfrm>
                <a:off x="336" y="319"/>
                <a:ext cx="76" cy="110"/>
              </a:xfrm>
              <a:custGeom>
                <a:avLst/>
                <a:gdLst>
                  <a:gd name="T0" fmla="*/ 13 w 32"/>
                  <a:gd name="T1" fmla="*/ 21 h 46"/>
                  <a:gd name="T2" fmla="*/ 32 w 32"/>
                  <a:gd name="T3" fmla="*/ 0 h 46"/>
                  <a:gd name="T4" fmla="*/ 25 w 32"/>
                  <a:gd name="T5" fmla="*/ 1 h 46"/>
                  <a:gd name="T6" fmla="*/ 18 w 32"/>
                  <a:gd name="T7" fmla="*/ 8 h 46"/>
                  <a:gd name="T8" fmla="*/ 0 w 32"/>
                  <a:gd name="T9" fmla="*/ 43 h 46"/>
                  <a:gd name="T10" fmla="*/ 4 w 32"/>
                  <a:gd name="T11" fmla="*/ 41 h 46"/>
                  <a:gd name="T12" fmla="*/ 13 w 32"/>
                  <a:gd name="T13" fmla="*/ 21 h 46"/>
                </a:gdLst>
                <a:ahLst/>
                <a:cxnLst>
                  <a:cxn ang="0">
                    <a:pos x="T0" y="T1"/>
                  </a:cxn>
                  <a:cxn ang="0">
                    <a:pos x="T2" y="T3"/>
                  </a:cxn>
                  <a:cxn ang="0">
                    <a:pos x="T4" y="T5"/>
                  </a:cxn>
                  <a:cxn ang="0">
                    <a:pos x="T6" y="T7"/>
                  </a:cxn>
                  <a:cxn ang="0">
                    <a:pos x="T8" y="T9"/>
                  </a:cxn>
                  <a:cxn ang="0">
                    <a:pos x="T10" y="T11"/>
                  </a:cxn>
                  <a:cxn ang="0">
                    <a:pos x="T12" y="T13"/>
                  </a:cxn>
                </a:cxnLst>
                <a:rect l="0" t="0" r="r" b="b"/>
                <a:pathLst>
                  <a:path w="32" h="46">
                    <a:moveTo>
                      <a:pt x="13" y="21"/>
                    </a:moveTo>
                    <a:cubicBezTo>
                      <a:pt x="18" y="12"/>
                      <a:pt x="23" y="6"/>
                      <a:pt x="32" y="0"/>
                    </a:cubicBezTo>
                    <a:cubicBezTo>
                      <a:pt x="29" y="0"/>
                      <a:pt x="27" y="0"/>
                      <a:pt x="25" y="1"/>
                    </a:cubicBezTo>
                    <a:cubicBezTo>
                      <a:pt x="22" y="3"/>
                      <a:pt x="20" y="5"/>
                      <a:pt x="18" y="8"/>
                    </a:cubicBezTo>
                    <a:cubicBezTo>
                      <a:pt x="7" y="22"/>
                      <a:pt x="4" y="24"/>
                      <a:pt x="0" y="43"/>
                    </a:cubicBezTo>
                    <a:cubicBezTo>
                      <a:pt x="2" y="38"/>
                      <a:pt x="2" y="46"/>
                      <a:pt x="4" y="41"/>
                    </a:cubicBezTo>
                    <a:cubicBezTo>
                      <a:pt x="6" y="34"/>
                      <a:pt x="10" y="28"/>
                      <a:pt x="13" y="21"/>
                    </a:cubicBezTo>
                    <a:close/>
                  </a:path>
                </a:pathLst>
              </a:custGeom>
              <a:solidFill>
                <a:srgbClr val="9CB5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3" name="Freeform 1261">
                <a:extLst>
                  <a:ext uri="{FF2B5EF4-FFF2-40B4-BE49-F238E27FC236}">
                    <a16:creationId xmlns:a16="http://schemas.microsoft.com/office/drawing/2014/main" id="{75A5D823-FAC6-48CB-8601-04AE0B3C015F}"/>
                  </a:ext>
                </a:extLst>
              </p:cNvPr>
              <p:cNvSpPr>
                <a:spLocks/>
              </p:cNvSpPr>
              <p:nvPr/>
            </p:nvSpPr>
            <p:spPr bwMode="auto">
              <a:xfrm>
                <a:off x="324" y="319"/>
                <a:ext cx="95" cy="217"/>
              </a:xfrm>
              <a:custGeom>
                <a:avLst/>
                <a:gdLst>
                  <a:gd name="T0" fmla="*/ 39 w 40"/>
                  <a:gd name="T1" fmla="*/ 1 h 91"/>
                  <a:gd name="T2" fmla="*/ 38 w 40"/>
                  <a:gd name="T3" fmla="*/ 0 h 91"/>
                  <a:gd name="T4" fmla="*/ 33 w 40"/>
                  <a:gd name="T5" fmla="*/ 5 h 91"/>
                  <a:gd name="T6" fmla="*/ 5 w 40"/>
                  <a:gd name="T7" fmla="*/ 61 h 91"/>
                  <a:gd name="T8" fmla="*/ 0 w 40"/>
                  <a:gd name="T9" fmla="*/ 91 h 91"/>
                  <a:gd name="T10" fmla="*/ 7 w 40"/>
                  <a:gd name="T11" fmla="*/ 75 h 91"/>
                  <a:gd name="T12" fmla="*/ 37 w 40"/>
                  <a:gd name="T13" fmla="*/ 12 h 91"/>
                  <a:gd name="T14" fmla="*/ 39 w 40"/>
                  <a:gd name="T15" fmla="*/ 1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91">
                    <a:moveTo>
                      <a:pt x="39" y="1"/>
                    </a:moveTo>
                    <a:cubicBezTo>
                      <a:pt x="39" y="1"/>
                      <a:pt x="39" y="1"/>
                      <a:pt x="38" y="0"/>
                    </a:cubicBezTo>
                    <a:cubicBezTo>
                      <a:pt x="36" y="2"/>
                      <a:pt x="34" y="4"/>
                      <a:pt x="33" y="5"/>
                    </a:cubicBezTo>
                    <a:cubicBezTo>
                      <a:pt x="17" y="25"/>
                      <a:pt x="10" y="36"/>
                      <a:pt x="5" y="61"/>
                    </a:cubicBezTo>
                    <a:cubicBezTo>
                      <a:pt x="4" y="66"/>
                      <a:pt x="1" y="85"/>
                      <a:pt x="0" y="91"/>
                    </a:cubicBezTo>
                    <a:cubicBezTo>
                      <a:pt x="0" y="90"/>
                      <a:pt x="7" y="75"/>
                      <a:pt x="7" y="75"/>
                    </a:cubicBezTo>
                    <a:cubicBezTo>
                      <a:pt x="15" y="47"/>
                      <a:pt x="32" y="60"/>
                      <a:pt x="37" y="12"/>
                    </a:cubicBezTo>
                    <a:cubicBezTo>
                      <a:pt x="38" y="8"/>
                      <a:pt x="40" y="5"/>
                      <a:pt x="39" y="1"/>
                    </a:cubicBezTo>
                    <a:close/>
                  </a:path>
                </a:pathLst>
              </a:custGeom>
              <a:solidFill>
                <a:srgbClr val="879E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4" name="Freeform 1262">
                <a:extLst>
                  <a:ext uri="{FF2B5EF4-FFF2-40B4-BE49-F238E27FC236}">
                    <a16:creationId xmlns:a16="http://schemas.microsoft.com/office/drawing/2014/main" id="{04ACD520-606D-4CDB-AEAE-7FFD014D67F0}"/>
                  </a:ext>
                </a:extLst>
              </p:cNvPr>
              <p:cNvSpPr>
                <a:spLocks/>
              </p:cNvSpPr>
              <p:nvPr/>
            </p:nvSpPr>
            <p:spPr bwMode="auto">
              <a:xfrm>
                <a:off x="324" y="479"/>
                <a:ext cx="7" cy="57"/>
              </a:xfrm>
              <a:custGeom>
                <a:avLst/>
                <a:gdLst>
                  <a:gd name="T0" fmla="*/ 0 w 3"/>
                  <a:gd name="T1" fmla="*/ 24 h 24"/>
                  <a:gd name="T2" fmla="*/ 0 w 3"/>
                  <a:gd name="T3" fmla="*/ 23 h 24"/>
                  <a:gd name="T4" fmla="*/ 3 w 3"/>
                  <a:gd name="T5" fmla="*/ 4 h 24"/>
                  <a:gd name="T6" fmla="*/ 3 w 3"/>
                  <a:gd name="T7" fmla="*/ 0 h 24"/>
                  <a:gd name="T8" fmla="*/ 0 w 3"/>
                  <a:gd name="T9" fmla="*/ 24 h 24"/>
                </a:gdLst>
                <a:ahLst/>
                <a:cxnLst>
                  <a:cxn ang="0">
                    <a:pos x="T0" y="T1"/>
                  </a:cxn>
                  <a:cxn ang="0">
                    <a:pos x="T2" y="T3"/>
                  </a:cxn>
                  <a:cxn ang="0">
                    <a:pos x="T4" y="T5"/>
                  </a:cxn>
                  <a:cxn ang="0">
                    <a:pos x="T6" y="T7"/>
                  </a:cxn>
                  <a:cxn ang="0">
                    <a:pos x="T8" y="T9"/>
                  </a:cxn>
                </a:cxnLst>
                <a:rect l="0" t="0" r="r" b="b"/>
                <a:pathLst>
                  <a:path w="3" h="24">
                    <a:moveTo>
                      <a:pt x="0" y="24"/>
                    </a:moveTo>
                    <a:cubicBezTo>
                      <a:pt x="0" y="23"/>
                      <a:pt x="0" y="23"/>
                      <a:pt x="0" y="23"/>
                    </a:cubicBezTo>
                    <a:cubicBezTo>
                      <a:pt x="1" y="17"/>
                      <a:pt x="1" y="10"/>
                      <a:pt x="3" y="4"/>
                    </a:cubicBezTo>
                    <a:cubicBezTo>
                      <a:pt x="3" y="2"/>
                      <a:pt x="3" y="1"/>
                      <a:pt x="3" y="0"/>
                    </a:cubicBezTo>
                    <a:cubicBezTo>
                      <a:pt x="2" y="8"/>
                      <a:pt x="0" y="16"/>
                      <a:pt x="0" y="24"/>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5" name="Freeform 1263">
                <a:extLst>
                  <a:ext uri="{FF2B5EF4-FFF2-40B4-BE49-F238E27FC236}">
                    <a16:creationId xmlns:a16="http://schemas.microsoft.com/office/drawing/2014/main" id="{78A391BF-C5F2-4004-B26C-2B6338DA216C}"/>
                  </a:ext>
                </a:extLst>
              </p:cNvPr>
              <p:cNvSpPr>
                <a:spLocks/>
              </p:cNvSpPr>
              <p:nvPr/>
            </p:nvSpPr>
            <p:spPr bwMode="auto">
              <a:xfrm>
                <a:off x="340" y="319"/>
                <a:ext cx="74" cy="124"/>
              </a:xfrm>
              <a:custGeom>
                <a:avLst/>
                <a:gdLst>
                  <a:gd name="T0" fmla="*/ 31 w 31"/>
                  <a:gd name="T1" fmla="*/ 0 h 52"/>
                  <a:gd name="T2" fmla="*/ 31 w 31"/>
                  <a:gd name="T3" fmla="*/ 0 h 52"/>
                  <a:gd name="T4" fmla="*/ 0 w 31"/>
                  <a:gd name="T5" fmla="*/ 52 h 52"/>
                  <a:gd name="T6" fmla="*/ 2 w 31"/>
                  <a:gd name="T7" fmla="*/ 46 h 52"/>
                  <a:gd name="T8" fmla="*/ 31 w 31"/>
                  <a:gd name="T9" fmla="*/ 0 h 52"/>
                </a:gdLst>
                <a:ahLst/>
                <a:cxnLst>
                  <a:cxn ang="0">
                    <a:pos x="T0" y="T1"/>
                  </a:cxn>
                  <a:cxn ang="0">
                    <a:pos x="T2" y="T3"/>
                  </a:cxn>
                  <a:cxn ang="0">
                    <a:pos x="T4" y="T5"/>
                  </a:cxn>
                  <a:cxn ang="0">
                    <a:pos x="T6" y="T7"/>
                  </a:cxn>
                  <a:cxn ang="0">
                    <a:pos x="T8" y="T9"/>
                  </a:cxn>
                </a:cxnLst>
                <a:rect l="0" t="0" r="r" b="b"/>
                <a:pathLst>
                  <a:path w="31" h="52">
                    <a:moveTo>
                      <a:pt x="31" y="0"/>
                    </a:moveTo>
                    <a:cubicBezTo>
                      <a:pt x="30" y="0"/>
                      <a:pt x="31" y="0"/>
                      <a:pt x="31" y="0"/>
                    </a:cubicBezTo>
                    <a:cubicBezTo>
                      <a:pt x="14" y="21"/>
                      <a:pt x="7" y="28"/>
                      <a:pt x="0" y="52"/>
                    </a:cubicBezTo>
                    <a:cubicBezTo>
                      <a:pt x="1" y="50"/>
                      <a:pt x="1" y="48"/>
                      <a:pt x="2" y="46"/>
                    </a:cubicBezTo>
                    <a:cubicBezTo>
                      <a:pt x="10" y="24"/>
                      <a:pt x="18" y="20"/>
                      <a:pt x="31" y="0"/>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6" name="Freeform 1264">
                <a:extLst>
                  <a:ext uri="{FF2B5EF4-FFF2-40B4-BE49-F238E27FC236}">
                    <a16:creationId xmlns:a16="http://schemas.microsoft.com/office/drawing/2014/main" id="{A3764B4D-E35F-497F-8E74-527D6257D155}"/>
                  </a:ext>
                </a:extLst>
              </p:cNvPr>
              <p:cNvSpPr>
                <a:spLocks/>
              </p:cNvSpPr>
              <p:nvPr/>
            </p:nvSpPr>
            <p:spPr bwMode="auto">
              <a:xfrm>
                <a:off x="331" y="443"/>
                <a:ext cx="9" cy="36"/>
              </a:xfrm>
              <a:custGeom>
                <a:avLst/>
                <a:gdLst>
                  <a:gd name="T0" fmla="*/ 3 w 4"/>
                  <a:gd name="T1" fmla="*/ 5 h 15"/>
                  <a:gd name="T2" fmla="*/ 0 w 4"/>
                  <a:gd name="T3" fmla="*/ 15 h 15"/>
                  <a:gd name="T4" fmla="*/ 4 w 4"/>
                  <a:gd name="T5" fmla="*/ 0 h 15"/>
                  <a:gd name="T6" fmla="*/ 3 w 4"/>
                  <a:gd name="T7" fmla="*/ 5 h 15"/>
                </a:gdLst>
                <a:ahLst/>
                <a:cxnLst>
                  <a:cxn ang="0">
                    <a:pos x="T0" y="T1"/>
                  </a:cxn>
                  <a:cxn ang="0">
                    <a:pos x="T2" y="T3"/>
                  </a:cxn>
                  <a:cxn ang="0">
                    <a:pos x="T4" y="T5"/>
                  </a:cxn>
                  <a:cxn ang="0">
                    <a:pos x="T6" y="T7"/>
                  </a:cxn>
                </a:cxnLst>
                <a:rect l="0" t="0" r="r" b="b"/>
                <a:pathLst>
                  <a:path w="4" h="15">
                    <a:moveTo>
                      <a:pt x="3" y="5"/>
                    </a:moveTo>
                    <a:cubicBezTo>
                      <a:pt x="2" y="8"/>
                      <a:pt x="1" y="11"/>
                      <a:pt x="0" y="15"/>
                    </a:cubicBezTo>
                    <a:cubicBezTo>
                      <a:pt x="1" y="10"/>
                      <a:pt x="3" y="5"/>
                      <a:pt x="4" y="0"/>
                    </a:cubicBezTo>
                    <a:cubicBezTo>
                      <a:pt x="3" y="2"/>
                      <a:pt x="3" y="3"/>
                      <a:pt x="3" y="5"/>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7" name="Freeform 1265">
                <a:extLst>
                  <a:ext uri="{FF2B5EF4-FFF2-40B4-BE49-F238E27FC236}">
                    <a16:creationId xmlns:a16="http://schemas.microsoft.com/office/drawing/2014/main" id="{F5E980E7-75A4-4E85-9A38-A39995FC175A}"/>
                  </a:ext>
                </a:extLst>
              </p:cNvPr>
              <p:cNvSpPr>
                <a:spLocks/>
              </p:cNvSpPr>
              <p:nvPr/>
            </p:nvSpPr>
            <p:spPr bwMode="auto">
              <a:xfrm>
                <a:off x="333" y="326"/>
                <a:ext cx="79" cy="179"/>
              </a:xfrm>
              <a:custGeom>
                <a:avLst/>
                <a:gdLst>
                  <a:gd name="T0" fmla="*/ 5 w 33"/>
                  <a:gd name="T1" fmla="*/ 50 h 75"/>
                  <a:gd name="T2" fmla="*/ 0 w 33"/>
                  <a:gd name="T3" fmla="*/ 75 h 75"/>
                  <a:gd name="T4" fmla="*/ 10 w 33"/>
                  <a:gd name="T5" fmla="*/ 55 h 75"/>
                  <a:gd name="T6" fmla="*/ 16 w 33"/>
                  <a:gd name="T7" fmla="*/ 48 h 75"/>
                  <a:gd name="T8" fmla="*/ 25 w 33"/>
                  <a:gd name="T9" fmla="*/ 36 h 75"/>
                  <a:gd name="T10" fmla="*/ 33 w 33"/>
                  <a:gd name="T11" fmla="*/ 0 h 75"/>
                  <a:gd name="T12" fmla="*/ 18 w 33"/>
                  <a:gd name="T13" fmla="*/ 24 h 75"/>
                  <a:gd name="T14" fmla="*/ 14 w 33"/>
                  <a:gd name="T15" fmla="*/ 31 h 75"/>
                  <a:gd name="T16" fmla="*/ 5 w 33"/>
                  <a:gd name="T17" fmla="*/ 5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75">
                    <a:moveTo>
                      <a:pt x="5" y="50"/>
                    </a:moveTo>
                    <a:cubicBezTo>
                      <a:pt x="5" y="52"/>
                      <a:pt x="0" y="72"/>
                      <a:pt x="0" y="75"/>
                    </a:cubicBezTo>
                    <a:cubicBezTo>
                      <a:pt x="1" y="71"/>
                      <a:pt x="9" y="58"/>
                      <a:pt x="10" y="55"/>
                    </a:cubicBezTo>
                    <a:cubicBezTo>
                      <a:pt x="11" y="53"/>
                      <a:pt x="13" y="52"/>
                      <a:pt x="16" y="48"/>
                    </a:cubicBezTo>
                    <a:cubicBezTo>
                      <a:pt x="21" y="42"/>
                      <a:pt x="21" y="43"/>
                      <a:pt x="25" y="36"/>
                    </a:cubicBezTo>
                    <a:cubicBezTo>
                      <a:pt x="28" y="28"/>
                      <a:pt x="31" y="23"/>
                      <a:pt x="33" y="0"/>
                    </a:cubicBezTo>
                    <a:cubicBezTo>
                      <a:pt x="30" y="5"/>
                      <a:pt x="21" y="19"/>
                      <a:pt x="18" y="24"/>
                    </a:cubicBezTo>
                    <a:cubicBezTo>
                      <a:pt x="17" y="26"/>
                      <a:pt x="15" y="29"/>
                      <a:pt x="14" y="31"/>
                    </a:cubicBezTo>
                    <a:cubicBezTo>
                      <a:pt x="11" y="37"/>
                      <a:pt x="6" y="45"/>
                      <a:pt x="5" y="50"/>
                    </a:cubicBezTo>
                    <a:close/>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8" name="Freeform 1266">
                <a:extLst>
                  <a:ext uri="{FF2B5EF4-FFF2-40B4-BE49-F238E27FC236}">
                    <a16:creationId xmlns:a16="http://schemas.microsoft.com/office/drawing/2014/main" id="{2C0152B3-977D-4E20-BCFE-D2C3DAE4E2B5}"/>
                  </a:ext>
                </a:extLst>
              </p:cNvPr>
              <p:cNvSpPr>
                <a:spLocks/>
              </p:cNvSpPr>
              <p:nvPr/>
            </p:nvSpPr>
            <p:spPr bwMode="auto">
              <a:xfrm>
                <a:off x="340" y="352"/>
                <a:ext cx="65" cy="130"/>
              </a:xfrm>
              <a:custGeom>
                <a:avLst/>
                <a:gdLst>
                  <a:gd name="T0" fmla="*/ 27 w 27"/>
                  <a:gd name="T1" fmla="*/ 0 h 54"/>
                  <a:gd name="T2" fmla="*/ 0 w 27"/>
                  <a:gd name="T3" fmla="*/ 54 h 54"/>
                  <a:gd name="T4" fmla="*/ 11 w 27"/>
                  <a:gd name="T5" fmla="*/ 37 h 54"/>
                  <a:gd name="T6" fmla="*/ 20 w 27"/>
                  <a:gd name="T7" fmla="*/ 24 h 54"/>
                  <a:gd name="T8" fmla="*/ 27 w 27"/>
                  <a:gd name="T9" fmla="*/ 0 h 54"/>
                </a:gdLst>
                <a:ahLst/>
                <a:cxnLst>
                  <a:cxn ang="0">
                    <a:pos x="T0" y="T1"/>
                  </a:cxn>
                  <a:cxn ang="0">
                    <a:pos x="T2" y="T3"/>
                  </a:cxn>
                  <a:cxn ang="0">
                    <a:pos x="T4" y="T5"/>
                  </a:cxn>
                  <a:cxn ang="0">
                    <a:pos x="T6" y="T7"/>
                  </a:cxn>
                  <a:cxn ang="0">
                    <a:pos x="T8" y="T9"/>
                  </a:cxn>
                </a:cxnLst>
                <a:rect l="0" t="0" r="r" b="b"/>
                <a:pathLst>
                  <a:path w="27" h="54">
                    <a:moveTo>
                      <a:pt x="27" y="0"/>
                    </a:moveTo>
                    <a:cubicBezTo>
                      <a:pt x="22" y="10"/>
                      <a:pt x="3" y="33"/>
                      <a:pt x="0" y="54"/>
                    </a:cubicBezTo>
                    <a:cubicBezTo>
                      <a:pt x="0" y="53"/>
                      <a:pt x="10" y="38"/>
                      <a:pt x="11" y="37"/>
                    </a:cubicBezTo>
                    <a:cubicBezTo>
                      <a:pt x="15" y="32"/>
                      <a:pt x="17" y="28"/>
                      <a:pt x="20" y="24"/>
                    </a:cubicBezTo>
                    <a:cubicBezTo>
                      <a:pt x="26" y="16"/>
                      <a:pt x="26" y="9"/>
                      <a:pt x="27" y="0"/>
                    </a:cubicBezTo>
                    <a:close/>
                  </a:path>
                </a:pathLst>
              </a:custGeom>
              <a:solidFill>
                <a:srgbClr val="6C8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9" name="Freeform 1267">
                <a:extLst>
                  <a:ext uri="{FF2B5EF4-FFF2-40B4-BE49-F238E27FC236}">
                    <a16:creationId xmlns:a16="http://schemas.microsoft.com/office/drawing/2014/main" id="{EF25C8BE-5F35-4137-8676-D958A345132A}"/>
                  </a:ext>
                </a:extLst>
              </p:cNvPr>
              <p:cNvSpPr>
                <a:spLocks/>
              </p:cNvSpPr>
              <p:nvPr/>
            </p:nvSpPr>
            <p:spPr bwMode="auto">
              <a:xfrm>
                <a:off x="350" y="326"/>
                <a:ext cx="45" cy="74"/>
              </a:xfrm>
              <a:custGeom>
                <a:avLst/>
                <a:gdLst>
                  <a:gd name="T0" fmla="*/ 19 w 19"/>
                  <a:gd name="T1" fmla="*/ 0 h 31"/>
                  <a:gd name="T2" fmla="*/ 0 w 19"/>
                  <a:gd name="T3" fmla="*/ 31 h 31"/>
                  <a:gd name="T4" fmla="*/ 9 w 19"/>
                  <a:gd name="T5" fmla="*/ 13 h 31"/>
                  <a:gd name="T6" fmla="*/ 19 w 19"/>
                  <a:gd name="T7" fmla="*/ 0 h 31"/>
                </a:gdLst>
                <a:ahLst/>
                <a:cxnLst>
                  <a:cxn ang="0">
                    <a:pos x="T0" y="T1"/>
                  </a:cxn>
                  <a:cxn ang="0">
                    <a:pos x="T2" y="T3"/>
                  </a:cxn>
                  <a:cxn ang="0">
                    <a:pos x="T4" y="T5"/>
                  </a:cxn>
                  <a:cxn ang="0">
                    <a:pos x="T6" y="T7"/>
                  </a:cxn>
                </a:cxnLst>
                <a:rect l="0" t="0" r="r" b="b"/>
                <a:pathLst>
                  <a:path w="19" h="31">
                    <a:moveTo>
                      <a:pt x="19" y="0"/>
                    </a:moveTo>
                    <a:cubicBezTo>
                      <a:pt x="8" y="9"/>
                      <a:pt x="3" y="19"/>
                      <a:pt x="0" y="31"/>
                    </a:cubicBezTo>
                    <a:cubicBezTo>
                      <a:pt x="2" y="25"/>
                      <a:pt x="5" y="19"/>
                      <a:pt x="9" y="13"/>
                    </a:cubicBezTo>
                    <a:cubicBezTo>
                      <a:pt x="12" y="8"/>
                      <a:pt x="16" y="6"/>
                      <a:pt x="19" y="0"/>
                    </a:cubicBezTo>
                    <a:close/>
                  </a:path>
                </a:pathLst>
              </a:custGeom>
              <a:solidFill>
                <a:srgbClr val="AEC1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0" name="Freeform 1268">
                <a:extLst>
                  <a:ext uri="{FF2B5EF4-FFF2-40B4-BE49-F238E27FC236}">
                    <a16:creationId xmlns:a16="http://schemas.microsoft.com/office/drawing/2014/main" id="{E8E6AD43-F3E8-46E7-8107-8ACE2ADE524D}"/>
                  </a:ext>
                </a:extLst>
              </p:cNvPr>
              <p:cNvSpPr>
                <a:spLocks/>
              </p:cNvSpPr>
              <p:nvPr/>
            </p:nvSpPr>
            <p:spPr bwMode="auto">
              <a:xfrm>
                <a:off x="42" y="348"/>
                <a:ext cx="227" cy="138"/>
              </a:xfrm>
              <a:custGeom>
                <a:avLst/>
                <a:gdLst>
                  <a:gd name="T0" fmla="*/ 95 w 95"/>
                  <a:gd name="T1" fmla="*/ 58 h 58"/>
                  <a:gd name="T2" fmla="*/ 71 w 95"/>
                  <a:gd name="T3" fmla="*/ 43 h 58"/>
                  <a:gd name="T4" fmla="*/ 7 w 95"/>
                  <a:gd name="T5" fmla="*/ 4 h 58"/>
                  <a:gd name="T6" fmla="*/ 1 w 95"/>
                  <a:gd name="T7" fmla="*/ 2 h 58"/>
                  <a:gd name="T8" fmla="*/ 0 w 95"/>
                  <a:gd name="T9" fmla="*/ 4 h 58"/>
                  <a:gd name="T10" fmla="*/ 38 w 95"/>
                  <a:gd name="T11" fmla="*/ 45 h 58"/>
                  <a:gd name="T12" fmla="*/ 59 w 95"/>
                  <a:gd name="T13" fmla="*/ 51 h 58"/>
                  <a:gd name="T14" fmla="*/ 95 w 95"/>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58">
                    <a:moveTo>
                      <a:pt x="95" y="58"/>
                    </a:moveTo>
                    <a:cubicBezTo>
                      <a:pt x="89" y="51"/>
                      <a:pt x="80" y="47"/>
                      <a:pt x="71" y="43"/>
                    </a:cubicBezTo>
                    <a:cubicBezTo>
                      <a:pt x="49" y="32"/>
                      <a:pt x="19" y="24"/>
                      <a:pt x="7" y="4"/>
                    </a:cubicBezTo>
                    <a:cubicBezTo>
                      <a:pt x="6" y="2"/>
                      <a:pt x="3" y="0"/>
                      <a:pt x="1" y="2"/>
                    </a:cubicBezTo>
                    <a:cubicBezTo>
                      <a:pt x="1" y="2"/>
                      <a:pt x="0" y="3"/>
                      <a:pt x="0" y="4"/>
                    </a:cubicBezTo>
                    <a:cubicBezTo>
                      <a:pt x="0" y="21"/>
                      <a:pt x="18" y="39"/>
                      <a:pt x="38" y="45"/>
                    </a:cubicBezTo>
                    <a:cubicBezTo>
                      <a:pt x="47" y="48"/>
                      <a:pt x="50" y="50"/>
                      <a:pt x="59" y="51"/>
                    </a:cubicBezTo>
                    <a:cubicBezTo>
                      <a:pt x="72" y="52"/>
                      <a:pt x="84" y="54"/>
                      <a:pt x="95" y="58"/>
                    </a:cubicBezTo>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1" name="Freeform 1269">
                <a:extLst>
                  <a:ext uri="{FF2B5EF4-FFF2-40B4-BE49-F238E27FC236}">
                    <a16:creationId xmlns:a16="http://schemas.microsoft.com/office/drawing/2014/main" id="{344D6EB9-6356-4913-8F76-3076C46908A1}"/>
                  </a:ext>
                </a:extLst>
              </p:cNvPr>
              <p:cNvSpPr>
                <a:spLocks/>
              </p:cNvSpPr>
              <p:nvPr/>
            </p:nvSpPr>
            <p:spPr bwMode="auto">
              <a:xfrm>
                <a:off x="42" y="348"/>
                <a:ext cx="227" cy="138"/>
              </a:xfrm>
              <a:custGeom>
                <a:avLst/>
                <a:gdLst>
                  <a:gd name="T0" fmla="*/ 95 w 95"/>
                  <a:gd name="T1" fmla="*/ 58 h 58"/>
                  <a:gd name="T2" fmla="*/ 71 w 95"/>
                  <a:gd name="T3" fmla="*/ 43 h 58"/>
                  <a:gd name="T4" fmla="*/ 7 w 95"/>
                  <a:gd name="T5" fmla="*/ 4 h 58"/>
                  <a:gd name="T6" fmla="*/ 1 w 95"/>
                  <a:gd name="T7" fmla="*/ 2 h 58"/>
                  <a:gd name="T8" fmla="*/ 0 w 95"/>
                  <a:gd name="T9" fmla="*/ 4 h 58"/>
                  <a:gd name="T10" fmla="*/ 38 w 95"/>
                  <a:gd name="T11" fmla="*/ 45 h 58"/>
                  <a:gd name="T12" fmla="*/ 59 w 95"/>
                  <a:gd name="T13" fmla="*/ 51 h 58"/>
                  <a:gd name="T14" fmla="*/ 95 w 95"/>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58">
                    <a:moveTo>
                      <a:pt x="95" y="58"/>
                    </a:moveTo>
                    <a:cubicBezTo>
                      <a:pt x="89" y="51"/>
                      <a:pt x="80" y="47"/>
                      <a:pt x="71" y="43"/>
                    </a:cubicBezTo>
                    <a:cubicBezTo>
                      <a:pt x="49" y="32"/>
                      <a:pt x="19" y="24"/>
                      <a:pt x="7" y="4"/>
                    </a:cubicBezTo>
                    <a:cubicBezTo>
                      <a:pt x="6" y="2"/>
                      <a:pt x="3" y="0"/>
                      <a:pt x="1" y="2"/>
                    </a:cubicBezTo>
                    <a:cubicBezTo>
                      <a:pt x="1" y="2"/>
                      <a:pt x="0" y="3"/>
                      <a:pt x="0" y="4"/>
                    </a:cubicBezTo>
                    <a:cubicBezTo>
                      <a:pt x="0" y="21"/>
                      <a:pt x="18" y="39"/>
                      <a:pt x="38" y="45"/>
                    </a:cubicBezTo>
                    <a:cubicBezTo>
                      <a:pt x="47" y="48"/>
                      <a:pt x="50" y="50"/>
                      <a:pt x="59" y="51"/>
                    </a:cubicBezTo>
                    <a:cubicBezTo>
                      <a:pt x="72" y="52"/>
                      <a:pt x="84" y="54"/>
                      <a:pt x="95" y="58"/>
                    </a:cubicBezTo>
                  </a:path>
                </a:pathLst>
              </a:custGeom>
              <a:solidFill>
                <a:srgbClr val="82A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2" name="Freeform 1270">
                <a:extLst>
                  <a:ext uri="{FF2B5EF4-FFF2-40B4-BE49-F238E27FC236}">
                    <a16:creationId xmlns:a16="http://schemas.microsoft.com/office/drawing/2014/main" id="{BECA8272-3EE4-4353-B733-820FFB693AF4}"/>
                  </a:ext>
                </a:extLst>
              </p:cNvPr>
              <p:cNvSpPr>
                <a:spLocks/>
              </p:cNvSpPr>
              <p:nvPr/>
            </p:nvSpPr>
            <p:spPr bwMode="auto">
              <a:xfrm>
                <a:off x="45" y="350"/>
                <a:ext cx="195" cy="112"/>
              </a:xfrm>
              <a:custGeom>
                <a:avLst/>
                <a:gdLst>
                  <a:gd name="T0" fmla="*/ 4 w 82"/>
                  <a:gd name="T1" fmla="*/ 13 h 47"/>
                  <a:gd name="T2" fmla="*/ 2 w 82"/>
                  <a:gd name="T3" fmla="*/ 0 h 47"/>
                  <a:gd name="T4" fmla="*/ 6 w 82"/>
                  <a:gd name="T5" fmla="*/ 3 h 47"/>
                  <a:gd name="T6" fmla="*/ 70 w 82"/>
                  <a:gd name="T7" fmla="*/ 42 h 47"/>
                  <a:gd name="T8" fmla="*/ 82 w 82"/>
                  <a:gd name="T9" fmla="*/ 47 h 47"/>
                  <a:gd name="T10" fmla="*/ 60 w 82"/>
                  <a:gd name="T11" fmla="*/ 42 h 47"/>
                  <a:gd name="T12" fmla="*/ 55 w 82"/>
                  <a:gd name="T13" fmla="*/ 42 h 47"/>
                  <a:gd name="T14" fmla="*/ 50 w 82"/>
                  <a:gd name="T15" fmla="*/ 41 h 47"/>
                  <a:gd name="T16" fmla="*/ 38 w 82"/>
                  <a:gd name="T17" fmla="*/ 37 h 47"/>
                  <a:gd name="T18" fmla="*/ 14 w 82"/>
                  <a:gd name="T19" fmla="*/ 23 h 47"/>
                  <a:gd name="T20" fmla="*/ 4 w 82"/>
                  <a:gd name="T21" fmla="*/ 1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47">
                    <a:moveTo>
                      <a:pt x="4" y="13"/>
                    </a:moveTo>
                    <a:cubicBezTo>
                      <a:pt x="2" y="9"/>
                      <a:pt x="0" y="4"/>
                      <a:pt x="2" y="0"/>
                    </a:cubicBezTo>
                    <a:cubicBezTo>
                      <a:pt x="4" y="0"/>
                      <a:pt x="4" y="2"/>
                      <a:pt x="6" y="3"/>
                    </a:cubicBezTo>
                    <a:cubicBezTo>
                      <a:pt x="31" y="18"/>
                      <a:pt x="48" y="31"/>
                      <a:pt x="70" y="42"/>
                    </a:cubicBezTo>
                    <a:cubicBezTo>
                      <a:pt x="74" y="43"/>
                      <a:pt x="78" y="45"/>
                      <a:pt x="82" y="47"/>
                    </a:cubicBezTo>
                    <a:cubicBezTo>
                      <a:pt x="74" y="46"/>
                      <a:pt x="68" y="44"/>
                      <a:pt x="60" y="42"/>
                    </a:cubicBezTo>
                    <a:cubicBezTo>
                      <a:pt x="59" y="41"/>
                      <a:pt x="57" y="42"/>
                      <a:pt x="55" y="42"/>
                    </a:cubicBezTo>
                    <a:cubicBezTo>
                      <a:pt x="54" y="42"/>
                      <a:pt x="52" y="42"/>
                      <a:pt x="50" y="41"/>
                    </a:cubicBezTo>
                    <a:cubicBezTo>
                      <a:pt x="47" y="40"/>
                      <a:pt x="41" y="39"/>
                      <a:pt x="38" y="37"/>
                    </a:cubicBezTo>
                    <a:cubicBezTo>
                      <a:pt x="29" y="33"/>
                      <a:pt x="22" y="27"/>
                      <a:pt x="14" y="23"/>
                    </a:cubicBezTo>
                    <a:cubicBezTo>
                      <a:pt x="10" y="20"/>
                      <a:pt x="6" y="16"/>
                      <a:pt x="4" y="13"/>
                    </a:cubicBezTo>
                  </a:path>
                </a:pathLst>
              </a:custGeom>
              <a:solidFill>
                <a:srgbClr val="6F8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3" name="Freeform 1271">
                <a:extLst>
                  <a:ext uri="{FF2B5EF4-FFF2-40B4-BE49-F238E27FC236}">
                    <a16:creationId xmlns:a16="http://schemas.microsoft.com/office/drawing/2014/main" id="{7CF44FC8-76DE-4D3D-8864-5E1D54B3673C}"/>
                  </a:ext>
                </a:extLst>
              </p:cNvPr>
              <p:cNvSpPr>
                <a:spLocks/>
              </p:cNvSpPr>
              <p:nvPr/>
            </p:nvSpPr>
            <p:spPr bwMode="auto">
              <a:xfrm>
                <a:off x="266" y="484"/>
                <a:ext cx="3" cy="2"/>
              </a:xfrm>
              <a:custGeom>
                <a:avLst/>
                <a:gdLst>
                  <a:gd name="T0" fmla="*/ 3 w 3"/>
                  <a:gd name="T1" fmla="*/ 0 h 2"/>
                  <a:gd name="T2" fmla="*/ 0 w 3"/>
                  <a:gd name="T3" fmla="*/ 0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3" y="2"/>
                    </a:lnTo>
                    <a:lnTo>
                      <a:pt x="3" y="0"/>
                    </a:ln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4" name="Freeform 1272">
                <a:extLst>
                  <a:ext uri="{FF2B5EF4-FFF2-40B4-BE49-F238E27FC236}">
                    <a16:creationId xmlns:a16="http://schemas.microsoft.com/office/drawing/2014/main" id="{66051956-A81C-4441-90DC-F20B42F42F17}"/>
                  </a:ext>
                </a:extLst>
              </p:cNvPr>
              <p:cNvSpPr>
                <a:spLocks/>
              </p:cNvSpPr>
              <p:nvPr/>
            </p:nvSpPr>
            <p:spPr bwMode="auto">
              <a:xfrm>
                <a:off x="52" y="352"/>
                <a:ext cx="214" cy="132"/>
              </a:xfrm>
              <a:custGeom>
                <a:avLst/>
                <a:gdLst>
                  <a:gd name="T0" fmla="*/ 30 w 90"/>
                  <a:gd name="T1" fmla="*/ 24 h 55"/>
                  <a:gd name="T2" fmla="*/ 70 w 90"/>
                  <a:gd name="T3" fmla="*/ 43 h 55"/>
                  <a:gd name="T4" fmla="*/ 90 w 90"/>
                  <a:gd name="T5" fmla="*/ 55 h 55"/>
                  <a:gd name="T6" fmla="*/ 32 w 90"/>
                  <a:gd name="T7" fmla="*/ 26 h 55"/>
                  <a:gd name="T8" fmla="*/ 23 w 90"/>
                  <a:gd name="T9" fmla="*/ 21 h 55"/>
                  <a:gd name="T10" fmla="*/ 0 w 90"/>
                  <a:gd name="T11" fmla="*/ 0 h 55"/>
                  <a:gd name="T12" fmla="*/ 6 w 90"/>
                  <a:gd name="T13" fmla="*/ 8 h 55"/>
                  <a:gd name="T14" fmla="*/ 30 w 90"/>
                  <a:gd name="T15" fmla="*/ 24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55">
                    <a:moveTo>
                      <a:pt x="30" y="24"/>
                    </a:moveTo>
                    <a:cubicBezTo>
                      <a:pt x="43" y="31"/>
                      <a:pt x="57" y="37"/>
                      <a:pt x="70" y="43"/>
                    </a:cubicBezTo>
                    <a:cubicBezTo>
                      <a:pt x="77" y="46"/>
                      <a:pt x="85" y="50"/>
                      <a:pt x="90" y="55"/>
                    </a:cubicBezTo>
                    <a:cubicBezTo>
                      <a:pt x="79" y="46"/>
                      <a:pt x="49" y="35"/>
                      <a:pt x="32" y="26"/>
                    </a:cubicBezTo>
                    <a:cubicBezTo>
                      <a:pt x="29" y="25"/>
                      <a:pt x="26" y="23"/>
                      <a:pt x="23" y="21"/>
                    </a:cubicBezTo>
                    <a:cubicBezTo>
                      <a:pt x="14" y="16"/>
                      <a:pt x="1" y="10"/>
                      <a:pt x="0" y="0"/>
                    </a:cubicBezTo>
                    <a:cubicBezTo>
                      <a:pt x="1" y="4"/>
                      <a:pt x="3" y="6"/>
                      <a:pt x="6" y="8"/>
                    </a:cubicBezTo>
                    <a:cubicBezTo>
                      <a:pt x="13" y="14"/>
                      <a:pt x="23" y="19"/>
                      <a:pt x="30" y="24"/>
                    </a:cubicBezTo>
                  </a:path>
                </a:pathLst>
              </a:custGeom>
              <a:solidFill>
                <a:srgbClr val="8B9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5" name="Freeform 1273">
                <a:extLst>
                  <a:ext uri="{FF2B5EF4-FFF2-40B4-BE49-F238E27FC236}">
                    <a16:creationId xmlns:a16="http://schemas.microsoft.com/office/drawing/2014/main" id="{AEF66022-DCB6-4049-9C6C-D83110D0512E}"/>
                  </a:ext>
                </a:extLst>
              </p:cNvPr>
              <p:cNvSpPr>
                <a:spLocks/>
              </p:cNvSpPr>
              <p:nvPr/>
            </p:nvSpPr>
            <p:spPr bwMode="auto">
              <a:xfrm>
                <a:off x="73" y="407"/>
                <a:ext cx="196" cy="77"/>
              </a:xfrm>
              <a:custGeom>
                <a:avLst/>
                <a:gdLst>
                  <a:gd name="T0" fmla="*/ 9 w 82"/>
                  <a:gd name="T1" fmla="*/ 7 h 32"/>
                  <a:gd name="T2" fmla="*/ 45 w 82"/>
                  <a:gd name="T3" fmla="*/ 21 h 32"/>
                  <a:gd name="T4" fmla="*/ 82 w 82"/>
                  <a:gd name="T5" fmla="*/ 32 h 32"/>
                  <a:gd name="T6" fmla="*/ 46 w 82"/>
                  <a:gd name="T7" fmla="*/ 26 h 32"/>
                  <a:gd name="T8" fmla="*/ 25 w 82"/>
                  <a:gd name="T9" fmla="*/ 20 h 32"/>
                  <a:gd name="T10" fmla="*/ 0 w 82"/>
                  <a:gd name="T11" fmla="*/ 0 h 32"/>
                  <a:gd name="T12" fmla="*/ 9 w 82"/>
                  <a:gd name="T13" fmla="*/ 7 h 32"/>
                </a:gdLst>
                <a:ahLst/>
                <a:cxnLst>
                  <a:cxn ang="0">
                    <a:pos x="T0" y="T1"/>
                  </a:cxn>
                  <a:cxn ang="0">
                    <a:pos x="T2" y="T3"/>
                  </a:cxn>
                  <a:cxn ang="0">
                    <a:pos x="T4" y="T5"/>
                  </a:cxn>
                  <a:cxn ang="0">
                    <a:pos x="T6" y="T7"/>
                  </a:cxn>
                  <a:cxn ang="0">
                    <a:pos x="T8" y="T9"/>
                  </a:cxn>
                  <a:cxn ang="0">
                    <a:pos x="T10" y="T11"/>
                  </a:cxn>
                  <a:cxn ang="0">
                    <a:pos x="T12" y="T13"/>
                  </a:cxn>
                </a:cxnLst>
                <a:rect l="0" t="0" r="r" b="b"/>
                <a:pathLst>
                  <a:path w="82" h="32">
                    <a:moveTo>
                      <a:pt x="9" y="7"/>
                    </a:moveTo>
                    <a:cubicBezTo>
                      <a:pt x="20" y="15"/>
                      <a:pt x="32" y="17"/>
                      <a:pt x="45" y="21"/>
                    </a:cubicBezTo>
                    <a:cubicBezTo>
                      <a:pt x="57" y="24"/>
                      <a:pt x="71" y="26"/>
                      <a:pt x="82" y="32"/>
                    </a:cubicBezTo>
                    <a:cubicBezTo>
                      <a:pt x="70" y="29"/>
                      <a:pt x="58" y="27"/>
                      <a:pt x="46" y="26"/>
                    </a:cubicBezTo>
                    <a:cubicBezTo>
                      <a:pt x="37" y="25"/>
                      <a:pt x="34" y="23"/>
                      <a:pt x="25" y="20"/>
                    </a:cubicBezTo>
                    <a:cubicBezTo>
                      <a:pt x="14" y="17"/>
                      <a:pt x="6" y="9"/>
                      <a:pt x="0" y="0"/>
                    </a:cubicBezTo>
                    <a:cubicBezTo>
                      <a:pt x="3" y="3"/>
                      <a:pt x="6" y="5"/>
                      <a:pt x="9" y="7"/>
                    </a:cubicBezTo>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6" name="Freeform 1274">
                <a:extLst>
                  <a:ext uri="{FF2B5EF4-FFF2-40B4-BE49-F238E27FC236}">
                    <a16:creationId xmlns:a16="http://schemas.microsoft.com/office/drawing/2014/main" id="{A663EA74-E77C-48C9-8D62-DC009F1D7CD9}"/>
                  </a:ext>
                </a:extLst>
              </p:cNvPr>
              <p:cNvSpPr>
                <a:spLocks/>
              </p:cNvSpPr>
              <p:nvPr/>
            </p:nvSpPr>
            <p:spPr bwMode="auto">
              <a:xfrm>
                <a:off x="64" y="393"/>
                <a:ext cx="183" cy="81"/>
              </a:xfrm>
              <a:custGeom>
                <a:avLst/>
                <a:gdLst>
                  <a:gd name="T0" fmla="*/ 49 w 77"/>
                  <a:gd name="T1" fmla="*/ 25 h 34"/>
                  <a:gd name="T2" fmla="*/ 34 w 77"/>
                  <a:gd name="T3" fmla="*/ 20 h 34"/>
                  <a:gd name="T4" fmla="*/ 0 w 77"/>
                  <a:gd name="T5" fmla="*/ 0 h 34"/>
                  <a:gd name="T6" fmla="*/ 15 w 77"/>
                  <a:gd name="T7" fmla="*/ 15 h 34"/>
                  <a:gd name="T8" fmla="*/ 36 w 77"/>
                  <a:gd name="T9" fmla="*/ 26 h 34"/>
                  <a:gd name="T10" fmla="*/ 77 w 77"/>
                  <a:gd name="T11" fmla="*/ 34 h 34"/>
                  <a:gd name="T12" fmla="*/ 49 w 77"/>
                  <a:gd name="T13" fmla="*/ 25 h 34"/>
                </a:gdLst>
                <a:ahLst/>
                <a:cxnLst>
                  <a:cxn ang="0">
                    <a:pos x="T0" y="T1"/>
                  </a:cxn>
                  <a:cxn ang="0">
                    <a:pos x="T2" y="T3"/>
                  </a:cxn>
                  <a:cxn ang="0">
                    <a:pos x="T4" y="T5"/>
                  </a:cxn>
                  <a:cxn ang="0">
                    <a:pos x="T6" y="T7"/>
                  </a:cxn>
                  <a:cxn ang="0">
                    <a:pos x="T8" y="T9"/>
                  </a:cxn>
                  <a:cxn ang="0">
                    <a:pos x="T10" y="T11"/>
                  </a:cxn>
                  <a:cxn ang="0">
                    <a:pos x="T12" y="T13"/>
                  </a:cxn>
                </a:cxnLst>
                <a:rect l="0" t="0" r="r" b="b"/>
                <a:pathLst>
                  <a:path w="77" h="34">
                    <a:moveTo>
                      <a:pt x="49" y="25"/>
                    </a:moveTo>
                    <a:cubicBezTo>
                      <a:pt x="48" y="25"/>
                      <a:pt x="35" y="20"/>
                      <a:pt x="34" y="20"/>
                    </a:cubicBezTo>
                    <a:cubicBezTo>
                      <a:pt x="28" y="18"/>
                      <a:pt x="7" y="6"/>
                      <a:pt x="0" y="0"/>
                    </a:cubicBezTo>
                    <a:cubicBezTo>
                      <a:pt x="0" y="1"/>
                      <a:pt x="7" y="10"/>
                      <a:pt x="15" y="15"/>
                    </a:cubicBezTo>
                    <a:cubicBezTo>
                      <a:pt x="18" y="17"/>
                      <a:pt x="32" y="25"/>
                      <a:pt x="36" y="26"/>
                    </a:cubicBezTo>
                    <a:cubicBezTo>
                      <a:pt x="45" y="30"/>
                      <a:pt x="65" y="31"/>
                      <a:pt x="77" y="34"/>
                    </a:cubicBezTo>
                    <a:cubicBezTo>
                      <a:pt x="71" y="31"/>
                      <a:pt x="55" y="26"/>
                      <a:pt x="49" y="25"/>
                    </a:cubicBezTo>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7" name="Freeform 1275">
                <a:extLst>
                  <a:ext uri="{FF2B5EF4-FFF2-40B4-BE49-F238E27FC236}">
                    <a16:creationId xmlns:a16="http://schemas.microsoft.com/office/drawing/2014/main" id="{0AABD676-DFEA-4C4E-8F27-B17BAE0FC52E}"/>
                  </a:ext>
                </a:extLst>
              </p:cNvPr>
              <p:cNvSpPr>
                <a:spLocks/>
              </p:cNvSpPr>
              <p:nvPr/>
            </p:nvSpPr>
            <p:spPr bwMode="auto">
              <a:xfrm>
                <a:off x="140" y="450"/>
                <a:ext cx="86" cy="20"/>
              </a:xfrm>
              <a:custGeom>
                <a:avLst/>
                <a:gdLst>
                  <a:gd name="T0" fmla="*/ 6 w 36"/>
                  <a:gd name="T1" fmla="*/ 2 h 8"/>
                  <a:gd name="T2" fmla="*/ 21 w 36"/>
                  <a:gd name="T3" fmla="*/ 5 h 8"/>
                  <a:gd name="T4" fmla="*/ 28 w 36"/>
                  <a:gd name="T5" fmla="*/ 6 h 8"/>
                  <a:gd name="T6" fmla="*/ 36 w 36"/>
                  <a:gd name="T7" fmla="*/ 8 h 8"/>
                  <a:gd name="T8" fmla="*/ 24 w 36"/>
                  <a:gd name="T9" fmla="*/ 4 h 8"/>
                  <a:gd name="T10" fmla="*/ 10 w 36"/>
                  <a:gd name="T11" fmla="*/ 2 h 8"/>
                  <a:gd name="T12" fmla="*/ 0 w 36"/>
                  <a:gd name="T13" fmla="*/ 0 h 8"/>
                  <a:gd name="T14" fmla="*/ 6 w 36"/>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8">
                    <a:moveTo>
                      <a:pt x="6" y="2"/>
                    </a:moveTo>
                    <a:cubicBezTo>
                      <a:pt x="11" y="3"/>
                      <a:pt x="16" y="5"/>
                      <a:pt x="21" y="5"/>
                    </a:cubicBezTo>
                    <a:cubicBezTo>
                      <a:pt x="22" y="5"/>
                      <a:pt x="27" y="6"/>
                      <a:pt x="28" y="6"/>
                    </a:cubicBezTo>
                    <a:cubicBezTo>
                      <a:pt x="30" y="7"/>
                      <a:pt x="35" y="7"/>
                      <a:pt x="36" y="8"/>
                    </a:cubicBezTo>
                    <a:cubicBezTo>
                      <a:pt x="33" y="6"/>
                      <a:pt x="27" y="5"/>
                      <a:pt x="24" y="4"/>
                    </a:cubicBezTo>
                    <a:cubicBezTo>
                      <a:pt x="20" y="3"/>
                      <a:pt x="15" y="3"/>
                      <a:pt x="10" y="2"/>
                    </a:cubicBezTo>
                    <a:cubicBezTo>
                      <a:pt x="6" y="2"/>
                      <a:pt x="3" y="1"/>
                      <a:pt x="0" y="0"/>
                    </a:cubicBezTo>
                    <a:cubicBezTo>
                      <a:pt x="2" y="1"/>
                      <a:pt x="4" y="1"/>
                      <a:pt x="6" y="2"/>
                    </a:cubicBezTo>
                  </a:path>
                </a:pathLst>
              </a:custGeom>
              <a:solidFill>
                <a:srgbClr val="6F8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8" name="Freeform 1276">
                <a:extLst>
                  <a:ext uri="{FF2B5EF4-FFF2-40B4-BE49-F238E27FC236}">
                    <a16:creationId xmlns:a16="http://schemas.microsoft.com/office/drawing/2014/main" id="{6FE4FEDD-E402-4447-878C-C4A8FB78FDB9}"/>
                  </a:ext>
                </a:extLst>
              </p:cNvPr>
              <p:cNvSpPr>
                <a:spLocks/>
              </p:cNvSpPr>
              <p:nvPr/>
            </p:nvSpPr>
            <p:spPr bwMode="auto">
              <a:xfrm>
                <a:off x="283" y="209"/>
                <a:ext cx="169" cy="160"/>
              </a:xfrm>
              <a:custGeom>
                <a:avLst/>
                <a:gdLst>
                  <a:gd name="T0" fmla="*/ 0 w 71"/>
                  <a:gd name="T1" fmla="*/ 67 h 67"/>
                  <a:gd name="T2" fmla="*/ 19 w 71"/>
                  <a:gd name="T3" fmla="*/ 50 h 67"/>
                  <a:gd name="T4" fmla="*/ 65 w 71"/>
                  <a:gd name="T5" fmla="*/ 4 h 67"/>
                  <a:gd name="T6" fmla="*/ 69 w 71"/>
                  <a:gd name="T7" fmla="*/ 1 h 67"/>
                  <a:gd name="T8" fmla="*/ 71 w 71"/>
                  <a:gd name="T9" fmla="*/ 3 h 67"/>
                  <a:gd name="T10" fmla="*/ 46 w 71"/>
                  <a:gd name="T11" fmla="*/ 49 h 67"/>
                  <a:gd name="T12" fmla="*/ 29 w 71"/>
                  <a:gd name="T13" fmla="*/ 56 h 67"/>
                  <a:gd name="T14" fmla="*/ 0 w 71"/>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67">
                    <a:moveTo>
                      <a:pt x="0" y="67"/>
                    </a:moveTo>
                    <a:cubicBezTo>
                      <a:pt x="4" y="60"/>
                      <a:pt x="12" y="55"/>
                      <a:pt x="19" y="50"/>
                    </a:cubicBezTo>
                    <a:cubicBezTo>
                      <a:pt x="37" y="38"/>
                      <a:pt x="56" y="24"/>
                      <a:pt x="65" y="4"/>
                    </a:cubicBezTo>
                    <a:cubicBezTo>
                      <a:pt x="66" y="2"/>
                      <a:pt x="68" y="0"/>
                      <a:pt x="69" y="1"/>
                    </a:cubicBezTo>
                    <a:cubicBezTo>
                      <a:pt x="70" y="1"/>
                      <a:pt x="71" y="2"/>
                      <a:pt x="71" y="3"/>
                    </a:cubicBezTo>
                    <a:cubicBezTo>
                      <a:pt x="71" y="19"/>
                      <a:pt x="63" y="40"/>
                      <a:pt x="46" y="49"/>
                    </a:cubicBezTo>
                    <a:cubicBezTo>
                      <a:pt x="39" y="52"/>
                      <a:pt x="37" y="54"/>
                      <a:pt x="29" y="56"/>
                    </a:cubicBezTo>
                    <a:cubicBezTo>
                      <a:pt x="19" y="59"/>
                      <a:pt x="9" y="63"/>
                      <a:pt x="0" y="67"/>
                    </a:cubicBezTo>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9" name="Freeform 1277">
                <a:extLst>
                  <a:ext uri="{FF2B5EF4-FFF2-40B4-BE49-F238E27FC236}">
                    <a16:creationId xmlns:a16="http://schemas.microsoft.com/office/drawing/2014/main" id="{8790BB03-F49C-4FCD-85B7-B8CCC8614360}"/>
                  </a:ext>
                </a:extLst>
              </p:cNvPr>
              <p:cNvSpPr>
                <a:spLocks/>
              </p:cNvSpPr>
              <p:nvPr/>
            </p:nvSpPr>
            <p:spPr bwMode="auto">
              <a:xfrm>
                <a:off x="283" y="209"/>
                <a:ext cx="169" cy="160"/>
              </a:xfrm>
              <a:custGeom>
                <a:avLst/>
                <a:gdLst>
                  <a:gd name="T0" fmla="*/ 0 w 71"/>
                  <a:gd name="T1" fmla="*/ 67 h 67"/>
                  <a:gd name="T2" fmla="*/ 19 w 71"/>
                  <a:gd name="T3" fmla="*/ 50 h 67"/>
                  <a:gd name="T4" fmla="*/ 65 w 71"/>
                  <a:gd name="T5" fmla="*/ 4 h 67"/>
                  <a:gd name="T6" fmla="*/ 69 w 71"/>
                  <a:gd name="T7" fmla="*/ 1 h 67"/>
                  <a:gd name="T8" fmla="*/ 71 w 71"/>
                  <a:gd name="T9" fmla="*/ 3 h 67"/>
                  <a:gd name="T10" fmla="*/ 46 w 71"/>
                  <a:gd name="T11" fmla="*/ 49 h 67"/>
                  <a:gd name="T12" fmla="*/ 29 w 71"/>
                  <a:gd name="T13" fmla="*/ 56 h 67"/>
                  <a:gd name="T14" fmla="*/ 0 w 71"/>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67">
                    <a:moveTo>
                      <a:pt x="0" y="67"/>
                    </a:moveTo>
                    <a:cubicBezTo>
                      <a:pt x="4" y="60"/>
                      <a:pt x="12" y="55"/>
                      <a:pt x="19" y="50"/>
                    </a:cubicBezTo>
                    <a:cubicBezTo>
                      <a:pt x="37" y="38"/>
                      <a:pt x="56" y="24"/>
                      <a:pt x="65" y="4"/>
                    </a:cubicBezTo>
                    <a:cubicBezTo>
                      <a:pt x="66" y="2"/>
                      <a:pt x="68" y="0"/>
                      <a:pt x="69" y="1"/>
                    </a:cubicBezTo>
                    <a:cubicBezTo>
                      <a:pt x="70" y="1"/>
                      <a:pt x="71" y="2"/>
                      <a:pt x="71" y="3"/>
                    </a:cubicBezTo>
                    <a:cubicBezTo>
                      <a:pt x="71" y="19"/>
                      <a:pt x="63" y="40"/>
                      <a:pt x="46" y="49"/>
                    </a:cubicBezTo>
                    <a:cubicBezTo>
                      <a:pt x="39" y="52"/>
                      <a:pt x="37" y="54"/>
                      <a:pt x="29" y="56"/>
                    </a:cubicBezTo>
                    <a:cubicBezTo>
                      <a:pt x="19" y="59"/>
                      <a:pt x="9" y="63"/>
                      <a:pt x="0" y="67"/>
                    </a:cubicBezTo>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0" name="Freeform 1278">
                <a:extLst>
                  <a:ext uri="{FF2B5EF4-FFF2-40B4-BE49-F238E27FC236}">
                    <a16:creationId xmlns:a16="http://schemas.microsoft.com/office/drawing/2014/main" id="{09CB5BFD-C721-41A7-BC29-C2657F719D58}"/>
                  </a:ext>
                </a:extLst>
              </p:cNvPr>
              <p:cNvSpPr>
                <a:spLocks/>
              </p:cNvSpPr>
              <p:nvPr/>
            </p:nvSpPr>
            <p:spPr bwMode="auto">
              <a:xfrm>
                <a:off x="305" y="211"/>
                <a:ext cx="145" cy="134"/>
              </a:xfrm>
              <a:custGeom>
                <a:avLst/>
                <a:gdLst>
                  <a:gd name="T0" fmla="*/ 58 w 61"/>
                  <a:gd name="T1" fmla="*/ 12 h 56"/>
                  <a:gd name="T2" fmla="*/ 59 w 61"/>
                  <a:gd name="T3" fmla="*/ 0 h 56"/>
                  <a:gd name="T4" fmla="*/ 56 w 61"/>
                  <a:gd name="T5" fmla="*/ 3 h 56"/>
                  <a:gd name="T6" fmla="*/ 10 w 61"/>
                  <a:gd name="T7" fmla="*/ 49 h 56"/>
                  <a:gd name="T8" fmla="*/ 0 w 61"/>
                  <a:gd name="T9" fmla="*/ 56 h 56"/>
                  <a:gd name="T10" fmla="*/ 19 w 61"/>
                  <a:gd name="T11" fmla="*/ 48 h 56"/>
                  <a:gd name="T12" fmla="*/ 28 w 61"/>
                  <a:gd name="T13" fmla="*/ 44 h 56"/>
                  <a:gd name="T14" fmla="*/ 36 w 61"/>
                  <a:gd name="T15" fmla="*/ 39 h 56"/>
                  <a:gd name="T16" fmla="*/ 54 w 61"/>
                  <a:gd name="T17" fmla="*/ 21 h 56"/>
                  <a:gd name="T18" fmla="*/ 58 w 61"/>
                  <a:gd name="T19"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6">
                    <a:moveTo>
                      <a:pt x="58" y="12"/>
                    </a:moveTo>
                    <a:cubicBezTo>
                      <a:pt x="59" y="8"/>
                      <a:pt x="61" y="3"/>
                      <a:pt x="59" y="0"/>
                    </a:cubicBezTo>
                    <a:cubicBezTo>
                      <a:pt x="58" y="0"/>
                      <a:pt x="57" y="1"/>
                      <a:pt x="56" y="3"/>
                    </a:cubicBezTo>
                    <a:cubicBezTo>
                      <a:pt x="47" y="23"/>
                      <a:pt x="28" y="37"/>
                      <a:pt x="10" y="49"/>
                    </a:cubicBezTo>
                    <a:cubicBezTo>
                      <a:pt x="6" y="52"/>
                      <a:pt x="3" y="54"/>
                      <a:pt x="0" y="56"/>
                    </a:cubicBezTo>
                    <a:cubicBezTo>
                      <a:pt x="7" y="54"/>
                      <a:pt x="13" y="51"/>
                      <a:pt x="19" y="48"/>
                    </a:cubicBezTo>
                    <a:cubicBezTo>
                      <a:pt x="22" y="47"/>
                      <a:pt x="25" y="45"/>
                      <a:pt x="28" y="44"/>
                    </a:cubicBezTo>
                    <a:cubicBezTo>
                      <a:pt x="30" y="42"/>
                      <a:pt x="33" y="40"/>
                      <a:pt x="36" y="39"/>
                    </a:cubicBezTo>
                    <a:cubicBezTo>
                      <a:pt x="42" y="34"/>
                      <a:pt x="49" y="29"/>
                      <a:pt x="54" y="21"/>
                    </a:cubicBezTo>
                    <a:cubicBezTo>
                      <a:pt x="55" y="19"/>
                      <a:pt x="56" y="15"/>
                      <a:pt x="58" y="12"/>
                    </a:cubicBezTo>
                    <a:close/>
                  </a:path>
                </a:pathLst>
              </a:custGeom>
              <a:solidFill>
                <a:srgbClr val="82A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1" name="Freeform 1279">
                <a:extLst>
                  <a:ext uri="{FF2B5EF4-FFF2-40B4-BE49-F238E27FC236}">
                    <a16:creationId xmlns:a16="http://schemas.microsoft.com/office/drawing/2014/main" id="{6A03CEE3-A8BF-49E5-99EE-C352BFBE754C}"/>
                  </a:ext>
                </a:extLst>
              </p:cNvPr>
              <p:cNvSpPr>
                <a:spLocks/>
              </p:cNvSpPr>
              <p:nvPr/>
            </p:nvSpPr>
            <p:spPr bwMode="auto">
              <a:xfrm>
                <a:off x="283" y="367"/>
                <a:ext cx="2" cy="2"/>
              </a:xfrm>
              <a:custGeom>
                <a:avLst/>
                <a:gdLst>
                  <a:gd name="T0" fmla="*/ 0 w 2"/>
                  <a:gd name="T1" fmla="*/ 2 h 2"/>
                  <a:gd name="T2" fmla="*/ 2 w 2"/>
                  <a:gd name="T3" fmla="*/ 0 h 2"/>
                  <a:gd name="T4" fmla="*/ 0 w 2"/>
                  <a:gd name="T5" fmla="*/ 2 h 2"/>
                  <a:gd name="T6" fmla="*/ 0 w 2"/>
                  <a:gd name="T7" fmla="*/ 2 h 2"/>
                </a:gdLst>
                <a:ahLst/>
                <a:cxnLst>
                  <a:cxn ang="0">
                    <a:pos x="T0" y="T1"/>
                  </a:cxn>
                  <a:cxn ang="0">
                    <a:pos x="T2" y="T3"/>
                  </a:cxn>
                  <a:cxn ang="0">
                    <a:pos x="T4" y="T5"/>
                  </a:cxn>
                  <a:cxn ang="0">
                    <a:pos x="T6" y="T7"/>
                  </a:cxn>
                </a:cxnLst>
                <a:rect l="0" t="0" r="r" b="b"/>
                <a:pathLst>
                  <a:path w="2" h="2">
                    <a:moveTo>
                      <a:pt x="0" y="2"/>
                    </a:moveTo>
                    <a:lnTo>
                      <a:pt x="2" y="0"/>
                    </a:lnTo>
                    <a:lnTo>
                      <a:pt x="0" y="2"/>
                    </a:lnTo>
                    <a:lnTo>
                      <a:pt x="0" y="2"/>
                    </a:ln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2" name="Freeform 1280">
                <a:extLst>
                  <a:ext uri="{FF2B5EF4-FFF2-40B4-BE49-F238E27FC236}">
                    <a16:creationId xmlns:a16="http://schemas.microsoft.com/office/drawing/2014/main" id="{223A89E7-F682-4227-AAED-3887EEC3F955}"/>
                  </a:ext>
                </a:extLst>
              </p:cNvPr>
              <p:cNvSpPr>
                <a:spLocks/>
              </p:cNvSpPr>
              <p:nvPr/>
            </p:nvSpPr>
            <p:spPr bwMode="auto">
              <a:xfrm>
                <a:off x="285" y="214"/>
                <a:ext cx="158" cy="153"/>
              </a:xfrm>
              <a:custGeom>
                <a:avLst/>
                <a:gdLst>
                  <a:gd name="T0" fmla="*/ 47 w 66"/>
                  <a:gd name="T1" fmla="*/ 28 h 64"/>
                  <a:gd name="T2" fmla="*/ 15 w 66"/>
                  <a:gd name="T3" fmla="*/ 51 h 64"/>
                  <a:gd name="T4" fmla="*/ 0 w 66"/>
                  <a:gd name="T5" fmla="*/ 64 h 64"/>
                  <a:gd name="T6" fmla="*/ 46 w 66"/>
                  <a:gd name="T7" fmla="*/ 31 h 64"/>
                  <a:gd name="T8" fmla="*/ 53 w 66"/>
                  <a:gd name="T9" fmla="*/ 25 h 64"/>
                  <a:gd name="T10" fmla="*/ 66 w 66"/>
                  <a:gd name="T11" fmla="*/ 0 h 64"/>
                  <a:gd name="T12" fmla="*/ 63 w 66"/>
                  <a:gd name="T13" fmla="*/ 10 h 64"/>
                  <a:gd name="T14" fmla="*/ 47 w 66"/>
                  <a:gd name="T15" fmla="*/ 28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64">
                    <a:moveTo>
                      <a:pt x="47" y="28"/>
                    </a:moveTo>
                    <a:cubicBezTo>
                      <a:pt x="38" y="37"/>
                      <a:pt x="26" y="44"/>
                      <a:pt x="15" y="51"/>
                    </a:cubicBezTo>
                    <a:cubicBezTo>
                      <a:pt x="10" y="54"/>
                      <a:pt x="4" y="59"/>
                      <a:pt x="0" y="64"/>
                    </a:cubicBezTo>
                    <a:cubicBezTo>
                      <a:pt x="9" y="55"/>
                      <a:pt x="33" y="41"/>
                      <a:pt x="46" y="31"/>
                    </a:cubicBezTo>
                    <a:cubicBezTo>
                      <a:pt x="49" y="29"/>
                      <a:pt x="51" y="27"/>
                      <a:pt x="53" y="25"/>
                    </a:cubicBezTo>
                    <a:cubicBezTo>
                      <a:pt x="61" y="18"/>
                      <a:pt x="66" y="9"/>
                      <a:pt x="66" y="0"/>
                    </a:cubicBezTo>
                    <a:cubicBezTo>
                      <a:pt x="66" y="3"/>
                      <a:pt x="65" y="7"/>
                      <a:pt x="63" y="10"/>
                    </a:cubicBezTo>
                    <a:cubicBezTo>
                      <a:pt x="60" y="17"/>
                      <a:pt x="54" y="23"/>
                      <a:pt x="47" y="28"/>
                    </a:cubicBezTo>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3" name="Freeform 1281">
                <a:extLst>
                  <a:ext uri="{FF2B5EF4-FFF2-40B4-BE49-F238E27FC236}">
                    <a16:creationId xmlns:a16="http://schemas.microsoft.com/office/drawing/2014/main" id="{A6AF6932-9923-46DC-A167-7332EA4F1529}"/>
                  </a:ext>
                </a:extLst>
              </p:cNvPr>
              <p:cNvSpPr>
                <a:spLocks/>
              </p:cNvSpPr>
              <p:nvPr/>
            </p:nvSpPr>
            <p:spPr bwMode="auto">
              <a:xfrm>
                <a:off x="283" y="271"/>
                <a:ext cx="157" cy="98"/>
              </a:xfrm>
              <a:custGeom>
                <a:avLst/>
                <a:gdLst>
                  <a:gd name="T0" fmla="*/ 59 w 66"/>
                  <a:gd name="T1" fmla="*/ 9 h 41"/>
                  <a:gd name="T2" fmla="*/ 30 w 66"/>
                  <a:gd name="T3" fmla="*/ 26 h 41"/>
                  <a:gd name="T4" fmla="*/ 0 w 66"/>
                  <a:gd name="T5" fmla="*/ 41 h 41"/>
                  <a:gd name="T6" fmla="*/ 29 w 66"/>
                  <a:gd name="T7" fmla="*/ 30 h 41"/>
                  <a:gd name="T8" fmla="*/ 46 w 66"/>
                  <a:gd name="T9" fmla="*/ 23 h 41"/>
                  <a:gd name="T10" fmla="*/ 66 w 66"/>
                  <a:gd name="T11" fmla="*/ 0 h 41"/>
                  <a:gd name="T12" fmla="*/ 59 w 66"/>
                  <a:gd name="T13" fmla="*/ 9 h 41"/>
                </a:gdLst>
                <a:ahLst/>
                <a:cxnLst>
                  <a:cxn ang="0">
                    <a:pos x="T0" y="T1"/>
                  </a:cxn>
                  <a:cxn ang="0">
                    <a:pos x="T2" y="T3"/>
                  </a:cxn>
                  <a:cxn ang="0">
                    <a:pos x="T4" y="T5"/>
                  </a:cxn>
                  <a:cxn ang="0">
                    <a:pos x="T6" y="T7"/>
                  </a:cxn>
                  <a:cxn ang="0">
                    <a:pos x="T8" y="T9"/>
                  </a:cxn>
                  <a:cxn ang="0">
                    <a:pos x="T10" y="T11"/>
                  </a:cxn>
                  <a:cxn ang="0">
                    <a:pos x="T12" y="T13"/>
                  </a:cxn>
                </a:cxnLst>
                <a:rect l="0" t="0" r="r" b="b"/>
                <a:pathLst>
                  <a:path w="66" h="41">
                    <a:moveTo>
                      <a:pt x="59" y="9"/>
                    </a:moveTo>
                    <a:cubicBezTo>
                      <a:pt x="50" y="17"/>
                      <a:pt x="40" y="21"/>
                      <a:pt x="30" y="26"/>
                    </a:cubicBezTo>
                    <a:cubicBezTo>
                      <a:pt x="20" y="30"/>
                      <a:pt x="9" y="34"/>
                      <a:pt x="0" y="41"/>
                    </a:cubicBezTo>
                    <a:cubicBezTo>
                      <a:pt x="10" y="36"/>
                      <a:pt x="19" y="33"/>
                      <a:pt x="29" y="30"/>
                    </a:cubicBezTo>
                    <a:cubicBezTo>
                      <a:pt x="37" y="28"/>
                      <a:pt x="39" y="26"/>
                      <a:pt x="46" y="23"/>
                    </a:cubicBezTo>
                    <a:cubicBezTo>
                      <a:pt x="55" y="18"/>
                      <a:pt x="62" y="10"/>
                      <a:pt x="66" y="0"/>
                    </a:cubicBezTo>
                    <a:cubicBezTo>
                      <a:pt x="64" y="4"/>
                      <a:pt x="61" y="6"/>
                      <a:pt x="59" y="9"/>
                    </a:cubicBezTo>
                  </a:path>
                </a:pathLst>
              </a:custGeom>
              <a:solidFill>
                <a:srgbClr val="6C8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4" name="Freeform 1282">
                <a:extLst>
                  <a:ext uri="{FF2B5EF4-FFF2-40B4-BE49-F238E27FC236}">
                    <a16:creationId xmlns:a16="http://schemas.microsoft.com/office/drawing/2014/main" id="{4F0481CF-28BE-496A-BC9A-00F46D8F4FBA}"/>
                  </a:ext>
                </a:extLst>
              </p:cNvPr>
              <p:cNvSpPr>
                <a:spLocks/>
              </p:cNvSpPr>
              <p:nvPr/>
            </p:nvSpPr>
            <p:spPr bwMode="auto">
              <a:xfrm>
                <a:off x="302" y="302"/>
                <a:ext cx="110" cy="55"/>
              </a:xfrm>
              <a:custGeom>
                <a:avLst/>
                <a:gdLst>
                  <a:gd name="T0" fmla="*/ 22 w 46"/>
                  <a:gd name="T1" fmla="*/ 11 h 23"/>
                  <a:gd name="T2" fmla="*/ 30 w 46"/>
                  <a:gd name="T3" fmla="*/ 8 h 23"/>
                  <a:gd name="T4" fmla="*/ 46 w 46"/>
                  <a:gd name="T5" fmla="*/ 0 h 23"/>
                  <a:gd name="T6" fmla="*/ 42 w 46"/>
                  <a:gd name="T7" fmla="*/ 3 h 23"/>
                  <a:gd name="T8" fmla="*/ 33 w 46"/>
                  <a:gd name="T9" fmla="*/ 11 h 23"/>
                  <a:gd name="T10" fmla="*/ 0 w 46"/>
                  <a:gd name="T11" fmla="*/ 23 h 23"/>
                  <a:gd name="T12" fmla="*/ 22 w 46"/>
                  <a:gd name="T13" fmla="*/ 11 h 23"/>
                </a:gdLst>
                <a:ahLst/>
                <a:cxnLst>
                  <a:cxn ang="0">
                    <a:pos x="T0" y="T1"/>
                  </a:cxn>
                  <a:cxn ang="0">
                    <a:pos x="T2" y="T3"/>
                  </a:cxn>
                  <a:cxn ang="0">
                    <a:pos x="T4" y="T5"/>
                  </a:cxn>
                  <a:cxn ang="0">
                    <a:pos x="T6" y="T7"/>
                  </a:cxn>
                  <a:cxn ang="0">
                    <a:pos x="T8" y="T9"/>
                  </a:cxn>
                  <a:cxn ang="0">
                    <a:pos x="T10" y="T11"/>
                  </a:cxn>
                  <a:cxn ang="0">
                    <a:pos x="T12" y="T13"/>
                  </a:cxn>
                </a:cxnLst>
                <a:rect l="0" t="0" r="r" b="b"/>
                <a:pathLst>
                  <a:path w="46" h="23">
                    <a:moveTo>
                      <a:pt x="22" y="11"/>
                    </a:moveTo>
                    <a:cubicBezTo>
                      <a:pt x="23" y="11"/>
                      <a:pt x="28" y="8"/>
                      <a:pt x="30" y="8"/>
                    </a:cubicBezTo>
                    <a:cubicBezTo>
                      <a:pt x="34" y="5"/>
                      <a:pt x="42" y="3"/>
                      <a:pt x="46" y="0"/>
                    </a:cubicBezTo>
                    <a:cubicBezTo>
                      <a:pt x="46" y="1"/>
                      <a:pt x="43" y="3"/>
                      <a:pt x="42" y="3"/>
                    </a:cubicBezTo>
                    <a:cubicBezTo>
                      <a:pt x="40" y="6"/>
                      <a:pt x="36" y="9"/>
                      <a:pt x="33" y="11"/>
                    </a:cubicBezTo>
                    <a:cubicBezTo>
                      <a:pt x="25" y="15"/>
                      <a:pt x="9" y="18"/>
                      <a:pt x="0" y="23"/>
                    </a:cubicBezTo>
                    <a:cubicBezTo>
                      <a:pt x="4" y="20"/>
                      <a:pt x="17" y="13"/>
                      <a:pt x="22" y="11"/>
                    </a:cubicBezTo>
                    <a:close/>
                  </a:path>
                </a:pathLst>
              </a:custGeom>
              <a:solidFill>
                <a:srgbClr val="657F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5" name="Freeform 1283">
                <a:extLst>
                  <a:ext uri="{FF2B5EF4-FFF2-40B4-BE49-F238E27FC236}">
                    <a16:creationId xmlns:a16="http://schemas.microsoft.com/office/drawing/2014/main" id="{0BD097D1-A9AE-4AD8-BCCF-24E04441F5B3}"/>
                  </a:ext>
                </a:extLst>
              </p:cNvPr>
              <p:cNvSpPr>
                <a:spLocks/>
              </p:cNvSpPr>
              <p:nvPr/>
            </p:nvSpPr>
            <p:spPr bwMode="auto">
              <a:xfrm>
                <a:off x="316" y="321"/>
                <a:ext cx="72" cy="29"/>
              </a:xfrm>
              <a:custGeom>
                <a:avLst/>
                <a:gdLst>
                  <a:gd name="T0" fmla="*/ 25 w 30"/>
                  <a:gd name="T1" fmla="*/ 3 h 12"/>
                  <a:gd name="T2" fmla="*/ 13 w 30"/>
                  <a:gd name="T3" fmla="*/ 7 h 12"/>
                  <a:gd name="T4" fmla="*/ 7 w 30"/>
                  <a:gd name="T5" fmla="*/ 9 h 12"/>
                  <a:gd name="T6" fmla="*/ 0 w 30"/>
                  <a:gd name="T7" fmla="*/ 12 h 12"/>
                  <a:gd name="T8" fmla="*/ 11 w 30"/>
                  <a:gd name="T9" fmla="*/ 7 h 12"/>
                  <a:gd name="T10" fmla="*/ 22 w 30"/>
                  <a:gd name="T11" fmla="*/ 3 h 12"/>
                  <a:gd name="T12" fmla="*/ 30 w 30"/>
                  <a:gd name="T13" fmla="*/ 0 h 12"/>
                  <a:gd name="T14" fmla="*/ 25 w 30"/>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2">
                    <a:moveTo>
                      <a:pt x="25" y="3"/>
                    </a:moveTo>
                    <a:cubicBezTo>
                      <a:pt x="21" y="4"/>
                      <a:pt x="17" y="6"/>
                      <a:pt x="13" y="7"/>
                    </a:cubicBezTo>
                    <a:cubicBezTo>
                      <a:pt x="12" y="8"/>
                      <a:pt x="8" y="9"/>
                      <a:pt x="7" y="9"/>
                    </a:cubicBezTo>
                    <a:cubicBezTo>
                      <a:pt x="6" y="10"/>
                      <a:pt x="2" y="11"/>
                      <a:pt x="0" y="12"/>
                    </a:cubicBezTo>
                    <a:cubicBezTo>
                      <a:pt x="3" y="10"/>
                      <a:pt x="8" y="8"/>
                      <a:pt x="11" y="7"/>
                    </a:cubicBezTo>
                    <a:cubicBezTo>
                      <a:pt x="14" y="5"/>
                      <a:pt x="18" y="4"/>
                      <a:pt x="22" y="3"/>
                    </a:cubicBezTo>
                    <a:cubicBezTo>
                      <a:pt x="25" y="2"/>
                      <a:pt x="28" y="1"/>
                      <a:pt x="30" y="0"/>
                    </a:cubicBezTo>
                    <a:cubicBezTo>
                      <a:pt x="28" y="1"/>
                      <a:pt x="26" y="2"/>
                      <a:pt x="25" y="3"/>
                    </a:cubicBezTo>
                    <a:close/>
                  </a:path>
                </a:pathLst>
              </a:custGeom>
              <a:solidFill>
                <a:srgbClr val="5C72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6" name="Freeform 1284">
                <a:extLst>
                  <a:ext uri="{FF2B5EF4-FFF2-40B4-BE49-F238E27FC236}">
                    <a16:creationId xmlns:a16="http://schemas.microsoft.com/office/drawing/2014/main" id="{EB78C5B9-0377-47FC-99A0-8C212009AF60}"/>
                  </a:ext>
                </a:extLst>
              </p:cNvPr>
              <p:cNvSpPr>
                <a:spLocks/>
              </p:cNvSpPr>
              <p:nvPr/>
            </p:nvSpPr>
            <p:spPr bwMode="auto">
              <a:xfrm>
                <a:off x="162" y="1"/>
                <a:ext cx="88" cy="299"/>
              </a:xfrm>
              <a:custGeom>
                <a:avLst/>
                <a:gdLst>
                  <a:gd name="T0" fmla="*/ 3 w 37"/>
                  <a:gd name="T1" fmla="*/ 19 h 125"/>
                  <a:gd name="T2" fmla="*/ 10 w 37"/>
                  <a:gd name="T3" fmla="*/ 71 h 125"/>
                  <a:gd name="T4" fmla="*/ 25 w 37"/>
                  <a:gd name="T5" fmla="*/ 105 h 125"/>
                  <a:gd name="T6" fmla="*/ 37 w 37"/>
                  <a:gd name="T7" fmla="*/ 125 h 125"/>
                  <a:gd name="T8" fmla="*/ 30 w 37"/>
                  <a:gd name="T9" fmla="*/ 102 h 125"/>
                  <a:gd name="T10" fmla="*/ 21 w 37"/>
                  <a:gd name="T11" fmla="*/ 13 h 125"/>
                  <a:gd name="T12" fmla="*/ 16 w 37"/>
                  <a:gd name="T13" fmla="*/ 0 h 125"/>
                  <a:gd name="T14" fmla="*/ 6 w 37"/>
                  <a:gd name="T15" fmla="*/ 7 h 125"/>
                  <a:gd name="T16" fmla="*/ 3 w 37"/>
                  <a:gd name="T17" fmla="*/ 1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25">
                    <a:moveTo>
                      <a:pt x="3" y="19"/>
                    </a:moveTo>
                    <a:cubicBezTo>
                      <a:pt x="2" y="43"/>
                      <a:pt x="0" y="49"/>
                      <a:pt x="10" y="71"/>
                    </a:cubicBezTo>
                    <a:cubicBezTo>
                      <a:pt x="15" y="83"/>
                      <a:pt x="19" y="94"/>
                      <a:pt x="25" y="105"/>
                    </a:cubicBezTo>
                    <a:cubicBezTo>
                      <a:pt x="29" y="112"/>
                      <a:pt x="33" y="118"/>
                      <a:pt x="37" y="125"/>
                    </a:cubicBezTo>
                    <a:cubicBezTo>
                      <a:pt x="36" y="117"/>
                      <a:pt x="33" y="110"/>
                      <a:pt x="30" y="102"/>
                    </a:cubicBezTo>
                    <a:cubicBezTo>
                      <a:pt x="18" y="67"/>
                      <a:pt x="31" y="49"/>
                      <a:pt x="21" y="13"/>
                    </a:cubicBezTo>
                    <a:cubicBezTo>
                      <a:pt x="20" y="9"/>
                      <a:pt x="18" y="4"/>
                      <a:pt x="16" y="0"/>
                    </a:cubicBezTo>
                    <a:cubicBezTo>
                      <a:pt x="12" y="0"/>
                      <a:pt x="8" y="3"/>
                      <a:pt x="6" y="7"/>
                    </a:cubicBezTo>
                    <a:cubicBezTo>
                      <a:pt x="4" y="11"/>
                      <a:pt x="4" y="15"/>
                      <a:pt x="3" y="19"/>
                    </a:cubicBezTo>
                    <a:close/>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7" name="Freeform 1285">
                <a:extLst>
                  <a:ext uri="{FF2B5EF4-FFF2-40B4-BE49-F238E27FC236}">
                    <a16:creationId xmlns:a16="http://schemas.microsoft.com/office/drawing/2014/main" id="{D836E4C9-B32A-44C6-9CB1-FDAFA295A65D}"/>
                  </a:ext>
                </a:extLst>
              </p:cNvPr>
              <p:cNvSpPr>
                <a:spLocks/>
              </p:cNvSpPr>
              <p:nvPr/>
            </p:nvSpPr>
            <p:spPr bwMode="auto">
              <a:xfrm>
                <a:off x="154" y="3"/>
                <a:ext cx="62" cy="239"/>
              </a:xfrm>
              <a:custGeom>
                <a:avLst/>
                <a:gdLst>
                  <a:gd name="T0" fmla="*/ 11 w 26"/>
                  <a:gd name="T1" fmla="*/ 36 h 100"/>
                  <a:gd name="T2" fmla="*/ 15 w 26"/>
                  <a:gd name="T3" fmla="*/ 0 h 100"/>
                  <a:gd name="T4" fmla="*/ 9 w 26"/>
                  <a:gd name="T5" fmla="*/ 6 h 100"/>
                  <a:gd name="T6" fmla="*/ 6 w 26"/>
                  <a:gd name="T7" fmla="*/ 18 h 100"/>
                  <a:gd name="T8" fmla="*/ 26 w 26"/>
                  <a:gd name="T9" fmla="*/ 100 h 100"/>
                  <a:gd name="T10" fmla="*/ 13 w 26"/>
                  <a:gd name="T11" fmla="*/ 64 h 100"/>
                  <a:gd name="T12" fmla="*/ 11 w 26"/>
                  <a:gd name="T13" fmla="*/ 36 h 100"/>
                </a:gdLst>
                <a:ahLst/>
                <a:cxnLst>
                  <a:cxn ang="0">
                    <a:pos x="T0" y="T1"/>
                  </a:cxn>
                  <a:cxn ang="0">
                    <a:pos x="T2" y="T3"/>
                  </a:cxn>
                  <a:cxn ang="0">
                    <a:pos x="T4" y="T5"/>
                  </a:cxn>
                  <a:cxn ang="0">
                    <a:pos x="T6" y="T7"/>
                  </a:cxn>
                  <a:cxn ang="0">
                    <a:pos x="T8" y="T9"/>
                  </a:cxn>
                  <a:cxn ang="0">
                    <a:pos x="T10" y="T11"/>
                  </a:cxn>
                  <a:cxn ang="0">
                    <a:pos x="T12" y="T13"/>
                  </a:cxn>
                </a:cxnLst>
                <a:rect l="0" t="0" r="r" b="b"/>
                <a:pathLst>
                  <a:path w="26" h="100">
                    <a:moveTo>
                      <a:pt x="11" y="36"/>
                    </a:moveTo>
                    <a:cubicBezTo>
                      <a:pt x="9" y="23"/>
                      <a:pt x="10" y="13"/>
                      <a:pt x="15" y="0"/>
                    </a:cubicBezTo>
                    <a:cubicBezTo>
                      <a:pt x="12" y="1"/>
                      <a:pt x="10" y="4"/>
                      <a:pt x="9" y="6"/>
                    </a:cubicBezTo>
                    <a:cubicBezTo>
                      <a:pt x="7" y="10"/>
                      <a:pt x="7" y="14"/>
                      <a:pt x="6" y="18"/>
                    </a:cubicBezTo>
                    <a:cubicBezTo>
                      <a:pt x="5" y="41"/>
                      <a:pt x="0" y="51"/>
                      <a:pt x="26" y="100"/>
                    </a:cubicBezTo>
                    <a:cubicBezTo>
                      <a:pt x="22" y="93"/>
                      <a:pt x="15" y="75"/>
                      <a:pt x="13" y="64"/>
                    </a:cubicBezTo>
                    <a:cubicBezTo>
                      <a:pt x="11" y="54"/>
                      <a:pt x="12" y="46"/>
                      <a:pt x="11" y="36"/>
                    </a:cubicBezTo>
                    <a:close/>
                  </a:path>
                </a:pathLst>
              </a:custGeom>
              <a:solidFill>
                <a:srgbClr val="9CB5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8" name="Freeform 1286">
                <a:extLst>
                  <a:ext uri="{FF2B5EF4-FFF2-40B4-BE49-F238E27FC236}">
                    <a16:creationId xmlns:a16="http://schemas.microsoft.com/office/drawing/2014/main" id="{35702037-6414-4E6D-85A5-1C9EDCE25958}"/>
                  </a:ext>
                </a:extLst>
              </p:cNvPr>
              <p:cNvSpPr>
                <a:spLocks/>
              </p:cNvSpPr>
              <p:nvPr/>
            </p:nvSpPr>
            <p:spPr bwMode="auto">
              <a:xfrm>
                <a:off x="183" y="1"/>
                <a:ext cx="102" cy="296"/>
              </a:xfrm>
              <a:custGeom>
                <a:avLst/>
                <a:gdLst>
                  <a:gd name="T0" fmla="*/ 7 w 43"/>
                  <a:gd name="T1" fmla="*/ 0 h 124"/>
                  <a:gd name="T2" fmla="*/ 5 w 43"/>
                  <a:gd name="T3" fmla="*/ 1 h 124"/>
                  <a:gd name="T4" fmla="*/ 3 w 43"/>
                  <a:gd name="T5" fmla="*/ 10 h 124"/>
                  <a:gd name="T6" fmla="*/ 12 w 43"/>
                  <a:gd name="T7" fmla="*/ 88 h 124"/>
                  <a:gd name="T8" fmla="*/ 28 w 43"/>
                  <a:gd name="T9" fmla="*/ 124 h 124"/>
                  <a:gd name="T10" fmla="*/ 24 w 43"/>
                  <a:gd name="T11" fmla="*/ 101 h 124"/>
                  <a:gd name="T12" fmla="*/ 14 w 43"/>
                  <a:gd name="T13" fmla="*/ 12 h 124"/>
                  <a:gd name="T14" fmla="*/ 7 w 43"/>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24">
                    <a:moveTo>
                      <a:pt x="7" y="0"/>
                    </a:moveTo>
                    <a:cubicBezTo>
                      <a:pt x="6" y="0"/>
                      <a:pt x="6" y="0"/>
                      <a:pt x="5" y="1"/>
                    </a:cubicBezTo>
                    <a:cubicBezTo>
                      <a:pt x="4" y="3"/>
                      <a:pt x="3" y="7"/>
                      <a:pt x="3" y="10"/>
                    </a:cubicBezTo>
                    <a:cubicBezTo>
                      <a:pt x="0" y="41"/>
                      <a:pt x="1" y="58"/>
                      <a:pt x="12" y="88"/>
                    </a:cubicBezTo>
                    <a:cubicBezTo>
                      <a:pt x="15" y="95"/>
                      <a:pt x="25" y="117"/>
                      <a:pt x="28" y="124"/>
                    </a:cubicBezTo>
                    <a:cubicBezTo>
                      <a:pt x="28" y="123"/>
                      <a:pt x="25" y="102"/>
                      <a:pt x="24" y="101"/>
                    </a:cubicBezTo>
                    <a:cubicBezTo>
                      <a:pt x="13" y="67"/>
                      <a:pt x="43" y="67"/>
                      <a:pt x="14" y="12"/>
                    </a:cubicBezTo>
                    <a:cubicBezTo>
                      <a:pt x="12" y="7"/>
                      <a:pt x="9" y="4"/>
                      <a:pt x="7" y="0"/>
                    </a:cubicBezTo>
                    <a:close/>
                  </a:path>
                </a:pathLst>
              </a:custGeom>
              <a:solidFill>
                <a:srgbClr val="879E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9" name="Freeform 1287">
                <a:extLst>
                  <a:ext uri="{FF2B5EF4-FFF2-40B4-BE49-F238E27FC236}">
                    <a16:creationId xmlns:a16="http://schemas.microsoft.com/office/drawing/2014/main" id="{2F9EA09C-B2FE-47A6-929B-34E9600D59AD}"/>
                  </a:ext>
                </a:extLst>
              </p:cNvPr>
              <p:cNvSpPr>
                <a:spLocks/>
              </p:cNvSpPr>
              <p:nvPr/>
            </p:nvSpPr>
            <p:spPr bwMode="auto">
              <a:xfrm>
                <a:off x="219" y="228"/>
                <a:ext cx="31" cy="69"/>
              </a:xfrm>
              <a:custGeom>
                <a:avLst/>
                <a:gdLst>
                  <a:gd name="T0" fmla="*/ 13 w 13"/>
                  <a:gd name="T1" fmla="*/ 29 h 29"/>
                  <a:gd name="T2" fmla="*/ 13 w 13"/>
                  <a:gd name="T3" fmla="*/ 28 h 29"/>
                  <a:gd name="T4" fmla="*/ 2 w 13"/>
                  <a:gd name="T5" fmla="*/ 6 h 29"/>
                  <a:gd name="T6" fmla="*/ 0 w 13"/>
                  <a:gd name="T7" fmla="*/ 0 h 29"/>
                  <a:gd name="T8" fmla="*/ 13 w 13"/>
                  <a:gd name="T9" fmla="*/ 29 h 29"/>
                </a:gdLst>
                <a:ahLst/>
                <a:cxnLst>
                  <a:cxn ang="0">
                    <a:pos x="T0" y="T1"/>
                  </a:cxn>
                  <a:cxn ang="0">
                    <a:pos x="T2" y="T3"/>
                  </a:cxn>
                  <a:cxn ang="0">
                    <a:pos x="T4" y="T5"/>
                  </a:cxn>
                  <a:cxn ang="0">
                    <a:pos x="T6" y="T7"/>
                  </a:cxn>
                  <a:cxn ang="0">
                    <a:pos x="T8" y="T9"/>
                  </a:cxn>
                </a:cxnLst>
                <a:rect l="0" t="0" r="r" b="b"/>
                <a:pathLst>
                  <a:path w="13" h="29">
                    <a:moveTo>
                      <a:pt x="13" y="29"/>
                    </a:moveTo>
                    <a:cubicBezTo>
                      <a:pt x="13" y="28"/>
                      <a:pt x="13" y="28"/>
                      <a:pt x="13" y="28"/>
                    </a:cubicBezTo>
                    <a:cubicBezTo>
                      <a:pt x="9" y="20"/>
                      <a:pt x="5" y="13"/>
                      <a:pt x="2" y="6"/>
                    </a:cubicBezTo>
                    <a:cubicBezTo>
                      <a:pt x="1" y="4"/>
                      <a:pt x="0" y="2"/>
                      <a:pt x="0" y="0"/>
                    </a:cubicBezTo>
                    <a:cubicBezTo>
                      <a:pt x="3" y="10"/>
                      <a:pt x="8" y="19"/>
                      <a:pt x="13" y="29"/>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0" name="Freeform 1288">
                <a:extLst>
                  <a:ext uri="{FF2B5EF4-FFF2-40B4-BE49-F238E27FC236}">
                    <a16:creationId xmlns:a16="http://schemas.microsoft.com/office/drawing/2014/main" id="{C90B53DD-FC33-454D-A29F-F63BD6EDE45D}"/>
                  </a:ext>
                </a:extLst>
              </p:cNvPr>
              <p:cNvSpPr>
                <a:spLocks/>
              </p:cNvSpPr>
              <p:nvPr/>
            </p:nvSpPr>
            <p:spPr bwMode="auto">
              <a:xfrm>
                <a:off x="181" y="1"/>
                <a:ext cx="21" cy="187"/>
              </a:xfrm>
              <a:custGeom>
                <a:avLst/>
                <a:gdLst>
                  <a:gd name="T0" fmla="*/ 5 w 9"/>
                  <a:gd name="T1" fmla="*/ 1 h 78"/>
                  <a:gd name="T2" fmla="*/ 5 w 9"/>
                  <a:gd name="T3" fmla="*/ 1 h 78"/>
                  <a:gd name="T4" fmla="*/ 9 w 9"/>
                  <a:gd name="T5" fmla="*/ 78 h 78"/>
                  <a:gd name="T6" fmla="*/ 7 w 9"/>
                  <a:gd name="T7" fmla="*/ 70 h 78"/>
                  <a:gd name="T8" fmla="*/ 5 w 9"/>
                  <a:gd name="T9" fmla="*/ 1 h 78"/>
                </a:gdLst>
                <a:ahLst/>
                <a:cxnLst>
                  <a:cxn ang="0">
                    <a:pos x="T0" y="T1"/>
                  </a:cxn>
                  <a:cxn ang="0">
                    <a:pos x="T2" y="T3"/>
                  </a:cxn>
                  <a:cxn ang="0">
                    <a:pos x="T4" y="T5"/>
                  </a:cxn>
                  <a:cxn ang="0">
                    <a:pos x="T6" y="T7"/>
                  </a:cxn>
                  <a:cxn ang="0">
                    <a:pos x="T8" y="T9"/>
                  </a:cxn>
                </a:cxnLst>
                <a:rect l="0" t="0" r="r" b="b"/>
                <a:pathLst>
                  <a:path w="9" h="78">
                    <a:moveTo>
                      <a:pt x="5" y="1"/>
                    </a:moveTo>
                    <a:cubicBezTo>
                      <a:pt x="4" y="1"/>
                      <a:pt x="6" y="0"/>
                      <a:pt x="5" y="1"/>
                    </a:cubicBezTo>
                    <a:cubicBezTo>
                      <a:pt x="2" y="35"/>
                      <a:pt x="0" y="47"/>
                      <a:pt x="9" y="78"/>
                    </a:cubicBezTo>
                    <a:cubicBezTo>
                      <a:pt x="9" y="75"/>
                      <a:pt x="8" y="72"/>
                      <a:pt x="7" y="70"/>
                    </a:cubicBezTo>
                    <a:cubicBezTo>
                      <a:pt x="1" y="41"/>
                      <a:pt x="5" y="31"/>
                      <a:pt x="5" y="1"/>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1" name="Freeform 1289">
                <a:extLst>
                  <a:ext uri="{FF2B5EF4-FFF2-40B4-BE49-F238E27FC236}">
                    <a16:creationId xmlns:a16="http://schemas.microsoft.com/office/drawing/2014/main" id="{91E4B0E2-4980-406D-B349-19FE0CC82C0B}"/>
                  </a:ext>
                </a:extLst>
              </p:cNvPr>
              <p:cNvSpPr>
                <a:spLocks/>
              </p:cNvSpPr>
              <p:nvPr/>
            </p:nvSpPr>
            <p:spPr bwMode="auto">
              <a:xfrm>
                <a:off x="202" y="188"/>
                <a:ext cx="17" cy="40"/>
              </a:xfrm>
              <a:custGeom>
                <a:avLst/>
                <a:gdLst>
                  <a:gd name="T0" fmla="*/ 2 w 7"/>
                  <a:gd name="T1" fmla="*/ 5 h 17"/>
                  <a:gd name="T2" fmla="*/ 7 w 7"/>
                  <a:gd name="T3" fmla="*/ 17 h 17"/>
                  <a:gd name="T4" fmla="*/ 0 w 7"/>
                  <a:gd name="T5" fmla="*/ 0 h 17"/>
                  <a:gd name="T6" fmla="*/ 2 w 7"/>
                  <a:gd name="T7" fmla="*/ 5 h 17"/>
                </a:gdLst>
                <a:ahLst/>
                <a:cxnLst>
                  <a:cxn ang="0">
                    <a:pos x="T0" y="T1"/>
                  </a:cxn>
                  <a:cxn ang="0">
                    <a:pos x="T2" y="T3"/>
                  </a:cxn>
                  <a:cxn ang="0">
                    <a:pos x="T4" y="T5"/>
                  </a:cxn>
                  <a:cxn ang="0">
                    <a:pos x="T6" y="T7"/>
                  </a:cxn>
                </a:cxnLst>
                <a:rect l="0" t="0" r="r" b="b"/>
                <a:pathLst>
                  <a:path w="7" h="17">
                    <a:moveTo>
                      <a:pt x="2" y="5"/>
                    </a:moveTo>
                    <a:cubicBezTo>
                      <a:pt x="4" y="10"/>
                      <a:pt x="5" y="14"/>
                      <a:pt x="7" y="17"/>
                    </a:cubicBezTo>
                    <a:cubicBezTo>
                      <a:pt x="4" y="12"/>
                      <a:pt x="2" y="6"/>
                      <a:pt x="0" y="0"/>
                    </a:cubicBezTo>
                    <a:cubicBezTo>
                      <a:pt x="1" y="2"/>
                      <a:pt x="2" y="4"/>
                      <a:pt x="2" y="5"/>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2" name="Freeform 1290">
                <a:extLst>
                  <a:ext uri="{FF2B5EF4-FFF2-40B4-BE49-F238E27FC236}">
                    <a16:creationId xmlns:a16="http://schemas.microsoft.com/office/drawing/2014/main" id="{7A256062-F005-4FBC-8F13-EADF3DBB1982}"/>
                  </a:ext>
                </a:extLst>
              </p:cNvPr>
              <p:cNvSpPr>
                <a:spLocks/>
              </p:cNvSpPr>
              <p:nvPr/>
            </p:nvSpPr>
            <p:spPr bwMode="auto">
              <a:xfrm>
                <a:off x="197" y="11"/>
                <a:ext cx="41" cy="246"/>
              </a:xfrm>
              <a:custGeom>
                <a:avLst/>
                <a:gdLst>
                  <a:gd name="T0" fmla="*/ 5 w 17"/>
                  <a:gd name="T1" fmla="*/ 73 h 103"/>
                  <a:gd name="T2" fmla="*/ 17 w 17"/>
                  <a:gd name="T3" fmla="*/ 103 h 103"/>
                  <a:gd name="T4" fmla="*/ 14 w 17"/>
                  <a:gd name="T5" fmla="*/ 75 h 103"/>
                  <a:gd name="T6" fmla="*/ 16 w 17"/>
                  <a:gd name="T7" fmla="*/ 63 h 103"/>
                  <a:gd name="T8" fmla="*/ 16 w 17"/>
                  <a:gd name="T9" fmla="*/ 44 h 103"/>
                  <a:gd name="T10" fmla="*/ 0 w 17"/>
                  <a:gd name="T11" fmla="*/ 0 h 103"/>
                  <a:gd name="T12" fmla="*/ 1 w 17"/>
                  <a:gd name="T13" fmla="*/ 37 h 103"/>
                  <a:gd name="T14" fmla="*/ 1 w 17"/>
                  <a:gd name="T15" fmla="*/ 46 h 103"/>
                  <a:gd name="T16" fmla="*/ 5 w 17"/>
                  <a:gd name="T17" fmla="*/ 7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3">
                    <a:moveTo>
                      <a:pt x="5" y="73"/>
                    </a:moveTo>
                    <a:cubicBezTo>
                      <a:pt x="6" y="75"/>
                      <a:pt x="15" y="101"/>
                      <a:pt x="17" y="103"/>
                    </a:cubicBezTo>
                    <a:cubicBezTo>
                      <a:pt x="16" y="99"/>
                      <a:pt x="15" y="79"/>
                      <a:pt x="14" y="75"/>
                    </a:cubicBezTo>
                    <a:cubicBezTo>
                      <a:pt x="14" y="72"/>
                      <a:pt x="15" y="69"/>
                      <a:pt x="16" y="63"/>
                    </a:cubicBezTo>
                    <a:cubicBezTo>
                      <a:pt x="17" y="53"/>
                      <a:pt x="17" y="54"/>
                      <a:pt x="16" y="44"/>
                    </a:cubicBezTo>
                    <a:cubicBezTo>
                      <a:pt x="15" y="34"/>
                      <a:pt x="14" y="26"/>
                      <a:pt x="0" y="0"/>
                    </a:cubicBezTo>
                    <a:cubicBezTo>
                      <a:pt x="0" y="8"/>
                      <a:pt x="0" y="28"/>
                      <a:pt x="1" y="37"/>
                    </a:cubicBezTo>
                    <a:cubicBezTo>
                      <a:pt x="1" y="40"/>
                      <a:pt x="1" y="43"/>
                      <a:pt x="1" y="46"/>
                    </a:cubicBezTo>
                    <a:cubicBezTo>
                      <a:pt x="2" y="55"/>
                      <a:pt x="3" y="67"/>
                      <a:pt x="5" y="73"/>
                    </a:cubicBezTo>
                    <a:close/>
                  </a:path>
                </a:pathLst>
              </a:custGeom>
              <a:solidFill>
                <a:srgbClr val="7693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3" name="Freeform 1291">
                <a:extLst>
                  <a:ext uri="{FF2B5EF4-FFF2-40B4-BE49-F238E27FC236}">
                    <a16:creationId xmlns:a16="http://schemas.microsoft.com/office/drawing/2014/main" id="{222020CD-C7EA-4829-B219-1FBC3DFCB9E6}"/>
                  </a:ext>
                </a:extLst>
              </p:cNvPr>
              <p:cNvSpPr>
                <a:spLocks/>
              </p:cNvSpPr>
              <p:nvPr/>
            </p:nvSpPr>
            <p:spPr bwMode="auto">
              <a:xfrm>
                <a:off x="202" y="44"/>
                <a:ext cx="26" cy="182"/>
              </a:xfrm>
              <a:custGeom>
                <a:avLst/>
                <a:gdLst>
                  <a:gd name="T0" fmla="*/ 2 w 11"/>
                  <a:gd name="T1" fmla="*/ 0 h 76"/>
                  <a:gd name="T2" fmla="*/ 11 w 11"/>
                  <a:gd name="T3" fmla="*/ 76 h 76"/>
                  <a:gd name="T4" fmla="*/ 8 w 11"/>
                  <a:gd name="T5" fmla="*/ 50 h 76"/>
                  <a:gd name="T6" fmla="*/ 8 w 11"/>
                  <a:gd name="T7" fmla="*/ 27 h 76"/>
                  <a:gd name="T8" fmla="*/ 2 w 11"/>
                  <a:gd name="T9" fmla="*/ 0 h 76"/>
                </a:gdLst>
                <a:ahLst/>
                <a:cxnLst>
                  <a:cxn ang="0">
                    <a:pos x="T0" y="T1"/>
                  </a:cxn>
                  <a:cxn ang="0">
                    <a:pos x="T2" y="T3"/>
                  </a:cxn>
                  <a:cxn ang="0">
                    <a:pos x="T4" y="T5"/>
                  </a:cxn>
                  <a:cxn ang="0">
                    <a:pos x="T6" y="T7"/>
                  </a:cxn>
                  <a:cxn ang="0">
                    <a:pos x="T8" y="T9"/>
                  </a:cxn>
                </a:cxnLst>
                <a:rect l="0" t="0" r="r" b="b"/>
                <a:pathLst>
                  <a:path w="11" h="76">
                    <a:moveTo>
                      <a:pt x="2" y="0"/>
                    </a:moveTo>
                    <a:cubicBezTo>
                      <a:pt x="4" y="14"/>
                      <a:pt x="0" y="51"/>
                      <a:pt x="11" y="76"/>
                    </a:cubicBezTo>
                    <a:cubicBezTo>
                      <a:pt x="11" y="75"/>
                      <a:pt x="8" y="52"/>
                      <a:pt x="8" y="50"/>
                    </a:cubicBezTo>
                    <a:cubicBezTo>
                      <a:pt x="7" y="41"/>
                      <a:pt x="8" y="34"/>
                      <a:pt x="8" y="27"/>
                    </a:cubicBezTo>
                    <a:cubicBezTo>
                      <a:pt x="9" y="15"/>
                      <a:pt x="7" y="11"/>
                      <a:pt x="2" y="0"/>
                    </a:cubicBezTo>
                    <a:close/>
                  </a:path>
                </a:pathLst>
              </a:custGeom>
              <a:solidFill>
                <a:srgbClr val="6C8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4" name="Freeform 1292">
                <a:extLst>
                  <a:ext uri="{FF2B5EF4-FFF2-40B4-BE49-F238E27FC236}">
                    <a16:creationId xmlns:a16="http://schemas.microsoft.com/office/drawing/2014/main" id="{4EFCA32C-A786-4D5D-8CC0-64EA27FA3A49}"/>
                  </a:ext>
                </a:extLst>
              </p:cNvPr>
              <p:cNvSpPr>
                <a:spLocks/>
              </p:cNvSpPr>
              <p:nvPr/>
            </p:nvSpPr>
            <p:spPr bwMode="auto">
              <a:xfrm>
                <a:off x="166" y="23"/>
                <a:ext cx="15" cy="133"/>
              </a:xfrm>
              <a:custGeom>
                <a:avLst/>
                <a:gdLst>
                  <a:gd name="T0" fmla="*/ 5 w 6"/>
                  <a:gd name="T1" fmla="*/ 0 h 56"/>
                  <a:gd name="T2" fmla="*/ 6 w 6"/>
                  <a:gd name="T3" fmla="*/ 56 h 56"/>
                  <a:gd name="T4" fmla="*/ 4 w 6"/>
                  <a:gd name="T5" fmla="*/ 22 h 56"/>
                  <a:gd name="T6" fmla="*/ 5 w 6"/>
                  <a:gd name="T7" fmla="*/ 0 h 56"/>
                </a:gdLst>
                <a:ahLst/>
                <a:cxnLst>
                  <a:cxn ang="0">
                    <a:pos x="T0" y="T1"/>
                  </a:cxn>
                  <a:cxn ang="0">
                    <a:pos x="T2" y="T3"/>
                  </a:cxn>
                  <a:cxn ang="0">
                    <a:pos x="T4" y="T5"/>
                  </a:cxn>
                  <a:cxn ang="0">
                    <a:pos x="T6" y="T7"/>
                  </a:cxn>
                </a:cxnLst>
                <a:rect l="0" t="0" r="r" b="b"/>
                <a:pathLst>
                  <a:path w="6" h="56">
                    <a:moveTo>
                      <a:pt x="5" y="0"/>
                    </a:moveTo>
                    <a:cubicBezTo>
                      <a:pt x="0" y="18"/>
                      <a:pt x="1" y="41"/>
                      <a:pt x="6" y="56"/>
                    </a:cubicBezTo>
                    <a:cubicBezTo>
                      <a:pt x="4" y="48"/>
                      <a:pt x="4" y="30"/>
                      <a:pt x="4" y="22"/>
                    </a:cubicBezTo>
                    <a:cubicBezTo>
                      <a:pt x="3" y="13"/>
                      <a:pt x="6" y="9"/>
                      <a:pt x="5" y="0"/>
                    </a:cubicBezTo>
                    <a:close/>
                  </a:path>
                </a:pathLst>
              </a:custGeom>
              <a:solidFill>
                <a:srgbClr val="AEC1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5" name="Freeform 1293">
                <a:extLst>
                  <a:ext uri="{FF2B5EF4-FFF2-40B4-BE49-F238E27FC236}">
                    <a16:creationId xmlns:a16="http://schemas.microsoft.com/office/drawing/2014/main" id="{D745FF13-1A63-4420-8877-283C2B586C35}"/>
                  </a:ext>
                </a:extLst>
              </p:cNvPr>
              <p:cNvSpPr>
                <a:spLocks/>
              </p:cNvSpPr>
              <p:nvPr/>
            </p:nvSpPr>
            <p:spPr bwMode="auto">
              <a:xfrm>
                <a:off x="393" y="446"/>
                <a:ext cx="121" cy="220"/>
              </a:xfrm>
              <a:custGeom>
                <a:avLst/>
                <a:gdLst>
                  <a:gd name="T0" fmla="*/ 2 w 51"/>
                  <a:gd name="T1" fmla="*/ 92 h 92"/>
                  <a:gd name="T2" fmla="*/ 3 w 51"/>
                  <a:gd name="T3" fmla="*/ 82 h 92"/>
                  <a:gd name="T4" fmla="*/ 26 w 51"/>
                  <a:gd name="T5" fmla="*/ 49 h 92"/>
                  <a:gd name="T6" fmla="*/ 39 w 51"/>
                  <a:gd name="T7" fmla="*/ 0 h 92"/>
                  <a:gd name="T8" fmla="*/ 44 w 51"/>
                  <a:gd name="T9" fmla="*/ 46 h 92"/>
                  <a:gd name="T10" fmla="*/ 39 w 51"/>
                  <a:gd name="T11" fmla="*/ 59 h 92"/>
                  <a:gd name="T12" fmla="*/ 2 w 51"/>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51" h="92">
                    <a:moveTo>
                      <a:pt x="2" y="92"/>
                    </a:moveTo>
                    <a:cubicBezTo>
                      <a:pt x="0" y="89"/>
                      <a:pt x="1" y="85"/>
                      <a:pt x="3" y="82"/>
                    </a:cubicBezTo>
                    <a:cubicBezTo>
                      <a:pt x="10" y="70"/>
                      <a:pt x="19" y="60"/>
                      <a:pt x="26" y="49"/>
                    </a:cubicBezTo>
                    <a:cubicBezTo>
                      <a:pt x="33" y="37"/>
                      <a:pt x="41" y="14"/>
                      <a:pt x="39" y="0"/>
                    </a:cubicBezTo>
                    <a:cubicBezTo>
                      <a:pt x="51" y="19"/>
                      <a:pt x="47" y="40"/>
                      <a:pt x="44" y="46"/>
                    </a:cubicBezTo>
                    <a:cubicBezTo>
                      <a:pt x="43" y="51"/>
                      <a:pt x="41" y="55"/>
                      <a:pt x="39" y="59"/>
                    </a:cubicBezTo>
                    <a:cubicBezTo>
                      <a:pt x="28" y="76"/>
                      <a:pt x="8" y="73"/>
                      <a:pt x="2" y="92"/>
                    </a:cubicBezTo>
                  </a:path>
                </a:pathLst>
              </a:custGeom>
              <a:solidFill>
                <a:srgbClr val="8FA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6" name="Freeform 1294">
                <a:extLst>
                  <a:ext uri="{FF2B5EF4-FFF2-40B4-BE49-F238E27FC236}">
                    <a16:creationId xmlns:a16="http://schemas.microsoft.com/office/drawing/2014/main" id="{7C2AF67A-0AAC-48B9-A0C9-ADF4E047EE2E}"/>
                  </a:ext>
                </a:extLst>
              </p:cNvPr>
              <p:cNvSpPr>
                <a:spLocks/>
              </p:cNvSpPr>
              <p:nvPr/>
            </p:nvSpPr>
            <p:spPr bwMode="auto">
              <a:xfrm>
                <a:off x="393" y="448"/>
                <a:ext cx="128" cy="215"/>
              </a:xfrm>
              <a:custGeom>
                <a:avLst/>
                <a:gdLst>
                  <a:gd name="T0" fmla="*/ 39 w 54"/>
                  <a:gd name="T1" fmla="*/ 0 h 90"/>
                  <a:gd name="T2" fmla="*/ 26 w 54"/>
                  <a:gd name="T3" fmla="*/ 48 h 90"/>
                  <a:gd name="T4" fmla="*/ 3 w 54"/>
                  <a:gd name="T5" fmla="*/ 81 h 90"/>
                  <a:gd name="T6" fmla="*/ 1 w 54"/>
                  <a:gd name="T7" fmla="*/ 90 h 90"/>
                  <a:gd name="T8" fmla="*/ 3 w 54"/>
                  <a:gd name="T9" fmla="*/ 89 h 90"/>
                  <a:gd name="T10" fmla="*/ 3 w 54"/>
                  <a:gd name="T11" fmla="*/ 89 h 90"/>
                  <a:gd name="T12" fmla="*/ 14 w 54"/>
                  <a:gd name="T13" fmla="*/ 76 h 90"/>
                  <a:gd name="T14" fmla="*/ 39 w 54"/>
                  <a:gd name="T15" fmla="*/ 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90">
                    <a:moveTo>
                      <a:pt x="39" y="0"/>
                    </a:moveTo>
                    <a:cubicBezTo>
                      <a:pt x="41" y="13"/>
                      <a:pt x="33" y="36"/>
                      <a:pt x="26" y="48"/>
                    </a:cubicBezTo>
                    <a:cubicBezTo>
                      <a:pt x="19" y="59"/>
                      <a:pt x="10" y="69"/>
                      <a:pt x="3" y="81"/>
                    </a:cubicBezTo>
                    <a:cubicBezTo>
                      <a:pt x="2" y="83"/>
                      <a:pt x="0" y="87"/>
                      <a:pt x="1" y="90"/>
                    </a:cubicBezTo>
                    <a:cubicBezTo>
                      <a:pt x="2" y="89"/>
                      <a:pt x="2" y="89"/>
                      <a:pt x="3" y="89"/>
                    </a:cubicBezTo>
                    <a:cubicBezTo>
                      <a:pt x="3" y="89"/>
                      <a:pt x="3" y="89"/>
                      <a:pt x="3" y="89"/>
                    </a:cubicBezTo>
                    <a:cubicBezTo>
                      <a:pt x="5" y="82"/>
                      <a:pt x="9" y="79"/>
                      <a:pt x="14" y="76"/>
                    </a:cubicBezTo>
                    <a:cubicBezTo>
                      <a:pt x="54" y="41"/>
                      <a:pt x="43" y="9"/>
                      <a:pt x="39" y="0"/>
                    </a:cubicBezTo>
                  </a:path>
                </a:pathLst>
              </a:custGeom>
              <a:solidFill>
                <a:srgbClr val="9CB5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7" name="Freeform 1295">
                <a:extLst>
                  <a:ext uri="{FF2B5EF4-FFF2-40B4-BE49-F238E27FC236}">
                    <a16:creationId xmlns:a16="http://schemas.microsoft.com/office/drawing/2014/main" id="{5153C6FC-DA18-4367-BE09-CDEE28DA68FB}"/>
                  </a:ext>
                </a:extLst>
              </p:cNvPr>
              <p:cNvSpPr>
                <a:spLocks/>
              </p:cNvSpPr>
              <p:nvPr/>
            </p:nvSpPr>
            <p:spPr bwMode="auto">
              <a:xfrm>
                <a:off x="459" y="479"/>
                <a:ext cx="58" cy="132"/>
              </a:xfrm>
              <a:custGeom>
                <a:avLst/>
                <a:gdLst>
                  <a:gd name="T0" fmla="*/ 16 w 24"/>
                  <a:gd name="T1" fmla="*/ 32 h 55"/>
                  <a:gd name="T2" fmla="*/ 17 w 24"/>
                  <a:gd name="T3" fmla="*/ 0 h 55"/>
                  <a:gd name="T4" fmla="*/ 0 w 24"/>
                  <a:gd name="T5" fmla="*/ 55 h 55"/>
                  <a:gd name="T6" fmla="*/ 2 w 24"/>
                  <a:gd name="T7" fmla="*/ 54 h 55"/>
                  <a:gd name="T8" fmla="*/ 7 w 24"/>
                  <a:gd name="T9" fmla="*/ 50 h 55"/>
                  <a:gd name="T10" fmla="*/ 11 w 24"/>
                  <a:gd name="T11" fmla="*/ 45 h 55"/>
                  <a:gd name="T12" fmla="*/ 16 w 24"/>
                  <a:gd name="T13" fmla="*/ 32 h 55"/>
                </a:gdLst>
                <a:ahLst/>
                <a:cxnLst>
                  <a:cxn ang="0">
                    <a:pos x="T0" y="T1"/>
                  </a:cxn>
                  <a:cxn ang="0">
                    <a:pos x="T2" y="T3"/>
                  </a:cxn>
                  <a:cxn ang="0">
                    <a:pos x="T4" y="T5"/>
                  </a:cxn>
                  <a:cxn ang="0">
                    <a:pos x="T6" y="T7"/>
                  </a:cxn>
                  <a:cxn ang="0">
                    <a:pos x="T8" y="T9"/>
                  </a:cxn>
                  <a:cxn ang="0">
                    <a:pos x="T10" y="T11"/>
                  </a:cxn>
                  <a:cxn ang="0">
                    <a:pos x="T12" y="T13"/>
                  </a:cxn>
                </a:cxnLst>
                <a:rect l="0" t="0" r="r" b="b"/>
                <a:pathLst>
                  <a:path w="24" h="55">
                    <a:moveTo>
                      <a:pt x="16" y="32"/>
                    </a:moveTo>
                    <a:cubicBezTo>
                      <a:pt x="18" y="27"/>
                      <a:pt x="21" y="14"/>
                      <a:pt x="17" y="0"/>
                    </a:cubicBezTo>
                    <a:cubicBezTo>
                      <a:pt x="17" y="2"/>
                      <a:pt x="24" y="27"/>
                      <a:pt x="0" y="55"/>
                    </a:cubicBezTo>
                    <a:cubicBezTo>
                      <a:pt x="1" y="55"/>
                      <a:pt x="2" y="54"/>
                      <a:pt x="2" y="54"/>
                    </a:cubicBezTo>
                    <a:cubicBezTo>
                      <a:pt x="4" y="53"/>
                      <a:pt x="5" y="51"/>
                      <a:pt x="7" y="50"/>
                    </a:cubicBezTo>
                    <a:cubicBezTo>
                      <a:pt x="8" y="49"/>
                      <a:pt x="10" y="47"/>
                      <a:pt x="11" y="45"/>
                    </a:cubicBezTo>
                    <a:cubicBezTo>
                      <a:pt x="13" y="41"/>
                      <a:pt x="15" y="37"/>
                      <a:pt x="16" y="32"/>
                    </a:cubicBezTo>
                    <a:close/>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8" name="Freeform 1296">
                <a:extLst>
                  <a:ext uri="{FF2B5EF4-FFF2-40B4-BE49-F238E27FC236}">
                    <a16:creationId xmlns:a16="http://schemas.microsoft.com/office/drawing/2014/main" id="{1F9DDDE2-8D05-4749-BF20-F0436C68AE47}"/>
                  </a:ext>
                </a:extLst>
              </p:cNvPr>
              <p:cNvSpPr>
                <a:spLocks/>
              </p:cNvSpPr>
              <p:nvPr/>
            </p:nvSpPr>
            <p:spPr bwMode="auto">
              <a:xfrm>
                <a:off x="402" y="503"/>
                <a:ext cx="86" cy="141"/>
              </a:xfrm>
              <a:custGeom>
                <a:avLst/>
                <a:gdLst>
                  <a:gd name="T0" fmla="*/ 0 w 36"/>
                  <a:gd name="T1" fmla="*/ 59 h 59"/>
                  <a:gd name="T2" fmla="*/ 28 w 36"/>
                  <a:gd name="T3" fmla="*/ 19 h 59"/>
                  <a:gd name="T4" fmla="*/ 35 w 36"/>
                  <a:gd name="T5" fmla="*/ 0 h 59"/>
                  <a:gd name="T6" fmla="*/ 22 w 36"/>
                  <a:gd name="T7" fmla="*/ 35 h 59"/>
                  <a:gd name="T8" fmla="*/ 0 w 36"/>
                  <a:gd name="T9" fmla="*/ 59 h 59"/>
                </a:gdLst>
                <a:ahLst/>
                <a:cxnLst>
                  <a:cxn ang="0">
                    <a:pos x="T0" y="T1"/>
                  </a:cxn>
                  <a:cxn ang="0">
                    <a:pos x="T2" y="T3"/>
                  </a:cxn>
                  <a:cxn ang="0">
                    <a:pos x="T4" y="T5"/>
                  </a:cxn>
                  <a:cxn ang="0">
                    <a:pos x="T6" y="T7"/>
                  </a:cxn>
                  <a:cxn ang="0">
                    <a:pos x="T8" y="T9"/>
                  </a:cxn>
                </a:cxnLst>
                <a:rect l="0" t="0" r="r" b="b"/>
                <a:pathLst>
                  <a:path w="36" h="59">
                    <a:moveTo>
                      <a:pt x="0" y="59"/>
                    </a:moveTo>
                    <a:cubicBezTo>
                      <a:pt x="0" y="59"/>
                      <a:pt x="26" y="22"/>
                      <a:pt x="28" y="19"/>
                    </a:cubicBezTo>
                    <a:cubicBezTo>
                      <a:pt x="29" y="17"/>
                      <a:pt x="36" y="1"/>
                      <a:pt x="35" y="0"/>
                    </a:cubicBezTo>
                    <a:cubicBezTo>
                      <a:pt x="35" y="0"/>
                      <a:pt x="30" y="25"/>
                      <a:pt x="22" y="35"/>
                    </a:cubicBezTo>
                    <a:cubicBezTo>
                      <a:pt x="14" y="46"/>
                      <a:pt x="7" y="51"/>
                      <a:pt x="0" y="59"/>
                    </a:cubicBezTo>
                  </a:path>
                </a:pathLst>
              </a:custGeom>
              <a:solidFill>
                <a:srgbClr val="AEC1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9" name="Freeform 1297">
                <a:extLst>
                  <a:ext uri="{FF2B5EF4-FFF2-40B4-BE49-F238E27FC236}">
                    <a16:creationId xmlns:a16="http://schemas.microsoft.com/office/drawing/2014/main" id="{F4B257CC-1A60-419C-B0D0-BC4546363D04}"/>
                  </a:ext>
                </a:extLst>
              </p:cNvPr>
              <p:cNvSpPr>
                <a:spLocks/>
              </p:cNvSpPr>
              <p:nvPr/>
            </p:nvSpPr>
            <p:spPr bwMode="auto">
              <a:xfrm>
                <a:off x="538" y="577"/>
                <a:ext cx="38" cy="38"/>
              </a:xfrm>
              <a:custGeom>
                <a:avLst/>
                <a:gdLst>
                  <a:gd name="T0" fmla="*/ 0 w 16"/>
                  <a:gd name="T1" fmla="*/ 1 h 16"/>
                  <a:gd name="T2" fmla="*/ 2 w 16"/>
                  <a:gd name="T3" fmla="*/ 0 h 16"/>
                  <a:gd name="T4" fmla="*/ 9 w 16"/>
                  <a:gd name="T5" fmla="*/ 0 h 16"/>
                  <a:gd name="T6" fmla="*/ 9 w 16"/>
                  <a:gd name="T7" fmla="*/ 0 h 16"/>
                  <a:gd name="T8" fmla="*/ 16 w 16"/>
                  <a:gd name="T9" fmla="*/ 7 h 16"/>
                  <a:gd name="T10" fmla="*/ 16 w 16"/>
                  <a:gd name="T11" fmla="*/ 9 h 16"/>
                  <a:gd name="T12" fmla="*/ 14 w 16"/>
                  <a:gd name="T13" fmla="*/ 13 h 16"/>
                  <a:gd name="T14" fmla="*/ 11 w 16"/>
                  <a:gd name="T15" fmla="*/ 16 h 16"/>
                  <a:gd name="T16" fmla="*/ 0 w 16"/>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0" y="1"/>
                    </a:moveTo>
                    <a:cubicBezTo>
                      <a:pt x="1" y="0"/>
                      <a:pt x="2" y="0"/>
                      <a:pt x="2" y="0"/>
                    </a:cubicBezTo>
                    <a:cubicBezTo>
                      <a:pt x="4" y="0"/>
                      <a:pt x="8" y="0"/>
                      <a:pt x="9" y="0"/>
                    </a:cubicBezTo>
                    <a:cubicBezTo>
                      <a:pt x="9" y="0"/>
                      <a:pt x="9" y="0"/>
                      <a:pt x="9" y="0"/>
                    </a:cubicBezTo>
                    <a:cubicBezTo>
                      <a:pt x="11" y="1"/>
                      <a:pt x="16" y="7"/>
                      <a:pt x="16" y="7"/>
                    </a:cubicBezTo>
                    <a:cubicBezTo>
                      <a:pt x="16" y="8"/>
                      <a:pt x="16" y="9"/>
                      <a:pt x="16" y="9"/>
                    </a:cubicBezTo>
                    <a:cubicBezTo>
                      <a:pt x="16" y="11"/>
                      <a:pt x="16" y="12"/>
                      <a:pt x="14" y="13"/>
                    </a:cubicBezTo>
                    <a:cubicBezTo>
                      <a:pt x="13" y="14"/>
                      <a:pt x="12" y="15"/>
                      <a:pt x="11" y="16"/>
                    </a:cubicBezTo>
                    <a:cubicBezTo>
                      <a:pt x="0" y="1"/>
                      <a:pt x="0" y="1"/>
                      <a:pt x="0" y="1"/>
                    </a:cubicBezTo>
                  </a:path>
                </a:pathLst>
              </a:custGeom>
              <a:solidFill>
                <a:srgbClr val="110C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0" name="Freeform 1298">
                <a:extLst>
                  <a:ext uri="{FF2B5EF4-FFF2-40B4-BE49-F238E27FC236}">
                    <a16:creationId xmlns:a16="http://schemas.microsoft.com/office/drawing/2014/main" id="{1F55A09E-79E0-47CF-A4BE-9B8252333C26}"/>
                  </a:ext>
                </a:extLst>
              </p:cNvPr>
              <p:cNvSpPr>
                <a:spLocks/>
              </p:cNvSpPr>
              <p:nvPr/>
            </p:nvSpPr>
            <p:spPr bwMode="auto">
              <a:xfrm>
                <a:off x="462" y="570"/>
                <a:ext cx="138" cy="162"/>
              </a:xfrm>
              <a:custGeom>
                <a:avLst/>
                <a:gdLst>
                  <a:gd name="T0" fmla="*/ 51 w 58"/>
                  <a:gd name="T1" fmla="*/ 43 h 68"/>
                  <a:gd name="T2" fmla="*/ 17 w 58"/>
                  <a:gd name="T3" fmla="*/ 63 h 68"/>
                  <a:gd name="T4" fmla="*/ 7 w 58"/>
                  <a:gd name="T5" fmla="*/ 25 h 68"/>
                  <a:gd name="T6" fmla="*/ 41 w 58"/>
                  <a:gd name="T7" fmla="*/ 5 h 68"/>
                  <a:gd name="T8" fmla="*/ 51 w 58"/>
                  <a:gd name="T9" fmla="*/ 43 h 68"/>
                </a:gdLst>
                <a:ahLst/>
                <a:cxnLst>
                  <a:cxn ang="0">
                    <a:pos x="T0" y="T1"/>
                  </a:cxn>
                  <a:cxn ang="0">
                    <a:pos x="T2" y="T3"/>
                  </a:cxn>
                  <a:cxn ang="0">
                    <a:pos x="T4" y="T5"/>
                  </a:cxn>
                  <a:cxn ang="0">
                    <a:pos x="T6" y="T7"/>
                  </a:cxn>
                  <a:cxn ang="0">
                    <a:pos x="T8" y="T9"/>
                  </a:cxn>
                </a:cxnLst>
                <a:rect l="0" t="0" r="r" b="b"/>
                <a:pathLst>
                  <a:path w="58" h="68">
                    <a:moveTo>
                      <a:pt x="51" y="43"/>
                    </a:moveTo>
                    <a:cubicBezTo>
                      <a:pt x="45" y="59"/>
                      <a:pt x="29" y="68"/>
                      <a:pt x="17" y="63"/>
                    </a:cubicBezTo>
                    <a:cubicBezTo>
                      <a:pt x="5" y="58"/>
                      <a:pt x="0" y="41"/>
                      <a:pt x="7" y="25"/>
                    </a:cubicBezTo>
                    <a:cubicBezTo>
                      <a:pt x="13" y="9"/>
                      <a:pt x="28" y="0"/>
                      <a:pt x="41" y="5"/>
                    </a:cubicBezTo>
                    <a:cubicBezTo>
                      <a:pt x="53" y="10"/>
                      <a:pt x="58" y="27"/>
                      <a:pt x="51" y="43"/>
                    </a:cubicBezTo>
                  </a:path>
                </a:pathLst>
              </a:custGeom>
              <a:solidFill>
                <a:srgbClr val="110C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1" name="Freeform 1299">
                <a:extLst>
                  <a:ext uri="{FF2B5EF4-FFF2-40B4-BE49-F238E27FC236}">
                    <a16:creationId xmlns:a16="http://schemas.microsoft.com/office/drawing/2014/main" id="{F4EB0EC7-478E-4BD2-A3E6-61891C67688E}"/>
                  </a:ext>
                </a:extLst>
              </p:cNvPr>
              <p:cNvSpPr>
                <a:spLocks/>
              </p:cNvSpPr>
              <p:nvPr/>
            </p:nvSpPr>
            <p:spPr bwMode="auto">
              <a:xfrm>
                <a:off x="469" y="591"/>
                <a:ext cx="126" cy="141"/>
              </a:xfrm>
              <a:custGeom>
                <a:avLst/>
                <a:gdLst>
                  <a:gd name="T0" fmla="*/ 48 w 53"/>
                  <a:gd name="T1" fmla="*/ 34 h 59"/>
                  <a:gd name="T2" fmla="*/ 44 w 53"/>
                  <a:gd name="T3" fmla="*/ 0 h 59"/>
                  <a:gd name="T4" fmla="*/ 46 w 53"/>
                  <a:gd name="T5" fmla="*/ 18 h 59"/>
                  <a:gd name="T6" fmla="*/ 27 w 53"/>
                  <a:gd name="T7" fmla="*/ 40 h 59"/>
                  <a:gd name="T8" fmla="*/ 7 w 53"/>
                  <a:gd name="T9" fmla="*/ 36 h 59"/>
                  <a:gd name="T10" fmla="*/ 1 w 53"/>
                  <a:gd name="T11" fmla="*/ 26 h 59"/>
                  <a:gd name="T12" fmla="*/ 14 w 53"/>
                  <a:gd name="T13" fmla="*/ 54 h 59"/>
                  <a:gd name="T14" fmla="*/ 48 w 53"/>
                  <a:gd name="T15" fmla="*/ 34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9">
                    <a:moveTo>
                      <a:pt x="48" y="34"/>
                    </a:moveTo>
                    <a:cubicBezTo>
                      <a:pt x="53" y="21"/>
                      <a:pt x="51" y="8"/>
                      <a:pt x="44" y="0"/>
                    </a:cubicBezTo>
                    <a:cubicBezTo>
                      <a:pt x="48" y="7"/>
                      <a:pt x="47" y="13"/>
                      <a:pt x="46" y="18"/>
                    </a:cubicBezTo>
                    <a:cubicBezTo>
                      <a:pt x="44" y="28"/>
                      <a:pt x="36" y="37"/>
                      <a:pt x="27" y="40"/>
                    </a:cubicBezTo>
                    <a:cubicBezTo>
                      <a:pt x="20" y="42"/>
                      <a:pt x="12" y="41"/>
                      <a:pt x="7" y="36"/>
                    </a:cubicBezTo>
                    <a:cubicBezTo>
                      <a:pt x="5" y="33"/>
                      <a:pt x="3" y="30"/>
                      <a:pt x="1" y="26"/>
                    </a:cubicBezTo>
                    <a:cubicBezTo>
                      <a:pt x="0" y="38"/>
                      <a:pt x="4" y="50"/>
                      <a:pt x="14" y="54"/>
                    </a:cubicBezTo>
                    <a:cubicBezTo>
                      <a:pt x="26" y="59"/>
                      <a:pt x="42" y="50"/>
                      <a:pt x="48" y="34"/>
                    </a:cubicBezTo>
                    <a:close/>
                  </a:path>
                </a:pathLst>
              </a:custGeom>
              <a:solidFill>
                <a:srgbClr val="0B0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2" name="Freeform 1300">
                <a:extLst>
                  <a:ext uri="{FF2B5EF4-FFF2-40B4-BE49-F238E27FC236}">
                    <a16:creationId xmlns:a16="http://schemas.microsoft.com/office/drawing/2014/main" id="{8FE17E3A-D43C-4882-AD1B-C2C715E95A71}"/>
                  </a:ext>
                </a:extLst>
              </p:cNvPr>
              <p:cNvSpPr>
                <a:spLocks/>
              </p:cNvSpPr>
              <p:nvPr/>
            </p:nvSpPr>
            <p:spPr bwMode="auto">
              <a:xfrm>
                <a:off x="476" y="639"/>
                <a:ext cx="112" cy="84"/>
              </a:xfrm>
              <a:custGeom>
                <a:avLst/>
                <a:gdLst>
                  <a:gd name="T0" fmla="*/ 6 w 47"/>
                  <a:gd name="T1" fmla="*/ 29 h 35"/>
                  <a:gd name="T2" fmla="*/ 0 w 47"/>
                  <a:gd name="T3" fmla="*/ 20 h 35"/>
                  <a:gd name="T4" fmla="*/ 0 w 47"/>
                  <a:gd name="T5" fmla="*/ 20 h 35"/>
                  <a:gd name="T6" fmla="*/ 25 w 47"/>
                  <a:gd name="T7" fmla="*/ 26 h 35"/>
                  <a:gd name="T8" fmla="*/ 47 w 47"/>
                  <a:gd name="T9" fmla="*/ 0 h 35"/>
                  <a:gd name="T10" fmla="*/ 44 w 47"/>
                  <a:gd name="T11" fmla="*/ 12 h 35"/>
                  <a:gd name="T12" fmla="*/ 28 w 47"/>
                  <a:gd name="T13" fmla="*/ 31 h 35"/>
                  <a:gd name="T14" fmla="*/ 10 w 47"/>
                  <a:gd name="T15" fmla="*/ 32 h 35"/>
                  <a:gd name="T16" fmla="*/ 6 w 47"/>
                  <a:gd name="T17"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35">
                    <a:moveTo>
                      <a:pt x="6" y="29"/>
                    </a:moveTo>
                    <a:cubicBezTo>
                      <a:pt x="3" y="27"/>
                      <a:pt x="1" y="23"/>
                      <a:pt x="0" y="20"/>
                    </a:cubicBezTo>
                    <a:cubicBezTo>
                      <a:pt x="0" y="20"/>
                      <a:pt x="0" y="19"/>
                      <a:pt x="0" y="20"/>
                    </a:cubicBezTo>
                    <a:cubicBezTo>
                      <a:pt x="9" y="30"/>
                      <a:pt x="16" y="29"/>
                      <a:pt x="25" y="26"/>
                    </a:cubicBezTo>
                    <a:cubicBezTo>
                      <a:pt x="33" y="24"/>
                      <a:pt x="43" y="11"/>
                      <a:pt x="47" y="0"/>
                    </a:cubicBezTo>
                    <a:cubicBezTo>
                      <a:pt x="47" y="2"/>
                      <a:pt x="47" y="7"/>
                      <a:pt x="44" y="12"/>
                    </a:cubicBezTo>
                    <a:cubicBezTo>
                      <a:pt x="40" y="22"/>
                      <a:pt x="35" y="27"/>
                      <a:pt x="28" y="31"/>
                    </a:cubicBezTo>
                    <a:cubicBezTo>
                      <a:pt x="23" y="35"/>
                      <a:pt x="15" y="34"/>
                      <a:pt x="10" y="32"/>
                    </a:cubicBezTo>
                    <a:cubicBezTo>
                      <a:pt x="9" y="31"/>
                      <a:pt x="7" y="30"/>
                      <a:pt x="6" y="29"/>
                    </a:cubicBezTo>
                    <a:close/>
                  </a:path>
                </a:pathLst>
              </a:custGeom>
              <a:solidFill>
                <a:srgbClr val="050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3" name="Freeform 1301">
                <a:extLst>
                  <a:ext uri="{FF2B5EF4-FFF2-40B4-BE49-F238E27FC236}">
                    <a16:creationId xmlns:a16="http://schemas.microsoft.com/office/drawing/2014/main" id="{A63A9F36-C684-40A1-9935-669BA7A8AA76}"/>
                  </a:ext>
                </a:extLst>
              </p:cNvPr>
              <p:cNvSpPr>
                <a:spLocks/>
              </p:cNvSpPr>
              <p:nvPr/>
            </p:nvSpPr>
            <p:spPr bwMode="auto">
              <a:xfrm>
                <a:off x="481" y="582"/>
                <a:ext cx="95" cy="93"/>
              </a:xfrm>
              <a:custGeom>
                <a:avLst/>
                <a:gdLst>
                  <a:gd name="T0" fmla="*/ 27 w 40"/>
                  <a:gd name="T1" fmla="*/ 1 h 39"/>
                  <a:gd name="T2" fmla="*/ 18 w 40"/>
                  <a:gd name="T3" fmla="*/ 1 h 39"/>
                  <a:gd name="T4" fmla="*/ 3 w 40"/>
                  <a:gd name="T5" fmla="*/ 13 h 39"/>
                  <a:gd name="T6" fmla="*/ 2 w 40"/>
                  <a:gd name="T7" fmla="*/ 31 h 39"/>
                  <a:gd name="T8" fmla="*/ 7 w 40"/>
                  <a:gd name="T9" fmla="*/ 38 h 39"/>
                  <a:gd name="T10" fmla="*/ 14 w 40"/>
                  <a:gd name="T11" fmla="*/ 39 h 39"/>
                  <a:gd name="T12" fmla="*/ 37 w 40"/>
                  <a:gd name="T13" fmla="*/ 21 h 39"/>
                  <a:gd name="T14" fmla="*/ 39 w 40"/>
                  <a:gd name="T15" fmla="*/ 9 h 39"/>
                  <a:gd name="T16" fmla="*/ 31 w 40"/>
                  <a:gd name="T17" fmla="*/ 1 h 39"/>
                  <a:gd name="T18" fmla="*/ 18 w 40"/>
                  <a:gd name="T19" fmla="*/ 1 h 39"/>
                  <a:gd name="T20" fmla="*/ 27 w 40"/>
                  <a:gd name="T21"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9">
                    <a:moveTo>
                      <a:pt x="27" y="1"/>
                    </a:moveTo>
                    <a:cubicBezTo>
                      <a:pt x="24" y="0"/>
                      <a:pt x="21" y="0"/>
                      <a:pt x="18" y="1"/>
                    </a:cubicBezTo>
                    <a:cubicBezTo>
                      <a:pt x="12" y="3"/>
                      <a:pt x="7" y="8"/>
                      <a:pt x="3" y="13"/>
                    </a:cubicBezTo>
                    <a:cubicBezTo>
                      <a:pt x="0" y="19"/>
                      <a:pt x="0" y="25"/>
                      <a:pt x="2" y="31"/>
                    </a:cubicBezTo>
                    <a:cubicBezTo>
                      <a:pt x="3" y="34"/>
                      <a:pt x="5" y="37"/>
                      <a:pt x="7" y="38"/>
                    </a:cubicBezTo>
                    <a:cubicBezTo>
                      <a:pt x="10" y="39"/>
                      <a:pt x="12" y="39"/>
                      <a:pt x="14" y="39"/>
                    </a:cubicBezTo>
                    <a:cubicBezTo>
                      <a:pt x="24" y="37"/>
                      <a:pt x="32" y="30"/>
                      <a:pt x="37" y="21"/>
                    </a:cubicBezTo>
                    <a:cubicBezTo>
                      <a:pt x="39" y="17"/>
                      <a:pt x="40" y="13"/>
                      <a:pt x="39" y="9"/>
                    </a:cubicBezTo>
                    <a:cubicBezTo>
                      <a:pt x="37" y="5"/>
                      <a:pt x="35" y="2"/>
                      <a:pt x="31" y="1"/>
                    </a:cubicBezTo>
                    <a:cubicBezTo>
                      <a:pt x="28" y="0"/>
                      <a:pt x="23" y="0"/>
                      <a:pt x="18" y="1"/>
                    </a:cubicBezTo>
                    <a:cubicBezTo>
                      <a:pt x="27" y="1"/>
                      <a:pt x="27" y="1"/>
                      <a:pt x="27" y="1"/>
                    </a:cubicBezTo>
                  </a:path>
                </a:pathLst>
              </a:custGeom>
              <a:solidFill>
                <a:srgbClr val="1711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4" name="Freeform 1302">
                <a:extLst>
                  <a:ext uri="{FF2B5EF4-FFF2-40B4-BE49-F238E27FC236}">
                    <a16:creationId xmlns:a16="http://schemas.microsoft.com/office/drawing/2014/main" id="{8D01BFA1-EF3F-4E25-BD4C-38AC52A2BF6B}"/>
                  </a:ext>
                </a:extLst>
              </p:cNvPr>
              <p:cNvSpPr>
                <a:spLocks/>
              </p:cNvSpPr>
              <p:nvPr/>
            </p:nvSpPr>
            <p:spPr bwMode="auto">
              <a:xfrm>
                <a:off x="488" y="580"/>
                <a:ext cx="79" cy="76"/>
              </a:xfrm>
              <a:custGeom>
                <a:avLst/>
                <a:gdLst>
                  <a:gd name="T0" fmla="*/ 22 w 33"/>
                  <a:gd name="T1" fmla="*/ 1 h 32"/>
                  <a:gd name="T2" fmla="*/ 15 w 33"/>
                  <a:gd name="T3" fmla="*/ 1 h 32"/>
                  <a:gd name="T4" fmla="*/ 3 w 33"/>
                  <a:gd name="T5" fmla="*/ 11 h 32"/>
                  <a:gd name="T6" fmla="*/ 2 w 33"/>
                  <a:gd name="T7" fmla="*/ 26 h 32"/>
                  <a:gd name="T8" fmla="*/ 7 w 33"/>
                  <a:gd name="T9" fmla="*/ 32 h 32"/>
                  <a:gd name="T10" fmla="*/ 12 w 33"/>
                  <a:gd name="T11" fmla="*/ 32 h 32"/>
                  <a:gd name="T12" fmla="*/ 31 w 33"/>
                  <a:gd name="T13" fmla="*/ 17 h 32"/>
                  <a:gd name="T14" fmla="*/ 32 w 33"/>
                  <a:gd name="T15" fmla="*/ 7 h 32"/>
                  <a:gd name="T16" fmla="*/ 26 w 33"/>
                  <a:gd name="T17" fmla="*/ 1 h 32"/>
                  <a:gd name="T18" fmla="*/ 15 w 33"/>
                  <a:gd name="T19" fmla="*/ 1 h 32"/>
                  <a:gd name="T20" fmla="*/ 22 w 33"/>
                  <a:gd name="T21"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2">
                    <a:moveTo>
                      <a:pt x="22" y="1"/>
                    </a:moveTo>
                    <a:cubicBezTo>
                      <a:pt x="20" y="0"/>
                      <a:pt x="18" y="0"/>
                      <a:pt x="15" y="1"/>
                    </a:cubicBezTo>
                    <a:cubicBezTo>
                      <a:pt x="10" y="3"/>
                      <a:pt x="6" y="6"/>
                      <a:pt x="3" y="11"/>
                    </a:cubicBezTo>
                    <a:cubicBezTo>
                      <a:pt x="1" y="15"/>
                      <a:pt x="0" y="21"/>
                      <a:pt x="2" y="26"/>
                    </a:cubicBezTo>
                    <a:cubicBezTo>
                      <a:pt x="3" y="28"/>
                      <a:pt x="4" y="31"/>
                      <a:pt x="7" y="32"/>
                    </a:cubicBezTo>
                    <a:cubicBezTo>
                      <a:pt x="8" y="32"/>
                      <a:pt x="10" y="32"/>
                      <a:pt x="12" y="32"/>
                    </a:cubicBezTo>
                    <a:cubicBezTo>
                      <a:pt x="20" y="31"/>
                      <a:pt x="27" y="25"/>
                      <a:pt x="31" y="17"/>
                    </a:cubicBezTo>
                    <a:cubicBezTo>
                      <a:pt x="32" y="14"/>
                      <a:pt x="33" y="10"/>
                      <a:pt x="32" y="7"/>
                    </a:cubicBezTo>
                    <a:cubicBezTo>
                      <a:pt x="31" y="4"/>
                      <a:pt x="29" y="2"/>
                      <a:pt x="26" y="1"/>
                    </a:cubicBezTo>
                    <a:cubicBezTo>
                      <a:pt x="24" y="0"/>
                      <a:pt x="19" y="0"/>
                      <a:pt x="15" y="1"/>
                    </a:cubicBezTo>
                    <a:cubicBezTo>
                      <a:pt x="22" y="1"/>
                      <a:pt x="22" y="1"/>
                      <a:pt x="22" y="1"/>
                    </a:cubicBezTo>
                  </a:path>
                </a:pathLst>
              </a:custGeom>
              <a:solidFill>
                <a:srgbClr val="1A13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5" name="Freeform 1303">
                <a:extLst>
                  <a:ext uri="{FF2B5EF4-FFF2-40B4-BE49-F238E27FC236}">
                    <a16:creationId xmlns:a16="http://schemas.microsoft.com/office/drawing/2014/main" id="{4051216A-2961-454B-B502-06DC0940AB1D}"/>
                  </a:ext>
                </a:extLst>
              </p:cNvPr>
              <p:cNvSpPr>
                <a:spLocks/>
              </p:cNvSpPr>
              <p:nvPr/>
            </p:nvSpPr>
            <p:spPr bwMode="auto">
              <a:xfrm>
                <a:off x="498" y="582"/>
                <a:ext cx="54" cy="55"/>
              </a:xfrm>
              <a:custGeom>
                <a:avLst/>
                <a:gdLst>
                  <a:gd name="T0" fmla="*/ 23 w 23"/>
                  <a:gd name="T1" fmla="*/ 4 h 23"/>
                  <a:gd name="T2" fmla="*/ 1 w 23"/>
                  <a:gd name="T3" fmla="*/ 14 h 23"/>
                  <a:gd name="T4" fmla="*/ 0 w 23"/>
                  <a:gd name="T5" fmla="*/ 19 h 23"/>
                  <a:gd name="T6" fmla="*/ 2 w 23"/>
                  <a:gd name="T7" fmla="*/ 23 h 23"/>
                  <a:gd name="T8" fmla="*/ 3 w 23"/>
                  <a:gd name="T9" fmla="*/ 23 h 23"/>
                  <a:gd name="T10" fmla="*/ 4 w 23"/>
                  <a:gd name="T11" fmla="*/ 23 h 23"/>
                  <a:gd name="T12" fmla="*/ 16 w 23"/>
                  <a:gd name="T13" fmla="*/ 15 h 23"/>
                  <a:gd name="T14" fmla="*/ 23 w 23"/>
                  <a:gd name="T15" fmla="*/ 5 h 23"/>
                  <a:gd name="T16" fmla="*/ 23 w 23"/>
                  <a:gd name="T1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3" y="4"/>
                    </a:moveTo>
                    <a:cubicBezTo>
                      <a:pt x="13" y="0"/>
                      <a:pt x="4" y="7"/>
                      <a:pt x="1" y="14"/>
                    </a:cubicBezTo>
                    <a:cubicBezTo>
                      <a:pt x="0" y="15"/>
                      <a:pt x="0" y="17"/>
                      <a:pt x="0" y="19"/>
                    </a:cubicBezTo>
                    <a:cubicBezTo>
                      <a:pt x="0" y="20"/>
                      <a:pt x="1" y="22"/>
                      <a:pt x="2" y="23"/>
                    </a:cubicBezTo>
                    <a:cubicBezTo>
                      <a:pt x="3" y="23"/>
                      <a:pt x="3" y="23"/>
                      <a:pt x="3" y="23"/>
                    </a:cubicBezTo>
                    <a:cubicBezTo>
                      <a:pt x="4" y="23"/>
                      <a:pt x="4" y="23"/>
                      <a:pt x="4" y="23"/>
                    </a:cubicBezTo>
                    <a:cubicBezTo>
                      <a:pt x="8" y="22"/>
                      <a:pt x="13" y="17"/>
                      <a:pt x="16" y="15"/>
                    </a:cubicBezTo>
                    <a:cubicBezTo>
                      <a:pt x="17" y="14"/>
                      <a:pt x="23" y="8"/>
                      <a:pt x="23" y="5"/>
                    </a:cubicBezTo>
                    <a:cubicBezTo>
                      <a:pt x="23" y="4"/>
                      <a:pt x="23" y="4"/>
                      <a:pt x="23" y="4"/>
                    </a:cubicBezTo>
                  </a:path>
                </a:pathLst>
              </a:custGeom>
              <a:solidFill>
                <a:srgbClr val="2118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6" name="Freeform 1304">
                <a:extLst>
                  <a:ext uri="{FF2B5EF4-FFF2-40B4-BE49-F238E27FC236}">
                    <a16:creationId xmlns:a16="http://schemas.microsoft.com/office/drawing/2014/main" id="{D766FFD8-F51A-421C-AE5B-FB827E9E42BE}"/>
                  </a:ext>
                </a:extLst>
              </p:cNvPr>
              <p:cNvSpPr>
                <a:spLocks/>
              </p:cNvSpPr>
              <p:nvPr/>
            </p:nvSpPr>
            <p:spPr bwMode="auto">
              <a:xfrm>
                <a:off x="505" y="594"/>
                <a:ext cx="43" cy="26"/>
              </a:xfrm>
              <a:custGeom>
                <a:avLst/>
                <a:gdLst>
                  <a:gd name="T0" fmla="*/ 15 w 18"/>
                  <a:gd name="T1" fmla="*/ 0 h 11"/>
                  <a:gd name="T2" fmla="*/ 14 w 18"/>
                  <a:gd name="T3" fmla="*/ 0 h 11"/>
                  <a:gd name="T4" fmla="*/ 14 w 18"/>
                  <a:gd name="T5" fmla="*/ 0 h 11"/>
                  <a:gd name="T6" fmla="*/ 14 w 18"/>
                  <a:gd name="T7" fmla="*/ 0 h 11"/>
                  <a:gd name="T8" fmla="*/ 5 w 18"/>
                  <a:gd name="T9" fmla="*/ 3 h 11"/>
                  <a:gd name="T10" fmla="*/ 0 w 18"/>
                  <a:gd name="T11" fmla="*/ 10 h 11"/>
                  <a:gd name="T12" fmla="*/ 0 w 18"/>
                  <a:gd name="T13" fmla="*/ 11 h 11"/>
                  <a:gd name="T14" fmla="*/ 1 w 18"/>
                  <a:gd name="T15" fmla="*/ 11 h 11"/>
                  <a:gd name="T16" fmla="*/ 1 w 18"/>
                  <a:gd name="T17" fmla="*/ 11 h 11"/>
                  <a:gd name="T18" fmla="*/ 4 w 18"/>
                  <a:gd name="T19" fmla="*/ 10 h 11"/>
                  <a:gd name="T20" fmla="*/ 7 w 18"/>
                  <a:gd name="T21" fmla="*/ 8 h 11"/>
                  <a:gd name="T22" fmla="*/ 18 w 18"/>
                  <a:gd name="T23" fmla="*/ 1 h 11"/>
                  <a:gd name="T24" fmla="*/ 15 w 18"/>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1">
                    <a:moveTo>
                      <a:pt x="15" y="0"/>
                    </a:moveTo>
                    <a:cubicBezTo>
                      <a:pt x="15" y="0"/>
                      <a:pt x="14" y="0"/>
                      <a:pt x="14" y="0"/>
                    </a:cubicBezTo>
                    <a:cubicBezTo>
                      <a:pt x="14" y="0"/>
                      <a:pt x="14" y="0"/>
                      <a:pt x="14" y="0"/>
                    </a:cubicBezTo>
                    <a:cubicBezTo>
                      <a:pt x="14" y="0"/>
                      <a:pt x="14" y="0"/>
                      <a:pt x="14" y="0"/>
                    </a:cubicBezTo>
                    <a:cubicBezTo>
                      <a:pt x="11" y="0"/>
                      <a:pt x="8" y="2"/>
                      <a:pt x="5" y="3"/>
                    </a:cubicBezTo>
                    <a:cubicBezTo>
                      <a:pt x="3" y="5"/>
                      <a:pt x="0" y="7"/>
                      <a:pt x="0" y="10"/>
                    </a:cubicBezTo>
                    <a:cubicBezTo>
                      <a:pt x="0" y="11"/>
                      <a:pt x="0" y="11"/>
                      <a:pt x="0" y="11"/>
                    </a:cubicBezTo>
                    <a:cubicBezTo>
                      <a:pt x="0" y="11"/>
                      <a:pt x="0" y="11"/>
                      <a:pt x="1" y="11"/>
                    </a:cubicBezTo>
                    <a:cubicBezTo>
                      <a:pt x="1" y="11"/>
                      <a:pt x="1" y="11"/>
                      <a:pt x="1" y="11"/>
                    </a:cubicBezTo>
                    <a:cubicBezTo>
                      <a:pt x="2" y="11"/>
                      <a:pt x="4" y="11"/>
                      <a:pt x="4" y="10"/>
                    </a:cubicBezTo>
                    <a:cubicBezTo>
                      <a:pt x="5" y="9"/>
                      <a:pt x="7" y="9"/>
                      <a:pt x="7" y="8"/>
                    </a:cubicBezTo>
                    <a:cubicBezTo>
                      <a:pt x="12" y="3"/>
                      <a:pt x="16" y="2"/>
                      <a:pt x="18" y="1"/>
                    </a:cubicBezTo>
                    <a:cubicBezTo>
                      <a:pt x="18" y="0"/>
                      <a:pt x="17" y="0"/>
                      <a:pt x="15" y="0"/>
                    </a:cubicBezTo>
                  </a:path>
                </a:pathLst>
              </a:custGeom>
              <a:solidFill>
                <a:srgbClr val="675A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7" name="Freeform 1305">
                <a:extLst>
                  <a:ext uri="{FF2B5EF4-FFF2-40B4-BE49-F238E27FC236}">
                    <a16:creationId xmlns:a16="http://schemas.microsoft.com/office/drawing/2014/main" id="{27F94BA8-22DF-46BD-AD0C-E4DE16FC4E17}"/>
                  </a:ext>
                </a:extLst>
              </p:cNvPr>
              <p:cNvSpPr>
                <a:spLocks/>
              </p:cNvSpPr>
              <p:nvPr/>
            </p:nvSpPr>
            <p:spPr bwMode="auto">
              <a:xfrm>
                <a:off x="505" y="687"/>
                <a:ext cx="62" cy="29"/>
              </a:xfrm>
              <a:custGeom>
                <a:avLst/>
                <a:gdLst>
                  <a:gd name="T0" fmla="*/ 26 w 26"/>
                  <a:gd name="T1" fmla="*/ 0 h 12"/>
                  <a:gd name="T2" fmla="*/ 20 w 26"/>
                  <a:gd name="T3" fmla="*/ 6 h 12"/>
                  <a:gd name="T4" fmla="*/ 0 w 26"/>
                  <a:gd name="T5" fmla="*/ 10 h 12"/>
                  <a:gd name="T6" fmla="*/ 0 w 26"/>
                  <a:gd name="T7" fmla="*/ 10 h 12"/>
                  <a:gd name="T8" fmla="*/ 7 w 26"/>
                  <a:gd name="T9" fmla="*/ 12 h 12"/>
                  <a:gd name="T10" fmla="*/ 18 w 26"/>
                  <a:gd name="T11" fmla="*/ 9 h 12"/>
                  <a:gd name="T12" fmla="*/ 26 w 2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6" h="12">
                    <a:moveTo>
                      <a:pt x="26" y="0"/>
                    </a:moveTo>
                    <a:cubicBezTo>
                      <a:pt x="25" y="2"/>
                      <a:pt x="21" y="5"/>
                      <a:pt x="20" y="6"/>
                    </a:cubicBezTo>
                    <a:cubicBezTo>
                      <a:pt x="16" y="8"/>
                      <a:pt x="7" y="12"/>
                      <a:pt x="0" y="10"/>
                    </a:cubicBezTo>
                    <a:cubicBezTo>
                      <a:pt x="0" y="10"/>
                      <a:pt x="0" y="10"/>
                      <a:pt x="0" y="10"/>
                    </a:cubicBezTo>
                    <a:cubicBezTo>
                      <a:pt x="1" y="10"/>
                      <a:pt x="4" y="12"/>
                      <a:pt x="7" y="12"/>
                    </a:cubicBezTo>
                    <a:cubicBezTo>
                      <a:pt x="12" y="12"/>
                      <a:pt x="15" y="10"/>
                      <a:pt x="18" y="9"/>
                    </a:cubicBezTo>
                    <a:cubicBezTo>
                      <a:pt x="20" y="7"/>
                      <a:pt x="24" y="4"/>
                      <a:pt x="26"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8" name="Freeform 1306">
                <a:extLst>
                  <a:ext uri="{FF2B5EF4-FFF2-40B4-BE49-F238E27FC236}">
                    <a16:creationId xmlns:a16="http://schemas.microsoft.com/office/drawing/2014/main" id="{04F8FB0E-DB29-42FC-B6EB-54A0269D085A}"/>
                  </a:ext>
                </a:extLst>
              </p:cNvPr>
              <p:cNvSpPr>
                <a:spLocks/>
              </p:cNvSpPr>
              <p:nvPr/>
            </p:nvSpPr>
            <p:spPr bwMode="auto">
              <a:xfrm>
                <a:off x="107" y="240"/>
                <a:ext cx="128" cy="187"/>
              </a:xfrm>
              <a:custGeom>
                <a:avLst/>
                <a:gdLst>
                  <a:gd name="T0" fmla="*/ 1 w 54"/>
                  <a:gd name="T1" fmla="*/ 17 h 78"/>
                  <a:gd name="T2" fmla="*/ 26 w 54"/>
                  <a:gd name="T3" fmla="*/ 54 h 78"/>
                  <a:gd name="T4" fmla="*/ 43 w 54"/>
                  <a:gd name="T5" fmla="*/ 69 h 78"/>
                  <a:gd name="T6" fmla="*/ 54 w 54"/>
                  <a:gd name="T7" fmla="*/ 78 h 78"/>
                  <a:gd name="T8" fmla="*/ 44 w 54"/>
                  <a:gd name="T9" fmla="*/ 67 h 78"/>
                  <a:gd name="T10" fmla="*/ 10 w 54"/>
                  <a:gd name="T11" fmla="*/ 10 h 78"/>
                  <a:gd name="T12" fmla="*/ 2 w 54"/>
                  <a:gd name="T13" fmla="*/ 0 h 78"/>
                  <a:gd name="T14" fmla="*/ 0 w 54"/>
                  <a:gd name="T15" fmla="*/ 10 h 78"/>
                  <a:gd name="T16" fmla="*/ 1 w 54"/>
                  <a:gd name="T17" fmla="*/ 1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8">
                    <a:moveTo>
                      <a:pt x="1" y="17"/>
                    </a:moveTo>
                    <a:cubicBezTo>
                      <a:pt x="6" y="31"/>
                      <a:pt x="16" y="44"/>
                      <a:pt x="26" y="54"/>
                    </a:cubicBezTo>
                    <a:cubicBezTo>
                      <a:pt x="32" y="59"/>
                      <a:pt x="36" y="65"/>
                      <a:pt x="43" y="69"/>
                    </a:cubicBezTo>
                    <a:cubicBezTo>
                      <a:pt x="46" y="72"/>
                      <a:pt x="50" y="75"/>
                      <a:pt x="54" y="78"/>
                    </a:cubicBezTo>
                    <a:cubicBezTo>
                      <a:pt x="51" y="74"/>
                      <a:pt x="48" y="70"/>
                      <a:pt x="44" y="67"/>
                    </a:cubicBezTo>
                    <a:cubicBezTo>
                      <a:pt x="30" y="50"/>
                      <a:pt x="23" y="28"/>
                      <a:pt x="10" y="10"/>
                    </a:cubicBezTo>
                    <a:cubicBezTo>
                      <a:pt x="8" y="8"/>
                      <a:pt x="4" y="1"/>
                      <a:pt x="2" y="0"/>
                    </a:cubicBezTo>
                    <a:cubicBezTo>
                      <a:pt x="1" y="1"/>
                      <a:pt x="0" y="8"/>
                      <a:pt x="0" y="10"/>
                    </a:cubicBezTo>
                    <a:cubicBezTo>
                      <a:pt x="0" y="13"/>
                      <a:pt x="0" y="15"/>
                      <a:pt x="1" y="17"/>
                    </a:cubicBezTo>
                  </a:path>
                </a:pathLst>
              </a:custGeom>
              <a:solidFill>
                <a:srgbClr val="8FA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9" name="Freeform 1307">
                <a:extLst>
                  <a:ext uri="{FF2B5EF4-FFF2-40B4-BE49-F238E27FC236}">
                    <a16:creationId xmlns:a16="http://schemas.microsoft.com/office/drawing/2014/main" id="{10DAD1F1-158A-42FD-9E1A-81DF6A466F86}"/>
                  </a:ext>
                </a:extLst>
              </p:cNvPr>
              <p:cNvSpPr>
                <a:spLocks/>
              </p:cNvSpPr>
              <p:nvPr/>
            </p:nvSpPr>
            <p:spPr bwMode="auto">
              <a:xfrm>
                <a:off x="104" y="240"/>
                <a:ext cx="62" cy="127"/>
              </a:xfrm>
              <a:custGeom>
                <a:avLst/>
                <a:gdLst>
                  <a:gd name="T0" fmla="*/ 11 w 26"/>
                  <a:gd name="T1" fmla="*/ 28 h 53"/>
                  <a:gd name="T2" fmla="*/ 3 w 26"/>
                  <a:gd name="T3" fmla="*/ 0 h 53"/>
                  <a:gd name="T4" fmla="*/ 0 w 26"/>
                  <a:gd name="T5" fmla="*/ 9 h 53"/>
                  <a:gd name="T6" fmla="*/ 2 w 26"/>
                  <a:gd name="T7" fmla="*/ 17 h 53"/>
                  <a:gd name="T8" fmla="*/ 26 w 26"/>
                  <a:gd name="T9" fmla="*/ 53 h 53"/>
                  <a:gd name="T10" fmla="*/ 19 w 26"/>
                  <a:gd name="T11" fmla="*/ 43 h 53"/>
                  <a:gd name="T12" fmla="*/ 11 w 26"/>
                  <a:gd name="T13" fmla="*/ 28 h 53"/>
                </a:gdLst>
                <a:ahLst/>
                <a:cxnLst>
                  <a:cxn ang="0">
                    <a:pos x="T0" y="T1"/>
                  </a:cxn>
                  <a:cxn ang="0">
                    <a:pos x="T2" y="T3"/>
                  </a:cxn>
                  <a:cxn ang="0">
                    <a:pos x="T4" y="T5"/>
                  </a:cxn>
                  <a:cxn ang="0">
                    <a:pos x="T6" y="T7"/>
                  </a:cxn>
                  <a:cxn ang="0">
                    <a:pos x="T8" y="T9"/>
                  </a:cxn>
                  <a:cxn ang="0">
                    <a:pos x="T10" y="T11"/>
                  </a:cxn>
                  <a:cxn ang="0">
                    <a:pos x="T12" y="T13"/>
                  </a:cxn>
                </a:cxnLst>
                <a:rect l="0" t="0" r="r" b="b"/>
                <a:pathLst>
                  <a:path w="26" h="53">
                    <a:moveTo>
                      <a:pt x="11" y="28"/>
                    </a:moveTo>
                    <a:cubicBezTo>
                      <a:pt x="7" y="21"/>
                      <a:pt x="3" y="8"/>
                      <a:pt x="3" y="0"/>
                    </a:cubicBezTo>
                    <a:cubicBezTo>
                      <a:pt x="1" y="1"/>
                      <a:pt x="0" y="7"/>
                      <a:pt x="0" y="9"/>
                    </a:cubicBezTo>
                    <a:cubicBezTo>
                      <a:pt x="1" y="12"/>
                      <a:pt x="1" y="15"/>
                      <a:pt x="2" y="17"/>
                    </a:cubicBezTo>
                    <a:cubicBezTo>
                      <a:pt x="7" y="31"/>
                      <a:pt x="16" y="43"/>
                      <a:pt x="26" y="53"/>
                    </a:cubicBezTo>
                    <a:cubicBezTo>
                      <a:pt x="24" y="50"/>
                      <a:pt x="22" y="46"/>
                      <a:pt x="19" y="43"/>
                    </a:cubicBezTo>
                    <a:cubicBezTo>
                      <a:pt x="16" y="38"/>
                      <a:pt x="14" y="34"/>
                      <a:pt x="11" y="28"/>
                    </a:cubicBezTo>
                  </a:path>
                </a:pathLst>
              </a:custGeom>
              <a:solidFill>
                <a:srgbClr val="9CB5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0" name="Freeform 1308">
                <a:extLst>
                  <a:ext uri="{FF2B5EF4-FFF2-40B4-BE49-F238E27FC236}">
                    <a16:creationId xmlns:a16="http://schemas.microsoft.com/office/drawing/2014/main" id="{E9B08988-C076-4193-BE24-A80407DE41C1}"/>
                  </a:ext>
                </a:extLst>
              </p:cNvPr>
              <p:cNvSpPr>
                <a:spLocks/>
              </p:cNvSpPr>
              <p:nvPr/>
            </p:nvSpPr>
            <p:spPr bwMode="auto">
              <a:xfrm>
                <a:off x="112" y="238"/>
                <a:ext cx="121" cy="186"/>
              </a:xfrm>
              <a:custGeom>
                <a:avLst/>
                <a:gdLst>
                  <a:gd name="T0" fmla="*/ 0 w 51"/>
                  <a:gd name="T1" fmla="*/ 1 h 78"/>
                  <a:gd name="T2" fmla="*/ 2 w 51"/>
                  <a:gd name="T3" fmla="*/ 11 h 78"/>
                  <a:gd name="T4" fmla="*/ 34 w 51"/>
                  <a:gd name="T5" fmla="*/ 62 h 78"/>
                  <a:gd name="T6" fmla="*/ 51 w 51"/>
                  <a:gd name="T7" fmla="*/ 78 h 78"/>
                  <a:gd name="T8" fmla="*/ 42 w 51"/>
                  <a:gd name="T9" fmla="*/ 68 h 78"/>
                  <a:gd name="T10" fmla="*/ 9 w 51"/>
                  <a:gd name="T11" fmla="*/ 9 h 78"/>
                  <a:gd name="T12" fmla="*/ 0 w 51"/>
                  <a:gd name="T13" fmla="*/ 1 h 78"/>
                </a:gdLst>
                <a:ahLst/>
                <a:cxnLst>
                  <a:cxn ang="0">
                    <a:pos x="T0" y="T1"/>
                  </a:cxn>
                  <a:cxn ang="0">
                    <a:pos x="T2" y="T3"/>
                  </a:cxn>
                  <a:cxn ang="0">
                    <a:pos x="T4" y="T5"/>
                  </a:cxn>
                  <a:cxn ang="0">
                    <a:pos x="T6" y="T7"/>
                  </a:cxn>
                  <a:cxn ang="0">
                    <a:pos x="T8" y="T9"/>
                  </a:cxn>
                  <a:cxn ang="0">
                    <a:pos x="T10" y="T11"/>
                  </a:cxn>
                  <a:cxn ang="0">
                    <a:pos x="T12" y="T13"/>
                  </a:cxn>
                </a:cxnLst>
                <a:rect l="0" t="0" r="r" b="b"/>
                <a:pathLst>
                  <a:path w="51" h="78">
                    <a:moveTo>
                      <a:pt x="0" y="1"/>
                    </a:moveTo>
                    <a:cubicBezTo>
                      <a:pt x="0" y="3"/>
                      <a:pt x="1" y="9"/>
                      <a:pt x="2" y="11"/>
                    </a:cubicBezTo>
                    <a:cubicBezTo>
                      <a:pt x="7" y="30"/>
                      <a:pt x="21" y="48"/>
                      <a:pt x="34" y="62"/>
                    </a:cubicBezTo>
                    <a:cubicBezTo>
                      <a:pt x="38" y="65"/>
                      <a:pt x="48" y="75"/>
                      <a:pt x="51" y="78"/>
                    </a:cubicBezTo>
                    <a:cubicBezTo>
                      <a:pt x="42" y="68"/>
                      <a:pt x="42" y="68"/>
                      <a:pt x="42" y="68"/>
                    </a:cubicBezTo>
                    <a:cubicBezTo>
                      <a:pt x="28" y="51"/>
                      <a:pt x="20" y="29"/>
                      <a:pt x="9" y="9"/>
                    </a:cubicBezTo>
                    <a:cubicBezTo>
                      <a:pt x="7" y="6"/>
                      <a:pt x="3" y="0"/>
                      <a:pt x="0" y="1"/>
                    </a:cubicBezTo>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1" name="Freeform 1309">
                <a:extLst>
                  <a:ext uri="{FF2B5EF4-FFF2-40B4-BE49-F238E27FC236}">
                    <a16:creationId xmlns:a16="http://schemas.microsoft.com/office/drawing/2014/main" id="{B96608E0-B829-4554-A6F4-378B3A73E57B}"/>
                  </a:ext>
                </a:extLst>
              </p:cNvPr>
              <p:cNvSpPr>
                <a:spLocks/>
              </p:cNvSpPr>
              <p:nvPr/>
            </p:nvSpPr>
            <p:spPr bwMode="auto">
              <a:xfrm>
                <a:off x="200" y="393"/>
                <a:ext cx="33" cy="31"/>
              </a:xfrm>
              <a:custGeom>
                <a:avLst/>
                <a:gdLst>
                  <a:gd name="T0" fmla="*/ 14 w 14"/>
                  <a:gd name="T1" fmla="*/ 13 h 13"/>
                  <a:gd name="T2" fmla="*/ 14 w 14"/>
                  <a:gd name="T3" fmla="*/ 13 h 13"/>
                  <a:gd name="T4" fmla="*/ 3 w 14"/>
                  <a:gd name="T5" fmla="*/ 3 h 13"/>
                  <a:gd name="T6" fmla="*/ 0 w 14"/>
                  <a:gd name="T7" fmla="*/ 0 h 13"/>
                  <a:gd name="T8" fmla="*/ 14 w 14"/>
                  <a:gd name="T9" fmla="*/ 13 h 13"/>
                </a:gdLst>
                <a:ahLst/>
                <a:cxnLst>
                  <a:cxn ang="0">
                    <a:pos x="T0" y="T1"/>
                  </a:cxn>
                  <a:cxn ang="0">
                    <a:pos x="T2" y="T3"/>
                  </a:cxn>
                  <a:cxn ang="0">
                    <a:pos x="T4" y="T5"/>
                  </a:cxn>
                  <a:cxn ang="0">
                    <a:pos x="T6" y="T7"/>
                  </a:cxn>
                  <a:cxn ang="0">
                    <a:pos x="T8" y="T9"/>
                  </a:cxn>
                </a:cxnLst>
                <a:rect l="0" t="0" r="r" b="b"/>
                <a:pathLst>
                  <a:path w="14" h="13">
                    <a:moveTo>
                      <a:pt x="14" y="13"/>
                    </a:moveTo>
                    <a:cubicBezTo>
                      <a:pt x="14" y="13"/>
                      <a:pt x="14" y="13"/>
                      <a:pt x="14" y="13"/>
                    </a:cubicBezTo>
                    <a:cubicBezTo>
                      <a:pt x="10" y="9"/>
                      <a:pt x="6" y="6"/>
                      <a:pt x="3" y="3"/>
                    </a:cubicBezTo>
                    <a:cubicBezTo>
                      <a:pt x="2" y="2"/>
                      <a:pt x="1" y="1"/>
                      <a:pt x="0" y="0"/>
                    </a:cubicBezTo>
                    <a:cubicBezTo>
                      <a:pt x="5" y="5"/>
                      <a:pt x="9" y="9"/>
                      <a:pt x="14" y="13"/>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2" name="Freeform 1310">
                <a:extLst>
                  <a:ext uri="{FF2B5EF4-FFF2-40B4-BE49-F238E27FC236}">
                    <a16:creationId xmlns:a16="http://schemas.microsoft.com/office/drawing/2014/main" id="{B1596B97-C238-4B19-87D7-2A7B326EC382}"/>
                  </a:ext>
                </a:extLst>
              </p:cNvPr>
              <p:cNvSpPr>
                <a:spLocks/>
              </p:cNvSpPr>
              <p:nvPr/>
            </p:nvSpPr>
            <p:spPr bwMode="auto">
              <a:xfrm>
                <a:off x="112" y="240"/>
                <a:ext cx="71" cy="134"/>
              </a:xfrm>
              <a:custGeom>
                <a:avLst/>
                <a:gdLst>
                  <a:gd name="T0" fmla="*/ 0 w 30"/>
                  <a:gd name="T1" fmla="*/ 0 h 56"/>
                  <a:gd name="T2" fmla="*/ 30 w 30"/>
                  <a:gd name="T3" fmla="*/ 56 h 56"/>
                  <a:gd name="T4" fmla="*/ 27 w 30"/>
                  <a:gd name="T5" fmla="*/ 52 h 56"/>
                  <a:gd name="T6" fmla="*/ 0 w 30"/>
                  <a:gd name="T7" fmla="*/ 0 h 56"/>
                </a:gdLst>
                <a:ahLst/>
                <a:cxnLst>
                  <a:cxn ang="0">
                    <a:pos x="T0" y="T1"/>
                  </a:cxn>
                  <a:cxn ang="0">
                    <a:pos x="T2" y="T3"/>
                  </a:cxn>
                  <a:cxn ang="0">
                    <a:pos x="T4" y="T5"/>
                  </a:cxn>
                  <a:cxn ang="0">
                    <a:pos x="T6" y="T7"/>
                  </a:cxn>
                </a:cxnLst>
                <a:rect l="0" t="0" r="r" b="b"/>
                <a:pathLst>
                  <a:path w="30" h="56">
                    <a:moveTo>
                      <a:pt x="0" y="0"/>
                    </a:moveTo>
                    <a:cubicBezTo>
                      <a:pt x="3" y="23"/>
                      <a:pt x="17" y="41"/>
                      <a:pt x="30" y="56"/>
                    </a:cubicBezTo>
                    <a:cubicBezTo>
                      <a:pt x="29" y="55"/>
                      <a:pt x="28" y="53"/>
                      <a:pt x="27" y="52"/>
                    </a:cubicBezTo>
                    <a:cubicBezTo>
                      <a:pt x="16" y="37"/>
                      <a:pt x="4" y="19"/>
                      <a:pt x="0" y="0"/>
                    </a:cubicBezTo>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3" name="Freeform 1311">
                <a:extLst>
                  <a:ext uri="{FF2B5EF4-FFF2-40B4-BE49-F238E27FC236}">
                    <a16:creationId xmlns:a16="http://schemas.microsoft.com/office/drawing/2014/main" id="{5D787E66-6016-4E80-BDCD-F438FC0CCA0C}"/>
                  </a:ext>
                </a:extLst>
              </p:cNvPr>
              <p:cNvSpPr>
                <a:spLocks/>
              </p:cNvSpPr>
              <p:nvPr/>
            </p:nvSpPr>
            <p:spPr bwMode="auto">
              <a:xfrm>
                <a:off x="183" y="374"/>
                <a:ext cx="17" cy="19"/>
              </a:xfrm>
              <a:custGeom>
                <a:avLst/>
                <a:gdLst>
                  <a:gd name="T0" fmla="*/ 2 w 7"/>
                  <a:gd name="T1" fmla="*/ 3 h 8"/>
                  <a:gd name="T2" fmla="*/ 7 w 7"/>
                  <a:gd name="T3" fmla="*/ 8 h 8"/>
                  <a:gd name="T4" fmla="*/ 0 w 7"/>
                  <a:gd name="T5" fmla="*/ 0 h 8"/>
                  <a:gd name="T6" fmla="*/ 2 w 7"/>
                  <a:gd name="T7" fmla="*/ 3 h 8"/>
                </a:gdLst>
                <a:ahLst/>
                <a:cxnLst>
                  <a:cxn ang="0">
                    <a:pos x="T0" y="T1"/>
                  </a:cxn>
                  <a:cxn ang="0">
                    <a:pos x="T2" y="T3"/>
                  </a:cxn>
                  <a:cxn ang="0">
                    <a:pos x="T4" y="T5"/>
                  </a:cxn>
                  <a:cxn ang="0">
                    <a:pos x="T6" y="T7"/>
                  </a:cxn>
                </a:cxnLst>
                <a:rect l="0" t="0" r="r" b="b"/>
                <a:pathLst>
                  <a:path w="7" h="8">
                    <a:moveTo>
                      <a:pt x="2" y="3"/>
                    </a:moveTo>
                    <a:cubicBezTo>
                      <a:pt x="4" y="5"/>
                      <a:pt x="6" y="7"/>
                      <a:pt x="7" y="8"/>
                    </a:cubicBezTo>
                    <a:cubicBezTo>
                      <a:pt x="5" y="6"/>
                      <a:pt x="2" y="3"/>
                      <a:pt x="0" y="0"/>
                    </a:cubicBezTo>
                    <a:cubicBezTo>
                      <a:pt x="1" y="1"/>
                      <a:pt x="1" y="2"/>
                      <a:pt x="2" y="3"/>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4" name="Freeform 1312">
                <a:extLst>
                  <a:ext uri="{FF2B5EF4-FFF2-40B4-BE49-F238E27FC236}">
                    <a16:creationId xmlns:a16="http://schemas.microsoft.com/office/drawing/2014/main" id="{6EAFDC45-8F19-43F5-BFC3-1B260D541193}"/>
                  </a:ext>
                </a:extLst>
              </p:cNvPr>
              <p:cNvSpPr>
                <a:spLocks/>
              </p:cNvSpPr>
              <p:nvPr/>
            </p:nvSpPr>
            <p:spPr bwMode="auto">
              <a:xfrm>
                <a:off x="119" y="259"/>
                <a:ext cx="97" cy="144"/>
              </a:xfrm>
              <a:custGeom>
                <a:avLst/>
                <a:gdLst>
                  <a:gd name="T0" fmla="*/ 28 w 41"/>
                  <a:gd name="T1" fmla="*/ 47 h 60"/>
                  <a:gd name="T2" fmla="*/ 41 w 41"/>
                  <a:gd name="T3" fmla="*/ 60 h 60"/>
                  <a:gd name="T4" fmla="*/ 28 w 41"/>
                  <a:gd name="T5" fmla="*/ 42 h 60"/>
                  <a:gd name="T6" fmla="*/ 25 w 41"/>
                  <a:gd name="T7" fmla="*/ 38 h 60"/>
                  <a:gd name="T8" fmla="*/ 16 w 41"/>
                  <a:gd name="T9" fmla="*/ 21 h 60"/>
                  <a:gd name="T10" fmla="*/ 0 w 41"/>
                  <a:gd name="T11" fmla="*/ 0 h 60"/>
                  <a:gd name="T12" fmla="*/ 10 w 41"/>
                  <a:gd name="T13" fmla="*/ 21 h 60"/>
                  <a:gd name="T14" fmla="*/ 13 w 41"/>
                  <a:gd name="T15" fmla="*/ 26 h 60"/>
                  <a:gd name="T16" fmla="*/ 28 w 41"/>
                  <a:gd name="T17" fmla="*/ 4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60">
                    <a:moveTo>
                      <a:pt x="28" y="47"/>
                    </a:moveTo>
                    <a:cubicBezTo>
                      <a:pt x="29" y="48"/>
                      <a:pt x="40" y="59"/>
                      <a:pt x="41" y="60"/>
                    </a:cubicBezTo>
                    <a:cubicBezTo>
                      <a:pt x="39" y="58"/>
                      <a:pt x="29" y="45"/>
                      <a:pt x="28" y="42"/>
                    </a:cubicBezTo>
                    <a:cubicBezTo>
                      <a:pt x="27" y="41"/>
                      <a:pt x="26" y="40"/>
                      <a:pt x="25" y="38"/>
                    </a:cubicBezTo>
                    <a:cubicBezTo>
                      <a:pt x="22" y="33"/>
                      <a:pt x="20" y="27"/>
                      <a:pt x="16" y="21"/>
                    </a:cubicBezTo>
                    <a:cubicBezTo>
                      <a:pt x="13" y="16"/>
                      <a:pt x="5" y="3"/>
                      <a:pt x="0" y="0"/>
                    </a:cubicBezTo>
                    <a:cubicBezTo>
                      <a:pt x="2" y="4"/>
                      <a:pt x="8" y="16"/>
                      <a:pt x="10" y="21"/>
                    </a:cubicBezTo>
                    <a:cubicBezTo>
                      <a:pt x="11" y="22"/>
                      <a:pt x="12" y="24"/>
                      <a:pt x="13" y="26"/>
                    </a:cubicBezTo>
                    <a:cubicBezTo>
                      <a:pt x="16" y="31"/>
                      <a:pt x="26" y="45"/>
                      <a:pt x="28" y="47"/>
                    </a:cubicBezTo>
                  </a:path>
                </a:pathLst>
              </a:custGeom>
              <a:solidFill>
                <a:srgbClr val="6C8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5" name="Freeform 1313">
                <a:extLst>
                  <a:ext uri="{FF2B5EF4-FFF2-40B4-BE49-F238E27FC236}">
                    <a16:creationId xmlns:a16="http://schemas.microsoft.com/office/drawing/2014/main" id="{DDBA4975-965A-4DD0-B2B6-B82B09ACF674}"/>
                  </a:ext>
                </a:extLst>
              </p:cNvPr>
              <p:cNvSpPr>
                <a:spLocks/>
              </p:cNvSpPr>
              <p:nvPr/>
            </p:nvSpPr>
            <p:spPr bwMode="auto">
              <a:xfrm>
                <a:off x="142" y="307"/>
                <a:ext cx="41" cy="48"/>
              </a:xfrm>
              <a:custGeom>
                <a:avLst/>
                <a:gdLst>
                  <a:gd name="T0" fmla="*/ 0 w 17"/>
                  <a:gd name="T1" fmla="*/ 0 h 20"/>
                  <a:gd name="T2" fmla="*/ 17 w 17"/>
                  <a:gd name="T3" fmla="*/ 20 h 20"/>
                  <a:gd name="T4" fmla="*/ 15 w 17"/>
                  <a:gd name="T5" fmla="*/ 18 h 20"/>
                  <a:gd name="T6" fmla="*/ 8 w 17"/>
                  <a:gd name="T7" fmla="*/ 4 h 20"/>
                  <a:gd name="T8" fmla="*/ 0 w 17"/>
                  <a:gd name="T9" fmla="*/ 0 h 20"/>
                </a:gdLst>
                <a:ahLst/>
                <a:cxnLst>
                  <a:cxn ang="0">
                    <a:pos x="T0" y="T1"/>
                  </a:cxn>
                  <a:cxn ang="0">
                    <a:pos x="T2" y="T3"/>
                  </a:cxn>
                  <a:cxn ang="0">
                    <a:pos x="T4" y="T5"/>
                  </a:cxn>
                  <a:cxn ang="0">
                    <a:pos x="T6" y="T7"/>
                  </a:cxn>
                  <a:cxn ang="0">
                    <a:pos x="T8" y="T9"/>
                  </a:cxn>
                </a:cxnLst>
                <a:rect l="0" t="0" r="r" b="b"/>
                <a:pathLst>
                  <a:path w="17" h="20">
                    <a:moveTo>
                      <a:pt x="0" y="0"/>
                    </a:moveTo>
                    <a:cubicBezTo>
                      <a:pt x="4" y="8"/>
                      <a:pt x="10" y="14"/>
                      <a:pt x="17" y="20"/>
                    </a:cubicBezTo>
                    <a:cubicBezTo>
                      <a:pt x="16" y="20"/>
                      <a:pt x="16" y="19"/>
                      <a:pt x="15" y="18"/>
                    </a:cubicBezTo>
                    <a:cubicBezTo>
                      <a:pt x="13" y="13"/>
                      <a:pt x="10" y="8"/>
                      <a:pt x="8" y="4"/>
                    </a:cubicBezTo>
                    <a:cubicBezTo>
                      <a:pt x="5" y="2"/>
                      <a:pt x="3" y="1"/>
                      <a:pt x="0" y="0"/>
                    </a:cubicBezTo>
                  </a:path>
                </a:pathLst>
              </a:custGeom>
              <a:solidFill>
                <a:srgbClr val="647F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6" name="Freeform 1314">
                <a:extLst>
                  <a:ext uri="{FF2B5EF4-FFF2-40B4-BE49-F238E27FC236}">
                    <a16:creationId xmlns:a16="http://schemas.microsoft.com/office/drawing/2014/main" id="{6057AE7E-4F4C-4159-A155-3BD35083E5F4}"/>
                  </a:ext>
                </a:extLst>
              </p:cNvPr>
              <p:cNvSpPr>
                <a:spLocks/>
              </p:cNvSpPr>
              <p:nvPr/>
            </p:nvSpPr>
            <p:spPr bwMode="auto">
              <a:xfrm>
                <a:off x="102" y="252"/>
                <a:ext cx="40" cy="79"/>
              </a:xfrm>
              <a:custGeom>
                <a:avLst/>
                <a:gdLst>
                  <a:gd name="T0" fmla="*/ 3 w 17"/>
                  <a:gd name="T1" fmla="*/ 0 h 33"/>
                  <a:gd name="T2" fmla="*/ 17 w 17"/>
                  <a:gd name="T3" fmla="*/ 33 h 33"/>
                  <a:gd name="T4" fmla="*/ 9 w 17"/>
                  <a:gd name="T5" fmla="*/ 20 h 33"/>
                  <a:gd name="T6" fmla="*/ 3 w 17"/>
                  <a:gd name="T7" fmla="*/ 0 h 33"/>
                </a:gdLst>
                <a:ahLst/>
                <a:cxnLst>
                  <a:cxn ang="0">
                    <a:pos x="T0" y="T1"/>
                  </a:cxn>
                  <a:cxn ang="0">
                    <a:pos x="T2" y="T3"/>
                  </a:cxn>
                  <a:cxn ang="0">
                    <a:pos x="T4" y="T5"/>
                  </a:cxn>
                  <a:cxn ang="0">
                    <a:pos x="T6" y="T7"/>
                  </a:cxn>
                </a:cxnLst>
                <a:rect l="0" t="0" r="r" b="b"/>
                <a:pathLst>
                  <a:path w="17" h="33">
                    <a:moveTo>
                      <a:pt x="3" y="0"/>
                    </a:moveTo>
                    <a:cubicBezTo>
                      <a:pt x="0" y="11"/>
                      <a:pt x="10" y="26"/>
                      <a:pt x="17" y="33"/>
                    </a:cubicBezTo>
                    <a:cubicBezTo>
                      <a:pt x="14" y="29"/>
                      <a:pt x="11" y="25"/>
                      <a:pt x="9" y="20"/>
                    </a:cubicBezTo>
                    <a:cubicBezTo>
                      <a:pt x="7" y="16"/>
                      <a:pt x="3" y="6"/>
                      <a:pt x="3" y="0"/>
                    </a:cubicBezTo>
                  </a:path>
                </a:pathLst>
              </a:custGeom>
              <a:solidFill>
                <a:srgbClr val="AEC1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7" name="Freeform 1315">
                <a:extLst>
                  <a:ext uri="{FF2B5EF4-FFF2-40B4-BE49-F238E27FC236}">
                    <a16:creationId xmlns:a16="http://schemas.microsoft.com/office/drawing/2014/main" id="{7B561F2E-2C8C-4FE1-A769-A1C55072DD37}"/>
                  </a:ext>
                </a:extLst>
              </p:cNvPr>
              <p:cNvSpPr>
                <a:spLocks/>
              </p:cNvSpPr>
              <p:nvPr/>
            </p:nvSpPr>
            <p:spPr bwMode="auto">
              <a:xfrm>
                <a:off x="4" y="209"/>
                <a:ext cx="260" cy="251"/>
              </a:xfrm>
              <a:custGeom>
                <a:avLst/>
                <a:gdLst>
                  <a:gd name="T0" fmla="*/ 5 w 109"/>
                  <a:gd name="T1" fmla="*/ 23 h 105"/>
                  <a:gd name="T2" fmla="*/ 56 w 109"/>
                  <a:gd name="T3" fmla="*/ 74 h 105"/>
                  <a:gd name="T4" fmla="*/ 88 w 109"/>
                  <a:gd name="T5" fmla="*/ 94 h 105"/>
                  <a:gd name="T6" fmla="*/ 109 w 109"/>
                  <a:gd name="T7" fmla="*/ 105 h 105"/>
                  <a:gd name="T8" fmla="*/ 90 w 109"/>
                  <a:gd name="T9" fmla="*/ 89 h 105"/>
                  <a:gd name="T10" fmla="*/ 16 w 109"/>
                  <a:gd name="T11" fmla="*/ 8 h 105"/>
                  <a:gd name="T12" fmla="*/ 5 w 109"/>
                  <a:gd name="T13" fmla="*/ 0 h 105"/>
                  <a:gd name="T14" fmla="*/ 0 w 109"/>
                  <a:gd name="T15" fmla="*/ 11 h 105"/>
                  <a:gd name="T16" fmla="*/ 5 w 109"/>
                  <a:gd name="T17" fmla="*/ 2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105">
                    <a:moveTo>
                      <a:pt x="5" y="23"/>
                    </a:moveTo>
                    <a:cubicBezTo>
                      <a:pt x="17" y="44"/>
                      <a:pt x="36" y="61"/>
                      <a:pt x="56" y="74"/>
                    </a:cubicBezTo>
                    <a:cubicBezTo>
                      <a:pt x="67" y="81"/>
                      <a:pt x="76" y="89"/>
                      <a:pt x="88" y="94"/>
                    </a:cubicBezTo>
                    <a:cubicBezTo>
                      <a:pt x="95" y="98"/>
                      <a:pt x="102" y="101"/>
                      <a:pt x="109" y="105"/>
                    </a:cubicBezTo>
                    <a:cubicBezTo>
                      <a:pt x="103" y="99"/>
                      <a:pt x="96" y="94"/>
                      <a:pt x="90" y="89"/>
                    </a:cubicBezTo>
                    <a:cubicBezTo>
                      <a:pt x="61" y="67"/>
                      <a:pt x="44" y="32"/>
                      <a:pt x="16" y="8"/>
                    </a:cubicBezTo>
                    <a:cubicBezTo>
                      <a:pt x="13" y="5"/>
                      <a:pt x="9" y="2"/>
                      <a:pt x="5" y="0"/>
                    </a:cubicBezTo>
                    <a:cubicBezTo>
                      <a:pt x="1" y="3"/>
                      <a:pt x="0" y="7"/>
                      <a:pt x="0" y="11"/>
                    </a:cubicBezTo>
                    <a:cubicBezTo>
                      <a:pt x="1" y="15"/>
                      <a:pt x="3" y="19"/>
                      <a:pt x="5" y="23"/>
                    </a:cubicBezTo>
                  </a:path>
                </a:pathLst>
              </a:custGeom>
              <a:solidFill>
                <a:srgbClr val="8FA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8" name="Freeform 1316">
                <a:extLst>
                  <a:ext uri="{FF2B5EF4-FFF2-40B4-BE49-F238E27FC236}">
                    <a16:creationId xmlns:a16="http://schemas.microsoft.com/office/drawing/2014/main" id="{569776FD-FF37-411F-8CE8-86409BCA1254}"/>
                  </a:ext>
                </a:extLst>
              </p:cNvPr>
              <p:cNvSpPr>
                <a:spLocks/>
              </p:cNvSpPr>
              <p:nvPr/>
            </p:nvSpPr>
            <p:spPr bwMode="auto">
              <a:xfrm>
                <a:off x="4" y="216"/>
                <a:ext cx="129" cy="168"/>
              </a:xfrm>
              <a:custGeom>
                <a:avLst/>
                <a:gdLst>
                  <a:gd name="T0" fmla="*/ 22 w 54"/>
                  <a:gd name="T1" fmla="*/ 35 h 70"/>
                  <a:gd name="T2" fmla="*/ 2 w 54"/>
                  <a:gd name="T3" fmla="*/ 0 h 70"/>
                  <a:gd name="T4" fmla="*/ 0 w 54"/>
                  <a:gd name="T5" fmla="*/ 8 h 70"/>
                  <a:gd name="T6" fmla="*/ 5 w 54"/>
                  <a:gd name="T7" fmla="*/ 20 h 70"/>
                  <a:gd name="T8" fmla="*/ 54 w 54"/>
                  <a:gd name="T9" fmla="*/ 70 h 70"/>
                  <a:gd name="T10" fmla="*/ 40 w 54"/>
                  <a:gd name="T11" fmla="*/ 56 h 70"/>
                  <a:gd name="T12" fmla="*/ 22 w 54"/>
                  <a:gd name="T13" fmla="*/ 35 h 70"/>
                </a:gdLst>
                <a:ahLst/>
                <a:cxnLst>
                  <a:cxn ang="0">
                    <a:pos x="T0" y="T1"/>
                  </a:cxn>
                  <a:cxn ang="0">
                    <a:pos x="T2" y="T3"/>
                  </a:cxn>
                  <a:cxn ang="0">
                    <a:pos x="T4" y="T5"/>
                  </a:cxn>
                  <a:cxn ang="0">
                    <a:pos x="T6" y="T7"/>
                  </a:cxn>
                  <a:cxn ang="0">
                    <a:pos x="T8" y="T9"/>
                  </a:cxn>
                  <a:cxn ang="0">
                    <a:pos x="T10" y="T11"/>
                  </a:cxn>
                  <a:cxn ang="0">
                    <a:pos x="T12" y="T13"/>
                  </a:cxn>
                </a:cxnLst>
                <a:rect l="0" t="0" r="r" b="b"/>
                <a:pathLst>
                  <a:path w="54" h="70">
                    <a:moveTo>
                      <a:pt x="22" y="35"/>
                    </a:moveTo>
                    <a:cubicBezTo>
                      <a:pt x="14" y="25"/>
                      <a:pt x="5" y="13"/>
                      <a:pt x="2" y="0"/>
                    </a:cubicBezTo>
                    <a:cubicBezTo>
                      <a:pt x="1" y="3"/>
                      <a:pt x="0" y="5"/>
                      <a:pt x="0" y="8"/>
                    </a:cubicBezTo>
                    <a:cubicBezTo>
                      <a:pt x="1" y="12"/>
                      <a:pt x="3" y="16"/>
                      <a:pt x="5" y="20"/>
                    </a:cubicBezTo>
                    <a:cubicBezTo>
                      <a:pt x="16" y="40"/>
                      <a:pt x="35" y="56"/>
                      <a:pt x="54" y="70"/>
                    </a:cubicBezTo>
                    <a:cubicBezTo>
                      <a:pt x="49" y="65"/>
                      <a:pt x="45" y="61"/>
                      <a:pt x="40" y="56"/>
                    </a:cubicBezTo>
                    <a:cubicBezTo>
                      <a:pt x="33" y="49"/>
                      <a:pt x="28" y="43"/>
                      <a:pt x="22" y="35"/>
                    </a:cubicBezTo>
                    <a:close/>
                  </a:path>
                </a:pathLst>
              </a:custGeom>
              <a:solidFill>
                <a:srgbClr val="9CB5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9" name="Freeform 1317">
                <a:extLst>
                  <a:ext uri="{FF2B5EF4-FFF2-40B4-BE49-F238E27FC236}">
                    <a16:creationId xmlns:a16="http://schemas.microsoft.com/office/drawing/2014/main" id="{14F35553-1A35-495F-A1E4-E678A6E5F427}"/>
                  </a:ext>
                </a:extLst>
              </p:cNvPr>
              <p:cNvSpPr>
                <a:spLocks/>
              </p:cNvSpPr>
              <p:nvPr/>
            </p:nvSpPr>
            <p:spPr bwMode="auto">
              <a:xfrm>
                <a:off x="11" y="209"/>
                <a:ext cx="251" cy="249"/>
              </a:xfrm>
              <a:custGeom>
                <a:avLst/>
                <a:gdLst>
                  <a:gd name="T0" fmla="*/ 2 w 105"/>
                  <a:gd name="T1" fmla="*/ 0 h 104"/>
                  <a:gd name="T2" fmla="*/ 0 w 105"/>
                  <a:gd name="T3" fmla="*/ 1 h 104"/>
                  <a:gd name="T4" fmla="*/ 4 w 105"/>
                  <a:gd name="T5" fmla="*/ 10 h 104"/>
                  <a:gd name="T6" fmla="*/ 72 w 105"/>
                  <a:gd name="T7" fmla="*/ 82 h 104"/>
                  <a:gd name="T8" fmla="*/ 105 w 105"/>
                  <a:gd name="T9" fmla="*/ 104 h 104"/>
                  <a:gd name="T10" fmla="*/ 87 w 105"/>
                  <a:gd name="T11" fmla="*/ 89 h 104"/>
                  <a:gd name="T12" fmla="*/ 13 w 105"/>
                  <a:gd name="T13" fmla="*/ 8 h 104"/>
                  <a:gd name="T14" fmla="*/ 2 w 105"/>
                  <a:gd name="T15" fmla="*/ 0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04">
                    <a:moveTo>
                      <a:pt x="2" y="0"/>
                    </a:moveTo>
                    <a:cubicBezTo>
                      <a:pt x="1" y="1"/>
                      <a:pt x="1" y="1"/>
                      <a:pt x="0" y="1"/>
                    </a:cubicBezTo>
                    <a:cubicBezTo>
                      <a:pt x="1" y="4"/>
                      <a:pt x="2" y="7"/>
                      <a:pt x="4" y="10"/>
                    </a:cubicBezTo>
                    <a:cubicBezTo>
                      <a:pt x="18" y="38"/>
                      <a:pt x="46" y="64"/>
                      <a:pt x="72" y="82"/>
                    </a:cubicBezTo>
                    <a:cubicBezTo>
                      <a:pt x="78" y="87"/>
                      <a:pt x="98" y="100"/>
                      <a:pt x="105" y="104"/>
                    </a:cubicBezTo>
                    <a:cubicBezTo>
                      <a:pt x="104" y="103"/>
                      <a:pt x="88" y="90"/>
                      <a:pt x="87" y="89"/>
                    </a:cubicBezTo>
                    <a:cubicBezTo>
                      <a:pt x="58" y="67"/>
                      <a:pt x="41" y="32"/>
                      <a:pt x="13" y="8"/>
                    </a:cubicBezTo>
                    <a:cubicBezTo>
                      <a:pt x="10" y="5"/>
                      <a:pt x="6" y="2"/>
                      <a:pt x="2" y="0"/>
                    </a:cubicBezTo>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0" name="Freeform 1318">
                <a:extLst>
                  <a:ext uri="{FF2B5EF4-FFF2-40B4-BE49-F238E27FC236}">
                    <a16:creationId xmlns:a16="http://schemas.microsoft.com/office/drawing/2014/main" id="{EC5DA096-E260-4945-BE4A-8487F7BAB3C2}"/>
                  </a:ext>
                </a:extLst>
              </p:cNvPr>
              <p:cNvSpPr>
                <a:spLocks/>
              </p:cNvSpPr>
              <p:nvPr/>
            </p:nvSpPr>
            <p:spPr bwMode="auto">
              <a:xfrm>
                <a:off x="197" y="417"/>
                <a:ext cx="65" cy="41"/>
              </a:xfrm>
              <a:custGeom>
                <a:avLst/>
                <a:gdLst>
                  <a:gd name="T0" fmla="*/ 27 w 27"/>
                  <a:gd name="T1" fmla="*/ 17 h 17"/>
                  <a:gd name="T2" fmla="*/ 26 w 27"/>
                  <a:gd name="T3" fmla="*/ 16 h 17"/>
                  <a:gd name="T4" fmla="*/ 5 w 27"/>
                  <a:gd name="T5" fmla="*/ 3 h 17"/>
                  <a:gd name="T6" fmla="*/ 0 w 27"/>
                  <a:gd name="T7" fmla="*/ 0 h 17"/>
                  <a:gd name="T8" fmla="*/ 27 w 27"/>
                  <a:gd name="T9" fmla="*/ 17 h 17"/>
                </a:gdLst>
                <a:ahLst/>
                <a:cxnLst>
                  <a:cxn ang="0">
                    <a:pos x="T0" y="T1"/>
                  </a:cxn>
                  <a:cxn ang="0">
                    <a:pos x="T2" y="T3"/>
                  </a:cxn>
                  <a:cxn ang="0">
                    <a:pos x="T4" y="T5"/>
                  </a:cxn>
                  <a:cxn ang="0">
                    <a:pos x="T6" y="T7"/>
                  </a:cxn>
                  <a:cxn ang="0">
                    <a:pos x="T8" y="T9"/>
                  </a:cxn>
                </a:cxnLst>
                <a:rect l="0" t="0" r="r" b="b"/>
                <a:pathLst>
                  <a:path w="27" h="17">
                    <a:moveTo>
                      <a:pt x="27" y="17"/>
                    </a:moveTo>
                    <a:cubicBezTo>
                      <a:pt x="26" y="16"/>
                      <a:pt x="26" y="16"/>
                      <a:pt x="26" y="16"/>
                    </a:cubicBezTo>
                    <a:cubicBezTo>
                      <a:pt x="19" y="12"/>
                      <a:pt x="12" y="8"/>
                      <a:pt x="5" y="3"/>
                    </a:cubicBezTo>
                    <a:cubicBezTo>
                      <a:pt x="3" y="2"/>
                      <a:pt x="2" y="1"/>
                      <a:pt x="0" y="0"/>
                    </a:cubicBezTo>
                    <a:cubicBezTo>
                      <a:pt x="9" y="6"/>
                      <a:pt x="17" y="12"/>
                      <a:pt x="27" y="17"/>
                    </a:cubicBezTo>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1" name="Freeform 1319">
                <a:extLst>
                  <a:ext uri="{FF2B5EF4-FFF2-40B4-BE49-F238E27FC236}">
                    <a16:creationId xmlns:a16="http://schemas.microsoft.com/office/drawing/2014/main" id="{CB33C6C7-38C8-4028-B861-0E3117A9F73B}"/>
                  </a:ext>
                </a:extLst>
              </p:cNvPr>
              <p:cNvSpPr>
                <a:spLocks/>
              </p:cNvSpPr>
              <p:nvPr/>
            </p:nvSpPr>
            <p:spPr bwMode="auto">
              <a:xfrm>
                <a:off x="9" y="211"/>
                <a:ext cx="153" cy="180"/>
              </a:xfrm>
              <a:custGeom>
                <a:avLst/>
                <a:gdLst>
                  <a:gd name="T0" fmla="*/ 1 w 64"/>
                  <a:gd name="T1" fmla="*/ 1 h 75"/>
                  <a:gd name="T2" fmla="*/ 1 w 64"/>
                  <a:gd name="T3" fmla="*/ 1 h 75"/>
                  <a:gd name="T4" fmla="*/ 64 w 64"/>
                  <a:gd name="T5" fmla="*/ 75 h 75"/>
                  <a:gd name="T6" fmla="*/ 58 w 64"/>
                  <a:gd name="T7" fmla="*/ 69 h 75"/>
                  <a:gd name="T8" fmla="*/ 1 w 64"/>
                  <a:gd name="T9" fmla="*/ 1 h 75"/>
                </a:gdLst>
                <a:ahLst/>
                <a:cxnLst>
                  <a:cxn ang="0">
                    <a:pos x="T0" y="T1"/>
                  </a:cxn>
                  <a:cxn ang="0">
                    <a:pos x="T2" y="T3"/>
                  </a:cxn>
                  <a:cxn ang="0">
                    <a:pos x="T4" y="T5"/>
                  </a:cxn>
                  <a:cxn ang="0">
                    <a:pos x="T6" y="T7"/>
                  </a:cxn>
                  <a:cxn ang="0">
                    <a:pos x="T8" y="T9"/>
                  </a:cxn>
                </a:cxnLst>
                <a:rect l="0" t="0" r="r" b="b"/>
                <a:pathLst>
                  <a:path w="64" h="75">
                    <a:moveTo>
                      <a:pt x="1" y="1"/>
                    </a:moveTo>
                    <a:cubicBezTo>
                      <a:pt x="0" y="2"/>
                      <a:pt x="1" y="0"/>
                      <a:pt x="1" y="1"/>
                    </a:cubicBezTo>
                    <a:cubicBezTo>
                      <a:pt x="16" y="31"/>
                      <a:pt x="40" y="55"/>
                      <a:pt x="64" y="75"/>
                    </a:cubicBezTo>
                    <a:cubicBezTo>
                      <a:pt x="62" y="73"/>
                      <a:pt x="60" y="71"/>
                      <a:pt x="58" y="69"/>
                    </a:cubicBezTo>
                    <a:cubicBezTo>
                      <a:pt x="36" y="49"/>
                      <a:pt x="17" y="26"/>
                      <a:pt x="1" y="1"/>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2" name="Freeform 1320">
                <a:extLst>
                  <a:ext uri="{FF2B5EF4-FFF2-40B4-BE49-F238E27FC236}">
                    <a16:creationId xmlns:a16="http://schemas.microsoft.com/office/drawing/2014/main" id="{11C570F7-0802-48FF-B05E-5754E4E0F767}"/>
                  </a:ext>
                </a:extLst>
              </p:cNvPr>
              <p:cNvSpPr>
                <a:spLocks/>
              </p:cNvSpPr>
              <p:nvPr/>
            </p:nvSpPr>
            <p:spPr bwMode="auto">
              <a:xfrm>
                <a:off x="162" y="391"/>
                <a:ext cx="35" cy="26"/>
              </a:xfrm>
              <a:custGeom>
                <a:avLst/>
                <a:gdLst>
                  <a:gd name="T0" fmla="*/ 5 w 15"/>
                  <a:gd name="T1" fmla="*/ 4 h 11"/>
                  <a:gd name="T2" fmla="*/ 15 w 15"/>
                  <a:gd name="T3" fmla="*/ 11 h 11"/>
                  <a:gd name="T4" fmla="*/ 0 w 15"/>
                  <a:gd name="T5" fmla="*/ 0 h 11"/>
                  <a:gd name="T6" fmla="*/ 5 w 15"/>
                  <a:gd name="T7" fmla="*/ 4 h 11"/>
                </a:gdLst>
                <a:ahLst/>
                <a:cxnLst>
                  <a:cxn ang="0">
                    <a:pos x="T0" y="T1"/>
                  </a:cxn>
                  <a:cxn ang="0">
                    <a:pos x="T2" y="T3"/>
                  </a:cxn>
                  <a:cxn ang="0">
                    <a:pos x="T4" y="T5"/>
                  </a:cxn>
                  <a:cxn ang="0">
                    <a:pos x="T6" y="T7"/>
                  </a:cxn>
                </a:cxnLst>
                <a:rect l="0" t="0" r="r" b="b"/>
                <a:pathLst>
                  <a:path w="15" h="11">
                    <a:moveTo>
                      <a:pt x="5" y="4"/>
                    </a:moveTo>
                    <a:cubicBezTo>
                      <a:pt x="8" y="6"/>
                      <a:pt x="12" y="9"/>
                      <a:pt x="15" y="11"/>
                    </a:cubicBezTo>
                    <a:cubicBezTo>
                      <a:pt x="10" y="8"/>
                      <a:pt x="5" y="4"/>
                      <a:pt x="0" y="0"/>
                    </a:cubicBezTo>
                    <a:cubicBezTo>
                      <a:pt x="2" y="1"/>
                      <a:pt x="3" y="3"/>
                      <a:pt x="5" y="4"/>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3" name="Freeform 1321">
                <a:extLst>
                  <a:ext uri="{FF2B5EF4-FFF2-40B4-BE49-F238E27FC236}">
                    <a16:creationId xmlns:a16="http://schemas.microsoft.com/office/drawing/2014/main" id="{F9EB1751-4E8F-4230-A271-E36966054C25}"/>
                  </a:ext>
                </a:extLst>
              </p:cNvPr>
              <p:cNvSpPr>
                <a:spLocks/>
              </p:cNvSpPr>
              <p:nvPr/>
            </p:nvSpPr>
            <p:spPr bwMode="auto">
              <a:xfrm>
                <a:off x="28" y="233"/>
                <a:ext cx="198" cy="196"/>
              </a:xfrm>
              <a:custGeom>
                <a:avLst/>
                <a:gdLst>
                  <a:gd name="T0" fmla="*/ 58 w 83"/>
                  <a:gd name="T1" fmla="*/ 64 h 82"/>
                  <a:gd name="T2" fmla="*/ 83 w 83"/>
                  <a:gd name="T3" fmla="*/ 82 h 82"/>
                  <a:gd name="T4" fmla="*/ 56 w 83"/>
                  <a:gd name="T5" fmla="*/ 57 h 82"/>
                  <a:gd name="T6" fmla="*/ 51 w 83"/>
                  <a:gd name="T7" fmla="*/ 51 h 82"/>
                  <a:gd name="T8" fmla="*/ 31 w 83"/>
                  <a:gd name="T9" fmla="*/ 26 h 82"/>
                  <a:gd name="T10" fmla="*/ 0 w 83"/>
                  <a:gd name="T11" fmla="*/ 0 h 82"/>
                  <a:gd name="T12" fmla="*/ 21 w 83"/>
                  <a:gd name="T13" fmla="*/ 27 h 82"/>
                  <a:gd name="T14" fmla="*/ 27 w 83"/>
                  <a:gd name="T15" fmla="*/ 34 h 82"/>
                  <a:gd name="T16" fmla="*/ 58 w 83"/>
                  <a:gd name="T17" fmla="*/ 6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2">
                    <a:moveTo>
                      <a:pt x="58" y="64"/>
                    </a:moveTo>
                    <a:cubicBezTo>
                      <a:pt x="60" y="65"/>
                      <a:pt x="80" y="80"/>
                      <a:pt x="83" y="82"/>
                    </a:cubicBezTo>
                    <a:cubicBezTo>
                      <a:pt x="80" y="78"/>
                      <a:pt x="59" y="60"/>
                      <a:pt x="56" y="57"/>
                    </a:cubicBezTo>
                    <a:cubicBezTo>
                      <a:pt x="54" y="55"/>
                      <a:pt x="53" y="53"/>
                      <a:pt x="51" y="51"/>
                    </a:cubicBezTo>
                    <a:cubicBezTo>
                      <a:pt x="44" y="43"/>
                      <a:pt x="38" y="34"/>
                      <a:pt x="31" y="26"/>
                    </a:cubicBezTo>
                    <a:cubicBezTo>
                      <a:pt x="24" y="18"/>
                      <a:pt x="10" y="9"/>
                      <a:pt x="0" y="0"/>
                    </a:cubicBezTo>
                    <a:cubicBezTo>
                      <a:pt x="6" y="11"/>
                      <a:pt x="16" y="20"/>
                      <a:pt x="21" y="27"/>
                    </a:cubicBezTo>
                    <a:cubicBezTo>
                      <a:pt x="23" y="29"/>
                      <a:pt x="25" y="32"/>
                      <a:pt x="27" y="34"/>
                    </a:cubicBezTo>
                    <a:cubicBezTo>
                      <a:pt x="33" y="42"/>
                      <a:pt x="54" y="61"/>
                      <a:pt x="58" y="64"/>
                    </a:cubicBezTo>
                  </a:path>
                </a:pathLst>
              </a:custGeom>
              <a:solidFill>
                <a:srgbClr val="6C8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4" name="Freeform 1322">
                <a:extLst>
                  <a:ext uri="{FF2B5EF4-FFF2-40B4-BE49-F238E27FC236}">
                    <a16:creationId xmlns:a16="http://schemas.microsoft.com/office/drawing/2014/main" id="{187A2D5B-DB67-4ED7-B460-1B0398802157}"/>
                  </a:ext>
                </a:extLst>
              </p:cNvPr>
              <p:cNvSpPr>
                <a:spLocks/>
              </p:cNvSpPr>
              <p:nvPr/>
            </p:nvSpPr>
            <p:spPr bwMode="auto">
              <a:xfrm>
                <a:off x="78" y="295"/>
                <a:ext cx="76" cy="67"/>
              </a:xfrm>
              <a:custGeom>
                <a:avLst/>
                <a:gdLst>
                  <a:gd name="T0" fmla="*/ 0 w 32"/>
                  <a:gd name="T1" fmla="*/ 0 h 28"/>
                  <a:gd name="T2" fmla="*/ 32 w 32"/>
                  <a:gd name="T3" fmla="*/ 28 h 28"/>
                  <a:gd name="T4" fmla="*/ 30 w 32"/>
                  <a:gd name="T5" fmla="*/ 25 h 28"/>
                  <a:gd name="T6" fmla="*/ 13 w 32"/>
                  <a:gd name="T7" fmla="*/ 3 h 28"/>
                  <a:gd name="T8" fmla="*/ 0 w 32"/>
                  <a:gd name="T9" fmla="*/ 0 h 28"/>
                </a:gdLst>
                <a:ahLst/>
                <a:cxnLst>
                  <a:cxn ang="0">
                    <a:pos x="T0" y="T1"/>
                  </a:cxn>
                  <a:cxn ang="0">
                    <a:pos x="T2" y="T3"/>
                  </a:cxn>
                  <a:cxn ang="0">
                    <a:pos x="T4" y="T5"/>
                  </a:cxn>
                  <a:cxn ang="0">
                    <a:pos x="T6" y="T7"/>
                  </a:cxn>
                  <a:cxn ang="0">
                    <a:pos x="T8" y="T9"/>
                  </a:cxn>
                </a:cxnLst>
                <a:rect l="0" t="0" r="r" b="b"/>
                <a:pathLst>
                  <a:path w="32" h="28">
                    <a:moveTo>
                      <a:pt x="0" y="0"/>
                    </a:moveTo>
                    <a:cubicBezTo>
                      <a:pt x="9" y="11"/>
                      <a:pt x="20" y="20"/>
                      <a:pt x="32" y="28"/>
                    </a:cubicBezTo>
                    <a:cubicBezTo>
                      <a:pt x="32" y="27"/>
                      <a:pt x="31" y="26"/>
                      <a:pt x="30" y="25"/>
                    </a:cubicBezTo>
                    <a:cubicBezTo>
                      <a:pt x="24" y="18"/>
                      <a:pt x="18" y="10"/>
                      <a:pt x="13" y="3"/>
                    </a:cubicBezTo>
                    <a:cubicBezTo>
                      <a:pt x="9" y="1"/>
                      <a:pt x="4" y="1"/>
                      <a:pt x="0" y="0"/>
                    </a:cubicBezTo>
                  </a:path>
                </a:pathLst>
              </a:custGeom>
              <a:solidFill>
                <a:srgbClr val="647F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5" name="Freeform 1323">
                <a:extLst>
                  <a:ext uri="{FF2B5EF4-FFF2-40B4-BE49-F238E27FC236}">
                    <a16:creationId xmlns:a16="http://schemas.microsoft.com/office/drawing/2014/main" id="{85B56184-C169-4E84-AC50-DB2F1D67B1FA}"/>
                  </a:ext>
                </a:extLst>
              </p:cNvPr>
              <p:cNvSpPr>
                <a:spLocks/>
              </p:cNvSpPr>
              <p:nvPr/>
            </p:nvSpPr>
            <p:spPr bwMode="auto">
              <a:xfrm>
                <a:off x="9" y="240"/>
                <a:ext cx="74" cy="93"/>
              </a:xfrm>
              <a:custGeom>
                <a:avLst/>
                <a:gdLst>
                  <a:gd name="T0" fmla="*/ 0 w 31"/>
                  <a:gd name="T1" fmla="*/ 0 h 39"/>
                  <a:gd name="T2" fmla="*/ 31 w 31"/>
                  <a:gd name="T3" fmla="*/ 39 h 39"/>
                  <a:gd name="T4" fmla="*/ 15 w 31"/>
                  <a:gd name="T5" fmla="*/ 21 h 39"/>
                  <a:gd name="T6" fmla="*/ 0 w 31"/>
                  <a:gd name="T7" fmla="*/ 0 h 39"/>
                </a:gdLst>
                <a:ahLst/>
                <a:cxnLst>
                  <a:cxn ang="0">
                    <a:pos x="T0" y="T1"/>
                  </a:cxn>
                  <a:cxn ang="0">
                    <a:pos x="T2" y="T3"/>
                  </a:cxn>
                  <a:cxn ang="0">
                    <a:pos x="T4" y="T5"/>
                  </a:cxn>
                  <a:cxn ang="0">
                    <a:pos x="T6" y="T7"/>
                  </a:cxn>
                </a:cxnLst>
                <a:rect l="0" t="0" r="r" b="b"/>
                <a:pathLst>
                  <a:path w="31" h="39">
                    <a:moveTo>
                      <a:pt x="0" y="0"/>
                    </a:moveTo>
                    <a:cubicBezTo>
                      <a:pt x="6" y="17"/>
                      <a:pt x="18" y="30"/>
                      <a:pt x="31" y="39"/>
                    </a:cubicBezTo>
                    <a:cubicBezTo>
                      <a:pt x="25" y="34"/>
                      <a:pt x="20" y="27"/>
                      <a:pt x="15" y="21"/>
                    </a:cubicBezTo>
                    <a:cubicBezTo>
                      <a:pt x="10" y="14"/>
                      <a:pt x="6" y="6"/>
                      <a:pt x="0" y="0"/>
                    </a:cubicBezTo>
                    <a:close/>
                  </a:path>
                </a:pathLst>
              </a:custGeom>
              <a:solidFill>
                <a:srgbClr val="AEC1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6" name="Freeform 1324">
                <a:extLst>
                  <a:ext uri="{FF2B5EF4-FFF2-40B4-BE49-F238E27FC236}">
                    <a16:creationId xmlns:a16="http://schemas.microsoft.com/office/drawing/2014/main" id="{B2C583C5-23F3-4227-88CB-96311661EEC3}"/>
                  </a:ext>
                </a:extLst>
              </p:cNvPr>
              <p:cNvSpPr>
                <a:spLocks/>
              </p:cNvSpPr>
              <p:nvPr/>
            </p:nvSpPr>
            <p:spPr bwMode="auto">
              <a:xfrm>
                <a:off x="126" y="271"/>
                <a:ext cx="131" cy="129"/>
              </a:xfrm>
              <a:custGeom>
                <a:avLst/>
                <a:gdLst>
                  <a:gd name="T0" fmla="*/ 42 w 55"/>
                  <a:gd name="T1" fmla="*/ 12 h 54"/>
                  <a:gd name="T2" fmla="*/ 47 w 55"/>
                  <a:gd name="T3" fmla="*/ 46 h 54"/>
                  <a:gd name="T4" fmla="*/ 13 w 55"/>
                  <a:gd name="T5" fmla="*/ 42 h 54"/>
                  <a:gd name="T6" fmla="*/ 8 w 55"/>
                  <a:gd name="T7" fmla="*/ 8 h 54"/>
                  <a:gd name="T8" fmla="*/ 42 w 55"/>
                  <a:gd name="T9" fmla="*/ 12 h 54"/>
                </a:gdLst>
                <a:ahLst/>
                <a:cxnLst>
                  <a:cxn ang="0">
                    <a:pos x="T0" y="T1"/>
                  </a:cxn>
                  <a:cxn ang="0">
                    <a:pos x="T2" y="T3"/>
                  </a:cxn>
                  <a:cxn ang="0">
                    <a:pos x="T4" y="T5"/>
                  </a:cxn>
                  <a:cxn ang="0">
                    <a:pos x="T6" y="T7"/>
                  </a:cxn>
                  <a:cxn ang="0">
                    <a:pos x="T8" y="T9"/>
                  </a:cxn>
                </a:cxnLst>
                <a:rect l="0" t="0" r="r" b="b"/>
                <a:pathLst>
                  <a:path w="55" h="54">
                    <a:moveTo>
                      <a:pt x="42" y="12"/>
                    </a:moveTo>
                    <a:cubicBezTo>
                      <a:pt x="53" y="22"/>
                      <a:pt x="55" y="37"/>
                      <a:pt x="47" y="46"/>
                    </a:cubicBezTo>
                    <a:cubicBezTo>
                      <a:pt x="39" y="54"/>
                      <a:pt x="24" y="52"/>
                      <a:pt x="13" y="42"/>
                    </a:cubicBezTo>
                    <a:cubicBezTo>
                      <a:pt x="3" y="31"/>
                      <a:pt x="0" y="16"/>
                      <a:pt x="8" y="8"/>
                    </a:cubicBezTo>
                    <a:cubicBezTo>
                      <a:pt x="16" y="0"/>
                      <a:pt x="32" y="2"/>
                      <a:pt x="42" y="12"/>
                    </a:cubicBezTo>
                  </a:path>
                </a:pathLst>
              </a:custGeom>
              <a:solidFill>
                <a:srgbClr val="110C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7" name="Freeform 1325">
                <a:extLst>
                  <a:ext uri="{FF2B5EF4-FFF2-40B4-BE49-F238E27FC236}">
                    <a16:creationId xmlns:a16="http://schemas.microsoft.com/office/drawing/2014/main" id="{DA8D2397-41D6-49CD-BDED-34222EE6054B}"/>
                  </a:ext>
                </a:extLst>
              </p:cNvPr>
              <p:cNvSpPr>
                <a:spLocks/>
              </p:cNvSpPr>
              <p:nvPr/>
            </p:nvSpPr>
            <p:spPr bwMode="auto">
              <a:xfrm>
                <a:off x="159" y="274"/>
                <a:ext cx="98" cy="124"/>
              </a:xfrm>
              <a:custGeom>
                <a:avLst/>
                <a:gdLst>
                  <a:gd name="T0" fmla="*/ 28 w 41"/>
                  <a:gd name="T1" fmla="*/ 11 h 52"/>
                  <a:gd name="T2" fmla="*/ 0 w 41"/>
                  <a:gd name="T3" fmla="*/ 3 h 52"/>
                  <a:gd name="T4" fmla="*/ 15 w 41"/>
                  <a:gd name="T5" fmla="*/ 8 h 52"/>
                  <a:gd name="T6" fmla="*/ 26 w 41"/>
                  <a:gd name="T7" fmla="*/ 30 h 52"/>
                  <a:gd name="T8" fmla="*/ 17 w 41"/>
                  <a:gd name="T9" fmla="*/ 44 h 52"/>
                  <a:gd name="T10" fmla="*/ 7 w 41"/>
                  <a:gd name="T11" fmla="*/ 46 h 52"/>
                  <a:gd name="T12" fmla="*/ 33 w 41"/>
                  <a:gd name="T13" fmla="*/ 45 h 52"/>
                  <a:gd name="T14" fmla="*/ 28 w 41"/>
                  <a:gd name="T15" fmla="*/ 11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52">
                    <a:moveTo>
                      <a:pt x="28" y="11"/>
                    </a:moveTo>
                    <a:cubicBezTo>
                      <a:pt x="20" y="3"/>
                      <a:pt x="8" y="0"/>
                      <a:pt x="0" y="3"/>
                    </a:cubicBezTo>
                    <a:cubicBezTo>
                      <a:pt x="7" y="3"/>
                      <a:pt x="11" y="5"/>
                      <a:pt x="15" y="8"/>
                    </a:cubicBezTo>
                    <a:cubicBezTo>
                      <a:pt x="22" y="12"/>
                      <a:pt x="27" y="22"/>
                      <a:pt x="26" y="30"/>
                    </a:cubicBezTo>
                    <a:cubicBezTo>
                      <a:pt x="26" y="36"/>
                      <a:pt x="23" y="42"/>
                      <a:pt x="17" y="44"/>
                    </a:cubicBezTo>
                    <a:cubicBezTo>
                      <a:pt x="14" y="45"/>
                      <a:pt x="11" y="46"/>
                      <a:pt x="7" y="46"/>
                    </a:cubicBezTo>
                    <a:cubicBezTo>
                      <a:pt x="16" y="52"/>
                      <a:pt x="27" y="51"/>
                      <a:pt x="33" y="45"/>
                    </a:cubicBezTo>
                    <a:cubicBezTo>
                      <a:pt x="41" y="36"/>
                      <a:pt x="39" y="21"/>
                      <a:pt x="28" y="11"/>
                    </a:cubicBezTo>
                    <a:close/>
                  </a:path>
                </a:pathLst>
              </a:custGeom>
              <a:solidFill>
                <a:srgbClr val="0B0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8" name="Freeform 1326">
                <a:extLst>
                  <a:ext uri="{FF2B5EF4-FFF2-40B4-BE49-F238E27FC236}">
                    <a16:creationId xmlns:a16="http://schemas.microsoft.com/office/drawing/2014/main" id="{2F216A88-244D-440F-85FA-EDA09412D2FF}"/>
                  </a:ext>
                </a:extLst>
              </p:cNvPr>
              <p:cNvSpPr>
                <a:spLocks/>
              </p:cNvSpPr>
              <p:nvPr/>
            </p:nvSpPr>
            <p:spPr bwMode="auto">
              <a:xfrm>
                <a:off x="202" y="286"/>
                <a:ext cx="48" cy="105"/>
              </a:xfrm>
              <a:custGeom>
                <a:avLst/>
                <a:gdLst>
                  <a:gd name="T0" fmla="*/ 10 w 20"/>
                  <a:gd name="T1" fmla="*/ 42 h 44"/>
                  <a:gd name="T2" fmla="*/ 0 w 20"/>
                  <a:gd name="T3" fmla="*/ 44 h 44"/>
                  <a:gd name="T4" fmla="*/ 0 w 20"/>
                  <a:gd name="T5" fmla="*/ 44 h 44"/>
                  <a:gd name="T6" fmla="*/ 14 w 20"/>
                  <a:gd name="T7" fmla="*/ 26 h 44"/>
                  <a:gd name="T8" fmla="*/ 0 w 20"/>
                  <a:gd name="T9" fmla="*/ 0 h 44"/>
                  <a:gd name="T10" fmla="*/ 9 w 20"/>
                  <a:gd name="T11" fmla="*/ 6 h 44"/>
                  <a:gd name="T12" fmla="*/ 19 w 20"/>
                  <a:gd name="T13" fmla="*/ 25 h 44"/>
                  <a:gd name="T14" fmla="*/ 14 w 20"/>
                  <a:gd name="T15" fmla="*/ 40 h 44"/>
                  <a:gd name="T16" fmla="*/ 10 w 20"/>
                  <a:gd name="T17"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4">
                    <a:moveTo>
                      <a:pt x="10" y="42"/>
                    </a:moveTo>
                    <a:cubicBezTo>
                      <a:pt x="7" y="44"/>
                      <a:pt x="4" y="44"/>
                      <a:pt x="0" y="44"/>
                    </a:cubicBezTo>
                    <a:cubicBezTo>
                      <a:pt x="1" y="44"/>
                      <a:pt x="0" y="44"/>
                      <a:pt x="0" y="44"/>
                    </a:cubicBezTo>
                    <a:cubicBezTo>
                      <a:pt x="12" y="41"/>
                      <a:pt x="13" y="34"/>
                      <a:pt x="14" y="26"/>
                    </a:cubicBezTo>
                    <a:cubicBezTo>
                      <a:pt x="14" y="19"/>
                      <a:pt x="7" y="6"/>
                      <a:pt x="0" y="0"/>
                    </a:cubicBezTo>
                    <a:cubicBezTo>
                      <a:pt x="1" y="1"/>
                      <a:pt x="5" y="2"/>
                      <a:pt x="9" y="6"/>
                    </a:cubicBezTo>
                    <a:cubicBezTo>
                      <a:pt x="15" y="12"/>
                      <a:pt x="18" y="19"/>
                      <a:pt x="19" y="25"/>
                    </a:cubicBezTo>
                    <a:cubicBezTo>
                      <a:pt x="20" y="31"/>
                      <a:pt x="17" y="36"/>
                      <a:pt x="14" y="40"/>
                    </a:cubicBezTo>
                    <a:cubicBezTo>
                      <a:pt x="13" y="41"/>
                      <a:pt x="11" y="42"/>
                      <a:pt x="10" y="42"/>
                    </a:cubicBezTo>
                    <a:close/>
                  </a:path>
                </a:pathLst>
              </a:custGeom>
              <a:solidFill>
                <a:srgbClr val="0B0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9" name="Freeform 1327">
                <a:extLst>
                  <a:ext uri="{FF2B5EF4-FFF2-40B4-BE49-F238E27FC236}">
                    <a16:creationId xmlns:a16="http://schemas.microsoft.com/office/drawing/2014/main" id="{03CB3D02-2E09-4AFD-854F-94510A83E392}"/>
                  </a:ext>
                </a:extLst>
              </p:cNvPr>
              <p:cNvSpPr>
                <a:spLocks/>
              </p:cNvSpPr>
              <p:nvPr/>
            </p:nvSpPr>
            <p:spPr bwMode="auto">
              <a:xfrm>
                <a:off x="138" y="286"/>
                <a:ext cx="74" cy="88"/>
              </a:xfrm>
              <a:custGeom>
                <a:avLst/>
                <a:gdLst>
                  <a:gd name="T0" fmla="*/ 2 w 31"/>
                  <a:gd name="T1" fmla="*/ 7 h 37"/>
                  <a:gd name="T2" fmla="*/ 0 w 31"/>
                  <a:gd name="T3" fmla="*/ 14 h 37"/>
                  <a:gd name="T4" fmla="*/ 5 w 31"/>
                  <a:gd name="T5" fmla="*/ 30 h 37"/>
                  <a:gd name="T6" fmla="*/ 19 w 31"/>
                  <a:gd name="T7" fmla="*/ 37 h 37"/>
                  <a:gd name="T8" fmla="*/ 26 w 31"/>
                  <a:gd name="T9" fmla="*/ 35 h 37"/>
                  <a:gd name="T10" fmla="*/ 29 w 31"/>
                  <a:gd name="T11" fmla="*/ 29 h 37"/>
                  <a:gd name="T12" fmla="*/ 22 w 31"/>
                  <a:gd name="T13" fmla="*/ 6 h 37"/>
                  <a:gd name="T14" fmla="*/ 12 w 31"/>
                  <a:gd name="T15" fmla="*/ 0 h 37"/>
                  <a:gd name="T16" fmla="*/ 4 w 31"/>
                  <a:gd name="T17" fmla="*/ 3 h 37"/>
                  <a:gd name="T18" fmla="*/ 0 w 31"/>
                  <a:gd name="T19" fmla="*/ 14 h 37"/>
                  <a:gd name="T20" fmla="*/ 2 w 31"/>
                  <a:gd name="T21"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7">
                    <a:moveTo>
                      <a:pt x="2" y="7"/>
                    </a:moveTo>
                    <a:cubicBezTo>
                      <a:pt x="1" y="9"/>
                      <a:pt x="0" y="12"/>
                      <a:pt x="0" y="14"/>
                    </a:cubicBezTo>
                    <a:cubicBezTo>
                      <a:pt x="0" y="20"/>
                      <a:pt x="1" y="25"/>
                      <a:pt x="5" y="30"/>
                    </a:cubicBezTo>
                    <a:cubicBezTo>
                      <a:pt x="8" y="34"/>
                      <a:pt x="13" y="37"/>
                      <a:pt x="19" y="37"/>
                    </a:cubicBezTo>
                    <a:cubicBezTo>
                      <a:pt x="21" y="37"/>
                      <a:pt x="24" y="37"/>
                      <a:pt x="26" y="35"/>
                    </a:cubicBezTo>
                    <a:cubicBezTo>
                      <a:pt x="28" y="33"/>
                      <a:pt x="29" y="31"/>
                      <a:pt x="29" y="29"/>
                    </a:cubicBezTo>
                    <a:cubicBezTo>
                      <a:pt x="31" y="21"/>
                      <a:pt x="27" y="12"/>
                      <a:pt x="22" y="6"/>
                    </a:cubicBezTo>
                    <a:cubicBezTo>
                      <a:pt x="19" y="3"/>
                      <a:pt x="16" y="0"/>
                      <a:pt x="12" y="0"/>
                    </a:cubicBezTo>
                    <a:cubicBezTo>
                      <a:pt x="9" y="0"/>
                      <a:pt x="6" y="1"/>
                      <a:pt x="4" y="3"/>
                    </a:cubicBezTo>
                    <a:cubicBezTo>
                      <a:pt x="2" y="6"/>
                      <a:pt x="0" y="10"/>
                      <a:pt x="0" y="14"/>
                    </a:cubicBezTo>
                    <a:cubicBezTo>
                      <a:pt x="2" y="7"/>
                      <a:pt x="2" y="7"/>
                      <a:pt x="2" y="7"/>
                    </a:cubicBezTo>
                  </a:path>
                </a:pathLst>
              </a:custGeom>
              <a:solidFill>
                <a:srgbClr val="1711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0" name="Freeform 1328">
                <a:extLst>
                  <a:ext uri="{FF2B5EF4-FFF2-40B4-BE49-F238E27FC236}">
                    <a16:creationId xmlns:a16="http://schemas.microsoft.com/office/drawing/2014/main" id="{2531C790-72AC-4837-B773-9494E63EFFD4}"/>
                  </a:ext>
                </a:extLst>
              </p:cNvPr>
              <p:cNvSpPr>
                <a:spLocks/>
              </p:cNvSpPr>
              <p:nvPr/>
            </p:nvSpPr>
            <p:spPr bwMode="auto">
              <a:xfrm>
                <a:off x="135" y="290"/>
                <a:ext cx="60" cy="74"/>
              </a:xfrm>
              <a:custGeom>
                <a:avLst/>
                <a:gdLst>
                  <a:gd name="T0" fmla="*/ 2 w 25"/>
                  <a:gd name="T1" fmla="*/ 6 h 31"/>
                  <a:gd name="T2" fmla="*/ 0 w 25"/>
                  <a:gd name="T3" fmla="*/ 12 h 31"/>
                  <a:gd name="T4" fmla="*/ 4 w 25"/>
                  <a:gd name="T5" fmla="*/ 24 h 31"/>
                  <a:gd name="T6" fmla="*/ 15 w 25"/>
                  <a:gd name="T7" fmla="*/ 31 h 31"/>
                  <a:gd name="T8" fmla="*/ 22 w 25"/>
                  <a:gd name="T9" fmla="*/ 29 h 31"/>
                  <a:gd name="T10" fmla="*/ 24 w 25"/>
                  <a:gd name="T11" fmla="*/ 24 h 31"/>
                  <a:gd name="T12" fmla="*/ 18 w 25"/>
                  <a:gd name="T13" fmla="*/ 5 h 31"/>
                  <a:gd name="T14" fmla="*/ 10 w 25"/>
                  <a:gd name="T15" fmla="*/ 0 h 31"/>
                  <a:gd name="T16" fmla="*/ 3 w 25"/>
                  <a:gd name="T17" fmla="*/ 3 h 31"/>
                  <a:gd name="T18" fmla="*/ 0 w 25"/>
                  <a:gd name="T19" fmla="*/ 12 h 31"/>
                  <a:gd name="T20" fmla="*/ 2 w 25"/>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1">
                    <a:moveTo>
                      <a:pt x="2" y="6"/>
                    </a:moveTo>
                    <a:cubicBezTo>
                      <a:pt x="1" y="7"/>
                      <a:pt x="0" y="10"/>
                      <a:pt x="0" y="12"/>
                    </a:cubicBezTo>
                    <a:cubicBezTo>
                      <a:pt x="0" y="16"/>
                      <a:pt x="1" y="21"/>
                      <a:pt x="4" y="24"/>
                    </a:cubicBezTo>
                    <a:cubicBezTo>
                      <a:pt x="7" y="28"/>
                      <a:pt x="11" y="30"/>
                      <a:pt x="15" y="31"/>
                    </a:cubicBezTo>
                    <a:cubicBezTo>
                      <a:pt x="18" y="31"/>
                      <a:pt x="20" y="30"/>
                      <a:pt x="22" y="29"/>
                    </a:cubicBezTo>
                    <a:cubicBezTo>
                      <a:pt x="23" y="27"/>
                      <a:pt x="24" y="26"/>
                      <a:pt x="24" y="24"/>
                    </a:cubicBezTo>
                    <a:cubicBezTo>
                      <a:pt x="25" y="17"/>
                      <a:pt x="23" y="10"/>
                      <a:pt x="18" y="5"/>
                    </a:cubicBezTo>
                    <a:cubicBezTo>
                      <a:pt x="16" y="2"/>
                      <a:pt x="13" y="0"/>
                      <a:pt x="10" y="0"/>
                    </a:cubicBezTo>
                    <a:cubicBezTo>
                      <a:pt x="8" y="0"/>
                      <a:pt x="5" y="1"/>
                      <a:pt x="3" y="3"/>
                    </a:cubicBezTo>
                    <a:cubicBezTo>
                      <a:pt x="2" y="5"/>
                      <a:pt x="0" y="8"/>
                      <a:pt x="0" y="12"/>
                    </a:cubicBezTo>
                    <a:cubicBezTo>
                      <a:pt x="2" y="6"/>
                      <a:pt x="2" y="6"/>
                      <a:pt x="2" y="6"/>
                    </a:cubicBezTo>
                  </a:path>
                </a:pathLst>
              </a:custGeom>
              <a:solidFill>
                <a:srgbClr val="1A13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1" name="Freeform 1329">
                <a:extLst>
                  <a:ext uri="{FF2B5EF4-FFF2-40B4-BE49-F238E27FC236}">
                    <a16:creationId xmlns:a16="http://schemas.microsoft.com/office/drawing/2014/main" id="{5C793925-6E3C-469E-8272-2B7608A541F3}"/>
                  </a:ext>
                </a:extLst>
              </p:cNvPr>
              <p:cNvSpPr>
                <a:spLocks/>
              </p:cNvSpPr>
              <p:nvPr/>
            </p:nvSpPr>
            <p:spPr bwMode="auto">
              <a:xfrm>
                <a:off x="131" y="300"/>
                <a:ext cx="40" cy="57"/>
              </a:xfrm>
              <a:custGeom>
                <a:avLst/>
                <a:gdLst>
                  <a:gd name="T0" fmla="*/ 6 w 17"/>
                  <a:gd name="T1" fmla="*/ 1 h 24"/>
                  <a:gd name="T2" fmla="*/ 8 w 17"/>
                  <a:gd name="T3" fmla="*/ 21 h 24"/>
                  <a:gd name="T4" fmla="*/ 12 w 17"/>
                  <a:gd name="T5" fmla="*/ 23 h 24"/>
                  <a:gd name="T6" fmla="*/ 17 w 17"/>
                  <a:gd name="T7" fmla="*/ 22 h 24"/>
                  <a:gd name="T8" fmla="*/ 17 w 17"/>
                  <a:gd name="T9" fmla="*/ 22 h 24"/>
                  <a:gd name="T10" fmla="*/ 17 w 17"/>
                  <a:gd name="T11" fmla="*/ 21 h 24"/>
                  <a:gd name="T12" fmla="*/ 13 w 17"/>
                  <a:gd name="T13" fmla="*/ 17 h 24"/>
                  <a:gd name="T14" fmla="*/ 9 w 17"/>
                  <a:gd name="T15" fmla="*/ 11 h 24"/>
                  <a:gd name="T16" fmla="*/ 9 w 17"/>
                  <a:gd name="T17" fmla="*/ 5 h 24"/>
                  <a:gd name="T18" fmla="*/ 7 w 17"/>
                  <a:gd name="T19" fmla="*/ 0 h 24"/>
                  <a:gd name="T20" fmla="*/ 6 w 17"/>
                  <a:gd name="T21"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24">
                    <a:moveTo>
                      <a:pt x="6" y="1"/>
                    </a:moveTo>
                    <a:cubicBezTo>
                      <a:pt x="0" y="8"/>
                      <a:pt x="4" y="17"/>
                      <a:pt x="8" y="21"/>
                    </a:cubicBezTo>
                    <a:cubicBezTo>
                      <a:pt x="10" y="22"/>
                      <a:pt x="11" y="23"/>
                      <a:pt x="12" y="23"/>
                    </a:cubicBezTo>
                    <a:cubicBezTo>
                      <a:pt x="14" y="24"/>
                      <a:pt x="15" y="23"/>
                      <a:pt x="17" y="22"/>
                    </a:cubicBezTo>
                    <a:cubicBezTo>
                      <a:pt x="17" y="22"/>
                      <a:pt x="17" y="22"/>
                      <a:pt x="17" y="22"/>
                    </a:cubicBezTo>
                    <a:cubicBezTo>
                      <a:pt x="17" y="21"/>
                      <a:pt x="17" y="21"/>
                      <a:pt x="17" y="21"/>
                    </a:cubicBezTo>
                    <a:cubicBezTo>
                      <a:pt x="16" y="19"/>
                      <a:pt x="15" y="18"/>
                      <a:pt x="13" y="17"/>
                    </a:cubicBezTo>
                    <a:cubicBezTo>
                      <a:pt x="11" y="15"/>
                      <a:pt x="10" y="13"/>
                      <a:pt x="9" y="11"/>
                    </a:cubicBezTo>
                    <a:cubicBezTo>
                      <a:pt x="9" y="9"/>
                      <a:pt x="9" y="7"/>
                      <a:pt x="9" y="5"/>
                    </a:cubicBezTo>
                    <a:cubicBezTo>
                      <a:pt x="9" y="3"/>
                      <a:pt x="8" y="2"/>
                      <a:pt x="7" y="0"/>
                    </a:cubicBezTo>
                    <a:cubicBezTo>
                      <a:pt x="6" y="1"/>
                      <a:pt x="6" y="1"/>
                      <a:pt x="6" y="1"/>
                    </a:cubicBezTo>
                  </a:path>
                </a:pathLst>
              </a:custGeom>
              <a:solidFill>
                <a:srgbClr val="2118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2" name="Freeform 1330">
                <a:extLst>
                  <a:ext uri="{FF2B5EF4-FFF2-40B4-BE49-F238E27FC236}">
                    <a16:creationId xmlns:a16="http://schemas.microsoft.com/office/drawing/2014/main" id="{68532DA2-AF17-413A-AB38-BA85E7871EBD}"/>
                  </a:ext>
                </a:extLst>
              </p:cNvPr>
              <p:cNvSpPr>
                <a:spLocks/>
              </p:cNvSpPr>
              <p:nvPr/>
            </p:nvSpPr>
            <p:spPr bwMode="auto">
              <a:xfrm>
                <a:off x="138" y="307"/>
                <a:ext cx="7" cy="24"/>
              </a:xfrm>
              <a:custGeom>
                <a:avLst/>
                <a:gdLst>
                  <a:gd name="T0" fmla="*/ 2 w 3"/>
                  <a:gd name="T1" fmla="*/ 0 h 10"/>
                  <a:gd name="T2" fmla="*/ 1 w 3"/>
                  <a:gd name="T3" fmla="*/ 6 h 10"/>
                  <a:gd name="T4" fmla="*/ 2 w 3"/>
                  <a:gd name="T5" fmla="*/ 10 h 10"/>
                  <a:gd name="T6" fmla="*/ 2 w 3"/>
                  <a:gd name="T7" fmla="*/ 10 h 10"/>
                  <a:gd name="T8" fmla="*/ 3 w 3"/>
                  <a:gd name="T9" fmla="*/ 10 h 10"/>
                  <a:gd name="T10" fmla="*/ 3 w 3"/>
                  <a:gd name="T11" fmla="*/ 9 h 10"/>
                  <a:gd name="T12" fmla="*/ 3 w 3"/>
                  <a:gd name="T13" fmla="*/ 4 h 10"/>
                  <a:gd name="T14" fmla="*/ 2 w 3"/>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0">
                    <a:moveTo>
                      <a:pt x="2" y="0"/>
                    </a:moveTo>
                    <a:cubicBezTo>
                      <a:pt x="1" y="2"/>
                      <a:pt x="0" y="4"/>
                      <a:pt x="1" y="6"/>
                    </a:cubicBezTo>
                    <a:cubicBezTo>
                      <a:pt x="1" y="8"/>
                      <a:pt x="1" y="9"/>
                      <a:pt x="2" y="10"/>
                    </a:cubicBezTo>
                    <a:cubicBezTo>
                      <a:pt x="2" y="10"/>
                      <a:pt x="2" y="10"/>
                      <a:pt x="2" y="10"/>
                    </a:cubicBezTo>
                    <a:cubicBezTo>
                      <a:pt x="3" y="10"/>
                      <a:pt x="3" y="10"/>
                      <a:pt x="3" y="10"/>
                    </a:cubicBezTo>
                    <a:cubicBezTo>
                      <a:pt x="3" y="9"/>
                      <a:pt x="3" y="9"/>
                      <a:pt x="3" y="9"/>
                    </a:cubicBezTo>
                    <a:cubicBezTo>
                      <a:pt x="3" y="7"/>
                      <a:pt x="3" y="6"/>
                      <a:pt x="3" y="4"/>
                    </a:cubicBezTo>
                    <a:cubicBezTo>
                      <a:pt x="2" y="3"/>
                      <a:pt x="3" y="1"/>
                      <a:pt x="2" y="0"/>
                    </a:cubicBezTo>
                  </a:path>
                </a:pathLst>
              </a:custGeom>
              <a:solidFill>
                <a:srgbClr val="675A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3" name="Freeform 1331">
                <a:extLst>
                  <a:ext uri="{FF2B5EF4-FFF2-40B4-BE49-F238E27FC236}">
                    <a16:creationId xmlns:a16="http://schemas.microsoft.com/office/drawing/2014/main" id="{73153B98-0717-40AB-A29A-0C6A61480E75}"/>
                  </a:ext>
                </a:extLst>
              </p:cNvPr>
              <p:cNvSpPr>
                <a:spLocks/>
              </p:cNvSpPr>
              <p:nvPr/>
            </p:nvSpPr>
            <p:spPr bwMode="auto">
              <a:xfrm>
                <a:off x="145" y="336"/>
                <a:ext cx="17" cy="16"/>
              </a:xfrm>
              <a:custGeom>
                <a:avLst/>
                <a:gdLst>
                  <a:gd name="T0" fmla="*/ 0 w 7"/>
                  <a:gd name="T1" fmla="*/ 0 h 7"/>
                  <a:gd name="T2" fmla="*/ 4 w 7"/>
                  <a:gd name="T3" fmla="*/ 6 h 7"/>
                  <a:gd name="T4" fmla="*/ 6 w 7"/>
                  <a:gd name="T5" fmla="*/ 7 h 7"/>
                  <a:gd name="T6" fmla="*/ 7 w 7"/>
                  <a:gd name="T7" fmla="*/ 6 h 7"/>
                  <a:gd name="T8" fmla="*/ 2 w 7"/>
                  <a:gd name="T9" fmla="*/ 2 h 7"/>
                  <a:gd name="T10" fmla="*/ 0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0" y="0"/>
                    </a:moveTo>
                    <a:cubicBezTo>
                      <a:pt x="0" y="2"/>
                      <a:pt x="2" y="5"/>
                      <a:pt x="4" y="6"/>
                    </a:cubicBezTo>
                    <a:cubicBezTo>
                      <a:pt x="5" y="6"/>
                      <a:pt x="5" y="7"/>
                      <a:pt x="6" y="7"/>
                    </a:cubicBezTo>
                    <a:cubicBezTo>
                      <a:pt x="6" y="7"/>
                      <a:pt x="7" y="6"/>
                      <a:pt x="7" y="6"/>
                    </a:cubicBezTo>
                    <a:cubicBezTo>
                      <a:pt x="6" y="4"/>
                      <a:pt x="4" y="3"/>
                      <a:pt x="2" y="2"/>
                    </a:cubicBezTo>
                    <a:cubicBezTo>
                      <a:pt x="1" y="1"/>
                      <a:pt x="1" y="0"/>
                      <a:pt x="0" y="0"/>
                    </a:cubicBezTo>
                  </a:path>
                </a:pathLst>
              </a:custGeom>
              <a:solidFill>
                <a:srgbClr val="675A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4" name="Freeform 1332">
                <a:extLst>
                  <a:ext uri="{FF2B5EF4-FFF2-40B4-BE49-F238E27FC236}">
                    <a16:creationId xmlns:a16="http://schemas.microsoft.com/office/drawing/2014/main" id="{23BCB86A-CDF0-4B93-A1E5-DC12C559CC90}"/>
                  </a:ext>
                </a:extLst>
              </p:cNvPr>
              <p:cNvSpPr>
                <a:spLocks/>
              </p:cNvSpPr>
              <p:nvPr/>
            </p:nvSpPr>
            <p:spPr bwMode="auto">
              <a:xfrm>
                <a:off x="233" y="319"/>
                <a:ext cx="12" cy="55"/>
              </a:xfrm>
              <a:custGeom>
                <a:avLst/>
                <a:gdLst>
                  <a:gd name="T0" fmla="*/ 0 w 5"/>
                  <a:gd name="T1" fmla="*/ 0 h 23"/>
                  <a:gd name="T2" fmla="*/ 3 w 5"/>
                  <a:gd name="T3" fmla="*/ 7 h 23"/>
                  <a:gd name="T4" fmla="*/ 0 w 5"/>
                  <a:gd name="T5" fmla="*/ 23 h 23"/>
                  <a:gd name="T6" fmla="*/ 4 w 5"/>
                  <a:gd name="T7" fmla="*/ 19 h 23"/>
                  <a:gd name="T8" fmla="*/ 4 w 5"/>
                  <a:gd name="T9" fmla="*/ 9 h 23"/>
                  <a:gd name="T10" fmla="*/ 0 w 5"/>
                  <a:gd name="T11" fmla="*/ 0 h 23"/>
                </a:gdLst>
                <a:ahLst/>
                <a:cxnLst>
                  <a:cxn ang="0">
                    <a:pos x="T0" y="T1"/>
                  </a:cxn>
                  <a:cxn ang="0">
                    <a:pos x="T2" y="T3"/>
                  </a:cxn>
                  <a:cxn ang="0">
                    <a:pos x="T4" y="T5"/>
                  </a:cxn>
                  <a:cxn ang="0">
                    <a:pos x="T6" y="T7"/>
                  </a:cxn>
                  <a:cxn ang="0">
                    <a:pos x="T8" y="T9"/>
                  </a:cxn>
                  <a:cxn ang="0">
                    <a:pos x="T10" y="T11"/>
                  </a:cxn>
                </a:cxnLst>
                <a:rect l="0" t="0" r="r" b="b"/>
                <a:pathLst>
                  <a:path w="5" h="23">
                    <a:moveTo>
                      <a:pt x="0" y="0"/>
                    </a:moveTo>
                    <a:cubicBezTo>
                      <a:pt x="1" y="1"/>
                      <a:pt x="2" y="5"/>
                      <a:pt x="3" y="7"/>
                    </a:cubicBezTo>
                    <a:cubicBezTo>
                      <a:pt x="3" y="11"/>
                      <a:pt x="4" y="19"/>
                      <a:pt x="0" y="23"/>
                    </a:cubicBezTo>
                    <a:cubicBezTo>
                      <a:pt x="0" y="23"/>
                      <a:pt x="3" y="21"/>
                      <a:pt x="4" y="19"/>
                    </a:cubicBezTo>
                    <a:cubicBezTo>
                      <a:pt x="5" y="15"/>
                      <a:pt x="5" y="12"/>
                      <a:pt x="4" y="9"/>
                    </a:cubicBezTo>
                    <a:cubicBezTo>
                      <a:pt x="4" y="6"/>
                      <a:pt x="3" y="3"/>
                      <a:pt x="0" y="0"/>
                    </a:cubicBezTo>
                    <a:close/>
                  </a:path>
                </a:pathLst>
              </a:custGeom>
              <a:solidFill>
                <a:srgbClr val="050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5" name="Freeform 1333">
                <a:extLst>
                  <a:ext uri="{FF2B5EF4-FFF2-40B4-BE49-F238E27FC236}">
                    <a16:creationId xmlns:a16="http://schemas.microsoft.com/office/drawing/2014/main" id="{3B6618C2-BF1E-472B-B106-7369FEC01B4E}"/>
                  </a:ext>
                </a:extLst>
              </p:cNvPr>
              <p:cNvSpPr>
                <a:spLocks/>
              </p:cNvSpPr>
              <p:nvPr/>
            </p:nvSpPr>
            <p:spPr bwMode="auto">
              <a:xfrm>
                <a:off x="274" y="274"/>
                <a:ext cx="102" cy="117"/>
              </a:xfrm>
              <a:custGeom>
                <a:avLst/>
                <a:gdLst>
                  <a:gd name="T0" fmla="*/ 37 w 43"/>
                  <a:gd name="T1" fmla="*/ 32 h 49"/>
                  <a:gd name="T2" fmla="*/ 32 w 43"/>
                  <a:gd name="T3" fmla="*/ 4 h 49"/>
                  <a:gd name="T4" fmla="*/ 6 w 43"/>
                  <a:gd name="T5" fmla="*/ 16 h 49"/>
                  <a:gd name="T6" fmla="*/ 11 w 43"/>
                  <a:gd name="T7" fmla="*/ 45 h 49"/>
                  <a:gd name="T8" fmla="*/ 37 w 43"/>
                  <a:gd name="T9" fmla="*/ 32 h 49"/>
                </a:gdLst>
                <a:ahLst/>
                <a:cxnLst>
                  <a:cxn ang="0">
                    <a:pos x="T0" y="T1"/>
                  </a:cxn>
                  <a:cxn ang="0">
                    <a:pos x="T2" y="T3"/>
                  </a:cxn>
                  <a:cxn ang="0">
                    <a:pos x="T4" y="T5"/>
                  </a:cxn>
                  <a:cxn ang="0">
                    <a:pos x="T6" y="T7"/>
                  </a:cxn>
                  <a:cxn ang="0">
                    <a:pos x="T8" y="T9"/>
                  </a:cxn>
                </a:cxnLst>
                <a:rect l="0" t="0" r="r" b="b"/>
                <a:pathLst>
                  <a:path w="43" h="49">
                    <a:moveTo>
                      <a:pt x="37" y="32"/>
                    </a:moveTo>
                    <a:cubicBezTo>
                      <a:pt x="43" y="21"/>
                      <a:pt x="40" y="9"/>
                      <a:pt x="32" y="4"/>
                    </a:cubicBezTo>
                    <a:cubicBezTo>
                      <a:pt x="23" y="0"/>
                      <a:pt x="12" y="5"/>
                      <a:pt x="6" y="16"/>
                    </a:cubicBezTo>
                    <a:cubicBezTo>
                      <a:pt x="0" y="28"/>
                      <a:pt x="3" y="40"/>
                      <a:pt x="11" y="45"/>
                    </a:cubicBezTo>
                    <a:cubicBezTo>
                      <a:pt x="20" y="49"/>
                      <a:pt x="31" y="43"/>
                      <a:pt x="37" y="32"/>
                    </a:cubicBezTo>
                  </a:path>
                </a:pathLst>
              </a:custGeom>
              <a:solidFill>
                <a:srgbClr val="110C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6" name="Freeform 1334">
                <a:extLst>
                  <a:ext uri="{FF2B5EF4-FFF2-40B4-BE49-F238E27FC236}">
                    <a16:creationId xmlns:a16="http://schemas.microsoft.com/office/drawing/2014/main" id="{5FEB73F1-60C3-406F-B5BE-FC183BE39187}"/>
                  </a:ext>
                </a:extLst>
              </p:cNvPr>
              <p:cNvSpPr>
                <a:spLocks/>
              </p:cNvSpPr>
              <p:nvPr/>
            </p:nvSpPr>
            <p:spPr bwMode="auto">
              <a:xfrm>
                <a:off x="295" y="369"/>
                <a:ext cx="14" cy="12"/>
              </a:xfrm>
              <a:custGeom>
                <a:avLst/>
                <a:gdLst>
                  <a:gd name="T0" fmla="*/ 1 w 6"/>
                  <a:gd name="T1" fmla="*/ 1 h 5"/>
                  <a:gd name="T2" fmla="*/ 4 w 6"/>
                  <a:gd name="T3" fmla="*/ 4 h 5"/>
                  <a:gd name="T4" fmla="*/ 1 w 6"/>
                  <a:gd name="T5" fmla="*/ 1 h 5"/>
                </a:gdLst>
                <a:ahLst/>
                <a:cxnLst>
                  <a:cxn ang="0">
                    <a:pos x="T0" y="T1"/>
                  </a:cxn>
                  <a:cxn ang="0">
                    <a:pos x="T2" y="T3"/>
                  </a:cxn>
                  <a:cxn ang="0">
                    <a:pos x="T4" y="T5"/>
                  </a:cxn>
                </a:cxnLst>
                <a:rect l="0" t="0" r="r" b="b"/>
                <a:pathLst>
                  <a:path w="6" h="5">
                    <a:moveTo>
                      <a:pt x="1" y="1"/>
                    </a:moveTo>
                    <a:cubicBezTo>
                      <a:pt x="0" y="2"/>
                      <a:pt x="3" y="5"/>
                      <a:pt x="4" y="4"/>
                    </a:cubicBezTo>
                    <a:cubicBezTo>
                      <a:pt x="6" y="2"/>
                      <a:pt x="4" y="0"/>
                      <a:pt x="1" y="1"/>
                    </a:cubicBezTo>
                    <a:close/>
                  </a:path>
                </a:pathLst>
              </a:custGeom>
              <a:solidFill>
                <a:srgbClr val="0B0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7" name="Freeform 1335">
                <a:extLst>
                  <a:ext uri="{FF2B5EF4-FFF2-40B4-BE49-F238E27FC236}">
                    <a16:creationId xmlns:a16="http://schemas.microsoft.com/office/drawing/2014/main" id="{ADC12E06-87A0-4435-9BCB-2EA25E1B5F68}"/>
                  </a:ext>
                </a:extLst>
              </p:cNvPr>
              <p:cNvSpPr>
                <a:spLocks/>
              </p:cNvSpPr>
              <p:nvPr/>
            </p:nvSpPr>
            <p:spPr bwMode="auto">
              <a:xfrm>
                <a:off x="297" y="276"/>
                <a:ext cx="79" cy="108"/>
              </a:xfrm>
              <a:custGeom>
                <a:avLst/>
                <a:gdLst>
                  <a:gd name="T0" fmla="*/ 27 w 33"/>
                  <a:gd name="T1" fmla="*/ 31 h 45"/>
                  <a:gd name="T2" fmla="*/ 7 w 33"/>
                  <a:gd name="T3" fmla="*/ 45 h 45"/>
                  <a:gd name="T4" fmla="*/ 16 w 33"/>
                  <a:gd name="T5" fmla="*/ 35 h 45"/>
                  <a:gd name="T6" fmla="*/ 21 w 33"/>
                  <a:gd name="T7" fmla="*/ 17 h 45"/>
                  <a:gd name="T8" fmla="*/ 10 w 33"/>
                  <a:gd name="T9" fmla="*/ 5 h 45"/>
                  <a:gd name="T10" fmla="*/ 0 w 33"/>
                  <a:gd name="T11" fmla="*/ 9 h 45"/>
                  <a:gd name="T12" fmla="*/ 22 w 33"/>
                  <a:gd name="T13" fmla="*/ 3 h 45"/>
                  <a:gd name="T14" fmla="*/ 27 w 33"/>
                  <a:gd name="T15" fmla="*/ 31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45">
                    <a:moveTo>
                      <a:pt x="27" y="31"/>
                    </a:moveTo>
                    <a:cubicBezTo>
                      <a:pt x="22" y="40"/>
                      <a:pt x="14" y="45"/>
                      <a:pt x="7" y="45"/>
                    </a:cubicBezTo>
                    <a:cubicBezTo>
                      <a:pt x="12" y="44"/>
                      <a:pt x="14" y="39"/>
                      <a:pt x="16" y="35"/>
                    </a:cubicBezTo>
                    <a:cubicBezTo>
                      <a:pt x="19" y="28"/>
                      <a:pt x="24" y="23"/>
                      <a:pt x="21" y="17"/>
                    </a:cubicBezTo>
                    <a:cubicBezTo>
                      <a:pt x="19" y="12"/>
                      <a:pt x="15" y="5"/>
                      <a:pt x="10" y="5"/>
                    </a:cubicBezTo>
                    <a:cubicBezTo>
                      <a:pt x="8" y="5"/>
                      <a:pt x="5" y="5"/>
                      <a:pt x="0" y="9"/>
                    </a:cubicBezTo>
                    <a:cubicBezTo>
                      <a:pt x="6" y="3"/>
                      <a:pt x="15" y="0"/>
                      <a:pt x="22" y="3"/>
                    </a:cubicBezTo>
                    <a:cubicBezTo>
                      <a:pt x="30" y="8"/>
                      <a:pt x="33" y="20"/>
                      <a:pt x="27" y="31"/>
                    </a:cubicBezTo>
                    <a:close/>
                  </a:path>
                </a:pathLst>
              </a:custGeom>
              <a:solidFill>
                <a:srgbClr val="0B0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8" name="Freeform 1336">
                <a:extLst>
                  <a:ext uri="{FF2B5EF4-FFF2-40B4-BE49-F238E27FC236}">
                    <a16:creationId xmlns:a16="http://schemas.microsoft.com/office/drawing/2014/main" id="{07DDCAF2-0150-4192-8D61-04013EBCE843}"/>
                  </a:ext>
                </a:extLst>
              </p:cNvPr>
              <p:cNvSpPr>
                <a:spLocks/>
              </p:cNvSpPr>
              <p:nvPr/>
            </p:nvSpPr>
            <p:spPr bwMode="auto">
              <a:xfrm>
                <a:off x="316" y="281"/>
                <a:ext cx="53" cy="86"/>
              </a:xfrm>
              <a:custGeom>
                <a:avLst/>
                <a:gdLst>
                  <a:gd name="T0" fmla="*/ 9 w 22"/>
                  <a:gd name="T1" fmla="*/ 1 h 36"/>
                  <a:gd name="T2" fmla="*/ 1 w 22"/>
                  <a:gd name="T3" fmla="*/ 2 h 36"/>
                  <a:gd name="T4" fmla="*/ 1 w 22"/>
                  <a:gd name="T5" fmla="*/ 2 h 36"/>
                  <a:gd name="T6" fmla="*/ 16 w 22"/>
                  <a:gd name="T7" fmla="*/ 12 h 36"/>
                  <a:gd name="T8" fmla="*/ 10 w 22"/>
                  <a:gd name="T9" fmla="*/ 36 h 36"/>
                  <a:gd name="T10" fmla="*/ 18 w 22"/>
                  <a:gd name="T11" fmla="*/ 30 h 36"/>
                  <a:gd name="T12" fmla="*/ 21 w 22"/>
                  <a:gd name="T13" fmla="*/ 12 h 36"/>
                  <a:gd name="T14" fmla="*/ 12 w 22"/>
                  <a:gd name="T15" fmla="*/ 1 h 36"/>
                  <a:gd name="T16" fmla="*/ 9 w 22"/>
                  <a:gd name="T1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6">
                    <a:moveTo>
                      <a:pt x="9" y="1"/>
                    </a:moveTo>
                    <a:cubicBezTo>
                      <a:pt x="6" y="0"/>
                      <a:pt x="4" y="1"/>
                      <a:pt x="1" y="2"/>
                    </a:cubicBezTo>
                    <a:cubicBezTo>
                      <a:pt x="1" y="2"/>
                      <a:pt x="0" y="2"/>
                      <a:pt x="1" y="2"/>
                    </a:cubicBezTo>
                    <a:cubicBezTo>
                      <a:pt x="11" y="1"/>
                      <a:pt x="14" y="7"/>
                      <a:pt x="16" y="12"/>
                    </a:cubicBezTo>
                    <a:cubicBezTo>
                      <a:pt x="19" y="18"/>
                      <a:pt x="17" y="29"/>
                      <a:pt x="10" y="36"/>
                    </a:cubicBezTo>
                    <a:cubicBezTo>
                      <a:pt x="11" y="35"/>
                      <a:pt x="16" y="33"/>
                      <a:pt x="18" y="30"/>
                    </a:cubicBezTo>
                    <a:cubicBezTo>
                      <a:pt x="21" y="23"/>
                      <a:pt x="22" y="17"/>
                      <a:pt x="21" y="12"/>
                    </a:cubicBezTo>
                    <a:cubicBezTo>
                      <a:pt x="20" y="7"/>
                      <a:pt x="16" y="3"/>
                      <a:pt x="12" y="1"/>
                    </a:cubicBezTo>
                    <a:cubicBezTo>
                      <a:pt x="12" y="1"/>
                      <a:pt x="10" y="1"/>
                      <a:pt x="9" y="1"/>
                    </a:cubicBezTo>
                    <a:close/>
                  </a:path>
                </a:pathLst>
              </a:custGeom>
              <a:solidFill>
                <a:srgbClr val="050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9" name="Freeform 1337">
                <a:extLst>
                  <a:ext uri="{FF2B5EF4-FFF2-40B4-BE49-F238E27FC236}">
                    <a16:creationId xmlns:a16="http://schemas.microsoft.com/office/drawing/2014/main" id="{7C524B19-B6C8-4AA8-B5ED-FB9CB91D088A}"/>
                  </a:ext>
                </a:extLst>
              </p:cNvPr>
              <p:cNvSpPr>
                <a:spLocks/>
              </p:cNvSpPr>
              <p:nvPr/>
            </p:nvSpPr>
            <p:spPr bwMode="auto">
              <a:xfrm>
                <a:off x="281" y="295"/>
                <a:ext cx="59" cy="81"/>
              </a:xfrm>
              <a:custGeom>
                <a:avLst/>
                <a:gdLst>
                  <a:gd name="T0" fmla="*/ 6 w 25"/>
                  <a:gd name="T1" fmla="*/ 32 h 34"/>
                  <a:gd name="T2" fmla="*/ 2 w 25"/>
                  <a:gd name="T3" fmla="*/ 26 h 34"/>
                  <a:gd name="T4" fmla="*/ 2 w 25"/>
                  <a:gd name="T5" fmla="*/ 11 h 34"/>
                  <a:gd name="T6" fmla="*/ 11 w 25"/>
                  <a:gd name="T7" fmla="*/ 1 h 34"/>
                  <a:gd name="T8" fmla="*/ 18 w 25"/>
                  <a:gd name="T9" fmla="*/ 1 h 34"/>
                  <a:gd name="T10" fmla="*/ 22 w 25"/>
                  <a:gd name="T11" fmla="*/ 5 h 34"/>
                  <a:gd name="T12" fmla="*/ 19 w 25"/>
                  <a:gd name="T13" fmla="*/ 25 h 34"/>
                  <a:gd name="T14" fmla="*/ 15 w 25"/>
                  <a:gd name="T15" fmla="*/ 33 h 34"/>
                  <a:gd name="T16" fmla="*/ 12 w 25"/>
                  <a:gd name="T17" fmla="*/ 32 h 34"/>
                  <a:gd name="T18" fmla="*/ 9 w 25"/>
                  <a:gd name="T19" fmla="*/ 31 h 34"/>
                  <a:gd name="T20" fmla="*/ 2 w 25"/>
                  <a:gd name="T21" fmla="*/ 25 h 34"/>
                  <a:gd name="T22" fmla="*/ 6 w 25"/>
                  <a:gd name="T2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34">
                    <a:moveTo>
                      <a:pt x="6" y="32"/>
                    </a:moveTo>
                    <a:cubicBezTo>
                      <a:pt x="4" y="31"/>
                      <a:pt x="3" y="28"/>
                      <a:pt x="2" y="26"/>
                    </a:cubicBezTo>
                    <a:cubicBezTo>
                      <a:pt x="0" y="21"/>
                      <a:pt x="0" y="16"/>
                      <a:pt x="2" y="11"/>
                    </a:cubicBezTo>
                    <a:cubicBezTo>
                      <a:pt x="4" y="7"/>
                      <a:pt x="7" y="3"/>
                      <a:pt x="11" y="1"/>
                    </a:cubicBezTo>
                    <a:cubicBezTo>
                      <a:pt x="13" y="1"/>
                      <a:pt x="16" y="0"/>
                      <a:pt x="18" y="1"/>
                    </a:cubicBezTo>
                    <a:cubicBezTo>
                      <a:pt x="20" y="2"/>
                      <a:pt x="21" y="3"/>
                      <a:pt x="22" y="5"/>
                    </a:cubicBezTo>
                    <a:cubicBezTo>
                      <a:pt x="25" y="11"/>
                      <a:pt x="22" y="18"/>
                      <a:pt x="19" y="25"/>
                    </a:cubicBezTo>
                    <a:cubicBezTo>
                      <a:pt x="18" y="27"/>
                      <a:pt x="18" y="32"/>
                      <a:pt x="15" y="33"/>
                    </a:cubicBezTo>
                    <a:cubicBezTo>
                      <a:pt x="14" y="34"/>
                      <a:pt x="13" y="33"/>
                      <a:pt x="12" y="32"/>
                    </a:cubicBezTo>
                    <a:cubicBezTo>
                      <a:pt x="11" y="32"/>
                      <a:pt x="10" y="31"/>
                      <a:pt x="9" y="31"/>
                    </a:cubicBezTo>
                    <a:cubicBezTo>
                      <a:pt x="4" y="33"/>
                      <a:pt x="4" y="28"/>
                      <a:pt x="2" y="25"/>
                    </a:cubicBezTo>
                    <a:cubicBezTo>
                      <a:pt x="6" y="32"/>
                      <a:pt x="6" y="32"/>
                      <a:pt x="6" y="32"/>
                    </a:cubicBezTo>
                  </a:path>
                </a:pathLst>
              </a:custGeom>
              <a:solidFill>
                <a:srgbClr val="1711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0" name="Freeform 1338">
                <a:extLst>
                  <a:ext uri="{FF2B5EF4-FFF2-40B4-BE49-F238E27FC236}">
                    <a16:creationId xmlns:a16="http://schemas.microsoft.com/office/drawing/2014/main" id="{7740E10F-EB12-4135-A170-48049415B749}"/>
                  </a:ext>
                </a:extLst>
              </p:cNvPr>
              <p:cNvSpPr>
                <a:spLocks/>
              </p:cNvSpPr>
              <p:nvPr/>
            </p:nvSpPr>
            <p:spPr bwMode="auto">
              <a:xfrm>
                <a:off x="283" y="302"/>
                <a:ext cx="48" cy="65"/>
              </a:xfrm>
              <a:custGeom>
                <a:avLst/>
                <a:gdLst>
                  <a:gd name="T0" fmla="*/ 5 w 20"/>
                  <a:gd name="T1" fmla="*/ 24 h 27"/>
                  <a:gd name="T2" fmla="*/ 2 w 20"/>
                  <a:gd name="T3" fmla="*/ 20 h 27"/>
                  <a:gd name="T4" fmla="*/ 1 w 20"/>
                  <a:gd name="T5" fmla="*/ 9 h 27"/>
                  <a:gd name="T6" fmla="*/ 9 w 20"/>
                  <a:gd name="T7" fmla="*/ 1 h 27"/>
                  <a:gd name="T8" fmla="*/ 14 w 20"/>
                  <a:gd name="T9" fmla="*/ 1 h 27"/>
                  <a:gd name="T10" fmla="*/ 17 w 20"/>
                  <a:gd name="T11" fmla="*/ 4 h 27"/>
                  <a:gd name="T12" fmla="*/ 15 w 20"/>
                  <a:gd name="T13" fmla="*/ 19 h 27"/>
                  <a:gd name="T14" fmla="*/ 11 w 20"/>
                  <a:gd name="T15" fmla="*/ 26 h 27"/>
                  <a:gd name="T16" fmla="*/ 7 w 20"/>
                  <a:gd name="T17" fmla="*/ 26 h 27"/>
                  <a:gd name="T18" fmla="*/ 2 w 20"/>
                  <a:gd name="T19" fmla="*/ 20 h 27"/>
                  <a:gd name="T20" fmla="*/ 5 w 20"/>
                  <a:gd name="T21"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7">
                    <a:moveTo>
                      <a:pt x="5" y="24"/>
                    </a:moveTo>
                    <a:cubicBezTo>
                      <a:pt x="3" y="23"/>
                      <a:pt x="2" y="22"/>
                      <a:pt x="2" y="20"/>
                    </a:cubicBezTo>
                    <a:cubicBezTo>
                      <a:pt x="0" y="16"/>
                      <a:pt x="0" y="12"/>
                      <a:pt x="1" y="9"/>
                    </a:cubicBezTo>
                    <a:cubicBezTo>
                      <a:pt x="3" y="5"/>
                      <a:pt x="5" y="2"/>
                      <a:pt x="9" y="1"/>
                    </a:cubicBezTo>
                    <a:cubicBezTo>
                      <a:pt x="11" y="0"/>
                      <a:pt x="13" y="0"/>
                      <a:pt x="14" y="1"/>
                    </a:cubicBezTo>
                    <a:cubicBezTo>
                      <a:pt x="16" y="1"/>
                      <a:pt x="16" y="3"/>
                      <a:pt x="17" y="4"/>
                    </a:cubicBezTo>
                    <a:cubicBezTo>
                      <a:pt x="20" y="9"/>
                      <a:pt x="17" y="13"/>
                      <a:pt x="15" y="19"/>
                    </a:cubicBezTo>
                    <a:cubicBezTo>
                      <a:pt x="14" y="21"/>
                      <a:pt x="13" y="25"/>
                      <a:pt x="11" y="26"/>
                    </a:cubicBezTo>
                    <a:cubicBezTo>
                      <a:pt x="9" y="27"/>
                      <a:pt x="9" y="27"/>
                      <a:pt x="7" y="26"/>
                    </a:cubicBezTo>
                    <a:cubicBezTo>
                      <a:pt x="5" y="25"/>
                      <a:pt x="3" y="23"/>
                      <a:pt x="2" y="20"/>
                    </a:cubicBezTo>
                    <a:cubicBezTo>
                      <a:pt x="5" y="24"/>
                      <a:pt x="5" y="24"/>
                      <a:pt x="5" y="24"/>
                    </a:cubicBezTo>
                  </a:path>
                </a:pathLst>
              </a:custGeom>
              <a:solidFill>
                <a:srgbClr val="1A13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1" name="Freeform 1339">
                <a:extLst>
                  <a:ext uri="{FF2B5EF4-FFF2-40B4-BE49-F238E27FC236}">
                    <a16:creationId xmlns:a16="http://schemas.microsoft.com/office/drawing/2014/main" id="{7C9616C3-1B1B-4317-9F7F-EA419D42E624}"/>
                  </a:ext>
                </a:extLst>
              </p:cNvPr>
              <p:cNvSpPr>
                <a:spLocks/>
              </p:cNvSpPr>
              <p:nvPr/>
            </p:nvSpPr>
            <p:spPr bwMode="auto">
              <a:xfrm>
                <a:off x="283" y="312"/>
                <a:ext cx="24" cy="50"/>
              </a:xfrm>
              <a:custGeom>
                <a:avLst/>
                <a:gdLst>
                  <a:gd name="T0" fmla="*/ 7 w 10"/>
                  <a:gd name="T1" fmla="*/ 20 h 21"/>
                  <a:gd name="T2" fmla="*/ 3 w 10"/>
                  <a:gd name="T3" fmla="*/ 4 h 21"/>
                  <a:gd name="T4" fmla="*/ 6 w 10"/>
                  <a:gd name="T5" fmla="*/ 1 h 21"/>
                  <a:gd name="T6" fmla="*/ 9 w 10"/>
                  <a:gd name="T7" fmla="*/ 0 h 21"/>
                  <a:gd name="T8" fmla="*/ 10 w 10"/>
                  <a:gd name="T9" fmla="*/ 1 h 21"/>
                  <a:gd name="T10" fmla="*/ 10 w 10"/>
                  <a:gd name="T11" fmla="*/ 1 h 21"/>
                  <a:gd name="T12" fmla="*/ 8 w 10"/>
                  <a:gd name="T13" fmla="*/ 6 h 21"/>
                  <a:gd name="T14" fmla="*/ 7 w 10"/>
                  <a:gd name="T15" fmla="*/ 12 h 21"/>
                  <a:gd name="T16" fmla="*/ 8 w 10"/>
                  <a:gd name="T17" fmla="*/ 16 h 21"/>
                  <a:gd name="T18" fmla="*/ 8 w 10"/>
                  <a:gd name="T19" fmla="*/ 21 h 21"/>
                  <a:gd name="T20" fmla="*/ 7 w 10"/>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1">
                    <a:moveTo>
                      <a:pt x="7" y="20"/>
                    </a:moveTo>
                    <a:cubicBezTo>
                      <a:pt x="0" y="16"/>
                      <a:pt x="1" y="8"/>
                      <a:pt x="3" y="4"/>
                    </a:cubicBezTo>
                    <a:cubicBezTo>
                      <a:pt x="4" y="3"/>
                      <a:pt x="5" y="2"/>
                      <a:pt x="6" y="1"/>
                    </a:cubicBezTo>
                    <a:cubicBezTo>
                      <a:pt x="7" y="0"/>
                      <a:pt x="8" y="0"/>
                      <a:pt x="9" y="0"/>
                    </a:cubicBezTo>
                    <a:cubicBezTo>
                      <a:pt x="10" y="1"/>
                      <a:pt x="10" y="1"/>
                      <a:pt x="10" y="1"/>
                    </a:cubicBezTo>
                    <a:cubicBezTo>
                      <a:pt x="10" y="1"/>
                      <a:pt x="10" y="1"/>
                      <a:pt x="10" y="1"/>
                    </a:cubicBezTo>
                    <a:cubicBezTo>
                      <a:pt x="10" y="3"/>
                      <a:pt x="9" y="4"/>
                      <a:pt x="8" y="6"/>
                    </a:cubicBezTo>
                    <a:cubicBezTo>
                      <a:pt x="7" y="7"/>
                      <a:pt x="6" y="10"/>
                      <a:pt x="7" y="12"/>
                    </a:cubicBezTo>
                    <a:cubicBezTo>
                      <a:pt x="7" y="13"/>
                      <a:pt x="7" y="15"/>
                      <a:pt x="8" y="16"/>
                    </a:cubicBezTo>
                    <a:cubicBezTo>
                      <a:pt x="8" y="18"/>
                      <a:pt x="8" y="19"/>
                      <a:pt x="8" y="21"/>
                    </a:cubicBezTo>
                    <a:cubicBezTo>
                      <a:pt x="7" y="20"/>
                      <a:pt x="7" y="20"/>
                      <a:pt x="7" y="20"/>
                    </a:cubicBezTo>
                  </a:path>
                </a:pathLst>
              </a:custGeom>
              <a:solidFill>
                <a:srgbClr val="2118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2" name="Freeform 1340">
                <a:extLst>
                  <a:ext uri="{FF2B5EF4-FFF2-40B4-BE49-F238E27FC236}">
                    <a16:creationId xmlns:a16="http://schemas.microsoft.com/office/drawing/2014/main" id="{89E52808-92C4-4002-AF56-1C8052490DF7}"/>
                  </a:ext>
                </a:extLst>
              </p:cNvPr>
              <p:cNvSpPr>
                <a:spLocks/>
              </p:cNvSpPr>
              <p:nvPr/>
            </p:nvSpPr>
            <p:spPr bwMode="auto">
              <a:xfrm>
                <a:off x="288" y="338"/>
                <a:ext cx="9" cy="19"/>
              </a:xfrm>
              <a:custGeom>
                <a:avLst/>
                <a:gdLst>
                  <a:gd name="T0" fmla="*/ 1 w 4"/>
                  <a:gd name="T1" fmla="*/ 0 h 8"/>
                  <a:gd name="T2" fmla="*/ 1 w 4"/>
                  <a:gd name="T3" fmla="*/ 0 h 8"/>
                  <a:gd name="T4" fmla="*/ 1 w 4"/>
                  <a:gd name="T5" fmla="*/ 0 h 8"/>
                  <a:gd name="T6" fmla="*/ 0 w 4"/>
                  <a:gd name="T7" fmla="*/ 3 h 8"/>
                  <a:gd name="T8" fmla="*/ 4 w 4"/>
                  <a:gd name="T9" fmla="*/ 8 h 8"/>
                  <a:gd name="T10" fmla="*/ 3 w 4"/>
                  <a:gd name="T11" fmla="*/ 5 h 8"/>
                  <a:gd name="T12" fmla="*/ 2 w 4"/>
                  <a:gd name="T13" fmla="*/ 1 h 8"/>
                  <a:gd name="T14" fmla="*/ 1 w 4"/>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1" y="0"/>
                    </a:moveTo>
                    <a:cubicBezTo>
                      <a:pt x="1" y="0"/>
                      <a:pt x="1" y="0"/>
                      <a:pt x="1" y="0"/>
                    </a:cubicBezTo>
                    <a:cubicBezTo>
                      <a:pt x="1" y="0"/>
                      <a:pt x="1" y="0"/>
                      <a:pt x="1" y="0"/>
                    </a:cubicBezTo>
                    <a:cubicBezTo>
                      <a:pt x="0" y="1"/>
                      <a:pt x="0" y="2"/>
                      <a:pt x="0" y="3"/>
                    </a:cubicBezTo>
                    <a:cubicBezTo>
                      <a:pt x="1" y="5"/>
                      <a:pt x="2" y="7"/>
                      <a:pt x="4" y="8"/>
                    </a:cubicBezTo>
                    <a:cubicBezTo>
                      <a:pt x="4" y="7"/>
                      <a:pt x="3" y="6"/>
                      <a:pt x="3" y="5"/>
                    </a:cubicBezTo>
                    <a:cubicBezTo>
                      <a:pt x="3" y="3"/>
                      <a:pt x="2" y="2"/>
                      <a:pt x="2" y="1"/>
                    </a:cubicBezTo>
                    <a:cubicBezTo>
                      <a:pt x="1" y="0"/>
                      <a:pt x="1" y="0"/>
                      <a:pt x="1" y="0"/>
                    </a:cubicBezTo>
                  </a:path>
                </a:pathLst>
              </a:custGeom>
              <a:solidFill>
                <a:srgbClr val="675A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3" name="Freeform 1341">
                <a:extLst>
                  <a:ext uri="{FF2B5EF4-FFF2-40B4-BE49-F238E27FC236}">
                    <a16:creationId xmlns:a16="http://schemas.microsoft.com/office/drawing/2014/main" id="{0F55CFCE-E200-40AE-A93F-CB09E0B46EFC}"/>
                  </a:ext>
                </a:extLst>
              </p:cNvPr>
              <p:cNvSpPr>
                <a:spLocks/>
              </p:cNvSpPr>
              <p:nvPr/>
            </p:nvSpPr>
            <p:spPr bwMode="auto">
              <a:xfrm>
                <a:off x="288" y="317"/>
                <a:ext cx="12" cy="16"/>
              </a:xfrm>
              <a:custGeom>
                <a:avLst/>
                <a:gdLst>
                  <a:gd name="T0" fmla="*/ 4 w 5"/>
                  <a:gd name="T1" fmla="*/ 0 h 7"/>
                  <a:gd name="T2" fmla="*/ 3 w 5"/>
                  <a:gd name="T3" fmla="*/ 1 h 7"/>
                  <a:gd name="T4" fmla="*/ 1 w 5"/>
                  <a:gd name="T5" fmla="*/ 7 h 7"/>
                  <a:gd name="T6" fmla="*/ 2 w 5"/>
                  <a:gd name="T7" fmla="*/ 5 h 7"/>
                  <a:gd name="T8" fmla="*/ 5 w 5"/>
                  <a:gd name="T9" fmla="*/ 0 h 7"/>
                  <a:gd name="T10" fmla="*/ 4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4" y="0"/>
                    </a:moveTo>
                    <a:cubicBezTo>
                      <a:pt x="4" y="0"/>
                      <a:pt x="3" y="1"/>
                      <a:pt x="3" y="1"/>
                    </a:cubicBezTo>
                    <a:cubicBezTo>
                      <a:pt x="1" y="3"/>
                      <a:pt x="0" y="5"/>
                      <a:pt x="1" y="7"/>
                    </a:cubicBezTo>
                    <a:cubicBezTo>
                      <a:pt x="1" y="7"/>
                      <a:pt x="2" y="6"/>
                      <a:pt x="2" y="5"/>
                    </a:cubicBezTo>
                    <a:cubicBezTo>
                      <a:pt x="3" y="4"/>
                      <a:pt x="4" y="2"/>
                      <a:pt x="5" y="0"/>
                    </a:cubicBezTo>
                    <a:cubicBezTo>
                      <a:pt x="5" y="0"/>
                      <a:pt x="5" y="0"/>
                      <a:pt x="4" y="0"/>
                    </a:cubicBezTo>
                  </a:path>
                </a:pathLst>
              </a:custGeom>
              <a:solidFill>
                <a:srgbClr val="675A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4" name="Freeform 1342">
                <a:extLst>
                  <a:ext uri="{FF2B5EF4-FFF2-40B4-BE49-F238E27FC236}">
                    <a16:creationId xmlns:a16="http://schemas.microsoft.com/office/drawing/2014/main" id="{0239A933-AA98-4902-85B4-63B3E7AC705D}"/>
                  </a:ext>
                </a:extLst>
              </p:cNvPr>
              <p:cNvSpPr>
                <a:spLocks/>
              </p:cNvSpPr>
              <p:nvPr/>
            </p:nvSpPr>
            <p:spPr bwMode="auto">
              <a:xfrm>
                <a:off x="345" y="290"/>
                <a:ext cx="19" cy="43"/>
              </a:xfrm>
              <a:custGeom>
                <a:avLst/>
                <a:gdLst>
                  <a:gd name="T0" fmla="*/ 7 w 8"/>
                  <a:gd name="T1" fmla="*/ 18 h 18"/>
                  <a:gd name="T2" fmla="*/ 7 w 8"/>
                  <a:gd name="T3" fmla="*/ 12 h 18"/>
                  <a:gd name="T4" fmla="*/ 0 w 8"/>
                  <a:gd name="T5" fmla="*/ 0 h 18"/>
                  <a:gd name="T6" fmla="*/ 5 w 8"/>
                  <a:gd name="T7" fmla="*/ 2 h 18"/>
                  <a:gd name="T8" fmla="*/ 8 w 8"/>
                  <a:gd name="T9" fmla="*/ 10 h 18"/>
                  <a:gd name="T10" fmla="*/ 7 w 8"/>
                  <a:gd name="T11" fmla="*/ 18 h 18"/>
                </a:gdLst>
                <a:ahLst/>
                <a:cxnLst>
                  <a:cxn ang="0">
                    <a:pos x="T0" y="T1"/>
                  </a:cxn>
                  <a:cxn ang="0">
                    <a:pos x="T2" y="T3"/>
                  </a:cxn>
                  <a:cxn ang="0">
                    <a:pos x="T4" y="T5"/>
                  </a:cxn>
                  <a:cxn ang="0">
                    <a:pos x="T6" y="T7"/>
                  </a:cxn>
                  <a:cxn ang="0">
                    <a:pos x="T8" y="T9"/>
                  </a:cxn>
                  <a:cxn ang="0">
                    <a:pos x="T10" y="T11"/>
                  </a:cxn>
                </a:cxnLst>
                <a:rect l="0" t="0" r="r" b="b"/>
                <a:pathLst>
                  <a:path w="8" h="18">
                    <a:moveTo>
                      <a:pt x="7" y="18"/>
                    </a:moveTo>
                    <a:cubicBezTo>
                      <a:pt x="8" y="17"/>
                      <a:pt x="7" y="14"/>
                      <a:pt x="7" y="12"/>
                    </a:cubicBezTo>
                    <a:cubicBezTo>
                      <a:pt x="7" y="9"/>
                      <a:pt x="5" y="2"/>
                      <a:pt x="0" y="0"/>
                    </a:cubicBezTo>
                    <a:cubicBezTo>
                      <a:pt x="1" y="0"/>
                      <a:pt x="3" y="1"/>
                      <a:pt x="5" y="2"/>
                    </a:cubicBezTo>
                    <a:cubicBezTo>
                      <a:pt x="7" y="5"/>
                      <a:pt x="7" y="7"/>
                      <a:pt x="8" y="10"/>
                    </a:cubicBezTo>
                    <a:cubicBezTo>
                      <a:pt x="8" y="12"/>
                      <a:pt x="8" y="15"/>
                      <a:pt x="7" y="1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5" name="Freeform 1343">
                <a:extLst>
                  <a:ext uri="{FF2B5EF4-FFF2-40B4-BE49-F238E27FC236}">
                    <a16:creationId xmlns:a16="http://schemas.microsoft.com/office/drawing/2014/main" id="{98C4EA7C-551B-47EA-9539-FC9A857A913A}"/>
                  </a:ext>
                </a:extLst>
              </p:cNvPr>
              <p:cNvSpPr>
                <a:spLocks/>
              </p:cNvSpPr>
              <p:nvPr/>
            </p:nvSpPr>
            <p:spPr bwMode="auto">
              <a:xfrm>
                <a:off x="285" y="400"/>
                <a:ext cx="132" cy="153"/>
              </a:xfrm>
              <a:custGeom>
                <a:avLst/>
                <a:gdLst>
                  <a:gd name="T0" fmla="*/ 48 w 55"/>
                  <a:gd name="T1" fmla="*/ 43 h 64"/>
                  <a:gd name="T2" fmla="*/ 41 w 55"/>
                  <a:gd name="T3" fmla="*/ 6 h 64"/>
                  <a:gd name="T4" fmla="*/ 8 w 55"/>
                  <a:gd name="T5" fmla="*/ 22 h 64"/>
                  <a:gd name="T6" fmla="*/ 14 w 55"/>
                  <a:gd name="T7" fmla="*/ 59 h 64"/>
                  <a:gd name="T8" fmla="*/ 48 w 55"/>
                  <a:gd name="T9" fmla="*/ 43 h 64"/>
                </a:gdLst>
                <a:ahLst/>
                <a:cxnLst>
                  <a:cxn ang="0">
                    <a:pos x="T0" y="T1"/>
                  </a:cxn>
                  <a:cxn ang="0">
                    <a:pos x="T2" y="T3"/>
                  </a:cxn>
                  <a:cxn ang="0">
                    <a:pos x="T4" y="T5"/>
                  </a:cxn>
                  <a:cxn ang="0">
                    <a:pos x="T6" y="T7"/>
                  </a:cxn>
                  <a:cxn ang="0">
                    <a:pos x="T8" y="T9"/>
                  </a:cxn>
                </a:cxnLst>
                <a:rect l="0" t="0" r="r" b="b"/>
                <a:pathLst>
                  <a:path w="55" h="64">
                    <a:moveTo>
                      <a:pt x="48" y="43"/>
                    </a:moveTo>
                    <a:cubicBezTo>
                      <a:pt x="55" y="28"/>
                      <a:pt x="52" y="12"/>
                      <a:pt x="41" y="6"/>
                    </a:cubicBezTo>
                    <a:cubicBezTo>
                      <a:pt x="30" y="0"/>
                      <a:pt x="15" y="7"/>
                      <a:pt x="8" y="22"/>
                    </a:cubicBezTo>
                    <a:cubicBezTo>
                      <a:pt x="0" y="37"/>
                      <a:pt x="3" y="53"/>
                      <a:pt x="14" y="59"/>
                    </a:cubicBezTo>
                    <a:cubicBezTo>
                      <a:pt x="25" y="64"/>
                      <a:pt x="41" y="57"/>
                      <a:pt x="48" y="43"/>
                    </a:cubicBezTo>
                  </a:path>
                </a:pathLst>
              </a:custGeom>
              <a:solidFill>
                <a:srgbClr val="110C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6" name="Freeform 1344">
                <a:extLst>
                  <a:ext uri="{FF2B5EF4-FFF2-40B4-BE49-F238E27FC236}">
                    <a16:creationId xmlns:a16="http://schemas.microsoft.com/office/drawing/2014/main" id="{56445134-ED06-48E9-8707-5A12D9C78B15}"/>
                  </a:ext>
                </a:extLst>
              </p:cNvPr>
              <p:cNvSpPr>
                <a:spLocks/>
              </p:cNvSpPr>
              <p:nvPr/>
            </p:nvSpPr>
            <p:spPr bwMode="auto">
              <a:xfrm>
                <a:off x="316" y="405"/>
                <a:ext cx="101" cy="141"/>
              </a:xfrm>
              <a:custGeom>
                <a:avLst/>
                <a:gdLst>
                  <a:gd name="T0" fmla="*/ 35 w 42"/>
                  <a:gd name="T1" fmla="*/ 41 h 59"/>
                  <a:gd name="T2" fmla="*/ 8 w 42"/>
                  <a:gd name="T3" fmla="*/ 58 h 59"/>
                  <a:gd name="T4" fmla="*/ 20 w 42"/>
                  <a:gd name="T5" fmla="*/ 46 h 59"/>
                  <a:gd name="T6" fmla="*/ 27 w 42"/>
                  <a:gd name="T7" fmla="*/ 21 h 59"/>
                  <a:gd name="T8" fmla="*/ 13 w 42"/>
                  <a:gd name="T9" fmla="*/ 7 h 59"/>
                  <a:gd name="T10" fmla="*/ 0 w 42"/>
                  <a:gd name="T11" fmla="*/ 12 h 59"/>
                  <a:gd name="T12" fmla="*/ 28 w 42"/>
                  <a:gd name="T13" fmla="*/ 4 h 59"/>
                  <a:gd name="T14" fmla="*/ 35 w 42"/>
                  <a:gd name="T15" fmla="*/ 41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59">
                    <a:moveTo>
                      <a:pt x="35" y="41"/>
                    </a:moveTo>
                    <a:cubicBezTo>
                      <a:pt x="29" y="52"/>
                      <a:pt x="18" y="59"/>
                      <a:pt x="8" y="58"/>
                    </a:cubicBezTo>
                    <a:cubicBezTo>
                      <a:pt x="16" y="57"/>
                      <a:pt x="18" y="51"/>
                      <a:pt x="20" y="46"/>
                    </a:cubicBezTo>
                    <a:cubicBezTo>
                      <a:pt x="24" y="37"/>
                      <a:pt x="31" y="30"/>
                      <a:pt x="27" y="21"/>
                    </a:cubicBezTo>
                    <a:cubicBezTo>
                      <a:pt x="24" y="15"/>
                      <a:pt x="20" y="7"/>
                      <a:pt x="13" y="7"/>
                    </a:cubicBezTo>
                    <a:cubicBezTo>
                      <a:pt x="10" y="7"/>
                      <a:pt x="6" y="7"/>
                      <a:pt x="0" y="12"/>
                    </a:cubicBezTo>
                    <a:cubicBezTo>
                      <a:pt x="8" y="3"/>
                      <a:pt x="19" y="0"/>
                      <a:pt x="28" y="4"/>
                    </a:cubicBezTo>
                    <a:cubicBezTo>
                      <a:pt x="39" y="10"/>
                      <a:pt x="42" y="26"/>
                      <a:pt x="35" y="41"/>
                    </a:cubicBezTo>
                    <a:close/>
                  </a:path>
                </a:pathLst>
              </a:custGeom>
              <a:solidFill>
                <a:srgbClr val="0B0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7" name="Freeform 1345">
                <a:extLst>
                  <a:ext uri="{FF2B5EF4-FFF2-40B4-BE49-F238E27FC236}">
                    <a16:creationId xmlns:a16="http://schemas.microsoft.com/office/drawing/2014/main" id="{1A0934A4-C4B4-480C-A214-8B5D32330B03}"/>
                  </a:ext>
                </a:extLst>
              </p:cNvPr>
              <p:cNvSpPr>
                <a:spLocks/>
              </p:cNvSpPr>
              <p:nvPr/>
            </p:nvSpPr>
            <p:spPr bwMode="auto">
              <a:xfrm>
                <a:off x="343" y="410"/>
                <a:ext cx="64" cy="112"/>
              </a:xfrm>
              <a:custGeom>
                <a:avLst/>
                <a:gdLst>
                  <a:gd name="T0" fmla="*/ 11 w 27"/>
                  <a:gd name="T1" fmla="*/ 1 h 47"/>
                  <a:gd name="T2" fmla="*/ 0 w 27"/>
                  <a:gd name="T3" fmla="*/ 3 h 47"/>
                  <a:gd name="T4" fmla="*/ 0 w 27"/>
                  <a:gd name="T5" fmla="*/ 3 h 47"/>
                  <a:gd name="T6" fmla="*/ 20 w 27"/>
                  <a:gd name="T7" fmla="*/ 16 h 47"/>
                  <a:gd name="T8" fmla="*/ 13 w 27"/>
                  <a:gd name="T9" fmla="*/ 47 h 47"/>
                  <a:gd name="T10" fmla="*/ 22 w 27"/>
                  <a:gd name="T11" fmla="*/ 39 h 47"/>
                  <a:gd name="T12" fmla="*/ 26 w 27"/>
                  <a:gd name="T13" fmla="*/ 16 h 47"/>
                  <a:gd name="T14" fmla="*/ 15 w 27"/>
                  <a:gd name="T15" fmla="*/ 2 h 47"/>
                  <a:gd name="T16" fmla="*/ 11 w 27"/>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47">
                    <a:moveTo>
                      <a:pt x="11" y="1"/>
                    </a:moveTo>
                    <a:cubicBezTo>
                      <a:pt x="7" y="0"/>
                      <a:pt x="4" y="1"/>
                      <a:pt x="0" y="3"/>
                    </a:cubicBezTo>
                    <a:cubicBezTo>
                      <a:pt x="1" y="3"/>
                      <a:pt x="0" y="3"/>
                      <a:pt x="0" y="3"/>
                    </a:cubicBezTo>
                    <a:cubicBezTo>
                      <a:pt x="13" y="2"/>
                      <a:pt x="17" y="9"/>
                      <a:pt x="20" y="16"/>
                    </a:cubicBezTo>
                    <a:cubicBezTo>
                      <a:pt x="24" y="24"/>
                      <a:pt x="22" y="38"/>
                      <a:pt x="13" y="47"/>
                    </a:cubicBezTo>
                    <a:cubicBezTo>
                      <a:pt x="13" y="46"/>
                      <a:pt x="20" y="44"/>
                      <a:pt x="22" y="39"/>
                    </a:cubicBezTo>
                    <a:cubicBezTo>
                      <a:pt x="26" y="30"/>
                      <a:pt x="27" y="23"/>
                      <a:pt x="26" y="16"/>
                    </a:cubicBezTo>
                    <a:cubicBezTo>
                      <a:pt x="25" y="10"/>
                      <a:pt x="20" y="5"/>
                      <a:pt x="15" y="2"/>
                    </a:cubicBezTo>
                    <a:cubicBezTo>
                      <a:pt x="14" y="2"/>
                      <a:pt x="12" y="1"/>
                      <a:pt x="11" y="1"/>
                    </a:cubicBezTo>
                    <a:close/>
                  </a:path>
                </a:pathLst>
              </a:custGeom>
              <a:solidFill>
                <a:srgbClr val="050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8" name="Freeform 1346">
                <a:extLst>
                  <a:ext uri="{FF2B5EF4-FFF2-40B4-BE49-F238E27FC236}">
                    <a16:creationId xmlns:a16="http://schemas.microsoft.com/office/drawing/2014/main" id="{C90D6B72-E3E4-47B4-A4F8-3D30159AF2B6}"/>
                  </a:ext>
                </a:extLst>
              </p:cNvPr>
              <p:cNvSpPr>
                <a:spLocks/>
              </p:cNvSpPr>
              <p:nvPr/>
            </p:nvSpPr>
            <p:spPr bwMode="auto">
              <a:xfrm>
                <a:off x="295" y="431"/>
                <a:ext cx="79" cy="105"/>
              </a:xfrm>
              <a:custGeom>
                <a:avLst/>
                <a:gdLst>
                  <a:gd name="T0" fmla="*/ 8 w 33"/>
                  <a:gd name="T1" fmla="*/ 38 h 44"/>
                  <a:gd name="T2" fmla="*/ 3 w 33"/>
                  <a:gd name="T3" fmla="*/ 32 h 44"/>
                  <a:gd name="T4" fmla="*/ 2 w 33"/>
                  <a:gd name="T5" fmla="*/ 14 h 44"/>
                  <a:gd name="T6" fmla="*/ 14 w 33"/>
                  <a:gd name="T7" fmla="*/ 1 h 44"/>
                  <a:gd name="T8" fmla="*/ 23 w 33"/>
                  <a:gd name="T9" fmla="*/ 1 h 44"/>
                  <a:gd name="T10" fmla="*/ 28 w 33"/>
                  <a:gd name="T11" fmla="*/ 6 h 44"/>
                  <a:gd name="T12" fmla="*/ 24 w 33"/>
                  <a:gd name="T13" fmla="*/ 31 h 44"/>
                  <a:gd name="T14" fmla="*/ 19 w 33"/>
                  <a:gd name="T15" fmla="*/ 43 h 44"/>
                  <a:gd name="T16" fmla="*/ 11 w 33"/>
                  <a:gd name="T17" fmla="*/ 42 h 44"/>
                  <a:gd name="T18" fmla="*/ 3 w 33"/>
                  <a:gd name="T19" fmla="*/ 32 h 44"/>
                  <a:gd name="T20" fmla="*/ 8 w 33"/>
                  <a:gd name="T21"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44">
                    <a:moveTo>
                      <a:pt x="8" y="38"/>
                    </a:moveTo>
                    <a:cubicBezTo>
                      <a:pt x="5" y="37"/>
                      <a:pt x="4" y="35"/>
                      <a:pt x="3" y="32"/>
                    </a:cubicBezTo>
                    <a:cubicBezTo>
                      <a:pt x="0" y="26"/>
                      <a:pt x="0" y="20"/>
                      <a:pt x="2" y="14"/>
                    </a:cubicBezTo>
                    <a:cubicBezTo>
                      <a:pt x="4" y="8"/>
                      <a:pt x="9" y="3"/>
                      <a:pt x="14" y="1"/>
                    </a:cubicBezTo>
                    <a:cubicBezTo>
                      <a:pt x="17" y="0"/>
                      <a:pt x="20" y="0"/>
                      <a:pt x="23" y="1"/>
                    </a:cubicBezTo>
                    <a:cubicBezTo>
                      <a:pt x="25" y="2"/>
                      <a:pt x="27" y="4"/>
                      <a:pt x="28" y="6"/>
                    </a:cubicBezTo>
                    <a:cubicBezTo>
                      <a:pt x="33" y="14"/>
                      <a:pt x="28" y="22"/>
                      <a:pt x="24" y="31"/>
                    </a:cubicBezTo>
                    <a:cubicBezTo>
                      <a:pt x="22" y="35"/>
                      <a:pt x="23" y="41"/>
                      <a:pt x="19" y="43"/>
                    </a:cubicBezTo>
                    <a:cubicBezTo>
                      <a:pt x="16" y="44"/>
                      <a:pt x="14" y="43"/>
                      <a:pt x="11" y="42"/>
                    </a:cubicBezTo>
                    <a:cubicBezTo>
                      <a:pt x="8" y="40"/>
                      <a:pt x="4" y="36"/>
                      <a:pt x="3" y="32"/>
                    </a:cubicBezTo>
                    <a:cubicBezTo>
                      <a:pt x="8" y="38"/>
                      <a:pt x="8" y="38"/>
                      <a:pt x="8" y="38"/>
                    </a:cubicBezTo>
                  </a:path>
                </a:pathLst>
              </a:custGeom>
              <a:solidFill>
                <a:srgbClr val="1711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9" name="Freeform 1347">
                <a:extLst>
                  <a:ext uri="{FF2B5EF4-FFF2-40B4-BE49-F238E27FC236}">
                    <a16:creationId xmlns:a16="http://schemas.microsoft.com/office/drawing/2014/main" id="{41ABDA39-F61B-4948-B175-977B31440FC5}"/>
                  </a:ext>
                </a:extLst>
              </p:cNvPr>
              <p:cNvSpPr>
                <a:spLocks/>
              </p:cNvSpPr>
              <p:nvPr/>
            </p:nvSpPr>
            <p:spPr bwMode="auto">
              <a:xfrm>
                <a:off x="297" y="438"/>
                <a:ext cx="62" cy="87"/>
              </a:xfrm>
              <a:custGeom>
                <a:avLst/>
                <a:gdLst>
                  <a:gd name="T0" fmla="*/ 6 w 26"/>
                  <a:gd name="T1" fmla="*/ 32 h 36"/>
                  <a:gd name="T2" fmla="*/ 2 w 26"/>
                  <a:gd name="T3" fmla="*/ 26 h 36"/>
                  <a:gd name="T4" fmla="*/ 2 w 26"/>
                  <a:gd name="T5" fmla="*/ 12 h 36"/>
                  <a:gd name="T6" fmla="*/ 11 w 26"/>
                  <a:gd name="T7" fmla="*/ 1 h 36"/>
                  <a:gd name="T8" fmla="*/ 19 w 26"/>
                  <a:gd name="T9" fmla="*/ 1 h 36"/>
                  <a:gd name="T10" fmla="*/ 22 w 26"/>
                  <a:gd name="T11" fmla="*/ 5 h 36"/>
                  <a:gd name="T12" fmla="*/ 19 w 26"/>
                  <a:gd name="T13" fmla="*/ 25 h 36"/>
                  <a:gd name="T14" fmla="*/ 14 w 26"/>
                  <a:gd name="T15" fmla="*/ 35 h 36"/>
                  <a:gd name="T16" fmla="*/ 9 w 26"/>
                  <a:gd name="T17" fmla="*/ 34 h 36"/>
                  <a:gd name="T18" fmla="*/ 2 w 26"/>
                  <a:gd name="T19" fmla="*/ 26 h 36"/>
                  <a:gd name="T20" fmla="*/ 6 w 26"/>
                  <a:gd name="T21"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6">
                    <a:moveTo>
                      <a:pt x="6" y="32"/>
                    </a:moveTo>
                    <a:cubicBezTo>
                      <a:pt x="4" y="30"/>
                      <a:pt x="3" y="28"/>
                      <a:pt x="2" y="26"/>
                    </a:cubicBezTo>
                    <a:cubicBezTo>
                      <a:pt x="0" y="22"/>
                      <a:pt x="0" y="16"/>
                      <a:pt x="2" y="12"/>
                    </a:cubicBezTo>
                    <a:cubicBezTo>
                      <a:pt x="3" y="7"/>
                      <a:pt x="7" y="3"/>
                      <a:pt x="11" y="1"/>
                    </a:cubicBezTo>
                    <a:cubicBezTo>
                      <a:pt x="14" y="0"/>
                      <a:pt x="16" y="0"/>
                      <a:pt x="19" y="1"/>
                    </a:cubicBezTo>
                    <a:cubicBezTo>
                      <a:pt x="20" y="2"/>
                      <a:pt x="21" y="3"/>
                      <a:pt x="22" y="5"/>
                    </a:cubicBezTo>
                    <a:cubicBezTo>
                      <a:pt x="26" y="12"/>
                      <a:pt x="22" y="18"/>
                      <a:pt x="19" y="25"/>
                    </a:cubicBezTo>
                    <a:cubicBezTo>
                      <a:pt x="18" y="28"/>
                      <a:pt x="17" y="33"/>
                      <a:pt x="14" y="35"/>
                    </a:cubicBezTo>
                    <a:cubicBezTo>
                      <a:pt x="11" y="36"/>
                      <a:pt x="11" y="35"/>
                      <a:pt x="9" y="34"/>
                    </a:cubicBezTo>
                    <a:cubicBezTo>
                      <a:pt x="6" y="33"/>
                      <a:pt x="3" y="30"/>
                      <a:pt x="2" y="26"/>
                    </a:cubicBezTo>
                    <a:cubicBezTo>
                      <a:pt x="6" y="32"/>
                      <a:pt x="6" y="32"/>
                      <a:pt x="6" y="32"/>
                    </a:cubicBezTo>
                  </a:path>
                </a:pathLst>
              </a:custGeom>
              <a:solidFill>
                <a:srgbClr val="1A13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0" name="Freeform 1348">
                <a:extLst>
                  <a:ext uri="{FF2B5EF4-FFF2-40B4-BE49-F238E27FC236}">
                    <a16:creationId xmlns:a16="http://schemas.microsoft.com/office/drawing/2014/main" id="{07182341-650E-43C7-A3C2-3A18674E36BD}"/>
                  </a:ext>
                </a:extLst>
              </p:cNvPr>
              <p:cNvSpPr>
                <a:spLocks/>
              </p:cNvSpPr>
              <p:nvPr/>
            </p:nvSpPr>
            <p:spPr bwMode="auto">
              <a:xfrm>
                <a:off x="297" y="450"/>
                <a:ext cx="31" cy="65"/>
              </a:xfrm>
              <a:custGeom>
                <a:avLst/>
                <a:gdLst>
                  <a:gd name="T0" fmla="*/ 9 w 13"/>
                  <a:gd name="T1" fmla="*/ 27 h 27"/>
                  <a:gd name="T2" fmla="*/ 4 w 13"/>
                  <a:gd name="T3" fmla="*/ 5 h 27"/>
                  <a:gd name="T4" fmla="*/ 7 w 13"/>
                  <a:gd name="T5" fmla="*/ 2 h 27"/>
                  <a:gd name="T6" fmla="*/ 12 w 13"/>
                  <a:gd name="T7" fmla="*/ 1 h 27"/>
                  <a:gd name="T8" fmla="*/ 13 w 13"/>
                  <a:gd name="T9" fmla="*/ 1 h 27"/>
                  <a:gd name="T10" fmla="*/ 13 w 13"/>
                  <a:gd name="T11" fmla="*/ 2 h 27"/>
                  <a:gd name="T12" fmla="*/ 11 w 13"/>
                  <a:gd name="T13" fmla="*/ 8 h 27"/>
                  <a:gd name="T14" fmla="*/ 9 w 13"/>
                  <a:gd name="T15" fmla="*/ 16 h 27"/>
                  <a:gd name="T16" fmla="*/ 10 w 13"/>
                  <a:gd name="T17" fmla="*/ 21 h 27"/>
                  <a:gd name="T18" fmla="*/ 10 w 13"/>
                  <a:gd name="T19" fmla="*/ 27 h 27"/>
                  <a:gd name="T20" fmla="*/ 9 w 13"/>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7">
                    <a:moveTo>
                      <a:pt x="9" y="27"/>
                    </a:moveTo>
                    <a:cubicBezTo>
                      <a:pt x="0" y="22"/>
                      <a:pt x="1" y="11"/>
                      <a:pt x="4" y="5"/>
                    </a:cubicBezTo>
                    <a:cubicBezTo>
                      <a:pt x="5" y="4"/>
                      <a:pt x="6" y="2"/>
                      <a:pt x="7" y="2"/>
                    </a:cubicBezTo>
                    <a:cubicBezTo>
                      <a:pt x="9" y="1"/>
                      <a:pt x="10" y="0"/>
                      <a:pt x="12" y="1"/>
                    </a:cubicBezTo>
                    <a:cubicBezTo>
                      <a:pt x="13" y="1"/>
                      <a:pt x="13" y="1"/>
                      <a:pt x="13" y="1"/>
                    </a:cubicBezTo>
                    <a:cubicBezTo>
                      <a:pt x="13" y="2"/>
                      <a:pt x="13" y="2"/>
                      <a:pt x="13" y="2"/>
                    </a:cubicBezTo>
                    <a:cubicBezTo>
                      <a:pt x="13" y="4"/>
                      <a:pt x="12" y="6"/>
                      <a:pt x="11" y="8"/>
                    </a:cubicBezTo>
                    <a:cubicBezTo>
                      <a:pt x="9" y="10"/>
                      <a:pt x="8" y="13"/>
                      <a:pt x="9" y="16"/>
                    </a:cubicBezTo>
                    <a:cubicBezTo>
                      <a:pt x="9" y="18"/>
                      <a:pt x="9" y="19"/>
                      <a:pt x="10" y="21"/>
                    </a:cubicBezTo>
                    <a:cubicBezTo>
                      <a:pt x="10" y="23"/>
                      <a:pt x="11" y="25"/>
                      <a:pt x="10" y="27"/>
                    </a:cubicBezTo>
                    <a:cubicBezTo>
                      <a:pt x="9" y="27"/>
                      <a:pt x="9" y="27"/>
                      <a:pt x="9" y="27"/>
                    </a:cubicBezTo>
                  </a:path>
                </a:pathLst>
              </a:custGeom>
              <a:solidFill>
                <a:srgbClr val="2118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36" name="Freeform 1350">
              <a:extLst>
                <a:ext uri="{FF2B5EF4-FFF2-40B4-BE49-F238E27FC236}">
                  <a16:creationId xmlns:a16="http://schemas.microsoft.com/office/drawing/2014/main" id="{9506384F-39B0-4DAB-9B7B-6CE1FBFEE251}"/>
                </a:ext>
              </a:extLst>
            </p:cNvPr>
            <p:cNvSpPr>
              <a:spLocks/>
            </p:cNvSpPr>
            <p:nvPr/>
          </p:nvSpPr>
          <p:spPr bwMode="auto">
            <a:xfrm>
              <a:off x="305" y="486"/>
              <a:ext cx="9" cy="24"/>
            </a:xfrm>
            <a:custGeom>
              <a:avLst/>
              <a:gdLst>
                <a:gd name="T0" fmla="*/ 1 w 4"/>
                <a:gd name="T1" fmla="*/ 0 h 10"/>
                <a:gd name="T2" fmla="*/ 0 w 4"/>
                <a:gd name="T3" fmla="*/ 0 h 10"/>
                <a:gd name="T4" fmla="*/ 0 w 4"/>
                <a:gd name="T5" fmla="*/ 0 h 10"/>
                <a:gd name="T6" fmla="*/ 0 w 4"/>
                <a:gd name="T7" fmla="*/ 4 h 10"/>
                <a:gd name="T8" fmla="*/ 4 w 4"/>
                <a:gd name="T9" fmla="*/ 10 h 10"/>
                <a:gd name="T10" fmla="*/ 3 w 4"/>
                <a:gd name="T11" fmla="*/ 6 h 10"/>
                <a:gd name="T12" fmla="*/ 2 w 4"/>
                <a:gd name="T13" fmla="*/ 0 h 10"/>
                <a:gd name="T14" fmla="*/ 1 w 4"/>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1" y="0"/>
                  </a:moveTo>
                  <a:cubicBezTo>
                    <a:pt x="0" y="0"/>
                    <a:pt x="0" y="0"/>
                    <a:pt x="0" y="0"/>
                  </a:cubicBezTo>
                  <a:cubicBezTo>
                    <a:pt x="0" y="0"/>
                    <a:pt x="0" y="0"/>
                    <a:pt x="0" y="0"/>
                  </a:cubicBezTo>
                  <a:cubicBezTo>
                    <a:pt x="0" y="1"/>
                    <a:pt x="0" y="3"/>
                    <a:pt x="0" y="4"/>
                  </a:cubicBezTo>
                  <a:cubicBezTo>
                    <a:pt x="1" y="6"/>
                    <a:pt x="2" y="8"/>
                    <a:pt x="4" y="10"/>
                  </a:cubicBezTo>
                  <a:cubicBezTo>
                    <a:pt x="4" y="9"/>
                    <a:pt x="3" y="7"/>
                    <a:pt x="3" y="6"/>
                  </a:cubicBezTo>
                  <a:cubicBezTo>
                    <a:pt x="3" y="4"/>
                    <a:pt x="2" y="2"/>
                    <a:pt x="2" y="0"/>
                  </a:cubicBezTo>
                  <a:cubicBezTo>
                    <a:pt x="1" y="0"/>
                    <a:pt x="1" y="0"/>
                    <a:pt x="1" y="0"/>
                  </a:cubicBezTo>
                </a:path>
              </a:pathLst>
            </a:custGeom>
            <a:solidFill>
              <a:srgbClr val="675A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7" name="Freeform 1351">
              <a:extLst>
                <a:ext uri="{FF2B5EF4-FFF2-40B4-BE49-F238E27FC236}">
                  <a16:creationId xmlns:a16="http://schemas.microsoft.com/office/drawing/2014/main" id="{2021C47B-1CE0-4E6D-8CDC-0C5948D3035E}"/>
                </a:ext>
              </a:extLst>
            </p:cNvPr>
            <p:cNvSpPr>
              <a:spLocks/>
            </p:cNvSpPr>
            <p:nvPr/>
          </p:nvSpPr>
          <p:spPr bwMode="auto">
            <a:xfrm>
              <a:off x="305" y="458"/>
              <a:ext cx="14" cy="24"/>
            </a:xfrm>
            <a:custGeom>
              <a:avLst/>
              <a:gdLst>
                <a:gd name="T0" fmla="*/ 5 w 6"/>
                <a:gd name="T1" fmla="*/ 0 h 10"/>
                <a:gd name="T2" fmla="*/ 3 w 6"/>
                <a:gd name="T3" fmla="*/ 2 h 10"/>
                <a:gd name="T4" fmla="*/ 1 w 6"/>
                <a:gd name="T5" fmla="*/ 10 h 10"/>
                <a:gd name="T6" fmla="*/ 2 w 6"/>
                <a:gd name="T7" fmla="*/ 7 h 10"/>
                <a:gd name="T8" fmla="*/ 6 w 6"/>
                <a:gd name="T9" fmla="*/ 0 h 10"/>
                <a:gd name="T10" fmla="*/ 5 w 6"/>
                <a:gd name="T11" fmla="*/ 0 h 10"/>
              </a:gdLst>
              <a:ahLst/>
              <a:cxnLst>
                <a:cxn ang="0">
                  <a:pos x="T0" y="T1"/>
                </a:cxn>
                <a:cxn ang="0">
                  <a:pos x="T2" y="T3"/>
                </a:cxn>
                <a:cxn ang="0">
                  <a:pos x="T4" y="T5"/>
                </a:cxn>
                <a:cxn ang="0">
                  <a:pos x="T6" y="T7"/>
                </a:cxn>
                <a:cxn ang="0">
                  <a:pos x="T8" y="T9"/>
                </a:cxn>
                <a:cxn ang="0">
                  <a:pos x="T10" y="T11"/>
                </a:cxn>
              </a:cxnLst>
              <a:rect l="0" t="0" r="r" b="b"/>
              <a:pathLst>
                <a:path w="6" h="10">
                  <a:moveTo>
                    <a:pt x="5" y="0"/>
                  </a:moveTo>
                  <a:cubicBezTo>
                    <a:pt x="4" y="0"/>
                    <a:pt x="4" y="1"/>
                    <a:pt x="3" y="2"/>
                  </a:cubicBezTo>
                  <a:cubicBezTo>
                    <a:pt x="1" y="4"/>
                    <a:pt x="0" y="7"/>
                    <a:pt x="1" y="10"/>
                  </a:cubicBezTo>
                  <a:cubicBezTo>
                    <a:pt x="1" y="9"/>
                    <a:pt x="2" y="8"/>
                    <a:pt x="2" y="7"/>
                  </a:cubicBezTo>
                  <a:cubicBezTo>
                    <a:pt x="3" y="5"/>
                    <a:pt x="5" y="3"/>
                    <a:pt x="6" y="0"/>
                  </a:cubicBezTo>
                  <a:cubicBezTo>
                    <a:pt x="5" y="0"/>
                    <a:pt x="5" y="0"/>
                    <a:pt x="5" y="0"/>
                  </a:cubicBezTo>
                </a:path>
              </a:pathLst>
            </a:custGeom>
            <a:solidFill>
              <a:srgbClr val="675A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8" name="Freeform 1352">
              <a:extLst>
                <a:ext uri="{FF2B5EF4-FFF2-40B4-BE49-F238E27FC236}">
                  <a16:creationId xmlns:a16="http://schemas.microsoft.com/office/drawing/2014/main" id="{A507901E-B01C-44F4-8504-23CBCECE0AAE}"/>
                </a:ext>
              </a:extLst>
            </p:cNvPr>
            <p:cNvSpPr>
              <a:spLocks/>
            </p:cNvSpPr>
            <p:nvPr/>
          </p:nvSpPr>
          <p:spPr bwMode="auto">
            <a:xfrm>
              <a:off x="378" y="422"/>
              <a:ext cx="27" cy="57"/>
            </a:xfrm>
            <a:custGeom>
              <a:avLst/>
              <a:gdLst>
                <a:gd name="T0" fmla="*/ 9 w 11"/>
                <a:gd name="T1" fmla="*/ 24 h 24"/>
                <a:gd name="T2" fmla="*/ 9 w 11"/>
                <a:gd name="T3" fmla="*/ 17 h 24"/>
                <a:gd name="T4" fmla="*/ 0 w 11"/>
                <a:gd name="T5" fmla="*/ 0 h 24"/>
                <a:gd name="T6" fmla="*/ 0 w 11"/>
                <a:gd name="T7" fmla="*/ 0 h 24"/>
                <a:gd name="T8" fmla="*/ 6 w 11"/>
                <a:gd name="T9" fmla="*/ 4 h 24"/>
                <a:gd name="T10" fmla="*/ 10 w 11"/>
                <a:gd name="T11" fmla="*/ 13 h 24"/>
                <a:gd name="T12" fmla="*/ 9 w 11"/>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1" h="24">
                  <a:moveTo>
                    <a:pt x="9" y="24"/>
                  </a:moveTo>
                  <a:cubicBezTo>
                    <a:pt x="10" y="23"/>
                    <a:pt x="9" y="18"/>
                    <a:pt x="9" y="17"/>
                  </a:cubicBezTo>
                  <a:cubicBezTo>
                    <a:pt x="9" y="12"/>
                    <a:pt x="6" y="4"/>
                    <a:pt x="0" y="0"/>
                  </a:cubicBezTo>
                  <a:cubicBezTo>
                    <a:pt x="1" y="0"/>
                    <a:pt x="0" y="0"/>
                    <a:pt x="0" y="0"/>
                  </a:cubicBezTo>
                  <a:cubicBezTo>
                    <a:pt x="1" y="0"/>
                    <a:pt x="4" y="2"/>
                    <a:pt x="6" y="4"/>
                  </a:cubicBezTo>
                  <a:cubicBezTo>
                    <a:pt x="9" y="7"/>
                    <a:pt x="9" y="10"/>
                    <a:pt x="10" y="13"/>
                  </a:cubicBezTo>
                  <a:cubicBezTo>
                    <a:pt x="11" y="16"/>
                    <a:pt x="11" y="20"/>
                    <a:pt x="9"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9" name="Freeform 1353">
              <a:extLst>
                <a:ext uri="{FF2B5EF4-FFF2-40B4-BE49-F238E27FC236}">
                  <a16:creationId xmlns:a16="http://schemas.microsoft.com/office/drawing/2014/main" id="{17EA6D32-E37A-46F7-920D-91653799794F}"/>
                </a:ext>
              </a:extLst>
            </p:cNvPr>
            <p:cNvSpPr>
              <a:spLocks/>
            </p:cNvSpPr>
            <p:nvPr/>
          </p:nvSpPr>
          <p:spPr bwMode="auto">
            <a:xfrm>
              <a:off x="271" y="768"/>
              <a:ext cx="289" cy="115"/>
            </a:xfrm>
            <a:custGeom>
              <a:avLst/>
              <a:gdLst>
                <a:gd name="T0" fmla="*/ 20 w 121"/>
                <a:gd name="T1" fmla="*/ 48 h 48"/>
                <a:gd name="T2" fmla="*/ 71 w 121"/>
                <a:gd name="T3" fmla="*/ 34 h 48"/>
                <a:gd name="T4" fmla="*/ 102 w 121"/>
                <a:gd name="T5" fmla="*/ 15 h 48"/>
                <a:gd name="T6" fmla="*/ 121 w 121"/>
                <a:gd name="T7" fmla="*/ 0 h 48"/>
                <a:gd name="T8" fmla="*/ 99 w 121"/>
                <a:gd name="T9" fmla="*/ 10 h 48"/>
                <a:gd name="T10" fmla="*/ 12 w 121"/>
                <a:gd name="T11" fmla="*/ 31 h 48"/>
                <a:gd name="T12" fmla="*/ 0 w 121"/>
                <a:gd name="T13" fmla="*/ 38 h 48"/>
                <a:gd name="T14" fmla="*/ 8 w 121"/>
                <a:gd name="T15" fmla="*/ 47 h 48"/>
                <a:gd name="T16" fmla="*/ 20 w 121"/>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48">
                  <a:moveTo>
                    <a:pt x="20" y="48"/>
                  </a:moveTo>
                  <a:cubicBezTo>
                    <a:pt x="45" y="46"/>
                    <a:pt x="50" y="47"/>
                    <a:pt x="71" y="34"/>
                  </a:cubicBezTo>
                  <a:cubicBezTo>
                    <a:pt x="82" y="28"/>
                    <a:pt x="92" y="23"/>
                    <a:pt x="102" y="15"/>
                  </a:cubicBezTo>
                  <a:cubicBezTo>
                    <a:pt x="109" y="10"/>
                    <a:pt x="115" y="5"/>
                    <a:pt x="121" y="0"/>
                  </a:cubicBezTo>
                  <a:cubicBezTo>
                    <a:pt x="113" y="3"/>
                    <a:pt x="106" y="7"/>
                    <a:pt x="99" y="10"/>
                  </a:cubicBezTo>
                  <a:cubicBezTo>
                    <a:pt x="66" y="27"/>
                    <a:pt x="46" y="17"/>
                    <a:pt x="12" y="31"/>
                  </a:cubicBezTo>
                  <a:cubicBezTo>
                    <a:pt x="8" y="33"/>
                    <a:pt x="3" y="35"/>
                    <a:pt x="0" y="38"/>
                  </a:cubicBezTo>
                  <a:cubicBezTo>
                    <a:pt x="1" y="42"/>
                    <a:pt x="4" y="45"/>
                    <a:pt x="8" y="47"/>
                  </a:cubicBezTo>
                  <a:cubicBezTo>
                    <a:pt x="12" y="48"/>
                    <a:pt x="16" y="48"/>
                    <a:pt x="20" y="48"/>
                  </a:cubicBezTo>
                  <a:close/>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0" name="Freeform 1354">
              <a:extLst>
                <a:ext uri="{FF2B5EF4-FFF2-40B4-BE49-F238E27FC236}">
                  <a16:creationId xmlns:a16="http://schemas.microsoft.com/office/drawing/2014/main" id="{F9956D5F-C48D-470B-ABB0-85D295B71500}"/>
                </a:ext>
              </a:extLst>
            </p:cNvPr>
            <p:cNvSpPr>
              <a:spLocks/>
            </p:cNvSpPr>
            <p:nvPr/>
          </p:nvSpPr>
          <p:spPr bwMode="auto">
            <a:xfrm>
              <a:off x="276" y="845"/>
              <a:ext cx="162" cy="38"/>
            </a:xfrm>
            <a:custGeom>
              <a:avLst/>
              <a:gdLst>
                <a:gd name="T0" fmla="*/ 35 w 68"/>
                <a:gd name="T1" fmla="*/ 9 h 16"/>
                <a:gd name="T2" fmla="*/ 0 w 68"/>
                <a:gd name="T3" fmla="*/ 10 h 16"/>
                <a:gd name="T4" fmla="*/ 6 w 68"/>
                <a:gd name="T5" fmla="*/ 15 h 16"/>
                <a:gd name="T6" fmla="*/ 18 w 68"/>
                <a:gd name="T7" fmla="*/ 16 h 16"/>
                <a:gd name="T8" fmla="*/ 66 w 68"/>
                <a:gd name="T9" fmla="*/ 4 h 16"/>
                <a:gd name="T10" fmla="*/ 62 w 68"/>
                <a:gd name="T11" fmla="*/ 2 h 16"/>
                <a:gd name="T12" fmla="*/ 35 w 68"/>
                <a:gd name="T13" fmla="*/ 9 h 16"/>
              </a:gdLst>
              <a:ahLst/>
              <a:cxnLst>
                <a:cxn ang="0">
                  <a:pos x="T0" y="T1"/>
                </a:cxn>
                <a:cxn ang="0">
                  <a:pos x="T2" y="T3"/>
                </a:cxn>
                <a:cxn ang="0">
                  <a:pos x="T4" y="T5"/>
                </a:cxn>
                <a:cxn ang="0">
                  <a:pos x="T6" y="T7"/>
                </a:cxn>
                <a:cxn ang="0">
                  <a:pos x="T8" y="T9"/>
                </a:cxn>
                <a:cxn ang="0">
                  <a:pos x="T10" y="T11"/>
                </a:cxn>
                <a:cxn ang="0">
                  <a:pos x="T12" y="T13"/>
                </a:cxn>
              </a:cxnLst>
              <a:rect l="0" t="0" r="r" b="b"/>
              <a:pathLst>
                <a:path w="68" h="16">
                  <a:moveTo>
                    <a:pt x="35" y="9"/>
                  </a:moveTo>
                  <a:cubicBezTo>
                    <a:pt x="23" y="13"/>
                    <a:pt x="12" y="13"/>
                    <a:pt x="0" y="10"/>
                  </a:cubicBezTo>
                  <a:cubicBezTo>
                    <a:pt x="1" y="12"/>
                    <a:pt x="3" y="14"/>
                    <a:pt x="6" y="15"/>
                  </a:cubicBezTo>
                  <a:cubicBezTo>
                    <a:pt x="10" y="16"/>
                    <a:pt x="14" y="16"/>
                    <a:pt x="18" y="16"/>
                  </a:cubicBezTo>
                  <a:cubicBezTo>
                    <a:pt x="42" y="14"/>
                    <a:pt x="46" y="16"/>
                    <a:pt x="66" y="4"/>
                  </a:cubicBezTo>
                  <a:cubicBezTo>
                    <a:pt x="60" y="6"/>
                    <a:pt x="68" y="0"/>
                    <a:pt x="62" y="2"/>
                  </a:cubicBezTo>
                  <a:cubicBezTo>
                    <a:pt x="53" y="5"/>
                    <a:pt x="45" y="7"/>
                    <a:pt x="35" y="9"/>
                  </a:cubicBezTo>
                  <a:close/>
                </a:path>
              </a:pathLst>
            </a:custGeom>
            <a:solidFill>
              <a:srgbClr val="6C8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1" name="Freeform 1355">
              <a:extLst>
                <a:ext uri="{FF2B5EF4-FFF2-40B4-BE49-F238E27FC236}">
                  <a16:creationId xmlns:a16="http://schemas.microsoft.com/office/drawing/2014/main" id="{F3CB0D9E-E782-4991-9175-5B280E23C566}"/>
                </a:ext>
              </a:extLst>
            </p:cNvPr>
            <p:cNvSpPr>
              <a:spLocks/>
            </p:cNvSpPr>
            <p:nvPr/>
          </p:nvSpPr>
          <p:spPr bwMode="auto">
            <a:xfrm>
              <a:off x="271" y="756"/>
              <a:ext cx="284" cy="110"/>
            </a:xfrm>
            <a:custGeom>
              <a:avLst/>
              <a:gdLst>
                <a:gd name="T0" fmla="*/ 0 w 119"/>
                <a:gd name="T1" fmla="*/ 43 h 46"/>
                <a:gd name="T2" fmla="*/ 1 w 119"/>
                <a:gd name="T3" fmla="*/ 45 h 46"/>
                <a:gd name="T4" fmla="*/ 10 w 119"/>
                <a:gd name="T5" fmla="*/ 46 h 46"/>
                <a:gd name="T6" fmla="*/ 86 w 119"/>
                <a:gd name="T7" fmla="*/ 26 h 46"/>
                <a:gd name="T8" fmla="*/ 119 w 119"/>
                <a:gd name="T9" fmla="*/ 6 h 46"/>
                <a:gd name="T10" fmla="*/ 98 w 119"/>
                <a:gd name="T11" fmla="*/ 12 h 46"/>
                <a:gd name="T12" fmla="*/ 12 w 119"/>
                <a:gd name="T13" fmla="*/ 36 h 46"/>
                <a:gd name="T14" fmla="*/ 0 w 119"/>
                <a:gd name="T15" fmla="*/ 43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46">
                  <a:moveTo>
                    <a:pt x="0" y="43"/>
                  </a:moveTo>
                  <a:cubicBezTo>
                    <a:pt x="0" y="44"/>
                    <a:pt x="0" y="44"/>
                    <a:pt x="1" y="45"/>
                  </a:cubicBezTo>
                  <a:cubicBezTo>
                    <a:pt x="4" y="46"/>
                    <a:pt x="7" y="46"/>
                    <a:pt x="10" y="46"/>
                  </a:cubicBezTo>
                  <a:cubicBezTo>
                    <a:pt x="42" y="44"/>
                    <a:pt x="58" y="42"/>
                    <a:pt x="86" y="26"/>
                  </a:cubicBezTo>
                  <a:cubicBezTo>
                    <a:pt x="93" y="22"/>
                    <a:pt x="113" y="10"/>
                    <a:pt x="119" y="6"/>
                  </a:cubicBezTo>
                  <a:cubicBezTo>
                    <a:pt x="119" y="6"/>
                    <a:pt x="98" y="12"/>
                    <a:pt x="98" y="12"/>
                  </a:cubicBezTo>
                  <a:cubicBezTo>
                    <a:pt x="65" y="28"/>
                    <a:pt x="63" y="0"/>
                    <a:pt x="12" y="36"/>
                  </a:cubicBezTo>
                  <a:cubicBezTo>
                    <a:pt x="8" y="39"/>
                    <a:pt x="3" y="40"/>
                    <a:pt x="0" y="43"/>
                  </a:cubicBezTo>
                  <a:close/>
                </a:path>
              </a:pathLst>
            </a:custGeom>
            <a:solidFill>
              <a:srgbClr val="879E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2" name="Freeform 1356">
              <a:extLst>
                <a:ext uri="{FF2B5EF4-FFF2-40B4-BE49-F238E27FC236}">
                  <a16:creationId xmlns:a16="http://schemas.microsoft.com/office/drawing/2014/main" id="{5A5A0FBB-A0CE-4682-B7C2-4A3C188D95F0}"/>
                </a:ext>
              </a:extLst>
            </p:cNvPr>
            <p:cNvSpPr>
              <a:spLocks/>
            </p:cNvSpPr>
            <p:nvPr/>
          </p:nvSpPr>
          <p:spPr bwMode="auto">
            <a:xfrm>
              <a:off x="493" y="771"/>
              <a:ext cx="62" cy="40"/>
            </a:xfrm>
            <a:custGeom>
              <a:avLst/>
              <a:gdLst>
                <a:gd name="T0" fmla="*/ 26 w 26"/>
                <a:gd name="T1" fmla="*/ 0 h 17"/>
                <a:gd name="T2" fmla="*/ 25 w 26"/>
                <a:gd name="T3" fmla="*/ 0 h 17"/>
                <a:gd name="T4" fmla="*/ 5 w 26"/>
                <a:gd name="T5" fmla="*/ 14 h 17"/>
                <a:gd name="T6" fmla="*/ 0 w 26"/>
                <a:gd name="T7" fmla="*/ 17 h 17"/>
                <a:gd name="T8" fmla="*/ 26 w 26"/>
                <a:gd name="T9" fmla="*/ 0 h 17"/>
              </a:gdLst>
              <a:ahLst/>
              <a:cxnLst>
                <a:cxn ang="0">
                  <a:pos x="T0" y="T1"/>
                </a:cxn>
                <a:cxn ang="0">
                  <a:pos x="T2" y="T3"/>
                </a:cxn>
                <a:cxn ang="0">
                  <a:pos x="T4" y="T5"/>
                </a:cxn>
                <a:cxn ang="0">
                  <a:pos x="T6" y="T7"/>
                </a:cxn>
                <a:cxn ang="0">
                  <a:pos x="T8" y="T9"/>
                </a:cxn>
              </a:cxnLst>
              <a:rect l="0" t="0" r="r" b="b"/>
              <a:pathLst>
                <a:path w="26" h="17">
                  <a:moveTo>
                    <a:pt x="26" y="0"/>
                  </a:moveTo>
                  <a:cubicBezTo>
                    <a:pt x="25" y="0"/>
                    <a:pt x="25" y="0"/>
                    <a:pt x="25" y="0"/>
                  </a:cubicBezTo>
                  <a:cubicBezTo>
                    <a:pt x="19" y="5"/>
                    <a:pt x="12" y="9"/>
                    <a:pt x="5" y="14"/>
                  </a:cubicBezTo>
                  <a:cubicBezTo>
                    <a:pt x="3" y="15"/>
                    <a:pt x="2" y="16"/>
                    <a:pt x="0" y="17"/>
                  </a:cubicBezTo>
                  <a:cubicBezTo>
                    <a:pt x="9" y="11"/>
                    <a:pt x="18" y="6"/>
                    <a:pt x="26" y="0"/>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3" name="Freeform 1357">
              <a:extLst>
                <a:ext uri="{FF2B5EF4-FFF2-40B4-BE49-F238E27FC236}">
                  <a16:creationId xmlns:a16="http://schemas.microsoft.com/office/drawing/2014/main" id="{1810120D-7ECD-40F9-B673-DA3E3015897E}"/>
                </a:ext>
              </a:extLst>
            </p:cNvPr>
            <p:cNvSpPr>
              <a:spLocks/>
            </p:cNvSpPr>
            <p:nvPr/>
          </p:nvSpPr>
          <p:spPr bwMode="auto">
            <a:xfrm>
              <a:off x="271" y="830"/>
              <a:ext cx="181" cy="39"/>
            </a:xfrm>
            <a:custGeom>
              <a:avLst/>
              <a:gdLst>
                <a:gd name="T0" fmla="*/ 1 w 76"/>
                <a:gd name="T1" fmla="*/ 15 h 16"/>
                <a:gd name="T2" fmla="*/ 1 w 76"/>
                <a:gd name="T3" fmla="*/ 15 h 16"/>
                <a:gd name="T4" fmla="*/ 76 w 76"/>
                <a:gd name="T5" fmla="*/ 0 h 16"/>
                <a:gd name="T6" fmla="*/ 69 w 76"/>
                <a:gd name="T7" fmla="*/ 3 h 16"/>
                <a:gd name="T8" fmla="*/ 1 w 76"/>
                <a:gd name="T9" fmla="*/ 15 h 16"/>
              </a:gdLst>
              <a:ahLst/>
              <a:cxnLst>
                <a:cxn ang="0">
                  <a:pos x="T0" y="T1"/>
                </a:cxn>
                <a:cxn ang="0">
                  <a:pos x="T2" y="T3"/>
                </a:cxn>
                <a:cxn ang="0">
                  <a:pos x="T4" y="T5"/>
                </a:cxn>
                <a:cxn ang="0">
                  <a:pos x="T6" y="T7"/>
                </a:cxn>
                <a:cxn ang="0">
                  <a:pos x="T8" y="T9"/>
                </a:cxn>
              </a:cxnLst>
              <a:rect l="0" t="0" r="r" b="b"/>
              <a:pathLst>
                <a:path w="76" h="16">
                  <a:moveTo>
                    <a:pt x="1" y="15"/>
                  </a:moveTo>
                  <a:cubicBezTo>
                    <a:pt x="1" y="16"/>
                    <a:pt x="0" y="14"/>
                    <a:pt x="1" y="15"/>
                  </a:cubicBezTo>
                  <a:cubicBezTo>
                    <a:pt x="35" y="14"/>
                    <a:pt x="47" y="14"/>
                    <a:pt x="76" y="0"/>
                  </a:cubicBezTo>
                  <a:cubicBezTo>
                    <a:pt x="74" y="1"/>
                    <a:pt x="71" y="2"/>
                    <a:pt x="69" y="3"/>
                  </a:cubicBezTo>
                  <a:cubicBezTo>
                    <a:pt x="41" y="14"/>
                    <a:pt x="30" y="10"/>
                    <a:pt x="1" y="15"/>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4" name="Freeform 1358">
              <a:extLst>
                <a:ext uri="{FF2B5EF4-FFF2-40B4-BE49-F238E27FC236}">
                  <a16:creationId xmlns:a16="http://schemas.microsoft.com/office/drawing/2014/main" id="{43C6D101-E6BE-4271-B7F8-DFDE0B2A854D}"/>
                </a:ext>
              </a:extLst>
            </p:cNvPr>
            <p:cNvSpPr>
              <a:spLocks/>
            </p:cNvSpPr>
            <p:nvPr/>
          </p:nvSpPr>
          <p:spPr bwMode="auto">
            <a:xfrm>
              <a:off x="452" y="811"/>
              <a:ext cx="41" cy="19"/>
            </a:xfrm>
            <a:custGeom>
              <a:avLst/>
              <a:gdLst>
                <a:gd name="T0" fmla="*/ 6 w 17"/>
                <a:gd name="T1" fmla="*/ 6 h 8"/>
                <a:gd name="T2" fmla="*/ 17 w 17"/>
                <a:gd name="T3" fmla="*/ 0 h 8"/>
                <a:gd name="T4" fmla="*/ 0 w 17"/>
                <a:gd name="T5" fmla="*/ 8 h 8"/>
                <a:gd name="T6" fmla="*/ 6 w 17"/>
                <a:gd name="T7" fmla="*/ 6 h 8"/>
              </a:gdLst>
              <a:ahLst/>
              <a:cxnLst>
                <a:cxn ang="0">
                  <a:pos x="T0" y="T1"/>
                </a:cxn>
                <a:cxn ang="0">
                  <a:pos x="T2" y="T3"/>
                </a:cxn>
                <a:cxn ang="0">
                  <a:pos x="T4" y="T5"/>
                </a:cxn>
                <a:cxn ang="0">
                  <a:pos x="T6" y="T7"/>
                </a:cxn>
              </a:cxnLst>
              <a:rect l="0" t="0" r="r" b="b"/>
              <a:pathLst>
                <a:path w="17" h="8">
                  <a:moveTo>
                    <a:pt x="6" y="6"/>
                  </a:moveTo>
                  <a:cubicBezTo>
                    <a:pt x="10" y="4"/>
                    <a:pt x="14" y="2"/>
                    <a:pt x="17" y="0"/>
                  </a:cubicBezTo>
                  <a:cubicBezTo>
                    <a:pt x="12" y="3"/>
                    <a:pt x="6" y="5"/>
                    <a:pt x="0" y="8"/>
                  </a:cubicBezTo>
                  <a:cubicBezTo>
                    <a:pt x="2" y="7"/>
                    <a:pt x="4" y="6"/>
                    <a:pt x="6" y="6"/>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5" name="Freeform 1359">
              <a:extLst>
                <a:ext uri="{FF2B5EF4-FFF2-40B4-BE49-F238E27FC236}">
                  <a16:creationId xmlns:a16="http://schemas.microsoft.com/office/drawing/2014/main" id="{BC0ECCF3-B2AE-497C-A74D-077843B82999}"/>
                </a:ext>
              </a:extLst>
            </p:cNvPr>
            <p:cNvSpPr>
              <a:spLocks/>
            </p:cNvSpPr>
            <p:nvPr/>
          </p:nvSpPr>
          <p:spPr bwMode="auto">
            <a:xfrm>
              <a:off x="281" y="787"/>
              <a:ext cx="238" cy="75"/>
            </a:xfrm>
            <a:custGeom>
              <a:avLst/>
              <a:gdLst>
                <a:gd name="T0" fmla="*/ 71 w 100"/>
                <a:gd name="T1" fmla="*/ 16 h 31"/>
                <a:gd name="T2" fmla="*/ 100 w 100"/>
                <a:gd name="T3" fmla="*/ 0 h 31"/>
                <a:gd name="T4" fmla="*/ 72 w 100"/>
                <a:gd name="T5" fmla="*/ 6 h 31"/>
                <a:gd name="T6" fmla="*/ 60 w 100"/>
                <a:gd name="T7" fmla="*/ 6 h 31"/>
                <a:gd name="T8" fmla="*/ 41 w 100"/>
                <a:gd name="T9" fmla="*/ 9 h 31"/>
                <a:gd name="T10" fmla="*/ 0 w 100"/>
                <a:gd name="T11" fmla="*/ 31 h 31"/>
                <a:gd name="T12" fmla="*/ 36 w 100"/>
                <a:gd name="T13" fmla="*/ 25 h 31"/>
                <a:gd name="T14" fmla="*/ 45 w 100"/>
                <a:gd name="T15" fmla="*/ 23 h 31"/>
                <a:gd name="T16" fmla="*/ 71 w 100"/>
                <a:gd name="T17"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31">
                  <a:moveTo>
                    <a:pt x="71" y="16"/>
                  </a:moveTo>
                  <a:cubicBezTo>
                    <a:pt x="73" y="14"/>
                    <a:pt x="97" y="2"/>
                    <a:pt x="100" y="0"/>
                  </a:cubicBezTo>
                  <a:cubicBezTo>
                    <a:pt x="95" y="1"/>
                    <a:pt x="76" y="5"/>
                    <a:pt x="72" y="6"/>
                  </a:cubicBezTo>
                  <a:cubicBezTo>
                    <a:pt x="70" y="7"/>
                    <a:pt x="66" y="6"/>
                    <a:pt x="60" y="6"/>
                  </a:cubicBezTo>
                  <a:cubicBezTo>
                    <a:pt x="50" y="6"/>
                    <a:pt x="51" y="6"/>
                    <a:pt x="41" y="9"/>
                  </a:cubicBezTo>
                  <a:cubicBezTo>
                    <a:pt x="31" y="11"/>
                    <a:pt x="24" y="13"/>
                    <a:pt x="0" y="31"/>
                  </a:cubicBezTo>
                  <a:cubicBezTo>
                    <a:pt x="8" y="29"/>
                    <a:pt x="28" y="26"/>
                    <a:pt x="36" y="25"/>
                  </a:cubicBezTo>
                  <a:cubicBezTo>
                    <a:pt x="39" y="24"/>
                    <a:pt x="42" y="24"/>
                    <a:pt x="45" y="23"/>
                  </a:cubicBezTo>
                  <a:cubicBezTo>
                    <a:pt x="54" y="21"/>
                    <a:pt x="66" y="18"/>
                    <a:pt x="71" y="16"/>
                  </a:cubicBezTo>
                  <a:close/>
                </a:path>
              </a:pathLst>
            </a:custGeom>
            <a:solidFill>
              <a:srgbClr val="8FA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6" name="Freeform 1360">
              <a:extLst>
                <a:ext uri="{FF2B5EF4-FFF2-40B4-BE49-F238E27FC236}">
                  <a16:creationId xmlns:a16="http://schemas.microsoft.com/office/drawing/2014/main" id="{F687D8D2-5B25-491B-BAD2-B9D2EA9F59BC}"/>
                </a:ext>
              </a:extLst>
            </p:cNvPr>
            <p:cNvSpPr>
              <a:spLocks/>
            </p:cNvSpPr>
            <p:nvPr/>
          </p:nvSpPr>
          <p:spPr bwMode="auto">
            <a:xfrm>
              <a:off x="312" y="799"/>
              <a:ext cx="176" cy="48"/>
            </a:xfrm>
            <a:custGeom>
              <a:avLst/>
              <a:gdLst>
                <a:gd name="T0" fmla="*/ 0 w 74"/>
                <a:gd name="T1" fmla="*/ 20 h 20"/>
                <a:gd name="T2" fmla="*/ 74 w 74"/>
                <a:gd name="T3" fmla="*/ 0 h 20"/>
                <a:gd name="T4" fmla="*/ 49 w 74"/>
                <a:gd name="T5" fmla="*/ 7 h 20"/>
                <a:gd name="T6" fmla="*/ 26 w 74"/>
                <a:gd name="T7" fmla="*/ 10 h 20"/>
                <a:gd name="T8" fmla="*/ 0 w 74"/>
                <a:gd name="T9" fmla="*/ 20 h 20"/>
              </a:gdLst>
              <a:ahLst/>
              <a:cxnLst>
                <a:cxn ang="0">
                  <a:pos x="T0" y="T1"/>
                </a:cxn>
                <a:cxn ang="0">
                  <a:pos x="T2" y="T3"/>
                </a:cxn>
                <a:cxn ang="0">
                  <a:pos x="T4" y="T5"/>
                </a:cxn>
                <a:cxn ang="0">
                  <a:pos x="T6" y="T7"/>
                </a:cxn>
                <a:cxn ang="0">
                  <a:pos x="T8" y="T9"/>
                </a:cxn>
              </a:cxnLst>
              <a:rect l="0" t="0" r="r" b="b"/>
              <a:pathLst>
                <a:path w="74" h="20">
                  <a:moveTo>
                    <a:pt x="0" y="20"/>
                  </a:moveTo>
                  <a:cubicBezTo>
                    <a:pt x="14" y="16"/>
                    <a:pt x="51" y="15"/>
                    <a:pt x="74" y="0"/>
                  </a:cubicBezTo>
                  <a:cubicBezTo>
                    <a:pt x="73" y="1"/>
                    <a:pt x="50" y="7"/>
                    <a:pt x="49" y="7"/>
                  </a:cubicBezTo>
                  <a:cubicBezTo>
                    <a:pt x="40" y="9"/>
                    <a:pt x="33" y="9"/>
                    <a:pt x="26" y="10"/>
                  </a:cubicBezTo>
                  <a:cubicBezTo>
                    <a:pt x="14" y="11"/>
                    <a:pt x="10" y="13"/>
                    <a:pt x="0" y="20"/>
                  </a:cubicBezTo>
                  <a:close/>
                </a:path>
              </a:pathLst>
            </a:custGeom>
            <a:solidFill>
              <a:srgbClr val="9CB5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7" name="Freeform 1361">
              <a:extLst>
                <a:ext uri="{FF2B5EF4-FFF2-40B4-BE49-F238E27FC236}">
                  <a16:creationId xmlns:a16="http://schemas.microsoft.com/office/drawing/2014/main" id="{B1430091-7301-4CD1-B09F-46C3DC78515F}"/>
                </a:ext>
              </a:extLst>
            </p:cNvPr>
            <p:cNvSpPr>
              <a:spLocks/>
            </p:cNvSpPr>
            <p:nvPr/>
          </p:nvSpPr>
          <p:spPr bwMode="auto">
            <a:xfrm>
              <a:off x="295" y="859"/>
              <a:ext cx="107" cy="24"/>
            </a:xfrm>
            <a:custGeom>
              <a:avLst/>
              <a:gdLst>
                <a:gd name="T0" fmla="*/ 0 w 45"/>
                <a:gd name="T1" fmla="*/ 8 h 10"/>
                <a:gd name="T2" fmla="*/ 45 w 45"/>
                <a:gd name="T3" fmla="*/ 0 h 10"/>
                <a:gd name="T4" fmla="*/ 21 w 45"/>
                <a:gd name="T5" fmla="*/ 6 h 10"/>
                <a:gd name="T6" fmla="*/ 0 w 45"/>
                <a:gd name="T7" fmla="*/ 8 h 10"/>
              </a:gdLst>
              <a:ahLst/>
              <a:cxnLst>
                <a:cxn ang="0">
                  <a:pos x="T0" y="T1"/>
                </a:cxn>
                <a:cxn ang="0">
                  <a:pos x="T2" y="T3"/>
                </a:cxn>
                <a:cxn ang="0">
                  <a:pos x="T4" y="T5"/>
                </a:cxn>
                <a:cxn ang="0">
                  <a:pos x="T6" y="T7"/>
                </a:cxn>
              </a:cxnLst>
              <a:rect l="0" t="0" r="r" b="b"/>
              <a:pathLst>
                <a:path w="45" h="10">
                  <a:moveTo>
                    <a:pt x="0" y="8"/>
                  </a:moveTo>
                  <a:cubicBezTo>
                    <a:pt x="18" y="10"/>
                    <a:pt x="31" y="7"/>
                    <a:pt x="45" y="0"/>
                  </a:cubicBezTo>
                  <a:cubicBezTo>
                    <a:pt x="37" y="3"/>
                    <a:pt x="29" y="5"/>
                    <a:pt x="21" y="6"/>
                  </a:cubicBezTo>
                  <a:cubicBezTo>
                    <a:pt x="13" y="7"/>
                    <a:pt x="9" y="5"/>
                    <a:pt x="0" y="8"/>
                  </a:cubicBezTo>
                  <a:close/>
                </a:path>
              </a:pathLst>
            </a:custGeom>
            <a:solidFill>
              <a:srgbClr val="647F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8" name="Freeform 1362">
              <a:extLst>
                <a:ext uri="{FF2B5EF4-FFF2-40B4-BE49-F238E27FC236}">
                  <a16:creationId xmlns:a16="http://schemas.microsoft.com/office/drawing/2014/main" id="{6AFD328F-798D-4355-930B-5D17B90247D0}"/>
                </a:ext>
              </a:extLst>
            </p:cNvPr>
            <p:cNvSpPr>
              <a:spLocks/>
            </p:cNvSpPr>
            <p:nvPr/>
          </p:nvSpPr>
          <p:spPr bwMode="auto">
            <a:xfrm>
              <a:off x="247" y="300"/>
              <a:ext cx="455" cy="511"/>
            </a:xfrm>
            <a:custGeom>
              <a:avLst/>
              <a:gdLst>
                <a:gd name="T0" fmla="*/ 14 w 191"/>
                <a:gd name="T1" fmla="*/ 52 h 214"/>
                <a:gd name="T2" fmla="*/ 11 w 191"/>
                <a:gd name="T3" fmla="*/ 0 h 214"/>
                <a:gd name="T4" fmla="*/ 79 w 191"/>
                <a:gd name="T5" fmla="*/ 176 h 214"/>
                <a:gd name="T6" fmla="*/ 108 w 191"/>
                <a:gd name="T7" fmla="*/ 193 h 214"/>
                <a:gd name="T8" fmla="*/ 134 w 191"/>
                <a:gd name="T9" fmla="*/ 202 h 214"/>
                <a:gd name="T10" fmla="*/ 179 w 191"/>
                <a:gd name="T11" fmla="*/ 213 h 214"/>
                <a:gd name="T12" fmla="*/ 187 w 191"/>
                <a:gd name="T13" fmla="*/ 213 h 214"/>
                <a:gd name="T14" fmla="*/ 190 w 191"/>
                <a:gd name="T15" fmla="*/ 206 h 214"/>
                <a:gd name="T16" fmla="*/ 135 w 191"/>
                <a:gd name="T17" fmla="*/ 194 h 214"/>
                <a:gd name="T18" fmla="*/ 104 w 191"/>
                <a:gd name="T19" fmla="*/ 182 h 214"/>
                <a:gd name="T20" fmla="*/ 82 w 191"/>
                <a:gd name="T21" fmla="*/ 169 h 214"/>
                <a:gd name="T22" fmla="*/ 64 w 191"/>
                <a:gd name="T23" fmla="*/ 154 h 214"/>
                <a:gd name="T24" fmla="*/ 42 w 191"/>
                <a:gd name="T25" fmla="*/ 126 h 214"/>
                <a:gd name="T26" fmla="*/ 25 w 191"/>
                <a:gd name="T27" fmla="*/ 96 h 214"/>
                <a:gd name="T28" fmla="*/ 14 w 191"/>
                <a:gd name="T29" fmla="*/ 52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1" h="214">
                  <a:moveTo>
                    <a:pt x="14" y="52"/>
                  </a:moveTo>
                  <a:cubicBezTo>
                    <a:pt x="12" y="34"/>
                    <a:pt x="9" y="18"/>
                    <a:pt x="11" y="0"/>
                  </a:cubicBezTo>
                  <a:cubicBezTo>
                    <a:pt x="0" y="65"/>
                    <a:pt x="27" y="136"/>
                    <a:pt x="79" y="176"/>
                  </a:cubicBezTo>
                  <a:cubicBezTo>
                    <a:pt x="88" y="183"/>
                    <a:pt x="98" y="189"/>
                    <a:pt x="108" y="193"/>
                  </a:cubicBezTo>
                  <a:cubicBezTo>
                    <a:pt x="116" y="197"/>
                    <a:pt x="125" y="199"/>
                    <a:pt x="134" y="202"/>
                  </a:cubicBezTo>
                  <a:cubicBezTo>
                    <a:pt x="168" y="210"/>
                    <a:pt x="145" y="207"/>
                    <a:pt x="179" y="213"/>
                  </a:cubicBezTo>
                  <a:cubicBezTo>
                    <a:pt x="182" y="213"/>
                    <a:pt x="185" y="214"/>
                    <a:pt x="187" y="213"/>
                  </a:cubicBezTo>
                  <a:cubicBezTo>
                    <a:pt x="190" y="212"/>
                    <a:pt x="191" y="209"/>
                    <a:pt x="190" y="206"/>
                  </a:cubicBezTo>
                  <a:cubicBezTo>
                    <a:pt x="143" y="196"/>
                    <a:pt x="177" y="205"/>
                    <a:pt x="135" y="194"/>
                  </a:cubicBezTo>
                  <a:cubicBezTo>
                    <a:pt x="125" y="192"/>
                    <a:pt x="114" y="187"/>
                    <a:pt x="104" y="182"/>
                  </a:cubicBezTo>
                  <a:cubicBezTo>
                    <a:pt x="96" y="179"/>
                    <a:pt x="89" y="174"/>
                    <a:pt x="82" y="169"/>
                  </a:cubicBezTo>
                  <a:cubicBezTo>
                    <a:pt x="76" y="164"/>
                    <a:pt x="69" y="160"/>
                    <a:pt x="64" y="154"/>
                  </a:cubicBezTo>
                  <a:cubicBezTo>
                    <a:pt x="56" y="145"/>
                    <a:pt x="49" y="135"/>
                    <a:pt x="42" y="126"/>
                  </a:cubicBezTo>
                  <a:cubicBezTo>
                    <a:pt x="35" y="117"/>
                    <a:pt x="30" y="106"/>
                    <a:pt x="25" y="96"/>
                  </a:cubicBezTo>
                  <a:cubicBezTo>
                    <a:pt x="19" y="82"/>
                    <a:pt x="16" y="67"/>
                    <a:pt x="14" y="52"/>
                  </a:cubicBezTo>
                  <a:close/>
                </a:path>
              </a:pathLst>
            </a:custGeom>
            <a:solidFill>
              <a:srgbClr val="B8A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9" name="Freeform 1363">
              <a:extLst>
                <a:ext uri="{FF2B5EF4-FFF2-40B4-BE49-F238E27FC236}">
                  <a16:creationId xmlns:a16="http://schemas.microsoft.com/office/drawing/2014/main" id="{9D9733AA-A496-4607-87CC-9785F5ACE372}"/>
                </a:ext>
              </a:extLst>
            </p:cNvPr>
            <p:cNvSpPr>
              <a:spLocks/>
            </p:cNvSpPr>
            <p:nvPr/>
          </p:nvSpPr>
          <p:spPr bwMode="auto">
            <a:xfrm>
              <a:off x="243" y="300"/>
              <a:ext cx="459" cy="511"/>
            </a:xfrm>
            <a:custGeom>
              <a:avLst/>
              <a:gdLst>
                <a:gd name="T0" fmla="*/ 16 w 193"/>
                <a:gd name="T1" fmla="*/ 52 h 214"/>
                <a:gd name="T2" fmla="*/ 13 w 193"/>
                <a:gd name="T3" fmla="*/ 0 h 214"/>
                <a:gd name="T4" fmla="*/ 81 w 193"/>
                <a:gd name="T5" fmla="*/ 176 h 214"/>
                <a:gd name="T6" fmla="*/ 110 w 193"/>
                <a:gd name="T7" fmla="*/ 193 h 214"/>
                <a:gd name="T8" fmla="*/ 136 w 193"/>
                <a:gd name="T9" fmla="*/ 202 h 214"/>
                <a:gd name="T10" fmla="*/ 181 w 193"/>
                <a:gd name="T11" fmla="*/ 213 h 214"/>
                <a:gd name="T12" fmla="*/ 189 w 193"/>
                <a:gd name="T13" fmla="*/ 213 h 214"/>
                <a:gd name="T14" fmla="*/ 192 w 193"/>
                <a:gd name="T15" fmla="*/ 206 h 214"/>
                <a:gd name="T16" fmla="*/ 137 w 193"/>
                <a:gd name="T17" fmla="*/ 194 h 214"/>
                <a:gd name="T18" fmla="*/ 106 w 193"/>
                <a:gd name="T19" fmla="*/ 182 h 214"/>
                <a:gd name="T20" fmla="*/ 84 w 193"/>
                <a:gd name="T21" fmla="*/ 169 h 214"/>
                <a:gd name="T22" fmla="*/ 66 w 193"/>
                <a:gd name="T23" fmla="*/ 154 h 214"/>
                <a:gd name="T24" fmla="*/ 44 w 193"/>
                <a:gd name="T25" fmla="*/ 126 h 214"/>
                <a:gd name="T26" fmla="*/ 27 w 193"/>
                <a:gd name="T27" fmla="*/ 96 h 214"/>
                <a:gd name="T28" fmla="*/ 16 w 193"/>
                <a:gd name="T29" fmla="*/ 52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3" h="214">
                  <a:moveTo>
                    <a:pt x="16" y="52"/>
                  </a:moveTo>
                  <a:cubicBezTo>
                    <a:pt x="14" y="34"/>
                    <a:pt x="11" y="18"/>
                    <a:pt x="13" y="0"/>
                  </a:cubicBezTo>
                  <a:cubicBezTo>
                    <a:pt x="0" y="68"/>
                    <a:pt x="28" y="136"/>
                    <a:pt x="81" y="176"/>
                  </a:cubicBezTo>
                  <a:cubicBezTo>
                    <a:pt x="90" y="183"/>
                    <a:pt x="100" y="189"/>
                    <a:pt x="110" y="193"/>
                  </a:cubicBezTo>
                  <a:cubicBezTo>
                    <a:pt x="118" y="197"/>
                    <a:pt x="127" y="199"/>
                    <a:pt x="136" y="202"/>
                  </a:cubicBezTo>
                  <a:cubicBezTo>
                    <a:pt x="170" y="210"/>
                    <a:pt x="147" y="207"/>
                    <a:pt x="181" y="213"/>
                  </a:cubicBezTo>
                  <a:cubicBezTo>
                    <a:pt x="184" y="213"/>
                    <a:pt x="187" y="214"/>
                    <a:pt x="189" y="213"/>
                  </a:cubicBezTo>
                  <a:cubicBezTo>
                    <a:pt x="192" y="212"/>
                    <a:pt x="193" y="209"/>
                    <a:pt x="192" y="206"/>
                  </a:cubicBezTo>
                  <a:cubicBezTo>
                    <a:pt x="149" y="197"/>
                    <a:pt x="179" y="205"/>
                    <a:pt x="137" y="194"/>
                  </a:cubicBezTo>
                  <a:cubicBezTo>
                    <a:pt x="127" y="192"/>
                    <a:pt x="116" y="187"/>
                    <a:pt x="106" y="182"/>
                  </a:cubicBezTo>
                  <a:cubicBezTo>
                    <a:pt x="98" y="179"/>
                    <a:pt x="91" y="174"/>
                    <a:pt x="84" y="169"/>
                  </a:cubicBezTo>
                  <a:cubicBezTo>
                    <a:pt x="78" y="164"/>
                    <a:pt x="71" y="160"/>
                    <a:pt x="66" y="154"/>
                  </a:cubicBezTo>
                  <a:cubicBezTo>
                    <a:pt x="58" y="145"/>
                    <a:pt x="51" y="135"/>
                    <a:pt x="44" y="126"/>
                  </a:cubicBezTo>
                  <a:cubicBezTo>
                    <a:pt x="37" y="117"/>
                    <a:pt x="32" y="106"/>
                    <a:pt x="27" y="96"/>
                  </a:cubicBezTo>
                  <a:cubicBezTo>
                    <a:pt x="21" y="82"/>
                    <a:pt x="18" y="67"/>
                    <a:pt x="16" y="52"/>
                  </a:cubicBezTo>
                  <a:close/>
                </a:path>
              </a:pathLst>
            </a:custGeom>
            <a:solidFill>
              <a:srgbClr val="B8A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0" name="Freeform 1364">
              <a:extLst>
                <a:ext uri="{FF2B5EF4-FFF2-40B4-BE49-F238E27FC236}">
                  <a16:creationId xmlns:a16="http://schemas.microsoft.com/office/drawing/2014/main" id="{8AC9D064-522C-4E0C-ABED-4CC0DAC799E6}"/>
                </a:ext>
              </a:extLst>
            </p:cNvPr>
            <p:cNvSpPr>
              <a:spLocks/>
            </p:cNvSpPr>
            <p:nvPr/>
          </p:nvSpPr>
          <p:spPr bwMode="auto">
            <a:xfrm>
              <a:off x="266" y="381"/>
              <a:ext cx="427" cy="423"/>
            </a:xfrm>
            <a:custGeom>
              <a:avLst/>
              <a:gdLst>
                <a:gd name="T0" fmla="*/ 177 w 179"/>
                <a:gd name="T1" fmla="*/ 176 h 177"/>
                <a:gd name="T2" fmla="*/ 176 w 179"/>
                <a:gd name="T3" fmla="*/ 177 h 177"/>
                <a:gd name="T4" fmla="*/ 169 w 179"/>
                <a:gd name="T5" fmla="*/ 177 h 177"/>
                <a:gd name="T6" fmla="*/ 124 w 179"/>
                <a:gd name="T7" fmla="*/ 166 h 177"/>
                <a:gd name="T8" fmla="*/ 98 w 179"/>
                <a:gd name="T9" fmla="*/ 157 h 177"/>
                <a:gd name="T10" fmla="*/ 70 w 179"/>
                <a:gd name="T11" fmla="*/ 140 h 177"/>
                <a:gd name="T12" fmla="*/ 0 w 179"/>
                <a:gd name="T13" fmla="*/ 0 h 177"/>
                <a:gd name="T14" fmla="*/ 1 w 179"/>
                <a:gd name="T15" fmla="*/ 9 h 177"/>
                <a:gd name="T16" fmla="*/ 2 w 179"/>
                <a:gd name="T17" fmla="*/ 18 h 177"/>
                <a:gd name="T18" fmla="*/ 14 w 179"/>
                <a:gd name="T19" fmla="*/ 62 h 177"/>
                <a:gd name="T20" fmla="*/ 14 w 179"/>
                <a:gd name="T21" fmla="*/ 63 h 177"/>
                <a:gd name="T22" fmla="*/ 30 w 179"/>
                <a:gd name="T23" fmla="*/ 92 h 177"/>
                <a:gd name="T24" fmla="*/ 52 w 179"/>
                <a:gd name="T25" fmla="*/ 120 h 177"/>
                <a:gd name="T26" fmla="*/ 70 w 179"/>
                <a:gd name="T27" fmla="*/ 135 h 177"/>
                <a:gd name="T28" fmla="*/ 71 w 179"/>
                <a:gd name="T29" fmla="*/ 136 h 177"/>
                <a:gd name="T30" fmla="*/ 93 w 179"/>
                <a:gd name="T31" fmla="*/ 149 h 177"/>
                <a:gd name="T32" fmla="*/ 125 w 179"/>
                <a:gd name="T33" fmla="*/ 161 h 177"/>
                <a:gd name="T34" fmla="*/ 171 w 179"/>
                <a:gd name="T35" fmla="*/ 174 h 177"/>
                <a:gd name="T36" fmla="*/ 179 w 179"/>
                <a:gd name="T37" fmla="*/ 173 h 177"/>
                <a:gd name="T38" fmla="*/ 177 w 179"/>
                <a:gd name="T39" fmla="*/ 17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9" h="177">
                  <a:moveTo>
                    <a:pt x="177" y="176"/>
                  </a:moveTo>
                  <a:cubicBezTo>
                    <a:pt x="176" y="177"/>
                    <a:pt x="176" y="177"/>
                    <a:pt x="176" y="177"/>
                  </a:cubicBezTo>
                  <a:cubicBezTo>
                    <a:pt x="174" y="177"/>
                    <a:pt x="172" y="177"/>
                    <a:pt x="169" y="177"/>
                  </a:cubicBezTo>
                  <a:cubicBezTo>
                    <a:pt x="135" y="171"/>
                    <a:pt x="158" y="174"/>
                    <a:pt x="124" y="166"/>
                  </a:cubicBezTo>
                  <a:cubicBezTo>
                    <a:pt x="116" y="163"/>
                    <a:pt x="107" y="161"/>
                    <a:pt x="98" y="157"/>
                  </a:cubicBezTo>
                  <a:cubicBezTo>
                    <a:pt x="89" y="153"/>
                    <a:pt x="80" y="148"/>
                    <a:pt x="70" y="140"/>
                  </a:cubicBezTo>
                  <a:cubicBezTo>
                    <a:pt x="27" y="107"/>
                    <a:pt x="1" y="54"/>
                    <a:pt x="0" y="0"/>
                  </a:cubicBezTo>
                  <a:cubicBezTo>
                    <a:pt x="0" y="3"/>
                    <a:pt x="1" y="6"/>
                    <a:pt x="1" y="9"/>
                  </a:cubicBezTo>
                  <a:cubicBezTo>
                    <a:pt x="2" y="12"/>
                    <a:pt x="2" y="15"/>
                    <a:pt x="2" y="18"/>
                  </a:cubicBezTo>
                  <a:cubicBezTo>
                    <a:pt x="4" y="32"/>
                    <a:pt x="7" y="48"/>
                    <a:pt x="14" y="62"/>
                  </a:cubicBezTo>
                  <a:cubicBezTo>
                    <a:pt x="14" y="63"/>
                    <a:pt x="14" y="63"/>
                    <a:pt x="14" y="63"/>
                  </a:cubicBezTo>
                  <a:cubicBezTo>
                    <a:pt x="19" y="73"/>
                    <a:pt x="24" y="83"/>
                    <a:pt x="30" y="92"/>
                  </a:cubicBezTo>
                  <a:cubicBezTo>
                    <a:pt x="37" y="102"/>
                    <a:pt x="45" y="111"/>
                    <a:pt x="52" y="120"/>
                  </a:cubicBezTo>
                  <a:cubicBezTo>
                    <a:pt x="58" y="126"/>
                    <a:pt x="64" y="131"/>
                    <a:pt x="70" y="135"/>
                  </a:cubicBezTo>
                  <a:cubicBezTo>
                    <a:pt x="71" y="136"/>
                    <a:pt x="71" y="136"/>
                    <a:pt x="71" y="136"/>
                  </a:cubicBezTo>
                  <a:cubicBezTo>
                    <a:pt x="78" y="141"/>
                    <a:pt x="85" y="146"/>
                    <a:pt x="93" y="149"/>
                  </a:cubicBezTo>
                  <a:cubicBezTo>
                    <a:pt x="102" y="154"/>
                    <a:pt x="114" y="159"/>
                    <a:pt x="125" y="161"/>
                  </a:cubicBezTo>
                  <a:cubicBezTo>
                    <a:pt x="144" y="166"/>
                    <a:pt x="156" y="171"/>
                    <a:pt x="171" y="174"/>
                  </a:cubicBezTo>
                  <a:cubicBezTo>
                    <a:pt x="171" y="174"/>
                    <a:pt x="154" y="170"/>
                    <a:pt x="179" y="173"/>
                  </a:cubicBezTo>
                  <a:cubicBezTo>
                    <a:pt x="179" y="174"/>
                    <a:pt x="178" y="176"/>
                    <a:pt x="177" y="176"/>
                  </a:cubicBezTo>
                  <a:close/>
                </a:path>
              </a:pathLst>
            </a:custGeom>
            <a:solidFill>
              <a:srgbClr val="C1A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1" name="Freeform 1365">
              <a:extLst>
                <a:ext uri="{FF2B5EF4-FFF2-40B4-BE49-F238E27FC236}">
                  <a16:creationId xmlns:a16="http://schemas.microsoft.com/office/drawing/2014/main" id="{98A12D52-B3E6-40CC-B43F-3721BF2059C1}"/>
                </a:ext>
              </a:extLst>
            </p:cNvPr>
            <p:cNvSpPr>
              <a:spLocks/>
            </p:cNvSpPr>
            <p:nvPr/>
          </p:nvSpPr>
          <p:spPr bwMode="auto">
            <a:xfrm>
              <a:off x="469" y="728"/>
              <a:ext cx="214" cy="74"/>
            </a:xfrm>
            <a:custGeom>
              <a:avLst/>
              <a:gdLst>
                <a:gd name="T0" fmla="*/ 85 w 90"/>
                <a:gd name="T1" fmla="*/ 31 h 31"/>
                <a:gd name="T2" fmla="*/ 90 w 90"/>
                <a:gd name="T3" fmla="*/ 28 h 31"/>
                <a:gd name="T4" fmla="*/ 0 w 90"/>
                <a:gd name="T5" fmla="*/ 0 h 31"/>
                <a:gd name="T6" fmla="*/ 84 w 90"/>
                <a:gd name="T7" fmla="*/ 31 h 31"/>
                <a:gd name="T8" fmla="*/ 85 w 90"/>
                <a:gd name="T9" fmla="*/ 31 h 31"/>
              </a:gdLst>
              <a:ahLst/>
              <a:cxnLst>
                <a:cxn ang="0">
                  <a:pos x="T0" y="T1"/>
                </a:cxn>
                <a:cxn ang="0">
                  <a:pos x="T2" y="T3"/>
                </a:cxn>
                <a:cxn ang="0">
                  <a:pos x="T4" y="T5"/>
                </a:cxn>
                <a:cxn ang="0">
                  <a:pos x="T6" y="T7"/>
                </a:cxn>
                <a:cxn ang="0">
                  <a:pos x="T8" y="T9"/>
                </a:cxn>
              </a:cxnLst>
              <a:rect l="0" t="0" r="r" b="b"/>
              <a:pathLst>
                <a:path w="90" h="31">
                  <a:moveTo>
                    <a:pt x="85" y="31"/>
                  </a:moveTo>
                  <a:cubicBezTo>
                    <a:pt x="87" y="30"/>
                    <a:pt x="89" y="29"/>
                    <a:pt x="90" y="28"/>
                  </a:cubicBezTo>
                  <a:cubicBezTo>
                    <a:pt x="2" y="13"/>
                    <a:pt x="3" y="3"/>
                    <a:pt x="0" y="0"/>
                  </a:cubicBezTo>
                  <a:cubicBezTo>
                    <a:pt x="15" y="15"/>
                    <a:pt x="65" y="26"/>
                    <a:pt x="84" y="31"/>
                  </a:cubicBezTo>
                  <a:cubicBezTo>
                    <a:pt x="84" y="31"/>
                    <a:pt x="85" y="31"/>
                    <a:pt x="85" y="31"/>
                  </a:cubicBezTo>
                  <a:close/>
                </a:path>
              </a:pathLst>
            </a:custGeom>
            <a:solidFill>
              <a:srgbClr val="D3B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2" name="Freeform 1366">
              <a:extLst>
                <a:ext uri="{FF2B5EF4-FFF2-40B4-BE49-F238E27FC236}">
                  <a16:creationId xmlns:a16="http://schemas.microsoft.com/office/drawing/2014/main" id="{3D9F32B2-C339-4085-A005-EB490C72D50E}"/>
                </a:ext>
              </a:extLst>
            </p:cNvPr>
            <p:cNvSpPr>
              <a:spLocks/>
            </p:cNvSpPr>
            <p:nvPr/>
          </p:nvSpPr>
          <p:spPr bwMode="auto">
            <a:xfrm>
              <a:off x="467" y="728"/>
              <a:ext cx="2" cy="0"/>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D3B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3" name="Freeform 1367">
              <a:extLst>
                <a:ext uri="{FF2B5EF4-FFF2-40B4-BE49-F238E27FC236}">
                  <a16:creationId xmlns:a16="http://schemas.microsoft.com/office/drawing/2014/main" id="{A43D2EEF-CA22-411B-A6CE-18BB260F474D}"/>
                </a:ext>
              </a:extLst>
            </p:cNvPr>
            <p:cNvSpPr>
              <a:spLocks/>
            </p:cNvSpPr>
            <p:nvPr/>
          </p:nvSpPr>
          <p:spPr bwMode="auto">
            <a:xfrm>
              <a:off x="274" y="369"/>
              <a:ext cx="295" cy="395"/>
            </a:xfrm>
            <a:custGeom>
              <a:avLst/>
              <a:gdLst>
                <a:gd name="T0" fmla="*/ 98 w 124"/>
                <a:gd name="T1" fmla="*/ 157 h 165"/>
                <a:gd name="T2" fmla="*/ 123 w 124"/>
                <a:gd name="T3" fmla="*/ 165 h 165"/>
                <a:gd name="T4" fmla="*/ 124 w 124"/>
                <a:gd name="T5" fmla="*/ 165 h 165"/>
                <a:gd name="T6" fmla="*/ 93 w 124"/>
                <a:gd name="T7" fmla="*/ 153 h 165"/>
                <a:gd name="T8" fmla="*/ 71 w 124"/>
                <a:gd name="T9" fmla="*/ 140 h 165"/>
                <a:gd name="T10" fmla="*/ 53 w 124"/>
                <a:gd name="T11" fmla="*/ 125 h 165"/>
                <a:gd name="T12" fmla="*/ 31 w 124"/>
                <a:gd name="T13" fmla="*/ 97 h 165"/>
                <a:gd name="T14" fmla="*/ 14 w 124"/>
                <a:gd name="T15" fmla="*/ 67 h 165"/>
                <a:gd name="T16" fmla="*/ 7 w 124"/>
                <a:gd name="T17" fmla="*/ 46 h 165"/>
                <a:gd name="T18" fmla="*/ 2 w 124"/>
                <a:gd name="T19" fmla="*/ 17 h 165"/>
                <a:gd name="T20" fmla="*/ 1 w 124"/>
                <a:gd name="T21" fmla="*/ 9 h 165"/>
                <a:gd name="T22" fmla="*/ 0 w 124"/>
                <a:gd name="T23" fmla="*/ 0 h 165"/>
                <a:gd name="T24" fmla="*/ 70 w 124"/>
                <a:gd name="T25" fmla="*/ 140 h 165"/>
                <a:gd name="T26" fmla="*/ 98 w 124"/>
                <a:gd name="T27" fmla="*/ 15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165">
                  <a:moveTo>
                    <a:pt x="98" y="157"/>
                  </a:moveTo>
                  <a:cubicBezTo>
                    <a:pt x="106" y="160"/>
                    <a:pt x="115" y="163"/>
                    <a:pt x="123" y="165"/>
                  </a:cubicBezTo>
                  <a:cubicBezTo>
                    <a:pt x="124" y="165"/>
                    <a:pt x="124" y="165"/>
                    <a:pt x="124" y="165"/>
                  </a:cubicBezTo>
                  <a:cubicBezTo>
                    <a:pt x="114" y="163"/>
                    <a:pt x="102" y="158"/>
                    <a:pt x="93" y="153"/>
                  </a:cubicBezTo>
                  <a:cubicBezTo>
                    <a:pt x="85" y="150"/>
                    <a:pt x="78" y="145"/>
                    <a:pt x="71" y="140"/>
                  </a:cubicBezTo>
                  <a:cubicBezTo>
                    <a:pt x="65" y="135"/>
                    <a:pt x="58" y="131"/>
                    <a:pt x="53" y="125"/>
                  </a:cubicBezTo>
                  <a:cubicBezTo>
                    <a:pt x="45" y="116"/>
                    <a:pt x="38" y="106"/>
                    <a:pt x="31" y="97"/>
                  </a:cubicBezTo>
                  <a:cubicBezTo>
                    <a:pt x="24" y="88"/>
                    <a:pt x="19" y="77"/>
                    <a:pt x="14" y="67"/>
                  </a:cubicBezTo>
                  <a:cubicBezTo>
                    <a:pt x="11" y="60"/>
                    <a:pt x="9" y="53"/>
                    <a:pt x="7" y="46"/>
                  </a:cubicBezTo>
                  <a:cubicBezTo>
                    <a:pt x="5" y="37"/>
                    <a:pt x="3" y="27"/>
                    <a:pt x="2" y="17"/>
                  </a:cubicBezTo>
                  <a:cubicBezTo>
                    <a:pt x="1" y="15"/>
                    <a:pt x="1" y="12"/>
                    <a:pt x="1" y="9"/>
                  </a:cubicBezTo>
                  <a:cubicBezTo>
                    <a:pt x="0" y="6"/>
                    <a:pt x="0" y="3"/>
                    <a:pt x="0" y="0"/>
                  </a:cubicBezTo>
                  <a:cubicBezTo>
                    <a:pt x="1" y="53"/>
                    <a:pt x="27" y="107"/>
                    <a:pt x="70" y="140"/>
                  </a:cubicBezTo>
                  <a:cubicBezTo>
                    <a:pt x="79" y="147"/>
                    <a:pt x="88" y="153"/>
                    <a:pt x="98" y="157"/>
                  </a:cubicBezTo>
                  <a:close/>
                </a:path>
              </a:pathLst>
            </a:custGeom>
            <a:solidFill>
              <a:srgbClr val="9683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4" name="Freeform 1368">
              <a:extLst>
                <a:ext uri="{FF2B5EF4-FFF2-40B4-BE49-F238E27FC236}">
                  <a16:creationId xmlns:a16="http://schemas.microsoft.com/office/drawing/2014/main" id="{F7FC2CC4-6425-401C-A5A7-C2A08505CD7E}"/>
                </a:ext>
              </a:extLst>
            </p:cNvPr>
            <p:cNvSpPr>
              <a:spLocks/>
            </p:cNvSpPr>
            <p:nvPr/>
          </p:nvSpPr>
          <p:spPr bwMode="auto">
            <a:xfrm>
              <a:off x="571" y="766"/>
              <a:ext cx="122" cy="26"/>
            </a:xfrm>
            <a:custGeom>
              <a:avLst/>
              <a:gdLst>
                <a:gd name="T0" fmla="*/ 51 w 51"/>
                <a:gd name="T1" fmla="*/ 10 h 11"/>
                <a:gd name="T2" fmla="*/ 0 w 51"/>
                <a:gd name="T3" fmla="*/ 0 h 11"/>
                <a:gd name="T4" fmla="*/ 44 w 51"/>
                <a:gd name="T5" fmla="*/ 10 h 11"/>
                <a:gd name="T6" fmla="*/ 51 w 51"/>
                <a:gd name="T7" fmla="*/ 10 h 11"/>
              </a:gdLst>
              <a:ahLst/>
              <a:cxnLst>
                <a:cxn ang="0">
                  <a:pos x="T0" y="T1"/>
                </a:cxn>
                <a:cxn ang="0">
                  <a:pos x="T2" y="T3"/>
                </a:cxn>
                <a:cxn ang="0">
                  <a:pos x="T4" y="T5"/>
                </a:cxn>
                <a:cxn ang="0">
                  <a:pos x="T6" y="T7"/>
                </a:cxn>
              </a:cxnLst>
              <a:rect l="0" t="0" r="r" b="b"/>
              <a:pathLst>
                <a:path w="51" h="11">
                  <a:moveTo>
                    <a:pt x="51" y="10"/>
                  </a:moveTo>
                  <a:cubicBezTo>
                    <a:pt x="7" y="1"/>
                    <a:pt x="41" y="10"/>
                    <a:pt x="0" y="0"/>
                  </a:cubicBezTo>
                  <a:cubicBezTo>
                    <a:pt x="33" y="8"/>
                    <a:pt x="10" y="5"/>
                    <a:pt x="44" y="10"/>
                  </a:cubicBezTo>
                  <a:cubicBezTo>
                    <a:pt x="46" y="11"/>
                    <a:pt x="49" y="11"/>
                    <a:pt x="51" y="10"/>
                  </a:cubicBezTo>
                  <a:close/>
                </a:path>
              </a:pathLst>
            </a:custGeom>
            <a:solidFill>
              <a:srgbClr val="9683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5" name="Freeform 1369">
              <a:extLst>
                <a:ext uri="{FF2B5EF4-FFF2-40B4-BE49-F238E27FC236}">
                  <a16:creationId xmlns:a16="http://schemas.microsoft.com/office/drawing/2014/main" id="{5554DBD5-6B27-4236-97B0-ABC291637E6A}"/>
                </a:ext>
              </a:extLst>
            </p:cNvPr>
            <p:cNvSpPr>
              <a:spLocks/>
            </p:cNvSpPr>
            <p:nvPr/>
          </p:nvSpPr>
          <p:spPr bwMode="auto">
            <a:xfrm>
              <a:off x="529" y="761"/>
              <a:ext cx="11" cy="7"/>
            </a:xfrm>
            <a:custGeom>
              <a:avLst/>
              <a:gdLst>
                <a:gd name="T0" fmla="*/ 3 w 5"/>
                <a:gd name="T1" fmla="*/ 0 h 3"/>
                <a:gd name="T2" fmla="*/ 5 w 5"/>
                <a:gd name="T3" fmla="*/ 1 h 3"/>
                <a:gd name="T4" fmla="*/ 3 w 5"/>
                <a:gd name="T5" fmla="*/ 2 h 3"/>
                <a:gd name="T6" fmla="*/ 0 w 5"/>
                <a:gd name="T7" fmla="*/ 2 h 3"/>
                <a:gd name="T8" fmla="*/ 3 w 5"/>
                <a:gd name="T9" fmla="*/ 0 h 3"/>
              </a:gdLst>
              <a:ahLst/>
              <a:cxnLst>
                <a:cxn ang="0">
                  <a:pos x="T0" y="T1"/>
                </a:cxn>
                <a:cxn ang="0">
                  <a:pos x="T2" y="T3"/>
                </a:cxn>
                <a:cxn ang="0">
                  <a:pos x="T4" y="T5"/>
                </a:cxn>
                <a:cxn ang="0">
                  <a:pos x="T6" y="T7"/>
                </a:cxn>
                <a:cxn ang="0">
                  <a:pos x="T8" y="T9"/>
                </a:cxn>
              </a:cxnLst>
              <a:rect l="0" t="0" r="r" b="b"/>
              <a:pathLst>
                <a:path w="5" h="3">
                  <a:moveTo>
                    <a:pt x="3" y="0"/>
                  </a:moveTo>
                  <a:cubicBezTo>
                    <a:pt x="4" y="0"/>
                    <a:pt x="5" y="1"/>
                    <a:pt x="5" y="1"/>
                  </a:cubicBezTo>
                  <a:cubicBezTo>
                    <a:pt x="5" y="2"/>
                    <a:pt x="4" y="2"/>
                    <a:pt x="3" y="2"/>
                  </a:cubicBezTo>
                  <a:cubicBezTo>
                    <a:pt x="2" y="3"/>
                    <a:pt x="0" y="2"/>
                    <a:pt x="0" y="2"/>
                  </a:cubicBezTo>
                  <a:cubicBezTo>
                    <a:pt x="0" y="2"/>
                    <a:pt x="1" y="1"/>
                    <a:pt x="3" y="0"/>
                  </a:cubicBezTo>
                  <a:close/>
                </a:path>
              </a:pathLst>
            </a:custGeom>
            <a:solidFill>
              <a:srgbClr val="8371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6" name="Freeform 1370">
              <a:extLst>
                <a:ext uri="{FF2B5EF4-FFF2-40B4-BE49-F238E27FC236}">
                  <a16:creationId xmlns:a16="http://schemas.microsoft.com/office/drawing/2014/main" id="{83FE22A7-D6FE-4440-9BE8-AAF0FB0A9869}"/>
                </a:ext>
              </a:extLst>
            </p:cNvPr>
            <p:cNvSpPr>
              <a:spLocks/>
            </p:cNvSpPr>
            <p:nvPr/>
          </p:nvSpPr>
          <p:spPr bwMode="auto">
            <a:xfrm>
              <a:off x="531" y="764"/>
              <a:ext cx="7" cy="2"/>
            </a:xfrm>
            <a:custGeom>
              <a:avLst/>
              <a:gdLst>
                <a:gd name="T0" fmla="*/ 1 w 3"/>
                <a:gd name="T1" fmla="*/ 0 h 1"/>
                <a:gd name="T2" fmla="*/ 3 w 3"/>
                <a:gd name="T3" fmla="*/ 0 h 1"/>
                <a:gd name="T4" fmla="*/ 2 w 3"/>
                <a:gd name="T5" fmla="*/ 1 h 1"/>
                <a:gd name="T6" fmla="*/ 0 w 3"/>
                <a:gd name="T7" fmla="*/ 1 h 1"/>
                <a:gd name="T8" fmla="*/ 1 w 3"/>
                <a:gd name="T9" fmla="*/ 0 h 1"/>
              </a:gdLst>
              <a:ahLst/>
              <a:cxnLst>
                <a:cxn ang="0">
                  <a:pos x="T0" y="T1"/>
                </a:cxn>
                <a:cxn ang="0">
                  <a:pos x="T2" y="T3"/>
                </a:cxn>
                <a:cxn ang="0">
                  <a:pos x="T4" y="T5"/>
                </a:cxn>
                <a:cxn ang="0">
                  <a:pos x="T6" y="T7"/>
                </a:cxn>
                <a:cxn ang="0">
                  <a:pos x="T8" y="T9"/>
                </a:cxn>
              </a:cxnLst>
              <a:rect l="0" t="0" r="r" b="b"/>
              <a:pathLst>
                <a:path w="3" h="1">
                  <a:moveTo>
                    <a:pt x="1" y="0"/>
                  </a:moveTo>
                  <a:cubicBezTo>
                    <a:pt x="2" y="0"/>
                    <a:pt x="3" y="0"/>
                    <a:pt x="3" y="0"/>
                  </a:cubicBezTo>
                  <a:cubicBezTo>
                    <a:pt x="3" y="1"/>
                    <a:pt x="2" y="1"/>
                    <a:pt x="2" y="1"/>
                  </a:cubicBezTo>
                  <a:cubicBezTo>
                    <a:pt x="1" y="1"/>
                    <a:pt x="0" y="1"/>
                    <a:pt x="0" y="1"/>
                  </a:cubicBezTo>
                  <a:cubicBezTo>
                    <a:pt x="0" y="1"/>
                    <a:pt x="0" y="0"/>
                    <a:pt x="1" y="0"/>
                  </a:cubicBezTo>
                  <a:close/>
                </a:path>
              </a:pathLst>
            </a:custGeom>
            <a:solidFill>
              <a:srgbClr val="9783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7" name="Freeform 1371">
              <a:extLst>
                <a:ext uri="{FF2B5EF4-FFF2-40B4-BE49-F238E27FC236}">
                  <a16:creationId xmlns:a16="http://schemas.microsoft.com/office/drawing/2014/main" id="{BDE2C4F8-08EC-4B36-BFE7-6872054E2C7E}"/>
                </a:ext>
              </a:extLst>
            </p:cNvPr>
            <p:cNvSpPr>
              <a:spLocks/>
            </p:cNvSpPr>
            <p:nvPr/>
          </p:nvSpPr>
          <p:spPr bwMode="auto">
            <a:xfrm>
              <a:off x="531" y="764"/>
              <a:ext cx="5" cy="2"/>
            </a:xfrm>
            <a:custGeom>
              <a:avLst/>
              <a:gdLst>
                <a:gd name="T0" fmla="*/ 0 w 2"/>
                <a:gd name="T1" fmla="*/ 1 h 1"/>
                <a:gd name="T2" fmla="*/ 1 w 2"/>
                <a:gd name="T3" fmla="*/ 1 h 1"/>
                <a:gd name="T4" fmla="*/ 2 w 2"/>
                <a:gd name="T5" fmla="*/ 1 h 1"/>
                <a:gd name="T6" fmla="*/ 1 w 2"/>
                <a:gd name="T7" fmla="*/ 0 h 1"/>
                <a:gd name="T8" fmla="*/ 0 w 2"/>
                <a:gd name="T9" fmla="*/ 1 h 1"/>
              </a:gdLst>
              <a:ahLst/>
              <a:cxnLst>
                <a:cxn ang="0">
                  <a:pos x="T0" y="T1"/>
                </a:cxn>
                <a:cxn ang="0">
                  <a:pos x="T2" y="T3"/>
                </a:cxn>
                <a:cxn ang="0">
                  <a:pos x="T4" y="T5"/>
                </a:cxn>
                <a:cxn ang="0">
                  <a:pos x="T6" y="T7"/>
                </a:cxn>
                <a:cxn ang="0">
                  <a:pos x="T8" y="T9"/>
                </a:cxn>
              </a:cxnLst>
              <a:rect l="0" t="0" r="r" b="b"/>
              <a:pathLst>
                <a:path w="2" h="1">
                  <a:moveTo>
                    <a:pt x="0" y="1"/>
                  </a:moveTo>
                  <a:cubicBezTo>
                    <a:pt x="0" y="1"/>
                    <a:pt x="1" y="1"/>
                    <a:pt x="1" y="1"/>
                  </a:cubicBezTo>
                  <a:cubicBezTo>
                    <a:pt x="2" y="1"/>
                    <a:pt x="2" y="1"/>
                    <a:pt x="2" y="1"/>
                  </a:cubicBezTo>
                  <a:cubicBezTo>
                    <a:pt x="2" y="0"/>
                    <a:pt x="2" y="0"/>
                    <a:pt x="1" y="0"/>
                  </a:cubicBezTo>
                  <a:cubicBezTo>
                    <a:pt x="1" y="0"/>
                    <a:pt x="0" y="1"/>
                    <a:pt x="0" y="1"/>
                  </a:cubicBezTo>
                  <a:close/>
                </a:path>
              </a:pathLst>
            </a:custGeom>
            <a:solidFill>
              <a:srgbClr val="AB9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8" name="Freeform 1372">
              <a:extLst>
                <a:ext uri="{FF2B5EF4-FFF2-40B4-BE49-F238E27FC236}">
                  <a16:creationId xmlns:a16="http://schemas.microsoft.com/office/drawing/2014/main" id="{06C43BB8-D068-469D-BF45-2652555E1D9F}"/>
                </a:ext>
              </a:extLst>
            </p:cNvPr>
            <p:cNvSpPr>
              <a:spLocks/>
            </p:cNvSpPr>
            <p:nvPr/>
          </p:nvSpPr>
          <p:spPr bwMode="auto">
            <a:xfrm>
              <a:off x="386" y="651"/>
              <a:ext cx="9" cy="17"/>
            </a:xfrm>
            <a:custGeom>
              <a:avLst/>
              <a:gdLst>
                <a:gd name="T0" fmla="*/ 3 w 4"/>
                <a:gd name="T1" fmla="*/ 3 h 7"/>
                <a:gd name="T2" fmla="*/ 3 w 4"/>
                <a:gd name="T3" fmla="*/ 6 h 7"/>
                <a:gd name="T4" fmla="*/ 1 w 4"/>
                <a:gd name="T5" fmla="*/ 4 h 7"/>
                <a:gd name="T6" fmla="*/ 1 w 4"/>
                <a:gd name="T7" fmla="*/ 0 h 7"/>
                <a:gd name="T8" fmla="*/ 3 w 4"/>
                <a:gd name="T9" fmla="*/ 3 h 7"/>
              </a:gdLst>
              <a:ahLst/>
              <a:cxnLst>
                <a:cxn ang="0">
                  <a:pos x="T0" y="T1"/>
                </a:cxn>
                <a:cxn ang="0">
                  <a:pos x="T2" y="T3"/>
                </a:cxn>
                <a:cxn ang="0">
                  <a:pos x="T4" y="T5"/>
                </a:cxn>
                <a:cxn ang="0">
                  <a:pos x="T6" y="T7"/>
                </a:cxn>
                <a:cxn ang="0">
                  <a:pos x="T8" y="T9"/>
                </a:cxn>
              </a:cxnLst>
              <a:rect l="0" t="0" r="r" b="b"/>
              <a:pathLst>
                <a:path w="4" h="7">
                  <a:moveTo>
                    <a:pt x="3" y="3"/>
                  </a:moveTo>
                  <a:cubicBezTo>
                    <a:pt x="4" y="5"/>
                    <a:pt x="4" y="6"/>
                    <a:pt x="3" y="6"/>
                  </a:cubicBezTo>
                  <a:cubicBezTo>
                    <a:pt x="2" y="7"/>
                    <a:pt x="1" y="6"/>
                    <a:pt x="1" y="4"/>
                  </a:cubicBezTo>
                  <a:cubicBezTo>
                    <a:pt x="0" y="2"/>
                    <a:pt x="1" y="0"/>
                    <a:pt x="1" y="0"/>
                  </a:cubicBezTo>
                  <a:cubicBezTo>
                    <a:pt x="1" y="0"/>
                    <a:pt x="3" y="1"/>
                    <a:pt x="3" y="3"/>
                  </a:cubicBezTo>
                  <a:close/>
                </a:path>
              </a:pathLst>
            </a:custGeom>
            <a:solidFill>
              <a:srgbClr val="8371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9" name="Freeform 1373">
              <a:extLst>
                <a:ext uri="{FF2B5EF4-FFF2-40B4-BE49-F238E27FC236}">
                  <a16:creationId xmlns:a16="http://schemas.microsoft.com/office/drawing/2014/main" id="{8E087C94-0BF6-418C-A221-12F2B9545C41}"/>
                </a:ext>
              </a:extLst>
            </p:cNvPr>
            <p:cNvSpPr>
              <a:spLocks/>
            </p:cNvSpPr>
            <p:nvPr/>
          </p:nvSpPr>
          <p:spPr bwMode="auto">
            <a:xfrm>
              <a:off x="386" y="654"/>
              <a:ext cx="7" cy="12"/>
            </a:xfrm>
            <a:custGeom>
              <a:avLst/>
              <a:gdLst>
                <a:gd name="T0" fmla="*/ 3 w 3"/>
                <a:gd name="T1" fmla="*/ 2 h 5"/>
                <a:gd name="T2" fmla="*/ 2 w 3"/>
                <a:gd name="T3" fmla="*/ 4 h 5"/>
                <a:gd name="T4" fmla="*/ 1 w 3"/>
                <a:gd name="T5" fmla="*/ 2 h 5"/>
                <a:gd name="T6" fmla="*/ 1 w 3"/>
                <a:gd name="T7" fmla="*/ 0 h 5"/>
                <a:gd name="T8" fmla="*/ 3 w 3"/>
                <a:gd name="T9" fmla="*/ 2 h 5"/>
              </a:gdLst>
              <a:ahLst/>
              <a:cxnLst>
                <a:cxn ang="0">
                  <a:pos x="T0" y="T1"/>
                </a:cxn>
                <a:cxn ang="0">
                  <a:pos x="T2" y="T3"/>
                </a:cxn>
                <a:cxn ang="0">
                  <a:pos x="T4" y="T5"/>
                </a:cxn>
                <a:cxn ang="0">
                  <a:pos x="T6" y="T7"/>
                </a:cxn>
                <a:cxn ang="0">
                  <a:pos x="T8" y="T9"/>
                </a:cxn>
              </a:cxnLst>
              <a:rect l="0" t="0" r="r" b="b"/>
              <a:pathLst>
                <a:path w="3" h="5">
                  <a:moveTo>
                    <a:pt x="3" y="2"/>
                  </a:moveTo>
                  <a:cubicBezTo>
                    <a:pt x="3" y="3"/>
                    <a:pt x="3" y="4"/>
                    <a:pt x="2" y="4"/>
                  </a:cubicBezTo>
                  <a:cubicBezTo>
                    <a:pt x="2" y="5"/>
                    <a:pt x="1" y="4"/>
                    <a:pt x="1" y="2"/>
                  </a:cubicBezTo>
                  <a:cubicBezTo>
                    <a:pt x="0" y="1"/>
                    <a:pt x="1" y="0"/>
                    <a:pt x="1" y="0"/>
                  </a:cubicBezTo>
                  <a:cubicBezTo>
                    <a:pt x="1" y="0"/>
                    <a:pt x="2" y="0"/>
                    <a:pt x="3" y="2"/>
                  </a:cubicBezTo>
                  <a:close/>
                </a:path>
              </a:pathLst>
            </a:custGeom>
            <a:solidFill>
              <a:srgbClr val="9783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0" name="Freeform 1374">
              <a:extLst>
                <a:ext uri="{FF2B5EF4-FFF2-40B4-BE49-F238E27FC236}">
                  <a16:creationId xmlns:a16="http://schemas.microsoft.com/office/drawing/2014/main" id="{EDED2053-66A1-45DB-A767-C39141925DE6}"/>
                </a:ext>
              </a:extLst>
            </p:cNvPr>
            <p:cNvSpPr>
              <a:spLocks/>
            </p:cNvSpPr>
            <p:nvPr/>
          </p:nvSpPr>
          <p:spPr bwMode="auto">
            <a:xfrm>
              <a:off x="386" y="654"/>
              <a:ext cx="4" cy="7"/>
            </a:xfrm>
            <a:custGeom>
              <a:avLst/>
              <a:gdLst>
                <a:gd name="T0" fmla="*/ 1 w 2"/>
                <a:gd name="T1" fmla="*/ 0 h 3"/>
                <a:gd name="T2" fmla="*/ 1 w 2"/>
                <a:gd name="T3" fmla="*/ 2 h 3"/>
                <a:gd name="T4" fmla="*/ 2 w 2"/>
                <a:gd name="T5" fmla="*/ 3 h 3"/>
                <a:gd name="T6" fmla="*/ 2 w 2"/>
                <a:gd name="T7" fmla="*/ 2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1" y="0"/>
                    <a:pt x="0" y="1"/>
                    <a:pt x="1" y="2"/>
                  </a:cubicBezTo>
                  <a:cubicBezTo>
                    <a:pt x="1" y="3"/>
                    <a:pt x="2" y="3"/>
                    <a:pt x="2" y="3"/>
                  </a:cubicBezTo>
                  <a:cubicBezTo>
                    <a:pt x="2" y="3"/>
                    <a:pt x="2" y="2"/>
                    <a:pt x="2" y="2"/>
                  </a:cubicBezTo>
                  <a:cubicBezTo>
                    <a:pt x="2" y="1"/>
                    <a:pt x="1" y="0"/>
                    <a:pt x="1" y="0"/>
                  </a:cubicBezTo>
                  <a:close/>
                </a:path>
              </a:pathLst>
            </a:custGeom>
            <a:solidFill>
              <a:srgbClr val="AB9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1" name="Freeform 1375">
              <a:extLst>
                <a:ext uri="{FF2B5EF4-FFF2-40B4-BE49-F238E27FC236}">
                  <a16:creationId xmlns:a16="http://schemas.microsoft.com/office/drawing/2014/main" id="{74D98B57-F873-4822-A2EC-4FEBF8253553}"/>
                </a:ext>
              </a:extLst>
            </p:cNvPr>
            <p:cNvSpPr>
              <a:spLocks/>
            </p:cNvSpPr>
            <p:nvPr/>
          </p:nvSpPr>
          <p:spPr bwMode="auto">
            <a:xfrm>
              <a:off x="400" y="685"/>
              <a:ext cx="14" cy="9"/>
            </a:xfrm>
            <a:custGeom>
              <a:avLst/>
              <a:gdLst>
                <a:gd name="T0" fmla="*/ 4 w 6"/>
                <a:gd name="T1" fmla="*/ 1 h 4"/>
                <a:gd name="T2" fmla="*/ 5 w 6"/>
                <a:gd name="T3" fmla="*/ 4 h 4"/>
                <a:gd name="T4" fmla="*/ 2 w 6"/>
                <a:gd name="T5" fmla="*/ 3 h 4"/>
                <a:gd name="T6" fmla="*/ 0 w 6"/>
                <a:gd name="T7" fmla="*/ 0 h 4"/>
                <a:gd name="T8" fmla="*/ 4 w 6"/>
                <a:gd name="T9" fmla="*/ 1 h 4"/>
              </a:gdLst>
              <a:ahLst/>
              <a:cxnLst>
                <a:cxn ang="0">
                  <a:pos x="T0" y="T1"/>
                </a:cxn>
                <a:cxn ang="0">
                  <a:pos x="T2" y="T3"/>
                </a:cxn>
                <a:cxn ang="0">
                  <a:pos x="T4" y="T5"/>
                </a:cxn>
                <a:cxn ang="0">
                  <a:pos x="T6" y="T7"/>
                </a:cxn>
                <a:cxn ang="0">
                  <a:pos x="T8" y="T9"/>
                </a:cxn>
              </a:cxnLst>
              <a:rect l="0" t="0" r="r" b="b"/>
              <a:pathLst>
                <a:path w="6" h="4">
                  <a:moveTo>
                    <a:pt x="4" y="1"/>
                  </a:moveTo>
                  <a:cubicBezTo>
                    <a:pt x="5" y="2"/>
                    <a:pt x="6" y="3"/>
                    <a:pt x="5" y="4"/>
                  </a:cubicBezTo>
                  <a:cubicBezTo>
                    <a:pt x="5" y="4"/>
                    <a:pt x="3" y="4"/>
                    <a:pt x="2" y="3"/>
                  </a:cubicBezTo>
                  <a:cubicBezTo>
                    <a:pt x="1" y="2"/>
                    <a:pt x="0" y="0"/>
                    <a:pt x="0" y="0"/>
                  </a:cubicBezTo>
                  <a:cubicBezTo>
                    <a:pt x="0" y="0"/>
                    <a:pt x="2" y="0"/>
                    <a:pt x="4" y="1"/>
                  </a:cubicBezTo>
                  <a:close/>
                </a:path>
              </a:pathLst>
            </a:custGeom>
            <a:solidFill>
              <a:srgbClr val="8371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2" name="Freeform 1376">
              <a:extLst>
                <a:ext uri="{FF2B5EF4-FFF2-40B4-BE49-F238E27FC236}">
                  <a16:creationId xmlns:a16="http://schemas.microsoft.com/office/drawing/2014/main" id="{810B1ADF-83FF-4441-849A-00E79D054D15}"/>
                </a:ext>
              </a:extLst>
            </p:cNvPr>
            <p:cNvSpPr>
              <a:spLocks/>
            </p:cNvSpPr>
            <p:nvPr/>
          </p:nvSpPr>
          <p:spPr bwMode="auto">
            <a:xfrm>
              <a:off x="402" y="685"/>
              <a:ext cx="10" cy="9"/>
            </a:xfrm>
            <a:custGeom>
              <a:avLst/>
              <a:gdLst>
                <a:gd name="T0" fmla="*/ 2 w 4"/>
                <a:gd name="T1" fmla="*/ 1 h 4"/>
                <a:gd name="T2" fmla="*/ 3 w 4"/>
                <a:gd name="T3" fmla="*/ 3 h 4"/>
                <a:gd name="T4" fmla="*/ 1 w 4"/>
                <a:gd name="T5" fmla="*/ 2 h 4"/>
                <a:gd name="T6" fmla="*/ 0 w 4"/>
                <a:gd name="T7" fmla="*/ 0 h 4"/>
                <a:gd name="T8" fmla="*/ 2 w 4"/>
                <a:gd name="T9" fmla="*/ 1 h 4"/>
              </a:gdLst>
              <a:ahLst/>
              <a:cxnLst>
                <a:cxn ang="0">
                  <a:pos x="T0" y="T1"/>
                </a:cxn>
                <a:cxn ang="0">
                  <a:pos x="T2" y="T3"/>
                </a:cxn>
                <a:cxn ang="0">
                  <a:pos x="T4" y="T5"/>
                </a:cxn>
                <a:cxn ang="0">
                  <a:pos x="T6" y="T7"/>
                </a:cxn>
                <a:cxn ang="0">
                  <a:pos x="T8" y="T9"/>
                </a:cxn>
              </a:cxnLst>
              <a:rect l="0" t="0" r="r" b="b"/>
              <a:pathLst>
                <a:path w="4" h="4">
                  <a:moveTo>
                    <a:pt x="2" y="1"/>
                  </a:moveTo>
                  <a:cubicBezTo>
                    <a:pt x="3" y="2"/>
                    <a:pt x="4" y="3"/>
                    <a:pt x="3" y="3"/>
                  </a:cubicBezTo>
                  <a:cubicBezTo>
                    <a:pt x="3" y="4"/>
                    <a:pt x="2" y="3"/>
                    <a:pt x="1" y="2"/>
                  </a:cubicBezTo>
                  <a:cubicBezTo>
                    <a:pt x="0" y="2"/>
                    <a:pt x="0" y="0"/>
                    <a:pt x="0" y="0"/>
                  </a:cubicBezTo>
                  <a:cubicBezTo>
                    <a:pt x="0" y="0"/>
                    <a:pt x="1" y="0"/>
                    <a:pt x="2" y="1"/>
                  </a:cubicBezTo>
                  <a:close/>
                </a:path>
              </a:pathLst>
            </a:custGeom>
            <a:solidFill>
              <a:srgbClr val="9783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3" name="Freeform 1377">
              <a:extLst>
                <a:ext uri="{FF2B5EF4-FFF2-40B4-BE49-F238E27FC236}">
                  <a16:creationId xmlns:a16="http://schemas.microsoft.com/office/drawing/2014/main" id="{AC4C00CD-AAF2-40C5-87D9-29FE8FE2778A}"/>
                </a:ext>
              </a:extLst>
            </p:cNvPr>
            <p:cNvSpPr>
              <a:spLocks/>
            </p:cNvSpPr>
            <p:nvPr/>
          </p:nvSpPr>
          <p:spPr bwMode="auto">
            <a:xfrm>
              <a:off x="402" y="685"/>
              <a:ext cx="7" cy="7"/>
            </a:xfrm>
            <a:custGeom>
              <a:avLst/>
              <a:gdLst>
                <a:gd name="T0" fmla="*/ 0 w 3"/>
                <a:gd name="T1" fmla="*/ 0 h 3"/>
                <a:gd name="T2" fmla="*/ 1 w 3"/>
                <a:gd name="T3" fmla="*/ 2 h 3"/>
                <a:gd name="T4" fmla="*/ 2 w 3"/>
                <a:gd name="T5" fmla="*/ 2 h 3"/>
                <a:gd name="T6" fmla="*/ 2 w 3"/>
                <a:gd name="T7" fmla="*/ 1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0" y="0"/>
                    <a:pt x="0" y="1"/>
                    <a:pt x="1" y="2"/>
                  </a:cubicBezTo>
                  <a:cubicBezTo>
                    <a:pt x="1" y="3"/>
                    <a:pt x="2" y="3"/>
                    <a:pt x="2" y="2"/>
                  </a:cubicBezTo>
                  <a:cubicBezTo>
                    <a:pt x="3" y="2"/>
                    <a:pt x="2" y="2"/>
                    <a:pt x="2" y="1"/>
                  </a:cubicBezTo>
                  <a:cubicBezTo>
                    <a:pt x="1" y="0"/>
                    <a:pt x="0" y="0"/>
                    <a:pt x="0" y="0"/>
                  </a:cubicBezTo>
                  <a:close/>
                </a:path>
              </a:pathLst>
            </a:custGeom>
            <a:solidFill>
              <a:srgbClr val="AB9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4" name="Freeform 1378">
              <a:extLst>
                <a:ext uri="{FF2B5EF4-FFF2-40B4-BE49-F238E27FC236}">
                  <a16:creationId xmlns:a16="http://schemas.microsoft.com/office/drawing/2014/main" id="{43171059-CA6D-4203-9A77-660380260310}"/>
                </a:ext>
              </a:extLst>
            </p:cNvPr>
            <p:cNvSpPr>
              <a:spLocks/>
            </p:cNvSpPr>
            <p:nvPr/>
          </p:nvSpPr>
          <p:spPr bwMode="auto">
            <a:xfrm>
              <a:off x="462" y="723"/>
              <a:ext cx="9" cy="14"/>
            </a:xfrm>
            <a:custGeom>
              <a:avLst/>
              <a:gdLst>
                <a:gd name="T0" fmla="*/ 3 w 4"/>
                <a:gd name="T1" fmla="*/ 2 h 6"/>
                <a:gd name="T2" fmla="*/ 4 w 4"/>
                <a:gd name="T3" fmla="*/ 5 h 6"/>
                <a:gd name="T4" fmla="*/ 1 w 4"/>
                <a:gd name="T5" fmla="*/ 3 h 6"/>
                <a:gd name="T6" fmla="*/ 0 w 4"/>
                <a:gd name="T7" fmla="*/ 0 h 6"/>
                <a:gd name="T8" fmla="*/ 3 w 4"/>
                <a:gd name="T9" fmla="*/ 2 h 6"/>
              </a:gdLst>
              <a:ahLst/>
              <a:cxnLst>
                <a:cxn ang="0">
                  <a:pos x="T0" y="T1"/>
                </a:cxn>
                <a:cxn ang="0">
                  <a:pos x="T2" y="T3"/>
                </a:cxn>
                <a:cxn ang="0">
                  <a:pos x="T4" y="T5"/>
                </a:cxn>
                <a:cxn ang="0">
                  <a:pos x="T6" y="T7"/>
                </a:cxn>
                <a:cxn ang="0">
                  <a:pos x="T8" y="T9"/>
                </a:cxn>
              </a:cxnLst>
              <a:rect l="0" t="0" r="r" b="b"/>
              <a:pathLst>
                <a:path w="4" h="6">
                  <a:moveTo>
                    <a:pt x="3" y="2"/>
                  </a:moveTo>
                  <a:cubicBezTo>
                    <a:pt x="4" y="3"/>
                    <a:pt x="4" y="5"/>
                    <a:pt x="4" y="5"/>
                  </a:cubicBezTo>
                  <a:cubicBezTo>
                    <a:pt x="3" y="6"/>
                    <a:pt x="2" y="5"/>
                    <a:pt x="1" y="3"/>
                  </a:cubicBezTo>
                  <a:cubicBezTo>
                    <a:pt x="0" y="2"/>
                    <a:pt x="0" y="0"/>
                    <a:pt x="0" y="0"/>
                  </a:cubicBezTo>
                  <a:cubicBezTo>
                    <a:pt x="0" y="0"/>
                    <a:pt x="2" y="0"/>
                    <a:pt x="3" y="2"/>
                  </a:cubicBezTo>
                  <a:close/>
                </a:path>
              </a:pathLst>
            </a:custGeom>
            <a:solidFill>
              <a:srgbClr val="8371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5" name="Freeform 1379">
              <a:extLst>
                <a:ext uri="{FF2B5EF4-FFF2-40B4-BE49-F238E27FC236}">
                  <a16:creationId xmlns:a16="http://schemas.microsoft.com/office/drawing/2014/main" id="{CE72A7CB-952D-4316-BB24-2252DD82031C}"/>
                </a:ext>
              </a:extLst>
            </p:cNvPr>
            <p:cNvSpPr>
              <a:spLocks/>
            </p:cNvSpPr>
            <p:nvPr/>
          </p:nvSpPr>
          <p:spPr bwMode="auto">
            <a:xfrm>
              <a:off x="462" y="723"/>
              <a:ext cx="7" cy="12"/>
            </a:xfrm>
            <a:custGeom>
              <a:avLst/>
              <a:gdLst>
                <a:gd name="T0" fmla="*/ 3 w 3"/>
                <a:gd name="T1" fmla="*/ 2 h 5"/>
                <a:gd name="T2" fmla="*/ 3 w 3"/>
                <a:gd name="T3" fmla="*/ 4 h 5"/>
                <a:gd name="T4" fmla="*/ 1 w 3"/>
                <a:gd name="T5" fmla="*/ 3 h 5"/>
                <a:gd name="T6" fmla="*/ 0 w 3"/>
                <a:gd name="T7" fmla="*/ 0 h 5"/>
                <a:gd name="T8" fmla="*/ 3 w 3"/>
                <a:gd name="T9" fmla="*/ 2 h 5"/>
              </a:gdLst>
              <a:ahLst/>
              <a:cxnLst>
                <a:cxn ang="0">
                  <a:pos x="T0" y="T1"/>
                </a:cxn>
                <a:cxn ang="0">
                  <a:pos x="T2" y="T3"/>
                </a:cxn>
                <a:cxn ang="0">
                  <a:pos x="T4" y="T5"/>
                </a:cxn>
                <a:cxn ang="0">
                  <a:pos x="T6" y="T7"/>
                </a:cxn>
                <a:cxn ang="0">
                  <a:pos x="T8" y="T9"/>
                </a:cxn>
              </a:cxnLst>
              <a:rect l="0" t="0" r="r" b="b"/>
              <a:pathLst>
                <a:path w="3" h="5">
                  <a:moveTo>
                    <a:pt x="3" y="2"/>
                  </a:moveTo>
                  <a:cubicBezTo>
                    <a:pt x="3" y="3"/>
                    <a:pt x="3" y="4"/>
                    <a:pt x="3" y="4"/>
                  </a:cubicBezTo>
                  <a:cubicBezTo>
                    <a:pt x="2" y="5"/>
                    <a:pt x="1" y="4"/>
                    <a:pt x="1" y="3"/>
                  </a:cubicBezTo>
                  <a:cubicBezTo>
                    <a:pt x="0" y="2"/>
                    <a:pt x="0" y="0"/>
                    <a:pt x="0" y="0"/>
                  </a:cubicBezTo>
                  <a:cubicBezTo>
                    <a:pt x="0" y="0"/>
                    <a:pt x="2" y="0"/>
                    <a:pt x="3" y="2"/>
                  </a:cubicBezTo>
                  <a:close/>
                </a:path>
              </a:pathLst>
            </a:custGeom>
            <a:solidFill>
              <a:srgbClr val="9783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6" name="Freeform 1380">
              <a:extLst>
                <a:ext uri="{FF2B5EF4-FFF2-40B4-BE49-F238E27FC236}">
                  <a16:creationId xmlns:a16="http://schemas.microsoft.com/office/drawing/2014/main" id="{6ACBEF8A-515F-48CC-91D1-E145F3248938}"/>
                </a:ext>
              </a:extLst>
            </p:cNvPr>
            <p:cNvSpPr>
              <a:spLocks/>
            </p:cNvSpPr>
            <p:nvPr/>
          </p:nvSpPr>
          <p:spPr bwMode="auto">
            <a:xfrm>
              <a:off x="462" y="725"/>
              <a:ext cx="7" cy="5"/>
            </a:xfrm>
            <a:custGeom>
              <a:avLst/>
              <a:gdLst>
                <a:gd name="T0" fmla="*/ 1 w 3"/>
                <a:gd name="T1" fmla="*/ 0 h 2"/>
                <a:gd name="T2" fmla="*/ 1 w 3"/>
                <a:gd name="T3" fmla="*/ 1 h 2"/>
                <a:gd name="T4" fmla="*/ 2 w 3"/>
                <a:gd name="T5" fmla="*/ 2 h 2"/>
                <a:gd name="T6" fmla="*/ 2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1"/>
                    <a:pt x="1" y="1"/>
                  </a:cubicBezTo>
                  <a:cubicBezTo>
                    <a:pt x="1" y="2"/>
                    <a:pt x="2" y="2"/>
                    <a:pt x="2" y="2"/>
                  </a:cubicBezTo>
                  <a:cubicBezTo>
                    <a:pt x="3" y="2"/>
                    <a:pt x="2" y="1"/>
                    <a:pt x="2" y="1"/>
                  </a:cubicBezTo>
                  <a:cubicBezTo>
                    <a:pt x="2" y="0"/>
                    <a:pt x="1" y="0"/>
                    <a:pt x="1" y="0"/>
                  </a:cubicBezTo>
                  <a:close/>
                </a:path>
              </a:pathLst>
            </a:custGeom>
            <a:solidFill>
              <a:srgbClr val="AB9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7" name="Freeform 1381">
              <a:extLst>
                <a:ext uri="{FF2B5EF4-FFF2-40B4-BE49-F238E27FC236}">
                  <a16:creationId xmlns:a16="http://schemas.microsoft.com/office/drawing/2014/main" id="{E0A1F473-81B2-490C-8128-BDD2FAFB86F3}"/>
                </a:ext>
              </a:extLst>
            </p:cNvPr>
            <p:cNvSpPr>
              <a:spLocks/>
            </p:cNvSpPr>
            <p:nvPr/>
          </p:nvSpPr>
          <p:spPr bwMode="auto">
            <a:xfrm>
              <a:off x="271" y="395"/>
              <a:ext cx="10" cy="15"/>
            </a:xfrm>
            <a:custGeom>
              <a:avLst/>
              <a:gdLst>
                <a:gd name="T0" fmla="*/ 3 w 4"/>
                <a:gd name="T1" fmla="*/ 4 h 6"/>
                <a:gd name="T2" fmla="*/ 1 w 4"/>
                <a:gd name="T3" fmla="*/ 6 h 6"/>
                <a:gd name="T4" fmla="*/ 1 w 4"/>
                <a:gd name="T5" fmla="*/ 3 h 6"/>
                <a:gd name="T6" fmla="*/ 3 w 4"/>
                <a:gd name="T7" fmla="*/ 0 h 6"/>
                <a:gd name="T8" fmla="*/ 3 w 4"/>
                <a:gd name="T9" fmla="*/ 4 h 6"/>
              </a:gdLst>
              <a:ahLst/>
              <a:cxnLst>
                <a:cxn ang="0">
                  <a:pos x="T0" y="T1"/>
                </a:cxn>
                <a:cxn ang="0">
                  <a:pos x="T2" y="T3"/>
                </a:cxn>
                <a:cxn ang="0">
                  <a:pos x="T4" y="T5"/>
                </a:cxn>
                <a:cxn ang="0">
                  <a:pos x="T6" y="T7"/>
                </a:cxn>
                <a:cxn ang="0">
                  <a:pos x="T8" y="T9"/>
                </a:cxn>
              </a:cxnLst>
              <a:rect l="0" t="0" r="r" b="b"/>
              <a:pathLst>
                <a:path w="4" h="6">
                  <a:moveTo>
                    <a:pt x="3" y="4"/>
                  </a:moveTo>
                  <a:cubicBezTo>
                    <a:pt x="3" y="5"/>
                    <a:pt x="1" y="6"/>
                    <a:pt x="1" y="6"/>
                  </a:cubicBezTo>
                  <a:cubicBezTo>
                    <a:pt x="0" y="6"/>
                    <a:pt x="0" y="4"/>
                    <a:pt x="1" y="3"/>
                  </a:cubicBezTo>
                  <a:cubicBezTo>
                    <a:pt x="1" y="1"/>
                    <a:pt x="3" y="0"/>
                    <a:pt x="3" y="0"/>
                  </a:cubicBezTo>
                  <a:cubicBezTo>
                    <a:pt x="3" y="0"/>
                    <a:pt x="4" y="2"/>
                    <a:pt x="3" y="4"/>
                  </a:cubicBezTo>
                  <a:close/>
                </a:path>
              </a:pathLst>
            </a:custGeom>
            <a:solidFill>
              <a:srgbClr val="8371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8" name="Freeform 1382">
              <a:extLst>
                <a:ext uri="{FF2B5EF4-FFF2-40B4-BE49-F238E27FC236}">
                  <a16:creationId xmlns:a16="http://schemas.microsoft.com/office/drawing/2014/main" id="{F0E16D42-A261-4350-A68E-1B1B7B69C3EE}"/>
                </a:ext>
              </a:extLst>
            </p:cNvPr>
            <p:cNvSpPr>
              <a:spLocks/>
            </p:cNvSpPr>
            <p:nvPr/>
          </p:nvSpPr>
          <p:spPr bwMode="auto">
            <a:xfrm>
              <a:off x="271" y="395"/>
              <a:ext cx="7" cy="12"/>
            </a:xfrm>
            <a:custGeom>
              <a:avLst/>
              <a:gdLst>
                <a:gd name="T0" fmla="*/ 3 w 3"/>
                <a:gd name="T1" fmla="*/ 3 h 5"/>
                <a:gd name="T2" fmla="*/ 1 w 3"/>
                <a:gd name="T3" fmla="*/ 5 h 5"/>
                <a:gd name="T4" fmla="*/ 1 w 3"/>
                <a:gd name="T5" fmla="*/ 2 h 5"/>
                <a:gd name="T6" fmla="*/ 3 w 3"/>
                <a:gd name="T7" fmla="*/ 0 h 5"/>
                <a:gd name="T8" fmla="*/ 3 w 3"/>
                <a:gd name="T9" fmla="*/ 3 h 5"/>
              </a:gdLst>
              <a:ahLst/>
              <a:cxnLst>
                <a:cxn ang="0">
                  <a:pos x="T0" y="T1"/>
                </a:cxn>
                <a:cxn ang="0">
                  <a:pos x="T2" y="T3"/>
                </a:cxn>
                <a:cxn ang="0">
                  <a:pos x="T4" y="T5"/>
                </a:cxn>
                <a:cxn ang="0">
                  <a:pos x="T6" y="T7"/>
                </a:cxn>
                <a:cxn ang="0">
                  <a:pos x="T8" y="T9"/>
                </a:cxn>
              </a:cxnLst>
              <a:rect l="0" t="0" r="r" b="b"/>
              <a:pathLst>
                <a:path w="3" h="5">
                  <a:moveTo>
                    <a:pt x="3" y="3"/>
                  </a:moveTo>
                  <a:cubicBezTo>
                    <a:pt x="2" y="4"/>
                    <a:pt x="2" y="5"/>
                    <a:pt x="1" y="5"/>
                  </a:cubicBezTo>
                  <a:cubicBezTo>
                    <a:pt x="0" y="5"/>
                    <a:pt x="0" y="3"/>
                    <a:pt x="1" y="2"/>
                  </a:cubicBezTo>
                  <a:cubicBezTo>
                    <a:pt x="1" y="1"/>
                    <a:pt x="3" y="0"/>
                    <a:pt x="3" y="0"/>
                  </a:cubicBezTo>
                  <a:cubicBezTo>
                    <a:pt x="3" y="0"/>
                    <a:pt x="3" y="2"/>
                    <a:pt x="3" y="3"/>
                  </a:cubicBezTo>
                  <a:close/>
                </a:path>
              </a:pathLst>
            </a:custGeom>
            <a:solidFill>
              <a:srgbClr val="9783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9" name="Freeform 1383">
              <a:extLst>
                <a:ext uri="{FF2B5EF4-FFF2-40B4-BE49-F238E27FC236}">
                  <a16:creationId xmlns:a16="http://schemas.microsoft.com/office/drawing/2014/main" id="{C552322A-5A9A-4477-AAF7-3731C96D0CE2}"/>
                </a:ext>
              </a:extLst>
            </p:cNvPr>
            <p:cNvSpPr>
              <a:spLocks/>
            </p:cNvSpPr>
            <p:nvPr/>
          </p:nvSpPr>
          <p:spPr bwMode="auto">
            <a:xfrm>
              <a:off x="274" y="398"/>
              <a:ext cx="4" cy="7"/>
            </a:xfrm>
            <a:custGeom>
              <a:avLst/>
              <a:gdLst>
                <a:gd name="T0" fmla="*/ 2 w 2"/>
                <a:gd name="T1" fmla="*/ 0 h 3"/>
                <a:gd name="T2" fmla="*/ 0 w 2"/>
                <a:gd name="T3" fmla="*/ 1 h 3"/>
                <a:gd name="T4" fmla="*/ 0 w 2"/>
                <a:gd name="T5" fmla="*/ 3 h 3"/>
                <a:gd name="T6" fmla="*/ 2 w 2"/>
                <a:gd name="T7" fmla="*/ 2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cubicBezTo>
                    <a:pt x="2" y="0"/>
                    <a:pt x="1" y="0"/>
                    <a:pt x="0" y="1"/>
                  </a:cubicBezTo>
                  <a:cubicBezTo>
                    <a:pt x="0" y="2"/>
                    <a:pt x="0" y="3"/>
                    <a:pt x="0" y="3"/>
                  </a:cubicBezTo>
                  <a:cubicBezTo>
                    <a:pt x="1" y="3"/>
                    <a:pt x="1" y="2"/>
                    <a:pt x="2" y="2"/>
                  </a:cubicBezTo>
                  <a:cubicBezTo>
                    <a:pt x="2" y="1"/>
                    <a:pt x="2" y="0"/>
                    <a:pt x="2" y="0"/>
                  </a:cubicBezTo>
                  <a:close/>
                </a:path>
              </a:pathLst>
            </a:custGeom>
            <a:solidFill>
              <a:srgbClr val="AB9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0" name="Freeform 1384">
              <a:extLst>
                <a:ext uri="{FF2B5EF4-FFF2-40B4-BE49-F238E27FC236}">
                  <a16:creationId xmlns:a16="http://schemas.microsoft.com/office/drawing/2014/main" id="{BD5059D2-0E62-4A52-8AEA-A5DA87888016}"/>
                </a:ext>
              </a:extLst>
            </p:cNvPr>
            <p:cNvSpPr>
              <a:spLocks/>
            </p:cNvSpPr>
            <p:nvPr/>
          </p:nvSpPr>
          <p:spPr bwMode="auto">
            <a:xfrm>
              <a:off x="302" y="539"/>
              <a:ext cx="12" cy="14"/>
            </a:xfrm>
            <a:custGeom>
              <a:avLst/>
              <a:gdLst>
                <a:gd name="T0" fmla="*/ 3 w 5"/>
                <a:gd name="T1" fmla="*/ 2 h 6"/>
                <a:gd name="T2" fmla="*/ 4 w 5"/>
                <a:gd name="T3" fmla="*/ 5 h 6"/>
                <a:gd name="T4" fmla="*/ 1 w 5"/>
                <a:gd name="T5" fmla="*/ 4 h 6"/>
                <a:gd name="T6" fmla="*/ 0 w 5"/>
                <a:gd name="T7" fmla="*/ 0 h 6"/>
                <a:gd name="T8" fmla="*/ 3 w 5"/>
                <a:gd name="T9" fmla="*/ 2 h 6"/>
              </a:gdLst>
              <a:ahLst/>
              <a:cxnLst>
                <a:cxn ang="0">
                  <a:pos x="T0" y="T1"/>
                </a:cxn>
                <a:cxn ang="0">
                  <a:pos x="T2" y="T3"/>
                </a:cxn>
                <a:cxn ang="0">
                  <a:pos x="T4" y="T5"/>
                </a:cxn>
                <a:cxn ang="0">
                  <a:pos x="T6" y="T7"/>
                </a:cxn>
                <a:cxn ang="0">
                  <a:pos x="T8" y="T9"/>
                </a:cxn>
              </a:cxnLst>
              <a:rect l="0" t="0" r="r" b="b"/>
              <a:pathLst>
                <a:path w="5" h="6">
                  <a:moveTo>
                    <a:pt x="3" y="2"/>
                  </a:moveTo>
                  <a:cubicBezTo>
                    <a:pt x="4" y="3"/>
                    <a:pt x="5" y="5"/>
                    <a:pt x="4" y="5"/>
                  </a:cubicBezTo>
                  <a:cubicBezTo>
                    <a:pt x="3" y="6"/>
                    <a:pt x="2" y="5"/>
                    <a:pt x="1" y="4"/>
                  </a:cubicBezTo>
                  <a:cubicBezTo>
                    <a:pt x="0" y="2"/>
                    <a:pt x="0" y="0"/>
                    <a:pt x="0" y="0"/>
                  </a:cubicBezTo>
                  <a:cubicBezTo>
                    <a:pt x="0" y="0"/>
                    <a:pt x="2" y="1"/>
                    <a:pt x="3" y="2"/>
                  </a:cubicBezTo>
                  <a:close/>
                </a:path>
              </a:pathLst>
            </a:custGeom>
            <a:solidFill>
              <a:srgbClr val="8371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1" name="Freeform 1385">
              <a:extLst>
                <a:ext uri="{FF2B5EF4-FFF2-40B4-BE49-F238E27FC236}">
                  <a16:creationId xmlns:a16="http://schemas.microsoft.com/office/drawing/2014/main" id="{702682AC-8153-4475-97E3-E0C4E5E73C1A}"/>
                </a:ext>
              </a:extLst>
            </p:cNvPr>
            <p:cNvSpPr>
              <a:spLocks/>
            </p:cNvSpPr>
            <p:nvPr/>
          </p:nvSpPr>
          <p:spPr bwMode="auto">
            <a:xfrm>
              <a:off x="302" y="541"/>
              <a:ext cx="10" cy="10"/>
            </a:xfrm>
            <a:custGeom>
              <a:avLst/>
              <a:gdLst>
                <a:gd name="T0" fmla="*/ 3 w 4"/>
                <a:gd name="T1" fmla="*/ 1 h 4"/>
                <a:gd name="T2" fmla="*/ 3 w 4"/>
                <a:gd name="T3" fmla="*/ 4 h 4"/>
                <a:gd name="T4" fmla="*/ 1 w 4"/>
                <a:gd name="T5" fmla="*/ 2 h 4"/>
                <a:gd name="T6" fmla="*/ 0 w 4"/>
                <a:gd name="T7" fmla="*/ 0 h 4"/>
                <a:gd name="T8" fmla="*/ 3 w 4"/>
                <a:gd name="T9" fmla="*/ 1 h 4"/>
              </a:gdLst>
              <a:ahLst/>
              <a:cxnLst>
                <a:cxn ang="0">
                  <a:pos x="T0" y="T1"/>
                </a:cxn>
                <a:cxn ang="0">
                  <a:pos x="T2" y="T3"/>
                </a:cxn>
                <a:cxn ang="0">
                  <a:pos x="T4" y="T5"/>
                </a:cxn>
                <a:cxn ang="0">
                  <a:pos x="T6" y="T7"/>
                </a:cxn>
                <a:cxn ang="0">
                  <a:pos x="T8" y="T9"/>
                </a:cxn>
              </a:cxnLst>
              <a:rect l="0" t="0" r="r" b="b"/>
              <a:pathLst>
                <a:path w="4" h="4">
                  <a:moveTo>
                    <a:pt x="3" y="1"/>
                  </a:moveTo>
                  <a:cubicBezTo>
                    <a:pt x="3" y="2"/>
                    <a:pt x="4" y="3"/>
                    <a:pt x="3" y="4"/>
                  </a:cubicBezTo>
                  <a:cubicBezTo>
                    <a:pt x="3" y="4"/>
                    <a:pt x="2" y="3"/>
                    <a:pt x="1" y="2"/>
                  </a:cubicBezTo>
                  <a:cubicBezTo>
                    <a:pt x="0" y="1"/>
                    <a:pt x="0" y="0"/>
                    <a:pt x="0" y="0"/>
                  </a:cubicBezTo>
                  <a:cubicBezTo>
                    <a:pt x="0" y="0"/>
                    <a:pt x="2" y="0"/>
                    <a:pt x="3" y="1"/>
                  </a:cubicBezTo>
                  <a:close/>
                </a:path>
              </a:pathLst>
            </a:custGeom>
            <a:solidFill>
              <a:srgbClr val="9783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2" name="Freeform 1386">
              <a:extLst>
                <a:ext uri="{FF2B5EF4-FFF2-40B4-BE49-F238E27FC236}">
                  <a16:creationId xmlns:a16="http://schemas.microsoft.com/office/drawing/2014/main" id="{65D0684A-4D53-4EF2-9E96-AED95C8CF3F8}"/>
                </a:ext>
              </a:extLst>
            </p:cNvPr>
            <p:cNvSpPr>
              <a:spLocks/>
            </p:cNvSpPr>
            <p:nvPr/>
          </p:nvSpPr>
          <p:spPr bwMode="auto">
            <a:xfrm>
              <a:off x="302" y="541"/>
              <a:ext cx="7" cy="7"/>
            </a:xfrm>
            <a:custGeom>
              <a:avLst/>
              <a:gdLst>
                <a:gd name="T0" fmla="*/ 1 w 3"/>
                <a:gd name="T1" fmla="*/ 0 h 3"/>
                <a:gd name="T2" fmla="*/ 1 w 3"/>
                <a:gd name="T3" fmla="*/ 2 h 3"/>
                <a:gd name="T4" fmla="*/ 2 w 3"/>
                <a:gd name="T5" fmla="*/ 3 h 3"/>
                <a:gd name="T6" fmla="*/ 2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0"/>
                    <a:pt x="0" y="1"/>
                    <a:pt x="1" y="2"/>
                  </a:cubicBezTo>
                  <a:cubicBezTo>
                    <a:pt x="1" y="2"/>
                    <a:pt x="2" y="3"/>
                    <a:pt x="2" y="3"/>
                  </a:cubicBezTo>
                  <a:cubicBezTo>
                    <a:pt x="3" y="2"/>
                    <a:pt x="3" y="2"/>
                    <a:pt x="2" y="1"/>
                  </a:cubicBezTo>
                  <a:cubicBezTo>
                    <a:pt x="2" y="0"/>
                    <a:pt x="1" y="0"/>
                    <a:pt x="1" y="0"/>
                  </a:cubicBezTo>
                  <a:close/>
                </a:path>
              </a:pathLst>
            </a:custGeom>
            <a:solidFill>
              <a:srgbClr val="AB9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3" name="Freeform 1387">
              <a:extLst>
                <a:ext uri="{FF2B5EF4-FFF2-40B4-BE49-F238E27FC236}">
                  <a16:creationId xmlns:a16="http://schemas.microsoft.com/office/drawing/2014/main" id="{9D3E44D5-A7CF-4953-AADB-B9B182B6A5AA}"/>
                </a:ext>
              </a:extLst>
            </p:cNvPr>
            <p:cNvSpPr>
              <a:spLocks/>
            </p:cNvSpPr>
            <p:nvPr/>
          </p:nvSpPr>
          <p:spPr bwMode="auto">
            <a:xfrm>
              <a:off x="366" y="673"/>
              <a:ext cx="53" cy="28"/>
            </a:xfrm>
            <a:custGeom>
              <a:avLst/>
              <a:gdLst>
                <a:gd name="T0" fmla="*/ 20 w 22"/>
                <a:gd name="T1" fmla="*/ 6 h 12"/>
                <a:gd name="T2" fmla="*/ 22 w 22"/>
                <a:gd name="T3" fmla="*/ 12 h 12"/>
                <a:gd name="T4" fmla="*/ 18 w 22"/>
                <a:gd name="T5" fmla="*/ 11 h 12"/>
                <a:gd name="T6" fmla="*/ 12 w 22"/>
                <a:gd name="T7" fmla="*/ 8 h 12"/>
                <a:gd name="T8" fmla="*/ 1 w 22"/>
                <a:gd name="T9" fmla="*/ 1 h 12"/>
                <a:gd name="T10" fmla="*/ 1 w 22"/>
                <a:gd name="T11" fmla="*/ 0 h 12"/>
                <a:gd name="T12" fmla="*/ 4 w 22"/>
                <a:gd name="T13" fmla="*/ 2 h 12"/>
                <a:gd name="T14" fmla="*/ 17 w 22"/>
                <a:gd name="T15" fmla="*/ 7 h 12"/>
                <a:gd name="T16" fmla="*/ 19 w 22"/>
                <a:gd name="T17" fmla="*/ 7 h 12"/>
                <a:gd name="T18" fmla="*/ 19 w 22"/>
                <a:gd name="T19" fmla="*/ 6 h 12"/>
                <a:gd name="T20" fmla="*/ 20 w 22"/>
                <a:gd name="T2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2">
                  <a:moveTo>
                    <a:pt x="20" y="6"/>
                  </a:moveTo>
                  <a:cubicBezTo>
                    <a:pt x="21" y="8"/>
                    <a:pt x="22" y="10"/>
                    <a:pt x="22" y="12"/>
                  </a:cubicBezTo>
                  <a:cubicBezTo>
                    <a:pt x="21" y="12"/>
                    <a:pt x="20" y="12"/>
                    <a:pt x="18" y="11"/>
                  </a:cubicBezTo>
                  <a:cubicBezTo>
                    <a:pt x="17" y="10"/>
                    <a:pt x="14" y="9"/>
                    <a:pt x="12" y="8"/>
                  </a:cubicBezTo>
                  <a:cubicBezTo>
                    <a:pt x="7" y="7"/>
                    <a:pt x="5" y="4"/>
                    <a:pt x="1" y="1"/>
                  </a:cubicBezTo>
                  <a:cubicBezTo>
                    <a:pt x="0" y="1"/>
                    <a:pt x="1" y="0"/>
                    <a:pt x="1" y="0"/>
                  </a:cubicBezTo>
                  <a:cubicBezTo>
                    <a:pt x="3" y="0"/>
                    <a:pt x="3" y="1"/>
                    <a:pt x="4" y="2"/>
                  </a:cubicBezTo>
                  <a:cubicBezTo>
                    <a:pt x="8" y="4"/>
                    <a:pt x="12" y="6"/>
                    <a:pt x="17" y="7"/>
                  </a:cubicBezTo>
                  <a:cubicBezTo>
                    <a:pt x="17" y="7"/>
                    <a:pt x="18" y="7"/>
                    <a:pt x="19" y="7"/>
                  </a:cubicBezTo>
                  <a:cubicBezTo>
                    <a:pt x="19" y="6"/>
                    <a:pt x="19" y="6"/>
                    <a:pt x="19" y="6"/>
                  </a:cubicBezTo>
                  <a:lnTo>
                    <a:pt x="20" y="6"/>
                  </a:lnTo>
                  <a:close/>
                </a:path>
              </a:pathLst>
            </a:custGeom>
            <a:solidFill>
              <a:srgbClr val="BCA7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4" name="Freeform 1388">
              <a:extLst>
                <a:ext uri="{FF2B5EF4-FFF2-40B4-BE49-F238E27FC236}">
                  <a16:creationId xmlns:a16="http://schemas.microsoft.com/office/drawing/2014/main" id="{7F3AC146-F94B-43EA-BC9E-297CF0B38A35}"/>
                </a:ext>
              </a:extLst>
            </p:cNvPr>
            <p:cNvSpPr>
              <a:spLocks/>
            </p:cNvSpPr>
            <p:nvPr/>
          </p:nvSpPr>
          <p:spPr bwMode="auto">
            <a:xfrm>
              <a:off x="371" y="677"/>
              <a:ext cx="48" cy="24"/>
            </a:xfrm>
            <a:custGeom>
              <a:avLst/>
              <a:gdLst>
                <a:gd name="T0" fmla="*/ 0 w 20"/>
                <a:gd name="T1" fmla="*/ 0 h 10"/>
                <a:gd name="T2" fmla="*/ 8 w 20"/>
                <a:gd name="T3" fmla="*/ 4 h 10"/>
                <a:gd name="T4" fmla="*/ 18 w 20"/>
                <a:gd name="T5" fmla="*/ 7 h 10"/>
                <a:gd name="T6" fmla="*/ 19 w 20"/>
                <a:gd name="T7" fmla="*/ 10 h 10"/>
                <a:gd name="T8" fmla="*/ 16 w 20"/>
                <a:gd name="T9" fmla="*/ 9 h 10"/>
                <a:gd name="T10" fmla="*/ 10 w 20"/>
                <a:gd name="T11" fmla="*/ 6 h 10"/>
                <a:gd name="T12" fmla="*/ 0 w 2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20" h="10">
                  <a:moveTo>
                    <a:pt x="0" y="0"/>
                  </a:moveTo>
                  <a:cubicBezTo>
                    <a:pt x="0" y="0"/>
                    <a:pt x="6" y="3"/>
                    <a:pt x="8" y="4"/>
                  </a:cubicBezTo>
                  <a:cubicBezTo>
                    <a:pt x="10" y="5"/>
                    <a:pt x="15" y="8"/>
                    <a:pt x="18" y="7"/>
                  </a:cubicBezTo>
                  <a:cubicBezTo>
                    <a:pt x="20" y="7"/>
                    <a:pt x="20" y="9"/>
                    <a:pt x="19" y="10"/>
                  </a:cubicBezTo>
                  <a:cubicBezTo>
                    <a:pt x="18" y="10"/>
                    <a:pt x="17" y="9"/>
                    <a:pt x="16" y="9"/>
                  </a:cubicBezTo>
                  <a:cubicBezTo>
                    <a:pt x="15" y="7"/>
                    <a:pt x="12" y="7"/>
                    <a:pt x="10" y="6"/>
                  </a:cubicBezTo>
                  <a:cubicBezTo>
                    <a:pt x="6" y="5"/>
                    <a:pt x="4" y="3"/>
                    <a:pt x="0" y="0"/>
                  </a:cubicBezTo>
                  <a:close/>
                </a:path>
              </a:pathLst>
            </a:custGeom>
            <a:solidFill>
              <a:srgbClr val="C1A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5" name="Freeform 1389">
              <a:extLst>
                <a:ext uri="{FF2B5EF4-FFF2-40B4-BE49-F238E27FC236}">
                  <a16:creationId xmlns:a16="http://schemas.microsoft.com/office/drawing/2014/main" id="{1B02BAB4-AFD0-477F-B24F-5A930C2C6C45}"/>
                </a:ext>
              </a:extLst>
            </p:cNvPr>
            <p:cNvSpPr>
              <a:spLocks/>
            </p:cNvSpPr>
            <p:nvPr/>
          </p:nvSpPr>
          <p:spPr bwMode="auto">
            <a:xfrm>
              <a:off x="369" y="673"/>
              <a:ext cx="45" cy="24"/>
            </a:xfrm>
            <a:custGeom>
              <a:avLst/>
              <a:gdLst>
                <a:gd name="T0" fmla="*/ 0 w 19"/>
                <a:gd name="T1" fmla="*/ 1 h 10"/>
                <a:gd name="T2" fmla="*/ 1 w 19"/>
                <a:gd name="T3" fmla="*/ 0 h 10"/>
                <a:gd name="T4" fmla="*/ 3 w 19"/>
                <a:gd name="T5" fmla="*/ 2 h 10"/>
                <a:gd name="T6" fmla="*/ 16 w 19"/>
                <a:gd name="T7" fmla="*/ 7 h 10"/>
                <a:gd name="T8" fmla="*/ 18 w 19"/>
                <a:gd name="T9" fmla="*/ 7 h 10"/>
                <a:gd name="T10" fmla="*/ 18 w 19"/>
                <a:gd name="T11" fmla="*/ 6 h 10"/>
                <a:gd name="T12" fmla="*/ 19 w 19"/>
                <a:gd name="T13" fmla="*/ 6 h 10"/>
                <a:gd name="T14" fmla="*/ 19 w 19"/>
                <a:gd name="T15" fmla="*/ 7 h 10"/>
                <a:gd name="T16" fmla="*/ 18 w 19"/>
                <a:gd name="T17" fmla="*/ 8 h 10"/>
                <a:gd name="T18" fmla="*/ 0 w 19"/>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0">
                  <a:moveTo>
                    <a:pt x="0" y="1"/>
                  </a:moveTo>
                  <a:cubicBezTo>
                    <a:pt x="0" y="1"/>
                    <a:pt x="0" y="1"/>
                    <a:pt x="1" y="0"/>
                  </a:cubicBezTo>
                  <a:cubicBezTo>
                    <a:pt x="2" y="1"/>
                    <a:pt x="2" y="1"/>
                    <a:pt x="3" y="2"/>
                  </a:cubicBezTo>
                  <a:cubicBezTo>
                    <a:pt x="7" y="4"/>
                    <a:pt x="11" y="6"/>
                    <a:pt x="16" y="7"/>
                  </a:cubicBezTo>
                  <a:cubicBezTo>
                    <a:pt x="16" y="7"/>
                    <a:pt x="17" y="7"/>
                    <a:pt x="18" y="7"/>
                  </a:cubicBezTo>
                  <a:cubicBezTo>
                    <a:pt x="18" y="6"/>
                    <a:pt x="18" y="6"/>
                    <a:pt x="18" y="6"/>
                  </a:cubicBezTo>
                  <a:cubicBezTo>
                    <a:pt x="19" y="6"/>
                    <a:pt x="19" y="6"/>
                    <a:pt x="19" y="6"/>
                  </a:cubicBezTo>
                  <a:cubicBezTo>
                    <a:pt x="19" y="7"/>
                    <a:pt x="19" y="7"/>
                    <a:pt x="19" y="7"/>
                  </a:cubicBezTo>
                  <a:cubicBezTo>
                    <a:pt x="19" y="8"/>
                    <a:pt x="19" y="8"/>
                    <a:pt x="18" y="8"/>
                  </a:cubicBezTo>
                  <a:cubicBezTo>
                    <a:pt x="15" y="10"/>
                    <a:pt x="1" y="1"/>
                    <a:pt x="0" y="1"/>
                  </a:cubicBezTo>
                  <a:close/>
                </a:path>
              </a:pathLst>
            </a:custGeom>
            <a:solidFill>
              <a:srgbClr val="AD97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6" name="Freeform 1390">
              <a:extLst>
                <a:ext uri="{FF2B5EF4-FFF2-40B4-BE49-F238E27FC236}">
                  <a16:creationId xmlns:a16="http://schemas.microsoft.com/office/drawing/2014/main" id="{DD94FDDD-0C0E-464B-A9C8-3D1194D32190}"/>
                </a:ext>
              </a:extLst>
            </p:cNvPr>
            <p:cNvSpPr>
              <a:spLocks/>
            </p:cNvSpPr>
            <p:nvPr/>
          </p:nvSpPr>
          <p:spPr bwMode="auto">
            <a:xfrm>
              <a:off x="514" y="761"/>
              <a:ext cx="29" cy="17"/>
            </a:xfrm>
            <a:custGeom>
              <a:avLst/>
              <a:gdLst>
                <a:gd name="T0" fmla="*/ 9 w 12"/>
                <a:gd name="T1" fmla="*/ 0 h 7"/>
                <a:gd name="T2" fmla="*/ 12 w 12"/>
                <a:gd name="T3" fmla="*/ 1 h 7"/>
                <a:gd name="T4" fmla="*/ 10 w 12"/>
                <a:gd name="T5" fmla="*/ 2 h 7"/>
                <a:gd name="T6" fmla="*/ 8 w 12"/>
                <a:gd name="T7" fmla="*/ 4 h 7"/>
                <a:gd name="T8" fmla="*/ 1 w 12"/>
                <a:gd name="T9" fmla="*/ 7 h 7"/>
                <a:gd name="T10" fmla="*/ 1 w 12"/>
                <a:gd name="T11" fmla="*/ 6 h 7"/>
                <a:gd name="T12" fmla="*/ 3 w 12"/>
                <a:gd name="T13" fmla="*/ 6 h 7"/>
                <a:gd name="T14" fmla="*/ 8 w 12"/>
                <a:gd name="T15" fmla="*/ 2 h 7"/>
                <a:gd name="T16" fmla="*/ 9 w 12"/>
                <a:gd name="T17" fmla="*/ 1 h 7"/>
                <a:gd name="T18" fmla="*/ 9 w 12"/>
                <a:gd name="T19" fmla="*/ 1 h 7"/>
                <a:gd name="T20" fmla="*/ 9 w 12"/>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7">
                  <a:moveTo>
                    <a:pt x="9" y="0"/>
                  </a:moveTo>
                  <a:cubicBezTo>
                    <a:pt x="10" y="0"/>
                    <a:pt x="11" y="0"/>
                    <a:pt x="12" y="1"/>
                  </a:cubicBezTo>
                  <a:cubicBezTo>
                    <a:pt x="12" y="2"/>
                    <a:pt x="11" y="2"/>
                    <a:pt x="10" y="2"/>
                  </a:cubicBezTo>
                  <a:cubicBezTo>
                    <a:pt x="10" y="3"/>
                    <a:pt x="8" y="3"/>
                    <a:pt x="8" y="4"/>
                  </a:cubicBezTo>
                  <a:cubicBezTo>
                    <a:pt x="6" y="6"/>
                    <a:pt x="3" y="7"/>
                    <a:pt x="1" y="7"/>
                  </a:cubicBezTo>
                  <a:cubicBezTo>
                    <a:pt x="0" y="7"/>
                    <a:pt x="1" y="6"/>
                    <a:pt x="1" y="6"/>
                  </a:cubicBezTo>
                  <a:cubicBezTo>
                    <a:pt x="2" y="6"/>
                    <a:pt x="2" y="6"/>
                    <a:pt x="3" y="6"/>
                  </a:cubicBezTo>
                  <a:cubicBezTo>
                    <a:pt x="5" y="5"/>
                    <a:pt x="7" y="3"/>
                    <a:pt x="8" y="2"/>
                  </a:cubicBezTo>
                  <a:cubicBezTo>
                    <a:pt x="9" y="1"/>
                    <a:pt x="9" y="1"/>
                    <a:pt x="9" y="1"/>
                  </a:cubicBezTo>
                  <a:cubicBezTo>
                    <a:pt x="9" y="1"/>
                    <a:pt x="9" y="1"/>
                    <a:pt x="9" y="1"/>
                  </a:cubicBezTo>
                  <a:lnTo>
                    <a:pt x="9" y="0"/>
                  </a:lnTo>
                  <a:close/>
                </a:path>
              </a:pathLst>
            </a:custGeom>
            <a:solidFill>
              <a:srgbClr val="BCA7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7" name="Freeform 1391">
              <a:extLst>
                <a:ext uri="{FF2B5EF4-FFF2-40B4-BE49-F238E27FC236}">
                  <a16:creationId xmlns:a16="http://schemas.microsoft.com/office/drawing/2014/main" id="{DE26BBED-E01C-4E60-9D74-73EE293058CE}"/>
                </a:ext>
              </a:extLst>
            </p:cNvPr>
            <p:cNvSpPr>
              <a:spLocks/>
            </p:cNvSpPr>
            <p:nvPr/>
          </p:nvSpPr>
          <p:spPr bwMode="auto">
            <a:xfrm>
              <a:off x="517" y="761"/>
              <a:ext cx="26" cy="17"/>
            </a:xfrm>
            <a:custGeom>
              <a:avLst/>
              <a:gdLst>
                <a:gd name="T0" fmla="*/ 0 w 11"/>
                <a:gd name="T1" fmla="*/ 7 h 7"/>
                <a:gd name="T2" fmla="*/ 5 w 11"/>
                <a:gd name="T3" fmla="*/ 5 h 7"/>
                <a:gd name="T4" fmla="*/ 9 w 11"/>
                <a:gd name="T5" fmla="*/ 1 h 7"/>
                <a:gd name="T6" fmla="*/ 11 w 11"/>
                <a:gd name="T7" fmla="*/ 1 h 7"/>
                <a:gd name="T8" fmla="*/ 9 w 11"/>
                <a:gd name="T9" fmla="*/ 2 h 7"/>
                <a:gd name="T10" fmla="*/ 7 w 11"/>
                <a:gd name="T11" fmla="*/ 4 h 7"/>
                <a:gd name="T12" fmla="*/ 0 w 11"/>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1" h="7">
                  <a:moveTo>
                    <a:pt x="0" y="7"/>
                  </a:moveTo>
                  <a:cubicBezTo>
                    <a:pt x="0" y="7"/>
                    <a:pt x="1" y="7"/>
                    <a:pt x="5" y="5"/>
                  </a:cubicBezTo>
                  <a:cubicBezTo>
                    <a:pt x="6" y="4"/>
                    <a:pt x="9" y="3"/>
                    <a:pt x="9" y="1"/>
                  </a:cubicBezTo>
                  <a:cubicBezTo>
                    <a:pt x="10" y="0"/>
                    <a:pt x="11" y="1"/>
                    <a:pt x="11" y="1"/>
                  </a:cubicBezTo>
                  <a:cubicBezTo>
                    <a:pt x="11" y="2"/>
                    <a:pt x="10" y="2"/>
                    <a:pt x="9" y="2"/>
                  </a:cubicBezTo>
                  <a:cubicBezTo>
                    <a:pt x="9" y="2"/>
                    <a:pt x="7" y="3"/>
                    <a:pt x="7" y="4"/>
                  </a:cubicBezTo>
                  <a:cubicBezTo>
                    <a:pt x="5" y="5"/>
                    <a:pt x="3" y="6"/>
                    <a:pt x="0" y="7"/>
                  </a:cubicBezTo>
                  <a:close/>
                </a:path>
              </a:pathLst>
            </a:custGeom>
            <a:solidFill>
              <a:srgbClr val="9683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8" name="Freeform 1392">
              <a:extLst>
                <a:ext uri="{FF2B5EF4-FFF2-40B4-BE49-F238E27FC236}">
                  <a16:creationId xmlns:a16="http://schemas.microsoft.com/office/drawing/2014/main" id="{B8E37B8F-6A2E-4CEA-84E1-CD220A8FB242}"/>
                </a:ext>
              </a:extLst>
            </p:cNvPr>
            <p:cNvSpPr>
              <a:spLocks/>
            </p:cNvSpPr>
            <p:nvPr/>
          </p:nvSpPr>
          <p:spPr bwMode="auto">
            <a:xfrm>
              <a:off x="517" y="761"/>
              <a:ext cx="21" cy="17"/>
            </a:xfrm>
            <a:custGeom>
              <a:avLst/>
              <a:gdLst>
                <a:gd name="T0" fmla="*/ 0 w 9"/>
                <a:gd name="T1" fmla="*/ 7 h 7"/>
                <a:gd name="T2" fmla="*/ 0 w 9"/>
                <a:gd name="T3" fmla="*/ 6 h 7"/>
                <a:gd name="T4" fmla="*/ 2 w 9"/>
                <a:gd name="T5" fmla="*/ 6 h 7"/>
                <a:gd name="T6" fmla="*/ 7 w 9"/>
                <a:gd name="T7" fmla="*/ 2 h 7"/>
                <a:gd name="T8" fmla="*/ 8 w 9"/>
                <a:gd name="T9" fmla="*/ 1 h 7"/>
                <a:gd name="T10" fmla="*/ 8 w 9"/>
                <a:gd name="T11" fmla="*/ 1 h 7"/>
                <a:gd name="T12" fmla="*/ 8 w 9"/>
                <a:gd name="T13" fmla="*/ 0 h 7"/>
                <a:gd name="T14" fmla="*/ 9 w 9"/>
                <a:gd name="T15" fmla="*/ 0 h 7"/>
                <a:gd name="T16" fmla="*/ 9 w 9"/>
                <a:gd name="T17" fmla="*/ 1 h 7"/>
                <a:gd name="T18" fmla="*/ 0 w 9"/>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7">
                  <a:moveTo>
                    <a:pt x="0" y="7"/>
                  </a:moveTo>
                  <a:cubicBezTo>
                    <a:pt x="0" y="6"/>
                    <a:pt x="0" y="7"/>
                    <a:pt x="0" y="6"/>
                  </a:cubicBezTo>
                  <a:cubicBezTo>
                    <a:pt x="1" y="6"/>
                    <a:pt x="1" y="6"/>
                    <a:pt x="2" y="6"/>
                  </a:cubicBezTo>
                  <a:cubicBezTo>
                    <a:pt x="4" y="5"/>
                    <a:pt x="6" y="3"/>
                    <a:pt x="7" y="2"/>
                  </a:cubicBezTo>
                  <a:cubicBezTo>
                    <a:pt x="8" y="1"/>
                    <a:pt x="8" y="1"/>
                    <a:pt x="8" y="1"/>
                  </a:cubicBezTo>
                  <a:cubicBezTo>
                    <a:pt x="8" y="1"/>
                    <a:pt x="8" y="1"/>
                    <a:pt x="8" y="1"/>
                  </a:cubicBezTo>
                  <a:cubicBezTo>
                    <a:pt x="8" y="0"/>
                    <a:pt x="8" y="0"/>
                    <a:pt x="8" y="0"/>
                  </a:cubicBezTo>
                  <a:cubicBezTo>
                    <a:pt x="9" y="0"/>
                    <a:pt x="9" y="0"/>
                    <a:pt x="9" y="0"/>
                  </a:cubicBezTo>
                  <a:cubicBezTo>
                    <a:pt x="9" y="1"/>
                    <a:pt x="9" y="1"/>
                    <a:pt x="9" y="1"/>
                  </a:cubicBezTo>
                  <a:cubicBezTo>
                    <a:pt x="8" y="3"/>
                    <a:pt x="1" y="7"/>
                    <a:pt x="0" y="7"/>
                  </a:cubicBezTo>
                  <a:close/>
                </a:path>
              </a:pathLst>
            </a:custGeom>
            <a:solidFill>
              <a:srgbClr val="D3B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9" name="Freeform 1393">
              <a:extLst>
                <a:ext uri="{FF2B5EF4-FFF2-40B4-BE49-F238E27FC236}">
                  <a16:creationId xmlns:a16="http://schemas.microsoft.com/office/drawing/2014/main" id="{B92787CB-44B8-466C-A39A-F889EB0A9C9B}"/>
                </a:ext>
              </a:extLst>
            </p:cNvPr>
            <p:cNvSpPr>
              <a:spLocks/>
            </p:cNvSpPr>
            <p:nvPr/>
          </p:nvSpPr>
          <p:spPr bwMode="auto">
            <a:xfrm>
              <a:off x="438" y="692"/>
              <a:ext cx="36" cy="52"/>
            </a:xfrm>
            <a:custGeom>
              <a:avLst/>
              <a:gdLst>
                <a:gd name="T0" fmla="*/ 14 w 15"/>
                <a:gd name="T1" fmla="*/ 16 h 22"/>
                <a:gd name="T2" fmla="*/ 14 w 15"/>
                <a:gd name="T3" fmla="*/ 22 h 22"/>
                <a:gd name="T4" fmla="*/ 11 w 15"/>
                <a:gd name="T5" fmla="*/ 19 h 22"/>
                <a:gd name="T6" fmla="*/ 7 w 15"/>
                <a:gd name="T7" fmla="*/ 13 h 22"/>
                <a:gd name="T8" fmla="*/ 1 w 15"/>
                <a:gd name="T9" fmla="*/ 2 h 22"/>
                <a:gd name="T10" fmla="*/ 2 w 15"/>
                <a:gd name="T11" fmla="*/ 1 h 22"/>
                <a:gd name="T12" fmla="*/ 4 w 15"/>
                <a:gd name="T13" fmla="*/ 4 h 22"/>
                <a:gd name="T14" fmla="*/ 12 w 15"/>
                <a:gd name="T15" fmla="*/ 15 h 22"/>
                <a:gd name="T16" fmla="*/ 13 w 15"/>
                <a:gd name="T17" fmla="*/ 15 h 22"/>
                <a:gd name="T18" fmla="*/ 14 w 15"/>
                <a:gd name="T19" fmla="*/ 15 h 22"/>
                <a:gd name="T20" fmla="*/ 14 w 15"/>
                <a:gd name="T21"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2">
                  <a:moveTo>
                    <a:pt x="14" y="16"/>
                  </a:moveTo>
                  <a:cubicBezTo>
                    <a:pt x="15" y="18"/>
                    <a:pt x="15" y="20"/>
                    <a:pt x="14" y="22"/>
                  </a:cubicBezTo>
                  <a:cubicBezTo>
                    <a:pt x="12" y="21"/>
                    <a:pt x="12" y="20"/>
                    <a:pt x="11" y="19"/>
                  </a:cubicBezTo>
                  <a:cubicBezTo>
                    <a:pt x="10" y="17"/>
                    <a:pt x="9" y="15"/>
                    <a:pt x="7" y="13"/>
                  </a:cubicBezTo>
                  <a:cubicBezTo>
                    <a:pt x="4" y="10"/>
                    <a:pt x="3" y="6"/>
                    <a:pt x="1" y="2"/>
                  </a:cubicBezTo>
                  <a:cubicBezTo>
                    <a:pt x="0" y="1"/>
                    <a:pt x="2" y="0"/>
                    <a:pt x="2" y="1"/>
                  </a:cubicBezTo>
                  <a:cubicBezTo>
                    <a:pt x="3" y="2"/>
                    <a:pt x="3" y="2"/>
                    <a:pt x="4" y="4"/>
                  </a:cubicBezTo>
                  <a:cubicBezTo>
                    <a:pt x="6" y="8"/>
                    <a:pt x="8" y="11"/>
                    <a:pt x="12" y="15"/>
                  </a:cubicBezTo>
                  <a:cubicBezTo>
                    <a:pt x="12" y="15"/>
                    <a:pt x="13" y="15"/>
                    <a:pt x="13" y="15"/>
                  </a:cubicBezTo>
                  <a:cubicBezTo>
                    <a:pt x="14" y="15"/>
                    <a:pt x="14" y="15"/>
                    <a:pt x="14" y="15"/>
                  </a:cubicBezTo>
                  <a:lnTo>
                    <a:pt x="14" y="16"/>
                  </a:lnTo>
                  <a:close/>
                </a:path>
              </a:pathLst>
            </a:custGeom>
            <a:solidFill>
              <a:srgbClr val="BCA7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0" name="Freeform 1394">
              <a:extLst>
                <a:ext uri="{FF2B5EF4-FFF2-40B4-BE49-F238E27FC236}">
                  <a16:creationId xmlns:a16="http://schemas.microsoft.com/office/drawing/2014/main" id="{ECC23927-F392-4793-BFF4-0C6667AFCC3A}"/>
                </a:ext>
              </a:extLst>
            </p:cNvPr>
            <p:cNvSpPr>
              <a:spLocks/>
            </p:cNvSpPr>
            <p:nvPr/>
          </p:nvSpPr>
          <p:spPr bwMode="auto">
            <a:xfrm>
              <a:off x="440" y="697"/>
              <a:ext cx="34" cy="45"/>
            </a:xfrm>
            <a:custGeom>
              <a:avLst/>
              <a:gdLst>
                <a:gd name="T0" fmla="*/ 0 w 14"/>
                <a:gd name="T1" fmla="*/ 0 h 19"/>
                <a:gd name="T2" fmla="*/ 5 w 14"/>
                <a:gd name="T3" fmla="*/ 8 h 19"/>
                <a:gd name="T4" fmla="*/ 12 w 14"/>
                <a:gd name="T5" fmla="*/ 16 h 19"/>
                <a:gd name="T6" fmla="*/ 12 w 14"/>
                <a:gd name="T7" fmla="*/ 19 h 19"/>
                <a:gd name="T8" fmla="*/ 10 w 14"/>
                <a:gd name="T9" fmla="*/ 17 h 19"/>
                <a:gd name="T10" fmla="*/ 6 w 14"/>
                <a:gd name="T11" fmla="*/ 11 h 19"/>
                <a:gd name="T12" fmla="*/ 0 w 14"/>
                <a:gd name="T13" fmla="*/ 1 h 19"/>
                <a:gd name="T14" fmla="*/ 0 w 14"/>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9">
                  <a:moveTo>
                    <a:pt x="0" y="0"/>
                  </a:moveTo>
                  <a:cubicBezTo>
                    <a:pt x="0" y="1"/>
                    <a:pt x="3" y="6"/>
                    <a:pt x="5" y="8"/>
                  </a:cubicBezTo>
                  <a:cubicBezTo>
                    <a:pt x="7" y="10"/>
                    <a:pt x="9" y="15"/>
                    <a:pt x="12" y="16"/>
                  </a:cubicBezTo>
                  <a:cubicBezTo>
                    <a:pt x="14" y="17"/>
                    <a:pt x="13" y="19"/>
                    <a:pt x="12" y="19"/>
                  </a:cubicBezTo>
                  <a:cubicBezTo>
                    <a:pt x="10" y="19"/>
                    <a:pt x="10" y="18"/>
                    <a:pt x="10" y="17"/>
                  </a:cubicBezTo>
                  <a:cubicBezTo>
                    <a:pt x="9" y="15"/>
                    <a:pt x="8" y="13"/>
                    <a:pt x="6" y="11"/>
                  </a:cubicBezTo>
                  <a:cubicBezTo>
                    <a:pt x="3" y="8"/>
                    <a:pt x="2" y="5"/>
                    <a:pt x="0" y="1"/>
                  </a:cubicBezTo>
                  <a:lnTo>
                    <a:pt x="0" y="0"/>
                  </a:lnTo>
                  <a:close/>
                </a:path>
              </a:pathLst>
            </a:custGeom>
            <a:solidFill>
              <a:srgbClr val="C1A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1" name="Freeform 1395">
              <a:extLst>
                <a:ext uri="{FF2B5EF4-FFF2-40B4-BE49-F238E27FC236}">
                  <a16:creationId xmlns:a16="http://schemas.microsoft.com/office/drawing/2014/main" id="{3F4D918A-5CE5-489F-8CE9-D120038256B2}"/>
                </a:ext>
              </a:extLst>
            </p:cNvPr>
            <p:cNvSpPr>
              <a:spLocks/>
            </p:cNvSpPr>
            <p:nvPr/>
          </p:nvSpPr>
          <p:spPr bwMode="auto">
            <a:xfrm>
              <a:off x="440" y="694"/>
              <a:ext cx="31" cy="38"/>
            </a:xfrm>
            <a:custGeom>
              <a:avLst/>
              <a:gdLst>
                <a:gd name="T0" fmla="*/ 0 w 13"/>
                <a:gd name="T1" fmla="*/ 0 h 16"/>
                <a:gd name="T2" fmla="*/ 1 w 13"/>
                <a:gd name="T3" fmla="*/ 0 h 16"/>
                <a:gd name="T4" fmla="*/ 3 w 13"/>
                <a:gd name="T5" fmla="*/ 3 h 16"/>
                <a:gd name="T6" fmla="*/ 11 w 13"/>
                <a:gd name="T7" fmla="*/ 14 h 16"/>
                <a:gd name="T8" fmla="*/ 12 w 13"/>
                <a:gd name="T9" fmla="*/ 14 h 16"/>
                <a:gd name="T10" fmla="*/ 13 w 13"/>
                <a:gd name="T11" fmla="*/ 14 h 16"/>
                <a:gd name="T12" fmla="*/ 13 w 13"/>
                <a:gd name="T13" fmla="*/ 15 h 16"/>
                <a:gd name="T14" fmla="*/ 13 w 13"/>
                <a:gd name="T15" fmla="*/ 16 h 16"/>
                <a:gd name="T16" fmla="*/ 12 w 13"/>
                <a:gd name="T17" fmla="*/ 16 h 16"/>
                <a:gd name="T18" fmla="*/ 0 w 13"/>
                <a:gd name="T1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6">
                  <a:moveTo>
                    <a:pt x="0" y="0"/>
                  </a:moveTo>
                  <a:cubicBezTo>
                    <a:pt x="0" y="0"/>
                    <a:pt x="0" y="0"/>
                    <a:pt x="1" y="0"/>
                  </a:cubicBezTo>
                  <a:cubicBezTo>
                    <a:pt x="2" y="1"/>
                    <a:pt x="2" y="2"/>
                    <a:pt x="3" y="3"/>
                  </a:cubicBezTo>
                  <a:cubicBezTo>
                    <a:pt x="5" y="7"/>
                    <a:pt x="7" y="10"/>
                    <a:pt x="11" y="14"/>
                  </a:cubicBezTo>
                  <a:cubicBezTo>
                    <a:pt x="11" y="14"/>
                    <a:pt x="12" y="14"/>
                    <a:pt x="12" y="14"/>
                  </a:cubicBezTo>
                  <a:cubicBezTo>
                    <a:pt x="13" y="14"/>
                    <a:pt x="13" y="14"/>
                    <a:pt x="13" y="14"/>
                  </a:cubicBezTo>
                  <a:cubicBezTo>
                    <a:pt x="13" y="15"/>
                    <a:pt x="13" y="15"/>
                    <a:pt x="13" y="15"/>
                  </a:cubicBezTo>
                  <a:cubicBezTo>
                    <a:pt x="13" y="15"/>
                    <a:pt x="13" y="15"/>
                    <a:pt x="13" y="16"/>
                  </a:cubicBezTo>
                  <a:cubicBezTo>
                    <a:pt x="13" y="16"/>
                    <a:pt x="13" y="16"/>
                    <a:pt x="12" y="16"/>
                  </a:cubicBezTo>
                  <a:cubicBezTo>
                    <a:pt x="8" y="15"/>
                    <a:pt x="1" y="1"/>
                    <a:pt x="0" y="0"/>
                  </a:cubicBezTo>
                  <a:close/>
                </a:path>
              </a:pathLst>
            </a:custGeom>
            <a:solidFill>
              <a:srgbClr val="AD97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2" name="Freeform 1396">
              <a:extLst>
                <a:ext uri="{FF2B5EF4-FFF2-40B4-BE49-F238E27FC236}">
                  <a16:creationId xmlns:a16="http://schemas.microsoft.com/office/drawing/2014/main" id="{DB1CD440-79CC-4517-86CF-D2494B3CB333}"/>
                </a:ext>
              </a:extLst>
            </p:cNvPr>
            <p:cNvSpPr>
              <a:spLocks/>
            </p:cNvSpPr>
            <p:nvPr/>
          </p:nvSpPr>
          <p:spPr bwMode="auto">
            <a:xfrm>
              <a:off x="266" y="8"/>
              <a:ext cx="100" cy="323"/>
            </a:xfrm>
            <a:custGeom>
              <a:avLst/>
              <a:gdLst>
                <a:gd name="T0" fmla="*/ 2 w 42"/>
                <a:gd name="T1" fmla="*/ 135 h 135"/>
                <a:gd name="T2" fmla="*/ 6 w 42"/>
                <a:gd name="T3" fmla="*/ 99 h 135"/>
                <a:gd name="T4" fmla="*/ 10 w 42"/>
                <a:gd name="T5" fmla="*/ 7 h 135"/>
                <a:gd name="T6" fmla="*/ 12 w 42"/>
                <a:gd name="T7" fmla="*/ 0 h 135"/>
                <a:gd name="T8" fmla="*/ 15 w 42"/>
                <a:gd name="T9" fmla="*/ 1 h 135"/>
                <a:gd name="T10" fmla="*/ 33 w 42"/>
                <a:gd name="T11" fmla="*/ 72 h 135"/>
                <a:gd name="T12" fmla="*/ 22 w 42"/>
                <a:gd name="T13" fmla="*/ 96 h 135"/>
                <a:gd name="T14" fmla="*/ 2 w 42"/>
                <a:gd name="T15" fmla="*/ 135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135">
                  <a:moveTo>
                    <a:pt x="2" y="135"/>
                  </a:moveTo>
                  <a:cubicBezTo>
                    <a:pt x="0" y="123"/>
                    <a:pt x="3" y="111"/>
                    <a:pt x="6" y="99"/>
                  </a:cubicBezTo>
                  <a:cubicBezTo>
                    <a:pt x="13" y="69"/>
                    <a:pt x="20" y="37"/>
                    <a:pt x="10" y="7"/>
                  </a:cubicBezTo>
                  <a:cubicBezTo>
                    <a:pt x="9" y="4"/>
                    <a:pt x="9" y="0"/>
                    <a:pt x="12" y="0"/>
                  </a:cubicBezTo>
                  <a:cubicBezTo>
                    <a:pt x="13" y="0"/>
                    <a:pt x="14" y="0"/>
                    <a:pt x="15" y="1"/>
                  </a:cubicBezTo>
                  <a:cubicBezTo>
                    <a:pt x="30" y="17"/>
                    <a:pt x="42" y="48"/>
                    <a:pt x="33" y="72"/>
                  </a:cubicBezTo>
                  <a:cubicBezTo>
                    <a:pt x="29" y="82"/>
                    <a:pt x="28" y="86"/>
                    <a:pt x="22" y="96"/>
                  </a:cubicBezTo>
                  <a:cubicBezTo>
                    <a:pt x="14" y="108"/>
                    <a:pt x="7" y="121"/>
                    <a:pt x="2" y="135"/>
                  </a:cubicBezTo>
                  <a:close/>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3" name="Freeform 1397">
              <a:extLst>
                <a:ext uri="{FF2B5EF4-FFF2-40B4-BE49-F238E27FC236}">
                  <a16:creationId xmlns:a16="http://schemas.microsoft.com/office/drawing/2014/main" id="{1BA638DC-4E09-47F0-B26F-CB20D1937BD6}"/>
                </a:ext>
              </a:extLst>
            </p:cNvPr>
            <p:cNvSpPr>
              <a:spLocks/>
            </p:cNvSpPr>
            <p:nvPr/>
          </p:nvSpPr>
          <p:spPr bwMode="auto">
            <a:xfrm>
              <a:off x="266" y="8"/>
              <a:ext cx="100" cy="323"/>
            </a:xfrm>
            <a:custGeom>
              <a:avLst/>
              <a:gdLst>
                <a:gd name="T0" fmla="*/ 2 w 42"/>
                <a:gd name="T1" fmla="*/ 135 h 135"/>
                <a:gd name="T2" fmla="*/ 6 w 42"/>
                <a:gd name="T3" fmla="*/ 99 h 135"/>
                <a:gd name="T4" fmla="*/ 10 w 42"/>
                <a:gd name="T5" fmla="*/ 7 h 135"/>
                <a:gd name="T6" fmla="*/ 12 w 42"/>
                <a:gd name="T7" fmla="*/ 0 h 135"/>
                <a:gd name="T8" fmla="*/ 15 w 42"/>
                <a:gd name="T9" fmla="*/ 1 h 135"/>
                <a:gd name="T10" fmla="*/ 33 w 42"/>
                <a:gd name="T11" fmla="*/ 72 h 135"/>
                <a:gd name="T12" fmla="*/ 22 w 42"/>
                <a:gd name="T13" fmla="*/ 96 h 135"/>
                <a:gd name="T14" fmla="*/ 2 w 42"/>
                <a:gd name="T15" fmla="*/ 135 h 1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135">
                  <a:moveTo>
                    <a:pt x="2" y="135"/>
                  </a:moveTo>
                  <a:cubicBezTo>
                    <a:pt x="0" y="123"/>
                    <a:pt x="3" y="111"/>
                    <a:pt x="6" y="99"/>
                  </a:cubicBezTo>
                  <a:cubicBezTo>
                    <a:pt x="13" y="69"/>
                    <a:pt x="20" y="37"/>
                    <a:pt x="10" y="7"/>
                  </a:cubicBezTo>
                  <a:cubicBezTo>
                    <a:pt x="9" y="4"/>
                    <a:pt x="9" y="0"/>
                    <a:pt x="12" y="0"/>
                  </a:cubicBezTo>
                  <a:cubicBezTo>
                    <a:pt x="13" y="0"/>
                    <a:pt x="14" y="0"/>
                    <a:pt x="15" y="1"/>
                  </a:cubicBezTo>
                  <a:cubicBezTo>
                    <a:pt x="30" y="17"/>
                    <a:pt x="42" y="48"/>
                    <a:pt x="33" y="72"/>
                  </a:cubicBezTo>
                  <a:cubicBezTo>
                    <a:pt x="29" y="82"/>
                    <a:pt x="28" y="86"/>
                    <a:pt x="22" y="96"/>
                  </a:cubicBezTo>
                  <a:cubicBezTo>
                    <a:pt x="14" y="108"/>
                    <a:pt x="7" y="121"/>
                    <a:pt x="2" y="135"/>
                  </a:cubicBezTo>
                  <a:close/>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4" name="Freeform 1398">
              <a:extLst>
                <a:ext uri="{FF2B5EF4-FFF2-40B4-BE49-F238E27FC236}">
                  <a16:creationId xmlns:a16="http://schemas.microsoft.com/office/drawing/2014/main" id="{6A673842-FEE1-4FEC-AD29-071B60667AEF}"/>
                </a:ext>
              </a:extLst>
            </p:cNvPr>
            <p:cNvSpPr>
              <a:spLocks/>
            </p:cNvSpPr>
            <p:nvPr/>
          </p:nvSpPr>
          <p:spPr bwMode="auto">
            <a:xfrm>
              <a:off x="271" y="11"/>
              <a:ext cx="62" cy="272"/>
            </a:xfrm>
            <a:custGeom>
              <a:avLst/>
              <a:gdLst>
                <a:gd name="T0" fmla="*/ 19 w 26"/>
                <a:gd name="T1" fmla="*/ 14 h 114"/>
                <a:gd name="T2" fmla="*/ 8 w 26"/>
                <a:gd name="T3" fmla="*/ 0 h 114"/>
                <a:gd name="T4" fmla="*/ 8 w 26"/>
                <a:gd name="T5" fmla="*/ 6 h 114"/>
                <a:gd name="T6" fmla="*/ 4 w 26"/>
                <a:gd name="T7" fmla="*/ 98 h 114"/>
                <a:gd name="T8" fmla="*/ 0 w 26"/>
                <a:gd name="T9" fmla="*/ 114 h 114"/>
                <a:gd name="T10" fmla="*/ 12 w 26"/>
                <a:gd name="T11" fmla="*/ 88 h 114"/>
                <a:gd name="T12" fmla="*/ 17 w 26"/>
                <a:gd name="T13" fmla="*/ 76 h 114"/>
                <a:gd name="T14" fmla="*/ 21 w 26"/>
                <a:gd name="T15" fmla="*/ 63 h 114"/>
                <a:gd name="T16" fmla="*/ 23 w 26"/>
                <a:gd name="T17" fmla="*/ 28 h 114"/>
                <a:gd name="T18" fmla="*/ 19 w 26"/>
                <a:gd name="T19" fmla="*/ 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4">
                  <a:moveTo>
                    <a:pt x="19" y="14"/>
                  </a:moveTo>
                  <a:cubicBezTo>
                    <a:pt x="16" y="9"/>
                    <a:pt x="13" y="2"/>
                    <a:pt x="8" y="0"/>
                  </a:cubicBezTo>
                  <a:cubicBezTo>
                    <a:pt x="7" y="2"/>
                    <a:pt x="7" y="4"/>
                    <a:pt x="8" y="6"/>
                  </a:cubicBezTo>
                  <a:cubicBezTo>
                    <a:pt x="18" y="36"/>
                    <a:pt x="11" y="68"/>
                    <a:pt x="4" y="98"/>
                  </a:cubicBezTo>
                  <a:cubicBezTo>
                    <a:pt x="2" y="104"/>
                    <a:pt x="1" y="109"/>
                    <a:pt x="0" y="114"/>
                  </a:cubicBezTo>
                  <a:cubicBezTo>
                    <a:pt x="4" y="106"/>
                    <a:pt x="8" y="97"/>
                    <a:pt x="12" y="88"/>
                  </a:cubicBezTo>
                  <a:cubicBezTo>
                    <a:pt x="14" y="84"/>
                    <a:pt x="16" y="80"/>
                    <a:pt x="17" y="76"/>
                  </a:cubicBezTo>
                  <a:cubicBezTo>
                    <a:pt x="19" y="71"/>
                    <a:pt x="20" y="67"/>
                    <a:pt x="21" y="63"/>
                  </a:cubicBezTo>
                  <a:cubicBezTo>
                    <a:pt x="23" y="51"/>
                    <a:pt x="26" y="39"/>
                    <a:pt x="23" y="28"/>
                  </a:cubicBezTo>
                  <a:cubicBezTo>
                    <a:pt x="22" y="23"/>
                    <a:pt x="20" y="19"/>
                    <a:pt x="19" y="14"/>
                  </a:cubicBezTo>
                  <a:close/>
                </a:path>
              </a:pathLst>
            </a:custGeom>
            <a:solidFill>
              <a:srgbClr val="82A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5" name="Freeform 1399">
              <a:extLst>
                <a:ext uri="{FF2B5EF4-FFF2-40B4-BE49-F238E27FC236}">
                  <a16:creationId xmlns:a16="http://schemas.microsoft.com/office/drawing/2014/main" id="{D2C95FD3-2864-448D-B8D8-5E9D80BEC773}"/>
                </a:ext>
              </a:extLst>
            </p:cNvPr>
            <p:cNvSpPr>
              <a:spLocks/>
            </p:cNvSpPr>
            <p:nvPr/>
          </p:nvSpPr>
          <p:spPr bwMode="auto">
            <a:xfrm>
              <a:off x="271" y="326"/>
              <a:ext cx="0" cy="5"/>
            </a:xfrm>
            <a:custGeom>
              <a:avLst/>
              <a:gdLst>
                <a:gd name="T0" fmla="*/ 1 h 2"/>
                <a:gd name="T1" fmla="*/ 0 h 2"/>
                <a:gd name="T2" fmla="*/ 2 h 2"/>
                <a:gd name="T3" fmla="*/ 1 h 2"/>
              </a:gdLst>
              <a:ahLst/>
              <a:cxnLst>
                <a:cxn ang="0">
                  <a:pos x="0" y="T0"/>
                </a:cxn>
                <a:cxn ang="0">
                  <a:pos x="0" y="T1"/>
                </a:cxn>
                <a:cxn ang="0">
                  <a:pos x="0" y="T2"/>
                </a:cxn>
                <a:cxn ang="0">
                  <a:pos x="0" y="T3"/>
                </a:cxn>
              </a:cxnLst>
              <a:rect l="0" t="0" r="r" b="b"/>
              <a:pathLst>
                <a:path h="2">
                  <a:moveTo>
                    <a:pt x="0" y="1"/>
                  </a:moveTo>
                  <a:cubicBezTo>
                    <a:pt x="0" y="1"/>
                    <a:pt x="0" y="0"/>
                    <a:pt x="0" y="0"/>
                  </a:cubicBezTo>
                  <a:cubicBezTo>
                    <a:pt x="0" y="1"/>
                    <a:pt x="0" y="1"/>
                    <a:pt x="0" y="2"/>
                  </a:cubicBezTo>
                  <a:lnTo>
                    <a:pt x="0" y="1"/>
                  </a:ln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6" name="Freeform 1400">
              <a:extLst>
                <a:ext uri="{FF2B5EF4-FFF2-40B4-BE49-F238E27FC236}">
                  <a16:creationId xmlns:a16="http://schemas.microsoft.com/office/drawing/2014/main" id="{EEA3CA29-3996-4BE9-BFFD-5240D8177573}"/>
                </a:ext>
              </a:extLst>
            </p:cNvPr>
            <p:cNvSpPr>
              <a:spLocks/>
            </p:cNvSpPr>
            <p:nvPr/>
          </p:nvSpPr>
          <p:spPr bwMode="auto">
            <a:xfrm>
              <a:off x="269" y="15"/>
              <a:ext cx="50" cy="311"/>
            </a:xfrm>
            <a:custGeom>
              <a:avLst/>
              <a:gdLst>
                <a:gd name="T0" fmla="*/ 17 w 21"/>
                <a:gd name="T1" fmla="*/ 47 h 130"/>
                <a:gd name="T2" fmla="*/ 5 w 21"/>
                <a:gd name="T3" fmla="*/ 101 h 130"/>
                <a:gd name="T4" fmla="*/ 1 w 21"/>
                <a:gd name="T5" fmla="*/ 130 h 130"/>
                <a:gd name="T6" fmla="*/ 18 w 21"/>
                <a:gd name="T7" fmla="*/ 51 h 130"/>
                <a:gd name="T8" fmla="*/ 20 w 21"/>
                <a:gd name="T9" fmla="*/ 38 h 130"/>
                <a:gd name="T10" fmla="*/ 9 w 21"/>
                <a:gd name="T11" fmla="*/ 0 h 130"/>
                <a:gd name="T12" fmla="*/ 16 w 21"/>
                <a:gd name="T13" fmla="*/ 13 h 130"/>
                <a:gd name="T14" fmla="*/ 17 w 21"/>
                <a:gd name="T15" fmla="*/ 47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30">
                  <a:moveTo>
                    <a:pt x="17" y="47"/>
                  </a:moveTo>
                  <a:cubicBezTo>
                    <a:pt x="15" y="65"/>
                    <a:pt x="9" y="83"/>
                    <a:pt x="5" y="101"/>
                  </a:cubicBezTo>
                  <a:cubicBezTo>
                    <a:pt x="2" y="110"/>
                    <a:pt x="0" y="120"/>
                    <a:pt x="1" y="130"/>
                  </a:cubicBezTo>
                  <a:cubicBezTo>
                    <a:pt x="2" y="112"/>
                    <a:pt x="14" y="74"/>
                    <a:pt x="18" y="51"/>
                  </a:cubicBezTo>
                  <a:cubicBezTo>
                    <a:pt x="19" y="47"/>
                    <a:pt x="19" y="43"/>
                    <a:pt x="20" y="38"/>
                  </a:cubicBezTo>
                  <a:cubicBezTo>
                    <a:pt x="21" y="25"/>
                    <a:pt x="18" y="10"/>
                    <a:pt x="9" y="0"/>
                  </a:cubicBezTo>
                  <a:cubicBezTo>
                    <a:pt x="12" y="4"/>
                    <a:pt x="14" y="9"/>
                    <a:pt x="16" y="13"/>
                  </a:cubicBezTo>
                  <a:cubicBezTo>
                    <a:pt x="19" y="24"/>
                    <a:pt x="18" y="36"/>
                    <a:pt x="17" y="47"/>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7" name="Freeform 1401">
              <a:extLst>
                <a:ext uri="{FF2B5EF4-FFF2-40B4-BE49-F238E27FC236}">
                  <a16:creationId xmlns:a16="http://schemas.microsoft.com/office/drawing/2014/main" id="{FC456B75-5C42-4A74-846B-7A5DB8D6E621}"/>
                </a:ext>
              </a:extLst>
            </p:cNvPr>
            <p:cNvSpPr>
              <a:spLocks/>
            </p:cNvSpPr>
            <p:nvPr/>
          </p:nvSpPr>
          <p:spPr bwMode="auto">
            <a:xfrm>
              <a:off x="271" y="80"/>
              <a:ext cx="86" cy="249"/>
            </a:xfrm>
            <a:custGeom>
              <a:avLst/>
              <a:gdLst>
                <a:gd name="T0" fmla="*/ 31 w 36"/>
                <a:gd name="T1" fmla="*/ 15 h 104"/>
                <a:gd name="T2" fmla="*/ 17 w 36"/>
                <a:gd name="T3" fmla="*/ 60 h 104"/>
                <a:gd name="T4" fmla="*/ 0 w 36"/>
                <a:gd name="T5" fmla="*/ 104 h 104"/>
                <a:gd name="T6" fmla="*/ 20 w 36"/>
                <a:gd name="T7" fmla="*/ 66 h 104"/>
                <a:gd name="T8" fmla="*/ 31 w 36"/>
                <a:gd name="T9" fmla="*/ 42 h 104"/>
                <a:gd name="T10" fmla="*/ 30 w 36"/>
                <a:gd name="T11" fmla="*/ 0 h 104"/>
                <a:gd name="T12" fmla="*/ 31 w 36"/>
                <a:gd name="T13" fmla="*/ 15 h 104"/>
              </a:gdLst>
              <a:ahLst/>
              <a:cxnLst>
                <a:cxn ang="0">
                  <a:pos x="T0" y="T1"/>
                </a:cxn>
                <a:cxn ang="0">
                  <a:pos x="T2" y="T3"/>
                </a:cxn>
                <a:cxn ang="0">
                  <a:pos x="T4" y="T5"/>
                </a:cxn>
                <a:cxn ang="0">
                  <a:pos x="T6" y="T7"/>
                </a:cxn>
                <a:cxn ang="0">
                  <a:pos x="T8" y="T9"/>
                </a:cxn>
                <a:cxn ang="0">
                  <a:pos x="T10" y="T11"/>
                </a:cxn>
                <a:cxn ang="0">
                  <a:pos x="T12" y="T13"/>
                </a:cxn>
              </a:cxnLst>
              <a:rect l="0" t="0" r="r" b="b"/>
              <a:pathLst>
                <a:path w="36" h="104">
                  <a:moveTo>
                    <a:pt x="31" y="15"/>
                  </a:moveTo>
                  <a:cubicBezTo>
                    <a:pt x="30" y="32"/>
                    <a:pt x="23" y="45"/>
                    <a:pt x="17" y="60"/>
                  </a:cubicBezTo>
                  <a:cubicBezTo>
                    <a:pt x="11" y="74"/>
                    <a:pt x="2" y="89"/>
                    <a:pt x="0" y="104"/>
                  </a:cubicBezTo>
                  <a:cubicBezTo>
                    <a:pt x="5" y="91"/>
                    <a:pt x="12" y="78"/>
                    <a:pt x="20" y="66"/>
                  </a:cubicBezTo>
                  <a:cubicBezTo>
                    <a:pt x="26" y="56"/>
                    <a:pt x="27" y="52"/>
                    <a:pt x="31" y="42"/>
                  </a:cubicBezTo>
                  <a:cubicBezTo>
                    <a:pt x="36" y="29"/>
                    <a:pt x="35" y="14"/>
                    <a:pt x="30" y="0"/>
                  </a:cubicBezTo>
                  <a:cubicBezTo>
                    <a:pt x="32" y="5"/>
                    <a:pt x="31" y="10"/>
                    <a:pt x="31" y="15"/>
                  </a:cubicBezTo>
                  <a:close/>
                </a:path>
              </a:pathLst>
            </a:custGeom>
            <a:solidFill>
              <a:srgbClr val="6C8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8" name="Freeform 1402">
              <a:extLst>
                <a:ext uri="{FF2B5EF4-FFF2-40B4-BE49-F238E27FC236}">
                  <a16:creationId xmlns:a16="http://schemas.microsoft.com/office/drawing/2014/main" id="{1B3CE318-2D7D-4949-98B6-5820930DCC7D}"/>
                </a:ext>
              </a:extLst>
            </p:cNvPr>
            <p:cNvSpPr>
              <a:spLocks/>
            </p:cNvSpPr>
            <p:nvPr/>
          </p:nvSpPr>
          <p:spPr bwMode="auto">
            <a:xfrm>
              <a:off x="278" y="137"/>
              <a:ext cx="65" cy="163"/>
            </a:xfrm>
            <a:custGeom>
              <a:avLst/>
              <a:gdLst>
                <a:gd name="T0" fmla="*/ 12 w 27"/>
                <a:gd name="T1" fmla="*/ 35 h 68"/>
                <a:gd name="T2" fmla="*/ 17 w 27"/>
                <a:gd name="T3" fmla="*/ 24 h 68"/>
                <a:gd name="T4" fmla="*/ 26 w 27"/>
                <a:gd name="T5" fmla="*/ 0 h 68"/>
                <a:gd name="T6" fmla="*/ 26 w 27"/>
                <a:gd name="T7" fmla="*/ 7 h 68"/>
                <a:gd name="T8" fmla="*/ 23 w 27"/>
                <a:gd name="T9" fmla="*/ 24 h 68"/>
                <a:gd name="T10" fmla="*/ 0 w 27"/>
                <a:gd name="T11" fmla="*/ 68 h 68"/>
                <a:gd name="T12" fmla="*/ 12 w 27"/>
                <a:gd name="T13" fmla="*/ 35 h 68"/>
              </a:gdLst>
              <a:ahLst/>
              <a:cxnLst>
                <a:cxn ang="0">
                  <a:pos x="T0" y="T1"/>
                </a:cxn>
                <a:cxn ang="0">
                  <a:pos x="T2" y="T3"/>
                </a:cxn>
                <a:cxn ang="0">
                  <a:pos x="T4" y="T5"/>
                </a:cxn>
                <a:cxn ang="0">
                  <a:pos x="T6" y="T7"/>
                </a:cxn>
                <a:cxn ang="0">
                  <a:pos x="T8" y="T9"/>
                </a:cxn>
                <a:cxn ang="0">
                  <a:pos x="T10" y="T11"/>
                </a:cxn>
                <a:cxn ang="0">
                  <a:pos x="T12" y="T13"/>
                </a:cxn>
              </a:cxnLst>
              <a:rect l="0" t="0" r="r" b="b"/>
              <a:pathLst>
                <a:path w="27" h="68">
                  <a:moveTo>
                    <a:pt x="12" y="35"/>
                  </a:moveTo>
                  <a:cubicBezTo>
                    <a:pt x="13" y="33"/>
                    <a:pt x="16" y="26"/>
                    <a:pt x="17" y="24"/>
                  </a:cubicBezTo>
                  <a:cubicBezTo>
                    <a:pt x="19" y="17"/>
                    <a:pt x="25" y="7"/>
                    <a:pt x="26" y="0"/>
                  </a:cubicBezTo>
                  <a:cubicBezTo>
                    <a:pt x="27" y="1"/>
                    <a:pt x="26" y="6"/>
                    <a:pt x="26" y="7"/>
                  </a:cubicBezTo>
                  <a:cubicBezTo>
                    <a:pt x="26" y="13"/>
                    <a:pt x="24" y="19"/>
                    <a:pt x="23" y="24"/>
                  </a:cubicBezTo>
                  <a:cubicBezTo>
                    <a:pt x="20" y="36"/>
                    <a:pt x="6" y="54"/>
                    <a:pt x="0" y="68"/>
                  </a:cubicBezTo>
                  <a:cubicBezTo>
                    <a:pt x="1" y="61"/>
                    <a:pt x="8" y="41"/>
                    <a:pt x="12" y="35"/>
                  </a:cubicBezTo>
                  <a:close/>
                </a:path>
              </a:pathLst>
            </a:custGeom>
            <a:solidFill>
              <a:srgbClr val="657F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9" name="Freeform 1403">
              <a:extLst>
                <a:ext uri="{FF2B5EF4-FFF2-40B4-BE49-F238E27FC236}">
                  <a16:creationId xmlns:a16="http://schemas.microsoft.com/office/drawing/2014/main" id="{6711A297-CD4D-433D-85F1-FD1E0364435D}"/>
                </a:ext>
              </a:extLst>
            </p:cNvPr>
            <p:cNvSpPr>
              <a:spLocks/>
            </p:cNvSpPr>
            <p:nvPr/>
          </p:nvSpPr>
          <p:spPr bwMode="auto">
            <a:xfrm>
              <a:off x="288" y="180"/>
              <a:ext cx="45" cy="96"/>
            </a:xfrm>
            <a:custGeom>
              <a:avLst/>
              <a:gdLst>
                <a:gd name="T0" fmla="*/ 17 w 19"/>
                <a:gd name="T1" fmla="*/ 8 h 40"/>
                <a:gd name="T2" fmla="*/ 9 w 19"/>
                <a:gd name="T3" fmla="*/ 24 h 40"/>
                <a:gd name="T4" fmla="*/ 5 w 19"/>
                <a:gd name="T5" fmla="*/ 31 h 40"/>
                <a:gd name="T6" fmla="*/ 0 w 19"/>
                <a:gd name="T7" fmla="*/ 40 h 40"/>
                <a:gd name="T8" fmla="*/ 6 w 19"/>
                <a:gd name="T9" fmla="*/ 25 h 40"/>
                <a:gd name="T10" fmla="*/ 15 w 19"/>
                <a:gd name="T11" fmla="*/ 11 h 40"/>
                <a:gd name="T12" fmla="*/ 19 w 19"/>
                <a:gd name="T13" fmla="*/ 0 h 40"/>
                <a:gd name="T14" fmla="*/ 17 w 19"/>
                <a:gd name="T15" fmla="*/ 8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40">
                  <a:moveTo>
                    <a:pt x="17" y="8"/>
                  </a:moveTo>
                  <a:cubicBezTo>
                    <a:pt x="15" y="13"/>
                    <a:pt x="12" y="19"/>
                    <a:pt x="9" y="24"/>
                  </a:cubicBezTo>
                  <a:cubicBezTo>
                    <a:pt x="8" y="25"/>
                    <a:pt x="5" y="30"/>
                    <a:pt x="5" y="31"/>
                  </a:cubicBezTo>
                  <a:cubicBezTo>
                    <a:pt x="4" y="33"/>
                    <a:pt x="1" y="38"/>
                    <a:pt x="0" y="40"/>
                  </a:cubicBezTo>
                  <a:cubicBezTo>
                    <a:pt x="1" y="36"/>
                    <a:pt x="4" y="29"/>
                    <a:pt x="6" y="25"/>
                  </a:cubicBezTo>
                  <a:cubicBezTo>
                    <a:pt x="9" y="20"/>
                    <a:pt x="12" y="16"/>
                    <a:pt x="15" y="11"/>
                  </a:cubicBezTo>
                  <a:cubicBezTo>
                    <a:pt x="17" y="7"/>
                    <a:pt x="19" y="4"/>
                    <a:pt x="19" y="0"/>
                  </a:cubicBezTo>
                  <a:cubicBezTo>
                    <a:pt x="19" y="3"/>
                    <a:pt x="18" y="5"/>
                    <a:pt x="17" y="8"/>
                  </a:cubicBezTo>
                  <a:close/>
                </a:path>
              </a:pathLst>
            </a:custGeom>
            <a:solidFill>
              <a:srgbClr val="5C72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0" name="Freeform 1404">
              <a:extLst>
                <a:ext uri="{FF2B5EF4-FFF2-40B4-BE49-F238E27FC236}">
                  <a16:creationId xmlns:a16="http://schemas.microsoft.com/office/drawing/2014/main" id="{5A5F01DE-ED02-4F8F-B0D6-3350FB3B2DC5}"/>
                </a:ext>
              </a:extLst>
            </p:cNvPr>
            <p:cNvSpPr>
              <a:spLocks/>
            </p:cNvSpPr>
            <p:nvPr/>
          </p:nvSpPr>
          <p:spPr bwMode="auto">
            <a:xfrm>
              <a:off x="97" y="462"/>
              <a:ext cx="267" cy="235"/>
            </a:xfrm>
            <a:custGeom>
              <a:avLst/>
              <a:gdLst>
                <a:gd name="T0" fmla="*/ 112 w 112"/>
                <a:gd name="T1" fmla="*/ 98 h 98"/>
                <a:gd name="T2" fmla="*/ 83 w 112"/>
                <a:gd name="T3" fmla="*/ 73 h 98"/>
                <a:gd name="T4" fmla="*/ 12 w 112"/>
                <a:gd name="T5" fmla="*/ 6 h 98"/>
                <a:gd name="T6" fmla="*/ 5 w 112"/>
                <a:gd name="T7" fmla="*/ 2 h 98"/>
                <a:gd name="T8" fmla="*/ 3 w 112"/>
                <a:gd name="T9" fmla="*/ 5 h 98"/>
                <a:gd name="T10" fmla="*/ 38 w 112"/>
                <a:gd name="T11" fmla="*/ 71 h 98"/>
                <a:gd name="T12" fmla="*/ 65 w 112"/>
                <a:gd name="T13" fmla="*/ 82 h 98"/>
                <a:gd name="T14" fmla="*/ 112 w 112"/>
                <a:gd name="T15" fmla="*/ 98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8">
                  <a:moveTo>
                    <a:pt x="112" y="98"/>
                  </a:moveTo>
                  <a:cubicBezTo>
                    <a:pt x="105" y="87"/>
                    <a:pt x="94" y="80"/>
                    <a:pt x="83" y="73"/>
                  </a:cubicBezTo>
                  <a:cubicBezTo>
                    <a:pt x="54" y="55"/>
                    <a:pt x="25" y="36"/>
                    <a:pt x="12" y="6"/>
                  </a:cubicBezTo>
                  <a:cubicBezTo>
                    <a:pt x="11" y="4"/>
                    <a:pt x="8" y="0"/>
                    <a:pt x="5" y="2"/>
                  </a:cubicBezTo>
                  <a:cubicBezTo>
                    <a:pt x="4" y="2"/>
                    <a:pt x="3" y="3"/>
                    <a:pt x="3" y="5"/>
                  </a:cubicBezTo>
                  <a:cubicBezTo>
                    <a:pt x="0" y="28"/>
                    <a:pt x="13" y="59"/>
                    <a:pt x="38" y="71"/>
                  </a:cubicBezTo>
                  <a:cubicBezTo>
                    <a:pt x="50" y="76"/>
                    <a:pt x="53" y="79"/>
                    <a:pt x="65" y="82"/>
                  </a:cubicBezTo>
                  <a:cubicBezTo>
                    <a:pt x="82" y="85"/>
                    <a:pt x="97" y="91"/>
                    <a:pt x="112" y="98"/>
                  </a:cubicBezTo>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1" name="Freeform 1405">
              <a:extLst>
                <a:ext uri="{FF2B5EF4-FFF2-40B4-BE49-F238E27FC236}">
                  <a16:creationId xmlns:a16="http://schemas.microsoft.com/office/drawing/2014/main" id="{55433F33-4CAB-4971-8622-5FC528C59083}"/>
                </a:ext>
              </a:extLst>
            </p:cNvPr>
            <p:cNvSpPr>
              <a:spLocks/>
            </p:cNvSpPr>
            <p:nvPr/>
          </p:nvSpPr>
          <p:spPr bwMode="auto">
            <a:xfrm>
              <a:off x="97" y="462"/>
              <a:ext cx="267" cy="235"/>
            </a:xfrm>
            <a:custGeom>
              <a:avLst/>
              <a:gdLst>
                <a:gd name="T0" fmla="*/ 112 w 112"/>
                <a:gd name="T1" fmla="*/ 98 h 98"/>
                <a:gd name="T2" fmla="*/ 83 w 112"/>
                <a:gd name="T3" fmla="*/ 73 h 98"/>
                <a:gd name="T4" fmla="*/ 12 w 112"/>
                <a:gd name="T5" fmla="*/ 6 h 98"/>
                <a:gd name="T6" fmla="*/ 5 w 112"/>
                <a:gd name="T7" fmla="*/ 2 h 98"/>
                <a:gd name="T8" fmla="*/ 3 w 112"/>
                <a:gd name="T9" fmla="*/ 5 h 98"/>
                <a:gd name="T10" fmla="*/ 38 w 112"/>
                <a:gd name="T11" fmla="*/ 71 h 98"/>
                <a:gd name="T12" fmla="*/ 65 w 112"/>
                <a:gd name="T13" fmla="*/ 82 h 98"/>
                <a:gd name="T14" fmla="*/ 112 w 112"/>
                <a:gd name="T15" fmla="*/ 98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8">
                  <a:moveTo>
                    <a:pt x="112" y="98"/>
                  </a:moveTo>
                  <a:cubicBezTo>
                    <a:pt x="105" y="87"/>
                    <a:pt x="94" y="80"/>
                    <a:pt x="83" y="73"/>
                  </a:cubicBezTo>
                  <a:cubicBezTo>
                    <a:pt x="54" y="55"/>
                    <a:pt x="25" y="36"/>
                    <a:pt x="12" y="6"/>
                  </a:cubicBezTo>
                  <a:cubicBezTo>
                    <a:pt x="11" y="4"/>
                    <a:pt x="8" y="0"/>
                    <a:pt x="5" y="2"/>
                  </a:cubicBezTo>
                  <a:cubicBezTo>
                    <a:pt x="4" y="2"/>
                    <a:pt x="3" y="3"/>
                    <a:pt x="3" y="5"/>
                  </a:cubicBezTo>
                  <a:cubicBezTo>
                    <a:pt x="0" y="28"/>
                    <a:pt x="13" y="59"/>
                    <a:pt x="38" y="71"/>
                  </a:cubicBezTo>
                  <a:cubicBezTo>
                    <a:pt x="50" y="76"/>
                    <a:pt x="53" y="79"/>
                    <a:pt x="65" y="82"/>
                  </a:cubicBezTo>
                  <a:cubicBezTo>
                    <a:pt x="82" y="85"/>
                    <a:pt x="97" y="91"/>
                    <a:pt x="112" y="98"/>
                  </a:cubicBezTo>
                </a:path>
              </a:pathLst>
            </a:custGeom>
            <a:solidFill>
              <a:srgbClr val="6D84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2" name="Freeform 1406">
              <a:extLst>
                <a:ext uri="{FF2B5EF4-FFF2-40B4-BE49-F238E27FC236}">
                  <a16:creationId xmlns:a16="http://schemas.microsoft.com/office/drawing/2014/main" id="{888301B6-5847-4DEF-A7A8-2767C1CC20FF}"/>
                </a:ext>
              </a:extLst>
            </p:cNvPr>
            <p:cNvSpPr>
              <a:spLocks/>
            </p:cNvSpPr>
            <p:nvPr/>
          </p:nvSpPr>
          <p:spPr bwMode="auto">
            <a:xfrm>
              <a:off x="107" y="467"/>
              <a:ext cx="224" cy="194"/>
            </a:xfrm>
            <a:custGeom>
              <a:avLst/>
              <a:gdLst>
                <a:gd name="T0" fmla="*/ 4 w 94"/>
                <a:gd name="T1" fmla="*/ 18 h 81"/>
                <a:gd name="T2" fmla="*/ 4 w 94"/>
                <a:gd name="T3" fmla="*/ 0 h 81"/>
                <a:gd name="T4" fmla="*/ 8 w 94"/>
                <a:gd name="T5" fmla="*/ 4 h 81"/>
                <a:gd name="T6" fmla="*/ 79 w 94"/>
                <a:gd name="T7" fmla="*/ 71 h 81"/>
                <a:gd name="T8" fmla="*/ 94 w 94"/>
                <a:gd name="T9" fmla="*/ 81 h 81"/>
                <a:gd name="T10" fmla="*/ 64 w 94"/>
                <a:gd name="T11" fmla="*/ 69 h 81"/>
                <a:gd name="T12" fmla="*/ 50 w 94"/>
                <a:gd name="T13" fmla="*/ 63 h 81"/>
                <a:gd name="T14" fmla="*/ 38 w 94"/>
                <a:gd name="T15" fmla="*/ 56 h 81"/>
                <a:gd name="T16" fmla="*/ 10 w 94"/>
                <a:gd name="T17" fmla="*/ 31 h 81"/>
                <a:gd name="T18" fmla="*/ 4 w 94"/>
                <a:gd name="T19" fmla="*/ 1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81">
                  <a:moveTo>
                    <a:pt x="4" y="18"/>
                  </a:moveTo>
                  <a:cubicBezTo>
                    <a:pt x="2" y="12"/>
                    <a:pt x="0" y="5"/>
                    <a:pt x="4" y="0"/>
                  </a:cubicBezTo>
                  <a:cubicBezTo>
                    <a:pt x="5" y="0"/>
                    <a:pt x="7" y="2"/>
                    <a:pt x="8" y="4"/>
                  </a:cubicBezTo>
                  <a:cubicBezTo>
                    <a:pt x="21" y="34"/>
                    <a:pt x="50" y="53"/>
                    <a:pt x="79" y="71"/>
                  </a:cubicBezTo>
                  <a:cubicBezTo>
                    <a:pt x="84" y="74"/>
                    <a:pt x="89" y="77"/>
                    <a:pt x="94" y="81"/>
                  </a:cubicBezTo>
                  <a:cubicBezTo>
                    <a:pt x="84" y="77"/>
                    <a:pt x="74" y="73"/>
                    <a:pt x="64" y="69"/>
                  </a:cubicBezTo>
                  <a:cubicBezTo>
                    <a:pt x="59" y="67"/>
                    <a:pt x="55" y="66"/>
                    <a:pt x="50" y="63"/>
                  </a:cubicBezTo>
                  <a:cubicBezTo>
                    <a:pt x="46" y="61"/>
                    <a:pt x="42" y="58"/>
                    <a:pt x="38" y="56"/>
                  </a:cubicBezTo>
                  <a:cubicBezTo>
                    <a:pt x="27" y="49"/>
                    <a:pt x="16" y="42"/>
                    <a:pt x="10" y="31"/>
                  </a:cubicBezTo>
                  <a:cubicBezTo>
                    <a:pt x="8" y="27"/>
                    <a:pt x="6" y="22"/>
                    <a:pt x="4" y="18"/>
                  </a:cubicBezTo>
                </a:path>
              </a:pathLst>
            </a:custGeom>
            <a:solidFill>
              <a:srgbClr val="657F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3" name="Freeform 1407">
              <a:extLst>
                <a:ext uri="{FF2B5EF4-FFF2-40B4-BE49-F238E27FC236}">
                  <a16:creationId xmlns:a16="http://schemas.microsoft.com/office/drawing/2014/main" id="{A70067A3-D377-4E22-BF9F-8BE8671EC26A}"/>
                </a:ext>
              </a:extLst>
            </p:cNvPr>
            <p:cNvSpPr>
              <a:spLocks/>
            </p:cNvSpPr>
            <p:nvPr/>
          </p:nvSpPr>
          <p:spPr bwMode="auto">
            <a:xfrm>
              <a:off x="362" y="692"/>
              <a:ext cx="2" cy="2"/>
            </a:xfrm>
            <a:custGeom>
              <a:avLst/>
              <a:gdLst>
                <a:gd name="T0" fmla="*/ 0 w 1"/>
                <a:gd name="T1" fmla="*/ 1 h 1"/>
                <a:gd name="T2" fmla="*/ 0 w 1"/>
                <a:gd name="T3" fmla="*/ 0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0"/>
                    <a:pt x="0" y="0"/>
                    <a:pt x="0" y="0"/>
                  </a:cubicBezTo>
                  <a:cubicBezTo>
                    <a:pt x="0" y="1"/>
                    <a:pt x="0" y="1"/>
                    <a:pt x="1" y="1"/>
                  </a:cubicBezTo>
                  <a:lnTo>
                    <a:pt x="0" y="1"/>
                  </a:ln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4" name="Freeform 1408">
              <a:extLst>
                <a:ext uri="{FF2B5EF4-FFF2-40B4-BE49-F238E27FC236}">
                  <a16:creationId xmlns:a16="http://schemas.microsoft.com/office/drawing/2014/main" id="{98F4CE55-DEBC-4545-98E5-2CAECB2B5A65}"/>
                </a:ext>
              </a:extLst>
            </p:cNvPr>
            <p:cNvSpPr>
              <a:spLocks/>
            </p:cNvSpPr>
            <p:nvPr/>
          </p:nvSpPr>
          <p:spPr bwMode="auto">
            <a:xfrm>
              <a:off x="116" y="470"/>
              <a:ext cx="246" cy="222"/>
            </a:xfrm>
            <a:custGeom>
              <a:avLst/>
              <a:gdLst>
                <a:gd name="T0" fmla="*/ 28 w 103"/>
                <a:gd name="T1" fmla="*/ 41 h 93"/>
                <a:gd name="T2" fmla="*/ 78 w 103"/>
                <a:gd name="T3" fmla="*/ 74 h 93"/>
                <a:gd name="T4" fmla="*/ 103 w 103"/>
                <a:gd name="T5" fmla="*/ 93 h 93"/>
                <a:gd name="T6" fmla="*/ 30 w 103"/>
                <a:gd name="T7" fmla="*/ 45 h 93"/>
                <a:gd name="T8" fmla="*/ 19 w 103"/>
                <a:gd name="T9" fmla="*/ 37 h 93"/>
                <a:gd name="T10" fmla="*/ 1 w 103"/>
                <a:gd name="T11" fmla="*/ 0 h 93"/>
                <a:gd name="T12" fmla="*/ 5 w 103"/>
                <a:gd name="T13" fmla="*/ 15 h 93"/>
                <a:gd name="T14" fmla="*/ 28 w 103"/>
                <a:gd name="T15" fmla="*/ 41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3">
                  <a:moveTo>
                    <a:pt x="28" y="41"/>
                  </a:moveTo>
                  <a:cubicBezTo>
                    <a:pt x="43" y="54"/>
                    <a:pt x="62" y="63"/>
                    <a:pt x="78" y="74"/>
                  </a:cubicBezTo>
                  <a:cubicBezTo>
                    <a:pt x="87" y="79"/>
                    <a:pt x="96" y="85"/>
                    <a:pt x="103" y="93"/>
                  </a:cubicBezTo>
                  <a:cubicBezTo>
                    <a:pt x="89" y="80"/>
                    <a:pt x="51" y="60"/>
                    <a:pt x="30" y="45"/>
                  </a:cubicBezTo>
                  <a:cubicBezTo>
                    <a:pt x="26" y="42"/>
                    <a:pt x="23" y="40"/>
                    <a:pt x="19" y="37"/>
                  </a:cubicBezTo>
                  <a:cubicBezTo>
                    <a:pt x="8" y="27"/>
                    <a:pt x="0" y="14"/>
                    <a:pt x="1" y="0"/>
                  </a:cubicBezTo>
                  <a:cubicBezTo>
                    <a:pt x="1" y="5"/>
                    <a:pt x="2" y="10"/>
                    <a:pt x="5" y="15"/>
                  </a:cubicBezTo>
                  <a:cubicBezTo>
                    <a:pt x="10" y="25"/>
                    <a:pt x="19" y="34"/>
                    <a:pt x="28" y="41"/>
                  </a:cubicBezTo>
                </a:path>
              </a:pathLst>
            </a:custGeom>
            <a:solidFill>
              <a:srgbClr val="718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5" name="Freeform 1409">
              <a:extLst>
                <a:ext uri="{FF2B5EF4-FFF2-40B4-BE49-F238E27FC236}">
                  <a16:creationId xmlns:a16="http://schemas.microsoft.com/office/drawing/2014/main" id="{F569993A-7639-4D16-9204-C4D9B50EA4C1}"/>
                </a:ext>
              </a:extLst>
            </p:cNvPr>
            <p:cNvSpPr>
              <a:spLocks/>
            </p:cNvSpPr>
            <p:nvPr/>
          </p:nvSpPr>
          <p:spPr bwMode="auto">
            <a:xfrm>
              <a:off x="119" y="556"/>
              <a:ext cx="243" cy="138"/>
            </a:xfrm>
            <a:custGeom>
              <a:avLst/>
              <a:gdLst>
                <a:gd name="T0" fmla="*/ 10 w 102"/>
                <a:gd name="T1" fmla="*/ 12 h 58"/>
                <a:gd name="T2" fmla="*/ 56 w 102"/>
                <a:gd name="T3" fmla="*/ 36 h 58"/>
                <a:gd name="T4" fmla="*/ 102 w 102"/>
                <a:gd name="T5" fmla="*/ 58 h 58"/>
                <a:gd name="T6" fmla="*/ 56 w 102"/>
                <a:gd name="T7" fmla="*/ 43 h 58"/>
                <a:gd name="T8" fmla="*/ 29 w 102"/>
                <a:gd name="T9" fmla="*/ 32 h 58"/>
                <a:gd name="T10" fmla="*/ 0 w 102"/>
                <a:gd name="T11" fmla="*/ 0 h 58"/>
                <a:gd name="T12" fmla="*/ 10 w 102"/>
                <a:gd name="T13" fmla="*/ 12 h 58"/>
              </a:gdLst>
              <a:ahLst/>
              <a:cxnLst>
                <a:cxn ang="0">
                  <a:pos x="T0" y="T1"/>
                </a:cxn>
                <a:cxn ang="0">
                  <a:pos x="T2" y="T3"/>
                </a:cxn>
                <a:cxn ang="0">
                  <a:pos x="T4" y="T5"/>
                </a:cxn>
                <a:cxn ang="0">
                  <a:pos x="T6" y="T7"/>
                </a:cxn>
                <a:cxn ang="0">
                  <a:pos x="T8" y="T9"/>
                </a:cxn>
                <a:cxn ang="0">
                  <a:pos x="T10" y="T11"/>
                </a:cxn>
                <a:cxn ang="0">
                  <a:pos x="T12" y="T13"/>
                </a:cxn>
              </a:cxnLst>
              <a:rect l="0" t="0" r="r" b="b"/>
              <a:pathLst>
                <a:path w="102" h="58">
                  <a:moveTo>
                    <a:pt x="10" y="12"/>
                  </a:moveTo>
                  <a:cubicBezTo>
                    <a:pt x="23" y="23"/>
                    <a:pt x="39" y="29"/>
                    <a:pt x="56" y="36"/>
                  </a:cubicBezTo>
                  <a:cubicBezTo>
                    <a:pt x="71" y="43"/>
                    <a:pt x="90" y="48"/>
                    <a:pt x="102" y="58"/>
                  </a:cubicBezTo>
                  <a:cubicBezTo>
                    <a:pt x="88" y="51"/>
                    <a:pt x="72" y="46"/>
                    <a:pt x="56" y="43"/>
                  </a:cubicBezTo>
                  <a:cubicBezTo>
                    <a:pt x="44" y="40"/>
                    <a:pt x="41" y="37"/>
                    <a:pt x="29" y="32"/>
                  </a:cubicBezTo>
                  <a:cubicBezTo>
                    <a:pt x="15" y="25"/>
                    <a:pt x="5" y="13"/>
                    <a:pt x="0" y="0"/>
                  </a:cubicBezTo>
                  <a:cubicBezTo>
                    <a:pt x="2" y="5"/>
                    <a:pt x="6" y="8"/>
                    <a:pt x="10" y="12"/>
                  </a:cubicBezTo>
                </a:path>
              </a:pathLst>
            </a:custGeom>
            <a:solidFill>
              <a:srgbClr val="829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6" name="Freeform 1410">
              <a:extLst>
                <a:ext uri="{FF2B5EF4-FFF2-40B4-BE49-F238E27FC236}">
                  <a16:creationId xmlns:a16="http://schemas.microsoft.com/office/drawing/2014/main" id="{0B778297-136E-4C8B-AE96-8E0C4F458331}"/>
                </a:ext>
              </a:extLst>
            </p:cNvPr>
            <p:cNvSpPr>
              <a:spLocks/>
            </p:cNvSpPr>
            <p:nvPr/>
          </p:nvSpPr>
          <p:spPr bwMode="auto">
            <a:xfrm>
              <a:off x="119" y="558"/>
              <a:ext cx="217" cy="119"/>
            </a:xfrm>
            <a:custGeom>
              <a:avLst/>
              <a:gdLst>
                <a:gd name="T0" fmla="*/ 56 w 91"/>
                <a:gd name="T1" fmla="*/ 33 h 50"/>
                <a:gd name="T2" fmla="*/ 44 w 91"/>
                <a:gd name="T3" fmla="*/ 28 h 50"/>
                <a:gd name="T4" fmla="*/ 0 w 91"/>
                <a:gd name="T5" fmla="*/ 0 h 50"/>
                <a:gd name="T6" fmla="*/ 19 w 91"/>
                <a:gd name="T7" fmla="*/ 23 h 50"/>
                <a:gd name="T8" fmla="*/ 37 w 91"/>
                <a:gd name="T9" fmla="*/ 34 h 50"/>
                <a:gd name="T10" fmla="*/ 91 w 91"/>
                <a:gd name="T11" fmla="*/ 50 h 50"/>
                <a:gd name="T12" fmla="*/ 56 w 91"/>
                <a:gd name="T13" fmla="*/ 33 h 50"/>
              </a:gdLst>
              <a:ahLst/>
              <a:cxnLst>
                <a:cxn ang="0">
                  <a:pos x="T0" y="T1"/>
                </a:cxn>
                <a:cxn ang="0">
                  <a:pos x="T2" y="T3"/>
                </a:cxn>
                <a:cxn ang="0">
                  <a:pos x="T4" y="T5"/>
                </a:cxn>
                <a:cxn ang="0">
                  <a:pos x="T6" y="T7"/>
                </a:cxn>
                <a:cxn ang="0">
                  <a:pos x="T8" y="T9"/>
                </a:cxn>
                <a:cxn ang="0">
                  <a:pos x="T10" y="T11"/>
                </a:cxn>
                <a:cxn ang="0">
                  <a:pos x="T12" y="T13"/>
                </a:cxn>
              </a:cxnLst>
              <a:rect l="0" t="0" r="r" b="b"/>
              <a:pathLst>
                <a:path w="91" h="50">
                  <a:moveTo>
                    <a:pt x="56" y="33"/>
                  </a:moveTo>
                  <a:cubicBezTo>
                    <a:pt x="54" y="32"/>
                    <a:pt x="46" y="29"/>
                    <a:pt x="44" y="28"/>
                  </a:cubicBezTo>
                  <a:cubicBezTo>
                    <a:pt x="16" y="17"/>
                    <a:pt x="7" y="8"/>
                    <a:pt x="0" y="0"/>
                  </a:cubicBezTo>
                  <a:cubicBezTo>
                    <a:pt x="0" y="1"/>
                    <a:pt x="11" y="17"/>
                    <a:pt x="19" y="23"/>
                  </a:cubicBezTo>
                  <a:cubicBezTo>
                    <a:pt x="24" y="26"/>
                    <a:pt x="31" y="31"/>
                    <a:pt x="37" y="34"/>
                  </a:cubicBezTo>
                  <a:cubicBezTo>
                    <a:pt x="49" y="40"/>
                    <a:pt x="76" y="43"/>
                    <a:pt x="91" y="50"/>
                  </a:cubicBezTo>
                  <a:cubicBezTo>
                    <a:pt x="85" y="45"/>
                    <a:pt x="64" y="35"/>
                    <a:pt x="56" y="33"/>
                  </a:cubicBezTo>
                </a:path>
              </a:pathLst>
            </a:custGeom>
            <a:solidFill>
              <a:srgbClr val="768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7" name="Freeform 1411">
              <a:extLst>
                <a:ext uri="{FF2B5EF4-FFF2-40B4-BE49-F238E27FC236}">
                  <a16:creationId xmlns:a16="http://schemas.microsoft.com/office/drawing/2014/main" id="{59313685-9291-4DEA-A82E-3DF52B5692E0}"/>
                </a:ext>
              </a:extLst>
            </p:cNvPr>
            <p:cNvSpPr>
              <a:spLocks/>
            </p:cNvSpPr>
            <p:nvPr/>
          </p:nvSpPr>
          <p:spPr bwMode="auto">
            <a:xfrm>
              <a:off x="200" y="625"/>
              <a:ext cx="112" cy="41"/>
            </a:xfrm>
            <a:custGeom>
              <a:avLst/>
              <a:gdLst>
                <a:gd name="T0" fmla="*/ 7 w 47"/>
                <a:gd name="T1" fmla="*/ 4 h 17"/>
                <a:gd name="T2" fmla="*/ 27 w 47"/>
                <a:gd name="T3" fmla="*/ 11 h 17"/>
                <a:gd name="T4" fmla="*/ 36 w 47"/>
                <a:gd name="T5" fmla="*/ 13 h 17"/>
                <a:gd name="T6" fmla="*/ 47 w 47"/>
                <a:gd name="T7" fmla="*/ 17 h 17"/>
                <a:gd name="T8" fmla="*/ 30 w 47"/>
                <a:gd name="T9" fmla="*/ 10 h 17"/>
                <a:gd name="T10" fmla="*/ 12 w 47"/>
                <a:gd name="T11" fmla="*/ 5 h 17"/>
                <a:gd name="T12" fmla="*/ 0 w 47"/>
                <a:gd name="T13" fmla="*/ 0 h 17"/>
                <a:gd name="T14" fmla="*/ 7 w 47"/>
                <a:gd name="T15" fmla="*/ 4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17">
                  <a:moveTo>
                    <a:pt x="7" y="4"/>
                  </a:moveTo>
                  <a:cubicBezTo>
                    <a:pt x="14" y="7"/>
                    <a:pt x="20" y="9"/>
                    <a:pt x="27" y="11"/>
                  </a:cubicBezTo>
                  <a:cubicBezTo>
                    <a:pt x="28" y="11"/>
                    <a:pt x="34" y="13"/>
                    <a:pt x="36" y="13"/>
                  </a:cubicBezTo>
                  <a:cubicBezTo>
                    <a:pt x="38" y="14"/>
                    <a:pt x="44" y="16"/>
                    <a:pt x="47" y="17"/>
                  </a:cubicBezTo>
                  <a:cubicBezTo>
                    <a:pt x="42" y="14"/>
                    <a:pt x="34" y="12"/>
                    <a:pt x="30" y="10"/>
                  </a:cubicBezTo>
                  <a:cubicBezTo>
                    <a:pt x="25" y="8"/>
                    <a:pt x="18" y="6"/>
                    <a:pt x="12" y="5"/>
                  </a:cubicBezTo>
                  <a:cubicBezTo>
                    <a:pt x="7" y="4"/>
                    <a:pt x="3" y="2"/>
                    <a:pt x="0" y="0"/>
                  </a:cubicBezTo>
                  <a:cubicBezTo>
                    <a:pt x="2" y="2"/>
                    <a:pt x="5" y="3"/>
                    <a:pt x="7" y="4"/>
                  </a:cubicBezTo>
                </a:path>
              </a:pathLst>
            </a:custGeom>
            <a:solidFill>
              <a:srgbClr val="6F8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8" name="Freeform 1412">
              <a:extLst>
                <a:ext uri="{FF2B5EF4-FFF2-40B4-BE49-F238E27FC236}">
                  <a16:creationId xmlns:a16="http://schemas.microsoft.com/office/drawing/2014/main" id="{5725E5B5-74BF-4ED2-B806-C1934868D901}"/>
                </a:ext>
              </a:extLst>
            </p:cNvPr>
            <p:cNvSpPr>
              <a:spLocks/>
            </p:cNvSpPr>
            <p:nvPr/>
          </p:nvSpPr>
          <p:spPr bwMode="auto">
            <a:xfrm>
              <a:off x="102" y="479"/>
              <a:ext cx="48" cy="127"/>
            </a:xfrm>
            <a:custGeom>
              <a:avLst/>
              <a:gdLst>
                <a:gd name="T0" fmla="*/ 1 w 20"/>
                <a:gd name="T1" fmla="*/ 2 h 53"/>
                <a:gd name="T2" fmla="*/ 20 w 20"/>
                <a:gd name="T3" fmla="*/ 53 h 53"/>
                <a:gd name="T4" fmla="*/ 20 w 20"/>
                <a:gd name="T5" fmla="*/ 53 h 53"/>
                <a:gd name="T6" fmla="*/ 1 w 20"/>
                <a:gd name="T7" fmla="*/ 0 h 53"/>
                <a:gd name="T8" fmla="*/ 1 w 20"/>
                <a:gd name="T9" fmla="*/ 2 h 53"/>
              </a:gdLst>
              <a:ahLst/>
              <a:cxnLst>
                <a:cxn ang="0">
                  <a:pos x="T0" y="T1"/>
                </a:cxn>
                <a:cxn ang="0">
                  <a:pos x="T2" y="T3"/>
                </a:cxn>
                <a:cxn ang="0">
                  <a:pos x="T4" y="T5"/>
                </a:cxn>
                <a:cxn ang="0">
                  <a:pos x="T6" y="T7"/>
                </a:cxn>
                <a:cxn ang="0">
                  <a:pos x="T8" y="T9"/>
                </a:cxn>
              </a:cxnLst>
              <a:rect l="0" t="0" r="r" b="b"/>
              <a:pathLst>
                <a:path w="20" h="53">
                  <a:moveTo>
                    <a:pt x="1" y="2"/>
                  </a:moveTo>
                  <a:cubicBezTo>
                    <a:pt x="1" y="2"/>
                    <a:pt x="0" y="34"/>
                    <a:pt x="20" y="53"/>
                  </a:cubicBezTo>
                  <a:cubicBezTo>
                    <a:pt x="20" y="53"/>
                    <a:pt x="20" y="53"/>
                    <a:pt x="20" y="53"/>
                  </a:cubicBezTo>
                  <a:cubicBezTo>
                    <a:pt x="9" y="38"/>
                    <a:pt x="0" y="12"/>
                    <a:pt x="1" y="0"/>
                  </a:cubicBezTo>
                  <a:lnTo>
                    <a:pt x="1" y="2"/>
                  </a:lnTo>
                  <a:close/>
                </a:path>
              </a:pathLst>
            </a:custGeom>
            <a:solidFill>
              <a:srgbClr val="82A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9" name="Freeform 1413">
              <a:extLst>
                <a:ext uri="{FF2B5EF4-FFF2-40B4-BE49-F238E27FC236}">
                  <a16:creationId xmlns:a16="http://schemas.microsoft.com/office/drawing/2014/main" id="{348069AB-4D24-492E-9B9C-EEAD0AD7F777}"/>
                </a:ext>
              </a:extLst>
            </p:cNvPr>
            <p:cNvSpPr>
              <a:spLocks/>
            </p:cNvSpPr>
            <p:nvPr/>
          </p:nvSpPr>
          <p:spPr bwMode="auto">
            <a:xfrm>
              <a:off x="397" y="591"/>
              <a:ext cx="105" cy="134"/>
            </a:xfrm>
            <a:custGeom>
              <a:avLst/>
              <a:gdLst>
                <a:gd name="T0" fmla="*/ 42 w 44"/>
                <a:gd name="T1" fmla="*/ 26 h 56"/>
                <a:gd name="T2" fmla="*/ 25 w 44"/>
                <a:gd name="T3" fmla="*/ 55 h 56"/>
                <a:gd name="T4" fmla="*/ 1 w 44"/>
                <a:gd name="T5" fmla="*/ 30 h 56"/>
                <a:gd name="T6" fmla="*/ 19 w 44"/>
                <a:gd name="T7" fmla="*/ 1 h 56"/>
                <a:gd name="T8" fmla="*/ 42 w 44"/>
                <a:gd name="T9" fmla="*/ 26 h 56"/>
              </a:gdLst>
              <a:ahLst/>
              <a:cxnLst>
                <a:cxn ang="0">
                  <a:pos x="T0" y="T1"/>
                </a:cxn>
                <a:cxn ang="0">
                  <a:pos x="T2" y="T3"/>
                </a:cxn>
                <a:cxn ang="0">
                  <a:pos x="T4" y="T5"/>
                </a:cxn>
                <a:cxn ang="0">
                  <a:pos x="T6" y="T7"/>
                </a:cxn>
                <a:cxn ang="0">
                  <a:pos x="T8" y="T9"/>
                </a:cxn>
              </a:cxnLst>
              <a:rect l="0" t="0" r="r" b="b"/>
              <a:pathLst>
                <a:path w="44" h="56">
                  <a:moveTo>
                    <a:pt x="42" y="26"/>
                  </a:moveTo>
                  <a:cubicBezTo>
                    <a:pt x="44" y="41"/>
                    <a:pt x="36" y="54"/>
                    <a:pt x="25" y="55"/>
                  </a:cubicBezTo>
                  <a:cubicBezTo>
                    <a:pt x="13" y="56"/>
                    <a:pt x="3" y="45"/>
                    <a:pt x="1" y="30"/>
                  </a:cubicBezTo>
                  <a:cubicBezTo>
                    <a:pt x="0" y="15"/>
                    <a:pt x="8" y="2"/>
                    <a:pt x="19" y="1"/>
                  </a:cubicBezTo>
                  <a:cubicBezTo>
                    <a:pt x="30" y="0"/>
                    <a:pt x="41" y="11"/>
                    <a:pt x="42" y="26"/>
                  </a:cubicBezTo>
                </a:path>
              </a:pathLst>
            </a:custGeom>
            <a:solidFill>
              <a:srgbClr val="110C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0" name="Freeform 1414">
              <a:extLst>
                <a:ext uri="{FF2B5EF4-FFF2-40B4-BE49-F238E27FC236}">
                  <a16:creationId xmlns:a16="http://schemas.microsoft.com/office/drawing/2014/main" id="{A0029F2A-C96C-464D-A713-930704B93076}"/>
                </a:ext>
              </a:extLst>
            </p:cNvPr>
            <p:cNvSpPr>
              <a:spLocks/>
            </p:cNvSpPr>
            <p:nvPr/>
          </p:nvSpPr>
          <p:spPr bwMode="auto">
            <a:xfrm>
              <a:off x="405" y="596"/>
              <a:ext cx="97" cy="129"/>
            </a:xfrm>
            <a:custGeom>
              <a:avLst/>
              <a:gdLst>
                <a:gd name="T0" fmla="*/ 39 w 41"/>
                <a:gd name="T1" fmla="*/ 24 h 54"/>
                <a:gd name="T2" fmla="*/ 23 w 41"/>
                <a:gd name="T3" fmla="*/ 0 h 54"/>
                <a:gd name="T4" fmla="*/ 31 w 41"/>
                <a:gd name="T5" fmla="*/ 13 h 54"/>
                <a:gd name="T6" fmla="*/ 26 w 41"/>
                <a:gd name="T7" fmla="*/ 38 h 54"/>
                <a:gd name="T8" fmla="*/ 9 w 41"/>
                <a:gd name="T9" fmla="*/ 42 h 54"/>
                <a:gd name="T10" fmla="*/ 0 w 41"/>
                <a:gd name="T11" fmla="*/ 37 h 54"/>
                <a:gd name="T12" fmla="*/ 22 w 41"/>
                <a:gd name="T13" fmla="*/ 53 h 54"/>
                <a:gd name="T14" fmla="*/ 39 w 41"/>
                <a:gd name="T15" fmla="*/ 2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54">
                  <a:moveTo>
                    <a:pt x="39" y="24"/>
                  </a:moveTo>
                  <a:cubicBezTo>
                    <a:pt x="38" y="12"/>
                    <a:pt x="31" y="3"/>
                    <a:pt x="23" y="0"/>
                  </a:cubicBezTo>
                  <a:cubicBezTo>
                    <a:pt x="29" y="4"/>
                    <a:pt x="30" y="8"/>
                    <a:pt x="31" y="13"/>
                  </a:cubicBezTo>
                  <a:cubicBezTo>
                    <a:pt x="34" y="21"/>
                    <a:pt x="32" y="32"/>
                    <a:pt x="26" y="38"/>
                  </a:cubicBezTo>
                  <a:cubicBezTo>
                    <a:pt x="21" y="42"/>
                    <a:pt x="15" y="45"/>
                    <a:pt x="9" y="42"/>
                  </a:cubicBezTo>
                  <a:cubicBezTo>
                    <a:pt x="6" y="41"/>
                    <a:pt x="4" y="40"/>
                    <a:pt x="0" y="37"/>
                  </a:cubicBezTo>
                  <a:cubicBezTo>
                    <a:pt x="4" y="47"/>
                    <a:pt x="13" y="54"/>
                    <a:pt x="22" y="53"/>
                  </a:cubicBezTo>
                  <a:cubicBezTo>
                    <a:pt x="33" y="52"/>
                    <a:pt x="41" y="39"/>
                    <a:pt x="39" y="24"/>
                  </a:cubicBezTo>
                  <a:close/>
                </a:path>
              </a:pathLst>
            </a:custGeom>
            <a:solidFill>
              <a:srgbClr val="0B0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1" name="Freeform 1415">
              <a:extLst>
                <a:ext uri="{FF2B5EF4-FFF2-40B4-BE49-F238E27FC236}">
                  <a16:creationId xmlns:a16="http://schemas.microsoft.com/office/drawing/2014/main" id="{930279EB-B0D9-4D60-A9E6-9D3CC9C25EE1}"/>
                </a:ext>
              </a:extLst>
            </p:cNvPr>
            <p:cNvSpPr>
              <a:spLocks/>
            </p:cNvSpPr>
            <p:nvPr/>
          </p:nvSpPr>
          <p:spPr bwMode="auto">
            <a:xfrm>
              <a:off x="421" y="627"/>
              <a:ext cx="77" cy="94"/>
            </a:xfrm>
            <a:custGeom>
              <a:avLst/>
              <a:gdLst>
                <a:gd name="T0" fmla="*/ 9 w 32"/>
                <a:gd name="T1" fmla="*/ 39 h 39"/>
                <a:gd name="T2" fmla="*/ 0 w 32"/>
                <a:gd name="T3" fmla="*/ 34 h 39"/>
                <a:gd name="T4" fmla="*/ 0 w 32"/>
                <a:gd name="T5" fmla="*/ 34 h 39"/>
                <a:gd name="T6" fmla="*/ 22 w 32"/>
                <a:gd name="T7" fmla="*/ 29 h 39"/>
                <a:gd name="T8" fmla="*/ 28 w 32"/>
                <a:gd name="T9" fmla="*/ 0 h 39"/>
                <a:gd name="T10" fmla="*/ 31 w 32"/>
                <a:gd name="T11" fmla="*/ 10 h 39"/>
                <a:gd name="T12" fmla="*/ 27 w 32"/>
                <a:gd name="T13" fmla="*/ 31 h 39"/>
                <a:gd name="T14" fmla="*/ 13 w 32"/>
                <a:gd name="T15" fmla="*/ 39 h 39"/>
                <a:gd name="T16" fmla="*/ 9 w 32"/>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9">
                  <a:moveTo>
                    <a:pt x="9" y="39"/>
                  </a:moveTo>
                  <a:cubicBezTo>
                    <a:pt x="6" y="38"/>
                    <a:pt x="3" y="36"/>
                    <a:pt x="0" y="34"/>
                  </a:cubicBezTo>
                  <a:cubicBezTo>
                    <a:pt x="1" y="34"/>
                    <a:pt x="0" y="34"/>
                    <a:pt x="0" y="34"/>
                  </a:cubicBezTo>
                  <a:cubicBezTo>
                    <a:pt x="11" y="39"/>
                    <a:pt x="17" y="34"/>
                    <a:pt x="22" y="29"/>
                  </a:cubicBezTo>
                  <a:cubicBezTo>
                    <a:pt x="27" y="24"/>
                    <a:pt x="30" y="10"/>
                    <a:pt x="28" y="0"/>
                  </a:cubicBezTo>
                  <a:cubicBezTo>
                    <a:pt x="29" y="1"/>
                    <a:pt x="31" y="5"/>
                    <a:pt x="31" y="10"/>
                  </a:cubicBezTo>
                  <a:cubicBezTo>
                    <a:pt x="32" y="19"/>
                    <a:pt x="30" y="26"/>
                    <a:pt x="27" y="31"/>
                  </a:cubicBezTo>
                  <a:cubicBezTo>
                    <a:pt x="24" y="36"/>
                    <a:pt x="18" y="39"/>
                    <a:pt x="13" y="39"/>
                  </a:cubicBezTo>
                  <a:cubicBezTo>
                    <a:pt x="12" y="39"/>
                    <a:pt x="10" y="39"/>
                    <a:pt x="9" y="39"/>
                  </a:cubicBezTo>
                  <a:close/>
                </a:path>
              </a:pathLst>
            </a:custGeom>
            <a:solidFill>
              <a:srgbClr val="0B0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2" name="Freeform 1416">
              <a:extLst>
                <a:ext uri="{FF2B5EF4-FFF2-40B4-BE49-F238E27FC236}">
                  <a16:creationId xmlns:a16="http://schemas.microsoft.com/office/drawing/2014/main" id="{CC44A5C5-1649-408B-AFFC-8481084845B7}"/>
                </a:ext>
              </a:extLst>
            </p:cNvPr>
            <p:cNvSpPr>
              <a:spLocks/>
            </p:cNvSpPr>
            <p:nvPr/>
          </p:nvSpPr>
          <p:spPr bwMode="auto">
            <a:xfrm>
              <a:off x="402" y="596"/>
              <a:ext cx="69" cy="93"/>
            </a:xfrm>
            <a:custGeom>
              <a:avLst/>
              <a:gdLst>
                <a:gd name="T0" fmla="*/ 13 w 29"/>
                <a:gd name="T1" fmla="*/ 2 h 39"/>
                <a:gd name="T2" fmla="*/ 6 w 29"/>
                <a:gd name="T3" fmla="*/ 6 h 39"/>
                <a:gd name="T4" fmla="*/ 0 w 29"/>
                <a:gd name="T5" fmla="*/ 21 h 39"/>
                <a:gd name="T6" fmla="*/ 6 w 29"/>
                <a:gd name="T7" fmla="*/ 36 h 39"/>
                <a:gd name="T8" fmla="*/ 13 w 29"/>
                <a:gd name="T9" fmla="*/ 39 h 39"/>
                <a:gd name="T10" fmla="*/ 19 w 29"/>
                <a:gd name="T11" fmla="*/ 37 h 39"/>
                <a:gd name="T12" fmla="*/ 29 w 29"/>
                <a:gd name="T13" fmla="*/ 14 h 39"/>
                <a:gd name="T14" fmla="*/ 25 w 29"/>
                <a:gd name="T15" fmla="*/ 3 h 39"/>
                <a:gd name="T16" fmla="*/ 17 w 29"/>
                <a:gd name="T17" fmla="*/ 1 h 39"/>
                <a:gd name="T18" fmla="*/ 6 w 29"/>
                <a:gd name="T19" fmla="*/ 6 h 39"/>
                <a:gd name="T20" fmla="*/ 13 w 29"/>
                <a:gd name="T21" fmla="*/ 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9">
                  <a:moveTo>
                    <a:pt x="13" y="2"/>
                  </a:moveTo>
                  <a:cubicBezTo>
                    <a:pt x="10" y="3"/>
                    <a:pt x="8" y="4"/>
                    <a:pt x="6" y="6"/>
                  </a:cubicBezTo>
                  <a:cubicBezTo>
                    <a:pt x="3" y="10"/>
                    <a:pt x="0" y="16"/>
                    <a:pt x="0" y="21"/>
                  </a:cubicBezTo>
                  <a:cubicBezTo>
                    <a:pt x="0" y="27"/>
                    <a:pt x="2" y="32"/>
                    <a:pt x="6" y="36"/>
                  </a:cubicBezTo>
                  <a:cubicBezTo>
                    <a:pt x="8" y="38"/>
                    <a:pt x="11" y="39"/>
                    <a:pt x="13" y="39"/>
                  </a:cubicBezTo>
                  <a:cubicBezTo>
                    <a:pt x="15" y="39"/>
                    <a:pt x="17" y="38"/>
                    <a:pt x="19" y="37"/>
                  </a:cubicBezTo>
                  <a:cubicBezTo>
                    <a:pt x="26" y="31"/>
                    <a:pt x="29" y="22"/>
                    <a:pt x="29" y="14"/>
                  </a:cubicBezTo>
                  <a:cubicBezTo>
                    <a:pt x="29" y="10"/>
                    <a:pt x="28" y="6"/>
                    <a:pt x="25" y="3"/>
                  </a:cubicBezTo>
                  <a:cubicBezTo>
                    <a:pt x="23" y="1"/>
                    <a:pt x="20" y="0"/>
                    <a:pt x="17" y="1"/>
                  </a:cubicBezTo>
                  <a:cubicBezTo>
                    <a:pt x="13" y="1"/>
                    <a:pt x="9" y="3"/>
                    <a:pt x="6" y="6"/>
                  </a:cubicBezTo>
                  <a:cubicBezTo>
                    <a:pt x="13" y="2"/>
                    <a:pt x="13" y="2"/>
                    <a:pt x="13" y="2"/>
                  </a:cubicBezTo>
                </a:path>
              </a:pathLst>
            </a:custGeom>
            <a:solidFill>
              <a:srgbClr val="1711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3" name="Freeform 1417">
              <a:extLst>
                <a:ext uri="{FF2B5EF4-FFF2-40B4-BE49-F238E27FC236}">
                  <a16:creationId xmlns:a16="http://schemas.microsoft.com/office/drawing/2014/main" id="{CC35E887-476E-4899-8E0B-A5775F0980C1}"/>
                </a:ext>
              </a:extLst>
            </p:cNvPr>
            <p:cNvSpPr>
              <a:spLocks/>
            </p:cNvSpPr>
            <p:nvPr/>
          </p:nvSpPr>
          <p:spPr bwMode="auto">
            <a:xfrm>
              <a:off x="405" y="596"/>
              <a:ext cx="57" cy="77"/>
            </a:xfrm>
            <a:custGeom>
              <a:avLst/>
              <a:gdLst>
                <a:gd name="T0" fmla="*/ 10 w 24"/>
                <a:gd name="T1" fmla="*/ 2 h 32"/>
                <a:gd name="T2" fmla="*/ 5 w 24"/>
                <a:gd name="T3" fmla="*/ 5 h 32"/>
                <a:gd name="T4" fmla="*/ 0 w 24"/>
                <a:gd name="T5" fmla="*/ 18 h 32"/>
                <a:gd name="T6" fmla="*/ 5 w 24"/>
                <a:gd name="T7" fmla="*/ 30 h 32"/>
                <a:gd name="T8" fmla="*/ 11 w 24"/>
                <a:gd name="T9" fmla="*/ 32 h 32"/>
                <a:gd name="T10" fmla="*/ 15 w 24"/>
                <a:gd name="T11" fmla="*/ 30 h 32"/>
                <a:gd name="T12" fmla="*/ 23 w 24"/>
                <a:gd name="T13" fmla="*/ 11 h 32"/>
                <a:gd name="T14" fmla="*/ 21 w 24"/>
                <a:gd name="T15" fmla="*/ 3 h 32"/>
                <a:gd name="T16" fmla="*/ 13 w 24"/>
                <a:gd name="T17" fmla="*/ 1 h 32"/>
                <a:gd name="T18" fmla="*/ 5 w 24"/>
                <a:gd name="T19" fmla="*/ 5 h 32"/>
                <a:gd name="T20" fmla="*/ 10 w 24"/>
                <a:gd name="T21"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2">
                  <a:moveTo>
                    <a:pt x="10" y="2"/>
                  </a:moveTo>
                  <a:cubicBezTo>
                    <a:pt x="8" y="2"/>
                    <a:pt x="7" y="4"/>
                    <a:pt x="5" y="5"/>
                  </a:cubicBezTo>
                  <a:cubicBezTo>
                    <a:pt x="2" y="9"/>
                    <a:pt x="0" y="13"/>
                    <a:pt x="0" y="18"/>
                  </a:cubicBezTo>
                  <a:cubicBezTo>
                    <a:pt x="0" y="22"/>
                    <a:pt x="2" y="27"/>
                    <a:pt x="5" y="30"/>
                  </a:cubicBezTo>
                  <a:cubicBezTo>
                    <a:pt x="7" y="31"/>
                    <a:pt x="9" y="32"/>
                    <a:pt x="11" y="32"/>
                  </a:cubicBezTo>
                  <a:cubicBezTo>
                    <a:pt x="13" y="32"/>
                    <a:pt x="14" y="31"/>
                    <a:pt x="15" y="30"/>
                  </a:cubicBezTo>
                  <a:cubicBezTo>
                    <a:pt x="21" y="26"/>
                    <a:pt x="24" y="18"/>
                    <a:pt x="23" y="11"/>
                  </a:cubicBezTo>
                  <a:cubicBezTo>
                    <a:pt x="23" y="8"/>
                    <a:pt x="23" y="5"/>
                    <a:pt x="21" y="3"/>
                  </a:cubicBezTo>
                  <a:cubicBezTo>
                    <a:pt x="19" y="1"/>
                    <a:pt x="16" y="0"/>
                    <a:pt x="13" y="1"/>
                  </a:cubicBezTo>
                  <a:cubicBezTo>
                    <a:pt x="11" y="1"/>
                    <a:pt x="8" y="3"/>
                    <a:pt x="5" y="5"/>
                  </a:cubicBezTo>
                  <a:cubicBezTo>
                    <a:pt x="10" y="2"/>
                    <a:pt x="10" y="2"/>
                    <a:pt x="10" y="2"/>
                  </a:cubicBezTo>
                </a:path>
              </a:pathLst>
            </a:custGeom>
            <a:solidFill>
              <a:srgbClr val="1A13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4" name="Freeform 1418">
              <a:extLst>
                <a:ext uri="{FF2B5EF4-FFF2-40B4-BE49-F238E27FC236}">
                  <a16:creationId xmlns:a16="http://schemas.microsoft.com/office/drawing/2014/main" id="{11311A82-0F19-4988-AD8B-70460F7CF5DB}"/>
                </a:ext>
              </a:extLst>
            </p:cNvPr>
            <p:cNvSpPr>
              <a:spLocks/>
            </p:cNvSpPr>
            <p:nvPr/>
          </p:nvSpPr>
          <p:spPr bwMode="auto">
            <a:xfrm>
              <a:off x="407" y="603"/>
              <a:ext cx="31" cy="55"/>
            </a:xfrm>
            <a:custGeom>
              <a:avLst/>
              <a:gdLst>
                <a:gd name="T0" fmla="*/ 12 w 13"/>
                <a:gd name="T1" fmla="*/ 0 h 23"/>
                <a:gd name="T2" fmla="*/ 1 w 13"/>
                <a:gd name="T3" fmla="*/ 17 h 23"/>
                <a:gd name="T4" fmla="*/ 2 w 13"/>
                <a:gd name="T5" fmla="*/ 21 h 23"/>
                <a:gd name="T6" fmla="*/ 6 w 13"/>
                <a:gd name="T7" fmla="*/ 23 h 23"/>
                <a:gd name="T8" fmla="*/ 7 w 13"/>
                <a:gd name="T9" fmla="*/ 23 h 23"/>
                <a:gd name="T10" fmla="*/ 7 w 13"/>
                <a:gd name="T11" fmla="*/ 22 h 23"/>
                <a:gd name="T12" fmla="*/ 7 w 13"/>
                <a:gd name="T13" fmla="*/ 17 h 23"/>
                <a:gd name="T14" fmla="*/ 8 w 13"/>
                <a:gd name="T15" fmla="*/ 9 h 23"/>
                <a:gd name="T16" fmla="*/ 11 w 13"/>
                <a:gd name="T17" fmla="*/ 5 h 23"/>
                <a:gd name="T18" fmla="*/ 13 w 13"/>
                <a:gd name="T19" fmla="*/ 0 h 23"/>
                <a:gd name="T20" fmla="*/ 12 w 13"/>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23">
                  <a:moveTo>
                    <a:pt x="12" y="0"/>
                  </a:moveTo>
                  <a:cubicBezTo>
                    <a:pt x="3" y="1"/>
                    <a:pt x="0" y="11"/>
                    <a:pt x="1" y="17"/>
                  </a:cubicBezTo>
                  <a:cubicBezTo>
                    <a:pt x="1" y="18"/>
                    <a:pt x="1" y="20"/>
                    <a:pt x="2" y="21"/>
                  </a:cubicBezTo>
                  <a:cubicBezTo>
                    <a:pt x="3" y="22"/>
                    <a:pt x="4" y="23"/>
                    <a:pt x="6" y="23"/>
                  </a:cubicBezTo>
                  <a:cubicBezTo>
                    <a:pt x="7" y="23"/>
                    <a:pt x="7" y="23"/>
                    <a:pt x="7" y="23"/>
                  </a:cubicBezTo>
                  <a:cubicBezTo>
                    <a:pt x="7" y="22"/>
                    <a:pt x="7" y="22"/>
                    <a:pt x="7" y="22"/>
                  </a:cubicBezTo>
                  <a:cubicBezTo>
                    <a:pt x="8" y="20"/>
                    <a:pt x="7" y="19"/>
                    <a:pt x="7" y="17"/>
                  </a:cubicBezTo>
                  <a:cubicBezTo>
                    <a:pt x="7" y="14"/>
                    <a:pt x="7" y="12"/>
                    <a:pt x="8" y="9"/>
                  </a:cubicBezTo>
                  <a:cubicBezTo>
                    <a:pt x="9" y="8"/>
                    <a:pt x="10" y="6"/>
                    <a:pt x="11" y="5"/>
                  </a:cubicBezTo>
                  <a:cubicBezTo>
                    <a:pt x="12" y="3"/>
                    <a:pt x="13" y="2"/>
                    <a:pt x="13" y="0"/>
                  </a:cubicBezTo>
                  <a:cubicBezTo>
                    <a:pt x="12" y="0"/>
                    <a:pt x="12" y="0"/>
                    <a:pt x="12" y="0"/>
                  </a:cubicBezTo>
                </a:path>
              </a:pathLst>
            </a:custGeom>
            <a:solidFill>
              <a:srgbClr val="2118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5" name="Freeform 1419">
              <a:extLst>
                <a:ext uri="{FF2B5EF4-FFF2-40B4-BE49-F238E27FC236}">
                  <a16:creationId xmlns:a16="http://schemas.microsoft.com/office/drawing/2014/main" id="{8E03ADB5-FC81-40B4-BDB0-D9A343F12128}"/>
                </a:ext>
              </a:extLst>
            </p:cNvPr>
            <p:cNvSpPr>
              <a:spLocks/>
            </p:cNvSpPr>
            <p:nvPr/>
          </p:nvSpPr>
          <p:spPr bwMode="auto">
            <a:xfrm>
              <a:off x="414" y="606"/>
              <a:ext cx="17" cy="19"/>
            </a:xfrm>
            <a:custGeom>
              <a:avLst/>
              <a:gdLst>
                <a:gd name="T0" fmla="*/ 7 w 7"/>
                <a:gd name="T1" fmla="*/ 0 h 8"/>
                <a:gd name="T2" fmla="*/ 1 w 7"/>
                <a:gd name="T3" fmla="*/ 3 h 8"/>
                <a:gd name="T4" fmla="*/ 0 w 7"/>
                <a:gd name="T5" fmla="*/ 7 h 8"/>
                <a:gd name="T6" fmla="*/ 0 w 7"/>
                <a:gd name="T7" fmla="*/ 7 h 8"/>
                <a:gd name="T8" fmla="*/ 1 w 7"/>
                <a:gd name="T9" fmla="*/ 8 h 8"/>
                <a:gd name="T10" fmla="*/ 1 w 7"/>
                <a:gd name="T11" fmla="*/ 7 h 8"/>
                <a:gd name="T12" fmla="*/ 4 w 7"/>
                <a:gd name="T13" fmla="*/ 3 h 8"/>
                <a:gd name="T14" fmla="*/ 7 w 7"/>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7" y="0"/>
                  </a:moveTo>
                  <a:cubicBezTo>
                    <a:pt x="5" y="1"/>
                    <a:pt x="3" y="2"/>
                    <a:pt x="1" y="3"/>
                  </a:cubicBezTo>
                  <a:cubicBezTo>
                    <a:pt x="1" y="5"/>
                    <a:pt x="0" y="6"/>
                    <a:pt x="0" y="7"/>
                  </a:cubicBezTo>
                  <a:cubicBezTo>
                    <a:pt x="0" y="7"/>
                    <a:pt x="0" y="7"/>
                    <a:pt x="0" y="7"/>
                  </a:cubicBezTo>
                  <a:cubicBezTo>
                    <a:pt x="1" y="8"/>
                    <a:pt x="1" y="8"/>
                    <a:pt x="1" y="8"/>
                  </a:cubicBezTo>
                  <a:cubicBezTo>
                    <a:pt x="1" y="7"/>
                    <a:pt x="1" y="7"/>
                    <a:pt x="1" y="7"/>
                  </a:cubicBezTo>
                  <a:cubicBezTo>
                    <a:pt x="3" y="6"/>
                    <a:pt x="4" y="5"/>
                    <a:pt x="4" y="3"/>
                  </a:cubicBezTo>
                  <a:cubicBezTo>
                    <a:pt x="5" y="2"/>
                    <a:pt x="6" y="1"/>
                    <a:pt x="7" y="0"/>
                  </a:cubicBezTo>
                </a:path>
              </a:pathLst>
            </a:custGeom>
            <a:solidFill>
              <a:srgbClr val="675A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6" name="Freeform 1420">
              <a:extLst>
                <a:ext uri="{FF2B5EF4-FFF2-40B4-BE49-F238E27FC236}">
                  <a16:creationId xmlns:a16="http://schemas.microsoft.com/office/drawing/2014/main" id="{9E69084E-8349-498E-889F-3888FC69A976}"/>
                </a:ext>
              </a:extLst>
            </p:cNvPr>
            <p:cNvSpPr>
              <a:spLocks/>
            </p:cNvSpPr>
            <p:nvPr/>
          </p:nvSpPr>
          <p:spPr bwMode="auto">
            <a:xfrm>
              <a:off x="409" y="627"/>
              <a:ext cx="8" cy="24"/>
            </a:xfrm>
            <a:custGeom>
              <a:avLst/>
              <a:gdLst>
                <a:gd name="T0" fmla="*/ 2 w 3"/>
                <a:gd name="T1" fmla="*/ 0 h 10"/>
                <a:gd name="T2" fmla="*/ 1 w 3"/>
                <a:gd name="T3" fmla="*/ 8 h 10"/>
                <a:gd name="T4" fmla="*/ 3 w 3"/>
                <a:gd name="T5" fmla="*/ 10 h 10"/>
                <a:gd name="T6" fmla="*/ 2 w 3"/>
                <a:gd name="T7" fmla="*/ 3 h 10"/>
                <a:gd name="T8" fmla="*/ 2 w 3"/>
                <a:gd name="T9" fmla="*/ 0 h 10"/>
              </a:gdLst>
              <a:ahLst/>
              <a:cxnLst>
                <a:cxn ang="0">
                  <a:pos x="T0" y="T1"/>
                </a:cxn>
                <a:cxn ang="0">
                  <a:pos x="T2" y="T3"/>
                </a:cxn>
                <a:cxn ang="0">
                  <a:pos x="T4" y="T5"/>
                </a:cxn>
                <a:cxn ang="0">
                  <a:pos x="T6" y="T7"/>
                </a:cxn>
                <a:cxn ang="0">
                  <a:pos x="T8" y="T9"/>
                </a:cxn>
              </a:cxnLst>
              <a:rect l="0" t="0" r="r" b="b"/>
              <a:pathLst>
                <a:path w="3" h="10">
                  <a:moveTo>
                    <a:pt x="2" y="0"/>
                  </a:moveTo>
                  <a:cubicBezTo>
                    <a:pt x="0" y="2"/>
                    <a:pt x="0" y="5"/>
                    <a:pt x="1" y="8"/>
                  </a:cubicBezTo>
                  <a:cubicBezTo>
                    <a:pt x="1" y="9"/>
                    <a:pt x="2" y="10"/>
                    <a:pt x="3" y="10"/>
                  </a:cubicBezTo>
                  <a:cubicBezTo>
                    <a:pt x="3" y="8"/>
                    <a:pt x="2" y="5"/>
                    <a:pt x="2" y="3"/>
                  </a:cubicBezTo>
                  <a:cubicBezTo>
                    <a:pt x="2" y="2"/>
                    <a:pt x="2" y="1"/>
                    <a:pt x="2" y="0"/>
                  </a:cubicBezTo>
                </a:path>
              </a:pathLst>
            </a:custGeom>
            <a:solidFill>
              <a:srgbClr val="675A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7" name="Freeform 1421">
              <a:extLst>
                <a:ext uri="{FF2B5EF4-FFF2-40B4-BE49-F238E27FC236}">
                  <a16:creationId xmlns:a16="http://schemas.microsoft.com/office/drawing/2014/main" id="{8EEFE768-9AA6-45EF-86E9-CEED94E59991}"/>
                </a:ext>
              </a:extLst>
            </p:cNvPr>
            <p:cNvSpPr>
              <a:spLocks/>
            </p:cNvSpPr>
            <p:nvPr/>
          </p:nvSpPr>
          <p:spPr bwMode="auto">
            <a:xfrm>
              <a:off x="455" y="673"/>
              <a:ext cx="38" cy="43"/>
            </a:xfrm>
            <a:custGeom>
              <a:avLst/>
              <a:gdLst>
                <a:gd name="T0" fmla="*/ 16 w 16"/>
                <a:gd name="T1" fmla="*/ 0 h 18"/>
                <a:gd name="T2" fmla="*/ 13 w 16"/>
                <a:gd name="T3" fmla="*/ 7 h 18"/>
                <a:gd name="T4" fmla="*/ 0 w 16"/>
                <a:gd name="T5" fmla="*/ 18 h 18"/>
                <a:gd name="T6" fmla="*/ 0 w 16"/>
                <a:gd name="T7" fmla="*/ 18 h 18"/>
                <a:gd name="T8" fmla="*/ 6 w 16"/>
                <a:gd name="T9" fmla="*/ 17 h 18"/>
                <a:gd name="T10" fmla="*/ 13 w 16"/>
                <a:gd name="T11" fmla="*/ 10 h 18"/>
                <a:gd name="T12" fmla="*/ 16 w 16"/>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6" h="18">
                  <a:moveTo>
                    <a:pt x="16" y="0"/>
                  </a:moveTo>
                  <a:cubicBezTo>
                    <a:pt x="16" y="2"/>
                    <a:pt x="14" y="5"/>
                    <a:pt x="13" y="7"/>
                  </a:cubicBezTo>
                  <a:cubicBezTo>
                    <a:pt x="11" y="10"/>
                    <a:pt x="6" y="17"/>
                    <a:pt x="0" y="18"/>
                  </a:cubicBezTo>
                  <a:cubicBezTo>
                    <a:pt x="0" y="18"/>
                    <a:pt x="0" y="18"/>
                    <a:pt x="0" y="18"/>
                  </a:cubicBezTo>
                  <a:cubicBezTo>
                    <a:pt x="1" y="18"/>
                    <a:pt x="4" y="18"/>
                    <a:pt x="6" y="17"/>
                  </a:cubicBezTo>
                  <a:cubicBezTo>
                    <a:pt x="10" y="15"/>
                    <a:pt x="11" y="12"/>
                    <a:pt x="13" y="10"/>
                  </a:cubicBezTo>
                  <a:cubicBezTo>
                    <a:pt x="14" y="7"/>
                    <a:pt x="16" y="4"/>
                    <a:pt x="16" y="0"/>
                  </a:cubicBezTo>
                  <a:close/>
                </a:path>
              </a:pathLst>
            </a:custGeom>
            <a:solidFill>
              <a:srgbClr val="050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8" name="Freeform 1422">
              <a:extLst>
                <a:ext uri="{FF2B5EF4-FFF2-40B4-BE49-F238E27FC236}">
                  <a16:creationId xmlns:a16="http://schemas.microsoft.com/office/drawing/2014/main" id="{1D6759E8-240A-4A83-BB7F-9E33B21E19F4}"/>
                </a:ext>
              </a:extLst>
            </p:cNvPr>
            <p:cNvSpPr>
              <a:spLocks/>
            </p:cNvSpPr>
            <p:nvPr/>
          </p:nvSpPr>
          <p:spPr bwMode="auto">
            <a:xfrm>
              <a:off x="131" y="491"/>
              <a:ext cx="140" cy="132"/>
            </a:xfrm>
            <a:custGeom>
              <a:avLst/>
              <a:gdLst>
                <a:gd name="T0" fmla="*/ 0 w 59"/>
                <a:gd name="T1" fmla="*/ 0 h 55"/>
                <a:gd name="T2" fmla="*/ 16 w 59"/>
                <a:gd name="T3" fmla="*/ 24 h 55"/>
                <a:gd name="T4" fmla="*/ 59 w 59"/>
                <a:gd name="T5" fmla="*/ 55 h 55"/>
                <a:gd name="T6" fmla="*/ 0 w 59"/>
                <a:gd name="T7" fmla="*/ 0 h 55"/>
              </a:gdLst>
              <a:ahLst/>
              <a:cxnLst>
                <a:cxn ang="0">
                  <a:pos x="T0" y="T1"/>
                </a:cxn>
                <a:cxn ang="0">
                  <a:pos x="T2" y="T3"/>
                </a:cxn>
                <a:cxn ang="0">
                  <a:pos x="T4" y="T5"/>
                </a:cxn>
                <a:cxn ang="0">
                  <a:pos x="T6" y="T7"/>
                </a:cxn>
              </a:cxnLst>
              <a:rect l="0" t="0" r="r" b="b"/>
              <a:pathLst>
                <a:path w="59" h="55">
                  <a:moveTo>
                    <a:pt x="0" y="0"/>
                  </a:moveTo>
                  <a:cubicBezTo>
                    <a:pt x="1" y="6"/>
                    <a:pt x="5" y="16"/>
                    <a:pt x="16" y="24"/>
                  </a:cubicBezTo>
                  <a:cubicBezTo>
                    <a:pt x="31" y="37"/>
                    <a:pt x="49" y="50"/>
                    <a:pt x="59" y="55"/>
                  </a:cubicBezTo>
                  <a:cubicBezTo>
                    <a:pt x="36" y="40"/>
                    <a:pt x="13" y="23"/>
                    <a:pt x="0" y="0"/>
                  </a:cubicBezTo>
                  <a:close/>
                </a:path>
              </a:pathLst>
            </a:custGeom>
            <a:solidFill>
              <a:srgbClr val="5B70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9" name="Freeform 1423">
              <a:extLst>
                <a:ext uri="{FF2B5EF4-FFF2-40B4-BE49-F238E27FC236}">
                  <a16:creationId xmlns:a16="http://schemas.microsoft.com/office/drawing/2014/main" id="{4DC33B43-B208-43A4-96CD-9CB2FD938164}"/>
                </a:ext>
              </a:extLst>
            </p:cNvPr>
            <p:cNvSpPr>
              <a:spLocks/>
            </p:cNvSpPr>
            <p:nvPr/>
          </p:nvSpPr>
          <p:spPr bwMode="auto">
            <a:xfrm>
              <a:off x="221" y="104"/>
              <a:ext cx="22" cy="122"/>
            </a:xfrm>
            <a:custGeom>
              <a:avLst/>
              <a:gdLst>
                <a:gd name="T0" fmla="*/ 9 w 9"/>
                <a:gd name="T1" fmla="*/ 51 h 51"/>
                <a:gd name="T2" fmla="*/ 8 w 9"/>
                <a:gd name="T3" fmla="*/ 48 h 51"/>
                <a:gd name="T4" fmla="*/ 4 w 9"/>
                <a:gd name="T5" fmla="*/ 28 h 51"/>
                <a:gd name="T6" fmla="*/ 3 w 9"/>
                <a:gd name="T7" fmla="*/ 22 h 51"/>
                <a:gd name="T8" fmla="*/ 2 w 9"/>
                <a:gd name="T9" fmla="*/ 10 h 51"/>
                <a:gd name="T10" fmla="*/ 1 w 9"/>
                <a:gd name="T11" fmla="*/ 0 h 51"/>
                <a:gd name="T12" fmla="*/ 9 w 9"/>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9" h="51">
                  <a:moveTo>
                    <a:pt x="9" y="51"/>
                  </a:moveTo>
                  <a:cubicBezTo>
                    <a:pt x="9" y="50"/>
                    <a:pt x="9" y="49"/>
                    <a:pt x="8" y="48"/>
                  </a:cubicBezTo>
                  <a:cubicBezTo>
                    <a:pt x="7" y="42"/>
                    <a:pt x="6" y="35"/>
                    <a:pt x="4" y="28"/>
                  </a:cubicBezTo>
                  <a:cubicBezTo>
                    <a:pt x="4" y="26"/>
                    <a:pt x="3" y="24"/>
                    <a:pt x="3" y="22"/>
                  </a:cubicBezTo>
                  <a:cubicBezTo>
                    <a:pt x="2" y="18"/>
                    <a:pt x="2" y="14"/>
                    <a:pt x="2" y="10"/>
                  </a:cubicBezTo>
                  <a:cubicBezTo>
                    <a:pt x="2" y="6"/>
                    <a:pt x="2" y="3"/>
                    <a:pt x="1" y="0"/>
                  </a:cubicBezTo>
                  <a:cubicBezTo>
                    <a:pt x="0" y="12"/>
                    <a:pt x="2" y="29"/>
                    <a:pt x="9" y="51"/>
                  </a:cubicBezTo>
                  <a:close/>
                </a:path>
              </a:pathLst>
            </a:custGeom>
            <a:solidFill>
              <a:srgbClr val="AEC1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0" name="Freeform 1424">
              <a:extLst>
                <a:ext uri="{FF2B5EF4-FFF2-40B4-BE49-F238E27FC236}">
                  <a16:creationId xmlns:a16="http://schemas.microsoft.com/office/drawing/2014/main" id="{E3402B8D-2DA7-417D-84FD-1EE2934CB9B9}"/>
                </a:ext>
              </a:extLst>
            </p:cNvPr>
            <p:cNvSpPr>
              <a:spLocks/>
            </p:cNvSpPr>
            <p:nvPr/>
          </p:nvSpPr>
          <p:spPr bwMode="auto">
            <a:xfrm>
              <a:off x="190" y="42"/>
              <a:ext cx="119" cy="248"/>
            </a:xfrm>
            <a:custGeom>
              <a:avLst/>
              <a:gdLst>
                <a:gd name="T0" fmla="*/ 25 w 50"/>
                <a:gd name="T1" fmla="*/ 0 h 104"/>
                <a:gd name="T2" fmla="*/ 25 w 50"/>
                <a:gd name="T3" fmla="*/ 88 h 104"/>
                <a:gd name="T4" fmla="*/ 27 w 50"/>
                <a:gd name="T5" fmla="*/ 99 h 104"/>
                <a:gd name="T6" fmla="*/ 30 w 50"/>
                <a:gd name="T7" fmla="*/ 104 h 104"/>
                <a:gd name="T8" fmla="*/ 25 w 50"/>
                <a:gd name="T9" fmla="*/ 0 h 104"/>
              </a:gdLst>
              <a:ahLst/>
              <a:cxnLst>
                <a:cxn ang="0">
                  <a:pos x="T0" y="T1"/>
                </a:cxn>
                <a:cxn ang="0">
                  <a:pos x="T2" y="T3"/>
                </a:cxn>
                <a:cxn ang="0">
                  <a:pos x="T4" y="T5"/>
                </a:cxn>
                <a:cxn ang="0">
                  <a:pos x="T6" y="T7"/>
                </a:cxn>
                <a:cxn ang="0">
                  <a:pos x="T8" y="T9"/>
                </a:cxn>
              </a:cxnLst>
              <a:rect l="0" t="0" r="r" b="b"/>
              <a:pathLst>
                <a:path w="50" h="104">
                  <a:moveTo>
                    <a:pt x="25" y="0"/>
                  </a:moveTo>
                  <a:cubicBezTo>
                    <a:pt x="24" y="0"/>
                    <a:pt x="0" y="28"/>
                    <a:pt x="25" y="88"/>
                  </a:cubicBezTo>
                  <a:cubicBezTo>
                    <a:pt x="27" y="92"/>
                    <a:pt x="27" y="96"/>
                    <a:pt x="27" y="99"/>
                  </a:cubicBezTo>
                  <a:cubicBezTo>
                    <a:pt x="28" y="101"/>
                    <a:pt x="29" y="103"/>
                    <a:pt x="30" y="104"/>
                  </a:cubicBezTo>
                  <a:cubicBezTo>
                    <a:pt x="36" y="82"/>
                    <a:pt x="50" y="14"/>
                    <a:pt x="25" y="0"/>
                  </a:cubicBezTo>
                  <a:close/>
                </a:path>
              </a:pathLst>
            </a:custGeom>
            <a:solidFill>
              <a:srgbClr val="82A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1" name="Freeform 1425">
              <a:extLst>
                <a:ext uri="{FF2B5EF4-FFF2-40B4-BE49-F238E27FC236}">
                  <a16:creationId xmlns:a16="http://schemas.microsoft.com/office/drawing/2014/main" id="{17BCFBFD-6011-4E55-B4C3-8A62A2699B8E}"/>
                </a:ext>
              </a:extLst>
            </p:cNvPr>
            <p:cNvSpPr>
              <a:spLocks/>
            </p:cNvSpPr>
            <p:nvPr/>
          </p:nvSpPr>
          <p:spPr bwMode="auto">
            <a:xfrm>
              <a:off x="250" y="42"/>
              <a:ext cx="14" cy="248"/>
            </a:xfrm>
            <a:custGeom>
              <a:avLst/>
              <a:gdLst>
                <a:gd name="T0" fmla="*/ 5 w 6"/>
                <a:gd name="T1" fmla="*/ 104 h 104"/>
                <a:gd name="T2" fmla="*/ 0 w 6"/>
                <a:gd name="T3" fmla="*/ 0 h 104"/>
                <a:gd name="T4" fmla="*/ 0 w 6"/>
                <a:gd name="T5" fmla="*/ 0 h 104"/>
                <a:gd name="T6" fmla="*/ 4 w 6"/>
                <a:gd name="T7" fmla="*/ 103 h 104"/>
                <a:gd name="T8" fmla="*/ 5 w 6"/>
                <a:gd name="T9" fmla="*/ 104 h 104"/>
              </a:gdLst>
              <a:ahLst/>
              <a:cxnLst>
                <a:cxn ang="0">
                  <a:pos x="T0" y="T1"/>
                </a:cxn>
                <a:cxn ang="0">
                  <a:pos x="T2" y="T3"/>
                </a:cxn>
                <a:cxn ang="0">
                  <a:pos x="T4" y="T5"/>
                </a:cxn>
                <a:cxn ang="0">
                  <a:pos x="T6" y="T7"/>
                </a:cxn>
                <a:cxn ang="0">
                  <a:pos x="T8" y="T9"/>
                </a:cxn>
              </a:cxnLst>
              <a:rect l="0" t="0" r="r" b="b"/>
              <a:pathLst>
                <a:path w="6" h="104">
                  <a:moveTo>
                    <a:pt x="5" y="104"/>
                  </a:moveTo>
                  <a:cubicBezTo>
                    <a:pt x="6" y="67"/>
                    <a:pt x="1" y="11"/>
                    <a:pt x="0" y="0"/>
                  </a:cubicBezTo>
                  <a:cubicBezTo>
                    <a:pt x="0" y="0"/>
                    <a:pt x="0" y="0"/>
                    <a:pt x="0" y="0"/>
                  </a:cubicBezTo>
                  <a:cubicBezTo>
                    <a:pt x="1" y="15"/>
                    <a:pt x="4" y="78"/>
                    <a:pt x="4" y="103"/>
                  </a:cubicBezTo>
                  <a:lnTo>
                    <a:pt x="5" y="104"/>
                  </a:ln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2" name="Freeform 1426">
              <a:extLst>
                <a:ext uri="{FF2B5EF4-FFF2-40B4-BE49-F238E27FC236}">
                  <a16:creationId xmlns:a16="http://schemas.microsoft.com/office/drawing/2014/main" id="{7154922E-D72D-424D-87C9-7BF7A0C94EBF}"/>
                </a:ext>
              </a:extLst>
            </p:cNvPr>
            <p:cNvSpPr>
              <a:spLocks/>
            </p:cNvSpPr>
            <p:nvPr/>
          </p:nvSpPr>
          <p:spPr bwMode="auto">
            <a:xfrm>
              <a:off x="221" y="49"/>
              <a:ext cx="33" cy="215"/>
            </a:xfrm>
            <a:custGeom>
              <a:avLst/>
              <a:gdLst>
                <a:gd name="T0" fmla="*/ 6 w 14"/>
                <a:gd name="T1" fmla="*/ 34 h 90"/>
                <a:gd name="T2" fmla="*/ 10 w 14"/>
                <a:gd name="T3" fmla="*/ 0 h 90"/>
                <a:gd name="T4" fmla="*/ 3 w 14"/>
                <a:gd name="T5" fmla="*/ 15 h 90"/>
                <a:gd name="T6" fmla="*/ 12 w 14"/>
                <a:gd name="T7" fmla="*/ 85 h 90"/>
                <a:gd name="T8" fmla="*/ 14 w 14"/>
                <a:gd name="T9" fmla="*/ 90 h 90"/>
                <a:gd name="T10" fmla="*/ 12 w 14"/>
                <a:gd name="T11" fmla="*/ 68 h 90"/>
                <a:gd name="T12" fmla="*/ 6 w 14"/>
                <a:gd name="T13" fmla="*/ 34 h 90"/>
              </a:gdLst>
              <a:ahLst/>
              <a:cxnLst>
                <a:cxn ang="0">
                  <a:pos x="T0" y="T1"/>
                </a:cxn>
                <a:cxn ang="0">
                  <a:pos x="T2" y="T3"/>
                </a:cxn>
                <a:cxn ang="0">
                  <a:pos x="T4" y="T5"/>
                </a:cxn>
                <a:cxn ang="0">
                  <a:pos x="T6" y="T7"/>
                </a:cxn>
                <a:cxn ang="0">
                  <a:pos x="T8" y="T9"/>
                </a:cxn>
                <a:cxn ang="0">
                  <a:pos x="T10" y="T11"/>
                </a:cxn>
                <a:cxn ang="0">
                  <a:pos x="T12" y="T13"/>
                </a:cxn>
              </a:cxnLst>
              <a:rect l="0" t="0" r="r" b="b"/>
              <a:pathLst>
                <a:path w="14" h="90">
                  <a:moveTo>
                    <a:pt x="6" y="34"/>
                  </a:moveTo>
                  <a:cubicBezTo>
                    <a:pt x="5" y="22"/>
                    <a:pt x="5" y="10"/>
                    <a:pt x="10" y="0"/>
                  </a:cubicBezTo>
                  <a:cubicBezTo>
                    <a:pt x="3" y="15"/>
                    <a:pt x="3" y="15"/>
                    <a:pt x="3" y="15"/>
                  </a:cubicBezTo>
                  <a:cubicBezTo>
                    <a:pt x="0" y="29"/>
                    <a:pt x="0" y="52"/>
                    <a:pt x="12" y="85"/>
                  </a:cubicBezTo>
                  <a:cubicBezTo>
                    <a:pt x="13" y="87"/>
                    <a:pt x="13" y="89"/>
                    <a:pt x="14" y="90"/>
                  </a:cubicBezTo>
                  <a:cubicBezTo>
                    <a:pt x="14" y="83"/>
                    <a:pt x="13" y="75"/>
                    <a:pt x="12" y="68"/>
                  </a:cubicBezTo>
                  <a:cubicBezTo>
                    <a:pt x="9" y="57"/>
                    <a:pt x="7" y="45"/>
                    <a:pt x="6" y="34"/>
                  </a:cubicBezTo>
                  <a:close/>
                </a:path>
              </a:pathLst>
            </a:custGeom>
            <a:solidFill>
              <a:srgbClr val="9CB5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3" name="Freeform 1427">
              <a:extLst>
                <a:ext uri="{FF2B5EF4-FFF2-40B4-BE49-F238E27FC236}">
                  <a16:creationId xmlns:a16="http://schemas.microsoft.com/office/drawing/2014/main" id="{6008E8E3-49B5-49BB-BE47-5F9C9AA52B2E}"/>
                </a:ext>
              </a:extLst>
            </p:cNvPr>
            <p:cNvSpPr>
              <a:spLocks/>
            </p:cNvSpPr>
            <p:nvPr/>
          </p:nvSpPr>
          <p:spPr bwMode="auto">
            <a:xfrm>
              <a:off x="257" y="47"/>
              <a:ext cx="31" cy="241"/>
            </a:xfrm>
            <a:custGeom>
              <a:avLst/>
              <a:gdLst>
                <a:gd name="T0" fmla="*/ 0 w 13"/>
                <a:gd name="T1" fmla="*/ 0 h 101"/>
                <a:gd name="T2" fmla="*/ 5 w 13"/>
                <a:gd name="T3" fmla="*/ 25 h 101"/>
                <a:gd name="T4" fmla="*/ 5 w 13"/>
                <a:gd name="T5" fmla="*/ 46 h 101"/>
                <a:gd name="T6" fmla="*/ 3 w 13"/>
                <a:gd name="T7" fmla="*/ 72 h 101"/>
                <a:gd name="T8" fmla="*/ 2 w 13"/>
                <a:gd name="T9" fmla="*/ 101 h 101"/>
                <a:gd name="T10" fmla="*/ 3 w 13"/>
                <a:gd name="T11" fmla="*/ 98 h 101"/>
                <a:gd name="T12" fmla="*/ 6 w 13"/>
                <a:gd name="T13" fmla="*/ 80 h 101"/>
                <a:gd name="T14" fmla="*/ 10 w 13"/>
                <a:gd name="T15" fmla="*/ 64 h 101"/>
                <a:gd name="T16" fmla="*/ 0 w 13"/>
                <a:gd name="T1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01">
                  <a:moveTo>
                    <a:pt x="0" y="0"/>
                  </a:moveTo>
                  <a:cubicBezTo>
                    <a:pt x="4" y="7"/>
                    <a:pt x="4" y="16"/>
                    <a:pt x="5" y="25"/>
                  </a:cubicBezTo>
                  <a:cubicBezTo>
                    <a:pt x="7" y="32"/>
                    <a:pt x="5" y="38"/>
                    <a:pt x="5" y="46"/>
                  </a:cubicBezTo>
                  <a:cubicBezTo>
                    <a:pt x="4" y="55"/>
                    <a:pt x="5" y="63"/>
                    <a:pt x="3" y="72"/>
                  </a:cubicBezTo>
                  <a:cubicBezTo>
                    <a:pt x="1" y="80"/>
                    <a:pt x="1" y="92"/>
                    <a:pt x="2" y="101"/>
                  </a:cubicBezTo>
                  <a:cubicBezTo>
                    <a:pt x="3" y="100"/>
                    <a:pt x="3" y="99"/>
                    <a:pt x="3" y="98"/>
                  </a:cubicBezTo>
                  <a:cubicBezTo>
                    <a:pt x="4" y="92"/>
                    <a:pt x="5" y="86"/>
                    <a:pt x="6" y="80"/>
                  </a:cubicBezTo>
                  <a:cubicBezTo>
                    <a:pt x="7" y="75"/>
                    <a:pt x="8" y="69"/>
                    <a:pt x="10" y="64"/>
                  </a:cubicBezTo>
                  <a:cubicBezTo>
                    <a:pt x="13" y="39"/>
                    <a:pt x="13" y="11"/>
                    <a:pt x="0" y="0"/>
                  </a:cubicBezTo>
                  <a:close/>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4" name="Freeform 1428">
              <a:extLst>
                <a:ext uri="{FF2B5EF4-FFF2-40B4-BE49-F238E27FC236}">
                  <a16:creationId xmlns:a16="http://schemas.microsoft.com/office/drawing/2014/main" id="{DB503847-66D9-40B4-8338-B2799A71D9D2}"/>
                </a:ext>
              </a:extLst>
            </p:cNvPr>
            <p:cNvSpPr>
              <a:spLocks/>
            </p:cNvSpPr>
            <p:nvPr/>
          </p:nvSpPr>
          <p:spPr bwMode="auto">
            <a:xfrm>
              <a:off x="262" y="128"/>
              <a:ext cx="19" cy="148"/>
            </a:xfrm>
            <a:custGeom>
              <a:avLst/>
              <a:gdLst>
                <a:gd name="T0" fmla="*/ 6 w 8"/>
                <a:gd name="T1" fmla="*/ 0 h 62"/>
                <a:gd name="T2" fmla="*/ 1 w 8"/>
                <a:gd name="T3" fmla="*/ 62 h 62"/>
                <a:gd name="T4" fmla="*/ 5 w 8"/>
                <a:gd name="T5" fmla="*/ 48 h 62"/>
                <a:gd name="T6" fmla="*/ 6 w 8"/>
                <a:gd name="T7" fmla="*/ 40 h 62"/>
                <a:gd name="T8" fmla="*/ 7 w 8"/>
                <a:gd name="T9" fmla="*/ 34 h 62"/>
                <a:gd name="T10" fmla="*/ 8 w 8"/>
                <a:gd name="T11" fmla="*/ 15 h 62"/>
                <a:gd name="T12" fmla="*/ 7 w 8"/>
                <a:gd name="T13" fmla="*/ 5 h 62"/>
                <a:gd name="T14" fmla="*/ 6 w 8"/>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62">
                  <a:moveTo>
                    <a:pt x="6" y="0"/>
                  </a:moveTo>
                  <a:cubicBezTo>
                    <a:pt x="8" y="20"/>
                    <a:pt x="0" y="41"/>
                    <a:pt x="1" y="62"/>
                  </a:cubicBezTo>
                  <a:cubicBezTo>
                    <a:pt x="1" y="58"/>
                    <a:pt x="4" y="53"/>
                    <a:pt x="5" y="48"/>
                  </a:cubicBezTo>
                  <a:cubicBezTo>
                    <a:pt x="5" y="45"/>
                    <a:pt x="5" y="42"/>
                    <a:pt x="6" y="40"/>
                  </a:cubicBezTo>
                  <a:cubicBezTo>
                    <a:pt x="6" y="38"/>
                    <a:pt x="7" y="36"/>
                    <a:pt x="7" y="34"/>
                  </a:cubicBezTo>
                  <a:cubicBezTo>
                    <a:pt x="8" y="28"/>
                    <a:pt x="8" y="21"/>
                    <a:pt x="8" y="15"/>
                  </a:cubicBezTo>
                  <a:cubicBezTo>
                    <a:pt x="8" y="12"/>
                    <a:pt x="8" y="8"/>
                    <a:pt x="7" y="5"/>
                  </a:cubicBezTo>
                  <a:cubicBezTo>
                    <a:pt x="6" y="3"/>
                    <a:pt x="6" y="2"/>
                    <a:pt x="6" y="0"/>
                  </a:cubicBezTo>
                  <a:close/>
                </a:path>
              </a:pathLst>
            </a:custGeom>
            <a:solidFill>
              <a:srgbClr val="6C8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5" name="Freeform 1429">
              <a:extLst>
                <a:ext uri="{FF2B5EF4-FFF2-40B4-BE49-F238E27FC236}">
                  <a16:creationId xmlns:a16="http://schemas.microsoft.com/office/drawing/2014/main" id="{562A2AB9-B417-446C-8CFC-6F9352BA803F}"/>
                </a:ext>
              </a:extLst>
            </p:cNvPr>
            <p:cNvSpPr>
              <a:spLocks/>
            </p:cNvSpPr>
            <p:nvPr/>
          </p:nvSpPr>
          <p:spPr bwMode="auto">
            <a:xfrm>
              <a:off x="517" y="775"/>
              <a:ext cx="4" cy="3"/>
            </a:xfrm>
            <a:custGeom>
              <a:avLst/>
              <a:gdLst>
                <a:gd name="T0" fmla="*/ 2 w 2"/>
                <a:gd name="T1" fmla="*/ 0 h 1"/>
                <a:gd name="T2" fmla="*/ 1 w 2"/>
                <a:gd name="T3" fmla="*/ 1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1" y="0"/>
                    <a:pt x="1" y="1"/>
                  </a:cubicBezTo>
                  <a:cubicBezTo>
                    <a:pt x="1" y="1"/>
                    <a:pt x="0" y="1"/>
                    <a:pt x="0" y="1"/>
                  </a:cubicBezTo>
                  <a:cubicBezTo>
                    <a:pt x="0" y="1"/>
                    <a:pt x="1" y="0"/>
                    <a:pt x="2" y="0"/>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6" name="Freeform 1430">
              <a:extLst>
                <a:ext uri="{FF2B5EF4-FFF2-40B4-BE49-F238E27FC236}">
                  <a16:creationId xmlns:a16="http://schemas.microsoft.com/office/drawing/2014/main" id="{039D9F19-03AC-429D-80AD-FDD4A5CE4349}"/>
                </a:ext>
              </a:extLst>
            </p:cNvPr>
            <p:cNvSpPr>
              <a:spLocks/>
            </p:cNvSpPr>
            <p:nvPr/>
          </p:nvSpPr>
          <p:spPr bwMode="auto">
            <a:xfrm>
              <a:off x="293" y="778"/>
              <a:ext cx="224" cy="5"/>
            </a:xfrm>
            <a:custGeom>
              <a:avLst/>
              <a:gdLst>
                <a:gd name="T0" fmla="*/ 0 w 94"/>
                <a:gd name="T1" fmla="*/ 0 h 2"/>
                <a:gd name="T2" fmla="*/ 94 w 94"/>
                <a:gd name="T3" fmla="*/ 0 h 2"/>
                <a:gd name="T4" fmla="*/ 0 w 94"/>
                <a:gd name="T5" fmla="*/ 0 h 2"/>
              </a:gdLst>
              <a:ahLst/>
              <a:cxnLst>
                <a:cxn ang="0">
                  <a:pos x="T0" y="T1"/>
                </a:cxn>
                <a:cxn ang="0">
                  <a:pos x="T2" y="T3"/>
                </a:cxn>
                <a:cxn ang="0">
                  <a:pos x="T4" y="T5"/>
                </a:cxn>
              </a:cxnLst>
              <a:rect l="0" t="0" r="r" b="b"/>
              <a:pathLst>
                <a:path w="94" h="2">
                  <a:moveTo>
                    <a:pt x="0" y="0"/>
                  </a:moveTo>
                  <a:cubicBezTo>
                    <a:pt x="15" y="0"/>
                    <a:pt x="80" y="0"/>
                    <a:pt x="94" y="0"/>
                  </a:cubicBezTo>
                  <a:cubicBezTo>
                    <a:pt x="63" y="2"/>
                    <a:pt x="11" y="1"/>
                    <a:pt x="0" y="0"/>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7" name="Freeform 1431">
              <a:extLst>
                <a:ext uri="{FF2B5EF4-FFF2-40B4-BE49-F238E27FC236}">
                  <a16:creationId xmlns:a16="http://schemas.microsoft.com/office/drawing/2014/main" id="{20B37D5E-9E04-4E03-B5F6-1CA7D91E7F76}"/>
                </a:ext>
              </a:extLst>
            </p:cNvPr>
            <p:cNvSpPr>
              <a:spLocks/>
            </p:cNvSpPr>
            <p:nvPr/>
          </p:nvSpPr>
          <p:spPr bwMode="auto">
            <a:xfrm>
              <a:off x="293" y="732"/>
              <a:ext cx="228" cy="108"/>
            </a:xfrm>
            <a:custGeom>
              <a:avLst/>
              <a:gdLst>
                <a:gd name="T0" fmla="*/ 1 w 96"/>
                <a:gd name="T1" fmla="*/ 19 h 45"/>
                <a:gd name="T2" fmla="*/ 74 w 96"/>
                <a:gd name="T3" fmla="*/ 15 h 45"/>
                <a:gd name="T4" fmla="*/ 96 w 96"/>
                <a:gd name="T5" fmla="*/ 18 h 45"/>
                <a:gd name="T6" fmla="*/ 1 w 96"/>
                <a:gd name="T7" fmla="*/ 19 h 45"/>
              </a:gdLst>
              <a:ahLst/>
              <a:cxnLst>
                <a:cxn ang="0">
                  <a:pos x="T0" y="T1"/>
                </a:cxn>
                <a:cxn ang="0">
                  <a:pos x="T2" y="T3"/>
                </a:cxn>
                <a:cxn ang="0">
                  <a:pos x="T4" y="T5"/>
                </a:cxn>
                <a:cxn ang="0">
                  <a:pos x="T6" y="T7"/>
                </a:cxn>
              </a:cxnLst>
              <a:rect l="0" t="0" r="r" b="b"/>
              <a:pathLst>
                <a:path w="96" h="45">
                  <a:moveTo>
                    <a:pt x="1" y="19"/>
                  </a:moveTo>
                  <a:cubicBezTo>
                    <a:pt x="0" y="19"/>
                    <a:pt x="19" y="0"/>
                    <a:pt x="74" y="15"/>
                  </a:cubicBezTo>
                  <a:cubicBezTo>
                    <a:pt x="89" y="19"/>
                    <a:pt x="96" y="18"/>
                    <a:pt x="96" y="18"/>
                  </a:cubicBezTo>
                  <a:cubicBezTo>
                    <a:pt x="96" y="18"/>
                    <a:pt x="16" y="45"/>
                    <a:pt x="1" y="19"/>
                  </a:cubicBezTo>
                  <a:close/>
                </a:path>
              </a:pathLst>
            </a:custGeom>
            <a:solidFill>
              <a:srgbClr val="82A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8" name="Freeform 1432">
              <a:extLst>
                <a:ext uri="{FF2B5EF4-FFF2-40B4-BE49-F238E27FC236}">
                  <a16:creationId xmlns:a16="http://schemas.microsoft.com/office/drawing/2014/main" id="{4011176D-6B8B-4EB3-B7B3-DF26B68DD764}"/>
                </a:ext>
              </a:extLst>
            </p:cNvPr>
            <p:cNvSpPr>
              <a:spLocks/>
            </p:cNvSpPr>
            <p:nvPr/>
          </p:nvSpPr>
          <p:spPr bwMode="auto">
            <a:xfrm>
              <a:off x="293" y="749"/>
              <a:ext cx="228" cy="91"/>
            </a:xfrm>
            <a:custGeom>
              <a:avLst/>
              <a:gdLst>
                <a:gd name="T0" fmla="*/ 1 w 96"/>
                <a:gd name="T1" fmla="*/ 12 h 38"/>
                <a:gd name="T2" fmla="*/ 76 w 96"/>
                <a:gd name="T3" fmla="*/ 9 h 38"/>
                <a:gd name="T4" fmla="*/ 96 w 96"/>
                <a:gd name="T5" fmla="*/ 11 h 38"/>
                <a:gd name="T6" fmla="*/ 1 w 96"/>
                <a:gd name="T7" fmla="*/ 12 h 38"/>
              </a:gdLst>
              <a:ahLst/>
              <a:cxnLst>
                <a:cxn ang="0">
                  <a:pos x="T0" y="T1"/>
                </a:cxn>
                <a:cxn ang="0">
                  <a:pos x="T2" y="T3"/>
                </a:cxn>
                <a:cxn ang="0">
                  <a:pos x="T4" y="T5"/>
                </a:cxn>
                <a:cxn ang="0">
                  <a:pos x="T6" y="T7"/>
                </a:cxn>
              </a:cxnLst>
              <a:rect l="0" t="0" r="r" b="b"/>
              <a:pathLst>
                <a:path w="96" h="38">
                  <a:moveTo>
                    <a:pt x="1" y="12"/>
                  </a:moveTo>
                  <a:cubicBezTo>
                    <a:pt x="0" y="12"/>
                    <a:pt x="21" y="0"/>
                    <a:pt x="76" y="9"/>
                  </a:cubicBezTo>
                  <a:cubicBezTo>
                    <a:pt x="90" y="12"/>
                    <a:pt x="96" y="11"/>
                    <a:pt x="96" y="11"/>
                  </a:cubicBezTo>
                  <a:cubicBezTo>
                    <a:pt x="96" y="11"/>
                    <a:pt x="16" y="38"/>
                    <a:pt x="1" y="12"/>
                  </a:cubicBezTo>
                  <a:close/>
                </a:path>
              </a:pathLst>
            </a:custGeom>
            <a:solidFill>
              <a:srgbClr val="82A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9" name="Freeform 1433">
              <a:extLst>
                <a:ext uri="{FF2B5EF4-FFF2-40B4-BE49-F238E27FC236}">
                  <a16:creationId xmlns:a16="http://schemas.microsoft.com/office/drawing/2014/main" id="{701CD4A9-F9E0-48B5-AC49-759A1C2DD701}"/>
                </a:ext>
              </a:extLst>
            </p:cNvPr>
            <p:cNvSpPr>
              <a:spLocks/>
            </p:cNvSpPr>
            <p:nvPr/>
          </p:nvSpPr>
          <p:spPr bwMode="auto">
            <a:xfrm>
              <a:off x="293" y="735"/>
              <a:ext cx="152" cy="55"/>
            </a:xfrm>
            <a:custGeom>
              <a:avLst/>
              <a:gdLst>
                <a:gd name="T0" fmla="*/ 18 w 64"/>
                <a:gd name="T1" fmla="*/ 22 h 23"/>
                <a:gd name="T2" fmla="*/ 37 w 64"/>
                <a:gd name="T3" fmla="*/ 18 h 23"/>
                <a:gd name="T4" fmla="*/ 44 w 64"/>
                <a:gd name="T5" fmla="*/ 15 h 23"/>
                <a:gd name="T6" fmla="*/ 64 w 64"/>
                <a:gd name="T7" fmla="*/ 12 h 23"/>
                <a:gd name="T8" fmla="*/ 1 w 64"/>
                <a:gd name="T9" fmla="*/ 18 h 23"/>
                <a:gd name="T10" fmla="*/ 1 w 64"/>
                <a:gd name="T11" fmla="*/ 19 h 23"/>
                <a:gd name="T12" fmla="*/ 8 w 64"/>
                <a:gd name="T13" fmla="*/ 21 h 23"/>
                <a:gd name="T14" fmla="*/ 14 w 64"/>
                <a:gd name="T15" fmla="*/ 22 h 23"/>
                <a:gd name="T16" fmla="*/ 18 w 64"/>
                <a:gd name="T1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3">
                  <a:moveTo>
                    <a:pt x="18" y="22"/>
                  </a:moveTo>
                  <a:cubicBezTo>
                    <a:pt x="24" y="21"/>
                    <a:pt x="31" y="20"/>
                    <a:pt x="37" y="18"/>
                  </a:cubicBezTo>
                  <a:cubicBezTo>
                    <a:pt x="39" y="17"/>
                    <a:pt x="42" y="16"/>
                    <a:pt x="44" y="15"/>
                  </a:cubicBezTo>
                  <a:cubicBezTo>
                    <a:pt x="51" y="12"/>
                    <a:pt x="58" y="11"/>
                    <a:pt x="64" y="12"/>
                  </a:cubicBezTo>
                  <a:cubicBezTo>
                    <a:pt x="20" y="0"/>
                    <a:pt x="0" y="18"/>
                    <a:pt x="1" y="18"/>
                  </a:cubicBezTo>
                  <a:cubicBezTo>
                    <a:pt x="1" y="19"/>
                    <a:pt x="1" y="19"/>
                    <a:pt x="1" y="19"/>
                  </a:cubicBezTo>
                  <a:cubicBezTo>
                    <a:pt x="3" y="20"/>
                    <a:pt x="5" y="21"/>
                    <a:pt x="8" y="21"/>
                  </a:cubicBezTo>
                  <a:cubicBezTo>
                    <a:pt x="10" y="22"/>
                    <a:pt x="12" y="22"/>
                    <a:pt x="14" y="22"/>
                  </a:cubicBezTo>
                  <a:cubicBezTo>
                    <a:pt x="15" y="23"/>
                    <a:pt x="17" y="22"/>
                    <a:pt x="18" y="22"/>
                  </a:cubicBezTo>
                  <a:close/>
                </a:path>
              </a:pathLst>
            </a:custGeom>
            <a:solidFill>
              <a:srgbClr val="8DA8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0" name="Freeform 1434">
              <a:extLst>
                <a:ext uri="{FF2B5EF4-FFF2-40B4-BE49-F238E27FC236}">
                  <a16:creationId xmlns:a16="http://schemas.microsoft.com/office/drawing/2014/main" id="{CC2BF1C9-4D64-483D-9E10-733FD17100B7}"/>
                </a:ext>
              </a:extLst>
            </p:cNvPr>
            <p:cNvSpPr>
              <a:spLocks/>
            </p:cNvSpPr>
            <p:nvPr/>
          </p:nvSpPr>
          <p:spPr bwMode="auto">
            <a:xfrm>
              <a:off x="517" y="775"/>
              <a:ext cx="4" cy="3"/>
            </a:xfrm>
            <a:custGeom>
              <a:avLst/>
              <a:gdLst>
                <a:gd name="T0" fmla="*/ 2 w 2"/>
                <a:gd name="T1" fmla="*/ 0 h 1"/>
                <a:gd name="T2" fmla="*/ 1 w 2"/>
                <a:gd name="T3" fmla="*/ 1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1" y="0"/>
                    <a:pt x="1" y="1"/>
                  </a:cubicBezTo>
                  <a:cubicBezTo>
                    <a:pt x="1" y="1"/>
                    <a:pt x="0" y="1"/>
                    <a:pt x="0" y="1"/>
                  </a:cubicBezTo>
                  <a:cubicBezTo>
                    <a:pt x="0" y="1"/>
                    <a:pt x="1" y="0"/>
                    <a:pt x="2" y="0"/>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1" name="Freeform 1435">
              <a:extLst>
                <a:ext uri="{FF2B5EF4-FFF2-40B4-BE49-F238E27FC236}">
                  <a16:creationId xmlns:a16="http://schemas.microsoft.com/office/drawing/2014/main" id="{A943902F-9064-4858-A8EE-7D0B9FC36A0E}"/>
                </a:ext>
              </a:extLst>
            </p:cNvPr>
            <p:cNvSpPr>
              <a:spLocks/>
            </p:cNvSpPr>
            <p:nvPr/>
          </p:nvSpPr>
          <p:spPr bwMode="auto">
            <a:xfrm>
              <a:off x="293" y="778"/>
              <a:ext cx="224" cy="5"/>
            </a:xfrm>
            <a:custGeom>
              <a:avLst/>
              <a:gdLst>
                <a:gd name="T0" fmla="*/ 0 w 94"/>
                <a:gd name="T1" fmla="*/ 0 h 2"/>
                <a:gd name="T2" fmla="*/ 94 w 94"/>
                <a:gd name="T3" fmla="*/ 0 h 2"/>
                <a:gd name="T4" fmla="*/ 0 w 94"/>
                <a:gd name="T5" fmla="*/ 0 h 2"/>
              </a:gdLst>
              <a:ahLst/>
              <a:cxnLst>
                <a:cxn ang="0">
                  <a:pos x="T0" y="T1"/>
                </a:cxn>
                <a:cxn ang="0">
                  <a:pos x="T2" y="T3"/>
                </a:cxn>
                <a:cxn ang="0">
                  <a:pos x="T4" y="T5"/>
                </a:cxn>
              </a:cxnLst>
              <a:rect l="0" t="0" r="r" b="b"/>
              <a:pathLst>
                <a:path w="94" h="2">
                  <a:moveTo>
                    <a:pt x="0" y="0"/>
                  </a:moveTo>
                  <a:cubicBezTo>
                    <a:pt x="15" y="0"/>
                    <a:pt x="80" y="0"/>
                    <a:pt x="94" y="0"/>
                  </a:cubicBezTo>
                  <a:cubicBezTo>
                    <a:pt x="63" y="2"/>
                    <a:pt x="11" y="1"/>
                    <a:pt x="0" y="0"/>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2" name="Freeform 1436">
              <a:extLst>
                <a:ext uri="{FF2B5EF4-FFF2-40B4-BE49-F238E27FC236}">
                  <a16:creationId xmlns:a16="http://schemas.microsoft.com/office/drawing/2014/main" id="{32F38F56-54EB-45CD-8D1B-A2AF6181E574}"/>
                </a:ext>
              </a:extLst>
            </p:cNvPr>
            <p:cNvSpPr>
              <a:spLocks/>
            </p:cNvSpPr>
            <p:nvPr/>
          </p:nvSpPr>
          <p:spPr bwMode="auto">
            <a:xfrm>
              <a:off x="300" y="749"/>
              <a:ext cx="183" cy="31"/>
            </a:xfrm>
            <a:custGeom>
              <a:avLst/>
              <a:gdLst>
                <a:gd name="T0" fmla="*/ 32 w 77"/>
                <a:gd name="T1" fmla="*/ 3 h 13"/>
                <a:gd name="T2" fmla="*/ 0 w 77"/>
                <a:gd name="T3" fmla="*/ 10 h 13"/>
                <a:gd name="T4" fmla="*/ 73 w 77"/>
                <a:gd name="T5" fmla="*/ 9 h 13"/>
                <a:gd name="T6" fmla="*/ 77 w 77"/>
                <a:gd name="T7" fmla="*/ 11 h 13"/>
                <a:gd name="T8" fmla="*/ 56 w 77"/>
                <a:gd name="T9" fmla="*/ 5 h 13"/>
                <a:gd name="T10" fmla="*/ 32 w 77"/>
                <a:gd name="T11" fmla="*/ 3 h 13"/>
              </a:gdLst>
              <a:ahLst/>
              <a:cxnLst>
                <a:cxn ang="0">
                  <a:pos x="T0" y="T1"/>
                </a:cxn>
                <a:cxn ang="0">
                  <a:pos x="T2" y="T3"/>
                </a:cxn>
                <a:cxn ang="0">
                  <a:pos x="T4" y="T5"/>
                </a:cxn>
                <a:cxn ang="0">
                  <a:pos x="T6" y="T7"/>
                </a:cxn>
                <a:cxn ang="0">
                  <a:pos x="T8" y="T9"/>
                </a:cxn>
                <a:cxn ang="0">
                  <a:pos x="T10" y="T11"/>
                </a:cxn>
              </a:cxnLst>
              <a:rect l="0" t="0" r="r" b="b"/>
              <a:pathLst>
                <a:path w="77" h="13">
                  <a:moveTo>
                    <a:pt x="32" y="3"/>
                  </a:moveTo>
                  <a:cubicBezTo>
                    <a:pt x="22" y="2"/>
                    <a:pt x="14" y="13"/>
                    <a:pt x="0" y="10"/>
                  </a:cubicBezTo>
                  <a:cubicBezTo>
                    <a:pt x="13" y="0"/>
                    <a:pt x="44" y="0"/>
                    <a:pt x="73" y="9"/>
                  </a:cubicBezTo>
                  <a:cubicBezTo>
                    <a:pt x="75" y="10"/>
                    <a:pt x="76" y="10"/>
                    <a:pt x="77" y="11"/>
                  </a:cubicBezTo>
                  <a:cubicBezTo>
                    <a:pt x="70" y="9"/>
                    <a:pt x="63" y="6"/>
                    <a:pt x="56" y="5"/>
                  </a:cubicBezTo>
                  <a:cubicBezTo>
                    <a:pt x="47" y="3"/>
                    <a:pt x="42" y="3"/>
                    <a:pt x="32" y="3"/>
                  </a:cubicBezTo>
                  <a:close/>
                </a:path>
              </a:pathLst>
            </a:custGeom>
            <a:solidFill>
              <a:srgbClr val="9CB5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3" name="Freeform 1437">
              <a:extLst>
                <a:ext uri="{FF2B5EF4-FFF2-40B4-BE49-F238E27FC236}">
                  <a16:creationId xmlns:a16="http://schemas.microsoft.com/office/drawing/2014/main" id="{94F652AD-FEEA-4351-A9F8-00110E63BA48}"/>
                </a:ext>
              </a:extLst>
            </p:cNvPr>
            <p:cNvSpPr>
              <a:spLocks/>
            </p:cNvSpPr>
            <p:nvPr/>
          </p:nvSpPr>
          <p:spPr bwMode="auto">
            <a:xfrm>
              <a:off x="297" y="780"/>
              <a:ext cx="208" cy="31"/>
            </a:xfrm>
            <a:custGeom>
              <a:avLst/>
              <a:gdLst>
                <a:gd name="T0" fmla="*/ 0 w 87"/>
                <a:gd name="T1" fmla="*/ 1 h 13"/>
                <a:gd name="T2" fmla="*/ 18 w 87"/>
                <a:gd name="T3" fmla="*/ 8 h 13"/>
                <a:gd name="T4" fmla="*/ 40 w 87"/>
                <a:gd name="T5" fmla="*/ 4 h 13"/>
                <a:gd name="T6" fmla="*/ 62 w 87"/>
                <a:gd name="T7" fmla="*/ 2 h 13"/>
                <a:gd name="T8" fmla="*/ 87 w 87"/>
                <a:gd name="T9" fmla="*/ 0 h 13"/>
                <a:gd name="T10" fmla="*/ 84 w 87"/>
                <a:gd name="T11" fmla="*/ 1 h 13"/>
                <a:gd name="T12" fmla="*/ 69 w 87"/>
                <a:gd name="T13" fmla="*/ 4 h 13"/>
                <a:gd name="T14" fmla="*/ 56 w 87"/>
                <a:gd name="T15" fmla="*/ 8 h 13"/>
                <a:gd name="T16" fmla="*/ 0 w 87"/>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13">
                  <a:moveTo>
                    <a:pt x="0" y="1"/>
                  </a:moveTo>
                  <a:cubicBezTo>
                    <a:pt x="6" y="5"/>
                    <a:pt x="11" y="7"/>
                    <a:pt x="18" y="8"/>
                  </a:cubicBezTo>
                  <a:cubicBezTo>
                    <a:pt x="25" y="9"/>
                    <a:pt x="33" y="5"/>
                    <a:pt x="40" y="4"/>
                  </a:cubicBezTo>
                  <a:cubicBezTo>
                    <a:pt x="48" y="4"/>
                    <a:pt x="54" y="4"/>
                    <a:pt x="62" y="2"/>
                  </a:cubicBezTo>
                  <a:cubicBezTo>
                    <a:pt x="69" y="0"/>
                    <a:pt x="79" y="0"/>
                    <a:pt x="87" y="0"/>
                  </a:cubicBezTo>
                  <a:cubicBezTo>
                    <a:pt x="86" y="1"/>
                    <a:pt x="85" y="1"/>
                    <a:pt x="84" y="1"/>
                  </a:cubicBezTo>
                  <a:cubicBezTo>
                    <a:pt x="79" y="2"/>
                    <a:pt x="74" y="3"/>
                    <a:pt x="69" y="4"/>
                  </a:cubicBezTo>
                  <a:cubicBezTo>
                    <a:pt x="65" y="5"/>
                    <a:pt x="60" y="6"/>
                    <a:pt x="56" y="8"/>
                  </a:cubicBezTo>
                  <a:cubicBezTo>
                    <a:pt x="34" y="12"/>
                    <a:pt x="10" y="13"/>
                    <a:pt x="0" y="1"/>
                  </a:cubicBezTo>
                  <a:close/>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4" name="Freeform 1438">
              <a:extLst>
                <a:ext uri="{FF2B5EF4-FFF2-40B4-BE49-F238E27FC236}">
                  <a16:creationId xmlns:a16="http://schemas.microsoft.com/office/drawing/2014/main" id="{BD0EAB37-F3F3-4F95-8C08-118F8D493378}"/>
                </a:ext>
              </a:extLst>
            </p:cNvPr>
            <p:cNvSpPr>
              <a:spLocks/>
            </p:cNvSpPr>
            <p:nvPr/>
          </p:nvSpPr>
          <p:spPr bwMode="auto">
            <a:xfrm>
              <a:off x="362" y="783"/>
              <a:ext cx="133" cy="24"/>
            </a:xfrm>
            <a:custGeom>
              <a:avLst/>
              <a:gdLst>
                <a:gd name="T0" fmla="*/ 0 w 56"/>
                <a:gd name="T1" fmla="*/ 9 h 10"/>
                <a:gd name="T2" fmla="*/ 56 w 56"/>
                <a:gd name="T3" fmla="*/ 0 h 10"/>
                <a:gd name="T4" fmla="*/ 44 w 56"/>
                <a:gd name="T5" fmla="*/ 4 h 10"/>
                <a:gd name="T6" fmla="*/ 37 w 56"/>
                <a:gd name="T7" fmla="*/ 5 h 10"/>
                <a:gd name="T8" fmla="*/ 32 w 56"/>
                <a:gd name="T9" fmla="*/ 6 h 10"/>
                <a:gd name="T10" fmla="*/ 15 w 56"/>
                <a:gd name="T11" fmla="*/ 8 h 10"/>
                <a:gd name="T12" fmla="*/ 8 w 56"/>
                <a:gd name="T13" fmla="*/ 9 h 10"/>
                <a:gd name="T14" fmla="*/ 0 w 56"/>
                <a:gd name="T15" fmla="*/ 9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10">
                  <a:moveTo>
                    <a:pt x="0" y="9"/>
                  </a:moveTo>
                  <a:cubicBezTo>
                    <a:pt x="17" y="9"/>
                    <a:pt x="38" y="0"/>
                    <a:pt x="56" y="0"/>
                  </a:cubicBezTo>
                  <a:cubicBezTo>
                    <a:pt x="52" y="0"/>
                    <a:pt x="48" y="3"/>
                    <a:pt x="44" y="4"/>
                  </a:cubicBezTo>
                  <a:cubicBezTo>
                    <a:pt x="42" y="4"/>
                    <a:pt x="39" y="4"/>
                    <a:pt x="37" y="5"/>
                  </a:cubicBezTo>
                  <a:cubicBezTo>
                    <a:pt x="35" y="5"/>
                    <a:pt x="34" y="6"/>
                    <a:pt x="32" y="6"/>
                  </a:cubicBezTo>
                  <a:cubicBezTo>
                    <a:pt x="27" y="7"/>
                    <a:pt x="21" y="8"/>
                    <a:pt x="15" y="8"/>
                  </a:cubicBezTo>
                  <a:cubicBezTo>
                    <a:pt x="13" y="8"/>
                    <a:pt x="10" y="10"/>
                    <a:pt x="8" y="9"/>
                  </a:cubicBezTo>
                  <a:cubicBezTo>
                    <a:pt x="6" y="9"/>
                    <a:pt x="2" y="9"/>
                    <a:pt x="0" y="9"/>
                  </a:cubicBezTo>
                  <a:close/>
                </a:path>
              </a:pathLst>
            </a:custGeom>
            <a:solidFill>
              <a:srgbClr val="6C8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5" name="Freeform 1439">
              <a:extLst>
                <a:ext uri="{FF2B5EF4-FFF2-40B4-BE49-F238E27FC236}">
                  <a16:creationId xmlns:a16="http://schemas.microsoft.com/office/drawing/2014/main" id="{1466DEC2-F763-4AA0-8D90-C85AB7019C04}"/>
                </a:ext>
              </a:extLst>
            </p:cNvPr>
            <p:cNvSpPr>
              <a:spLocks/>
            </p:cNvSpPr>
            <p:nvPr/>
          </p:nvSpPr>
          <p:spPr bwMode="auto">
            <a:xfrm>
              <a:off x="269" y="372"/>
              <a:ext cx="38" cy="50"/>
            </a:xfrm>
            <a:custGeom>
              <a:avLst/>
              <a:gdLst>
                <a:gd name="T0" fmla="*/ 1 w 16"/>
                <a:gd name="T1" fmla="*/ 15 h 21"/>
                <a:gd name="T2" fmla="*/ 1 w 16"/>
                <a:gd name="T3" fmla="*/ 21 h 21"/>
                <a:gd name="T4" fmla="*/ 4 w 16"/>
                <a:gd name="T5" fmla="*/ 18 h 21"/>
                <a:gd name="T6" fmla="*/ 8 w 16"/>
                <a:gd name="T7" fmla="*/ 13 h 21"/>
                <a:gd name="T8" fmla="*/ 15 w 16"/>
                <a:gd name="T9" fmla="*/ 2 h 21"/>
                <a:gd name="T10" fmla="*/ 14 w 16"/>
                <a:gd name="T11" fmla="*/ 1 h 21"/>
                <a:gd name="T12" fmla="*/ 12 w 16"/>
                <a:gd name="T13" fmla="*/ 4 h 21"/>
                <a:gd name="T14" fmla="*/ 4 w 16"/>
                <a:gd name="T15" fmla="*/ 14 h 21"/>
                <a:gd name="T16" fmla="*/ 2 w 16"/>
                <a:gd name="T17" fmla="*/ 14 h 21"/>
                <a:gd name="T18" fmla="*/ 1 w 16"/>
                <a:gd name="T19" fmla="*/ 14 h 21"/>
                <a:gd name="T20" fmla="*/ 1 w 16"/>
                <a:gd name="T21"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 y="15"/>
                  </a:moveTo>
                  <a:cubicBezTo>
                    <a:pt x="0" y="17"/>
                    <a:pt x="0" y="19"/>
                    <a:pt x="1" y="21"/>
                  </a:cubicBezTo>
                  <a:cubicBezTo>
                    <a:pt x="3" y="21"/>
                    <a:pt x="3" y="19"/>
                    <a:pt x="4" y="18"/>
                  </a:cubicBezTo>
                  <a:cubicBezTo>
                    <a:pt x="5" y="16"/>
                    <a:pt x="7" y="14"/>
                    <a:pt x="8" y="13"/>
                  </a:cubicBezTo>
                  <a:cubicBezTo>
                    <a:pt x="12" y="9"/>
                    <a:pt x="13" y="6"/>
                    <a:pt x="15" y="2"/>
                  </a:cubicBezTo>
                  <a:cubicBezTo>
                    <a:pt x="16" y="1"/>
                    <a:pt x="14" y="0"/>
                    <a:pt x="14" y="1"/>
                  </a:cubicBezTo>
                  <a:cubicBezTo>
                    <a:pt x="13" y="2"/>
                    <a:pt x="13" y="2"/>
                    <a:pt x="12" y="4"/>
                  </a:cubicBezTo>
                  <a:cubicBezTo>
                    <a:pt x="10" y="8"/>
                    <a:pt x="7" y="11"/>
                    <a:pt x="4" y="14"/>
                  </a:cubicBezTo>
                  <a:cubicBezTo>
                    <a:pt x="3" y="14"/>
                    <a:pt x="2" y="15"/>
                    <a:pt x="2" y="14"/>
                  </a:cubicBezTo>
                  <a:cubicBezTo>
                    <a:pt x="1" y="14"/>
                    <a:pt x="1" y="14"/>
                    <a:pt x="1" y="14"/>
                  </a:cubicBezTo>
                  <a:lnTo>
                    <a:pt x="1" y="15"/>
                  </a:lnTo>
                  <a:close/>
                </a:path>
              </a:pathLst>
            </a:custGeom>
            <a:solidFill>
              <a:srgbClr val="BCA7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6" name="Freeform 1440">
              <a:extLst>
                <a:ext uri="{FF2B5EF4-FFF2-40B4-BE49-F238E27FC236}">
                  <a16:creationId xmlns:a16="http://schemas.microsoft.com/office/drawing/2014/main" id="{B843DA21-F4F6-4489-8DB8-9ACBBE3538C9}"/>
                </a:ext>
              </a:extLst>
            </p:cNvPr>
            <p:cNvSpPr>
              <a:spLocks/>
            </p:cNvSpPr>
            <p:nvPr/>
          </p:nvSpPr>
          <p:spPr bwMode="auto">
            <a:xfrm>
              <a:off x="269" y="376"/>
              <a:ext cx="36" cy="46"/>
            </a:xfrm>
            <a:custGeom>
              <a:avLst/>
              <a:gdLst>
                <a:gd name="T0" fmla="*/ 15 w 15"/>
                <a:gd name="T1" fmla="*/ 0 h 19"/>
                <a:gd name="T2" fmla="*/ 9 w 15"/>
                <a:gd name="T3" fmla="*/ 8 h 19"/>
                <a:gd name="T4" fmla="*/ 2 w 15"/>
                <a:gd name="T5" fmla="*/ 16 h 19"/>
                <a:gd name="T6" fmla="*/ 2 w 15"/>
                <a:gd name="T7" fmla="*/ 19 h 19"/>
                <a:gd name="T8" fmla="*/ 4 w 15"/>
                <a:gd name="T9" fmla="*/ 16 h 19"/>
                <a:gd name="T10" fmla="*/ 8 w 15"/>
                <a:gd name="T11" fmla="*/ 11 h 19"/>
                <a:gd name="T12" fmla="*/ 14 w 15"/>
                <a:gd name="T13" fmla="*/ 1 h 19"/>
                <a:gd name="T14" fmla="*/ 15 w 15"/>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9">
                  <a:moveTo>
                    <a:pt x="15" y="0"/>
                  </a:moveTo>
                  <a:cubicBezTo>
                    <a:pt x="14" y="0"/>
                    <a:pt x="11" y="6"/>
                    <a:pt x="9" y="8"/>
                  </a:cubicBezTo>
                  <a:cubicBezTo>
                    <a:pt x="8" y="9"/>
                    <a:pt x="5" y="14"/>
                    <a:pt x="2" y="16"/>
                  </a:cubicBezTo>
                  <a:cubicBezTo>
                    <a:pt x="0" y="17"/>
                    <a:pt x="1" y="18"/>
                    <a:pt x="2" y="19"/>
                  </a:cubicBezTo>
                  <a:cubicBezTo>
                    <a:pt x="3" y="18"/>
                    <a:pt x="3" y="17"/>
                    <a:pt x="4" y="16"/>
                  </a:cubicBezTo>
                  <a:cubicBezTo>
                    <a:pt x="5" y="14"/>
                    <a:pt x="7" y="12"/>
                    <a:pt x="8" y="11"/>
                  </a:cubicBezTo>
                  <a:cubicBezTo>
                    <a:pt x="11" y="8"/>
                    <a:pt x="12" y="5"/>
                    <a:pt x="14" y="1"/>
                  </a:cubicBezTo>
                  <a:lnTo>
                    <a:pt x="15" y="0"/>
                  </a:lnTo>
                  <a:close/>
                </a:path>
              </a:pathLst>
            </a:custGeom>
            <a:solidFill>
              <a:srgbClr val="AD97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7" name="Freeform 1441">
              <a:extLst>
                <a:ext uri="{FF2B5EF4-FFF2-40B4-BE49-F238E27FC236}">
                  <a16:creationId xmlns:a16="http://schemas.microsoft.com/office/drawing/2014/main" id="{010AEC5F-3775-495C-A8F7-C308A780C2DC}"/>
                </a:ext>
              </a:extLst>
            </p:cNvPr>
            <p:cNvSpPr>
              <a:spLocks/>
            </p:cNvSpPr>
            <p:nvPr/>
          </p:nvSpPr>
          <p:spPr bwMode="auto">
            <a:xfrm>
              <a:off x="271" y="374"/>
              <a:ext cx="34" cy="36"/>
            </a:xfrm>
            <a:custGeom>
              <a:avLst/>
              <a:gdLst>
                <a:gd name="T0" fmla="*/ 14 w 14"/>
                <a:gd name="T1" fmla="*/ 0 h 15"/>
                <a:gd name="T2" fmla="*/ 13 w 14"/>
                <a:gd name="T3" fmla="*/ 0 h 15"/>
                <a:gd name="T4" fmla="*/ 11 w 14"/>
                <a:gd name="T5" fmla="*/ 3 h 15"/>
                <a:gd name="T6" fmla="*/ 3 w 14"/>
                <a:gd name="T7" fmla="*/ 13 h 15"/>
                <a:gd name="T8" fmla="*/ 1 w 14"/>
                <a:gd name="T9" fmla="*/ 13 h 15"/>
                <a:gd name="T10" fmla="*/ 0 w 14"/>
                <a:gd name="T11" fmla="*/ 13 h 15"/>
                <a:gd name="T12" fmla="*/ 0 w 14"/>
                <a:gd name="T13" fmla="*/ 14 h 15"/>
                <a:gd name="T14" fmla="*/ 0 w 14"/>
                <a:gd name="T15" fmla="*/ 15 h 15"/>
                <a:gd name="T16" fmla="*/ 1 w 14"/>
                <a:gd name="T17" fmla="*/ 15 h 15"/>
                <a:gd name="T18" fmla="*/ 14 w 14"/>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14" y="0"/>
                  </a:moveTo>
                  <a:cubicBezTo>
                    <a:pt x="14" y="0"/>
                    <a:pt x="14" y="0"/>
                    <a:pt x="13" y="0"/>
                  </a:cubicBezTo>
                  <a:cubicBezTo>
                    <a:pt x="12" y="1"/>
                    <a:pt x="12" y="1"/>
                    <a:pt x="11" y="3"/>
                  </a:cubicBezTo>
                  <a:cubicBezTo>
                    <a:pt x="9" y="7"/>
                    <a:pt x="6" y="10"/>
                    <a:pt x="3" y="13"/>
                  </a:cubicBezTo>
                  <a:cubicBezTo>
                    <a:pt x="2" y="13"/>
                    <a:pt x="1" y="14"/>
                    <a:pt x="1" y="13"/>
                  </a:cubicBezTo>
                  <a:cubicBezTo>
                    <a:pt x="0" y="13"/>
                    <a:pt x="0" y="13"/>
                    <a:pt x="0" y="13"/>
                  </a:cubicBezTo>
                  <a:cubicBezTo>
                    <a:pt x="0" y="14"/>
                    <a:pt x="0" y="14"/>
                    <a:pt x="0" y="14"/>
                  </a:cubicBezTo>
                  <a:cubicBezTo>
                    <a:pt x="0" y="14"/>
                    <a:pt x="0" y="15"/>
                    <a:pt x="0" y="15"/>
                  </a:cubicBezTo>
                  <a:cubicBezTo>
                    <a:pt x="0" y="15"/>
                    <a:pt x="1" y="15"/>
                    <a:pt x="1" y="15"/>
                  </a:cubicBezTo>
                  <a:cubicBezTo>
                    <a:pt x="5" y="15"/>
                    <a:pt x="13" y="1"/>
                    <a:pt x="14" y="0"/>
                  </a:cubicBezTo>
                  <a:close/>
                </a:path>
              </a:pathLst>
            </a:custGeom>
            <a:solidFill>
              <a:srgbClr val="C1A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8" name="Freeform 1442">
              <a:extLst>
                <a:ext uri="{FF2B5EF4-FFF2-40B4-BE49-F238E27FC236}">
                  <a16:creationId xmlns:a16="http://schemas.microsoft.com/office/drawing/2014/main" id="{1A3A9AB4-F912-457C-BE92-791CAE6711FD}"/>
                </a:ext>
              </a:extLst>
            </p:cNvPr>
            <p:cNvSpPr>
              <a:spLocks/>
            </p:cNvSpPr>
            <p:nvPr/>
          </p:nvSpPr>
          <p:spPr bwMode="auto">
            <a:xfrm>
              <a:off x="386" y="630"/>
              <a:ext cx="9" cy="43"/>
            </a:xfrm>
            <a:custGeom>
              <a:avLst/>
              <a:gdLst>
                <a:gd name="T0" fmla="*/ 0 w 4"/>
                <a:gd name="T1" fmla="*/ 14 h 18"/>
                <a:gd name="T2" fmla="*/ 3 w 4"/>
                <a:gd name="T3" fmla="*/ 18 h 18"/>
                <a:gd name="T4" fmla="*/ 4 w 4"/>
                <a:gd name="T5" fmla="*/ 15 h 18"/>
                <a:gd name="T6" fmla="*/ 4 w 4"/>
                <a:gd name="T7" fmla="*/ 10 h 18"/>
                <a:gd name="T8" fmla="*/ 3 w 4"/>
                <a:gd name="T9" fmla="*/ 1 h 18"/>
                <a:gd name="T10" fmla="*/ 1 w 4"/>
                <a:gd name="T11" fmla="*/ 0 h 18"/>
                <a:gd name="T12" fmla="*/ 2 w 4"/>
                <a:gd name="T13" fmla="*/ 3 h 18"/>
                <a:gd name="T14" fmla="*/ 1 w 4"/>
                <a:gd name="T15" fmla="*/ 13 h 18"/>
                <a:gd name="T16" fmla="*/ 1 w 4"/>
                <a:gd name="T17" fmla="*/ 14 h 18"/>
                <a:gd name="T18" fmla="*/ 0 w 4"/>
                <a:gd name="T1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8">
                  <a:moveTo>
                    <a:pt x="0" y="14"/>
                  </a:moveTo>
                  <a:cubicBezTo>
                    <a:pt x="1" y="16"/>
                    <a:pt x="2" y="17"/>
                    <a:pt x="3" y="18"/>
                  </a:cubicBezTo>
                  <a:cubicBezTo>
                    <a:pt x="4" y="17"/>
                    <a:pt x="4" y="16"/>
                    <a:pt x="4" y="15"/>
                  </a:cubicBezTo>
                  <a:cubicBezTo>
                    <a:pt x="3" y="13"/>
                    <a:pt x="3" y="11"/>
                    <a:pt x="4" y="10"/>
                  </a:cubicBezTo>
                  <a:cubicBezTo>
                    <a:pt x="4" y="6"/>
                    <a:pt x="3" y="4"/>
                    <a:pt x="3" y="1"/>
                  </a:cubicBezTo>
                  <a:cubicBezTo>
                    <a:pt x="2" y="0"/>
                    <a:pt x="1" y="0"/>
                    <a:pt x="1" y="0"/>
                  </a:cubicBezTo>
                  <a:cubicBezTo>
                    <a:pt x="1" y="1"/>
                    <a:pt x="1" y="2"/>
                    <a:pt x="2" y="3"/>
                  </a:cubicBezTo>
                  <a:cubicBezTo>
                    <a:pt x="2" y="6"/>
                    <a:pt x="2" y="9"/>
                    <a:pt x="1" y="13"/>
                  </a:cubicBezTo>
                  <a:cubicBezTo>
                    <a:pt x="1" y="13"/>
                    <a:pt x="1" y="14"/>
                    <a:pt x="1" y="14"/>
                  </a:cubicBezTo>
                  <a:cubicBezTo>
                    <a:pt x="0" y="14"/>
                    <a:pt x="0" y="14"/>
                    <a:pt x="0" y="14"/>
                  </a:cubicBezTo>
                  <a:close/>
                </a:path>
              </a:pathLst>
            </a:custGeom>
            <a:solidFill>
              <a:srgbClr val="BCA7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9" name="Freeform 1443">
              <a:extLst>
                <a:ext uri="{FF2B5EF4-FFF2-40B4-BE49-F238E27FC236}">
                  <a16:creationId xmlns:a16="http://schemas.microsoft.com/office/drawing/2014/main" id="{51276052-90C6-46F6-8AB9-3625D6F9C5A5}"/>
                </a:ext>
              </a:extLst>
            </p:cNvPr>
            <p:cNvSpPr>
              <a:spLocks/>
            </p:cNvSpPr>
            <p:nvPr/>
          </p:nvSpPr>
          <p:spPr bwMode="auto">
            <a:xfrm>
              <a:off x="388" y="632"/>
              <a:ext cx="7" cy="38"/>
            </a:xfrm>
            <a:custGeom>
              <a:avLst/>
              <a:gdLst>
                <a:gd name="T0" fmla="*/ 1 w 3"/>
                <a:gd name="T1" fmla="*/ 0 h 16"/>
                <a:gd name="T2" fmla="*/ 2 w 3"/>
                <a:gd name="T3" fmla="*/ 7 h 16"/>
                <a:gd name="T4" fmla="*/ 1 w 3"/>
                <a:gd name="T5" fmla="*/ 14 h 16"/>
                <a:gd name="T6" fmla="*/ 3 w 3"/>
                <a:gd name="T7" fmla="*/ 16 h 16"/>
                <a:gd name="T8" fmla="*/ 3 w 3"/>
                <a:gd name="T9" fmla="*/ 14 h 16"/>
                <a:gd name="T10" fmla="*/ 3 w 3"/>
                <a:gd name="T11" fmla="*/ 9 h 16"/>
                <a:gd name="T12" fmla="*/ 2 w 3"/>
                <a:gd name="T13" fmla="*/ 1 h 16"/>
                <a:gd name="T14" fmla="*/ 1 w 3"/>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6">
                  <a:moveTo>
                    <a:pt x="1" y="0"/>
                  </a:moveTo>
                  <a:cubicBezTo>
                    <a:pt x="1" y="0"/>
                    <a:pt x="2" y="5"/>
                    <a:pt x="2" y="7"/>
                  </a:cubicBezTo>
                  <a:cubicBezTo>
                    <a:pt x="2" y="8"/>
                    <a:pt x="2" y="12"/>
                    <a:pt x="1" y="14"/>
                  </a:cubicBezTo>
                  <a:cubicBezTo>
                    <a:pt x="0" y="16"/>
                    <a:pt x="2" y="16"/>
                    <a:pt x="3" y="16"/>
                  </a:cubicBezTo>
                  <a:cubicBezTo>
                    <a:pt x="3" y="15"/>
                    <a:pt x="3" y="15"/>
                    <a:pt x="3" y="14"/>
                  </a:cubicBezTo>
                  <a:cubicBezTo>
                    <a:pt x="2" y="12"/>
                    <a:pt x="2" y="10"/>
                    <a:pt x="3" y="9"/>
                  </a:cubicBezTo>
                  <a:cubicBezTo>
                    <a:pt x="3" y="6"/>
                    <a:pt x="2" y="4"/>
                    <a:pt x="2" y="1"/>
                  </a:cubicBezTo>
                  <a:lnTo>
                    <a:pt x="1" y="0"/>
                  </a:lnTo>
                  <a:close/>
                </a:path>
              </a:pathLst>
            </a:custGeom>
            <a:solidFill>
              <a:srgbClr val="AD97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0" name="Freeform 1444">
              <a:extLst>
                <a:ext uri="{FF2B5EF4-FFF2-40B4-BE49-F238E27FC236}">
                  <a16:creationId xmlns:a16="http://schemas.microsoft.com/office/drawing/2014/main" id="{5E009A26-AA5C-4FBD-9F76-5FB101EDE2A7}"/>
                </a:ext>
              </a:extLst>
            </p:cNvPr>
            <p:cNvSpPr>
              <a:spLocks/>
            </p:cNvSpPr>
            <p:nvPr/>
          </p:nvSpPr>
          <p:spPr bwMode="auto">
            <a:xfrm>
              <a:off x="386" y="632"/>
              <a:ext cx="9" cy="34"/>
            </a:xfrm>
            <a:custGeom>
              <a:avLst/>
              <a:gdLst>
                <a:gd name="T0" fmla="*/ 2 w 4"/>
                <a:gd name="T1" fmla="*/ 0 h 14"/>
                <a:gd name="T2" fmla="*/ 1 w 4"/>
                <a:gd name="T3" fmla="*/ 0 h 14"/>
                <a:gd name="T4" fmla="*/ 2 w 4"/>
                <a:gd name="T5" fmla="*/ 2 h 14"/>
                <a:gd name="T6" fmla="*/ 1 w 4"/>
                <a:gd name="T7" fmla="*/ 12 h 14"/>
                <a:gd name="T8" fmla="*/ 1 w 4"/>
                <a:gd name="T9" fmla="*/ 13 h 14"/>
                <a:gd name="T10" fmla="*/ 0 w 4"/>
                <a:gd name="T11" fmla="*/ 13 h 14"/>
                <a:gd name="T12" fmla="*/ 0 w 4"/>
                <a:gd name="T13" fmla="*/ 13 h 14"/>
                <a:gd name="T14" fmla="*/ 1 w 4"/>
                <a:gd name="T15" fmla="*/ 14 h 14"/>
                <a:gd name="T16" fmla="*/ 2 w 4"/>
                <a:gd name="T17" fmla="*/ 13 h 14"/>
                <a:gd name="T18" fmla="*/ 2 w 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4">
                  <a:moveTo>
                    <a:pt x="2" y="0"/>
                  </a:moveTo>
                  <a:cubicBezTo>
                    <a:pt x="2" y="0"/>
                    <a:pt x="2" y="0"/>
                    <a:pt x="1" y="0"/>
                  </a:cubicBezTo>
                  <a:cubicBezTo>
                    <a:pt x="1" y="1"/>
                    <a:pt x="1" y="1"/>
                    <a:pt x="2" y="2"/>
                  </a:cubicBezTo>
                  <a:cubicBezTo>
                    <a:pt x="2" y="5"/>
                    <a:pt x="2" y="8"/>
                    <a:pt x="1" y="12"/>
                  </a:cubicBezTo>
                  <a:cubicBezTo>
                    <a:pt x="1" y="12"/>
                    <a:pt x="1" y="13"/>
                    <a:pt x="1" y="13"/>
                  </a:cubicBezTo>
                  <a:cubicBezTo>
                    <a:pt x="0" y="13"/>
                    <a:pt x="0" y="13"/>
                    <a:pt x="0" y="13"/>
                  </a:cubicBezTo>
                  <a:cubicBezTo>
                    <a:pt x="0" y="13"/>
                    <a:pt x="0" y="13"/>
                    <a:pt x="0" y="13"/>
                  </a:cubicBezTo>
                  <a:cubicBezTo>
                    <a:pt x="1" y="14"/>
                    <a:pt x="1" y="14"/>
                    <a:pt x="1" y="14"/>
                  </a:cubicBezTo>
                  <a:cubicBezTo>
                    <a:pt x="1" y="14"/>
                    <a:pt x="1" y="14"/>
                    <a:pt x="2" y="13"/>
                  </a:cubicBezTo>
                  <a:cubicBezTo>
                    <a:pt x="4" y="12"/>
                    <a:pt x="2" y="0"/>
                    <a:pt x="2" y="0"/>
                  </a:cubicBezTo>
                  <a:close/>
                </a:path>
              </a:pathLst>
            </a:custGeom>
            <a:solidFill>
              <a:srgbClr val="C1A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1" name="Freeform 1445">
              <a:extLst>
                <a:ext uri="{FF2B5EF4-FFF2-40B4-BE49-F238E27FC236}">
                  <a16:creationId xmlns:a16="http://schemas.microsoft.com/office/drawing/2014/main" id="{8B0A253A-F957-4CC2-9EC5-8DF2D8F630DB}"/>
                </a:ext>
              </a:extLst>
            </p:cNvPr>
            <p:cNvSpPr>
              <a:spLocks/>
            </p:cNvSpPr>
            <p:nvPr/>
          </p:nvSpPr>
          <p:spPr bwMode="auto">
            <a:xfrm>
              <a:off x="281" y="611"/>
              <a:ext cx="114" cy="102"/>
            </a:xfrm>
            <a:custGeom>
              <a:avLst/>
              <a:gdLst>
                <a:gd name="T0" fmla="*/ 33 w 48"/>
                <a:gd name="T1" fmla="*/ 6 h 43"/>
                <a:gd name="T2" fmla="*/ 44 w 48"/>
                <a:gd name="T3" fmla="*/ 33 h 43"/>
                <a:gd name="T4" fmla="*/ 15 w 48"/>
                <a:gd name="T5" fmla="*/ 36 h 43"/>
                <a:gd name="T6" fmla="*/ 4 w 48"/>
                <a:gd name="T7" fmla="*/ 10 h 43"/>
                <a:gd name="T8" fmla="*/ 33 w 48"/>
                <a:gd name="T9" fmla="*/ 6 h 43"/>
              </a:gdLst>
              <a:ahLst/>
              <a:cxnLst>
                <a:cxn ang="0">
                  <a:pos x="T0" y="T1"/>
                </a:cxn>
                <a:cxn ang="0">
                  <a:pos x="T2" y="T3"/>
                </a:cxn>
                <a:cxn ang="0">
                  <a:pos x="T4" y="T5"/>
                </a:cxn>
                <a:cxn ang="0">
                  <a:pos x="T6" y="T7"/>
                </a:cxn>
                <a:cxn ang="0">
                  <a:pos x="T8" y="T9"/>
                </a:cxn>
              </a:cxnLst>
              <a:rect l="0" t="0" r="r" b="b"/>
              <a:pathLst>
                <a:path w="48" h="43">
                  <a:moveTo>
                    <a:pt x="33" y="6"/>
                  </a:moveTo>
                  <a:cubicBezTo>
                    <a:pt x="43" y="13"/>
                    <a:pt x="48" y="24"/>
                    <a:pt x="44" y="33"/>
                  </a:cubicBezTo>
                  <a:cubicBezTo>
                    <a:pt x="39" y="41"/>
                    <a:pt x="26" y="43"/>
                    <a:pt x="15" y="36"/>
                  </a:cubicBezTo>
                  <a:cubicBezTo>
                    <a:pt x="4" y="30"/>
                    <a:pt x="0" y="18"/>
                    <a:pt x="4" y="10"/>
                  </a:cubicBezTo>
                  <a:cubicBezTo>
                    <a:pt x="9" y="2"/>
                    <a:pt x="22" y="0"/>
                    <a:pt x="33" y="6"/>
                  </a:cubicBezTo>
                </a:path>
              </a:pathLst>
            </a:custGeom>
            <a:solidFill>
              <a:srgbClr val="110C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2" name="Freeform 1446">
              <a:extLst>
                <a:ext uri="{FF2B5EF4-FFF2-40B4-BE49-F238E27FC236}">
                  <a16:creationId xmlns:a16="http://schemas.microsoft.com/office/drawing/2014/main" id="{C1A72BB2-9503-45B3-A8A9-E816FEC63EB4}"/>
                </a:ext>
              </a:extLst>
            </p:cNvPr>
            <p:cNvSpPr>
              <a:spLocks/>
            </p:cNvSpPr>
            <p:nvPr/>
          </p:nvSpPr>
          <p:spPr bwMode="auto">
            <a:xfrm>
              <a:off x="300" y="613"/>
              <a:ext cx="95" cy="98"/>
            </a:xfrm>
            <a:custGeom>
              <a:avLst/>
              <a:gdLst>
                <a:gd name="T0" fmla="*/ 25 w 40"/>
                <a:gd name="T1" fmla="*/ 5 h 41"/>
                <a:gd name="T2" fmla="*/ 0 w 40"/>
                <a:gd name="T3" fmla="*/ 5 h 41"/>
                <a:gd name="T4" fmla="*/ 13 w 40"/>
                <a:gd name="T5" fmla="*/ 8 h 41"/>
                <a:gd name="T6" fmla="*/ 27 w 40"/>
                <a:gd name="T7" fmla="*/ 21 h 41"/>
                <a:gd name="T8" fmla="*/ 24 w 40"/>
                <a:gd name="T9" fmla="*/ 36 h 41"/>
                <a:gd name="T10" fmla="*/ 14 w 40"/>
                <a:gd name="T11" fmla="*/ 38 h 41"/>
                <a:gd name="T12" fmla="*/ 36 w 40"/>
                <a:gd name="T13" fmla="*/ 32 h 41"/>
                <a:gd name="T14" fmla="*/ 25 w 40"/>
                <a:gd name="T15" fmla="*/ 5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1">
                  <a:moveTo>
                    <a:pt x="25" y="5"/>
                  </a:moveTo>
                  <a:cubicBezTo>
                    <a:pt x="16" y="0"/>
                    <a:pt x="6" y="0"/>
                    <a:pt x="0" y="5"/>
                  </a:cubicBezTo>
                  <a:cubicBezTo>
                    <a:pt x="6" y="3"/>
                    <a:pt x="10" y="6"/>
                    <a:pt x="13" y="8"/>
                  </a:cubicBezTo>
                  <a:cubicBezTo>
                    <a:pt x="19" y="12"/>
                    <a:pt x="26" y="14"/>
                    <a:pt x="27" y="21"/>
                  </a:cubicBezTo>
                  <a:cubicBezTo>
                    <a:pt x="28" y="26"/>
                    <a:pt x="29" y="33"/>
                    <a:pt x="24" y="36"/>
                  </a:cubicBezTo>
                  <a:cubicBezTo>
                    <a:pt x="22" y="38"/>
                    <a:pt x="20" y="39"/>
                    <a:pt x="14" y="38"/>
                  </a:cubicBezTo>
                  <a:cubicBezTo>
                    <a:pt x="23" y="41"/>
                    <a:pt x="32" y="38"/>
                    <a:pt x="36" y="32"/>
                  </a:cubicBezTo>
                  <a:cubicBezTo>
                    <a:pt x="40" y="23"/>
                    <a:pt x="35" y="12"/>
                    <a:pt x="25" y="5"/>
                  </a:cubicBezTo>
                  <a:close/>
                </a:path>
              </a:pathLst>
            </a:custGeom>
            <a:solidFill>
              <a:srgbClr val="0B0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3" name="Freeform 1447">
              <a:extLst>
                <a:ext uri="{FF2B5EF4-FFF2-40B4-BE49-F238E27FC236}">
                  <a16:creationId xmlns:a16="http://schemas.microsoft.com/office/drawing/2014/main" id="{5AD17BCC-DFC8-410C-BD44-6876EC45EDEA}"/>
                </a:ext>
              </a:extLst>
            </p:cNvPr>
            <p:cNvSpPr>
              <a:spLocks/>
            </p:cNvSpPr>
            <p:nvPr/>
          </p:nvSpPr>
          <p:spPr bwMode="auto">
            <a:xfrm>
              <a:off x="333" y="623"/>
              <a:ext cx="55" cy="81"/>
            </a:xfrm>
            <a:custGeom>
              <a:avLst/>
              <a:gdLst>
                <a:gd name="T0" fmla="*/ 18 w 23"/>
                <a:gd name="T1" fmla="*/ 31 h 34"/>
                <a:gd name="T2" fmla="*/ 10 w 23"/>
                <a:gd name="T3" fmla="*/ 34 h 34"/>
                <a:gd name="T4" fmla="*/ 17 w 23"/>
                <a:gd name="T5" fmla="*/ 17 h 34"/>
                <a:gd name="T6" fmla="*/ 0 w 23"/>
                <a:gd name="T7" fmla="*/ 1 h 34"/>
                <a:gd name="T8" fmla="*/ 9 w 23"/>
                <a:gd name="T9" fmla="*/ 2 h 34"/>
                <a:gd name="T10" fmla="*/ 22 w 23"/>
                <a:gd name="T11" fmla="*/ 15 h 34"/>
                <a:gd name="T12" fmla="*/ 20 w 23"/>
                <a:gd name="T13" fmla="*/ 28 h 34"/>
                <a:gd name="T14" fmla="*/ 18 w 23"/>
                <a:gd name="T15" fmla="*/ 31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4">
                  <a:moveTo>
                    <a:pt x="18" y="31"/>
                  </a:moveTo>
                  <a:cubicBezTo>
                    <a:pt x="16" y="33"/>
                    <a:pt x="13" y="34"/>
                    <a:pt x="10" y="34"/>
                  </a:cubicBezTo>
                  <a:cubicBezTo>
                    <a:pt x="19" y="29"/>
                    <a:pt x="18" y="23"/>
                    <a:pt x="17" y="17"/>
                  </a:cubicBezTo>
                  <a:cubicBezTo>
                    <a:pt x="17" y="11"/>
                    <a:pt x="9" y="2"/>
                    <a:pt x="0" y="1"/>
                  </a:cubicBezTo>
                  <a:cubicBezTo>
                    <a:pt x="1" y="1"/>
                    <a:pt x="6" y="0"/>
                    <a:pt x="9" y="2"/>
                  </a:cubicBezTo>
                  <a:cubicBezTo>
                    <a:pt x="16" y="6"/>
                    <a:pt x="19" y="10"/>
                    <a:pt x="22" y="15"/>
                  </a:cubicBezTo>
                  <a:cubicBezTo>
                    <a:pt x="23" y="20"/>
                    <a:pt x="22" y="25"/>
                    <a:pt x="20" y="28"/>
                  </a:cubicBezTo>
                  <a:cubicBezTo>
                    <a:pt x="20" y="29"/>
                    <a:pt x="19" y="30"/>
                    <a:pt x="18" y="31"/>
                  </a:cubicBezTo>
                  <a:close/>
                </a:path>
              </a:pathLst>
            </a:custGeom>
            <a:solidFill>
              <a:srgbClr val="050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4" name="Freeform 1448">
              <a:extLst>
                <a:ext uri="{FF2B5EF4-FFF2-40B4-BE49-F238E27FC236}">
                  <a16:creationId xmlns:a16="http://schemas.microsoft.com/office/drawing/2014/main" id="{7D6DD5AB-A486-47C1-B898-52965B190AF1}"/>
                </a:ext>
              </a:extLst>
            </p:cNvPr>
            <p:cNvSpPr>
              <a:spLocks/>
            </p:cNvSpPr>
            <p:nvPr/>
          </p:nvSpPr>
          <p:spPr bwMode="auto">
            <a:xfrm>
              <a:off x="290" y="630"/>
              <a:ext cx="67" cy="71"/>
            </a:xfrm>
            <a:custGeom>
              <a:avLst/>
              <a:gdLst>
                <a:gd name="T0" fmla="*/ 2 w 28"/>
                <a:gd name="T1" fmla="*/ 8 h 30"/>
                <a:gd name="T2" fmla="*/ 1 w 28"/>
                <a:gd name="T3" fmla="*/ 14 h 30"/>
                <a:gd name="T4" fmla="*/ 8 w 28"/>
                <a:gd name="T5" fmla="*/ 26 h 30"/>
                <a:gd name="T6" fmla="*/ 21 w 28"/>
                <a:gd name="T7" fmla="*/ 29 h 30"/>
                <a:gd name="T8" fmla="*/ 27 w 28"/>
                <a:gd name="T9" fmla="*/ 26 h 30"/>
                <a:gd name="T10" fmla="*/ 28 w 28"/>
                <a:gd name="T11" fmla="*/ 20 h 30"/>
                <a:gd name="T12" fmla="*/ 15 w 28"/>
                <a:gd name="T13" fmla="*/ 6 h 30"/>
                <a:gd name="T14" fmla="*/ 7 w 28"/>
                <a:gd name="T15" fmla="*/ 0 h 30"/>
                <a:gd name="T16" fmla="*/ 2 w 28"/>
                <a:gd name="T17" fmla="*/ 4 h 30"/>
                <a:gd name="T18" fmla="*/ 1 w 28"/>
                <a:gd name="T19" fmla="*/ 14 h 30"/>
                <a:gd name="T20" fmla="*/ 2 w 28"/>
                <a:gd name="T21"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0">
                  <a:moveTo>
                    <a:pt x="2" y="8"/>
                  </a:moveTo>
                  <a:cubicBezTo>
                    <a:pt x="1" y="10"/>
                    <a:pt x="1" y="12"/>
                    <a:pt x="1" y="14"/>
                  </a:cubicBezTo>
                  <a:cubicBezTo>
                    <a:pt x="2" y="19"/>
                    <a:pt x="5" y="23"/>
                    <a:pt x="8" y="26"/>
                  </a:cubicBezTo>
                  <a:cubicBezTo>
                    <a:pt x="12" y="29"/>
                    <a:pt x="17" y="30"/>
                    <a:pt x="21" y="29"/>
                  </a:cubicBezTo>
                  <a:cubicBezTo>
                    <a:pt x="24" y="29"/>
                    <a:pt x="26" y="28"/>
                    <a:pt x="27" y="26"/>
                  </a:cubicBezTo>
                  <a:cubicBezTo>
                    <a:pt x="28" y="24"/>
                    <a:pt x="28" y="22"/>
                    <a:pt x="28" y="20"/>
                  </a:cubicBezTo>
                  <a:cubicBezTo>
                    <a:pt x="28" y="13"/>
                    <a:pt x="21" y="10"/>
                    <a:pt x="15" y="6"/>
                  </a:cubicBezTo>
                  <a:cubicBezTo>
                    <a:pt x="13" y="4"/>
                    <a:pt x="10" y="0"/>
                    <a:pt x="7" y="0"/>
                  </a:cubicBezTo>
                  <a:cubicBezTo>
                    <a:pt x="4" y="1"/>
                    <a:pt x="4" y="2"/>
                    <a:pt x="2" y="4"/>
                  </a:cubicBezTo>
                  <a:cubicBezTo>
                    <a:pt x="1" y="7"/>
                    <a:pt x="0" y="11"/>
                    <a:pt x="1" y="14"/>
                  </a:cubicBezTo>
                  <a:cubicBezTo>
                    <a:pt x="2" y="8"/>
                    <a:pt x="2" y="8"/>
                    <a:pt x="2" y="8"/>
                  </a:cubicBezTo>
                </a:path>
              </a:pathLst>
            </a:custGeom>
            <a:solidFill>
              <a:srgbClr val="1711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5" name="Freeform 1449">
              <a:extLst>
                <a:ext uri="{FF2B5EF4-FFF2-40B4-BE49-F238E27FC236}">
                  <a16:creationId xmlns:a16="http://schemas.microsoft.com/office/drawing/2014/main" id="{8637D25A-8358-41AE-8FC2-96A441467A5A}"/>
                </a:ext>
              </a:extLst>
            </p:cNvPr>
            <p:cNvSpPr>
              <a:spLocks/>
            </p:cNvSpPr>
            <p:nvPr/>
          </p:nvSpPr>
          <p:spPr bwMode="auto">
            <a:xfrm>
              <a:off x="295" y="642"/>
              <a:ext cx="52" cy="57"/>
            </a:xfrm>
            <a:custGeom>
              <a:avLst/>
              <a:gdLst>
                <a:gd name="T0" fmla="*/ 1 w 22"/>
                <a:gd name="T1" fmla="*/ 6 h 24"/>
                <a:gd name="T2" fmla="*/ 0 w 22"/>
                <a:gd name="T3" fmla="*/ 11 h 24"/>
                <a:gd name="T4" fmla="*/ 6 w 22"/>
                <a:gd name="T5" fmla="*/ 20 h 24"/>
                <a:gd name="T6" fmla="*/ 17 w 22"/>
                <a:gd name="T7" fmla="*/ 23 h 24"/>
                <a:gd name="T8" fmla="*/ 22 w 22"/>
                <a:gd name="T9" fmla="*/ 20 h 24"/>
                <a:gd name="T10" fmla="*/ 22 w 22"/>
                <a:gd name="T11" fmla="*/ 16 h 24"/>
                <a:gd name="T12" fmla="*/ 12 w 22"/>
                <a:gd name="T13" fmla="*/ 5 h 24"/>
                <a:gd name="T14" fmla="*/ 4 w 22"/>
                <a:gd name="T15" fmla="*/ 0 h 24"/>
                <a:gd name="T16" fmla="*/ 1 w 22"/>
                <a:gd name="T17" fmla="*/ 3 h 24"/>
                <a:gd name="T18" fmla="*/ 0 w 22"/>
                <a:gd name="T19" fmla="*/ 11 h 24"/>
                <a:gd name="T20" fmla="*/ 1 w 22"/>
                <a:gd name="T21"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4">
                  <a:moveTo>
                    <a:pt x="1" y="6"/>
                  </a:moveTo>
                  <a:cubicBezTo>
                    <a:pt x="0" y="7"/>
                    <a:pt x="0" y="9"/>
                    <a:pt x="0" y="11"/>
                  </a:cubicBezTo>
                  <a:cubicBezTo>
                    <a:pt x="1" y="14"/>
                    <a:pt x="3" y="18"/>
                    <a:pt x="6" y="20"/>
                  </a:cubicBezTo>
                  <a:cubicBezTo>
                    <a:pt x="9" y="22"/>
                    <a:pt x="13" y="24"/>
                    <a:pt x="17" y="23"/>
                  </a:cubicBezTo>
                  <a:cubicBezTo>
                    <a:pt x="19" y="22"/>
                    <a:pt x="21" y="22"/>
                    <a:pt x="22" y="20"/>
                  </a:cubicBezTo>
                  <a:cubicBezTo>
                    <a:pt x="22" y="19"/>
                    <a:pt x="22" y="17"/>
                    <a:pt x="22" y="16"/>
                  </a:cubicBezTo>
                  <a:cubicBezTo>
                    <a:pt x="22" y="10"/>
                    <a:pt x="17" y="8"/>
                    <a:pt x="12" y="5"/>
                  </a:cubicBezTo>
                  <a:cubicBezTo>
                    <a:pt x="10" y="3"/>
                    <a:pt x="7" y="0"/>
                    <a:pt x="4" y="0"/>
                  </a:cubicBezTo>
                  <a:cubicBezTo>
                    <a:pt x="2" y="1"/>
                    <a:pt x="2" y="1"/>
                    <a:pt x="1" y="3"/>
                  </a:cubicBezTo>
                  <a:cubicBezTo>
                    <a:pt x="0" y="5"/>
                    <a:pt x="0" y="8"/>
                    <a:pt x="0" y="11"/>
                  </a:cubicBezTo>
                  <a:cubicBezTo>
                    <a:pt x="1" y="6"/>
                    <a:pt x="1" y="6"/>
                    <a:pt x="1" y="6"/>
                  </a:cubicBezTo>
                </a:path>
              </a:pathLst>
            </a:custGeom>
            <a:solidFill>
              <a:srgbClr val="1A13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6" name="Freeform 1450">
              <a:extLst>
                <a:ext uri="{FF2B5EF4-FFF2-40B4-BE49-F238E27FC236}">
                  <a16:creationId xmlns:a16="http://schemas.microsoft.com/office/drawing/2014/main" id="{97766E3D-FA20-4EE1-8BF7-23C8B349667C}"/>
                </a:ext>
              </a:extLst>
            </p:cNvPr>
            <p:cNvSpPr>
              <a:spLocks/>
            </p:cNvSpPr>
            <p:nvPr/>
          </p:nvSpPr>
          <p:spPr bwMode="auto">
            <a:xfrm>
              <a:off x="293" y="651"/>
              <a:ext cx="40" cy="41"/>
            </a:xfrm>
            <a:custGeom>
              <a:avLst/>
              <a:gdLst>
                <a:gd name="T0" fmla="*/ 3 w 17"/>
                <a:gd name="T1" fmla="*/ 0 h 17"/>
                <a:gd name="T2" fmla="*/ 9 w 17"/>
                <a:gd name="T3" fmla="*/ 16 h 17"/>
                <a:gd name="T4" fmla="*/ 13 w 17"/>
                <a:gd name="T5" fmla="*/ 17 h 17"/>
                <a:gd name="T6" fmla="*/ 16 w 17"/>
                <a:gd name="T7" fmla="*/ 16 h 17"/>
                <a:gd name="T8" fmla="*/ 17 w 17"/>
                <a:gd name="T9" fmla="*/ 15 h 17"/>
                <a:gd name="T10" fmla="*/ 16 w 17"/>
                <a:gd name="T11" fmla="*/ 14 h 17"/>
                <a:gd name="T12" fmla="*/ 13 w 17"/>
                <a:gd name="T13" fmla="*/ 12 h 17"/>
                <a:gd name="T14" fmla="*/ 8 w 17"/>
                <a:gd name="T15" fmla="*/ 8 h 17"/>
                <a:gd name="T16" fmla="*/ 6 w 17"/>
                <a:gd name="T17" fmla="*/ 3 h 17"/>
                <a:gd name="T18" fmla="*/ 4 w 17"/>
                <a:gd name="T19" fmla="*/ 0 h 17"/>
                <a:gd name="T20" fmla="*/ 3 w 17"/>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3" y="0"/>
                  </a:moveTo>
                  <a:cubicBezTo>
                    <a:pt x="0" y="7"/>
                    <a:pt x="5" y="14"/>
                    <a:pt x="9" y="16"/>
                  </a:cubicBezTo>
                  <a:cubicBezTo>
                    <a:pt x="11" y="17"/>
                    <a:pt x="12" y="17"/>
                    <a:pt x="13" y="17"/>
                  </a:cubicBezTo>
                  <a:cubicBezTo>
                    <a:pt x="14" y="17"/>
                    <a:pt x="16" y="17"/>
                    <a:pt x="16" y="16"/>
                  </a:cubicBezTo>
                  <a:cubicBezTo>
                    <a:pt x="17" y="15"/>
                    <a:pt x="17" y="15"/>
                    <a:pt x="17" y="15"/>
                  </a:cubicBezTo>
                  <a:cubicBezTo>
                    <a:pt x="16" y="14"/>
                    <a:pt x="16" y="14"/>
                    <a:pt x="16" y="14"/>
                  </a:cubicBezTo>
                  <a:cubicBezTo>
                    <a:pt x="16" y="13"/>
                    <a:pt x="14" y="13"/>
                    <a:pt x="13" y="12"/>
                  </a:cubicBezTo>
                  <a:cubicBezTo>
                    <a:pt x="11" y="11"/>
                    <a:pt x="9" y="9"/>
                    <a:pt x="8" y="8"/>
                  </a:cubicBezTo>
                  <a:cubicBezTo>
                    <a:pt x="7" y="6"/>
                    <a:pt x="7" y="5"/>
                    <a:pt x="6" y="3"/>
                  </a:cubicBezTo>
                  <a:cubicBezTo>
                    <a:pt x="6" y="2"/>
                    <a:pt x="5" y="1"/>
                    <a:pt x="4" y="0"/>
                  </a:cubicBezTo>
                  <a:cubicBezTo>
                    <a:pt x="3" y="0"/>
                    <a:pt x="3" y="0"/>
                    <a:pt x="3" y="0"/>
                  </a:cubicBezTo>
                </a:path>
              </a:pathLst>
            </a:custGeom>
            <a:solidFill>
              <a:srgbClr val="2118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7" name="Freeform 1451">
              <a:extLst>
                <a:ext uri="{FF2B5EF4-FFF2-40B4-BE49-F238E27FC236}">
                  <a16:creationId xmlns:a16="http://schemas.microsoft.com/office/drawing/2014/main" id="{E3CC90CD-A6DD-4E73-A4BA-9D3E9D33BA61}"/>
                </a:ext>
              </a:extLst>
            </p:cNvPr>
            <p:cNvSpPr>
              <a:spLocks/>
            </p:cNvSpPr>
            <p:nvPr/>
          </p:nvSpPr>
          <p:spPr bwMode="auto">
            <a:xfrm>
              <a:off x="297" y="656"/>
              <a:ext cx="10" cy="19"/>
            </a:xfrm>
            <a:custGeom>
              <a:avLst/>
              <a:gdLst>
                <a:gd name="T0" fmla="*/ 1 w 4"/>
                <a:gd name="T1" fmla="*/ 0 h 8"/>
                <a:gd name="T2" fmla="*/ 1 w 4"/>
                <a:gd name="T3" fmla="*/ 6 h 8"/>
                <a:gd name="T4" fmla="*/ 3 w 4"/>
                <a:gd name="T5" fmla="*/ 8 h 8"/>
                <a:gd name="T6" fmla="*/ 3 w 4"/>
                <a:gd name="T7" fmla="*/ 8 h 8"/>
                <a:gd name="T8" fmla="*/ 4 w 4"/>
                <a:gd name="T9" fmla="*/ 8 h 8"/>
                <a:gd name="T10" fmla="*/ 4 w 4"/>
                <a:gd name="T11" fmla="*/ 7 h 8"/>
                <a:gd name="T12" fmla="*/ 2 w 4"/>
                <a:gd name="T13" fmla="*/ 3 h 8"/>
                <a:gd name="T14" fmla="*/ 1 w 4"/>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1" y="0"/>
                  </a:moveTo>
                  <a:cubicBezTo>
                    <a:pt x="1" y="2"/>
                    <a:pt x="0" y="4"/>
                    <a:pt x="1" y="6"/>
                  </a:cubicBezTo>
                  <a:cubicBezTo>
                    <a:pt x="1" y="7"/>
                    <a:pt x="2" y="8"/>
                    <a:pt x="3" y="8"/>
                  </a:cubicBezTo>
                  <a:cubicBezTo>
                    <a:pt x="3" y="8"/>
                    <a:pt x="3" y="8"/>
                    <a:pt x="3" y="8"/>
                  </a:cubicBezTo>
                  <a:cubicBezTo>
                    <a:pt x="4" y="8"/>
                    <a:pt x="4" y="8"/>
                    <a:pt x="4" y="8"/>
                  </a:cubicBezTo>
                  <a:cubicBezTo>
                    <a:pt x="4" y="7"/>
                    <a:pt x="4" y="7"/>
                    <a:pt x="4" y="7"/>
                  </a:cubicBezTo>
                  <a:cubicBezTo>
                    <a:pt x="3" y="6"/>
                    <a:pt x="3" y="5"/>
                    <a:pt x="2" y="3"/>
                  </a:cubicBezTo>
                  <a:cubicBezTo>
                    <a:pt x="2" y="2"/>
                    <a:pt x="2" y="1"/>
                    <a:pt x="1" y="0"/>
                  </a:cubicBezTo>
                </a:path>
              </a:pathLst>
            </a:custGeom>
            <a:solidFill>
              <a:srgbClr val="675A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8" name="Freeform 1452">
              <a:extLst>
                <a:ext uri="{FF2B5EF4-FFF2-40B4-BE49-F238E27FC236}">
                  <a16:creationId xmlns:a16="http://schemas.microsoft.com/office/drawing/2014/main" id="{9B38CB27-FEAA-4BD3-A9FC-AD9C784788BA}"/>
                </a:ext>
              </a:extLst>
            </p:cNvPr>
            <p:cNvSpPr>
              <a:spLocks/>
            </p:cNvSpPr>
            <p:nvPr/>
          </p:nvSpPr>
          <p:spPr bwMode="auto">
            <a:xfrm>
              <a:off x="307" y="680"/>
              <a:ext cx="17" cy="9"/>
            </a:xfrm>
            <a:custGeom>
              <a:avLst/>
              <a:gdLst>
                <a:gd name="T0" fmla="*/ 0 w 7"/>
                <a:gd name="T1" fmla="*/ 0 h 4"/>
                <a:gd name="T2" fmla="*/ 5 w 7"/>
                <a:gd name="T3" fmla="*/ 4 h 4"/>
                <a:gd name="T4" fmla="*/ 6 w 7"/>
                <a:gd name="T5" fmla="*/ 4 h 4"/>
                <a:gd name="T6" fmla="*/ 7 w 7"/>
                <a:gd name="T7" fmla="*/ 3 h 4"/>
                <a:gd name="T8" fmla="*/ 2 w 7"/>
                <a:gd name="T9" fmla="*/ 1 h 4"/>
                <a:gd name="T10" fmla="*/ 0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0" y="0"/>
                  </a:moveTo>
                  <a:cubicBezTo>
                    <a:pt x="1" y="2"/>
                    <a:pt x="3" y="3"/>
                    <a:pt x="5" y="4"/>
                  </a:cubicBezTo>
                  <a:cubicBezTo>
                    <a:pt x="5" y="4"/>
                    <a:pt x="6" y="4"/>
                    <a:pt x="6" y="4"/>
                  </a:cubicBezTo>
                  <a:cubicBezTo>
                    <a:pt x="6" y="4"/>
                    <a:pt x="7" y="4"/>
                    <a:pt x="7" y="3"/>
                  </a:cubicBezTo>
                  <a:cubicBezTo>
                    <a:pt x="6" y="2"/>
                    <a:pt x="4" y="2"/>
                    <a:pt x="2" y="1"/>
                  </a:cubicBezTo>
                  <a:cubicBezTo>
                    <a:pt x="2" y="0"/>
                    <a:pt x="1" y="0"/>
                    <a:pt x="0" y="0"/>
                  </a:cubicBezTo>
                </a:path>
              </a:pathLst>
            </a:custGeom>
            <a:solidFill>
              <a:srgbClr val="675A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9" name="Freeform 1453">
              <a:extLst>
                <a:ext uri="{FF2B5EF4-FFF2-40B4-BE49-F238E27FC236}">
                  <a16:creationId xmlns:a16="http://schemas.microsoft.com/office/drawing/2014/main" id="{12BD4A1A-20FE-4585-8053-4C7C88F76B6D}"/>
                </a:ext>
              </a:extLst>
            </p:cNvPr>
            <p:cNvSpPr>
              <a:spLocks/>
            </p:cNvSpPr>
            <p:nvPr/>
          </p:nvSpPr>
          <p:spPr bwMode="auto">
            <a:xfrm>
              <a:off x="369" y="639"/>
              <a:ext cx="17" cy="46"/>
            </a:xfrm>
            <a:custGeom>
              <a:avLst/>
              <a:gdLst>
                <a:gd name="T0" fmla="*/ 0 w 7"/>
                <a:gd name="T1" fmla="*/ 0 h 19"/>
                <a:gd name="T2" fmla="*/ 3 w 7"/>
                <a:gd name="T3" fmla="*/ 5 h 19"/>
                <a:gd name="T4" fmla="*/ 4 w 7"/>
                <a:gd name="T5" fmla="*/ 19 h 19"/>
                <a:gd name="T6" fmla="*/ 6 w 7"/>
                <a:gd name="T7" fmla="*/ 15 h 19"/>
                <a:gd name="T8" fmla="*/ 5 w 7"/>
                <a:gd name="T9" fmla="*/ 7 h 19"/>
                <a:gd name="T10" fmla="*/ 0 w 7"/>
                <a:gd name="T11" fmla="*/ 0 h 19"/>
              </a:gdLst>
              <a:ahLst/>
              <a:cxnLst>
                <a:cxn ang="0">
                  <a:pos x="T0" y="T1"/>
                </a:cxn>
                <a:cxn ang="0">
                  <a:pos x="T2" y="T3"/>
                </a:cxn>
                <a:cxn ang="0">
                  <a:pos x="T4" y="T5"/>
                </a:cxn>
                <a:cxn ang="0">
                  <a:pos x="T6" y="T7"/>
                </a:cxn>
                <a:cxn ang="0">
                  <a:pos x="T8" y="T9"/>
                </a:cxn>
                <a:cxn ang="0">
                  <a:pos x="T10" y="T11"/>
                </a:cxn>
              </a:cxnLst>
              <a:rect l="0" t="0" r="r" b="b"/>
              <a:pathLst>
                <a:path w="7" h="19">
                  <a:moveTo>
                    <a:pt x="0" y="0"/>
                  </a:moveTo>
                  <a:cubicBezTo>
                    <a:pt x="1" y="1"/>
                    <a:pt x="2" y="4"/>
                    <a:pt x="3" y="5"/>
                  </a:cubicBezTo>
                  <a:cubicBezTo>
                    <a:pt x="4" y="8"/>
                    <a:pt x="7" y="15"/>
                    <a:pt x="4" y="19"/>
                  </a:cubicBezTo>
                  <a:cubicBezTo>
                    <a:pt x="4" y="19"/>
                    <a:pt x="6" y="17"/>
                    <a:pt x="6" y="15"/>
                  </a:cubicBezTo>
                  <a:cubicBezTo>
                    <a:pt x="7" y="11"/>
                    <a:pt x="6" y="9"/>
                    <a:pt x="5" y="7"/>
                  </a:cubicBezTo>
                  <a:cubicBezTo>
                    <a:pt x="4" y="5"/>
                    <a:pt x="2" y="2"/>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0" name="Freeform 1454">
              <a:extLst>
                <a:ext uri="{FF2B5EF4-FFF2-40B4-BE49-F238E27FC236}">
                  <a16:creationId xmlns:a16="http://schemas.microsoft.com/office/drawing/2014/main" id="{B01AB9CB-325B-43E7-9F29-6B4EF602652C}"/>
                </a:ext>
              </a:extLst>
            </p:cNvPr>
            <p:cNvSpPr>
              <a:spLocks/>
            </p:cNvSpPr>
            <p:nvPr/>
          </p:nvSpPr>
          <p:spPr bwMode="auto">
            <a:xfrm>
              <a:off x="376" y="324"/>
              <a:ext cx="72" cy="325"/>
            </a:xfrm>
            <a:custGeom>
              <a:avLst/>
              <a:gdLst>
                <a:gd name="T0" fmla="*/ 11 w 30"/>
                <a:gd name="T1" fmla="*/ 14 h 136"/>
                <a:gd name="T2" fmla="*/ 2 w 30"/>
                <a:gd name="T3" fmla="*/ 76 h 136"/>
                <a:gd name="T4" fmla="*/ 3 w 30"/>
                <a:gd name="T5" fmla="*/ 113 h 136"/>
                <a:gd name="T6" fmla="*/ 6 w 30"/>
                <a:gd name="T7" fmla="*/ 136 h 136"/>
                <a:gd name="T8" fmla="*/ 9 w 30"/>
                <a:gd name="T9" fmla="*/ 112 h 136"/>
                <a:gd name="T10" fmla="*/ 29 w 30"/>
                <a:gd name="T11" fmla="*/ 16 h 136"/>
                <a:gd name="T12" fmla="*/ 29 w 30"/>
                <a:gd name="T13" fmla="*/ 2 h 136"/>
                <a:gd name="T14" fmla="*/ 18 w 30"/>
                <a:gd name="T15" fmla="*/ 4 h 136"/>
                <a:gd name="T16" fmla="*/ 11 w 30"/>
                <a:gd name="T17"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36">
                  <a:moveTo>
                    <a:pt x="11" y="14"/>
                  </a:moveTo>
                  <a:cubicBezTo>
                    <a:pt x="0" y="36"/>
                    <a:pt x="2" y="51"/>
                    <a:pt x="2" y="76"/>
                  </a:cubicBezTo>
                  <a:cubicBezTo>
                    <a:pt x="2" y="88"/>
                    <a:pt x="1" y="100"/>
                    <a:pt x="3" y="113"/>
                  </a:cubicBezTo>
                  <a:cubicBezTo>
                    <a:pt x="4" y="120"/>
                    <a:pt x="5" y="128"/>
                    <a:pt x="6" y="136"/>
                  </a:cubicBezTo>
                  <a:cubicBezTo>
                    <a:pt x="8" y="128"/>
                    <a:pt x="8" y="120"/>
                    <a:pt x="9" y="112"/>
                  </a:cubicBezTo>
                  <a:cubicBezTo>
                    <a:pt x="11" y="75"/>
                    <a:pt x="24" y="52"/>
                    <a:pt x="29" y="16"/>
                  </a:cubicBezTo>
                  <a:cubicBezTo>
                    <a:pt x="30" y="11"/>
                    <a:pt x="30" y="6"/>
                    <a:pt x="29" y="2"/>
                  </a:cubicBezTo>
                  <a:cubicBezTo>
                    <a:pt x="25" y="0"/>
                    <a:pt x="21" y="2"/>
                    <a:pt x="18" y="4"/>
                  </a:cubicBezTo>
                  <a:cubicBezTo>
                    <a:pt x="14" y="7"/>
                    <a:pt x="12" y="11"/>
                    <a:pt x="11" y="14"/>
                  </a:cubicBezTo>
                  <a:close/>
                </a:path>
              </a:pathLst>
            </a:custGeom>
            <a:solidFill>
              <a:srgbClr val="8FA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1" name="Freeform 1455">
              <a:extLst>
                <a:ext uri="{FF2B5EF4-FFF2-40B4-BE49-F238E27FC236}">
                  <a16:creationId xmlns:a16="http://schemas.microsoft.com/office/drawing/2014/main" id="{6032FA8F-8892-4D56-BF63-24772C859B6E}"/>
                </a:ext>
              </a:extLst>
            </p:cNvPr>
            <p:cNvSpPr>
              <a:spLocks/>
            </p:cNvSpPr>
            <p:nvPr/>
          </p:nvSpPr>
          <p:spPr bwMode="auto">
            <a:xfrm>
              <a:off x="376" y="326"/>
              <a:ext cx="60" cy="172"/>
            </a:xfrm>
            <a:custGeom>
              <a:avLst/>
              <a:gdLst>
                <a:gd name="T0" fmla="*/ 13 w 25"/>
                <a:gd name="T1" fmla="*/ 25 h 72"/>
                <a:gd name="T2" fmla="*/ 25 w 25"/>
                <a:gd name="T3" fmla="*/ 0 h 72"/>
                <a:gd name="T4" fmla="*/ 18 w 25"/>
                <a:gd name="T5" fmla="*/ 3 h 72"/>
                <a:gd name="T6" fmla="*/ 11 w 25"/>
                <a:gd name="T7" fmla="*/ 13 h 72"/>
                <a:gd name="T8" fmla="*/ 2 w 25"/>
                <a:gd name="T9" fmla="*/ 72 h 72"/>
                <a:gd name="T10" fmla="*/ 5 w 25"/>
                <a:gd name="T11" fmla="*/ 53 h 72"/>
                <a:gd name="T12" fmla="*/ 13 w 25"/>
                <a:gd name="T13" fmla="*/ 25 h 72"/>
              </a:gdLst>
              <a:ahLst/>
              <a:cxnLst>
                <a:cxn ang="0">
                  <a:pos x="T0" y="T1"/>
                </a:cxn>
                <a:cxn ang="0">
                  <a:pos x="T2" y="T3"/>
                </a:cxn>
                <a:cxn ang="0">
                  <a:pos x="T4" y="T5"/>
                </a:cxn>
                <a:cxn ang="0">
                  <a:pos x="T6" y="T7"/>
                </a:cxn>
                <a:cxn ang="0">
                  <a:pos x="T8" y="T9"/>
                </a:cxn>
                <a:cxn ang="0">
                  <a:pos x="T10" y="T11"/>
                </a:cxn>
                <a:cxn ang="0">
                  <a:pos x="T12" y="T13"/>
                </a:cxn>
              </a:cxnLst>
              <a:rect l="0" t="0" r="r" b="b"/>
              <a:pathLst>
                <a:path w="25" h="72">
                  <a:moveTo>
                    <a:pt x="13" y="25"/>
                  </a:moveTo>
                  <a:cubicBezTo>
                    <a:pt x="16" y="13"/>
                    <a:pt x="16" y="10"/>
                    <a:pt x="25" y="0"/>
                  </a:cubicBezTo>
                  <a:cubicBezTo>
                    <a:pt x="22" y="0"/>
                    <a:pt x="20" y="2"/>
                    <a:pt x="18" y="3"/>
                  </a:cubicBezTo>
                  <a:cubicBezTo>
                    <a:pt x="14" y="6"/>
                    <a:pt x="12" y="10"/>
                    <a:pt x="11" y="13"/>
                  </a:cubicBezTo>
                  <a:cubicBezTo>
                    <a:pt x="0" y="34"/>
                    <a:pt x="2" y="48"/>
                    <a:pt x="2" y="72"/>
                  </a:cubicBezTo>
                  <a:cubicBezTo>
                    <a:pt x="3" y="65"/>
                    <a:pt x="4" y="59"/>
                    <a:pt x="5" y="53"/>
                  </a:cubicBezTo>
                  <a:cubicBezTo>
                    <a:pt x="7" y="43"/>
                    <a:pt x="10" y="35"/>
                    <a:pt x="13" y="25"/>
                  </a:cubicBezTo>
                  <a:close/>
                </a:path>
              </a:pathLst>
            </a:custGeom>
            <a:solidFill>
              <a:srgbClr val="9CB5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2" name="Freeform 1456">
              <a:extLst>
                <a:ext uri="{FF2B5EF4-FFF2-40B4-BE49-F238E27FC236}">
                  <a16:creationId xmlns:a16="http://schemas.microsoft.com/office/drawing/2014/main" id="{74ED46F9-7B15-4729-BBFD-5295C9258202}"/>
                </a:ext>
              </a:extLst>
            </p:cNvPr>
            <p:cNvSpPr>
              <a:spLocks/>
            </p:cNvSpPr>
            <p:nvPr/>
          </p:nvSpPr>
          <p:spPr bwMode="auto">
            <a:xfrm>
              <a:off x="390" y="326"/>
              <a:ext cx="58" cy="318"/>
            </a:xfrm>
            <a:custGeom>
              <a:avLst/>
              <a:gdLst>
                <a:gd name="T0" fmla="*/ 23 w 24"/>
                <a:gd name="T1" fmla="*/ 1 h 133"/>
                <a:gd name="T2" fmla="*/ 21 w 24"/>
                <a:gd name="T3" fmla="*/ 0 h 133"/>
                <a:gd name="T4" fmla="*/ 16 w 24"/>
                <a:gd name="T5" fmla="*/ 8 h 133"/>
                <a:gd name="T6" fmla="*/ 0 w 24"/>
                <a:gd name="T7" fmla="*/ 94 h 133"/>
                <a:gd name="T8" fmla="*/ 1 w 24"/>
                <a:gd name="T9" fmla="*/ 133 h 133"/>
                <a:gd name="T10" fmla="*/ 3 w 24"/>
                <a:gd name="T11" fmla="*/ 111 h 133"/>
                <a:gd name="T12" fmla="*/ 23 w 24"/>
                <a:gd name="T13" fmla="*/ 15 h 133"/>
                <a:gd name="T14" fmla="*/ 23 w 24"/>
                <a:gd name="T15" fmla="*/ 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33">
                  <a:moveTo>
                    <a:pt x="23" y="1"/>
                  </a:moveTo>
                  <a:cubicBezTo>
                    <a:pt x="22" y="1"/>
                    <a:pt x="22" y="0"/>
                    <a:pt x="21" y="0"/>
                  </a:cubicBezTo>
                  <a:cubicBezTo>
                    <a:pt x="19" y="3"/>
                    <a:pt x="17" y="5"/>
                    <a:pt x="16" y="8"/>
                  </a:cubicBezTo>
                  <a:cubicBezTo>
                    <a:pt x="1" y="36"/>
                    <a:pt x="0" y="63"/>
                    <a:pt x="0" y="94"/>
                  </a:cubicBezTo>
                  <a:cubicBezTo>
                    <a:pt x="0" y="102"/>
                    <a:pt x="0" y="126"/>
                    <a:pt x="1" y="133"/>
                  </a:cubicBezTo>
                  <a:cubicBezTo>
                    <a:pt x="1" y="133"/>
                    <a:pt x="3" y="111"/>
                    <a:pt x="3" y="111"/>
                  </a:cubicBezTo>
                  <a:cubicBezTo>
                    <a:pt x="5" y="74"/>
                    <a:pt x="18" y="51"/>
                    <a:pt x="23" y="15"/>
                  </a:cubicBezTo>
                  <a:cubicBezTo>
                    <a:pt x="24" y="10"/>
                    <a:pt x="24" y="5"/>
                    <a:pt x="23" y="1"/>
                  </a:cubicBezTo>
                  <a:close/>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3" name="Freeform 1457">
              <a:extLst>
                <a:ext uri="{FF2B5EF4-FFF2-40B4-BE49-F238E27FC236}">
                  <a16:creationId xmlns:a16="http://schemas.microsoft.com/office/drawing/2014/main" id="{1BE94AD2-9D2C-4896-967E-F645F44234C1}"/>
                </a:ext>
              </a:extLst>
            </p:cNvPr>
            <p:cNvSpPr>
              <a:spLocks/>
            </p:cNvSpPr>
            <p:nvPr/>
          </p:nvSpPr>
          <p:spPr bwMode="auto">
            <a:xfrm>
              <a:off x="388" y="570"/>
              <a:ext cx="5" cy="74"/>
            </a:xfrm>
            <a:custGeom>
              <a:avLst/>
              <a:gdLst>
                <a:gd name="T0" fmla="*/ 2 w 2"/>
                <a:gd name="T1" fmla="*/ 31 h 31"/>
                <a:gd name="T2" fmla="*/ 2 w 2"/>
                <a:gd name="T3" fmla="*/ 30 h 31"/>
                <a:gd name="T4" fmla="*/ 0 w 2"/>
                <a:gd name="T5" fmla="*/ 6 h 31"/>
                <a:gd name="T6" fmla="*/ 0 w 2"/>
                <a:gd name="T7" fmla="*/ 0 h 31"/>
                <a:gd name="T8" fmla="*/ 2 w 2"/>
                <a:gd name="T9" fmla="*/ 31 h 31"/>
              </a:gdLst>
              <a:ahLst/>
              <a:cxnLst>
                <a:cxn ang="0">
                  <a:pos x="T0" y="T1"/>
                </a:cxn>
                <a:cxn ang="0">
                  <a:pos x="T2" y="T3"/>
                </a:cxn>
                <a:cxn ang="0">
                  <a:pos x="T4" y="T5"/>
                </a:cxn>
                <a:cxn ang="0">
                  <a:pos x="T6" y="T7"/>
                </a:cxn>
                <a:cxn ang="0">
                  <a:pos x="T8" y="T9"/>
                </a:cxn>
              </a:cxnLst>
              <a:rect l="0" t="0" r="r" b="b"/>
              <a:pathLst>
                <a:path w="2" h="31">
                  <a:moveTo>
                    <a:pt x="2" y="31"/>
                  </a:moveTo>
                  <a:cubicBezTo>
                    <a:pt x="2" y="30"/>
                    <a:pt x="2" y="30"/>
                    <a:pt x="2" y="30"/>
                  </a:cubicBezTo>
                  <a:cubicBezTo>
                    <a:pt x="1" y="22"/>
                    <a:pt x="1" y="14"/>
                    <a:pt x="0" y="6"/>
                  </a:cubicBezTo>
                  <a:cubicBezTo>
                    <a:pt x="0" y="4"/>
                    <a:pt x="0" y="2"/>
                    <a:pt x="0" y="0"/>
                  </a:cubicBezTo>
                  <a:cubicBezTo>
                    <a:pt x="0" y="11"/>
                    <a:pt x="1" y="21"/>
                    <a:pt x="2" y="31"/>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4" name="Freeform 1458">
              <a:extLst>
                <a:ext uri="{FF2B5EF4-FFF2-40B4-BE49-F238E27FC236}">
                  <a16:creationId xmlns:a16="http://schemas.microsoft.com/office/drawing/2014/main" id="{1AC71B3B-611F-4115-A1A0-B08403ABE7E5}"/>
                </a:ext>
              </a:extLst>
            </p:cNvPr>
            <p:cNvSpPr>
              <a:spLocks/>
            </p:cNvSpPr>
            <p:nvPr/>
          </p:nvSpPr>
          <p:spPr bwMode="auto">
            <a:xfrm>
              <a:off x="390" y="326"/>
              <a:ext cx="53" cy="201"/>
            </a:xfrm>
            <a:custGeom>
              <a:avLst/>
              <a:gdLst>
                <a:gd name="T0" fmla="*/ 21 w 22"/>
                <a:gd name="T1" fmla="*/ 0 h 84"/>
                <a:gd name="T2" fmla="*/ 21 w 22"/>
                <a:gd name="T3" fmla="*/ 0 h 84"/>
                <a:gd name="T4" fmla="*/ 0 w 22"/>
                <a:gd name="T5" fmla="*/ 84 h 84"/>
                <a:gd name="T6" fmla="*/ 2 w 22"/>
                <a:gd name="T7" fmla="*/ 75 h 84"/>
                <a:gd name="T8" fmla="*/ 21 w 22"/>
                <a:gd name="T9" fmla="*/ 0 h 84"/>
              </a:gdLst>
              <a:ahLst/>
              <a:cxnLst>
                <a:cxn ang="0">
                  <a:pos x="T0" y="T1"/>
                </a:cxn>
                <a:cxn ang="0">
                  <a:pos x="T2" y="T3"/>
                </a:cxn>
                <a:cxn ang="0">
                  <a:pos x="T4" y="T5"/>
                </a:cxn>
                <a:cxn ang="0">
                  <a:pos x="T6" y="T7"/>
                </a:cxn>
                <a:cxn ang="0">
                  <a:pos x="T8" y="T9"/>
                </a:cxn>
              </a:cxnLst>
              <a:rect l="0" t="0" r="r" b="b"/>
              <a:pathLst>
                <a:path w="22" h="84">
                  <a:moveTo>
                    <a:pt x="21" y="0"/>
                  </a:moveTo>
                  <a:cubicBezTo>
                    <a:pt x="20" y="0"/>
                    <a:pt x="22" y="0"/>
                    <a:pt x="21" y="0"/>
                  </a:cubicBezTo>
                  <a:cubicBezTo>
                    <a:pt x="4" y="30"/>
                    <a:pt x="3" y="52"/>
                    <a:pt x="0" y="84"/>
                  </a:cubicBezTo>
                  <a:cubicBezTo>
                    <a:pt x="1" y="81"/>
                    <a:pt x="1" y="78"/>
                    <a:pt x="2" y="75"/>
                  </a:cubicBezTo>
                  <a:cubicBezTo>
                    <a:pt x="6" y="46"/>
                    <a:pt x="9" y="28"/>
                    <a:pt x="21" y="0"/>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5" name="Freeform 1459">
              <a:extLst>
                <a:ext uri="{FF2B5EF4-FFF2-40B4-BE49-F238E27FC236}">
                  <a16:creationId xmlns:a16="http://schemas.microsoft.com/office/drawing/2014/main" id="{EE9802BB-B481-48A2-95F5-A83D27D9FD2D}"/>
                </a:ext>
              </a:extLst>
            </p:cNvPr>
            <p:cNvSpPr>
              <a:spLocks/>
            </p:cNvSpPr>
            <p:nvPr/>
          </p:nvSpPr>
          <p:spPr bwMode="auto">
            <a:xfrm>
              <a:off x="388" y="527"/>
              <a:ext cx="2" cy="43"/>
            </a:xfrm>
            <a:custGeom>
              <a:avLst/>
              <a:gdLst>
                <a:gd name="T0" fmla="*/ 1 w 1"/>
                <a:gd name="T1" fmla="*/ 6 h 18"/>
                <a:gd name="T2" fmla="*/ 0 w 1"/>
                <a:gd name="T3" fmla="*/ 18 h 18"/>
                <a:gd name="T4" fmla="*/ 1 w 1"/>
                <a:gd name="T5" fmla="*/ 0 h 18"/>
                <a:gd name="T6" fmla="*/ 1 w 1"/>
                <a:gd name="T7" fmla="*/ 6 h 18"/>
              </a:gdLst>
              <a:ahLst/>
              <a:cxnLst>
                <a:cxn ang="0">
                  <a:pos x="T0" y="T1"/>
                </a:cxn>
                <a:cxn ang="0">
                  <a:pos x="T2" y="T3"/>
                </a:cxn>
                <a:cxn ang="0">
                  <a:pos x="T4" y="T5"/>
                </a:cxn>
                <a:cxn ang="0">
                  <a:pos x="T6" y="T7"/>
                </a:cxn>
              </a:cxnLst>
              <a:rect l="0" t="0" r="r" b="b"/>
              <a:pathLst>
                <a:path w="1" h="18">
                  <a:moveTo>
                    <a:pt x="1" y="6"/>
                  </a:moveTo>
                  <a:cubicBezTo>
                    <a:pt x="0" y="10"/>
                    <a:pt x="0" y="14"/>
                    <a:pt x="0" y="18"/>
                  </a:cubicBezTo>
                  <a:cubicBezTo>
                    <a:pt x="0" y="12"/>
                    <a:pt x="1" y="6"/>
                    <a:pt x="1" y="0"/>
                  </a:cubicBezTo>
                  <a:cubicBezTo>
                    <a:pt x="1" y="2"/>
                    <a:pt x="1" y="4"/>
                    <a:pt x="1" y="6"/>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6" name="Freeform 1460">
              <a:extLst>
                <a:ext uri="{FF2B5EF4-FFF2-40B4-BE49-F238E27FC236}">
                  <a16:creationId xmlns:a16="http://schemas.microsoft.com/office/drawing/2014/main" id="{B3BDDD7D-91B5-42E0-ABF5-4E93DC3AA69C}"/>
                </a:ext>
              </a:extLst>
            </p:cNvPr>
            <p:cNvSpPr>
              <a:spLocks/>
            </p:cNvSpPr>
            <p:nvPr/>
          </p:nvSpPr>
          <p:spPr bwMode="auto">
            <a:xfrm>
              <a:off x="395" y="374"/>
              <a:ext cx="43" cy="225"/>
            </a:xfrm>
            <a:custGeom>
              <a:avLst/>
              <a:gdLst>
                <a:gd name="T0" fmla="*/ 1 w 18"/>
                <a:gd name="T1" fmla="*/ 63 h 94"/>
                <a:gd name="T2" fmla="*/ 0 w 18"/>
                <a:gd name="T3" fmla="*/ 94 h 94"/>
                <a:gd name="T4" fmla="*/ 10 w 18"/>
                <a:gd name="T5" fmla="*/ 57 h 94"/>
                <a:gd name="T6" fmla="*/ 12 w 18"/>
                <a:gd name="T7" fmla="*/ 48 h 94"/>
                <a:gd name="T8" fmla="*/ 17 w 18"/>
                <a:gd name="T9" fmla="*/ 20 h 94"/>
                <a:gd name="T10" fmla="*/ 15 w 18"/>
                <a:gd name="T11" fmla="*/ 0 h 94"/>
                <a:gd name="T12" fmla="*/ 11 w 18"/>
                <a:gd name="T13" fmla="*/ 12 h 94"/>
                <a:gd name="T14" fmla="*/ 8 w 18"/>
                <a:gd name="T15" fmla="*/ 21 h 94"/>
                <a:gd name="T16" fmla="*/ 1 w 18"/>
                <a:gd name="T17"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94">
                  <a:moveTo>
                    <a:pt x="1" y="63"/>
                  </a:moveTo>
                  <a:cubicBezTo>
                    <a:pt x="1" y="66"/>
                    <a:pt x="0" y="92"/>
                    <a:pt x="0" y="94"/>
                  </a:cubicBezTo>
                  <a:cubicBezTo>
                    <a:pt x="1" y="90"/>
                    <a:pt x="9" y="61"/>
                    <a:pt x="10" y="57"/>
                  </a:cubicBezTo>
                  <a:cubicBezTo>
                    <a:pt x="10" y="55"/>
                    <a:pt x="11" y="51"/>
                    <a:pt x="12" y="48"/>
                  </a:cubicBezTo>
                  <a:cubicBezTo>
                    <a:pt x="14" y="38"/>
                    <a:pt x="16" y="31"/>
                    <a:pt x="17" y="20"/>
                  </a:cubicBezTo>
                  <a:cubicBezTo>
                    <a:pt x="18" y="10"/>
                    <a:pt x="15" y="10"/>
                    <a:pt x="15" y="0"/>
                  </a:cubicBezTo>
                  <a:cubicBezTo>
                    <a:pt x="12" y="8"/>
                    <a:pt x="13" y="4"/>
                    <a:pt x="11" y="12"/>
                  </a:cubicBezTo>
                  <a:cubicBezTo>
                    <a:pt x="10" y="15"/>
                    <a:pt x="8" y="18"/>
                    <a:pt x="8" y="21"/>
                  </a:cubicBezTo>
                  <a:cubicBezTo>
                    <a:pt x="5" y="30"/>
                    <a:pt x="1" y="59"/>
                    <a:pt x="1" y="63"/>
                  </a:cubicBezTo>
                  <a:close/>
                </a:path>
              </a:pathLst>
            </a:custGeom>
            <a:solidFill>
              <a:srgbClr val="6C8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7" name="Freeform 1461">
              <a:extLst>
                <a:ext uri="{FF2B5EF4-FFF2-40B4-BE49-F238E27FC236}">
                  <a16:creationId xmlns:a16="http://schemas.microsoft.com/office/drawing/2014/main" id="{91FD17F3-EBBC-4FA1-9023-836FEE742C85}"/>
                </a:ext>
              </a:extLst>
            </p:cNvPr>
            <p:cNvSpPr>
              <a:spLocks/>
            </p:cNvSpPr>
            <p:nvPr/>
          </p:nvSpPr>
          <p:spPr bwMode="auto">
            <a:xfrm>
              <a:off x="397" y="400"/>
              <a:ext cx="36" cy="165"/>
            </a:xfrm>
            <a:custGeom>
              <a:avLst/>
              <a:gdLst>
                <a:gd name="T0" fmla="*/ 10 w 15"/>
                <a:gd name="T1" fmla="*/ 0 h 69"/>
                <a:gd name="T2" fmla="*/ 1 w 15"/>
                <a:gd name="T3" fmla="*/ 69 h 69"/>
                <a:gd name="T4" fmla="*/ 8 w 15"/>
                <a:gd name="T5" fmla="*/ 40 h 69"/>
                <a:gd name="T6" fmla="*/ 15 w 15"/>
                <a:gd name="T7" fmla="*/ 13 h 69"/>
                <a:gd name="T8" fmla="*/ 10 w 15"/>
                <a:gd name="T9" fmla="*/ 0 h 69"/>
              </a:gdLst>
              <a:ahLst/>
              <a:cxnLst>
                <a:cxn ang="0">
                  <a:pos x="T0" y="T1"/>
                </a:cxn>
                <a:cxn ang="0">
                  <a:pos x="T2" y="T3"/>
                </a:cxn>
                <a:cxn ang="0">
                  <a:pos x="T4" y="T5"/>
                </a:cxn>
                <a:cxn ang="0">
                  <a:pos x="T6" y="T7"/>
                </a:cxn>
                <a:cxn ang="0">
                  <a:pos x="T8" y="T9"/>
                </a:cxn>
              </a:cxnLst>
              <a:rect l="0" t="0" r="r" b="b"/>
              <a:pathLst>
                <a:path w="15" h="69">
                  <a:moveTo>
                    <a:pt x="10" y="0"/>
                  </a:moveTo>
                  <a:cubicBezTo>
                    <a:pt x="6" y="14"/>
                    <a:pt x="0" y="54"/>
                    <a:pt x="1" y="69"/>
                  </a:cubicBezTo>
                  <a:cubicBezTo>
                    <a:pt x="2" y="68"/>
                    <a:pt x="7" y="42"/>
                    <a:pt x="8" y="40"/>
                  </a:cubicBezTo>
                  <a:cubicBezTo>
                    <a:pt x="11" y="28"/>
                    <a:pt x="12" y="22"/>
                    <a:pt x="15" y="13"/>
                  </a:cubicBezTo>
                  <a:cubicBezTo>
                    <a:pt x="14" y="9"/>
                    <a:pt x="12" y="4"/>
                    <a:pt x="10" y="0"/>
                  </a:cubicBezTo>
                  <a:close/>
                </a:path>
              </a:pathLst>
            </a:custGeom>
            <a:solidFill>
              <a:srgbClr val="647F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8" name="Freeform 1462">
              <a:extLst>
                <a:ext uri="{FF2B5EF4-FFF2-40B4-BE49-F238E27FC236}">
                  <a16:creationId xmlns:a16="http://schemas.microsoft.com/office/drawing/2014/main" id="{5D74CF43-8A49-485E-88FA-C2EF977D6CE2}"/>
                </a:ext>
              </a:extLst>
            </p:cNvPr>
            <p:cNvSpPr>
              <a:spLocks/>
            </p:cNvSpPr>
            <p:nvPr/>
          </p:nvSpPr>
          <p:spPr bwMode="auto">
            <a:xfrm>
              <a:off x="383" y="340"/>
              <a:ext cx="36" cy="113"/>
            </a:xfrm>
            <a:custGeom>
              <a:avLst/>
              <a:gdLst>
                <a:gd name="T0" fmla="*/ 15 w 15"/>
                <a:gd name="T1" fmla="*/ 0 h 47"/>
                <a:gd name="T2" fmla="*/ 0 w 15"/>
                <a:gd name="T3" fmla="*/ 47 h 47"/>
                <a:gd name="T4" fmla="*/ 10 w 15"/>
                <a:gd name="T5" fmla="*/ 13 h 47"/>
                <a:gd name="T6" fmla="*/ 15 w 15"/>
                <a:gd name="T7" fmla="*/ 0 h 47"/>
              </a:gdLst>
              <a:ahLst/>
              <a:cxnLst>
                <a:cxn ang="0">
                  <a:pos x="T0" y="T1"/>
                </a:cxn>
                <a:cxn ang="0">
                  <a:pos x="T2" y="T3"/>
                </a:cxn>
                <a:cxn ang="0">
                  <a:pos x="T4" y="T5"/>
                </a:cxn>
                <a:cxn ang="0">
                  <a:pos x="T6" y="T7"/>
                </a:cxn>
              </a:cxnLst>
              <a:rect l="0" t="0" r="r" b="b"/>
              <a:pathLst>
                <a:path w="15" h="47">
                  <a:moveTo>
                    <a:pt x="15" y="0"/>
                  </a:moveTo>
                  <a:cubicBezTo>
                    <a:pt x="5" y="15"/>
                    <a:pt x="0" y="35"/>
                    <a:pt x="0" y="47"/>
                  </a:cubicBezTo>
                  <a:cubicBezTo>
                    <a:pt x="2" y="39"/>
                    <a:pt x="7" y="21"/>
                    <a:pt x="10" y="13"/>
                  </a:cubicBezTo>
                  <a:cubicBezTo>
                    <a:pt x="13" y="5"/>
                    <a:pt x="12" y="8"/>
                    <a:pt x="15" y="0"/>
                  </a:cubicBezTo>
                  <a:close/>
                </a:path>
              </a:pathLst>
            </a:custGeom>
            <a:solidFill>
              <a:srgbClr val="AEC1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9" name="Freeform 1463">
              <a:extLst>
                <a:ext uri="{FF2B5EF4-FFF2-40B4-BE49-F238E27FC236}">
                  <a16:creationId xmlns:a16="http://schemas.microsoft.com/office/drawing/2014/main" id="{CCA0E0CF-9A0B-4533-A0F1-51B118211097}"/>
                </a:ext>
              </a:extLst>
            </p:cNvPr>
            <p:cNvSpPr>
              <a:spLocks/>
            </p:cNvSpPr>
            <p:nvPr/>
          </p:nvSpPr>
          <p:spPr bwMode="auto">
            <a:xfrm>
              <a:off x="278" y="510"/>
              <a:ext cx="36" cy="50"/>
            </a:xfrm>
            <a:custGeom>
              <a:avLst/>
              <a:gdLst>
                <a:gd name="T0" fmla="*/ 14 w 15"/>
                <a:gd name="T1" fmla="*/ 15 h 21"/>
                <a:gd name="T2" fmla="*/ 14 w 15"/>
                <a:gd name="T3" fmla="*/ 21 h 21"/>
                <a:gd name="T4" fmla="*/ 11 w 15"/>
                <a:gd name="T5" fmla="*/ 18 h 21"/>
                <a:gd name="T6" fmla="*/ 7 w 15"/>
                <a:gd name="T7" fmla="*/ 13 h 21"/>
                <a:gd name="T8" fmla="*/ 1 w 15"/>
                <a:gd name="T9" fmla="*/ 1 h 21"/>
                <a:gd name="T10" fmla="*/ 2 w 15"/>
                <a:gd name="T11" fmla="*/ 0 h 21"/>
                <a:gd name="T12" fmla="*/ 4 w 15"/>
                <a:gd name="T13" fmla="*/ 3 h 21"/>
                <a:gd name="T14" fmla="*/ 12 w 15"/>
                <a:gd name="T15" fmla="*/ 14 h 21"/>
                <a:gd name="T16" fmla="*/ 13 w 15"/>
                <a:gd name="T17" fmla="*/ 15 h 21"/>
                <a:gd name="T18" fmla="*/ 14 w 15"/>
                <a:gd name="T19"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21">
                  <a:moveTo>
                    <a:pt x="14" y="15"/>
                  </a:moveTo>
                  <a:cubicBezTo>
                    <a:pt x="15" y="17"/>
                    <a:pt x="15" y="19"/>
                    <a:pt x="14" y="21"/>
                  </a:cubicBezTo>
                  <a:cubicBezTo>
                    <a:pt x="12" y="21"/>
                    <a:pt x="12" y="19"/>
                    <a:pt x="11" y="18"/>
                  </a:cubicBezTo>
                  <a:cubicBezTo>
                    <a:pt x="10" y="16"/>
                    <a:pt x="9" y="14"/>
                    <a:pt x="7" y="13"/>
                  </a:cubicBezTo>
                  <a:cubicBezTo>
                    <a:pt x="4" y="9"/>
                    <a:pt x="3" y="5"/>
                    <a:pt x="1" y="1"/>
                  </a:cubicBezTo>
                  <a:cubicBezTo>
                    <a:pt x="0" y="0"/>
                    <a:pt x="2" y="0"/>
                    <a:pt x="2" y="0"/>
                  </a:cubicBezTo>
                  <a:cubicBezTo>
                    <a:pt x="3" y="1"/>
                    <a:pt x="3" y="2"/>
                    <a:pt x="4" y="3"/>
                  </a:cubicBezTo>
                  <a:cubicBezTo>
                    <a:pt x="6" y="7"/>
                    <a:pt x="8" y="10"/>
                    <a:pt x="12" y="14"/>
                  </a:cubicBezTo>
                  <a:cubicBezTo>
                    <a:pt x="12" y="14"/>
                    <a:pt x="13" y="15"/>
                    <a:pt x="13" y="15"/>
                  </a:cubicBezTo>
                  <a:cubicBezTo>
                    <a:pt x="14" y="15"/>
                    <a:pt x="14" y="15"/>
                    <a:pt x="14" y="15"/>
                  </a:cubicBezTo>
                  <a:close/>
                </a:path>
              </a:pathLst>
            </a:custGeom>
            <a:solidFill>
              <a:srgbClr val="BCA7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0" name="Freeform 1464">
              <a:extLst>
                <a:ext uri="{FF2B5EF4-FFF2-40B4-BE49-F238E27FC236}">
                  <a16:creationId xmlns:a16="http://schemas.microsoft.com/office/drawing/2014/main" id="{6ADB6E19-A315-4036-9E40-43263018E3EE}"/>
                </a:ext>
              </a:extLst>
            </p:cNvPr>
            <p:cNvSpPr>
              <a:spLocks/>
            </p:cNvSpPr>
            <p:nvPr/>
          </p:nvSpPr>
          <p:spPr bwMode="auto">
            <a:xfrm>
              <a:off x="283" y="515"/>
              <a:ext cx="31" cy="45"/>
            </a:xfrm>
            <a:custGeom>
              <a:avLst/>
              <a:gdLst>
                <a:gd name="T0" fmla="*/ 0 w 13"/>
                <a:gd name="T1" fmla="*/ 0 h 19"/>
                <a:gd name="T2" fmla="*/ 4 w 13"/>
                <a:gd name="T3" fmla="*/ 7 h 19"/>
                <a:gd name="T4" fmla="*/ 11 w 13"/>
                <a:gd name="T5" fmla="*/ 16 h 19"/>
                <a:gd name="T6" fmla="*/ 11 w 13"/>
                <a:gd name="T7" fmla="*/ 19 h 19"/>
                <a:gd name="T8" fmla="*/ 9 w 13"/>
                <a:gd name="T9" fmla="*/ 16 h 19"/>
                <a:gd name="T10" fmla="*/ 5 w 13"/>
                <a:gd name="T11" fmla="*/ 11 h 19"/>
                <a:gd name="T12" fmla="*/ 0 w 13"/>
                <a:gd name="T13" fmla="*/ 1 h 19"/>
                <a:gd name="T14" fmla="*/ 0 w 13"/>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9">
                  <a:moveTo>
                    <a:pt x="0" y="0"/>
                  </a:moveTo>
                  <a:cubicBezTo>
                    <a:pt x="0" y="0"/>
                    <a:pt x="3" y="6"/>
                    <a:pt x="4" y="7"/>
                  </a:cubicBezTo>
                  <a:cubicBezTo>
                    <a:pt x="6" y="9"/>
                    <a:pt x="8" y="14"/>
                    <a:pt x="11" y="16"/>
                  </a:cubicBezTo>
                  <a:cubicBezTo>
                    <a:pt x="13" y="17"/>
                    <a:pt x="12" y="18"/>
                    <a:pt x="11" y="19"/>
                  </a:cubicBezTo>
                  <a:cubicBezTo>
                    <a:pt x="9" y="18"/>
                    <a:pt x="9" y="17"/>
                    <a:pt x="9" y="16"/>
                  </a:cubicBezTo>
                  <a:cubicBezTo>
                    <a:pt x="8" y="14"/>
                    <a:pt x="7" y="12"/>
                    <a:pt x="5" y="11"/>
                  </a:cubicBezTo>
                  <a:cubicBezTo>
                    <a:pt x="2" y="7"/>
                    <a:pt x="1" y="4"/>
                    <a:pt x="0" y="1"/>
                  </a:cubicBezTo>
                  <a:lnTo>
                    <a:pt x="0" y="0"/>
                  </a:lnTo>
                  <a:close/>
                </a:path>
              </a:pathLst>
            </a:custGeom>
            <a:solidFill>
              <a:srgbClr val="C1A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1" name="Freeform 1465">
              <a:extLst>
                <a:ext uri="{FF2B5EF4-FFF2-40B4-BE49-F238E27FC236}">
                  <a16:creationId xmlns:a16="http://schemas.microsoft.com/office/drawing/2014/main" id="{2FB518B5-4432-4155-9B78-4AF29E7A3911}"/>
                </a:ext>
              </a:extLst>
            </p:cNvPr>
            <p:cNvSpPr>
              <a:spLocks/>
            </p:cNvSpPr>
            <p:nvPr/>
          </p:nvSpPr>
          <p:spPr bwMode="auto">
            <a:xfrm>
              <a:off x="281" y="510"/>
              <a:ext cx="33" cy="38"/>
            </a:xfrm>
            <a:custGeom>
              <a:avLst/>
              <a:gdLst>
                <a:gd name="T0" fmla="*/ 1 w 14"/>
                <a:gd name="T1" fmla="*/ 1 h 16"/>
                <a:gd name="T2" fmla="*/ 1 w 14"/>
                <a:gd name="T3" fmla="*/ 0 h 16"/>
                <a:gd name="T4" fmla="*/ 3 w 14"/>
                <a:gd name="T5" fmla="*/ 3 h 16"/>
                <a:gd name="T6" fmla="*/ 11 w 14"/>
                <a:gd name="T7" fmla="*/ 14 h 16"/>
                <a:gd name="T8" fmla="*/ 12 w 14"/>
                <a:gd name="T9" fmla="*/ 15 h 16"/>
                <a:gd name="T10" fmla="*/ 13 w 14"/>
                <a:gd name="T11" fmla="*/ 15 h 16"/>
                <a:gd name="T12" fmla="*/ 13 w 14"/>
                <a:gd name="T13" fmla="*/ 15 h 16"/>
                <a:gd name="T14" fmla="*/ 14 w 14"/>
                <a:gd name="T15" fmla="*/ 16 h 16"/>
                <a:gd name="T16" fmla="*/ 12 w 14"/>
                <a:gd name="T17" fmla="*/ 16 h 16"/>
                <a:gd name="T18" fmla="*/ 1 w 14"/>
                <a:gd name="T19"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6">
                  <a:moveTo>
                    <a:pt x="1" y="1"/>
                  </a:moveTo>
                  <a:cubicBezTo>
                    <a:pt x="0" y="1"/>
                    <a:pt x="1" y="0"/>
                    <a:pt x="1" y="0"/>
                  </a:cubicBezTo>
                  <a:cubicBezTo>
                    <a:pt x="2" y="1"/>
                    <a:pt x="2" y="2"/>
                    <a:pt x="3" y="3"/>
                  </a:cubicBezTo>
                  <a:cubicBezTo>
                    <a:pt x="5" y="7"/>
                    <a:pt x="7" y="10"/>
                    <a:pt x="11" y="14"/>
                  </a:cubicBezTo>
                  <a:cubicBezTo>
                    <a:pt x="11" y="14"/>
                    <a:pt x="12" y="15"/>
                    <a:pt x="12" y="15"/>
                  </a:cubicBezTo>
                  <a:cubicBezTo>
                    <a:pt x="13" y="15"/>
                    <a:pt x="13" y="15"/>
                    <a:pt x="13" y="15"/>
                  </a:cubicBezTo>
                  <a:cubicBezTo>
                    <a:pt x="13" y="15"/>
                    <a:pt x="13" y="15"/>
                    <a:pt x="13" y="15"/>
                  </a:cubicBezTo>
                  <a:cubicBezTo>
                    <a:pt x="13" y="15"/>
                    <a:pt x="13" y="16"/>
                    <a:pt x="14" y="16"/>
                  </a:cubicBezTo>
                  <a:cubicBezTo>
                    <a:pt x="13" y="16"/>
                    <a:pt x="13" y="16"/>
                    <a:pt x="12" y="16"/>
                  </a:cubicBezTo>
                  <a:cubicBezTo>
                    <a:pt x="8" y="16"/>
                    <a:pt x="1" y="1"/>
                    <a:pt x="1" y="1"/>
                  </a:cubicBezTo>
                  <a:close/>
                </a:path>
              </a:pathLst>
            </a:custGeom>
            <a:solidFill>
              <a:srgbClr val="AD97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2" name="Freeform 1466">
              <a:extLst>
                <a:ext uri="{FF2B5EF4-FFF2-40B4-BE49-F238E27FC236}">
                  <a16:creationId xmlns:a16="http://schemas.microsoft.com/office/drawing/2014/main" id="{CCF8AB7D-8145-4354-8851-5B01C343B6E6}"/>
                </a:ext>
              </a:extLst>
            </p:cNvPr>
            <p:cNvSpPr>
              <a:spLocks/>
            </p:cNvSpPr>
            <p:nvPr/>
          </p:nvSpPr>
          <p:spPr bwMode="auto">
            <a:xfrm>
              <a:off x="193" y="398"/>
              <a:ext cx="40" cy="21"/>
            </a:xfrm>
            <a:custGeom>
              <a:avLst/>
              <a:gdLst>
                <a:gd name="T0" fmla="*/ 0 w 17"/>
                <a:gd name="T1" fmla="*/ 9 h 9"/>
                <a:gd name="T2" fmla="*/ 1 w 17"/>
                <a:gd name="T3" fmla="*/ 7 h 9"/>
                <a:gd name="T4" fmla="*/ 4 w 17"/>
                <a:gd name="T5" fmla="*/ 2 h 9"/>
                <a:gd name="T6" fmla="*/ 4 w 17"/>
                <a:gd name="T7" fmla="*/ 1 h 9"/>
                <a:gd name="T8" fmla="*/ 13 w 17"/>
                <a:gd name="T9" fmla="*/ 0 h 9"/>
                <a:gd name="T10" fmla="*/ 15 w 17"/>
                <a:gd name="T11" fmla="*/ 0 h 9"/>
                <a:gd name="T12" fmla="*/ 17 w 17"/>
                <a:gd name="T13" fmla="*/ 4 h 9"/>
                <a:gd name="T14" fmla="*/ 17 w 17"/>
                <a:gd name="T15" fmla="*/ 8 h 9"/>
                <a:gd name="T16" fmla="*/ 0 w 17"/>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9">
                  <a:moveTo>
                    <a:pt x="0" y="9"/>
                  </a:moveTo>
                  <a:cubicBezTo>
                    <a:pt x="0" y="8"/>
                    <a:pt x="0" y="7"/>
                    <a:pt x="1" y="7"/>
                  </a:cubicBezTo>
                  <a:cubicBezTo>
                    <a:pt x="2" y="5"/>
                    <a:pt x="4" y="2"/>
                    <a:pt x="4" y="2"/>
                  </a:cubicBezTo>
                  <a:cubicBezTo>
                    <a:pt x="4" y="1"/>
                    <a:pt x="4" y="1"/>
                    <a:pt x="4" y="1"/>
                  </a:cubicBezTo>
                  <a:cubicBezTo>
                    <a:pt x="6" y="0"/>
                    <a:pt x="12" y="0"/>
                    <a:pt x="13" y="0"/>
                  </a:cubicBezTo>
                  <a:cubicBezTo>
                    <a:pt x="14" y="0"/>
                    <a:pt x="14" y="0"/>
                    <a:pt x="15" y="0"/>
                  </a:cubicBezTo>
                  <a:cubicBezTo>
                    <a:pt x="16" y="1"/>
                    <a:pt x="17" y="2"/>
                    <a:pt x="17" y="4"/>
                  </a:cubicBezTo>
                  <a:cubicBezTo>
                    <a:pt x="17" y="5"/>
                    <a:pt x="17" y="7"/>
                    <a:pt x="17" y="8"/>
                  </a:cubicBezTo>
                  <a:cubicBezTo>
                    <a:pt x="0" y="9"/>
                    <a:pt x="0" y="9"/>
                    <a:pt x="0" y="9"/>
                  </a:cubicBezTo>
                </a:path>
              </a:pathLst>
            </a:custGeom>
            <a:solidFill>
              <a:srgbClr val="110C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3" name="Freeform 1467">
              <a:extLst>
                <a:ext uri="{FF2B5EF4-FFF2-40B4-BE49-F238E27FC236}">
                  <a16:creationId xmlns:a16="http://schemas.microsoft.com/office/drawing/2014/main" id="{22479536-5A73-4702-BF3F-9CE262FF39B4}"/>
                </a:ext>
              </a:extLst>
            </p:cNvPr>
            <p:cNvSpPr>
              <a:spLocks/>
            </p:cNvSpPr>
            <p:nvPr/>
          </p:nvSpPr>
          <p:spPr bwMode="auto">
            <a:xfrm>
              <a:off x="178" y="386"/>
              <a:ext cx="136" cy="146"/>
            </a:xfrm>
            <a:custGeom>
              <a:avLst/>
              <a:gdLst>
                <a:gd name="T0" fmla="*/ 46 w 57"/>
                <a:gd name="T1" fmla="*/ 19 h 61"/>
                <a:gd name="T2" fmla="*/ 44 w 57"/>
                <a:gd name="T3" fmla="*/ 55 h 61"/>
                <a:gd name="T4" fmla="*/ 9 w 57"/>
                <a:gd name="T5" fmla="*/ 45 h 61"/>
                <a:gd name="T6" fmla="*/ 11 w 57"/>
                <a:gd name="T7" fmla="*/ 8 h 61"/>
                <a:gd name="T8" fmla="*/ 46 w 57"/>
                <a:gd name="T9" fmla="*/ 19 h 61"/>
              </a:gdLst>
              <a:ahLst/>
              <a:cxnLst>
                <a:cxn ang="0">
                  <a:pos x="T0" y="T1"/>
                </a:cxn>
                <a:cxn ang="0">
                  <a:pos x="T2" y="T3"/>
                </a:cxn>
                <a:cxn ang="0">
                  <a:pos x="T4" y="T5"/>
                </a:cxn>
                <a:cxn ang="0">
                  <a:pos x="T6" y="T7"/>
                </a:cxn>
                <a:cxn ang="0">
                  <a:pos x="T8" y="T9"/>
                </a:cxn>
              </a:cxnLst>
              <a:rect l="0" t="0" r="r" b="b"/>
              <a:pathLst>
                <a:path w="57" h="61">
                  <a:moveTo>
                    <a:pt x="46" y="19"/>
                  </a:moveTo>
                  <a:cubicBezTo>
                    <a:pt x="56" y="32"/>
                    <a:pt x="57" y="48"/>
                    <a:pt x="44" y="55"/>
                  </a:cubicBezTo>
                  <a:cubicBezTo>
                    <a:pt x="33" y="61"/>
                    <a:pt x="18" y="58"/>
                    <a:pt x="9" y="45"/>
                  </a:cubicBezTo>
                  <a:cubicBezTo>
                    <a:pt x="0" y="31"/>
                    <a:pt x="1" y="15"/>
                    <a:pt x="11" y="8"/>
                  </a:cubicBezTo>
                  <a:cubicBezTo>
                    <a:pt x="21" y="0"/>
                    <a:pt x="37" y="6"/>
                    <a:pt x="46" y="19"/>
                  </a:cubicBezTo>
                </a:path>
              </a:pathLst>
            </a:custGeom>
            <a:solidFill>
              <a:srgbClr val="110C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4" name="Freeform 1468">
              <a:extLst>
                <a:ext uri="{FF2B5EF4-FFF2-40B4-BE49-F238E27FC236}">
                  <a16:creationId xmlns:a16="http://schemas.microsoft.com/office/drawing/2014/main" id="{8CE6A9F4-3C8F-4F72-A839-78B86B816B2A}"/>
                </a:ext>
              </a:extLst>
            </p:cNvPr>
            <p:cNvSpPr>
              <a:spLocks/>
            </p:cNvSpPr>
            <p:nvPr/>
          </p:nvSpPr>
          <p:spPr bwMode="auto">
            <a:xfrm>
              <a:off x="216" y="393"/>
              <a:ext cx="96" cy="143"/>
            </a:xfrm>
            <a:custGeom>
              <a:avLst/>
              <a:gdLst>
                <a:gd name="T0" fmla="*/ 30 w 40"/>
                <a:gd name="T1" fmla="*/ 16 h 60"/>
                <a:gd name="T2" fmla="*/ 2 w 40"/>
                <a:gd name="T3" fmla="*/ 2 h 60"/>
                <a:gd name="T4" fmla="*/ 17 w 40"/>
                <a:gd name="T5" fmla="*/ 10 h 60"/>
                <a:gd name="T6" fmla="*/ 24 w 40"/>
                <a:gd name="T7" fmla="*/ 36 h 60"/>
                <a:gd name="T8" fmla="*/ 11 w 40"/>
                <a:gd name="T9" fmla="*/ 49 h 60"/>
                <a:gd name="T10" fmla="*/ 0 w 40"/>
                <a:gd name="T11" fmla="*/ 49 h 60"/>
                <a:gd name="T12" fmla="*/ 28 w 40"/>
                <a:gd name="T13" fmla="*/ 52 h 60"/>
                <a:gd name="T14" fmla="*/ 30 w 40"/>
                <a:gd name="T15" fmla="*/ 16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60">
                  <a:moveTo>
                    <a:pt x="30" y="16"/>
                  </a:moveTo>
                  <a:cubicBezTo>
                    <a:pt x="23" y="5"/>
                    <a:pt x="11" y="0"/>
                    <a:pt x="2" y="2"/>
                  </a:cubicBezTo>
                  <a:cubicBezTo>
                    <a:pt x="9" y="3"/>
                    <a:pt x="13" y="6"/>
                    <a:pt x="17" y="10"/>
                  </a:cubicBezTo>
                  <a:cubicBezTo>
                    <a:pt x="23" y="16"/>
                    <a:pt x="27" y="27"/>
                    <a:pt x="24" y="36"/>
                  </a:cubicBezTo>
                  <a:cubicBezTo>
                    <a:pt x="22" y="42"/>
                    <a:pt x="18" y="48"/>
                    <a:pt x="11" y="49"/>
                  </a:cubicBezTo>
                  <a:cubicBezTo>
                    <a:pt x="8" y="50"/>
                    <a:pt x="4" y="50"/>
                    <a:pt x="0" y="49"/>
                  </a:cubicBezTo>
                  <a:cubicBezTo>
                    <a:pt x="9" y="57"/>
                    <a:pt x="22" y="60"/>
                    <a:pt x="28" y="52"/>
                  </a:cubicBezTo>
                  <a:cubicBezTo>
                    <a:pt x="33" y="45"/>
                    <a:pt x="40" y="29"/>
                    <a:pt x="30" y="16"/>
                  </a:cubicBezTo>
                  <a:close/>
                </a:path>
              </a:pathLst>
            </a:custGeom>
            <a:solidFill>
              <a:srgbClr val="0B0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5" name="Freeform 1469">
              <a:extLst>
                <a:ext uri="{FF2B5EF4-FFF2-40B4-BE49-F238E27FC236}">
                  <a16:creationId xmlns:a16="http://schemas.microsoft.com/office/drawing/2014/main" id="{6C5873FA-E656-4A53-B023-BC3F453B173B}"/>
                </a:ext>
              </a:extLst>
            </p:cNvPr>
            <p:cNvSpPr>
              <a:spLocks/>
            </p:cNvSpPr>
            <p:nvPr/>
          </p:nvSpPr>
          <p:spPr bwMode="auto">
            <a:xfrm>
              <a:off x="243" y="410"/>
              <a:ext cx="59" cy="117"/>
            </a:xfrm>
            <a:custGeom>
              <a:avLst/>
              <a:gdLst>
                <a:gd name="T0" fmla="*/ 11 w 25"/>
                <a:gd name="T1" fmla="*/ 48 h 49"/>
                <a:gd name="T2" fmla="*/ 0 w 25"/>
                <a:gd name="T3" fmla="*/ 48 h 49"/>
                <a:gd name="T4" fmla="*/ 0 w 25"/>
                <a:gd name="T5" fmla="*/ 48 h 49"/>
                <a:gd name="T6" fmla="*/ 18 w 25"/>
                <a:gd name="T7" fmla="*/ 31 h 49"/>
                <a:gd name="T8" fmla="*/ 10 w 25"/>
                <a:gd name="T9" fmla="*/ 0 h 49"/>
                <a:gd name="T10" fmla="*/ 18 w 25"/>
                <a:gd name="T11" fmla="*/ 9 h 49"/>
                <a:gd name="T12" fmla="*/ 24 w 25"/>
                <a:gd name="T13" fmla="*/ 31 h 49"/>
                <a:gd name="T14" fmla="*/ 15 w 25"/>
                <a:gd name="T15" fmla="*/ 46 h 49"/>
                <a:gd name="T16" fmla="*/ 11 w 25"/>
                <a:gd name="T17"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9">
                  <a:moveTo>
                    <a:pt x="11" y="48"/>
                  </a:moveTo>
                  <a:cubicBezTo>
                    <a:pt x="8" y="49"/>
                    <a:pt x="4" y="48"/>
                    <a:pt x="0" y="48"/>
                  </a:cubicBezTo>
                  <a:cubicBezTo>
                    <a:pt x="1" y="47"/>
                    <a:pt x="0" y="48"/>
                    <a:pt x="0" y="48"/>
                  </a:cubicBezTo>
                  <a:cubicBezTo>
                    <a:pt x="13" y="46"/>
                    <a:pt x="16" y="39"/>
                    <a:pt x="18" y="31"/>
                  </a:cubicBezTo>
                  <a:cubicBezTo>
                    <a:pt x="21" y="24"/>
                    <a:pt x="16" y="9"/>
                    <a:pt x="10" y="0"/>
                  </a:cubicBezTo>
                  <a:cubicBezTo>
                    <a:pt x="11" y="1"/>
                    <a:pt x="15" y="4"/>
                    <a:pt x="18" y="9"/>
                  </a:cubicBezTo>
                  <a:cubicBezTo>
                    <a:pt x="23" y="17"/>
                    <a:pt x="25" y="24"/>
                    <a:pt x="24" y="31"/>
                  </a:cubicBezTo>
                  <a:cubicBezTo>
                    <a:pt x="24" y="38"/>
                    <a:pt x="20" y="43"/>
                    <a:pt x="15" y="46"/>
                  </a:cubicBezTo>
                  <a:cubicBezTo>
                    <a:pt x="14" y="47"/>
                    <a:pt x="12" y="47"/>
                    <a:pt x="11" y="48"/>
                  </a:cubicBezTo>
                  <a:close/>
                </a:path>
              </a:pathLst>
            </a:custGeom>
            <a:solidFill>
              <a:srgbClr val="050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6" name="Freeform 1470">
              <a:extLst>
                <a:ext uri="{FF2B5EF4-FFF2-40B4-BE49-F238E27FC236}">
                  <a16:creationId xmlns:a16="http://schemas.microsoft.com/office/drawing/2014/main" id="{62C8C4EE-1BBB-4330-A354-BA4B5459C175}"/>
                </a:ext>
              </a:extLst>
            </p:cNvPr>
            <p:cNvSpPr>
              <a:spLocks/>
            </p:cNvSpPr>
            <p:nvPr/>
          </p:nvSpPr>
          <p:spPr bwMode="auto">
            <a:xfrm>
              <a:off x="185" y="400"/>
              <a:ext cx="79" cy="103"/>
            </a:xfrm>
            <a:custGeom>
              <a:avLst/>
              <a:gdLst>
                <a:gd name="T0" fmla="*/ 6 w 33"/>
                <a:gd name="T1" fmla="*/ 7 h 43"/>
                <a:gd name="T2" fmla="*/ 2 w 33"/>
                <a:gd name="T3" fmla="*/ 14 h 43"/>
                <a:gd name="T4" fmla="*/ 3 w 33"/>
                <a:gd name="T5" fmla="*/ 31 h 43"/>
                <a:gd name="T6" fmla="*/ 17 w 33"/>
                <a:gd name="T7" fmla="*/ 42 h 43"/>
                <a:gd name="T8" fmla="*/ 25 w 33"/>
                <a:gd name="T9" fmla="*/ 41 h 43"/>
                <a:gd name="T10" fmla="*/ 29 w 33"/>
                <a:gd name="T11" fmla="*/ 36 h 43"/>
                <a:gd name="T12" fmla="*/ 27 w 33"/>
                <a:gd name="T13" fmla="*/ 9 h 43"/>
                <a:gd name="T14" fmla="*/ 18 w 33"/>
                <a:gd name="T15" fmla="*/ 1 h 43"/>
                <a:gd name="T16" fmla="*/ 8 w 33"/>
                <a:gd name="T17" fmla="*/ 3 h 43"/>
                <a:gd name="T18" fmla="*/ 2 w 33"/>
                <a:gd name="T19" fmla="*/ 14 h 43"/>
                <a:gd name="T20" fmla="*/ 6 w 33"/>
                <a:gd name="T21"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43">
                  <a:moveTo>
                    <a:pt x="6" y="7"/>
                  </a:moveTo>
                  <a:cubicBezTo>
                    <a:pt x="4" y="8"/>
                    <a:pt x="2" y="11"/>
                    <a:pt x="2" y="14"/>
                  </a:cubicBezTo>
                  <a:cubicBezTo>
                    <a:pt x="0" y="20"/>
                    <a:pt x="1" y="26"/>
                    <a:pt x="3" y="31"/>
                  </a:cubicBezTo>
                  <a:cubicBezTo>
                    <a:pt x="6" y="37"/>
                    <a:pt x="11" y="41"/>
                    <a:pt x="17" y="42"/>
                  </a:cubicBezTo>
                  <a:cubicBezTo>
                    <a:pt x="20" y="43"/>
                    <a:pt x="23" y="43"/>
                    <a:pt x="25" y="41"/>
                  </a:cubicBezTo>
                  <a:cubicBezTo>
                    <a:pt x="27" y="40"/>
                    <a:pt x="29" y="38"/>
                    <a:pt x="29" y="36"/>
                  </a:cubicBezTo>
                  <a:cubicBezTo>
                    <a:pt x="33" y="28"/>
                    <a:pt x="31" y="17"/>
                    <a:pt x="27" y="9"/>
                  </a:cubicBezTo>
                  <a:cubicBezTo>
                    <a:pt x="25" y="6"/>
                    <a:pt x="22" y="2"/>
                    <a:pt x="18" y="1"/>
                  </a:cubicBezTo>
                  <a:cubicBezTo>
                    <a:pt x="15" y="0"/>
                    <a:pt x="11" y="1"/>
                    <a:pt x="8" y="3"/>
                  </a:cubicBezTo>
                  <a:cubicBezTo>
                    <a:pt x="6" y="5"/>
                    <a:pt x="3" y="9"/>
                    <a:pt x="2" y="14"/>
                  </a:cubicBezTo>
                  <a:cubicBezTo>
                    <a:pt x="6" y="7"/>
                    <a:pt x="6" y="7"/>
                    <a:pt x="6" y="7"/>
                  </a:cubicBezTo>
                </a:path>
              </a:pathLst>
            </a:custGeom>
            <a:solidFill>
              <a:srgbClr val="1711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7" name="Freeform 1471">
              <a:extLst>
                <a:ext uri="{FF2B5EF4-FFF2-40B4-BE49-F238E27FC236}">
                  <a16:creationId xmlns:a16="http://schemas.microsoft.com/office/drawing/2014/main" id="{1150297A-9295-41D0-B655-F708B58275A4}"/>
                </a:ext>
              </a:extLst>
            </p:cNvPr>
            <p:cNvSpPr>
              <a:spLocks/>
            </p:cNvSpPr>
            <p:nvPr/>
          </p:nvSpPr>
          <p:spPr bwMode="auto">
            <a:xfrm>
              <a:off x="185" y="405"/>
              <a:ext cx="65" cy="84"/>
            </a:xfrm>
            <a:custGeom>
              <a:avLst/>
              <a:gdLst>
                <a:gd name="T0" fmla="*/ 4 w 27"/>
                <a:gd name="T1" fmla="*/ 5 h 35"/>
                <a:gd name="T2" fmla="*/ 1 w 27"/>
                <a:gd name="T3" fmla="*/ 11 h 35"/>
                <a:gd name="T4" fmla="*/ 2 w 27"/>
                <a:gd name="T5" fmla="*/ 25 h 35"/>
                <a:gd name="T6" fmla="*/ 13 w 27"/>
                <a:gd name="T7" fmla="*/ 34 h 35"/>
                <a:gd name="T8" fmla="*/ 20 w 27"/>
                <a:gd name="T9" fmla="*/ 34 h 35"/>
                <a:gd name="T10" fmla="*/ 24 w 27"/>
                <a:gd name="T11" fmla="*/ 29 h 35"/>
                <a:gd name="T12" fmla="*/ 21 w 27"/>
                <a:gd name="T13" fmla="*/ 7 h 35"/>
                <a:gd name="T14" fmla="*/ 14 w 27"/>
                <a:gd name="T15" fmla="*/ 1 h 35"/>
                <a:gd name="T16" fmla="*/ 6 w 27"/>
                <a:gd name="T17" fmla="*/ 2 h 35"/>
                <a:gd name="T18" fmla="*/ 1 w 27"/>
                <a:gd name="T19" fmla="*/ 11 h 35"/>
                <a:gd name="T20" fmla="*/ 4 w 27"/>
                <a:gd name="T21"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5">
                  <a:moveTo>
                    <a:pt x="4" y="5"/>
                  </a:moveTo>
                  <a:cubicBezTo>
                    <a:pt x="2" y="7"/>
                    <a:pt x="1" y="9"/>
                    <a:pt x="1" y="11"/>
                  </a:cubicBezTo>
                  <a:cubicBezTo>
                    <a:pt x="0" y="16"/>
                    <a:pt x="0" y="21"/>
                    <a:pt x="2" y="25"/>
                  </a:cubicBezTo>
                  <a:cubicBezTo>
                    <a:pt x="4" y="30"/>
                    <a:pt x="9" y="33"/>
                    <a:pt x="13" y="34"/>
                  </a:cubicBezTo>
                  <a:cubicBezTo>
                    <a:pt x="16" y="35"/>
                    <a:pt x="18" y="35"/>
                    <a:pt x="20" y="34"/>
                  </a:cubicBezTo>
                  <a:cubicBezTo>
                    <a:pt x="22" y="33"/>
                    <a:pt x="23" y="31"/>
                    <a:pt x="24" y="29"/>
                  </a:cubicBezTo>
                  <a:cubicBezTo>
                    <a:pt x="27" y="22"/>
                    <a:pt x="25" y="14"/>
                    <a:pt x="21" y="7"/>
                  </a:cubicBezTo>
                  <a:cubicBezTo>
                    <a:pt x="20" y="4"/>
                    <a:pt x="17" y="2"/>
                    <a:pt x="14" y="1"/>
                  </a:cubicBezTo>
                  <a:cubicBezTo>
                    <a:pt x="12" y="0"/>
                    <a:pt x="9" y="1"/>
                    <a:pt x="6" y="2"/>
                  </a:cubicBezTo>
                  <a:cubicBezTo>
                    <a:pt x="4" y="4"/>
                    <a:pt x="2" y="7"/>
                    <a:pt x="1" y="11"/>
                  </a:cubicBezTo>
                  <a:cubicBezTo>
                    <a:pt x="4" y="5"/>
                    <a:pt x="4" y="5"/>
                    <a:pt x="4" y="5"/>
                  </a:cubicBezTo>
                </a:path>
              </a:pathLst>
            </a:custGeom>
            <a:solidFill>
              <a:srgbClr val="1A13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8" name="Freeform 1472">
              <a:extLst>
                <a:ext uri="{FF2B5EF4-FFF2-40B4-BE49-F238E27FC236}">
                  <a16:creationId xmlns:a16="http://schemas.microsoft.com/office/drawing/2014/main" id="{19937D03-C228-4DFF-BA7A-0FF83BB115FE}"/>
                </a:ext>
              </a:extLst>
            </p:cNvPr>
            <p:cNvSpPr>
              <a:spLocks/>
            </p:cNvSpPr>
            <p:nvPr/>
          </p:nvSpPr>
          <p:spPr bwMode="auto">
            <a:xfrm>
              <a:off x="190" y="415"/>
              <a:ext cx="34" cy="64"/>
            </a:xfrm>
            <a:custGeom>
              <a:avLst/>
              <a:gdLst>
                <a:gd name="T0" fmla="*/ 8 w 14"/>
                <a:gd name="T1" fmla="*/ 0 h 27"/>
                <a:gd name="T2" fmla="*/ 4 w 14"/>
                <a:gd name="T3" fmla="*/ 22 h 27"/>
                <a:gd name="T4" fmla="*/ 7 w 14"/>
                <a:gd name="T5" fmla="*/ 26 h 27"/>
                <a:gd name="T6" fmla="*/ 12 w 14"/>
                <a:gd name="T7" fmla="*/ 26 h 27"/>
                <a:gd name="T8" fmla="*/ 13 w 14"/>
                <a:gd name="T9" fmla="*/ 25 h 27"/>
                <a:gd name="T10" fmla="*/ 13 w 14"/>
                <a:gd name="T11" fmla="*/ 25 h 27"/>
                <a:gd name="T12" fmla="*/ 13 w 14"/>
                <a:gd name="T13" fmla="*/ 11 h 27"/>
                <a:gd name="T14" fmla="*/ 9 w 14"/>
                <a:gd name="T15" fmla="*/ 0 h 27"/>
                <a:gd name="T16" fmla="*/ 8 w 14"/>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7">
                  <a:moveTo>
                    <a:pt x="8" y="0"/>
                  </a:moveTo>
                  <a:cubicBezTo>
                    <a:pt x="0" y="6"/>
                    <a:pt x="1" y="16"/>
                    <a:pt x="4" y="22"/>
                  </a:cubicBezTo>
                  <a:cubicBezTo>
                    <a:pt x="5" y="23"/>
                    <a:pt x="6" y="25"/>
                    <a:pt x="7" y="26"/>
                  </a:cubicBezTo>
                  <a:cubicBezTo>
                    <a:pt x="9" y="26"/>
                    <a:pt x="11" y="27"/>
                    <a:pt x="12" y="26"/>
                  </a:cubicBezTo>
                  <a:cubicBezTo>
                    <a:pt x="13" y="25"/>
                    <a:pt x="13" y="25"/>
                    <a:pt x="13" y="25"/>
                  </a:cubicBezTo>
                  <a:cubicBezTo>
                    <a:pt x="13" y="25"/>
                    <a:pt x="13" y="25"/>
                    <a:pt x="13" y="25"/>
                  </a:cubicBezTo>
                  <a:cubicBezTo>
                    <a:pt x="14" y="21"/>
                    <a:pt x="13" y="14"/>
                    <a:pt x="13" y="11"/>
                  </a:cubicBezTo>
                  <a:cubicBezTo>
                    <a:pt x="13" y="9"/>
                    <a:pt x="12" y="2"/>
                    <a:pt x="9" y="0"/>
                  </a:cubicBezTo>
                  <a:cubicBezTo>
                    <a:pt x="8" y="0"/>
                    <a:pt x="8" y="0"/>
                    <a:pt x="8" y="0"/>
                  </a:cubicBezTo>
                </a:path>
              </a:pathLst>
            </a:custGeom>
            <a:solidFill>
              <a:srgbClr val="2118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9" name="Rectangle 1473">
              <a:extLst>
                <a:ext uri="{FF2B5EF4-FFF2-40B4-BE49-F238E27FC236}">
                  <a16:creationId xmlns:a16="http://schemas.microsoft.com/office/drawing/2014/main" id="{3BC7E9F3-A541-4B54-9B9F-2195D70CB6CB}"/>
                </a:ext>
              </a:extLst>
            </p:cNvPr>
            <p:cNvSpPr>
              <a:spLocks noChangeArrowheads="1"/>
            </p:cNvSpPr>
            <p:nvPr/>
          </p:nvSpPr>
          <p:spPr bwMode="auto">
            <a:xfrm>
              <a:off x="200" y="419"/>
              <a:ext cx="12" cy="48"/>
            </a:xfrm>
            <a:prstGeom prst="rect">
              <a:avLst/>
            </a:prstGeom>
            <a:solidFill>
              <a:srgbClr val="675A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0" name="Freeform 1474">
              <a:extLst>
                <a:ext uri="{FF2B5EF4-FFF2-40B4-BE49-F238E27FC236}">
                  <a16:creationId xmlns:a16="http://schemas.microsoft.com/office/drawing/2014/main" id="{473B32EF-7393-4611-AB6C-79AB2E63AF52}"/>
                </a:ext>
              </a:extLst>
            </p:cNvPr>
            <p:cNvSpPr>
              <a:spLocks/>
            </p:cNvSpPr>
            <p:nvPr/>
          </p:nvSpPr>
          <p:spPr bwMode="auto">
            <a:xfrm>
              <a:off x="278" y="453"/>
              <a:ext cx="19" cy="60"/>
            </a:xfrm>
            <a:custGeom>
              <a:avLst/>
              <a:gdLst>
                <a:gd name="T0" fmla="*/ 6 w 8"/>
                <a:gd name="T1" fmla="*/ 0 h 25"/>
                <a:gd name="T2" fmla="*/ 7 w 8"/>
                <a:gd name="T3" fmla="*/ 8 h 25"/>
                <a:gd name="T4" fmla="*/ 0 w 8"/>
                <a:gd name="T5" fmla="*/ 25 h 25"/>
                <a:gd name="T6" fmla="*/ 0 w 8"/>
                <a:gd name="T7" fmla="*/ 25 h 25"/>
                <a:gd name="T8" fmla="*/ 5 w 8"/>
                <a:gd name="T9" fmla="*/ 21 h 25"/>
                <a:gd name="T10" fmla="*/ 8 w 8"/>
                <a:gd name="T11" fmla="*/ 11 h 25"/>
                <a:gd name="T12" fmla="*/ 6 w 8"/>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8" h="25">
                  <a:moveTo>
                    <a:pt x="6" y="0"/>
                  </a:moveTo>
                  <a:cubicBezTo>
                    <a:pt x="7" y="2"/>
                    <a:pt x="7" y="6"/>
                    <a:pt x="7" y="8"/>
                  </a:cubicBezTo>
                  <a:cubicBezTo>
                    <a:pt x="7" y="12"/>
                    <a:pt x="6" y="21"/>
                    <a:pt x="0" y="25"/>
                  </a:cubicBezTo>
                  <a:cubicBezTo>
                    <a:pt x="1" y="25"/>
                    <a:pt x="0" y="25"/>
                    <a:pt x="0" y="25"/>
                  </a:cubicBezTo>
                  <a:cubicBezTo>
                    <a:pt x="1" y="25"/>
                    <a:pt x="4" y="23"/>
                    <a:pt x="5" y="21"/>
                  </a:cubicBezTo>
                  <a:cubicBezTo>
                    <a:pt x="8" y="17"/>
                    <a:pt x="8" y="14"/>
                    <a:pt x="8" y="11"/>
                  </a:cubicBezTo>
                  <a:cubicBezTo>
                    <a:pt x="8" y="8"/>
                    <a:pt x="8" y="4"/>
                    <a:pt x="6"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62" name="Group 1477">
            <a:extLst>
              <a:ext uri="{FF2B5EF4-FFF2-40B4-BE49-F238E27FC236}">
                <a16:creationId xmlns:a16="http://schemas.microsoft.com/office/drawing/2014/main" id="{4EB5EF35-41BA-4E9F-A3B6-95F33C6CD4E4}"/>
              </a:ext>
            </a:extLst>
          </p:cNvPr>
          <p:cNvGrpSpPr>
            <a:grpSpLocks noChangeAspect="1"/>
          </p:cNvGrpSpPr>
          <p:nvPr/>
        </p:nvGrpSpPr>
        <p:grpSpPr bwMode="auto">
          <a:xfrm>
            <a:off x="6255455" y="3473735"/>
            <a:ext cx="181372" cy="815943"/>
            <a:chOff x="-11" y="1"/>
            <a:chExt cx="387" cy="1741"/>
          </a:xfrm>
        </p:grpSpPr>
        <p:grpSp>
          <p:nvGrpSpPr>
            <p:cNvPr id="3464" name="Group 1678">
              <a:extLst>
                <a:ext uri="{FF2B5EF4-FFF2-40B4-BE49-F238E27FC236}">
                  <a16:creationId xmlns:a16="http://schemas.microsoft.com/office/drawing/2014/main" id="{D9FC5B71-FCCB-4A3F-B086-8D266B1B5257}"/>
                </a:ext>
              </a:extLst>
            </p:cNvPr>
            <p:cNvGrpSpPr>
              <a:grpSpLocks/>
            </p:cNvGrpSpPr>
            <p:nvPr/>
          </p:nvGrpSpPr>
          <p:grpSpPr bwMode="auto">
            <a:xfrm>
              <a:off x="-11" y="1"/>
              <a:ext cx="387" cy="1741"/>
              <a:chOff x="-11" y="1"/>
              <a:chExt cx="387" cy="1741"/>
            </a:xfrm>
          </p:grpSpPr>
          <p:sp>
            <p:nvSpPr>
              <p:cNvPr id="3584" name="Freeform 1478">
                <a:extLst>
                  <a:ext uri="{FF2B5EF4-FFF2-40B4-BE49-F238E27FC236}">
                    <a16:creationId xmlns:a16="http://schemas.microsoft.com/office/drawing/2014/main" id="{F31394EB-4A4C-435E-A888-EB1FE123C362}"/>
                  </a:ext>
                </a:extLst>
              </p:cNvPr>
              <p:cNvSpPr>
                <a:spLocks noEditPoints="1"/>
              </p:cNvSpPr>
              <p:nvPr/>
            </p:nvSpPr>
            <p:spPr bwMode="auto">
              <a:xfrm>
                <a:off x="-11" y="122"/>
                <a:ext cx="387" cy="1620"/>
              </a:xfrm>
              <a:custGeom>
                <a:avLst/>
                <a:gdLst>
                  <a:gd name="T0" fmla="*/ 46 w 160"/>
                  <a:gd name="T1" fmla="*/ 69 h 680"/>
                  <a:gd name="T2" fmla="*/ 46 w 160"/>
                  <a:gd name="T3" fmla="*/ 69 h 680"/>
                  <a:gd name="T4" fmla="*/ 41 w 160"/>
                  <a:gd name="T5" fmla="*/ 116 h 680"/>
                  <a:gd name="T6" fmla="*/ 5 w 160"/>
                  <a:gd name="T7" fmla="*/ 179 h 680"/>
                  <a:gd name="T8" fmla="*/ 7 w 160"/>
                  <a:gd name="T9" fmla="*/ 666 h 680"/>
                  <a:gd name="T10" fmla="*/ 41 w 160"/>
                  <a:gd name="T11" fmla="*/ 680 h 680"/>
                  <a:gd name="T12" fmla="*/ 76 w 160"/>
                  <a:gd name="T13" fmla="*/ 680 h 680"/>
                  <a:gd name="T14" fmla="*/ 80 w 160"/>
                  <a:gd name="T15" fmla="*/ 680 h 680"/>
                  <a:gd name="T16" fmla="*/ 84 w 160"/>
                  <a:gd name="T17" fmla="*/ 680 h 680"/>
                  <a:gd name="T18" fmla="*/ 118 w 160"/>
                  <a:gd name="T19" fmla="*/ 680 h 680"/>
                  <a:gd name="T20" fmla="*/ 153 w 160"/>
                  <a:gd name="T21" fmla="*/ 666 h 680"/>
                  <a:gd name="T22" fmla="*/ 155 w 160"/>
                  <a:gd name="T23" fmla="*/ 179 h 680"/>
                  <a:gd name="T24" fmla="*/ 119 w 160"/>
                  <a:gd name="T25" fmla="*/ 116 h 680"/>
                  <a:gd name="T26" fmla="*/ 114 w 160"/>
                  <a:gd name="T27" fmla="*/ 70 h 680"/>
                  <a:gd name="T28" fmla="*/ 112 w 160"/>
                  <a:gd name="T29" fmla="*/ 72 h 680"/>
                  <a:gd name="T30" fmla="*/ 117 w 160"/>
                  <a:gd name="T31" fmla="*/ 117 h 680"/>
                  <a:gd name="T32" fmla="*/ 137 w 160"/>
                  <a:gd name="T33" fmla="*/ 149 h 680"/>
                  <a:gd name="T34" fmla="*/ 153 w 160"/>
                  <a:gd name="T35" fmla="*/ 179 h 680"/>
                  <a:gd name="T36" fmla="*/ 151 w 160"/>
                  <a:gd name="T37" fmla="*/ 655 h 680"/>
                  <a:gd name="T38" fmla="*/ 151 w 160"/>
                  <a:gd name="T39" fmla="*/ 655 h 680"/>
                  <a:gd name="T40" fmla="*/ 151 w 160"/>
                  <a:gd name="T41" fmla="*/ 655 h 680"/>
                  <a:gd name="T42" fmla="*/ 151 w 160"/>
                  <a:gd name="T43" fmla="*/ 659 h 680"/>
                  <a:gd name="T44" fmla="*/ 151 w 160"/>
                  <a:gd name="T45" fmla="*/ 659 h 680"/>
                  <a:gd name="T46" fmla="*/ 143 w 160"/>
                  <a:gd name="T47" fmla="*/ 672 h 680"/>
                  <a:gd name="T48" fmla="*/ 136 w 160"/>
                  <a:gd name="T49" fmla="*/ 672 h 680"/>
                  <a:gd name="T50" fmla="*/ 75 w 160"/>
                  <a:gd name="T51" fmla="*/ 675 h 680"/>
                  <a:gd name="T52" fmla="*/ 33 w 160"/>
                  <a:gd name="T53" fmla="*/ 674 h 680"/>
                  <a:gd name="T54" fmla="*/ 19 w 160"/>
                  <a:gd name="T55" fmla="*/ 672 h 680"/>
                  <a:gd name="T56" fmla="*/ 19 w 160"/>
                  <a:gd name="T57" fmla="*/ 672 h 680"/>
                  <a:gd name="T58" fmla="*/ 9 w 160"/>
                  <a:gd name="T59" fmla="*/ 658 h 680"/>
                  <a:gd name="T60" fmla="*/ 9 w 160"/>
                  <a:gd name="T61" fmla="*/ 655 h 680"/>
                  <a:gd name="T62" fmla="*/ 9 w 160"/>
                  <a:gd name="T63" fmla="*/ 655 h 680"/>
                  <a:gd name="T64" fmla="*/ 9 w 160"/>
                  <a:gd name="T65" fmla="*/ 655 h 680"/>
                  <a:gd name="T66" fmla="*/ 8 w 160"/>
                  <a:gd name="T67" fmla="*/ 603 h 680"/>
                  <a:gd name="T68" fmla="*/ 7 w 160"/>
                  <a:gd name="T69" fmla="*/ 309 h 680"/>
                  <a:gd name="T70" fmla="*/ 7 w 160"/>
                  <a:gd name="T71" fmla="*/ 179 h 680"/>
                  <a:gd name="T72" fmla="*/ 23 w 160"/>
                  <a:gd name="T73" fmla="*/ 149 h 680"/>
                  <a:gd name="T74" fmla="*/ 43 w 160"/>
                  <a:gd name="T75" fmla="*/ 117 h 680"/>
                  <a:gd name="T76" fmla="*/ 48 w 160"/>
                  <a:gd name="T77" fmla="*/ 71 h 680"/>
                  <a:gd name="T78" fmla="*/ 46 w 160"/>
                  <a:gd name="T79" fmla="*/ 69 h 680"/>
                  <a:gd name="T80" fmla="*/ 115 w 160"/>
                  <a:gd name="T81" fmla="*/ 0 h 680"/>
                  <a:gd name="T82" fmla="*/ 115 w 160"/>
                  <a:gd name="T83" fmla="*/ 0 h 680"/>
                  <a:gd name="T84" fmla="*/ 114 w 160"/>
                  <a:gd name="T85" fmla="*/ 31 h 680"/>
                  <a:gd name="T86" fmla="*/ 115 w 160"/>
                  <a:gd name="T87" fmla="*/ 0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0" h="680">
                    <a:moveTo>
                      <a:pt x="46" y="69"/>
                    </a:moveTo>
                    <a:cubicBezTo>
                      <a:pt x="46" y="69"/>
                      <a:pt x="46" y="69"/>
                      <a:pt x="46" y="69"/>
                    </a:cubicBezTo>
                    <a:cubicBezTo>
                      <a:pt x="46" y="89"/>
                      <a:pt x="44" y="107"/>
                      <a:pt x="41" y="116"/>
                    </a:cubicBezTo>
                    <a:cubicBezTo>
                      <a:pt x="32" y="141"/>
                      <a:pt x="6" y="161"/>
                      <a:pt x="5" y="179"/>
                    </a:cubicBezTo>
                    <a:cubicBezTo>
                      <a:pt x="3" y="197"/>
                      <a:pt x="7" y="666"/>
                      <a:pt x="7" y="666"/>
                    </a:cubicBezTo>
                    <a:cubicBezTo>
                      <a:pt x="7" y="666"/>
                      <a:pt x="0" y="679"/>
                      <a:pt x="41" y="680"/>
                    </a:cubicBezTo>
                    <a:cubicBezTo>
                      <a:pt x="55" y="680"/>
                      <a:pt x="66" y="680"/>
                      <a:pt x="76" y="680"/>
                    </a:cubicBezTo>
                    <a:cubicBezTo>
                      <a:pt x="77" y="680"/>
                      <a:pt x="79" y="680"/>
                      <a:pt x="80" y="680"/>
                    </a:cubicBezTo>
                    <a:cubicBezTo>
                      <a:pt x="81" y="680"/>
                      <a:pt x="82" y="680"/>
                      <a:pt x="84" y="680"/>
                    </a:cubicBezTo>
                    <a:cubicBezTo>
                      <a:pt x="93" y="680"/>
                      <a:pt x="105" y="680"/>
                      <a:pt x="118" y="680"/>
                    </a:cubicBezTo>
                    <a:cubicBezTo>
                      <a:pt x="160" y="679"/>
                      <a:pt x="153" y="666"/>
                      <a:pt x="153" y="666"/>
                    </a:cubicBezTo>
                    <a:cubicBezTo>
                      <a:pt x="153" y="666"/>
                      <a:pt x="156" y="197"/>
                      <a:pt x="155" y="179"/>
                    </a:cubicBezTo>
                    <a:cubicBezTo>
                      <a:pt x="154" y="161"/>
                      <a:pt x="128" y="141"/>
                      <a:pt x="119" y="116"/>
                    </a:cubicBezTo>
                    <a:cubicBezTo>
                      <a:pt x="116" y="107"/>
                      <a:pt x="114" y="89"/>
                      <a:pt x="114" y="70"/>
                    </a:cubicBezTo>
                    <a:cubicBezTo>
                      <a:pt x="113" y="70"/>
                      <a:pt x="113" y="71"/>
                      <a:pt x="112" y="72"/>
                    </a:cubicBezTo>
                    <a:cubicBezTo>
                      <a:pt x="112" y="91"/>
                      <a:pt x="114" y="108"/>
                      <a:pt x="117" y="117"/>
                    </a:cubicBezTo>
                    <a:cubicBezTo>
                      <a:pt x="122" y="129"/>
                      <a:pt x="130" y="139"/>
                      <a:pt x="137" y="149"/>
                    </a:cubicBezTo>
                    <a:cubicBezTo>
                      <a:pt x="145" y="160"/>
                      <a:pt x="153" y="170"/>
                      <a:pt x="153" y="179"/>
                    </a:cubicBezTo>
                    <a:cubicBezTo>
                      <a:pt x="155" y="197"/>
                      <a:pt x="151" y="650"/>
                      <a:pt x="151" y="655"/>
                    </a:cubicBezTo>
                    <a:cubicBezTo>
                      <a:pt x="151" y="655"/>
                      <a:pt x="151" y="655"/>
                      <a:pt x="151" y="655"/>
                    </a:cubicBezTo>
                    <a:cubicBezTo>
                      <a:pt x="151" y="655"/>
                      <a:pt x="151" y="655"/>
                      <a:pt x="151" y="655"/>
                    </a:cubicBezTo>
                    <a:cubicBezTo>
                      <a:pt x="151" y="655"/>
                      <a:pt x="152" y="657"/>
                      <a:pt x="151" y="659"/>
                    </a:cubicBezTo>
                    <a:cubicBezTo>
                      <a:pt x="151" y="659"/>
                      <a:pt x="151" y="659"/>
                      <a:pt x="151" y="659"/>
                    </a:cubicBezTo>
                    <a:cubicBezTo>
                      <a:pt x="150" y="664"/>
                      <a:pt x="147" y="671"/>
                      <a:pt x="143" y="672"/>
                    </a:cubicBezTo>
                    <a:cubicBezTo>
                      <a:pt x="142" y="672"/>
                      <a:pt x="139" y="672"/>
                      <a:pt x="136" y="672"/>
                    </a:cubicBezTo>
                    <a:cubicBezTo>
                      <a:pt x="123" y="674"/>
                      <a:pt x="97" y="675"/>
                      <a:pt x="75" y="675"/>
                    </a:cubicBezTo>
                    <a:cubicBezTo>
                      <a:pt x="57" y="675"/>
                      <a:pt x="42" y="674"/>
                      <a:pt x="33" y="674"/>
                    </a:cubicBezTo>
                    <a:cubicBezTo>
                      <a:pt x="27" y="674"/>
                      <a:pt x="22" y="673"/>
                      <a:pt x="19" y="672"/>
                    </a:cubicBezTo>
                    <a:cubicBezTo>
                      <a:pt x="19" y="672"/>
                      <a:pt x="19" y="672"/>
                      <a:pt x="19" y="672"/>
                    </a:cubicBezTo>
                    <a:cubicBezTo>
                      <a:pt x="10" y="671"/>
                      <a:pt x="9" y="663"/>
                      <a:pt x="9" y="658"/>
                    </a:cubicBezTo>
                    <a:cubicBezTo>
                      <a:pt x="8" y="657"/>
                      <a:pt x="9" y="655"/>
                      <a:pt x="9" y="655"/>
                    </a:cubicBezTo>
                    <a:cubicBezTo>
                      <a:pt x="9" y="655"/>
                      <a:pt x="9" y="655"/>
                      <a:pt x="9" y="655"/>
                    </a:cubicBezTo>
                    <a:cubicBezTo>
                      <a:pt x="9" y="655"/>
                      <a:pt x="9" y="655"/>
                      <a:pt x="9" y="655"/>
                    </a:cubicBezTo>
                    <a:cubicBezTo>
                      <a:pt x="9" y="654"/>
                      <a:pt x="9" y="634"/>
                      <a:pt x="8" y="603"/>
                    </a:cubicBezTo>
                    <a:cubicBezTo>
                      <a:pt x="5" y="508"/>
                      <a:pt x="7" y="310"/>
                      <a:pt x="7" y="309"/>
                    </a:cubicBezTo>
                    <a:cubicBezTo>
                      <a:pt x="6" y="239"/>
                      <a:pt x="6" y="185"/>
                      <a:pt x="7" y="179"/>
                    </a:cubicBezTo>
                    <a:cubicBezTo>
                      <a:pt x="7" y="170"/>
                      <a:pt x="15" y="160"/>
                      <a:pt x="23" y="149"/>
                    </a:cubicBezTo>
                    <a:cubicBezTo>
                      <a:pt x="30" y="139"/>
                      <a:pt x="38" y="129"/>
                      <a:pt x="43" y="117"/>
                    </a:cubicBezTo>
                    <a:cubicBezTo>
                      <a:pt x="46" y="108"/>
                      <a:pt x="47" y="90"/>
                      <a:pt x="48" y="71"/>
                    </a:cubicBezTo>
                    <a:cubicBezTo>
                      <a:pt x="47" y="71"/>
                      <a:pt x="46" y="70"/>
                      <a:pt x="46" y="69"/>
                    </a:cubicBezTo>
                    <a:moveTo>
                      <a:pt x="115" y="0"/>
                    </a:moveTo>
                    <a:cubicBezTo>
                      <a:pt x="115" y="0"/>
                      <a:pt x="115" y="0"/>
                      <a:pt x="115" y="0"/>
                    </a:cubicBezTo>
                    <a:cubicBezTo>
                      <a:pt x="115" y="6"/>
                      <a:pt x="114" y="18"/>
                      <a:pt x="114" y="31"/>
                    </a:cubicBezTo>
                    <a:cubicBezTo>
                      <a:pt x="114" y="18"/>
                      <a:pt x="115" y="6"/>
                      <a:pt x="115" y="0"/>
                    </a:cubicBezTo>
                  </a:path>
                </a:pathLst>
              </a:custGeom>
              <a:solidFill>
                <a:srgbClr val="7290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5" name="Freeform 1479">
                <a:extLst>
                  <a:ext uri="{FF2B5EF4-FFF2-40B4-BE49-F238E27FC236}">
                    <a16:creationId xmlns:a16="http://schemas.microsoft.com/office/drawing/2014/main" id="{5733D3F7-ABE5-4828-BD23-4DC589723A19}"/>
                  </a:ext>
                </a:extLst>
              </p:cNvPr>
              <p:cNvSpPr>
                <a:spLocks/>
              </p:cNvSpPr>
              <p:nvPr/>
            </p:nvSpPr>
            <p:spPr bwMode="auto">
              <a:xfrm>
                <a:off x="35" y="1723"/>
                <a:ext cx="283" cy="7"/>
              </a:xfrm>
              <a:custGeom>
                <a:avLst/>
                <a:gdLst>
                  <a:gd name="T0" fmla="*/ 117 w 117"/>
                  <a:gd name="T1" fmla="*/ 0 h 3"/>
                  <a:gd name="T2" fmla="*/ 47 w 117"/>
                  <a:gd name="T3" fmla="*/ 1 h 3"/>
                  <a:gd name="T4" fmla="*/ 0 w 117"/>
                  <a:gd name="T5" fmla="*/ 0 h 3"/>
                  <a:gd name="T6" fmla="*/ 14 w 117"/>
                  <a:gd name="T7" fmla="*/ 2 h 3"/>
                  <a:gd name="T8" fmla="*/ 56 w 117"/>
                  <a:gd name="T9" fmla="*/ 3 h 3"/>
                  <a:gd name="T10" fmla="*/ 117 w 117"/>
                  <a:gd name="T11" fmla="*/ 0 h 3"/>
                </a:gdLst>
                <a:ahLst/>
                <a:cxnLst>
                  <a:cxn ang="0">
                    <a:pos x="T0" y="T1"/>
                  </a:cxn>
                  <a:cxn ang="0">
                    <a:pos x="T2" y="T3"/>
                  </a:cxn>
                  <a:cxn ang="0">
                    <a:pos x="T4" y="T5"/>
                  </a:cxn>
                  <a:cxn ang="0">
                    <a:pos x="T6" y="T7"/>
                  </a:cxn>
                  <a:cxn ang="0">
                    <a:pos x="T8" y="T9"/>
                  </a:cxn>
                  <a:cxn ang="0">
                    <a:pos x="T10" y="T11"/>
                  </a:cxn>
                </a:cxnLst>
                <a:rect l="0" t="0" r="r" b="b"/>
                <a:pathLst>
                  <a:path w="117" h="3">
                    <a:moveTo>
                      <a:pt x="117" y="0"/>
                    </a:moveTo>
                    <a:cubicBezTo>
                      <a:pt x="103" y="1"/>
                      <a:pt x="74" y="1"/>
                      <a:pt x="47" y="1"/>
                    </a:cubicBezTo>
                    <a:cubicBezTo>
                      <a:pt x="25" y="1"/>
                      <a:pt x="5" y="1"/>
                      <a:pt x="0" y="0"/>
                    </a:cubicBezTo>
                    <a:cubicBezTo>
                      <a:pt x="3" y="1"/>
                      <a:pt x="8" y="2"/>
                      <a:pt x="14" y="2"/>
                    </a:cubicBezTo>
                    <a:cubicBezTo>
                      <a:pt x="23" y="2"/>
                      <a:pt x="38" y="3"/>
                      <a:pt x="56" y="3"/>
                    </a:cubicBezTo>
                    <a:cubicBezTo>
                      <a:pt x="78" y="3"/>
                      <a:pt x="104" y="2"/>
                      <a:pt x="117" y="0"/>
                    </a:cubicBezTo>
                  </a:path>
                </a:pathLst>
              </a:custGeom>
              <a:solidFill>
                <a:srgbClr val="93A2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6" name="Freeform 1480">
                <a:extLst>
                  <a:ext uri="{FF2B5EF4-FFF2-40B4-BE49-F238E27FC236}">
                    <a16:creationId xmlns:a16="http://schemas.microsoft.com/office/drawing/2014/main" id="{4A86982D-FC5A-4930-A1BF-40A53E8FC273}"/>
                  </a:ext>
                </a:extLst>
              </p:cNvPr>
              <p:cNvSpPr>
                <a:spLocks noEditPoints="1"/>
              </p:cNvSpPr>
              <p:nvPr/>
            </p:nvSpPr>
            <p:spPr bwMode="auto">
              <a:xfrm>
                <a:off x="11" y="1689"/>
                <a:ext cx="343" cy="34"/>
              </a:xfrm>
              <a:custGeom>
                <a:avLst/>
                <a:gdLst>
                  <a:gd name="T0" fmla="*/ 142 w 142"/>
                  <a:gd name="T1" fmla="*/ 1 h 14"/>
                  <a:gd name="T2" fmla="*/ 109 w 142"/>
                  <a:gd name="T3" fmla="*/ 9 h 14"/>
                  <a:gd name="T4" fmla="*/ 91 w 142"/>
                  <a:gd name="T5" fmla="*/ 9 h 14"/>
                  <a:gd name="T6" fmla="*/ 83 w 142"/>
                  <a:gd name="T7" fmla="*/ 9 h 14"/>
                  <a:gd name="T8" fmla="*/ 135 w 142"/>
                  <a:gd name="T9" fmla="*/ 11 h 14"/>
                  <a:gd name="T10" fmla="*/ 127 w 142"/>
                  <a:gd name="T11" fmla="*/ 14 h 14"/>
                  <a:gd name="T12" fmla="*/ 134 w 142"/>
                  <a:gd name="T13" fmla="*/ 14 h 14"/>
                  <a:gd name="T14" fmla="*/ 142 w 142"/>
                  <a:gd name="T15" fmla="*/ 1 h 14"/>
                  <a:gd name="T16" fmla="*/ 0 w 142"/>
                  <a:gd name="T17" fmla="*/ 0 h 14"/>
                  <a:gd name="T18" fmla="*/ 10 w 142"/>
                  <a:gd name="T19" fmla="*/ 14 h 14"/>
                  <a:gd name="T20" fmla="*/ 10 w 142"/>
                  <a:gd name="T21" fmla="*/ 14 h 14"/>
                  <a:gd name="T22" fmla="*/ 1 w 142"/>
                  <a:gd name="T23" fmla="*/ 6 h 14"/>
                  <a:gd name="T24" fmla="*/ 9 w 142"/>
                  <a:gd name="T25" fmla="*/ 6 h 14"/>
                  <a:gd name="T26" fmla="*/ 0 w 142"/>
                  <a:gd name="T27" fmla="*/ 1 h 14"/>
                  <a:gd name="T28" fmla="*/ 0 w 142"/>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 h="14">
                    <a:moveTo>
                      <a:pt x="142" y="1"/>
                    </a:moveTo>
                    <a:cubicBezTo>
                      <a:pt x="140" y="4"/>
                      <a:pt x="133" y="9"/>
                      <a:pt x="109" y="9"/>
                    </a:cubicBezTo>
                    <a:cubicBezTo>
                      <a:pt x="103" y="9"/>
                      <a:pt x="97" y="9"/>
                      <a:pt x="91" y="9"/>
                    </a:cubicBezTo>
                    <a:cubicBezTo>
                      <a:pt x="88" y="9"/>
                      <a:pt x="86" y="9"/>
                      <a:pt x="83" y="9"/>
                    </a:cubicBezTo>
                    <a:cubicBezTo>
                      <a:pt x="135" y="11"/>
                      <a:pt x="135" y="11"/>
                      <a:pt x="135" y="11"/>
                    </a:cubicBezTo>
                    <a:cubicBezTo>
                      <a:pt x="134" y="12"/>
                      <a:pt x="131" y="13"/>
                      <a:pt x="127" y="14"/>
                    </a:cubicBezTo>
                    <a:cubicBezTo>
                      <a:pt x="130" y="14"/>
                      <a:pt x="133" y="14"/>
                      <a:pt x="134" y="14"/>
                    </a:cubicBezTo>
                    <a:cubicBezTo>
                      <a:pt x="138" y="13"/>
                      <a:pt x="141" y="6"/>
                      <a:pt x="142" y="1"/>
                    </a:cubicBezTo>
                    <a:moveTo>
                      <a:pt x="0" y="0"/>
                    </a:moveTo>
                    <a:cubicBezTo>
                      <a:pt x="0" y="5"/>
                      <a:pt x="1" y="13"/>
                      <a:pt x="10" y="14"/>
                    </a:cubicBezTo>
                    <a:cubicBezTo>
                      <a:pt x="10" y="14"/>
                      <a:pt x="10" y="14"/>
                      <a:pt x="10" y="14"/>
                    </a:cubicBezTo>
                    <a:cubicBezTo>
                      <a:pt x="1" y="11"/>
                      <a:pt x="1" y="6"/>
                      <a:pt x="1" y="6"/>
                    </a:cubicBezTo>
                    <a:cubicBezTo>
                      <a:pt x="9" y="6"/>
                      <a:pt x="9" y="6"/>
                      <a:pt x="9" y="6"/>
                    </a:cubicBezTo>
                    <a:cubicBezTo>
                      <a:pt x="3" y="5"/>
                      <a:pt x="1" y="3"/>
                      <a:pt x="0" y="1"/>
                    </a:cubicBezTo>
                    <a:cubicBezTo>
                      <a:pt x="0" y="1"/>
                      <a:pt x="0" y="1"/>
                      <a:pt x="0" y="0"/>
                    </a:cubicBezTo>
                  </a:path>
                </a:pathLst>
              </a:custGeom>
              <a:solidFill>
                <a:srgbClr val="3C5D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7" name="Freeform 1481">
                <a:extLst>
                  <a:ext uri="{FF2B5EF4-FFF2-40B4-BE49-F238E27FC236}">
                    <a16:creationId xmlns:a16="http://schemas.microsoft.com/office/drawing/2014/main" id="{CBF5E318-4050-4553-84FC-BFAE25D8EC6C}"/>
                  </a:ext>
                </a:extLst>
              </p:cNvPr>
              <p:cNvSpPr>
                <a:spLocks/>
              </p:cNvSpPr>
              <p:nvPr/>
            </p:nvSpPr>
            <p:spPr bwMode="auto">
              <a:xfrm>
                <a:off x="13" y="1703"/>
                <a:ext cx="324" cy="22"/>
              </a:xfrm>
              <a:custGeom>
                <a:avLst/>
                <a:gdLst>
                  <a:gd name="T0" fmla="*/ 0 w 134"/>
                  <a:gd name="T1" fmla="*/ 0 h 9"/>
                  <a:gd name="T2" fmla="*/ 9 w 134"/>
                  <a:gd name="T3" fmla="*/ 8 h 9"/>
                  <a:gd name="T4" fmla="*/ 56 w 134"/>
                  <a:gd name="T5" fmla="*/ 9 h 9"/>
                  <a:gd name="T6" fmla="*/ 126 w 134"/>
                  <a:gd name="T7" fmla="*/ 8 h 9"/>
                  <a:gd name="T8" fmla="*/ 134 w 134"/>
                  <a:gd name="T9" fmla="*/ 5 h 9"/>
                  <a:gd name="T10" fmla="*/ 82 w 134"/>
                  <a:gd name="T11" fmla="*/ 3 h 9"/>
                  <a:gd name="T12" fmla="*/ 74 w 134"/>
                  <a:gd name="T13" fmla="*/ 3 h 9"/>
                  <a:gd name="T14" fmla="*/ 66 w 134"/>
                  <a:gd name="T15" fmla="*/ 3 h 9"/>
                  <a:gd name="T16" fmla="*/ 50 w 134"/>
                  <a:gd name="T17" fmla="*/ 3 h 9"/>
                  <a:gd name="T18" fmla="*/ 31 w 134"/>
                  <a:gd name="T19" fmla="*/ 3 h 9"/>
                  <a:gd name="T20" fmla="*/ 8 w 134"/>
                  <a:gd name="T21" fmla="*/ 0 h 9"/>
                  <a:gd name="T22" fmla="*/ 0 w 134"/>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 h="9">
                    <a:moveTo>
                      <a:pt x="0" y="0"/>
                    </a:moveTo>
                    <a:cubicBezTo>
                      <a:pt x="0" y="0"/>
                      <a:pt x="0" y="5"/>
                      <a:pt x="9" y="8"/>
                    </a:cubicBezTo>
                    <a:cubicBezTo>
                      <a:pt x="14" y="9"/>
                      <a:pt x="34" y="9"/>
                      <a:pt x="56" y="9"/>
                    </a:cubicBezTo>
                    <a:cubicBezTo>
                      <a:pt x="83" y="9"/>
                      <a:pt x="112" y="9"/>
                      <a:pt x="126" y="8"/>
                    </a:cubicBezTo>
                    <a:cubicBezTo>
                      <a:pt x="130" y="7"/>
                      <a:pt x="133" y="6"/>
                      <a:pt x="134" y="5"/>
                    </a:cubicBezTo>
                    <a:cubicBezTo>
                      <a:pt x="82" y="3"/>
                      <a:pt x="82" y="3"/>
                      <a:pt x="82" y="3"/>
                    </a:cubicBezTo>
                    <a:cubicBezTo>
                      <a:pt x="79" y="3"/>
                      <a:pt x="76" y="3"/>
                      <a:pt x="74" y="3"/>
                    </a:cubicBezTo>
                    <a:cubicBezTo>
                      <a:pt x="66" y="3"/>
                      <a:pt x="66" y="3"/>
                      <a:pt x="66" y="3"/>
                    </a:cubicBezTo>
                    <a:cubicBezTo>
                      <a:pt x="61" y="3"/>
                      <a:pt x="55" y="3"/>
                      <a:pt x="50" y="3"/>
                    </a:cubicBezTo>
                    <a:cubicBezTo>
                      <a:pt x="44" y="3"/>
                      <a:pt x="38" y="3"/>
                      <a:pt x="31" y="3"/>
                    </a:cubicBezTo>
                    <a:cubicBezTo>
                      <a:pt x="20" y="3"/>
                      <a:pt x="13" y="2"/>
                      <a:pt x="8" y="0"/>
                    </a:cubicBezTo>
                    <a:cubicBezTo>
                      <a:pt x="0" y="0"/>
                      <a:pt x="0" y="0"/>
                      <a:pt x="0" y="0"/>
                    </a:cubicBezTo>
                  </a:path>
                </a:pathLst>
              </a:custGeom>
              <a:solidFill>
                <a:srgbClr val="4763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8" name="Freeform 1482">
                <a:extLst>
                  <a:ext uri="{FF2B5EF4-FFF2-40B4-BE49-F238E27FC236}">
                    <a16:creationId xmlns:a16="http://schemas.microsoft.com/office/drawing/2014/main" id="{52494CB1-EAC8-43B7-B6E9-D72C6D60C11E}"/>
                  </a:ext>
                </a:extLst>
              </p:cNvPr>
              <p:cNvSpPr>
                <a:spLocks noEditPoints="1"/>
              </p:cNvSpPr>
              <p:nvPr/>
            </p:nvSpPr>
            <p:spPr bwMode="auto">
              <a:xfrm>
                <a:off x="-6" y="291"/>
                <a:ext cx="370" cy="1401"/>
              </a:xfrm>
              <a:custGeom>
                <a:avLst/>
                <a:gdLst>
                  <a:gd name="T0" fmla="*/ 116 w 153"/>
                  <a:gd name="T1" fmla="*/ 581 h 588"/>
                  <a:gd name="T2" fmla="*/ 82 w 153"/>
                  <a:gd name="T3" fmla="*/ 581 h 588"/>
                  <a:gd name="T4" fmla="*/ 39 w 153"/>
                  <a:gd name="T5" fmla="*/ 581 h 588"/>
                  <a:gd name="T6" fmla="*/ 35 w 153"/>
                  <a:gd name="T7" fmla="*/ 584 h 588"/>
                  <a:gd name="T8" fmla="*/ 138 w 153"/>
                  <a:gd name="T9" fmla="*/ 579 h 588"/>
                  <a:gd name="T10" fmla="*/ 7 w 153"/>
                  <a:gd name="T11" fmla="*/ 584 h 588"/>
                  <a:gd name="T12" fmla="*/ 7 w 153"/>
                  <a:gd name="T13" fmla="*/ 584 h 588"/>
                  <a:gd name="T14" fmla="*/ 7 w 153"/>
                  <a:gd name="T15" fmla="*/ 584 h 588"/>
                  <a:gd name="T16" fmla="*/ 11 w 153"/>
                  <a:gd name="T17" fmla="*/ 581 h 588"/>
                  <a:gd name="T18" fmla="*/ 51 w 153"/>
                  <a:gd name="T19" fmla="*/ 87 h 588"/>
                  <a:gd name="T20" fmla="*/ 51 w 153"/>
                  <a:gd name="T21" fmla="*/ 87 h 588"/>
                  <a:gd name="T22" fmla="*/ 106 w 153"/>
                  <a:gd name="T23" fmla="*/ 3 h 588"/>
                  <a:gd name="T24" fmla="*/ 105 w 153"/>
                  <a:gd name="T25" fmla="*/ 10 h 588"/>
                  <a:gd name="T26" fmla="*/ 143 w 153"/>
                  <a:gd name="T27" fmla="*/ 97 h 588"/>
                  <a:gd name="T28" fmla="*/ 94 w 153"/>
                  <a:gd name="T29" fmla="*/ 82 h 588"/>
                  <a:gd name="T30" fmla="*/ 73 w 153"/>
                  <a:gd name="T31" fmla="*/ 67 h 588"/>
                  <a:gd name="T32" fmla="*/ 52 w 153"/>
                  <a:gd name="T33" fmla="*/ 87 h 588"/>
                  <a:gd name="T34" fmla="*/ 125 w 153"/>
                  <a:gd name="T35" fmla="*/ 95 h 588"/>
                  <a:gd name="T36" fmla="*/ 142 w 153"/>
                  <a:gd name="T37" fmla="*/ 575 h 588"/>
                  <a:gd name="T38" fmla="*/ 150 w 153"/>
                  <a:gd name="T39" fmla="*/ 238 h 588"/>
                  <a:gd name="T40" fmla="*/ 140 w 153"/>
                  <a:gd name="T41" fmla="*/ 583 h 588"/>
                  <a:gd name="T42" fmla="*/ 149 w 153"/>
                  <a:gd name="T43" fmla="*/ 588 h 588"/>
                  <a:gd name="T44" fmla="*/ 149 w 153"/>
                  <a:gd name="T45" fmla="*/ 584 h 588"/>
                  <a:gd name="T46" fmla="*/ 149 w 153"/>
                  <a:gd name="T47" fmla="*/ 584 h 588"/>
                  <a:gd name="T48" fmla="*/ 135 w 153"/>
                  <a:gd name="T49" fmla="*/ 78 h 588"/>
                  <a:gd name="T50" fmla="*/ 110 w 153"/>
                  <a:gd name="T51" fmla="*/ 1 h 588"/>
                  <a:gd name="T52" fmla="*/ 41 w 153"/>
                  <a:gd name="T53" fmla="*/ 46 h 588"/>
                  <a:gd name="T54" fmla="*/ 5 w 153"/>
                  <a:gd name="T55" fmla="*/ 108 h 588"/>
                  <a:gd name="T56" fmla="*/ 5 w 153"/>
                  <a:gd name="T57" fmla="*/ 238 h 588"/>
                  <a:gd name="T58" fmla="*/ 14 w 153"/>
                  <a:gd name="T59" fmla="*/ 574 h 588"/>
                  <a:gd name="T60" fmla="*/ 11 w 153"/>
                  <a:gd name="T61" fmla="*/ 222 h 588"/>
                  <a:gd name="T62" fmla="*/ 6 w 153"/>
                  <a:gd name="T63" fmla="*/ 182 h 588"/>
                  <a:gd name="T64" fmla="*/ 6 w 153"/>
                  <a:gd name="T65" fmla="*/ 182 h 588"/>
                  <a:gd name="T66" fmla="*/ 27 w 153"/>
                  <a:gd name="T67" fmla="*/ 92 h 588"/>
                  <a:gd name="T68" fmla="*/ 34 w 153"/>
                  <a:gd name="T69" fmla="*/ 75 h 588"/>
                  <a:gd name="T70" fmla="*/ 54 w 153"/>
                  <a:gd name="T71" fmla="*/ 3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3" h="588">
                    <a:moveTo>
                      <a:pt x="138" y="579"/>
                    </a:moveTo>
                    <a:cubicBezTo>
                      <a:pt x="134" y="580"/>
                      <a:pt x="127" y="581"/>
                      <a:pt x="116" y="581"/>
                    </a:cubicBezTo>
                    <a:cubicBezTo>
                      <a:pt x="111" y="581"/>
                      <a:pt x="105" y="581"/>
                      <a:pt x="98" y="581"/>
                    </a:cubicBezTo>
                    <a:cubicBezTo>
                      <a:pt x="82" y="581"/>
                      <a:pt x="82" y="581"/>
                      <a:pt x="82" y="581"/>
                    </a:cubicBezTo>
                    <a:cubicBezTo>
                      <a:pt x="58" y="581"/>
                      <a:pt x="58" y="581"/>
                      <a:pt x="58" y="581"/>
                    </a:cubicBezTo>
                    <a:cubicBezTo>
                      <a:pt x="50" y="581"/>
                      <a:pt x="45" y="581"/>
                      <a:pt x="39" y="581"/>
                    </a:cubicBezTo>
                    <a:cubicBezTo>
                      <a:pt x="33" y="581"/>
                      <a:pt x="28" y="581"/>
                      <a:pt x="24" y="581"/>
                    </a:cubicBezTo>
                    <a:cubicBezTo>
                      <a:pt x="27" y="582"/>
                      <a:pt x="31" y="583"/>
                      <a:pt x="35" y="584"/>
                    </a:cubicBezTo>
                    <a:cubicBezTo>
                      <a:pt x="130" y="583"/>
                      <a:pt x="130" y="583"/>
                      <a:pt x="130" y="583"/>
                    </a:cubicBezTo>
                    <a:cubicBezTo>
                      <a:pt x="133" y="582"/>
                      <a:pt x="136" y="581"/>
                      <a:pt x="138" y="579"/>
                    </a:cubicBezTo>
                    <a:moveTo>
                      <a:pt x="6" y="532"/>
                    </a:moveTo>
                    <a:cubicBezTo>
                      <a:pt x="7" y="563"/>
                      <a:pt x="7" y="583"/>
                      <a:pt x="7" y="584"/>
                    </a:cubicBezTo>
                    <a:cubicBezTo>
                      <a:pt x="7" y="584"/>
                      <a:pt x="7" y="584"/>
                      <a:pt x="7" y="584"/>
                    </a:cubicBezTo>
                    <a:cubicBezTo>
                      <a:pt x="7" y="584"/>
                      <a:pt x="7" y="584"/>
                      <a:pt x="7" y="584"/>
                    </a:cubicBezTo>
                    <a:cubicBezTo>
                      <a:pt x="7" y="584"/>
                      <a:pt x="6" y="586"/>
                      <a:pt x="7" y="587"/>
                    </a:cubicBezTo>
                    <a:cubicBezTo>
                      <a:pt x="7" y="585"/>
                      <a:pt x="7" y="584"/>
                      <a:pt x="7" y="584"/>
                    </a:cubicBezTo>
                    <a:cubicBezTo>
                      <a:pt x="18" y="584"/>
                      <a:pt x="18" y="584"/>
                      <a:pt x="18" y="584"/>
                    </a:cubicBezTo>
                    <a:cubicBezTo>
                      <a:pt x="15" y="583"/>
                      <a:pt x="12" y="582"/>
                      <a:pt x="11" y="581"/>
                    </a:cubicBezTo>
                    <a:cubicBezTo>
                      <a:pt x="9" y="580"/>
                      <a:pt x="7" y="561"/>
                      <a:pt x="6" y="532"/>
                    </a:cubicBezTo>
                    <a:moveTo>
                      <a:pt x="51" y="87"/>
                    </a:moveTo>
                    <a:cubicBezTo>
                      <a:pt x="50" y="87"/>
                      <a:pt x="49" y="87"/>
                      <a:pt x="48" y="87"/>
                    </a:cubicBezTo>
                    <a:cubicBezTo>
                      <a:pt x="49" y="87"/>
                      <a:pt x="50" y="87"/>
                      <a:pt x="51" y="87"/>
                    </a:cubicBezTo>
                    <a:moveTo>
                      <a:pt x="110" y="1"/>
                    </a:moveTo>
                    <a:cubicBezTo>
                      <a:pt x="109" y="1"/>
                      <a:pt x="107" y="2"/>
                      <a:pt x="106" y="3"/>
                    </a:cubicBezTo>
                    <a:cubicBezTo>
                      <a:pt x="104" y="14"/>
                      <a:pt x="105" y="25"/>
                      <a:pt x="108" y="36"/>
                    </a:cubicBezTo>
                    <a:cubicBezTo>
                      <a:pt x="105" y="21"/>
                      <a:pt x="105" y="10"/>
                      <a:pt x="105" y="10"/>
                    </a:cubicBezTo>
                    <a:cubicBezTo>
                      <a:pt x="106" y="27"/>
                      <a:pt x="110" y="41"/>
                      <a:pt x="115" y="54"/>
                    </a:cubicBezTo>
                    <a:cubicBezTo>
                      <a:pt x="127" y="80"/>
                      <a:pt x="148" y="97"/>
                      <a:pt x="143" y="97"/>
                    </a:cubicBezTo>
                    <a:cubicBezTo>
                      <a:pt x="143" y="97"/>
                      <a:pt x="141" y="97"/>
                      <a:pt x="139" y="96"/>
                    </a:cubicBezTo>
                    <a:cubicBezTo>
                      <a:pt x="118" y="87"/>
                      <a:pt x="116" y="93"/>
                      <a:pt x="94" y="82"/>
                    </a:cubicBezTo>
                    <a:cubicBezTo>
                      <a:pt x="90" y="80"/>
                      <a:pt x="86" y="75"/>
                      <a:pt x="84" y="68"/>
                    </a:cubicBezTo>
                    <a:cubicBezTo>
                      <a:pt x="80" y="68"/>
                      <a:pt x="76" y="67"/>
                      <a:pt x="73" y="67"/>
                    </a:cubicBezTo>
                    <a:cubicBezTo>
                      <a:pt x="67" y="67"/>
                      <a:pt x="62" y="68"/>
                      <a:pt x="57" y="69"/>
                    </a:cubicBezTo>
                    <a:cubicBezTo>
                      <a:pt x="56" y="79"/>
                      <a:pt x="54" y="86"/>
                      <a:pt x="52" y="87"/>
                    </a:cubicBezTo>
                    <a:cubicBezTo>
                      <a:pt x="56" y="86"/>
                      <a:pt x="60" y="86"/>
                      <a:pt x="65" y="86"/>
                    </a:cubicBezTo>
                    <a:cubicBezTo>
                      <a:pt x="91" y="86"/>
                      <a:pt x="117" y="93"/>
                      <a:pt x="125" y="95"/>
                    </a:cubicBezTo>
                    <a:cubicBezTo>
                      <a:pt x="135" y="98"/>
                      <a:pt x="143" y="103"/>
                      <a:pt x="144" y="108"/>
                    </a:cubicBezTo>
                    <a:cubicBezTo>
                      <a:pt x="147" y="122"/>
                      <a:pt x="143" y="420"/>
                      <a:pt x="142" y="575"/>
                    </a:cubicBezTo>
                    <a:cubicBezTo>
                      <a:pt x="143" y="574"/>
                      <a:pt x="143" y="573"/>
                      <a:pt x="143" y="572"/>
                    </a:cubicBezTo>
                    <a:cubicBezTo>
                      <a:pt x="147" y="551"/>
                      <a:pt x="150" y="238"/>
                      <a:pt x="150" y="238"/>
                    </a:cubicBezTo>
                    <a:cubicBezTo>
                      <a:pt x="150" y="238"/>
                      <a:pt x="153" y="575"/>
                      <a:pt x="143" y="581"/>
                    </a:cubicBezTo>
                    <a:cubicBezTo>
                      <a:pt x="143" y="582"/>
                      <a:pt x="141" y="582"/>
                      <a:pt x="140" y="583"/>
                    </a:cubicBezTo>
                    <a:cubicBezTo>
                      <a:pt x="148" y="583"/>
                      <a:pt x="148" y="583"/>
                      <a:pt x="148" y="583"/>
                    </a:cubicBezTo>
                    <a:cubicBezTo>
                      <a:pt x="149" y="584"/>
                      <a:pt x="149" y="586"/>
                      <a:pt x="149" y="588"/>
                    </a:cubicBezTo>
                    <a:cubicBezTo>
                      <a:pt x="149" y="588"/>
                      <a:pt x="149" y="588"/>
                      <a:pt x="149" y="588"/>
                    </a:cubicBezTo>
                    <a:cubicBezTo>
                      <a:pt x="150" y="586"/>
                      <a:pt x="149" y="584"/>
                      <a:pt x="149" y="584"/>
                    </a:cubicBezTo>
                    <a:cubicBezTo>
                      <a:pt x="149" y="584"/>
                      <a:pt x="149" y="584"/>
                      <a:pt x="149" y="584"/>
                    </a:cubicBezTo>
                    <a:cubicBezTo>
                      <a:pt x="149" y="584"/>
                      <a:pt x="149" y="584"/>
                      <a:pt x="149" y="584"/>
                    </a:cubicBezTo>
                    <a:cubicBezTo>
                      <a:pt x="149" y="579"/>
                      <a:pt x="153" y="126"/>
                      <a:pt x="151" y="108"/>
                    </a:cubicBezTo>
                    <a:cubicBezTo>
                      <a:pt x="151" y="99"/>
                      <a:pt x="143" y="89"/>
                      <a:pt x="135" y="78"/>
                    </a:cubicBezTo>
                    <a:cubicBezTo>
                      <a:pt x="128" y="68"/>
                      <a:pt x="120" y="58"/>
                      <a:pt x="115" y="46"/>
                    </a:cubicBezTo>
                    <a:cubicBezTo>
                      <a:pt x="112" y="37"/>
                      <a:pt x="110" y="20"/>
                      <a:pt x="110" y="1"/>
                    </a:cubicBezTo>
                    <a:moveTo>
                      <a:pt x="46" y="0"/>
                    </a:moveTo>
                    <a:cubicBezTo>
                      <a:pt x="45" y="19"/>
                      <a:pt x="44" y="37"/>
                      <a:pt x="41" y="46"/>
                    </a:cubicBezTo>
                    <a:cubicBezTo>
                      <a:pt x="36" y="58"/>
                      <a:pt x="28" y="68"/>
                      <a:pt x="21" y="78"/>
                    </a:cubicBezTo>
                    <a:cubicBezTo>
                      <a:pt x="13" y="89"/>
                      <a:pt x="5" y="99"/>
                      <a:pt x="5" y="108"/>
                    </a:cubicBezTo>
                    <a:cubicBezTo>
                      <a:pt x="4" y="114"/>
                      <a:pt x="4" y="168"/>
                      <a:pt x="5" y="238"/>
                    </a:cubicBezTo>
                    <a:cubicBezTo>
                      <a:pt x="5" y="238"/>
                      <a:pt x="5" y="238"/>
                      <a:pt x="5" y="238"/>
                    </a:cubicBezTo>
                    <a:cubicBezTo>
                      <a:pt x="5" y="238"/>
                      <a:pt x="8" y="547"/>
                      <a:pt x="11" y="568"/>
                    </a:cubicBezTo>
                    <a:cubicBezTo>
                      <a:pt x="11" y="570"/>
                      <a:pt x="12" y="572"/>
                      <a:pt x="14" y="574"/>
                    </a:cubicBezTo>
                    <a:cubicBezTo>
                      <a:pt x="13" y="477"/>
                      <a:pt x="12" y="326"/>
                      <a:pt x="11" y="222"/>
                    </a:cubicBezTo>
                    <a:cubicBezTo>
                      <a:pt x="11" y="222"/>
                      <a:pt x="11" y="222"/>
                      <a:pt x="11" y="222"/>
                    </a:cubicBezTo>
                    <a:cubicBezTo>
                      <a:pt x="11" y="175"/>
                      <a:pt x="11" y="138"/>
                      <a:pt x="11" y="120"/>
                    </a:cubicBezTo>
                    <a:cubicBezTo>
                      <a:pt x="4" y="144"/>
                      <a:pt x="6" y="182"/>
                      <a:pt x="6" y="182"/>
                    </a:cubicBezTo>
                    <a:cubicBezTo>
                      <a:pt x="6" y="182"/>
                      <a:pt x="6" y="182"/>
                      <a:pt x="6" y="182"/>
                    </a:cubicBezTo>
                    <a:cubicBezTo>
                      <a:pt x="6" y="182"/>
                      <a:pt x="6" y="182"/>
                      <a:pt x="6" y="182"/>
                    </a:cubicBezTo>
                    <a:cubicBezTo>
                      <a:pt x="0" y="104"/>
                      <a:pt x="11" y="100"/>
                      <a:pt x="11" y="100"/>
                    </a:cubicBezTo>
                    <a:cubicBezTo>
                      <a:pt x="16" y="96"/>
                      <a:pt x="21" y="94"/>
                      <a:pt x="27" y="92"/>
                    </a:cubicBezTo>
                    <a:cubicBezTo>
                      <a:pt x="35" y="88"/>
                      <a:pt x="40" y="81"/>
                      <a:pt x="44" y="72"/>
                    </a:cubicBezTo>
                    <a:cubicBezTo>
                      <a:pt x="38" y="74"/>
                      <a:pt x="35" y="75"/>
                      <a:pt x="34" y="75"/>
                    </a:cubicBezTo>
                    <a:cubicBezTo>
                      <a:pt x="33" y="75"/>
                      <a:pt x="35" y="74"/>
                      <a:pt x="38" y="71"/>
                    </a:cubicBezTo>
                    <a:cubicBezTo>
                      <a:pt x="49" y="61"/>
                      <a:pt x="53" y="24"/>
                      <a:pt x="54" y="3"/>
                    </a:cubicBezTo>
                    <a:cubicBezTo>
                      <a:pt x="50" y="3"/>
                      <a:pt x="48" y="1"/>
                      <a:pt x="46" y="0"/>
                    </a:cubicBezTo>
                  </a:path>
                </a:pathLst>
              </a:custGeom>
              <a:solidFill>
                <a:srgbClr val="9B9B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9" name="Freeform 1483">
                <a:extLst>
                  <a:ext uri="{FF2B5EF4-FFF2-40B4-BE49-F238E27FC236}">
                    <a16:creationId xmlns:a16="http://schemas.microsoft.com/office/drawing/2014/main" id="{7BC3B6F5-1103-47BA-AF2D-71922D243251}"/>
                  </a:ext>
                </a:extLst>
              </p:cNvPr>
              <p:cNvSpPr>
                <a:spLocks/>
              </p:cNvSpPr>
              <p:nvPr/>
            </p:nvSpPr>
            <p:spPr bwMode="auto">
              <a:xfrm>
                <a:off x="11" y="1680"/>
                <a:ext cx="343" cy="31"/>
              </a:xfrm>
              <a:custGeom>
                <a:avLst/>
                <a:gdLst>
                  <a:gd name="T0" fmla="*/ 141 w 142"/>
                  <a:gd name="T1" fmla="*/ 0 h 13"/>
                  <a:gd name="T2" fmla="*/ 133 w 142"/>
                  <a:gd name="T3" fmla="*/ 0 h 13"/>
                  <a:gd name="T4" fmla="*/ 90 w 142"/>
                  <a:gd name="T5" fmla="*/ 6 h 13"/>
                  <a:gd name="T6" fmla="*/ 123 w 142"/>
                  <a:gd name="T7" fmla="*/ 0 h 13"/>
                  <a:gd name="T8" fmla="*/ 28 w 142"/>
                  <a:gd name="T9" fmla="*/ 1 h 13"/>
                  <a:gd name="T10" fmla="*/ 68 w 142"/>
                  <a:gd name="T11" fmla="*/ 6 h 13"/>
                  <a:gd name="T12" fmla="*/ 76 w 142"/>
                  <a:gd name="T13" fmla="*/ 6 h 13"/>
                  <a:gd name="T14" fmla="*/ 76 w 142"/>
                  <a:gd name="T15" fmla="*/ 6 h 13"/>
                  <a:gd name="T16" fmla="*/ 68 w 142"/>
                  <a:gd name="T17" fmla="*/ 6 h 13"/>
                  <a:gd name="T18" fmla="*/ 11 w 142"/>
                  <a:gd name="T19" fmla="*/ 1 h 13"/>
                  <a:gd name="T20" fmla="*/ 0 w 142"/>
                  <a:gd name="T21" fmla="*/ 1 h 13"/>
                  <a:gd name="T22" fmla="*/ 0 w 142"/>
                  <a:gd name="T23" fmla="*/ 4 h 13"/>
                  <a:gd name="T24" fmla="*/ 0 w 142"/>
                  <a:gd name="T25" fmla="*/ 5 h 13"/>
                  <a:gd name="T26" fmla="*/ 9 w 142"/>
                  <a:gd name="T27" fmla="*/ 10 h 13"/>
                  <a:gd name="T28" fmla="*/ 83 w 142"/>
                  <a:gd name="T29" fmla="*/ 13 h 13"/>
                  <a:gd name="T30" fmla="*/ 91 w 142"/>
                  <a:gd name="T31" fmla="*/ 13 h 13"/>
                  <a:gd name="T32" fmla="*/ 109 w 142"/>
                  <a:gd name="T33" fmla="*/ 13 h 13"/>
                  <a:gd name="T34" fmla="*/ 142 w 142"/>
                  <a:gd name="T35" fmla="*/ 5 h 13"/>
                  <a:gd name="T36" fmla="*/ 141 w 142"/>
                  <a:gd name="T3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2" h="13">
                    <a:moveTo>
                      <a:pt x="141" y="0"/>
                    </a:moveTo>
                    <a:cubicBezTo>
                      <a:pt x="133" y="0"/>
                      <a:pt x="133" y="0"/>
                      <a:pt x="133" y="0"/>
                    </a:cubicBezTo>
                    <a:cubicBezTo>
                      <a:pt x="121" y="5"/>
                      <a:pt x="90" y="6"/>
                      <a:pt x="90" y="6"/>
                    </a:cubicBezTo>
                    <a:cubicBezTo>
                      <a:pt x="90" y="6"/>
                      <a:pt x="109" y="5"/>
                      <a:pt x="123" y="0"/>
                    </a:cubicBezTo>
                    <a:cubicBezTo>
                      <a:pt x="28" y="1"/>
                      <a:pt x="28" y="1"/>
                      <a:pt x="28" y="1"/>
                    </a:cubicBezTo>
                    <a:cubicBezTo>
                      <a:pt x="42" y="4"/>
                      <a:pt x="59" y="5"/>
                      <a:pt x="68" y="6"/>
                    </a:cubicBezTo>
                    <a:cubicBezTo>
                      <a:pt x="73" y="6"/>
                      <a:pt x="76" y="6"/>
                      <a:pt x="76" y="6"/>
                    </a:cubicBezTo>
                    <a:cubicBezTo>
                      <a:pt x="76" y="6"/>
                      <a:pt x="76" y="6"/>
                      <a:pt x="76" y="6"/>
                    </a:cubicBezTo>
                    <a:cubicBezTo>
                      <a:pt x="76" y="6"/>
                      <a:pt x="73" y="6"/>
                      <a:pt x="68" y="6"/>
                    </a:cubicBezTo>
                    <a:cubicBezTo>
                      <a:pt x="55" y="5"/>
                      <a:pt x="25" y="4"/>
                      <a:pt x="11" y="1"/>
                    </a:cubicBezTo>
                    <a:cubicBezTo>
                      <a:pt x="0" y="1"/>
                      <a:pt x="0" y="1"/>
                      <a:pt x="0" y="1"/>
                    </a:cubicBezTo>
                    <a:cubicBezTo>
                      <a:pt x="0" y="1"/>
                      <a:pt x="0" y="2"/>
                      <a:pt x="0" y="4"/>
                    </a:cubicBezTo>
                    <a:cubicBezTo>
                      <a:pt x="0" y="5"/>
                      <a:pt x="0" y="5"/>
                      <a:pt x="0" y="5"/>
                    </a:cubicBezTo>
                    <a:cubicBezTo>
                      <a:pt x="1" y="7"/>
                      <a:pt x="3" y="9"/>
                      <a:pt x="9" y="10"/>
                    </a:cubicBezTo>
                    <a:cubicBezTo>
                      <a:pt x="83" y="13"/>
                      <a:pt x="83" y="13"/>
                      <a:pt x="83" y="13"/>
                    </a:cubicBezTo>
                    <a:cubicBezTo>
                      <a:pt x="86" y="13"/>
                      <a:pt x="88" y="13"/>
                      <a:pt x="91" y="13"/>
                    </a:cubicBezTo>
                    <a:cubicBezTo>
                      <a:pt x="97" y="13"/>
                      <a:pt x="103" y="13"/>
                      <a:pt x="109" y="13"/>
                    </a:cubicBezTo>
                    <a:cubicBezTo>
                      <a:pt x="133" y="13"/>
                      <a:pt x="140" y="8"/>
                      <a:pt x="142" y="5"/>
                    </a:cubicBezTo>
                    <a:cubicBezTo>
                      <a:pt x="142" y="3"/>
                      <a:pt x="142" y="1"/>
                      <a:pt x="141" y="0"/>
                    </a:cubicBezTo>
                  </a:path>
                </a:pathLst>
              </a:custGeom>
              <a:solidFill>
                <a:srgbClr val="7B7E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0" name="Freeform 1484">
                <a:extLst>
                  <a:ext uri="{FF2B5EF4-FFF2-40B4-BE49-F238E27FC236}">
                    <a16:creationId xmlns:a16="http://schemas.microsoft.com/office/drawing/2014/main" id="{4BBCC90B-F4FA-4FA6-BF86-0B29BFAC2731}"/>
                  </a:ext>
                </a:extLst>
              </p:cNvPr>
              <p:cNvSpPr>
                <a:spLocks/>
              </p:cNvSpPr>
              <p:nvPr/>
            </p:nvSpPr>
            <p:spPr bwMode="auto">
              <a:xfrm>
                <a:off x="32" y="1703"/>
                <a:ext cx="180" cy="8"/>
              </a:xfrm>
              <a:custGeom>
                <a:avLst/>
                <a:gdLst>
                  <a:gd name="T0" fmla="*/ 0 w 74"/>
                  <a:gd name="T1" fmla="*/ 0 h 3"/>
                  <a:gd name="T2" fmla="*/ 23 w 74"/>
                  <a:gd name="T3" fmla="*/ 3 h 3"/>
                  <a:gd name="T4" fmla="*/ 42 w 74"/>
                  <a:gd name="T5" fmla="*/ 3 h 3"/>
                  <a:gd name="T6" fmla="*/ 58 w 74"/>
                  <a:gd name="T7" fmla="*/ 3 h 3"/>
                  <a:gd name="T8" fmla="*/ 66 w 74"/>
                  <a:gd name="T9" fmla="*/ 3 h 3"/>
                  <a:gd name="T10" fmla="*/ 74 w 74"/>
                  <a:gd name="T11" fmla="*/ 3 h 3"/>
                  <a:gd name="T12" fmla="*/ 0 w 7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74" h="3">
                    <a:moveTo>
                      <a:pt x="0" y="0"/>
                    </a:moveTo>
                    <a:cubicBezTo>
                      <a:pt x="5" y="2"/>
                      <a:pt x="12" y="3"/>
                      <a:pt x="23" y="3"/>
                    </a:cubicBezTo>
                    <a:cubicBezTo>
                      <a:pt x="30" y="3"/>
                      <a:pt x="36" y="3"/>
                      <a:pt x="42" y="3"/>
                    </a:cubicBezTo>
                    <a:cubicBezTo>
                      <a:pt x="47" y="3"/>
                      <a:pt x="53" y="3"/>
                      <a:pt x="58" y="3"/>
                    </a:cubicBezTo>
                    <a:cubicBezTo>
                      <a:pt x="66" y="3"/>
                      <a:pt x="66" y="3"/>
                      <a:pt x="66" y="3"/>
                    </a:cubicBezTo>
                    <a:cubicBezTo>
                      <a:pt x="68" y="3"/>
                      <a:pt x="71" y="3"/>
                      <a:pt x="74" y="3"/>
                    </a:cubicBezTo>
                    <a:cubicBezTo>
                      <a:pt x="0" y="0"/>
                      <a:pt x="0" y="0"/>
                      <a:pt x="0" y="0"/>
                    </a:cubicBezTo>
                  </a:path>
                </a:pathLst>
              </a:custGeom>
              <a:solidFill>
                <a:srgbClr val="8182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1" name="Freeform 1485">
                <a:extLst>
                  <a:ext uri="{FF2B5EF4-FFF2-40B4-BE49-F238E27FC236}">
                    <a16:creationId xmlns:a16="http://schemas.microsoft.com/office/drawing/2014/main" id="{96D68B1C-0696-4AB0-A12E-DEC36C229C95}"/>
                  </a:ext>
                </a:extLst>
              </p:cNvPr>
              <p:cNvSpPr>
                <a:spLocks/>
              </p:cNvSpPr>
              <p:nvPr/>
            </p:nvSpPr>
            <p:spPr bwMode="auto">
              <a:xfrm>
                <a:off x="74" y="299"/>
                <a:ext cx="123" cy="171"/>
              </a:xfrm>
              <a:custGeom>
                <a:avLst/>
                <a:gdLst>
                  <a:gd name="T0" fmla="*/ 21 w 51"/>
                  <a:gd name="T1" fmla="*/ 0 h 72"/>
                  <a:gd name="T2" fmla="*/ 5 w 51"/>
                  <a:gd name="T3" fmla="*/ 68 h 72"/>
                  <a:gd name="T4" fmla="*/ 1 w 51"/>
                  <a:gd name="T5" fmla="*/ 72 h 72"/>
                  <a:gd name="T6" fmla="*/ 11 w 51"/>
                  <a:gd name="T7" fmla="*/ 69 h 72"/>
                  <a:gd name="T8" fmla="*/ 23 w 51"/>
                  <a:gd name="T9" fmla="*/ 3 h 72"/>
                  <a:gd name="T10" fmla="*/ 27 w 51"/>
                  <a:gd name="T11" fmla="*/ 5 h 72"/>
                  <a:gd name="T12" fmla="*/ 24 w 51"/>
                  <a:gd name="T13" fmla="*/ 66 h 72"/>
                  <a:gd name="T14" fmla="*/ 40 w 51"/>
                  <a:gd name="T15" fmla="*/ 64 h 72"/>
                  <a:gd name="T16" fmla="*/ 51 w 51"/>
                  <a:gd name="T17" fmla="*/ 65 h 72"/>
                  <a:gd name="T18" fmla="*/ 45 w 51"/>
                  <a:gd name="T19" fmla="*/ 3 h 72"/>
                  <a:gd name="T20" fmla="*/ 45 w 51"/>
                  <a:gd name="T21" fmla="*/ 3 h 72"/>
                  <a:gd name="T22" fmla="*/ 21 w 51"/>
                  <a:gd name="T2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72">
                    <a:moveTo>
                      <a:pt x="21" y="0"/>
                    </a:moveTo>
                    <a:cubicBezTo>
                      <a:pt x="20" y="21"/>
                      <a:pt x="16" y="58"/>
                      <a:pt x="5" y="68"/>
                    </a:cubicBezTo>
                    <a:cubicBezTo>
                      <a:pt x="2" y="71"/>
                      <a:pt x="0" y="72"/>
                      <a:pt x="1" y="72"/>
                    </a:cubicBezTo>
                    <a:cubicBezTo>
                      <a:pt x="2" y="72"/>
                      <a:pt x="5" y="71"/>
                      <a:pt x="11" y="69"/>
                    </a:cubicBezTo>
                    <a:cubicBezTo>
                      <a:pt x="23" y="43"/>
                      <a:pt x="23" y="3"/>
                      <a:pt x="23" y="3"/>
                    </a:cubicBezTo>
                    <a:cubicBezTo>
                      <a:pt x="27" y="5"/>
                      <a:pt x="27" y="5"/>
                      <a:pt x="27" y="5"/>
                    </a:cubicBezTo>
                    <a:cubicBezTo>
                      <a:pt x="27" y="9"/>
                      <a:pt x="27" y="44"/>
                      <a:pt x="24" y="66"/>
                    </a:cubicBezTo>
                    <a:cubicBezTo>
                      <a:pt x="29" y="65"/>
                      <a:pt x="34" y="64"/>
                      <a:pt x="40" y="64"/>
                    </a:cubicBezTo>
                    <a:cubicBezTo>
                      <a:pt x="43" y="64"/>
                      <a:pt x="47" y="65"/>
                      <a:pt x="51" y="65"/>
                    </a:cubicBezTo>
                    <a:cubicBezTo>
                      <a:pt x="43" y="46"/>
                      <a:pt x="45" y="14"/>
                      <a:pt x="45" y="3"/>
                    </a:cubicBezTo>
                    <a:cubicBezTo>
                      <a:pt x="45" y="3"/>
                      <a:pt x="45" y="3"/>
                      <a:pt x="45" y="3"/>
                    </a:cubicBezTo>
                    <a:cubicBezTo>
                      <a:pt x="35" y="3"/>
                      <a:pt x="27" y="2"/>
                      <a:pt x="21" y="0"/>
                    </a:cubicBezTo>
                  </a:path>
                </a:pathLst>
              </a:custGeom>
              <a:solidFill>
                <a:srgbClr val="A79F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2" name="Freeform 1486">
                <a:extLst>
                  <a:ext uri="{FF2B5EF4-FFF2-40B4-BE49-F238E27FC236}">
                    <a16:creationId xmlns:a16="http://schemas.microsoft.com/office/drawing/2014/main" id="{C6EA38E8-3255-405D-B585-FA433661A7B4}"/>
                  </a:ext>
                </a:extLst>
              </p:cNvPr>
              <p:cNvSpPr>
                <a:spLocks/>
              </p:cNvSpPr>
              <p:nvPr/>
            </p:nvSpPr>
            <p:spPr bwMode="auto">
              <a:xfrm>
                <a:off x="98" y="111"/>
                <a:ext cx="169" cy="195"/>
              </a:xfrm>
              <a:custGeom>
                <a:avLst/>
                <a:gdLst>
                  <a:gd name="T0" fmla="*/ 69 w 70"/>
                  <a:gd name="T1" fmla="*/ 74 h 82"/>
                  <a:gd name="T2" fmla="*/ 70 w 70"/>
                  <a:gd name="T3" fmla="*/ 0 h 82"/>
                  <a:gd name="T4" fmla="*/ 35 w 70"/>
                  <a:gd name="T5" fmla="*/ 0 h 82"/>
                  <a:gd name="T6" fmla="*/ 0 w 70"/>
                  <a:gd name="T7" fmla="*/ 0 h 82"/>
                  <a:gd name="T8" fmla="*/ 1 w 70"/>
                  <a:gd name="T9" fmla="*/ 74 h 82"/>
                  <a:gd name="T10" fmla="*/ 1 w 70"/>
                  <a:gd name="T11" fmla="*/ 74 h 82"/>
                  <a:gd name="T12" fmla="*/ 35 w 70"/>
                  <a:gd name="T13" fmla="*/ 82 h 82"/>
                  <a:gd name="T14" fmla="*/ 69 w 70"/>
                  <a:gd name="T15" fmla="*/ 74 h 82"/>
                  <a:gd name="T16" fmla="*/ 69 w 70"/>
                  <a:gd name="T17" fmla="*/ 74 h 82"/>
                  <a:gd name="T18" fmla="*/ 69 w 70"/>
                  <a:gd name="T19" fmla="*/ 7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82">
                    <a:moveTo>
                      <a:pt x="69" y="74"/>
                    </a:moveTo>
                    <a:cubicBezTo>
                      <a:pt x="68" y="39"/>
                      <a:pt x="70" y="0"/>
                      <a:pt x="70" y="0"/>
                    </a:cubicBezTo>
                    <a:cubicBezTo>
                      <a:pt x="35" y="0"/>
                      <a:pt x="35" y="0"/>
                      <a:pt x="35" y="0"/>
                    </a:cubicBezTo>
                    <a:cubicBezTo>
                      <a:pt x="0" y="0"/>
                      <a:pt x="0" y="0"/>
                      <a:pt x="0" y="0"/>
                    </a:cubicBezTo>
                    <a:cubicBezTo>
                      <a:pt x="0" y="0"/>
                      <a:pt x="2" y="39"/>
                      <a:pt x="1" y="74"/>
                    </a:cubicBezTo>
                    <a:cubicBezTo>
                      <a:pt x="1" y="74"/>
                      <a:pt x="1" y="74"/>
                      <a:pt x="1" y="74"/>
                    </a:cubicBezTo>
                    <a:cubicBezTo>
                      <a:pt x="2" y="78"/>
                      <a:pt x="17" y="82"/>
                      <a:pt x="35" y="82"/>
                    </a:cubicBezTo>
                    <a:cubicBezTo>
                      <a:pt x="53" y="82"/>
                      <a:pt x="68" y="79"/>
                      <a:pt x="69" y="74"/>
                    </a:cubicBezTo>
                    <a:cubicBezTo>
                      <a:pt x="69" y="74"/>
                      <a:pt x="69" y="74"/>
                      <a:pt x="69" y="74"/>
                    </a:cubicBezTo>
                    <a:cubicBezTo>
                      <a:pt x="69" y="74"/>
                      <a:pt x="69" y="74"/>
                      <a:pt x="69" y="74"/>
                    </a:cubicBezTo>
                  </a:path>
                </a:pathLst>
              </a:custGeom>
              <a:solidFill>
                <a:srgbClr val="2942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3" name="Rectangle 1487">
                <a:extLst>
                  <a:ext uri="{FF2B5EF4-FFF2-40B4-BE49-F238E27FC236}">
                    <a16:creationId xmlns:a16="http://schemas.microsoft.com/office/drawing/2014/main" id="{24C41C1D-D414-42C6-B2F3-79D2E6E18EA0}"/>
                  </a:ext>
                </a:extLst>
              </p:cNvPr>
              <p:cNvSpPr>
                <a:spLocks noChangeArrowheads="1"/>
              </p:cNvSpPr>
              <p:nvPr/>
            </p:nvSpPr>
            <p:spPr bwMode="auto">
              <a:xfrm>
                <a:off x="265" y="287"/>
                <a:ext cx="1" cy="1"/>
              </a:xfrm>
              <a:prstGeom prst="rect">
                <a:avLst/>
              </a:prstGeom>
              <a:solidFill>
                <a:srgbClr val="2942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4" name="Rectangle 1488">
                <a:extLst>
                  <a:ext uri="{FF2B5EF4-FFF2-40B4-BE49-F238E27FC236}">
                    <a16:creationId xmlns:a16="http://schemas.microsoft.com/office/drawing/2014/main" id="{8C41AF34-4DF8-4487-BBB9-D5D1B7409973}"/>
                  </a:ext>
                </a:extLst>
              </p:cNvPr>
              <p:cNvSpPr>
                <a:spLocks noChangeArrowheads="1"/>
              </p:cNvSpPr>
              <p:nvPr/>
            </p:nvSpPr>
            <p:spPr bwMode="auto">
              <a:xfrm>
                <a:off x="265" y="287"/>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5" name="Freeform 1489">
                <a:extLst>
                  <a:ext uri="{FF2B5EF4-FFF2-40B4-BE49-F238E27FC236}">
                    <a16:creationId xmlns:a16="http://schemas.microsoft.com/office/drawing/2014/main" id="{A9624AA1-4135-4090-BA27-4558400A98D2}"/>
                  </a:ext>
                </a:extLst>
              </p:cNvPr>
              <p:cNvSpPr>
                <a:spLocks/>
              </p:cNvSpPr>
              <p:nvPr/>
            </p:nvSpPr>
            <p:spPr bwMode="auto">
              <a:xfrm>
                <a:off x="98" y="111"/>
                <a:ext cx="169" cy="195"/>
              </a:xfrm>
              <a:custGeom>
                <a:avLst/>
                <a:gdLst>
                  <a:gd name="T0" fmla="*/ 69 w 70"/>
                  <a:gd name="T1" fmla="*/ 74 h 82"/>
                  <a:gd name="T2" fmla="*/ 70 w 70"/>
                  <a:gd name="T3" fmla="*/ 0 h 82"/>
                  <a:gd name="T4" fmla="*/ 35 w 70"/>
                  <a:gd name="T5" fmla="*/ 0 h 82"/>
                  <a:gd name="T6" fmla="*/ 0 w 70"/>
                  <a:gd name="T7" fmla="*/ 0 h 82"/>
                  <a:gd name="T8" fmla="*/ 1 w 70"/>
                  <a:gd name="T9" fmla="*/ 74 h 82"/>
                  <a:gd name="T10" fmla="*/ 1 w 70"/>
                  <a:gd name="T11" fmla="*/ 74 h 82"/>
                  <a:gd name="T12" fmla="*/ 35 w 70"/>
                  <a:gd name="T13" fmla="*/ 82 h 82"/>
                  <a:gd name="T14" fmla="*/ 69 w 70"/>
                  <a:gd name="T15" fmla="*/ 74 h 82"/>
                  <a:gd name="T16" fmla="*/ 69 w 70"/>
                  <a:gd name="T17" fmla="*/ 74 h 82"/>
                  <a:gd name="T18" fmla="*/ 69 w 70"/>
                  <a:gd name="T19" fmla="*/ 7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82">
                    <a:moveTo>
                      <a:pt x="69" y="74"/>
                    </a:moveTo>
                    <a:cubicBezTo>
                      <a:pt x="68" y="39"/>
                      <a:pt x="70" y="0"/>
                      <a:pt x="70" y="0"/>
                    </a:cubicBezTo>
                    <a:cubicBezTo>
                      <a:pt x="35" y="0"/>
                      <a:pt x="35" y="0"/>
                      <a:pt x="35" y="0"/>
                    </a:cubicBezTo>
                    <a:cubicBezTo>
                      <a:pt x="0" y="0"/>
                      <a:pt x="0" y="0"/>
                      <a:pt x="0" y="0"/>
                    </a:cubicBezTo>
                    <a:cubicBezTo>
                      <a:pt x="0" y="0"/>
                      <a:pt x="2" y="39"/>
                      <a:pt x="1" y="74"/>
                    </a:cubicBezTo>
                    <a:cubicBezTo>
                      <a:pt x="1" y="74"/>
                      <a:pt x="1" y="74"/>
                      <a:pt x="1" y="74"/>
                    </a:cubicBezTo>
                    <a:cubicBezTo>
                      <a:pt x="2" y="78"/>
                      <a:pt x="17" y="82"/>
                      <a:pt x="35" y="82"/>
                    </a:cubicBezTo>
                    <a:cubicBezTo>
                      <a:pt x="53" y="82"/>
                      <a:pt x="68" y="79"/>
                      <a:pt x="69" y="74"/>
                    </a:cubicBezTo>
                    <a:cubicBezTo>
                      <a:pt x="69" y="74"/>
                      <a:pt x="69" y="74"/>
                      <a:pt x="69" y="74"/>
                    </a:cubicBezTo>
                    <a:cubicBezTo>
                      <a:pt x="69" y="74"/>
                      <a:pt x="69" y="74"/>
                      <a:pt x="69" y="74"/>
                    </a:cubicBezTo>
                  </a:path>
                </a:pathLst>
              </a:custGeom>
              <a:solidFill>
                <a:srgbClr val="2942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6" name="Freeform 1490">
                <a:extLst>
                  <a:ext uri="{FF2B5EF4-FFF2-40B4-BE49-F238E27FC236}">
                    <a16:creationId xmlns:a16="http://schemas.microsoft.com/office/drawing/2014/main" id="{9C198646-97F6-4EF4-806D-D91D02F16F99}"/>
                  </a:ext>
                </a:extLst>
              </p:cNvPr>
              <p:cNvSpPr>
                <a:spLocks/>
              </p:cNvSpPr>
              <p:nvPr/>
            </p:nvSpPr>
            <p:spPr bwMode="auto">
              <a:xfrm>
                <a:off x="110" y="127"/>
                <a:ext cx="60" cy="179"/>
              </a:xfrm>
              <a:custGeom>
                <a:avLst/>
                <a:gdLst>
                  <a:gd name="T0" fmla="*/ 1 w 25"/>
                  <a:gd name="T1" fmla="*/ 0 h 75"/>
                  <a:gd name="T2" fmla="*/ 0 w 25"/>
                  <a:gd name="T3" fmla="*/ 71 h 75"/>
                  <a:gd name="T4" fmla="*/ 24 w 25"/>
                  <a:gd name="T5" fmla="*/ 75 h 75"/>
                  <a:gd name="T6" fmla="*/ 24 w 25"/>
                  <a:gd name="T7" fmla="*/ 3 h 75"/>
                  <a:gd name="T8" fmla="*/ 1 w 25"/>
                  <a:gd name="T9" fmla="*/ 0 h 75"/>
                </a:gdLst>
                <a:ahLst/>
                <a:cxnLst>
                  <a:cxn ang="0">
                    <a:pos x="T0" y="T1"/>
                  </a:cxn>
                  <a:cxn ang="0">
                    <a:pos x="T2" y="T3"/>
                  </a:cxn>
                  <a:cxn ang="0">
                    <a:pos x="T4" y="T5"/>
                  </a:cxn>
                  <a:cxn ang="0">
                    <a:pos x="T6" y="T7"/>
                  </a:cxn>
                  <a:cxn ang="0">
                    <a:pos x="T8" y="T9"/>
                  </a:cxn>
                </a:cxnLst>
                <a:rect l="0" t="0" r="r" b="b"/>
                <a:pathLst>
                  <a:path w="25" h="75">
                    <a:moveTo>
                      <a:pt x="1" y="0"/>
                    </a:moveTo>
                    <a:cubicBezTo>
                      <a:pt x="2" y="13"/>
                      <a:pt x="2" y="53"/>
                      <a:pt x="0" y="71"/>
                    </a:cubicBezTo>
                    <a:cubicBezTo>
                      <a:pt x="5" y="73"/>
                      <a:pt x="14" y="74"/>
                      <a:pt x="24" y="75"/>
                    </a:cubicBezTo>
                    <a:cubicBezTo>
                      <a:pt x="25" y="55"/>
                      <a:pt x="24" y="14"/>
                      <a:pt x="24" y="3"/>
                    </a:cubicBezTo>
                    <a:cubicBezTo>
                      <a:pt x="15" y="2"/>
                      <a:pt x="7" y="1"/>
                      <a:pt x="1" y="0"/>
                    </a:cubicBezTo>
                  </a:path>
                </a:pathLst>
              </a:custGeom>
              <a:solidFill>
                <a:srgbClr val="334F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7" name="Rectangle 1491">
                <a:extLst>
                  <a:ext uri="{FF2B5EF4-FFF2-40B4-BE49-F238E27FC236}">
                    <a16:creationId xmlns:a16="http://schemas.microsoft.com/office/drawing/2014/main" id="{74596BA8-CF83-44C2-8DFC-9E71841475A2}"/>
                  </a:ext>
                </a:extLst>
              </p:cNvPr>
              <p:cNvSpPr>
                <a:spLocks noChangeArrowheads="1"/>
              </p:cNvSpPr>
              <p:nvPr/>
            </p:nvSpPr>
            <p:spPr bwMode="auto">
              <a:xfrm>
                <a:off x="265" y="287"/>
                <a:ext cx="1" cy="1"/>
              </a:xfrm>
              <a:prstGeom prst="rect">
                <a:avLst/>
              </a:prstGeom>
              <a:solidFill>
                <a:srgbClr val="2942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8" name="Rectangle 1492">
                <a:extLst>
                  <a:ext uri="{FF2B5EF4-FFF2-40B4-BE49-F238E27FC236}">
                    <a16:creationId xmlns:a16="http://schemas.microsoft.com/office/drawing/2014/main" id="{C4DB332D-0E86-40D1-BBCD-4EC462E003D2}"/>
                  </a:ext>
                </a:extLst>
              </p:cNvPr>
              <p:cNvSpPr>
                <a:spLocks noChangeArrowheads="1"/>
              </p:cNvSpPr>
              <p:nvPr/>
            </p:nvSpPr>
            <p:spPr bwMode="auto">
              <a:xfrm>
                <a:off x="265" y="287"/>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9" name="Freeform 1493">
                <a:extLst>
                  <a:ext uri="{FF2B5EF4-FFF2-40B4-BE49-F238E27FC236}">
                    <a16:creationId xmlns:a16="http://schemas.microsoft.com/office/drawing/2014/main" id="{F149FD07-E7F6-4847-B504-6338BE72EC29}"/>
                  </a:ext>
                </a:extLst>
              </p:cNvPr>
              <p:cNvSpPr>
                <a:spLocks/>
              </p:cNvSpPr>
              <p:nvPr/>
            </p:nvSpPr>
            <p:spPr bwMode="auto">
              <a:xfrm>
                <a:off x="207" y="125"/>
                <a:ext cx="55" cy="174"/>
              </a:xfrm>
              <a:custGeom>
                <a:avLst/>
                <a:gdLst>
                  <a:gd name="T0" fmla="*/ 20 w 23"/>
                  <a:gd name="T1" fmla="*/ 0 h 73"/>
                  <a:gd name="T2" fmla="*/ 14 w 23"/>
                  <a:gd name="T3" fmla="*/ 2 h 73"/>
                  <a:gd name="T4" fmla="*/ 14 w 23"/>
                  <a:gd name="T5" fmla="*/ 17 h 73"/>
                  <a:gd name="T6" fmla="*/ 11 w 23"/>
                  <a:gd name="T7" fmla="*/ 70 h 73"/>
                  <a:gd name="T8" fmla="*/ 6 w 23"/>
                  <a:gd name="T9" fmla="*/ 3 h 73"/>
                  <a:gd name="T10" fmla="*/ 0 w 23"/>
                  <a:gd name="T11" fmla="*/ 4 h 73"/>
                  <a:gd name="T12" fmla="*/ 3 w 23"/>
                  <a:gd name="T13" fmla="*/ 72 h 73"/>
                  <a:gd name="T14" fmla="*/ 18 w 23"/>
                  <a:gd name="T15" fmla="*/ 71 h 73"/>
                  <a:gd name="T16" fmla="*/ 18 w 23"/>
                  <a:gd name="T17" fmla="*/ 71 h 73"/>
                  <a:gd name="T18" fmla="*/ 18 w 23"/>
                  <a:gd name="T19" fmla="*/ 73 h 73"/>
                  <a:gd name="T20" fmla="*/ 23 w 23"/>
                  <a:gd name="T21" fmla="*/ 70 h 73"/>
                  <a:gd name="T22" fmla="*/ 20 w 23"/>
                  <a:gd name="T2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73">
                    <a:moveTo>
                      <a:pt x="20" y="0"/>
                    </a:moveTo>
                    <a:cubicBezTo>
                      <a:pt x="18" y="1"/>
                      <a:pt x="16" y="1"/>
                      <a:pt x="14" y="2"/>
                    </a:cubicBezTo>
                    <a:cubicBezTo>
                      <a:pt x="14" y="8"/>
                      <a:pt x="14" y="16"/>
                      <a:pt x="14" y="17"/>
                    </a:cubicBezTo>
                    <a:cubicBezTo>
                      <a:pt x="13" y="24"/>
                      <a:pt x="11" y="70"/>
                      <a:pt x="11" y="70"/>
                    </a:cubicBezTo>
                    <a:cubicBezTo>
                      <a:pt x="8" y="64"/>
                      <a:pt x="6" y="3"/>
                      <a:pt x="6" y="3"/>
                    </a:cubicBezTo>
                    <a:cubicBezTo>
                      <a:pt x="4" y="3"/>
                      <a:pt x="2" y="3"/>
                      <a:pt x="0" y="4"/>
                    </a:cubicBezTo>
                    <a:cubicBezTo>
                      <a:pt x="0" y="15"/>
                      <a:pt x="2" y="48"/>
                      <a:pt x="3" y="72"/>
                    </a:cubicBezTo>
                    <a:cubicBezTo>
                      <a:pt x="18" y="71"/>
                      <a:pt x="18" y="71"/>
                      <a:pt x="18" y="71"/>
                    </a:cubicBezTo>
                    <a:cubicBezTo>
                      <a:pt x="18" y="71"/>
                      <a:pt x="18" y="71"/>
                      <a:pt x="18" y="71"/>
                    </a:cubicBezTo>
                    <a:cubicBezTo>
                      <a:pt x="18" y="71"/>
                      <a:pt x="18" y="72"/>
                      <a:pt x="18" y="73"/>
                    </a:cubicBezTo>
                    <a:cubicBezTo>
                      <a:pt x="20" y="72"/>
                      <a:pt x="21" y="71"/>
                      <a:pt x="23" y="70"/>
                    </a:cubicBezTo>
                    <a:cubicBezTo>
                      <a:pt x="22" y="64"/>
                      <a:pt x="20" y="48"/>
                      <a:pt x="20" y="0"/>
                    </a:cubicBezTo>
                  </a:path>
                </a:pathLst>
              </a:custGeom>
              <a:solidFill>
                <a:srgbClr val="2439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0" name="Freeform 1494">
                <a:extLst>
                  <a:ext uri="{FF2B5EF4-FFF2-40B4-BE49-F238E27FC236}">
                    <a16:creationId xmlns:a16="http://schemas.microsoft.com/office/drawing/2014/main" id="{F8EEF6E8-7444-4954-B9D9-EE63DF8B5A36}"/>
                  </a:ext>
                </a:extLst>
              </p:cNvPr>
              <p:cNvSpPr>
                <a:spLocks/>
              </p:cNvSpPr>
              <p:nvPr/>
            </p:nvSpPr>
            <p:spPr bwMode="auto">
              <a:xfrm>
                <a:off x="221" y="130"/>
                <a:ext cx="20" cy="161"/>
              </a:xfrm>
              <a:custGeom>
                <a:avLst/>
                <a:gdLst>
                  <a:gd name="T0" fmla="*/ 8 w 8"/>
                  <a:gd name="T1" fmla="*/ 0 h 68"/>
                  <a:gd name="T2" fmla="*/ 0 w 8"/>
                  <a:gd name="T3" fmla="*/ 1 h 68"/>
                  <a:gd name="T4" fmla="*/ 5 w 8"/>
                  <a:gd name="T5" fmla="*/ 68 h 68"/>
                  <a:gd name="T6" fmla="*/ 8 w 8"/>
                  <a:gd name="T7" fmla="*/ 15 h 68"/>
                  <a:gd name="T8" fmla="*/ 8 w 8"/>
                  <a:gd name="T9" fmla="*/ 0 h 68"/>
                </a:gdLst>
                <a:ahLst/>
                <a:cxnLst>
                  <a:cxn ang="0">
                    <a:pos x="T0" y="T1"/>
                  </a:cxn>
                  <a:cxn ang="0">
                    <a:pos x="T2" y="T3"/>
                  </a:cxn>
                  <a:cxn ang="0">
                    <a:pos x="T4" y="T5"/>
                  </a:cxn>
                  <a:cxn ang="0">
                    <a:pos x="T6" y="T7"/>
                  </a:cxn>
                  <a:cxn ang="0">
                    <a:pos x="T8" y="T9"/>
                  </a:cxn>
                </a:cxnLst>
                <a:rect l="0" t="0" r="r" b="b"/>
                <a:pathLst>
                  <a:path w="8" h="68">
                    <a:moveTo>
                      <a:pt x="8" y="0"/>
                    </a:moveTo>
                    <a:cubicBezTo>
                      <a:pt x="6" y="0"/>
                      <a:pt x="3" y="1"/>
                      <a:pt x="0" y="1"/>
                    </a:cubicBezTo>
                    <a:cubicBezTo>
                      <a:pt x="0" y="1"/>
                      <a:pt x="2" y="62"/>
                      <a:pt x="5" y="68"/>
                    </a:cubicBezTo>
                    <a:cubicBezTo>
                      <a:pt x="5" y="68"/>
                      <a:pt x="7" y="22"/>
                      <a:pt x="8" y="15"/>
                    </a:cubicBezTo>
                    <a:cubicBezTo>
                      <a:pt x="8" y="14"/>
                      <a:pt x="8" y="6"/>
                      <a:pt x="8" y="0"/>
                    </a:cubicBezTo>
                  </a:path>
                </a:pathLst>
              </a:custGeom>
              <a:solidFill>
                <a:srgbClr val="1D2E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1" name="Freeform 1495">
                <a:extLst>
                  <a:ext uri="{FF2B5EF4-FFF2-40B4-BE49-F238E27FC236}">
                    <a16:creationId xmlns:a16="http://schemas.microsoft.com/office/drawing/2014/main" id="{3FBFF8FD-EC30-432F-8D8C-017ED99FA569}"/>
                  </a:ext>
                </a:extLst>
              </p:cNvPr>
              <p:cNvSpPr>
                <a:spLocks/>
              </p:cNvSpPr>
              <p:nvPr/>
            </p:nvSpPr>
            <p:spPr bwMode="auto">
              <a:xfrm>
                <a:off x="11" y="511"/>
                <a:ext cx="338" cy="1150"/>
              </a:xfrm>
              <a:custGeom>
                <a:avLst/>
                <a:gdLst>
                  <a:gd name="T0" fmla="*/ 77 w 140"/>
                  <a:gd name="T1" fmla="*/ 0 h 483"/>
                  <a:gd name="T2" fmla="*/ 16 w 140"/>
                  <a:gd name="T3" fmla="*/ 9 h 483"/>
                  <a:gd name="T4" fmla="*/ 4 w 140"/>
                  <a:gd name="T5" fmla="*/ 28 h 483"/>
                  <a:gd name="T6" fmla="*/ 4 w 140"/>
                  <a:gd name="T7" fmla="*/ 130 h 483"/>
                  <a:gd name="T8" fmla="*/ 19 w 140"/>
                  <a:gd name="T9" fmla="*/ 159 h 483"/>
                  <a:gd name="T10" fmla="*/ 19 w 140"/>
                  <a:gd name="T11" fmla="*/ 131 h 483"/>
                  <a:gd name="T12" fmla="*/ 19 w 140"/>
                  <a:gd name="T13" fmla="*/ 131 h 483"/>
                  <a:gd name="T14" fmla="*/ 25 w 140"/>
                  <a:gd name="T15" fmla="*/ 32 h 483"/>
                  <a:gd name="T16" fmla="*/ 57 w 140"/>
                  <a:gd name="T17" fmla="*/ 10 h 483"/>
                  <a:gd name="T18" fmla="*/ 89 w 140"/>
                  <a:gd name="T19" fmla="*/ 13 h 483"/>
                  <a:gd name="T20" fmla="*/ 121 w 140"/>
                  <a:gd name="T21" fmla="*/ 36 h 483"/>
                  <a:gd name="T22" fmla="*/ 107 w 140"/>
                  <a:gd name="T23" fmla="*/ 52 h 483"/>
                  <a:gd name="T24" fmla="*/ 114 w 140"/>
                  <a:gd name="T25" fmla="*/ 76 h 483"/>
                  <a:gd name="T26" fmla="*/ 114 w 140"/>
                  <a:gd name="T27" fmla="*/ 76 h 483"/>
                  <a:gd name="T28" fmla="*/ 124 w 140"/>
                  <a:gd name="T29" fmla="*/ 76 h 483"/>
                  <a:gd name="T30" fmla="*/ 124 w 140"/>
                  <a:gd name="T31" fmla="*/ 106 h 483"/>
                  <a:gd name="T32" fmla="*/ 138 w 140"/>
                  <a:gd name="T33" fmla="*/ 80 h 483"/>
                  <a:gd name="T34" fmla="*/ 138 w 140"/>
                  <a:gd name="T35" fmla="*/ 80 h 483"/>
                  <a:gd name="T36" fmla="*/ 138 w 140"/>
                  <a:gd name="T37" fmla="*/ 80 h 483"/>
                  <a:gd name="T38" fmla="*/ 138 w 140"/>
                  <a:gd name="T39" fmla="*/ 146 h 483"/>
                  <a:gd name="T40" fmla="*/ 138 w 140"/>
                  <a:gd name="T41" fmla="*/ 146 h 483"/>
                  <a:gd name="T42" fmla="*/ 138 w 140"/>
                  <a:gd name="T43" fmla="*/ 146 h 483"/>
                  <a:gd name="T44" fmla="*/ 138 w 140"/>
                  <a:gd name="T45" fmla="*/ 146 h 483"/>
                  <a:gd name="T46" fmla="*/ 136 w 140"/>
                  <a:gd name="T47" fmla="*/ 398 h 483"/>
                  <a:gd name="T48" fmla="*/ 136 w 140"/>
                  <a:gd name="T49" fmla="*/ 399 h 483"/>
                  <a:gd name="T50" fmla="*/ 136 w 140"/>
                  <a:gd name="T51" fmla="*/ 399 h 483"/>
                  <a:gd name="T52" fmla="*/ 135 w 140"/>
                  <a:gd name="T53" fmla="*/ 483 h 483"/>
                  <a:gd name="T54" fmla="*/ 135 w 140"/>
                  <a:gd name="T55" fmla="*/ 483 h 483"/>
                  <a:gd name="T56" fmla="*/ 137 w 140"/>
                  <a:gd name="T57" fmla="*/ 16 h 483"/>
                  <a:gd name="T58" fmla="*/ 118 w 140"/>
                  <a:gd name="T59" fmla="*/ 3 h 483"/>
                  <a:gd name="T60" fmla="*/ 121 w 140"/>
                  <a:gd name="T61" fmla="*/ 4 h 483"/>
                  <a:gd name="T62" fmla="*/ 77 w 140"/>
                  <a:gd name="T63"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483">
                    <a:moveTo>
                      <a:pt x="77" y="0"/>
                    </a:moveTo>
                    <a:cubicBezTo>
                      <a:pt x="55" y="0"/>
                      <a:pt x="31" y="3"/>
                      <a:pt x="16" y="9"/>
                    </a:cubicBezTo>
                    <a:cubicBezTo>
                      <a:pt x="11" y="12"/>
                      <a:pt x="7" y="19"/>
                      <a:pt x="4" y="28"/>
                    </a:cubicBezTo>
                    <a:cubicBezTo>
                      <a:pt x="4" y="46"/>
                      <a:pt x="4" y="83"/>
                      <a:pt x="4" y="130"/>
                    </a:cubicBezTo>
                    <a:cubicBezTo>
                      <a:pt x="8" y="139"/>
                      <a:pt x="13" y="150"/>
                      <a:pt x="19" y="159"/>
                    </a:cubicBezTo>
                    <a:cubicBezTo>
                      <a:pt x="19" y="131"/>
                      <a:pt x="19" y="131"/>
                      <a:pt x="19" y="131"/>
                    </a:cubicBezTo>
                    <a:cubicBezTo>
                      <a:pt x="19" y="131"/>
                      <a:pt x="19" y="131"/>
                      <a:pt x="19" y="131"/>
                    </a:cubicBezTo>
                    <a:cubicBezTo>
                      <a:pt x="0" y="103"/>
                      <a:pt x="25" y="32"/>
                      <a:pt x="25" y="32"/>
                    </a:cubicBezTo>
                    <a:cubicBezTo>
                      <a:pt x="33" y="15"/>
                      <a:pt x="41" y="10"/>
                      <a:pt x="57" y="10"/>
                    </a:cubicBezTo>
                    <a:cubicBezTo>
                      <a:pt x="65" y="10"/>
                      <a:pt x="76" y="12"/>
                      <a:pt x="89" y="13"/>
                    </a:cubicBezTo>
                    <a:cubicBezTo>
                      <a:pt x="133" y="19"/>
                      <a:pt x="124" y="32"/>
                      <a:pt x="121" y="36"/>
                    </a:cubicBezTo>
                    <a:cubicBezTo>
                      <a:pt x="118" y="38"/>
                      <a:pt x="113" y="44"/>
                      <a:pt x="107" y="52"/>
                    </a:cubicBezTo>
                    <a:cubicBezTo>
                      <a:pt x="111" y="59"/>
                      <a:pt x="114" y="67"/>
                      <a:pt x="114" y="76"/>
                    </a:cubicBezTo>
                    <a:cubicBezTo>
                      <a:pt x="114" y="76"/>
                      <a:pt x="114" y="76"/>
                      <a:pt x="114" y="76"/>
                    </a:cubicBezTo>
                    <a:cubicBezTo>
                      <a:pt x="124" y="76"/>
                      <a:pt x="124" y="76"/>
                      <a:pt x="124" y="76"/>
                    </a:cubicBezTo>
                    <a:cubicBezTo>
                      <a:pt x="124" y="106"/>
                      <a:pt x="124" y="106"/>
                      <a:pt x="124" y="106"/>
                    </a:cubicBezTo>
                    <a:cubicBezTo>
                      <a:pt x="129" y="97"/>
                      <a:pt x="134" y="89"/>
                      <a:pt x="138" y="80"/>
                    </a:cubicBezTo>
                    <a:cubicBezTo>
                      <a:pt x="138" y="80"/>
                      <a:pt x="138" y="80"/>
                      <a:pt x="138" y="80"/>
                    </a:cubicBezTo>
                    <a:cubicBezTo>
                      <a:pt x="138" y="80"/>
                      <a:pt x="138" y="80"/>
                      <a:pt x="138" y="80"/>
                    </a:cubicBezTo>
                    <a:cubicBezTo>
                      <a:pt x="138" y="99"/>
                      <a:pt x="138" y="122"/>
                      <a:pt x="138" y="146"/>
                    </a:cubicBezTo>
                    <a:cubicBezTo>
                      <a:pt x="138" y="146"/>
                      <a:pt x="138" y="146"/>
                      <a:pt x="138" y="146"/>
                    </a:cubicBezTo>
                    <a:cubicBezTo>
                      <a:pt x="138" y="146"/>
                      <a:pt x="138" y="146"/>
                      <a:pt x="138" y="146"/>
                    </a:cubicBezTo>
                    <a:cubicBezTo>
                      <a:pt x="138" y="146"/>
                      <a:pt x="138" y="146"/>
                      <a:pt x="138" y="146"/>
                    </a:cubicBezTo>
                    <a:cubicBezTo>
                      <a:pt x="137" y="221"/>
                      <a:pt x="136" y="316"/>
                      <a:pt x="136" y="398"/>
                    </a:cubicBezTo>
                    <a:cubicBezTo>
                      <a:pt x="136" y="398"/>
                      <a:pt x="136" y="399"/>
                      <a:pt x="136" y="399"/>
                    </a:cubicBezTo>
                    <a:cubicBezTo>
                      <a:pt x="136" y="399"/>
                      <a:pt x="136" y="399"/>
                      <a:pt x="136" y="399"/>
                    </a:cubicBezTo>
                    <a:cubicBezTo>
                      <a:pt x="135" y="430"/>
                      <a:pt x="135" y="458"/>
                      <a:pt x="135" y="483"/>
                    </a:cubicBezTo>
                    <a:cubicBezTo>
                      <a:pt x="135" y="483"/>
                      <a:pt x="135" y="483"/>
                      <a:pt x="135" y="483"/>
                    </a:cubicBezTo>
                    <a:cubicBezTo>
                      <a:pt x="136" y="328"/>
                      <a:pt x="140" y="30"/>
                      <a:pt x="137" y="16"/>
                    </a:cubicBezTo>
                    <a:cubicBezTo>
                      <a:pt x="136" y="11"/>
                      <a:pt x="128" y="6"/>
                      <a:pt x="118" y="3"/>
                    </a:cubicBezTo>
                    <a:cubicBezTo>
                      <a:pt x="120" y="4"/>
                      <a:pt x="121" y="4"/>
                      <a:pt x="121" y="4"/>
                    </a:cubicBezTo>
                    <a:cubicBezTo>
                      <a:pt x="112" y="2"/>
                      <a:pt x="95" y="0"/>
                      <a:pt x="77" y="0"/>
                    </a:cubicBezTo>
                  </a:path>
                </a:pathLst>
              </a:custGeom>
              <a:solidFill>
                <a:srgbClr val="B2A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2" name="Freeform 1496">
                <a:extLst>
                  <a:ext uri="{FF2B5EF4-FFF2-40B4-BE49-F238E27FC236}">
                    <a16:creationId xmlns:a16="http://schemas.microsoft.com/office/drawing/2014/main" id="{8B11A620-A0CD-401F-AE10-6DF01BD98F57}"/>
                  </a:ext>
                </a:extLst>
              </p:cNvPr>
              <p:cNvSpPr>
                <a:spLocks/>
              </p:cNvSpPr>
              <p:nvPr/>
            </p:nvSpPr>
            <p:spPr bwMode="auto">
              <a:xfrm>
                <a:off x="11" y="534"/>
                <a:ext cx="321" cy="288"/>
              </a:xfrm>
              <a:custGeom>
                <a:avLst/>
                <a:gdLst>
                  <a:gd name="T0" fmla="*/ 57 w 133"/>
                  <a:gd name="T1" fmla="*/ 0 h 121"/>
                  <a:gd name="T2" fmla="*/ 25 w 133"/>
                  <a:gd name="T3" fmla="*/ 22 h 121"/>
                  <a:gd name="T4" fmla="*/ 19 w 133"/>
                  <a:gd name="T5" fmla="*/ 121 h 121"/>
                  <a:gd name="T6" fmla="*/ 19 w 133"/>
                  <a:gd name="T7" fmla="*/ 121 h 121"/>
                  <a:gd name="T8" fmla="*/ 19 w 133"/>
                  <a:gd name="T9" fmla="*/ 66 h 121"/>
                  <a:gd name="T10" fmla="*/ 23 w 133"/>
                  <a:gd name="T11" fmla="*/ 66 h 121"/>
                  <a:gd name="T12" fmla="*/ 41 w 133"/>
                  <a:gd name="T13" fmla="*/ 18 h 121"/>
                  <a:gd name="T14" fmla="*/ 63 w 133"/>
                  <a:gd name="T15" fmla="*/ 14 h 121"/>
                  <a:gd name="T16" fmla="*/ 89 w 133"/>
                  <a:gd name="T17" fmla="*/ 20 h 121"/>
                  <a:gd name="T18" fmla="*/ 88 w 133"/>
                  <a:gd name="T19" fmla="*/ 26 h 121"/>
                  <a:gd name="T20" fmla="*/ 107 w 133"/>
                  <a:gd name="T21" fmla="*/ 42 h 121"/>
                  <a:gd name="T22" fmla="*/ 121 w 133"/>
                  <a:gd name="T23" fmla="*/ 26 h 121"/>
                  <a:gd name="T24" fmla="*/ 89 w 133"/>
                  <a:gd name="T25" fmla="*/ 3 h 121"/>
                  <a:gd name="T26" fmla="*/ 57 w 133"/>
                  <a:gd name="T2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 h="121">
                    <a:moveTo>
                      <a:pt x="57" y="0"/>
                    </a:moveTo>
                    <a:cubicBezTo>
                      <a:pt x="41" y="0"/>
                      <a:pt x="33" y="5"/>
                      <a:pt x="25" y="22"/>
                    </a:cubicBezTo>
                    <a:cubicBezTo>
                      <a:pt x="25" y="22"/>
                      <a:pt x="0" y="93"/>
                      <a:pt x="19" y="121"/>
                    </a:cubicBezTo>
                    <a:cubicBezTo>
                      <a:pt x="19" y="121"/>
                      <a:pt x="19" y="121"/>
                      <a:pt x="19" y="121"/>
                    </a:cubicBezTo>
                    <a:cubicBezTo>
                      <a:pt x="19" y="66"/>
                      <a:pt x="19" y="66"/>
                      <a:pt x="19" y="66"/>
                    </a:cubicBezTo>
                    <a:cubicBezTo>
                      <a:pt x="23" y="66"/>
                      <a:pt x="23" y="66"/>
                      <a:pt x="23" y="66"/>
                    </a:cubicBezTo>
                    <a:cubicBezTo>
                      <a:pt x="26" y="37"/>
                      <a:pt x="41" y="18"/>
                      <a:pt x="41" y="18"/>
                    </a:cubicBezTo>
                    <a:cubicBezTo>
                      <a:pt x="43" y="16"/>
                      <a:pt x="52" y="14"/>
                      <a:pt x="63" y="14"/>
                    </a:cubicBezTo>
                    <a:cubicBezTo>
                      <a:pt x="74" y="14"/>
                      <a:pt x="85" y="16"/>
                      <a:pt x="89" y="20"/>
                    </a:cubicBezTo>
                    <a:cubicBezTo>
                      <a:pt x="90" y="21"/>
                      <a:pt x="90" y="23"/>
                      <a:pt x="88" y="26"/>
                    </a:cubicBezTo>
                    <a:cubicBezTo>
                      <a:pt x="96" y="29"/>
                      <a:pt x="102" y="35"/>
                      <a:pt x="107" y="42"/>
                    </a:cubicBezTo>
                    <a:cubicBezTo>
                      <a:pt x="113" y="34"/>
                      <a:pt x="118" y="28"/>
                      <a:pt x="121" y="26"/>
                    </a:cubicBezTo>
                    <a:cubicBezTo>
                      <a:pt x="124" y="22"/>
                      <a:pt x="133" y="9"/>
                      <a:pt x="89" y="3"/>
                    </a:cubicBezTo>
                    <a:cubicBezTo>
                      <a:pt x="76" y="2"/>
                      <a:pt x="65" y="0"/>
                      <a:pt x="57" y="0"/>
                    </a:cubicBezTo>
                  </a:path>
                </a:pathLst>
              </a:custGeom>
              <a:solidFill>
                <a:srgbClr val="C6A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3" name="Freeform 1497">
                <a:extLst>
                  <a:ext uri="{FF2B5EF4-FFF2-40B4-BE49-F238E27FC236}">
                    <a16:creationId xmlns:a16="http://schemas.microsoft.com/office/drawing/2014/main" id="{004D1FE3-1EEA-4191-98BB-73AC8ED9FC9F}"/>
                  </a:ext>
                </a:extLst>
              </p:cNvPr>
              <p:cNvSpPr>
                <a:spLocks/>
              </p:cNvSpPr>
              <p:nvPr/>
            </p:nvSpPr>
            <p:spPr bwMode="auto">
              <a:xfrm>
                <a:off x="66" y="568"/>
                <a:ext cx="162" cy="124"/>
              </a:xfrm>
              <a:custGeom>
                <a:avLst/>
                <a:gdLst>
                  <a:gd name="T0" fmla="*/ 40 w 67"/>
                  <a:gd name="T1" fmla="*/ 0 h 52"/>
                  <a:gd name="T2" fmla="*/ 18 w 67"/>
                  <a:gd name="T3" fmla="*/ 4 h 52"/>
                  <a:gd name="T4" fmla="*/ 0 w 67"/>
                  <a:gd name="T5" fmla="*/ 52 h 52"/>
                  <a:gd name="T6" fmla="*/ 4 w 67"/>
                  <a:gd name="T7" fmla="*/ 52 h 52"/>
                  <a:gd name="T8" fmla="*/ 4 w 67"/>
                  <a:gd name="T9" fmla="*/ 52 h 52"/>
                  <a:gd name="T10" fmla="*/ 47 w 67"/>
                  <a:gd name="T11" fmla="*/ 8 h 52"/>
                  <a:gd name="T12" fmla="*/ 65 w 67"/>
                  <a:gd name="T13" fmla="*/ 12 h 52"/>
                  <a:gd name="T14" fmla="*/ 66 w 67"/>
                  <a:gd name="T15" fmla="*/ 6 h 52"/>
                  <a:gd name="T16" fmla="*/ 40 w 67"/>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2">
                    <a:moveTo>
                      <a:pt x="40" y="0"/>
                    </a:moveTo>
                    <a:cubicBezTo>
                      <a:pt x="29" y="0"/>
                      <a:pt x="20" y="2"/>
                      <a:pt x="18" y="4"/>
                    </a:cubicBezTo>
                    <a:cubicBezTo>
                      <a:pt x="18" y="4"/>
                      <a:pt x="3" y="23"/>
                      <a:pt x="0" y="52"/>
                    </a:cubicBezTo>
                    <a:cubicBezTo>
                      <a:pt x="4" y="52"/>
                      <a:pt x="4" y="52"/>
                      <a:pt x="4" y="52"/>
                    </a:cubicBezTo>
                    <a:cubicBezTo>
                      <a:pt x="4" y="52"/>
                      <a:pt x="4" y="52"/>
                      <a:pt x="4" y="52"/>
                    </a:cubicBezTo>
                    <a:cubicBezTo>
                      <a:pt x="4" y="28"/>
                      <a:pt x="23" y="8"/>
                      <a:pt x="47" y="8"/>
                    </a:cubicBezTo>
                    <a:cubicBezTo>
                      <a:pt x="54" y="8"/>
                      <a:pt x="60" y="9"/>
                      <a:pt x="65" y="12"/>
                    </a:cubicBezTo>
                    <a:cubicBezTo>
                      <a:pt x="67" y="9"/>
                      <a:pt x="67" y="7"/>
                      <a:pt x="66" y="6"/>
                    </a:cubicBezTo>
                    <a:cubicBezTo>
                      <a:pt x="62" y="2"/>
                      <a:pt x="51" y="0"/>
                      <a:pt x="40" y="0"/>
                    </a:cubicBezTo>
                  </a:path>
                </a:pathLst>
              </a:custGeom>
              <a:solidFill>
                <a:srgbClr val="E3C1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4" name="Freeform 1498">
                <a:extLst>
                  <a:ext uri="{FF2B5EF4-FFF2-40B4-BE49-F238E27FC236}">
                    <a16:creationId xmlns:a16="http://schemas.microsoft.com/office/drawing/2014/main" id="{C3BCF798-31A9-4178-8D69-65446B5B2052}"/>
                  </a:ext>
                </a:extLst>
              </p:cNvPr>
              <p:cNvSpPr>
                <a:spLocks/>
              </p:cNvSpPr>
              <p:nvPr/>
            </p:nvSpPr>
            <p:spPr bwMode="auto">
              <a:xfrm>
                <a:off x="20" y="820"/>
                <a:ext cx="8" cy="838"/>
              </a:xfrm>
              <a:custGeom>
                <a:avLst/>
                <a:gdLst>
                  <a:gd name="T0" fmla="*/ 0 w 3"/>
                  <a:gd name="T1" fmla="*/ 0 h 352"/>
                  <a:gd name="T2" fmla="*/ 3 w 3"/>
                  <a:gd name="T3" fmla="*/ 352 h 352"/>
                  <a:gd name="T4" fmla="*/ 3 w 3"/>
                  <a:gd name="T5" fmla="*/ 352 h 352"/>
                  <a:gd name="T6" fmla="*/ 2 w 3"/>
                  <a:gd name="T7" fmla="*/ 253 h 352"/>
                  <a:gd name="T8" fmla="*/ 2 w 3"/>
                  <a:gd name="T9" fmla="*/ 252 h 352"/>
                  <a:gd name="T10" fmla="*/ 2 w 3"/>
                  <a:gd name="T11" fmla="*/ 252 h 352"/>
                  <a:gd name="T12" fmla="*/ 2 w 3"/>
                  <a:gd name="T13" fmla="*/ 205 h 352"/>
                  <a:gd name="T14" fmla="*/ 0 w 3"/>
                  <a:gd name="T15" fmla="*/ 0 h 352"/>
                  <a:gd name="T16" fmla="*/ 0 w 3"/>
                  <a:gd name="T1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52">
                    <a:moveTo>
                      <a:pt x="0" y="0"/>
                    </a:moveTo>
                    <a:cubicBezTo>
                      <a:pt x="1" y="104"/>
                      <a:pt x="2" y="255"/>
                      <a:pt x="3" y="352"/>
                    </a:cubicBezTo>
                    <a:cubicBezTo>
                      <a:pt x="3" y="352"/>
                      <a:pt x="3" y="352"/>
                      <a:pt x="3" y="352"/>
                    </a:cubicBezTo>
                    <a:cubicBezTo>
                      <a:pt x="3" y="323"/>
                      <a:pt x="3" y="289"/>
                      <a:pt x="2" y="253"/>
                    </a:cubicBezTo>
                    <a:cubicBezTo>
                      <a:pt x="2" y="253"/>
                      <a:pt x="2" y="252"/>
                      <a:pt x="2" y="252"/>
                    </a:cubicBezTo>
                    <a:cubicBezTo>
                      <a:pt x="2" y="252"/>
                      <a:pt x="2" y="252"/>
                      <a:pt x="2" y="252"/>
                    </a:cubicBezTo>
                    <a:cubicBezTo>
                      <a:pt x="2" y="237"/>
                      <a:pt x="2" y="221"/>
                      <a:pt x="2" y="205"/>
                    </a:cubicBezTo>
                    <a:cubicBezTo>
                      <a:pt x="1" y="133"/>
                      <a:pt x="1" y="59"/>
                      <a:pt x="0" y="0"/>
                    </a:cubicBezTo>
                    <a:cubicBezTo>
                      <a:pt x="0" y="0"/>
                      <a:pt x="0" y="0"/>
                      <a:pt x="0" y="0"/>
                    </a:cubicBezTo>
                  </a:path>
                </a:pathLst>
              </a:custGeom>
              <a:solidFill>
                <a:srgbClr val="8988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5" name="Freeform 1499">
                <a:extLst>
                  <a:ext uri="{FF2B5EF4-FFF2-40B4-BE49-F238E27FC236}">
                    <a16:creationId xmlns:a16="http://schemas.microsoft.com/office/drawing/2014/main" id="{1F89AF8A-8EA5-4AA0-8EA2-82C8CFD6F63B}"/>
                  </a:ext>
                </a:extLst>
              </p:cNvPr>
              <p:cNvSpPr>
                <a:spLocks noEditPoints="1"/>
              </p:cNvSpPr>
              <p:nvPr/>
            </p:nvSpPr>
            <p:spPr bwMode="auto">
              <a:xfrm>
                <a:off x="20" y="701"/>
                <a:ext cx="325" cy="960"/>
              </a:xfrm>
              <a:custGeom>
                <a:avLst/>
                <a:gdLst>
                  <a:gd name="T0" fmla="*/ 132 w 134"/>
                  <a:gd name="T1" fmla="*/ 319 h 403"/>
                  <a:gd name="T2" fmla="*/ 131 w 134"/>
                  <a:gd name="T3" fmla="*/ 403 h 403"/>
                  <a:gd name="T4" fmla="*/ 131 w 134"/>
                  <a:gd name="T5" fmla="*/ 403 h 403"/>
                  <a:gd name="T6" fmla="*/ 132 w 134"/>
                  <a:gd name="T7" fmla="*/ 319 h 403"/>
                  <a:gd name="T8" fmla="*/ 132 w 134"/>
                  <a:gd name="T9" fmla="*/ 318 h 403"/>
                  <a:gd name="T10" fmla="*/ 132 w 134"/>
                  <a:gd name="T11" fmla="*/ 319 h 403"/>
                  <a:gd name="T12" fmla="*/ 132 w 134"/>
                  <a:gd name="T13" fmla="*/ 318 h 403"/>
                  <a:gd name="T14" fmla="*/ 2 w 134"/>
                  <a:gd name="T15" fmla="*/ 303 h 403"/>
                  <a:gd name="T16" fmla="*/ 3 w 134"/>
                  <a:gd name="T17" fmla="*/ 402 h 403"/>
                  <a:gd name="T18" fmla="*/ 3 w 134"/>
                  <a:gd name="T19" fmla="*/ 402 h 403"/>
                  <a:gd name="T20" fmla="*/ 2 w 134"/>
                  <a:gd name="T21" fmla="*/ 303 h 403"/>
                  <a:gd name="T22" fmla="*/ 2 w 134"/>
                  <a:gd name="T23" fmla="*/ 302 h 403"/>
                  <a:gd name="T24" fmla="*/ 2 w 134"/>
                  <a:gd name="T25" fmla="*/ 302 h 403"/>
                  <a:gd name="T26" fmla="*/ 2 w 134"/>
                  <a:gd name="T27" fmla="*/ 302 h 403"/>
                  <a:gd name="T28" fmla="*/ 0 w 134"/>
                  <a:gd name="T29" fmla="*/ 50 h 403"/>
                  <a:gd name="T30" fmla="*/ 2 w 134"/>
                  <a:gd name="T31" fmla="*/ 255 h 403"/>
                  <a:gd name="T32" fmla="*/ 2 w 134"/>
                  <a:gd name="T33" fmla="*/ 241 h 403"/>
                  <a:gd name="T34" fmla="*/ 15 w 134"/>
                  <a:gd name="T35" fmla="*/ 247 h 403"/>
                  <a:gd name="T36" fmla="*/ 15 w 134"/>
                  <a:gd name="T37" fmla="*/ 79 h 403"/>
                  <a:gd name="T38" fmla="*/ 0 w 134"/>
                  <a:gd name="T39" fmla="*/ 50 h 403"/>
                  <a:gd name="T40" fmla="*/ 134 w 134"/>
                  <a:gd name="T41" fmla="*/ 0 h 403"/>
                  <a:gd name="T42" fmla="*/ 120 w 134"/>
                  <a:gd name="T43" fmla="*/ 26 h 403"/>
                  <a:gd name="T44" fmla="*/ 120 w 134"/>
                  <a:gd name="T45" fmla="*/ 146 h 403"/>
                  <a:gd name="T46" fmla="*/ 134 w 134"/>
                  <a:gd name="T47" fmla="*/ 66 h 403"/>
                  <a:gd name="T48" fmla="*/ 134 w 134"/>
                  <a:gd name="T49"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4" h="403">
                    <a:moveTo>
                      <a:pt x="132" y="319"/>
                    </a:moveTo>
                    <a:cubicBezTo>
                      <a:pt x="131" y="350"/>
                      <a:pt x="131" y="378"/>
                      <a:pt x="131" y="403"/>
                    </a:cubicBezTo>
                    <a:cubicBezTo>
                      <a:pt x="131" y="403"/>
                      <a:pt x="131" y="403"/>
                      <a:pt x="131" y="403"/>
                    </a:cubicBezTo>
                    <a:cubicBezTo>
                      <a:pt x="131" y="378"/>
                      <a:pt x="131" y="350"/>
                      <a:pt x="132" y="319"/>
                    </a:cubicBezTo>
                    <a:moveTo>
                      <a:pt x="132" y="318"/>
                    </a:moveTo>
                    <a:cubicBezTo>
                      <a:pt x="132" y="318"/>
                      <a:pt x="132" y="319"/>
                      <a:pt x="132" y="319"/>
                    </a:cubicBezTo>
                    <a:cubicBezTo>
                      <a:pt x="132" y="319"/>
                      <a:pt x="132" y="318"/>
                      <a:pt x="132" y="318"/>
                    </a:cubicBezTo>
                    <a:moveTo>
                      <a:pt x="2" y="303"/>
                    </a:moveTo>
                    <a:cubicBezTo>
                      <a:pt x="3" y="339"/>
                      <a:pt x="3" y="373"/>
                      <a:pt x="3" y="402"/>
                    </a:cubicBezTo>
                    <a:cubicBezTo>
                      <a:pt x="3" y="402"/>
                      <a:pt x="3" y="402"/>
                      <a:pt x="3" y="402"/>
                    </a:cubicBezTo>
                    <a:cubicBezTo>
                      <a:pt x="3" y="373"/>
                      <a:pt x="3" y="339"/>
                      <a:pt x="2" y="303"/>
                    </a:cubicBezTo>
                    <a:moveTo>
                      <a:pt x="2" y="302"/>
                    </a:moveTo>
                    <a:cubicBezTo>
                      <a:pt x="2" y="302"/>
                      <a:pt x="2" y="302"/>
                      <a:pt x="2" y="302"/>
                    </a:cubicBezTo>
                    <a:cubicBezTo>
                      <a:pt x="2" y="302"/>
                      <a:pt x="2" y="302"/>
                      <a:pt x="2" y="302"/>
                    </a:cubicBezTo>
                    <a:moveTo>
                      <a:pt x="0" y="50"/>
                    </a:moveTo>
                    <a:cubicBezTo>
                      <a:pt x="1" y="109"/>
                      <a:pt x="1" y="183"/>
                      <a:pt x="2" y="255"/>
                    </a:cubicBezTo>
                    <a:cubicBezTo>
                      <a:pt x="2" y="250"/>
                      <a:pt x="2" y="245"/>
                      <a:pt x="2" y="241"/>
                    </a:cubicBezTo>
                    <a:cubicBezTo>
                      <a:pt x="6" y="243"/>
                      <a:pt x="10" y="245"/>
                      <a:pt x="15" y="247"/>
                    </a:cubicBezTo>
                    <a:cubicBezTo>
                      <a:pt x="15" y="79"/>
                      <a:pt x="15" y="79"/>
                      <a:pt x="15" y="79"/>
                    </a:cubicBezTo>
                    <a:cubicBezTo>
                      <a:pt x="9" y="70"/>
                      <a:pt x="4" y="59"/>
                      <a:pt x="0" y="50"/>
                    </a:cubicBezTo>
                    <a:moveTo>
                      <a:pt x="134" y="0"/>
                    </a:moveTo>
                    <a:cubicBezTo>
                      <a:pt x="130" y="9"/>
                      <a:pt x="125" y="17"/>
                      <a:pt x="120" y="26"/>
                    </a:cubicBezTo>
                    <a:cubicBezTo>
                      <a:pt x="120" y="146"/>
                      <a:pt x="120" y="146"/>
                      <a:pt x="120" y="146"/>
                    </a:cubicBezTo>
                    <a:cubicBezTo>
                      <a:pt x="126" y="119"/>
                      <a:pt x="130" y="90"/>
                      <a:pt x="134" y="66"/>
                    </a:cubicBezTo>
                    <a:cubicBezTo>
                      <a:pt x="134" y="42"/>
                      <a:pt x="134" y="19"/>
                      <a:pt x="134" y="0"/>
                    </a:cubicBezTo>
                  </a:path>
                </a:pathLst>
              </a:custGeom>
              <a:solidFill>
                <a:srgbClr val="9C8F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6" name="Freeform 1500">
                <a:extLst>
                  <a:ext uri="{FF2B5EF4-FFF2-40B4-BE49-F238E27FC236}">
                    <a16:creationId xmlns:a16="http://schemas.microsoft.com/office/drawing/2014/main" id="{273CC521-2D6A-4FDA-B174-71C28B70B113}"/>
                  </a:ext>
                </a:extLst>
              </p:cNvPr>
              <p:cNvSpPr>
                <a:spLocks noEditPoints="1"/>
              </p:cNvSpPr>
              <p:nvPr/>
            </p:nvSpPr>
            <p:spPr bwMode="auto">
              <a:xfrm>
                <a:off x="340" y="858"/>
                <a:ext cx="5" cy="603"/>
              </a:xfrm>
              <a:custGeom>
                <a:avLst/>
                <a:gdLst>
                  <a:gd name="T0" fmla="*/ 0 w 2"/>
                  <a:gd name="T1" fmla="*/ 253 h 253"/>
                  <a:gd name="T2" fmla="*/ 0 w 2"/>
                  <a:gd name="T3" fmla="*/ 253 h 253"/>
                  <a:gd name="T4" fmla="*/ 0 w 2"/>
                  <a:gd name="T5" fmla="*/ 253 h 253"/>
                  <a:gd name="T6" fmla="*/ 2 w 2"/>
                  <a:gd name="T7" fmla="*/ 0 h 253"/>
                  <a:gd name="T8" fmla="*/ 2 w 2"/>
                  <a:gd name="T9" fmla="*/ 0 h 253"/>
                  <a:gd name="T10" fmla="*/ 0 w 2"/>
                  <a:gd name="T11" fmla="*/ 252 h 253"/>
                  <a:gd name="T12" fmla="*/ 2 w 2"/>
                  <a:gd name="T13" fmla="*/ 0 h 253"/>
                </a:gdLst>
                <a:ahLst/>
                <a:cxnLst>
                  <a:cxn ang="0">
                    <a:pos x="T0" y="T1"/>
                  </a:cxn>
                  <a:cxn ang="0">
                    <a:pos x="T2" y="T3"/>
                  </a:cxn>
                  <a:cxn ang="0">
                    <a:pos x="T4" y="T5"/>
                  </a:cxn>
                  <a:cxn ang="0">
                    <a:pos x="T6" y="T7"/>
                  </a:cxn>
                  <a:cxn ang="0">
                    <a:pos x="T8" y="T9"/>
                  </a:cxn>
                  <a:cxn ang="0">
                    <a:pos x="T10" y="T11"/>
                  </a:cxn>
                  <a:cxn ang="0">
                    <a:pos x="T12" y="T13"/>
                  </a:cxn>
                </a:cxnLst>
                <a:rect l="0" t="0" r="r" b="b"/>
                <a:pathLst>
                  <a:path w="2" h="253">
                    <a:moveTo>
                      <a:pt x="0" y="253"/>
                    </a:moveTo>
                    <a:cubicBezTo>
                      <a:pt x="0" y="253"/>
                      <a:pt x="0" y="253"/>
                      <a:pt x="0" y="253"/>
                    </a:cubicBezTo>
                    <a:cubicBezTo>
                      <a:pt x="0" y="253"/>
                      <a:pt x="0" y="253"/>
                      <a:pt x="0" y="253"/>
                    </a:cubicBezTo>
                    <a:moveTo>
                      <a:pt x="2" y="0"/>
                    </a:moveTo>
                    <a:cubicBezTo>
                      <a:pt x="2" y="0"/>
                      <a:pt x="2" y="0"/>
                      <a:pt x="2" y="0"/>
                    </a:cubicBezTo>
                    <a:cubicBezTo>
                      <a:pt x="1" y="75"/>
                      <a:pt x="0" y="170"/>
                      <a:pt x="0" y="252"/>
                    </a:cubicBezTo>
                    <a:cubicBezTo>
                      <a:pt x="0" y="170"/>
                      <a:pt x="1" y="75"/>
                      <a:pt x="2" y="0"/>
                    </a:cubicBezTo>
                  </a:path>
                </a:pathLst>
              </a:custGeom>
              <a:solidFill>
                <a:srgbClr val="9C8F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7" name="Freeform 1501">
                <a:extLst>
                  <a:ext uri="{FF2B5EF4-FFF2-40B4-BE49-F238E27FC236}">
                    <a16:creationId xmlns:a16="http://schemas.microsoft.com/office/drawing/2014/main" id="{F2E97095-FE8B-4B4D-9152-7022A48C3261}"/>
                  </a:ext>
                </a:extLst>
              </p:cNvPr>
              <p:cNvSpPr>
                <a:spLocks noEditPoints="1"/>
              </p:cNvSpPr>
              <p:nvPr/>
            </p:nvSpPr>
            <p:spPr bwMode="auto">
              <a:xfrm>
                <a:off x="25" y="1308"/>
                <a:ext cx="0" cy="115"/>
              </a:xfrm>
              <a:custGeom>
                <a:avLst/>
                <a:gdLst>
                  <a:gd name="T0" fmla="*/ 47 h 48"/>
                  <a:gd name="T1" fmla="*/ 48 h 48"/>
                  <a:gd name="T2" fmla="*/ 47 h 48"/>
                  <a:gd name="T3" fmla="*/ 0 h 48"/>
                  <a:gd name="T4" fmla="*/ 47 h 48"/>
                  <a:gd name="T5" fmla="*/ 0 h 48"/>
                </a:gdLst>
                <a:ahLst/>
                <a:cxnLst>
                  <a:cxn ang="0">
                    <a:pos x="0" y="T0"/>
                  </a:cxn>
                  <a:cxn ang="0">
                    <a:pos x="0" y="T1"/>
                  </a:cxn>
                  <a:cxn ang="0">
                    <a:pos x="0" y="T2"/>
                  </a:cxn>
                  <a:cxn ang="0">
                    <a:pos x="0" y="T3"/>
                  </a:cxn>
                  <a:cxn ang="0">
                    <a:pos x="0" y="T4"/>
                  </a:cxn>
                  <a:cxn ang="0">
                    <a:pos x="0" y="T5"/>
                  </a:cxn>
                </a:cxnLst>
                <a:rect l="0" t="0" r="r" b="b"/>
                <a:pathLst>
                  <a:path h="48">
                    <a:moveTo>
                      <a:pt x="0" y="47"/>
                    </a:moveTo>
                    <a:cubicBezTo>
                      <a:pt x="0" y="47"/>
                      <a:pt x="0" y="48"/>
                      <a:pt x="0" y="48"/>
                    </a:cubicBezTo>
                    <a:cubicBezTo>
                      <a:pt x="0" y="47"/>
                      <a:pt x="0" y="47"/>
                      <a:pt x="0" y="47"/>
                    </a:cubicBezTo>
                    <a:moveTo>
                      <a:pt x="0" y="0"/>
                    </a:moveTo>
                    <a:cubicBezTo>
                      <a:pt x="0" y="16"/>
                      <a:pt x="0" y="32"/>
                      <a:pt x="0" y="47"/>
                    </a:cubicBezTo>
                    <a:cubicBezTo>
                      <a:pt x="0" y="32"/>
                      <a:pt x="0" y="16"/>
                      <a:pt x="0" y="0"/>
                    </a:cubicBezTo>
                  </a:path>
                </a:pathLst>
              </a:custGeom>
              <a:solidFill>
                <a:srgbClr val="7A78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8" name="Freeform 1502">
                <a:extLst>
                  <a:ext uri="{FF2B5EF4-FFF2-40B4-BE49-F238E27FC236}">
                    <a16:creationId xmlns:a16="http://schemas.microsoft.com/office/drawing/2014/main" id="{EFBE3B5B-533E-486B-9D6E-338EE972E1D5}"/>
                  </a:ext>
                </a:extLst>
              </p:cNvPr>
              <p:cNvSpPr>
                <a:spLocks/>
              </p:cNvSpPr>
              <p:nvPr/>
            </p:nvSpPr>
            <p:spPr bwMode="auto">
              <a:xfrm>
                <a:off x="25" y="858"/>
                <a:ext cx="320" cy="817"/>
              </a:xfrm>
              <a:custGeom>
                <a:avLst/>
                <a:gdLst>
                  <a:gd name="T0" fmla="*/ 132 w 132"/>
                  <a:gd name="T1" fmla="*/ 0 h 343"/>
                  <a:gd name="T2" fmla="*/ 118 w 132"/>
                  <a:gd name="T3" fmla="*/ 80 h 343"/>
                  <a:gd name="T4" fmla="*/ 118 w 132"/>
                  <a:gd name="T5" fmla="*/ 114 h 343"/>
                  <a:gd name="T6" fmla="*/ 121 w 132"/>
                  <a:gd name="T7" fmla="*/ 111 h 343"/>
                  <a:gd name="T8" fmla="*/ 122 w 132"/>
                  <a:gd name="T9" fmla="*/ 112 h 343"/>
                  <a:gd name="T10" fmla="*/ 118 w 132"/>
                  <a:gd name="T11" fmla="*/ 301 h 343"/>
                  <a:gd name="T12" fmla="*/ 118 w 132"/>
                  <a:gd name="T13" fmla="*/ 314 h 343"/>
                  <a:gd name="T14" fmla="*/ 116 w 132"/>
                  <a:gd name="T15" fmla="*/ 314 h 343"/>
                  <a:gd name="T16" fmla="*/ 111 w 132"/>
                  <a:gd name="T17" fmla="*/ 328 h 343"/>
                  <a:gd name="T18" fmla="*/ 67 w 132"/>
                  <a:gd name="T19" fmla="*/ 336 h 343"/>
                  <a:gd name="T20" fmla="*/ 25 w 132"/>
                  <a:gd name="T21" fmla="*/ 333 h 343"/>
                  <a:gd name="T22" fmla="*/ 9 w 132"/>
                  <a:gd name="T23" fmla="*/ 261 h 343"/>
                  <a:gd name="T24" fmla="*/ 13 w 132"/>
                  <a:gd name="T25" fmla="*/ 256 h 343"/>
                  <a:gd name="T26" fmla="*/ 13 w 132"/>
                  <a:gd name="T27" fmla="*/ 181 h 343"/>
                  <a:gd name="T28" fmla="*/ 0 w 132"/>
                  <a:gd name="T29" fmla="*/ 175 h 343"/>
                  <a:gd name="T30" fmla="*/ 0 w 132"/>
                  <a:gd name="T31" fmla="*/ 189 h 343"/>
                  <a:gd name="T32" fmla="*/ 0 w 132"/>
                  <a:gd name="T33" fmla="*/ 236 h 343"/>
                  <a:gd name="T34" fmla="*/ 0 w 132"/>
                  <a:gd name="T35" fmla="*/ 236 h 343"/>
                  <a:gd name="T36" fmla="*/ 0 w 132"/>
                  <a:gd name="T37" fmla="*/ 237 h 343"/>
                  <a:gd name="T38" fmla="*/ 1 w 132"/>
                  <a:gd name="T39" fmla="*/ 336 h 343"/>
                  <a:gd name="T40" fmla="*/ 11 w 132"/>
                  <a:gd name="T41" fmla="*/ 343 h 343"/>
                  <a:gd name="T42" fmla="*/ 26 w 132"/>
                  <a:gd name="T43" fmla="*/ 343 h 343"/>
                  <a:gd name="T44" fmla="*/ 45 w 132"/>
                  <a:gd name="T45" fmla="*/ 343 h 343"/>
                  <a:gd name="T46" fmla="*/ 69 w 132"/>
                  <a:gd name="T47" fmla="*/ 343 h 343"/>
                  <a:gd name="T48" fmla="*/ 85 w 132"/>
                  <a:gd name="T49" fmla="*/ 343 h 343"/>
                  <a:gd name="T50" fmla="*/ 103 w 132"/>
                  <a:gd name="T51" fmla="*/ 343 h 343"/>
                  <a:gd name="T52" fmla="*/ 125 w 132"/>
                  <a:gd name="T53" fmla="*/ 341 h 343"/>
                  <a:gd name="T54" fmla="*/ 129 w 132"/>
                  <a:gd name="T55" fmla="*/ 337 h 343"/>
                  <a:gd name="T56" fmla="*/ 130 w 132"/>
                  <a:gd name="T57" fmla="*/ 253 h 343"/>
                  <a:gd name="T58" fmla="*/ 130 w 132"/>
                  <a:gd name="T59" fmla="*/ 253 h 343"/>
                  <a:gd name="T60" fmla="*/ 130 w 132"/>
                  <a:gd name="T61" fmla="*/ 252 h 343"/>
                  <a:gd name="T62" fmla="*/ 132 w 132"/>
                  <a:gd name="T63"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343">
                    <a:moveTo>
                      <a:pt x="132" y="0"/>
                    </a:moveTo>
                    <a:cubicBezTo>
                      <a:pt x="128" y="24"/>
                      <a:pt x="124" y="53"/>
                      <a:pt x="118" y="80"/>
                    </a:cubicBezTo>
                    <a:cubicBezTo>
                      <a:pt x="118" y="114"/>
                      <a:pt x="118" y="114"/>
                      <a:pt x="118" y="114"/>
                    </a:cubicBezTo>
                    <a:cubicBezTo>
                      <a:pt x="119" y="112"/>
                      <a:pt x="120" y="111"/>
                      <a:pt x="121" y="111"/>
                    </a:cubicBezTo>
                    <a:cubicBezTo>
                      <a:pt x="121" y="111"/>
                      <a:pt x="122" y="111"/>
                      <a:pt x="122" y="112"/>
                    </a:cubicBezTo>
                    <a:cubicBezTo>
                      <a:pt x="128" y="123"/>
                      <a:pt x="126" y="245"/>
                      <a:pt x="118" y="301"/>
                    </a:cubicBezTo>
                    <a:cubicBezTo>
                      <a:pt x="118" y="314"/>
                      <a:pt x="118" y="314"/>
                      <a:pt x="118" y="314"/>
                    </a:cubicBezTo>
                    <a:cubicBezTo>
                      <a:pt x="116" y="314"/>
                      <a:pt x="116" y="314"/>
                      <a:pt x="116" y="314"/>
                    </a:cubicBezTo>
                    <a:cubicBezTo>
                      <a:pt x="115" y="321"/>
                      <a:pt x="113" y="326"/>
                      <a:pt x="111" y="328"/>
                    </a:cubicBezTo>
                    <a:cubicBezTo>
                      <a:pt x="104" y="334"/>
                      <a:pt x="85" y="336"/>
                      <a:pt x="67" y="336"/>
                    </a:cubicBezTo>
                    <a:cubicBezTo>
                      <a:pt x="46" y="336"/>
                      <a:pt x="25" y="333"/>
                      <a:pt x="25" y="333"/>
                    </a:cubicBezTo>
                    <a:cubicBezTo>
                      <a:pt x="5" y="332"/>
                      <a:pt x="8" y="272"/>
                      <a:pt x="9" y="261"/>
                    </a:cubicBezTo>
                    <a:cubicBezTo>
                      <a:pt x="10" y="259"/>
                      <a:pt x="11" y="257"/>
                      <a:pt x="13" y="256"/>
                    </a:cubicBezTo>
                    <a:cubicBezTo>
                      <a:pt x="13" y="181"/>
                      <a:pt x="13" y="181"/>
                      <a:pt x="13" y="181"/>
                    </a:cubicBezTo>
                    <a:cubicBezTo>
                      <a:pt x="8" y="179"/>
                      <a:pt x="4" y="177"/>
                      <a:pt x="0" y="175"/>
                    </a:cubicBezTo>
                    <a:cubicBezTo>
                      <a:pt x="0" y="179"/>
                      <a:pt x="0" y="184"/>
                      <a:pt x="0" y="189"/>
                    </a:cubicBezTo>
                    <a:cubicBezTo>
                      <a:pt x="0" y="205"/>
                      <a:pt x="0" y="221"/>
                      <a:pt x="0" y="236"/>
                    </a:cubicBezTo>
                    <a:cubicBezTo>
                      <a:pt x="0" y="236"/>
                      <a:pt x="0" y="236"/>
                      <a:pt x="0" y="236"/>
                    </a:cubicBezTo>
                    <a:cubicBezTo>
                      <a:pt x="0" y="236"/>
                      <a:pt x="0" y="236"/>
                      <a:pt x="0" y="237"/>
                    </a:cubicBezTo>
                    <a:cubicBezTo>
                      <a:pt x="1" y="273"/>
                      <a:pt x="1" y="307"/>
                      <a:pt x="1" y="336"/>
                    </a:cubicBezTo>
                    <a:cubicBezTo>
                      <a:pt x="3" y="339"/>
                      <a:pt x="7" y="341"/>
                      <a:pt x="11" y="343"/>
                    </a:cubicBezTo>
                    <a:cubicBezTo>
                      <a:pt x="15" y="343"/>
                      <a:pt x="20" y="343"/>
                      <a:pt x="26" y="343"/>
                    </a:cubicBezTo>
                    <a:cubicBezTo>
                      <a:pt x="32" y="343"/>
                      <a:pt x="37" y="343"/>
                      <a:pt x="45" y="343"/>
                    </a:cubicBezTo>
                    <a:cubicBezTo>
                      <a:pt x="69" y="343"/>
                      <a:pt x="69" y="343"/>
                      <a:pt x="69" y="343"/>
                    </a:cubicBezTo>
                    <a:cubicBezTo>
                      <a:pt x="85" y="343"/>
                      <a:pt x="85" y="343"/>
                      <a:pt x="85" y="343"/>
                    </a:cubicBezTo>
                    <a:cubicBezTo>
                      <a:pt x="92" y="343"/>
                      <a:pt x="98" y="343"/>
                      <a:pt x="103" y="343"/>
                    </a:cubicBezTo>
                    <a:cubicBezTo>
                      <a:pt x="114" y="343"/>
                      <a:pt x="121" y="342"/>
                      <a:pt x="125" y="341"/>
                    </a:cubicBezTo>
                    <a:cubicBezTo>
                      <a:pt x="127" y="340"/>
                      <a:pt x="128" y="339"/>
                      <a:pt x="129" y="337"/>
                    </a:cubicBezTo>
                    <a:cubicBezTo>
                      <a:pt x="129" y="312"/>
                      <a:pt x="129" y="284"/>
                      <a:pt x="130" y="253"/>
                    </a:cubicBezTo>
                    <a:cubicBezTo>
                      <a:pt x="130" y="253"/>
                      <a:pt x="130" y="253"/>
                      <a:pt x="130" y="253"/>
                    </a:cubicBezTo>
                    <a:cubicBezTo>
                      <a:pt x="130" y="253"/>
                      <a:pt x="130" y="252"/>
                      <a:pt x="130" y="252"/>
                    </a:cubicBezTo>
                    <a:cubicBezTo>
                      <a:pt x="130" y="170"/>
                      <a:pt x="131" y="75"/>
                      <a:pt x="132" y="0"/>
                    </a:cubicBezTo>
                  </a:path>
                </a:pathLst>
              </a:custGeom>
              <a:solidFill>
                <a:srgbClr val="8A7D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9" name="Freeform 1503">
                <a:extLst>
                  <a:ext uri="{FF2B5EF4-FFF2-40B4-BE49-F238E27FC236}">
                    <a16:creationId xmlns:a16="http://schemas.microsoft.com/office/drawing/2014/main" id="{FEF862A4-CF9C-4BDA-8BDD-4FB8755F03D1}"/>
                  </a:ext>
                </a:extLst>
              </p:cNvPr>
              <p:cNvSpPr>
                <a:spLocks noEditPoints="1"/>
              </p:cNvSpPr>
              <p:nvPr/>
            </p:nvSpPr>
            <p:spPr bwMode="auto">
              <a:xfrm>
                <a:off x="37" y="1122"/>
                <a:ext cx="298" cy="536"/>
              </a:xfrm>
              <a:custGeom>
                <a:avLst/>
                <a:gdLst>
                  <a:gd name="T0" fmla="*/ 8 w 123"/>
                  <a:gd name="T1" fmla="*/ 145 h 225"/>
                  <a:gd name="T2" fmla="*/ 4 w 123"/>
                  <a:gd name="T3" fmla="*/ 150 h 225"/>
                  <a:gd name="T4" fmla="*/ 20 w 123"/>
                  <a:gd name="T5" fmla="*/ 222 h 225"/>
                  <a:gd name="T6" fmla="*/ 62 w 123"/>
                  <a:gd name="T7" fmla="*/ 225 h 225"/>
                  <a:gd name="T8" fmla="*/ 106 w 123"/>
                  <a:gd name="T9" fmla="*/ 217 h 225"/>
                  <a:gd name="T10" fmla="*/ 111 w 123"/>
                  <a:gd name="T11" fmla="*/ 203 h 225"/>
                  <a:gd name="T12" fmla="*/ 8 w 123"/>
                  <a:gd name="T13" fmla="*/ 203 h 225"/>
                  <a:gd name="T14" fmla="*/ 8 w 123"/>
                  <a:gd name="T15" fmla="*/ 145 h 225"/>
                  <a:gd name="T16" fmla="*/ 116 w 123"/>
                  <a:gd name="T17" fmla="*/ 0 h 225"/>
                  <a:gd name="T18" fmla="*/ 113 w 123"/>
                  <a:gd name="T19" fmla="*/ 3 h 225"/>
                  <a:gd name="T20" fmla="*/ 113 w 123"/>
                  <a:gd name="T21" fmla="*/ 190 h 225"/>
                  <a:gd name="T22" fmla="*/ 117 w 123"/>
                  <a:gd name="T23" fmla="*/ 1 h 225"/>
                  <a:gd name="T24" fmla="*/ 116 w 123"/>
                  <a:gd name="T25"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225">
                    <a:moveTo>
                      <a:pt x="8" y="145"/>
                    </a:moveTo>
                    <a:cubicBezTo>
                      <a:pt x="6" y="146"/>
                      <a:pt x="5" y="148"/>
                      <a:pt x="4" y="150"/>
                    </a:cubicBezTo>
                    <a:cubicBezTo>
                      <a:pt x="3" y="161"/>
                      <a:pt x="0" y="221"/>
                      <a:pt x="20" y="222"/>
                    </a:cubicBezTo>
                    <a:cubicBezTo>
                      <a:pt x="20" y="222"/>
                      <a:pt x="41" y="225"/>
                      <a:pt x="62" y="225"/>
                    </a:cubicBezTo>
                    <a:cubicBezTo>
                      <a:pt x="80" y="225"/>
                      <a:pt x="99" y="223"/>
                      <a:pt x="106" y="217"/>
                    </a:cubicBezTo>
                    <a:cubicBezTo>
                      <a:pt x="108" y="215"/>
                      <a:pt x="110" y="210"/>
                      <a:pt x="111" y="203"/>
                    </a:cubicBezTo>
                    <a:cubicBezTo>
                      <a:pt x="8" y="203"/>
                      <a:pt x="8" y="203"/>
                      <a:pt x="8" y="203"/>
                    </a:cubicBezTo>
                    <a:cubicBezTo>
                      <a:pt x="8" y="145"/>
                      <a:pt x="8" y="145"/>
                      <a:pt x="8" y="145"/>
                    </a:cubicBezTo>
                    <a:moveTo>
                      <a:pt x="116" y="0"/>
                    </a:moveTo>
                    <a:cubicBezTo>
                      <a:pt x="115" y="0"/>
                      <a:pt x="114" y="1"/>
                      <a:pt x="113" y="3"/>
                    </a:cubicBezTo>
                    <a:cubicBezTo>
                      <a:pt x="113" y="190"/>
                      <a:pt x="113" y="190"/>
                      <a:pt x="113" y="190"/>
                    </a:cubicBezTo>
                    <a:cubicBezTo>
                      <a:pt x="121" y="134"/>
                      <a:pt x="123" y="12"/>
                      <a:pt x="117" y="1"/>
                    </a:cubicBezTo>
                    <a:cubicBezTo>
                      <a:pt x="117" y="0"/>
                      <a:pt x="116" y="0"/>
                      <a:pt x="116" y="0"/>
                    </a:cubicBezTo>
                  </a:path>
                </a:pathLst>
              </a:custGeom>
              <a:solidFill>
                <a:srgbClr val="A28E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0" name="Freeform 1504">
                <a:extLst>
                  <a:ext uri="{FF2B5EF4-FFF2-40B4-BE49-F238E27FC236}">
                    <a16:creationId xmlns:a16="http://schemas.microsoft.com/office/drawing/2014/main" id="{FF188657-68CB-44FB-B9F3-7C8F97858F8A}"/>
                  </a:ext>
                </a:extLst>
              </p:cNvPr>
              <p:cNvSpPr>
                <a:spLocks/>
              </p:cNvSpPr>
              <p:nvPr/>
            </p:nvSpPr>
            <p:spPr bwMode="auto">
              <a:xfrm>
                <a:off x="83" y="61"/>
                <a:ext cx="201" cy="73"/>
              </a:xfrm>
              <a:custGeom>
                <a:avLst/>
                <a:gdLst>
                  <a:gd name="T0" fmla="*/ 81 w 83"/>
                  <a:gd name="T1" fmla="*/ 19 h 31"/>
                  <a:gd name="T2" fmla="*/ 81 w 83"/>
                  <a:gd name="T3" fmla="*/ 18 h 31"/>
                  <a:gd name="T4" fmla="*/ 81 w 83"/>
                  <a:gd name="T5" fmla="*/ 10 h 31"/>
                  <a:gd name="T6" fmla="*/ 83 w 83"/>
                  <a:gd name="T7" fmla="*/ 10 h 31"/>
                  <a:gd name="T8" fmla="*/ 83 w 83"/>
                  <a:gd name="T9" fmla="*/ 10 h 31"/>
                  <a:gd name="T10" fmla="*/ 41 w 83"/>
                  <a:gd name="T11" fmla="*/ 0 h 31"/>
                  <a:gd name="T12" fmla="*/ 0 w 83"/>
                  <a:gd name="T13" fmla="*/ 10 h 31"/>
                  <a:gd name="T14" fmla="*/ 0 w 83"/>
                  <a:gd name="T15" fmla="*/ 10 h 31"/>
                  <a:gd name="T16" fmla="*/ 0 w 83"/>
                  <a:gd name="T17" fmla="*/ 10 h 31"/>
                  <a:gd name="T18" fmla="*/ 0 w 83"/>
                  <a:gd name="T19" fmla="*/ 20 h 31"/>
                  <a:gd name="T20" fmla="*/ 0 w 83"/>
                  <a:gd name="T21" fmla="*/ 20 h 31"/>
                  <a:gd name="T22" fmla="*/ 0 w 83"/>
                  <a:gd name="T23" fmla="*/ 21 h 31"/>
                  <a:gd name="T24" fmla="*/ 41 w 83"/>
                  <a:gd name="T25" fmla="*/ 31 h 31"/>
                  <a:gd name="T26" fmla="*/ 83 w 83"/>
                  <a:gd name="T27" fmla="*/ 21 h 31"/>
                  <a:gd name="T28" fmla="*/ 83 w 83"/>
                  <a:gd name="T29" fmla="*/ 19 h 31"/>
                  <a:gd name="T30" fmla="*/ 81 w 83"/>
                  <a:gd name="T31" fmla="*/ 19 h 31"/>
                  <a:gd name="T32" fmla="*/ 81 w 83"/>
                  <a:gd name="T33"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31">
                    <a:moveTo>
                      <a:pt x="81" y="19"/>
                    </a:moveTo>
                    <a:cubicBezTo>
                      <a:pt x="81" y="19"/>
                      <a:pt x="81" y="18"/>
                      <a:pt x="81" y="18"/>
                    </a:cubicBezTo>
                    <a:cubicBezTo>
                      <a:pt x="81" y="10"/>
                      <a:pt x="81" y="10"/>
                      <a:pt x="81" y="10"/>
                    </a:cubicBezTo>
                    <a:cubicBezTo>
                      <a:pt x="83" y="10"/>
                      <a:pt x="83" y="10"/>
                      <a:pt x="83" y="10"/>
                    </a:cubicBezTo>
                    <a:cubicBezTo>
                      <a:pt x="83" y="10"/>
                      <a:pt x="83" y="10"/>
                      <a:pt x="83" y="10"/>
                    </a:cubicBezTo>
                    <a:cubicBezTo>
                      <a:pt x="83" y="5"/>
                      <a:pt x="64" y="0"/>
                      <a:pt x="41" y="0"/>
                    </a:cubicBezTo>
                    <a:cubicBezTo>
                      <a:pt x="19" y="0"/>
                      <a:pt x="0" y="5"/>
                      <a:pt x="0" y="10"/>
                    </a:cubicBezTo>
                    <a:cubicBezTo>
                      <a:pt x="0" y="10"/>
                      <a:pt x="0" y="10"/>
                      <a:pt x="0" y="10"/>
                    </a:cubicBezTo>
                    <a:cubicBezTo>
                      <a:pt x="0" y="10"/>
                      <a:pt x="0" y="10"/>
                      <a:pt x="0" y="10"/>
                    </a:cubicBezTo>
                    <a:cubicBezTo>
                      <a:pt x="0" y="20"/>
                      <a:pt x="0" y="20"/>
                      <a:pt x="0" y="20"/>
                    </a:cubicBezTo>
                    <a:cubicBezTo>
                      <a:pt x="0" y="20"/>
                      <a:pt x="0" y="20"/>
                      <a:pt x="0" y="20"/>
                    </a:cubicBezTo>
                    <a:cubicBezTo>
                      <a:pt x="0" y="20"/>
                      <a:pt x="0" y="20"/>
                      <a:pt x="0" y="21"/>
                    </a:cubicBezTo>
                    <a:cubicBezTo>
                      <a:pt x="0" y="26"/>
                      <a:pt x="19" y="31"/>
                      <a:pt x="41" y="31"/>
                    </a:cubicBezTo>
                    <a:cubicBezTo>
                      <a:pt x="64" y="31"/>
                      <a:pt x="82" y="26"/>
                      <a:pt x="83" y="21"/>
                    </a:cubicBezTo>
                    <a:cubicBezTo>
                      <a:pt x="83" y="19"/>
                      <a:pt x="83" y="19"/>
                      <a:pt x="83" y="19"/>
                    </a:cubicBezTo>
                    <a:cubicBezTo>
                      <a:pt x="81" y="19"/>
                      <a:pt x="81" y="19"/>
                      <a:pt x="81" y="19"/>
                    </a:cubicBezTo>
                    <a:cubicBezTo>
                      <a:pt x="81" y="19"/>
                      <a:pt x="81" y="19"/>
                      <a:pt x="81" y="19"/>
                    </a:cubicBezTo>
                  </a:path>
                </a:pathLst>
              </a:custGeom>
              <a:solidFill>
                <a:srgbClr val="2438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1" name="Freeform 1505">
                <a:extLst>
                  <a:ext uri="{FF2B5EF4-FFF2-40B4-BE49-F238E27FC236}">
                    <a16:creationId xmlns:a16="http://schemas.microsoft.com/office/drawing/2014/main" id="{B01462A1-4B77-4BC8-BC5D-D6DABB77A112}"/>
                  </a:ext>
                </a:extLst>
              </p:cNvPr>
              <p:cNvSpPr>
                <a:spLocks/>
              </p:cNvSpPr>
              <p:nvPr/>
            </p:nvSpPr>
            <p:spPr bwMode="auto">
              <a:xfrm>
                <a:off x="83" y="61"/>
                <a:ext cx="201" cy="71"/>
              </a:xfrm>
              <a:custGeom>
                <a:avLst/>
                <a:gdLst>
                  <a:gd name="T0" fmla="*/ 41 w 83"/>
                  <a:gd name="T1" fmla="*/ 30 h 30"/>
                  <a:gd name="T2" fmla="*/ 83 w 83"/>
                  <a:gd name="T3" fmla="*/ 20 h 30"/>
                  <a:gd name="T4" fmla="*/ 83 w 83"/>
                  <a:gd name="T5" fmla="*/ 19 h 30"/>
                  <a:gd name="T6" fmla="*/ 81 w 83"/>
                  <a:gd name="T7" fmla="*/ 19 h 30"/>
                  <a:gd name="T8" fmla="*/ 81 w 83"/>
                  <a:gd name="T9" fmla="*/ 18 h 30"/>
                  <a:gd name="T10" fmla="*/ 81 w 83"/>
                  <a:gd name="T11" fmla="*/ 18 h 30"/>
                  <a:gd name="T12" fmla="*/ 81 w 83"/>
                  <a:gd name="T13" fmla="*/ 18 h 30"/>
                  <a:gd name="T14" fmla="*/ 81 w 83"/>
                  <a:gd name="T15" fmla="*/ 17 h 30"/>
                  <a:gd name="T16" fmla="*/ 81 w 83"/>
                  <a:gd name="T17" fmla="*/ 10 h 30"/>
                  <a:gd name="T18" fmla="*/ 83 w 83"/>
                  <a:gd name="T19" fmla="*/ 10 h 30"/>
                  <a:gd name="T20" fmla="*/ 83 w 83"/>
                  <a:gd name="T21" fmla="*/ 10 h 30"/>
                  <a:gd name="T22" fmla="*/ 41 w 83"/>
                  <a:gd name="T23" fmla="*/ 0 h 30"/>
                  <a:gd name="T24" fmla="*/ 0 w 83"/>
                  <a:gd name="T25" fmla="*/ 10 h 30"/>
                  <a:gd name="T26" fmla="*/ 0 w 83"/>
                  <a:gd name="T27" fmla="*/ 10 h 30"/>
                  <a:gd name="T28" fmla="*/ 0 w 83"/>
                  <a:gd name="T29" fmla="*/ 10 h 30"/>
                  <a:gd name="T30" fmla="*/ 0 w 83"/>
                  <a:gd name="T31" fmla="*/ 19 h 30"/>
                  <a:gd name="T32" fmla="*/ 0 w 83"/>
                  <a:gd name="T33" fmla="*/ 20 h 30"/>
                  <a:gd name="T34" fmla="*/ 41 w 83"/>
                  <a:gd name="T3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30">
                    <a:moveTo>
                      <a:pt x="41" y="30"/>
                    </a:moveTo>
                    <a:cubicBezTo>
                      <a:pt x="64" y="30"/>
                      <a:pt x="82" y="26"/>
                      <a:pt x="83" y="20"/>
                    </a:cubicBezTo>
                    <a:cubicBezTo>
                      <a:pt x="83" y="19"/>
                      <a:pt x="83" y="19"/>
                      <a:pt x="83" y="19"/>
                    </a:cubicBezTo>
                    <a:cubicBezTo>
                      <a:pt x="81" y="19"/>
                      <a:pt x="81" y="19"/>
                      <a:pt x="81" y="19"/>
                    </a:cubicBezTo>
                    <a:cubicBezTo>
                      <a:pt x="81" y="18"/>
                      <a:pt x="81" y="18"/>
                      <a:pt x="81" y="18"/>
                    </a:cubicBezTo>
                    <a:cubicBezTo>
                      <a:pt x="81" y="18"/>
                      <a:pt x="81" y="18"/>
                      <a:pt x="81" y="18"/>
                    </a:cubicBezTo>
                    <a:cubicBezTo>
                      <a:pt x="81" y="18"/>
                      <a:pt x="81" y="18"/>
                      <a:pt x="81" y="18"/>
                    </a:cubicBezTo>
                    <a:cubicBezTo>
                      <a:pt x="81" y="17"/>
                      <a:pt x="81" y="17"/>
                      <a:pt x="81" y="17"/>
                    </a:cubicBezTo>
                    <a:cubicBezTo>
                      <a:pt x="81" y="10"/>
                      <a:pt x="81" y="10"/>
                      <a:pt x="81" y="10"/>
                    </a:cubicBezTo>
                    <a:cubicBezTo>
                      <a:pt x="83" y="10"/>
                      <a:pt x="83" y="10"/>
                      <a:pt x="83" y="10"/>
                    </a:cubicBezTo>
                    <a:cubicBezTo>
                      <a:pt x="83" y="10"/>
                      <a:pt x="83" y="10"/>
                      <a:pt x="83" y="10"/>
                    </a:cubicBezTo>
                    <a:cubicBezTo>
                      <a:pt x="83" y="5"/>
                      <a:pt x="64" y="0"/>
                      <a:pt x="41" y="0"/>
                    </a:cubicBezTo>
                    <a:cubicBezTo>
                      <a:pt x="19" y="0"/>
                      <a:pt x="0" y="5"/>
                      <a:pt x="0" y="10"/>
                    </a:cubicBezTo>
                    <a:cubicBezTo>
                      <a:pt x="0" y="10"/>
                      <a:pt x="0" y="10"/>
                      <a:pt x="0" y="10"/>
                    </a:cubicBezTo>
                    <a:cubicBezTo>
                      <a:pt x="0" y="10"/>
                      <a:pt x="0" y="10"/>
                      <a:pt x="0" y="10"/>
                    </a:cubicBezTo>
                    <a:cubicBezTo>
                      <a:pt x="0" y="19"/>
                      <a:pt x="0" y="19"/>
                      <a:pt x="0" y="19"/>
                    </a:cubicBezTo>
                    <a:cubicBezTo>
                      <a:pt x="0" y="19"/>
                      <a:pt x="0" y="19"/>
                      <a:pt x="0" y="20"/>
                    </a:cubicBezTo>
                    <a:cubicBezTo>
                      <a:pt x="0" y="25"/>
                      <a:pt x="19" y="30"/>
                      <a:pt x="41" y="30"/>
                    </a:cubicBezTo>
                  </a:path>
                </a:pathLst>
              </a:custGeom>
              <a:solidFill>
                <a:srgbClr val="2942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2" name="Freeform 1506">
                <a:extLst>
                  <a:ext uri="{FF2B5EF4-FFF2-40B4-BE49-F238E27FC236}">
                    <a16:creationId xmlns:a16="http://schemas.microsoft.com/office/drawing/2014/main" id="{C7E905BD-0814-4D1E-822E-0BB564331530}"/>
                  </a:ext>
                </a:extLst>
              </p:cNvPr>
              <p:cNvSpPr>
                <a:spLocks/>
              </p:cNvSpPr>
              <p:nvPr/>
            </p:nvSpPr>
            <p:spPr bwMode="auto">
              <a:xfrm>
                <a:off x="83" y="61"/>
                <a:ext cx="201" cy="71"/>
              </a:xfrm>
              <a:custGeom>
                <a:avLst/>
                <a:gdLst>
                  <a:gd name="T0" fmla="*/ 41 w 83"/>
                  <a:gd name="T1" fmla="*/ 30 h 30"/>
                  <a:gd name="T2" fmla="*/ 83 w 83"/>
                  <a:gd name="T3" fmla="*/ 20 h 30"/>
                  <a:gd name="T4" fmla="*/ 83 w 83"/>
                  <a:gd name="T5" fmla="*/ 19 h 30"/>
                  <a:gd name="T6" fmla="*/ 83 w 83"/>
                  <a:gd name="T7" fmla="*/ 10 h 30"/>
                  <a:gd name="T8" fmla="*/ 83 w 83"/>
                  <a:gd name="T9" fmla="*/ 10 h 30"/>
                  <a:gd name="T10" fmla="*/ 83 w 83"/>
                  <a:gd name="T11" fmla="*/ 10 h 30"/>
                  <a:gd name="T12" fmla="*/ 41 w 83"/>
                  <a:gd name="T13" fmla="*/ 0 h 30"/>
                  <a:gd name="T14" fmla="*/ 0 w 83"/>
                  <a:gd name="T15" fmla="*/ 10 h 30"/>
                  <a:gd name="T16" fmla="*/ 0 w 83"/>
                  <a:gd name="T17" fmla="*/ 10 h 30"/>
                  <a:gd name="T18" fmla="*/ 0 w 83"/>
                  <a:gd name="T19" fmla="*/ 10 h 30"/>
                  <a:gd name="T20" fmla="*/ 0 w 83"/>
                  <a:gd name="T21" fmla="*/ 19 h 30"/>
                  <a:gd name="T22" fmla="*/ 0 w 83"/>
                  <a:gd name="T23" fmla="*/ 20 h 30"/>
                  <a:gd name="T24" fmla="*/ 41 w 83"/>
                  <a:gd name="T2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30">
                    <a:moveTo>
                      <a:pt x="41" y="30"/>
                    </a:moveTo>
                    <a:cubicBezTo>
                      <a:pt x="64" y="30"/>
                      <a:pt x="82" y="26"/>
                      <a:pt x="83" y="20"/>
                    </a:cubicBezTo>
                    <a:cubicBezTo>
                      <a:pt x="83" y="19"/>
                      <a:pt x="83" y="19"/>
                      <a:pt x="83" y="19"/>
                    </a:cubicBezTo>
                    <a:cubicBezTo>
                      <a:pt x="83" y="10"/>
                      <a:pt x="83" y="10"/>
                      <a:pt x="83" y="10"/>
                    </a:cubicBezTo>
                    <a:cubicBezTo>
                      <a:pt x="83" y="10"/>
                      <a:pt x="83" y="10"/>
                      <a:pt x="83" y="10"/>
                    </a:cubicBezTo>
                    <a:cubicBezTo>
                      <a:pt x="83" y="10"/>
                      <a:pt x="83" y="10"/>
                      <a:pt x="83" y="10"/>
                    </a:cubicBezTo>
                    <a:cubicBezTo>
                      <a:pt x="83" y="5"/>
                      <a:pt x="64" y="0"/>
                      <a:pt x="41" y="0"/>
                    </a:cubicBezTo>
                    <a:cubicBezTo>
                      <a:pt x="19" y="0"/>
                      <a:pt x="0" y="5"/>
                      <a:pt x="0" y="10"/>
                    </a:cubicBezTo>
                    <a:cubicBezTo>
                      <a:pt x="0" y="10"/>
                      <a:pt x="0" y="10"/>
                      <a:pt x="0" y="10"/>
                    </a:cubicBezTo>
                    <a:cubicBezTo>
                      <a:pt x="0" y="10"/>
                      <a:pt x="0" y="10"/>
                      <a:pt x="0" y="10"/>
                    </a:cubicBezTo>
                    <a:cubicBezTo>
                      <a:pt x="0" y="19"/>
                      <a:pt x="0" y="19"/>
                      <a:pt x="0" y="19"/>
                    </a:cubicBezTo>
                    <a:cubicBezTo>
                      <a:pt x="0" y="19"/>
                      <a:pt x="0" y="19"/>
                      <a:pt x="0" y="20"/>
                    </a:cubicBezTo>
                    <a:cubicBezTo>
                      <a:pt x="0" y="25"/>
                      <a:pt x="19" y="30"/>
                      <a:pt x="41" y="30"/>
                    </a:cubicBezTo>
                  </a:path>
                </a:pathLst>
              </a:custGeom>
              <a:solidFill>
                <a:srgbClr val="2942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3" name="Freeform 1507">
                <a:extLst>
                  <a:ext uri="{FF2B5EF4-FFF2-40B4-BE49-F238E27FC236}">
                    <a16:creationId xmlns:a16="http://schemas.microsoft.com/office/drawing/2014/main" id="{DAC2E0D7-96D6-4766-91A4-256434021495}"/>
                  </a:ext>
                </a:extLst>
              </p:cNvPr>
              <p:cNvSpPr>
                <a:spLocks/>
              </p:cNvSpPr>
              <p:nvPr/>
            </p:nvSpPr>
            <p:spPr bwMode="auto">
              <a:xfrm>
                <a:off x="182" y="1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2134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4" name="Freeform 1508">
                <a:extLst>
                  <a:ext uri="{FF2B5EF4-FFF2-40B4-BE49-F238E27FC236}">
                    <a16:creationId xmlns:a16="http://schemas.microsoft.com/office/drawing/2014/main" id="{BA36F1BA-8BBC-41EF-9DCF-B4BB117D5BB6}"/>
                  </a:ext>
                </a:extLst>
              </p:cNvPr>
              <p:cNvSpPr>
                <a:spLocks/>
              </p:cNvSpPr>
              <p:nvPr/>
            </p:nvSpPr>
            <p:spPr bwMode="auto">
              <a:xfrm>
                <a:off x="182" y="96"/>
                <a:ext cx="90" cy="36"/>
              </a:xfrm>
              <a:custGeom>
                <a:avLst/>
                <a:gdLst>
                  <a:gd name="T0" fmla="*/ 37 w 37"/>
                  <a:gd name="T1" fmla="*/ 0 h 15"/>
                  <a:gd name="T2" fmla="*/ 22 w 37"/>
                  <a:gd name="T3" fmla="*/ 4 h 15"/>
                  <a:gd name="T4" fmla="*/ 22 w 37"/>
                  <a:gd name="T5" fmla="*/ 4 h 15"/>
                  <a:gd name="T6" fmla="*/ 0 w 37"/>
                  <a:gd name="T7" fmla="*/ 5 h 15"/>
                  <a:gd name="T8" fmla="*/ 0 w 37"/>
                  <a:gd name="T9" fmla="*/ 15 h 15"/>
                  <a:gd name="T10" fmla="*/ 0 w 37"/>
                  <a:gd name="T11" fmla="*/ 15 h 15"/>
                  <a:gd name="T12" fmla="*/ 37 w 37"/>
                  <a:gd name="T13" fmla="*/ 9 h 15"/>
                  <a:gd name="T14" fmla="*/ 37 w 37"/>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5">
                    <a:moveTo>
                      <a:pt x="37" y="0"/>
                    </a:moveTo>
                    <a:cubicBezTo>
                      <a:pt x="33" y="1"/>
                      <a:pt x="28" y="3"/>
                      <a:pt x="22" y="4"/>
                    </a:cubicBezTo>
                    <a:cubicBezTo>
                      <a:pt x="22" y="4"/>
                      <a:pt x="22" y="4"/>
                      <a:pt x="22" y="4"/>
                    </a:cubicBezTo>
                    <a:cubicBezTo>
                      <a:pt x="17" y="4"/>
                      <a:pt x="14" y="5"/>
                      <a:pt x="0" y="5"/>
                    </a:cubicBezTo>
                    <a:cubicBezTo>
                      <a:pt x="0" y="15"/>
                      <a:pt x="0" y="15"/>
                      <a:pt x="0" y="15"/>
                    </a:cubicBezTo>
                    <a:cubicBezTo>
                      <a:pt x="0" y="15"/>
                      <a:pt x="0" y="15"/>
                      <a:pt x="0" y="15"/>
                    </a:cubicBezTo>
                    <a:cubicBezTo>
                      <a:pt x="17" y="15"/>
                      <a:pt x="29" y="12"/>
                      <a:pt x="37" y="9"/>
                    </a:cubicBezTo>
                    <a:cubicBezTo>
                      <a:pt x="37" y="0"/>
                      <a:pt x="37" y="0"/>
                      <a:pt x="37" y="0"/>
                    </a:cubicBezTo>
                  </a:path>
                </a:pathLst>
              </a:custGeom>
              <a:solidFill>
                <a:srgbClr val="2439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5" name="Freeform 1509">
                <a:extLst>
                  <a:ext uri="{FF2B5EF4-FFF2-40B4-BE49-F238E27FC236}">
                    <a16:creationId xmlns:a16="http://schemas.microsoft.com/office/drawing/2014/main" id="{8FC82AAE-F420-42CF-BE1F-1140EEAB4000}"/>
                  </a:ext>
                </a:extLst>
              </p:cNvPr>
              <p:cNvSpPr>
                <a:spLocks/>
              </p:cNvSpPr>
              <p:nvPr/>
            </p:nvSpPr>
            <p:spPr bwMode="auto">
              <a:xfrm>
                <a:off x="93" y="118"/>
                <a:ext cx="7" cy="2"/>
              </a:xfrm>
              <a:custGeom>
                <a:avLst/>
                <a:gdLst>
                  <a:gd name="T0" fmla="*/ 0 w 3"/>
                  <a:gd name="T1" fmla="*/ 0 h 1"/>
                  <a:gd name="T2" fmla="*/ 0 w 3"/>
                  <a:gd name="T3" fmla="*/ 0 h 1"/>
                  <a:gd name="T4" fmla="*/ 3 w 3"/>
                  <a:gd name="T5" fmla="*/ 1 h 1"/>
                  <a:gd name="T6" fmla="*/ 0 w 3"/>
                  <a:gd name="T7" fmla="*/ 0 h 1"/>
                </a:gdLst>
                <a:ahLst/>
                <a:cxnLst>
                  <a:cxn ang="0">
                    <a:pos x="T0" y="T1"/>
                  </a:cxn>
                  <a:cxn ang="0">
                    <a:pos x="T2" y="T3"/>
                  </a:cxn>
                  <a:cxn ang="0">
                    <a:pos x="T4" y="T5"/>
                  </a:cxn>
                  <a:cxn ang="0">
                    <a:pos x="T6" y="T7"/>
                  </a:cxn>
                </a:cxnLst>
                <a:rect l="0" t="0" r="r" b="b"/>
                <a:pathLst>
                  <a:path w="3" h="1">
                    <a:moveTo>
                      <a:pt x="0" y="0"/>
                    </a:moveTo>
                    <a:cubicBezTo>
                      <a:pt x="0" y="0"/>
                      <a:pt x="0" y="0"/>
                      <a:pt x="0" y="0"/>
                    </a:cubicBezTo>
                    <a:cubicBezTo>
                      <a:pt x="1" y="1"/>
                      <a:pt x="2" y="1"/>
                      <a:pt x="3" y="1"/>
                    </a:cubicBezTo>
                    <a:cubicBezTo>
                      <a:pt x="2" y="1"/>
                      <a:pt x="1" y="0"/>
                      <a:pt x="0" y="0"/>
                    </a:cubicBezTo>
                  </a:path>
                </a:pathLst>
              </a:custGeom>
              <a:solidFill>
                <a:srgbClr val="304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6" name="Freeform 1510">
                <a:extLst>
                  <a:ext uri="{FF2B5EF4-FFF2-40B4-BE49-F238E27FC236}">
                    <a16:creationId xmlns:a16="http://schemas.microsoft.com/office/drawing/2014/main" id="{5A2D2393-C804-46C7-87C5-102BAA4A75C3}"/>
                  </a:ext>
                </a:extLst>
              </p:cNvPr>
              <p:cNvSpPr>
                <a:spLocks/>
              </p:cNvSpPr>
              <p:nvPr/>
            </p:nvSpPr>
            <p:spPr bwMode="auto">
              <a:xfrm>
                <a:off x="93" y="96"/>
                <a:ext cx="53" cy="34"/>
              </a:xfrm>
              <a:custGeom>
                <a:avLst/>
                <a:gdLst>
                  <a:gd name="T0" fmla="*/ 0 w 22"/>
                  <a:gd name="T1" fmla="*/ 0 h 14"/>
                  <a:gd name="T2" fmla="*/ 0 w 22"/>
                  <a:gd name="T3" fmla="*/ 9 h 14"/>
                  <a:gd name="T4" fmla="*/ 3 w 22"/>
                  <a:gd name="T5" fmla="*/ 10 h 14"/>
                  <a:gd name="T6" fmla="*/ 22 w 22"/>
                  <a:gd name="T7" fmla="*/ 14 h 14"/>
                  <a:gd name="T8" fmla="*/ 22 w 22"/>
                  <a:gd name="T9" fmla="*/ 5 h 14"/>
                  <a:gd name="T10" fmla="*/ 0 w 22"/>
                  <a:gd name="T11" fmla="*/ 0 h 14"/>
                </a:gdLst>
                <a:ahLst/>
                <a:cxnLst>
                  <a:cxn ang="0">
                    <a:pos x="T0" y="T1"/>
                  </a:cxn>
                  <a:cxn ang="0">
                    <a:pos x="T2" y="T3"/>
                  </a:cxn>
                  <a:cxn ang="0">
                    <a:pos x="T4" y="T5"/>
                  </a:cxn>
                  <a:cxn ang="0">
                    <a:pos x="T6" y="T7"/>
                  </a:cxn>
                  <a:cxn ang="0">
                    <a:pos x="T8" y="T9"/>
                  </a:cxn>
                  <a:cxn ang="0">
                    <a:pos x="T10" y="T11"/>
                  </a:cxn>
                </a:cxnLst>
                <a:rect l="0" t="0" r="r" b="b"/>
                <a:pathLst>
                  <a:path w="22" h="14">
                    <a:moveTo>
                      <a:pt x="0" y="0"/>
                    </a:moveTo>
                    <a:cubicBezTo>
                      <a:pt x="0" y="9"/>
                      <a:pt x="0" y="9"/>
                      <a:pt x="0" y="9"/>
                    </a:cubicBezTo>
                    <a:cubicBezTo>
                      <a:pt x="1" y="9"/>
                      <a:pt x="2" y="10"/>
                      <a:pt x="3" y="10"/>
                    </a:cubicBezTo>
                    <a:cubicBezTo>
                      <a:pt x="8" y="12"/>
                      <a:pt x="15" y="13"/>
                      <a:pt x="22" y="14"/>
                    </a:cubicBezTo>
                    <a:cubicBezTo>
                      <a:pt x="22" y="5"/>
                      <a:pt x="22" y="5"/>
                      <a:pt x="22" y="5"/>
                    </a:cubicBezTo>
                    <a:cubicBezTo>
                      <a:pt x="10" y="5"/>
                      <a:pt x="3" y="3"/>
                      <a:pt x="0" y="0"/>
                    </a:cubicBezTo>
                  </a:path>
                </a:pathLst>
              </a:custGeom>
              <a:solidFill>
                <a:srgbClr val="334F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7" name="Freeform 1511">
                <a:extLst>
                  <a:ext uri="{FF2B5EF4-FFF2-40B4-BE49-F238E27FC236}">
                    <a16:creationId xmlns:a16="http://schemas.microsoft.com/office/drawing/2014/main" id="{4ED7847C-05DE-40FB-A734-5A8573960B5C}"/>
                  </a:ext>
                </a:extLst>
              </p:cNvPr>
              <p:cNvSpPr>
                <a:spLocks/>
              </p:cNvSpPr>
              <p:nvPr/>
            </p:nvSpPr>
            <p:spPr bwMode="auto">
              <a:xfrm>
                <a:off x="83" y="61"/>
                <a:ext cx="201" cy="47"/>
              </a:xfrm>
              <a:custGeom>
                <a:avLst/>
                <a:gdLst>
                  <a:gd name="T0" fmla="*/ 83 w 83"/>
                  <a:gd name="T1" fmla="*/ 10 h 20"/>
                  <a:gd name="T2" fmla="*/ 83 w 83"/>
                  <a:gd name="T3" fmla="*/ 10 h 20"/>
                  <a:gd name="T4" fmla="*/ 83 w 83"/>
                  <a:gd name="T5" fmla="*/ 10 h 20"/>
                  <a:gd name="T6" fmla="*/ 41 w 83"/>
                  <a:gd name="T7" fmla="*/ 0 h 20"/>
                  <a:gd name="T8" fmla="*/ 0 w 83"/>
                  <a:gd name="T9" fmla="*/ 10 h 20"/>
                  <a:gd name="T10" fmla="*/ 41 w 83"/>
                  <a:gd name="T11" fmla="*/ 20 h 20"/>
                  <a:gd name="T12" fmla="*/ 83 w 83"/>
                  <a:gd name="T13" fmla="*/ 10 h 20"/>
                  <a:gd name="T14" fmla="*/ 83 w 83"/>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20">
                    <a:moveTo>
                      <a:pt x="83" y="10"/>
                    </a:moveTo>
                    <a:cubicBezTo>
                      <a:pt x="83" y="10"/>
                      <a:pt x="83" y="10"/>
                      <a:pt x="83" y="10"/>
                    </a:cubicBezTo>
                    <a:cubicBezTo>
                      <a:pt x="83" y="10"/>
                      <a:pt x="83" y="10"/>
                      <a:pt x="83" y="10"/>
                    </a:cubicBezTo>
                    <a:cubicBezTo>
                      <a:pt x="83" y="5"/>
                      <a:pt x="64" y="0"/>
                      <a:pt x="41" y="0"/>
                    </a:cubicBezTo>
                    <a:cubicBezTo>
                      <a:pt x="19" y="0"/>
                      <a:pt x="0" y="5"/>
                      <a:pt x="0" y="10"/>
                    </a:cubicBezTo>
                    <a:cubicBezTo>
                      <a:pt x="0" y="16"/>
                      <a:pt x="19" y="20"/>
                      <a:pt x="41" y="20"/>
                    </a:cubicBezTo>
                    <a:cubicBezTo>
                      <a:pt x="64" y="20"/>
                      <a:pt x="82" y="16"/>
                      <a:pt x="83" y="10"/>
                    </a:cubicBezTo>
                    <a:cubicBezTo>
                      <a:pt x="83" y="10"/>
                      <a:pt x="83" y="10"/>
                      <a:pt x="83" y="10"/>
                    </a:cubicBezTo>
                  </a:path>
                </a:pathLst>
              </a:custGeom>
              <a:solidFill>
                <a:srgbClr val="3A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8" name="Freeform 1512">
                <a:extLst>
                  <a:ext uri="{FF2B5EF4-FFF2-40B4-BE49-F238E27FC236}">
                    <a16:creationId xmlns:a16="http://schemas.microsoft.com/office/drawing/2014/main" id="{727DB8AC-66B4-43BB-B2BA-09AB86AA5835}"/>
                  </a:ext>
                </a:extLst>
              </p:cNvPr>
              <p:cNvSpPr>
                <a:spLocks noEditPoints="1"/>
              </p:cNvSpPr>
              <p:nvPr/>
            </p:nvSpPr>
            <p:spPr bwMode="auto">
              <a:xfrm>
                <a:off x="272" y="84"/>
                <a:ext cx="12" cy="12"/>
              </a:xfrm>
              <a:custGeom>
                <a:avLst/>
                <a:gdLst>
                  <a:gd name="T0" fmla="*/ 5 w 5"/>
                  <a:gd name="T1" fmla="*/ 1 h 5"/>
                  <a:gd name="T2" fmla="*/ 0 w 5"/>
                  <a:gd name="T3" fmla="*/ 5 h 5"/>
                  <a:gd name="T4" fmla="*/ 0 w 5"/>
                  <a:gd name="T5" fmla="*/ 5 h 5"/>
                  <a:gd name="T6" fmla="*/ 5 w 5"/>
                  <a:gd name="T7" fmla="*/ 1 h 5"/>
                  <a:gd name="T8" fmla="*/ 5 w 5"/>
                  <a:gd name="T9" fmla="*/ 1 h 5"/>
                  <a:gd name="T10" fmla="*/ 5 w 5"/>
                  <a:gd name="T11" fmla="*/ 1 h 5"/>
                  <a:gd name="T12" fmla="*/ 5 w 5"/>
                  <a:gd name="T13" fmla="*/ 1 h 5"/>
                  <a:gd name="T14" fmla="*/ 5 w 5"/>
                  <a:gd name="T15" fmla="*/ 1 h 5"/>
                  <a:gd name="T16" fmla="*/ 5 w 5"/>
                  <a:gd name="T17" fmla="*/ 1 h 5"/>
                  <a:gd name="T18" fmla="*/ 5 w 5"/>
                  <a:gd name="T19" fmla="*/ 1 h 5"/>
                  <a:gd name="T20" fmla="*/ 5 w 5"/>
                  <a:gd name="T21" fmla="*/ 0 h 5"/>
                  <a:gd name="T22" fmla="*/ 5 w 5"/>
                  <a:gd name="T23" fmla="*/ 0 h 5"/>
                  <a:gd name="T24" fmla="*/ 5 w 5"/>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5" y="1"/>
                    </a:moveTo>
                    <a:cubicBezTo>
                      <a:pt x="4" y="2"/>
                      <a:pt x="2" y="4"/>
                      <a:pt x="0" y="5"/>
                    </a:cubicBezTo>
                    <a:cubicBezTo>
                      <a:pt x="0" y="5"/>
                      <a:pt x="0" y="5"/>
                      <a:pt x="0" y="5"/>
                    </a:cubicBezTo>
                    <a:cubicBezTo>
                      <a:pt x="2" y="4"/>
                      <a:pt x="4" y="2"/>
                      <a:pt x="5" y="1"/>
                    </a:cubicBezTo>
                    <a:moveTo>
                      <a:pt x="5" y="1"/>
                    </a:moveTo>
                    <a:cubicBezTo>
                      <a:pt x="5" y="1"/>
                      <a:pt x="5" y="1"/>
                      <a:pt x="5" y="1"/>
                    </a:cubicBezTo>
                    <a:cubicBezTo>
                      <a:pt x="5" y="1"/>
                      <a:pt x="5" y="1"/>
                      <a:pt x="5" y="1"/>
                    </a:cubicBezTo>
                    <a:moveTo>
                      <a:pt x="5" y="1"/>
                    </a:moveTo>
                    <a:cubicBezTo>
                      <a:pt x="5" y="1"/>
                      <a:pt x="5" y="1"/>
                      <a:pt x="5" y="1"/>
                    </a:cubicBezTo>
                    <a:cubicBezTo>
                      <a:pt x="5" y="1"/>
                      <a:pt x="5" y="1"/>
                      <a:pt x="5" y="1"/>
                    </a:cubicBezTo>
                    <a:moveTo>
                      <a:pt x="5" y="0"/>
                    </a:moveTo>
                    <a:cubicBezTo>
                      <a:pt x="5" y="0"/>
                      <a:pt x="5" y="0"/>
                      <a:pt x="5" y="0"/>
                    </a:cubicBezTo>
                    <a:cubicBezTo>
                      <a:pt x="5" y="0"/>
                      <a:pt x="5" y="0"/>
                      <a:pt x="5" y="0"/>
                    </a:cubicBezTo>
                  </a:path>
                </a:pathLst>
              </a:custGeom>
              <a:solidFill>
                <a:srgbClr val="3B58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9" name="Freeform 1513">
                <a:extLst>
                  <a:ext uri="{FF2B5EF4-FFF2-40B4-BE49-F238E27FC236}">
                    <a16:creationId xmlns:a16="http://schemas.microsoft.com/office/drawing/2014/main" id="{9577E1EC-6297-4CBF-8DCF-FBFE45819238}"/>
                  </a:ext>
                </a:extLst>
              </p:cNvPr>
              <p:cNvSpPr>
                <a:spLocks/>
              </p:cNvSpPr>
              <p:nvPr/>
            </p:nvSpPr>
            <p:spPr bwMode="auto">
              <a:xfrm>
                <a:off x="233" y="96"/>
                <a:ext cx="39" cy="10"/>
              </a:xfrm>
              <a:custGeom>
                <a:avLst/>
                <a:gdLst>
                  <a:gd name="T0" fmla="*/ 16 w 16"/>
                  <a:gd name="T1" fmla="*/ 0 h 4"/>
                  <a:gd name="T2" fmla="*/ 0 w 16"/>
                  <a:gd name="T3" fmla="*/ 4 h 4"/>
                  <a:gd name="T4" fmla="*/ 1 w 16"/>
                  <a:gd name="T5" fmla="*/ 4 h 4"/>
                  <a:gd name="T6" fmla="*/ 16 w 16"/>
                  <a:gd name="T7" fmla="*/ 0 h 4"/>
                  <a:gd name="T8" fmla="*/ 16 w 16"/>
                  <a:gd name="T9" fmla="*/ 0 h 4"/>
                </a:gdLst>
                <a:ahLst/>
                <a:cxnLst>
                  <a:cxn ang="0">
                    <a:pos x="T0" y="T1"/>
                  </a:cxn>
                  <a:cxn ang="0">
                    <a:pos x="T2" y="T3"/>
                  </a:cxn>
                  <a:cxn ang="0">
                    <a:pos x="T4" y="T5"/>
                  </a:cxn>
                  <a:cxn ang="0">
                    <a:pos x="T6" y="T7"/>
                  </a:cxn>
                  <a:cxn ang="0">
                    <a:pos x="T8" y="T9"/>
                  </a:cxn>
                </a:cxnLst>
                <a:rect l="0" t="0" r="r" b="b"/>
                <a:pathLst>
                  <a:path w="16" h="4">
                    <a:moveTo>
                      <a:pt x="16" y="0"/>
                    </a:moveTo>
                    <a:cubicBezTo>
                      <a:pt x="12" y="1"/>
                      <a:pt x="7" y="3"/>
                      <a:pt x="0" y="4"/>
                    </a:cubicBezTo>
                    <a:cubicBezTo>
                      <a:pt x="0" y="4"/>
                      <a:pt x="1" y="4"/>
                      <a:pt x="1" y="4"/>
                    </a:cubicBezTo>
                    <a:cubicBezTo>
                      <a:pt x="7" y="3"/>
                      <a:pt x="12" y="1"/>
                      <a:pt x="16" y="0"/>
                    </a:cubicBezTo>
                    <a:cubicBezTo>
                      <a:pt x="16" y="0"/>
                      <a:pt x="16" y="0"/>
                      <a:pt x="16" y="0"/>
                    </a:cubicBezTo>
                  </a:path>
                </a:pathLst>
              </a:custGeom>
              <a:solidFill>
                <a:srgbClr val="3955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0" name="Freeform 1514">
                <a:extLst>
                  <a:ext uri="{FF2B5EF4-FFF2-40B4-BE49-F238E27FC236}">
                    <a16:creationId xmlns:a16="http://schemas.microsoft.com/office/drawing/2014/main" id="{1B4B7EF6-4711-4DDC-98F4-458F02EE9B6B}"/>
                  </a:ext>
                </a:extLst>
              </p:cNvPr>
              <p:cNvSpPr>
                <a:spLocks/>
              </p:cNvSpPr>
              <p:nvPr/>
            </p:nvSpPr>
            <p:spPr bwMode="auto">
              <a:xfrm>
                <a:off x="231" y="84"/>
                <a:ext cx="53" cy="22"/>
              </a:xfrm>
              <a:custGeom>
                <a:avLst/>
                <a:gdLst>
                  <a:gd name="T0" fmla="*/ 22 w 22"/>
                  <a:gd name="T1" fmla="*/ 0 h 9"/>
                  <a:gd name="T2" fmla="*/ 0 w 22"/>
                  <a:gd name="T3" fmla="*/ 9 h 9"/>
                  <a:gd name="T4" fmla="*/ 0 w 22"/>
                  <a:gd name="T5" fmla="*/ 9 h 9"/>
                  <a:gd name="T6" fmla="*/ 1 w 22"/>
                  <a:gd name="T7" fmla="*/ 9 h 9"/>
                  <a:gd name="T8" fmla="*/ 17 w 22"/>
                  <a:gd name="T9" fmla="*/ 5 h 9"/>
                  <a:gd name="T10" fmla="*/ 22 w 22"/>
                  <a:gd name="T11" fmla="*/ 1 h 9"/>
                  <a:gd name="T12" fmla="*/ 22 w 22"/>
                  <a:gd name="T13" fmla="*/ 1 h 9"/>
                  <a:gd name="T14" fmla="*/ 22 w 22"/>
                  <a:gd name="T15" fmla="*/ 1 h 9"/>
                  <a:gd name="T16" fmla="*/ 22 w 22"/>
                  <a:gd name="T17" fmla="*/ 1 h 9"/>
                  <a:gd name="T18" fmla="*/ 22 w 22"/>
                  <a:gd name="T19" fmla="*/ 1 h 9"/>
                  <a:gd name="T20" fmla="*/ 22 w 22"/>
                  <a:gd name="T21" fmla="*/ 0 h 9"/>
                  <a:gd name="T22" fmla="*/ 22 w 22"/>
                  <a:gd name="T23" fmla="*/ 0 h 9"/>
                  <a:gd name="T24" fmla="*/ 22 w 22"/>
                  <a:gd name="T25" fmla="*/ 0 h 9"/>
                  <a:gd name="T26" fmla="*/ 22 w 22"/>
                  <a:gd name="T27" fmla="*/ 0 h 9"/>
                  <a:gd name="T28" fmla="*/ 22 w 22"/>
                  <a:gd name="T29" fmla="*/ 0 h 9"/>
                  <a:gd name="T30" fmla="*/ 22 w 22"/>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9">
                    <a:moveTo>
                      <a:pt x="22" y="0"/>
                    </a:moveTo>
                    <a:cubicBezTo>
                      <a:pt x="21" y="4"/>
                      <a:pt x="12" y="7"/>
                      <a:pt x="0" y="9"/>
                    </a:cubicBezTo>
                    <a:cubicBezTo>
                      <a:pt x="0" y="9"/>
                      <a:pt x="0" y="9"/>
                      <a:pt x="0" y="9"/>
                    </a:cubicBezTo>
                    <a:cubicBezTo>
                      <a:pt x="0" y="9"/>
                      <a:pt x="1" y="9"/>
                      <a:pt x="1" y="9"/>
                    </a:cubicBezTo>
                    <a:cubicBezTo>
                      <a:pt x="8" y="8"/>
                      <a:pt x="13" y="6"/>
                      <a:pt x="17" y="5"/>
                    </a:cubicBezTo>
                    <a:cubicBezTo>
                      <a:pt x="19" y="4"/>
                      <a:pt x="21" y="2"/>
                      <a:pt x="22" y="1"/>
                    </a:cubicBezTo>
                    <a:cubicBezTo>
                      <a:pt x="22" y="1"/>
                      <a:pt x="22" y="1"/>
                      <a:pt x="22" y="1"/>
                    </a:cubicBezTo>
                    <a:cubicBezTo>
                      <a:pt x="22" y="1"/>
                      <a:pt x="22" y="1"/>
                      <a:pt x="22" y="1"/>
                    </a:cubicBezTo>
                    <a:cubicBezTo>
                      <a:pt x="22" y="1"/>
                      <a:pt x="22" y="1"/>
                      <a:pt x="22" y="1"/>
                    </a:cubicBezTo>
                    <a:cubicBezTo>
                      <a:pt x="22" y="1"/>
                      <a:pt x="22" y="1"/>
                      <a:pt x="22" y="1"/>
                    </a:cubicBezTo>
                    <a:cubicBezTo>
                      <a:pt x="22" y="1"/>
                      <a:pt x="22" y="1"/>
                      <a:pt x="22" y="0"/>
                    </a:cubicBezTo>
                    <a:cubicBezTo>
                      <a:pt x="22" y="0"/>
                      <a:pt x="22" y="0"/>
                      <a:pt x="22" y="0"/>
                    </a:cubicBezTo>
                    <a:cubicBezTo>
                      <a:pt x="22" y="0"/>
                      <a:pt x="22" y="0"/>
                      <a:pt x="22" y="0"/>
                    </a:cubicBezTo>
                    <a:cubicBezTo>
                      <a:pt x="22" y="0"/>
                      <a:pt x="22" y="0"/>
                      <a:pt x="22" y="0"/>
                    </a:cubicBezTo>
                    <a:cubicBezTo>
                      <a:pt x="22" y="0"/>
                      <a:pt x="22" y="0"/>
                      <a:pt x="22" y="0"/>
                    </a:cubicBezTo>
                    <a:cubicBezTo>
                      <a:pt x="22" y="0"/>
                      <a:pt x="22" y="0"/>
                      <a:pt x="22" y="0"/>
                    </a:cubicBezTo>
                  </a:path>
                </a:pathLst>
              </a:custGeom>
              <a:solidFill>
                <a:srgbClr val="426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1" name="Freeform 1515">
                <a:extLst>
                  <a:ext uri="{FF2B5EF4-FFF2-40B4-BE49-F238E27FC236}">
                    <a16:creationId xmlns:a16="http://schemas.microsoft.com/office/drawing/2014/main" id="{C69EC70E-A992-47EB-9789-CD2F471A7540}"/>
                  </a:ext>
                </a:extLst>
              </p:cNvPr>
              <p:cNvSpPr>
                <a:spLocks/>
              </p:cNvSpPr>
              <p:nvPr/>
            </p:nvSpPr>
            <p:spPr bwMode="auto">
              <a:xfrm>
                <a:off x="78" y="84"/>
                <a:ext cx="158" cy="27"/>
              </a:xfrm>
              <a:custGeom>
                <a:avLst/>
                <a:gdLst>
                  <a:gd name="T0" fmla="*/ 2 w 65"/>
                  <a:gd name="T1" fmla="*/ 0 h 11"/>
                  <a:gd name="T2" fmla="*/ 28 w 65"/>
                  <a:gd name="T3" fmla="*/ 10 h 11"/>
                  <a:gd name="T4" fmla="*/ 65 w 65"/>
                  <a:gd name="T5" fmla="*/ 9 h 11"/>
                  <a:gd name="T6" fmla="*/ 8 w 65"/>
                  <a:gd name="T7" fmla="*/ 5 h 11"/>
                  <a:gd name="T8" fmla="*/ 2 w 65"/>
                  <a:gd name="T9" fmla="*/ 0 h 11"/>
                </a:gdLst>
                <a:ahLst/>
                <a:cxnLst>
                  <a:cxn ang="0">
                    <a:pos x="T0" y="T1"/>
                  </a:cxn>
                  <a:cxn ang="0">
                    <a:pos x="T2" y="T3"/>
                  </a:cxn>
                  <a:cxn ang="0">
                    <a:pos x="T4" y="T5"/>
                  </a:cxn>
                  <a:cxn ang="0">
                    <a:pos x="T6" y="T7"/>
                  </a:cxn>
                  <a:cxn ang="0">
                    <a:pos x="T8" y="T9"/>
                  </a:cxn>
                </a:cxnLst>
                <a:rect l="0" t="0" r="r" b="b"/>
                <a:pathLst>
                  <a:path w="65" h="11">
                    <a:moveTo>
                      <a:pt x="2" y="0"/>
                    </a:moveTo>
                    <a:cubicBezTo>
                      <a:pt x="2" y="0"/>
                      <a:pt x="0" y="9"/>
                      <a:pt x="28" y="10"/>
                    </a:cubicBezTo>
                    <a:cubicBezTo>
                      <a:pt x="56" y="11"/>
                      <a:pt x="59" y="9"/>
                      <a:pt x="65" y="9"/>
                    </a:cubicBezTo>
                    <a:cubicBezTo>
                      <a:pt x="65" y="9"/>
                      <a:pt x="21" y="11"/>
                      <a:pt x="8" y="5"/>
                    </a:cubicBezTo>
                    <a:cubicBezTo>
                      <a:pt x="4" y="3"/>
                      <a:pt x="2" y="1"/>
                      <a:pt x="2" y="0"/>
                    </a:cubicBezTo>
                  </a:path>
                </a:pathLst>
              </a:custGeom>
              <a:solidFill>
                <a:srgbClr val="4768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2" name="Freeform 1516">
                <a:extLst>
                  <a:ext uri="{FF2B5EF4-FFF2-40B4-BE49-F238E27FC236}">
                    <a16:creationId xmlns:a16="http://schemas.microsoft.com/office/drawing/2014/main" id="{1EE605B4-13AA-431C-960E-8FDCFAEB504F}"/>
                  </a:ext>
                </a:extLst>
              </p:cNvPr>
              <p:cNvSpPr>
                <a:spLocks/>
              </p:cNvSpPr>
              <p:nvPr/>
            </p:nvSpPr>
            <p:spPr bwMode="auto">
              <a:xfrm>
                <a:off x="83" y="34"/>
                <a:ext cx="201" cy="74"/>
              </a:xfrm>
              <a:custGeom>
                <a:avLst/>
                <a:gdLst>
                  <a:gd name="T0" fmla="*/ 81 w 83"/>
                  <a:gd name="T1" fmla="*/ 20 h 31"/>
                  <a:gd name="T2" fmla="*/ 81 w 83"/>
                  <a:gd name="T3" fmla="*/ 18 h 31"/>
                  <a:gd name="T4" fmla="*/ 81 w 83"/>
                  <a:gd name="T5" fmla="*/ 10 h 31"/>
                  <a:gd name="T6" fmla="*/ 83 w 83"/>
                  <a:gd name="T7" fmla="*/ 10 h 31"/>
                  <a:gd name="T8" fmla="*/ 83 w 83"/>
                  <a:gd name="T9" fmla="*/ 10 h 31"/>
                  <a:gd name="T10" fmla="*/ 41 w 83"/>
                  <a:gd name="T11" fmla="*/ 0 h 31"/>
                  <a:gd name="T12" fmla="*/ 0 w 83"/>
                  <a:gd name="T13" fmla="*/ 10 h 31"/>
                  <a:gd name="T14" fmla="*/ 0 w 83"/>
                  <a:gd name="T15" fmla="*/ 10 h 31"/>
                  <a:gd name="T16" fmla="*/ 0 w 83"/>
                  <a:gd name="T17" fmla="*/ 10 h 31"/>
                  <a:gd name="T18" fmla="*/ 0 w 83"/>
                  <a:gd name="T19" fmla="*/ 20 h 31"/>
                  <a:gd name="T20" fmla="*/ 0 w 83"/>
                  <a:gd name="T21" fmla="*/ 20 h 31"/>
                  <a:gd name="T22" fmla="*/ 0 w 83"/>
                  <a:gd name="T23" fmla="*/ 21 h 31"/>
                  <a:gd name="T24" fmla="*/ 41 w 83"/>
                  <a:gd name="T25" fmla="*/ 31 h 31"/>
                  <a:gd name="T26" fmla="*/ 83 w 83"/>
                  <a:gd name="T27" fmla="*/ 21 h 31"/>
                  <a:gd name="T28" fmla="*/ 83 w 83"/>
                  <a:gd name="T29" fmla="*/ 19 h 31"/>
                  <a:gd name="T30" fmla="*/ 81 w 83"/>
                  <a:gd name="T31" fmla="*/ 19 h 31"/>
                  <a:gd name="T32" fmla="*/ 81 w 83"/>
                  <a:gd name="T33" fmla="*/ 2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31">
                    <a:moveTo>
                      <a:pt x="81" y="20"/>
                    </a:moveTo>
                    <a:cubicBezTo>
                      <a:pt x="81" y="19"/>
                      <a:pt x="81" y="18"/>
                      <a:pt x="81" y="18"/>
                    </a:cubicBezTo>
                    <a:cubicBezTo>
                      <a:pt x="81" y="10"/>
                      <a:pt x="81" y="10"/>
                      <a:pt x="81" y="10"/>
                    </a:cubicBezTo>
                    <a:cubicBezTo>
                      <a:pt x="83" y="10"/>
                      <a:pt x="83" y="10"/>
                      <a:pt x="83" y="10"/>
                    </a:cubicBezTo>
                    <a:cubicBezTo>
                      <a:pt x="83" y="10"/>
                      <a:pt x="83" y="10"/>
                      <a:pt x="83" y="10"/>
                    </a:cubicBezTo>
                    <a:cubicBezTo>
                      <a:pt x="83" y="5"/>
                      <a:pt x="64" y="0"/>
                      <a:pt x="41" y="0"/>
                    </a:cubicBezTo>
                    <a:cubicBezTo>
                      <a:pt x="19" y="0"/>
                      <a:pt x="0" y="5"/>
                      <a:pt x="0" y="10"/>
                    </a:cubicBezTo>
                    <a:cubicBezTo>
                      <a:pt x="0" y="10"/>
                      <a:pt x="0" y="10"/>
                      <a:pt x="0" y="10"/>
                    </a:cubicBezTo>
                    <a:cubicBezTo>
                      <a:pt x="0" y="10"/>
                      <a:pt x="0" y="10"/>
                      <a:pt x="0" y="10"/>
                    </a:cubicBezTo>
                    <a:cubicBezTo>
                      <a:pt x="0" y="20"/>
                      <a:pt x="0" y="20"/>
                      <a:pt x="0" y="20"/>
                    </a:cubicBezTo>
                    <a:cubicBezTo>
                      <a:pt x="0" y="20"/>
                      <a:pt x="0" y="20"/>
                      <a:pt x="0" y="20"/>
                    </a:cubicBezTo>
                    <a:cubicBezTo>
                      <a:pt x="0" y="21"/>
                      <a:pt x="0" y="21"/>
                      <a:pt x="0" y="21"/>
                    </a:cubicBezTo>
                    <a:cubicBezTo>
                      <a:pt x="0" y="27"/>
                      <a:pt x="19" y="31"/>
                      <a:pt x="41" y="31"/>
                    </a:cubicBezTo>
                    <a:cubicBezTo>
                      <a:pt x="64" y="31"/>
                      <a:pt x="82" y="26"/>
                      <a:pt x="83" y="21"/>
                    </a:cubicBezTo>
                    <a:cubicBezTo>
                      <a:pt x="83" y="19"/>
                      <a:pt x="83" y="19"/>
                      <a:pt x="83" y="19"/>
                    </a:cubicBezTo>
                    <a:cubicBezTo>
                      <a:pt x="81" y="19"/>
                      <a:pt x="81" y="19"/>
                      <a:pt x="81" y="19"/>
                    </a:cubicBezTo>
                    <a:cubicBezTo>
                      <a:pt x="81" y="20"/>
                      <a:pt x="81" y="20"/>
                      <a:pt x="81" y="20"/>
                    </a:cubicBezTo>
                  </a:path>
                </a:pathLst>
              </a:custGeom>
              <a:solidFill>
                <a:srgbClr val="2438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3" name="Freeform 1517">
                <a:extLst>
                  <a:ext uri="{FF2B5EF4-FFF2-40B4-BE49-F238E27FC236}">
                    <a16:creationId xmlns:a16="http://schemas.microsoft.com/office/drawing/2014/main" id="{BB12AA23-14A5-4096-A3F0-CE3E0F7CD0C1}"/>
                  </a:ext>
                </a:extLst>
              </p:cNvPr>
              <p:cNvSpPr>
                <a:spLocks/>
              </p:cNvSpPr>
              <p:nvPr/>
            </p:nvSpPr>
            <p:spPr bwMode="auto">
              <a:xfrm>
                <a:off x="83" y="34"/>
                <a:ext cx="201" cy="72"/>
              </a:xfrm>
              <a:custGeom>
                <a:avLst/>
                <a:gdLst>
                  <a:gd name="T0" fmla="*/ 41 w 83"/>
                  <a:gd name="T1" fmla="*/ 30 h 30"/>
                  <a:gd name="T2" fmla="*/ 83 w 83"/>
                  <a:gd name="T3" fmla="*/ 20 h 30"/>
                  <a:gd name="T4" fmla="*/ 83 w 83"/>
                  <a:gd name="T5" fmla="*/ 19 h 30"/>
                  <a:gd name="T6" fmla="*/ 81 w 83"/>
                  <a:gd name="T7" fmla="*/ 19 h 30"/>
                  <a:gd name="T8" fmla="*/ 81 w 83"/>
                  <a:gd name="T9" fmla="*/ 19 h 30"/>
                  <a:gd name="T10" fmla="*/ 81 w 83"/>
                  <a:gd name="T11" fmla="*/ 18 h 30"/>
                  <a:gd name="T12" fmla="*/ 81 w 83"/>
                  <a:gd name="T13" fmla="*/ 18 h 30"/>
                  <a:gd name="T14" fmla="*/ 81 w 83"/>
                  <a:gd name="T15" fmla="*/ 17 h 30"/>
                  <a:gd name="T16" fmla="*/ 81 w 83"/>
                  <a:gd name="T17" fmla="*/ 10 h 30"/>
                  <a:gd name="T18" fmla="*/ 83 w 83"/>
                  <a:gd name="T19" fmla="*/ 10 h 30"/>
                  <a:gd name="T20" fmla="*/ 83 w 83"/>
                  <a:gd name="T21" fmla="*/ 10 h 30"/>
                  <a:gd name="T22" fmla="*/ 41 w 83"/>
                  <a:gd name="T23" fmla="*/ 0 h 30"/>
                  <a:gd name="T24" fmla="*/ 0 w 83"/>
                  <a:gd name="T25" fmla="*/ 10 h 30"/>
                  <a:gd name="T26" fmla="*/ 0 w 83"/>
                  <a:gd name="T27" fmla="*/ 10 h 30"/>
                  <a:gd name="T28" fmla="*/ 0 w 83"/>
                  <a:gd name="T29" fmla="*/ 10 h 30"/>
                  <a:gd name="T30" fmla="*/ 0 w 83"/>
                  <a:gd name="T31" fmla="*/ 19 h 30"/>
                  <a:gd name="T32" fmla="*/ 0 w 83"/>
                  <a:gd name="T33" fmla="*/ 20 h 30"/>
                  <a:gd name="T34" fmla="*/ 41 w 83"/>
                  <a:gd name="T3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30">
                    <a:moveTo>
                      <a:pt x="41" y="30"/>
                    </a:moveTo>
                    <a:cubicBezTo>
                      <a:pt x="64" y="30"/>
                      <a:pt x="82" y="26"/>
                      <a:pt x="83" y="20"/>
                    </a:cubicBezTo>
                    <a:cubicBezTo>
                      <a:pt x="83" y="19"/>
                      <a:pt x="83" y="19"/>
                      <a:pt x="83" y="19"/>
                    </a:cubicBezTo>
                    <a:cubicBezTo>
                      <a:pt x="81" y="19"/>
                      <a:pt x="81" y="19"/>
                      <a:pt x="81" y="19"/>
                    </a:cubicBezTo>
                    <a:cubicBezTo>
                      <a:pt x="81" y="19"/>
                      <a:pt x="81" y="19"/>
                      <a:pt x="81" y="19"/>
                    </a:cubicBezTo>
                    <a:cubicBezTo>
                      <a:pt x="81" y="18"/>
                      <a:pt x="81" y="18"/>
                      <a:pt x="81" y="18"/>
                    </a:cubicBezTo>
                    <a:cubicBezTo>
                      <a:pt x="81" y="18"/>
                      <a:pt x="81" y="18"/>
                      <a:pt x="81" y="18"/>
                    </a:cubicBezTo>
                    <a:cubicBezTo>
                      <a:pt x="81" y="17"/>
                      <a:pt x="81" y="17"/>
                      <a:pt x="81" y="17"/>
                    </a:cubicBezTo>
                    <a:cubicBezTo>
                      <a:pt x="81" y="10"/>
                      <a:pt x="81" y="10"/>
                      <a:pt x="81" y="10"/>
                    </a:cubicBezTo>
                    <a:cubicBezTo>
                      <a:pt x="83" y="10"/>
                      <a:pt x="83" y="10"/>
                      <a:pt x="83" y="10"/>
                    </a:cubicBezTo>
                    <a:cubicBezTo>
                      <a:pt x="83" y="10"/>
                      <a:pt x="83" y="10"/>
                      <a:pt x="83" y="10"/>
                    </a:cubicBezTo>
                    <a:cubicBezTo>
                      <a:pt x="83" y="5"/>
                      <a:pt x="64" y="0"/>
                      <a:pt x="41" y="0"/>
                    </a:cubicBezTo>
                    <a:cubicBezTo>
                      <a:pt x="19" y="0"/>
                      <a:pt x="0" y="5"/>
                      <a:pt x="0" y="10"/>
                    </a:cubicBezTo>
                    <a:cubicBezTo>
                      <a:pt x="0" y="10"/>
                      <a:pt x="0" y="10"/>
                      <a:pt x="0" y="10"/>
                    </a:cubicBezTo>
                    <a:cubicBezTo>
                      <a:pt x="0" y="10"/>
                      <a:pt x="0" y="10"/>
                      <a:pt x="0" y="10"/>
                    </a:cubicBezTo>
                    <a:cubicBezTo>
                      <a:pt x="0" y="19"/>
                      <a:pt x="0" y="19"/>
                      <a:pt x="0" y="19"/>
                    </a:cubicBezTo>
                    <a:cubicBezTo>
                      <a:pt x="0" y="19"/>
                      <a:pt x="0" y="20"/>
                      <a:pt x="0" y="20"/>
                    </a:cubicBezTo>
                    <a:cubicBezTo>
                      <a:pt x="0" y="25"/>
                      <a:pt x="19" y="30"/>
                      <a:pt x="41" y="30"/>
                    </a:cubicBezTo>
                  </a:path>
                </a:pathLst>
              </a:custGeom>
              <a:solidFill>
                <a:srgbClr val="2942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4" name="Freeform 1518">
                <a:extLst>
                  <a:ext uri="{FF2B5EF4-FFF2-40B4-BE49-F238E27FC236}">
                    <a16:creationId xmlns:a16="http://schemas.microsoft.com/office/drawing/2014/main" id="{ADBEE354-D50D-4BEC-9F68-470E2A1D3139}"/>
                  </a:ext>
                </a:extLst>
              </p:cNvPr>
              <p:cNvSpPr>
                <a:spLocks/>
              </p:cNvSpPr>
              <p:nvPr/>
            </p:nvSpPr>
            <p:spPr bwMode="auto">
              <a:xfrm>
                <a:off x="83" y="34"/>
                <a:ext cx="201" cy="72"/>
              </a:xfrm>
              <a:custGeom>
                <a:avLst/>
                <a:gdLst>
                  <a:gd name="T0" fmla="*/ 41 w 83"/>
                  <a:gd name="T1" fmla="*/ 30 h 30"/>
                  <a:gd name="T2" fmla="*/ 83 w 83"/>
                  <a:gd name="T3" fmla="*/ 20 h 30"/>
                  <a:gd name="T4" fmla="*/ 83 w 83"/>
                  <a:gd name="T5" fmla="*/ 19 h 30"/>
                  <a:gd name="T6" fmla="*/ 83 w 83"/>
                  <a:gd name="T7" fmla="*/ 10 h 30"/>
                  <a:gd name="T8" fmla="*/ 83 w 83"/>
                  <a:gd name="T9" fmla="*/ 10 h 30"/>
                  <a:gd name="T10" fmla="*/ 83 w 83"/>
                  <a:gd name="T11" fmla="*/ 10 h 30"/>
                  <a:gd name="T12" fmla="*/ 41 w 83"/>
                  <a:gd name="T13" fmla="*/ 0 h 30"/>
                  <a:gd name="T14" fmla="*/ 0 w 83"/>
                  <a:gd name="T15" fmla="*/ 10 h 30"/>
                  <a:gd name="T16" fmla="*/ 0 w 83"/>
                  <a:gd name="T17" fmla="*/ 10 h 30"/>
                  <a:gd name="T18" fmla="*/ 0 w 83"/>
                  <a:gd name="T19" fmla="*/ 10 h 30"/>
                  <a:gd name="T20" fmla="*/ 0 w 83"/>
                  <a:gd name="T21" fmla="*/ 19 h 30"/>
                  <a:gd name="T22" fmla="*/ 0 w 83"/>
                  <a:gd name="T23" fmla="*/ 20 h 30"/>
                  <a:gd name="T24" fmla="*/ 41 w 83"/>
                  <a:gd name="T2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30">
                    <a:moveTo>
                      <a:pt x="41" y="30"/>
                    </a:moveTo>
                    <a:cubicBezTo>
                      <a:pt x="64" y="30"/>
                      <a:pt x="82" y="26"/>
                      <a:pt x="83" y="20"/>
                    </a:cubicBezTo>
                    <a:cubicBezTo>
                      <a:pt x="83" y="19"/>
                      <a:pt x="83" y="19"/>
                      <a:pt x="83" y="19"/>
                    </a:cubicBezTo>
                    <a:cubicBezTo>
                      <a:pt x="83" y="10"/>
                      <a:pt x="83" y="10"/>
                      <a:pt x="83" y="10"/>
                    </a:cubicBezTo>
                    <a:cubicBezTo>
                      <a:pt x="83" y="10"/>
                      <a:pt x="83" y="10"/>
                      <a:pt x="83" y="10"/>
                    </a:cubicBezTo>
                    <a:cubicBezTo>
                      <a:pt x="83" y="10"/>
                      <a:pt x="83" y="10"/>
                      <a:pt x="83" y="10"/>
                    </a:cubicBezTo>
                    <a:cubicBezTo>
                      <a:pt x="83" y="5"/>
                      <a:pt x="64" y="0"/>
                      <a:pt x="41" y="0"/>
                    </a:cubicBezTo>
                    <a:cubicBezTo>
                      <a:pt x="19" y="0"/>
                      <a:pt x="0" y="5"/>
                      <a:pt x="0" y="10"/>
                    </a:cubicBezTo>
                    <a:cubicBezTo>
                      <a:pt x="0" y="10"/>
                      <a:pt x="0" y="10"/>
                      <a:pt x="0" y="10"/>
                    </a:cubicBezTo>
                    <a:cubicBezTo>
                      <a:pt x="0" y="10"/>
                      <a:pt x="0" y="10"/>
                      <a:pt x="0" y="10"/>
                    </a:cubicBezTo>
                    <a:cubicBezTo>
                      <a:pt x="0" y="19"/>
                      <a:pt x="0" y="19"/>
                      <a:pt x="0" y="19"/>
                    </a:cubicBezTo>
                    <a:cubicBezTo>
                      <a:pt x="0" y="19"/>
                      <a:pt x="0" y="20"/>
                      <a:pt x="0" y="20"/>
                    </a:cubicBezTo>
                    <a:cubicBezTo>
                      <a:pt x="0" y="25"/>
                      <a:pt x="19" y="30"/>
                      <a:pt x="41" y="30"/>
                    </a:cubicBezTo>
                  </a:path>
                </a:pathLst>
              </a:custGeom>
              <a:solidFill>
                <a:srgbClr val="2942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5" name="Freeform 1519">
                <a:extLst>
                  <a:ext uri="{FF2B5EF4-FFF2-40B4-BE49-F238E27FC236}">
                    <a16:creationId xmlns:a16="http://schemas.microsoft.com/office/drawing/2014/main" id="{ADC79FCC-47C2-4CF9-9767-5CCEB18D9500}"/>
                  </a:ext>
                </a:extLst>
              </p:cNvPr>
              <p:cNvSpPr>
                <a:spLocks/>
              </p:cNvSpPr>
              <p:nvPr/>
            </p:nvSpPr>
            <p:spPr bwMode="auto">
              <a:xfrm>
                <a:off x="182" y="10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2134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6" name="Freeform 1520">
                <a:extLst>
                  <a:ext uri="{FF2B5EF4-FFF2-40B4-BE49-F238E27FC236}">
                    <a16:creationId xmlns:a16="http://schemas.microsoft.com/office/drawing/2014/main" id="{61981774-88FD-4006-A184-5CD2A0853935}"/>
                  </a:ext>
                </a:extLst>
              </p:cNvPr>
              <p:cNvSpPr>
                <a:spLocks/>
              </p:cNvSpPr>
              <p:nvPr/>
            </p:nvSpPr>
            <p:spPr bwMode="auto">
              <a:xfrm>
                <a:off x="182" y="70"/>
                <a:ext cx="90" cy="36"/>
              </a:xfrm>
              <a:custGeom>
                <a:avLst/>
                <a:gdLst>
                  <a:gd name="T0" fmla="*/ 37 w 37"/>
                  <a:gd name="T1" fmla="*/ 0 h 15"/>
                  <a:gd name="T2" fmla="*/ 21 w 37"/>
                  <a:gd name="T3" fmla="*/ 4 h 15"/>
                  <a:gd name="T4" fmla="*/ 22 w 37"/>
                  <a:gd name="T5" fmla="*/ 4 h 15"/>
                  <a:gd name="T6" fmla="*/ 0 w 37"/>
                  <a:gd name="T7" fmla="*/ 6 h 15"/>
                  <a:gd name="T8" fmla="*/ 0 w 37"/>
                  <a:gd name="T9" fmla="*/ 15 h 15"/>
                  <a:gd name="T10" fmla="*/ 0 w 37"/>
                  <a:gd name="T11" fmla="*/ 15 h 15"/>
                  <a:gd name="T12" fmla="*/ 37 w 37"/>
                  <a:gd name="T13" fmla="*/ 9 h 15"/>
                  <a:gd name="T14" fmla="*/ 37 w 37"/>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5">
                    <a:moveTo>
                      <a:pt x="37" y="0"/>
                    </a:moveTo>
                    <a:cubicBezTo>
                      <a:pt x="33" y="2"/>
                      <a:pt x="28" y="3"/>
                      <a:pt x="21" y="4"/>
                    </a:cubicBezTo>
                    <a:cubicBezTo>
                      <a:pt x="22" y="4"/>
                      <a:pt x="22" y="4"/>
                      <a:pt x="22" y="4"/>
                    </a:cubicBezTo>
                    <a:cubicBezTo>
                      <a:pt x="17" y="5"/>
                      <a:pt x="14" y="6"/>
                      <a:pt x="0" y="6"/>
                    </a:cubicBezTo>
                    <a:cubicBezTo>
                      <a:pt x="0" y="15"/>
                      <a:pt x="0" y="15"/>
                      <a:pt x="0" y="15"/>
                    </a:cubicBezTo>
                    <a:cubicBezTo>
                      <a:pt x="0" y="15"/>
                      <a:pt x="0" y="15"/>
                      <a:pt x="0" y="15"/>
                    </a:cubicBezTo>
                    <a:cubicBezTo>
                      <a:pt x="17" y="15"/>
                      <a:pt x="29" y="13"/>
                      <a:pt x="37" y="9"/>
                    </a:cubicBezTo>
                    <a:cubicBezTo>
                      <a:pt x="37" y="0"/>
                      <a:pt x="37" y="0"/>
                      <a:pt x="37" y="0"/>
                    </a:cubicBezTo>
                  </a:path>
                </a:pathLst>
              </a:custGeom>
              <a:solidFill>
                <a:srgbClr val="2439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7" name="Freeform 1521">
                <a:extLst>
                  <a:ext uri="{FF2B5EF4-FFF2-40B4-BE49-F238E27FC236}">
                    <a16:creationId xmlns:a16="http://schemas.microsoft.com/office/drawing/2014/main" id="{810A4944-3F6D-401B-BF97-98C0712459EE}"/>
                  </a:ext>
                </a:extLst>
              </p:cNvPr>
              <p:cNvSpPr>
                <a:spLocks/>
              </p:cNvSpPr>
              <p:nvPr/>
            </p:nvSpPr>
            <p:spPr bwMode="auto">
              <a:xfrm>
                <a:off x="93" y="91"/>
                <a:ext cx="7" cy="5"/>
              </a:xfrm>
              <a:custGeom>
                <a:avLst/>
                <a:gdLst>
                  <a:gd name="T0" fmla="*/ 0 w 3"/>
                  <a:gd name="T1" fmla="*/ 0 h 2"/>
                  <a:gd name="T2" fmla="*/ 0 w 3"/>
                  <a:gd name="T3" fmla="*/ 0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0"/>
                      <a:pt x="0" y="0"/>
                      <a:pt x="0" y="0"/>
                    </a:cubicBezTo>
                    <a:cubicBezTo>
                      <a:pt x="1" y="1"/>
                      <a:pt x="2" y="1"/>
                      <a:pt x="3" y="2"/>
                    </a:cubicBezTo>
                    <a:cubicBezTo>
                      <a:pt x="2" y="1"/>
                      <a:pt x="1" y="1"/>
                      <a:pt x="0" y="0"/>
                    </a:cubicBezTo>
                  </a:path>
                </a:pathLst>
              </a:custGeom>
              <a:solidFill>
                <a:srgbClr val="304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8" name="Freeform 1522">
                <a:extLst>
                  <a:ext uri="{FF2B5EF4-FFF2-40B4-BE49-F238E27FC236}">
                    <a16:creationId xmlns:a16="http://schemas.microsoft.com/office/drawing/2014/main" id="{A9F811E2-A64D-4184-90E0-8BA7C122BDA6}"/>
                  </a:ext>
                </a:extLst>
              </p:cNvPr>
              <p:cNvSpPr>
                <a:spLocks/>
              </p:cNvSpPr>
              <p:nvPr/>
            </p:nvSpPr>
            <p:spPr bwMode="auto">
              <a:xfrm>
                <a:off x="93" y="72"/>
                <a:ext cx="53" cy="31"/>
              </a:xfrm>
              <a:custGeom>
                <a:avLst/>
                <a:gdLst>
                  <a:gd name="T0" fmla="*/ 0 w 22"/>
                  <a:gd name="T1" fmla="*/ 0 h 13"/>
                  <a:gd name="T2" fmla="*/ 0 w 22"/>
                  <a:gd name="T3" fmla="*/ 8 h 13"/>
                  <a:gd name="T4" fmla="*/ 3 w 22"/>
                  <a:gd name="T5" fmla="*/ 10 h 13"/>
                  <a:gd name="T6" fmla="*/ 22 w 22"/>
                  <a:gd name="T7" fmla="*/ 13 h 13"/>
                  <a:gd name="T8" fmla="*/ 22 w 22"/>
                  <a:gd name="T9" fmla="*/ 4 h 13"/>
                  <a:gd name="T10" fmla="*/ 0 w 22"/>
                  <a:gd name="T11" fmla="*/ 0 h 13"/>
                </a:gdLst>
                <a:ahLst/>
                <a:cxnLst>
                  <a:cxn ang="0">
                    <a:pos x="T0" y="T1"/>
                  </a:cxn>
                  <a:cxn ang="0">
                    <a:pos x="T2" y="T3"/>
                  </a:cxn>
                  <a:cxn ang="0">
                    <a:pos x="T4" y="T5"/>
                  </a:cxn>
                  <a:cxn ang="0">
                    <a:pos x="T6" y="T7"/>
                  </a:cxn>
                  <a:cxn ang="0">
                    <a:pos x="T8" y="T9"/>
                  </a:cxn>
                  <a:cxn ang="0">
                    <a:pos x="T10" y="T11"/>
                  </a:cxn>
                </a:cxnLst>
                <a:rect l="0" t="0" r="r" b="b"/>
                <a:pathLst>
                  <a:path w="22" h="13">
                    <a:moveTo>
                      <a:pt x="0" y="0"/>
                    </a:moveTo>
                    <a:cubicBezTo>
                      <a:pt x="0" y="8"/>
                      <a:pt x="0" y="8"/>
                      <a:pt x="0" y="8"/>
                    </a:cubicBezTo>
                    <a:cubicBezTo>
                      <a:pt x="1" y="9"/>
                      <a:pt x="2" y="9"/>
                      <a:pt x="3" y="10"/>
                    </a:cubicBezTo>
                    <a:cubicBezTo>
                      <a:pt x="8" y="11"/>
                      <a:pt x="15" y="12"/>
                      <a:pt x="22" y="13"/>
                    </a:cubicBezTo>
                    <a:cubicBezTo>
                      <a:pt x="22" y="4"/>
                      <a:pt x="22" y="4"/>
                      <a:pt x="22" y="4"/>
                    </a:cubicBezTo>
                    <a:cubicBezTo>
                      <a:pt x="10" y="4"/>
                      <a:pt x="3" y="2"/>
                      <a:pt x="0" y="0"/>
                    </a:cubicBezTo>
                  </a:path>
                </a:pathLst>
              </a:custGeom>
              <a:solidFill>
                <a:srgbClr val="334F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9" name="Freeform 1523">
                <a:extLst>
                  <a:ext uri="{FF2B5EF4-FFF2-40B4-BE49-F238E27FC236}">
                    <a16:creationId xmlns:a16="http://schemas.microsoft.com/office/drawing/2014/main" id="{FEE614A6-867A-407B-A09A-DC91EDD4D87A}"/>
                  </a:ext>
                </a:extLst>
              </p:cNvPr>
              <p:cNvSpPr>
                <a:spLocks/>
              </p:cNvSpPr>
              <p:nvPr/>
            </p:nvSpPr>
            <p:spPr bwMode="auto">
              <a:xfrm>
                <a:off x="83" y="34"/>
                <a:ext cx="201" cy="48"/>
              </a:xfrm>
              <a:custGeom>
                <a:avLst/>
                <a:gdLst>
                  <a:gd name="T0" fmla="*/ 83 w 83"/>
                  <a:gd name="T1" fmla="*/ 10 h 20"/>
                  <a:gd name="T2" fmla="*/ 83 w 83"/>
                  <a:gd name="T3" fmla="*/ 10 h 20"/>
                  <a:gd name="T4" fmla="*/ 83 w 83"/>
                  <a:gd name="T5" fmla="*/ 10 h 20"/>
                  <a:gd name="T6" fmla="*/ 41 w 83"/>
                  <a:gd name="T7" fmla="*/ 0 h 20"/>
                  <a:gd name="T8" fmla="*/ 0 w 83"/>
                  <a:gd name="T9" fmla="*/ 10 h 20"/>
                  <a:gd name="T10" fmla="*/ 41 w 83"/>
                  <a:gd name="T11" fmla="*/ 20 h 20"/>
                  <a:gd name="T12" fmla="*/ 83 w 83"/>
                  <a:gd name="T13" fmla="*/ 10 h 20"/>
                  <a:gd name="T14" fmla="*/ 83 w 83"/>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20">
                    <a:moveTo>
                      <a:pt x="83" y="10"/>
                    </a:moveTo>
                    <a:cubicBezTo>
                      <a:pt x="83" y="10"/>
                      <a:pt x="83" y="10"/>
                      <a:pt x="83" y="10"/>
                    </a:cubicBezTo>
                    <a:cubicBezTo>
                      <a:pt x="83" y="10"/>
                      <a:pt x="83" y="10"/>
                      <a:pt x="83" y="10"/>
                    </a:cubicBezTo>
                    <a:cubicBezTo>
                      <a:pt x="83" y="5"/>
                      <a:pt x="64" y="0"/>
                      <a:pt x="41" y="0"/>
                    </a:cubicBezTo>
                    <a:cubicBezTo>
                      <a:pt x="19" y="0"/>
                      <a:pt x="0" y="5"/>
                      <a:pt x="0" y="10"/>
                    </a:cubicBezTo>
                    <a:cubicBezTo>
                      <a:pt x="0" y="16"/>
                      <a:pt x="19" y="20"/>
                      <a:pt x="41" y="20"/>
                    </a:cubicBezTo>
                    <a:cubicBezTo>
                      <a:pt x="64" y="20"/>
                      <a:pt x="82" y="16"/>
                      <a:pt x="83" y="10"/>
                    </a:cubicBezTo>
                    <a:cubicBezTo>
                      <a:pt x="83" y="10"/>
                      <a:pt x="83" y="10"/>
                      <a:pt x="83" y="10"/>
                    </a:cubicBezTo>
                  </a:path>
                </a:pathLst>
              </a:custGeom>
              <a:solidFill>
                <a:srgbClr val="3A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0" name="Freeform 1524">
                <a:extLst>
                  <a:ext uri="{FF2B5EF4-FFF2-40B4-BE49-F238E27FC236}">
                    <a16:creationId xmlns:a16="http://schemas.microsoft.com/office/drawing/2014/main" id="{FCE08A13-1451-46F9-8A40-727650655E36}"/>
                  </a:ext>
                </a:extLst>
              </p:cNvPr>
              <p:cNvSpPr>
                <a:spLocks noEditPoints="1"/>
              </p:cNvSpPr>
              <p:nvPr/>
            </p:nvSpPr>
            <p:spPr bwMode="auto">
              <a:xfrm>
                <a:off x="272" y="58"/>
                <a:ext cx="12" cy="12"/>
              </a:xfrm>
              <a:custGeom>
                <a:avLst/>
                <a:gdLst>
                  <a:gd name="T0" fmla="*/ 5 w 5"/>
                  <a:gd name="T1" fmla="*/ 1 h 5"/>
                  <a:gd name="T2" fmla="*/ 0 w 5"/>
                  <a:gd name="T3" fmla="*/ 5 h 5"/>
                  <a:gd name="T4" fmla="*/ 0 w 5"/>
                  <a:gd name="T5" fmla="*/ 5 h 5"/>
                  <a:gd name="T6" fmla="*/ 5 w 5"/>
                  <a:gd name="T7" fmla="*/ 1 h 5"/>
                  <a:gd name="T8" fmla="*/ 5 w 5"/>
                  <a:gd name="T9" fmla="*/ 1 h 5"/>
                  <a:gd name="T10" fmla="*/ 5 w 5"/>
                  <a:gd name="T11" fmla="*/ 1 h 5"/>
                  <a:gd name="T12" fmla="*/ 5 w 5"/>
                  <a:gd name="T13" fmla="*/ 1 h 5"/>
                  <a:gd name="T14" fmla="*/ 5 w 5"/>
                  <a:gd name="T15" fmla="*/ 0 h 5"/>
                  <a:gd name="T16" fmla="*/ 5 w 5"/>
                  <a:gd name="T17" fmla="*/ 0 h 5"/>
                  <a:gd name="T18" fmla="*/ 5 w 5"/>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1"/>
                    </a:moveTo>
                    <a:cubicBezTo>
                      <a:pt x="4" y="2"/>
                      <a:pt x="2" y="4"/>
                      <a:pt x="0" y="5"/>
                    </a:cubicBezTo>
                    <a:cubicBezTo>
                      <a:pt x="0" y="5"/>
                      <a:pt x="0" y="5"/>
                      <a:pt x="0" y="5"/>
                    </a:cubicBezTo>
                    <a:cubicBezTo>
                      <a:pt x="2" y="4"/>
                      <a:pt x="4" y="2"/>
                      <a:pt x="5" y="1"/>
                    </a:cubicBezTo>
                    <a:moveTo>
                      <a:pt x="5" y="1"/>
                    </a:moveTo>
                    <a:cubicBezTo>
                      <a:pt x="5" y="1"/>
                      <a:pt x="5" y="1"/>
                      <a:pt x="5" y="1"/>
                    </a:cubicBezTo>
                    <a:cubicBezTo>
                      <a:pt x="5" y="1"/>
                      <a:pt x="5" y="1"/>
                      <a:pt x="5" y="1"/>
                    </a:cubicBezTo>
                    <a:moveTo>
                      <a:pt x="5" y="0"/>
                    </a:moveTo>
                    <a:cubicBezTo>
                      <a:pt x="5" y="0"/>
                      <a:pt x="5" y="0"/>
                      <a:pt x="5" y="0"/>
                    </a:cubicBezTo>
                    <a:cubicBezTo>
                      <a:pt x="5" y="0"/>
                      <a:pt x="5" y="0"/>
                      <a:pt x="5" y="0"/>
                    </a:cubicBezTo>
                  </a:path>
                </a:pathLst>
              </a:custGeom>
              <a:solidFill>
                <a:srgbClr val="3B58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1" name="Freeform 1525">
                <a:extLst>
                  <a:ext uri="{FF2B5EF4-FFF2-40B4-BE49-F238E27FC236}">
                    <a16:creationId xmlns:a16="http://schemas.microsoft.com/office/drawing/2014/main" id="{F7B6F214-FB9D-4605-9303-F208A96F7F95}"/>
                  </a:ext>
                </a:extLst>
              </p:cNvPr>
              <p:cNvSpPr>
                <a:spLocks/>
              </p:cNvSpPr>
              <p:nvPr/>
            </p:nvSpPr>
            <p:spPr bwMode="auto">
              <a:xfrm>
                <a:off x="233" y="70"/>
                <a:ext cx="39" cy="10"/>
              </a:xfrm>
              <a:custGeom>
                <a:avLst/>
                <a:gdLst>
                  <a:gd name="T0" fmla="*/ 16 w 16"/>
                  <a:gd name="T1" fmla="*/ 0 h 4"/>
                  <a:gd name="T2" fmla="*/ 0 w 16"/>
                  <a:gd name="T3" fmla="*/ 4 h 4"/>
                  <a:gd name="T4" fmla="*/ 0 w 16"/>
                  <a:gd name="T5" fmla="*/ 4 h 4"/>
                  <a:gd name="T6" fmla="*/ 16 w 16"/>
                  <a:gd name="T7" fmla="*/ 0 h 4"/>
                  <a:gd name="T8" fmla="*/ 16 w 16"/>
                  <a:gd name="T9" fmla="*/ 0 h 4"/>
                </a:gdLst>
                <a:ahLst/>
                <a:cxnLst>
                  <a:cxn ang="0">
                    <a:pos x="T0" y="T1"/>
                  </a:cxn>
                  <a:cxn ang="0">
                    <a:pos x="T2" y="T3"/>
                  </a:cxn>
                  <a:cxn ang="0">
                    <a:pos x="T4" y="T5"/>
                  </a:cxn>
                  <a:cxn ang="0">
                    <a:pos x="T6" y="T7"/>
                  </a:cxn>
                  <a:cxn ang="0">
                    <a:pos x="T8" y="T9"/>
                  </a:cxn>
                </a:cxnLst>
                <a:rect l="0" t="0" r="r" b="b"/>
                <a:pathLst>
                  <a:path w="16" h="4">
                    <a:moveTo>
                      <a:pt x="16" y="0"/>
                    </a:moveTo>
                    <a:cubicBezTo>
                      <a:pt x="12" y="2"/>
                      <a:pt x="6" y="3"/>
                      <a:pt x="0" y="4"/>
                    </a:cubicBezTo>
                    <a:cubicBezTo>
                      <a:pt x="0" y="4"/>
                      <a:pt x="0" y="4"/>
                      <a:pt x="0" y="4"/>
                    </a:cubicBezTo>
                    <a:cubicBezTo>
                      <a:pt x="7" y="3"/>
                      <a:pt x="12" y="2"/>
                      <a:pt x="16" y="0"/>
                    </a:cubicBezTo>
                    <a:cubicBezTo>
                      <a:pt x="16" y="0"/>
                      <a:pt x="16" y="0"/>
                      <a:pt x="16" y="0"/>
                    </a:cubicBezTo>
                  </a:path>
                </a:pathLst>
              </a:custGeom>
              <a:solidFill>
                <a:srgbClr val="3955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2" name="Freeform 1526">
                <a:extLst>
                  <a:ext uri="{FF2B5EF4-FFF2-40B4-BE49-F238E27FC236}">
                    <a16:creationId xmlns:a16="http://schemas.microsoft.com/office/drawing/2014/main" id="{F3794F20-69EE-4156-A917-4107C3266138}"/>
                  </a:ext>
                </a:extLst>
              </p:cNvPr>
              <p:cNvSpPr>
                <a:spLocks/>
              </p:cNvSpPr>
              <p:nvPr/>
            </p:nvSpPr>
            <p:spPr bwMode="auto">
              <a:xfrm>
                <a:off x="231" y="58"/>
                <a:ext cx="53" cy="22"/>
              </a:xfrm>
              <a:custGeom>
                <a:avLst/>
                <a:gdLst>
                  <a:gd name="T0" fmla="*/ 22 w 22"/>
                  <a:gd name="T1" fmla="*/ 0 h 9"/>
                  <a:gd name="T2" fmla="*/ 0 w 22"/>
                  <a:gd name="T3" fmla="*/ 9 h 9"/>
                  <a:gd name="T4" fmla="*/ 0 w 22"/>
                  <a:gd name="T5" fmla="*/ 9 h 9"/>
                  <a:gd name="T6" fmla="*/ 1 w 22"/>
                  <a:gd name="T7" fmla="*/ 9 h 9"/>
                  <a:gd name="T8" fmla="*/ 17 w 22"/>
                  <a:gd name="T9" fmla="*/ 5 h 9"/>
                  <a:gd name="T10" fmla="*/ 22 w 22"/>
                  <a:gd name="T11" fmla="*/ 1 h 9"/>
                  <a:gd name="T12" fmla="*/ 22 w 22"/>
                  <a:gd name="T13" fmla="*/ 1 h 9"/>
                  <a:gd name="T14" fmla="*/ 22 w 22"/>
                  <a:gd name="T15" fmla="*/ 1 h 9"/>
                  <a:gd name="T16" fmla="*/ 22 w 22"/>
                  <a:gd name="T17" fmla="*/ 0 h 9"/>
                  <a:gd name="T18" fmla="*/ 22 w 22"/>
                  <a:gd name="T19" fmla="*/ 0 h 9"/>
                  <a:gd name="T20" fmla="*/ 22 w 22"/>
                  <a:gd name="T21" fmla="*/ 0 h 9"/>
                  <a:gd name="T22" fmla="*/ 22 w 22"/>
                  <a:gd name="T23" fmla="*/ 0 h 9"/>
                  <a:gd name="T24" fmla="*/ 22 w 22"/>
                  <a:gd name="T25" fmla="*/ 0 h 9"/>
                  <a:gd name="T26" fmla="*/ 22 w 22"/>
                  <a:gd name="T27" fmla="*/ 0 h 9"/>
                  <a:gd name="T28" fmla="*/ 22 w 22"/>
                  <a:gd name="T29" fmla="*/ 0 h 9"/>
                  <a:gd name="T30" fmla="*/ 22 w 22"/>
                  <a:gd name="T31" fmla="*/ 0 h 9"/>
                  <a:gd name="T32" fmla="*/ 22 w 22"/>
                  <a:gd name="T33" fmla="*/ 0 h 9"/>
                  <a:gd name="T34" fmla="*/ 22 w 22"/>
                  <a:gd name="T3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9">
                    <a:moveTo>
                      <a:pt x="22" y="0"/>
                    </a:moveTo>
                    <a:cubicBezTo>
                      <a:pt x="21" y="4"/>
                      <a:pt x="12" y="7"/>
                      <a:pt x="0" y="9"/>
                    </a:cubicBezTo>
                    <a:cubicBezTo>
                      <a:pt x="0" y="9"/>
                      <a:pt x="0" y="9"/>
                      <a:pt x="0" y="9"/>
                    </a:cubicBezTo>
                    <a:cubicBezTo>
                      <a:pt x="0" y="9"/>
                      <a:pt x="0" y="9"/>
                      <a:pt x="1" y="9"/>
                    </a:cubicBezTo>
                    <a:cubicBezTo>
                      <a:pt x="7" y="8"/>
                      <a:pt x="13" y="7"/>
                      <a:pt x="17" y="5"/>
                    </a:cubicBezTo>
                    <a:cubicBezTo>
                      <a:pt x="19" y="4"/>
                      <a:pt x="21" y="2"/>
                      <a:pt x="22" y="1"/>
                    </a:cubicBezTo>
                    <a:cubicBezTo>
                      <a:pt x="22" y="1"/>
                      <a:pt x="22" y="1"/>
                      <a:pt x="22" y="1"/>
                    </a:cubicBezTo>
                    <a:cubicBezTo>
                      <a:pt x="22" y="1"/>
                      <a:pt x="22" y="1"/>
                      <a:pt x="22" y="1"/>
                    </a:cubicBezTo>
                    <a:cubicBezTo>
                      <a:pt x="22" y="1"/>
                      <a:pt x="22" y="1"/>
                      <a:pt x="22" y="0"/>
                    </a:cubicBezTo>
                    <a:cubicBezTo>
                      <a:pt x="22" y="0"/>
                      <a:pt x="22" y="0"/>
                      <a:pt x="22" y="0"/>
                    </a:cubicBezTo>
                    <a:cubicBezTo>
                      <a:pt x="22" y="0"/>
                      <a:pt x="22" y="0"/>
                      <a:pt x="22" y="0"/>
                    </a:cubicBezTo>
                    <a:cubicBezTo>
                      <a:pt x="22" y="0"/>
                      <a:pt x="22" y="0"/>
                      <a:pt x="22" y="0"/>
                    </a:cubicBezTo>
                    <a:cubicBezTo>
                      <a:pt x="22" y="0"/>
                      <a:pt x="22" y="0"/>
                      <a:pt x="22" y="0"/>
                    </a:cubicBezTo>
                    <a:cubicBezTo>
                      <a:pt x="22" y="0"/>
                      <a:pt x="22" y="0"/>
                      <a:pt x="22" y="0"/>
                    </a:cubicBezTo>
                    <a:cubicBezTo>
                      <a:pt x="22" y="0"/>
                      <a:pt x="22" y="0"/>
                      <a:pt x="22" y="0"/>
                    </a:cubicBezTo>
                    <a:cubicBezTo>
                      <a:pt x="22" y="0"/>
                      <a:pt x="22" y="0"/>
                      <a:pt x="22" y="0"/>
                    </a:cubicBezTo>
                    <a:cubicBezTo>
                      <a:pt x="22" y="0"/>
                      <a:pt x="22" y="0"/>
                      <a:pt x="22" y="0"/>
                    </a:cubicBezTo>
                    <a:cubicBezTo>
                      <a:pt x="22" y="0"/>
                      <a:pt x="22" y="0"/>
                      <a:pt x="22" y="0"/>
                    </a:cubicBezTo>
                  </a:path>
                </a:pathLst>
              </a:custGeom>
              <a:solidFill>
                <a:srgbClr val="426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3" name="Freeform 1527">
                <a:extLst>
                  <a:ext uri="{FF2B5EF4-FFF2-40B4-BE49-F238E27FC236}">
                    <a16:creationId xmlns:a16="http://schemas.microsoft.com/office/drawing/2014/main" id="{30FFB01B-92D8-40DD-B2E0-DF221C349C1B}"/>
                  </a:ext>
                </a:extLst>
              </p:cNvPr>
              <p:cNvSpPr>
                <a:spLocks/>
              </p:cNvSpPr>
              <p:nvPr/>
            </p:nvSpPr>
            <p:spPr bwMode="auto">
              <a:xfrm>
                <a:off x="78" y="58"/>
                <a:ext cx="158" cy="29"/>
              </a:xfrm>
              <a:custGeom>
                <a:avLst/>
                <a:gdLst>
                  <a:gd name="T0" fmla="*/ 2 w 65"/>
                  <a:gd name="T1" fmla="*/ 0 h 12"/>
                  <a:gd name="T2" fmla="*/ 28 w 65"/>
                  <a:gd name="T3" fmla="*/ 10 h 12"/>
                  <a:gd name="T4" fmla="*/ 65 w 65"/>
                  <a:gd name="T5" fmla="*/ 9 h 12"/>
                  <a:gd name="T6" fmla="*/ 8 w 65"/>
                  <a:gd name="T7" fmla="*/ 5 h 12"/>
                  <a:gd name="T8" fmla="*/ 2 w 65"/>
                  <a:gd name="T9" fmla="*/ 0 h 12"/>
                </a:gdLst>
                <a:ahLst/>
                <a:cxnLst>
                  <a:cxn ang="0">
                    <a:pos x="T0" y="T1"/>
                  </a:cxn>
                  <a:cxn ang="0">
                    <a:pos x="T2" y="T3"/>
                  </a:cxn>
                  <a:cxn ang="0">
                    <a:pos x="T4" y="T5"/>
                  </a:cxn>
                  <a:cxn ang="0">
                    <a:pos x="T6" y="T7"/>
                  </a:cxn>
                  <a:cxn ang="0">
                    <a:pos x="T8" y="T9"/>
                  </a:cxn>
                </a:cxnLst>
                <a:rect l="0" t="0" r="r" b="b"/>
                <a:pathLst>
                  <a:path w="65" h="12">
                    <a:moveTo>
                      <a:pt x="2" y="0"/>
                    </a:moveTo>
                    <a:cubicBezTo>
                      <a:pt x="2" y="0"/>
                      <a:pt x="0" y="10"/>
                      <a:pt x="28" y="10"/>
                    </a:cubicBezTo>
                    <a:cubicBezTo>
                      <a:pt x="56" y="11"/>
                      <a:pt x="59" y="10"/>
                      <a:pt x="65" y="9"/>
                    </a:cubicBezTo>
                    <a:cubicBezTo>
                      <a:pt x="65" y="9"/>
                      <a:pt x="21" y="12"/>
                      <a:pt x="8" y="5"/>
                    </a:cubicBezTo>
                    <a:cubicBezTo>
                      <a:pt x="4" y="3"/>
                      <a:pt x="2" y="1"/>
                      <a:pt x="2" y="0"/>
                    </a:cubicBezTo>
                  </a:path>
                </a:pathLst>
              </a:custGeom>
              <a:solidFill>
                <a:srgbClr val="4768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4" name="Freeform 1528">
                <a:extLst>
                  <a:ext uri="{FF2B5EF4-FFF2-40B4-BE49-F238E27FC236}">
                    <a16:creationId xmlns:a16="http://schemas.microsoft.com/office/drawing/2014/main" id="{21A8234D-063F-4476-84DA-EE2E55A8BAA9}"/>
                  </a:ext>
                </a:extLst>
              </p:cNvPr>
              <p:cNvSpPr>
                <a:spLocks/>
              </p:cNvSpPr>
              <p:nvPr/>
            </p:nvSpPr>
            <p:spPr bwMode="auto">
              <a:xfrm>
                <a:off x="83" y="11"/>
                <a:ext cx="201" cy="71"/>
              </a:xfrm>
              <a:custGeom>
                <a:avLst/>
                <a:gdLst>
                  <a:gd name="T0" fmla="*/ 81 w 83"/>
                  <a:gd name="T1" fmla="*/ 19 h 30"/>
                  <a:gd name="T2" fmla="*/ 81 w 83"/>
                  <a:gd name="T3" fmla="*/ 18 h 30"/>
                  <a:gd name="T4" fmla="*/ 81 w 83"/>
                  <a:gd name="T5" fmla="*/ 11 h 30"/>
                  <a:gd name="T6" fmla="*/ 83 w 83"/>
                  <a:gd name="T7" fmla="*/ 11 h 30"/>
                  <a:gd name="T8" fmla="*/ 83 w 83"/>
                  <a:gd name="T9" fmla="*/ 10 h 30"/>
                  <a:gd name="T10" fmla="*/ 41 w 83"/>
                  <a:gd name="T11" fmla="*/ 0 h 30"/>
                  <a:gd name="T12" fmla="*/ 0 w 83"/>
                  <a:gd name="T13" fmla="*/ 10 h 30"/>
                  <a:gd name="T14" fmla="*/ 0 w 83"/>
                  <a:gd name="T15" fmla="*/ 11 h 30"/>
                  <a:gd name="T16" fmla="*/ 0 w 83"/>
                  <a:gd name="T17" fmla="*/ 11 h 30"/>
                  <a:gd name="T18" fmla="*/ 0 w 83"/>
                  <a:gd name="T19" fmla="*/ 19 h 30"/>
                  <a:gd name="T20" fmla="*/ 0 w 83"/>
                  <a:gd name="T21" fmla="*/ 19 h 30"/>
                  <a:gd name="T22" fmla="*/ 0 w 83"/>
                  <a:gd name="T23" fmla="*/ 20 h 30"/>
                  <a:gd name="T24" fmla="*/ 41 w 83"/>
                  <a:gd name="T25" fmla="*/ 30 h 30"/>
                  <a:gd name="T26" fmla="*/ 83 w 83"/>
                  <a:gd name="T27" fmla="*/ 20 h 30"/>
                  <a:gd name="T28" fmla="*/ 83 w 83"/>
                  <a:gd name="T29" fmla="*/ 18 h 30"/>
                  <a:gd name="T30" fmla="*/ 81 w 83"/>
                  <a:gd name="T31" fmla="*/ 18 h 30"/>
                  <a:gd name="T32" fmla="*/ 81 w 83"/>
                  <a:gd name="T33"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30">
                    <a:moveTo>
                      <a:pt x="81" y="19"/>
                    </a:moveTo>
                    <a:cubicBezTo>
                      <a:pt x="81" y="18"/>
                      <a:pt x="81" y="18"/>
                      <a:pt x="81" y="18"/>
                    </a:cubicBezTo>
                    <a:cubicBezTo>
                      <a:pt x="81" y="11"/>
                      <a:pt x="81" y="11"/>
                      <a:pt x="81" y="11"/>
                    </a:cubicBezTo>
                    <a:cubicBezTo>
                      <a:pt x="83" y="11"/>
                      <a:pt x="83" y="11"/>
                      <a:pt x="83" y="11"/>
                    </a:cubicBezTo>
                    <a:cubicBezTo>
                      <a:pt x="83" y="10"/>
                      <a:pt x="83" y="10"/>
                      <a:pt x="83" y="10"/>
                    </a:cubicBezTo>
                    <a:cubicBezTo>
                      <a:pt x="83" y="5"/>
                      <a:pt x="64" y="0"/>
                      <a:pt x="41" y="0"/>
                    </a:cubicBezTo>
                    <a:cubicBezTo>
                      <a:pt x="19" y="0"/>
                      <a:pt x="0" y="5"/>
                      <a:pt x="0" y="10"/>
                    </a:cubicBezTo>
                    <a:cubicBezTo>
                      <a:pt x="0" y="11"/>
                      <a:pt x="0" y="11"/>
                      <a:pt x="0" y="11"/>
                    </a:cubicBezTo>
                    <a:cubicBezTo>
                      <a:pt x="0" y="11"/>
                      <a:pt x="0" y="11"/>
                      <a:pt x="0" y="11"/>
                    </a:cubicBezTo>
                    <a:cubicBezTo>
                      <a:pt x="0" y="19"/>
                      <a:pt x="0" y="19"/>
                      <a:pt x="0" y="19"/>
                    </a:cubicBezTo>
                    <a:cubicBezTo>
                      <a:pt x="0" y="19"/>
                      <a:pt x="0" y="19"/>
                      <a:pt x="0" y="19"/>
                    </a:cubicBezTo>
                    <a:cubicBezTo>
                      <a:pt x="0" y="20"/>
                      <a:pt x="0" y="20"/>
                      <a:pt x="0" y="20"/>
                    </a:cubicBezTo>
                    <a:cubicBezTo>
                      <a:pt x="0" y="26"/>
                      <a:pt x="19" y="30"/>
                      <a:pt x="41" y="30"/>
                    </a:cubicBezTo>
                    <a:cubicBezTo>
                      <a:pt x="64" y="30"/>
                      <a:pt x="82" y="25"/>
                      <a:pt x="83" y="20"/>
                    </a:cubicBezTo>
                    <a:cubicBezTo>
                      <a:pt x="83" y="18"/>
                      <a:pt x="83" y="18"/>
                      <a:pt x="83" y="18"/>
                    </a:cubicBezTo>
                    <a:cubicBezTo>
                      <a:pt x="81" y="18"/>
                      <a:pt x="81" y="18"/>
                      <a:pt x="81" y="18"/>
                    </a:cubicBezTo>
                    <a:cubicBezTo>
                      <a:pt x="81" y="19"/>
                      <a:pt x="81" y="19"/>
                      <a:pt x="81" y="19"/>
                    </a:cubicBezTo>
                  </a:path>
                </a:pathLst>
              </a:custGeom>
              <a:solidFill>
                <a:srgbClr val="2438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5" name="Freeform 1529">
                <a:extLst>
                  <a:ext uri="{FF2B5EF4-FFF2-40B4-BE49-F238E27FC236}">
                    <a16:creationId xmlns:a16="http://schemas.microsoft.com/office/drawing/2014/main" id="{E27B1D11-B126-4615-A3EB-7FE177C6664A}"/>
                  </a:ext>
                </a:extLst>
              </p:cNvPr>
              <p:cNvSpPr>
                <a:spLocks/>
              </p:cNvSpPr>
              <p:nvPr/>
            </p:nvSpPr>
            <p:spPr bwMode="auto">
              <a:xfrm>
                <a:off x="83" y="11"/>
                <a:ext cx="201" cy="69"/>
              </a:xfrm>
              <a:custGeom>
                <a:avLst/>
                <a:gdLst>
                  <a:gd name="T0" fmla="*/ 41 w 83"/>
                  <a:gd name="T1" fmla="*/ 29 h 29"/>
                  <a:gd name="T2" fmla="*/ 83 w 83"/>
                  <a:gd name="T3" fmla="*/ 19 h 29"/>
                  <a:gd name="T4" fmla="*/ 83 w 83"/>
                  <a:gd name="T5" fmla="*/ 18 h 29"/>
                  <a:gd name="T6" fmla="*/ 81 w 83"/>
                  <a:gd name="T7" fmla="*/ 18 h 29"/>
                  <a:gd name="T8" fmla="*/ 81 w 83"/>
                  <a:gd name="T9" fmla="*/ 18 h 29"/>
                  <a:gd name="T10" fmla="*/ 81 w 83"/>
                  <a:gd name="T11" fmla="*/ 18 h 29"/>
                  <a:gd name="T12" fmla="*/ 81 w 83"/>
                  <a:gd name="T13" fmla="*/ 18 h 29"/>
                  <a:gd name="T14" fmla="*/ 81 w 83"/>
                  <a:gd name="T15" fmla="*/ 17 h 29"/>
                  <a:gd name="T16" fmla="*/ 81 w 83"/>
                  <a:gd name="T17" fmla="*/ 11 h 29"/>
                  <a:gd name="T18" fmla="*/ 83 w 83"/>
                  <a:gd name="T19" fmla="*/ 11 h 29"/>
                  <a:gd name="T20" fmla="*/ 83 w 83"/>
                  <a:gd name="T21" fmla="*/ 10 h 29"/>
                  <a:gd name="T22" fmla="*/ 41 w 83"/>
                  <a:gd name="T23" fmla="*/ 0 h 29"/>
                  <a:gd name="T24" fmla="*/ 0 w 83"/>
                  <a:gd name="T25" fmla="*/ 10 h 29"/>
                  <a:gd name="T26" fmla="*/ 0 w 83"/>
                  <a:gd name="T27" fmla="*/ 11 h 29"/>
                  <a:gd name="T28" fmla="*/ 0 w 83"/>
                  <a:gd name="T29" fmla="*/ 11 h 29"/>
                  <a:gd name="T30" fmla="*/ 0 w 83"/>
                  <a:gd name="T31" fmla="*/ 18 h 29"/>
                  <a:gd name="T32" fmla="*/ 0 w 83"/>
                  <a:gd name="T33" fmla="*/ 19 h 29"/>
                  <a:gd name="T34" fmla="*/ 41 w 83"/>
                  <a:gd name="T3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29">
                    <a:moveTo>
                      <a:pt x="41" y="29"/>
                    </a:moveTo>
                    <a:cubicBezTo>
                      <a:pt x="64" y="29"/>
                      <a:pt x="82" y="25"/>
                      <a:pt x="83" y="19"/>
                    </a:cubicBezTo>
                    <a:cubicBezTo>
                      <a:pt x="83" y="18"/>
                      <a:pt x="83" y="18"/>
                      <a:pt x="83" y="18"/>
                    </a:cubicBezTo>
                    <a:cubicBezTo>
                      <a:pt x="81" y="18"/>
                      <a:pt x="81" y="18"/>
                      <a:pt x="81" y="18"/>
                    </a:cubicBezTo>
                    <a:cubicBezTo>
                      <a:pt x="81" y="18"/>
                      <a:pt x="81" y="18"/>
                      <a:pt x="81" y="18"/>
                    </a:cubicBezTo>
                    <a:cubicBezTo>
                      <a:pt x="81" y="18"/>
                      <a:pt x="81" y="18"/>
                      <a:pt x="81" y="18"/>
                    </a:cubicBezTo>
                    <a:cubicBezTo>
                      <a:pt x="81" y="18"/>
                      <a:pt x="81" y="18"/>
                      <a:pt x="81" y="18"/>
                    </a:cubicBezTo>
                    <a:cubicBezTo>
                      <a:pt x="81" y="17"/>
                      <a:pt x="81" y="17"/>
                      <a:pt x="81" y="17"/>
                    </a:cubicBezTo>
                    <a:cubicBezTo>
                      <a:pt x="81" y="11"/>
                      <a:pt x="81" y="11"/>
                      <a:pt x="81" y="11"/>
                    </a:cubicBezTo>
                    <a:cubicBezTo>
                      <a:pt x="83" y="11"/>
                      <a:pt x="83" y="11"/>
                      <a:pt x="83" y="11"/>
                    </a:cubicBezTo>
                    <a:cubicBezTo>
                      <a:pt x="83" y="10"/>
                      <a:pt x="83" y="10"/>
                      <a:pt x="83" y="10"/>
                    </a:cubicBezTo>
                    <a:cubicBezTo>
                      <a:pt x="83" y="5"/>
                      <a:pt x="64" y="0"/>
                      <a:pt x="41" y="0"/>
                    </a:cubicBezTo>
                    <a:cubicBezTo>
                      <a:pt x="19" y="0"/>
                      <a:pt x="0" y="5"/>
                      <a:pt x="0" y="10"/>
                    </a:cubicBezTo>
                    <a:cubicBezTo>
                      <a:pt x="0" y="11"/>
                      <a:pt x="0" y="11"/>
                      <a:pt x="0" y="11"/>
                    </a:cubicBezTo>
                    <a:cubicBezTo>
                      <a:pt x="0" y="11"/>
                      <a:pt x="0" y="11"/>
                      <a:pt x="0" y="11"/>
                    </a:cubicBezTo>
                    <a:cubicBezTo>
                      <a:pt x="0" y="18"/>
                      <a:pt x="0" y="18"/>
                      <a:pt x="0" y="18"/>
                    </a:cubicBezTo>
                    <a:cubicBezTo>
                      <a:pt x="0" y="19"/>
                      <a:pt x="0" y="19"/>
                      <a:pt x="0" y="19"/>
                    </a:cubicBezTo>
                    <a:cubicBezTo>
                      <a:pt x="0" y="25"/>
                      <a:pt x="19" y="29"/>
                      <a:pt x="41" y="29"/>
                    </a:cubicBezTo>
                  </a:path>
                </a:pathLst>
              </a:custGeom>
              <a:solidFill>
                <a:srgbClr val="2942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6" name="Freeform 1530">
                <a:extLst>
                  <a:ext uri="{FF2B5EF4-FFF2-40B4-BE49-F238E27FC236}">
                    <a16:creationId xmlns:a16="http://schemas.microsoft.com/office/drawing/2014/main" id="{824D3721-930B-4F64-A51B-481DD25752AC}"/>
                  </a:ext>
                </a:extLst>
              </p:cNvPr>
              <p:cNvSpPr>
                <a:spLocks/>
              </p:cNvSpPr>
              <p:nvPr/>
            </p:nvSpPr>
            <p:spPr bwMode="auto">
              <a:xfrm>
                <a:off x="83" y="11"/>
                <a:ext cx="201" cy="69"/>
              </a:xfrm>
              <a:custGeom>
                <a:avLst/>
                <a:gdLst>
                  <a:gd name="T0" fmla="*/ 41 w 83"/>
                  <a:gd name="T1" fmla="*/ 29 h 29"/>
                  <a:gd name="T2" fmla="*/ 83 w 83"/>
                  <a:gd name="T3" fmla="*/ 20 h 29"/>
                  <a:gd name="T4" fmla="*/ 83 w 83"/>
                  <a:gd name="T5" fmla="*/ 19 h 29"/>
                  <a:gd name="T6" fmla="*/ 83 w 83"/>
                  <a:gd name="T7" fmla="*/ 11 h 29"/>
                  <a:gd name="T8" fmla="*/ 83 w 83"/>
                  <a:gd name="T9" fmla="*/ 11 h 29"/>
                  <a:gd name="T10" fmla="*/ 83 w 83"/>
                  <a:gd name="T11" fmla="*/ 10 h 29"/>
                  <a:gd name="T12" fmla="*/ 41 w 83"/>
                  <a:gd name="T13" fmla="*/ 0 h 29"/>
                  <a:gd name="T14" fmla="*/ 0 w 83"/>
                  <a:gd name="T15" fmla="*/ 10 h 29"/>
                  <a:gd name="T16" fmla="*/ 0 w 83"/>
                  <a:gd name="T17" fmla="*/ 11 h 29"/>
                  <a:gd name="T18" fmla="*/ 0 w 83"/>
                  <a:gd name="T19" fmla="*/ 11 h 29"/>
                  <a:gd name="T20" fmla="*/ 0 w 83"/>
                  <a:gd name="T21" fmla="*/ 18 h 29"/>
                  <a:gd name="T22" fmla="*/ 0 w 83"/>
                  <a:gd name="T23" fmla="*/ 19 h 29"/>
                  <a:gd name="T24" fmla="*/ 41 w 83"/>
                  <a:gd name="T2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29">
                    <a:moveTo>
                      <a:pt x="41" y="29"/>
                    </a:moveTo>
                    <a:cubicBezTo>
                      <a:pt x="64" y="29"/>
                      <a:pt x="82" y="25"/>
                      <a:pt x="83" y="20"/>
                    </a:cubicBezTo>
                    <a:cubicBezTo>
                      <a:pt x="83" y="19"/>
                      <a:pt x="83" y="19"/>
                      <a:pt x="83" y="19"/>
                    </a:cubicBezTo>
                    <a:cubicBezTo>
                      <a:pt x="83" y="11"/>
                      <a:pt x="83" y="11"/>
                      <a:pt x="83" y="11"/>
                    </a:cubicBezTo>
                    <a:cubicBezTo>
                      <a:pt x="83" y="11"/>
                      <a:pt x="83" y="11"/>
                      <a:pt x="83" y="11"/>
                    </a:cubicBezTo>
                    <a:cubicBezTo>
                      <a:pt x="83" y="10"/>
                      <a:pt x="83" y="10"/>
                      <a:pt x="83" y="10"/>
                    </a:cubicBezTo>
                    <a:cubicBezTo>
                      <a:pt x="83" y="5"/>
                      <a:pt x="64" y="0"/>
                      <a:pt x="41" y="0"/>
                    </a:cubicBezTo>
                    <a:cubicBezTo>
                      <a:pt x="19" y="0"/>
                      <a:pt x="0" y="5"/>
                      <a:pt x="0" y="10"/>
                    </a:cubicBezTo>
                    <a:cubicBezTo>
                      <a:pt x="0" y="11"/>
                      <a:pt x="0" y="11"/>
                      <a:pt x="0" y="11"/>
                    </a:cubicBezTo>
                    <a:cubicBezTo>
                      <a:pt x="0" y="11"/>
                      <a:pt x="0" y="11"/>
                      <a:pt x="0" y="11"/>
                    </a:cubicBezTo>
                    <a:cubicBezTo>
                      <a:pt x="0" y="18"/>
                      <a:pt x="0" y="18"/>
                      <a:pt x="0" y="18"/>
                    </a:cubicBezTo>
                    <a:cubicBezTo>
                      <a:pt x="0" y="19"/>
                      <a:pt x="0" y="19"/>
                      <a:pt x="0" y="19"/>
                    </a:cubicBezTo>
                    <a:cubicBezTo>
                      <a:pt x="0" y="25"/>
                      <a:pt x="19" y="29"/>
                      <a:pt x="41" y="29"/>
                    </a:cubicBezTo>
                  </a:path>
                </a:pathLst>
              </a:custGeom>
              <a:solidFill>
                <a:srgbClr val="2942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7" name="Freeform 1531">
                <a:extLst>
                  <a:ext uri="{FF2B5EF4-FFF2-40B4-BE49-F238E27FC236}">
                    <a16:creationId xmlns:a16="http://schemas.microsoft.com/office/drawing/2014/main" id="{54A97568-72D2-4349-B93B-46126DEC6681}"/>
                  </a:ext>
                </a:extLst>
              </p:cNvPr>
              <p:cNvSpPr>
                <a:spLocks/>
              </p:cNvSpPr>
              <p:nvPr/>
            </p:nvSpPr>
            <p:spPr bwMode="auto">
              <a:xfrm>
                <a:off x="182" y="8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2134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8" name="Freeform 1532">
                <a:extLst>
                  <a:ext uri="{FF2B5EF4-FFF2-40B4-BE49-F238E27FC236}">
                    <a16:creationId xmlns:a16="http://schemas.microsoft.com/office/drawing/2014/main" id="{B41372AB-6A1C-4484-ABEB-6EDB08CA20BD}"/>
                  </a:ext>
                </a:extLst>
              </p:cNvPr>
              <p:cNvSpPr>
                <a:spLocks/>
              </p:cNvSpPr>
              <p:nvPr/>
            </p:nvSpPr>
            <p:spPr bwMode="auto">
              <a:xfrm>
                <a:off x="182" y="46"/>
                <a:ext cx="90" cy="34"/>
              </a:xfrm>
              <a:custGeom>
                <a:avLst/>
                <a:gdLst>
                  <a:gd name="T0" fmla="*/ 37 w 37"/>
                  <a:gd name="T1" fmla="*/ 0 h 14"/>
                  <a:gd name="T2" fmla="*/ 31 w 37"/>
                  <a:gd name="T3" fmla="*/ 2 h 14"/>
                  <a:gd name="T4" fmla="*/ 16 w 37"/>
                  <a:gd name="T5" fmla="*/ 4 h 14"/>
                  <a:gd name="T6" fmla="*/ 0 w 37"/>
                  <a:gd name="T7" fmla="*/ 5 h 14"/>
                  <a:gd name="T8" fmla="*/ 0 w 37"/>
                  <a:gd name="T9" fmla="*/ 14 h 14"/>
                  <a:gd name="T10" fmla="*/ 0 w 37"/>
                  <a:gd name="T11" fmla="*/ 14 h 14"/>
                  <a:gd name="T12" fmla="*/ 37 w 37"/>
                  <a:gd name="T13" fmla="*/ 8 h 14"/>
                  <a:gd name="T14" fmla="*/ 37 w 37"/>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4">
                    <a:moveTo>
                      <a:pt x="37" y="0"/>
                    </a:moveTo>
                    <a:cubicBezTo>
                      <a:pt x="35" y="1"/>
                      <a:pt x="33" y="1"/>
                      <a:pt x="31" y="2"/>
                    </a:cubicBezTo>
                    <a:cubicBezTo>
                      <a:pt x="27" y="3"/>
                      <a:pt x="22" y="4"/>
                      <a:pt x="16" y="4"/>
                    </a:cubicBezTo>
                    <a:cubicBezTo>
                      <a:pt x="12" y="4"/>
                      <a:pt x="8" y="5"/>
                      <a:pt x="0" y="5"/>
                    </a:cubicBezTo>
                    <a:cubicBezTo>
                      <a:pt x="0" y="14"/>
                      <a:pt x="0" y="14"/>
                      <a:pt x="0" y="14"/>
                    </a:cubicBezTo>
                    <a:cubicBezTo>
                      <a:pt x="0" y="14"/>
                      <a:pt x="0" y="14"/>
                      <a:pt x="0" y="14"/>
                    </a:cubicBezTo>
                    <a:cubicBezTo>
                      <a:pt x="17" y="14"/>
                      <a:pt x="29" y="12"/>
                      <a:pt x="37" y="8"/>
                    </a:cubicBezTo>
                    <a:cubicBezTo>
                      <a:pt x="37" y="0"/>
                      <a:pt x="37" y="0"/>
                      <a:pt x="37" y="0"/>
                    </a:cubicBezTo>
                  </a:path>
                </a:pathLst>
              </a:custGeom>
              <a:solidFill>
                <a:srgbClr val="2439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9" name="Freeform 1533">
                <a:extLst>
                  <a:ext uri="{FF2B5EF4-FFF2-40B4-BE49-F238E27FC236}">
                    <a16:creationId xmlns:a16="http://schemas.microsoft.com/office/drawing/2014/main" id="{0D653FBA-5A20-443D-8C00-380736700945}"/>
                  </a:ext>
                </a:extLst>
              </p:cNvPr>
              <p:cNvSpPr>
                <a:spLocks/>
              </p:cNvSpPr>
              <p:nvPr/>
            </p:nvSpPr>
            <p:spPr bwMode="auto">
              <a:xfrm>
                <a:off x="93" y="65"/>
                <a:ext cx="7" cy="5"/>
              </a:xfrm>
              <a:custGeom>
                <a:avLst/>
                <a:gdLst>
                  <a:gd name="T0" fmla="*/ 0 w 3"/>
                  <a:gd name="T1" fmla="*/ 0 h 2"/>
                  <a:gd name="T2" fmla="*/ 0 w 3"/>
                  <a:gd name="T3" fmla="*/ 1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1"/>
                      <a:pt x="0" y="1"/>
                      <a:pt x="0" y="1"/>
                    </a:cubicBezTo>
                    <a:cubicBezTo>
                      <a:pt x="1" y="1"/>
                      <a:pt x="2" y="1"/>
                      <a:pt x="3" y="2"/>
                    </a:cubicBezTo>
                    <a:cubicBezTo>
                      <a:pt x="2" y="1"/>
                      <a:pt x="1" y="1"/>
                      <a:pt x="0" y="0"/>
                    </a:cubicBezTo>
                  </a:path>
                </a:pathLst>
              </a:custGeom>
              <a:solidFill>
                <a:srgbClr val="304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0" name="Freeform 1534">
                <a:extLst>
                  <a:ext uri="{FF2B5EF4-FFF2-40B4-BE49-F238E27FC236}">
                    <a16:creationId xmlns:a16="http://schemas.microsoft.com/office/drawing/2014/main" id="{CE408FAF-C66E-4E29-865C-26BC883625B6}"/>
                  </a:ext>
                </a:extLst>
              </p:cNvPr>
              <p:cNvSpPr>
                <a:spLocks/>
              </p:cNvSpPr>
              <p:nvPr/>
            </p:nvSpPr>
            <p:spPr bwMode="auto">
              <a:xfrm>
                <a:off x="93" y="46"/>
                <a:ext cx="53" cy="31"/>
              </a:xfrm>
              <a:custGeom>
                <a:avLst/>
                <a:gdLst>
                  <a:gd name="T0" fmla="*/ 0 w 22"/>
                  <a:gd name="T1" fmla="*/ 0 h 13"/>
                  <a:gd name="T2" fmla="*/ 0 w 22"/>
                  <a:gd name="T3" fmla="*/ 8 h 13"/>
                  <a:gd name="T4" fmla="*/ 3 w 22"/>
                  <a:gd name="T5" fmla="*/ 10 h 13"/>
                  <a:gd name="T6" fmla="*/ 22 w 22"/>
                  <a:gd name="T7" fmla="*/ 13 h 13"/>
                  <a:gd name="T8" fmla="*/ 22 w 22"/>
                  <a:gd name="T9" fmla="*/ 5 h 13"/>
                  <a:gd name="T10" fmla="*/ 0 w 22"/>
                  <a:gd name="T11" fmla="*/ 0 h 13"/>
                  <a:gd name="T12" fmla="*/ 0 w 22"/>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2" h="13">
                    <a:moveTo>
                      <a:pt x="0" y="0"/>
                    </a:moveTo>
                    <a:cubicBezTo>
                      <a:pt x="0" y="8"/>
                      <a:pt x="0" y="8"/>
                      <a:pt x="0" y="8"/>
                    </a:cubicBezTo>
                    <a:cubicBezTo>
                      <a:pt x="1" y="9"/>
                      <a:pt x="2" y="9"/>
                      <a:pt x="3" y="10"/>
                    </a:cubicBezTo>
                    <a:cubicBezTo>
                      <a:pt x="8" y="11"/>
                      <a:pt x="15" y="13"/>
                      <a:pt x="22" y="13"/>
                    </a:cubicBezTo>
                    <a:cubicBezTo>
                      <a:pt x="22" y="5"/>
                      <a:pt x="22" y="5"/>
                      <a:pt x="22" y="5"/>
                    </a:cubicBezTo>
                    <a:cubicBezTo>
                      <a:pt x="10" y="4"/>
                      <a:pt x="4" y="2"/>
                      <a:pt x="0" y="0"/>
                    </a:cubicBezTo>
                    <a:cubicBezTo>
                      <a:pt x="0" y="0"/>
                      <a:pt x="0" y="0"/>
                      <a:pt x="0" y="0"/>
                    </a:cubicBezTo>
                  </a:path>
                </a:pathLst>
              </a:custGeom>
              <a:solidFill>
                <a:srgbClr val="334F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1" name="Freeform 1535">
                <a:extLst>
                  <a:ext uri="{FF2B5EF4-FFF2-40B4-BE49-F238E27FC236}">
                    <a16:creationId xmlns:a16="http://schemas.microsoft.com/office/drawing/2014/main" id="{8F96060F-EF5F-492C-B040-AADCEEA55402}"/>
                  </a:ext>
                </a:extLst>
              </p:cNvPr>
              <p:cNvSpPr>
                <a:spLocks/>
              </p:cNvSpPr>
              <p:nvPr/>
            </p:nvSpPr>
            <p:spPr bwMode="auto">
              <a:xfrm>
                <a:off x="83" y="11"/>
                <a:ext cx="201" cy="47"/>
              </a:xfrm>
              <a:custGeom>
                <a:avLst/>
                <a:gdLst>
                  <a:gd name="T0" fmla="*/ 83 w 83"/>
                  <a:gd name="T1" fmla="*/ 11 h 20"/>
                  <a:gd name="T2" fmla="*/ 83 w 83"/>
                  <a:gd name="T3" fmla="*/ 11 h 20"/>
                  <a:gd name="T4" fmla="*/ 83 w 83"/>
                  <a:gd name="T5" fmla="*/ 10 h 20"/>
                  <a:gd name="T6" fmla="*/ 41 w 83"/>
                  <a:gd name="T7" fmla="*/ 0 h 20"/>
                  <a:gd name="T8" fmla="*/ 0 w 83"/>
                  <a:gd name="T9" fmla="*/ 10 h 20"/>
                  <a:gd name="T10" fmla="*/ 41 w 83"/>
                  <a:gd name="T11" fmla="*/ 20 h 20"/>
                  <a:gd name="T12" fmla="*/ 83 w 83"/>
                  <a:gd name="T13" fmla="*/ 10 h 20"/>
                  <a:gd name="T14" fmla="*/ 83 w 83"/>
                  <a:gd name="T15" fmla="*/ 11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20">
                    <a:moveTo>
                      <a:pt x="83" y="11"/>
                    </a:moveTo>
                    <a:cubicBezTo>
                      <a:pt x="83" y="11"/>
                      <a:pt x="83" y="11"/>
                      <a:pt x="83" y="11"/>
                    </a:cubicBezTo>
                    <a:cubicBezTo>
                      <a:pt x="83" y="10"/>
                      <a:pt x="83" y="10"/>
                      <a:pt x="83" y="10"/>
                    </a:cubicBezTo>
                    <a:cubicBezTo>
                      <a:pt x="83" y="5"/>
                      <a:pt x="64" y="0"/>
                      <a:pt x="41" y="0"/>
                    </a:cubicBezTo>
                    <a:cubicBezTo>
                      <a:pt x="19" y="0"/>
                      <a:pt x="0" y="4"/>
                      <a:pt x="0" y="10"/>
                    </a:cubicBezTo>
                    <a:cubicBezTo>
                      <a:pt x="0" y="15"/>
                      <a:pt x="19" y="20"/>
                      <a:pt x="41" y="20"/>
                    </a:cubicBezTo>
                    <a:cubicBezTo>
                      <a:pt x="64" y="20"/>
                      <a:pt x="82" y="16"/>
                      <a:pt x="83" y="10"/>
                    </a:cubicBezTo>
                    <a:cubicBezTo>
                      <a:pt x="83" y="11"/>
                      <a:pt x="83" y="11"/>
                      <a:pt x="83" y="11"/>
                    </a:cubicBezTo>
                  </a:path>
                </a:pathLst>
              </a:custGeom>
              <a:solidFill>
                <a:srgbClr val="3A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2" name="Freeform 1536">
                <a:extLst>
                  <a:ext uri="{FF2B5EF4-FFF2-40B4-BE49-F238E27FC236}">
                    <a16:creationId xmlns:a16="http://schemas.microsoft.com/office/drawing/2014/main" id="{6D132B88-EE40-4475-A34C-CB1204C9375A}"/>
                  </a:ext>
                </a:extLst>
              </p:cNvPr>
              <p:cNvSpPr>
                <a:spLocks/>
              </p:cNvSpPr>
              <p:nvPr/>
            </p:nvSpPr>
            <p:spPr bwMode="auto">
              <a:xfrm>
                <a:off x="231" y="53"/>
                <a:ext cx="5" cy="3"/>
              </a:xfrm>
              <a:custGeom>
                <a:avLst/>
                <a:gdLst>
                  <a:gd name="T0" fmla="*/ 2 w 2"/>
                  <a:gd name="T1" fmla="*/ 0 h 1"/>
                  <a:gd name="T2" fmla="*/ 0 w 2"/>
                  <a:gd name="T3" fmla="*/ 0 h 1"/>
                  <a:gd name="T4" fmla="*/ 0 w 2"/>
                  <a:gd name="T5" fmla="*/ 0 h 1"/>
                  <a:gd name="T6" fmla="*/ 0 w 2"/>
                  <a:gd name="T7" fmla="*/ 1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0"/>
                      <a:pt x="1" y="0"/>
                      <a:pt x="0" y="0"/>
                    </a:cubicBezTo>
                    <a:cubicBezTo>
                      <a:pt x="0" y="0"/>
                      <a:pt x="0" y="0"/>
                      <a:pt x="0" y="0"/>
                    </a:cubicBezTo>
                    <a:cubicBezTo>
                      <a:pt x="0" y="0"/>
                      <a:pt x="0" y="0"/>
                      <a:pt x="0" y="1"/>
                    </a:cubicBezTo>
                    <a:cubicBezTo>
                      <a:pt x="1" y="0"/>
                      <a:pt x="1" y="0"/>
                      <a:pt x="2" y="0"/>
                    </a:cubicBezTo>
                  </a:path>
                </a:pathLst>
              </a:custGeom>
              <a:solidFill>
                <a:srgbClr val="426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3" name="Freeform 1537">
                <a:extLst>
                  <a:ext uri="{FF2B5EF4-FFF2-40B4-BE49-F238E27FC236}">
                    <a16:creationId xmlns:a16="http://schemas.microsoft.com/office/drawing/2014/main" id="{7178A55B-7E01-4235-8A23-1878D468E897}"/>
                  </a:ext>
                </a:extLst>
              </p:cNvPr>
              <p:cNvSpPr>
                <a:spLocks/>
              </p:cNvSpPr>
              <p:nvPr/>
            </p:nvSpPr>
            <p:spPr bwMode="auto">
              <a:xfrm>
                <a:off x="78" y="32"/>
                <a:ext cx="158" cy="29"/>
              </a:xfrm>
              <a:custGeom>
                <a:avLst/>
                <a:gdLst>
                  <a:gd name="T0" fmla="*/ 2 w 65"/>
                  <a:gd name="T1" fmla="*/ 0 h 12"/>
                  <a:gd name="T2" fmla="*/ 28 w 65"/>
                  <a:gd name="T3" fmla="*/ 11 h 12"/>
                  <a:gd name="T4" fmla="*/ 65 w 65"/>
                  <a:gd name="T5" fmla="*/ 9 h 12"/>
                  <a:gd name="T6" fmla="*/ 8 w 65"/>
                  <a:gd name="T7" fmla="*/ 5 h 12"/>
                  <a:gd name="T8" fmla="*/ 2 w 65"/>
                  <a:gd name="T9" fmla="*/ 0 h 12"/>
                </a:gdLst>
                <a:ahLst/>
                <a:cxnLst>
                  <a:cxn ang="0">
                    <a:pos x="T0" y="T1"/>
                  </a:cxn>
                  <a:cxn ang="0">
                    <a:pos x="T2" y="T3"/>
                  </a:cxn>
                  <a:cxn ang="0">
                    <a:pos x="T4" y="T5"/>
                  </a:cxn>
                  <a:cxn ang="0">
                    <a:pos x="T6" y="T7"/>
                  </a:cxn>
                  <a:cxn ang="0">
                    <a:pos x="T8" y="T9"/>
                  </a:cxn>
                </a:cxnLst>
                <a:rect l="0" t="0" r="r" b="b"/>
                <a:pathLst>
                  <a:path w="65" h="12">
                    <a:moveTo>
                      <a:pt x="2" y="0"/>
                    </a:moveTo>
                    <a:cubicBezTo>
                      <a:pt x="2" y="0"/>
                      <a:pt x="0" y="10"/>
                      <a:pt x="28" y="11"/>
                    </a:cubicBezTo>
                    <a:cubicBezTo>
                      <a:pt x="56" y="11"/>
                      <a:pt x="59" y="10"/>
                      <a:pt x="65" y="9"/>
                    </a:cubicBezTo>
                    <a:cubicBezTo>
                      <a:pt x="65" y="9"/>
                      <a:pt x="21" y="12"/>
                      <a:pt x="8" y="5"/>
                    </a:cubicBezTo>
                    <a:cubicBezTo>
                      <a:pt x="4" y="3"/>
                      <a:pt x="2" y="1"/>
                      <a:pt x="2" y="0"/>
                    </a:cubicBezTo>
                  </a:path>
                </a:pathLst>
              </a:custGeom>
              <a:solidFill>
                <a:srgbClr val="4768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4" name="Freeform 1538">
                <a:extLst>
                  <a:ext uri="{FF2B5EF4-FFF2-40B4-BE49-F238E27FC236}">
                    <a16:creationId xmlns:a16="http://schemas.microsoft.com/office/drawing/2014/main" id="{3FB5CECC-9820-4D52-B6DB-9B8774960122}"/>
                  </a:ext>
                </a:extLst>
              </p:cNvPr>
              <p:cNvSpPr>
                <a:spLocks/>
              </p:cNvSpPr>
              <p:nvPr/>
            </p:nvSpPr>
            <p:spPr bwMode="auto">
              <a:xfrm>
                <a:off x="83" y="1"/>
                <a:ext cx="201" cy="55"/>
              </a:xfrm>
              <a:custGeom>
                <a:avLst/>
                <a:gdLst>
                  <a:gd name="T0" fmla="*/ 81 w 83"/>
                  <a:gd name="T1" fmla="*/ 15 h 23"/>
                  <a:gd name="T2" fmla="*/ 81 w 83"/>
                  <a:gd name="T3" fmla="*/ 14 h 23"/>
                  <a:gd name="T4" fmla="*/ 81 w 83"/>
                  <a:gd name="T5" fmla="*/ 8 h 23"/>
                  <a:gd name="T6" fmla="*/ 83 w 83"/>
                  <a:gd name="T7" fmla="*/ 8 h 23"/>
                  <a:gd name="T8" fmla="*/ 83 w 83"/>
                  <a:gd name="T9" fmla="*/ 8 h 23"/>
                  <a:gd name="T10" fmla="*/ 41 w 83"/>
                  <a:gd name="T11" fmla="*/ 0 h 23"/>
                  <a:gd name="T12" fmla="*/ 0 w 83"/>
                  <a:gd name="T13" fmla="*/ 8 h 23"/>
                  <a:gd name="T14" fmla="*/ 0 w 83"/>
                  <a:gd name="T15" fmla="*/ 8 h 23"/>
                  <a:gd name="T16" fmla="*/ 0 w 83"/>
                  <a:gd name="T17" fmla="*/ 8 h 23"/>
                  <a:gd name="T18" fmla="*/ 0 w 83"/>
                  <a:gd name="T19" fmla="*/ 15 h 23"/>
                  <a:gd name="T20" fmla="*/ 0 w 83"/>
                  <a:gd name="T21" fmla="*/ 15 h 23"/>
                  <a:gd name="T22" fmla="*/ 0 w 83"/>
                  <a:gd name="T23" fmla="*/ 16 h 23"/>
                  <a:gd name="T24" fmla="*/ 41 w 83"/>
                  <a:gd name="T25" fmla="*/ 23 h 23"/>
                  <a:gd name="T26" fmla="*/ 83 w 83"/>
                  <a:gd name="T27" fmla="*/ 15 h 23"/>
                  <a:gd name="T28" fmla="*/ 83 w 83"/>
                  <a:gd name="T29" fmla="*/ 14 h 23"/>
                  <a:gd name="T30" fmla="*/ 81 w 83"/>
                  <a:gd name="T31" fmla="*/ 14 h 23"/>
                  <a:gd name="T32" fmla="*/ 81 w 83"/>
                  <a:gd name="T33" fmla="*/ 1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23">
                    <a:moveTo>
                      <a:pt x="81" y="15"/>
                    </a:moveTo>
                    <a:cubicBezTo>
                      <a:pt x="81" y="14"/>
                      <a:pt x="81" y="14"/>
                      <a:pt x="81" y="14"/>
                    </a:cubicBezTo>
                    <a:cubicBezTo>
                      <a:pt x="81" y="8"/>
                      <a:pt x="81" y="8"/>
                      <a:pt x="81" y="8"/>
                    </a:cubicBezTo>
                    <a:cubicBezTo>
                      <a:pt x="83" y="8"/>
                      <a:pt x="83" y="8"/>
                      <a:pt x="83" y="8"/>
                    </a:cubicBezTo>
                    <a:cubicBezTo>
                      <a:pt x="83" y="8"/>
                      <a:pt x="83" y="8"/>
                      <a:pt x="83" y="8"/>
                    </a:cubicBezTo>
                    <a:cubicBezTo>
                      <a:pt x="83" y="4"/>
                      <a:pt x="64" y="0"/>
                      <a:pt x="41" y="0"/>
                    </a:cubicBezTo>
                    <a:cubicBezTo>
                      <a:pt x="19" y="0"/>
                      <a:pt x="0" y="4"/>
                      <a:pt x="0" y="8"/>
                    </a:cubicBezTo>
                    <a:cubicBezTo>
                      <a:pt x="0" y="8"/>
                      <a:pt x="0" y="8"/>
                      <a:pt x="0" y="8"/>
                    </a:cubicBezTo>
                    <a:cubicBezTo>
                      <a:pt x="0" y="8"/>
                      <a:pt x="0" y="8"/>
                      <a:pt x="0" y="8"/>
                    </a:cubicBezTo>
                    <a:cubicBezTo>
                      <a:pt x="0" y="15"/>
                      <a:pt x="0" y="15"/>
                      <a:pt x="0" y="15"/>
                    </a:cubicBezTo>
                    <a:cubicBezTo>
                      <a:pt x="0" y="15"/>
                      <a:pt x="0" y="15"/>
                      <a:pt x="0" y="15"/>
                    </a:cubicBezTo>
                    <a:cubicBezTo>
                      <a:pt x="0" y="16"/>
                      <a:pt x="0" y="16"/>
                      <a:pt x="0" y="16"/>
                    </a:cubicBezTo>
                    <a:cubicBezTo>
                      <a:pt x="0" y="20"/>
                      <a:pt x="19" y="23"/>
                      <a:pt x="41" y="23"/>
                    </a:cubicBezTo>
                    <a:cubicBezTo>
                      <a:pt x="64" y="23"/>
                      <a:pt x="82" y="20"/>
                      <a:pt x="83" y="15"/>
                    </a:cubicBezTo>
                    <a:cubicBezTo>
                      <a:pt x="83" y="14"/>
                      <a:pt x="83" y="14"/>
                      <a:pt x="83" y="14"/>
                    </a:cubicBezTo>
                    <a:cubicBezTo>
                      <a:pt x="81" y="14"/>
                      <a:pt x="81" y="14"/>
                      <a:pt x="81" y="14"/>
                    </a:cubicBezTo>
                    <a:cubicBezTo>
                      <a:pt x="81" y="15"/>
                      <a:pt x="81" y="15"/>
                      <a:pt x="81" y="15"/>
                    </a:cubicBezTo>
                  </a:path>
                </a:pathLst>
              </a:custGeom>
              <a:solidFill>
                <a:srgbClr val="2438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5" name="Freeform 1539">
                <a:extLst>
                  <a:ext uri="{FF2B5EF4-FFF2-40B4-BE49-F238E27FC236}">
                    <a16:creationId xmlns:a16="http://schemas.microsoft.com/office/drawing/2014/main" id="{60D3DF96-A799-4788-A3E7-AB8C12A4F756}"/>
                  </a:ext>
                </a:extLst>
              </p:cNvPr>
              <p:cNvSpPr>
                <a:spLocks/>
              </p:cNvSpPr>
              <p:nvPr/>
            </p:nvSpPr>
            <p:spPr bwMode="auto">
              <a:xfrm>
                <a:off x="83" y="1"/>
                <a:ext cx="201" cy="55"/>
              </a:xfrm>
              <a:custGeom>
                <a:avLst/>
                <a:gdLst>
                  <a:gd name="T0" fmla="*/ 41 w 83"/>
                  <a:gd name="T1" fmla="*/ 23 h 23"/>
                  <a:gd name="T2" fmla="*/ 83 w 83"/>
                  <a:gd name="T3" fmla="*/ 15 h 23"/>
                  <a:gd name="T4" fmla="*/ 83 w 83"/>
                  <a:gd name="T5" fmla="*/ 14 h 23"/>
                  <a:gd name="T6" fmla="*/ 81 w 83"/>
                  <a:gd name="T7" fmla="*/ 14 h 23"/>
                  <a:gd name="T8" fmla="*/ 81 w 83"/>
                  <a:gd name="T9" fmla="*/ 14 h 23"/>
                  <a:gd name="T10" fmla="*/ 81 w 83"/>
                  <a:gd name="T11" fmla="*/ 14 h 23"/>
                  <a:gd name="T12" fmla="*/ 81 w 83"/>
                  <a:gd name="T13" fmla="*/ 13 h 23"/>
                  <a:gd name="T14" fmla="*/ 81 w 83"/>
                  <a:gd name="T15" fmla="*/ 8 h 23"/>
                  <a:gd name="T16" fmla="*/ 83 w 83"/>
                  <a:gd name="T17" fmla="*/ 8 h 23"/>
                  <a:gd name="T18" fmla="*/ 83 w 83"/>
                  <a:gd name="T19" fmla="*/ 8 h 23"/>
                  <a:gd name="T20" fmla="*/ 41 w 83"/>
                  <a:gd name="T21" fmla="*/ 0 h 23"/>
                  <a:gd name="T22" fmla="*/ 0 w 83"/>
                  <a:gd name="T23" fmla="*/ 8 h 23"/>
                  <a:gd name="T24" fmla="*/ 0 w 83"/>
                  <a:gd name="T25" fmla="*/ 8 h 23"/>
                  <a:gd name="T26" fmla="*/ 0 w 83"/>
                  <a:gd name="T27" fmla="*/ 8 h 23"/>
                  <a:gd name="T28" fmla="*/ 0 w 83"/>
                  <a:gd name="T29" fmla="*/ 14 h 23"/>
                  <a:gd name="T30" fmla="*/ 0 w 83"/>
                  <a:gd name="T31" fmla="*/ 15 h 23"/>
                  <a:gd name="T32" fmla="*/ 41 w 83"/>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23">
                    <a:moveTo>
                      <a:pt x="41" y="23"/>
                    </a:moveTo>
                    <a:cubicBezTo>
                      <a:pt x="64" y="23"/>
                      <a:pt x="82" y="19"/>
                      <a:pt x="83" y="15"/>
                    </a:cubicBezTo>
                    <a:cubicBezTo>
                      <a:pt x="83" y="14"/>
                      <a:pt x="83" y="14"/>
                      <a:pt x="83" y="14"/>
                    </a:cubicBezTo>
                    <a:cubicBezTo>
                      <a:pt x="81" y="14"/>
                      <a:pt x="81" y="14"/>
                      <a:pt x="81" y="14"/>
                    </a:cubicBezTo>
                    <a:cubicBezTo>
                      <a:pt x="81" y="14"/>
                      <a:pt x="81" y="14"/>
                      <a:pt x="81" y="14"/>
                    </a:cubicBezTo>
                    <a:cubicBezTo>
                      <a:pt x="81" y="14"/>
                      <a:pt x="81" y="14"/>
                      <a:pt x="81" y="14"/>
                    </a:cubicBezTo>
                    <a:cubicBezTo>
                      <a:pt x="81" y="13"/>
                      <a:pt x="81" y="13"/>
                      <a:pt x="81" y="13"/>
                    </a:cubicBezTo>
                    <a:cubicBezTo>
                      <a:pt x="81" y="8"/>
                      <a:pt x="81" y="8"/>
                      <a:pt x="81" y="8"/>
                    </a:cubicBezTo>
                    <a:cubicBezTo>
                      <a:pt x="83" y="8"/>
                      <a:pt x="83" y="8"/>
                      <a:pt x="83" y="8"/>
                    </a:cubicBezTo>
                    <a:cubicBezTo>
                      <a:pt x="83" y="8"/>
                      <a:pt x="83" y="8"/>
                      <a:pt x="83" y="8"/>
                    </a:cubicBezTo>
                    <a:cubicBezTo>
                      <a:pt x="83" y="4"/>
                      <a:pt x="64" y="0"/>
                      <a:pt x="41" y="0"/>
                    </a:cubicBezTo>
                    <a:cubicBezTo>
                      <a:pt x="19" y="0"/>
                      <a:pt x="0" y="4"/>
                      <a:pt x="0" y="8"/>
                    </a:cubicBezTo>
                    <a:cubicBezTo>
                      <a:pt x="0" y="8"/>
                      <a:pt x="0" y="8"/>
                      <a:pt x="0" y="8"/>
                    </a:cubicBezTo>
                    <a:cubicBezTo>
                      <a:pt x="0" y="8"/>
                      <a:pt x="0" y="8"/>
                      <a:pt x="0" y="8"/>
                    </a:cubicBezTo>
                    <a:cubicBezTo>
                      <a:pt x="0" y="14"/>
                      <a:pt x="0" y="14"/>
                      <a:pt x="0" y="14"/>
                    </a:cubicBezTo>
                    <a:cubicBezTo>
                      <a:pt x="0" y="15"/>
                      <a:pt x="0" y="15"/>
                      <a:pt x="0" y="15"/>
                    </a:cubicBezTo>
                    <a:cubicBezTo>
                      <a:pt x="0" y="19"/>
                      <a:pt x="19" y="23"/>
                      <a:pt x="41" y="23"/>
                    </a:cubicBezTo>
                  </a:path>
                </a:pathLst>
              </a:custGeom>
              <a:solidFill>
                <a:srgbClr val="2942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6" name="Freeform 1540">
                <a:extLst>
                  <a:ext uri="{FF2B5EF4-FFF2-40B4-BE49-F238E27FC236}">
                    <a16:creationId xmlns:a16="http://schemas.microsoft.com/office/drawing/2014/main" id="{80FAAA52-5362-4822-84B9-EFAB6639C0B3}"/>
                  </a:ext>
                </a:extLst>
              </p:cNvPr>
              <p:cNvSpPr>
                <a:spLocks/>
              </p:cNvSpPr>
              <p:nvPr/>
            </p:nvSpPr>
            <p:spPr bwMode="auto">
              <a:xfrm>
                <a:off x="83" y="1"/>
                <a:ext cx="201" cy="55"/>
              </a:xfrm>
              <a:custGeom>
                <a:avLst/>
                <a:gdLst>
                  <a:gd name="T0" fmla="*/ 41 w 83"/>
                  <a:gd name="T1" fmla="*/ 23 h 23"/>
                  <a:gd name="T2" fmla="*/ 83 w 83"/>
                  <a:gd name="T3" fmla="*/ 15 h 23"/>
                  <a:gd name="T4" fmla="*/ 83 w 83"/>
                  <a:gd name="T5" fmla="*/ 15 h 23"/>
                  <a:gd name="T6" fmla="*/ 83 w 83"/>
                  <a:gd name="T7" fmla="*/ 8 h 23"/>
                  <a:gd name="T8" fmla="*/ 83 w 83"/>
                  <a:gd name="T9" fmla="*/ 8 h 23"/>
                  <a:gd name="T10" fmla="*/ 83 w 83"/>
                  <a:gd name="T11" fmla="*/ 8 h 23"/>
                  <a:gd name="T12" fmla="*/ 41 w 83"/>
                  <a:gd name="T13" fmla="*/ 0 h 23"/>
                  <a:gd name="T14" fmla="*/ 0 w 83"/>
                  <a:gd name="T15" fmla="*/ 8 h 23"/>
                  <a:gd name="T16" fmla="*/ 0 w 83"/>
                  <a:gd name="T17" fmla="*/ 8 h 23"/>
                  <a:gd name="T18" fmla="*/ 0 w 83"/>
                  <a:gd name="T19" fmla="*/ 8 h 23"/>
                  <a:gd name="T20" fmla="*/ 0 w 83"/>
                  <a:gd name="T21" fmla="*/ 14 h 23"/>
                  <a:gd name="T22" fmla="*/ 0 w 83"/>
                  <a:gd name="T23" fmla="*/ 15 h 23"/>
                  <a:gd name="T24" fmla="*/ 41 w 83"/>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23">
                    <a:moveTo>
                      <a:pt x="41" y="23"/>
                    </a:moveTo>
                    <a:cubicBezTo>
                      <a:pt x="64" y="23"/>
                      <a:pt x="82" y="20"/>
                      <a:pt x="83" y="15"/>
                    </a:cubicBezTo>
                    <a:cubicBezTo>
                      <a:pt x="83" y="15"/>
                      <a:pt x="83" y="15"/>
                      <a:pt x="83" y="15"/>
                    </a:cubicBezTo>
                    <a:cubicBezTo>
                      <a:pt x="83" y="8"/>
                      <a:pt x="83" y="8"/>
                      <a:pt x="83" y="8"/>
                    </a:cubicBezTo>
                    <a:cubicBezTo>
                      <a:pt x="83" y="8"/>
                      <a:pt x="83" y="8"/>
                      <a:pt x="83" y="8"/>
                    </a:cubicBezTo>
                    <a:cubicBezTo>
                      <a:pt x="83" y="8"/>
                      <a:pt x="83" y="8"/>
                      <a:pt x="83" y="8"/>
                    </a:cubicBezTo>
                    <a:cubicBezTo>
                      <a:pt x="83" y="4"/>
                      <a:pt x="64" y="0"/>
                      <a:pt x="41" y="0"/>
                    </a:cubicBezTo>
                    <a:cubicBezTo>
                      <a:pt x="19" y="0"/>
                      <a:pt x="0" y="4"/>
                      <a:pt x="0" y="8"/>
                    </a:cubicBezTo>
                    <a:cubicBezTo>
                      <a:pt x="0" y="8"/>
                      <a:pt x="0" y="8"/>
                      <a:pt x="0" y="8"/>
                    </a:cubicBezTo>
                    <a:cubicBezTo>
                      <a:pt x="0" y="8"/>
                      <a:pt x="0" y="8"/>
                      <a:pt x="0" y="8"/>
                    </a:cubicBezTo>
                    <a:cubicBezTo>
                      <a:pt x="0" y="14"/>
                      <a:pt x="0" y="14"/>
                      <a:pt x="0" y="14"/>
                    </a:cubicBezTo>
                    <a:cubicBezTo>
                      <a:pt x="0" y="15"/>
                      <a:pt x="0" y="15"/>
                      <a:pt x="0" y="15"/>
                    </a:cubicBezTo>
                    <a:cubicBezTo>
                      <a:pt x="0" y="19"/>
                      <a:pt x="19" y="23"/>
                      <a:pt x="41" y="23"/>
                    </a:cubicBezTo>
                  </a:path>
                </a:pathLst>
              </a:custGeom>
              <a:solidFill>
                <a:srgbClr val="2942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7" name="Freeform 1541">
                <a:extLst>
                  <a:ext uri="{FF2B5EF4-FFF2-40B4-BE49-F238E27FC236}">
                    <a16:creationId xmlns:a16="http://schemas.microsoft.com/office/drawing/2014/main" id="{95F6524C-A4F6-4ACB-A196-74F31CF71338}"/>
                  </a:ext>
                </a:extLst>
              </p:cNvPr>
              <p:cNvSpPr>
                <a:spLocks/>
              </p:cNvSpPr>
              <p:nvPr/>
            </p:nvSpPr>
            <p:spPr bwMode="auto">
              <a:xfrm>
                <a:off x="182" y="5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2134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8" name="Freeform 1542">
                <a:extLst>
                  <a:ext uri="{FF2B5EF4-FFF2-40B4-BE49-F238E27FC236}">
                    <a16:creationId xmlns:a16="http://schemas.microsoft.com/office/drawing/2014/main" id="{3EBD6A59-3C53-48E3-9A8B-1595D0C45EF1}"/>
                  </a:ext>
                </a:extLst>
              </p:cNvPr>
              <p:cNvSpPr>
                <a:spLocks/>
              </p:cNvSpPr>
              <p:nvPr/>
            </p:nvSpPr>
            <p:spPr bwMode="auto">
              <a:xfrm>
                <a:off x="182" y="30"/>
                <a:ext cx="90" cy="26"/>
              </a:xfrm>
              <a:custGeom>
                <a:avLst/>
                <a:gdLst>
                  <a:gd name="T0" fmla="*/ 37 w 37"/>
                  <a:gd name="T1" fmla="*/ 0 h 11"/>
                  <a:gd name="T2" fmla="*/ 17 w 37"/>
                  <a:gd name="T3" fmla="*/ 3 h 11"/>
                  <a:gd name="T4" fmla="*/ 0 w 37"/>
                  <a:gd name="T5" fmla="*/ 4 h 11"/>
                  <a:gd name="T6" fmla="*/ 0 w 37"/>
                  <a:gd name="T7" fmla="*/ 11 h 11"/>
                  <a:gd name="T8" fmla="*/ 0 w 37"/>
                  <a:gd name="T9" fmla="*/ 11 h 11"/>
                  <a:gd name="T10" fmla="*/ 37 w 37"/>
                  <a:gd name="T11" fmla="*/ 6 h 11"/>
                  <a:gd name="T12" fmla="*/ 37 w 37"/>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37" h="11">
                    <a:moveTo>
                      <a:pt x="37" y="0"/>
                    </a:moveTo>
                    <a:cubicBezTo>
                      <a:pt x="32" y="1"/>
                      <a:pt x="25" y="2"/>
                      <a:pt x="17" y="3"/>
                    </a:cubicBezTo>
                    <a:cubicBezTo>
                      <a:pt x="14" y="3"/>
                      <a:pt x="9" y="3"/>
                      <a:pt x="0" y="4"/>
                    </a:cubicBezTo>
                    <a:cubicBezTo>
                      <a:pt x="0" y="11"/>
                      <a:pt x="0" y="11"/>
                      <a:pt x="0" y="11"/>
                    </a:cubicBezTo>
                    <a:cubicBezTo>
                      <a:pt x="0" y="11"/>
                      <a:pt x="0" y="11"/>
                      <a:pt x="0" y="11"/>
                    </a:cubicBezTo>
                    <a:cubicBezTo>
                      <a:pt x="17" y="11"/>
                      <a:pt x="29" y="9"/>
                      <a:pt x="37" y="6"/>
                    </a:cubicBezTo>
                    <a:cubicBezTo>
                      <a:pt x="37" y="0"/>
                      <a:pt x="37" y="0"/>
                      <a:pt x="37" y="0"/>
                    </a:cubicBezTo>
                  </a:path>
                </a:pathLst>
              </a:custGeom>
              <a:solidFill>
                <a:srgbClr val="2439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9" name="Freeform 1543">
                <a:extLst>
                  <a:ext uri="{FF2B5EF4-FFF2-40B4-BE49-F238E27FC236}">
                    <a16:creationId xmlns:a16="http://schemas.microsoft.com/office/drawing/2014/main" id="{0337217F-24D9-4597-BC95-30B13719C4B8}"/>
                  </a:ext>
                </a:extLst>
              </p:cNvPr>
              <p:cNvSpPr>
                <a:spLocks/>
              </p:cNvSpPr>
              <p:nvPr/>
            </p:nvSpPr>
            <p:spPr bwMode="auto">
              <a:xfrm>
                <a:off x="93" y="44"/>
                <a:ext cx="7" cy="2"/>
              </a:xfrm>
              <a:custGeom>
                <a:avLst/>
                <a:gdLst>
                  <a:gd name="T0" fmla="*/ 0 w 3"/>
                  <a:gd name="T1" fmla="*/ 0 h 1"/>
                  <a:gd name="T2" fmla="*/ 0 w 3"/>
                  <a:gd name="T3" fmla="*/ 0 h 1"/>
                  <a:gd name="T4" fmla="*/ 3 w 3"/>
                  <a:gd name="T5" fmla="*/ 1 h 1"/>
                  <a:gd name="T6" fmla="*/ 0 w 3"/>
                  <a:gd name="T7" fmla="*/ 0 h 1"/>
                </a:gdLst>
                <a:ahLst/>
                <a:cxnLst>
                  <a:cxn ang="0">
                    <a:pos x="T0" y="T1"/>
                  </a:cxn>
                  <a:cxn ang="0">
                    <a:pos x="T2" y="T3"/>
                  </a:cxn>
                  <a:cxn ang="0">
                    <a:pos x="T4" y="T5"/>
                  </a:cxn>
                  <a:cxn ang="0">
                    <a:pos x="T6" y="T7"/>
                  </a:cxn>
                </a:cxnLst>
                <a:rect l="0" t="0" r="r" b="b"/>
                <a:pathLst>
                  <a:path w="3" h="1">
                    <a:moveTo>
                      <a:pt x="0" y="0"/>
                    </a:moveTo>
                    <a:cubicBezTo>
                      <a:pt x="0" y="0"/>
                      <a:pt x="0" y="0"/>
                      <a:pt x="0" y="0"/>
                    </a:cubicBezTo>
                    <a:cubicBezTo>
                      <a:pt x="1" y="1"/>
                      <a:pt x="2" y="1"/>
                      <a:pt x="3" y="1"/>
                    </a:cubicBezTo>
                    <a:cubicBezTo>
                      <a:pt x="2" y="1"/>
                      <a:pt x="1" y="1"/>
                      <a:pt x="0" y="0"/>
                    </a:cubicBezTo>
                  </a:path>
                </a:pathLst>
              </a:custGeom>
              <a:solidFill>
                <a:srgbClr val="3049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0" name="Freeform 1544">
                <a:extLst>
                  <a:ext uri="{FF2B5EF4-FFF2-40B4-BE49-F238E27FC236}">
                    <a16:creationId xmlns:a16="http://schemas.microsoft.com/office/drawing/2014/main" id="{7A335933-1FC3-4BC7-BD03-D7ADA8B4B52B}"/>
                  </a:ext>
                </a:extLst>
              </p:cNvPr>
              <p:cNvSpPr>
                <a:spLocks/>
              </p:cNvSpPr>
              <p:nvPr/>
            </p:nvSpPr>
            <p:spPr bwMode="auto">
              <a:xfrm>
                <a:off x="93" y="30"/>
                <a:ext cx="53" cy="23"/>
              </a:xfrm>
              <a:custGeom>
                <a:avLst/>
                <a:gdLst>
                  <a:gd name="T0" fmla="*/ 0 w 22"/>
                  <a:gd name="T1" fmla="*/ 0 h 10"/>
                  <a:gd name="T2" fmla="*/ 0 w 22"/>
                  <a:gd name="T3" fmla="*/ 6 h 10"/>
                  <a:gd name="T4" fmla="*/ 3 w 22"/>
                  <a:gd name="T5" fmla="*/ 7 h 10"/>
                  <a:gd name="T6" fmla="*/ 22 w 22"/>
                  <a:gd name="T7" fmla="*/ 10 h 10"/>
                  <a:gd name="T8" fmla="*/ 22 w 22"/>
                  <a:gd name="T9" fmla="*/ 3 h 10"/>
                  <a:gd name="T10" fmla="*/ 0 w 22"/>
                  <a:gd name="T11" fmla="*/ 0 h 10"/>
                </a:gdLst>
                <a:ahLst/>
                <a:cxnLst>
                  <a:cxn ang="0">
                    <a:pos x="T0" y="T1"/>
                  </a:cxn>
                  <a:cxn ang="0">
                    <a:pos x="T2" y="T3"/>
                  </a:cxn>
                  <a:cxn ang="0">
                    <a:pos x="T4" y="T5"/>
                  </a:cxn>
                  <a:cxn ang="0">
                    <a:pos x="T6" y="T7"/>
                  </a:cxn>
                  <a:cxn ang="0">
                    <a:pos x="T8" y="T9"/>
                  </a:cxn>
                  <a:cxn ang="0">
                    <a:pos x="T10" y="T11"/>
                  </a:cxn>
                </a:cxnLst>
                <a:rect l="0" t="0" r="r" b="b"/>
                <a:pathLst>
                  <a:path w="22" h="10">
                    <a:moveTo>
                      <a:pt x="0" y="0"/>
                    </a:moveTo>
                    <a:cubicBezTo>
                      <a:pt x="0" y="6"/>
                      <a:pt x="0" y="6"/>
                      <a:pt x="0" y="6"/>
                    </a:cubicBezTo>
                    <a:cubicBezTo>
                      <a:pt x="1" y="7"/>
                      <a:pt x="2" y="7"/>
                      <a:pt x="3" y="7"/>
                    </a:cubicBezTo>
                    <a:cubicBezTo>
                      <a:pt x="8" y="9"/>
                      <a:pt x="15" y="9"/>
                      <a:pt x="22" y="10"/>
                    </a:cubicBezTo>
                    <a:cubicBezTo>
                      <a:pt x="22" y="3"/>
                      <a:pt x="22" y="3"/>
                      <a:pt x="22" y="3"/>
                    </a:cubicBezTo>
                    <a:cubicBezTo>
                      <a:pt x="10" y="3"/>
                      <a:pt x="3" y="2"/>
                      <a:pt x="0" y="0"/>
                    </a:cubicBezTo>
                  </a:path>
                </a:pathLst>
              </a:custGeom>
              <a:solidFill>
                <a:srgbClr val="334F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1" name="Freeform 1545">
                <a:extLst>
                  <a:ext uri="{FF2B5EF4-FFF2-40B4-BE49-F238E27FC236}">
                    <a16:creationId xmlns:a16="http://schemas.microsoft.com/office/drawing/2014/main" id="{08D011DD-D940-4FFD-881E-BD37B9A9655B}"/>
                  </a:ext>
                </a:extLst>
              </p:cNvPr>
              <p:cNvSpPr>
                <a:spLocks/>
              </p:cNvSpPr>
              <p:nvPr/>
            </p:nvSpPr>
            <p:spPr bwMode="auto">
              <a:xfrm>
                <a:off x="83" y="1"/>
                <a:ext cx="201" cy="36"/>
              </a:xfrm>
              <a:custGeom>
                <a:avLst/>
                <a:gdLst>
                  <a:gd name="T0" fmla="*/ 83 w 83"/>
                  <a:gd name="T1" fmla="*/ 8 h 15"/>
                  <a:gd name="T2" fmla="*/ 83 w 83"/>
                  <a:gd name="T3" fmla="*/ 8 h 15"/>
                  <a:gd name="T4" fmla="*/ 83 w 83"/>
                  <a:gd name="T5" fmla="*/ 8 h 15"/>
                  <a:gd name="T6" fmla="*/ 41 w 83"/>
                  <a:gd name="T7" fmla="*/ 0 h 15"/>
                  <a:gd name="T8" fmla="*/ 0 w 83"/>
                  <a:gd name="T9" fmla="*/ 8 h 15"/>
                  <a:gd name="T10" fmla="*/ 41 w 83"/>
                  <a:gd name="T11" fmla="*/ 15 h 15"/>
                  <a:gd name="T12" fmla="*/ 83 w 83"/>
                  <a:gd name="T13" fmla="*/ 8 h 15"/>
                  <a:gd name="T14" fmla="*/ 83 w 83"/>
                  <a:gd name="T15" fmla="*/ 8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5">
                    <a:moveTo>
                      <a:pt x="83" y="8"/>
                    </a:moveTo>
                    <a:cubicBezTo>
                      <a:pt x="83" y="8"/>
                      <a:pt x="83" y="8"/>
                      <a:pt x="83" y="8"/>
                    </a:cubicBezTo>
                    <a:cubicBezTo>
                      <a:pt x="83" y="8"/>
                      <a:pt x="83" y="8"/>
                      <a:pt x="83" y="8"/>
                    </a:cubicBezTo>
                    <a:cubicBezTo>
                      <a:pt x="83" y="4"/>
                      <a:pt x="64" y="0"/>
                      <a:pt x="41" y="0"/>
                    </a:cubicBezTo>
                    <a:cubicBezTo>
                      <a:pt x="19" y="0"/>
                      <a:pt x="0" y="4"/>
                      <a:pt x="0" y="8"/>
                    </a:cubicBezTo>
                    <a:cubicBezTo>
                      <a:pt x="0" y="12"/>
                      <a:pt x="19" y="15"/>
                      <a:pt x="41" y="15"/>
                    </a:cubicBezTo>
                    <a:cubicBezTo>
                      <a:pt x="64" y="15"/>
                      <a:pt x="82" y="12"/>
                      <a:pt x="83" y="8"/>
                    </a:cubicBezTo>
                    <a:cubicBezTo>
                      <a:pt x="83" y="8"/>
                      <a:pt x="83" y="8"/>
                      <a:pt x="83" y="8"/>
                    </a:cubicBezTo>
                  </a:path>
                </a:pathLst>
              </a:custGeom>
              <a:solidFill>
                <a:srgbClr val="3A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2" name="Freeform 1546">
                <a:extLst>
                  <a:ext uri="{FF2B5EF4-FFF2-40B4-BE49-F238E27FC236}">
                    <a16:creationId xmlns:a16="http://schemas.microsoft.com/office/drawing/2014/main" id="{EF9AF4BB-6A1C-45E6-B5B2-2521D08553A5}"/>
                  </a:ext>
                </a:extLst>
              </p:cNvPr>
              <p:cNvSpPr>
                <a:spLocks noEditPoints="1"/>
              </p:cNvSpPr>
              <p:nvPr/>
            </p:nvSpPr>
            <p:spPr bwMode="auto">
              <a:xfrm>
                <a:off x="161" y="1"/>
                <a:ext cx="123" cy="19"/>
              </a:xfrm>
              <a:custGeom>
                <a:avLst/>
                <a:gdLst>
                  <a:gd name="T0" fmla="*/ 51 w 51"/>
                  <a:gd name="T1" fmla="*/ 8 h 8"/>
                  <a:gd name="T2" fmla="*/ 51 w 51"/>
                  <a:gd name="T3" fmla="*/ 8 h 8"/>
                  <a:gd name="T4" fmla="*/ 51 w 51"/>
                  <a:gd name="T5" fmla="*/ 8 h 8"/>
                  <a:gd name="T6" fmla="*/ 51 w 51"/>
                  <a:gd name="T7" fmla="*/ 8 h 8"/>
                  <a:gd name="T8" fmla="*/ 51 w 51"/>
                  <a:gd name="T9" fmla="*/ 8 h 8"/>
                  <a:gd name="T10" fmla="*/ 51 w 51"/>
                  <a:gd name="T11" fmla="*/ 8 h 8"/>
                  <a:gd name="T12" fmla="*/ 9 w 51"/>
                  <a:gd name="T13" fmla="*/ 0 h 8"/>
                  <a:gd name="T14" fmla="*/ 0 w 51"/>
                  <a:gd name="T15" fmla="*/ 0 h 8"/>
                  <a:gd name="T16" fmla="*/ 0 w 51"/>
                  <a:gd name="T17" fmla="*/ 0 h 8"/>
                  <a:gd name="T18" fmla="*/ 9 w 51"/>
                  <a:gd name="T19" fmla="*/ 0 h 8"/>
                  <a:gd name="T20" fmla="*/ 51 w 51"/>
                  <a:gd name="T21" fmla="*/ 8 h 8"/>
                  <a:gd name="T22" fmla="*/ 51 w 51"/>
                  <a:gd name="T23" fmla="*/ 8 h 8"/>
                  <a:gd name="T24" fmla="*/ 9 w 51"/>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8">
                    <a:moveTo>
                      <a:pt x="51" y="8"/>
                    </a:moveTo>
                    <a:cubicBezTo>
                      <a:pt x="51" y="8"/>
                      <a:pt x="51" y="8"/>
                      <a:pt x="51" y="8"/>
                    </a:cubicBezTo>
                    <a:cubicBezTo>
                      <a:pt x="51" y="8"/>
                      <a:pt x="51" y="8"/>
                      <a:pt x="51" y="8"/>
                    </a:cubicBezTo>
                    <a:cubicBezTo>
                      <a:pt x="51" y="8"/>
                      <a:pt x="51" y="8"/>
                      <a:pt x="51" y="8"/>
                    </a:cubicBezTo>
                    <a:cubicBezTo>
                      <a:pt x="51" y="8"/>
                      <a:pt x="51" y="8"/>
                      <a:pt x="51" y="8"/>
                    </a:cubicBezTo>
                    <a:cubicBezTo>
                      <a:pt x="51" y="8"/>
                      <a:pt x="51" y="8"/>
                      <a:pt x="51" y="8"/>
                    </a:cubicBezTo>
                    <a:moveTo>
                      <a:pt x="9" y="0"/>
                    </a:moveTo>
                    <a:cubicBezTo>
                      <a:pt x="6" y="0"/>
                      <a:pt x="3" y="0"/>
                      <a:pt x="0" y="0"/>
                    </a:cubicBezTo>
                    <a:cubicBezTo>
                      <a:pt x="0" y="0"/>
                      <a:pt x="0" y="0"/>
                      <a:pt x="0" y="0"/>
                    </a:cubicBezTo>
                    <a:cubicBezTo>
                      <a:pt x="3" y="0"/>
                      <a:pt x="6" y="0"/>
                      <a:pt x="9" y="0"/>
                    </a:cubicBezTo>
                    <a:cubicBezTo>
                      <a:pt x="32" y="0"/>
                      <a:pt x="51" y="4"/>
                      <a:pt x="51" y="8"/>
                    </a:cubicBezTo>
                    <a:cubicBezTo>
                      <a:pt x="51" y="8"/>
                      <a:pt x="51" y="8"/>
                      <a:pt x="51" y="8"/>
                    </a:cubicBezTo>
                    <a:cubicBezTo>
                      <a:pt x="51" y="4"/>
                      <a:pt x="32" y="0"/>
                      <a:pt x="9" y="0"/>
                    </a:cubicBezTo>
                  </a:path>
                </a:pathLst>
              </a:custGeom>
              <a:solidFill>
                <a:srgbClr val="93A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3" name="Freeform 1547">
                <a:extLst>
                  <a:ext uri="{FF2B5EF4-FFF2-40B4-BE49-F238E27FC236}">
                    <a16:creationId xmlns:a16="http://schemas.microsoft.com/office/drawing/2014/main" id="{D3C83C9A-F712-4868-898D-874857D10AE2}"/>
                  </a:ext>
                </a:extLst>
              </p:cNvPr>
              <p:cNvSpPr>
                <a:spLocks/>
              </p:cNvSpPr>
              <p:nvPr/>
            </p:nvSpPr>
            <p:spPr bwMode="auto">
              <a:xfrm>
                <a:off x="284" y="2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3B58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4" name="Freeform 1548">
                <a:extLst>
                  <a:ext uri="{FF2B5EF4-FFF2-40B4-BE49-F238E27FC236}">
                    <a16:creationId xmlns:a16="http://schemas.microsoft.com/office/drawing/2014/main" id="{04ED39BE-9288-4839-B7E4-390E1924B318}"/>
                  </a:ext>
                </a:extLst>
              </p:cNvPr>
              <p:cNvSpPr>
                <a:spLocks/>
              </p:cNvSpPr>
              <p:nvPr/>
            </p:nvSpPr>
            <p:spPr bwMode="auto">
              <a:xfrm>
                <a:off x="284" y="2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5" name="Freeform 1549">
                <a:extLst>
                  <a:ext uri="{FF2B5EF4-FFF2-40B4-BE49-F238E27FC236}">
                    <a16:creationId xmlns:a16="http://schemas.microsoft.com/office/drawing/2014/main" id="{9B2596F7-0500-4A50-AB32-579CA8640DCB}"/>
                  </a:ext>
                </a:extLst>
              </p:cNvPr>
              <p:cNvSpPr>
                <a:spLocks noEditPoints="1"/>
              </p:cNvSpPr>
              <p:nvPr/>
            </p:nvSpPr>
            <p:spPr bwMode="auto">
              <a:xfrm>
                <a:off x="161" y="1"/>
                <a:ext cx="123" cy="36"/>
              </a:xfrm>
              <a:custGeom>
                <a:avLst/>
                <a:gdLst>
                  <a:gd name="T0" fmla="*/ 51 w 51"/>
                  <a:gd name="T1" fmla="*/ 8 h 15"/>
                  <a:gd name="T2" fmla="*/ 51 w 51"/>
                  <a:gd name="T3" fmla="*/ 8 h 15"/>
                  <a:gd name="T4" fmla="*/ 51 w 51"/>
                  <a:gd name="T5" fmla="*/ 8 h 15"/>
                  <a:gd name="T6" fmla="*/ 51 w 51"/>
                  <a:gd name="T7" fmla="*/ 8 h 15"/>
                  <a:gd name="T8" fmla="*/ 51 w 51"/>
                  <a:gd name="T9" fmla="*/ 8 h 15"/>
                  <a:gd name="T10" fmla="*/ 51 w 51"/>
                  <a:gd name="T11" fmla="*/ 8 h 15"/>
                  <a:gd name="T12" fmla="*/ 51 w 51"/>
                  <a:gd name="T13" fmla="*/ 8 h 15"/>
                  <a:gd name="T14" fmla="*/ 51 w 51"/>
                  <a:gd name="T15" fmla="*/ 8 h 15"/>
                  <a:gd name="T16" fmla="*/ 51 w 51"/>
                  <a:gd name="T17" fmla="*/ 8 h 15"/>
                  <a:gd name="T18" fmla="*/ 51 w 51"/>
                  <a:gd name="T19" fmla="*/ 8 h 15"/>
                  <a:gd name="T20" fmla="*/ 51 w 51"/>
                  <a:gd name="T21" fmla="*/ 8 h 15"/>
                  <a:gd name="T22" fmla="*/ 9 w 51"/>
                  <a:gd name="T23" fmla="*/ 0 h 15"/>
                  <a:gd name="T24" fmla="*/ 0 w 51"/>
                  <a:gd name="T25" fmla="*/ 0 h 15"/>
                  <a:gd name="T26" fmla="*/ 29 w 51"/>
                  <a:gd name="T27" fmla="*/ 14 h 15"/>
                  <a:gd name="T28" fmla="*/ 31 w 51"/>
                  <a:gd name="T29" fmla="*/ 14 h 15"/>
                  <a:gd name="T30" fmla="*/ 29 w 51"/>
                  <a:gd name="T31" fmla="*/ 14 h 15"/>
                  <a:gd name="T32" fmla="*/ 29 w 51"/>
                  <a:gd name="T33" fmla="*/ 15 h 15"/>
                  <a:gd name="T34" fmla="*/ 51 w 51"/>
                  <a:gd name="T35" fmla="*/ 8 h 15"/>
                  <a:gd name="T36" fmla="*/ 51 w 51"/>
                  <a:gd name="T37" fmla="*/ 8 h 15"/>
                  <a:gd name="T38" fmla="*/ 51 w 51"/>
                  <a:gd name="T39" fmla="*/ 8 h 15"/>
                  <a:gd name="T40" fmla="*/ 51 w 51"/>
                  <a:gd name="T41" fmla="*/ 8 h 15"/>
                  <a:gd name="T42" fmla="*/ 9 w 51"/>
                  <a:gd name="T4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15">
                    <a:moveTo>
                      <a:pt x="51" y="8"/>
                    </a:moveTo>
                    <a:cubicBezTo>
                      <a:pt x="51" y="8"/>
                      <a:pt x="51" y="8"/>
                      <a:pt x="51" y="8"/>
                    </a:cubicBezTo>
                    <a:cubicBezTo>
                      <a:pt x="51" y="8"/>
                      <a:pt x="51" y="8"/>
                      <a:pt x="51" y="8"/>
                    </a:cubicBezTo>
                    <a:cubicBezTo>
                      <a:pt x="51" y="8"/>
                      <a:pt x="51" y="8"/>
                      <a:pt x="51" y="8"/>
                    </a:cubicBezTo>
                    <a:cubicBezTo>
                      <a:pt x="51" y="8"/>
                      <a:pt x="51" y="8"/>
                      <a:pt x="51" y="8"/>
                    </a:cubicBezTo>
                    <a:moveTo>
                      <a:pt x="51" y="8"/>
                    </a:moveTo>
                    <a:cubicBezTo>
                      <a:pt x="51" y="8"/>
                      <a:pt x="51" y="8"/>
                      <a:pt x="51" y="8"/>
                    </a:cubicBezTo>
                    <a:cubicBezTo>
                      <a:pt x="51" y="8"/>
                      <a:pt x="51" y="8"/>
                      <a:pt x="51" y="8"/>
                    </a:cubicBezTo>
                    <a:cubicBezTo>
                      <a:pt x="51" y="8"/>
                      <a:pt x="51" y="8"/>
                      <a:pt x="51" y="8"/>
                    </a:cubicBezTo>
                    <a:cubicBezTo>
                      <a:pt x="51" y="8"/>
                      <a:pt x="51" y="8"/>
                      <a:pt x="51" y="8"/>
                    </a:cubicBezTo>
                    <a:cubicBezTo>
                      <a:pt x="51" y="8"/>
                      <a:pt x="51" y="8"/>
                      <a:pt x="51" y="8"/>
                    </a:cubicBezTo>
                    <a:moveTo>
                      <a:pt x="9" y="0"/>
                    </a:moveTo>
                    <a:cubicBezTo>
                      <a:pt x="6" y="0"/>
                      <a:pt x="3" y="0"/>
                      <a:pt x="0" y="0"/>
                    </a:cubicBezTo>
                    <a:cubicBezTo>
                      <a:pt x="12" y="3"/>
                      <a:pt x="32" y="7"/>
                      <a:pt x="29" y="14"/>
                    </a:cubicBezTo>
                    <a:cubicBezTo>
                      <a:pt x="30" y="14"/>
                      <a:pt x="31" y="14"/>
                      <a:pt x="31" y="14"/>
                    </a:cubicBezTo>
                    <a:cubicBezTo>
                      <a:pt x="30" y="14"/>
                      <a:pt x="30" y="14"/>
                      <a:pt x="29" y="14"/>
                    </a:cubicBezTo>
                    <a:cubicBezTo>
                      <a:pt x="29" y="14"/>
                      <a:pt x="29" y="14"/>
                      <a:pt x="29" y="15"/>
                    </a:cubicBezTo>
                    <a:cubicBezTo>
                      <a:pt x="41" y="13"/>
                      <a:pt x="50" y="11"/>
                      <a:pt x="51" y="8"/>
                    </a:cubicBezTo>
                    <a:cubicBezTo>
                      <a:pt x="51" y="8"/>
                      <a:pt x="51" y="8"/>
                      <a:pt x="51" y="8"/>
                    </a:cubicBezTo>
                    <a:cubicBezTo>
                      <a:pt x="51" y="8"/>
                      <a:pt x="51" y="8"/>
                      <a:pt x="51" y="8"/>
                    </a:cubicBezTo>
                    <a:cubicBezTo>
                      <a:pt x="51" y="8"/>
                      <a:pt x="51" y="8"/>
                      <a:pt x="51" y="8"/>
                    </a:cubicBezTo>
                    <a:cubicBezTo>
                      <a:pt x="51" y="4"/>
                      <a:pt x="32" y="0"/>
                      <a:pt x="9" y="0"/>
                    </a:cubicBezTo>
                  </a:path>
                </a:pathLst>
              </a:custGeom>
              <a:solidFill>
                <a:srgbClr val="426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6" name="Freeform 1550">
                <a:extLst>
                  <a:ext uri="{FF2B5EF4-FFF2-40B4-BE49-F238E27FC236}">
                    <a16:creationId xmlns:a16="http://schemas.microsoft.com/office/drawing/2014/main" id="{19DEA7B6-25E4-4518-AD7A-FC1B7CFD69E0}"/>
                  </a:ext>
                </a:extLst>
              </p:cNvPr>
              <p:cNvSpPr>
                <a:spLocks/>
              </p:cNvSpPr>
              <p:nvPr/>
            </p:nvSpPr>
            <p:spPr bwMode="auto">
              <a:xfrm>
                <a:off x="78" y="18"/>
                <a:ext cx="158" cy="21"/>
              </a:xfrm>
              <a:custGeom>
                <a:avLst/>
                <a:gdLst>
                  <a:gd name="T0" fmla="*/ 2 w 65"/>
                  <a:gd name="T1" fmla="*/ 0 h 9"/>
                  <a:gd name="T2" fmla="*/ 28 w 65"/>
                  <a:gd name="T3" fmla="*/ 8 h 9"/>
                  <a:gd name="T4" fmla="*/ 65 w 65"/>
                  <a:gd name="T5" fmla="*/ 7 h 9"/>
                  <a:gd name="T6" fmla="*/ 8 w 65"/>
                  <a:gd name="T7" fmla="*/ 4 h 9"/>
                  <a:gd name="T8" fmla="*/ 2 w 65"/>
                  <a:gd name="T9" fmla="*/ 0 h 9"/>
                </a:gdLst>
                <a:ahLst/>
                <a:cxnLst>
                  <a:cxn ang="0">
                    <a:pos x="T0" y="T1"/>
                  </a:cxn>
                  <a:cxn ang="0">
                    <a:pos x="T2" y="T3"/>
                  </a:cxn>
                  <a:cxn ang="0">
                    <a:pos x="T4" y="T5"/>
                  </a:cxn>
                  <a:cxn ang="0">
                    <a:pos x="T6" y="T7"/>
                  </a:cxn>
                  <a:cxn ang="0">
                    <a:pos x="T8" y="T9"/>
                  </a:cxn>
                </a:cxnLst>
                <a:rect l="0" t="0" r="r" b="b"/>
                <a:pathLst>
                  <a:path w="65" h="9">
                    <a:moveTo>
                      <a:pt x="2" y="0"/>
                    </a:moveTo>
                    <a:cubicBezTo>
                      <a:pt x="2" y="0"/>
                      <a:pt x="0" y="8"/>
                      <a:pt x="28" y="8"/>
                    </a:cubicBezTo>
                    <a:cubicBezTo>
                      <a:pt x="56" y="9"/>
                      <a:pt x="59" y="8"/>
                      <a:pt x="65" y="7"/>
                    </a:cubicBezTo>
                    <a:cubicBezTo>
                      <a:pt x="65" y="7"/>
                      <a:pt x="21" y="9"/>
                      <a:pt x="8" y="4"/>
                    </a:cubicBezTo>
                    <a:cubicBezTo>
                      <a:pt x="4" y="3"/>
                      <a:pt x="2" y="1"/>
                      <a:pt x="2" y="0"/>
                    </a:cubicBezTo>
                  </a:path>
                </a:pathLst>
              </a:custGeom>
              <a:solidFill>
                <a:srgbClr val="4768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7" name="Freeform 1551">
                <a:extLst>
                  <a:ext uri="{FF2B5EF4-FFF2-40B4-BE49-F238E27FC236}">
                    <a16:creationId xmlns:a16="http://schemas.microsoft.com/office/drawing/2014/main" id="{A1B64D02-0D50-4113-803B-CCCC319C6AD9}"/>
                  </a:ext>
                </a:extLst>
              </p:cNvPr>
              <p:cNvSpPr>
                <a:spLocks/>
              </p:cNvSpPr>
              <p:nvPr/>
            </p:nvSpPr>
            <p:spPr bwMode="auto">
              <a:xfrm>
                <a:off x="95" y="6"/>
                <a:ext cx="112" cy="24"/>
              </a:xfrm>
              <a:custGeom>
                <a:avLst/>
                <a:gdLst>
                  <a:gd name="T0" fmla="*/ 23 w 46"/>
                  <a:gd name="T1" fmla="*/ 0 h 10"/>
                  <a:gd name="T2" fmla="*/ 23 w 46"/>
                  <a:gd name="T3" fmla="*/ 0 h 10"/>
                  <a:gd name="T4" fmla="*/ 3 w 46"/>
                  <a:gd name="T5" fmla="*/ 5 h 10"/>
                  <a:gd name="T6" fmla="*/ 36 w 46"/>
                  <a:gd name="T7" fmla="*/ 10 h 10"/>
                  <a:gd name="T8" fmla="*/ 46 w 46"/>
                  <a:gd name="T9" fmla="*/ 9 h 10"/>
                  <a:gd name="T10" fmla="*/ 23 w 46"/>
                  <a:gd name="T11" fmla="*/ 0 h 10"/>
                </a:gdLst>
                <a:ahLst/>
                <a:cxnLst>
                  <a:cxn ang="0">
                    <a:pos x="T0" y="T1"/>
                  </a:cxn>
                  <a:cxn ang="0">
                    <a:pos x="T2" y="T3"/>
                  </a:cxn>
                  <a:cxn ang="0">
                    <a:pos x="T4" y="T5"/>
                  </a:cxn>
                  <a:cxn ang="0">
                    <a:pos x="T6" y="T7"/>
                  </a:cxn>
                  <a:cxn ang="0">
                    <a:pos x="T8" y="T9"/>
                  </a:cxn>
                  <a:cxn ang="0">
                    <a:pos x="T10" y="T11"/>
                  </a:cxn>
                </a:cxnLst>
                <a:rect l="0" t="0" r="r" b="b"/>
                <a:pathLst>
                  <a:path w="46" h="10">
                    <a:moveTo>
                      <a:pt x="23" y="0"/>
                    </a:moveTo>
                    <a:cubicBezTo>
                      <a:pt x="23" y="0"/>
                      <a:pt x="23" y="0"/>
                      <a:pt x="23" y="0"/>
                    </a:cubicBezTo>
                    <a:cubicBezTo>
                      <a:pt x="23" y="0"/>
                      <a:pt x="0" y="2"/>
                      <a:pt x="3" y="5"/>
                    </a:cubicBezTo>
                    <a:cubicBezTo>
                      <a:pt x="5" y="8"/>
                      <a:pt x="23" y="10"/>
                      <a:pt x="36" y="10"/>
                    </a:cubicBezTo>
                    <a:cubicBezTo>
                      <a:pt x="40" y="10"/>
                      <a:pt x="43" y="10"/>
                      <a:pt x="46" y="9"/>
                    </a:cubicBezTo>
                    <a:cubicBezTo>
                      <a:pt x="46" y="9"/>
                      <a:pt x="35" y="0"/>
                      <a:pt x="23" y="0"/>
                    </a:cubicBezTo>
                  </a:path>
                </a:pathLst>
              </a:custGeom>
              <a:solidFill>
                <a:srgbClr val="3350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8" name="Freeform 1552">
                <a:extLst>
                  <a:ext uri="{FF2B5EF4-FFF2-40B4-BE49-F238E27FC236}">
                    <a16:creationId xmlns:a16="http://schemas.microsoft.com/office/drawing/2014/main" id="{D0A149F3-25F0-47E6-8014-82778DB9B3A5}"/>
                  </a:ext>
                </a:extLst>
              </p:cNvPr>
              <p:cNvSpPr>
                <a:spLocks/>
              </p:cNvSpPr>
              <p:nvPr/>
            </p:nvSpPr>
            <p:spPr bwMode="auto">
              <a:xfrm>
                <a:off x="57" y="587"/>
                <a:ext cx="254" cy="1019"/>
              </a:xfrm>
              <a:custGeom>
                <a:avLst/>
                <a:gdLst>
                  <a:gd name="T0" fmla="*/ 95 w 105"/>
                  <a:gd name="T1" fmla="*/ 44 h 428"/>
                  <a:gd name="T2" fmla="*/ 95 w 105"/>
                  <a:gd name="T3" fmla="*/ 44 h 428"/>
                  <a:gd name="T4" fmla="*/ 51 w 105"/>
                  <a:gd name="T5" fmla="*/ 0 h 428"/>
                  <a:gd name="T6" fmla="*/ 8 w 105"/>
                  <a:gd name="T7" fmla="*/ 44 h 428"/>
                  <a:gd name="T8" fmla="*/ 8 w 105"/>
                  <a:gd name="T9" fmla="*/ 44 h 428"/>
                  <a:gd name="T10" fmla="*/ 0 w 105"/>
                  <a:gd name="T11" fmla="*/ 44 h 428"/>
                  <a:gd name="T12" fmla="*/ 0 w 105"/>
                  <a:gd name="T13" fmla="*/ 428 h 428"/>
                  <a:gd name="T14" fmla="*/ 105 w 105"/>
                  <a:gd name="T15" fmla="*/ 428 h 428"/>
                  <a:gd name="T16" fmla="*/ 105 w 105"/>
                  <a:gd name="T17" fmla="*/ 44 h 428"/>
                  <a:gd name="T18" fmla="*/ 95 w 105"/>
                  <a:gd name="T19" fmla="*/ 44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428">
                    <a:moveTo>
                      <a:pt x="95" y="44"/>
                    </a:moveTo>
                    <a:cubicBezTo>
                      <a:pt x="95" y="44"/>
                      <a:pt x="95" y="44"/>
                      <a:pt x="95" y="44"/>
                    </a:cubicBezTo>
                    <a:cubicBezTo>
                      <a:pt x="95" y="20"/>
                      <a:pt x="75" y="0"/>
                      <a:pt x="51" y="0"/>
                    </a:cubicBezTo>
                    <a:cubicBezTo>
                      <a:pt x="27" y="0"/>
                      <a:pt x="8" y="20"/>
                      <a:pt x="8" y="44"/>
                    </a:cubicBezTo>
                    <a:cubicBezTo>
                      <a:pt x="8" y="44"/>
                      <a:pt x="8" y="44"/>
                      <a:pt x="8" y="44"/>
                    </a:cubicBezTo>
                    <a:cubicBezTo>
                      <a:pt x="0" y="44"/>
                      <a:pt x="0" y="44"/>
                      <a:pt x="0" y="44"/>
                    </a:cubicBezTo>
                    <a:cubicBezTo>
                      <a:pt x="0" y="428"/>
                      <a:pt x="0" y="428"/>
                      <a:pt x="0" y="428"/>
                    </a:cubicBezTo>
                    <a:cubicBezTo>
                      <a:pt x="105" y="428"/>
                      <a:pt x="105" y="428"/>
                      <a:pt x="105" y="428"/>
                    </a:cubicBezTo>
                    <a:cubicBezTo>
                      <a:pt x="105" y="44"/>
                      <a:pt x="105" y="44"/>
                      <a:pt x="105" y="44"/>
                    </a:cubicBezTo>
                    <a:cubicBezTo>
                      <a:pt x="95" y="44"/>
                      <a:pt x="95" y="44"/>
                      <a:pt x="95" y="4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9" name="Freeform 1553">
                <a:extLst>
                  <a:ext uri="{FF2B5EF4-FFF2-40B4-BE49-F238E27FC236}">
                    <a16:creationId xmlns:a16="http://schemas.microsoft.com/office/drawing/2014/main" id="{C0EF4170-C894-4EDA-8E93-8AA446CC3045}"/>
                  </a:ext>
                </a:extLst>
              </p:cNvPr>
              <p:cNvSpPr>
                <a:spLocks/>
              </p:cNvSpPr>
              <p:nvPr/>
            </p:nvSpPr>
            <p:spPr bwMode="auto">
              <a:xfrm>
                <a:off x="66" y="596"/>
                <a:ext cx="237" cy="1000"/>
              </a:xfrm>
              <a:custGeom>
                <a:avLst/>
                <a:gdLst>
                  <a:gd name="T0" fmla="*/ 0 w 98"/>
                  <a:gd name="T1" fmla="*/ 420 h 420"/>
                  <a:gd name="T2" fmla="*/ 0 w 98"/>
                  <a:gd name="T3" fmla="*/ 44 h 420"/>
                  <a:gd name="T4" fmla="*/ 7 w 98"/>
                  <a:gd name="T5" fmla="*/ 44 h 420"/>
                  <a:gd name="T6" fmla="*/ 7 w 98"/>
                  <a:gd name="T7" fmla="*/ 40 h 420"/>
                  <a:gd name="T8" fmla="*/ 47 w 98"/>
                  <a:gd name="T9" fmla="*/ 0 h 420"/>
                  <a:gd name="T10" fmla="*/ 87 w 98"/>
                  <a:gd name="T11" fmla="*/ 40 h 420"/>
                  <a:gd name="T12" fmla="*/ 87 w 98"/>
                  <a:gd name="T13" fmla="*/ 44 h 420"/>
                  <a:gd name="T14" fmla="*/ 98 w 98"/>
                  <a:gd name="T15" fmla="*/ 44 h 420"/>
                  <a:gd name="T16" fmla="*/ 98 w 98"/>
                  <a:gd name="T17" fmla="*/ 420 h 420"/>
                  <a:gd name="T18" fmla="*/ 0 w 98"/>
                  <a:gd name="T19" fmla="*/ 42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0">
                    <a:moveTo>
                      <a:pt x="0" y="420"/>
                    </a:moveTo>
                    <a:cubicBezTo>
                      <a:pt x="0" y="44"/>
                      <a:pt x="0" y="44"/>
                      <a:pt x="0" y="44"/>
                    </a:cubicBezTo>
                    <a:cubicBezTo>
                      <a:pt x="7" y="44"/>
                      <a:pt x="7" y="44"/>
                      <a:pt x="7" y="44"/>
                    </a:cubicBezTo>
                    <a:cubicBezTo>
                      <a:pt x="7" y="40"/>
                      <a:pt x="7" y="40"/>
                      <a:pt x="7" y="40"/>
                    </a:cubicBezTo>
                    <a:cubicBezTo>
                      <a:pt x="7" y="18"/>
                      <a:pt x="25" y="0"/>
                      <a:pt x="47" y="0"/>
                    </a:cubicBezTo>
                    <a:cubicBezTo>
                      <a:pt x="69" y="0"/>
                      <a:pt x="87" y="18"/>
                      <a:pt x="87" y="40"/>
                    </a:cubicBezTo>
                    <a:cubicBezTo>
                      <a:pt x="87" y="44"/>
                      <a:pt x="87" y="44"/>
                      <a:pt x="87" y="44"/>
                    </a:cubicBezTo>
                    <a:cubicBezTo>
                      <a:pt x="98" y="44"/>
                      <a:pt x="98" y="44"/>
                      <a:pt x="98" y="44"/>
                    </a:cubicBezTo>
                    <a:cubicBezTo>
                      <a:pt x="98" y="420"/>
                      <a:pt x="98" y="420"/>
                      <a:pt x="98" y="420"/>
                    </a:cubicBezTo>
                    <a:cubicBezTo>
                      <a:pt x="0" y="420"/>
                      <a:pt x="0" y="420"/>
                      <a:pt x="0" y="420"/>
                    </a:cubicBezTo>
                  </a:path>
                </a:pathLst>
              </a:custGeom>
              <a:solidFill>
                <a:srgbClr val="4956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0" name="Freeform 1554">
                <a:extLst>
                  <a:ext uri="{FF2B5EF4-FFF2-40B4-BE49-F238E27FC236}">
                    <a16:creationId xmlns:a16="http://schemas.microsoft.com/office/drawing/2014/main" id="{B0F19D10-29E8-4538-B492-9707E28C85BB}"/>
                  </a:ext>
                </a:extLst>
              </p:cNvPr>
              <p:cNvSpPr>
                <a:spLocks/>
              </p:cNvSpPr>
              <p:nvPr/>
            </p:nvSpPr>
            <p:spPr bwMode="auto">
              <a:xfrm>
                <a:off x="74" y="603"/>
                <a:ext cx="220" cy="984"/>
              </a:xfrm>
              <a:custGeom>
                <a:avLst/>
                <a:gdLst>
                  <a:gd name="T0" fmla="*/ 0 w 91"/>
                  <a:gd name="T1" fmla="*/ 413 h 413"/>
                  <a:gd name="T2" fmla="*/ 0 w 91"/>
                  <a:gd name="T3" fmla="*/ 44 h 413"/>
                  <a:gd name="T4" fmla="*/ 8 w 91"/>
                  <a:gd name="T5" fmla="*/ 44 h 413"/>
                  <a:gd name="T6" fmla="*/ 8 w 91"/>
                  <a:gd name="T7" fmla="*/ 37 h 413"/>
                  <a:gd name="T8" fmla="*/ 19 w 91"/>
                  <a:gd name="T9" fmla="*/ 11 h 413"/>
                  <a:gd name="T10" fmla="*/ 44 w 91"/>
                  <a:gd name="T11" fmla="*/ 0 h 413"/>
                  <a:gd name="T12" fmla="*/ 80 w 91"/>
                  <a:gd name="T13" fmla="*/ 37 h 413"/>
                  <a:gd name="T14" fmla="*/ 80 w 91"/>
                  <a:gd name="T15" fmla="*/ 44 h 413"/>
                  <a:gd name="T16" fmla="*/ 91 w 91"/>
                  <a:gd name="T17" fmla="*/ 44 h 413"/>
                  <a:gd name="T18" fmla="*/ 91 w 91"/>
                  <a:gd name="T19" fmla="*/ 413 h 413"/>
                  <a:gd name="T20" fmla="*/ 0 w 91"/>
                  <a:gd name="T21" fmla="*/ 413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413">
                    <a:moveTo>
                      <a:pt x="0" y="413"/>
                    </a:moveTo>
                    <a:cubicBezTo>
                      <a:pt x="0" y="44"/>
                      <a:pt x="0" y="44"/>
                      <a:pt x="0" y="44"/>
                    </a:cubicBezTo>
                    <a:cubicBezTo>
                      <a:pt x="8" y="44"/>
                      <a:pt x="8" y="44"/>
                      <a:pt x="8" y="44"/>
                    </a:cubicBezTo>
                    <a:cubicBezTo>
                      <a:pt x="8" y="37"/>
                      <a:pt x="8" y="37"/>
                      <a:pt x="8" y="37"/>
                    </a:cubicBezTo>
                    <a:cubicBezTo>
                      <a:pt x="8" y="27"/>
                      <a:pt x="12" y="18"/>
                      <a:pt x="19" y="11"/>
                    </a:cubicBezTo>
                    <a:cubicBezTo>
                      <a:pt x="25" y="4"/>
                      <a:pt x="35" y="0"/>
                      <a:pt x="44" y="0"/>
                    </a:cubicBezTo>
                    <a:cubicBezTo>
                      <a:pt x="64" y="0"/>
                      <a:pt x="80" y="17"/>
                      <a:pt x="80" y="37"/>
                    </a:cubicBezTo>
                    <a:cubicBezTo>
                      <a:pt x="80" y="44"/>
                      <a:pt x="80" y="44"/>
                      <a:pt x="80" y="44"/>
                    </a:cubicBezTo>
                    <a:cubicBezTo>
                      <a:pt x="91" y="44"/>
                      <a:pt x="91" y="44"/>
                      <a:pt x="91" y="44"/>
                    </a:cubicBezTo>
                    <a:cubicBezTo>
                      <a:pt x="91" y="413"/>
                      <a:pt x="91" y="413"/>
                      <a:pt x="91" y="413"/>
                    </a:cubicBezTo>
                    <a:cubicBezTo>
                      <a:pt x="0" y="413"/>
                      <a:pt x="0" y="413"/>
                      <a:pt x="0" y="4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1" name="Rectangle 1555">
                <a:extLst>
                  <a:ext uri="{FF2B5EF4-FFF2-40B4-BE49-F238E27FC236}">
                    <a16:creationId xmlns:a16="http://schemas.microsoft.com/office/drawing/2014/main" id="{9183AC2D-2492-4EAA-A03C-46CB5E85C8E0}"/>
                  </a:ext>
                </a:extLst>
              </p:cNvPr>
              <p:cNvSpPr>
                <a:spLocks noChangeArrowheads="1"/>
              </p:cNvSpPr>
              <p:nvPr/>
            </p:nvSpPr>
            <p:spPr bwMode="auto">
              <a:xfrm>
                <a:off x="78" y="915"/>
                <a:ext cx="218" cy="381"/>
              </a:xfrm>
              <a:prstGeom prst="rect">
                <a:avLst/>
              </a:prstGeom>
              <a:solidFill>
                <a:srgbClr val="9CB5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2" name="Freeform 1556">
                <a:extLst>
                  <a:ext uri="{FF2B5EF4-FFF2-40B4-BE49-F238E27FC236}">
                    <a16:creationId xmlns:a16="http://schemas.microsoft.com/office/drawing/2014/main" id="{9547AD7F-2BA1-4A1E-AC90-63E672BF2C2B}"/>
                  </a:ext>
                </a:extLst>
              </p:cNvPr>
              <p:cNvSpPr>
                <a:spLocks noEditPoints="1"/>
              </p:cNvSpPr>
              <p:nvPr/>
            </p:nvSpPr>
            <p:spPr bwMode="auto">
              <a:xfrm>
                <a:off x="93" y="996"/>
                <a:ext cx="53" cy="69"/>
              </a:xfrm>
              <a:custGeom>
                <a:avLst/>
                <a:gdLst>
                  <a:gd name="T0" fmla="*/ 0 w 22"/>
                  <a:gd name="T1" fmla="*/ 14 h 29"/>
                  <a:gd name="T2" fmla="*/ 1 w 22"/>
                  <a:gd name="T3" fmla="*/ 12 h 29"/>
                  <a:gd name="T4" fmla="*/ 2 w 22"/>
                  <a:gd name="T5" fmla="*/ 11 h 29"/>
                  <a:gd name="T6" fmla="*/ 3 w 22"/>
                  <a:gd name="T7" fmla="*/ 9 h 29"/>
                  <a:gd name="T8" fmla="*/ 4 w 22"/>
                  <a:gd name="T9" fmla="*/ 6 h 29"/>
                  <a:gd name="T10" fmla="*/ 5 w 22"/>
                  <a:gd name="T11" fmla="*/ 4 h 29"/>
                  <a:gd name="T12" fmla="*/ 6 w 22"/>
                  <a:gd name="T13" fmla="*/ 1 h 29"/>
                  <a:gd name="T14" fmla="*/ 8 w 22"/>
                  <a:gd name="T15" fmla="*/ 0 h 29"/>
                  <a:gd name="T16" fmla="*/ 8 w 22"/>
                  <a:gd name="T17" fmla="*/ 2 h 29"/>
                  <a:gd name="T18" fmla="*/ 7 w 22"/>
                  <a:gd name="T19" fmla="*/ 4 h 29"/>
                  <a:gd name="T20" fmla="*/ 9 w 22"/>
                  <a:gd name="T21" fmla="*/ 2 h 29"/>
                  <a:gd name="T22" fmla="*/ 11 w 22"/>
                  <a:gd name="T23" fmla="*/ 1 h 29"/>
                  <a:gd name="T24" fmla="*/ 13 w 22"/>
                  <a:gd name="T25" fmla="*/ 0 h 29"/>
                  <a:gd name="T26" fmla="*/ 14 w 22"/>
                  <a:gd name="T27" fmla="*/ 0 h 29"/>
                  <a:gd name="T28" fmla="*/ 15 w 22"/>
                  <a:gd name="T29" fmla="*/ 0 h 29"/>
                  <a:gd name="T30" fmla="*/ 17 w 22"/>
                  <a:gd name="T31" fmla="*/ 1 h 29"/>
                  <a:gd name="T32" fmla="*/ 19 w 22"/>
                  <a:gd name="T33" fmla="*/ 3 h 29"/>
                  <a:gd name="T34" fmla="*/ 21 w 22"/>
                  <a:gd name="T35" fmla="*/ 8 h 29"/>
                  <a:gd name="T36" fmla="*/ 21 w 22"/>
                  <a:gd name="T37" fmla="*/ 16 h 29"/>
                  <a:gd name="T38" fmla="*/ 18 w 22"/>
                  <a:gd name="T39" fmla="*/ 21 h 29"/>
                  <a:gd name="T40" fmla="*/ 17 w 22"/>
                  <a:gd name="T41" fmla="*/ 22 h 29"/>
                  <a:gd name="T42" fmla="*/ 16 w 22"/>
                  <a:gd name="T43" fmla="*/ 23 h 29"/>
                  <a:gd name="T44" fmla="*/ 13 w 22"/>
                  <a:gd name="T45" fmla="*/ 26 h 29"/>
                  <a:gd name="T46" fmla="*/ 9 w 22"/>
                  <a:gd name="T47" fmla="*/ 28 h 29"/>
                  <a:gd name="T48" fmla="*/ 7 w 22"/>
                  <a:gd name="T49" fmla="*/ 29 h 29"/>
                  <a:gd name="T50" fmla="*/ 4 w 22"/>
                  <a:gd name="T51" fmla="*/ 28 h 29"/>
                  <a:gd name="T52" fmla="*/ 2 w 22"/>
                  <a:gd name="T53" fmla="*/ 27 h 29"/>
                  <a:gd name="T54" fmla="*/ 1 w 22"/>
                  <a:gd name="T55" fmla="*/ 25 h 29"/>
                  <a:gd name="T56" fmla="*/ 1 w 22"/>
                  <a:gd name="T57" fmla="*/ 21 h 29"/>
                  <a:gd name="T58" fmla="*/ 1 w 22"/>
                  <a:gd name="T59" fmla="*/ 20 h 29"/>
                  <a:gd name="T60" fmla="*/ 1 w 22"/>
                  <a:gd name="T61" fmla="*/ 18 h 29"/>
                  <a:gd name="T62" fmla="*/ 1 w 22"/>
                  <a:gd name="T63" fmla="*/ 16 h 29"/>
                  <a:gd name="T64" fmla="*/ 1 w 22"/>
                  <a:gd name="T65" fmla="*/ 17 h 29"/>
                  <a:gd name="T66" fmla="*/ 0 w 22"/>
                  <a:gd name="T67" fmla="*/ 17 h 29"/>
                  <a:gd name="T68" fmla="*/ 0 w 22"/>
                  <a:gd name="T69" fmla="*/ 16 h 29"/>
                  <a:gd name="T70" fmla="*/ 13 w 22"/>
                  <a:gd name="T71" fmla="*/ 4 h 29"/>
                  <a:gd name="T72" fmla="*/ 11 w 22"/>
                  <a:gd name="T73" fmla="*/ 5 h 29"/>
                  <a:gd name="T74" fmla="*/ 8 w 22"/>
                  <a:gd name="T75" fmla="*/ 6 h 29"/>
                  <a:gd name="T76" fmla="*/ 7 w 22"/>
                  <a:gd name="T77" fmla="*/ 8 h 29"/>
                  <a:gd name="T78" fmla="*/ 5 w 22"/>
                  <a:gd name="T79" fmla="*/ 14 h 29"/>
                  <a:gd name="T80" fmla="*/ 5 w 22"/>
                  <a:gd name="T81" fmla="*/ 20 h 29"/>
                  <a:gd name="T82" fmla="*/ 8 w 22"/>
                  <a:gd name="T83" fmla="*/ 26 h 29"/>
                  <a:gd name="T84" fmla="*/ 12 w 22"/>
                  <a:gd name="T85" fmla="*/ 24 h 29"/>
                  <a:gd name="T86" fmla="*/ 15 w 22"/>
                  <a:gd name="T87" fmla="*/ 21 h 29"/>
                  <a:gd name="T88" fmla="*/ 17 w 22"/>
                  <a:gd name="T89" fmla="*/ 17 h 29"/>
                  <a:gd name="T90" fmla="*/ 18 w 22"/>
                  <a:gd name="T91" fmla="*/ 12 h 29"/>
                  <a:gd name="T92" fmla="*/ 18 w 22"/>
                  <a:gd name="T93" fmla="*/ 10 h 29"/>
                  <a:gd name="T94" fmla="*/ 18 w 22"/>
                  <a:gd name="T95" fmla="*/ 9 h 29"/>
                  <a:gd name="T96" fmla="*/ 13 w 22"/>
                  <a:gd name="T97"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 h="29">
                    <a:moveTo>
                      <a:pt x="0" y="15"/>
                    </a:moveTo>
                    <a:cubicBezTo>
                      <a:pt x="0" y="14"/>
                      <a:pt x="0" y="14"/>
                      <a:pt x="0" y="14"/>
                    </a:cubicBezTo>
                    <a:cubicBezTo>
                      <a:pt x="1" y="13"/>
                      <a:pt x="1" y="13"/>
                      <a:pt x="1" y="13"/>
                    </a:cubicBezTo>
                    <a:cubicBezTo>
                      <a:pt x="1" y="13"/>
                      <a:pt x="1" y="12"/>
                      <a:pt x="1" y="12"/>
                    </a:cubicBezTo>
                    <a:cubicBezTo>
                      <a:pt x="2" y="12"/>
                      <a:pt x="2" y="12"/>
                      <a:pt x="2" y="12"/>
                    </a:cubicBezTo>
                    <a:cubicBezTo>
                      <a:pt x="2" y="11"/>
                      <a:pt x="2" y="11"/>
                      <a:pt x="2" y="11"/>
                    </a:cubicBezTo>
                    <a:cubicBezTo>
                      <a:pt x="2" y="10"/>
                      <a:pt x="2" y="10"/>
                      <a:pt x="2" y="10"/>
                    </a:cubicBezTo>
                    <a:cubicBezTo>
                      <a:pt x="2" y="10"/>
                      <a:pt x="3" y="10"/>
                      <a:pt x="3" y="9"/>
                    </a:cubicBezTo>
                    <a:cubicBezTo>
                      <a:pt x="3" y="9"/>
                      <a:pt x="3" y="8"/>
                      <a:pt x="3" y="7"/>
                    </a:cubicBezTo>
                    <a:cubicBezTo>
                      <a:pt x="4" y="6"/>
                      <a:pt x="4" y="6"/>
                      <a:pt x="4" y="6"/>
                    </a:cubicBezTo>
                    <a:cubicBezTo>
                      <a:pt x="4" y="6"/>
                      <a:pt x="4" y="6"/>
                      <a:pt x="4" y="5"/>
                    </a:cubicBezTo>
                    <a:cubicBezTo>
                      <a:pt x="4" y="5"/>
                      <a:pt x="4" y="4"/>
                      <a:pt x="5" y="4"/>
                    </a:cubicBezTo>
                    <a:cubicBezTo>
                      <a:pt x="5" y="4"/>
                      <a:pt x="5" y="3"/>
                      <a:pt x="5" y="2"/>
                    </a:cubicBezTo>
                    <a:cubicBezTo>
                      <a:pt x="5" y="2"/>
                      <a:pt x="6" y="1"/>
                      <a:pt x="6" y="1"/>
                    </a:cubicBezTo>
                    <a:cubicBezTo>
                      <a:pt x="6" y="0"/>
                      <a:pt x="7" y="0"/>
                      <a:pt x="8" y="0"/>
                    </a:cubicBezTo>
                    <a:cubicBezTo>
                      <a:pt x="8" y="0"/>
                      <a:pt x="8" y="0"/>
                      <a:pt x="8" y="0"/>
                    </a:cubicBezTo>
                    <a:cubicBezTo>
                      <a:pt x="8" y="1"/>
                      <a:pt x="8" y="1"/>
                      <a:pt x="8" y="1"/>
                    </a:cubicBezTo>
                    <a:cubicBezTo>
                      <a:pt x="8" y="1"/>
                      <a:pt x="8" y="2"/>
                      <a:pt x="8" y="2"/>
                    </a:cubicBezTo>
                    <a:cubicBezTo>
                      <a:pt x="7" y="3"/>
                      <a:pt x="7" y="3"/>
                      <a:pt x="7" y="3"/>
                    </a:cubicBezTo>
                    <a:cubicBezTo>
                      <a:pt x="7" y="4"/>
                      <a:pt x="7" y="4"/>
                      <a:pt x="7" y="4"/>
                    </a:cubicBezTo>
                    <a:cubicBezTo>
                      <a:pt x="8" y="3"/>
                      <a:pt x="8" y="3"/>
                      <a:pt x="8" y="3"/>
                    </a:cubicBezTo>
                    <a:cubicBezTo>
                      <a:pt x="8" y="3"/>
                      <a:pt x="9" y="3"/>
                      <a:pt x="9" y="2"/>
                    </a:cubicBezTo>
                    <a:cubicBezTo>
                      <a:pt x="10" y="2"/>
                      <a:pt x="10" y="1"/>
                      <a:pt x="10" y="1"/>
                    </a:cubicBezTo>
                    <a:cubicBezTo>
                      <a:pt x="11" y="1"/>
                      <a:pt x="11" y="1"/>
                      <a:pt x="11" y="1"/>
                    </a:cubicBezTo>
                    <a:cubicBezTo>
                      <a:pt x="12" y="1"/>
                      <a:pt x="12" y="1"/>
                      <a:pt x="12" y="1"/>
                    </a:cubicBezTo>
                    <a:cubicBezTo>
                      <a:pt x="12" y="0"/>
                      <a:pt x="13" y="0"/>
                      <a:pt x="13" y="0"/>
                    </a:cubicBezTo>
                    <a:cubicBezTo>
                      <a:pt x="13" y="0"/>
                      <a:pt x="13" y="0"/>
                      <a:pt x="13" y="0"/>
                    </a:cubicBezTo>
                    <a:cubicBezTo>
                      <a:pt x="14" y="0"/>
                      <a:pt x="14" y="0"/>
                      <a:pt x="14" y="0"/>
                    </a:cubicBezTo>
                    <a:cubicBezTo>
                      <a:pt x="14" y="0"/>
                      <a:pt x="14" y="0"/>
                      <a:pt x="14" y="0"/>
                    </a:cubicBezTo>
                    <a:cubicBezTo>
                      <a:pt x="14" y="0"/>
                      <a:pt x="15" y="0"/>
                      <a:pt x="15" y="0"/>
                    </a:cubicBezTo>
                    <a:cubicBezTo>
                      <a:pt x="16" y="0"/>
                      <a:pt x="16" y="0"/>
                      <a:pt x="16" y="0"/>
                    </a:cubicBezTo>
                    <a:cubicBezTo>
                      <a:pt x="17" y="1"/>
                      <a:pt x="17" y="1"/>
                      <a:pt x="17" y="1"/>
                    </a:cubicBezTo>
                    <a:cubicBezTo>
                      <a:pt x="18" y="1"/>
                      <a:pt x="18" y="1"/>
                      <a:pt x="18" y="1"/>
                    </a:cubicBezTo>
                    <a:cubicBezTo>
                      <a:pt x="18" y="2"/>
                      <a:pt x="19" y="2"/>
                      <a:pt x="19" y="3"/>
                    </a:cubicBezTo>
                    <a:cubicBezTo>
                      <a:pt x="20" y="3"/>
                      <a:pt x="20" y="4"/>
                      <a:pt x="21" y="5"/>
                    </a:cubicBezTo>
                    <a:cubicBezTo>
                      <a:pt x="21" y="6"/>
                      <a:pt x="21" y="7"/>
                      <a:pt x="21" y="8"/>
                    </a:cubicBezTo>
                    <a:cubicBezTo>
                      <a:pt x="22" y="9"/>
                      <a:pt x="22" y="9"/>
                      <a:pt x="22" y="10"/>
                    </a:cubicBezTo>
                    <a:cubicBezTo>
                      <a:pt x="22" y="13"/>
                      <a:pt x="21" y="15"/>
                      <a:pt x="21" y="16"/>
                    </a:cubicBezTo>
                    <a:cubicBezTo>
                      <a:pt x="20" y="18"/>
                      <a:pt x="19" y="20"/>
                      <a:pt x="18" y="21"/>
                    </a:cubicBezTo>
                    <a:cubicBezTo>
                      <a:pt x="18" y="21"/>
                      <a:pt x="18" y="21"/>
                      <a:pt x="18" y="21"/>
                    </a:cubicBezTo>
                    <a:cubicBezTo>
                      <a:pt x="17" y="22"/>
                      <a:pt x="17" y="22"/>
                      <a:pt x="17" y="22"/>
                    </a:cubicBezTo>
                    <a:cubicBezTo>
                      <a:pt x="17" y="22"/>
                      <a:pt x="17" y="22"/>
                      <a:pt x="17" y="22"/>
                    </a:cubicBezTo>
                    <a:cubicBezTo>
                      <a:pt x="17" y="23"/>
                      <a:pt x="17" y="23"/>
                      <a:pt x="17" y="23"/>
                    </a:cubicBezTo>
                    <a:cubicBezTo>
                      <a:pt x="16" y="23"/>
                      <a:pt x="16" y="23"/>
                      <a:pt x="16" y="23"/>
                    </a:cubicBezTo>
                    <a:cubicBezTo>
                      <a:pt x="16" y="24"/>
                      <a:pt x="15" y="24"/>
                      <a:pt x="15" y="25"/>
                    </a:cubicBezTo>
                    <a:cubicBezTo>
                      <a:pt x="14" y="25"/>
                      <a:pt x="13" y="26"/>
                      <a:pt x="13" y="26"/>
                    </a:cubicBezTo>
                    <a:cubicBezTo>
                      <a:pt x="12" y="27"/>
                      <a:pt x="11" y="27"/>
                      <a:pt x="11" y="28"/>
                    </a:cubicBezTo>
                    <a:cubicBezTo>
                      <a:pt x="10" y="28"/>
                      <a:pt x="10" y="28"/>
                      <a:pt x="9" y="28"/>
                    </a:cubicBezTo>
                    <a:cubicBezTo>
                      <a:pt x="9" y="29"/>
                      <a:pt x="8" y="29"/>
                      <a:pt x="8" y="29"/>
                    </a:cubicBezTo>
                    <a:cubicBezTo>
                      <a:pt x="8" y="29"/>
                      <a:pt x="7" y="29"/>
                      <a:pt x="7" y="29"/>
                    </a:cubicBezTo>
                    <a:cubicBezTo>
                      <a:pt x="6" y="29"/>
                      <a:pt x="5" y="29"/>
                      <a:pt x="5" y="29"/>
                    </a:cubicBezTo>
                    <a:cubicBezTo>
                      <a:pt x="4" y="29"/>
                      <a:pt x="4" y="29"/>
                      <a:pt x="4" y="28"/>
                    </a:cubicBezTo>
                    <a:cubicBezTo>
                      <a:pt x="3" y="28"/>
                      <a:pt x="3" y="28"/>
                      <a:pt x="3" y="28"/>
                    </a:cubicBezTo>
                    <a:cubicBezTo>
                      <a:pt x="2" y="27"/>
                      <a:pt x="2" y="27"/>
                      <a:pt x="2" y="27"/>
                    </a:cubicBezTo>
                    <a:cubicBezTo>
                      <a:pt x="2" y="27"/>
                      <a:pt x="2" y="27"/>
                      <a:pt x="2" y="26"/>
                    </a:cubicBezTo>
                    <a:cubicBezTo>
                      <a:pt x="2" y="26"/>
                      <a:pt x="1" y="25"/>
                      <a:pt x="1" y="25"/>
                    </a:cubicBezTo>
                    <a:cubicBezTo>
                      <a:pt x="1" y="24"/>
                      <a:pt x="1" y="23"/>
                      <a:pt x="1" y="23"/>
                    </a:cubicBezTo>
                    <a:cubicBezTo>
                      <a:pt x="1" y="22"/>
                      <a:pt x="1" y="22"/>
                      <a:pt x="1" y="21"/>
                    </a:cubicBezTo>
                    <a:cubicBezTo>
                      <a:pt x="1" y="21"/>
                      <a:pt x="1" y="21"/>
                      <a:pt x="1" y="21"/>
                    </a:cubicBezTo>
                    <a:cubicBezTo>
                      <a:pt x="1" y="20"/>
                      <a:pt x="1" y="20"/>
                      <a:pt x="1" y="20"/>
                    </a:cubicBezTo>
                    <a:cubicBezTo>
                      <a:pt x="1" y="19"/>
                      <a:pt x="1" y="19"/>
                      <a:pt x="1" y="19"/>
                    </a:cubicBezTo>
                    <a:cubicBezTo>
                      <a:pt x="1" y="19"/>
                      <a:pt x="1" y="18"/>
                      <a:pt x="1" y="18"/>
                    </a:cubicBezTo>
                    <a:cubicBezTo>
                      <a:pt x="1" y="17"/>
                      <a:pt x="1" y="17"/>
                      <a:pt x="1" y="16"/>
                    </a:cubicBezTo>
                    <a:cubicBezTo>
                      <a:pt x="1" y="16"/>
                      <a:pt x="1" y="16"/>
                      <a:pt x="1" y="16"/>
                    </a:cubicBezTo>
                    <a:cubicBezTo>
                      <a:pt x="1" y="17"/>
                      <a:pt x="1" y="17"/>
                      <a:pt x="1" y="17"/>
                    </a:cubicBezTo>
                    <a:cubicBezTo>
                      <a:pt x="1" y="17"/>
                      <a:pt x="1" y="17"/>
                      <a:pt x="1" y="17"/>
                    </a:cubicBezTo>
                    <a:cubicBezTo>
                      <a:pt x="0" y="17"/>
                      <a:pt x="0" y="17"/>
                      <a:pt x="0" y="17"/>
                    </a:cubicBezTo>
                    <a:cubicBezTo>
                      <a:pt x="0" y="17"/>
                      <a:pt x="0" y="17"/>
                      <a:pt x="0" y="17"/>
                    </a:cubicBezTo>
                    <a:cubicBezTo>
                      <a:pt x="0" y="16"/>
                      <a:pt x="0" y="16"/>
                      <a:pt x="0" y="16"/>
                    </a:cubicBezTo>
                    <a:cubicBezTo>
                      <a:pt x="0" y="16"/>
                      <a:pt x="0" y="16"/>
                      <a:pt x="0" y="16"/>
                    </a:cubicBezTo>
                    <a:lnTo>
                      <a:pt x="0" y="15"/>
                    </a:lnTo>
                    <a:close/>
                    <a:moveTo>
                      <a:pt x="13" y="4"/>
                    </a:moveTo>
                    <a:cubicBezTo>
                      <a:pt x="13" y="4"/>
                      <a:pt x="12" y="4"/>
                      <a:pt x="12" y="4"/>
                    </a:cubicBezTo>
                    <a:cubicBezTo>
                      <a:pt x="11" y="4"/>
                      <a:pt x="11" y="5"/>
                      <a:pt x="11" y="5"/>
                    </a:cubicBezTo>
                    <a:cubicBezTo>
                      <a:pt x="9" y="6"/>
                      <a:pt x="9" y="6"/>
                      <a:pt x="9" y="6"/>
                    </a:cubicBezTo>
                    <a:cubicBezTo>
                      <a:pt x="8" y="6"/>
                      <a:pt x="8" y="6"/>
                      <a:pt x="8" y="6"/>
                    </a:cubicBezTo>
                    <a:cubicBezTo>
                      <a:pt x="8" y="7"/>
                      <a:pt x="8" y="7"/>
                      <a:pt x="8" y="7"/>
                    </a:cubicBezTo>
                    <a:cubicBezTo>
                      <a:pt x="7" y="8"/>
                      <a:pt x="7" y="8"/>
                      <a:pt x="7" y="8"/>
                    </a:cubicBezTo>
                    <a:cubicBezTo>
                      <a:pt x="6" y="8"/>
                      <a:pt x="6" y="9"/>
                      <a:pt x="6" y="10"/>
                    </a:cubicBezTo>
                    <a:cubicBezTo>
                      <a:pt x="5" y="11"/>
                      <a:pt x="5" y="12"/>
                      <a:pt x="5" y="14"/>
                    </a:cubicBezTo>
                    <a:cubicBezTo>
                      <a:pt x="5" y="15"/>
                      <a:pt x="5" y="16"/>
                      <a:pt x="5" y="17"/>
                    </a:cubicBezTo>
                    <a:cubicBezTo>
                      <a:pt x="5" y="18"/>
                      <a:pt x="5" y="19"/>
                      <a:pt x="5" y="20"/>
                    </a:cubicBezTo>
                    <a:cubicBezTo>
                      <a:pt x="5" y="22"/>
                      <a:pt x="5" y="23"/>
                      <a:pt x="6" y="24"/>
                    </a:cubicBezTo>
                    <a:cubicBezTo>
                      <a:pt x="6" y="25"/>
                      <a:pt x="7" y="26"/>
                      <a:pt x="8" y="26"/>
                    </a:cubicBezTo>
                    <a:cubicBezTo>
                      <a:pt x="9" y="26"/>
                      <a:pt x="9" y="26"/>
                      <a:pt x="10" y="25"/>
                    </a:cubicBezTo>
                    <a:cubicBezTo>
                      <a:pt x="11" y="25"/>
                      <a:pt x="11" y="25"/>
                      <a:pt x="12" y="24"/>
                    </a:cubicBezTo>
                    <a:cubicBezTo>
                      <a:pt x="13" y="23"/>
                      <a:pt x="13" y="23"/>
                      <a:pt x="14" y="22"/>
                    </a:cubicBezTo>
                    <a:cubicBezTo>
                      <a:pt x="14" y="22"/>
                      <a:pt x="15" y="21"/>
                      <a:pt x="15" y="21"/>
                    </a:cubicBezTo>
                    <a:cubicBezTo>
                      <a:pt x="15" y="21"/>
                      <a:pt x="15" y="20"/>
                      <a:pt x="16" y="20"/>
                    </a:cubicBezTo>
                    <a:cubicBezTo>
                      <a:pt x="16" y="19"/>
                      <a:pt x="16" y="18"/>
                      <a:pt x="17" y="17"/>
                    </a:cubicBezTo>
                    <a:cubicBezTo>
                      <a:pt x="17" y="16"/>
                      <a:pt x="18" y="15"/>
                      <a:pt x="18" y="15"/>
                    </a:cubicBezTo>
                    <a:cubicBezTo>
                      <a:pt x="18" y="14"/>
                      <a:pt x="18" y="13"/>
                      <a:pt x="18" y="12"/>
                    </a:cubicBezTo>
                    <a:cubicBezTo>
                      <a:pt x="18" y="11"/>
                      <a:pt x="18" y="11"/>
                      <a:pt x="18" y="11"/>
                    </a:cubicBezTo>
                    <a:cubicBezTo>
                      <a:pt x="18" y="10"/>
                      <a:pt x="18" y="10"/>
                      <a:pt x="18" y="10"/>
                    </a:cubicBezTo>
                    <a:cubicBezTo>
                      <a:pt x="18" y="9"/>
                      <a:pt x="18" y="9"/>
                      <a:pt x="18" y="9"/>
                    </a:cubicBezTo>
                    <a:cubicBezTo>
                      <a:pt x="18" y="9"/>
                      <a:pt x="18" y="9"/>
                      <a:pt x="18" y="9"/>
                    </a:cubicBezTo>
                    <a:cubicBezTo>
                      <a:pt x="17" y="7"/>
                      <a:pt x="17" y="6"/>
                      <a:pt x="16" y="5"/>
                    </a:cubicBezTo>
                    <a:cubicBezTo>
                      <a:pt x="15" y="5"/>
                      <a:pt x="14" y="4"/>
                      <a:pt x="13" y="4"/>
                    </a:cubicBezTo>
                    <a:close/>
                  </a:path>
                </a:pathLst>
              </a:custGeom>
              <a:solidFill>
                <a:srgbClr val="0E1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3" name="Freeform 1557">
                <a:extLst>
                  <a:ext uri="{FF2B5EF4-FFF2-40B4-BE49-F238E27FC236}">
                    <a16:creationId xmlns:a16="http://schemas.microsoft.com/office/drawing/2014/main" id="{DD141BB0-A098-4311-9606-4C25CFFA5082}"/>
                  </a:ext>
                </a:extLst>
              </p:cNvPr>
              <p:cNvSpPr>
                <a:spLocks noEditPoints="1"/>
              </p:cNvSpPr>
              <p:nvPr/>
            </p:nvSpPr>
            <p:spPr bwMode="auto">
              <a:xfrm>
                <a:off x="146" y="992"/>
                <a:ext cx="32" cy="71"/>
              </a:xfrm>
              <a:custGeom>
                <a:avLst/>
                <a:gdLst>
                  <a:gd name="T0" fmla="*/ 0 w 13"/>
                  <a:gd name="T1" fmla="*/ 24 h 30"/>
                  <a:gd name="T2" fmla="*/ 2 w 13"/>
                  <a:gd name="T3" fmla="*/ 22 h 30"/>
                  <a:gd name="T4" fmla="*/ 2 w 13"/>
                  <a:gd name="T5" fmla="*/ 22 h 30"/>
                  <a:gd name="T6" fmla="*/ 2 w 13"/>
                  <a:gd name="T7" fmla="*/ 20 h 30"/>
                  <a:gd name="T8" fmla="*/ 2 w 13"/>
                  <a:gd name="T9" fmla="*/ 18 h 30"/>
                  <a:gd name="T10" fmla="*/ 4 w 13"/>
                  <a:gd name="T11" fmla="*/ 11 h 30"/>
                  <a:gd name="T12" fmla="*/ 5 w 13"/>
                  <a:gd name="T13" fmla="*/ 9 h 30"/>
                  <a:gd name="T14" fmla="*/ 8 w 13"/>
                  <a:gd name="T15" fmla="*/ 4 h 30"/>
                  <a:gd name="T16" fmla="*/ 11 w 13"/>
                  <a:gd name="T17" fmla="*/ 0 h 30"/>
                  <a:gd name="T18" fmla="*/ 13 w 13"/>
                  <a:gd name="T19" fmla="*/ 3 h 30"/>
                  <a:gd name="T20" fmla="*/ 13 w 13"/>
                  <a:gd name="T21" fmla="*/ 5 h 30"/>
                  <a:gd name="T22" fmla="*/ 12 w 13"/>
                  <a:gd name="T23" fmla="*/ 7 h 30"/>
                  <a:gd name="T24" fmla="*/ 12 w 13"/>
                  <a:gd name="T25" fmla="*/ 8 h 30"/>
                  <a:gd name="T26" fmla="*/ 12 w 13"/>
                  <a:gd name="T27" fmla="*/ 10 h 30"/>
                  <a:gd name="T28" fmla="*/ 11 w 13"/>
                  <a:gd name="T29" fmla="*/ 12 h 30"/>
                  <a:gd name="T30" fmla="*/ 10 w 13"/>
                  <a:gd name="T31" fmla="*/ 14 h 30"/>
                  <a:gd name="T32" fmla="*/ 9 w 13"/>
                  <a:gd name="T33" fmla="*/ 15 h 30"/>
                  <a:gd name="T34" fmla="*/ 8 w 13"/>
                  <a:gd name="T35" fmla="*/ 17 h 30"/>
                  <a:gd name="T36" fmla="*/ 8 w 13"/>
                  <a:gd name="T37" fmla="*/ 18 h 30"/>
                  <a:gd name="T38" fmla="*/ 6 w 13"/>
                  <a:gd name="T39" fmla="*/ 20 h 30"/>
                  <a:gd name="T40" fmla="*/ 6 w 13"/>
                  <a:gd name="T41" fmla="*/ 25 h 30"/>
                  <a:gd name="T42" fmla="*/ 9 w 13"/>
                  <a:gd name="T43" fmla="*/ 26 h 30"/>
                  <a:gd name="T44" fmla="*/ 11 w 13"/>
                  <a:gd name="T45" fmla="*/ 25 h 30"/>
                  <a:gd name="T46" fmla="*/ 13 w 13"/>
                  <a:gd name="T47" fmla="*/ 27 h 30"/>
                  <a:gd name="T48" fmla="*/ 11 w 13"/>
                  <a:gd name="T49" fmla="*/ 29 h 30"/>
                  <a:gd name="T50" fmla="*/ 8 w 13"/>
                  <a:gd name="T51" fmla="*/ 30 h 30"/>
                  <a:gd name="T52" fmla="*/ 6 w 13"/>
                  <a:gd name="T53" fmla="*/ 30 h 30"/>
                  <a:gd name="T54" fmla="*/ 3 w 13"/>
                  <a:gd name="T55" fmla="*/ 26 h 30"/>
                  <a:gd name="T56" fmla="*/ 2 w 13"/>
                  <a:gd name="T57" fmla="*/ 25 h 30"/>
                  <a:gd name="T58" fmla="*/ 1 w 13"/>
                  <a:gd name="T59" fmla="*/ 27 h 30"/>
                  <a:gd name="T60" fmla="*/ 10 w 13"/>
                  <a:gd name="T61" fmla="*/ 8 h 30"/>
                  <a:gd name="T62" fmla="*/ 8 w 13"/>
                  <a:gd name="T63" fmla="*/ 10 h 30"/>
                  <a:gd name="T64" fmla="*/ 7 w 13"/>
                  <a:gd name="T65" fmla="*/ 12 h 30"/>
                  <a:gd name="T66" fmla="*/ 6 w 13"/>
                  <a:gd name="T67" fmla="*/ 15 h 30"/>
                  <a:gd name="T68" fmla="*/ 5 w 13"/>
                  <a:gd name="T69" fmla="*/ 18 h 30"/>
                  <a:gd name="T70" fmla="*/ 6 w 13"/>
                  <a:gd name="T71" fmla="*/ 18 h 30"/>
                  <a:gd name="T72" fmla="*/ 7 w 13"/>
                  <a:gd name="T73" fmla="*/ 16 h 30"/>
                  <a:gd name="T74" fmla="*/ 9 w 13"/>
                  <a:gd name="T75" fmla="*/ 12 h 30"/>
                  <a:gd name="T76" fmla="*/ 10 w 13"/>
                  <a:gd name="T77"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 h="30">
                    <a:moveTo>
                      <a:pt x="0" y="25"/>
                    </a:moveTo>
                    <a:cubicBezTo>
                      <a:pt x="0" y="24"/>
                      <a:pt x="0" y="24"/>
                      <a:pt x="0" y="24"/>
                    </a:cubicBezTo>
                    <a:cubicBezTo>
                      <a:pt x="1" y="23"/>
                      <a:pt x="1" y="23"/>
                      <a:pt x="1" y="23"/>
                    </a:cubicBezTo>
                    <a:cubicBezTo>
                      <a:pt x="2" y="22"/>
                      <a:pt x="2" y="22"/>
                      <a:pt x="2" y="22"/>
                    </a:cubicBezTo>
                    <a:cubicBezTo>
                      <a:pt x="2" y="22"/>
                      <a:pt x="2" y="22"/>
                      <a:pt x="2" y="22"/>
                    </a:cubicBezTo>
                    <a:cubicBezTo>
                      <a:pt x="2" y="22"/>
                      <a:pt x="2" y="22"/>
                      <a:pt x="2" y="22"/>
                    </a:cubicBezTo>
                    <a:cubicBezTo>
                      <a:pt x="2" y="21"/>
                      <a:pt x="2" y="21"/>
                      <a:pt x="2" y="21"/>
                    </a:cubicBezTo>
                    <a:cubicBezTo>
                      <a:pt x="2" y="21"/>
                      <a:pt x="2" y="20"/>
                      <a:pt x="2" y="20"/>
                    </a:cubicBezTo>
                    <a:cubicBezTo>
                      <a:pt x="2" y="19"/>
                      <a:pt x="3" y="18"/>
                      <a:pt x="3" y="18"/>
                    </a:cubicBezTo>
                    <a:cubicBezTo>
                      <a:pt x="2" y="18"/>
                      <a:pt x="2" y="18"/>
                      <a:pt x="2" y="18"/>
                    </a:cubicBezTo>
                    <a:cubicBezTo>
                      <a:pt x="3" y="17"/>
                      <a:pt x="3" y="16"/>
                      <a:pt x="3" y="15"/>
                    </a:cubicBezTo>
                    <a:cubicBezTo>
                      <a:pt x="4" y="13"/>
                      <a:pt x="4" y="12"/>
                      <a:pt x="4" y="11"/>
                    </a:cubicBezTo>
                    <a:cubicBezTo>
                      <a:pt x="5" y="10"/>
                      <a:pt x="5" y="10"/>
                      <a:pt x="5" y="10"/>
                    </a:cubicBezTo>
                    <a:cubicBezTo>
                      <a:pt x="5" y="10"/>
                      <a:pt x="5" y="9"/>
                      <a:pt x="5" y="9"/>
                    </a:cubicBezTo>
                    <a:cubicBezTo>
                      <a:pt x="6" y="8"/>
                      <a:pt x="6" y="7"/>
                      <a:pt x="6" y="6"/>
                    </a:cubicBezTo>
                    <a:cubicBezTo>
                      <a:pt x="7" y="6"/>
                      <a:pt x="7" y="5"/>
                      <a:pt x="8" y="4"/>
                    </a:cubicBezTo>
                    <a:cubicBezTo>
                      <a:pt x="8" y="3"/>
                      <a:pt x="9" y="2"/>
                      <a:pt x="10" y="1"/>
                    </a:cubicBezTo>
                    <a:cubicBezTo>
                      <a:pt x="10" y="1"/>
                      <a:pt x="11" y="0"/>
                      <a:pt x="11" y="0"/>
                    </a:cubicBezTo>
                    <a:cubicBezTo>
                      <a:pt x="12" y="0"/>
                      <a:pt x="12" y="1"/>
                      <a:pt x="13" y="1"/>
                    </a:cubicBezTo>
                    <a:cubicBezTo>
                      <a:pt x="13" y="1"/>
                      <a:pt x="13" y="2"/>
                      <a:pt x="13" y="3"/>
                    </a:cubicBezTo>
                    <a:cubicBezTo>
                      <a:pt x="13" y="3"/>
                      <a:pt x="13" y="3"/>
                      <a:pt x="13" y="4"/>
                    </a:cubicBezTo>
                    <a:cubicBezTo>
                      <a:pt x="13" y="4"/>
                      <a:pt x="13" y="5"/>
                      <a:pt x="13" y="5"/>
                    </a:cubicBezTo>
                    <a:cubicBezTo>
                      <a:pt x="13" y="5"/>
                      <a:pt x="13" y="6"/>
                      <a:pt x="13" y="6"/>
                    </a:cubicBezTo>
                    <a:cubicBezTo>
                      <a:pt x="13" y="6"/>
                      <a:pt x="12" y="7"/>
                      <a:pt x="12" y="7"/>
                    </a:cubicBezTo>
                    <a:cubicBezTo>
                      <a:pt x="12" y="8"/>
                      <a:pt x="12" y="8"/>
                      <a:pt x="12" y="8"/>
                    </a:cubicBezTo>
                    <a:cubicBezTo>
                      <a:pt x="12" y="8"/>
                      <a:pt x="12" y="8"/>
                      <a:pt x="12" y="8"/>
                    </a:cubicBezTo>
                    <a:cubicBezTo>
                      <a:pt x="12" y="9"/>
                      <a:pt x="12" y="9"/>
                      <a:pt x="12" y="9"/>
                    </a:cubicBezTo>
                    <a:cubicBezTo>
                      <a:pt x="12" y="9"/>
                      <a:pt x="12" y="9"/>
                      <a:pt x="12" y="10"/>
                    </a:cubicBezTo>
                    <a:cubicBezTo>
                      <a:pt x="12" y="10"/>
                      <a:pt x="11" y="10"/>
                      <a:pt x="11" y="11"/>
                    </a:cubicBezTo>
                    <a:cubicBezTo>
                      <a:pt x="11" y="11"/>
                      <a:pt x="11" y="12"/>
                      <a:pt x="11" y="12"/>
                    </a:cubicBezTo>
                    <a:cubicBezTo>
                      <a:pt x="10" y="13"/>
                      <a:pt x="10" y="13"/>
                      <a:pt x="10" y="13"/>
                    </a:cubicBezTo>
                    <a:cubicBezTo>
                      <a:pt x="10" y="14"/>
                      <a:pt x="10" y="14"/>
                      <a:pt x="10" y="14"/>
                    </a:cubicBezTo>
                    <a:cubicBezTo>
                      <a:pt x="10" y="14"/>
                      <a:pt x="10" y="14"/>
                      <a:pt x="10" y="14"/>
                    </a:cubicBezTo>
                    <a:cubicBezTo>
                      <a:pt x="9" y="15"/>
                      <a:pt x="9" y="15"/>
                      <a:pt x="9" y="15"/>
                    </a:cubicBezTo>
                    <a:cubicBezTo>
                      <a:pt x="9" y="16"/>
                      <a:pt x="9" y="16"/>
                      <a:pt x="9" y="16"/>
                    </a:cubicBezTo>
                    <a:cubicBezTo>
                      <a:pt x="8" y="17"/>
                      <a:pt x="8" y="17"/>
                      <a:pt x="8" y="17"/>
                    </a:cubicBezTo>
                    <a:cubicBezTo>
                      <a:pt x="8" y="17"/>
                      <a:pt x="8" y="17"/>
                      <a:pt x="8" y="17"/>
                    </a:cubicBezTo>
                    <a:cubicBezTo>
                      <a:pt x="8" y="18"/>
                      <a:pt x="8" y="18"/>
                      <a:pt x="8" y="18"/>
                    </a:cubicBezTo>
                    <a:cubicBezTo>
                      <a:pt x="8" y="18"/>
                      <a:pt x="7" y="18"/>
                      <a:pt x="7" y="19"/>
                    </a:cubicBezTo>
                    <a:cubicBezTo>
                      <a:pt x="7" y="19"/>
                      <a:pt x="7" y="20"/>
                      <a:pt x="6" y="20"/>
                    </a:cubicBezTo>
                    <a:cubicBezTo>
                      <a:pt x="6" y="21"/>
                      <a:pt x="5" y="22"/>
                      <a:pt x="5" y="22"/>
                    </a:cubicBezTo>
                    <a:cubicBezTo>
                      <a:pt x="5" y="24"/>
                      <a:pt x="5" y="25"/>
                      <a:pt x="6" y="25"/>
                    </a:cubicBezTo>
                    <a:cubicBezTo>
                      <a:pt x="6" y="26"/>
                      <a:pt x="7" y="27"/>
                      <a:pt x="8" y="27"/>
                    </a:cubicBezTo>
                    <a:cubicBezTo>
                      <a:pt x="9" y="26"/>
                      <a:pt x="9" y="26"/>
                      <a:pt x="9" y="26"/>
                    </a:cubicBezTo>
                    <a:cubicBezTo>
                      <a:pt x="9" y="26"/>
                      <a:pt x="10" y="26"/>
                      <a:pt x="10" y="26"/>
                    </a:cubicBezTo>
                    <a:cubicBezTo>
                      <a:pt x="11" y="25"/>
                      <a:pt x="11" y="25"/>
                      <a:pt x="11" y="25"/>
                    </a:cubicBezTo>
                    <a:cubicBezTo>
                      <a:pt x="12" y="25"/>
                      <a:pt x="12" y="25"/>
                      <a:pt x="12" y="25"/>
                    </a:cubicBezTo>
                    <a:cubicBezTo>
                      <a:pt x="13" y="27"/>
                      <a:pt x="13" y="27"/>
                      <a:pt x="13" y="27"/>
                    </a:cubicBezTo>
                    <a:cubicBezTo>
                      <a:pt x="12" y="27"/>
                      <a:pt x="12" y="27"/>
                      <a:pt x="12" y="28"/>
                    </a:cubicBezTo>
                    <a:cubicBezTo>
                      <a:pt x="11" y="28"/>
                      <a:pt x="11" y="28"/>
                      <a:pt x="11" y="29"/>
                    </a:cubicBezTo>
                    <a:cubicBezTo>
                      <a:pt x="10" y="29"/>
                      <a:pt x="10" y="29"/>
                      <a:pt x="9" y="30"/>
                    </a:cubicBezTo>
                    <a:cubicBezTo>
                      <a:pt x="9" y="30"/>
                      <a:pt x="8" y="30"/>
                      <a:pt x="8" y="30"/>
                    </a:cubicBezTo>
                    <a:cubicBezTo>
                      <a:pt x="8" y="30"/>
                      <a:pt x="7" y="30"/>
                      <a:pt x="7" y="30"/>
                    </a:cubicBezTo>
                    <a:cubicBezTo>
                      <a:pt x="6" y="30"/>
                      <a:pt x="6" y="30"/>
                      <a:pt x="6" y="30"/>
                    </a:cubicBezTo>
                    <a:cubicBezTo>
                      <a:pt x="5" y="30"/>
                      <a:pt x="4" y="29"/>
                      <a:pt x="4" y="29"/>
                    </a:cubicBezTo>
                    <a:cubicBezTo>
                      <a:pt x="3" y="28"/>
                      <a:pt x="3" y="27"/>
                      <a:pt x="3" y="26"/>
                    </a:cubicBezTo>
                    <a:cubicBezTo>
                      <a:pt x="2" y="25"/>
                      <a:pt x="2" y="25"/>
                      <a:pt x="2" y="25"/>
                    </a:cubicBezTo>
                    <a:cubicBezTo>
                      <a:pt x="2" y="25"/>
                      <a:pt x="2" y="25"/>
                      <a:pt x="2" y="25"/>
                    </a:cubicBezTo>
                    <a:cubicBezTo>
                      <a:pt x="1" y="26"/>
                      <a:pt x="1" y="26"/>
                      <a:pt x="1" y="26"/>
                    </a:cubicBezTo>
                    <a:cubicBezTo>
                      <a:pt x="1" y="26"/>
                      <a:pt x="1" y="26"/>
                      <a:pt x="1" y="27"/>
                    </a:cubicBezTo>
                    <a:lnTo>
                      <a:pt x="0" y="25"/>
                    </a:lnTo>
                    <a:close/>
                    <a:moveTo>
                      <a:pt x="10" y="8"/>
                    </a:moveTo>
                    <a:cubicBezTo>
                      <a:pt x="10" y="8"/>
                      <a:pt x="10" y="8"/>
                      <a:pt x="10" y="8"/>
                    </a:cubicBezTo>
                    <a:cubicBezTo>
                      <a:pt x="9" y="8"/>
                      <a:pt x="8" y="9"/>
                      <a:pt x="8" y="10"/>
                    </a:cubicBezTo>
                    <a:cubicBezTo>
                      <a:pt x="8" y="10"/>
                      <a:pt x="7" y="11"/>
                      <a:pt x="7" y="12"/>
                    </a:cubicBezTo>
                    <a:cubicBezTo>
                      <a:pt x="7" y="12"/>
                      <a:pt x="7" y="12"/>
                      <a:pt x="7" y="12"/>
                    </a:cubicBezTo>
                    <a:cubicBezTo>
                      <a:pt x="7" y="13"/>
                      <a:pt x="7" y="13"/>
                      <a:pt x="7" y="13"/>
                    </a:cubicBezTo>
                    <a:cubicBezTo>
                      <a:pt x="7" y="14"/>
                      <a:pt x="6" y="14"/>
                      <a:pt x="6" y="15"/>
                    </a:cubicBezTo>
                    <a:cubicBezTo>
                      <a:pt x="6" y="16"/>
                      <a:pt x="6" y="16"/>
                      <a:pt x="6" y="17"/>
                    </a:cubicBezTo>
                    <a:cubicBezTo>
                      <a:pt x="5" y="17"/>
                      <a:pt x="5" y="18"/>
                      <a:pt x="5" y="18"/>
                    </a:cubicBezTo>
                    <a:cubicBezTo>
                      <a:pt x="5" y="18"/>
                      <a:pt x="5" y="18"/>
                      <a:pt x="5" y="18"/>
                    </a:cubicBezTo>
                    <a:cubicBezTo>
                      <a:pt x="6" y="18"/>
                      <a:pt x="6" y="18"/>
                      <a:pt x="6" y="18"/>
                    </a:cubicBezTo>
                    <a:cubicBezTo>
                      <a:pt x="6" y="17"/>
                      <a:pt x="6" y="17"/>
                      <a:pt x="7" y="16"/>
                    </a:cubicBezTo>
                    <a:cubicBezTo>
                      <a:pt x="7" y="16"/>
                      <a:pt x="7" y="16"/>
                      <a:pt x="7" y="16"/>
                    </a:cubicBezTo>
                    <a:cubicBezTo>
                      <a:pt x="7" y="15"/>
                      <a:pt x="8" y="15"/>
                      <a:pt x="8" y="14"/>
                    </a:cubicBezTo>
                    <a:cubicBezTo>
                      <a:pt x="8" y="14"/>
                      <a:pt x="8" y="13"/>
                      <a:pt x="9" y="12"/>
                    </a:cubicBezTo>
                    <a:cubicBezTo>
                      <a:pt x="9" y="11"/>
                      <a:pt x="10" y="10"/>
                      <a:pt x="10" y="9"/>
                    </a:cubicBezTo>
                    <a:cubicBezTo>
                      <a:pt x="10" y="9"/>
                      <a:pt x="10" y="9"/>
                      <a:pt x="10" y="9"/>
                    </a:cubicBezTo>
                    <a:lnTo>
                      <a:pt x="10" y="8"/>
                    </a:lnTo>
                    <a:close/>
                  </a:path>
                </a:pathLst>
              </a:custGeom>
              <a:solidFill>
                <a:srgbClr val="0E1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4" name="Freeform 1558">
                <a:extLst>
                  <a:ext uri="{FF2B5EF4-FFF2-40B4-BE49-F238E27FC236}">
                    <a16:creationId xmlns:a16="http://schemas.microsoft.com/office/drawing/2014/main" id="{448DA28D-C37C-4113-9221-AB28FF776202}"/>
                  </a:ext>
                </a:extLst>
              </p:cNvPr>
              <p:cNvSpPr>
                <a:spLocks noEditPoints="1"/>
              </p:cNvSpPr>
              <p:nvPr/>
            </p:nvSpPr>
            <p:spPr bwMode="auto">
              <a:xfrm>
                <a:off x="175" y="1011"/>
                <a:ext cx="32" cy="52"/>
              </a:xfrm>
              <a:custGeom>
                <a:avLst/>
                <a:gdLst>
                  <a:gd name="T0" fmla="*/ 0 w 13"/>
                  <a:gd name="T1" fmla="*/ 17 h 22"/>
                  <a:gd name="T2" fmla="*/ 0 w 13"/>
                  <a:gd name="T3" fmla="*/ 17 h 22"/>
                  <a:gd name="T4" fmla="*/ 0 w 13"/>
                  <a:gd name="T5" fmla="*/ 16 h 22"/>
                  <a:gd name="T6" fmla="*/ 2 w 13"/>
                  <a:gd name="T7" fmla="*/ 14 h 22"/>
                  <a:gd name="T8" fmla="*/ 4 w 13"/>
                  <a:gd name="T9" fmla="*/ 12 h 22"/>
                  <a:gd name="T10" fmla="*/ 5 w 13"/>
                  <a:gd name="T11" fmla="*/ 12 h 22"/>
                  <a:gd name="T12" fmla="*/ 5 w 13"/>
                  <a:gd name="T13" fmla="*/ 11 h 22"/>
                  <a:gd name="T14" fmla="*/ 7 w 13"/>
                  <a:gd name="T15" fmla="*/ 12 h 22"/>
                  <a:gd name="T16" fmla="*/ 7 w 13"/>
                  <a:gd name="T17" fmla="*/ 13 h 22"/>
                  <a:gd name="T18" fmla="*/ 7 w 13"/>
                  <a:gd name="T19" fmla="*/ 14 h 22"/>
                  <a:gd name="T20" fmla="*/ 8 w 13"/>
                  <a:gd name="T21" fmla="*/ 16 h 22"/>
                  <a:gd name="T22" fmla="*/ 8 w 13"/>
                  <a:gd name="T23" fmla="*/ 17 h 22"/>
                  <a:gd name="T24" fmla="*/ 8 w 13"/>
                  <a:gd name="T25" fmla="*/ 18 h 22"/>
                  <a:gd name="T26" fmla="*/ 9 w 13"/>
                  <a:gd name="T27" fmla="*/ 18 h 22"/>
                  <a:gd name="T28" fmla="*/ 9 w 13"/>
                  <a:gd name="T29" fmla="*/ 18 h 22"/>
                  <a:gd name="T30" fmla="*/ 10 w 13"/>
                  <a:gd name="T31" fmla="*/ 18 h 22"/>
                  <a:gd name="T32" fmla="*/ 11 w 13"/>
                  <a:gd name="T33" fmla="*/ 18 h 22"/>
                  <a:gd name="T34" fmla="*/ 12 w 13"/>
                  <a:gd name="T35" fmla="*/ 17 h 22"/>
                  <a:gd name="T36" fmla="*/ 12 w 13"/>
                  <a:gd name="T37" fmla="*/ 17 h 22"/>
                  <a:gd name="T38" fmla="*/ 13 w 13"/>
                  <a:gd name="T39" fmla="*/ 19 h 22"/>
                  <a:gd name="T40" fmla="*/ 12 w 13"/>
                  <a:gd name="T41" fmla="*/ 19 h 22"/>
                  <a:gd name="T42" fmla="*/ 11 w 13"/>
                  <a:gd name="T43" fmla="*/ 20 h 22"/>
                  <a:gd name="T44" fmla="*/ 9 w 13"/>
                  <a:gd name="T45" fmla="*/ 21 h 22"/>
                  <a:gd name="T46" fmla="*/ 8 w 13"/>
                  <a:gd name="T47" fmla="*/ 22 h 22"/>
                  <a:gd name="T48" fmla="*/ 6 w 13"/>
                  <a:gd name="T49" fmla="*/ 21 h 22"/>
                  <a:gd name="T50" fmla="*/ 5 w 13"/>
                  <a:gd name="T51" fmla="*/ 19 h 22"/>
                  <a:gd name="T52" fmla="*/ 4 w 13"/>
                  <a:gd name="T53" fmla="*/ 18 h 22"/>
                  <a:gd name="T54" fmla="*/ 4 w 13"/>
                  <a:gd name="T55" fmla="*/ 18 h 22"/>
                  <a:gd name="T56" fmla="*/ 3 w 13"/>
                  <a:gd name="T57" fmla="*/ 17 h 22"/>
                  <a:gd name="T58" fmla="*/ 3 w 13"/>
                  <a:gd name="T59" fmla="*/ 17 h 22"/>
                  <a:gd name="T60" fmla="*/ 2 w 13"/>
                  <a:gd name="T61" fmla="*/ 17 h 22"/>
                  <a:gd name="T62" fmla="*/ 1 w 13"/>
                  <a:gd name="T63" fmla="*/ 19 h 22"/>
                  <a:gd name="T64" fmla="*/ 0 w 13"/>
                  <a:gd name="T65" fmla="*/ 18 h 22"/>
                  <a:gd name="T66" fmla="*/ 0 w 13"/>
                  <a:gd name="T67" fmla="*/ 17 h 22"/>
                  <a:gd name="T68" fmla="*/ 0 w 13"/>
                  <a:gd name="T69" fmla="*/ 17 h 22"/>
                  <a:gd name="T70" fmla="*/ 9 w 13"/>
                  <a:gd name="T71" fmla="*/ 0 h 22"/>
                  <a:gd name="T72" fmla="*/ 10 w 13"/>
                  <a:gd name="T73" fmla="*/ 0 h 22"/>
                  <a:gd name="T74" fmla="*/ 10 w 13"/>
                  <a:gd name="T75" fmla="*/ 0 h 22"/>
                  <a:gd name="T76" fmla="*/ 10 w 13"/>
                  <a:gd name="T77" fmla="*/ 1 h 22"/>
                  <a:gd name="T78" fmla="*/ 9 w 13"/>
                  <a:gd name="T79" fmla="*/ 3 h 22"/>
                  <a:gd name="T80" fmla="*/ 9 w 13"/>
                  <a:gd name="T81" fmla="*/ 3 h 22"/>
                  <a:gd name="T82" fmla="*/ 9 w 13"/>
                  <a:gd name="T83" fmla="*/ 4 h 22"/>
                  <a:gd name="T84" fmla="*/ 8 w 13"/>
                  <a:gd name="T85" fmla="*/ 5 h 22"/>
                  <a:gd name="T86" fmla="*/ 7 w 13"/>
                  <a:gd name="T87" fmla="*/ 5 h 22"/>
                  <a:gd name="T88" fmla="*/ 6 w 13"/>
                  <a:gd name="T89" fmla="*/ 6 h 22"/>
                  <a:gd name="T90" fmla="*/ 6 w 13"/>
                  <a:gd name="T91" fmla="*/ 5 h 22"/>
                  <a:gd name="T92" fmla="*/ 5 w 13"/>
                  <a:gd name="T93" fmla="*/ 5 h 22"/>
                  <a:gd name="T94" fmla="*/ 5 w 13"/>
                  <a:gd name="T95" fmla="*/ 5 h 22"/>
                  <a:gd name="T96" fmla="*/ 5 w 13"/>
                  <a:gd name="T97" fmla="*/ 4 h 22"/>
                  <a:gd name="T98" fmla="*/ 5 w 13"/>
                  <a:gd name="T99" fmla="*/ 2 h 22"/>
                  <a:gd name="T100" fmla="*/ 7 w 13"/>
                  <a:gd name="T101" fmla="*/ 1 h 22"/>
                  <a:gd name="T102" fmla="*/ 8 w 13"/>
                  <a:gd name="T103" fmla="*/ 0 h 22"/>
                  <a:gd name="T104" fmla="*/ 8 w 13"/>
                  <a:gd name="T105" fmla="*/ 0 h 22"/>
                  <a:gd name="T106" fmla="*/ 9 w 13"/>
                  <a:gd name="T10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 h="22">
                    <a:moveTo>
                      <a:pt x="0" y="17"/>
                    </a:moveTo>
                    <a:cubicBezTo>
                      <a:pt x="0" y="17"/>
                      <a:pt x="0" y="17"/>
                      <a:pt x="0" y="17"/>
                    </a:cubicBezTo>
                    <a:cubicBezTo>
                      <a:pt x="0" y="16"/>
                      <a:pt x="0" y="16"/>
                      <a:pt x="0" y="16"/>
                    </a:cubicBezTo>
                    <a:cubicBezTo>
                      <a:pt x="0" y="16"/>
                      <a:pt x="1" y="15"/>
                      <a:pt x="2" y="14"/>
                    </a:cubicBezTo>
                    <a:cubicBezTo>
                      <a:pt x="3" y="13"/>
                      <a:pt x="4" y="13"/>
                      <a:pt x="4" y="12"/>
                    </a:cubicBezTo>
                    <a:cubicBezTo>
                      <a:pt x="5" y="12"/>
                      <a:pt x="5" y="12"/>
                      <a:pt x="5" y="12"/>
                    </a:cubicBezTo>
                    <a:cubicBezTo>
                      <a:pt x="5" y="11"/>
                      <a:pt x="5" y="11"/>
                      <a:pt x="5" y="11"/>
                    </a:cubicBezTo>
                    <a:cubicBezTo>
                      <a:pt x="6" y="11"/>
                      <a:pt x="6" y="12"/>
                      <a:pt x="7" y="12"/>
                    </a:cubicBezTo>
                    <a:cubicBezTo>
                      <a:pt x="7" y="12"/>
                      <a:pt x="7" y="12"/>
                      <a:pt x="7" y="13"/>
                    </a:cubicBezTo>
                    <a:cubicBezTo>
                      <a:pt x="7" y="13"/>
                      <a:pt x="7" y="14"/>
                      <a:pt x="7" y="14"/>
                    </a:cubicBezTo>
                    <a:cubicBezTo>
                      <a:pt x="8" y="15"/>
                      <a:pt x="8" y="15"/>
                      <a:pt x="8" y="16"/>
                    </a:cubicBezTo>
                    <a:cubicBezTo>
                      <a:pt x="8" y="16"/>
                      <a:pt x="8" y="16"/>
                      <a:pt x="8" y="17"/>
                    </a:cubicBezTo>
                    <a:cubicBezTo>
                      <a:pt x="8" y="18"/>
                      <a:pt x="8" y="18"/>
                      <a:pt x="8" y="18"/>
                    </a:cubicBezTo>
                    <a:cubicBezTo>
                      <a:pt x="9" y="18"/>
                      <a:pt x="9" y="18"/>
                      <a:pt x="9" y="18"/>
                    </a:cubicBezTo>
                    <a:cubicBezTo>
                      <a:pt x="9" y="18"/>
                      <a:pt x="9" y="18"/>
                      <a:pt x="9" y="18"/>
                    </a:cubicBezTo>
                    <a:cubicBezTo>
                      <a:pt x="10" y="18"/>
                      <a:pt x="10" y="18"/>
                      <a:pt x="10" y="18"/>
                    </a:cubicBezTo>
                    <a:cubicBezTo>
                      <a:pt x="11" y="18"/>
                      <a:pt x="11" y="18"/>
                      <a:pt x="11" y="18"/>
                    </a:cubicBezTo>
                    <a:cubicBezTo>
                      <a:pt x="12" y="17"/>
                      <a:pt x="12" y="17"/>
                      <a:pt x="12" y="17"/>
                    </a:cubicBezTo>
                    <a:cubicBezTo>
                      <a:pt x="12" y="17"/>
                      <a:pt x="12" y="17"/>
                      <a:pt x="12" y="17"/>
                    </a:cubicBezTo>
                    <a:cubicBezTo>
                      <a:pt x="13" y="19"/>
                      <a:pt x="13" y="19"/>
                      <a:pt x="13" y="19"/>
                    </a:cubicBezTo>
                    <a:cubicBezTo>
                      <a:pt x="13" y="19"/>
                      <a:pt x="13" y="19"/>
                      <a:pt x="12" y="19"/>
                    </a:cubicBezTo>
                    <a:cubicBezTo>
                      <a:pt x="12" y="20"/>
                      <a:pt x="11" y="20"/>
                      <a:pt x="11" y="20"/>
                    </a:cubicBezTo>
                    <a:cubicBezTo>
                      <a:pt x="10" y="21"/>
                      <a:pt x="10" y="21"/>
                      <a:pt x="9" y="21"/>
                    </a:cubicBezTo>
                    <a:cubicBezTo>
                      <a:pt x="9" y="22"/>
                      <a:pt x="9" y="22"/>
                      <a:pt x="8" y="22"/>
                    </a:cubicBezTo>
                    <a:cubicBezTo>
                      <a:pt x="7" y="22"/>
                      <a:pt x="6" y="22"/>
                      <a:pt x="6" y="21"/>
                    </a:cubicBezTo>
                    <a:cubicBezTo>
                      <a:pt x="5" y="21"/>
                      <a:pt x="5" y="20"/>
                      <a:pt x="5" y="19"/>
                    </a:cubicBezTo>
                    <a:cubicBezTo>
                      <a:pt x="4" y="18"/>
                      <a:pt x="4" y="18"/>
                      <a:pt x="4" y="18"/>
                    </a:cubicBezTo>
                    <a:cubicBezTo>
                      <a:pt x="4" y="18"/>
                      <a:pt x="4" y="18"/>
                      <a:pt x="4" y="18"/>
                    </a:cubicBezTo>
                    <a:cubicBezTo>
                      <a:pt x="3" y="17"/>
                      <a:pt x="3" y="17"/>
                      <a:pt x="3" y="17"/>
                    </a:cubicBezTo>
                    <a:cubicBezTo>
                      <a:pt x="3" y="17"/>
                      <a:pt x="3" y="17"/>
                      <a:pt x="3" y="17"/>
                    </a:cubicBezTo>
                    <a:cubicBezTo>
                      <a:pt x="3" y="17"/>
                      <a:pt x="3" y="17"/>
                      <a:pt x="2" y="17"/>
                    </a:cubicBezTo>
                    <a:cubicBezTo>
                      <a:pt x="2" y="18"/>
                      <a:pt x="1" y="18"/>
                      <a:pt x="1" y="19"/>
                    </a:cubicBezTo>
                    <a:cubicBezTo>
                      <a:pt x="0" y="18"/>
                      <a:pt x="0" y="18"/>
                      <a:pt x="0" y="18"/>
                    </a:cubicBezTo>
                    <a:cubicBezTo>
                      <a:pt x="0" y="17"/>
                      <a:pt x="0" y="17"/>
                      <a:pt x="0" y="17"/>
                    </a:cubicBezTo>
                    <a:cubicBezTo>
                      <a:pt x="0" y="17"/>
                      <a:pt x="0" y="17"/>
                      <a:pt x="0" y="17"/>
                    </a:cubicBezTo>
                    <a:close/>
                    <a:moveTo>
                      <a:pt x="9" y="0"/>
                    </a:moveTo>
                    <a:cubicBezTo>
                      <a:pt x="10" y="0"/>
                      <a:pt x="10" y="0"/>
                      <a:pt x="10" y="0"/>
                    </a:cubicBezTo>
                    <a:cubicBezTo>
                      <a:pt x="10" y="0"/>
                      <a:pt x="10" y="0"/>
                      <a:pt x="10" y="0"/>
                    </a:cubicBezTo>
                    <a:cubicBezTo>
                      <a:pt x="10" y="1"/>
                      <a:pt x="10" y="1"/>
                      <a:pt x="10" y="1"/>
                    </a:cubicBezTo>
                    <a:cubicBezTo>
                      <a:pt x="10" y="2"/>
                      <a:pt x="9" y="2"/>
                      <a:pt x="9" y="3"/>
                    </a:cubicBezTo>
                    <a:cubicBezTo>
                      <a:pt x="9" y="3"/>
                      <a:pt x="9" y="3"/>
                      <a:pt x="9" y="3"/>
                    </a:cubicBezTo>
                    <a:cubicBezTo>
                      <a:pt x="9" y="4"/>
                      <a:pt x="9" y="4"/>
                      <a:pt x="9" y="4"/>
                    </a:cubicBezTo>
                    <a:cubicBezTo>
                      <a:pt x="8" y="5"/>
                      <a:pt x="8" y="5"/>
                      <a:pt x="8" y="5"/>
                    </a:cubicBezTo>
                    <a:cubicBezTo>
                      <a:pt x="7" y="5"/>
                      <a:pt x="7" y="5"/>
                      <a:pt x="7" y="5"/>
                    </a:cubicBezTo>
                    <a:cubicBezTo>
                      <a:pt x="6" y="6"/>
                      <a:pt x="6" y="6"/>
                      <a:pt x="6" y="6"/>
                    </a:cubicBezTo>
                    <a:cubicBezTo>
                      <a:pt x="6" y="5"/>
                      <a:pt x="6" y="5"/>
                      <a:pt x="6" y="5"/>
                    </a:cubicBezTo>
                    <a:cubicBezTo>
                      <a:pt x="5" y="5"/>
                      <a:pt x="5" y="5"/>
                      <a:pt x="5" y="5"/>
                    </a:cubicBezTo>
                    <a:cubicBezTo>
                      <a:pt x="5" y="5"/>
                      <a:pt x="5" y="5"/>
                      <a:pt x="5" y="5"/>
                    </a:cubicBezTo>
                    <a:cubicBezTo>
                      <a:pt x="5" y="5"/>
                      <a:pt x="5" y="4"/>
                      <a:pt x="5" y="4"/>
                    </a:cubicBezTo>
                    <a:cubicBezTo>
                      <a:pt x="5" y="3"/>
                      <a:pt x="5" y="3"/>
                      <a:pt x="5" y="2"/>
                    </a:cubicBezTo>
                    <a:cubicBezTo>
                      <a:pt x="6" y="1"/>
                      <a:pt x="6" y="1"/>
                      <a:pt x="7" y="1"/>
                    </a:cubicBezTo>
                    <a:cubicBezTo>
                      <a:pt x="7" y="1"/>
                      <a:pt x="7" y="0"/>
                      <a:pt x="8" y="0"/>
                    </a:cubicBezTo>
                    <a:cubicBezTo>
                      <a:pt x="8" y="0"/>
                      <a:pt x="8" y="0"/>
                      <a:pt x="8" y="0"/>
                    </a:cubicBezTo>
                    <a:lnTo>
                      <a:pt x="9" y="0"/>
                    </a:lnTo>
                    <a:close/>
                  </a:path>
                </a:pathLst>
              </a:custGeom>
              <a:solidFill>
                <a:srgbClr val="0E1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5" name="Freeform 1559">
                <a:extLst>
                  <a:ext uri="{FF2B5EF4-FFF2-40B4-BE49-F238E27FC236}">
                    <a16:creationId xmlns:a16="http://schemas.microsoft.com/office/drawing/2014/main" id="{64A09981-02D7-4323-885E-58A65FE12C74}"/>
                  </a:ext>
                </a:extLst>
              </p:cNvPr>
              <p:cNvSpPr>
                <a:spLocks/>
              </p:cNvSpPr>
              <p:nvPr/>
            </p:nvSpPr>
            <p:spPr bwMode="auto">
              <a:xfrm>
                <a:off x="204" y="1027"/>
                <a:ext cx="37" cy="41"/>
              </a:xfrm>
              <a:custGeom>
                <a:avLst/>
                <a:gdLst>
                  <a:gd name="T0" fmla="*/ 0 w 15"/>
                  <a:gd name="T1" fmla="*/ 10 h 17"/>
                  <a:gd name="T2" fmla="*/ 1 w 15"/>
                  <a:gd name="T3" fmla="*/ 9 h 17"/>
                  <a:gd name="T4" fmla="*/ 2 w 15"/>
                  <a:gd name="T5" fmla="*/ 8 h 17"/>
                  <a:gd name="T6" fmla="*/ 3 w 15"/>
                  <a:gd name="T7" fmla="*/ 7 h 17"/>
                  <a:gd name="T8" fmla="*/ 3 w 15"/>
                  <a:gd name="T9" fmla="*/ 6 h 17"/>
                  <a:gd name="T10" fmla="*/ 4 w 15"/>
                  <a:gd name="T11" fmla="*/ 5 h 17"/>
                  <a:gd name="T12" fmla="*/ 5 w 15"/>
                  <a:gd name="T13" fmla="*/ 3 h 17"/>
                  <a:gd name="T14" fmla="*/ 5 w 15"/>
                  <a:gd name="T15" fmla="*/ 2 h 17"/>
                  <a:gd name="T16" fmla="*/ 7 w 15"/>
                  <a:gd name="T17" fmla="*/ 2 h 17"/>
                  <a:gd name="T18" fmla="*/ 7 w 15"/>
                  <a:gd name="T19" fmla="*/ 2 h 17"/>
                  <a:gd name="T20" fmla="*/ 7 w 15"/>
                  <a:gd name="T21" fmla="*/ 3 h 17"/>
                  <a:gd name="T22" fmla="*/ 7 w 15"/>
                  <a:gd name="T23" fmla="*/ 5 h 17"/>
                  <a:gd name="T24" fmla="*/ 7 w 15"/>
                  <a:gd name="T25" fmla="*/ 7 h 17"/>
                  <a:gd name="T26" fmla="*/ 7 w 15"/>
                  <a:gd name="T27" fmla="*/ 7 h 17"/>
                  <a:gd name="T28" fmla="*/ 7 w 15"/>
                  <a:gd name="T29" fmla="*/ 7 h 17"/>
                  <a:gd name="T30" fmla="*/ 7 w 15"/>
                  <a:gd name="T31" fmla="*/ 8 h 17"/>
                  <a:gd name="T32" fmla="*/ 7 w 15"/>
                  <a:gd name="T33" fmla="*/ 11 h 17"/>
                  <a:gd name="T34" fmla="*/ 8 w 15"/>
                  <a:gd name="T35" fmla="*/ 13 h 17"/>
                  <a:gd name="T36" fmla="*/ 9 w 15"/>
                  <a:gd name="T37" fmla="*/ 12 h 17"/>
                  <a:gd name="T38" fmla="*/ 11 w 15"/>
                  <a:gd name="T39" fmla="*/ 8 h 17"/>
                  <a:gd name="T40" fmla="*/ 12 w 15"/>
                  <a:gd name="T41" fmla="*/ 5 h 17"/>
                  <a:gd name="T42" fmla="*/ 13 w 15"/>
                  <a:gd name="T43" fmla="*/ 3 h 17"/>
                  <a:gd name="T44" fmla="*/ 14 w 15"/>
                  <a:gd name="T45" fmla="*/ 1 h 17"/>
                  <a:gd name="T46" fmla="*/ 15 w 15"/>
                  <a:gd name="T47" fmla="*/ 0 h 17"/>
                  <a:gd name="T48" fmla="*/ 15 w 15"/>
                  <a:gd name="T49" fmla="*/ 0 h 17"/>
                  <a:gd name="T50" fmla="*/ 15 w 15"/>
                  <a:gd name="T51" fmla="*/ 1 h 17"/>
                  <a:gd name="T52" fmla="*/ 15 w 15"/>
                  <a:gd name="T53" fmla="*/ 3 h 17"/>
                  <a:gd name="T54" fmla="*/ 14 w 15"/>
                  <a:gd name="T55" fmla="*/ 4 h 17"/>
                  <a:gd name="T56" fmla="*/ 14 w 15"/>
                  <a:gd name="T57" fmla="*/ 6 h 17"/>
                  <a:gd name="T58" fmla="*/ 13 w 15"/>
                  <a:gd name="T59" fmla="*/ 7 h 17"/>
                  <a:gd name="T60" fmla="*/ 13 w 15"/>
                  <a:gd name="T61" fmla="*/ 8 h 17"/>
                  <a:gd name="T62" fmla="*/ 12 w 15"/>
                  <a:gd name="T63" fmla="*/ 10 h 17"/>
                  <a:gd name="T64" fmla="*/ 11 w 15"/>
                  <a:gd name="T65" fmla="*/ 12 h 17"/>
                  <a:gd name="T66" fmla="*/ 10 w 15"/>
                  <a:gd name="T67" fmla="*/ 14 h 17"/>
                  <a:gd name="T68" fmla="*/ 9 w 15"/>
                  <a:gd name="T69" fmla="*/ 15 h 17"/>
                  <a:gd name="T70" fmla="*/ 8 w 15"/>
                  <a:gd name="T71" fmla="*/ 16 h 17"/>
                  <a:gd name="T72" fmla="*/ 8 w 15"/>
                  <a:gd name="T73" fmla="*/ 16 h 17"/>
                  <a:gd name="T74" fmla="*/ 7 w 15"/>
                  <a:gd name="T75" fmla="*/ 17 h 17"/>
                  <a:gd name="T76" fmla="*/ 7 w 15"/>
                  <a:gd name="T77" fmla="*/ 17 h 17"/>
                  <a:gd name="T78" fmla="*/ 5 w 15"/>
                  <a:gd name="T79" fmla="*/ 16 h 17"/>
                  <a:gd name="T80" fmla="*/ 4 w 15"/>
                  <a:gd name="T81" fmla="*/ 13 h 17"/>
                  <a:gd name="T82" fmla="*/ 4 w 15"/>
                  <a:gd name="T83" fmla="*/ 13 h 17"/>
                  <a:gd name="T84" fmla="*/ 4 w 15"/>
                  <a:gd name="T85" fmla="*/ 12 h 17"/>
                  <a:gd name="T86" fmla="*/ 4 w 15"/>
                  <a:gd name="T87" fmla="*/ 11 h 17"/>
                  <a:gd name="T88" fmla="*/ 4 w 15"/>
                  <a:gd name="T89" fmla="*/ 10 h 17"/>
                  <a:gd name="T90" fmla="*/ 4 w 15"/>
                  <a:gd name="T91" fmla="*/ 10 h 17"/>
                  <a:gd name="T92" fmla="*/ 4 w 15"/>
                  <a:gd name="T93" fmla="*/ 9 h 17"/>
                  <a:gd name="T94" fmla="*/ 4 w 15"/>
                  <a:gd name="T95" fmla="*/ 9 h 17"/>
                  <a:gd name="T96" fmla="*/ 3 w 15"/>
                  <a:gd name="T97" fmla="*/ 10 h 17"/>
                  <a:gd name="T98" fmla="*/ 1 w 15"/>
                  <a:gd name="T99" fmla="*/ 12 h 17"/>
                  <a:gd name="T100" fmla="*/ 1 w 15"/>
                  <a:gd name="T101" fmla="*/ 11 h 17"/>
                  <a:gd name="T102" fmla="*/ 0 w 15"/>
                  <a:gd name="T103"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 h="17">
                    <a:moveTo>
                      <a:pt x="0" y="10"/>
                    </a:moveTo>
                    <a:cubicBezTo>
                      <a:pt x="1" y="9"/>
                      <a:pt x="1" y="9"/>
                      <a:pt x="1" y="9"/>
                    </a:cubicBezTo>
                    <a:cubicBezTo>
                      <a:pt x="1" y="9"/>
                      <a:pt x="1" y="8"/>
                      <a:pt x="2" y="8"/>
                    </a:cubicBezTo>
                    <a:cubicBezTo>
                      <a:pt x="2" y="8"/>
                      <a:pt x="2" y="7"/>
                      <a:pt x="3" y="7"/>
                    </a:cubicBezTo>
                    <a:cubicBezTo>
                      <a:pt x="3" y="6"/>
                      <a:pt x="3" y="6"/>
                      <a:pt x="3" y="6"/>
                    </a:cubicBezTo>
                    <a:cubicBezTo>
                      <a:pt x="3" y="6"/>
                      <a:pt x="4" y="5"/>
                      <a:pt x="4" y="5"/>
                    </a:cubicBezTo>
                    <a:cubicBezTo>
                      <a:pt x="4" y="4"/>
                      <a:pt x="4" y="4"/>
                      <a:pt x="5" y="3"/>
                    </a:cubicBezTo>
                    <a:cubicBezTo>
                      <a:pt x="5" y="3"/>
                      <a:pt x="5" y="3"/>
                      <a:pt x="5" y="2"/>
                    </a:cubicBezTo>
                    <a:cubicBezTo>
                      <a:pt x="6" y="2"/>
                      <a:pt x="6" y="2"/>
                      <a:pt x="7" y="2"/>
                    </a:cubicBezTo>
                    <a:cubicBezTo>
                      <a:pt x="7" y="2"/>
                      <a:pt x="7" y="2"/>
                      <a:pt x="7" y="2"/>
                    </a:cubicBezTo>
                    <a:cubicBezTo>
                      <a:pt x="7" y="2"/>
                      <a:pt x="7" y="3"/>
                      <a:pt x="7" y="3"/>
                    </a:cubicBezTo>
                    <a:cubicBezTo>
                      <a:pt x="7" y="4"/>
                      <a:pt x="7" y="5"/>
                      <a:pt x="7" y="5"/>
                    </a:cubicBezTo>
                    <a:cubicBezTo>
                      <a:pt x="7" y="6"/>
                      <a:pt x="7" y="6"/>
                      <a:pt x="7" y="7"/>
                    </a:cubicBezTo>
                    <a:cubicBezTo>
                      <a:pt x="7" y="7"/>
                      <a:pt x="7" y="7"/>
                      <a:pt x="7" y="7"/>
                    </a:cubicBezTo>
                    <a:cubicBezTo>
                      <a:pt x="7" y="7"/>
                      <a:pt x="7" y="7"/>
                      <a:pt x="7" y="7"/>
                    </a:cubicBezTo>
                    <a:cubicBezTo>
                      <a:pt x="7" y="8"/>
                      <a:pt x="7" y="8"/>
                      <a:pt x="7" y="8"/>
                    </a:cubicBezTo>
                    <a:cubicBezTo>
                      <a:pt x="7" y="9"/>
                      <a:pt x="7" y="11"/>
                      <a:pt x="7" y="11"/>
                    </a:cubicBezTo>
                    <a:cubicBezTo>
                      <a:pt x="7" y="12"/>
                      <a:pt x="8" y="13"/>
                      <a:pt x="8" y="13"/>
                    </a:cubicBezTo>
                    <a:cubicBezTo>
                      <a:pt x="8" y="13"/>
                      <a:pt x="8" y="12"/>
                      <a:pt x="9" y="12"/>
                    </a:cubicBezTo>
                    <a:cubicBezTo>
                      <a:pt x="9" y="11"/>
                      <a:pt x="10" y="10"/>
                      <a:pt x="11" y="8"/>
                    </a:cubicBezTo>
                    <a:cubicBezTo>
                      <a:pt x="11" y="7"/>
                      <a:pt x="12" y="6"/>
                      <a:pt x="12" y="5"/>
                    </a:cubicBezTo>
                    <a:cubicBezTo>
                      <a:pt x="13" y="4"/>
                      <a:pt x="13" y="3"/>
                      <a:pt x="13" y="3"/>
                    </a:cubicBezTo>
                    <a:cubicBezTo>
                      <a:pt x="13" y="2"/>
                      <a:pt x="13" y="1"/>
                      <a:pt x="14" y="1"/>
                    </a:cubicBezTo>
                    <a:cubicBezTo>
                      <a:pt x="14" y="1"/>
                      <a:pt x="14" y="0"/>
                      <a:pt x="15" y="0"/>
                    </a:cubicBezTo>
                    <a:cubicBezTo>
                      <a:pt x="15" y="0"/>
                      <a:pt x="15" y="0"/>
                      <a:pt x="15" y="0"/>
                    </a:cubicBezTo>
                    <a:cubicBezTo>
                      <a:pt x="15" y="1"/>
                      <a:pt x="15" y="1"/>
                      <a:pt x="15" y="1"/>
                    </a:cubicBezTo>
                    <a:cubicBezTo>
                      <a:pt x="15" y="1"/>
                      <a:pt x="15" y="2"/>
                      <a:pt x="15" y="3"/>
                    </a:cubicBezTo>
                    <a:cubicBezTo>
                      <a:pt x="15" y="3"/>
                      <a:pt x="15" y="4"/>
                      <a:pt x="14" y="4"/>
                    </a:cubicBezTo>
                    <a:cubicBezTo>
                      <a:pt x="14" y="5"/>
                      <a:pt x="14" y="5"/>
                      <a:pt x="14" y="6"/>
                    </a:cubicBezTo>
                    <a:cubicBezTo>
                      <a:pt x="14" y="6"/>
                      <a:pt x="14" y="7"/>
                      <a:pt x="13" y="7"/>
                    </a:cubicBezTo>
                    <a:cubicBezTo>
                      <a:pt x="13" y="8"/>
                      <a:pt x="13" y="8"/>
                      <a:pt x="13" y="8"/>
                    </a:cubicBezTo>
                    <a:cubicBezTo>
                      <a:pt x="13" y="9"/>
                      <a:pt x="13" y="9"/>
                      <a:pt x="12" y="10"/>
                    </a:cubicBezTo>
                    <a:cubicBezTo>
                      <a:pt x="11" y="12"/>
                      <a:pt x="11" y="12"/>
                      <a:pt x="11" y="12"/>
                    </a:cubicBezTo>
                    <a:cubicBezTo>
                      <a:pt x="11" y="13"/>
                      <a:pt x="11" y="13"/>
                      <a:pt x="10" y="14"/>
                    </a:cubicBezTo>
                    <a:cubicBezTo>
                      <a:pt x="10" y="14"/>
                      <a:pt x="9" y="15"/>
                      <a:pt x="9" y="15"/>
                    </a:cubicBezTo>
                    <a:cubicBezTo>
                      <a:pt x="8" y="16"/>
                      <a:pt x="8" y="16"/>
                      <a:pt x="8" y="16"/>
                    </a:cubicBezTo>
                    <a:cubicBezTo>
                      <a:pt x="8" y="16"/>
                      <a:pt x="8" y="16"/>
                      <a:pt x="8" y="16"/>
                    </a:cubicBezTo>
                    <a:cubicBezTo>
                      <a:pt x="7" y="17"/>
                      <a:pt x="7" y="17"/>
                      <a:pt x="7" y="17"/>
                    </a:cubicBezTo>
                    <a:cubicBezTo>
                      <a:pt x="7" y="17"/>
                      <a:pt x="7" y="17"/>
                      <a:pt x="7" y="17"/>
                    </a:cubicBezTo>
                    <a:cubicBezTo>
                      <a:pt x="6" y="17"/>
                      <a:pt x="5" y="17"/>
                      <a:pt x="5" y="16"/>
                    </a:cubicBezTo>
                    <a:cubicBezTo>
                      <a:pt x="4" y="16"/>
                      <a:pt x="4" y="15"/>
                      <a:pt x="4" y="13"/>
                    </a:cubicBezTo>
                    <a:cubicBezTo>
                      <a:pt x="4" y="13"/>
                      <a:pt x="4" y="13"/>
                      <a:pt x="4" y="13"/>
                    </a:cubicBezTo>
                    <a:cubicBezTo>
                      <a:pt x="4" y="12"/>
                      <a:pt x="4" y="12"/>
                      <a:pt x="4" y="12"/>
                    </a:cubicBezTo>
                    <a:cubicBezTo>
                      <a:pt x="4" y="11"/>
                      <a:pt x="4" y="11"/>
                      <a:pt x="4" y="11"/>
                    </a:cubicBezTo>
                    <a:cubicBezTo>
                      <a:pt x="4" y="11"/>
                      <a:pt x="4" y="10"/>
                      <a:pt x="4" y="10"/>
                    </a:cubicBezTo>
                    <a:cubicBezTo>
                      <a:pt x="4" y="10"/>
                      <a:pt x="4" y="10"/>
                      <a:pt x="4" y="10"/>
                    </a:cubicBezTo>
                    <a:cubicBezTo>
                      <a:pt x="4" y="9"/>
                      <a:pt x="4" y="9"/>
                      <a:pt x="4" y="9"/>
                    </a:cubicBezTo>
                    <a:cubicBezTo>
                      <a:pt x="4" y="9"/>
                      <a:pt x="4" y="9"/>
                      <a:pt x="4" y="9"/>
                    </a:cubicBezTo>
                    <a:cubicBezTo>
                      <a:pt x="4" y="9"/>
                      <a:pt x="3" y="9"/>
                      <a:pt x="3" y="10"/>
                    </a:cubicBezTo>
                    <a:cubicBezTo>
                      <a:pt x="3" y="10"/>
                      <a:pt x="2" y="11"/>
                      <a:pt x="1" y="12"/>
                    </a:cubicBezTo>
                    <a:cubicBezTo>
                      <a:pt x="1" y="11"/>
                      <a:pt x="1" y="11"/>
                      <a:pt x="1" y="11"/>
                    </a:cubicBezTo>
                    <a:cubicBezTo>
                      <a:pt x="1" y="10"/>
                      <a:pt x="0" y="10"/>
                      <a:pt x="0" y="10"/>
                    </a:cubicBezTo>
                    <a:close/>
                  </a:path>
                </a:pathLst>
              </a:custGeom>
              <a:solidFill>
                <a:srgbClr val="0E1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6" name="Freeform 1560">
                <a:extLst>
                  <a:ext uri="{FF2B5EF4-FFF2-40B4-BE49-F238E27FC236}">
                    <a16:creationId xmlns:a16="http://schemas.microsoft.com/office/drawing/2014/main" id="{18C8FCE7-B15D-411D-8E56-407EAC18175B}"/>
                  </a:ext>
                </a:extLst>
              </p:cNvPr>
              <p:cNvSpPr>
                <a:spLocks noEditPoints="1"/>
              </p:cNvSpPr>
              <p:nvPr/>
            </p:nvSpPr>
            <p:spPr bwMode="auto">
              <a:xfrm>
                <a:off x="241" y="1022"/>
                <a:ext cx="26" cy="39"/>
              </a:xfrm>
              <a:custGeom>
                <a:avLst/>
                <a:gdLst>
                  <a:gd name="T0" fmla="*/ 0 w 11"/>
                  <a:gd name="T1" fmla="*/ 11 h 16"/>
                  <a:gd name="T2" fmla="*/ 1 w 11"/>
                  <a:gd name="T3" fmla="*/ 9 h 16"/>
                  <a:gd name="T4" fmla="*/ 2 w 11"/>
                  <a:gd name="T5" fmla="*/ 7 h 16"/>
                  <a:gd name="T6" fmla="*/ 2 w 11"/>
                  <a:gd name="T7" fmla="*/ 5 h 16"/>
                  <a:gd name="T8" fmla="*/ 4 w 11"/>
                  <a:gd name="T9" fmla="*/ 3 h 16"/>
                  <a:gd name="T10" fmla="*/ 6 w 11"/>
                  <a:gd name="T11" fmla="*/ 1 h 16"/>
                  <a:gd name="T12" fmla="*/ 7 w 11"/>
                  <a:gd name="T13" fmla="*/ 0 h 16"/>
                  <a:gd name="T14" fmla="*/ 9 w 11"/>
                  <a:gd name="T15" fmla="*/ 1 h 16"/>
                  <a:gd name="T16" fmla="*/ 9 w 11"/>
                  <a:gd name="T17" fmla="*/ 1 h 16"/>
                  <a:gd name="T18" fmla="*/ 10 w 11"/>
                  <a:gd name="T19" fmla="*/ 3 h 16"/>
                  <a:gd name="T20" fmla="*/ 10 w 11"/>
                  <a:gd name="T21" fmla="*/ 4 h 16"/>
                  <a:gd name="T22" fmla="*/ 8 w 11"/>
                  <a:gd name="T23" fmla="*/ 7 h 16"/>
                  <a:gd name="T24" fmla="*/ 5 w 11"/>
                  <a:gd name="T25" fmla="*/ 11 h 16"/>
                  <a:gd name="T26" fmla="*/ 5 w 11"/>
                  <a:gd name="T27" fmla="*/ 12 h 16"/>
                  <a:gd name="T28" fmla="*/ 6 w 11"/>
                  <a:gd name="T29" fmla="*/ 13 h 16"/>
                  <a:gd name="T30" fmla="*/ 8 w 11"/>
                  <a:gd name="T31" fmla="*/ 13 h 16"/>
                  <a:gd name="T32" fmla="*/ 10 w 11"/>
                  <a:gd name="T33" fmla="*/ 12 h 16"/>
                  <a:gd name="T34" fmla="*/ 11 w 11"/>
                  <a:gd name="T35" fmla="*/ 13 h 16"/>
                  <a:gd name="T36" fmla="*/ 9 w 11"/>
                  <a:gd name="T37" fmla="*/ 15 h 16"/>
                  <a:gd name="T38" fmla="*/ 6 w 11"/>
                  <a:gd name="T39" fmla="*/ 16 h 16"/>
                  <a:gd name="T40" fmla="*/ 4 w 11"/>
                  <a:gd name="T41" fmla="*/ 16 h 16"/>
                  <a:gd name="T42" fmla="*/ 2 w 11"/>
                  <a:gd name="T43" fmla="*/ 15 h 16"/>
                  <a:gd name="T44" fmla="*/ 2 w 11"/>
                  <a:gd name="T45" fmla="*/ 13 h 16"/>
                  <a:gd name="T46" fmla="*/ 1 w 11"/>
                  <a:gd name="T47" fmla="*/ 13 h 16"/>
                  <a:gd name="T48" fmla="*/ 0 w 11"/>
                  <a:gd name="T49" fmla="*/ 13 h 16"/>
                  <a:gd name="T50" fmla="*/ 6 w 11"/>
                  <a:gd name="T51" fmla="*/ 5 h 16"/>
                  <a:gd name="T52" fmla="*/ 4 w 11"/>
                  <a:gd name="T53" fmla="*/ 8 h 16"/>
                  <a:gd name="T54" fmla="*/ 5 w 11"/>
                  <a:gd name="T55" fmla="*/ 8 h 16"/>
                  <a:gd name="T56" fmla="*/ 5 w 11"/>
                  <a:gd name="T57" fmla="*/ 7 h 16"/>
                  <a:gd name="T58" fmla="*/ 6 w 11"/>
                  <a:gd name="T59" fmla="*/ 6 h 16"/>
                  <a:gd name="T60" fmla="*/ 7 w 11"/>
                  <a:gd name="T61" fmla="*/ 5 h 16"/>
                  <a:gd name="T62" fmla="*/ 6 w 11"/>
                  <a:gd name="T6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 h="16">
                    <a:moveTo>
                      <a:pt x="0" y="12"/>
                    </a:moveTo>
                    <a:cubicBezTo>
                      <a:pt x="0" y="11"/>
                      <a:pt x="0" y="11"/>
                      <a:pt x="0" y="11"/>
                    </a:cubicBezTo>
                    <a:cubicBezTo>
                      <a:pt x="0" y="10"/>
                      <a:pt x="1" y="10"/>
                      <a:pt x="1" y="10"/>
                    </a:cubicBezTo>
                    <a:cubicBezTo>
                      <a:pt x="1" y="9"/>
                      <a:pt x="1" y="9"/>
                      <a:pt x="1" y="9"/>
                    </a:cubicBezTo>
                    <a:cubicBezTo>
                      <a:pt x="1" y="8"/>
                      <a:pt x="1" y="8"/>
                      <a:pt x="1" y="8"/>
                    </a:cubicBezTo>
                    <a:cubicBezTo>
                      <a:pt x="2" y="7"/>
                      <a:pt x="2" y="7"/>
                      <a:pt x="2" y="7"/>
                    </a:cubicBezTo>
                    <a:cubicBezTo>
                      <a:pt x="2" y="6"/>
                      <a:pt x="2" y="6"/>
                      <a:pt x="2" y="6"/>
                    </a:cubicBezTo>
                    <a:cubicBezTo>
                      <a:pt x="2" y="6"/>
                      <a:pt x="2" y="6"/>
                      <a:pt x="2" y="5"/>
                    </a:cubicBezTo>
                    <a:cubicBezTo>
                      <a:pt x="3" y="5"/>
                      <a:pt x="3" y="4"/>
                      <a:pt x="3" y="4"/>
                    </a:cubicBezTo>
                    <a:cubicBezTo>
                      <a:pt x="4" y="3"/>
                      <a:pt x="4" y="3"/>
                      <a:pt x="4" y="3"/>
                    </a:cubicBezTo>
                    <a:cubicBezTo>
                      <a:pt x="5" y="2"/>
                      <a:pt x="5" y="2"/>
                      <a:pt x="5" y="1"/>
                    </a:cubicBezTo>
                    <a:cubicBezTo>
                      <a:pt x="6" y="1"/>
                      <a:pt x="6" y="1"/>
                      <a:pt x="6" y="1"/>
                    </a:cubicBezTo>
                    <a:cubicBezTo>
                      <a:pt x="6" y="1"/>
                      <a:pt x="6" y="1"/>
                      <a:pt x="6" y="1"/>
                    </a:cubicBezTo>
                    <a:cubicBezTo>
                      <a:pt x="7" y="0"/>
                      <a:pt x="7" y="0"/>
                      <a:pt x="7" y="0"/>
                    </a:cubicBezTo>
                    <a:cubicBezTo>
                      <a:pt x="8" y="0"/>
                      <a:pt x="8" y="0"/>
                      <a:pt x="8" y="0"/>
                    </a:cubicBezTo>
                    <a:cubicBezTo>
                      <a:pt x="8" y="0"/>
                      <a:pt x="8" y="0"/>
                      <a:pt x="9" y="1"/>
                    </a:cubicBezTo>
                    <a:cubicBezTo>
                      <a:pt x="9" y="1"/>
                      <a:pt x="9" y="1"/>
                      <a:pt x="9" y="1"/>
                    </a:cubicBezTo>
                    <a:cubicBezTo>
                      <a:pt x="9" y="1"/>
                      <a:pt x="9" y="1"/>
                      <a:pt x="9" y="1"/>
                    </a:cubicBezTo>
                    <a:cubicBezTo>
                      <a:pt x="10" y="2"/>
                      <a:pt x="10" y="2"/>
                      <a:pt x="10" y="2"/>
                    </a:cubicBezTo>
                    <a:cubicBezTo>
                      <a:pt x="10" y="3"/>
                      <a:pt x="10" y="3"/>
                      <a:pt x="10" y="3"/>
                    </a:cubicBezTo>
                    <a:cubicBezTo>
                      <a:pt x="10" y="3"/>
                      <a:pt x="10" y="3"/>
                      <a:pt x="10" y="3"/>
                    </a:cubicBezTo>
                    <a:cubicBezTo>
                      <a:pt x="10" y="4"/>
                      <a:pt x="10" y="4"/>
                      <a:pt x="10" y="4"/>
                    </a:cubicBezTo>
                    <a:cubicBezTo>
                      <a:pt x="9" y="5"/>
                      <a:pt x="9" y="5"/>
                      <a:pt x="9" y="5"/>
                    </a:cubicBezTo>
                    <a:cubicBezTo>
                      <a:pt x="9" y="5"/>
                      <a:pt x="9" y="6"/>
                      <a:pt x="8" y="7"/>
                    </a:cubicBezTo>
                    <a:cubicBezTo>
                      <a:pt x="7" y="8"/>
                      <a:pt x="6" y="9"/>
                      <a:pt x="5" y="10"/>
                    </a:cubicBezTo>
                    <a:cubicBezTo>
                      <a:pt x="5" y="11"/>
                      <a:pt x="5" y="11"/>
                      <a:pt x="5" y="11"/>
                    </a:cubicBezTo>
                    <a:cubicBezTo>
                      <a:pt x="5" y="11"/>
                      <a:pt x="5" y="11"/>
                      <a:pt x="5" y="11"/>
                    </a:cubicBezTo>
                    <a:cubicBezTo>
                      <a:pt x="5" y="12"/>
                      <a:pt x="5" y="12"/>
                      <a:pt x="5" y="12"/>
                    </a:cubicBezTo>
                    <a:cubicBezTo>
                      <a:pt x="5" y="12"/>
                      <a:pt x="5" y="12"/>
                      <a:pt x="5" y="12"/>
                    </a:cubicBezTo>
                    <a:cubicBezTo>
                      <a:pt x="6" y="13"/>
                      <a:pt x="6" y="13"/>
                      <a:pt x="6" y="13"/>
                    </a:cubicBezTo>
                    <a:cubicBezTo>
                      <a:pt x="7" y="13"/>
                      <a:pt x="7" y="13"/>
                      <a:pt x="7" y="13"/>
                    </a:cubicBezTo>
                    <a:cubicBezTo>
                      <a:pt x="7" y="13"/>
                      <a:pt x="8" y="13"/>
                      <a:pt x="8" y="13"/>
                    </a:cubicBezTo>
                    <a:cubicBezTo>
                      <a:pt x="9" y="13"/>
                      <a:pt x="9" y="12"/>
                      <a:pt x="10" y="12"/>
                    </a:cubicBezTo>
                    <a:cubicBezTo>
                      <a:pt x="10" y="12"/>
                      <a:pt x="10" y="12"/>
                      <a:pt x="10" y="12"/>
                    </a:cubicBezTo>
                    <a:cubicBezTo>
                      <a:pt x="10" y="12"/>
                      <a:pt x="10" y="12"/>
                      <a:pt x="10" y="12"/>
                    </a:cubicBezTo>
                    <a:cubicBezTo>
                      <a:pt x="11" y="12"/>
                      <a:pt x="11" y="12"/>
                      <a:pt x="11" y="13"/>
                    </a:cubicBezTo>
                    <a:cubicBezTo>
                      <a:pt x="11" y="14"/>
                      <a:pt x="11" y="14"/>
                      <a:pt x="11" y="14"/>
                    </a:cubicBezTo>
                    <a:cubicBezTo>
                      <a:pt x="10" y="14"/>
                      <a:pt x="10" y="15"/>
                      <a:pt x="9" y="15"/>
                    </a:cubicBezTo>
                    <a:cubicBezTo>
                      <a:pt x="8" y="16"/>
                      <a:pt x="8" y="16"/>
                      <a:pt x="7" y="16"/>
                    </a:cubicBezTo>
                    <a:cubicBezTo>
                      <a:pt x="6" y="16"/>
                      <a:pt x="6" y="16"/>
                      <a:pt x="6" y="16"/>
                    </a:cubicBezTo>
                    <a:cubicBezTo>
                      <a:pt x="6" y="16"/>
                      <a:pt x="6" y="16"/>
                      <a:pt x="5" y="16"/>
                    </a:cubicBezTo>
                    <a:cubicBezTo>
                      <a:pt x="5" y="16"/>
                      <a:pt x="4" y="16"/>
                      <a:pt x="4" y="16"/>
                    </a:cubicBezTo>
                    <a:cubicBezTo>
                      <a:pt x="4" y="16"/>
                      <a:pt x="3" y="16"/>
                      <a:pt x="3" y="16"/>
                    </a:cubicBezTo>
                    <a:cubicBezTo>
                      <a:pt x="2" y="15"/>
                      <a:pt x="2" y="15"/>
                      <a:pt x="2" y="15"/>
                    </a:cubicBezTo>
                    <a:cubicBezTo>
                      <a:pt x="2" y="15"/>
                      <a:pt x="2" y="14"/>
                      <a:pt x="2" y="14"/>
                    </a:cubicBezTo>
                    <a:cubicBezTo>
                      <a:pt x="2" y="13"/>
                      <a:pt x="2" y="13"/>
                      <a:pt x="2" y="13"/>
                    </a:cubicBezTo>
                    <a:cubicBezTo>
                      <a:pt x="1" y="13"/>
                      <a:pt x="1" y="13"/>
                      <a:pt x="1" y="13"/>
                    </a:cubicBezTo>
                    <a:cubicBezTo>
                      <a:pt x="1" y="13"/>
                      <a:pt x="1" y="13"/>
                      <a:pt x="1" y="13"/>
                    </a:cubicBezTo>
                    <a:cubicBezTo>
                      <a:pt x="0" y="14"/>
                      <a:pt x="0" y="14"/>
                      <a:pt x="0" y="14"/>
                    </a:cubicBezTo>
                    <a:cubicBezTo>
                      <a:pt x="0" y="13"/>
                      <a:pt x="0" y="13"/>
                      <a:pt x="0" y="13"/>
                    </a:cubicBezTo>
                    <a:cubicBezTo>
                      <a:pt x="0" y="13"/>
                      <a:pt x="0" y="12"/>
                      <a:pt x="0" y="12"/>
                    </a:cubicBezTo>
                    <a:close/>
                    <a:moveTo>
                      <a:pt x="6" y="5"/>
                    </a:moveTo>
                    <a:cubicBezTo>
                      <a:pt x="6" y="5"/>
                      <a:pt x="6" y="5"/>
                      <a:pt x="5" y="6"/>
                    </a:cubicBezTo>
                    <a:cubicBezTo>
                      <a:pt x="5" y="7"/>
                      <a:pt x="4" y="7"/>
                      <a:pt x="4" y="8"/>
                    </a:cubicBezTo>
                    <a:cubicBezTo>
                      <a:pt x="4" y="8"/>
                      <a:pt x="4" y="8"/>
                      <a:pt x="4" y="8"/>
                    </a:cubicBezTo>
                    <a:cubicBezTo>
                      <a:pt x="5" y="8"/>
                      <a:pt x="5" y="8"/>
                      <a:pt x="5" y="8"/>
                    </a:cubicBezTo>
                    <a:cubicBezTo>
                      <a:pt x="5" y="8"/>
                      <a:pt x="5" y="8"/>
                      <a:pt x="5" y="8"/>
                    </a:cubicBezTo>
                    <a:cubicBezTo>
                      <a:pt x="5" y="7"/>
                      <a:pt x="5" y="7"/>
                      <a:pt x="5" y="7"/>
                    </a:cubicBezTo>
                    <a:cubicBezTo>
                      <a:pt x="6" y="7"/>
                      <a:pt x="6" y="7"/>
                      <a:pt x="6" y="7"/>
                    </a:cubicBezTo>
                    <a:cubicBezTo>
                      <a:pt x="6" y="6"/>
                      <a:pt x="6" y="6"/>
                      <a:pt x="6" y="6"/>
                    </a:cubicBezTo>
                    <a:cubicBezTo>
                      <a:pt x="7" y="6"/>
                      <a:pt x="7" y="6"/>
                      <a:pt x="7" y="6"/>
                    </a:cubicBezTo>
                    <a:cubicBezTo>
                      <a:pt x="7" y="5"/>
                      <a:pt x="7" y="5"/>
                      <a:pt x="7" y="5"/>
                    </a:cubicBezTo>
                    <a:cubicBezTo>
                      <a:pt x="7" y="5"/>
                      <a:pt x="7" y="5"/>
                      <a:pt x="7" y="5"/>
                    </a:cubicBezTo>
                    <a:lnTo>
                      <a:pt x="6" y="5"/>
                    </a:lnTo>
                    <a:close/>
                  </a:path>
                </a:pathLst>
              </a:custGeom>
              <a:solidFill>
                <a:srgbClr val="0E1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7" name="Freeform 1561">
                <a:extLst>
                  <a:ext uri="{FF2B5EF4-FFF2-40B4-BE49-F238E27FC236}">
                    <a16:creationId xmlns:a16="http://schemas.microsoft.com/office/drawing/2014/main" id="{7779AAC8-3B61-4AAD-AA56-070FCBFF0DEB}"/>
                  </a:ext>
                </a:extLst>
              </p:cNvPr>
              <p:cNvSpPr>
                <a:spLocks noEditPoints="1"/>
              </p:cNvSpPr>
              <p:nvPr/>
            </p:nvSpPr>
            <p:spPr bwMode="auto">
              <a:xfrm>
                <a:off x="110" y="1108"/>
                <a:ext cx="68" cy="88"/>
              </a:xfrm>
              <a:custGeom>
                <a:avLst/>
                <a:gdLst>
                  <a:gd name="T0" fmla="*/ 1 w 28"/>
                  <a:gd name="T1" fmla="*/ 18 h 37"/>
                  <a:gd name="T2" fmla="*/ 2 w 28"/>
                  <a:gd name="T3" fmla="*/ 16 h 37"/>
                  <a:gd name="T4" fmla="*/ 3 w 28"/>
                  <a:gd name="T5" fmla="*/ 14 h 37"/>
                  <a:gd name="T6" fmla="*/ 4 w 28"/>
                  <a:gd name="T7" fmla="*/ 12 h 37"/>
                  <a:gd name="T8" fmla="*/ 6 w 28"/>
                  <a:gd name="T9" fmla="*/ 8 h 37"/>
                  <a:gd name="T10" fmla="*/ 7 w 28"/>
                  <a:gd name="T11" fmla="*/ 5 h 37"/>
                  <a:gd name="T12" fmla="*/ 9 w 28"/>
                  <a:gd name="T13" fmla="*/ 1 h 37"/>
                  <a:gd name="T14" fmla="*/ 11 w 28"/>
                  <a:gd name="T15" fmla="*/ 1 h 37"/>
                  <a:gd name="T16" fmla="*/ 11 w 28"/>
                  <a:gd name="T17" fmla="*/ 3 h 37"/>
                  <a:gd name="T18" fmla="*/ 10 w 28"/>
                  <a:gd name="T19" fmla="*/ 5 h 37"/>
                  <a:gd name="T20" fmla="*/ 13 w 28"/>
                  <a:gd name="T21" fmla="*/ 3 h 37"/>
                  <a:gd name="T22" fmla="*/ 15 w 28"/>
                  <a:gd name="T23" fmla="*/ 1 h 37"/>
                  <a:gd name="T24" fmla="*/ 17 w 28"/>
                  <a:gd name="T25" fmla="*/ 0 h 37"/>
                  <a:gd name="T26" fmla="*/ 19 w 28"/>
                  <a:gd name="T27" fmla="*/ 0 h 37"/>
                  <a:gd name="T28" fmla="*/ 20 w 28"/>
                  <a:gd name="T29" fmla="*/ 0 h 37"/>
                  <a:gd name="T30" fmla="*/ 22 w 28"/>
                  <a:gd name="T31" fmla="*/ 1 h 37"/>
                  <a:gd name="T32" fmla="*/ 25 w 28"/>
                  <a:gd name="T33" fmla="*/ 4 h 37"/>
                  <a:gd name="T34" fmla="*/ 28 w 28"/>
                  <a:gd name="T35" fmla="*/ 10 h 37"/>
                  <a:gd name="T36" fmla="*/ 27 w 28"/>
                  <a:gd name="T37" fmla="*/ 21 h 37"/>
                  <a:gd name="T38" fmla="*/ 23 w 28"/>
                  <a:gd name="T39" fmla="*/ 27 h 37"/>
                  <a:gd name="T40" fmla="*/ 22 w 28"/>
                  <a:gd name="T41" fmla="*/ 28 h 37"/>
                  <a:gd name="T42" fmla="*/ 21 w 28"/>
                  <a:gd name="T43" fmla="*/ 30 h 37"/>
                  <a:gd name="T44" fmla="*/ 17 w 28"/>
                  <a:gd name="T45" fmla="*/ 33 h 37"/>
                  <a:gd name="T46" fmla="*/ 12 w 28"/>
                  <a:gd name="T47" fmla="*/ 36 h 37"/>
                  <a:gd name="T48" fmla="*/ 9 w 28"/>
                  <a:gd name="T49" fmla="*/ 37 h 37"/>
                  <a:gd name="T50" fmla="*/ 5 w 28"/>
                  <a:gd name="T51" fmla="*/ 36 h 37"/>
                  <a:gd name="T52" fmla="*/ 4 w 28"/>
                  <a:gd name="T53" fmla="*/ 35 h 37"/>
                  <a:gd name="T54" fmla="*/ 2 w 28"/>
                  <a:gd name="T55" fmla="*/ 31 h 37"/>
                  <a:gd name="T56" fmla="*/ 2 w 28"/>
                  <a:gd name="T57" fmla="*/ 27 h 37"/>
                  <a:gd name="T58" fmla="*/ 2 w 28"/>
                  <a:gd name="T59" fmla="*/ 25 h 37"/>
                  <a:gd name="T60" fmla="*/ 2 w 28"/>
                  <a:gd name="T61" fmla="*/ 23 h 37"/>
                  <a:gd name="T62" fmla="*/ 2 w 28"/>
                  <a:gd name="T63" fmla="*/ 21 h 37"/>
                  <a:gd name="T64" fmla="*/ 1 w 28"/>
                  <a:gd name="T65" fmla="*/ 22 h 37"/>
                  <a:gd name="T66" fmla="*/ 1 w 28"/>
                  <a:gd name="T67" fmla="*/ 22 h 37"/>
                  <a:gd name="T68" fmla="*/ 1 w 28"/>
                  <a:gd name="T69" fmla="*/ 20 h 37"/>
                  <a:gd name="T70" fmla="*/ 17 w 28"/>
                  <a:gd name="T71" fmla="*/ 6 h 37"/>
                  <a:gd name="T72" fmla="*/ 14 w 28"/>
                  <a:gd name="T73" fmla="*/ 6 h 37"/>
                  <a:gd name="T74" fmla="*/ 11 w 28"/>
                  <a:gd name="T75" fmla="*/ 8 h 37"/>
                  <a:gd name="T76" fmla="*/ 9 w 28"/>
                  <a:gd name="T77" fmla="*/ 10 h 37"/>
                  <a:gd name="T78" fmla="*/ 7 w 28"/>
                  <a:gd name="T79" fmla="*/ 18 h 37"/>
                  <a:gd name="T80" fmla="*/ 7 w 28"/>
                  <a:gd name="T81" fmla="*/ 26 h 37"/>
                  <a:gd name="T82" fmla="*/ 11 w 28"/>
                  <a:gd name="T83" fmla="*/ 33 h 37"/>
                  <a:gd name="T84" fmla="*/ 16 w 28"/>
                  <a:gd name="T85" fmla="*/ 31 h 37"/>
                  <a:gd name="T86" fmla="*/ 20 w 28"/>
                  <a:gd name="T87" fmla="*/ 27 h 37"/>
                  <a:gd name="T88" fmla="*/ 22 w 28"/>
                  <a:gd name="T89" fmla="*/ 22 h 37"/>
                  <a:gd name="T90" fmla="*/ 24 w 28"/>
                  <a:gd name="T91" fmla="*/ 15 h 37"/>
                  <a:gd name="T92" fmla="*/ 24 w 28"/>
                  <a:gd name="T93" fmla="*/ 12 h 37"/>
                  <a:gd name="T94" fmla="*/ 23 w 28"/>
                  <a:gd name="T95" fmla="*/ 12 h 37"/>
                  <a:gd name="T96" fmla="*/ 17 w 28"/>
                  <a:gd name="T9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 h="37">
                    <a:moveTo>
                      <a:pt x="1" y="19"/>
                    </a:moveTo>
                    <a:cubicBezTo>
                      <a:pt x="1" y="18"/>
                      <a:pt x="1" y="18"/>
                      <a:pt x="1" y="18"/>
                    </a:cubicBezTo>
                    <a:cubicBezTo>
                      <a:pt x="1" y="18"/>
                      <a:pt x="1" y="17"/>
                      <a:pt x="1" y="17"/>
                    </a:cubicBezTo>
                    <a:cubicBezTo>
                      <a:pt x="2" y="16"/>
                      <a:pt x="2" y="16"/>
                      <a:pt x="2" y="16"/>
                    </a:cubicBezTo>
                    <a:cubicBezTo>
                      <a:pt x="3" y="15"/>
                      <a:pt x="3" y="15"/>
                      <a:pt x="3" y="15"/>
                    </a:cubicBezTo>
                    <a:cubicBezTo>
                      <a:pt x="3" y="14"/>
                      <a:pt x="3" y="14"/>
                      <a:pt x="3" y="14"/>
                    </a:cubicBezTo>
                    <a:cubicBezTo>
                      <a:pt x="3" y="14"/>
                      <a:pt x="3" y="14"/>
                      <a:pt x="4" y="13"/>
                    </a:cubicBezTo>
                    <a:cubicBezTo>
                      <a:pt x="4" y="13"/>
                      <a:pt x="4" y="13"/>
                      <a:pt x="4" y="12"/>
                    </a:cubicBezTo>
                    <a:cubicBezTo>
                      <a:pt x="4" y="11"/>
                      <a:pt x="5" y="10"/>
                      <a:pt x="5" y="9"/>
                    </a:cubicBezTo>
                    <a:cubicBezTo>
                      <a:pt x="5" y="9"/>
                      <a:pt x="5" y="9"/>
                      <a:pt x="6" y="8"/>
                    </a:cubicBezTo>
                    <a:cubicBezTo>
                      <a:pt x="6" y="8"/>
                      <a:pt x="6" y="7"/>
                      <a:pt x="6" y="7"/>
                    </a:cubicBezTo>
                    <a:cubicBezTo>
                      <a:pt x="6" y="6"/>
                      <a:pt x="6" y="6"/>
                      <a:pt x="7" y="5"/>
                    </a:cubicBezTo>
                    <a:cubicBezTo>
                      <a:pt x="7" y="5"/>
                      <a:pt x="7" y="4"/>
                      <a:pt x="7" y="3"/>
                    </a:cubicBezTo>
                    <a:cubicBezTo>
                      <a:pt x="8" y="3"/>
                      <a:pt x="8" y="2"/>
                      <a:pt x="9" y="1"/>
                    </a:cubicBezTo>
                    <a:cubicBezTo>
                      <a:pt x="9" y="1"/>
                      <a:pt x="10" y="0"/>
                      <a:pt x="10" y="0"/>
                    </a:cubicBezTo>
                    <a:cubicBezTo>
                      <a:pt x="11" y="1"/>
                      <a:pt x="11" y="1"/>
                      <a:pt x="11" y="1"/>
                    </a:cubicBezTo>
                    <a:cubicBezTo>
                      <a:pt x="11" y="1"/>
                      <a:pt x="11" y="1"/>
                      <a:pt x="11" y="1"/>
                    </a:cubicBezTo>
                    <a:cubicBezTo>
                      <a:pt x="11" y="2"/>
                      <a:pt x="11" y="2"/>
                      <a:pt x="11" y="3"/>
                    </a:cubicBezTo>
                    <a:cubicBezTo>
                      <a:pt x="10" y="4"/>
                      <a:pt x="10" y="4"/>
                      <a:pt x="10" y="4"/>
                    </a:cubicBezTo>
                    <a:cubicBezTo>
                      <a:pt x="10" y="5"/>
                      <a:pt x="10" y="5"/>
                      <a:pt x="10" y="5"/>
                    </a:cubicBezTo>
                    <a:cubicBezTo>
                      <a:pt x="10" y="5"/>
                      <a:pt x="11" y="5"/>
                      <a:pt x="11" y="4"/>
                    </a:cubicBezTo>
                    <a:cubicBezTo>
                      <a:pt x="12" y="4"/>
                      <a:pt x="12" y="3"/>
                      <a:pt x="13" y="3"/>
                    </a:cubicBezTo>
                    <a:cubicBezTo>
                      <a:pt x="13" y="2"/>
                      <a:pt x="14" y="2"/>
                      <a:pt x="14" y="2"/>
                    </a:cubicBezTo>
                    <a:cubicBezTo>
                      <a:pt x="14" y="1"/>
                      <a:pt x="15" y="1"/>
                      <a:pt x="15" y="1"/>
                    </a:cubicBezTo>
                    <a:cubicBezTo>
                      <a:pt x="15" y="1"/>
                      <a:pt x="16" y="1"/>
                      <a:pt x="16" y="1"/>
                    </a:cubicBezTo>
                    <a:cubicBezTo>
                      <a:pt x="16" y="1"/>
                      <a:pt x="17" y="1"/>
                      <a:pt x="17" y="0"/>
                    </a:cubicBezTo>
                    <a:cubicBezTo>
                      <a:pt x="18" y="0"/>
                      <a:pt x="18" y="0"/>
                      <a:pt x="18" y="0"/>
                    </a:cubicBezTo>
                    <a:cubicBezTo>
                      <a:pt x="19" y="0"/>
                      <a:pt x="19" y="0"/>
                      <a:pt x="19" y="0"/>
                    </a:cubicBezTo>
                    <a:cubicBezTo>
                      <a:pt x="19" y="0"/>
                      <a:pt x="19" y="0"/>
                      <a:pt x="19" y="0"/>
                    </a:cubicBezTo>
                    <a:cubicBezTo>
                      <a:pt x="19" y="0"/>
                      <a:pt x="20" y="0"/>
                      <a:pt x="20" y="0"/>
                    </a:cubicBezTo>
                    <a:cubicBezTo>
                      <a:pt x="21" y="0"/>
                      <a:pt x="22" y="1"/>
                      <a:pt x="22" y="1"/>
                    </a:cubicBezTo>
                    <a:cubicBezTo>
                      <a:pt x="22" y="1"/>
                      <a:pt x="22" y="1"/>
                      <a:pt x="22" y="1"/>
                    </a:cubicBezTo>
                    <a:cubicBezTo>
                      <a:pt x="23" y="2"/>
                      <a:pt x="23" y="2"/>
                      <a:pt x="23" y="2"/>
                    </a:cubicBezTo>
                    <a:cubicBezTo>
                      <a:pt x="24" y="2"/>
                      <a:pt x="25" y="3"/>
                      <a:pt x="25" y="4"/>
                    </a:cubicBezTo>
                    <a:cubicBezTo>
                      <a:pt x="26" y="4"/>
                      <a:pt x="26" y="6"/>
                      <a:pt x="27" y="7"/>
                    </a:cubicBezTo>
                    <a:cubicBezTo>
                      <a:pt x="27" y="8"/>
                      <a:pt x="28" y="9"/>
                      <a:pt x="28" y="10"/>
                    </a:cubicBezTo>
                    <a:cubicBezTo>
                      <a:pt x="28" y="11"/>
                      <a:pt x="28" y="12"/>
                      <a:pt x="28" y="13"/>
                    </a:cubicBezTo>
                    <a:cubicBezTo>
                      <a:pt x="28" y="16"/>
                      <a:pt x="28" y="19"/>
                      <a:pt x="27" y="21"/>
                    </a:cubicBezTo>
                    <a:cubicBezTo>
                      <a:pt x="27" y="23"/>
                      <a:pt x="25" y="25"/>
                      <a:pt x="24" y="27"/>
                    </a:cubicBezTo>
                    <a:cubicBezTo>
                      <a:pt x="23" y="27"/>
                      <a:pt x="23" y="27"/>
                      <a:pt x="23" y="27"/>
                    </a:cubicBezTo>
                    <a:cubicBezTo>
                      <a:pt x="22" y="28"/>
                      <a:pt x="22" y="28"/>
                      <a:pt x="22" y="28"/>
                    </a:cubicBezTo>
                    <a:cubicBezTo>
                      <a:pt x="22" y="28"/>
                      <a:pt x="22" y="28"/>
                      <a:pt x="22" y="28"/>
                    </a:cubicBezTo>
                    <a:cubicBezTo>
                      <a:pt x="22" y="29"/>
                      <a:pt x="22" y="29"/>
                      <a:pt x="22" y="29"/>
                    </a:cubicBezTo>
                    <a:cubicBezTo>
                      <a:pt x="21" y="30"/>
                      <a:pt x="21" y="30"/>
                      <a:pt x="21" y="30"/>
                    </a:cubicBezTo>
                    <a:cubicBezTo>
                      <a:pt x="21" y="30"/>
                      <a:pt x="20" y="31"/>
                      <a:pt x="19" y="32"/>
                    </a:cubicBezTo>
                    <a:cubicBezTo>
                      <a:pt x="19" y="32"/>
                      <a:pt x="18" y="33"/>
                      <a:pt x="17" y="33"/>
                    </a:cubicBezTo>
                    <a:cubicBezTo>
                      <a:pt x="16" y="34"/>
                      <a:pt x="15" y="35"/>
                      <a:pt x="15" y="35"/>
                    </a:cubicBezTo>
                    <a:cubicBezTo>
                      <a:pt x="14" y="36"/>
                      <a:pt x="13" y="36"/>
                      <a:pt x="12" y="36"/>
                    </a:cubicBezTo>
                    <a:cubicBezTo>
                      <a:pt x="12" y="37"/>
                      <a:pt x="11" y="37"/>
                      <a:pt x="11" y="37"/>
                    </a:cubicBezTo>
                    <a:cubicBezTo>
                      <a:pt x="10" y="37"/>
                      <a:pt x="10" y="37"/>
                      <a:pt x="9" y="37"/>
                    </a:cubicBezTo>
                    <a:cubicBezTo>
                      <a:pt x="8" y="37"/>
                      <a:pt x="7" y="37"/>
                      <a:pt x="7" y="37"/>
                    </a:cubicBezTo>
                    <a:cubicBezTo>
                      <a:pt x="6" y="37"/>
                      <a:pt x="6" y="37"/>
                      <a:pt x="5" y="36"/>
                    </a:cubicBezTo>
                    <a:cubicBezTo>
                      <a:pt x="5" y="36"/>
                      <a:pt x="5" y="36"/>
                      <a:pt x="5" y="36"/>
                    </a:cubicBezTo>
                    <a:cubicBezTo>
                      <a:pt x="4" y="35"/>
                      <a:pt x="4" y="35"/>
                      <a:pt x="4" y="35"/>
                    </a:cubicBezTo>
                    <a:cubicBezTo>
                      <a:pt x="4" y="35"/>
                      <a:pt x="3" y="35"/>
                      <a:pt x="3" y="34"/>
                    </a:cubicBezTo>
                    <a:cubicBezTo>
                      <a:pt x="3" y="33"/>
                      <a:pt x="3" y="32"/>
                      <a:pt x="2" y="31"/>
                    </a:cubicBezTo>
                    <a:cubicBezTo>
                      <a:pt x="2" y="31"/>
                      <a:pt x="2" y="30"/>
                      <a:pt x="2" y="29"/>
                    </a:cubicBezTo>
                    <a:cubicBezTo>
                      <a:pt x="2" y="29"/>
                      <a:pt x="2" y="28"/>
                      <a:pt x="2" y="27"/>
                    </a:cubicBezTo>
                    <a:cubicBezTo>
                      <a:pt x="2" y="27"/>
                      <a:pt x="2" y="27"/>
                      <a:pt x="2" y="26"/>
                    </a:cubicBezTo>
                    <a:cubicBezTo>
                      <a:pt x="2" y="26"/>
                      <a:pt x="2" y="26"/>
                      <a:pt x="2" y="25"/>
                    </a:cubicBezTo>
                    <a:cubicBezTo>
                      <a:pt x="2" y="25"/>
                      <a:pt x="2" y="25"/>
                      <a:pt x="2" y="24"/>
                    </a:cubicBezTo>
                    <a:cubicBezTo>
                      <a:pt x="2" y="24"/>
                      <a:pt x="2" y="23"/>
                      <a:pt x="2" y="23"/>
                    </a:cubicBezTo>
                    <a:cubicBezTo>
                      <a:pt x="3" y="22"/>
                      <a:pt x="3" y="21"/>
                      <a:pt x="3" y="21"/>
                    </a:cubicBezTo>
                    <a:cubicBezTo>
                      <a:pt x="2" y="21"/>
                      <a:pt x="2" y="21"/>
                      <a:pt x="2" y="21"/>
                    </a:cubicBezTo>
                    <a:cubicBezTo>
                      <a:pt x="2" y="21"/>
                      <a:pt x="2" y="21"/>
                      <a:pt x="2" y="21"/>
                    </a:cubicBezTo>
                    <a:cubicBezTo>
                      <a:pt x="1" y="22"/>
                      <a:pt x="1" y="22"/>
                      <a:pt x="1" y="22"/>
                    </a:cubicBezTo>
                    <a:cubicBezTo>
                      <a:pt x="1" y="22"/>
                      <a:pt x="1" y="22"/>
                      <a:pt x="1" y="22"/>
                    </a:cubicBezTo>
                    <a:cubicBezTo>
                      <a:pt x="1" y="22"/>
                      <a:pt x="1" y="22"/>
                      <a:pt x="1" y="22"/>
                    </a:cubicBezTo>
                    <a:cubicBezTo>
                      <a:pt x="0" y="21"/>
                      <a:pt x="0" y="21"/>
                      <a:pt x="0" y="21"/>
                    </a:cubicBezTo>
                    <a:cubicBezTo>
                      <a:pt x="0" y="21"/>
                      <a:pt x="0" y="20"/>
                      <a:pt x="1" y="20"/>
                    </a:cubicBezTo>
                    <a:cubicBezTo>
                      <a:pt x="1" y="20"/>
                      <a:pt x="1" y="19"/>
                      <a:pt x="1" y="19"/>
                    </a:cubicBezTo>
                    <a:close/>
                    <a:moveTo>
                      <a:pt x="17" y="6"/>
                    </a:moveTo>
                    <a:cubicBezTo>
                      <a:pt x="17" y="6"/>
                      <a:pt x="16" y="6"/>
                      <a:pt x="16" y="6"/>
                    </a:cubicBezTo>
                    <a:cubicBezTo>
                      <a:pt x="15" y="6"/>
                      <a:pt x="15" y="6"/>
                      <a:pt x="14" y="6"/>
                    </a:cubicBezTo>
                    <a:cubicBezTo>
                      <a:pt x="12" y="7"/>
                      <a:pt x="12" y="7"/>
                      <a:pt x="12" y="7"/>
                    </a:cubicBezTo>
                    <a:cubicBezTo>
                      <a:pt x="11" y="8"/>
                      <a:pt x="11" y="8"/>
                      <a:pt x="11" y="8"/>
                    </a:cubicBezTo>
                    <a:cubicBezTo>
                      <a:pt x="10" y="9"/>
                      <a:pt x="10" y="9"/>
                      <a:pt x="10" y="9"/>
                    </a:cubicBezTo>
                    <a:cubicBezTo>
                      <a:pt x="9" y="10"/>
                      <a:pt x="9" y="10"/>
                      <a:pt x="9" y="10"/>
                    </a:cubicBezTo>
                    <a:cubicBezTo>
                      <a:pt x="9" y="11"/>
                      <a:pt x="8" y="12"/>
                      <a:pt x="8" y="13"/>
                    </a:cubicBezTo>
                    <a:cubicBezTo>
                      <a:pt x="8" y="14"/>
                      <a:pt x="7" y="16"/>
                      <a:pt x="7" y="18"/>
                    </a:cubicBezTo>
                    <a:cubicBezTo>
                      <a:pt x="7" y="19"/>
                      <a:pt x="7" y="21"/>
                      <a:pt x="7" y="22"/>
                    </a:cubicBezTo>
                    <a:cubicBezTo>
                      <a:pt x="7" y="24"/>
                      <a:pt x="7" y="25"/>
                      <a:pt x="7" y="26"/>
                    </a:cubicBezTo>
                    <a:cubicBezTo>
                      <a:pt x="7" y="28"/>
                      <a:pt x="7" y="30"/>
                      <a:pt x="8" y="31"/>
                    </a:cubicBezTo>
                    <a:cubicBezTo>
                      <a:pt x="9" y="32"/>
                      <a:pt x="10" y="33"/>
                      <a:pt x="11" y="33"/>
                    </a:cubicBezTo>
                    <a:cubicBezTo>
                      <a:pt x="12" y="33"/>
                      <a:pt x="13" y="33"/>
                      <a:pt x="13" y="32"/>
                    </a:cubicBezTo>
                    <a:cubicBezTo>
                      <a:pt x="14" y="32"/>
                      <a:pt x="15" y="31"/>
                      <a:pt x="16" y="31"/>
                    </a:cubicBezTo>
                    <a:cubicBezTo>
                      <a:pt x="17" y="30"/>
                      <a:pt x="18" y="29"/>
                      <a:pt x="18" y="29"/>
                    </a:cubicBezTo>
                    <a:cubicBezTo>
                      <a:pt x="19" y="28"/>
                      <a:pt x="20" y="28"/>
                      <a:pt x="20" y="27"/>
                    </a:cubicBezTo>
                    <a:cubicBezTo>
                      <a:pt x="20" y="27"/>
                      <a:pt x="20" y="26"/>
                      <a:pt x="21" y="25"/>
                    </a:cubicBezTo>
                    <a:cubicBezTo>
                      <a:pt x="21" y="24"/>
                      <a:pt x="22" y="23"/>
                      <a:pt x="22" y="22"/>
                    </a:cubicBezTo>
                    <a:cubicBezTo>
                      <a:pt x="23" y="21"/>
                      <a:pt x="23" y="20"/>
                      <a:pt x="24" y="19"/>
                    </a:cubicBezTo>
                    <a:cubicBezTo>
                      <a:pt x="24" y="18"/>
                      <a:pt x="24" y="16"/>
                      <a:pt x="24" y="15"/>
                    </a:cubicBezTo>
                    <a:cubicBezTo>
                      <a:pt x="24" y="15"/>
                      <a:pt x="24" y="14"/>
                      <a:pt x="24" y="14"/>
                    </a:cubicBezTo>
                    <a:cubicBezTo>
                      <a:pt x="24" y="12"/>
                      <a:pt x="24" y="12"/>
                      <a:pt x="24" y="12"/>
                    </a:cubicBezTo>
                    <a:cubicBezTo>
                      <a:pt x="23" y="12"/>
                      <a:pt x="23" y="12"/>
                      <a:pt x="23" y="12"/>
                    </a:cubicBezTo>
                    <a:cubicBezTo>
                      <a:pt x="23" y="12"/>
                      <a:pt x="23" y="12"/>
                      <a:pt x="23" y="12"/>
                    </a:cubicBezTo>
                    <a:cubicBezTo>
                      <a:pt x="23" y="10"/>
                      <a:pt x="22" y="8"/>
                      <a:pt x="21" y="7"/>
                    </a:cubicBezTo>
                    <a:cubicBezTo>
                      <a:pt x="20" y="6"/>
                      <a:pt x="19" y="6"/>
                      <a:pt x="17" y="6"/>
                    </a:cubicBezTo>
                    <a:close/>
                  </a:path>
                </a:pathLst>
              </a:custGeom>
              <a:solidFill>
                <a:srgbClr val="0E1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8" name="Freeform 1562">
                <a:extLst>
                  <a:ext uri="{FF2B5EF4-FFF2-40B4-BE49-F238E27FC236}">
                    <a16:creationId xmlns:a16="http://schemas.microsoft.com/office/drawing/2014/main" id="{8A14C1EE-96AF-46EB-AD13-D69E18DE85D7}"/>
                  </a:ext>
                </a:extLst>
              </p:cNvPr>
              <p:cNvSpPr>
                <a:spLocks/>
              </p:cNvSpPr>
              <p:nvPr/>
            </p:nvSpPr>
            <p:spPr bwMode="auto">
              <a:xfrm>
                <a:off x="187" y="1106"/>
                <a:ext cx="22" cy="93"/>
              </a:xfrm>
              <a:custGeom>
                <a:avLst/>
                <a:gdLst>
                  <a:gd name="T0" fmla="*/ 0 w 9"/>
                  <a:gd name="T1" fmla="*/ 32 h 39"/>
                  <a:gd name="T2" fmla="*/ 0 w 9"/>
                  <a:gd name="T3" fmla="*/ 30 h 39"/>
                  <a:gd name="T4" fmla="*/ 1 w 9"/>
                  <a:gd name="T5" fmla="*/ 28 h 39"/>
                  <a:gd name="T6" fmla="*/ 0 w 9"/>
                  <a:gd name="T7" fmla="*/ 27 h 39"/>
                  <a:gd name="T8" fmla="*/ 1 w 9"/>
                  <a:gd name="T9" fmla="*/ 25 h 39"/>
                  <a:gd name="T10" fmla="*/ 1 w 9"/>
                  <a:gd name="T11" fmla="*/ 21 h 39"/>
                  <a:gd name="T12" fmla="*/ 1 w 9"/>
                  <a:gd name="T13" fmla="*/ 18 h 39"/>
                  <a:gd name="T14" fmla="*/ 2 w 9"/>
                  <a:gd name="T15" fmla="*/ 17 h 39"/>
                  <a:gd name="T16" fmla="*/ 2 w 9"/>
                  <a:gd name="T17" fmla="*/ 16 h 39"/>
                  <a:gd name="T18" fmla="*/ 1 w 9"/>
                  <a:gd name="T19" fmla="*/ 15 h 39"/>
                  <a:gd name="T20" fmla="*/ 1 w 9"/>
                  <a:gd name="T21" fmla="*/ 14 h 39"/>
                  <a:gd name="T22" fmla="*/ 1 w 9"/>
                  <a:gd name="T23" fmla="*/ 14 h 39"/>
                  <a:gd name="T24" fmla="*/ 1 w 9"/>
                  <a:gd name="T25" fmla="*/ 12 h 39"/>
                  <a:gd name="T26" fmla="*/ 1 w 9"/>
                  <a:gd name="T27" fmla="*/ 11 h 39"/>
                  <a:gd name="T28" fmla="*/ 1 w 9"/>
                  <a:gd name="T29" fmla="*/ 9 h 39"/>
                  <a:gd name="T30" fmla="*/ 2 w 9"/>
                  <a:gd name="T31" fmla="*/ 8 h 39"/>
                  <a:gd name="T32" fmla="*/ 2 w 9"/>
                  <a:gd name="T33" fmla="*/ 7 h 39"/>
                  <a:gd name="T34" fmla="*/ 2 w 9"/>
                  <a:gd name="T35" fmla="*/ 7 h 39"/>
                  <a:gd name="T36" fmla="*/ 3 w 9"/>
                  <a:gd name="T37" fmla="*/ 5 h 39"/>
                  <a:gd name="T38" fmla="*/ 3 w 9"/>
                  <a:gd name="T39" fmla="*/ 3 h 39"/>
                  <a:gd name="T40" fmla="*/ 4 w 9"/>
                  <a:gd name="T41" fmla="*/ 1 h 39"/>
                  <a:gd name="T42" fmla="*/ 6 w 9"/>
                  <a:gd name="T43" fmla="*/ 0 h 39"/>
                  <a:gd name="T44" fmla="*/ 7 w 9"/>
                  <a:gd name="T45" fmla="*/ 0 h 39"/>
                  <a:gd name="T46" fmla="*/ 8 w 9"/>
                  <a:gd name="T47" fmla="*/ 0 h 39"/>
                  <a:gd name="T48" fmla="*/ 9 w 9"/>
                  <a:gd name="T49" fmla="*/ 0 h 39"/>
                  <a:gd name="T50" fmla="*/ 9 w 9"/>
                  <a:gd name="T51" fmla="*/ 1 h 39"/>
                  <a:gd name="T52" fmla="*/ 9 w 9"/>
                  <a:gd name="T53" fmla="*/ 2 h 39"/>
                  <a:gd name="T54" fmla="*/ 8 w 9"/>
                  <a:gd name="T55" fmla="*/ 6 h 39"/>
                  <a:gd name="T56" fmla="*/ 8 w 9"/>
                  <a:gd name="T57" fmla="*/ 8 h 39"/>
                  <a:gd name="T58" fmla="*/ 7 w 9"/>
                  <a:gd name="T59" fmla="*/ 10 h 39"/>
                  <a:gd name="T60" fmla="*/ 7 w 9"/>
                  <a:gd name="T61" fmla="*/ 14 h 39"/>
                  <a:gd name="T62" fmla="*/ 6 w 9"/>
                  <a:gd name="T63" fmla="*/ 18 h 39"/>
                  <a:gd name="T64" fmla="*/ 6 w 9"/>
                  <a:gd name="T65" fmla="*/ 20 h 39"/>
                  <a:gd name="T66" fmla="*/ 5 w 9"/>
                  <a:gd name="T67" fmla="*/ 22 h 39"/>
                  <a:gd name="T68" fmla="*/ 5 w 9"/>
                  <a:gd name="T69" fmla="*/ 24 h 39"/>
                  <a:gd name="T70" fmla="*/ 5 w 9"/>
                  <a:gd name="T71" fmla="*/ 26 h 39"/>
                  <a:gd name="T72" fmla="*/ 5 w 9"/>
                  <a:gd name="T73" fmla="*/ 27 h 39"/>
                  <a:gd name="T74" fmla="*/ 5 w 9"/>
                  <a:gd name="T75" fmla="*/ 27 h 39"/>
                  <a:gd name="T76" fmla="*/ 5 w 9"/>
                  <a:gd name="T77" fmla="*/ 28 h 39"/>
                  <a:gd name="T78" fmla="*/ 5 w 9"/>
                  <a:gd name="T79" fmla="*/ 29 h 39"/>
                  <a:gd name="T80" fmla="*/ 5 w 9"/>
                  <a:gd name="T81" fmla="*/ 30 h 39"/>
                  <a:gd name="T82" fmla="*/ 4 w 9"/>
                  <a:gd name="T83" fmla="*/ 31 h 39"/>
                  <a:gd name="T84" fmla="*/ 5 w 9"/>
                  <a:gd name="T85" fmla="*/ 33 h 39"/>
                  <a:gd name="T86" fmla="*/ 5 w 9"/>
                  <a:gd name="T87" fmla="*/ 35 h 39"/>
                  <a:gd name="T88" fmla="*/ 5 w 9"/>
                  <a:gd name="T89" fmla="*/ 36 h 39"/>
                  <a:gd name="T90" fmla="*/ 4 w 9"/>
                  <a:gd name="T91" fmla="*/ 38 h 39"/>
                  <a:gd name="T92" fmla="*/ 2 w 9"/>
                  <a:gd name="T93" fmla="*/ 39 h 39"/>
                  <a:gd name="T94" fmla="*/ 1 w 9"/>
                  <a:gd name="T95" fmla="*/ 38 h 39"/>
                  <a:gd name="T96" fmla="*/ 1 w 9"/>
                  <a:gd name="T97" fmla="*/ 38 h 39"/>
                  <a:gd name="T98" fmla="*/ 1 w 9"/>
                  <a:gd name="T99" fmla="*/ 37 h 39"/>
                  <a:gd name="T100" fmla="*/ 1 w 9"/>
                  <a:gd name="T101" fmla="*/ 36 h 39"/>
                  <a:gd name="T102" fmla="*/ 1 w 9"/>
                  <a:gd name="T103" fmla="*/ 36 h 39"/>
                  <a:gd name="T104" fmla="*/ 1 w 9"/>
                  <a:gd name="T105" fmla="*/ 35 h 39"/>
                  <a:gd name="T106" fmla="*/ 0 w 9"/>
                  <a:gd name="T107" fmla="*/ 34 h 39"/>
                  <a:gd name="T108" fmla="*/ 0 w 9"/>
                  <a:gd name="T109" fmla="*/ 34 h 39"/>
                  <a:gd name="T110" fmla="*/ 0 w 9"/>
                  <a:gd name="T111" fmla="*/ 3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 h="39">
                    <a:moveTo>
                      <a:pt x="0" y="32"/>
                    </a:moveTo>
                    <a:cubicBezTo>
                      <a:pt x="0" y="31"/>
                      <a:pt x="0" y="30"/>
                      <a:pt x="0" y="30"/>
                    </a:cubicBezTo>
                    <a:cubicBezTo>
                      <a:pt x="0" y="29"/>
                      <a:pt x="0" y="28"/>
                      <a:pt x="1" y="28"/>
                    </a:cubicBezTo>
                    <a:cubicBezTo>
                      <a:pt x="0" y="27"/>
                      <a:pt x="0" y="27"/>
                      <a:pt x="0" y="27"/>
                    </a:cubicBezTo>
                    <a:cubicBezTo>
                      <a:pt x="0" y="26"/>
                      <a:pt x="1" y="26"/>
                      <a:pt x="1" y="25"/>
                    </a:cubicBezTo>
                    <a:cubicBezTo>
                      <a:pt x="1" y="24"/>
                      <a:pt x="1" y="23"/>
                      <a:pt x="1" y="21"/>
                    </a:cubicBezTo>
                    <a:cubicBezTo>
                      <a:pt x="1" y="20"/>
                      <a:pt x="1" y="19"/>
                      <a:pt x="1" y="18"/>
                    </a:cubicBezTo>
                    <a:cubicBezTo>
                      <a:pt x="2" y="17"/>
                      <a:pt x="2" y="17"/>
                      <a:pt x="2" y="17"/>
                    </a:cubicBezTo>
                    <a:cubicBezTo>
                      <a:pt x="2" y="16"/>
                      <a:pt x="2" y="16"/>
                      <a:pt x="2" y="16"/>
                    </a:cubicBezTo>
                    <a:cubicBezTo>
                      <a:pt x="2" y="15"/>
                      <a:pt x="1" y="15"/>
                      <a:pt x="1" y="15"/>
                    </a:cubicBezTo>
                    <a:cubicBezTo>
                      <a:pt x="1" y="14"/>
                      <a:pt x="1" y="14"/>
                      <a:pt x="1" y="14"/>
                    </a:cubicBezTo>
                    <a:cubicBezTo>
                      <a:pt x="1" y="14"/>
                      <a:pt x="1" y="14"/>
                      <a:pt x="1" y="14"/>
                    </a:cubicBezTo>
                    <a:cubicBezTo>
                      <a:pt x="1" y="13"/>
                      <a:pt x="1" y="13"/>
                      <a:pt x="1" y="12"/>
                    </a:cubicBezTo>
                    <a:cubicBezTo>
                      <a:pt x="1" y="12"/>
                      <a:pt x="1" y="11"/>
                      <a:pt x="1" y="11"/>
                    </a:cubicBezTo>
                    <a:cubicBezTo>
                      <a:pt x="1" y="10"/>
                      <a:pt x="1" y="9"/>
                      <a:pt x="1" y="9"/>
                    </a:cubicBezTo>
                    <a:cubicBezTo>
                      <a:pt x="1" y="8"/>
                      <a:pt x="1" y="8"/>
                      <a:pt x="2" y="8"/>
                    </a:cubicBezTo>
                    <a:cubicBezTo>
                      <a:pt x="2" y="7"/>
                      <a:pt x="2" y="7"/>
                      <a:pt x="2" y="7"/>
                    </a:cubicBezTo>
                    <a:cubicBezTo>
                      <a:pt x="2" y="7"/>
                      <a:pt x="2" y="7"/>
                      <a:pt x="2" y="7"/>
                    </a:cubicBezTo>
                    <a:cubicBezTo>
                      <a:pt x="2" y="6"/>
                      <a:pt x="2" y="5"/>
                      <a:pt x="3" y="5"/>
                    </a:cubicBezTo>
                    <a:cubicBezTo>
                      <a:pt x="3" y="4"/>
                      <a:pt x="3" y="3"/>
                      <a:pt x="3" y="3"/>
                    </a:cubicBezTo>
                    <a:cubicBezTo>
                      <a:pt x="3" y="2"/>
                      <a:pt x="4" y="2"/>
                      <a:pt x="4" y="1"/>
                    </a:cubicBezTo>
                    <a:cubicBezTo>
                      <a:pt x="5" y="1"/>
                      <a:pt x="5" y="1"/>
                      <a:pt x="6" y="0"/>
                    </a:cubicBezTo>
                    <a:cubicBezTo>
                      <a:pt x="7" y="0"/>
                      <a:pt x="7" y="0"/>
                      <a:pt x="7" y="0"/>
                    </a:cubicBezTo>
                    <a:cubicBezTo>
                      <a:pt x="8" y="0"/>
                      <a:pt x="8" y="0"/>
                      <a:pt x="8" y="0"/>
                    </a:cubicBezTo>
                    <a:cubicBezTo>
                      <a:pt x="9" y="0"/>
                      <a:pt x="9" y="0"/>
                      <a:pt x="9" y="0"/>
                    </a:cubicBezTo>
                    <a:cubicBezTo>
                      <a:pt x="9" y="0"/>
                      <a:pt x="9" y="0"/>
                      <a:pt x="9" y="1"/>
                    </a:cubicBezTo>
                    <a:cubicBezTo>
                      <a:pt x="9" y="1"/>
                      <a:pt x="9" y="1"/>
                      <a:pt x="9" y="2"/>
                    </a:cubicBezTo>
                    <a:cubicBezTo>
                      <a:pt x="9" y="3"/>
                      <a:pt x="9" y="4"/>
                      <a:pt x="8" y="6"/>
                    </a:cubicBezTo>
                    <a:cubicBezTo>
                      <a:pt x="8" y="6"/>
                      <a:pt x="8" y="7"/>
                      <a:pt x="8" y="8"/>
                    </a:cubicBezTo>
                    <a:cubicBezTo>
                      <a:pt x="8" y="9"/>
                      <a:pt x="8" y="9"/>
                      <a:pt x="7" y="10"/>
                    </a:cubicBezTo>
                    <a:cubicBezTo>
                      <a:pt x="7" y="11"/>
                      <a:pt x="7" y="13"/>
                      <a:pt x="7" y="14"/>
                    </a:cubicBezTo>
                    <a:cubicBezTo>
                      <a:pt x="6" y="15"/>
                      <a:pt x="6" y="17"/>
                      <a:pt x="6" y="18"/>
                    </a:cubicBezTo>
                    <a:cubicBezTo>
                      <a:pt x="6" y="19"/>
                      <a:pt x="6" y="20"/>
                      <a:pt x="6" y="20"/>
                    </a:cubicBezTo>
                    <a:cubicBezTo>
                      <a:pt x="5" y="21"/>
                      <a:pt x="5" y="21"/>
                      <a:pt x="5" y="22"/>
                    </a:cubicBezTo>
                    <a:cubicBezTo>
                      <a:pt x="5" y="23"/>
                      <a:pt x="5" y="24"/>
                      <a:pt x="5" y="24"/>
                    </a:cubicBezTo>
                    <a:cubicBezTo>
                      <a:pt x="5" y="25"/>
                      <a:pt x="5" y="26"/>
                      <a:pt x="5" y="26"/>
                    </a:cubicBezTo>
                    <a:cubicBezTo>
                      <a:pt x="5" y="27"/>
                      <a:pt x="5" y="27"/>
                      <a:pt x="5" y="27"/>
                    </a:cubicBezTo>
                    <a:cubicBezTo>
                      <a:pt x="5" y="27"/>
                      <a:pt x="5" y="27"/>
                      <a:pt x="5" y="27"/>
                    </a:cubicBezTo>
                    <a:cubicBezTo>
                      <a:pt x="5" y="28"/>
                      <a:pt x="5" y="28"/>
                      <a:pt x="5" y="28"/>
                    </a:cubicBezTo>
                    <a:cubicBezTo>
                      <a:pt x="5" y="28"/>
                      <a:pt x="5" y="29"/>
                      <a:pt x="5" y="29"/>
                    </a:cubicBezTo>
                    <a:cubicBezTo>
                      <a:pt x="5" y="30"/>
                      <a:pt x="5" y="30"/>
                      <a:pt x="5" y="30"/>
                    </a:cubicBezTo>
                    <a:cubicBezTo>
                      <a:pt x="4" y="31"/>
                      <a:pt x="4" y="31"/>
                      <a:pt x="4" y="31"/>
                    </a:cubicBezTo>
                    <a:cubicBezTo>
                      <a:pt x="4" y="32"/>
                      <a:pt x="5" y="33"/>
                      <a:pt x="5" y="33"/>
                    </a:cubicBezTo>
                    <a:cubicBezTo>
                      <a:pt x="5" y="34"/>
                      <a:pt x="5" y="34"/>
                      <a:pt x="5" y="35"/>
                    </a:cubicBezTo>
                    <a:cubicBezTo>
                      <a:pt x="5" y="35"/>
                      <a:pt x="5" y="36"/>
                      <a:pt x="5" y="36"/>
                    </a:cubicBezTo>
                    <a:cubicBezTo>
                      <a:pt x="5" y="37"/>
                      <a:pt x="5" y="37"/>
                      <a:pt x="4" y="38"/>
                    </a:cubicBezTo>
                    <a:cubicBezTo>
                      <a:pt x="3" y="38"/>
                      <a:pt x="2" y="39"/>
                      <a:pt x="2" y="39"/>
                    </a:cubicBezTo>
                    <a:cubicBezTo>
                      <a:pt x="1" y="38"/>
                      <a:pt x="1" y="38"/>
                      <a:pt x="1" y="38"/>
                    </a:cubicBezTo>
                    <a:cubicBezTo>
                      <a:pt x="1" y="38"/>
                      <a:pt x="1" y="38"/>
                      <a:pt x="1" y="38"/>
                    </a:cubicBezTo>
                    <a:cubicBezTo>
                      <a:pt x="1" y="37"/>
                      <a:pt x="1" y="37"/>
                      <a:pt x="1" y="37"/>
                    </a:cubicBezTo>
                    <a:cubicBezTo>
                      <a:pt x="1" y="36"/>
                      <a:pt x="1" y="36"/>
                      <a:pt x="1" y="36"/>
                    </a:cubicBezTo>
                    <a:cubicBezTo>
                      <a:pt x="1" y="36"/>
                      <a:pt x="1" y="36"/>
                      <a:pt x="1" y="36"/>
                    </a:cubicBezTo>
                    <a:cubicBezTo>
                      <a:pt x="1" y="35"/>
                      <a:pt x="1" y="35"/>
                      <a:pt x="1" y="35"/>
                    </a:cubicBezTo>
                    <a:cubicBezTo>
                      <a:pt x="1" y="35"/>
                      <a:pt x="0" y="34"/>
                      <a:pt x="0" y="34"/>
                    </a:cubicBezTo>
                    <a:cubicBezTo>
                      <a:pt x="0" y="34"/>
                      <a:pt x="0" y="34"/>
                      <a:pt x="0" y="34"/>
                    </a:cubicBezTo>
                    <a:cubicBezTo>
                      <a:pt x="0" y="33"/>
                      <a:pt x="0" y="33"/>
                      <a:pt x="0" y="32"/>
                    </a:cubicBezTo>
                    <a:close/>
                  </a:path>
                </a:pathLst>
              </a:custGeom>
              <a:solidFill>
                <a:srgbClr val="0E1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9" name="Freeform 1563">
                <a:extLst>
                  <a:ext uri="{FF2B5EF4-FFF2-40B4-BE49-F238E27FC236}">
                    <a16:creationId xmlns:a16="http://schemas.microsoft.com/office/drawing/2014/main" id="{26550BE2-3DAC-4854-AB83-22A66CB00B6B}"/>
                  </a:ext>
                </a:extLst>
              </p:cNvPr>
              <p:cNvSpPr>
                <a:spLocks/>
              </p:cNvSpPr>
              <p:nvPr/>
            </p:nvSpPr>
            <p:spPr bwMode="auto">
              <a:xfrm>
                <a:off x="214" y="1103"/>
                <a:ext cx="39" cy="96"/>
              </a:xfrm>
              <a:custGeom>
                <a:avLst/>
                <a:gdLst>
                  <a:gd name="T0" fmla="*/ 16 w 16"/>
                  <a:gd name="T1" fmla="*/ 34 h 40"/>
                  <a:gd name="T2" fmla="*/ 15 w 16"/>
                  <a:gd name="T3" fmla="*/ 36 h 40"/>
                  <a:gd name="T4" fmla="*/ 13 w 16"/>
                  <a:gd name="T5" fmla="*/ 37 h 40"/>
                  <a:gd name="T6" fmla="*/ 9 w 16"/>
                  <a:gd name="T7" fmla="*/ 39 h 40"/>
                  <a:gd name="T8" fmla="*/ 6 w 16"/>
                  <a:gd name="T9" fmla="*/ 39 h 40"/>
                  <a:gd name="T10" fmla="*/ 4 w 16"/>
                  <a:gd name="T11" fmla="*/ 40 h 40"/>
                  <a:gd name="T12" fmla="*/ 2 w 16"/>
                  <a:gd name="T13" fmla="*/ 40 h 40"/>
                  <a:gd name="T14" fmla="*/ 1 w 16"/>
                  <a:gd name="T15" fmla="*/ 39 h 40"/>
                  <a:gd name="T16" fmla="*/ 0 w 16"/>
                  <a:gd name="T17" fmla="*/ 37 h 40"/>
                  <a:gd name="T18" fmla="*/ 1 w 16"/>
                  <a:gd name="T19" fmla="*/ 31 h 40"/>
                  <a:gd name="T20" fmla="*/ 1 w 16"/>
                  <a:gd name="T21" fmla="*/ 27 h 40"/>
                  <a:gd name="T22" fmla="*/ 2 w 16"/>
                  <a:gd name="T23" fmla="*/ 23 h 40"/>
                  <a:gd name="T24" fmla="*/ 2 w 16"/>
                  <a:gd name="T25" fmla="*/ 18 h 40"/>
                  <a:gd name="T26" fmla="*/ 2 w 16"/>
                  <a:gd name="T27" fmla="*/ 16 h 40"/>
                  <a:gd name="T28" fmla="*/ 3 w 16"/>
                  <a:gd name="T29" fmla="*/ 12 h 40"/>
                  <a:gd name="T30" fmla="*/ 3 w 16"/>
                  <a:gd name="T31" fmla="*/ 9 h 40"/>
                  <a:gd name="T32" fmla="*/ 4 w 16"/>
                  <a:gd name="T33" fmla="*/ 6 h 40"/>
                  <a:gd name="T34" fmla="*/ 6 w 16"/>
                  <a:gd name="T35" fmla="*/ 3 h 40"/>
                  <a:gd name="T36" fmla="*/ 7 w 16"/>
                  <a:gd name="T37" fmla="*/ 1 h 40"/>
                  <a:gd name="T38" fmla="*/ 8 w 16"/>
                  <a:gd name="T39" fmla="*/ 0 h 40"/>
                  <a:gd name="T40" fmla="*/ 10 w 16"/>
                  <a:gd name="T41" fmla="*/ 0 h 40"/>
                  <a:gd name="T42" fmla="*/ 10 w 16"/>
                  <a:gd name="T43" fmla="*/ 3 h 40"/>
                  <a:gd name="T44" fmla="*/ 10 w 16"/>
                  <a:gd name="T45" fmla="*/ 5 h 40"/>
                  <a:gd name="T46" fmla="*/ 10 w 16"/>
                  <a:gd name="T47" fmla="*/ 7 h 40"/>
                  <a:gd name="T48" fmla="*/ 9 w 16"/>
                  <a:gd name="T49" fmla="*/ 8 h 40"/>
                  <a:gd name="T50" fmla="*/ 9 w 16"/>
                  <a:gd name="T51" fmla="*/ 12 h 40"/>
                  <a:gd name="T52" fmla="*/ 8 w 16"/>
                  <a:gd name="T53" fmla="*/ 17 h 40"/>
                  <a:gd name="T54" fmla="*/ 7 w 16"/>
                  <a:gd name="T55" fmla="*/ 20 h 40"/>
                  <a:gd name="T56" fmla="*/ 6 w 16"/>
                  <a:gd name="T57" fmla="*/ 22 h 40"/>
                  <a:gd name="T58" fmla="*/ 6 w 16"/>
                  <a:gd name="T59" fmla="*/ 25 h 40"/>
                  <a:gd name="T60" fmla="*/ 5 w 16"/>
                  <a:gd name="T61" fmla="*/ 33 h 40"/>
                  <a:gd name="T62" fmla="*/ 5 w 16"/>
                  <a:gd name="T63" fmla="*/ 34 h 40"/>
                  <a:gd name="T64" fmla="*/ 13 w 16"/>
                  <a:gd name="T65" fmla="*/ 33 h 40"/>
                  <a:gd name="T66" fmla="*/ 14 w 16"/>
                  <a:gd name="T67" fmla="*/ 33 h 40"/>
                  <a:gd name="T68" fmla="*/ 15 w 16"/>
                  <a:gd name="T69"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 h="40">
                    <a:moveTo>
                      <a:pt x="15" y="31"/>
                    </a:moveTo>
                    <a:cubicBezTo>
                      <a:pt x="16" y="33"/>
                      <a:pt x="16" y="33"/>
                      <a:pt x="16" y="34"/>
                    </a:cubicBezTo>
                    <a:cubicBezTo>
                      <a:pt x="16" y="34"/>
                      <a:pt x="16" y="34"/>
                      <a:pt x="16" y="35"/>
                    </a:cubicBezTo>
                    <a:cubicBezTo>
                      <a:pt x="15" y="35"/>
                      <a:pt x="15" y="35"/>
                      <a:pt x="15" y="36"/>
                    </a:cubicBezTo>
                    <a:cubicBezTo>
                      <a:pt x="14" y="37"/>
                      <a:pt x="14" y="37"/>
                      <a:pt x="14" y="37"/>
                    </a:cubicBezTo>
                    <a:cubicBezTo>
                      <a:pt x="14" y="37"/>
                      <a:pt x="13" y="37"/>
                      <a:pt x="13" y="37"/>
                    </a:cubicBezTo>
                    <a:cubicBezTo>
                      <a:pt x="12" y="37"/>
                      <a:pt x="12" y="38"/>
                      <a:pt x="11" y="38"/>
                    </a:cubicBezTo>
                    <a:cubicBezTo>
                      <a:pt x="10" y="38"/>
                      <a:pt x="10" y="38"/>
                      <a:pt x="9" y="39"/>
                    </a:cubicBezTo>
                    <a:cubicBezTo>
                      <a:pt x="9" y="39"/>
                      <a:pt x="8" y="39"/>
                      <a:pt x="8" y="39"/>
                    </a:cubicBezTo>
                    <a:cubicBezTo>
                      <a:pt x="7" y="39"/>
                      <a:pt x="6" y="39"/>
                      <a:pt x="6" y="39"/>
                    </a:cubicBezTo>
                    <a:cubicBezTo>
                      <a:pt x="5" y="40"/>
                      <a:pt x="5" y="40"/>
                      <a:pt x="5" y="40"/>
                    </a:cubicBezTo>
                    <a:cubicBezTo>
                      <a:pt x="4" y="40"/>
                      <a:pt x="4" y="40"/>
                      <a:pt x="4" y="40"/>
                    </a:cubicBezTo>
                    <a:cubicBezTo>
                      <a:pt x="3" y="40"/>
                      <a:pt x="3" y="40"/>
                      <a:pt x="3" y="40"/>
                    </a:cubicBezTo>
                    <a:cubicBezTo>
                      <a:pt x="2" y="40"/>
                      <a:pt x="2" y="40"/>
                      <a:pt x="2" y="40"/>
                    </a:cubicBezTo>
                    <a:cubicBezTo>
                      <a:pt x="2" y="39"/>
                      <a:pt x="2" y="39"/>
                      <a:pt x="2" y="39"/>
                    </a:cubicBezTo>
                    <a:cubicBezTo>
                      <a:pt x="1" y="39"/>
                      <a:pt x="1" y="39"/>
                      <a:pt x="1" y="39"/>
                    </a:cubicBezTo>
                    <a:cubicBezTo>
                      <a:pt x="1" y="38"/>
                      <a:pt x="1" y="38"/>
                      <a:pt x="1" y="38"/>
                    </a:cubicBezTo>
                    <a:cubicBezTo>
                      <a:pt x="1" y="38"/>
                      <a:pt x="0" y="38"/>
                      <a:pt x="0" y="37"/>
                    </a:cubicBezTo>
                    <a:cubicBezTo>
                      <a:pt x="0" y="37"/>
                      <a:pt x="0" y="36"/>
                      <a:pt x="0" y="35"/>
                    </a:cubicBezTo>
                    <a:cubicBezTo>
                      <a:pt x="0" y="34"/>
                      <a:pt x="0" y="33"/>
                      <a:pt x="1" y="31"/>
                    </a:cubicBezTo>
                    <a:cubicBezTo>
                      <a:pt x="1" y="29"/>
                      <a:pt x="1" y="28"/>
                      <a:pt x="1" y="27"/>
                    </a:cubicBezTo>
                    <a:cubicBezTo>
                      <a:pt x="1" y="27"/>
                      <a:pt x="1" y="27"/>
                      <a:pt x="1" y="27"/>
                    </a:cubicBezTo>
                    <a:cubicBezTo>
                      <a:pt x="1" y="26"/>
                      <a:pt x="1" y="26"/>
                      <a:pt x="1" y="26"/>
                    </a:cubicBezTo>
                    <a:cubicBezTo>
                      <a:pt x="1" y="26"/>
                      <a:pt x="2" y="24"/>
                      <a:pt x="2" y="23"/>
                    </a:cubicBezTo>
                    <a:cubicBezTo>
                      <a:pt x="2" y="21"/>
                      <a:pt x="2" y="20"/>
                      <a:pt x="2" y="19"/>
                    </a:cubicBezTo>
                    <a:cubicBezTo>
                      <a:pt x="2" y="18"/>
                      <a:pt x="2" y="18"/>
                      <a:pt x="2" y="18"/>
                    </a:cubicBezTo>
                    <a:cubicBezTo>
                      <a:pt x="2" y="17"/>
                      <a:pt x="2" y="17"/>
                      <a:pt x="2" y="17"/>
                    </a:cubicBezTo>
                    <a:cubicBezTo>
                      <a:pt x="2" y="17"/>
                      <a:pt x="2" y="16"/>
                      <a:pt x="2" y="16"/>
                    </a:cubicBezTo>
                    <a:cubicBezTo>
                      <a:pt x="2" y="15"/>
                      <a:pt x="2" y="15"/>
                      <a:pt x="2" y="14"/>
                    </a:cubicBezTo>
                    <a:cubicBezTo>
                      <a:pt x="2" y="14"/>
                      <a:pt x="2" y="13"/>
                      <a:pt x="3" y="12"/>
                    </a:cubicBezTo>
                    <a:cubicBezTo>
                      <a:pt x="3" y="12"/>
                      <a:pt x="3" y="11"/>
                      <a:pt x="3" y="11"/>
                    </a:cubicBezTo>
                    <a:cubicBezTo>
                      <a:pt x="3" y="10"/>
                      <a:pt x="3" y="10"/>
                      <a:pt x="3" y="9"/>
                    </a:cubicBezTo>
                    <a:cubicBezTo>
                      <a:pt x="3" y="8"/>
                      <a:pt x="4" y="8"/>
                      <a:pt x="4" y="7"/>
                    </a:cubicBezTo>
                    <a:cubicBezTo>
                      <a:pt x="4" y="7"/>
                      <a:pt x="4" y="6"/>
                      <a:pt x="4" y="6"/>
                    </a:cubicBezTo>
                    <a:cubicBezTo>
                      <a:pt x="4" y="5"/>
                      <a:pt x="5" y="4"/>
                      <a:pt x="5" y="4"/>
                    </a:cubicBezTo>
                    <a:cubicBezTo>
                      <a:pt x="5" y="3"/>
                      <a:pt x="5" y="3"/>
                      <a:pt x="6" y="3"/>
                    </a:cubicBezTo>
                    <a:cubicBezTo>
                      <a:pt x="6" y="2"/>
                      <a:pt x="6" y="2"/>
                      <a:pt x="6" y="2"/>
                    </a:cubicBezTo>
                    <a:cubicBezTo>
                      <a:pt x="7" y="1"/>
                      <a:pt x="7" y="1"/>
                      <a:pt x="7" y="1"/>
                    </a:cubicBezTo>
                    <a:cubicBezTo>
                      <a:pt x="7" y="1"/>
                      <a:pt x="7" y="0"/>
                      <a:pt x="8" y="0"/>
                    </a:cubicBezTo>
                    <a:cubicBezTo>
                      <a:pt x="8" y="0"/>
                      <a:pt x="8" y="0"/>
                      <a:pt x="8" y="0"/>
                    </a:cubicBezTo>
                    <a:cubicBezTo>
                      <a:pt x="9" y="0"/>
                      <a:pt x="9" y="0"/>
                      <a:pt x="9" y="0"/>
                    </a:cubicBezTo>
                    <a:cubicBezTo>
                      <a:pt x="9" y="0"/>
                      <a:pt x="10" y="0"/>
                      <a:pt x="10" y="0"/>
                    </a:cubicBezTo>
                    <a:cubicBezTo>
                      <a:pt x="10" y="1"/>
                      <a:pt x="10" y="1"/>
                      <a:pt x="10" y="2"/>
                    </a:cubicBezTo>
                    <a:cubicBezTo>
                      <a:pt x="10" y="3"/>
                      <a:pt x="10" y="3"/>
                      <a:pt x="10" y="3"/>
                    </a:cubicBezTo>
                    <a:cubicBezTo>
                      <a:pt x="10" y="3"/>
                      <a:pt x="10" y="3"/>
                      <a:pt x="10" y="4"/>
                    </a:cubicBezTo>
                    <a:cubicBezTo>
                      <a:pt x="10" y="4"/>
                      <a:pt x="10" y="4"/>
                      <a:pt x="10" y="5"/>
                    </a:cubicBezTo>
                    <a:cubicBezTo>
                      <a:pt x="10" y="5"/>
                      <a:pt x="10" y="5"/>
                      <a:pt x="10" y="5"/>
                    </a:cubicBezTo>
                    <a:cubicBezTo>
                      <a:pt x="10" y="6"/>
                      <a:pt x="10" y="6"/>
                      <a:pt x="10" y="7"/>
                    </a:cubicBezTo>
                    <a:cubicBezTo>
                      <a:pt x="10" y="7"/>
                      <a:pt x="10" y="7"/>
                      <a:pt x="10" y="8"/>
                    </a:cubicBezTo>
                    <a:cubicBezTo>
                      <a:pt x="9" y="8"/>
                      <a:pt x="9" y="8"/>
                      <a:pt x="9" y="8"/>
                    </a:cubicBezTo>
                    <a:cubicBezTo>
                      <a:pt x="9" y="9"/>
                      <a:pt x="9" y="10"/>
                      <a:pt x="9" y="11"/>
                    </a:cubicBezTo>
                    <a:cubicBezTo>
                      <a:pt x="9" y="11"/>
                      <a:pt x="9" y="11"/>
                      <a:pt x="9" y="12"/>
                    </a:cubicBezTo>
                    <a:cubicBezTo>
                      <a:pt x="9" y="13"/>
                      <a:pt x="9" y="13"/>
                      <a:pt x="8" y="15"/>
                    </a:cubicBezTo>
                    <a:cubicBezTo>
                      <a:pt x="8" y="16"/>
                      <a:pt x="8" y="17"/>
                      <a:pt x="8" y="17"/>
                    </a:cubicBezTo>
                    <a:cubicBezTo>
                      <a:pt x="8" y="18"/>
                      <a:pt x="7" y="18"/>
                      <a:pt x="7" y="18"/>
                    </a:cubicBezTo>
                    <a:cubicBezTo>
                      <a:pt x="7" y="19"/>
                      <a:pt x="7" y="19"/>
                      <a:pt x="7" y="20"/>
                    </a:cubicBezTo>
                    <a:cubicBezTo>
                      <a:pt x="7" y="21"/>
                      <a:pt x="7" y="21"/>
                      <a:pt x="7" y="22"/>
                    </a:cubicBezTo>
                    <a:cubicBezTo>
                      <a:pt x="6" y="22"/>
                      <a:pt x="6" y="22"/>
                      <a:pt x="6" y="22"/>
                    </a:cubicBezTo>
                    <a:cubicBezTo>
                      <a:pt x="6" y="23"/>
                      <a:pt x="6" y="23"/>
                      <a:pt x="6" y="23"/>
                    </a:cubicBezTo>
                    <a:cubicBezTo>
                      <a:pt x="6" y="24"/>
                      <a:pt x="6" y="24"/>
                      <a:pt x="6" y="25"/>
                    </a:cubicBezTo>
                    <a:cubicBezTo>
                      <a:pt x="6" y="27"/>
                      <a:pt x="5" y="28"/>
                      <a:pt x="5" y="30"/>
                    </a:cubicBezTo>
                    <a:cubicBezTo>
                      <a:pt x="5" y="31"/>
                      <a:pt x="5" y="32"/>
                      <a:pt x="5" y="33"/>
                    </a:cubicBezTo>
                    <a:cubicBezTo>
                      <a:pt x="5" y="33"/>
                      <a:pt x="5" y="34"/>
                      <a:pt x="5" y="34"/>
                    </a:cubicBezTo>
                    <a:cubicBezTo>
                      <a:pt x="5" y="34"/>
                      <a:pt x="5" y="34"/>
                      <a:pt x="5" y="34"/>
                    </a:cubicBezTo>
                    <a:cubicBezTo>
                      <a:pt x="7" y="34"/>
                      <a:pt x="8" y="34"/>
                      <a:pt x="9" y="34"/>
                    </a:cubicBezTo>
                    <a:cubicBezTo>
                      <a:pt x="10" y="34"/>
                      <a:pt x="11" y="33"/>
                      <a:pt x="13" y="33"/>
                    </a:cubicBezTo>
                    <a:cubicBezTo>
                      <a:pt x="13" y="33"/>
                      <a:pt x="13" y="33"/>
                      <a:pt x="13" y="33"/>
                    </a:cubicBezTo>
                    <a:cubicBezTo>
                      <a:pt x="14" y="33"/>
                      <a:pt x="14" y="33"/>
                      <a:pt x="14" y="33"/>
                    </a:cubicBezTo>
                    <a:cubicBezTo>
                      <a:pt x="14" y="32"/>
                      <a:pt x="14" y="32"/>
                      <a:pt x="14" y="32"/>
                    </a:cubicBezTo>
                    <a:cubicBezTo>
                      <a:pt x="15" y="32"/>
                      <a:pt x="15" y="32"/>
                      <a:pt x="15" y="32"/>
                    </a:cubicBezTo>
                    <a:lnTo>
                      <a:pt x="15" y="31"/>
                    </a:lnTo>
                    <a:close/>
                  </a:path>
                </a:pathLst>
              </a:custGeom>
              <a:solidFill>
                <a:srgbClr val="0E1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0" name="Freeform 1564">
                <a:extLst>
                  <a:ext uri="{FF2B5EF4-FFF2-40B4-BE49-F238E27FC236}">
                    <a16:creationId xmlns:a16="http://schemas.microsoft.com/office/drawing/2014/main" id="{720A2A30-9F37-4EB6-BEF9-F81670E82992}"/>
                  </a:ext>
                </a:extLst>
              </p:cNvPr>
              <p:cNvSpPr>
                <a:spLocks/>
              </p:cNvSpPr>
              <p:nvPr/>
            </p:nvSpPr>
            <p:spPr bwMode="auto">
              <a:xfrm>
                <a:off x="122" y="141"/>
                <a:ext cx="19" cy="146"/>
              </a:xfrm>
              <a:custGeom>
                <a:avLst/>
                <a:gdLst>
                  <a:gd name="T0" fmla="*/ 1 w 8"/>
                  <a:gd name="T1" fmla="*/ 0 h 61"/>
                  <a:gd name="T2" fmla="*/ 0 w 8"/>
                  <a:gd name="T3" fmla="*/ 58 h 61"/>
                  <a:gd name="T4" fmla="*/ 7 w 8"/>
                  <a:gd name="T5" fmla="*/ 61 h 61"/>
                  <a:gd name="T6" fmla="*/ 5 w 8"/>
                  <a:gd name="T7" fmla="*/ 2 h 61"/>
                  <a:gd name="T8" fmla="*/ 1 w 8"/>
                  <a:gd name="T9" fmla="*/ 0 h 61"/>
                </a:gdLst>
                <a:ahLst/>
                <a:cxnLst>
                  <a:cxn ang="0">
                    <a:pos x="T0" y="T1"/>
                  </a:cxn>
                  <a:cxn ang="0">
                    <a:pos x="T2" y="T3"/>
                  </a:cxn>
                  <a:cxn ang="0">
                    <a:pos x="T4" y="T5"/>
                  </a:cxn>
                  <a:cxn ang="0">
                    <a:pos x="T6" y="T7"/>
                  </a:cxn>
                  <a:cxn ang="0">
                    <a:pos x="T8" y="T9"/>
                  </a:cxn>
                </a:cxnLst>
                <a:rect l="0" t="0" r="r" b="b"/>
                <a:pathLst>
                  <a:path w="8" h="61">
                    <a:moveTo>
                      <a:pt x="1" y="0"/>
                    </a:moveTo>
                    <a:cubicBezTo>
                      <a:pt x="1" y="0"/>
                      <a:pt x="3" y="54"/>
                      <a:pt x="0" y="58"/>
                    </a:cubicBezTo>
                    <a:cubicBezTo>
                      <a:pt x="0" y="58"/>
                      <a:pt x="4" y="61"/>
                      <a:pt x="7" y="61"/>
                    </a:cubicBezTo>
                    <a:cubicBezTo>
                      <a:pt x="8" y="61"/>
                      <a:pt x="8" y="11"/>
                      <a:pt x="5" y="2"/>
                    </a:cubicBezTo>
                    <a:lnTo>
                      <a:pt x="1" y="0"/>
                    </a:lnTo>
                    <a:close/>
                  </a:path>
                </a:pathLst>
              </a:custGeom>
              <a:solidFill>
                <a:srgbClr val="4768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1" name="Freeform 1565">
                <a:extLst>
                  <a:ext uri="{FF2B5EF4-FFF2-40B4-BE49-F238E27FC236}">
                    <a16:creationId xmlns:a16="http://schemas.microsoft.com/office/drawing/2014/main" id="{5EC899AB-10B0-46E6-B81A-5C27CEAE361A}"/>
                  </a:ext>
                </a:extLst>
              </p:cNvPr>
              <p:cNvSpPr>
                <a:spLocks/>
              </p:cNvSpPr>
              <p:nvPr/>
            </p:nvSpPr>
            <p:spPr bwMode="auto">
              <a:xfrm>
                <a:off x="-6" y="496"/>
                <a:ext cx="302" cy="229"/>
              </a:xfrm>
              <a:custGeom>
                <a:avLst/>
                <a:gdLst>
                  <a:gd name="T0" fmla="*/ 65 w 125"/>
                  <a:gd name="T1" fmla="*/ 0 h 96"/>
                  <a:gd name="T2" fmla="*/ 52 w 125"/>
                  <a:gd name="T3" fmla="*/ 1 h 96"/>
                  <a:gd name="T4" fmla="*/ 51 w 125"/>
                  <a:gd name="T5" fmla="*/ 1 h 96"/>
                  <a:gd name="T6" fmla="*/ 51 w 125"/>
                  <a:gd name="T7" fmla="*/ 1 h 96"/>
                  <a:gd name="T8" fmla="*/ 48 w 125"/>
                  <a:gd name="T9" fmla="*/ 1 h 96"/>
                  <a:gd name="T10" fmla="*/ 27 w 125"/>
                  <a:gd name="T11" fmla="*/ 6 h 96"/>
                  <a:gd name="T12" fmla="*/ 27 w 125"/>
                  <a:gd name="T13" fmla="*/ 6 h 96"/>
                  <a:gd name="T14" fmla="*/ 11 w 125"/>
                  <a:gd name="T15" fmla="*/ 14 h 96"/>
                  <a:gd name="T16" fmla="*/ 6 w 125"/>
                  <a:gd name="T17" fmla="*/ 96 h 96"/>
                  <a:gd name="T18" fmla="*/ 11 w 125"/>
                  <a:gd name="T19" fmla="*/ 34 h 96"/>
                  <a:gd name="T20" fmla="*/ 12 w 125"/>
                  <a:gd name="T21" fmla="*/ 23 h 96"/>
                  <a:gd name="T22" fmla="*/ 4 w 125"/>
                  <a:gd name="T23" fmla="*/ 50 h 96"/>
                  <a:gd name="T24" fmla="*/ 9 w 125"/>
                  <a:gd name="T25" fmla="*/ 16 h 96"/>
                  <a:gd name="T26" fmla="*/ 10 w 125"/>
                  <a:gd name="T27" fmla="*/ 16 h 96"/>
                  <a:gd name="T28" fmla="*/ 10 w 125"/>
                  <a:gd name="T29" fmla="*/ 16 h 96"/>
                  <a:gd name="T30" fmla="*/ 63 w 125"/>
                  <a:gd name="T31" fmla="*/ 2 h 96"/>
                  <a:gd name="T32" fmla="*/ 92 w 125"/>
                  <a:gd name="T33" fmla="*/ 4 h 96"/>
                  <a:gd name="T34" fmla="*/ 125 w 125"/>
                  <a:gd name="T35" fmla="*/ 9 h 96"/>
                  <a:gd name="T36" fmla="*/ 65 w 125"/>
                  <a:gd name="T3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96">
                    <a:moveTo>
                      <a:pt x="65" y="0"/>
                    </a:moveTo>
                    <a:cubicBezTo>
                      <a:pt x="60" y="0"/>
                      <a:pt x="56" y="0"/>
                      <a:pt x="52" y="1"/>
                    </a:cubicBezTo>
                    <a:cubicBezTo>
                      <a:pt x="52" y="1"/>
                      <a:pt x="51" y="1"/>
                      <a:pt x="51" y="1"/>
                    </a:cubicBezTo>
                    <a:cubicBezTo>
                      <a:pt x="51" y="1"/>
                      <a:pt x="51" y="1"/>
                      <a:pt x="51" y="1"/>
                    </a:cubicBezTo>
                    <a:cubicBezTo>
                      <a:pt x="50" y="1"/>
                      <a:pt x="49" y="1"/>
                      <a:pt x="48" y="1"/>
                    </a:cubicBezTo>
                    <a:cubicBezTo>
                      <a:pt x="39" y="2"/>
                      <a:pt x="27" y="6"/>
                      <a:pt x="27" y="6"/>
                    </a:cubicBezTo>
                    <a:cubicBezTo>
                      <a:pt x="27" y="6"/>
                      <a:pt x="27" y="6"/>
                      <a:pt x="27" y="6"/>
                    </a:cubicBezTo>
                    <a:cubicBezTo>
                      <a:pt x="21" y="8"/>
                      <a:pt x="16" y="10"/>
                      <a:pt x="11" y="14"/>
                    </a:cubicBezTo>
                    <a:cubicBezTo>
                      <a:pt x="11" y="14"/>
                      <a:pt x="0" y="18"/>
                      <a:pt x="6" y="96"/>
                    </a:cubicBezTo>
                    <a:cubicBezTo>
                      <a:pt x="6" y="96"/>
                      <a:pt x="4" y="58"/>
                      <a:pt x="11" y="34"/>
                    </a:cubicBezTo>
                    <a:cubicBezTo>
                      <a:pt x="12" y="29"/>
                      <a:pt x="12" y="25"/>
                      <a:pt x="12" y="23"/>
                    </a:cubicBezTo>
                    <a:cubicBezTo>
                      <a:pt x="8" y="30"/>
                      <a:pt x="6" y="40"/>
                      <a:pt x="4" y="50"/>
                    </a:cubicBezTo>
                    <a:cubicBezTo>
                      <a:pt x="5" y="20"/>
                      <a:pt x="9" y="16"/>
                      <a:pt x="9" y="16"/>
                    </a:cubicBezTo>
                    <a:cubicBezTo>
                      <a:pt x="10" y="16"/>
                      <a:pt x="10" y="16"/>
                      <a:pt x="10" y="16"/>
                    </a:cubicBezTo>
                    <a:cubicBezTo>
                      <a:pt x="10" y="16"/>
                      <a:pt x="10" y="16"/>
                      <a:pt x="10" y="16"/>
                    </a:cubicBezTo>
                    <a:cubicBezTo>
                      <a:pt x="23" y="6"/>
                      <a:pt x="41" y="2"/>
                      <a:pt x="63" y="2"/>
                    </a:cubicBezTo>
                    <a:cubicBezTo>
                      <a:pt x="73" y="2"/>
                      <a:pt x="83" y="3"/>
                      <a:pt x="92" y="4"/>
                    </a:cubicBezTo>
                    <a:cubicBezTo>
                      <a:pt x="104" y="5"/>
                      <a:pt x="116" y="7"/>
                      <a:pt x="125" y="9"/>
                    </a:cubicBezTo>
                    <a:cubicBezTo>
                      <a:pt x="117" y="7"/>
                      <a:pt x="91" y="0"/>
                      <a:pt x="65" y="0"/>
                    </a:cubicBezTo>
                  </a:path>
                </a:pathLst>
              </a:custGeom>
              <a:solidFill>
                <a:srgbClr val="C4C4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2" name="Freeform 1566">
                <a:extLst>
                  <a:ext uri="{FF2B5EF4-FFF2-40B4-BE49-F238E27FC236}">
                    <a16:creationId xmlns:a16="http://schemas.microsoft.com/office/drawing/2014/main" id="{4111499A-1516-431D-8043-B4D13681AAB1}"/>
                  </a:ext>
                </a:extLst>
              </p:cNvPr>
              <p:cNvSpPr>
                <a:spLocks/>
              </p:cNvSpPr>
              <p:nvPr/>
            </p:nvSpPr>
            <p:spPr bwMode="auto">
              <a:xfrm>
                <a:off x="20" y="506"/>
                <a:ext cx="283" cy="71"/>
              </a:xfrm>
              <a:custGeom>
                <a:avLst/>
                <a:gdLst>
                  <a:gd name="T0" fmla="*/ 81 w 117"/>
                  <a:gd name="T1" fmla="*/ 0 h 30"/>
                  <a:gd name="T2" fmla="*/ 83 w 117"/>
                  <a:gd name="T3" fmla="*/ 1 h 30"/>
                  <a:gd name="T4" fmla="*/ 71 w 117"/>
                  <a:gd name="T5" fmla="*/ 0 h 30"/>
                  <a:gd name="T6" fmla="*/ 10 w 117"/>
                  <a:gd name="T7" fmla="*/ 10 h 30"/>
                  <a:gd name="T8" fmla="*/ 1 w 117"/>
                  <a:gd name="T9" fmla="*/ 19 h 30"/>
                  <a:gd name="T10" fmla="*/ 0 w 117"/>
                  <a:gd name="T11" fmla="*/ 30 h 30"/>
                  <a:gd name="T12" fmla="*/ 12 w 117"/>
                  <a:gd name="T13" fmla="*/ 11 h 30"/>
                  <a:gd name="T14" fmla="*/ 73 w 117"/>
                  <a:gd name="T15" fmla="*/ 2 h 30"/>
                  <a:gd name="T16" fmla="*/ 117 w 117"/>
                  <a:gd name="T17" fmla="*/ 6 h 30"/>
                  <a:gd name="T18" fmla="*/ 114 w 117"/>
                  <a:gd name="T19" fmla="*/ 5 h 30"/>
                  <a:gd name="T20" fmla="*/ 81 w 117"/>
                  <a:gd name="T2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30">
                    <a:moveTo>
                      <a:pt x="81" y="0"/>
                    </a:moveTo>
                    <a:cubicBezTo>
                      <a:pt x="82" y="0"/>
                      <a:pt x="83" y="0"/>
                      <a:pt x="83" y="1"/>
                    </a:cubicBezTo>
                    <a:cubicBezTo>
                      <a:pt x="79" y="0"/>
                      <a:pt x="75" y="0"/>
                      <a:pt x="71" y="0"/>
                    </a:cubicBezTo>
                    <a:cubicBezTo>
                      <a:pt x="56" y="0"/>
                      <a:pt x="27" y="2"/>
                      <a:pt x="10" y="10"/>
                    </a:cubicBezTo>
                    <a:cubicBezTo>
                      <a:pt x="6" y="11"/>
                      <a:pt x="3" y="15"/>
                      <a:pt x="1" y="19"/>
                    </a:cubicBezTo>
                    <a:cubicBezTo>
                      <a:pt x="1" y="21"/>
                      <a:pt x="1" y="25"/>
                      <a:pt x="0" y="30"/>
                    </a:cubicBezTo>
                    <a:cubicBezTo>
                      <a:pt x="3" y="21"/>
                      <a:pt x="7" y="14"/>
                      <a:pt x="12" y="11"/>
                    </a:cubicBezTo>
                    <a:cubicBezTo>
                      <a:pt x="27" y="5"/>
                      <a:pt x="51" y="2"/>
                      <a:pt x="73" y="2"/>
                    </a:cubicBezTo>
                    <a:cubicBezTo>
                      <a:pt x="91" y="2"/>
                      <a:pt x="108" y="4"/>
                      <a:pt x="117" y="6"/>
                    </a:cubicBezTo>
                    <a:cubicBezTo>
                      <a:pt x="117" y="6"/>
                      <a:pt x="116" y="6"/>
                      <a:pt x="114" y="5"/>
                    </a:cubicBezTo>
                    <a:cubicBezTo>
                      <a:pt x="105" y="3"/>
                      <a:pt x="93" y="1"/>
                      <a:pt x="81" y="0"/>
                    </a:cubicBezTo>
                  </a:path>
                </a:pathLst>
              </a:custGeom>
              <a:solidFill>
                <a:srgbClr val="D2C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3" name="Freeform 1567">
                <a:extLst>
                  <a:ext uri="{FF2B5EF4-FFF2-40B4-BE49-F238E27FC236}">
                    <a16:creationId xmlns:a16="http://schemas.microsoft.com/office/drawing/2014/main" id="{FAC2C7E8-7A1D-4B93-8569-08A719F13B91}"/>
                  </a:ext>
                </a:extLst>
              </p:cNvPr>
              <p:cNvSpPr>
                <a:spLocks/>
              </p:cNvSpPr>
              <p:nvPr/>
            </p:nvSpPr>
            <p:spPr bwMode="auto">
              <a:xfrm>
                <a:off x="8" y="7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C4C4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4" name="Freeform 1568">
                <a:extLst>
                  <a:ext uri="{FF2B5EF4-FFF2-40B4-BE49-F238E27FC236}">
                    <a16:creationId xmlns:a16="http://schemas.microsoft.com/office/drawing/2014/main" id="{2EB45B0B-B840-48B6-A3B1-CA1BB72FCED0}"/>
                  </a:ext>
                </a:extLst>
              </p:cNvPr>
              <p:cNvSpPr>
                <a:spLocks/>
              </p:cNvSpPr>
              <p:nvPr/>
            </p:nvSpPr>
            <p:spPr bwMode="auto">
              <a:xfrm>
                <a:off x="8" y="72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5" name="Freeform 1569">
                <a:extLst>
                  <a:ext uri="{FF2B5EF4-FFF2-40B4-BE49-F238E27FC236}">
                    <a16:creationId xmlns:a16="http://schemas.microsoft.com/office/drawing/2014/main" id="{050CBE4A-65A8-452F-81EE-38DE73808583}"/>
                  </a:ext>
                </a:extLst>
              </p:cNvPr>
              <p:cNvSpPr>
                <a:spLocks/>
              </p:cNvSpPr>
              <p:nvPr/>
            </p:nvSpPr>
            <p:spPr bwMode="auto">
              <a:xfrm>
                <a:off x="3" y="501"/>
                <a:ext cx="213" cy="114"/>
              </a:xfrm>
              <a:custGeom>
                <a:avLst/>
                <a:gdLst>
                  <a:gd name="T0" fmla="*/ 59 w 88"/>
                  <a:gd name="T1" fmla="*/ 0 h 48"/>
                  <a:gd name="T2" fmla="*/ 6 w 88"/>
                  <a:gd name="T3" fmla="*/ 14 h 48"/>
                  <a:gd name="T4" fmla="*/ 6 w 88"/>
                  <a:gd name="T5" fmla="*/ 14 h 48"/>
                  <a:gd name="T6" fmla="*/ 5 w 88"/>
                  <a:gd name="T7" fmla="*/ 14 h 48"/>
                  <a:gd name="T8" fmla="*/ 0 w 88"/>
                  <a:gd name="T9" fmla="*/ 48 h 48"/>
                  <a:gd name="T10" fmla="*/ 8 w 88"/>
                  <a:gd name="T11" fmla="*/ 21 h 48"/>
                  <a:gd name="T12" fmla="*/ 8 w 88"/>
                  <a:gd name="T13" fmla="*/ 20 h 48"/>
                  <a:gd name="T14" fmla="*/ 74 w 88"/>
                  <a:gd name="T15" fmla="*/ 2 h 48"/>
                  <a:gd name="T16" fmla="*/ 88 w 88"/>
                  <a:gd name="T17" fmla="*/ 2 h 48"/>
                  <a:gd name="T18" fmla="*/ 59 w 88"/>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48">
                    <a:moveTo>
                      <a:pt x="59" y="0"/>
                    </a:moveTo>
                    <a:cubicBezTo>
                      <a:pt x="37" y="0"/>
                      <a:pt x="19" y="4"/>
                      <a:pt x="6" y="14"/>
                    </a:cubicBezTo>
                    <a:cubicBezTo>
                      <a:pt x="6" y="14"/>
                      <a:pt x="6" y="14"/>
                      <a:pt x="6" y="14"/>
                    </a:cubicBezTo>
                    <a:cubicBezTo>
                      <a:pt x="5" y="14"/>
                      <a:pt x="5" y="14"/>
                      <a:pt x="5" y="14"/>
                    </a:cubicBezTo>
                    <a:cubicBezTo>
                      <a:pt x="5" y="14"/>
                      <a:pt x="1" y="18"/>
                      <a:pt x="0" y="48"/>
                    </a:cubicBezTo>
                    <a:cubicBezTo>
                      <a:pt x="2" y="38"/>
                      <a:pt x="4" y="28"/>
                      <a:pt x="8" y="21"/>
                    </a:cubicBezTo>
                    <a:cubicBezTo>
                      <a:pt x="8" y="21"/>
                      <a:pt x="8" y="21"/>
                      <a:pt x="8" y="20"/>
                    </a:cubicBezTo>
                    <a:cubicBezTo>
                      <a:pt x="10" y="8"/>
                      <a:pt x="42" y="2"/>
                      <a:pt x="74" y="2"/>
                    </a:cubicBezTo>
                    <a:cubicBezTo>
                      <a:pt x="79" y="2"/>
                      <a:pt x="83" y="2"/>
                      <a:pt x="88" y="2"/>
                    </a:cubicBezTo>
                    <a:cubicBezTo>
                      <a:pt x="79" y="1"/>
                      <a:pt x="69" y="0"/>
                      <a:pt x="59" y="0"/>
                    </a:cubicBezTo>
                  </a:path>
                </a:pathLst>
              </a:custGeom>
              <a:solidFill>
                <a:srgbClr val="DDD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6" name="Freeform 1570">
                <a:extLst>
                  <a:ext uri="{FF2B5EF4-FFF2-40B4-BE49-F238E27FC236}">
                    <a16:creationId xmlns:a16="http://schemas.microsoft.com/office/drawing/2014/main" id="{98FFA446-657B-4FD3-A19E-824D5729C048}"/>
                  </a:ext>
                </a:extLst>
              </p:cNvPr>
              <p:cNvSpPr>
                <a:spLocks/>
              </p:cNvSpPr>
              <p:nvPr/>
            </p:nvSpPr>
            <p:spPr bwMode="auto">
              <a:xfrm>
                <a:off x="23" y="506"/>
                <a:ext cx="198" cy="45"/>
              </a:xfrm>
              <a:custGeom>
                <a:avLst/>
                <a:gdLst>
                  <a:gd name="T0" fmla="*/ 66 w 82"/>
                  <a:gd name="T1" fmla="*/ 0 h 19"/>
                  <a:gd name="T2" fmla="*/ 0 w 82"/>
                  <a:gd name="T3" fmla="*/ 18 h 19"/>
                  <a:gd name="T4" fmla="*/ 0 w 82"/>
                  <a:gd name="T5" fmla="*/ 19 h 19"/>
                  <a:gd name="T6" fmla="*/ 9 w 82"/>
                  <a:gd name="T7" fmla="*/ 10 h 19"/>
                  <a:gd name="T8" fmla="*/ 70 w 82"/>
                  <a:gd name="T9" fmla="*/ 0 h 19"/>
                  <a:gd name="T10" fmla="*/ 82 w 82"/>
                  <a:gd name="T11" fmla="*/ 1 h 19"/>
                  <a:gd name="T12" fmla="*/ 80 w 82"/>
                  <a:gd name="T13" fmla="*/ 0 h 19"/>
                  <a:gd name="T14" fmla="*/ 66 w 82"/>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9">
                    <a:moveTo>
                      <a:pt x="66" y="0"/>
                    </a:moveTo>
                    <a:cubicBezTo>
                      <a:pt x="34" y="0"/>
                      <a:pt x="2" y="6"/>
                      <a:pt x="0" y="18"/>
                    </a:cubicBezTo>
                    <a:cubicBezTo>
                      <a:pt x="0" y="19"/>
                      <a:pt x="0" y="19"/>
                      <a:pt x="0" y="19"/>
                    </a:cubicBezTo>
                    <a:cubicBezTo>
                      <a:pt x="2" y="15"/>
                      <a:pt x="5" y="11"/>
                      <a:pt x="9" y="10"/>
                    </a:cubicBezTo>
                    <a:cubicBezTo>
                      <a:pt x="26" y="2"/>
                      <a:pt x="55" y="0"/>
                      <a:pt x="70" y="0"/>
                    </a:cubicBezTo>
                    <a:cubicBezTo>
                      <a:pt x="74" y="0"/>
                      <a:pt x="78" y="0"/>
                      <a:pt x="82" y="1"/>
                    </a:cubicBezTo>
                    <a:cubicBezTo>
                      <a:pt x="82" y="0"/>
                      <a:pt x="81" y="0"/>
                      <a:pt x="80" y="0"/>
                    </a:cubicBezTo>
                    <a:cubicBezTo>
                      <a:pt x="75" y="0"/>
                      <a:pt x="71" y="0"/>
                      <a:pt x="66" y="0"/>
                    </a:cubicBezTo>
                  </a:path>
                </a:pathLst>
              </a:custGeom>
              <a:solidFill>
                <a:srgbClr val="E6E1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7" name="Freeform 1571">
                <a:extLst>
                  <a:ext uri="{FF2B5EF4-FFF2-40B4-BE49-F238E27FC236}">
                    <a16:creationId xmlns:a16="http://schemas.microsoft.com/office/drawing/2014/main" id="{6FCA92C1-2986-42A9-9C3F-F56C4A27B6F9}"/>
                  </a:ext>
                </a:extLst>
              </p:cNvPr>
              <p:cNvSpPr>
                <a:spLocks/>
              </p:cNvSpPr>
              <p:nvPr/>
            </p:nvSpPr>
            <p:spPr bwMode="auto">
              <a:xfrm>
                <a:off x="59" y="456"/>
                <a:ext cx="73" cy="55"/>
              </a:xfrm>
              <a:custGeom>
                <a:avLst/>
                <a:gdLst>
                  <a:gd name="T0" fmla="*/ 30 w 30"/>
                  <a:gd name="T1" fmla="*/ 0 h 23"/>
                  <a:gd name="T2" fmla="*/ 18 w 30"/>
                  <a:gd name="T3" fmla="*/ 2 h 23"/>
                  <a:gd name="T4" fmla="*/ 17 w 30"/>
                  <a:gd name="T5" fmla="*/ 3 h 23"/>
                  <a:gd name="T6" fmla="*/ 0 w 30"/>
                  <a:gd name="T7" fmla="*/ 23 h 23"/>
                  <a:gd name="T8" fmla="*/ 21 w 30"/>
                  <a:gd name="T9" fmla="*/ 18 h 23"/>
                  <a:gd name="T10" fmla="*/ 24 w 30"/>
                  <a:gd name="T11" fmla="*/ 18 h 23"/>
                  <a:gd name="T12" fmla="*/ 25 w 30"/>
                  <a:gd name="T13" fmla="*/ 18 h 23"/>
                  <a:gd name="T14" fmla="*/ 30 w 30"/>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3">
                    <a:moveTo>
                      <a:pt x="30" y="0"/>
                    </a:moveTo>
                    <a:cubicBezTo>
                      <a:pt x="26" y="0"/>
                      <a:pt x="22" y="1"/>
                      <a:pt x="18" y="2"/>
                    </a:cubicBezTo>
                    <a:cubicBezTo>
                      <a:pt x="18" y="2"/>
                      <a:pt x="18" y="3"/>
                      <a:pt x="17" y="3"/>
                    </a:cubicBezTo>
                    <a:cubicBezTo>
                      <a:pt x="13" y="12"/>
                      <a:pt x="8" y="19"/>
                      <a:pt x="0" y="23"/>
                    </a:cubicBezTo>
                    <a:cubicBezTo>
                      <a:pt x="7" y="20"/>
                      <a:pt x="14" y="19"/>
                      <a:pt x="21" y="18"/>
                    </a:cubicBezTo>
                    <a:cubicBezTo>
                      <a:pt x="22" y="18"/>
                      <a:pt x="23" y="18"/>
                      <a:pt x="24" y="18"/>
                    </a:cubicBezTo>
                    <a:cubicBezTo>
                      <a:pt x="24" y="18"/>
                      <a:pt x="24" y="18"/>
                      <a:pt x="25" y="18"/>
                    </a:cubicBezTo>
                    <a:cubicBezTo>
                      <a:pt x="27" y="17"/>
                      <a:pt x="29" y="10"/>
                      <a:pt x="30" y="0"/>
                    </a:cubicBezTo>
                  </a:path>
                </a:pathLst>
              </a:custGeom>
              <a:solidFill>
                <a:srgbClr val="C4C4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8" name="Freeform 1572">
                <a:extLst>
                  <a:ext uri="{FF2B5EF4-FFF2-40B4-BE49-F238E27FC236}">
                    <a16:creationId xmlns:a16="http://schemas.microsoft.com/office/drawing/2014/main" id="{141C5839-53C2-43DB-A680-2231FBE4CADE}"/>
                  </a:ext>
                </a:extLst>
              </p:cNvPr>
              <p:cNvSpPr>
                <a:spLocks/>
              </p:cNvSpPr>
              <p:nvPr/>
            </p:nvSpPr>
            <p:spPr bwMode="auto">
              <a:xfrm>
                <a:off x="100" y="306"/>
                <a:ext cx="39" cy="157"/>
              </a:xfrm>
              <a:custGeom>
                <a:avLst/>
                <a:gdLst>
                  <a:gd name="T0" fmla="*/ 12 w 16"/>
                  <a:gd name="T1" fmla="*/ 0 h 66"/>
                  <a:gd name="T2" fmla="*/ 0 w 16"/>
                  <a:gd name="T3" fmla="*/ 66 h 66"/>
                  <a:gd name="T4" fmla="*/ 1 w 16"/>
                  <a:gd name="T5" fmla="*/ 65 h 66"/>
                  <a:gd name="T6" fmla="*/ 13 w 16"/>
                  <a:gd name="T7" fmla="*/ 63 h 66"/>
                  <a:gd name="T8" fmla="*/ 16 w 16"/>
                  <a:gd name="T9" fmla="*/ 2 h 66"/>
                  <a:gd name="T10" fmla="*/ 12 w 16"/>
                  <a:gd name="T11" fmla="*/ 0 h 66"/>
                </a:gdLst>
                <a:ahLst/>
                <a:cxnLst>
                  <a:cxn ang="0">
                    <a:pos x="T0" y="T1"/>
                  </a:cxn>
                  <a:cxn ang="0">
                    <a:pos x="T2" y="T3"/>
                  </a:cxn>
                  <a:cxn ang="0">
                    <a:pos x="T4" y="T5"/>
                  </a:cxn>
                  <a:cxn ang="0">
                    <a:pos x="T6" y="T7"/>
                  </a:cxn>
                  <a:cxn ang="0">
                    <a:pos x="T8" y="T9"/>
                  </a:cxn>
                  <a:cxn ang="0">
                    <a:pos x="T10" y="T11"/>
                  </a:cxn>
                </a:cxnLst>
                <a:rect l="0" t="0" r="r" b="b"/>
                <a:pathLst>
                  <a:path w="16" h="66">
                    <a:moveTo>
                      <a:pt x="12" y="0"/>
                    </a:moveTo>
                    <a:cubicBezTo>
                      <a:pt x="12" y="0"/>
                      <a:pt x="12" y="40"/>
                      <a:pt x="0" y="66"/>
                    </a:cubicBezTo>
                    <a:cubicBezTo>
                      <a:pt x="1" y="66"/>
                      <a:pt x="1" y="65"/>
                      <a:pt x="1" y="65"/>
                    </a:cubicBezTo>
                    <a:cubicBezTo>
                      <a:pt x="5" y="64"/>
                      <a:pt x="9" y="63"/>
                      <a:pt x="13" y="63"/>
                    </a:cubicBezTo>
                    <a:cubicBezTo>
                      <a:pt x="16" y="41"/>
                      <a:pt x="16" y="6"/>
                      <a:pt x="16" y="2"/>
                    </a:cubicBezTo>
                    <a:cubicBezTo>
                      <a:pt x="12" y="0"/>
                      <a:pt x="12" y="0"/>
                      <a:pt x="12" y="0"/>
                    </a:cubicBezTo>
                  </a:path>
                </a:pathLst>
              </a:custGeom>
              <a:solidFill>
                <a:srgbClr val="CBC6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9" name="Freeform 1573">
                <a:extLst>
                  <a:ext uri="{FF2B5EF4-FFF2-40B4-BE49-F238E27FC236}">
                    <a16:creationId xmlns:a16="http://schemas.microsoft.com/office/drawing/2014/main" id="{1A092B15-C0E8-4ACA-9F50-A21F43328FD6}"/>
                  </a:ext>
                </a:extLst>
              </p:cNvPr>
              <p:cNvSpPr>
                <a:spLocks noEditPoints="1"/>
              </p:cNvSpPr>
              <p:nvPr/>
            </p:nvSpPr>
            <p:spPr bwMode="auto">
              <a:xfrm>
                <a:off x="59" y="499"/>
                <a:ext cx="61" cy="12"/>
              </a:xfrm>
              <a:custGeom>
                <a:avLst/>
                <a:gdLst>
                  <a:gd name="T0" fmla="*/ 21 w 25"/>
                  <a:gd name="T1" fmla="*/ 0 h 5"/>
                  <a:gd name="T2" fmla="*/ 0 w 25"/>
                  <a:gd name="T3" fmla="*/ 5 h 5"/>
                  <a:gd name="T4" fmla="*/ 0 w 25"/>
                  <a:gd name="T5" fmla="*/ 5 h 5"/>
                  <a:gd name="T6" fmla="*/ 21 w 25"/>
                  <a:gd name="T7" fmla="*/ 0 h 5"/>
                  <a:gd name="T8" fmla="*/ 25 w 25"/>
                  <a:gd name="T9" fmla="*/ 0 h 5"/>
                  <a:gd name="T10" fmla="*/ 24 w 25"/>
                  <a:gd name="T11" fmla="*/ 0 h 5"/>
                  <a:gd name="T12" fmla="*/ 24 w 25"/>
                  <a:gd name="T13" fmla="*/ 0 h 5"/>
                  <a:gd name="T14" fmla="*/ 25 w 2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5">
                    <a:moveTo>
                      <a:pt x="21" y="0"/>
                    </a:moveTo>
                    <a:cubicBezTo>
                      <a:pt x="14" y="1"/>
                      <a:pt x="7" y="2"/>
                      <a:pt x="0" y="5"/>
                    </a:cubicBezTo>
                    <a:cubicBezTo>
                      <a:pt x="0" y="5"/>
                      <a:pt x="0" y="5"/>
                      <a:pt x="0" y="5"/>
                    </a:cubicBezTo>
                    <a:cubicBezTo>
                      <a:pt x="0" y="5"/>
                      <a:pt x="12" y="1"/>
                      <a:pt x="21" y="0"/>
                    </a:cubicBezTo>
                    <a:moveTo>
                      <a:pt x="25" y="0"/>
                    </a:moveTo>
                    <a:cubicBezTo>
                      <a:pt x="24" y="0"/>
                      <a:pt x="24" y="0"/>
                      <a:pt x="24" y="0"/>
                    </a:cubicBezTo>
                    <a:cubicBezTo>
                      <a:pt x="24" y="0"/>
                      <a:pt x="24" y="0"/>
                      <a:pt x="24" y="0"/>
                    </a:cubicBezTo>
                    <a:cubicBezTo>
                      <a:pt x="24" y="0"/>
                      <a:pt x="25" y="0"/>
                      <a:pt x="25" y="0"/>
                    </a:cubicBezTo>
                  </a:path>
                </a:pathLst>
              </a:custGeom>
              <a:solidFill>
                <a:srgbClr val="DCDC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0" name="Freeform 1574">
                <a:extLst>
                  <a:ext uri="{FF2B5EF4-FFF2-40B4-BE49-F238E27FC236}">
                    <a16:creationId xmlns:a16="http://schemas.microsoft.com/office/drawing/2014/main" id="{92D57BDF-BA84-41A7-955E-546B20A3FD66}"/>
                  </a:ext>
                </a:extLst>
              </p:cNvPr>
              <p:cNvSpPr>
                <a:spLocks noEditPoints="1"/>
              </p:cNvSpPr>
              <p:nvPr/>
            </p:nvSpPr>
            <p:spPr bwMode="auto">
              <a:xfrm>
                <a:off x="197" y="299"/>
                <a:ext cx="155" cy="223"/>
              </a:xfrm>
              <a:custGeom>
                <a:avLst/>
                <a:gdLst>
                  <a:gd name="T0" fmla="*/ 31 w 64"/>
                  <a:gd name="T1" fmla="*/ 51 h 94"/>
                  <a:gd name="T2" fmla="*/ 48 w 64"/>
                  <a:gd name="T3" fmla="*/ 84 h 94"/>
                  <a:gd name="T4" fmla="*/ 51 w 64"/>
                  <a:gd name="T5" fmla="*/ 87 h 94"/>
                  <a:gd name="T6" fmla="*/ 51 w 64"/>
                  <a:gd name="T7" fmla="*/ 87 h 94"/>
                  <a:gd name="T8" fmla="*/ 50 w 64"/>
                  <a:gd name="T9" fmla="*/ 86 h 94"/>
                  <a:gd name="T10" fmla="*/ 53 w 64"/>
                  <a:gd name="T11" fmla="*/ 90 h 94"/>
                  <a:gd name="T12" fmla="*/ 45 w 64"/>
                  <a:gd name="T13" fmla="*/ 84 h 94"/>
                  <a:gd name="T14" fmla="*/ 23 w 64"/>
                  <a:gd name="T15" fmla="*/ 75 h 94"/>
                  <a:gd name="T16" fmla="*/ 14 w 64"/>
                  <a:gd name="T17" fmla="*/ 68 h 94"/>
                  <a:gd name="T18" fmla="*/ 0 w 64"/>
                  <a:gd name="T19" fmla="*/ 65 h 94"/>
                  <a:gd name="T20" fmla="*/ 10 w 64"/>
                  <a:gd name="T21" fmla="*/ 79 h 94"/>
                  <a:gd name="T22" fmla="*/ 55 w 64"/>
                  <a:gd name="T23" fmla="*/ 93 h 94"/>
                  <a:gd name="T24" fmla="*/ 59 w 64"/>
                  <a:gd name="T25" fmla="*/ 94 h 94"/>
                  <a:gd name="T26" fmla="*/ 31 w 64"/>
                  <a:gd name="T27" fmla="*/ 51 h 94"/>
                  <a:gd name="T28" fmla="*/ 5 w 64"/>
                  <a:gd name="T29" fmla="*/ 2 h 94"/>
                  <a:gd name="T30" fmla="*/ 3 w 64"/>
                  <a:gd name="T31" fmla="*/ 3 h 94"/>
                  <a:gd name="T32" fmla="*/ 9 w 64"/>
                  <a:gd name="T33" fmla="*/ 55 h 94"/>
                  <a:gd name="T34" fmla="*/ 5 w 64"/>
                  <a:gd name="T35" fmla="*/ 2 h 94"/>
                  <a:gd name="T36" fmla="*/ 22 w 64"/>
                  <a:gd name="T37" fmla="*/ 0 h 94"/>
                  <a:gd name="T38" fmla="*/ 15 w 64"/>
                  <a:gd name="T39" fmla="*/ 1 h 94"/>
                  <a:gd name="T40" fmla="*/ 34 w 64"/>
                  <a:gd name="T41" fmla="*/ 66 h 94"/>
                  <a:gd name="T42" fmla="*/ 24 w 64"/>
                  <a:gd name="T43" fmla="*/ 33 h 94"/>
                  <a:gd name="T44" fmla="*/ 22 w 64"/>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94">
                    <a:moveTo>
                      <a:pt x="31" y="51"/>
                    </a:moveTo>
                    <a:cubicBezTo>
                      <a:pt x="37" y="66"/>
                      <a:pt x="44" y="78"/>
                      <a:pt x="48" y="84"/>
                    </a:cubicBezTo>
                    <a:cubicBezTo>
                      <a:pt x="50" y="86"/>
                      <a:pt x="51" y="87"/>
                      <a:pt x="51" y="87"/>
                    </a:cubicBezTo>
                    <a:cubicBezTo>
                      <a:pt x="51" y="87"/>
                      <a:pt x="51" y="87"/>
                      <a:pt x="51" y="87"/>
                    </a:cubicBezTo>
                    <a:cubicBezTo>
                      <a:pt x="51" y="87"/>
                      <a:pt x="50" y="86"/>
                      <a:pt x="50" y="86"/>
                    </a:cubicBezTo>
                    <a:cubicBezTo>
                      <a:pt x="52" y="89"/>
                      <a:pt x="53" y="90"/>
                      <a:pt x="53" y="90"/>
                    </a:cubicBezTo>
                    <a:cubicBezTo>
                      <a:pt x="50" y="88"/>
                      <a:pt x="48" y="86"/>
                      <a:pt x="45" y="84"/>
                    </a:cubicBezTo>
                    <a:cubicBezTo>
                      <a:pt x="41" y="82"/>
                      <a:pt x="34" y="79"/>
                      <a:pt x="23" y="75"/>
                    </a:cubicBezTo>
                    <a:cubicBezTo>
                      <a:pt x="19" y="74"/>
                      <a:pt x="17" y="71"/>
                      <a:pt x="14" y="68"/>
                    </a:cubicBezTo>
                    <a:cubicBezTo>
                      <a:pt x="9" y="66"/>
                      <a:pt x="4" y="66"/>
                      <a:pt x="0" y="65"/>
                    </a:cubicBezTo>
                    <a:cubicBezTo>
                      <a:pt x="2" y="72"/>
                      <a:pt x="6" y="77"/>
                      <a:pt x="10" y="79"/>
                    </a:cubicBezTo>
                    <a:cubicBezTo>
                      <a:pt x="32" y="90"/>
                      <a:pt x="34" y="84"/>
                      <a:pt x="55" y="93"/>
                    </a:cubicBezTo>
                    <a:cubicBezTo>
                      <a:pt x="57" y="94"/>
                      <a:pt x="59" y="94"/>
                      <a:pt x="59" y="94"/>
                    </a:cubicBezTo>
                    <a:cubicBezTo>
                      <a:pt x="64" y="94"/>
                      <a:pt x="43" y="77"/>
                      <a:pt x="31" y="51"/>
                    </a:cubicBezTo>
                    <a:moveTo>
                      <a:pt x="5" y="2"/>
                    </a:moveTo>
                    <a:cubicBezTo>
                      <a:pt x="5" y="3"/>
                      <a:pt x="4" y="3"/>
                      <a:pt x="3" y="3"/>
                    </a:cubicBezTo>
                    <a:cubicBezTo>
                      <a:pt x="1" y="28"/>
                      <a:pt x="5" y="45"/>
                      <a:pt x="9" y="55"/>
                    </a:cubicBezTo>
                    <a:cubicBezTo>
                      <a:pt x="4" y="35"/>
                      <a:pt x="5" y="8"/>
                      <a:pt x="5" y="2"/>
                    </a:cubicBezTo>
                    <a:moveTo>
                      <a:pt x="22" y="0"/>
                    </a:moveTo>
                    <a:cubicBezTo>
                      <a:pt x="20" y="0"/>
                      <a:pt x="17" y="1"/>
                      <a:pt x="15" y="1"/>
                    </a:cubicBezTo>
                    <a:cubicBezTo>
                      <a:pt x="15" y="30"/>
                      <a:pt x="25" y="52"/>
                      <a:pt x="34" y="66"/>
                    </a:cubicBezTo>
                    <a:cubicBezTo>
                      <a:pt x="29" y="55"/>
                      <a:pt x="26" y="43"/>
                      <a:pt x="24" y="33"/>
                    </a:cubicBezTo>
                    <a:cubicBezTo>
                      <a:pt x="21" y="22"/>
                      <a:pt x="20" y="11"/>
                      <a:pt x="22" y="0"/>
                    </a:cubicBezTo>
                  </a:path>
                </a:pathLst>
              </a:custGeom>
              <a:solidFill>
                <a:srgbClr val="8989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1" name="Freeform 1575">
                <a:extLst>
                  <a:ext uri="{FF2B5EF4-FFF2-40B4-BE49-F238E27FC236}">
                    <a16:creationId xmlns:a16="http://schemas.microsoft.com/office/drawing/2014/main" id="{1B212D1F-7A25-4BB0-A47A-431D810C13CD}"/>
                  </a:ext>
                </a:extLst>
              </p:cNvPr>
              <p:cNvSpPr>
                <a:spLocks/>
              </p:cNvSpPr>
              <p:nvPr/>
            </p:nvSpPr>
            <p:spPr bwMode="auto">
              <a:xfrm>
                <a:off x="178" y="306"/>
                <a:ext cx="53" cy="155"/>
              </a:xfrm>
              <a:custGeom>
                <a:avLst/>
                <a:gdLst>
                  <a:gd name="T0" fmla="*/ 11 w 22"/>
                  <a:gd name="T1" fmla="*/ 0 h 65"/>
                  <a:gd name="T2" fmla="*/ 2 w 22"/>
                  <a:gd name="T3" fmla="*/ 0 h 65"/>
                  <a:gd name="T4" fmla="*/ 8 w 22"/>
                  <a:gd name="T5" fmla="*/ 62 h 65"/>
                  <a:gd name="T6" fmla="*/ 22 w 22"/>
                  <a:gd name="T7" fmla="*/ 65 h 65"/>
                  <a:gd name="T8" fmla="*/ 17 w 22"/>
                  <a:gd name="T9" fmla="*/ 52 h 65"/>
                  <a:gd name="T10" fmla="*/ 11 w 22"/>
                  <a:gd name="T11" fmla="*/ 0 h 65"/>
                </a:gdLst>
                <a:ahLst/>
                <a:cxnLst>
                  <a:cxn ang="0">
                    <a:pos x="T0" y="T1"/>
                  </a:cxn>
                  <a:cxn ang="0">
                    <a:pos x="T2" y="T3"/>
                  </a:cxn>
                  <a:cxn ang="0">
                    <a:pos x="T4" y="T5"/>
                  </a:cxn>
                  <a:cxn ang="0">
                    <a:pos x="T6" y="T7"/>
                  </a:cxn>
                  <a:cxn ang="0">
                    <a:pos x="T8" y="T9"/>
                  </a:cxn>
                  <a:cxn ang="0">
                    <a:pos x="T10" y="T11"/>
                  </a:cxn>
                </a:cxnLst>
                <a:rect l="0" t="0" r="r" b="b"/>
                <a:pathLst>
                  <a:path w="22" h="65">
                    <a:moveTo>
                      <a:pt x="11" y="0"/>
                    </a:moveTo>
                    <a:cubicBezTo>
                      <a:pt x="9" y="0"/>
                      <a:pt x="6" y="0"/>
                      <a:pt x="2" y="0"/>
                    </a:cubicBezTo>
                    <a:cubicBezTo>
                      <a:pt x="2" y="11"/>
                      <a:pt x="0" y="43"/>
                      <a:pt x="8" y="62"/>
                    </a:cubicBezTo>
                    <a:cubicBezTo>
                      <a:pt x="12" y="63"/>
                      <a:pt x="17" y="63"/>
                      <a:pt x="22" y="65"/>
                    </a:cubicBezTo>
                    <a:cubicBezTo>
                      <a:pt x="20" y="61"/>
                      <a:pt x="19" y="57"/>
                      <a:pt x="17" y="52"/>
                    </a:cubicBezTo>
                    <a:cubicBezTo>
                      <a:pt x="13" y="42"/>
                      <a:pt x="9" y="25"/>
                      <a:pt x="11" y="0"/>
                    </a:cubicBezTo>
                  </a:path>
                </a:pathLst>
              </a:custGeom>
              <a:solidFill>
                <a:srgbClr val="948C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2" name="Freeform 1576">
                <a:extLst>
                  <a:ext uri="{FF2B5EF4-FFF2-40B4-BE49-F238E27FC236}">
                    <a16:creationId xmlns:a16="http://schemas.microsoft.com/office/drawing/2014/main" id="{29844051-741B-4B42-A745-3CF1D96B250C}"/>
                  </a:ext>
                </a:extLst>
              </p:cNvPr>
              <p:cNvSpPr>
                <a:spLocks noEditPoints="1"/>
              </p:cNvSpPr>
              <p:nvPr/>
            </p:nvSpPr>
            <p:spPr bwMode="auto">
              <a:xfrm>
                <a:off x="182" y="296"/>
                <a:ext cx="68" cy="10"/>
              </a:xfrm>
              <a:custGeom>
                <a:avLst/>
                <a:gdLst>
                  <a:gd name="T0" fmla="*/ 28 w 28"/>
                  <a:gd name="T1" fmla="*/ 1 h 4"/>
                  <a:gd name="T2" fmla="*/ 21 w 28"/>
                  <a:gd name="T3" fmla="*/ 2 h 4"/>
                  <a:gd name="T4" fmla="*/ 21 w 28"/>
                  <a:gd name="T5" fmla="*/ 2 h 4"/>
                  <a:gd name="T6" fmla="*/ 28 w 28"/>
                  <a:gd name="T7" fmla="*/ 1 h 4"/>
                  <a:gd name="T8" fmla="*/ 28 w 28"/>
                  <a:gd name="T9" fmla="*/ 1 h 4"/>
                  <a:gd name="T10" fmla="*/ 13 w 28"/>
                  <a:gd name="T11" fmla="*/ 0 h 4"/>
                  <a:gd name="T12" fmla="*/ 1 w 28"/>
                  <a:gd name="T13" fmla="*/ 0 h 4"/>
                  <a:gd name="T14" fmla="*/ 0 w 28"/>
                  <a:gd name="T15" fmla="*/ 4 h 4"/>
                  <a:gd name="T16" fmla="*/ 11 w 28"/>
                  <a:gd name="T17" fmla="*/ 3 h 4"/>
                  <a:gd name="T18" fmla="*/ 11 w 28"/>
                  <a:gd name="T19" fmla="*/ 2 h 4"/>
                  <a:gd name="T20" fmla="*/ 13 w 28"/>
                  <a:gd name="T21" fmla="*/ 2 h 4"/>
                  <a:gd name="T22" fmla="*/ 13 w 28"/>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4">
                    <a:moveTo>
                      <a:pt x="28" y="1"/>
                    </a:moveTo>
                    <a:cubicBezTo>
                      <a:pt x="26" y="1"/>
                      <a:pt x="23" y="2"/>
                      <a:pt x="21" y="2"/>
                    </a:cubicBezTo>
                    <a:cubicBezTo>
                      <a:pt x="21" y="2"/>
                      <a:pt x="21" y="2"/>
                      <a:pt x="21" y="2"/>
                    </a:cubicBezTo>
                    <a:cubicBezTo>
                      <a:pt x="23" y="2"/>
                      <a:pt x="26" y="1"/>
                      <a:pt x="28" y="1"/>
                    </a:cubicBezTo>
                    <a:cubicBezTo>
                      <a:pt x="28" y="1"/>
                      <a:pt x="28" y="1"/>
                      <a:pt x="28" y="1"/>
                    </a:cubicBezTo>
                    <a:moveTo>
                      <a:pt x="13" y="0"/>
                    </a:moveTo>
                    <a:cubicBezTo>
                      <a:pt x="1" y="0"/>
                      <a:pt x="1" y="0"/>
                      <a:pt x="1" y="0"/>
                    </a:cubicBezTo>
                    <a:cubicBezTo>
                      <a:pt x="1" y="0"/>
                      <a:pt x="1" y="2"/>
                      <a:pt x="0" y="4"/>
                    </a:cubicBezTo>
                    <a:cubicBezTo>
                      <a:pt x="4" y="4"/>
                      <a:pt x="8" y="4"/>
                      <a:pt x="11" y="3"/>
                    </a:cubicBezTo>
                    <a:cubicBezTo>
                      <a:pt x="11" y="3"/>
                      <a:pt x="11" y="2"/>
                      <a:pt x="11" y="2"/>
                    </a:cubicBezTo>
                    <a:cubicBezTo>
                      <a:pt x="13" y="2"/>
                      <a:pt x="13" y="2"/>
                      <a:pt x="13" y="2"/>
                    </a:cubicBezTo>
                    <a:cubicBezTo>
                      <a:pt x="13" y="1"/>
                      <a:pt x="13" y="0"/>
                      <a:pt x="13" y="0"/>
                    </a:cubicBezTo>
                  </a:path>
                </a:pathLst>
              </a:custGeom>
              <a:solidFill>
                <a:srgbClr val="2A3E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3" name="Freeform 1577">
                <a:extLst>
                  <a:ext uri="{FF2B5EF4-FFF2-40B4-BE49-F238E27FC236}">
                    <a16:creationId xmlns:a16="http://schemas.microsoft.com/office/drawing/2014/main" id="{FEB6F544-D395-42DA-A723-BB0F8655543C}"/>
                  </a:ext>
                </a:extLst>
              </p:cNvPr>
              <p:cNvSpPr>
                <a:spLocks/>
              </p:cNvSpPr>
              <p:nvPr/>
            </p:nvSpPr>
            <p:spPr bwMode="auto">
              <a:xfrm>
                <a:off x="214" y="294"/>
                <a:ext cx="36" cy="7"/>
              </a:xfrm>
              <a:custGeom>
                <a:avLst/>
                <a:gdLst>
                  <a:gd name="T0" fmla="*/ 15 w 15"/>
                  <a:gd name="T1" fmla="*/ 0 h 3"/>
                  <a:gd name="T2" fmla="*/ 0 w 15"/>
                  <a:gd name="T3" fmla="*/ 1 h 3"/>
                  <a:gd name="T4" fmla="*/ 0 w 15"/>
                  <a:gd name="T5" fmla="*/ 3 h 3"/>
                  <a:gd name="T6" fmla="*/ 8 w 15"/>
                  <a:gd name="T7" fmla="*/ 2 h 3"/>
                  <a:gd name="T8" fmla="*/ 8 w 15"/>
                  <a:gd name="T9" fmla="*/ 2 h 3"/>
                  <a:gd name="T10" fmla="*/ 8 w 15"/>
                  <a:gd name="T11" fmla="*/ 3 h 3"/>
                  <a:gd name="T12" fmla="*/ 15 w 15"/>
                  <a:gd name="T13" fmla="*/ 2 h 3"/>
                  <a:gd name="T14" fmla="*/ 15 w 15"/>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3">
                    <a:moveTo>
                      <a:pt x="15" y="0"/>
                    </a:moveTo>
                    <a:cubicBezTo>
                      <a:pt x="0" y="1"/>
                      <a:pt x="0" y="1"/>
                      <a:pt x="0" y="1"/>
                    </a:cubicBezTo>
                    <a:cubicBezTo>
                      <a:pt x="0" y="1"/>
                      <a:pt x="0" y="2"/>
                      <a:pt x="0" y="3"/>
                    </a:cubicBezTo>
                    <a:cubicBezTo>
                      <a:pt x="8" y="2"/>
                      <a:pt x="8" y="2"/>
                      <a:pt x="8" y="2"/>
                    </a:cubicBezTo>
                    <a:cubicBezTo>
                      <a:pt x="8" y="2"/>
                      <a:pt x="8" y="2"/>
                      <a:pt x="8" y="2"/>
                    </a:cubicBezTo>
                    <a:cubicBezTo>
                      <a:pt x="8" y="2"/>
                      <a:pt x="8" y="3"/>
                      <a:pt x="8" y="3"/>
                    </a:cubicBezTo>
                    <a:cubicBezTo>
                      <a:pt x="10" y="3"/>
                      <a:pt x="13" y="2"/>
                      <a:pt x="15" y="2"/>
                    </a:cubicBezTo>
                    <a:cubicBezTo>
                      <a:pt x="15" y="1"/>
                      <a:pt x="15" y="0"/>
                      <a:pt x="15" y="0"/>
                    </a:cubicBezTo>
                  </a:path>
                </a:pathLst>
              </a:custGeom>
              <a:solidFill>
                <a:srgbClr val="2636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4" name="Freeform 1578">
                <a:extLst>
                  <a:ext uri="{FF2B5EF4-FFF2-40B4-BE49-F238E27FC236}">
                    <a16:creationId xmlns:a16="http://schemas.microsoft.com/office/drawing/2014/main" id="{2872EF43-D2ED-4003-B2FF-E8E48CC5C7D3}"/>
                  </a:ext>
                </a:extLst>
              </p:cNvPr>
              <p:cNvSpPr>
                <a:spLocks/>
              </p:cNvSpPr>
              <p:nvPr/>
            </p:nvSpPr>
            <p:spPr bwMode="auto">
              <a:xfrm>
                <a:off x="207" y="301"/>
                <a:ext cx="99" cy="198"/>
              </a:xfrm>
              <a:custGeom>
                <a:avLst/>
                <a:gdLst>
                  <a:gd name="T0" fmla="*/ 11 w 41"/>
                  <a:gd name="T1" fmla="*/ 0 h 83"/>
                  <a:gd name="T2" fmla="*/ 1 w 41"/>
                  <a:gd name="T3" fmla="*/ 1 h 83"/>
                  <a:gd name="T4" fmla="*/ 5 w 41"/>
                  <a:gd name="T5" fmla="*/ 54 h 83"/>
                  <a:gd name="T6" fmla="*/ 13 w 41"/>
                  <a:gd name="T7" fmla="*/ 67 h 83"/>
                  <a:gd name="T8" fmla="*/ 10 w 41"/>
                  <a:gd name="T9" fmla="*/ 67 h 83"/>
                  <a:gd name="T10" fmla="*/ 19 w 41"/>
                  <a:gd name="T11" fmla="*/ 74 h 83"/>
                  <a:gd name="T12" fmla="*/ 41 w 41"/>
                  <a:gd name="T13" fmla="*/ 83 h 83"/>
                  <a:gd name="T14" fmla="*/ 30 w 41"/>
                  <a:gd name="T15" fmla="*/ 65 h 83"/>
                  <a:gd name="T16" fmla="*/ 11 w 41"/>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83">
                    <a:moveTo>
                      <a:pt x="11" y="0"/>
                    </a:moveTo>
                    <a:cubicBezTo>
                      <a:pt x="8" y="1"/>
                      <a:pt x="5" y="1"/>
                      <a:pt x="1" y="1"/>
                    </a:cubicBezTo>
                    <a:cubicBezTo>
                      <a:pt x="1" y="7"/>
                      <a:pt x="0" y="34"/>
                      <a:pt x="5" y="54"/>
                    </a:cubicBezTo>
                    <a:cubicBezTo>
                      <a:pt x="9" y="63"/>
                      <a:pt x="13" y="67"/>
                      <a:pt x="13" y="67"/>
                    </a:cubicBezTo>
                    <a:cubicBezTo>
                      <a:pt x="12" y="67"/>
                      <a:pt x="11" y="67"/>
                      <a:pt x="10" y="67"/>
                    </a:cubicBezTo>
                    <a:cubicBezTo>
                      <a:pt x="13" y="70"/>
                      <a:pt x="15" y="73"/>
                      <a:pt x="19" y="74"/>
                    </a:cubicBezTo>
                    <a:cubicBezTo>
                      <a:pt x="30" y="78"/>
                      <a:pt x="37" y="81"/>
                      <a:pt x="41" y="83"/>
                    </a:cubicBezTo>
                    <a:cubicBezTo>
                      <a:pt x="37" y="78"/>
                      <a:pt x="33" y="72"/>
                      <a:pt x="30" y="65"/>
                    </a:cubicBezTo>
                    <a:cubicBezTo>
                      <a:pt x="21" y="51"/>
                      <a:pt x="11" y="29"/>
                      <a:pt x="11" y="0"/>
                    </a:cubicBezTo>
                  </a:path>
                </a:pathLst>
              </a:custGeom>
              <a:solidFill>
                <a:srgbClr val="6E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5" name="Freeform 1579">
                <a:extLst>
                  <a:ext uri="{FF2B5EF4-FFF2-40B4-BE49-F238E27FC236}">
                    <a16:creationId xmlns:a16="http://schemas.microsoft.com/office/drawing/2014/main" id="{1744E9E0-078F-48C1-AA7F-88BA0E315692}"/>
                  </a:ext>
                </a:extLst>
              </p:cNvPr>
              <p:cNvSpPr>
                <a:spLocks/>
              </p:cNvSpPr>
              <p:nvPr/>
            </p:nvSpPr>
            <p:spPr bwMode="auto">
              <a:xfrm>
                <a:off x="219" y="430"/>
                <a:ext cx="19" cy="31"/>
              </a:xfrm>
              <a:custGeom>
                <a:avLst/>
                <a:gdLst>
                  <a:gd name="T0" fmla="*/ 0 w 8"/>
                  <a:gd name="T1" fmla="*/ 0 h 13"/>
                  <a:gd name="T2" fmla="*/ 5 w 8"/>
                  <a:gd name="T3" fmla="*/ 13 h 13"/>
                  <a:gd name="T4" fmla="*/ 8 w 8"/>
                  <a:gd name="T5" fmla="*/ 13 h 13"/>
                  <a:gd name="T6" fmla="*/ 0 w 8"/>
                  <a:gd name="T7" fmla="*/ 0 h 13"/>
                </a:gdLst>
                <a:ahLst/>
                <a:cxnLst>
                  <a:cxn ang="0">
                    <a:pos x="T0" y="T1"/>
                  </a:cxn>
                  <a:cxn ang="0">
                    <a:pos x="T2" y="T3"/>
                  </a:cxn>
                  <a:cxn ang="0">
                    <a:pos x="T4" y="T5"/>
                  </a:cxn>
                  <a:cxn ang="0">
                    <a:pos x="T6" y="T7"/>
                  </a:cxn>
                </a:cxnLst>
                <a:rect l="0" t="0" r="r" b="b"/>
                <a:pathLst>
                  <a:path w="8" h="13">
                    <a:moveTo>
                      <a:pt x="0" y="0"/>
                    </a:moveTo>
                    <a:cubicBezTo>
                      <a:pt x="2" y="5"/>
                      <a:pt x="3" y="9"/>
                      <a:pt x="5" y="13"/>
                    </a:cubicBezTo>
                    <a:cubicBezTo>
                      <a:pt x="6" y="13"/>
                      <a:pt x="7" y="13"/>
                      <a:pt x="8" y="13"/>
                    </a:cubicBezTo>
                    <a:cubicBezTo>
                      <a:pt x="8" y="13"/>
                      <a:pt x="4" y="9"/>
                      <a:pt x="0" y="0"/>
                    </a:cubicBezTo>
                  </a:path>
                </a:pathLst>
              </a:custGeom>
              <a:solidFill>
                <a:srgbClr val="766E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6" name="Freeform 1580">
                <a:extLst>
                  <a:ext uri="{FF2B5EF4-FFF2-40B4-BE49-F238E27FC236}">
                    <a16:creationId xmlns:a16="http://schemas.microsoft.com/office/drawing/2014/main" id="{1FBDE169-2F5C-4D7D-B3AD-2696299BDF1B}"/>
                  </a:ext>
                </a:extLst>
              </p:cNvPr>
              <p:cNvSpPr>
                <a:spLocks/>
              </p:cNvSpPr>
              <p:nvPr/>
            </p:nvSpPr>
            <p:spPr bwMode="auto">
              <a:xfrm>
                <a:off x="209" y="301"/>
                <a:ext cx="24" cy="2"/>
              </a:xfrm>
              <a:custGeom>
                <a:avLst/>
                <a:gdLst>
                  <a:gd name="T0" fmla="*/ 2 w 10"/>
                  <a:gd name="T1" fmla="*/ 0 h 1"/>
                  <a:gd name="T2" fmla="*/ 0 w 10"/>
                  <a:gd name="T3" fmla="*/ 0 h 1"/>
                  <a:gd name="T4" fmla="*/ 0 w 10"/>
                  <a:gd name="T5" fmla="*/ 1 h 1"/>
                  <a:gd name="T6" fmla="*/ 10 w 10"/>
                  <a:gd name="T7" fmla="*/ 0 h 1"/>
                  <a:gd name="T8" fmla="*/ 10 w 10"/>
                  <a:gd name="T9" fmla="*/ 0 h 1"/>
                  <a:gd name="T10" fmla="*/ 2 w 10"/>
                  <a:gd name="T11" fmla="*/ 1 h 1"/>
                  <a:gd name="T12" fmla="*/ 2 w 10"/>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0" h="1">
                    <a:moveTo>
                      <a:pt x="2" y="0"/>
                    </a:moveTo>
                    <a:cubicBezTo>
                      <a:pt x="0" y="0"/>
                      <a:pt x="0" y="0"/>
                      <a:pt x="0" y="0"/>
                    </a:cubicBezTo>
                    <a:cubicBezTo>
                      <a:pt x="0" y="0"/>
                      <a:pt x="0" y="1"/>
                      <a:pt x="0" y="1"/>
                    </a:cubicBezTo>
                    <a:cubicBezTo>
                      <a:pt x="4" y="1"/>
                      <a:pt x="7" y="1"/>
                      <a:pt x="10" y="0"/>
                    </a:cubicBezTo>
                    <a:cubicBezTo>
                      <a:pt x="10" y="0"/>
                      <a:pt x="10" y="0"/>
                      <a:pt x="10" y="0"/>
                    </a:cubicBezTo>
                    <a:cubicBezTo>
                      <a:pt x="8" y="1"/>
                      <a:pt x="5" y="1"/>
                      <a:pt x="2" y="1"/>
                    </a:cubicBezTo>
                    <a:cubicBezTo>
                      <a:pt x="2" y="1"/>
                      <a:pt x="2" y="1"/>
                      <a:pt x="2" y="0"/>
                    </a:cubicBezTo>
                  </a:path>
                </a:pathLst>
              </a:custGeom>
              <a:solidFill>
                <a:srgbClr val="2C37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7" name="Freeform 1581">
                <a:extLst>
                  <a:ext uri="{FF2B5EF4-FFF2-40B4-BE49-F238E27FC236}">
                    <a16:creationId xmlns:a16="http://schemas.microsoft.com/office/drawing/2014/main" id="{6094327D-DE4B-49AB-AE73-001B27885C8D}"/>
                  </a:ext>
                </a:extLst>
              </p:cNvPr>
              <p:cNvSpPr>
                <a:spLocks/>
              </p:cNvSpPr>
              <p:nvPr/>
            </p:nvSpPr>
            <p:spPr bwMode="auto">
              <a:xfrm>
                <a:off x="214" y="299"/>
                <a:ext cx="19" cy="4"/>
              </a:xfrm>
              <a:custGeom>
                <a:avLst/>
                <a:gdLst>
                  <a:gd name="T0" fmla="*/ 8 w 8"/>
                  <a:gd name="T1" fmla="*/ 0 h 2"/>
                  <a:gd name="T2" fmla="*/ 0 w 8"/>
                  <a:gd name="T3" fmla="*/ 1 h 2"/>
                  <a:gd name="T4" fmla="*/ 0 w 8"/>
                  <a:gd name="T5" fmla="*/ 2 h 2"/>
                  <a:gd name="T6" fmla="*/ 8 w 8"/>
                  <a:gd name="T7" fmla="*/ 1 h 2"/>
                  <a:gd name="T8" fmla="*/ 8 w 8"/>
                  <a:gd name="T9" fmla="*/ 0 h 2"/>
                </a:gdLst>
                <a:ahLst/>
                <a:cxnLst>
                  <a:cxn ang="0">
                    <a:pos x="T0" y="T1"/>
                  </a:cxn>
                  <a:cxn ang="0">
                    <a:pos x="T2" y="T3"/>
                  </a:cxn>
                  <a:cxn ang="0">
                    <a:pos x="T4" y="T5"/>
                  </a:cxn>
                  <a:cxn ang="0">
                    <a:pos x="T6" y="T7"/>
                  </a:cxn>
                  <a:cxn ang="0">
                    <a:pos x="T8" y="T9"/>
                  </a:cxn>
                </a:cxnLst>
                <a:rect l="0" t="0" r="r" b="b"/>
                <a:pathLst>
                  <a:path w="8" h="2">
                    <a:moveTo>
                      <a:pt x="8" y="0"/>
                    </a:moveTo>
                    <a:cubicBezTo>
                      <a:pt x="0" y="1"/>
                      <a:pt x="0" y="1"/>
                      <a:pt x="0" y="1"/>
                    </a:cubicBezTo>
                    <a:cubicBezTo>
                      <a:pt x="0" y="2"/>
                      <a:pt x="0" y="2"/>
                      <a:pt x="0" y="2"/>
                    </a:cubicBezTo>
                    <a:cubicBezTo>
                      <a:pt x="3" y="2"/>
                      <a:pt x="6" y="2"/>
                      <a:pt x="8" y="1"/>
                    </a:cubicBezTo>
                    <a:cubicBezTo>
                      <a:pt x="8" y="1"/>
                      <a:pt x="8" y="0"/>
                      <a:pt x="8" y="0"/>
                    </a:cubicBezTo>
                  </a:path>
                </a:pathLst>
              </a:custGeom>
              <a:solidFill>
                <a:srgbClr val="2932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8" name="Freeform 1582">
                <a:extLst>
                  <a:ext uri="{FF2B5EF4-FFF2-40B4-BE49-F238E27FC236}">
                    <a16:creationId xmlns:a16="http://schemas.microsoft.com/office/drawing/2014/main" id="{397B3B1F-8F57-4B35-BEC5-F21FA35EC3E4}"/>
                  </a:ext>
                </a:extLst>
              </p:cNvPr>
              <p:cNvSpPr>
                <a:spLocks/>
              </p:cNvSpPr>
              <p:nvPr/>
            </p:nvSpPr>
            <p:spPr bwMode="auto">
              <a:xfrm>
                <a:off x="313" y="499"/>
                <a:ext cx="7" cy="7"/>
              </a:xfrm>
              <a:custGeom>
                <a:avLst/>
                <a:gdLst>
                  <a:gd name="T0" fmla="*/ 0 w 3"/>
                  <a:gd name="T1" fmla="*/ 0 h 3"/>
                  <a:gd name="T2" fmla="*/ 2 w 3"/>
                  <a:gd name="T3" fmla="*/ 2 h 3"/>
                  <a:gd name="T4" fmla="*/ 3 w 3"/>
                  <a:gd name="T5" fmla="*/ 3 h 3"/>
                  <a:gd name="T6" fmla="*/ 3 w 3"/>
                  <a:gd name="T7" fmla="*/ 3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1" y="1"/>
                      <a:pt x="1" y="1"/>
                      <a:pt x="2" y="2"/>
                    </a:cubicBezTo>
                    <a:cubicBezTo>
                      <a:pt x="2" y="2"/>
                      <a:pt x="3" y="3"/>
                      <a:pt x="3" y="3"/>
                    </a:cubicBezTo>
                    <a:cubicBezTo>
                      <a:pt x="3" y="3"/>
                      <a:pt x="3" y="3"/>
                      <a:pt x="3" y="3"/>
                    </a:cubicBezTo>
                    <a:cubicBezTo>
                      <a:pt x="3" y="3"/>
                      <a:pt x="2" y="2"/>
                      <a:pt x="0" y="0"/>
                    </a:cubicBezTo>
                  </a:path>
                </a:pathLst>
              </a:custGeom>
              <a:solidFill>
                <a:srgbClr val="6E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9" name="Freeform 1583">
                <a:extLst>
                  <a:ext uri="{FF2B5EF4-FFF2-40B4-BE49-F238E27FC236}">
                    <a16:creationId xmlns:a16="http://schemas.microsoft.com/office/drawing/2014/main" id="{5C07B665-DAC9-4FB5-97D1-EEE82B0FE31E}"/>
                  </a:ext>
                </a:extLst>
              </p:cNvPr>
              <p:cNvSpPr>
                <a:spLocks/>
              </p:cNvSpPr>
              <p:nvPr/>
            </p:nvSpPr>
            <p:spPr bwMode="auto">
              <a:xfrm>
                <a:off x="1" y="858"/>
                <a:ext cx="7" cy="700"/>
              </a:xfrm>
              <a:custGeom>
                <a:avLst/>
                <a:gdLst>
                  <a:gd name="T0" fmla="*/ 2 w 3"/>
                  <a:gd name="T1" fmla="*/ 0 h 294"/>
                  <a:gd name="T2" fmla="*/ 3 w 3"/>
                  <a:gd name="T3" fmla="*/ 294 h 294"/>
                  <a:gd name="T4" fmla="*/ 2 w 3"/>
                  <a:gd name="T5" fmla="*/ 0 h 294"/>
                </a:gdLst>
                <a:ahLst/>
                <a:cxnLst>
                  <a:cxn ang="0">
                    <a:pos x="T0" y="T1"/>
                  </a:cxn>
                  <a:cxn ang="0">
                    <a:pos x="T2" y="T3"/>
                  </a:cxn>
                  <a:cxn ang="0">
                    <a:pos x="T4" y="T5"/>
                  </a:cxn>
                </a:cxnLst>
                <a:rect l="0" t="0" r="r" b="b"/>
                <a:pathLst>
                  <a:path w="3" h="294">
                    <a:moveTo>
                      <a:pt x="2" y="0"/>
                    </a:moveTo>
                    <a:cubicBezTo>
                      <a:pt x="2" y="1"/>
                      <a:pt x="0" y="199"/>
                      <a:pt x="3" y="294"/>
                    </a:cubicBezTo>
                    <a:cubicBezTo>
                      <a:pt x="3" y="224"/>
                      <a:pt x="2" y="97"/>
                      <a:pt x="2" y="0"/>
                    </a:cubicBezTo>
                  </a:path>
                </a:pathLst>
              </a:custGeom>
              <a:solidFill>
                <a:srgbClr val="ACBD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0" name="Freeform 1584">
                <a:extLst>
                  <a:ext uri="{FF2B5EF4-FFF2-40B4-BE49-F238E27FC236}">
                    <a16:creationId xmlns:a16="http://schemas.microsoft.com/office/drawing/2014/main" id="{0AFB9CB1-884B-44F2-8A88-0B4D4B8D78DF}"/>
                  </a:ext>
                </a:extLst>
              </p:cNvPr>
              <p:cNvSpPr>
                <a:spLocks/>
              </p:cNvSpPr>
              <p:nvPr/>
            </p:nvSpPr>
            <p:spPr bwMode="auto">
              <a:xfrm>
                <a:off x="6" y="858"/>
                <a:ext cx="72" cy="824"/>
              </a:xfrm>
              <a:custGeom>
                <a:avLst/>
                <a:gdLst>
                  <a:gd name="T0" fmla="*/ 0 w 30"/>
                  <a:gd name="T1" fmla="*/ 0 h 346"/>
                  <a:gd name="T2" fmla="*/ 0 w 30"/>
                  <a:gd name="T3" fmla="*/ 0 h 346"/>
                  <a:gd name="T4" fmla="*/ 1 w 30"/>
                  <a:gd name="T5" fmla="*/ 294 h 346"/>
                  <a:gd name="T6" fmla="*/ 6 w 30"/>
                  <a:gd name="T7" fmla="*/ 343 h 346"/>
                  <a:gd name="T8" fmla="*/ 13 w 30"/>
                  <a:gd name="T9" fmla="*/ 346 h 346"/>
                  <a:gd name="T10" fmla="*/ 30 w 30"/>
                  <a:gd name="T11" fmla="*/ 346 h 346"/>
                  <a:gd name="T12" fmla="*/ 19 w 30"/>
                  <a:gd name="T13" fmla="*/ 343 h 346"/>
                  <a:gd name="T14" fmla="*/ 9 w 30"/>
                  <a:gd name="T15" fmla="*/ 338 h 346"/>
                  <a:gd name="T16" fmla="*/ 9 w 30"/>
                  <a:gd name="T17" fmla="*/ 338 h 346"/>
                  <a:gd name="T18" fmla="*/ 9 w 30"/>
                  <a:gd name="T19" fmla="*/ 338 h 346"/>
                  <a:gd name="T20" fmla="*/ 9 w 30"/>
                  <a:gd name="T21" fmla="*/ 336 h 346"/>
                  <a:gd name="T22" fmla="*/ 6 w 30"/>
                  <a:gd name="T23" fmla="*/ 330 h 346"/>
                  <a:gd name="T24" fmla="*/ 0 w 30"/>
                  <a:gd name="T25"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46">
                    <a:moveTo>
                      <a:pt x="0" y="0"/>
                    </a:moveTo>
                    <a:cubicBezTo>
                      <a:pt x="0" y="0"/>
                      <a:pt x="0" y="0"/>
                      <a:pt x="0" y="0"/>
                    </a:cubicBezTo>
                    <a:cubicBezTo>
                      <a:pt x="0" y="97"/>
                      <a:pt x="1" y="224"/>
                      <a:pt x="1" y="294"/>
                    </a:cubicBezTo>
                    <a:cubicBezTo>
                      <a:pt x="2" y="323"/>
                      <a:pt x="4" y="342"/>
                      <a:pt x="6" y="343"/>
                    </a:cubicBezTo>
                    <a:cubicBezTo>
                      <a:pt x="7" y="344"/>
                      <a:pt x="10" y="345"/>
                      <a:pt x="13" y="346"/>
                    </a:cubicBezTo>
                    <a:cubicBezTo>
                      <a:pt x="30" y="346"/>
                      <a:pt x="30" y="346"/>
                      <a:pt x="30" y="346"/>
                    </a:cubicBezTo>
                    <a:cubicBezTo>
                      <a:pt x="26" y="345"/>
                      <a:pt x="22" y="344"/>
                      <a:pt x="19" y="343"/>
                    </a:cubicBezTo>
                    <a:cubicBezTo>
                      <a:pt x="13" y="342"/>
                      <a:pt x="9" y="341"/>
                      <a:pt x="9" y="338"/>
                    </a:cubicBezTo>
                    <a:cubicBezTo>
                      <a:pt x="9" y="338"/>
                      <a:pt x="9" y="338"/>
                      <a:pt x="9" y="338"/>
                    </a:cubicBezTo>
                    <a:cubicBezTo>
                      <a:pt x="9" y="338"/>
                      <a:pt x="9" y="338"/>
                      <a:pt x="9" y="338"/>
                    </a:cubicBezTo>
                    <a:cubicBezTo>
                      <a:pt x="9" y="337"/>
                      <a:pt x="9" y="337"/>
                      <a:pt x="9" y="336"/>
                    </a:cubicBezTo>
                    <a:cubicBezTo>
                      <a:pt x="7" y="334"/>
                      <a:pt x="6" y="332"/>
                      <a:pt x="6" y="330"/>
                    </a:cubicBezTo>
                    <a:cubicBezTo>
                      <a:pt x="3" y="309"/>
                      <a:pt x="0" y="0"/>
                      <a:pt x="0" y="0"/>
                    </a:cubicBezTo>
                  </a:path>
                </a:pathLst>
              </a:custGeom>
              <a:solidFill>
                <a:srgbClr val="C4C4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1" name="Freeform 1585">
                <a:extLst>
                  <a:ext uri="{FF2B5EF4-FFF2-40B4-BE49-F238E27FC236}">
                    <a16:creationId xmlns:a16="http://schemas.microsoft.com/office/drawing/2014/main" id="{BFC99CC4-1F38-40F8-96D4-EFE64E08BBA3}"/>
                  </a:ext>
                </a:extLst>
              </p:cNvPr>
              <p:cNvSpPr>
                <a:spLocks/>
              </p:cNvSpPr>
              <p:nvPr/>
            </p:nvSpPr>
            <p:spPr bwMode="auto">
              <a:xfrm>
                <a:off x="37" y="1682"/>
                <a:ext cx="138" cy="12"/>
              </a:xfrm>
              <a:custGeom>
                <a:avLst/>
                <a:gdLst>
                  <a:gd name="T0" fmla="*/ 17 w 57"/>
                  <a:gd name="T1" fmla="*/ 0 h 5"/>
                  <a:gd name="T2" fmla="*/ 0 w 57"/>
                  <a:gd name="T3" fmla="*/ 0 h 5"/>
                  <a:gd name="T4" fmla="*/ 57 w 57"/>
                  <a:gd name="T5" fmla="*/ 5 h 5"/>
                  <a:gd name="T6" fmla="*/ 17 w 57"/>
                  <a:gd name="T7" fmla="*/ 0 h 5"/>
                </a:gdLst>
                <a:ahLst/>
                <a:cxnLst>
                  <a:cxn ang="0">
                    <a:pos x="T0" y="T1"/>
                  </a:cxn>
                  <a:cxn ang="0">
                    <a:pos x="T2" y="T3"/>
                  </a:cxn>
                  <a:cxn ang="0">
                    <a:pos x="T4" y="T5"/>
                  </a:cxn>
                  <a:cxn ang="0">
                    <a:pos x="T6" y="T7"/>
                  </a:cxn>
                </a:cxnLst>
                <a:rect l="0" t="0" r="r" b="b"/>
                <a:pathLst>
                  <a:path w="57" h="5">
                    <a:moveTo>
                      <a:pt x="17" y="0"/>
                    </a:moveTo>
                    <a:cubicBezTo>
                      <a:pt x="0" y="0"/>
                      <a:pt x="0" y="0"/>
                      <a:pt x="0" y="0"/>
                    </a:cubicBezTo>
                    <a:cubicBezTo>
                      <a:pt x="14" y="3"/>
                      <a:pt x="44" y="4"/>
                      <a:pt x="57" y="5"/>
                    </a:cubicBezTo>
                    <a:cubicBezTo>
                      <a:pt x="48" y="4"/>
                      <a:pt x="31" y="3"/>
                      <a:pt x="17" y="0"/>
                    </a:cubicBezTo>
                  </a:path>
                </a:pathLst>
              </a:custGeom>
              <a:solidFill>
                <a:srgbClr val="B1B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2" name="Freeform 1586">
                <a:extLst>
                  <a:ext uri="{FF2B5EF4-FFF2-40B4-BE49-F238E27FC236}">
                    <a16:creationId xmlns:a16="http://schemas.microsoft.com/office/drawing/2014/main" id="{CEB5CBEC-A3A0-4004-B97E-2DED913164E3}"/>
                  </a:ext>
                </a:extLst>
              </p:cNvPr>
              <p:cNvSpPr>
                <a:spLocks/>
              </p:cNvSpPr>
              <p:nvPr/>
            </p:nvSpPr>
            <p:spPr bwMode="auto">
              <a:xfrm>
                <a:off x="28" y="1658"/>
                <a:ext cx="0" cy="5"/>
              </a:xfrm>
              <a:custGeom>
                <a:avLst/>
                <a:gdLst>
                  <a:gd name="T0" fmla="*/ 0 h 2"/>
                  <a:gd name="T1" fmla="*/ 2 h 2"/>
                  <a:gd name="T2" fmla="*/ 2 h 2"/>
                  <a:gd name="T3" fmla="*/ 0 h 2"/>
                  <a:gd name="T4" fmla="*/ 0 h 2"/>
                </a:gdLst>
                <a:ahLst/>
                <a:cxnLst>
                  <a:cxn ang="0">
                    <a:pos x="0" y="T0"/>
                  </a:cxn>
                  <a:cxn ang="0">
                    <a:pos x="0" y="T1"/>
                  </a:cxn>
                  <a:cxn ang="0">
                    <a:pos x="0" y="T2"/>
                  </a:cxn>
                  <a:cxn ang="0">
                    <a:pos x="0" y="T3"/>
                  </a:cxn>
                  <a:cxn ang="0">
                    <a:pos x="0" y="T4"/>
                  </a:cxn>
                </a:cxnLst>
                <a:rect l="0" t="0" r="r" b="b"/>
                <a:pathLst>
                  <a:path h="2">
                    <a:moveTo>
                      <a:pt x="0" y="0"/>
                    </a:moveTo>
                    <a:cubicBezTo>
                      <a:pt x="0" y="1"/>
                      <a:pt x="0" y="1"/>
                      <a:pt x="0" y="2"/>
                    </a:cubicBezTo>
                    <a:cubicBezTo>
                      <a:pt x="0" y="2"/>
                      <a:pt x="0" y="2"/>
                      <a:pt x="0" y="2"/>
                    </a:cubicBezTo>
                    <a:cubicBezTo>
                      <a:pt x="0" y="1"/>
                      <a:pt x="0" y="1"/>
                      <a:pt x="0" y="0"/>
                    </a:cubicBezTo>
                    <a:cubicBezTo>
                      <a:pt x="0" y="0"/>
                      <a:pt x="0" y="0"/>
                      <a:pt x="0" y="0"/>
                    </a:cubicBezTo>
                  </a:path>
                </a:pathLst>
              </a:custGeom>
              <a:solidFill>
                <a:srgbClr val="BABA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3" name="Freeform 1587">
                <a:extLst>
                  <a:ext uri="{FF2B5EF4-FFF2-40B4-BE49-F238E27FC236}">
                    <a16:creationId xmlns:a16="http://schemas.microsoft.com/office/drawing/2014/main" id="{2DEB8EEB-22DD-4055-AEF8-A1A7F3B65AA0}"/>
                  </a:ext>
                </a:extLst>
              </p:cNvPr>
              <p:cNvSpPr>
                <a:spLocks/>
              </p:cNvSpPr>
              <p:nvPr/>
            </p:nvSpPr>
            <p:spPr bwMode="auto">
              <a:xfrm>
                <a:off x="28" y="1658"/>
                <a:ext cx="0" cy="5"/>
              </a:xfrm>
              <a:custGeom>
                <a:avLst/>
                <a:gdLst>
                  <a:gd name="T0" fmla="*/ 0 h 2"/>
                  <a:gd name="T1" fmla="*/ 2 h 2"/>
                  <a:gd name="T2" fmla="*/ 2 h 2"/>
                  <a:gd name="T3" fmla="*/ 0 h 2"/>
                  <a:gd name="T4" fmla="*/ 0 h 2"/>
                </a:gdLst>
                <a:ahLst/>
                <a:cxnLst>
                  <a:cxn ang="0">
                    <a:pos x="0" y="T0"/>
                  </a:cxn>
                  <a:cxn ang="0">
                    <a:pos x="0" y="T1"/>
                  </a:cxn>
                  <a:cxn ang="0">
                    <a:pos x="0" y="T2"/>
                  </a:cxn>
                  <a:cxn ang="0">
                    <a:pos x="0" y="T3"/>
                  </a:cxn>
                  <a:cxn ang="0">
                    <a:pos x="0" y="T4"/>
                  </a:cxn>
                </a:cxnLst>
                <a:rect l="0" t="0" r="r" b="b"/>
                <a:pathLst>
                  <a:path h="2">
                    <a:moveTo>
                      <a:pt x="0" y="0"/>
                    </a:moveTo>
                    <a:cubicBezTo>
                      <a:pt x="0" y="1"/>
                      <a:pt x="0" y="1"/>
                      <a:pt x="0" y="2"/>
                    </a:cubicBezTo>
                    <a:cubicBezTo>
                      <a:pt x="0" y="2"/>
                      <a:pt x="0" y="2"/>
                      <a:pt x="0" y="2"/>
                    </a:cubicBezTo>
                    <a:cubicBezTo>
                      <a:pt x="0" y="1"/>
                      <a:pt x="0" y="1"/>
                      <a:pt x="0" y="0"/>
                    </a:cubicBezTo>
                    <a:cubicBezTo>
                      <a:pt x="0" y="0"/>
                      <a:pt x="0" y="0"/>
                      <a:pt x="0" y="0"/>
                    </a:cubicBezTo>
                  </a:path>
                </a:pathLst>
              </a:custGeom>
              <a:solidFill>
                <a:srgbClr val="C4BD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4" name="Freeform 1588">
                <a:extLst>
                  <a:ext uri="{FF2B5EF4-FFF2-40B4-BE49-F238E27FC236}">
                    <a16:creationId xmlns:a16="http://schemas.microsoft.com/office/drawing/2014/main" id="{B1001E2B-DB17-4B21-B90D-D6AFA9A59596}"/>
                  </a:ext>
                </a:extLst>
              </p:cNvPr>
              <p:cNvSpPr>
                <a:spLocks/>
              </p:cNvSpPr>
              <p:nvPr/>
            </p:nvSpPr>
            <p:spPr bwMode="auto">
              <a:xfrm>
                <a:off x="28" y="1658"/>
                <a:ext cx="24" cy="17"/>
              </a:xfrm>
              <a:custGeom>
                <a:avLst/>
                <a:gdLst>
                  <a:gd name="T0" fmla="*/ 0 w 10"/>
                  <a:gd name="T1" fmla="*/ 0 h 7"/>
                  <a:gd name="T2" fmla="*/ 0 w 10"/>
                  <a:gd name="T3" fmla="*/ 2 h 7"/>
                  <a:gd name="T4" fmla="*/ 0 w 10"/>
                  <a:gd name="T5" fmla="*/ 2 h 7"/>
                  <a:gd name="T6" fmla="*/ 0 w 10"/>
                  <a:gd name="T7" fmla="*/ 2 h 7"/>
                  <a:gd name="T8" fmla="*/ 0 w 10"/>
                  <a:gd name="T9" fmla="*/ 2 h 7"/>
                  <a:gd name="T10" fmla="*/ 0 w 10"/>
                  <a:gd name="T11" fmla="*/ 2 h 7"/>
                  <a:gd name="T12" fmla="*/ 0 w 10"/>
                  <a:gd name="T13" fmla="*/ 2 h 7"/>
                  <a:gd name="T14" fmla="*/ 0 w 10"/>
                  <a:gd name="T15" fmla="*/ 2 h 7"/>
                  <a:gd name="T16" fmla="*/ 10 w 10"/>
                  <a:gd name="T17" fmla="*/ 7 h 7"/>
                  <a:gd name="T18" fmla="*/ 0 w 10"/>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7">
                    <a:moveTo>
                      <a:pt x="0" y="0"/>
                    </a:moveTo>
                    <a:cubicBezTo>
                      <a:pt x="0" y="1"/>
                      <a:pt x="0" y="1"/>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5"/>
                      <a:pt x="4" y="6"/>
                      <a:pt x="10" y="7"/>
                    </a:cubicBezTo>
                    <a:cubicBezTo>
                      <a:pt x="6" y="5"/>
                      <a:pt x="2" y="3"/>
                      <a:pt x="0" y="0"/>
                    </a:cubicBezTo>
                  </a:path>
                </a:pathLst>
              </a:custGeom>
              <a:solidFill>
                <a:srgbClr val="BAB3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5" name="Freeform 1589">
                <a:extLst>
                  <a:ext uri="{FF2B5EF4-FFF2-40B4-BE49-F238E27FC236}">
                    <a16:creationId xmlns:a16="http://schemas.microsoft.com/office/drawing/2014/main" id="{160BCAAE-4805-4AB2-A3D9-E70DF3126E02}"/>
                  </a:ext>
                </a:extLst>
              </p:cNvPr>
              <p:cNvSpPr>
                <a:spLocks/>
              </p:cNvSpPr>
              <p:nvPr/>
            </p:nvSpPr>
            <p:spPr bwMode="auto">
              <a:xfrm>
                <a:off x="175" y="1694"/>
                <a:ext cx="20" cy="0"/>
              </a:xfrm>
              <a:custGeom>
                <a:avLst/>
                <a:gdLst>
                  <a:gd name="T0" fmla="*/ 0 w 8"/>
                  <a:gd name="T1" fmla="*/ 8 w 8"/>
                  <a:gd name="T2" fmla="*/ 8 w 8"/>
                  <a:gd name="T3" fmla="*/ 0 w 8"/>
                </a:gdLst>
                <a:ahLst/>
                <a:cxnLst>
                  <a:cxn ang="0">
                    <a:pos x="T0" y="0"/>
                  </a:cxn>
                  <a:cxn ang="0">
                    <a:pos x="T1" y="0"/>
                  </a:cxn>
                  <a:cxn ang="0">
                    <a:pos x="T2" y="0"/>
                  </a:cxn>
                  <a:cxn ang="0">
                    <a:pos x="T3" y="0"/>
                  </a:cxn>
                </a:cxnLst>
                <a:rect l="0" t="0" r="r" b="b"/>
                <a:pathLst>
                  <a:path w="8">
                    <a:moveTo>
                      <a:pt x="0" y="0"/>
                    </a:moveTo>
                    <a:cubicBezTo>
                      <a:pt x="5" y="0"/>
                      <a:pt x="8" y="0"/>
                      <a:pt x="8" y="0"/>
                    </a:cubicBezTo>
                    <a:cubicBezTo>
                      <a:pt x="8" y="0"/>
                      <a:pt x="8" y="0"/>
                      <a:pt x="8" y="0"/>
                    </a:cubicBezTo>
                    <a:cubicBezTo>
                      <a:pt x="8" y="0"/>
                      <a:pt x="5" y="0"/>
                      <a:pt x="0" y="0"/>
                    </a:cubicBezTo>
                  </a:path>
                </a:pathLst>
              </a:custGeom>
              <a:solidFill>
                <a:srgbClr val="B1B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6" name="Freeform 1590">
                <a:extLst>
                  <a:ext uri="{FF2B5EF4-FFF2-40B4-BE49-F238E27FC236}">
                    <a16:creationId xmlns:a16="http://schemas.microsoft.com/office/drawing/2014/main" id="{8966F9AD-FD6D-4821-985F-E148E1C1F4BA}"/>
                  </a:ext>
                </a:extLst>
              </p:cNvPr>
              <p:cNvSpPr>
                <a:spLocks/>
              </p:cNvSpPr>
              <p:nvPr/>
            </p:nvSpPr>
            <p:spPr bwMode="auto">
              <a:xfrm>
                <a:off x="308" y="858"/>
                <a:ext cx="56" cy="822"/>
              </a:xfrm>
              <a:custGeom>
                <a:avLst/>
                <a:gdLst>
                  <a:gd name="T0" fmla="*/ 20 w 23"/>
                  <a:gd name="T1" fmla="*/ 0 h 345"/>
                  <a:gd name="T2" fmla="*/ 13 w 23"/>
                  <a:gd name="T3" fmla="*/ 334 h 345"/>
                  <a:gd name="T4" fmla="*/ 12 w 23"/>
                  <a:gd name="T5" fmla="*/ 337 h 345"/>
                  <a:gd name="T6" fmla="*/ 12 w 23"/>
                  <a:gd name="T7" fmla="*/ 338 h 345"/>
                  <a:gd name="T8" fmla="*/ 8 w 23"/>
                  <a:gd name="T9" fmla="*/ 341 h 345"/>
                  <a:gd name="T10" fmla="*/ 0 w 23"/>
                  <a:gd name="T11" fmla="*/ 345 h 345"/>
                  <a:gd name="T12" fmla="*/ 10 w 23"/>
                  <a:gd name="T13" fmla="*/ 345 h 345"/>
                  <a:gd name="T14" fmla="*/ 13 w 23"/>
                  <a:gd name="T15" fmla="*/ 343 h 345"/>
                  <a:gd name="T16" fmla="*/ 20 w 23"/>
                  <a:gd name="T17" fmla="*/ 0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345">
                    <a:moveTo>
                      <a:pt x="20" y="0"/>
                    </a:moveTo>
                    <a:cubicBezTo>
                      <a:pt x="20" y="0"/>
                      <a:pt x="17" y="313"/>
                      <a:pt x="13" y="334"/>
                    </a:cubicBezTo>
                    <a:cubicBezTo>
                      <a:pt x="13" y="335"/>
                      <a:pt x="13" y="336"/>
                      <a:pt x="12" y="337"/>
                    </a:cubicBezTo>
                    <a:cubicBezTo>
                      <a:pt x="12" y="338"/>
                      <a:pt x="12" y="338"/>
                      <a:pt x="12" y="338"/>
                    </a:cubicBezTo>
                    <a:cubicBezTo>
                      <a:pt x="12" y="339"/>
                      <a:pt x="10" y="340"/>
                      <a:pt x="8" y="341"/>
                    </a:cubicBezTo>
                    <a:cubicBezTo>
                      <a:pt x="6" y="343"/>
                      <a:pt x="3" y="344"/>
                      <a:pt x="0" y="345"/>
                    </a:cubicBezTo>
                    <a:cubicBezTo>
                      <a:pt x="10" y="345"/>
                      <a:pt x="10" y="345"/>
                      <a:pt x="10" y="345"/>
                    </a:cubicBezTo>
                    <a:cubicBezTo>
                      <a:pt x="11" y="344"/>
                      <a:pt x="13" y="344"/>
                      <a:pt x="13" y="343"/>
                    </a:cubicBezTo>
                    <a:cubicBezTo>
                      <a:pt x="23" y="337"/>
                      <a:pt x="20" y="0"/>
                      <a:pt x="20" y="0"/>
                    </a:cubicBezTo>
                  </a:path>
                </a:pathLst>
              </a:custGeom>
              <a:solidFill>
                <a:srgbClr val="AEAE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7" name="Freeform 1591">
                <a:extLst>
                  <a:ext uri="{FF2B5EF4-FFF2-40B4-BE49-F238E27FC236}">
                    <a16:creationId xmlns:a16="http://schemas.microsoft.com/office/drawing/2014/main" id="{AEEC4C7D-BFCC-44DF-A52A-61F8B5FB5F92}"/>
                  </a:ext>
                </a:extLst>
              </p:cNvPr>
              <p:cNvSpPr>
                <a:spLocks/>
              </p:cNvSpPr>
              <p:nvPr/>
            </p:nvSpPr>
            <p:spPr bwMode="auto">
              <a:xfrm>
                <a:off x="228" y="1680"/>
                <a:ext cx="104" cy="14"/>
              </a:xfrm>
              <a:custGeom>
                <a:avLst/>
                <a:gdLst>
                  <a:gd name="T0" fmla="*/ 43 w 43"/>
                  <a:gd name="T1" fmla="*/ 0 h 6"/>
                  <a:gd name="T2" fmla="*/ 33 w 43"/>
                  <a:gd name="T3" fmla="*/ 0 h 6"/>
                  <a:gd name="T4" fmla="*/ 0 w 43"/>
                  <a:gd name="T5" fmla="*/ 6 h 6"/>
                  <a:gd name="T6" fmla="*/ 43 w 43"/>
                  <a:gd name="T7" fmla="*/ 0 h 6"/>
                </a:gdLst>
                <a:ahLst/>
                <a:cxnLst>
                  <a:cxn ang="0">
                    <a:pos x="T0" y="T1"/>
                  </a:cxn>
                  <a:cxn ang="0">
                    <a:pos x="T2" y="T3"/>
                  </a:cxn>
                  <a:cxn ang="0">
                    <a:pos x="T4" y="T5"/>
                  </a:cxn>
                  <a:cxn ang="0">
                    <a:pos x="T6" y="T7"/>
                  </a:cxn>
                </a:cxnLst>
                <a:rect l="0" t="0" r="r" b="b"/>
                <a:pathLst>
                  <a:path w="43" h="6">
                    <a:moveTo>
                      <a:pt x="43" y="0"/>
                    </a:moveTo>
                    <a:cubicBezTo>
                      <a:pt x="33" y="0"/>
                      <a:pt x="33" y="0"/>
                      <a:pt x="33" y="0"/>
                    </a:cubicBezTo>
                    <a:cubicBezTo>
                      <a:pt x="19" y="5"/>
                      <a:pt x="0" y="6"/>
                      <a:pt x="0" y="6"/>
                    </a:cubicBezTo>
                    <a:cubicBezTo>
                      <a:pt x="0" y="6"/>
                      <a:pt x="31" y="5"/>
                      <a:pt x="43" y="0"/>
                    </a:cubicBezTo>
                  </a:path>
                </a:pathLst>
              </a:custGeom>
              <a:solidFill>
                <a:srgbClr val="9497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8" name="Freeform 1592">
                <a:extLst>
                  <a:ext uri="{FF2B5EF4-FFF2-40B4-BE49-F238E27FC236}">
                    <a16:creationId xmlns:a16="http://schemas.microsoft.com/office/drawing/2014/main" id="{457DD6E2-8D8E-41CD-BCDC-6DCFB8BC60A1}"/>
                  </a:ext>
                </a:extLst>
              </p:cNvPr>
              <p:cNvSpPr>
                <a:spLocks/>
              </p:cNvSpPr>
              <p:nvPr/>
            </p:nvSpPr>
            <p:spPr bwMode="auto">
              <a:xfrm>
                <a:off x="328" y="1661"/>
                <a:ext cx="9" cy="9"/>
              </a:xfrm>
              <a:custGeom>
                <a:avLst/>
                <a:gdLst>
                  <a:gd name="T0" fmla="*/ 4 w 4"/>
                  <a:gd name="T1" fmla="*/ 0 h 4"/>
                  <a:gd name="T2" fmla="*/ 4 w 4"/>
                  <a:gd name="T3" fmla="*/ 0 h 4"/>
                  <a:gd name="T4" fmla="*/ 4 w 4"/>
                  <a:gd name="T5" fmla="*/ 1 h 4"/>
                  <a:gd name="T6" fmla="*/ 0 w 4"/>
                  <a:gd name="T7" fmla="*/ 4 h 4"/>
                  <a:gd name="T8" fmla="*/ 0 w 4"/>
                  <a:gd name="T9" fmla="*/ 4 h 4"/>
                  <a:gd name="T10" fmla="*/ 4 w 4"/>
                  <a:gd name="T11" fmla="*/ 1 h 4"/>
                  <a:gd name="T12" fmla="*/ 4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0"/>
                    </a:moveTo>
                    <a:cubicBezTo>
                      <a:pt x="4" y="0"/>
                      <a:pt x="4" y="0"/>
                      <a:pt x="4" y="0"/>
                    </a:cubicBezTo>
                    <a:cubicBezTo>
                      <a:pt x="4" y="1"/>
                      <a:pt x="4" y="1"/>
                      <a:pt x="4" y="1"/>
                    </a:cubicBezTo>
                    <a:cubicBezTo>
                      <a:pt x="4" y="2"/>
                      <a:pt x="2" y="3"/>
                      <a:pt x="0" y="4"/>
                    </a:cubicBezTo>
                    <a:cubicBezTo>
                      <a:pt x="0" y="4"/>
                      <a:pt x="0" y="4"/>
                      <a:pt x="0" y="4"/>
                    </a:cubicBezTo>
                    <a:cubicBezTo>
                      <a:pt x="2" y="3"/>
                      <a:pt x="4" y="2"/>
                      <a:pt x="4" y="1"/>
                    </a:cubicBezTo>
                    <a:cubicBezTo>
                      <a:pt x="4" y="1"/>
                      <a:pt x="4" y="1"/>
                      <a:pt x="4" y="0"/>
                    </a:cubicBezTo>
                  </a:path>
                </a:pathLst>
              </a:custGeom>
              <a:solidFill>
                <a:srgbClr val="C0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9" name="Freeform 1593">
                <a:extLst>
                  <a:ext uri="{FF2B5EF4-FFF2-40B4-BE49-F238E27FC236}">
                    <a16:creationId xmlns:a16="http://schemas.microsoft.com/office/drawing/2014/main" id="{562632F7-4F65-4694-8DA0-329A7CBEE2FD}"/>
                  </a:ext>
                </a:extLst>
              </p:cNvPr>
              <p:cNvSpPr>
                <a:spLocks/>
              </p:cNvSpPr>
              <p:nvPr/>
            </p:nvSpPr>
            <p:spPr bwMode="auto">
              <a:xfrm>
                <a:off x="328" y="1661"/>
                <a:ext cx="9" cy="9"/>
              </a:xfrm>
              <a:custGeom>
                <a:avLst/>
                <a:gdLst>
                  <a:gd name="T0" fmla="*/ 4 w 4"/>
                  <a:gd name="T1" fmla="*/ 0 h 4"/>
                  <a:gd name="T2" fmla="*/ 4 w 4"/>
                  <a:gd name="T3" fmla="*/ 0 h 4"/>
                  <a:gd name="T4" fmla="*/ 4 w 4"/>
                  <a:gd name="T5" fmla="*/ 1 h 4"/>
                  <a:gd name="T6" fmla="*/ 0 w 4"/>
                  <a:gd name="T7" fmla="*/ 4 h 4"/>
                  <a:gd name="T8" fmla="*/ 0 w 4"/>
                  <a:gd name="T9" fmla="*/ 4 h 4"/>
                  <a:gd name="T10" fmla="*/ 4 w 4"/>
                  <a:gd name="T11" fmla="*/ 1 h 4"/>
                  <a:gd name="T12" fmla="*/ 4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0"/>
                    </a:moveTo>
                    <a:cubicBezTo>
                      <a:pt x="4" y="0"/>
                      <a:pt x="4" y="0"/>
                      <a:pt x="4" y="0"/>
                    </a:cubicBezTo>
                    <a:cubicBezTo>
                      <a:pt x="4" y="1"/>
                      <a:pt x="4" y="1"/>
                      <a:pt x="4" y="1"/>
                    </a:cubicBezTo>
                    <a:cubicBezTo>
                      <a:pt x="4" y="2"/>
                      <a:pt x="2" y="3"/>
                      <a:pt x="0" y="4"/>
                    </a:cubicBezTo>
                    <a:cubicBezTo>
                      <a:pt x="0" y="4"/>
                      <a:pt x="0" y="4"/>
                      <a:pt x="0" y="4"/>
                    </a:cubicBezTo>
                    <a:cubicBezTo>
                      <a:pt x="2" y="3"/>
                      <a:pt x="4" y="2"/>
                      <a:pt x="4" y="1"/>
                    </a:cubicBezTo>
                    <a:cubicBezTo>
                      <a:pt x="4" y="1"/>
                      <a:pt x="4" y="1"/>
                      <a:pt x="4" y="0"/>
                    </a:cubicBezTo>
                  </a:path>
                </a:pathLst>
              </a:custGeom>
              <a:solidFill>
                <a:srgbClr val="AEA3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0" name="Freeform 1594">
                <a:extLst>
                  <a:ext uri="{FF2B5EF4-FFF2-40B4-BE49-F238E27FC236}">
                    <a16:creationId xmlns:a16="http://schemas.microsoft.com/office/drawing/2014/main" id="{D40CE014-4BDE-4BB5-8636-1AF4C1A3EE49}"/>
                  </a:ext>
                </a:extLst>
              </p:cNvPr>
              <p:cNvSpPr>
                <a:spLocks/>
              </p:cNvSpPr>
              <p:nvPr/>
            </p:nvSpPr>
            <p:spPr bwMode="auto">
              <a:xfrm>
                <a:off x="328" y="1661"/>
                <a:ext cx="9" cy="9"/>
              </a:xfrm>
              <a:custGeom>
                <a:avLst/>
                <a:gdLst>
                  <a:gd name="T0" fmla="*/ 4 w 4"/>
                  <a:gd name="T1" fmla="*/ 0 h 4"/>
                  <a:gd name="T2" fmla="*/ 0 w 4"/>
                  <a:gd name="T3" fmla="*/ 4 h 4"/>
                  <a:gd name="T4" fmla="*/ 4 w 4"/>
                  <a:gd name="T5" fmla="*/ 1 h 4"/>
                  <a:gd name="T6" fmla="*/ 4 w 4"/>
                  <a:gd name="T7" fmla="*/ 0 h 4"/>
                </a:gdLst>
                <a:ahLst/>
                <a:cxnLst>
                  <a:cxn ang="0">
                    <a:pos x="T0" y="T1"/>
                  </a:cxn>
                  <a:cxn ang="0">
                    <a:pos x="T2" y="T3"/>
                  </a:cxn>
                  <a:cxn ang="0">
                    <a:pos x="T4" y="T5"/>
                  </a:cxn>
                  <a:cxn ang="0">
                    <a:pos x="T6" y="T7"/>
                  </a:cxn>
                </a:cxnLst>
                <a:rect l="0" t="0" r="r" b="b"/>
                <a:pathLst>
                  <a:path w="4" h="4">
                    <a:moveTo>
                      <a:pt x="4" y="0"/>
                    </a:moveTo>
                    <a:cubicBezTo>
                      <a:pt x="3" y="2"/>
                      <a:pt x="2" y="3"/>
                      <a:pt x="0" y="4"/>
                    </a:cubicBezTo>
                    <a:cubicBezTo>
                      <a:pt x="2" y="3"/>
                      <a:pt x="4" y="2"/>
                      <a:pt x="4" y="1"/>
                    </a:cubicBezTo>
                    <a:cubicBezTo>
                      <a:pt x="4" y="1"/>
                      <a:pt x="4" y="1"/>
                      <a:pt x="4" y="0"/>
                    </a:cubicBezTo>
                  </a:path>
                </a:pathLst>
              </a:custGeom>
              <a:solidFill>
                <a:srgbClr val="9F95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1" name="Freeform 1595">
                <a:extLst>
                  <a:ext uri="{FF2B5EF4-FFF2-40B4-BE49-F238E27FC236}">
                    <a16:creationId xmlns:a16="http://schemas.microsoft.com/office/drawing/2014/main" id="{CD1989CE-2F6C-4E2B-8BC0-0A396BFFCFA6}"/>
                  </a:ext>
                </a:extLst>
              </p:cNvPr>
              <p:cNvSpPr>
                <a:spLocks/>
              </p:cNvSpPr>
              <p:nvPr/>
            </p:nvSpPr>
            <p:spPr bwMode="auto">
              <a:xfrm>
                <a:off x="248" y="315"/>
                <a:ext cx="24" cy="105"/>
              </a:xfrm>
              <a:custGeom>
                <a:avLst/>
                <a:gdLst>
                  <a:gd name="T0" fmla="*/ 0 w 10"/>
                  <a:gd name="T1" fmla="*/ 0 h 44"/>
                  <a:gd name="T2" fmla="*/ 3 w 10"/>
                  <a:gd name="T3" fmla="*/ 26 h 44"/>
                  <a:gd name="T4" fmla="*/ 10 w 10"/>
                  <a:gd name="T5" fmla="*/ 44 h 44"/>
                  <a:gd name="T6" fmla="*/ 0 w 10"/>
                  <a:gd name="T7" fmla="*/ 0 h 44"/>
                </a:gdLst>
                <a:ahLst/>
                <a:cxnLst>
                  <a:cxn ang="0">
                    <a:pos x="T0" y="T1"/>
                  </a:cxn>
                  <a:cxn ang="0">
                    <a:pos x="T2" y="T3"/>
                  </a:cxn>
                  <a:cxn ang="0">
                    <a:pos x="T4" y="T5"/>
                  </a:cxn>
                  <a:cxn ang="0">
                    <a:pos x="T6" y="T7"/>
                  </a:cxn>
                </a:cxnLst>
                <a:rect l="0" t="0" r="r" b="b"/>
                <a:pathLst>
                  <a:path w="10" h="44">
                    <a:moveTo>
                      <a:pt x="0" y="0"/>
                    </a:moveTo>
                    <a:cubicBezTo>
                      <a:pt x="0" y="0"/>
                      <a:pt x="0" y="11"/>
                      <a:pt x="3" y="26"/>
                    </a:cubicBezTo>
                    <a:cubicBezTo>
                      <a:pt x="5" y="32"/>
                      <a:pt x="7" y="38"/>
                      <a:pt x="10" y="44"/>
                    </a:cubicBezTo>
                    <a:cubicBezTo>
                      <a:pt x="5" y="31"/>
                      <a:pt x="1" y="17"/>
                      <a:pt x="0" y="0"/>
                    </a:cubicBezTo>
                  </a:path>
                </a:pathLst>
              </a:custGeom>
              <a:solidFill>
                <a:srgbClr val="A9A9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2" name="Freeform 1596">
                <a:extLst>
                  <a:ext uri="{FF2B5EF4-FFF2-40B4-BE49-F238E27FC236}">
                    <a16:creationId xmlns:a16="http://schemas.microsoft.com/office/drawing/2014/main" id="{E703016C-E551-4333-898B-37F8BEBCF98D}"/>
                  </a:ext>
                </a:extLst>
              </p:cNvPr>
              <p:cNvSpPr>
                <a:spLocks noEditPoints="1"/>
              </p:cNvSpPr>
              <p:nvPr/>
            </p:nvSpPr>
            <p:spPr bwMode="auto">
              <a:xfrm>
                <a:off x="255" y="377"/>
                <a:ext cx="70" cy="136"/>
              </a:xfrm>
              <a:custGeom>
                <a:avLst/>
                <a:gdLst>
                  <a:gd name="T0" fmla="*/ 21 w 29"/>
                  <a:gd name="T1" fmla="*/ 51 h 57"/>
                  <a:gd name="T2" fmla="*/ 29 w 29"/>
                  <a:gd name="T3" fmla="*/ 57 h 57"/>
                  <a:gd name="T4" fmla="*/ 26 w 29"/>
                  <a:gd name="T5" fmla="*/ 53 h 57"/>
                  <a:gd name="T6" fmla="*/ 21 w 29"/>
                  <a:gd name="T7" fmla="*/ 51 h 57"/>
                  <a:gd name="T8" fmla="*/ 0 w 29"/>
                  <a:gd name="T9" fmla="*/ 0 h 57"/>
                  <a:gd name="T10" fmla="*/ 10 w 29"/>
                  <a:gd name="T11" fmla="*/ 33 h 57"/>
                  <a:gd name="T12" fmla="*/ 24 w 29"/>
                  <a:gd name="T13" fmla="*/ 51 h 57"/>
                  <a:gd name="T14" fmla="*/ 7 w 29"/>
                  <a:gd name="T15" fmla="*/ 18 h 57"/>
                  <a:gd name="T16" fmla="*/ 0 w 29"/>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57">
                    <a:moveTo>
                      <a:pt x="21" y="51"/>
                    </a:moveTo>
                    <a:cubicBezTo>
                      <a:pt x="24" y="53"/>
                      <a:pt x="26" y="55"/>
                      <a:pt x="29" y="57"/>
                    </a:cubicBezTo>
                    <a:cubicBezTo>
                      <a:pt x="29" y="57"/>
                      <a:pt x="28" y="56"/>
                      <a:pt x="26" y="53"/>
                    </a:cubicBezTo>
                    <a:cubicBezTo>
                      <a:pt x="25" y="52"/>
                      <a:pt x="23" y="52"/>
                      <a:pt x="21" y="51"/>
                    </a:cubicBezTo>
                    <a:moveTo>
                      <a:pt x="0" y="0"/>
                    </a:moveTo>
                    <a:cubicBezTo>
                      <a:pt x="2" y="10"/>
                      <a:pt x="5" y="22"/>
                      <a:pt x="10" y="33"/>
                    </a:cubicBezTo>
                    <a:cubicBezTo>
                      <a:pt x="16" y="42"/>
                      <a:pt x="21" y="48"/>
                      <a:pt x="24" y="51"/>
                    </a:cubicBezTo>
                    <a:cubicBezTo>
                      <a:pt x="20" y="45"/>
                      <a:pt x="13" y="33"/>
                      <a:pt x="7" y="18"/>
                    </a:cubicBezTo>
                    <a:cubicBezTo>
                      <a:pt x="4" y="12"/>
                      <a:pt x="2" y="6"/>
                      <a:pt x="0" y="0"/>
                    </a:cubicBezTo>
                  </a:path>
                </a:pathLst>
              </a:custGeom>
              <a:solidFill>
                <a:srgbClr val="9A9A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3" name="Freeform 1597">
                <a:extLst>
                  <a:ext uri="{FF2B5EF4-FFF2-40B4-BE49-F238E27FC236}">
                    <a16:creationId xmlns:a16="http://schemas.microsoft.com/office/drawing/2014/main" id="{EF14CBC6-4268-466F-B768-DA96D1E1D19D}"/>
                  </a:ext>
                </a:extLst>
              </p:cNvPr>
              <p:cNvSpPr>
                <a:spLocks/>
              </p:cNvSpPr>
              <p:nvPr/>
            </p:nvSpPr>
            <p:spPr bwMode="auto">
              <a:xfrm>
                <a:off x="279" y="456"/>
                <a:ext cx="39" cy="47"/>
              </a:xfrm>
              <a:custGeom>
                <a:avLst/>
                <a:gdLst>
                  <a:gd name="T0" fmla="*/ 0 w 16"/>
                  <a:gd name="T1" fmla="*/ 0 h 20"/>
                  <a:gd name="T2" fmla="*/ 11 w 16"/>
                  <a:gd name="T3" fmla="*/ 18 h 20"/>
                  <a:gd name="T4" fmla="*/ 16 w 16"/>
                  <a:gd name="T5" fmla="*/ 20 h 20"/>
                  <a:gd name="T6" fmla="*/ 14 w 16"/>
                  <a:gd name="T7" fmla="*/ 18 h 20"/>
                  <a:gd name="T8" fmla="*/ 0 w 16"/>
                  <a:gd name="T9" fmla="*/ 0 h 20"/>
                </a:gdLst>
                <a:ahLst/>
                <a:cxnLst>
                  <a:cxn ang="0">
                    <a:pos x="T0" y="T1"/>
                  </a:cxn>
                  <a:cxn ang="0">
                    <a:pos x="T2" y="T3"/>
                  </a:cxn>
                  <a:cxn ang="0">
                    <a:pos x="T4" y="T5"/>
                  </a:cxn>
                  <a:cxn ang="0">
                    <a:pos x="T6" y="T7"/>
                  </a:cxn>
                  <a:cxn ang="0">
                    <a:pos x="T8" y="T9"/>
                  </a:cxn>
                </a:cxnLst>
                <a:rect l="0" t="0" r="r" b="b"/>
                <a:pathLst>
                  <a:path w="16" h="20">
                    <a:moveTo>
                      <a:pt x="0" y="0"/>
                    </a:moveTo>
                    <a:cubicBezTo>
                      <a:pt x="3" y="7"/>
                      <a:pt x="7" y="13"/>
                      <a:pt x="11" y="18"/>
                    </a:cubicBezTo>
                    <a:cubicBezTo>
                      <a:pt x="13" y="19"/>
                      <a:pt x="15" y="19"/>
                      <a:pt x="16" y="20"/>
                    </a:cubicBezTo>
                    <a:cubicBezTo>
                      <a:pt x="15" y="19"/>
                      <a:pt x="15" y="19"/>
                      <a:pt x="14" y="18"/>
                    </a:cubicBezTo>
                    <a:cubicBezTo>
                      <a:pt x="11" y="15"/>
                      <a:pt x="6" y="9"/>
                      <a:pt x="0" y="0"/>
                    </a:cubicBezTo>
                  </a:path>
                </a:pathLst>
              </a:custGeom>
              <a:solidFill>
                <a:srgbClr val="838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4" name="Freeform 1598">
                <a:extLst>
                  <a:ext uri="{FF2B5EF4-FFF2-40B4-BE49-F238E27FC236}">
                    <a16:creationId xmlns:a16="http://schemas.microsoft.com/office/drawing/2014/main" id="{01986BB0-4CE8-4516-863F-3925276E7FC0}"/>
                  </a:ext>
                </a:extLst>
              </p:cNvPr>
              <p:cNvSpPr>
                <a:spLocks/>
              </p:cNvSpPr>
              <p:nvPr/>
            </p:nvSpPr>
            <p:spPr bwMode="auto">
              <a:xfrm>
                <a:off x="221" y="782"/>
                <a:ext cx="5" cy="2"/>
              </a:xfrm>
              <a:custGeom>
                <a:avLst/>
                <a:gdLst>
                  <a:gd name="T0" fmla="*/ 1 w 2"/>
                  <a:gd name="T1" fmla="*/ 1 h 1"/>
                  <a:gd name="T2" fmla="*/ 2 w 2"/>
                  <a:gd name="T3" fmla="*/ 1 h 1"/>
                  <a:gd name="T4" fmla="*/ 1 w 2"/>
                  <a:gd name="T5" fmla="*/ 0 h 1"/>
                  <a:gd name="T6" fmla="*/ 0 w 2"/>
                  <a:gd name="T7" fmla="*/ 0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cubicBezTo>
                      <a:pt x="1" y="1"/>
                      <a:pt x="1" y="1"/>
                      <a:pt x="2" y="1"/>
                    </a:cubicBezTo>
                    <a:cubicBezTo>
                      <a:pt x="2" y="1"/>
                      <a:pt x="1" y="1"/>
                      <a:pt x="1" y="0"/>
                    </a:cubicBezTo>
                    <a:cubicBezTo>
                      <a:pt x="1" y="0"/>
                      <a:pt x="0" y="0"/>
                      <a:pt x="0" y="0"/>
                    </a:cubicBezTo>
                    <a:cubicBezTo>
                      <a:pt x="0" y="0"/>
                      <a:pt x="0" y="0"/>
                      <a:pt x="1" y="1"/>
                    </a:cubicBezTo>
                    <a:close/>
                  </a:path>
                </a:pathLst>
              </a:custGeom>
              <a:solidFill>
                <a:srgbClr val="8371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5" name="Freeform 1599">
                <a:extLst>
                  <a:ext uri="{FF2B5EF4-FFF2-40B4-BE49-F238E27FC236}">
                    <a16:creationId xmlns:a16="http://schemas.microsoft.com/office/drawing/2014/main" id="{68750A4B-4A5E-417E-8977-8C862919A35A}"/>
                  </a:ext>
                </a:extLst>
              </p:cNvPr>
              <p:cNvSpPr>
                <a:spLocks/>
              </p:cNvSpPr>
              <p:nvPr/>
            </p:nvSpPr>
            <p:spPr bwMode="auto">
              <a:xfrm>
                <a:off x="221" y="782"/>
                <a:ext cx="3" cy="2"/>
              </a:xfrm>
              <a:custGeom>
                <a:avLst/>
                <a:gdLst>
                  <a:gd name="T0" fmla="*/ 3 w 3"/>
                  <a:gd name="T1" fmla="*/ 0 h 2"/>
                  <a:gd name="T2" fmla="*/ 3 w 3"/>
                  <a:gd name="T3" fmla="*/ 2 h 2"/>
                  <a:gd name="T4" fmla="*/ 3 w 3"/>
                  <a:gd name="T5" fmla="*/ 0 h 2"/>
                  <a:gd name="T6" fmla="*/ 0 w 3"/>
                  <a:gd name="T7" fmla="*/ 0 h 2"/>
                  <a:gd name="T8" fmla="*/ 3 w 3"/>
                  <a:gd name="T9" fmla="*/ 0 h 2"/>
                </a:gdLst>
                <a:ahLst/>
                <a:cxnLst>
                  <a:cxn ang="0">
                    <a:pos x="T0" y="T1"/>
                  </a:cxn>
                  <a:cxn ang="0">
                    <a:pos x="T2" y="T3"/>
                  </a:cxn>
                  <a:cxn ang="0">
                    <a:pos x="T4" y="T5"/>
                  </a:cxn>
                  <a:cxn ang="0">
                    <a:pos x="T6" y="T7"/>
                  </a:cxn>
                  <a:cxn ang="0">
                    <a:pos x="T8" y="T9"/>
                  </a:cxn>
                </a:cxnLst>
                <a:rect l="0" t="0" r="r" b="b"/>
                <a:pathLst>
                  <a:path w="3" h="2">
                    <a:moveTo>
                      <a:pt x="3" y="0"/>
                    </a:moveTo>
                    <a:lnTo>
                      <a:pt x="3" y="2"/>
                    </a:lnTo>
                    <a:lnTo>
                      <a:pt x="3" y="0"/>
                    </a:lnTo>
                    <a:lnTo>
                      <a:pt x="0" y="0"/>
                    </a:lnTo>
                    <a:lnTo>
                      <a:pt x="3" y="0"/>
                    </a:lnTo>
                    <a:close/>
                  </a:path>
                </a:pathLst>
              </a:custGeom>
              <a:solidFill>
                <a:srgbClr val="9783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6" name="Freeform 1600">
                <a:extLst>
                  <a:ext uri="{FF2B5EF4-FFF2-40B4-BE49-F238E27FC236}">
                    <a16:creationId xmlns:a16="http://schemas.microsoft.com/office/drawing/2014/main" id="{A5340887-2E21-4119-B44A-4CEDF14766B7}"/>
                  </a:ext>
                </a:extLst>
              </p:cNvPr>
              <p:cNvSpPr>
                <a:spLocks/>
              </p:cNvSpPr>
              <p:nvPr/>
            </p:nvSpPr>
            <p:spPr bwMode="auto">
              <a:xfrm>
                <a:off x="221" y="782"/>
                <a:ext cx="3" cy="0"/>
              </a:xfrm>
              <a:custGeom>
                <a:avLst/>
                <a:gdLst>
                  <a:gd name="T0" fmla="*/ 0 w 3"/>
                  <a:gd name="T1" fmla="*/ 3 w 3"/>
                  <a:gd name="T2" fmla="*/ 3 w 3"/>
                  <a:gd name="T3" fmla="*/ 3 w 3"/>
                  <a:gd name="T4" fmla="*/ 0 w 3"/>
                </a:gdLst>
                <a:ahLst/>
                <a:cxnLst>
                  <a:cxn ang="0">
                    <a:pos x="T0" y="0"/>
                  </a:cxn>
                  <a:cxn ang="0">
                    <a:pos x="T1" y="0"/>
                  </a:cxn>
                  <a:cxn ang="0">
                    <a:pos x="T2" y="0"/>
                  </a:cxn>
                  <a:cxn ang="0">
                    <a:pos x="T3" y="0"/>
                  </a:cxn>
                  <a:cxn ang="0">
                    <a:pos x="T4" y="0"/>
                  </a:cxn>
                </a:cxnLst>
                <a:rect l="0" t="0" r="r" b="b"/>
                <a:pathLst>
                  <a:path w="3">
                    <a:moveTo>
                      <a:pt x="0" y="0"/>
                    </a:moveTo>
                    <a:lnTo>
                      <a:pt x="3" y="0"/>
                    </a:lnTo>
                    <a:lnTo>
                      <a:pt x="3" y="0"/>
                    </a:lnTo>
                    <a:lnTo>
                      <a:pt x="3" y="0"/>
                    </a:lnTo>
                    <a:lnTo>
                      <a:pt x="0" y="0"/>
                    </a:lnTo>
                    <a:close/>
                  </a:path>
                </a:pathLst>
              </a:custGeom>
              <a:solidFill>
                <a:srgbClr val="AB9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7" name="Freeform 1601">
                <a:extLst>
                  <a:ext uri="{FF2B5EF4-FFF2-40B4-BE49-F238E27FC236}">
                    <a16:creationId xmlns:a16="http://schemas.microsoft.com/office/drawing/2014/main" id="{8A74C6A9-4BAA-4677-9986-50C326EC89DF}"/>
                  </a:ext>
                </a:extLst>
              </p:cNvPr>
              <p:cNvSpPr>
                <a:spLocks/>
              </p:cNvSpPr>
              <p:nvPr/>
            </p:nvSpPr>
            <p:spPr bwMode="auto">
              <a:xfrm>
                <a:off x="216" y="775"/>
                <a:ext cx="12" cy="12"/>
              </a:xfrm>
              <a:custGeom>
                <a:avLst/>
                <a:gdLst>
                  <a:gd name="T0" fmla="*/ 3 w 5"/>
                  <a:gd name="T1" fmla="*/ 4 h 5"/>
                  <a:gd name="T2" fmla="*/ 5 w 5"/>
                  <a:gd name="T3" fmla="*/ 5 h 5"/>
                  <a:gd name="T4" fmla="*/ 4 w 5"/>
                  <a:gd name="T5" fmla="*/ 4 h 5"/>
                  <a:gd name="T6" fmla="*/ 3 w 5"/>
                  <a:gd name="T7" fmla="*/ 3 h 5"/>
                  <a:gd name="T8" fmla="*/ 0 w 5"/>
                  <a:gd name="T9" fmla="*/ 0 h 5"/>
                  <a:gd name="T10" fmla="*/ 0 w 5"/>
                  <a:gd name="T11" fmla="*/ 0 h 5"/>
                  <a:gd name="T12" fmla="*/ 1 w 5"/>
                  <a:gd name="T13" fmla="*/ 1 h 5"/>
                  <a:gd name="T14" fmla="*/ 3 w 5"/>
                  <a:gd name="T15" fmla="*/ 3 h 5"/>
                  <a:gd name="T16" fmla="*/ 3 w 5"/>
                  <a:gd name="T17" fmla="*/ 4 h 5"/>
                  <a:gd name="T18" fmla="*/ 3 w 5"/>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3" y="4"/>
                    </a:moveTo>
                    <a:cubicBezTo>
                      <a:pt x="3" y="4"/>
                      <a:pt x="4" y="5"/>
                      <a:pt x="5" y="5"/>
                    </a:cubicBezTo>
                    <a:cubicBezTo>
                      <a:pt x="4" y="4"/>
                      <a:pt x="4" y="4"/>
                      <a:pt x="4" y="4"/>
                    </a:cubicBezTo>
                    <a:cubicBezTo>
                      <a:pt x="4" y="3"/>
                      <a:pt x="3" y="3"/>
                      <a:pt x="3" y="3"/>
                    </a:cubicBezTo>
                    <a:cubicBezTo>
                      <a:pt x="2" y="2"/>
                      <a:pt x="1" y="1"/>
                      <a:pt x="0" y="0"/>
                    </a:cubicBezTo>
                    <a:cubicBezTo>
                      <a:pt x="0" y="0"/>
                      <a:pt x="0" y="0"/>
                      <a:pt x="0" y="0"/>
                    </a:cubicBezTo>
                    <a:cubicBezTo>
                      <a:pt x="1" y="1"/>
                      <a:pt x="1" y="1"/>
                      <a:pt x="1" y="1"/>
                    </a:cubicBezTo>
                    <a:cubicBezTo>
                      <a:pt x="2" y="2"/>
                      <a:pt x="2" y="2"/>
                      <a:pt x="3" y="3"/>
                    </a:cubicBezTo>
                    <a:cubicBezTo>
                      <a:pt x="3" y="4"/>
                      <a:pt x="3" y="4"/>
                      <a:pt x="3" y="4"/>
                    </a:cubicBezTo>
                    <a:cubicBezTo>
                      <a:pt x="3" y="4"/>
                      <a:pt x="3" y="4"/>
                      <a:pt x="3" y="4"/>
                    </a:cubicBezTo>
                    <a:close/>
                  </a:path>
                </a:pathLst>
              </a:custGeom>
              <a:solidFill>
                <a:srgbClr val="BCA7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8" name="Freeform 1602">
                <a:extLst>
                  <a:ext uri="{FF2B5EF4-FFF2-40B4-BE49-F238E27FC236}">
                    <a16:creationId xmlns:a16="http://schemas.microsoft.com/office/drawing/2014/main" id="{80193FA7-5A27-47D8-8E97-ED9AA8D25EE7}"/>
                  </a:ext>
                </a:extLst>
              </p:cNvPr>
              <p:cNvSpPr>
                <a:spLocks/>
              </p:cNvSpPr>
              <p:nvPr/>
            </p:nvSpPr>
            <p:spPr bwMode="auto">
              <a:xfrm>
                <a:off x="216" y="775"/>
                <a:ext cx="12" cy="9"/>
              </a:xfrm>
              <a:custGeom>
                <a:avLst/>
                <a:gdLst>
                  <a:gd name="T0" fmla="*/ 0 w 5"/>
                  <a:gd name="T1" fmla="*/ 0 h 4"/>
                  <a:gd name="T2" fmla="*/ 2 w 5"/>
                  <a:gd name="T3" fmla="*/ 2 h 4"/>
                  <a:gd name="T4" fmla="*/ 4 w 5"/>
                  <a:gd name="T5" fmla="*/ 4 h 4"/>
                  <a:gd name="T6" fmla="*/ 5 w 5"/>
                  <a:gd name="T7" fmla="*/ 4 h 4"/>
                  <a:gd name="T8" fmla="*/ 4 w 5"/>
                  <a:gd name="T9" fmla="*/ 4 h 4"/>
                  <a:gd name="T10" fmla="*/ 3 w 5"/>
                  <a:gd name="T11" fmla="*/ 3 h 4"/>
                  <a:gd name="T12" fmla="*/ 1 w 5"/>
                  <a:gd name="T13" fmla="*/ 1 h 4"/>
                  <a:gd name="T14" fmla="*/ 0 w 5"/>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0" y="0"/>
                    </a:moveTo>
                    <a:cubicBezTo>
                      <a:pt x="0" y="0"/>
                      <a:pt x="2" y="2"/>
                      <a:pt x="2" y="2"/>
                    </a:cubicBezTo>
                    <a:cubicBezTo>
                      <a:pt x="2" y="2"/>
                      <a:pt x="4" y="3"/>
                      <a:pt x="4" y="4"/>
                    </a:cubicBezTo>
                    <a:cubicBezTo>
                      <a:pt x="4" y="4"/>
                      <a:pt x="4" y="4"/>
                      <a:pt x="5" y="4"/>
                    </a:cubicBezTo>
                    <a:cubicBezTo>
                      <a:pt x="4" y="4"/>
                      <a:pt x="4" y="4"/>
                      <a:pt x="4" y="4"/>
                    </a:cubicBezTo>
                    <a:cubicBezTo>
                      <a:pt x="4" y="3"/>
                      <a:pt x="3" y="3"/>
                      <a:pt x="3" y="3"/>
                    </a:cubicBezTo>
                    <a:cubicBezTo>
                      <a:pt x="2" y="2"/>
                      <a:pt x="2" y="1"/>
                      <a:pt x="1" y="1"/>
                    </a:cubicBezTo>
                    <a:lnTo>
                      <a:pt x="0" y="0"/>
                    </a:lnTo>
                    <a:close/>
                  </a:path>
                </a:pathLst>
              </a:custGeom>
              <a:solidFill>
                <a:srgbClr val="C1A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9" name="Freeform 1603">
                <a:extLst>
                  <a:ext uri="{FF2B5EF4-FFF2-40B4-BE49-F238E27FC236}">
                    <a16:creationId xmlns:a16="http://schemas.microsoft.com/office/drawing/2014/main" id="{57E4A5D0-7191-4B13-ABD1-AB459FDFFF5F}"/>
                  </a:ext>
                </a:extLst>
              </p:cNvPr>
              <p:cNvSpPr>
                <a:spLocks/>
              </p:cNvSpPr>
              <p:nvPr/>
            </p:nvSpPr>
            <p:spPr bwMode="auto">
              <a:xfrm>
                <a:off x="216" y="775"/>
                <a:ext cx="10" cy="9"/>
              </a:xfrm>
              <a:custGeom>
                <a:avLst/>
                <a:gdLst>
                  <a:gd name="T0" fmla="*/ 0 w 4"/>
                  <a:gd name="T1" fmla="*/ 0 h 4"/>
                  <a:gd name="T2" fmla="*/ 0 w 4"/>
                  <a:gd name="T3" fmla="*/ 0 h 4"/>
                  <a:gd name="T4" fmla="*/ 1 w 4"/>
                  <a:gd name="T5" fmla="*/ 1 h 4"/>
                  <a:gd name="T6" fmla="*/ 3 w 4"/>
                  <a:gd name="T7" fmla="*/ 3 h 4"/>
                  <a:gd name="T8" fmla="*/ 3 w 4"/>
                  <a:gd name="T9" fmla="*/ 4 h 4"/>
                  <a:gd name="T10" fmla="*/ 3 w 4"/>
                  <a:gd name="T11" fmla="*/ 4 h 4"/>
                  <a:gd name="T12" fmla="*/ 3 w 4"/>
                  <a:gd name="T13" fmla="*/ 4 h 4"/>
                  <a:gd name="T14" fmla="*/ 3 w 4"/>
                  <a:gd name="T15" fmla="*/ 4 h 4"/>
                  <a:gd name="T16" fmla="*/ 3 w 4"/>
                  <a:gd name="T17" fmla="*/ 4 h 4"/>
                  <a:gd name="T18" fmla="*/ 0 w 4"/>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0" y="0"/>
                    </a:moveTo>
                    <a:cubicBezTo>
                      <a:pt x="0" y="0"/>
                      <a:pt x="0" y="0"/>
                      <a:pt x="0" y="0"/>
                    </a:cubicBezTo>
                    <a:cubicBezTo>
                      <a:pt x="1" y="1"/>
                      <a:pt x="1" y="1"/>
                      <a:pt x="1" y="1"/>
                    </a:cubicBezTo>
                    <a:cubicBezTo>
                      <a:pt x="2" y="2"/>
                      <a:pt x="2" y="2"/>
                      <a:pt x="3" y="3"/>
                    </a:cubicBezTo>
                    <a:cubicBezTo>
                      <a:pt x="3" y="4"/>
                      <a:pt x="3" y="4"/>
                      <a:pt x="3" y="4"/>
                    </a:cubicBezTo>
                    <a:cubicBezTo>
                      <a:pt x="3" y="4"/>
                      <a:pt x="3" y="4"/>
                      <a:pt x="3" y="4"/>
                    </a:cubicBezTo>
                    <a:cubicBezTo>
                      <a:pt x="3" y="4"/>
                      <a:pt x="3" y="4"/>
                      <a:pt x="3" y="4"/>
                    </a:cubicBezTo>
                    <a:cubicBezTo>
                      <a:pt x="3" y="4"/>
                      <a:pt x="3" y="4"/>
                      <a:pt x="3" y="4"/>
                    </a:cubicBezTo>
                    <a:cubicBezTo>
                      <a:pt x="3" y="4"/>
                      <a:pt x="3" y="4"/>
                      <a:pt x="3" y="4"/>
                    </a:cubicBezTo>
                    <a:cubicBezTo>
                      <a:pt x="4" y="3"/>
                      <a:pt x="0" y="0"/>
                      <a:pt x="0" y="0"/>
                    </a:cubicBezTo>
                    <a:close/>
                  </a:path>
                </a:pathLst>
              </a:custGeom>
              <a:solidFill>
                <a:srgbClr val="AD97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0" name="Rectangle 1604">
                <a:extLst>
                  <a:ext uri="{FF2B5EF4-FFF2-40B4-BE49-F238E27FC236}">
                    <a16:creationId xmlns:a16="http://schemas.microsoft.com/office/drawing/2014/main" id="{99DE4354-F107-4BBC-9C2B-8972982B79F0}"/>
                  </a:ext>
                </a:extLst>
              </p:cNvPr>
              <p:cNvSpPr>
                <a:spLocks noChangeArrowheads="1"/>
              </p:cNvSpPr>
              <p:nvPr/>
            </p:nvSpPr>
            <p:spPr bwMode="auto">
              <a:xfrm>
                <a:off x="238" y="787"/>
                <a:ext cx="3" cy="1"/>
              </a:xfrm>
              <a:prstGeom prst="rect">
                <a:avLst/>
              </a:prstGeom>
              <a:solidFill>
                <a:srgbClr val="8371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1" name="Freeform 1605">
                <a:extLst>
                  <a:ext uri="{FF2B5EF4-FFF2-40B4-BE49-F238E27FC236}">
                    <a16:creationId xmlns:a16="http://schemas.microsoft.com/office/drawing/2014/main" id="{B8D719C6-EA81-4A08-B425-BEB4C93CEA12}"/>
                  </a:ext>
                </a:extLst>
              </p:cNvPr>
              <p:cNvSpPr>
                <a:spLocks/>
              </p:cNvSpPr>
              <p:nvPr/>
            </p:nvSpPr>
            <p:spPr bwMode="auto">
              <a:xfrm>
                <a:off x="238" y="787"/>
                <a:ext cx="3" cy="0"/>
              </a:xfrm>
              <a:custGeom>
                <a:avLst/>
                <a:gdLst>
                  <a:gd name="T0" fmla="*/ 0 w 3"/>
                  <a:gd name="T1" fmla="*/ 3 w 3"/>
                  <a:gd name="T2" fmla="*/ 0 w 3"/>
                  <a:gd name="T3" fmla="*/ 0 w 3"/>
                  <a:gd name="T4" fmla="*/ 0 w 3"/>
                </a:gdLst>
                <a:ahLst/>
                <a:cxnLst>
                  <a:cxn ang="0">
                    <a:pos x="T0" y="0"/>
                  </a:cxn>
                  <a:cxn ang="0">
                    <a:pos x="T1" y="0"/>
                  </a:cxn>
                  <a:cxn ang="0">
                    <a:pos x="T2" y="0"/>
                  </a:cxn>
                  <a:cxn ang="0">
                    <a:pos x="T3" y="0"/>
                  </a:cxn>
                  <a:cxn ang="0">
                    <a:pos x="T4" y="0"/>
                  </a:cxn>
                </a:cxnLst>
                <a:rect l="0" t="0" r="r" b="b"/>
                <a:pathLst>
                  <a:path w="3">
                    <a:moveTo>
                      <a:pt x="0" y="0"/>
                    </a:moveTo>
                    <a:lnTo>
                      <a:pt x="3" y="0"/>
                    </a:lnTo>
                    <a:lnTo>
                      <a:pt x="0" y="0"/>
                    </a:lnTo>
                    <a:lnTo>
                      <a:pt x="0" y="0"/>
                    </a:lnTo>
                    <a:lnTo>
                      <a:pt x="0" y="0"/>
                    </a:lnTo>
                    <a:close/>
                  </a:path>
                </a:pathLst>
              </a:custGeom>
              <a:solidFill>
                <a:srgbClr val="9783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2" name="Rectangle 1606">
                <a:extLst>
                  <a:ext uri="{FF2B5EF4-FFF2-40B4-BE49-F238E27FC236}">
                    <a16:creationId xmlns:a16="http://schemas.microsoft.com/office/drawing/2014/main" id="{959A445B-B3AE-423D-B755-82201F65D589}"/>
                  </a:ext>
                </a:extLst>
              </p:cNvPr>
              <p:cNvSpPr>
                <a:spLocks noChangeArrowheads="1"/>
              </p:cNvSpPr>
              <p:nvPr/>
            </p:nvSpPr>
            <p:spPr bwMode="auto">
              <a:xfrm>
                <a:off x="238" y="787"/>
                <a:ext cx="1" cy="1"/>
              </a:xfrm>
              <a:prstGeom prst="rect">
                <a:avLst/>
              </a:prstGeom>
              <a:solidFill>
                <a:srgbClr val="AB9B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3" name="Freeform 1607">
                <a:extLst>
                  <a:ext uri="{FF2B5EF4-FFF2-40B4-BE49-F238E27FC236}">
                    <a16:creationId xmlns:a16="http://schemas.microsoft.com/office/drawing/2014/main" id="{00DC578F-CFFA-40DB-87B4-C50EE07D0AE0}"/>
                  </a:ext>
                </a:extLst>
              </p:cNvPr>
              <p:cNvSpPr>
                <a:spLocks/>
              </p:cNvSpPr>
              <p:nvPr/>
            </p:nvSpPr>
            <p:spPr bwMode="auto">
              <a:xfrm>
                <a:off x="236" y="782"/>
                <a:ext cx="5" cy="7"/>
              </a:xfrm>
              <a:custGeom>
                <a:avLst/>
                <a:gdLst>
                  <a:gd name="T0" fmla="*/ 1 w 2"/>
                  <a:gd name="T1" fmla="*/ 2 h 3"/>
                  <a:gd name="T2" fmla="*/ 2 w 2"/>
                  <a:gd name="T3" fmla="*/ 3 h 3"/>
                  <a:gd name="T4" fmla="*/ 2 w 2"/>
                  <a:gd name="T5" fmla="*/ 2 h 3"/>
                  <a:gd name="T6" fmla="*/ 1 w 2"/>
                  <a:gd name="T7" fmla="*/ 2 h 3"/>
                  <a:gd name="T8" fmla="*/ 1 w 2"/>
                  <a:gd name="T9" fmla="*/ 0 h 3"/>
                  <a:gd name="T10" fmla="*/ 0 w 2"/>
                  <a:gd name="T11" fmla="*/ 0 h 3"/>
                  <a:gd name="T12" fmla="*/ 1 w 2"/>
                  <a:gd name="T13" fmla="*/ 1 h 3"/>
                  <a:gd name="T14" fmla="*/ 1 w 2"/>
                  <a:gd name="T15" fmla="*/ 2 h 3"/>
                  <a:gd name="T16" fmla="*/ 1 w 2"/>
                  <a:gd name="T17" fmla="*/ 2 h 3"/>
                  <a:gd name="T18" fmla="*/ 1 w 2"/>
                  <a:gd name="T1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1" y="2"/>
                    </a:moveTo>
                    <a:cubicBezTo>
                      <a:pt x="2" y="3"/>
                      <a:pt x="2" y="3"/>
                      <a:pt x="2" y="3"/>
                    </a:cubicBezTo>
                    <a:cubicBezTo>
                      <a:pt x="2" y="2"/>
                      <a:pt x="2" y="2"/>
                      <a:pt x="2" y="2"/>
                    </a:cubicBezTo>
                    <a:cubicBezTo>
                      <a:pt x="1" y="2"/>
                      <a:pt x="1" y="2"/>
                      <a:pt x="1" y="2"/>
                    </a:cubicBezTo>
                    <a:cubicBezTo>
                      <a:pt x="1" y="1"/>
                      <a:pt x="1" y="1"/>
                      <a:pt x="1" y="0"/>
                    </a:cubicBezTo>
                    <a:cubicBezTo>
                      <a:pt x="0" y="0"/>
                      <a:pt x="0" y="0"/>
                      <a:pt x="0" y="0"/>
                    </a:cubicBezTo>
                    <a:cubicBezTo>
                      <a:pt x="1" y="1"/>
                      <a:pt x="1" y="1"/>
                      <a:pt x="1" y="1"/>
                    </a:cubicBezTo>
                    <a:cubicBezTo>
                      <a:pt x="1" y="1"/>
                      <a:pt x="1" y="2"/>
                      <a:pt x="1" y="2"/>
                    </a:cubicBezTo>
                    <a:cubicBezTo>
                      <a:pt x="1" y="2"/>
                      <a:pt x="1" y="2"/>
                      <a:pt x="1" y="2"/>
                    </a:cubicBezTo>
                    <a:cubicBezTo>
                      <a:pt x="1" y="2"/>
                      <a:pt x="1" y="2"/>
                      <a:pt x="1" y="2"/>
                    </a:cubicBezTo>
                    <a:close/>
                  </a:path>
                </a:pathLst>
              </a:custGeom>
              <a:solidFill>
                <a:srgbClr val="BCA7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4" name="Freeform 1608">
                <a:extLst>
                  <a:ext uri="{FF2B5EF4-FFF2-40B4-BE49-F238E27FC236}">
                    <a16:creationId xmlns:a16="http://schemas.microsoft.com/office/drawing/2014/main" id="{2A1BD0C3-C032-444E-91DD-427926EFAA0C}"/>
                  </a:ext>
                </a:extLst>
              </p:cNvPr>
              <p:cNvSpPr>
                <a:spLocks/>
              </p:cNvSpPr>
              <p:nvPr/>
            </p:nvSpPr>
            <p:spPr bwMode="auto">
              <a:xfrm>
                <a:off x="238" y="784"/>
                <a:ext cx="3" cy="5"/>
              </a:xfrm>
              <a:custGeom>
                <a:avLst/>
                <a:gdLst>
                  <a:gd name="T0" fmla="*/ 0 w 1"/>
                  <a:gd name="T1" fmla="*/ 0 h 2"/>
                  <a:gd name="T2" fmla="*/ 0 w 1"/>
                  <a:gd name="T3" fmla="*/ 0 h 2"/>
                  <a:gd name="T4" fmla="*/ 1 w 1"/>
                  <a:gd name="T5" fmla="*/ 1 h 2"/>
                  <a:gd name="T6" fmla="*/ 1 w 1"/>
                  <a:gd name="T7" fmla="*/ 2 h 2"/>
                  <a:gd name="T8" fmla="*/ 1 w 1"/>
                  <a:gd name="T9" fmla="*/ 1 h 2"/>
                  <a:gd name="T10" fmla="*/ 0 w 1"/>
                  <a:gd name="T11" fmla="*/ 1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0"/>
                      <a:pt x="0" y="0"/>
                      <a:pt x="0" y="0"/>
                    </a:cubicBezTo>
                    <a:cubicBezTo>
                      <a:pt x="0" y="1"/>
                      <a:pt x="1" y="1"/>
                      <a:pt x="1" y="1"/>
                    </a:cubicBezTo>
                    <a:cubicBezTo>
                      <a:pt x="1" y="2"/>
                      <a:pt x="1" y="2"/>
                      <a:pt x="1" y="2"/>
                    </a:cubicBezTo>
                    <a:cubicBezTo>
                      <a:pt x="1" y="1"/>
                      <a:pt x="1" y="1"/>
                      <a:pt x="1" y="1"/>
                    </a:cubicBezTo>
                    <a:cubicBezTo>
                      <a:pt x="0" y="1"/>
                      <a:pt x="0" y="1"/>
                      <a:pt x="0" y="1"/>
                    </a:cubicBezTo>
                    <a:cubicBezTo>
                      <a:pt x="0" y="0"/>
                      <a:pt x="0" y="0"/>
                      <a:pt x="0" y="0"/>
                    </a:cubicBezTo>
                    <a:close/>
                  </a:path>
                </a:pathLst>
              </a:custGeom>
              <a:solidFill>
                <a:srgbClr val="C1A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5" name="Freeform 1609">
                <a:extLst>
                  <a:ext uri="{FF2B5EF4-FFF2-40B4-BE49-F238E27FC236}">
                    <a16:creationId xmlns:a16="http://schemas.microsoft.com/office/drawing/2014/main" id="{1C73A505-1D1C-4232-BB69-85817B94E0BD}"/>
                  </a:ext>
                </a:extLst>
              </p:cNvPr>
              <p:cNvSpPr>
                <a:spLocks/>
              </p:cNvSpPr>
              <p:nvPr/>
            </p:nvSpPr>
            <p:spPr bwMode="auto">
              <a:xfrm>
                <a:off x="236" y="782"/>
                <a:ext cx="5" cy="7"/>
              </a:xfrm>
              <a:custGeom>
                <a:avLst/>
                <a:gdLst>
                  <a:gd name="T0" fmla="*/ 1 w 2"/>
                  <a:gd name="T1" fmla="*/ 0 h 3"/>
                  <a:gd name="T2" fmla="*/ 0 w 2"/>
                  <a:gd name="T3" fmla="*/ 1 h 3"/>
                  <a:gd name="T4" fmla="*/ 1 w 2"/>
                  <a:gd name="T5" fmla="*/ 1 h 3"/>
                  <a:gd name="T6" fmla="*/ 1 w 2"/>
                  <a:gd name="T7" fmla="*/ 2 h 3"/>
                  <a:gd name="T8" fmla="*/ 1 w 2"/>
                  <a:gd name="T9" fmla="*/ 2 h 3"/>
                  <a:gd name="T10" fmla="*/ 1 w 2"/>
                  <a:gd name="T11" fmla="*/ 2 h 3"/>
                  <a:gd name="T12" fmla="*/ 1 w 2"/>
                  <a:gd name="T13" fmla="*/ 2 h 3"/>
                  <a:gd name="T14" fmla="*/ 1 w 2"/>
                  <a:gd name="T15" fmla="*/ 3 h 3"/>
                  <a:gd name="T16" fmla="*/ 2 w 2"/>
                  <a:gd name="T17" fmla="*/ 2 h 3"/>
                  <a:gd name="T18" fmla="*/ 1 w 2"/>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1" y="0"/>
                    </a:moveTo>
                    <a:cubicBezTo>
                      <a:pt x="0" y="1"/>
                      <a:pt x="0" y="1"/>
                      <a:pt x="0" y="1"/>
                    </a:cubicBezTo>
                    <a:cubicBezTo>
                      <a:pt x="1" y="1"/>
                      <a:pt x="1" y="1"/>
                      <a:pt x="1" y="1"/>
                    </a:cubicBezTo>
                    <a:cubicBezTo>
                      <a:pt x="1" y="1"/>
                      <a:pt x="1" y="2"/>
                      <a:pt x="1" y="2"/>
                    </a:cubicBezTo>
                    <a:cubicBezTo>
                      <a:pt x="1" y="2"/>
                      <a:pt x="1" y="2"/>
                      <a:pt x="1" y="2"/>
                    </a:cubicBezTo>
                    <a:cubicBezTo>
                      <a:pt x="1" y="2"/>
                      <a:pt x="1" y="2"/>
                      <a:pt x="1" y="2"/>
                    </a:cubicBezTo>
                    <a:cubicBezTo>
                      <a:pt x="1" y="2"/>
                      <a:pt x="1" y="2"/>
                      <a:pt x="1" y="2"/>
                    </a:cubicBezTo>
                    <a:cubicBezTo>
                      <a:pt x="1" y="3"/>
                      <a:pt x="1" y="3"/>
                      <a:pt x="1" y="3"/>
                    </a:cubicBezTo>
                    <a:cubicBezTo>
                      <a:pt x="2" y="2"/>
                      <a:pt x="2" y="2"/>
                      <a:pt x="2" y="2"/>
                    </a:cubicBezTo>
                    <a:cubicBezTo>
                      <a:pt x="2" y="2"/>
                      <a:pt x="1" y="1"/>
                      <a:pt x="1" y="0"/>
                    </a:cubicBezTo>
                    <a:close/>
                  </a:path>
                </a:pathLst>
              </a:custGeom>
              <a:solidFill>
                <a:srgbClr val="AD97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6" name="Freeform 1610">
                <a:extLst>
                  <a:ext uri="{FF2B5EF4-FFF2-40B4-BE49-F238E27FC236}">
                    <a16:creationId xmlns:a16="http://schemas.microsoft.com/office/drawing/2014/main" id="{4CA6F2E3-911A-45CD-86C5-7E405953810F}"/>
                  </a:ext>
                </a:extLst>
              </p:cNvPr>
              <p:cNvSpPr>
                <a:spLocks/>
              </p:cNvSpPr>
              <p:nvPr/>
            </p:nvSpPr>
            <p:spPr bwMode="auto">
              <a:xfrm>
                <a:off x="195" y="784"/>
                <a:ext cx="4" cy="8"/>
              </a:xfrm>
              <a:custGeom>
                <a:avLst/>
                <a:gdLst>
                  <a:gd name="T0" fmla="*/ 2 w 2"/>
                  <a:gd name="T1" fmla="*/ 0 h 3"/>
                  <a:gd name="T2" fmla="*/ 2 w 2"/>
                  <a:gd name="T3" fmla="*/ 0 h 3"/>
                  <a:gd name="T4" fmla="*/ 2 w 2"/>
                  <a:gd name="T5" fmla="*/ 1 h 3"/>
                  <a:gd name="T6" fmla="*/ 2 w 2"/>
                  <a:gd name="T7" fmla="*/ 1 h 3"/>
                  <a:gd name="T8" fmla="*/ 0 w 2"/>
                  <a:gd name="T9" fmla="*/ 3 h 3"/>
                  <a:gd name="T10" fmla="*/ 0 w 2"/>
                  <a:gd name="T11" fmla="*/ 3 h 3"/>
                  <a:gd name="T12" fmla="*/ 0 w 2"/>
                  <a:gd name="T13" fmla="*/ 2 h 3"/>
                  <a:gd name="T14" fmla="*/ 2 w 2"/>
                  <a:gd name="T15" fmla="*/ 1 h 3"/>
                  <a:gd name="T16" fmla="*/ 2 w 2"/>
                  <a:gd name="T17" fmla="*/ 1 h 3"/>
                  <a:gd name="T18" fmla="*/ 1 w 2"/>
                  <a:gd name="T19" fmla="*/ 0 h 3"/>
                  <a:gd name="T20" fmla="*/ 2 w 2"/>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3">
                    <a:moveTo>
                      <a:pt x="2" y="0"/>
                    </a:moveTo>
                    <a:cubicBezTo>
                      <a:pt x="2" y="0"/>
                      <a:pt x="2" y="0"/>
                      <a:pt x="2" y="0"/>
                    </a:cubicBezTo>
                    <a:cubicBezTo>
                      <a:pt x="2" y="1"/>
                      <a:pt x="2" y="1"/>
                      <a:pt x="2" y="1"/>
                    </a:cubicBezTo>
                    <a:cubicBezTo>
                      <a:pt x="2" y="1"/>
                      <a:pt x="2" y="1"/>
                      <a:pt x="2" y="1"/>
                    </a:cubicBezTo>
                    <a:cubicBezTo>
                      <a:pt x="1" y="2"/>
                      <a:pt x="1" y="2"/>
                      <a:pt x="0" y="3"/>
                    </a:cubicBezTo>
                    <a:cubicBezTo>
                      <a:pt x="0" y="3"/>
                      <a:pt x="0" y="3"/>
                      <a:pt x="0" y="3"/>
                    </a:cubicBezTo>
                    <a:cubicBezTo>
                      <a:pt x="0" y="2"/>
                      <a:pt x="0" y="2"/>
                      <a:pt x="0" y="2"/>
                    </a:cubicBezTo>
                    <a:cubicBezTo>
                      <a:pt x="0" y="2"/>
                      <a:pt x="1" y="2"/>
                      <a:pt x="2" y="1"/>
                    </a:cubicBezTo>
                    <a:cubicBezTo>
                      <a:pt x="2" y="1"/>
                      <a:pt x="2" y="1"/>
                      <a:pt x="2" y="1"/>
                    </a:cubicBezTo>
                    <a:cubicBezTo>
                      <a:pt x="1" y="0"/>
                      <a:pt x="1" y="0"/>
                      <a:pt x="1" y="0"/>
                    </a:cubicBezTo>
                    <a:lnTo>
                      <a:pt x="2" y="0"/>
                    </a:lnTo>
                    <a:close/>
                  </a:path>
                </a:pathLst>
              </a:custGeom>
              <a:solidFill>
                <a:srgbClr val="A089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7" name="Freeform 1611">
                <a:extLst>
                  <a:ext uri="{FF2B5EF4-FFF2-40B4-BE49-F238E27FC236}">
                    <a16:creationId xmlns:a16="http://schemas.microsoft.com/office/drawing/2014/main" id="{8770F882-74AA-4FCF-A8C7-ACADC97A7C53}"/>
                  </a:ext>
                </a:extLst>
              </p:cNvPr>
              <p:cNvSpPr>
                <a:spLocks/>
              </p:cNvSpPr>
              <p:nvPr/>
            </p:nvSpPr>
            <p:spPr bwMode="auto">
              <a:xfrm>
                <a:off x="195" y="784"/>
                <a:ext cx="7" cy="8"/>
              </a:xfrm>
              <a:custGeom>
                <a:avLst/>
                <a:gdLst>
                  <a:gd name="T0" fmla="*/ 0 w 3"/>
                  <a:gd name="T1" fmla="*/ 3 h 3"/>
                  <a:gd name="T2" fmla="*/ 1 w 3"/>
                  <a:gd name="T3" fmla="*/ 2 h 3"/>
                  <a:gd name="T4" fmla="*/ 2 w 3"/>
                  <a:gd name="T5" fmla="*/ 0 h 3"/>
                  <a:gd name="T6" fmla="*/ 2 w 3"/>
                  <a:gd name="T7" fmla="*/ 0 h 3"/>
                  <a:gd name="T8" fmla="*/ 3 w 3"/>
                  <a:gd name="T9" fmla="*/ 0 h 3"/>
                  <a:gd name="T10" fmla="*/ 2 w 3"/>
                  <a:gd name="T11" fmla="*/ 1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cubicBezTo>
                      <a:pt x="1" y="2"/>
                      <a:pt x="1" y="2"/>
                      <a:pt x="1" y="2"/>
                    </a:cubicBezTo>
                    <a:cubicBezTo>
                      <a:pt x="1" y="1"/>
                      <a:pt x="1" y="1"/>
                      <a:pt x="2" y="0"/>
                    </a:cubicBezTo>
                    <a:cubicBezTo>
                      <a:pt x="2" y="0"/>
                      <a:pt x="2" y="0"/>
                      <a:pt x="2" y="0"/>
                    </a:cubicBezTo>
                    <a:cubicBezTo>
                      <a:pt x="3" y="0"/>
                      <a:pt x="3" y="0"/>
                      <a:pt x="3" y="0"/>
                    </a:cubicBezTo>
                    <a:cubicBezTo>
                      <a:pt x="2" y="1"/>
                      <a:pt x="2" y="1"/>
                      <a:pt x="2" y="1"/>
                    </a:cubicBezTo>
                    <a:cubicBezTo>
                      <a:pt x="2" y="1"/>
                      <a:pt x="1" y="2"/>
                      <a:pt x="0" y="3"/>
                    </a:cubicBezTo>
                    <a:close/>
                  </a:path>
                </a:pathLst>
              </a:custGeom>
              <a:solidFill>
                <a:srgbClr val="937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8" name="Freeform 1612">
                <a:extLst>
                  <a:ext uri="{FF2B5EF4-FFF2-40B4-BE49-F238E27FC236}">
                    <a16:creationId xmlns:a16="http://schemas.microsoft.com/office/drawing/2014/main" id="{3F168540-3464-48CB-B8A9-F0B986AC294F}"/>
                  </a:ext>
                </a:extLst>
              </p:cNvPr>
              <p:cNvSpPr>
                <a:spLocks/>
              </p:cNvSpPr>
              <p:nvPr/>
            </p:nvSpPr>
            <p:spPr bwMode="auto">
              <a:xfrm>
                <a:off x="195" y="784"/>
                <a:ext cx="4" cy="8"/>
              </a:xfrm>
              <a:custGeom>
                <a:avLst/>
                <a:gdLst>
                  <a:gd name="T0" fmla="*/ 0 w 2"/>
                  <a:gd name="T1" fmla="*/ 3 h 3"/>
                  <a:gd name="T2" fmla="*/ 0 w 2"/>
                  <a:gd name="T3" fmla="*/ 3 h 3"/>
                  <a:gd name="T4" fmla="*/ 0 w 2"/>
                  <a:gd name="T5" fmla="*/ 2 h 3"/>
                  <a:gd name="T6" fmla="*/ 2 w 2"/>
                  <a:gd name="T7" fmla="*/ 0 h 3"/>
                  <a:gd name="T8" fmla="*/ 2 w 2"/>
                  <a:gd name="T9" fmla="*/ 1 h 3"/>
                  <a:gd name="T10" fmla="*/ 1 w 2"/>
                  <a:gd name="T11" fmla="*/ 0 h 3"/>
                  <a:gd name="T12" fmla="*/ 2 w 2"/>
                  <a:gd name="T13" fmla="*/ 0 h 3"/>
                  <a:gd name="T14" fmla="*/ 2 w 2"/>
                  <a:gd name="T15" fmla="*/ 0 h 3"/>
                  <a:gd name="T16" fmla="*/ 2 w 2"/>
                  <a:gd name="T17" fmla="*/ 1 h 3"/>
                  <a:gd name="T18" fmla="*/ 0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0" y="3"/>
                    </a:moveTo>
                    <a:cubicBezTo>
                      <a:pt x="0" y="3"/>
                      <a:pt x="0" y="3"/>
                      <a:pt x="0" y="3"/>
                    </a:cubicBezTo>
                    <a:cubicBezTo>
                      <a:pt x="0" y="2"/>
                      <a:pt x="0" y="2"/>
                      <a:pt x="0" y="2"/>
                    </a:cubicBezTo>
                    <a:cubicBezTo>
                      <a:pt x="1" y="1"/>
                      <a:pt x="1" y="1"/>
                      <a:pt x="2" y="0"/>
                    </a:cubicBezTo>
                    <a:cubicBezTo>
                      <a:pt x="2" y="1"/>
                      <a:pt x="2" y="1"/>
                      <a:pt x="2" y="1"/>
                    </a:cubicBezTo>
                    <a:cubicBezTo>
                      <a:pt x="1" y="0"/>
                      <a:pt x="1" y="0"/>
                      <a:pt x="1" y="0"/>
                    </a:cubicBezTo>
                    <a:cubicBezTo>
                      <a:pt x="2" y="0"/>
                      <a:pt x="2" y="0"/>
                      <a:pt x="2" y="0"/>
                    </a:cubicBezTo>
                    <a:cubicBezTo>
                      <a:pt x="2" y="0"/>
                      <a:pt x="2" y="0"/>
                      <a:pt x="2" y="0"/>
                    </a:cubicBezTo>
                    <a:cubicBezTo>
                      <a:pt x="2" y="1"/>
                      <a:pt x="2" y="1"/>
                      <a:pt x="2" y="1"/>
                    </a:cubicBezTo>
                    <a:cubicBezTo>
                      <a:pt x="1" y="1"/>
                      <a:pt x="0" y="3"/>
                      <a:pt x="0" y="3"/>
                    </a:cubicBezTo>
                    <a:close/>
                  </a:path>
                </a:pathLst>
              </a:custGeom>
              <a:solidFill>
                <a:srgbClr val="AD97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9" name="Freeform 1613">
                <a:extLst>
                  <a:ext uri="{FF2B5EF4-FFF2-40B4-BE49-F238E27FC236}">
                    <a16:creationId xmlns:a16="http://schemas.microsoft.com/office/drawing/2014/main" id="{49F16C0B-86B4-4585-BDF7-43A38F3BA48E}"/>
                  </a:ext>
                </a:extLst>
              </p:cNvPr>
              <p:cNvSpPr>
                <a:spLocks/>
              </p:cNvSpPr>
              <p:nvPr/>
            </p:nvSpPr>
            <p:spPr bwMode="auto">
              <a:xfrm>
                <a:off x="197" y="787"/>
                <a:ext cx="2" cy="0"/>
              </a:xfrm>
              <a:custGeom>
                <a:avLst/>
                <a:gdLst>
                  <a:gd name="T0" fmla="*/ 0 w 2"/>
                  <a:gd name="T1" fmla="*/ 2 w 2"/>
                  <a:gd name="T2" fmla="*/ 0 w 2"/>
                  <a:gd name="T3" fmla="*/ 0 w 2"/>
                  <a:gd name="T4" fmla="*/ 0 w 2"/>
                </a:gdLst>
                <a:ahLst/>
                <a:cxnLst>
                  <a:cxn ang="0">
                    <a:pos x="T0" y="0"/>
                  </a:cxn>
                  <a:cxn ang="0">
                    <a:pos x="T1" y="0"/>
                  </a:cxn>
                  <a:cxn ang="0">
                    <a:pos x="T2" y="0"/>
                  </a:cxn>
                  <a:cxn ang="0">
                    <a:pos x="T3" y="0"/>
                  </a:cxn>
                  <a:cxn ang="0">
                    <a:pos x="T4" y="0"/>
                  </a:cxn>
                </a:cxnLst>
                <a:rect l="0" t="0" r="r" b="b"/>
                <a:pathLst>
                  <a:path w="2">
                    <a:moveTo>
                      <a:pt x="0" y="0"/>
                    </a:moveTo>
                    <a:lnTo>
                      <a:pt x="2" y="0"/>
                    </a:lnTo>
                    <a:lnTo>
                      <a:pt x="0" y="0"/>
                    </a:lnTo>
                    <a:lnTo>
                      <a:pt x="0" y="0"/>
                    </a:lnTo>
                    <a:lnTo>
                      <a:pt x="0" y="0"/>
                    </a:lnTo>
                    <a:close/>
                  </a:path>
                </a:pathLst>
              </a:custGeom>
              <a:solidFill>
                <a:srgbClr val="8371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0" name="Rectangle 1614">
                <a:extLst>
                  <a:ext uri="{FF2B5EF4-FFF2-40B4-BE49-F238E27FC236}">
                    <a16:creationId xmlns:a16="http://schemas.microsoft.com/office/drawing/2014/main" id="{98E1F7B6-D7BD-46BD-AEB2-709D1979434F}"/>
                  </a:ext>
                </a:extLst>
              </p:cNvPr>
              <p:cNvSpPr>
                <a:spLocks noChangeArrowheads="1"/>
              </p:cNvSpPr>
              <p:nvPr/>
            </p:nvSpPr>
            <p:spPr bwMode="auto">
              <a:xfrm>
                <a:off x="197" y="787"/>
                <a:ext cx="1" cy="1"/>
              </a:xfrm>
              <a:prstGeom prst="rect">
                <a:avLst/>
              </a:prstGeom>
              <a:solidFill>
                <a:srgbClr val="9783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1" name="Rectangle 1615">
                <a:extLst>
                  <a:ext uri="{FF2B5EF4-FFF2-40B4-BE49-F238E27FC236}">
                    <a16:creationId xmlns:a16="http://schemas.microsoft.com/office/drawing/2014/main" id="{4AA6A3E9-B83D-4621-BA91-133CB216121F}"/>
                  </a:ext>
                </a:extLst>
              </p:cNvPr>
              <p:cNvSpPr>
                <a:spLocks noChangeArrowheads="1"/>
              </p:cNvSpPr>
              <p:nvPr/>
            </p:nvSpPr>
            <p:spPr bwMode="auto">
              <a:xfrm>
                <a:off x="197" y="787"/>
                <a:ext cx="1" cy="1"/>
              </a:xfrm>
              <a:prstGeom prst="rect">
                <a:avLst/>
              </a:prstGeom>
              <a:solidFill>
                <a:srgbClr val="AB9B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2" name="Freeform 1616">
                <a:extLst>
                  <a:ext uri="{FF2B5EF4-FFF2-40B4-BE49-F238E27FC236}">
                    <a16:creationId xmlns:a16="http://schemas.microsoft.com/office/drawing/2014/main" id="{50CA2E64-0E4E-47DC-A264-2E1BAD92DD73}"/>
                  </a:ext>
                </a:extLst>
              </p:cNvPr>
              <p:cNvSpPr>
                <a:spLocks/>
              </p:cNvSpPr>
              <p:nvPr/>
            </p:nvSpPr>
            <p:spPr bwMode="auto">
              <a:xfrm>
                <a:off x="190" y="784"/>
                <a:ext cx="5" cy="8"/>
              </a:xfrm>
              <a:custGeom>
                <a:avLst/>
                <a:gdLst>
                  <a:gd name="T0" fmla="*/ 2 w 2"/>
                  <a:gd name="T1" fmla="*/ 1 h 3"/>
                  <a:gd name="T2" fmla="*/ 2 w 2"/>
                  <a:gd name="T3" fmla="*/ 0 h 3"/>
                  <a:gd name="T4" fmla="*/ 2 w 2"/>
                  <a:gd name="T5" fmla="*/ 1 h 3"/>
                  <a:gd name="T6" fmla="*/ 2 w 2"/>
                  <a:gd name="T7" fmla="*/ 1 h 3"/>
                  <a:gd name="T8" fmla="*/ 0 w 2"/>
                  <a:gd name="T9" fmla="*/ 3 h 3"/>
                  <a:gd name="T10" fmla="*/ 0 w 2"/>
                  <a:gd name="T11" fmla="*/ 3 h 3"/>
                  <a:gd name="T12" fmla="*/ 0 w 2"/>
                  <a:gd name="T13" fmla="*/ 2 h 3"/>
                  <a:gd name="T14" fmla="*/ 2 w 2"/>
                  <a:gd name="T15" fmla="*/ 1 h 3"/>
                  <a:gd name="T16" fmla="*/ 2 w 2"/>
                  <a:gd name="T17" fmla="*/ 1 h 3"/>
                  <a:gd name="T18" fmla="*/ 2 w 2"/>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2" y="1"/>
                    </a:moveTo>
                    <a:cubicBezTo>
                      <a:pt x="2" y="0"/>
                      <a:pt x="2" y="0"/>
                      <a:pt x="2" y="0"/>
                    </a:cubicBezTo>
                    <a:cubicBezTo>
                      <a:pt x="2" y="1"/>
                      <a:pt x="2" y="1"/>
                      <a:pt x="2" y="1"/>
                    </a:cubicBezTo>
                    <a:cubicBezTo>
                      <a:pt x="2" y="1"/>
                      <a:pt x="2" y="1"/>
                      <a:pt x="2" y="1"/>
                    </a:cubicBezTo>
                    <a:cubicBezTo>
                      <a:pt x="1" y="2"/>
                      <a:pt x="1" y="2"/>
                      <a:pt x="0" y="3"/>
                    </a:cubicBezTo>
                    <a:cubicBezTo>
                      <a:pt x="0" y="3"/>
                      <a:pt x="0" y="3"/>
                      <a:pt x="0" y="3"/>
                    </a:cubicBezTo>
                    <a:cubicBezTo>
                      <a:pt x="0" y="2"/>
                      <a:pt x="0" y="2"/>
                      <a:pt x="0" y="2"/>
                    </a:cubicBezTo>
                    <a:cubicBezTo>
                      <a:pt x="1" y="2"/>
                      <a:pt x="1" y="2"/>
                      <a:pt x="2" y="1"/>
                    </a:cubicBezTo>
                    <a:cubicBezTo>
                      <a:pt x="2" y="1"/>
                      <a:pt x="2" y="1"/>
                      <a:pt x="2" y="1"/>
                    </a:cubicBezTo>
                    <a:cubicBezTo>
                      <a:pt x="2" y="1"/>
                      <a:pt x="2" y="1"/>
                      <a:pt x="2" y="1"/>
                    </a:cubicBezTo>
                    <a:close/>
                  </a:path>
                </a:pathLst>
              </a:custGeom>
              <a:solidFill>
                <a:srgbClr val="A089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3" name="Freeform 1617">
                <a:extLst>
                  <a:ext uri="{FF2B5EF4-FFF2-40B4-BE49-F238E27FC236}">
                    <a16:creationId xmlns:a16="http://schemas.microsoft.com/office/drawing/2014/main" id="{6D664F29-3F1D-478C-BB47-7B2619EA7A06}"/>
                  </a:ext>
                </a:extLst>
              </p:cNvPr>
              <p:cNvSpPr>
                <a:spLocks/>
              </p:cNvSpPr>
              <p:nvPr/>
            </p:nvSpPr>
            <p:spPr bwMode="auto">
              <a:xfrm>
                <a:off x="190" y="784"/>
                <a:ext cx="7" cy="8"/>
              </a:xfrm>
              <a:custGeom>
                <a:avLst/>
                <a:gdLst>
                  <a:gd name="T0" fmla="*/ 0 w 3"/>
                  <a:gd name="T1" fmla="*/ 3 h 3"/>
                  <a:gd name="T2" fmla="*/ 1 w 3"/>
                  <a:gd name="T3" fmla="*/ 2 h 3"/>
                  <a:gd name="T4" fmla="*/ 2 w 3"/>
                  <a:gd name="T5" fmla="*/ 1 h 3"/>
                  <a:gd name="T6" fmla="*/ 2 w 3"/>
                  <a:gd name="T7" fmla="*/ 0 h 3"/>
                  <a:gd name="T8" fmla="*/ 3 w 3"/>
                  <a:gd name="T9" fmla="*/ 1 h 3"/>
                  <a:gd name="T10" fmla="*/ 2 w 3"/>
                  <a:gd name="T11" fmla="*/ 1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cubicBezTo>
                      <a:pt x="1" y="2"/>
                      <a:pt x="1" y="2"/>
                      <a:pt x="1" y="2"/>
                    </a:cubicBezTo>
                    <a:cubicBezTo>
                      <a:pt x="1" y="1"/>
                      <a:pt x="2" y="1"/>
                      <a:pt x="2" y="1"/>
                    </a:cubicBezTo>
                    <a:cubicBezTo>
                      <a:pt x="2" y="0"/>
                      <a:pt x="2" y="0"/>
                      <a:pt x="2" y="0"/>
                    </a:cubicBezTo>
                    <a:cubicBezTo>
                      <a:pt x="3" y="1"/>
                      <a:pt x="3" y="1"/>
                      <a:pt x="3" y="1"/>
                    </a:cubicBezTo>
                    <a:cubicBezTo>
                      <a:pt x="2" y="1"/>
                      <a:pt x="2" y="1"/>
                      <a:pt x="2" y="1"/>
                    </a:cubicBezTo>
                    <a:cubicBezTo>
                      <a:pt x="2" y="1"/>
                      <a:pt x="1" y="2"/>
                      <a:pt x="0" y="3"/>
                    </a:cubicBezTo>
                    <a:close/>
                  </a:path>
                </a:pathLst>
              </a:custGeom>
              <a:solidFill>
                <a:srgbClr val="937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4" name="Freeform 1618">
                <a:extLst>
                  <a:ext uri="{FF2B5EF4-FFF2-40B4-BE49-F238E27FC236}">
                    <a16:creationId xmlns:a16="http://schemas.microsoft.com/office/drawing/2014/main" id="{1A718197-D877-4728-9470-004F04F6A073}"/>
                  </a:ext>
                </a:extLst>
              </p:cNvPr>
              <p:cNvSpPr>
                <a:spLocks/>
              </p:cNvSpPr>
              <p:nvPr/>
            </p:nvSpPr>
            <p:spPr bwMode="auto">
              <a:xfrm>
                <a:off x="190" y="784"/>
                <a:ext cx="5" cy="8"/>
              </a:xfrm>
              <a:custGeom>
                <a:avLst/>
                <a:gdLst>
                  <a:gd name="T0" fmla="*/ 0 w 2"/>
                  <a:gd name="T1" fmla="*/ 3 h 3"/>
                  <a:gd name="T2" fmla="*/ 0 w 2"/>
                  <a:gd name="T3" fmla="*/ 3 h 3"/>
                  <a:gd name="T4" fmla="*/ 0 w 2"/>
                  <a:gd name="T5" fmla="*/ 2 h 3"/>
                  <a:gd name="T6" fmla="*/ 2 w 2"/>
                  <a:gd name="T7" fmla="*/ 1 h 3"/>
                  <a:gd name="T8" fmla="*/ 2 w 2"/>
                  <a:gd name="T9" fmla="*/ 1 h 3"/>
                  <a:gd name="T10" fmla="*/ 2 w 2"/>
                  <a:gd name="T11" fmla="*/ 1 h 3"/>
                  <a:gd name="T12" fmla="*/ 2 w 2"/>
                  <a:gd name="T13" fmla="*/ 1 h 3"/>
                  <a:gd name="T14" fmla="*/ 2 w 2"/>
                  <a:gd name="T15" fmla="*/ 0 h 3"/>
                  <a:gd name="T16" fmla="*/ 2 w 2"/>
                  <a:gd name="T17" fmla="*/ 1 h 3"/>
                  <a:gd name="T18" fmla="*/ 0 w 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0" y="3"/>
                    </a:moveTo>
                    <a:cubicBezTo>
                      <a:pt x="0" y="3"/>
                      <a:pt x="0" y="3"/>
                      <a:pt x="0" y="3"/>
                    </a:cubicBezTo>
                    <a:cubicBezTo>
                      <a:pt x="0" y="2"/>
                      <a:pt x="0" y="2"/>
                      <a:pt x="0" y="2"/>
                    </a:cubicBezTo>
                    <a:cubicBezTo>
                      <a:pt x="1" y="1"/>
                      <a:pt x="1" y="1"/>
                      <a:pt x="2" y="1"/>
                    </a:cubicBezTo>
                    <a:cubicBezTo>
                      <a:pt x="2" y="1"/>
                      <a:pt x="2" y="1"/>
                      <a:pt x="2" y="1"/>
                    </a:cubicBezTo>
                    <a:cubicBezTo>
                      <a:pt x="2" y="1"/>
                      <a:pt x="2" y="1"/>
                      <a:pt x="2" y="1"/>
                    </a:cubicBezTo>
                    <a:cubicBezTo>
                      <a:pt x="2" y="1"/>
                      <a:pt x="2" y="1"/>
                      <a:pt x="2" y="1"/>
                    </a:cubicBezTo>
                    <a:cubicBezTo>
                      <a:pt x="2" y="0"/>
                      <a:pt x="2" y="0"/>
                      <a:pt x="2" y="0"/>
                    </a:cubicBezTo>
                    <a:cubicBezTo>
                      <a:pt x="2" y="1"/>
                      <a:pt x="2" y="1"/>
                      <a:pt x="2" y="1"/>
                    </a:cubicBezTo>
                    <a:cubicBezTo>
                      <a:pt x="1" y="1"/>
                      <a:pt x="0" y="3"/>
                      <a:pt x="0" y="3"/>
                    </a:cubicBezTo>
                    <a:close/>
                  </a:path>
                </a:pathLst>
              </a:custGeom>
              <a:solidFill>
                <a:srgbClr val="AD97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5" name="Freeform 1619">
                <a:extLst>
                  <a:ext uri="{FF2B5EF4-FFF2-40B4-BE49-F238E27FC236}">
                    <a16:creationId xmlns:a16="http://schemas.microsoft.com/office/drawing/2014/main" id="{5146509B-1B55-4696-9E95-5928A1F1CD66}"/>
                  </a:ext>
                </a:extLst>
              </p:cNvPr>
              <p:cNvSpPr>
                <a:spLocks/>
              </p:cNvSpPr>
              <p:nvPr/>
            </p:nvSpPr>
            <p:spPr bwMode="auto">
              <a:xfrm>
                <a:off x="192" y="787"/>
                <a:ext cx="3" cy="0"/>
              </a:xfrm>
              <a:custGeom>
                <a:avLst/>
                <a:gdLst>
                  <a:gd name="T0" fmla="*/ 0 w 3"/>
                  <a:gd name="T1" fmla="*/ 3 w 3"/>
                  <a:gd name="T2" fmla="*/ 0 w 3"/>
                  <a:gd name="T3" fmla="*/ 0 w 3"/>
                  <a:gd name="T4" fmla="*/ 0 w 3"/>
                </a:gdLst>
                <a:ahLst/>
                <a:cxnLst>
                  <a:cxn ang="0">
                    <a:pos x="T0" y="0"/>
                  </a:cxn>
                  <a:cxn ang="0">
                    <a:pos x="T1" y="0"/>
                  </a:cxn>
                  <a:cxn ang="0">
                    <a:pos x="T2" y="0"/>
                  </a:cxn>
                  <a:cxn ang="0">
                    <a:pos x="T3" y="0"/>
                  </a:cxn>
                  <a:cxn ang="0">
                    <a:pos x="T4" y="0"/>
                  </a:cxn>
                </a:cxnLst>
                <a:rect l="0" t="0" r="r" b="b"/>
                <a:pathLst>
                  <a:path w="3">
                    <a:moveTo>
                      <a:pt x="0" y="0"/>
                    </a:moveTo>
                    <a:lnTo>
                      <a:pt x="3" y="0"/>
                    </a:lnTo>
                    <a:lnTo>
                      <a:pt x="0" y="0"/>
                    </a:lnTo>
                    <a:lnTo>
                      <a:pt x="0" y="0"/>
                    </a:lnTo>
                    <a:lnTo>
                      <a:pt x="0" y="0"/>
                    </a:lnTo>
                    <a:close/>
                  </a:path>
                </a:pathLst>
              </a:custGeom>
              <a:solidFill>
                <a:srgbClr val="8371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6" name="Rectangle 1620">
                <a:extLst>
                  <a:ext uri="{FF2B5EF4-FFF2-40B4-BE49-F238E27FC236}">
                    <a16:creationId xmlns:a16="http://schemas.microsoft.com/office/drawing/2014/main" id="{120E4854-0E7B-43D2-9C91-6E3638F3E803}"/>
                  </a:ext>
                </a:extLst>
              </p:cNvPr>
              <p:cNvSpPr>
                <a:spLocks noChangeArrowheads="1"/>
              </p:cNvSpPr>
              <p:nvPr/>
            </p:nvSpPr>
            <p:spPr bwMode="auto">
              <a:xfrm>
                <a:off x="192" y="787"/>
                <a:ext cx="1" cy="1"/>
              </a:xfrm>
              <a:prstGeom prst="rect">
                <a:avLst/>
              </a:prstGeom>
              <a:solidFill>
                <a:srgbClr val="9783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7" name="Rectangle 1621">
                <a:extLst>
                  <a:ext uri="{FF2B5EF4-FFF2-40B4-BE49-F238E27FC236}">
                    <a16:creationId xmlns:a16="http://schemas.microsoft.com/office/drawing/2014/main" id="{62705B8C-A8FE-4C71-926C-0D7A957CDC5B}"/>
                  </a:ext>
                </a:extLst>
              </p:cNvPr>
              <p:cNvSpPr>
                <a:spLocks noChangeArrowheads="1"/>
              </p:cNvSpPr>
              <p:nvPr/>
            </p:nvSpPr>
            <p:spPr bwMode="auto">
              <a:xfrm>
                <a:off x="192" y="787"/>
                <a:ext cx="1" cy="1"/>
              </a:xfrm>
              <a:prstGeom prst="rect">
                <a:avLst/>
              </a:prstGeom>
              <a:solidFill>
                <a:srgbClr val="AB9B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8" name="Freeform 1622">
                <a:extLst>
                  <a:ext uri="{FF2B5EF4-FFF2-40B4-BE49-F238E27FC236}">
                    <a16:creationId xmlns:a16="http://schemas.microsoft.com/office/drawing/2014/main" id="{53D8F0FA-4A1A-46DF-AB4A-08A7A2BE0840}"/>
                  </a:ext>
                </a:extLst>
              </p:cNvPr>
              <p:cNvSpPr>
                <a:spLocks/>
              </p:cNvSpPr>
              <p:nvPr/>
            </p:nvSpPr>
            <p:spPr bwMode="auto">
              <a:xfrm>
                <a:off x="93" y="811"/>
                <a:ext cx="27" cy="11"/>
              </a:xfrm>
              <a:custGeom>
                <a:avLst/>
                <a:gdLst>
                  <a:gd name="T0" fmla="*/ 5 w 11"/>
                  <a:gd name="T1" fmla="*/ 2 h 5"/>
                  <a:gd name="T2" fmla="*/ 0 w 11"/>
                  <a:gd name="T3" fmla="*/ 5 h 5"/>
                  <a:gd name="T4" fmla="*/ 1 w 11"/>
                  <a:gd name="T5" fmla="*/ 3 h 5"/>
                  <a:gd name="T6" fmla="*/ 2 w 11"/>
                  <a:gd name="T7" fmla="*/ 2 h 5"/>
                  <a:gd name="T8" fmla="*/ 11 w 11"/>
                  <a:gd name="T9" fmla="*/ 0 h 5"/>
                  <a:gd name="T10" fmla="*/ 9 w 11"/>
                  <a:gd name="T11" fmla="*/ 1 h 5"/>
                  <a:gd name="T12" fmla="*/ 5 w 11"/>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1" h="5">
                    <a:moveTo>
                      <a:pt x="5" y="2"/>
                    </a:moveTo>
                    <a:cubicBezTo>
                      <a:pt x="3" y="2"/>
                      <a:pt x="1" y="4"/>
                      <a:pt x="0" y="5"/>
                    </a:cubicBezTo>
                    <a:cubicBezTo>
                      <a:pt x="0" y="5"/>
                      <a:pt x="0" y="4"/>
                      <a:pt x="1" y="3"/>
                    </a:cubicBezTo>
                    <a:cubicBezTo>
                      <a:pt x="1" y="3"/>
                      <a:pt x="2" y="3"/>
                      <a:pt x="2" y="2"/>
                    </a:cubicBezTo>
                    <a:cubicBezTo>
                      <a:pt x="5" y="1"/>
                      <a:pt x="8" y="0"/>
                      <a:pt x="11" y="0"/>
                    </a:cubicBezTo>
                    <a:cubicBezTo>
                      <a:pt x="10" y="0"/>
                      <a:pt x="9" y="1"/>
                      <a:pt x="9" y="1"/>
                    </a:cubicBezTo>
                    <a:cubicBezTo>
                      <a:pt x="7" y="1"/>
                      <a:pt x="6" y="2"/>
                      <a:pt x="5" y="2"/>
                    </a:cubicBezTo>
                    <a:close/>
                  </a:path>
                </a:pathLst>
              </a:custGeom>
              <a:solidFill>
                <a:srgbClr val="9CB5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9" name="Freeform 1623">
                <a:extLst>
                  <a:ext uri="{FF2B5EF4-FFF2-40B4-BE49-F238E27FC236}">
                    <a16:creationId xmlns:a16="http://schemas.microsoft.com/office/drawing/2014/main" id="{091D1573-B30D-4977-B771-4CCAAD4A884A}"/>
                  </a:ext>
                </a:extLst>
              </p:cNvPr>
              <p:cNvSpPr>
                <a:spLocks/>
              </p:cNvSpPr>
              <p:nvPr/>
            </p:nvSpPr>
            <p:spPr bwMode="auto">
              <a:xfrm>
                <a:off x="93" y="813"/>
                <a:ext cx="31" cy="9"/>
              </a:xfrm>
              <a:custGeom>
                <a:avLst/>
                <a:gdLst>
                  <a:gd name="T0" fmla="*/ 0 w 13"/>
                  <a:gd name="T1" fmla="*/ 4 h 4"/>
                  <a:gd name="T2" fmla="*/ 0 w 13"/>
                  <a:gd name="T3" fmla="*/ 4 h 4"/>
                  <a:gd name="T4" fmla="*/ 13 w 13"/>
                  <a:gd name="T5" fmla="*/ 0 h 4"/>
                  <a:gd name="T6" fmla="*/ 12 w 13"/>
                  <a:gd name="T7" fmla="*/ 0 h 4"/>
                  <a:gd name="T8" fmla="*/ 0 w 13"/>
                  <a:gd name="T9" fmla="*/ 4 h 4"/>
                </a:gdLst>
                <a:ahLst/>
                <a:cxnLst>
                  <a:cxn ang="0">
                    <a:pos x="T0" y="T1"/>
                  </a:cxn>
                  <a:cxn ang="0">
                    <a:pos x="T2" y="T3"/>
                  </a:cxn>
                  <a:cxn ang="0">
                    <a:pos x="T4" y="T5"/>
                  </a:cxn>
                  <a:cxn ang="0">
                    <a:pos x="T6" y="T7"/>
                  </a:cxn>
                  <a:cxn ang="0">
                    <a:pos x="T8" y="T9"/>
                  </a:cxn>
                </a:cxnLst>
                <a:rect l="0" t="0" r="r" b="b"/>
                <a:pathLst>
                  <a:path w="13" h="4">
                    <a:moveTo>
                      <a:pt x="0" y="4"/>
                    </a:moveTo>
                    <a:cubicBezTo>
                      <a:pt x="0" y="4"/>
                      <a:pt x="0" y="4"/>
                      <a:pt x="0" y="4"/>
                    </a:cubicBezTo>
                    <a:cubicBezTo>
                      <a:pt x="4" y="1"/>
                      <a:pt x="8" y="0"/>
                      <a:pt x="13" y="0"/>
                    </a:cubicBezTo>
                    <a:cubicBezTo>
                      <a:pt x="12" y="0"/>
                      <a:pt x="12" y="0"/>
                      <a:pt x="12" y="0"/>
                    </a:cubicBezTo>
                    <a:cubicBezTo>
                      <a:pt x="8" y="1"/>
                      <a:pt x="3" y="2"/>
                      <a:pt x="0" y="4"/>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0" name="Freeform 1624">
                <a:extLst>
                  <a:ext uri="{FF2B5EF4-FFF2-40B4-BE49-F238E27FC236}">
                    <a16:creationId xmlns:a16="http://schemas.microsoft.com/office/drawing/2014/main" id="{561DC271-41BF-4DA1-8198-0CD27DD51C4D}"/>
                  </a:ext>
                </a:extLst>
              </p:cNvPr>
              <p:cNvSpPr>
                <a:spLocks/>
              </p:cNvSpPr>
              <p:nvPr/>
            </p:nvSpPr>
            <p:spPr bwMode="auto">
              <a:xfrm>
                <a:off x="124" y="811"/>
                <a:ext cx="5" cy="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1"/>
                      <a:pt x="1" y="0"/>
                      <a:pt x="2" y="0"/>
                    </a:cubicBezTo>
                    <a:cubicBezTo>
                      <a:pt x="1" y="1"/>
                      <a:pt x="0" y="1"/>
                      <a:pt x="0" y="1"/>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1" name="Freeform 1625">
                <a:extLst>
                  <a:ext uri="{FF2B5EF4-FFF2-40B4-BE49-F238E27FC236}">
                    <a16:creationId xmlns:a16="http://schemas.microsoft.com/office/drawing/2014/main" id="{3E768E9F-AE3C-4B48-85D1-5C51500F3D1C}"/>
                  </a:ext>
                </a:extLst>
              </p:cNvPr>
              <p:cNvSpPr>
                <a:spLocks/>
              </p:cNvSpPr>
              <p:nvPr/>
            </p:nvSpPr>
            <p:spPr bwMode="auto">
              <a:xfrm>
                <a:off x="95" y="813"/>
                <a:ext cx="39" cy="9"/>
              </a:xfrm>
              <a:custGeom>
                <a:avLst/>
                <a:gdLst>
                  <a:gd name="T0" fmla="*/ 12 w 16"/>
                  <a:gd name="T1" fmla="*/ 0 h 4"/>
                  <a:gd name="T2" fmla="*/ 16 w 16"/>
                  <a:gd name="T3" fmla="*/ 0 h 4"/>
                  <a:gd name="T4" fmla="*/ 11 w 16"/>
                  <a:gd name="T5" fmla="*/ 1 h 4"/>
                  <a:gd name="T6" fmla="*/ 10 w 16"/>
                  <a:gd name="T7" fmla="*/ 1 h 4"/>
                  <a:gd name="T8" fmla="*/ 6 w 16"/>
                  <a:gd name="T9" fmla="*/ 2 h 4"/>
                  <a:gd name="T10" fmla="*/ 0 w 16"/>
                  <a:gd name="T11" fmla="*/ 3 h 4"/>
                  <a:gd name="T12" fmla="*/ 5 w 16"/>
                  <a:gd name="T13" fmla="*/ 2 h 4"/>
                  <a:gd name="T14" fmla="*/ 6 w 16"/>
                  <a:gd name="T15" fmla="*/ 1 h 4"/>
                  <a:gd name="T16" fmla="*/ 12 w 16"/>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
                    <a:moveTo>
                      <a:pt x="12" y="0"/>
                    </a:moveTo>
                    <a:cubicBezTo>
                      <a:pt x="16" y="0"/>
                      <a:pt x="16" y="0"/>
                      <a:pt x="16" y="0"/>
                    </a:cubicBezTo>
                    <a:cubicBezTo>
                      <a:pt x="15" y="0"/>
                      <a:pt x="11" y="1"/>
                      <a:pt x="11" y="1"/>
                    </a:cubicBezTo>
                    <a:cubicBezTo>
                      <a:pt x="10" y="1"/>
                      <a:pt x="10" y="1"/>
                      <a:pt x="10" y="1"/>
                    </a:cubicBezTo>
                    <a:cubicBezTo>
                      <a:pt x="9" y="1"/>
                      <a:pt x="7" y="2"/>
                      <a:pt x="6" y="2"/>
                    </a:cubicBezTo>
                    <a:cubicBezTo>
                      <a:pt x="5" y="3"/>
                      <a:pt x="2" y="4"/>
                      <a:pt x="0" y="3"/>
                    </a:cubicBezTo>
                    <a:cubicBezTo>
                      <a:pt x="1" y="3"/>
                      <a:pt x="4" y="2"/>
                      <a:pt x="5" y="2"/>
                    </a:cubicBezTo>
                    <a:cubicBezTo>
                      <a:pt x="5" y="1"/>
                      <a:pt x="6" y="1"/>
                      <a:pt x="6" y="1"/>
                    </a:cubicBezTo>
                    <a:cubicBezTo>
                      <a:pt x="7" y="1"/>
                      <a:pt x="11" y="0"/>
                      <a:pt x="12" y="0"/>
                    </a:cubicBezTo>
                    <a:close/>
                  </a:path>
                </a:pathLst>
              </a:custGeom>
              <a:solidFill>
                <a:srgbClr val="6C8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2" name="Freeform 1626">
                <a:extLst>
                  <a:ext uri="{FF2B5EF4-FFF2-40B4-BE49-F238E27FC236}">
                    <a16:creationId xmlns:a16="http://schemas.microsoft.com/office/drawing/2014/main" id="{98A75D21-9EB7-4851-B38C-DDB205764C08}"/>
                  </a:ext>
                </a:extLst>
              </p:cNvPr>
              <p:cNvSpPr>
                <a:spLocks/>
              </p:cNvSpPr>
              <p:nvPr/>
            </p:nvSpPr>
            <p:spPr bwMode="auto">
              <a:xfrm>
                <a:off x="107" y="815"/>
                <a:ext cx="13" cy="3"/>
              </a:xfrm>
              <a:custGeom>
                <a:avLst/>
                <a:gdLst>
                  <a:gd name="T0" fmla="*/ 0 w 5"/>
                  <a:gd name="T1" fmla="*/ 1 h 1"/>
                  <a:gd name="T2" fmla="*/ 5 w 5"/>
                  <a:gd name="T3" fmla="*/ 0 h 1"/>
                  <a:gd name="T4" fmla="*/ 5 w 5"/>
                  <a:gd name="T5" fmla="*/ 0 h 1"/>
                  <a:gd name="T6" fmla="*/ 2 w 5"/>
                  <a:gd name="T7" fmla="*/ 1 h 1"/>
                  <a:gd name="T8" fmla="*/ 0 w 5"/>
                  <a:gd name="T9" fmla="*/ 1 h 1"/>
                </a:gdLst>
                <a:ahLst/>
                <a:cxnLst>
                  <a:cxn ang="0">
                    <a:pos x="T0" y="T1"/>
                  </a:cxn>
                  <a:cxn ang="0">
                    <a:pos x="T2" y="T3"/>
                  </a:cxn>
                  <a:cxn ang="0">
                    <a:pos x="T4" y="T5"/>
                  </a:cxn>
                  <a:cxn ang="0">
                    <a:pos x="T6" y="T7"/>
                  </a:cxn>
                  <a:cxn ang="0">
                    <a:pos x="T8" y="T9"/>
                  </a:cxn>
                </a:cxnLst>
                <a:rect l="0" t="0" r="r" b="b"/>
                <a:pathLst>
                  <a:path w="5" h="1">
                    <a:moveTo>
                      <a:pt x="0" y="1"/>
                    </a:moveTo>
                    <a:cubicBezTo>
                      <a:pt x="2" y="0"/>
                      <a:pt x="4" y="0"/>
                      <a:pt x="5" y="0"/>
                    </a:cubicBezTo>
                    <a:cubicBezTo>
                      <a:pt x="5" y="0"/>
                      <a:pt x="5" y="0"/>
                      <a:pt x="5" y="0"/>
                    </a:cubicBezTo>
                    <a:cubicBezTo>
                      <a:pt x="4" y="0"/>
                      <a:pt x="3" y="1"/>
                      <a:pt x="2" y="1"/>
                    </a:cubicBezTo>
                    <a:cubicBezTo>
                      <a:pt x="1" y="1"/>
                      <a:pt x="0" y="1"/>
                      <a:pt x="0" y="1"/>
                    </a:cubicBezTo>
                    <a:close/>
                  </a:path>
                </a:pathLst>
              </a:custGeom>
              <a:solidFill>
                <a:srgbClr val="647F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3" name="Freeform 1627">
                <a:extLst>
                  <a:ext uri="{FF2B5EF4-FFF2-40B4-BE49-F238E27FC236}">
                    <a16:creationId xmlns:a16="http://schemas.microsoft.com/office/drawing/2014/main" id="{48043F71-1160-414A-8339-44F068DB541D}"/>
                  </a:ext>
                </a:extLst>
              </p:cNvPr>
              <p:cNvSpPr>
                <a:spLocks/>
              </p:cNvSpPr>
              <p:nvPr/>
            </p:nvSpPr>
            <p:spPr bwMode="auto">
              <a:xfrm>
                <a:off x="93" y="813"/>
                <a:ext cx="17" cy="7"/>
              </a:xfrm>
              <a:custGeom>
                <a:avLst/>
                <a:gdLst>
                  <a:gd name="T0" fmla="*/ 0 w 7"/>
                  <a:gd name="T1" fmla="*/ 3 h 3"/>
                  <a:gd name="T2" fmla="*/ 7 w 7"/>
                  <a:gd name="T3" fmla="*/ 0 h 3"/>
                  <a:gd name="T4" fmla="*/ 4 w 7"/>
                  <a:gd name="T5" fmla="*/ 1 h 3"/>
                  <a:gd name="T6" fmla="*/ 0 w 7"/>
                  <a:gd name="T7" fmla="*/ 3 h 3"/>
                </a:gdLst>
                <a:ahLst/>
                <a:cxnLst>
                  <a:cxn ang="0">
                    <a:pos x="T0" y="T1"/>
                  </a:cxn>
                  <a:cxn ang="0">
                    <a:pos x="T2" y="T3"/>
                  </a:cxn>
                  <a:cxn ang="0">
                    <a:pos x="T4" y="T5"/>
                  </a:cxn>
                  <a:cxn ang="0">
                    <a:pos x="T6" y="T7"/>
                  </a:cxn>
                </a:cxnLst>
                <a:rect l="0" t="0" r="r" b="b"/>
                <a:pathLst>
                  <a:path w="7" h="3">
                    <a:moveTo>
                      <a:pt x="0" y="3"/>
                    </a:moveTo>
                    <a:cubicBezTo>
                      <a:pt x="2" y="1"/>
                      <a:pt x="5" y="0"/>
                      <a:pt x="7" y="0"/>
                    </a:cubicBezTo>
                    <a:cubicBezTo>
                      <a:pt x="6" y="0"/>
                      <a:pt x="5" y="1"/>
                      <a:pt x="4" y="1"/>
                    </a:cubicBezTo>
                    <a:cubicBezTo>
                      <a:pt x="3" y="1"/>
                      <a:pt x="1" y="2"/>
                      <a:pt x="0" y="3"/>
                    </a:cubicBezTo>
                    <a:close/>
                  </a:path>
                </a:pathLst>
              </a:custGeom>
              <a:solidFill>
                <a:srgbClr val="AEC1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4" name="Freeform 1628">
                <a:extLst>
                  <a:ext uri="{FF2B5EF4-FFF2-40B4-BE49-F238E27FC236}">
                    <a16:creationId xmlns:a16="http://schemas.microsoft.com/office/drawing/2014/main" id="{BE156C66-C39D-40AC-8A04-6F35DD69AE3F}"/>
                  </a:ext>
                </a:extLst>
              </p:cNvPr>
              <p:cNvSpPr>
                <a:spLocks/>
              </p:cNvSpPr>
              <p:nvPr/>
            </p:nvSpPr>
            <p:spPr bwMode="auto">
              <a:xfrm>
                <a:off x="161" y="789"/>
                <a:ext cx="26" cy="29"/>
              </a:xfrm>
              <a:custGeom>
                <a:avLst/>
                <a:gdLst>
                  <a:gd name="T0" fmla="*/ 2 w 11"/>
                  <a:gd name="T1" fmla="*/ 4 h 12"/>
                  <a:gd name="T2" fmla="*/ 9 w 11"/>
                  <a:gd name="T3" fmla="*/ 1 h 12"/>
                  <a:gd name="T4" fmla="*/ 9 w 11"/>
                  <a:gd name="T5" fmla="*/ 8 h 12"/>
                  <a:gd name="T6" fmla="*/ 2 w 11"/>
                  <a:gd name="T7" fmla="*/ 10 h 12"/>
                  <a:gd name="T8" fmla="*/ 2 w 11"/>
                  <a:gd name="T9" fmla="*/ 4 h 12"/>
                </a:gdLst>
                <a:ahLst/>
                <a:cxnLst>
                  <a:cxn ang="0">
                    <a:pos x="T0" y="T1"/>
                  </a:cxn>
                  <a:cxn ang="0">
                    <a:pos x="T2" y="T3"/>
                  </a:cxn>
                  <a:cxn ang="0">
                    <a:pos x="T4" y="T5"/>
                  </a:cxn>
                  <a:cxn ang="0">
                    <a:pos x="T6" y="T7"/>
                  </a:cxn>
                  <a:cxn ang="0">
                    <a:pos x="T8" y="T9"/>
                  </a:cxn>
                </a:cxnLst>
                <a:rect l="0" t="0" r="r" b="b"/>
                <a:pathLst>
                  <a:path w="11" h="12">
                    <a:moveTo>
                      <a:pt x="2" y="4"/>
                    </a:moveTo>
                    <a:cubicBezTo>
                      <a:pt x="4" y="1"/>
                      <a:pt x="7" y="0"/>
                      <a:pt x="9" y="1"/>
                    </a:cubicBezTo>
                    <a:cubicBezTo>
                      <a:pt x="11" y="3"/>
                      <a:pt x="11" y="6"/>
                      <a:pt x="9" y="8"/>
                    </a:cubicBezTo>
                    <a:cubicBezTo>
                      <a:pt x="7" y="11"/>
                      <a:pt x="4" y="12"/>
                      <a:pt x="2" y="10"/>
                    </a:cubicBezTo>
                    <a:cubicBezTo>
                      <a:pt x="0" y="9"/>
                      <a:pt x="0" y="6"/>
                      <a:pt x="2" y="4"/>
                    </a:cubicBezTo>
                  </a:path>
                </a:pathLst>
              </a:custGeom>
              <a:solidFill>
                <a:srgbClr val="140F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5" name="Freeform 1629">
                <a:extLst>
                  <a:ext uri="{FF2B5EF4-FFF2-40B4-BE49-F238E27FC236}">
                    <a16:creationId xmlns:a16="http://schemas.microsoft.com/office/drawing/2014/main" id="{08D94616-6A17-45B6-800F-6C5100980211}"/>
                  </a:ext>
                </a:extLst>
              </p:cNvPr>
              <p:cNvSpPr>
                <a:spLocks/>
              </p:cNvSpPr>
              <p:nvPr/>
            </p:nvSpPr>
            <p:spPr bwMode="auto">
              <a:xfrm>
                <a:off x="161" y="789"/>
                <a:ext cx="26" cy="22"/>
              </a:xfrm>
              <a:custGeom>
                <a:avLst/>
                <a:gdLst>
                  <a:gd name="T0" fmla="*/ 2 w 11"/>
                  <a:gd name="T1" fmla="*/ 4 h 9"/>
                  <a:gd name="T2" fmla="*/ 1 w 11"/>
                  <a:gd name="T3" fmla="*/ 9 h 9"/>
                  <a:gd name="T4" fmla="*/ 3 w 11"/>
                  <a:gd name="T5" fmla="*/ 6 h 9"/>
                  <a:gd name="T6" fmla="*/ 6 w 11"/>
                  <a:gd name="T7" fmla="*/ 3 h 9"/>
                  <a:gd name="T8" fmla="*/ 10 w 11"/>
                  <a:gd name="T9" fmla="*/ 4 h 9"/>
                  <a:gd name="T10" fmla="*/ 10 w 11"/>
                  <a:gd name="T11" fmla="*/ 7 h 9"/>
                  <a:gd name="T12" fmla="*/ 9 w 11"/>
                  <a:gd name="T13" fmla="*/ 1 h 9"/>
                  <a:gd name="T14" fmla="*/ 2 w 11"/>
                  <a:gd name="T15" fmla="*/ 4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9">
                    <a:moveTo>
                      <a:pt x="2" y="4"/>
                    </a:moveTo>
                    <a:cubicBezTo>
                      <a:pt x="1" y="5"/>
                      <a:pt x="0" y="8"/>
                      <a:pt x="1" y="9"/>
                    </a:cubicBezTo>
                    <a:cubicBezTo>
                      <a:pt x="1" y="8"/>
                      <a:pt x="2" y="7"/>
                      <a:pt x="3" y="6"/>
                    </a:cubicBezTo>
                    <a:cubicBezTo>
                      <a:pt x="4" y="5"/>
                      <a:pt x="4" y="3"/>
                      <a:pt x="6" y="3"/>
                    </a:cubicBezTo>
                    <a:cubicBezTo>
                      <a:pt x="8" y="3"/>
                      <a:pt x="10" y="3"/>
                      <a:pt x="10" y="4"/>
                    </a:cubicBezTo>
                    <a:cubicBezTo>
                      <a:pt x="10" y="5"/>
                      <a:pt x="11" y="5"/>
                      <a:pt x="10" y="7"/>
                    </a:cubicBezTo>
                    <a:cubicBezTo>
                      <a:pt x="11" y="5"/>
                      <a:pt x="11" y="3"/>
                      <a:pt x="9" y="1"/>
                    </a:cubicBezTo>
                    <a:cubicBezTo>
                      <a:pt x="7" y="0"/>
                      <a:pt x="4" y="1"/>
                      <a:pt x="2" y="4"/>
                    </a:cubicBezTo>
                  </a:path>
                </a:pathLst>
              </a:custGeom>
              <a:solidFill>
                <a:srgbClr val="0D0A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6" name="Freeform 1630">
                <a:extLst>
                  <a:ext uri="{FF2B5EF4-FFF2-40B4-BE49-F238E27FC236}">
                    <a16:creationId xmlns:a16="http://schemas.microsoft.com/office/drawing/2014/main" id="{B242999F-D91C-482E-825E-3DAE4AE4B643}"/>
                  </a:ext>
                </a:extLst>
              </p:cNvPr>
              <p:cNvSpPr>
                <a:spLocks/>
              </p:cNvSpPr>
              <p:nvPr/>
            </p:nvSpPr>
            <p:spPr bwMode="auto">
              <a:xfrm>
                <a:off x="166" y="792"/>
                <a:ext cx="21" cy="11"/>
              </a:xfrm>
              <a:custGeom>
                <a:avLst/>
                <a:gdLst>
                  <a:gd name="T0" fmla="*/ 8 w 9"/>
                  <a:gd name="T1" fmla="*/ 1 h 5"/>
                  <a:gd name="T2" fmla="*/ 9 w 9"/>
                  <a:gd name="T3" fmla="*/ 3 h 5"/>
                  <a:gd name="T4" fmla="*/ 5 w 9"/>
                  <a:gd name="T5" fmla="*/ 1 h 5"/>
                  <a:gd name="T6" fmla="*/ 0 w 9"/>
                  <a:gd name="T7" fmla="*/ 5 h 5"/>
                  <a:gd name="T8" fmla="*/ 0 w 9"/>
                  <a:gd name="T9" fmla="*/ 3 h 5"/>
                  <a:gd name="T10" fmla="*/ 4 w 9"/>
                  <a:gd name="T11" fmla="*/ 0 h 5"/>
                  <a:gd name="T12" fmla="*/ 7 w 9"/>
                  <a:gd name="T13" fmla="*/ 1 h 5"/>
                  <a:gd name="T14" fmla="*/ 8 w 9"/>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8" y="1"/>
                    </a:moveTo>
                    <a:cubicBezTo>
                      <a:pt x="8" y="2"/>
                      <a:pt x="9" y="3"/>
                      <a:pt x="9" y="3"/>
                    </a:cubicBezTo>
                    <a:cubicBezTo>
                      <a:pt x="8" y="1"/>
                      <a:pt x="6" y="1"/>
                      <a:pt x="5" y="1"/>
                    </a:cubicBezTo>
                    <a:cubicBezTo>
                      <a:pt x="3" y="1"/>
                      <a:pt x="0" y="3"/>
                      <a:pt x="0" y="5"/>
                    </a:cubicBezTo>
                    <a:cubicBezTo>
                      <a:pt x="0" y="5"/>
                      <a:pt x="0" y="4"/>
                      <a:pt x="0" y="3"/>
                    </a:cubicBezTo>
                    <a:cubicBezTo>
                      <a:pt x="1" y="1"/>
                      <a:pt x="3" y="1"/>
                      <a:pt x="4" y="0"/>
                    </a:cubicBezTo>
                    <a:cubicBezTo>
                      <a:pt x="5" y="0"/>
                      <a:pt x="7" y="0"/>
                      <a:pt x="7" y="1"/>
                    </a:cubicBezTo>
                    <a:cubicBezTo>
                      <a:pt x="8" y="1"/>
                      <a:pt x="8" y="1"/>
                      <a:pt x="8" y="1"/>
                    </a:cubicBezTo>
                  </a:path>
                </a:pathLst>
              </a:custGeom>
              <a:solidFill>
                <a:srgbClr val="060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7" name="Freeform 1631">
                <a:extLst>
                  <a:ext uri="{FF2B5EF4-FFF2-40B4-BE49-F238E27FC236}">
                    <a16:creationId xmlns:a16="http://schemas.microsoft.com/office/drawing/2014/main" id="{BEC2146A-390C-4A44-BF76-278E600E32CB}"/>
                  </a:ext>
                </a:extLst>
              </p:cNvPr>
              <p:cNvSpPr>
                <a:spLocks/>
              </p:cNvSpPr>
              <p:nvPr/>
            </p:nvSpPr>
            <p:spPr bwMode="auto">
              <a:xfrm>
                <a:off x="95" y="815"/>
                <a:ext cx="34" cy="27"/>
              </a:xfrm>
              <a:custGeom>
                <a:avLst/>
                <a:gdLst>
                  <a:gd name="T0" fmla="*/ 4 w 14"/>
                  <a:gd name="T1" fmla="*/ 6 h 11"/>
                  <a:gd name="T2" fmla="*/ 1 w 14"/>
                  <a:gd name="T3" fmla="*/ 11 h 11"/>
                  <a:gd name="T4" fmla="*/ 1 w 14"/>
                  <a:gd name="T5" fmla="*/ 10 h 11"/>
                  <a:gd name="T6" fmla="*/ 2 w 14"/>
                  <a:gd name="T7" fmla="*/ 8 h 11"/>
                  <a:gd name="T8" fmla="*/ 14 w 14"/>
                  <a:gd name="T9" fmla="*/ 0 h 11"/>
                  <a:gd name="T10" fmla="*/ 8 w 14"/>
                  <a:gd name="T11" fmla="*/ 3 h 11"/>
                  <a:gd name="T12" fmla="*/ 4 w 14"/>
                  <a:gd name="T13" fmla="*/ 6 h 11"/>
                </a:gdLst>
                <a:ahLst/>
                <a:cxnLst>
                  <a:cxn ang="0">
                    <a:pos x="T0" y="T1"/>
                  </a:cxn>
                  <a:cxn ang="0">
                    <a:pos x="T2" y="T3"/>
                  </a:cxn>
                  <a:cxn ang="0">
                    <a:pos x="T4" y="T5"/>
                  </a:cxn>
                  <a:cxn ang="0">
                    <a:pos x="T6" y="T7"/>
                  </a:cxn>
                  <a:cxn ang="0">
                    <a:pos x="T8" y="T9"/>
                  </a:cxn>
                  <a:cxn ang="0">
                    <a:pos x="T10" y="T11"/>
                  </a:cxn>
                  <a:cxn ang="0">
                    <a:pos x="T12" y="T13"/>
                  </a:cxn>
                </a:cxnLst>
                <a:rect l="0" t="0" r="r" b="b"/>
                <a:pathLst>
                  <a:path w="14" h="11">
                    <a:moveTo>
                      <a:pt x="4" y="6"/>
                    </a:moveTo>
                    <a:cubicBezTo>
                      <a:pt x="2" y="8"/>
                      <a:pt x="1" y="9"/>
                      <a:pt x="1" y="11"/>
                    </a:cubicBezTo>
                    <a:cubicBezTo>
                      <a:pt x="0" y="11"/>
                      <a:pt x="0" y="10"/>
                      <a:pt x="1" y="10"/>
                    </a:cubicBezTo>
                    <a:cubicBezTo>
                      <a:pt x="1" y="9"/>
                      <a:pt x="1" y="8"/>
                      <a:pt x="2" y="8"/>
                    </a:cubicBezTo>
                    <a:cubicBezTo>
                      <a:pt x="4" y="5"/>
                      <a:pt x="5" y="3"/>
                      <a:pt x="14" y="0"/>
                    </a:cubicBezTo>
                    <a:cubicBezTo>
                      <a:pt x="13" y="0"/>
                      <a:pt x="9" y="2"/>
                      <a:pt x="8" y="3"/>
                    </a:cubicBezTo>
                    <a:cubicBezTo>
                      <a:pt x="7" y="4"/>
                      <a:pt x="6" y="5"/>
                      <a:pt x="4" y="6"/>
                    </a:cubicBezTo>
                    <a:close/>
                  </a:path>
                </a:pathLst>
              </a:custGeom>
              <a:solidFill>
                <a:srgbClr val="6C8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8" name="Freeform 1632">
                <a:extLst>
                  <a:ext uri="{FF2B5EF4-FFF2-40B4-BE49-F238E27FC236}">
                    <a16:creationId xmlns:a16="http://schemas.microsoft.com/office/drawing/2014/main" id="{D00C34B5-9AF8-47A2-BDEA-F05958841B1B}"/>
                  </a:ext>
                </a:extLst>
              </p:cNvPr>
              <p:cNvSpPr>
                <a:spLocks/>
              </p:cNvSpPr>
              <p:nvPr/>
            </p:nvSpPr>
            <p:spPr bwMode="auto">
              <a:xfrm>
                <a:off x="98" y="820"/>
                <a:ext cx="22" cy="22"/>
              </a:xfrm>
              <a:custGeom>
                <a:avLst/>
                <a:gdLst>
                  <a:gd name="T0" fmla="*/ 0 w 9"/>
                  <a:gd name="T1" fmla="*/ 9 h 9"/>
                  <a:gd name="T2" fmla="*/ 0 w 9"/>
                  <a:gd name="T3" fmla="*/ 9 h 9"/>
                  <a:gd name="T4" fmla="*/ 9 w 9"/>
                  <a:gd name="T5" fmla="*/ 0 h 9"/>
                  <a:gd name="T6" fmla="*/ 8 w 9"/>
                  <a:gd name="T7" fmla="*/ 1 h 9"/>
                  <a:gd name="T8" fmla="*/ 0 w 9"/>
                  <a:gd name="T9" fmla="*/ 9 h 9"/>
                </a:gdLst>
                <a:ahLst/>
                <a:cxnLst>
                  <a:cxn ang="0">
                    <a:pos x="T0" y="T1"/>
                  </a:cxn>
                  <a:cxn ang="0">
                    <a:pos x="T2" y="T3"/>
                  </a:cxn>
                  <a:cxn ang="0">
                    <a:pos x="T4" y="T5"/>
                  </a:cxn>
                  <a:cxn ang="0">
                    <a:pos x="T6" y="T7"/>
                  </a:cxn>
                  <a:cxn ang="0">
                    <a:pos x="T8" y="T9"/>
                  </a:cxn>
                </a:cxnLst>
                <a:rect l="0" t="0" r="r" b="b"/>
                <a:pathLst>
                  <a:path w="9" h="9">
                    <a:moveTo>
                      <a:pt x="0" y="9"/>
                    </a:moveTo>
                    <a:cubicBezTo>
                      <a:pt x="0" y="9"/>
                      <a:pt x="0" y="9"/>
                      <a:pt x="0" y="9"/>
                    </a:cubicBezTo>
                    <a:cubicBezTo>
                      <a:pt x="3" y="5"/>
                      <a:pt x="4" y="3"/>
                      <a:pt x="9" y="0"/>
                    </a:cubicBezTo>
                    <a:cubicBezTo>
                      <a:pt x="9" y="0"/>
                      <a:pt x="9" y="1"/>
                      <a:pt x="8" y="1"/>
                    </a:cubicBezTo>
                    <a:cubicBezTo>
                      <a:pt x="4" y="4"/>
                      <a:pt x="3" y="6"/>
                      <a:pt x="0" y="9"/>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9" name="Freeform 1633">
                <a:extLst>
                  <a:ext uri="{FF2B5EF4-FFF2-40B4-BE49-F238E27FC236}">
                    <a16:creationId xmlns:a16="http://schemas.microsoft.com/office/drawing/2014/main" id="{4BC9643F-2D74-4438-B6C5-C3A5BAC49BB1}"/>
                  </a:ext>
                </a:extLst>
              </p:cNvPr>
              <p:cNvSpPr>
                <a:spLocks/>
              </p:cNvSpPr>
              <p:nvPr/>
            </p:nvSpPr>
            <p:spPr bwMode="auto">
              <a:xfrm>
                <a:off x="120" y="815"/>
                <a:ext cx="7" cy="5"/>
              </a:xfrm>
              <a:custGeom>
                <a:avLst/>
                <a:gdLst>
                  <a:gd name="T0" fmla="*/ 1 w 3"/>
                  <a:gd name="T1" fmla="*/ 2 h 2"/>
                  <a:gd name="T2" fmla="*/ 3 w 3"/>
                  <a:gd name="T3" fmla="*/ 0 h 2"/>
                  <a:gd name="T4" fmla="*/ 0 w 3"/>
                  <a:gd name="T5" fmla="*/ 2 h 2"/>
                  <a:gd name="T6" fmla="*/ 1 w 3"/>
                  <a:gd name="T7" fmla="*/ 2 h 2"/>
                </a:gdLst>
                <a:ahLst/>
                <a:cxnLst>
                  <a:cxn ang="0">
                    <a:pos x="T0" y="T1"/>
                  </a:cxn>
                  <a:cxn ang="0">
                    <a:pos x="T2" y="T3"/>
                  </a:cxn>
                  <a:cxn ang="0">
                    <a:pos x="T4" y="T5"/>
                  </a:cxn>
                  <a:cxn ang="0">
                    <a:pos x="T6" y="T7"/>
                  </a:cxn>
                </a:cxnLst>
                <a:rect l="0" t="0" r="r" b="b"/>
                <a:pathLst>
                  <a:path w="3" h="2">
                    <a:moveTo>
                      <a:pt x="1" y="2"/>
                    </a:moveTo>
                    <a:cubicBezTo>
                      <a:pt x="2" y="1"/>
                      <a:pt x="3" y="1"/>
                      <a:pt x="3" y="0"/>
                    </a:cubicBezTo>
                    <a:cubicBezTo>
                      <a:pt x="2" y="1"/>
                      <a:pt x="1" y="2"/>
                      <a:pt x="0" y="2"/>
                    </a:cubicBezTo>
                    <a:lnTo>
                      <a:pt x="1" y="2"/>
                    </a:ln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0" name="Freeform 1634">
                <a:extLst>
                  <a:ext uri="{FF2B5EF4-FFF2-40B4-BE49-F238E27FC236}">
                    <a16:creationId xmlns:a16="http://schemas.microsoft.com/office/drawing/2014/main" id="{4FE632A0-57B0-4BB1-AF9F-F02793DE43F7}"/>
                  </a:ext>
                </a:extLst>
              </p:cNvPr>
              <p:cNvSpPr>
                <a:spLocks/>
              </p:cNvSpPr>
              <p:nvPr/>
            </p:nvSpPr>
            <p:spPr bwMode="auto">
              <a:xfrm>
                <a:off x="103" y="818"/>
                <a:ext cx="26" cy="21"/>
              </a:xfrm>
              <a:custGeom>
                <a:avLst/>
                <a:gdLst>
                  <a:gd name="T0" fmla="*/ 0 w 11"/>
                  <a:gd name="T1" fmla="*/ 9 h 9"/>
                  <a:gd name="T2" fmla="*/ 11 w 11"/>
                  <a:gd name="T3" fmla="*/ 0 h 9"/>
                  <a:gd name="T4" fmla="*/ 7 w 11"/>
                  <a:gd name="T5" fmla="*/ 3 h 9"/>
                  <a:gd name="T6" fmla="*/ 4 w 11"/>
                  <a:gd name="T7" fmla="*/ 6 h 9"/>
                  <a:gd name="T8" fmla="*/ 0 w 11"/>
                  <a:gd name="T9" fmla="*/ 9 h 9"/>
                </a:gdLst>
                <a:ahLst/>
                <a:cxnLst>
                  <a:cxn ang="0">
                    <a:pos x="T0" y="T1"/>
                  </a:cxn>
                  <a:cxn ang="0">
                    <a:pos x="T2" y="T3"/>
                  </a:cxn>
                  <a:cxn ang="0">
                    <a:pos x="T4" y="T5"/>
                  </a:cxn>
                  <a:cxn ang="0">
                    <a:pos x="T6" y="T7"/>
                  </a:cxn>
                  <a:cxn ang="0">
                    <a:pos x="T8" y="T9"/>
                  </a:cxn>
                </a:cxnLst>
                <a:rect l="0" t="0" r="r" b="b"/>
                <a:pathLst>
                  <a:path w="11" h="9">
                    <a:moveTo>
                      <a:pt x="0" y="9"/>
                    </a:moveTo>
                    <a:cubicBezTo>
                      <a:pt x="2" y="7"/>
                      <a:pt x="6" y="2"/>
                      <a:pt x="11" y="0"/>
                    </a:cubicBezTo>
                    <a:cubicBezTo>
                      <a:pt x="7" y="3"/>
                      <a:pt x="7" y="3"/>
                      <a:pt x="7" y="3"/>
                    </a:cubicBezTo>
                    <a:cubicBezTo>
                      <a:pt x="6" y="4"/>
                      <a:pt x="5" y="5"/>
                      <a:pt x="4" y="6"/>
                    </a:cubicBezTo>
                    <a:cubicBezTo>
                      <a:pt x="3" y="8"/>
                      <a:pt x="2" y="8"/>
                      <a:pt x="0" y="9"/>
                    </a:cubicBezTo>
                    <a:close/>
                  </a:path>
                </a:pathLst>
              </a:custGeom>
              <a:solidFill>
                <a:srgbClr val="9CB5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1" name="Freeform 1635">
                <a:extLst>
                  <a:ext uri="{FF2B5EF4-FFF2-40B4-BE49-F238E27FC236}">
                    <a16:creationId xmlns:a16="http://schemas.microsoft.com/office/drawing/2014/main" id="{E8054F80-2284-4106-8101-73DA90F56B7E}"/>
                  </a:ext>
                </a:extLst>
              </p:cNvPr>
              <p:cNvSpPr>
                <a:spLocks/>
              </p:cNvSpPr>
              <p:nvPr/>
            </p:nvSpPr>
            <p:spPr bwMode="auto">
              <a:xfrm>
                <a:off x="98" y="825"/>
                <a:ext cx="14" cy="14"/>
              </a:xfrm>
              <a:custGeom>
                <a:avLst/>
                <a:gdLst>
                  <a:gd name="T0" fmla="*/ 0 w 6"/>
                  <a:gd name="T1" fmla="*/ 6 h 6"/>
                  <a:gd name="T2" fmla="*/ 6 w 6"/>
                  <a:gd name="T3" fmla="*/ 0 h 6"/>
                  <a:gd name="T4" fmla="*/ 2 w 6"/>
                  <a:gd name="T5" fmla="*/ 3 h 6"/>
                  <a:gd name="T6" fmla="*/ 0 w 6"/>
                  <a:gd name="T7" fmla="*/ 6 h 6"/>
                </a:gdLst>
                <a:ahLst/>
                <a:cxnLst>
                  <a:cxn ang="0">
                    <a:pos x="T0" y="T1"/>
                  </a:cxn>
                  <a:cxn ang="0">
                    <a:pos x="T2" y="T3"/>
                  </a:cxn>
                  <a:cxn ang="0">
                    <a:pos x="T4" y="T5"/>
                  </a:cxn>
                  <a:cxn ang="0">
                    <a:pos x="T6" y="T7"/>
                  </a:cxn>
                </a:cxnLst>
                <a:rect l="0" t="0" r="r" b="b"/>
                <a:pathLst>
                  <a:path w="6" h="6">
                    <a:moveTo>
                      <a:pt x="0" y="6"/>
                    </a:moveTo>
                    <a:cubicBezTo>
                      <a:pt x="1" y="3"/>
                      <a:pt x="3" y="1"/>
                      <a:pt x="6" y="0"/>
                    </a:cubicBezTo>
                    <a:cubicBezTo>
                      <a:pt x="4" y="1"/>
                      <a:pt x="3" y="2"/>
                      <a:pt x="2" y="3"/>
                    </a:cubicBezTo>
                    <a:cubicBezTo>
                      <a:pt x="1" y="4"/>
                      <a:pt x="1" y="5"/>
                      <a:pt x="0" y="6"/>
                    </a:cubicBezTo>
                    <a:close/>
                  </a:path>
                </a:pathLst>
              </a:custGeom>
              <a:solidFill>
                <a:srgbClr val="647F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2" name="Freeform 1636">
                <a:extLst>
                  <a:ext uri="{FF2B5EF4-FFF2-40B4-BE49-F238E27FC236}">
                    <a16:creationId xmlns:a16="http://schemas.microsoft.com/office/drawing/2014/main" id="{F8CB1D0A-C3C5-4A4C-A977-3390C09824A3}"/>
                  </a:ext>
                </a:extLst>
              </p:cNvPr>
              <p:cNvSpPr>
                <a:spLocks/>
              </p:cNvSpPr>
              <p:nvPr/>
            </p:nvSpPr>
            <p:spPr bwMode="auto">
              <a:xfrm>
                <a:off x="146" y="758"/>
                <a:ext cx="61" cy="14"/>
              </a:xfrm>
              <a:custGeom>
                <a:avLst/>
                <a:gdLst>
                  <a:gd name="T0" fmla="*/ 25 w 25"/>
                  <a:gd name="T1" fmla="*/ 6 h 6"/>
                  <a:gd name="T2" fmla="*/ 18 w 25"/>
                  <a:gd name="T3" fmla="*/ 6 h 6"/>
                  <a:gd name="T4" fmla="*/ 1 w 25"/>
                  <a:gd name="T5" fmla="*/ 6 h 6"/>
                  <a:gd name="T6" fmla="*/ 0 w 25"/>
                  <a:gd name="T7" fmla="*/ 6 h 6"/>
                  <a:gd name="T8" fmla="*/ 0 w 25"/>
                  <a:gd name="T9" fmla="*/ 5 h 6"/>
                  <a:gd name="T10" fmla="*/ 12 w 25"/>
                  <a:gd name="T11" fmla="*/ 1 h 6"/>
                  <a:gd name="T12" fmla="*/ 17 w 25"/>
                  <a:gd name="T13" fmla="*/ 3 h 6"/>
                  <a:gd name="T14" fmla="*/ 25 w 25"/>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6">
                    <a:moveTo>
                      <a:pt x="25" y="6"/>
                    </a:moveTo>
                    <a:cubicBezTo>
                      <a:pt x="23" y="6"/>
                      <a:pt x="21" y="6"/>
                      <a:pt x="18" y="6"/>
                    </a:cubicBezTo>
                    <a:cubicBezTo>
                      <a:pt x="12" y="5"/>
                      <a:pt x="6" y="4"/>
                      <a:pt x="1" y="6"/>
                    </a:cubicBezTo>
                    <a:cubicBezTo>
                      <a:pt x="1" y="6"/>
                      <a:pt x="0" y="6"/>
                      <a:pt x="0" y="6"/>
                    </a:cubicBezTo>
                    <a:cubicBezTo>
                      <a:pt x="0" y="5"/>
                      <a:pt x="0" y="5"/>
                      <a:pt x="0" y="5"/>
                    </a:cubicBezTo>
                    <a:cubicBezTo>
                      <a:pt x="2" y="2"/>
                      <a:pt x="8" y="0"/>
                      <a:pt x="12" y="1"/>
                    </a:cubicBezTo>
                    <a:cubicBezTo>
                      <a:pt x="14" y="2"/>
                      <a:pt x="15" y="2"/>
                      <a:pt x="17" y="3"/>
                    </a:cubicBezTo>
                    <a:cubicBezTo>
                      <a:pt x="20" y="4"/>
                      <a:pt x="22" y="5"/>
                      <a:pt x="25" y="6"/>
                    </a:cubicBezTo>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3" name="Freeform 1637">
                <a:extLst>
                  <a:ext uri="{FF2B5EF4-FFF2-40B4-BE49-F238E27FC236}">
                    <a16:creationId xmlns:a16="http://schemas.microsoft.com/office/drawing/2014/main" id="{C54C37E8-6F88-4845-88CC-3858B877F179}"/>
                  </a:ext>
                </a:extLst>
              </p:cNvPr>
              <p:cNvSpPr>
                <a:spLocks/>
              </p:cNvSpPr>
              <p:nvPr/>
            </p:nvSpPr>
            <p:spPr bwMode="auto">
              <a:xfrm>
                <a:off x="146" y="758"/>
                <a:ext cx="61" cy="14"/>
              </a:xfrm>
              <a:custGeom>
                <a:avLst/>
                <a:gdLst>
                  <a:gd name="T0" fmla="*/ 25 w 25"/>
                  <a:gd name="T1" fmla="*/ 6 h 6"/>
                  <a:gd name="T2" fmla="*/ 18 w 25"/>
                  <a:gd name="T3" fmla="*/ 6 h 6"/>
                  <a:gd name="T4" fmla="*/ 1 w 25"/>
                  <a:gd name="T5" fmla="*/ 6 h 6"/>
                  <a:gd name="T6" fmla="*/ 0 w 25"/>
                  <a:gd name="T7" fmla="*/ 6 h 6"/>
                  <a:gd name="T8" fmla="*/ 0 w 25"/>
                  <a:gd name="T9" fmla="*/ 5 h 6"/>
                  <a:gd name="T10" fmla="*/ 12 w 25"/>
                  <a:gd name="T11" fmla="*/ 1 h 6"/>
                  <a:gd name="T12" fmla="*/ 17 w 25"/>
                  <a:gd name="T13" fmla="*/ 3 h 6"/>
                  <a:gd name="T14" fmla="*/ 25 w 25"/>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6">
                    <a:moveTo>
                      <a:pt x="25" y="6"/>
                    </a:moveTo>
                    <a:cubicBezTo>
                      <a:pt x="23" y="6"/>
                      <a:pt x="21" y="6"/>
                      <a:pt x="18" y="6"/>
                    </a:cubicBezTo>
                    <a:cubicBezTo>
                      <a:pt x="12" y="5"/>
                      <a:pt x="6" y="4"/>
                      <a:pt x="1" y="6"/>
                    </a:cubicBezTo>
                    <a:cubicBezTo>
                      <a:pt x="1" y="6"/>
                      <a:pt x="0" y="6"/>
                      <a:pt x="0" y="6"/>
                    </a:cubicBezTo>
                    <a:cubicBezTo>
                      <a:pt x="0" y="5"/>
                      <a:pt x="0" y="5"/>
                      <a:pt x="0" y="5"/>
                    </a:cubicBezTo>
                    <a:cubicBezTo>
                      <a:pt x="2" y="2"/>
                      <a:pt x="8" y="0"/>
                      <a:pt x="12" y="1"/>
                    </a:cubicBezTo>
                    <a:cubicBezTo>
                      <a:pt x="14" y="2"/>
                      <a:pt x="15" y="2"/>
                      <a:pt x="17" y="3"/>
                    </a:cubicBezTo>
                    <a:cubicBezTo>
                      <a:pt x="20" y="4"/>
                      <a:pt x="22" y="5"/>
                      <a:pt x="25" y="6"/>
                    </a:cubicBezTo>
                  </a:path>
                </a:pathLst>
              </a:custGeom>
              <a:solidFill>
                <a:srgbClr val="6D84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4" name="Freeform 1638">
                <a:extLst>
                  <a:ext uri="{FF2B5EF4-FFF2-40B4-BE49-F238E27FC236}">
                    <a16:creationId xmlns:a16="http://schemas.microsoft.com/office/drawing/2014/main" id="{46FEB4D5-6018-4F21-AF8E-4ADB2CF33F73}"/>
                  </a:ext>
                </a:extLst>
              </p:cNvPr>
              <p:cNvSpPr>
                <a:spLocks/>
              </p:cNvSpPr>
              <p:nvPr/>
            </p:nvSpPr>
            <p:spPr bwMode="auto">
              <a:xfrm>
                <a:off x="146" y="763"/>
                <a:ext cx="51" cy="9"/>
              </a:xfrm>
              <a:custGeom>
                <a:avLst/>
                <a:gdLst>
                  <a:gd name="T0" fmla="*/ 2 w 21"/>
                  <a:gd name="T1" fmla="*/ 2 h 4"/>
                  <a:gd name="T2" fmla="*/ 0 w 21"/>
                  <a:gd name="T3" fmla="*/ 4 h 4"/>
                  <a:gd name="T4" fmla="*/ 1 w 21"/>
                  <a:gd name="T5" fmla="*/ 4 h 4"/>
                  <a:gd name="T6" fmla="*/ 18 w 21"/>
                  <a:gd name="T7" fmla="*/ 4 h 4"/>
                  <a:gd name="T8" fmla="*/ 21 w 21"/>
                  <a:gd name="T9" fmla="*/ 4 h 4"/>
                  <a:gd name="T10" fmla="*/ 16 w 21"/>
                  <a:gd name="T11" fmla="*/ 2 h 4"/>
                  <a:gd name="T12" fmla="*/ 14 w 21"/>
                  <a:gd name="T13" fmla="*/ 1 h 4"/>
                  <a:gd name="T14" fmla="*/ 11 w 21"/>
                  <a:gd name="T15" fmla="*/ 1 h 4"/>
                  <a:gd name="T16" fmla="*/ 5 w 21"/>
                  <a:gd name="T17" fmla="*/ 1 h 4"/>
                  <a:gd name="T18" fmla="*/ 2 w 21"/>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4">
                    <a:moveTo>
                      <a:pt x="2" y="2"/>
                    </a:moveTo>
                    <a:cubicBezTo>
                      <a:pt x="1" y="2"/>
                      <a:pt x="0" y="3"/>
                      <a:pt x="0" y="4"/>
                    </a:cubicBezTo>
                    <a:cubicBezTo>
                      <a:pt x="1" y="4"/>
                      <a:pt x="1" y="4"/>
                      <a:pt x="1" y="4"/>
                    </a:cubicBezTo>
                    <a:cubicBezTo>
                      <a:pt x="6" y="2"/>
                      <a:pt x="12" y="3"/>
                      <a:pt x="18" y="4"/>
                    </a:cubicBezTo>
                    <a:cubicBezTo>
                      <a:pt x="19" y="4"/>
                      <a:pt x="20" y="4"/>
                      <a:pt x="21" y="4"/>
                    </a:cubicBezTo>
                    <a:cubicBezTo>
                      <a:pt x="20" y="3"/>
                      <a:pt x="18" y="3"/>
                      <a:pt x="16" y="2"/>
                    </a:cubicBezTo>
                    <a:cubicBezTo>
                      <a:pt x="15" y="2"/>
                      <a:pt x="14" y="2"/>
                      <a:pt x="14" y="1"/>
                    </a:cubicBezTo>
                    <a:cubicBezTo>
                      <a:pt x="13" y="1"/>
                      <a:pt x="12" y="1"/>
                      <a:pt x="11" y="1"/>
                    </a:cubicBezTo>
                    <a:cubicBezTo>
                      <a:pt x="9" y="1"/>
                      <a:pt x="7" y="0"/>
                      <a:pt x="5" y="1"/>
                    </a:cubicBezTo>
                    <a:cubicBezTo>
                      <a:pt x="4" y="1"/>
                      <a:pt x="3" y="1"/>
                      <a:pt x="2" y="2"/>
                    </a:cubicBezTo>
                  </a:path>
                </a:pathLst>
              </a:custGeom>
              <a:solidFill>
                <a:srgbClr val="657F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5" name="Rectangle 1639">
                <a:extLst>
                  <a:ext uri="{FF2B5EF4-FFF2-40B4-BE49-F238E27FC236}">
                    <a16:creationId xmlns:a16="http://schemas.microsoft.com/office/drawing/2014/main" id="{16CED54E-405D-4533-AABA-72222A7AA185}"/>
                  </a:ext>
                </a:extLst>
              </p:cNvPr>
              <p:cNvSpPr>
                <a:spLocks noChangeArrowheads="1"/>
              </p:cNvSpPr>
              <p:nvPr/>
            </p:nvSpPr>
            <p:spPr bwMode="auto">
              <a:xfrm>
                <a:off x="207" y="772"/>
                <a:ext cx="1" cy="1"/>
              </a:xfrm>
              <a:prstGeom prst="rect">
                <a:avLst/>
              </a:prstGeom>
              <a:solidFill>
                <a:srgbClr val="A2B7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6" name="Freeform 1640">
                <a:extLst>
                  <a:ext uri="{FF2B5EF4-FFF2-40B4-BE49-F238E27FC236}">
                    <a16:creationId xmlns:a16="http://schemas.microsoft.com/office/drawing/2014/main" id="{A00B2F04-E46E-4E00-B3C0-DE1768513DBF}"/>
                  </a:ext>
                </a:extLst>
              </p:cNvPr>
              <p:cNvSpPr>
                <a:spLocks/>
              </p:cNvSpPr>
              <p:nvPr/>
            </p:nvSpPr>
            <p:spPr bwMode="auto">
              <a:xfrm>
                <a:off x="146" y="765"/>
                <a:ext cx="61" cy="7"/>
              </a:xfrm>
              <a:custGeom>
                <a:avLst/>
                <a:gdLst>
                  <a:gd name="T0" fmla="*/ 9 w 25"/>
                  <a:gd name="T1" fmla="*/ 1 h 3"/>
                  <a:gd name="T2" fmla="*/ 19 w 25"/>
                  <a:gd name="T3" fmla="*/ 3 h 3"/>
                  <a:gd name="T4" fmla="*/ 25 w 25"/>
                  <a:gd name="T5" fmla="*/ 3 h 3"/>
                  <a:gd name="T6" fmla="*/ 10 w 25"/>
                  <a:gd name="T7" fmla="*/ 1 h 3"/>
                  <a:gd name="T8" fmla="*/ 7 w 25"/>
                  <a:gd name="T9" fmla="*/ 0 h 3"/>
                  <a:gd name="T10" fmla="*/ 0 w 25"/>
                  <a:gd name="T11" fmla="*/ 3 h 3"/>
                  <a:gd name="T12" fmla="*/ 3 w 25"/>
                  <a:gd name="T13" fmla="*/ 2 h 3"/>
                  <a:gd name="T14" fmla="*/ 9 w 2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
                    <a:moveTo>
                      <a:pt x="9" y="1"/>
                    </a:moveTo>
                    <a:cubicBezTo>
                      <a:pt x="12" y="1"/>
                      <a:pt x="16" y="2"/>
                      <a:pt x="19" y="3"/>
                    </a:cubicBezTo>
                    <a:cubicBezTo>
                      <a:pt x="21" y="3"/>
                      <a:pt x="23" y="3"/>
                      <a:pt x="25" y="3"/>
                    </a:cubicBezTo>
                    <a:cubicBezTo>
                      <a:pt x="21" y="3"/>
                      <a:pt x="14" y="1"/>
                      <a:pt x="10" y="1"/>
                    </a:cubicBezTo>
                    <a:cubicBezTo>
                      <a:pt x="9" y="1"/>
                      <a:pt x="8" y="1"/>
                      <a:pt x="7" y="0"/>
                    </a:cubicBezTo>
                    <a:cubicBezTo>
                      <a:pt x="5" y="0"/>
                      <a:pt x="2" y="1"/>
                      <a:pt x="0" y="3"/>
                    </a:cubicBezTo>
                    <a:cubicBezTo>
                      <a:pt x="1" y="2"/>
                      <a:pt x="2" y="2"/>
                      <a:pt x="3" y="2"/>
                    </a:cubicBezTo>
                    <a:cubicBezTo>
                      <a:pt x="5" y="1"/>
                      <a:pt x="7" y="1"/>
                      <a:pt x="9" y="1"/>
                    </a:cubicBezTo>
                  </a:path>
                </a:pathLst>
              </a:custGeom>
              <a:solidFill>
                <a:srgbClr val="718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7" name="Freeform 1641">
                <a:extLst>
                  <a:ext uri="{FF2B5EF4-FFF2-40B4-BE49-F238E27FC236}">
                    <a16:creationId xmlns:a16="http://schemas.microsoft.com/office/drawing/2014/main" id="{81CBCF3B-BD7E-400C-B340-0781B3656B9B}"/>
                  </a:ext>
                </a:extLst>
              </p:cNvPr>
              <p:cNvSpPr>
                <a:spLocks/>
              </p:cNvSpPr>
              <p:nvPr/>
            </p:nvSpPr>
            <p:spPr bwMode="auto">
              <a:xfrm>
                <a:off x="158" y="758"/>
                <a:ext cx="49" cy="14"/>
              </a:xfrm>
              <a:custGeom>
                <a:avLst/>
                <a:gdLst>
                  <a:gd name="T0" fmla="*/ 2 w 20"/>
                  <a:gd name="T1" fmla="*/ 1 h 6"/>
                  <a:gd name="T2" fmla="*/ 11 w 20"/>
                  <a:gd name="T3" fmla="*/ 3 h 6"/>
                  <a:gd name="T4" fmla="*/ 20 w 20"/>
                  <a:gd name="T5" fmla="*/ 6 h 6"/>
                  <a:gd name="T6" fmla="*/ 12 w 20"/>
                  <a:gd name="T7" fmla="*/ 3 h 6"/>
                  <a:gd name="T8" fmla="*/ 7 w 20"/>
                  <a:gd name="T9" fmla="*/ 1 h 6"/>
                  <a:gd name="T10" fmla="*/ 0 w 20"/>
                  <a:gd name="T11" fmla="*/ 2 h 6"/>
                  <a:gd name="T12" fmla="*/ 2 w 20"/>
                  <a:gd name="T13" fmla="*/ 1 h 6"/>
                  <a:gd name="T14" fmla="*/ 2 w 20"/>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6">
                    <a:moveTo>
                      <a:pt x="2" y="1"/>
                    </a:moveTo>
                    <a:cubicBezTo>
                      <a:pt x="6" y="1"/>
                      <a:pt x="8" y="2"/>
                      <a:pt x="11" y="3"/>
                    </a:cubicBezTo>
                    <a:cubicBezTo>
                      <a:pt x="14" y="4"/>
                      <a:pt x="17" y="6"/>
                      <a:pt x="20" y="6"/>
                    </a:cubicBezTo>
                    <a:cubicBezTo>
                      <a:pt x="17" y="5"/>
                      <a:pt x="15" y="4"/>
                      <a:pt x="12" y="3"/>
                    </a:cubicBezTo>
                    <a:cubicBezTo>
                      <a:pt x="10" y="2"/>
                      <a:pt x="9" y="2"/>
                      <a:pt x="7" y="1"/>
                    </a:cubicBezTo>
                    <a:cubicBezTo>
                      <a:pt x="5" y="0"/>
                      <a:pt x="2" y="1"/>
                      <a:pt x="0" y="2"/>
                    </a:cubicBezTo>
                    <a:cubicBezTo>
                      <a:pt x="0" y="1"/>
                      <a:pt x="1" y="1"/>
                      <a:pt x="2" y="1"/>
                    </a:cubicBezTo>
                    <a:cubicBezTo>
                      <a:pt x="2" y="1"/>
                      <a:pt x="2" y="1"/>
                      <a:pt x="2" y="1"/>
                    </a:cubicBezTo>
                  </a:path>
                </a:pathLst>
              </a:custGeom>
              <a:solidFill>
                <a:srgbClr val="829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8" name="Freeform 1642">
                <a:extLst>
                  <a:ext uri="{FF2B5EF4-FFF2-40B4-BE49-F238E27FC236}">
                    <a16:creationId xmlns:a16="http://schemas.microsoft.com/office/drawing/2014/main" id="{4E68BBD1-F3B4-4755-BFA1-86D7EA9E25D5}"/>
                  </a:ext>
                </a:extLst>
              </p:cNvPr>
              <p:cNvSpPr>
                <a:spLocks/>
              </p:cNvSpPr>
              <p:nvPr/>
            </p:nvSpPr>
            <p:spPr bwMode="auto">
              <a:xfrm>
                <a:off x="158" y="761"/>
                <a:ext cx="44" cy="9"/>
              </a:xfrm>
              <a:custGeom>
                <a:avLst/>
                <a:gdLst>
                  <a:gd name="T0" fmla="*/ 11 w 18"/>
                  <a:gd name="T1" fmla="*/ 3 h 4"/>
                  <a:gd name="T2" fmla="*/ 9 w 18"/>
                  <a:gd name="T3" fmla="*/ 2 h 4"/>
                  <a:gd name="T4" fmla="*/ 0 w 18"/>
                  <a:gd name="T5" fmla="*/ 0 h 4"/>
                  <a:gd name="T6" fmla="*/ 5 w 18"/>
                  <a:gd name="T7" fmla="*/ 0 h 4"/>
                  <a:gd name="T8" fmla="*/ 9 w 18"/>
                  <a:gd name="T9" fmla="*/ 0 h 4"/>
                  <a:gd name="T10" fmla="*/ 18 w 18"/>
                  <a:gd name="T11" fmla="*/ 4 h 4"/>
                  <a:gd name="T12" fmla="*/ 11 w 18"/>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18" h="4">
                    <a:moveTo>
                      <a:pt x="11" y="3"/>
                    </a:moveTo>
                    <a:cubicBezTo>
                      <a:pt x="11" y="3"/>
                      <a:pt x="9" y="2"/>
                      <a:pt x="9" y="2"/>
                    </a:cubicBezTo>
                    <a:cubicBezTo>
                      <a:pt x="4" y="0"/>
                      <a:pt x="2" y="0"/>
                      <a:pt x="0" y="0"/>
                    </a:cubicBezTo>
                    <a:cubicBezTo>
                      <a:pt x="0" y="0"/>
                      <a:pt x="3" y="0"/>
                      <a:pt x="5" y="0"/>
                    </a:cubicBezTo>
                    <a:cubicBezTo>
                      <a:pt x="6" y="0"/>
                      <a:pt x="8" y="0"/>
                      <a:pt x="9" y="0"/>
                    </a:cubicBezTo>
                    <a:cubicBezTo>
                      <a:pt x="11" y="1"/>
                      <a:pt x="15" y="4"/>
                      <a:pt x="18" y="4"/>
                    </a:cubicBezTo>
                    <a:cubicBezTo>
                      <a:pt x="16" y="4"/>
                      <a:pt x="12" y="3"/>
                      <a:pt x="11" y="3"/>
                    </a:cubicBezTo>
                  </a:path>
                </a:pathLst>
              </a:custGeom>
              <a:solidFill>
                <a:srgbClr val="768E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9" name="Freeform 1643">
                <a:extLst>
                  <a:ext uri="{FF2B5EF4-FFF2-40B4-BE49-F238E27FC236}">
                    <a16:creationId xmlns:a16="http://schemas.microsoft.com/office/drawing/2014/main" id="{31DC7E8A-7059-4B92-9ABA-DCE22AD4489B}"/>
                  </a:ext>
                </a:extLst>
              </p:cNvPr>
              <p:cNvSpPr>
                <a:spLocks/>
              </p:cNvSpPr>
              <p:nvPr/>
            </p:nvSpPr>
            <p:spPr bwMode="auto">
              <a:xfrm>
                <a:off x="178" y="763"/>
                <a:ext cx="19" cy="7"/>
              </a:xfrm>
              <a:custGeom>
                <a:avLst/>
                <a:gdLst>
                  <a:gd name="T0" fmla="*/ 1 w 8"/>
                  <a:gd name="T1" fmla="*/ 0 h 3"/>
                  <a:gd name="T2" fmla="*/ 4 w 8"/>
                  <a:gd name="T3" fmla="*/ 1 h 3"/>
                  <a:gd name="T4" fmla="*/ 6 w 8"/>
                  <a:gd name="T5" fmla="*/ 2 h 3"/>
                  <a:gd name="T6" fmla="*/ 8 w 8"/>
                  <a:gd name="T7" fmla="*/ 3 h 3"/>
                  <a:gd name="T8" fmla="*/ 5 w 8"/>
                  <a:gd name="T9" fmla="*/ 2 h 3"/>
                  <a:gd name="T10" fmla="*/ 2 w 8"/>
                  <a:gd name="T11" fmla="*/ 1 h 3"/>
                  <a:gd name="T12" fmla="*/ 0 w 8"/>
                  <a:gd name="T13" fmla="*/ 0 h 3"/>
                  <a:gd name="T14" fmla="*/ 1 w 8"/>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3">
                    <a:moveTo>
                      <a:pt x="1" y="0"/>
                    </a:moveTo>
                    <a:cubicBezTo>
                      <a:pt x="2" y="0"/>
                      <a:pt x="3" y="1"/>
                      <a:pt x="4" y="1"/>
                    </a:cubicBezTo>
                    <a:cubicBezTo>
                      <a:pt x="6" y="2"/>
                      <a:pt x="6" y="2"/>
                      <a:pt x="6" y="2"/>
                    </a:cubicBezTo>
                    <a:cubicBezTo>
                      <a:pt x="6" y="2"/>
                      <a:pt x="7" y="3"/>
                      <a:pt x="8" y="3"/>
                    </a:cubicBezTo>
                    <a:cubicBezTo>
                      <a:pt x="7" y="3"/>
                      <a:pt x="5" y="2"/>
                      <a:pt x="5" y="2"/>
                    </a:cubicBezTo>
                    <a:cubicBezTo>
                      <a:pt x="4" y="2"/>
                      <a:pt x="3" y="1"/>
                      <a:pt x="2" y="1"/>
                    </a:cubicBezTo>
                    <a:cubicBezTo>
                      <a:pt x="1" y="0"/>
                      <a:pt x="0" y="0"/>
                      <a:pt x="0" y="0"/>
                    </a:cubicBezTo>
                    <a:cubicBezTo>
                      <a:pt x="0" y="0"/>
                      <a:pt x="1" y="0"/>
                      <a:pt x="1" y="0"/>
                    </a:cubicBezTo>
                  </a:path>
                </a:pathLst>
              </a:custGeom>
              <a:solidFill>
                <a:srgbClr val="6F8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0" name="Freeform 1644">
                <a:extLst>
                  <a:ext uri="{FF2B5EF4-FFF2-40B4-BE49-F238E27FC236}">
                    <a16:creationId xmlns:a16="http://schemas.microsoft.com/office/drawing/2014/main" id="{0FA0BB9C-3044-49D0-99E6-E7D150570E3E}"/>
                  </a:ext>
                </a:extLst>
              </p:cNvPr>
              <p:cNvSpPr>
                <a:spLocks/>
              </p:cNvSpPr>
              <p:nvPr/>
            </p:nvSpPr>
            <p:spPr bwMode="auto">
              <a:xfrm>
                <a:off x="146" y="761"/>
                <a:ext cx="22" cy="9"/>
              </a:xfrm>
              <a:custGeom>
                <a:avLst/>
                <a:gdLst>
                  <a:gd name="T0" fmla="*/ 0 w 9"/>
                  <a:gd name="T1" fmla="*/ 4 h 4"/>
                  <a:gd name="T2" fmla="*/ 9 w 9"/>
                  <a:gd name="T3" fmla="*/ 0 h 4"/>
                  <a:gd name="T4" fmla="*/ 9 w 9"/>
                  <a:gd name="T5" fmla="*/ 0 h 4"/>
                  <a:gd name="T6" fmla="*/ 0 w 9"/>
                  <a:gd name="T7" fmla="*/ 4 h 4"/>
                </a:gdLst>
                <a:ahLst/>
                <a:cxnLst>
                  <a:cxn ang="0">
                    <a:pos x="T0" y="T1"/>
                  </a:cxn>
                  <a:cxn ang="0">
                    <a:pos x="T2" y="T3"/>
                  </a:cxn>
                  <a:cxn ang="0">
                    <a:pos x="T4" y="T5"/>
                  </a:cxn>
                  <a:cxn ang="0">
                    <a:pos x="T6" y="T7"/>
                  </a:cxn>
                </a:cxnLst>
                <a:rect l="0" t="0" r="r" b="b"/>
                <a:pathLst>
                  <a:path w="9" h="4">
                    <a:moveTo>
                      <a:pt x="0" y="4"/>
                    </a:moveTo>
                    <a:cubicBezTo>
                      <a:pt x="0" y="4"/>
                      <a:pt x="4" y="0"/>
                      <a:pt x="9" y="0"/>
                    </a:cubicBezTo>
                    <a:cubicBezTo>
                      <a:pt x="9" y="0"/>
                      <a:pt x="9" y="0"/>
                      <a:pt x="9" y="0"/>
                    </a:cubicBezTo>
                    <a:cubicBezTo>
                      <a:pt x="6" y="0"/>
                      <a:pt x="1" y="2"/>
                      <a:pt x="0" y="4"/>
                    </a:cubicBezTo>
                    <a:close/>
                  </a:path>
                </a:pathLst>
              </a:custGeom>
              <a:solidFill>
                <a:srgbClr val="82A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1" name="Rectangle 1645">
                <a:extLst>
                  <a:ext uri="{FF2B5EF4-FFF2-40B4-BE49-F238E27FC236}">
                    <a16:creationId xmlns:a16="http://schemas.microsoft.com/office/drawing/2014/main" id="{76B0F5E7-1FEE-4280-97EC-99B5CF152364}"/>
                  </a:ext>
                </a:extLst>
              </p:cNvPr>
              <p:cNvSpPr>
                <a:spLocks noChangeArrowheads="1"/>
              </p:cNvSpPr>
              <p:nvPr/>
            </p:nvSpPr>
            <p:spPr bwMode="auto">
              <a:xfrm>
                <a:off x="156" y="801"/>
                <a:ext cx="1" cy="1"/>
              </a:xfrm>
              <a:prstGeom prst="rect">
                <a:avLst/>
              </a:prstGeom>
              <a:solidFill>
                <a:srgbClr val="AB9B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2" name="Freeform 1646">
                <a:extLst>
                  <a:ext uri="{FF2B5EF4-FFF2-40B4-BE49-F238E27FC236}">
                    <a16:creationId xmlns:a16="http://schemas.microsoft.com/office/drawing/2014/main" id="{55442820-C235-4455-A4E4-1A810B7903C8}"/>
                  </a:ext>
                </a:extLst>
              </p:cNvPr>
              <p:cNvSpPr>
                <a:spLocks/>
              </p:cNvSpPr>
              <p:nvPr/>
            </p:nvSpPr>
            <p:spPr bwMode="auto">
              <a:xfrm>
                <a:off x="173" y="749"/>
                <a:ext cx="46" cy="28"/>
              </a:xfrm>
              <a:custGeom>
                <a:avLst/>
                <a:gdLst>
                  <a:gd name="T0" fmla="*/ 19 w 19"/>
                  <a:gd name="T1" fmla="*/ 12 h 12"/>
                  <a:gd name="T2" fmla="*/ 15 w 19"/>
                  <a:gd name="T3" fmla="*/ 9 h 12"/>
                  <a:gd name="T4" fmla="*/ 1 w 19"/>
                  <a:gd name="T5" fmla="*/ 2 h 12"/>
                  <a:gd name="T6" fmla="*/ 1 w 19"/>
                  <a:gd name="T7" fmla="*/ 2 h 12"/>
                  <a:gd name="T8" fmla="*/ 1 w 19"/>
                  <a:gd name="T9" fmla="*/ 1 h 12"/>
                  <a:gd name="T10" fmla="*/ 12 w 19"/>
                  <a:gd name="T11" fmla="*/ 3 h 12"/>
                  <a:gd name="T12" fmla="*/ 15 w 19"/>
                  <a:gd name="T13" fmla="*/ 6 h 12"/>
                  <a:gd name="T14" fmla="*/ 19 w 19"/>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2">
                    <a:moveTo>
                      <a:pt x="19" y="12"/>
                    </a:moveTo>
                    <a:cubicBezTo>
                      <a:pt x="18" y="12"/>
                      <a:pt x="16" y="10"/>
                      <a:pt x="15" y="9"/>
                    </a:cubicBezTo>
                    <a:cubicBezTo>
                      <a:pt x="11" y="6"/>
                      <a:pt x="6" y="3"/>
                      <a:pt x="1" y="2"/>
                    </a:cubicBezTo>
                    <a:cubicBezTo>
                      <a:pt x="1" y="2"/>
                      <a:pt x="0" y="2"/>
                      <a:pt x="1" y="2"/>
                    </a:cubicBezTo>
                    <a:cubicBezTo>
                      <a:pt x="1" y="1"/>
                      <a:pt x="1" y="1"/>
                      <a:pt x="1" y="1"/>
                    </a:cubicBezTo>
                    <a:cubicBezTo>
                      <a:pt x="4" y="0"/>
                      <a:pt x="10" y="0"/>
                      <a:pt x="12" y="3"/>
                    </a:cubicBezTo>
                    <a:cubicBezTo>
                      <a:pt x="14" y="4"/>
                      <a:pt x="14" y="5"/>
                      <a:pt x="15" y="6"/>
                    </a:cubicBezTo>
                    <a:cubicBezTo>
                      <a:pt x="16" y="9"/>
                      <a:pt x="18" y="10"/>
                      <a:pt x="19" y="12"/>
                    </a:cubicBezTo>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3" name="Freeform 1647">
                <a:extLst>
                  <a:ext uri="{FF2B5EF4-FFF2-40B4-BE49-F238E27FC236}">
                    <a16:creationId xmlns:a16="http://schemas.microsoft.com/office/drawing/2014/main" id="{C016781C-AFCA-4DDA-ACE5-FB3DA6F8FDF6}"/>
                  </a:ext>
                </a:extLst>
              </p:cNvPr>
              <p:cNvSpPr>
                <a:spLocks/>
              </p:cNvSpPr>
              <p:nvPr/>
            </p:nvSpPr>
            <p:spPr bwMode="auto">
              <a:xfrm>
                <a:off x="173" y="749"/>
                <a:ext cx="46" cy="28"/>
              </a:xfrm>
              <a:custGeom>
                <a:avLst/>
                <a:gdLst>
                  <a:gd name="T0" fmla="*/ 19 w 19"/>
                  <a:gd name="T1" fmla="*/ 12 h 12"/>
                  <a:gd name="T2" fmla="*/ 15 w 19"/>
                  <a:gd name="T3" fmla="*/ 9 h 12"/>
                  <a:gd name="T4" fmla="*/ 1 w 19"/>
                  <a:gd name="T5" fmla="*/ 2 h 12"/>
                  <a:gd name="T6" fmla="*/ 1 w 19"/>
                  <a:gd name="T7" fmla="*/ 2 h 12"/>
                  <a:gd name="T8" fmla="*/ 1 w 19"/>
                  <a:gd name="T9" fmla="*/ 1 h 12"/>
                  <a:gd name="T10" fmla="*/ 12 w 19"/>
                  <a:gd name="T11" fmla="*/ 3 h 12"/>
                  <a:gd name="T12" fmla="*/ 15 w 19"/>
                  <a:gd name="T13" fmla="*/ 6 h 12"/>
                  <a:gd name="T14" fmla="*/ 19 w 19"/>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2">
                    <a:moveTo>
                      <a:pt x="19" y="12"/>
                    </a:moveTo>
                    <a:cubicBezTo>
                      <a:pt x="18" y="12"/>
                      <a:pt x="16" y="10"/>
                      <a:pt x="15" y="9"/>
                    </a:cubicBezTo>
                    <a:cubicBezTo>
                      <a:pt x="11" y="6"/>
                      <a:pt x="6" y="3"/>
                      <a:pt x="1" y="2"/>
                    </a:cubicBezTo>
                    <a:cubicBezTo>
                      <a:pt x="1" y="2"/>
                      <a:pt x="0" y="2"/>
                      <a:pt x="1" y="2"/>
                    </a:cubicBezTo>
                    <a:cubicBezTo>
                      <a:pt x="1" y="1"/>
                      <a:pt x="1" y="1"/>
                      <a:pt x="1" y="1"/>
                    </a:cubicBezTo>
                    <a:cubicBezTo>
                      <a:pt x="4" y="0"/>
                      <a:pt x="10" y="0"/>
                      <a:pt x="12" y="3"/>
                    </a:cubicBezTo>
                    <a:cubicBezTo>
                      <a:pt x="14" y="4"/>
                      <a:pt x="14" y="5"/>
                      <a:pt x="15" y="6"/>
                    </a:cubicBezTo>
                    <a:cubicBezTo>
                      <a:pt x="16" y="9"/>
                      <a:pt x="18" y="10"/>
                      <a:pt x="19" y="12"/>
                    </a:cubicBezTo>
                  </a:path>
                </a:pathLst>
              </a:custGeom>
              <a:solidFill>
                <a:srgbClr val="82A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4" name="Freeform 1648">
                <a:extLst>
                  <a:ext uri="{FF2B5EF4-FFF2-40B4-BE49-F238E27FC236}">
                    <a16:creationId xmlns:a16="http://schemas.microsoft.com/office/drawing/2014/main" id="{C9A7E163-9EF9-48F1-B1EE-AFEF583254E8}"/>
                  </a:ext>
                </a:extLst>
              </p:cNvPr>
              <p:cNvSpPr>
                <a:spLocks/>
              </p:cNvSpPr>
              <p:nvPr/>
            </p:nvSpPr>
            <p:spPr bwMode="auto">
              <a:xfrm>
                <a:off x="175" y="751"/>
                <a:ext cx="39" cy="24"/>
              </a:xfrm>
              <a:custGeom>
                <a:avLst/>
                <a:gdLst>
                  <a:gd name="T0" fmla="*/ 2 w 16"/>
                  <a:gd name="T1" fmla="*/ 0 h 10"/>
                  <a:gd name="T2" fmla="*/ 0 w 16"/>
                  <a:gd name="T3" fmla="*/ 1 h 10"/>
                  <a:gd name="T4" fmla="*/ 0 w 16"/>
                  <a:gd name="T5" fmla="*/ 1 h 10"/>
                  <a:gd name="T6" fmla="*/ 14 w 16"/>
                  <a:gd name="T7" fmla="*/ 8 h 10"/>
                  <a:gd name="T8" fmla="*/ 16 w 16"/>
                  <a:gd name="T9" fmla="*/ 10 h 10"/>
                  <a:gd name="T10" fmla="*/ 13 w 16"/>
                  <a:gd name="T11" fmla="*/ 6 h 10"/>
                  <a:gd name="T12" fmla="*/ 11 w 16"/>
                  <a:gd name="T13" fmla="*/ 5 h 10"/>
                  <a:gd name="T14" fmla="*/ 10 w 16"/>
                  <a:gd name="T15" fmla="*/ 3 h 10"/>
                  <a:gd name="T16" fmla="*/ 5 w 16"/>
                  <a:gd name="T17" fmla="*/ 0 h 10"/>
                  <a:gd name="T18" fmla="*/ 2 w 16"/>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2" y="0"/>
                    </a:moveTo>
                    <a:cubicBezTo>
                      <a:pt x="1" y="0"/>
                      <a:pt x="0" y="0"/>
                      <a:pt x="0" y="1"/>
                    </a:cubicBezTo>
                    <a:cubicBezTo>
                      <a:pt x="0" y="1"/>
                      <a:pt x="0" y="1"/>
                      <a:pt x="0" y="1"/>
                    </a:cubicBezTo>
                    <a:cubicBezTo>
                      <a:pt x="5" y="2"/>
                      <a:pt x="10" y="5"/>
                      <a:pt x="14" y="8"/>
                    </a:cubicBezTo>
                    <a:cubicBezTo>
                      <a:pt x="14" y="9"/>
                      <a:pt x="15" y="9"/>
                      <a:pt x="16" y="10"/>
                    </a:cubicBezTo>
                    <a:cubicBezTo>
                      <a:pt x="15" y="9"/>
                      <a:pt x="14" y="7"/>
                      <a:pt x="13" y="6"/>
                    </a:cubicBezTo>
                    <a:cubicBezTo>
                      <a:pt x="12" y="6"/>
                      <a:pt x="12" y="5"/>
                      <a:pt x="11" y="5"/>
                    </a:cubicBezTo>
                    <a:cubicBezTo>
                      <a:pt x="11" y="4"/>
                      <a:pt x="10" y="4"/>
                      <a:pt x="10" y="3"/>
                    </a:cubicBezTo>
                    <a:cubicBezTo>
                      <a:pt x="8" y="2"/>
                      <a:pt x="6" y="1"/>
                      <a:pt x="5" y="0"/>
                    </a:cubicBezTo>
                    <a:cubicBezTo>
                      <a:pt x="4" y="0"/>
                      <a:pt x="3" y="0"/>
                      <a:pt x="2" y="0"/>
                    </a:cubicBezTo>
                  </a:path>
                </a:pathLst>
              </a:custGeom>
              <a:solidFill>
                <a:srgbClr val="6F8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5" name="Rectangle 1649">
                <a:extLst>
                  <a:ext uri="{FF2B5EF4-FFF2-40B4-BE49-F238E27FC236}">
                    <a16:creationId xmlns:a16="http://schemas.microsoft.com/office/drawing/2014/main" id="{DA15C90D-1AEE-4055-9D0C-C15CF8990AAD}"/>
                  </a:ext>
                </a:extLst>
              </p:cNvPr>
              <p:cNvSpPr>
                <a:spLocks noChangeArrowheads="1"/>
              </p:cNvSpPr>
              <p:nvPr/>
            </p:nvSpPr>
            <p:spPr bwMode="auto">
              <a:xfrm>
                <a:off x="219" y="777"/>
                <a:ext cx="1" cy="1"/>
              </a:xfrm>
              <a:prstGeom prst="rect">
                <a:avLst/>
              </a:prstGeom>
              <a:solidFill>
                <a:srgbClr val="A2B7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6" name="Freeform 1650">
                <a:extLst>
                  <a:ext uri="{FF2B5EF4-FFF2-40B4-BE49-F238E27FC236}">
                    <a16:creationId xmlns:a16="http://schemas.microsoft.com/office/drawing/2014/main" id="{16852347-F193-4490-A9EA-616790CE6BF2}"/>
                  </a:ext>
                </a:extLst>
              </p:cNvPr>
              <p:cNvSpPr>
                <a:spLocks/>
              </p:cNvSpPr>
              <p:nvPr/>
            </p:nvSpPr>
            <p:spPr bwMode="auto">
              <a:xfrm>
                <a:off x="175" y="751"/>
                <a:ext cx="44" cy="26"/>
              </a:xfrm>
              <a:custGeom>
                <a:avLst/>
                <a:gdLst>
                  <a:gd name="T0" fmla="*/ 7 w 18"/>
                  <a:gd name="T1" fmla="*/ 3 h 11"/>
                  <a:gd name="T2" fmla="*/ 14 w 18"/>
                  <a:gd name="T3" fmla="*/ 9 h 11"/>
                  <a:gd name="T4" fmla="*/ 18 w 18"/>
                  <a:gd name="T5" fmla="*/ 11 h 11"/>
                  <a:gd name="T6" fmla="*/ 8 w 18"/>
                  <a:gd name="T7" fmla="*/ 3 h 11"/>
                  <a:gd name="T8" fmla="*/ 6 w 18"/>
                  <a:gd name="T9" fmla="*/ 2 h 11"/>
                  <a:gd name="T10" fmla="*/ 0 w 18"/>
                  <a:gd name="T11" fmla="*/ 1 h 11"/>
                  <a:gd name="T12" fmla="*/ 2 w 18"/>
                  <a:gd name="T13" fmla="*/ 1 h 11"/>
                  <a:gd name="T14" fmla="*/ 7 w 18"/>
                  <a:gd name="T15" fmla="*/ 3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7" y="3"/>
                    </a:moveTo>
                    <a:cubicBezTo>
                      <a:pt x="10" y="5"/>
                      <a:pt x="12" y="7"/>
                      <a:pt x="14" y="9"/>
                    </a:cubicBezTo>
                    <a:cubicBezTo>
                      <a:pt x="15" y="9"/>
                      <a:pt x="17" y="11"/>
                      <a:pt x="18" y="11"/>
                    </a:cubicBezTo>
                    <a:cubicBezTo>
                      <a:pt x="16" y="10"/>
                      <a:pt x="11" y="5"/>
                      <a:pt x="8" y="3"/>
                    </a:cubicBezTo>
                    <a:cubicBezTo>
                      <a:pt x="7" y="3"/>
                      <a:pt x="7" y="2"/>
                      <a:pt x="6" y="2"/>
                    </a:cubicBezTo>
                    <a:cubicBezTo>
                      <a:pt x="4" y="1"/>
                      <a:pt x="2" y="0"/>
                      <a:pt x="0" y="1"/>
                    </a:cubicBezTo>
                    <a:cubicBezTo>
                      <a:pt x="1" y="1"/>
                      <a:pt x="1" y="1"/>
                      <a:pt x="2" y="1"/>
                    </a:cubicBezTo>
                    <a:cubicBezTo>
                      <a:pt x="4" y="1"/>
                      <a:pt x="6" y="2"/>
                      <a:pt x="7" y="3"/>
                    </a:cubicBezTo>
                  </a:path>
                </a:pathLst>
              </a:custGeom>
              <a:solidFill>
                <a:srgbClr val="8B9E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7" name="Freeform 1651">
                <a:extLst>
                  <a:ext uri="{FF2B5EF4-FFF2-40B4-BE49-F238E27FC236}">
                    <a16:creationId xmlns:a16="http://schemas.microsoft.com/office/drawing/2014/main" id="{0841FCBA-FB76-46A8-BE88-13D6A19006FD}"/>
                  </a:ext>
                </a:extLst>
              </p:cNvPr>
              <p:cNvSpPr>
                <a:spLocks/>
              </p:cNvSpPr>
              <p:nvPr/>
            </p:nvSpPr>
            <p:spPr bwMode="auto">
              <a:xfrm>
                <a:off x="187" y="749"/>
                <a:ext cx="32" cy="28"/>
              </a:xfrm>
              <a:custGeom>
                <a:avLst/>
                <a:gdLst>
                  <a:gd name="T0" fmla="*/ 3 w 13"/>
                  <a:gd name="T1" fmla="*/ 1 h 12"/>
                  <a:gd name="T2" fmla="*/ 8 w 13"/>
                  <a:gd name="T3" fmla="*/ 7 h 12"/>
                  <a:gd name="T4" fmla="*/ 13 w 13"/>
                  <a:gd name="T5" fmla="*/ 12 h 12"/>
                  <a:gd name="T6" fmla="*/ 9 w 13"/>
                  <a:gd name="T7" fmla="*/ 6 h 12"/>
                  <a:gd name="T8" fmla="*/ 6 w 13"/>
                  <a:gd name="T9" fmla="*/ 3 h 12"/>
                  <a:gd name="T10" fmla="*/ 0 w 13"/>
                  <a:gd name="T11" fmla="*/ 0 h 12"/>
                  <a:gd name="T12" fmla="*/ 3 w 13"/>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13" h="12">
                    <a:moveTo>
                      <a:pt x="3" y="1"/>
                    </a:moveTo>
                    <a:cubicBezTo>
                      <a:pt x="5" y="3"/>
                      <a:pt x="6" y="5"/>
                      <a:pt x="8" y="7"/>
                    </a:cubicBezTo>
                    <a:cubicBezTo>
                      <a:pt x="10" y="8"/>
                      <a:pt x="11" y="11"/>
                      <a:pt x="13" y="12"/>
                    </a:cubicBezTo>
                    <a:cubicBezTo>
                      <a:pt x="12" y="10"/>
                      <a:pt x="10" y="8"/>
                      <a:pt x="9" y="6"/>
                    </a:cubicBezTo>
                    <a:cubicBezTo>
                      <a:pt x="8" y="5"/>
                      <a:pt x="8" y="4"/>
                      <a:pt x="6" y="3"/>
                    </a:cubicBezTo>
                    <a:cubicBezTo>
                      <a:pt x="5" y="1"/>
                      <a:pt x="3" y="1"/>
                      <a:pt x="0" y="0"/>
                    </a:cubicBezTo>
                    <a:cubicBezTo>
                      <a:pt x="1" y="1"/>
                      <a:pt x="2" y="1"/>
                      <a:pt x="3" y="1"/>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8" name="Freeform 1652">
                <a:extLst>
                  <a:ext uri="{FF2B5EF4-FFF2-40B4-BE49-F238E27FC236}">
                    <a16:creationId xmlns:a16="http://schemas.microsoft.com/office/drawing/2014/main" id="{7E030DEC-9D17-446F-A945-BA4248C9676E}"/>
                  </a:ext>
                </a:extLst>
              </p:cNvPr>
              <p:cNvSpPr>
                <a:spLocks/>
              </p:cNvSpPr>
              <p:nvPr/>
            </p:nvSpPr>
            <p:spPr bwMode="auto">
              <a:xfrm>
                <a:off x="197" y="753"/>
                <a:ext cx="19" cy="22"/>
              </a:xfrm>
              <a:custGeom>
                <a:avLst/>
                <a:gdLst>
                  <a:gd name="T0" fmla="*/ 4 w 8"/>
                  <a:gd name="T1" fmla="*/ 5 h 9"/>
                  <a:gd name="T2" fmla="*/ 3 w 8"/>
                  <a:gd name="T3" fmla="*/ 3 h 9"/>
                  <a:gd name="T4" fmla="*/ 0 w 8"/>
                  <a:gd name="T5" fmla="*/ 0 h 9"/>
                  <a:gd name="T6" fmla="*/ 1 w 8"/>
                  <a:gd name="T7" fmla="*/ 1 h 9"/>
                  <a:gd name="T8" fmla="*/ 3 w 8"/>
                  <a:gd name="T9" fmla="*/ 2 h 9"/>
                  <a:gd name="T10" fmla="*/ 8 w 8"/>
                  <a:gd name="T11" fmla="*/ 9 h 9"/>
                  <a:gd name="T12" fmla="*/ 4 w 8"/>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4" y="5"/>
                    </a:moveTo>
                    <a:cubicBezTo>
                      <a:pt x="3" y="3"/>
                      <a:pt x="3" y="3"/>
                      <a:pt x="3" y="3"/>
                    </a:cubicBezTo>
                    <a:cubicBezTo>
                      <a:pt x="2" y="2"/>
                      <a:pt x="1" y="1"/>
                      <a:pt x="0" y="0"/>
                    </a:cubicBezTo>
                    <a:cubicBezTo>
                      <a:pt x="1" y="1"/>
                      <a:pt x="1" y="1"/>
                      <a:pt x="1" y="1"/>
                    </a:cubicBezTo>
                    <a:cubicBezTo>
                      <a:pt x="2" y="1"/>
                      <a:pt x="2" y="2"/>
                      <a:pt x="3" y="2"/>
                    </a:cubicBezTo>
                    <a:cubicBezTo>
                      <a:pt x="4" y="4"/>
                      <a:pt x="6" y="7"/>
                      <a:pt x="8" y="9"/>
                    </a:cubicBezTo>
                    <a:cubicBezTo>
                      <a:pt x="7" y="8"/>
                      <a:pt x="5" y="6"/>
                      <a:pt x="4" y="5"/>
                    </a:cubicBezTo>
                    <a:close/>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9" name="Freeform 1653">
                <a:extLst>
                  <a:ext uri="{FF2B5EF4-FFF2-40B4-BE49-F238E27FC236}">
                    <a16:creationId xmlns:a16="http://schemas.microsoft.com/office/drawing/2014/main" id="{61D2F358-CFB4-4454-B0CC-8F5B34952FE1}"/>
                  </a:ext>
                </a:extLst>
              </p:cNvPr>
              <p:cNvSpPr>
                <a:spLocks/>
              </p:cNvSpPr>
              <p:nvPr/>
            </p:nvSpPr>
            <p:spPr bwMode="auto">
              <a:xfrm>
                <a:off x="202" y="758"/>
                <a:ext cx="12" cy="14"/>
              </a:xfrm>
              <a:custGeom>
                <a:avLst/>
                <a:gdLst>
                  <a:gd name="T0" fmla="*/ 1 w 5"/>
                  <a:gd name="T1" fmla="*/ 1 h 6"/>
                  <a:gd name="T2" fmla="*/ 3 w 5"/>
                  <a:gd name="T3" fmla="*/ 3 h 6"/>
                  <a:gd name="T4" fmla="*/ 4 w 5"/>
                  <a:gd name="T5" fmla="*/ 4 h 6"/>
                  <a:gd name="T6" fmla="*/ 5 w 5"/>
                  <a:gd name="T7" fmla="*/ 6 h 6"/>
                  <a:gd name="T8" fmla="*/ 3 w 5"/>
                  <a:gd name="T9" fmla="*/ 4 h 6"/>
                  <a:gd name="T10" fmla="*/ 1 w 5"/>
                  <a:gd name="T11" fmla="*/ 1 h 6"/>
                  <a:gd name="T12" fmla="*/ 0 w 5"/>
                  <a:gd name="T13" fmla="*/ 0 h 6"/>
                  <a:gd name="T14" fmla="*/ 1 w 5"/>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1" y="1"/>
                    </a:moveTo>
                    <a:cubicBezTo>
                      <a:pt x="2" y="2"/>
                      <a:pt x="2" y="2"/>
                      <a:pt x="3" y="3"/>
                    </a:cubicBezTo>
                    <a:cubicBezTo>
                      <a:pt x="4" y="4"/>
                      <a:pt x="4" y="4"/>
                      <a:pt x="4" y="4"/>
                    </a:cubicBezTo>
                    <a:cubicBezTo>
                      <a:pt x="5" y="6"/>
                      <a:pt x="5" y="6"/>
                      <a:pt x="5" y="6"/>
                    </a:cubicBezTo>
                    <a:cubicBezTo>
                      <a:pt x="4" y="5"/>
                      <a:pt x="3" y="4"/>
                      <a:pt x="3" y="4"/>
                    </a:cubicBezTo>
                    <a:cubicBezTo>
                      <a:pt x="2" y="3"/>
                      <a:pt x="2" y="2"/>
                      <a:pt x="1" y="1"/>
                    </a:cubicBezTo>
                    <a:cubicBezTo>
                      <a:pt x="1" y="1"/>
                      <a:pt x="1" y="0"/>
                      <a:pt x="0" y="0"/>
                    </a:cubicBezTo>
                    <a:cubicBezTo>
                      <a:pt x="0" y="0"/>
                      <a:pt x="1" y="0"/>
                      <a:pt x="1" y="1"/>
                    </a:cubicBezTo>
                    <a:close/>
                  </a:path>
                </a:pathLst>
              </a:custGeom>
              <a:solidFill>
                <a:srgbClr val="6F8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0" name="Freeform 1654">
                <a:extLst>
                  <a:ext uri="{FF2B5EF4-FFF2-40B4-BE49-F238E27FC236}">
                    <a16:creationId xmlns:a16="http://schemas.microsoft.com/office/drawing/2014/main" id="{B0A4029A-4652-4C17-8D44-7FB51DA7E76A}"/>
                  </a:ext>
                </a:extLst>
              </p:cNvPr>
              <p:cNvSpPr>
                <a:spLocks/>
              </p:cNvSpPr>
              <p:nvPr/>
            </p:nvSpPr>
            <p:spPr bwMode="auto">
              <a:xfrm>
                <a:off x="190" y="780"/>
                <a:ext cx="9" cy="4"/>
              </a:xfrm>
              <a:custGeom>
                <a:avLst/>
                <a:gdLst>
                  <a:gd name="T0" fmla="*/ 3 w 4"/>
                  <a:gd name="T1" fmla="*/ 2 h 2"/>
                  <a:gd name="T2" fmla="*/ 4 w 4"/>
                  <a:gd name="T3" fmla="*/ 2 h 2"/>
                  <a:gd name="T4" fmla="*/ 3 w 4"/>
                  <a:gd name="T5" fmla="*/ 2 h 2"/>
                  <a:gd name="T6" fmla="*/ 2 w 4"/>
                  <a:gd name="T7" fmla="*/ 1 h 2"/>
                  <a:gd name="T8" fmla="*/ 0 w 4"/>
                  <a:gd name="T9" fmla="*/ 0 h 2"/>
                  <a:gd name="T10" fmla="*/ 0 w 4"/>
                  <a:gd name="T11" fmla="*/ 1 h 2"/>
                  <a:gd name="T12" fmla="*/ 0 w 4"/>
                  <a:gd name="T13" fmla="*/ 1 h 2"/>
                  <a:gd name="T14" fmla="*/ 3 w 4"/>
                  <a:gd name="T15" fmla="*/ 2 h 2"/>
                  <a:gd name="T16" fmla="*/ 3 w 4"/>
                  <a:gd name="T17" fmla="*/ 2 h 2"/>
                  <a:gd name="T18" fmla="*/ 3 w 4"/>
                  <a:gd name="T19" fmla="*/ 2 h 2"/>
                  <a:gd name="T20" fmla="*/ 3 w 4"/>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
                    <a:moveTo>
                      <a:pt x="3" y="2"/>
                    </a:moveTo>
                    <a:cubicBezTo>
                      <a:pt x="4" y="2"/>
                      <a:pt x="4" y="2"/>
                      <a:pt x="4" y="2"/>
                    </a:cubicBezTo>
                    <a:cubicBezTo>
                      <a:pt x="3" y="2"/>
                      <a:pt x="3" y="2"/>
                      <a:pt x="3" y="2"/>
                    </a:cubicBezTo>
                    <a:cubicBezTo>
                      <a:pt x="2" y="1"/>
                      <a:pt x="2" y="1"/>
                      <a:pt x="2" y="1"/>
                    </a:cubicBezTo>
                    <a:cubicBezTo>
                      <a:pt x="1" y="1"/>
                      <a:pt x="1" y="1"/>
                      <a:pt x="0" y="0"/>
                    </a:cubicBezTo>
                    <a:cubicBezTo>
                      <a:pt x="0" y="1"/>
                      <a:pt x="0" y="1"/>
                      <a:pt x="0" y="1"/>
                    </a:cubicBezTo>
                    <a:cubicBezTo>
                      <a:pt x="0" y="1"/>
                      <a:pt x="0" y="1"/>
                      <a:pt x="0" y="1"/>
                    </a:cubicBezTo>
                    <a:cubicBezTo>
                      <a:pt x="1" y="1"/>
                      <a:pt x="2" y="1"/>
                      <a:pt x="3" y="2"/>
                    </a:cubicBezTo>
                    <a:cubicBezTo>
                      <a:pt x="3" y="2"/>
                      <a:pt x="3" y="2"/>
                      <a:pt x="3" y="2"/>
                    </a:cubicBezTo>
                    <a:cubicBezTo>
                      <a:pt x="3" y="2"/>
                      <a:pt x="3" y="2"/>
                      <a:pt x="3" y="2"/>
                    </a:cubicBezTo>
                    <a:cubicBezTo>
                      <a:pt x="3" y="2"/>
                      <a:pt x="3" y="2"/>
                      <a:pt x="3" y="2"/>
                    </a:cubicBezTo>
                  </a:path>
                </a:pathLst>
              </a:custGeom>
              <a:solidFill>
                <a:srgbClr val="BCA7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1" name="Freeform 1655">
                <a:extLst>
                  <a:ext uri="{FF2B5EF4-FFF2-40B4-BE49-F238E27FC236}">
                    <a16:creationId xmlns:a16="http://schemas.microsoft.com/office/drawing/2014/main" id="{783F18DE-AFF4-44F4-B132-BF8DFEB77FEE}"/>
                  </a:ext>
                </a:extLst>
              </p:cNvPr>
              <p:cNvSpPr>
                <a:spLocks/>
              </p:cNvSpPr>
              <p:nvPr/>
            </p:nvSpPr>
            <p:spPr bwMode="auto">
              <a:xfrm>
                <a:off x="190" y="782"/>
                <a:ext cx="9" cy="2"/>
              </a:xfrm>
              <a:custGeom>
                <a:avLst/>
                <a:gdLst>
                  <a:gd name="T0" fmla="*/ 0 w 4"/>
                  <a:gd name="T1" fmla="*/ 0 h 1"/>
                  <a:gd name="T2" fmla="*/ 2 w 4"/>
                  <a:gd name="T3" fmla="*/ 0 h 1"/>
                  <a:gd name="T4" fmla="*/ 3 w 4"/>
                  <a:gd name="T5" fmla="*/ 1 h 1"/>
                  <a:gd name="T6" fmla="*/ 4 w 4"/>
                  <a:gd name="T7" fmla="*/ 1 h 1"/>
                  <a:gd name="T8" fmla="*/ 3 w 4"/>
                  <a:gd name="T9" fmla="*/ 1 h 1"/>
                  <a:gd name="T10" fmla="*/ 2 w 4"/>
                  <a:gd name="T11" fmla="*/ 0 h 1"/>
                  <a:gd name="T12" fmla="*/ 0 w 4"/>
                  <a:gd name="T13" fmla="*/ 0 h 1"/>
                  <a:gd name="T14" fmla="*/ 0 w 4"/>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
                    <a:moveTo>
                      <a:pt x="0" y="0"/>
                    </a:moveTo>
                    <a:cubicBezTo>
                      <a:pt x="0" y="0"/>
                      <a:pt x="1" y="0"/>
                      <a:pt x="2" y="0"/>
                    </a:cubicBezTo>
                    <a:cubicBezTo>
                      <a:pt x="2" y="0"/>
                      <a:pt x="3" y="0"/>
                      <a:pt x="3" y="1"/>
                    </a:cubicBezTo>
                    <a:cubicBezTo>
                      <a:pt x="4" y="1"/>
                      <a:pt x="4" y="1"/>
                      <a:pt x="4" y="1"/>
                    </a:cubicBezTo>
                    <a:cubicBezTo>
                      <a:pt x="3" y="1"/>
                      <a:pt x="3" y="1"/>
                      <a:pt x="3" y="1"/>
                    </a:cubicBezTo>
                    <a:cubicBezTo>
                      <a:pt x="2" y="0"/>
                      <a:pt x="2" y="0"/>
                      <a:pt x="2" y="0"/>
                    </a:cubicBezTo>
                    <a:cubicBezTo>
                      <a:pt x="2" y="0"/>
                      <a:pt x="1" y="0"/>
                      <a:pt x="0" y="0"/>
                    </a:cubicBezTo>
                    <a:cubicBezTo>
                      <a:pt x="0" y="0"/>
                      <a:pt x="0" y="0"/>
                      <a:pt x="0" y="0"/>
                    </a:cubicBezTo>
                  </a:path>
                </a:pathLst>
              </a:custGeom>
              <a:solidFill>
                <a:srgbClr val="C1A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2" name="Freeform 1656">
                <a:extLst>
                  <a:ext uri="{FF2B5EF4-FFF2-40B4-BE49-F238E27FC236}">
                    <a16:creationId xmlns:a16="http://schemas.microsoft.com/office/drawing/2014/main" id="{757A2FD8-CD9A-42FB-8E3B-713683039837}"/>
                  </a:ext>
                </a:extLst>
              </p:cNvPr>
              <p:cNvSpPr>
                <a:spLocks/>
              </p:cNvSpPr>
              <p:nvPr/>
            </p:nvSpPr>
            <p:spPr bwMode="auto">
              <a:xfrm>
                <a:off x="190" y="782"/>
                <a:ext cx="7" cy="5"/>
              </a:xfrm>
              <a:custGeom>
                <a:avLst/>
                <a:gdLst>
                  <a:gd name="T0" fmla="*/ 0 w 3"/>
                  <a:gd name="T1" fmla="*/ 0 h 2"/>
                  <a:gd name="T2" fmla="*/ 0 w 3"/>
                  <a:gd name="T3" fmla="*/ 0 h 2"/>
                  <a:gd name="T4" fmla="*/ 0 w 3"/>
                  <a:gd name="T5" fmla="*/ 0 h 2"/>
                  <a:gd name="T6" fmla="*/ 3 w 3"/>
                  <a:gd name="T7" fmla="*/ 1 h 2"/>
                  <a:gd name="T8" fmla="*/ 3 w 3"/>
                  <a:gd name="T9" fmla="*/ 1 h 2"/>
                  <a:gd name="T10" fmla="*/ 3 w 3"/>
                  <a:gd name="T11" fmla="*/ 2 h 2"/>
                  <a:gd name="T12" fmla="*/ 3 w 3"/>
                  <a:gd name="T13" fmla="*/ 1 h 2"/>
                  <a:gd name="T14" fmla="*/ 3 w 3"/>
                  <a:gd name="T15" fmla="*/ 1 h 2"/>
                  <a:gd name="T16" fmla="*/ 3 w 3"/>
                  <a:gd name="T17" fmla="*/ 1 h 2"/>
                  <a:gd name="T18" fmla="*/ 0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0" y="0"/>
                    </a:moveTo>
                    <a:cubicBezTo>
                      <a:pt x="0" y="0"/>
                      <a:pt x="0" y="0"/>
                      <a:pt x="0" y="0"/>
                    </a:cubicBezTo>
                    <a:cubicBezTo>
                      <a:pt x="0" y="0"/>
                      <a:pt x="0" y="0"/>
                      <a:pt x="0" y="0"/>
                    </a:cubicBezTo>
                    <a:cubicBezTo>
                      <a:pt x="1" y="0"/>
                      <a:pt x="2" y="0"/>
                      <a:pt x="3" y="1"/>
                    </a:cubicBezTo>
                    <a:cubicBezTo>
                      <a:pt x="3" y="1"/>
                      <a:pt x="3" y="1"/>
                      <a:pt x="3" y="1"/>
                    </a:cubicBezTo>
                    <a:cubicBezTo>
                      <a:pt x="3" y="2"/>
                      <a:pt x="3" y="2"/>
                      <a:pt x="3" y="2"/>
                    </a:cubicBezTo>
                    <a:cubicBezTo>
                      <a:pt x="3" y="1"/>
                      <a:pt x="3" y="1"/>
                      <a:pt x="3" y="1"/>
                    </a:cubicBezTo>
                    <a:cubicBezTo>
                      <a:pt x="3" y="1"/>
                      <a:pt x="3" y="1"/>
                      <a:pt x="3" y="1"/>
                    </a:cubicBezTo>
                    <a:cubicBezTo>
                      <a:pt x="3" y="1"/>
                      <a:pt x="3" y="1"/>
                      <a:pt x="3" y="1"/>
                    </a:cubicBezTo>
                    <a:cubicBezTo>
                      <a:pt x="3" y="0"/>
                      <a:pt x="0" y="0"/>
                      <a:pt x="0" y="0"/>
                    </a:cubicBezTo>
                  </a:path>
                </a:pathLst>
              </a:custGeom>
              <a:solidFill>
                <a:srgbClr val="AD97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3" name="Freeform 1657">
                <a:extLst>
                  <a:ext uri="{FF2B5EF4-FFF2-40B4-BE49-F238E27FC236}">
                    <a16:creationId xmlns:a16="http://schemas.microsoft.com/office/drawing/2014/main" id="{92D90A59-330F-4A1F-8406-2CD86B8FA267}"/>
                  </a:ext>
                </a:extLst>
              </p:cNvPr>
              <p:cNvSpPr>
                <a:spLocks/>
              </p:cNvSpPr>
              <p:nvPr/>
            </p:nvSpPr>
            <p:spPr bwMode="auto">
              <a:xfrm>
                <a:off x="195" y="784"/>
                <a:ext cx="2" cy="0"/>
              </a:xfrm>
              <a:custGeom>
                <a:avLst/>
                <a:gdLst>
                  <a:gd name="T0" fmla="*/ 2 w 2"/>
                  <a:gd name="T1" fmla="*/ 2 w 2"/>
                  <a:gd name="T2" fmla="*/ 2 w 2"/>
                  <a:gd name="T3" fmla="*/ 0 w 2"/>
                  <a:gd name="T4" fmla="*/ 2 w 2"/>
                </a:gdLst>
                <a:ahLst/>
                <a:cxnLst>
                  <a:cxn ang="0">
                    <a:pos x="T0" y="0"/>
                  </a:cxn>
                  <a:cxn ang="0">
                    <a:pos x="T1" y="0"/>
                  </a:cxn>
                  <a:cxn ang="0">
                    <a:pos x="T2" y="0"/>
                  </a:cxn>
                  <a:cxn ang="0">
                    <a:pos x="T3" y="0"/>
                  </a:cxn>
                  <a:cxn ang="0">
                    <a:pos x="T4" y="0"/>
                  </a:cxn>
                </a:cxnLst>
                <a:rect l="0" t="0" r="r" b="b"/>
                <a:pathLst>
                  <a:path w="2">
                    <a:moveTo>
                      <a:pt x="2" y="0"/>
                    </a:moveTo>
                    <a:lnTo>
                      <a:pt x="2" y="0"/>
                    </a:lnTo>
                    <a:lnTo>
                      <a:pt x="2" y="0"/>
                    </a:lnTo>
                    <a:lnTo>
                      <a:pt x="0" y="0"/>
                    </a:lnTo>
                    <a:lnTo>
                      <a:pt x="2" y="0"/>
                    </a:lnTo>
                    <a:close/>
                  </a:path>
                </a:pathLst>
              </a:custGeom>
              <a:solidFill>
                <a:srgbClr val="8371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4" name="Freeform 1658">
                <a:extLst>
                  <a:ext uri="{FF2B5EF4-FFF2-40B4-BE49-F238E27FC236}">
                    <a16:creationId xmlns:a16="http://schemas.microsoft.com/office/drawing/2014/main" id="{C8C1E989-2A4A-4453-A60E-B40DF69DED9E}"/>
                  </a:ext>
                </a:extLst>
              </p:cNvPr>
              <p:cNvSpPr>
                <a:spLocks/>
              </p:cNvSpPr>
              <p:nvPr/>
            </p:nvSpPr>
            <p:spPr bwMode="auto">
              <a:xfrm>
                <a:off x="195" y="784"/>
                <a:ext cx="2" cy="0"/>
              </a:xfrm>
              <a:custGeom>
                <a:avLst/>
                <a:gdLst>
                  <a:gd name="T0" fmla="*/ 2 w 2"/>
                  <a:gd name="T1" fmla="*/ 2 w 2"/>
                  <a:gd name="T2" fmla="*/ 2 w 2"/>
                  <a:gd name="T3" fmla="*/ 0 w 2"/>
                  <a:gd name="T4" fmla="*/ 2 w 2"/>
                </a:gdLst>
                <a:ahLst/>
                <a:cxnLst>
                  <a:cxn ang="0">
                    <a:pos x="T0" y="0"/>
                  </a:cxn>
                  <a:cxn ang="0">
                    <a:pos x="T1" y="0"/>
                  </a:cxn>
                  <a:cxn ang="0">
                    <a:pos x="T2" y="0"/>
                  </a:cxn>
                  <a:cxn ang="0">
                    <a:pos x="T3" y="0"/>
                  </a:cxn>
                  <a:cxn ang="0">
                    <a:pos x="T4" y="0"/>
                  </a:cxn>
                </a:cxnLst>
                <a:rect l="0" t="0" r="r" b="b"/>
                <a:pathLst>
                  <a:path w="2">
                    <a:moveTo>
                      <a:pt x="2" y="0"/>
                    </a:moveTo>
                    <a:lnTo>
                      <a:pt x="2" y="0"/>
                    </a:lnTo>
                    <a:lnTo>
                      <a:pt x="2" y="0"/>
                    </a:lnTo>
                    <a:lnTo>
                      <a:pt x="0" y="0"/>
                    </a:lnTo>
                    <a:lnTo>
                      <a:pt x="2" y="0"/>
                    </a:lnTo>
                    <a:close/>
                  </a:path>
                </a:pathLst>
              </a:custGeom>
              <a:solidFill>
                <a:srgbClr val="9783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5" name="Freeform 1659">
                <a:extLst>
                  <a:ext uri="{FF2B5EF4-FFF2-40B4-BE49-F238E27FC236}">
                    <a16:creationId xmlns:a16="http://schemas.microsoft.com/office/drawing/2014/main" id="{8B6B2857-3EA7-45C5-A146-B7F8D11E952E}"/>
                  </a:ext>
                </a:extLst>
              </p:cNvPr>
              <p:cNvSpPr>
                <a:spLocks/>
              </p:cNvSpPr>
              <p:nvPr/>
            </p:nvSpPr>
            <p:spPr bwMode="auto">
              <a:xfrm>
                <a:off x="195" y="784"/>
                <a:ext cx="2" cy="0"/>
              </a:xfrm>
              <a:custGeom>
                <a:avLst/>
                <a:gdLst>
                  <a:gd name="T0" fmla="*/ 0 w 2"/>
                  <a:gd name="T1" fmla="*/ 2 w 2"/>
                  <a:gd name="T2" fmla="*/ 2 w 2"/>
                  <a:gd name="T3" fmla="*/ 2 w 2"/>
                  <a:gd name="T4" fmla="*/ 0 w 2"/>
                </a:gdLst>
                <a:ahLst/>
                <a:cxnLst>
                  <a:cxn ang="0">
                    <a:pos x="T0" y="0"/>
                  </a:cxn>
                  <a:cxn ang="0">
                    <a:pos x="T1" y="0"/>
                  </a:cxn>
                  <a:cxn ang="0">
                    <a:pos x="T2" y="0"/>
                  </a:cxn>
                  <a:cxn ang="0">
                    <a:pos x="T3" y="0"/>
                  </a:cxn>
                  <a:cxn ang="0">
                    <a:pos x="T4" y="0"/>
                  </a:cxn>
                </a:cxnLst>
                <a:rect l="0" t="0" r="r" b="b"/>
                <a:pathLst>
                  <a:path w="2">
                    <a:moveTo>
                      <a:pt x="0" y="0"/>
                    </a:moveTo>
                    <a:lnTo>
                      <a:pt x="2" y="0"/>
                    </a:lnTo>
                    <a:lnTo>
                      <a:pt x="2" y="0"/>
                    </a:lnTo>
                    <a:lnTo>
                      <a:pt x="2" y="0"/>
                    </a:lnTo>
                    <a:lnTo>
                      <a:pt x="0" y="0"/>
                    </a:lnTo>
                    <a:close/>
                  </a:path>
                </a:pathLst>
              </a:custGeom>
              <a:solidFill>
                <a:srgbClr val="AB9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6" name="Freeform 1660">
                <a:extLst>
                  <a:ext uri="{FF2B5EF4-FFF2-40B4-BE49-F238E27FC236}">
                    <a16:creationId xmlns:a16="http://schemas.microsoft.com/office/drawing/2014/main" id="{FBFBA495-9575-4829-90AA-233BF5D24418}"/>
                  </a:ext>
                </a:extLst>
              </p:cNvPr>
              <p:cNvSpPr>
                <a:spLocks/>
              </p:cNvSpPr>
              <p:nvPr/>
            </p:nvSpPr>
            <p:spPr bwMode="auto">
              <a:xfrm>
                <a:off x="241" y="789"/>
                <a:ext cx="4" cy="3"/>
              </a:xfrm>
              <a:custGeom>
                <a:avLst/>
                <a:gdLst>
                  <a:gd name="T0" fmla="*/ 2 w 2"/>
                  <a:gd name="T1" fmla="*/ 0 h 1"/>
                  <a:gd name="T2" fmla="*/ 2 w 2"/>
                  <a:gd name="T3" fmla="*/ 0 h 1"/>
                  <a:gd name="T4" fmla="*/ 2 w 2"/>
                  <a:gd name="T5" fmla="*/ 0 h 1"/>
                  <a:gd name="T6" fmla="*/ 1 w 2"/>
                  <a:gd name="T7" fmla="*/ 0 h 1"/>
                  <a:gd name="T8" fmla="*/ 0 w 2"/>
                  <a:gd name="T9" fmla="*/ 1 h 1"/>
                  <a:gd name="T10" fmla="*/ 0 w 2"/>
                  <a:gd name="T11" fmla="*/ 1 h 1"/>
                  <a:gd name="T12" fmla="*/ 0 w 2"/>
                  <a:gd name="T13" fmla="*/ 1 h 1"/>
                  <a:gd name="T14" fmla="*/ 2 w 2"/>
                  <a:gd name="T15" fmla="*/ 0 h 1"/>
                  <a:gd name="T16" fmla="*/ 2 w 2"/>
                  <a:gd name="T17" fmla="*/ 0 h 1"/>
                  <a:gd name="T18" fmla="*/ 2 w 2"/>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2" y="0"/>
                    </a:moveTo>
                    <a:cubicBezTo>
                      <a:pt x="2" y="0"/>
                      <a:pt x="2" y="0"/>
                      <a:pt x="2" y="0"/>
                    </a:cubicBezTo>
                    <a:cubicBezTo>
                      <a:pt x="2" y="0"/>
                      <a:pt x="2" y="0"/>
                      <a:pt x="2" y="0"/>
                    </a:cubicBezTo>
                    <a:cubicBezTo>
                      <a:pt x="1" y="0"/>
                      <a:pt x="1" y="0"/>
                      <a:pt x="1" y="0"/>
                    </a:cubicBezTo>
                    <a:cubicBezTo>
                      <a:pt x="1" y="1"/>
                      <a:pt x="0" y="1"/>
                      <a:pt x="0" y="1"/>
                    </a:cubicBezTo>
                    <a:cubicBezTo>
                      <a:pt x="0" y="1"/>
                      <a:pt x="0" y="1"/>
                      <a:pt x="0" y="1"/>
                    </a:cubicBezTo>
                    <a:cubicBezTo>
                      <a:pt x="0" y="1"/>
                      <a:pt x="0" y="1"/>
                      <a:pt x="0" y="1"/>
                    </a:cubicBezTo>
                    <a:cubicBezTo>
                      <a:pt x="0" y="1"/>
                      <a:pt x="1" y="0"/>
                      <a:pt x="2" y="0"/>
                    </a:cubicBezTo>
                    <a:cubicBezTo>
                      <a:pt x="2" y="0"/>
                      <a:pt x="2" y="0"/>
                      <a:pt x="2" y="0"/>
                    </a:cubicBezTo>
                    <a:cubicBezTo>
                      <a:pt x="2" y="0"/>
                      <a:pt x="2" y="0"/>
                      <a:pt x="2" y="0"/>
                    </a:cubicBezTo>
                    <a:close/>
                  </a:path>
                </a:pathLst>
              </a:custGeom>
              <a:solidFill>
                <a:srgbClr val="BCA7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7" name="Freeform 1661">
                <a:extLst>
                  <a:ext uri="{FF2B5EF4-FFF2-40B4-BE49-F238E27FC236}">
                    <a16:creationId xmlns:a16="http://schemas.microsoft.com/office/drawing/2014/main" id="{F41F19C6-A72E-479E-B9AC-698209BAED9C}"/>
                  </a:ext>
                </a:extLst>
              </p:cNvPr>
              <p:cNvSpPr>
                <a:spLocks/>
              </p:cNvSpPr>
              <p:nvPr/>
            </p:nvSpPr>
            <p:spPr bwMode="auto">
              <a:xfrm>
                <a:off x="241" y="789"/>
                <a:ext cx="4" cy="3"/>
              </a:xfrm>
              <a:custGeom>
                <a:avLst/>
                <a:gdLst>
                  <a:gd name="T0" fmla="*/ 0 w 2"/>
                  <a:gd name="T1" fmla="*/ 1 h 1"/>
                  <a:gd name="T2" fmla="*/ 1 w 2"/>
                  <a:gd name="T3" fmla="*/ 1 h 1"/>
                  <a:gd name="T4" fmla="*/ 2 w 2"/>
                  <a:gd name="T5" fmla="*/ 0 h 1"/>
                  <a:gd name="T6" fmla="*/ 2 w 2"/>
                  <a:gd name="T7" fmla="*/ 0 h 1"/>
                  <a:gd name="T8" fmla="*/ 2 w 2"/>
                  <a:gd name="T9" fmla="*/ 0 h 1"/>
                  <a:gd name="T10" fmla="*/ 2 w 2"/>
                  <a:gd name="T11" fmla="*/ 0 h 1"/>
                  <a:gd name="T12" fmla="*/ 0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0" y="1"/>
                    </a:moveTo>
                    <a:cubicBezTo>
                      <a:pt x="1" y="1"/>
                      <a:pt x="1" y="1"/>
                      <a:pt x="1" y="1"/>
                    </a:cubicBezTo>
                    <a:cubicBezTo>
                      <a:pt x="1" y="1"/>
                      <a:pt x="1" y="0"/>
                      <a:pt x="2" y="0"/>
                    </a:cubicBezTo>
                    <a:cubicBezTo>
                      <a:pt x="2" y="0"/>
                      <a:pt x="2" y="0"/>
                      <a:pt x="2" y="0"/>
                    </a:cubicBezTo>
                    <a:cubicBezTo>
                      <a:pt x="2" y="0"/>
                      <a:pt x="2" y="0"/>
                      <a:pt x="2" y="0"/>
                    </a:cubicBezTo>
                    <a:cubicBezTo>
                      <a:pt x="2" y="0"/>
                      <a:pt x="2" y="0"/>
                      <a:pt x="2" y="0"/>
                    </a:cubicBezTo>
                    <a:cubicBezTo>
                      <a:pt x="1" y="0"/>
                      <a:pt x="0" y="1"/>
                      <a:pt x="0" y="1"/>
                    </a:cubicBezTo>
                    <a:close/>
                  </a:path>
                </a:pathLst>
              </a:custGeom>
              <a:solidFill>
                <a:srgbClr val="AD97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8" name="Freeform 1662">
                <a:extLst>
                  <a:ext uri="{FF2B5EF4-FFF2-40B4-BE49-F238E27FC236}">
                    <a16:creationId xmlns:a16="http://schemas.microsoft.com/office/drawing/2014/main" id="{0EA48E08-FFD0-4266-A072-C1274352469A}"/>
                  </a:ext>
                </a:extLst>
              </p:cNvPr>
              <p:cNvSpPr>
                <a:spLocks/>
              </p:cNvSpPr>
              <p:nvPr/>
            </p:nvSpPr>
            <p:spPr bwMode="auto">
              <a:xfrm>
                <a:off x="241" y="789"/>
                <a:ext cx="4" cy="3"/>
              </a:xfrm>
              <a:custGeom>
                <a:avLst/>
                <a:gdLst>
                  <a:gd name="T0" fmla="*/ 0 w 2"/>
                  <a:gd name="T1" fmla="*/ 1 h 1"/>
                  <a:gd name="T2" fmla="*/ 0 w 2"/>
                  <a:gd name="T3" fmla="*/ 1 h 1"/>
                  <a:gd name="T4" fmla="*/ 0 w 2"/>
                  <a:gd name="T5" fmla="*/ 1 h 1"/>
                  <a:gd name="T6" fmla="*/ 2 w 2"/>
                  <a:gd name="T7" fmla="*/ 0 h 1"/>
                  <a:gd name="T8" fmla="*/ 2 w 2"/>
                  <a:gd name="T9" fmla="*/ 0 h 1"/>
                  <a:gd name="T10" fmla="*/ 2 w 2"/>
                  <a:gd name="T11" fmla="*/ 0 h 1"/>
                  <a:gd name="T12" fmla="*/ 2 w 2"/>
                  <a:gd name="T13" fmla="*/ 0 h 1"/>
                  <a:gd name="T14" fmla="*/ 2 w 2"/>
                  <a:gd name="T15" fmla="*/ 0 h 1"/>
                  <a:gd name="T16" fmla="*/ 2 w 2"/>
                  <a:gd name="T17" fmla="*/ 0 h 1"/>
                  <a:gd name="T18" fmla="*/ 0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0" y="1"/>
                    </a:moveTo>
                    <a:cubicBezTo>
                      <a:pt x="0" y="1"/>
                      <a:pt x="0" y="1"/>
                      <a:pt x="0" y="1"/>
                    </a:cubicBezTo>
                    <a:cubicBezTo>
                      <a:pt x="0" y="1"/>
                      <a:pt x="0" y="1"/>
                      <a:pt x="0" y="1"/>
                    </a:cubicBezTo>
                    <a:cubicBezTo>
                      <a:pt x="1" y="0"/>
                      <a:pt x="1"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1" y="1"/>
                      <a:pt x="0" y="1"/>
                      <a:pt x="0" y="1"/>
                    </a:cubicBezTo>
                    <a:close/>
                  </a:path>
                </a:pathLst>
              </a:custGeom>
              <a:solidFill>
                <a:srgbClr val="C1A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9" name="Freeform 1663">
                <a:extLst>
                  <a:ext uri="{FF2B5EF4-FFF2-40B4-BE49-F238E27FC236}">
                    <a16:creationId xmlns:a16="http://schemas.microsoft.com/office/drawing/2014/main" id="{23BA66BE-EDC2-42E8-AAC4-F217CA108FB9}"/>
                  </a:ext>
                </a:extLst>
              </p:cNvPr>
              <p:cNvSpPr>
                <a:spLocks/>
              </p:cNvSpPr>
              <p:nvPr/>
            </p:nvSpPr>
            <p:spPr bwMode="auto">
              <a:xfrm>
                <a:off x="243" y="787"/>
                <a:ext cx="2" cy="2"/>
              </a:xfrm>
              <a:custGeom>
                <a:avLst/>
                <a:gdLst>
                  <a:gd name="T0" fmla="*/ 2 w 2"/>
                  <a:gd name="T1" fmla="*/ 2 h 2"/>
                  <a:gd name="T2" fmla="*/ 2 w 2"/>
                  <a:gd name="T3" fmla="*/ 2 h 2"/>
                  <a:gd name="T4" fmla="*/ 2 w 2"/>
                  <a:gd name="T5" fmla="*/ 0 h 2"/>
                  <a:gd name="T6" fmla="*/ 0 w 2"/>
                  <a:gd name="T7" fmla="*/ 2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2" y="2"/>
                    </a:lnTo>
                    <a:lnTo>
                      <a:pt x="2" y="0"/>
                    </a:lnTo>
                    <a:lnTo>
                      <a:pt x="0" y="2"/>
                    </a:lnTo>
                    <a:lnTo>
                      <a:pt x="2" y="2"/>
                    </a:lnTo>
                    <a:close/>
                  </a:path>
                </a:pathLst>
              </a:custGeom>
              <a:solidFill>
                <a:srgbClr val="7587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0" name="Freeform 1664">
                <a:extLst>
                  <a:ext uri="{FF2B5EF4-FFF2-40B4-BE49-F238E27FC236}">
                    <a16:creationId xmlns:a16="http://schemas.microsoft.com/office/drawing/2014/main" id="{A963CAFD-DA8B-469F-AC85-9EC2AFA3E50D}"/>
                  </a:ext>
                </a:extLst>
              </p:cNvPr>
              <p:cNvSpPr>
                <a:spLocks/>
              </p:cNvSpPr>
              <p:nvPr/>
            </p:nvSpPr>
            <p:spPr bwMode="auto">
              <a:xfrm>
                <a:off x="243" y="787"/>
                <a:ext cx="2" cy="2"/>
              </a:xfrm>
              <a:custGeom>
                <a:avLst/>
                <a:gdLst>
                  <a:gd name="T0" fmla="*/ 2 w 2"/>
                  <a:gd name="T1" fmla="*/ 2 h 2"/>
                  <a:gd name="T2" fmla="*/ 2 w 2"/>
                  <a:gd name="T3" fmla="*/ 2 h 2"/>
                  <a:gd name="T4" fmla="*/ 2 w 2"/>
                  <a:gd name="T5" fmla="*/ 0 h 2"/>
                  <a:gd name="T6" fmla="*/ 0 w 2"/>
                  <a:gd name="T7" fmla="*/ 2 h 2"/>
                  <a:gd name="T8" fmla="*/ 2 w 2"/>
                  <a:gd name="T9" fmla="*/ 2 h 2"/>
                </a:gdLst>
                <a:ahLst/>
                <a:cxnLst>
                  <a:cxn ang="0">
                    <a:pos x="T0" y="T1"/>
                  </a:cxn>
                  <a:cxn ang="0">
                    <a:pos x="T2" y="T3"/>
                  </a:cxn>
                  <a:cxn ang="0">
                    <a:pos x="T4" y="T5"/>
                  </a:cxn>
                  <a:cxn ang="0">
                    <a:pos x="T6" y="T7"/>
                  </a:cxn>
                  <a:cxn ang="0">
                    <a:pos x="T8" y="T9"/>
                  </a:cxn>
                </a:cxnLst>
                <a:rect l="0" t="0" r="r" b="b"/>
                <a:pathLst>
                  <a:path w="2" h="2">
                    <a:moveTo>
                      <a:pt x="2" y="2"/>
                    </a:moveTo>
                    <a:lnTo>
                      <a:pt x="2" y="2"/>
                    </a:lnTo>
                    <a:lnTo>
                      <a:pt x="2" y="0"/>
                    </a:lnTo>
                    <a:lnTo>
                      <a:pt x="0" y="2"/>
                    </a:lnTo>
                    <a:lnTo>
                      <a:pt x="2" y="2"/>
                    </a:lnTo>
                    <a:close/>
                  </a:path>
                </a:pathLst>
              </a:custGeom>
              <a:solidFill>
                <a:srgbClr val="8C6D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1" name="Rectangle 1665">
                <a:extLst>
                  <a:ext uri="{FF2B5EF4-FFF2-40B4-BE49-F238E27FC236}">
                    <a16:creationId xmlns:a16="http://schemas.microsoft.com/office/drawing/2014/main" id="{E1C05AD6-C6EE-444E-9350-62EBEF538D10}"/>
                  </a:ext>
                </a:extLst>
              </p:cNvPr>
              <p:cNvSpPr>
                <a:spLocks noChangeArrowheads="1"/>
              </p:cNvSpPr>
              <p:nvPr/>
            </p:nvSpPr>
            <p:spPr bwMode="auto">
              <a:xfrm>
                <a:off x="245" y="789"/>
                <a:ext cx="1" cy="1"/>
              </a:xfrm>
              <a:prstGeom prst="rect">
                <a:avLst/>
              </a:prstGeom>
              <a:solidFill>
                <a:srgbClr val="A084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2" name="Freeform 1666">
                <a:extLst>
                  <a:ext uri="{FF2B5EF4-FFF2-40B4-BE49-F238E27FC236}">
                    <a16:creationId xmlns:a16="http://schemas.microsoft.com/office/drawing/2014/main" id="{09E6A91D-4F7D-4D34-97AB-D695F6342A36}"/>
                  </a:ext>
                </a:extLst>
              </p:cNvPr>
              <p:cNvSpPr>
                <a:spLocks/>
              </p:cNvSpPr>
              <p:nvPr/>
            </p:nvSpPr>
            <p:spPr bwMode="auto">
              <a:xfrm>
                <a:off x="207" y="792"/>
                <a:ext cx="36" cy="21"/>
              </a:xfrm>
              <a:custGeom>
                <a:avLst/>
                <a:gdLst>
                  <a:gd name="T0" fmla="*/ 2 w 15"/>
                  <a:gd name="T1" fmla="*/ 6 h 9"/>
                  <a:gd name="T2" fmla="*/ 8 w 15"/>
                  <a:gd name="T3" fmla="*/ 2 h 9"/>
                  <a:gd name="T4" fmla="*/ 12 w 15"/>
                  <a:gd name="T5" fmla="*/ 0 h 9"/>
                  <a:gd name="T6" fmla="*/ 15 w 15"/>
                  <a:gd name="T7" fmla="*/ 0 h 9"/>
                  <a:gd name="T8" fmla="*/ 12 w 15"/>
                  <a:gd name="T9" fmla="*/ 1 h 9"/>
                  <a:gd name="T10" fmla="*/ 3 w 15"/>
                  <a:gd name="T11" fmla="*/ 8 h 9"/>
                  <a:gd name="T12" fmla="*/ 1 w 15"/>
                  <a:gd name="T13" fmla="*/ 9 h 9"/>
                  <a:gd name="T14" fmla="*/ 1 w 15"/>
                  <a:gd name="T15" fmla="*/ 7 h 9"/>
                  <a:gd name="T16" fmla="*/ 2 w 15"/>
                  <a:gd name="T1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9">
                    <a:moveTo>
                      <a:pt x="2" y="6"/>
                    </a:moveTo>
                    <a:cubicBezTo>
                      <a:pt x="3" y="4"/>
                      <a:pt x="6" y="3"/>
                      <a:pt x="8" y="2"/>
                    </a:cubicBezTo>
                    <a:cubicBezTo>
                      <a:pt x="10" y="1"/>
                      <a:pt x="11" y="1"/>
                      <a:pt x="12" y="0"/>
                    </a:cubicBezTo>
                    <a:cubicBezTo>
                      <a:pt x="13" y="0"/>
                      <a:pt x="14" y="0"/>
                      <a:pt x="15" y="0"/>
                    </a:cubicBezTo>
                    <a:cubicBezTo>
                      <a:pt x="14" y="0"/>
                      <a:pt x="13" y="1"/>
                      <a:pt x="12" y="1"/>
                    </a:cubicBezTo>
                    <a:cubicBezTo>
                      <a:pt x="9" y="3"/>
                      <a:pt x="6" y="6"/>
                      <a:pt x="3" y="8"/>
                    </a:cubicBezTo>
                    <a:cubicBezTo>
                      <a:pt x="2" y="8"/>
                      <a:pt x="1" y="9"/>
                      <a:pt x="1" y="9"/>
                    </a:cubicBezTo>
                    <a:cubicBezTo>
                      <a:pt x="0" y="9"/>
                      <a:pt x="1" y="8"/>
                      <a:pt x="1" y="7"/>
                    </a:cubicBezTo>
                    <a:cubicBezTo>
                      <a:pt x="1" y="7"/>
                      <a:pt x="1" y="7"/>
                      <a:pt x="2" y="6"/>
                    </a:cubicBezTo>
                  </a:path>
                </a:pathLst>
              </a:custGeom>
              <a:solidFill>
                <a:srgbClr val="8FA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3" name="Freeform 1667">
                <a:extLst>
                  <a:ext uri="{FF2B5EF4-FFF2-40B4-BE49-F238E27FC236}">
                    <a16:creationId xmlns:a16="http://schemas.microsoft.com/office/drawing/2014/main" id="{1F4A7EE9-AF9B-4046-9263-0CE65694E169}"/>
                  </a:ext>
                </a:extLst>
              </p:cNvPr>
              <p:cNvSpPr>
                <a:spLocks/>
              </p:cNvSpPr>
              <p:nvPr/>
            </p:nvSpPr>
            <p:spPr bwMode="auto">
              <a:xfrm>
                <a:off x="209" y="796"/>
                <a:ext cx="17" cy="17"/>
              </a:xfrm>
              <a:custGeom>
                <a:avLst/>
                <a:gdLst>
                  <a:gd name="T0" fmla="*/ 2 w 7"/>
                  <a:gd name="T1" fmla="*/ 4 h 7"/>
                  <a:gd name="T2" fmla="*/ 0 w 7"/>
                  <a:gd name="T3" fmla="*/ 7 h 7"/>
                  <a:gd name="T4" fmla="*/ 0 w 7"/>
                  <a:gd name="T5" fmla="*/ 5 h 7"/>
                  <a:gd name="T6" fmla="*/ 1 w 7"/>
                  <a:gd name="T7" fmla="*/ 4 h 7"/>
                  <a:gd name="T8" fmla="*/ 7 w 7"/>
                  <a:gd name="T9" fmla="*/ 0 h 7"/>
                  <a:gd name="T10" fmla="*/ 5 w 7"/>
                  <a:gd name="T11" fmla="*/ 1 h 7"/>
                  <a:gd name="T12" fmla="*/ 2 w 7"/>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2" y="4"/>
                    </a:moveTo>
                    <a:cubicBezTo>
                      <a:pt x="1" y="5"/>
                      <a:pt x="0" y="6"/>
                      <a:pt x="0" y="7"/>
                    </a:cubicBezTo>
                    <a:cubicBezTo>
                      <a:pt x="0" y="5"/>
                      <a:pt x="0" y="5"/>
                      <a:pt x="0" y="5"/>
                    </a:cubicBezTo>
                    <a:cubicBezTo>
                      <a:pt x="0" y="5"/>
                      <a:pt x="0" y="5"/>
                      <a:pt x="1" y="4"/>
                    </a:cubicBezTo>
                    <a:cubicBezTo>
                      <a:pt x="2" y="2"/>
                      <a:pt x="5" y="1"/>
                      <a:pt x="7" y="0"/>
                    </a:cubicBezTo>
                    <a:cubicBezTo>
                      <a:pt x="7" y="0"/>
                      <a:pt x="6" y="1"/>
                      <a:pt x="5" y="1"/>
                    </a:cubicBezTo>
                    <a:cubicBezTo>
                      <a:pt x="5" y="2"/>
                      <a:pt x="3" y="3"/>
                      <a:pt x="2" y="4"/>
                    </a:cubicBezTo>
                  </a:path>
                </a:pathLst>
              </a:custGeom>
              <a:solidFill>
                <a:srgbClr val="9CB5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4" name="Freeform 1668">
                <a:extLst>
                  <a:ext uri="{FF2B5EF4-FFF2-40B4-BE49-F238E27FC236}">
                    <a16:creationId xmlns:a16="http://schemas.microsoft.com/office/drawing/2014/main" id="{1FD2D051-32BE-490A-A44D-5710EF5B3C8F}"/>
                  </a:ext>
                </a:extLst>
              </p:cNvPr>
              <p:cNvSpPr>
                <a:spLocks/>
              </p:cNvSpPr>
              <p:nvPr/>
            </p:nvSpPr>
            <p:spPr bwMode="auto">
              <a:xfrm>
                <a:off x="209" y="792"/>
                <a:ext cx="32" cy="21"/>
              </a:xfrm>
              <a:custGeom>
                <a:avLst/>
                <a:gdLst>
                  <a:gd name="T0" fmla="*/ 0 w 13"/>
                  <a:gd name="T1" fmla="*/ 9 h 9"/>
                  <a:gd name="T2" fmla="*/ 0 w 13"/>
                  <a:gd name="T3" fmla="*/ 9 h 9"/>
                  <a:gd name="T4" fmla="*/ 0 w 13"/>
                  <a:gd name="T5" fmla="*/ 8 h 9"/>
                  <a:gd name="T6" fmla="*/ 10 w 13"/>
                  <a:gd name="T7" fmla="*/ 1 h 9"/>
                  <a:gd name="T8" fmla="*/ 13 w 13"/>
                  <a:gd name="T9" fmla="*/ 0 h 9"/>
                  <a:gd name="T10" fmla="*/ 11 w 13"/>
                  <a:gd name="T11" fmla="*/ 1 h 9"/>
                  <a:gd name="T12" fmla="*/ 3 w 13"/>
                  <a:gd name="T13" fmla="*/ 7 h 9"/>
                  <a:gd name="T14" fmla="*/ 0 w 13"/>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9">
                    <a:moveTo>
                      <a:pt x="0" y="9"/>
                    </a:moveTo>
                    <a:cubicBezTo>
                      <a:pt x="0" y="9"/>
                      <a:pt x="0" y="9"/>
                      <a:pt x="0" y="9"/>
                    </a:cubicBezTo>
                    <a:cubicBezTo>
                      <a:pt x="0" y="8"/>
                      <a:pt x="0" y="8"/>
                      <a:pt x="0" y="8"/>
                    </a:cubicBezTo>
                    <a:cubicBezTo>
                      <a:pt x="2" y="6"/>
                      <a:pt x="6" y="3"/>
                      <a:pt x="10" y="1"/>
                    </a:cubicBezTo>
                    <a:cubicBezTo>
                      <a:pt x="10" y="1"/>
                      <a:pt x="13" y="0"/>
                      <a:pt x="13" y="0"/>
                    </a:cubicBezTo>
                    <a:cubicBezTo>
                      <a:pt x="11" y="1"/>
                      <a:pt x="11" y="1"/>
                      <a:pt x="11" y="1"/>
                    </a:cubicBezTo>
                    <a:cubicBezTo>
                      <a:pt x="8" y="3"/>
                      <a:pt x="8" y="5"/>
                      <a:pt x="3" y="7"/>
                    </a:cubicBezTo>
                    <a:cubicBezTo>
                      <a:pt x="3" y="8"/>
                      <a:pt x="0" y="9"/>
                      <a:pt x="0" y="9"/>
                    </a:cubicBezTo>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5" name="Freeform 1669">
                <a:extLst>
                  <a:ext uri="{FF2B5EF4-FFF2-40B4-BE49-F238E27FC236}">
                    <a16:creationId xmlns:a16="http://schemas.microsoft.com/office/drawing/2014/main" id="{8EB41DE9-625A-4562-9908-3FC1AF79F0B7}"/>
                  </a:ext>
                </a:extLst>
              </p:cNvPr>
              <p:cNvSpPr>
                <a:spLocks/>
              </p:cNvSpPr>
              <p:nvPr/>
            </p:nvSpPr>
            <p:spPr bwMode="auto">
              <a:xfrm>
                <a:off x="233" y="792"/>
                <a:ext cx="8" cy="2"/>
              </a:xfrm>
              <a:custGeom>
                <a:avLst/>
                <a:gdLst>
                  <a:gd name="T0" fmla="*/ 3 w 3"/>
                  <a:gd name="T1" fmla="*/ 0 h 1"/>
                  <a:gd name="T2" fmla="*/ 3 w 3"/>
                  <a:gd name="T3" fmla="*/ 0 h 1"/>
                  <a:gd name="T4" fmla="*/ 1 w 3"/>
                  <a:gd name="T5" fmla="*/ 1 h 1"/>
                  <a:gd name="T6" fmla="*/ 0 w 3"/>
                  <a:gd name="T7" fmla="*/ 1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cubicBezTo>
                      <a:pt x="3" y="0"/>
                      <a:pt x="3" y="0"/>
                      <a:pt x="3" y="0"/>
                    </a:cubicBezTo>
                    <a:cubicBezTo>
                      <a:pt x="2" y="0"/>
                      <a:pt x="2" y="0"/>
                      <a:pt x="1" y="1"/>
                    </a:cubicBezTo>
                    <a:cubicBezTo>
                      <a:pt x="0" y="1"/>
                      <a:pt x="0" y="1"/>
                      <a:pt x="0" y="1"/>
                    </a:cubicBezTo>
                    <a:cubicBezTo>
                      <a:pt x="1" y="1"/>
                      <a:pt x="2" y="0"/>
                      <a:pt x="3" y="0"/>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6" name="Freeform 1670">
                <a:extLst>
                  <a:ext uri="{FF2B5EF4-FFF2-40B4-BE49-F238E27FC236}">
                    <a16:creationId xmlns:a16="http://schemas.microsoft.com/office/drawing/2014/main" id="{FA65E930-2B10-4759-8CDE-113DE4F762BE}"/>
                  </a:ext>
                </a:extLst>
              </p:cNvPr>
              <p:cNvSpPr>
                <a:spLocks/>
              </p:cNvSpPr>
              <p:nvPr/>
            </p:nvSpPr>
            <p:spPr bwMode="auto">
              <a:xfrm>
                <a:off x="209" y="796"/>
                <a:ext cx="22" cy="17"/>
              </a:xfrm>
              <a:custGeom>
                <a:avLst/>
                <a:gdLst>
                  <a:gd name="T0" fmla="*/ 0 w 9"/>
                  <a:gd name="T1" fmla="*/ 7 h 7"/>
                  <a:gd name="T2" fmla="*/ 0 w 9"/>
                  <a:gd name="T3" fmla="*/ 7 h 7"/>
                  <a:gd name="T4" fmla="*/ 9 w 9"/>
                  <a:gd name="T5" fmla="*/ 0 h 7"/>
                  <a:gd name="T6" fmla="*/ 8 w 9"/>
                  <a:gd name="T7" fmla="*/ 0 h 7"/>
                  <a:gd name="T8" fmla="*/ 0 w 9"/>
                  <a:gd name="T9" fmla="*/ 7 h 7"/>
                </a:gdLst>
                <a:ahLst/>
                <a:cxnLst>
                  <a:cxn ang="0">
                    <a:pos x="T0" y="T1"/>
                  </a:cxn>
                  <a:cxn ang="0">
                    <a:pos x="T2" y="T3"/>
                  </a:cxn>
                  <a:cxn ang="0">
                    <a:pos x="T4" y="T5"/>
                  </a:cxn>
                  <a:cxn ang="0">
                    <a:pos x="T6" y="T7"/>
                  </a:cxn>
                  <a:cxn ang="0">
                    <a:pos x="T8" y="T9"/>
                  </a:cxn>
                </a:cxnLst>
                <a:rect l="0" t="0" r="r" b="b"/>
                <a:pathLst>
                  <a:path w="9" h="7">
                    <a:moveTo>
                      <a:pt x="0" y="7"/>
                    </a:moveTo>
                    <a:cubicBezTo>
                      <a:pt x="0" y="7"/>
                      <a:pt x="0" y="7"/>
                      <a:pt x="0" y="7"/>
                    </a:cubicBezTo>
                    <a:cubicBezTo>
                      <a:pt x="2" y="4"/>
                      <a:pt x="6" y="2"/>
                      <a:pt x="9" y="0"/>
                    </a:cubicBezTo>
                    <a:cubicBezTo>
                      <a:pt x="8" y="0"/>
                      <a:pt x="8" y="0"/>
                      <a:pt x="8" y="0"/>
                    </a:cubicBezTo>
                    <a:cubicBezTo>
                      <a:pt x="5" y="2"/>
                      <a:pt x="2" y="5"/>
                      <a:pt x="0" y="7"/>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7" name="Freeform 1671">
                <a:extLst>
                  <a:ext uri="{FF2B5EF4-FFF2-40B4-BE49-F238E27FC236}">
                    <a16:creationId xmlns:a16="http://schemas.microsoft.com/office/drawing/2014/main" id="{FF681FAD-76C5-41D6-8A31-0E0C11C1730B}"/>
                  </a:ext>
                </a:extLst>
              </p:cNvPr>
              <p:cNvSpPr>
                <a:spLocks/>
              </p:cNvSpPr>
              <p:nvPr/>
            </p:nvSpPr>
            <p:spPr bwMode="auto">
              <a:xfrm>
                <a:off x="231" y="794"/>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1" y="0"/>
                      <a:pt x="1" y="0"/>
                    </a:cubicBezTo>
                    <a:cubicBezTo>
                      <a:pt x="1" y="0"/>
                      <a:pt x="0" y="1"/>
                      <a:pt x="0" y="1"/>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8" name="Freeform 1672">
                <a:extLst>
                  <a:ext uri="{FF2B5EF4-FFF2-40B4-BE49-F238E27FC236}">
                    <a16:creationId xmlns:a16="http://schemas.microsoft.com/office/drawing/2014/main" id="{9BC28D05-8559-4BDA-901A-1E40F3C6D41E}"/>
                  </a:ext>
                </a:extLst>
              </p:cNvPr>
              <p:cNvSpPr>
                <a:spLocks/>
              </p:cNvSpPr>
              <p:nvPr/>
            </p:nvSpPr>
            <p:spPr bwMode="auto">
              <a:xfrm>
                <a:off x="209" y="794"/>
                <a:ext cx="29" cy="17"/>
              </a:xfrm>
              <a:custGeom>
                <a:avLst/>
                <a:gdLst>
                  <a:gd name="T0" fmla="*/ 9 w 12"/>
                  <a:gd name="T1" fmla="*/ 1 h 7"/>
                  <a:gd name="T2" fmla="*/ 12 w 12"/>
                  <a:gd name="T3" fmla="*/ 0 h 7"/>
                  <a:gd name="T4" fmla="*/ 8 w 12"/>
                  <a:gd name="T5" fmla="*/ 2 h 7"/>
                  <a:gd name="T6" fmla="*/ 8 w 12"/>
                  <a:gd name="T7" fmla="*/ 3 h 7"/>
                  <a:gd name="T8" fmla="*/ 5 w 12"/>
                  <a:gd name="T9" fmla="*/ 5 h 7"/>
                  <a:gd name="T10" fmla="*/ 0 w 12"/>
                  <a:gd name="T11" fmla="*/ 7 h 7"/>
                  <a:gd name="T12" fmla="*/ 3 w 12"/>
                  <a:gd name="T13" fmla="*/ 5 h 7"/>
                  <a:gd name="T14" fmla="*/ 5 w 12"/>
                  <a:gd name="T15" fmla="*/ 4 h 7"/>
                  <a:gd name="T16" fmla="*/ 9 w 12"/>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7">
                    <a:moveTo>
                      <a:pt x="9" y="1"/>
                    </a:moveTo>
                    <a:cubicBezTo>
                      <a:pt x="12" y="0"/>
                      <a:pt x="12" y="0"/>
                      <a:pt x="12" y="0"/>
                    </a:cubicBezTo>
                    <a:cubicBezTo>
                      <a:pt x="11" y="0"/>
                      <a:pt x="9" y="2"/>
                      <a:pt x="8" y="2"/>
                    </a:cubicBezTo>
                    <a:cubicBezTo>
                      <a:pt x="8" y="3"/>
                      <a:pt x="8" y="3"/>
                      <a:pt x="8" y="3"/>
                    </a:cubicBezTo>
                    <a:cubicBezTo>
                      <a:pt x="7" y="3"/>
                      <a:pt x="6" y="4"/>
                      <a:pt x="5" y="5"/>
                    </a:cubicBezTo>
                    <a:cubicBezTo>
                      <a:pt x="4" y="5"/>
                      <a:pt x="1" y="7"/>
                      <a:pt x="0" y="7"/>
                    </a:cubicBezTo>
                    <a:cubicBezTo>
                      <a:pt x="1" y="7"/>
                      <a:pt x="2" y="6"/>
                      <a:pt x="3" y="5"/>
                    </a:cubicBezTo>
                    <a:cubicBezTo>
                      <a:pt x="5" y="4"/>
                      <a:pt x="5" y="4"/>
                      <a:pt x="5" y="4"/>
                    </a:cubicBezTo>
                    <a:cubicBezTo>
                      <a:pt x="6" y="3"/>
                      <a:pt x="8" y="1"/>
                      <a:pt x="9" y="1"/>
                    </a:cubicBezTo>
                    <a:close/>
                  </a:path>
                </a:pathLst>
              </a:custGeom>
              <a:solidFill>
                <a:srgbClr val="6C8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9" name="Freeform 1673">
                <a:extLst>
                  <a:ext uri="{FF2B5EF4-FFF2-40B4-BE49-F238E27FC236}">
                    <a16:creationId xmlns:a16="http://schemas.microsoft.com/office/drawing/2014/main" id="{C415FE14-CD43-4B04-9C00-AB31CFEE9964}"/>
                  </a:ext>
                </a:extLst>
              </p:cNvPr>
              <p:cNvSpPr>
                <a:spLocks/>
              </p:cNvSpPr>
              <p:nvPr/>
            </p:nvSpPr>
            <p:spPr bwMode="auto">
              <a:xfrm>
                <a:off x="212" y="796"/>
                <a:ext cx="21" cy="12"/>
              </a:xfrm>
              <a:custGeom>
                <a:avLst/>
                <a:gdLst>
                  <a:gd name="T0" fmla="*/ 0 w 9"/>
                  <a:gd name="T1" fmla="*/ 5 h 5"/>
                  <a:gd name="T2" fmla="*/ 9 w 9"/>
                  <a:gd name="T3" fmla="*/ 0 h 5"/>
                  <a:gd name="T4" fmla="*/ 7 w 9"/>
                  <a:gd name="T5" fmla="*/ 1 h 5"/>
                  <a:gd name="T6" fmla="*/ 4 w 9"/>
                  <a:gd name="T7" fmla="*/ 3 h 5"/>
                  <a:gd name="T8" fmla="*/ 0 w 9"/>
                  <a:gd name="T9" fmla="*/ 5 h 5"/>
                </a:gdLst>
                <a:ahLst/>
                <a:cxnLst>
                  <a:cxn ang="0">
                    <a:pos x="T0" y="T1"/>
                  </a:cxn>
                  <a:cxn ang="0">
                    <a:pos x="T2" y="T3"/>
                  </a:cxn>
                  <a:cxn ang="0">
                    <a:pos x="T4" y="T5"/>
                  </a:cxn>
                  <a:cxn ang="0">
                    <a:pos x="T6" y="T7"/>
                  </a:cxn>
                  <a:cxn ang="0">
                    <a:pos x="T8" y="T9"/>
                  </a:cxn>
                </a:cxnLst>
                <a:rect l="0" t="0" r="r" b="b"/>
                <a:pathLst>
                  <a:path w="9" h="5">
                    <a:moveTo>
                      <a:pt x="0" y="5"/>
                    </a:moveTo>
                    <a:cubicBezTo>
                      <a:pt x="2" y="4"/>
                      <a:pt x="8" y="0"/>
                      <a:pt x="9" y="0"/>
                    </a:cubicBezTo>
                    <a:cubicBezTo>
                      <a:pt x="7" y="1"/>
                      <a:pt x="7" y="1"/>
                      <a:pt x="7" y="1"/>
                    </a:cubicBezTo>
                    <a:cubicBezTo>
                      <a:pt x="6" y="2"/>
                      <a:pt x="5" y="3"/>
                      <a:pt x="4" y="3"/>
                    </a:cubicBezTo>
                    <a:cubicBezTo>
                      <a:pt x="3" y="4"/>
                      <a:pt x="1" y="5"/>
                      <a:pt x="0" y="5"/>
                    </a:cubicBezTo>
                    <a:close/>
                  </a:path>
                </a:pathLst>
              </a:custGeom>
              <a:solidFill>
                <a:srgbClr val="647F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0" name="Freeform 1674">
                <a:extLst>
                  <a:ext uri="{FF2B5EF4-FFF2-40B4-BE49-F238E27FC236}">
                    <a16:creationId xmlns:a16="http://schemas.microsoft.com/office/drawing/2014/main" id="{FAAF0238-C9C3-4140-8FE4-6BCD42926F0D}"/>
                  </a:ext>
                </a:extLst>
              </p:cNvPr>
              <p:cNvSpPr>
                <a:spLocks/>
              </p:cNvSpPr>
              <p:nvPr/>
            </p:nvSpPr>
            <p:spPr bwMode="auto">
              <a:xfrm>
                <a:off x="209" y="799"/>
                <a:ext cx="12" cy="9"/>
              </a:xfrm>
              <a:custGeom>
                <a:avLst/>
                <a:gdLst>
                  <a:gd name="T0" fmla="*/ 0 w 5"/>
                  <a:gd name="T1" fmla="*/ 4 h 4"/>
                  <a:gd name="T2" fmla="*/ 5 w 5"/>
                  <a:gd name="T3" fmla="*/ 0 h 4"/>
                  <a:gd name="T4" fmla="*/ 1 w 5"/>
                  <a:gd name="T5" fmla="*/ 3 h 4"/>
                  <a:gd name="T6" fmla="*/ 0 w 5"/>
                  <a:gd name="T7" fmla="*/ 4 h 4"/>
                </a:gdLst>
                <a:ahLst/>
                <a:cxnLst>
                  <a:cxn ang="0">
                    <a:pos x="T0" y="T1"/>
                  </a:cxn>
                  <a:cxn ang="0">
                    <a:pos x="T2" y="T3"/>
                  </a:cxn>
                  <a:cxn ang="0">
                    <a:pos x="T4" y="T5"/>
                  </a:cxn>
                  <a:cxn ang="0">
                    <a:pos x="T6" y="T7"/>
                  </a:cxn>
                </a:cxnLst>
                <a:rect l="0" t="0" r="r" b="b"/>
                <a:pathLst>
                  <a:path w="5" h="4">
                    <a:moveTo>
                      <a:pt x="0" y="4"/>
                    </a:moveTo>
                    <a:cubicBezTo>
                      <a:pt x="1" y="3"/>
                      <a:pt x="4" y="0"/>
                      <a:pt x="5" y="0"/>
                    </a:cubicBezTo>
                    <a:cubicBezTo>
                      <a:pt x="5" y="0"/>
                      <a:pt x="2" y="3"/>
                      <a:pt x="1" y="3"/>
                    </a:cubicBezTo>
                    <a:cubicBezTo>
                      <a:pt x="1" y="4"/>
                      <a:pt x="1" y="4"/>
                      <a:pt x="0" y="4"/>
                    </a:cubicBezTo>
                  </a:path>
                </a:pathLst>
              </a:custGeom>
              <a:solidFill>
                <a:srgbClr val="AEC1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1" name="Freeform 1675">
                <a:extLst>
                  <a:ext uri="{FF2B5EF4-FFF2-40B4-BE49-F238E27FC236}">
                    <a16:creationId xmlns:a16="http://schemas.microsoft.com/office/drawing/2014/main" id="{6D94A3D4-EADD-4646-B663-1B727983678E}"/>
                  </a:ext>
                </a:extLst>
              </p:cNvPr>
              <p:cNvSpPr>
                <a:spLocks/>
              </p:cNvSpPr>
              <p:nvPr/>
            </p:nvSpPr>
            <p:spPr bwMode="auto">
              <a:xfrm>
                <a:off x="173" y="789"/>
                <a:ext cx="17" cy="36"/>
              </a:xfrm>
              <a:custGeom>
                <a:avLst/>
                <a:gdLst>
                  <a:gd name="T0" fmla="*/ 0 w 7"/>
                  <a:gd name="T1" fmla="*/ 13 h 15"/>
                  <a:gd name="T2" fmla="*/ 2 w 7"/>
                  <a:gd name="T3" fmla="*/ 6 h 15"/>
                  <a:gd name="T4" fmla="*/ 5 w 7"/>
                  <a:gd name="T5" fmla="*/ 2 h 15"/>
                  <a:gd name="T6" fmla="*/ 7 w 7"/>
                  <a:gd name="T7" fmla="*/ 0 h 15"/>
                  <a:gd name="T8" fmla="*/ 6 w 7"/>
                  <a:gd name="T9" fmla="*/ 3 h 15"/>
                  <a:gd name="T10" fmla="*/ 2 w 7"/>
                  <a:gd name="T11" fmla="*/ 14 h 15"/>
                  <a:gd name="T12" fmla="*/ 1 w 7"/>
                  <a:gd name="T13" fmla="*/ 15 h 15"/>
                  <a:gd name="T14" fmla="*/ 0 w 7"/>
                  <a:gd name="T15" fmla="*/ 14 h 15"/>
                  <a:gd name="T16" fmla="*/ 0 w 7"/>
                  <a:gd name="T1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5">
                    <a:moveTo>
                      <a:pt x="0" y="13"/>
                    </a:moveTo>
                    <a:cubicBezTo>
                      <a:pt x="1" y="10"/>
                      <a:pt x="0" y="9"/>
                      <a:pt x="2" y="6"/>
                    </a:cubicBezTo>
                    <a:cubicBezTo>
                      <a:pt x="3" y="5"/>
                      <a:pt x="4" y="4"/>
                      <a:pt x="5" y="2"/>
                    </a:cubicBezTo>
                    <a:cubicBezTo>
                      <a:pt x="6" y="2"/>
                      <a:pt x="7" y="1"/>
                      <a:pt x="7" y="0"/>
                    </a:cubicBezTo>
                    <a:cubicBezTo>
                      <a:pt x="7" y="1"/>
                      <a:pt x="6" y="2"/>
                      <a:pt x="6" y="3"/>
                    </a:cubicBezTo>
                    <a:cubicBezTo>
                      <a:pt x="3" y="7"/>
                      <a:pt x="5" y="10"/>
                      <a:pt x="2" y="14"/>
                    </a:cubicBezTo>
                    <a:cubicBezTo>
                      <a:pt x="2" y="15"/>
                      <a:pt x="2" y="15"/>
                      <a:pt x="1" y="15"/>
                    </a:cubicBezTo>
                    <a:cubicBezTo>
                      <a:pt x="1" y="15"/>
                      <a:pt x="0" y="15"/>
                      <a:pt x="0" y="14"/>
                    </a:cubicBezTo>
                    <a:cubicBezTo>
                      <a:pt x="0" y="14"/>
                      <a:pt x="0" y="13"/>
                      <a:pt x="0" y="13"/>
                    </a:cubicBezTo>
                    <a:close/>
                  </a:path>
                </a:pathLst>
              </a:custGeom>
              <a:solidFill>
                <a:srgbClr val="8FA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2" name="Freeform 1676">
                <a:extLst>
                  <a:ext uri="{FF2B5EF4-FFF2-40B4-BE49-F238E27FC236}">
                    <a16:creationId xmlns:a16="http://schemas.microsoft.com/office/drawing/2014/main" id="{2D45A444-B17C-4B6C-90BC-CF8E04F5F0A8}"/>
                  </a:ext>
                </a:extLst>
              </p:cNvPr>
              <p:cNvSpPr>
                <a:spLocks/>
              </p:cNvSpPr>
              <p:nvPr/>
            </p:nvSpPr>
            <p:spPr bwMode="auto">
              <a:xfrm>
                <a:off x="173" y="806"/>
                <a:ext cx="7" cy="19"/>
              </a:xfrm>
              <a:custGeom>
                <a:avLst/>
                <a:gdLst>
                  <a:gd name="T0" fmla="*/ 1 w 3"/>
                  <a:gd name="T1" fmla="*/ 4 h 8"/>
                  <a:gd name="T2" fmla="*/ 1 w 3"/>
                  <a:gd name="T3" fmla="*/ 8 h 8"/>
                  <a:gd name="T4" fmla="*/ 0 w 3"/>
                  <a:gd name="T5" fmla="*/ 7 h 8"/>
                  <a:gd name="T6" fmla="*/ 0 w 3"/>
                  <a:gd name="T7" fmla="*/ 6 h 8"/>
                  <a:gd name="T8" fmla="*/ 2 w 3"/>
                  <a:gd name="T9" fmla="*/ 0 h 8"/>
                  <a:gd name="T10" fmla="*/ 2 w 3"/>
                  <a:gd name="T11" fmla="*/ 0 h 8"/>
                  <a:gd name="T12" fmla="*/ 1 w 3"/>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3" h="8">
                    <a:moveTo>
                      <a:pt x="1" y="4"/>
                    </a:moveTo>
                    <a:cubicBezTo>
                      <a:pt x="1" y="5"/>
                      <a:pt x="1" y="7"/>
                      <a:pt x="1" y="8"/>
                    </a:cubicBezTo>
                    <a:cubicBezTo>
                      <a:pt x="0" y="7"/>
                      <a:pt x="0" y="7"/>
                      <a:pt x="0" y="7"/>
                    </a:cubicBezTo>
                    <a:cubicBezTo>
                      <a:pt x="0" y="7"/>
                      <a:pt x="0" y="6"/>
                      <a:pt x="0" y="6"/>
                    </a:cubicBezTo>
                    <a:cubicBezTo>
                      <a:pt x="0" y="3"/>
                      <a:pt x="0" y="2"/>
                      <a:pt x="2" y="0"/>
                    </a:cubicBezTo>
                    <a:cubicBezTo>
                      <a:pt x="2" y="1"/>
                      <a:pt x="3" y="0"/>
                      <a:pt x="2" y="0"/>
                    </a:cubicBezTo>
                    <a:cubicBezTo>
                      <a:pt x="2" y="1"/>
                      <a:pt x="2" y="2"/>
                      <a:pt x="1" y="4"/>
                    </a:cubicBezTo>
                    <a:close/>
                  </a:path>
                </a:pathLst>
              </a:custGeom>
              <a:solidFill>
                <a:srgbClr val="9CB5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3" name="Freeform 1677">
                <a:extLst>
                  <a:ext uri="{FF2B5EF4-FFF2-40B4-BE49-F238E27FC236}">
                    <a16:creationId xmlns:a16="http://schemas.microsoft.com/office/drawing/2014/main" id="{93F196B8-8783-4109-84E0-F828CD4D91A2}"/>
                  </a:ext>
                </a:extLst>
              </p:cNvPr>
              <p:cNvSpPr>
                <a:spLocks/>
              </p:cNvSpPr>
              <p:nvPr/>
            </p:nvSpPr>
            <p:spPr bwMode="auto">
              <a:xfrm>
                <a:off x="175" y="789"/>
                <a:ext cx="17" cy="36"/>
              </a:xfrm>
              <a:custGeom>
                <a:avLst/>
                <a:gdLst>
                  <a:gd name="T0" fmla="*/ 0 w 7"/>
                  <a:gd name="T1" fmla="*/ 15 h 15"/>
                  <a:gd name="T2" fmla="*/ 0 w 7"/>
                  <a:gd name="T3" fmla="*/ 15 h 15"/>
                  <a:gd name="T4" fmla="*/ 0 w 7"/>
                  <a:gd name="T5" fmla="*/ 14 h 15"/>
                  <a:gd name="T6" fmla="*/ 3 w 7"/>
                  <a:gd name="T7" fmla="*/ 5 h 15"/>
                  <a:gd name="T8" fmla="*/ 6 w 7"/>
                  <a:gd name="T9" fmla="*/ 0 h 15"/>
                  <a:gd name="T10" fmla="*/ 5 w 7"/>
                  <a:gd name="T11" fmla="*/ 3 h 15"/>
                  <a:gd name="T12" fmla="*/ 1 w 7"/>
                  <a:gd name="T13" fmla="*/ 14 h 15"/>
                  <a:gd name="T14" fmla="*/ 0 w 7"/>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0" y="15"/>
                    </a:moveTo>
                    <a:cubicBezTo>
                      <a:pt x="0" y="15"/>
                      <a:pt x="0" y="15"/>
                      <a:pt x="0" y="15"/>
                    </a:cubicBezTo>
                    <a:cubicBezTo>
                      <a:pt x="0" y="15"/>
                      <a:pt x="0" y="15"/>
                      <a:pt x="0" y="14"/>
                    </a:cubicBezTo>
                    <a:cubicBezTo>
                      <a:pt x="0" y="10"/>
                      <a:pt x="1" y="8"/>
                      <a:pt x="3" y="5"/>
                    </a:cubicBezTo>
                    <a:cubicBezTo>
                      <a:pt x="4" y="4"/>
                      <a:pt x="6" y="1"/>
                      <a:pt x="6" y="0"/>
                    </a:cubicBezTo>
                    <a:cubicBezTo>
                      <a:pt x="5" y="3"/>
                      <a:pt x="5" y="3"/>
                      <a:pt x="5" y="3"/>
                    </a:cubicBezTo>
                    <a:cubicBezTo>
                      <a:pt x="3" y="7"/>
                      <a:pt x="7" y="8"/>
                      <a:pt x="1" y="14"/>
                    </a:cubicBezTo>
                    <a:cubicBezTo>
                      <a:pt x="1" y="14"/>
                      <a:pt x="1" y="15"/>
                      <a:pt x="0" y="15"/>
                    </a:cubicBezTo>
                    <a:close/>
                  </a:path>
                </a:pathLst>
              </a:custGeom>
              <a:solidFill>
                <a:srgbClr val="879E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465" name="Freeform 1679">
              <a:extLst>
                <a:ext uri="{FF2B5EF4-FFF2-40B4-BE49-F238E27FC236}">
                  <a16:creationId xmlns:a16="http://schemas.microsoft.com/office/drawing/2014/main" id="{A1E24B73-9659-4C42-8735-859E86B5F93F}"/>
                </a:ext>
              </a:extLst>
            </p:cNvPr>
            <p:cNvSpPr>
              <a:spLocks/>
            </p:cNvSpPr>
            <p:nvPr/>
          </p:nvSpPr>
          <p:spPr bwMode="auto">
            <a:xfrm>
              <a:off x="185" y="789"/>
              <a:ext cx="5" cy="10"/>
            </a:xfrm>
            <a:custGeom>
              <a:avLst/>
              <a:gdLst>
                <a:gd name="T0" fmla="*/ 2 w 2"/>
                <a:gd name="T1" fmla="*/ 0 h 4"/>
                <a:gd name="T2" fmla="*/ 2 w 2"/>
                <a:gd name="T3" fmla="*/ 0 h 4"/>
                <a:gd name="T4" fmla="*/ 0 w 2"/>
                <a:gd name="T5" fmla="*/ 3 h 4"/>
                <a:gd name="T6" fmla="*/ 0 w 2"/>
                <a:gd name="T7" fmla="*/ 4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cubicBezTo>
                    <a:pt x="2" y="0"/>
                    <a:pt x="2" y="0"/>
                    <a:pt x="2" y="0"/>
                  </a:cubicBezTo>
                  <a:cubicBezTo>
                    <a:pt x="2" y="1"/>
                    <a:pt x="1" y="2"/>
                    <a:pt x="0" y="3"/>
                  </a:cubicBezTo>
                  <a:cubicBezTo>
                    <a:pt x="0" y="4"/>
                    <a:pt x="0" y="4"/>
                    <a:pt x="0" y="4"/>
                  </a:cubicBezTo>
                  <a:cubicBezTo>
                    <a:pt x="1" y="2"/>
                    <a:pt x="1" y="1"/>
                    <a:pt x="2" y="0"/>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6" name="Freeform 1680">
              <a:extLst>
                <a:ext uri="{FF2B5EF4-FFF2-40B4-BE49-F238E27FC236}">
                  <a16:creationId xmlns:a16="http://schemas.microsoft.com/office/drawing/2014/main" id="{00E4289B-2741-495A-A0D8-011872E4DD38}"/>
                </a:ext>
              </a:extLst>
            </p:cNvPr>
            <p:cNvSpPr>
              <a:spLocks/>
            </p:cNvSpPr>
            <p:nvPr/>
          </p:nvSpPr>
          <p:spPr bwMode="auto">
            <a:xfrm>
              <a:off x="175" y="803"/>
              <a:ext cx="7" cy="22"/>
            </a:xfrm>
            <a:custGeom>
              <a:avLst/>
              <a:gdLst>
                <a:gd name="T0" fmla="*/ 0 w 3"/>
                <a:gd name="T1" fmla="*/ 9 h 9"/>
                <a:gd name="T2" fmla="*/ 0 w 3"/>
                <a:gd name="T3" fmla="*/ 9 h 9"/>
                <a:gd name="T4" fmla="*/ 3 w 3"/>
                <a:gd name="T5" fmla="*/ 0 h 9"/>
                <a:gd name="T6" fmla="*/ 2 w 3"/>
                <a:gd name="T7" fmla="*/ 1 h 9"/>
                <a:gd name="T8" fmla="*/ 0 w 3"/>
                <a:gd name="T9" fmla="*/ 9 h 9"/>
              </a:gdLst>
              <a:ahLst/>
              <a:cxnLst>
                <a:cxn ang="0">
                  <a:pos x="T0" y="T1"/>
                </a:cxn>
                <a:cxn ang="0">
                  <a:pos x="T2" y="T3"/>
                </a:cxn>
                <a:cxn ang="0">
                  <a:pos x="T4" y="T5"/>
                </a:cxn>
                <a:cxn ang="0">
                  <a:pos x="T6" y="T7"/>
                </a:cxn>
                <a:cxn ang="0">
                  <a:pos x="T8" y="T9"/>
                </a:cxn>
              </a:cxnLst>
              <a:rect l="0" t="0" r="r" b="b"/>
              <a:pathLst>
                <a:path w="3" h="9">
                  <a:moveTo>
                    <a:pt x="0" y="9"/>
                  </a:moveTo>
                  <a:cubicBezTo>
                    <a:pt x="0" y="9"/>
                    <a:pt x="0" y="9"/>
                    <a:pt x="0" y="9"/>
                  </a:cubicBezTo>
                  <a:cubicBezTo>
                    <a:pt x="0" y="5"/>
                    <a:pt x="0" y="3"/>
                    <a:pt x="3" y="0"/>
                  </a:cubicBezTo>
                  <a:cubicBezTo>
                    <a:pt x="2" y="1"/>
                    <a:pt x="2" y="1"/>
                    <a:pt x="2" y="1"/>
                  </a:cubicBezTo>
                  <a:cubicBezTo>
                    <a:pt x="0" y="4"/>
                    <a:pt x="1" y="6"/>
                    <a:pt x="0" y="9"/>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7" name="Freeform 1681">
              <a:extLst>
                <a:ext uri="{FF2B5EF4-FFF2-40B4-BE49-F238E27FC236}">
                  <a16:creationId xmlns:a16="http://schemas.microsoft.com/office/drawing/2014/main" id="{407AA708-1EF7-4854-9C88-AE8C643E4086}"/>
                </a:ext>
              </a:extLst>
            </p:cNvPr>
            <p:cNvSpPr>
              <a:spLocks/>
            </p:cNvSpPr>
            <p:nvPr/>
          </p:nvSpPr>
          <p:spPr bwMode="auto">
            <a:xfrm>
              <a:off x="182" y="799"/>
              <a:ext cx="3" cy="4"/>
            </a:xfrm>
            <a:custGeom>
              <a:avLst/>
              <a:gdLst>
                <a:gd name="T0" fmla="*/ 0 w 1"/>
                <a:gd name="T1" fmla="*/ 1 h 2"/>
                <a:gd name="T2" fmla="*/ 1 w 1"/>
                <a:gd name="T3" fmla="*/ 0 h 2"/>
                <a:gd name="T4" fmla="*/ 0 w 1"/>
                <a:gd name="T5" fmla="*/ 2 h 2"/>
                <a:gd name="T6" fmla="*/ 0 w 1"/>
                <a:gd name="T7" fmla="*/ 1 h 2"/>
              </a:gdLst>
              <a:ahLst/>
              <a:cxnLst>
                <a:cxn ang="0">
                  <a:pos x="T0" y="T1"/>
                </a:cxn>
                <a:cxn ang="0">
                  <a:pos x="T2" y="T3"/>
                </a:cxn>
                <a:cxn ang="0">
                  <a:pos x="T4" y="T5"/>
                </a:cxn>
                <a:cxn ang="0">
                  <a:pos x="T6" y="T7"/>
                </a:cxn>
              </a:cxnLst>
              <a:rect l="0" t="0" r="r" b="b"/>
              <a:pathLst>
                <a:path w="1" h="2">
                  <a:moveTo>
                    <a:pt x="0" y="1"/>
                  </a:moveTo>
                  <a:cubicBezTo>
                    <a:pt x="0" y="1"/>
                    <a:pt x="1" y="0"/>
                    <a:pt x="1" y="0"/>
                  </a:cubicBezTo>
                  <a:cubicBezTo>
                    <a:pt x="0" y="0"/>
                    <a:pt x="0" y="1"/>
                    <a:pt x="0" y="2"/>
                  </a:cubicBezTo>
                  <a:lnTo>
                    <a:pt x="0" y="1"/>
                  </a:ln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8" name="Freeform 1682">
              <a:extLst>
                <a:ext uri="{FF2B5EF4-FFF2-40B4-BE49-F238E27FC236}">
                  <a16:creationId xmlns:a16="http://schemas.microsoft.com/office/drawing/2014/main" id="{1E6E5721-F86B-440D-A0C2-8CF17DDE0CD9}"/>
                </a:ext>
              </a:extLst>
            </p:cNvPr>
            <p:cNvSpPr>
              <a:spLocks/>
            </p:cNvSpPr>
            <p:nvPr/>
          </p:nvSpPr>
          <p:spPr bwMode="auto">
            <a:xfrm>
              <a:off x="175" y="794"/>
              <a:ext cx="12" cy="31"/>
            </a:xfrm>
            <a:custGeom>
              <a:avLst/>
              <a:gdLst>
                <a:gd name="T0" fmla="*/ 3 w 5"/>
                <a:gd name="T1" fmla="*/ 4 h 13"/>
                <a:gd name="T2" fmla="*/ 5 w 5"/>
                <a:gd name="T3" fmla="*/ 0 h 13"/>
                <a:gd name="T4" fmla="*/ 4 w 5"/>
                <a:gd name="T5" fmla="*/ 4 h 13"/>
                <a:gd name="T6" fmla="*/ 4 w 5"/>
                <a:gd name="T7" fmla="*/ 5 h 13"/>
                <a:gd name="T8" fmla="*/ 4 w 5"/>
                <a:gd name="T9" fmla="*/ 8 h 13"/>
                <a:gd name="T10" fmla="*/ 0 w 5"/>
                <a:gd name="T11" fmla="*/ 13 h 13"/>
                <a:gd name="T12" fmla="*/ 1 w 5"/>
                <a:gd name="T13" fmla="*/ 8 h 13"/>
                <a:gd name="T14" fmla="*/ 2 w 5"/>
                <a:gd name="T15" fmla="*/ 7 h 13"/>
                <a:gd name="T16" fmla="*/ 3 w 5"/>
                <a:gd name="T17"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3">
                  <a:moveTo>
                    <a:pt x="3" y="4"/>
                  </a:moveTo>
                  <a:cubicBezTo>
                    <a:pt x="5" y="0"/>
                    <a:pt x="5" y="0"/>
                    <a:pt x="5" y="0"/>
                  </a:cubicBezTo>
                  <a:cubicBezTo>
                    <a:pt x="5" y="1"/>
                    <a:pt x="4" y="3"/>
                    <a:pt x="4" y="4"/>
                  </a:cubicBezTo>
                  <a:cubicBezTo>
                    <a:pt x="4" y="4"/>
                    <a:pt x="4" y="5"/>
                    <a:pt x="4" y="5"/>
                  </a:cubicBezTo>
                  <a:cubicBezTo>
                    <a:pt x="4" y="7"/>
                    <a:pt x="4" y="6"/>
                    <a:pt x="4" y="8"/>
                  </a:cubicBezTo>
                  <a:cubicBezTo>
                    <a:pt x="3" y="9"/>
                    <a:pt x="3" y="10"/>
                    <a:pt x="0" y="13"/>
                  </a:cubicBezTo>
                  <a:cubicBezTo>
                    <a:pt x="0" y="12"/>
                    <a:pt x="1" y="9"/>
                    <a:pt x="1" y="8"/>
                  </a:cubicBezTo>
                  <a:cubicBezTo>
                    <a:pt x="1" y="8"/>
                    <a:pt x="2" y="8"/>
                    <a:pt x="2" y="7"/>
                  </a:cubicBezTo>
                  <a:cubicBezTo>
                    <a:pt x="2" y="6"/>
                    <a:pt x="2" y="5"/>
                    <a:pt x="3" y="4"/>
                  </a:cubicBezTo>
                  <a:close/>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9" name="Freeform 1683">
              <a:extLst>
                <a:ext uri="{FF2B5EF4-FFF2-40B4-BE49-F238E27FC236}">
                  <a16:creationId xmlns:a16="http://schemas.microsoft.com/office/drawing/2014/main" id="{5119C9CA-4A41-4173-8788-940F284E073F}"/>
                </a:ext>
              </a:extLst>
            </p:cNvPr>
            <p:cNvSpPr>
              <a:spLocks/>
            </p:cNvSpPr>
            <p:nvPr/>
          </p:nvSpPr>
          <p:spPr bwMode="auto">
            <a:xfrm>
              <a:off x="178" y="799"/>
              <a:ext cx="7" cy="21"/>
            </a:xfrm>
            <a:custGeom>
              <a:avLst/>
              <a:gdLst>
                <a:gd name="T0" fmla="*/ 0 w 3"/>
                <a:gd name="T1" fmla="*/ 9 h 9"/>
                <a:gd name="T2" fmla="*/ 3 w 3"/>
                <a:gd name="T3" fmla="*/ 0 h 9"/>
                <a:gd name="T4" fmla="*/ 3 w 3"/>
                <a:gd name="T5" fmla="*/ 3 h 9"/>
                <a:gd name="T6" fmla="*/ 2 w 3"/>
                <a:gd name="T7" fmla="*/ 6 h 9"/>
                <a:gd name="T8" fmla="*/ 0 w 3"/>
                <a:gd name="T9" fmla="*/ 9 h 9"/>
              </a:gdLst>
              <a:ahLst/>
              <a:cxnLst>
                <a:cxn ang="0">
                  <a:pos x="T0" y="T1"/>
                </a:cxn>
                <a:cxn ang="0">
                  <a:pos x="T2" y="T3"/>
                </a:cxn>
                <a:cxn ang="0">
                  <a:pos x="T4" y="T5"/>
                </a:cxn>
                <a:cxn ang="0">
                  <a:pos x="T6" y="T7"/>
                </a:cxn>
                <a:cxn ang="0">
                  <a:pos x="T8" y="T9"/>
                </a:cxn>
              </a:cxnLst>
              <a:rect l="0" t="0" r="r" b="b"/>
              <a:pathLst>
                <a:path w="3" h="9">
                  <a:moveTo>
                    <a:pt x="0" y="9"/>
                  </a:moveTo>
                  <a:cubicBezTo>
                    <a:pt x="1" y="8"/>
                    <a:pt x="1" y="3"/>
                    <a:pt x="3" y="0"/>
                  </a:cubicBezTo>
                  <a:cubicBezTo>
                    <a:pt x="3" y="3"/>
                    <a:pt x="3" y="3"/>
                    <a:pt x="3" y="3"/>
                  </a:cubicBezTo>
                  <a:cubicBezTo>
                    <a:pt x="3" y="4"/>
                    <a:pt x="2" y="5"/>
                    <a:pt x="2" y="6"/>
                  </a:cubicBezTo>
                  <a:cubicBezTo>
                    <a:pt x="2" y="7"/>
                    <a:pt x="1" y="8"/>
                    <a:pt x="0" y="9"/>
                  </a:cubicBezTo>
                  <a:close/>
                </a:path>
              </a:pathLst>
            </a:custGeom>
            <a:solidFill>
              <a:srgbClr val="6C8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0" name="Freeform 1684">
              <a:extLst>
                <a:ext uri="{FF2B5EF4-FFF2-40B4-BE49-F238E27FC236}">
                  <a16:creationId xmlns:a16="http://schemas.microsoft.com/office/drawing/2014/main" id="{5ABB7E89-8EC5-47FD-9D33-03CAA5F5944E}"/>
                </a:ext>
              </a:extLst>
            </p:cNvPr>
            <p:cNvSpPr>
              <a:spLocks/>
            </p:cNvSpPr>
            <p:nvPr/>
          </p:nvSpPr>
          <p:spPr bwMode="auto">
            <a:xfrm>
              <a:off x="173" y="808"/>
              <a:ext cx="5" cy="14"/>
            </a:xfrm>
            <a:custGeom>
              <a:avLst/>
              <a:gdLst>
                <a:gd name="T0" fmla="*/ 0 w 2"/>
                <a:gd name="T1" fmla="*/ 6 h 6"/>
                <a:gd name="T2" fmla="*/ 2 w 2"/>
                <a:gd name="T3" fmla="*/ 0 h 6"/>
                <a:gd name="T4" fmla="*/ 1 w 2"/>
                <a:gd name="T5" fmla="*/ 3 h 6"/>
                <a:gd name="T6" fmla="*/ 0 w 2"/>
                <a:gd name="T7" fmla="*/ 6 h 6"/>
              </a:gdLst>
              <a:ahLst/>
              <a:cxnLst>
                <a:cxn ang="0">
                  <a:pos x="T0" y="T1"/>
                </a:cxn>
                <a:cxn ang="0">
                  <a:pos x="T2" y="T3"/>
                </a:cxn>
                <a:cxn ang="0">
                  <a:pos x="T4" y="T5"/>
                </a:cxn>
                <a:cxn ang="0">
                  <a:pos x="T6" y="T7"/>
                </a:cxn>
              </a:cxnLst>
              <a:rect l="0" t="0" r="r" b="b"/>
              <a:pathLst>
                <a:path w="2" h="6">
                  <a:moveTo>
                    <a:pt x="0" y="6"/>
                  </a:moveTo>
                  <a:cubicBezTo>
                    <a:pt x="0" y="4"/>
                    <a:pt x="1" y="2"/>
                    <a:pt x="2" y="0"/>
                  </a:cubicBezTo>
                  <a:cubicBezTo>
                    <a:pt x="1" y="1"/>
                    <a:pt x="1" y="2"/>
                    <a:pt x="1" y="3"/>
                  </a:cubicBezTo>
                  <a:cubicBezTo>
                    <a:pt x="0" y="5"/>
                    <a:pt x="1" y="5"/>
                    <a:pt x="0" y="6"/>
                  </a:cubicBezTo>
                  <a:close/>
                </a:path>
              </a:pathLst>
            </a:custGeom>
            <a:solidFill>
              <a:srgbClr val="AEC1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1" name="Freeform 1685">
              <a:extLst>
                <a:ext uri="{FF2B5EF4-FFF2-40B4-BE49-F238E27FC236}">
                  <a16:creationId xmlns:a16="http://schemas.microsoft.com/office/drawing/2014/main" id="{A65FCE87-40C7-49BF-9A0F-8F87BD6C738E}"/>
                </a:ext>
              </a:extLst>
            </p:cNvPr>
            <p:cNvSpPr>
              <a:spLocks/>
            </p:cNvSpPr>
            <p:nvPr/>
          </p:nvSpPr>
          <p:spPr bwMode="auto">
            <a:xfrm>
              <a:off x="112" y="792"/>
              <a:ext cx="39" cy="7"/>
            </a:xfrm>
            <a:custGeom>
              <a:avLst/>
              <a:gdLst>
                <a:gd name="T0" fmla="*/ 1 w 16"/>
                <a:gd name="T1" fmla="*/ 1 h 3"/>
                <a:gd name="T2" fmla="*/ 0 w 16"/>
                <a:gd name="T3" fmla="*/ 3 h 3"/>
                <a:gd name="T4" fmla="*/ 1 w 16"/>
                <a:gd name="T5" fmla="*/ 3 h 3"/>
                <a:gd name="T6" fmla="*/ 14 w 16"/>
                <a:gd name="T7" fmla="*/ 2 h 3"/>
                <a:gd name="T8" fmla="*/ 16 w 16"/>
                <a:gd name="T9" fmla="*/ 2 h 3"/>
                <a:gd name="T10" fmla="*/ 12 w 16"/>
                <a:gd name="T11" fmla="*/ 1 h 3"/>
                <a:gd name="T12" fmla="*/ 11 w 16"/>
                <a:gd name="T13" fmla="*/ 0 h 3"/>
                <a:gd name="T14" fmla="*/ 8 w 16"/>
                <a:gd name="T15" fmla="*/ 0 h 3"/>
                <a:gd name="T16" fmla="*/ 4 w 16"/>
                <a:gd name="T17" fmla="*/ 1 h 3"/>
                <a:gd name="T18" fmla="*/ 1 w 16"/>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
                  <a:moveTo>
                    <a:pt x="1" y="1"/>
                  </a:moveTo>
                  <a:cubicBezTo>
                    <a:pt x="1" y="2"/>
                    <a:pt x="0" y="2"/>
                    <a:pt x="0" y="3"/>
                  </a:cubicBezTo>
                  <a:cubicBezTo>
                    <a:pt x="1" y="3"/>
                    <a:pt x="1" y="3"/>
                    <a:pt x="1" y="3"/>
                  </a:cubicBezTo>
                  <a:cubicBezTo>
                    <a:pt x="6" y="2"/>
                    <a:pt x="10" y="2"/>
                    <a:pt x="14" y="2"/>
                  </a:cubicBezTo>
                  <a:cubicBezTo>
                    <a:pt x="15" y="2"/>
                    <a:pt x="16" y="2"/>
                    <a:pt x="16" y="2"/>
                  </a:cubicBezTo>
                  <a:cubicBezTo>
                    <a:pt x="15" y="1"/>
                    <a:pt x="14" y="1"/>
                    <a:pt x="12" y="1"/>
                  </a:cubicBezTo>
                  <a:cubicBezTo>
                    <a:pt x="12" y="1"/>
                    <a:pt x="11" y="0"/>
                    <a:pt x="11" y="0"/>
                  </a:cubicBezTo>
                  <a:cubicBezTo>
                    <a:pt x="10" y="0"/>
                    <a:pt x="9" y="0"/>
                    <a:pt x="8" y="0"/>
                  </a:cubicBezTo>
                  <a:cubicBezTo>
                    <a:pt x="7" y="0"/>
                    <a:pt x="5" y="1"/>
                    <a:pt x="4" y="1"/>
                  </a:cubicBezTo>
                  <a:cubicBezTo>
                    <a:pt x="3" y="1"/>
                    <a:pt x="2" y="1"/>
                    <a:pt x="1" y="1"/>
                  </a:cubicBezTo>
                  <a:close/>
                </a:path>
              </a:pathLst>
            </a:custGeom>
            <a:solidFill>
              <a:srgbClr val="6F8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2" name="Freeform 1686">
              <a:extLst>
                <a:ext uri="{FF2B5EF4-FFF2-40B4-BE49-F238E27FC236}">
                  <a16:creationId xmlns:a16="http://schemas.microsoft.com/office/drawing/2014/main" id="{8160B361-96E1-49B9-8FC5-313CD77CB146}"/>
                </a:ext>
              </a:extLst>
            </p:cNvPr>
            <p:cNvSpPr>
              <a:spLocks/>
            </p:cNvSpPr>
            <p:nvPr/>
          </p:nvSpPr>
          <p:spPr bwMode="auto">
            <a:xfrm>
              <a:off x="134" y="789"/>
              <a:ext cx="17" cy="5"/>
            </a:xfrm>
            <a:custGeom>
              <a:avLst/>
              <a:gdLst>
                <a:gd name="T0" fmla="*/ 1 w 7"/>
                <a:gd name="T1" fmla="*/ 1 h 2"/>
                <a:gd name="T2" fmla="*/ 4 w 7"/>
                <a:gd name="T3" fmla="*/ 1 h 2"/>
                <a:gd name="T4" fmla="*/ 5 w 7"/>
                <a:gd name="T5" fmla="*/ 1 h 2"/>
                <a:gd name="T6" fmla="*/ 7 w 7"/>
                <a:gd name="T7" fmla="*/ 2 h 2"/>
                <a:gd name="T8" fmla="*/ 4 w 7"/>
                <a:gd name="T9" fmla="*/ 1 h 2"/>
                <a:gd name="T10" fmla="*/ 2 w 7"/>
                <a:gd name="T11" fmla="*/ 1 h 2"/>
                <a:gd name="T12" fmla="*/ 0 w 7"/>
                <a:gd name="T13" fmla="*/ 1 h 2"/>
                <a:gd name="T14" fmla="*/ 1 w 7"/>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
                  <a:moveTo>
                    <a:pt x="1" y="1"/>
                  </a:moveTo>
                  <a:cubicBezTo>
                    <a:pt x="2" y="1"/>
                    <a:pt x="3" y="1"/>
                    <a:pt x="4" y="1"/>
                  </a:cubicBezTo>
                  <a:cubicBezTo>
                    <a:pt x="5" y="1"/>
                    <a:pt x="5" y="1"/>
                    <a:pt x="5" y="1"/>
                  </a:cubicBezTo>
                  <a:cubicBezTo>
                    <a:pt x="7" y="2"/>
                    <a:pt x="7" y="2"/>
                    <a:pt x="7" y="2"/>
                  </a:cubicBezTo>
                  <a:cubicBezTo>
                    <a:pt x="6" y="2"/>
                    <a:pt x="5" y="2"/>
                    <a:pt x="4" y="1"/>
                  </a:cubicBezTo>
                  <a:cubicBezTo>
                    <a:pt x="4" y="1"/>
                    <a:pt x="3" y="1"/>
                    <a:pt x="2" y="1"/>
                  </a:cubicBezTo>
                  <a:cubicBezTo>
                    <a:pt x="1" y="1"/>
                    <a:pt x="1" y="0"/>
                    <a:pt x="0" y="1"/>
                  </a:cubicBezTo>
                  <a:cubicBezTo>
                    <a:pt x="1" y="0"/>
                    <a:pt x="1" y="1"/>
                    <a:pt x="1" y="1"/>
                  </a:cubicBezTo>
                  <a:close/>
                </a:path>
              </a:pathLst>
            </a:custGeom>
            <a:solidFill>
              <a:srgbClr val="6F8C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3" name="Freeform 1687">
              <a:extLst>
                <a:ext uri="{FF2B5EF4-FFF2-40B4-BE49-F238E27FC236}">
                  <a16:creationId xmlns:a16="http://schemas.microsoft.com/office/drawing/2014/main" id="{3E06DB4E-A542-4D33-BD0D-6F592E461D39}"/>
                </a:ext>
              </a:extLst>
            </p:cNvPr>
            <p:cNvSpPr>
              <a:spLocks/>
            </p:cNvSpPr>
            <p:nvPr/>
          </p:nvSpPr>
          <p:spPr bwMode="auto">
            <a:xfrm>
              <a:off x="153" y="803"/>
              <a:ext cx="13" cy="36"/>
            </a:xfrm>
            <a:custGeom>
              <a:avLst/>
              <a:gdLst>
                <a:gd name="T0" fmla="*/ 1 w 5"/>
                <a:gd name="T1" fmla="*/ 0 h 15"/>
                <a:gd name="T2" fmla="*/ 1 w 5"/>
                <a:gd name="T3" fmla="*/ 4 h 15"/>
                <a:gd name="T4" fmla="*/ 1 w 5"/>
                <a:gd name="T5" fmla="*/ 14 h 15"/>
                <a:gd name="T6" fmla="*/ 1 w 5"/>
                <a:gd name="T7" fmla="*/ 15 h 15"/>
                <a:gd name="T8" fmla="*/ 2 w 5"/>
                <a:gd name="T9" fmla="*/ 15 h 15"/>
                <a:gd name="T10" fmla="*/ 4 w 5"/>
                <a:gd name="T11" fmla="*/ 7 h 15"/>
                <a:gd name="T12" fmla="*/ 3 w 5"/>
                <a:gd name="T13" fmla="*/ 4 h 15"/>
                <a:gd name="T14" fmla="*/ 1 w 5"/>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5">
                  <a:moveTo>
                    <a:pt x="1" y="0"/>
                  </a:moveTo>
                  <a:cubicBezTo>
                    <a:pt x="0" y="1"/>
                    <a:pt x="1" y="2"/>
                    <a:pt x="1" y="4"/>
                  </a:cubicBezTo>
                  <a:cubicBezTo>
                    <a:pt x="2" y="7"/>
                    <a:pt x="3" y="11"/>
                    <a:pt x="1" y="14"/>
                  </a:cubicBezTo>
                  <a:cubicBezTo>
                    <a:pt x="1" y="15"/>
                    <a:pt x="1" y="15"/>
                    <a:pt x="1" y="15"/>
                  </a:cubicBezTo>
                  <a:cubicBezTo>
                    <a:pt x="2" y="15"/>
                    <a:pt x="2" y="15"/>
                    <a:pt x="2" y="15"/>
                  </a:cubicBezTo>
                  <a:cubicBezTo>
                    <a:pt x="4" y="13"/>
                    <a:pt x="5" y="10"/>
                    <a:pt x="4" y="7"/>
                  </a:cubicBezTo>
                  <a:cubicBezTo>
                    <a:pt x="4" y="6"/>
                    <a:pt x="4" y="5"/>
                    <a:pt x="3" y="4"/>
                  </a:cubicBezTo>
                  <a:cubicBezTo>
                    <a:pt x="2" y="3"/>
                    <a:pt x="1" y="1"/>
                    <a:pt x="1" y="0"/>
                  </a:cubicBezTo>
                  <a:close/>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4" name="Freeform 1688">
              <a:extLst>
                <a:ext uri="{FF2B5EF4-FFF2-40B4-BE49-F238E27FC236}">
                  <a16:creationId xmlns:a16="http://schemas.microsoft.com/office/drawing/2014/main" id="{E47C9358-3D5E-44CE-B9A1-4615FE49B394}"/>
                </a:ext>
              </a:extLst>
            </p:cNvPr>
            <p:cNvSpPr>
              <a:spLocks/>
            </p:cNvSpPr>
            <p:nvPr/>
          </p:nvSpPr>
          <p:spPr bwMode="auto">
            <a:xfrm>
              <a:off x="153" y="803"/>
              <a:ext cx="13" cy="36"/>
            </a:xfrm>
            <a:custGeom>
              <a:avLst/>
              <a:gdLst>
                <a:gd name="T0" fmla="*/ 1 w 5"/>
                <a:gd name="T1" fmla="*/ 0 h 15"/>
                <a:gd name="T2" fmla="*/ 1 w 5"/>
                <a:gd name="T3" fmla="*/ 4 h 15"/>
                <a:gd name="T4" fmla="*/ 1 w 5"/>
                <a:gd name="T5" fmla="*/ 14 h 15"/>
                <a:gd name="T6" fmla="*/ 1 w 5"/>
                <a:gd name="T7" fmla="*/ 15 h 15"/>
                <a:gd name="T8" fmla="*/ 2 w 5"/>
                <a:gd name="T9" fmla="*/ 15 h 15"/>
                <a:gd name="T10" fmla="*/ 4 w 5"/>
                <a:gd name="T11" fmla="*/ 7 h 15"/>
                <a:gd name="T12" fmla="*/ 3 w 5"/>
                <a:gd name="T13" fmla="*/ 4 h 15"/>
                <a:gd name="T14" fmla="*/ 1 w 5"/>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5">
                  <a:moveTo>
                    <a:pt x="1" y="0"/>
                  </a:moveTo>
                  <a:cubicBezTo>
                    <a:pt x="0" y="1"/>
                    <a:pt x="1" y="2"/>
                    <a:pt x="1" y="4"/>
                  </a:cubicBezTo>
                  <a:cubicBezTo>
                    <a:pt x="2" y="7"/>
                    <a:pt x="3" y="11"/>
                    <a:pt x="1" y="14"/>
                  </a:cubicBezTo>
                  <a:cubicBezTo>
                    <a:pt x="1" y="15"/>
                    <a:pt x="1" y="15"/>
                    <a:pt x="1" y="15"/>
                  </a:cubicBezTo>
                  <a:cubicBezTo>
                    <a:pt x="2" y="15"/>
                    <a:pt x="2" y="15"/>
                    <a:pt x="2" y="15"/>
                  </a:cubicBezTo>
                  <a:cubicBezTo>
                    <a:pt x="4" y="13"/>
                    <a:pt x="5" y="10"/>
                    <a:pt x="4" y="7"/>
                  </a:cubicBezTo>
                  <a:cubicBezTo>
                    <a:pt x="4" y="6"/>
                    <a:pt x="4" y="5"/>
                    <a:pt x="3" y="4"/>
                  </a:cubicBezTo>
                  <a:cubicBezTo>
                    <a:pt x="2" y="3"/>
                    <a:pt x="1" y="1"/>
                    <a:pt x="1" y="0"/>
                  </a:cubicBezTo>
                  <a:close/>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5" name="Freeform 1689">
              <a:extLst>
                <a:ext uri="{FF2B5EF4-FFF2-40B4-BE49-F238E27FC236}">
                  <a16:creationId xmlns:a16="http://schemas.microsoft.com/office/drawing/2014/main" id="{539A5AD5-1CB6-4C1C-A1F8-AC6A80F42342}"/>
                </a:ext>
              </a:extLst>
            </p:cNvPr>
            <p:cNvSpPr>
              <a:spLocks/>
            </p:cNvSpPr>
            <p:nvPr/>
          </p:nvSpPr>
          <p:spPr bwMode="auto">
            <a:xfrm>
              <a:off x="156" y="808"/>
              <a:ext cx="7" cy="31"/>
            </a:xfrm>
            <a:custGeom>
              <a:avLst/>
              <a:gdLst>
                <a:gd name="T0" fmla="*/ 2 w 3"/>
                <a:gd name="T1" fmla="*/ 11 h 13"/>
                <a:gd name="T2" fmla="*/ 0 w 3"/>
                <a:gd name="T3" fmla="*/ 13 h 13"/>
                <a:gd name="T4" fmla="*/ 0 w 3"/>
                <a:gd name="T5" fmla="*/ 12 h 13"/>
                <a:gd name="T6" fmla="*/ 0 w 3"/>
                <a:gd name="T7" fmla="*/ 2 h 13"/>
                <a:gd name="T8" fmla="*/ 0 w 3"/>
                <a:gd name="T9" fmla="*/ 0 h 13"/>
                <a:gd name="T10" fmla="*/ 1 w 3"/>
                <a:gd name="T11" fmla="*/ 3 h 13"/>
                <a:gd name="T12" fmla="*/ 2 w 3"/>
                <a:gd name="T13" fmla="*/ 4 h 13"/>
                <a:gd name="T14" fmla="*/ 2 w 3"/>
                <a:gd name="T15" fmla="*/ 6 h 13"/>
                <a:gd name="T16" fmla="*/ 2 w 3"/>
                <a:gd name="T17" fmla="*/ 10 h 13"/>
                <a:gd name="T18" fmla="*/ 2 w 3"/>
                <a:gd name="T19"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3">
                  <a:moveTo>
                    <a:pt x="2" y="11"/>
                  </a:moveTo>
                  <a:cubicBezTo>
                    <a:pt x="1" y="12"/>
                    <a:pt x="1" y="13"/>
                    <a:pt x="0" y="13"/>
                  </a:cubicBezTo>
                  <a:cubicBezTo>
                    <a:pt x="0" y="12"/>
                    <a:pt x="0" y="12"/>
                    <a:pt x="0" y="12"/>
                  </a:cubicBezTo>
                  <a:cubicBezTo>
                    <a:pt x="2" y="9"/>
                    <a:pt x="1" y="5"/>
                    <a:pt x="0" y="2"/>
                  </a:cubicBezTo>
                  <a:cubicBezTo>
                    <a:pt x="0" y="1"/>
                    <a:pt x="0" y="0"/>
                    <a:pt x="0" y="0"/>
                  </a:cubicBezTo>
                  <a:cubicBezTo>
                    <a:pt x="0" y="1"/>
                    <a:pt x="1" y="2"/>
                    <a:pt x="1" y="3"/>
                  </a:cubicBezTo>
                  <a:cubicBezTo>
                    <a:pt x="1" y="3"/>
                    <a:pt x="2" y="4"/>
                    <a:pt x="2" y="4"/>
                  </a:cubicBezTo>
                  <a:cubicBezTo>
                    <a:pt x="2" y="5"/>
                    <a:pt x="2" y="5"/>
                    <a:pt x="2" y="6"/>
                  </a:cubicBezTo>
                  <a:cubicBezTo>
                    <a:pt x="2" y="7"/>
                    <a:pt x="3" y="8"/>
                    <a:pt x="2" y="10"/>
                  </a:cubicBezTo>
                  <a:cubicBezTo>
                    <a:pt x="2" y="10"/>
                    <a:pt x="2" y="11"/>
                    <a:pt x="2" y="11"/>
                  </a:cubicBezTo>
                  <a:close/>
                </a:path>
              </a:pathLst>
            </a:custGeom>
            <a:solidFill>
              <a:srgbClr val="82A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6" name="Rectangle 1690">
              <a:extLst>
                <a:ext uri="{FF2B5EF4-FFF2-40B4-BE49-F238E27FC236}">
                  <a16:creationId xmlns:a16="http://schemas.microsoft.com/office/drawing/2014/main" id="{05E696FB-3227-4324-870F-3941F234079E}"/>
                </a:ext>
              </a:extLst>
            </p:cNvPr>
            <p:cNvSpPr>
              <a:spLocks noChangeArrowheads="1"/>
            </p:cNvSpPr>
            <p:nvPr/>
          </p:nvSpPr>
          <p:spPr bwMode="auto">
            <a:xfrm>
              <a:off x="156" y="803"/>
              <a:ext cx="1" cy="1"/>
            </a:xfrm>
            <a:prstGeom prst="rect">
              <a:avLst/>
            </a:prstGeom>
            <a:solidFill>
              <a:srgbClr val="A2B7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7" name="Freeform 1691">
              <a:extLst>
                <a:ext uri="{FF2B5EF4-FFF2-40B4-BE49-F238E27FC236}">
                  <a16:creationId xmlns:a16="http://schemas.microsoft.com/office/drawing/2014/main" id="{FEC4D1B0-D3AA-47B2-9AD4-50E8C4A94B94}"/>
                </a:ext>
              </a:extLst>
            </p:cNvPr>
            <p:cNvSpPr>
              <a:spLocks/>
            </p:cNvSpPr>
            <p:nvPr/>
          </p:nvSpPr>
          <p:spPr bwMode="auto">
            <a:xfrm>
              <a:off x="156" y="803"/>
              <a:ext cx="5" cy="36"/>
            </a:xfrm>
            <a:custGeom>
              <a:avLst/>
              <a:gdLst>
                <a:gd name="T0" fmla="*/ 1 w 2"/>
                <a:gd name="T1" fmla="*/ 9 h 15"/>
                <a:gd name="T2" fmla="*/ 0 w 2"/>
                <a:gd name="T3" fmla="*/ 3 h 15"/>
                <a:gd name="T4" fmla="*/ 0 w 2"/>
                <a:gd name="T5" fmla="*/ 0 h 15"/>
                <a:gd name="T6" fmla="*/ 2 w 2"/>
                <a:gd name="T7" fmla="*/ 9 h 15"/>
                <a:gd name="T8" fmla="*/ 2 w 2"/>
                <a:gd name="T9" fmla="*/ 10 h 15"/>
                <a:gd name="T10" fmla="*/ 0 w 2"/>
                <a:gd name="T11" fmla="*/ 15 h 15"/>
                <a:gd name="T12" fmla="*/ 1 w 2"/>
                <a:gd name="T13" fmla="*/ 13 h 15"/>
                <a:gd name="T14" fmla="*/ 1 w 2"/>
                <a:gd name="T15" fmla="*/ 9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5">
                  <a:moveTo>
                    <a:pt x="1" y="9"/>
                  </a:moveTo>
                  <a:cubicBezTo>
                    <a:pt x="1" y="7"/>
                    <a:pt x="1" y="5"/>
                    <a:pt x="0" y="3"/>
                  </a:cubicBezTo>
                  <a:cubicBezTo>
                    <a:pt x="0" y="2"/>
                    <a:pt x="0" y="1"/>
                    <a:pt x="0" y="0"/>
                  </a:cubicBezTo>
                  <a:cubicBezTo>
                    <a:pt x="0" y="2"/>
                    <a:pt x="1" y="6"/>
                    <a:pt x="2" y="9"/>
                  </a:cubicBezTo>
                  <a:cubicBezTo>
                    <a:pt x="2" y="9"/>
                    <a:pt x="2" y="10"/>
                    <a:pt x="2" y="10"/>
                  </a:cubicBezTo>
                  <a:cubicBezTo>
                    <a:pt x="2" y="12"/>
                    <a:pt x="1" y="14"/>
                    <a:pt x="0" y="15"/>
                  </a:cubicBezTo>
                  <a:cubicBezTo>
                    <a:pt x="1" y="14"/>
                    <a:pt x="1" y="14"/>
                    <a:pt x="1" y="13"/>
                  </a:cubicBezTo>
                  <a:cubicBezTo>
                    <a:pt x="2" y="12"/>
                    <a:pt x="1" y="11"/>
                    <a:pt x="1" y="9"/>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8" name="Freeform 1692">
              <a:extLst>
                <a:ext uri="{FF2B5EF4-FFF2-40B4-BE49-F238E27FC236}">
                  <a16:creationId xmlns:a16="http://schemas.microsoft.com/office/drawing/2014/main" id="{411638DA-F8E0-4DCB-B33B-548738A26937}"/>
                </a:ext>
              </a:extLst>
            </p:cNvPr>
            <p:cNvSpPr>
              <a:spLocks/>
            </p:cNvSpPr>
            <p:nvPr/>
          </p:nvSpPr>
          <p:spPr bwMode="auto">
            <a:xfrm>
              <a:off x="156" y="803"/>
              <a:ext cx="10" cy="29"/>
            </a:xfrm>
            <a:custGeom>
              <a:avLst/>
              <a:gdLst>
                <a:gd name="T0" fmla="*/ 3 w 4"/>
                <a:gd name="T1" fmla="*/ 10 h 12"/>
                <a:gd name="T2" fmla="*/ 2 w 4"/>
                <a:gd name="T3" fmla="*/ 5 h 12"/>
                <a:gd name="T4" fmla="*/ 0 w 4"/>
                <a:gd name="T5" fmla="*/ 0 h 12"/>
                <a:gd name="T6" fmla="*/ 2 w 4"/>
                <a:gd name="T7" fmla="*/ 4 h 12"/>
                <a:gd name="T8" fmla="*/ 3 w 4"/>
                <a:gd name="T9" fmla="*/ 7 h 12"/>
                <a:gd name="T10" fmla="*/ 3 w 4"/>
                <a:gd name="T11" fmla="*/ 12 h 12"/>
                <a:gd name="T12" fmla="*/ 3 w 4"/>
                <a:gd name="T13" fmla="*/ 10 h 12"/>
              </a:gdLst>
              <a:ahLst/>
              <a:cxnLst>
                <a:cxn ang="0">
                  <a:pos x="T0" y="T1"/>
                </a:cxn>
                <a:cxn ang="0">
                  <a:pos x="T2" y="T3"/>
                </a:cxn>
                <a:cxn ang="0">
                  <a:pos x="T4" y="T5"/>
                </a:cxn>
                <a:cxn ang="0">
                  <a:pos x="T6" y="T7"/>
                </a:cxn>
                <a:cxn ang="0">
                  <a:pos x="T8" y="T9"/>
                </a:cxn>
                <a:cxn ang="0">
                  <a:pos x="T10" y="T11"/>
                </a:cxn>
                <a:cxn ang="0">
                  <a:pos x="T12" y="T13"/>
                </a:cxn>
              </a:cxnLst>
              <a:rect l="0" t="0" r="r" b="b"/>
              <a:pathLst>
                <a:path w="4" h="12">
                  <a:moveTo>
                    <a:pt x="3" y="10"/>
                  </a:moveTo>
                  <a:cubicBezTo>
                    <a:pt x="3" y="8"/>
                    <a:pt x="2" y="6"/>
                    <a:pt x="2" y="5"/>
                  </a:cubicBezTo>
                  <a:cubicBezTo>
                    <a:pt x="1" y="3"/>
                    <a:pt x="0" y="1"/>
                    <a:pt x="0" y="0"/>
                  </a:cubicBezTo>
                  <a:cubicBezTo>
                    <a:pt x="0" y="1"/>
                    <a:pt x="1" y="3"/>
                    <a:pt x="2" y="4"/>
                  </a:cubicBezTo>
                  <a:cubicBezTo>
                    <a:pt x="3" y="5"/>
                    <a:pt x="3" y="6"/>
                    <a:pt x="3" y="7"/>
                  </a:cubicBezTo>
                  <a:cubicBezTo>
                    <a:pt x="4" y="8"/>
                    <a:pt x="4" y="10"/>
                    <a:pt x="3" y="12"/>
                  </a:cubicBezTo>
                  <a:cubicBezTo>
                    <a:pt x="3" y="11"/>
                    <a:pt x="3" y="10"/>
                    <a:pt x="3" y="10"/>
                  </a:cubicBezTo>
                  <a:close/>
                </a:path>
              </a:pathLst>
            </a:custGeom>
            <a:solidFill>
              <a:srgbClr val="6C8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9" name="Freeform 1693">
              <a:extLst>
                <a:ext uri="{FF2B5EF4-FFF2-40B4-BE49-F238E27FC236}">
                  <a16:creationId xmlns:a16="http://schemas.microsoft.com/office/drawing/2014/main" id="{A65656CB-0384-4E7A-9BED-3777BBFDB717}"/>
                </a:ext>
              </a:extLst>
            </p:cNvPr>
            <p:cNvSpPr>
              <a:spLocks/>
            </p:cNvSpPr>
            <p:nvPr/>
          </p:nvSpPr>
          <p:spPr bwMode="auto">
            <a:xfrm>
              <a:off x="156" y="806"/>
              <a:ext cx="7" cy="19"/>
            </a:xfrm>
            <a:custGeom>
              <a:avLst/>
              <a:gdLst>
                <a:gd name="T0" fmla="*/ 1 w 3"/>
                <a:gd name="T1" fmla="*/ 4 h 8"/>
                <a:gd name="T2" fmla="*/ 2 w 3"/>
                <a:gd name="T3" fmla="*/ 5 h 8"/>
                <a:gd name="T4" fmla="*/ 3 w 3"/>
                <a:gd name="T5" fmla="*/ 8 h 8"/>
                <a:gd name="T6" fmla="*/ 3 w 3"/>
                <a:gd name="T7" fmla="*/ 7 h 8"/>
                <a:gd name="T8" fmla="*/ 3 w 3"/>
                <a:gd name="T9" fmla="*/ 5 h 8"/>
                <a:gd name="T10" fmla="*/ 0 w 3"/>
                <a:gd name="T11" fmla="*/ 0 h 8"/>
                <a:gd name="T12" fmla="*/ 1 w 3"/>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3" h="8">
                  <a:moveTo>
                    <a:pt x="1" y="4"/>
                  </a:moveTo>
                  <a:cubicBezTo>
                    <a:pt x="2" y="5"/>
                    <a:pt x="2" y="5"/>
                    <a:pt x="2" y="5"/>
                  </a:cubicBezTo>
                  <a:cubicBezTo>
                    <a:pt x="2" y="6"/>
                    <a:pt x="3" y="7"/>
                    <a:pt x="3" y="8"/>
                  </a:cubicBezTo>
                  <a:cubicBezTo>
                    <a:pt x="3" y="7"/>
                    <a:pt x="3" y="7"/>
                    <a:pt x="3" y="7"/>
                  </a:cubicBezTo>
                  <a:cubicBezTo>
                    <a:pt x="3" y="6"/>
                    <a:pt x="3" y="6"/>
                    <a:pt x="3" y="5"/>
                  </a:cubicBezTo>
                  <a:cubicBezTo>
                    <a:pt x="2" y="4"/>
                    <a:pt x="1" y="2"/>
                    <a:pt x="0" y="0"/>
                  </a:cubicBezTo>
                  <a:cubicBezTo>
                    <a:pt x="0" y="1"/>
                    <a:pt x="1" y="3"/>
                    <a:pt x="1" y="4"/>
                  </a:cubicBezTo>
                  <a:close/>
                </a:path>
              </a:pathLst>
            </a:custGeom>
            <a:solidFill>
              <a:srgbClr val="657F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0" name="Freeform 1694">
              <a:extLst>
                <a:ext uri="{FF2B5EF4-FFF2-40B4-BE49-F238E27FC236}">
                  <a16:creationId xmlns:a16="http://schemas.microsoft.com/office/drawing/2014/main" id="{155217CF-0D48-4B20-8643-AC9942A91FB3}"/>
                </a:ext>
              </a:extLst>
            </p:cNvPr>
            <p:cNvSpPr>
              <a:spLocks/>
            </p:cNvSpPr>
            <p:nvPr/>
          </p:nvSpPr>
          <p:spPr bwMode="auto">
            <a:xfrm>
              <a:off x="158" y="808"/>
              <a:ext cx="5" cy="12"/>
            </a:xfrm>
            <a:custGeom>
              <a:avLst/>
              <a:gdLst>
                <a:gd name="T0" fmla="*/ 2 w 2"/>
                <a:gd name="T1" fmla="*/ 4 h 5"/>
                <a:gd name="T2" fmla="*/ 1 w 2"/>
                <a:gd name="T3" fmla="*/ 2 h 5"/>
                <a:gd name="T4" fmla="*/ 0 w 2"/>
                <a:gd name="T5" fmla="*/ 1 h 5"/>
                <a:gd name="T6" fmla="*/ 0 w 2"/>
                <a:gd name="T7" fmla="*/ 0 h 5"/>
                <a:gd name="T8" fmla="*/ 0 w 2"/>
                <a:gd name="T9" fmla="*/ 2 h 5"/>
                <a:gd name="T10" fmla="*/ 1 w 2"/>
                <a:gd name="T11" fmla="*/ 4 h 5"/>
                <a:gd name="T12" fmla="*/ 2 w 2"/>
                <a:gd name="T13" fmla="*/ 5 h 5"/>
                <a:gd name="T14" fmla="*/ 2 w 2"/>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5">
                  <a:moveTo>
                    <a:pt x="2" y="4"/>
                  </a:moveTo>
                  <a:cubicBezTo>
                    <a:pt x="1" y="3"/>
                    <a:pt x="1" y="3"/>
                    <a:pt x="1" y="2"/>
                  </a:cubicBezTo>
                  <a:cubicBezTo>
                    <a:pt x="0" y="1"/>
                    <a:pt x="0" y="1"/>
                    <a:pt x="0" y="1"/>
                  </a:cubicBezTo>
                  <a:cubicBezTo>
                    <a:pt x="0" y="0"/>
                    <a:pt x="0" y="0"/>
                    <a:pt x="0" y="0"/>
                  </a:cubicBezTo>
                  <a:cubicBezTo>
                    <a:pt x="0" y="1"/>
                    <a:pt x="0" y="1"/>
                    <a:pt x="0" y="2"/>
                  </a:cubicBezTo>
                  <a:cubicBezTo>
                    <a:pt x="1" y="2"/>
                    <a:pt x="1" y="3"/>
                    <a:pt x="1" y="4"/>
                  </a:cubicBezTo>
                  <a:cubicBezTo>
                    <a:pt x="1" y="4"/>
                    <a:pt x="2" y="4"/>
                    <a:pt x="2" y="5"/>
                  </a:cubicBezTo>
                  <a:lnTo>
                    <a:pt x="2" y="4"/>
                  </a:lnTo>
                  <a:close/>
                </a:path>
              </a:pathLst>
            </a:custGeom>
            <a:solidFill>
              <a:srgbClr val="5C72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1" name="Freeform 1695">
              <a:extLst>
                <a:ext uri="{FF2B5EF4-FFF2-40B4-BE49-F238E27FC236}">
                  <a16:creationId xmlns:a16="http://schemas.microsoft.com/office/drawing/2014/main" id="{FE72F411-C5F4-4141-A301-9AB9DCBB6DFE}"/>
                </a:ext>
              </a:extLst>
            </p:cNvPr>
            <p:cNvSpPr>
              <a:spLocks/>
            </p:cNvSpPr>
            <p:nvPr/>
          </p:nvSpPr>
          <p:spPr bwMode="auto">
            <a:xfrm>
              <a:off x="182" y="789"/>
              <a:ext cx="22" cy="50"/>
            </a:xfrm>
            <a:custGeom>
              <a:avLst/>
              <a:gdLst>
                <a:gd name="T0" fmla="*/ 6 w 9"/>
                <a:gd name="T1" fmla="*/ 0 h 21"/>
                <a:gd name="T2" fmla="*/ 5 w 9"/>
                <a:gd name="T3" fmla="*/ 2 h 21"/>
                <a:gd name="T4" fmla="*/ 4 w 9"/>
                <a:gd name="T5" fmla="*/ 11 h 21"/>
                <a:gd name="T6" fmla="*/ 0 w 9"/>
                <a:gd name="T7" fmla="*/ 21 h 21"/>
                <a:gd name="T8" fmla="*/ 7 w 9"/>
                <a:gd name="T9" fmla="*/ 14 h 21"/>
                <a:gd name="T10" fmla="*/ 8 w 9"/>
                <a:gd name="T11" fmla="*/ 11 h 21"/>
                <a:gd name="T12" fmla="*/ 6 w 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9" h="21">
                  <a:moveTo>
                    <a:pt x="6" y="0"/>
                  </a:moveTo>
                  <a:cubicBezTo>
                    <a:pt x="5" y="0"/>
                    <a:pt x="5" y="1"/>
                    <a:pt x="5" y="2"/>
                  </a:cubicBezTo>
                  <a:cubicBezTo>
                    <a:pt x="4" y="5"/>
                    <a:pt x="4" y="8"/>
                    <a:pt x="4" y="11"/>
                  </a:cubicBezTo>
                  <a:cubicBezTo>
                    <a:pt x="4" y="14"/>
                    <a:pt x="2" y="19"/>
                    <a:pt x="0" y="21"/>
                  </a:cubicBezTo>
                  <a:cubicBezTo>
                    <a:pt x="5" y="19"/>
                    <a:pt x="7" y="15"/>
                    <a:pt x="7" y="14"/>
                  </a:cubicBezTo>
                  <a:cubicBezTo>
                    <a:pt x="8" y="13"/>
                    <a:pt x="8" y="12"/>
                    <a:pt x="8" y="11"/>
                  </a:cubicBezTo>
                  <a:cubicBezTo>
                    <a:pt x="9" y="6"/>
                    <a:pt x="4" y="4"/>
                    <a:pt x="6" y="0"/>
                  </a:cubicBezTo>
                </a:path>
              </a:pathLst>
            </a:custGeom>
            <a:solidFill>
              <a:srgbClr val="8FA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2" name="Freeform 1696">
              <a:extLst>
                <a:ext uri="{FF2B5EF4-FFF2-40B4-BE49-F238E27FC236}">
                  <a16:creationId xmlns:a16="http://schemas.microsoft.com/office/drawing/2014/main" id="{AC4E8763-80BD-4CB8-A651-2BE06FE711ED}"/>
                </a:ext>
              </a:extLst>
            </p:cNvPr>
            <p:cNvSpPr>
              <a:spLocks/>
            </p:cNvSpPr>
            <p:nvPr/>
          </p:nvSpPr>
          <p:spPr bwMode="auto">
            <a:xfrm>
              <a:off x="182" y="789"/>
              <a:ext cx="20" cy="50"/>
            </a:xfrm>
            <a:custGeom>
              <a:avLst/>
              <a:gdLst>
                <a:gd name="T0" fmla="*/ 0 w 8"/>
                <a:gd name="T1" fmla="*/ 21 h 21"/>
                <a:gd name="T2" fmla="*/ 4 w 8"/>
                <a:gd name="T3" fmla="*/ 11 h 21"/>
                <a:gd name="T4" fmla="*/ 5 w 8"/>
                <a:gd name="T5" fmla="*/ 2 h 21"/>
                <a:gd name="T6" fmla="*/ 5 w 8"/>
                <a:gd name="T7" fmla="*/ 0 h 21"/>
                <a:gd name="T8" fmla="*/ 5 w 8"/>
                <a:gd name="T9" fmla="*/ 0 h 21"/>
                <a:gd name="T10" fmla="*/ 6 w 8"/>
                <a:gd name="T11" fmla="*/ 4 h 21"/>
                <a:gd name="T12" fmla="*/ 0 w 8"/>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8" h="21">
                  <a:moveTo>
                    <a:pt x="0" y="21"/>
                  </a:moveTo>
                  <a:cubicBezTo>
                    <a:pt x="2" y="19"/>
                    <a:pt x="4" y="14"/>
                    <a:pt x="4" y="11"/>
                  </a:cubicBezTo>
                  <a:cubicBezTo>
                    <a:pt x="4" y="8"/>
                    <a:pt x="4" y="5"/>
                    <a:pt x="5" y="2"/>
                  </a:cubicBezTo>
                  <a:cubicBezTo>
                    <a:pt x="5" y="1"/>
                    <a:pt x="5" y="0"/>
                    <a:pt x="5" y="0"/>
                  </a:cubicBezTo>
                  <a:cubicBezTo>
                    <a:pt x="5" y="0"/>
                    <a:pt x="5" y="0"/>
                    <a:pt x="5" y="0"/>
                  </a:cubicBezTo>
                  <a:cubicBezTo>
                    <a:pt x="6" y="0"/>
                    <a:pt x="5" y="2"/>
                    <a:pt x="6" y="4"/>
                  </a:cubicBezTo>
                  <a:cubicBezTo>
                    <a:pt x="8" y="16"/>
                    <a:pt x="2" y="20"/>
                    <a:pt x="0" y="21"/>
                  </a:cubicBezTo>
                </a:path>
              </a:pathLst>
            </a:custGeom>
            <a:solidFill>
              <a:srgbClr val="9CB5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3" name="Freeform 1697">
              <a:extLst>
                <a:ext uri="{FF2B5EF4-FFF2-40B4-BE49-F238E27FC236}">
                  <a16:creationId xmlns:a16="http://schemas.microsoft.com/office/drawing/2014/main" id="{68EDAB49-2873-40BB-8116-906028D4F92A}"/>
                </a:ext>
              </a:extLst>
            </p:cNvPr>
            <p:cNvSpPr>
              <a:spLocks/>
            </p:cNvSpPr>
            <p:nvPr/>
          </p:nvSpPr>
          <p:spPr bwMode="auto">
            <a:xfrm>
              <a:off x="190" y="806"/>
              <a:ext cx="12" cy="31"/>
            </a:xfrm>
            <a:custGeom>
              <a:avLst/>
              <a:gdLst>
                <a:gd name="T0" fmla="*/ 4 w 5"/>
                <a:gd name="T1" fmla="*/ 7 h 13"/>
                <a:gd name="T2" fmla="*/ 0 w 5"/>
                <a:gd name="T3" fmla="*/ 13 h 13"/>
                <a:gd name="T4" fmla="*/ 5 w 5"/>
                <a:gd name="T5" fmla="*/ 0 h 13"/>
                <a:gd name="T6" fmla="*/ 5 w 5"/>
                <a:gd name="T7" fmla="*/ 1 h 13"/>
                <a:gd name="T8" fmla="*/ 5 w 5"/>
                <a:gd name="T9" fmla="*/ 2 h 13"/>
                <a:gd name="T10" fmla="*/ 5 w 5"/>
                <a:gd name="T11" fmla="*/ 4 h 13"/>
                <a:gd name="T12" fmla="*/ 4 w 5"/>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5" h="13">
                  <a:moveTo>
                    <a:pt x="4" y="7"/>
                  </a:moveTo>
                  <a:cubicBezTo>
                    <a:pt x="4" y="8"/>
                    <a:pt x="3" y="10"/>
                    <a:pt x="0" y="13"/>
                  </a:cubicBezTo>
                  <a:cubicBezTo>
                    <a:pt x="0" y="12"/>
                    <a:pt x="5" y="9"/>
                    <a:pt x="5" y="0"/>
                  </a:cubicBezTo>
                  <a:cubicBezTo>
                    <a:pt x="5" y="1"/>
                    <a:pt x="5" y="1"/>
                    <a:pt x="5" y="1"/>
                  </a:cubicBezTo>
                  <a:cubicBezTo>
                    <a:pt x="5" y="1"/>
                    <a:pt x="5" y="2"/>
                    <a:pt x="5" y="2"/>
                  </a:cubicBezTo>
                  <a:cubicBezTo>
                    <a:pt x="5" y="3"/>
                    <a:pt x="5" y="3"/>
                    <a:pt x="5" y="4"/>
                  </a:cubicBezTo>
                  <a:cubicBezTo>
                    <a:pt x="5" y="5"/>
                    <a:pt x="5" y="6"/>
                    <a:pt x="4" y="7"/>
                  </a:cubicBezTo>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4" name="Freeform 1698">
              <a:extLst>
                <a:ext uri="{FF2B5EF4-FFF2-40B4-BE49-F238E27FC236}">
                  <a16:creationId xmlns:a16="http://schemas.microsoft.com/office/drawing/2014/main" id="{0D0422B9-FD2E-4D93-9D29-953B261FE623}"/>
                </a:ext>
              </a:extLst>
            </p:cNvPr>
            <p:cNvSpPr>
              <a:spLocks/>
            </p:cNvSpPr>
            <p:nvPr/>
          </p:nvSpPr>
          <p:spPr bwMode="auto">
            <a:xfrm>
              <a:off x="190" y="794"/>
              <a:ext cx="7" cy="36"/>
            </a:xfrm>
            <a:custGeom>
              <a:avLst/>
              <a:gdLst>
                <a:gd name="T0" fmla="*/ 2 w 3"/>
                <a:gd name="T1" fmla="*/ 0 h 15"/>
                <a:gd name="T2" fmla="*/ 1 w 3"/>
                <a:gd name="T3" fmla="*/ 10 h 15"/>
                <a:gd name="T4" fmla="*/ 0 w 3"/>
                <a:gd name="T5" fmla="*/ 15 h 15"/>
                <a:gd name="T6" fmla="*/ 3 w 3"/>
                <a:gd name="T7" fmla="*/ 7 h 15"/>
                <a:gd name="T8" fmla="*/ 2 w 3"/>
                <a:gd name="T9" fmla="*/ 0 h 15"/>
              </a:gdLst>
              <a:ahLst/>
              <a:cxnLst>
                <a:cxn ang="0">
                  <a:pos x="T0" y="T1"/>
                </a:cxn>
                <a:cxn ang="0">
                  <a:pos x="T2" y="T3"/>
                </a:cxn>
                <a:cxn ang="0">
                  <a:pos x="T4" y="T5"/>
                </a:cxn>
                <a:cxn ang="0">
                  <a:pos x="T6" y="T7"/>
                </a:cxn>
                <a:cxn ang="0">
                  <a:pos x="T8" y="T9"/>
                </a:cxn>
              </a:cxnLst>
              <a:rect l="0" t="0" r="r" b="b"/>
              <a:pathLst>
                <a:path w="3" h="15">
                  <a:moveTo>
                    <a:pt x="2" y="0"/>
                  </a:moveTo>
                  <a:cubicBezTo>
                    <a:pt x="2" y="0"/>
                    <a:pt x="1" y="10"/>
                    <a:pt x="1" y="10"/>
                  </a:cubicBezTo>
                  <a:cubicBezTo>
                    <a:pt x="1" y="11"/>
                    <a:pt x="0" y="15"/>
                    <a:pt x="0" y="15"/>
                  </a:cubicBezTo>
                  <a:cubicBezTo>
                    <a:pt x="0" y="15"/>
                    <a:pt x="3" y="10"/>
                    <a:pt x="3" y="7"/>
                  </a:cubicBezTo>
                  <a:cubicBezTo>
                    <a:pt x="3" y="4"/>
                    <a:pt x="2" y="2"/>
                    <a:pt x="2" y="0"/>
                  </a:cubicBezTo>
                </a:path>
              </a:pathLst>
            </a:custGeom>
            <a:solidFill>
              <a:srgbClr val="AEC1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5" name="Freeform 1699">
              <a:extLst>
                <a:ext uri="{FF2B5EF4-FFF2-40B4-BE49-F238E27FC236}">
                  <a16:creationId xmlns:a16="http://schemas.microsoft.com/office/drawing/2014/main" id="{EF3A7D5C-C20D-4870-B130-D9916F9C9B67}"/>
                </a:ext>
              </a:extLst>
            </p:cNvPr>
            <p:cNvSpPr>
              <a:spLocks/>
            </p:cNvSpPr>
            <p:nvPr/>
          </p:nvSpPr>
          <p:spPr bwMode="auto">
            <a:xfrm>
              <a:off x="195" y="763"/>
              <a:ext cx="4" cy="5"/>
            </a:xfrm>
            <a:custGeom>
              <a:avLst/>
              <a:gdLst>
                <a:gd name="T0" fmla="*/ 0 w 4"/>
                <a:gd name="T1" fmla="*/ 5 h 5"/>
                <a:gd name="T2" fmla="*/ 0 w 4"/>
                <a:gd name="T3" fmla="*/ 5 h 5"/>
                <a:gd name="T4" fmla="*/ 0 w 4"/>
                <a:gd name="T5" fmla="*/ 2 h 5"/>
                <a:gd name="T6" fmla="*/ 0 w 4"/>
                <a:gd name="T7" fmla="*/ 2 h 5"/>
                <a:gd name="T8" fmla="*/ 2 w 4"/>
                <a:gd name="T9" fmla="*/ 0 h 5"/>
                <a:gd name="T10" fmla="*/ 4 w 4"/>
                <a:gd name="T11" fmla="*/ 0 h 5"/>
                <a:gd name="T12" fmla="*/ 4 w 4"/>
                <a:gd name="T13" fmla="*/ 0 h 5"/>
                <a:gd name="T14" fmla="*/ 4 w 4"/>
                <a:gd name="T15" fmla="*/ 2 h 5"/>
                <a:gd name="T16" fmla="*/ 0 w 4"/>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0" y="5"/>
                  </a:moveTo>
                  <a:lnTo>
                    <a:pt x="0" y="5"/>
                  </a:lnTo>
                  <a:lnTo>
                    <a:pt x="0" y="2"/>
                  </a:lnTo>
                  <a:lnTo>
                    <a:pt x="0" y="2"/>
                  </a:lnTo>
                  <a:lnTo>
                    <a:pt x="2" y="0"/>
                  </a:lnTo>
                  <a:lnTo>
                    <a:pt x="4" y="0"/>
                  </a:lnTo>
                  <a:lnTo>
                    <a:pt x="4" y="0"/>
                  </a:lnTo>
                  <a:lnTo>
                    <a:pt x="4" y="2"/>
                  </a:lnTo>
                  <a:lnTo>
                    <a:pt x="0" y="5"/>
                  </a:lnTo>
                  <a:close/>
                </a:path>
              </a:pathLst>
            </a:custGeom>
            <a:solidFill>
              <a:srgbClr val="1413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6" name="Freeform 1700">
              <a:extLst>
                <a:ext uri="{FF2B5EF4-FFF2-40B4-BE49-F238E27FC236}">
                  <a16:creationId xmlns:a16="http://schemas.microsoft.com/office/drawing/2014/main" id="{D87CE78B-1498-4AFF-A5BE-4880EEE27168}"/>
                </a:ext>
              </a:extLst>
            </p:cNvPr>
            <p:cNvSpPr>
              <a:spLocks/>
            </p:cNvSpPr>
            <p:nvPr/>
          </p:nvSpPr>
          <p:spPr bwMode="auto">
            <a:xfrm>
              <a:off x="195" y="763"/>
              <a:ext cx="4" cy="5"/>
            </a:xfrm>
            <a:custGeom>
              <a:avLst/>
              <a:gdLst>
                <a:gd name="T0" fmla="*/ 0 w 4"/>
                <a:gd name="T1" fmla="*/ 5 h 5"/>
                <a:gd name="T2" fmla="*/ 0 w 4"/>
                <a:gd name="T3" fmla="*/ 5 h 5"/>
                <a:gd name="T4" fmla="*/ 0 w 4"/>
                <a:gd name="T5" fmla="*/ 2 h 5"/>
                <a:gd name="T6" fmla="*/ 0 w 4"/>
                <a:gd name="T7" fmla="*/ 2 h 5"/>
                <a:gd name="T8" fmla="*/ 2 w 4"/>
                <a:gd name="T9" fmla="*/ 0 h 5"/>
                <a:gd name="T10" fmla="*/ 4 w 4"/>
                <a:gd name="T11" fmla="*/ 0 h 5"/>
                <a:gd name="T12" fmla="*/ 4 w 4"/>
                <a:gd name="T13" fmla="*/ 0 h 5"/>
                <a:gd name="T14" fmla="*/ 4 w 4"/>
                <a:gd name="T15" fmla="*/ 2 h 5"/>
                <a:gd name="T16" fmla="*/ 0 w 4"/>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0" y="5"/>
                  </a:moveTo>
                  <a:lnTo>
                    <a:pt x="0" y="5"/>
                  </a:lnTo>
                  <a:lnTo>
                    <a:pt x="0" y="2"/>
                  </a:lnTo>
                  <a:lnTo>
                    <a:pt x="0" y="2"/>
                  </a:lnTo>
                  <a:lnTo>
                    <a:pt x="2" y="0"/>
                  </a:lnTo>
                  <a:lnTo>
                    <a:pt x="4" y="0"/>
                  </a:lnTo>
                  <a:lnTo>
                    <a:pt x="4" y="0"/>
                  </a:lnTo>
                  <a:lnTo>
                    <a:pt x="4" y="2"/>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7" name="Freeform 1701">
              <a:extLst>
                <a:ext uri="{FF2B5EF4-FFF2-40B4-BE49-F238E27FC236}">
                  <a16:creationId xmlns:a16="http://schemas.microsoft.com/office/drawing/2014/main" id="{1C8AABB1-AC5D-487A-885D-9843EA711DBC}"/>
                </a:ext>
              </a:extLst>
            </p:cNvPr>
            <p:cNvSpPr>
              <a:spLocks/>
            </p:cNvSpPr>
            <p:nvPr/>
          </p:nvSpPr>
          <p:spPr bwMode="auto">
            <a:xfrm>
              <a:off x="192" y="761"/>
              <a:ext cx="27" cy="21"/>
            </a:xfrm>
            <a:custGeom>
              <a:avLst/>
              <a:gdLst>
                <a:gd name="T0" fmla="*/ 8 w 11"/>
                <a:gd name="T1" fmla="*/ 1 h 9"/>
                <a:gd name="T2" fmla="*/ 10 w 11"/>
                <a:gd name="T3" fmla="*/ 7 h 9"/>
                <a:gd name="T4" fmla="*/ 4 w 11"/>
                <a:gd name="T5" fmla="*/ 8 h 9"/>
                <a:gd name="T6" fmla="*/ 1 w 11"/>
                <a:gd name="T7" fmla="*/ 2 h 9"/>
                <a:gd name="T8" fmla="*/ 8 w 11"/>
                <a:gd name="T9" fmla="*/ 1 h 9"/>
              </a:gdLst>
              <a:ahLst/>
              <a:cxnLst>
                <a:cxn ang="0">
                  <a:pos x="T0" y="T1"/>
                </a:cxn>
                <a:cxn ang="0">
                  <a:pos x="T2" y="T3"/>
                </a:cxn>
                <a:cxn ang="0">
                  <a:pos x="T4" y="T5"/>
                </a:cxn>
                <a:cxn ang="0">
                  <a:pos x="T6" y="T7"/>
                </a:cxn>
                <a:cxn ang="0">
                  <a:pos x="T8" y="T9"/>
                </a:cxn>
              </a:cxnLst>
              <a:rect l="0" t="0" r="r" b="b"/>
              <a:pathLst>
                <a:path w="11" h="9">
                  <a:moveTo>
                    <a:pt x="8" y="1"/>
                  </a:moveTo>
                  <a:cubicBezTo>
                    <a:pt x="10" y="2"/>
                    <a:pt x="11" y="5"/>
                    <a:pt x="10" y="7"/>
                  </a:cubicBezTo>
                  <a:cubicBezTo>
                    <a:pt x="9" y="8"/>
                    <a:pt x="6" y="9"/>
                    <a:pt x="4" y="8"/>
                  </a:cubicBezTo>
                  <a:cubicBezTo>
                    <a:pt x="1" y="6"/>
                    <a:pt x="0" y="4"/>
                    <a:pt x="1" y="2"/>
                  </a:cubicBezTo>
                  <a:cubicBezTo>
                    <a:pt x="2" y="0"/>
                    <a:pt x="5" y="0"/>
                    <a:pt x="8" y="1"/>
                  </a:cubicBezTo>
                </a:path>
              </a:pathLst>
            </a:custGeom>
            <a:solidFill>
              <a:srgbClr val="1413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8" name="Freeform 1702">
              <a:extLst>
                <a:ext uri="{FF2B5EF4-FFF2-40B4-BE49-F238E27FC236}">
                  <a16:creationId xmlns:a16="http://schemas.microsoft.com/office/drawing/2014/main" id="{339F9FE1-DB1C-44D8-AE0E-5479C474E12F}"/>
                </a:ext>
              </a:extLst>
            </p:cNvPr>
            <p:cNvSpPr>
              <a:spLocks/>
            </p:cNvSpPr>
            <p:nvPr/>
          </p:nvSpPr>
          <p:spPr bwMode="auto">
            <a:xfrm>
              <a:off x="197" y="761"/>
              <a:ext cx="22" cy="21"/>
            </a:xfrm>
            <a:custGeom>
              <a:avLst/>
              <a:gdLst>
                <a:gd name="T0" fmla="*/ 6 w 9"/>
                <a:gd name="T1" fmla="*/ 1 h 9"/>
                <a:gd name="T2" fmla="*/ 0 w 9"/>
                <a:gd name="T3" fmla="*/ 1 h 9"/>
                <a:gd name="T4" fmla="*/ 3 w 9"/>
                <a:gd name="T5" fmla="*/ 1 h 9"/>
                <a:gd name="T6" fmla="*/ 6 w 9"/>
                <a:gd name="T7" fmla="*/ 4 h 9"/>
                <a:gd name="T8" fmla="*/ 5 w 9"/>
                <a:gd name="T9" fmla="*/ 7 h 9"/>
                <a:gd name="T10" fmla="*/ 3 w 9"/>
                <a:gd name="T11" fmla="*/ 8 h 9"/>
                <a:gd name="T12" fmla="*/ 8 w 9"/>
                <a:gd name="T13" fmla="*/ 7 h 9"/>
                <a:gd name="T14" fmla="*/ 6 w 9"/>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6" y="1"/>
                  </a:moveTo>
                  <a:cubicBezTo>
                    <a:pt x="4" y="0"/>
                    <a:pt x="1" y="0"/>
                    <a:pt x="0" y="1"/>
                  </a:cubicBezTo>
                  <a:cubicBezTo>
                    <a:pt x="1" y="1"/>
                    <a:pt x="2" y="1"/>
                    <a:pt x="3" y="1"/>
                  </a:cubicBezTo>
                  <a:cubicBezTo>
                    <a:pt x="5" y="2"/>
                    <a:pt x="6" y="3"/>
                    <a:pt x="6" y="4"/>
                  </a:cubicBezTo>
                  <a:cubicBezTo>
                    <a:pt x="6" y="6"/>
                    <a:pt x="6" y="7"/>
                    <a:pt x="5" y="7"/>
                  </a:cubicBezTo>
                  <a:cubicBezTo>
                    <a:pt x="5" y="8"/>
                    <a:pt x="4" y="8"/>
                    <a:pt x="3" y="8"/>
                  </a:cubicBezTo>
                  <a:cubicBezTo>
                    <a:pt x="5" y="9"/>
                    <a:pt x="7" y="8"/>
                    <a:pt x="8" y="7"/>
                  </a:cubicBezTo>
                  <a:cubicBezTo>
                    <a:pt x="9" y="5"/>
                    <a:pt x="8" y="2"/>
                    <a:pt x="6" y="1"/>
                  </a:cubicBezTo>
                </a:path>
              </a:pathLst>
            </a:custGeom>
            <a:solidFill>
              <a:srgbClr val="0D0C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9" name="Freeform 1703">
              <a:extLst>
                <a:ext uri="{FF2B5EF4-FFF2-40B4-BE49-F238E27FC236}">
                  <a16:creationId xmlns:a16="http://schemas.microsoft.com/office/drawing/2014/main" id="{52FC2140-8C61-4700-9EBE-28E38F41EB82}"/>
                </a:ext>
              </a:extLst>
            </p:cNvPr>
            <p:cNvSpPr>
              <a:spLocks/>
            </p:cNvSpPr>
            <p:nvPr/>
          </p:nvSpPr>
          <p:spPr bwMode="auto">
            <a:xfrm>
              <a:off x="204" y="761"/>
              <a:ext cx="15" cy="19"/>
            </a:xfrm>
            <a:custGeom>
              <a:avLst/>
              <a:gdLst>
                <a:gd name="T0" fmla="*/ 4 w 6"/>
                <a:gd name="T1" fmla="*/ 7 h 8"/>
                <a:gd name="T2" fmla="*/ 3 w 6"/>
                <a:gd name="T3" fmla="*/ 8 h 8"/>
                <a:gd name="T4" fmla="*/ 4 w 6"/>
                <a:gd name="T5" fmla="*/ 4 h 8"/>
                <a:gd name="T6" fmla="*/ 0 w 6"/>
                <a:gd name="T7" fmla="*/ 0 h 8"/>
                <a:gd name="T8" fmla="*/ 2 w 6"/>
                <a:gd name="T9" fmla="*/ 1 h 8"/>
                <a:gd name="T10" fmla="*/ 5 w 6"/>
                <a:gd name="T11" fmla="*/ 4 h 8"/>
                <a:gd name="T12" fmla="*/ 5 w 6"/>
                <a:gd name="T13" fmla="*/ 7 h 8"/>
                <a:gd name="T14" fmla="*/ 4 w 6"/>
                <a:gd name="T15" fmla="*/ 7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4" y="7"/>
                  </a:moveTo>
                  <a:cubicBezTo>
                    <a:pt x="4" y="8"/>
                    <a:pt x="3" y="8"/>
                    <a:pt x="3" y="8"/>
                  </a:cubicBezTo>
                  <a:cubicBezTo>
                    <a:pt x="5" y="7"/>
                    <a:pt x="5" y="6"/>
                    <a:pt x="4" y="4"/>
                  </a:cubicBezTo>
                  <a:cubicBezTo>
                    <a:pt x="4" y="3"/>
                    <a:pt x="2" y="1"/>
                    <a:pt x="0" y="0"/>
                  </a:cubicBezTo>
                  <a:cubicBezTo>
                    <a:pt x="1" y="1"/>
                    <a:pt x="2" y="1"/>
                    <a:pt x="2" y="1"/>
                  </a:cubicBezTo>
                  <a:cubicBezTo>
                    <a:pt x="4" y="2"/>
                    <a:pt x="5" y="3"/>
                    <a:pt x="5" y="4"/>
                  </a:cubicBezTo>
                  <a:cubicBezTo>
                    <a:pt x="6" y="5"/>
                    <a:pt x="5" y="6"/>
                    <a:pt x="5" y="7"/>
                  </a:cubicBezTo>
                  <a:lnTo>
                    <a:pt x="4" y="7"/>
                  </a:lnTo>
                  <a:close/>
                </a:path>
              </a:pathLst>
            </a:custGeom>
            <a:solidFill>
              <a:srgbClr val="060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0" name="Freeform 1704">
              <a:extLst>
                <a:ext uri="{FF2B5EF4-FFF2-40B4-BE49-F238E27FC236}">
                  <a16:creationId xmlns:a16="http://schemas.microsoft.com/office/drawing/2014/main" id="{1BDB689D-8632-4B96-A27C-B04235BB459A}"/>
                </a:ext>
              </a:extLst>
            </p:cNvPr>
            <p:cNvSpPr>
              <a:spLocks/>
            </p:cNvSpPr>
            <p:nvPr/>
          </p:nvSpPr>
          <p:spPr bwMode="auto">
            <a:xfrm>
              <a:off x="195" y="763"/>
              <a:ext cx="14" cy="17"/>
            </a:xfrm>
            <a:custGeom>
              <a:avLst/>
              <a:gdLst>
                <a:gd name="T0" fmla="*/ 0 w 6"/>
                <a:gd name="T1" fmla="*/ 2 h 7"/>
                <a:gd name="T2" fmla="*/ 0 w 6"/>
                <a:gd name="T3" fmla="*/ 3 h 7"/>
                <a:gd name="T4" fmla="*/ 2 w 6"/>
                <a:gd name="T5" fmla="*/ 6 h 7"/>
                <a:gd name="T6" fmla="*/ 5 w 6"/>
                <a:gd name="T7" fmla="*/ 6 h 7"/>
                <a:gd name="T8" fmla="*/ 6 w 6"/>
                <a:gd name="T9" fmla="*/ 6 h 7"/>
                <a:gd name="T10" fmla="*/ 6 w 6"/>
                <a:gd name="T11" fmla="*/ 4 h 7"/>
                <a:gd name="T12" fmla="*/ 4 w 6"/>
                <a:gd name="T13" fmla="*/ 1 h 7"/>
                <a:gd name="T14" fmla="*/ 2 w 6"/>
                <a:gd name="T15" fmla="*/ 0 h 7"/>
                <a:gd name="T16" fmla="*/ 0 w 6"/>
                <a:gd name="T17" fmla="*/ 1 h 7"/>
                <a:gd name="T18" fmla="*/ 0 w 6"/>
                <a:gd name="T19" fmla="*/ 3 h 7"/>
                <a:gd name="T20" fmla="*/ 0 w 6"/>
                <a:gd name="T21"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7">
                  <a:moveTo>
                    <a:pt x="0" y="2"/>
                  </a:moveTo>
                  <a:cubicBezTo>
                    <a:pt x="0" y="2"/>
                    <a:pt x="0" y="3"/>
                    <a:pt x="0" y="3"/>
                  </a:cubicBezTo>
                  <a:cubicBezTo>
                    <a:pt x="0" y="4"/>
                    <a:pt x="1" y="5"/>
                    <a:pt x="2" y="6"/>
                  </a:cubicBezTo>
                  <a:cubicBezTo>
                    <a:pt x="3" y="6"/>
                    <a:pt x="4" y="7"/>
                    <a:pt x="5" y="6"/>
                  </a:cubicBezTo>
                  <a:cubicBezTo>
                    <a:pt x="5" y="6"/>
                    <a:pt x="6" y="6"/>
                    <a:pt x="6" y="6"/>
                  </a:cubicBezTo>
                  <a:cubicBezTo>
                    <a:pt x="6" y="5"/>
                    <a:pt x="6" y="5"/>
                    <a:pt x="6" y="4"/>
                  </a:cubicBezTo>
                  <a:cubicBezTo>
                    <a:pt x="6" y="3"/>
                    <a:pt x="5" y="2"/>
                    <a:pt x="4" y="1"/>
                  </a:cubicBezTo>
                  <a:cubicBezTo>
                    <a:pt x="3" y="0"/>
                    <a:pt x="2" y="0"/>
                    <a:pt x="2" y="0"/>
                  </a:cubicBezTo>
                  <a:cubicBezTo>
                    <a:pt x="1" y="0"/>
                    <a:pt x="1" y="1"/>
                    <a:pt x="0" y="1"/>
                  </a:cubicBezTo>
                  <a:cubicBezTo>
                    <a:pt x="0" y="2"/>
                    <a:pt x="0" y="3"/>
                    <a:pt x="0" y="3"/>
                  </a:cubicBezTo>
                  <a:cubicBezTo>
                    <a:pt x="0" y="2"/>
                    <a:pt x="0" y="2"/>
                    <a:pt x="0" y="2"/>
                  </a:cubicBezTo>
                </a:path>
              </a:pathLst>
            </a:custGeom>
            <a:solidFill>
              <a:srgbClr val="1C1A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1" name="Freeform 1705">
              <a:extLst>
                <a:ext uri="{FF2B5EF4-FFF2-40B4-BE49-F238E27FC236}">
                  <a16:creationId xmlns:a16="http://schemas.microsoft.com/office/drawing/2014/main" id="{D30599C3-0135-4B85-B711-7E5463E8FE71}"/>
                </a:ext>
              </a:extLst>
            </p:cNvPr>
            <p:cNvSpPr>
              <a:spLocks/>
            </p:cNvSpPr>
            <p:nvPr/>
          </p:nvSpPr>
          <p:spPr bwMode="auto">
            <a:xfrm>
              <a:off x="195" y="765"/>
              <a:ext cx="12" cy="12"/>
            </a:xfrm>
            <a:custGeom>
              <a:avLst/>
              <a:gdLst>
                <a:gd name="T0" fmla="*/ 0 w 5"/>
                <a:gd name="T1" fmla="*/ 1 h 5"/>
                <a:gd name="T2" fmla="*/ 0 w 5"/>
                <a:gd name="T3" fmla="*/ 2 h 5"/>
                <a:gd name="T4" fmla="*/ 1 w 5"/>
                <a:gd name="T5" fmla="*/ 4 h 5"/>
                <a:gd name="T6" fmla="*/ 4 w 5"/>
                <a:gd name="T7" fmla="*/ 5 h 5"/>
                <a:gd name="T8" fmla="*/ 5 w 5"/>
                <a:gd name="T9" fmla="*/ 4 h 5"/>
                <a:gd name="T10" fmla="*/ 5 w 5"/>
                <a:gd name="T11" fmla="*/ 3 h 5"/>
                <a:gd name="T12" fmla="*/ 3 w 5"/>
                <a:gd name="T13" fmla="*/ 0 h 5"/>
                <a:gd name="T14" fmla="*/ 1 w 5"/>
                <a:gd name="T15" fmla="*/ 0 h 5"/>
                <a:gd name="T16" fmla="*/ 0 w 5"/>
                <a:gd name="T17" fmla="*/ 1 h 5"/>
                <a:gd name="T18" fmla="*/ 0 w 5"/>
                <a:gd name="T19" fmla="*/ 2 h 5"/>
                <a:gd name="T20" fmla="*/ 0 w 5"/>
                <a:gd name="T21"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5">
                  <a:moveTo>
                    <a:pt x="0" y="1"/>
                  </a:moveTo>
                  <a:cubicBezTo>
                    <a:pt x="0" y="2"/>
                    <a:pt x="0" y="2"/>
                    <a:pt x="0" y="2"/>
                  </a:cubicBezTo>
                  <a:cubicBezTo>
                    <a:pt x="0" y="3"/>
                    <a:pt x="0" y="4"/>
                    <a:pt x="1" y="4"/>
                  </a:cubicBezTo>
                  <a:cubicBezTo>
                    <a:pt x="2" y="5"/>
                    <a:pt x="3" y="5"/>
                    <a:pt x="4" y="5"/>
                  </a:cubicBezTo>
                  <a:cubicBezTo>
                    <a:pt x="4" y="5"/>
                    <a:pt x="5" y="4"/>
                    <a:pt x="5" y="4"/>
                  </a:cubicBezTo>
                  <a:cubicBezTo>
                    <a:pt x="5" y="3"/>
                    <a:pt x="5" y="3"/>
                    <a:pt x="5" y="3"/>
                  </a:cubicBezTo>
                  <a:cubicBezTo>
                    <a:pt x="5" y="2"/>
                    <a:pt x="4" y="1"/>
                    <a:pt x="3" y="0"/>
                  </a:cubicBezTo>
                  <a:cubicBezTo>
                    <a:pt x="2" y="0"/>
                    <a:pt x="2" y="0"/>
                    <a:pt x="1" y="0"/>
                  </a:cubicBezTo>
                  <a:cubicBezTo>
                    <a:pt x="1" y="0"/>
                    <a:pt x="0" y="0"/>
                    <a:pt x="0" y="1"/>
                  </a:cubicBezTo>
                  <a:cubicBezTo>
                    <a:pt x="0" y="1"/>
                    <a:pt x="0" y="2"/>
                    <a:pt x="0" y="2"/>
                  </a:cubicBezTo>
                  <a:cubicBezTo>
                    <a:pt x="0" y="1"/>
                    <a:pt x="0" y="1"/>
                    <a:pt x="0" y="1"/>
                  </a:cubicBezTo>
                </a:path>
              </a:pathLst>
            </a:custGeom>
            <a:solidFill>
              <a:srgbClr val="1E1C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2" name="Freeform 1706">
              <a:extLst>
                <a:ext uri="{FF2B5EF4-FFF2-40B4-BE49-F238E27FC236}">
                  <a16:creationId xmlns:a16="http://schemas.microsoft.com/office/drawing/2014/main" id="{A26EAC21-44D4-4828-8AC5-D24410D6A20D}"/>
                </a:ext>
              </a:extLst>
            </p:cNvPr>
            <p:cNvSpPr>
              <a:spLocks/>
            </p:cNvSpPr>
            <p:nvPr/>
          </p:nvSpPr>
          <p:spPr bwMode="auto">
            <a:xfrm>
              <a:off x="195" y="765"/>
              <a:ext cx="9" cy="10"/>
            </a:xfrm>
            <a:custGeom>
              <a:avLst/>
              <a:gdLst>
                <a:gd name="T0" fmla="*/ 1 w 4"/>
                <a:gd name="T1" fmla="*/ 1 h 4"/>
                <a:gd name="T2" fmla="*/ 2 w 4"/>
                <a:gd name="T3" fmla="*/ 4 h 4"/>
                <a:gd name="T4" fmla="*/ 3 w 4"/>
                <a:gd name="T5" fmla="*/ 4 h 4"/>
                <a:gd name="T6" fmla="*/ 3 w 4"/>
                <a:gd name="T7" fmla="*/ 4 h 4"/>
                <a:gd name="T8" fmla="*/ 4 w 4"/>
                <a:gd name="T9" fmla="*/ 4 h 4"/>
                <a:gd name="T10" fmla="*/ 4 w 4"/>
                <a:gd name="T11" fmla="*/ 4 h 4"/>
                <a:gd name="T12" fmla="*/ 2 w 4"/>
                <a:gd name="T13" fmla="*/ 2 h 4"/>
                <a:gd name="T14" fmla="*/ 1 w 4"/>
                <a:gd name="T15" fmla="*/ 0 h 4"/>
                <a:gd name="T16" fmla="*/ 1 w 4"/>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1" y="1"/>
                  </a:moveTo>
                  <a:cubicBezTo>
                    <a:pt x="0" y="2"/>
                    <a:pt x="1" y="4"/>
                    <a:pt x="2" y="4"/>
                  </a:cubicBezTo>
                  <a:cubicBezTo>
                    <a:pt x="3" y="4"/>
                    <a:pt x="3" y="4"/>
                    <a:pt x="3" y="4"/>
                  </a:cubicBezTo>
                  <a:cubicBezTo>
                    <a:pt x="3" y="4"/>
                    <a:pt x="3" y="4"/>
                    <a:pt x="3" y="4"/>
                  </a:cubicBezTo>
                  <a:cubicBezTo>
                    <a:pt x="4" y="4"/>
                    <a:pt x="4" y="4"/>
                    <a:pt x="4" y="4"/>
                  </a:cubicBezTo>
                  <a:cubicBezTo>
                    <a:pt x="4" y="4"/>
                    <a:pt x="4" y="4"/>
                    <a:pt x="4" y="4"/>
                  </a:cubicBezTo>
                  <a:cubicBezTo>
                    <a:pt x="3" y="3"/>
                    <a:pt x="3" y="2"/>
                    <a:pt x="2" y="2"/>
                  </a:cubicBezTo>
                  <a:cubicBezTo>
                    <a:pt x="2" y="2"/>
                    <a:pt x="1" y="1"/>
                    <a:pt x="1" y="0"/>
                  </a:cubicBezTo>
                  <a:cubicBezTo>
                    <a:pt x="1" y="1"/>
                    <a:pt x="1" y="1"/>
                    <a:pt x="1" y="1"/>
                  </a:cubicBezTo>
                </a:path>
              </a:pathLst>
            </a:custGeom>
            <a:solidFill>
              <a:srgbClr val="2724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3" name="Freeform 1707">
              <a:extLst>
                <a:ext uri="{FF2B5EF4-FFF2-40B4-BE49-F238E27FC236}">
                  <a16:creationId xmlns:a16="http://schemas.microsoft.com/office/drawing/2014/main" id="{228BCB5E-3EA2-48E0-969B-29612BD8F2DB}"/>
                </a:ext>
              </a:extLst>
            </p:cNvPr>
            <p:cNvSpPr>
              <a:spLocks/>
            </p:cNvSpPr>
            <p:nvPr/>
          </p:nvSpPr>
          <p:spPr bwMode="auto">
            <a:xfrm>
              <a:off x="197" y="768"/>
              <a:ext cx="2" cy="7"/>
            </a:xfrm>
            <a:custGeom>
              <a:avLst/>
              <a:gdLst>
                <a:gd name="T0" fmla="*/ 0 w 1"/>
                <a:gd name="T1" fmla="*/ 0 h 3"/>
                <a:gd name="T2" fmla="*/ 0 w 1"/>
                <a:gd name="T3" fmla="*/ 1 h 3"/>
                <a:gd name="T4" fmla="*/ 0 w 1"/>
                <a:gd name="T5" fmla="*/ 1 h 3"/>
                <a:gd name="T6" fmla="*/ 0 w 1"/>
                <a:gd name="T7" fmla="*/ 1 h 3"/>
                <a:gd name="T8" fmla="*/ 0 w 1"/>
                <a:gd name="T9" fmla="*/ 2 h 3"/>
                <a:gd name="T10" fmla="*/ 1 w 1"/>
                <a:gd name="T11" fmla="*/ 3 h 3"/>
                <a:gd name="T12" fmla="*/ 1 w 1"/>
                <a:gd name="T13" fmla="*/ 3 h 3"/>
                <a:gd name="T14" fmla="*/ 1 w 1"/>
                <a:gd name="T15" fmla="*/ 3 h 3"/>
                <a:gd name="T16" fmla="*/ 1 w 1"/>
                <a:gd name="T17" fmla="*/ 2 h 3"/>
                <a:gd name="T18" fmla="*/ 1 w 1"/>
                <a:gd name="T19" fmla="*/ 2 h 3"/>
                <a:gd name="T20" fmla="*/ 0 w 1"/>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3">
                  <a:moveTo>
                    <a:pt x="0" y="0"/>
                  </a:moveTo>
                  <a:cubicBezTo>
                    <a:pt x="0" y="1"/>
                    <a:pt x="0" y="1"/>
                    <a:pt x="0" y="1"/>
                  </a:cubicBezTo>
                  <a:cubicBezTo>
                    <a:pt x="0" y="1"/>
                    <a:pt x="0" y="1"/>
                    <a:pt x="0" y="1"/>
                  </a:cubicBezTo>
                  <a:cubicBezTo>
                    <a:pt x="0" y="1"/>
                    <a:pt x="0" y="1"/>
                    <a:pt x="0" y="1"/>
                  </a:cubicBezTo>
                  <a:cubicBezTo>
                    <a:pt x="0" y="1"/>
                    <a:pt x="0" y="1"/>
                    <a:pt x="0" y="2"/>
                  </a:cubicBezTo>
                  <a:cubicBezTo>
                    <a:pt x="0" y="2"/>
                    <a:pt x="1" y="3"/>
                    <a:pt x="1" y="3"/>
                  </a:cubicBezTo>
                  <a:cubicBezTo>
                    <a:pt x="1" y="3"/>
                    <a:pt x="1" y="3"/>
                    <a:pt x="1" y="3"/>
                  </a:cubicBezTo>
                  <a:cubicBezTo>
                    <a:pt x="1" y="3"/>
                    <a:pt x="1" y="3"/>
                    <a:pt x="1" y="3"/>
                  </a:cubicBezTo>
                  <a:cubicBezTo>
                    <a:pt x="1" y="2"/>
                    <a:pt x="1" y="2"/>
                    <a:pt x="1" y="2"/>
                  </a:cubicBezTo>
                  <a:cubicBezTo>
                    <a:pt x="1" y="2"/>
                    <a:pt x="1" y="2"/>
                    <a:pt x="1" y="2"/>
                  </a:cubicBezTo>
                  <a:cubicBezTo>
                    <a:pt x="0" y="1"/>
                    <a:pt x="0" y="0"/>
                    <a:pt x="0" y="0"/>
                  </a:cubicBezTo>
                </a:path>
              </a:pathLst>
            </a:custGeom>
            <a:solidFill>
              <a:srgbClr val="6A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4" name="Freeform 1708">
              <a:extLst>
                <a:ext uri="{FF2B5EF4-FFF2-40B4-BE49-F238E27FC236}">
                  <a16:creationId xmlns:a16="http://schemas.microsoft.com/office/drawing/2014/main" id="{C20E3F5D-DB44-4777-8AF6-5954D8D8AA5F}"/>
                </a:ext>
              </a:extLst>
            </p:cNvPr>
            <p:cNvSpPr>
              <a:spLocks/>
            </p:cNvSpPr>
            <p:nvPr/>
          </p:nvSpPr>
          <p:spPr bwMode="auto">
            <a:xfrm>
              <a:off x="214" y="765"/>
              <a:ext cx="2" cy="10"/>
            </a:xfrm>
            <a:custGeom>
              <a:avLst/>
              <a:gdLst>
                <a:gd name="T0" fmla="*/ 0 w 1"/>
                <a:gd name="T1" fmla="*/ 0 h 4"/>
                <a:gd name="T2" fmla="*/ 0 w 1"/>
                <a:gd name="T3" fmla="*/ 1 h 4"/>
                <a:gd name="T4" fmla="*/ 1 w 1"/>
                <a:gd name="T5" fmla="*/ 4 h 4"/>
                <a:gd name="T6" fmla="*/ 1 w 1"/>
                <a:gd name="T7" fmla="*/ 3 h 4"/>
                <a:gd name="T8" fmla="*/ 1 w 1"/>
                <a:gd name="T9" fmla="*/ 2 h 4"/>
                <a:gd name="T10" fmla="*/ 0 w 1"/>
                <a:gd name="T11" fmla="*/ 0 h 4"/>
              </a:gdLst>
              <a:ahLst/>
              <a:cxnLst>
                <a:cxn ang="0">
                  <a:pos x="T0" y="T1"/>
                </a:cxn>
                <a:cxn ang="0">
                  <a:pos x="T2" y="T3"/>
                </a:cxn>
                <a:cxn ang="0">
                  <a:pos x="T4" y="T5"/>
                </a:cxn>
                <a:cxn ang="0">
                  <a:pos x="T6" y="T7"/>
                </a:cxn>
                <a:cxn ang="0">
                  <a:pos x="T8" y="T9"/>
                </a:cxn>
                <a:cxn ang="0">
                  <a:pos x="T10" y="T11"/>
                </a:cxn>
              </a:cxnLst>
              <a:rect l="0" t="0" r="r" b="b"/>
              <a:pathLst>
                <a:path w="1" h="4">
                  <a:moveTo>
                    <a:pt x="0" y="0"/>
                  </a:moveTo>
                  <a:cubicBezTo>
                    <a:pt x="0" y="1"/>
                    <a:pt x="0" y="1"/>
                    <a:pt x="0" y="1"/>
                  </a:cubicBezTo>
                  <a:cubicBezTo>
                    <a:pt x="1" y="2"/>
                    <a:pt x="1" y="3"/>
                    <a:pt x="1" y="4"/>
                  </a:cubicBezTo>
                  <a:cubicBezTo>
                    <a:pt x="1" y="4"/>
                    <a:pt x="1" y="4"/>
                    <a:pt x="1" y="3"/>
                  </a:cubicBezTo>
                  <a:cubicBezTo>
                    <a:pt x="1" y="3"/>
                    <a:pt x="1" y="2"/>
                    <a:pt x="1" y="2"/>
                  </a:cubicBezTo>
                  <a:cubicBezTo>
                    <a:pt x="1" y="1"/>
                    <a:pt x="0" y="1"/>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5" name="Freeform 1709">
              <a:extLst>
                <a:ext uri="{FF2B5EF4-FFF2-40B4-BE49-F238E27FC236}">
                  <a16:creationId xmlns:a16="http://schemas.microsoft.com/office/drawing/2014/main" id="{E3FCBF0A-84D9-40EB-AA89-7389961B82A9}"/>
                </a:ext>
              </a:extLst>
            </p:cNvPr>
            <p:cNvSpPr>
              <a:spLocks/>
            </p:cNvSpPr>
            <p:nvPr/>
          </p:nvSpPr>
          <p:spPr bwMode="auto">
            <a:xfrm>
              <a:off x="221" y="756"/>
              <a:ext cx="22" cy="31"/>
            </a:xfrm>
            <a:custGeom>
              <a:avLst/>
              <a:gdLst>
                <a:gd name="T0" fmla="*/ 3 w 9"/>
                <a:gd name="T1" fmla="*/ 1 h 13"/>
                <a:gd name="T2" fmla="*/ 7 w 9"/>
                <a:gd name="T3" fmla="*/ 7 h 13"/>
                <a:gd name="T4" fmla="*/ 8 w 9"/>
                <a:gd name="T5" fmla="*/ 10 h 13"/>
                <a:gd name="T6" fmla="*/ 9 w 9"/>
                <a:gd name="T7" fmla="*/ 13 h 13"/>
                <a:gd name="T8" fmla="*/ 8 w 9"/>
                <a:gd name="T9" fmla="*/ 11 h 13"/>
                <a:gd name="T10" fmla="*/ 2 w 9"/>
                <a:gd name="T11" fmla="*/ 2 h 13"/>
                <a:gd name="T12" fmla="*/ 0 w 9"/>
                <a:gd name="T13" fmla="*/ 0 h 13"/>
                <a:gd name="T14" fmla="*/ 2 w 9"/>
                <a:gd name="T15" fmla="*/ 0 h 13"/>
                <a:gd name="T16" fmla="*/ 3 w 9"/>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3">
                  <a:moveTo>
                    <a:pt x="3" y="1"/>
                  </a:moveTo>
                  <a:cubicBezTo>
                    <a:pt x="5" y="2"/>
                    <a:pt x="6" y="5"/>
                    <a:pt x="7" y="7"/>
                  </a:cubicBezTo>
                  <a:cubicBezTo>
                    <a:pt x="8" y="8"/>
                    <a:pt x="8" y="9"/>
                    <a:pt x="8" y="10"/>
                  </a:cubicBezTo>
                  <a:cubicBezTo>
                    <a:pt x="9" y="11"/>
                    <a:pt x="9" y="12"/>
                    <a:pt x="9" y="13"/>
                  </a:cubicBezTo>
                  <a:cubicBezTo>
                    <a:pt x="8" y="12"/>
                    <a:pt x="8" y="11"/>
                    <a:pt x="8" y="11"/>
                  </a:cubicBezTo>
                  <a:cubicBezTo>
                    <a:pt x="6" y="7"/>
                    <a:pt x="3" y="5"/>
                    <a:pt x="2" y="2"/>
                  </a:cubicBezTo>
                  <a:cubicBezTo>
                    <a:pt x="1" y="1"/>
                    <a:pt x="1" y="0"/>
                    <a:pt x="0" y="0"/>
                  </a:cubicBezTo>
                  <a:cubicBezTo>
                    <a:pt x="1" y="0"/>
                    <a:pt x="2" y="0"/>
                    <a:pt x="2" y="0"/>
                  </a:cubicBezTo>
                  <a:cubicBezTo>
                    <a:pt x="3" y="0"/>
                    <a:pt x="3" y="1"/>
                    <a:pt x="3" y="1"/>
                  </a:cubicBezTo>
                  <a:close/>
                </a:path>
              </a:pathLst>
            </a:custGeom>
            <a:solidFill>
              <a:srgbClr val="8FA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6" name="Freeform 1710">
              <a:extLst>
                <a:ext uri="{FF2B5EF4-FFF2-40B4-BE49-F238E27FC236}">
                  <a16:creationId xmlns:a16="http://schemas.microsoft.com/office/drawing/2014/main" id="{03D260AD-D983-47ED-935F-AB6BCAEAC2D7}"/>
                </a:ext>
              </a:extLst>
            </p:cNvPr>
            <p:cNvSpPr>
              <a:spLocks/>
            </p:cNvSpPr>
            <p:nvPr/>
          </p:nvSpPr>
          <p:spPr bwMode="auto">
            <a:xfrm>
              <a:off x="221" y="756"/>
              <a:ext cx="17" cy="16"/>
            </a:xfrm>
            <a:custGeom>
              <a:avLst/>
              <a:gdLst>
                <a:gd name="T0" fmla="*/ 4 w 7"/>
                <a:gd name="T1" fmla="*/ 3 h 7"/>
                <a:gd name="T2" fmla="*/ 0 w 7"/>
                <a:gd name="T3" fmla="*/ 0 h 7"/>
                <a:gd name="T4" fmla="*/ 2 w 7"/>
                <a:gd name="T5" fmla="*/ 0 h 7"/>
                <a:gd name="T6" fmla="*/ 3 w 7"/>
                <a:gd name="T7" fmla="*/ 1 h 7"/>
                <a:gd name="T8" fmla="*/ 7 w 7"/>
                <a:gd name="T9" fmla="*/ 7 h 7"/>
                <a:gd name="T10" fmla="*/ 6 w 7"/>
                <a:gd name="T11" fmla="*/ 5 h 7"/>
                <a:gd name="T12" fmla="*/ 4 w 7"/>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4" y="3"/>
                  </a:moveTo>
                  <a:cubicBezTo>
                    <a:pt x="4" y="2"/>
                    <a:pt x="2" y="0"/>
                    <a:pt x="0" y="0"/>
                  </a:cubicBezTo>
                  <a:cubicBezTo>
                    <a:pt x="1" y="0"/>
                    <a:pt x="2" y="0"/>
                    <a:pt x="2" y="0"/>
                  </a:cubicBezTo>
                  <a:cubicBezTo>
                    <a:pt x="3" y="1"/>
                    <a:pt x="3" y="1"/>
                    <a:pt x="3" y="1"/>
                  </a:cubicBezTo>
                  <a:cubicBezTo>
                    <a:pt x="5" y="2"/>
                    <a:pt x="6" y="5"/>
                    <a:pt x="7" y="7"/>
                  </a:cubicBezTo>
                  <a:cubicBezTo>
                    <a:pt x="7" y="6"/>
                    <a:pt x="6" y="6"/>
                    <a:pt x="6" y="5"/>
                  </a:cubicBezTo>
                  <a:cubicBezTo>
                    <a:pt x="6" y="4"/>
                    <a:pt x="5" y="4"/>
                    <a:pt x="4" y="3"/>
                  </a:cubicBezTo>
                  <a:close/>
                </a:path>
              </a:pathLst>
            </a:custGeom>
            <a:solidFill>
              <a:srgbClr val="9CB5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7" name="Freeform 1711">
              <a:extLst>
                <a:ext uri="{FF2B5EF4-FFF2-40B4-BE49-F238E27FC236}">
                  <a16:creationId xmlns:a16="http://schemas.microsoft.com/office/drawing/2014/main" id="{8735D471-8BD1-43D3-B3B2-EF7675992954}"/>
                </a:ext>
              </a:extLst>
            </p:cNvPr>
            <p:cNvSpPr>
              <a:spLocks/>
            </p:cNvSpPr>
            <p:nvPr/>
          </p:nvSpPr>
          <p:spPr bwMode="auto">
            <a:xfrm>
              <a:off x="221" y="756"/>
              <a:ext cx="22" cy="31"/>
            </a:xfrm>
            <a:custGeom>
              <a:avLst/>
              <a:gdLst>
                <a:gd name="T0" fmla="*/ 0 w 9"/>
                <a:gd name="T1" fmla="*/ 0 h 13"/>
                <a:gd name="T2" fmla="*/ 0 w 9"/>
                <a:gd name="T3" fmla="*/ 0 h 13"/>
                <a:gd name="T4" fmla="*/ 2 w 9"/>
                <a:gd name="T5" fmla="*/ 1 h 13"/>
                <a:gd name="T6" fmla="*/ 8 w 9"/>
                <a:gd name="T7" fmla="*/ 9 h 13"/>
                <a:gd name="T8" fmla="*/ 9 w 9"/>
                <a:gd name="T9" fmla="*/ 13 h 13"/>
                <a:gd name="T10" fmla="*/ 8 w 9"/>
                <a:gd name="T11" fmla="*/ 11 h 13"/>
                <a:gd name="T12" fmla="*/ 1 w 9"/>
                <a:gd name="T13" fmla="*/ 2 h 13"/>
                <a:gd name="T14" fmla="*/ 0 w 9"/>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3">
                  <a:moveTo>
                    <a:pt x="0" y="0"/>
                  </a:moveTo>
                  <a:cubicBezTo>
                    <a:pt x="0" y="0"/>
                    <a:pt x="0" y="0"/>
                    <a:pt x="0" y="0"/>
                  </a:cubicBezTo>
                  <a:cubicBezTo>
                    <a:pt x="2" y="1"/>
                    <a:pt x="2" y="1"/>
                    <a:pt x="2" y="1"/>
                  </a:cubicBezTo>
                  <a:cubicBezTo>
                    <a:pt x="4" y="3"/>
                    <a:pt x="6" y="6"/>
                    <a:pt x="8" y="9"/>
                  </a:cubicBezTo>
                  <a:cubicBezTo>
                    <a:pt x="8" y="10"/>
                    <a:pt x="9" y="12"/>
                    <a:pt x="9" y="13"/>
                  </a:cubicBezTo>
                  <a:cubicBezTo>
                    <a:pt x="8" y="11"/>
                    <a:pt x="8" y="11"/>
                    <a:pt x="8" y="11"/>
                  </a:cubicBezTo>
                  <a:cubicBezTo>
                    <a:pt x="6" y="7"/>
                    <a:pt x="3" y="5"/>
                    <a:pt x="1" y="2"/>
                  </a:cubicBezTo>
                  <a:cubicBezTo>
                    <a:pt x="1" y="1"/>
                    <a:pt x="0" y="0"/>
                    <a:pt x="0" y="0"/>
                  </a:cubicBezTo>
                  <a:close/>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8" name="Freeform 1712">
              <a:extLst>
                <a:ext uri="{FF2B5EF4-FFF2-40B4-BE49-F238E27FC236}">
                  <a16:creationId xmlns:a16="http://schemas.microsoft.com/office/drawing/2014/main" id="{B9764BF2-FD49-4446-BB25-A7F7C91B76C0}"/>
                </a:ext>
              </a:extLst>
            </p:cNvPr>
            <p:cNvSpPr>
              <a:spLocks/>
            </p:cNvSpPr>
            <p:nvPr/>
          </p:nvSpPr>
          <p:spPr bwMode="auto">
            <a:xfrm>
              <a:off x="241" y="780"/>
              <a:ext cx="2" cy="7"/>
            </a:xfrm>
            <a:custGeom>
              <a:avLst/>
              <a:gdLst>
                <a:gd name="T0" fmla="*/ 1 w 1"/>
                <a:gd name="T1" fmla="*/ 3 h 3"/>
                <a:gd name="T2" fmla="*/ 1 w 1"/>
                <a:gd name="T3" fmla="*/ 2 h 3"/>
                <a:gd name="T4" fmla="*/ 0 w 1"/>
                <a:gd name="T5" fmla="*/ 0 h 3"/>
                <a:gd name="T6" fmla="*/ 0 w 1"/>
                <a:gd name="T7" fmla="*/ 0 h 3"/>
                <a:gd name="T8" fmla="*/ 1 w 1"/>
                <a:gd name="T9" fmla="*/ 3 h 3"/>
              </a:gdLst>
              <a:ahLst/>
              <a:cxnLst>
                <a:cxn ang="0">
                  <a:pos x="T0" y="T1"/>
                </a:cxn>
                <a:cxn ang="0">
                  <a:pos x="T2" y="T3"/>
                </a:cxn>
                <a:cxn ang="0">
                  <a:pos x="T4" y="T5"/>
                </a:cxn>
                <a:cxn ang="0">
                  <a:pos x="T6" y="T7"/>
                </a:cxn>
                <a:cxn ang="0">
                  <a:pos x="T8" y="T9"/>
                </a:cxn>
              </a:cxnLst>
              <a:rect l="0" t="0" r="r" b="b"/>
              <a:pathLst>
                <a:path w="1" h="3">
                  <a:moveTo>
                    <a:pt x="1" y="3"/>
                  </a:moveTo>
                  <a:cubicBezTo>
                    <a:pt x="1" y="2"/>
                    <a:pt x="1" y="2"/>
                    <a:pt x="1" y="2"/>
                  </a:cubicBezTo>
                  <a:cubicBezTo>
                    <a:pt x="1" y="2"/>
                    <a:pt x="0" y="1"/>
                    <a:pt x="0" y="0"/>
                  </a:cubicBezTo>
                  <a:cubicBezTo>
                    <a:pt x="0" y="0"/>
                    <a:pt x="0" y="0"/>
                    <a:pt x="0" y="0"/>
                  </a:cubicBezTo>
                  <a:cubicBezTo>
                    <a:pt x="0" y="1"/>
                    <a:pt x="1" y="2"/>
                    <a:pt x="1" y="3"/>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9" name="Freeform 1713">
              <a:extLst>
                <a:ext uri="{FF2B5EF4-FFF2-40B4-BE49-F238E27FC236}">
                  <a16:creationId xmlns:a16="http://schemas.microsoft.com/office/drawing/2014/main" id="{B65625D6-1920-4E9E-80F0-254730BFC2B1}"/>
                </a:ext>
              </a:extLst>
            </p:cNvPr>
            <p:cNvSpPr>
              <a:spLocks/>
            </p:cNvSpPr>
            <p:nvPr/>
          </p:nvSpPr>
          <p:spPr bwMode="auto">
            <a:xfrm>
              <a:off x="224" y="756"/>
              <a:ext cx="14" cy="19"/>
            </a:xfrm>
            <a:custGeom>
              <a:avLst/>
              <a:gdLst>
                <a:gd name="T0" fmla="*/ 0 w 6"/>
                <a:gd name="T1" fmla="*/ 0 h 8"/>
                <a:gd name="T2" fmla="*/ 0 w 6"/>
                <a:gd name="T3" fmla="*/ 0 h 8"/>
                <a:gd name="T4" fmla="*/ 6 w 6"/>
                <a:gd name="T5" fmla="*/ 8 h 8"/>
                <a:gd name="T6" fmla="*/ 6 w 6"/>
                <a:gd name="T7" fmla="*/ 7 h 8"/>
                <a:gd name="T8" fmla="*/ 0 w 6"/>
                <a:gd name="T9" fmla="*/ 0 h 8"/>
              </a:gdLst>
              <a:ahLst/>
              <a:cxnLst>
                <a:cxn ang="0">
                  <a:pos x="T0" y="T1"/>
                </a:cxn>
                <a:cxn ang="0">
                  <a:pos x="T2" y="T3"/>
                </a:cxn>
                <a:cxn ang="0">
                  <a:pos x="T4" y="T5"/>
                </a:cxn>
                <a:cxn ang="0">
                  <a:pos x="T6" y="T7"/>
                </a:cxn>
                <a:cxn ang="0">
                  <a:pos x="T8" y="T9"/>
                </a:cxn>
              </a:cxnLst>
              <a:rect l="0" t="0" r="r" b="b"/>
              <a:pathLst>
                <a:path w="6" h="8">
                  <a:moveTo>
                    <a:pt x="0" y="0"/>
                  </a:moveTo>
                  <a:cubicBezTo>
                    <a:pt x="0" y="0"/>
                    <a:pt x="0" y="0"/>
                    <a:pt x="0" y="0"/>
                  </a:cubicBezTo>
                  <a:cubicBezTo>
                    <a:pt x="3" y="2"/>
                    <a:pt x="5" y="5"/>
                    <a:pt x="6" y="8"/>
                  </a:cubicBezTo>
                  <a:cubicBezTo>
                    <a:pt x="6" y="7"/>
                    <a:pt x="6" y="7"/>
                    <a:pt x="6" y="7"/>
                  </a:cubicBezTo>
                  <a:cubicBezTo>
                    <a:pt x="4" y="5"/>
                    <a:pt x="2" y="2"/>
                    <a:pt x="0" y="0"/>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0" name="Freeform 1714">
              <a:extLst>
                <a:ext uri="{FF2B5EF4-FFF2-40B4-BE49-F238E27FC236}">
                  <a16:creationId xmlns:a16="http://schemas.microsoft.com/office/drawing/2014/main" id="{44990F01-FD5F-4216-9C9A-45FF1E7384A7}"/>
                </a:ext>
              </a:extLst>
            </p:cNvPr>
            <p:cNvSpPr>
              <a:spLocks/>
            </p:cNvSpPr>
            <p:nvPr/>
          </p:nvSpPr>
          <p:spPr bwMode="auto">
            <a:xfrm>
              <a:off x="238" y="775"/>
              <a:ext cx="3"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1"/>
                    <a:pt x="1" y="1"/>
                    <a:pt x="1" y="2"/>
                  </a:cubicBezTo>
                  <a:cubicBezTo>
                    <a:pt x="1" y="1"/>
                    <a:pt x="0" y="1"/>
                    <a:pt x="0" y="0"/>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1" name="Freeform 1715">
              <a:extLst>
                <a:ext uri="{FF2B5EF4-FFF2-40B4-BE49-F238E27FC236}">
                  <a16:creationId xmlns:a16="http://schemas.microsoft.com/office/drawing/2014/main" id="{C76B21D3-A2A7-444F-B20C-A9B86E447A1A}"/>
                </a:ext>
              </a:extLst>
            </p:cNvPr>
            <p:cNvSpPr>
              <a:spLocks/>
            </p:cNvSpPr>
            <p:nvPr/>
          </p:nvSpPr>
          <p:spPr bwMode="auto">
            <a:xfrm>
              <a:off x="224" y="758"/>
              <a:ext cx="17" cy="24"/>
            </a:xfrm>
            <a:custGeom>
              <a:avLst/>
              <a:gdLst>
                <a:gd name="T0" fmla="*/ 6 w 7"/>
                <a:gd name="T1" fmla="*/ 7 h 10"/>
                <a:gd name="T2" fmla="*/ 7 w 7"/>
                <a:gd name="T3" fmla="*/ 10 h 10"/>
                <a:gd name="T4" fmla="*/ 5 w 7"/>
                <a:gd name="T5" fmla="*/ 7 h 10"/>
                <a:gd name="T6" fmla="*/ 5 w 7"/>
                <a:gd name="T7" fmla="*/ 6 h 10"/>
                <a:gd name="T8" fmla="*/ 3 w 7"/>
                <a:gd name="T9" fmla="*/ 4 h 10"/>
                <a:gd name="T10" fmla="*/ 0 w 7"/>
                <a:gd name="T11" fmla="*/ 0 h 10"/>
                <a:gd name="T12" fmla="*/ 3 w 7"/>
                <a:gd name="T13" fmla="*/ 3 h 10"/>
                <a:gd name="T14" fmla="*/ 4 w 7"/>
                <a:gd name="T15" fmla="*/ 3 h 10"/>
                <a:gd name="T16" fmla="*/ 6 w 7"/>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6" y="7"/>
                  </a:moveTo>
                  <a:cubicBezTo>
                    <a:pt x="7" y="10"/>
                    <a:pt x="7" y="10"/>
                    <a:pt x="7" y="10"/>
                  </a:cubicBezTo>
                  <a:cubicBezTo>
                    <a:pt x="5" y="7"/>
                    <a:pt x="5" y="7"/>
                    <a:pt x="5" y="7"/>
                  </a:cubicBezTo>
                  <a:cubicBezTo>
                    <a:pt x="5" y="6"/>
                    <a:pt x="5" y="6"/>
                    <a:pt x="5" y="6"/>
                  </a:cubicBezTo>
                  <a:cubicBezTo>
                    <a:pt x="4" y="5"/>
                    <a:pt x="3" y="5"/>
                    <a:pt x="3" y="4"/>
                  </a:cubicBezTo>
                  <a:cubicBezTo>
                    <a:pt x="2" y="3"/>
                    <a:pt x="1" y="1"/>
                    <a:pt x="0" y="0"/>
                  </a:cubicBezTo>
                  <a:cubicBezTo>
                    <a:pt x="1" y="0"/>
                    <a:pt x="3" y="2"/>
                    <a:pt x="3" y="3"/>
                  </a:cubicBezTo>
                  <a:cubicBezTo>
                    <a:pt x="4" y="3"/>
                    <a:pt x="4" y="3"/>
                    <a:pt x="4" y="3"/>
                  </a:cubicBezTo>
                  <a:cubicBezTo>
                    <a:pt x="4" y="4"/>
                    <a:pt x="6" y="7"/>
                    <a:pt x="6" y="7"/>
                  </a:cubicBezTo>
                  <a:close/>
                </a:path>
              </a:pathLst>
            </a:custGeom>
            <a:solidFill>
              <a:srgbClr val="6C8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2" name="Freeform 1716">
              <a:extLst>
                <a:ext uri="{FF2B5EF4-FFF2-40B4-BE49-F238E27FC236}">
                  <a16:creationId xmlns:a16="http://schemas.microsoft.com/office/drawing/2014/main" id="{81E257FD-4A8E-44E4-A2C4-331CB500F119}"/>
                </a:ext>
              </a:extLst>
            </p:cNvPr>
            <p:cNvSpPr>
              <a:spLocks/>
            </p:cNvSpPr>
            <p:nvPr/>
          </p:nvSpPr>
          <p:spPr bwMode="auto">
            <a:xfrm>
              <a:off x="231" y="765"/>
              <a:ext cx="5" cy="7"/>
            </a:xfrm>
            <a:custGeom>
              <a:avLst/>
              <a:gdLst>
                <a:gd name="T0" fmla="*/ 0 w 2"/>
                <a:gd name="T1" fmla="*/ 0 h 3"/>
                <a:gd name="T2" fmla="*/ 2 w 2"/>
                <a:gd name="T3" fmla="*/ 3 h 3"/>
                <a:gd name="T4" fmla="*/ 2 w 2"/>
                <a:gd name="T5" fmla="*/ 3 h 3"/>
                <a:gd name="T6" fmla="*/ 0 w 2"/>
                <a:gd name="T7" fmla="*/ 1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1" y="1"/>
                    <a:pt x="2" y="2"/>
                    <a:pt x="2" y="3"/>
                  </a:cubicBezTo>
                  <a:cubicBezTo>
                    <a:pt x="2" y="3"/>
                    <a:pt x="2" y="3"/>
                    <a:pt x="2" y="3"/>
                  </a:cubicBezTo>
                  <a:cubicBezTo>
                    <a:pt x="1" y="2"/>
                    <a:pt x="1" y="2"/>
                    <a:pt x="0" y="1"/>
                  </a:cubicBezTo>
                  <a:cubicBezTo>
                    <a:pt x="0" y="1"/>
                    <a:pt x="0" y="0"/>
                    <a:pt x="0" y="0"/>
                  </a:cubicBezTo>
                  <a:close/>
                </a:path>
              </a:pathLst>
            </a:custGeom>
            <a:solidFill>
              <a:srgbClr val="647F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3" name="Freeform 1717">
              <a:extLst>
                <a:ext uri="{FF2B5EF4-FFF2-40B4-BE49-F238E27FC236}">
                  <a16:creationId xmlns:a16="http://schemas.microsoft.com/office/drawing/2014/main" id="{8B5064C8-8DF2-4629-8C1F-23F9458FAECF}"/>
                </a:ext>
              </a:extLst>
            </p:cNvPr>
            <p:cNvSpPr>
              <a:spLocks/>
            </p:cNvSpPr>
            <p:nvPr/>
          </p:nvSpPr>
          <p:spPr bwMode="auto">
            <a:xfrm>
              <a:off x="224" y="756"/>
              <a:ext cx="12" cy="9"/>
            </a:xfrm>
            <a:custGeom>
              <a:avLst/>
              <a:gdLst>
                <a:gd name="T0" fmla="*/ 0 w 5"/>
                <a:gd name="T1" fmla="*/ 0 h 4"/>
                <a:gd name="T2" fmla="*/ 5 w 5"/>
                <a:gd name="T3" fmla="*/ 4 h 4"/>
                <a:gd name="T4" fmla="*/ 3 w 5"/>
                <a:gd name="T5" fmla="*/ 2 h 4"/>
                <a:gd name="T6" fmla="*/ 0 w 5"/>
                <a:gd name="T7" fmla="*/ 0 h 4"/>
              </a:gdLst>
              <a:ahLst/>
              <a:cxnLst>
                <a:cxn ang="0">
                  <a:pos x="T0" y="T1"/>
                </a:cxn>
                <a:cxn ang="0">
                  <a:pos x="T2" y="T3"/>
                </a:cxn>
                <a:cxn ang="0">
                  <a:pos x="T4" y="T5"/>
                </a:cxn>
                <a:cxn ang="0">
                  <a:pos x="T6" y="T7"/>
                </a:cxn>
              </a:cxnLst>
              <a:rect l="0" t="0" r="r" b="b"/>
              <a:pathLst>
                <a:path w="5" h="4">
                  <a:moveTo>
                    <a:pt x="0" y="0"/>
                  </a:moveTo>
                  <a:cubicBezTo>
                    <a:pt x="2" y="0"/>
                    <a:pt x="4" y="3"/>
                    <a:pt x="5" y="4"/>
                  </a:cubicBezTo>
                  <a:cubicBezTo>
                    <a:pt x="4" y="4"/>
                    <a:pt x="4" y="3"/>
                    <a:pt x="3" y="2"/>
                  </a:cubicBezTo>
                  <a:cubicBezTo>
                    <a:pt x="3" y="2"/>
                    <a:pt x="1" y="0"/>
                    <a:pt x="0" y="0"/>
                  </a:cubicBezTo>
                  <a:close/>
                </a:path>
              </a:pathLst>
            </a:custGeom>
            <a:solidFill>
              <a:srgbClr val="AEC1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4" name="Freeform 1718">
              <a:extLst>
                <a:ext uri="{FF2B5EF4-FFF2-40B4-BE49-F238E27FC236}">
                  <a16:creationId xmlns:a16="http://schemas.microsoft.com/office/drawing/2014/main" id="{7633E804-8A09-4E37-ACB0-4C480F7F327F}"/>
                </a:ext>
              </a:extLst>
            </p:cNvPr>
            <p:cNvSpPr>
              <a:spLocks/>
            </p:cNvSpPr>
            <p:nvPr/>
          </p:nvSpPr>
          <p:spPr bwMode="auto">
            <a:xfrm>
              <a:off x="204" y="746"/>
              <a:ext cx="34" cy="38"/>
            </a:xfrm>
            <a:custGeom>
              <a:avLst/>
              <a:gdLst>
                <a:gd name="T0" fmla="*/ 0 w 14"/>
                <a:gd name="T1" fmla="*/ 3 h 16"/>
                <a:gd name="T2" fmla="*/ 7 w 14"/>
                <a:gd name="T3" fmla="*/ 11 h 16"/>
                <a:gd name="T4" fmla="*/ 11 w 14"/>
                <a:gd name="T5" fmla="*/ 14 h 16"/>
                <a:gd name="T6" fmla="*/ 14 w 14"/>
                <a:gd name="T7" fmla="*/ 16 h 16"/>
                <a:gd name="T8" fmla="*/ 12 w 14"/>
                <a:gd name="T9" fmla="*/ 14 h 16"/>
                <a:gd name="T10" fmla="*/ 3 w 14"/>
                <a:gd name="T11" fmla="*/ 1 h 16"/>
                <a:gd name="T12" fmla="*/ 1 w 14"/>
                <a:gd name="T13" fmla="*/ 0 h 16"/>
                <a:gd name="T14" fmla="*/ 0 w 14"/>
                <a:gd name="T15" fmla="*/ 2 h 16"/>
                <a:gd name="T16" fmla="*/ 0 w 14"/>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6">
                  <a:moveTo>
                    <a:pt x="0" y="3"/>
                  </a:moveTo>
                  <a:cubicBezTo>
                    <a:pt x="1" y="6"/>
                    <a:pt x="4" y="9"/>
                    <a:pt x="7" y="11"/>
                  </a:cubicBezTo>
                  <a:cubicBezTo>
                    <a:pt x="8" y="12"/>
                    <a:pt x="10" y="13"/>
                    <a:pt x="11" y="14"/>
                  </a:cubicBezTo>
                  <a:cubicBezTo>
                    <a:pt x="12" y="15"/>
                    <a:pt x="13" y="16"/>
                    <a:pt x="14" y="16"/>
                  </a:cubicBezTo>
                  <a:cubicBezTo>
                    <a:pt x="14" y="15"/>
                    <a:pt x="13" y="15"/>
                    <a:pt x="12" y="14"/>
                  </a:cubicBezTo>
                  <a:cubicBezTo>
                    <a:pt x="8" y="10"/>
                    <a:pt x="6" y="5"/>
                    <a:pt x="3" y="1"/>
                  </a:cubicBezTo>
                  <a:cubicBezTo>
                    <a:pt x="2" y="1"/>
                    <a:pt x="2" y="0"/>
                    <a:pt x="1" y="0"/>
                  </a:cubicBezTo>
                  <a:cubicBezTo>
                    <a:pt x="0" y="0"/>
                    <a:pt x="0" y="1"/>
                    <a:pt x="0" y="2"/>
                  </a:cubicBezTo>
                  <a:cubicBezTo>
                    <a:pt x="0" y="2"/>
                    <a:pt x="0" y="3"/>
                    <a:pt x="0" y="3"/>
                  </a:cubicBezTo>
                  <a:close/>
                </a:path>
              </a:pathLst>
            </a:custGeom>
            <a:solidFill>
              <a:srgbClr val="8FA9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5" name="Freeform 1719">
              <a:extLst>
                <a:ext uri="{FF2B5EF4-FFF2-40B4-BE49-F238E27FC236}">
                  <a16:creationId xmlns:a16="http://schemas.microsoft.com/office/drawing/2014/main" id="{6FD73332-75FA-44FB-9306-73399A979F70}"/>
                </a:ext>
              </a:extLst>
            </p:cNvPr>
            <p:cNvSpPr>
              <a:spLocks/>
            </p:cNvSpPr>
            <p:nvPr/>
          </p:nvSpPr>
          <p:spPr bwMode="auto">
            <a:xfrm>
              <a:off x="204" y="749"/>
              <a:ext cx="17" cy="23"/>
            </a:xfrm>
            <a:custGeom>
              <a:avLst/>
              <a:gdLst>
                <a:gd name="T0" fmla="*/ 3 w 7"/>
                <a:gd name="T1" fmla="*/ 5 h 10"/>
                <a:gd name="T2" fmla="*/ 0 w 7"/>
                <a:gd name="T3" fmla="*/ 0 h 10"/>
                <a:gd name="T4" fmla="*/ 0 w 7"/>
                <a:gd name="T5" fmla="*/ 1 h 10"/>
                <a:gd name="T6" fmla="*/ 0 w 7"/>
                <a:gd name="T7" fmla="*/ 2 h 10"/>
                <a:gd name="T8" fmla="*/ 7 w 7"/>
                <a:gd name="T9" fmla="*/ 10 h 10"/>
                <a:gd name="T10" fmla="*/ 5 w 7"/>
                <a:gd name="T11" fmla="*/ 8 h 10"/>
                <a:gd name="T12" fmla="*/ 3 w 7"/>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7" h="10">
                  <a:moveTo>
                    <a:pt x="3" y="5"/>
                  </a:moveTo>
                  <a:cubicBezTo>
                    <a:pt x="1" y="3"/>
                    <a:pt x="0" y="1"/>
                    <a:pt x="0" y="0"/>
                  </a:cubicBezTo>
                  <a:cubicBezTo>
                    <a:pt x="0" y="0"/>
                    <a:pt x="0" y="0"/>
                    <a:pt x="0" y="1"/>
                  </a:cubicBezTo>
                  <a:cubicBezTo>
                    <a:pt x="0" y="1"/>
                    <a:pt x="0" y="2"/>
                    <a:pt x="0" y="2"/>
                  </a:cubicBezTo>
                  <a:cubicBezTo>
                    <a:pt x="1" y="5"/>
                    <a:pt x="4" y="8"/>
                    <a:pt x="7" y="10"/>
                  </a:cubicBezTo>
                  <a:cubicBezTo>
                    <a:pt x="6" y="9"/>
                    <a:pt x="5" y="9"/>
                    <a:pt x="5" y="8"/>
                  </a:cubicBezTo>
                  <a:cubicBezTo>
                    <a:pt x="4" y="7"/>
                    <a:pt x="3" y="6"/>
                    <a:pt x="3" y="5"/>
                  </a:cubicBezTo>
                  <a:close/>
                </a:path>
              </a:pathLst>
            </a:custGeom>
            <a:solidFill>
              <a:srgbClr val="9CB5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6" name="Freeform 1720">
              <a:extLst>
                <a:ext uri="{FF2B5EF4-FFF2-40B4-BE49-F238E27FC236}">
                  <a16:creationId xmlns:a16="http://schemas.microsoft.com/office/drawing/2014/main" id="{6366CF9D-37FF-41A7-AC60-9560024AB43D}"/>
                </a:ext>
              </a:extLst>
            </p:cNvPr>
            <p:cNvSpPr>
              <a:spLocks/>
            </p:cNvSpPr>
            <p:nvPr/>
          </p:nvSpPr>
          <p:spPr bwMode="auto">
            <a:xfrm>
              <a:off x="207" y="746"/>
              <a:ext cx="31" cy="38"/>
            </a:xfrm>
            <a:custGeom>
              <a:avLst/>
              <a:gdLst>
                <a:gd name="T0" fmla="*/ 0 w 13"/>
                <a:gd name="T1" fmla="*/ 0 h 16"/>
                <a:gd name="T2" fmla="*/ 0 w 13"/>
                <a:gd name="T3" fmla="*/ 0 h 16"/>
                <a:gd name="T4" fmla="*/ 0 w 13"/>
                <a:gd name="T5" fmla="*/ 2 h 16"/>
                <a:gd name="T6" fmla="*/ 9 w 13"/>
                <a:gd name="T7" fmla="*/ 13 h 16"/>
                <a:gd name="T8" fmla="*/ 13 w 13"/>
                <a:gd name="T9" fmla="*/ 16 h 16"/>
                <a:gd name="T10" fmla="*/ 11 w 13"/>
                <a:gd name="T11" fmla="*/ 14 h 16"/>
                <a:gd name="T12" fmla="*/ 2 w 13"/>
                <a:gd name="T13" fmla="*/ 1 h 16"/>
                <a:gd name="T14" fmla="*/ 0 w 13"/>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6">
                  <a:moveTo>
                    <a:pt x="0" y="0"/>
                  </a:moveTo>
                  <a:cubicBezTo>
                    <a:pt x="0" y="0"/>
                    <a:pt x="0" y="0"/>
                    <a:pt x="0" y="0"/>
                  </a:cubicBezTo>
                  <a:cubicBezTo>
                    <a:pt x="0" y="1"/>
                    <a:pt x="0" y="1"/>
                    <a:pt x="0" y="2"/>
                  </a:cubicBezTo>
                  <a:cubicBezTo>
                    <a:pt x="1" y="6"/>
                    <a:pt x="5" y="10"/>
                    <a:pt x="9" y="13"/>
                  </a:cubicBezTo>
                  <a:cubicBezTo>
                    <a:pt x="9" y="13"/>
                    <a:pt x="12" y="15"/>
                    <a:pt x="13" y="16"/>
                  </a:cubicBezTo>
                  <a:cubicBezTo>
                    <a:pt x="11" y="14"/>
                    <a:pt x="11" y="14"/>
                    <a:pt x="11" y="14"/>
                  </a:cubicBezTo>
                  <a:cubicBezTo>
                    <a:pt x="7" y="10"/>
                    <a:pt x="5" y="5"/>
                    <a:pt x="2" y="1"/>
                  </a:cubicBezTo>
                  <a:cubicBezTo>
                    <a:pt x="1" y="1"/>
                    <a:pt x="1" y="0"/>
                    <a:pt x="0" y="0"/>
                  </a:cubicBezTo>
                  <a:close/>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7" name="Freeform 1721">
              <a:extLst>
                <a:ext uri="{FF2B5EF4-FFF2-40B4-BE49-F238E27FC236}">
                  <a16:creationId xmlns:a16="http://schemas.microsoft.com/office/drawing/2014/main" id="{7C5C552C-3A64-4FEC-92FB-EED3B664AC91}"/>
                </a:ext>
              </a:extLst>
            </p:cNvPr>
            <p:cNvSpPr>
              <a:spLocks/>
            </p:cNvSpPr>
            <p:nvPr/>
          </p:nvSpPr>
          <p:spPr bwMode="auto">
            <a:xfrm>
              <a:off x="228" y="777"/>
              <a:ext cx="10" cy="7"/>
            </a:xfrm>
            <a:custGeom>
              <a:avLst/>
              <a:gdLst>
                <a:gd name="T0" fmla="*/ 4 w 4"/>
                <a:gd name="T1" fmla="*/ 3 h 3"/>
                <a:gd name="T2" fmla="*/ 4 w 4"/>
                <a:gd name="T3" fmla="*/ 3 h 3"/>
                <a:gd name="T4" fmla="*/ 1 w 4"/>
                <a:gd name="T5" fmla="*/ 1 h 3"/>
                <a:gd name="T6" fmla="*/ 0 w 4"/>
                <a:gd name="T7" fmla="*/ 0 h 3"/>
                <a:gd name="T8" fmla="*/ 4 w 4"/>
                <a:gd name="T9" fmla="*/ 3 h 3"/>
              </a:gdLst>
              <a:ahLst/>
              <a:cxnLst>
                <a:cxn ang="0">
                  <a:pos x="T0" y="T1"/>
                </a:cxn>
                <a:cxn ang="0">
                  <a:pos x="T2" y="T3"/>
                </a:cxn>
                <a:cxn ang="0">
                  <a:pos x="T4" y="T5"/>
                </a:cxn>
                <a:cxn ang="0">
                  <a:pos x="T6" y="T7"/>
                </a:cxn>
                <a:cxn ang="0">
                  <a:pos x="T8" y="T9"/>
                </a:cxn>
              </a:cxnLst>
              <a:rect l="0" t="0" r="r" b="b"/>
              <a:pathLst>
                <a:path w="4" h="3">
                  <a:moveTo>
                    <a:pt x="4" y="3"/>
                  </a:moveTo>
                  <a:cubicBezTo>
                    <a:pt x="4" y="3"/>
                    <a:pt x="4" y="3"/>
                    <a:pt x="4" y="3"/>
                  </a:cubicBezTo>
                  <a:cubicBezTo>
                    <a:pt x="3" y="2"/>
                    <a:pt x="2" y="2"/>
                    <a:pt x="1" y="1"/>
                  </a:cubicBezTo>
                  <a:cubicBezTo>
                    <a:pt x="0" y="0"/>
                    <a:pt x="0" y="0"/>
                    <a:pt x="0" y="0"/>
                  </a:cubicBezTo>
                  <a:cubicBezTo>
                    <a:pt x="2" y="1"/>
                    <a:pt x="3" y="2"/>
                    <a:pt x="4" y="3"/>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8" name="Freeform 1722">
              <a:extLst>
                <a:ext uri="{FF2B5EF4-FFF2-40B4-BE49-F238E27FC236}">
                  <a16:creationId xmlns:a16="http://schemas.microsoft.com/office/drawing/2014/main" id="{46236EFF-16B2-4D64-B7DE-4C72BB3AF483}"/>
                </a:ext>
              </a:extLst>
            </p:cNvPr>
            <p:cNvSpPr>
              <a:spLocks/>
            </p:cNvSpPr>
            <p:nvPr/>
          </p:nvSpPr>
          <p:spPr bwMode="auto">
            <a:xfrm>
              <a:off x="207" y="746"/>
              <a:ext cx="17" cy="29"/>
            </a:xfrm>
            <a:custGeom>
              <a:avLst/>
              <a:gdLst>
                <a:gd name="T0" fmla="*/ 0 w 7"/>
                <a:gd name="T1" fmla="*/ 0 h 12"/>
                <a:gd name="T2" fmla="*/ 0 w 7"/>
                <a:gd name="T3" fmla="*/ 0 h 12"/>
                <a:gd name="T4" fmla="*/ 7 w 7"/>
                <a:gd name="T5" fmla="*/ 12 h 12"/>
                <a:gd name="T6" fmla="*/ 7 w 7"/>
                <a:gd name="T7" fmla="*/ 11 h 12"/>
                <a:gd name="T8" fmla="*/ 0 w 7"/>
                <a:gd name="T9" fmla="*/ 0 h 12"/>
              </a:gdLst>
              <a:ahLst/>
              <a:cxnLst>
                <a:cxn ang="0">
                  <a:pos x="T0" y="T1"/>
                </a:cxn>
                <a:cxn ang="0">
                  <a:pos x="T2" y="T3"/>
                </a:cxn>
                <a:cxn ang="0">
                  <a:pos x="T4" y="T5"/>
                </a:cxn>
                <a:cxn ang="0">
                  <a:pos x="T6" y="T7"/>
                </a:cxn>
                <a:cxn ang="0">
                  <a:pos x="T8" y="T9"/>
                </a:cxn>
              </a:cxnLst>
              <a:rect l="0" t="0" r="r" b="b"/>
              <a:pathLst>
                <a:path w="7" h="12">
                  <a:moveTo>
                    <a:pt x="0" y="0"/>
                  </a:moveTo>
                  <a:cubicBezTo>
                    <a:pt x="0" y="0"/>
                    <a:pt x="0" y="0"/>
                    <a:pt x="0" y="0"/>
                  </a:cubicBezTo>
                  <a:cubicBezTo>
                    <a:pt x="1" y="5"/>
                    <a:pt x="4" y="8"/>
                    <a:pt x="7" y="12"/>
                  </a:cubicBezTo>
                  <a:cubicBezTo>
                    <a:pt x="7" y="11"/>
                    <a:pt x="7" y="11"/>
                    <a:pt x="7" y="11"/>
                  </a:cubicBezTo>
                  <a:cubicBezTo>
                    <a:pt x="4" y="7"/>
                    <a:pt x="1" y="4"/>
                    <a:pt x="0" y="0"/>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9" name="Freeform 1723">
              <a:extLst>
                <a:ext uri="{FF2B5EF4-FFF2-40B4-BE49-F238E27FC236}">
                  <a16:creationId xmlns:a16="http://schemas.microsoft.com/office/drawing/2014/main" id="{FAF4DEF4-9A31-4376-AEAA-2DFE5B1F5A66}"/>
                </a:ext>
              </a:extLst>
            </p:cNvPr>
            <p:cNvSpPr>
              <a:spLocks/>
            </p:cNvSpPr>
            <p:nvPr/>
          </p:nvSpPr>
          <p:spPr bwMode="auto">
            <a:xfrm>
              <a:off x="224" y="775"/>
              <a:ext cx="4" cy="2"/>
            </a:xfrm>
            <a:custGeom>
              <a:avLst/>
              <a:gdLst>
                <a:gd name="T0" fmla="*/ 1 w 2"/>
                <a:gd name="T1" fmla="*/ 0 h 1"/>
                <a:gd name="T2" fmla="*/ 2 w 2"/>
                <a:gd name="T3" fmla="*/ 1 h 1"/>
                <a:gd name="T4" fmla="*/ 0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1" y="1"/>
                    <a:pt x="2" y="1"/>
                    <a:pt x="2" y="1"/>
                  </a:cubicBezTo>
                  <a:cubicBezTo>
                    <a:pt x="2" y="1"/>
                    <a:pt x="1" y="0"/>
                    <a:pt x="0" y="0"/>
                  </a:cubicBezTo>
                  <a:lnTo>
                    <a:pt x="1" y="0"/>
                  </a:ln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0" name="Freeform 1724">
              <a:extLst>
                <a:ext uri="{FF2B5EF4-FFF2-40B4-BE49-F238E27FC236}">
                  <a16:creationId xmlns:a16="http://schemas.microsoft.com/office/drawing/2014/main" id="{E7BC1ABE-0726-4975-9273-CB256A24F4CE}"/>
                </a:ext>
              </a:extLst>
            </p:cNvPr>
            <p:cNvSpPr>
              <a:spLocks/>
            </p:cNvSpPr>
            <p:nvPr/>
          </p:nvSpPr>
          <p:spPr bwMode="auto">
            <a:xfrm>
              <a:off x="209" y="751"/>
              <a:ext cx="24" cy="29"/>
            </a:xfrm>
            <a:custGeom>
              <a:avLst/>
              <a:gdLst>
                <a:gd name="T0" fmla="*/ 7 w 10"/>
                <a:gd name="T1" fmla="*/ 9 h 12"/>
                <a:gd name="T2" fmla="*/ 10 w 10"/>
                <a:gd name="T3" fmla="*/ 12 h 12"/>
                <a:gd name="T4" fmla="*/ 7 w 10"/>
                <a:gd name="T5" fmla="*/ 8 h 12"/>
                <a:gd name="T6" fmla="*/ 6 w 10"/>
                <a:gd name="T7" fmla="*/ 7 h 12"/>
                <a:gd name="T8" fmla="*/ 4 w 10"/>
                <a:gd name="T9" fmla="*/ 4 h 12"/>
                <a:gd name="T10" fmla="*/ 0 w 10"/>
                <a:gd name="T11" fmla="*/ 0 h 12"/>
                <a:gd name="T12" fmla="*/ 2 w 10"/>
                <a:gd name="T13" fmla="*/ 4 h 12"/>
                <a:gd name="T14" fmla="*/ 3 w 10"/>
                <a:gd name="T15" fmla="*/ 5 h 12"/>
                <a:gd name="T16" fmla="*/ 7 w 10"/>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2">
                  <a:moveTo>
                    <a:pt x="7" y="9"/>
                  </a:moveTo>
                  <a:cubicBezTo>
                    <a:pt x="10" y="12"/>
                    <a:pt x="10" y="12"/>
                    <a:pt x="10" y="12"/>
                  </a:cubicBezTo>
                  <a:cubicBezTo>
                    <a:pt x="10" y="12"/>
                    <a:pt x="7" y="9"/>
                    <a:pt x="7" y="8"/>
                  </a:cubicBezTo>
                  <a:cubicBezTo>
                    <a:pt x="6" y="7"/>
                    <a:pt x="6" y="7"/>
                    <a:pt x="6" y="7"/>
                  </a:cubicBezTo>
                  <a:cubicBezTo>
                    <a:pt x="5" y="6"/>
                    <a:pt x="4" y="5"/>
                    <a:pt x="4" y="4"/>
                  </a:cubicBezTo>
                  <a:cubicBezTo>
                    <a:pt x="3" y="2"/>
                    <a:pt x="1" y="1"/>
                    <a:pt x="0" y="0"/>
                  </a:cubicBezTo>
                  <a:cubicBezTo>
                    <a:pt x="0" y="1"/>
                    <a:pt x="1" y="3"/>
                    <a:pt x="2" y="4"/>
                  </a:cubicBezTo>
                  <a:cubicBezTo>
                    <a:pt x="2" y="4"/>
                    <a:pt x="2" y="4"/>
                    <a:pt x="3" y="5"/>
                  </a:cubicBezTo>
                  <a:cubicBezTo>
                    <a:pt x="3" y="6"/>
                    <a:pt x="6" y="9"/>
                    <a:pt x="7" y="9"/>
                  </a:cubicBezTo>
                  <a:close/>
                </a:path>
              </a:pathLst>
            </a:custGeom>
            <a:solidFill>
              <a:srgbClr val="6C8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1" name="Freeform 1725">
              <a:extLst>
                <a:ext uri="{FF2B5EF4-FFF2-40B4-BE49-F238E27FC236}">
                  <a16:creationId xmlns:a16="http://schemas.microsoft.com/office/drawing/2014/main" id="{E1A6E77C-DD01-4765-A418-968E5CAF749B}"/>
                </a:ext>
              </a:extLst>
            </p:cNvPr>
            <p:cNvSpPr>
              <a:spLocks/>
            </p:cNvSpPr>
            <p:nvPr/>
          </p:nvSpPr>
          <p:spPr bwMode="auto">
            <a:xfrm>
              <a:off x="214" y="758"/>
              <a:ext cx="10" cy="12"/>
            </a:xfrm>
            <a:custGeom>
              <a:avLst/>
              <a:gdLst>
                <a:gd name="T0" fmla="*/ 0 w 4"/>
                <a:gd name="T1" fmla="*/ 0 h 5"/>
                <a:gd name="T2" fmla="*/ 4 w 4"/>
                <a:gd name="T3" fmla="*/ 5 h 5"/>
                <a:gd name="T4" fmla="*/ 4 w 4"/>
                <a:gd name="T5" fmla="*/ 4 h 5"/>
                <a:gd name="T6" fmla="*/ 2 w 4"/>
                <a:gd name="T7" fmla="*/ 1 h 5"/>
                <a:gd name="T8" fmla="*/ 0 w 4"/>
                <a:gd name="T9" fmla="*/ 0 h 5"/>
              </a:gdLst>
              <a:ahLst/>
              <a:cxnLst>
                <a:cxn ang="0">
                  <a:pos x="T0" y="T1"/>
                </a:cxn>
                <a:cxn ang="0">
                  <a:pos x="T2" y="T3"/>
                </a:cxn>
                <a:cxn ang="0">
                  <a:pos x="T4" y="T5"/>
                </a:cxn>
                <a:cxn ang="0">
                  <a:pos x="T6" y="T7"/>
                </a:cxn>
                <a:cxn ang="0">
                  <a:pos x="T8" y="T9"/>
                </a:cxn>
              </a:cxnLst>
              <a:rect l="0" t="0" r="r" b="b"/>
              <a:pathLst>
                <a:path w="4" h="5">
                  <a:moveTo>
                    <a:pt x="0" y="0"/>
                  </a:moveTo>
                  <a:cubicBezTo>
                    <a:pt x="1" y="2"/>
                    <a:pt x="3" y="4"/>
                    <a:pt x="4" y="5"/>
                  </a:cubicBezTo>
                  <a:cubicBezTo>
                    <a:pt x="4" y="4"/>
                    <a:pt x="4" y="4"/>
                    <a:pt x="4" y="4"/>
                  </a:cubicBezTo>
                  <a:cubicBezTo>
                    <a:pt x="3" y="3"/>
                    <a:pt x="3" y="2"/>
                    <a:pt x="2" y="1"/>
                  </a:cubicBezTo>
                  <a:cubicBezTo>
                    <a:pt x="1" y="1"/>
                    <a:pt x="1" y="1"/>
                    <a:pt x="0" y="0"/>
                  </a:cubicBezTo>
                  <a:close/>
                </a:path>
              </a:pathLst>
            </a:custGeom>
            <a:solidFill>
              <a:srgbClr val="647F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2" name="Freeform 1726">
              <a:extLst>
                <a:ext uri="{FF2B5EF4-FFF2-40B4-BE49-F238E27FC236}">
                  <a16:creationId xmlns:a16="http://schemas.microsoft.com/office/drawing/2014/main" id="{F1554337-B757-446C-B7FD-289667FBF119}"/>
                </a:ext>
              </a:extLst>
            </p:cNvPr>
            <p:cNvSpPr>
              <a:spLocks/>
            </p:cNvSpPr>
            <p:nvPr/>
          </p:nvSpPr>
          <p:spPr bwMode="auto">
            <a:xfrm>
              <a:off x="204" y="751"/>
              <a:ext cx="10" cy="14"/>
            </a:xfrm>
            <a:custGeom>
              <a:avLst/>
              <a:gdLst>
                <a:gd name="T0" fmla="*/ 0 w 4"/>
                <a:gd name="T1" fmla="*/ 0 h 6"/>
                <a:gd name="T2" fmla="*/ 4 w 4"/>
                <a:gd name="T3" fmla="*/ 6 h 6"/>
                <a:gd name="T4" fmla="*/ 2 w 4"/>
                <a:gd name="T5" fmla="*/ 3 h 6"/>
                <a:gd name="T6" fmla="*/ 0 w 4"/>
                <a:gd name="T7" fmla="*/ 0 h 6"/>
              </a:gdLst>
              <a:ahLst/>
              <a:cxnLst>
                <a:cxn ang="0">
                  <a:pos x="T0" y="T1"/>
                </a:cxn>
                <a:cxn ang="0">
                  <a:pos x="T2" y="T3"/>
                </a:cxn>
                <a:cxn ang="0">
                  <a:pos x="T4" y="T5"/>
                </a:cxn>
                <a:cxn ang="0">
                  <a:pos x="T6" y="T7"/>
                </a:cxn>
              </a:cxnLst>
              <a:rect l="0" t="0" r="r" b="b"/>
              <a:pathLst>
                <a:path w="4" h="6">
                  <a:moveTo>
                    <a:pt x="0" y="0"/>
                  </a:moveTo>
                  <a:cubicBezTo>
                    <a:pt x="0" y="2"/>
                    <a:pt x="2" y="4"/>
                    <a:pt x="4" y="6"/>
                  </a:cubicBezTo>
                  <a:cubicBezTo>
                    <a:pt x="3" y="5"/>
                    <a:pt x="2" y="4"/>
                    <a:pt x="2" y="3"/>
                  </a:cubicBezTo>
                  <a:cubicBezTo>
                    <a:pt x="1" y="2"/>
                    <a:pt x="1" y="1"/>
                    <a:pt x="0" y="0"/>
                  </a:cubicBezTo>
                  <a:close/>
                </a:path>
              </a:pathLst>
            </a:custGeom>
            <a:solidFill>
              <a:srgbClr val="AEC1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3" name="Freeform 1727">
              <a:extLst>
                <a:ext uri="{FF2B5EF4-FFF2-40B4-BE49-F238E27FC236}">
                  <a16:creationId xmlns:a16="http://schemas.microsoft.com/office/drawing/2014/main" id="{D8A8D9D9-34EA-4D25-8A86-4AC371AC5A1F}"/>
                </a:ext>
              </a:extLst>
            </p:cNvPr>
            <p:cNvSpPr>
              <a:spLocks/>
            </p:cNvSpPr>
            <p:nvPr/>
          </p:nvSpPr>
          <p:spPr bwMode="auto">
            <a:xfrm>
              <a:off x="192" y="784"/>
              <a:ext cx="29" cy="24"/>
            </a:xfrm>
            <a:custGeom>
              <a:avLst/>
              <a:gdLst>
                <a:gd name="T0" fmla="*/ 3 w 12"/>
                <a:gd name="T1" fmla="*/ 2 h 10"/>
                <a:gd name="T2" fmla="*/ 10 w 12"/>
                <a:gd name="T3" fmla="*/ 2 h 10"/>
                <a:gd name="T4" fmla="*/ 8 w 12"/>
                <a:gd name="T5" fmla="*/ 8 h 10"/>
                <a:gd name="T6" fmla="*/ 2 w 12"/>
                <a:gd name="T7" fmla="*/ 9 h 10"/>
                <a:gd name="T8" fmla="*/ 3 w 12"/>
                <a:gd name="T9" fmla="*/ 2 h 10"/>
              </a:gdLst>
              <a:ahLst/>
              <a:cxnLst>
                <a:cxn ang="0">
                  <a:pos x="T0" y="T1"/>
                </a:cxn>
                <a:cxn ang="0">
                  <a:pos x="T2" y="T3"/>
                </a:cxn>
                <a:cxn ang="0">
                  <a:pos x="T4" y="T5"/>
                </a:cxn>
                <a:cxn ang="0">
                  <a:pos x="T6" y="T7"/>
                </a:cxn>
                <a:cxn ang="0">
                  <a:pos x="T8" y="T9"/>
                </a:cxn>
              </a:cxnLst>
              <a:rect l="0" t="0" r="r" b="b"/>
              <a:pathLst>
                <a:path w="12" h="10">
                  <a:moveTo>
                    <a:pt x="3" y="2"/>
                  </a:moveTo>
                  <a:cubicBezTo>
                    <a:pt x="6" y="0"/>
                    <a:pt x="9" y="0"/>
                    <a:pt x="10" y="2"/>
                  </a:cubicBezTo>
                  <a:cubicBezTo>
                    <a:pt x="12" y="4"/>
                    <a:pt x="11" y="6"/>
                    <a:pt x="8" y="8"/>
                  </a:cubicBezTo>
                  <a:cubicBezTo>
                    <a:pt x="6" y="10"/>
                    <a:pt x="3" y="10"/>
                    <a:pt x="2" y="9"/>
                  </a:cubicBezTo>
                  <a:cubicBezTo>
                    <a:pt x="0" y="7"/>
                    <a:pt x="1" y="4"/>
                    <a:pt x="3" y="2"/>
                  </a:cubicBezTo>
                </a:path>
              </a:pathLst>
            </a:custGeom>
            <a:solidFill>
              <a:srgbClr val="1B14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4" name="Freeform 1728">
              <a:extLst>
                <a:ext uri="{FF2B5EF4-FFF2-40B4-BE49-F238E27FC236}">
                  <a16:creationId xmlns:a16="http://schemas.microsoft.com/office/drawing/2014/main" id="{B113E7B7-7067-45B0-8446-FE6D6DEDFF46}"/>
                </a:ext>
              </a:extLst>
            </p:cNvPr>
            <p:cNvSpPr>
              <a:spLocks/>
            </p:cNvSpPr>
            <p:nvPr/>
          </p:nvSpPr>
          <p:spPr bwMode="auto">
            <a:xfrm>
              <a:off x="192" y="784"/>
              <a:ext cx="27" cy="17"/>
            </a:xfrm>
            <a:custGeom>
              <a:avLst/>
              <a:gdLst>
                <a:gd name="T0" fmla="*/ 3 w 11"/>
                <a:gd name="T1" fmla="*/ 2 h 7"/>
                <a:gd name="T2" fmla="*/ 1 w 11"/>
                <a:gd name="T3" fmla="*/ 7 h 7"/>
                <a:gd name="T4" fmla="*/ 2 w 11"/>
                <a:gd name="T5" fmla="*/ 5 h 7"/>
                <a:gd name="T6" fmla="*/ 7 w 11"/>
                <a:gd name="T7" fmla="*/ 3 h 7"/>
                <a:gd name="T8" fmla="*/ 10 w 11"/>
                <a:gd name="T9" fmla="*/ 5 h 7"/>
                <a:gd name="T10" fmla="*/ 10 w 11"/>
                <a:gd name="T11" fmla="*/ 7 h 7"/>
                <a:gd name="T12" fmla="*/ 10 w 11"/>
                <a:gd name="T13" fmla="*/ 2 h 7"/>
                <a:gd name="T14" fmla="*/ 3 w 11"/>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3" y="2"/>
                  </a:moveTo>
                  <a:cubicBezTo>
                    <a:pt x="1" y="4"/>
                    <a:pt x="0" y="6"/>
                    <a:pt x="1" y="7"/>
                  </a:cubicBezTo>
                  <a:cubicBezTo>
                    <a:pt x="1" y="6"/>
                    <a:pt x="2" y="5"/>
                    <a:pt x="2" y="5"/>
                  </a:cubicBezTo>
                  <a:cubicBezTo>
                    <a:pt x="3" y="3"/>
                    <a:pt x="5" y="3"/>
                    <a:pt x="7" y="3"/>
                  </a:cubicBezTo>
                  <a:cubicBezTo>
                    <a:pt x="8" y="3"/>
                    <a:pt x="9" y="4"/>
                    <a:pt x="10" y="5"/>
                  </a:cubicBezTo>
                  <a:cubicBezTo>
                    <a:pt x="10" y="6"/>
                    <a:pt x="10" y="6"/>
                    <a:pt x="10" y="7"/>
                  </a:cubicBezTo>
                  <a:cubicBezTo>
                    <a:pt x="11" y="5"/>
                    <a:pt x="11" y="3"/>
                    <a:pt x="10" y="2"/>
                  </a:cubicBezTo>
                  <a:cubicBezTo>
                    <a:pt x="9" y="0"/>
                    <a:pt x="6" y="0"/>
                    <a:pt x="3" y="2"/>
                  </a:cubicBezTo>
                </a:path>
              </a:pathLst>
            </a:custGeom>
            <a:solidFill>
              <a:srgbClr val="140E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5" name="Freeform 1729">
              <a:extLst>
                <a:ext uri="{FF2B5EF4-FFF2-40B4-BE49-F238E27FC236}">
                  <a16:creationId xmlns:a16="http://schemas.microsoft.com/office/drawing/2014/main" id="{1CC2FDEF-3380-49D3-A88F-840CD4D0C8BB}"/>
                </a:ext>
              </a:extLst>
            </p:cNvPr>
            <p:cNvSpPr>
              <a:spLocks/>
            </p:cNvSpPr>
            <p:nvPr/>
          </p:nvSpPr>
          <p:spPr bwMode="auto">
            <a:xfrm>
              <a:off x="197" y="787"/>
              <a:ext cx="22" cy="9"/>
            </a:xfrm>
            <a:custGeom>
              <a:avLst/>
              <a:gdLst>
                <a:gd name="T0" fmla="*/ 9 w 9"/>
                <a:gd name="T1" fmla="*/ 2 h 4"/>
                <a:gd name="T2" fmla="*/ 9 w 9"/>
                <a:gd name="T3" fmla="*/ 4 h 4"/>
                <a:gd name="T4" fmla="*/ 5 w 9"/>
                <a:gd name="T5" fmla="*/ 1 h 4"/>
                <a:gd name="T6" fmla="*/ 0 w 9"/>
                <a:gd name="T7" fmla="*/ 3 h 4"/>
                <a:gd name="T8" fmla="*/ 1 w 9"/>
                <a:gd name="T9" fmla="*/ 2 h 4"/>
                <a:gd name="T10" fmla="*/ 5 w 9"/>
                <a:gd name="T11" fmla="*/ 0 h 4"/>
                <a:gd name="T12" fmla="*/ 8 w 9"/>
                <a:gd name="T13" fmla="*/ 1 h 4"/>
                <a:gd name="T14" fmla="*/ 9 w 9"/>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9" y="2"/>
                  </a:moveTo>
                  <a:cubicBezTo>
                    <a:pt x="9" y="3"/>
                    <a:pt x="9" y="3"/>
                    <a:pt x="9" y="4"/>
                  </a:cubicBezTo>
                  <a:cubicBezTo>
                    <a:pt x="8" y="2"/>
                    <a:pt x="7" y="1"/>
                    <a:pt x="5" y="1"/>
                  </a:cubicBezTo>
                  <a:cubicBezTo>
                    <a:pt x="4" y="1"/>
                    <a:pt x="1" y="2"/>
                    <a:pt x="0" y="3"/>
                  </a:cubicBezTo>
                  <a:cubicBezTo>
                    <a:pt x="0" y="3"/>
                    <a:pt x="0" y="2"/>
                    <a:pt x="1" y="2"/>
                  </a:cubicBezTo>
                  <a:cubicBezTo>
                    <a:pt x="3" y="1"/>
                    <a:pt x="4" y="0"/>
                    <a:pt x="5" y="0"/>
                  </a:cubicBezTo>
                  <a:cubicBezTo>
                    <a:pt x="6" y="0"/>
                    <a:pt x="8" y="1"/>
                    <a:pt x="8" y="1"/>
                  </a:cubicBezTo>
                  <a:lnTo>
                    <a:pt x="9" y="2"/>
                  </a:lnTo>
                  <a:close/>
                </a:path>
              </a:pathLst>
            </a:custGeom>
            <a:solidFill>
              <a:srgbClr val="0D0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6" name="Freeform 1730">
              <a:extLst>
                <a:ext uri="{FF2B5EF4-FFF2-40B4-BE49-F238E27FC236}">
                  <a16:creationId xmlns:a16="http://schemas.microsoft.com/office/drawing/2014/main" id="{C1D3C12B-64CE-454F-A58A-1E2705A6ACCF}"/>
                </a:ext>
              </a:extLst>
            </p:cNvPr>
            <p:cNvSpPr>
              <a:spLocks/>
            </p:cNvSpPr>
            <p:nvPr/>
          </p:nvSpPr>
          <p:spPr bwMode="auto">
            <a:xfrm>
              <a:off x="195" y="794"/>
              <a:ext cx="19" cy="14"/>
            </a:xfrm>
            <a:custGeom>
              <a:avLst/>
              <a:gdLst>
                <a:gd name="T0" fmla="*/ 2 w 8"/>
                <a:gd name="T1" fmla="*/ 5 h 6"/>
                <a:gd name="T2" fmla="*/ 3 w 8"/>
                <a:gd name="T3" fmla="*/ 5 h 6"/>
                <a:gd name="T4" fmla="*/ 6 w 8"/>
                <a:gd name="T5" fmla="*/ 5 h 6"/>
                <a:gd name="T6" fmla="*/ 8 w 8"/>
                <a:gd name="T7" fmla="*/ 2 h 6"/>
                <a:gd name="T8" fmla="*/ 8 w 8"/>
                <a:gd name="T9" fmla="*/ 1 h 6"/>
                <a:gd name="T10" fmla="*/ 7 w 8"/>
                <a:gd name="T11" fmla="*/ 0 h 6"/>
                <a:gd name="T12" fmla="*/ 2 w 8"/>
                <a:gd name="T13" fmla="*/ 1 h 6"/>
                <a:gd name="T14" fmla="*/ 0 w 8"/>
                <a:gd name="T15" fmla="*/ 3 h 6"/>
                <a:gd name="T16" fmla="*/ 1 w 8"/>
                <a:gd name="T17" fmla="*/ 4 h 6"/>
                <a:gd name="T18" fmla="*/ 3 w 8"/>
                <a:gd name="T19" fmla="*/ 5 h 6"/>
                <a:gd name="T20" fmla="*/ 2 w 8"/>
                <a:gd name="T2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6">
                  <a:moveTo>
                    <a:pt x="2" y="5"/>
                  </a:moveTo>
                  <a:cubicBezTo>
                    <a:pt x="2" y="5"/>
                    <a:pt x="2" y="5"/>
                    <a:pt x="3" y="5"/>
                  </a:cubicBezTo>
                  <a:cubicBezTo>
                    <a:pt x="4" y="6"/>
                    <a:pt x="5" y="5"/>
                    <a:pt x="6" y="5"/>
                  </a:cubicBezTo>
                  <a:cubicBezTo>
                    <a:pt x="7" y="4"/>
                    <a:pt x="8" y="3"/>
                    <a:pt x="8" y="2"/>
                  </a:cubicBezTo>
                  <a:cubicBezTo>
                    <a:pt x="8" y="2"/>
                    <a:pt x="8" y="1"/>
                    <a:pt x="8" y="1"/>
                  </a:cubicBezTo>
                  <a:cubicBezTo>
                    <a:pt x="7" y="1"/>
                    <a:pt x="7" y="0"/>
                    <a:pt x="7" y="0"/>
                  </a:cubicBezTo>
                  <a:cubicBezTo>
                    <a:pt x="5" y="0"/>
                    <a:pt x="3" y="0"/>
                    <a:pt x="2" y="1"/>
                  </a:cubicBezTo>
                  <a:cubicBezTo>
                    <a:pt x="1" y="2"/>
                    <a:pt x="1" y="2"/>
                    <a:pt x="0" y="3"/>
                  </a:cubicBezTo>
                  <a:cubicBezTo>
                    <a:pt x="0" y="3"/>
                    <a:pt x="0" y="4"/>
                    <a:pt x="1" y="4"/>
                  </a:cubicBezTo>
                  <a:cubicBezTo>
                    <a:pt x="1" y="5"/>
                    <a:pt x="2" y="5"/>
                    <a:pt x="3" y="5"/>
                  </a:cubicBezTo>
                  <a:cubicBezTo>
                    <a:pt x="2" y="5"/>
                    <a:pt x="2" y="5"/>
                    <a:pt x="2" y="5"/>
                  </a:cubicBezTo>
                </a:path>
              </a:pathLst>
            </a:custGeom>
            <a:solidFill>
              <a:srgbClr val="2319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7" name="Freeform 1731">
              <a:extLst>
                <a:ext uri="{FF2B5EF4-FFF2-40B4-BE49-F238E27FC236}">
                  <a16:creationId xmlns:a16="http://schemas.microsoft.com/office/drawing/2014/main" id="{602A3518-5B01-4C7D-A81A-3A29E36CDD33}"/>
                </a:ext>
              </a:extLst>
            </p:cNvPr>
            <p:cNvSpPr>
              <a:spLocks/>
            </p:cNvSpPr>
            <p:nvPr/>
          </p:nvSpPr>
          <p:spPr bwMode="auto">
            <a:xfrm>
              <a:off x="197" y="796"/>
              <a:ext cx="15" cy="12"/>
            </a:xfrm>
            <a:custGeom>
              <a:avLst/>
              <a:gdLst>
                <a:gd name="T0" fmla="*/ 1 w 6"/>
                <a:gd name="T1" fmla="*/ 4 h 5"/>
                <a:gd name="T2" fmla="*/ 2 w 6"/>
                <a:gd name="T3" fmla="*/ 5 h 5"/>
                <a:gd name="T4" fmla="*/ 4 w 6"/>
                <a:gd name="T5" fmla="*/ 4 h 5"/>
                <a:gd name="T6" fmla="*/ 6 w 6"/>
                <a:gd name="T7" fmla="*/ 2 h 5"/>
                <a:gd name="T8" fmla="*/ 6 w 6"/>
                <a:gd name="T9" fmla="*/ 1 h 5"/>
                <a:gd name="T10" fmla="*/ 5 w 6"/>
                <a:gd name="T11" fmla="*/ 0 h 5"/>
                <a:gd name="T12" fmla="*/ 1 w 6"/>
                <a:gd name="T13" fmla="*/ 1 h 5"/>
                <a:gd name="T14" fmla="*/ 0 w 6"/>
                <a:gd name="T15" fmla="*/ 2 h 5"/>
                <a:gd name="T16" fmla="*/ 0 w 6"/>
                <a:gd name="T17" fmla="*/ 4 h 5"/>
                <a:gd name="T18" fmla="*/ 2 w 6"/>
                <a:gd name="T19" fmla="*/ 5 h 5"/>
                <a:gd name="T20" fmla="*/ 1 w 6"/>
                <a:gd name="T21"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1" y="4"/>
                  </a:moveTo>
                  <a:cubicBezTo>
                    <a:pt x="1" y="4"/>
                    <a:pt x="1" y="5"/>
                    <a:pt x="2" y="5"/>
                  </a:cubicBezTo>
                  <a:cubicBezTo>
                    <a:pt x="3" y="5"/>
                    <a:pt x="4" y="5"/>
                    <a:pt x="4" y="4"/>
                  </a:cubicBezTo>
                  <a:cubicBezTo>
                    <a:pt x="5" y="4"/>
                    <a:pt x="6" y="3"/>
                    <a:pt x="6" y="2"/>
                  </a:cubicBezTo>
                  <a:cubicBezTo>
                    <a:pt x="6" y="2"/>
                    <a:pt x="6" y="1"/>
                    <a:pt x="6" y="1"/>
                  </a:cubicBezTo>
                  <a:cubicBezTo>
                    <a:pt x="5" y="0"/>
                    <a:pt x="5" y="0"/>
                    <a:pt x="5" y="0"/>
                  </a:cubicBezTo>
                  <a:cubicBezTo>
                    <a:pt x="4" y="0"/>
                    <a:pt x="2" y="0"/>
                    <a:pt x="1" y="1"/>
                  </a:cubicBezTo>
                  <a:cubicBezTo>
                    <a:pt x="0" y="1"/>
                    <a:pt x="0" y="2"/>
                    <a:pt x="0" y="2"/>
                  </a:cubicBezTo>
                  <a:cubicBezTo>
                    <a:pt x="0" y="3"/>
                    <a:pt x="0" y="3"/>
                    <a:pt x="0" y="4"/>
                  </a:cubicBezTo>
                  <a:cubicBezTo>
                    <a:pt x="0" y="4"/>
                    <a:pt x="1" y="4"/>
                    <a:pt x="2" y="5"/>
                  </a:cubicBezTo>
                  <a:cubicBezTo>
                    <a:pt x="1" y="4"/>
                    <a:pt x="1" y="4"/>
                    <a:pt x="1" y="4"/>
                  </a:cubicBezTo>
                </a:path>
              </a:pathLst>
            </a:custGeom>
            <a:solidFill>
              <a:srgbClr val="251B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8" name="Freeform 1732">
              <a:extLst>
                <a:ext uri="{FF2B5EF4-FFF2-40B4-BE49-F238E27FC236}">
                  <a16:creationId xmlns:a16="http://schemas.microsoft.com/office/drawing/2014/main" id="{9C72153C-1D3A-4B61-9CCE-DF27D756A895}"/>
                </a:ext>
              </a:extLst>
            </p:cNvPr>
            <p:cNvSpPr>
              <a:spLocks/>
            </p:cNvSpPr>
            <p:nvPr/>
          </p:nvSpPr>
          <p:spPr bwMode="auto">
            <a:xfrm>
              <a:off x="197" y="801"/>
              <a:ext cx="12" cy="7"/>
            </a:xfrm>
            <a:custGeom>
              <a:avLst/>
              <a:gdLst>
                <a:gd name="T0" fmla="*/ 0 w 5"/>
                <a:gd name="T1" fmla="*/ 2 h 3"/>
                <a:gd name="T2" fmla="*/ 5 w 5"/>
                <a:gd name="T3" fmla="*/ 2 h 3"/>
                <a:gd name="T4" fmla="*/ 5 w 5"/>
                <a:gd name="T5" fmla="*/ 1 h 3"/>
                <a:gd name="T6" fmla="*/ 5 w 5"/>
                <a:gd name="T7" fmla="*/ 0 h 3"/>
                <a:gd name="T8" fmla="*/ 5 w 5"/>
                <a:gd name="T9" fmla="*/ 0 h 3"/>
                <a:gd name="T10" fmla="*/ 5 w 5"/>
                <a:gd name="T11" fmla="*/ 0 h 3"/>
                <a:gd name="T12" fmla="*/ 4 w 5"/>
                <a:gd name="T13" fmla="*/ 1 h 3"/>
                <a:gd name="T14" fmla="*/ 3 w 5"/>
                <a:gd name="T15" fmla="*/ 1 h 3"/>
                <a:gd name="T16" fmla="*/ 1 w 5"/>
                <a:gd name="T17" fmla="*/ 1 h 3"/>
                <a:gd name="T18" fmla="*/ 0 w 5"/>
                <a:gd name="T19" fmla="*/ 1 h 3"/>
                <a:gd name="T20" fmla="*/ 0 w 5"/>
                <a:gd name="T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3">
                  <a:moveTo>
                    <a:pt x="0" y="2"/>
                  </a:moveTo>
                  <a:cubicBezTo>
                    <a:pt x="2" y="3"/>
                    <a:pt x="4" y="2"/>
                    <a:pt x="5" y="2"/>
                  </a:cubicBezTo>
                  <a:cubicBezTo>
                    <a:pt x="5" y="1"/>
                    <a:pt x="5" y="1"/>
                    <a:pt x="5" y="1"/>
                  </a:cubicBezTo>
                  <a:cubicBezTo>
                    <a:pt x="5" y="0"/>
                    <a:pt x="5" y="0"/>
                    <a:pt x="5" y="0"/>
                  </a:cubicBezTo>
                  <a:cubicBezTo>
                    <a:pt x="5" y="0"/>
                    <a:pt x="5" y="0"/>
                    <a:pt x="5" y="0"/>
                  </a:cubicBezTo>
                  <a:cubicBezTo>
                    <a:pt x="5" y="0"/>
                    <a:pt x="5" y="0"/>
                    <a:pt x="5" y="0"/>
                  </a:cubicBezTo>
                  <a:cubicBezTo>
                    <a:pt x="4" y="0"/>
                    <a:pt x="4" y="0"/>
                    <a:pt x="4" y="1"/>
                  </a:cubicBezTo>
                  <a:cubicBezTo>
                    <a:pt x="4" y="1"/>
                    <a:pt x="3" y="1"/>
                    <a:pt x="3" y="1"/>
                  </a:cubicBezTo>
                  <a:cubicBezTo>
                    <a:pt x="2" y="1"/>
                    <a:pt x="2" y="1"/>
                    <a:pt x="1" y="1"/>
                  </a:cubicBezTo>
                  <a:cubicBezTo>
                    <a:pt x="1" y="1"/>
                    <a:pt x="1" y="1"/>
                    <a:pt x="0" y="1"/>
                  </a:cubicBezTo>
                  <a:cubicBezTo>
                    <a:pt x="0" y="2"/>
                    <a:pt x="0" y="2"/>
                    <a:pt x="0" y="2"/>
                  </a:cubicBezTo>
                </a:path>
              </a:pathLst>
            </a:custGeom>
            <a:solidFill>
              <a:srgbClr val="2E21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9" name="Freeform 1733">
              <a:extLst>
                <a:ext uri="{FF2B5EF4-FFF2-40B4-BE49-F238E27FC236}">
                  <a16:creationId xmlns:a16="http://schemas.microsoft.com/office/drawing/2014/main" id="{FB953615-34AA-40D9-B95F-F9EFE9C48108}"/>
                </a:ext>
              </a:extLst>
            </p:cNvPr>
            <p:cNvSpPr>
              <a:spLocks/>
            </p:cNvSpPr>
            <p:nvPr/>
          </p:nvSpPr>
          <p:spPr bwMode="auto">
            <a:xfrm>
              <a:off x="199" y="806"/>
              <a:ext cx="5" cy="0"/>
            </a:xfrm>
            <a:custGeom>
              <a:avLst/>
              <a:gdLst>
                <a:gd name="T0" fmla="*/ 0 w 2"/>
                <a:gd name="T1" fmla="*/ 1 w 2"/>
                <a:gd name="T2" fmla="*/ 1 w 2"/>
                <a:gd name="T3" fmla="*/ 2 w 2"/>
                <a:gd name="T4" fmla="*/ 2 w 2"/>
                <a:gd name="T5" fmla="*/ 2 w 2"/>
                <a:gd name="T6" fmla="*/ 2 w 2"/>
                <a:gd name="T7" fmla="*/ 1 w 2"/>
                <a:gd name="T8" fmla="*/ 1 w 2"/>
                <a:gd name="T9"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2">
                  <a:moveTo>
                    <a:pt x="0" y="0"/>
                  </a:moveTo>
                  <a:cubicBezTo>
                    <a:pt x="0" y="0"/>
                    <a:pt x="1" y="0"/>
                    <a:pt x="1" y="0"/>
                  </a:cubicBezTo>
                  <a:cubicBezTo>
                    <a:pt x="1" y="0"/>
                    <a:pt x="1" y="0"/>
                    <a:pt x="1" y="0"/>
                  </a:cubicBezTo>
                  <a:cubicBezTo>
                    <a:pt x="2" y="0"/>
                    <a:pt x="2" y="0"/>
                    <a:pt x="2" y="0"/>
                  </a:cubicBezTo>
                  <a:cubicBezTo>
                    <a:pt x="2" y="0"/>
                    <a:pt x="2" y="0"/>
                    <a:pt x="2" y="0"/>
                  </a:cubicBezTo>
                  <a:cubicBezTo>
                    <a:pt x="2" y="0"/>
                    <a:pt x="2" y="0"/>
                    <a:pt x="2" y="0"/>
                  </a:cubicBezTo>
                  <a:cubicBezTo>
                    <a:pt x="2" y="0"/>
                    <a:pt x="2" y="0"/>
                    <a:pt x="2" y="0"/>
                  </a:cubicBezTo>
                  <a:cubicBezTo>
                    <a:pt x="2" y="0"/>
                    <a:pt x="1" y="0"/>
                    <a:pt x="1" y="0"/>
                  </a:cubicBezTo>
                  <a:cubicBezTo>
                    <a:pt x="1" y="0"/>
                    <a:pt x="1" y="0"/>
                    <a:pt x="1" y="0"/>
                  </a:cubicBezTo>
                  <a:cubicBezTo>
                    <a:pt x="0" y="0"/>
                    <a:pt x="0" y="0"/>
                    <a:pt x="0" y="0"/>
                  </a:cubicBezTo>
                </a:path>
              </a:pathLst>
            </a:custGeom>
            <a:solidFill>
              <a:srgbClr val="6E5E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0" name="Freeform 1734">
              <a:extLst>
                <a:ext uri="{FF2B5EF4-FFF2-40B4-BE49-F238E27FC236}">
                  <a16:creationId xmlns:a16="http://schemas.microsoft.com/office/drawing/2014/main" id="{67D27D23-3389-41BA-B114-916010807ECF}"/>
                </a:ext>
              </a:extLst>
            </p:cNvPr>
            <p:cNvSpPr>
              <a:spLocks/>
            </p:cNvSpPr>
            <p:nvPr/>
          </p:nvSpPr>
          <p:spPr bwMode="auto">
            <a:xfrm>
              <a:off x="204" y="803"/>
              <a:ext cx="5" cy="3"/>
            </a:xfrm>
            <a:custGeom>
              <a:avLst/>
              <a:gdLst>
                <a:gd name="T0" fmla="*/ 2 w 2"/>
                <a:gd name="T1" fmla="*/ 0 h 1"/>
                <a:gd name="T2" fmla="*/ 1 w 2"/>
                <a:gd name="T3" fmla="*/ 1 h 1"/>
                <a:gd name="T4" fmla="*/ 0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0"/>
                    <a:pt x="1" y="0"/>
                    <a:pt x="1" y="1"/>
                  </a:cubicBezTo>
                  <a:cubicBezTo>
                    <a:pt x="0" y="1"/>
                    <a:pt x="0" y="1"/>
                    <a:pt x="0" y="1"/>
                  </a:cubicBezTo>
                  <a:cubicBezTo>
                    <a:pt x="1" y="1"/>
                    <a:pt x="1" y="1"/>
                    <a:pt x="2" y="0"/>
                  </a:cubicBezTo>
                  <a:cubicBezTo>
                    <a:pt x="2" y="0"/>
                    <a:pt x="2" y="0"/>
                    <a:pt x="2" y="0"/>
                  </a:cubicBezTo>
                </a:path>
              </a:pathLst>
            </a:custGeom>
            <a:solidFill>
              <a:srgbClr val="6E5E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1" name="Freeform 1735">
              <a:extLst>
                <a:ext uri="{FF2B5EF4-FFF2-40B4-BE49-F238E27FC236}">
                  <a16:creationId xmlns:a16="http://schemas.microsoft.com/office/drawing/2014/main" id="{F18A9DFD-EBF3-41CD-8EAB-715E1D1FE8CD}"/>
                </a:ext>
              </a:extLst>
            </p:cNvPr>
            <p:cNvSpPr>
              <a:spLocks/>
            </p:cNvSpPr>
            <p:nvPr/>
          </p:nvSpPr>
          <p:spPr bwMode="auto">
            <a:xfrm>
              <a:off x="204" y="787"/>
              <a:ext cx="12" cy="2"/>
            </a:xfrm>
            <a:custGeom>
              <a:avLst/>
              <a:gdLst>
                <a:gd name="T0" fmla="*/ 0 w 5"/>
                <a:gd name="T1" fmla="*/ 1 h 1"/>
                <a:gd name="T2" fmla="*/ 1 w 5"/>
                <a:gd name="T3" fmla="*/ 1 h 1"/>
                <a:gd name="T4" fmla="*/ 5 w 5"/>
                <a:gd name="T5" fmla="*/ 1 h 1"/>
                <a:gd name="T6" fmla="*/ 4 w 5"/>
                <a:gd name="T7" fmla="*/ 1 h 1"/>
                <a:gd name="T8" fmla="*/ 2 w 5"/>
                <a:gd name="T9" fmla="*/ 0 h 1"/>
                <a:gd name="T10" fmla="*/ 0 w 5"/>
                <a:gd name="T11" fmla="*/ 1 h 1"/>
              </a:gdLst>
              <a:ahLst/>
              <a:cxnLst>
                <a:cxn ang="0">
                  <a:pos x="T0" y="T1"/>
                </a:cxn>
                <a:cxn ang="0">
                  <a:pos x="T2" y="T3"/>
                </a:cxn>
                <a:cxn ang="0">
                  <a:pos x="T4" y="T5"/>
                </a:cxn>
                <a:cxn ang="0">
                  <a:pos x="T6" y="T7"/>
                </a:cxn>
                <a:cxn ang="0">
                  <a:pos x="T8" y="T9"/>
                </a:cxn>
                <a:cxn ang="0">
                  <a:pos x="T10" y="T11"/>
                </a:cxn>
              </a:cxnLst>
              <a:rect l="0" t="0" r="r" b="b"/>
              <a:pathLst>
                <a:path w="5" h="1">
                  <a:moveTo>
                    <a:pt x="0" y="1"/>
                  </a:moveTo>
                  <a:cubicBezTo>
                    <a:pt x="1" y="1"/>
                    <a:pt x="1" y="1"/>
                    <a:pt x="1" y="1"/>
                  </a:cubicBezTo>
                  <a:cubicBezTo>
                    <a:pt x="2" y="1"/>
                    <a:pt x="4" y="1"/>
                    <a:pt x="5" y="1"/>
                  </a:cubicBezTo>
                  <a:cubicBezTo>
                    <a:pt x="5" y="1"/>
                    <a:pt x="4" y="1"/>
                    <a:pt x="4" y="1"/>
                  </a:cubicBezTo>
                  <a:cubicBezTo>
                    <a:pt x="3" y="0"/>
                    <a:pt x="2" y="0"/>
                    <a:pt x="2" y="0"/>
                  </a:cubicBezTo>
                  <a:cubicBezTo>
                    <a:pt x="1" y="0"/>
                    <a:pt x="1" y="1"/>
                    <a:pt x="0" y="1"/>
                  </a:cubicBezTo>
                  <a:close/>
                </a:path>
              </a:pathLst>
            </a:custGeom>
            <a:solidFill>
              <a:srgbClr val="070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2" name="Freeform 1736">
              <a:extLst>
                <a:ext uri="{FF2B5EF4-FFF2-40B4-BE49-F238E27FC236}">
                  <a16:creationId xmlns:a16="http://schemas.microsoft.com/office/drawing/2014/main" id="{BEBE72D8-8EC7-4595-848A-ADEE6F61BA98}"/>
                </a:ext>
              </a:extLst>
            </p:cNvPr>
            <p:cNvSpPr>
              <a:spLocks/>
            </p:cNvSpPr>
            <p:nvPr/>
          </p:nvSpPr>
          <p:spPr bwMode="auto">
            <a:xfrm>
              <a:off x="132" y="763"/>
              <a:ext cx="21" cy="19"/>
            </a:xfrm>
            <a:custGeom>
              <a:avLst/>
              <a:gdLst>
                <a:gd name="T0" fmla="*/ 4 w 9"/>
                <a:gd name="T1" fmla="*/ 5 h 8"/>
                <a:gd name="T2" fmla="*/ 0 w 9"/>
                <a:gd name="T3" fmla="*/ 0 h 8"/>
                <a:gd name="T4" fmla="*/ 0 w 9"/>
                <a:gd name="T5" fmla="*/ 2 h 8"/>
                <a:gd name="T6" fmla="*/ 1 w 9"/>
                <a:gd name="T7" fmla="*/ 3 h 8"/>
                <a:gd name="T8" fmla="*/ 8 w 9"/>
                <a:gd name="T9" fmla="*/ 8 h 8"/>
                <a:gd name="T10" fmla="*/ 8 w 9"/>
                <a:gd name="T11" fmla="*/ 7 h 8"/>
                <a:gd name="T12" fmla="*/ 4 w 9"/>
                <a:gd name="T13" fmla="*/ 5 h 8"/>
              </a:gdLst>
              <a:ahLst/>
              <a:cxnLst>
                <a:cxn ang="0">
                  <a:pos x="T0" y="T1"/>
                </a:cxn>
                <a:cxn ang="0">
                  <a:pos x="T2" y="T3"/>
                </a:cxn>
                <a:cxn ang="0">
                  <a:pos x="T4" y="T5"/>
                </a:cxn>
                <a:cxn ang="0">
                  <a:pos x="T6" y="T7"/>
                </a:cxn>
                <a:cxn ang="0">
                  <a:pos x="T8" y="T9"/>
                </a:cxn>
                <a:cxn ang="0">
                  <a:pos x="T10" y="T11"/>
                </a:cxn>
                <a:cxn ang="0">
                  <a:pos x="T12" y="T13"/>
                </a:cxn>
              </a:cxnLst>
              <a:rect l="0" t="0" r="r" b="b"/>
              <a:pathLst>
                <a:path w="9" h="8">
                  <a:moveTo>
                    <a:pt x="4" y="5"/>
                  </a:moveTo>
                  <a:cubicBezTo>
                    <a:pt x="2" y="4"/>
                    <a:pt x="1" y="2"/>
                    <a:pt x="0" y="0"/>
                  </a:cubicBezTo>
                  <a:cubicBezTo>
                    <a:pt x="0" y="1"/>
                    <a:pt x="0" y="1"/>
                    <a:pt x="0" y="2"/>
                  </a:cubicBezTo>
                  <a:cubicBezTo>
                    <a:pt x="0" y="2"/>
                    <a:pt x="1" y="3"/>
                    <a:pt x="1" y="3"/>
                  </a:cubicBezTo>
                  <a:cubicBezTo>
                    <a:pt x="4" y="6"/>
                    <a:pt x="4" y="7"/>
                    <a:pt x="8" y="8"/>
                  </a:cubicBezTo>
                  <a:cubicBezTo>
                    <a:pt x="7" y="7"/>
                    <a:pt x="9" y="8"/>
                    <a:pt x="8" y="7"/>
                  </a:cubicBezTo>
                  <a:cubicBezTo>
                    <a:pt x="7" y="6"/>
                    <a:pt x="5" y="6"/>
                    <a:pt x="4" y="5"/>
                  </a:cubicBezTo>
                  <a:close/>
                </a:path>
              </a:pathLst>
            </a:custGeom>
            <a:solidFill>
              <a:srgbClr val="6C8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3" name="Freeform 1737">
              <a:extLst>
                <a:ext uri="{FF2B5EF4-FFF2-40B4-BE49-F238E27FC236}">
                  <a16:creationId xmlns:a16="http://schemas.microsoft.com/office/drawing/2014/main" id="{548B6F90-8F8C-43B9-B2C2-2ED1573381E7}"/>
                </a:ext>
              </a:extLst>
            </p:cNvPr>
            <p:cNvSpPr>
              <a:spLocks/>
            </p:cNvSpPr>
            <p:nvPr/>
          </p:nvSpPr>
          <p:spPr bwMode="auto">
            <a:xfrm>
              <a:off x="132" y="763"/>
              <a:ext cx="26" cy="19"/>
            </a:xfrm>
            <a:custGeom>
              <a:avLst/>
              <a:gdLst>
                <a:gd name="T0" fmla="*/ 0 w 11"/>
                <a:gd name="T1" fmla="*/ 0 h 8"/>
                <a:gd name="T2" fmla="*/ 0 w 11"/>
                <a:gd name="T3" fmla="*/ 0 h 8"/>
                <a:gd name="T4" fmla="*/ 11 w 11"/>
                <a:gd name="T5" fmla="*/ 8 h 8"/>
                <a:gd name="T6" fmla="*/ 9 w 11"/>
                <a:gd name="T7" fmla="*/ 7 h 8"/>
                <a:gd name="T8" fmla="*/ 0 w 11"/>
                <a:gd name="T9" fmla="*/ 0 h 8"/>
              </a:gdLst>
              <a:ahLst/>
              <a:cxnLst>
                <a:cxn ang="0">
                  <a:pos x="T0" y="T1"/>
                </a:cxn>
                <a:cxn ang="0">
                  <a:pos x="T2" y="T3"/>
                </a:cxn>
                <a:cxn ang="0">
                  <a:pos x="T4" y="T5"/>
                </a:cxn>
                <a:cxn ang="0">
                  <a:pos x="T6" y="T7"/>
                </a:cxn>
                <a:cxn ang="0">
                  <a:pos x="T8" y="T9"/>
                </a:cxn>
              </a:cxnLst>
              <a:rect l="0" t="0" r="r" b="b"/>
              <a:pathLst>
                <a:path w="11" h="8">
                  <a:moveTo>
                    <a:pt x="0" y="0"/>
                  </a:moveTo>
                  <a:cubicBezTo>
                    <a:pt x="0" y="0"/>
                    <a:pt x="0" y="0"/>
                    <a:pt x="0" y="0"/>
                  </a:cubicBezTo>
                  <a:cubicBezTo>
                    <a:pt x="4" y="4"/>
                    <a:pt x="5" y="6"/>
                    <a:pt x="11" y="8"/>
                  </a:cubicBezTo>
                  <a:cubicBezTo>
                    <a:pt x="10" y="7"/>
                    <a:pt x="10" y="7"/>
                    <a:pt x="9" y="7"/>
                  </a:cubicBezTo>
                  <a:cubicBezTo>
                    <a:pt x="5" y="5"/>
                    <a:pt x="4" y="3"/>
                    <a:pt x="0" y="0"/>
                  </a:cubicBez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4" name="Freeform 1738">
              <a:extLst>
                <a:ext uri="{FF2B5EF4-FFF2-40B4-BE49-F238E27FC236}">
                  <a16:creationId xmlns:a16="http://schemas.microsoft.com/office/drawing/2014/main" id="{49EFD1FA-AEC7-4BAF-8037-58DA70DEF357}"/>
                </a:ext>
              </a:extLst>
            </p:cNvPr>
            <p:cNvSpPr>
              <a:spLocks/>
            </p:cNvSpPr>
            <p:nvPr/>
          </p:nvSpPr>
          <p:spPr bwMode="auto">
            <a:xfrm>
              <a:off x="132" y="768"/>
              <a:ext cx="17" cy="9"/>
            </a:xfrm>
            <a:custGeom>
              <a:avLst/>
              <a:gdLst>
                <a:gd name="T0" fmla="*/ 0 w 7"/>
                <a:gd name="T1" fmla="*/ 0 h 4"/>
                <a:gd name="T2" fmla="*/ 7 w 7"/>
                <a:gd name="T3" fmla="*/ 4 h 4"/>
                <a:gd name="T4" fmla="*/ 3 w 7"/>
                <a:gd name="T5" fmla="*/ 2 h 4"/>
                <a:gd name="T6" fmla="*/ 0 w 7"/>
                <a:gd name="T7" fmla="*/ 0 h 4"/>
              </a:gdLst>
              <a:ahLst/>
              <a:cxnLst>
                <a:cxn ang="0">
                  <a:pos x="T0" y="T1"/>
                </a:cxn>
                <a:cxn ang="0">
                  <a:pos x="T2" y="T3"/>
                </a:cxn>
                <a:cxn ang="0">
                  <a:pos x="T4" y="T5"/>
                </a:cxn>
                <a:cxn ang="0">
                  <a:pos x="T6" y="T7"/>
                </a:cxn>
              </a:cxnLst>
              <a:rect l="0" t="0" r="r" b="b"/>
              <a:pathLst>
                <a:path w="7" h="4">
                  <a:moveTo>
                    <a:pt x="0" y="0"/>
                  </a:moveTo>
                  <a:cubicBezTo>
                    <a:pt x="2" y="2"/>
                    <a:pt x="4" y="4"/>
                    <a:pt x="7" y="4"/>
                  </a:cubicBezTo>
                  <a:cubicBezTo>
                    <a:pt x="5" y="4"/>
                    <a:pt x="4" y="3"/>
                    <a:pt x="3" y="2"/>
                  </a:cubicBezTo>
                  <a:cubicBezTo>
                    <a:pt x="2" y="1"/>
                    <a:pt x="2" y="1"/>
                    <a:pt x="0" y="0"/>
                  </a:cubicBezTo>
                  <a:close/>
                </a:path>
              </a:pathLst>
            </a:custGeom>
            <a:solidFill>
              <a:srgbClr val="647F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5" name="Freeform 1739">
              <a:extLst>
                <a:ext uri="{FF2B5EF4-FFF2-40B4-BE49-F238E27FC236}">
                  <a16:creationId xmlns:a16="http://schemas.microsoft.com/office/drawing/2014/main" id="{9C6337CF-37FE-41A4-B0F9-6A50BCDCFEE6}"/>
                </a:ext>
              </a:extLst>
            </p:cNvPr>
            <p:cNvSpPr>
              <a:spLocks/>
            </p:cNvSpPr>
            <p:nvPr/>
          </p:nvSpPr>
          <p:spPr bwMode="auto">
            <a:xfrm>
              <a:off x="137" y="782"/>
              <a:ext cx="125" cy="33"/>
            </a:xfrm>
            <a:custGeom>
              <a:avLst/>
              <a:gdLst>
                <a:gd name="T0" fmla="*/ 7 w 52"/>
                <a:gd name="T1" fmla="*/ 8 h 14"/>
                <a:gd name="T2" fmla="*/ 0 w 52"/>
                <a:gd name="T3" fmla="*/ 14 h 14"/>
                <a:gd name="T4" fmla="*/ 33 w 52"/>
                <a:gd name="T5" fmla="*/ 0 h 14"/>
                <a:gd name="T6" fmla="*/ 39 w 52"/>
                <a:gd name="T7" fmla="*/ 1 h 14"/>
                <a:gd name="T8" fmla="*/ 44 w 52"/>
                <a:gd name="T9" fmla="*/ 2 h 14"/>
                <a:gd name="T10" fmla="*/ 51 w 52"/>
                <a:gd name="T11" fmla="*/ 5 h 14"/>
                <a:gd name="T12" fmla="*/ 52 w 52"/>
                <a:gd name="T13" fmla="*/ 5 h 14"/>
                <a:gd name="T14" fmla="*/ 52 w 52"/>
                <a:gd name="T15" fmla="*/ 6 h 14"/>
                <a:gd name="T16" fmla="*/ 43 w 52"/>
                <a:gd name="T17" fmla="*/ 3 h 14"/>
                <a:gd name="T18" fmla="*/ 37 w 52"/>
                <a:gd name="T19" fmla="*/ 2 h 14"/>
                <a:gd name="T20" fmla="*/ 33 w 52"/>
                <a:gd name="T21" fmla="*/ 1 h 14"/>
                <a:gd name="T22" fmla="*/ 28 w 52"/>
                <a:gd name="T23" fmla="*/ 1 h 14"/>
                <a:gd name="T24" fmla="*/ 21 w 52"/>
                <a:gd name="T25" fmla="*/ 3 h 14"/>
                <a:gd name="T26" fmla="*/ 15 w 52"/>
                <a:gd name="T27" fmla="*/ 5 h 14"/>
                <a:gd name="T28" fmla="*/ 7 w 52"/>
                <a:gd name="T29"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14">
                  <a:moveTo>
                    <a:pt x="7" y="8"/>
                  </a:moveTo>
                  <a:cubicBezTo>
                    <a:pt x="5" y="10"/>
                    <a:pt x="2" y="12"/>
                    <a:pt x="0" y="14"/>
                  </a:cubicBezTo>
                  <a:cubicBezTo>
                    <a:pt x="7" y="6"/>
                    <a:pt x="21" y="0"/>
                    <a:pt x="33" y="0"/>
                  </a:cubicBezTo>
                  <a:cubicBezTo>
                    <a:pt x="35" y="0"/>
                    <a:pt x="37" y="0"/>
                    <a:pt x="39" y="1"/>
                  </a:cubicBezTo>
                  <a:cubicBezTo>
                    <a:pt x="41" y="1"/>
                    <a:pt x="42" y="2"/>
                    <a:pt x="44" y="2"/>
                  </a:cubicBezTo>
                  <a:cubicBezTo>
                    <a:pt x="49" y="4"/>
                    <a:pt x="46" y="2"/>
                    <a:pt x="51" y="5"/>
                  </a:cubicBezTo>
                  <a:cubicBezTo>
                    <a:pt x="52" y="5"/>
                    <a:pt x="52" y="5"/>
                    <a:pt x="52" y="5"/>
                  </a:cubicBezTo>
                  <a:cubicBezTo>
                    <a:pt x="52" y="6"/>
                    <a:pt x="52" y="6"/>
                    <a:pt x="52" y="6"/>
                  </a:cubicBezTo>
                  <a:cubicBezTo>
                    <a:pt x="44" y="3"/>
                    <a:pt x="50" y="5"/>
                    <a:pt x="43" y="3"/>
                  </a:cubicBezTo>
                  <a:cubicBezTo>
                    <a:pt x="41" y="2"/>
                    <a:pt x="39" y="2"/>
                    <a:pt x="37" y="2"/>
                  </a:cubicBezTo>
                  <a:cubicBezTo>
                    <a:pt x="36" y="1"/>
                    <a:pt x="34" y="1"/>
                    <a:pt x="33" y="1"/>
                  </a:cubicBezTo>
                  <a:cubicBezTo>
                    <a:pt x="31" y="1"/>
                    <a:pt x="30" y="1"/>
                    <a:pt x="28" y="1"/>
                  </a:cubicBezTo>
                  <a:cubicBezTo>
                    <a:pt x="26" y="2"/>
                    <a:pt x="24" y="2"/>
                    <a:pt x="21" y="3"/>
                  </a:cubicBezTo>
                  <a:cubicBezTo>
                    <a:pt x="19" y="3"/>
                    <a:pt x="17" y="4"/>
                    <a:pt x="15" y="5"/>
                  </a:cubicBezTo>
                  <a:cubicBezTo>
                    <a:pt x="12" y="6"/>
                    <a:pt x="10" y="7"/>
                    <a:pt x="7" y="8"/>
                  </a:cubicBezTo>
                </a:path>
              </a:pathLst>
            </a:custGeom>
            <a:solidFill>
              <a:srgbClr val="B8A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6" name="Freeform 1740">
              <a:extLst>
                <a:ext uri="{FF2B5EF4-FFF2-40B4-BE49-F238E27FC236}">
                  <a16:creationId xmlns:a16="http://schemas.microsoft.com/office/drawing/2014/main" id="{D1A66682-57AE-4221-9E00-282957D37985}"/>
                </a:ext>
              </a:extLst>
            </p:cNvPr>
            <p:cNvSpPr>
              <a:spLocks/>
            </p:cNvSpPr>
            <p:nvPr/>
          </p:nvSpPr>
          <p:spPr bwMode="auto">
            <a:xfrm>
              <a:off x="137" y="782"/>
              <a:ext cx="125" cy="33"/>
            </a:xfrm>
            <a:custGeom>
              <a:avLst/>
              <a:gdLst>
                <a:gd name="T0" fmla="*/ 7 w 52"/>
                <a:gd name="T1" fmla="*/ 8 h 14"/>
                <a:gd name="T2" fmla="*/ 0 w 52"/>
                <a:gd name="T3" fmla="*/ 14 h 14"/>
                <a:gd name="T4" fmla="*/ 33 w 52"/>
                <a:gd name="T5" fmla="*/ 0 h 14"/>
                <a:gd name="T6" fmla="*/ 39 w 52"/>
                <a:gd name="T7" fmla="*/ 1 h 14"/>
                <a:gd name="T8" fmla="*/ 44 w 52"/>
                <a:gd name="T9" fmla="*/ 2 h 14"/>
                <a:gd name="T10" fmla="*/ 51 w 52"/>
                <a:gd name="T11" fmla="*/ 5 h 14"/>
                <a:gd name="T12" fmla="*/ 52 w 52"/>
                <a:gd name="T13" fmla="*/ 5 h 14"/>
                <a:gd name="T14" fmla="*/ 52 w 52"/>
                <a:gd name="T15" fmla="*/ 6 h 14"/>
                <a:gd name="T16" fmla="*/ 43 w 52"/>
                <a:gd name="T17" fmla="*/ 3 h 14"/>
                <a:gd name="T18" fmla="*/ 37 w 52"/>
                <a:gd name="T19" fmla="*/ 2 h 14"/>
                <a:gd name="T20" fmla="*/ 33 w 52"/>
                <a:gd name="T21" fmla="*/ 1 h 14"/>
                <a:gd name="T22" fmla="*/ 28 w 52"/>
                <a:gd name="T23" fmla="*/ 1 h 14"/>
                <a:gd name="T24" fmla="*/ 21 w 52"/>
                <a:gd name="T25" fmla="*/ 3 h 14"/>
                <a:gd name="T26" fmla="*/ 15 w 52"/>
                <a:gd name="T27" fmla="*/ 5 h 14"/>
                <a:gd name="T28" fmla="*/ 7 w 52"/>
                <a:gd name="T29"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14">
                  <a:moveTo>
                    <a:pt x="7" y="8"/>
                  </a:moveTo>
                  <a:cubicBezTo>
                    <a:pt x="5" y="10"/>
                    <a:pt x="2" y="12"/>
                    <a:pt x="0" y="14"/>
                  </a:cubicBezTo>
                  <a:cubicBezTo>
                    <a:pt x="7" y="5"/>
                    <a:pt x="21" y="0"/>
                    <a:pt x="33" y="0"/>
                  </a:cubicBezTo>
                  <a:cubicBezTo>
                    <a:pt x="35" y="0"/>
                    <a:pt x="37" y="0"/>
                    <a:pt x="39" y="1"/>
                  </a:cubicBezTo>
                  <a:cubicBezTo>
                    <a:pt x="41" y="1"/>
                    <a:pt x="42" y="2"/>
                    <a:pt x="44" y="2"/>
                  </a:cubicBezTo>
                  <a:cubicBezTo>
                    <a:pt x="49" y="4"/>
                    <a:pt x="46" y="2"/>
                    <a:pt x="51" y="5"/>
                  </a:cubicBezTo>
                  <a:cubicBezTo>
                    <a:pt x="52" y="5"/>
                    <a:pt x="52" y="5"/>
                    <a:pt x="52" y="5"/>
                  </a:cubicBezTo>
                  <a:cubicBezTo>
                    <a:pt x="52" y="6"/>
                    <a:pt x="52" y="6"/>
                    <a:pt x="52" y="6"/>
                  </a:cubicBezTo>
                  <a:cubicBezTo>
                    <a:pt x="45" y="4"/>
                    <a:pt x="50" y="5"/>
                    <a:pt x="43" y="3"/>
                  </a:cubicBezTo>
                  <a:cubicBezTo>
                    <a:pt x="41" y="2"/>
                    <a:pt x="39" y="2"/>
                    <a:pt x="37" y="2"/>
                  </a:cubicBezTo>
                  <a:cubicBezTo>
                    <a:pt x="36" y="1"/>
                    <a:pt x="34" y="1"/>
                    <a:pt x="33" y="1"/>
                  </a:cubicBezTo>
                  <a:cubicBezTo>
                    <a:pt x="31" y="1"/>
                    <a:pt x="30" y="1"/>
                    <a:pt x="28" y="1"/>
                  </a:cubicBezTo>
                  <a:cubicBezTo>
                    <a:pt x="26" y="2"/>
                    <a:pt x="24" y="2"/>
                    <a:pt x="21" y="3"/>
                  </a:cubicBezTo>
                  <a:cubicBezTo>
                    <a:pt x="19" y="3"/>
                    <a:pt x="17" y="4"/>
                    <a:pt x="15" y="5"/>
                  </a:cubicBezTo>
                  <a:cubicBezTo>
                    <a:pt x="12" y="6"/>
                    <a:pt x="10" y="7"/>
                    <a:pt x="7" y="8"/>
                  </a:cubicBezTo>
                </a:path>
              </a:pathLst>
            </a:custGeom>
            <a:solidFill>
              <a:srgbClr val="B8A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7" name="Freeform 1741">
              <a:extLst>
                <a:ext uri="{FF2B5EF4-FFF2-40B4-BE49-F238E27FC236}">
                  <a16:creationId xmlns:a16="http://schemas.microsoft.com/office/drawing/2014/main" id="{09D10CF6-3A53-47EB-B5F8-FBFCBAB55CA1}"/>
                </a:ext>
              </a:extLst>
            </p:cNvPr>
            <p:cNvSpPr>
              <a:spLocks/>
            </p:cNvSpPr>
            <p:nvPr/>
          </p:nvSpPr>
          <p:spPr bwMode="auto">
            <a:xfrm>
              <a:off x="146" y="782"/>
              <a:ext cx="116" cy="24"/>
            </a:xfrm>
            <a:custGeom>
              <a:avLst/>
              <a:gdLst>
                <a:gd name="T0" fmla="*/ 48 w 48"/>
                <a:gd name="T1" fmla="*/ 5 h 10"/>
                <a:gd name="T2" fmla="*/ 48 w 48"/>
                <a:gd name="T3" fmla="*/ 5 h 10"/>
                <a:gd name="T4" fmla="*/ 47 w 48"/>
                <a:gd name="T5" fmla="*/ 5 h 10"/>
                <a:gd name="T6" fmla="*/ 39 w 48"/>
                <a:gd name="T7" fmla="*/ 2 h 10"/>
                <a:gd name="T8" fmla="*/ 35 w 48"/>
                <a:gd name="T9" fmla="*/ 1 h 10"/>
                <a:gd name="T10" fmla="*/ 29 w 48"/>
                <a:gd name="T11" fmla="*/ 0 h 10"/>
                <a:gd name="T12" fmla="*/ 0 w 48"/>
                <a:gd name="T13" fmla="*/ 10 h 10"/>
                <a:gd name="T14" fmla="*/ 1 w 48"/>
                <a:gd name="T15" fmla="*/ 9 h 10"/>
                <a:gd name="T16" fmla="*/ 3 w 48"/>
                <a:gd name="T17" fmla="*/ 8 h 10"/>
                <a:gd name="T18" fmla="*/ 10 w 48"/>
                <a:gd name="T19" fmla="*/ 4 h 10"/>
                <a:gd name="T20" fmla="*/ 11 w 48"/>
                <a:gd name="T21" fmla="*/ 4 h 10"/>
                <a:gd name="T22" fmla="*/ 17 w 48"/>
                <a:gd name="T23" fmla="*/ 2 h 10"/>
                <a:gd name="T24" fmla="*/ 24 w 48"/>
                <a:gd name="T25" fmla="*/ 1 h 10"/>
                <a:gd name="T26" fmla="*/ 28 w 48"/>
                <a:gd name="T27" fmla="*/ 1 h 10"/>
                <a:gd name="T28" fmla="*/ 28 w 48"/>
                <a:gd name="T29" fmla="*/ 1 h 10"/>
                <a:gd name="T30" fmla="*/ 33 w 48"/>
                <a:gd name="T31" fmla="*/ 1 h 10"/>
                <a:gd name="T32" fmla="*/ 39 w 48"/>
                <a:gd name="T33" fmla="*/ 3 h 10"/>
                <a:gd name="T34" fmla="*/ 46 w 48"/>
                <a:gd name="T35" fmla="*/ 5 h 10"/>
                <a:gd name="T36" fmla="*/ 47 w 48"/>
                <a:gd name="T37" fmla="*/ 6 h 10"/>
                <a:gd name="T38" fmla="*/ 48 w 48"/>
                <a:gd name="T3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 h="10">
                  <a:moveTo>
                    <a:pt x="48" y="5"/>
                  </a:moveTo>
                  <a:cubicBezTo>
                    <a:pt x="48" y="5"/>
                    <a:pt x="48" y="5"/>
                    <a:pt x="48" y="5"/>
                  </a:cubicBezTo>
                  <a:cubicBezTo>
                    <a:pt x="47" y="5"/>
                    <a:pt x="47" y="5"/>
                    <a:pt x="47" y="5"/>
                  </a:cubicBezTo>
                  <a:cubicBezTo>
                    <a:pt x="42" y="3"/>
                    <a:pt x="45" y="4"/>
                    <a:pt x="39" y="2"/>
                  </a:cubicBezTo>
                  <a:cubicBezTo>
                    <a:pt x="38" y="2"/>
                    <a:pt x="36" y="1"/>
                    <a:pt x="35" y="1"/>
                  </a:cubicBezTo>
                  <a:cubicBezTo>
                    <a:pt x="33" y="1"/>
                    <a:pt x="31" y="0"/>
                    <a:pt x="29" y="0"/>
                  </a:cubicBezTo>
                  <a:cubicBezTo>
                    <a:pt x="19" y="0"/>
                    <a:pt x="8" y="4"/>
                    <a:pt x="0" y="10"/>
                  </a:cubicBezTo>
                  <a:cubicBezTo>
                    <a:pt x="0" y="10"/>
                    <a:pt x="1" y="9"/>
                    <a:pt x="1" y="9"/>
                  </a:cubicBezTo>
                  <a:cubicBezTo>
                    <a:pt x="2" y="9"/>
                    <a:pt x="2" y="8"/>
                    <a:pt x="3" y="8"/>
                  </a:cubicBezTo>
                  <a:cubicBezTo>
                    <a:pt x="5" y="7"/>
                    <a:pt x="8" y="5"/>
                    <a:pt x="10" y="4"/>
                  </a:cubicBezTo>
                  <a:cubicBezTo>
                    <a:pt x="11" y="4"/>
                    <a:pt x="11" y="4"/>
                    <a:pt x="11" y="4"/>
                  </a:cubicBezTo>
                  <a:cubicBezTo>
                    <a:pt x="13" y="3"/>
                    <a:pt x="15" y="3"/>
                    <a:pt x="17" y="2"/>
                  </a:cubicBezTo>
                  <a:cubicBezTo>
                    <a:pt x="19" y="2"/>
                    <a:pt x="21" y="1"/>
                    <a:pt x="24" y="1"/>
                  </a:cubicBezTo>
                  <a:cubicBezTo>
                    <a:pt x="25" y="1"/>
                    <a:pt x="27" y="1"/>
                    <a:pt x="28" y="1"/>
                  </a:cubicBezTo>
                  <a:cubicBezTo>
                    <a:pt x="28" y="1"/>
                    <a:pt x="28" y="1"/>
                    <a:pt x="28" y="1"/>
                  </a:cubicBezTo>
                  <a:cubicBezTo>
                    <a:pt x="30" y="1"/>
                    <a:pt x="31" y="1"/>
                    <a:pt x="33" y="1"/>
                  </a:cubicBezTo>
                  <a:cubicBezTo>
                    <a:pt x="35" y="2"/>
                    <a:pt x="37" y="2"/>
                    <a:pt x="39" y="3"/>
                  </a:cubicBezTo>
                  <a:cubicBezTo>
                    <a:pt x="42" y="4"/>
                    <a:pt x="44" y="4"/>
                    <a:pt x="46" y="5"/>
                  </a:cubicBezTo>
                  <a:cubicBezTo>
                    <a:pt x="46" y="5"/>
                    <a:pt x="44" y="4"/>
                    <a:pt x="47" y="6"/>
                  </a:cubicBezTo>
                  <a:cubicBezTo>
                    <a:pt x="48" y="5"/>
                    <a:pt x="48" y="5"/>
                    <a:pt x="48" y="5"/>
                  </a:cubicBezTo>
                </a:path>
              </a:pathLst>
            </a:custGeom>
            <a:solidFill>
              <a:srgbClr val="C1A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8" name="Freeform 1742">
              <a:extLst>
                <a:ext uri="{FF2B5EF4-FFF2-40B4-BE49-F238E27FC236}">
                  <a16:creationId xmlns:a16="http://schemas.microsoft.com/office/drawing/2014/main" id="{3F8DDECF-E42A-4017-87F4-D2058EEA5858}"/>
                </a:ext>
              </a:extLst>
            </p:cNvPr>
            <p:cNvSpPr>
              <a:spLocks/>
            </p:cNvSpPr>
            <p:nvPr/>
          </p:nvSpPr>
          <p:spPr bwMode="auto">
            <a:xfrm>
              <a:off x="221" y="782"/>
              <a:ext cx="39" cy="14"/>
            </a:xfrm>
            <a:custGeom>
              <a:avLst/>
              <a:gdLst>
                <a:gd name="T0" fmla="*/ 16 w 16"/>
                <a:gd name="T1" fmla="*/ 5 h 6"/>
                <a:gd name="T2" fmla="*/ 16 w 16"/>
                <a:gd name="T3" fmla="*/ 6 h 6"/>
                <a:gd name="T4" fmla="*/ 0 w 16"/>
                <a:gd name="T5" fmla="*/ 1 h 6"/>
                <a:gd name="T6" fmla="*/ 15 w 16"/>
                <a:gd name="T7" fmla="*/ 5 h 6"/>
                <a:gd name="T8" fmla="*/ 16 w 16"/>
                <a:gd name="T9" fmla="*/ 5 h 6"/>
              </a:gdLst>
              <a:ahLst/>
              <a:cxnLst>
                <a:cxn ang="0">
                  <a:pos x="T0" y="T1"/>
                </a:cxn>
                <a:cxn ang="0">
                  <a:pos x="T2" y="T3"/>
                </a:cxn>
                <a:cxn ang="0">
                  <a:pos x="T4" y="T5"/>
                </a:cxn>
                <a:cxn ang="0">
                  <a:pos x="T6" y="T7"/>
                </a:cxn>
                <a:cxn ang="0">
                  <a:pos x="T8" y="T9"/>
                </a:cxn>
              </a:cxnLst>
              <a:rect l="0" t="0" r="r" b="b"/>
              <a:pathLst>
                <a:path w="16" h="6">
                  <a:moveTo>
                    <a:pt x="16" y="5"/>
                  </a:moveTo>
                  <a:cubicBezTo>
                    <a:pt x="16" y="6"/>
                    <a:pt x="16" y="6"/>
                    <a:pt x="16" y="6"/>
                  </a:cubicBezTo>
                  <a:cubicBezTo>
                    <a:pt x="2" y="0"/>
                    <a:pt x="1" y="1"/>
                    <a:pt x="0" y="1"/>
                  </a:cubicBezTo>
                  <a:cubicBezTo>
                    <a:pt x="4" y="1"/>
                    <a:pt x="12" y="4"/>
                    <a:pt x="15" y="5"/>
                  </a:cubicBezTo>
                  <a:lnTo>
                    <a:pt x="16" y="5"/>
                  </a:lnTo>
                  <a:close/>
                </a:path>
              </a:pathLst>
            </a:custGeom>
            <a:solidFill>
              <a:srgbClr val="D3B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9" name="Freeform 1743">
              <a:extLst>
                <a:ext uri="{FF2B5EF4-FFF2-40B4-BE49-F238E27FC236}">
                  <a16:creationId xmlns:a16="http://schemas.microsoft.com/office/drawing/2014/main" id="{AED443D5-B045-4B9A-92CC-5E3AB4A20525}"/>
                </a:ext>
              </a:extLst>
            </p:cNvPr>
            <p:cNvSpPr>
              <a:spLocks/>
            </p:cNvSpPr>
            <p:nvPr/>
          </p:nvSpPr>
          <p:spPr bwMode="auto">
            <a:xfrm>
              <a:off x="221" y="78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D3B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0" name="Freeform 1744">
              <a:extLst>
                <a:ext uri="{FF2B5EF4-FFF2-40B4-BE49-F238E27FC236}">
                  <a16:creationId xmlns:a16="http://schemas.microsoft.com/office/drawing/2014/main" id="{3029F5BF-9E70-4D7B-9CCA-FF96D9097E9D}"/>
                </a:ext>
              </a:extLst>
            </p:cNvPr>
            <p:cNvSpPr>
              <a:spLocks/>
            </p:cNvSpPr>
            <p:nvPr/>
          </p:nvSpPr>
          <p:spPr bwMode="auto">
            <a:xfrm>
              <a:off x="146" y="784"/>
              <a:ext cx="95" cy="24"/>
            </a:xfrm>
            <a:custGeom>
              <a:avLst/>
              <a:gdLst>
                <a:gd name="T0" fmla="*/ 34 w 39"/>
                <a:gd name="T1" fmla="*/ 1 h 10"/>
                <a:gd name="T2" fmla="*/ 39 w 39"/>
                <a:gd name="T3" fmla="*/ 2 h 10"/>
                <a:gd name="T4" fmla="*/ 39 w 39"/>
                <a:gd name="T5" fmla="*/ 2 h 10"/>
                <a:gd name="T6" fmla="*/ 33 w 39"/>
                <a:gd name="T7" fmla="*/ 1 h 10"/>
                <a:gd name="T8" fmla="*/ 29 w 39"/>
                <a:gd name="T9" fmla="*/ 0 h 10"/>
                <a:gd name="T10" fmla="*/ 24 w 39"/>
                <a:gd name="T11" fmla="*/ 0 h 10"/>
                <a:gd name="T12" fmla="*/ 17 w 39"/>
                <a:gd name="T13" fmla="*/ 2 h 10"/>
                <a:gd name="T14" fmla="*/ 11 w 39"/>
                <a:gd name="T15" fmla="*/ 4 h 10"/>
                <a:gd name="T16" fmla="*/ 7 w 39"/>
                <a:gd name="T17" fmla="*/ 5 h 10"/>
                <a:gd name="T18" fmla="*/ 2 w 39"/>
                <a:gd name="T19" fmla="*/ 8 h 10"/>
                <a:gd name="T20" fmla="*/ 1 w 39"/>
                <a:gd name="T21" fmla="*/ 9 h 10"/>
                <a:gd name="T22" fmla="*/ 0 w 39"/>
                <a:gd name="T23" fmla="*/ 10 h 10"/>
                <a:gd name="T24" fmla="*/ 28 w 39"/>
                <a:gd name="T25" fmla="*/ 0 h 10"/>
                <a:gd name="T26" fmla="*/ 34 w 39"/>
                <a:gd name="T2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10">
                  <a:moveTo>
                    <a:pt x="34" y="1"/>
                  </a:moveTo>
                  <a:cubicBezTo>
                    <a:pt x="36" y="1"/>
                    <a:pt x="37" y="2"/>
                    <a:pt x="39" y="2"/>
                  </a:cubicBezTo>
                  <a:cubicBezTo>
                    <a:pt x="39" y="2"/>
                    <a:pt x="39" y="2"/>
                    <a:pt x="39" y="2"/>
                  </a:cubicBezTo>
                  <a:cubicBezTo>
                    <a:pt x="37" y="1"/>
                    <a:pt x="35" y="1"/>
                    <a:pt x="33" y="1"/>
                  </a:cubicBezTo>
                  <a:cubicBezTo>
                    <a:pt x="32" y="0"/>
                    <a:pt x="30" y="0"/>
                    <a:pt x="29" y="0"/>
                  </a:cubicBezTo>
                  <a:cubicBezTo>
                    <a:pt x="27" y="0"/>
                    <a:pt x="26" y="0"/>
                    <a:pt x="24" y="0"/>
                  </a:cubicBezTo>
                  <a:cubicBezTo>
                    <a:pt x="22" y="1"/>
                    <a:pt x="20" y="1"/>
                    <a:pt x="17" y="2"/>
                  </a:cubicBezTo>
                  <a:cubicBezTo>
                    <a:pt x="15" y="2"/>
                    <a:pt x="13" y="3"/>
                    <a:pt x="11" y="4"/>
                  </a:cubicBezTo>
                  <a:cubicBezTo>
                    <a:pt x="10" y="4"/>
                    <a:pt x="8" y="5"/>
                    <a:pt x="7" y="5"/>
                  </a:cubicBezTo>
                  <a:cubicBezTo>
                    <a:pt x="5" y="6"/>
                    <a:pt x="4" y="7"/>
                    <a:pt x="2" y="8"/>
                  </a:cubicBezTo>
                  <a:cubicBezTo>
                    <a:pt x="2" y="8"/>
                    <a:pt x="1" y="9"/>
                    <a:pt x="1" y="9"/>
                  </a:cubicBezTo>
                  <a:cubicBezTo>
                    <a:pt x="1" y="9"/>
                    <a:pt x="0" y="9"/>
                    <a:pt x="0" y="10"/>
                  </a:cubicBezTo>
                  <a:cubicBezTo>
                    <a:pt x="7" y="4"/>
                    <a:pt x="18" y="0"/>
                    <a:pt x="28" y="0"/>
                  </a:cubicBezTo>
                  <a:cubicBezTo>
                    <a:pt x="31" y="0"/>
                    <a:pt x="33" y="0"/>
                    <a:pt x="34" y="1"/>
                  </a:cubicBezTo>
                </a:path>
              </a:pathLst>
            </a:custGeom>
            <a:solidFill>
              <a:srgbClr val="9683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1" name="Freeform 1745">
              <a:extLst>
                <a:ext uri="{FF2B5EF4-FFF2-40B4-BE49-F238E27FC236}">
                  <a16:creationId xmlns:a16="http://schemas.microsoft.com/office/drawing/2014/main" id="{A9FECF17-9FDE-42A2-8020-404B33483348}"/>
                </a:ext>
              </a:extLst>
            </p:cNvPr>
            <p:cNvSpPr>
              <a:spLocks/>
            </p:cNvSpPr>
            <p:nvPr/>
          </p:nvSpPr>
          <p:spPr bwMode="auto">
            <a:xfrm>
              <a:off x="241" y="789"/>
              <a:ext cx="19" cy="7"/>
            </a:xfrm>
            <a:custGeom>
              <a:avLst/>
              <a:gdLst>
                <a:gd name="T0" fmla="*/ 8 w 8"/>
                <a:gd name="T1" fmla="*/ 3 h 3"/>
                <a:gd name="T2" fmla="*/ 0 w 8"/>
                <a:gd name="T3" fmla="*/ 0 h 3"/>
                <a:gd name="T4" fmla="*/ 7 w 8"/>
                <a:gd name="T5" fmla="*/ 3 h 3"/>
                <a:gd name="T6" fmla="*/ 8 w 8"/>
                <a:gd name="T7" fmla="*/ 3 h 3"/>
              </a:gdLst>
              <a:ahLst/>
              <a:cxnLst>
                <a:cxn ang="0">
                  <a:pos x="T0" y="T1"/>
                </a:cxn>
                <a:cxn ang="0">
                  <a:pos x="T2" y="T3"/>
                </a:cxn>
                <a:cxn ang="0">
                  <a:pos x="T4" y="T5"/>
                </a:cxn>
                <a:cxn ang="0">
                  <a:pos x="T6" y="T7"/>
                </a:cxn>
              </a:cxnLst>
              <a:rect l="0" t="0" r="r" b="b"/>
              <a:pathLst>
                <a:path w="8" h="3">
                  <a:moveTo>
                    <a:pt x="8" y="3"/>
                  </a:moveTo>
                  <a:cubicBezTo>
                    <a:pt x="1" y="0"/>
                    <a:pt x="7" y="2"/>
                    <a:pt x="0" y="0"/>
                  </a:cubicBezTo>
                  <a:cubicBezTo>
                    <a:pt x="6" y="2"/>
                    <a:pt x="2" y="0"/>
                    <a:pt x="7" y="3"/>
                  </a:cubicBezTo>
                  <a:cubicBezTo>
                    <a:pt x="8" y="3"/>
                    <a:pt x="8" y="3"/>
                    <a:pt x="8" y="3"/>
                  </a:cubicBezTo>
                  <a:close/>
                </a:path>
              </a:pathLst>
            </a:custGeom>
            <a:solidFill>
              <a:srgbClr val="9683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2" name="Rectangle 1746">
              <a:extLst>
                <a:ext uri="{FF2B5EF4-FFF2-40B4-BE49-F238E27FC236}">
                  <a16:creationId xmlns:a16="http://schemas.microsoft.com/office/drawing/2014/main" id="{61C4CA46-1C17-4D5C-A53E-A50CAC67DAC6}"/>
                </a:ext>
              </a:extLst>
            </p:cNvPr>
            <p:cNvSpPr>
              <a:spLocks noChangeArrowheads="1"/>
            </p:cNvSpPr>
            <p:nvPr/>
          </p:nvSpPr>
          <p:spPr bwMode="auto">
            <a:xfrm>
              <a:off x="243" y="787"/>
              <a:ext cx="1" cy="1"/>
            </a:xfrm>
            <a:prstGeom prst="rect">
              <a:avLst/>
            </a:prstGeom>
            <a:solidFill>
              <a:srgbClr val="8371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3" name="Rectangle 1747">
              <a:extLst>
                <a:ext uri="{FF2B5EF4-FFF2-40B4-BE49-F238E27FC236}">
                  <a16:creationId xmlns:a16="http://schemas.microsoft.com/office/drawing/2014/main" id="{669A5E84-22F3-4AD0-9B3D-9D2DFF67D2DB}"/>
                </a:ext>
              </a:extLst>
            </p:cNvPr>
            <p:cNvSpPr>
              <a:spLocks noChangeArrowheads="1"/>
            </p:cNvSpPr>
            <p:nvPr/>
          </p:nvSpPr>
          <p:spPr bwMode="auto">
            <a:xfrm>
              <a:off x="243" y="787"/>
              <a:ext cx="1" cy="1"/>
            </a:xfrm>
            <a:prstGeom prst="rect">
              <a:avLst/>
            </a:prstGeom>
            <a:solidFill>
              <a:srgbClr val="9783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4" name="Rectangle 1748">
              <a:extLst>
                <a:ext uri="{FF2B5EF4-FFF2-40B4-BE49-F238E27FC236}">
                  <a16:creationId xmlns:a16="http://schemas.microsoft.com/office/drawing/2014/main" id="{7D58F23A-FE43-4C3C-B999-0FB1FC0FB5F6}"/>
                </a:ext>
              </a:extLst>
            </p:cNvPr>
            <p:cNvSpPr>
              <a:spLocks noChangeArrowheads="1"/>
            </p:cNvSpPr>
            <p:nvPr/>
          </p:nvSpPr>
          <p:spPr bwMode="auto">
            <a:xfrm>
              <a:off x="243" y="787"/>
              <a:ext cx="1" cy="1"/>
            </a:xfrm>
            <a:prstGeom prst="rect">
              <a:avLst/>
            </a:prstGeom>
            <a:solidFill>
              <a:srgbClr val="AB9B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5" name="Freeform 1749">
              <a:extLst>
                <a:ext uri="{FF2B5EF4-FFF2-40B4-BE49-F238E27FC236}">
                  <a16:creationId xmlns:a16="http://schemas.microsoft.com/office/drawing/2014/main" id="{AA7EED1C-EF41-4956-9129-218EF546F399}"/>
                </a:ext>
              </a:extLst>
            </p:cNvPr>
            <p:cNvSpPr>
              <a:spLocks/>
            </p:cNvSpPr>
            <p:nvPr/>
          </p:nvSpPr>
          <p:spPr bwMode="auto">
            <a:xfrm>
              <a:off x="243" y="784"/>
              <a:ext cx="0" cy="5"/>
            </a:xfrm>
            <a:custGeom>
              <a:avLst/>
              <a:gdLst>
                <a:gd name="T0" fmla="*/ 1 h 2"/>
                <a:gd name="T1" fmla="*/ 2 h 2"/>
                <a:gd name="T2" fmla="*/ 1 h 2"/>
                <a:gd name="T3" fmla="*/ 1 h 2"/>
                <a:gd name="T4" fmla="*/ 0 h 2"/>
                <a:gd name="T5" fmla="*/ 0 h 2"/>
                <a:gd name="T6" fmla="*/ 0 h 2"/>
                <a:gd name="T7" fmla="*/ 1 h 2"/>
                <a:gd name="T8" fmla="*/ 1 h 2"/>
                <a:gd name="T9" fmla="*/ 1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1"/>
                  </a:moveTo>
                  <a:cubicBezTo>
                    <a:pt x="0" y="2"/>
                    <a:pt x="0" y="2"/>
                    <a:pt x="0" y="2"/>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1"/>
                    <a:pt x="0" y="1"/>
                  </a:cubicBezTo>
                  <a:cubicBezTo>
                    <a:pt x="0" y="1"/>
                    <a:pt x="0" y="1"/>
                    <a:pt x="0" y="1"/>
                  </a:cubicBezTo>
                  <a:cubicBezTo>
                    <a:pt x="0" y="1"/>
                    <a:pt x="0" y="1"/>
                    <a:pt x="0" y="1"/>
                  </a:cubicBezTo>
                  <a:close/>
                </a:path>
              </a:pathLst>
            </a:custGeom>
            <a:solidFill>
              <a:srgbClr val="BCA7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6" name="Freeform 1750">
              <a:extLst>
                <a:ext uri="{FF2B5EF4-FFF2-40B4-BE49-F238E27FC236}">
                  <a16:creationId xmlns:a16="http://schemas.microsoft.com/office/drawing/2014/main" id="{8F6248B6-9C50-4E23-9691-ED3FAA4D03A8}"/>
                </a:ext>
              </a:extLst>
            </p:cNvPr>
            <p:cNvSpPr>
              <a:spLocks/>
            </p:cNvSpPr>
            <p:nvPr/>
          </p:nvSpPr>
          <p:spPr bwMode="auto">
            <a:xfrm>
              <a:off x="243" y="784"/>
              <a:ext cx="0" cy="5"/>
            </a:xfrm>
            <a:custGeom>
              <a:avLst/>
              <a:gdLst>
                <a:gd name="T0" fmla="*/ 0 h 2"/>
                <a:gd name="T1" fmla="*/ 1 h 2"/>
                <a:gd name="T2" fmla="*/ 1 h 2"/>
                <a:gd name="T3" fmla="*/ 2 h 2"/>
                <a:gd name="T4" fmla="*/ 1 h 2"/>
                <a:gd name="T5" fmla="*/ 1 h 2"/>
                <a:gd name="T6" fmla="*/ 0 h 2"/>
              </a:gdLst>
              <a:ahLst/>
              <a:cxnLst>
                <a:cxn ang="0">
                  <a:pos x="0" y="T0"/>
                </a:cxn>
                <a:cxn ang="0">
                  <a:pos x="0" y="T1"/>
                </a:cxn>
                <a:cxn ang="0">
                  <a:pos x="0" y="T2"/>
                </a:cxn>
                <a:cxn ang="0">
                  <a:pos x="0" y="T3"/>
                </a:cxn>
                <a:cxn ang="0">
                  <a:pos x="0" y="T4"/>
                </a:cxn>
                <a:cxn ang="0">
                  <a:pos x="0" y="T5"/>
                </a:cxn>
                <a:cxn ang="0">
                  <a:pos x="0" y="T6"/>
                </a:cxn>
              </a:cxnLst>
              <a:rect l="0" t="0" r="r" b="b"/>
              <a:pathLst>
                <a:path h="2">
                  <a:moveTo>
                    <a:pt x="0" y="0"/>
                  </a:moveTo>
                  <a:cubicBezTo>
                    <a:pt x="0" y="0"/>
                    <a:pt x="0" y="0"/>
                    <a:pt x="0" y="1"/>
                  </a:cubicBezTo>
                  <a:cubicBezTo>
                    <a:pt x="0" y="1"/>
                    <a:pt x="0" y="1"/>
                    <a:pt x="0" y="1"/>
                  </a:cubicBezTo>
                  <a:cubicBezTo>
                    <a:pt x="0" y="2"/>
                    <a:pt x="0" y="2"/>
                    <a:pt x="0" y="2"/>
                  </a:cubicBezTo>
                  <a:cubicBezTo>
                    <a:pt x="0" y="1"/>
                    <a:pt x="0" y="1"/>
                    <a:pt x="0" y="1"/>
                  </a:cubicBezTo>
                  <a:cubicBezTo>
                    <a:pt x="0" y="1"/>
                    <a:pt x="0" y="1"/>
                    <a:pt x="0" y="1"/>
                  </a:cubicBezTo>
                  <a:cubicBezTo>
                    <a:pt x="0" y="0"/>
                    <a:pt x="0" y="0"/>
                    <a:pt x="0" y="0"/>
                  </a:cubicBezTo>
                  <a:close/>
                </a:path>
              </a:pathLst>
            </a:custGeom>
            <a:solidFill>
              <a:srgbClr val="9683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7" name="Freeform 1751">
              <a:extLst>
                <a:ext uri="{FF2B5EF4-FFF2-40B4-BE49-F238E27FC236}">
                  <a16:creationId xmlns:a16="http://schemas.microsoft.com/office/drawing/2014/main" id="{65B2D0B0-2635-4C95-A863-7E270E567011}"/>
                </a:ext>
              </a:extLst>
            </p:cNvPr>
            <p:cNvSpPr>
              <a:spLocks/>
            </p:cNvSpPr>
            <p:nvPr/>
          </p:nvSpPr>
          <p:spPr bwMode="auto">
            <a:xfrm>
              <a:off x="243" y="784"/>
              <a:ext cx="0" cy="5"/>
            </a:xfrm>
            <a:custGeom>
              <a:avLst/>
              <a:gdLst>
                <a:gd name="T0" fmla="*/ 0 h 2"/>
                <a:gd name="T1" fmla="*/ 0 h 2"/>
                <a:gd name="T2" fmla="*/ 0 h 2"/>
                <a:gd name="T3" fmla="*/ 1 h 2"/>
                <a:gd name="T4" fmla="*/ 1 h 2"/>
                <a:gd name="T5" fmla="*/ 1 h 2"/>
                <a:gd name="T6" fmla="*/ 1 h 2"/>
                <a:gd name="T7" fmla="*/ 2 h 2"/>
                <a:gd name="T8" fmla="*/ 1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cubicBezTo>
                    <a:pt x="0" y="0"/>
                    <a:pt x="0" y="0"/>
                    <a:pt x="0" y="0"/>
                  </a:cubicBezTo>
                  <a:cubicBezTo>
                    <a:pt x="0" y="0"/>
                    <a:pt x="0" y="0"/>
                    <a:pt x="0" y="0"/>
                  </a:cubicBezTo>
                  <a:cubicBezTo>
                    <a:pt x="0" y="0"/>
                    <a:pt x="0" y="1"/>
                    <a:pt x="0" y="1"/>
                  </a:cubicBezTo>
                  <a:cubicBezTo>
                    <a:pt x="0" y="1"/>
                    <a:pt x="0" y="1"/>
                    <a:pt x="0" y="1"/>
                  </a:cubicBezTo>
                  <a:cubicBezTo>
                    <a:pt x="0" y="1"/>
                    <a:pt x="0" y="1"/>
                    <a:pt x="0" y="1"/>
                  </a:cubicBezTo>
                  <a:cubicBezTo>
                    <a:pt x="0" y="1"/>
                    <a:pt x="0" y="1"/>
                    <a:pt x="0" y="1"/>
                  </a:cubicBezTo>
                  <a:cubicBezTo>
                    <a:pt x="0" y="2"/>
                    <a:pt x="0" y="2"/>
                    <a:pt x="0" y="2"/>
                  </a:cubicBezTo>
                  <a:cubicBezTo>
                    <a:pt x="0" y="1"/>
                    <a:pt x="0" y="1"/>
                    <a:pt x="0" y="1"/>
                  </a:cubicBezTo>
                  <a:lnTo>
                    <a:pt x="0" y="0"/>
                  </a:lnTo>
                  <a:close/>
                </a:path>
              </a:pathLst>
            </a:custGeom>
            <a:solidFill>
              <a:srgbClr val="D3B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8" name="Freeform 1752">
              <a:extLst>
                <a:ext uri="{FF2B5EF4-FFF2-40B4-BE49-F238E27FC236}">
                  <a16:creationId xmlns:a16="http://schemas.microsoft.com/office/drawing/2014/main" id="{0116A2A6-DFFF-4907-B9DA-A8F9872BBF2E}"/>
                </a:ext>
              </a:extLst>
            </p:cNvPr>
            <p:cNvSpPr>
              <a:spLocks/>
            </p:cNvSpPr>
            <p:nvPr/>
          </p:nvSpPr>
          <p:spPr bwMode="auto">
            <a:xfrm>
              <a:off x="153" y="806"/>
              <a:ext cx="3" cy="0"/>
            </a:xfrm>
            <a:custGeom>
              <a:avLst/>
              <a:gdLst>
                <a:gd name="T0" fmla="*/ 3 w 3"/>
                <a:gd name="T1" fmla="*/ 0 w 3"/>
                <a:gd name="T2" fmla="*/ 3 w 3"/>
                <a:gd name="T3" fmla="*/ 3 w 3"/>
              </a:gdLst>
              <a:ahLst/>
              <a:cxnLst>
                <a:cxn ang="0">
                  <a:pos x="T0" y="0"/>
                </a:cxn>
                <a:cxn ang="0">
                  <a:pos x="T1" y="0"/>
                </a:cxn>
                <a:cxn ang="0">
                  <a:pos x="T2" y="0"/>
                </a:cxn>
                <a:cxn ang="0">
                  <a:pos x="T3" y="0"/>
                </a:cxn>
              </a:cxnLst>
              <a:rect l="0" t="0" r="r" b="b"/>
              <a:pathLst>
                <a:path w="3">
                  <a:moveTo>
                    <a:pt x="3" y="0"/>
                  </a:moveTo>
                  <a:lnTo>
                    <a:pt x="0" y="0"/>
                  </a:lnTo>
                  <a:lnTo>
                    <a:pt x="3" y="0"/>
                  </a:lnTo>
                  <a:lnTo>
                    <a:pt x="3" y="0"/>
                  </a:lnTo>
                  <a:close/>
                </a:path>
              </a:pathLst>
            </a:custGeom>
            <a:solidFill>
              <a:srgbClr val="A2B7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9" name="Freeform 1753">
              <a:extLst>
                <a:ext uri="{FF2B5EF4-FFF2-40B4-BE49-F238E27FC236}">
                  <a16:creationId xmlns:a16="http://schemas.microsoft.com/office/drawing/2014/main" id="{4A9981AB-FDBF-4A1C-8BC3-829698F03B89}"/>
                </a:ext>
              </a:extLst>
            </p:cNvPr>
            <p:cNvSpPr>
              <a:spLocks/>
            </p:cNvSpPr>
            <p:nvPr/>
          </p:nvSpPr>
          <p:spPr bwMode="auto">
            <a:xfrm>
              <a:off x="146" y="806"/>
              <a:ext cx="10" cy="40"/>
            </a:xfrm>
            <a:custGeom>
              <a:avLst/>
              <a:gdLst>
                <a:gd name="T0" fmla="*/ 2 w 4"/>
                <a:gd name="T1" fmla="*/ 15 h 17"/>
                <a:gd name="T2" fmla="*/ 3 w 4"/>
                <a:gd name="T3" fmla="*/ 8 h 17"/>
                <a:gd name="T4" fmla="*/ 4 w 4"/>
                <a:gd name="T5" fmla="*/ 0 h 17"/>
                <a:gd name="T6" fmla="*/ 4 w 4"/>
                <a:gd name="T7" fmla="*/ 7 h 17"/>
                <a:gd name="T8" fmla="*/ 4 w 4"/>
                <a:gd name="T9" fmla="*/ 11 h 17"/>
                <a:gd name="T10" fmla="*/ 0 w 4"/>
                <a:gd name="T11" fmla="*/ 17 h 17"/>
                <a:gd name="T12" fmla="*/ 2 w 4"/>
                <a:gd name="T13" fmla="*/ 15 h 17"/>
              </a:gdLst>
              <a:ahLst/>
              <a:cxnLst>
                <a:cxn ang="0">
                  <a:pos x="T0" y="T1"/>
                </a:cxn>
                <a:cxn ang="0">
                  <a:pos x="T2" y="T3"/>
                </a:cxn>
                <a:cxn ang="0">
                  <a:pos x="T4" y="T5"/>
                </a:cxn>
                <a:cxn ang="0">
                  <a:pos x="T6" y="T7"/>
                </a:cxn>
                <a:cxn ang="0">
                  <a:pos x="T8" y="T9"/>
                </a:cxn>
                <a:cxn ang="0">
                  <a:pos x="T10" y="T11"/>
                </a:cxn>
                <a:cxn ang="0">
                  <a:pos x="T12" y="T13"/>
                </a:cxn>
              </a:cxnLst>
              <a:rect l="0" t="0" r="r" b="b"/>
              <a:pathLst>
                <a:path w="4" h="17">
                  <a:moveTo>
                    <a:pt x="2" y="15"/>
                  </a:moveTo>
                  <a:cubicBezTo>
                    <a:pt x="3" y="13"/>
                    <a:pt x="3" y="10"/>
                    <a:pt x="3" y="8"/>
                  </a:cubicBezTo>
                  <a:cubicBezTo>
                    <a:pt x="3" y="5"/>
                    <a:pt x="3" y="2"/>
                    <a:pt x="4" y="0"/>
                  </a:cubicBezTo>
                  <a:cubicBezTo>
                    <a:pt x="3" y="2"/>
                    <a:pt x="3" y="5"/>
                    <a:pt x="4" y="7"/>
                  </a:cubicBezTo>
                  <a:cubicBezTo>
                    <a:pt x="4" y="9"/>
                    <a:pt x="4" y="9"/>
                    <a:pt x="4" y="11"/>
                  </a:cubicBezTo>
                  <a:cubicBezTo>
                    <a:pt x="4" y="13"/>
                    <a:pt x="2" y="16"/>
                    <a:pt x="0" y="17"/>
                  </a:cubicBezTo>
                  <a:cubicBezTo>
                    <a:pt x="1" y="17"/>
                    <a:pt x="1" y="16"/>
                    <a:pt x="2" y="15"/>
                  </a:cubicBezTo>
                  <a:close/>
                </a:path>
              </a:pathLst>
            </a:custGeom>
            <a:solidFill>
              <a:srgbClr val="6C8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0" name="Freeform 1754">
              <a:extLst>
                <a:ext uri="{FF2B5EF4-FFF2-40B4-BE49-F238E27FC236}">
                  <a16:creationId xmlns:a16="http://schemas.microsoft.com/office/drawing/2014/main" id="{8F6DDD3B-6E97-4966-B2F4-5EC0A9DAD367}"/>
                </a:ext>
              </a:extLst>
            </p:cNvPr>
            <p:cNvSpPr>
              <a:spLocks/>
            </p:cNvSpPr>
            <p:nvPr/>
          </p:nvSpPr>
          <p:spPr bwMode="auto">
            <a:xfrm>
              <a:off x="153" y="815"/>
              <a:ext cx="0" cy="17"/>
            </a:xfrm>
            <a:custGeom>
              <a:avLst/>
              <a:gdLst>
                <a:gd name="T0" fmla="*/ 6 h 7"/>
                <a:gd name="T1" fmla="*/ 3 h 7"/>
                <a:gd name="T2" fmla="*/ 1 h 7"/>
                <a:gd name="T3" fmla="*/ 0 h 7"/>
                <a:gd name="T4" fmla="*/ 2 h 7"/>
                <a:gd name="T5" fmla="*/ 5 h 7"/>
                <a:gd name="T6" fmla="*/ 7 h 7"/>
                <a:gd name="T7" fmla="*/ 6 h 7"/>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7">
                  <a:moveTo>
                    <a:pt x="0" y="6"/>
                  </a:moveTo>
                  <a:cubicBezTo>
                    <a:pt x="0" y="5"/>
                    <a:pt x="0" y="4"/>
                    <a:pt x="0" y="3"/>
                  </a:cubicBezTo>
                  <a:cubicBezTo>
                    <a:pt x="0" y="1"/>
                    <a:pt x="0" y="1"/>
                    <a:pt x="0" y="1"/>
                  </a:cubicBezTo>
                  <a:cubicBezTo>
                    <a:pt x="0" y="0"/>
                    <a:pt x="0" y="0"/>
                    <a:pt x="0" y="0"/>
                  </a:cubicBezTo>
                  <a:cubicBezTo>
                    <a:pt x="0" y="0"/>
                    <a:pt x="0" y="2"/>
                    <a:pt x="0" y="2"/>
                  </a:cubicBezTo>
                  <a:cubicBezTo>
                    <a:pt x="0" y="3"/>
                    <a:pt x="0" y="4"/>
                    <a:pt x="0" y="5"/>
                  </a:cubicBezTo>
                  <a:cubicBezTo>
                    <a:pt x="0" y="6"/>
                    <a:pt x="0" y="6"/>
                    <a:pt x="0" y="7"/>
                  </a:cubicBezTo>
                  <a:cubicBezTo>
                    <a:pt x="0" y="6"/>
                    <a:pt x="0" y="6"/>
                    <a:pt x="0" y="6"/>
                  </a:cubicBezTo>
                  <a:close/>
                </a:path>
              </a:pathLst>
            </a:custGeom>
            <a:solidFill>
              <a:srgbClr val="5C72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1" name="Freeform 1755">
              <a:extLst>
                <a:ext uri="{FF2B5EF4-FFF2-40B4-BE49-F238E27FC236}">
                  <a16:creationId xmlns:a16="http://schemas.microsoft.com/office/drawing/2014/main" id="{8A61FA76-AADE-4258-BD1F-EAA420A0929A}"/>
                </a:ext>
              </a:extLst>
            </p:cNvPr>
            <p:cNvSpPr>
              <a:spLocks/>
            </p:cNvSpPr>
            <p:nvPr/>
          </p:nvSpPr>
          <p:spPr bwMode="auto">
            <a:xfrm>
              <a:off x="151" y="768"/>
              <a:ext cx="34" cy="2"/>
            </a:xfrm>
            <a:custGeom>
              <a:avLst/>
              <a:gdLst>
                <a:gd name="T0" fmla="*/ 0 w 14"/>
                <a:gd name="T1" fmla="*/ 1 h 1"/>
                <a:gd name="T2" fmla="*/ 5 w 14"/>
                <a:gd name="T3" fmla="*/ 0 h 1"/>
                <a:gd name="T4" fmla="*/ 14 w 14"/>
                <a:gd name="T5" fmla="*/ 1 h 1"/>
                <a:gd name="T6" fmla="*/ 0 w 14"/>
                <a:gd name="T7" fmla="*/ 1 h 1"/>
              </a:gdLst>
              <a:ahLst/>
              <a:cxnLst>
                <a:cxn ang="0">
                  <a:pos x="T0" y="T1"/>
                </a:cxn>
                <a:cxn ang="0">
                  <a:pos x="T2" y="T3"/>
                </a:cxn>
                <a:cxn ang="0">
                  <a:pos x="T4" y="T5"/>
                </a:cxn>
                <a:cxn ang="0">
                  <a:pos x="T6" y="T7"/>
                </a:cxn>
              </a:cxnLst>
              <a:rect l="0" t="0" r="r" b="b"/>
              <a:pathLst>
                <a:path w="14" h="1">
                  <a:moveTo>
                    <a:pt x="0" y="1"/>
                  </a:moveTo>
                  <a:cubicBezTo>
                    <a:pt x="1" y="1"/>
                    <a:pt x="3" y="0"/>
                    <a:pt x="5" y="0"/>
                  </a:cubicBezTo>
                  <a:cubicBezTo>
                    <a:pt x="9" y="0"/>
                    <a:pt x="12" y="1"/>
                    <a:pt x="14" y="1"/>
                  </a:cubicBezTo>
                  <a:cubicBezTo>
                    <a:pt x="9" y="1"/>
                    <a:pt x="4" y="0"/>
                    <a:pt x="0" y="1"/>
                  </a:cubicBezTo>
                  <a:close/>
                </a:path>
              </a:pathLst>
            </a:custGeom>
            <a:solidFill>
              <a:srgbClr val="5B70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2" name="Freeform 1756">
              <a:extLst>
                <a:ext uri="{FF2B5EF4-FFF2-40B4-BE49-F238E27FC236}">
                  <a16:creationId xmlns:a16="http://schemas.microsoft.com/office/drawing/2014/main" id="{72400A0F-3CA3-432A-BB1D-3DBCD3C87E40}"/>
                </a:ext>
              </a:extLst>
            </p:cNvPr>
            <p:cNvSpPr>
              <a:spLocks/>
            </p:cNvSpPr>
            <p:nvPr/>
          </p:nvSpPr>
          <p:spPr bwMode="auto">
            <a:xfrm>
              <a:off x="112" y="770"/>
              <a:ext cx="29" cy="19"/>
            </a:xfrm>
            <a:custGeom>
              <a:avLst/>
              <a:gdLst>
                <a:gd name="T0" fmla="*/ 4 w 12"/>
                <a:gd name="T1" fmla="*/ 1 h 8"/>
                <a:gd name="T2" fmla="*/ 8 w 12"/>
                <a:gd name="T3" fmla="*/ 4 h 8"/>
                <a:gd name="T4" fmla="*/ 9 w 12"/>
                <a:gd name="T5" fmla="*/ 5 h 8"/>
                <a:gd name="T6" fmla="*/ 12 w 12"/>
                <a:gd name="T7" fmla="*/ 8 h 8"/>
                <a:gd name="T8" fmla="*/ 0 w 12"/>
                <a:gd name="T9" fmla="*/ 0 h 8"/>
                <a:gd name="T10" fmla="*/ 1 w 12"/>
                <a:gd name="T11" fmla="*/ 0 h 8"/>
                <a:gd name="T12" fmla="*/ 2 w 12"/>
                <a:gd name="T13" fmla="*/ 0 h 8"/>
                <a:gd name="T14" fmla="*/ 4 w 12"/>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8">
                  <a:moveTo>
                    <a:pt x="4" y="1"/>
                  </a:moveTo>
                  <a:cubicBezTo>
                    <a:pt x="5" y="2"/>
                    <a:pt x="7" y="3"/>
                    <a:pt x="8" y="4"/>
                  </a:cubicBezTo>
                  <a:cubicBezTo>
                    <a:pt x="8" y="4"/>
                    <a:pt x="8" y="5"/>
                    <a:pt x="9" y="5"/>
                  </a:cubicBezTo>
                  <a:cubicBezTo>
                    <a:pt x="10" y="6"/>
                    <a:pt x="11" y="7"/>
                    <a:pt x="12" y="8"/>
                  </a:cubicBezTo>
                  <a:cubicBezTo>
                    <a:pt x="2" y="5"/>
                    <a:pt x="0" y="0"/>
                    <a:pt x="0" y="0"/>
                  </a:cubicBezTo>
                  <a:cubicBezTo>
                    <a:pt x="1" y="0"/>
                    <a:pt x="1" y="0"/>
                    <a:pt x="1" y="0"/>
                  </a:cubicBezTo>
                  <a:cubicBezTo>
                    <a:pt x="1" y="0"/>
                    <a:pt x="2" y="0"/>
                    <a:pt x="2" y="0"/>
                  </a:cubicBezTo>
                  <a:cubicBezTo>
                    <a:pt x="3" y="0"/>
                    <a:pt x="3" y="0"/>
                    <a:pt x="4" y="1"/>
                  </a:cubicBezTo>
                  <a:close/>
                </a:path>
              </a:pathLst>
            </a:custGeom>
            <a:solidFill>
              <a:srgbClr val="8DA8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3" name="Freeform 1757">
              <a:extLst>
                <a:ext uri="{FF2B5EF4-FFF2-40B4-BE49-F238E27FC236}">
                  <a16:creationId xmlns:a16="http://schemas.microsoft.com/office/drawing/2014/main" id="{B97F47E6-9BEF-49D4-AB72-4A769CA87600}"/>
                </a:ext>
              </a:extLst>
            </p:cNvPr>
            <p:cNvSpPr>
              <a:spLocks/>
            </p:cNvSpPr>
            <p:nvPr/>
          </p:nvSpPr>
          <p:spPr bwMode="auto">
            <a:xfrm>
              <a:off x="115" y="772"/>
              <a:ext cx="36" cy="17"/>
            </a:xfrm>
            <a:custGeom>
              <a:avLst/>
              <a:gdLst>
                <a:gd name="T0" fmla="*/ 5 w 15"/>
                <a:gd name="T1" fmla="*/ 4 h 7"/>
                <a:gd name="T2" fmla="*/ 0 w 15"/>
                <a:gd name="T3" fmla="*/ 0 h 7"/>
                <a:gd name="T4" fmla="*/ 14 w 15"/>
                <a:gd name="T5" fmla="*/ 7 h 7"/>
                <a:gd name="T6" fmla="*/ 15 w 15"/>
                <a:gd name="T7" fmla="*/ 7 h 7"/>
                <a:gd name="T8" fmla="*/ 10 w 15"/>
                <a:gd name="T9" fmla="*/ 6 h 7"/>
                <a:gd name="T10" fmla="*/ 5 w 15"/>
                <a:gd name="T11" fmla="*/ 4 h 7"/>
              </a:gdLst>
              <a:ahLst/>
              <a:cxnLst>
                <a:cxn ang="0">
                  <a:pos x="T0" y="T1"/>
                </a:cxn>
                <a:cxn ang="0">
                  <a:pos x="T2" y="T3"/>
                </a:cxn>
                <a:cxn ang="0">
                  <a:pos x="T4" y="T5"/>
                </a:cxn>
                <a:cxn ang="0">
                  <a:pos x="T6" y="T7"/>
                </a:cxn>
                <a:cxn ang="0">
                  <a:pos x="T8" y="T9"/>
                </a:cxn>
                <a:cxn ang="0">
                  <a:pos x="T10" y="T11"/>
                </a:cxn>
              </a:cxnLst>
              <a:rect l="0" t="0" r="r" b="b"/>
              <a:pathLst>
                <a:path w="15" h="7">
                  <a:moveTo>
                    <a:pt x="5" y="4"/>
                  </a:moveTo>
                  <a:cubicBezTo>
                    <a:pt x="3" y="3"/>
                    <a:pt x="3" y="1"/>
                    <a:pt x="0" y="0"/>
                  </a:cubicBezTo>
                  <a:cubicBezTo>
                    <a:pt x="1" y="3"/>
                    <a:pt x="7" y="6"/>
                    <a:pt x="14" y="7"/>
                  </a:cubicBezTo>
                  <a:cubicBezTo>
                    <a:pt x="15" y="7"/>
                    <a:pt x="15" y="7"/>
                    <a:pt x="15" y="7"/>
                  </a:cubicBezTo>
                  <a:cubicBezTo>
                    <a:pt x="13" y="7"/>
                    <a:pt x="11" y="7"/>
                    <a:pt x="10" y="6"/>
                  </a:cubicBezTo>
                  <a:cubicBezTo>
                    <a:pt x="8" y="6"/>
                    <a:pt x="7" y="5"/>
                    <a:pt x="5" y="4"/>
                  </a:cubicBezTo>
                  <a:close/>
                </a:path>
              </a:pathLst>
            </a:custGeom>
            <a:solidFill>
              <a:srgbClr val="9CB5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4" name="Freeform 1758">
              <a:extLst>
                <a:ext uri="{FF2B5EF4-FFF2-40B4-BE49-F238E27FC236}">
                  <a16:creationId xmlns:a16="http://schemas.microsoft.com/office/drawing/2014/main" id="{89675EF0-74D7-4522-A20F-A5253F27BF59}"/>
                </a:ext>
              </a:extLst>
            </p:cNvPr>
            <p:cNvSpPr>
              <a:spLocks/>
            </p:cNvSpPr>
            <p:nvPr/>
          </p:nvSpPr>
          <p:spPr bwMode="auto">
            <a:xfrm>
              <a:off x="115" y="768"/>
              <a:ext cx="41" cy="24"/>
            </a:xfrm>
            <a:custGeom>
              <a:avLst/>
              <a:gdLst>
                <a:gd name="T0" fmla="*/ 0 w 17"/>
                <a:gd name="T1" fmla="*/ 1 h 10"/>
                <a:gd name="T2" fmla="*/ 4 w 17"/>
                <a:gd name="T3" fmla="*/ 1 h 10"/>
                <a:gd name="T4" fmla="*/ 8 w 17"/>
                <a:gd name="T5" fmla="*/ 4 h 10"/>
                <a:gd name="T6" fmla="*/ 12 w 17"/>
                <a:gd name="T7" fmla="*/ 7 h 10"/>
                <a:gd name="T8" fmla="*/ 17 w 17"/>
                <a:gd name="T9" fmla="*/ 10 h 10"/>
                <a:gd name="T10" fmla="*/ 16 w 17"/>
                <a:gd name="T11" fmla="*/ 9 h 10"/>
                <a:gd name="T12" fmla="*/ 14 w 17"/>
                <a:gd name="T13" fmla="*/ 7 h 10"/>
                <a:gd name="T14" fmla="*/ 12 w 17"/>
                <a:gd name="T15" fmla="*/ 5 h 10"/>
                <a:gd name="T16" fmla="*/ 0 w 17"/>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1"/>
                  </a:moveTo>
                  <a:cubicBezTo>
                    <a:pt x="2" y="1"/>
                    <a:pt x="3" y="1"/>
                    <a:pt x="4" y="1"/>
                  </a:cubicBezTo>
                  <a:cubicBezTo>
                    <a:pt x="6" y="2"/>
                    <a:pt x="7" y="4"/>
                    <a:pt x="8" y="4"/>
                  </a:cubicBezTo>
                  <a:cubicBezTo>
                    <a:pt x="10" y="5"/>
                    <a:pt x="11" y="6"/>
                    <a:pt x="12" y="7"/>
                  </a:cubicBezTo>
                  <a:cubicBezTo>
                    <a:pt x="13" y="8"/>
                    <a:pt x="15" y="9"/>
                    <a:pt x="17" y="10"/>
                  </a:cubicBezTo>
                  <a:cubicBezTo>
                    <a:pt x="16" y="9"/>
                    <a:pt x="16" y="9"/>
                    <a:pt x="16" y="9"/>
                  </a:cubicBezTo>
                  <a:cubicBezTo>
                    <a:pt x="15" y="9"/>
                    <a:pt x="15" y="8"/>
                    <a:pt x="14" y="7"/>
                  </a:cubicBezTo>
                  <a:cubicBezTo>
                    <a:pt x="13" y="7"/>
                    <a:pt x="12" y="6"/>
                    <a:pt x="12" y="5"/>
                  </a:cubicBezTo>
                  <a:cubicBezTo>
                    <a:pt x="8" y="2"/>
                    <a:pt x="3" y="0"/>
                    <a:pt x="0" y="1"/>
                  </a:cubicBezTo>
                  <a:close/>
                </a:path>
              </a:pathLst>
            </a:custGeom>
            <a:solidFill>
              <a:srgbClr val="7A9B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5" name="Freeform 1759">
              <a:extLst>
                <a:ext uri="{FF2B5EF4-FFF2-40B4-BE49-F238E27FC236}">
                  <a16:creationId xmlns:a16="http://schemas.microsoft.com/office/drawing/2014/main" id="{E6F9296A-A917-41F6-8F9D-35D944DAF648}"/>
                </a:ext>
              </a:extLst>
            </p:cNvPr>
            <p:cNvSpPr>
              <a:spLocks/>
            </p:cNvSpPr>
            <p:nvPr/>
          </p:nvSpPr>
          <p:spPr bwMode="auto">
            <a:xfrm>
              <a:off x="129" y="772"/>
              <a:ext cx="24" cy="17"/>
            </a:xfrm>
            <a:custGeom>
              <a:avLst/>
              <a:gdLst>
                <a:gd name="T0" fmla="*/ 0 w 10"/>
                <a:gd name="T1" fmla="*/ 0 h 7"/>
                <a:gd name="T2" fmla="*/ 10 w 10"/>
                <a:gd name="T3" fmla="*/ 7 h 7"/>
                <a:gd name="T4" fmla="*/ 8 w 10"/>
                <a:gd name="T5" fmla="*/ 5 h 7"/>
                <a:gd name="T6" fmla="*/ 7 w 10"/>
                <a:gd name="T7" fmla="*/ 4 h 7"/>
                <a:gd name="T8" fmla="*/ 6 w 10"/>
                <a:gd name="T9" fmla="*/ 4 h 7"/>
                <a:gd name="T10" fmla="*/ 3 w 10"/>
                <a:gd name="T11" fmla="*/ 2 h 7"/>
                <a:gd name="T12" fmla="*/ 2 w 10"/>
                <a:gd name="T13" fmla="*/ 1 h 7"/>
                <a:gd name="T14" fmla="*/ 0 w 10"/>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7">
                  <a:moveTo>
                    <a:pt x="0" y="0"/>
                  </a:moveTo>
                  <a:cubicBezTo>
                    <a:pt x="4" y="2"/>
                    <a:pt x="7" y="5"/>
                    <a:pt x="10" y="7"/>
                  </a:cubicBezTo>
                  <a:cubicBezTo>
                    <a:pt x="9" y="7"/>
                    <a:pt x="9" y="6"/>
                    <a:pt x="8" y="5"/>
                  </a:cubicBezTo>
                  <a:cubicBezTo>
                    <a:pt x="8" y="5"/>
                    <a:pt x="7" y="5"/>
                    <a:pt x="7" y="4"/>
                  </a:cubicBezTo>
                  <a:cubicBezTo>
                    <a:pt x="6" y="4"/>
                    <a:pt x="6" y="4"/>
                    <a:pt x="6" y="4"/>
                  </a:cubicBezTo>
                  <a:cubicBezTo>
                    <a:pt x="5" y="3"/>
                    <a:pt x="4" y="2"/>
                    <a:pt x="3" y="2"/>
                  </a:cubicBezTo>
                  <a:cubicBezTo>
                    <a:pt x="3" y="1"/>
                    <a:pt x="2" y="1"/>
                    <a:pt x="2" y="1"/>
                  </a:cubicBezTo>
                  <a:lnTo>
                    <a:pt x="0" y="0"/>
                  </a:lnTo>
                  <a:close/>
                </a:path>
              </a:pathLst>
            </a:custGeom>
            <a:solidFill>
              <a:srgbClr val="6C89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6" name="Freeform 1760">
              <a:extLst>
                <a:ext uri="{FF2B5EF4-FFF2-40B4-BE49-F238E27FC236}">
                  <a16:creationId xmlns:a16="http://schemas.microsoft.com/office/drawing/2014/main" id="{AA0B5DC8-CC5E-4F3C-ABF5-FC79131DC25A}"/>
                </a:ext>
              </a:extLst>
            </p:cNvPr>
            <p:cNvSpPr>
              <a:spLocks/>
            </p:cNvSpPr>
            <p:nvPr/>
          </p:nvSpPr>
          <p:spPr bwMode="auto">
            <a:xfrm>
              <a:off x="144" y="751"/>
              <a:ext cx="17" cy="21"/>
            </a:xfrm>
            <a:custGeom>
              <a:avLst/>
              <a:gdLst>
                <a:gd name="T0" fmla="*/ 2 w 7"/>
                <a:gd name="T1" fmla="*/ 4 h 9"/>
                <a:gd name="T2" fmla="*/ 0 w 7"/>
                <a:gd name="T3" fmla="*/ 0 h 9"/>
                <a:gd name="T4" fmla="*/ 0 w 7"/>
                <a:gd name="T5" fmla="*/ 2 h 9"/>
                <a:gd name="T6" fmla="*/ 0 w 7"/>
                <a:gd name="T7" fmla="*/ 3 h 9"/>
                <a:gd name="T8" fmla="*/ 7 w 7"/>
                <a:gd name="T9" fmla="*/ 9 h 9"/>
                <a:gd name="T10" fmla="*/ 5 w 7"/>
                <a:gd name="T11" fmla="*/ 7 h 9"/>
                <a:gd name="T12" fmla="*/ 2 w 7"/>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7" h="9">
                  <a:moveTo>
                    <a:pt x="2" y="4"/>
                  </a:moveTo>
                  <a:cubicBezTo>
                    <a:pt x="1" y="3"/>
                    <a:pt x="1" y="2"/>
                    <a:pt x="0" y="0"/>
                  </a:cubicBezTo>
                  <a:cubicBezTo>
                    <a:pt x="0" y="1"/>
                    <a:pt x="0" y="1"/>
                    <a:pt x="0" y="2"/>
                  </a:cubicBezTo>
                  <a:cubicBezTo>
                    <a:pt x="0" y="2"/>
                    <a:pt x="0" y="3"/>
                    <a:pt x="0" y="3"/>
                  </a:cubicBezTo>
                  <a:cubicBezTo>
                    <a:pt x="2" y="6"/>
                    <a:pt x="4" y="7"/>
                    <a:pt x="7" y="9"/>
                  </a:cubicBezTo>
                  <a:cubicBezTo>
                    <a:pt x="7" y="9"/>
                    <a:pt x="6" y="8"/>
                    <a:pt x="5" y="7"/>
                  </a:cubicBezTo>
                  <a:cubicBezTo>
                    <a:pt x="4" y="6"/>
                    <a:pt x="3" y="5"/>
                    <a:pt x="2" y="4"/>
                  </a:cubicBezTo>
                  <a:close/>
                </a:path>
              </a:pathLst>
            </a:custGeom>
            <a:solidFill>
              <a:srgbClr val="9CB5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7" name="Freeform 1761">
              <a:extLst>
                <a:ext uri="{FF2B5EF4-FFF2-40B4-BE49-F238E27FC236}">
                  <a16:creationId xmlns:a16="http://schemas.microsoft.com/office/drawing/2014/main" id="{91A5A696-4F09-4EEF-9C28-0E51E82FAE00}"/>
                </a:ext>
              </a:extLst>
            </p:cNvPr>
            <p:cNvSpPr>
              <a:spLocks/>
            </p:cNvSpPr>
            <p:nvPr/>
          </p:nvSpPr>
          <p:spPr bwMode="auto">
            <a:xfrm>
              <a:off x="144" y="756"/>
              <a:ext cx="12" cy="14"/>
            </a:xfrm>
            <a:custGeom>
              <a:avLst/>
              <a:gdLst>
                <a:gd name="T0" fmla="*/ 0 w 5"/>
                <a:gd name="T1" fmla="*/ 0 h 6"/>
                <a:gd name="T2" fmla="*/ 5 w 5"/>
                <a:gd name="T3" fmla="*/ 6 h 6"/>
                <a:gd name="T4" fmla="*/ 1 w 5"/>
                <a:gd name="T5" fmla="*/ 2 h 6"/>
                <a:gd name="T6" fmla="*/ 0 w 5"/>
                <a:gd name="T7" fmla="*/ 0 h 6"/>
              </a:gdLst>
              <a:ahLst/>
              <a:cxnLst>
                <a:cxn ang="0">
                  <a:pos x="T0" y="T1"/>
                </a:cxn>
                <a:cxn ang="0">
                  <a:pos x="T2" y="T3"/>
                </a:cxn>
                <a:cxn ang="0">
                  <a:pos x="T4" y="T5"/>
                </a:cxn>
                <a:cxn ang="0">
                  <a:pos x="T6" y="T7"/>
                </a:cxn>
              </a:cxnLst>
              <a:rect l="0" t="0" r="r" b="b"/>
              <a:pathLst>
                <a:path w="5" h="6">
                  <a:moveTo>
                    <a:pt x="0" y="0"/>
                  </a:moveTo>
                  <a:cubicBezTo>
                    <a:pt x="1" y="2"/>
                    <a:pt x="3" y="5"/>
                    <a:pt x="5" y="6"/>
                  </a:cubicBezTo>
                  <a:cubicBezTo>
                    <a:pt x="4" y="5"/>
                    <a:pt x="2" y="3"/>
                    <a:pt x="1" y="2"/>
                  </a:cubicBezTo>
                  <a:cubicBezTo>
                    <a:pt x="1" y="0"/>
                    <a:pt x="1" y="1"/>
                    <a:pt x="0" y="0"/>
                  </a:cubicBezTo>
                  <a:close/>
                </a:path>
              </a:pathLst>
            </a:custGeom>
            <a:solidFill>
              <a:srgbClr val="AEC1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8" name="Freeform 1762">
              <a:extLst>
                <a:ext uri="{FF2B5EF4-FFF2-40B4-BE49-F238E27FC236}">
                  <a16:creationId xmlns:a16="http://schemas.microsoft.com/office/drawing/2014/main" id="{75E6247B-784B-4C15-9469-023157D994D0}"/>
                </a:ext>
              </a:extLst>
            </p:cNvPr>
            <p:cNvSpPr>
              <a:spLocks/>
            </p:cNvSpPr>
            <p:nvPr/>
          </p:nvSpPr>
          <p:spPr bwMode="auto">
            <a:xfrm>
              <a:off x="139" y="801"/>
              <a:ext cx="22" cy="10"/>
            </a:xfrm>
            <a:custGeom>
              <a:avLst/>
              <a:gdLst>
                <a:gd name="T0" fmla="*/ 8 w 9"/>
                <a:gd name="T1" fmla="*/ 2 h 4"/>
                <a:gd name="T2" fmla="*/ 8 w 9"/>
                <a:gd name="T3" fmla="*/ 4 h 4"/>
                <a:gd name="T4" fmla="*/ 5 w 9"/>
                <a:gd name="T5" fmla="*/ 1 h 4"/>
                <a:gd name="T6" fmla="*/ 0 w 9"/>
                <a:gd name="T7" fmla="*/ 3 h 4"/>
                <a:gd name="T8" fmla="*/ 1 w 9"/>
                <a:gd name="T9" fmla="*/ 1 h 4"/>
                <a:gd name="T10" fmla="*/ 5 w 9"/>
                <a:gd name="T11" fmla="*/ 0 h 4"/>
                <a:gd name="T12" fmla="*/ 8 w 9"/>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9" h="4">
                  <a:moveTo>
                    <a:pt x="8" y="2"/>
                  </a:moveTo>
                  <a:cubicBezTo>
                    <a:pt x="9" y="3"/>
                    <a:pt x="8" y="3"/>
                    <a:pt x="8" y="4"/>
                  </a:cubicBezTo>
                  <a:cubicBezTo>
                    <a:pt x="8" y="2"/>
                    <a:pt x="7" y="1"/>
                    <a:pt x="5" y="1"/>
                  </a:cubicBezTo>
                  <a:cubicBezTo>
                    <a:pt x="4" y="1"/>
                    <a:pt x="1" y="2"/>
                    <a:pt x="0" y="3"/>
                  </a:cubicBezTo>
                  <a:cubicBezTo>
                    <a:pt x="0" y="2"/>
                    <a:pt x="0" y="2"/>
                    <a:pt x="1" y="1"/>
                  </a:cubicBezTo>
                  <a:cubicBezTo>
                    <a:pt x="3" y="0"/>
                    <a:pt x="4" y="0"/>
                    <a:pt x="5" y="0"/>
                  </a:cubicBezTo>
                  <a:cubicBezTo>
                    <a:pt x="7" y="0"/>
                    <a:pt x="7" y="1"/>
                    <a:pt x="8" y="2"/>
                  </a:cubicBezTo>
                  <a:close/>
                </a:path>
              </a:pathLst>
            </a:custGeom>
            <a:solidFill>
              <a:srgbClr val="060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9" name="Freeform 1763">
              <a:extLst>
                <a:ext uri="{FF2B5EF4-FFF2-40B4-BE49-F238E27FC236}">
                  <a16:creationId xmlns:a16="http://schemas.microsoft.com/office/drawing/2014/main" id="{956A6908-6782-4EB1-8EF8-3AAB3A25C028}"/>
                </a:ext>
              </a:extLst>
            </p:cNvPr>
            <p:cNvSpPr>
              <a:spLocks/>
            </p:cNvSpPr>
            <p:nvPr/>
          </p:nvSpPr>
          <p:spPr bwMode="auto">
            <a:xfrm>
              <a:off x="146" y="801"/>
              <a:ext cx="10" cy="5"/>
            </a:xfrm>
            <a:custGeom>
              <a:avLst/>
              <a:gdLst>
                <a:gd name="T0" fmla="*/ 0 w 4"/>
                <a:gd name="T1" fmla="*/ 1 h 2"/>
                <a:gd name="T2" fmla="*/ 1 w 4"/>
                <a:gd name="T3" fmla="*/ 1 h 2"/>
                <a:gd name="T4" fmla="*/ 4 w 4"/>
                <a:gd name="T5" fmla="*/ 2 h 2"/>
                <a:gd name="T6" fmla="*/ 4 w 4"/>
                <a:gd name="T7" fmla="*/ 1 h 2"/>
                <a:gd name="T8" fmla="*/ 2 w 4"/>
                <a:gd name="T9" fmla="*/ 0 h 2"/>
                <a:gd name="T10" fmla="*/ 0 w 4"/>
                <a:gd name="T11" fmla="*/ 1 h 2"/>
              </a:gdLst>
              <a:ahLst/>
              <a:cxnLst>
                <a:cxn ang="0">
                  <a:pos x="T0" y="T1"/>
                </a:cxn>
                <a:cxn ang="0">
                  <a:pos x="T2" y="T3"/>
                </a:cxn>
                <a:cxn ang="0">
                  <a:pos x="T4" y="T5"/>
                </a:cxn>
                <a:cxn ang="0">
                  <a:pos x="T6" y="T7"/>
                </a:cxn>
                <a:cxn ang="0">
                  <a:pos x="T8" y="T9"/>
                </a:cxn>
                <a:cxn ang="0">
                  <a:pos x="T10" y="T11"/>
                </a:cxn>
              </a:cxnLst>
              <a:rect l="0" t="0" r="r" b="b"/>
              <a:pathLst>
                <a:path w="4" h="2">
                  <a:moveTo>
                    <a:pt x="0" y="1"/>
                  </a:moveTo>
                  <a:cubicBezTo>
                    <a:pt x="1" y="1"/>
                    <a:pt x="1" y="1"/>
                    <a:pt x="1" y="1"/>
                  </a:cubicBezTo>
                  <a:cubicBezTo>
                    <a:pt x="2" y="1"/>
                    <a:pt x="4" y="1"/>
                    <a:pt x="4" y="2"/>
                  </a:cubicBezTo>
                  <a:cubicBezTo>
                    <a:pt x="4" y="2"/>
                    <a:pt x="4" y="1"/>
                    <a:pt x="4" y="1"/>
                  </a:cubicBezTo>
                  <a:cubicBezTo>
                    <a:pt x="3" y="0"/>
                    <a:pt x="3" y="0"/>
                    <a:pt x="2" y="0"/>
                  </a:cubicBezTo>
                  <a:cubicBezTo>
                    <a:pt x="1" y="0"/>
                    <a:pt x="1" y="0"/>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0" name="Freeform 1764">
              <a:extLst>
                <a:ext uri="{FF2B5EF4-FFF2-40B4-BE49-F238E27FC236}">
                  <a16:creationId xmlns:a16="http://schemas.microsoft.com/office/drawing/2014/main" id="{71F16B83-B9BE-4B72-BFF8-97E861CE45A8}"/>
                </a:ext>
              </a:extLst>
            </p:cNvPr>
            <p:cNvSpPr>
              <a:spLocks/>
            </p:cNvSpPr>
            <p:nvPr/>
          </p:nvSpPr>
          <p:spPr bwMode="auto">
            <a:xfrm>
              <a:off x="146" y="775"/>
              <a:ext cx="12" cy="5"/>
            </a:xfrm>
            <a:custGeom>
              <a:avLst/>
              <a:gdLst>
                <a:gd name="T0" fmla="*/ 5 w 5"/>
                <a:gd name="T1" fmla="*/ 0 h 2"/>
                <a:gd name="T2" fmla="*/ 4 w 5"/>
                <a:gd name="T3" fmla="*/ 0 h 2"/>
                <a:gd name="T4" fmla="*/ 0 w 5"/>
                <a:gd name="T5" fmla="*/ 2 h 2"/>
                <a:gd name="T6" fmla="*/ 1 w 5"/>
                <a:gd name="T7" fmla="*/ 1 h 2"/>
                <a:gd name="T8" fmla="*/ 3 w 5"/>
                <a:gd name="T9" fmla="*/ 0 h 2"/>
                <a:gd name="T10" fmla="*/ 5 w 5"/>
                <a:gd name="T11" fmla="*/ 0 h 2"/>
              </a:gdLst>
              <a:ahLst/>
              <a:cxnLst>
                <a:cxn ang="0">
                  <a:pos x="T0" y="T1"/>
                </a:cxn>
                <a:cxn ang="0">
                  <a:pos x="T2" y="T3"/>
                </a:cxn>
                <a:cxn ang="0">
                  <a:pos x="T4" y="T5"/>
                </a:cxn>
                <a:cxn ang="0">
                  <a:pos x="T6" y="T7"/>
                </a:cxn>
                <a:cxn ang="0">
                  <a:pos x="T8" y="T9"/>
                </a:cxn>
                <a:cxn ang="0">
                  <a:pos x="T10" y="T11"/>
                </a:cxn>
              </a:cxnLst>
              <a:rect l="0" t="0" r="r" b="b"/>
              <a:pathLst>
                <a:path w="5" h="2">
                  <a:moveTo>
                    <a:pt x="5" y="0"/>
                  </a:moveTo>
                  <a:cubicBezTo>
                    <a:pt x="4" y="0"/>
                    <a:pt x="4" y="0"/>
                    <a:pt x="4" y="0"/>
                  </a:cubicBezTo>
                  <a:cubicBezTo>
                    <a:pt x="3" y="0"/>
                    <a:pt x="1" y="1"/>
                    <a:pt x="0" y="2"/>
                  </a:cubicBezTo>
                  <a:cubicBezTo>
                    <a:pt x="1" y="2"/>
                    <a:pt x="1" y="2"/>
                    <a:pt x="1" y="1"/>
                  </a:cubicBezTo>
                  <a:cubicBezTo>
                    <a:pt x="2" y="1"/>
                    <a:pt x="2" y="0"/>
                    <a:pt x="3" y="0"/>
                  </a:cubicBezTo>
                  <a:cubicBezTo>
                    <a:pt x="4" y="0"/>
                    <a:pt x="4" y="0"/>
                    <a:pt x="5"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1" name="Freeform 1765">
              <a:extLst>
                <a:ext uri="{FF2B5EF4-FFF2-40B4-BE49-F238E27FC236}">
                  <a16:creationId xmlns:a16="http://schemas.microsoft.com/office/drawing/2014/main" id="{61EE47F2-676A-4E09-AB2C-8784EC1EE4DE}"/>
                </a:ext>
              </a:extLst>
            </p:cNvPr>
            <p:cNvSpPr>
              <a:spLocks/>
            </p:cNvSpPr>
            <p:nvPr/>
          </p:nvSpPr>
          <p:spPr bwMode="auto">
            <a:xfrm>
              <a:off x="163" y="770"/>
              <a:ext cx="29" cy="19"/>
            </a:xfrm>
            <a:custGeom>
              <a:avLst/>
              <a:gdLst>
                <a:gd name="T0" fmla="*/ 6 w 12"/>
                <a:gd name="T1" fmla="*/ 0 h 8"/>
                <a:gd name="T2" fmla="*/ 11 w 12"/>
                <a:gd name="T3" fmla="*/ 4 h 8"/>
                <a:gd name="T4" fmla="*/ 6 w 12"/>
                <a:gd name="T5" fmla="*/ 7 h 8"/>
                <a:gd name="T6" fmla="*/ 0 w 12"/>
                <a:gd name="T7" fmla="*/ 4 h 8"/>
                <a:gd name="T8" fmla="*/ 6 w 12"/>
                <a:gd name="T9" fmla="*/ 0 h 8"/>
              </a:gdLst>
              <a:ahLst/>
              <a:cxnLst>
                <a:cxn ang="0">
                  <a:pos x="T0" y="T1"/>
                </a:cxn>
                <a:cxn ang="0">
                  <a:pos x="T2" y="T3"/>
                </a:cxn>
                <a:cxn ang="0">
                  <a:pos x="T4" y="T5"/>
                </a:cxn>
                <a:cxn ang="0">
                  <a:pos x="T6" y="T7"/>
                </a:cxn>
                <a:cxn ang="0">
                  <a:pos x="T8" y="T9"/>
                </a:cxn>
              </a:cxnLst>
              <a:rect l="0" t="0" r="r" b="b"/>
              <a:pathLst>
                <a:path w="12" h="8">
                  <a:moveTo>
                    <a:pt x="6" y="0"/>
                  </a:moveTo>
                  <a:cubicBezTo>
                    <a:pt x="9" y="0"/>
                    <a:pt x="12" y="1"/>
                    <a:pt x="11" y="4"/>
                  </a:cubicBezTo>
                  <a:cubicBezTo>
                    <a:pt x="11" y="6"/>
                    <a:pt x="9" y="7"/>
                    <a:pt x="6" y="7"/>
                  </a:cubicBezTo>
                  <a:cubicBezTo>
                    <a:pt x="3" y="8"/>
                    <a:pt x="0" y="6"/>
                    <a:pt x="0" y="4"/>
                  </a:cubicBezTo>
                  <a:cubicBezTo>
                    <a:pt x="1" y="1"/>
                    <a:pt x="3" y="0"/>
                    <a:pt x="6" y="0"/>
                  </a:cubicBezTo>
                </a:path>
              </a:pathLst>
            </a:custGeom>
            <a:solidFill>
              <a:srgbClr val="1B14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2" name="Freeform 1766">
              <a:extLst>
                <a:ext uri="{FF2B5EF4-FFF2-40B4-BE49-F238E27FC236}">
                  <a16:creationId xmlns:a16="http://schemas.microsoft.com/office/drawing/2014/main" id="{8AC95F63-63AC-4549-B2E0-7D0D1390AA96}"/>
                </a:ext>
              </a:extLst>
            </p:cNvPr>
            <p:cNvSpPr>
              <a:spLocks/>
            </p:cNvSpPr>
            <p:nvPr/>
          </p:nvSpPr>
          <p:spPr bwMode="auto">
            <a:xfrm>
              <a:off x="166" y="770"/>
              <a:ext cx="26" cy="17"/>
            </a:xfrm>
            <a:custGeom>
              <a:avLst/>
              <a:gdLst>
                <a:gd name="T0" fmla="*/ 5 w 11"/>
                <a:gd name="T1" fmla="*/ 0 h 7"/>
                <a:gd name="T2" fmla="*/ 0 w 11"/>
                <a:gd name="T3" fmla="*/ 2 h 7"/>
                <a:gd name="T4" fmla="*/ 3 w 11"/>
                <a:gd name="T5" fmla="*/ 1 h 7"/>
                <a:gd name="T6" fmla="*/ 7 w 11"/>
                <a:gd name="T7" fmla="*/ 2 h 7"/>
                <a:gd name="T8" fmla="*/ 8 w 11"/>
                <a:gd name="T9" fmla="*/ 6 h 7"/>
                <a:gd name="T10" fmla="*/ 7 w 11"/>
                <a:gd name="T11" fmla="*/ 7 h 7"/>
                <a:gd name="T12" fmla="*/ 10 w 11"/>
                <a:gd name="T13" fmla="*/ 4 h 7"/>
                <a:gd name="T14" fmla="*/ 5 w 11"/>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5" y="0"/>
                  </a:moveTo>
                  <a:cubicBezTo>
                    <a:pt x="3" y="0"/>
                    <a:pt x="1" y="1"/>
                    <a:pt x="0" y="2"/>
                  </a:cubicBezTo>
                  <a:cubicBezTo>
                    <a:pt x="1" y="1"/>
                    <a:pt x="2" y="1"/>
                    <a:pt x="3" y="1"/>
                  </a:cubicBezTo>
                  <a:cubicBezTo>
                    <a:pt x="4" y="1"/>
                    <a:pt x="6" y="1"/>
                    <a:pt x="7" y="2"/>
                  </a:cubicBezTo>
                  <a:cubicBezTo>
                    <a:pt x="8" y="3"/>
                    <a:pt x="9" y="5"/>
                    <a:pt x="8" y="6"/>
                  </a:cubicBezTo>
                  <a:cubicBezTo>
                    <a:pt x="8" y="6"/>
                    <a:pt x="7" y="7"/>
                    <a:pt x="7" y="7"/>
                  </a:cubicBezTo>
                  <a:cubicBezTo>
                    <a:pt x="9" y="7"/>
                    <a:pt x="10" y="5"/>
                    <a:pt x="10" y="4"/>
                  </a:cubicBezTo>
                  <a:cubicBezTo>
                    <a:pt x="11" y="1"/>
                    <a:pt x="8" y="0"/>
                    <a:pt x="5" y="0"/>
                  </a:cubicBezTo>
                </a:path>
              </a:pathLst>
            </a:custGeom>
            <a:solidFill>
              <a:srgbClr val="140E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3" name="Freeform 1767">
              <a:extLst>
                <a:ext uri="{FF2B5EF4-FFF2-40B4-BE49-F238E27FC236}">
                  <a16:creationId xmlns:a16="http://schemas.microsoft.com/office/drawing/2014/main" id="{02E026CE-EC93-4A56-9F0E-69BD5B1EE51B}"/>
                </a:ext>
              </a:extLst>
            </p:cNvPr>
            <p:cNvSpPr>
              <a:spLocks/>
            </p:cNvSpPr>
            <p:nvPr/>
          </p:nvSpPr>
          <p:spPr bwMode="auto">
            <a:xfrm>
              <a:off x="173" y="770"/>
              <a:ext cx="17" cy="14"/>
            </a:xfrm>
            <a:custGeom>
              <a:avLst/>
              <a:gdLst>
                <a:gd name="T0" fmla="*/ 7 w 7"/>
                <a:gd name="T1" fmla="*/ 5 h 6"/>
                <a:gd name="T2" fmla="*/ 6 w 7"/>
                <a:gd name="T3" fmla="*/ 6 h 6"/>
                <a:gd name="T4" fmla="*/ 5 w 7"/>
                <a:gd name="T5" fmla="*/ 2 h 6"/>
                <a:gd name="T6" fmla="*/ 0 w 7"/>
                <a:gd name="T7" fmla="*/ 0 h 6"/>
                <a:gd name="T8" fmla="*/ 2 w 7"/>
                <a:gd name="T9" fmla="*/ 0 h 6"/>
                <a:gd name="T10" fmla="*/ 6 w 7"/>
                <a:gd name="T11" fmla="*/ 1 h 6"/>
                <a:gd name="T12" fmla="*/ 7 w 7"/>
                <a:gd name="T13" fmla="*/ 4 h 6"/>
                <a:gd name="T14" fmla="*/ 7 w 7"/>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7" y="5"/>
                  </a:moveTo>
                  <a:cubicBezTo>
                    <a:pt x="7" y="5"/>
                    <a:pt x="6" y="6"/>
                    <a:pt x="6" y="6"/>
                  </a:cubicBezTo>
                  <a:cubicBezTo>
                    <a:pt x="7" y="4"/>
                    <a:pt x="6" y="3"/>
                    <a:pt x="5" y="2"/>
                  </a:cubicBezTo>
                  <a:cubicBezTo>
                    <a:pt x="4" y="1"/>
                    <a:pt x="2" y="0"/>
                    <a:pt x="0" y="0"/>
                  </a:cubicBezTo>
                  <a:cubicBezTo>
                    <a:pt x="0" y="0"/>
                    <a:pt x="1" y="0"/>
                    <a:pt x="2" y="0"/>
                  </a:cubicBezTo>
                  <a:cubicBezTo>
                    <a:pt x="4" y="0"/>
                    <a:pt x="5" y="0"/>
                    <a:pt x="6" y="1"/>
                  </a:cubicBezTo>
                  <a:cubicBezTo>
                    <a:pt x="7" y="2"/>
                    <a:pt x="7" y="3"/>
                    <a:pt x="7" y="4"/>
                  </a:cubicBezTo>
                  <a:lnTo>
                    <a:pt x="7" y="5"/>
                  </a:lnTo>
                  <a:close/>
                </a:path>
              </a:pathLst>
            </a:custGeom>
            <a:solidFill>
              <a:srgbClr val="0D0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4" name="Freeform 1768">
              <a:extLst>
                <a:ext uri="{FF2B5EF4-FFF2-40B4-BE49-F238E27FC236}">
                  <a16:creationId xmlns:a16="http://schemas.microsoft.com/office/drawing/2014/main" id="{D270801C-D529-4AEF-8994-EB2704C940CC}"/>
                </a:ext>
              </a:extLst>
            </p:cNvPr>
            <p:cNvSpPr>
              <a:spLocks/>
            </p:cNvSpPr>
            <p:nvPr/>
          </p:nvSpPr>
          <p:spPr bwMode="auto">
            <a:xfrm>
              <a:off x="182" y="770"/>
              <a:ext cx="8" cy="10"/>
            </a:xfrm>
            <a:custGeom>
              <a:avLst/>
              <a:gdLst>
                <a:gd name="T0" fmla="*/ 0 w 3"/>
                <a:gd name="T1" fmla="*/ 0 h 4"/>
                <a:gd name="T2" fmla="*/ 1 w 3"/>
                <a:gd name="T3" fmla="*/ 1 h 4"/>
                <a:gd name="T4" fmla="*/ 3 w 3"/>
                <a:gd name="T5" fmla="*/ 4 h 4"/>
                <a:gd name="T6" fmla="*/ 3 w 3"/>
                <a:gd name="T7" fmla="*/ 2 h 4"/>
                <a:gd name="T8" fmla="*/ 2 w 3"/>
                <a:gd name="T9" fmla="*/ 1 h 4"/>
                <a:gd name="T10" fmla="*/ 0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0" y="0"/>
                  </a:moveTo>
                  <a:cubicBezTo>
                    <a:pt x="1" y="1"/>
                    <a:pt x="1" y="1"/>
                    <a:pt x="1" y="1"/>
                  </a:cubicBezTo>
                  <a:cubicBezTo>
                    <a:pt x="2" y="1"/>
                    <a:pt x="3" y="2"/>
                    <a:pt x="3" y="4"/>
                  </a:cubicBezTo>
                  <a:cubicBezTo>
                    <a:pt x="3" y="3"/>
                    <a:pt x="3" y="3"/>
                    <a:pt x="3" y="2"/>
                  </a:cubicBezTo>
                  <a:cubicBezTo>
                    <a:pt x="2" y="2"/>
                    <a:pt x="2" y="1"/>
                    <a:pt x="2" y="1"/>
                  </a:cubicBezTo>
                  <a:cubicBezTo>
                    <a:pt x="1" y="1"/>
                    <a:pt x="0" y="0"/>
                    <a:pt x="0" y="0"/>
                  </a:cubicBezTo>
                  <a:close/>
                </a:path>
              </a:pathLst>
            </a:custGeom>
            <a:solidFill>
              <a:srgbClr val="070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5" name="Rectangle 1769">
              <a:extLst>
                <a:ext uri="{FF2B5EF4-FFF2-40B4-BE49-F238E27FC236}">
                  <a16:creationId xmlns:a16="http://schemas.microsoft.com/office/drawing/2014/main" id="{7CD59BF0-F946-47E2-AB2B-EDCDC9ED44B6}"/>
                </a:ext>
              </a:extLst>
            </p:cNvPr>
            <p:cNvSpPr>
              <a:spLocks noChangeArrowheads="1"/>
            </p:cNvSpPr>
            <p:nvPr/>
          </p:nvSpPr>
          <p:spPr bwMode="auto">
            <a:xfrm>
              <a:off x="158" y="799"/>
              <a:ext cx="3" cy="2"/>
            </a:xfrm>
            <a:prstGeom prst="rect">
              <a:avLst/>
            </a:prstGeom>
            <a:solidFill>
              <a:srgbClr val="8371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6" name="Freeform 1770">
              <a:extLst>
                <a:ext uri="{FF2B5EF4-FFF2-40B4-BE49-F238E27FC236}">
                  <a16:creationId xmlns:a16="http://schemas.microsoft.com/office/drawing/2014/main" id="{923363BF-ADD7-4935-81DB-F16856BAFBD3}"/>
                </a:ext>
              </a:extLst>
            </p:cNvPr>
            <p:cNvSpPr>
              <a:spLocks/>
            </p:cNvSpPr>
            <p:nvPr/>
          </p:nvSpPr>
          <p:spPr bwMode="auto">
            <a:xfrm>
              <a:off x="158" y="799"/>
              <a:ext cx="3" cy="2"/>
            </a:xfrm>
            <a:custGeom>
              <a:avLst/>
              <a:gdLst>
                <a:gd name="T0" fmla="*/ 0 w 3"/>
                <a:gd name="T1" fmla="*/ 2 h 2"/>
                <a:gd name="T2" fmla="*/ 3 w 3"/>
                <a:gd name="T3" fmla="*/ 0 h 2"/>
                <a:gd name="T4" fmla="*/ 0 w 3"/>
                <a:gd name="T5" fmla="*/ 0 h 2"/>
                <a:gd name="T6" fmla="*/ 0 w 3"/>
                <a:gd name="T7" fmla="*/ 2 h 2"/>
                <a:gd name="T8" fmla="*/ 0 w 3"/>
                <a:gd name="T9" fmla="*/ 2 h 2"/>
              </a:gdLst>
              <a:ahLst/>
              <a:cxnLst>
                <a:cxn ang="0">
                  <a:pos x="T0" y="T1"/>
                </a:cxn>
                <a:cxn ang="0">
                  <a:pos x="T2" y="T3"/>
                </a:cxn>
                <a:cxn ang="0">
                  <a:pos x="T4" y="T5"/>
                </a:cxn>
                <a:cxn ang="0">
                  <a:pos x="T6" y="T7"/>
                </a:cxn>
                <a:cxn ang="0">
                  <a:pos x="T8" y="T9"/>
                </a:cxn>
              </a:cxnLst>
              <a:rect l="0" t="0" r="r" b="b"/>
              <a:pathLst>
                <a:path w="3" h="2">
                  <a:moveTo>
                    <a:pt x="0" y="2"/>
                  </a:moveTo>
                  <a:lnTo>
                    <a:pt x="3" y="0"/>
                  </a:lnTo>
                  <a:lnTo>
                    <a:pt x="0" y="0"/>
                  </a:lnTo>
                  <a:lnTo>
                    <a:pt x="0" y="2"/>
                  </a:lnTo>
                  <a:lnTo>
                    <a:pt x="0" y="2"/>
                  </a:lnTo>
                  <a:close/>
                </a:path>
              </a:pathLst>
            </a:custGeom>
            <a:solidFill>
              <a:srgbClr val="9783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7" name="Freeform 1771">
              <a:extLst>
                <a:ext uri="{FF2B5EF4-FFF2-40B4-BE49-F238E27FC236}">
                  <a16:creationId xmlns:a16="http://schemas.microsoft.com/office/drawing/2014/main" id="{F5E31830-D9B1-4359-8B0F-51E8FD72BBA7}"/>
                </a:ext>
              </a:extLst>
            </p:cNvPr>
            <p:cNvSpPr>
              <a:spLocks/>
            </p:cNvSpPr>
            <p:nvPr/>
          </p:nvSpPr>
          <p:spPr bwMode="auto">
            <a:xfrm>
              <a:off x="158" y="799"/>
              <a:ext cx="0" cy="2"/>
            </a:xfrm>
            <a:custGeom>
              <a:avLst/>
              <a:gdLst>
                <a:gd name="T0" fmla="*/ 2 h 2"/>
                <a:gd name="T1" fmla="*/ 2 h 2"/>
                <a:gd name="T2" fmla="*/ 0 h 2"/>
                <a:gd name="T3" fmla="*/ 2 h 2"/>
                <a:gd name="T4" fmla="*/ 2 h 2"/>
              </a:gdLst>
              <a:ahLst/>
              <a:cxnLst>
                <a:cxn ang="0">
                  <a:pos x="0" y="T0"/>
                </a:cxn>
                <a:cxn ang="0">
                  <a:pos x="0" y="T1"/>
                </a:cxn>
                <a:cxn ang="0">
                  <a:pos x="0" y="T2"/>
                </a:cxn>
                <a:cxn ang="0">
                  <a:pos x="0" y="T3"/>
                </a:cxn>
                <a:cxn ang="0">
                  <a:pos x="0" y="T4"/>
                </a:cxn>
              </a:cxnLst>
              <a:rect l="0" t="0" r="r" b="b"/>
              <a:pathLst>
                <a:path h="2">
                  <a:moveTo>
                    <a:pt x="0" y="2"/>
                  </a:moveTo>
                  <a:lnTo>
                    <a:pt x="0" y="2"/>
                  </a:lnTo>
                  <a:lnTo>
                    <a:pt x="0" y="0"/>
                  </a:lnTo>
                  <a:lnTo>
                    <a:pt x="0" y="2"/>
                  </a:lnTo>
                  <a:lnTo>
                    <a:pt x="0" y="2"/>
                  </a:lnTo>
                  <a:close/>
                </a:path>
              </a:pathLst>
            </a:custGeom>
            <a:solidFill>
              <a:srgbClr val="AB9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8" name="Freeform 1772">
              <a:extLst>
                <a:ext uri="{FF2B5EF4-FFF2-40B4-BE49-F238E27FC236}">
                  <a16:creationId xmlns:a16="http://schemas.microsoft.com/office/drawing/2014/main" id="{63D2D7F4-B3DD-4C2B-92DE-BB9300B477B4}"/>
                </a:ext>
              </a:extLst>
            </p:cNvPr>
            <p:cNvSpPr>
              <a:spLocks/>
            </p:cNvSpPr>
            <p:nvPr/>
          </p:nvSpPr>
          <p:spPr bwMode="auto">
            <a:xfrm>
              <a:off x="158" y="799"/>
              <a:ext cx="3" cy="4"/>
            </a:xfrm>
            <a:custGeom>
              <a:avLst/>
              <a:gdLst>
                <a:gd name="T0" fmla="*/ 0 w 1"/>
                <a:gd name="T1" fmla="*/ 0 h 2"/>
                <a:gd name="T2" fmla="*/ 1 w 1"/>
                <a:gd name="T3" fmla="*/ 0 h 2"/>
                <a:gd name="T4" fmla="*/ 1 w 1"/>
                <a:gd name="T5" fmla="*/ 0 h 2"/>
                <a:gd name="T6" fmla="*/ 1 w 1"/>
                <a:gd name="T7" fmla="*/ 1 h 2"/>
                <a:gd name="T8" fmla="*/ 0 w 1"/>
                <a:gd name="T9" fmla="*/ 2 h 2"/>
                <a:gd name="T10" fmla="*/ 0 w 1"/>
                <a:gd name="T11" fmla="*/ 2 h 2"/>
                <a:gd name="T12" fmla="*/ 0 w 1"/>
                <a:gd name="T13" fmla="*/ 2 h 2"/>
                <a:gd name="T14" fmla="*/ 0 w 1"/>
                <a:gd name="T15" fmla="*/ 0 h 2"/>
                <a:gd name="T16" fmla="*/ 0 w 1"/>
                <a:gd name="T17" fmla="*/ 0 h 2"/>
                <a:gd name="T18" fmla="*/ 0 w 1"/>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0" y="0"/>
                  </a:moveTo>
                  <a:cubicBezTo>
                    <a:pt x="1" y="0"/>
                    <a:pt x="1" y="0"/>
                    <a:pt x="1" y="0"/>
                  </a:cubicBezTo>
                  <a:cubicBezTo>
                    <a:pt x="1" y="0"/>
                    <a:pt x="1" y="0"/>
                    <a:pt x="1" y="0"/>
                  </a:cubicBezTo>
                  <a:cubicBezTo>
                    <a:pt x="1" y="1"/>
                    <a:pt x="1" y="1"/>
                    <a:pt x="1" y="1"/>
                  </a:cubicBezTo>
                  <a:cubicBezTo>
                    <a:pt x="0" y="2"/>
                    <a:pt x="0" y="2"/>
                    <a:pt x="0" y="2"/>
                  </a:cubicBezTo>
                  <a:cubicBezTo>
                    <a:pt x="0" y="2"/>
                    <a:pt x="0" y="2"/>
                    <a:pt x="0" y="2"/>
                  </a:cubicBezTo>
                  <a:cubicBezTo>
                    <a:pt x="0" y="2"/>
                    <a:pt x="0" y="2"/>
                    <a:pt x="0" y="2"/>
                  </a:cubicBezTo>
                  <a:cubicBezTo>
                    <a:pt x="0" y="1"/>
                    <a:pt x="0" y="1"/>
                    <a:pt x="0" y="0"/>
                  </a:cubicBezTo>
                  <a:cubicBezTo>
                    <a:pt x="0" y="0"/>
                    <a:pt x="0" y="0"/>
                    <a:pt x="0" y="0"/>
                  </a:cubicBezTo>
                  <a:cubicBezTo>
                    <a:pt x="0" y="0"/>
                    <a:pt x="0" y="0"/>
                    <a:pt x="0" y="0"/>
                  </a:cubicBezTo>
                  <a:close/>
                </a:path>
              </a:pathLst>
            </a:custGeom>
            <a:solidFill>
              <a:srgbClr val="BCA7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9" name="Freeform 1773">
              <a:extLst>
                <a:ext uri="{FF2B5EF4-FFF2-40B4-BE49-F238E27FC236}">
                  <a16:creationId xmlns:a16="http://schemas.microsoft.com/office/drawing/2014/main" id="{71478CF1-4860-49FF-8976-8B2C821B9380}"/>
                </a:ext>
              </a:extLst>
            </p:cNvPr>
            <p:cNvSpPr>
              <a:spLocks/>
            </p:cNvSpPr>
            <p:nvPr/>
          </p:nvSpPr>
          <p:spPr bwMode="auto">
            <a:xfrm>
              <a:off x="158" y="799"/>
              <a:ext cx="3" cy="4"/>
            </a:xfrm>
            <a:custGeom>
              <a:avLst/>
              <a:gdLst>
                <a:gd name="T0" fmla="*/ 0 w 1"/>
                <a:gd name="T1" fmla="*/ 2 h 2"/>
                <a:gd name="T2" fmla="*/ 0 w 1"/>
                <a:gd name="T3" fmla="*/ 1 h 2"/>
                <a:gd name="T4" fmla="*/ 1 w 1"/>
                <a:gd name="T5" fmla="*/ 0 h 2"/>
                <a:gd name="T6" fmla="*/ 1 w 1"/>
                <a:gd name="T7" fmla="*/ 0 h 2"/>
                <a:gd name="T8" fmla="*/ 1 w 1"/>
                <a:gd name="T9" fmla="*/ 0 h 2"/>
                <a:gd name="T10" fmla="*/ 1 w 1"/>
                <a:gd name="T11" fmla="*/ 1 h 2"/>
                <a:gd name="T12" fmla="*/ 0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2"/>
                  </a:moveTo>
                  <a:cubicBezTo>
                    <a:pt x="0" y="1"/>
                    <a:pt x="0" y="1"/>
                    <a:pt x="0" y="1"/>
                  </a:cubicBezTo>
                  <a:cubicBezTo>
                    <a:pt x="0" y="1"/>
                    <a:pt x="1" y="0"/>
                    <a:pt x="1" y="0"/>
                  </a:cubicBezTo>
                  <a:cubicBezTo>
                    <a:pt x="1" y="0"/>
                    <a:pt x="1" y="0"/>
                    <a:pt x="1" y="0"/>
                  </a:cubicBezTo>
                  <a:cubicBezTo>
                    <a:pt x="1" y="0"/>
                    <a:pt x="1" y="0"/>
                    <a:pt x="1" y="0"/>
                  </a:cubicBezTo>
                  <a:cubicBezTo>
                    <a:pt x="1" y="1"/>
                    <a:pt x="1" y="1"/>
                    <a:pt x="1" y="1"/>
                  </a:cubicBezTo>
                  <a:cubicBezTo>
                    <a:pt x="0" y="1"/>
                    <a:pt x="0" y="2"/>
                    <a:pt x="0" y="2"/>
                  </a:cubicBezTo>
                  <a:close/>
                </a:path>
              </a:pathLst>
            </a:custGeom>
            <a:solidFill>
              <a:srgbClr val="AD97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0" name="Freeform 1774">
              <a:extLst>
                <a:ext uri="{FF2B5EF4-FFF2-40B4-BE49-F238E27FC236}">
                  <a16:creationId xmlns:a16="http://schemas.microsoft.com/office/drawing/2014/main" id="{7A88CC88-CAE8-4275-8D75-8C13C7441635}"/>
                </a:ext>
              </a:extLst>
            </p:cNvPr>
            <p:cNvSpPr>
              <a:spLocks/>
            </p:cNvSpPr>
            <p:nvPr/>
          </p:nvSpPr>
          <p:spPr bwMode="auto">
            <a:xfrm>
              <a:off x="158" y="799"/>
              <a:ext cx="0" cy="4"/>
            </a:xfrm>
            <a:custGeom>
              <a:avLst/>
              <a:gdLst>
                <a:gd name="T0" fmla="*/ 2 h 2"/>
                <a:gd name="T1" fmla="*/ 2 h 2"/>
                <a:gd name="T2" fmla="*/ 2 h 2"/>
                <a:gd name="T3" fmla="*/ 0 h 2"/>
                <a:gd name="T4" fmla="*/ 0 h 2"/>
                <a:gd name="T5" fmla="*/ 0 h 2"/>
                <a:gd name="T6" fmla="*/ 0 h 2"/>
                <a:gd name="T7" fmla="*/ 0 h 2"/>
                <a:gd name="T8" fmla="*/ 0 h 2"/>
                <a:gd name="T9" fmla="*/ 2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2"/>
                  </a:moveTo>
                  <a:cubicBezTo>
                    <a:pt x="0" y="2"/>
                    <a:pt x="0" y="2"/>
                    <a:pt x="0" y="2"/>
                  </a:cubicBezTo>
                  <a:cubicBezTo>
                    <a:pt x="0" y="2"/>
                    <a:pt x="0" y="2"/>
                    <a:pt x="0" y="2"/>
                  </a:cubicBezTo>
                  <a:cubicBezTo>
                    <a:pt x="0" y="1"/>
                    <a:pt x="0" y="1"/>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lnTo>
                    <a:pt x="0" y="2"/>
                  </a:lnTo>
                  <a:close/>
                </a:path>
              </a:pathLst>
            </a:custGeom>
            <a:solidFill>
              <a:srgbClr val="C1AF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1" name="Oval 1775">
              <a:extLst>
                <a:ext uri="{FF2B5EF4-FFF2-40B4-BE49-F238E27FC236}">
                  <a16:creationId xmlns:a16="http://schemas.microsoft.com/office/drawing/2014/main" id="{164A4699-334C-4B9C-B129-73A17A4779D3}"/>
                </a:ext>
              </a:extLst>
            </p:cNvPr>
            <p:cNvSpPr>
              <a:spLocks noChangeArrowheads="1"/>
            </p:cNvSpPr>
            <p:nvPr/>
          </p:nvSpPr>
          <p:spPr bwMode="auto">
            <a:xfrm>
              <a:off x="144" y="637"/>
              <a:ext cx="80" cy="78"/>
            </a:xfrm>
            <a:prstGeom prst="ellipse">
              <a:avLst/>
            </a:prstGeom>
            <a:solidFill>
              <a:srgbClr val="4768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2" name="Freeform 1776">
              <a:extLst>
                <a:ext uri="{FF2B5EF4-FFF2-40B4-BE49-F238E27FC236}">
                  <a16:creationId xmlns:a16="http://schemas.microsoft.com/office/drawing/2014/main" id="{CB0A8F07-20E7-4004-AD34-889059F6D0A2}"/>
                </a:ext>
              </a:extLst>
            </p:cNvPr>
            <p:cNvSpPr>
              <a:spLocks noEditPoints="1"/>
            </p:cNvSpPr>
            <p:nvPr/>
          </p:nvSpPr>
          <p:spPr bwMode="auto">
            <a:xfrm>
              <a:off x="151" y="663"/>
              <a:ext cx="27" cy="26"/>
            </a:xfrm>
            <a:custGeom>
              <a:avLst/>
              <a:gdLst>
                <a:gd name="T0" fmla="*/ 6 w 11"/>
                <a:gd name="T1" fmla="*/ 0 h 11"/>
                <a:gd name="T2" fmla="*/ 9 w 11"/>
                <a:gd name="T3" fmla="*/ 1 h 11"/>
                <a:gd name="T4" fmla="*/ 11 w 11"/>
                <a:gd name="T5" fmla="*/ 5 h 11"/>
                <a:gd name="T6" fmla="*/ 9 w 11"/>
                <a:gd name="T7" fmla="*/ 9 h 11"/>
                <a:gd name="T8" fmla="*/ 6 w 11"/>
                <a:gd name="T9" fmla="*/ 11 h 11"/>
                <a:gd name="T10" fmla="*/ 2 w 11"/>
                <a:gd name="T11" fmla="*/ 9 h 11"/>
                <a:gd name="T12" fmla="*/ 0 w 11"/>
                <a:gd name="T13" fmla="*/ 5 h 11"/>
                <a:gd name="T14" fmla="*/ 2 w 11"/>
                <a:gd name="T15" fmla="*/ 1 h 11"/>
                <a:gd name="T16" fmla="*/ 6 w 11"/>
                <a:gd name="T17" fmla="*/ 0 h 11"/>
                <a:gd name="T18" fmla="*/ 6 w 11"/>
                <a:gd name="T19" fmla="*/ 0 h 11"/>
                <a:gd name="T20" fmla="*/ 3 w 11"/>
                <a:gd name="T21" fmla="*/ 1 h 11"/>
                <a:gd name="T22" fmla="*/ 2 w 11"/>
                <a:gd name="T23" fmla="*/ 5 h 11"/>
                <a:gd name="T24" fmla="*/ 3 w 11"/>
                <a:gd name="T25" fmla="*/ 9 h 11"/>
                <a:gd name="T26" fmla="*/ 6 w 11"/>
                <a:gd name="T27" fmla="*/ 10 h 11"/>
                <a:gd name="T28" fmla="*/ 8 w 11"/>
                <a:gd name="T29" fmla="*/ 9 h 11"/>
                <a:gd name="T30" fmla="*/ 9 w 11"/>
                <a:gd name="T31" fmla="*/ 6 h 11"/>
                <a:gd name="T32" fmla="*/ 8 w 11"/>
                <a:gd name="T33" fmla="*/ 1 h 11"/>
                <a:gd name="T34" fmla="*/ 6 w 11"/>
                <a:gd name="T3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1">
                  <a:moveTo>
                    <a:pt x="6" y="0"/>
                  </a:moveTo>
                  <a:cubicBezTo>
                    <a:pt x="7" y="0"/>
                    <a:pt x="8" y="0"/>
                    <a:pt x="9" y="1"/>
                  </a:cubicBezTo>
                  <a:cubicBezTo>
                    <a:pt x="10" y="2"/>
                    <a:pt x="11" y="4"/>
                    <a:pt x="11" y="5"/>
                  </a:cubicBezTo>
                  <a:cubicBezTo>
                    <a:pt x="11" y="7"/>
                    <a:pt x="10" y="8"/>
                    <a:pt x="9" y="9"/>
                  </a:cubicBezTo>
                  <a:cubicBezTo>
                    <a:pt x="8" y="11"/>
                    <a:pt x="7" y="11"/>
                    <a:pt x="6" y="11"/>
                  </a:cubicBezTo>
                  <a:cubicBezTo>
                    <a:pt x="4" y="11"/>
                    <a:pt x="3" y="11"/>
                    <a:pt x="2" y="9"/>
                  </a:cubicBezTo>
                  <a:cubicBezTo>
                    <a:pt x="1" y="8"/>
                    <a:pt x="0" y="7"/>
                    <a:pt x="0" y="5"/>
                  </a:cubicBezTo>
                  <a:cubicBezTo>
                    <a:pt x="0" y="4"/>
                    <a:pt x="1" y="2"/>
                    <a:pt x="2" y="1"/>
                  </a:cubicBezTo>
                  <a:cubicBezTo>
                    <a:pt x="3" y="0"/>
                    <a:pt x="4" y="0"/>
                    <a:pt x="6" y="0"/>
                  </a:cubicBezTo>
                  <a:close/>
                  <a:moveTo>
                    <a:pt x="6" y="0"/>
                  </a:moveTo>
                  <a:cubicBezTo>
                    <a:pt x="5" y="0"/>
                    <a:pt x="4" y="1"/>
                    <a:pt x="3" y="1"/>
                  </a:cubicBezTo>
                  <a:cubicBezTo>
                    <a:pt x="3" y="2"/>
                    <a:pt x="2" y="4"/>
                    <a:pt x="2" y="5"/>
                  </a:cubicBezTo>
                  <a:cubicBezTo>
                    <a:pt x="2" y="7"/>
                    <a:pt x="3" y="8"/>
                    <a:pt x="3" y="9"/>
                  </a:cubicBezTo>
                  <a:cubicBezTo>
                    <a:pt x="4" y="10"/>
                    <a:pt x="5" y="10"/>
                    <a:pt x="6" y="10"/>
                  </a:cubicBezTo>
                  <a:cubicBezTo>
                    <a:pt x="7" y="10"/>
                    <a:pt x="7" y="10"/>
                    <a:pt x="8" y="9"/>
                  </a:cubicBezTo>
                  <a:cubicBezTo>
                    <a:pt x="9" y="9"/>
                    <a:pt x="9" y="7"/>
                    <a:pt x="9" y="6"/>
                  </a:cubicBezTo>
                  <a:cubicBezTo>
                    <a:pt x="9" y="4"/>
                    <a:pt x="9" y="2"/>
                    <a:pt x="8" y="1"/>
                  </a:cubicBezTo>
                  <a:cubicBezTo>
                    <a:pt x="7" y="1"/>
                    <a:pt x="7" y="0"/>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3" name="Freeform 1777">
              <a:extLst>
                <a:ext uri="{FF2B5EF4-FFF2-40B4-BE49-F238E27FC236}">
                  <a16:creationId xmlns:a16="http://schemas.microsoft.com/office/drawing/2014/main" id="{B6C1DCA2-36BC-4A85-B8CA-0BE936B5CD67}"/>
                </a:ext>
              </a:extLst>
            </p:cNvPr>
            <p:cNvSpPr>
              <a:spLocks/>
            </p:cNvSpPr>
            <p:nvPr/>
          </p:nvSpPr>
          <p:spPr bwMode="auto">
            <a:xfrm>
              <a:off x="180" y="663"/>
              <a:ext cx="12" cy="26"/>
            </a:xfrm>
            <a:custGeom>
              <a:avLst/>
              <a:gdLst>
                <a:gd name="T0" fmla="*/ 5 w 5"/>
                <a:gd name="T1" fmla="*/ 11 h 11"/>
                <a:gd name="T2" fmla="*/ 5 w 5"/>
                <a:gd name="T3" fmla="*/ 11 h 11"/>
                <a:gd name="T4" fmla="*/ 0 w 5"/>
                <a:gd name="T5" fmla="*/ 11 h 11"/>
                <a:gd name="T6" fmla="*/ 0 w 5"/>
                <a:gd name="T7" fmla="*/ 11 h 11"/>
                <a:gd name="T8" fmla="*/ 0 w 5"/>
                <a:gd name="T9" fmla="*/ 11 h 11"/>
                <a:gd name="T10" fmla="*/ 1 w 5"/>
                <a:gd name="T11" fmla="*/ 10 h 11"/>
                <a:gd name="T12" fmla="*/ 1 w 5"/>
                <a:gd name="T13" fmla="*/ 9 h 11"/>
                <a:gd name="T14" fmla="*/ 1 w 5"/>
                <a:gd name="T15" fmla="*/ 2 h 11"/>
                <a:gd name="T16" fmla="*/ 1 w 5"/>
                <a:gd name="T17" fmla="*/ 1 h 11"/>
                <a:gd name="T18" fmla="*/ 1 w 5"/>
                <a:gd name="T19" fmla="*/ 1 h 11"/>
                <a:gd name="T20" fmla="*/ 0 w 5"/>
                <a:gd name="T21" fmla="*/ 0 h 11"/>
                <a:gd name="T22" fmla="*/ 0 w 5"/>
                <a:gd name="T23" fmla="*/ 0 h 11"/>
                <a:gd name="T24" fmla="*/ 0 w 5"/>
                <a:gd name="T25" fmla="*/ 0 h 11"/>
                <a:gd name="T26" fmla="*/ 5 w 5"/>
                <a:gd name="T27" fmla="*/ 0 h 11"/>
                <a:gd name="T28" fmla="*/ 5 w 5"/>
                <a:gd name="T29" fmla="*/ 0 h 11"/>
                <a:gd name="T30" fmla="*/ 4 w 5"/>
                <a:gd name="T31" fmla="*/ 0 h 11"/>
                <a:gd name="T32" fmla="*/ 3 w 5"/>
                <a:gd name="T33" fmla="*/ 1 h 11"/>
                <a:gd name="T34" fmla="*/ 3 w 5"/>
                <a:gd name="T35" fmla="*/ 2 h 11"/>
                <a:gd name="T36" fmla="*/ 3 w 5"/>
                <a:gd name="T37" fmla="*/ 9 h 11"/>
                <a:gd name="T38" fmla="*/ 3 w 5"/>
                <a:gd name="T39" fmla="*/ 10 h 11"/>
                <a:gd name="T40" fmla="*/ 3 w 5"/>
                <a:gd name="T41" fmla="*/ 10 h 11"/>
                <a:gd name="T42" fmla="*/ 4 w 5"/>
                <a:gd name="T43" fmla="*/ 11 h 11"/>
                <a:gd name="T44" fmla="*/ 5 w 5"/>
                <a:gd name="T4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 h="11">
                  <a:moveTo>
                    <a:pt x="5" y="11"/>
                  </a:moveTo>
                  <a:cubicBezTo>
                    <a:pt x="5" y="11"/>
                    <a:pt x="5" y="11"/>
                    <a:pt x="5" y="11"/>
                  </a:cubicBezTo>
                  <a:cubicBezTo>
                    <a:pt x="0" y="11"/>
                    <a:pt x="0" y="11"/>
                    <a:pt x="0" y="11"/>
                  </a:cubicBezTo>
                  <a:cubicBezTo>
                    <a:pt x="0" y="11"/>
                    <a:pt x="0" y="11"/>
                    <a:pt x="0" y="11"/>
                  </a:cubicBezTo>
                  <a:cubicBezTo>
                    <a:pt x="0" y="11"/>
                    <a:pt x="0" y="11"/>
                    <a:pt x="0" y="11"/>
                  </a:cubicBezTo>
                  <a:cubicBezTo>
                    <a:pt x="1" y="11"/>
                    <a:pt x="1" y="10"/>
                    <a:pt x="1" y="10"/>
                  </a:cubicBezTo>
                  <a:cubicBezTo>
                    <a:pt x="1" y="10"/>
                    <a:pt x="1" y="10"/>
                    <a:pt x="1" y="9"/>
                  </a:cubicBezTo>
                  <a:cubicBezTo>
                    <a:pt x="1" y="2"/>
                    <a:pt x="1" y="2"/>
                    <a:pt x="1" y="2"/>
                  </a:cubicBezTo>
                  <a:cubicBezTo>
                    <a:pt x="1" y="1"/>
                    <a:pt x="1" y="1"/>
                    <a:pt x="1" y="1"/>
                  </a:cubicBezTo>
                  <a:cubicBezTo>
                    <a:pt x="1" y="1"/>
                    <a:pt x="1" y="1"/>
                    <a:pt x="1" y="1"/>
                  </a:cubicBezTo>
                  <a:cubicBezTo>
                    <a:pt x="0" y="0"/>
                    <a:pt x="0" y="0"/>
                    <a:pt x="0" y="0"/>
                  </a:cubicBezTo>
                  <a:cubicBezTo>
                    <a:pt x="0" y="0"/>
                    <a:pt x="0" y="0"/>
                    <a:pt x="0" y="0"/>
                  </a:cubicBezTo>
                  <a:cubicBezTo>
                    <a:pt x="0" y="0"/>
                    <a:pt x="0" y="0"/>
                    <a:pt x="0" y="0"/>
                  </a:cubicBezTo>
                  <a:cubicBezTo>
                    <a:pt x="5" y="0"/>
                    <a:pt x="5" y="0"/>
                    <a:pt x="5" y="0"/>
                  </a:cubicBezTo>
                  <a:cubicBezTo>
                    <a:pt x="5" y="0"/>
                    <a:pt x="5" y="0"/>
                    <a:pt x="5" y="0"/>
                  </a:cubicBezTo>
                  <a:cubicBezTo>
                    <a:pt x="4" y="0"/>
                    <a:pt x="4" y="0"/>
                    <a:pt x="4" y="0"/>
                  </a:cubicBezTo>
                  <a:cubicBezTo>
                    <a:pt x="4" y="0"/>
                    <a:pt x="3" y="0"/>
                    <a:pt x="3" y="1"/>
                  </a:cubicBezTo>
                  <a:cubicBezTo>
                    <a:pt x="3" y="1"/>
                    <a:pt x="3" y="1"/>
                    <a:pt x="3" y="2"/>
                  </a:cubicBezTo>
                  <a:cubicBezTo>
                    <a:pt x="3" y="9"/>
                    <a:pt x="3" y="9"/>
                    <a:pt x="3" y="9"/>
                  </a:cubicBezTo>
                  <a:cubicBezTo>
                    <a:pt x="3" y="9"/>
                    <a:pt x="3" y="10"/>
                    <a:pt x="3" y="10"/>
                  </a:cubicBezTo>
                  <a:cubicBezTo>
                    <a:pt x="3" y="10"/>
                    <a:pt x="3" y="10"/>
                    <a:pt x="3" y="10"/>
                  </a:cubicBezTo>
                  <a:cubicBezTo>
                    <a:pt x="4" y="11"/>
                    <a:pt x="4" y="11"/>
                    <a:pt x="4" y="11"/>
                  </a:cubicBezTo>
                  <a:lnTo>
                    <a:pt x="5"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4" name="Freeform 1778">
              <a:extLst>
                <a:ext uri="{FF2B5EF4-FFF2-40B4-BE49-F238E27FC236}">
                  <a16:creationId xmlns:a16="http://schemas.microsoft.com/office/drawing/2014/main" id="{EB069DD2-3C73-467E-AEB3-CC21D675BC22}"/>
                </a:ext>
              </a:extLst>
            </p:cNvPr>
            <p:cNvSpPr>
              <a:spLocks/>
            </p:cNvSpPr>
            <p:nvPr/>
          </p:nvSpPr>
          <p:spPr bwMode="auto">
            <a:xfrm>
              <a:off x="192" y="663"/>
              <a:ext cx="22" cy="26"/>
            </a:xfrm>
            <a:custGeom>
              <a:avLst/>
              <a:gdLst>
                <a:gd name="T0" fmla="*/ 9 w 9"/>
                <a:gd name="T1" fmla="*/ 8 h 11"/>
                <a:gd name="T2" fmla="*/ 9 w 9"/>
                <a:gd name="T3" fmla="*/ 8 h 11"/>
                <a:gd name="T4" fmla="*/ 9 w 9"/>
                <a:gd name="T5" fmla="*/ 11 h 11"/>
                <a:gd name="T6" fmla="*/ 0 w 9"/>
                <a:gd name="T7" fmla="*/ 11 h 11"/>
                <a:gd name="T8" fmla="*/ 0 w 9"/>
                <a:gd name="T9" fmla="*/ 11 h 11"/>
                <a:gd name="T10" fmla="*/ 1 w 9"/>
                <a:gd name="T11" fmla="*/ 11 h 11"/>
                <a:gd name="T12" fmla="*/ 2 w 9"/>
                <a:gd name="T13" fmla="*/ 10 h 11"/>
                <a:gd name="T14" fmla="*/ 2 w 9"/>
                <a:gd name="T15" fmla="*/ 9 h 11"/>
                <a:gd name="T16" fmla="*/ 2 w 9"/>
                <a:gd name="T17" fmla="*/ 2 h 11"/>
                <a:gd name="T18" fmla="*/ 2 w 9"/>
                <a:gd name="T19" fmla="*/ 1 h 11"/>
                <a:gd name="T20" fmla="*/ 1 w 9"/>
                <a:gd name="T21" fmla="*/ 0 h 11"/>
                <a:gd name="T22" fmla="*/ 0 w 9"/>
                <a:gd name="T23" fmla="*/ 0 h 11"/>
                <a:gd name="T24" fmla="*/ 0 w 9"/>
                <a:gd name="T25" fmla="*/ 0 h 11"/>
                <a:gd name="T26" fmla="*/ 5 w 9"/>
                <a:gd name="T27" fmla="*/ 0 h 11"/>
                <a:gd name="T28" fmla="*/ 5 w 9"/>
                <a:gd name="T29" fmla="*/ 0 h 11"/>
                <a:gd name="T30" fmla="*/ 4 w 9"/>
                <a:gd name="T31" fmla="*/ 1 h 11"/>
                <a:gd name="T32" fmla="*/ 3 w 9"/>
                <a:gd name="T33" fmla="*/ 1 h 11"/>
                <a:gd name="T34" fmla="*/ 3 w 9"/>
                <a:gd name="T35" fmla="*/ 2 h 11"/>
                <a:gd name="T36" fmla="*/ 3 w 9"/>
                <a:gd name="T37" fmla="*/ 9 h 11"/>
                <a:gd name="T38" fmla="*/ 3 w 9"/>
                <a:gd name="T39" fmla="*/ 10 h 11"/>
                <a:gd name="T40" fmla="*/ 4 w 9"/>
                <a:gd name="T41" fmla="*/ 10 h 11"/>
                <a:gd name="T42" fmla="*/ 5 w 9"/>
                <a:gd name="T43" fmla="*/ 10 h 11"/>
                <a:gd name="T44" fmla="*/ 6 w 9"/>
                <a:gd name="T45" fmla="*/ 10 h 11"/>
                <a:gd name="T46" fmla="*/ 7 w 9"/>
                <a:gd name="T47" fmla="*/ 10 h 11"/>
                <a:gd name="T48" fmla="*/ 8 w 9"/>
                <a:gd name="T49" fmla="*/ 9 h 11"/>
                <a:gd name="T50" fmla="*/ 9 w 9"/>
                <a:gd name="T51"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 h="11">
                  <a:moveTo>
                    <a:pt x="9" y="8"/>
                  </a:moveTo>
                  <a:cubicBezTo>
                    <a:pt x="9" y="8"/>
                    <a:pt x="9" y="8"/>
                    <a:pt x="9" y="8"/>
                  </a:cubicBezTo>
                  <a:cubicBezTo>
                    <a:pt x="9" y="11"/>
                    <a:pt x="9" y="11"/>
                    <a:pt x="9" y="11"/>
                  </a:cubicBezTo>
                  <a:cubicBezTo>
                    <a:pt x="0" y="11"/>
                    <a:pt x="0" y="11"/>
                    <a:pt x="0" y="11"/>
                  </a:cubicBezTo>
                  <a:cubicBezTo>
                    <a:pt x="0" y="11"/>
                    <a:pt x="0" y="11"/>
                    <a:pt x="0" y="11"/>
                  </a:cubicBezTo>
                  <a:cubicBezTo>
                    <a:pt x="1" y="11"/>
                    <a:pt x="1" y="11"/>
                    <a:pt x="1" y="11"/>
                  </a:cubicBezTo>
                  <a:cubicBezTo>
                    <a:pt x="1" y="11"/>
                    <a:pt x="1" y="10"/>
                    <a:pt x="2" y="10"/>
                  </a:cubicBezTo>
                  <a:cubicBezTo>
                    <a:pt x="2" y="10"/>
                    <a:pt x="2" y="9"/>
                    <a:pt x="2" y="9"/>
                  </a:cubicBezTo>
                  <a:cubicBezTo>
                    <a:pt x="2" y="2"/>
                    <a:pt x="2" y="2"/>
                    <a:pt x="2" y="2"/>
                  </a:cubicBezTo>
                  <a:cubicBezTo>
                    <a:pt x="2" y="1"/>
                    <a:pt x="2" y="1"/>
                    <a:pt x="2" y="1"/>
                  </a:cubicBezTo>
                  <a:cubicBezTo>
                    <a:pt x="1" y="0"/>
                    <a:pt x="1" y="0"/>
                    <a:pt x="1" y="0"/>
                  </a:cubicBezTo>
                  <a:cubicBezTo>
                    <a:pt x="0" y="0"/>
                    <a:pt x="0" y="0"/>
                    <a:pt x="0" y="0"/>
                  </a:cubicBezTo>
                  <a:cubicBezTo>
                    <a:pt x="0" y="0"/>
                    <a:pt x="0" y="0"/>
                    <a:pt x="0" y="0"/>
                  </a:cubicBezTo>
                  <a:cubicBezTo>
                    <a:pt x="5" y="0"/>
                    <a:pt x="5" y="0"/>
                    <a:pt x="5" y="0"/>
                  </a:cubicBezTo>
                  <a:cubicBezTo>
                    <a:pt x="5" y="0"/>
                    <a:pt x="5" y="0"/>
                    <a:pt x="5" y="0"/>
                  </a:cubicBezTo>
                  <a:cubicBezTo>
                    <a:pt x="5" y="0"/>
                    <a:pt x="4" y="0"/>
                    <a:pt x="4" y="1"/>
                  </a:cubicBezTo>
                  <a:cubicBezTo>
                    <a:pt x="3" y="1"/>
                    <a:pt x="3" y="1"/>
                    <a:pt x="3" y="1"/>
                  </a:cubicBezTo>
                  <a:cubicBezTo>
                    <a:pt x="3" y="1"/>
                    <a:pt x="3" y="1"/>
                    <a:pt x="3" y="2"/>
                  </a:cubicBezTo>
                  <a:cubicBezTo>
                    <a:pt x="3" y="9"/>
                    <a:pt x="3" y="9"/>
                    <a:pt x="3" y="9"/>
                  </a:cubicBezTo>
                  <a:cubicBezTo>
                    <a:pt x="3" y="9"/>
                    <a:pt x="3" y="10"/>
                    <a:pt x="3" y="10"/>
                  </a:cubicBezTo>
                  <a:cubicBezTo>
                    <a:pt x="4" y="10"/>
                    <a:pt x="4" y="10"/>
                    <a:pt x="4" y="10"/>
                  </a:cubicBezTo>
                  <a:cubicBezTo>
                    <a:pt x="4" y="10"/>
                    <a:pt x="4" y="10"/>
                    <a:pt x="5" y="10"/>
                  </a:cubicBezTo>
                  <a:cubicBezTo>
                    <a:pt x="6" y="10"/>
                    <a:pt x="6" y="10"/>
                    <a:pt x="6" y="10"/>
                  </a:cubicBezTo>
                  <a:cubicBezTo>
                    <a:pt x="7" y="10"/>
                    <a:pt x="7" y="10"/>
                    <a:pt x="7" y="10"/>
                  </a:cubicBezTo>
                  <a:cubicBezTo>
                    <a:pt x="8" y="9"/>
                    <a:pt x="8" y="9"/>
                    <a:pt x="8" y="9"/>
                  </a:cubicBezTo>
                  <a:cubicBezTo>
                    <a:pt x="9" y="9"/>
                    <a:pt x="9" y="8"/>
                    <a:pt x="9"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5" name="Oval 1779">
              <a:extLst>
                <a:ext uri="{FF2B5EF4-FFF2-40B4-BE49-F238E27FC236}">
                  <a16:creationId xmlns:a16="http://schemas.microsoft.com/office/drawing/2014/main" id="{CC1DB9AC-7AFD-4A40-B4A0-F6AA71FE91CD}"/>
                </a:ext>
              </a:extLst>
            </p:cNvPr>
            <p:cNvSpPr>
              <a:spLocks noChangeArrowheads="1"/>
            </p:cNvSpPr>
            <p:nvPr/>
          </p:nvSpPr>
          <p:spPr bwMode="auto">
            <a:xfrm>
              <a:off x="103" y="1346"/>
              <a:ext cx="157" cy="88"/>
            </a:xfrm>
            <a:prstGeom prst="ellipse">
              <a:avLst/>
            </a:prstGeom>
            <a:solidFill>
              <a:srgbClr val="4768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6" name="Freeform 1780">
              <a:extLst>
                <a:ext uri="{FF2B5EF4-FFF2-40B4-BE49-F238E27FC236}">
                  <a16:creationId xmlns:a16="http://schemas.microsoft.com/office/drawing/2014/main" id="{A9EF4FEF-30DA-4E1E-A96C-2F3F8DFB5C64}"/>
                </a:ext>
              </a:extLst>
            </p:cNvPr>
            <p:cNvSpPr>
              <a:spLocks noEditPoints="1"/>
            </p:cNvSpPr>
            <p:nvPr/>
          </p:nvSpPr>
          <p:spPr bwMode="auto">
            <a:xfrm>
              <a:off x="117" y="1365"/>
              <a:ext cx="27" cy="43"/>
            </a:xfrm>
            <a:custGeom>
              <a:avLst/>
              <a:gdLst>
                <a:gd name="T0" fmla="*/ 10 w 11"/>
                <a:gd name="T1" fmla="*/ 9 h 18"/>
                <a:gd name="T2" fmla="*/ 4 w 11"/>
                <a:gd name="T3" fmla="*/ 16 h 18"/>
                <a:gd name="T4" fmla="*/ 0 w 11"/>
                <a:gd name="T5" fmla="*/ 6 h 18"/>
                <a:gd name="T6" fmla="*/ 5 w 11"/>
                <a:gd name="T7" fmla="*/ 0 h 18"/>
                <a:gd name="T8" fmla="*/ 10 w 11"/>
                <a:gd name="T9" fmla="*/ 9 h 18"/>
                <a:gd name="T10" fmla="*/ 2 w 11"/>
                <a:gd name="T11" fmla="*/ 7 h 18"/>
                <a:gd name="T12" fmla="*/ 5 w 11"/>
                <a:gd name="T13" fmla="*/ 13 h 18"/>
                <a:gd name="T14" fmla="*/ 8 w 11"/>
                <a:gd name="T15" fmla="*/ 8 h 18"/>
                <a:gd name="T16" fmla="*/ 5 w 11"/>
                <a:gd name="T17" fmla="*/ 2 h 18"/>
                <a:gd name="T18" fmla="*/ 2 w 11"/>
                <a:gd name="T19"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8">
                  <a:moveTo>
                    <a:pt x="10" y="9"/>
                  </a:moveTo>
                  <a:cubicBezTo>
                    <a:pt x="10" y="15"/>
                    <a:pt x="8" y="18"/>
                    <a:pt x="4" y="16"/>
                  </a:cubicBezTo>
                  <a:cubicBezTo>
                    <a:pt x="1" y="13"/>
                    <a:pt x="0" y="9"/>
                    <a:pt x="0" y="6"/>
                  </a:cubicBezTo>
                  <a:cubicBezTo>
                    <a:pt x="0" y="2"/>
                    <a:pt x="2" y="0"/>
                    <a:pt x="5" y="0"/>
                  </a:cubicBezTo>
                  <a:cubicBezTo>
                    <a:pt x="9" y="0"/>
                    <a:pt x="11" y="4"/>
                    <a:pt x="10" y="9"/>
                  </a:cubicBezTo>
                  <a:close/>
                  <a:moveTo>
                    <a:pt x="2" y="7"/>
                  </a:moveTo>
                  <a:cubicBezTo>
                    <a:pt x="2" y="9"/>
                    <a:pt x="3" y="12"/>
                    <a:pt x="5" y="13"/>
                  </a:cubicBezTo>
                  <a:cubicBezTo>
                    <a:pt x="6" y="14"/>
                    <a:pt x="7" y="12"/>
                    <a:pt x="8" y="8"/>
                  </a:cubicBezTo>
                  <a:cubicBezTo>
                    <a:pt x="8" y="5"/>
                    <a:pt x="7" y="3"/>
                    <a:pt x="5" y="2"/>
                  </a:cubicBezTo>
                  <a:cubicBezTo>
                    <a:pt x="3" y="2"/>
                    <a:pt x="2" y="4"/>
                    <a:pt x="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7" name="Freeform 1781">
              <a:extLst>
                <a:ext uri="{FF2B5EF4-FFF2-40B4-BE49-F238E27FC236}">
                  <a16:creationId xmlns:a16="http://schemas.microsoft.com/office/drawing/2014/main" id="{BD948992-51DE-4BCD-BFE6-2CB02DE4283F}"/>
                </a:ext>
              </a:extLst>
            </p:cNvPr>
            <p:cNvSpPr>
              <a:spLocks/>
            </p:cNvSpPr>
            <p:nvPr/>
          </p:nvSpPr>
          <p:spPr bwMode="auto">
            <a:xfrm>
              <a:off x="146" y="1365"/>
              <a:ext cx="17" cy="50"/>
            </a:xfrm>
            <a:custGeom>
              <a:avLst/>
              <a:gdLst>
                <a:gd name="T0" fmla="*/ 0 w 7"/>
                <a:gd name="T1" fmla="*/ 0 h 21"/>
                <a:gd name="T2" fmla="*/ 3 w 7"/>
                <a:gd name="T3" fmla="*/ 0 h 21"/>
                <a:gd name="T4" fmla="*/ 2 w 7"/>
                <a:gd name="T5" fmla="*/ 16 h 21"/>
                <a:gd name="T6" fmla="*/ 7 w 7"/>
                <a:gd name="T7" fmla="*/ 17 h 21"/>
                <a:gd name="T8" fmla="*/ 7 w 7"/>
                <a:gd name="T9" fmla="*/ 21 h 21"/>
                <a:gd name="T10" fmla="*/ 0 w 7"/>
                <a:gd name="T11" fmla="*/ 19 h 21"/>
                <a:gd name="T12" fmla="*/ 0 w 7"/>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7" h="21">
                  <a:moveTo>
                    <a:pt x="0" y="0"/>
                  </a:moveTo>
                  <a:cubicBezTo>
                    <a:pt x="1" y="0"/>
                    <a:pt x="2" y="0"/>
                    <a:pt x="3" y="0"/>
                  </a:cubicBezTo>
                  <a:cubicBezTo>
                    <a:pt x="3" y="7"/>
                    <a:pt x="3" y="10"/>
                    <a:pt x="2" y="16"/>
                  </a:cubicBezTo>
                  <a:cubicBezTo>
                    <a:pt x="4" y="17"/>
                    <a:pt x="5" y="17"/>
                    <a:pt x="7" y="17"/>
                  </a:cubicBezTo>
                  <a:cubicBezTo>
                    <a:pt x="7" y="19"/>
                    <a:pt x="7" y="20"/>
                    <a:pt x="7" y="21"/>
                  </a:cubicBezTo>
                  <a:cubicBezTo>
                    <a:pt x="4" y="21"/>
                    <a:pt x="2" y="20"/>
                    <a:pt x="0" y="19"/>
                  </a:cubicBezTo>
                  <a:cubicBezTo>
                    <a:pt x="0" y="12"/>
                    <a:pt x="0" y="8"/>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8" name="Freeform 1782">
              <a:extLst>
                <a:ext uri="{FF2B5EF4-FFF2-40B4-BE49-F238E27FC236}">
                  <a16:creationId xmlns:a16="http://schemas.microsoft.com/office/drawing/2014/main" id="{229354DD-DA46-4CB6-9A1B-FE58B237347B}"/>
                </a:ext>
              </a:extLst>
            </p:cNvPr>
            <p:cNvSpPr>
              <a:spLocks/>
            </p:cNvSpPr>
            <p:nvPr/>
          </p:nvSpPr>
          <p:spPr bwMode="auto">
            <a:xfrm>
              <a:off x="168" y="1365"/>
              <a:ext cx="7" cy="53"/>
            </a:xfrm>
            <a:custGeom>
              <a:avLst/>
              <a:gdLst>
                <a:gd name="T0" fmla="*/ 3 w 3"/>
                <a:gd name="T1" fmla="*/ 0 h 22"/>
                <a:gd name="T2" fmla="*/ 2 w 3"/>
                <a:gd name="T3" fmla="*/ 22 h 22"/>
                <a:gd name="T4" fmla="*/ 0 w 3"/>
                <a:gd name="T5" fmla="*/ 22 h 22"/>
                <a:gd name="T6" fmla="*/ 0 w 3"/>
                <a:gd name="T7" fmla="*/ 0 h 22"/>
                <a:gd name="T8" fmla="*/ 3 w 3"/>
                <a:gd name="T9" fmla="*/ 0 h 22"/>
              </a:gdLst>
              <a:ahLst/>
              <a:cxnLst>
                <a:cxn ang="0">
                  <a:pos x="T0" y="T1"/>
                </a:cxn>
                <a:cxn ang="0">
                  <a:pos x="T2" y="T3"/>
                </a:cxn>
                <a:cxn ang="0">
                  <a:pos x="T4" y="T5"/>
                </a:cxn>
                <a:cxn ang="0">
                  <a:pos x="T6" y="T7"/>
                </a:cxn>
                <a:cxn ang="0">
                  <a:pos x="T8" y="T9"/>
                </a:cxn>
              </a:cxnLst>
              <a:rect l="0" t="0" r="r" b="b"/>
              <a:pathLst>
                <a:path w="3" h="22">
                  <a:moveTo>
                    <a:pt x="3" y="0"/>
                  </a:moveTo>
                  <a:cubicBezTo>
                    <a:pt x="2" y="9"/>
                    <a:pt x="2" y="13"/>
                    <a:pt x="2" y="22"/>
                  </a:cubicBezTo>
                  <a:cubicBezTo>
                    <a:pt x="1" y="22"/>
                    <a:pt x="1" y="22"/>
                    <a:pt x="0" y="22"/>
                  </a:cubicBezTo>
                  <a:cubicBezTo>
                    <a:pt x="0" y="13"/>
                    <a:pt x="0" y="9"/>
                    <a:pt x="0" y="0"/>
                  </a:cubicBezTo>
                  <a:cubicBezTo>
                    <a:pt x="1" y="0"/>
                    <a:pt x="2"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9" name="Freeform 1783">
              <a:extLst>
                <a:ext uri="{FF2B5EF4-FFF2-40B4-BE49-F238E27FC236}">
                  <a16:creationId xmlns:a16="http://schemas.microsoft.com/office/drawing/2014/main" id="{BD74F191-0F0F-4334-9598-78A58A36479B}"/>
                </a:ext>
              </a:extLst>
            </p:cNvPr>
            <p:cNvSpPr>
              <a:spLocks/>
            </p:cNvSpPr>
            <p:nvPr/>
          </p:nvSpPr>
          <p:spPr bwMode="auto">
            <a:xfrm>
              <a:off x="178" y="1365"/>
              <a:ext cx="24" cy="53"/>
            </a:xfrm>
            <a:custGeom>
              <a:avLst/>
              <a:gdLst>
                <a:gd name="T0" fmla="*/ 4 w 10"/>
                <a:gd name="T1" fmla="*/ 22 h 22"/>
                <a:gd name="T2" fmla="*/ 0 w 10"/>
                <a:gd name="T3" fmla="*/ 0 h 22"/>
                <a:gd name="T4" fmla="*/ 3 w 10"/>
                <a:gd name="T5" fmla="*/ 0 h 22"/>
                <a:gd name="T6" fmla="*/ 4 w 10"/>
                <a:gd name="T7" fmla="*/ 9 h 22"/>
                <a:gd name="T8" fmla="*/ 5 w 10"/>
                <a:gd name="T9" fmla="*/ 16 h 22"/>
                <a:gd name="T10" fmla="*/ 5 w 10"/>
                <a:gd name="T11" fmla="*/ 16 h 22"/>
                <a:gd name="T12" fmla="*/ 6 w 10"/>
                <a:gd name="T13" fmla="*/ 9 h 22"/>
                <a:gd name="T14" fmla="*/ 8 w 10"/>
                <a:gd name="T15" fmla="*/ 1 h 22"/>
                <a:gd name="T16" fmla="*/ 10 w 10"/>
                <a:gd name="T17" fmla="*/ 1 h 22"/>
                <a:gd name="T18" fmla="*/ 7 w 10"/>
                <a:gd name="T19" fmla="*/ 22 h 22"/>
                <a:gd name="T20" fmla="*/ 4 w 10"/>
                <a:gd name="T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2">
                  <a:moveTo>
                    <a:pt x="4" y="22"/>
                  </a:moveTo>
                  <a:cubicBezTo>
                    <a:pt x="2" y="13"/>
                    <a:pt x="1" y="9"/>
                    <a:pt x="0" y="0"/>
                  </a:cubicBezTo>
                  <a:cubicBezTo>
                    <a:pt x="1" y="0"/>
                    <a:pt x="1" y="0"/>
                    <a:pt x="3" y="0"/>
                  </a:cubicBezTo>
                  <a:cubicBezTo>
                    <a:pt x="3" y="4"/>
                    <a:pt x="3" y="5"/>
                    <a:pt x="4" y="9"/>
                  </a:cubicBezTo>
                  <a:cubicBezTo>
                    <a:pt x="4" y="11"/>
                    <a:pt x="5" y="11"/>
                    <a:pt x="5" y="16"/>
                  </a:cubicBezTo>
                  <a:cubicBezTo>
                    <a:pt x="5" y="16"/>
                    <a:pt x="5" y="16"/>
                    <a:pt x="5" y="16"/>
                  </a:cubicBezTo>
                  <a:cubicBezTo>
                    <a:pt x="6" y="11"/>
                    <a:pt x="6" y="11"/>
                    <a:pt x="6" y="9"/>
                  </a:cubicBezTo>
                  <a:cubicBezTo>
                    <a:pt x="7" y="5"/>
                    <a:pt x="7" y="1"/>
                    <a:pt x="8" y="1"/>
                  </a:cubicBezTo>
                  <a:cubicBezTo>
                    <a:pt x="9" y="1"/>
                    <a:pt x="9" y="1"/>
                    <a:pt x="10" y="1"/>
                  </a:cubicBezTo>
                  <a:cubicBezTo>
                    <a:pt x="9" y="6"/>
                    <a:pt x="8" y="13"/>
                    <a:pt x="7" y="22"/>
                  </a:cubicBezTo>
                  <a:cubicBezTo>
                    <a:pt x="6" y="22"/>
                    <a:pt x="5" y="22"/>
                    <a:pt x="4"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0" name="Freeform 1784">
              <a:extLst>
                <a:ext uri="{FF2B5EF4-FFF2-40B4-BE49-F238E27FC236}">
                  <a16:creationId xmlns:a16="http://schemas.microsoft.com/office/drawing/2014/main" id="{5EA5D11E-A58F-4318-BA1B-01A25F7AD049}"/>
                </a:ext>
              </a:extLst>
            </p:cNvPr>
            <p:cNvSpPr>
              <a:spLocks/>
            </p:cNvSpPr>
            <p:nvPr/>
          </p:nvSpPr>
          <p:spPr bwMode="auto">
            <a:xfrm>
              <a:off x="204" y="1365"/>
              <a:ext cx="20" cy="48"/>
            </a:xfrm>
            <a:custGeom>
              <a:avLst/>
              <a:gdLst>
                <a:gd name="T0" fmla="*/ 8 w 8"/>
                <a:gd name="T1" fmla="*/ 10 h 20"/>
                <a:gd name="T2" fmla="*/ 3 w 8"/>
                <a:gd name="T3" fmla="*/ 11 h 20"/>
                <a:gd name="T4" fmla="*/ 4 w 8"/>
                <a:gd name="T5" fmla="*/ 16 h 20"/>
                <a:gd name="T6" fmla="*/ 8 w 8"/>
                <a:gd name="T7" fmla="*/ 14 h 20"/>
                <a:gd name="T8" fmla="*/ 8 w 8"/>
                <a:gd name="T9" fmla="*/ 17 h 20"/>
                <a:gd name="T10" fmla="*/ 1 w 8"/>
                <a:gd name="T11" fmla="*/ 20 h 20"/>
                <a:gd name="T12" fmla="*/ 0 w 8"/>
                <a:gd name="T13" fmla="*/ 0 h 20"/>
                <a:gd name="T14" fmla="*/ 7 w 8"/>
                <a:gd name="T15" fmla="*/ 0 h 20"/>
                <a:gd name="T16" fmla="*/ 8 w 8"/>
                <a:gd name="T17" fmla="*/ 3 h 20"/>
                <a:gd name="T18" fmla="*/ 3 w 8"/>
                <a:gd name="T19" fmla="*/ 4 h 20"/>
                <a:gd name="T20" fmla="*/ 3 w 8"/>
                <a:gd name="T21" fmla="*/ 8 h 20"/>
                <a:gd name="T22" fmla="*/ 7 w 8"/>
                <a:gd name="T23" fmla="*/ 7 h 20"/>
                <a:gd name="T24" fmla="*/ 8 w 8"/>
                <a:gd name="T25"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20">
                  <a:moveTo>
                    <a:pt x="8" y="10"/>
                  </a:moveTo>
                  <a:cubicBezTo>
                    <a:pt x="6" y="11"/>
                    <a:pt x="5" y="11"/>
                    <a:pt x="3" y="11"/>
                  </a:cubicBezTo>
                  <a:cubicBezTo>
                    <a:pt x="4" y="13"/>
                    <a:pt x="4" y="14"/>
                    <a:pt x="4" y="16"/>
                  </a:cubicBezTo>
                  <a:cubicBezTo>
                    <a:pt x="6" y="15"/>
                    <a:pt x="6" y="15"/>
                    <a:pt x="8" y="14"/>
                  </a:cubicBezTo>
                  <a:cubicBezTo>
                    <a:pt x="8" y="15"/>
                    <a:pt x="8" y="16"/>
                    <a:pt x="8" y="17"/>
                  </a:cubicBezTo>
                  <a:cubicBezTo>
                    <a:pt x="6" y="19"/>
                    <a:pt x="4" y="19"/>
                    <a:pt x="1" y="20"/>
                  </a:cubicBezTo>
                  <a:cubicBezTo>
                    <a:pt x="1" y="12"/>
                    <a:pt x="1" y="8"/>
                    <a:pt x="0" y="0"/>
                  </a:cubicBezTo>
                  <a:cubicBezTo>
                    <a:pt x="3" y="0"/>
                    <a:pt x="5" y="0"/>
                    <a:pt x="7" y="0"/>
                  </a:cubicBezTo>
                  <a:cubicBezTo>
                    <a:pt x="7" y="1"/>
                    <a:pt x="8" y="2"/>
                    <a:pt x="8" y="3"/>
                  </a:cubicBezTo>
                  <a:cubicBezTo>
                    <a:pt x="6" y="4"/>
                    <a:pt x="5" y="4"/>
                    <a:pt x="3" y="4"/>
                  </a:cubicBezTo>
                  <a:cubicBezTo>
                    <a:pt x="3" y="5"/>
                    <a:pt x="3" y="6"/>
                    <a:pt x="3" y="8"/>
                  </a:cubicBezTo>
                  <a:cubicBezTo>
                    <a:pt x="5" y="7"/>
                    <a:pt x="6" y="7"/>
                    <a:pt x="7" y="7"/>
                  </a:cubicBezTo>
                  <a:cubicBezTo>
                    <a:pt x="8" y="8"/>
                    <a:pt x="8" y="9"/>
                    <a:pt x="8"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1" name="Freeform 1785">
              <a:extLst>
                <a:ext uri="{FF2B5EF4-FFF2-40B4-BE49-F238E27FC236}">
                  <a16:creationId xmlns:a16="http://schemas.microsoft.com/office/drawing/2014/main" id="{708A8DAC-F9FF-4FD8-BA5F-F1A5928E1A36}"/>
                </a:ext>
              </a:extLst>
            </p:cNvPr>
            <p:cNvSpPr>
              <a:spLocks/>
            </p:cNvSpPr>
            <p:nvPr/>
          </p:nvSpPr>
          <p:spPr bwMode="auto">
            <a:xfrm>
              <a:off x="226" y="1365"/>
              <a:ext cx="19" cy="38"/>
            </a:xfrm>
            <a:custGeom>
              <a:avLst/>
              <a:gdLst>
                <a:gd name="T0" fmla="*/ 1 w 8"/>
                <a:gd name="T1" fmla="*/ 13 h 16"/>
                <a:gd name="T2" fmla="*/ 4 w 8"/>
                <a:gd name="T3" fmla="*/ 12 h 16"/>
                <a:gd name="T4" fmla="*/ 5 w 8"/>
                <a:gd name="T5" fmla="*/ 10 h 16"/>
                <a:gd name="T6" fmla="*/ 4 w 8"/>
                <a:gd name="T7" fmla="*/ 8 h 16"/>
                <a:gd name="T8" fmla="*/ 0 w 8"/>
                <a:gd name="T9" fmla="*/ 5 h 16"/>
                <a:gd name="T10" fmla="*/ 4 w 8"/>
                <a:gd name="T11" fmla="*/ 0 h 16"/>
                <a:gd name="T12" fmla="*/ 7 w 8"/>
                <a:gd name="T13" fmla="*/ 0 h 16"/>
                <a:gd name="T14" fmla="*/ 7 w 8"/>
                <a:gd name="T15" fmla="*/ 3 h 16"/>
                <a:gd name="T16" fmla="*/ 4 w 8"/>
                <a:gd name="T17" fmla="*/ 2 h 16"/>
                <a:gd name="T18" fmla="*/ 3 w 8"/>
                <a:gd name="T19" fmla="*/ 4 h 16"/>
                <a:gd name="T20" fmla="*/ 5 w 8"/>
                <a:gd name="T21" fmla="*/ 6 h 16"/>
                <a:gd name="T22" fmla="*/ 8 w 8"/>
                <a:gd name="T23" fmla="*/ 8 h 16"/>
                <a:gd name="T24" fmla="*/ 4 w 8"/>
                <a:gd name="T25" fmla="*/ 15 h 16"/>
                <a:gd name="T26" fmla="*/ 1 w 8"/>
                <a:gd name="T27" fmla="*/ 16 h 16"/>
                <a:gd name="T28" fmla="*/ 1 w 8"/>
                <a:gd name="T29"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6">
                  <a:moveTo>
                    <a:pt x="1" y="13"/>
                  </a:moveTo>
                  <a:cubicBezTo>
                    <a:pt x="2" y="13"/>
                    <a:pt x="3" y="13"/>
                    <a:pt x="4" y="12"/>
                  </a:cubicBezTo>
                  <a:cubicBezTo>
                    <a:pt x="5" y="11"/>
                    <a:pt x="5" y="10"/>
                    <a:pt x="5" y="10"/>
                  </a:cubicBezTo>
                  <a:cubicBezTo>
                    <a:pt x="5" y="9"/>
                    <a:pt x="5" y="9"/>
                    <a:pt x="4" y="8"/>
                  </a:cubicBezTo>
                  <a:cubicBezTo>
                    <a:pt x="2" y="8"/>
                    <a:pt x="0" y="7"/>
                    <a:pt x="0" y="5"/>
                  </a:cubicBezTo>
                  <a:cubicBezTo>
                    <a:pt x="0" y="2"/>
                    <a:pt x="2" y="0"/>
                    <a:pt x="4" y="0"/>
                  </a:cubicBezTo>
                  <a:cubicBezTo>
                    <a:pt x="6" y="0"/>
                    <a:pt x="7" y="0"/>
                    <a:pt x="7" y="0"/>
                  </a:cubicBezTo>
                  <a:cubicBezTo>
                    <a:pt x="7" y="1"/>
                    <a:pt x="7" y="2"/>
                    <a:pt x="7" y="3"/>
                  </a:cubicBezTo>
                  <a:cubicBezTo>
                    <a:pt x="6" y="3"/>
                    <a:pt x="5" y="2"/>
                    <a:pt x="4" y="2"/>
                  </a:cubicBezTo>
                  <a:cubicBezTo>
                    <a:pt x="3" y="3"/>
                    <a:pt x="3" y="3"/>
                    <a:pt x="3" y="4"/>
                  </a:cubicBezTo>
                  <a:cubicBezTo>
                    <a:pt x="3" y="5"/>
                    <a:pt x="4" y="5"/>
                    <a:pt x="5" y="6"/>
                  </a:cubicBezTo>
                  <a:cubicBezTo>
                    <a:pt x="7" y="6"/>
                    <a:pt x="8" y="6"/>
                    <a:pt x="8" y="8"/>
                  </a:cubicBezTo>
                  <a:cubicBezTo>
                    <a:pt x="8" y="10"/>
                    <a:pt x="7" y="13"/>
                    <a:pt x="4" y="15"/>
                  </a:cubicBezTo>
                  <a:cubicBezTo>
                    <a:pt x="3" y="16"/>
                    <a:pt x="1" y="16"/>
                    <a:pt x="1" y="16"/>
                  </a:cubicBezTo>
                  <a:cubicBezTo>
                    <a:pt x="1" y="14"/>
                    <a:pt x="1" y="14"/>
                    <a:pt x="1" y="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2" name="Freeform 1786">
              <a:extLst>
                <a:ext uri="{FF2B5EF4-FFF2-40B4-BE49-F238E27FC236}">
                  <a16:creationId xmlns:a16="http://schemas.microsoft.com/office/drawing/2014/main" id="{EF5AF028-0256-4AFE-8DB5-6F2DA25522AE}"/>
                </a:ext>
              </a:extLst>
            </p:cNvPr>
            <p:cNvSpPr>
              <a:spLocks/>
            </p:cNvSpPr>
            <p:nvPr/>
          </p:nvSpPr>
          <p:spPr bwMode="auto">
            <a:xfrm>
              <a:off x="129" y="1542"/>
              <a:ext cx="20" cy="23"/>
            </a:xfrm>
            <a:custGeom>
              <a:avLst/>
              <a:gdLst>
                <a:gd name="T0" fmla="*/ 0 w 8"/>
                <a:gd name="T1" fmla="*/ 10 h 10"/>
                <a:gd name="T2" fmla="*/ 0 w 8"/>
                <a:gd name="T3" fmla="*/ 0 h 10"/>
                <a:gd name="T4" fmla="*/ 2 w 8"/>
                <a:gd name="T5" fmla="*/ 0 h 10"/>
                <a:gd name="T6" fmla="*/ 5 w 8"/>
                <a:gd name="T7" fmla="*/ 5 h 10"/>
                <a:gd name="T8" fmla="*/ 7 w 8"/>
                <a:gd name="T9" fmla="*/ 8 h 10"/>
                <a:gd name="T10" fmla="*/ 7 w 8"/>
                <a:gd name="T11" fmla="*/ 8 h 10"/>
                <a:gd name="T12" fmla="*/ 7 w 8"/>
                <a:gd name="T13" fmla="*/ 4 h 10"/>
                <a:gd name="T14" fmla="*/ 7 w 8"/>
                <a:gd name="T15" fmla="*/ 0 h 10"/>
                <a:gd name="T16" fmla="*/ 8 w 8"/>
                <a:gd name="T17" fmla="*/ 0 h 10"/>
                <a:gd name="T18" fmla="*/ 8 w 8"/>
                <a:gd name="T19" fmla="*/ 10 h 10"/>
                <a:gd name="T20" fmla="*/ 7 w 8"/>
                <a:gd name="T21" fmla="*/ 10 h 10"/>
                <a:gd name="T22" fmla="*/ 3 w 8"/>
                <a:gd name="T23" fmla="*/ 5 h 10"/>
                <a:gd name="T24" fmla="*/ 1 w 8"/>
                <a:gd name="T25" fmla="*/ 1 h 10"/>
                <a:gd name="T26" fmla="*/ 1 w 8"/>
                <a:gd name="T27" fmla="*/ 1 h 10"/>
                <a:gd name="T28" fmla="*/ 2 w 8"/>
                <a:gd name="T29" fmla="*/ 5 h 10"/>
                <a:gd name="T30" fmla="*/ 2 w 8"/>
                <a:gd name="T31" fmla="*/ 10 h 10"/>
                <a:gd name="T32" fmla="*/ 0 w 8"/>
                <a:gd name="T3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10">
                  <a:moveTo>
                    <a:pt x="0" y="10"/>
                  </a:moveTo>
                  <a:cubicBezTo>
                    <a:pt x="0" y="0"/>
                    <a:pt x="0" y="0"/>
                    <a:pt x="0" y="0"/>
                  </a:cubicBezTo>
                  <a:cubicBezTo>
                    <a:pt x="2" y="0"/>
                    <a:pt x="2" y="0"/>
                    <a:pt x="2" y="0"/>
                  </a:cubicBezTo>
                  <a:cubicBezTo>
                    <a:pt x="5" y="5"/>
                    <a:pt x="5" y="5"/>
                    <a:pt x="5" y="5"/>
                  </a:cubicBezTo>
                  <a:cubicBezTo>
                    <a:pt x="6" y="6"/>
                    <a:pt x="6" y="7"/>
                    <a:pt x="7" y="8"/>
                  </a:cubicBezTo>
                  <a:cubicBezTo>
                    <a:pt x="7" y="8"/>
                    <a:pt x="7" y="8"/>
                    <a:pt x="7" y="8"/>
                  </a:cubicBezTo>
                  <a:cubicBezTo>
                    <a:pt x="7" y="7"/>
                    <a:pt x="7" y="5"/>
                    <a:pt x="7" y="4"/>
                  </a:cubicBezTo>
                  <a:cubicBezTo>
                    <a:pt x="7" y="0"/>
                    <a:pt x="7" y="0"/>
                    <a:pt x="7" y="0"/>
                  </a:cubicBezTo>
                  <a:cubicBezTo>
                    <a:pt x="8" y="0"/>
                    <a:pt x="8" y="0"/>
                    <a:pt x="8" y="0"/>
                  </a:cubicBezTo>
                  <a:cubicBezTo>
                    <a:pt x="8" y="10"/>
                    <a:pt x="8" y="10"/>
                    <a:pt x="8" y="10"/>
                  </a:cubicBezTo>
                  <a:cubicBezTo>
                    <a:pt x="7" y="10"/>
                    <a:pt x="7" y="10"/>
                    <a:pt x="7" y="10"/>
                  </a:cubicBezTo>
                  <a:cubicBezTo>
                    <a:pt x="3" y="5"/>
                    <a:pt x="3" y="5"/>
                    <a:pt x="3" y="5"/>
                  </a:cubicBezTo>
                  <a:cubicBezTo>
                    <a:pt x="3" y="4"/>
                    <a:pt x="2" y="2"/>
                    <a:pt x="1" y="1"/>
                  </a:cubicBezTo>
                  <a:cubicBezTo>
                    <a:pt x="1" y="1"/>
                    <a:pt x="1" y="1"/>
                    <a:pt x="1" y="1"/>
                  </a:cubicBezTo>
                  <a:cubicBezTo>
                    <a:pt x="1" y="3"/>
                    <a:pt x="2" y="4"/>
                    <a:pt x="2" y="5"/>
                  </a:cubicBezTo>
                  <a:cubicBezTo>
                    <a:pt x="2" y="10"/>
                    <a:pt x="2" y="10"/>
                    <a:pt x="2" y="10"/>
                  </a:cubicBezTo>
                  <a:lnTo>
                    <a:pt x="0" y="10"/>
                  </a:lnTo>
                  <a:close/>
                </a:path>
              </a:pathLst>
            </a:custGeom>
            <a:solidFill>
              <a:srgbClr val="4956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3" name="Freeform 1787">
              <a:extLst>
                <a:ext uri="{FF2B5EF4-FFF2-40B4-BE49-F238E27FC236}">
                  <a16:creationId xmlns:a16="http://schemas.microsoft.com/office/drawing/2014/main" id="{3530D363-69DB-434C-8B53-DAD5BC08C0FA}"/>
                </a:ext>
              </a:extLst>
            </p:cNvPr>
            <p:cNvSpPr>
              <a:spLocks noEditPoints="1"/>
            </p:cNvSpPr>
            <p:nvPr/>
          </p:nvSpPr>
          <p:spPr bwMode="auto">
            <a:xfrm>
              <a:off x="153" y="1546"/>
              <a:ext cx="13" cy="19"/>
            </a:xfrm>
            <a:custGeom>
              <a:avLst/>
              <a:gdLst>
                <a:gd name="T0" fmla="*/ 5 w 5"/>
                <a:gd name="T1" fmla="*/ 6 h 8"/>
                <a:gd name="T2" fmla="*/ 5 w 5"/>
                <a:gd name="T3" fmla="*/ 8 h 8"/>
                <a:gd name="T4" fmla="*/ 4 w 5"/>
                <a:gd name="T5" fmla="*/ 8 h 8"/>
                <a:gd name="T6" fmla="*/ 4 w 5"/>
                <a:gd name="T7" fmla="*/ 7 h 8"/>
                <a:gd name="T8" fmla="*/ 4 w 5"/>
                <a:gd name="T9" fmla="*/ 7 h 8"/>
                <a:gd name="T10" fmla="*/ 2 w 5"/>
                <a:gd name="T11" fmla="*/ 8 h 8"/>
                <a:gd name="T12" fmla="*/ 0 w 5"/>
                <a:gd name="T13" fmla="*/ 6 h 8"/>
                <a:gd name="T14" fmla="*/ 4 w 5"/>
                <a:gd name="T15" fmla="*/ 3 h 8"/>
                <a:gd name="T16" fmla="*/ 4 w 5"/>
                <a:gd name="T17" fmla="*/ 3 h 8"/>
                <a:gd name="T18" fmla="*/ 2 w 5"/>
                <a:gd name="T19" fmla="*/ 1 h 8"/>
                <a:gd name="T20" fmla="*/ 0 w 5"/>
                <a:gd name="T21" fmla="*/ 2 h 8"/>
                <a:gd name="T22" fmla="*/ 0 w 5"/>
                <a:gd name="T23" fmla="*/ 1 h 8"/>
                <a:gd name="T24" fmla="*/ 2 w 5"/>
                <a:gd name="T25" fmla="*/ 0 h 8"/>
                <a:gd name="T26" fmla="*/ 5 w 5"/>
                <a:gd name="T27" fmla="*/ 3 h 8"/>
                <a:gd name="T28" fmla="*/ 5 w 5"/>
                <a:gd name="T29" fmla="*/ 6 h 8"/>
                <a:gd name="T30" fmla="*/ 4 w 5"/>
                <a:gd name="T31" fmla="*/ 4 h 8"/>
                <a:gd name="T32" fmla="*/ 1 w 5"/>
                <a:gd name="T33" fmla="*/ 6 h 8"/>
                <a:gd name="T34" fmla="*/ 2 w 5"/>
                <a:gd name="T35" fmla="*/ 7 h 8"/>
                <a:gd name="T36" fmla="*/ 4 w 5"/>
                <a:gd name="T37" fmla="*/ 6 h 8"/>
                <a:gd name="T38" fmla="*/ 4 w 5"/>
                <a:gd name="T39" fmla="*/ 5 h 8"/>
                <a:gd name="T40" fmla="*/ 4 w 5"/>
                <a:gd name="T4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 h="8">
                  <a:moveTo>
                    <a:pt x="5" y="6"/>
                  </a:moveTo>
                  <a:cubicBezTo>
                    <a:pt x="5" y="7"/>
                    <a:pt x="5" y="7"/>
                    <a:pt x="5" y="8"/>
                  </a:cubicBezTo>
                  <a:cubicBezTo>
                    <a:pt x="4" y="8"/>
                    <a:pt x="4" y="8"/>
                    <a:pt x="4" y="8"/>
                  </a:cubicBezTo>
                  <a:cubicBezTo>
                    <a:pt x="4" y="7"/>
                    <a:pt x="4" y="7"/>
                    <a:pt x="4" y="7"/>
                  </a:cubicBezTo>
                  <a:cubicBezTo>
                    <a:pt x="4" y="7"/>
                    <a:pt x="4" y="7"/>
                    <a:pt x="4" y="7"/>
                  </a:cubicBezTo>
                  <a:cubicBezTo>
                    <a:pt x="4" y="7"/>
                    <a:pt x="3" y="8"/>
                    <a:pt x="2" y="8"/>
                  </a:cubicBezTo>
                  <a:cubicBezTo>
                    <a:pt x="0" y="8"/>
                    <a:pt x="0" y="7"/>
                    <a:pt x="0" y="6"/>
                  </a:cubicBezTo>
                  <a:cubicBezTo>
                    <a:pt x="0" y="4"/>
                    <a:pt x="1" y="3"/>
                    <a:pt x="4" y="3"/>
                  </a:cubicBezTo>
                  <a:cubicBezTo>
                    <a:pt x="4" y="3"/>
                    <a:pt x="4" y="3"/>
                    <a:pt x="4" y="3"/>
                  </a:cubicBezTo>
                  <a:cubicBezTo>
                    <a:pt x="4" y="2"/>
                    <a:pt x="4" y="1"/>
                    <a:pt x="2" y="1"/>
                  </a:cubicBezTo>
                  <a:cubicBezTo>
                    <a:pt x="2" y="1"/>
                    <a:pt x="1" y="2"/>
                    <a:pt x="0" y="2"/>
                  </a:cubicBezTo>
                  <a:cubicBezTo>
                    <a:pt x="0" y="1"/>
                    <a:pt x="0" y="1"/>
                    <a:pt x="0" y="1"/>
                  </a:cubicBezTo>
                  <a:cubicBezTo>
                    <a:pt x="1" y="1"/>
                    <a:pt x="2" y="0"/>
                    <a:pt x="2" y="0"/>
                  </a:cubicBezTo>
                  <a:cubicBezTo>
                    <a:pt x="5" y="0"/>
                    <a:pt x="5" y="2"/>
                    <a:pt x="5" y="3"/>
                  </a:cubicBezTo>
                  <a:lnTo>
                    <a:pt x="5" y="6"/>
                  </a:lnTo>
                  <a:close/>
                  <a:moveTo>
                    <a:pt x="4" y="4"/>
                  </a:moveTo>
                  <a:cubicBezTo>
                    <a:pt x="2" y="4"/>
                    <a:pt x="1" y="4"/>
                    <a:pt x="1" y="6"/>
                  </a:cubicBezTo>
                  <a:cubicBezTo>
                    <a:pt x="1" y="7"/>
                    <a:pt x="1" y="7"/>
                    <a:pt x="2" y="7"/>
                  </a:cubicBezTo>
                  <a:cubicBezTo>
                    <a:pt x="3" y="7"/>
                    <a:pt x="4" y="6"/>
                    <a:pt x="4" y="6"/>
                  </a:cubicBezTo>
                  <a:cubicBezTo>
                    <a:pt x="4" y="5"/>
                    <a:pt x="4" y="5"/>
                    <a:pt x="4" y="5"/>
                  </a:cubicBezTo>
                  <a:lnTo>
                    <a:pt x="4" y="4"/>
                  </a:lnTo>
                  <a:close/>
                </a:path>
              </a:pathLst>
            </a:custGeom>
            <a:solidFill>
              <a:srgbClr val="4956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4" name="Freeform 1788">
              <a:extLst>
                <a:ext uri="{FF2B5EF4-FFF2-40B4-BE49-F238E27FC236}">
                  <a16:creationId xmlns:a16="http://schemas.microsoft.com/office/drawing/2014/main" id="{0F8B8B92-BE4A-4660-BCC3-39EC01EC4F8D}"/>
                </a:ext>
              </a:extLst>
            </p:cNvPr>
            <p:cNvSpPr>
              <a:spLocks/>
            </p:cNvSpPr>
            <p:nvPr/>
          </p:nvSpPr>
          <p:spPr bwMode="auto">
            <a:xfrm>
              <a:off x="168" y="1544"/>
              <a:ext cx="12" cy="21"/>
            </a:xfrm>
            <a:custGeom>
              <a:avLst/>
              <a:gdLst>
                <a:gd name="T0" fmla="*/ 3 w 5"/>
                <a:gd name="T1" fmla="*/ 0 h 9"/>
                <a:gd name="T2" fmla="*/ 3 w 5"/>
                <a:gd name="T3" fmla="*/ 2 h 9"/>
                <a:gd name="T4" fmla="*/ 5 w 5"/>
                <a:gd name="T5" fmla="*/ 2 h 9"/>
                <a:gd name="T6" fmla="*/ 5 w 5"/>
                <a:gd name="T7" fmla="*/ 3 h 9"/>
                <a:gd name="T8" fmla="*/ 3 w 5"/>
                <a:gd name="T9" fmla="*/ 3 h 9"/>
                <a:gd name="T10" fmla="*/ 3 w 5"/>
                <a:gd name="T11" fmla="*/ 6 h 9"/>
                <a:gd name="T12" fmla="*/ 4 w 5"/>
                <a:gd name="T13" fmla="*/ 8 h 9"/>
                <a:gd name="T14" fmla="*/ 5 w 5"/>
                <a:gd name="T15" fmla="*/ 8 h 9"/>
                <a:gd name="T16" fmla="*/ 5 w 5"/>
                <a:gd name="T17" fmla="*/ 9 h 9"/>
                <a:gd name="T18" fmla="*/ 3 w 5"/>
                <a:gd name="T19" fmla="*/ 9 h 9"/>
                <a:gd name="T20" fmla="*/ 2 w 5"/>
                <a:gd name="T21" fmla="*/ 8 h 9"/>
                <a:gd name="T22" fmla="*/ 2 w 5"/>
                <a:gd name="T23" fmla="*/ 6 h 9"/>
                <a:gd name="T24" fmla="*/ 2 w 5"/>
                <a:gd name="T25" fmla="*/ 3 h 9"/>
                <a:gd name="T26" fmla="*/ 0 w 5"/>
                <a:gd name="T27" fmla="*/ 3 h 9"/>
                <a:gd name="T28" fmla="*/ 0 w 5"/>
                <a:gd name="T29" fmla="*/ 2 h 9"/>
                <a:gd name="T30" fmla="*/ 2 w 5"/>
                <a:gd name="T31" fmla="*/ 2 h 9"/>
                <a:gd name="T32" fmla="*/ 2 w 5"/>
                <a:gd name="T33" fmla="*/ 0 h 9"/>
                <a:gd name="T34" fmla="*/ 3 w 5"/>
                <a:gd name="T3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9">
                  <a:moveTo>
                    <a:pt x="3" y="0"/>
                  </a:moveTo>
                  <a:cubicBezTo>
                    <a:pt x="3" y="2"/>
                    <a:pt x="3" y="2"/>
                    <a:pt x="3" y="2"/>
                  </a:cubicBezTo>
                  <a:cubicBezTo>
                    <a:pt x="5" y="2"/>
                    <a:pt x="5" y="2"/>
                    <a:pt x="5" y="2"/>
                  </a:cubicBezTo>
                  <a:cubicBezTo>
                    <a:pt x="5" y="3"/>
                    <a:pt x="5" y="3"/>
                    <a:pt x="5" y="3"/>
                  </a:cubicBezTo>
                  <a:cubicBezTo>
                    <a:pt x="3" y="3"/>
                    <a:pt x="3" y="3"/>
                    <a:pt x="3" y="3"/>
                  </a:cubicBezTo>
                  <a:cubicBezTo>
                    <a:pt x="3" y="6"/>
                    <a:pt x="3" y="6"/>
                    <a:pt x="3" y="6"/>
                  </a:cubicBezTo>
                  <a:cubicBezTo>
                    <a:pt x="3" y="7"/>
                    <a:pt x="3" y="8"/>
                    <a:pt x="4" y="8"/>
                  </a:cubicBezTo>
                  <a:cubicBezTo>
                    <a:pt x="5" y="8"/>
                    <a:pt x="5" y="8"/>
                    <a:pt x="5" y="8"/>
                  </a:cubicBezTo>
                  <a:cubicBezTo>
                    <a:pt x="5" y="9"/>
                    <a:pt x="5" y="9"/>
                    <a:pt x="5" y="9"/>
                  </a:cubicBezTo>
                  <a:cubicBezTo>
                    <a:pt x="4" y="9"/>
                    <a:pt x="4" y="9"/>
                    <a:pt x="3" y="9"/>
                  </a:cubicBezTo>
                  <a:cubicBezTo>
                    <a:pt x="3" y="9"/>
                    <a:pt x="2" y="9"/>
                    <a:pt x="2" y="8"/>
                  </a:cubicBezTo>
                  <a:cubicBezTo>
                    <a:pt x="2" y="8"/>
                    <a:pt x="2" y="7"/>
                    <a:pt x="2" y="6"/>
                  </a:cubicBezTo>
                  <a:cubicBezTo>
                    <a:pt x="2" y="3"/>
                    <a:pt x="2" y="3"/>
                    <a:pt x="2" y="3"/>
                  </a:cubicBezTo>
                  <a:cubicBezTo>
                    <a:pt x="0" y="3"/>
                    <a:pt x="0" y="3"/>
                    <a:pt x="0" y="3"/>
                  </a:cubicBezTo>
                  <a:cubicBezTo>
                    <a:pt x="0" y="2"/>
                    <a:pt x="0" y="2"/>
                    <a:pt x="0" y="2"/>
                  </a:cubicBezTo>
                  <a:cubicBezTo>
                    <a:pt x="2" y="2"/>
                    <a:pt x="2" y="2"/>
                    <a:pt x="2" y="2"/>
                  </a:cubicBezTo>
                  <a:cubicBezTo>
                    <a:pt x="2" y="0"/>
                    <a:pt x="2" y="0"/>
                    <a:pt x="2" y="0"/>
                  </a:cubicBezTo>
                  <a:lnTo>
                    <a:pt x="3" y="0"/>
                  </a:lnTo>
                  <a:close/>
                </a:path>
              </a:pathLst>
            </a:custGeom>
            <a:solidFill>
              <a:srgbClr val="4956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5" name="Freeform 1789">
              <a:extLst>
                <a:ext uri="{FF2B5EF4-FFF2-40B4-BE49-F238E27FC236}">
                  <a16:creationId xmlns:a16="http://schemas.microsoft.com/office/drawing/2014/main" id="{9D59AE54-951E-4D75-886E-1FD276BA7138}"/>
                </a:ext>
              </a:extLst>
            </p:cNvPr>
            <p:cNvSpPr>
              <a:spLocks/>
            </p:cNvSpPr>
            <p:nvPr/>
          </p:nvSpPr>
          <p:spPr bwMode="auto">
            <a:xfrm>
              <a:off x="182" y="1549"/>
              <a:ext cx="15" cy="16"/>
            </a:xfrm>
            <a:custGeom>
              <a:avLst/>
              <a:gdLst>
                <a:gd name="T0" fmla="*/ 6 w 6"/>
                <a:gd name="T1" fmla="*/ 5 h 7"/>
                <a:gd name="T2" fmla="*/ 6 w 6"/>
                <a:gd name="T3" fmla="*/ 7 h 7"/>
                <a:gd name="T4" fmla="*/ 5 w 6"/>
                <a:gd name="T5" fmla="*/ 7 h 7"/>
                <a:gd name="T6" fmla="*/ 5 w 6"/>
                <a:gd name="T7" fmla="*/ 6 h 7"/>
                <a:gd name="T8" fmla="*/ 5 w 6"/>
                <a:gd name="T9" fmla="*/ 6 h 7"/>
                <a:gd name="T10" fmla="*/ 3 w 6"/>
                <a:gd name="T11" fmla="*/ 7 h 7"/>
                <a:gd name="T12" fmla="*/ 0 w 6"/>
                <a:gd name="T13" fmla="*/ 4 h 7"/>
                <a:gd name="T14" fmla="*/ 0 w 6"/>
                <a:gd name="T15" fmla="*/ 0 h 7"/>
                <a:gd name="T16" fmla="*/ 1 w 6"/>
                <a:gd name="T17" fmla="*/ 0 h 7"/>
                <a:gd name="T18" fmla="*/ 1 w 6"/>
                <a:gd name="T19" fmla="*/ 4 h 7"/>
                <a:gd name="T20" fmla="*/ 3 w 6"/>
                <a:gd name="T21" fmla="*/ 6 h 7"/>
                <a:gd name="T22" fmla="*/ 5 w 6"/>
                <a:gd name="T23" fmla="*/ 5 h 7"/>
                <a:gd name="T24" fmla="*/ 5 w 6"/>
                <a:gd name="T25" fmla="*/ 4 h 7"/>
                <a:gd name="T26" fmla="*/ 5 w 6"/>
                <a:gd name="T27" fmla="*/ 0 h 7"/>
                <a:gd name="T28" fmla="*/ 6 w 6"/>
                <a:gd name="T29" fmla="*/ 0 h 7"/>
                <a:gd name="T30" fmla="*/ 6 w 6"/>
                <a:gd name="T3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7">
                  <a:moveTo>
                    <a:pt x="6" y="5"/>
                  </a:moveTo>
                  <a:cubicBezTo>
                    <a:pt x="6" y="6"/>
                    <a:pt x="6" y="6"/>
                    <a:pt x="6" y="7"/>
                  </a:cubicBezTo>
                  <a:cubicBezTo>
                    <a:pt x="5" y="7"/>
                    <a:pt x="5" y="7"/>
                    <a:pt x="5" y="7"/>
                  </a:cubicBezTo>
                  <a:cubicBezTo>
                    <a:pt x="5" y="6"/>
                    <a:pt x="5" y="6"/>
                    <a:pt x="5" y="6"/>
                  </a:cubicBezTo>
                  <a:cubicBezTo>
                    <a:pt x="5" y="6"/>
                    <a:pt x="5" y="6"/>
                    <a:pt x="5" y="6"/>
                  </a:cubicBezTo>
                  <a:cubicBezTo>
                    <a:pt x="5" y="6"/>
                    <a:pt x="4" y="7"/>
                    <a:pt x="3" y="7"/>
                  </a:cubicBezTo>
                  <a:cubicBezTo>
                    <a:pt x="2" y="7"/>
                    <a:pt x="0" y="6"/>
                    <a:pt x="0" y="4"/>
                  </a:cubicBezTo>
                  <a:cubicBezTo>
                    <a:pt x="0" y="0"/>
                    <a:pt x="0" y="0"/>
                    <a:pt x="0" y="0"/>
                  </a:cubicBezTo>
                  <a:cubicBezTo>
                    <a:pt x="1" y="0"/>
                    <a:pt x="1" y="0"/>
                    <a:pt x="1" y="0"/>
                  </a:cubicBezTo>
                  <a:cubicBezTo>
                    <a:pt x="1" y="4"/>
                    <a:pt x="1" y="4"/>
                    <a:pt x="1" y="4"/>
                  </a:cubicBezTo>
                  <a:cubicBezTo>
                    <a:pt x="1" y="5"/>
                    <a:pt x="2" y="6"/>
                    <a:pt x="3" y="6"/>
                  </a:cubicBezTo>
                  <a:cubicBezTo>
                    <a:pt x="4" y="6"/>
                    <a:pt x="5" y="5"/>
                    <a:pt x="5" y="5"/>
                  </a:cubicBezTo>
                  <a:cubicBezTo>
                    <a:pt x="5" y="4"/>
                    <a:pt x="5" y="4"/>
                    <a:pt x="5" y="4"/>
                  </a:cubicBezTo>
                  <a:cubicBezTo>
                    <a:pt x="5" y="0"/>
                    <a:pt x="5" y="0"/>
                    <a:pt x="5" y="0"/>
                  </a:cubicBezTo>
                  <a:cubicBezTo>
                    <a:pt x="6" y="0"/>
                    <a:pt x="6" y="0"/>
                    <a:pt x="6" y="0"/>
                  </a:cubicBezTo>
                  <a:lnTo>
                    <a:pt x="6" y="5"/>
                  </a:lnTo>
                  <a:close/>
                </a:path>
              </a:pathLst>
            </a:custGeom>
            <a:solidFill>
              <a:srgbClr val="4956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6" name="Freeform 1790">
              <a:extLst>
                <a:ext uri="{FF2B5EF4-FFF2-40B4-BE49-F238E27FC236}">
                  <a16:creationId xmlns:a16="http://schemas.microsoft.com/office/drawing/2014/main" id="{FAD20030-DB7C-40C1-98B0-0F1ABB769C73}"/>
                </a:ext>
              </a:extLst>
            </p:cNvPr>
            <p:cNvSpPr>
              <a:spLocks/>
            </p:cNvSpPr>
            <p:nvPr/>
          </p:nvSpPr>
          <p:spPr bwMode="auto">
            <a:xfrm>
              <a:off x="202" y="1546"/>
              <a:ext cx="10" cy="19"/>
            </a:xfrm>
            <a:custGeom>
              <a:avLst/>
              <a:gdLst>
                <a:gd name="T0" fmla="*/ 0 w 4"/>
                <a:gd name="T1" fmla="*/ 3 h 8"/>
                <a:gd name="T2" fmla="*/ 0 w 4"/>
                <a:gd name="T3" fmla="*/ 1 h 8"/>
                <a:gd name="T4" fmla="*/ 2 w 4"/>
                <a:gd name="T5" fmla="*/ 1 h 8"/>
                <a:gd name="T6" fmla="*/ 2 w 4"/>
                <a:gd name="T7" fmla="*/ 2 h 8"/>
                <a:gd name="T8" fmla="*/ 2 w 4"/>
                <a:gd name="T9" fmla="*/ 2 h 8"/>
                <a:gd name="T10" fmla="*/ 4 w 4"/>
                <a:gd name="T11" fmla="*/ 0 h 8"/>
                <a:gd name="T12" fmla="*/ 4 w 4"/>
                <a:gd name="T13" fmla="*/ 0 h 8"/>
                <a:gd name="T14" fmla="*/ 4 w 4"/>
                <a:gd name="T15" fmla="*/ 2 h 8"/>
                <a:gd name="T16" fmla="*/ 4 w 4"/>
                <a:gd name="T17" fmla="*/ 2 h 8"/>
                <a:gd name="T18" fmla="*/ 2 w 4"/>
                <a:gd name="T19" fmla="*/ 3 h 8"/>
                <a:gd name="T20" fmla="*/ 2 w 4"/>
                <a:gd name="T21" fmla="*/ 4 h 8"/>
                <a:gd name="T22" fmla="*/ 2 w 4"/>
                <a:gd name="T23" fmla="*/ 8 h 8"/>
                <a:gd name="T24" fmla="*/ 0 w 4"/>
                <a:gd name="T25" fmla="*/ 8 h 8"/>
                <a:gd name="T26" fmla="*/ 0 w 4"/>
                <a:gd name="T2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
                  <a:moveTo>
                    <a:pt x="0" y="3"/>
                  </a:moveTo>
                  <a:cubicBezTo>
                    <a:pt x="0" y="2"/>
                    <a:pt x="0" y="1"/>
                    <a:pt x="0" y="1"/>
                  </a:cubicBezTo>
                  <a:cubicBezTo>
                    <a:pt x="2" y="1"/>
                    <a:pt x="2" y="1"/>
                    <a:pt x="2" y="1"/>
                  </a:cubicBezTo>
                  <a:cubicBezTo>
                    <a:pt x="2" y="2"/>
                    <a:pt x="2" y="2"/>
                    <a:pt x="2" y="2"/>
                  </a:cubicBezTo>
                  <a:cubicBezTo>
                    <a:pt x="2" y="2"/>
                    <a:pt x="2" y="2"/>
                    <a:pt x="2" y="2"/>
                  </a:cubicBezTo>
                  <a:cubicBezTo>
                    <a:pt x="2" y="1"/>
                    <a:pt x="3" y="0"/>
                    <a:pt x="4" y="0"/>
                  </a:cubicBezTo>
                  <a:cubicBezTo>
                    <a:pt x="4" y="0"/>
                    <a:pt x="4" y="0"/>
                    <a:pt x="4" y="0"/>
                  </a:cubicBezTo>
                  <a:cubicBezTo>
                    <a:pt x="4" y="2"/>
                    <a:pt x="4" y="2"/>
                    <a:pt x="4" y="2"/>
                  </a:cubicBezTo>
                  <a:cubicBezTo>
                    <a:pt x="4" y="2"/>
                    <a:pt x="4" y="2"/>
                    <a:pt x="4" y="2"/>
                  </a:cubicBezTo>
                  <a:cubicBezTo>
                    <a:pt x="3" y="2"/>
                    <a:pt x="2" y="2"/>
                    <a:pt x="2" y="3"/>
                  </a:cubicBezTo>
                  <a:cubicBezTo>
                    <a:pt x="2" y="4"/>
                    <a:pt x="2" y="4"/>
                    <a:pt x="2" y="4"/>
                  </a:cubicBezTo>
                  <a:cubicBezTo>
                    <a:pt x="2" y="8"/>
                    <a:pt x="2" y="8"/>
                    <a:pt x="2" y="8"/>
                  </a:cubicBezTo>
                  <a:cubicBezTo>
                    <a:pt x="0" y="8"/>
                    <a:pt x="0" y="8"/>
                    <a:pt x="0" y="8"/>
                  </a:cubicBezTo>
                  <a:lnTo>
                    <a:pt x="0" y="3"/>
                  </a:lnTo>
                  <a:close/>
                </a:path>
              </a:pathLst>
            </a:custGeom>
            <a:solidFill>
              <a:srgbClr val="4956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7" name="Freeform 1791">
              <a:extLst>
                <a:ext uri="{FF2B5EF4-FFF2-40B4-BE49-F238E27FC236}">
                  <a16:creationId xmlns:a16="http://schemas.microsoft.com/office/drawing/2014/main" id="{16E2F67F-7C43-4758-AAD9-6243F4D2FB7D}"/>
                </a:ext>
              </a:extLst>
            </p:cNvPr>
            <p:cNvSpPr>
              <a:spLocks noEditPoints="1"/>
            </p:cNvSpPr>
            <p:nvPr/>
          </p:nvSpPr>
          <p:spPr bwMode="auto">
            <a:xfrm>
              <a:off x="214" y="1546"/>
              <a:ext cx="12" cy="19"/>
            </a:xfrm>
            <a:custGeom>
              <a:avLst/>
              <a:gdLst>
                <a:gd name="T0" fmla="*/ 5 w 5"/>
                <a:gd name="T1" fmla="*/ 6 h 8"/>
                <a:gd name="T2" fmla="*/ 5 w 5"/>
                <a:gd name="T3" fmla="*/ 8 h 8"/>
                <a:gd name="T4" fmla="*/ 4 w 5"/>
                <a:gd name="T5" fmla="*/ 8 h 8"/>
                <a:gd name="T6" fmla="*/ 4 w 5"/>
                <a:gd name="T7" fmla="*/ 7 h 8"/>
                <a:gd name="T8" fmla="*/ 4 w 5"/>
                <a:gd name="T9" fmla="*/ 7 h 8"/>
                <a:gd name="T10" fmla="*/ 2 w 5"/>
                <a:gd name="T11" fmla="*/ 8 h 8"/>
                <a:gd name="T12" fmla="*/ 0 w 5"/>
                <a:gd name="T13" fmla="*/ 6 h 8"/>
                <a:gd name="T14" fmla="*/ 4 w 5"/>
                <a:gd name="T15" fmla="*/ 3 h 8"/>
                <a:gd name="T16" fmla="*/ 4 w 5"/>
                <a:gd name="T17" fmla="*/ 3 h 8"/>
                <a:gd name="T18" fmla="*/ 2 w 5"/>
                <a:gd name="T19" fmla="*/ 1 h 8"/>
                <a:gd name="T20" fmla="*/ 1 w 5"/>
                <a:gd name="T21" fmla="*/ 2 h 8"/>
                <a:gd name="T22" fmla="*/ 0 w 5"/>
                <a:gd name="T23" fmla="*/ 1 h 8"/>
                <a:gd name="T24" fmla="*/ 3 w 5"/>
                <a:gd name="T25" fmla="*/ 0 h 8"/>
                <a:gd name="T26" fmla="*/ 5 w 5"/>
                <a:gd name="T27" fmla="*/ 3 h 8"/>
                <a:gd name="T28" fmla="*/ 5 w 5"/>
                <a:gd name="T29" fmla="*/ 6 h 8"/>
                <a:gd name="T30" fmla="*/ 4 w 5"/>
                <a:gd name="T31" fmla="*/ 4 h 8"/>
                <a:gd name="T32" fmla="*/ 1 w 5"/>
                <a:gd name="T33" fmla="*/ 6 h 8"/>
                <a:gd name="T34" fmla="*/ 2 w 5"/>
                <a:gd name="T35" fmla="*/ 7 h 8"/>
                <a:gd name="T36" fmla="*/ 4 w 5"/>
                <a:gd name="T37" fmla="*/ 6 h 8"/>
                <a:gd name="T38" fmla="*/ 4 w 5"/>
                <a:gd name="T39" fmla="*/ 5 h 8"/>
                <a:gd name="T40" fmla="*/ 4 w 5"/>
                <a:gd name="T4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 h="8">
                  <a:moveTo>
                    <a:pt x="5" y="6"/>
                  </a:moveTo>
                  <a:cubicBezTo>
                    <a:pt x="5" y="7"/>
                    <a:pt x="5" y="7"/>
                    <a:pt x="5" y="8"/>
                  </a:cubicBezTo>
                  <a:cubicBezTo>
                    <a:pt x="4" y="8"/>
                    <a:pt x="4" y="8"/>
                    <a:pt x="4" y="8"/>
                  </a:cubicBezTo>
                  <a:cubicBezTo>
                    <a:pt x="4" y="7"/>
                    <a:pt x="4" y="7"/>
                    <a:pt x="4" y="7"/>
                  </a:cubicBezTo>
                  <a:cubicBezTo>
                    <a:pt x="4" y="7"/>
                    <a:pt x="4" y="7"/>
                    <a:pt x="4" y="7"/>
                  </a:cubicBezTo>
                  <a:cubicBezTo>
                    <a:pt x="4" y="7"/>
                    <a:pt x="3" y="8"/>
                    <a:pt x="2" y="8"/>
                  </a:cubicBezTo>
                  <a:cubicBezTo>
                    <a:pt x="0" y="8"/>
                    <a:pt x="0" y="7"/>
                    <a:pt x="0" y="6"/>
                  </a:cubicBezTo>
                  <a:cubicBezTo>
                    <a:pt x="0" y="4"/>
                    <a:pt x="1" y="3"/>
                    <a:pt x="4" y="3"/>
                  </a:cubicBezTo>
                  <a:cubicBezTo>
                    <a:pt x="4" y="3"/>
                    <a:pt x="4" y="3"/>
                    <a:pt x="4" y="3"/>
                  </a:cubicBezTo>
                  <a:cubicBezTo>
                    <a:pt x="4" y="2"/>
                    <a:pt x="4" y="1"/>
                    <a:pt x="2" y="1"/>
                  </a:cubicBezTo>
                  <a:cubicBezTo>
                    <a:pt x="2" y="1"/>
                    <a:pt x="1" y="2"/>
                    <a:pt x="1" y="2"/>
                  </a:cubicBezTo>
                  <a:cubicBezTo>
                    <a:pt x="0" y="1"/>
                    <a:pt x="0" y="1"/>
                    <a:pt x="0" y="1"/>
                  </a:cubicBezTo>
                  <a:cubicBezTo>
                    <a:pt x="1" y="1"/>
                    <a:pt x="2" y="0"/>
                    <a:pt x="3" y="0"/>
                  </a:cubicBezTo>
                  <a:cubicBezTo>
                    <a:pt x="5" y="0"/>
                    <a:pt x="5" y="2"/>
                    <a:pt x="5" y="3"/>
                  </a:cubicBezTo>
                  <a:lnTo>
                    <a:pt x="5" y="6"/>
                  </a:lnTo>
                  <a:close/>
                  <a:moveTo>
                    <a:pt x="4" y="4"/>
                  </a:moveTo>
                  <a:cubicBezTo>
                    <a:pt x="3" y="4"/>
                    <a:pt x="1" y="4"/>
                    <a:pt x="1" y="6"/>
                  </a:cubicBezTo>
                  <a:cubicBezTo>
                    <a:pt x="1" y="7"/>
                    <a:pt x="2" y="7"/>
                    <a:pt x="2" y="7"/>
                  </a:cubicBezTo>
                  <a:cubicBezTo>
                    <a:pt x="3" y="7"/>
                    <a:pt x="4" y="6"/>
                    <a:pt x="4" y="6"/>
                  </a:cubicBezTo>
                  <a:cubicBezTo>
                    <a:pt x="4" y="5"/>
                    <a:pt x="4" y="5"/>
                    <a:pt x="4" y="5"/>
                  </a:cubicBezTo>
                  <a:lnTo>
                    <a:pt x="4" y="4"/>
                  </a:lnTo>
                  <a:close/>
                </a:path>
              </a:pathLst>
            </a:custGeom>
            <a:solidFill>
              <a:srgbClr val="4956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8" name="Rectangle 1792">
              <a:extLst>
                <a:ext uri="{FF2B5EF4-FFF2-40B4-BE49-F238E27FC236}">
                  <a16:creationId xmlns:a16="http://schemas.microsoft.com/office/drawing/2014/main" id="{A810489B-40FF-4E55-9BAC-47F05B8B1182}"/>
                </a:ext>
              </a:extLst>
            </p:cNvPr>
            <p:cNvSpPr>
              <a:spLocks noChangeArrowheads="1"/>
            </p:cNvSpPr>
            <p:nvPr/>
          </p:nvSpPr>
          <p:spPr bwMode="auto">
            <a:xfrm>
              <a:off x="233" y="1539"/>
              <a:ext cx="3" cy="26"/>
            </a:xfrm>
            <a:prstGeom prst="rect">
              <a:avLst/>
            </a:prstGeom>
            <a:solidFill>
              <a:srgbClr val="4956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9" name="Freeform 1793">
              <a:extLst>
                <a:ext uri="{FF2B5EF4-FFF2-40B4-BE49-F238E27FC236}">
                  <a16:creationId xmlns:a16="http://schemas.microsoft.com/office/drawing/2014/main" id="{2D19F6A8-BD30-4961-820D-15293CC29D96}"/>
                </a:ext>
              </a:extLst>
            </p:cNvPr>
            <p:cNvSpPr>
              <a:spLocks/>
            </p:cNvSpPr>
            <p:nvPr/>
          </p:nvSpPr>
          <p:spPr bwMode="auto">
            <a:xfrm>
              <a:off x="124" y="1489"/>
              <a:ext cx="13" cy="36"/>
            </a:xfrm>
            <a:custGeom>
              <a:avLst/>
              <a:gdLst>
                <a:gd name="T0" fmla="*/ 8 w 13"/>
                <a:gd name="T1" fmla="*/ 5 h 36"/>
                <a:gd name="T2" fmla="*/ 8 w 13"/>
                <a:gd name="T3" fmla="*/ 5 h 36"/>
                <a:gd name="T4" fmla="*/ 0 w 13"/>
                <a:gd name="T5" fmla="*/ 7 h 36"/>
                <a:gd name="T6" fmla="*/ 0 w 13"/>
                <a:gd name="T7" fmla="*/ 5 h 36"/>
                <a:gd name="T8" fmla="*/ 8 w 13"/>
                <a:gd name="T9" fmla="*/ 0 h 36"/>
                <a:gd name="T10" fmla="*/ 13 w 13"/>
                <a:gd name="T11" fmla="*/ 0 h 36"/>
                <a:gd name="T12" fmla="*/ 13 w 13"/>
                <a:gd name="T13" fmla="*/ 36 h 36"/>
                <a:gd name="T14" fmla="*/ 8 w 13"/>
                <a:gd name="T15" fmla="*/ 36 h 36"/>
                <a:gd name="T16" fmla="*/ 8 w 13"/>
                <a:gd name="T1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36">
                  <a:moveTo>
                    <a:pt x="8" y="5"/>
                  </a:moveTo>
                  <a:lnTo>
                    <a:pt x="8" y="5"/>
                  </a:lnTo>
                  <a:lnTo>
                    <a:pt x="0" y="7"/>
                  </a:lnTo>
                  <a:lnTo>
                    <a:pt x="0" y="5"/>
                  </a:lnTo>
                  <a:lnTo>
                    <a:pt x="8" y="0"/>
                  </a:lnTo>
                  <a:lnTo>
                    <a:pt x="13" y="0"/>
                  </a:lnTo>
                  <a:lnTo>
                    <a:pt x="13" y="36"/>
                  </a:lnTo>
                  <a:lnTo>
                    <a:pt x="8" y="36"/>
                  </a:lnTo>
                  <a:lnTo>
                    <a:pt x="8" y="5"/>
                  </a:lnTo>
                  <a:close/>
                </a:path>
              </a:pathLst>
            </a:custGeom>
            <a:solidFill>
              <a:srgbClr val="4956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0" name="Freeform 1794">
              <a:extLst>
                <a:ext uri="{FF2B5EF4-FFF2-40B4-BE49-F238E27FC236}">
                  <a16:creationId xmlns:a16="http://schemas.microsoft.com/office/drawing/2014/main" id="{B1201279-4586-450C-BF5A-A8BBF3182DF6}"/>
                </a:ext>
              </a:extLst>
            </p:cNvPr>
            <p:cNvSpPr>
              <a:spLocks noEditPoints="1"/>
            </p:cNvSpPr>
            <p:nvPr/>
          </p:nvSpPr>
          <p:spPr bwMode="auto">
            <a:xfrm>
              <a:off x="149" y="1489"/>
              <a:ext cx="21" cy="36"/>
            </a:xfrm>
            <a:custGeom>
              <a:avLst/>
              <a:gdLst>
                <a:gd name="T0" fmla="*/ 9 w 9"/>
                <a:gd name="T1" fmla="*/ 7 h 15"/>
                <a:gd name="T2" fmla="*/ 4 w 9"/>
                <a:gd name="T3" fmla="*/ 15 h 15"/>
                <a:gd name="T4" fmla="*/ 0 w 9"/>
                <a:gd name="T5" fmla="*/ 8 h 15"/>
                <a:gd name="T6" fmla="*/ 5 w 9"/>
                <a:gd name="T7" fmla="*/ 0 h 15"/>
                <a:gd name="T8" fmla="*/ 9 w 9"/>
                <a:gd name="T9" fmla="*/ 7 h 15"/>
                <a:gd name="T10" fmla="*/ 2 w 9"/>
                <a:gd name="T11" fmla="*/ 8 h 15"/>
                <a:gd name="T12" fmla="*/ 5 w 9"/>
                <a:gd name="T13" fmla="*/ 13 h 15"/>
                <a:gd name="T14" fmla="*/ 8 w 9"/>
                <a:gd name="T15" fmla="*/ 7 h 15"/>
                <a:gd name="T16" fmla="*/ 5 w 9"/>
                <a:gd name="T17" fmla="*/ 2 h 15"/>
                <a:gd name="T18" fmla="*/ 2 w 9"/>
                <a:gd name="T19"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5">
                  <a:moveTo>
                    <a:pt x="9" y="7"/>
                  </a:moveTo>
                  <a:cubicBezTo>
                    <a:pt x="9" y="12"/>
                    <a:pt x="8" y="15"/>
                    <a:pt x="4" y="15"/>
                  </a:cubicBezTo>
                  <a:cubicBezTo>
                    <a:pt x="2" y="15"/>
                    <a:pt x="0" y="12"/>
                    <a:pt x="0" y="8"/>
                  </a:cubicBezTo>
                  <a:cubicBezTo>
                    <a:pt x="0" y="3"/>
                    <a:pt x="2" y="0"/>
                    <a:pt x="5" y="0"/>
                  </a:cubicBezTo>
                  <a:cubicBezTo>
                    <a:pt x="8" y="0"/>
                    <a:pt x="9" y="3"/>
                    <a:pt x="9" y="7"/>
                  </a:cubicBezTo>
                  <a:close/>
                  <a:moveTo>
                    <a:pt x="2" y="8"/>
                  </a:moveTo>
                  <a:cubicBezTo>
                    <a:pt x="2" y="11"/>
                    <a:pt x="3" y="13"/>
                    <a:pt x="5" y="13"/>
                  </a:cubicBezTo>
                  <a:cubicBezTo>
                    <a:pt x="7" y="13"/>
                    <a:pt x="8" y="11"/>
                    <a:pt x="8" y="7"/>
                  </a:cubicBezTo>
                  <a:cubicBezTo>
                    <a:pt x="8" y="4"/>
                    <a:pt x="7" y="2"/>
                    <a:pt x="5" y="2"/>
                  </a:cubicBezTo>
                  <a:cubicBezTo>
                    <a:pt x="3" y="2"/>
                    <a:pt x="2" y="4"/>
                    <a:pt x="2" y="8"/>
                  </a:cubicBezTo>
                  <a:close/>
                </a:path>
              </a:pathLst>
            </a:custGeom>
            <a:solidFill>
              <a:srgbClr val="4956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1" name="Freeform 1795">
              <a:extLst>
                <a:ext uri="{FF2B5EF4-FFF2-40B4-BE49-F238E27FC236}">
                  <a16:creationId xmlns:a16="http://schemas.microsoft.com/office/drawing/2014/main" id="{E328624D-8A30-4288-ABAC-41A138197402}"/>
                </a:ext>
              </a:extLst>
            </p:cNvPr>
            <p:cNvSpPr>
              <a:spLocks noEditPoints="1"/>
            </p:cNvSpPr>
            <p:nvPr/>
          </p:nvSpPr>
          <p:spPr bwMode="auto">
            <a:xfrm>
              <a:off x="175" y="1489"/>
              <a:ext cx="24" cy="36"/>
            </a:xfrm>
            <a:custGeom>
              <a:avLst/>
              <a:gdLst>
                <a:gd name="T0" fmla="*/ 10 w 10"/>
                <a:gd name="T1" fmla="*/ 7 h 15"/>
                <a:gd name="T2" fmla="*/ 5 w 10"/>
                <a:gd name="T3" fmla="*/ 15 h 15"/>
                <a:gd name="T4" fmla="*/ 0 w 10"/>
                <a:gd name="T5" fmla="*/ 8 h 15"/>
                <a:gd name="T6" fmla="*/ 5 w 10"/>
                <a:gd name="T7" fmla="*/ 0 h 15"/>
                <a:gd name="T8" fmla="*/ 10 w 10"/>
                <a:gd name="T9" fmla="*/ 7 h 15"/>
                <a:gd name="T10" fmla="*/ 2 w 10"/>
                <a:gd name="T11" fmla="*/ 8 h 15"/>
                <a:gd name="T12" fmla="*/ 5 w 10"/>
                <a:gd name="T13" fmla="*/ 13 h 15"/>
                <a:gd name="T14" fmla="*/ 8 w 10"/>
                <a:gd name="T15" fmla="*/ 7 h 15"/>
                <a:gd name="T16" fmla="*/ 5 w 10"/>
                <a:gd name="T17" fmla="*/ 2 h 15"/>
                <a:gd name="T18" fmla="*/ 2 w 10"/>
                <a:gd name="T19"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5">
                  <a:moveTo>
                    <a:pt x="10" y="7"/>
                  </a:moveTo>
                  <a:cubicBezTo>
                    <a:pt x="10" y="12"/>
                    <a:pt x="8" y="15"/>
                    <a:pt x="5" y="15"/>
                  </a:cubicBezTo>
                  <a:cubicBezTo>
                    <a:pt x="2" y="15"/>
                    <a:pt x="0" y="12"/>
                    <a:pt x="0" y="8"/>
                  </a:cubicBezTo>
                  <a:cubicBezTo>
                    <a:pt x="0" y="3"/>
                    <a:pt x="2" y="0"/>
                    <a:pt x="5" y="0"/>
                  </a:cubicBezTo>
                  <a:cubicBezTo>
                    <a:pt x="8" y="0"/>
                    <a:pt x="10" y="3"/>
                    <a:pt x="10" y="7"/>
                  </a:cubicBezTo>
                  <a:close/>
                  <a:moveTo>
                    <a:pt x="2" y="8"/>
                  </a:moveTo>
                  <a:cubicBezTo>
                    <a:pt x="2" y="11"/>
                    <a:pt x="3" y="13"/>
                    <a:pt x="5" y="13"/>
                  </a:cubicBezTo>
                  <a:cubicBezTo>
                    <a:pt x="7" y="13"/>
                    <a:pt x="8" y="11"/>
                    <a:pt x="8" y="7"/>
                  </a:cubicBezTo>
                  <a:cubicBezTo>
                    <a:pt x="8" y="4"/>
                    <a:pt x="7" y="2"/>
                    <a:pt x="5" y="2"/>
                  </a:cubicBezTo>
                  <a:cubicBezTo>
                    <a:pt x="3" y="2"/>
                    <a:pt x="2" y="4"/>
                    <a:pt x="2" y="8"/>
                  </a:cubicBezTo>
                  <a:close/>
                </a:path>
              </a:pathLst>
            </a:custGeom>
            <a:solidFill>
              <a:srgbClr val="4956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2" name="Freeform 1796">
              <a:extLst>
                <a:ext uri="{FF2B5EF4-FFF2-40B4-BE49-F238E27FC236}">
                  <a16:creationId xmlns:a16="http://schemas.microsoft.com/office/drawing/2014/main" id="{D2580D07-A273-4A18-AD28-6ED6C3A54E08}"/>
                </a:ext>
              </a:extLst>
            </p:cNvPr>
            <p:cNvSpPr>
              <a:spLocks noEditPoints="1"/>
            </p:cNvSpPr>
            <p:nvPr/>
          </p:nvSpPr>
          <p:spPr bwMode="auto">
            <a:xfrm>
              <a:off x="202" y="1489"/>
              <a:ext cx="39" cy="36"/>
            </a:xfrm>
            <a:custGeom>
              <a:avLst/>
              <a:gdLst>
                <a:gd name="T0" fmla="*/ 7 w 16"/>
                <a:gd name="T1" fmla="*/ 4 h 15"/>
                <a:gd name="T2" fmla="*/ 4 w 16"/>
                <a:gd name="T3" fmla="*/ 9 h 15"/>
                <a:gd name="T4" fmla="*/ 0 w 16"/>
                <a:gd name="T5" fmla="*/ 5 h 15"/>
                <a:gd name="T6" fmla="*/ 4 w 16"/>
                <a:gd name="T7" fmla="*/ 0 h 15"/>
                <a:gd name="T8" fmla="*/ 7 w 16"/>
                <a:gd name="T9" fmla="*/ 4 h 15"/>
                <a:gd name="T10" fmla="*/ 2 w 16"/>
                <a:gd name="T11" fmla="*/ 4 h 15"/>
                <a:gd name="T12" fmla="*/ 4 w 16"/>
                <a:gd name="T13" fmla="*/ 8 h 15"/>
                <a:gd name="T14" fmla="*/ 6 w 16"/>
                <a:gd name="T15" fmla="*/ 4 h 15"/>
                <a:gd name="T16" fmla="*/ 4 w 16"/>
                <a:gd name="T17" fmla="*/ 1 h 15"/>
                <a:gd name="T18" fmla="*/ 2 w 16"/>
                <a:gd name="T19" fmla="*/ 4 h 15"/>
                <a:gd name="T20" fmla="*/ 4 w 16"/>
                <a:gd name="T21" fmla="*/ 15 h 15"/>
                <a:gd name="T22" fmla="*/ 12 w 16"/>
                <a:gd name="T23" fmla="*/ 0 h 15"/>
                <a:gd name="T24" fmla="*/ 13 w 16"/>
                <a:gd name="T25" fmla="*/ 0 h 15"/>
                <a:gd name="T26" fmla="*/ 5 w 16"/>
                <a:gd name="T27" fmla="*/ 15 h 15"/>
                <a:gd name="T28" fmla="*/ 4 w 16"/>
                <a:gd name="T29" fmla="*/ 15 h 15"/>
                <a:gd name="T30" fmla="*/ 16 w 16"/>
                <a:gd name="T31" fmla="*/ 10 h 15"/>
                <a:gd name="T32" fmla="*/ 13 w 16"/>
                <a:gd name="T33" fmla="*/ 15 h 15"/>
                <a:gd name="T34" fmla="*/ 10 w 16"/>
                <a:gd name="T35" fmla="*/ 10 h 15"/>
                <a:gd name="T36" fmla="*/ 13 w 16"/>
                <a:gd name="T37" fmla="*/ 6 h 15"/>
                <a:gd name="T38" fmla="*/ 16 w 16"/>
                <a:gd name="T39" fmla="*/ 10 h 15"/>
                <a:gd name="T40" fmla="*/ 11 w 16"/>
                <a:gd name="T41" fmla="*/ 10 h 15"/>
                <a:gd name="T42" fmla="*/ 13 w 16"/>
                <a:gd name="T43" fmla="*/ 14 h 15"/>
                <a:gd name="T44" fmla="*/ 15 w 16"/>
                <a:gd name="T45" fmla="*/ 10 h 15"/>
                <a:gd name="T46" fmla="*/ 13 w 16"/>
                <a:gd name="T47" fmla="*/ 7 h 15"/>
                <a:gd name="T48" fmla="*/ 11 w 16"/>
                <a:gd name="T49"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15">
                  <a:moveTo>
                    <a:pt x="7" y="4"/>
                  </a:moveTo>
                  <a:cubicBezTo>
                    <a:pt x="7" y="7"/>
                    <a:pt x="6" y="9"/>
                    <a:pt x="4" y="9"/>
                  </a:cubicBezTo>
                  <a:cubicBezTo>
                    <a:pt x="2" y="9"/>
                    <a:pt x="0" y="7"/>
                    <a:pt x="0" y="5"/>
                  </a:cubicBezTo>
                  <a:cubicBezTo>
                    <a:pt x="0" y="2"/>
                    <a:pt x="2" y="0"/>
                    <a:pt x="4" y="0"/>
                  </a:cubicBezTo>
                  <a:cubicBezTo>
                    <a:pt x="6" y="0"/>
                    <a:pt x="7" y="2"/>
                    <a:pt x="7" y="4"/>
                  </a:cubicBezTo>
                  <a:close/>
                  <a:moveTo>
                    <a:pt x="2" y="4"/>
                  </a:moveTo>
                  <a:cubicBezTo>
                    <a:pt x="2" y="6"/>
                    <a:pt x="2" y="8"/>
                    <a:pt x="4" y="8"/>
                  </a:cubicBezTo>
                  <a:cubicBezTo>
                    <a:pt x="5" y="8"/>
                    <a:pt x="6" y="6"/>
                    <a:pt x="6" y="4"/>
                  </a:cubicBezTo>
                  <a:cubicBezTo>
                    <a:pt x="6" y="3"/>
                    <a:pt x="5" y="1"/>
                    <a:pt x="4" y="1"/>
                  </a:cubicBezTo>
                  <a:cubicBezTo>
                    <a:pt x="2" y="1"/>
                    <a:pt x="2" y="3"/>
                    <a:pt x="2" y="4"/>
                  </a:cubicBezTo>
                  <a:close/>
                  <a:moveTo>
                    <a:pt x="4" y="15"/>
                  </a:moveTo>
                  <a:cubicBezTo>
                    <a:pt x="12" y="0"/>
                    <a:pt x="12" y="0"/>
                    <a:pt x="12" y="0"/>
                  </a:cubicBezTo>
                  <a:cubicBezTo>
                    <a:pt x="13" y="0"/>
                    <a:pt x="13" y="0"/>
                    <a:pt x="13" y="0"/>
                  </a:cubicBezTo>
                  <a:cubicBezTo>
                    <a:pt x="5" y="15"/>
                    <a:pt x="5" y="15"/>
                    <a:pt x="5" y="15"/>
                  </a:cubicBezTo>
                  <a:lnTo>
                    <a:pt x="4" y="15"/>
                  </a:lnTo>
                  <a:close/>
                  <a:moveTo>
                    <a:pt x="16" y="10"/>
                  </a:moveTo>
                  <a:cubicBezTo>
                    <a:pt x="16" y="13"/>
                    <a:pt x="15" y="15"/>
                    <a:pt x="13" y="15"/>
                  </a:cubicBezTo>
                  <a:cubicBezTo>
                    <a:pt x="11" y="15"/>
                    <a:pt x="10" y="13"/>
                    <a:pt x="10" y="10"/>
                  </a:cubicBezTo>
                  <a:cubicBezTo>
                    <a:pt x="10" y="8"/>
                    <a:pt x="11" y="6"/>
                    <a:pt x="13" y="6"/>
                  </a:cubicBezTo>
                  <a:cubicBezTo>
                    <a:pt x="15" y="6"/>
                    <a:pt x="16" y="8"/>
                    <a:pt x="16" y="10"/>
                  </a:cubicBezTo>
                  <a:close/>
                  <a:moveTo>
                    <a:pt x="11" y="10"/>
                  </a:moveTo>
                  <a:cubicBezTo>
                    <a:pt x="11" y="12"/>
                    <a:pt x="12" y="14"/>
                    <a:pt x="13" y="14"/>
                  </a:cubicBezTo>
                  <a:cubicBezTo>
                    <a:pt x="14" y="14"/>
                    <a:pt x="15" y="12"/>
                    <a:pt x="15" y="10"/>
                  </a:cubicBezTo>
                  <a:cubicBezTo>
                    <a:pt x="15" y="9"/>
                    <a:pt x="14" y="7"/>
                    <a:pt x="13" y="7"/>
                  </a:cubicBezTo>
                  <a:cubicBezTo>
                    <a:pt x="12" y="7"/>
                    <a:pt x="11" y="9"/>
                    <a:pt x="11" y="10"/>
                  </a:cubicBezTo>
                  <a:close/>
                </a:path>
              </a:pathLst>
            </a:custGeom>
            <a:solidFill>
              <a:srgbClr val="4956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583" name="Picture 1797">
              <a:extLst>
                <a:ext uri="{FF2B5EF4-FFF2-40B4-BE49-F238E27FC236}">
                  <a16:creationId xmlns:a16="http://schemas.microsoft.com/office/drawing/2014/main" id="{44FEAE9E-A5D5-4C5A-8845-F903647825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 y="746"/>
              <a:ext cx="99"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85" name="Group 1800">
            <a:extLst>
              <a:ext uri="{FF2B5EF4-FFF2-40B4-BE49-F238E27FC236}">
                <a16:creationId xmlns:a16="http://schemas.microsoft.com/office/drawing/2014/main" id="{99A286D3-AC8D-4A1E-B7C1-D3DC9CC04775}"/>
              </a:ext>
            </a:extLst>
          </p:cNvPr>
          <p:cNvGrpSpPr>
            <a:grpSpLocks noChangeAspect="1"/>
          </p:cNvGrpSpPr>
          <p:nvPr/>
        </p:nvGrpSpPr>
        <p:grpSpPr bwMode="auto">
          <a:xfrm>
            <a:off x="6685334" y="3806245"/>
            <a:ext cx="409575" cy="458006"/>
            <a:chOff x="-6" y="-2"/>
            <a:chExt cx="981" cy="1097"/>
          </a:xfrm>
        </p:grpSpPr>
        <p:grpSp>
          <p:nvGrpSpPr>
            <p:cNvPr id="3787" name="Group 2001">
              <a:extLst>
                <a:ext uri="{FF2B5EF4-FFF2-40B4-BE49-F238E27FC236}">
                  <a16:creationId xmlns:a16="http://schemas.microsoft.com/office/drawing/2014/main" id="{35F2528C-9621-4F55-8D1A-1946A2CA66C4}"/>
                </a:ext>
              </a:extLst>
            </p:cNvPr>
            <p:cNvGrpSpPr>
              <a:grpSpLocks/>
            </p:cNvGrpSpPr>
            <p:nvPr/>
          </p:nvGrpSpPr>
          <p:grpSpPr bwMode="auto">
            <a:xfrm>
              <a:off x="-6" y="-2"/>
              <a:ext cx="425" cy="1097"/>
              <a:chOff x="-6" y="-2"/>
              <a:chExt cx="425" cy="1097"/>
            </a:xfrm>
          </p:grpSpPr>
          <p:sp>
            <p:nvSpPr>
              <p:cNvPr id="4431" name="Rectangle 1801">
                <a:extLst>
                  <a:ext uri="{FF2B5EF4-FFF2-40B4-BE49-F238E27FC236}">
                    <a16:creationId xmlns:a16="http://schemas.microsoft.com/office/drawing/2014/main" id="{2F706915-7012-4749-A760-7F08700036FF}"/>
                  </a:ext>
                </a:extLst>
              </p:cNvPr>
              <p:cNvSpPr>
                <a:spLocks noChangeArrowheads="1"/>
              </p:cNvSpPr>
              <p:nvPr/>
            </p:nvSpPr>
            <p:spPr bwMode="auto">
              <a:xfrm>
                <a:off x="99" y="186"/>
                <a:ext cx="48" cy="8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2" name="Rectangle 1802">
                <a:extLst>
                  <a:ext uri="{FF2B5EF4-FFF2-40B4-BE49-F238E27FC236}">
                    <a16:creationId xmlns:a16="http://schemas.microsoft.com/office/drawing/2014/main" id="{7FDC6D2A-1AC6-494A-87E0-FB2DE7F48935}"/>
                  </a:ext>
                </a:extLst>
              </p:cNvPr>
              <p:cNvSpPr>
                <a:spLocks noChangeArrowheads="1"/>
              </p:cNvSpPr>
              <p:nvPr/>
            </p:nvSpPr>
            <p:spPr bwMode="auto">
              <a:xfrm>
                <a:off x="99" y="186"/>
                <a:ext cx="48" cy="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3" name="Freeform 1803">
                <a:extLst>
                  <a:ext uri="{FF2B5EF4-FFF2-40B4-BE49-F238E27FC236}">
                    <a16:creationId xmlns:a16="http://schemas.microsoft.com/office/drawing/2014/main" id="{8358B04B-2887-4E22-975E-75E56F0D4710}"/>
                  </a:ext>
                </a:extLst>
              </p:cNvPr>
              <p:cNvSpPr>
                <a:spLocks noEditPoints="1"/>
              </p:cNvSpPr>
              <p:nvPr/>
            </p:nvSpPr>
            <p:spPr bwMode="auto">
              <a:xfrm>
                <a:off x="3" y="165"/>
                <a:ext cx="416" cy="930"/>
              </a:xfrm>
              <a:custGeom>
                <a:avLst/>
                <a:gdLst>
                  <a:gd name="T0" fmla="*/ 174 w 174"/>
                  <a:gd name="T1" fmla="*/ 202 h 390"/>
                  <a:gd name="T2" fmla="*/ 169 w 174"/>
                  <a:gd name="T3" fmla="*/ 203 h 390"/>
                  <a:gd name="T4" fmla="*/ 169 w 174"/>
                  <a:gd name="T5" fmla="*/ 347 h 390"/>
                  <a:gd name="T6" fmla="*/ 169 w 174"/>
                  <a:gd name="T7" fmla="*/ 352 h 390"/>
                  <a:gd name="T8" fmla="*/ 169 w 174"/>
                  <a:gd name="T9" fmla="*/ 355 h 390"/>
                  <a:gd name="T10" fmla="*/ 87 w 174"/>
                  <a:gd name="T11" fmla="*/ 386 h 390"/>
                  <a:gd name="T12" fmla="*/ 87 w 174"/>
                  <a:gd name="T13" fmla="*/ 386 h 390"/>
                  <a:gd name="T14" fmla="*/ 87 w 174"/>
                  <a:gd name="T15" fmla="*/ 386 h 390"/>
                  <a:gd name="T16" fmla="*/ 87 w 174"/>
                  <a:gd name="T17" fmla="*/ 386 h 390"/>
                  <a:gd name="T18" fmla="*/ 5 w 174"/>
                  <a:gd name="T19" fmla="*/ 355 h 390"/>
                  <a:gd name="T20" fmla="*/ 5 w 174"/>
                  <a:gd name="T21" fmla="*/ 352 h 390"/>
                  <a:gd name="T22" fmla="*/ 5 w 174"/>
                  <a:gd name="T23" fmla="*/ 347 h 390"/>
                  <a:gd name="T24" fmla="*/ 5 w 174"/>
                  <a:gd name="T25" fmla="*/ 364 h 390"/>
                  <a:gd name="T26" fmla="*/ 87 w 174"/>
                  <a:gd name="T27" fmla="*/ 390 h 390"/>
                  <a:gd name="T28" fmla="*/ 174 w 174"/>
                  <a:gd name="T29" fmla="*/ 353 h 390"/>
                  <a:gd name="T30" fmla="*/ 174 w 174"/>
                  <a:gd name="T31" fmla="*/ 351 h 390"/>
                  <a:gd name="T32" fmla="*/ 174 w 174"/>
                  <a:gd name="T33" fmla="*/ 202 h 390"/>
                  <a:gd name="T34" fmla="*/ 0 w 174"/>
                  <a:gd name="T35" fmla="*/ 0 h 390"/>
                  <a:gd name="T36" fmla="*/ 0 w 174"/>
                  <a:gd name="T37" fmla="*/ 0 h 390"/>
                  <a:gd name="T38" fmla="*/ 0 w 174"/>
                  <a:gd name="T39" fmla="*/ 351 h 390"/>
                  <a:gd name="T40" fmla="*/ 0 w 174"/>
                  <a:gd name="T41" fmla="*/ 351 h 390"/>
                  <a:gd name="T42" fmla="*/ 0 w 174"/>
                  <a:gd name="T43" fmla="*/ 353 h 390"/>
                  <a:gd name="T44" fmla="*/ 5 w 174"/>
                  <a:gd name="T45" fmla="*/ 364 h 390"/>
                  <a:gd name="T46" fmla="*/ 5 w 174"/>
                  <a:gd name="T47" fmla="*/ 161 h 390"/>
                  <a:gd name="T48" fmla="*/ 0 w 174"/>
                  <a:gd name="T49" fmla="*/ 157 h 390"/>
                  <a:gd name="T50" fmla="*/ 0 w 174"/>
                  <a:gd name="T51" fmla="*/ 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4" h="390">
                    <a:moveTo>
                      <a:pt x="174" y="202"/>
                    </a:moveTo>
                    <a:cubicBezTo>
                      <a:pt x="172" y="202"/>
                      <a:pt x="171" y="202"/>
                      <a:pt x="169" y="203"/>
                    </a:cubicBezTo>
                    <a:cubicBezTo>
                      <a:pt x="169" y="347"/>
                      <a:pt x="169" y="347"/>
                      <a:pt x="169" y="347"/>
                    </a:cubicBezTo>
                    <a:cubicBezTo>
                      <a:pt x="169" y="352"/>
                      <a:pt x="169" y="352"/>
                      <a:pt x="169" y="352"/>
                    </a:cubicBezTo>
                    <a:cubicBezTo>
                      <a:pt x="169" y="353"/>
                      <a:pt x="169" y="354"/>
                      <a:pt x="169" y="355"/>
                    </a:cubicBezTo>
                    <a:cubicBezTo>
                      <a:pt x="169" y="372"/>
                      <a:pt x="132" y="386"/>
                      <a:pt x="87" y="386"/>
                    </a:cubicBezTo>
                    <a:cubicBezTo>
                      <a:pt x="87" y="386"/>
                      <a:pt x="87" y="386"/>
                      <a:pt x="87" y="386"/>
                    </a:cubicBezTo>
                    <a:cubicBezTo>
                      <a:pt x="87" y="386"/>
                      <a:pt x="87" y="386"/>
                      <a:pt x="87" y="386"/>
                    </a:cubicBezTo>
                    <a:cubicBezTo>
                      <a:pt x="87" y="386"/>
                      <a:pt x="87" y="386"/>
                      <a:pt x="87" y="386"/>
                    </a:cubicBezTo>
                    <a:cubicBezTo>
                      <a:pt x="42" y="386"/>
                      <a:pt x="5" y="372"/>
                      <a:pt x="5" y="355"/>
                    </a:cubicBezTo>
                    <a:cubicBezTo>
                      <a:pt x="5" y="354"/>
                      <a:pt x="5" y="353"/>
                      <a:pt x="5" y="352"/>
                    </a:cubicBezTo>
                    <a:cubicBezTo>
                      <a:pt x="5" y="347"/>
                      <a:pt x="5" y="347"/>
                      <a:pt x="5" y="347"/>
                    </a:cubicBezTo>
                    <a:cubicBezTo>
                      <a:pt x="5" y="364"/>
                      <a:pt x="5" y="364"/>
                      <a:pt x="5" y="364"/>
                    </a:cubicBezTo>
                    <a:cubicBezTo>
                      <a:pt x="16" y="378"/>
                      <a:pt x="49" y="390"/>
                      <a:pt x="87" y="390"/>
                    </a:cubicBezTo>
                    <a:cubicBezTo>
                      <a:pt x="135" y="390"/>
                      <a:pt x="174" y="371"/>
                      <a:pt x="174" y="353"/>
                    </a:cubicBezTo>
                    <a:cubicBezTo>
                      <a:pt x="174" y="352"/>
                      <a:pt x="174" y="352"/>
                      <a:pt x="174" y="351"/>
                    </a:cubicBezTo>
                    <a:cubicBezTo>
                      <a:pt x="174" y="202"/>
                      <a:pt x="174" y="202"/>
                      <a:pt x="174" y="202"/>
                    </a:cubicBezTo>
                    <a:moveTo>
                      <a:pt x="0" y="0"/>
                    </a:moveTo>
                    <a:cubicBezTo>
                      <a:pt x="0" y="0"/>
                      <a:pt x="0" y="0"/>
                      <a:pt x="0" y="0"/>
                    </a:cubicBezTo>
                    <a:cubicBezTo>
                      <a:pt x="0" y="351"/>
                      <a:pt x="0" y="351"/>
                      <a:pt x="0" y="351"/>
                    </a:cubicBezTo>
                    <a:cubicBezTo>
                      <a:pt x="0" y="351"/>
                      <a:pt x="0" y="351"/>
                      <a:pt x="0" y="351"/>
                    </a:cubicBezTo>
                    <a:cubicBezTo>
                      <a:pt x="0" y="352"/>
                      <a:pt x="0" y="352"/>
                      <a:pt x="0" y="353"/>
                    </a:cubicBezTo>
                    <a:cubicBezTo>
                      <a:pt x="0" y="357"/>
                      <a:pt x="2" y="360"/>
                      <a:pt x="5" y="364"/>
                    </a:cubicBezTo>
                    <a:cubicBezTo>
                      <a:pt x="5" y="161"/>
                      <a:pt x="5" y="161"/>
                      <a:pt x="5" y="161"/>
                    </a:cubicBezTo>
                    <a:cubicBezTo>
                      <a:pt x="3" y="160"/>
                      <a:pt x="2" y="158"/>
                      <a:pt x="0" y="157"/>
                    </a:cubicBezTo>
                    <a:cubicBezTo>
                      <a:pt x="0" y="0"/>
                      <a:pt x="0" y="0"/>
                      <a:pt x="0" y="0"/>
                    </a:cubicBezTo>
                  </a:path>
                </a:pathLst>
              </a:custGeom>
              <a:solidFill>
                <a:srgbClr val="ACAC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4" name="Freeform 1804">
                <a:extLst>
                  <a:ext uri="{FF2B5EF4-FFF2-40B4-BE49-F238E27FC236}">
                    <a16:creationId xmlns:a16="http://schemas.microsoft.com/office/drawing/2014/main" id="{EAF00558-393C-4D7D-9A5E-20406EB16316}"/>
                  </a:ext>
                </a:extLst>
              </p:cNvPr>
              <p:cNvSpPr>
                <a:spLocks noEditPoints="1"/>
              </p:cNvSpPr>
              <p:nvPr/>
            </p:nvSpPr>
            <p:spPr bwMode="auto">
              <a:xfrm>
                <a:off x="15" y="1004"/>
                <a:ext cx="392" cy="81"/>
              </a:xfrm>
              <a:custGeom>
                <a:avLst/>
                <a:gdLst>
                  <a:gd name="T0" fmla="*/ 0 w 164"/>
                  <a:gd name="T1" fmla="*/ 0 h 34"/>
                  <a:gd name="T2" fmla="*/ 0 w 164"/>
                  <a:gd name="T3" fmla="*/ 3 h 34"/>
                  <a:gd name="T4" fmla="*/ 82 w 164"/>
                  <a:gd name="T5" fmla="*/ 34 h 34"/>
                  <a:gd name="T6" fmla="*/ 39 w 164"/>
                  <a:gd name="T7" fmla="*/ 28 h 34"/>
                  <a:gd name="T8" fmla="*/ 35 w 164"/>
                  <a:gd name="T9" fmla="*/ 28 h 34"/>
                  <a:gd name="T10" fmla="*/ 35 w 164"/>
                  <a:gd name="T11" fmla="*/ 27 h 34"/>
                  <a:gd name="T12" fmla="*/ 0 w 164"/>
                  <a:gd name="T13" fmla="*/ 1 h 34"/>
                  <a:gd name="T14" fmla="*/ 0 w 164"/>
                  <a:gd name="T15" fmla="*/ 1 h 34"/>
                  <a:gd name="T16" fmla="*/ 0 w 164"/>
                  <a:gd name="T17" fmla="*/ 1 h 34"/>
                  <a:gd name="T18" fmla="*/ 0 w 164"/>
                  <a:gd name="T19" fmla="*/ 0 h 34"/>
                  <a:gd name="T20" fmla="*/ 0 w 164"/>
                  <a:gd name="T21" fmla="*/ 0 h 34"/>
                  <a:gd name="T22" fmla="*/ 164 w 164"/>
                  <a:gd name="T23" fmla="*/ 0 h 34"/>
                  <a:gd name="T24" fmla="*/ 164 w 164"/>
                  <a:gd name="T25" fmla="*/ 0 h 34"/>
                  <a:gd name="T26" fmla="*/ 164 w 164"/>
                  <a:gd name="T27" fmla="*/ 1 h 34"/>
                  <a:gd name="T28" fmla="*/ 164 w 164"/>
                  <a:gd name="T29" fmla="*/ 1 h 34"/>
                  <a:gd name="T30" fmla="*/ 164 w 164"/>
                  <a:gd name="T31" fmla="*/ 1 h 34"/>
                  <a:gd name="T32" fmla="*/ 164 w 164"/>
                  <a:gd name="T33" fmla="*/ 1 h 34"/>
                  <a:gd name="T34" fmla="*/ 164 w 164"/>
                  <a:gd name="T35" fmla="*/ 1 h 34"/>
                  <a:gd name="T36" fmla="*/ 164 w 164"/>
                  <a:gd name="T37" fmla="*/ 1 h 34"/>
                  <a:gd name="T38" fmla="*/ 164 w 164"/>
                  <a:gd name="T39" fmla="*/ 1 h 34"/>
                  <a:gd name="T40" fmla="*/ 164 w 164"/>
                  <a:gd name="T41" fmla="*/ 1 h 34"/>
                  <a:gd name="T42" fmla="*/ 164 w 164"/>
                  <a:gd name="T43" fmla="*/ 1 h 34"/>
                  <a:gd name="T44" fmla="*/ 164 w 164"/>
                  <a:gd name="T45" fmla="*/ 1 h 34"/>
                  <a:gd name="T46" fmla="*/ 164 w 164"/>
                  <a:gd name="T47" fmla="*/ 1 h 34"/>
                  <a:gd name="T48" fmla="*/ 164 w 164"/>
                  <a:gd name="T49" fmla="*/ 1 h 34"/>
                  <a:gd name="T50" fmla="*/ 164 w 164"/>
                  <a:gd name="T51" fmla="*/ 1 h 34"/>
                  <a:gd name="T52" fmla="*/ 164 w 164"/>
                  <a:gd name="T53" fmla="*/ 1 h 34"/>
                  <a:gd name="T54" fmla="*/ 164 w 164"/>
                  <a:gd name="T55" fmla="*/ 1 h 34"/>
                  <a:gd name="T56" fmla="*/ 164 w 164"/>
                  <a:gd name="T57" fmla="*/ 1 h 34"/>
                  <a:gd name="T58" fmla="*/ 164 w 164"/>
                  <a:gd name="T59" fmla="*/ 1 h 34"/>
                  <a:gd name="T60" fmla="*/ 164 w 164"/>
                  <a:gd name="T61" fmla="*/ 1 h 34"/>
                  <a:gd name="T62" fmla="*/ 164 w 164"/>
                  <a:gd name="T63" fmla="*/ 1 h 34"/>
                  <a:gd name="T64" fmla="*/ 164 w 164"/>
                  <a:gd name="T65" fmla="*/ 1 h 34"/>
                  <a:gd name="T66" fmla="*/ 164 w 164"/>
                  <a:gd name="T67" fmla="*/ 1 h 34"/>
                  <a:gd name="T68" fmla="*/ 164 w 164"/>
                  <a:gd name="T69" fmla="*/ 1 h 34"/>
                  <a:gd name="T70" fmla="*/ 164 w 164"/>
                  <a:gd name="T71" fmla="*/ 2 h 34"/>
                  <a:gd name="T72" fmla="*/ 164 w 164"/>
                  <a:gd name="T73" fmla="*/ 2 h 34"/>
                  <a:gd name="T74" fmla="*/ 164 w 164"/>
                  <a:gd name="T75" fmla="*/ 2 h 34"/>
                  <a:gd name="T76" fmla="*/ 164 w 164"/>
                  <a:gd name="T77" fmla="*/ 2 h 34"/>
                  <a:gd name="T78" fmla="*/ 164 w 164"/>
                  <a:gd name="T79" fmla="*/ 2 h 34"/>
                  <a:gd name="T80" fmla="*/ 164 w 164"/>
                  <a:gd name="T81" fmla="*/ 2 h 34"/>
                  <a:gd name="T82" fmla="*/ 164 w 164"/>
                  <a:gd name="T83" fmla="*/ 2 h 34"/>
                  <a:gd name="T84" fmla="*/ 164 w 164"/>
                  <a:gd name="T85" fmla="*/ 2 h 34"/>
                  <a:gd name="T86" fmla="*/ 164 w 164"/>
                  <a:gd name="T87" fmla="*/ 2 h 34"/>
                  <a:gd name="T88" fmla="*/ 164 w 164"/>
                  <a:gd name="T89" fmla="*/ 2 h 34"/>
                  <a:gd name="T90" fmla="*/ 164 w 164"/>
                  <a:gd name="T91" fmla="*/ 2 h 34"/>
                  <a:gd name="T92" fmla="*/ 164 w 164"/>
                  <a:gd name="T93" fmla="*/ 2 h 34"/>
                  <a:gd name="T94" fmla="*/ 164 w 164"/>
                  <a:gd name="T95" fmla="*/ 2 h 34"/>
                  <a:gd name="T96" fmla="*/ 164 w 164"/>
                  <a:gd name="T97" fmla="*/ 2 h 34"/>
                  <a:gd name="T98" fmla="*/ 164 w 164"/>
                  <a:gd name="T99" fmla="*/ 2 h 34"/>
                  <a:gd name="T100" fmla="*/ 164 w 164"/>
                  <a:gd name="T101" fmla="*/ 2 h 34"/>
                  <a:gd name="T102" fmla="*/ 164 w 164"/>
                  <a:gd name="T103" fmla="*/ 2 h 34"/>
                  <a:gd name="T104" fmla="*/ 82 w 164"/>
                  <a:gd name="T105" fmla="*/ 34 h 34"/>
                  <a:gd name="T106" fmla="*/ 82 w 164"/>
                  <a:gd name="T107" fmla="*/ 34 h 34"/>
                  <a:gd name="T108" fmla="*/ 164 w 164"/>
                  <a:gd name="T109" fmla="*/ 3 h 34"/>
                  <a:gd name="T110" fmla="*/ 164 w 164"/>
                  <a:gd name="T11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4" h="34">
                    <a:moveTo>
                      <a:pt x="0" y="0"/>
                    </a:moveTo>
                    <a:cubicBezTo>
                      <a:pt x="0" y="1"/>
                      <a:pt x="0" y="2"/>
                      <a:pt x="0" y="3"/>
                    </a:cubicBezTo>
                    <a:cubicBezTo>
                      <a:pt x="0" y="20"/>
                      <a:pt x="37" y="34"/>
                      <a:pt x="82" y="34"/>
                    </a:cubicBezTo>
                    <a:cubicBezTo>
                      <a:pt x="66" y="34"/>
                      <a:pt x="51" y="32"/>
                      <a:pt x="39" y="28"/>
                    </a:cubicBezTo>
                    <a:cubicBezTo>
                      <a:pt x="35" y="28"/>
                      <a:pt x="35" y="28"/>
                      <a:pt x="35" y="28"/>
                    </a:cubicBezTo>
                    <a:cubicBezTo>
                      <a:pt x="35" y="27"/>
                      <a:pt x="35" y="27"/>
                      <a:pt x="35" y="27"/>
                    </a:cubicBezTo>
                    <a:cubicBezTo>
                      <a:pt x="14" y="21"/>
                      <a:pt x="0" y="11"/>
                      <a:pt x="0" y="1"/>
                    </a:cubicBezTo>
                    <a:cubicBezTo>
                      <a:pt x="0" y="1"/>
                      <a:pt x="0" y="1"/>
                      <a:pt x="0" y="1"/>
                    </a:cubicBezTo>
                    <a:cubicBezTo>
                      <a:pt x="0" y="1"/>
                      <a:pt x="0" y="1"/>
                      <a:pt x="0" y="1"/>
                    </a:cubicBezTo>
                    <a:cubicBezTo>
                      <a:pt x="0" y="0"/>
                      <a:pt x="0" y="0"/>
                      <a:pt x="0" y="0"/>
                    </a:cubicBezTo>
                    <a:cubicBezTo>
                      <a:pt x="0" y="0"/>
                      <a:pt x="0" y="0"/>
                      <a:pt x="0" y="0"/>
                    </a:cubicBezTo>
                    <a:moveTo>
                      <a:pt x="164" y="0"/>
                    </a:moveTo>
                    <a:cubicBezTo>
                      <a:pt x="164" y="0"/>
                      <a:pt x="164" y="0"/>
                      <a:pt x="164" y="0"/>
                    </a:cubicBezTo>
                    <a:cubicBezTo>
                      <a:pt x="164" y="1"/>
                      <a:pt x="164" y="1"/>
                      <a:pt x="164" y="1"/>
                    </a:cubicBezTo>
                    <a:cubicBezTo>
                      <a:pt x="164" y="1"/>
                      <a:pt x="164" y="1"/>
                      <a:pt x="164" y="1"/>
                    </a:cubicBezTo>
                    <a:cubicBezTo>
                      <a:pt x="164" y="1"/>
                      <a:pt x="164" y="1"/>
                      <a:pt x="164" y="1"/>
                    </a:cubicBezTo>
                    <a:cubicBezTo>
                      <a:pt x="164" y="1"/>
                      <a:pt x="164" y="1"/>
                      <a:pt x="164" y="1"/>
                    </a:cubicBezTo>
                    <a:cubicBezTo>
                      <a:pt x="164" y="1"/>
                      <a:pt x="164" y="1"/>
                      <a:pt x="164" y="1"/>
                    </a:cubicBezTo>
                    <a:cubicBezTo>
                      <a:pt x="164" y="1"/>
                      <a:pt x="164" y="1"/>
                      <a:pt x="164" y="1"/>
                    </a:cubicBezTo>
                    <a:cubicBezTo>
                      <a:pt x="164" y="1"/>
                      <a:pt x="164" y="1"/>
                      <a:pt x="164" y="1"/>
                    </a:cubicBezTo>
                    <a:cubicBezTo>
                      <a:pt x="164" y="1"/>
                      <a:pt x="164" y="1"/>
                      <a:pt x="164" y="1"/>
                    </a:cubicBezTo>
                    <a:cubicBezTo>
                      <a:pt x="164" y="1"/>
                      <a:pt x="164" y="1"/>
                      <a:pt x="164" y="1"/>
                    </a:cubicBezTo>
                    <a:cubicBezTo>
                      <a:pt x="164" y="1"/>
                      <a:pt x="164" y="1"/>
                      <a:pt x="164" y="1"/>
                    </a:cubicBezTo>
                    <a:cubicBezTo>
                      <a:pt x="164" y="1"/>
                      <a:pt x="164" y="1"/>
                      <a:pt x="164" y="1"/>
                    </a:cubicBezTo>
                    <a:cubicBezTo>
                      <a:pt x="164" y="1"/>
                      <a:pt x="164" y="1"/>
                      <a:pt x="164" y="1"/>
                    </a:cubicBezTo>
                    <a:cubicBezTo>
                      <a:pt x="164" y="1"/>
                      <a:pt x="164" y="1"/>
                      <a:pt x="164" y="1"/>
                    </a:cubicBezTo>
                    <a:cubicBezTo>
                      <a:pt x="164" y="1"/>
                      <a:pt x="164" y="1"/>
                      <a:pt x="164" y="1"/>
                    </a:cubicBezTo>
                    <a:cubicBezTo>
                      <a:pt x="164" y="1"/>
                      <a:pt x="164" y="1"/>
                      <a:pt x="164" y="1"/>
                    </a:cubicBezTo>
                    <a:cubicBezTo>
                      <a:pt x="164" y="1"/>
                      <a:pt x="164" y="1"/>
                      <a:pt x="164" y="1"/>
                    </a:cubicBezTo>
                    <a:cubicBezTo>
                      <a:pt x="164" y="1"/>
                      <a:pt x="164" y="1"/>
                      <a:pt x="164" y="1"/>
                    </a:cubicBezTo>
                    <a:cubicBezTo>
                      <a:pt x="164" y="1"/>
                      <a:pt x="164" y="1"/>
                      <a:pt x="164" y="1"/>
                    </a:cubicBezTo>
                    <a:cubicBezTo>
                      <a:pt x="164" y="1"/>
                      <a:pt x="164" y="1"/>
                      <a:pt x="164" y="1"/>
                    </a:cubicBezTo>
                    <a:cubicBezTo>
                      <a:pt x="164" y="1"/>
                      <a:pt x="164" y="1"/>
                      <a:pt x="164" y="1"/>
                    </a:cubicBezTo>
                    <a:cubicBezTo>
                      <a:pt x="164" y="1"/>
                      <a:pt x="164" y="1"/>
                      <a:pt x="164" y="1"/>
                    </a:cubicBezTo>
                    <a:cubicBezTo>
                      <a:pt x="164" y="1"/>
                      <a:pt x="164" y="1"/>
                      <a:pt x="164" y="1"/>
                    </a:cubicBezTo>
                    <a:cubicBezTo>
                      <a:pt x="164" y="2"/>
                      <a:pt x="164" y="2"/>
                      <a:pt x="164" y="2"/>
                    </a:cubicBezTo>
                    <a:cubicBezTo>
                      <a:pt x="164" y="2"/>
                      <a:pt x="164" y="2"/>
                      <a:pt x="164" y="2"/>
                    </a:cubicBezTo>
                    <a:cubicBezTo>
                      <a:pt x="164" y="2"/>
                      <a:pt x="164" y="2"/>
                      <a:pt x="164" y="2"/>
                    </a:cubicBezTo>
                    <a:cubicBezTo>
                      <a:pt x="164" y="2"/>
                      <a:pt x="164" y="2"/>
                      <a:pt x="164" y="2"/>
                    </a:cubicBezTo>
                    <a:cubicBezTo>
                      <a:pt x="164" y="2"/>
                      <a:pt x="164" y="2"/>
                      <a:pt x="164" y="2"/>
                    </a:cubicBezTo>
                    <a:cubicBezTo>
                      <a:pt x="164" y="2"/>
                      <a:pt x="164" y="2"/>
                      <a:pt x="164" y="2"/>
                    </a:cubicBezTo>
                    <a:cubicBezTo>
                      <a:pt x="164" y="2"/>
                      <a:pt x="164" y="2"/>
                      <a:pt x="164" y="2"/>
                    </a:cubicBezTo>
                    <a:cubicBezTo>
                      <a:pt x="164" y="2"/>
                      <a:pt x="164" y="2"/>
                      <a:pt x="164" y="2"/>
                    </a:cubicBezTo>
                    <a:cubicBezTo>
                      <a:pt x="164" y="2"/>
                      <a:pt x="164" y="2"/>
                      <a:pt x="164" y="2"/>
                    </a:cubicBezTo>
                    <a:cubicBezTo>
                      <a:pt x="164" y="2"/>
                      <a:pt x="164" y="2"/>
                      <a:pt x="164" y="2"/>
                    </a:cubicBezTo>
                    <a:cubicBezTo>
                      <a:pt x="164" y="2"/>
                      <a:pt x="164" y="2"/>
                      <a:pt x="164" y="2"/>
                    </a:cubicBezTo>
                    <a:cubicBezTo>
                      <a:pt x="164" y="2"/>
                      <a:pt x="164" y="2"/>
                      <a:pt x="164" y="2"/>
                    </a:cubicBezTo>
                    <a:cubicBezTo>
                      <a:pt x="164" y="2"/>
                      <a:pt x="164" y="2"/>
                      <a:pt x="164" y="2"/>
                    </a:cubicBezTo>
                    <a:cubicBezTo>
                      <a:pt x="164" y="2"/>
                      <a:pt x="164" y="2"/>
                      <a:pt x="164" y="2"/>
                    </a:cubicBezTo>
                    <a:cubicBezTo>
                      <a:pt x="164" y="2"/>
                      <a:pt x="164" y="2"/>
                      <a:pt x="164" y="2"/>
                    </a:cubicBezTo>
                    <a:cubicBezTo>
                      <a:pt x="164" y="2"/>
                      <a:pt x="164" y="2"/>
                      <a:pt x="164" y="2"/>
                    </a:cubicBezTo>
                    <a:cubicBezTo>
                      <a:pt x="164" y="2"/>
                      <a:pt x="164" y="2"/>
                      <a:pt x="164" y="2"/>
                    </a:cubicBezTo>
                    <a:cubicBezTo>
                      <a:pt x="163" y="15"/>
                      <a:pt x="129" y="34"/>
                      <a:pt x="82" y="34"/>
                    </a:cubicBezTo>
                    <a:cubicBezTo>
                      <a:pt x="82" y="34"/>
                      <a:pt x="82" y="34"/>
                      <a:pt x="82" y="34"/>
                    </a:cubicBezTo>
                    <a:cubicBezTo>
                      <a:pt x="127" y="34"/>
                      <a:pt x="164" y="20"/>
                      <a:pt x="164" y="3"/>
                    </a:cubicBezTo>
                    <a:cubicBezTo>
                      <a:pt x="164" y="2"/>
                      <a:pt x="164" y="1"/>
                      <a:pt x="164" y="0"/>
                    </a:cubicBezTo>
                  </a:path>
                </a:pathLst>
              </a:custGeom>
              <a:solidFill>
                <a:srgbClr val="949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5" name="Freeform 1805">
                <a:extLst>
                  <a:ext uri="{FF2B5EF4-FFF2-40B4-BE49-F238E27FC236}">
                    <a16:creationId xmlns:a16="http://schemas.microsoft.com/office/drawing/2014/main" id="{681B186B-53C5-4555-8E56-4BEC5F1B9A22}"/>
                  </a:ext>
                </a:extLst>
              </p:cNvPr>
              <p:cNvSpPr>
                <a:spLocks/>
              </p:cNvSpPr>
              <p:nvPr/>
            </p:nvSpPr>
            <p:spPr bwMode="auto">
              <a:xfrm>
                <a:off x="99" y="1069"/>
                <a:ext cx="9" cy="2"/>
              </a:xfrm>
              <a:custGeom>
                <a:avLst/>
                <a:gdLst>
                  <a:gd name="T0" fmla="*/ 0 w 4"/>
                  <a:gd name="T1" fmla="*/ 0 h 1"/>
                  <a:gd name="T2" fmla="*/ 0 w 4"/>
                  <a:gd name="T3" fmla="*/ 1 h 1"/>
                  <a:gd name="T4" fmla="*/ 4 w 4"/>
                  <a:gd name="T5" fmla="*/ 1 h 1"/>
                  <a:gd name="T6" fmla="*/ 0 w 4"/>
                  <a:gd name="T7" fmla="*/ 0 h 1"/>
                </a:gdLst>
                <a:ahLst/>
                <a:cxnLst>
                  <a:cxn ang="0">
                    <a:pos x="T0" y="T1"/>
                  </a:cxn>
                  <a:cxn ang="0">
                    <a:pos x="T2" y="T3"/>
                  </a:cxn>
                  <a:cxn ang="0">
                    <a:pos x="T4" y="T5"/>
                  </a:cxn>
                  <a:cxn ang="0">
                    <a:pos x="T6" y="T7"/>
                  </a:cxn>
                </a:cxnLst>
                <a:rect l="0" t="0" r="r" b="b"/>
                <a:pathLst>
                  <a:path w="4" h="1">
                    <a:moveTo>
                      <a:pt x="0" y="0"/>
                    </a:moveTo>
                    <a:cubicBezTo>
                      <a:pt x="0" y="1"/>
                      <a:pt x="0" y="1"/>
                      <a:pt x="0" y="1"/>
                    </a:cubicBezTo>
                    <a:cubicBezTo>
                      <a:pt x="4" y="1"/>
                      <a:pt x="4" y="1"/>
                      <a:pt x="4" y="1"/>
                    </a:cubicBezTo>
                    <a:cubicBezTo>
                      <a:pt x="3" y="1"/>
                      <a:pt x="1" y="1"/>
                      <a:pt x="0" y="0"/>
                    </a:cubicBezTo>
                  </a:path>
                </a:pathLst>
              </a:custGeom>
              <a:solidFill>
                <a:srgbClr val="939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6" name="Freeform 1806">
                <a:extLst>
                  <a:ext uri="{FF2B5EF4-FFF2-40B4-BE49-F238E27FC236}">
                    <a16:creationId xmlns:a16="http://schemas.microsoft.com/office/drawing/2014/main" id="{D429CF9F-6F20-4BFF-A9AA-2D3069833F27}"/>
                  </a:ext>
                </a:extLst>
              </p:cNvPr>
              <p:cNvSpPr>
                <a:spLocks noEditPoints="1"/>
              </p:cNvSpPr>
              <p:nvPr/>
            </p:nvSpPr>
            <p:spPr bwMode="auto">
              <a:xfrm>
                <a:off x="3" y="153"/>
                <a:ext cx="12" cy="396"/>
              </a:xfrm>
              <a:custGeom>
                <a:avLst/>
                <a:gdLst>
                  <a:gd name="T0" fmla="*/ 0 w 5"/>
                  <a:gd name="T1" fmla="*/ 5 h 166"/>
                  <a:gd name="T2" fmla="*/ 0 w 5"/>
                  <a:gd name="T3" fmla="*/ 5 h 166"/>
                  <a:gd name="T4" fmla="*/ 0 w 5"/>
                  <a:gd name="T5" fmla="*/ 162 h 166"/>
                  <a:gd name="T6" fmla="*/ 5 w 5"/>
                  <a:gd name="T7" fmla="*/ 166 h 166"/>
                  <a:gd name="T8" fmla="*/ 5 w 5"/>
                  <a:gd name="T9" fmla="*/ 109 h 166"/>
                  <a:gd name="T10" fmla="*/ 5 w 5"/>
                  <a:gd name="T11" fmla="*/ 107 h 166"/>
                  <a:gd name="T12" fmla="*/ 5 w 5"/>
                  <a:gd name="T13" fmla="*/ 56 h 166"/>
                  <a:gd name="T14" fmla="*/ 0 w 5"/>
                  <a:gd name="T15" fmla="*/ 5 h 166"/>
                  <a:gd name="T16" fmla="*/ 5 w 5"/>
                  <a:gd name="T17" fmla="*/ 0 h 166"/>
                  <a:gd name="T18" fmla="*/ 5 w 5"/>
                  <a:gd name="T19" fmla="*/ 2 h 166"/>
                  <a:gd name="T20" fmla="*/ 5 w 5"/>
                  <a:gd name="T21" fmla="*/ 30 h 166"/>
                  <a:gd name="T22" fmla="*/ 5 w 5"/>
                  <a:gd name="T23" fmla="*/ 28 h 166"/>
                  <a:gd name="T24" fmla="*/ 5 w 5"/>
                  <a:gd name="T25" fmla="*/ 2 h 166"/>
                  <a:gd name="T26" fmla="*/ 5 w 5"/>
                  <a:gd name="T2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166">
                    <a:moveTo>
                      <a:pt x="0" y="5"/>
                    </a:moveTo>
                    <a:cubicBezTo>
                      <a:pt x="0" y="5"/>
                      <a:pt x="0" y="5"/>
                      <a:pt x="0" y="5"/>
                    </a:cubicBezTo>
                    <a:cubicBezTo>
                      <a:pt x="0" y="162"/>
                      <a:pt x="0" y="162"/>
                      <a:pt x="0" y="162"/>
                    </a:cubicBezTo>
                    <a:cubicBezTo>
                      <a:pt x="2" y="163"/>
                      <a:pt x="3" y="165"/>
                      <a:pt x="5" y="166"/>
                    </a:cubicBezTo>
                    <a:cubicBezTo>
                      <a:pt x="5" y="109"/>
                      <a:pt x="5" y="109"/>
                      <a:pt x="5" y="109"/>
                    </a:cubicBezTo>
                    <a:cubicBezTo>
                      <a:pt x="5" y="109"/>
                      <a:pt x="5" y="108"/>
                      <a:pt x="5" y="107"/>
                    </a:cubicBezTo>
                    <a:cubicBezTo>
                      <a:pt x="5" y="56"/>
                      <a:pt x="5" y="56"/>
                      <a:pt x="5" y="56"/>
                    </a:cubicBezTo>
                    <a:cubicBezTo>
                      <a:pt x="4" y="53"/>
                      <a:pt x="0" y="5"/>
                      <a:pt x="0" y="5"/>
                    </a:cubicBezTo>
                    <a:moveTo>
                      <a:pt x="5" y="0"/>
                    </a:moveTo>
                    <a:cubicBezTo>
                      <a:pt x="5" y="2"/>
                      <a:pt x="5" y="2"/>
                      <a:pt x="5" y="2"/>
                    </a:cubicBezTo>
                    <a:cubicBezTo>
                      <a:pt x="5" y="30"/>
                      <a:pt x="5" y="30"/>
                      <a:pt x="5" y="30"/>
                    </a:cubicBezTo>
                    <a:cubicBezTo>
                      <a:pt x="5" y="28"/>
                      <a:pt x="5" y="28"/>
                      <a:pt x="5" y="28"/>
                    </a:cubicBezTo>
                    <a:cubicBezTo>
                      <a:pt x="5" y="2"/>
                      <a:pt x="5" y="2"/>
                      <a:pt x="5" y="2"/>
                    </a:cubicBezTo>
                    <a:cubicBezTo>
                      <a:pt x="5" y="0"/>
                      <a:pt x="5" y="0"/>
                      <a:pt x="5" y="0"/>
                    </a:cubicBezTo>
                  </a:path>
                </a:pathLst>
              </a:custGeom>
              <a:solidFill>
                <a:srgbClr val="D5D4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7" name="Freeform 1807">
                <a:extLst>
                  <a:ext uri="{FF2B5EF4-FFF2-40B4-BE49-F238E27FC236}">
                    <a16:creationId xmlns:a16="http://schemas.microsoft.com/office/drawing/2014/main" id="{E0D950DD-A80B-409F-A822-7789D3014F74}"/>
                  </a:ext>
                </a:extLst>
              </p:cNvPr>
              <p:cNvSpPr>
                <a:spLocks noEditPoints="1"/>
              </p:cNvSpPr>
              <p:nvPr/>
            </p:nvSpPr>
            <p:spPr bwMode="auto">
              <a:xfrm>
                <a:off x="416" y="148"/>
                <a:ext cx="0" cy="2"/>
              </a:xfrm>
              <a:custGeom>
                <a:avLst/>
                <a:gdLst>
                  <a:gd name="T0" fmla="*/ 1 h 1"/>
                  <a:gd name="T1" fmla="*/ 1 h 1"/>
                  <a:gd name="T2" fmla="*/ 1 h 1"/>
                  <a:gd name="T3" fmla="*/ 0 h 1"/>
                  <a:gd name="T4" fmla="*/ 0 h 1"/>
                  <a:gd name="T5" fmla="*/ 0 h 1"/>
                  <a:gd name="T6" fmla="*/ 0 h 1"/>
                  <a:gd name="T7" fmla="*/ 0 h 1"/>
                  <a:gd name="T8" fmla="*/ 0 h 1"/>
                  <a:gd name="T9" fmla="*/ 0 h 1"/>
                  <a:gd name="T10" fmla="*/ 0 h 1"/>
                  <a:gd name="T11" fmla="*/ 0 h 1"/>
                  <a:gd name="T12" fmla="*/ 0 h 1"/>
                  <a:gd name="T13" fmla="*/ 0 h 1"/>
                  <a:gd name="T14" fmla="*/ 0 h 1"/>
                  <a:gd name="T15" fmla="*/ 0 h 1"/>
                  <a:gd name="T16" fmla="*/ 0 h 1"/>
                  <a:gd name="T17" fmla="*/ 0 h 1"/>
                  <a:gd name="T18" fmla="*/ 0 h 1"/>
                  <a:gd name="T19" fmla="*/ 0 h 1"/>
                  <a:gd name="T20"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Lst>
                <a:rect l="0" t="0" r="r" b="b"/>
                <a:pathLst>
                  <a:path h="1">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9998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8" name="Freeform 1808">
                <a:extLst>
                  <a:ext uri="{FF2B5EF4-FFF2-40B4-BE49-F238E27FC236}">
                    <a16:creationId xmlns:a16="http://schemas.microsoft.com/office/drawing/2014/main" id="{6275AD5C-661F-4F1C-8E08-49FE30D0B302}"/>
                  </a:ext>
                </a:extLst>
              </p:cNvPr>
              <p:cNvSpPr>
                <a:spLocks/>
              </p:cNvSpPr>
              <p:nvPr/>
            </p:nvSpPr>
            <p:spPr bwMode="auto">
              <a:xfrm>
                <a:off x="407" y="153"/>
                <a:ext cx="12" cy="496"/>
              </a:xfrm>
              <a:custGeom>
                <a:avLst/>
                <a:gdLst>
                  <a:gd name="T0" fmla="*/ 5 w 5"/>
                  <a:gd name="T1" fmla="*/ 0 h 208"/>
                  <a:gd name="T2" fmla="*/ 0 w 5"/>
                  <a:gd name="T3" fmla="*/ 3 h 208"/>
                  <a:gd name="T4" fmla="*/ 0 w 5"/>
                  <a:gd name="T5" fmla="*/ 208 h 208"/>
                  <a:gd name="T6" fmla="*/ 5 w 5"/>
                  <a:gd name="T7" fmla="*/ 207 h 208"/>
                  <a:gd name="T8" fmla="*/ 5 w 5"/>
                  <a:gd name="T9" fmla="*/ 0 h 208"/>
                </a:gdLst>
                <a:ahLst/>
                <a:cxnLst>
                  <a:cxn ang="0">
                    <a:pos x="T0" y="T1"/>
                  </a:cxn>
                  <a:cxn ang="0">
                    <a:pos x="T2" y="T3"/>
                  </a:cxn>
                  <a:cxn ang="0">
                    <a:pos x="T4" y="T5"/>
                  </a:cxn>
                  <a:cxn ang="0">
                    <a:pos x="T6" y="T7"/>
                  </a:cxn>
                  <a:cxn ang="0">
                    <a:pos x="T8" y="T9"/>
                  </a:cxn>
                </a:cxnLst>
                <a:rect l="0" t="0" r="r" b="b"/>
                <a:pathLst>
                  <a:path w="5" h="208">
                    <a:moveTo>
                      <a:pt x="5" y="0"/>
                    </a:moveTo>
                    <a:cubicBezTo>
                      <a:pt x="3" y="1"/>
                      <a:pt x="2" y="2"/>
                      <a:pt x="0" y="3"/>
                    </a:cubicBezTo>
                    <a:cubicBezTo>
                      <a:pt x="0" y="208"/>
                      <a:pt x="0" y="208"/>
                      <a:pt x="0" y="208"/>
                    </a:cubicBezTo>
                    <a:cubicBezTo>
                      <a:pt x="2" y="207"/>
                      <a:pt x="3" y="207"/>
                      <a:pt x="5" y="207"/>
                    </a:cubicBezTo>
                    <a:cubicBezTo>
                      <a:pt x="5" y="0"/>
                      <a:pt x="5" y="0"/>
                      <a:pt x="5" y="0"/>
                    </a:cubicBezTo>
                  </a:path>
                </a:pathLst>
              </a:custGeom>
              <a:solidFill>
                <a:srgbClr val="8685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9" name="Freeform 1809">
                <a:extLst>
                  <a:ext uri="{FF2B5EF4-FFF2-40B4-BE49-F238E27FC236}">
                    <a16:creationId xmlns:a16="http://schemas.microsoft.com/office/drawing/2014/main" id="{ACFC7F19-C0C7-4274-90AE-B4196259DAB9}"/>
                  </a:ext>
                </a:extLst>
              </p:cNvPr>
              <p:cNvSpPr>
                <a:spLocks noEditPoints="1"/>
              </p:cNvSpPr>
              <p:nvPr/>
            </p:nvSpPr>
            <p:spPr bwMode="auto">
              <a:xfrm>
                <a:off x="3" y="124"/>
                <a:ext cx="413" cy="162"/>
              </a:xfrm>
              <a:custGeom>
                <a:avLst/>
                <a:gdLst>
                  <a:gd name="T0" fmla="*/ 163 w 173"/>
                  <a:gd name="T1" fmla="*/ 0 h 68"/>
                  <a:gd name="T2" fmla="*/ 163 w 173"/>
                  <a:gd name="T3" fmla="*/ 0 h 68"/>
                  <a:gd name="T4" fmla="*/ 173 w 173"/>
                  <a:gd name="T5" fmla="*/ 10 h 68"/>
                  <a:gd name="T6" fmla="*/ 163 w 173"/>
                  <a:gd name="T7" fmla="*/ 0 h 68"/>
                  <a:gd name="T8" fmla="*/ 10 w 173"/>
                  <a:gd name="T9" fmla="*/ 0 h 68"/>
                  <a:gd name="T10" fmla="*/ 1 w 173"/>
                  <a:gd name="T11" fmla="*/ 11 h 68"/>
                  <a:gd name="T12" fmla="*/ 0 w 173"/>
                  <a:gd name="T13" fmla="*/ 17 h 68"/>
                  <a:gd name="T14" fmla="*/ 5 w 173"/>
                  <a:gd name="T15" fmla="*/ 68 h 68"/>
                  <a:gd name="T16" fmla="*/ 5 w 173"/>
                  <a:gd name="T17" fmla="*/ 68 h 68"/>
                  <a:gd name="T18" fmla="*/ 5 w 173"/>
                  <a:gd name="T19" fmla="*/ 44 h 68"/>
                  <a:gd name="T20" fmla="*/ 5 w 173"/>
                  <a:gd name="T21" fmla="*/ 42 h 68"/>
                  <a:gd name="T22" fmla="*/ 5 w 173"/>
                  <a:gd name="T23" fmla="*/ 14 h 68"/>
                  <a:gd name="T24" fmla="*/ 5 w 173"/>
                  <a:gd name="T25" fmla="*/ 12 h 68"/>
                  <a:gd name="T26" fmla="*/ 16 w 173"/>
                  <a:gd name="T27" fmla="*/ 2 h 68"/>
                  <a:gd name="T28" fmla="*/ 10 w 173"/>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 h="68">
                    <a:moveTo>
                      <a:pt x="163" y="0"/>
                    </a:moveTo>
                    <a:cubicBezTo>
                      <a:pt x="163" y="0"/>
                      <a:pt x="163" y="0"/>
                      <a:pt x="163" y="0"/>
                    </a:cubicBezTo>
                    <a:cubicBezTo>
                      <a:pt x="168" y="3"/>
                      <a:pt x="172" y="6"/>
                      <a:pt x="173" y="10"/>
                    </a:cubicBezTo>
                    <a:cubicBezTo>
                      <a:pt x="172" y="6"/>
                      <a:pt x="168" y="3"/>
                      <a:pt x="163" y="0"/>
                    </a:cubicBezTo>
                    <a:moveTo>
                      <a:pt x="10" y="0"/>
                    </a:moveTo>
                    <a:cubicBezTo>
                      <a:pt x="5" y="3"/>
                      <a:pt x="2" y="6"/>
                      <a:pt x="1" y="11"/>
                    </a:cubicBezTo>
                    <a:cubicBezTo>
                      <a:pt x="0" y="17"/>
                      <a:pt x="0" y="17"/>
                      <a:pt x="0" y="17"/>
                    </a:cubicBezTo>
                    <a:cubicBezTo>
                      <a:pt x="0" y="17"/>
                      <a:pt x="4" y="65"/>
                      <a:pt x="5" y="68"/>
                    </a:cubicBezTo>
                    <a:cubicBezTo>
                      <a:pt x="5" y="68"/>
                      <a:pt x="5" y="68"/>
                      <a:pt x="5" y="68"/>
                    </a:cubicBezTo>
                    <a:cubicBezTo>
                      <a:pt x="5" y="44"/>
                      <a:pt x="5" y="44"/>
                      <a:pt x="5" y="44"/>
                    </a:cubicBezTo>
                    <a:cubicBezTo>
                      <a:pt x="5" y="42"/>
                      <a:pt x="5" y="42"/>
                      <a:pt x="5" y="42"/>
                    </a:cubicBezTo>
                    <a:cubicBezTo>
                      <a:pt x="5" y="14"/>
                      <a:pt x="5" y="14"/>
                      <a:pt x="5" y="14"/>
                    </a:cubicBezTo>
                    <a:cubicBezTo>
                      <a:pt x="5" y="12"/>
                      <a:pt x="5" y="12"/>
                      <a:pt x="5" y="12"/>
                    </a:cubicBezTo>
                    <a:cubicBezTo>
                      <a:pt x="6" y="8"/>
                      <a:pt x="9" y="5"/>
                      <a:pt x="16" y="2"/>
                    </a:cubicBezTo>
                    <a:cubicBezTo>
                      <a:pt x="14" y="2"/>
                      <a:pt x="12" y="1"/>
                      <a:pt x="10" y="0"/>
                    </a:cubicBezTo>
                  </a:path>
                </a:pathLst>
              </a:custGeom>
              <a:solidFill>
                <a:srgbClr val="9998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0" name="Freeform 1810">
                <a:extLst>
                  <a:ext uri="{FF2B5EF4-FFF2-40B4-BE49-F238E27FC236}">
                    <a16:creationId xmlns:a16="http://schemas.microsoft.com/office/drawing/2014/main" id="{9DC5ADBC-9EBD-48F5-9A0B-85BA298C0861}"/>
                  </a:ext>
                </a:extLst>
              </p:cNvPr>
              <p:cNvSpPr>
                <a:spLocks/>
              </p:cNvSpPr>
              <p:nvPr/>
            </p:nvSpPr>
            <p:spPr bwMode="auto">
              <a:xfrm>
                <a:off x="416" y="1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9998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1" name="Freeform 1811">
                <a:extLst>
                  <a:ext uri="{FF2B5EF4-FFF2-40B4-BE49-F238E27FC236}">
                    <a16:creationId xmlns:a16="http://schemas.microsoft.com/office/drawing/2014/main" id="{46952B44-EFA5-4051-87B8-B61656139BA0}"/>
                  </a:ext>
                </a:extLst>
              </p:cNvPr>
              <p:cNvSpPr>
                <a:spLocks/>
              </p:cNvSpPr>
              <p:nvPr/>
            </p:nvSpPr>
            <p:spPr bwMode="auto">
              <a:xfrm>
                <a:off x="416" y="1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9998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2" name="Freeform 1812">
                <a:extLst>
                  <a:ext uri="{FF2B5EF4-FFF2-40B4-BE49-F238E27FC236}">
                    <a16:creationId xmlns:a16="http://schemas.microsoft.com/office/drawing/2014/main" id="{0DB574FC-2A5A-43C1-B1DF-17C821A3920D}"/>
                  </a:ext>
                </a:extLst>
              </p:cNvPr>
              <p:cNvSpPr>
                <a:spLocks/>
              </p:cNvSpPr>
              <p:nvPr/>
            </p:nvSpPr>
            <p:spPr bwMode="auto">
              <a:xfrm>
                <a:off x="416" y="1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9998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3" name="Freeform 1813">
                <a:extLst>
                  <a:ext uri="{FF2B5EF4-FFF2-40B4-BE49-F238E27FC236}">
                    <a16:creationId xmlns:a16="http://schemas.microsoft.com/office/drawing/2014/main" id="{F88B6B59-1A50-4C53-B95E-2203928045F4}"/>
                  </a:ext>
                </a:extLst>
              </p:cNvPr>
              <p:cNvSpPr>
                <a:spLocks/>
              </p:cNvSpPr>
              <p:nvPr/>
            </p:nvSpPr>
            <p:spPr bwMode="auto">
              <a:xfrm>
                <a:off x="416" y="1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9998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4" name="Freeform 1814">
                <a:extLst>
                  <a:ext uri="{FF2B5EF4-FFF2-40B4-BE49-F238E27FC236}">
                    <a16:creationId xmlns:a16="http://schemas.microsoft.com/office/drawing/2014/main" id="{45D421C3-B0FF-4339-B759-BE6937BF9ABF}"/>
                  </a:ext>
                </a:extLst>
              </p:cNvPr>
              <p:cNvSpPr>
                <a:spLocks/>
              </p:cNvSpPr>
              <p:nvPr/>
            </p:nvSpPr>
            <p:spPr bwMode="auto">
              <a:xfrm>
                <a:off x="416" y="148"/>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path>
                </a:pathLst>
              </a:custGeom>
              <a:solidFill>
                <a:srgbClr val="9998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5" name="Freeform 1815">
                <a:extLst>
                  <a:ext uri="{FF2B5EF4-FFF2-40B4-BE49-F238E27FC236}">
                    <a16:creationId xmlns:a16="http://schemas.microsoft.com/office/drawing/2014/main" id="{0EE6E28A-8036-4ED2-8D5A-336410CAF5EA}"/>
                  </a:ext>
                </a:extLst>
              </p:cNvPr>
              <p:cNvSpPr>
                <a:spLocks/>
              </p:cNvSpPr>
              <p:nvPr/>
            </p:nvSpPr>
            <p:spPr bwMode="auto">
              <a:xfrm>
                <a:off x="404" y="150"/>
                <a:ext cx="3" cy="3"/>
              </a:xfrm>
              <a:custGeom>
                <a:avLst/>
                <a:gdLst>
                  <a:gd name="T0" fmla="*/ 0 w 1"/>
                  <a:gd name="T1" fmla="*/ 0 h 1"/>
                  <a:gd name="T2" fmla="*/ 1 w 1"/>
                  <a:gd name="T3" fmla="*/ 1 h 1"/>
                  <a:gd name="T4" fmla="*/ 1 w 1"/>
                  <a:gd name="T5" fmla="*/ 1 h 1"/>
                  <a:gd name="T6" fmla="*/ 1 w 1"/>
                  <a:gd name="T7" fmla="*/ 1 h 1"/>
                  <a:gd name="T8" fmla="*/ 1 w 1"/>
                  <a:gd name="T9" fmla="*/ 1 h 1"/>
                  <a:gd name="T10" fmla="*/ 1 w 1"/>
                  <a:gd name="T11" fmla="*/ 1 h 1"/>
                  <a:gd name="T12" fmla="*/ 1 w 1"/>
                  <a:gd name="T13" fmla="*/ 1 h 1"/>
                  <a:gd name="T14" fmla="*/ 1 w 1"/>
                  <a:gd name="T15" fmla="*/ 1 h 1"/>
                  <a:gd name="T16" fmla="*/ 1 w 1"/>
                  <a:gd name="T17" fmla="*/ 1 h 1"/>
                  <a:gd name="T18" fmla="*/ 1 w 1"/>
                  <a:gd name="T19" fmla="*/ 1 h 1"/>
                  <a:gd name="T20" fmla="*/ 0 w 1"/>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1">
                    <a:moveTo>
                      <a:pt x="0" y="0"/>
                    </a:moveTo>
                    <a:cubicBezTo>
                      <a:pt x="1" y="0"/>
                      <a:pt x="1" y="0"/>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0"/>
                      <a:pt x="1" y="0"/>
                      <a:pt x="0" y="0"/>
                    </a:cubicBezTo>
                  </a:path>
                </a:pathLst>
              </a:custGeom>
              <a:solidFill>
                <a:srgbClr val="9998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6" name="Freeform 1816">
                <a:extLst>
                  <a:ext uri="{FF2B5EF4-FFF2-40B4-BE49-F238E27FC236}">
                    <a16:creationId xmlns:a16="http://schemas.microsoft.com/office/drawing/2014/main" id="{32F15950-D6B8-4B4A-88F4-C001967AF1C4}"/>
                  </a:ext>
                </a:extLst>
              </p:cNvPr>
              <p:cNvSpPr>
                <a:spLocks/>
              </p:cNvSpPr>
              <p:nvPr/>
            </p:nvSpPr>
            <p:spPr bwMode="auto">
              <a:xfrm>
                <a:off x="378" y="124"/>
                <a:ext cx="41" cy="36"/>
              </a:xfrm>
              <a:custGeom>
                <a:avLst/>
                <a:gdLst>
                  <a:gd name="T0" fmla="*/ 6 w 17"/>
                  <a:gd name="T1" fmla="*/ 0 h 15"/>
                  <a:gd name="T2" fmla="*/ 0 w 17"/>
                  <a:gd name="T3" fmla="*/ 2 h 15"/>
                  <a:gd name="T4" fmla="*/ 11 w 17"/>
                  <a:gd name="T5" fmla="*/ 11 h 15"/>
                  <a:gd name="T6" fmla="*/ 12 w 17"/>
                  <a:gd name="T7" fmla="*/ 12 h 15"/>
                  <a:gd name="T8" fmla="*/ 12 w 17"/>
                  <a:gd name="T9" fmla="*/ 12 h 15"/>
                  <a:gd name="T10" fmla="*/ 12 w 17"/>
                  <a:gd name="T11" fmla="*/ 14 h 15"/>
                  <a:gd name="T12" fmla="*/ 12 w 17"/>
                  <a:gd name="T13" fmla="*/ 15 h 15"/>
                  <a:gd name="T14" fmla="*/ 17 w 17"/>
                  <a:gd name="T15" fmla="*/ 12 h 15"/>
                  <a:gd name="T16" fmla="*/ 16 w 17"/>
                  <a:gd name="T17" fmla="*/ 11 h 15"/>
                  <a:gd name="T18" fmla="*/ 16 w 17"/>
                  <a:gd name="T19" fmla="*/ 11 h 15"/>
                  <a:gd name="T20" fmla="*/ 16 w 17"/>
                  <a:gd name="T21" fmla="*/ 10 h 15"/>
                  <a:gd name="T22" fmla="*/ 16 w 17"/>
                  <a:gd name="T23" fmla="*/ 10 h 15"/>
                  <a:gd name="T24" fmla="*/ 16 w 17"/>
                  <a:gd name="T25" fmla="*/ 10 h 15"/>
                  <a:gd name="T26" fmla="*/ 16 w 17"/>
                  <a:gd name="T27" fmla="*/ 10 h 15"/>
                  <a:gd name="T28" fmla="*/ 16 w 17"/>
                  <a:gd name="T29" fmla="*/ 10 h 15"/>
                  <a:gd name="T30" fmla="*/ 16 w 17"/>
                  <a:gd name="T31" fmla="*/ 10 h 15"/>
                  <a:gd name="T32" fmla="*/ 16 w 17"/>
                  <a:gd name="T33" fmla="*/ 10 h 15"/>
                  <a:gd name="T34" fmla="*/ 16 w 17"/>
                  <a:gd name="T35" fmla="*/ 10 h 15"/>
                  <a:gd name="T36" fmla="*/ 16 w 17"/>
                  <a:gd name="T37" fmla="*/ 10 h 15"/>
                  <a:gd name="T38" fmla="*/ 16 w 17"/>
                  <a:gd name="T39" fmla="*/ 10 h 15"/>
                  <a:gd name="T40" fmla="*/ 16 w 17"/>
                  <a:gd name="T41" fmla="*/ 10 h 15"/>
                  <a:gd name="T42" fmla="*/ 16 w 17"/>
                  <a:gd name="T43" fmla="*/ 10 h 15"/>
                  <a:gd name="T44" fmla="*/ 6 w 17"/>
                  <a:gd name="T4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5">
                    <a:moveTo>
                      <a:pt x="6" y="0"/>
                    </a:moveTo>
                    <a:cubicBezTo>
                      <a:pt x="4" y="1"/>
                      <a:pt x="2" y="2"/>
                      <a:pt x="0" y="2"/>
                    </a:cubicBezTo>
                    <a:cubicBezTo>
                      <a:pt x="8" y="6"/>
                      <a:pt x="11" y="9"/>
                      <a:pt x="11" y="11"/>
                    </a:cubicBezTo>
                    <a:cubicBezTo>
                      <a:pt x="12" y="11"/>
                      <a:pt x="12" y="11"/>
                      <a:pt x="12" y="12"/>
                    </a:cubicBezTo>
                    <a:cubicBezTo>
                      <a:pt x="12" y="12"/>
                      <a:pt x="12" y="12"/>
                      <a:pt x="12" y="12"/>
                    </a:cubicBezTo>
                    <a:cubicBezTo>
                      <a:pt x="12" y="14"/>
                      <a:pt x="12" y="14"/>
                      <a:pt x="12" y="14"/>
                    </a:cubicBezTo>
                    <a:cubicBezTo>
                      <a:pt x="12" y="15"/>
                      <a:pt x="12" y="15"/>
                      <a:pt x="12" y="15"/>
                    </a:cubicBezTo>
                    <a:cubicBezTo>
                      <a:pt x="14" y="14"/>
                      <a:pt x="15" y="13"/>
                      <a:pt x="17" y="12"/>
                    </a:cubicBezTo>
                    <a:cubicBezTo>
                      <a:pt x="16" y="11"/>
                      <a:pt x="16" y="11"/>
                      <a:pt x="16" y="11"/>
                    </a:cubicBezTo>
                    <a:cubicBezTo>
                      <a:pt x="16" y="11"/>
                      <a:pt x="16" y="11"/>
                      <a:pt x="16" y="11"/>
                    </a:cubicBezTo>
                    <a:cubicBezTo>
                      <a:pt x="16" y="11"/>
                      <a:pt x="16" y="10"/>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5" y="6"/>
                      <a:pt x="11" y="3"/>
                      <a:pt x="6" y="0"/>
                    </a:cubicBezTo>
                  </a:path>
                </a:pathLst>
              </a:custGeom>
              <a:solidFill>
                <a:srgbClr val="747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7" name="Freeform 1817">
                <a:extLst>
                  <a:ext uri="{FF2B5EF4-FFF2-40B4-BE49-F238E27FC236}">
                    <a16:creationId xmlns:a16="http://schemas.microsoft.com/office/drawing/2014/main" id="{A2E0A34A-54DA-4DEF-9D09-CA687DA915ED}"/>
                  </a:ext>
                </a:extLst>
              </p:cNvPr>
              <p:cNvSpPr>
                <a:spLocks/>
              </p:cNvSpPr>
              <p:nvPr/>
            </p:nvSpPr>
            <p:spPr bwMode="auto">
              <a:xfrm>
                <a:off x="256" y="241"/>
                <a:ext cx="156" cy="184"/>
              </a:xfrm>
              <a:custGeom>
                <a:avLst/>
                <a:gdLst>
                  <a:gd name="T0" fmla="*/ 57 w 65"/>
                  <a:gd name="T1" fmla="*/ 28 h 77"/>
                  <a:gd name="T2" fmla="*/ 46 w 65"/>
                  <a:gd name="T3" fmla="*/ 71 h 77"/>
                  <a:gd name="T4" fmla="*/ 7 w 65"/>
                  <a:gd name="T5" fmla="*/ 49 h 77"/>
                  <a:gd name="T6" fmla="*/ 19 w 65"/>
                  <a:gd name="T7" fmla="*/ 6 h 77"/>
                  <a:gd name="T8" fmla="*/ 57 w 65"/>
                  <a:gd name="T9" fmla="*/ 28 h 77"/>
                </a:gdLst>
                <a:ahLst/>
                <a:cxnLst>
                  <a:cxn ang="0">
                    <a:pos x="T0" y="T1"/>
                  </a:cxn>
                  <a:cxn ang="0">
                    <a:pos x="T2" y="T3"/>
                  </a:cxn>
                  <a:cxn ang="0">
                    <a:pos x="T4" y="T5"/>
                  </a:cxn>
                  <a:cxn ang="0">
                    <a:pos x="T6" y="T7"/>
                  </a:cxn>
                  <a:cxn ang="0">
                    <a:pos x="T8" y="T9"/>
                  </a:cxn>
                </a:cxnLst>
                <a:rect l="0" t="0" r="r" b="b"/>
                <a:pathLst>
                  <a:path w="65" h="77">
                    <a:moveTo>
                      <a:pt x="57" y="28"/>
                    </a:moveTo>
                    <a:cubicBezTo>
                      <a:pt x="65" y="46"/>
                      <a:pt x="60" y="65"/>
                      <a:pt x="46" y="71"/>
                    </a:cubicBezTo>
                    <a:cubicBezTo>
                      <a:pt x="32" y="77"/>
                      <a:pt x="15" y="67"/>
                      <a:pt x="7" y="49"/>
                    </a:cubicBezTo>
                    <a:cubicBezTo>
                      <a:pt x="0" y="31"/>
                      <a:pt x="5" y="11"/>
                      <a:pt x="19" y="6"/>
                    </a:cubicBezTo>
                    <a:cubicBezTo>
                      <a:pt x="32" y="0"/>
                      <a:pt x="50" y="10"/>
                      <a:pt x="57" y="28"/>
                    </a:cubicBezTo>
                  </a:path>
                </a:pathLst>
              </a:custGeom>
              <a:solidFill>
                <a:srgbClr val="535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8" name="Freeform 1818">
                <a:extLst>
                  <a:ext uri="{FF2B5EF4-FFF2-40B4-BE49-F238E27FC236}">
                    <a16:creationId xmlns:a16="http://schemas.microsoft.com/office/drawing/2014/main" id="{A865FB34-6797-418F-A324-F92A5AAD9869}"/>
                  </a:ext>
                </a:extLst>
              </p:cNvPr>
              <p:cNvSpPr>
                <a:spLocks/>
              </p:cNvSpPr>
              <p:nvPr/>
            </p:nvSpPr>
            <p:spPr bwMode="auto">
              <a:xfrm>
                <a:off x="287" y="250"/>
                <a:ext cx="125" cy="172"/>
              </a:xfrm>
              <a:custGeom>
                <a:avLst/>
                <a:gdLst>
                  <a:gd name="T0" fmla="*/ 44 w 52"/>
                  <a:gd name="T1" fmla="*/ 24 h 72"/>
                  <a:gd name="T2" fmla="*/ 14 w 52"/>
                  <a:gd name="T3" fmla="*/ 0 h 72"/>
                  <a:gd name="T4" fmla="*/ 30 w 52"/>
                  <a:gd name="T5" fmla="*/ 13 h 72"/>
                  <a:gd name="T6" fmla="*/ 32 w 52"/>
                  <a:gd name="T7" fmla="*/ 46 h 72"/>
                  <a:gd name="T8" fmla="*/ 13 w 52"/>
                  <a:gd name="T9" fmla="*/ 58 h 72"/>
                  <a:gd name="T10" fmla="*/ 0 w 52"/>
                  <a:gd name="T11" fmla="*/ 55 h 72"/>
                  <a:gd name="T12" fmla="*/ 33 w 52"/>
                  <a:gd name="T13" fmla="*/ 67 h 72"/>
                  <a:gd name="T14" fmla="*/ 44 w 52"/>
                  <a:gd name="T15" fmla="*/ 24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72">
                    <a:moveTo>
                      <a:pt x="44" y="24"/>
                    </a:moveTo>
                    <a:cubicBezTo>
                      <a:pt x="38" y="9"/>
                      <a:pt x="26" y="0"/>
                      <a:pt x="14" y="0"/>
                    </a:cubicBezTo>
                    <a:cubicBezTo>
                      <a:pt x="23" y="3"/>
                      <a:pt x="26" y="8"/>
                      <a:pt x="30" y="13"/>
                    </a:cubicBezTo>
                    <a:cubicBezTo>
                      <a:pt x="36" y="22"/>
                      <a:pt x="38" y="36"/>
                      <a:pt x="32" y="46"/>
                    </a:cubicBezTo>
                    <a:cubicBezTo>
                      <a:pt x="28" y="53"/>
                      <a:pt x="21" y="59"/>
                      <a:pt x="13" y="58"/>
                    </a:cubicBezTo>
                    <a:cubicBezTo>
                      <a:pt x="9" y="58"/>
                      <a:pt x="5" y="57"/>
                      <a:pt x="0" y="55"/>
                    </a:cubicBezTo>
                    <a:cubicBezTo>
                      <a:pt x="9" y="66"/>
                      <a:pt x="22" y="72"/>
                      <a:pt x="33" y="67"/>
                    </a:cubicBezTo>
                    <a:cubicBezTo>
                      <a:pt x="47" y="61"/>
                      <a:pt x="52" y="42"/>
                      <a:pt x="44" y="24"/>
                    </a:cubicBezTo>
                  </a:path>
                </a:pathLst>
              </a:custGeom>
              <a:solidFill>
                <a:srgbClr val="4B5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9" name="Freeform 1819">
                <a:extLst>
                  <a:ext uri="{FF2B5EF4-FFF2-40B4-BE49-F238E27FC236}">
                    <a16:creationId xmlns:a16="http://schemas.microsoft.com/office/drawing/2014/main" id="{1A667BF5-204B-4CC9-A385-6BB7FC771D87}"/>
                  </a:ext>
                </a:extLst>
              </p:cNvPr>
              <p:cNvSpPr>
                <a:spLocks/>
              </p:cNvSpPr>
              <p:nvPr/>
            </p:nvSpPr>
            <p:spPr bwMode="auto">
              <a:xfrm>
                <a:off x="316" y="277"/>
                <a:ext cx="84" cy="136"/>
              </a:xfrm>
              <a:custGeom>
                <a:avLst/>
                <a:gdLst>
                  <a:gd name="T0" fmla="*/ 13 w 35"/>
                  <a:gd name="T1" fmla="*/ 56 h 57"/>
                  <a:gd name="T2" fmla="*/ 1 w 35"/>
                  <a:gd name="T3" fmla="*/ 54 h 57"/>
                  <a:gd name="T4" fmla="*/ 1 w 35"/>
                  <a:gd name="T5" fmla="*/ 54 h 57"/>
                  <a:gd name="T6" fmla="*/ 26 w 35"/>
                  <a:gd name="T7" fmla="*/ 39 h 57"/>
                  <a:gd name="T8" fmla="*/ 23 w 35"/>
                  <a:gd name="T9" fmla="*/ 0 h 57"/>
                  <a:gd name="T10" fmla="*/ 30 w 35"/>
                  <a:gd name="T11" fmla="*/ 12 h 57"/>
                  <a:gd name="T12" fmla="*/ 33 w 35"/>
                  <a:gd name="T13" fmla="*/ 40 h 57"/>
                  <a:gd name="T14" fmla="*/ 19 w 35"/>
                  <a:gd name="T15" fmla="*/ 55 h 57"/>
                  <a:gd name="T16" fmla="*/ 13 w 35"/>
                  <a:gd name="T17"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57">
                    <a:moveTo>
                      <a:pt x="13" y="56"/>
                    </a:moveTo>
                    <a:cubicBezTo>
                      <a:pt x="9" y="57"/>
                      <a:pt x="5" y="56"/>
                      <a:pt x="1" y="54"/>
                    </a:cubicBezTo>
                    <a:cubicBezTo>
                      <a:pt x="1" y="54"/>
                      <a:pt x="0" y="54"/>
                      <a:pt x="1" y="54"/>
                    </a:cubicBezTo>
                    <a:cubicBezTo>
                      <a:pt x="16" y="55"/>
                      <a:pt x="21" y="48"/>
                      <a:pt x="26" y="39"/>
                    </a:cubicBezTo>
                    <a:cubicBezTo>
                      <a:pt x="30" y="30"/>
                      <a:pt x="29" y="12"/>
                      <a:pt x="23" y="0"/>
                    </a:cubicBezTo>
                    <a:cubicBezTo>
                      <a:pt x="24" y="2"/>
                      <a:pt x="28" y="6"/>
                      <a:pt x="30" y="12"/>
                    </a:cubicBezTo>
                    <a:cubicBezTo>
                      <a:pt x="35" y="23"/>
                      <a:pt x="35" y="32"/>
                      <a:pt x="33" y="40"/>
                    </a:cubicBezTo>
                    <a:cubicBezTo>
                      <a:pt x="31" y="48"/>
                      <a:pt x="25" y="53"/>
                      <a:pt x="19" y="55"/>
                    </a:cubicBezTo>
                    <a:cubicBezTo>
                      <a:pt x="17" y="56"/>
                      <a:pt x="15" y="56"/>
                      <a:pt x="13" y="56"/>
                    </a:cubicBezTo>
                  </a:path>
                </a:pathLst>
              </a:custGeom>
              <a:solidFill>
                <a:srgbClr val="404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0" name="Freeform 1820">
                <a:extLst>
                  <a:ext uri="{FF2B5EF4-FFF2-40B4-BE49-F238E27FC236}">
                    <a16:creationId xmlns:a16="http://schemas.microsoft.com/office/drawing/2014/main" id="{857505B7-C45C-4A19-B690-D0C90D7D9C8E}"/>
                  </a:ext>
                </a:extLst>
              </p:cNvPr>
              <p:cNvSpPr>
                <a:spLocks/>
              </p:cNvSpPr>
              <p:nvPr/>
            </p:nvSpPr>
            <p:spPr bwMode="auto">
              <a:xfrm>
                <a:off x="266" y="255"/>
                <a:ext cx="91" cy="124"/>
              </a:xfrm>
              <a:custGeom>
                <a:avLst/>
                <a:gdLst>
                  <a:gd name="T0" fmla="*/ 11 w 38"/>
                  <a:gd name="T1" fmla="*/ 5 h 52"/>
                  <a:gd name="T2" fmla="*/ 4 w 38"/>
                  <a:gd name="T3" fmla="*/ 13 h 52"/>
                  <a:gd name="T4" fmla="*/ 2 w 38"/>
                  <a:gd name="T5" fmla="*/ 33 h 52"/>
                  <a:gd name="T6" fmla="*/ 15 w 38"/>
                  <a:gd name="T7" fmla="*/ 50 h 52"/>
                  <a:gd name="T8" fmla="*/ 25 w 38"/>
                  <a:gd name="T9" fmla="*/ 51 h 52"/>
                  <a:gd name="T10" fmla="*/ 31 w 38"/>
                  <a:gd name="T11" fmla="*/ 46 h 52"/>
                  <a:gd name="T12" fmla="*/ 35 w 38"/>
                  <a:gd name="T13" fmla="*/ 13 h 52"/>
                  <a:gd name="T14" fmla="*/ 26 w 38"/>
                  <a:gd name="T15" fmla="*/ 2 h 52"/>
                  <a:gd name="T16" fmla="*/ 14 w 38"/>
                  <a:gd name="T17" fmla="*/ 2 h 52"/>
                  <a:gd name="T18" fmla="*/ 4 w 38"/>
                  <a:gd name="T19" fmla="*/ 13 h 52"/>
                  <a:gd name="T20" fmla="*/ 11 w 38"/>
                  <a:gd name="T21"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2">
                    <a:moveTo>
                      <a:pt x="11" y="5"/>
                    </a:moveTo>
                    <a:cubicBezTo>
                      <a:pt x="7" y="7"/>
                      <a:pt x="5" y="9"/>
                      <a:pt x="4" y="13"/>
                    </a:cubicBezTo>
                    <a:cubicBezTo>
                      <a:pt x="1" y="19"/>
                      <a:pt x="0" y="27"/>
                      <a:pt x="2" y="33"/>
                    </a:cubicBezTo>
                    <a:cubicBezTo>
                      <a:pt x="4" y="40"/>
                      <a:pt x="8" y="47"/>
                      <a:pt x="15" y="50"/>
                    </a:cubicBezTo>
                    <a:cubicBezTo>
                      <a:pt x="18" y="51"/>
                      <a:pt x="22" y="52"/>
                      <a:pt x="25" y="51"/>
                    </a:cubicBezTo>
                    <a:cubicBezTo>
                      <a:pt x="28" y="50"/>
                      <a:pt x="30" y="48"/>
                      <a:pt x="31" y="46"/>
                    </a:cubicBezTo>
                    <a:cubicBezTo>
                      <a:pt x="38" y="36"/>
                      <a:pt x="38" y="24"/>
                      <a:pt x="35" y="13"/>
                    </a:cubicBezTo>
                    <a:cubicBezTo>
                      <a:pt x="33" y="9"/>
                      <a:pt x="31" y="4"/>
                      <a:pt x="26" y="2"/>
                    </a:cubicBezTo>
                    <a:cubicBezTo>
                      <a:pt x="23" y="0"/>
                      <a:pt x="18" y="0"/>
                      <a:pt x="14" y="2"/>
                    </a:cubicBezTo>
                    <a:cubicBezTo>
                      <a:pt x="11" y="3"/>
                      <a:pt x="6" y="7"/>
                      <a:pt x="4" y="13"/>
                    </a:cubicBezTo>
                    <a:cubicBezTo>
                      <a:pt x="11" y="5"/>
                      <a:pt x="11" y="5"/>
                      <a:pt x="11" y="5"/>
                    </a:cubicBezTo>
                  </a:path>
                </a:pathLst>
              </a:custGeom>
              <a:solidFill>
                <a:srgbClr val="6770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1" name="Freeform 1821">
                <a:extLst>
                  <a:ext uri="{FF2B5EF4-FFF2-40B4-BE49-F238E27FC236}">
                    <a16:creationId xmlns:a16="http://schemas.microsoft.com/office/drawing/2014/main" id="{DE374A34-6807-432C-98B2-26BA5C772C56}"/>
                  </a:ext>
                </a:extLst>
              </p:cNvPr>
              <p:cNvSpPr>
                <a:spLocks/>
              </p:cNvSpPr>
              <p:nvPr/>
            </p:nvSpPr>
            <p:spPr bwMode="auto">
              <a:xfrm>
                <a:off x="266" y="258"/>
                <a:ext cx="74" cy="102"/>
              </a:xfrm>
              <a:custGeom>
                <a:avLst/>
                <a:gdLst>
                  <a:gd name="T0" fmla="*/ 9 w 31"/>
                  <a:gd name="T1" fmla="*/ 4 h 43"/>
                  <a:gd name="T2" fmla="*/ 3 w 31"/>
                  <a:gd name="T3" fmla="*/ 10 h 43"/>
                  <a:gd name="T4" fmla="*/ 1 w 31"/>
                  <a:gd name="T5" fmla="*/ 28 h 43"/>
                  <a:gd name="T6" fmla="*/ 12 w 31"/>
                  <a:gd name="T7" fmla="*/ 41 h 43"/>
                  <a:gd name="T8" fmla="*/ 21 w 31"/>
                  <a:gd name="T9" fmla="*/ 42 h 43"/>
                  <a:gd name="T10" fmla="*/ 26 w 31"/>
                  <a:gd name="T11" fmla="*/ 37 h 43"/>
                  <a:gd name="T12" fmla="*/ 28 w 31"/>
                  <a:gd name="T13" fmla="*/ 11 h 43"/>
                  <a:gd name="T14" fmla="*/ 22 w 31"/>
                  <a:gd name="T15" fmla="*/ 1 h 43"/>
                  <a:gd name="T16" fmla="*/ 12 w 31"/>
                  <a:gd name="T17" fmla="*/ 1 h 43"/>
                  <a:gd name="T18" fmla="*/ 3 w 31"/>
                  <a:gd name="T19" fmla="*/ 10 h 43"/>
                  <a:gd name="T20" fmla="*/ 9 w 31"/>
                  <a:gd name="T21"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3">
                    <a:moveTo>
                      <a:pt x="9" y="4"/>
                    </a:moveTo>
                    <a:cubicBezTo>
                      <a:pt x="6" y="5"/>
                      <a:pt x="4" y="8"/>
                      <a:pt x="3" y="10"/>
                    </a:cubicBezTo>
                    <a:cubicBezTo>
                      <a:pt x="1" y="16"/>
                      <a:pt x="0" y="22"/>
                      <a:pt x="1" y="28"/>
                    </a:cubicBezTo>
                    <a:cubicBezTo>
                      <a:pt x="3" y="33"/>
                      <a:pt x="7" y="38"/>
                      <a:pt x="12" y="41"/>
                    </a:cubicBezTo>
                    <a:cubicBezTo>
                      <a:pt x="15" y="42"/>
                      <a:pt x="18" y="43"/>
                      <a:pt x="21" y="42"/>
                    </a:cubicBezTo>
                    <a:cubicBezTo>
                      <a:pt x="23" y="41"/>
                      <a:pt x="24" y="39"/>
                      <a:pt x="26" y="37"/>
                    </a:cubicBezTo>
                    <a:cubicBezTo>
                      <a:pt x="31" y="30"/>
                      <a:pt x="31" y="20"/>
                      <a:pt x="28" y="11"/>
                    </a:cubicBezTo>
                    <a:cubicBezTo>
                      <a:pt x="27" y="7"/>
                      <a:pt x="25" y="3"/>
                      <a:pt x="22" y="1"/>
                    </a:cubicBezTo>
                    <a:cubicBezTo>
                      <a:pt x="19" y="0"/>
                      <a:pt x="15" y="0"/>
                      <a:pt x="12" y="1"/>
                    </a:cubicBezTo>
                    <a:cubicBezTo>
                      <a:pt x="9" y="3"/>
                      <a:pt x="5" y="6"/>
                      <a:pt x="3" y="10"/>
                    </a:cubicBezTo>
                    <a:cubicBezTo>
                      <a:pt x="9" y="4"/>
                      <a:pt x="9" y="4"/>
                      <a:pt x="9" y="4"/>
                    </a:cubicBezTo>
                  </a:path>
                </a:pathLst>
              </a:custGeom>
              <a:solidFill>
                <a:srgbClr val="727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2" name="Freeform 1822">
                <a:extLst>
                  <a:ext uri="{FF2B5EF4-FFF2-40B4-BE49-F238E27FC236}">
                    <a16:creationId xmlns:a16="http://schemas.microsoft.com/office/drawing/2014/main" id="{B0B00BCA-07D1-4393-9E32-B9CA0D27F3D7}"/>
                  </a:ext>
                </a:extLst>
              </p:cNvPr>
              <p:cNvSpPr>
                <a:spLocks/>
              </p:cNvSpPr>
              <p:nvPr/>
            </p:nvSpPr>
            <p:spPr bwMode="auto">
              <a:xfrm>
                <a:off x="268" y="267"/>
                <a:ext cx="34" cy="77"/>
              </a:xfrm>
              <a:custGeom>
                <a:avLst/>
                <a:gdLst>
                  <a:gd name="T0" fmla="*/ 11 w 14"/>
                  <a:gd name="T1" fmla="*/ 0 h 32"/>
                  <a:gd name="T2" fmla="*/ 3 w 14"/>
                  <a:gd name="T3" fmla="*/ 26 h 32"/>
                  <a:gd name="T4" fmla="*/ 7 w 14"/>
                  <a:gd name="T5" fmla="*/ 30 h 32"/>
                  <a:gd name="T6" fmla="*/ 12 w 14"/>
                  <a:gd name="T7" fmla="*/ 31 h 32"/>
                  <a:gd name="T8" fmla="*/ 13 w 14"/>
                  <a:gd name="T9" fmla="*/ 31 h 32"/>
                  <a:gd name="T10" fmla="*/ 13 w 14"/>
                  <a:gd name="T11" fmla="*/ 30 h 32"/>
                  <a:gd name="T12" fmla="*/ 11 w 14"/>
                  <a:gd name="T13" fmla="*/ 23 h 32"/>
                  <a:gd name="T14" fmla="*/ 9 w 14"/>
                  <a:gd name="T15" fmla="*/ 14 h 32"/>
                  <a:gd name="T16" fmla="*/ 12 w 14"/>
                  <a:gd name="T17" fmla="*/ 7 h 32"/>
                  <a:gd name="T18" fmla="*/ 12 w 14"/>
                  <a:gd name="T19" fmla="*/ 0 h 32"/>
                  <a:gd name="T20" fmla="*/ 11 w 14"/>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2">
                    <a:moveTo>
                      <a:pt x="11" y="0"/>
                    </a:moveTo>
                    <a:cubicBezTo>
                      <a:pt x="0" y="5"/>
                      <a:pt x="0" y="18"/>
                      <a:pt x="3" y="26"/>
                    </a:cubicBezTo>
                    <a:cubicBezTo>
                      <a:pt x="4" y="27"/>
                      <a:pt x="5" y="29"/>
                      <a:pt x="7" y="30"/>
                    </a:cubicBezTo>
                    <a:cubicBezTo>
                      <a:pt x="8" y="31"/>
                      <a:pt x="10" y="32"/>
                      <a:pt x="12" y="31"/>
                    </a:cubicBezTo>
                    <a:cubicBezTo>
                      <a:pt x="13" y="31"/>
                      <a:pt x="13" y="31"/>
                      <a:pt x="13" y="31"/>
                    </a:cubicBezTo>
                    <a:cubicBezTo>
                      <a:pt x="13" y="30"/>
                      <a:pt x="13" y="30"/>
                      <a:pt x="13" y="30"/>
                    </a:cubicBezTo>
                    <a:cubicBezTo>
                      <a:pt x="14" y="28"/>
                      <a:pt x="12" y="25"/>
                      <a:pt x="11" y="23"/>
                    </a:cubicBezTo>
                    <a:cubicBezTo>
                      <a:pt x="10" y="20"/>
                      <a:pt x="9" y="17"/>
                      <a:pt x="9" y="14"/>
                    </a:cubicBezTo>
                    <a:cubicBezTo>
                      <a:pt x="10" y="11"/>
                      <a:pt x="11" y="9"/>
                      <a:pt x="12" y="7"/>
                    </a:cubicBezTo>
                    <a:cubicBezTo>
                      <a:pt x="12" y="5"/>
                      <a:pt x="13" y="2"/>
                      <a:pt x="12" y="0"/>
                    </a:cubicBezTo>
                    <a:cubicBezTo>
                      <a:pt x="12" y="0"/>
                      <a:pt x="11" y="0"/>
                      <a:pt x="11" y="0"/>
                    </a:cubicBezTo>
                  </a:path>
                </a:pathLst>
              </a:custGeom>
              <a:solidFill>
                <a:srgbClr val="848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3" name="Freeform 1823">
                <a:extLst>
                  <a:ext uri="{FF2B5EF4-FFF2-40B4-BE49-F238E27FC236}">
                    <a16:creationId xmlns:a16="http://schemas.microsoft.com/office/drawing/2014/main" id="{86D3FD73-8567-451E-AA27-ABF36A7415EC}"/>
                  </a:ext>
                </a:extLst>
              </p:cNvPr>
              <p:cNvSpPr>
                <a:spLocks/>
              </p:cNvSpPr>
              <p:nvPr/>
            </p:nvSpPr>
            <p:spPr bwMode="auto">
              <a:xfrm>
                <a:off x="361" y="334"/>
                <a:ext cx="34" cy="67"/>
              </a:xfrm>
              <a:custGeom>
                <a:avLst/>
                <a:gdLst>
                  <a:gd name="T0" fmla="*/ 13 w 14"/>
                  <a:gd name="T1" fmla="*/ 0 h 28"/>
                  <a:gd name="T2" fmla="*/ 12 w 14"/>
                  <a:gd name="T3" fmla="*/ 9 h 28"/>
                  <a:gd name="T4" fmla="*/ 0 w 14"/>
                  <a:gd name="T5" fmla="*/ 28 h 28"/>
                  <a:gd name="T6" fmla="*/ 0 w 14"/>
                  <a:gd name="T7" fmla="*/ 28 h 28"/>
                  <a:gd name="T8" fmla="*/ 7 w 14"/>
                  <a:gd name="T9" fmla="*/ 24 h 28"/>
                  <a:gd name="T10" fmla="*/ 13 w 14"/>
                  <a:gd name="T11" fmla="*/ 13 h 28"/>
                  <a:gd name="T12" fmla="*/ 13 w 14"/>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14" h="28">
                    <a:moveTo>
                      <a:pt x="13" y="0"/>
                    </a:moveTo>
                    <a:cubicBezTo>
                      <a:pt x="13" y="2"/>
                      <a:pt x="12" y="7"/>
                      <a:pt x="12" y="9"/>
                    </a:cubicBezTo>
                    <a:cubicBezTo>
                      <a:pt x="11" y="15"/>
                      <a:pt x="8" y="24"/>
                      <a:pt x="0" y="28"/>
                    </a:cubicBezTo>
                    <a:cubicBezTo>
                      <a:pt x="0" y="28"/>
                      <a:pt x="0" y="28"/>
                      <a:pt x="0" y="28"/>
                    </a:cubicBezTo>
                    <a:cubicBezTo>
                      <a:pt x="1" y="28"/>
                      <a:pt x="5" y="27"/>
                      <a:pt x="7" y="24"/>
                    </a:cubicBezTo>
                    <a:cubicBezTo>
                      <a:pt x="11" y="20"/>
                      <a:pt x="12" y="17"/>
                      <a:pt x="13" y="13"/>
                    </a:cubicBezTo>
                    <a:cubicBezTo>
                      <a:pt x="14" y="10"/>
                      <a:pt x="14" y="5"/>
                      <a:pt x="13" y="0"/>
                    </a:cubicBezTo>
                  </a:path>
                </a:pathLst>
              </a:custGeom>
              <a:solidFill>
                <a:srgbClr val="363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4" name="Freeform 1824">
                <a:extLst>
                  <a:ext uri="{FF2B5EF4-FFF2-40B4-BE49-F238E27FC236}">
                    <a16:creationId xmlns:a16="http://schemas.microsoft.com/office/drawing/2014/main" id="{E491E0D3-CEE4-4E46-B53D-9242D7223862}"/>
                  </a:ext>
                </a:extLst>
              </p:cNvPr>
              <p:cNvSpPr>
                <a:spLocks/>
              </p:cNvSpPr>
              <p:nvPr/>
            </p:nvSpPr>
            <p:spPr bwMode="auto">
              <a:xfrm>
                <a:off x="247" y="114"/>
                <a:ext cx="155" cy="184"/>
              </a:xfrm>
              <a:custGeom>
                <a:avLst/>
                <a:gdLst>
                  <a:gd name="T0" fmla="*/ 58 w 65"/>
                  <a:gd name="T1" fmla="*/ 28 h 77"/>
                  <a:gd name="T2" fmla="*/ 46 w 65"/>
                  <a:gd name="T3" fmla="*/ 71 h 77"/>
                  <a:gd name="T4" fmla="*/ 7 w 65"/>
                  <a:gd name="T5" fmla="*/ 49 h 77"/>
                  <a:gd name="T6" fmla="*/ 19 w 65"/>
                  <a:gd name="T7" fmla="*/ 5 h 77"/>
                  <a:gd name="T8" fmla="*/ 58 w 65"/>
                  <a:gd name="T9" fmla="*/ 28 h 77"/>
                </a:gdLst>
                <a:ahLst/>
                <a:cxnLst>
                  <a:cxn ang="0">
                    <a:pos x="T0" y="T1"/>
                  </a:cxn>
                  <a:cxn ang="0">
                    <a:pos x="T2" y="T3"/>
                  </a:cxn>
                  <a:cxn ang="0">
                    <a:pos x="T4" y="T5"/>
                  </a:cxn>
                  <a:cxn ang="0">
                    <a:pos x="T6" y="T7"/>
                  </a:cxn>
                  <a:cxn ang="0">
                    <a:pos x="T8" y="T9"/>
                  </a:cxn>
                </a:cxnLst>
                <a:rect l="0" t="0" r="r" b="b"/>
                <a:pathLst>
                  <a:path w="65" h="77">
                    <a:moveTo>
                      <a:pt x="58" y="28"/>
                    </a:moveTo>
                    <a:cubicBezTo>
                      <a:pt x="65" y="46"/>
                      <a:pt x="60" y="65"/>
                      <a:pt x="46" y="71"/>
                    </a:cubicBezTo>
                    <a:cubicBezTo>
                      <a:pt x="32" y="77"/>
                      <a:pt x="15" y="67"/>
                      <a:pt x="7" y="49"/>
                    </a:cubicBezTo>
                    <a:cubicBezTo>
                      <a:pt x="0" y="31"/>
                      <a:pt x="5" y="11"/>
                      <a:pt x="19" y="5"/>
                    </a:cubicBezTo>
                    <a:cubicBezTo>
                      <a:pt x="33" y="0"/>
                      <a:pt x="50" y="10"/>
                      <a:pt x="58" y="28"/>
                    </a:cubicBezTo>
                  </a:path>
                </a:pathLst>
              </a:custGeom>
              <a:solidFill>
                <a:srgbClr val="535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5" name="Freeform 1825">
                <a:extLst>
                  <a:ext uri="{FF2B5EF4-FFF2-40B4-BE49-F238E27FC236}">
                    <a16:creationId xmlns:a16="http://schemas.microsoft.com/office/drawing/2014/main" id="{4809ED85-97DF-48DF-A34F-53BE40E28931}"/>
                  </a:ext>
                </a:extLst>
              </p:cNvPr>
              <p:cNvSpPr>
                <a:spLocks/>
              </p:cNvSpPr>
              <p:nvPr/>
            </p:nvSpPr>
            <p:spPr bwMode="auto">
              <a:xfrm>
                <a:off x="278" y="124"/>
                <a:ext cx="124" cy="169"/>
              </a:xfrm>
              <a:custGeom>
                <a:avLst/>
                <a:gdLst>
                  <a:gd name="T0" fmla="*/ 45 w 52"/>
                  <a:gd name="T1" fmla="*/ 24 h 71"/>
                  <a:gd name="T2" fmla="*/ 14 w 52"/>
                  <a:gd name="T3" fmla="*/ 0 h 71"/>
                  <a:gd name="T4" fmla="*/ 30 w 52"/>
                  <a:gd name="T5" fmla="*/ 13 h 71"/>
                  <a:gd name="T6" fmla="*/ 32 w 52"/>
                  <a:gd name="T7" fmla="*/ 46 h 71"/>
                  <a:gd name="T8" fmla="*/ 13 w 52"/>
                  <a:gd name="T9" fmla="*/ 58 h 71"/>
                  <a:gd name="T10" fmla="*/ 0 w 52"/>
                  <a:gd name="T11" fmla="*/ 55 h 71"/>
                  <a:gd name="T12" fmla="*/ 33 w 52"/>
                  <a:gd name="T13" fmla="*/ 67 h 71"/>
                  <a:gd name="T14" fmla="*/ 45 w 52"/>
                  <a:gd name="T15" fmla="*/ 24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71">
                    <a:moveTo>
                      <a:pt x="45" y="24"/>
                    </a:moveTo>
                    <a:cubicBezTo>
                      <a:pt x="38" y="9"/>
                      <a:pt x="26" y="0"/>
                      <a:pt x="14" y="0"/>
                    </a:cubicBezTo>
                    <a:cubicBezTo>
                      <a:pt x="23" y="3"/>
                      <a:pt x="26" y="8"/>
                      <a:pt x="30" y="13"/>
                    </a:cubicBezTo>
                    <a:cubicBezTo>
                      <a:pt x="36" y="22"/>
                      <a:pt x="38" y="36"/>
                      <a:pt x="32" y="46"/>
                    </a:cubicBezTo>
                    <a:cubicBezTo>
                      <a:pt x="28" y="53"/>
                      <a:pt x="21" y="59"/>
                      <a:pt x="13" y="58"/>
                    </a:cubicBezTo>
                    <a:cubicBezTo>
                      <a:pt x="10" y="58"/>
                      <a:pt x="6" y="57"/>
                      <a:pt x="0" y="55"/>
                    </a:cubicBezTo>
                    <a:cubicBezTo>
                      <a:pt x="9" y="66"/>
                      <a:pt x="22" y="71"/>
                      <a:pt x="33" y="67"/>
                    </a:cubicBezTo>
                    <a:cubicBezTo>
                      <a:pt x="47" y="61"/>
                      <a:pt x="52" y="42"/>
                      <a:pt x="45" y="24"/>
                    </a:cubicBezTo>
                  </a:path>
                </a:pathLst>
              </a:custGeom>
              <a:solidFill>
                <a:srgbClr val="4B5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6" name="Freeform 1826">
                <a:extLst>
                  <a:ext uri="{FF2B5EF4-FFF2-40B4-BE49-F238E27FC236}">
                    <a16:creationId xmlns:a16="http://schemas.microsoft.com/office/drawing/2014/main" id="{3EFB1345-BBC9-4387-9F92-04A6B120065B}"/>
                  </a:ext>
                </a:extLst>
              </p:cNvPr>
              <p:cNvSpPr>
                <a:spLocks/>
              </p:cNvSpPr>
              <p:nvPr/>
            </p:nvSpPr>
            <p:spPr bwMode="auto">
              <a:xfrm>
                <a:off x="307" y="150"/>
                <a:ext cx="83" cy="136"/>
              </a:xfrm>
              <a:custGeom>
                <a:avLst/>
                <a:gdLst>
                  <a:gd name="T0" fmla="*/ 14 w 35"/>
                  <a:gd name="T1" fmla="*/ 56 h 57"/>
                  <a:gd name="T2" fmla="*/ 1 w 35"/>
                  <a:gd name="T3" fmla="*/ 54 h 57"/>
                  <a:gd name="T4" fmla="*/ 1 w 35"/>
                  <a:gd name="T5" fmla="*/ 54 h 57"/>
                  <a:gd name="T6" fmla="*/ 26 w 35"/>
                  <a:gd name="T7" fmla="*/ 39 h 57"/>
                  <a:gd name="T8" fmla="*/ 23 w 35"/>
                  <a:gd name="T9" fmla="*/ 0 h 57"/>
                  <a:gd name="T10" fmla="*/ 31 w 35"/>
                  <a:gd name="T11" fmla="*/ 12 h 57"/>
                  <a:gd name="T12" fmla="*/ 33 w 35"/>
                  <a:gd name="T13" fmla="*/ 40 h 57"/>
                  <a:gd name="T14" fmla="*/ 19 w 35"/>
                  <a:gd name="T15" fmla="*/ 55 h 57"/>
                  <a:gd name="T16" fmla="*/ 14 w 35"/>
                  <a:gd name="T17"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57">
                    <a:moveTo>
                      <a:pt x="14" y="56"/>
                    </a:moveTo>
                    <a:cubicBezTo>
                      <a:pt x="9" y="57"/>
                      <a:pt x="5" y="55"/>
                      <a:pt x="1" y="54"/>
                    </a:cubicBezTo>
                    <a:cubicBezTo>
                      <a:pt x="1" y="53"/>
                      <a:pt x="0" y="53"/>
                      <a:pt x="1" y="54"/>
                    </a:cubicBezTo>
                    <a:cubicBezTo>
                      <a:pt x="16" y="55"/>
                      <a:pt x="21" y="47"/>
                      <a:pt x="26" y="39"/>
                    </a:cubicBezTo>
                    <a:cubicBezTo>
                      <a:pt x="31" y="30"/>
                      <a:pt x="29" y="12"/>
                      <a:pt x="23" y="0"/>
                    </a:cubicBezTo>
                    <a:cubicBezTo>
                      <a:pt x="24" y="2"/>
                      <a:pt x="28" y="6"/>
                      <a:pt x="31" y="12"/>
                    </a:cubicBezTo>
                    <a:cubicBezTo>
                      <a:pt x="35" y="23"/>
                      <a:pt x="35" y="32"/>
                      <a:pt x="33" y="40"/>
                    </a:cubicBezTo>
                    <a:cubicBezTo>
                      <a:pt x="31" y="48"/>
                      <a:pt x="25" y="53"/>
                      <a:pt x="19" y="55"/>
                    </a:cubicBezTo>
                    <a:cubicBezTo>
                      <a:pt x="17" y="56"/>
                      <a:pt x="15" y="56"/>
                      <a:pt x="14" y="56"/>
                    </a:cubicBezTo>
                  </a:path>
                </a:pathLst>
              </a:custGeom>
              <a:solidFill>
                <a:srgbClr val="404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7" name="Freeform 1827">
                <a:extLst>
                  <a:ext uri="{FF2B5EF4-FFF2-40B4-BE49-F238E27FC236}">
                    <a16:creationId xmlns:a16="http://schemas.microsoft.com/office/drawing/2014/main" id="{8C8552DF-0CDC-4F8C-A8FE-56DEF521435D}"/>
                  </a:ext>
                </a:extLst>
              </p:cNvPr>
              <p:cNvSpPr>
                <a:spLocks/>
              </p:cNvSpPr>
              <p:nvPr/>
            </p:nvSpPr>
            <p:spPr bwMode="auto">
              <a:xfrm>
                <a:off x="256" y="129"/>
                <a:ext cx="91" cy="124"/>
              </a:xfrm>
              <a:custGeom>
                <a:avLst/>
                <a:gdLst>
                  <a:gd name="T0" fmla="*/ 11 w 38"/>
                  <a:gd name="T1" fmla="*/ 5 h 52"/>
                  <a:gd name="T2" fmla="*/ 4 w 38"/>
                  <a:gd name="T3" fmla="*/ 12 h 52"/>
                  <a:gd name="T4" fmla="*/ 2 w 38"/>
                  <a:gd name="T5" fmla="*/ 33 h 52"/>
                  <a:gd name="T6" fmla="*/ 15 w 38"/>
                  <a:gd name="T7" fmla="*/ 50 h 52"/>
                  <a:gd name="T8" fmla="*/ 25 w 38"/>
                  <a:gd name="T9" fmla="*/ 51 h 52"/>
                  <a:gd name="T10" fmla="*/ 31 w 38"/>
                  <a:gd name="T11" fmla="*/ 45 h 52"/>
                  <a:gd name="T12" fmla="*/ 35 w 38"/>
                  <a:gd name="T13" fmla="*/ 13 h 52"/>
                  <a:gd name="T14" fmla="*/ 27 w 38"/>
                  <a:gd name="T15" fmla="*/ 2 h 52"/>
                  <a:gd name="T16" fmla="*/ 15 w 38"/>
                  <a:gd name="T17" fmla="*/ 1 h 52"/>
                  <a:gd name="T18" fmla="*/ 4 w 38"/>
                  <a:gd name="T19" fmla="*/ 12 h 52"/>
                  <a:gd name="T20" fmla="*/ 11 w 38"/>
                  <a:gd name="T21"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2">
                    <a:moveTo>
                      <a:pt x="11" y="5"/>
                    </a:moveTo>
                    <a:cubicBezTo>
                      <a:pt x="8" y="6"/>
                      <a:pt x="6" y="9"/>
                      <a:pt x="4" y="12"/>
                    </a:cubicBezTo>
                    <a:cubicBezTo>
                      <a:pt x="1" y="19"/>
                      <a:pt x="0" y="26"/>
                      <a:pt x="2" y="33"/>
                    </a:cubicBezTo>
                    <a:cubicBezTo>
                      <a:pt x="4" y="40"/>
                      <a:pt x="9" y="47"/>
                      <a:pt x="15" y="50"/>
                    </a:cubicBezTo>
                    <a:cubicBezTo>
                      <a:pt x="18" y="51"/>
                      <a:pt x="22" y="52"/>
                      <a:pt x="25" y="51"/>
                    </a:cubicBezTo>
                    <a:cubicBezTo>
                      <a:pt x="28" y="50"/>
                      <a:pt x="30" y="48"/>
                      <a:pt x="31" y="45"/>
                    </a:cubicBezTo>
                    <a:cubicBezTo>
                      <a:pt x="38" y="36"/>
                      <a:pt x="38" y="24"/>
                      <a:pt x="35" y="13"/>
                    </a:cubicBezTo>
                    <a:cubicBezTo>
                      <a:pt x="33" y="9"/>
                      <a:pt x="31" y="4"/>
                      <a:pt x="27" y="2"/>
                    </a:cubicBezTo>
                    <a:cubicBezTo>
                      <a:pt x="23" y="0"/>
                      <a:pt x="18" y="0"/>
                      <a:pt x="15" y="1"/>
                    </a:cubicBezTo>
                    <a:cubicBezTo>
                      <a:pt x="11" y="3"/>
                      <a:pt x="7" y="7"/>
                      <a:pt x="4" y="12"/>
                    </a:cubicBezTo>
                    <a:cubicBezTo>
                      <a:pt x="11" y="5"/>
                      <a:pt x="11" y="5"/>
                      <a:pt x="11" y="5"/>
                    </a:cubicBezTo>
                  </a:path>
                </a:pathLst>
              </a:custGeom>
              <a:solidFill>
                <a:srgbClr val="6770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8" name="Freeform 1828">
                <a:extLst>
                  <a:ext uri="{FF2B5EF4-FFF2-40B4-BE49-F238E27FC236}">
                    <a16:creationId xmlns:a16="http://schemas.microsoft.com/office/drawing/2014/main" id="{A93FA645-671E-426D-976D-1CFB6407D411}"/>
                  </a:ext>
                </a:extLst>
              </p:cNvPr>
              <p:cNvSpPr>
                <a:spLocks/>
              </p:cNvSpPr>
              <p:nvPr/>
            </p:nvSpPr>
            <p:spPr bwMode="auto">
              <a:xfrm>
                <a:off x="256" y="131"/>
                <a:ext cx="77" cy="103"/>
              </a:xfrm>
              <a:custGeom>
                <a:avLst/>
                <a:gdLst>
                  <a:gd name="T0" fmla="*/ 9 w 32"/>
                  <a:gd name="T1" fmla="*/ 4 h 43"/>
                  <a:gd name="T2" fmla="*/ 3 w 32"/>
                  <a:gd name="T3" fmla="*/ 10 h 43"/>
                  <a:gd name="T4" fmla="*/ 2 w 32"/>
                  <a:gd name="T5" fmla="*/ 27 h 43"/>
                  <a:gd name="T6" fmla="*/ 12 w 32"/>
                  <a:gd name="T7" fmla="*/ 41 h 43"/>
                  <a:gd name="T8" fmla="*/ 21 w 32"/>
                  <a:gd name="T9" fmla="*/ 42 h 43"/>
                  <a:gd name="T10" fmla="*/ 26 w 32"/>
                  <a:gd name="T11" fmla="*/ 37 h 43"/>
                  <a:gd name="T12" fmla="*/ 29 w 32"/>
                  <a:gd name="T13" fmla="*/ 11 h 43"/>
                  <a:gd name="T14" fmla="*/ 22 w 32"/>
                  <a:gd name="T15" fmla="*/ 1 h 43"/>
                  <a:gd name="T16" fmla="*/ 12 w 32"/>
                  <a:gd name="T17" fmla="*/ 1 h 43"/>
                  <a:gd name="T18" fmla="*/ 3 w 32"/>
                  <a:gd name="T19" fmla="*/ 10 h 43"/>
                  <a:gd name="T20" fmla="*/ 9 w 32"/>
                  <a:gd name="T21"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43">
                    <a:moveTo>
                      <a:pt x="9" y="4"/>
                    </a:moveTo>
                    <a:cubicBezTo>
                      <a:pt x="6" y="5"/>
                      <a:pt x="5" y="8"/>
                      <a:pt x="3" y="10"/>
                    </a:cubicBezTo>
                    <a:cubicBezTo>
                      <a:pt x="1" y="15"/>
                      <a:pt x="0" y="22"/>
                      <a:pt x="2" y="27"/>
                    </a:cubicBezTo>
                    <a:cubicBezTo>
                      <a:pt x="3" y="33"/>
                      <a:pt x="7" y="38"/>
                      <a:pt x="12" y="41"/>
                    </a:cubicBezTo>
                    <a:cubicBezTo>
                      <a:pt x="15" y="42"/>
                      <a:pt x="18" y="43"/>
                      <a:pt x="21" y="42"/>
                    </a:cubicBezTo>
                    <a:cubicBezTo>
                      <a:pt x="23" y="41"/>
                      <a:pt x="25" y="39"/>
                      <a:pt x="26" y="37"/>
                    </a:cubicBezTo>
                    <a:cubicBezTo>
                      <a:pt x="31" y="30"/>
                      <a:pt x="32" y="20"/>
                      <a:pt x="29" y="11"/>
                    </a:cubicBezTo>
                    <a:cubicBezTo>
                      <a:pt x="27" y="7"/>
                      <a:pt x="25" y="3"/>
                      <a:pt x="22" y="1"/>
                    </a:cubicBezTo>
                    <a:cubicBezTo>
                      <a:pt x="19" y="0"/>
                      <a:pt x="15" y="0"/>
                      <a:pt x="12" y="1"/>
                    </a:cubicBezTo>
                    <a:cubicBezTo>
                      <a:pt x="9" y="2"/>
                      <a:pt x="5" y="6"/>
                      <a:pt x="3" y="10"/>
                    </a:cubicBezTo>
                    <a:cubicBezTo>
                      <a:pt x="9" y="4"/>
                      <a:pt x="9" y="4"/>
                      <a:pt x="9" y="4"/>
                    </a:cubicBezTo>
                  </a:path>
                </a:pathLst>
              </a:custGeom>
              <a:solidFill>
                <a:srgbClr val="727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9" name="Freeform 1829">
                <a:extLst>
                  <a:ext uri="{FF2B5EF4-FFF2-40B4-BE49-F238E27FC236}">
                    <a16:creationId xmlns:a16="http://schemas.microsoft.com/office/drawing/2014/main" id="{630516CF-B06F-43B4-A4E1-2821469F0324}"/>
                  </a:ext>
                </a:extLst>
              </p:cNvPr>
              <p:cNvSpPr>
                <a:spLocks/>
              </p:cNvSpPr>
              <p:nvPr/>
            </p:nvSpPr>
            <p:spPr bwMode="auto">
              <a:xfrm>
                <a:off x="259" y="141"/>
                <a:ext cx="33" cy="76"/>
              </a:xfrm>
              <a:custGeom>
                <a:avLst/>
                <a:gdLst>
                  <a:gd name="T0" fmla="*/ 11 w 14"/>
                  <a:gd name="T1" fmla="*/ 0 h 32"/>
                  <a:gd name="T2" fmla="*/ 3 w 14"/>
                  <a:gd name="T3" fmla="*/ 25 h 32"/>
                  <a:gd name="T4" fmla="*/ 7 w 14"/>
                  <a:gd name="T5" fmla="*/ 30 h 32"/>
                  <a:gd name="T6" fmla="*/ 12 w 14"/>
                  <a:gd name="T7" fmla="*/ 31 h 32"/>
                  <a:gd name="T8" fmla="*/ 13 w 14"/>
                  <a:gd name="T9" fmla="*/ 31 h 32"/>
                  <a:gd name="T10" fmla="*/ 14 w 14"/>
                  <a:gd name="T11" fmla="*/ 30 h 32"/>
                  <a:gd name="T12" fmla="*/ 11 w 14"/>
                  <a:gd name="T13" fmla="*/ 23 h 32"/>
                  <a:gd name="T14" fmla="*/ 10 w 14"/>
                  <a:gd name="T15" fmla="*/ 13 h 32"/>
                  <a:gd name="T16" fmla="*/ 12 w 14"/>
                  <a:gd name="T17" fmla="*/ 7 h 32"/>
                  <a:gd name="T18" fmla="*/ 12 w 14"/>
                  <a:gd name="T19" fmla="*/ 0 h 32"/>
                  <a:gd name="T20" fmla="*/ 11 w 14"/>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2">
                    <a:moveTo>
                      <a:pt x="11" y="0"/>
                    </a:moveTo>
                    <a:cubicBezTo>
                      <a:pt x="0" y="5"/>
                      <a:pt x="0" y="18"/>
                      <a:pt x="3" y="25"/>
                    </a:cubicBezTo>
                    <a:cubicBezTo>
                      <a:pt x="4" y="27"/>
                      <a:pt x="5" y="29"/>
                      <a:pt x="7" y="30"/>
                    </a:cubicBezTo>
                    <a:cubicBezTo>
                      <a:pt x="8" y="31"/>
                      <a:pt x="11" y="32"/>
                      <a:pt x="12" y="31"/>
                    </a:cubicBezTo>
                    <a:cubicBezTo>
                      <a:pt x="13" y="31"/>
                      <a:pt x="13" y="31"/>
                      <a:pt x="13" y="31"/>
                    </a:cubicBezTo>
                    <a:cubicBezTo>
                      <a:pt x="14" y="30"/>
                      <a:pt x="14" y="30"/>
                      <a:pt x="14" y="30"/>
                    </a:cubicBezTo>
                    <a:cubicBezTo>
                      <a:pt x="14" y="28"/>
                      <a:pt x="12" y="25"/>
                      <a:pt x="11" y="23"/>
                    </a:cubicBezTo>
                    <a:cubicBezTo>
                      <a:pt x="10" y="20"/>
                      <a:pt x="9" y="17"/>
                      <a:pt x="10" y="13"/>
                    </a:cubicBezTo>
                    <a:cubicBezTo>
                      <a:pt x="10" y="11"/>
                      <a:pt x="11" y="9"/>
                      <a:pt x="12" y="7"/>
                    </a:cubicBezTo>
                    <a:cubicBezTo>
                      <a:pt x="13" y="4"/>
                      <a:pt x="13" y="2"/>
                      <a:pt x="12" y="0"/>
                    </a:cubicBezTo>
                    <a:cubicBezTo>
                      <a:pt x="12" y="0"/>
                      <a:pt x="12" y="0"/>
                      <a:pt x="11" y="0"/>
                    </a:cubicBezTo>
                  </a:path>
                </a:pathLst>
              </a:custGeom>
              <a:solidFill>
                <a:srgbClr val="848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0" name="Freeform 1830">
                <a:extLst>
                  <a:ext uri="{FF2B5EF4-FFF2-40B4-BE49-F238E27FC236}">
                    <a16:creationId xmlns:a16="http://schemas.microsoft.com/office/drawing/2014/main" id="{95A4D640-4836-4709-901F-3F310252C20E}"/>
                  </a:ext>
                </a:extLst>
              </p:cNvPr>
              <p:cNvSpPr>
                <a:spLocks/>
              </p:cNvSpPr>
              <p:nvPr/>
            </p:nvSpPr>
            <p:spPr bwMode="auto">
              <a:xfrm>
                <a:off x="266" y="146"/>
                <a:ext cx="14" cy="28"/>
              </a:xfrm>
              <a:custGeom>
                <a:avLst/>
                <a:gdLst>
                  <a:gd name="T0" fmla="*/ 6 w 6"/>
                  <a:gd name="T1" fmla="*/ 0 h 12"/>
                  <a:gd name="T2" fmla="*/ 0 w 6"/>
                  <a:gd name="T3" fmla="*/ 7 h 12"/>
                  <a:gd name="T4" fmla="*/ 0 w 6"/>
                  <a:gd name="T5" fmla="*/ 12 h 12"/>
                  <a:gd name="T6" fmla="*/ 0 w 6"/>
                  <a:gd name="T7" fmla="*/ 12 h 12"/>
                  <a:gd name="T8" fmla="*/ 1 w 6"/>
                  <a:gd name="T9" fmla="*/ 12 h 12"/>
                  <a:gd name="T10" fmla="*/ 2 w 6"/>
                  <a:gd name="T11" fmla="*/ 11 h 12"/>
                  <a:gd name="T12" fmla="*/ 4 w 6"/>
                  <a:gd name="T13" fmla="*/ 5 h 12"/>
                  <a:gd name="T14" fmla="*/ 6 w 6"/>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6" y="0"/>
                    </a:moveTo>
                    <a:cubicBezTo>
                      <a:pt x="4" y="2"/>
                      <a:pt x="1" y="4"/>
                      <a:pt x="0" y="7"/>
                    </a:cubicBezTo>
                    <a:cubicBezTo>
                      <a:pt x="0" y="8"/>
                      <a:pt x="0" y="10"/>
                      <a:pt x="0" y="12"/>
                    </a:cubicBezTo>
                    <a:cubicBezTo>
                      <a:pt x="0" y="12"/>
                      <a:pt x="0" y="12"/>
                      <a:pt x="0" y="12"/>
                    </a:cubicBezTo>
                    <a:cubicBezTo>
                      <a:pt x="1" y="12"/>
                      <a:pt x="1" y="12"/>
                      <a:pt x="1" y="12"/>
                    </a:cubicBezTo>
                    <a:cubicBezTo>
                      <a:pt x="2" y="11"/>
                      <a:pt x="2" y="11"/>
                      <a:pt x="2" y="11"/>
                    </a:cubicBezTo>
                    <a:cubicBezTo>
                      <a:pt x="3" y="9"/>
                      <a:pt x="4" y="7"/>
                      <a:pt x="4" y="5"/>
                    </a:cubicBezTo>
                    <a:cubicBezTo>
                      <a:pt x="4" y="3"/>
                      <a:pt x="6" y="2"/>
                      <a:pt x="6" y="0"/>
                    </a:cubicBezTo>
                  </a:path>
                </a:pathLst>
              </a:custGeom>
              <a:solidFill>
                <a:srgbClr val="A19F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1" name="Freeform 1831">
                <a:extLst>
                  <a:ext uri="{FF2B5EF4-FFF2-40B4-BE49-F238E27FC236}">
                    <a16:creationId xmlns:a16="http://schemas.microsoft.com/office/drawing/2014/main" id="{3F8E6E5A-D585-48DC-9B09-26FED078A9A3}"/>
                  </a:ext>
                </a:extLst>
              </p:cNvPr>
              <p:cNvSpPr>
                <a:spLocks/>
              </p:cNvSpPr>
              <p:nvPr/>
            </p:nvSpPr>
            <p:spPr bwMode="auto">
              <a:xfrm>
                <a:off x="266" y="181"/>
                <a:ext cx="14" cy="27"/>
              </a:xfrm>
              <a:custGeom>
                <a:avLst/>
                <a:gdLst>
                  <a:gd name="T0" fmla="*/ 2 w 6"/>
                  <a:gd name="T1" fmla="*/ 3 h 11"/>
                  <a:gd name="T2" fmla="*/ 1 w 6"/>
                  <a:gd name="T3" fmla="*/ 0 h 11"/>
                  <a:gd name="T4" fmla="*/ 2 w 6"/>
                  <a:gd name="T5" fmla="*/ 9 h 11"/>
                  <a:gd name="T6" fmla="*/ 6 w 6"/>
                  <a:gd name="T7" fmla="*/ 11 h 11"/>
                  <a:gd name="T8" fmla="*/ 2 w 6"/>
                  <a:gd name="T9" fmla="*/ 3 h 11"/>
                </a:gdLst>
                <a:ahLst/>
                <a:cxnLst>
                  <a:cxn ang="0">
                    <a:pos x="T0" y="T1"/>
                  </a:cxn>
                  <a:cxn ang="0">
                    <a:pos x="T2" y="T3"/>
                  </a:cxn>
                  <a:cxn ang="0">
                    <a:pos x="T4" y="T5"/>
                  </a:cxn>
                  <a:cxn ang="0">
                    <a:pos x="T6" y="T7"/>
                  </a:cxn>
                  <a:cxn ang="0">
                    <a:pos x="T8" y="T9"/>
                  </a:cxn>
                </a:cxnLst>
                <a:rect l="0" t="0" r="r" b="b"/>
                <a:pathLst>
                  <a:path w="6" h="11">
                    <a:moveTo>
                      <a:pt x="2" y="3"/>
                    </a:moveTo>
                    <a:cubicBezTo>
                      <a:pt x="2" y="2"/>
                      <a:pt x="1" y="1"/>
                      <a:pt x="1" y="0"/>
                    </a:cubicBezTo>
                    <a:cubicBezTo>
                      <a:pt x="0" y="3"/>
                      <a:pt x="0" y="7"/>
                      <a:pt x="2" y="9"/>
                    </a:cubicBezTo>
                    <a:cubicBezTo>
                      <a:pt x="3" y="10"/>
                      <a:pt x="4" y="11"/>
                      <a:pt x="6" y="11"/>
                    </a:cubicBezTo>
                    <a:cubicBezTo>
                      <a:pt x="5" y="8"/>
                      <a:pt x="3" y="6"/>
                      <a:pt x="2" y="3"/>
                    </a:cubicBezTo>
                  </a:path>
                </a:pathLst>
              </a:custGeom>
              <a:solidFill>
                <a:srgbClr val="A19F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2" name="Freeform 1832">
                <a:extLst>
                  <a:ext uri="{FF2B5EF4-FFF2-40B4-BE49-F238E27FC236}">
                    <a16:creationId xmlns:a16="http://schemas.microsoft.com/office/drawing/2014/main" id="{674669B2-E815-4B2D-A587-3464A29816A6}"/>
                  </a:ext>
                </a:extLst>
              </p:cNvPr>
              <p:cNvSpPr>
                <a:spLocks/>
              </p:cNvSpPr>
              <p:nvPr/>
            </p:nvSpPr>
            <p:spPr bwMode="auto">
              <a:xfrm>
                <a:off x="352" y="208"/>
                <a:ext cx="33" cy="66"/>
              </a:xfrm>
              <a:custGeom>
                <a:avLst/>
                <a:gdLst>
                  <a:gd name="T0" fmla="*/ 13 w 14"/>
                  <a:gd name="T1" fmla="*/ 0 h 28"/>
                  <a:gd name="T2" fmla="*/ 12 w 14"/>
                  <a:gd name="T3" fmla="*/ 9 h 28"/>
                  <a:gd name="T4" fmla="*/ 0 w 14"/>
                  <a:gd name="T5" fmla="*/ 28 h 28"/>
                  <a:gd name="T6" fmla="*/ 0 w 14"/>
                  <a:gd name="T7" fmla="*/ 28 h 28"/>
                  <a:gd name="T8" fmla="*/ 7 w 14"/>
                  <a:gd name="T9" fmla="*/ 24 h 28"/>
                  <a:gd name="T10" fmla="*/ 13 w 14"/>
                  <a:gd name="T11" fmla="*/ 13 h 28"/>
                  <a:gd name="T12" fmla="*/ 13 w 14"/>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14" h="28">
                    <a:moveTo>
                      <a:pt x="13" y="0"/>
                    </a:moveTo>
                    <a:cubicBezTo>
                      <a:pt x="14" y="2"/>
                      <a:pt x="13" y="7"/>
                      <a:pt x="12" y="9"/>
                    </a:cubicBezTo>
                    <a:cubicBezTo>
                      <a:pt x="11" y="14"/>
                      <a:pt x="8" y="24"/>
                      <a:pt x="0" y="28"/>
                    </a:cubicBezTo>
                    <a:cubicBezTo>
                      <a:pt x="1" y="28"/>
                      <a:pt x="0" y="28"/>
                      <a:pt x="0" y="28"/>
                    </a:cubicBezTo>
                    <a:cubicBezTo>
                      <a:pt x="1" y="28"/>
                      <a:pt x="5" y="27"/>
                      <a:pt x="7" y="24"/>
                    </a:cubicBezTo>
                    <a:cubicBezTo>
                      <a:pt x="11" y="20"/>
                      <a:pt x="12" y="17"/>
                      <a:pt x="13" y="13"/>
                    </a:cubicBezTo>
                    <a:cubicBezTo>
                      <a:pt x="14" y="9"/>
                      <a:pt x="14" y="5"/>
                      <a:pt x="13" y="0"/>
                    </a:cubicBezTo>
                  </a:path>
                </a:pathLst>
              </a:custGeom>
              <a:solidFill>
                <a:srgbClr val="363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3" name="Freeform 1833">
                <a:extLst>
                  <a:ext uri="{FF2B5EF4-FFF2-40B4-BE49-F238E27FC236}">
                    <a16:creationId xmlns:a16="http://schemas.microsoft.com/office/drawing/2014/main" id="{DEC97E90-F63C-40E0-A387-95C2E80A8D43}"/>
                  </a:ext>
                </a:extLst>
              </p:cNvPr>
              <p:cNvSpPr>
                <a:spLocks/>
              </p:cNvSpPr>
              <p:nvPr/>
            </p:nvSpPr>
            <p:spPr bwMode="auto">
              <a:xfrm>
                <a:off x="264" y="429"/>
                <a:ext cx="150" cy="184"/>
              </a:xfrm>
              <a:custGeom>
                <a:avLst/>
                <a:gdLst>
                  <a:gd name="T0" fmla="*/ 58 w 63"/>
                  <a:gd name="T1" fmla="*/ 46 h 77"/>
                  <a:gd name="T2" fmla="*/ 22 w 63"/>
                  <a:gd name="T3" fmla="*/ 73 h 77"/>
                  <a:gd name="T4" fmla="*/ 6 w 63"/>
                  <a:gd name="T5" fmla="*/ 31 h 77"/>
                  <a:gd name="T6" fmla="*/ 42 w 63"/>
                  <a:gd name="T7" fmla="*/ 4 h 77"/>
                  <a:gd name="T8" fmla="*/ 58 w 63"/>
                  <a:gd name="T9" fmla="*/ 46 h 77"/>
                </a:gdLst>
                <a:ahLst/>
                <a:cxnLst>
                  <a:cxn ang="0">
                    <a:pos x="T0" y="T1"/>
                  </a:cxn>
                  <a:cxn ang="0">
                    <a:pos x="T2" y="T3"/>
                  </a:cxn>
                  <a:cxn ang="0">
                    <a:pos x="T4" y="T5"/>
                  </a:cxn>
                  <a:cxn ang="0">
                    <a:pos x="T6" y="T7"/>
                  </a:cxn>
                  <a:cxn ang="0">
                    <a:pos x="T8" y="T9"/>
                  </a:cxn>
                </a:cxnLst>
                <a:rect l="0" t="0" r="r" b="b"/>
                <a:pathLst>
                  <a:path w="63" h="77">
                    <a:moveTo>
                      <a:pt x="58" y="46"/>
                    </a:moveTo>
                    <a:cubicBezTo>
                      <a:pt x="52" y="65"/>
                      <a:pt x="36" y="77"/>
                      <a:pt x="22" y="73"/>
                    </a:cubicBezTo>
                    <a:cubicBezTo>
                      <a:pt x="7" y="68"/>
                      <a:pt x="0" y="50"/>
                      <a:pt x="6" y="31"/>
                    </a:cubicBezTo>
                    <a:cubicBezTo>
                      <a:pt x="11" y="12"/>
                      <a:pt x="27" y="0"/>
                      <a:pt x="42" y="4"/>
                    </a:cubicBezTo>
                    <a:cubicBezTo>
                      <a:pt x="56" y="9"/>
                      <a:pt x="63" y="27"/>
                      <a:pt x="58" y="46"/>
                    </a:cubicBezTo>
                  </a:path>
                </a:pathLst>
              </a:custGeom>
              <a:solidFill>
                <a:srgbClr val="535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4" name="Freeform 1834">
                <a:extLst>
                  <a:ext uri="{FF2B5EF4-FFF2-40B4-BE49-F238E27FC236}">
                    <a16:creationId xmlns:a16="http://schemas.microsoft.com/office/drawing/2014/main" id="{FB1DE579-3CD7-4918-8289-5E3C25748915}"/>
                  </a:ext>
                </a:extLst>
              </p:cNvPr>
              <p:cNvSpPr>
                <a:spLocks/>
              </p:cNvSpPr>
              <p:nvPr/>
            </p:nvSpPr>
            <p:spPr bwMode="auto">
              <a:xfrm>
                <a:off x="271" y="451"/>
                <a:ext cx="141" cy="162"/>
              </a:xfrm>
              <a:custGeom>
                <a:avLst/>
                <a:gdLst>
                  <a:gd name="T0" fmla="*/ 55 w 59"/>
                  <a:gd name="T1" fmla="*/ 37 h 68"/>
                  <a:gd name="T2" fmla="*/ 46 w 59"/>
                  <a:gd name="T3" fmla="*/ 0 h 68"/>
                  <a:gd name="T4" fmla="*/ 50 w 59"/>
                  <a:gd name="T5" fmla="*/ 20 h 68"/>
                  <a:gd name="T6" fmla="*/ 31 w 59"/>
                  <a:gd name="T7" fmla="*/ 47 h 68"/>
                  <a:gd name="T8" fmla="*/ 9 w 59"/>
                  <a:gd name="T9" fmla="*/ 44 h 68"/>
                  <a:gd name="T10" fmla="*/ 1 w 59"/>
                  <a:gd name="T11" fmla="*/ 33 h 68"/>
                  <a:gd name="T12" fmla="*/ 19 w 59"/>
                  <a:gd name="T13" fmla="*/ 64 h 68"/>
                  <a:gd name="T14" fmla="*/ 55 w 59"/>
                  <a:gd name="T15" fmla="*/ 37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68">
                    <a:moveTo>
                      <a:pt x="55" y="37"/>
                    </a:moveTo>
                    <a:cubicBezTo>
                      <a:pt x="59" y="22"/>
                      <a:pt x="55" y="7"/>
                      <a:pt x="46" y="0"/>
                    </a:cubicBezTo>
                    <a:cubicBezTo>
                      <a:pt x="51" y="7"/>
                      <a:pt x="51" y="13"/>
                      <a:pt x="50" y="20"/>
                    </a:cubicBezTo>
                    <a:cubicBezTo>
                      <a:pt x="49" y="31"/>
                      <a:pt x="42" y="42"/>
                      <a:pt x="31" y="47"/>
                    </a:cubicBezTo>
                    <a:cubicBezTo>
                      <a:pt x="24" y="50"/>
                      <a:pt x="15" y="50"/>
                      <a:pt x="9" y="44"/>
                    </a:cubicBezTo>
                    <a:cubicBezTo>
                      <a:pt x="6" y="42"/>
                      <a:pt x="4" y="39"/>
                      <a:pt x="1" y="33"/>
                    </a:cubicBezTo>
                    <a:cubicBezTo>
                      <a:pt x="0" y="48"/>
                      <a:pt x="7" y="60"/>
                      <a:pt x="19" y="64"/>
                    </a:cubicBezTo>
                    <a:cubicBezTo>
                      <a:pt x="33" y="68"/>
                      <a:pt x="49" y="56"/>
                      <a:pt x="55" y="37"/>
                    </a:cubicBezTo>
                  </a:path>
                </a:pathLst>
              </a:custGeom>
              <a:solidFill>
                <a:srgbClr val="4B5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5" name="Freeform 1835">
                <a:extLst>
                  <a:ext uri="{FF2B5EF4-FFF2-40B4-BE49-F238E27FC236}">
                    <a16:creationId xmlns:a16="http://schemas.microsoft.com/office/drawing/2014/main" id="{85720863-C6A8-4C8A-AE47-A1A8DD45F35C}"/>
                  </a:ext>
                </a:extLst>
              </p:cNvPr>
              <p:cNvSpPr>
                <a:spLocks/>
              </p:cNvSpPr>
              <p:nvPr/>
            </p:nvSpPr>
            <p:spPr bwMode="auto">
              <a:xfrm>
                <a:off x="280" y="503"/>
                <a:ext cx="124" cy="101"/>
              </a:xfrm>
              <a:custGeom>
                <a:avLst/>
                <a:gdLst>
                  <a:gd name="T0" fmla="*/ 9 w 52"/>
                  <a:gd name="T1" fmla="*/ 37 h 42"/>
                  <a:gd name="T2" fmla="*/ 0 w 52"/>
                  <a:gd name="T3" fmla="*/ 27 h 42"/>
                  <a:gd name="T4" fmla="*/ 0 w 52"/>
                  <a:gd name="T5" fmla="*/ 27 h 42"/>
                  <a:gd name="T6" fmla="*/ 0 w 52"/>
                  <a:gd name="T7" fmla="*/ 27 h 42"/>
                  <a:gd name="T8" fmla="*/ 29 w 52"/>
                  <a:gd name="T9" fmla="*/ 31 h 42"/>
                  <a:gd name="T10" fmla="*/ 51 w 52"/>
                  <a:gd name="T11" fmla="*/ 0 h 42"/>
                  <a:gd name="T12" fmla="*/ 50 w 52"/>
                  <a:gd name="T13" fmla="*/ 13 h 42"/>
                  <a:gd name="T14" fmla="*/ 34 w 52"/>
                  <a:gd name="T15" fmla="*/ 37 h 42"/>
                  <a:gd name="T16" fmla="*/ 13 w 52"/>
                  <a:gd name="T17" fmla="*/ 40 h 42"/>
                  <a:gd name="T18" fmla="*/ 9 w 52"/>
                  <a:gd name="T19"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42">
                    <a:moveTo>
                      <a:pt x="9" y="37"/>
                    </a:moveTo>
                    <a:cubicBezTo>
                      <a:pt x="5" y="35"/>
                      <a:pt x="2" y="31"/>
                      <a:pt x="0" y="27"/>
                    </a:cubicBezTo>
                    <a:cubicBezTo>
                      <a:pt x="1" y="27"/>
                      <a:pt x="0" y="27"/>
                      <a:pt x="0" y="27"/>
                    </a:cubicBezTo>
                    <a:cubicBezTo>
                      <a:pt x="0" y="27"/>
                      <a:pt x="0" y="27"/>
                      <a:pt x="0" y="27"/>
                    </a:cubicBezTo>
                    <a:cubicBezTo>
                      <a:pt x="11" y="38"/>
                      <a:pt x="20" y="35"/>
                      <a:pt x="29" y="31"/>
                    </a:cubicBezTo>
                    <a:cubicBezTo>
                      <a:pt x="38" y="28"/>
                      <a:pt x="49" y="12"/>
                      <a:pt x="51" y="0"/>
                    </a:cubicBezTo>
                    <a:cubicBezTo>
                      <a:pt x="51" y="1"/>
                      <a:pt x="52" y="7"/>
                      <a:pt x="50" y="13"/>
                    </a:cubicBezTo>
                    <a:cubicBezTo>
                      <a:pt x="46" y="24"/>
                      <a:pt x="41" y="32"/>
                      <a:pt x="34" y="37"/>
                    </a:cubicBezTo>
                    <a:cubicBezTo>
                      <a:pt x="28" y="41"/>
                      <a:pt x="20" y="42"/>
                      <a:pt x="13" y="40"/>
                    </a:cubicBezTo>
                    <a:cubicBezTo>
                      <a:pt x="12" y="39"/>
                      <a:pt x="10" y="38"/>
                      <a:pt x="9" y="37"/>
                    </a:cubicBezTo>
                  </a:path>
                </a:pathLst>
              </a:custGeom>
              <a:solidFill>
                <a:srgbClr val="404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6" name="Freeform 1836">
                <a:extLst>
                  <a:ext uri="{FF2B5EF4-FFF2-40B4-BE49-F238E27FC236}">
                    <a16:creationId xmlns:a16="http://schemas.microsoft.com/office/drawing/2014/main" id="{DAA38750-43E1-4D64-B48A-0C632EE9C41B}"/>
                  </a:ext>
                </a:extLst>
              </p:cNvPr>
              <p:cNvSpPr>
                <a:spLocks/>
              </p:cNvSpPr>
              <p:nvPr/>
            </p:nvSpPr>
            <p:spPr bwMode="auto">
              <a:xfrm>
                <a:off x="280" y="441"/>
                <a:ext cx="105" cy="112"/>
              </a:xfrm>
              <a:custGeom>
                <a:avLst/>
                <a:gdLst>
                  <a:gd name="T0" fmla="*/ 28 w 44"/>
                  <a:gd name="T1" fmla="*/ 1 h 47"/>
                  <a:gd name="T2" fmla="*/ 18 w 44"/>
                  <a:gd name="T3" fmla="*/ 3 h 47"/>
                  <a:gd name="T4" fmla="*/ 3 w 44"/>
                  <a:gd name="T5" fmla="*/ 18 h 47"/>
                  <a:gd name="T6" fmla="*/ 3 w 44"/>
                  <a:gd name="T7" fmla="*/ 39 h 47"/>
                  <a:gd name="T8" fmla="*/ 11 w 44"/>
                  <a:gd name="T9" fmla="*/ 46 h 47"/>
                  <a:gd name="T10" fmla="*/ 19 w 44"/>
                  <a:gd name="T11" fmla="*/ 46 h 47"/>
                  <a:gd name="T12" fmla="*/ 42 w 44"/>
                  <a:gd name="T13" fmla="*/ 23 h 47"/>
                  <a:gd name="T14" fmla="*/ 42 w 44"/>
                  <a:gd name="T15" fmla="*/ 9 h 47"/>
                  <a:gd name="T16" fmla="*/ 33 w 44"/>
                  <a:gd name="T17" fmla="*/ 1 h 47"/>
                  <a:gd name="T18" fmla="*/ 18 w 44"/>
                  <a:gd name="T19" fmla="*/ 3 h 47"/>
                  <a:gd name="T20" fmla="*/ 28 w 44"/>
                  <a:gd name="T2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7">
                    <a:moveTo>
                      <a:pt x="28" y="1"/>
                    </a:moveTo>
                    <a:cubicBezTo>
                      <a:pt x="25" y="1"/>
                      <a:pt x="21" y="1"/>
                      <a:pt x="18" y="3"/>
                    </a:cubicBezTo>
                    <a:cubicBezTo>
                      <a:pt x="12" y="6"/>
                      <a:pt x="6" y="11"/>
                      <a:pt x="3" y="18"/>
                    </a:cubicBezTo>
                    <a:cubicBezTo>
                      <a:pt x="0" y="24"/>
                      <a:pt x="0" y="32"/>
                      <a:pt x="3" y="39"/>
                    </a:cubicBezTo>
                    <a:cubicBezTo>
                      <a:pt x="5" y="42"/>
                      <a:pt x="7" y="45"/>
                      <a:pt x="11" y="46"/>
                    </a:cubicBezTo>
                    <a:cubicBezTo>
                      <a:pt x="13" y="47"/>
                      <a:pt x="16" y="47"/>
                      <a:pt x="19" y="46"/>
                    </a:cubicBezTo>
                    <a:cubicBezTo>
                      <a:pt x="29" y="43"/>
                      <a:pt x="38" y="33"/>
                      <a:pt x="42" y="23"/>
                    </a:cubicBezTo>
                    <a:cubicBezTo>
                      <a:pt x="43" y="18"/>
                      <a:pt x="44" y="13"/>
                      <a:pt x="42" y="9"/>
                    </a:cubicBezTo>
                    <a:cubicBezTo>
                      <a:pt x="41" y="5"/>
                      <a:pt x="37" y="2"/>
                      <a:pt x="33" y="1"/>
                    </a:cubicBezTo>
                    <a:cubicBezTo>
                      <a:pt x="29" y="0"/>
                      <a:pt x="23" y="0"/>
                      <a:pt x="18" y="3"/>
                    </a:cubicBezTo>
                    <a:cubicBezTo>
                      <a:pt x="28" y="1"/>
                      <a:pt x="28" y="1"/>
                      <a:pt x="28" y="1"/>
                    </a:cubicBezTo>
                  </a:path>
                </a:pathLst>
              </a:custGeom>
              <a:solidFill>
                <a:srgbClr val="6770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7" name="Freeform 1837">
                <a:extLst>
                  <a:ext uri="{FF2B5EF4-FFF2-40B4-BE49-F238E27FC236}">
                    <a16:creationId xmlns:a16="http://schemas.microsoft.com/office/drawing/2014/main" id="{FD91D4B3-D052-44BA-BB8A-40FBA250CBA5}"/>
                  </a:ext>
                </a:extLst>
              </p:cNvPr>
              <p:cNvSpPr>
                <a:spLocks/>
              </p:cNvSpPr>
              <p:nvPr/>
            </p:nvSpPr>
            <p:spPr bwMode="auto">
              <a:xfrm>
                <a:off x="290" y="439"/>
                <a:ext cx="86" cy="93"/>
              </a:xfrm>
              <a:custGeom>
                <a:avLst/>
                <a:gdLst>
                  <a:gd name="T0" fmla="*/ 22 w 36"/>
                  <a:gd name="T1" fmla="*/ 1 h 39"/>
                  <a:gd name="T2" fmla="*/ 14 w 36"/>
                  <a:gd name="T3" fmla="*/ 2 h 39"/>
                  <a:gd name="T4" fmla="*/ 2 w 36"/>
                  <a:gd name="T5" fmla="*/ 15 h 39"/>
                  <a:gd name="T6" fmla="*/ 2 w 36"/>
                  <a:gd name="T7" fmla="*/ 32 h 39"/>
                  <a:gd name="T8" fmla="*/ 8 w 36"/>
                  <a:gd name="T9" fmla="*/ 38 h 39"/>
                  <a:gd name="T10" fmla="*/ 15 w 36"/>
                  <a:gd name="T11" fmla="*/ 38 h 39"/>
                  <a:gd name="T12" fmla="*/ 34 w 36"/>
                  <a:gd name="T13" fmla="*/ 19 h 39"/>
                  <a:gd name="T14" fmla="*/ 34 w 36"/>
                  <a:gd name="T15" fmla="*/ 7 h 39"/>
                  <a:gd name="T16" fmla="*/ 27 w 36"/>
                  <a:gd name="T17" fmla="*/ 1 h 39"/>
                  <a:gd name="T18" fmla="*/ 14 w 36"/>
                  <a:gd name="T19" fmla="*/ 2 h 39"/>
                  <a:gd name="T20" fmla="*/ 22 w 36"/>
                  <a:gd name="T21"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9">
                    <a:moveTo>
                      <a:pt x="22" y="1"/>
                    </a:moveTo>
                    <a:cubicBezTo>
                      <a:pt x="20" y="1"/>
                      <a:pt x="17" y="1"/>
                      <a:pt x="14" y="2"/>
                    </a:cubicBezTo>
                    <a:cubicBezTo>
                      <a:pt x="9" y="5"/>
                      <a:pt x="4" y="9"/>
                      <a:pt x="2" y="15"/>
                    </a:cubicBezTo>
                    <a:cubicBezTo>
                      <a:pt x="0" y="20"/>
                      <a:pt x="0" y="27"/>
                      <a:pt x="2" y="32"/>
                    </a:cubicBezTo>
                    <a:cubicBezTo>
                      <a:pt x="3" y="35"/>
                      <a:pt x="5" y="37"/>
                      <a:pt x="8" y="38"/>
                    </a:cubicBezTo>
                    <a:cubicBezTo>
                      <a:pt x="10" y="39"/>
                      <a:pt x="13" y="38"/>
                      <a:pt x="15" y="38"/>
                    </a:cubicBezTo>
                    <a:cubicBezTo>
                      <a:pt x="24" y="35"/>
                      <a:pt x="30" y="28"/>
                      <a:pt x="34" y="19"/>
                    </a:cubicBezTo>
                    <a:cubicBezTo>
                      <a:pt x="35" y="15"/>
                      <a:pt x="36" y="11"/>
                      <a:pt x="34" y="7"/>
                    </a:cubicBezTo>
                    <a:cubicBezTo>
                      <a:pt x="33" y="4"/>
                      <a:pt x="30" y="2"/>
                      <a:pt x="27" y="1"/>
                    </a:cubicBezTo>
                    <a:cubicBezTo>
                      <a:pt x="24" y="0"/>
                      <a:pt x="19" y="0"/>
                      <a:pt x="14" y="2"/>
                    </a:cubicBezTo>
                    <a:cubicBezTo>
                      <a:pt x="22" y="1"/>
                      <a:pt x="22" y="1"/>
                      <a:pt x="22" y="1"/>
                    </a:cubicBezTo>
                  </a:path>
                </a:pathLst>
              </a:custGeom>
              <a:solidFill>
                <a:srgbClr val="727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8" name="Freeform 1838">
                <a:extLst>
                  <a:ext uri="{FF2B5EF4-FFF2-40B4-BE49-F238E27FC236}">
                    <a16:creationId xmlns:a16="http://schemas.microsoft.com/office/drawing/2014/main" id="{7EFE736C-C686-46A7-A728-5E1B5C8C71D7}"/>
                  </a:ext>
                </a:extLst>
              </p:cNvPr>
              <p:cNvSpPr>
                <a:spLocks/>
              </p:cNvSpPr>
              <p:nvPr/>
            </p:nvSpPr>
            <p:spPr bwMode="auto">
              <a:xfrm>
                <a:off x="295" y="441"/>
                <a:ext cx="57" cy="67"/>
              </a:xfrm>
              <a:custGeom>
                <a:avLst/>
                <a:gdLst>
                  <a:gd name="T0" fmla="*/ 23 w 24"/>
                  <a:gd name="T1" fmla="*/ 2 h 28"/>
                  <a:gd name="T2" fmla="*/ 1 w 24"/>
                  <a:gd name="T3" fmla="*/ 17 h 28"/>
                  <a:gd name="T4" fmla="*/ 1 w 24"/>
                  <a:gd name="T5" fmla="*/ 23 h 28"/>
                  <a:gd name="T6" fmla="*/ 4 w 24"/>
                  <a:gd name="T7" fmla="*/ 27 h 28"/>
                  <a:gd name="T8" fmla="*/ 5 w 24"/>
                  <a:gd name="T9" fmla="*/ 28 h 28"/>
                  <a:gd name="T10" fmla="*/ 6 w 24"/>
                  <a:gd name="T11" fmla="*/ 27 h 28"/>
                  <a:gd name="T12" fmla="*/ 9 w 24"/>
                  <a:gd name="T13" fmla="*/ 20 h 28"/>
                  <a:gd name="T14" fmla="*/ 14 w 24"/>
                  <a:gd name="T15" fmla="*/ 12 h 28"/>
                  <a:gd name="T16" fmla="*/ 19 w 24"/>
                  <a:gd name="T17" fmla="*/ 8 h 28"/>
                  <a:gd name="T18" fmla="*/ 24 w 24"/>
                  <a:gd name="T19" fmla="*/ 3 h 28"/>
                  <a:gd name="T20" fmla="*/ 23 w 24"/>
                  <a:gd name="T2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8">
                    <a:moveTo>
                      <a:pt x="23" y="2"/>
                    </a:moveTo>
                    <a:cubicBezTo>
                      <a:pt x="12" y="0"/>
                      <a:pt x="3" y="9"/>
                      <a:pt x="1" y="17"/>
                    </a:cubicBezTo>
                    <a:cubicBezTo>
                      <a:pt x="1" y="19"/>
                      <a:pt x="0" y="21"/>
                      <a:pt x="1" y="23"/>
                    </a:cubicBezTo>
                    <a:cubicBezTo>
                      <a:pt x="1" y="25"/>
                      <a:pt x="3" y="27"/>
                      <a:pt x="4" y="27"/>
                    </a:cubicBezTo>
                    <a:cubicBezTo>
                      <a:pt x="5" y="28"/>
                      <a:pt x="5" y="28"/>
                      <a:pt x="5" y="28"/>
                    </a:cubicBezTo>
                    <a:cubicBezTo>
                      <a:pt x="6" y="27"/>
                      <a:pt x="6" y="27"/>
                      <a:pt x="6" y="27"/>
                    </a:cubicBezTo>
                    <a:cubicBezTo>
                      <a:pt x="8" y="25"/>
                      <a:pt x="8" y="23"/>
                      <a:pt x="9" y="20"/>
                    </a:cubicBezTo>
                    <a:cubicBezTo>
                      <a:pt x="9" y="17"/>
                      <a:pt x="11" y="14"/>
                      <a:pt x="14" y="12"/>
                    </a:cubicBezTo>
                    <a:cubicBezTo>
                      <a:pt x="15" y="10"/>
                      <a:pt x="17" y="9"/>
                      <a:pt x="19" y="8"/>
                    </a:cubicBezTo>
                    <a:cubicBezTo>
                      <a:pt x="21" y="7"/>
                      <a:pt x="23" y="5"/>
                      <a:pt x="24" y="3"/>
                    </a:cubicBezTo>
                    <a:cubicBezTo>
                      <a:pt x="23" y="2"/>
                      <a:pt x="23" y="2"/>
                      <a:pt x="23" y="2"/>
                    </a:cubicBezTo>
                  </a:path>
                </a:pathLst>
              </a:custGeom>
              <a:solidFill>
                <a:srgbClr val="848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9" name="Freeform 1839">
                <a:extLst>
                  <a:ext uri="{FF2B5EF4-FFF2-40B4-BE49-F238E27FC236}">
                    <a16:creationId xmlns:a16="http://schemas.microsoft.com/office/drawing/2014/main" id="{3ED14A40-6FA4-463A-8EF3-5997D408BA53}"/>
                  </a:ext>
                </a:extLst>
              </p:cNvPr>
              <p:cNvSpPr>
                <a:spLocks/>
              </p:cNvSpPr>
              <p:nvPr/>
            </p:nvSpPr>
            <p:spPr bwMode="auto">
              <a:xfrm>
                <a:off x="314" y="449"/>
                <a:ext cx="28" cy="14"/>
              </a:xfrm>
              <a:custGeom>
                <a:avLst/>
                <a:gdLst>
                  <a:gd name="T0" fmla="*/ 12 w 12"/>
                  <a:gd name="T1" fmla="*/ 0 h 6"/>
                  <a:gd name="T2" fmla="*/ 4 w 12"/>
                  <a:gd name="T3" fmla="*/ 1 h 6"/>
                  <a:gd name="T4" fmla="*/ 0 w 12"/>
                  <a:gd name="T5" fmla="*/ 5 h 6"/>
                  <a:gd name="T6" fmla="*/ 0 w 12"/>
                  <a:gd name="T7" fmla="*/ 5 h 6"/>
                  <a:gd name="T8" fmla="*/ 1 w 12"/>
                  <a:gd name="T9" fmla="*/ 6 h 6"/>
                  <a:gd name="T10" fmla="*/ 2 w 12"/>
                  <a:gd name="T11" fmla="*/ 6 h 6"/>
                  <a:gd name="T12" fmla="*/ 8 w 12"/>
                  <a:gd name="T13" fmla="*/ 2 h 6"/>
                  <a:gd name="T14" fmla="*/ 12 w 12"/>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6">
                    <a:moveTo>
                      <a:pt x="12" y="0"/>
                    </a:moveTo>
                    <a:cubicBezTo>
                      <a:pt x="9" y="0"/>
                      <a:pt x="6" y="0"/>
                      <a:pt x="4" y="1"/>
                    </a:cubicBezTo>
                    <a:cubicBezTo>
                      <a:pt x="2" y="2"/>
                      <a:pt x="1" y="4"/>
                      <a:pt x="0" y="5"/>
                    </a:cubicBezTo>
                    <a:cubicBezTo>
                      <a:pt x="0" y="5"/>
                      <a:pt x="0" y="5"/>
                      <a:pt x="0" y="5"/>
                    </a:cubicBezTo>
                    <a:cubicBezTo>
                      <a:pt x="0" y="6"/>
                      <a:pt x="1" y="6"/>
                      <a:pt x="1" y="6"/>
                    </a:cubicBezTo>
                    <a:cubicBezTo>
                      <a:pt x="1" y="6"/>
                      <a:pt x="2" y="6"/>
                      <a:pt x="2" y="6"/>
                    </a:cubicBezTo>
                    <a:cubicBezTo>
                      <a:pt x="4" y="5"/>
                      <a:pt x="6" y="4"/>
                      <a:pt x="8" y="2"/>
                    </a:cubicBezTo>
                    <a:cubicBezTo>
                      <a:pt x="9" y="1"/>
                      <a:pt x="11" y="1"/>
                      <a:pt x="12" y="0"/>
                    </a:cubicBezTo>
                  </a:path>
                </a:pathLst>
              </a:custGeom>
              <a:solidFill>
                <a:srgbClr val="A19F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0" name="Freeform 1840">
                <a:extLst>
                  <a:ext uri="{FF2B5EF4-FFF2-40B4-BE49-F238E27FC236}">
                    <a16:creationId xmlns:a16="http://schemas.microsoft.com/office/drawing/2014/main" id="{1FDBE07C-6DFF-4878-883A-699D4214F1DC}"/>
                  </a:ext>
                </a:extLst>
              </p:cNvPr>
              <p:cNvSpPr>
                <a:spLocks/>
              </p:cNvSpPr>
              <p:nvPr/>
            </p:nvSpPr>
            <p:spPr bwMode="auto">
              <a:xfrm>
                <a:off x="319" y="561"/>
                <a:ext cx="64" cy="35"/>
              </a:xfrm>
              <a:custGeom>
                <a:avLst/>
                <a:gdLst>
                  <a:gd name="T0" fmla="*/ 27 w 27"/>
                  <a:gd name="T1" fmla="*/ 0 h 15"/>
                  <a:gd name="T2" fmla="*/ 21 w 27"/>
                  <a:gd name="T3" fmla="*/ 6 h 15"/>
                  <a:gd name="T4" fmla="*/ 0 w 27"/>
                  <a:gd name="T5" fmla="*/ 13 h 15"/>
                  <a:gd name="T6" fmla="*/ 0 w 27"/>
                  <a:gd name="T7" fmla="*/ 13 h 15"/>
                  <a:gd name="T8" fmla="*/ 0 w 27"/>
                  <a:gd name="T9" fmla="*/ 13 h 15"/>
                  <a:gd name="T10" fmla="*/ 7 w 27"/>
                  <a:gd name="T11" fmla="*/ 15 h 15"/>
                  <a:gd name="T12" fmla="*/ 19 w 27"/>
                  <a:gd name="T13" fmla="*/ 10 h 15"/>
                  <a:gd name="T14" fmla="*/ 27 w 27"/>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5">
                    <a:moveTo>
                      <a:pt x="27" y="0"/>
                    </a:moveTo>
                    <a:cubicBezTo>
                      <a:pt x="27" y="1"/>
                      <a:pt x="23" y="5"/>
                      <a:pt x="21" y="6"/>
                    </a:cubicBezTo>
                    <a:cubicBezTo>
                      <a:pt x="17" y="10"/>
                      <a:pt x="8" y="15"/>
                      <a:pt x="0" y="13"/>
                    </a:cubicBezTo>
                    <a:cubicBezTo>
                      <a:pt x="0" y="14"/>
                      <a:pt x="0" y="13"/>
                      <a:pt x="0" y="13"/>
                    </a:cubicBezTo>
                    <a:cubicBezTo>
                      <a:pt x="0" y="13"/>
                      <a:pt x="0" y="13"/>
                      <a:pt x="0" y="13"/>
                    </a:cubicBezTo>
                    <a:cubicBezTo>
                      <a:pt x="0" y="13"/>
                      <a:pt x="4" y="15"/>
                      <a:pt x="7" y="15"/>
                    </a:cubicBezTo>
                    <a:cubicBezTo>
                      <a:pt x="13" y="14"/>
                      <a:pt x="16" y="12"/>
                      <a:pt x="19" y="10"/>
                    </a:cubicBezTo>
                    <a:cubicBezTo>
                      <a:pt x="22" y="8"/>
                      <a:pt x="25" y="4"/>
                      <a:pt x="27" y="0"/>
                    </a:cubicBezTo>
                  </a:path>
                </a:pathLst>
              </a:custGeom>
              <a:solidFill>
                <a:srgbClr val="363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1" name="Freeform 1841">
                <a:extLst>
                  <a:ext uri="{FF2B5EF4-FFF2-40B4-BE49-F238E27FC236}">
                    <a16:creationId xmlns:a16="http://schemas.microsoft.com/office/drawing/2014/main" id="{DB453E49-2403-44B4-820D-BD6099F8F5CE}"/>
                  </a:ext>
                </a:extLst>
              </p:cNvPr>
              <p:cNvSpPr>
                <a:spLocks/>
              </p:cNvSpPr>
              <p:nvPr/>
            </p:nvSpPr>
            <p:spPr bwMode="auto">
              <a:xfrm>
                <a:off x="11" y="172"/>
                <a:ext cx="183" cy="150"/>
              </a:xfrm>
              <a:custGeom>
                <a:avLst/>
                <a:gdLst>
                  <a:gd name="T0" fmla="*/ 46 w 77"/>
                  <a:gd name="T1" fmla="*/ 58 h 63"/>
                  <a:gd name="T2" fmla="*/ 73 w 77"/>
                  <a:gd name="T3" fmla="*/ 22 h 63"/>
                  <a:gd name="T4" fmla="*/ 31 w 77"/>
                  <a:gd name="T5" fmla="*/ 6 h 63"/>
                  <a:gd name="T6" fmla="*/ 5 w 77"/>
                  <a:gd name="T7" fmla="*/ 41 h 63"/>
                  <a:gd name="T8" fmla="*/ 46 w 77"/>
                  <a:gd name="T9" fmla="*/ 58 h 63"/>
                </a:gdLst>
                <a:ahLst/>
                <a:cxnLst>
                  <a:cxn ang="0">
                    <a:pos x="T0" y="T1"/>
                  </a:cxn>
                  <a:cxn ang="0">
                    <a:pos x="T2" y="T3"/>
                  </a:cxn>
                  <a:cxn ang="0">
                    <a:pos x="T4" y="T5"/>
                  </a:cxn>
                  <a:cxn ang="0">
                    <a:pos x="T6" y="T7"/>
                  </a:cxn>
                  <a:cxn ang="0">
                    <a:pos x="T8" y="T9"/>
                  </a:cxn>
                </a:cxnLst>
                <a:rect l="0" t="0" r="r" b="b"/>
                <a:pathLst>
                  <a:path w="77" h="63">
                    <a:moveTo>
                      <a:pt x="46" y="58"/>
                    </a:moveTo>
                    <a:cubicBezTo>
                      <a:pt x="65" y="52"/>
                      <a:pt x="77" y="36"/>
                      <a:pt x="73" y="22"/>
                    </a:cubicBezTo>
                    <a:cubicBezTo>
                      <a:pt x="69" y="7"/>
                      <a:pt x="50" y="0"/>
                      <a:pt x="31" y="6"/>
                    </a:cubicBezTo>
                    <a:cubicBezTo>
                      <a:pt x="12" y="11"/>
                      <a:pt x="0" y="27"/>
                      <a:pt x="5" y="41"/>
                    </a:cubicBezTo>
                    <a:cubicBezTo>
                      <a:pt x="9" y="56"/>
                      <a:pt x="27" y="63"/>
                      <a:pt x="46" y="58"/>
                    </a:cubicBezTo>
                  </a:path>
                </a:pathLst>
              </a:custGeom>
              <a:solidFill>
                <a:srgbClr val="6C7B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2" name="Freeform 1842">
                <a:extLst>
                  <a:ext uri="{FF2B5EF4-FFF2-40B4-BE49-F238E27FC236}">
                    <a16:creationId xmlns:a16="http://schemas.microsoft.com/office/drawing/2014/main" id="{D29F0A22-4896-4042-958F-F169E8878B01}"/>
                  </a:ext>
                </a:extLst>
              </p:cNvPr>
              <p:cNvSpPr>
                <a:spLocks/>
              </p:cNvSpPr>
              <p:nvPr/>
            </p:nvSpPr>
            <p:spPr bwMode="auto">
              <a:xfrm>
                <a:off x="32" y="179"/>
                <a:ext cx="162" cy="141"/>
              </a:xfrm>
              <a:custGeom>
                <a:avLst/>
                <a:gdLst>
                  <a:gd name="T0" fmla="*/ 37 w 68"/>
                  <a:gd name="T1" fmla="*/ 55 h 59"/>
                  <a:gd name="T2" fmla="*/ 0 w 68"/>
                  <a:gd name="T3" fmla="*/ 46 h 59"/>
                  <a:gd name="T4" fmla="*/ 20 w 68"/>
                  <a:gd name="T5" fmla="*/ 50 h 59"/>
                  <a:gd name="T6" fmla="*/ 47 w 68"/>
                  <a:gd name="T7" fmla="*/ 31 h 59"/>
                  <a:gd name="T8" fmla="*/ 44 w 68"/>
                  <a:gd name="T9" fmla="*/ 9 h 59"/>
                  <a:gd name="T10" fmla="*/ 34 w 68"/>
                  <a:gd name="T11" fmla="*/ 1 h 59"/>
                  <a:gd name="T12" fmla="*/ 64 w 68"/>
                  <a:gd name="T13" fmla="*/ 19 h 59"/>
                  <a:gd name="T14" fmla="*/ 37 w 68"/>
                  <a:gd name="T15" fmla="*/ 55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59">
                    <a:moveTo>
                      <a:pt x="37" y="55"/>
                    </a:moveTo>
                    <a:cubicBezTo>
                      <a:pt x="22" y="59"/>
                      <a:pt x="7" y="55"/>
                      <a:pt x="0" y="46"/>
                    </a:cubicBezTo>
                    <a:cubicBezTo>
                      <a:pt x="7" y="51"/>
                      <a:pt x="13" y="51"/>
                      <a:pt x="20" y="50"/>
                    </a:cubicBezTo>
                    <a:cubicBezTo>
                      <a:pt x="31" y="49"/>
                      <a:pt x="43" y="42"/>
                      <a:pt x="47" y="31"/>
                    </a:cubicBezTo>
                    <a:cubicBezTo>
                      <a:pt x="50" y="24"/>
                      <a:pt x="50" y="15"/>
                      <a:pt x="44" y="9"/>
                    </a:cubicBezTo>
                    <a:cubicBezTo>
                      <a:pt x="42" y="6"/>
                      <a:pt x="39" y="4"/>
                      <a:pt x="34" y="1"/>
                    </a:cubicBezTo>
                    <a:cubicBezTo>
                      <a:pt x="48" y="0"/>
                      <a:pt x="60" y="7"/>
                      <a:pt x="64" y="19"/>
                    </a:cubicBezTo>
                    <a:cubicBezTo>
                      <a:pt x="68" y="33"/>
                      <a:pt x="56" y="49"/>
                      <a:pt x="37" y="55"/>
                    </a:cubicBezTo>
                  </a:path>
                </a:pathLst>
              </a:custGeom>
              <a:solidFill>
                <a:srgbClr val="656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3" name="Freeform 1843">
                <a:extLst>
                  <a:ext uri="{FF2B5EF4-FFF2-40B4-BE49-F238E27FC236}">
                    <a16:creationId xmlns:a16="http://schemas.microsoft.com/office/drawing/2014/main" id="{8C469987-71C3-4D2D-901E-6AD5AD128DFD}"/>
                  </a:ext>
                </a:extLst>
              </p:cNvPr>
              <p:cNvSpPr>
                <a:spLocks/>
              </p:cNvSpPr>
              <p:nvPr/>
            </p:nvSpPr>
            <p:spPr bwMode="auto">
              <a:xfrm>
                <a:off x="85" y="188"/>
                <a:ext cx="100" cy="125"/>
              </a:xfrm>
              <a:custGeom>
                <a:avLst/>
                <a:gdLst>
                  <a:gd name="T0" fmla="*/ 37 w 42"/>
                  <a:gd name="T1" fmla="*/ 9 h 52"/>
                  <a:gd name="T2" fmla="*/ 27 w 42"/>
                  <a:gd name="T3" fmla="*/ 0 h 52"/>
                  <a:gd name="T4" fmla="*/ 27 w 42"/>
                  <a:gd name="T5" fmla="*/ 0 h 52"/>
                  <a:gd name="T6" fmla="*/ 27 w 42"/>
                  <a:gd name="T7" fmla="*/ 0 h 52"/>
                  <a:gd name="T8" fmla="*/ 32 w 42"/>
                  <a:gd name="T9" fmla="*/ 29 h 52"/>
                  <a:gd name="T10" fmla="*/ 0 w 42"/>
                  <a:gd name="T11" fmla="*/ 51 h 52"/>
                  <a:gd name="T12" fmla="*/ 13 w 42"/>
                  <a:gd name="T13" fmla="*/ 50 h 52"/>
                  <a:gd name="T14" fmla="*/ 37 w 42"/>
                  <a:gd name="T15" fmla="*/ 34 h 52"/>
                  <a:gd name="T16" fmla="*/ 40 w 42"/>
                  <a:gd name="T17" fmla="*/ 13 h 52"/>
                  <a:gd name="T18" fmla="*/ 37 w 42"/>
                  <a:gd name="T19" fmla="*/ 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52">
                    <a:moveTo>
                      <a:pt x="37" y="9"/>
                    </a:moveTo>
                    <a:cubicBezTo>
                      <a:pt x="35" y="5"/>
                      <a:pt x="31" y="2"/>
                      <a:pt x="27" y="0"/>
                    </a:cubicBezTo>
                    <a:cubicBezTo>
                      <a:pt x="27" y="1"/>
                      <a:pt x="27" y="0"/>
                      <a:pt x="27" y="0"/>
                    </a:cubicBezTo>
                    <a:cubicBezTo>
                      <a:pt x="27" y="0"/>
                      <a:pt x="27" y="0"/>
                      <a:pt x="27" y="0"/>
                    </a:cubicBezTo>
                    <a:cubicBezTo>
                      <a:pt x="38" y="11"/>
                      <a:pt x="35" y="20"/>
                      <a:pt x="32" y="29"/>
                    </a:cubicBezTo>
                    <a:cubicBezTo>
                      <a:pt x="28" y="38"/>
                      <a:pt x="12" y="49"/>
                      <a:pt x="0" y="51"/>
                    </a:cubicBezTo>
                    <a:cubicBezTo>
                      <a:pt x="1" y="51"/>
                      <a:pt x="7" y="52"/>
                      <a:pt x="13" y="50"/>
                    </a:cubicBezTo>
                    <a:cubicBezTo>
                      <a:pt x="25" y="46"/>
                      <a:pt x="32" y="41"/>
                      <a:pt x="37" y="34"/>
                    </a:cubicBezTo>
                    <a:cubicBezTo>
                      <a:pt x="42" y="28"/>
                      <a:pt x="42" y="20"/>
                      <a:pt x="40" y="13"/>
                    </a:cubicBezTo>
                    <a:cubicBezTo>
                      <a:pt x="39" y="12"/>
                      <a:pt x="38" y="10"/>
                      <a:pt x="37" y="9"/>
                    </a:cubicBezTo>
                  </a:path>
                </a:pathLst>
              </a:custGeom>
              <a:solidFill>
                <a:srgbClr val="5B5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4" name="Freeform 1844">
                <a:extLst>
                  <a:ext uri="{FF2B5EF4-FFF2-40B4-BE49-F238E27FC236}">
                    <a16:creationId xmlns:a16="http://schemas.microsoft.com/office/drawing/2014/main" id="{83F99FFB-9ED9-4736-81F6-8C656421D546}"/>
                  </a:ext>
                </a:extLst>
              </p:cNvPr>
              <p:cNvSpPr>
                <a:spLocks/>
              </p:cNvSpPr>
              <p:nvPr/>
            </p:nvSpPr>
            <p:spPr bwMode="auto">
              <a:xfrm>
                <a:off x="22" y="188"/>
                <a:ext cx="113" cy="105"/>
              </a:xfrm>
              <a:custGeom>
                <a:avLst/>
                <a:gdLst>
                  <a:gd name="T0" fmla="*/ 2 w 47"/>
                  <a:gd name="T1" fmla="*/ 28 h 44"/>
                  <a:gd name="T2" fmla="*/ 3 w 47"/>
                  <a:gd name="T3" fmla="*/ 18 h 44"/>
                  <a:gd name="T4" fmla="*/ 18 w 47"/>
                  <a:gd name="T5" fmla="*/ 3 h 44"/>
                  <a:gd name="T6" fmla="*/ 39 w 47"/>
                  <a:gd name="T7" fmla="*/ 3 h 44"/>
                  <a:gd name="T8" fmla="*/ 46 w 47"/>
                  <a:gd name="T9" fmla="*/ 11 h 44"/>
                  <a:gd name="T10" fmla="*/ 46 w 47"/>
                  <a:gd name="T11" fmla="*/ 19 h 44"/>
                  <a:gd name="T12" fmla="*/ 23 w 47"/>
                  <a:gd name="T13" fmla="*/ 41 h 44"/>
                  <a:gd name="T14" fmla="*/ 9 w 47"/>
                  <a:gd name="T15" fmla="*/ 42 h 44"/>
                  <a:gd name="T16" fmla="*/ 1 w 47"/>
                  <a:gd name="T17" fmla="*/ 33 h 44"/>
                  <a:gd name="T18" fmla="*/ 3 w 47"/>
                  <a:gd name="T19" fmla="*/ 18 h 44"/>
                  <a:gd name="T20" fmla="*/ 2 w 47"/>
                  <a:gd name="T21"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4">
                    <a:moveTo>
                      <a:pt x="2" y="28"/>
                    </a:moveTo>
                    <a:cubicBezTo>
                      <a:pt x="1" y="25"/>
                      <a:pt x="2" y="21"/>
                      <a:pt x="3" y="18"/>
                    </a:cubicBezTo>
                    <a:cubicBezTo>
                      <a:pt x="6" y="11"/>
                      <a:pt x="11" y="6"/>
                      <a:pt x="18" y="3"/>
                    </a:cubicBezTo>
                    <a:cubicBezTo>
                      <a:pt x="25" y="0"/>
                      <a:pt x="32" y="0"/>
                      <a:pt x="39" y="3"/>
                    </a:cubicBezTo>
                    <a:cubicBezTo>
                      <a:pt x="42" y="5"/>
                      <a:pt x="45" y="7"/>
                      <a:pt x="46" y="11"/>
                    </a:cubicBezTo>
                    <a:cubicBezTo>
                      <a:pt x="47" y="13"/>
                      <a:pt x="47" y="16"/>
                      <a:pt x="46" y="19"/>
                    </a:cubicBezTo>
                    <a:cubicBezTo>
                      <a:pt x="43" y="29"/>
                      <a:pt x="33" y="38"/>
                      <a:pt x="23" y="41"/>
                    </a:cubicBezTo>
                    <a:cubicBezTo>
                      <a:pt x="18" y="43"/>
                      <a:pt x="13" y="44"/>
                      <a:pt x="9" y="42"/>
                    </a:cubicBezTo>
                    <a:cubicBezTo>
                      <a:pt x="5" y="41"/>
                      <a:pt x="2" y="37"/>
                      <a:pt x="1" y="33"/>
                    </a:cubicBezTo>
                    <a:cubicBezTo>
                      <a:pt x="0" y="29"/>
                      <a:pt x="1" y="23"/>
                      <a:pt x="3" y="18"/>
                    </a:cubicBezTo>
                    <a:cubicBezTo>
                      <a:pt x="2" y="28"/>
                      <a:pt x="2" y="28"/>
                      <a:pt x="2" y="28"/>
                    </a:cubicBezTo>
                  </a:path>
                </a:pathLst>
              </a:custGeom>
              <a:solidFill>
                <a:srgbClr val="818C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5" name="Freeform 1845">
                <a:extLst>
                  <a:ext uri="{FF2B5EF4-FFF2-40B4-BE49-F238E27FC236}">
                    <a16:creationId xmlns:a16="http://schemas.microsoft.com/office/drawing/2014/main" id="{7B1917CC-DF8C-4EBA-B722-FD25F70CF1FD}"/>
                  </a:ext>
                </a:extLst>
              </p:cNvPr>
              <p:cNvSpPr>
                <a:spLocks/>
              </p:cNvSpPr>
              <p:nvPr/>
            </p:nvSpPr>
            <p:spPr bwMode="auto">
              <a:xfrm>
                <a:off x="20" y="198"/>
                <a:ext cx="93" cy="86"/>
              </a:xfrm>
              <a:custGeom>
                <a:avLst/>
                <a:gdLst>
                  <a:gd name="T0" fmla="*/ 1 w 39"/>
                  <a:gd name="T1" fmla="*/ 22 h 36"/>
                  <a:gd name="T2" fmla="*/ 3 w 39"/>
                  <a:gd name="T3" fmla="*/ 14 h 36"/>
                  <a:gd name="T4" fmla="*/ 15 w 39"/>
                  <a:gd name="T5" fmla="*/ 2 h 36"/>
                  <a:gd name="T6" fmla="*/ 32 w 39"/>
                  <a:gd name="T7" fmla="*/ 2 h 36"/>
                  <a:gd name="T8" fmla="*/ 38 w 39"/>
                  <a:gd name="T9" fmla="*/ 8 h 36"/>
                  <a:gd name="T10" fmla="*/ 38 w 39"/>
                  <a:gd name="T11" fmla="*/ 15 h 36"/>
                  <a:gd name="T12" fmla="*/ 19 w 39"/>
                  <a:gd name="T13" fmla="*/ 34 h 36"/>
                  <a:gd name="T14" fmla="*/ 7 w 39"/>
                  <a:gd name="T15" fmla="*/ 34 h 36"/>
                  <a:gd name="T16" fmla="*/ 1 w 39"/>
                  <a:gd name="T17" fmla="*/ 27 h 36"/>
                  <a:gd name="T18" fmla="*/ 3 w 39"/>
                  <a:gd name="T19" fmla="*/ 14 h 36"/>
                  <a:gd name="T20" fmla="*/ 1 w 39"/>
                  <a:gd name="T21"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6">
                    <a:moveTo>
                      <a:pt x="1" y="22"/>
                    </a:moveTo>
                    <a:cubicBezTo>
                      <a:pt x="1" y="20"/>
                      <a:pt x="1" y="17"/>
                      <a:pt x="3" y="14"/>
                    </a:cubicBezTo>
                    <a:cubicBezTo>
                      <a:pt x="5" y="9"/>
                      <a:pt x="9" y="4"/>
                      <a:pt x="15" y="2"/>
                    </a:cubicBezTo>
                    <a:cubicBezTo>
                      <a:pt x="20" y="0"/>
                      <a:pt x="27" y="0"/>
                      <a:pt x="32" y="2"/>
                    </a:cubicBezTo>
                    <a:cubicBezTo>
                      <a:pt x="35" y="3"/>
                      <a:pt x="37" y="5"/>
                      <a:pt x="38" y="8"/>
                    </a:cubicBezTo>
                    <a:cubicBezTo>
                      <a:pt x="39" y="10"/>
                      <a:pt x="38" y="13"/>
                      <a:pt x="38" y="15"/>
                    </a:cubicBezTo>
                    <a:cubicBezTo>
                      <a:pt x="35" y="23"/>
                      <a:pt x="28" y="30"/>
                      <a:pt x="19" y="34"/>
                    </a:cubicBezTo>
                    <a:cubicBezTo>
                      <a:pt x="15" y="35"/>
                      <a:pt x="11" y="36"/>
                      <a:pt x="7" y="34"/>
                    </a:cubicBezTo>
                    <a:cubicBezTo>
                      <a:pt x="4" y="33"/>
                      <a:pt x="2" y="30"/>
                      <a:pt x="1" y="27"/>
                    </a:cubicBezTo>
                    <a:cubicBezTo>
                      <a:pt x="0" y="23"/>
                      <a:pt x="1" y="18"/>
                      <a:pt x="3" y="14"/>
                    </a:cubicBezTo>
                    <a:cubicBezTo>
                      <a:pt x="1" y="22"/>
                      <a:pt x="1" y="22"/>
                      <a:pt x="1" y="22"/>
                    </a:cubicBezTo>
                  </a:path>
                </a:pathLst>
              </a:custGeom>
              <a:solidFill>
                <a:srgbClr val="8D91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6" name="Freeform 1846">
                <a:extLst>
                  <a:ext uri="{FF2B5EF4-FFF2-40B4-BE49-F238E27FC236}">
                    <a16:creationId xmlns:a16="http://schemas.microsoft.com/office/drawing/2014/main" id="{CBBC837A-330A-4689-B0C0-BADD86E2659D}"/>
                  </a:ext>
                </a:extLst>
              </p:cNvPr>
              <p:cNvSpPr>
                <a:spLocks/>
              </p:cNvSpPr>
              <p:nvPr/>
            </p:nvSpPr>
            <p:spPr bwMode="auto">
              <a:xfrm>
                <a:off x="22" y="203"/>
                <a:ext cx="67" cy="57"/>
              </a:xfrm>
              <a:custGeom>
                <a:avLst/>
                <a:gdLst>
                  <a:gd name="T0" fmla="*/ 2 w 28"/>
                  <a:gd name="T1" fmla="*/ 23 h 24"/>
                  <a:gd name="T2" fmla="*/ 17 w 28"/>
                  <a:gd name="T3" fmla="*/ 1 h 24"/>
                  <a:gd name="T4" fmla="*/ 23 w 28"/>
                  <a:gd name="T5" fmla="*/ 1 h 24"/>
                  <a:gd name="T6" fmla="*/ 28 w 28"/>
                  <a:gd name="T7" fmla="*/ 4 h 24"/>
                  <a:gd name="T8" fmla="*/ 28 w 28"/>
                  <a:gd name="T9" fmla="*/ 5 h 24"/>
                  <a:gd name="T10" fmla="*/ 27 w 28"/>
                  <a:gd name="T11" fmla="*/ 6 h 24"/>
                  <a:gd name="T12" fmla="*/ 20 w 28"/>
                  <a:gd name="T13" fmla="*/ 9 h 24"/>
                  <a:gd name="T14" fmla="*/ 12 w 28"/>
                  <a:gd name="T15" fmla="*/ 13 h 24"/>
                  <a:gd name="T16" fmla="*/ 8 w 28"/>
                  <a:gd name="T17" fmla="*/ 19 h 24"/>
                  <a:gd name="T18" fmla="*/ 3 w 28"/>
                  <a:gd name="T19" fmla="*/ 24 h 24"/>
                  <a:gd name="T20" fmla="*/ 2 w 28"/>
                  <a:gd name="T2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4">
                    <a:moveTo>
                      <a:pt x="2" y="23"/>
                    </a:moveTo>
                    <a:cubicBezTo>
                      <a:pt x="0" y="11"/>
                      <a:pt x="10" y="3"/>
                      <a:pt x="17" y="1"/>
                    </a:cubicBezTo>
                    <a:cubicBezTo>
                      <a:pt x="19" y="0"/>
                      <a:pt x="21" y="0"/>
                      <a:pt x="23" y="1"/>
                    </a:cubicBezTo>
                    <a:cubicBezTo>
                      <a:pt x="25" y="1"/>
                      <a:pt x="27" y="2"/>
                      <a:pt x="28" y="4"/>
                    </a:cubicBezTo>
                    <a:cubicBezTo>
                      <a:pt x="28" y="5"/>
                      <a:pt x="28" y="5"/>
                      <a:pt x="28" y="5"/>
                    </a:cubicBezTo>
                    <a:cubicBezTo>
                      <a:pt x="27" y="6"/>
                      <a:pt x="27" y="6"/>
                      <a:pt x="27" y="6"/>
                    </a:cubicBezTo>
                    <a:cubicBezTo>
                      <a:pt x="25" y="8"/>
                      <a:pt x="23" y="8"/>
                      <a:pt x="20" y="9"/>
                    </a:cubicBezTo>
                    <a:cubicBezTo>
                      <a:pt x="17" y="9"/>
                      <a:pt x="14" y="11"/>
                      <a:pt x="12" y="13"/>
                    </a:cubicBezTo>
                    <a:cubicBezTo>
                      <a:pt x="10" y="15"/>
                      <a:pt x="9" y="17"/>
                      <a:pt x="8" y="19"/>
                    </a:cubicBezTo>
                    <a:cubicBezTo>
                      <a:pt x="7" y="21"/>
                      <a:pt x="5" y="23"/>
                      <a:pt x="3" y="24"/>
                    </a:cubicBezTo>
                    <a:cubicBezTo>
                      <a:pt x="2" y="23"/>
                      <a:pt x="2" y="23"/>
                      <a:pt x="2" y="23"/>
                    </a:cubicBezTo>
                  </a:path>
                </a:pathLst>
              </a:custGeom>
              <a:solidFill>
                <a:srgbClr val="A0A3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7" name="Freeform 1847">
                <a:extLst>
                  <a:ext uri="{FF2B5EF4-FFF2-40B4-BE49-F238E27FC236}">
                    <a16:creationId xmlns:a16="http://schemas.microsoft.com/office/drawing/2014/main" id="{24AA54F2-6F92-443C-BBF6-C13203A846E6}"/>
                  </a:ext>
                </a:extLst>
              </p:cNvPr>
              <p:cNvSpPr>
                <a:spLocks/>
              </p:cNvSpPr>
              <p:nvPr/>
            </p:nvSpPr>
            <p:spPr bwMode="auto">
              <a:xfrm>
                <a:off x="30" y="222"/>
                <a:ext cx="14" cy="28"/>
              </a:xfrm>
              <a:custGeom>
                <a:avLst/>
                <a:gdLst>
                  <a:gd name="T0" fmla="*/ 0 w 6"/>
                  <a:gd name="T1" fmla="*/ 12 h 12"/>
                  <a:gd name="T2" fmla="*/ 1 w 6"/>
                  <a:gd name="T3" fmla="*/ 3 h 12"/>
                  <a:gd name="T4" fmla="*/ 5 w 6"/>
                  <a:gd name="T5" fmla="*/ 0 h 12"/>
                  <a:gd name="T6" fmla="*/ 6 w 6"/>
                  <a:gd name="T7" fmla="*/ 0 h 12"/>
                  <a:gd name="T8" fmla="*/ 6 w 6"/>
                  <a:gd name="T9" fmla="*/ 1 h 12"/>
                  <a:gd name="T10" fmla="*/ 6 w 6"/>
                  <a:gd name="T11" fmla="*/ 2 h 12"/>
                  <a:gd name="T12" fmla="*/ 2 w 6"/>
                  <a:gd name="T13" fmla="*/ 7 h 12"/>
                  <a:gd name="T14" fmla="*/ 0 w 6"/>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0" y="12"/>
                    </a:moveTo>
                    <a:cubicBezTo>
                      <a:pt x="0" y="9"/>
                      <a:pt x="0" y="6"/>
                      <a:pt x="1" y="3"/>
                    </a:cubicBezTo>
                    <a:cubicBezTo>
                      <a:pt x="2" y="2"/>
                      <a:pt x="4" y="1"/>
                      <a:pt x="5" y="0"/>
                    </a:cubicBezTo>
                    <a:cubicBezTo>
                      <a:pt x="6" y="0"/>
                      <a:pt x="6" y="0"/>
                      <a:pt x="6" y="0"/>
                    </a:cubicBezTo>
                    <a:cubicBezTo>
                      <a:pt x="6" y="0"/>
                      <a:pt x="6" y="0"/>
                      <a:pt x="6" y="1"/>
                    </a:cubicBezTo>
                    <a:cubicBezTo>
                      <a:pt x="6" y="1"/>
                      <a:pt x="6" y="1"/>
                      <a:pt x="6" y="2"/>
                    </a:cubicBezTo>
                    <a:cubicBezTo>
                      <a:pt x="5" y="4"/>
                      <a:pt x="4" y="6"/>
                      <a:pt x="2" y="7"/>
                    </a:cubicBezTo>
                    <a:cubicBezTo>
                      <a:pt x="1" y="9"/>
                      <a:pt x="1" y="11"/>
                      <a:pt x="0" y="12"/>
                    </a:cubicBezTo>
                  </a:path>
                </a:pathLst>
              </a:custGeom>
              <a:solidFill>
                <a:srgbClr val="BDBB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8" name="Freeform 1848">
                <a:extLst>
                  <a:ext uri="{FF2B5EF4-FFF2-40B4-BE49-F238E27FC236}">
                    <a16:creationId xmlns:a16="http://schemas.microsoft.com/office/drawing/2014/main" id="{FE2B2A4D-F316-4C15-B411-642AA6DEED9C}"/>
                  </a:ext>
                </a:extLst>
              </p:cNvPr>
              <p:cNvSpPr>
                <a:spLocks/>
              </p:cNvSpPr>
              <p:nvPr/>
            </p:nvSpPr>
            <p:spPr bwMode="auto">
              <a:xfrm>
                <a:off x="49" y="208"/>
                <a:ext cx="28" cy="11"/>
              </a:xfrm>
              <a:custGeom>
                <a:avLst/>
                <a:gdLst>
                  <a:gd name="T0" fmla="*/ 3 w 12"/>
                  <a:gd name="T1" fmla="*/ 4 h 5"/>
                  <a:gd name="T2" fmla="*/ 0 w 12"/>
                  <a:gd name="T3" fmla="*/ 5 h 5"/>
                  <a:gd name="T4" fmla="*/ 8 w 12"/>
                  <a:gd name="T5" fmla="*/ 0 h 5"/>
                  <a:gd name="T6" fmla="*/ 12 w 12"/>
                  <a:gd name="T7" fmla="*/ 1 h 5"/>
                  <a:gd name="T8" fmla="*/ 3 w 12"/>
                  <a:gd name="T9" fmla="*/ 4 h 5"/>
                </a:gdLst>
                <a:ahLst/>
                <a:cxnLst>
                  <a:cxn ang="0">
                    <a:pos x="T0" y="T1"/>
                  </a:cxn>
                  <a:cxn ang="0">
                    <a:pos x="T2" y="T3"/>
                  </a:cxn>
                  <a:cxn ang="0">
                    <a:pos x="T4" y="T5"/>
                  </a:cxn>
                  <a:cxn ang="0">
                    <a:pos x="T6" y="T7"/>
                  </a:cxn>
                  <a:cxn ang="0">
                    <a:pos x="T8" y="T9"/>
                  </a:cxn>
                </a:cxnLst>
                <a:rect l="0" t="0" r="r" b="b"/>
                <a:pathLst>
                  <a:path w="12" h="5">
                    <a:moveTo>
                      <a:pt x="3" y="4"/>
                    </a:moveTo>
                    <a:cubicBezTo>
                      <a:pt x="2" y="4"/>
                      <a:pt x="1" y="5"/>
                      <a:pt x="0" y="5"/>
                    </a:cubicBezTo>
                    <a:cubicBezTo>
                      <a:pt x="2" y="2"/>
                      <a:pt x="5" y="0"/>
                      <a:pt x="8" y="0"/>
                    </a:cubicBezTo>
                    <a:cubicBezTo>
                      <a:pt x="10" y="0"/>
                      <a:pt x="11" y="0"/>
                      <a:pt x="12" y="1"/>
                    </a:cubicBezTo>
                    <a:cubicBezTo>
                      <a:pt x="9" y="3"/>
                      <a:pt x="6" y="3"/>
                      <a:pt x="3" y="4"/>
                    </a:cubicBezTo>
                  </a:path>
                </a:pathLst>
              </a:custGeom>
              <a:solidFill>
                <a:srgbClr val="BDBB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9" name="Freeform 1849">
                <a:extLst>
                  <a:ext uri="{FF2B5EF4-FFF2-40B4-BE49-F238E27FC236}">
                    <a16:creationId xmlns:a16="http://schemas.microsoft.com/office/drawing/2014/main" id="{E357DF08-751F-4330-BD8D-142689C9A248}"/>
                  </a:ext>
                </a:extLst>
              </p:cNvPr>
              <p:cNvSpPr>
                <a:spLocks/>
              </p:cNvSpPr>
              <p:nvPr/>
            </p:nvSpPr>
            <p:spPr bwMode="auto">
              <a:xfrm>
                <a:off x="142" y="224"/>
                <a:ext cx="36" cy="67"/>
              </a:xfrm>
              <a:custGeom>
                <a:avLst/>
                <a:gdLst>
                  <a:gd name="T0" fmla="*/ 0 w 15"/>
                  <a:gd name="T1" fmla="*/ 28 h 28"/>
                  <a:gd name="T2" fmla="*/ 6 w 15"/>
                  <a:gd name="T3" fmla="*/ 22 h 28"/>
                  <a:gd name="T4" fmla="*/ 13 w 15"/>
                  <a:gd name="T5" fmla="*/ 1 h 28"/>
                  <a:gd name="T6" fmla="*/ 13 w 15"/>
                  <a:gd name="T7" fmla="*/ 1 h 28"/>
                  <a:gd name="T8" fmla="*/ 15 w 15"/>
                  <a:gd name="T9" fmla="*/ 8 h 28"/>
                  <a:gd name="T10" fmla="*/ 10 w 15"/>
                  <a:gd name="T11" fmla="*/ 20 h 28"/>
                  <a:gd name="T12" fmla="*/ 0 w 15"/>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5" h="28">
                    <a:moveTo>
                      <a:pt x="0" y="28"/>
                    </a:moveTo>
                    <a:cubicBezTo>
                      <a:pt x="1" y="28"/>
                      <a:pt x="5" y="24"/>
                      <a:pt x="6" y="22"/>
                    </a:cubicBezTo>
                    <a:cubicBezTo>
                      <a:pt x="10" y="18"/>
                      <a:pt x="15" y="9"/>
                      <a:pt x="13" y="1"/>
                    </a:cubicBezTo>
                    <a:cubicBezTo>
                      <a:pt x="14" y="1"/>
                      <a:pt x="13" y="0"/>
                      <a:pt x="13" y="1"/>
                    </a:cubicBezTo>
                    <a:cubicBezTo>
                      <a:pt x="14" y="1"/>
                      <a:pt x="15" y="5"/>
                      <a:pt x="15" y="8"/>
                    </a:cubicBezTo>
                    <a:cubicBezTo>
                      <a:pt x="14" y="14"/>
                      <a:pt x="12" y="17"/>
                      <a:pt x="10" y="20"/>
                    </a:cubicBezTo>
                    <a:cubicBezTo>
                      <a:pt x="8" y="23"/>
                      <a:pt x="4" y="26"/>
                      <a:pt x="0" y="28"/>
                    </a:cubicBezTo>
                  </a:path>
                </a:pathLst>
              </a:custGeom>
              <a:solidFill>
                <a:srgbClr val="52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0" name="Freeform 1850">
                <a:extLst>
                  <a:ext uri="{FF2B5EF4-FFF2-40B4-BE49-F238E27FC236}">
                    <a16:creationId xmlns:a16="http://schemas.microsoft.com/office/drawing/2014/main" id="{7477D42C-9E5B-4531-B181-6761C5202291}"/>
                  </a:ext>
                </a:extLst>
              </p:cNvPr>
              <p:cNvSpPr>
                <a:spLocks/>
              </p:cNvSpPr>
              <p:nvPr/>
            </p:nvSpPr>
            <p:spPr bwMode="auto">
              <a:xfrm>
                <a:off x="82" y="103"/>
                <a:ext cx="172" cy="133"/>
              </a:xfrm>
              <a:custGeom>
                <a:avLst/>
                <a:gdLst>
                  <a:gd name="T0" fmla="*/ 37 w 72"/>
                  <a:gd name="T1" fmla="*/ 55 h 56"/>
                  <a:gd name="T2" fmla="*/ 72 w 72"/>
                  <a:gd name="T3" fmla="*/ 26 h 56"/>
                  <a:gd name="T4" fmla="*/ 35 w 72"/>
                  <a:gd name="T5" fmla="*/ 1 h 56"/>
                  <a:gd name="T6" fmla="*/ 1 w 72"/>
                  <a:gd name="T7" fmla="*/ 30 h 56"/>
                  <a:gd name="T8" fmla="*/ 37 w 72"/>
                  <a:gd name="T9" fmla="*/ 55 h 56"/>
                </a:gdLst>
                <a:ahLst/>
                <a:cxnLst>
                  <a:cxn ang="0">
                    <a:pos x="T0" y="T1"/>
                  </a:cxn>
                  <a:cxn ang="0">
                    <a:pos x="T2" y="T3"/>
                  </a:cxn>
                  <a:cxn ang="0">
                    <a:pos x="T4" y="T5"/>
                  </a:cxn>
                  <a:cxn ang="0">
                    <a:pos x="T6" y="T7"/>
                  </a:cxn>
                  <a:cxn ang="0">
                    <a:pos x="T8" y="T9"/>
                  </a:cxn>
                </a:cxnLst>
                <a:rect l="0" t="0" r="r" b="b"/>
                <a:pathLst>
                  <a:path w="72" h="56">
                    <a:moveTo>
                      <a:pt x="37" y="55"/>
                    </a:moveTo>
                    <a:cubicBezTo>
                      <a:pt x="57" y="54"/>
                      <a:pt x="72" y="41"/>
                      <a:pt x="72" y="26"/>
                    </a:cubicBezTo>
                    <a:cubicBezTo>
                      <a:pt x="71" y="11"/>
                      <a:pt x="54" y="0"/>
                      <a:pt x="35" y="1"/>
                    </a:cubicBezTo>
                    <a:cubicBezTo>
                      <a:pt x="15" y="2"/>
                      <a:pt x="0" y="15"/>
                      <a:pt x="1" y="30"/>
                    </a:cubicBezTo>
                    <a:cubicBezTo>
                      <a:pt x="1" y="44"/>
                      <a:pt x="18" y="56"/>
                      <a:pt x="37" y="55"/>
                    </a:cubicBezTo>
                  </a:path>
                </a:pathLst>
              </a:custGeom>
              <a:solidFill>
                <a:srgbClr val="6C7B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1" name="Freeform 1851">
                <a:extLst>
                  <a:ext uri="{FF2B5EF4-FFF2-40B4-BE49-F238E27FC236}">
                    <a16:creationId xmlns:a16="http://schemas.microsoft.com/office/drawing/2014/main" id="{32C42CC4-14D2-4031-8C30-C3E861E60C04}"/>
                  </a:ext>
                </a:extLst>
              </p:cNvPr>
              <p:cNvSpPr>
                <a:spLocks/>
              </p:cNvSpPr>
              <p:nvPr/>
            </p:nvSpPr>
            <p:spPr bwMode="auto">
              <a:xfrm>
                <a:off x="89" y="107"/>
                <a:ext cx="165" cy="129"/>
              </a:xfrm>
              <a:custGeom>
                <a:avLst/>
                <a:gdLst>
                  <a:gd name="T0" fmla="*/ 34 w 69"/>
                  <a:gd name="T1" fmla="*/ 53 h 54"/>
                  <a:gd name="T2" fmla="*/ 0 w 69"/>
                  <a:gd name="T3" fmla="*/ 36 h 54"/>
                  <a:gd name="T4" fmla="*/ 18 w 69"/>
                  <a:gd name="T5" fmla="*/ 44 h 54"/>
                  <a:gd name="T6" fmla="*/ 49 w 69"/>
                  <a:gd name="T7" fmla="*/ 32 h 54"/>
                  <a:gd name="T8" fmla="*/ 52 w 69"/>
                  <a:gd name="T9" fmla="*/ 10 h 54"/>
                  <a:gd name="T10" fmla="*/ 43 w 69"/>
                  <a:gd name="T11" fmla="*/ 0 h 54"/>
                  <a:gd name="T12" fmla="*/ 69 w 69"/>
                  <a:gd name="T13" fmla="*/ 24 h 54"/>
                  <a:gd name="T14" fmla="*/ 34 w 69"/>
                  <a:gd name="T15" fmla="*/ 53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54">
                    <a:moveTo>
                      <a:pt x="34" y="53"/>
                    </a:moveTo>
                    <a:cubicBezTo>
                      <a:pt x="19" y="54"/>
                      <a:pt x="5" y="46"/>
                      <a:pt x="0" y="36"/>
                    </a:cubicBezTo>
                    <a:cubicBezTo>
                      <a:pt x="6" y="43"/>
                      <a:pt x="12" y="43"/>
                      <a:pt x="18" y="44"/>
                    </a:cubicBezTo>
                    <a:cubicBezTo>
                      <a:pt x="30" y="46"/>
                      <a:pt x="43" y="42"/>
                      <a:pt x="49" y="32"/>
                    </a:cubicBezTo>
                    <a:cubicBezTo>
                      <a:pt x="54" y="26"/>
                      <a:pt x="56" y="17"/>
                      <a:pt x="52" y="10"/>
                    </a:cubicBezTo>
                    <a:cubicBezTo>
                      <a:pt x="50" y="7"/>
                      <a:pt x="48" y="4"/>
                      <a:pt x="43" y="0"/>
                    </a:cubicBezTo>
                    <a:cubicBezTo>
                      <a:pt x="57" y="3"/>
                      <a:pt x="68" y="12"/>
                      <a:pt x="69" y="24"/>
                    </a:cubicBezTo>
                    <a:cubicBezTo>
                      <a:pt x="69" y="39"/>
                      <a:pt x="54" y="52"/>
                      <a:pt x="34" y="53"/>
                    </a:cubicBezTo>
                  </a:path>
                </a:pathLst>
              </a:custGeom>
              <a:solidFill>
                <a:srgbClr val="656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2" name="Freeform 1852">
                <a:extLst>
                  <a:ext uri="{FF2B5EF4-FFF2-40B4-BE49-F238E27FC236}">
                    <a16:creationId xmlns:a16="http://schemas.microsoft.com/office/drawing/2014/main" id="{0978AAA3-4226-4F93-BE35-EC10DEFA79CC}"/>
                  </a:ext>
                </a:extLst>
              </p:cNvPr>
              <p:cNvSpPr>
                <a:spLocks/>
              </p:cNvSpPr>
              <p:nvPr/>
            </p:nvSpPr>
            <p:spPr bwMode="auto">
              <a:xfrm>
                <a:off x="135" y="122"/>
                <a:ext cx="114" cy="109"/>
              </a:xfrm>
              <a:custGeom>
                <a:avLst/>
                <a:gdLst>
                  <a:gd name="T0" fmla="*/ 47 w 48"/>
                  <a:gd name="T1" fmla="*/ 11 h 46"/>
                  <a:gd name="T2" fmla="*/ 39 w 48"/>
                  <a:gd name="T3" fmla="*/ 1 h 46"/>
                  <a:gd name="T4" fmla="*/ 39 w 48"/>
                  <a:gd name="T5" fmla="*/ 1 h 46"/>
                  <a:gd name="T6" fmla="*/ 39 w 48"/>
                  <a:gd name="T7" fmla="*/ 1 h 46"/>
                  <a:gd name="T8" fmla="*/ 36 w 48"/>
                  <a:gd name="T9" fmla="*/ 30 h 46"/>
                  <a:gd name="T10" fmla="*/ 0 w 48"/>
                  <a:gd name="T11" fmla="*/ 44 h 46"/>
                  <a:gd name="T12" fmla="*/ 14 w 48"/>
                  <a:gd name="T13" fmla="*/ 46 h 46"/>
                  <a:gd name="T14" fmla="*/ 40 w 48"/>
                  <a:gd name="T15" fmla="*/ 36 h 46"/>
                  <a:gd name="T16" fmla="*/ 48 w 48"/>
                  <a:gd name="T17" fmla="*/ 16 h 46"/>
                  <a:gd name="T18" fmla="*/ 47 w 48"/>
                  <a:gd name="T19"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6">
                    <a:moveTo>
                      <a:pt x="47" y="11"/>
                    </a:moveTo>
                    <a:cubicBezTo>
                      <a:pt x="45" y="7"/>
                      <a:pt x="42" y="4"/>
                      <a:pt x="39" y="1"/>
                    </a:cubicBezTo>
                    <a:cubicBezTo>
                      <a:pt x="39" y="1"/>
                      <a:pt x="39" y="1"/>
                      <a:pt x="39" y="1"/>
                    </a:cubicBezTo>
                    <a:cubicBezTo>
                      <a:pt x="39" y="1"/>
                      <a:pt x="39" y="0"/>
                      <a:pt x="39" y="1"/>
                    </a:cubicBezTo>
                    <a:cubicBezTo>
                      <a:pt x="47" y="14"/>
                      <a:pt x="42" y="22"/>
                      <a:pt x="36" y="30"/>
                    </a:cubicBezTo>
                    <a:cubicBezTo>
                      <a:pt x="31" y="38"/>
                      <a:pt x="13" y="44"/>
                      <a:pt x="0" y="44"/>
                    </a:cubicBezTo>
                    <a:cubicBezTo>
                      <a:pt x="2" y="44"/>
                      <a:pt x="8" y="46"/>
                      <a:pt x="14" y="46"/>
                    </a:cubicBezTo>
                    <a:cubicBezTo>
                      <a:pt x="26" y="45"/>
                      <a:pt x="34" y="41"/>
                      <a:pt x="40" y="36"/>
                    </a:cubicBezTo>
                    <a:cubicBezTo>
                      <a:pt x="46" y="31"/>
                      <a:pt x="48" y="23"/>
                      <a:pt x="48" y="16"/>
                    </a:cubicBezTo>
                    <a:cubicBezTo>
                      <a:pt x="48" y="15"/>
                      <a:pt x="47" y="12"/>
                      <a:pt x="47" y="11"/>
                    </a:cubicBezTo>
                  </a:path>
                </a:pathLst>
              </a:custGeom>
              <a:solidFill>
                <a:srgbClr val="5B5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3" name="Freeform 1853">
                <a:extLst>
                  <a:ext uri="{FF2B5EF4-FFF2-40B4-BE49-F238E27FC236}">
                    <a16:creationId xmlns:a16="http://schemas.microsoft.com/office/drawing/2014/main" id="{9D7294D5-0E5B-4443-83E2-BF9AEE08A6F9}"/>
                  </a:ext>
                </a:extLst>
              </p:cNvPr>
              <p:cNvSpPr>
                <a:spLocks/>
              </p:cNvSpPr>
              <p:nvPr/>
            </p:nvSpPr>
            <p:spPr bwMode="auto">
              <a:xfrm>
                <a:off x="87" y="107"/>
                <a:ext cx="119" cy="96"/>
              </a:xfrm>
              <a:custGeom>
                <a:avLst/>
                <a:gdLst>
                  <a:gd name="T0" fmla="*/ 2 w 50"/>
                  <a:gd name="T1" fmla="*/ 22 h 40"/>
                  <a:gd name="T2" fmla="*/ 6 w 50"/>
                  <a:gd name="T3" fmla="*/ 12 h 40"/>
                  <a:gd name="T4" fmla="*/ 24 w 50"/>
                  <a:gd name="T5" fmla="*/ 1 h 40"/>
                  <a:gd name="T6" fmla="*/ 44 w 50"/>
                  <a:gd name="T7" fmla="*/ 6 h 40"/>
                  <a:gd name="T8" fmla="*/ 50 w 50"/>
                  <a:gd name="T9" fmla="*/ 15 h 40"/>
                  <a:gd name="T10" fmla="*/ 47 w 50"/>
                  <a:gd name="T11" fmla="*/ 23 h 40"/>
                  <a:gd name="T12" fmla="*/ 20 w 50"/>
                  <a:gd name="T13" fmla="*/ 40 h 40"/>
                  <a:gd name="T14" fmla="*/ 6 w 50"/>
                  <a:gd name="T15" fmla="*/ 37 h 40"/>
                  <a:gd name="T16" fmla="*/ 1 w 50"/>
                  <a:gd name="T17" fmla="*/ 27 h 40"/>
                  <a:gd name="T18" fmla="*/ 6 w 50"/>
                  <a:gd name="T19" fmla="*/ 12 h 40"/>
                  <a:gd name="T20" fmla="*/ 2 w 50"/>
                  <a:gd name="T2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0">
                    <a:moveTo>
                      <a:pt x="2" y="22"/>
                    </a:moveTo>
                    <a:cubicBezTo>
                      <a:pt x="2" y="18"/>
                      <a:pt x="4" y="15"/>
                      <a:pt x="6" y="12"/>
                    </a:cubicBezTo>
                    <a:cubicBezTo>
                      <a:pt x="10" y="7"/>
                      <a:pt x="17" y="3"/>
                      <a:pt x="24" y="1"/>
                    </a:cubicBezTo>
                    <a:cubicBezTo>
                      <a:pt x="31" y="0"/>
                      <a:pt x="39" y="2"/>
                      <a:pt x="44" y="6"/>
                    </a:cubicBezTo>
                    <a:cubicBezTo>
                      <a:pt x="47" y="8"/>
                      <a:pt x="49" y="11"/>
                      <a:pt x="50" y="15"/>
                    </a:cubicBezTo>
                    <a:cubicBezTo>
                      <a:pt x="50" y="18"/>
                      <a:pt x="49" y="20"/>
                      <a:pt x="47" y="23"/>
                    </a:cubicBezTo>
                    <a:cubicBezTo>
                      <a:pt x="42" y="32"/>
                      <a:pt x="31" y="38"/>
                      <a:pt x="20" y="40"/>
                    </a:cubicBezTo>
                    <a:cubicBezTo>
                      <a:pt x="15" y="40"/>
                      <a:pt x="10" y="40"/>
                      <a:pt x="6" y="37"/>
                    </a:cubicBezTo>
                    <a:cubicBezTo>
                      <a:pt x="3" y="35"/>
                      <a:pt x="1" y="31"/>
                      <a:pt x="1" y="27"/>
                    </a:cubicBezTo>
                    <a:cubicBezTo>
                      <a:pt x="0" y="23"/>
                      <a:pt x="2" y="17"/>
                      <a:pt x="6" y="12"/>
                    </a:cubicBezTo>
                    <a:cubicBezTo>
                      <a:pt x="2" y="22"/>
                      <a:pt x="2" y="22"/>
                      <a:pt x="2" y="22"/>
                    </a:cubicBezTo>
                  </a:path>
                </a:pathLst>
              </a:custGeom>
              <a:solidFill>
                <a:srgbClr val="818C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4" name="Freeform 1854">
                <a:extLst>
                  <a:ext uri="{FF2B5EF4-FFF2-40B4-BE49-F238E27FC236}">
                    <a16:creationId xmlns:a16="http://schemas.microsoft.com/office/drawing/2014/main" id="{E4B5E0B5-6C4E-40A1-A903-E05451FEF8E4}"/>
                  </a:ext>
                </a:extLst>
              </p:cNvPr>
              <p:cNvSpPr>
                <a:spLocks/>
              </p:cNvSpPr>
              <p:nvPr/>
            </p:nvSpPr>
            <p:spPr bwMode="auto">
              <a:xfrm>
                <a:off x="87" y="112"/>
                <a:ext cx="98" cy="79"/>
              </a:xfrm>
              <a:custGeom>
                <a:avLst/>
                <a:gdLst>
                  <a:gd name="T0" fmla="*/ 1 w 41"/>
                  <a:gd name="T1" fmla="*/ 18 h 33"/>
                  <a:gd name="T2" fmla="*/ 4 w 41"/>
                  <a:gd name="T3" fmla="*/ 10 h 33"/>
                  <a:gd name="T4" fmla="*/ 19 w 41"/>
                  <a:gd name="T5" fmla="*/ 1 h 33"/>
                  <a:gd name="T6" fmla="*/ 36 w 41"/>
                  <a:gd name="T7" fmla="*/ 5 h 33"/>
                  <a:gd name="T8" fmla="*/ 40 w 41"/>
                  <a:gd name="T9" fmla="*/ 12 h 33"/>
                  <a:gd name="T10" fmla="*/ 39 w 41"/>
                  <a:gd name="T11" fmla="*/ 19 h 33"/>
                  <a:gd name="T12" fmla="*/ 16 w 41"/>
                  <a:gd name="T13" fmla="*/ 33 h 33"/>
                  <a:gd name="T14" fmla="*/ 4 w 41"/>
                  <a:gd name="T15" fmla="*/ 31 h 33"/>
                  <a:gd name="T16" fmla="*/ 0 w 41"/>
                  <a:gd name="T17" fmla="*/ 22 h 33"/>
                  <a:gd name="T18" fmla="*/ 4 w 41"/>
                  <a:gd name="T19" fmla="*/ 10 h 33"/>
                  <a:gd name="T20" fmla="*/ 1 w 41"/>
                  <a:gd name="T21" fmla="*/ 1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3">
                    <a:moveTo>
                      <a:pt x="1" y="18"/>
                    </a:moveTo>
                    <a:cubicBezTo>
                      <a:pt x="1" y="15"/>
                      <a:pt x="3" y="12"/>
                      <a:pt x="4" y="10"/>
                    </a:cubicBezTo>
                    <a:cubicBezTo>
                      <a:pt x="8" y="6"/>
                      <a:pt x="13" y="2"/>
                      <a:pt x="19" y="1"/>
                    </a:cubicBezTo>
                    <a:cubicBezTo>
                      <a:pt x="25" y="0"/>
                      <a:pt x="31" y="1"/>
                      <a:pt x="36" y="5"/>
                    </a:cubicBezTo>
                    <a:cubicBezTo>
                      <a:pt x="38" y="7"/>
                      <a:pt x="40" y="9"/>
                      <a:pt x="40" y="12"/>
                    </a:cubicBezTo>
                    <a:cubicBezTo>
                      <a:pt x="41" y="15"/>
                      <a:pt x="40" y="17"/>
                      <a:pt x="39" y="19"/>
                    </a:cubicBezTo>
                    <a:cubicBezTo>
                      <a:pt x="34" y="27"/>
                      <a:pt x="25" y="32"/>
                      <a:pt x="16" y="33"/>
                    </a:cubicBezTo>
                    <a:cubicBezTo>
                      <a:pt x="12" y="33"/>
                      <a:pt x="8" y="33"/>
                      <a:pt x="4" y="31"/>
                    </a:cubicBezTo>
                    <a:cubicBezTo>
                      <a:pt x="2" y="29"/>
                      <a:pt x="0" y="25"/>
                      <a:pt x="0" y="22"/>
                    </a:cubicBezTo>
                    <a:cubicBezTo>
                      <a:pt x="0" y="19"/>
                      <a:pt x="1" y="14"/>
                      <a:pt x="4" y="10"/>
                    </a:cubicBezTo>
                    <a:cubicBezTo>
                      <a:pt x="1" y="18"/>
                      <a:pt x="1" y="18"/>
                      <a:pt x="1" y="18"/>
                    </a:cubicBezTo>
                  </a:path>
                </a:pathLst>
              </a:custGeom>
              <a:solidFill>
                <a:srgbClr val="8D91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5" name="Freeform 1855">
                <a:extLst>
                  <a:ext uri="{FF2B5EF4-FFF2-40B4-BE49-F238E27FC236}">
                    <a16:creationId xmlns:a16="http://schemas.microsoft.com/office/drawing/2014/main" id="{5393E9ED-9F66-464B-A295-0C15C21E77BA}"/>
                  </a:ext>
                </a:extLst>
              </p:cNvPr>
              <p:cNvSpPr>
                <a:spLocks/>
              </p:cNvSpPr>
              <p:nvPr/>
            </p:nvSpPr>
            <p:spPr bwMode="auto">
              <a:xfrm>
                <a:off x="92" y="119"/>
                <a:ext cx="71" cy="46"/>
              </a:xfrm>
              <a:custGeom>
                <a:avLst/>
                <a:gdLst>
                  <a:gd name="T0" fmla="*/ 0 w 30"/>
                  <a:gd name="T1" fmla="*/ 18 h 19"/>
                  <a:gd name="T2" fmla="*/ 20 w 30"/>
                  <a:gd name="T3" fmla="*/ 0 h 19"/>
                  <a:gd name="T4" fmla="*/ 26 w 30"/>
                  <a:gd name="T5" fmla="*/ 1 h 19"/>
                  <a:gd name="T6" fmla="*/ 30 w 30"/>
                  <a:gd name="T7" fmla="*/ 5 h 19"/>
                  <a:gd name="T8" fmla="*/ 29 w 30"/>
                  <a:gd name="T9" fmla="*/ 7 h 19"/>
                  <a:gd name="T10" fmla="*/ 29 w 30"/>
                  <a:gd name="T11" fmla="*/ 7 h 19"/>
                  <a:gd name="T12" fmla="*/ 22 w 30"/>
                  <a:gd name="T13" fmla="*/ 8 h 19"/>
                  <a:gd name="T14" fmla="*/ 12 w 30"/>
                  <a:gd name="T15" fmla="*/ 11 h 19"/>
                  <a:gd name="T16" fmla="*/ 7 w 30"/>
                  <a:gd name="T17" fmla="*/ 15 h 19"/>
                  <a:gd name="T18" fmla="*/ 1 w 30"/>
                  <a:gd name="T19" fmla="*/ 19 h 19"/>
                  <a:gd name="T20" fmla="*/ 0 w 30"/>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19">
                    <a:moveTo>
                      <a:pt x="0" y="18"/>
                    </a:moveTo>
                    <a:cubicBezTo>
                      <a:pt x="1" y="6"/>
                      <a:pt x="12" y="0"/>
                      <a:pt x="20" y="0"/>
                    </a:cubicBezTo>
                    <a:cubicBezTo>
                      <a:pt x="22" y="0"/>
                      <a:pt x="24" y="0"/>
                      <a:pt x="26" y="1"/>
                    </a:cubicBezTo>
                    <a:cubicBezTo>
                      <a:pt x="28" y="2"/>
                      <a:pt x="29" y="3"/>
                      <a:pt x="30" y="5"/>
                    </a:cubicBezTo>
                    <a:cubicBezTo>
                      <a:pt x="30" y="6"/>
                      <a:pt x="30" y="6"/>
                      <a:pt x="29" y="7"/>
                    </a:cubicBezTo>
                    <a:cubicBezTo>
                      <a:pt x="29" y="7"/>
                      <a:pt x="29" y="7"/>
                      <a:pt x="29" y="7"/>
                    </a:cubicBezTo>
                    <a:cubicBezTo>
                      <a:pt x="27" y="8"/>
                      <a:pt x="24" y="8"/>
                      <a:pt x="22" y="8"/>
                    </a:cubicBezTo>
                    <a:cubicBezTo>
                      <a:pt x="18" y="8"/>
                      <a:pt x="15" y="9"/>
                      <a:pt x="12" y="11"/>
                    </a:cubicBezTo>
                    <a:cubicBezTo>
                      <a:pt x="10" y="12"/>
                      <a:pt x="9" y="14"/>
                      <a:pt x="7" y="15"/>
                    </a:cubicBezTo>
                    <a:cubicBezTo>
                      <a:pt x="5" y="17"/>
                      <a:pt x="3" y="19"/>
                      <a:pt x="1" y="19"/>
                    </a:cubicBezTo>
                    <a:cubicBezTo>
                      <a:pt x="0" y="18"/>
                      <a:pt x="0" y="18"/>
                      <a:pt x="0" y="18"/>
                    </a:cubicBezTo>
                  </a:path>
                </a:pathLst>
              </a:custGeom>
              <a:solidFill>
                <a:srgbClr val="A0A3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6" name="Freeform 1856">
                <a:extLst>
                  <a:ext uri="{FF2B5EF4-FFF2-40B4-BE49-F238E27FC236}">
                    <a16:creationId xmlns:a16="http://schemas.microsoft.com/office/drawing/2014/main" id="{56D612DB-B8BE-4CE7-A8F3-642BB2E00882}"/>
                  </a:ext>
                </a:extLst>
              </p:cNvPr>
              <p:cNvSpPr>
                <a:spLocks/>
              </p:cNvSpPr>
              <p:nvPr/>
            </p:nvSpPr>
            <p:spPr bwMode="auto">
              <a:xfrm>
                <a:off x="96" y="131"/>
                <a:ext cx="22" cy="24"/>
              </a:xfrm>
              <a:custGeom>
                <a:avLst/>
                <a:gdLst>
                  <a:gd name="T0" fmla="*/ 0 w 9"/>
                  <a:gd name="T1" fmla="*/ 10 h 10"/>
                  <a:gd name="T2" fmla="*/ 3 w 9"/>
                  <a:gd name="T3" fmla="*/ 2 h 10"/>
                  <a:gd name="T4" fmla="*/ 8 w 9"/>
                  <a:gd name="T5" fmla="*/ 0 h 10"/>
                  <a:gd name="T6" fmla="*/ 8 w 9"/>
                  <a:gd name="T7" fmla="*/ 0 h 10"/>
                  <a:gd name="T8" fmla="*/ 9 w 9"/>
                  <a:gd name="T9" fmla="*/ 1 h 10"/>
                  <a:gd name="T10" fmla="*/ 8 w 9"/>
                  <a:gd name="T11" fmla="*/ 1 h 10"/>
                  <a:gd name="T12" fmla="*/ 3 w 9"/>
                  <a:gd name="T13" fmla="*/ 6 h 10"/>
                  <a:gd name="T14" fmla="*/ 0 w 9"/>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0" y="10"/>
                    </a:moveTo>
                    <a:cubicBezTo>
                      <a:pt x="0" y="7"/>
                      <a:pt x="1" y="4"/>
                      <a:pt x="3" y="2"/>
                    </a:cubicBezTo>
                    <a:cubicBezTo>
                      <a:pt x="5" y="1"/>
                      <a:pt x="6" y="0"/>
                      <a:pt x="8" y="0"/>
                    </a:cubicBezTo>
                    <a:cubicBezTo>
                      <a:pt x="8" y="0"/>
                      <a:pt x="8" y="0"/>
                      <a:pt x="8" y="0"/>
                    </a:cubicBezTo>
                    <a:cubicBezTo>
                      <a:pt x="8" y="0"/>
                      <a:pt x="9" y="0"/>
                      <a:pt x="9" y="1"/>
                    </a:cubicBezTo>
                    <a:cubicBezTo>
                      <a:pt x="8" y="1"/>
                      <a:pt x="8" y="1"/>
                      <a:pt x="8" y="1"/>
                    </a:cubicBezTo>
                    <a:cubicBezTo>
                      <a:pt x="6" y="3"/>
                      <a:pt x="5" y="5"/>
                      <a:pt x="3" y="6"/>
                    </a:cubicBezTo>
                    <a:cubicBezTo>
                      <a:pt x="2" y="7"/>
                      <a:pt x="1" y="9"/>
                      <a:pt x="0" y="10"/>
                    </a:cubicBezTo>
                  </a:path>
                </a:pathLst>
              </a:custGeom>
              <a:solidFill>
                <a:srgbClr val="BDBB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7" name="Freeform 1857">
                <a:extLst>
                  <a:ext uri="{FF2B5EF4-FFF2-40B4-BE49-F238E27FC236}">
                    <a16:creationId xmlns:a16="http://schemas.microsoft.com/office/drawing/2014/main" id="{2B05E6E0-3F42-4393-813C-53E26F681BD5}"/>
                  </a:ext>
                </a:extLst>
              </p:cNvPr>
              <p:cNvSpPr>
                <a:spLocks/>
              </p:cNvSpPr>
              <p:nvPr/>
            </p:nvSpPr>
            <p:spPr bwMode="auto">
              <a:xfrm>
                <a:off x="120" y="122"/>
                <a:ext cx="31" cy="7"/>
              </a:xfrm>
              <a:custGeom>
                <a:avLst/>
                <a:gdLst>
                  <a:gd name="T0" fmla="*/ 4 w 13"/>
                  <a:gd name="T1" fmla="*/ 3 h 3"/>
                  <a:gd name="T2" fmla="*/ 0 w 13"/>
                  <a:gd name="T3" fmla="*/ 3 h 3"/>
                  <a:gd name="T4" fmla="*/ 10 w 13"/>
                  <a:gd name="T5" fmla="*/ 0 h 3"/>
                  <a:gd name="T6" fmla="*/ 13 w 13"/>
                  <a:gd name="T7" fmla="*/ 2 h 3"/>
                  <a:gd name="T8" fmla="*/ 8 w 13"/>
                  <a:gd name="T9" fmla="*/ 3 h 3"/>
                  <a:gd name="T10" fmla="*/ 4 w 13"/>
                  <a:gd name="T11" fmla="*/ 3 h 3"/>
                </a:gdLst>
                <a:ahLst/>
                <a:cxnLst>
                  <a:cxn ang="0">
                    <a:pos x="T0" y="T1"/>
                  </a:cxn>
                  <a:cxn ang="0">
                    <a:pos x="T2" y="T3"/>
                  </a:cxn>
                  <a:cxn ang="0">
                    <a:pos x="T4" y="T5"/>
                  </a:cxn>
                  <a:cxn ang="0">
                    <a:pos x="T6" y="T7"/>
                  </a:cxn>
                  <a:cxn ang="0">
                    <a:pos x="T8" y="T9"/>
                  </a:cxn>
                  <a:cxn ang="0">
                    <a:pos x="T10" y="T11"/>
                  </a:cxn>
                </a:cxnLst>
                <a:rect l="0" t="0" r="r" b="b"/>
                <a:pathLst>
                  <a:path w="13" h="3">
                    <a:moveTo>
                      <a:pt x="4" y="3"/>
                    </a:moveTo>
                    <a:cubicBezTo>
                      <a:pt x="3" y="3"/>
                      <a:pt x="2" y="3"/>
                      <a:pt x="0" y="3"/>
                    </a:cubicBezTo>
                    <a:cubicBezTo>
                      <a:pt x="3" y="1"/>
                      <a:pt x="7" y="0"/>
                      <a:pt x="10" y="0"/>
                    </a:cubicBezTo>
                    <a:cubicBezTo>
                      <a:pt x="11" y="1"/>
                      <a:pt x="12" y="1"/>
                      <a:pt x="13" y="2"/>
                    </a:cubicBezTo>
                    <a:cubicBezTo>
                      <a:pt x="11" y="3"/>
                      <a:pt x="9" y="3"/>
                      <a:pt x="8" y="3"/>
                    </a:cubicBezTo>
                    <a:cubicBezTo>
                      <a:pt x="6" y="3"/>
                      <a:pt x="5" y="3"/>
                      <a:pt x="4" y="3"/>
                    </a:cubicBezTo>
                  </a:path>
                </a:pathLst>
              </a:custGeom>
              <a:solidFill>
                <a:srgbClr val="BDBB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8" name="Freeform 1858">
                <a:extLst>
                  <a:ext uri="{FF2B5EF4-FFF2-40B4-BE49-F238E27FC236}">
                    <a16:creationId xmlns:a16="http://schemas.microsoft.com/office/drawing/2014/main" id="{A1C42DD3-A059-430F-8952-A56D8555E369}"/>
                  </a:ext>
                </a:extLst>
              </p:cNvPr>
              <p:cNvSpPr>
                <a:spLocks/>
              </p:cNvSpPr>
              <p:nvPr/>
            </p:nvSpPr>
            <p:spPr bwMode="auto">
              <a:xfrm>
                <a:off x="194" y="165"/>
                <a:ext cx="51" cy="57"/>
              </a:xfrm>
              <a:custGeom>
                <a:avLst/>
                <a:gdLst>
                  <a:gd name="T0" fmla="*/ 0 w 21"/>
                  <a:gd name="T1" fmla="*/ 24 h 24"/>
                  <a:gd name="T2" fmla="*/ 8 w 21"/>
                  <a:gd name="T3" fmla="*/ 19 h 24"/>
                  <a:gd name="T4" fmla="*/ 20 w 21"/>
                  <a:gd name="T5" fmla="*/ 0 h 24"/>
                  <a:gd name="T6" fmla="*/ 20 w 21"/>
                  <a:gd name="T7" fmla="*/ 0 h 24"/>
                  <a:gd name="T8" fmla="*/ 20 w 21"/>
                  <a:gd name="T9" fmla="*/ 0 h 24"/>
                  <a:gd name="T10" fmla="*/ 20 w 21"/>
                  <a:gd name="T11" fmla="*/ 8 h 24"/>
                  <a:gd name="T12" fmla="*/ 12 w 21"/>
                  <a:gd name="T13" fmla="*/ 18 h 24"/>
                  <a:gd name="T14" fmla="*/ 0 w 21"/>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4">
                    <a:moveTo>
                      <a:pt x="0" y="24"/>
                    </a:moveTo>
                    <a:cubicBezTo>
                      <a:pt x="2" y="23"/>
                      <a:pt x="7" y="20"/>
                      <a:pt x="8" y="19"/>
                    </a:cubicBezTo>
                    <a:cubicBezTo>
                      <a:pt x="13" y="16"/>
                      <a:pt x="20" y="8"/>
                      <a:pt x="20" y="0"/>
                    </a:cubicBezTo>
                    <a:cubicBezTo>
                      <a:pt x="20" y="0"/>
                      <a:pt x="20" y="0"/>
                      <a:pt x="20" y="0"/>
                    </a:cubicBezTo>
                    <a:cubicBezTo>
                      <a:pt x="20" y="0"/>
                      <a:pt x="20" y="0"/>
                      <a:pt x="20" y="0"/>
                    </a:cubicBezTo>
                    <a:cubicBezTo>
                      <a:pt x="20" y="1"/>
                      <a:pt x="21" y="5"/>
                      <a:pt x="20" y="8"/>
                    </a:cubicBezTo>
                    <a:cubicBezTo>
                      <a:pt x="18" y="13"/>
                      <a:pt x="15" y="15"/>
                      <a:pt x="12" y="18"/>
                    </a:cubicBezTo>
                    <a:cubicBezTo>
                      <a:pt x="9" y="20"/>
                      <a:pt x="5" y="23"/>
                      <a:pt x="0" y="24"/>
                    </a:cubicBezTo>
                  </a:path>
                </a:pathLst>
              </a:custGeom>
              <a:solidFill>
                <a:srgbClr val="52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9" name="Freeform 1859">
                <a:extLst>
                  <a:ext uri="{FF2B5EF4-FFF2-40B4-BE49-F238E27FC236}">
                    <a16:creationId xmlns:a16="http://schemas.microsoft.com/office/drawing/2014/main" id="{AC2BE188-9A79-437E-B65B-DE69D80F6FB7}"/>
                  </a:ext>
                </a:extLst>
              </p:cNvPr>
              <p:cNvSpPr>
                <a:spLocks/>
              </p:cNvSpPr>
              <p:nvPr/>
            </p:nvSpPr>
            <p:spPr bwMode="auto">
              <a:xfrm>
                <a:off x="116" y="179"/>
                <a:ext cx="160" cy="181"/>
              </a:xfrm>
              <a:custGeom>
                <a:avLst/>
                <a:gdLst>
                  <a:gd name="T0" fmla="*/ 56 w 67"/>
                  <a:gd name="T1" fmla="*/ 52 h 76"/>
                  <a:gd name="T2" fmla="*/ 15 w 67"/>
                  <a:gd name="T3" fmla="*/ 68 h 76"/>
                  <a:gd name="T4" fmla="*/ 10 w 67"/>
                  <a:gd name="T5" fmla="*/ 23 h 76"/>
                  <a:gd name="T6" fmla="*/ 52 w 67"/>
                  <a:gd name="T7" fmla="*/ 8 h 76"/>
                  <a:gd name="T8" fmla="*/ 56 w 67"/>
                  <a:gd name="T9" fmla="*/ 52 h 76"/>
                </a:gdLst>
                <a:ahLst/>
                <a:cxnLst>
                  <a:cxn ang="0">
                    <a:pos x="T0" y="T1"/>
                  </a:cxn>
                  <a:cxn ang="0">
                    <a:pos x="T2" y="T3"/>
                  </a:cxn>
                  <a:cxn ang="0">
                    <a:pos x="T4" y="T5"/>
                  </a:cxn>
                  <a:cxn ang="0">
                    <a:pos x="T6" y="T7"/>
                  </a:cxn>
                  <a:cxn ang="0">
                    <a:pos x="T8" y="T9"/>
                  </a:cxn>
                </a:cxnLst>
                <a:rect l="0" t="0" r="r" b="b"/>
                <a:pathLst>
                  <a:path w="67" h="76">
                    <a:moveTo>
                      <a:pt x="56" y="52"/>
                    </a:moveTo>
                    <a:cubicBezTo>
                      <a:pt x="46" y="69"/>
                      <a:pt x="27" y="76"/>
                      <a:pt x="15" y="68"/>
                    </a:cubicBezTo>
                    <a:cubicBezTo>
                      <a:pt x="2" y="60"/>
                      <a:pt x="0" y="40"/>
                      <a:pt x="10" y="23"/>
                    </a:cubicBezTo>
                    <a:cubicBezTo>
                      <a:pt x="21" y="7"/>
                      <a:pt x="40" y="0"/>
                      <a:pt x="52" y="8"/>
                    </a:cubicBezTo>
                    <a:cubicBezTo>
                      <a:pt x="65" y="16"/>
                      <a:pt x="67" y="36"/>
                      <a:pt x="56" y="52"/>
                    </a:cubicBezTo>
                  </a:path>
                </a:pathLst>
              </a:custGeom>
              <a:solidFill>
                <a:srgbClr val="6C7B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0" name="Freeform 1860">
                <a:extLst>
                  <a:ext uri="{FF2B5EF4-FFF2-40B4-BE49-F238E27FC236}">
                    <a16:creationId xmlns:a16="http://schemas.microsoft.com/office/drawing/2014/main" id="{C0F33760-C20D-4D56-A49F-B8ACEECF15B0}"/>
                  </a:ext>
                </a:extLst>
              </p:cNvPr>
              <p:cNvSpPr>
                <a:spLocks/>
              </p:cNvSpPr>
              <p:nvPr/>
            </p:nvSpPr>
            <p:spPr bwMode="auto">
              <a:xfrm>
                <a:off x="118" y="212"/>
                <a:ext cx="153" cy="148"/>
              </a:xfrm>
              <a:custGeom>
                <a:avLst/>
                <a:gdLst>
                  <a:gd name="T0" fmla="*/ 55 w 64"/>
                  <a:gd name="T1" fmla="*/ 38 h 62"/>
                  <a:gd name="T2" fmla="*/ 58 w 64"/>
                  <a:gd name="T3" fmla="*/ 0 h 62"/>
                  <a:gd name="T4" fmla="*/ 56 w 64"/>
                  <a:gd name="T5" fmla="*/ 20 h 62"/>
                  <a:gd name="T6" fmla="*/ 30 w 64"/>
                  <a:gd name="T7" fmla="*/ 41 h 62"/>
                  <a:gd name="T8" fmla="*/ 9 w 64"/>
                  <a:gd name="T9" fmla="*/ 32 h 62"/>
                  <a:gd name="T10" fmla="*/ 5 w 64"/>
                  <a:gd name="T11" fmla="*/ 20 h 62"/>
                  <a:gd name="T12" fmla="*/ 14 w 64"/>
                  <a:gd name="T13" fmla="*/ 54 h 62"/>
                  <a:gd name="T14" fmla="*/ 55 w 64"/>
                  <a:gd name="T15" fmla="*/ 38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62">
                    <a:moveTo>
                      <a:pt x="55" y="38"/>
                    </a:moveTo>
                    <a:cubicBezTo>
                      <a:pt x="64" y="25"/>
                      <a:pt x="64" y="9"/>
                      <a:pt x="58" y="0"/>
                    </a:cubicBezTo>
                    <a:cubicBezTo>
                      <a:pt x="60" y="9"/>
                      <a:pt x="58" y="14"/>
                      <a:pt x="56" y="20"/>
                    </a:cubicBezTo>
                    <a:cubicBezTo>
                      <a:pt x="52" y="31"/>
                      <a:pt x="42" y="40"/>
                      <a:pt x="30" y="41"/>
                    </a:cubicBezTo>
                    <a:cubicBezTo>
                      <a:pt x="22" y="42"/>
                      <a:pt x="14" y="39"/>
                      <a:pt x="9" y="32"/>
                    </a:cubicBezTo>
                    <a:cubicBezTo>
                      <a:pt x="8" y="29"/>
                      <a:pt x="6" y="26"/>
                      <a:pt x="5" y="20"/>
                    </a:cubicBezTo>
                    <a:cubicBezTo>
                      <a:pt x="0" y="34"/>
                      <a:pt x="4" y="47"/>
                      <a:pt x="14" y="54"/>
                    </a:cubicBezTo>
                    <a:cubicBezTo>
                      <a:pt x="26" y="62"/>
                      <a:pt x="45" y="55"/>
                      <a:pt x="55" y="38"/>
                    </a:cubicBezTo>
                  </a:path>
                </a:pathLst>
              </a:custGeom>
              <a:solidFill>
                <a:srgbClr val="656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1" name="Freeform 1861">
                <a:extLst>
                  <a:ext uri="{FF2B5EF4-FFF2-40B4-BE49-F238E27FC236}">
                    <a16:creationId xmlns:a16="http://schemas.microsoft.com/office/drawing/2014/main" id="{8DD15F8D-7542-4465-A299-4BCEBF92802E}"/>
                  </a:ext>
                </a:extLst>
              </p:cNvPr>
              <p:cNvSpPr>
                <a:spLocks/>
              </p:cNvSpPr>
              <p:nvPr/>
            </p:nvSpPr>
            <p:spPr bwMode="auto">
              <a:xfrm>
                <a:off x="128" y="267"/>
                <a:ext cx="133" cy="81"/>
              </a:xfrm>
              <a:custGeom>
                <a:avLst/>
                <a:gdLst>
                  <a:gd name="T0" fmla="*/ 5 w 56"/>
                  <a:gd name="T1" fmla="*/ 25 h 34"/>
                  <a:gd name="T2" fmla="*/ 0 w 56"/>
                  <a:gd name="T3" fmla="*/ 13 h 34"/>
                  <a:gd name="T4" fmla="*/ 0 w 56"/>
                  <a:gd name="T5" fmla="*/ 13 h 34"/>
                  <a:gd name="T6" fmla="*/ 0 w 56"/>
                  <a:gd name="T7" fmla="*/ 13 h 34"/>
                  <a:gd name="T8" fmla="*/ 26 w 56"/>
                  <a:gd name="T9" fmla="*/ 25 h 34"/>
                  <a:gd name="T10" fmla="*/ 56 w 56"/>
                  <a:gd name="T11" fmla="*/ 0 h 34"/>
                  <a:gd name="T12" fmla="*/ 51 w 56"/>
                  <a:gd name="T13" fmla="*/ 13 h 34"/>
                  <a:gd name="T14" fmla="*/ 29 w 56"/>
                  <a:gd name="T15" fmla="*/ 31 h 34"/>
                  <a:gd name="T16" fmla="*/ 9 w 56"/>
                  <a:gd name="T17" fmla="*/ 29 h 34"/>
                  <a:gd name="T18" fmla="*/ 5 w 56"/>
                  <a:gd name="T19" fmla="*/ 2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34">
                    <a:moveTo>
                      <a:pt x="5" y="25"/>
                    </a:moveTo>
                    <a:cubicBezTo>
                      <a:pt x="2" y="22"/>
                      <a:pt x="1" y="17"/>
                      <a:pt x="0" y="13"/>
                    </a:cubicBezTo>
                    <a:cubicBezTo>
                      <a:pt x="0" y="13"/>
                      <a:pt x="0" y="13"/>
                      <a:pt x="0" y="13"/>
                    </a:cubicBezTo>
                    <a:cubicBezTo>
                      <a:pt x="0" y="13"/>
                      <a:pt x="0" y="12"/>
                      <a:pt x="0" y="13"/>
                    </a:cubicBezTo>
                    <a:cubicBezTo>
                      <a:pt x="7" y="26"/>
                      <a:pt x="16" y="26"/>
                      <a:pt x="26" y="25"/>
                    </a:cubicBezTo>
                    <a:cubicBezTo>
                      <a:pt x="36" y="24"/>
                      <a:pt x="50" y="12"/>
                      <a:pt x="56" y="0"/>
                    </a:cubicBezTo>
                    <a:cubicBezTo>
                      <a:pt x="56" y="2"/>
                      <a:pt x="55" y="8"/>
                      <a:pt x="51" y="13"/>
                    </a:cubicBezTo>
                    <a:cubicBezTo>
                      <a:pt x="44" y="23"/>
                      <a:pt x="37" y="28"/>
                      <a:pt x="29" y="31"/>
                    </a:cubicBezTo>
                    <a:cubicBezTo>
                      <a:pt x="22" y="34"/>
                      <a:pt x="14" y="32"/>
                      <a:pt x="9" y="29"/>
                    </a:cubicBezTo>
                    <a:cubicBezTo>
                      <a:pt x="7" y="28"/>
                      <a:pt x="6" y="26"/>
                      <a:pt x="5" y="25"/>
                    </a:cubicBezTo>
                  </a:path>
                </a:pathLst>
              </a:custGeom>
              <a:solidFill>
                <a:srgbClr val="5B5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2" name="Freeform 1862">
                <a:extLst>
                  <a:ext uri="{FF2B5EF4-FFF2-40B4-BE49-F238E27FC236}">
                    <a16:creationId xmlns:a16="http://schemas.microsoft.com/office/drawing/2014/main" id="{A4CF4C51-353C-4326-9CF9-7E28F9253B6A}"/>
                  </a:ext>
                </a:extLst>
              </p:cNvPr>
              <p:cNvSpPr>
                <a:spLocks/>
              </p:cNvSpPr>
              <p:nvPr/>
            </p:nvSpPr>
            <p:spPr bwMode="auto">
              <a:xfrm>
                <a:off x="139" y="191"/>
                <a:ext cx="115" cy="102"/>
              </a:xfrm>
              <a:custGeom>
                <a:avLst/>
                <a:gdLst>
                  <a:gd name="T0" fmla="*/ 35 w 48"/>
                  <a:gd name="T1" fmla="*/ 3 h 43"/>
                  <a:gd name="T2" fmla="*/ 26 w 48"/>
                  <a:gd name="T3" fmla="*/ 1 h 43"/>
                  <a:gd name="T4" fmla="*/ 7 w 48"/>
                  <a:gd name="T5" fmla="*/ 12 h 43"/>
                  <a:gd name="T6" fmla="*/ 1 w 48"/>
                  <a:gd name="T7" fmla="*/ 32 h 43"/>
                  <a:gd name="T8" fmla="*/ 6 w 48"/>
                  <a:gd name="T9" fmla="*/ 41 h 43"/>
                  <a:gd name="T10" fmla="*/ 14 w 48"/>
                  <a:gd name="T11" fmla="*/ 43 h 43"/>
                  <a:gd name="T12" fmla="*/ 43 w 48"/>
                  <a:gd name="T13" fmla="*/ 27 h 43"/>
                  <a:gd name="T14" fmla="*/ 47 w 48"/>
                  <a:gd name="T15" fmla="*/ 14 h 43"/>
                  <a:gd name="T16" fmla="*/ 41 w 48"/>
                  <a:gd name="T17" fmla="*/ 4 h 43"/>
                  <a:gd name="T18" fmla="*/ 26 w 48"/>
                  <a:gd name="T19" fmla="*/ 1 h 43"/>
                  <a:gd name="T20" fmla="*/ 35 w 48"/>
                  <a:gd name="T21" fmla="*/ 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3">
                    <a:moveTo>
                      <a:pt x="35" y="3"/>
                    </a:moveTo>
                    <a:cubicBezTo>
                      <a:pt x="32" y="1"/>
                      <a:pt x="29" y="1"/>
                      <a:pt x="26" y="1"/>
                    </a:cubicBezTo>
                    <a:cubicBezTo>
                      <a:pt x="18" y="3"/>
                      <a:pt x="12" y="6"/>
                      <a:pt x="7" y="12"/>
                    </a:cubicBezTo>
                    <a:cubicBezTo>
                      <a:pt x="2" y="17"/>
                      <a:pt x="0" y="25"/>
                      <a:pt x="1" y="32"/>
                    </a:cubicBezTo>
                    <a:cubicBezTo>
                      <a:pt x="2" y="35"/>
                      <a:pt x="3" y="39"/>
                      <a:pt x="6" y="41"/>
                    </a:cubicBezTo>
                    <a:cubicBezTo>
                      <a:pt x="9" y="42"/>
                      <a:pt x="12" y="43"/>
                      <a:pt x="14" y="43"/>
                    </a:cubicBezTo>
                    <a:cubicBezTo>
                      <a:pt x="25" y="43"/>
                      <a:pt x="36" y="36"/>
                      <a:pt x="43" y="27"/>
                    </a:cubicBezTo>
                    <a:cubicBezTo>
                      <a:pt x="46" y="23"/>
                      <a:pt x="48" y="18"/>
                      <a:pt x="47" y="14"/>
                    </a:cubicBezTo>
                    <a:cubicBezTo>
                      <a:pt x="47" y="10"/>
                      <a:pt x="44" y="6"/>
                      <a:pt x="41" y="4"/>
                    </a:cubicBezTo>
                    <a:cubicBezTo>
                      <a:pt x="37" y="2"/>
                      <a:pt x="31" y="0"/>
                      <a:pt x="26" y="1"/>
                    </a:cubicBezTo>
                    <a:cubicBezTo>
                      <a:pt x="35" y="3"/>
                      <a:pt x="35" y="3"/>
                      <a:pt x="35" y="3"/>
                    </a:cubicBezTo>
                  </a:path>
                </a:pathLst>
              </a:custGeom>
              <a:solidFill>
                <a:srgbClr val="818C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3" name="Freeform 1863">
                <a:extLst>
                  <a:ext uri="{FF2B5EF4-FFF2-40B4-BE49-F238E27FC236}">
                    <a16:creationId xmlns:a16="http://schemas.microsoft.com/office/drawing/2014/main" id="{C8B79F26-342C-4EAD-AF39-3952F0C41CCF}"/>
                  </a:ext>
                </a:extLst>
              </p:cNvPr>
              <p:cNvSpPr>
                <a:spLocks/>
              </p:cNvSpPr>
              <p:nvPr/>
            </p:nvSpPr>
            <p:spPr bwMode="auto">
              <a:xfrm>
                <a:off x="151" y="188"/>
                <a:ext cx="96" cy="84"/>
              </a:xfrm>
              <a:custGeom>
                <a:avLst/>
                <a:gdLst>
                  <a:gd name="T0" fmla="*/ 29 w 40"/>
                  <a:gd name="T1" fmla="*/ 2 h 35"/>
                  <a:gd name="T2" fmla="*/ 21 w 40"/>
                  <a:gd name="T3" fmla="*/ 1 h 35"/>
                  <a:gd name="T4" fmla="*/ 6 w 40"/>
                  <a:gd name="T5" fmla="*/ 10 h 35"/>
                  <a:gd name="T6" fmla="*/ 1 w 40"/>
                  <a:gd name="T7" fmla="*/ 26 h 35"/>
                  <a:gd name="T8" fmla="*/ 5 w 40"/>
                  <a:gd name="T9" fmla="*/ 34 h 35"/>
                  <a:gd name="T10" fmla="*/ 12 w 40"/>
                  <a:gd name="T11" fmla="*/ 35 h 35"/>
                  <a:gd name="T12" fmla="*/ 35 w 40"/>
                  <a:gd name="T13" fmla="*/ 22 h 35"/>
                  <a:gd name="T14" fmla="*/ 39 w 40"/>
                  <a:gd name="T15" fmla="*/ 11 h 35"/>
                  <a:gd name="T16" fmla="*/ 33 w 40"/>
                  <a:gd name="T17" fmla="*/ 3 h 35"/>
                  <a:gd name="T18" fmla="*/ 21 w 40"/>
                  <a:gd name="T19" fmla="*/ 1 h 35"/>
                  <a:gd name="T20" fmla="*/ 29 w 40"/>
                  <a:gd name="T21"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35">
                    <a:moveTo>
                      <a:pt x="29" y="2"/>
                    </a:moveTo>
                    <a:cubicBezTo>
                      <a:pt x="27" y="1"/>
                      <a:pt x="24" y="1"/>
                      <a:pt x="21" y="1"/>
                    </a:cubicBezTo>
                    <a:cubicBezTo>
                      <a:pt x="15" y="2"/>
                      <a:pt x="10" y="5"/>
                      <a:pt x="6" y="10"/>
                    </a:cubicBezTo>
                    <a:cubicBezTo>
                      <a:pt x="2" y="14"/>
                      <a:pt x="0" y="20"/>
                      <a:pt x="1" y="26"/>
                    </a:cubicBezTo>
                    <a:cubicBezTo>
                      <a:pt x="2" y="29"/>
                      <a:pt x="3" y="32"/>
                      <a:pt x="5" y="34"/>
                    </a:cubicBezTo>
                    <a:cubicBezTo>
                      <a:pt x="7" y="35"/>
                      <a:pt x="10" y="35"/>
                      <a:pt x="12" y="35"/>
                    </a:cubicBezTo>
                    <a:cubicBezTo>
                      <a:pt x="21" y="35"/>
                      <a:pt x="30" y="30"/>
                      <a:pt x="35" y="22"/>
                    </a:cubicBezTo>
                    <a:cubicBezTo>
                      <a:pt x="38" y="19"/>
                      <a:pt x="40" y="15"/>
                      <a:pt x="39" y="11"/>
                    </a:cubicBezTo>
                    <a:cubicBezTo>
                      <a:pt x="39" y="8"/>
                      <a:pt x="36" y="5"/>
                      <a:pt x="33" y="3"/>
                    </a:cubicBezTo>
                    <a:cubicBezTo>
                      <a:pt x="31" y="1"/>
                      <a:pt x="26" y="0"/>
                      <a:pt x="21" y="1"/>
                    </a:cubicBezTo>
                    <a:cubicBezTo>
                      <a:pt x="29" y="2"/>
                      <a:pt x="29" y="2"/>
                      <a:pt x="29" y="2"/>
                    </a:cubicBezTo>
                  </a:path>
                </a:pathLst>
              </a:custGeom>
              <a:solidFill>
                <a:srgbClr val="8D91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4" name="Freeform 1864">
                <a:extLst>
                  <a:ext uri="{FF2B5EF4-FFF2-40B4-BE49-F238E27FC236}">
                    <a16:creationId xmlns:a16="http://schemas.microsoft.com/office/drawing/2014/main" id="{36D70FDC-48E7-4D9A-BDA0-87CEA9799BA8}"/>
                  </a:ext>
                </a:extLst>
              </p:cNvPr>
              <p:cNvSpPr>
                <a:spLocks/>
              </p:cNvSpPr>
              <p:nvPr/>
            </p:nvSpPr>
            <p:spPr bwMode="auto">
              <a:xfrm>
                <a:off x="161" y="186"/>
                <a:ext cx="67" cy="60"/>
              </a:xfrm>
              <a:custGeom>
                <a:avLst/>
                <a:gdLst>
                  <a:gd name="T0" fmla="*/ 27 w 28"/>
                  <a:gd name="T1" fmla="*/ 6 h 25"/>
                  <a:gd name="T2" fmla="*/ 2 w 28"/>
                  <a:gd name="T3" fmla="*/ 14 h 25"/>
                  <a:gd name="T4" fmla="*/ 0 w 28"/>
                  <a:gd name="T5" fmla="*/ 20 h 25"/>
                  <a:gd name="T6" fmla="*/ 2 w 28"/>
                  <a:gd name="T7" fmla="*/ 25 h 25"/>
                  <a:gd name="T8" fmla="*/ 3 w 28"/>
                  <a:gd name="T9" fmla="*/ 25 h 25"/>
                  <a:gd name="T10" fmla="*/ 4 w 28"/>
                  <a:gd name="T11" fmla="*/ 25 h 25"/>
                  <a:gd name="T12" fmla="*/ 8 w 28"/>
                  <a:gd name="T13" fmla="*/ 19 h 25"/>
                  <a:gd name="T14" fmla="*/ 15 w 28"/>
                  <a:gd name="T15" fmla="*/ 12 h 25"/>
                  <a:gd name="T16" fmla="*/ 22 w 28"/>
                  <a:gd name="T17" fmla="*/ 10 h 25"/>
                  <a:gd name="T18" fmla="*/ 28 w 28"/>
                  <a:gd name="T19" fmla="*/ 7 h 25"/>
                  <a:gd name="T20" fmla="*/ 27 w 28"/>
                  <a:gd name="T21"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5">
                    <a:moveTo>
                      <a:pt x="27" y="6"/>
                    </a:moveTo>
                    <a:cubicBezTo>
                      <a:pt x="17" y="0"/>
                      <a:pt x="6" y="7"/>
                      <a:pt x="2" y="14"/>
                    </a:cubicBezTo>
                    <a:cubicBezTo>
                      <a:pt x="1" y="16"/>
                      <a:pt x="0" y="18"/>
                      <a:pt x="0" y="20"/>
                    </a:cubicBezTo>
                    <a:cubicBezTo>
                      <a:pt x="0" y="22"/>
                      <a:pt x="1" y="24"/>
                      <a:pt x="2" y="25"/>
                    </a:cubicBezTo>
                    <a:cubicBezTo>
                      <a:pt x="3" y="25"/>
                      <a:pt x="3" y="25"/>
                      <a:pt x="3" y="25"/>
                    </a:cubicBezTo>
                    <a:cubicBezTo>
                      <a:pt x="4" y="25"/>
                      <a:pt x="4" y="25"/>
                      <a:pt x="4" y="25"/>
                    </a:cubicBezTo>
                    <a:cubicBezTo>
                      <a:pt x="6" y="24"/>
                      <a:pt x="7" y="21"/>
                      <a:pt x="8" y="19"/>
                    </a:cubicBezTo>
                    <a:cubicBezTo>
                      <a:pt x="10" y="16"/>
                      <a:pt x="12" y="14"/>
                      <a:pt x="15" y="12"/>
                    </a:cubicBezTo>
                    <a:cubicBezTo>
                      <a:pt x="17" y="11"/>
                      <a:pt x="20" y="11"/>
                      <a:pt x="22" y="10"/>
                    </a:cubicBezTo>
                    <a:cubicBezTo>
                      <a:pt x="24" y="9"/>
                      <a:pt x="27" y="8"/>
                      <a:pt x="28" y="7"/>
                    </a:cubicBezTo>
                    <a:cubicBezTo>
                      <a:pt x="27" y="6"/>
                      <a:pt x="27" y="6"/>
                      <a:pt x="27" y="6"/>
                    </a:cubicBezTo>
                  </a:path>
                </a:pathLst>
              </a:custGeom>
              <a:solidFill>
                <a:srgbClr val="A0A3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5" name="Freeform 1865">
                <a:extLst>
                  <a:ext uri="{FF2B5EF4-FFF2-40B4-BE49-F238E27FC236}">
                    <a16:creationId xmlns:a16="http://schemas.microsoft.com/office/drawing/2014/main" id="{DBF5FA2B-0C2B-4A1C-AB4A-A4AA6F8A84F5}"/>
                  </a:ext>
                </a:extLst>
              </p:cNvPr>
              <p:cNvSpPr>
                <a:spLocks/>
              </p:cNvSpPr>
              <p:nvPr/>
            </p:nvSpPr>
            <p:spPr bwMode="auto">
              <a:xfrm>
                <a:off x="187" y="196"/>
                <a:ext cx="31" cy="12"/>
              </a:xfrm>
              <a:custGeom>
                <a:avLst/>
                <a:gdLst>
                  <a:gd name="T0" fmla="*/ 13 w 13"/>
                  <a:gd name="T1" fmla="*/ 1 h 5"/>
                  <a:gd name="T2" fmla="*/ 5 w 13"/>
                  <a:gd name="T3" fmla="*/ 1 h 5"/>
                  <a:gd name="T4" fmla="*/ 0 w 13"/>
                  <a:gd name="T5" fmla="*/ 3 h 5"/>
                  <a:gd name="T6" fmla="*/ 0 w 13"/>
                  <a:gd name="T7" fmla="*/ 4 h 5"/>
                  <a:gd name="T8" fmla="*/ 1 w 13"/>
                  <a:gd name="T9" fmla="*/ 4 h 5"/>
                  <a:gd name="T10" fmla="*/ 2 w 13"/>
                  <a:gd name="T11" fmla="*/ 4 h 5"/>
                  <a:gd name="T12" fmla="*/ 8 w 13"/>
                  <a:gd name="T13" fmla="*/ 3 h 5"/>
                  <a:gd name="T14" fmla="*/ 13 w 1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
                    <a:moveTo>
                      <a:pt x="13" y="1"/>
                    </a:moveTo>
                    <a:cubicBezTo>
                      <a:pt x="10" y="0"/>
                      <a:pt x="7" y="0"/>
                      <a:pt x="5" y="1"/>
                    </a:cubicBezTo>
                    <a:cubicBezTo>
                      <a:pt x="3" y="1"/>
                      <a:pt x="2" y="2"/>
                      <a:pt x="0" y="3"/>
                    </a:cubicBezTo>
                    <a:cubicBezTo>
                      <a:pt x="0" y="4"/>
                      <a:pt x="0" y="4"/>
                      <a:pt x="0" y="4"/>
                    </a:cubicBezTo>
                    <a:cubicBezTo>
                      <a:pt x="1" y="4"/>
                      <a:pt x="1" y="4"/>
                      <a:pt x="1" y="4"/>
                    </a:cubicBezTo>
                    <a:cubicBezTo>
                      <a:pt x="1" y="5"/>
                      <a:pt x="1" y="5"/>
                      <a:pt x="2" y="4"/>
                    </a:cubicBezTo>
                    <a:cubicBezTo>
                      <a:pt x="4" y="4"/>
                      <a:pt x="6" y="3"/>
                      <a:pt x="8" y="3"/>
                    </a:cubicBezTo>
                    <a:cubicBezTo>
                      <a:pt x="10" y="2"/>
                      <a:pt x="12" y="2"/>
                      <a:pt x="13" y="1"/>
                    </a:cubicBezTo>
                  </a:path>
                </a:pathLst>
              </a:custGeom>
              <a:solidFill>
                <a:srgbClr val="BDBB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6" name="Freeform 1866">
                <a:extLst>
                  <a:ext uri="{FF2B5EF4-FFF2-40B4-BE49-F238E27FC236}">
                    <a16:creationId xmlns:a16="http://schemas.microsoft.com/office/drawing/2014/main" id="{13F69F8F-3F07-462B-A121-5AC0B354DE0C}"/>
                  </a:ext>
                </a:extLst>
              </p:cNvPr>
              <p:cNvSpPr>
                <a:spLocks/>
              </p:cNvSpPr>
              <p:nvPr/>
            </p:nvSpPr>
            <p:spPr bwMode="auto">
              <a:xfrm>
                <a:off x="235" y="546"/>
                <a:ext cx="158" cy="182"/>
              </a:xfrm>
              <a:custGeom>
                <a:avLst/>
                <a:gdLst>
                  <a:gd name="T0" fmla="*/ 57 w 66"/>
                  <a:gd name="T1" fmla="*/ 25 h 76"/>
                  <a:gd name="T2" fmla="*/ 49 w 66"/>
                  <a:gd name="T3" fmla="*/ 69 h 76"/>
                  <a:gd name="T4" fmla="*/ 9 w 66"/>
                  <a:gd name="T5" fmla="*/ 51 h 76"/>
                  <a:gd name="T6" fmla="*/ 16 w 66"/>
                  <a:gd name="T7" fmla="*/ 7 h 76"/>
                  <a:gd name="T8" fmla="*/ 57 w 66"/>
                  <a:gd name="T9" fmla="*/ 25 h 76"/>
                </a:gdLst>
                <a:ahLst/>
                <a:cxnLst>
                  <a:cxn ang="0">
                    <a:pos x="T0" y="T1"/>
                  </a:cxn>
                  <a:cxn ang="0">
                    <a:pos x="T2" y="T3"/>
                  </a:cxn>
                  <a:cxn ang="0">
                    <a:pos x="T4" y="T5"/>
                  </a:cxn>
                  <a:cxn ang="0">
                    <a:pos x="T6" y="T7"/>
                  </a:cxn>
                  <a:cxn ang="0">
                    <a:pos x="T8" y="T9"/>
                  </a:cxn>
                </a:cxnLst>
                <a:rect l="0" t="0" r="r" b="b"/>
                <a:pathLst>
                  <a:path w="66" h="76">
                    <a:moveTo>
                      <a:pt x="57" y="25"/>
                    </a:moveTo>
                    <a:cubicBezTo>
                      <a:pt x="66" y="43"/>
                      <a:pt x="63" y="62"/>
                      <a:pt x="49" y="69"/>
                    </a:cubicBezTo>
                    <a:cubicBezTo>
                      <a:pt x="36" y="76"/>
                      <a:pt x="18" y="68"/>
                      <a:pt x="9" y="51"/>
                    </a:cubicBezTo>
                    <a:cubicBezTo>
                      <a:pt x="0" y="34"/>
                      <a:pt x="3" y="14"/>
                      <a:pt x="16" y="7"/>
                    </a:cubicBezTo>
                    <a:cubicBezTo>
                      <a:pt x="29" y="0"/>
                      <a:pt x="48" y="8"/>
                      <a:pt x="57" y="25"/>
                    </a:cubicBezTo>
                  </a:path>
                </a:pathLst>
              </a:custGeom>
              <a:solidFill>
                <a:srgbClr val="535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7" name="Freeform 1867">
                <a:extLst>
                  <a:ext uri="{FF2B5EF4-FFF2-40B4-BE49-F238E27FC236}">
                    <a16:creationId xmlns:a16="http://schemas.microsoft.com/office/drawing/2014/main" id="{82E94382-A652-4629-B4FB-BF56F46E715C}"/>
                  </a:ext>
                </a:extLst>
              </p:cNvPr>
              <p:cNvSpPr>
                <a:spLocks/>
              </p:cNvSpPr>
              <p:nvPr/>
            </p:nvSpPr>
            <p:spPr bwMode="auto">
              <a:xfrm>
                <a:off x="273" y="553"/>
                <a:ext cx="120" cy="172"/>
              </a:xfrm>
              <a:custGeom>
                <a:avLst/>
                <a:gdLst>
                  <a:gd name="T0" fmla="*/ 41 w 50"/>
                  <a:gd name="T1" fmla="*/ 22 h 72"/>
                  <a:gd name="T2" fmla="*/ 8 w 50"/>
                  <a:gd name="T3" fmla="*/ 1 h 72"/>
                  <a:gd name="T4" fmla="*/ 25 w 50"/>
                  <a:gd name="T5" fmla="*/ 13 h 72"/>
                  <a:gd name="T6" fmla="*/ 31 w 50"/>
                  <a:gd name="T7" fmla="*/ 45 h 72"/>
                  <a:gd name="T8" fmla="*/ 13 w 50"/>
                  <a:gd name="T9" fmla="*/ 59 h 72"/>
                  <a:gd name="T10" fmla="*/ 0 w 50"/>
                  <a:gd name="T11" fmla="*/ 57 h 72"/>
                  <a:gd name="T12" fmla="*/ 33 w 50"/>
                  <a:gd name="T13" fmla="*/ 66 h 72"/>
                  <a:gd name="T14" fmla="*/ 41 w 50"/>
                  <a:gd name="T15" fmla="*/ 22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72">
                    <a:moveTo>
                      <a:pt x="41" y="22"/>
                    </a:moveTo>
                    <a:cubicBezTo>
                      <a:pt x="33" y="8"/>
                      <a:pt x="20" y="0"/>
                      <a:pt x="8" y="1"/>
                    </a:cubicBezTo>
                    <a:cubicBezTo>
                      <a:pt x="18" y="3"/>
                      <a:pt x="21" y="8"/>
                      <a:pt x="25" y="13"/>
                    </a:cubicBezTo>
                    <a:cubicBezTo>
                      <a:pt x="32" y="22"/>
                      <a:pt x="35" y="35"/>
                      <a:pt x="31" y="45"/>
                    </a:cubicBezTo>
                    <a:cubicBezTo>
                      <a:pt x="27" y="53"/>
                      <a:pt x="21" y="59"/>
                      <a:pt x="13" y="59"/>
                    </a:cubicBezTo>
                    <a:cubicBezTo>
                      <a:pt x="9" y="59"/>
                      <a:pt x="5" y="59"/>
                      <a:pt x="0" y="57"/>
                    </a:cubicBezTo>
                    <a:cubicBezTo>
                      <a:pt x="9" y="68"/>
                      <a:pt x="23" y="72"/>
                      <a:pt x="33" y="66"/>
                    </a:cubicBezTo>
                    <a:cubicBezTo>
                      <a:pt x="47" y="59"/>
                      <a:pt x="50" y="40"/>
                      <a:pt x="41" y="22"/>
                    </a:cubicBezTo>
                  </a:path>
                </a:pathLst>
              </a:custGeom>
              <a:solidFill>
                <a:srgbClr val="4B5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8" name="Freeform 1868">
                <a:extLst>
                  <a:ext uri="{FF2B5EF4-FFF2-40B4-BE49-F238E27FC236}">
                    <a16:creationId xmlns:a16="http://schemas.microsoft.com/office/drawing/2014/main" id="{A0972950-376B-440D-814B-174D5F7B83C9}"/>
                  </a:ext>
                </a:extLst>
              </p:cNvPr>
              <p:cNvSpPr>
                <a:spLocks/>
              </p:cNvSpPr>
              <p:nvPr/>
            </p:nvSpPr>
            <p:spPr bwMode="auto">
              <a:xfrm>
                <a:off x="302" y="580"/>
                <a:ext cx="79" cy="138"/>
              </a:xfrm>
              <a:custGeom>
                <a:avLst/>
                <a:gdLst>
                  <a:gd name="T0" fmla="*/ 14 w 33"/>
                  <a:gd name="T1" fmla="*/ 57 h 58"/>
                  <a:gd name="T2" fmla="*/ 1 w 33"/>
                  <a:gd name="T3" fmla="*/ 55 h 58"/>
                  <a:gd name="T4" fmla="*/ 1 w 33"/>
                  <a:gd name="T5" fmla="*/ 55 h 58"/>
                  <a:gd name="T6" fmla="*/ 25 w 33"/>
                  <a:gd name="T7" fmla="*/ 38 h 58"/>
                  <a:gd name="T8" fmla="*/ 18 w 33"/>
                  <a:gd name="T9" fmla="*/ 0 h 58"/>
                  <a:gd name="T10" fmla="*/ 27 w 33"/>
                  <a:gd name="T11" fmla="*/ 11 h 58"/>
                  <a:gd name="T12" fmla="*/ 32 w 33"/>
                  <a:gd name="T13" fmla="*/ 39 h 58"/>
                  <a:gd name="T14" fmla="*/ 19 w 33"/>
                  <a:gd name="T15" fmla="*/ 55 h 58"/>
                  <a:gd name="T16" fmla="*/ 14 w 33"/>
                  <a:gd name="T17" fmla="*/ 5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58">
                    <a:moveTo>
                      <a:pt x="14" y="57"/>
                    </a:moveTo>
                    <a:cubicBezTo>
                      <a:pt x="10" y="58"/>
                      <a:pt x="5" y="56"/>
                      <a:pt x="1" y="55"/>
                    </a:cubicBezTo>
                    <a:cubicBezTo>
                      <a:pt x="1" y="55"/>
                      <a:pt x="0" y="55"/>
                      <a:pt x="1" y="55"/>
                    </a:cubicBezTo>
                    <a:cubicBezTo>
                      <a:pt x="16" y="55"/>
                      <a:pt x="21" y="47"/>
                      <a:pt x="25" y="38"/>
                    </a:cubicBezTo>
                    <a:cubicBezTo>
                      <a:pt x="29" y="29"/>
                      <a:pt x="25" y="11"/>
                      <a:pt x="18" y="0"/>
                    </a:cubicBezTo>
                    <a:cubicBezTo>
                      <a:pt x="19" y="1"/>
                      <a:pt x="24" y="5"/>
                      <a:pt x="27" y="11"/>
                    </a:cubicBezTo>
                    <a:cubicBezTo>
                      <a:pt x="32" y="21"/>
                      <a:pt x="33" y="30"/>
                      <a:pt x="32" y="39"/>
                    </a:cubicBezTo>
                    <a:cubicBezTo>
                      <a:pt x="31" y="46"/>
                      <a:pt x="25" y="52"/>
                      <a:pt x="19" y="55"/>
                    </a:cubicBezTo>
                    <a:cubicBezTo>
                      <a:pt x="18" y="56"/>
                      <a:pt x="15" y="56"/>
                      <a:pt x="14" y="57"/>
                    </a:cubicBezTo>
                  </a:path>
                </a:pathLst>
              </a:custGeom>
              <a:solidFill>
                <a:srgbClr val="404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9" name="Freeform 1869">
                <a:extLst>
                  <a:ext uri="{FF2B5EF4-FFF2-40B4-BE49-F238E27FC236}">
                    <a16:creationId xmlns:a16="http://schemas.microsoft.com/office/drawing/2014/main" id="{93E9B503-FB8F-4357-BC80-4905525BF32B}"/>
                  </a:ext>
                </a:extLst>
              </p:cNvPr>
              <p:cNvSpPr>
                <a:spLocks/>
              </p:cNvSpPr>
              <p:nvPr/>
            </p:nvSpPr>
            <p:spPr bwMode="auto">
              <a:xfrm>
                <a:off x="245" y="561"/>
                <a:ext cx="90" cy="126"/>
              </a:xfrm>
              <a:custGeom>
                <a:avLst/>
                <a:gdLst>
                  <a:gd name="T0" fmla="*/ 9 w 38"/>
                  <a:gd name="T1" fmla="*/ 7 h 53"/>
                  <a:gd name="T2" fmla="*/ 3 w 38"/>
                  <a:gd name="T3" fmla="*/ 15 h 53"/>
                  <a:gd name="T4" fmla="*/ 2 w 38"/>
                  <a:gd name="T5" fmla="*/ 36 h 53"/>
                  <a:gd name="T6" fmla="*/ 17 w 38"/>
                  <a:gd name="T7" fmla="*/ 51 h 53"/>
                  <a:gd name="T8" fmla="*/ 27 w 38"/>
                  <a:gd name="T9" fmla="*/ 51 h 53"/>
                  <a:gd name="T10" fmla="*/ 33 w 38"/>
                  <a:gd name="T11" fmla="*/ 45 h 53"/>
                  <a:gd name="T12" fmla="*/ 33 w 38"/>
                  <a:gd name="T13" fmla="*/ 13 h 53"/>
                  <a:gd name="T14" fmla="*/ 24 w 38"/>
                  <a:gd name="T15" fmla="*/ 2 h 53"/>
                  <a:gd name="T16" fmla="*/ 12 w 38"/>
                  <a:gd name="T17" fmla="*/ 3 h 53"/>
                  <a:gd name="T18" fmla="*/ 3 w 38"/>
                  <a:gd name="T19" fmla="*/ 15 h 53"/>
                  <a:gd name="T20" fmla="*/ 9 w 38"/>
                  <a:gd name="T21"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3">
                    <a:moveTo>
                      <a:pt x="9" y="7"/>
                    </a:moveTo>
                    <a:cubicBezTo>
                      <a:pt x="6" y="8"/>
                      <a:pt x="4" y="12"/>
                      <a:pt x="3" y="15"/>
                    </a:cubicBezTo>
                    <a:cubicBezTo>
                      <a:pt x="0" y="21"/>
                      <a:pt x="0" y="29"/>
                      <a:pt x="2" y="36"/>
                    </a:cubicBezTo>
                    <a:cubicBezTo>
                      <a:pt x="5" y="43"/>
                      <a:pt x="10" y="48"/>
                      <a:pt x="17" y="51"/>
                    </a:cubicBezTo>
                    <a:cubicBezTo>
                      <a:pt x="20" y="52"/>
                      <a:pt x="24" y="53"/>
                      <a:pt x="27" y="51"/>
                    </a:cubicBezTo>
                    <a:cubicBezTo>
                      <a:pt x="30" y="50"/>
                      <a:pt x="32" y="47"/>
                      <a:pt x="33" y="45"/>
                    </a:cubicBezTo>
                    <a:cubicBezTo>
                      <a:pt x="38" y="35"/>
                      <a:pt x="38" y="23"/>
                      <a:pt x="33" y="13"/>
                    </a:cubicBezTo>
                    <a:cubicBezTo>
                      <a:pt x="32" y="8"/>
                      <a:pt x="29" y="4"/>
                      <a:pt x="24" y="2"/>
                    </a:cubicBezTo>
                    <a:cubicBezTo>
                      <a:pt x="20" y="0"/>
                      <a:pt x="16" y="1"/>
                      <a:pt x="12" y="3"/>
                    </a:cubicBezTo>
                    <a:cubicBezTo>
                      <a:pt x="9" y="5"/>
                      <a:pt x="5" y="9"/>
                      <a:pt x="3" y="15"/>
                    </a:cubicBezTo>
                    <a:cubicBezTo>
                      <a:pt x="9" y="7"/>
                      <a:pt x="9" y="7"/>
                      <a:pt x="9" y="7"/>
                    </a:cubicBezTo>
                  </a:path>
                </a:pathLst>
              </a:custGeom>
              <a:solidFill>
                <a:srgbClr val="6770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0" name="Freeform 1870">
                <a:extLst>
                  <a:ext uri="{FF2B5EF4-FFF2-40B4-BE49-F238E27FC236}">
                    <a16:creationId xmlns:a16="http://schemas.microsoft.com/office/drawing/2014/main" id="{B5D139B6-08FE-4D2D-AD46-CFA90054D834}"/>
                  </a:ext>
                </a:extLst>
              </p:cNvPr>
              <p:cNvSpPr>
                <a:spLocks/>
              </p:cNvSpPr>
              <p:nvPr/>
            </p:nvSpPr>
            <p:spPr bwMode="auto">
              <a:xfrm>
                <a:off x="347" y="632"/>
                <a:ext cx="29" cy="72"/>
              </a:xfrm>
              <a:custGeom>
                <a:avLst/>
                <a:gdLst>
                  <a:gd name="T0" fmla="*/ 10 w 12"/>
                  <a:gd name="T1" fmla="*/ 0 h 30"/>
                  <a:gd name="T2" fmla="*/ 10 w 12"/>
                  <a:gd name="T3" fmla="*/ 10 h 30"/>
                  <a:gd name="T4" fmla="*/ 0 w 12"/>
                  <a:gd name="T5" fmla="*/ 30 h 30"/>
                  <a:gd name="T6" fmla="*/ 0 w 12"/>
                  <a:gd name="T7" fmla="*/ 30 h 30"/>
                  <a:gd name="T8" fmla="*/ 7 w 12"/>
                  <a:gd name="T9" fmla="*/ 25 h 30"/>
                  <a:gd name="T10" fmla="*/ 11 w 12"/>
                  <a:gd name="T11" fmla="*/ 14 h 30"/>
                  <a:gd name="T12" fmla="*/ 10 w 12"/>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12" h="30">
                    <a:moveTo>
                      <a:pt x="10" y="0"/>
                    </a:moveTo>
                    <a:cubicBezTo>
                      <a:pt x="11" y="2"/>
                      <a:pt x="11" y="8"/>
                      <a:pt x="10" y="10"/>
                    </a:cubicBezTo>
                    <a:cubicBezTo>
                      <a:pt x="10" y="15"/>
                      <a:pt x="7" y="25"/>
                      <a:pt x="0" y="30"/>
                    </a:cubicBezTo>
                    <a:cubicBezTo>
                      <a:pt x="0" y="30"/>
                      <a:pt x="0" y="30"/>
                      <a:pt x="0" y="30"/>
                    </a:cubicBezTo>
                    <a:cubicBezTo>
                      <a:pt x="1" y="29"/>
                      <a:pt x="5" y="28"/>
                      <a:pt x="7" y="25"/>
                    </a:cubicBezTo>
                    <a:cubicBezTo>
                      <a:pt x="10" y="21"/>
                      <a:pt x="11" y="18"/>
                      <a:pt x="11" y="14"/>
                    </a:cubicBezTo>
                    <a:cubicBezTo>
                      <a:pt x="12" y="10"/>
                      <a:pt x="12" y="5"/>
                      <a:pt x="10" y="0"/>
                    </a:cubicBezTo>
                  </a:path>
                </a:pathLst>
              </a:custGeom>
              <a:solidFill>
                <a:srgbClr val="363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1" name="Freeform 1871">
                <a:extLst>
                  <a:ext uri="{FF2B5EF4-FFF2-40B4-BE49-F238E27FC236}">
                    <a16:creationId xmlns:a16="http://schemas.microsoft.com/office/drawing/2014/main" id="{6C02FEFB-ACDB-4826-8DF0-14405FB060A4}"/>
                  </a:ext>
                </a:extLst>
              </p:cNvPr>
              <p:cNvSpPr>
                <a:spLocks/>
              </p:cNvSpPr>
              <p:nvPr/>
            </p:nvSpPr>
            <p:spPr bwMode="auto">
              <a:xfrm>
                <a:off x="323" y="689"/>
                <a:ext cx="29" cy="24"/>
              </a:xfrm>
              <a:custGeom>
                <a:avLst/>
                <a:gdLst>
                  <a:gd name="T0" fmla="*/ 12 w 12"/>
                  <a:gd name="T1" fmla="*/ 3 h 10"/>
                  <a:gd name="T2" fmla="*/ 9 w 12"/>
                  <a:gd name="T3" fmla="*/ 5 h 10"/>
                  <a:gd name="T4" fmla="*/ 9 w 12"/>
                  <a:gd name="T5" fmla="*/ 0 h 10"/>
                  <a:gd name="T6" fmla="*/ 6 w 12"/>
                  <a:gd name="T7" fmla="*/ 1 h 10"/>
                  <a:gd name="T8" fmla="*/ 7 w 12"/>
                  <a:gd name="T9" fmla="*/ 6 h 10"/>
                  <a:gd name="T10" fmla="*/ 0 w 12"/>
                  <a:gd name="T11" fmla="*/ 5 h 10"/>
                  <a:gd name="T12" fmla="*/ 0 w 12"/>
                  <a:gd name="T13" fmla="*/ 8 h 10"/>
                  <a:gd name="T14" fmla="*/ 6 w 12"/>
                  <a:gd name="T15" fmla="*/ 8 h 10"/>
                  <a:gd name="T16" fmla="*/ 4 w 12"/>
                  <a:gd name="T17" fmla="*/ 10 h 10"/>
                  <a:gd name="T18" fmla="*/ 7 w 12"/>
                  <a:gd name="T19" fmla="*/ 10 h 10"/>
                  <a:gd name="T20" fmla="*/ 8 w 12"/>
                  <a:gd name="T21" fmla="*/ 8 h 10"/>
                  <a:gd name="T22" fmla="*/ 12 w 12"/>
                  <a:gd name="T23" fmla="*/ 5 h 10"/>
                  <a:gd name="T24" fmla="*/ 12 w 12"/>
                  <a:gd name="T2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0">
                    <a:moveTo>
                      <a:pt x="12" y="3"/>
                    </a:moveTo>
                    <a:cubicBezTo>
                      <a:pt x="12" y="3"/>
                      <a:pt x="11" y="4"/>
                      <a:pt x="9" y="5"/>
                    </a:cubicBezTo>
                    <a:cubicBezTo>
                      <a:pt x="9" y="4"/>
                      <a:pt x="9" y="2"/>
                      <a:pt x="9" y="0"/>
                    </a:cubicBezTo>
                    <a:cubicBezTo>
                      <a:pt x="6" y="1"/>
                      <a:pt x="6" y="1"/>
                      <a:pt x="6" y="1"/>
                    </a:cubicBezTo>
                    <a:cubicBezTo>
                      <a:pt x="6" y="1"/>
                      <a:pt x="7" y="3"/>
                      <a:pt x="7" y="6"/>
                    </a:cubicBezTo>
                    <a:cubicBezTo>
                      <a:pt x="4" y="6"/>
                      <a:pt x="2" y="7"/>
                      <a:pt x="0" y="5"/>
                    </a:cubicBezTo>
                    <a:cubicBezTo>
                      <a:pt x="0" y="8"/>
                      <a:pt x="0" y="8"/>
                      <a:pt x="0" y="8"/>
                    </a:cubicBezTo>
                    <a:cubicBezTo>
                      <a:pt x="0" y="8"/>
                      <a:pt x="3" y="9"/>
                      <a:pt x="6" y="8"/>
                    </a:cubicBezTo>
                    <a:cubicBezTo>
                      <a:pt x="5" y="9"/>
                      <a:pt x="5" y="10"/>
                      <a:pt x="4" y="10"/>
                    </a:cubicBezTo>
                    <a:cubicBezTo>
                      <a:pt x="7" y="10"/>
                      <a:pt x="7" y="10"/>
                      <a:pt x="7" y="10"/>
                    </a:cubicBezTo>
                    <a:cubicBezTo>
                      <a:pt x="7" y="10"/>
                      <a:pt x="7" y="9"/>
                      <a:pt x="8" y="8"/>
                    </a:cubicBezTo>
                    <a:cubicBezTo>
                      <a:pt x="9" y="7"/>
                      <a:pt x="11" y="7"/>
                      <a:pt x="12" y="5"/>
                    </a:cubicBezTo>
                    <a:cubicBezTo>
                      <a:pt x="12" y="3"/>
                      <a:pt x="12" y="3"/>
                      <a:pt x="12" y="3"/>
                    </a:cubicBezTo>
                  </a:path>
                </a:pathLst>
              </a:custGeom>
              <a:solidFill>
                <a:srgbClr val="292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2" name="Freeform 1872">
                <a:extLst>
                  <a:ext uri="{FF2B5EF4-FFF2-40B4-BE49-F238E27FC236}">
                    <a16:creationId xmlns:a16="http://schemas.microsoft.com/office/drawing/2014/main" id="{C0272444-1EF9-46B7-8F29-F589C5100B14}"/>
                  </a:ext>
                </a:extLst>
              </p:cNvPr>
              <p:cNvSpPr>
                <a:spLocks/>
              </p:cNvSpPr>
              <p:nvPr/>
            </p:nvSpPr>
            <p:spPr bwMode="auto">
              <a:xfrm>
                <a:off x="211" y="854"/>
                <a:ext cx="143" cy="179"/>
              </a:xfrm>
              <a:custGeom>
                <a:avLst/>
                <a:gdLst>
                  <a:gd name="T0" fmla="*/ 57 w 60"/>
                  <a:gd name="T1" fmla="*/ 34 h 75"/>
                  <a:gd name="T2" fmla="*/ 35 w 60"/>
                  <a:gd name="T3" fmla="*/ 73 h 75"/>
                  <a:gd name="T4" fmla="*/ 3 w 60"/>
                  <a:gd name="T5" fmla="*/ 42 h 75"/>
                  <a:gd name="T6" fmla="*/ 24 w 60"/>
                  <a:gd name="T7" fmla="*/ 3 h 75"/>
                  <a:gd name="T8" fmla="*/ 57 w 60"/>
                  <a:gd name="T9" fmla="*/ 34 h 75"/>
                </a:gdLst>
                <a:ahLst/>
                <a:cxnLst>
                  <a:cxn ang="0">
                    <a:pos x="T0" y="T1"/>
                  </a:cxn>
                  <a:cxn ang="0">
                    <a:pos x="T2" y="T3"/>
                  </a:cxn>
                  <a:cxn ang="0">
                    <a:pos x="T4" y="T5"/>
                  </a:cxn>
                  <a:cxn ang="0">
                    <a:pos x="T6" y="T7"/>
                  </a:cxn>
                  <a:cxn ang="0">
                    <a:pos x="T8" y="T9"/>
                  </a:cxn>
                </a:cxnLst>
                <a:rect l="0" t="0" r="r" b="b"/>
                <a:pathLst>
                  <a:path w="60" h="75">
                    <a:moveTo>
                      <a:pt x="57" y="34"/>
                    </a:moveTo>
                    <a:cubicBezTo>
                      <a:pt x="60" y="53"/>
                      <a:pt x="50" y="70"/>
                      <a:pt x="35" y="73"/>
                    </a:cubicBezTo>
                    <a:cubicBezTo>
                      <a:pt x="21" y="75"/>
                      <a:pt x="6" y="61"/>
                      <a:pt x="3" y="42"/>
                    </a:cubicBezTo>
                    <a:cubicBezTo>
                      <a:pt x="0" y="23"/>
                      <a:pt x="10" y="5"/>
                      <a:pt x="24" y="3"/>
                    </a:cubicBezTo>
                    <a:cubicBezTo>
                      <a:pt x="39" y="0"/>
                      <a:pt x="54" y="14"/>
                      <a:pt x="57" y="34"/>
                    </a:cubicBezTo>
                  </a:path>
                </a:pathLst>
              </a:custGeom>
              <a:solidFill>
                <a:srgbClr val="535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3" name="Freeform 1873">
                <a:extLst>
                  <a:ext uri="{FF2B5EF4-FFF2-40B4-BE49-F238E27FC236}">
                    <a16:creationId xmlns:a16="http://schemas.microsoft.com/office/drawing/2014/main" id="{692FC0EE-F8C7-4DB9-B5E2-34965C7D2B03}"/>
                  </a:ext>
                </a:extLst>
              </p:cNvPr>
              <p:cNvSpPr>
                <a:spLocks/>
              </p:cNvSpPr>
              <p:nvPr/>
            </p:nvSpPr>
            <p:spPr bwMode="auto">
              <a:xfrm>
                <a:off x="225" y="861"/>
                <a:ext cx="129" cy="172"/>
              </a:xfrm>
              <a:custGeom>
                <a:avLst/>
                <a:gdLst>
                  <a:gd name="T0" fmla="*/ 51 w 54"/>
                  <a:gd name="T1" fmla="*/ 31 h 72"/>
                  <a:gd name="T2" fmla="*/ 27 w 54"/>
                  <a:gd name="T3" fmla="*/ 0 h 72"/>
                  <a:gd name="T4" fmla="*/ 39 w 54"/>
                  <a:gd name="T5" fmla="*/ 17 h 72"/>
                  <a:gd name="T6" fmla="*/ 34 w 54"/>
                  <a:gd name="T7" fmla="*/ 49 h 72"/>
                  <a:gd name="T8" fmla="*/ 12 w 54"/>
                  <a:gd name="T9" fmla="*/ 56 h 72"/>
                  <a:gd name="T10" fmla="*/ 0 w 54"/>
                  <a:gd name="T11" fmla="*/ 50 h 72"/>
                  <a:gd name="T12" fmla="*/ 29 w 54"/>
                  <a:gd name="T13" fmla="*/ 70 h 72"/>
                  <a:gd name="T14" fmla="*/ 51 w 54"/>
                  <a:gd name="T15" fmla="*/ 31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72">
                    <a:moveTo>
                      <a:pt x="51" y="31"/>
                    </a:moveTo>
                    <a:cubicBezTo>
                      <a:pt x="48" y="15"/>
                      <a:pt x="38" y="3"/>
                      <a:pt x="27" y="0"/>
                    </a:cubicBezTo>
                    <a:cubicBezTo>
                      <a:pt x="35" y="5"/>
                      <a:pt x="37" y="11"/>
                      <a:pt x="39" y="17"/>
                    </a:cubicBezTo>
                    <a:cubicBezTo>
                      <a:pt x="43" y="27"/>
                      <a:pt x="41" y="41"/>
                      <a:pt x="34" y="49"/>
                    </a:cubicBezTo>
                    <a:cubicBezTo>
                      <a:pt x="28" y="55"/>
                      <a:pt x="20" y="59"/>
                      <a:pt x="12" y="56"/>
                    </a:cubicBezTo>
                    <a:cubicBezTo>
                      <a:pt x="9" y="55"/>
                      <a:pt x="5" y="54"/>
                      <a:pt x="0" y="50"/>
                    </a:cubicBezTo>
                    <a:cubicBezTo>
                      <a:pt x="6" y="63"/>
                      <a:pt x="18" y="72"/>
                      <a:pt x="29" y="70"/>
                    </a:cubicBezTo>
                    <a:cubicBezTo>
                      <a:pt x="44" y="67"/>
                      <a:pt x="54" y="50"/>
                      <a:pt x="51" y="31"/>
                    </a:cubicBezTo>
                  </a:path>
                </a:pathLst>
              </a:custGeom>
              <a:solidFill>
                <a:srgbClr val="4B5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4" name="Freeform 1874">
                <a:extLst>
                  <a:ext uri="{FF2B5EF4-FFF2-40B4-BE49-F238E27FC236}">
                    <a16:creationId xmlns:a16="http://schemas.microsoft.com/office/drawing/2014/main" id="{F575DF1D-F285-4852-87B6-BC6BC453AD51}"/>
                  </a:ext>
                </a:extLst>
              </p:cNvPr>
              <p:cNvSpPr>
                <a:spLocks/>
              </p:cNvSpPr>
              <p:nvPr/>
            </p:nvSpPr>
            <p:spPr bwMode="auto">
              <a:xfrm>
                <a:off x="249" y="899"/>
                <a:ext cx="98" cy="127"/>
              </a:xfrm>
              <a:custGeom>
                <a:avLst/>
                <a:gdLst>
                  <a:gd name="T0" fmla="*/ 12 w 41"/>
                  <a:gd name="T1" fmla="*/ 52 h 53"/>
                  <a:gd name="T2" fmla="*/ 0 w 41"/>
                  <a:gd name="T3" fmla="*/ 47 h 53"/>
                  <a:gd name="T4" fmla="*/ 0 w 41"/>
                  <a:gd name="T5" fmla="*/ 47 h 53"/>
                  <a:gd name="T6" fmla="*/ 0 w 41"/>
                  <a:gd name="T7" fmla="*/ 47 h 53"/>
                  <a:gd name="T8" fmla="*/ 28 w 41"/>
                  <a:gd name="T9" fmla="*/ 38 h 53"/>
                  <a:gd name="T10" fmla="*/ 35 w 41"/>
                  <a:gd name="T11" fmla="*/ 0 h 53"/>
                  <a:gd name="T12" fmla="*/ 39 w 41"/>
                  <a:gd name="T13" fmla="*/ 13 h 53"/>
                  <a:gd name="T14" fmla="*/ 35 w 41"/>
                  <a:gd name="T15" fmla="*/ 41 h 53"/>
                  <a:gd name="T16" fmla="*/ 17 w 41"/>
                  <a:gd name="T17" fmla="*/ 53 h 53"/>
                  <a:gd name="T18" fmla="*/ 12 w 41"/>
                  <a:gd name="T19"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53">
                    <a:moveTo>
                      <a:pt x="12" y="52"/>
                    </a:moveTo>
                    <a:cubicBezTo>
                      <a:pt x="8" y="52"/>
                      <a:pt x="4" y="50"/>
                      <a:pt x="0" y="47"/>
                    </a:cubicBezTo>
                    <a:cubicBezTo>
                      <a:pt x="0" y="47"/>
                      <a:pt x="0" y="47"/>
                      <a:pt x="0" y="47"/>
                    </a:cubicBezTo>
                    <a:cubicBezTo>
                      <a:pt x="0" y="47"/>
                      <a:pt x="0" y="47"/>
                      <a:pt x="0" y="47"/>
                    </a:cubicBezTo>
                    <a:cubicBezTo>
                      <a:pt x="15" y="52"/>
                      <a:pt x="21" y="46"/>
                      <a:pt x="28" y="38"/>
                    </a:cubicBezTo>
                    <a:cubicBezTo>
                      <a:pt x="35" y="31"/>
                      <a:pt x="37" y="13"/>
                      <a:pt x="35" y="0"/>
                    </a:cubicBezTo>
                    <a:cubicBezTo>
                      <a:pt x="35" y="2"/>
                      <a:pt x="38" y="7"/>
                      <a:pt x="39" y="13"/>
                    </a:cubicBezTo>
                    <a:cubicBezTo>
                      <a:pt x="41" y="25"/>
                      <a:pt x="39" y="34"/>
                      <a:pt x="35" y="41"/>
                    </a:cubicBezTo>
                    <a:cubicBezTo>
                      <a:pt x="31" y="48"/>
                      <a:pt x="24" y="52"/>
                      <a:pt x="17" y="53"/>
                    </a:cubicBezTo>
                    <a:cubicBezTo>
                      <a:pt x="16" y="53"/>
                      <a:pt x="13" y="53"/>
                      <a:pt x="12" y="52"/>
                    </a:cubicBezTo>
                  </a:path>
                </a:pathLst>
              </a:custGeom>
              <a:solidFill>
                <a:srgbClr val="404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5" name="Freeform 1875">
                <a:extLst>
                  <a:ext uri="{FF2B5EF4-FFF2-40B4-BE49-F238E27FC236}">
                    <a16:creationId xmlns:a16="http://schemas.microsoft.com/office/drawing/2014/main" id="{A315511E-2AFD-402B-8BAA-0133A2A6A69B}"/>
                  </a:ext>
                </a:extLst>
              </p:cNvPr>
              <p:cNvSpPr>
                <a:spLocks/>
              </p:cNvSpPr>
              <p:nvPr/>
            </p:nvSpPr>
            <p:spPr bwMode="auto">
              <a:xfrm>
                <a:off x="292" y="959"/>
                <a:ext cx="48" cy="60"/>
              </a:xfrm>
              <a:custGeom>
                <a:avLst/>
                <a:gdLst>
                  <a:gd name="T0" fmla="*/ 20 w 20"/>
                  <a:gd name="T1" fmla="*/ 0 h 25"/>
                  <a:gd name="T2" fmla="*/ 17 w 20"/>
                  <a:gd name="T3" fmla="*/ 9 h 25"/>
                  <a:gd name="T4" fmla="*/ 1 w 20"/>
                  <a:gd name="T5" fmla="*/ 24 h 25"/>
                  <a:gd name="T6" fmla="*/ 1 w 20"/>
                  <a:gd name="T7" fmla="*/ 24 h 25"/>
                  <a:gd name="T8" fmla="*/ 8 w 20"/>
                  <a:gd name="T9" fmla="*/ 23 h 25"/>
                  <a:gd name="T10" fmla="*/ 16 w 20"/>
                  <a:gd name="T11" fmla="*/ 13 h 25"/>
                  <a:gd name="T12" fmla="*/ 20 w 20"/>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0" h="25">
                    <a:moveTo>
                      <a:pt x="20" y="0"/>
                    </a:moveTo>
                    <a:cubicBezTo>
                      <a:pt x="20" y="2"/>
                      <a:pt x="18" y="7"/>
                      <a:pt x="17" y="9"/>
                    </a:cubicBezTo>
                    <a:cubicBezTo>
                      <a:pt x="14" y="14"/>
                      <a:pt x="9" y="23"/>
                      <a:pt x="1" y="24"/>
                    </a:cubicBezTo>
                    <a:cubicBezTo>
                      <a:pt x="1" y="25"/>
                      <a:pt x="0" y="24"/>
                      <a:pt x="1" y="24"/>
                    </a:cubicBezTo>
                    <a:cubicBezTo>
                      <a:pt x="1" y="24"/>
                      <a:pt x="5" y="24"/>
                      <a:pt x="8" y="23"/>
                    </a:cubicBezTo>
                    <a:cubicBezTo>
                      <a:pt x="13" y="20"/>
                      <a:pt x="14" y="17"/>
                      <a:pt x="16" y="13"/>
                    </a:cubicBezTo>
                    <a:cubicBezTo>
                      <a:pt x="18" y="10"/>
                      <a:pt x="20" y="5"/>
                      <a:pt x="20" y="0"/>
                    </a:cubicBezTo>
                  </a:path>
                </a:pathLst>
              </a:custGeom>
              <a:solidFill>
                <a:srgbClr val="363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6" name="Freeform 1876">
                <a:extLst>
                  <a:ext uri="{FF2B5EF4-FFF2-40B4-BE49-F238E27FC236}">
                    <a16:creationId xmlns:a16="http://schemas.microsoft.com/office/drawing/2014/main" id="{1B48E08C-D639-43CB-8B41-5C8E614AFB09}"/>
                  </a:ext>
                </a:extLst>
              </p:cNvPr>
              <p:cNvSpPr>
                <a:spLocks/>
              </p:cNvSpPr>
              <p:nvPr/>
            </p:nvSpPr>
            <p:spPr bwMode="auto">
              <a:xfrm>
                <a:off x="228" y="833"/>
                <a:ext cx="184" cy="159"/>
              </a:xfrm>
              <a:custGeom>
                <a:avLst/>
                <a:gdLst>
                  <a:gd name="T0" fmla="*/ 52 w 77"/>
                  <a:gd name="T1" fmla="*/ 57 h 67"/>
                  <a:gd name="T2" fmla="*/ 8 w 77"/>
                  <a:gd name="T3" fmla="*/ 52 h 67"/>
                  <a:gd name="T4" fmla="*/ 24 w 77"/>
                  <a:gd name="T5" fmla="*/ 10 h 67"/>
                  <a:gd name="T6" fmla="*/ 69 w 77"/>
                  <a:gd name="T7" fmla="*/ 15 h 67"/>
                  <a:gd name="T8" fmla="*/ 52 w 77"/>
                  <a:gd name="T9" fmla="*/ 57 h 67"/>
                </a:gdLst>
                <a:ahLst/>
                <a:cxnLst>
                  <a:cxn ang="0">
                    <a:pos x="T0" y="T1"/>
                  </a:cxn>
                  <a:cxn ang="0">
                    <a:pos x="T2" y="T3"/>
                  </a:cxn>
                  <a:cxn ang="0">
                    <a:pos x="T4" y="T5"/>
                  </a:cxn>
                  <a:cxn ang="0">
                    <a:pos x="T6" y="T7"/>
                  </a:cxn>
                  <a:cxn ang="0">
                    <a:pos x="T8" y="T9"/>
                  </a:cxn>
                </a:cxnLst>
                <a:rect l="0" t="0" r="r" b="b"/>
                <a:pathLst>
                  <a:path w="77" h="67">
                    <a:moveTo>
                      <a:pt x="52" y="57"/>
                    </a:moveTo>
                    <a:cubicBezTo>
                      <a:pt x="36" y="67"/>
                      <a:pt x="16" y="65"/>
                      <a:pt x="8" y="52"/>
                    </a:cubicBezTo>
                    <a:cubicBezTo>
                      <a:pt x="0" y="39"/>
                      <a:pt x="8" y="20"/>
                      <a:pt x="24" y="10"/>
                    </a:cubicBezTo>
                    <a:cubicBezTo>
                      <a:pt x="41" y="0"/>
                      <a:pt x="61" y="2"/>
                      <a:pt x="69" y="15"/>
                    </a:cubicBezTo>
                    <a:cubicBezTo>
                      <a:pt x="77" y="28"/>
                      <a:pt x="69" y="47"/>
                      <a:pt x="52" y="57"/>
                    </a:cubicBezTo>
                  </a:path>
                </a:pathLst>
              </a:custGeom>
              <a:solidFill>
                <a:srgbClr val="535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7" name="Freeform 1877">
                <a:extLst>
                  <a:ext uri="{FF2B5EF4-FFF2-40B4-BE49-F238E27FC236}">
                    <a16:creationId xmlns:a16="http://schemas.microsoft.com/office/drawing/2014/main" id="{9A7A77E7-31DE-4B85-B4BC-DE96B3C7421B}"/>
                  </a:ext>
                </a:extLst>
              </p:cNvPr>
              <p:cNvSpPr>
                <a:spLocks/>
              </p:cNvSpPr>
              <p:nvPr/>
            </p:nvSpPr>
            <p:spPr bwMode="auto">
              <a:xfrm>
                <a:off x="233" y="873"/>
                <a:ext cx="169" cy="119"/>
              </a:xfrm>
              <a:custGeom>
                <a:avLst/>
                <a:gdLst>
                  <a:gd name="T0" fmla="*/ 50 w 71"/>
                  <a:gd name="T1" fmla="*/ 40 h 50"/>
                  <a:gd name="T2" fmla="*/ 70 w 71"/>
                  <a:gd name="T3" fmla="*/ 6 h 50"/>
                  <a:gd name="T4" fmla="*/ 59 w 71"/>
                  <a:gd name="T5" fmla="*/ 24 h 50"/>
                  <a:gd name="T6" fmla="*/ 27 w 71"/>
                  <a:gd name="T7" fmla="*/ 31 h 50"/>
                  <a:gd name="T8" fmla="*/ 12 w 71"/>
                  <a:gd name="T9" fmla="*/ 14 h 50"/>
                  <a:gd name="T10" fmla="*/ 13 w 71"/>
                  <a:gd name="T11" fmla="*/ 0 h 50"/>
                  <a:gd name="T12" fmla="*/ 6 w 71"/>
                  <a:gd name="T13" fmla="*/ 35 h 50"/>
                  <a:gd name="T14" fmla="*/ 50 w 71"/>
                  <a:gd name="T15" fmla="*/ 4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50">
                    <a:moveTo>
                      <a:pt x="50" y="40"/>
                    </a:moveTo>
                    <a:cubicBezTo>
                      <a:pt x="64" y="32"/>
                      <a:pt x="71" y="18"/>
                      <a:pt x="70" y="6"/>
                    </a:cubicBezTo>
                    <a:cubicBezTo>
                      <a:pt x="68" y="16"/>
                      <a:pt x="64" y="19"/>
                      <a:pt x="59" y="24"/>
                    </a:cubicBezTo>
                    <a:cubicBezTo>
                      <a:pt x="51" y="31"/>
                      <a:pt x="37" y="35"/>
                      <a:pt x="27" y="31"/>
                    </a:cubicBezTo>
                    <a:cubicBezTo>
                      <a:pt x="19" y="28"/>
                      <a:pt x="13" y="22"/>
                      <a:pt x="12" y="14"/>
                    </a:cubicBezTo>
                    <a:cubicBezTo>
                      <a:pt x="12" y="10"/>
                      <a:pt x="12" y="6"/>
                      <a:pt x="13" y="0"/>
                    </a:cubicBezTo>
                    <a:cubicBezTo>
                      <a:pt x="3" y="11"/>
                      <a:pt x="0" y="25"/>
                      <a:pt x="6" y="35"/>
                    </a:cubicBezTo>
                    <a:cubicBezTo>
                      <a:pt x="14" y="48"/>
                      <a:pt x="34" y="50"/>
                      <a:pt x="50" y="40"/>
                    </a:cubicBezTo>
                  </a:path>
                </a:pathLst>
              </a:custGeom>
              <a:solidFill>
                <a:srgbClr val="4B5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8" name="Freeform 1878">
                <a:extLst>
                  <a:ext uri="{FF2B5EF4-FFF2-40B4-BE49-F238E27FC236}">
                    <a16:creationId xmlns:a16="http://schemas.microsoft.com/office/drawing/2014/main" id="{AF30066C-63CB-40C5-9464-E559094EEE8E}"/>
                  </a:ext>
                </a:extLst>
              </p:cNvPr>
              <p:cNvSpPr>
                <a:spLocks/>
              </p:cNvSpPr>
              <p:nvPr/>
            </p:nvSpPr>
            <p:spPr bwMode="auto">
              <a:xfrm>
                <a:off x="240" y="907"/>
                <a:ext cx="141" cy="74"/>
              </a:xfrm>
              <a:custGeom>
                <a:avLst/>
                <a:gdLst>
                  <a:gd name="T0" fmla="*/ 2 w 59"/>
                  <a:gd name="T1" fmla="*/ 13 h 31"/>
                  <a:gd name="T2" fmla="*/ 2 w 59"/>
                  <a:gd name="T3" fmla="*/ 0 h 31"/>
                  <a:gd name="T4" fmla="*/ 2 w 59"/>
                  <a:gd name="T5" fmla="*/ 0 h 31"/>
                  <a:gd name="T6" fmla="*/ 2 w 59"/>
                  <a:gd name="T7" fmla="*/ 0 h 31"/>
                  <a:gd name="T8" fmla="*/ 21 w 59"/>
                  <a:gd name="T9" fmla="*/ 23 h 31"/>
                  <a:gd name="T10" fmla="*/ 59 w 59"/>
                  <a:gd name="T11" fmla="*/ 15 h 31"/>
                  <a:gd name="T12" fmla="*/ 48 w 59"/>
                  <a:gd name="T13" fmla="*/ 24 h 31"/>
                  <a:gd name="T14" fmla="*/ 21 w 59"/>
                  <a:gd name="T15" fmla="*/ 30 h 31"/>
                  <a:gd name="T16" fmla="*/ 3 w 59"/>
                  <a:gd name="T17" fmla="*/ 18 h 31"/>
                  <a:gd name="T18" fmla="*/ 2 w 59"/>
                  <a:gd name="T19"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31">
                    <a:moveTo>
                      <a:pt x="2" y="13"/>
                    </a:moveTo>
                    <a:cubicBezTo>
                      <a:pt x="0" y="9"/>
                      <a:pt x="1" y="5"/>
                      <a:pt x="2" y="0"/>
                    </a:cubicBezTo>
                    <a:cubicBezTo>
                      <a:pt x="2" y="0"/>
                      <a:pt x="2" y="0"/>
                      <a:pt x="2" y="0"/>
                    </a:cubicBezTo>
                    <a:cubicBezTo>
                      <a:pt x="2" y="0"/>
                      <a:pt x="2" y="0"/>
                      <a:pt x="2" y="0"/>
                    </a:cubicBezTo>
                    <a:cubicBezTo>
                      <a:pt x="3" y="16"/>
                      <a:pt x="11" y="20"/>
                      <a:pt x="21" y="23"/>
                    </a:cubicBezTo>
                    <a:cubicBezTo>
                      <a:pt x="30" y="26"/>
                      <a:pt x="48" y="22"/>
                      <a:pt x="59" y="15"/>
                    </a:cubicBezTo>
                    <a:cubicBezTo>
                      <a:pt x="57" y="16"/>
                      <a:pt x="53" y="21"/>
                      <a:pt x="48" y="24"/>
                    </a:cubicBezTo>
                    <a:cubicBezTo>
                      <a:pt x="38" y="29"/>
                      <a:pt x="29" y="31"/>
                      <a:pt x="21" y="30"/>
                    </a:cubicBezTo>
                    <a:cubicBezTo>
                      <a:pt x="13" y="29"/>
                      <a:pt x="7" y="24"/>
                      <a:pt x="3" y="18"/>
                    </a:cubicBezTo>
                    <a:cubicBezTo>
                      <a:pt x="2" y="17"/>
                      <a:pt x="2" y="15"/>
                      <a:pt x="2" y="13"/>
                    </a:cubicBezTo>
                  </a:path>
                </a:pathLst>
              </a:custGeom>
              <a:solidFill>
                <a:srgbClr val="404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9" name="Freeform 1879">
                <a:extLst>
                  <a:ext uri="{FF2B5EF4-FFF2-40B4-BE49-F238E27FC236}">
                    <a16:creationId xmlns:a16="http://schemas.microsoft.com/office/drawing/2014/main" id="{AFD2AFCE-9172-42DC-8FE3-00B0314211D2}"/>
                  </a:ext>
                </a:extLst>
              </p:cNvPr>
              <p:cNvSpPr>
                <a:spLocks/>
              </p:cNvSpPr>
              <p:nvPr/>
            </p:nvSpPr>
            <p:spPr bwMode="auto">
              <a:xfrm>
                <a:off x="271" y="842"/>
                <a:ext cx="124" cy="93"/>
              </a:xfrm>
              <a:custGeom>
                <a:avLst/>
                <a:gdLst>
                  <a:gd name="T0" fmla="*/ 45 w 52"/>
                  <a:gd name="T1" fmla="*/ 8 h 39"/>
                  <a:gd name="T2" fmla="*/ 36 w 52"/>
                  <a:gd name="T3" fmla="*/ 3 h 39"/>
                  <a:gd name="T4" fmla="*/ 15 w 52"/>
                  <a:gd name="T5" fmla="*/ 3 h 39"/>
                  <a:gd name="T6" fmla="*/ 1 w 52"/>
                  <a:gd name="T7" fmla="*/ 19 h 39"/>
                  <a:gd name="T8" fmla="*/ 2 w 52"/>
                  <a:gd name="T9" fmla="*/ 29 h 39"/>
                  <a:gd name="T10" fmla="*/ 8 w 52"/>
                  <a:gd name="T11" fmla="*/ 34 h 39"/>
                  <a:gd name="T12" fmla="*/ 40 w 52"/>
                  <a:gd name="T13" fmla="*/ 33 h 39"/>
                  <a:gd name="T14" fmla="*/ 50 w 52"/>
                  <a:gd name="T15" fmla="*/ 23 h 39"/>
                  <a:gd name="T16" fmla="*/ 49 w 52"/>
                  <a:gd name="T17" fmla="*/ 11 h 39"/>
                  <a:gd name="T18" fmla="*/ 36 w 52"/>
                  <a:gd name="T19" fmla="*/ 3 h 39"/>
                  <a:gd name="T20" fmla="*/ 45 w 52"/>
                  <a:gd name="T21"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39">
                    <a:moveTo>
                      <a:pt x="45" y="8"/>
                    </a:moveTo>
                    <a:cubicBezTo>
                      <a:pt x="43" y="5"/>
                      <a:pt x="40" y="4"/>
                      <a:pt x="36" y="3"/>
                    </a:cubicBezTo>
                    <a:cubicBezTo>
                      <a:pt x="30" y="0"/>
                      <a:pt x="22" y="0"/>
                      <a:pt x="15" y="3"/>
                    </a:cubicBezTo>
                    <a:cubicBezTo>
                      <a:pt x="9" y="6"/>
                      <a:pt x="3" y="12"/>
                      <a:pt x="1" y="19"/>
                    </a:cubicBezTo>
                    <a:cubicBezTo>
                      <a:pt x="0" y="22"/>
                      <a:pt x="0" y="26"/>
                      <a:pt x="2" y="29"/>
                    </a:cubicBezTo>
                    <a:cubicBezTo>
                      <a:pt x="3" y="31"/>
                      <a:pt x="5" y="33"/>
                      <a:pt x="8" y="34"/>
                    </a:cubicBezTo>
                    <a:cubicBezTo>
                      <a:pt x="18" y="39"/>
                      <a:pt x="30" y="38"/>
                      <a:pt x="40" y="33"/>
                    </a:cubicBezTo>
                    <a:cubicBezTo>
                      <a:pt x="44" y="31"/>
                      <a:pt x="49" y="28"/>
                      <a:pt x="50" y="23"/>
                    </a:cubicBezTo>
                    <a:cubicBezTo>
                      <a:pt x="52" y="19"/>
                      <a:pt x="51" y="15"/>
                      <a:pt x="49" y="11"/>
                    </a:cubicBezTo>
                    <a:cubicBezTo>
                      <a:pt x="47" y="8"/>
                      <a:pt x="42" y="4"/>
                      <a:pt x="36" y="3"/>
                    </a:cubicBezTo>
                    <a:cubicBezTo>
                      <a:pt x="45" y="8"/>
                      <a:pt x="45" y="8"/>
                      <a:pt x="45" y="8"/>
                    </a:cubicBezTo>
                  </a:path>
                </a:pathLst>
              </a:custGeom>
              <a:solidFill>
                <a:srgbClr val="6770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0" name="Freeform 1880">
                <a:extLst>
                  <a:ext uri="{FF2B5EF4-FFF2-40B4-BE49-F238E27FC236}">
                    <a16:creationId xmlns:a16="http://schemas.microsoft.com/office/drawing/2014/main" id="{49D022A4-EDF7-4871-A97B-E04F84081A49}"/>
                  </a:ext>
                </a:extLst>
              </p:cNvPr>
              <p:cNvSpPr>
                <a:spLocks/>
              </p:cNvSpPr>
              <p:nvPr/>
            </p:nvSpPr>
            <p:spPr bwMode="auto">
              <a:xfrm>
                <a:off x="290" y="842"/>
                <a:ext cx="100" cy="76"/>
              </a:xfrm>
              <a:custGeom>
                <a:avLst/>
                <a:gdLst>
                  <a:gd name="T0" fmla="*/ 36 w 42"/>
                  <a:gd name="T1" fmla="*/ 6 h 32"/>
                  <a:gd name="T2" fmla="*/ 30 w 42"/>
                  <a:gd name="T3" fmla="*/ 2 h 32"/>
                  <a:gd name="T4" fmla="*/ 12 w 42"/>
                  <a:gd name="T5" fmla="*/ 2 h 32"/>
                  <a:gd name="T6" fmla="*/ 1 w 42"/>
                  <a:gd name="T7" fmla="*/ 15 h 32"/>
                  <a:gd name="T8" fmla="*/ 1 w 42"/>
                  <a:gd name="T9" fmla="*/ 23 h 32"/>
                  <a:gd name="T10" fmla="*/ 6 w 42"/>
                  <a:gd name="T11" fmla="*/ 28 h 32"/>
                  <a:gd name="T12" fmla="*/ 33 w 42"/>
                  <a:gd name="T13" fmla="*/ 27 h 32"/>
                  <a:gd name="T14" fmla="*/ 41 w 42"/>
                  <a:gd name="T15" fmla="*/ 19 h 32"/>
                  <a:gd name="T16" fmla="*/ 40 w 42"/>
                  <a:gd name="T17" fmla="*/ 9 h 32"/>
                  <a:gd name="T18" fmla="*/ 30 w 42"/>
                  <a:gd name="T19" fmla="*/ 2 h 32"/>
                  <a:gd name="T20" fmla="*/ 36 w 42"/>
                  <a:gd name="T21"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2">
                    <a:moveTo>
                      <a:pt x="36" y="6"/>
                    </a:moveTo>
                    <a:cubicBezTo>
                      <a:pt x="35" y="4"/>
                      <a:pt x="32" y="2"/>
                      <a:pt x="30" y="2"/>
                    </a:cubicBezTo>
                    <a:cubicBezTo>
                      <a:pt x="24" y="0"/>
                      <a:pt x="18" y="0"/>
                      <a:pt x="12" y="2"/>
                    </a:cubicBezTo>
                    <a:cubicBezTo>
                      <a:pt x="7" y="5"/>
                      <a:pt x="2" y="9"/>
                      <a:pt x="1" y="15"/>
                    </a:cubicBezTo>
                    <a:cubicBezTo>
                      <a:pt x="0" y="18"/>
                      <a:pt x="0" y="21"/>
                      <a:pt x="1" y="23"/>
                    </a:cubicBezTo>
                    <a:cubicBezTo>
                      <a:pt x="2" y="25"/>
                      <a:pt x="4" y="27"/>
                      <a:pt x="6" y="28"/>
                    </a:cubicBezTo>
                    <a:cubicBezTo>
                      <a:pt x="14" y="32"/>
                      <a:pt x="24" y="31"/>
                      <a:pt x="33" y="27"/>
                    </a:cubicBezTo>
                    <a:cubicBezTo>
                      <a:pt x="36" y="25"/>
                      <a:pt x="40" y="22"/>
                      <a:pt x="41" y="19"/>
                    </a:cubicBezTo>
                    <a:cubicBezTo>
                      <a:pt x="42" y="15"/>
                      <a:pt x="41" y="12"/>
                      <a:pt x="40" y="9"/>
                    </a:cubicBezTo>
                    <a:cubicBezTo>
                      <a:pt x="38" y="6"/>
                      <a:pt x="34" y="3"/>
                      <a:pt x="30" y="2"/>
                    </a:cubicBezTo>
                    <a:cubicBezTo>
                      <a:pt x="36" y="6"/>
                      <a:pt x="36" y="6"/>
                      <a:pt x="36" y="6"/>
                    </a:cubicBezTo>
                  </a:path>
                </a:pathLst>
              </a:custGeom>
              <a:solidFill>
                <a:srgbClr val="727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1" name="Freeform 1881">
                <a:extLst>
                  <a:ext uri="{FF2B5EF4-FFF2-40B4-BE49-F238E27FC236}">
                    <a16:creationId xmlns:a16="http://schemas.microsoft.com/office/drawing/2014/main" id="{F8610609-9B6D-4E14-BC7E-6FC282188E40}"/>
                  </a:ext>
                </a:extLst>
              </p:cNvPr>
              <p:cNvSpPr>
                <a:spLocks/>
              </p:cNvSpPr>
              <p:nvPr/>
            </p:nvSpPr>
            <p:spPr bwMode="auto">
              <a:xfrm>
                <a:off x="302" y="842"/>
                <a:ext cx="76" cy="38"/>
              </a:xfrm>
              <a:custGeom>
                <a:avLst/>
                <a:gdLst>
                  <a:gd name="T0" fmla="*/ 32 w 32"/>
                  <a:gd name="T1" fmla="*/ 9 h 16"/>
                  <a:gd name="T2" fmla="*/ 6 w 32"/>
                  <a:gd name="T3" fmla="*/ 5 h 16"/>
                  <a:gd name="T4" fmla="*/ 1 w 32"/>
                  <a:gd name="T5" fmla="*/ 10 h 16"/>
                  <a:gd name="T6" fmla="*/ 1 w 32"/>
                  <a:gd name="T7" fmla="*/ 15 h 16"/>
                  <a:gd name="T8" fmla="*/ 2 w 32"/>
                  <a:gd name="T9" fmla="*/ 16 h 16"/>
                  <a:gd name="T10" fmla="*/ 3 w 32"/>
                  <a:gd name="T11" fmla="*/ 16 h 16"/>
                  <a:gd name="T12" fmla="*/ 9 w 32"/>
                  <a:gd name="T13" fmla="*/ 13 h 16"/>
                  <a:gd name="T14" fmla="*/ 18 w 32"/>
                  <a:gd name="T15" fmla="*/ 10 h 16"/>
                  <a:gd name="T16" fmla="*/ 25 w 32"/>
                  <a:gd name="T17" fmla="*/ 11 h 16"/>
                  <a:gd name="T18" fmla="*/ 32 w 32"/>
                  <a:gd name="T19" fmla="*/ 11 h 16"/>
                  <a:gd name="T20" fmla="*/ 32 w 32"/>
                  <a:gd name="T21"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6">
                    <a:moveTo>
                      <a:pt x="32" y="9"/>
                    </a:moveTo>
                    <a:cubicBezTo>
                      <a:pt x="25" y="0"/>
                      <a:pt x="12" y="1"/>
                      <a:pt x="6" y="5"/>
                    </a:cubicBezTo>
                    <a:cubicBezTo>
                      <a:pt x="4" y="6"/>
                      <a:pt x="2" y="8"/>
                      <a:pt x="1" y="10"/>
                    </a:cubicBezTo>
                    <a:cubicBezTo>
                      <a:pt x="1" y="11"/>
                      <a:pt x="0" y="13"/>
                      <a:pt x="1" y="15"/>
                    </a:cubicBezTo>
                    <a:cubicBezTo>
                      <a:pt x="2" y="16"/>
                      <a:pt x="2" y="16"/>
                      <a:pt x="2" y="16"/>
                    </a:cubicBezTo>
                    <a:cubicBezTo>
                      <a:pt x="3" y="16"/>
                      <a:pt x="3" y="16"/>
                      <a:pt x="3" y="16"/>
                    </a:cubicBezTo>
                    <a:cubicBezTo>
                      <a:pt x="5" y="16"/>
                      <a:pt x="7" y="14"/>
                      <a:pt x="9" y="13"/>
                    </a:cubicBezTo>
                    <a:cubicBezTo>
                      <a:pt x="12" y="11"/>
                      <a:pt x="15" y="10"/>
                      <a:pt x="18" y="10"/>
                    </a:cubicBezTo>
                    <a:cubicBezTo>
                      <a:pt x="21" y="10"/>
                      <a:pt x="23" y="11"/>
                      <a:pt x="25" y="11"/>
                    </a:cubicBezTo>
                    <a:cubicBezTo>
                      <a:pt x="28" y="11"/>
                      <a:pt x="30" y="12"/>
                      <a:pt x="32" y="11"/>
                    </a:cubicBezTo>
                    <a:cubicBezTo>
                      <a:pt x="32" y="10"/>
                      <a:pt x="32" y="10"/>
                      <a:pt x="32" y="9"/>
                    </a:cubicBezTo>
                  </a:path>
                </a:pathLst>
              </a:custGeom>
              <a:solidFill>
                <a:srgbClr val="848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2" name="Freeform 1882">
                <a:extLst>
                  <a:ext uri="{FF2B5EF4-FFF2-40B4-BE49-F238E27FC236}">
                    <a16:creationId xmlns:a16="http://schemas.microsoft.com/office/drawing/2014/main" id="{268241F3-7BA8-4899-ADC9-A229692CDF5A}"/>
                  </a:ext>
                </a:extLst>
              </p:cNvPr>
              <p:cNvSpPr>
                <a:spLocks/>
              </p:cNvSpPr>
              <p:nvPr/>
            </p:nvSpPr>
            <p:spPr bwMode="auto">
              <a:xfrm>
                <a:off x="342" y="849"/>
                <a:ext cx="29" cy="12"/>
              </a:xfrm>
              <a:custGeom>
                <a:avLst/>
                <a:gdLst>
                  <a:gd name="T0" fmla="*/ 12 w 12"/>
                  <a:gd name="T1" fmla="*/ 5 h 5"/>
                  <a:gd name="T2" fmla="*/ 5 w 12"/>
                  <a:gd name="T3" fmla="*/ 0 h 5"/>
                  <a:gd name="T4" fmla="*/ 0 w 12"/>
                  <a:gd name="T5" fmla="*/ 1 h 5"/>
                  <a:gd name="T6" fmla="*/ 0 w 12"/>
                  <a:gd name="T7" fmla="*/ 1 h 5"/>
                  <a:gd name="T8" fmla="*/ 0 w 12"/>
                  <a:gd name="T9" fmla="*/ 2 h 5"/>
                  <a:gd name="T10" fmla="*/ 1 w 12"/>
                  <a:gd name="T11" fmla="*/ 2 h 5"/>
                  <a:gd name="T12" fmla="*/ 7 w 12"/>
                  <a:gd name="T13" fmla="*/ 3 h 5"/>
                  <a:gd name="T14" fmla="*/ 12 w 12"/>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
                    <a:moveTo>
                      <a:pt x="12" y="5"/>
                    </a:moveTo>
                    <a:cubicBezTo>
                      <a:pt x="10" y="3"/>
                      <a:pt x="8" y="1"/>
                      <a:pt x="5" y="0"/>
                    </a:cubicBezTo>
                    <a:cubicBezTo>
                      <a:pt x="3" y="0"/>
                      <a:pt x="2" y="0"/>
                      <a:pt x="0" y="1"/>
                    </a:cubicBezTo>
                    <a:cubicBezTo>
                      <a:pt x="0" y="1"/>
                      <a:pt x="0" y="1"/>
                      <a:pt x="0" y="1"/>
                    </a:cubicBezTo>
                    <a:cubicBezTo>
                      <a:pt x="0" y="2"/>
                      <a:pt x="0" y="2"/>
                      <a:pt x="0" y="2"/>
                    </a:cubicBezTo>
                    <a:cubicBezTo>
                      <a:pt x="1" y="2"/>
                      <a:pt x="1" y="2"/>
                      <a:pt x="1" y="2"/>
                    </a:cubicBezTo>
                    <a:cubicBezTo>
                      <a:pt x="3" y="3"/>
                      <a:pt x="5" y="3"/>
                      <a:pt x="7" y="3"/>
                    </a:cubicBezTo>
                    <a:cubicBezTo>
                      <a:pt x="9" y="4"/>
                      <a:pt x="11" y="5"/>
                      <a:pt x="12" y="5"/>
                    </a:cubicBezTo>
                  </a:path>
                </a:pathLst>
              </a:custGeom>
              <a:solidFill>
                <a:srgbClr val="A19F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3" name="Freeform 1883">
                <a:extLst>
                  <a:ext uri="{FF2B5EF4-FFF2-40B4-BE49-F238E27FC236}">
                    <a16:creationId xmlns:a16="http://schemas.microsoft.com/office/drawing/2014/main" id="{25161231-AC0F-422B-BE50-F524D9EB6E6B}"/>
                  </a:ext>
                </a:extLst>
              </p:cNvPr>
              <p:cNvSpPr>
                <a:spLocks/>
              </p:cNvSpPr>
              <p:nvPr/>
            </p:nvSpPr>
            <p:spPr bwMode="auto">
              <a:xfrm>
                <a:off x="309" y="852"/>
                <a:ext cx="26" cy="16"/>
              </a:xfrm>
              <a:custGeom>
                <a:avLst/>
                <a:gdLst>
                  <a:gd name="T0" fmla="*/ 8 w 11"/>
                  <a:gd name="T1" fmla="*/ 2 h 7"/>
                  <a:gd name="T2" fmla="*/ 11 w 11"/>
                  <a:gd name="T3" fmla="*/ 0 h 7"/>
                  <a:gd name="T4" fmla="*/ 2 w 11"/>
                  <a:gd name="T5" fmla="*/ 4 h 7"/>
                  <a:gd name="T6" fmla="*/ 1 w 11"/>
                  <a:gd name="T7" fmla="*/ 7 h 7"/>
                  <a:gd name="T8" fmla="*/ 8 w 11"/>
                  <a:gd name="T9" fmla="*/ 2 h 7"/>
                </a:gdLst>
                <a:ahLst/>
                <a:cxnLst>
                  <a:cxn ang="0">
                    <a:pos x="T0" y="T1"/>
                  </a:cxn>
                  <a:cxn ang="0">
                    <a:pos x="T2" y="T3"/>
                  </a:cxn>
                  <a:cxn ang="0">
                    <a:pos x="T4" y="T5"/>
                  </a:cxn>
                  <a:cxn ang="0">
                    <a:pos x="T6" y="T7"/>
                  </a:cxn>
                  <a:cxn ang="0">
                    <a:pos x="T8" y="T9"/>
                  </a:cxn>
                </a:cxnLst>
                <a:rect l="0" t="0" r="r" b="b"/>
                <a:pathLst>
                  <a:path w="11" h="7">
                    <a:moveTo>
                      <a:pt x="8" y="2"/>
                    </a:moveTo>
                    <a:cubicBezTo>
                      <a:pt x="9" y="2"/>
                      <a:pt x="10" y="1"/>
                      <a:pt x="11" y="0"/>
                    </a:cubicBezTo>
                    <a:cubicBezTo>
                      <a:pt x="8" y="0"/>
                      <a:pt x="4" y="1"/>
                      <a:pt x="2" y="4"/>
                    </a:cubicBezTo>
                    <a:cubicBezTo>
                      <a:pt x="1" y="5"/>
                      <a:pt x="0" y="6"/>
                      <a:pt x="1" y="7"/>
                    </a:cubicBezTo>
                    <a:cubicBezTo>
                      <a:pt x="4" y="6"/>
                      <a:pt x="6" y="4"/>
                      <a:pt x="8" y="2"/>
                    </a:cubicBezTo>
                  </a:path>
                </a:pathLst>
              </a:custGeom>
              <a:solidFill>
                <a:srgbClr val="A19F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4" name="Freeform 1884">
                <a:extLst>
                  <a:ext uri="{FF2B5EF4-FFF2-40B4-BE49-F238E27FC236}">
                    <a16:creationId xmlns:a16="http://schemas.microsoft.com/office/drawing/2014/main" id="{7DC676B2-E59D-4C22-B31D-1B7D4E320C50}"/>
                  </a:ext>
                </a:extLst>
              </p:cNvPr>
              <p:cNvSpPr>
                <a:spLocks/>
              </p:cNvSpPr>
              <p:nvPr/>
            </p:nvSpPr>
            <p:spPr bwMode="auto">
              <a:xfrm>
                <a:off x="285" y="680"/>
                <a:ext cx="45" cy="24"/>
              </a:xfrm>
              <a:custGeom>
                <a:avLst/>
                <a:gdLst>
                  <a:gd name="T0" fmla="*/ 0 w 19"/>
                  <a:gd name="T1" fmla="*/ 7 h 10"/>
                  <a:gd name="T2" fmla="*/ 1 w 19"/>
                  <a:gd name="T3" fmla="*/ 5 h 10"/>
                  <a:gd name="T4" fmla="*/ 5 w 19"/>
                  <a:gd name="T5" fmla="*/ 1 h 10"/>
                  <a:gd name="T6" fmla="*/ 6 w 19"/>
                  <a:gd name="T7" fmla="*/ 0 h 10"/>
                  <a:gd name="T8" fmla="*/ 16 w 19"/>
                  <a:gd name="T9" fmla="*/ 0 h 10"/>
                  <a:gd name="T10" fmla="*/ 17 w 19"/>
                  <a:gd name="T11" fmla="*/ 1 h 10"/>
                  <a:gd name="T12" fmla="*/ 19 w 19"/>
                  <a:gd name="T13" fmla="*/ 6 h 10"/>
                  <a:gd name="T14" fmla="*/ 18 w 19"/>
                  <a:gd name="T15" fmla="*/ 10 h 10"/>
                  <a:gd name="T16" fmla="*/ 0 w 19"/>
                  <a:gd name="T17"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0" y="7"/>
                    </a:moveTo>
                    <a:cubicBezTo>
                      <a:pt x="0" y="6"/>
                      <a:pt x="1" y="6"/>
                      <a:pt x="1" y="5"/>
                    </a:cubicBezTo>
                    <a:cubicBezTo>
                      <a:pt x="2" y="4"/>
                      <a:pt x="5" y="1"/>
                      <a:pt x="5" y="1"/>
                    </a:cubicBezTo>
                    <a:cubicBezTo>
                      <a:pt x="6" y="0"/>
                      <a:pt x="6" y="0"/>
                      <a:pt x="6" y="0"/>
                    </a:cubicBezTo>
                    <a:cubicBezTo>
                      <a:pt x="8" y="0"/>
                      <a:pt x="15" y="0"/>
                      <a:pt x="16" y="0"/>
                    </a:cubicBezTo>
                    <a:cubicBezTo>
                      <a:pt x="16" y="1"/>
                      <a:pt x="17" y="1"/>
                      <a:pt x="17" y="1"/>
                    </a:cubicBezTo>
                    <a:cubicBezTo>
                      <a:pt x="19" y="2"/>
                      <a:pt x="19" y="4"/>
                      <a:pt x="19" y="6"/>
                    </a:cubicBezTo>
                    <a:cubicBezTo>
                      <a:pt x="19" y="7"/>
                      <a:pt x="19" y="9"/>
                      <a:pt x="18" y="10"/>
                    </a:cubicBezTo>
                    <a:cubicBezTo>
                      <a:pt x="0" y="7"/>
                      <a:pt x="0" y="7"/>
                      <a:pt x="0" y="7"/>
                    </a:cubicBezTo>
                  </a:path>
                </a:pathLst>
              </a:custGeom>
              <a:solidFill>
                <a:srgbClr val="535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5" name="Freeform 1885">
                <a:extLst>
                  <a:ext uri="{FF2B5EF4-FFF2-40B4-BE49-F238E27FC236}">
                    <a16:creationId xmlns:a16="http://schemas.microsoft.com/office/drawing/2014/main" id="{6483726B-0D62-42CE-839D-0B05A378933E}"/>
                  </a:ext>
                </a:extLst>
              </p:cNvPr>
              <p:cNvSpPr>
                <a:spLocks/>
              </p:cNvSpPr>
              <p:nvPr/>
            </p:nvSpPr>
            <p:spPr bwMode="auto">
              <a:xfrm>
                <a:off x="261" y="670"/>
                <a:ext cx="143" cy="167"/>
              </a:xfrm>
              <a:custGeom>
                <a:avLst/>
                <a:gdLst>
                  <a:gd name="T0" fmla="*/ 52 w 60"/>
                  <a:gd name="T1" fmla="*/ 25 h 70"/>
                  <a:gd name="T2" fmla="*/ 43 w 60"/>
                  <a:gd name="T3" fmla="*/ 64 h 70"/>
                  <a:gd name="T4" fmla="*/ 8 w 60"/>
                  <a:gd name="T5" fmla="*/ 45 h 70"/>
                  <a:gd name="T6" fmla="*/ 17 w 60"/>
                  <a:gd name="T7" fmla="*/ 6 h 70"/>
                  <a:gd name="T8" fmla="*/ 52 w 60"/>
                  <a:gd name="T9" fmla="*/ 25 h 70"/>
                </a:gdLst>
                <a:ahLst/>
                <a:cxnLst>
                  <a:cxn ang="0">
                    <a:pos x="T0" y="T1"/>
                  </a:cxn>
                  <a:cxn ang="0">
                    <a:pos x="T2" y="T3"/>
                  </a:cxn>
                  <a:cxn ang="0">
                    <a:pos x="T4" y="T5"/>
                  </a:cxn>
                  <a:cxn ang="0">
                    <a:pos x="T6" y="T7"/>
                  </a:cxn>
                  <a:cxn ang="0">
                    <a:pos x="T8" y="T9"/>
                  </a:cxn>
                </a:cxnLst>
                <a:rect l="0" t="0" r="r" b="b"/>
                <a:pathLst>
                  <a:path w="60" h="70">
                    <a:moveTo>
                      <a:pt x="52" y="25"/>
                    </a:moveTo>
                    <a:cubicBezTo>
                      <a:pt x="60" y="41"/>
                      <a:pt x="56" y="59"/>
                      <a:pt x="43" y="64"/>
                    </a:cubicBezTo>
                    <a:cubicBezTo>
                      <a:pt x="31" y="70"/>
                      <a:pt x="15" y="61"/>
                      <a:pt x="8" y="45"/>
                    </a:cubicBezTo>
                    <a:cubicBezTo>
                      <a:pt x="0" y="29"/>
                      <a:pt x="4" y="11"/>
                      <a:pt x="17" y="6"/>
                    </a:cubicBezTo>
                    <a:cubicBezTo>
                      <a:pt x="29" y="0"/>
                      <a:pt x="45" y="9"/>
                      <a:pt x="52" y="25"/>
                    </a:cubicBezTo>
                  </a:path>
                </a:pathLst>
              </a:custGeom>
              <a:solidFill>
                <a:srgbClr val="535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6" name="Freeform 1886">
                <a:extLst>
                  <a:ext uri="{FF2B5EF4-FFF2-40B4-BE49-F238E27FC236}">
                    <a16:creationId xmlns:a16="http://schemas.microsoft.com/office/drawing/2014/main" id="{1D36E7F9-29A0-414A-9833-269D7851EE8F}"/>
                  </a:ext>
                </a:extLst>
              </p:cNvPr>
              <p:cNvSpPr>
                <a:spLocks/>
              </p:cNvSpPr>
              <p:nvPr/>
            </p:nvSpPr>
            <p:spPr bwMode="auto">
              <a:xfrm>
                <a:off x="292" y="680"/>
                <a:ext cx="112" cy="155"/>
              </a:xfrm>
              <a:custGeom>
                <a:avLst/>
                <a:gdLst>
                  <a:gd name="T0" fmla="*/ 39 w 47"/>
                  <a:gd name="T1" fmla="*/ 21 h 65"/>
                  <a:gd name="T2" fmla="*/ 11 w 47"/>
                  <a:gd name="T3" fmla="*/ 0 h 65"/>
                  <a:gd name="T4" fmla="*/ 26 w 47"/>
                  <a:gd name="T5" fmla="*/ 11 h 65"/>
                  <a:gd name="T6" fmla="*/ 29 w 47"/>
                  <a:gd name="T7" fmla="*/ 41 h 65"/>
                  <a:gd name="T8" fmla="*/ 12 w 47"/>
                  <a:gd name="T9" fmla="*/ 53 h 65"/>
                  <a:gd name="T10" fmla="*/ 0 w 47"/>
                  <a:gd name="T11" fmla="*/ 50 h 65"/>
                  <a:gd name="T12" fmla="*/ 30 w 47"/>
                  <a:gd name="T13" fmla="*/ 60 h 65"/>
                  <a:gd name="T14" fmla="*/ 39 w 47"/>
                  <a:gd name="T15" fmla="*/ 21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65">
                    <a:moveTo>
                      <a:pt x="39" y="21"/>
                    </a:moveTo>
                    <a:cubicBezTo>
                      <a:pt x="33" y="8"/>
                      <a:pt x="22" y="0"/>
                      <a:pt x="11" y="0"/>
                    </a:cubicBezTo>
                    <a:cubicBezTo>
                      <a:pt x="19" y="2"/>
                      <a:pt x="22" y="7"/>
                      <a:pt x="26" y="11"/>
                    </a:cubicBezTo>
                    <a:cubicBezTo>
                      <a:pt x="32" y="20"/>
                      <a:pt x="34" y="32"/>
                      <a:pt x="29" y="41"/>
                    </a:cubicBezTo>
                    <a:cubicBezTo>
                      <a:pt x="26" y="48"/>
                      <a:pt x="19" y="53"/>
                      <a:pt x="12" y="53"/>
                    </a:cubicBezTo>
                    <a:cubicBezTo>
                      <a:pt x="9" y="53"/>
                      <a:pt x="5" y="52"/>
                      <a:pt x="0" y="50"/>
                    </a:cubicBezTo>
                    <a:cubicBezTo>
                      <a:pt x="8" y="60"/>
                      <a:pt x="20" y="65"/>
                      <a:pt x="30" y="60"/>
                    </a:cubicBezTo>
                    <a:cubicBezTo>
                      <a:pt x="43" y="55"/>
                      <a:pt x="47" y="37"/>
                      <a:pt x="39" y="21"/>
                    </a:cubicBezTo>
                  </a:path>
                </a:pathLst>
              </a:custGeom>
              <a:solidFill>
                <a:srgbClr val="4B5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7" name="Freeform 1887">
                <a:extLst>
                  <a:ext uri="{FF2B5EF4-FFF2-40B4-BE49-F238E27FC236}">
                    <a16:creationId xmlns:a16="http://schemas.microsoft.com/office/drawing/2014/main" id="{6066628C-A712-488A-823D-3798DED8B01E}"/>
                  </a:ext>
                </a:extLst>
              </p:cNvPr>
              <p:cNvSpPr>
                <a:spLocks/>
              </p:cNvSpPr>
              <p:nvPr/>
            </p:nvSpPr>
            <p:spPr bwMode="auto">
              <a:xfrm>
                <a:off x="319" y="704"/>
                <a:ext cx="74" cy="124"/>
              </a:xfrm>
              <a:custGeom>
                <a:avLst/>
                <a:gdLst>
                  <a:gd name="T0" fmla="*/ 12 w 31"/>
                  <a:gd name="T1" fmla="*/ 51 h 52"/>
                  <a:gd name="T2" fmla="*/ 1 w 31"/>
                  <a:gd name="T3" fmla="*/ 49 h 52"/>
                  <a:gd name="T4" fmla="*/ 1 w 31"/>
                  <a:gd name="T5" fmla="*/ 49 h 52"/>
                  <a:gd name="T6" fmla="*/ 23 w 31"/>
                  <a:gd name="T7" fmla="*/ 35 h 52"/>
                  <a:gd name="T8" fmla="*/ 20 w 31"/>
                  <a:gd name="T9" fmla="*/ 0 h 52"/>
                  <a:gd name="T10" fmla="*/ 27 w 31"/>
                  <a:gd name="T11" fmla="*/ 10 h 52"/>
                  <a:gd name="T12" fmla="*/ 30 w 31"/>
                  <a:gd name="T13" fmla="*/ 36 h 52"/>
                  <a:gd name="T14" fmla="*/ 17 w 31"/>
                  <a:gd name="T15" fmla="*/ 50 h 52"/>
                  <a:gd name="T16" fmla="*/ 12 w 31"/>
                  <a:gd name="T17"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52">
                    <a:moveTo>
                      <a:pt x="12" y="51"/>
                    </a:moveTo>
                    <a:cubicBezTo>
                      <a:pt x="9" y="52"/>
                      <a:pt x="5" y="50"/>
                      <a:pt x="1" y="49"/>
                    </a:cubicBezTo>
                    <a:cubicBezTo>
                      <a:pt x="1" y="49"/>
                      <a:pt x="0" y="49"/>
                      <a:pt x="1" y="49"/>
                    </a:cubicBezTo>
                    <a:cubicBezTo>
                      <a:pt x="15" y="50"/>
                      <a:pt x="19" y="43"/>
                      <a:pt x="23" y="35"/>
                    </a:cubicBezTo>
                    <a:cubicBezTo>
                      <a:pt x="27" y="27"/>
                      <a:pt x="25" y="10"/>
                      <a:pt x="20" y="0"/>
                    </a:cubicBezTo>
                    <a:cubicBezTo>
                      <a:pt x="20" y="1"/>
                      <a:pt x="24" y="5"/>
                      <a:pt x="27" y="10"/>
                    </a:cubicBezTo>
                    <a:cubicBezTo>
                      <a:pt x="31" y="20"/>
                      <a:pt x="31" y="28"/>
                      <a:pt x="30" y="36"/>
                    </a:cubicBezTo>
                    <a:cubicBezTo>
                      <a:pt x="28" y="42"/>
                      <a:pt x="23" y="47"/>
                      <a:pt x="17" y="50"/>
                    </a:cubicBezTo>
                    <a:cubicBezTo>
                      <a:pt x="16" y="50"/>
                      <a:pt x="14" y="51"/>
                      <a:pt x="12" y="51"/>
                    </a:cubicBezTo>
                  </a:path>
                </a:pathLst>
              </a:custGeom>
              <a:solidFill>
                <a:srgbClr val="404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8" name="Freeform 1888">
                <a:extLst>
                  <a:ext uri="{FF2B5EF4-FFF2-40B4-BE49-F238E27FC236}">
                    <a16:creationId xmlns:a16="http://schemas.microsoft.com/office/drawing/2014/main" id="{E880A4A2-1501-4A80-8ACA-C12C02060BCD}"/>
                  </a:ext>
                </a:extLst>
              </p:cNvPr>
              <p:cNvSpPr>
                <a:spLocks/>
              </p:cNvSpPr>
              <p:nvPr/>
            </p:nvSpPr>
            <p:spPr bwMode="auto">
              <a:xfrm>
                <a:off x="271" y="685"/>
                <a:ext cx="83" cy="112"/>
              </a:xfrm>
              <a:custGeom>
                <a:avLst/>
                <a:gdLst>
                  <a:gd name="T0" fmla="*/ 9 w 35"/>
                  <a:gd name="T1" fmla="*/ 5 h 47"/>
                  <a:gd name="T2" fmla="*/ 3 w 35"/>
                  <a:gd name="T3" fmla="*/ 12 h 47"/>
                  <a:gd name="T4" fmla="*/ 2 w 35"/>
                  <a:gd name="T5" fmla="*/ 31 h 47"/>
                  <a:gd name="T6" fmla="*/ 14 w 35"/>
                  <a:gd name="T7" fmla="*/ 45 h 47"/>
                  <a:gd name="T8" fmla="*/ 24 w 35"/>
                  <a:gd name="T9" fmla="*/ 46 h 47"/>
                  <a:gd name="T10" fmla="*/ 29 w 35"/>
                  <a:gd name="T11" fmla="*/ 41 h 47"/>
                  <a:gd name="T12" fmla="*/ 31 w 35"/>
                  <a:gd name="T13" fmla="*/ 12 h 47"/>
                  <a:gd name="T14" fmla="*/ 23 w 35"/>
                  <a:gd name="T15" fmla="*/ 1 h 47"/>
                  <a:gd name="T16" fmla="*/ 13 w 35"/>
                  <a:gd name="T17" fmla="*/ 2 h 47"/>
                  <a:gd name="T18" fmla="*/ 3 w 35"/>
                  <a:gd name="T19" fmla="*/ 12 h 47"/>
                  <a:gd name="T20" fmla="*/ 9 w 35"/>
                  <a:gd name="T21"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47">
                    <a:moveTo>
                      <a:pt x="9" y="5"/>
                    </a:moveTo>
                    <a:cubicBezTo>
                      <a:pt x="6" y="6"/>
                      <a:pt x="5" y="9"/>
                      <a:pt x="3" y="12"/>
                    </a:cubicBezTo>
                    <a:cubicBezTo>
                      <a:pt x="1" y="18"/>
                      <a:pt x="0" y="25"/>
                      <a:pt x="2" y="31"/>
                    </a:cubicBezTo>
                    <a:cubicBezTo>
                      <a:pt x="4" y="37"/>
                      <a:pt x="8" y="43"/>
                      <a:pt x="14" y="45"/>
                    </a:cubicBezTo>
                    <a:cubicBezTo>
                      <a:pt x="17" y="47"/>
                      <a:pt x="21" y="47"/>
                      <a:pt x="24" y="46"/>
                    </a:cubicBezTo>
                    <a:cubicBezTo>
                      <a:pt x="26" y="45"/>
                      <a:pt x="28" y="43"/>
                      <a:pt x="29" y="41"/>
                    </a:cubicBezTo>
                    <a:cubicBezTo>
                      <a:pt x="35" y="33"/>
                      <a:pt x="35" y="21"/>
                      <a:pt x="31" y="12"/>
                    </a:cubicBezTo>
                    <a:cubicBezTo>
                      <a:pt x="30" y="8"/>
                      <a:pt x="27" y="3"/>
                      <a:pt x="23" y="1"/>
                    </a:cubicBezTo>
                    <a:cubicBezTo>
                      <a:pt x="20" y="0"/>
                      <a:pt x="16" y="0"/>
                      <a:pt x="13" y="2"/>
                    </a:cubicBezTo>
                    <a:cubicBezTo>
                      <a:pt x="9" y="3"/>
                      <a:pt x="5" y="7"/>
                      <a:pt x="3" y="12"/>
                    </a:cubicBezTo>
                    <a:cubicBezTo>
                      <a:pt x="9" y="5"/>
                      <a:pt x="9" y="5"/>
                      <a:pt x="9" y="5"/>
                    </a:cubicBezTo>
                  </a:path>
                </a:pathLst>
              </a:custGeom>
              <a:solidFill>
                <a:srgbClr val="6770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9" name="Freeform 1889">
                <a:extLst>
                  <a:ext uri="{FF2B5EF4-FFF2-40B4-BE49-F238E27FC236}">
                    <a16:creationId xmlns:a16="http://schemas.microsoft.com/office/drawing/2014/main" id="{A5562995-A104-4547-8131-A5F054A0FAD8}"/>
                  </a:ext>
                </a:extLst>
              </p:cNvPr>
              <p:cNvSpPr>
                <a:spLocks/>
              </p:cNvSpPr>
              <p:nvPr/>
            </p:nvSpPr>
            <p:spPr bwMode="auto">
              <a:xfrm>
                <a:off x="271" y="687"/>
                <a:ext cx="67" cy="93"/>
              </a:xfrm>
              <a:custGeom>
                <a:avLst/>
                <a:gdLst>
                  <a:gd name="T0" fmla="*/ 7 w 28"/>
                  <a:gd name="T1" fmla="*/ 4 h 39"/>
                  <a:gd name="T2" fmla="*/ 3 w 28"/>
                  <a:gd name="T3" fmla="*/ 10 h 39"/>
                  <a:gd name="T4" fmla="*/ 1 w 28"/>
                  <a:gd name="T5" fmla="*/ 25 h 39"/>
                  <a:gd name="T6" fmla="*/ 12 w 28"/>
                  <a:gd name="T7" fmla="*/ 37 h 39"/>
                  <a:gd name="T8" fmla="*/ 19 w 28"/>
                  <a:gd name="T9" fmla="*/ 38 h 39"/>
                  <a:gd name="T10" fmla="*/ 24 w 28"/>
                  <a:gd name="T11" fmla="*/ 34 h 39"/>
                  <a:gd name="T12" fmla="*/ 26 w 28"/>
                  <a:gd name="T13" fmla="*/ 10 h 39"/>
                  <a:gd name="T14" fmla="*/ 19 w 28"/>
                  <a:gd name="T15" fmla="*/ 1 h 39"/>
                  <a:gd name="T16" fmla="*/ 10 w 28"/>
                  <a:gd name="T17" fmla="*/ 1 h 39"/>
                  <a:gd name="T18" fmla="*/ 3 w 28"/>
                  <a:gd name="T19" fmla="*/ 10 h 39"/>
                  <a:gd name="T20" fmla="*/ 7 w 28"/>
                  <a:gd name="T2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9">
                    <a:moveTo>
                      <a:pt x="7" y="4"/>
                    </a:moveTo>
                    <a:cubicBezTo>
                      <a:pt x="5" y="5"/>
                      <a:pt x="4" y="7"/>
                      <a:pt x="3" y="10"/>
                    </a:cubicBezTo>
                    <a:cubicBezTo>
                      <a:pt x="0" y="15"/>
                      <a:pt x="0" y="20"/>
                      <a:pt x="1" y="25"/>
                    </a:cubicBezTo>
                    <a:cubicBezTo>
                      <a:pt x="3" y="30"/>
                      <a:pt x="7" y="35"/>
                      <a:pt x="12" y="37"/>
                    </a:cubicBezTo>
                    <a:cubicBezTo>
                      <a:pt x="14" y="38"/>
                      <a:pt x="17" y="39"/>
                      <a:pt x="19" y="38"/>
                    </a:cubicBezTo>
                    <a:cubicBezTo>
                      <a:pt x="21" y="37"/>
                      <a:pt x="23" y="35"/>
                      <a:pt x="24" y="34"/>
                    </a:cubicBezTo>
                    <a:cubicBezTo>
                      <a:pt x="28" y="27"/>
                      <a:pt x="28" y="17"/>
                      <a:pt x="26" y="10"/>
                    </a:cubicBezTo>
                    <a:cubicBezTo>
                      <a:pt x="24" y="6"/>
                      <a:pt x="22" y="3"/>
                      <a:pt x="19" y="1"/>
                    </a:cubicBezTo>
                    <a:cubicBezTo>
                      <a:pt x="16" y="0"/>
                      <a:pt x="13" y="0"/>
                      <a:pt x="10" y="1"/>
                    </a:cubicBezTo>
                    <a:cubicBezTo>
                      <a:pt x="8" y="3"/>
                      <a:pt x="4" y="6"/>
                      <a:pt x="3" y="10"/>
                    </a:cubicBezTo>
                    <a:cubicBezTo>
                      <a:pt x="7" y="4"/>
                      <a:pt x="7" y="4"/>
                      <a:pt x="7" y="4"/>
                    </a:cubicBezTo>
                  </a:path>
                </a:pathLst>
              </a:custGeom>
              <a:solidFill>
                <a:srgbClr val="727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0" name="Freeform 1890">
                <a:extLst>
                  <a:ext uri="{FF2B5EF4-FFF2-40B4-BE49-F238E27FC236}">
                    <a16:creationId xmlns:a16="http://schemas.microsoft.com/office/drawing/2014/main" id="{F5B9A792-B3AE-439F-9B63-122CC97378C4}"/>
                  </a:ext>
                </a:extLst>
              </p:cNvPr>
              <p:cNvSpPr>
                <a:spLocks/>
              </p:cNvSpPr>
              <p:nvPr/>
            </p:nvSpPr>
            <p:spPr bwMode="auto">
              <a:xfrm>
                <a:off x="359" y="754"/>
                <a:ext cx="29" cy="62"/>
              </a:xfrm>
              <a:custGeom>
                <a:avLst/>
                <a:gdLst>
                  <a:gd name="T0" fmla="*/ 11 w 12"/>
                  <a:gd name="T1" fmla="*/ 0 h 26"/>
                  <a:gd name="T2" fmla="*/ 11 w 12"/>
                  <a:gd name="T3" fmla="*/ 8 h 26"/>
                  <a:gd name="T4" fmla="*/ 0 w 12"/>
                  <a:gd name="T5" fmla="*/ 26 h 26"/>
                  <a:gd name="T6" fmla="*/ 0 w 12"/>
                  <a:gd name="T7" fmla="*/ 26 h 26"/>
                  <a:gd name="T8" fmla="*/ 7 w 12"/>
                  <a:gd name="T9" fmla="*/ 22 h 26"/>
                  <a:gd name="T10" fmla="*/ 12 w 12"/>
                  <a:gd name="T11" fmla="*/ 12 h 26"/>
                  <a:gd name="T12" fmla="*/ 11 w 12"/>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2" h="26">
                    <a:moveTo>
                      <a:pt x="11" y="0"/>
                    </a:moveTo>
                    <a:cubicBezTo>
                      <a:pt x="12" y="2"/>
                      <a:pt x="11" y="6"/>
                      <a:pt x="11" y="8"/>
                    </a:cubicBezTo>
                    <a:cubicBezTo>
                      <a:pt x="10" y="13"/>
                      <a:pt x="7" y="22"/>
                      <a:pt x="0" y="26"/>
                    </a:cubicBezTo>
                    <a:cubicBezTo>
                      <a:pt x="1" y="26"/>
                      <a:pt x="0" y="26"/>
                      <a:pt x="0" y="26"/>
                    </a:cubicBezTo>
                    <a:cubicBezTo>
                      <a:pt x="1" y="25"/>
                      <a:pt x="4" y="24"/>
                      <a:pt x="7" y="22"/>
                    </a:cubicBezTo>
                    <a:cubicBezTo>
                      <a:pt x="10" y="19"/>
                      <a:pt x="11" y="15"/>
                      <a:pt x="12" y="12"/>
                    </a:cubicBezTo>
                    <a:cubicBezTo>
                      <a:pt x="12" y="9"/>
                      <a:pt x="12" y="4"/>
                      <a:pt x="11" y="0"/>
                    </a:cubicBezTo>
                  </a:path>
                </a:pathLst>
              </a:custGeom>
              <a:solidFill>
                <a:srgbClr val="404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1" name="Freeform 1891">
                <a:extLst>
                  <a:ext uri="{FF2B5EF4-FFF2-40B4-BE49-F238E27FC236}">
                    <a16:creationId xmlns:a16="http://schemas.microsoft.com/office/drawing/2014/main" id="{FA8CA04E-FB87-464D-93A6-2337BF634668}"/>
                  </a:ext>
                </a:extLst>
              </p:cNvPr>
              <p:cNvSpPr>
                <a:spLocks/>
              </p:cNvSpPr>
              <p:nvPr/>
            </p:nvSpPr>
            <p:spPr bwMode="auto">
              <a:xfrm>
                <a:off x="211" y="880"/>
                <a:ext cx="153" cy="184"/>
              </a:xfrm>
              <a:custGeom>
                <a:avLst/>
                <a:gdLst>
                  <a:gd name="T0" fmla="*/ 58 w 64"/>
                  <a:gd name="T1" fmla="*/ 30 h 77"/>
                  <a:gd name="T2" fmla="*/ 44 w 64"/>
                  <a:gd name="T3" fmla="*/ 72 h 77"/>
                  <a:gd name="T4" fmla="*/ 7 w 64"/>
                  <a:gd name="T5" fmla="*/ 48 h 77"/>
                  <a:gd name="T6" fmla="*/ 20 w 64"/>
                  <a:gd name="T7" fmla="*/ 5 h 77"/>
                  <a:gd name="T8" fmla="*/ 58 w 64"/>
                  <a:gd name="T9" fmla="*/ 30 h 77"/>
                </a:gdLst>
                <a:ahLst/>
                <a:cxnLst>
                  <a:cxn ang="0">
                    <a:pos x="T0" y="T1"/>
                  </a:cxn>
                  <a:cxn ang="0">
                    <a:pos x="T2" y="T3"/>
                  </a:cxn>
                  <a:cxn ang="0">
                    <a:pos x="T4" y="T5"/>
                  </a:cxn>
                  <a:cxn ang="0">
                    <a:pos x="T6" y="T7"/>
                  </a:cxn>
                  <a:cxn ang="0">
                    <a:pos x="T8" y="T9"/>
                  </a:cxn>
                </a:cxnLst>
                <a:rect l="0" t="0" r="r" b="b"/>
                <a:pathLst>
                  <a:path w="64" h="77">
                    <a:moveTo>
                      <a:pt x="58" y="30"/>
                    </a:moveTo>
                    <a:cubicBezTo>
                      <a:pt x="64" y="48"/>
                      <a:pt x="58" y="67"/>
                      <a:pt x="44" y="72"/>
                    </a:cubicBezTo>
                    <a:cubicBezTo>
                      <a:pt x="30" y="77"/>
                      <a:pt x="13" y="66"/>
                      <a:pt x="7" y="48"/>
                    </a:cubicBezTo>
                    <a:cubicBezTo>
                      <a:pt x="0" y="29"/>
                      <a:pt x="6" y="10"/>
                      <a:pt x="20" y="5"/>
                    </a:cubicBezTo>
                    <a:cubicBezTo>
                      <a:pt x="35" y="0"/>
                      <a:pt x="51" y="11"/>
                      <a:pt x="58" y="30"/>
                    </a:cubicBezTo>
                  </a:path>
                </a:pathLst>
              </a:custGeom>
              <a:solidFill>
                <a:srgbClr val="6B7B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2" name="Freeform 1892">
                <a:extLst>
                  <a:ext uri="{FF2B5EF4-FFF2-40B4-BE49-F238E27FC236}">
                    <a16:creationId xmlns:a16="http://schemas.microsoft.com/office/drawing/2014/main" id="{609981BE-9A48-4253-BEC7-8DA581EDADFB}"/>
                  </a:ext>
                </a:extLst>
              </p:cNvPr>
              <p:cNvSpPr>
                <a:spLocks/>
              </p:cNvSpPr>
              <p:nvPr/>
            </p:nvSpPr>
            <p:spPr bwMode="auto">
              <a:xfrm>
                <a:off x="240" y="890"/>
                <a:ext cx="124" cy="172"/>
              </a:xfrm>
              <a:custGeom>
                <a:avLst/>
                <a:gdLst>
                  <a:gd name="T0" fmla="*/ 46 w 52"/>
                  <a:gd name="T1" fmla="*/ 26 h 72"/>
                  <a:gd name="T2" fmla="*/ 17 w 52"/>
                  <a:gd name="T3" fmla="*/ 0 h 72"/>
                  <a:gd name="T4" fmla="*/ 33 w 52"/>
                  <a:gd name="T5" fmla="*/ 12 h 72"/>
                  <a:gd name="T6" fmla="*/ 33 w 52"/>
                  <a:gd name="T7" fmla="*/ 47 h 72"/>
                  <a:gd name="T8" fmla="*/ 13 w 52"/>
                  <a:gd name="T9" fmla="*/ 58 h 72"/>
                  <a:gd name="T10" fmla="*/ 0 w 52"/>
                  <a:gd name="T11" fmla="*/ 54 h 72"/>
                  <a:gd name="T12" fmla="*/ 32 w 52"/>
                  <a:gd name="T13" fmla="*/ 68 h 72"/>
                  <a:gd name="T14" fmla="*/ 46 w 52"/>
                  <a:gd name="T15" fmla="*/ 26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72">
                    <a:moveTo>
                      <a:pt x="46" y="26"/>
                    </a:moveTo>
                    <a:cubicBezTo>
                      <a:pt x="41" y="11"/>
                      <a:pt x="29" y="1"/>
                      <a:pt x="17" y="0"/>
                    </a:cubicBezTo>
                    <a:cubicBezTo>
                      <a:pt x="26" y="2"/>
                      <a:pt x="30" y="7"/>
                      <a:pt x="33" y="12"/>
                    </a:cubicBezTo>
                    <a:cubicBezTo>
                      <a:pt x="39" y="22"/>
                      <a:pt x="38" y="37"/>
                      <a:pt x="33" y="47"/>
                    </a:cubicBezTo>
                    <a:cubicBezTo>
                      <a:pt x="28" y="54"/>
                      <a:pt x="21" y="59"/>
                      <a:pt x="13" y="58"/>
                    </a:cubicBezTo>
                    <a:cubicBezTo>
                      <a:pt x="9" y="58"/>
                      <a:pt x="5" y="57"/>
                      <a:pt x="0" y="54"/>
                    </a:cubicBezTo>
                    <a:cubicBezTo>
                      <a:pt x="8" y="66"/>
                      <a:pt x="21" y="72"/>
                      <a:pt x="32" y="68"/>
                    </a:cubicBezTo>
                    <a:cubicBezTo>
                      <a:pt x="46" y="63"/>
                      <a:pt x="52" y="44"/>
                      <a:pt x="46" y="26"/>
                    </a:cubicBezTo>
                  </a:path>
                </a:pathLst>
              </a:custGeom>
              <a:solidFill>
                <a:srgbClr val="656E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3" name="Freeform 1893">
                <a:extLst>
                  <a:ext uri="{FF2B5EF4-FFF2-40B4-BE49-F238E27FC236}">
                    <a16:creationId xmlns:a16="http://schemas.microsoft.com/office/drawing/2014/main" id="{9EB6038F-9C24-4EBB-8DAD-23CF9DCE8674}"/>
                  </a:ext>
                </a:extLst>
              </p:cNvPr>
              <p:cNvSpPr>
                <a:spLocks/>
              </p:cNvSpPr>
              <p:nvPr/>
            </p:nvSpPr>
            <p:spPr bwMode="auto">
              <a:xfrm>
                <a:off x="266" y="918"/>
                <a:ext cx="88" cy="134"/>
              </a:xfrm>
              <a:custGeom>
                <a:avLst/>
                <a:gdLst>
                  <a:gd name="T0" fmla="*/ 13 w 37"/>
                  <a:gd name="T1" fmla="*/ 56 h 56"/>
                  <a:gd name="T2" fmla="*/ 1 w 37"/>
                  <a:gd name="T3" fmla="*/ 53 h 56"/>
                  <a:gd name="T4" fmla="*/ 1 w 37"/>
                  <a:gd name="T5" fmla="*/ 53 h 56"/>
                  <a:gd name="T6" fmla="*/ 27 w 37"/>
                  <a:gd name="T7" fmla="*/ 39 h 56"/>
                  <a:gd name="T8" fmla="*/ 26 w 37"/>
                  <a:gd name="T9" fmla="*/ 0 h 56"/>
                  <a:gd name="T10" fmla="*/ 33 w 37"/>
                  <a:gd name="T11" fmla="*/ 13 h 56"/>
                  <a:gd name="T12" fmla="*/ 34 w 37"/>
                  <a:gd name="T13" fmla="*/ 41 h 56"/>
                  <a:gd name="T14" fmla="*/ 19 w 37"/>
                  <a:gd name="T15" fmla="*/ 55 h 56"/>
                  <a:gd name="T16" fmla="*/ 13 w 37"/>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6">
                    <a:moveTo>
                      <a:pt x="13" y="56"/>
                    </a:moveTo>
                    <a:cubicBezTo>
                      <a:pt x="9" y="56"/>
                      <a:pt x="5" y="55"/>
                      <a:pt x="1" y="53"/>
                    </a:cubicBezTo>
                    <a:cubicBezTo>
                      <a:pt x="1" y="53"/>
                      <a:pt x="0" y="53"/>
                      <a:pt x="1" y="53"/>
                    </a:cubicBezTo>
                    <a:cubicBezTo>
                      <a:pt x="16" y="55"/>
                      <a:pt x="22" y="48"/>
                      <a:pt x="27" y="39"/>
                    </a:cubicBezTo>
                    <a:cubicBezTo>
                      <a:pt x="32" y="31"/>
                      <a:pt x="31" y="12"/>
                      <a:pt x="26" y="0"/>
                    </a:cubicBezTo>
                    <a:cubicBezTo>
                      <a:pt x="27" y="2"/>
                      <a:pt x="31" y="7"/>
                      <a:pt x="33" y="13"/>
                    </a:cubicBezTo>
                    <a:cubicBezTo>
                      <a:pt x="37" y="24"/>
                      <a:pt x="36" y="33"/>
                      <a:pt x="34" y="41"/>
                    </a:cubicBezTo>
                    <a:cubicBezTo>
                      <a:pt x="32" y="48"/>
                      <a:pt x="25" y="53"/>
                      <a:pt x="19" y="55"/>
                    </a:cubicBezTo>
                    <a:cubicBezTo>
                      <a:pt x="17" y="56"/>
                      <a:pt x="15" y="56"/>
                      <a:pt x="13" y="56"/>
                    </a:cubicBezTo>
                  </a:path>
                </a:pathLst>
              </a:custGeom>
              <a:solidFill>
                <a:srgbClr val="5C5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4" name="Freeform 1894">
                <a:extLst>
                  <a:ext uri="{FF2B5EF4-FFF2-40B4-BE49-F238E27FC236}">
                    <a16:creationId xmlns:a16="http://schemas.microsoft.com/office/drawing/2014/main" id="{44AC2D55-1DEC-4D10-BF72-170F378DC9B3}"/>
                  </a:ext>
                </a:extLst>
              </p:cNvPr>
              <p:cNvSpPr>
                <a:spLocks/>
              </p:cNvSpPr>
              <p:nvPr/>
            </p:nvSpPr>
            <p:spPr bwMode="auto">
              <a:xfrm>
                <a:off x="311" y="978"/>
                <a:ext cx="39" cy="65"/>
              </a:xfrm>
              <a:custGeom>
                <a:avLst/>
                <a:gdLst>
                  <a:gd name="T0" fmla="*/ 15 w 16"/>
                  <a:gd name="T1" fmla="*/ 0 h 27"/>
                  <a:gd name="T2" fmla="*/ 13 w 16"/>
                  <a:gd name="T3" fmla="*/ 9 h 27"/>
                  <a:gd name="T4" fmla="*/ 0 w 16"/>
                  <a:gd name="T5" fmla="*/ 27 h 27"/>
                  <a:gd name="T6" fmla="*/ 0 w 16"/>
                  <a:gd name="T7" fmla="*/ 27 h 27"/>
                  <a:gd name="T8" fmla="*/ 7 w 16"/>
                  <a:gd name="T9" fmla="*/ 24 h 27"/>
                  <a:gd name="T10" fmla="*/ 14 w 16"/>
                  <a:gd name="T11" fmla="*/ 13 h 27"/>
                  <a:gd name="T12" fmla="*/ 15 w 16"/>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6" h="27">
                    <a:moveTo>
                      <a:pt x="15" y="0"/>
                    </a:moveTo>
                    <a:cubicBezTo>
                      <a:pt x="15" y="2"/>
                      <a:pt x="14" y="7"/>
                      <a:pt x="13" y="9"/>
                    </a:cubicBezTo>
                    <a:cubicBezTo>
                      <a:pt x="12" y="14"/>
                      <a:pt x="8" y="24"/>
                      <a:pt x="0" y="27"/>
                    </a:cubicBezTo>
                    <a:cubicBezTo>
                      <a:pt x="1" y="27"/>
                      <a:pt x="0" y="27"/>
                      <a:pt x="0" y="27"/>
                    </a:cubicBezTo>
                    <a:cubicBezTo>
                      <a:pt x="1" y="27"/>
                      <a:pt x="5" y="26"/>
                      <a:pt x="7" y="24"/>
                    </a:cubicBezTo>
                    <a:cubicBezTo>
                      <a:pt x="12" y="20"/>
                      <a:pt x="13" y="17"/>
                      <a:pt x="14" y="13"/>
                    </a:cubicBezTo>
                    <a:cubicBezTo>
                      <a:pt x="15" y="9"/>
                      <a:pt x="16" y="5"/>
                      <a:pt x="15" y="0"/>
                    </a:cubicBezTo>
                  </a:path>
                </a:pathLst>
              </a:custGeom>
              <a:solidFill>
                <a:srgbClr val="52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5" name="Freeform 1895">
                <a:extLst>
                  <a:ext uri="{FF2B5EF4-FFF2-40B4-BE49-F238E27FC236}">
                    <a16:creationId xmlns:a16="http://schemas.microsoft.com/office/drawing/2014/main" id="{97D6D626-0C73-4BE8-8626-7AB73BCF3CC2}"/>
                  </a:ext>
                </a:extLst>
              </p:cNvPr>
              <p:cNvSpPr>
                <a:spLocks/>
              </p:cNvSpPr>
              <p:nvPr/>
            </p:nvSpPr>
            <p:spPr bwMode="auto">
              <a:xfrm>
                <a:off x="218" y="167"/>
                <a:ext cx="148" cy="181"/>
              </a:xfrm>
              <a:custGeom>
                <a:avLst/>
                <a:gdLst>
                  <a:gd name="T0" fmla="*/ 58 w 62"/>
                  <a:gd name="T1" fmla="*/ 45 h 76"/>
                  <a:gd name="T2" fmla="*/ 23 w 62"/>
                  <a:gd name="T3" fmla="*/ 73 h 76"/>
                  <a:gd name="T4" fmla="*/ 5 w 62"/>
                  <a:gd name="T5" fmla="*/ 32 h 76"/>
                  <a:gd name="T6" fmla="*/ 40 w 62"/>
                  <a:gd name="T7" fmla="*/ 4 h 76"/>
                  <a:gd name="T8" fmla="*/ 58 w 62"/>
                  <a:gd name="T9" fmla="*/ 45 h 76"/>
                </a:gdLst>
                <a:ahLst/>
                <a:cxnLst>
                  <a:cxn ang="0">
                    <a:pos x="T0" y="T1"/>
                  </a:cxn>
                  <a:cxn ang="0">
                    <a:pos x="T2" y="T3"/>
                  </a:cxn>
                  <a:cxn ang="0">
                    <a:pos x="T4" y="T5"/>
                  </a:cxn>
                  <a:cxn ang="0">
                    <a:pos x="T6" y="T7"/>
                  </a:cxn>
                  <a:cxn ang="0">
                    <a:pos x="T8" y="T9"/>
                  </a:cxn>
                </a:cxnLst>
                <a:rect l="0" t="0" r="r" b="b"/>
                <a:pathLst>
                  <a:path w="62" h="76">
                    <a:moveTo>
                      <a:pt x="58" y="45"/>
                    </a:moveTo>
                    <a:cubicBezTo>
                      <a:pt x="53" y="64"/>
                      <a:pt x="37" y="76"/>
                      <a:pt x="23" y="73"/>
                    </a:cubicBezTo>
                    <a:cubicBezTo>
                      <a:pt x="8" y="69"/>
                      <a:pt x="0" y="51"/>
                      <a:pt x="5" y="32"/>
                    </a:cubicBezTo>
                    <a:cubicBezTo>
                      <a:pt x="10" y="13"/>
                      <a:pt x="25" y="0"/>
                      <a:pt x="40" y="4"/>
                    </a:cubicBezTo>
                    <a:cubicBezTo>
                      <a:pt x="54" y="7"/>
                      <a:pt x="62" y="26"/>
                      <a:pt x="58" y="45"/>
                    </a:cubicBezTo>
                  </a:path>
                </a:pathLst>
              </a:custGeom>
              <a:solidFill>
                <a:srgbClr val="7587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6" name="Freeform 1896">
                <a:extLst>
                  <a:ext uri="{FF2B5EF4-FFF2-40B4-BE49-F238E27FC236}">
                    <a16:creationId xmlns:a16="http://schemas.microsoft.com/office/drawing/2014/main" id="{0FF363DC-731A-400D-B6F0-AD21D12774E1}"/>
                  </a:ext>
                </a:extLst>
              </p:cNvPr>
              <p:cNvSpPr>
                <a:spLocks/>
              </p:cNvSpPr>
              <p:nvPr/>
            </p:nvSpPr>
            <p:spPr bwMode="auto">
              <a:xfrm>
                <a:off x="228" y="186"/>
                <a:ext cx="136" cy="162"/>
              </a:xfrm>
              <a:custGeom>
                <a:avLst/>
                <a:gdLst>
                  <a:gd name="T0" fmla="*/ 54 w 57"/>
                  <a:gd name="T1" fmla="*/ 37 h 68"/>
                  <a:gd name="T2" fmla="*/ 44 w 57"/>
                  <a:gd name="T3" fmla="*/ 0 h 68"/>
                  <a:gd name="T4" fmla="*/ 48 w 57"/>
                  <a:gd name="T5" fmla="*/ 20 h 68"/>
                  <a:gd name="T6" fmla="*/ 31 w 57"/>
                  <a:gd name="T7" fmla="*/ 47 h 68"/>
                  <a:gd name="T8" fmla="*/ 8 w 57"/>
                  <a:gd name="T9" fmla="*/ 46 h 68"/>
                  <a:gd name="T10" fmla="*/ 0 w 57"/>
                  <a:gd name="T11" fmla="*/ 35 h 68"/>
                  <a:gd name="T12" fmla="*/ 19 w 57"/>
                  <a:gd name="T13" fmla="*/ 65 h 68"/>
                  <a:gd name="T14" fmla="*/ 54 w 57"/>
                  <a:gd name="T15" fmla="*/ 37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68">
                    <a:moveTo>
                      <a:pt x="54" y="37"/>
                    </a:moveTo>
                    <a:cubicBezTo>
                      <a:pt x="57" y="22"/>
                      <a:pt x="53" y="7"/>
                      <a:pt x="44" y="0"/>
                    </a:cubicBezTo>
                    <a:cubicBezTo>
                      <a:pt x="49" y="7"/>
                      <a:pt x="48" y="13"/>
                      <a:pt x="48" y="20"/>
                    </a:cubicBezTo>
                    <a:cubicBezTo>
                      <a:pt x="48" y="31"/>
                      <a:pt x="41" y="43"/>
                      <a:pt x="31" y="47"/>
                    </a:cubicBezTo>
                    <a:cubicBezTo>
                      <a:pt x="23" y="51"/>
                      <a:pt x="14" y="51"/>
                      <a:pt x="8" y="46"/>
                    </a:cubicBezTo>
                    <a:cubicBezTo>
                      <a:pt x="5" y="43"/>
                      <a:pt x="3" y="40"/>
                      <a:pt x="0" y="35"/>
                    </a:cubicBezTo>
                    <a:cubicBezTo>
                      <a:pt x="0" y="50"/>
                      <a:pt x="7" y="62"/>
                      <a:pt x="19" y="65"/>
                    </a:cubicBezTo>
                    <a:cubicBezTo>
                      <a:pt x="33" y="68"/>
                      <a:pt x="49" y="56"/>
                      <a:pt x="54" y="37"/>
                    </a:cubicBezTo>
                  </a:path>
                </a:pathLst>
              </a:custGeom>
              <a:solidFill>
                <a:srgbClr val="707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7" name="Freeform 1897">
                <a:extLst>
                  <a:ext uri="{FF2B5EF4-FFF2-40B4-BE49-F238E27FC236}">
                    <a16:creationId xmlns:a16="http://schemas.microsoft.com/office/drawing/2014/main" id="{9761D292-121D-4968-B94E-4C1FC6B8A6EC}"/>
                  </a:ext>
                </a:extLst>
              </p:cNvPr>
              <p:cNvSpPr>
                <a:spLocks/>
              </p:cNvSpPr>
              <p:nvPr/>
            </p:nvSpPr>
            <p:spPr bwMode="auto">
              <a:xfrm>
                <a:off x="235" y="236"/>
                <a:ext cx="122" cy="105"/>
              </a:xfrm>
              <a:custGeom>
                <a:avLst/>
                <a:gdLst>
                  <a:gd name="T0" fmla="*/ 9 w 51"/>
                  <a:gd name="T1" fmla="*/ 39 h 44"/>
                  <a:gd name="T2" fmla="*/ 1 w 51"/>
                  <a:gd name="T3" fmla="*/ 30 h 44"/>
                  <a:gd name="T4" fmla="*/ 1 w 51"/>
                  <a:gd name="T5" fmla="*/ 30 h 44"/>
                  <a:gd name="T6" fmla="*/ 1 w 51"/>
                  <a:gd name="T7" fmla="*/ 30 h 44"/>
                  <a:gd name="T8" fmla="*/ 30 w 51"/>
                  <a:gd name="T9" fmla="*/ 33 h 44"/>
                  <a:gd name="T10" fmla="*/ 51 w 51"/>
                  <a:gd name="T11" fmla="*/ 0 h 44"/>
                  <a:gd name="T12" fmla="*/ 50 w 51"/>
                  <a:gd name="T13" fmla="*/ 14 h 44"/>
                  <a:gd name="T14" fmla="*/ 35 w 51"/>
                  <a:gd name="T15" fmla="*/ 38 h 44"/>
                  <a:gd name="T16" fmla="*/ 14 w 51"/>
                  <a:gd name="T17" fmla="*/ 42 h 44"/>
                  <a:gd name="T18" fmla="*/ 9 w 51"/>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44">
                    <a:moveTo>
                      <a:pt x="9" y="39"/>
                    </a:moveTo>
                    <a:cubicBezTo>
                      <a:pt x="6" y="38"/>
                      <a:pt x="3" y="34"/>
                      <a:pt x="1" y="30"/>
                    </a:cubicBezTo>
                    <a:cubicBezTo>
                      <a:pt x="1" y="30"/>
                      <a:pt x="1" y="30"/>
                      <a:pt x="1" y="30"/>
                    </a:cubicBezTo>
                    <a:cubicBezTo>
                      <a:pt x="1" y="30"/>
                      <a:pt x="0" y="29"/>
                      <a:pt x="1" y="30"/>
                    </a:cubicBezTo>
                    <a:cubicBezTo>
                      <a:pt x="12" y="40"/>
                      <a:pt x="21" y="37"/>
                      <a:pt x="30" y="33"/>
                    </a:cubicBezTo>
                    <a:cubicBezTo>
                      <a:pt x="39" y="29"/>
                      <a:pt x="48" y="13"/>
                      <a:pt x="51" y="0"/>
                    </a:cubicBezTo>
                    <a:cubicBezTo>
                      <a:pt x="50" y="2"/>
                      <a:pt x="51" y="8"/>
                      <a:pt x="50" y="14"/>
                    </a:cubicBezTo>
                    <a:cubicBezTo>
                      <a:pt x="46" y="25"/>
                      <a:pt x="41" y="33"/>
                      <a:pt x="35" y="38"/>
                    </a:cubicBezTo>
                    <a:cubicBezTo>
                      <a:pt x="29" y="43"/>
                      <a:pt x="20" y="44"/>
                      <a:pt x="14" y="42"/>
                    </a:cubicBezTo>
                    <a:cubicBezTo>
                      <a:pt x="13" y="42"/>
                      <a:pt x="11" y="40"/>
                      <a:pt x="9" y="39"/>
                    </a:cubicBezTo>
                  </a:path>
                </a:pathLst>
              </a:custGeom>
              <a:solidFill>
                <a:srgbClr val="686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8" name="Freeform 1898">
                <a:extLst>
                  <a:ext uri="{FF2B5EF4-FFF2-40B4-BE49-F238E27FC236}">
                    <a16:creationId xmlns:a16="http://schemas.microsoft.com/office/drawing/2014/main" id="{CC8D81FF-878F-48A2-8731-96D23879A260}"/>
                  </a:ext>
                </a:extLst>
              </p:cNvPr>
              <p:cNvSpPr>
                <a:spLocks/>
              </p:cNvSpPr>
              <p:nvPr/>
            </p:nvSpPr>
            <p:spPr bwMode="auto">
              <a:xfrm>
                <a:off x="233" y="177"/>
                <a:ext cx="105" cy="114"/>
              </a:xfrm>
              <a:custGeom>
                <a:avLst/>
                <a:gdLst>
                  <a:gd name="T0" fmla="*/ 27 w 44"/>
                  <a:gd name="T1" fmla="*/ 2 h 48"/>
                  <a:gd name="T2" fmla="*/ 17 w 44"/>
                  <a:gd name="T3" fmla="*/ 4 h 48"/>
                  <a:gd name="T4" fmla="*/ 3 w 44"/>
                  <a:gd name="T5" fmla="*/ 19 h 48"/>
                  <a:gd name="T6" fmla="*/ 4 w 44"/>
                  <a:gd name="T7" fmla="*/ 40 h 48"/>
                  <a:gd name="T8" fmla="*/ 12 w 44"/>
                  <a:gd name="T9" fmla="*/ 47 h 48"/>
                  <a:gd name="T10" fmla="*/ 20 w 44"/>
                  <a:gd name="T11" fmla="*/ 47 h 48"/>
                  <a:gd name="T12" fmla="*/ 42 w 44"/>
                  <a:gd name="T13" fmla="*/ 23 h 48"/>
                  <a:gd name="T14" fmla="*/ 42 w 44"/>
                  <a:gd name="T15" fmla="*/ 9 h 48"/>
                  <a:gd name="T16" fmla="*/ 32 w 44"/>
                  <a:gd name="T17" fmla="*/ 1 h 48"/>
                  <a:gd name="T18" fmla="*/ 17 w 44"/>
                  <a:gd name="T19" fmla="*/ 4 h 48"/>
                  <a:gd name="T20" fmla="*/ 27 w 44"/>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8">
                    <a:moveTo>
                      <a:pt x="27" y="2"/>
                    </a:moveTo>
                    <a:cubicBezTo>
                      <a:pt x="24" y="1"/>
                      <a:pt x="20" y="2"/>
                      <a:pt x="17" y="4"/>
                    </a:cubicBezTo>
                    <a:cubicBezTo>
                      <a:pt x="11" y="7"/>
                      <a:pt x="6" y="13"/>
                      <a:pt x="3" y="19"/>
                    </a:cubicBezTo>
                    <a:cubicBezTo>
                      <a:pt x="0" y="26"/>
                      <a:pt x="1" y="34"/>
                      <a:pt x="4" y="40"/>
                    </a:cubicBezTo>
                    <a:cubicBezTo>
                      <a:pt x="6" y="44"/>
                      <a:pt x="8" y="46"/>
                      <a:pt x="12" y="47"/>
                    </a:cubicBezTo>
                    <a:cubicBezTo>
                      <a:pt x="14" y="48"/>
                      <a:pt x="17" y="48"/>
                      <a:pt x="20" y="47"/>
                    </a:cubicBezTo>
                    <a:cubicBezTo>
                      <a:pt x="30" y="43"/>
                      <a:pt x="38" y="34"/>
                      <a:pt x="42" y="23"/>
                    </a:cubicBezTo>
                    <a:cubicBezTo>
                      <a:pt x="43" y="18"/>
                      <a:pt x="44" y="13"/>
                      <a:pt x="42" y="9"/>
                    </a:cubicBezTo>
                    <a:cubicBezTo>
                      <a:pt x="40" y="5"/>
                      <a:pt x="36" y="2"/>
                      <a:pt x="32" y="1"/>
                    </a:cubicBezTo>
                    <a:cubicBezTo>
                      <a:pt x="29" y="0"/>
                      <a:pt x="22" y="1"/>
                      <a:pt x="17" y="4"/>
                    </a:cubicBezTo>
                    <a:cubicBezTo>
                      <a:pt x="27" y="2"/>
                      <a:pt x="27" y="2"/>
                      <a:pt x="27" y="2"/>
                    </a:cubicBezTo>
                  </a:path>
                </a:pathLst>
              </a:custGeom>
              <a:solidFill>
                <a:srgbClr val="8C98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9" name="Freeform 1899">
                <a:extLst>
                  <a:ext uri="{FF2B5EF4-FFF2-40B4-BE49-F238E27FC236}">
                    <a16:creationId xmlns:a16="http://schemas.microsoft.com/office/drawing/2014/main" id="{6937ACB0-4FA6-47DB-8C62-F0A4325016C6}"/>
                  </a:ext>
                </a:extLst>
              </p:cNvPr>
              <p:cNvSpPr>
                <a:spLocks/>
              </p:cNvSpPr>
              <p:nvPr/>
            </p:nvSpPr>
            <p:spPr bwMode="auto">
              <a:xfrm>
                <a:off x="242" y="177"/>
                <a:ext cx="84" cy="93"/>
              </a:xfrm>
              <a:custGeom>
                <a:avLst/>
                <a:gdLst>
                  <a:gd name="T0" fmla="*/ 22 w 35"/>
                  <a:gd name="T1" fmla="*/ 1 h 39"/>
                  <a:gd name="T2" fmla="*/ 14 w 35"/>
                  <a:gd name="T3" fmla="*/ 3 h 39"/>
                  <a:gd name="T4" fmla="*/ 2 w 35"/>
                  <a:gd name="T5" fmla="*/ 15 h 39"/>
                  <a:gd name="T6" fmla="*/ 3 w 35"/>
                  <a:gd name="T7" fmla="*/ 32 h 39"/>
                  <a:gd name="T8" fmla="*/ 9 w 35"/>
                  <a:gd name="T9" fmla="*/ 38 h 39"/>
                  <a:gd name="T10" fmla="*/ 15 w 35"/>
                  <a:gd name="T11" fmla="*/ 38 h 39"/>
                  <a:gd name="T12" fmla="*/ 33 w 35"/>
                  <a:gd name="T13" fmla="*/ 18 h 39"/>
                  <a:gd name="T14" fmla="*/ 34 w 35"/>
                  <a:gd name="T15" fmla="*/ 6 h 39"/>
                  <a:gd name="T16" fmla="*/ 26 w 35"/>
                  <a:gd name="T17" fmla="*/ 0 h 39"/>
                  <a:gd name="T18" fmla="*/ 14 w 35"/>
                  <a:gd name="T19" fmla="*/ 3 h 39"/>
                  <a:gd name="T20" fmla="*/ 22 w 35"/>
                  <a:gd name="T21"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39">
                    <a:moveTo>
                      <a:pt x="22" y="1"/>
                    </a:moveTo>
                    <a:cubicBezTo>
                      <a:pt x="19" y="0"/>
                      <a:pt x="16" y="1"/>
                      <a:pt x="14" y="3"/>
                    </a:cubicBezTo>
                    <a:cubicBezTo>
                      <a:pt x="8" y="5"/>
                      <a:pt x="4" y="10"/>
                      <a:pt x="2" y="15"/>
                    </a:cubicBezTo>
                    <a:cubicBezTo>
                      <a:pt x="0" y="21"/>
                      <a:pt x="0" y="27"/>
                      <a:pt x="3" y="32"/>
                    </a:cubicBezTo>
                    <a:cubicBezTo>
                      <a:pt x="4" y="35"/>
                      <a:pt x="6" y="37"/>
                      <a:pt x="9" y="38"/>
                    </a:cubicBezTo>
                    <a:cubicBezTo>
                      <a:pt x="11" y="39"/>
                      <a:pt x="13" y="38"/>
                      <a:pt x="15" y="38"/>
                    </a:cubicBezTo>
                    <a:cubicBezTo>
                      <a:pt x="24" y="35"/>
                      <a:pt x="31" y="27"/>
                      <a:pt x="33" y="18"/>
                    </a:cubicBezTo>
                    <a:cubicBezTo>
                      <a:pt x="35" y="14"/>
                      <a:pt x="35" y="10"/>
                      <a:pt x="34" y="6"/>
                    </a:cubicBezTo>
                    <a:cubicBezTo>
                      <a:pt x="32" y="3"/>
                      <a:pt x="29" y="1"/>
                      <a:pt x="26" y="0"/>
                    </a:cubicBezTo>
                    <a:cubicBezTo>
                      <a:pt x="23" y="0"/>
                      <a:pt x="18" y="0"/>
                      <a:pt x="14" y="3"/>
                    </a:cubicBezTo>
                    <a:cubicBezTo>
                      <a:pt x="22" y="1"/>
                      <a:pt x="22" y="1"/>
                      <a:pt x="22" y="1"/>
                    </a:cubicBezTo>
                  </a:path>
                </a:pathLst>
              </a:custGeom>
              <a:solidFill>
                <a:srgbClr val="9A9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0" name="Freeform 1900">
                <a:extLst>
                  <a:ext uri="{FF2B5EF4-FFF2-40B4-BE49-F238E27FC236}">
                    <a16:creationId xmlns:a16="http://schemas.microsoft.com/office/drawing/2014/main" id="{A834A983-355C-4055-B2A4-4C5C34909910}"/>
                  </a:ext>
                </a:extLst>
              </p:cNvPr>
              <p:cNvSpPr>
                <a:spLocks/>
              </p:cNvSpPr>
              <p:nvPr/>
            </p:nvSpPr>
            <p:spPr bwMode="auto">
              <a:xfrm>
                <a:off x="247" y="179"/>
                <a:ext cx="55" cy="67"/>
              </a:xfrm>
              <a:custGeom>
                <a:avLst/>
                <a:gdLst>
                  <a:gd name="T0" fmla="*/ 22 w 23"/>
                  <a:gd name="T1" fmla="*/ 2 h 28"/>
                  <a:gd name="T2" fmla="*/ 1 w 23"/>
                  <a:gd name="T3" fmla="*/ 18 h 28"/>
                  <a:gd name="T4" fmla="*/ 1 w 23"/>
                  <a:gd name="T5" fmla="*/ 23 h 28"/>
                  <a:gd name="T6" fmla="*/ 5 w 23"/>
                  <a:gd name="T7" fmla="*/ 28 h 28"/>
                  <a:gd name="T8" fmla="*/ 6 w 23"/>
                  <a:gd name="T9" fmla="*/ 28 h 28"/>
                  <a:gd name="T10" fmla="*/ 6 w 23"/>
                  <a:gd name="T11" fmla="*/ 27 h 28"/>
                  <a:gd name="T12" fmla="*/ 13 w 23"/>
                  <a:gd name="T13" fmla="*/ 21 h 28"/>
                  <a:gd name="T14" fmla="*/ 18 w 23"/>
                  <a:gd name="T15" fmla="*/ 12 h 28"/>
                  <a:gd name="T16" fmla="*/ 19 w 23"/>
                  <a:gd name="T17" fmla="*/ 8 h 28"/>
                  <a:gd name="T18" fmla="*/ 23 w 23"/>
                  <a:gd name="T19" fmla="*/ 2 h 28"/>
                  <a:gd name="T20" fmla="*/ 22 w 23"/>
                  <a:gd name="T2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8">
                    <a:moveTo>
                      <a:pt x="22" y="2"/>
                    </a:moveTo>
                    <a:cubicBezTo>
                      <a:pt x="11" y="0"/>
                      <a:pt x="3" y="10"/>
                      <a:pt x="1" y="18"/>
                    </a:cubicBezTo>
                    <a:cubicBezTo>
                      <a:pt x="0" y="20"/>
                      <a:pt x="0" y="22"/>
                      <a:pt x="1" y="23"/>
                    </a:cubicBezTo>
                    <a:cubicBezTo>
                      <a:pt x="1" y="25"/>
                      <a:pt x="3" y="27"/>
                      <a:pt x="5" y="28"/>
                    </a:cubicBezTo>
                    <a:cubicBezTo>
                      <a:pt x="6" y="28"/>
                      <a:pt x="6" y="28"/>
                      <a:pt x="6" y="28"/>
                    </a:cubicBezTo>
                    <a:cubicBezTo>
                      <a:pt x="6" y="27"/>
                      <a:pt x="6" y="27"/>
                      <a:pt x="6" y="27"/>
                    </a:cubicBezTo>
                    <a:cubicBezTo>
                      <a:pt x="8" y="26"/>
                      <a:pt x="13" y="23"/>
                      <a:pt x="13" y="21"/>
                    </a:cubicBezTo>
                    <a:cubicBezTo>
                      <a:pt x="14" y="17"/>
                      <a:pt x="15" y="14"/>
                      <a:pt x="18" y="12"/>
                    </a:cubicBezTo>
                    <a:cubicBezTo>
                      <a:pt x="19" y="10"/>
                      <a:pt x="17" y="9"/>
                      <a:pt x="19" y="8"/>
                    </a:cubicBezTo>
                    <a:cubicBezTo>
                      <a:pt x="21" y="6"/>
                      <a:pt x="23" y="5"/>
                      <a:pt x="23" y="2"/>
                    </a:cubicBezTo>
                    <a:cubicBezTo>
                      <a:pt x="22" y="2"/>
                      <a:pt x="22" y="2"/>
                      <a:pt x="22" y="2"/>
                    </a:cubicBezTo>
                  </a:path>
                </a:pathLst>
              </a:custGeom>
              <a:solidFill>
                <a:srgbClr val="ACA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1" name="Freeform 1901">
                <a:extLst>
                  <a:ext uri="{FF2B5EF4-FFF2-40B4-BE49-F238E27FC236}">
                    <a16:creationId xmlns:a16="http://schemas.microsoft.com/office/drawing/2014/main" id="{65471E54-C109-4A62-8E85-1B1153279D79}"/>
                  </a:ext>
                </a:extLst>
              </p:cNvPr>
              <p:cNvSpPr>
                <a:spLocks/>
              </p:cNvSpPr>
              <p:nvPr/>
            </p:nvSpPr>
            <p:spPr bwMode="auto">
              <a:xfrm>
                <a:off x="252" y="205"/>
                <a:ext cx="9" cy="29"/>
              </a:xfrm>
              <a:custGeom>
                <a:avLst/>
                <a:gdLst>
                  <a:gd name="T0" fmla="*/ 3 w 4"/>
                  <a:gd name="T1" fmla="*/ 3 h 12"/>
                  <a:gd name="T2" fmla="*/ 4 w 4"/>
                  <a:gd name="T3" fmla="*/ 0 h 12"/>
                  <a:gd name="T4" fmla="*/ 0 w 4"/>
                  <a:gd name="T5" fmla="*/ 9 h 12"/>
                  <a:gd name="T6" fmla="*/ 1 w 4"/>
                  <a:gd name="T7" fmla="*/ 12 h 12"/>
                  <a:gd name="T8" fmla="*/ 3 w 4"/>
                  <a:gd name="T9" fmla="*/ 3 h 12"/>
                </a:gdLst>
                <a:ahLst/>
                <a:cxnLst>
                  <a:cxn ang="0">
                    <a:pos x="T0" y="T1"/>
                  </a:cxn>
                  <a:cxn ang="0">
                    <a:pos x="T2" y="T3"/>
                  </a:cxn>
                  <a:cxn ang="0">
                    <a:pos x="T4" y="T5"/>
                  </a:cxn>
                  <a:cxn ang="0">
                    <a:pos x="T6" y="T7"/>
                  </a:cxn>
                  <a:cxn ang="0">
                    <a:pos x="T8" y="T9"/>
                  </a:cxn>
                </a:cxnLst>
                <a:rect l="0" t="0" r="r" b="b"/>
                <a:pathLst>
                  <a:path w="4" h="12">
                    <a:moveTo>
                      <a:pt x="3" y="3"/>
                    </a:moveTo>
                    <a:cubicBezTo>
                      <a:pt x="4" y="2"/>
                      <a:pt x="4" y="1"/>
                      <a:pt x="4" y="0"/>
                    </a:cubicBezTo>
                    <a:cubicBezTo>
                      <a:pt x="2" y="2"/>
                      <a:pt x="0" y="5"/>
                      <a:pt x="0" y="9"/>
                    </a:cubicBezTo>
                    <a:cubicBezTo>
                      <a:pt x="0" y="10"/>
                      <a:pt x="0" y="11"/>
                      <a:pt x="1" y="12"/>
                    </a:cubicBezTo>
                    <a:cubicBezTo>
                      <a:pt x="3" y="9"/>
                      <a:pt x="3" y="6"/>
                      <a:pt x="3" y="3"/>
                    </a:cubicBezTo>
                  </a:path>
                </a:pathLst>
              </a:custGeom>
              <a:solidFill>
                <a:srgbClr val="C9C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2" name="Freeform 1902">
                <a:extLst>
                  <a:ext uri="{FF2B5EF4-FFF2-40B4-BE49-F238E27FC236}">
                    <a16:creationId xmlns:a16="http://schemas.microsoft.com/office/drawing/2014/main" id="{AFC50C78-FFF0-4FAF-A79E-64FB81782D54}"/>
                  </a:ext>
                </a:extLst>
              </p:cNvPr>
              <p:cNvSpPr>
                <a:spLocks/>
              </p:cNvSpPr>
              <p:nvPr/>
            </p:nvSpPr>
            <p:spPr bwMode="auto">
              <a:xfrm>
                <a:off x="273" y="293"/>
                <a:ext cx="67" cy="41"/>
              </a:xfrm>
              <a:custGeom>
                <a:avLst/>
                <a:gdLst>
                  <a:gd name="T0" fmla="*/ 28 w 28"/>
                  <a:gd name="T1" fmla="*/ 0 h 17"/>
                  <a:gd name="T2" fmla="*/ 21 w 28"/>
                  <a:gd name="T3" fmla="*/ 7 h 17"/>
                  <a:gd name="T4" fmla="*/ 1 w 28"/>
                  <a:gd name="T5" fmla="*/ 15 h 17"/>
                  <a:gd name="T6" fmla="*/ 0 w 28"/>
                  <a:gd name="T7" fmla="*/ 15 h 17"/>
                  <a:gd name="T8" fmla="*/ 1 w 28"/>
                  <a:gd name="T9" fmla="*/ 15 h 17"/>
                  <a:gd name="T10" fmla="*/ 8 w 28"/>
                  <a:gd name="T11" fmla="*/ 17 h 17"/>
                  <a:gd name="T12" fmla="*/ 20 w 28"/>
                  <a:gd name="T13" fmla="*/ 11 h 17"/>
                  <a:gd name="T14" fmla="*/ 28 w 28"/>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7">
                    <a:moveTo>
                      <a:pt x="28" y="0"/>
                    </a:moveTo>
                    <a:cubicBezTo>
                      <a:pt x="27" y="2"/>
                      <a:pt x="23" y="6"/>
                      <a:pt x="21" y="7"/>
                    </a:cubicBezTo>
                    <a:cubicBezTo>
                      <a:pt x="17" y="11"/>
                      <a:pt x="9" y="17"/>
                      <a:pt x="1" y="15"/>
                    </a:cubicBezTo>
                    <a:cubicBezTo>
                      <a:pt x="1" y="16"/>
                      <a:pt x="0" y="16"/>
                      <a:pt x="0" y="15"/>
                    </a:cubicBezTo>
                    <a:cubicBezTo>
                      <a:pt x="0" y="15"/>
                      <a:pt x="0" y="15"/>
                      <a:pt x="1" y="15"/>
                    </a:cubicBezTo>
                    <a:cubicBezTo>
                      <a:pt x="1" y="16"/>
                      <a:pt x="5" y="17"/>
                      <a:pt x="8" y="17"/>
                    </a:cubicBezTo>
                    <a:cubicBezTo>
                      <a:pt x="14" y="16"/>
                      <a:pt x="16" y="14"/>
                      <a:pt x="20" y="11"/>
                    </a:cubicBezTo>
                    <a:cubicBezTo>
                      <a:pt x="23" y="9"/>
                      <a:pt x="26" y="5"/>
                      <a:pt x="28" y="0"/>
                    </a:cubicBezTo>
                  </a:path>
                </a:pathLst>
              </a:custGeom>
              <a:solidFill>
                <a:srgbClr val="5E5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3" name="Freeform 1903">
                <a:extLst>
                  <a:ext uri="{FF2B5EF4-FFF2-40B4-BE49-F238E27FC236}">
                    <a16:creationId xmlns:a16="http://schemas.microsoft.com/office/drawing/2014/main" id="{8F8FA450-FEA4-4A1B-B627-C8DE894474BF}"/>
                  </a:ext>
                </a:extLst>
              </p:cNvPr>
              <p:cNvSpPr>
                <a:spLocks/>
              </p:cNvSpPr>
              <p:nvPr/>
            </p:nvSpPr>
            <p:spPr bwMode="auto">
              <a:xfrm>
                <a:off x="237" y="379"/>
                <a:ext cx="132" cy="170"/>
              </a:xfrm>
              <a:custGeom>
                <a:avLst/>
                <a:gdLst>
                  <a:gd name="T0" fmla="*/ 55 w 55"/>
                  <a:gd name="T1" fmla="*/ 35 h 71"/>
                  <a:gd name="T2" fmla="*/ 27 w 55"/>
                  <a:gd name="T3" fmla="*/ 71 h 71"/>
                  <a:gd name="T4" fmla="*/ 0 w 55"/>
                  <a:gd name="T5" fmla="*/ 35 h 71"/>
                  <a:gd name="T6" fmla="*/ 27 w 55"/>
                  <a:gd name="T7" fmla="*/ 0 h 71"/>
                  <a:gd name="T8" fmla="*/ 55 w 55"/>
                  <a:gd name="T9" fmla="*/ 35 h 71"/>
                </a:gdLst>
                <a:ahLst/>
                <a:cxnLst>
                  <a:cxn ang="0">
                    <a:pos x="T0" y="T1"/>
                  </a:cxn>
                  <a:cxn ang="0">
                    <a:pos x="T2" y="T3"/>
                  </a:cxn>
                  <a:cxn ang="0">
                    <a:pos x="T4" y="T5"/>
                  </a:cxn>
                  <a:cxn ang="0">
                    <a:pos x="T6" y="T7"/>
                  </a:cxn>
                  <a:cxn ang="0">
                    <a:pos x="T8" y="T9"/>
                  </a:cxn>
                </a:cxnLst>
                <a:rect l="0" t="0" r="r" b="b"/>
                <a:pathLst>
                  <a:path w="55" h="71">
                    <a:moveTo>
                      <a:pt x="55" y="35"/>
                    </a:moveTo>
                    <a:cubicBezTo>
                      <a:pt x="55" y="55"/>
                      <a:pt x="42" y="71"/>
                      <a:pt x="27" y="71"/>
                    </a:cubicBezTo>
                    <a:cubicBezTo>
                      <a:pt x="12" y="71"/>
                      <a:pt x="0" y="55"/>
                      <a:pt x="0" y="35"/>
                    </a:cubicBezTo>
                    <a:cubicBezTo>
                      <a:pt x="0" y="16"/>
                      <a:pt x="12" y="0"/>
                      <a:pt x="27" y="0"/>
                    </a:cubicBezTo>
                    <a:cubicBezTo>
                      <a:pt x="42" y="0"/>
                      <a:pt x="54" y="16"/>
                      <a:pt x="55" y="35"/>
                    </a:cubicBezTo>
                  </a:path>
                </a:pathLst>
              </a:custGeom>
              <a:solidFill>
                <a:srgbClr val="7587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4" name="Freeform 1904">
                <a:extLst>
                  <a:ext uri="{FF2B5EF4-FFF2-40B4-BE49-F238E27FC236}">
                    <a16:creationId xmlns:a16="http://schemas.microsoft.com/office/drawing/2014/main" id="{AEA1AEBB-C10E-4A17-A21D-A5E442AE0961}"/>
                  </a:ext>
                </a:extLst>
              </p:cNvPr>
              <p:cNvSpPr>
                <a:spLocks/>
              </p:cNvSpPr>
              <p:nvPr/>
            </p:nvSpPr>
            <p:spPr bwMode="auto">
              <a:xfrm>
                <a:off x="242" y="384"/>
                <a:ext cx="127" cy="165"/>
              </a:xfrm>
              <a:custGeom>
                <a:avLst/>
                <a:gdLst>
                  <a:gd name="T0" fmla="*/ 53 w 53"/>
                  <a:gd name="T1" fmla="*/ 33 h 69"/>
                  <a:gd name="T2" fmla="*/ 34 w 53"/>
                  <a:gd name="T3" fmla="*/ 0 h 69"/>
                  <a:gd name="T4" fmla="*/ 43 w 53"/>
                  <a:gd name="T5" fmla="*/ 18 h 69"/>
                  <a:gd name="T6" fmla="*/ 33 w 53"/>
                  <a:gd name="T7" fmla="*/ 49 h 69"/>
                  <a:gd name="T8" fmla="*/ 11 w 53"/>
                  <a:gd name="T9" fmla="*/ 53 h 69"/>
                  <a:gd name="T10" fmla="*/ 0 w 53"/>
                  <a:gd name="T11" fmla="*/ 45 h 69"/>
                  <a:gd name="T12" fmla="*/ 25 w 53"/>
                  <a:gd name="T13" fmla="*/ 69 h 69"/>
                  <a:gd name="T14" fmla="*/ 53 w 53"/>
                  <a:gd name="T15" fmla="*/ 33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69">
                    <a:moveTo>
                      <a:pt x="53" y="33"/>
                    </a:moveTo>
                    <a:cubicBezTo>
                      <a:pt x="53" y="18"/>
                      <a:pt x="45" y="4"/>
                      <a:pt x="34" y="0"/>
                    </a:cubicBezTo>
                    <a:cubicBezTo>
                      <a:pt x="41" y="6"/>
                      <a:pt x="42" y="12"/>
                      <a:pt x="43" y="18"/>
                    </a:cubicBezTo>
                    <a:cubicBezTo>
                      <a:pt x="46" y="29"/>
                      <a:pt x="42" y="42"/>
                      <a:pt x="33" y="49"/>
                    </a:cubicBezTo>
                    <a:cubicBezTo>
                      <a:pt x="26" y="54"/>
                      <a:pt x="18" y="57"/>
                      <a:pt x="11" y="53"/>
                    </a:cubicBezTo>
                    <a:cubicBezTo>
                      <a:pt x="7" y="51"/>
                      <a:pt x="4" y="49"/>
                      <a:pt x="0" y="45"/>
                    </a:cubicBezTo>
                    <a:cubicBezTo>
                      <a:pt x="3" y="59"/>
                      <a:pt x="13" y="69"/>
                      <a:pt x="25" y="69"/>
                    </a:cubicBezTo>
                    <a:cubicBezTo>
                      <a:pt x="40" y="69"/>
                      <a:pt x="53" y="53"/>
                      <a:pt x="53" y="33"/>
                    </a:cubicBezTo>
                  </a:path>
                </a:pathLst>
              </a:custGeom>
              <a:solidFill>
                <a:srgbClr val="707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5" name="Freeform 1905">
                <a:extLst>
                  <a:ext uri="{FF2B5EF4-FFF2-40B4-BE49-F238E27FC236}">
                    <a16:creationId xmlns:a16="http://schemas.microsoft.com/office/drawing/2014/main" id="{8428A877-A792-40C7-B233-DDF138A79AD9}"/>
                  </a:ext>
                </a:extLst>
              </p:cNvPr>
              <p:cNvSpPr>
                <a:spLocks/>
              </p:cNvSpPr>
              <p:nvPr/>
            </p:nvSpPr>
            <p:spPr bwMode="auto">
              <a:xfrm>
                <a:off x="259" y="427"/>
                <a:ext cx="105" cy="117"/>
              </a:xfrm>
              <a:custGeom>
                <a:avLst/>
                <a:gdLst>
                  <a:gd name="T0" fmla="*/ 11 w 44"/>
                  <a:gd name="T1" fmla="*/ 48 h 49"/>
                  <a:gd name="T2" fmla="*/ 0 w 44"/>
                  <a:gd name="T3" fmla="*/ 41 h 49"/>
                  <a:gd name="T4" fmla="*/ 0 w 44"/>
                  <a:gd name="T5" fmla="*/ 41 h 49"/>
                  <a:gd name="T6" fmla="*/ 0 w 44"/>
                  <a:gd name="T7" fmla="*/ 41 h 49"/>
                  <a:gd name="T8" fmla="*/ 29 w 44"/>
                  <a:gd name="T9" fmla="*/ 37 h 49"/>
                  <a:gd name="T10" fmla="*/ 42 w 44"/>
                  <a:gd name="T11" fmla="*/ 0 h 49"/>
                  <a:gd name="T12" fmla="*/ 44 w 44"/>
                  <a:gd name="T13" fmla="*/ 14 h 49"/>
                  <a:gd name="T14" fmla="*/ 36 w 44"/>
                  <a:gd name="T15" fmla="*/ 41 h 49"/>
                  <a:gd name="T16" fmla="*/ 16 w 44"/>
                  <a:gd name="T17" fmla="*/ 49 h 49"/>
                  <a:gd name="T18" fmla="*/ 11 w 44"/>
                  <a:gd name="T19"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9">
                    <a:moveTo>
                      <a:pt x="11" y="48"/>
                    </a:moveTo>
                    <a:cubicBezTo>
                      <a:pt x="7" y="47"/>
                      <a:pt x="4" y="44"/>
                      <a:pt x="0" y="41"/>
                    </a:cubicBezTo>
                    <a:cubicBezTo>
                      <a:pt x="1" y="41"/>
                      <a:pt x="1" y="41"/>
                      <a:pt x="0" y="41"/>
                    </a:cubicBezTo>
                    <a:cubicBezTo>
                      <a:pt x="0" y="41"/>
                      <a:pt x="0" y="41"/>
                      <a:pt x="0" y="41"/>
                    </a:cubicBezTo>
                    <a:cubicBezTo>
                      <a:pt x="14" y="48"/>
                      <a:pt x="22" y="43"/>
                      <a:pt x="29" y="37"/>
                    </a:cubicBezTo>
                    <a:cubicBezTo>
                      <a:pt x="37" y="31"/>
                      <a:pt x="43" y="13"/>
                      <a:pt x="42" y="0"/>
                    </a:cubicBezTo>
                    <a:cubicBezTo>
                      <a:pt x="42" y="2"/>
                      <a:pt x="44" y="8"/>
                      <a:pt x="44" y="14"/>
                    </a:cubicBezTo>
                    <a:cubicBezTo>
                      <a:pt x="44" y="26"/>
                      <a:pt x="41" y="34"/>
                      <a:pt x="36" y="41"/>
                    </a:cubicBezTo>
                    <a:cubicBezTo>
                      <a:pt x="31" y="47"/>
                      <a:pt x="23" y="49"/>
                      <a:pt x="16" y="49"/>
                    </a:cubicBezTo>
                    <a:cubicBezTo>
                      <a:pt x="15" y="49"/>
                      <a:pt x="13" y="49"/>
                      <a:pt x="11" y="48"/>
                    </a:cubicBezTo>
                  </a:path>
                </a:pathLst>
              </a:custGeom>
              <a:solidFill>
                <a:srgbClr val="686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6" name="Freeform 1906">
                <a:extLst>
                  <a:ext uri="{FF2B5EF4-FFF2-40B4-BE49-F238E27FC236}">
                    <a16:creationId xmlns:a16="http://schemas.microsoft.com/office/drawing/2014/main" id="{79DF5CAE-790E-4FB1-BC5A-3C1E44C3ED54}"/>
                  </a:ext>
                </a:extLst>
              </p:cNvPr>
              <p:cNvSpPr>
                <a:spLocks/>
              </p:cNvSpPr>
              <p:nvPr/>
            </p:nvSpPr>
            <p:spPr bwMode="auto">
              <a:xfrm>
                <a:off x="240" y="384"/>
                <a:ext cx="95" cy="117"/>
              </a:xfrm>
              <a:custGeom>
                <a:avLst/>
                <a:gdLst>
                  <a:gd name="T0" fmla="*/ 21 w 40"/>
                  <a:gd name="T1" fmla="*/ 2 h 49"/>
                  <a:gd name="T2" fmla="*/ 11 w 40"/>
                  <a:gd name="T3" fmla="*/ 6 h 49"/>
                  <a:gd name="T4" fmla="*/ 1 w 40"/>
                  <a:gd name="T5" fmla="*/ 24 h 49"/>
                  <a:gd name="T6" fmla="*/ 7 w 40"/>
                  <a:gd name="T7" fmla="*/ 44 h 49"/>
                  <a:gd name="T8" fmla="*/ 16 w 40"/>
                  <a:gd name="T9" fmla="*/ 49 h 49"/>
                  <a:gd name="T10" fmla="*/ 24 w 40"/>
                  <a:gd name="T11" fmla="*/ 47 h 49"/>
                  <a:gd name="T12" fmla="*/ 40 w 40"/>
                  <a:gd name="T13" fmla="*/ 18 h 49"/>
                  <a:gd name="T14" fmla="*/ 36 w 40"/>
                  <a:gd name="T15" fmla="*/ 5 h 49"/>
                  <a:gd name="T16" fmla="*/ 25 w 40"/>
                  <a:gd name="T17" fmla="*/ 0 h 49"/>
                  <a:gd name="T18" fmla="*/ 11 w 40"/>
                  <a:gd name="T19" fmla="*/ 6 h 49"/>
                  <a:gd name="T20" fmla="*/ 21 w 40"/>
                  <a:gd name="T21"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49">
                    <a:moveTo>
                      <a:pt x="21" y="2"/>
                    </a:moveTo>
                    <a:cubicBezTo>
                      <a:pt x="17" y="2"/>
                      <a:pt x="14" y="4"/>
                      <a:pt x="11" y="6"/>
                    </a:cubicBezTo>
                    <a:cubicBezTo>
                      <a:pt x="6" y="10"/>
                      <a:pt x="2" y="17"/>
                      <a:pt x="1" y="24"/>
                    </a:cubicBezTo>
                    <a:cubicBezTo>
                      <a:pt x="0" y="31"/>
                      <a:pt x="2" y="39"/>
                      <a:pt x="7" y="44"/>
                    </a:cubicBezTo>
                    <a:cubicBezTo>
                      <a:pt x="10" y="47"/>
                      <a:pt x="13" y="49"/>
                      <a:pt x="16" y="49"/>
                    </a:cubicBezTo>
                    <a:cubicBezTo>
                      <a:pt x="19" y="49"/>
                      <a:pt x="22" y="48"/>
                      <a:pt x="24" y="47"/>
                    </a:cubicBezTo>
                    <a:cubicBezTo>
                      <a:pt x="33" y="41"/>
                      <a:pt x="39" y="30"/>
                      <a:pt x="40" y="18"/>
                    </a:cubicBezTo>
                    <a:cubicBezTo>
                      <a:pt x="40" y="14"/>
                      <a:pt x="39" y="8"/>
                      <a:pt x="36" y="5"/>
                    </a:cubicBezTo>
                    <a:cubicBezTo>
                      <a:pt x="34" y="1"/>
                      <a:pt x="30" y="0"/>
                      <a:pt x="25" y="0"/>
                    </a:cubicBezTo>
                    <a:cubicBezTo>
                      <a:pt x="21" y="0"/>
                      <a:pt x="16" y="2"/>
                      <a:pt x="11" y="6"/>
                    </a:cubicBezTo>
                    <a:cubicBezTo>
                      <a:pt x="21" y="2"/>
                      <a:pt x="21" y="2"/>
                      <a:pt x="21" y="2"/>
                    </a:cubicBezTo>
                  </a:path>
                </a:pathLst>
              </a:custGeom>
              <a:solidFill>
                <a:srgbClr val="8C98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7" name="Freeform 1907">
                <a:extLst>
                  <a:ext uri="{FF2B5EF4-FFF2-40B4-BE49-F238E27FC236}">
                    <a16:creationId xmlns:a16="http://schemas.microsoft.com/office/drawing/2014/main" id="{FB94EEB1-4E65-407F-B0A0-0D19CA3C9AB1}"/>
                  </a:ext>
                </a:extLst>
              </p:cNvPr>
              <p:cNvSpPr>
                <a:spLocks/>
              </p:cNvSpPr>
              <p:nvPr/>
            </p:nvSpPr>
            <p:spPr bwMode="auto">
              <a:xfrm>
                <a:off x="302" y="487"/>
                <a:ext cx="55" cy="52"/>
              </a:xfrm>
              <a:custGeom>
                <a:avLst/>
                <a:gdLst>
                  <a:gd name="T0" fmla="*/ 23 w 23"/>
                  <a:gd name="T1" fmla="*/ 0 h 22"/>
                  <a:gd name="T2" fmla="*/ 19 w 23"/>
                  <a:gd name="T3" fmla="*/ 9 h 22"/>
                  <a:gd name="T4" fmla="*/ 0 w 23"/>
                  <a:gd name="T5" fmla="*/ 21 h 22"/>
                  <a:gd name="T6" fmla="*/ 0 w 23"/>
                  <a:gd name="T7" fmla="*/ 21 h 22"/>
                  <a:gd name="T8" fmla="*/ 0 w 23"/>
                  <a:gd name="T9" fmla="*/ 21 h 22"/>
                  <a:gd name="T10" fmla="*/ 8 w 23"/>
                  <a:gd name="T11" fmla="*/ 21 h 22"/>
                  <a:gd name="T12" fmla="*/ 18 w 23"/>
                  <a:gd name="T13" fmla="*/ 13 h 22"/>
                  <a:gd name="T14" fmla="*/ 23 w 2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2">
                    <a:moveTo>
                      <a:pt x="23" y="0"/>
                    </a:moveTo>
                    <a:cubicBezTo>
                      <a:pt x="22" y="2"/>
                      <a:pt x="20" y="7"/>
                      <a:pt x="19" y="9"/>
                    </a:cubicBezTo>
                    <a:cubicBezTo>
                      <a:pt x="15" y="13"/>
                      <a:pt x="8" y="21"/>
                      <a:pt x="0" y="21"/>
                    </a:cubicBezTo>
                    <a:cubicBezTo>
                      <a:pt x="0" y="22"/>
                      <a:pt x="0" y="22"/>
                      <a:pt x="0" y="21"/>
                    </a:cubicBezTo>
                    <a:cubicBezTo>
                      <a:pt x="0" y="21"/>
                      <a:pt x="0" y="21"/>
                      <a:pt x="0" y="21"/>
                    </a:cubicBezTo>
                    <a:cubicBezTo>
                      <a:pt x="1" y="21"/>
                      <a:pt x="5" y="22"/>
                      <a:pt x="8" y="21"/>
                    </a:cubicBezTo>
                    <a:cubicBezTo>
                      <a:pt x="13" y="19"/>
                      <a:pt x="15" y="16"/>
                      <a:pt x="18" y="13"/>
                    </a:cubicBezTo>
                    <a:cubicBezTo>
                      <a:pt x="20" y="10"/>
                      <a:pt x="22" y="5"/>
                      <a:pt x="23" y="0"/>
                    </a:cubicBezTo>
                  </a:path>
                </a:pathLst>
              </a:custGeom>
              <a:solidFill>
                <a:srgbClr val="5E5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8" name="Freeform 1908">
                <a:extLst>
                  <a:ext uri="{FF2B5EF4-FFF2-40B4-BE49-F238E27FC236}">
                    <a16:creationId xmlns:a16="http://schemas.microsoft.com/office/drawing/2014/main" id="{B4596437-A779-42AE-8DC4-B16A53C8C57F}"/>
                  </a:ext>
                </a:extLst>
              </p:cNvPr>
              <p:cNvSpPr>
                <a:spLocks/>
              </p:cNvSpPr>
              <p:nvPr/>
            </p:nvSpPr>
            <p:spPr bwMode="auto">
              <a:xfrm>
                <a:off x="39" y="193"/>
                <a:ext cx="160" cy="182"/>
              </a:xfrm>
              <a:custGeom>
                <a:avLst/>
                <a:gdLst>
                  <a:gd name="T0" fmla="*/ 56 w 67"/>
                  <a:gd name="T1" fmla="*/ 53 h 76"/>
                  <a:gd name="T2" fmla="*/ 15 w 67"/>
                  <a:gd name="T3" fmla="*/ 68 h 76"/>
                  <a:gd name="T4" fmla="*/ 10 w 67"/>
                  <a:gd name="T5" fmla="*/ 24 h 76"/>
                  <a:gd name="T6" fmla="*/ 52 w 67"/>
                  <a:gd name="T7" fmla="*/ 8 h 76"/>
                  <a:gd name="T8" fmla="*/ 56 w 67"/>
                  <a:gd name="T9" fmla="*/ 53 h 76"/>
                </a:gdLst>
                <a:ahLst/>
                <a:cxnLst>
                  <a:cxn ang="0">
                    <a:pos x="T0" y="T1"/>
                  </a:cxn>
                  <a:cxn ang="0">
                    <a:pos x="T2" y="T3"/>
                  </a:cxn>
                  <a:cxn ang="0">
                    <a:pos x="T4" y="T5"/>
                  </a:cxn>
                  <a:cxn ang="0">
                    <a:pos x="T6" y="T7"/>
                  </a:cxn>
                  <a:cxn ang="0">
                    <a:pos x="T8" y="T9"/>
                  </a:cxn>
                </a:cxnLst>
                <a:rect l="0" t="0" r="r" b="b"/>
                <a:pathLst>
                  <a:path w="67" h="76">
                    <a:moveTo>
                      <a:pt x="56" y="53"/>
                    </a:moveTo>
                    <a:cubicBezTo>
                      <a:pt x="46" y="69"/>
                      <a:pt x="27" y="76"/>
                      <a:pt x="15" y="68"/>
                    </a:cubicBezTo>
                    <a:cubicBezTo>
                      <a:pt x="2" y="60"/>
                      <a:pt x="0" y="40"/>
                      <a:pt x="10" y="24"/>
                    </a:cubicBezTo>
                    <a:cubicBezTo>
                      <a:pt x="21" y="7"/>
                      <a:pt x="39" y="0"/>
                      <a:pt x="52" y="8"/>
                    </a:cubicBezTo>
                    <a:cubicBezTo>
                      <a:pt x="65" y="16"/>
                      <a:pt x="67" y="36"/>
                      <a:pt x="56" y="53"/>
                    </a:cubicBezTo>
                  </a:path>
                </a:pathLst>
              </a:custGeom>
              <a:solidFill>
                <a:srgbClr val="879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9" name="Freeform 1909">
                <a:extLst>
                  <a:ext uri="{FF2B5EF4-FFF2-40B4-BE49-F238E27FC236}">
                    <a16:creationId xmlns:a16="http://schemas.microsoft.com/office/drawing/2014/main" id="{0C99A3A5-FB91-4258-8081-3B41F109F821}"/>
                  </a:ext>
                </a:extLst>
              </p:cNvPr>
              <p:cNvSpPr>
                <a:spLocks/>
              </p:cNvSpPr>
              <p:nvPr/>
            </p:nvSpPr>
            <p:spPr bwMode="auto">
              <a:xfrm>
                <a:off x="42" y="227"/>
                <a:ext cx="152" cy="148"/>
              </a:xfrm>
              <a:custGeom>
                <a:avLst/>
                <a:gdLst>
                  <a:gd name="T0" fmla="*/ 55 w 64"/>
                  <a:gd name="T1" fmla="*/ 39 h 62"/>
                  <a:gd name="T2" fmla="*/ 57 w 64"/>
                  <a:gd name="T3" fmla="*/ 0 h 62"/>
                  <a:gd name="T4" fmla="*/ 56 w 64"/>
                  <a:gd name="T5" fmla="*/ 20 h 62"/>
                  <a:gd name="T6" fmla="*/ 30 w 64"/>
                  <a:gd name="T7" fmla="*/ 41 h 62"/>
                  <a:gd name="T8" fmla="*/ 9 w 64"/>
                  <a:gd name="T9" fmla="*/ 33 h 62"/>
                  <a:gd name="T10" fmla="*/ 4 w 64"/>
                  <a:gd name="T11" fmla="*/ 20 h 62"/>
                  <a:gd name="T12" fmla="*/ 14 w 64"/>
                  <a:gd name="T13" fmla="*/ 54 h 62"/>
                  <a:gd name="T14" fmla="*/ 55 w 64"/>
                  <a:gd name="T15" fmla="*/ 39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62">
                    <a:moveTo>
                      <a:pt x="55" y="39"/>
                    </a:moveTo>
                    <a:cubicBezTo>
                      <a:pt x="64" y="25"/>
                      <a:pt x="64" y="10"/>
                      <a:pt x="57" y="0"/>
                    </a:cubicBezTo>
                    <a:cubicBezTo>
                      <a:pt x="60" y="9"/>
                      <a:pt x="58" y="15"/>
                      <a:pt x="56" y="20"/>
                    </a:cubicBezTo>
                    <a:cubicBezTo>
                      <a:pt x="52" y="31"/>
                      <a:pt x="41" y="40"/>
                      <a:pt x="30" y="41"/>
                    </a:cubicBezTo>
                    <a:cubicBezTo>
                      <a:pt x="22" y="42"/>
                      <a:pt x="14" y="40"/>
                      <a:pt x="9" y="33"/>
                    </a:cubicBezTo>
                    <a:cubicBezTo>
                      <a:pt x="7" y="30"/>
                      <a:pt x="6" y="26"/>
                      <a:pt x="4" y="20"/>
                    </a:cubicBezTo>
                    <a:cubicBezTo>
                      <a:pt x="0" y="34"/>
                      <a:pt x="3" y="48"/>
                      <a:pt x="14" y="54"/>
                    </a:cubicBezTo>
                    <a:cubicBezTo>
                      <a:pt x="26" y="62"/>
                      <a:pt x="45" y="55"/>
                      <a:pt x="55" y="39"/>
                    </a:cubicBezTo>
                  </a:path>
                </a:pathLst>
              </a:custGeom>
              <a:solidFill>
                <a:srgbClr val="838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0" name="Freeform 1910">
                <a:extLst>
                  <a:ext uri="{FF2B5EF4-FFF2-40B4-BE49-F238E27FC236}">
                    <a16:creationId xmlns:a16="http://schemas.microsoft.com/office/drawing/2014/main" id="{0CB9A39E-4409-48E9-A71C-41435D4CD1D2}"/>
                  </a:ext>
                </a:extLst>
              </p:cNvPr>
              <p:cNvSpPr>
                <a:spLocks/>
              </p:cNvSpPr>
              <p:nvPr/>
            </p:nvSpPr>
            <p:spPr bwMode="auto">
              <a:xfrm>
                <a:off x="63" y="208"/>
                <a:ext cx="115" cy="100"/>
              </a:xfrm>
              <a:custGeom>
                <a:avLst/>
                <a:gdLst>
                  <a:gd name="T0" fmla="*/ 35 w 48"/>
                  <a:gd name="T1" fmla="*/ 2 h 42"/>
                  <a:gd name="T2" fmla="*/ 25 w 48"/>
                  <a:gd name="T3" fmla="*/ 1 h 42"/>
                  <a:gd name="T4" fmla="*/ 7 w 48"/>
                  <a:gd name="T5" fmla="*/ 11 h 42"/>
                  <a:gd name="T6" fmla="*/ 1 w 48"/>
                  <a:gd name="T7" fmla="*/ 31 h 42"/>
                  <a:gd name="T8" fmla="*/ 6 w 48"/>
                  <a:gd name="T9" fmla="*/ 40 h 42"/>
                  <a:gd name="T10" fmla="*/ 14 w 48"/>
                  <a:gd name="T11" fmla="*/ 42 h 42"/>
                  <a:gd name="T12" fmla="*/ 42 w 48"/>
                  <a:gd name="T13" fmla="*/ 27 h 42"/>
                  <a:gd name="T14" fmla="*/ 47 w 48"/>
                  <a:gd name="T15" fmla="*/ 13 h 42"/>
                  <a:gd name="T16" fmla="*/ 40 w 48"/>
                  <a:gd name="T17" fmla="*/ 3 h 42"/>
                  <a:gd name="T18" fmla="*/ 25 w 48"/>
                  <a:gd name="T19" fmla="*/ 1 h 42"/>
                  <a:gd name="T20" fmla="*/ 35 w 48"/>
                  <a:gd name="T2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2">
                    <a:moveTo>
                      <a:pt x="35" y="2"/>
                    </a:moveTo>
                    <a:cubicBezTo>
                      <a:pt x="32" y="0"/>
                      <a:pt x="29" y="0"/>
                      <a:pt x="25" y="1"/>
                    </a:cubicBezTo>
                    <a:cubicBezTo>
                      <a:pt x="18" y="2"/>
                      <a:pt x="12" y="6"/>
                      <a:pt x="7" y="11"/>
                    </a:cubicBezTo>
                    <a:cubicBezTo>
                      <a:pt x="2" y="17"/>
                      <a:pt x="0" y="24"/>
                      <a:pt x="1" y="31"/>
                    </a:cubicBezTo>
                    <a:cubicBezTo>
                      <a:pt x="2" y="35"/>
                      <a:pt x="3" y="38"/>
                      <a:pt x="6" y="40"/>
                    </a:cubicBezTo>
                    <a:cubicBezTo>
                      <a:pt x="9" y="42"/>
                      <a:pt x="11" y="42"/>
                      <a:pt x="14" y="42"/>
                    </a:cubicBezTo>
                    <a:cubicBezTo>
                      <a:pt x="25" y="42"/>
                      <a:pt x="36" y="36"/>
                      <a:pt x="42" y="27"/>
                    </a:cubicBezTo>
                    <a:cubicBezTo>
                      <a:pt x="45" y="23"/>
                      <a:pt x="48" y="18"/>
                      <a:pt x="47" y="13"/>
                    </a:cubicBezTo>
                    <a:cubicBezTo>
                      <a:pt x="47" y="9"/>
                      <a:pt x="44" y="5"/>
                      <a:pt x="40" y="3"/>
                    </a:cubicBezTo>
                    <a:cubicBezTo>
                      <a:pt x="37" y="1"/>
                      <a:pt x="31" y="0"/>
                      <a:pt x="25" y="1"/>
                    </a:cubicBezTo>
                    <a:cubicBezTo>
                      <a:pt x="35" y="2"/>
                      <a:pt x="35" y="2"/>
                      <a:pt x="35" y="2"/>
                    </a:cubicBezTo>
                  </a:path>
                </a:pathLst>
              </a:custGeom>
              <a:solidFill>
                <a:srgbClr val="9FAD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1" name="Freeform 1911">
                <a:extLst>
                  <a:ext uri="{FF2B5EF4-FFF2-40B4-BE49-F238E27FC236}">
                    <a16:creationId xmlns:a16="http://schemas.microsoft.com/office/drawing/2014/main" id="{0A709C2E-3CC3-496D-8A37-42F018E408AB}"/>
                  </a:ext>
                </a:extLst>
              </p:cNvPr>
              <p:cNvSpPr>
                <a:spLocks/>
              </p:cNvSpPr>
              <p:nvPr/>
            </p:nvSpPr>
            <p:spPr bwMode="auto">
              <a:xfrm>
                <a:off x="75" y="205"/>
                <a:ext cx="93" cy="84"/>
              </a:xfrm>
              <a:custGeom>
                <a:avLst/>
                <a:gdLst>
                  <a:gd name="T0" fmla="*/ 29 w 39"/>
                  <a:gd name="T1" fmla="*/ 2 h 35"/>
                  <a:gd name="T2" fmla="*/ 21 w 39"/>
                  <a:gd name="T3" fmla="*/ 1 h 35"/>
                  <a:gd name="T4" fmla="*/ 6 w 39"/>
                  <a:gd name="T5" fmla="*/ 9 h 35"/>
                  <a:gd name="T6" fmla="*/ 1 w 39"/>
                  <a:gd name="T7" fmla="*/ 26 h 35"/>
                  <a:gd name="T8" fmla="*/ 5 w 39"/>
                  <a:gd name="T9" fmla="*/ 33 h 35"/>
                  <a:gd name="T10" fmla="*/ 12 w 39"/>
                  <a:gd name="T11" fmla="*/ 35 h 35"/>
                  <a:gd name="T12" fmla="*/ 35 w 39"/>
                  <a:gd name="T13" fmla="*/ 22 h 35"/>
                  <a:gd name="T14" fmla="*/ 39 w 39"/>
                  <a:gd name="T15" fmla="*/ 11 h 35"/>
                  <a:gd name="T16" fmla="*/ 33 w 39"/>
                  <a:gd name="T17" fmla="*/ 2 h 35"/>
                  <a:gd name="T18" fmla="*/ 21 w 39"/>
                  <a:gd name="T19" fmla="*/ 1 h 35"/>
                  <a:gd name="T20" fmla="*/ 29 w 39"/>
                  <a:gd name="T21"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5">
                    <a:moveTo>
                      <a:pt x="29" y="2"/>
                    </a:moveTo>
                    <a:cubicBezTo>
                      <a:pt x="27" y="0"/>
                      <a:pt x="24" y="0"/>
                      <a:pt x="21" y="1"/>
                    </a:cubicBezTo>
                    <a:cubicBezTo>
                      <a:pt x="15" y="1"/>
                      <a:pt x="10" y="4"/>
                      <a:pt x="6" y="9"/>
                    </a:cubicBezTo>
                    <a:cubicBezTo>
                      <a:pt x="2" y="14"/>
                      <a:pt x="0" y="20"/>
                      <a:pt x="1" y="26"/>
                    </a:cubicBezTo>
                    <a:cubicBezTo>
                      <a:pt x="2" y="28"/>
                      <a:pt x="3" y="31"/>
                      <a:pt x="5" y="33"/>
                    </a:cubicBezTo>
                    <a:cubicBezTo>
                      <a:pt x="7" y="34"/>
                      <a:pt x="10" y="35"/>
                      <a:pt x="12" y="35"/>
                    </a:cubicBezTo>
                    <a:cubicBezTo>
                      <a:pt x="21" y="35"/>
                      <a:pt x="30" y="29"/>
                      <a:pt x="35" y="22"/>
                    </a:cubicBezTo>
                    <a:cubicBezTo>
                      <a:pt x="37" y="18"/>
                      <a:pt x="39" y="15"/>
                      <a:pt x="39" y="11"/>
                    </a:cubicBezTo>
                    <a:cubicBezTo>
                      <a:pt x="38" y="7"/>
                      <a:pt x="36" y="4"/>
                      <a:pt x="33" y="2"/>
                    </a:cubicBezTo>
                    <a:cubicBezTo>
                      <a:pt x="31" y="1"/>
                      <a:pt x="26" y="0"/>
                      <a:pt x="21" y="1"/>
                    </a:cubicBezTo>
                    <a:cubicBezTo>
                      <a:pt x="29" y="2"/>
                      <a:pt x="29" y="2"/>
                      <a:pt x="29" y="2"/>
                    </a:cubicBezTo>
                  </a:path>
                </a:pathLst>
              </a:custGeom>
              <a:solidFill>
                <a:srgbClr val="AEB2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2" name="Freeform 1912">
                <a:extLst>
                  <a:ext uri="{FF2B5EF4-FFF2-40B4-BE49-F238E27FC236}">
                    <a16:creationId xmlns:a16="http://schemas.microsoft.com/office/drawing/2014/main" id="{5D523C0B-7C9F-419C-87E8-0821045383A6}"/>
                  </a:ext>
                </a:extLst>
              </p:cNvPr>
              <p:cNvSpPr>
                <a:spLocks/>
              </p:cNvSpPr>
              <p:nvPr/>
            </p:nvSpPr>
            <p:spPr bwMode="auto">
              <a:xfrm>
                <a:off x="85" y="200"/>
                <a:ext cx="66" cy="62"/>
              </a:xfrm>
              <a:custGeom>
                <a:avLst/>
                <a:gdLst>
                  <a:gd name="T0" fmla="*/ 27 w 28"/>
                  <a:gd name="T1" fmla="*/ 6 h 26"/>
                  <a:gd name="T2" fmla="*/ 2 w 28"/>
                  <a:gd name="T3" fmla="*/ 15 h 26"/>
                  <a:gd name="T4" fmla="*/ 0 w 28"/>
                  <a:gd name="T5" fmla="*/ 20 h 26"/>
                  <a:gd name="T6" fmla="*/ 2 w 28"/>
                  <a:gd name="T7" fmla="*/ 25 h 26"/>
                  <a:gd name="T8" fmla="*/ 3 w 28"/>
                  <a:gd name="T9" fmla="*/ 26 h 26"/>
                  <a:gd name="T10" fmla="*/ 4 w 28"/>
                  <a:gd name="T11" fmla="*/ 25 h 26"/>
                  <a:gd name="T12" fmla="*/ 8 w 28"/>
                  <a:gd name="T13" fmla="*/ 20 h 26"/>
                  <a:gd name="T14" fmla="*/ 15 w 28"/>
                  <a:gd name="T15" fmla="*/ 13 h 26"/>
                  <a:gd name="T16" fmla="*/ 22 w 28"/>
                  <a:gd name="T17" fmla="*/ 11 h 26"/>
                  <a:gd name="T18" fmla="*/ 28 w 28"/>
                  <a:gd name="T19" fmla="*/ 7 h 26"/>
                  <a:gd name="T20" fmla="*/ 27 w 28"/>
                  <a:gd name="T21"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6">
                    <a:moveTo>
                      <a:pt x="27" y="6"/>
                    </a:moveTo>
                    <a:cubicBezTo>
                      <a:pt x="17" y="0"/>
                      <a:pt x="6" y="8"/>
                      <a:pt x="2" y="15"/>
                    </a:cubicBezTo>
                    <a:cubicBezTo>
                      <a:pt x="1" y="16"/>
                      <a:pt x="0" y="18"/>
                      <a:pt x="0" y="20"/>
                    </a:cubicBezTo>
                    <a:cubicBezTo>
                      <a:pt x="0" y="22"/>
                      <a:pt x="1" y="24"/>
                      <a:pt x="2" y="25"/>
                    </a:cubicBezTo>
                    <a:cubicBezTo>
                      <a:pt x="3" y="26"/>
                      <a:pt x="3" y="26"/>
                      <a:pt x="3" y="26"/>
                    </a:cubicBezTo>
                    <a:cubicBezTo>
                      <a:pt x="4" y="25"/>
                      <a:pt x="4" y="25"/>
                      <a:pt x="4" y="25"/>
                    </a:cubicBezTo>
                    <a:cubicBezTo>
                      <a:pt x="6" y="24"/>
                      <a:pt x="7" y="22"/>
                      <a:pt x="8" y="20"/>
                    </a:cubicBezTo>
                    <a:cubicBezTo>
                      <a:pt x="10" y="17"/>
                      <a:pt x="12" y="14"/>
                      <a:pt x="15" y="13"/>
                    </a:cubicBezTo>
                    <a:cubicBezTo>
                      <a:pt x="17" y="12"/>
                      <a:pt x="20" y="11"/>
                      <a:pt x="22" y="11"/>
                    </a:cubicBezTo>
                    <a:cubicBezTo>
                      <a:pt x="24" y="10"/>
                      <a:pt x="27" y="9"/>
                      <a:pt x="28" y="7"/>
                    </a:cubicBezTo>
                    <a:cubicBezTo>
                      <a:pt x="27" y="6"/>
                      <a:pt x="27" y="6"/>
                      <a:pt x="27" y="6"/>
                    </a:cubicBezTo>
                  </a:path>
                </a:pathLst>
              </a:custGeom>
              <a:solidFill>
                <a:srgbClr val="C0C4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3" name="Freeform 1913">
                <a:extLst>
                  <a:ext uri="{FF2B5EF4-FFF2-40B4-BE49-F238E27FC236}">
                    <a16:creationId xmlns:a16="http://schemas.microsoft.com/office/drawing/2014/main" id="{082FA64A-B110-48DC-8CAB-9A64EE7DF0B3}"/>
                  </a:ext>
                </a:extLst>
              </p:cNvPr>
              <p:cNvSpPr>
                <a:spLocks/>
              </p:cNvSpPr>
              <p:nvPr/>
            </p:nvSpPr>
            <p:spPr bwMode="auto">
              <a:xfrm>
                <a:off x="89" y="224"/>
                <a:ext cx="17" cy="24"/>
              </a:xfrm>
              <a:custGeom>
                <a:avLst/>
                <a:gdLst>
                  <a:gd name="T0" fmla="*/ 5 w 7"/>
                  <a:gd name="T1" fmla="*/ 3 h 10"/>
                  <a:gd name="T2" fmla="*/ 7 w 7"/>
                  <a:gd name="T3" fmla="*/ 0 h 10"/>
                  <a:gd name="T4" fmla="*/ 0 w 7"/>
                  <a:gd name="T5" fmla="*/ 7 h 10"/>
                  <a:gd name="T6" fmla="*/ 1 w 7"/>
                  <a:gd name="T7" fmla="*/ 10 h 10"/>
                  <a:gd name="T8" fmla="*/ 5 w 7"/>
                  <a:gd name="T9" fmla="*/ 3 h 10"/>
                </a:gdLst>
                <a:ahLst/>
                <a:cxnLst>
                  <a:cxn ang="0">
                    <a:pos x="T0" y="T1"/>
                  </a:cxn>
                  <a:cxn ang="0">
                    <a:pos x="T2" y="T3"/>
                  </a:cxn>
                  <a:cxn ang="0">
                    <a:pos x="T4" y="T5"/>
                  </a:cxn>
                  <a:cxn ang="0">
                    <a:pos x="T6" y="T7"/>
                  </a:cxn>
                  <a:cxn ang="0">
                    <a:pos x="T8" y="T9"/>
                  </a:cxn>
                </a:cxnLst>
                <a:rect l="0" t="0" r="r" b="b"/>
                <a:pathLst>
                  <a:path w="7" h="10">
                    <a:moveTo>
                      <a:pt x="5" y="3"/>
                    </a:moveTo>
                    <a:cubicBezTo>
                      <a:pt x="6" y="2"/>
                      <a:pt x="7" y="1"/>
                      <a:pt x="7" y="0"/>
                    </a:cubicBezTo>
                    <a:cubicBezTo>
                      <a:pt x="4" y="1"/>
                      <a:pt x="1" y="3"/>
                      <a:pt x="0" y="7"/>
                    </a:cubicBezTo>
                    <a:cubicBezTo>
                      <a:pt x="0" y="8"/>
                      <a:pt x="0" y="9"/>
                      <a:pt x="1" y="10"/>
                    </a:cubicBezTo>
                    <a:cubicBezTo>
                      <a:pt x="3" y="8"/>
                      <a:pt x="4" y="5"/>
                      <a:pt x="5" y="3"/>
                    </a:cubicBezTo>
                  </a:path>
                </a:pathLst>
              </a:custGeom>
              <a:solidFill>
                <a:srgbClr val="DED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4" name="Freeform 1914">
                <a:extLst>
                  <a:ext uri="{FF2B5EF4-FFF2-40B4-BE49-F238E27FC236}">
                    <a16:creationId xmlns:a16="http://schemas.microsoft.com/office/drawing/2014/main" id="{F1901F7F-2266-4979-9826-8291A20CB8CB}"/>
                  </a:ext>
                </a:extLst>
              </p:cNvPr>
              <p:cNvSpPr>
                <a:spLocks/>
              </p:cNvSpPr>
              <p:nvPr/>
            </p:nvSpPr>
            <p:spPr bwMode="auto">
              <a:xfrm>
                <a:off x="338" y="778"/>
                <a:ext cx="33" cy="40"/>
              </a:xfrm>
              <a:custGeom>
                <a:avLst/>
                <a:gdLst>
                  <a:gd name="T0" fmla="*/ 0 w 14"/>
                  <a:gd name="T1" fmla="*/ 0 h 17"/>
                  <a:gd name="T2" fmla="*/ 2 w 14"/>
                  <a:gd name="T3" fmla="*/ 0 h 17"/>
                  <a:gd name="T4" fmla="*/ 8 w 14"/>
                  <a:gd name="T5" fmla="*/ 1 h 17"/>
                  <a:gd name="T6" fmla="*/ 9 w 14"/>
                  <a:gd name="T7" fmla="*/ 1 h 17"/>
                  <a:gd name="T8" fmla="*/ 14 w 14"/>
                  <a:gd name="T9" fmla="*/ 9 h 17"/>
                  <a:gd name="T10" fmla="*/ 14 w 14"/>
                  <a:gd name="T11" fmla="*/ 12 h 17"/>
                  <a:gd name="T12" fmla="*/ 12 w 14"/>
                  <a:gd name="T13" fmla="*/ 15 h 17"/>
                  <a:gd name="T14" fmla="*/ 8 w 14"/>
                  <a:gd name="T15" fmla="*/ 17 h 17"/>
                  <a:gd name="T16" fmla="*/ 0 w 14"/>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0" y="0"/>
                    </a:moveTo>
                    <a:cubicBezTo>
                      <a:pt x="0" y="0"/>
                      <a:pt x="1" y="0"/>
                      <a:pt x="2" y="0"/>
                    </a:cubicBezTo>
                    <a:cubicBezTo>
                      <a:pt x="4" y="0"/>
                      <a:pt x="8" y="1"/>
                      <a:pt x="8" y="1"/>
                    </a:cubicBezTo>
                    <a:cubicBezTo>
                      <a:pt x="9" y="1"/>
                      <a:pt x="9" y="1"/>
                      <a:pt x="9" y="1"/>
                    </a:cubicBezTo>
                    <a:cubicBezTo>
                      <a:pt x="11" y="3"/>
                      <a:pt x="14" y="9"/>
                      <a:pt x="14" y="9"/>
                    </a:cubicBezTo>
                    <a:cubicBezTo>
                      <a:pt x="14" y="10"/>
                      <a:pt x="14" y="11"/>
                      <a:pt x="14" y="12"/>
                    </a:cubicBezTo>
                    <a:cubicBezTo>
                      <a:pt x="14" y="13"/>
                      <a:pt x="13" y="14"/>
                      <a:pt x="12" y="15"/>
                    </a:cubicBezTo>
                    <a:cubicBezTo>
                      <a:pt x="11" y="16"/>
                      <a:pt x="9" y="17"/>
                      <a:pt x="8" y="17"/>
                    </a:cubicBezTo>
                    <a:cubicBezTo>
                      <a:pt x="0" y="0"/>
                      <a:pt x="0" y="0"/>
                      <a:pt x="0" y="0"/>
                    </a:cubicBezTo>
                  </a:path>
                </a:pathLst>
              </a:custGeom>
              <a:solidFill>
                <a:srgbClr val="7587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5" name="Freeform 1915">
                <a:extLst>
                  <a:ext uri="{FF2B5EF4-FFF2-40B4-BE49-F238E27FC236}">
                    <a16:creationId xmlns:a16="http://schemas.microsoft.com/office/drawing/2014/main" id="{B243B00A-0E8C-4289-A992-AD3F52620537}"/>
                  </a:ext>
                </a:extLst>
              </p:cNvPr>
              <p:cNvSpPr>
                <a:spLocks/>
              </p:cNvSpPr>
              <p:nvPr/>
            </p:nvSpPr>
            <p:spPr bwMode="auto">
              <a:xfrm>
                <a:off x="245" y="766"/>
                <a:ext cx="143" cy="164"/>
              </a:xfrm>
              <a:custGeom>
                <a:avLst/>
                <a:gdLst>
                  <a:gd name="T0" fmla="*/ 51 w 60"/>
                  <a:gd name="T1" fmla="*/ 48 h 69"/>
                  <a:gd name="T2" fmla="*/ 13 w 60"/>
                  <a:gd name="T3" fmla="*/ 62 h 69"/>
                  <a:gd name="T4" fmla="*/ 9 w 60"/>
                  <a:gd name="T5" fmla="*/ 22 h 69"/>
                  <a:gd name="T6" fmla="*/ 47 w 60"/>
                  <a:gd name="T7" fmla="*/ 8 h 69"/>
                  <a:gd name="T8" fmla="*/ 51 w 60"/>
                  <a:gd name="T9" fmla="*/ 48 h 69"/>
                </a:gdLst>
                <a:ahLst/>
                <a:cxnLst>
                  <a:cxn ang="0">
                    <a:pos x="T0" y="T1"/>
                  </a:cxn>
                  <a:cxn ang="0">
                    <a:pos x="T2" y="T3"/>
                  </a:cxn>
                  <a:cxn ang="0">
                    <a:pos x="T4" y="T5"/>
                  </a:cxn>
                  <a:cxn ang="0">
                    <a:pos x="T6" y="T7"/>
                  </a:cxn>
                  <a:cxn ang="0">
                    <a:pos x="T8" y="T9"/>
                  </a:cxn>
                </a:cxnLst>
                <a:rect l="0" t="0" r="r" b="b"/>
                <a:pathLst>
                  <a:path w="60" h="69">
                    <a:moveTo>
                      <a:pt x="51" y="48"/>
                    </a:moveTo>
                    <a:cubicBezTo>
                      <a:pt x="42" y="63"/>
                      <a:pt x="25" y="69"/>
                      <a:pt x="13" y="62"/>
                    </a:cubicBezTo>
                    <a:cubicBezTo>
                      <a:pt x="2" y="55"/>
                      <a:pt x="0" y="37"/>
                      <a:pt x="9" y="22"/>
                    </a:cubicBezTo>
                    <a:cubicBezTo>
                      <a:pt x="19" y="7"/>
                      <a:pt x="36" y="0"/>
                      <a:pt x="47" y="8"/>
                    </a:cubicBezTo>
                    <a:cubicBezTo>
                      <a:pt x="59" y="15"/>
                      <a:pt x="60" y="33"/>
                      <a:pt x="51" y="48"/>
                    </a:cubicBezTo>
                  </a:path>
                </a:pathLst>
              </a:custGeom>
              <a:solidFill>
                <a:srgbClr val="7587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6" name="Freeform 1916">
                <a:extLst>
                  <a:ext uri="{FF2B5EF4-FFF2-40B4-BE49-F238E27FC236}">
                    <a16:creationId xmlns:a16="http://schemas.microsoft.com/office/drawing/2014/main" id="{2C761689-31C7-4328-83B2-1858583A2233}"/>
                  </a:ext>
                </a:extLst>
              </p:cNvPr>
              <p:cNvSpPr>
                <a:spLocks/>
              </p:cNvSpPr>
              <p:nvPr/>
            </p:nvSpPr>
            <p:spPr bwMode="auto">
              <a:xfrm>
                <a:off x="247" y="797"/>
                <a:ext cx="138" cy="133"/>
              </a:xfrm>
              <a:custGeom>
                <a:avLst/>
                <a:gdLst>
                  <a:gd name="T0" fmla="*/ 50 w 58"/>
                  <a:gd name="T1" fmla="*/ 35 h 56"/>
                  <a:gd name="T2" fmla="*/ 52 w 58"/>
                  <a:gd name="T3" fmla="*/ 0 h 56"/>
                  <a:gd name="T4" fmla="*/ 50 w 58"/>
                  <a:gd name="T5" fmla="*/ 19 h 56"/>
                  <a:gd name="T6" fmla="*/ 27 w 58"/>
                  <a:gd name="T7" fmla="*/ 38 h 56"/>
                  <a:gd name="T8" fmla="*/ 8 w 58"/>
                  <a:gd name="T9" fmla="*/ 30 h 56"/>
                  <a:gd name="T10" fmla="*/ 4 w 58"/>
                  <a:gd name="T11" fmla="*/ 19 h 56"/>
                  <a:gd name="T12" fmla="*/ 12 w 58"/>
                  <a:gd name="T13" fmla="*/ 49 h 56"/>
                  <a:gd name="T14" fmla="*/ 50 w 58"/>
                  <a:gd name="T15" fmla="*/ 35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56">
                    <a:moveTo>
                      <a:pt x="50" y="35"/>
                    </a:moveTo>
                    <a:cubicBezTo>
                      <a:pt x="58" y="23"/>
                      <a:pt x="58" y="9"/>
                      <a:pt x="52" y="0"/>
                    </a:cubicBezTo>
                    <a:cubicBezTo>
                      <a:pt x="54" y="8"/>
                      <a:pt x="52" y="13"/>
                      <a:pt x="50" y="19"/>
                    </a:cubicBezTo>
                    <a:cubicBezTo>
                      <a:pt x="47" y="28"/>
                      <a:pt x="37" y="36"/>
                      <a:pt x="27" y="38"/>
                    </a:cubicBezTo>
                    <a:cubicBezTo>
                      <a:pt x="20" y="38"/>
                      <a:pt x="12" y="36"/>
                      <a:pt x="8" y="30"/>
                    </a:cubicBezTo>
                    <a:cubicBezTo>
                      <a:pt x="7" y="27"/>
                      <a:pt x="5" y="24"/>
                      <a:pt x="4" y="19"/>
                    </a:cubicBezTo>
                    <a:cubicBezTo>
                      <a:pt x="0" y="31"/>
                      <a:pt x="3" y="44"/>
                      <a:pt x="12" y="49"/>
                    </a:cubicBezTo>
                    <a:cubicBezTo>
                      <a:pt x="24" y="56"/>
                      <a:pt x="41" y="50"/>
                      <a:pt x="50" y="35"/>
                    </a:cubicBezTo>
                  </a:path>
                </a:pathLst>
              </a:custGeom>
              <a:solidFill>
                <a:srgbClr val="707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7" name="Freeform 1917">
                <a:extLst>
                  <a:ext uri="{FF2B5EF4-FFF2-40B4-BE49-F238E27FC236}">
                    <a16:creationId xmlns:a16="http://schemas.microsoft.com/office/drawing/2014/main" id="{2617A833-30D6-4ED3-AC22-9BFD8B32E737}"/>
                  </a:ext>
                </a:extLst>
              </p:cNvPr>
              <p:cNvSpPr>
                <a:spLocks/>
              </p:cNvSpPr>
              <p:nvPr/>
            </p:nvSpPr>
            <p:spPr bwMode="auto">
              <a:xfrm>
                <a:off x="254" y="849"/>
                <a:ext cx="122" cy="72"/>
              </a:xfrm>
              <a:custGeom>
                <a:avLst/>
                <a:gdLst>
                  <a:gd name="T0" fmla="*/ 5 w 51"/>
                  <a:gd name="T1" fmla="*/ 22 h 30"/>
                  <a:gd name="T2" fmla="*/ 0 w 51"/>
                  <a:gd name="T3" fmla="*/ 11 h 30"/>
                  <a:gd name="T4" fmla="*/ 0 w 51"/>
                  <a:gd name="T5" fmla="*/ 11 h 30"/>
                  <a:gd name="T6" fmla="*/ 0 w 51"/>
                  <a:gd name="T7" fmla="*/ 11 h 30"/>
                  <a:gd name="T8" fmla="*/ 24 w 51"/>
                  <a:gd name="T9" fmla="*/ 22 h 30"/>
                  <a:gd name="T10" fmla="*/ 51 w 51"/>
                  <a:gd name="T11" fmla="*/ 0 h 30"/>
                  <a:gd name="T12" fmla="*/ 47 w 51"/>
                  <a:gd name="T13" fmla="*/ 11 h 30"/>
                  <a:gd name="T14" fmla="*/ 27 w 51"/>
                  <a:gd name="T15" fmla="*/ 28 h 30"/>
                  <a:gd name="T16" fmla="*/ 8 w 51"/>
                  <a:gd name="T17" fmla="*/ 25 h 30"/>
                  <a:gd name="T18" fmla="*/ 5 w 51"/>
                  <a:gd name="T19"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30">
                    <a:moveTo>
                      <a:pt x="5" y="22"/>
                    </a:moveTo>
                    <a:cubicBezTo>
                      <a:pt x="2" y="19"/>
                      <a:pt x="1" y="15"/>
                      <a:pt x="0" y="11"/>
                    </a:cubicBezTo>
                    <a:cubicBezTo>
                      <a:pt x="0" y="11"/>
                      <a:pt x="0" y="11"/>
                      <a:pt x="0" y="11"/>
                    </a:cubicBezTo>
                    <a:cubicBezTo>
                      <a:pt x="0" y="11"/>
                      <a:pt x="0" y="11"/>
                      <a:pt x="0" y="11"/>
                    </a:cubicBezTo>
                    <a:cubicBezTo>
                      <a:pt x="7" y="23"/>
                      <a:pt x="15" y="23"/>
                      <a:pt x="24" y="22"/>
                    </a:cubicBezTo>
                    <a:cubicBezTo>
                      <a:pt x="33" y="21"/>
                      <a:pt x="46" y="10"/>
                      <a:pt x="51" y="0"/>
                    </a:cubicBezTo>
                    <a:cubicBezTo>
                      <a:pt x="51" y="1"/>
                      <a:pt x="50" y="7"/>
                      <a:pt x="47" y="11"/>
                    </a:cubicBezTo>
                    <a:cubicBezTo>
                      <a:pt x="41" y="20"/>
                      <a:pt x="34" y="25"/>
                      <a:pt x="27" y="28"/>
                    </a:cubicBezTo>
                    <a:cubicBezTo>
                      <a:pt x="20" y="30"/>
                      <a:pt x="13" y="28"/>
                      <a:pt x="8" y="25"/>
                    </a:cubicBezTo>
                    <a:cubicBezTo>
                      <a:pt x="7" y="25"/>
                      <a:pt x="6" y="23"/>
                      <a:pt x="5" y="22"/>
                    </a:cubicBezTo>
                  </a:path>
                </a:pathLst>
              </a:custGeom>
              <a:solidFill>
                <a:srgbClr val="686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8" name="Freeform 1918">
                <a:extLst>
                  <a:ext uri="{FF2B5EF4-FFF2-40B4-BE49-F238E27FC236}">
                    <a16:creationId xmlns:a16="http://schemas.microsoft.com/office/drawing/2014/main" id="{027AF7C1-28B1-457C-9C1C-E1615A444FF1}"/>
                  </a:ext>
                </a:extLst>
              </p:cNvPr>
              <p:cNvSpPr>
                <a:spLocks/>
              </p:cNvSpPr>
              <p:nvPr/>
            </p:nvSpPr>
            <p:spPr bwMode="auto">
              <a:xfrm>
                <a:off x="266" y="780"/>
                <a:ext cx="103" cy="91"/>
              </a:xfrm>
              <a:custGeom>
                <a:avLst/>
                <a:gdLst>
                  <a:gd name="T0" fmla="*/ 32 w 43"/>
                  <a:gd name="T1" fmla="*/ 2 h 38"/>
                  <a:gd name="T2" fmla="*/ 23 w 43"/>
                  <a:gd name="T3" fmla="*/ 1 h 38"/>
                  <a:gd name="T4" fmla="*/ 6 w 43"/>
                  <a:gd name="T5" fmla="*/ 10 h 38"/>
                  <a:gd name="T6" fmla="*/ 1 w 43"/>
                  <a:gd name="T7" fmla="*/ 28 h 38"/>
                  <a:gd name="T8" fmla="*/ 6 w 43"/>
                  <a:gd name="T9" fmla="*/ 36 h 38"/>
                  <a:gd name="T10" fmla="*/ 13 w 43"/>
                  <a:gd name="T11" fmla="*/ 38 h 38"/>
                  <a:gd name="T12" fmla="*/ 38 w 43"/>
                  <a:gd name="T13" fmla="*/ 24 h 38"/>
                  <a:gd name="T14" fmla="*/ 43 w 43"/>
                  <a:gd name="T15" fmla="*/ 12 h 38"/>
                  <a:gd name="T16" fmla="*/ 37 w 43"/>
                  <a:gd name="T17" fmla="*/ 3 h 38"/>
                  <a:gd name="T18" fmla="*/ 23 w 43"/>
                  <a:gd name="T19" fmla="*/ 1 h 38"/>
                  <a:gd name="T20" fmla="*/ 32 w 43"/>
                  <a:gd name="T21"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38">
                    <a:moveTo>
                      <a:pt x="32" y="2"/>
                    </a:moveTo>
                    <a:cubicBezTo>
                      <a:pt x="29" y="0"/>
                      <a:pt x="26" y="0"/>
                      <a:pt x="23" y="1"/>
                    </a:cubicBezTo>
                    <a:cubicBezTo>
                      <a:pt x="16" y="2"/>
                      <a:pt x="10" y="5"/>
                      <a:pt x="6" y="10"/>
                    </a:cubicBezTo>
                    <a:cubicBezTo>
                      <a:pt x="2" y="15"/>
                      <a:pt x="0" y="22"/>
                      <a:pt x="1" y="28"/>
                    </a:cubicBezTo>
                    <a:cubicBezTo>
                      <a:pt x="2" y="31"/>
                      <a:pt x="3" y="35"/>
                      <a:pt x="6" y="36"/>
                    </a:cubicBezTo>
                    <a:cubicBezTo>
                      <a:pt x="8" y="38"/>
                      <a:pt x="10" y="38"/>
                      <a:pt x="13" y="38"/>
                    </a:cubicBezTo>
                    <a:cubicBezTo>
                      <a:pt x="23" y="38"/>
                      <a:pt x="32" y="32"/>
                      <a:pt x="38" y="24"/>
                    </a:cubicBezTo>
                    <a:cubicBezTo>
                      <a:pt x="41" y="20"/>
                      <a:pt x="43" y="16"/>
                      <a:pt x="43" y="12"/>
                    </a:cubicBezTo>
                    <a:cubicBezTo>
                      <a:pt x="42" y="8"/>
                      <a:pt x="40" y="5"/>
                      <a:pt x="37" y="3"/>
                    </a:cubicBezTo>
                    <a:cubicBezTo>
                      <a:pt x="33" y="1"/>
                      <a:pt x="28" y="0"/>
                      <a:pt x="23" y="1"/>
                    </a:cubicBezTo>
                    <a:cubicBezTo>
                      <a:pt x="32" y="2"/>
                      <a:pt x="32" y="2"/>
                      <a:pt x="32" y="2"/>
                    </a:cubicBezTo>
                  </a:path>
                </a:pathLst>
              </a:custGeom>
              <a:solidFill>
                <a:srgbClr val="8C98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9" name="Freeform 1919">
                <a:extLst>
                  <a:ext uri="{FF2B5EF4-FFF2-40B4-BE49-F238E27FC236}">
                    <a16:creationId xmlns:a16="http://schemas.microsoft.com/office/drawing/2014/main" id="{2E745B63-8726-4ED6-BCA2-C748E7571043}"/>
                  </a:ext>
                </a:extLst>
              </p:cNvPr>
              <p:cNvSpPr>
                <a:spLocks/>
              </p:cNvSpPr>
              <p:nvPr/>
            </p:nvSpPr>
            <p:spPr bwMode="auto">
              <a:xfrm>
                <a:off x="278" y="778"/>
                <a:ext cx="83" cy="74"/>
              </a:xfrm>
              <a:custGeom>
                <a:avLst/>
                <a:gdLst>
                  <a:gd name="T0" fmla="*/ 26 w 35"/>
                  <a:gd name="T1" fmla="*/ 1 h 31"/>
                  <a:gd name="T2" fmla="*/ 18 w 35"/>
                  <a:gd name="T3" fmla="*/ 0 h 31"/>
                  <a:gd name="T4" fmla="*/ 5 w 35"/>
                  <a:gd name="T5" fmla="*/ 8 h 31"/>
                  <a:gd name="T6" fmla="*/ 1 w 35"/>
                  <a:gd name="T7" fmla="*/ 23 h 31"/>
                  <a:gd name="T8" fmla="*/ 4 w 35"/>
                  <a:gd name="T9" fmla="*/ 30 h 31"/>
                  <a:gd name="T10" fmla="*/ 10 w 35"/>
                  <a:gd name="T11" fmla="*/ 31 h 31"/>
                  <a:gd name="T12" fmla="*/ 31 w 35"/>
                  <a:gd name="T13" fmla="*/ 20 h 31"/>
                  <a:gd name="T14" fmla="*/ 35 w 35"/>
                  <a:gd name="T15" fmla="*/ 9 h 31"/>
                  <a:gd name="T16" fmla="*/ 30 w 35"/>
                  <a:gd name="T17" fmla="*/ 2 h 31"/>
                  <a:gd name="T18" fmla="*/ 18 w 35"/>
                  <a:gd name="T19" fmla="*/ 0 h 31"/>
                  <a:gd name="T20" fmla="*/ 26 w 35"/>
                  <a:gd name="T2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31">
                    <a:moveTo>
                      <a:pt x="26" y="1"/>
                    </a:moveTo>
                    <a:cubicBezTo>
                      <a:pt x="24" y="0"/>
                      <a:pt x="21" y="0"/>
                      <a:pt x="18" y="0"/>
                    </a:cubicBezTo>
                    <a:cubicBezTo>
                      <a:pt x="13" y="1"/>
                      <a:pt x="8" y="4"/>
                      <a:pt x="5" y="8"/>
                    </a:cubicBezTo>
                    <a:cubicBezTo>
                      <a:pt x="1" y="12"/>
                      <a:pt x="0" y="18"/>
                      <a:pt x="1" y="23"/>
                    </a:cubicBezTo>
                    <a:cubicBezTo>
                      <a:pt x="1" y="26"/>
                      <a:pt x="2" y="28"/>
                      <a:pt x="4" y="30"/>
                    </a:cubicBezTo>
                    <a:cubicBezTo>
                      <a:pt x="6" y="31"/>
                      <a:pt x="8" y="31"/>
                      <a:pt x="10" y="31"/>
                    </a:cubicBezTo>
                    <a:cubicBezTo>
                      <a:pt x="18" y="31"/>
                      <a:pt x="26" y="26"/>
                      <a:pt x="31" y="20"/>
                    </a:cubicBezTo>
                    <a:cubicBezTo>
                      <a:pt x="33" y="17"/>
                      <a:pt x="35" y="13"/>
                      <a:pt x="35" y="9"/>
                    </a:cubicBezTo>
                    <a:cubicBezTo>
                      <a:pt x="34" y="6"/>
                      <a:pt x="32" y="4"/>
                      <a:pt x="30" y="2"/>
                    </a:cubicBezTo>
                    <a:cubicBezTo>
                      <a:pt x="27" y="1"/>
                      <a:pt x="23" y="0"/>
                      <a:pt x="18" y="0"/>
                    </a:cubicBezTo>
                    <a:cubicBezTo>
                      <a:pt x="26" y="1"/>
                      <a:pt x="26" y="1"/>
                      <a:pt x="26" y="1"/>
                    </a:cubicBezTo>
                  </a:path>
                </a:pathLst>
              </a:custGeom>
              <a:solidFill>
                <a:srgbClr val="9A9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0" name="Freeform 1920">
                <a:extLst>
                  <a:ext uri="{FF2B5EF4-FFF2-40B4-BE49-F238E27FC236}">
                    <a16:creationId xmlns:a16="http://schemas.microsoft.com/office/drawing/2014/main" id="{7902B437-D384-44F7-9769-04574EBF8A65}"/>
                  </a:ext>
                </a:extLst>
              </p:cNvPr>
              <p:cNvSpPr>
                <a:spLocks/>
              </p:cNvSpPr>
              <p:nvPr/>
            </p:nvSpPr>
            <p:spPr bwMode="auto">
              <a:xfrm>
                <a:off x="285" y="780"/>
                <a:ext cx="65" cy="50"/>
              </a:xfrm>
              <a:custGeom>
                <a:avLst/>
                <a:gdLst>
                  <a:gd name="T0" fmla="*/ 26 w 27"/>
                  <a:gd name="T1" fmla="*/ 6 h 21"/>
                  <a:gd name="T2" fmla="*/ 3 w 27"/>
                  <a:gd name="T3" fmla="*/ 11 h 21"/>
                  <a:gd name="T4" fmla="*/ 1 w 27"/>
                  <a:gd name="T5" fmla="*/ 16 h 21"/>
                  <a:gd name="T6" fmla="*/ 2 w 27"/>
                  <a:gd name="T7" fmla="*/ 21 h 21"/>
                  <a:gd name="T8" fmla="*/ 3 w 27"/>
                  <a:gd name="T9" fmla="*/ 21 h 21"/>
                  <a:gd name="T10" fmla="*/ 4 w 27"/>
                  <a:gd name="T11" fmla="*/ 21 h 21"/>
                  <a:gd name="T12" fmla="*/ 17 w 27"/>
                  <a:gd name="T13" fmla="*/ 15 h 21"/>
                  <a:gd name="T14" fmla="*/ 27 w 27"/>
                  <a:gd name="T15" fmla="*/ 7 h 21"/>
                  <a:gd name="T16" fmla="*/ 26 w 27"/>
                  <a:gd name="T17"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1">
                    <a:moveTo>
                      <a:pt x="26" y="6"/>
                    </a:moveTo>
                    <a:cubicBezTo>
                      <a:pt x="17" y="0"/>
                      <a:pt x="7" y="5"/>
                      <a:pt x="3" y="11"/>
                    </a:cubicBezTo>
                    <a:cubicBezTo>
                      <a:pt x="2" y="13"/>
                      <a:pt x="1" y="14"/>
                      <a:pt x="1" y="16"/>
                    </a:cubicBezTo>
                    <a:cubicBezTo>
                      <a:pt x="0" y="18"/>
                      <a:pt x="1" y="20"/>
                      <a:pt x="2" y="21"/>
                    </a:cubicBezTo>
                    <a:cubicBezTo>
                      <a:pt x="3" y="21"/>
                      <a:pt x="3" y="21"/>
                      <a:pt x="3" y="21"/>
                    </a:cubicBezTo>
                    <a:cubicBezTo>
                      <a:pt x="4" y="21"/>
                      <a:pt x="4" y="21"/>
                      <a:pt x="4" y="21"/>
                    </a:cubicBezTo>
                    <a:cubicBezTo>
                      <a:pt x="8" y="21"/>
                      <a:pt x="14" y="16"/>
                      <a:pt x="17" y="15"/>
                    </a:cubicBezTo>
                    <a:cubicBezTo>
                      <a:pt x="19" y="15"/>
                      <a:pt x="26" y="10"/>
                      <a:pt x="27" y="7"/>
                    </a:cubicBezTo>
                    <a:cubicBezTo>
                      <a:pt x="26" y="6"/>
                      <a:pt x="26" y="6"/>
                      <a:pt x="26" y="6"/>
                    </a:cubicBezTo>
                  </a:path>
                </a:pathLst>
              </a:custGeom>
              <a:solidFill>
                <a:srgbClr val="ACA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1" name="Freeform 1921">
                <a:extLst>
                  <a:ext uri="{FF2B5EF4-FFF2-40B4-BE49-F238E27FC236}">
                    <a16:creationId xmlns:a16="http://schemas.microsoft.com/office/drawing/2014/main" id="{EC1C78BF-F262-47D8-BEE0-B0804816C7D8}"/>
                  </a:ext>
                </a:extLst>
              </p:cNvPr>
              <p:cNvSpPr>
                <a:spLocks/>
              </p:cNvSpPr>
              <p:nvPr/>
            </p:nvSpPr>
            <p:spPr bwMode="auto">
              <a:xfrm>
                <a:off x="295" y="792"/>
                <a:ext cx="50" cy="24"/>
              </a:xfrm>
              <a:custGeom>
                <a:avLst/>
                <a:gdLst>
                  <a:gd name="T0" fmla="*/ 16 w 21"/>
                  <a:gd name="T1" fmla="*/ 0 h 10"/>
                  <a:gd name="T2" fmla="*/ 16 w 21"/>
                  <a:gd name="T3" fmla="*/ 0 h 10"/>
                  <a:gd name="T4" fmla="*/ 16 w 21"/>
                  <a:gd name="T5" fmla="*/ 0 h 10"/>
                  <a:gd name="T6" fmla="*/ 7 w 21"/>
                  <a:gd name="T7" fmla="*/ 2 h 10"/>
                  <a:gd name="T8" fmla="*/ 0 w 21"/>
                  <a:gd name="T9" fmla="*/ 8 h 10"/>
                  <a:gd name="T10" fmla="*/ 0 w 21"/>
                  <a:gd name="T11" fmla="*/ 9 h 10"/>
                  <a:gd name="T12" fmla="*/ 1 w 21"/>
                  <a:gd name="T13" fmla="*/ 9 h 10"/>
                  <a:gd name="T14" fmla="*/ 5 w 21"/>
                  <a:gd name="T15" fmla="*/ 9 h 10"/>
                  <a:gd name="T16" fmla="*/ 8 w 21"/>
                  <a:gd name="T17" fmla="*/ 7 h 10"/>
                  <a:gd name="T18" fmla="*/ 21 w 21"/>
                  <a:gd name="T19" fmla="*/ 2 h 10"/>
                  <a:gd name="T20" fmla="*/ 16 w 21"/>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0">
                    <a:moveTo>
                      <a:pt x="16" y="0"/>
                    </a:moveTo>
                    <a:cubicBezTo>
                      <a:pt x="16" y="0"/>
                      <a:pt x="16" y="0"/>
                      <a:pt x="16" y="0"/>
                    </a:cubicBezTo>
                    <a:cubicBezTo>
                      <a:pt x="16" y="0"/>
                      <a:pt x="16" y="0"/>
                      <a:pt x="16" y="0"/>
                    </a:cubicBezTo>
                    <a:cubicBezTo>
                      <a:pt x="13" y="0"/>
                      <a:pt x="10" y="1"/>
                      <a:pt x="7" y="2"/>
                    </a:cubicBezTo>
                    <a:cubicBezTo>
                      <a:pt x="4" y="3"/>
                      <a:pt x="1" y="5"/>
                      <a:pt x="0" y="8"/>
                    </a:cubicBezTo>
                    <a:cubicBezTo>
                      <a:pt x="0" y="9"/>
                      <a:pt x="0" y="9"/>
                      <a:pt x="0" y="9"/>
                    </a:cubicBezTo>
                    <a:cubicBezTo>
                      <a:pt x="0" y="9"/>
                      <a:pt x="1" y="9"/>
                      <a:pt x="1" y="9"/>
                    </a:cubicBezTo>
                    <a:cubicBezTo>
                      <a:pt x="2" y="10"/>
                      <a:pt x="4" y="10"/>
                      <a:pt x="5" y="9"/>
                    </a:cubicBezTo>
                    <a:cubicBezTo>
                      <a:pt x="6" y="8"/>
                      <a:pt x="7" y="8"/>
                      <a:pt x="8" y="7"/>
                    </a:cubicBezTo>
                    <a:cubicBezTo>
                      <a:pt x="14" y="3"/>
                      <a:pt x="18" y="3"/>
                      <a:pt x="21" y="2"/>
                    </a:cubicBezTo>
                    <a:cubicBezTo>
                      <a:pt x="20" y="0"/>
                      <a:pt x="18" y="0"/>
                      <a:pt x="16" y="0"/>
                    </a:cubicBezTo>
                  </a:path>
                </a:pathLst>
              </a:custGeom>
              <a:solidFill>
                <a:srgbClr val="C9C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2" name="Freeform 1922">
                <a:extLst>
                  <a:ext uri="{FF2B5EF4-FFF2-40B4-BE49-F238E27FC236}">
                    <a16:creationId xmlns:a16="http://schemas.microsoft.com/office/drawing/2014/main" id="{379AD2F3-B1BD-4ECE-BD80-6B2D58997E73}"/>
                  </a:ext>
                </a:extLst>
              </p:cNvPr>
              <p:cNvSpPr>
                <a:spLocks/>
              </p:cNvSpPr>
              <p:nvPr/>
            </p:nvSpPr>
            <p:spPr bwMode="auto">
              <a:xfrm>
                <a:off x="280" y="895"/>
                <a:ext cx="67" cy="21"/>
              </a:xfrm>
              <a:custGeom>
                <a:avLst/>
                <a:gdLst>
                  <a:gd name="T0" fmla="*/ 28 w 28"/>
                  <a:gd name="T1" fmla="*/ 0 h 9"/>
                  <a:gd name="T2" fmla="*/ 20 w 28"/>
                  <a:gd name="T3" fmla="*/ 4 h 9"/>
                  <a:gd name="T4" fmla="*/ 0 w 28"/>
                  <a:gd name="T5" fmla="*/ 5 h 9"/>
                  <a:gd name="T6" fmla="*/ 0 w 28"/>
                  <a:gd name="T7" fmla="*/ 5 h 9"/>
                  <a:gd name="T8" fmla="*/ 0 w 28"/>
                  <a:gd name="T9" fmla="*/ 5 h 9"/>
                  <a:gd name="T10" fmla="*/ 6 w 28"/>
                  <a:gd name="T11" fmla="*/ 8 h 9"/>
                  <a:gd name="T12" fmla="*/ 18 w 28"/>
                  <a:gd name="T13" fmla="*/ 6 h 9"/>
                  <a:gd name="T14" fmla="*/ 28 w 28"/>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9">
                    <a:moveTo>
                      <a:pt x="28" y="0"/>
                    </a:moveTo>
                    <a:cubicBezTo>
                      <a:pt x="26" y="1"/>
                      <a:pt x="22" y="3"/>
                      <a:pt x="20" y="4"/>
                    </a:cubicBezTo>
                    <a:cubicBezTo>
                      <a:pt x="16" y="6"/>
                      <a:pt x="7" y="8"/>
                      <a:pt x="0" y="5"/>
                    </a:cubicBezTo>
                    <a:cubicBezTo>
                      <a:pt x="0" y="5"/>
                      <a:pt x="0" y="5"/>
                      <a:pt x="0" y="5"/>
                    </a:cubicBezTo>
                    <a:cubicBezTo>
                      <a:pt x="0" y="5"/>
                      <a:pt x="0" y="5"/>
                      <a:pt x="0" y="5"/>
                    </a:cubicBezTo>
                    <a:cubicBezTo>
                      <a:pt x="0" y="5"/>
                      <a:pt x="3" y="7"/>
                      <a:pt x="6" y="8"/>
                    </a:cubicBezTo>
                    <a:cubicBezTo>
                      <a:pt x="11" y="9"/>
                      <a:pt x="14" y="8"/>
                      <a:pt x="18" y="6"/>
                    </a:cubicBezTo>
                    <a:cubicBezTo>
                      <a:pt x="21" y="5"/>
                      <a:pt x="25" y="3"/>
                      <a:pt x="28" y="0"/>
                    </a:cubicBezTo>
                  </a:path>
                </a:pathLst>
              </a:custGeom>
              <a:solidFill>
                <a:srgbClr val="686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3" name="Freeform 1923">
                <a:extLst>
                  <a:ext uri="{FF2B5EF4-FFF2-40B4-BE49-F238E27FC236}">
                    <a16:creationId xmlns:a16="http://schemas.microsoft.com/office/drawing/2014/main" id="{D5CB883A-F308-449F-BCD8-C2E1ED937BCA}"/>
                  </a:ext>
                </a:extLst>
              </p:cNvPr>
              <p:cNvSpPr>
                <a:spLocks noEditPoints="1"/>
              </p:cNvSpPr>
              <p:nvPr/>
            </p:nvSpPr>
            <p:spPr bwMode="auto">
              <a:xfrm>
                <a:off x="407" y="1007"/>
                <a:ext cx="0" cy="2"/>
              </a:xfrm>
              <a:custGeom>
                <a:avLst/>
                <a:gdLst>
                  <a:gd name="T0" fmla="*/ 1 h 1"/>
                  <a:gd name="T1" fmla="*/ 1 h 1"/>
                  <a:gd name="T2" fmla="*/ 1 h 1"/>
                  <a:gd name="T3" fmla="*/ 1 h 1"/>
                  <a:gd name="T4" fmla="*/ 1 h 1"/>
                  <a:gd name="T5" fmla="*/ 1 h 1"/>
                  <a:gd name="T6" fmla="*/ 1 h 1"/>
                  <a:gd name="T7" fmla="*/ 1 h 1"/>
                  <a:gd name="T8" fmla="*/ 1 h 1"/>
                  <a:gd name="T9" fmla="*/ 1 h 1"/>
                  <a:gd name="T10" fmla="*/ 1 h 1"/>
                  <a:gd name="T11" fmla="*/ 1 h 1"/>
                  <a:gd name="T12" fmla="*/ 1 h 1"/>
                  <a:gd name="T13" fmla="*/ 1 h 1"/>
                  <a:gd name="T14" fmla="*/ 1 h 1"/>
                  <a:gd name="T15" fmla="*/ 1 h 1"/>
                  <a:gd name="T16" fmla="*/ 1 h 1"/>
                  <a:gd name="T17" fmla="*/ 1 h 1"/>
                  <a:gd name="T18" fmla="*/ 1 h 1"/>
                  <a:gd name="T19" fmla="*/ 1 h 1"/>
                  <a:gd name="T20" fmla="*/ 1 h 1"/>
                  <a:gd name="T21" fmla="*/ 1 h 1"/>
                  <a:gd name="T22" fmla="*/ 1 h 1"/>
                  <a:gd name="T23" fmla="*/ 1 h 1"/>
                  <a:gd name="T24" fmla="*/ 0 h 1"/>
                  <a:gd name="T25" fmla="*/ 1 h 1"/>
                  <a:gd name="T26" fmla="*/ 0 h 1"/>
                  <a:gd name="T27" fmla="*/ 0 h 1"/>
                  <a:gd name="T28" fmla="*/ 0 h 1"/>
                  <a:gd name="T29" fmla="*/ 0 h 1"/>
                  <a:gd name="T30" fmla="*/ 0 h 1"/>
                  <a:gd name="T31" fmla="*/ 0 h 1"/>
                  <a:gd name="T32" fmla="*/ 0 h 1"/>
                  <a:gd name="T33" fmla="*/ 0 h 1"/>
                  <a:gd name="T34" fmla="*/ 0 h 1"/>
                  <a:gd name="T35" fmla="*/ 0 h 1"/>
                  <a:gd name="T36" fmla="*/ 0 h 1"/>
                  <a:gd name="T37" fmla="*/ 0 h 1"/>
                  <a:gd name="T38" fmla="*/ 0 h 1"/>
                  <a:gd name="T39" fmla="*/ 0 h 1"/>
                  <a:gd name="T40" fmla="*/ 0 h 1"/>
                  <a:gd name="T41" fmla="*/ 0 h 1"/>
                  <a:gd name="T42" fmla="*/ 0 h 1"/>
                  <a:gd name="T43" fmla="*/ 0 h 1"/>
                  <a:gd name="T44" fmla="*/ 0 h 1"/>
                  <a:gd name="T45" fmla="*/ 0 h 1"/>
                  <a:gd name="T46" fmla="*/ 0 h 1"/>
                  <a:gd name="T47" fmla="*/ 0 h 1"/>
                  <a:gd name="T48" fmla="*/ 0 h 1"/>
                  <a:gd name="T49" fmla="*/ 0 h 1"/>
                  <a:gd name="T50"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 ang="0">
                    <a:pos x="0" y="T40"/>
                  </a:cxn>
                  <a:cxn ang="0">
                    <a:pos x="0" y="T41"/>
                  </a:cxn>
                  <a:cxn ang="0">
                    <a:pos x="0" y="T42"/>
                  </a:cxn>
                  <a:cxn ang="0">
                    <a:pos x="0" y="T43"/>
                  </a:cxn>
                  <a:cxn ang="0">
                    <a:pos x="0" y="T44"/>
                  </a:cxn>
                  <a:cxn ang="0">
                    <a:pos x="0" y="T45"/>
                  </a:cxn>
                  <a:cxn ang="0">
                    <a:pos x="0" y="T46"/>
                  </a:cxn>
                  <a:cxn ang="0">
                    <a:pos x="0" y="T47"/>
                  </a:cxn>
                  <a:cxn ang="0">
                    <a:pos x="0" y="T48"/>
                  </a:cxn>
                  <a:cxn ang="0">
                    <a:pos x="0" y="T49"/>
                  </a:cxn>
                  <a:cxn ang="0">
                    <a:pos x="0" y="T50"/>
                  </a:cxn>
                </a:cxnLst>
                <a:rect l="0" t="0" r="r" b="b"/>
                <a:pathLst>
                  <a:path h="1">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1"/>
                      <a:pt x="0" y="1"/>
                      <a:pt x="0" y="1"/>
                    </a:cubicBezTo>
                    <a:cubicBezTo>
                      <a:pt x="0" y="1"/>
                      <a:pt x="0" y="1"/>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8887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4" name="Freeform 1924">
                <a:extLst>
                  <a:ext uri="{FF2B5EF4-FFF2-40B4-BE49-F238E27FC236}">
                    <a16:creationId xmlns:a16="http://schemas.microsoft.com/office/drawing/2014/main" id="{5E57D96E-85B7-4066-BDFA-31FD644DC72D}"/>
                  </a:ext>
                </a:extLst>
              </p:cNvPr>
              <p:cNvSpPr>
                <a:spLocks noEditPoints="1"/>
              </p:cNvSpPr>
              <p:nvPr/>
            </p:nvSpPr>
            <p:spPr bwMode="auto">
              <a:xfrm>
                <a:off x="407" y="15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8C8B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5" name="Freeform 1925">
                <a:extLst>
                  <a:ext uri="{FF2B5EF4-FFF2-40B4-BE49-F238E27FC236}">
                    <a16:creationId xmlns:a16="http://schemas.microsoft.com/office/drawing/2014/main" id="{C215E82B-0557-441B-B965-C267C8EE7677}"/>
                  </a:ext>
                </a:extLst>
              </p:cNvPr>
              <p:cNvSpPr>
                <a:spLocks/>
              </p:cNvSpPr>
              <p:nvPr/>
            </p:nvSpPr>
            <p:spPr bwMode="auto">
              <a:xfrm>
                <a:off x="3" y="-2"/>
                <a:ext cx="416" cy="152"/>
              </a:xfrm>
              <a:custGeom>
                <a:avLst/>
                <a:gdLst>
                  <a:gd name="T0" fmla="*/ 174 w 174"/>
                  <a:gd name="T1" fmla="*/ 41 h 64"/>
                  <a:gd name="T2" fmla="*/ 174 w 174"/>
                  <a:gd name="T3" fmla="*/ 38 h 64"/>
                  <a:gd name="T4" fmla="*/ 174 w 174"/>
                  <a:gd name="T5" fmla="*/ 21 h 64"/>
                  <a:gd name="T6" fmla="*/ 173 w 174"/>
                  <a:gd name="T7" fmla="*/ 21 h 64"/>
                  <a:gd name="T8" fmla="*/ 173 w 174"/>
                  <a:gd name="T9" fmla="*/ 21 h 64"/>
                  <a:gd name="T10" fmla="*/ 87 w 174"/>
                  <a:gd name="T11" fmla="*/ 0 h 64"/>
                  <a:gd name="T12" fmla="*/ 0 w 174"/>
                  <a:gd name="T13" fmla="*/ 21 h 64"/>
                  <a:gd name="T14" fmla="*/ 0 w 174"/>
                  <a:gd name="T15" fmla="*/ 21 h 64"/>
                  <a:gd name="T16" fmla="*/ 0 w 174"/>
                  <a:gd name="T17" fmla="*/ 21 h 64"/>
                  <a:gd name="T18" fmla="*/ 0 w 174"/>
                  <a:gd name="T19" fmla="*/ 41 h 64"/>
                  <a:gd name="T20" fmla="*/ 0 w 174"/>
                  <a:gd name="T21" fmla="*/ 43 h 64"/>
                  <a:gd name="T22" fmla="*/ 87 w 174"/>
                  <a:gd name="T23" fmla="*/ 64 h 64"/>
                  <a:gd name="T24" fmla="*/ 173 w 174"/>
                  <a:gd name="T25" fmla="*/ 44 h 64"/>
                  <a:gd name="T26" fmla="*/ 174 w 174"/>
                  <a:gd name="T27" fmla="*/ 41 h 64"/>
                  <a:gd name="T28" fmla="*/ 174 w 174"/>
                  <a:gd name="T29" fmla="*/ 41 h 64"/>
                  <a:gd name="T30" fmla="*/ 174 w 174"/>
                  <a:gd name="T31" fmla="*/ 4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 h="64">
                    <a:moveTo>
                      <a:pt x="174" y="41"/>
                    </a:moveTo>
                    <a:cubicBezTo>
                      <a:pt x="174" y="39"/>
                      <a:pt x="174" y="38"/>
                      <a:pt x="174" y="38"/>
                    </a:cubicBezTo>
                    <a:cubicBezTo>
                      <a:pt x="174" y="21"/>
                      <a:pt x="174" y="21"/>
                      <a:pt x="174" y="21"/>
                    </a:cubicBezTo>
                    <a:cubicBezTo>
                      <a:pt x="173" y="21"/>
                      <a:pt x="173" y="21"/>
                      <a:pt x="173" y="21"/>
                    </a:cubicBezTo>
                    <a:cubicBezTo>
                      <a:pt x="173" y="21"/>
                      <a:pt x="173" y="21"/>
                      <a:pt x="173" y="21"/>
                    </a:cubicBezTo>
                    <a:cubicBezTo>
                      <a:pt x="173" y="10"/>
                      <a:pt x="135" y="0"/>
                      <a:pt x="87" y="0"/>
                    </a:cubicBezTo>
                    <a:cubicBezTo>
                      <a:pt x="39" y="0"/>
                      <a:pt x="0" y="10"/>
                      <a:pt x="0" y="21"/>
                    </a:cubicBezTo>
                    <a:cubicBezTo>
                      <a:pt x="0" y="21"/>
                      <a:pt x="0" y="21"/>
                      <a:pt x="0" y="21"/>
                    </a:cubicBezTo>
                    <a:cubicBezTo>
                      <a:pt x="0" y="21"/>
                      <a:pt x="0" y="21"/>
                      <a:pt x="0" y="21"/>
                    </a:cubicBezTo>
                    <a:cubicBezTo>
                      <a:pt x="0" y="41"/>
                      <a:pt x="0" y="41"/>
                      <a:pt x="0" y="41"/>
                    </a:cubicBezTo>
                    <a:cubicBezTo>
                      <a:pt x="0" y="42"/>
                      <a:pt x="0" y="43"/>
                      <a:pt x="0" y="43"/>
                    </a:cubicBezTo>
                    <a:cubicBezTo>
                      <a:pt x="0" y="55"/>
                      <a:pt x="39" y="64"/>
                      <a:pt x="87" y="64"/>
                    </a:cubicBezTo>
                    <a:cubicBezTo>
                      <a:pt x="134" y="64"/>
                      <a:pt x="172" y="55"/>
                      <a:pt x="173" y="44"/>
                    </a:cubicBezTo>
                    <a:cubicBezTo>
                      <a:pt x="174" y="43"/>
                      <a:pt x="174" y="42"/>
                      <a:pt x="174" y="41"/>
                    </a:cubicBezTo>
                    <a:cubicBezTo>
                      <a:pt x="174" y="41"/>
                      <a:pt x="174" y="41"/>
                      <a:pt x="174" y="41"/>
                    </a:cubicBezTo>
                    <a:cubicBezTo>
                      <a:pt x="174" y="41"/>
                      <a:pt x="174" y="41"/>
                      <a:pt x="174" y="41"/>
                    </a:cubicBezTo>
                  </a:path>
                </a:pathLst>
              </a:custGeom>
              <a:solidFill>
                <a:srgbClr val="2438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6" name="Freeform 1926">
                <a:extLst>
                  <a:ext uri="{FF2B5EF4-FFF2-40B4-BE49-F238E27FC236}">
                    <a16:creationId xmlns:a16="http://schemas.microsoft.com/office/drawing/2014/main" id="{AC53ED6D-84CA-42FF-A6F7-7D92FEE018C7}"/>
                  </a:ext>
                </a:extLst>
              </p:cNvPr>
              <p:cNvSpPr>
                <a:spLocks/>
              </p:cNvSpPr>
              <p:nvPr/>
            </p:nvSpPr>
            <p:spPr bwMode="auto">
              <a:xfrm>
                <a:off x="3" y="-2"/>
                <a:ext cx="416" cy="148"/>
              </a:xfrm>
              <a:custGeom>
                <a:avLst/>
                <a:gdLst>
                  <a:gd name="T0" fmla="*/ 87 w 174"/>
                  <a:gd name="T1" fmla="*/ 62 h 62"/>
                  <a:gd name="T2" fmla="*/ 173 w 174"/>
                  <a:gd name="T3" fmla="*/ 42 h 62"/>
                  <a:gd name="T4" fmla="*/ 174 w 174"/>
                  <a:gd name="T5" fmla="*/ 39 h 62"/>
                  <a:gd name="T6" fmla="*/ 174 w 174"/>
                  <a:gd name="T7" fmla="*/ 39 h 62"/>
                  <a:gd name="T8" fmla="*/ 174 w 174"/>
                  <a:gd name="T9" fmla="*/ 38 h 62"/>
                  <a:gd name="T10" fmla="*/ 174 w 174"/>
                  <a:gd name="T11" fmla="*/ 38 h 62"/>
                  <a:gd name="T12" fmla="*/ 174 w 174"/>
                  <a:gd name="T13" fmla="*/ 38 h 62"/>
                  <a:gd name="T14" fmla="*/ 174 w 174"/>
                  <a:gd name="T15" fmla="*/ 36 h 62"/>
                  <a:gd name="T16" fmla="*/ 174 w 174"/>
                  <a:gd name="T17" fmla="*/ 21 h 62"/>
                  <a:gd name="T18" fmla="*/ 173 w 174"/>
                  <a:gd name="T19" fmla="*/ 21 h 62"/>
                  <a:gd name="T20" fmla="*/ 173 w 174"/>
                  <a:gd name="T21" fmla="*/ 21 h 62"/>
                  <a:gd name="T22" fmla="*/ 87 w 174"/>
                  <a:gd name="T23" fmla="*/ 0 h 62"/>
                  <a:gd name="T24" fmla="*/ 0 w 174"/>
                  <a:gd name="T25" fmla="*/ 21 h 62"/>
                  <a:gd name="T26" fmla="*/ 0 w 174"/>
                  <a:gd name="T27" fmla="*/ 21 h 62"/>
                  <a:gd name="T28" fmla="*/ 0 w 174"/>
                  <a:gd name="T29" fmla="*/ 21 h 62"/>
                  <a:gd name="T30" fmla="*/ 0 w 174"/>
                  <a:gd name="T31" fmla="*/ 39 h 62"/>
                  <a:gd name="T32" fmla="*/ 0 w 174"/>
                  <a:gd name="T33" fmla="*/ 41 h 62"/>
                  <a:gd name="T34" fmla="*/ 87 w 174"/>
                  <a:gd name="T35"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62">
                    <a:moveTo>
                      <a:pt x="87" y="62"/>
                    </a:moveTo>
                    <a:cubicBezTo>
                      <a:pt x="134" y="62"/>
                      <a:pt x="172" y="53"/>
                      <a:pt x="173" y="42"/>
                    </a:cubicBezTo>
                    <a:cubicBezTo>
                      <a:pt x="174" y="41"/>
                      <a:pt x="174" y="40"/>
                      <a:pt x="174" y="39"/>
                    </a:cubicBezTo>
                    <a:cubicBezTo>
                      <a:pt x="174" y="39"/>
                      <a:pt x="174" y="39"/>
                      <a:pt x="174" y="39"/>
                    </a:cubicBezTo>
                    <a:cubicBezTo>
                      <a:pt x="174" y="38"/>
                      <a:pt x="174" y="38"/>
                      <a:pt x="174" y="38"/>
                    </a:cubicBezTo>
                    <a:cubicBezTo>
                      <a:pt x="174" y="38"/>
                      <a:pt x="174" y="38"/>
                      <a:pt x="174" y="38"/>
                    </a:cubicBezTo>
                    <a:cubicBezTo>
                      <a:pt x="174" y="38"/>
                      <a:pt x="174" y="38"/>
                      <a:pt x="174" y="38"/>
                    </a:cubicBezTo>
                    <a:cubicBezTo>
                      <a:pt x="174" y="36"/>
                      <a:pt x="174" y="36"/>
                      <a:pt x="174" y="36"/>
                    </a:cubicBezTo>
                    <a:cubicBezTo>
                      <a:pt x="174" y="21"/>
                      <a:pt x="174" y="21"/>
                      <a:pt x="174" y="21"/>
                    </a:cubicBezTo>
                    <a:cubicBezTo>
                      <a:pt x="173" y="21"/>
                      <a:pt x="173" y="21"/>
                      <a:pt x="173" y="21"/>
                    </a:cubicBezTo>
                    <a:cubicBezTo>
                      <a:pt x="173" y="21"/>
                      <a:pt x="173" y="21"/>
                      <a:pt x="173" y="21"/>
                    </a:cubicBezTo>
                    <a:cubicBezTo>
                      <a:pt x="173" y="10"/>
                      <a:pt x="135" y="0"/>
                      <a:pt x="87" y="0"/>
                    </a:cubicBezTo>
                    <a:cubicBezTo>
                      <a:pt x="39" y="0"/>
                      <a:pt x="0" y="10"/>
                      <a:pt x="0" y="21"/>
                    </a:cubicBezTo>
                    <a:cubicBezTo>
                      <a:pt x="0" y="21"/>
                      <a:pt x="0" y="21"/>
                      <a:pt x="0" y="21"/>
                    </a:cubicBezTo>
                    <a:cubicBezTo>
                      <a:pt x="0" y="21"/>
                      <a:pt x="0" y="21"/>
                      <a:pt x="0" y="21"/>
                    </a:cubicBezTo>
                    <a:cubicBezTo>
                      <a:pt x="0" y="39"/>
                      <a:pt x="0" y="39"/>
                      <a:pt x="0" y="39"/>
                    </a:cubicBezTo>
                    <a:cubicBezTo>
                      <a:pt x="0" y="40"/>
                      <a:pt x="0" y="40"/>
                      <a:pt x="0" y="41"/>
                    </a:cubicBezTo>
                    <a:cubicBezTo>
                      <a:pt x="0" y="53"/>
                      <a:pt x="39" y="62"/>
                      <a:pt x="87" y="62"/>
                    </a:cubicBezTo>
                  </a:path>
                </a:pathLst>
              </a:custGeom>
              <a:solidFill>
                <a:srgbClr val="2942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7" name="Freeform 1927">
                <a:extLst>
                  <a:ext uri="{FF2B5EF4-FFF2-40B4-BE49-F238E27FC236}">
                    <a16:creationId xmlns:a16="http://schemas.microsoft.com/office/drawing/2014/main" id="{AF18538F-696C-42D8-A801-95CDB39554A9}"/>
                  </a:ext>
                </a:extLst>
              </p:cNvPr>
              <p:cNvSpPr>
                <a:spLocks/>
              </p:cNvSpPr>
              <p:nvPr/>
            </p:nvSpPr>
            <p:spPr bwMode="auto">
              <a:xfrm>
                <a:off x="3" y="-2"/>
                <a:ext cx="416" cy="148"/>
              </a:xfrm>
              <a:custGeom>
                <a:avLst/>
                <a:gdLst>
                  <a:gd name="T0" fmla="*/ 87 w 174"/>
                  <a:gd name="T1" fmla="*/ 62 h 62"/>
                  <a:gd name="T2" fmla="*/ 173 w 174"/>
                  <a:gd name="T3" fmla="*/ 42 h 62"/>
                  <a:gd name="T4" fmla="*/ 174 w 174"/>
                  <a:gd name="T5" fmla="*/ 39 h 62"/>
                  <a:gd name="T6" fmla="*/ 174 w 174"/>
                  <a:gd name="T7" fmla="*/ 39 h 62"/>
                  <a:gd name="T8" fmla="*/ 174 w 174"/>
                  <a:gd name="T9" fmla="*/ 38 h 62"/>
                  <a:gd name="T10" fmla="*/ 174 w 174"/>
                  <a:gd name="T11" fmla="*/ 38 h 62"/>
                  <a:gd name="T12" fmla="*/ 174 w 174"/>
                  <a:gd name="T13" fmla="*/ 38 h 62"/>
                  <a:gd name="T14" fmla="*/ 174 w 174"/>
                  <a:gd name="T15" fmla="*/ 36 h 62"/>
                  <a:gd name="T16" fmla="*/ 174 w 174"/>
                  <a:gd name="T17" fmla="*/ 21 h 62"/>
                  <a:gd name="T18" fmla="*/ 173 w 174"/>
                  <a:gd name="T19" fmla="*/ 21 h 62"/>
                  <a:gd name="T20" fmla="*/ 173 w 174"/>
                  <a:gd name="T21" fmla="*/ 21 h 62"/>
                  <a:gd name="T22" fmla="*/ 87 w 174"/>
                  <a:gd name="T23" fmla="*/ 0 h 62"/>
                  <a:gd name="T24" fmla="*/ 0 w 174"/>
                  <a:gd name="T25" fmla="*/ 21 h 62"/>
                  <a:gd name="T26" fmla="*/ 0 w 174"/>
                  <a:gd name="T27" fmla="*/ 21 h 62"/>
                  <a:gd name="T28" fmla="*/ 0 w 174"/>
                  <a:gd name="T29" fmla="*/ 21 h 62"/>
                  <a:gd name="T30" fmla="*/ 0 w 174"/>
                  <a:gd name="T31" fmla="*/ 39 h 62"/>
                  <a:gd name="T32" fmla="*/ 0 w 174"/>
                  <a:gd name="T33" fmla="*/ 41 h 62"/>
                  <a:gd name="T34" fmla="*/ 87 w 174"/>
                  <a:gd name="T35"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62">
                    <a:moveTo>
                      <a:pt x="87" y="62"/>
                    </a:moveTo>
                    <a:cubicBezTo>
                      <a:pt x="134" y="62"/>
                      <a:pt x="172" y="53"/>
                      <a:pt x="173" y="42"/>
                    </a:cubicBezTo>
                    <a:cubicBezTo>
                      <a:pt x="174" y="41"/>
                      <a:pt x="174" y="40"/>
                      <a:pt x="174" y="39"/>
                    </a:cubicBezTo>
                    <a:cubicBezTo>
                      <a:pt x="174" y="39"/>
                      <a:pt x="174" y="39"/>
                      <a:pt x="174" y="39"/>
                    </a:cubicBezTo>
                    <a:cubicBezTo>
                      <a:pt x="174" y="38"/>
                      <a:pt x="174" y="38"/>
                      <a:pt x="174" y="38"/>
                    </a:cubicBezTo>
                    <a:cubicBezTo>
                      <a:pt x="174" y="38"/>
                      <a:pt x="174" y="38"/>
                      <a:pt x="174" y="38"/>
                    </a:cubicBezTo>
                    <a:cubicBezTo>
                      <a:pt x="174" y="38"/>
                      <a:pt x="174" y="38"/>
                      <a:pt x="174" y="38"/>
                    </a:cubicBezTo>
                    <a:cubicBezTo>
                      <a:pt x="174" y="36"/>
                      <a:pt x="174" y="36"/>
                      <a:pt x="174" y="36"/>
                    </a:cubicBezTo>
                    <a:cubicBezTo>
                      <a:pt x="174" y="21"/>
                      <a:pt x="174" y="21"/>
                      <a:pt x="174" y="21"/>
                    </a:cubicBezTo>
                    <a:cubicBezTo>
                      <a:pt x="173" y="21"/>
                      <a:pt x="173" y="21"/>
                      <a:pt x="173" y="21"/>
                    </a:cubicBezTo>
                    <a:cubicBezTo>
                      <a:pt x="173" y="21"/>
                      <a:pt x="173" y="21"/>
                      <a:pt x="173" y="21"/>
                    </a:cubicBezTo>
                    <a:cubicBezTo>
                      <a:pt x="173" y="10"/>
                      <a:pt x="135" y="0"/>
                      <a:pt x="87" y="0"/>
                    </a:cubicBezTo>
                    <a:cubicBezTo>
                      <a:pt x="39" y="0"/>
                      <a:pt x="0" y="10"/>
                      <a:pt x="0" y="21"/>
                    </a:cubicBezTo>
                    <a:cubicBezTo>
                      <a:pt x="0" y="21"/>
                      <a:pt x="0" y="21"/>
                      <a:pt x="0" y="21"/>
                    </a:cubicBezTo>
                    <a:cubicBezTo>
                      <a:pt x="0" y="21"/>
                      <a:pt x="0" y="21"/>
                      <a:pt x="0" y="21"/>
                    </a:cubicBezTo>
                    <a:cubicBezTo>
                      <a:pt x="0" y="39"/>
                      <a:pt x="0" y="39"/>
                      <a:pt x="0" y="39"/>
                    </a:cubicBezTo>
                    <a:cubicBezTo>
                      <a:pt x="0" y="40"/>
                      <a:pt x="0" y="40"/>
                      <a:pt x="0" y="41"/>
                    </a:cubicBezTo>
                    <a:cubicBezTo>
                      <a:pt x="0" y="53"/>
                      <a:pt x="39" y="62"/>
                      <a:pt x="87" y="62"/>
                    </a:cubicBezTo>
                  </a:path>
                </a:pathLst>
              </a:custGeom>
              <a:solidFill>
                <a:srgbClr val="2942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8" name="Freeform 1928">
                <a:extLst>
                  <a:ext uri="{FF2B5EF4-FFF2-40B4-BE49-F238E27FC236}">
                    <a16:creationId xmlns:a16="http://schemas.microsoft.com/office/drawing/2014/main" id="{4FB828F2-59E9-419C-A060-DA347B310169}"/>
                  </a:ext>
                </a:extLst>
              </p:cNvPr>
              <p:cNvSpPr>
                <a:spLocks/>
              </p:cNvSpPr>
              <p:nvPr/>
            </p:nvSpPr>
            <p:spPr bwMode="auto">
              <a:xfrm>
                <a:off x="211" y="69"/>
                <a:ext cx="186" cy="57"/>
              </a:xfrm>
              <a:custGeom>
                <a:avLst/>
                <a:gdLst>
                  <a:gd name="T0" fmla="*/ 78 w 78"/>
                  <a:gd name="T1" fmla="*/ 0 h 24"/>
                  <a:gd name="T2" fmla="*/ 78 w 78"/>
                  <a:gd name="T3" fmla="*/ 0 h 24"/>
                  <a:gd name="T4" fmla="*/ 78 w 78"/>
                  <a:gd name="T5" fmla="*/ 0 h 24"/>
                  <a:gd name="T6" fmla="*/ 0 w 78"/>
                  <a:gd name="T7" fmla="*/ 12 h 24"/>
                  <a:gd name="T8" fmla="*/ 0 w 78"/>
                  <a:gd name="T9" fmla="*/ 17 h 24"/>
                  <a:gd name="T10" fmla="*/ 0 w 78"/>
                  <a:gd name="T11" fmla="*/ 17 h 24"/>
                  <a:gd name="T12" fmla="*/ 67 w 78"/>
                  <a:gd name="T13" fmla="*/ 24 h 24"/>
                  <a:gd name="T14" fmla="*/ 78 w 78"/>
                  <a:gd name="T15" fmla="*/ 20 h 24"/>
                  <a:gd name="T16" fmla="*/ 78 w 7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 h="24">
                    <a:moveTo>
                      <a:pt x="78" y="0"/>
                    </a:moveTo>
                    <a:cubicBezTo>
                      <a:pt x="78" y="0"/>
                      <a:pt x="78" y="0"/>
                      <a:pt x="78" y="0"/>
                    </a:cubicBezTo>
                    <a:cubicBezTo>
                      <a:pt x="78" y="0"/>
                      <a:pt x="78" y="0"/>
                      <a:pt x="78" y="0"/>
                    </a:cubicBezTo>
                    <a:cubicBezTo>
                      <a:pt x="64" y="7"/>
                      <a:pt x="34" y="12"/>
                      <a:pt x="0" y="12"/>
                    </a:cubicBezTo>
                    <a:cubicBezTo>
                      <a:pt x="0" y="17"/>
                      <a:pt x="0" y="17"/>
                      <a:pt x="0" y="17"/>
                    </a:cubicBezTo>
                    <a:cubicBezTo>
                      <a:pt x="0" y="17"/>
                      <a:pt x="0" y="17"/>
                      <a:pt x="0" y="17"/>
                    </a:cubicBezTo>
                    <a:cubicBezTo>
                      <a:pt x="35" y="17"/>
                      <a:pt x="56" y="20"/>
                      <a:pt x="67" y="24"/>
                    </a:cubicBezTo>
                    <a:cubicBezTo>
                      <a:pt x="71" y="23"/>
                      <a:pt x="75" y="22"/>
                      <a:pt x="78" y="20"/>
                    </a:cubicBezTo>
                    <a:cubicBezTo>
                      <a:pt x="78" y="0"/>
                      <a:pt x="78" y="0"/>
                      <a:pt x="78" y="0"/>
                    </a:cubicBezTo>
                  </a:path>
                </a:pathLst>
              </a:custGeom>
              <a:solidFill>
                <a:srgbClr val="2439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9" name="Freeform 1929">
                <a:extLst>
                  <a:ext uri="{FF2B5EF4-FFF2-40B4-BE49-F238E27FC236}">
                    <a16:creationId xmlns:a16="http://schemas.microsoft.com/office/drawing/2014/main" id="{9DA41180-CB25-4064-9EAB-7EF95BF1CD90}"/>
                  </a:ext>
                </a:extLst>
              </p:cNvPr>
              <p:cNvSpPr>
                <a:spLocks noEditPoints="1"/>
              </p:cNvSpPr>
              <p:nvPr/>
            </p:nvSpPr>
            <p:spPr bwMode="auto">
              <a:xfrm>
                <a:off x="25" y="69"/>
                <a:ext cx="107" cy="57"/>
              </a:xfrm>
              <a:custGeom>
                <a:avLst/>
                <a:gdLst>
                  <a:gd name="T0" fmla="*/ 34 w 45"/>
                  <a:gd name="T1" fmla="*/ 9 h 24"/>
                  <a:gd name="T2" fmla="*/ 34 w 45"/>
                  <a:gd name="T3" fmla="*/ 19 h 24"/>
                  <a:gd name="T4" fmla="*/ 45 w 45"/>
                  <a:gd name="T5" fmla="*/ 18 h 24"/>
                  <a:gd name="T6" fmla="*/ 45 w 45"/>
                  <a:gd name="T7" fmla="*/ 10 h 24"/>
                  <a:gd name="T8" fmla="*/ 34 w 45"/>
                  <a:gd name="T9" fmla="*/ 9 h 24"/>
                  <a:gd name="T10" fmla="*/ 0 w 45"/>
                  <a:gd name="T11" fmla="*/ 0 h 24"/>
                  <a:gd name="T12" fmla="*/ 0 w 45"/>
                  <a:gd name="T13" fmla="*/ 20 h 24"/>
                  <a:gd name="T14" fmla="*/ 10 w 45"/>
                  <a:gd name="T15" fmla="*/ 24 h 24"/>
                  <a:gd name="T16" fmla="*/ 10 w 45"/>
                  <a:gd name="T17" fmla="*/ 24 h 24"/>
                  <a:gd name="T18" fmla="*/ 7 w 45"/>
                  <a:gd name="T19" fmla="*/ 23 h 24"/>
                  <a:gd name="T20" fmla="*/ 7 w 45"/>
                  <a:gd name="T21" fmla="*/ 3 h 24"/>
                  <a:gd name="T22" fmla="*/ 0 w 45"/>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24">
                    <a:moveTo>
                      <a:pt x="34" y="9"/>
                    </a:moveTo>
                    <a:cubicBezTo>
                      <a:pt x="34" y="19"/>
                      <a:pt x="34" y="19"/>
                      <a:pt x="34" y="19"/>
                    </a:cubicBezTo>
                    <a:cubicBezTo>
                      <a:pt x="37" y="19"/>
                      <a:pt x="41" y="19"/>
                      <a:pt x="45" y="18"/>
                    </a:cubicBezTo>
                    <a:cubicBezTo>
                      <a:pt x="45" y="10"/>
                      <a:pt x="45" y="10"/>
                      <a:pt x="45" y="10"/>
                    </a:cubicBezTo>
                    <a:cubicBezTo>
                      <a:pt x="41" y="10"/>
                      <a:pt x="37" y="10"/>
                      <a:pt x="34" y="9"/>
                    </a:cubicBezTo>
                    <a:moveTo>
                      <a:pt x="0" y="0"/>
                    </a:moveTo>
                    <a:cubicBezTo>
                      <a:pt x="0" y="20"/>
                      <a:pt x="0" y="20"/>
                      <a:pt x="0" y="20"/>
                    </a:cubicBezTo>
                    <a:cubicBezTo>
                      <a:pt x="3" y="22"/>
                      <a:pt x="6" y="23"/>
                      <a:pt x="10" y="24"/>
                    </a:cubicBezTo>
                    <a:cubicBezTo>
                      <a:pt x="10" y="24"/>
                      <a:pt x="10" y="24"/>
                      <a:pt x="10" y="24"/>
                    </a:cubicBezTo>
                    <a:cubicBezTo>
                      <a:pt x="9" y="24"/>
                      <a:pt x="8" y="23"/>
                      <a:pt x="7" y="23"/>
                    </a:cubicBezTo>
                    <a:cubicBezTo>
                      <a:pt x="7" y="3"/>
                      <a:pt x="7" y="3"/>
                      <a:pt x="7" y="3"/>
                    </a:cubicBezTo>
                    <a:cubicBezTo>
                      <a:pt x="4" y="2"/>
                      <a:pt x="2" y="1"/>
                      <a:pt x="0" y="0"/>
                    </a:cubicBezTo>
                  </a:path>
                </a:pathLst>
              </a:custGeom>
              <a:solidFill>
                <a:srgbClr val="334F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0" name="Freeform 1930">
                <a:extLst>
                  <a:ext uri="{FF2B5EF4-FFF2-40B4-BE49-F238E27FC236}">
                    <a16:creationId xmlns:a16="http://schemas.microsoft.com/office/drawing/2014/main" id="{5CFDAB52-4210-4306-810B-73E1E8E313F7}"/>
                  </a:ext>
                </a:extLst>
              </p:cNvPr>
              <p:cNvSpPr>
                <a:spLocks/>
              </p:cNvSpPr>
              <p:nvPr/>
            </p:nvSpPr>
            <p:spPr bwMode="auto">
              <a:xfrm>
                <a:off x="42" y="76"/>
                <a:ext cx="64" cy="50"/>
              </a:xfrm>
              <a:custGeom>
                <a:avLst/>
                <a:gdLst>
                  <a:gd name="T0" fmla="*/ 0 w 27"/>
                  <a:gd name="T1" fmla="*/ 0 h 21"/>
                  <a:gd name="T2" fmla="*/ 0 w 27"/>
                  <a:gd name="T3" fmla="*/ 20 h 21"/>
                  <a:gd name="T4" fmla="*/ 3 w 27"/>
                  <a:gd name="T5" fmla="*/ 21 h 21"/>
                  <a:gd name="T6" fmla="*/ 27 w 27"/>
                  <a:gd name="T7" fmla="*/ 16 h 21"/>
                  <a:gd name="T8" fmla="*/ 27 w 27"/>
                  <a:gd name="T9" fmla="*/ 6 h 21"/>
                  <a:gd name="T10" fmla="*/ 0 w 27"/>
                  <a:gd name="T11" fmla="*/ 0 h 21"/>
                </a:gdLst>
                <a:ahLst/>
                <a:cxnLst>
                  <a:cxn ang="0">
                    <a:pos x="T0" y="T1"/>
                  </a:cxn>
                  <a:cxn ang="0">
                    <a:pos x="T2" y="T3"/>
                  </a:cxn>
                  <a:cxn ang="0">
                    <a:pos x="T4" y="T5"/>
                  </a:cxn>
                  <a:cxn ang="0">
                    <a:pos x="T6" y="T7"/>
                  </a:cxn>
                  <a:cxn ang="0">
                    <a:pos x="T8" y="T9"/>
                  </a:cxn>
                  <a:cxn ang="0">
                    <a:pos x="T10" y="T11"/>
                  </a:cxn>
                </a:cxnLst>
                <a:rect l="0" t="0" r="r" b="b"/>
                <a:pathLst>
                  <a:path w="27" h="21">
                    <a:moveTo>
                      <a:pt x="0" y="0"/>
                    </a:moveTo>
                    <a:cubicBezTo>
                      <a:pt x="0" y="20"/>
                      <a:pt x="0" y="20"/>
                      <a:pt x="0" y="20"/>
                    </a:cubicBezTo>
                    <a:cubicBezTo>
                      <a:pt x="1" y="20"/>
                      <a:pt x="2" y="21"/>
                      <a:pt x="3" y="21"/>
                    </a:cubicBezTo>
                    <a:cubicBezTo>
                      <a:pt x="9" y="19"/>
                      <a:pt x="16" y="18"/>
                      <a:pt x="27" y="16"/>
                    </a:cubicBezTo>
                    <a:cubicBezTo>
                      <a:pt x="27" y="6"/>
                      <a:pt x="27" y="6"/>
                      <a:pt x="27" y="6"/>
                    </a:cubicBezTo>
                    <a:cubicBezTo>
                      <a:pt x="16" y="5"/>
                      <a:pt x="7" y="3"/>
                      <a:pt x="0" y="0"/>
                    </a:cubicBezTo>
                  </a:path>
                </a:pathLst>
              </a:custGeom>
              <a:solidFill>
                <a:srgbClr val="405F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1" name="Freeform 1931">
                <a:extLst>
                  <a:ext uri="{FF2B5EF4-FFF2-40B4-BE49-F238E27FC236}">
                    <a16:creationId xmlns:a16="http://schemas.microsoft.com/office/drawing/2014/main" id="{089EDD99-CF67-492D-BEC3-2B733B4C8995}"/>
                  </a:ext>
                </a:extLst>
              </p:cNvPr>
              <p:cNvSpPr>
                <a:spLocks/>
              </p:cNvSpPr>
              <p:nvPr/>
            </p:nvSpPr>
            <p:spPr bwMode="auto">
              <a:xfrm>
                <a:off x="3" y="-2"/>
                <a:ext cx="413" cy="100"/>
              </a:xfrm>
              <a:custGeom>
                <a:avLst/>
                <a:gdLst>
                  <a:gd name="T0" fmla="*/ 173 w 173"/>
                  <a:gd name="T1" fmla="*/ 21 h 42"/>
                  <a:gd name="T2" fmla="*/ 173 w 173"/>
                  <a:gd name="T3" fmla="*/ 21 h 42"/>
                  <a:gd name="T4" fmla="*/ 173 w 173"/>
                  <a:gd name="T5" fmla="*/ 21 h 42"/>
                  <a:gd name="T6" fmla="*/ 87 w 173"/>
                  <a:gd name="T7" fmla="*/ 0 h 42"/>
                  <a:gd name="T8" fmla="*/ 0 w 173"/>
                  <a:gd name="T9" fmla="*/ 21 h 42"/>
                  <a:gd name="T10" fmla="*/ 87 w 173"/>
                  <a:gd name="T11" fmla="*/ 42 h 42"/>
                  <a:gd name="T12" fmla="*/ 173 w 173"/>
                  <a:gd name="T13" fmla="*/ 22 h 42"/>
                  <a:gd name="T14" fmla="*/ 173 w 173"/>
                  <a:gd name="T15" fmla="*/ 21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42">
                    <a:moveTo>
                      <a:pt x="173" y="21"/>
                    </a:moveTo>
                    <a:cubicBezTo>
                      <a:pt x="173" y="21"/>
                      <a:pt x="173" y="21"/>
                      <a:pt x="173" y="21"/>
                    </a:cubicBezTo>
                    <a:cubicBezTo>
                      <a:pt x="173" y="21"/>
                      <a:pt x="173" y="21"/>
                      <a:pt x="173" y="21"/>
                    </a:cubicBezTo>
                    <a:cubicBezTo>
                      <a:pt x="173" y="10"/>
                      <a:pt x="135" y="0"/>
                      <a:pt x="87" y="0"/>
                    </a:cubicBezTo>
                    <a:cubicBezTo>
                      <a:pt x="39" y="0"/>
                      <a:pt x="1" y="10"/>
                      <a:pt x="0" y="21"/>
                    </a:cubicBezTo>
                    <a:cubicBezTo>
                      <a:pt x="1" y="33"/>
                      <a:pt x="39" y="42"/>
                      <a:pt x="87" y="42"/>
                    </a:cubicBezTo>
                    <a:cubicBezTo>
                      <a:pt x="134" y="42"/>
                      <a:pt x="172" y="33"/>
                      <a:pt x="173" y="22"/>
                    </a:cubicBezTo>
                    <a:cubicBezTo>
                      <a:pt x="173" y="21"/>
                      <a:pt x="173" y="21"/>
                      <a:pt x="173" y="21"/>
                    </a:cubicBezTo>
                  </a:path>
                </a:pathLst>
              </a:custGeom>
              <a:solidFill>
                <a:srgbClr val="3A59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2" name="Freeform 1932">
                <a:extLst>
                  <a:ext uri="{FF2B5EF4-FFF2-40B4-BE49-F238E27FC236}">
                    <a16:creationId xmlns:a16="http://schemas.microsoft.com/office/drawing/2014/main" id="{B7A03764-93A7-4BCD-98B8-25A2F09D26C9}"/>
                  </a:ext>
                </a:extLst>
              </p:cNvPr>
              <p:cNvSpPr>
                <a:spLocks/>
              </p:cNvSpPr>
              <p:nvPr/>
            </p:nvSpPr>
            <p:spPr bwMode="auto">
              <a:xfrm>
                <a:off x="211" y="-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93A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3" name="Oval 1933">
                <a:extLst>
                  <a:ext uri="{FF2B5EF4-FFF2-40B4-BE49-F238E27FC236}">
                    <a16:creationId xmlns:a16="http://schemas.microsoft.com/office/drawing/2014/main" id="{C3EC5DF6-6FC5-48F9-B61E-BCB64B64E9E8}"/>
                  </a:ext>
                </a:extLst>
              </p:cNvPr>
              <p:cNvSpPr>
                <a:spLocks noChangeArrowheads="1"/>
              </p:cNvSpPr>
              <p:nvPr/>
            </p:nvSpPr>
            <p:spPr bwMode="auto">
              <a:xfrm>
                <a:off x="211" y="-2"/>
                <a:ext cx="1" cy="1"/>
              </a:xfrm>
              <a:prstGeom prst="ellipse">
                <a:avLst/>
              </a:prstGeom>
              <a:solidFill>
                <a:srgbClr val="3B58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4" name="Freeform 1934">
                <a:extLst>
                  <a:ext uri="{FF2B5EF4-FFF2-40B4-BE49-F238E27FC236}">
                    <a16:creationId xmlns:a16="http://schemas.microsoft.com/office/drawing/2014/main" id="{DDC7FF50-0E53-404A-B7A9-F8FD34561D65}"/>
                  </a:ext>
                </a:extLst>
              </p:cNvPr>
              <p:cNvSpPr>
                <a:spLocks noEditPoints="1"/>
              </p:cNvSpPr>
              <p:nvPr/>
            </p:nvSpPr>
            <p:spPr bwMode="auto">
              <a:xfrm>
                <a:off x="397" y="50"/>
                <a:ext cx="19" cy="19"/>
              </a:xfrm>
              <a:custGeom>
                <a:avLst/>
                <a:gdLst>
                  <a:gd name="T0" fmla="*/ 0 w 8"/>
                  <a:gd name="T1" fmla="*/ 8 h 8"/>
                  <a:gd name="T2" fmla="*/ 0 w 8"/>
                  <a:gd name="T3" fmla="*/ 8 h 8"/>
                  <a:gd name="T4" fmla="*/ 0 w 8"/>
                  <a:gd name="T5" fmla="*/ 8 h 8"/>
                  <a:gd name="T6" fmla="*/ 0 w 8"/>
                  <a:gd name="T7" fmla="*/ 8 h 8"/>
                  <a:gd name="T8" fmla="*/ 0 w 8"/>
                  <a:gd name="T9" fmla="*/ 8 h 8"/>
                  <a:gd name="T10" fmla="*/ 0 w 8"/>
                  <a:gd name="T11" fmla="*/ 8 h 8"/>
                  <a:gd name="T12" fmla="*/ 8 w 8"/>
                  <a:gd name="T13" fmla="*/ 0 h 8"/>
                  <a:gd name="T14" fmla="*/ 0 w 8"/>
                  <a:gd name="T15" fmla="*/ 8 h 8"/>
                  <a:gd name="T16" fmla="*/ 8 w 8"/>
                  <a:gd name="T17" fmla="*/ 0 h 8"/>
                  <a:gd name="T18" fmla="*/ 8 w 8"/>
                  <a:gd name="T19" fmla="*/ 0 h 8"/>
                  <a:gd name="T20" fmla="*/ 8 w 8"/>
                  <a:gd name="T21" fmla="*/ 0 h 8"/>
                  <a:gd name="T22" fmla="*/ 8 w 8"/>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8">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8" y="0"/>
                    </a:moveTo>
                    <a:cubicBezTo>
                      <a:pt x="8" y="3"/>
                      <a:pt x="5" y="6"/>
                      <a:pt x="0" y="8"/>
                    </a:cubicBezTo>
                    <a:cubicBezTo>
                      <a:pt x="5" y="6"/>
                      <a:pt x="8" y="3"/>
                      <a:pt x="8" y="0"/>
                    </a:cubicBezTo>
                    <a:moveTo>
                      <a:pt x="8" y="0"/>
                    </a:moveTo>
                    <a:cubicBezTo>
                      <a:pt x="8" y="0"/>
                      <a:pt x="8" y="0"/>
                      <a:pt x="8" y="0"/>
                    </a:cubicBezTo>
                    <a:cubicBezTo>
                      <a:pt x="8" y="0"/>
                      <a:pt x="8" y="0"/>
                      <a:pt x="8" y="0"/>
                    </a:cubicBezTo>
                  </a:path>
                </a:pathLst>
              </a:custGeom>
              <a:solidFill>
                <a:srgbClr val="3B58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5" name="Freeform 1935">
                <a:extLst>
                  <a:ext uri="{FF2B5EF4-FFF2-40B4-BE49-F238E27FC236}">
                    <a16:creationId xmlns:a16="http://schemas.microsoft.com/office/drawing/2014/main" id="{DFD39354-2C8F-42A5-80A9-6EC3113D1B1E}"/>
                  </a:ext>
                </a:extLst>
              </p:cNvPr>
              <p:cNvSpPr>
                <a:spLocks/>
              </p:cNvSpPr>
              <p:nvPr/>
            </p:nvSpPr>
            <p:spPr bwMode="auto">
              <a:xfrm>
                <a:off x="163" y="-2"/>
                <a:ext cx="253" cy="95"/>
              </a:xfrm>
              <a:custGeom>
                <a:avLst/>
                <a:gdLst>
                  <a:gd name="T0" fmla="*/ 20 w 106"/>
                  <a:gd name="T1" fmla="*/ 0 h 40"/>
                  <a:gd name="T2" fmla="*/ 20 w 106"/>
                  <a:gd name="T3" fmla="*/ 0 h 40"/>
                  <a:gd name="T4" fmla="*/ 20 w 106"/>
                  <a:gd name="T5" fmla="*/ 0 h 40"/>
                  <a:gd name="T6" fmla="*/ 20 w 106"/>
                  <a:gd name="T7" fmla="*/ 0 h 40"/>
                  <a:gd name="T8" fmla="*/ 0 w 106"/>
                  <a:gd name="T9" fmla="*/ 1 h 40"/>
                  <a:gd name="T10" fmla="*/ 60 w 106"/>
                  <a:gd name="T11" fmla="*/ 40 h 40"/>
                  <a:gd name="T12" fmla="*/ 98 w 106"/>
                  <a:gd name="T13" fmla="*/ 30 h 40"/>
                  <a:gd name="T14" fmla="*/ 98 w 106"/>
                  <a:gd name="T15" fmla="*/ 30 h 40"/>
                  <a:gd name="T16" fmla="*/ 98 w 106"/>
                  <a:gd name="T17" fmla="*/ 30 h 40"/>
                  <a:gd name="T18" fmla="*/ 98 w 106"/>
                  <a:gd name="T19" fmla="*/ 30 h 40"/>
                  <a:gd name="T20" fmla="*/ 98 w 106"/>
                  <a:gd name="T21" fmla="*/ 30 h 40"/>
                  <a:gd name="T22" fmla="*/ 98 w 106"/>
                  <a:gd name="T23" fmla="*/ 30 h 40"/>
                  <a:gd name="T24" fmla="*/ 98 w 106"/>
                  <a:gd name="T25" fmla="*/ 30 h 40"/>
                  <a:gd name="T26" fmla="*/ 106 w 106"/>
                  <a:gd name="T27" fmla="*/ 22 h 40"/>
                  <a:gd name="T28" fmla="*/ 106 w 106"/>
                  <a:gd name="T29" fmla="*/ 22 h 40"/>
                  <a:gd name="T30" fmla="*/ 106 w 106"/>
                  <a:gd name="T31" fmla="*/ 22 h 40"/>
                  <a:gd name="T32" fmla="*/ 106 w 106"/>
                  <a:gd name="T33" fmla="*/ 22 h 40"/>
                  <a:gd name="T34" fmla="*/ 106 w 106"/>
                  <a:gd name="T35" fmla="*/ 21 h 40"/>
                  <a:gd name="T36" fmla="*/ 106 w 106"/>
                  <a:gd name="T37" fmla="*/ 21 h 40"/>
                  <a:gd name="T38" fmla="*/ 106 w 106"/>
                  <a:gd name="T39" fmla="*/ 21 h 40"/>
                  <a:gd name="T40" fmla="*/ 20 w 106"/>
                  <a:gd name="T4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6" h="40">
                    <a:moveTo>
                      <a:pt x="20" y="0"/>
                    </a:moveTo>
                    <a:cubicBezTo>
                      <a:pt x="20" y="0"/>
                      <a:pt x="20" y="0"/>
                      <a:pt x="20" y="0"/>
                    </a:cubicBezTo>
                    <a:cubicBezTo>
                      <a:pt x="20" y="0"/>
                      <a:pt x="20" y="0"/>
                      <a:pt x="20" y="0"/>
                    </a:cubicBezTo>
                    <a:cubicBezTo>
                      <a:pt x="20" y="0"/>
                      <a:pt x="20" y="0"/>
                      <a:pt x="20" y="0"/>
                    </a:cubicBezTo>
                    <a:cubicBezTo>
                      <a:pt x="13" y="0"/>
                      <a:pt x="6" y="0"/>
                      <a:pt x="0" y="1"/>
                    </a:cubicBezTo>
                    <a:cubicBezTo>
                      <a:pt x="26" y="7"/>
                      <a:pt x="69" y="20"/>
                      <a:pt x="60" y="40"/>
                    </a:cubicBezTo>
                    <a:cubicBezTo>
                      <a:pt x="77" y="38"/>
                      <a:pt x="90" y="34"/>
                      <a:pt x="98" y="30"/>
                    </a:cubicBezTo>
                    <a:cubicBezTo>
                      <a:pt x="98" y="30"/>
                      <a:pt x="98" y="30"/>
                      <a:pt x="98" y="30"/>
                    </a:cubicBezTo>
                    <a:cubicBezTo>
                      <a:pt x="98" y="30"/>
                      <a:pt x="98" y="30"/>
                      <a:pt x="98" y="30"/>
                    </a:cubicBezTo>
                    <a:cubicBezTo>
                      <a:pt x="98" y="30"/>
                      <a:pt x="98" y="30"/>
                      <a:pt x="98" y="30"/>
                    </a:cubicBezTo>
                    <a:cubicBezTo>
                      <a:pt x="98" y="30"/>
                      <a:pt x="98" y="30"/>
                      <a:pt x="98" y="30"/>
                    </a:cubicBezTo>
                    <a:cubicBezTo>
                      <a:pt x="98" y="30"/>
                      <a:pt x="98" y="30"/>
                      <a:pt x="98" y="30"/>
                    </a:cubicBezTo>
                    <a:cubicBezTo>
                      <a:pt x="98" y="30"/>
                      <a:pt x="98" y="30"/>
                      <a:pt x="98" y="30"/>
                    </a:cubicBezTo>
                    <a:cubicBezTo>
                      <a:pt x="103" y="28"/>
                      <a:pt x="106" y="25"/>
                      <a:pt x="106" y="22"/>
                    </a:cubicBezTo>
                    <a:cubicBezTo>
                      <a:pt x="106" y="22"/>
                      <a:pt x="106" y="22"/>
                      <a:pt x="106" y="22"/>
                    </a:cubicBezTo>
                    <a:cubicBezTo>
                      <a:pt x="106" y="22"/>
                      <a:pt x="106" y="22"/>
                      <a:pt x="106" y="22"/>
                    </a:cubicBezTo>
                    <a:cubicBezTo>
                      <a:pt x="106" y="22"/>
                      <a:pt x="106" y="22"/>
                      <a:pt x="106" y="22"/>
                    </a:cubicBezTo>
                    <a:cubicBezTo>
                      <a:pt x="106" y="21"/>
                      <a:pt x="106" y="21"/>
                      <a:pt x="106" y="21"/>
                    </a:cubicBezTo>
                    <a:cubicBezTo>
                      <a:pt x="106" y="21"/>
                      <a:pt x="106" y="21"/>
                      <a:pt x="106" y="21"/>
                    </a:cubicBezTo>
                    <a:cubicBezTo>
                      <a:pt x="106" y="21"/>
                      <a:pt x="106" y="21"/>
                      <a:pt x="106" y="21"/>
                    </a:cubicBezTo>
                    <a:cubicBezTo>
                      <a:pt x="106" y="10"/>
                      <a:pt x="68" y="0"/>
                      <a:pt x="20" y="0"/>
                    </a:cubicBezTo>
                  </a:path>
                </a:pathLst>
              </a:custGeom>
              <a:solidFill>
                <a:srgbClr val="426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6" name="Freeform 1936">
                <a:extLst>
                  <a:ext uri="{FF2B5EF4-FFF2-40B4-BE49-F238E27FC236}">
                    <a16:creationId xmlns:a16="http://schemas.microsoft.com/office/drawing/2014/main" id="{CDB192D4-11E5-4882-80F6-984CEEDFB8CB}"/>
                  </a:ext>
                </a:extLst>
              </p:cNvPr>
              <p:cNvSpPr>
                <a:spLocks/>
              </p:cNvSpPr>
              <p:nvPr/>
            </p:nvSpPr>
            <p:spPr bwMode="auto">
              <a:xfrm>
                <a:off x="-6" y="45"/>
                <a:ext cx="325" cy="58"/>
              </a:xfrm>
              <a:custGeom>
                <a:avLst/>
                <a:gdLst>
                  <a:gd name="T0" fmla="*/ 5 w 136"/>
                  <a:gd name="T1" fmla="*/ 0 h 24"/>
                  <a:gd name="T2" fmla="*/ 59 w 136"/>
                  <a:gd name="T3" fmla="*/ 22 h 24"/>
                  <a:gd name="T4" fmla="*/ 136 w 136"/>
                  <a:gd name="T5" fmla="*/ 19 h 24"/>
                  <a:gd name="T6" fmla="*/ 17 w 136"/>
                  <a:gd name="T7" fmla="*/ 11 h 24"/>
                  <a:gd name="T8" fmla="*/ 5 w 136"/>
                  <a:gd name="T9" fmla="*/ 0 h 24"/>
                </a:gdLst>
                <a:ahLst/>
                <a:cxnLst>
                  <a:cxn ang="0">
                    <a:pos x="T0" y="T1"/>
                  </a:cxn>
                  <a:cxn ang="0">
                    <a:pos x="T2" y="T3"/>
                  </a:cxn>
                  <a:cxn ang="0">
                    <a:pos x="T4" y="T5"/>
                  </a:cxn>
                  <a:cxn ang="0">
                    <a:pos x="T6" y="T7"/>
                  </a:cxn>
                  <a:cxn ang="0">
                    <a:pos x="T8" y="T9"/>
                  </a:cxn>
                </a:cxnLst>
                <a:rect l="0" t="0" r="r" b="b"/>
                <a:pathLst>
                  <a:path w="136" h="24">
                    <a:moveTo>
                      <a:pt x="5" y="0"/>
                    </a:moveTo>
                    <a:cubicBezTo>
                      <a:pt x="5" y="0"/>
                      <a:pt x="0" y="21"/>
                      <a:pt x="59" y="22"/>
                    </a:cubicBezTo>
                    <a:cubicBezTo>
                      <a:pt x="117" y="24"/>
                      <a:pt x="123" y="21"/>
                      <a:pt x="136" y="19"/>
                    </a:cubicBezTo>
                    <a:cubicBezTo>
                      <a:pt x="136" y="19"/>
                      <a:pt x="44" y="24"/>
                      <a:pt x="17" y="11"/>
                    </a:cubicBezTo>
                    <a:cubicBezTo>
                      <a:pt x="7" y="7"/>
                      <a:pt x="5" y="2"/>
                      <a:pt x="5" y="0"/>
                    </a:cubicBezTo>
                    <a:close/>
                  </a:path>
                </a:pathLst>
              </a:custGeom>
              <a:solidFill>
                <a:srgbClr val="4768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7" name="Freeform 1937">
                <a:extLst>
                  <a:ext uri="{FF2B5EF4-FFF2-40B4-BE49-F238E27FC236}">
                    <a16:creationId xmlns:a16="http://schemas.microsoft.com/office/drawing/2014/main" id="{E46804EF-A97F-4CC6-BB52-C745B55A8C61}"/>
                  </a:ext>
                </a:extLst>
              </p:cNvPr>
              <p:cNvSpPr>
                <a:spLocks/>
              </p:cNvSpPr>
              <p:nvPr/>
            </p:nvSpPr>
            <p:spPr bwMode="auto">
              <a:xfrm>
                <a:off x="27" y="10"/>
                <a:ext cx="229" cy="64"/>
              </a:xfrm>
              <a:custGeom>
                <a:avLst/>
                <a:gdLst>
                  <a:gd name="T0" fmla="*/ 49 w 96"/>
                  <a:gd name="T1" fmla="*/ 0 h 27"/>
                  <a:gd name="T2" fmla="*/ 48 w 96"/>
                  <a:gd name="T3" fmla="*/ 0 h 27"/>
                  <a:gd name="T4" fmla="*/ 6 w 96"/>
                  <a:gd name="T5" fmla="*/ 15 h 27"/>
                  <a:gd name="T6" fmla="*/ 75 w 96"/>
                  <a:gd name="T7" fmla="*/ 27 h 27"/>
                  <a:gd name="T8" fmla="*/ 96 w 96"/>
                  <a:gd name="T9" fmla="*/ 26 h 27"/>
                  <a:gd name="T10" fmla="*/ 49 w 96"/>
                  <a:gd name="T11" fmla="*/ 0 h 27"/>
                </a:gdLst>
                <a:ahLst/>
                <a:cxnLst>
                  <a:cxn ang="0">
                    <a:pos x="T0" y="T1"/>
                  </a:cxn>
                  <a:cxn ang="0">
                    <a:pos x="T2" y="T3"/>
                  </a:cxn>
                  <a:cxn ang="0">
                    <a:pos x="T4" y="T5"/>
                  </a:cxn>
                  <a:cxn ang="0">
                    <a:pos x="T6" y="T7"/>
                  </a:cxn>
                  <a:cxn ang="0">
                    <a:pos x="T8" y="T9"/>
                  </a:cxn>
                  <a:cxn ang="0">
                    <a:pos x="T10" y="T11"/>
                  </a:cxn>
                </a:cxnLst>
                <a:rect l="0" t="0" r="r" b="b"/>
                <a:pathLst>
                  <a:path w="96" h="27">
                    <a:moveTo>
                      <a:pt x="49" y="0"/>
                    </a:moveTo>
                    <a:cubicBezTo>
                      <a:pt x="48" y="0"/>
                      <a:pt x="48" y="0"/>
                      <a:pt x="48" y="0"/>
                    </a:cubicBezTo>
                    <a:cubicBezTo>
                      <a:pt x="48" y="0"/>
                      <a:pt x="0" y="5"/>
                      <a:pt x="6" y="15"/>
                    </a:cubicBezTo>
                    <a:cubicBezTo>
                      <a:pt x="11" y="23"/>
                      <a:pt x="48" y="27"/>
                      <a:pt x="75" y="27"/>
                    </a:cubicBezTo>
                    <a:cubicBezTo>
                      <a:pt x="83" y="27"/>
                      <a:pt x="91" y="27"/>
                      <a:pt x="96" y="26"/>
                    </a:cubicBezTo>
                    <a:cubicBezTo>
                      <a:pt x="96" y="26"/>
                      <a:pt x="75" y="0"/>
                      <a:pt x="49" y="0"/>
                    </a:cubicBezTo>
                  </a:path>
                </a:pathLst>
              </a:custGeom>
              <a:solidFill>
                <a:srgbClr val="3350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8" name="Freeform 1938">
                <a:extLst>
                  <a:ext uri="{FF2B5EF4-FFF2-40B4-BE49-F238E27FC236}">
                    <a16:creationId xmlns:a16="http://schemas.microsoft.com/office/drawing/2014/main" id="{C930DAEC-A13A-41C3-BF21-4B1761AC08CF}"/>
                  </a:ext>
                </a:extLst>
              </p:cNvPr>
              <p:cNvSpPr>
                <a:spLocks noEditPoints="1"/>
              </p:cNvSpPr>
              <p:nvPr/>
            </p:nvSpPr>
            <p:spPr bwMode="auto">
              <a:xfrm>
                <a:off x="15" y="129"/>
                <a:ext cx="392" cy="956"/>
              </a:xfrm>
              <a:custGeom>
                <a:avLst/>
                <a:gdLst>
                  <a:gd name="T0" fmla="*/ 82 w 164"/>
                  <a:gd name="T1" fmla="*/ 401 h 401"/>
                  <a:gd name="T2" fmla="*/ 82 w 164"/>
                  <a:gd name="T3" fmla="*/ 401 h 401"/>
                  <a:gd name="T4" fmla="*/ 0 w 164"/>
                  <a:gd name="T5" fmla="*/ 392 h 401"/>
                  <a:gd name="T6" fmla="*/ 0 w 164"/>
                  <a:gd name="T7" fmla="*/ 379 h 401"/>
                  <a:gd name="T8" fmla="*/ 90 w 164"/>
                  <a:gd name="T9" fmla="*/ 137 h 401"/>
                  <a:gd name="T10" fmla="*/ 82 w 164"/>
                  <a:gd name="T11" fmla="*/ 143 h 401"/>
                  <a:gd name="T12" fmla="*/ 91 w 164"/>
                  <a:gd name="T13" fmla="*/ 141 h 401"/>
                  <a:gd name="T14" fmla="*/ 93 w 164"/>
                  <a:gd name="T15" fmla="*/ 140 h 401"/>
                  <a:gd name="T16" fmla="*/ 0 w 164"/>
                  <a:gd name="T17" fmla="*/ 121 h 401"/>
                  <a:gd name="T18" fmla="*/ 0 w 164"/>
                  <a:gd name="T19" fmla="*/ 176 h 401"/>
                  <a:gd name="T20" fmla="*/ 0 w 164"/>
                  <a:gd name="T21" fmla="*/ 367 h 401"/>
                  <a:gd name="T22" fmla="*/ 4 w 164"/>
                  <a:gd name="T23" fmla="*/ 355 h 401"/>
                  <a:gd name="T24" fmla="*/ 3 w 164"/>
                  <a:gd name="T25" fmla="*/ 354 h 401"/>
                  <a:gd name="T26" fmla="*/ 3 w 164"/>
                  <a:gd name="T27" fmla="*/ 354 h 401"/>
                  <a:gd name="T28" fmla="*/ 3 w 164"/>
                  <a:gd name="T29" fmla="*/ 353 h 401"/>
                  <a:gd name="T30" fmla="*/ 7 w 164"/>
                  <a:gd name="T31" fmla="*/ 250 h 401"/>
                  <a:gd name="T32" fmla="*/ 7 w 164"/>
                  <a:gd name="T33" fmla="*/ 210 h 401"/>
                  <a:gd name="T34" fmla="*/ 7 w 164"/>
                  <a:gd name="T35" fmla="*/ 172 h 401"/>
                  <a:gd name="T36" fmla="*/ 0 w 164"/>
                  <a:gd name="T37" fmla="*/ 121 h 401"/>
                  <a:gd name="T38" fmla="*/ 99 w 164"/>
                  <a:gd name="T39" fmla="*/ 20 h 401"/>
                  <a:gd name="T40" fmla="*/ 98 w 164"/>
                  <a:gd name="T41" fmla="*/ 31 h 401"/>
                  <a:gd name="T42" fmla="*/ 101 w 164"/>
                  <a:gd name="T43" fmla="*/ 20 h 401"/>
                  <a:gd name="T44" fmla="*/ 164 w 164"/>
                  <a:gd name="T45" fmla="*/ 10 h 401"/>
                  <a:gd name="T46" fmla="*/ 164 w 164"/>
                  <a:gd name="T47" fmla="*/ 10 h 401"/>
                  <a:gd name="T48" fmla="*/ 164 w 164"/>
                  <a:gd name="T49" fmla="*/ 10 h 401"/>
                  <a:gd name="T50" fmla="*/ 164 w 164"/>
                  <a:gd name="T51" fmla="*/ 10 h 401"/>
                  <a:gd name="T52" fmla="*/ 163 w 164"/>
                  <a:gd name="T53" fmla="*/ 7 h 401"/>
                  <a:gd name="T54" fmla="*/ 163 w 164"/>
                  <a:gd name="T55" fmla="*/ 9 h 401"/>
                  <a:gd name="T56" fmla="*/ 11 w 164"/>
                  <a:gd name="T57" fmla="*/ 0 h 401"/>
                  <a:gd name="T58" fmla="*/ 0 w 164"/>
                  <a:gd name="T59" fmla="*/ 10 h 401"/>
                  <a:gd name="T60" fmla="*/ 0 w 164"/>
                  <a:gd name="T61" fmla="*/ 116 h 401"/>
                  <a:gd name="T62" fmla="*/ 8 w 164"/>
                  <a:gd name="T63" fmla="*/ 93 h 401"/>
                  <a:gd name="T64" fmla="*/ 3 w 164"/>
                  <a:gd name="T65" fmla="*/ 59 h 401"/>
                  <a:gd name="T66" fmla="*/ 8 w 164"/>
                  <a:gd name="T67" fmla="*/ 16 h 401"/>
                  <a:gd name="T68" fmla="*/ 15 w 164"/>
                  <a:gd name="T69" fmla="*/ 22 h 401"/>
                  <a:gd name="T70" fmla="*/ 29 w 164"/>
                  <a:gd name="T71" fmla="*/ 24 h 401"/>
                  <a:gd name="T72" fmla="*/ 29 w 164"/>
                  <a:gd name="T73" fmla="*/ 19 h 401"/>
                  <a:gd name="T74" fmla="*/ 1 w 164"/>
                  <a:gd name="T75" fmla="*/ 7 h 401"/>
                  <a:gd name="T76" fmla="*/ 11 w 164"/>
                  <a:gd name="T77"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4" h="401">
                    <a:moveTo>
                      <a:pt x="82" y="401"/>
                    </a:moveTo>
                    <a:cubicBezTo>
                      <a:pt x="82" y="401"/>
                      <a:pt x="82" y="401"/>
                      <a:pt x="82" y="401"/>
                    </a:cubicBezTo>
                    <a:cubicBezTo>
                      <a:pt x="82" y="401"/>
                      <a:pt x="82" y="401"/>
                      <a:pt x="82" y="401"/>
                    </a:cubicBezTo>
                    <a:cubicBezTo>
                      <a:pt x="82" y="401"/>
                      <a:pt x="82" y="401"/>
                      <a:pt x="82" y="401"/>
                    </a:cubicBezTo>
                    <a:moveTo>
                      <a:pt x="0" y="379"/>
                    </a:moveTo>
                    <a:cubicBezTo>
                      <a:pt x="0" y="392"/>
                      <a:pt x="0" y="392"/>
                      <a:pt x="0" y="392"/>
                    </a:cubicBezTo>
                    <a:cubicBezTo>
                      <a:pt x="0" y="379"/>
                      <a:pt x="0" y="379"/>
                      <a:pt x="0" y="379"/>
                    </a:cubicBezTo>
                    <a:cubicBezTo>
                      <a:pt x="0" y="379"/>
                      <a:pt x="0" y="379"/>
                      <a:pt x="0" y="379"/>
                    </a:cubicBezTo>
                    <a:moveTo>
                      <a:pt x="94" y="134"/>
                    </a:moveTo>
                    <a:cubicBezTo>
                      <a:pt x="92" y="135"/>
                      <a:pt x="91" y="136"/>
                      <a:pt x="90" y="137"/>
                    </a:cubicBezTo>
                    <a:cubicBezTo>
                      <a:pt x="87" y="139"/>
                      <a:pt x="85" y="140"/>
                      <a:pt x="82" y="140"/>
                    </a:cubicBezTo>
                    <a:cubicBezTo>
                      <a:pt x="82" y="143"/>
                      <a:pt x="82" y="143"/>
                      <a:pt x="82" y="143"/>
                    </a:cubicBezTo>
                    <a:cubicBezTo>
                      <a:pt x="85" y="141"/>
                      <a:pt x="88" y="141"/>
                      <a:pt x="91" y="141"/>
                    </a:cubicBezTo>
                    <a:cubicBezTo>
                      <a:pt x="91" y="141"/>
                      <a:pt x="91" y="141"/>
                      <a:pt x="91" y="141"/>
                    </a:cubicBezTo>
                    <a:cubicBezTo>
                      <a:pt x="92" y="141"/>
                      <a:pt x="92" y="141"/>
                      <a:pt x="93" y="141"/>
                    </a:cubicBezTo>
                    <a:cubicBezTo>
                      <a:pt x="93" y="141"/>
                      <a:pt x="93" y="141"/>
                      <a:pt x="93" y="140"/>
                    </a:cubicBezTo>
                    <a:cubicBezTo>
                      <a:pt x="93" y="138"/>
                      <a:pt x="93" y="136"/>
                      <a:pt x="94" y="134"/>
                    </a:cubicBezTo>
                    <a:moveTo>
                      <a:pt x="0" y="121"/>
                    </a:moveTo>
                    <a:cubicBezTo>
                      <a:pt x="0" y="176"/>
                      <a:pt x="0" y="176"/>
                      <a:pt x="0" y="176"/>
                    </a:cubicBezTo>
                    <a:cubicBezTo>
                      <a:pt x="0" y="176"/>
                      <a:pt x="0" y="176"/>
                      <a:pt x="0" y="176"/>
                    </a:cubicBezTo>
                    <a:cubicBezTo>
                      <a:pt x="0" y="362"/>
                      <a:pt x="0" y="362"/>
                      <a:pt x="0" y="362"/>
                    </a:cubicBezTo>
                    <a:cubicBezTo>
                      <a:pt x="0" y="367"/>
                      <a:pt x="0" y="367"/>
                      <a:pt x="0" y="367"/>
                    </a:cubicBezTo>
                    <a:cubicBezTo>
                      <a:pt x="1" y="365"/>
                      <a:pt x="2" y="362"/>
                      <a:pt x="5" y="360"/>
                    </a:cubicBezTo>
                    <a:cubicBezTo>
                      <a:pt x="4" y="358"/>
                      <a:pt x="4" y="356"/>
                      <a:pt x="4" y="355"/>
                    </a:cubicBezTo>
                    <a:cubicBezTo>
                      <a:pt x="4" y="355"/>
                      <a:pt x="4" y="355"/>
                      <a:pt x="4" y="355"/>
                    </a:cubicBezTo>
                    <a:cubicBezTo>
                      <a:pt x="3" y="354"/>
                      <a:pt x="3" y="354"/>
                      <a:pt x="3" y="354"/>
                    </a:cubicBezTo>
                    <a:cubicBezTo>
                      <a:pt x="3" y="354"/>
                      <a:pt x="3" y="354"/>
                      <a:pt x="3" y="354"/>
                    </a:cubicBezTo>
                    <a:cubicBezTo>
                      <a:pt x="3" y="354"/>
                      <a:pt x="3" y="354"/>
                      <a:pt x="3" y="354"/>
                    </a:cubicBezTo>
                    <a:cubicBezTo>
                      <a:pt x="3" y="353"/>
                      <a:pt x="3" y="353"/>
                      <a:pt x="3" y="353"/>
                    </a:cubicBezTo>
                    <a:cubicBezTo>
                      <a:pt x="3" y="353"/>
                      <a:pt x="3" y="353"/>
                      <a:pt x="3" y="353"/>
                    </a:cubicBezTo>
                    <a:cubicBezTo>
                      <a:pt x="0" y="345"/>
                      <a:pt x="2" y="334"/>
                      <a:pt x="8" y="325"/>
                    </a:cubicBezTo>
                    <a:cubicBezTo>
                      <a:pt x="8" y="306"/>
                      <a:pt x="7" y="280"/>
                      <a:pt x="7" y="250"/>
                    </a:cubicBezTo>
                    <a:cubicBezTo>
                      <a:pt x="1" y="241"/>
                      <a:pt x="1" y="228"/>
                      <a:pt x="7" y="216"/>
                    </a:cubicBezTo>
                    <a:cubicBezTo>
                      <a:pt x="7" y="214"/>
                      <a:pt x="7" y="212"/>
                      <a:pt x="7" y="210"/>
                    </a:cubicBezTo>
                    <a:cubicBezTo>
                      <a:pt x="3" y="202"/>
                      <a:pt x="2" y="192"/>
                      <a:pt x="4" y="181"/>
                    </a:cubicBezTo>
                    <a:cubicBezTo>
                      <a:pt x="5" y="178"/>
                      <a:pt x="6" y="175"/>
                      <a:pt x="7" y="172"/>
                    </a:cubicBezTo>
                    <a:cubicBezTo>
                      <a:pt x="7" y="161"/>
                      <a:pt x="7" y="151"/>
                      <a:pt x="7" y="141"/>
                    </a:cubicBezTo>
                    <a:cubicBezTo>
                      <a:pt x="3" y="136"/>
                      <a:pt x="0" y="129"/>
                      <a:pt x="0" y="121"/>
                    </a:cubicBezTo>
                    <a:moveTo>
                      <a:pt x="101" y="20"/>
                    </a:moveTo>
                    <a:cubicBezTo>
                      <a:pt x="101" y="20"/>
                      <a:pt x="100" y="20"/>
                      <a:pt x="99" y="20"/>
                    </a:cubicBezTo>
                    <a:cubicBezTo>
                      <a:pt x="99" y="23"/>
                      <a:pt x="97" y="26"/>
                      <a:pt x="95" y="29"/>
                    </a:cubicBezTo>
                    <a:cubicBezTo>
                      <a:pt x="96" y="30"/>
                      <a:pt x="97" y="31"/>
                      <a:pt x="98" y="31"/>
                    </a:cubicBezTo>
                    <a:cubicBezTo>
                      <a:pt x="99" y="30"/>
                      <a:pt x="100" y="29"/>
                      <a:pt x="101" y="28"/>
                    </a:cubicBezTo>
                    <a:cubicBezTo>
                      <a:pt x="101" y="25"/>
                      <a:pt x="101" y="22"/>
                      <a:pt x="101" y="20"/>
                    </a:cubicBezTo>
                    <a:moveTo>
                      <a:pt x="164" y="10"/>
                    </a:moveTo>
                    <a:cubicBezTo>
                      <a:pt x="164" y="10"/>
                      <a:pt x="164" y="10"/>
                      <a:pt x="164" y="10"/>
                    </a:cubicBezTo>
                    <a:cubicBezTo>
                      <a:pt x="164" y="10"/>
                      <a:pt x="164" y="10"/>
                      <a:pt x="164" y="10"/>
                    </a:cubicBezTo>
                    <a:moveTo>
                      <a:pt x="164" y="10"/>
                    </a:moveTo>
                    <a:cubicBezTo>
                      <a:pt x="164" y="10"/>
                      <a:pt x="164" y="10"/>
                      <a:pt x="164" y="10"/>
                    </a:cubicBezTo>
                    <a:cubicBezTo>
                      <a:pt x="164" y="10"/>
                      <a:pt x="164" y="10"/>
                      <a:pt x="164" y="10"/>
                    </a:cubicBezTo>
                    <a:moveTo>
                      <a:pt x="164" y="10"/>
                    </a:moveTo>
                    <a:cubicBezTo>
                      <a:pt x="164" y="10"/>
                      <a:pt x="164" y="10"/>
                      <a:pt x="164" y="10"/>
                    </a:cubicBezTo>
                    <a:cubicBezTo>
                      <a:pt x="164" y="10"/>
                      <a:pt x="164" y="10"/>
                      <a:pt x="164" y="10"/>
                    </a:cubicBezTo>
                    <a:moveTo>
                      <a:pt x="163" y="7"/>
                    </a:moveTo>
                    <a:cubicBezTo>
                      <a:pt x="163" y="8"/>
                      <a:pt x="164" y="9"/>
                      <a:pt x="164" y="10"/>
                    </a:cubicBezTo>
                    <a:cubicBezTo>
                      <a:pt x="164" y="9"/>
                      <a:pt x="164" y="9"/>
                      <a:pt x="163" y="9"/>
                    </a:cubicBezTo>
                    <a:cubicBezTo>
                      <a:pt x="163" y="9"/>
                      <a:pt x="163" y="8"/>
                      <a:pt x="163" y="7"/>
                    </a:cubicBezTo>
                    <a:moveTo>
                      <a:pt x="11" y="0"/>
                    </a:moveTo>
                    <a:cubicBezTo>
                      <a:pt x="4" y="3"/>
                      <a:pt x="1" y="6"/>
                      <a:pt x="0" y="10"/>
                    </a:cubicBezTo>
                    <a:cubicBezTo>
                      <a:pt x="0" y="10"/>
                      <a:pt x="0" y="10"/>
                      <a:pt x="0" y="10"/>
                    </a:cubicBezTo>
                    <a:cubicBezTo>
                      <a:pt x="0" y="38"/>
                      <a:pt x="0" y="38"/>
                      <a:pt x="0" y="38"/>
                    </a:cubicBezTo>
                    <a:cubicBezTo>
                      <a:pt x="0" y="116"/>
                      <a:pt x="0" y="116"/>
                      <a:pt x="0" y="116"/>
                    </a:cubicBezTo>
                    <a:cubicBezTo>
                      <a:pt x="0" y="112"/>
                      <a:pt x="1" y="109"/>
                      <a:pt x="2" y="106"/>
                    </a:cubicBezTo>
                    <a:cubicBezTo>
                      <a:pt x="3" y="101"/>
                      <a:pt x="5" y="97"/>
                      <a:pt x="8" y="93"/>
                    </a:cubicBezTo>
                    <a:cubicBezTo>
                      <a:pt x="8" y="84"/>
                      <a:pt x="8" y="76"/>
                      <a:pt x="8" y="68"/>
                    </a:cubicBezTo>
                    <a:cubicBezTo>
                      <a:pt x="5" y="66"/>
                      <a:pt x="4" y="63"/>
                      <a:pt x="3" y="59"/>
                    </a:cubicBezTo>
                    <a:cubicBezTo>
                      <a:pt x="0" y="52"/>
                      <a:pt x="3" y="44"/>
                      <a:pt x="8" y="37"/>
                    </a:cubicBezTo>
                    <a:cubicBezTo>
                      <a:pt x="8" y="24"/>
                      <a:pt x="8" y="16"/>
                      <a:pt x="8" y="16"/>
                    </a:cubicBezTo>
                    <a:cubicBezTo>
                      <a:pt x="8" y="16"/>
                      <a:pt x="10" y="19"/>
                      <a:pt x="15" y="22"/>
                    </a:cubicBezTo>
                    <a:cubicBezTo>
                      <a:pt x="15" y="22"/>
                      <a:pt x="15" y="22"/>
                      <a:pt x="15" y="22"/>
                    </a:cubicBezTo>
                    <a:cubicBezTo>
                      <a:pt x="18" y="23"/>
                      <a:pt x="20" y="24"/>
                      <a:pt x="24" y="25"/>
                    </a:cubicBezTo>
                    <a:cubicBezTo>
                      <a:pt x="26" y="25"/>
                      <a:pt x="27" y="24"/>
                      <a:pt x="29" y="24"/>
                    </a:cubicBezTo>
                    <a:cubicBezTo>
                      <a:pt x="29" y="23"/>
                      <a:pt x="29" y="23"/>
                      <a:pt x="30" y="23"/>
                    </a:cubicBezTo>
                    <a:cubicBezTo>
                      <a:pt x="29" y="22"/>
                      <a:pt x="29" y="20"/>
                      <a:pt x="29" y="19"/>
                    </a:cubicBezTo>
                    <a:cubicBezTo>
                      <a:pt x="29" y="18"/>
                      <a:pt x="29" y="17"/>
                      <a:pt x="29" y="16"/>
                    </a:cubicBezTo>
                    <a:cubicBezTo>
                      <a:pt x="17" y="14"/>
                      <a:pt x="7" y="11"/>
                      <a:pt x="1" y="7"/>
                    </a:cubicBezTo>
                    <a:cubicBezTo>
                      <a:pt x="3" y="5"/>
                      <a:pt x="6" y="2"/>
                      <a:pt x="11" y="0"/>
                    </a:cubicBezTo>
                    <a:cubicBezTo>
                      <a:pt x="11" y="0"/>
                      <a:pt x="11" y="0"/>
                      <a:pt x="11" y="0"/>
                    </a:cubicBezTo>
                  </a:path>
                </a:pathLst>
              </a:custGeom>
              <a:solidFill>
                <a:srgbClr val="F9F9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9" name="Freeform 1939">
                <a:extLst>
                  <a:ext uri="{FF2B5EF4-FFF2-40B4-BE49-F238E27FC236}">
                    <a16:creationId xmlns:a16="http://schemas.microsoft.com/office/drawing/2014/main" id="{ADD35A53-DAB7-44CF-90FA-5C0C7D73C20B}"/>
                  </a:ext>
                </a:extLst>
              </p:cNvPr>
              <p:cNvSpPr>
                <a:spLocks noEditPoints="1"/>
              </p:cNvSpPr>
              <p:nvPr/>
            </p:nvSpPr>
            <p:spPr bwMode="auto">
              <a:xfrm>
                <a:off x="15" y="988"/>
                <a:ext cx="392" cy="97"/>
              </a:xfrm>
              <a:custGeom>
                <a:avLst/>
                <a:gdLst>
                  <a:gd name="T0" fmla="*/ 114 w 164"/>
                  <a:gd name="T1" fmla="*/ 38 h 41"/>
                  <a:gd name="T2" fmla="*/ 81 w 164"/>
                  <a:gd name="T3" fmla="*/ 36 h 41"/>
                  <a:gd name="T4" fmla="*/ 55 w 164"/>
                  <a:gd name="T5" fmla="*/ 35 h 41"/>
                  <a:gd name="T6" fmla="*/ 82 w 164"/>
                  <a:gd name="T7" fmla="*/ 41 h 41"/>
                  <a:gd name="T8" fmla="*/ 164 w 164"/>
                  <a:gd name="T9" fmla="*/ 9 h 41"/>
                  <a:gd name="T10" fmla="*/ 164 w 164"/>
                  <a:gd name="T11" fmla="*/ 9 h 41"/>
                  <a:gd name="T12" fmla="*/ 164 w 164"/>
                  <a:gd name="T13" fmla="*/ 9 h 41"/>
                  <a:gd name="T14" fmla="*/ 164 w 164"/>
                  <a:gd name="T15" fmla="*/ 9 h 41"/>
                  <a:gd name="T16" fmla="*/ 164 w 164"/>
                  <a:gd name="T17" fmla="*/ 9 h 41"/>
                  <a:gd name="T18" fmla="*/ 164 w 164"/>
                  <a:gd name="T19" fmla="*/ 9 h 41"/>
                  <a:gd name="T20" fmla="*/ 164 w 164"/>
                  <a:gd name="T21" fmla="*/ 9 h 41"/>
                  <a:gd name="T22" fmla="*/ 164 w 164"/>
                  <a:gd name="T23" fmla="*/ 9 h 41"/>
                  <a:gd name="T24" fmla="*/ 164 w 164"/>
                  <a:gd name="T25" fmla="*/ 9 h 41"/>
                  <a:gd name="T26" fmla="*/ 164 w 164"/>
                  <a:gd name="T27" fmla="*/ 9 h 41"/>
                  <a:gd name="T28" fmla="*/ 164 w 164"/>
                  <a:gd name="T29" fmla="*/ 9 h 41"/>
                  <a:gd name="T30" fmla="*/ 164 w 164"/>
                  <a:gd name="T31" fmla="*/ 9 h 41"/>
                  <a:gd name="T32" fmla="*/ 164 w 164"/>
                  <a:gd name="T33" fmla="*/ 9 h 41"/>
                  <a:gd name="T34" fmla="*/ 164 w 164"/>
                  <a:gd name="T35" fmla="*/ 8 h 41"/>
                  <a:gd name="T36" fmla="*/ 164 w 164"/>
                  <a:gd name="T37" fmla="*/ 8 h 41"/>
                  <a:gd name="T38" fmla="*/ 164 w 164"/>
                  <a:gd name="T39" fmla="*/ 8 h 41"/>
                  <a:gd name="T40" fmla="*/ 164 w 164"/>
                  <a:gd name="T41" fmla="*/ 8 h 41"/>
                  <a:gd name="T42" fmla="*/ 164 w 164"/>
                  <a:gd name="T43" fmla="*/ 8 h 41"/>
                  <a:gd name="T44" fmla="*/ 164 w 164"/>
                  <a:gd name="T45" fmla="*/ 8 h 41"/>
                  <a:gd name="T46" fmla="*/ 164 w 164"/>
                  <a:gd name="T47" fmla="*/ 8 h 41"/>
                  <a:gd name="T48" fmla="*/ 164 w 164"/>
                  <a:gd name="T49" fmla="*/ 8 h 41"/>
                  <a:gd name="T50" fmla="*/ 164 w 164"/>
                  <a:gd name="T51" fmla="*/ 8 h 41"/>
                  <a:gd name="T52" fmla="*/ 164 w 164"/>
                  <a:gd name="T53" fmla="*/ 8 h 41"/>
                  <a:gd name="T54" fmla="*/ 164 w 164"/>
                  <a:gd name="T55" fmla="*/ 8 h 41"/>
                  <a:gd name="T56" fmla="*/ 164 w 164"/>
                  <a:gd name="T57" fmla="*/ 8 h 41"/>
                  <a:gd name="T58" fmla="*/ 0 w 164"/>
                  <a:gd name="T59" fmla="*/ 7 h 41"/>
                  <a:gd name="T60" fmla="*/ 0 w 164"/>
                  <a:gd name="T61" fmla="*/ 8 h 41"/>
                  <a:gd name="T62" fmla="*/ 35 w 164"/>
                  <a:gd name="T63" fmla="*/ 31 h 41"/>
                  <a:gd name="T64" fmla="*/ 6 w 164"/>
                  <a:gd name="T65"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41">
                    <a:moveTo>
                      <a:pt x="164" y="9"/>
                    </a:moveTo>
                    <a:cubicBezTo>
                      <a:pt x="163" y="19"/>
                      <a:pt x="143" y="32"/>
                      <a:pt x="114" y="38"/>
                    </a:cubicBezTo>
                    <a:cubicBezTo>
                      <a:pt x="116" y="36"/>
                      <a:pt x="118" y="35"/>
                      <a:pt x="119" y="33"/>
                    </a:cubicBezTo>
                    <a:cubicBezTo>
                      <a:pt x="108" y="35"/>
                      <a:pt x="95" y="36"/>
                      <a:pt x="81" y="36"/>
                    </a:cubicBezTo>
                    <a:cubicBezTo>
                      <a:pt x="72" y="36"/>
                      <a:pt x="63" y="36"/>
                      <a:pt x="55" y="35"/>
                    </a:cubicBezTo>
                    <a:cubicBezTo>
                      <a:pt x="55" y="35"/>
                      <a:pt x="55" y="35"/>
                      <a:pt x="55" y="35"/>
                    </a:cubicBezTo>
                    <a:cubicBezTo>
                      <a:pt x="39" y="35"/>
                      <a:pt x="39" y="35"/>
                      <a:pt x="39" y="35"/>
                    </a:cubicBezTo>
                    <a:cubicBezTo>
                      <a:pt x="51" y="39"/>
                      <a:pt x="66" y="41"/>
                      <a:pt x="82" y="41"/>
                    </a:cubicBezTo>
                    <a:cubicBezTo>
                      <a:pt x="82" y="41"/>
                      <a:pt x="82" y="41"/>
                      <a:pt x="82" y="41"/>
                    </a:cubicBezTo>
                    <a:cubicBezTo>
                      <a:pt x="129" y="41"/>
                      <a:pt x="163" y="22"/>
                      <a:pt x="164" y="9"/>
                    </a:cubicBezTo>
                    <a:moveTo>
                      <a:pt x="164" y="9"/>
                    </a:moveTo>
                    <a:cubicBezTo>
                      <a:pt x="164" y="9"/>
                      <a:pt x="164" y="9"/>
                      <a:pt x="164" y="9"/>
                    </a:cubicBezTo>
                    <a:cubicBezTo>
                      <a:pt x="164" y="9"/>
                      <a:pt x="164" y="9"/>
                      <a:pt x="164" y="9"/>
                    </a:cubicBezTo>
                    <a:moveTo>
                      <a:pt x="164" y="9"/>
                    </a:moveTo>
                    <a:cubicBezTo>
                      <a:pt x="164" y="9"/>
                      <a:pt x="164" y="9"/>
                      <a:pt x="164" y="9"/>
                    </a:cubicBezTo>
                    <a:cubicBezTo>
                      <a:pt x="164" y="9"/>
                      <a:pt x="164" y="9"/>
                      <a:pt x="164" y="9"/>
                    </a:cubicBezTo>
                    <a:moveTo>
                      <a:pt x="164" y="9"/>
                    </a:moveTo>
                    <a:cubicBezTo>
                      <a:pt x="164" y="9"/>
                      <a:pt x="164" y="9"/>
                      <a:pt x="164" y="9"/>
                    </a:cubicBezTo>
                    <a:cubicBezTo>
                      <a:pt x="164" y="9"/>
                      <a:pt x="164" y="9"/>
                      <a:pt x="164" y="9"/>
                    </a:cubicBezTo>
                    <a:moveTo>
                      <a:pt x="164" y="9"/>
                    </a:moveTo>
                    <a:cubicBezTo>
                      <a:pt x="164" y="9"/>
                      <a:pt x="164" y="9"/>
                      <a:pt x="164" y="9"/>
                    </a:cubicBezTo>
                    <a:cubicBezTo>
                      <a:pt x="164" y="9"/>
                      <a:pt x="164" y="9"/>
                      <a:pt x="164" y="9"/>
                    </a:cubicBezTo>
                    <a:moveTo>
                      <a:pt x="164" y="9"/>
                    </a:moveTo>
                    <a:cubicBezTo>
                      <a:pt x="164" y="9"/>
                      <a:pt x="164" y="9"/>
                      <a:pt x="164" y="9"/>
                    </a:cubicBezTo>
                    <a:cubicBezTo>
                      <a:pt x="164" y="9"/>
                      <a:pt x="164" y="9"/>
                      <a:pt x="164" y="9"/>
                    </a:cubicBezTo>
                    <a:moveTo>
                      <a:pt x="164" y="9"/>
                    </a:moveTo>
                    <a:cubicBezTo>
                      <a:pt x="164" y="9"/>
                      <a:pt x="164" y="9"/>
                      <a:pt x="164" y="9"/>
                    </a:cubicBezTo>
                    <a:cubicBezTo>
                      <a:pt x="164" y="9"/>
                      <a:pt x="164" y="9"/>
                      <a:pt x="164" y="9"/>
                    </a:cubicBezTo>
                    <a:moveTo>
                      <a:pt x="164" y="9"/>
                    </a:moveTo>
                    <a:cubicBezTo>
                      <a:pt x="164" y="9"/>
                      <a:pt x="164" y="9"/>
                      <a:pt x="164" y="9"/>
                    </a:cubicBezTo>
                    <a:cubicBezTo>
                      <a:pt x="164" y="9"/>
                      <a:pt x="164" y="9"/>
                      <a:pt x="164" y="9"/>
                    </a:cubicBezTo>
                    <a:moveTo>
                      <a:pt x="164" y="9"/>
                    </a:moveTo>
                    <a:cubicBezTo>
                      <a:pt x="164" y="9"/>
                      <a:pt x="164" y="9"/>
                      <a:pt x="164" y="9"/>
                    </a:cubicBezTo>
                    <a:cubicBezTo>
                      <a:pt x="164" y="9"/>
                      <a:pt x="164" y="9"/>
                      <a:pt x="164" y="9"/>
                    </a:cubicBezTo>
                    <a:moveTo>
                      <a:pt x="164" y="8"/>
                    </a:moveTo>
                    <a:cubicBezTo>
                      <a:pt x="164" y="8"/>
                      <a:pt x="164" y="8"/>
                      <a:pt x="164" y="8"/>
                    </a:cubicBezTo>
                    <a:cubicBezTo>
                      <a:pt x="164" y="8"/>
                      <a:pt x="164" y="8"/>
                      <a:pt x="164" y="8"/>
                    </a:cubicBezTo>
                    <a:moveTo>
                      <a:pt x="164" y="8"/>
                    </a:moveTo>
                    <a:cubicBezTo>
                      <a:pt x="164" y="8"/>
                      <a:pt x="164" y="8"/>
                      <a:pt x="164" y="8"/>
                    </a:cubicBezTo>
                    <a:cubicBezTo>
                      <a:pt x="164" y="8"/>
                      <a:pt x="164" y="8"/>
                      <a:pt x="164" y="8"/>
                    </a:cubicBezTo>
                    <a:moveTo>
                      <a:pt x="164" y="8"/>
                    </a:moveTo>
                    <a:cubicBezTo>
                      <a:pt x="164" y="8"/>
                      <a:pt x="164" y="8"/>
                      <a:pt x="164" y="8"/>
                    </a:cubicBezTo>
                    <a:cubicBezTo>
                      <a:pt x="164" y="8"/>
                      <a:pt x="164" y="8"/>
                      <a:pt x="164" y="8"/>
                    </a:cubicBezTo>
                    <a:moveTo>
                      <a:pt x="164" y="8"/>
                    </a:moveTo>
                    <a:cubicBezTo>
                      <a:pt x="164" y="8"/>
                      <a:pt x="164" y="8"/>
                      <a:pt x="164" y="8"/>
                    </a:cubicBezTo>
                    <a:cubicBezTo>
                      <a:pt x="164" y="8"/>
                      <a:pt x="164" y="8"/>
                      <a:pt x="164" y="8"/>
                    </a:cubicBezTo>
                    <a:moveTo>
                      <a:pt x="164" y="8"/>
                    </a:moveTo>
                    <a:cubicBezTo>
                      <a:pt x="164" y="8"/>
                      <a:pt x="164" y="8"/>
                      <a:pt x="164" y="8"/>
                    </a:cubicBezTo>
                    <a:cubicBezTo>
                      <a:pt x="164" y="8"/>
                      <a:pt x="164" y="8"/>
                      <a:pt x="164" y="8"/>
                    </a:cubicBezTo>
                    <a:moveTo>
                      <a:pt x="164" y="8"/>
                    </a:moveTo>
                    <a:cubicBezTo>
                      <a:pt x="164" y="8"/>
                      <a:pt x="164" y="8"/>
                      <a:pt x="164" y="8"/>
                    </a:cubicBezTo>
                    <a:cubicBezTo>
                      <a:pt x="164" y="8"/>
                      <a:pt x="164" y="8"/>
                      <a:pt x="164" y="8"/>
                    </a:cubicBezTo>
                    <a:moveTo>
                      <a:pt x="164" y="8"/>
                    </a:moveTo>
                    <a:cubicBezTo>
                      <a:pt x="164" y="8"/>
                      <a:pt x="164" y="8"/>
                      <a:pt x="164" y="8"/>
                    </a:cubicBezTo>
                    <a:cubicBezTo>
                      <a:pt x="164" y="8"/>
                      <a:pt x="164" y="8"/>
                      <a:pt x="164" y="8"/>
                    </a:cubicBezTo>
                    <a:moveTo>
                      <a:pt x="164" y="8"/>
                    </a:moveTo>
                    <a:cubicBezTo>
                      <a:pt x="164" y="8"/>
                      <a:pt x="164" y="8"/>
                      <a:pt x="164" y="8"/>
                    </a:cubicBezTo>
                    <a:cubicBezTo>
                      <a:pt x="164" y="8"/>
                      <a:pt x="164" y="8"/>
                      <a:pt x="164" y="8"/>
                    </a:cubicBezTo>
                    <a:moveTo>
                      <a:pt x="5" y="0"/>
                    </a:moveTo>
                    <a:cubicBezTo>
                      <a:pt x="2" y="2"/>
                      <a:pt x="1" y="5"/>
                      <a:pt x="0" y="7"/>
                    </a:cubicBezTo>
                    <a:cubicBezTo>
                      <a:pt x="0" y="7"/>
                      <a:pt x="0" y="7"/>
                      <a:pt x="0" y="7"/>
                    </a:cubicBezTo>
                    <a:cubicBezTo>
                      <a:pt x="0" y="8"/>
                      <a:pt x="0" y="8"/>
                      <a:pt x="0" y="8"/>
                    </a:cubicBezTo>
                    <a:cubicBezTo>
                      <a:pt x="0" y="18"/>
                      <a:pt x="14" y="28"/>
                      <a:pt x="35" y="34"/>
                    </a:cubicBezTo>
                    <a:cubicBezTo>
                      <a:pt x="35" y="31"/>
                      <a:pt x="35" y="31"/>
                      <a:pt x="35" y="31"/>
                    </a:cubicBezTo>
                    <a:cubicBezTo>
                      <a:pt x="16" y="26"/>
                      <a:pt x="4" y="18"/>
                      <a:pt x="4" y="9"/>
                    </a:cubicBezTo>
                    <a:cubicBezTo>
                      <a:pt x="4" y="7"/>
                      <a:pt x="5" y="5"/>
                      <a:pt x="6" y="3"/>
                    </a:cubicBezTo>
                    <a:cubicBezTo>
                      <a:pt x="5" y="2"/>
                      <a:pt x="5" y="1"/>
                      <a:pt x="5" y="0"/>
                    </a:cubicBezTo>
                  </a:path>
                </a:pathLst>
              </a:custGeom>
              <a:solidFill>
                <a:srgbClr val="C9C9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0" name="Freeform 1940">
                <a:extLst>
                  <a:ext uri="{FF2B5EF4-FFF2-40B4-BE49-F238E27FC236}">
                    <a16:creationId xmlns:a16="http://schemas.microsoft.com/office/drawing/2014/main" id="{CA8A96AA-D6C3-4683-805E-5B32EE1B0565}"/>
                  </a:ext>
                </a:extLst>
              </p:cNvPr>
              <p:cNvSpPr>
                <a:spLocks/>
              </p:cNvSpPr>
              <p:nvPr/>
            </p:nvSpPr>
            <p:spPr bwMode="auto">
              <a:xfrm>
                <a:off x="99" y="1062"/>
                <a:ext cx="48" cy="9"/>
              </a:xfrm>
              <a:custGeom>
                <a:avLst/>
                <a:gdLst>
                  <a:gd name="T0" fmla="*/ 0 w 20"/>
                  <a:gd name="T1" fmla="*/ 0 h 4"/>
                  <a:gd name="T2" fmla="*/ 0 w 20"/>
                  <a:gd name="T3" fmla="*/ 3 h 4"/>
                  <a:gd name="T4" fmla="*/ 4 w 20"/>
                  <a:gd name="T5" fmla="*/ 4 h 4"/>
                  <a:gd name="T6" fmla="*/ 20 w 20"/>
                  <a:gd name="T7" fmla="*/ 4 h 4"/>
                  <a:gd name="T8" fmla="*/ 20 w 20"/>
                  <a:gd name="T9" fmla="*/ 4 h 4"/>
                  <a:gd name="T10" fmla="*/ 0 w 20"/>
                  <a:gd name="T11" fmla="*/ 0 h 4"/>
                </a:gdLst>
                <a:ahLst/>
                <a:cxnLst>
                  <a:cxn ang="0">
                    <a:pos x="T0" y="T1"/>
                  </a:cxn>
                  <a:cxn ang="0">
                    <a:pos x="T2" y="T3"/>
                  </a:cxn>
                  <a:cxn ang="0">
                    <a:pos x="T4" y="T5"/>
                  </a:cxn>
                  <a:cxn ang="0">
                    <a:pos x="T6" y="T7"/>
                  </a:cxn>
                  <a:cxn ang="0">
                    <a:pos x="T8" y="T9"/>
                  </a:cxn>
                  <a:cxn ang="0">
                    <a:pos x="T10" y="T11"/>
                  </a:cxn>
                </a:cxnLst>
                <a:rect l="0" t="0" r="r" b="b"/>
                <a:pathLst>
                  <a:path w="20" h="4">
                    <a:moveTo>
                      <a:pt x="0" y="0"/>
                    </a:moveTo>
                    <a:cubicBezTo>
                      <a:pt x="0" y="3"/>
                      <a:pt x="0" y="3"/>
                      <a:pt x="0" y="3"/>
                    </a:cubicBezTo>
                    <a:cubicBezTo>
                      <a:pt x="1" y="4"/>
                      <a:pt x="3" y="4"/>
                      <a:pt x="4" y="4"/>
                    </a:cubicBezTo>
                    <a:cubicBezTo>
                      <a:pt x="20" y="4"/>
                      <a:pt x="20" y="4"/>
                      <a:pt x="20" y="4"/>
                    </a:cubicBezTo>
                    <a:cubicBezTo>
                      <a:pt x="20" y="4"/>
                      <a:pt x="20" y="4"/>
                      <a:pt x="20" y="4"/>
                    </a:cubicBezTo>
                    <a:cubicBezTo>
                      <a:pt x="13" y="3"/>
                      <a:pt x="6" y="1"/>
                      <a:pt x="0" y="0"/>
                    </a:cubicBezTo>
                  </a:path>
                </a:pathLst>
              </a:custGeom>
              <a:solidFill>
                <a:srgbClr val="C9CA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1" name="Freeform 1941">
                <a:extLst>
                  <a:ext uri="{FF2B5EF4-FFF2-40B4-BE49-F238E27FC236}">
                    <a16:creationId xmlns:a16="http://schemas.microsoft.com/office/drawing/2014/main" id="{B5746D88-5209-429B-8052-C664E325B4F7}"/>
                  </a:ext>
                </a:extLst>
              </p:cNvPr>
              <p:cNvSpPr>
                <a:spLocks/>
              </p:cNvSpPr>
              <p:nvPr/>
            </p:nvSpPr>
            <p:spPr bwMode="auto">
              <a:xfrm>
                <a:off x="15" y="549"/>
                <a:ext cx="0" cy="484"/>
              </a:xfrm>
              <a:custGeom>
                <a:avLst/>
                <a:gdLst>
                  <a:gd name="T0" fmla="*/ 0 h 203"/>
                  <a:gd name="T1" fmla="*/ 203 h 203"/>
                  <a:gd name="T2" fmla="*/ 203 h 203"/>
                  <a:gd name="T3" fmla="*/ 186 h 203"/>
                  <a:gd name="T4" fmla="*/ 0 h 203"/>
                  <a:gd name="T5" fmla="*/ 0 h 203"/>
                </a:gdLst>
                <a:ahLst/>
                <a:cxnLst>
                  <a:cxn ang="0">
                    <a:pos x="0" y="T0"/>
                  </a:cxn>
                  <a:cxn ang="0">
                    <a:pos x="0" y="T1"/>
                  </a:cxn>
                  <a:cxn ang="0">
                    <a:pos x="0" y="T2"/>
                  </a:cxn>
                  <a:cxn ang="0">
                    <a:pos x="0" y="T3"/>
                  </a:cxn>
                  <a:cxn ang="0">
                    <a:pos x="0" y="T4"/>
                  </a:cxn>
                  <a:cxn ang="0">
                    <a:pos x="0" y="T5"/>
                  </a:cxn>
                </a:cxnLst>
                <a:rect l="0" t="0" r="r" b="b"/>
                <a:pathLst>
                  <a:path h="203">
                    <a:moveTo>
                      <a:pt x="0" y="0"/>
                    </a:moveTo>
                    <a:cubicBezTo>
                      <a:pt x="0" y="203"/>
                      <a:pt x="0" y="203"/>
                      <a:pt x="0" y="203"/>
                    </a:cubicBezTo>
                    <a:cubicBezTo>
                      <a:pt x="0" y="203"/>
                      <a:pt x="0" y="203"/>
                      <a:pt x="0" y="203"/>
                    </a:cubicBezTo>
                    <a:cubicBezTo>
                      <a:pt x="0" y="186"/>
                      <a:pt x="0" y="186"/>
                      <a:pt x="0" y="186"/>
                    </a:cubicBezTo>
                    <a:cubicBezTo>
                      <a:pt x="0" y="0"/>
                      <a:pt x="0" y="0"/>
                      <a:pt x="0" y="0"/>
                    </a:cubicBezTo>
                    <a:cubicBezTo>
                      <a:pt x="0" y="0"/>
                      <a:pt x="0" y="0"/>
                      <a:pt x="0" y="0"/>
                    </a:cubicBezTo>
                  </a:path>
                </a:pathLst>
              </a:custGeom>
              <a:solidFill>
                <a:srgbClr val="B0B0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2" name="Freeform 1942">
                <a:extLst>
                  <a:ext uri="{FF2B5EF4-FFF2-40B4-BE49-F238E27FC236}">
                    <a16:creationId xmlns:a16="http://schemas.microsoft.com/office/drawing/2014/main" id="{213EE763-BF1F-4701-BE55-4D45C1CA2672}"/>
                  </a:ext>
                </a:extLst>
              </p:cNvPr>
              <p:cNvSpPr>
                <a:spLocks noEditPoints="1"/>
              </p:cNvSpPr>
              <p:nvPr/>
            </p:nvSpPr>
            <p:spPr bwMode="auto">
              <a:xfrm>
                <a:off x="15" y="219"/>
                <a:ext cx="0" cy="330"/>
              </a:xfrm>
              <a:custGeom>
                <a:avLst/>
                <a:gdLst>
                  <a:gd name="T0" fmla="*/ 81 h 138"/>
                  <a:gd name="T1" fmla="*/ 138 h 138"/>
                  <a:gd name="T2" fmla="*/ 138 h 138"/>
                  <a:gd name="T3" fmla="*/ 83 h 138"/>
                  <a:gd name="T4" fmla="*/ 81 h 138"/>
                  <a:gd name="T5" fmla="*/ 0 h 138"/>
                  <a:gd name="T6" fmla="*/ 2 h 138"/>
                  <a:gd name="T7" fmla="*/ 28 h 138"/>
                  <a:gd name="T8" fmla="*/ 79 h 138"/>
                  <a:gd name="T9" fmla="*/ 78 h 138"/>
                  <a:gd name="T10" fmla="*/ 0 h 138"/>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Lst>
                <a:rect l="0" t="0" r="r" b="b"/>
                <a:pathLst>
                  <a:path h="138">
                    <a:moveTo>
                      <a:pt x="0" y="81"/>
                    </a:moveTo>
                    <a:cubicBezTo>
                      <a:pt x="0" y="138"/>
                      <a:pt x="0" y="138"/>
                      <a:pt x="0" y="138"/>
                    </a:cubicBezTo>
                    <a:cubicBezTo>
                      <a:pt x="0" y="138"/>
                      <a:pt x="0" y="138"/>
                      <a:pt x="0" y="138"/>
                    </a:cubicBezTo>
                    <a:cubicBezTo>
                      <a:pt x="0" y="83"/>
                      <a:pt x="0" y="83"/>
                      <a:pt x="0" y="83"/>
                    </a:cubicBezTo>
                    <a:cubicBezTo>
                      <a:pt x="0" y="82"/>
                      <a:pt x="0" y="82"/>
                      <a:pt x="0" y="81"/>
                    </a:cubicBezTo>
                    <a:moveTo>
                      <a:pt x="0" y="0"/>
                    </a:moveTo>
                    <a:cubicBezTo>
                      <a:pt x="0" y="2"/>
                      <a:pt x="0" y="2"/>
                      <a:pt x="0" y="2"/>
                    </a:cubicBezTo>
                    <a:cubicBezTo>
                      <a:pt x="0" y="28"/>
                      <a:pt x="0" y="28"/>
                      <a:pt x="0" y="28"/>
                    </a:cubicBezTo>
                    <a:cubicBezTo>
                      <a:pt x="0" y="79"/>
                      <a:pt x="0" y="79"/>
                      <a:pt x="0" y="79"/>
                    </a:cubicBezTo>
                    <a:cubicBezTo>
                      <a:pt x="0" y="79"/>
                      <a:pt x="0" y="78"/>
                      <a:pt x="0" y="78"/>
                    </a:cubicBezTo>
                    <a:cubicBezTo>
                      <a:pt x="0" y="0"/>
                      <a:pt x="0" y="0"/>
                      <a:pt x="0" y="0"/>
                    </a:cubicBezTo>
                  </a:path>
                </a:pathLst>
              </a:custGeom>
              <a:solidFill>
                <a:srgbClr val="D4D3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3" name="Freeform 1943">
                <a:extLst>
                  <a:ext uri="{FF2B5EF4-FFF2-40B4-BE49-F238E27FC236}">
                    <a16:creationId xmlns:a16="http://schemas.microsoft.com/office/drawing/2014/main" id="{07955CB5-38B6-4EF6-B214-0815D0EFE994}"/>
                  </a:ext>
                </a:extLst>
              </p:cNvPr>
              <p:cNvSpPr>
                <a:spLocks/>
              </p:cNvSpPr>
              <p:nvPr/>
            </p:nvSpPr>
            <p:spPr bwMode="auto">
              <a:xfrm>
                <a:off x="378" y="129"/>
                <a:ext cx="26" cy="21"/>
              </a:xfrm>
              <a:custGeom>
                <a:avLst/>
                <a:gdLst>
                  <a:gd name="T0" fmla="*/ 0 w 11"/>
                  <a:gd name="T1" fmla="*/ 0 h 9"/>
                  <a:gd name="T2" fmla="*/ 0 w 11"/>
                  <a:gd name="T3" fmla="*/ 0 h 9"/>
                  <a:gd name="T4" fmla="*/ 8 w 11"/>
                  <a:gd name="T5" fmla="*/ 5 h 9"/>
                  <a:gd name="T6" fmla="*/ 11 w 11"/>
                  <a:gd name="T7" fmla="*/ 7 h 9"/>
                  <a:gd name="T8" fmla="*/ 11 w 11"/>
                  <a:gd name="T9" fmla="*/ 9 h 9"/>
                  <a:gd name="T10" fmla="*/ 0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0" y="0"/>
                    </a:moveTo>
                    <a:cubicBezTo>
                      <a:pt x="0" y="0"/>
                      <a:pt x="0" y="0"/>
                      <a:pt x="0" y="0"/>
                    </a:cubicBezTo>
                    <a:cubicBezTo>
                      <a:pt x="4" y="2"/>
                      <a:pt x="7" y="4"/>
                      <a:pt x="8" y="5"/>
                    </a:cubicBezTo>
                    <a:cubicBezTo>
                      <a:pt x="9" y="6"/>
                      <a:pt x="10" y="7"/>
                      <a:pt x="11" y="7"/>
                    </a:cubicBezTo>
                    <a:cubicBezTo>
                      <a:pt x="11" y="8"/>
                      <a:pt x="11" y="9"/>
                      <a:pt x="11" y="9"/>
                    </a:cubicBezTo>
                    <a:cubicBezTo>
                      <a:pt x="11" y="7"/>
                      <a:pt x="8" y="4"/>
                      <a:pt x="0" y="0"/>
                    </a:cubicBezTo>
                  </a:path>
                </a:pathLst>
              </a:custGeom>
              <a:solidFill>
                <a:srgbClr val="9F9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4" name="Freeform 1944">
                <a:extLst>
                  <a:ext uri="{FF2B5EF4-FFF2-40B4-BE49-F238E27FC236}">
                    <a16:creationId xmlns:a16="http://schemas.microsoft.com/office/drawing/2014/main" id="{7DD52AAD-8662-4143-AE3A-63A1986B9EBF}"/>
                  </a:ext>
                </a:extLst>
              </p:cNvPr>
              <p:cNvSpPr>
                <a:spLocks noEditPoints="1"/>
              </p:cNvSpPr>
              <p:nvPr/>
            </p:nvSpPr>
            <p:spPr bwMode="auto">
              <a:xfrm>
                <a:off x="15" y="129"/>
                <a:ext cx="27" cy="157"/>
              </a:xfrm>
              <a:custGeom>
                <a:avLst/>
                <a:gdLst>
                  <a:gd name="T0" fmla="*/ 0 w 11"/>
                  <a:gd name="T1" fmla="*/ 40 h 66"/>
                  <a:gd name="T2" fmla="*/ 0 w 11"/>
                  <a:gd name="T3" fmla="*/ 42 h 66"/>
                  <a:gd name="T4" fmla="*/ 0 w 11"/>
                  <a:gd name="T5" fmla="*/ 66 h 66"/>
                  <a:gd name="T6" fmla="*/ 0 w 11"/>
                  <a:gd name="T7" fmla="*/ 40 h 66"/>
                  <a:gd name="T8" fmla="*/ 11 w 11"/>
                  <a:gd name="T9" fmla="*/ 0 h 66"/>
                  <a:gd name="T10" fmla="*/ 0 w 11"/>
                  <a:gd name="T11" fmla="*/ 10 h 66"/>
                  <a:gd name="T12" fmla="*/ 0 w 11"/>
                  <a:gd name="T13" fmla="*/ 10 h 66"/>
                  <a:gd name="T14" fmla="*/ 11 w 11"/>
                  <a:gd name="T15" fmla="*/ 0 h 66"/>
                  <a:gd name="T16" fmla="*/ 11 w 11"/>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66">
                    <a:moveTo>
                      <a:pt x="0" y="40"/>
                    </a:moveTo>
                    <a:cubicBezTo>
                      <a:pt x="0" y="42"/>
                      <a:pt x="0" y="42"/>
                      <a:pt x="0" y="42"/>
                    </a:cubicBezTo>
                    <a:cubicBezTo>
                      <a:pt x="0" y="66"/>
                      <a:pt x="0" y="66"/>
                      <a:pt x="0" y="66"/>
                    </a:cubicBezTo>
                    <a:cubicBezTo>
                      <a:pt x="0" y="40"/>
                      <a:pt x="0" y="40"/>
                      <a:pt x="0" y="40"/>
                    </a:cubicBezTo>
                    <a:moveTo>
                      <a:pt x="11" y="0"/>
                    </a:moveTo>
                    <a:cubicBezTo>
                      <a:pt x="4" y="3"/>
                      <a:pt x="1" y="6"/>
                      <a:pt x="0" y="10"/>
                    </a:cubicBezTo>
                    <a:cubicBezTo>
                      <a:pt x="0" y="10"/>
                      <a:pt x="0" y="10"/>
                      <a:pt x="0" y="10"/>
                    </a:cubicBezTo>
                    <a:cubicBezTo>
                      <a:pt x="1" y="6"/>
                      <a:pt x="4" y="3"/>
                      <a:pt x="11" y="0"/>
                    </a:cubicBezTo>
                    <a:cubicBezTo>
                      <a:pt x="11" y="0"/>
                      <a:pt x="11" y="0"/>
                      <a:pt x="11" y="0"/>
                    </a:cubicBezTo>
                  </a:path>
                </a:pathLst>
              </a:custGeom>
              <a:solidFill>
                <a:srgbClr val="9F9E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5" name="Freeform 1945">
                <a:extLst>
                  <a:ext uri="{FF2B5EF4-FFF2-40B4-BE49-F238E27FC236}">
                    <a16:creationId xmlns:a16="http://schemas.microsoft.com/office/drawing/2014/main" id="{5C83DD1D-AEC2-4D61-995D-D19489012C45}"/>
                  </a:ext>
                </a:extLst>
              </p:cNvPr>
              <p:cNvSpPr>
                <a:spLocks noEditPoints="1"/>
              </p:cNvSpPr>
              <p:nvPr/>
            </p:nvSpPr>
            <p:spPr bwMode="auto">
              <a:xfrm>
                <a:off x="25" y="995"/>
                <a:ext cx="277" cy="79"/>
              </a:xfrm>
              <a:custGeom>
                <a:avLst/>
                <a:gdLst>
                  <a:gd name="T0" fmla="*/ 114 w 116"/>
                  <a:gd name="T1" fmla="*/ 25 h 33"/>
                  <a:gd name="T2" fmla="*/ 77 w 116"/>
                  <a:gd name="T3" fmla="*/ 29 h 33"/>
                  <a:gd name="T4" fmla="*/ 51 w 116"/>
                  <a:gd name="T5" fmla="*/ 27 h 33"/>
                  <a:gd name="T6" fmla="*/ 51 w 116"/>
                  <a:gd name="T7" fmla="*/ 32 h 33"/>
                  <a:gd name="T8" fmla="*/ 77 w 116"/>
                  <a:gd name="T9" fmla="*/ 33 h 33"/>
                  <a:gd name="T10" fmla="*/ 115 w 116"/>
                  <a:gd name="T11" fmla="*/ 30 h 33"/>
                  <a:gd name="T12" fmla="*/ 116 w 116"/>
                  <a:gd name="T13" fmla="*/ 26 h 33"/>
                  <a:gd name="T14" fmla="*/ 116 w 116"/>
                  <a:gd name="T15" fmla="*/ 25 h 33"/>
                  <a:gd name="T16" fmla="*/ 115 w 116"/>
                  <a:gd name="T17" fmla="*/ 25 h 33"/>
                  <a:gd name="T18" fmla="*/ 114 w 116"/>
                  <a:gd name="T19" fmla="*/ 25 h 33"/>
                  <a:gd name="T20" fmla="*/ 2 w 116"/>
                  <a:gd name="T21" fmla="*/ 0 h 33"/>
                  <a:gd name="T22" fmla="*/ 0 w 116"/>
                  <a:gd name="T23" fmla="*/ 6 h 33"/>
                  <a:gd name="T24" fmla="*/ 31 w 116"/>
                  <a:gd name="T25" fmla="*/ 28 h 33"/>
                  <a:gd name="T26" fmla="*/ 31 w 116"/>
                  <a:gd name="T27" fmla="*/ 23 h 33"/>
                  <a:gd name="T28" fmla="*/ 5 w 116"/>
                  <a:gd name="T29" fmla="*/ 6 h 33"/>
                  <a:gd name="T30" fmla="*/ 2 w 116"/>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33">
                    <a:moveTo>
                      <a:pt x="114" y="25"/>
                    </a:moveTo>
                    <a:cubicBezTo>
                      <a:pt x="103" y="27"/>
                      <a:pt x="91" y="29"/>
                      <a:pt x="77" y="29"/>
                    </a:cubicBezTo>
                    <a:cubicBezTo>
                      <a:pt x="68" y="29"/>
                      <a:pt x="59" y="28"/>
                      <a:pt x="51" y="27"/>
                    </a:cubicBezTo>
                    <a:cubicBezTo>
                      <a:pt x="51" y="32"/>
                      <a:pt x="51" y="32"/>
                      <a:pt x="51" y="32"/>
                    </a:cubicBezTo>
                    <a:cubicBezTo>
                      <a:pt x="59" y="33"/>
                      <a:pt x="68" y="33"/>
                      <a:pt x="77" y="33"/>
                    </a:cubicBezTo>
                    <a:cubicBezTo>
                      <a:pt x="91" y="33"/>
                      <a:pt x="104" y="32"/>
                      <a:pt x="115" y="30"/>
                    </a:cubicBezTo>
                    <a:cubicBezTo>
                      <a:pt x="116" y="28"/>
                      <a:pt x="116" y="27"/>
                      <a:pt x="116" y="26"/>
                    </a:cubicBezTo>
                    <a:cubicBezTo>
                      <a:pt x="116" y="26"/>
                      <a:pt x="116" y="25"/>
                      <a:pt x="116" y="25"/>
                    </a:cubicBezTo>
                    <a:cubicBezTo>
                      <a:pt x="116" y="25"/>
                      <a:pt x="115" y="25"/>
                      <a:pt x="115" y="25"/>
                    </a:cubicBezTo>
                    <a:cubicBezTo>
                      <a:pt x="115" y="25"/>
                      <a:pt x="114" y="25"/>
                      <a:pt x="114" y="25"/>
                    </a:cubicBezTo>
                    <a:moveTo>
                      <a:pt x="2" y="0"/>
                    </a:moveTo>
                    <a:cubicBezTo>
                      <a:pt x="1" y="2"/>
                      <a:pt x="0" y="4"/>
                      <a:pt x="0" y="6"/>
                    </a:cubicBezTo>
                    <a:cubicBezTo>
                      <a:pt x="0" y="15"/>
                      <a:pt x="12" y="23"/>
                      <a:pt x="31" y="28"/>
                    </a:cubicBezTo>
                    <a:cubicBezTo>
                      <a:pt x="31" y="23"/>
                      <a:pt x="31" y="23"/>
                      <a:pt x="31" y="23"/>
                    </a:cubicBezTo>
                    <a:cubicBezTo>
                      <a:pt x="16" y="19"/>
                      <a:pt x="6" y="12"/>
                      <a:pt x="5" y="6"/>
                    </a:cubicBezTo>
                    <a:cubicBezTo>
                      <a:pt x="4" y="5"/>
                      <a:pt x="3" y="2"/>
                      <a:pt x="2" y="0"/>
                    </a:cubicBezTo>
                  </a:path>
                </a:pathLst>
              </a:custGeom>
              <a:solidFill>
                <a:srgbClr val="B3B4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6" name="Freeform 1946">
                <a:extLst>
                  <a:ext uri="{FF2B5EF4-FFF2-40B4-BE49-F238E27FC236}">
                    <a16:creationId xmlns:a16="http://schemas.microsoft.com/office/drawing/2014/main" id="{323A5C14-66BB-4538-9179-2A34DF590C5C}"/>
                  </a:ext>
                </a:extLst>
              </p:cNvPr>
              <p:cNvSpPr>
                <a:spLocks/>
              </p:cNvSpPr>
              <p:nvPr/>
            </p:nvSpPr>
            <p:spPr bwMode="auto">
              <a:xfrm>
                <a:off x="99" y="1050"/>
                <a:ext cx="48" cy="21"/>
              </a:xfrm>
              <a:custGeom>
                <a:avLst/>
                <a:gdLst>
                  <a:gd name="T0" fmla="*/ 0 w 20"/>
                  <a:gd name="T1" fmla="*/ 0 h 9"/>
                  <a:gd name="T2" fmla="*/ 0 w 20"/>
                  <a:gd name="T3" fmla="*/ 5 h 9"/>
                  <a:gd name="T4" fmla="*/ 20 w 20"/>
                  <a:gd name="T5" fmla="*/ 9 h 9"/>
                  <a:gd name="T6" fmla="*/ 20 w 20"/>
                  <a:gd name="T7" fmla="*/ 4 h 9"/>
                  <a:gd name="T8" fmla="*/ 0 w 20"/>
                  <a:gd name="T9" fmla="*/ 0 h 9"/>
                </a:gdLst>
                <a:ahLst/>
                <a:cxnLst>
                  <a:cxn ang="0">
                    <a:pos x="T0" y="T1"/>
                  </a:cxn>
                  <a:cxn ang="0">
                    <a:pos x="T2" y="T3"/>
                  </a:cxn>
                  <a:cxn ang="0">
                    <a:pos x="T4" y="T5"/>
                  </a:cxn>
                  <a:cxn ang="0">
                    <a:pos x="T6" y="T7"/>
                  </a:cxn>
                  <a:cxn ang="0">
                    <a:pos x="T8" y="T9"/>
                  </a:cxn>
                </a:cxnLst>
                <a:rect l="0" t="0" r="r" b="b"/>
                <a:pathLst>
                  <a:path w="20" h="9">
                    <a:moveTo>
                      <a:pt x="0" y="0"/>
                    </a:moveTo>
                    <a:cubicBezTo>
                      <a:pt x="0" y="5"/>
                      <a:pt x="0" y="5"/>
                      <a:pt x="0" y="5"/>
                    </a:cubicBezTo>
                    <a:cubicBezTo>
                      <a:pt x="6" y="6"/>
                      <a:pt x="13" y="8"/>
                      <a:pt x="20" y="9"/>
                    </a:cubicBezTo>
                    <a:cubicBezTo>
                      <a:pt x="20" y="4"/>
                      <a:pt x="20" y="4"/>
                      <a:pt x="20" y="4"/>
                    </a:cubicBezTo>
                    <a:cubicBezTo>
                      <a:pt x="13" y="3"/>
                      <a:pt x="6" y="2"/>
                      <a:pt x="0" y="0"/>
                    </a:cubicBezTo>
                  </a:path>
                </a:pathLst>
              </a:custGeom>
              <a:solidFill>
                <a:srgbClr val="B4B4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7" name="Freeform 1947">
                <a:extLst>
                  <a:ext uri="{FF2B5EF4-FFF2-40B4-BE49-F238E27FC236}">
                    <a16:creationId xmlns:a16="http://schemas.microsoft.com/office/drawing/2014/main" id="{3572AEDB-B4B6-4575-BE72-8E8EF901E758}"/>
                  </a:ext>
                </a:extLst>
              </p:cNvPr>
              <p:cNvSpPr>
                <a:spLocks/>
              </p:cNvSpPr>
              <p:nvPr/>
            </p:nvSpPr>
            <p:spPr bwMode="auto">
              <a:xfrm>
                <a:off x="147" y="1031"/>
                <a:ext cx="117" cy="16"/>
              </a:xfrm>
              <a:custGeom>
                <a:avLst/>
                <a:gdLst>
                  <a:gd name="T0" fmla="*/ 42 w 49"/>
                  <a:gd name="T1" fmla="*/ 0 h 7"/>
                  <a:gd name="T2" fmla="*/ 30 w 49"/>
                  <a:gd name="T3" fmla="*/ 1 h 7"/>
                  <a:gd name="T4" fmla="*/ 17 w 49"/>
                  <a:gd name="T5" fmla="*/ 6 h 7"/>
                  <a:gd name="T6" fmla="*/ 13 w 49"/>
                  <a:gd name="T7" fmla="*/ 6 h 7"/>
                  <a:gd name="T8" fmla="*/ 12 w 49"/>
                  <a:gd name="T9" fmla="*/ 6 h 7"/>
                  <a:gd name="T10" fmla="*/ 0 w 49"/>
                  <a:gd name="T11" fmla="*/ 3 h 7"/>
                  <a:gd name="T12" fmla="*/ 0 w 49"/>
                  <a:gd name="T13" fmla="*/ 5 h 7"/>
                  <a:gd name="T14" fmla="*/ 26 w 49"/>
                  <a:gd name="T15" fmla="*/ 7 h 7"/>
                  <a:gd name="T16" fmla="*/ 49 w 49"/>
                  <a:gd name="T17" fmla="*/ 5 h 7"/>
                  <a:gd name="T18" fmla="*/ 42 w 49"/>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7">
                    <a:moveTo>
                      <a:pt x="42" y="0"/>
                    </a:moveTo>
                    <a:cubicBezTo>
                      <a:pt x="39" y="0"/>
                      <a:pt x="35" y="1"/>
                      <a:pt x="30" y="1"/>
                    </a:cubicBezTo>
                    <a:cubicBezTo>
                      <a:pt x="26" y="4"/>
                      <a:pt x="21" y="5"/>
                      <a:pt x="17" y="6"/>
                    </a:cubicBezTo>
                    <a:cubicBezTo>
                      <a:pt x="15" y="6"/>
                      <a:pt x="14" y="6"/>
                      <a:pt x="13" y="6"/>
                    </a:cubicBezTo>
                    <a:cubicBezTo>
                      <a:pt x="12" y="6"/>
                      <a:pt x="12" y="6"/>
                      <a:pt x="12" y="6"/>
                    </a:cubicBezTo>
                    <a:cubicBezTo>
                      <a:pt x="8" y="6"/>
                      <a:pt x="4" y="5"/>
                      <a:pt x="0" y="3"/>
                    </a:cubicBezTo>
                    <a:cubicBezTo>
                      <a:pt x="0" y="5"/>
                      <a:pt x="0" y="5"/>
                      <a:pt x="0" y="5"/>
                    </a:cubicBezTo>
                    <a:cubicBezTo>
                      <a:pt x="8" y="6"/>
                      <a:pt x="16" y="7"/>
                      <a:pt x="26" y="7"/>
                    </a:cubicBezTo>
                    <a:cubicBezTo>
                      <a:pt x="34" y="7"/>
                      <a:pt x="42" y="6"/>
                      <a:pt x="49" y="5"/>
                    </a:cubicBezTo>
                    <a:cubicBezTo>
                      <a:pt x="47" y="4"/>
                      <a:pt x="44" y="2"/>
                      <a:pt x="42" y="0"/>
                    </a:cubicBezTo>
                  </a:path>
                </a:pathLst>
              </a:custGeom>
              <a:solidFill>
                <a:srgbClr val="B3B4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8" name="Freeform 1948">
                <a:extLst>
                  <a:ext uri="{FF2B5EF4-FFF2-40B4-BE49-F238E27FC236}">
                    <a16:creationId xmlns:a16="http://schemas.microsoft.com/office/drawing/2014/main" id="{C2C0D016-ABC6-45C3-B7C6-9993494EB656}"/>
                  </a:ext>
                </a:extLst>
              </p:cNvPr>
              <p:cNvSpPr>
                <a:spLocks/>
              </p:cNvSpPr>
              <p:nvPr/>
            </p:nvSpPr>
            <p:spPr bwMode="auto">
              <a:xfrm>
                <a:off x="111" y="1019"/>
                <a:ext cx="36" cy="24"/>
              </a:xfrm>
              <a:custGeom>
                <a:avLst/>
                <a:gdLst>
                  <a:gd name="T0" fmla="*/ 7 w 15"/>
                  <a:gd name="T1" fmla="*/ 0 h 10"/>
                  <a:gd name="T2" fmla="*/ 0 w 15"/>
                  <a:gd name="T3" fmla="*/ 6 h 10"/>
                  <a:gd name="T4" fmla="*/ 15 w 15"/>
                  <a:gd name="T5" fmla="*/ 10 h 10"/>
                  <a:gd name="T6" fmla="*/ 15 w 15"/>
                  <a:gd name="T7" fmla="*/ 8 h 10"/>
                  <a:gd name="T8" fmla="*/ 13 w 15"/>
                  <a:gd name="T9" fmla="*/ 6 h 10"/>
                  <a:gd name="T10" fmla="*/ 12 w 15"/>
                  <a:gd name="T11" fmla="*/ 5 h 10"/>
                  <a:gd name="T12" fmla="*/ 12 w 15"/>
                  <a:gd name="T13" fmla="*/ 5 h 10"/>
                  <a:gd name="T14" fmla="*/ 12 w 15"/>
                  <a:gd name="T15" fmla="*/ 5 h 10"/>
                  <a:gd name="T16" fmla="*/ 12 w 15"/>
                  <a:gd name="T17" fmla="*/ 5 h 10"/>
                  <a:gd name="T18" fmla="*/ 9 w 15"/>
                  <a:gd name="T19" fmla="*/ 1 h 10"/>
                  <a:gd name="T20" fmla="*/ 9 w 15"/>
                  <a:gd name="T21" fmla="*/ 1 h 10"/>
                  <a:gd name="T22" fmla="*/ 9 w 15"/>
                  <a:gd name="T23" fmla="*/ 1 h 10"/>
                  <a:gd name="T24" fmla="*/ 7 w 15"/>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0">
                    <a:moveTo>
                      <a:pt x="7" y="0"/>
                    </a:moveTo>
                    <a:cubicBezTo>
                      <a:pt x="5" y="2"/>
                      <a:pt x="3" y="4"/>
                      <a:pt x="0" y="6"/>
                    </a:cubicBezTo>
                    <a:cubicBezTo>
                      <a:pt x="4" y="7"/>
                      <a:pt x="9" y="9"/>
                      <a:pt x="15" y="10"/>
                    </a:cubicBezTo>
                    <a:cubicBezTo>
                      <a:pt x="15" y="8"/>
                      <a:pt x="15" y="8"/>
                      <a:pt x="15" y="8"/>
                    </a:cubicBezTo>
                    <a:cubicBezTo>
                      <a:pt x="14" y="7"/>
                      <a:pt x="13" y="6"/>
                      <a:pt x="13" y="6"/>
                    </a:cubicBezTo>
                    <a:cubicBezTo>
                      <a:pt x="12" y="6"/>
                      <a:pt x="12" y="5"/>
                      <a:pt x="12" y="5"/>
                    </a:cubicBezTo>
                    <a:cubicBezTo>
                      <a:pt x="12" y="5"/>
                      <a:pt x="12" y="5"/>
                      <a:pt x="12" y="5"/>
                    </a:cubicBezTo>
                    <a:cubicBezTo>
                      <a:pt x="12" y="5"/>
                      <a:pt x="12" y="5"/>
                      <a:pt x="12" y="5"/>
                    </a:cubicBezTo>
                    <a:cubicBezTo>
                      <a:pt x="12" y="5"/>
                      <a:pt x="12" y="5"/>
                      <a:pt x="12" y="5"/>
                    </a:cubicBezTo>
                    <a:cubicBezTo>
                      <a:pt x="11" y="4"/>
                      <a:pt x="10" y="2"/>
                      <a:pt x="9" y="1"/>
                    </a:cubicBezTo>
                    <a:cubicBezTo>
                      <a:pt x="9" y="1"/>
                      <a:pt x="9" y="1"/>
                      <a:pt x="9" y="1"/>
                    </a:cubicBezTo>
                    <a:cubicBezTo>
                      <a:pt x="9" y="1"/>
                      <a:pt x="9" y="1"/>
                      <a:pt x="9" y="1"/>
                    </a:cubicBezTo>
                    <a:cubicBezTo>
                      <a:pt x="8" y="0"/>
                      <a:pt x="8" y="0"/>
                      <a:pt x="7" y="0"/>
                    </a:cubicBezTo>
                  </a:path>
                </a:pathLst>
              </a:custGeom>
              <a:solidFill>
                <a:srgbClr val="B4B4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9" name="Freeform 1949">
                <a:extLst>
                  <a:ext uri="{FF2B5EF4-FFF2-40B4-BE49-F238E27FC236}">
                    <a16:creationId xmlns:a16="http://schemas.microsoft.com/office/drawing/2014/main" id="{5768ACA8-6F37-4677-B17E-E4291B2C7F73}"/>
                  </a:ext>
                </a:extLst>
              </p:cNvPr>
              <p:cNvSpPr>
                <a:spLocks noEditPoints="1"/>
              </p:cNvSpPr>
              <p:nvPr/>
            </p:nvSpPr>
            <p:spPr bwMode="auto">
              <a:xfrm>
                <a:off x="37" y="1009"/>
                <a:ext cx="260" cy="55"/>
              </a:xfrm>
              <a:custGeom>
                <a:avLst/>
                <a:gdLst>
                  <a:gd name="T0" fmla="*/ 46 w 109"/>
                  <a:gd name="T1" fmla="*/ 14 h 23"/>
                  <a:gd name="T2" fmla="*/ 46 w 109"/>
                  <a:gd name="T3" fmla="*/ 21 h 23"/>
                  <a:gd name="T4" fmla="*/ 72 w 109"/>
                  <a:gd name="T5" fmla="*/ 23 h 23"/>
                  <a:gd name="T6" fmla="*/ 109 w 109"/>
                  <a:gd name="T7" fmla="*/ 19 h 23"/>
                  <a:gd name="T8" fmla="*/ 95 w 109"/>
                  <a:gd name="T9" fmla="*/ 14 h 23"/>
                  <a:gd name="T10" fmla="*/ 72 w 109"/>
                  <a:gd name="T11" fmla="*/ 16 h 23"/>
                  <a:gd name="T12" fmla="*/ 46 w 109"/>
                  <a:gd name="T13" fmla="*/ 14 h 23"/>
                  <a:gd name="T14" fmla="*/ 0 w 109"/>
                  <a:gd name="T15" fmla="*/ 0 h 23"/>
                  <a:gd name="T16" fmla="*/ 26 w 109"/>
                  <a:gd name="T17" fmla="*/ 17 h 23"/>
                  <a:gd name="T18" fmla="*/ 26 w 109"/>
                  <a:gd name="T19" fmla="*/ 12 h 23"/>
                  <a:gd name="T20" fmla="*/ 20 w 109"/>
                  <a:gd name="T21" fmla="*/ 13 h 23"/>
                  <a:gd name="T22" fmla="*/ 20 w 109"/>
                  <a:gd name="T23" fmla="*/ 13 h 23"/>
                  <a:gd name="T24" fmla="*/ 20 w 109"/>
                  <a:gd name="T25" fmla="*/ 13 h 23"/>
                  <a:gd name="T26" fmla="*/ 19 w 109"/>
                  <a:gd name="T27" fmla="*/ 13 h 23"/>
                  <a:gd name="T28" fmla="*/ 17 w 109"/>
                  <a:gd name="T29" fmla="*/ 13 h 23"/>
                  <a:gd name="T30" fmla="*/ 17 w 109"/>
                  <a:gd name="T31" fmla="*/ 12 h 23"/>
                  <a:gd name="T32" fmla="*/ 16 w 109"/>
                  <a:gd name="T33" fmla="*/ 12 h 23"/>
                  <a:gd name="T34" fmla="*/ 16 w 109"/>
                  <a:gd name="T35" fmla="*/ 12 h 23"/>
                  <a:gd name="T36" fmla="*/ 0 w 109"/>
                  <a:gd name="T3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9" h="23">
                    <a:moveTo>
                      <a:pt x="46" y="14"/>
                    </a:moveTo>
                    <a:cubicBezTo>
                      <a:pt x="46" y="21"/>
                      <a:pt x="46" y="21"/>
                      <a:pt x="46" y="21"/>
                    </a:cubicBezTo>
                    <a:cubicBezTo>
                      <a:pt x="54" y="22"/>
                      <a:pt x="63" y="23"/>
                      <a:pt x="72" y="23"/>
                    </a:cubicBezTo>
                    <a:cubicBezTo>
                      <a:pt x="86" y="23"/>
                      <a:pt x="98" y="21"/>
                      <a:pt x="109" y="19"/>
                    </a:cubicBezTo>
                    <a:cubicBezTo>
                      <a:pt x="104" y="19"/>
                      <a:pt x="99" y="17"/>
                      <a:pt x="95" y="14"/>
                    </a:cubicBezTo>
                    <a:cubicBezTo>
                      <a:pt x="88" y="15"/>
                      <a:pt x="80" y="16"/>
                      <a:pt x="72" y="16"/>
                    </a:cubicBezTo>
                    <a:cubicBezTo>
                      <a:pt x="62" y="16"/>
                      <a:pt x="54" y="15"/>
                      <a:pt x="46" y="14"/>
                    </a:cubicBezTo>
                    <a:moveTo>
                      <a:pt x="0" y="0"/>
                    </a:moveTo>
                    <a:cubicBezTo>
                      <a:pt x="1" y="6"/>
                      <a:pt x="11" y="13"/>
                      <a:pt x="26" y="17"/>
                    </a:cubicBezTo>
                    <a:cubicBezTo>
                      <a:pt x="26" y="12"/>
                      <a:pt x="26" y="12"/>
                      <a:pt x="26" y="12"/>
                    </a:cubicBezTo>
                    <a:cubicBezTo>
                      <a:pt x="24" y="12"/>
                      <a:pt x="22" y="13"/>
                      <a:pt x="20" y="13"/>
                    </a:cubicBezTo>
                    <a:cubicBezTo>
                      <a:pt x="20" y="13"/>
                      <a:pt x="20" y="13"/>
                      <a:pt x="20" y="13"/>
                    </a:cubicBezTo>
                    <a:cubicBezTo>
                      <a:pt x="20" y="13"/>
                      <a:pt x="20" y="13"/>
                      <a:pt x="20" y="13"/>
                    </a:cubicBezTo>
                    <a:cubicBezTo>
                      <a:pt x="19" y="13"/>
                      <a:pt x="19" y="13"/>
                      <a:pt x="19" y="13"/>
                    </a:cubicBezTo>
                    <a:cubicBezTo>
                      <a:pt x="18" y="13"/>
                      <a:pt x="18" y="13"/>
                      <a:pt x="17" y="13"/>
                    </a:cubicBezTo>
                    <a:cubicBezTo>
                      <a:pt x="17" y="13"/>
                      <a:pt x="17" y="13"/>
                      <a:pt x="17" y="12"/>
                    </a:cubicBezTo>
                    <a:cubicBezTo>
                      <a:pt x="17" y="12"/>
                      <a:pt x="17" y="12"/>
                      <a:pt x="16" y="12"/>
                    </a:cubicBezTo>
                    <a:cubicBezTo>
                      <a:pt x="16" y="12"/>
                      <a:pt x="16" y="12"/>
                      <a:pt x="16" y="12"/>
                    </a:cubicBezTo>
                    <a:cubicBezTo>
                      <a:pt x="10" y="11"/>
                      <a:pt x="4" y="7"/>
                      <a:pt x="0" y="0"/>
                    </a:cubicBezTo>
                  </a:path>
                </a:pathLst>
              </a:custGeom>
              <a:solidFill>
                <a:srgbClr val="AAAA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0" name="Freeform 1950">
                <a:extLst>
                  <a:ext uri="{FF2B5EF4-FFF2-40B4-BE49-F238E27FC236}">
                    <a16:creationId xmlns:a16="http://schemas.microsoft.com/office/drawing/2014/main" id="{E6132C80-5C42-4C7C-8EDB-BD47E24BCEA2}"/>
                  </a:ext>
                </a:extLst>
              </p:cNvPr>
              <p:cNvSpPr>
                <a:spLocks/>
              </p:cNvSpPr>
              <p:nvPr/>
            </p:nvSpPr>
            <p:spPr bwMode="auto">
              <a:xfrm>
                <a:off x="99" y="1033"/>
                <a:ext cx="48" cy="26"/>
              </a:xfrm>
              <a:custGeom>
                <a:avLst/>
                <a:gdLst>
                  <a:gd name="T0" fmla="*/ 5 w 20"/>
                  <a:gd name="T1" fmla="*/ 0 h 11"/>
                  <a:gd name="T2" fmla="*/ 0 w 20"/>
                  <a:gd name="T3" fmla="*/ 2 h 11"/>
                  <a:gd name="T4" fmla="*/ 0 w 20"/>
                  <a:gd name="T5" fmla="*/ 7 h 11"/>
                  <a:gd name="T6" fmla="*/ 20 w 20"/>
                  <a:gd name="T7" fmla="*/ 11 h 11"/>
                  <a:gd name="T8" fmla="*/ 20 w 20"/>
                  <a:gd name="T9" fmla="*/ 4 h 11"/>
                  <a:gd name="T10" fmla="*/ 5 w 20"/>
                  <a:gd name="T11" fmla="*/ 0 h 11"/>
                </a:gdLst>
                <a:ahLst/>
                <a:cxnLst>
                  <a:cxn ang="0">
                    <a:pos x="T0" y="T1"/>
                  </a:cxn>
                  <a:cxn ang="0">
                    <a:pos x="T2" y="T3"/>
                  </a:cxn>
                  <a:cxn ang="0">
                    <a:pos x="T4" y="T5"/>
                  </a:cxn>
                  <a:cxn ang="0">
                    <a:pos x="T6" y="T7"/>
                  </a:cxn>
                  <a:cxn ang="0">
                    <a:pos x="T8" y="T9"/>
                  </a:cxn>
                  <a:cxn ang="0">
                    <a:pos x="T10" y="T11"/>
                  </a:cxn>
                </a:cxnLst>
                <a:rect l="0" t="0" r="r" b="b"/>
                <a:pathLst>
                  <a:path w="20" h="11">
                    <a:moveTo>
                      <a:pt x="5" y="0"/>
                    </a:moveTo>
                    <a:cubicBezTo>
                      <a:pt x="4" y="0"/>
                      <a:pt x="2" y="1"/>
                      <a:pt x="0" y="2"/>
                    </a:cubicBezTo>
                    <a:cubicBezTo>
                      <a:pt x="0" y="7"/>
                      <a:pt x="0" y="7"/>
                      <a:pt x="0" y="7"/>
                    </a:cubicBezTo>
                    <a:cubicBezTo>
                      <a:pt x="6" y="9"/>
                      <a:pt x="13" y="10"/>
                      <a:pt x="20" y="11"/>
                    </a:cubicBezTo>
                    <a:cubicBezTo>
                      <a:pt x="20" y="4"/>
                      <a:pt x="20" y="4"/>
                      <a:pt x="20" y="4"/>
                    </a:cubicBezTo>
                    <a:cubicBezTo>
                      <a:pt x="14" y="3"/>
                      <a:pt x="9" y="1"/>
                      <a:pt x="5" y="0"/>
                    </a:cubicBezTo>
                  </a:path>
                </a:pathLst>
              </a:custGeom>
              <a:solidFill>
                <a:srgbClr val="AAAA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1" name="Freeform 1951">
                <a:extLst>
                  <a:ext uri="{FF2B5EF4-FFF2-40B4-BE49-F238E27FC236}">
                    <a16:creationId xmlns:a16="http://schemas.microsoft.com/office/drawing/2014/main" id="{D4D2E00D-3642-4CC2-ABAC-792C2162F2BD}"/>
                  </a:ext>
                </a:extLst>
              </p:cNvPr>
              <p:cNvSpPr>
                <a:spLocks/>
              </p:cNvSpPr>
              <p:nvPr/>
            </p:nvSpPr>
            <p:spPr bwMode="auto">
              <a:xfrm>
                <a:off x="302" y="375"/>
                <a:ext cx="5" cy="4"/>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1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cubicBezTo>
                      <a:pt x="0" y="1"/>
                      <a:pt x="0" y="1"/>
                      <a:pt x="0" y="2"/>
                    </a:cubicBezTo>
                    <a:cubicBezTo>
                      <a:pt x="0" y="2"/>
                      <a:pt x="0" y="2"/>
                      <a:pt x="0" y="2"/>
                    </a:cubicBezTo>
                    <a:cubicBezTo>
                      <a:pt x="0" y="2"/>
                      <a:pt x="0" y="2"/>
                      <a:pt x="0" y="2"/>
                    </a:cubicBezTo>
                    <a:cubicBezTo>
                      <a:pt x="1" y="2"/>
                      <a:pt x="1" y="2"/>
                      <a:pt x="2" y="2"/>
                    </a:cubicBezTo>
                    <a:cubicBezTo>
                      <a:pt x="2" y="2"/>
                      <a:pt x="2" y="1"/>
                      <a:pt x="2" y="1"/>
                    </a:cubicBezTo>
                    <a:cubicBezTo>
                      <a:pt x="1" y="0"/>
                      <a:pt x="1" y="0"/>
                      <a:pt x="0" y="0"/>
                    </a:cubicBezTo>
                  </a:path>
                </a:pathLst>
              </a:custGeom>
              <a:solidFill>
                <a:srgbClr val="626C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2" name="Freeform 1952">
                <a:extLst>
                  <a:ext uri="{FF2B5EF4-FFF2-40B4-BE49-F238E27FC236}">
                    <a16:creationId xmlns:a16="http://schemas.microsoft.com/office/drawing/2014/main" id="{F762E90C-C373-4643-85AA-4966379EFF71}"/>
                  </a:ext>
                </a:extLst>
              </p:cNvPr>
              <p:cNvSpPr>
                <a:spLocks/>
              </p:cNvSpPr>
              <p:nvPr/>
            </p:nvSpPr>
            <p:spPr bwMode="auto">
              <a:xfrm>
                <a:off x="302" y="358"/>
                <a:ext cx="5" cy="19"/>
              </a:xfrm>
              <a:custGeom>
                <a:avLst/>
                <a:gdLst>
                  <a:gd name="T0" fmla="*/ 0 w 2"/>
                  <a:gd name="T1" fmla="*/ 0 h 8"/>
                  <a:gd name="T2" fmla="*/ 0 w 2"/>
                  <a:gd name="T3" fmla="*/ 7 h 8"/>
                  <a:gd name="T4" fmla="*/ 0 w 2"/>
                  <a:gd name="T5" fmla="*/ 7 h 8"/>
                  <a:gd name="T6" fmla="*/ 2 w 2"/>
                  <a:gd name="T7" fmla="*/ 8 h 8"/>
                  <a:gd name="T8" fmla="*/ 2 w 2"/>
                  <a:gd name="T9" fmla="*/ 0 h 8"/>
                  <a:gd name="T10" fmla="*/ 0 w 2"/>
                  <a:gd name="T11" fmla="*/ 0 h 8"/>
                </a:gdLst>
                <a:ahLst/>
                <a:cxnLst>
                  <a:cxn ang="0">
                    <a:pos x="T0" y="T1"/>
                  </a:cxn>
                  <a:cxn ang="0">
                    <a:pos x="T2" y="T3"/>
                  </a:cxn>
                  <a:cxn ang="0">
                    <a:pos x="T4" y="T5"/>
                  </a:cxn>
                  <a:cxn ang="0">
                    <a:pos x="T6" y="T7"/>
                  </a:cxn>
                  <a:cxn ang="0">
                    <a:pos x="T8" y="T9"/>
                  </a:cxn>
                  <a:cxn ang="0">
                    <a:pos x="T10" y="T11"/>
                  </a:cxn>
                </a:cxnLst>
                <a:rect l="0" t="0" r="r" b="b"/>
                <a:pathLst>
                  <a:path w="2" h="8">
                    <a:moveTo>
                      <a:pt x="0" y="0"/>
                    </a:moveTo>
                    <a:cubicBezTo>
                      <a:pt x="0" y="2"/>
                      <a:pt x="0" y="5"/>
                      <a:pt x="0" y="7"/>
                    </a:cubicBezTo>
                    <a:cubicBezTo>
                      <a:pt x="0" y="7"/>
                      <a:pt x="0" y="7"/>
                      <a:pt x="0" y="7"/>
                    </a:cubicBezTo>
                    <a:cubicBezTo>
                      <a:pt x="1" y="7"/>
                      <a:pt x="1" y="7"/>
                      <a:pt x="2" y="8"/>
                    </a:cubicBezTo>
                    <a:cubicBezTo>
                      <a:pt x="2" y="5"/>
                      <a:pt x="2" y="3"/>
                      <a:pt x="2" y="0"/>
                    </a:cubicBezTo>
                    <a:cubicBezTo>
                      <a:pt x="1" y="0"/>
                      <a:pt x="0" y="0"/>
                      <a:pt x="0" y="0"/>
                    </a:cubicBezTo>
                  </a:path>
                </a:pathLst>
              </a:custGeom>
              <a:solidFill>
                <a:srgbClr val="737B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3" name="Freeform 1953">
                <a:extLst>
                  <a:ext uri="{FF2B5EF4-FFF2-40B4-BE49-F238E27FC236}">
                    <a16:creationId xmlns:a16="http://schemas.microsoft.com/office/drawing/2014/main" id="{A3288B4A-FC34-46B3-8F18-E01D73DAD5E2}"/>
                  </a:ext>
                </a:extLst>
              </p:cNvPr>
              <p:cNvSpPr>
                <a:spLocks/>
              </p:cNvSpPr>
              <p:nvPr/>
            </p:nvSpPr>
            <p:spPr bwMode="auto">
              <a:xfrm>
                <a:off x="297" y="336"/>
                <a:ext cx="10" cy="22"/>
              </a:xfrm>
              <a:custGeom>
                <a:avLst/>
                <a:gdLst>
                  <a:gd name="T0" fmla="*/ 4 w 4"/>
                  <a:gd name="T1" fmla="*/ 0 h 9"/>
                  <a:gd name="T2" fmla="*/ 1 w 4"/>
                  <a:gd name="T3" fmla="*/ 1 h 9"/>
                  <a:gd name="T4" fmla="*/ 1 w 4"/>
                  <a:gd name="T5" fmla="*/ 2 h 9"/>
                  <a:gd name="T6" fmla="*/ 0 w 4"/>
                  <a:gd name="T7" fmla="*/ 2 h 9"/>
                  <a:gd name="T8" fmla="*/ 0 w 4"/>
                  <a:gd name="T9" fmla="*/ 3 h 9"/>
                  <a:gd name="T10" fmla="*/ 2 w 4"/>
                  <a:gd name="T11" fmla="*/ 9 h 9"/>
                  <a:gd name="T12" fmla="*/ 4 w 4"/>
                  <a:gd name="T13" fmla="*/ 9 h 9"/>
                  <a:gd name="T14" fmla="*/ 4 w 4"/>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9">
                    <a:moveTo>
                      <a:pt x="4" y="0"/>
                    </a:moveTo>
                    <a:cubicBezTo>
                      <a:pt x="3" y="1"/>
                      <a:pt x="2" y="1"/>
                      <a:pt x="1" y="1"/>
                    </a:cubicBezTo>
                    <a:cubicBezTo>
                      <a:pt x="1" y="2"/>
                      <a:pt x="1" y="2"/>
                      <a:pt x="1" y="2"/>
                    </a:cubicBezTo>
                    <a:cubicBezTo>
                      <a:pt x="0" y="2"/>
                      <a:pt x="0" y="2"/>
                      <a:pt x="0" y="2"/>
                    </a:cubicBezTo>
                    <a:cubicBezTo>
                      <a:pt x="0" y="2"/>
                      <a:pt x="0" y="3"/>
                      <a:pt x="0" y="3"/>
                    </a:cubicBezTo>
                    <a:cubicBezTo>
                      <a:pt x="1" y="5"/>
                      <a:pt x="1" y="7"/>
                      <a:pt x="2" y="9"/>
                    </a:cubicBezTo>
                    <a:cubicBezTo>
                      <a:pt x="2" y="9"/>
                      <a:pt x="3" y="9"/>
                      <a:pt x="4" y="9"/>
                    </a:cubicBezTo>
                    <a:cubicBezTo>
                      <a:pt x="4" y="6"/>
                      <a:pt x="4" y="3"/>
                      <a:pt x="4" y="0"/>
                    </a:cubicBezTo>
                  </a:path>
                </a:pathLst>
              </a:custGeom>
              <a:solidFill>
                <a:srgbClr val="7D80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4" name="Freeform 1954">
                <a:extLst>
                  <a:ext uri="{FF2B5EF4-FFF2-40B4-BE49-F238E27FC236}">
                    <a16:creationId xmlns:a16="http://schemas.microsoft.com/office/drawing/2014/main" id="{67C591ED-657E-4123-84B1-F18662C62924}"/>
                  </a:ext>
                </a:extLst>
              </p:cNvPr>
              <p:cNvSpPr>
                <a:spLocks/>
              </p:cNvSpPr>
              <p:nvPr/>
            </p:nvSpPr>
            <p:spPr bwMode="auto">
              <a:xfrm>
                <a:off x="297" y="339"/>
                <a:ext cx="2" cy="5"/>
              </a:xfrm>
              <a:custGeom>
                <a:avLst/>
                <a:gdLst>
                  <a:gd name="T0" fmla="*/ 1 w 1"/>
                  <a:gd name="T1" fmla="*/ 0 h 2"/>
                  <a:gd name="T2" fmla="*/ 0 w 1"/>
                  <a:gd name="T3" fmla="*/ 1 h 2"/>
                  <a:gd name="T4" fmla="*/ 0 w 1"/>
                  <a:gd name="T5" fmla="*/ 2 h 2"/>
                  <a:gd name="T6" fmla="*/ 0 w 1"/>
                  <a:gd name="T7" fmla="*/ 1 h 2"/>
                  <a:gd name="T8" fmla="*/ 1 w 1"/>
                  <a:gd name="T9" fmla="*/ 1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1" y="1"/>
                      <a:pt x="0" y="1"/>
                      <a:pt x="0" y="1"/>
                    </a:cubicBezTo>
                    <a:cubicBezTo>
                      <a:pt x="0" y="1"/>
                      <a:pt x="0" y="1"/>
                      <a:pt x="0" y="2"/>
                    </a:cubicBezTo>
                    <a:cubicBezTo>
                      <a:pt x="0" y="2"/>
                      <a:pt x="0" y="1"/>
                      <a:pt x="0" y="1"/>
                    </a:cubicBezTo>
                    <a:cubicBezTo>
                      <a:pt x="1" y="1"/>
                      <a:pt x="1" y="1"/>
                      <a:pt x="1" y="1"/>
                    </a:cubicBezTo>
                    <a:cubicBezTo>
                      <a:pt x="1" y="0"/>
                      <a:pt x="1" y="0"/>
                      <a:pt x="1" y="0"/>
                    </a:cubicBezTo>
                  </a:path>
                </a:pathLst>
              </a:custGeom>
              <a:solidFill>
                <a:srgbClr val="8D90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5" name="Freeform 1955">
                <a:extLst>
                  <a:ext uri="{FF2B5EF4-FFF2-40B4-BE49-F238E27FC236}">
                    <a16:creationId xmlns:a16="http://schemas.microsoft.com/office/drawing/2014/main" id="{266998E8-FD89-45B1-95AF-B53559A89B9C}"/>
                  </a:ext>
                </a:extLst>
              </p:cNvPr>
              <p:cNvSpPr>
                <a:spLocks/>
              </p:cNvSpPr>
              <p:nvPr/>
            </p:nvSpPr>
            <p:spPr bwMode="auto">
              <a:xfrm>
                <a:off x="256" y="177"/>
                <a:ext cx="3" cy="19"/>
              </a:xfrm>
              <a:custGeom>
                <a:avLst/>
                <a:gdLst>
                  <a:gd name="T0" fmla="*/ 1 w 1"/>
                  <a:gd name="T1" fmla="*/ 0 h 8"/>
                  <a:gd name="T2" fmla="*/ 0 w 1"/>
                  <a:gd name="T3" fmla="*/ 0 h 8"/>
                  <a:gd name="T4" fmla="*/ 0 w 1"/>
                  <a:gd name="T5" fmla="*/ 8 h 8"/>
                  <a:gd name="T6" fmla="*/ 1 w 1"/>
                  <a:gd name="T7" fmla="*/ 7 h 8"/>
                  <a:gd name="T8" fmla="*/ 1 w 1"/>
                  <a:gd name="T9" fmla="*/ 5 h 8"/>
                  <a:gd name="T10" fmla="*/ 1 w 1"/>
                  <a:gd name="T11" fmla="*/ 0 h 8"/>
                </a:gdLst>
                <a:ahLst/>
                <a:cxnLst>
                  <a:cxn ang="0">
                    <a:pos x="T0" y="T1"/>
                  </a:cxn>
                  <a:cxn ang="0">
                    <a:pos x="T2" y="T3"/>
                  </a:cxn>
                  <a:cxn ang="0">
                    <a:pos x="T4" y="T5"/>
                  </a:cxn>
                  <a:cxn ang="0">
                    <a:pos x="T6" y="T7"/>
                  </a:cxn>
                  <a:cxn ang="0">
                    <a:pos x="T8" y="T9"/>
                  </a:cxn>
                  <a:cxn ang="0">
                    <a:pos x="T10" y="T11"/>
                  </a:cxn>
                </a:cxnLst>
                <a:rect l="0" t="0" r="r" b="b"/>
                <a:pathLst>
                  <a:path w="1" h="8">
                    <a:moveTo>
                      <a:pt x="1" y="0"/>
                    </a:moveTo>
                    <a:cubicBezTo>
                      <a:pt x="1" y="0"/>
                      <a:pt x="0" y="0"/>
                      <a:pt x="0" y="0"/>
                    </a:cubicBezTo>
                    <a:cubicBezTo>
                      <a:pt x="0" y="2"/>
                      <a:pt x="0" y="5"/>
                      <a:pt x="0" y="8"/>
                    </a:cubicBezTo>
                    <a:cubicBezTo>
                      <a:pt x="0" y="7"/>
                      <a:pt x="1" y="7"/>
                      <a:pt x="1" y="7"/>
                    </a:cubicBezTo>
                    <a:cubicBezTo>
                      <a:pt x="1" y="6"/>
                      <a:pt x="1" y="6"/>
                      <a:pt x="1" y="5"/>
                    </a:cubicBezTo>
                    <a:cubicBezTo>
                      <a:pt x="1" y="3"/>
                      <a:pt x="1" y="2"/>
                      <a:pt x="1" y="0"/>
                    </a:cubicBezTo>
                  </a:path>
                </a:pathLst>
              </a:custGeom>
              <a:solidFill>
                <a:srgbClr val="626C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6" name="Freeform 1956">
                <a:extLst>
                  <a:ext uri="{FF2B5EF4-FFF2-40B4-BE49-F238E27FC236}">
                    <a16:creationId xmlns:a16="http://schemas.microsoft.com/office/drawing/2014/main" id="{BA8D9350-852D-4F32-8561-5025EEFBA1E7}"/>
                  </a:ext>
                </a:extLst>
              </p:cNvPr>
              <p:cNvSpPr>
                <a:spLocks/>
              </p:cNvSpPr>
              <p:nvPr/>
            </p:nvSpPr>
            <p:spPr bwMode="auto">
              <a:xfrm>
                <a:off x="259" y="188"/>
                <a:ext cx="0" cy="5"/>
              </a:xfrm>
              <a:custGeom>
                <a:avLst/>
                <a:gdLst>
                  <a:gd name="T0" fmla="*/ 0 h 2"/>
                  <a:gd name="T1" fmla="*/ 2 h 2"/>
                  <a:gd name="T2" fmla="*/ 2 h 2"/>
                  <a:gd name="T3" fmla="*/ 0 h 2"/>
                </a:gdLst>
                <a:ahLst/>
                <a:cxnLst>
                  <a:cxn ang="0">
                    <a:pos x="0" y="T0"/>
                  </a:cxn>
                  <a:cxn ang="0">
                    <a:pos x="0" y="T1"/>
                  </a:cxn>
                  <a:cxn ang="0">
                    <a:pos x="0" y="T2"/>
                  </a:cxn>
                  <a:cxn ang="0">
                    <a:pos x="0" y="T3"/>
                  </a:cxn>
                </a:cxnLst>
                <a:rect l="0" t="0" r="r" b="b"/>
                <a:pathLst>
                  <a:path h="2">
                    <a:moveTo>
                      <a:pt x="0" y="0"/>
                    </a:moveTo>
                    <a:cubicBezTo>
                      <a:pt x="0" y="1"/>
                      <a:pt x="0" y="1"/>
                      <a:pt x="0" y="2"/>
                    </a:cubicBezTo>
                    <a:cubicBezTo>
                      <a:pt x="0" y="2"/>
                      <a:pt x="0" y="2"/>
                      <a:pt x="0" y="2"/>
                    </a:cubicBezTo>
                    <a:cubicBezTo>
                      <a:pt x="0" y="1"/>
                      <a:pt x="0" y="1"/>
                      <a:pt x="0" y="0"/>
                    </a:cubicBezTo>
                  </a:path>
                </a:pathLst>
              </a:custGeom>
              <a:solidFill>
                <a:srgbClr val="737B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7" name="Freeform 1957">
                <a:extLst>
                  <a:ext uri="{FF2B5EF4-FFF2-40B4-BE49-F238E27FC236}">
                    <a16:creationId xmlns:a16="http://schemas.microsoft.com/office/drawing/2014/main" id="{F3340E53-8020-4B0F-ADA3-458E6C49984F}"/>
                  </a:ext>
                </a:extLst>
              </p:cNvPr>
              <p:cNvSpPr>
                <a:spLocks noEditPoints="1"/>
              </p:cNvSpPr>
              <p:nvPr/>
            </p:nvSpPr>
            <p:spPr bwMode="auto">
              <a:xfrm>
                <a:off x="259" y="172"/>
                <a:ext cx="50" cy="21"/>
              </a:xfrm>
              <a:custGeom>
                <a:avLst/>
                <a:gdLst>
                  <a:gd name="T0" fmla="*/ 2 w 21"/>
                  <a:gd name="T1" fmla="*/ 2 h 9"/>
                  <a:gd name="T2" fmla="*/ 0 w 21"/>
                  <a:gd name="T3" fmla="*/ 2 h 9"/>
                  <a:gd name="T4" fmla="*/ 0 w 21"/>
                  <a:gd name="T5" fmla="*/ 7 h 9"/>
                  <a:gd name="T6" fmla="*/ 0 w 21"/>
                  <a:gd name="T7" fmla="*/ 9 h 9"/>
                  <a:gd name="T8" fmla="*/ 2 w 21"/>
                  <a:gd name="T9" fmla="*/ 7 h 9"/>
                  <a:gd name="T10" fmla="*/ 2 w 21"/>
                  <a:gd name="T11" fmla="*/ 2 h 9"/>
                  <a:gd name="T12" fmla="*/ 21 w 21"/>
                  <a:gd name="T13" fmla="*/ 0 h 9"/>
                  <a:gd name="T14" fmla="*/ 10 w 21"/>
                  <a:gd name="T15" fmla="*/ 1 h 9"/>
                  <a:gd name="T16" fmla="*/ 10 w 21"/>
                  <a:gd name="T17" fmla="*/ 3 h 9"/>
                  <a:gd name="T18" fmla="*/ 18 w 21"/>
                  <a:gd name="T19" fmla="*/ 1 h 9"/>
                  <a:gd name="T20" fmla="*/ 21 w 21"/>
                  <a:gd name="T21" fmla="*/ 2 h 9"/>
                  <a:gd name="T22" fmla="*/ 21 w 21"/>
                  <a:gd name="T23" fmla="*/ 1 h 9"/>
                  <a:gd name="T24" fmla="*/ 21 w 21"/>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9">
                    <a:moveTo>
                      <a:pt x="2" y="2"/>
                    </a:moveTo>
                    <a:cubicBezTo>
                      <a:pt x="1" y="2"/>
                      <a:pt x="0" y="2"/>
                      <a:pt x="0" y="2"/>
                    </a:cubicBezTo>
                    <a:cubicBezTo>
                      <a:pt x="0" y="4"/>
                      <a:pt x="0" y="5"/>
                      <a:pt x="0" y="7"/>
                    </a:cubicBezTo>
                    <a:cubicBezTo>
                      <a:pt x="0" y="8"/>
                      <a:pt x="0" y="8"/>
                      <a:pt x="0" y="9"/>
                    </a:cubicBezTo>
                    <a:cubicBezTo>
                      <a:pt x="1" y="8"/>
                      <a:pt x="1" y="8"/>
                      <a:pt x="2" y="7"/>
                    </a:cubicBezTo>
                    <a:cubicBezTo>
                      <a:pt x="2" y="5"/>
                      <a:pt x="2" y="4"/>
                      <a:pt x="2" y="2"/>
                    </a:cubicBezTo>
                    <a:moveTo>
                      <a:pt x="21" y="0"/>
                    </a:moveTo>
                    <a:cubicBezTo>
                      <a:pt x="18" y="0"/>
                      <a:pt x="14" y="1"/>
                      <a:pt x="10" y="1"/>
                    </a:cubicBezTo>
                    <a:cubicBezTo>
                      <a:pt x="10" y="2"/>
                      <a:pt x="10" y="2"/>
                      <a:pt x="10" y="3"/>
                    </a:cubicBezTo>
                    <a:cubicBezTo>
                      <a:pt x="12" y="2"/>
                      <a:pt x="15" y="1"/>
                      <a:pt x="18" y="1"/>
                    </a:cubicBezTo>
                    <a:cubicBezTo>
                      <a:pt x="19" y="1"/>
                      <a:pt x="20" y="1"/>
                      <a:pt x="21" y="2"/>
                    </a:cubicBezTo>
                    <a:cubicBezTo>
                      <a:pt x="21" y="1"/>
                      <a:pt x="21" y="1"/>
                      <a:pt x="21" y="1"/>
                    </a:cubicBezTo>
                    <a:cubicBezTo>
                      <a:pt x="21" y="1"/>
                      <a:pt x="21" y="0"/>
                      <a:pt x="21" y="0"/>
                    </a:cubicBezTo>
                  </a:path>
                </a:pathLst>
              </a:custGeom>
              <a:solidFill>
                <a:srgbClr val="7D80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8" name="Freeform 1958">
                <a:extLst>
                  <a:ext uri="{FF2B5EF4-FFF2-40B4-BE49-F238E27FC236}">
                    <a16:creationId xmlns:a16="http://schemas.microsoft.com/office/drawing/2014/main" id="{7DF821B6-BF7A-47D9-9A52-6685602646AC}"/>
                  </a:ext>
                </a:extLst>
              </p:cNvPr>
              <p:cNvSpPr>
                <a:spLocks/>
              </p:cNvSpPr>
              <p:nvPr/>
            </p:nvSpPr>
            <p:spPr bwMode="auto">
              <a:xfrm>
                <a:off x="264" y="174"/>
                <a:ext cx="19" cy="14"/>
              </a:xfrm>
              <a:custGeom>
                <a:avLst/>
                <a:gdLst>
                  <a:gd name="T0" fmla="*/ 8 w 8"/>
                  <a:gd name="T1" fmla="*/ 0 h 6"/>
                  <a:gd name="T2" fmla="*/ 0 w 8"/>
                  <a:gd name="T3" fmla="*/ 1 h 6"/>
                  <a:gd name="T4" fmla="*/ 0 w 8"/>
                  <a:gd name="T5" fmla="*/ 6 h 6"/>
                  <a:gd name="T6" fmla="*/ 1 w 8"/>
                  <a:gd name="T7" fmla="*/ 5 h 6"/>
                  <a:gd name="T8" fmla="*/ 2 w 8"/>
                  <a:gd name="T9" fmla="*/ 3 h 6"/>
                  <a:gd name="T10" fmla="*/ 2 w 8"/>
                  <a:gd name="T11" fmla="*/ 4 h 6"/>
                  <a:gd name="T12" fmla="*/ 8 w 8"/>
                  <a:gd name="T13" fmla="*/ 2 h 6"/>
                  <a:gd name="T14" fmla="*/ 8 w 8"/>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6">
                    <a:moveTo>
                      <a:pt x="8" y="0"/>
                    </a:moveTo>
                    <a:cubicBezTo>
                      <a:pt x="5" y="0"/>
                      <a:pt x="2" y="1"/>
                      <a:pt x="0" y="1"/>
                    </a:cubicBezTo>
                    <a:cubicBezTo>
                      <a:pt x="0" y="3"/>
                      <a:pt x="0" y="4"/>
                      <a:pt x="0" y="6"/>
                    </a:cubicBezTo>
                    <a:cubicBezTo>
                      <a:pt x="0" y="6"/>
                      <a:pt x="1" y="5"/>
                      <a:pt x="1" y="5"/>
                    </a:cubicBezTo>
                    <a:cubicBezTo>
                      <a:pt x="1" y="4"/>
                      <a:pt x="1" y="3"/>
                      <a:pt x="2" y="3"/>
                    </a:cubicBezTo>
                    <a:cubicBezTo>
                      <a:pt x="2" y="3"/>
                      <a:pt x="2" y="4"/>
                      <a:pt x="2" y="4"/>
                    </a:cubicBezTo>
                    <a:cubicBezTo>
                      <a:pt x="4" y="3"/>
                      <a:pt x="6" y="2"/>
                      <a:pt x="8" y="2"/>
                    </a:cubicBezTo>
                    <a:cubicBezTo>
                      <a:pt x="8" y="1"/>
                      <a:pt x="8" y="1"/>
                      <a:pt x="8" y="0"/>
                    </a:cubicBezTo>
                  </a:path>
                </a:pathLst>
              </a:custGeom>
              <a:solidFill>
                <a:srgbClr val="8D90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9" name="Freeform 1959">
                <a:extLst>
                  <a:ext uri="{FF2B5EF4-FFF2-40B4-BE49-F238E27FC236}">
                    <a16:creationId xmlns:a16="http://schemas.microsoft.com/office/drawing/2014/main" id="{97A4F737-4D7D-4DEF-8DBC-0E0466D6ACAD}"/>
                  </a:ext>
                </a:extLst>
              </p:cNvPr>
              <p:cNvSpPr>
                <a:spLocks/>
              </p:cNvSpPr>
              <p:nvPr/>
            </p:nvSpPr>
            <p:spPr bwMode="auto">
              <a:xfrm>
                <a:off x="266" y="181"/>
                <a:ext cx="2" cy="5"/>
              </a:xfrm>
              <a:custGeom>
                <a:avLst/>
                <a:gdLst>
                  <a:gd name="T0" fmla="*/ 1 w 1"/>
                  <a:gd name="T1" fmla="*/ 0 h 2"/>
                  <a:gd name="T2" fmla="*/ 0 w 1"/>
                  <a:gd name="T3" fmla="*/ 2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0"/>
                      <a:pt x="0" y="1"/>
                      <a:pt x="0" y="2"/>
                    </a:cubicBezTo>
                    <a:cubicBezTo>
                      <a:pt x="1" y="2"/>
                      <a:pt x="1" y="2"/>
                      <a:pt x="1" y="1"/>
                    </a:cubicBezTo>
                    <a:cubicBezTo>
                      <a:pt x="1" y="1"/>
                      <a:pt x="1" y="0"/>
                      <a:pt x="1" y="0"/>
                    </a:cubicBezTo>
                  </a:path>
                </a:pathLst>
              </a:custGeom>
              <a:solidFill>
                <a:srgbClr val="A6A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0" name="Freeform 1960">
                <a:extLst>
                  <a:ext uri="{FF2B5EF4-FFF2-40B4-BE49-F238E27FC236}">
                    <a16:creationId xmlns:a16="http://schemas.microsoft.com/office/drawing/2014/main" id="{3DE1E1A4-FBC8-47A4-AF14-B54FDF3589A7}"/>
                  </a:ext>
                </a:extLst>
              </p:cNvPr>
              <p:cNvSpPr>
                <a:spLocks noEditPoints="1"/>
              </p:cNvSpPr>
              <p:nvPr/>
            </p:nvSpPr>
            <p:spPr bwMode="auto">
              <a:xfrm>
                <a:off x="15" y="184"/>
                <a:ext cx="72" cy="107"/>
              </a:xfrm>
              <a:custGeom>
                <a:avLst/>
                <a:gdLst>
                  <a:gd name="T0" fmla="*/ 8 w 30"/>
                  <a:gd name="T1" fmla="*/ 14 h 45"/>
                  <a:gd name="T2" fmla="*/ 3 w 30"/>
                  <a:gd name="T3" fmla="*/ 36 h 45"/>
                  <a:gd name="T4" fmla="*/ 8 w 30"/>
                  <a:gd name="T5" fmla="*/ 45 h 45"/>
                  <a:gd name="T6" fmla="*/ 8 w 30"/>
                  <a:gd name="T7" fmla="*/ 45 h 45"/>
                  <a:gd name="T8" fmla="*/ 7 w 30"/>
                  <a:gd name="T9" fmla="*/ 44 h 45"/>
                  <a:gd name="T10" fmla="*/ 8 w 30"/>
                  <a:gd name="T11" fmla="*/ 45 h 45"/>
                  <a:gd name="T12" fmla="*/ 8 w 30"/>
                  <a:gd name="T13" fmla="*/ 41 h 45"/>
                  <a:gd name="T14" fmla="*/ 4 w 30"/>
                  <a:gd name="T15" fmla="*/ 35 h 45"/>
                  <a:gd name="T16" fmla="*/ 3 w 30"/>
                  <a:gd name="T17" fmla="*/ 33 h 45"/>
                  <a:gd name="T18" fmla="*/ 5 w 30"/>
                  <a:gd name="T19" fmla="*/ 20 h 45"/>
                  <a:gd name="T20" fmla="*/ 5 w 30"/>
                  <a:gd name="T21" fmla="*/ 20 h 45"/>
                  <a:gd name="T22" fmla="*/ 5 w 30"/>
                  <a:gd name="T23" fmla="*/ 20 h 45"/>
                  <a:gd name="T24" fmla="*/ 8 w 30"/>
                  <a:gd name="T25" fmla="*/ 15 h 45"/>
                  <a:gd name="T26" fmla="*/ 8 w 30"/>
                  <a:gd name="T27" fmla="*/ 14 h 45"/>
                  <a:gd name="T28" fmla="*/ 30 w 30"/>
                  <a:gd name="T29" fmla="*/ 0 h 45"/>
                  <a:gd name="T30" fmla="*/ 29 w 30"/>
                  <a:gd name="T31" fmla="*/ 1 h 45"/>
                  <a:gd name="T32" fmla="*/ 24 w 30"/>
                  <a:gd name="T33" fmla="*/ 2 h 45"/>
                  <a:gd name="T34" fmla="*/ 28 w 30"/>
                  <a:gd name="T35" fmla="*/ 3 h 45"/>
                  <a:gd name="T36" fmla="*/ 30 w 30"/>
                  <a:gd name="T37" fmla="*/ 3 h 45"/>
                  <a:gd name="T38" fmla="*/ 30 w 30"/>
                  <a:gd name="T3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45">
                    <a:moveTo>
                      <a:pt x="8" y="14"/>
                    </a:moveTo>
                    <a:cubicBezTo>
                      <a:pt x="3" y="21"/>
                      <a:pt x="0" y="29"/>
                      <a:pt x="3" y="36"/>
                    </a:cubicBezTo>
                    <a:cubicBezTo>
                      <a:pt x="4" y="40"/>
                      <a:pt x="5" y="43"/>
                      <a:pt x="8" y="45"/>
                    </a:cubicBezTo>
                    <a:cubicBezTo>
                      <a:pt x="8" y="45"/>
                      <a:pt x="8" y="45"/>
                      <a:pt x="8" y="45"/>
                    </a:cubicBezTo>
                    <a:cubicBezTo>
                      <a:pt x="7" y="45"/>
                      <a:pt x="7" y="45"/>
                      <a:pt x="7" y="44"/>
                    </a:cubicBezTo>
                    <a:cubicBezTo>
                      <a:pt x="7" y="44"/>
                      <a:pt x="7" y="45"/>
                      <a:pt x="8" y="45"/>
                    </a:cubicBezTo>
                    <a:cubicBezTo>
                      <a:pt x="8" y="44"/>
                      <a:pt x="8" y="43"/>
                      <a:pt x="8" y="41"/>
                    </a:cubicBezTo>
                    <a:cubicBezTo>
                      <a:pt x="6" y="40"/>
                      <a:pt x="5" y="38"/>
                      <a:pt x="4" y="35"/>
                    </a:cubicBezTo>
                    <a:cubicBezTo>
                      <a:pt x="4" y="35"/>
                      <a:pt x="3" y="34"/>
                      <a:pt x="3" y="33"/>
                    </a:cubicBezTo>
                    <a:cubicBezTo>
                      <a:pt x="2" y="29"/>
                      <a:pt x="3" y="24"/>
                      <a:pt x="5" y="20"/>
                    </a:cubicBezTo>
                    <a:cubicBezTo>
                      <a:pt x="5" y="20"/>
                      <a:pt x="5" y="20"/>
                      <a:pt x="5" y="20"/>
                    </a:cubicBezTo>
                    <a:cubicBezTo>
                      <a:pt x="5" y="20"/>
                      <a:pt x="5" y="20"/>
                      <a:pt x="5" y="20"/>
                    </a:cubicBezTo>
                    <a:cubicBezTo>
                      <a:pt x="5" y="18"/>
                      <a:pt x="7" y="17"/>
                      <a:pt x="8" y="15"/>
                    </a:cubicBezTo>
                    <a:cubicBezTo>
                      <a:pt x="8" y="15"/>
                      <a:pt x="8" y="14"/>
                      <a:pt x="8" y="14"/>
                    </a:cubicBezTo>
                    <a:moveTo>
                      <a:pt x="30" y="0"/>
                    </a:moveTo>
                    <a:cubicBezTo>
                      <a:pt x="29" y="0"/>
                      <a:pt x="29" y="0"/>
                      <a:pt x="29" y="1"/>
                    </a:cubicBezTo>
                    <a:cubicBezTo>
                      <a:pt x="27" y="1"/>
                      <a:pt x="26" y="2"/>
                      <a:pt x="24" y="2"/>
                    </a:cubicBezTo>
                    <a:cubicBezTo>
                      <a:pt x="25" y="3"/>
                      <a:pt x="26" y="3"/>
                      <a:pt x="28" y="3"/>
                    </a:cubicBezTo>
                    <a:cubicBezTo>
                      <a:pt x="29" y="3"/>
                      <a:pt x="29" y="3"/>
                      <a:pt x="30" y="3"/>
                    </a:cubicBezTo>
                    <a:cubicBezTo>
                      <a:pt x="30" y="2"/>
                      <a:pt x="30" y="1"/>
                      <a:pt x="30" y="0"/>
                    </a:cubicBezTo>
                  </a:path>
                </a:pathLst>
              </a:custGeom>
              <a:solidFill>
                <a:srgbClr val="7885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1" name="Freeform 1961">
                <a:extLst>
                  <a:ext uri="{FF2B5EF4-FFF2-40B4-BE49-F238E27FC236}">
                    <a16:creationId xmlns:a16="http://schemas.microsoft.com/office/drawing/2014/main" id="{CB5FE07A-66F7-4C4A-8125-684AF46040D7}"/>
                  </a:ext>
                </a:extLst>
              </p:cNvPr>
              <p:cNvSpPr>
                <a:spLocks/>
              </p:cNvSpPr>
              <p:nvPr/>
            </p:nvSpPr>
            <p:spPr bwMode="auto">
              <a:xfrm>
                <a:off x="32" y="289"/>
                <a:ext cx="2" cy="2"/>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1" y="1"/>
                    </a:cubicBezTo>
                    <a:cubicBezTo>
                      <a:pt x="1" y="1"/>
                      <a:pt x="1" y="1"/>
                      <a:pt x="1" y="1"/>
                    </a:cubicBezTo>
                    <a:cubicBezTo>
                      <a:pt x="0" y="1"/>
                      <a:pt x="0" y="0"/>
                      <a:pt x="0" y="0"/>
                    </a:cubicBezTo>
                  </a:path>
                </a:pathLst>
              </a:custGeom>
              <a:solidFill>
                <a:srgbClr val="727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2" name="Freeform 1962">
                <a:extLst>
                  <a:ext uri="{FF2B5EF4-FFF2-40B4-BE49-F238E27FC236}">
                    <a16:creationId xmlns:a16="http://schemas.microsoft.com/office/drawing/2014/main" id="{3E126979-F510-4825-8AD9-8443323DCFC4}"/>
                  </a:ext>
                </a:extLst>
              </p:cNvPr>
              <p:cNvSpPr>
                <a:spLocks noEditPoints="1"/>
              </p:cNvSpPr>
              <p:nvPr/>
            </p:nvSpPr>
            <p:spPr bwMode="auto">
              <a:xfrm>
                <a:off x="25" y="191"/>
                <a:ext cx="64" cy="90"/>
              </a:xfrm>
              <a:custGeom>
                <a:avLst/>
                <a:gdLst>
                  <a:gd name="T0" fmla="*/ 0 w 27"/>
                  <a:gd name="T1" fmla="*/ 32 h 38"/>
                  <a:gd name="T2" fmla="*/ 4 w 27"/>
                  <a:gd name="T3" fmla="*/ 38 h 38"/>
                  <a:gd name="T4" fmla="*/ 4 w 27"/>
                  <a:gd name="T5" fmla="*/ 36 h 38"/>
                  <a:gd name="T6" fmla="*/ 0 w 27"/>
                  <a:gd name="T7" fmla="*/ 32 h 38"/>
                  <a:gd name="T8" fmla="*/ 26 w 27"/>
                  <a:gd name="T9" fmla="*/ 0 h 38"/>
                  <a:gd name="T10" fmla="*/ 24 w 27"/>
                  <a:gd name="T11" fmla="*/ 0 h 38"/>
                  <a:gd name="T12" fmla="*/ 27 w 27"/>
                  <a:gd name="T13" fmla="*/ 1 h 38"/>
                  <a:gd name="T14" fmla="*/ 26 w 27"/>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8">
                    <a:moveTo>
                      <a:pt x="0" y="32"/>
                    </a:moveTo>
                    <a:cubicBezTo>
                      <a:pt x="1" y="35"/>
                      <a:pt x="2" y="37"/>
                      <a:pt x="4" y="38"/>
                    </a:cubicBezTo>
                    <a:cubicBezTo>
                      <a:pt x="4" y="38"/>
                      <a:pt x="4" y="37"/>
                      <a:pt x="4" y="36"/>
                    </a:cubicBezTo>
                    <a:cubicBezTo>
                      <a:pt x="2" y="35"/>
                      <a:pt x="1" y="34"/>
                      <a:pt x="0" y="32"/>
                    </a:cubicBezTo>
                    <a:moveTo>
                      <a:pt x="26" y="0"/>
                    </a:moveTo>
                    <a:cubicBezTo>
                      <a:pt x="25" y="0"/>
                      <a:pt x="25" y="0"/>
                      <a:pt x="24" y="0"/>
                    </a:cubicBezTo>
                    <a:cubicBezTo>
                      <a:pt x="25" y="0"/>
                      <a:pt x="26" y="1"/>
                      <a:pt x="27" y="1"/>
                    </a:cubicBezTo>
                    <a:cubicBezTo>
                      <a:pt x="27" y="1"/>
                      <a:pt x="27" y="0"/>
                      <a:pt x="26" y="0"/>
                    </a:cubicBezTo>
                  </a:path>
                </a:pathLst>
              </a:custGeom>
              <a:solidFill>
                <a:srgbClr val="8A94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3" name="Freeform 1963">
                <a:extLst>
                  <a:ext uri="{FF2B5EF4-FFF2-40B4-BE49-F238E27FC236}">
                    <a16:creationId xmlns:a16="http://schemas.microsoft.com/office/drawing/2014/main" id="{67CC3871-337B-4825-910C-AA318C999AF2}"/>
                  </a:ext>
                </a:extLst>
              </p:cNvPr>
              <p:cNvSpPr>
                <a:spLocks/>
              </p:cNvSpPr>
              <p:nvPr/>
            </p:nvSpPr>
            <p:spPr bwMode="auto">
              <a:xfrm>
                <a:off x="20" y="219"/>
                <a:ext cx="14" cy="58"/>
              </a:xfrm>
              <a:custGeom>
                <a:avLst/>
                <a:gdLst>
                  <a:gd name="T0" fmla="*/ 6 w 6"/>
                  <a:gd name="T1" fmla="*/ 0 h 24"/>
                  <a:gd name="T2" fmla="*/ 3 w 6"/>
                  <a:gd name="T3" fmla="*/ 5 h 24"/>
                  <a:gd name="T4" fmla="*/ 3 w 6"/>
                  <a:gd name="T5" fmla="*/ 5 h 24"/>
                  <a:gd name="T6" fmla="*/ 1 w 6"/>
                  <a:gd name="T7" fmla="*/ 18 h 24"/>
                  <a:gd name="T8" fmla="*/ 2 w 6"/>
                  <a:gd name="T9" fmla="*/ 20 h 24"/>
                  <a:gd name="T10" fmla="*/ 6 w 6"/>
                  <a:gd name="T11" fmla="*/ 24 h 24"/>
                  <a:gd name="T12" fmla="*/ 6 w 6"/>
                  <a:gd name="T13" fmla="*/ 16 h 24"/>
                  <a:gd name="T14" fmla="*/ 4 w 6"/>
                  <a:gd name="T15" fmla="*/ 17 h 24"/>
                  <a:gd name="T16" fmla="*/ 3 w 6"/>
                  <a:gd name="T17" fmla="*/ 16 h 24"/>
                  <a:gd name="T18" fmla="*/ 6 w 6"/>
                  <a:gd name="T19" fmla="*/ 3 h 24"/>
                  <a:gd name="T20" fmla="*/ 6 w 6"/>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24">
                    <a:moveTo>
                      <a:pt x="6" y="0"/>
                    </a:moveTo>
                    <a:cubicBezTo>
                      <a:pt x="5" y="2"/>
                      <a:pt x="3" y="3"/>
                      <a:pt x="3" y="5"/>
                    </a:cubicBezTo>
                    <a:cubicBezTo>
                      <a:pt x="3" y="5"/>
                      <a:pt x="3" y="5"/>
                      <a:pt x="3" y="5"/>
                    </a:cubicBezTo>
                    <a:cubicBezTo>
                      <a:pt x="1" y="9"/>
                      <a:pt x="0" y="14"/>
                      <a:pt x="1" y="18"/>
                    </a:cubicBezTo>
                    <a:cubicBezTo>
                      <a:pt x="1" y="19"/>
                      <a:pt x="2" y="20"/>
                      <a:pt x="2" y="20"/>
                    </a:cubicBezTo>
                    <a:cubicBezTo>
                      <a:pt x="3" y="22"/>
                      <a:pt x="4" y="23"/>
                      <a:pt x="6" y="24"/>
                    </a:cubicBezTo>
                    <a:cubicBezTo>
                      <a:pt x="6" y="21"/>
                      <a:pt x="6" y="19"/>
                      <a:pt x="6" y="16"/>
                    </a:cubicBezTo>
                    <a:cubicBezTo>
                      <a:pt x="5" y="16"/>
                      <a:pt x="5" y="17"/>
                      <a:pt x="4" y="17"/>
                    </a:cubicBezTo>
                    <a:cubicBezTo>
                      <a:pt x="3" y="16"/>
                      <a:pt x="3" y="16"/>
                      <a:pt x="3" y="16"/>
                    </a:cubicBezTo>
                    <a:cubicBezTo>
                      <a:pt x="2" y="11"/>
                      <a:pt x="3" y="6"/>
                      <a:pt x="6" y="3"/>
                    </a:cubicBezTo>
                    <a:cubicBezTo>
                      <a:pt x="6" y="2"/>
                      <a:pt x="6" y="1"/>
                      <a:pt x="6" y="0"/>
                    </a:cubicBezTo>
                  </a:path>
                </a:pathLst>
              </a:custGeom>
              <a:solidFill>
                <a:srgbClr val="9598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4" name="Freeform 1964">
                <a:extLst>
                  <a:ext uri="{FF2B5EF4-FFF2-40B4-BE49-F238E27FC236}">
                    <a16:creationId xmlns:a16="http://schemas.microsoft.com/office/drawing/2014/main" id="{8F71FF1E-5927-4347-A0B8-CE5855B516B9}"/>
                  </a:ext>
                </a:extLst>
              </p:cNvPr>
              <p:cNvSpPr>
                <a:spLocks/>
              </p:cNvSpPr>
              <p:nvPr/>
            </p:nvSpPr>
            <p:spPr bwMode="auto">
              <a:xfrm>
                <a:off x="25" y="227"/>
                <a:ext cx="9" cy="33"/>
              </a:xfrm>
              <a:custGeom>
                <a:avLst/>
                <a:gdLst>
                  <a:gd name="T0" fmla="*/ 4 w 4"/>
                  <a:gd name="T1" fmla="*/ 0 h 14"/>
                  <a:gd name="T2" fmla="*/ 1 w 4"/>
                  <a:gd name="T3" fmla="*/ 13 h 14"/>
                  <a:gd name="T4" fmla="*/ 2 w 4"/>
                  <a:gd name="T5" fmla="*/ 14 h 14"/>
                  <a:gd name="T6" fmla="*/ 4 w 4"/>
                  <a:gd name="T7" fmla="*/ 13 h 14"/>
                  <a:gd name="T8" fmla="*/ 4 w 4"/>
                  <a:gd name="T9" fmla="*/ 6 h 14"/>
                  <a:gd name="T10" fmla="*/ 2 w 4"/>
                  <a:gd name="T11" fmla="*/ 10 h 14"/>
                  <a:gd name="T12" fmla="*/ 3 w 4"/>
                  <a:gd name="T13" fmla="*/ 1 h 14"/>
                  <a:gd name="T14" fmla="*/ 4 w 4"/>
                  <a:gd name="T15" fmla="*/ 1 h 14"/>
                  <a:gd name="T16" fmla="*/ 4 w 4"/>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4">
                    <a:moveTo>
                      <a:pt x="4" y="0"/>
                    </a:moveTo>
                    <a:cubicBezTo>
                      <a:pt x="1" y="3"/>
                      <a:pt x="0" y="8"/>
                      <a:pt x="1" y="13"/>
                    </a:cubicBezTo>
                    <a:cubicBezTo>
                      <a:pt x="2" y="14"/>
                      <a:pt x="2" y="14"/>
                      <a:pt x="2" y="14"/>
                    </a:cubicBezTo>
                    <a:cubicBezTo>
                      <a:pt x="3" y="14"/>
                      <a:pt x="3" y="13"/>
                      <a:pt x="4" y="13"/>
                    </a:cubicBezTo>
                    <a:cubicBezTo>
                      <a:pt x="4" y="10"/>
                      <a:pt x="4" y="8"/>
                      <a:pt x="4" y="6"/>
                    </a:cubicBezTo>
                    <a:cubicBezTo>
                      <a:pt x="3" y="7"/>
                      <a:pt x="3" y="9"/>
                      <a:pt x="2" y="10"/>
                    </a:cubicBezTo>
                    <a:cubicBezTo>
                      <a:pt x="2" y="7"/>
                      <a:pt x="2" y="4"/>
                      <a:pt x="3" y="1"/>
                    </a:cubicBezTo>
                    <a:cubicBezTo>
                      <a:pt x="4" y="1"/>
                      <a:pt x="4" y="1"/>
                      <a:pt x="4" y="1"/>
                    </a:cubicBezTo>
                    <a:cubicBezTo>
                      <a:pt x="4" y="0"/>
                      <a:pt x="4" y="0"/>
                      <a:pt x="4" y="0"/>
                    </a:cubicBezTo>
                  </a:path>
                </a:pathLst>
              </a:custGeom>
              <a:solidFill>
                <a:srgbClr val="A5A8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5" name="Freeform 1965">
                <a:extLst>
                  <a:ext uri="{FF2B5EF4-FFF2-40B4-BE49-F238E27FC236}">
                    <a16:creationId xmlns:a16="http://schemas.microsoft.com/office/drawing/2014/main" id="{A8BF74FC-4A6C-42DB-820F-0C5E6F99B279}"/>
                  </a:ext>
                </a:extLst>
              </p:cNvPr>
              <p:cNvSpPr>
                <a:spLocks/>
              </p:cNvSpPr>
              <p:nvPr/>
            </p:nvSpPr>
            <p:spPr bwMode="auto">
              <a:xfrm>
                <a:off x="30" y="229"/>
                <a:ext cx="4" cy="21"/>
              </a:xfrm>
              <a:custGeom>
                <a:avLst/>
                <a:gdLst>
                  <a:gd name="T0" fmla="*/ 2 w 2"/>
                  <a:gd name="T1" fmla="*/ 0 h 9"/>
                  <a:gd name="T2" fmla="*/ 1 w 2"/>
                  <a:gd name="T3" fmla="*/ 0 h 9"/>
                  <a:gd name="T4" fmla="*/ 0 w 2"/>
                  <a:gd name="T5" fmla="*/ 9 h 9"/>
                  <a:gd name="T6" fmla="*/ 2 w 2"/>
                  <a:gd name="T7" fmla="*/ 5 h 9"/>
                  <a:gd name="T8" fmla="*/ 2 w 2"/>
                  <a:gd name="T9" fmla="*/ 0 h 9"/>
                </a:gdLst>
                <a:ahLst/>
                <a:cxnLst>
                  <a:cxn ang="0">
                    <a:pos x="T0" y="T1"/>
                  </a:cxn>
                  <a:cxn ang="0">
                    <a:pos x="T2" y="T3"/>
                  </a:cxn>
                  <a:cxn ang="0">
                    <a:pos x="T4" y="T5"/>
                  </a:cxn>
                  <a:cxn ang="0">
                    <a:pos x="T6" y="T7"/>
                  </a:cxn>
                  <a:cxn ang="0">
                    <a:pos x="T8" y="T9"/>
                  </a:cxn>
                </a:cxnLst>
                <a:rect l="0" t="0" r="r" b="b"/>
                <a:pathLst>
                  <a:path w="2" h="9">
                    <a:moveTo>
                      <a:pt x="2" y="0"/>
                    </a:moveTo>
                    <a:cubicBezTo>
                      <a:pt x="2" y="0"/>
                      <a:pt x="2" y="0"/>
                      <a:pt x="1" y="0"/>
                    </a:cubicBezTo>
                    <a:cubicBezTo>
                      <a:pt x="0" y="3"/>
                      <a:pt x="0" y="6"/>
                      <a:pt x="0" y="9"/>
                    </a:cubicBezTo>
                    <a:cubicBezTo>
                      <a:pt x="1" y="8"/>
                      <a:pt x="1" y="6"/>
                      <a:pt x="2" y="5"/>
                    </a:cubicBezTo>
                    <a:cubicBezTo>
                      <a:pt x="2" y="3"/>
                      <a:pt x="2" y="1"/>
                      <a:pt x="2" y="0"/>
                    </a:cubicBezTo>
                  </a:path>
                </a:pathLst>
              </a:custGeom>
              <a:solidFill>
                <a:srgbClr val="BFBD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6" name="Freeform 1966">
                <a:extLst>
                  <a:ext uri="{FF2B5EF4-FFF2-40B4-BE49-F238E27FC236}">
                    <a16:creationId xmlns:a16="http://schemas.microsoft.com/office/drawing/2014/main" id="{7F257A1F-1638-4D2C-A10C-474F23A279C4}"/>
                  </a:ext>
                </a:extLst>
              </p:cNvPr>
              <p:cNvSpPr>
                <a:spLocks noEditPoints="1"/>
              </p:cNvSpPr>
              <p:nvPr/>
            </p:nvSpPr>
            <p:spPr bwMode="auto">
              <a:xfrm>
                <a:off x="85" y="167"/>
                <a:ext cx="126" cy="33"/>
              </a:xfrm>
              <a:custGeom>
                <a:avLst/>
                <a:gdLst>
                  <a:gd name="T0" fmla="*/ 43 w 53"/>
                  <a:gd name="T1" fmla="*/ 4 h 14"/>
                  <a:gd name="T2" fmla="*/ 25 w 53"/>
                  <a:gd name="T3" fmla="*/ 14 h 14"/>
                  <a:gd name="T4" fmla="*/ 36 w 53"/>
                  <a:gd name="T5" fmla="*/ 14 h 14"/>
                  <a:gd name="T6" fmla="*/ 38 w 53"/>
                  <a:gd name="T7" fmla="*/ 14 h 14"/>
                  <a:gd name="T8" fmla="*/ 49 w 53"/>
                  <a:gd name="T9" fmla="*/ 10 h 14"/>
                  <a:gd name="T10" fmla="*/ 51 w 53"/>
                  <a:gd name="T11" fmla="*/ 7 h 14"/>
                  <a:gd name="T12" fmla="*/ 53 w 53"/>
                  <a:gd name="T13" fmla="*/ 4 h 14"/>
                  <a:gd name="T14" fmla="*/ 53 w 53"/>
                  <a:gd name="T15" fmla="*/ 4 h 14"/>
                  <a:gd name="T16" fmla="*/ 43 w 53"/>
                  <a:gd name="T17" fmla="*/ 4 h 14"/>
                  <a:gd name="T18" fmla="*/ 0 w 53"/>
                  <a:gd name="T19" fmla="*/ 0 h 14"/>
                  <a:gd name="T20" fmla="*/ 0 w 53"/>
                  <a:gd name="T21" fmla="*/ 3 h 14"/>
                  <a:gd name="T22" fmla="*/ 1 w 53"/>
                  <a:gd name="T23" fmla="*/ 7 h 14"/>
                  <a:gd name="T24" fmla="*/ 1 w 53"/>
                  <a:gd name="T25" fmla="*/ 10 h 14"/>
                  <a:gd name="T26" fmla="*/ 2 w 53"/>
                  <a:gd name="T27" fmla="*/ 11 h 14"/>
                  <a:gd name="T28" fmla="*/ 2 w 53"/>
                  <a:gd name="T29" fmla="*/ 11 h 14"/>
                  <a:gd name="T30" fmla="*/ 2 w 53"/>
                  <a:gd name="T31" fmla="*/ 11 h 14"/>
                  <a:gd name="T32" fmla="*/ 2 w 53"/>
                  <a:gd name="T33" fmla="*/ 11 h 14"/>
                  <a:gd name="T34" fmla="*/ 4 w 53"/>
                  <a:gd name="T35" fmla="*/ 11 h 14"/>
                  <a:gd name="T36" fmla="*/ 4 w 53"/>
                  <a:gd name="T37" fmla="*/ 11 h 14"/>
                  <a:gd name="T38" fmla="*/ 6 w 53"/>
                  <a:gd name="T39" fmla="*/ 12 h 14"/>
                  <a:gd name="T40" fmla="*/ 2 w 53"/>
                  <a:gd name="T41" fmla="*/ 2 h 14"/>
                  <a:gd name="T42" fmla="*/ 1 w 53"/>
                  <a:gd name="T43" fmla="*/ 0 h 14"/>
                  <a:gd name="T44" fmla="*/ 0 w 53"/>
                  <a:gd name="T4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14">
                    <a:moveTo>
                      <a:pt x="43" y="4"/>
                    </a:moveTo>
                    <a:cubicBezTo>
                      <a:pt x="38" y="9"/>
                      <a:pt x="32" y="12"/>
                      <a:pt x="25" y="14"/>
                    </a:cubicBezTo>
                    <a:cubicBezTo>
                      <a:pt x="29" y="14"/>
                      <a:pt x="32" y="14"/>
                      <a:pt x="36" y="14"/>
                    </a:cubicBezTo>
                    <a:cubicBezTo>
                      <a:pt x="36" y="14"/>
                      <a:pt x="37" y="14"/>
                      <a:pt x="38" y="14"/>
                    </a:cubicBezTo>
                    <a:cubicBezTo>
                      <a:pt x="41" y="12"/>
                      <a:pt x="45" y="10"/>
                      <a:pt x="49" y="10"/>
                    </a:cubicBezTo>
                    <a:cubicBezTo>
                      <a:pt x="50" y="9"/>
                      <a:pt x="51" y="8"/>
                      <a:pt x="51" y="7"/>
                    </a:cubicBezTo>
                    <a:cubicBezTo>
                      <a:pt x="52" y="7"/>
                      <a:pt x="53" y="5"/>
                      <a:pt x="53" y="4"/>
                    </a:cubicBezTo>
                    <a:cubicBezTo>
                      <a:pt x="53" y="4"/>
                      <a:pt x="53" y="4"/>
                      <a:pt x="53" y="4"/>
                    </a:cubicBezTo>
                    <a:cubicBezTo>
                      <a:pt x="50" y="4"/>
                      <a:pt x="46" y="4"/>
                      <a:pt x="43" y="4"/>
                    </a:cubicBezTo>
                    <a:moveTo>
                      <a:pt x="0" y="0"/>
                    </a:moveTo>
                    <a:cubicBezTo>
                      <a:pt x="0" y="1"/>
                      <a:pt x="0" y="2"/>
                      <a:pt x="0" y="3"/>
                    </a:cubicBezTo>
                    <a:cubicBezTo>
                      <a:pt x="0" y="4"/>
                      <a:pt x="0" y="6"/>
                      <a:pt x="1" y="7"/>
                    </a:cubicBezTo>
                    <a:cubicBezTo>
                      <a:pt x="1" y="8"/>
                      <a:pt x="1" y="9"/>
                      <a:pt x="1" y="10"/>
                    </a:cubicBezTo>
                    <a:cubicBezTo>
                      <a:pt x="2" y="10"/>
                      <a:pt x="2" y="11"/>
                      <a:pt x="2" y="11"/>
                    </a:cubicBezTo>
                    <a:cubicBezTo>
                      <a:pt x="2" y="11"/>
                      <a:pt x="2" y="11"/>
                      <a:pt x="2" y="11"/>
                    </a:cubicBezTo>
                    <a:cubicBezTo>
                      <a:pt x="2" y="11"/>
                      <a:pt x="2" y="11"/>
                      <a:pt x="2" y="11"/>
                    </a:cubicBezTo>
                    <a:cubicBezTo>
                      <a:pt x="2" y="11"/>
                      <a:pt x="2" y="11"/>
                      <a:pt x="2" y="11"/>
                    </a:cubicBezTo>
                    <a:cubicBezTo>
                      <a:pt x="3" y="11"/>
                      <a:pt x="3" y="11"/>
                      <a:pt x="4" y="11"/>
                    </a:cubicBezTo>
                    <a:cubicBezTo>
                      <a:pt x="4" y="11"/>
                      <a:pt x="4" y="11"/>
                      <a:pt x="4" y="11"/>
                    </a:cubicBezTo>
                    <a:cubicBezTo>
                      <a:pt x="5" y="12"/>
                      <a:pt x="6" y="12"/>
                      <a:pt x="6" y="12"/>
                    </a:cubicBezTo>
                    <a:cubicBezTo>
                      <a:pt x="3" y="9"/>
                      <a:pt x="2" y="6"/>
                      <a:pt x="2" y="2"/>
                    </a:cubicBezTo>
                    <a:cubicBezTo>
                      <a:pt x="1" y="1"/>
                      <a:pt x="1" y="1"/>
                      <a:pt x="1" y="0"/>
                    </a:cubicBezTo>
                    <a:cubicBezTo>
                      <a:pt x="1" y="0"/>
                      <a:pt x="0" y="0"/>
                      <a:pt x="0" y="0"/>
                    </a:cubicBezTo>
                  </a:path>
                </a:pathLst>
              </a:custGeom>
              <a:solidFill>
                <a:srgbClr val="7885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7" name="Freeform 1967">
                <a:extLst>
                  <a:ext uri="{FF2B5EF4-FFF2-40B4-BE49-F238E27FC236}">
                    <a16:creationId xmlns:a16="http://schemas.microsoft.com/office/drawing/2014/main" id="{8235AFA2-53A2-451F-AA6E-C576E6D46455}"/>
                  </a:ext>
                </a:extLst>
              </p:cNvPr>
              <p:cNvSpPr>
                <a:spLocks noEditPoints="1"/>
              </p:cNvSpPr>
              <p:nvPr/>
            </p:nvSpPr>
            <p:spPr bwMode="auto">
              <a:xfrm>
                <a:off x="89" y="177"/>
                <a:ext cx="163" cy="21"/>
              </a:xfrm>
              <a:custGeom>
                <a:avLst/>
                <a:gdLst>
                  <a:gd name="T0" fmla="*/ 0 w 68"/>
                  <a:gd name="T1" fmla="*/ 7 h 9"/>
                  <a:gd name="T2" fmla="*/ 0 w 68"/>
                  <a:gd name="T3" fmla="*/ 7 h 9"/>
                  <a:gd name="T4" fmla="*/ 0 w 68"/>
                  <a:gd name="T5" fmla="*/ 7 h 9"/>
                  <a:gd name="T6" fmla="*/ 0 w 68"/>
                  <a:gd name="T7" fmla="*/ 7 h 9"/>
                  <a:gd name="T8" fmla="*/ 59 w 68"/>
                  <a:gd name="T9" fmla="*/ 0 h 9"/>
                  <a:gd name="T10" fmla="*/ 51 w 68"/>
                  <a:gd name="T11" fmla="*/ 0 h 9"/>
                  <a:gd name="T12" fmla="*/ 49 w 68"/>
                  <a:gd name="T13" fmla="*/ 3 h 9"/>
                  <a:gd name="T14" fmla="*/ 47 w 68"/>
                  <a:gd name="T15" fmla="*/ 6 h 9"/>
                  <a:gd name="T16" fmla="*/ 51 w 68"/>
                  <a:gd name="T17" fmla="*/ 5 h 9"/>
                  <a:gd name="T18" fmla="*/ 56 w 68"/>
                  <a:gd name="T19" fmla="*/ 6 h 9"/>
                  <a:gd name="T20" fmla="*/ 59 w 68"/>
                  <a:gd name="T21" fmla="*/ 0 h 9"/>
                  <a:gd name="T22" fmla="*/ 68 w 68"/>
                  <a:gd name="T23" fmla="*/ 0 h 9"/>
                  <a:gd name="T24" fmla="*/ 67 w 68"/>
                  <a:gd name="T25" fmla="*/ 0 h 9"/>
                  <a:gd name="T26" fmla="*/ 63 w 68"/>
                  <a:gd name="T27" fmla="*/ 9 h 9"/>
                  <a:gd name="T28" fmla="*/ 63 w 68"/>
                  <a:gd name="T29" fmla="*/ 9 h 9"/>
                  <a:gd name="T30" fmla="*/ 64 w 68"/>
                  <a:gd name="T31" fmla="*/ 9 h 9"/>
                  <a:gd name="T32" fmla="*/ 68 w 68"/>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9">
                    <a:moveTo>
                      <a:pt x="0" y="7"/>
                    </a:moveTo>
                    <a:cubicBezTo>
                      <a:pt x="0" y="7"/>
                      <a:pt x="0" y="7"/>
                      <a:pt x="0" y="7"/>
                    </a:cubicBezTo>
                    <a:cubicBezTo>
                      <a:pt x="0" y="7"/>
                      <a:pt x="0" y="7"/>
                      <a:pt x="0" y="7"/>
                    </a:cubicBezTo>
                    <a:cubicBezTo>
                      <a:pt x="0" y="7"/>
                      <a:pt x="0" y="7"/>
                      <a:pt x="0" y="7"/>
                    </a:cubicBezTo>
                    <a:moveTo>
                      <a:pt x="59" y="0"/>
                    </a:moveTo>
                    <a:cubicBezTo>
                      <a:pt x="57" y="0"/>
                      <a:pt x="54" y="0"/>
                      <a:pt x="51" y="0"/>
                    </a:cubicBezTo>
                    <a:cubicBezTo>
                      <a:pt x="51" y="1"/>
                      <a:pt x="50" y="3"/>
                      <a:pt x="49" y="3"/>
                    </a:cubicBezTo>
                    <a:cubicBezTo>
                      <a:pt x="49" y="4"/>
                      <a:pt x="48" y="5"/>
                      <a:pt x="47" y="6"/>
                    </a:cubicBezTo>
                    <a:cubicBezTo>
                      <a:pt x="49" y="5"/>
                      <a:pt x="50" y="5"/>
                      <a:pt x="51" y="5"/>
                    </a:cubicBezTo>
                    <a:cubicBezTo>
                      <a:pt x="53" y="5"/>
                      <a:pt x="55" y="5"/>
                      <a:pt x="56" y="6"/>
                    </a:cubicBezTo>
                    <a:cubicBezTo>
                      <a:pt x="57" y="4"/>
                      <a:pt x="58" y="2"/>
                      <a:pt x="59" y="0"/>
                    </a:cubicBezTo>
                    <a:moveTo>
                      <a:pt x="68" y="0"/>
                    </a:moveTo>
                    <a:cubicBezTo>
                      <a:pt x="68" y="0"/>
                      <a:pt x="67" y="0"/>
                      <a:pt x="67" y="0"/>
                    </a:cubicBezTo>
                    <a:cubicBezTo>
                      <a:pt x="66" y="3"/>
                      <a:pt x="65" y="6"/>
                      <a:pt x="63" y="9"/>
                    </a:cubicBezTo>
                    <a:cubicBezTo>
                      <a:pt x="63" y="9"/>
                      <a:pt x="63" y="9"/>
                      <a:pt x="63" y="9"/>
                    </a:cubicBezTo>
                    <a:cubicBezTo>
                      <a:pt x="64" y="9"/>
                      <a:pt x="64" y="9"/>
                      <a:pt x="64" y="9"/>
                    </a:cubicBezTo>
                    <a:cubicBezTo>
                      <a:pt x="66" y="6"/>
                      <a:pt x="68" y="3"/>
                      <a:pt x="68" y="0"/>
                    </a:cubicBezTo>
                  </a:path>
                </a:pathLst>
              </a:custGeom>
              <a:solidFill>
                <a:srgbClr val="727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8" name="Freeform 1968">
                <a:extLst>
                  <a:ext uri="{FF2B5EF4-FFF2-40B4-BE49-F238E27FC236}">
                    <a16:creationId xmlns:a16="http://schemas.microsoft.com/office/drawing/2014/main" id="{5D83571A-AA2B-480F-88FE-D6D88B9CA6D9}"/>
                  </a:ext>
                </a:extLst>
              </p:cNvPr>
              <p:cNvSpPr>
                <a:spLocks noEditPoints="1"/>
              </p:cNvSpPr>
              <p:nvPr/>
            </p:nvSpPr>
            <p:spPr bwMode="auto">
              <a:xfrm>
                <a:off x="223" y="177"/>
                <a:ext cx="26" cy="21"/>
              </a:xfrm>
              <a:custGeom>
                <a:avLst/>
                <a:gdLst>
                  <a:gd name="T0" fmla="*/ 7 w 11"/>
                  <a:gd name="T1" fmla="*/ 0 h 9"/>
                  <a:gd name="T2" fmla="*/ 3 w 11"/>
                  <a:gd name="T3" fmla="*/ 0 h 9"/>
                  <a:gd name="T4" fmla="*/ 0 w 11"/>
                  <a:gd name="T5" fmla="*/ 6 h 9"/>
                  <a:gd name="T6" fmla="*/ 4 w 11"/>
                  <a:gd name="T7" fmla="*/ 7 h 9"/>
                  <a:gd name="T8" fmla="*/ 7 w 11"/>
                  <a:gd name="T9" fmla="*/ 0 h 9"/>
                  <a:gd name="T10" fmla="*/ 11 w 11"/>
                  <a:gd name="T11" fmla="*/ 0 h 9"/>
                  <a:gd name="T12" fmla="*/ 8 w 11"/>
                  <a:gd name="T13" fmla="*/ 0 h 9"/>
                  <a:gd name="T14" fmla="*/ 8 w 11"/>
                  <a:gd name="T15" fmla="*/ 3 h 9"/>
                  <a:gd name="T16" fmla="*/ 5 w 11"/>
                  <a:gd name="T17" fmla="*/ 8 h 9"/>
                  <a:gd name="T18" fmla="*/ 7 w 11"/>
                  <a:gd name="T19" fmla="*/ 9 h 9"/>
                  <a:gd name="T20" fmla="*/ 11 w 11"/>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9">
                    <a:moveTo>
                      <a:pt x="7" y="0"/>
                    </a:moveTo>
                    <a:cubicBezTo>
                      <a:pt x="6" y="0"/>
                      <a:pt x="5" y="0"/>
                      <a:pt x="3" y="0"/>
                    </a:cubicBezTo>
                    <a:cubicBezTo>
                      <a:pt x="2" y="2"/>
                      <a:pt x="1" y="4"/>
                      <a:pt x="0" y="6"/>
                    </a:cubicBezTo>
                    <a:cubicBezTo>
                      <a:pt x="1" y="6"/>
                      <a:pt x="2" y="6"/>
                      <a:pt x="4" y="7"/>
                    </a:cubicBezTo>
                    <a:cubicBezTo>
                      <a:pt x="5" y="5"/>
                      <a:pt x="6" y="3"/>
                      <a:pt x="7" y="0"/>
                    </a:cubicBezTo>
                    <a:moveTo>
                      <a:pt x="11" y="0"/>
                    </a:moveTo>
                    <a:cubicBezTo>
                      <a:pt x="10" y="0"/>
                      <a:pt x="9" y="0"/>
                      <a:pt x="8" y="0"/>
                    </a:cubicBezTo>
                    <a:cubicBezTo>
                      <a:pt x="8" y="1"/>
                      <a:pt x="8" y="2"/>
                      <a:pt x="8" y="3"/>
                    </a:cubicBezTo>
                    <a:cubicBezTo>
                      <a:pt x="7" y="5"/>
                      <a:pt x="6" y="6"/>
                      <a:pt x="5" y="8"/>
                    </a:cubicBezTo>
                    <a:cubicBezTo>
                      <a:pt x="6" y="8"/>
                      <a:pt x="7" y="8"/>
                      <a:pt x="7" y="9"/>
                    </a:cubicBezTo>
                    <a:cubicBezTo>
                      <a:pt x="9" y="6"/>
                      <a:pt x="10" y="3"/>
                      <a:pt x="11" y="0"/>
                    </a:cubicBezTo>
                  </a:path>
                </a:pathLst>
              </a:custGeom>
              <a:solidFill>
                <a:srgbClr val="696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9" name="Freeform 1969">
                <a:extLst>
                  <a:ext uri="{FF2B5EF4-FFF2-40B4-BE49-F238E27FC236}">
                    <a16:creationId xmlns:a16="http://schemas.microsoft.com/office/drawing/2014/main" id="{DE3417EC-F395-4D4B-99A0-C5D6F83D073B}"/>
                  </a:ext>
                </a:extLst>
              </p:cNvPr>
              <p:cNvSpPr>
                <a:spLocks/>
              </p:cNvSpPr>
              <p:nvPr/>
            </p:nvSpPr>
            <p:spPr bwMode="auto">
              <a:xfrm>
                <a:off x="89" y="172"/>
                <a:ext cx="98" cy="28"/>
              </a:xfrm>
              <a:custGeom>
                <a:avLst/>
                <a:gdLst>
                  <a:gd name="T0" fmla="*/ 0 w 41"/>
                  <a:gd name="T1" fmla="*/ 0 h 12"/>
                  <a:gd name="T2" fmla="*/ 4 w 41"/>
                  <a:gd name="T3" fmla="*/ 10 h 12"/>
                  <a:gd name="T4" fmla="*/ 18 w 41"/>
                  <a:gd name="T5" fmla="*/ 12 h 12"/>
                  <a:gd name="T6" fmla="*/ 18 w 41"/>
                  <a:gd name="T7" fmla="*/ 12 h 12"/>
                  <a:gd name="T8" fmla="*/ 23 w 41"/>
                  <a:gd name="T9" fmla="*/ 12 h 12"/>
                  <a:gd name="T10" fmla="*/ 41 w 41"/>
                  <a:gd name="T11" fmla="*/ 2 h 12"/>
                  <a:gd name="T12" fmla="*/ 30 w 41"/>
                  <a:gd name="T13" fmla="*/ 2 h 12"/>
                  <a:gd name="T14" fmla="*/ 15 w 41"/>
                  <a:gd name="T15" fmla="*/ 8 h 12"/>
                  <a:gd name="T16" fmla="*/ 12 w 41"/>
                  <a:gd name="T17" fmla="*/ 8 h 12"/>
                  <a:gd name="T18" fmla="*/ 3 w 41"/>
                  <a:gd name="T19" fmla="*/ 6 h 12"/>
                  <a:gd name="T20" fmla="*/ 0 w 41"/>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12">
                    <a:moveTo>
                      <a:pt x="0" y="0"/>
                    </a:moveTo>
                    <a:cubicBezTo>
                      <a:pt x="0" y="4"/>
                      <a:pt x="1" y="7"/>
                      <a:pt x="4" y="10"/>
                    </a:cubicBezTo>
                    <a:cubicBezTo>
                      <a:pt x="8" y="11"/>
                      <a:pt x="13" y="11"/>
                      <a:pt x="18" y="12"/>
                    </a:cubicBezTo>
                    <a:cubicBezTo>
                      <a:pt x="18" y="12"/>
                      <a:pt x="18" y="12"/>
                      <a:pt x="18" y="12"/>
                    </a:cubicBezTo>
                    <a:cubicBezTo>
                      <a:pt x="20" y="12"/>
                      <a:pt x="21" y="12"/>
                      <a:pt x="23" y="12"/>
                    </a:cubicBezTo>
                    <a:cubicBezTo>
                      <a:pt x="30" y="10"/>
                      <a:pt x="36" y="7"/>
                      <a:pt x="41" y="2"/>
                    </a:cubicBezTo>
                    <a:cubicBezTo>
                      <a:pt x="38" y="2"/>
                      <a:pt x="34" y="2"/>
                      <a:pt x="30" y="2"/>
                    </a:cubicBezTo>
                    <a:cubicBezTo>
                      <a:pt x="26" y="5"/>
                      <a:pt x="20" y="7"/>
                      <a:pt x="15" y="8"/>
                    </a:cubicBezTo>
                    <a:cubicBezTo>
                      <a:pt x="14" y="8"/>
                      <a:pt x="13" y="8"/>
                      <a:pt x="12" y="8"/>
                    </a:cubicBezTo>
                    <a:cubicBezTo>
                      <a:pt x="9" y="8"/>
                      <a:pt x="6" y="7"/>
                      <a:pt x="3" y="6"/>
                    </a:cubicBezTo>
                    <a:cubicBezTo>
                      <a:pt x="2" y="4"/>
                      <a:pt x="0" y="2"/>
                      <a:pt x="0" y="0"/>
                    </a:cubicBezTo>
                  </a:path>
                </a:pathLst>
              </a:custGeom>
              <a:solidFill>
                <a:srgbClr val="8A94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0" name="Freeform 1970">
                <a:extLst>
                  <a:ext uri="{FF2B5EF4-FFF2-40B4-BE49-F238E27FC236}">
                    <a16:creationId xmlns:a16="http://schemas.microsoft.com/office/drawing/2014/main" id="{DF28CCAA-7826-4889-B4BE-279F7DED9E1C}"/>
                  </a:ext>
                </a:extLst>
              </p:cNvPr>
              <p:cNvSpPr>
                <a:spLocks/>
              </p:cNvSpPr>
              <p:nvPr/>
            </p:nvSpPr>
            <p:spPr bwMode="auto">
              <a:xfrm>
                <a:off x="87" y="167"/>
                <a:ext cx="74" cy="24"/>
              </a:xfrm>
              <a:custGeom>
                <a:avLst/>
                <a:gdLst>
                  <a:gd name="T0" fmla="*/ 0 w 31"/>
                  <a:gd name="T1" fmla="*/ 0 h 10"/>
                  <a:gd name="T2" fmla="*/ 1 w 31"/>
                  <a:gd name="T3" fmla="*/ 2 h 10"/>
                  <a:gd name="T4" fmla="*/ 4 w 31"/>
                  <a:gd name="T5" fmla="*/ 8 h 10"/>
                  <a:gd name="T6" fmla="*/ 13 w 31"/>
                  <a:gd name="T7" fmla="*/ 10 h 10"/>
                  <a:gd name="T8" fmla="*/ 16 w 31"/>
                  <a:gd name="T9" fmla="*/ 10 h 10"/>
                  <a:gd name="T10" fmla="*/ 31 w 31"/>
                  <a:gd name="T11" fmla="*/ 4 h 10"/>
                  <a:gd name="T12" fmla="*/ 0 w 31"/>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1" h="10">
                    <a:moveTo>
                      <a:pt x="0" y="0"/>
                    </a:moveTo>
                    <a:cubicBezTo>
                      <a:pt x="0" y="1"/>
                      <a:pt x="0" y="1"/>
                      <a:pt x="1" y="2"/>
                    </a:cubicBezTo>
                    <a:cubicBezTo>
                      <a:pt x="1" y="4"/>
                      <a:pt x="3" y="6"/>
                      <a:pt x="4" y="8"/>
                    </a:cubicBezTo>
                    <a:cubicBezTo>
                      <a:pt x="7" y="9"/>
                      <a:pt x="10" y="10"/>
                      <a:pt x="13" y="10"/>
                    </a:cubicBezTo>
                    <a:cubicBezTo>
                      <a:pt x="14" y="10"/>
                      <a:pt x="15" y="10"/>
                      <a:pt x="16" y="10"/>
                    </a:cubicBezTo>
                    <a:cubicBezTo>
                      <a:pt x="21" y="9"/>
                      <a:pt x="27" y="7"/>
                      <a:pt x="31" y="4"/>
                    </a:cubicBezTo>
                    <a:cubicBezTo>
                      <a:pt x="20" y="3"/>
                      <a:pt x="9" y="2"/>
                      <a:pt x="0" y="0"/>
                    </a:cubicBezTo>
                  </a:path>
                </a:pathLst>
              </a:custGeom>
              <a:solidFill>
                <a:srgbClr val="9598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1" name="Freeform 1971">
                <a:extLst>
                  <a:ext uri="{FF2B5EF4-FFF2-40B4-BE49-F238E27FC236}">
                    <a16:creationId xmlns:a16="http://schemas.microsoft.com/office/drawing/2014/main" id="{A538C8B9-659F-4895-B638-3A9FCD9023B2}"/>
                  </a:ext>
                </a:extLst>
              </p:cNvPr>
              <p:cNvSpPr>
                <a:spLocks/>
              </p:cNvSpPr>
              <p:nvPr/>
            </p:nvSpPr>
            <p:spPr bwMode="auto">
              <a:xfrm>
                <a:off x="233" y="177"/>
                <a:ext cx="9" cy="19"/>
              </a:xfrm>
              <a:custGeom>
                <a:avLst/>
                <a:gdLst>
                  <a:gd name="T0" fmla="*/ 4 w 4"/>
                  <a:gd name="T1" fmla="*/ 0 h 8"/>
                  <a:gd name="T2" fmla="*/ 3 w 4"/>
                  <a:gd name="T3" fmla="*/ 0 h 8"/>
                  <a:gd name="T4" fmla="*/ 0 w 4"/>
                  <a:gd name="T5" fmla="*/ 7 h 8"/>
                  <a:gd name="T6" fmla="*/ 1 w 4"/>
                  <a:gd name="T7" fmla="*/ 8 h 8"/>
                  <a:gd name="T8" fmla="*/ 4 w 4"/>
                  <a:gd name="T9" fmla="*/ 3 h 8"/>
                  <a:gd name="T10" fmla="*/ 4 w 4"/>
                  <a:gd name="T11" fmla="*/ 0 h 8"/>
                </a:gdLst>
                <a:ahLst/>
                <a:cxnLst>
                  <a:cxn ang="0">
                    <a:pos x="T0" y="T1"/>
                  </a:cxn>
                  <a:cxn ang="0">
                    <a:pos x="T2" y="T3"/>
                  </a:cxn>
                  <a:cxn ang="0">
                    <a:pos x="T4" y="T5"/>
                  </a:cxn>
                  <a:cxn ang="0">
                    <a:pos x="T6" y="T7"/>
                  </a:cxn>
                  <a:cxn ang="0">
                    <a:pos x="T8" y="T9"/>
                  </a:cxn>
                  <a:cxn ang="0">
                    <a:pos x="T10" y="T11"/>
                  </a:cxn>
                </a:cxnLst>
                <a:rect l="0" t="0" r="r" b="b"/>
                <a:pathLst>
                  <a:path w="4" h="8">
                    <a:moveTo>
                      <a:pt x="4" y="0"/>
                    </a:moveTo>
                    <a:cubicBezTo>
                      <a:pt x="4" y="0"/>
                      <a:pt x="4" y="0"/>
                      <a:pt x="3" y="0"/>
                    </a:cubicBezTo>
                    <a:cubicBezTo>
                      <a:pt x="2" y="3"/>
                      <a:pt x="1" y="5"/>
                      <a:pt x="0" y="7"/>
                    </a:cubicBezTo>
                    <a:cubicBezTo>
                      <a:pt x="0" y="7"/>
                      <a:pt x="1" y="7"/>
                      <a:pt x="1" y="8"/>
                    </a:cubicBezTo>
                    <a:cubicBezTo>
                      <a:pt x="2" y="6"/>
                      <a:pt x="3" y="5"/>
                      <a:pt x="4" y="3"/>
                    </a:cubicBezTo>
                    <a:cubicBezTo>
                      <a:pt x="4" y="2"/>
                      <a:pt x="4" y="1"/>
                      <a:pt x="4" y="0"/>
                    </a:cubicBezTo>
                  </a:path>
                </a:pathLst>
              </a:custGeom>
              <a:solidFill>
                <a:srgbClr val="6161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2" name="Freeform 1972">
                <a:extLst>
                  <a:ext uri="{FF2B5EF4-FFF2-40B4-BE49-F238E27FC236}">
                    <a16:creationId xmlns:a16="http://schemas.microsoft.com/office/drawing/2014/main" id="{9D2E0CA7-F905-4A81-AB26-1EC0991873AE}"/>
                  </a:ext>
                </a:extLst>
              </p:cNvPr>
              <p:cNvSpPr>
                <a:spLocks noEditPoints="1"/>
              </p:cNvSpPr>
              <p:nvPr/>
            </p:nvSpPr>
            <p:spPr bwMode="auto">
              <a:xfrm>
                <a:off x="175" y="188"/>
                <a:ext cx="74" cy="89"/>
              </a:xfrm>
              <a:custGeom>
                <a:avLst/>
                <a:gdLst>
                  <a:gd name="T0" fmla="*/ 21 w 31"/>
                  <a:gd name="T1" fmla="*/ 35 h 37"/>
                  <a:gd name="T2" fmla="*/ 19 w 31"/>
                  <a:gd name="T3" fmla="*/ 37 h 37"/>
                  <a:gd name="T4" fmla="*/ 22 w 31"/>
                  <a:gd name="T5" fmla="*/ 37 h 37"/>
                  <a:gd name="T6" fmla="*/ 21 w 31"/>
                  <a:gd name="T7" fmla="*/ 35 h 37"/>
                  <a:gd name="T8" fmla="*/ 15 w 31"/>
                  <a:gd name="T9" fmla="*/ 0 h 37"/>
                  <a:gd name="T10" fmla="*/ 11 w 31"/>
                  <a:gd name="T11" fmla="*/ 1 h 37"/>
                  <a:gd name="T12" fmla="*/ 0 w 31"/>
                  <a:gd name="T13" fmla="*/ 5 h 37"/>
                  <a:gd name="T14" fmla="*/ 1 w 31"/>
                  <a:gd name="T15" fmla="*/ 5 h 37"/>
                  <a:gd name="T16" fmla="*/ 11 w 31"/>
                  <a:gd name="T17" fmla="*/ 1 h 37"/>
                  <a:gd name="T18" fmla="*/ 11 w 31"/>
                  <a:gd name="T19" fmla="*/ 1 h 37"/>
                  <a:gd name="T20" fmla="*/ 15 w 31"/>
                  <a:gd name="T21" fmla="*/ 1 h 37"/>
                  <a:gd name="T22" fmla="*/ 23 w 31"/>
                  <a:gd name="T23" fmla="*/ 3 h 37"/>
                  <a:gd name="T24" fmla="*/ 26 w 31"/>
                  <a:gd name="T25" fmla="*/ 5 h 37"/>
                  <a:gd name="T26" fmla="*/ 29 w 31"/>
                  <a:gd name="T27" fmla="*/ 8 h 37"/>
                  <a:gd name="T28" fmla="*/ 31 w 31"/>
                  <a:gd name="T29" fmla="*/ 6 h 37"/>
                  <a:gd name="T30" fmla="*/ 28 w 31"/>
                  <a:gd name="T31" fmla="*/ 4 h 37"/>
                  <a:gd name="T32" fmla="*/ 28 w 31"/>
                  <a:gd name="T33" fmla="*/ 4 h 37"/>
                  <a:gd name="T34" fmla="*/ 27 w 31"/>
                  <a:gd name="T35" fmla="*/ 4 h 37"/>
                  <a:gd name="T36" fmla="*/ 27 w 31"/>
                  <a:gd name="T37" fmla="*/ 4 h 37"/>
                  <a:gd name="T38" fmla="*/ 25 w 31"/>
                  <a:gd name="T39" fmla="*/ 3 h 37"/>
                  <a:gd name="T40" fmla="*/ 24 w 31"/>
                  <a:gd name="T41" fmla="*/ 2 h 37"/>
                  <a:gd name="T42" fmla="*/ 20 w 31"/>
                  <a:gd name="T43" fmla="*/ 1 h 37"/>
                  <a:gd name="T44" fmla="*/ 15 w 31"/>
                  <a:gd name="T4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7">
                    <a:moveTo>
                      <a:pt x="21" y="35"/>
                    </a:moveTo>
                    <a:cubicBezTo>
                      <a:pt x="21" y="35"/>
                      <a:pt x="20" y="36"/>
                      <a:pt x="19" y="37"/>
                    </a:cubicBezTo>
                    <a:cubicBezTo>
                      <a:pt x="20" y="37"/>
                      <a:pt x="21" y="37"/>
                      <a:pt x="22" y="37"/>
                    </a:cubicBezTo>
                    <a:cubicBezTo>
                      <a:pt x="22" y="36"/>
                      <a:pt x="22" y="35"/>
                      <a:pt x="21" y="35"/>
                    </a:cubicBezTo>
                    <a:moveTo>
                      <a:pt x="15" y="0"/>
                    </a:moveTo>
                    <a:cubicBezTo>
                      <a:pt x="14" y="0"/>
                      <a:pt x="13" y="0"/>
                      <a:pt x="11" y="1"/>
                    </a:cubicBezTo>
                    <a:cubicBezTo>
                      <a:pt x="7" y="1"/>
                      <a:pt x="3" y="3"/>
                      <a:pt x="0" y="5"/>
                    </a:cubicBezTo>
                    <a:cubicBezTo>
                      <a:pt x="0" y="5"/>
                      <a:pt x="0" y="5"/>
                      <a:pt x="1" y="5"/>
                    </a:cubicBezTo>
                    <a:cubicBezTo>
                      <a:pt x="4" y="3"/>
                      <a:pt x="8" y="2"/>
                      <a:pt x="11" y="1"/>
                    </a:cubicBezTo>
                    <a:cubicBezTo>
                      <a:pt x="11" y="1"/>
                      <a:pt x="11" y="1"/>
                      <a:pt x="11" y="1"/>
                    </a:cubicBezTo>
                    <a:cubicBezTo>
                      <a:pt x="12" y="1"/>
                      <a:pt x="13" y="1"/>
                      <a:pt x="15" y="1"/>
                    </a:cubicBezTo>
                    <a:cubicBezTo>
                      <a:pt x="18" y="1"/>
                      <a:pt x="21" y="2"/>
                      <a:pt x="23" y="3"/>
                    </a:cubicBezTo>
                    <a:cubicBezTo>
                      <a:pt x="24" y="4"/>
                      <a:pt x="25" y="4"/>
                      <a:pt x="26" y="5"/>
                    </a:cubicBezTo>
                    <a:cubicBezTo>
                      <a:pt x="27" y="6"/>
                      <a:pt x="28" y="7"/>
                      <a:pt x="29" y="8"/>
                    </a:cubicBezTo>
                    <a:cubicBezTo>
                      <a:pt x="30" y="8"/>
                      <a:pt x="30" y="7"/>
                      <a:pt x="31" y="6"/>
                    </a:cubicBezTo>
                    <a:cubicBezTo>
                      <a:pt x="30" y="6"/>
                      <a:pt x="29" y="5"/>
                      <a:pt x="28" y="4"/>
                    </a:cubicBezTo>
                    <a:cubicBezTo>
                      <a:pt x="28" y="4"/>
                      <a:pt x="28" y="4"/>
                      <a:pt x="28" y="4"/>
                    </a:cubicBezTo>
                    <a:cubicBezTo>
                      <a:pt x="28" y="4"/>
                      <a:pt x="28" y="4"/>
                      <a:pt x="27" y="4"/>
                    </a:cubicBezTo>
                    <a:cubicBezTo>
                      <a:pt x="27" y="4"/>
                      <a:pt x="27" y="4"/>
                      <a:pt x="27" y="4"/>
                    </a:cubicBezTo>
                    <a:cubicBezTo>
                      <a:pt x="27" y="3"/>
                      <a:pt x="26" y="3"/>
                      <a:pt x="25" y="3"/>
                    </a:cubicBezTo>
                    <a:cubicBezTo>
                      <a:pt x="25" y="2"/>
                      <a:pt x="24" y="2"/>
                      <a:pt x="24" y="2"/>
                    </a:cubicBezTo>
                    <a:cubicBezTo>
                      <a:pt x="22" y="1"/>
                      <a:pt x="21" y="1"/>
                      <a:pt x="20" y="1"/>
                    </a:cubicBezTo>
                    <a:cubicBezTo>
                      <a:pt x="19" y="0"/>
                      <a:pt x="17" y="0"/>
                      <a:pt x="15" y="0"/>
                    </a:cubicBezTo>
                  </a:path>
                </a:pathLst>
              </a:custGeom>
              <a:solidFill>
                <a:srgbClr val="7885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3" name="Freeform 1973">
                <a:extLst>
                  <a:ext uri="{FF2B5EF4-FFF2-40B4-BE49-F238E27FC236}">
                    <a16:creationId xmlns:a16="http://schemas.microsoft.com/office/drawing/2014/main" id="{0B83CD06-33DF-46D0-A7EF-CA22AB7FE059}"/>
                  </a:ext>
                </a:extLst>
              </p:cNvPr>
              <p:cNvSpPr>
                <a:spLocks noEditPoints="1"/>
              </p:cNvSpPr>
              <p:nvPr/>
            </p:nvSpPr>
            <p:spPr bwMode="auto">
              <a:xfrm>
                <a:off x="211" y="200"/>
                <a:ext cx="34" cy="77"/>
              </a:xfrm>
              <a:custGeom>
                <a:avLst/>
                <a:gdLst>
                  <a:gd name="T0" fmla="*/ 7 w 14"/>
                  <a:gd name="T1" fmla="*/ 21 h 32"/>
                  <a:gd name="T2" fmla="*/ 0 w 14"/>
                  <a:gd name="T3" fmla="*/ 26 h 32"/>
                  <a:gd name="T4" fmla="*/ 0 w 14"/>
                  <a:gd name="T5" fmla="*/ 31 h 32"/>
                  <a:gd name="T6" fmla="*/ 0 w 14"/>
                  <a:gd name="T7" fmla="*/ 31 h 32"/>
                  <a:gd name="T8" fmla="*/ 1 w 14"/>
                  <a:gd name="T9" fmla="*/ 31 h 32"/>
                  <a:gd name="T10" fmla="*/ 1 w 14"/>
                  <a:gd name="T11" fmla="*/ 31 h 32"/>
                  <a:gd name="T12" fmla="*/ 1 w 14"/>
                  <a:gd name="T13" fmla="*/ 31 h 32"/>
                  <a:gd name="T14" fmla="*/ 4 w 14"/>
                  <a:gd name="T15" fmla="*/ 32 h 32"/>
                  <a:gd name="T16" fmla="*/ 6 w 14"/>
                  <a:gd name="T17" fmla="*/ 30 h 32"/>
                  <a:gd name="T18" fmla="*/ 7 w 14"/>
                  <a:gd name="T19" fmla="*/ 21 h 32"/>
                  <a:gd name="T20" fmla="*/ 11 w 14"/>
                  <a:gd name="T21" fmla="*/ 0 h 32"/>
                  <a:gd name="T22" fmla="*/ 14 w 14"/>
                  <a:gd name="T23" fmla="*/ 4 h 32"/>
                  <a:gd name="T24" fmla="*/ 14 w 14"/>
                  <a:gd name="T25" fmla="*/ 3 h 32"/>
                  <a:gd name="T26" fmla="*/ 11 w 14"/>
                  <a:gd name="T2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32">
                    <a:moveTo>
                      <a:pt x="7" y="21"/>
                    </a:moveTo>
                    <a:cubicBezTo>
                      <a:pt x="5" y="23"/>
                      <a:pt x="3" y="25"/>
                      <a:pt x="0" y="26"/>
                    </a:cubicBezTo>
                    <a:cubicBezTo>
                      <a:pt x="0" y="31"/>
                      <a:pt x="0" y="31"/>
                      <a:pt x="0" y="31"/>
                    </a:cubicBezTo>
                    <a:cubicBezTo>
                      <a:pt x="0" y="31"/>
                      <a:pt x="0" y="31"/>
                      <a:pt x="0" y="31"/>
                    </a:cubicBezTo>
                    <a:cubicBezTo>
                      <a:pt x="0" y="31"/>
                      <a:pt x="0" y="31"/>
                      <a:pt x="1" y="31"/>
                    </a:cubicBezTo>
                    <a:cubicBezTo>
                      <a:pt x="1" y="31"/>
                      <a:pt x="1" y="31"/>
                      <a:pt x="1" y="31"/>
                    </a:cubicBezTo>
                    <a:cubicBezTo>
                      <a:pt x="1" y="31"/>
                      <a:pt x="1" y="31"/>
                      <a:pt x="1" y="31"/>
                    </a:cubicBezTo>
                    <a:cubicBezTo>
                      <a:pt x="2" y="31"/>
                      <a:pt x="3" y="31"/>
                      <a:pt x="4" y="32"/>
                    </a:cubicBezTo>
                    <a:cubicBezTo>
                      <a:pt x="5" y="31"/>
                      <a:pt x="6" y="30"/>
                      <a:pt x="6" y="30"/>
                    </a:cubicBezTo>
                    <a:cubicBezTo>
                      <a:pt x="6" y="27"/>
                      <a:pt x="7" y="24"/>
                      <a:pt x="7" y="21"/>
                    </a:cubicBezTo>
                    <a:moveTo>
                      <a:pt x="11" y="0"/>
                    </a:moveTo>
                    <a:cubicBezTo>
                      <a:pt x="12" y="1"/>
                      <a:pt x="13" y="3"/>
                      <a:pt x="14" y="4"/>
                    </a:cubicBezTo>
                    <a:cubicBezTo>
                      <a:pt x="14" y="4"/>
                      <a:pt x="14" y="4"/>
                      <a:pt x="14" y="3"/>
                    </a:cubicBezTo>
                    <a:cubicBezTo>
                      <a:pt x="13" y="2"/>
                      <a:pt x="12" y="1"/>
                      <a:pt x="11" y="0"/>
                    </a:cubicBezTo>
                  </a:path>
                </a:pathLst>
              </a:custGeom>
              <a:solidFill>
                <a:srgbClr val="8A94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4" name="Freeform 1974">
                <a:extLst>
                  <a:ext uri="{FF2B5EF4-FFF2-40B4-BE49-F238E27FC236}">
                    <a16:creationId xmlns:a16="http://schemas.microsoft.com/office/drawing/2014/main" id="{8D912587-7EBB-49C8-846C-3C8AA6714C0D}"/>
                  </a:ext>
                </a:extLst>
              </p:cNvPr>
              <p:cNvSpPr>
                <a:spLocks/>
              </p:cNvSpPr>
              <p:nvPr/>
            </p:nvSpPr>
            <p:spPr bwMode="auto">
              <a:xfrm>
                <a:off x="178" y="191"/>
                <a:ext cx="67" cy="71"/>
              </a:xfrm>
              <a:custGeom>
                <a:avLst/>
                <a:gdLst>
                  <a:gd name="T0" fmla="*/ 14 w 28"/>
                  <a:gd name="T1" fmla="*/ 0 h 30"/>
                  <a:gd name="T2" fmla="*/ 10 w 28"/>
                  <a:gd name="T3" fmla="*/ 0 h 30"/>
                  <a:gd name="T4" fmla="*/ 10 w 28"/>
                  <a:gd name="T5" fmla="*/ 0 h 30"/>
                  <a:gd name="T6" fmla="*/ 0 w 28"/>
                  <a:gd name="T7" fmla="*/ 4 h 30"/>
                  <a:gd name="T8" fmla="*/ 4 w 28"/>
                  <a:gd name="T9" fmla="*/ 4 h 30"/>
                  <a:gd name="T10" fmla="*/ 12 w 28"/>
                  <a:gd name="T11" fmla="*/ 2 h 30"/>
                  <a:gd name="T12" fmla="*/ 20 w 28"/>
                  <a:gd name="T13" fmla="*/ 4 h 30"/>
                  <a:gd name="T14" fmla="*/ 21 w 28"/>
                  <a:gd name="T15" fmla="*/ 5 h 30"/>
                  <a:gd name="T16" fmla="*/ 15 w 28"/>
                  <a:gd name="T17" fmla="*/ 8 h 30"/>
                  <a:gd name="T18" fmla="*/ 14 w 28"/>
                  <a:gd name="T19" fmla="*/ 8 h 30"/>
                  <a:gd name="T20" fmla="*/ 14 w 28"/>
                  <a:gd name="T21" fmla="*/ 30 h 30"/>
                  <a:gd name="T22" fmla="*/ 21 w 28"/>
                  <a:gd name="T23" fmla="*/ 25 h 30"/>
                  <a:gd name="T24" fmla="*/ 22 w 28"/>
                  <a:gd name="T25" fmla="*/ 22 h 30"/>
                  <a:gd name="T26" fmla="*/ 28 w 28"/>
                  <a:gd name="T27" fmla="*/ 8 h 30"/>
                  <a:gd name="T28" fmla="*/ 25 w 28"/>
                  <a:gd name="T29" fmla="*/ 4 h 30"/>
                  <a:gd name="T30" fmla="*/ 22 w 28"/>
                  <a:gd name="T31" fmla="*/ 2 h 30"/>
                  <a:gd name="T32" fmla="*/ 14 w 28"/>
                  <a:gd name="T3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0">
                    <a:moveTo>
                      <a:pt x="14" y="0"/>
                    </a:moveTo>
                    <a:cubicBezTo>
                      <a:pt x="12" y="0"/>
                      <a:pt x="11" y="0"/>
                      <a:pt x="10" y="0"/>
                    </a:cubicBezTo>
                    <a:cubicBezTo>
                      <a:pt x="10" y="0"/>
                      <a:pt x="10" y="0"/>
                      <a:pt x="10" y="0"/>
                    </a:cubicBezTo>
                    <a:cubicBezTo>
                      <a:pt x="7" y="1"/>
                      <a:pt x="3" y="2"/>
                      <a:pt x="0" y="4"/>
                    </a:cubicBezTo>
                    <a:cubicBezTo>
                      <a:pt x="1" y="4"/>
                      <a:pt x="2" y="4"/>
                      <a:pt x="4" y="4"/>
                    </a:cubicBezTo>
                    <a:cubicBezTo>
                      <a:pt x="6" y="3"/>
                      <a:pt x="9" y="2"/>
                      <a:pt x="12" y="2"/>
                    </a:cubicBezTo>
                    <a:cubicBezTo>
                      <a:pt x="15" y="2"/>
                      <a:pt x="18" y="2"/>
                      <a:pt x="20" y="4"/>
                    </a:cubicBezTo>
                    <a:cubicBezTo>
                      <a:pt x="21" y="5"/>
                      <a:pt x="21" y="5"/>
                      <a:pt x="21" y="5"/>
                    </a:cubicBezTo>
                    <a:cubicBezTo>
                      <a:pt x="20" y="6"/>
                      <a:pt x="17" y="7"/>
                      <a:pt x="15" y="8"/>
                    </a:cubicBezTo>
                    <a:cubicBezTo>
                      <a:pt x="15" y="8"/>
                      <a:pt x="14" y="8"/>
                      <a:pt x="14" y="8"/>
                    </a:cubicBezTo>
                    <a:cubicBezTo>
                      <a:pt x="14" y="30"/>
                      <a:pt x="14" y="30"/>
                      <a:pt x="14" y="30"/>
                    </a:cubicBezTo>
                    <a:cubicBezTo>
                      <a:pt x="17" y="29"/>
                      <a:pt x="19" y="27"/>
                      <a:pt x="21" y="25"/>
                    </a:cubicBezTo>
                    <a:cubicBezTo>
                      <a:pt x="21" y="24"/>
                      <a:pt x="22" y="23"/>
                      <a:pt x="22" y="22"/>
                    </a:cubicBezTo>
                    <a:cubicBezTo>
                      <a:pt x="23" y="17"/>
                      <a:pt x="25" y="12"/>
                      <a:pt x="28" y="8"/>
                    </a:cubicBezTo>
                    <a:cubicBezTo>
                      <a:pt x="27" y="7"/>
                      <a:pt x="26" y="5"/>
                      <a:pt x="25" y="4"/>
                    </a:cubicBezTo>
                    <a:cubicBezTo>
                      <a:pt x="24" y="3"/>
                      <a:pt x="23" y="3"/>
                      <a:pt x="22" y="2"/>
                    </a:cubicBezTo>
                    <a:cubicBezTo>
                      <a:pt x="20" y="1"/>
                      <a:pt x="17" y="0"/>
                      <a:pt x="14" y="0"/>
                    </a:cubicBezTo>
                  </a:path>
                </a:pathLst>
              </a:custGeom>
              <a:solidFill>
                <a:srgbClr val="9598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5" name="Freeform 1975">
                <a:extLst>
                  <a:ext uri="{FF2B5EF4-FFF2-40B4-BE49-F238E27FC236}">
                    <a16:creationId xmlns:a16="http://schemas.microsoft.com/office/drawing/2014/main" id="{A5FB600C-92ED-4C4D-8F3E-6BBC590F2BE5}"/>
                  </a:ext>
                </a:extLst>
              </p:cNvPr>
              <p:cNvSpPr>
                <a:spLocks/>
              </p:cNvSpPr>
              <p:nvPr/>
            </p:nvSpPr>
            <p:spPr bwMode="auto">
              <a:xfrm>
                <a:off x="187" y="196"/>
                <a:ext cx="41" cy="14"/>
              </a:xfrm>
              <a:custGeom>
                <a:avLst/>
                <a:gdLst>
                  <a:gd name="T0" fmla="*/ 8 w 17"/>
                  <a:gd name="T1" fmla="*/ 0 h 6"/>
                  <a:gd name="T2" fmla="*/ 0 w 17"/>
                  <a:gd name="T3" fmla="*/ 2 h 6"/>
                  <a:gd name="T4" fmla="*/ 2 w 17"/>
                  <a:gd name="T5" fmla="*/ 2 h 6"/>
                  <a:gd name="T6" fmla="*/ 5 w 17"/>
                  <a:gd name="T7" fmla="*/ 1 h 6"/>
                  <a:gd name="T8" fmla="*/ 7 w 17"/>
                  <a:gd name="T9" fmla="*/ 0 h 6"/>
                  <a:gd name="T10" fmla="*/ 13 w 17"/>
                  <a:gd name="T11" fmla="*/ 1 h 6"/>
                  <a:gd name="T12" fmla="*/ 10 w 17"/>
                  <a:gd name="T13" fmla="*/ 2 h 6"/>
                  <a:gd name="T14" fmla="*/ 10 w 17"/>
                  <a:gd name="T15" fmla="*/ 6 h 6"/>
                  <a:gd name="T16" fmla="*/ 11 w 17"/>
                  <a:gd name="T17" fmla="*/ 6 h 6"/>
                  <a:gd name="T18" fmla="*/ 17 w 17"/>
                  <a:gd name="T19" fmla="*/ 3 h 6"/>
                  <a:gd name="T20" fmla="*/ 16 w 17"/>
                  <a:gd name="T21" fmla="*/ 2 h 6"/>
                  <a:gd name="T22" fmla="*/ 8 w 17"/>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6">
                    <a:moveTo>
                      <a:pt x="8" y="0"/>
                    </a:moveTo>
                    <a:cubicBezTo>
                      <a:pt x="5" y="0"/>
                      <a:pt x="2" y="1"/>
                      <a:pt x="0" y="2"/>
                    </a:cubicBezTo>
                    <a:cubicBezTo>
                      <a:pt x="0" y="2"/>
                      <a:pt x="1" y="2"/>
                      <a:pt x="2" y="2"/>
                    </a:cubicBezTo>
                    <a:cubicBezTo>
                      <a:pt x="3" y="1"/>
                      <a:pt x="4" y="1"/>
                      <a:pt x="5" y="1"/>
                    </a:cubicBezTo>
                    <a:cubicBezTo>
                      <a:pt x="5" y="0"/>
                      <a:pt x="6" y="0"/>
                      <a:pt x="7" y="0"/>
                    </a:cubicBezTo>
                    <a:cubicBezTo>
                      <a:pt x="9" y="0"/>
                      <a:pt x="11" y="1"/>
                      <a:pt x="13" y="1"/>
                    </a:cubicBezTo>
                    <a:cubicBezTo>
                      <a:pt x="12" y="2"/>
                      <a:pt x="11" y="2"/>
                      <a:pt x="10" y="2"/>
                    </a:cubicBezTo>
                    <a:cubicBezTo>
                      <a:pt x="10" y="6"/>
                      <a:pt x="10" y="6"/>
                      <a:pt x="10" y="6"/>
                    </a:cubicBezTo>
                    <a:cubicBezTo>
                      <a:pt x="10" y="6"/>
                      <a:pt x="11" y="6"/>
                      <a:pt x="11" y="6"/>
                    </a:cubicBezTo>
                    <a:cubicBezTo>
                      <a:pt x="13" y="5"/>
                      <a:pt x="16" y="4"/>
                      <a:pt x="17" y="3"/>
                    </a:cubicBezTo>
                    <a:cubicBezTo>
                      <a:pt x="16" y="2"/>
                      <a:pt x="16" y="2"/>
                      <a:pt x="16" y="2"/>
                    </a:cubicBezTo>
                    <a:cubicBezTo>
                      <a:pt x="14" y="0"/>
                      <a:pt x="11" y="0"/>
                      <a:pt x="8" y="0"/>
                    </a:cubicBezTo>
                  </a:path>
                </a:pathLst>
              </a:custGeom>
              <a:solidFill>
                <a:srgbClr val="A5A8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6" name="Freeform 1976">
                <a:extLst>
                  <a:ext uri="{FF2B5EF4-FFF2-40B4-BE49-F238E27FC236}">
                    <a16:creationId xmlns:a16="http://schemas.microsoft.com/office/drawing/2014/main" id="{1A4B2BB5-EACA-4521-918A-ACAC5609DEA5}"/>
                  </a:ext>
                </a:extLst>
              </p:cNvPr>
              <p:cNvSpPr>
                <a:spLocks/>
              </p:cNvSpPr>
              <p:nvPr/>
            </p:nvSpPr>
            <p:spPr bwMode="auto">
              <a:xfrm>
                <a:off x="192" y="196"/>
                <a:ext cx="26" cy="4"/>
              </a:xfrm>
              <a:custGeom>
                <a:avLst/>
                <a:gdLst>
                  <a:gd name="T0" fmla="*/ 5 w 11"/>
                  <a:gd name="T1" fmla="*/ 0 h 2"/>
                  <a:gd name="T2" fmla="*/ 3 w 11"/>
                  <a:gd name="T3" fmla="*/ 1 h 2"/>
                  <a:gd name="T4" fmla="*/ 0 w 11"/>
                  <a:gd name="T5" fmla="*/ 2 h 2"/>
                  <a:gd name="T6" fmla="*/ 8 w 11"/>
                  <a:gd name="T7" fmla="*/ 2 h 2"/>
                  <a:gd name="T8" fmla="*/ 8 w 11"/>
                  <a:gd name="T9" fmla="*/ 2 h 2"/>
                  <a:gd name="T10" fmla="*/ 11 w 11"/>
                  <a:gd name="T11" fmla="*/ 1 h 2"/>
                  <a:gd name="T12" fmla="*/ 5 w 1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1" h="2">
                    <a:moveTo>
                      <a:pt x="5" y="0"/>
                    </a:moveTo>
                    <a:cubicBezTo>
                      <a:pt x="4" y="0"/>
                      <a:pt x="3" y="0"/>
                      <a:pt x="3" y="1"/>
                    </a:cubicBezTo>
                    <a:cubicBezTo>
                      <a:pt x="2" y="1"/>
                      <a:pt x="1" y="1"/>
                      <a:pt x="0" y="2"/>
                    </a:cubicBezTo>
                    <a:cubicBezTo>
                      <a:pt x="3" y="2"/>
                      <a:pt x="5" y="2"/>
                      <a:pt x="8" y="2"/>
                    </a:cubicBezTo>
                    <a:cubicBezTo>
                      <a:pt x="8" y="2"/>
                      <a:pt x="8" y="2"/>
                      <a:pt x="8" y="2"/>
                    </a:cubicBezTo>
                    <a:cubicBezTo>
                      <a:pt x="9" y="2"/>
                      <a:pt x="10" y="2"/>
                      <a:pt x="11" y="1"/>
                    </a:cubicBezTo>
                    <a:cubicBezTo>
                      <a:pt x="9" y="1"/>
                      <a:pt x="7" y="0"/>
                      <a:pt x="5" y="0"/>
                    </a:cubicBezTo>
                  </a:path>
                </a:pathLst>
              </a:custGeom>
              <a:solidFill>
                <a:srgbClr val="BFBD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7" name="Freeform 1977">
                <a:extLst>
                  <a:ext uri="{FF2B5EF4-FFF2-40B4-BE49-F238E27FC236}">
                    <a16:creationId xmlns:a16="http://schemas.microsoft.com/office/drawing/2014/main" id="{86D34A46-B5F3-4893-A77C-D42614911B0A}"/>
                  </a:ext>
                </a:extLst>
              </p:cNvPr>
              <p:cNvSpPr>
                <a:spLocks/>
              </p:cNvSpPr>
              <p:nvPr/>
            </p:nvSpPr>
            <p:spPr bwMode="auto">
              <a:xfrm>
                <a:off x="299" y="658"/>
                <a:ext cx="5" cy="22"/>
              </a:xfrm>
              <a:custGeom>
                <a:avLst/>
                <a:gdLst>
                  <a:gd name="T0" fmla="*/ 2 w 2"/>
                  <a:gd name="T1" fmla="*/ 0 h 9"/>
                  <a:gd name="T2" fmla="*/ 1 w 2"/>
                  <a:gd name="T3" fmla="*/ 1 h 9"/>
                  <a:gd name="T4" fmla="*/ 1 w 2"/>
                  <a:gd name="T5" fmla="*/ 3 h 9"/>
                  <a:gd name="T6" fmla="*/ 0 w 2"/>
                  <a:gd name="T7" fmla="*/ 9 h 9"/>
                  <a:gd name="T8" fmla="*/ 2 w 2"/>
                  <a:gd name="T9" fmla="*/ 9 h 9"/>
                  <a:gd name="T10" fmla="*/ 2 w 2"/>
                  <a:gd name="T11" fmla="*/ 0 h 9"/>
                </a:gdLst>
                <a:ahLst/>
                <a:cxnLst>
                  <a:cxn ang="0">
                    <a:pos x="T0" y="T1"/>
                  </a:cxn>
                  <a:cxn ang="0">
                    <a:pos x="T2" y="T3"/>
                  </a:cxn>
                  <a:cxn ang="0">
                    <a:pos x="T4" y="T5"/>
                  </a:cxn>
                  <a:cxn ang="0">
                    <a:pos x="T6" y="T7"/>
                  </a:cxn>
                  <a:cxn ang="0">
                    <a:pos x="T8" y="T9"/>
                  </a:cxn>
                  <a:cxn ang="0">
                    <a:pos x="T10" y="T11"/>
                  </a:cxn>
                </a:cxnLst>
                <a:rect l="0" t="0" r="r" b="b"/>
                <a:pathLst>
                  <a:path w="2" h="9">
                    <a:moveTo>
                      <a:pt x="2" y="0"/>
                    </a:moveTo>
                    <a:cubicBezTo>
                      <a:pt x="2" y="0"/>
                      <a:pt x="1" y="1"/>
                      <a:pt x="1" y="1"/>
                    </a:cubicBezTo>
                    <a:cubicBezTo>
                      <a:pt x="1" y="2"/>
                      <a:pt x="1" y="3"/>
                      <a:pt x="1" y="3"/>
                    </a:cubicBezTo>
                    <a:cubicBezTo>
                      <a:pt x="1" y="5"/>
                      <a:pt x="0" y="7"/>
                      <a:pt x="0" y="9"/>
                    </a:cubicBezTo>
                    <a:cubicBezTo>
                      <a:pt x="1" y="9"/>
                      <a:pt x="1" y="9"/>
                      <a:pt x="2" y="9"/>
                    </a:cubicBezTo>
                    <a:cubicBezTo>
                      <a:pt x="2" y="6"/>
                      <a:pt x="2" y="3"/>
                      <a:pt x="2" y="0"/>
                    </a:cubicBezTo>
                  </a:path>
                </a:pathLst>
              </a:custGeom>
              <a:solidFill>
                <a:srgbClr val="737B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8" name="Freeform 1978">
                <a:extLst>
                  <a:ext uri="{FF2B5EF4-FFF2-40B4-BE49-F238E27FC236}">
                    <a16:creationId xmlns:a16="http://schemas.microsoft.com/office/drawing/2014/main" id="{ED5901F8-34D2-44E5-B0FE-8A5A57478AFB}"/>
                  </a:ext>
                </a:extLst>
              </p:cNvPr>
              <p:cNvSpPr>
                <a:spLocks/>
              </p:cNvSpPr>
              <p:nvPr/>
            </p:nvSpPr>
            <p:spPr bwMode="auto">
              <a:xfrm>
                <a:off x="299" y="680"/>
                <a:ext cx="5" cy="5"/>
              </a:xfrm>
              <a:custGeom>
                <a:avLst/>
                <a:gdLst>
                  <a:gd name="T0" fmla="*/ 2 w 2"/>
                  <a:gd name="T1" fmla="*/ 0 h 2"/>
                  <a:gd name="T2" fmla="*/ 0 w 2"/>
                  <a:gd name="T3" fmla="*/ 0 h 2"/>
                  <a:gd name="T4" fmla="*/ 0 w 2"/>
                  <a:gd name="T5" fmla="*/ 2 h 2"/>
                  <a:gd name="T6" fmla="*/ 1 w 2"/>
                  <a:gd name="T7" fmla="*/ 2 h 2"/>
                  <a:gd name="T8" fmla="*/ 2 w 2"/>
                  <a:gd name="T9" fmla="*/ 1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1" y="0"/>
                      <a:pt x="1" y="0"/>
                      <a:pt x="0" y="0"/>
                    </a:cubicBezTo>
                    <a:cubicBezTo>
                      <a:pt x="0" y="1"/>
                      <a:pt x="0" y="2"/>
                      <a:pt x="0" y="2"/>
                    </a:cubicBezTo>
                    <a:cubicBezTo>
                      <a:pt x="0" y="2"/>
                      <a:pt x="0" y="2"/>
                      <a:pt x="1" y="2"/>
                    </a:cubicBezTo>
                    <a:cubicBezTo>
                      <a:pt x="1" y="2"/>
                      <a:pt x="1" y="1"/>
                      <a:pt x="2" y="1"/>
                    </a:cubicBezTo>
                    <a:cubicBezTo>
                      <a:pt x="2" y="1"/>
                      <a:pt x="2" y="0"/>
                      <a:pt x="2" y="0"/>
                    </a:cubicBezTo>
                  </a:path>
                </a:pathLst>
              </a:custGeom>
              <a:solidFill>
                <a:srgbClr val="626C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9" name="Freeform 1979">
                <a:extLst>
                  <a:ext uri="{FF2B5EF4-FFF2-40B4-BE49-F238E27FC236}">
                    <a16:creationId xmlns:a16="http://schemas.microsoft.com/office/drawing/2014/main" id="{6AA5C88C-43FC-4CC9-9939-7F99E23E24F4}"/>
                  </a:ext>
                </a:extLst>
              </p:cNvPr>
              <p:cNvSpPr>
                <a:spLocks/>
              </p:cNvSpPr>
              <p:nvPr/>
            </p:nvSpPr>
            <p:spPr bwMode="auto">
              <a:xfrm>
                <a:off x="297" y="682"/>
                <a:ext cx="7" cy="7"/>
              </a:xfrm>
              <a:custGeom>
                <a:avLst/>
                <a:gdLst>
                  <a:gd name="T0" fmla="*/ 3 w 3"/>
                  <a:gd name="T1" fmla="*/ 0 h 3"/>
                  <a:gd name="T2" fmla="*/ 2 w 3"/>
                  <a:gd name="T3" fmla="*/ 1 h 3"/>
                  <a:gd name="T4" fmla="*/ 1 w 3"/>
                  <a:gd name="T5" fmla="*/ 1 h 3"/>
                  <a:gd name="T6" fmla="*/ 0 w 3"/>
                  <a:gd name="T7" fmla="*/ 3 h 3"/>
                  <a:gd name="T8" fmla="*/ 2 w 3"/>
                  <a:gd name="T9" fmla="*/ 2 h 3"/>
                  <a:gd name="T10" fmla="*/ 3 w 3"/>
                  <a:gd name="T11" fmla="*/ 2 h 3"/>
                  <a:gd name="T12" fmla="*/ 3 w 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0"/>
                    </a:moveTo>
                    <a:cubicBezTo>
                      <a:pt x="2" y="0"/>
                      <a:pt x="2" y="1"/>
                      <a:pt x="2" y="1"/>
                    </a:cubicBezTo>
                    <a:cubicBezTo>
                      <a:pt x="1" y="1"/>
                      <a:pt x="1" y="1"/>
                      <a:pt x="1" y="1"/>
                    </a:cubicBezTo>
                    <a:cubicBezTo>
                      <a:pt x="0" y="2"/>
                      <a:pt x="0" y="2"/>
                      <a:pt x="0" y="3"/>
                    </a:cubicBezTo>
                    <a:cubicBezTo>
                      <a:pt x="1" y="3"/>
                      <a:pt x="1" y="3"/>
                      <a:pt x="2" y="2"/>
                    </a:cubicBezTo>
                    <a:cubicBezTo>
                      <a:pt x="2" y="2"/>
                      <a:pt x="3" y="2"/>
                      <a:pt x="3" y="2"/>
                    </a:cubicBezTo>
                    <a:cubicBezTo>
                      <a:pt x="3" y="1"/>
                      <a:pt x="3" y="1"/>
                      <a:pt x="3" y="0"/>
                    </a:cubicBezTo>
                  </a:path>
                </a:pathLst>
              </a:custGeom>
              <a:solidFill>
                <a:srgbClr val="626C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0" name="Freeform 1980">
                <a:extLst>
                  <a:ext uri="{FF2B5EF4-FFF2-40B4-BE49-F238E27FC236}">
                    <a16:creationId xmlns:a16="http://schemas.microsoft.com/office/drawing/2014/main" id="{5BE7AF45-AADC-4619-9A2B-BEC61942D594}"/>
                  </a:ext>
                </a:extLst>
              </p:cNvPr>
              <p:cNvSpPr>
                <a:spLocks/>
              </p:cNvSpPr>
              <p:nvPr/>
            </p:nvSpPr>
            <p:spPr bwMode="auto">
              <a:xfrm>
                <a:off x="302" y="687"/>
                <a:ext cx="2"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1" y="0"/>
                      <a:pt x="1" y="0"/>
                    </a:cubicBezTo>
                    <a:cubicBezTo>
                      <a:pt x="1" y="0"/>
                      <a:pt x="1" y="0"/>
                      <a:pt x="1" y="0"/>
                    </a:cubicBezTo>
                  </a:path>
                </a:pathLst>
              </a:custGeom>
              <a:solidFill>
                <a:srgbClr val="737B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1" name="Freeform 1981">
                <a:extLst>
                  <a:ext uri="{FF2B5EF4-FFF2-40B4-BE49-F238E27FC236}">
                    <a16:creationId xmlns:a16="http://schemas.microsoft.com/office/drawing/2014/main" id="{F2E5AFCC-07C5-404E-B77A-76D7084DDA72}"/>
                  </a:ext>
                </a:extLst>
              </p:cNvPr>
              <p:cNvSpPr>
                <a:spLocks/>
              </p:cNvSpPr>
              <p:nvPr/>
            </p:nvSpPr>
            <p:spPr bwMode="auto">
              <a:xfrm>
                <a:off x="285" y="687"/>
                <a:ext cx="19" cy="24"/>
              </a:xfrm>
              <a:custGeom>
                <a:avLst/>
                <a:gdLst>
                  <a:gd name="T0" fmla="*/ 8 w 8"/>
                  <a:gd name="T1" fmla="*/ 0 h 10"/>
                  <a:gd name="T2" fmla="*/ 7 w 8"/>
                  <a:gd name="T3" fmla="*/ 0 h 10"/>
                  <a:gd name="T4" fmla="*/ 5 w 8"/>
                  <a:gd name="T5" fmla="*/ 1 h 10"/>
                  <a:gd name="T6" fmla="*/ 0 w 8"/>
                  <a:gd name="T7" fmla="*/ 10 h 10"/>
                  <a:gd name="T8" fmla="*/ 1 w 8"/>
                  <a:gd name="T9" fmla="*/ 10 h 10"/>
                  <a:gd name="T10" fmla="*/ 8 w 8"/>
                  <a:gd name="T11" fmla="*/ 4 h 10"/>
                  <a:gd name="T12" fmla="*/ 8 w 8"/>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8" y="0"/>
                    </a:moveTo>
                    <a:cubicBezTo>
                      <a:pt x="8" y="0"/>
                      <a:pt x="7" y="0"/>
                      <a:pt x="7" y="0"/>
                    </a:cubicBezTo>
                    <a:cubicBezTo>
                      <a:pt x="6" y="1"/>
                      <a:pt x="6" y="1"/>
                      <a:pt x="5" y="1"/>
                    </a:cubicBezTo>
                    <a:cubicBezTo>
                      <a:pt x="4" y="4"/>
                      <a:pt x="2" y="7"/>
                      <a:pt x="0" y="10"/>
                    </a:cubicBezTo>
                    <a:cubicBezTo>
                      <a:pt x="0" y="10"/>
                      <a:pt x="0" y="10"/>
                      <a:pt x="1" y="10"/>
                    </a:cubicBezTo>
                    <a:cubicBezTo>
                      <a:pt x="2" y="8"/>
                      <a:pt x="5" y="5"/>
                      <a:pt x="8" y="4"/>
                    </a:cubicBezTo>
                    <a:cubicBezTo>
                      <a:pt x="8" y="3"/>
                      <a:pt x="8" y="2"/>
                      <a:pt x="8" y="0"/>
                    </a:cubicBezTo>
                  </a:path>
                </a:pathLst>
              </a:custGeom>
              <a:solidFill>
                <a:srgbClr val="7D80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2" name="Freeform 1982">
                <a:extLst>
                  <a:ext uri="{FF2B5EF4-FFF2-40B4-BE49-F238E27FC236}">
                    <a16:creationId xmlns:a16="http://schemas.microsoft.com/office/drawing/2014/main" id="{FCF3FB2F-0F7A-49F8-8AED-6748C1CE4169}"/>
                  </a:ext>
                </a:extLst>
              </p:cNvPr>
              <p:cNvSpPr>
                <a:spLocks noEditPoints="1"/>
              </p:cNvSpPr>
              <p:nvPr/>
            </p:nvSpPr>
            <p:spPr bwMode="auto">
              <a:xfrm>
                <a:off x="247" y="990"/>
                <a:ext cx="55" cy="64"/>
              </a:xfrm>
              <a:custGeom>
                <a:avLst/>
                <a:gdLst>
                  <a:gd name="T0" fmla="*/ 0 w 23"/>
                  <a:gd name="T1" fmla="*/ 17 h 27"/>
                  <a:gd name="T2" fmla="*/ 0 w 23"/>
                  <a:gd name="T3" fmla="*/ 17 h 27"/>
                  <a:gd name="T4" fmla="*/ 7 w 23"/>
                  <a:gd name="T5" fmla="*/ 22 h 27"/>
                  <a:gd name="T6" fmla="*/ 21 w 23"/>
                  <a:gd name="T7" fmla="*/ 27 h 27"/>
                  <a:gd name="T8" fmla="*/ 22 w 23"/>
                  <a:gd name="T9" fmla="*/ 27 h 27"/>
                  <a:gd name="T10" fmla="*/ 23 w 23"/>
                  <a:gd name="T11" fmla="*/ 27 h 27"/>
                  <a:gd name="T12" fmla="*/ 23 w 23"/>
                  <a:gd name="T13" fmla="*/ 27 h 27"/>
                  <a:gd name="T14" fmla="*/ 22 w 23"/>
                  <a:gd name="T15" fmla="*/ 27 h 27"/>
                  <a:gd name="T16" fmla="*/ 0 w 23"/>
                  <a:gd name="T17" fmla="*/ 17 h 27"/>
                  <a:gd name="T18" fmla="*/ 23 w 23"/>
                  <a:gd name="T19" fmla="*/ 0 h 27"/>
                  <a:gd name="T20" fmla="*/ 20 w 23"/>
                  <a:gd name="T21" fmla="*/ 5 h 27"/>
                  <a:gd name="T22" fmla="*/ 20 w 23"/>
                  <a:gd name="T23" fmla="*/ 6 h 27"/>
                  <a:gd name="T24" fmla="*/ 20 w 23"/>
                  <a:gd name="T25" fmla="*/ 8 h 27"/>
                  <a:gd name="T26" fmla="*/ 19 w 23"/>
                  <a:gd name="T27" fmla="*/ 10 h 27"/>
                  <a:gd name="T28" fmla="*/ 22 w 23"/>
                  <a:gd name="T29" fmla="*/ 10 h 27"/>
                  <a:gd name="T30" fmla="*/ 21 w 23"/>
                  <a:gd name="T31" fmla="*/ 12 h 27"/>
                  <a:gd name="T32" fmla="*/ 17 w 23"/>
                  <a:gd name="T33" fmla="*/ 13 h 27"/>
                  <a:gd name="T34" fmla="*/ 17 w 23"/>
                  <a:gd name="T35" fmla="*/ 13 h 27"/>
                  <a:gd name="T36" fmla="*/ 15 w 23"/>
                  <a:gd name="T37" fmla="*/ 14 h 27"/>
                  <a:gd name="T38" fmla="*/ 12 w 23"/>
                  <a:gd name="T39" fmla="*/ 14 h 27"/>
                  <a:gd name="T40" fmla="*/ 15 w 23"/>
                  <a:gd name="T41" fmla="*/ 12 h 27"/>
                  <a:gd name="T42" fmla="*/ 14 w 23"/>
                  <a:gd name="T43" fmla="*/ 12 h 27"/>
                  <a:gd name="T44" fmla="*/ 6 w 23"/>
                  <a:gd name="T45" fmla="*/ 15 h 27"/>
                  <a:gd name="T46" fmla="*/ 10 w 23"/>
                  <a:gd name="T47" fmla="*/ 16 h 27"/>
                  <a:gd name="T48" fmla="*/ 12 w 23"/>
                  <a:gd name="T49" fmla="*/ 16 h 27"/>
                  <a:gd name="T50" fmla="*/ 23 w 23"/>
                  <a:gd name="T51" fmla="*/ 12 h 27"/>
                  <a:gd name="T52" fmla="*/ 23 w 23"/>
                  <a:gd name="T5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7">
                    <a:moveTo>
                      <a:pt x="0" y="17"/>
                    </a:moveTo>
                    <a:cubicBezTo>
                      <a:pt x="0" y="17"/>
                      <a:pt x="0" y="17"/>
                      <a:pt x="0" y="17"/>
                    </a:cubicBezTo>
                    <a:cubicBezTo>
                      <a:pt x="2" y="19"/>
                      <a:pt x="5" y="21"/>
                      <a:pt x="7" y="22"/>
                    </a:cubicBezTo>
                    <a:cubicBezTo>
                      <a:pt x="11" y="25"/>
                      <a:pt x="16" y="27"/>
                      <a:pt x="21" y="27"/>
                    </a:cubicBezTo>
                    <a:cubicBezTo>
                      <a:pt x="21" y="27"/>
                      <a:pt x="22" y="27"/>
                      <a:pt x="22" y="27"/>
                    </a:cubicBezTo>
                    <a:cubicBezTo>
                      <a:pt x="22" y="27"/>
                      <a:pt x="23" y="27"/>
                      <a:pt x="23" y="27"/>
                    </a:cubicBezTo>
                    <a:cubicBezTo>
                      <a:pt x="23" y="27"/>
                      <a:pt x="23" y="27"/>
                      <a:pt x="23" y="27"/>
                    </a:cubicBezTo>
                    <a:cubicBezTo>
                      <a:pt x="23" y="27"/>
                      <a:pt x="22" y="27"/>
                      <a:pt x="22" y="27"/>
                    </a:cubicBezTo>
                    <a:cubicBezTo>
                      <a:pt x="14" y="27"/>
                      <a:pt x="7" y="23"/>
                      <a:pt x="0" y="17"/>
                    </a:cubicBezTo>
                    <a:moveTo>
                      <a:pt x="23" y="0"/>
                    </a:moveTo>
                    <a:cubicBezTo>
                      <a:pt x="22" y="2"/>
                      <a:pt x="21" y="3"/>
                      <a:pt x="20" y="5"/>
                    </a:cubicBezTo>
                    <a:cubicBezTo>
                      <a:pt x="20" y="5"/>
                      <a:pt x="20" y="6"/>
                      <a:pt x="20" y="6"/>
                    </a:cubicBezTo>
                    <a:cubicBezTo>
                      <a:pt x="20" y="7"/>
                      <a:pt x="20" y="7"/>
                      <a:pt x="20" y="8"/>
                    </a:cubicBezTo>
                    <a:cubicBezTo>
                      <a:pt x="19" y="9"/>
                      <a:pt x="19" y="10"/>
                      <a:pt x="19" y="10"/>
                    </a:cubicBezTo>
                    <a:cubicBezTo>
                      <a:pt x="21" y="10"/>
                      <a:pt x="22" y="10"/>
                      <a:pt x="22" y="10"/>
                    </a:cubicBezTo>
                    <a:cubicBezTo>
                      <a:pt x="21" y="12"/>
                      <a:pt x="21" y="12"/>
                      <a:pt x="21" y="12"/>
                    </a:cubicBezTo>
                    <a:cubicBezTo>
                      <a:pt x="20" y="12"/>
                      <a:pt x="19" y="13"/>
                      <a:pt x="17" y="13"/>
                    </a:cubicBezTo>
                    <a:cubicBezTo>
                      <a:pt x="17" y="13"/>
                      <a:pt x="17" y="13"/>
                      <a:pt x="17" y="13"/>
                    </a:cubicBezTo>
                    <a:cubicBezTo>
                      <a:pt x="16" y="14"/>
                      <a:pt x="15" y="14"/>
                      <a:pt x="15" y="14"/>
                    </a:cubicBezTo>
                    <a:cubicBezTo>
                      <a:pt x="12" y="14"/>
                      <a:pt x="12" y="14"/>
                      <a:pt x="12" y="14"/>
                    </a:cubicBezTo>
                    <a:cubicBezTo>
                      <a:pt x="13" y="14"/>
                      <a:pt x="14" y="13"/>
                      <a:pt x="15" y="12"/>
                    </a:cubicBezTo>
                    <a:cubicBezTo>
                      <a:pt x="14" y="12"/>
                      <a:pt x="14" y="12"/>
                      <a:pt x="14" y="12"/>
                    </a:cubicBezTo>
                    <a:cubicBezTo>
                      <a:pt x="12" y="13"/>
                      <a:pt x="9" y="14"/>
                      <a:pt x="6" y="15"/>
                    </a:cubicBezTo>
                    <a:cubicBezTo>
                      <a:pt x="7" y="16"/>
                      <a:pt x="9" y="16"/>
                      <a:pt x="10" y="16"/>
                    </a:cubicBezTo>
                    <a:cubicBezTo>
                      <a:pt x="11" y="16"/>
                      <a:pt x="11" y="16"/>
                      <a:pt x="12" y="16"/>
                    </a:cubicBezTo>
                    <a:cubicBezTo>
                      <a:pt x="16" y="16"/>
                      <a:pt x="20" y="15"/>
                      <a:pt x="23" y="12"/>
                    </a:cubicBezTo>
                    <a:cubicBezTo>
                      <a:pt x="23" y="9"/>
                      <a:pt x="23" y="4"/>
                      <a:pt x="23" y="0"/>
                    </a:cubicBezTo>
                  </a:path>
                </a:pathLst>
              </a:custGeom>
              <a:solidFill>
                <a:srgbClr val="7785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3" name="Freeform 1983">
                <a:extLst>
                  <a:ext uri="{FF2B5EF4-FFF2-40B4-BE49-F238E27FC236}">
                    <a16:creationId xmlns:a16="http://schemas.microsoft.com/office/drawing/2014/main" id="{E1268A7A-A3DD-41D0-915A-77502E033771}"/>
                  </a:ext>
                </a:extLst>
              </p:cNvPr>
              <p:cNvSpPr>
                <a:spLocks/>
              </p:cNvSpPr>
              <p:nvPr/>
            </p:nvSpPr>
            <p:spPr bwMode="auto">
              <a:xfrm>
                <a:off x="247" y="1019"/>
                <a:ext cx="55" cy="35"/>
              </a:xfrm>
              <a:custGeom>
                <a:avLst/>
                <a:gdLst>
                  <a:gd name="T0" fmla="*/ 23 w 23"/>
                  <a:gd name="T1" fmla="*/ 0 h 15"/>
                  <a:gd name="T2" fmla="*/ 12 w 23"/>
                  <a:gd name="T3" fmla="*/ 4 h 15"/>
                  <a:gd name="T4" fmla="*/ 10 w 23"/>
                  <a:gd name="T5" fmla="*/ 4 h 15"/>
                  <a:gd name="T6" fmla="*/ 6 w 23"/>
                  <a:gd name="T7" fmla="*/ 3 h 15"/>
                  <a:gd name="T8" fmla="*/ 0 w 23"/>
                  <a:gd name="T9" fmla="*/ 5 h 15"/>
                  <a:gd name="T10" fmla="*/ 22 w 23"/>
                  <a:gd name="T11" fmla="*/ 15 h 15"/>
                  <a:gd name="T12" fmla="*/ 23 w 23"/>
                  <a:gd name="T13" fmla="*/ 15 h 15"/>
                  <a:gd name="T14" fmla="*/ 23 w 23"/>
                  <a:gd name="T15" fmla="*/ 14 h 15"/>
                  <a:gd name="T16" fmla="*/ 21 w 23"/>
                  <a:gd name="T17" fmla="*/ 14 h 15"/>
                  <a:gd name="T18" fmla="*/ 20 w 23"/>
                  <a:gd name="T19" fmla="*/ 14 h 15"/>
                  <a:gd name="T20" fmla="*/ 9 w 23"/>
                  <a:gd name="T21" fmla="*/ 11 h 15"/>
                  <a:gd name="T22" fmla="*/ 9 w 23"/>
                  <a:gd name="T23" fmla="*/ 11 h 15"/>
                  <a:gd name="T24" fmla="*/ 9 w 23"/>
                  <a:gd name="T25" fmla="*/ 11 h 15"/>
                  <a:gd name="T26" fmla="*/ 9 w 23"/>
                  <a:gd name="T27" fmla="*/ 11 h 15"/>
                  <a:gd name="T28" fmla="*/ 9 w 23"/>
                  <a:gd name="T29" fmla="*/ 11 h 15"/>
                  <a:gd name="T30" fmla="*/ 14 w 23"/>
                  <a:gd name="T31" fmla="*/ 11 h 15"/>
                  <a:gd name="T32" fmla="*/ 23 w 23"/>
                  <a:gd name="T33" fmla="*/ 9 h 15"/>
                  <a:gd name="T34" fmla="*/ 23 w 23"/>
                  <a:gd name="T3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15">
                    <a:moveTo>
                      <a:pt x="23" y="0"/>
                    </a:moveTo>
                    <a:cubicBezTo>
                      <a:pt x="20" y="3"/>
                      <a:pt x="16" y="4"/>
                      <a:pt x="12" y="4"/>
                    </a:cubicBezTo>
                    <a:cubicBezTo>
                      <a:pt x="11" y="4"/>
                      <a:pt x="11" y="4"/>
                      <a:pt x="10" y="4"/>
                    </a:cubicBezTo>
                    <a:cubicBezTo>
                      <a:pt x="9" y="4"/>
                      <a:pt x="7" y="4"/>
                      <a:pt x="6" y="3"/>
                    </a:cubicBezTo>
                    <a:cubicBezTo>
                      <a:pt x="4" y="4"/>
                      <a:pt x="2" y="4"/>
                      <a:pt x="0" y="5"/>
                    </a:cubicBezTo>
                    <a:cubicBezTo>
                      <a:pt x="7" y="11"/>
                      <a:pt x="14" y="15"/>
                      <a:pt x="22" y="15"/>
                    </a:cubicBezTo>
                    <a:cubicBezTo>
                      <a:pt x="22" y="15"/>
                      <a:pt x="23" y="15"/>
                      <a:pt x="23" y="15"/>
                    </a:cubicBezTo>
                    <a:cubicBezTo>
                      <a:pt x="23" y="15"/>
                      <a:pt x="23" y="15"/>
                      <a:pt x="23" y="14"/>
                    </a:cubicBezTo>
                    <a:cubicBezTo>
                      <a:pt x="22" y="14"/>
                      <a:pt x="22" y="14"/>
                      <a:pt x="21" y="14"/>
                    </a:cubicBezTo>
                    <a:cubicBezTo>
                      <a:pt x="21" y="14"/>
                      <a:pt x="21" y="14"/>
                      <a:pt x="20" y="14"/>
                    </a:cubicBezTo>
                    <a:cubicBezTo>
                      <a:pt x="16" y="14"/>
                      <a:pt x="13" y="13"/>
                      <a:pt x="9" y="11"/>
                    </a:cubicBezTo>
                    <a:cubicBezTo>
                      <a:pt x="9" y="11"/>
                      <a:pt x="9" y="11"/>
                      <a:pt x="9" y="11"/>
                    </a:cubicBezTo>
                    <a:cubicBezTo>
                      <a:pt x="9" y="11"/>
                      <a:pt x="9" y="11"/>
                      <a:pt x="9" y="11"/>
                    </a:cubicBezTo>
                    <a:cubicBezTo>
                      <a:pt x="9" y="11"/>
                      <a:pt x="9" y="11"/>
                      <a:pt x="9" y="11"/>
                    </a:cubicBezTo>
                    <a:cubicBezTo>
                      <a:pt x="9" y="11"/>
                      <a:pt x="9" y="11"/>
                      <a:pt x="9" y="11"/>
                    </a:cubicBezTo>
                    <a:cubicBezTo>
                      <a:pt x="11" y="11"/>
                      <a:pt x="13" y="11"/>
                      <a:pt x="14" y="11"/>
                    </a:cubicBezTo>
                    <a:cubicBezTo>
                      <a:pt x="18" y="11"/>
                      <a:pt x="21" y="10"/>
                      <a:pt x="23" y="9"/>
                    </a:cubicBezTo>
                    <a:cubicBezTo>
                      <a:pt x="23" y="7"/>
                      <a:pt x="23" y="4"/>
                      <a:pt x="23" y="0"/>
                    </a:cubicBezTo>
                  </a:path>
                </a:pathLst>
              </a:custGeom>
              <a:solidFill>
                <a:srgbClr val="727A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4" name="Freeform 1984">
                <a:extLst>
                  <a:ext uri="{FF2B5EF4-FFF2-40B4-BE49-F238E27FC236}">
                    <a16:creationId xmlns:a16="http://schemas.microsoft.com/office/drawing/2014/main" id="{BA277550-2AC5-4870-9DBB-A59B263FE8A6}"/>
                  </a:ext>
                </a:extLst>
              </p:cNvPr>
              <p:cNvSpPr>
                <a:spLocks noEditPoints="1"/>
              </p:cNvSpPr>
              <p:nvPr/>
            </p:nvSpPr>
            <p:spPr bwMode="auto">
              <a:xfrm>
                <a:off x="268" y="1040"/>
                <a:ext cx="34" cy="12"/>
              </a:xfrm>
              <a:custGeom>
                <a:avLst/>
                <a:gdLst>
                  <a:gd name="T0" fmla="*/ 0 w 14"/>
                  <a:gd name="T1" fmla="*/ 2 h 5"/>
                  <a:gd name="T2" fmla="*/ 0 w 14"/>
                  <a:gd name="T3" fmla="*/ 2 h 5"/>
                  <a:gd name="T4" fmla="*/ 0 w 14"/>
                  <a:gd name="T5" fmla="*/ 2 h 5"/>
                  <a:gd name="T6" fmla="*/ 0 w 14"/>
                  <a:gd name="T7" fmla="*/ 2 h 5"/>
                  <a:gd name="T8" fmla="*/ 14 w 14"/>
                  <a:gd name="T9" fmla="*/ 0 h 5"/>
                  <a:gd name="T10" fmla="*/ 5 w 14"/>
                  <a:gd name="T11" fmla="*/ 2 h 5"/>
                  <a:gd name="T12" fmla="*/ 0 w 14"/>
                  <a:gd name="T13" fmla="*/ 2 h 5"/>
                  <a:gd name="T14" fmla="*/ 0 w 14"/>
                  <a:gd name="T15" fmla="*/ 2 h 5"/>
                  <a:gd name="T16" fmla="*/ 11 w 14"/>
                  <a:gd name="T17" fmla="*/ 5 h 5"/>
                  <a:gd name="T18" fmla="*/ 12 w 14"/>
                  <a:gd name="T19" fmla="*/ 5 h 5"/>
                  <a:gd name="T20" fmla="*/ 14 w 14"/>
                  <a:gd name="T21" fmla="*/ 5 h 5"/>
                  <a:gd name="T22" fmla="*/ 14 w 14"/>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5">
                    <a:moveTo>
                      <a:pt x="0" y="2"/>
                    </a:moveTo>
                    <a:cubicBezTo>
                      <a:pt x="0" y="2"/>
                      <a:pt x="0" y="2"/>
                      <a:pt x="0" y="2"/>
                    </a:cubicBezTo>
                    <a:cubicBezTo>
                      <a:pt x="0" y="2"/>
                      <a:pt x="0" y="2"/>
                      <a:pt x="0" y="2"/>
                    </a:cubicBezTo>
                    <a:cubicBezTo>
                      <a:pt x="0" y="2"/>
                      <a:pt x="0" y="2"/>
                      <a:pt x="0" y="2"/>
                    </a:cubicBezTo>
                    <a:moveTo>
                      <a:pt x="14" y="0"/>
                    </a:moveTo>
                    <a:cubicBezTo>
                      <a:pt x="12" y="1"/>
                      <a:pt x="9" y="2"/>
                      <a:pt x="5" y="2"/>
                    </a:cubicBezTo>
                    <a:cubicBezTo>
                      <a:pt x="4" y="2"/>
                      <a:pt x="2" y="2"/>
                      <a:pt x="0" y="2"/>
                    </a:cubicBezTo>
                    <a:cubicBezTo>
                      <a:pt x="0" y="2"/>
                      <a:pt x="0" y="2"/>
                      <a:pt x="0" y="2"/>
                    </a:cubicBezTo>
                    <a:cubicBezTo>
                      <a:pt x="4" y="4"/>
                      <a:pt x="7" y="5"/>
                      <a:pt x="11" y="5"/>
                    </a:cubicBezTo>
                    <a:cubicBezTo>
                      <a:pt x="12" y="5"/>
                      <a:pt x="12" y="5"/>
                      <a:pt x="12" y="5"/>
                    </a:cubicBezTo>
                    <a:cubicBezTo>
                      <a:pt x="13" y="5"/>
                      <a:pt x="13" y="5"/>
                      <a:pt x="14" y="5"/>
                    </a:cubicBezTo>
                    <a:cubicBezTo>
                      <a:pt x="14" y="4"/>
                      <a:pt x="14" y="2"/>
                      <a:pt x="14" y="0"/>
                    </a:cubicBezTo>
                  </a:path>
                </a:pathLst>
              </a:custGeom>
              <a:solidFill>
                <a:srgbClr val="6A6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5" name="Freeform 1985">
                <a:extLst>
                  <a:ext uri="{FF2B5EF4-FFF2-40B4-BE49-F238E27FC236}">
                    <a16:creationId xmlns:a16="http://schemas.microsoft.com/office/drawing/2014/main" id="{00E5EF77-B3C0-4114-B848-1F964B6B78FE}"/>
                  </a:ext>
                </a:extLst>
              </p:cNvPr>
              <p:cNvSpPr>
                <a:spLocks/>
              </p:cNvSpPr>
              <p:nvPr/>
            </p:nvSpPr>
            <p:spPr bwMode="auto">
              <a:xfrm>
                <a:off x="225" y="174"/>
                <a:ext cx="84" cy="131"/>
              </a:xfrm>
              <a:custGeom>
                <a:avLst/>
                <a:gdLst>
                  <a:gd name="T0" fmla="*/ 32 w 35"/>
                  <a:gd name="T1" fmla="*/ 0 h 55"/>
                  <a:gd name="T2" fmla="*/ 24 w 35"/>
                  <a:gd name="T3" fmla="*/ 2 h 55"/>
                  <a:gd name="T4" fmla="*/ 18 w 35"/>
                  <a:gd name="T5" fmla="*/ 4 h 55"/>
                  <a:gd name="T6" fmla="*/ 17 w 35"/>
                  <a:gd name="T7" fmla="*/ 5 h 55"/>
                  <a:gd name="T8" fmla="*/ 16 w 35"/>
                  <a:gd name="T9" fmla="*/ 6 h 55"/>
                  <a:gd name="T10" fmla="*/ 14 w 35"/>
                  <a:gd name="T11" fmla="*/ 8 h 55"/>
                  <a:gd name="T12" fmla="*/ 14 w 35"/>
                  <a:gd name="T13" fmla="*/ 8 h 55"/>
                  <a:gd name="T14" fmla="*/ 13 w 35"/>
                  <a:gd name="T15" fmla="*/ 9 h 55"/>
                  <a:gd name="T16" fmla="*/ 10 w 35"/>
                  <a:gd name="T17" fmla="*/ 12 h 55"/>
                  <a:gd name="T18" fmla="*/ 8 w 35"/>
                  <a:gd name="T19" fmla="*/ 14 h 55"/>
                  <a:gd name="T20" fmla="*/ 8 w 35"/>
                  <a:gd name="T21" fmla="*/ 15 h 55"/>
                  <a:gd name="T22" fmla="*/ 2 w 35"/>
                  <a:gd name="T23" fmla="*/ 29 h 55"/>
                  <a:gd name="T24" fmla="*/ 1 w 35"/>
                  <a:gd name="T25" fmla="*/ 32 h 55"/>
                  <a:gd name="T26" fmla="*/ 0 w 35"/>
                  <a:gd name="T27" fmla="*/ 41 h 55"/>
                  <a:gd name="T28" fmla="*/ 1 w 35"/>
                  <a:gd name="T29" fmla="*/ 43 h 55"/>
                  <a:gd name="T30" fmla="*/ 1 w 35"/>
                  <a:gd name="T31" fmla="*/ 43 h 55"/>
                  <a:gd name="T32" fmla="*/ 1 w 35"/>
                  <a:gd name="T33" fmla="*/ 40 h 55"/>
                  <a:gd name="T34" fmla="*/ 2 w 35"/>
                  <a:gd name="T35" fmla="*/ 43 h 55"/>
                  <a:gd name="T36" fmla="*/ 18 w 35"/>
                  <a:gd name="T37" fmla="*/ 52 h 55"/>
                  <a:gd name="T38" fmla="*/ 21 w 35"/>
                  <a:gd name="T39" fmla="*/ 55 h 55"/>
                  <a:gd name="T40" fmla="*/ 21 w 35"/>
                  <a:gd name="T41" fmla="*/ 55 h 55"/>
                  <a:gd name="T42" fmla="*/ 32 w 35"/>
                  <a:gd name="T43" fmla="*/ 52 h 55"/>
                  <a:gd name="T44" fmla="*/ 34 w 35"/>
                  <a:gd name="T45" fmla="*/ 51 h 55"/>
                  <a:gd name="T46" fmla="*/ 34 w 35"/>
                  <a:gd name="T47" fmla="*/ 40 h 55"/>
                  <a:gd name="T48" fmla="*/ 25 w 35"/>
                  <a:gd name="T49" fmla="*/ 47 h 55"/>
                  <a:gd name="T50" fmla="*/ 23 w 35"/>
                  <a:gd name="T51" fmla="*/ 52 h 55"/>
                  <a:gd name="T52" fmla="*/ 22 w 35"/>
                  <a:gd name="T53" fmla="*/ 53 h 55"/>
                  <a:gd name="T54" fmla="*/ 21 w 35"/>
                  <a:gd name="T55" fmla="*/ 53 h 55"/>
                  <a:gd name="T56" fmla="*/ 21 w 35"/>
                  <a:gd name="T57" fmla="*/ 53 h 55"/>
                  <a:gd name="T58" fmla="*/ 21 w 35"/>
                  <a:gd name="T59" fmla="*/ 48 h 55"/>
                  <a:gd name="T60" fmla="*/ 17 w 35"/>
                  <a:gd name="T61" fmla="*/ 49 h 55"/>
                  <a:gd name="T62" fmla="*/ 15 w 35"/>
                  <a:gd name="T63" fmla="*/ 48 h 55"/>
                  <a:gd name="T64" fmla="*/ 7 w 35"/>
                  <a:gd name="T65" fmla="*/ 41 h 55"/>
                  <a:gd name="T66" fmla="*/ 6 w 35"/>
                  <a:gd name="T67" fmla="*/ 20 h 55"/>
                  <a:gd name="T68" fmla="*/ 10 w 35"/>
                  <a:gd name="T69" fmla="*/ 13 h 55"/>
                  <a:gd name="T70" fmla="*/ 21 w 35"/>
                  <a:gd name="T71" fmla="*/ 4 h 55"/>
                  <a:gd name="T72" fmla="*/ 21 w 35"/>
                  <a:gd name="T73" fmla="*/ 4 h 55"/>
                  <a:gd name="T74" fmla="*/ 30 w 35"/>
                  <a:gd name="T75" fmla="*/ 1 h 55"/>
                  <a:gd name="T76" fmla="*/ 33 w 35"/>
                  <a:gd name="T77" fmla="*/ 1 h 55"/>
                  <a:gd name="T78" fmla="*/ 35 w 35"/>
                  <a:gd name="T79" fmla="*/ 2 h 55"/>
                  <a:gd name="T80" fmla="*/ 35 w 35"/>
                  <a:gd name="T81" fmla="*/ 1 h 55"/>
                  <a:gd name="T82" fmla="*/ 32 w 35"/>
                  <a:gd name="T8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 h="55">
                    <a:moveTo>
                      <a:pt x="32" y="0"/>
                    </a:moveTo>
                    <a:cubicBezTo>
                      <a:pt x="29" y="0"/>
                      <a:pt x="26" y="1"/>
                      <a:pt x="24" y="2"/>
                    </a:cubicBezTo>
                    <a:cubicBezTo>
                      <a:pt x="22" y="2"/>
                      <a:pt x="20" y="3"/>
                      <a:pt x="18" y="4"/>
                    </a:cubicBezTo>
                    <a:cubicBezTo>
                      <a:pt x="18" y="5"/>
                      <a:pt x="18" y="5"/>
                      <a:pt x="17" y="5"/>
                    </a:cubicBezTo>
                    <a:cubicBezTo>
                      <a:pt x="17" y="5"/>
                      <a:pt x="16" y="6"/>
                      <a:pt x="16" y="6"/>
                    </a:cubicBezTo>
                    <a:cubicBezTo>
                      <a:pt x="15" y="7"/>
                      <a:pt x="15" y="7"/>
                      <a:pt x="14" y="8"/>
                    </a:cubicBezTo>
                    <a:cubicBezTo>
                      <a:pt x="14" y="8"/>
                      <a:pt x="14" y="8"/>
                      <a:pt x="14" y="8"/>
                    </a:cubicBezTo>
                    <a:cubicBezTo>
                      <a:pt x="14" y="8"/>
                      <a:pt x="13" y="8"/>
                      <a:pt x="13" y="9"/>
                    </a:cubicBezTo>
                    <a:cubicBezTo>
                      <a:pt x="12" y="10"/>
                      <a:pt x="11" y="11"/>
                      <a:pt x="10" y="12"/>
                    </a:cubicBezTo>
                    <a:cubicBezTo>
                      <a:pt x="9" y="13"/>
                      <a:pt x="9" y="14"/>
                      <a:pt x="8" y="14"/>
                    </a:cubicBezTo>
                    <a:cubicBezTo>
                      <a:pt x="8" y="15"/>
                      <a:pt x="8" y="15"/>
                      <a:pt x="8" y="15"/>
                    </a:cubicBezTo>
                    <a:cubicBezTo>
                      <a:pt x="5" y="19"/>
                      <a:pt x="3" y="24"/>
                      <a:pt x="2" y="29"/>
                    </a:cubicBezTo>
                    <a:cubicBezTo>
                      <a:pt x="2" y="30"/>
                      <a:pt x="1" y="31"/>
                      <a:pt x="1" y="32"/>
                    </a:cubicBezTo>
                    <a:cubicBezTo>
                      <a:pt x="1" y="35"/>
                      <a:pt x="0" y="38"/>
                      <a:pt x="0" y="41"/>
                    </a:cubicBezTo>
                    <a:cubicBezTo>
                      <a:pt x="1" y="41"/>
                      <a:pt x="1" y="42"/>
                      <a:pt x="1" y="43"/>
                    </a:cubicBezTo>
                    <a:cubicBezTo>
                      <a:pt x="1" y="43"/>
                      <a:pt x="1" y="43"/>
                      <a:pt x="1" y="43"/>
                    </a:cubicBezTo>
                    <a:cubicBezTo>
                      <a:pt x="1" y="42"/>
                      <a:pt x="1" y="41"/>
                      <a:pt x="1" y="40"/>
                    </a:cubicBezTo>
                    <a:cubicBezTo>
                      <a:pt x="1" y="41"/>
                      <a:pt x="2" y="42"/>
                      <a:pt x="2" y="43"/>
                    </a:cubicBezTo>
                    <a:cubicBezTo>
                      <a:pt x="8" y="45"/>
                      <a:pt x="13" y="48"/>
                      <a:pt x="18" y="52"/>
                    </a:cubicBezTo>
                    <a:cubicBezTo>
                      <a:pt x="19" y="53"/>
                      <a:pt x="20" y="54"/>
                      <a:pt x="21" y="55"/>
                    </a:cubicBezTo>
                    <a:cubicBezTo>
                      <a:pt x="21" y="55"/>
                      <a:pt x="21" y="55"/>
                      <a:pt x="21" y="55"/>
                    </a:cubicBezTo>
                    <a:cubicBezTo>
                      <a:pt x="24" y="55"/>
                      <a:pt x="28" y="54"/>
                      <a:pt x="32" y="52"/>
                    </a:cubicBezTo>
                    <a:cubicBezTo>
                      <a:pt x="33" y="52"/>
                      <a:pt x="33" y="51"/>
                      <a:pt x="34" y="51"/>
                    </a:cubicBezTo>
                    <a:cubicBezTo>
                      <a:pt x="34" y="47"/>
                      <a:pt x="34" y="44"/>
                      <a:pt x="34" y="40"/>
                    </a:cubicBezTo>
                    <a:cubicBezTo>
                      <a:pt x="32" y="43"/>
                      <a:pt x="28" y="45"/>
                      <a:pt x="25" y="47"/>
                    </a:cubicBezTo>
                    <a:cubicBezTo>
                      <a:pt x="24" y="49"/>
                      <a:pt x="24" y="50"/>
                      <a:pt x="23" y="52"/>
                    </a:cubicBezTo>
                    <a:cubicBezTo>
                      <a:pt x="22" y="53"/>
                      <a:pt x="22" y="53"/>
                      <a:pt x="22" y="53"/>
                    </a:cubicBezTo>
                    <a:cubicBezTo>
                      <a:pt x="21" y="53"/>
                      <a:pt x="21" y="53"/>
                      <a:pt x="21" y="53"/>
                    </a:cubicBezTo>
                    <a:cubicBezTo>
                      <a:pt x="21" y="53"/>
                      <a:pt x="21" y="53"/>
                      <a:pt x="21" y="53"/>
                    </a:cubicBezTo>
                    <a:cubicBezTo>
                      <a:pt x="21" y="51"/>
                      <a:pt x="21" y="50"/>
                      <a:pt x="21" y="48"/>
                    </a:cubicBezTo>
                    <a:cubicBezTo>
                      <a:pt x="20" y="49"/>
                      <a:pt x="19" y="49"/>
                      <a:pt x="17" y="49"/>
                    </a:cubicBezTo>
                    <a:cubicBezTo>
                      <a:pt x="16" y="49"/>
                      <a:pt x="16" y="49"/>
                      <a:pt x="15" y="48"/>
                    </a:cubicBezTo>
                    <a:cubicBezTo>
                      <a:pt x="11" y="47"/>
                      <a:pt x="9" y="45"/>
                      <a:pt x="7" y="41"/>
                    </a:cubicBezTo>
                    <a:cubicBezTo>
                      <a:pt x="4" y="35"/>
                      <a:pt x="3" y="27"/>
                      <a:pt x="6" y="20"/>
                    </a:cubicBezTo>
                    <a:cubicBezTo>
                      <a:pt x="7" y="18"/>
                      <a:pt x="9" y="15"/>
                      <a:pt x="10" y="13"/>
                    </a:cubicBezTo>
                    <a:cubicBezTo>
                      <a:pt x="13" y="9"/>
                      <a:pt x="16" y="6"/>
                      <a:pt x="21" y="4"/>
                    </a:cubicBezTo>
                    <a:cubicBezTo>
                      <a:pt x="21" y="4"/>
                      <a:pt x="21" y="4"/>
                      <a:pt x="21" y="4"/>
                    </a:cubicBezTo>
                    <a:cubicBezTo>
                      <a:pt x="24" y="2"/>
                      <a:pt x="27" y="1"/>
                      <a:pt x="30" y="1"/>
                    </a:cubicBezTo>
                    <a:cubicBezTo>
                      <a:pt x="31" y="1"/>
                      <a:pt x="32" y="1"/>
                      <a:pt x="33" y="1"/>
                    </a:cubicBezTo>
                    <a:cubicBezTo>
                      <a:pt x="34" y="2"/>
                      <a:pt x="34" y="2"/>
                      <a:pt x="35" y="2"/>
                    </a:cubicBezTo>
                    <a:cubicBezTo>
                      <a:pt x="35" y="2"/>
                      <a:pt x="35" y="1"/>
                      <a:pt x="35" y="1"/>
                    </a:cubicBezTo>
                    <a:cubicBezTo>
                      <a:pt x="34" y="0"/>
                      <a:pt x="33" y="0"/>
                      <a:pt x="32" y="0"/>
                    </a:cubicBezTo>
                  </a:path>
                </a:pathLst>
              </a:custGeom>
              <a:solidFill>
                <a:srgbClr val="809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6" name="Freeform 1986">
                <a:extLst>
                  <a:ext uri="{FF2B5EF4-FFF2-40B4-BE49-F238E27FC236}">
                    <a16:creationId xmlns:a16="http://schemas.microsoft.com/office/drawing/2014/main" id="{A8881FD1-5A4F-4759-8F4C-F13436CFEC43}"/>
                  </a:ext>
                </a:extLst>
              </p:cNvPr>
              <p:cNvSpPr>
                <a:spLocks noEditPoints="1"/>
              </p:cNvSpPr>
              <p:nvPr/>
            </p:nvSpPr>
            <p:spPr bwMode="auto">
              <a:xfrm>
                <a:off x="228" y="270"/>
                <a:ext cx="79" cy="71"/>
              </a:xfrm>
              <a:custGeom>
                <a:avLst/>
                <a:gdLst>
                  <a:gd name="T0" fmla="*/ 33 w 33"/>
                  <a:gd name="T1" fmla="*/ 27 h 30"/>
                  <a:gd name="T2" fmla="*/ 28 w 33"/>
                  <a:gd name="T3" fmla="*/ 28 h 30"/>
                  <a:gd name="T4" fmla="*/ 29 w 33"/>
                  <a:gd name="T5" fmla="*/ 30 h 30"/>
                  <a:gd name="T6" fmla="*/ 30 w 33"/>
                  <a:gd name="T7" fmla="*/ 29 h 30"/>
                  <a:gd name="T8" fmla="*/ 33 w 33"/>
                  <a:gd name="T9" fmla="*/ 28 h 30"/>
                  <a:gd name="T10" fmla="*/ 33 w 33"/>
                  <a:gd name="T11" fmla="*/ 27 h 30"/>
                  <a:gd name="T12" fmla="*/ 33 w 33"/>
                  <a:gd name="T13" fmla="*/ 11 h 30"/>
                  <a:gd name="T14" fmla="*/ 31 w 33"/>
                  <a:gd name="T15" fmla="*/ 12 h 30"/>
                  <a:gd name="T16" fmla="*/ 20 w 33"/>
                  <a:gd name="T17" fmla="*/ 15 h 30"/>
                  <a:gd name="T18" fmla="*/ 20 w 33"/>
                  <a:gd name="T19" fmla="*/ 15 h 30"/>
                  <a:gd name="T20" fmla="*/ 24 w 33"/>
                  <a:gd name="T21" fmla="*/ 21 h 30"/>
                  <a:gd name="T22" fmla="*/ 25 w 33"/>
                  <a:gd name="T23" fmla="*/ 22 h 30"/>
                  <a:gd name="T24" fmla="*/ 33 w 33"/>
                  <a:gd name="T25" fmla="*/ 19 h 30"/>
                  <a:gd name="T26" fmla="*/ 33 w 33"/>
                  <a:gd name="T27" fmla="*/ 19 h 30"/>
                  <a:gd name="T28" fmla="*/ 33 w 33"/>
                  <a:gd name="T29" fmla="*/ 11 h 30"/>
                  <a:gd name="T30" fmla="*/ 0 w 33"/>
                  <a:gd name="T31" fmla="*/ 0 h 30"/>
                  <a:gd name="T32" fmla="*/ 0 w 33"/>
                  <a:gd name="T33" fmla="*/ 3 h 30"/>
                  <a:gd name="T34" fmla="*/ 1 w 33"/>
                  <a:gd name="T35" fmla="*/ 3 h 30"/>
                  <a:gd name="T36" fmla="*/ 0 w 33"/>
                  <a:gd name="T3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30">
                    <a:moveTo>
                      <a:pt x="33" y="27"/>
                    </a:moveTo>
                    <a:cubicBezTo>
                      <a:pt x="32" y="28"/>
                      <a:pt x="30" y="28"/>
                      <a:pt x="28" y="28"/>
                    </a:cubicBezTo>
                    <a:cubicBezTo>
                      <a:pt x="28" y="29"/>
                      <a:pt x="29" y="29"/>
                      <a:pt x="29" y="30"/>
                    </a:cubicBezTo>
                    <a:cubicBezTo>
                      <a:pt x="29" y="30"/>
                      <a:pt x="30" y="30"/>
                      <a:pt x="30" y="29"/>
                    </a:cubicBezTo>
                    <a:cubicBezTo>
                      <a:pt x="31" y="29"/>
                      <a:pt x="32" y="29"/>
                      <a:pt x="33" y="28"/>
                    </a:cubicBezTo>
                    <a:cubicBezTo>
                      <a:pt x="33" y="28"/>
                      <a:pt x="33" y="27"/>
                      <a:pt x="33" y="27"/>
                    </a:cubicBezTo>
                    <a:moveTo>
                      <a:pt x="33" y="11"/>
                    </a:moveTo>
                    <a:cubicBezTo>
                      <a:pt x="32" y="11"/>
                      <a:pt x="32" y="12"/>
                      <a:pt x="31" y="12"/>
                    </a:cubicBezTo>
                    <a:cubicBezTo>
                      <a:pt x="27" y="14"/>
                      <a:pt x="23" y="15"/>
                      <a:pt x="20" y="15"/>
                    </a:cubicBezTo>
                    <a:cubicBezTo>
                      <a:pt x="20" y="15"/>
                      <a:pt x="20" y="15"/>
                      <a:pt x="20" y="15"/>
                    </a:cubicBezTo>
                    <a:cubicBezTo>
                      <a:pt x="21" y="17"/>
                      <a:pt x="23" y="19"/>
                      <a:pt x="24" y="21"/>
                    </a:cubicBezTo>
                    <a:cubicBezTo>
                      <a:pt x="24" y="21"/>
                      <a:pt x="25" y="22"/>
                      <a:pt x="25" y="22"/>
                    </a:cubicBezTo>
                    <a:cubicBezTo>
                      <a:pt x="28" y="21"/>
                      <a:pt x="30" y="20"/>
                      <a:pt x="33" y="19"/>
                    </a:cubicBezTo>
                    <a:cubicBezTo>
                      <a:pt x="33" y="19"/>
                      <a:pt x="33" y="19"/>
                      <a:pt x="33" y="19"/>
                    </a:cubicBezTo>
                    <a:cubicBezTo>
                      <a:pt x="33" y="16"/>
                      <a:pt x="33" y="13"/>
                      <a:pt x="33" y="11"/>
                    </a:cubicBezTo>
                    <a:moveTo>
                      <a:pt x="0" y="0"/>
                    </a:moveTo>
                    <a:cubicBezTo>
                      <a:pt x="0" y="1"/>
                      <a:pt x="0" y="2"/>
                      <a:pt x="0" y="3"/>
                    </a:cubicBezTo>
                    <a:cubicBezTo>
                      <a:pt x="0" y="3"/>
                      <a:pt x="1" y="3"/>
                      <a:pt x="1" y="3"/>
                    </a:cubicBezTo>
                    <a:cubicBezTo>
                      <a:pt x="1" y="2"/>
                      <a:pt x="0" y="1"/>
                      <a:pt x="0" y="0"/>
                    </a:cubicBezTo>
                  </a:path>
                </a:pathLst>
              </a:custGeom>
              <a:solidFill>
                <a:srgbClr val="7B84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7" name="Freeform 1987">
                <a:extLst>
                  <a:ext uri="{FF2B5EF4-FFF2-40B4-BE49-F238E27FC236}">
                    <a16:creationId xmlns:a16="http://schemas.microsoft.com/office/drawing/2014/main" id="{918F7218-F6BD-48A3-BD3C-236C99E533E0}"/>
                  </a:ext>
                </a:extLst>
              </p:cNvPr>
              <p:cNvSpPr>
                <a:spLocks noEditPoints="1"/>
              </p:cNvSpPr>
              <p:nvPr/>
            </p:nvSpPr>
            <p:spPr bwMode="auto">
              <a:xfrm>
                <a:off x="287" y="315"/>
                <a:ext cx="20" cy="21"/>
              </a:xfrm>
              <a:custGeom>
                <a:avLst/>
                <a:gdLst>
                  <a:gd name="T0" fmla="*/ 8 w 8"/>
                  <a:gd name="T1" fmla="*/ 6 h 9"/>
                  <a:gd name="T2" fmla="*/ 2 w 8"/>
                  <a:gd name="T3" fmla="*/ 8 h 9"/>
                  <a:gd name="T4" fmla="*/ 3 w 8"/>
                  <a:gd name="T5" fmla="*/ 9 h 9"/>
                  <a:gd name="T6" fmla="*/ 8 w 8"/>
                  <a:gd name="T7" fmla="*/ 8 h 9"/>
                  <a:gd name="T8" fmla="*/ 8 w 8"/>
                  <a:gd name="T9" fmla="*/ 6 h 9"/>
                  <a:gd name="T10" fmla="*/ 8 w 8"/>
                  <a:gd name="T11" fmla="*/ 0 h 9"/>
                  <a:gd name="T12" fmla="*/ 8 w 8"/>
                  <a:gd name="T13" fmla="*/ 0 h 9"/>
                  <a:gd name="T14" fmla="*/ 0 w 8"/>
                  <a:gd name="T15" fmla="*/ 3 h 9"/>
                  <a:gd name="T16" fmla="*/ 2 w 8"/>
                  <a:gd name="T17" fmla="*/ 6 h 9"/>
                  <a:gd name="T18" fmla="*/ 8 w 8"/>
                  <a:gd name="T19" fmla="*/ 3 h 9"/>
                  <a:gd name="T20" fmla="*/ 8 w 8"/>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8" y="6"/>
                    </a:moveTo>
                    <a:cubicBezTo>
                      <a:pt x="7" y="7"/>
                      <a:pt x="5" y="7"/>
                      <a:pt x="2" y="8"/>
                    </a:cubicBezTo>
                    <a:cubicBezTo>
                      <a:pt x="3" y="8"/>
                      <a:pt x="3" y="9"/>
                      <a:pt x="3" y="9"/>
                    </a:cubicBezTo>
                    <a:cubicBezTo>
                      <a:pt x="5" y="9"/>
                      <a:pt x="7" y="9"/>
                      <a:pt x="8" y="8"/>
                    </a:cubicBezTo>
                    <a:cubicBezTo>
                      <a:pt x="8" y="7"/>
                      <a:pt x="8" y="6"/>
                      <a:pt x="8" y="6"/>
                    </a:cubicBezTo>
                    <a:moveTo>
                      <a:pt x="8" y="0"/>
                    </a:moveTo>
                    <a:cubicBezTo>
                      <a:pt x="8" y="0"/>
                      <a:pt x="8" y="0"/>
                      <a:pt x="8" y="0"/>
                    </a:cubicBezTo>
                    <a:cubicBezTo>
                      <a:pt x="5" y="1"/>
                      <a:pt x="3" y="2"/>
                      <a:pt x="0" y="3"/>
                    </a:cubicBezTo>
                    <a:cubicBezTo>
                      <a:pt x="1" y="4"/>
                      <a:pt x="1" y="5"/>
                      <a:pt x="2" y="6"/>
                    </a:cubicBezTo>
                    <a:cubicBezTo>
                      <a:pt x="4" y="6"/>
                      <a:pt x="6" y="5"/>
                      <a:pt x="8" y="3"/>
                    </a:cubicBezTo>
                    <a:cubicBezTo>
                      <a:pt x="8" y="2"/>
                      <a:pt x="8" y="1"/>
                      <a:pt x="8" y="0"/>
                    </a:cubicBezTo>
                  </a:path>
                </a:pathLst>
              </a:custGeom>
              <a:solidFill>
                <a:srgbClr val="7476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8" name="Freeform 1988">
                <a:extLst>
                  <a:ext uri="{FF2B5EF4-FFF2-40B4-BE49-F238E27FC236}">
                    <a16:creationId xmlns:a16="http://schemas.microsoft.com/office/drawing/2014/main" id="{83002139-B50F-4F0A-8C4E-8D2804C45248}"/>
                  </a:ext>
                </a:extLst>
              </p:cNvPr>
              <p:cNvSpPr>
                <a:spLocks/>
              </p:cNvSpPr>
              <p:nvPr/>
            </p:nvSpPr>
            <p:spPr bwMode="auto">
              <a:xfrm>
                <a:off x="233" y="205"/>
                <a:ext cx="76" cy="86"/>
              </a:xfrm>
              <a:custGeom>
                <a:avLst/>
                <a:gdLst>
                  <a:gd name="T0" fmla="*/ 7 w 32"/>
                  <a:gd name="T1" fmla="*/ 0 h 36"/>
                  <a:gd name="T2" fmla="*/ 3 w 32"/>
                  <a:gd name="T3" fmla="*/ 7 h 36"/>
                  <a:gd name="T4" fmla="*/ 4 w 32"/>
                  <a:gd name="T5" fmla="*/ 28 h 36"/>
                  <a:gd name="T6" fmla="*/ 12 w 32"/>
                  <a:gd name="T7" fmla="*/ 35 h 36"/>
                  <a:gd name="T8" fmla="*/ 14 w 32"/>
                  <a:gd name="T9" fmla="*/ 36 h 36"/>
                  <a:gd name="T10" fmla="*/ 18 w 32"/>
                  <a:gd name="T11" fmla="*/ 35 h 36"/>
                  <a:gd name="T12" fmla="*/ 18 w 32"/>
                  <a:gd name="T13" fmla="*/ 35 h 36"/>
                  <a:gd name="T14" fmla="*/ 24 w 32"/>
                  <a:gd name="T15" fmla="*/ 28 h 36"/>
                  <a:gd name="T16" fmla="*/ 24 w 32"/>
                  <a:gd name="T17" fmla="*/ 28 h 36"/>
                  <a:gd name="T18" fmla="*/ 24 w 32"/>
                  <a:gd name="T19" fmla="*/ 28 h 36"/>
                  <a:gd name="T20" fmla="*/ 22 w 32"/>
                  <a:gd name="T21" fmla="*/ 33 h 36"/>
                  <a:gd name="T22" fmla="*/ 22 w 32"/>
                  <a:gd name="T23" fmla="*/ 34 h 36"/>
                  <a:gd name="T24" fmla="*/ 31 w 32"/>
                  <a:gd name="T25" fmla="*/ 27 h 36"/>
                  <a:gd name="T26" fmla="*/ 32 w 32"/>
                  <a:gd name="T27" fmla="*/ 17 h 36"/>
                  <a:gd name="T28" fmla="*/ 19 w 32"/>
                  <a:gd name="T29" fmla="*/ 26 h 36"/>
                  <a:gd name="T30" fmla="*/ 15 w 32"/>
                  <a:gd name="T31" fmla="*/ 26 h 36"/>
                  <a:gd name="T32" fmla="*/ 13 w 32"/>
                  <a:gd name="T33" fmla="*/ 26 h 36"/>
                  <a:gd name="T34" fmla="*/ 7 w 32"/>
                  <a:gd name="T35" fmla="*/ 20 h 36"/>
                  <a:gd name="T36" fmla="*/ 6 w 32"/>
                  <a:gd name="T37" fmla="*/ 3 h 36"/>
                  <a:gd name="T38" fmla="*/ 7 w 32"/>
                  <a:gd name="T3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36">
                    <a:moveTo>
                      <a:pt x="7" y="0"/>
                    </a:moveTo>
                    <a:cubicBezTo>
                      <a:pt x="6" y="2"/>
                      <a:pt x="4" y="5"/>
                      <a:pt x="3" y="7"/>
                    </a:cubicBezTo>
                    <a:cubicBezTo>
                      <a:pt x="0" y="14"/>
                      <a:pt x="1" y="22"/>
                      <a:pt x="4" y="28"/>
                    </a:cubicBezTo>
                    <a:cubicBezTo>
                      <a:pt x="6" y="32"/>
                      <a:pt x="8" y="34"/>
                      <a:pt x="12" y="35"/>
                    </a:cubicBezTo>
                    <a:cubicBezTo>
                      <a:pt x="13" y="36"/>
                      <a:pt x="13" y="36"/>
                      <a:pt x="14" y="36"/>
                    </a:cubicBezTo>
                    <a:cubicBezTo>
                      <a:pt x="16" y="36"/>
                      <a:pt x="17" y="36"/>
                      <a:pt x="18" y="35"/>
                    </a:cubicBezTo>
                    <a:cubicBezTo>
                      <a:pt x="18" y="35"/>
                      <a:pt x="18" y="35"/>
                      <a:pt x="18" y="35"/>
                    </a:cubicBezTo>
                    <a:cubicBezTo>
                      <a:pt x="19" y="32"/>
                      <a:pt x="21" y="30"/>
                      <a:pt x="24" y="28"/>
                    </a:cubicBezTo>
                    <a:cubicBezTo>
                      <a:pt x="24" y="28"/>
                      <a:pt x="24" y="28"/>
                      <a:pt x="24" y="28"/>
                    </a:cubicBezTo>
                    <a:cubicBezTo>
                      <a:pt x="24" y="28"/>
                      <a:pt x="24" y="28"/>
                      <a:pt x="24" y="28"/>
                    </a:cubicBezTo>
                    <a:cubicBezTo>
                      <a:pt x="23" y="30"/>
                      <a:pt x="22" y="32"/>
                      <a:pt x="22" y="33"/>
                    </a:cubicBezTo>
                    <a:cubicBezTo>
                      <a:pt x="22" y="33"/>
                      <a:pt x="22" y="34"/>
                      <a:pt x="22" y="34"/>
                    </a:cubicBezTo>
                    <a:cubicBezTo>
                      <a:pt x="25" y="32"/>
                      <a:pt x="29" y="30"/>
                      <a:pt x="31" y="27"/>
                    </a:cubicBezTo>
                    <a:cubicBezTo>
                      <a:pt x="32" y="24"/>
                      <a:pt x="32" y="20"/>
                      <a:pt x="32" y="17"/>
                    </a:cubicBezTo>
                    <a:cubicBezTo>
                      <a:pt x="28" y="21"/>
                      <a:pt x="24" y="24"/>
                      <a:pt x="19" y="26"/>
                    </a:cubicBezTo>
                    <a:cubicBezTo>
                      <a:pt x="18" y="26"/>
                      <a:pt x="16" y="26"/>
                      <a:pt x="15" y="26"/>
                    </a:cubicBezTo>
                    <a:cubicBezTo>
                      <a:pt x="14" y="26"/>
                      <a:pt x="14" y="26"/>
                      <a:pt x="13" y="26"/>
                    </a:cubicBezTo>
                    <a:cubicBezTo>
                      <a:pt x="10" y="25"/>
                      <a:pt x="8" y="23"/>
                      <a:pt x="7" y="20"/>
                    </a:cubicBezTo>
                    <a:cubicBezTo>
                      <a:pt x="4" y="15"/>
                      <a:pt x="4" y="9"/>
                      <a:pt x="6" y="3"/>
                    </a:cubicBezTo>
                    <a:cubicBezTo>
                      <a:pt x="6" y="2"/>
                      <a:pt x="7" y="1"/>
                      <a:pt x="7" y="0"/>
                    </a:cubicBezTo>
                  </a:path>
                </a:pathLst>
              </a:custGeom>
              <a:solidFill>
                <a:srgbClr val="949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9" name="Freeform 1989">
                <a:extLst>
                  <a:ext uri="{FF2B5EF4-FFF2-40B4-BE49-F238E27FC236}">
                    <a16:creationId xmlns:a16="http://schemas.microsoft.com/office/drawing/2014/main" id="{3E8E2FF0-67CD-450D-B75C-1E840B8D19A7}"/>
                  </a:ext>
                </a:extLst>
              </p:cNvPr>
              <p:cNvSpPr>
                <a:spLocks noEditPoints="1"/>
              </p:cNvSpPr>
              <p:nvPr/>
            </p:nvSpPr>
            <p:spPr bwMode="auto">
              <a:xfrm>
                <a:off x="242" y="177"/>
                <a:ext cx="67" cy="90"/>
              </a:xfrm>
              <a:custGeom>
                <a:avLst/>
                <a:gdLst>
                  <a:gd name="T0" fmla="*/ 8 w 28"/>
                  <a:gd name="T1" fmla="*/ 29 h 38"/>
                  <a:gd name="T2" fmla="*/ 7 w 28"/>
                  <a:gd name="T3" fmla="*/ 29 h 38"/>
                  <a:gd name="T4" fmla="*/ 3 w 28"/>
                  <a:gd name="T5" fmla="*/ 24 h 38"/>
                  <a:gd name="T6" fmla="*/ 3 w 28"/>
                  <a:gd name="T7" fmla="*/ 19 h 38"/>
                  <a:gd name="T8" fmla="*/ 21 w 28"/>
                  <a:gd name="T9" fmla="*/ 2 h 38"/>
                  <a:gd name="T10" fmla="*/ 24 w 28"/>
                  <a:gd name="T11" fmla="*/ 3 h 38"/>
                  <a:gd name="T12" fmla="*/ 25 w 28"/>
                  <a:gd name="T13" fmla="*/ 3 h 38"/>
                  <a:gd name="T14" fmla="*/ 21 w 28"/>
                  <a:gd name="T15" fmla="*/ 9 h 38"/>
                  <a:gd name="T16" fmla="*/ 20 w 28"/>
                  <a:gd name="T17" fmla="*/ 13 h 38"/>
                  <a:gd name="T18" fmla="*/ 15 w 28"/>
                  <a:gd name="T19" fmla="*/ 22 h 38"/>
                  <a:gd name="T20" fmla="*/ 8 w 28"/>
                  <a:gd name="T21" fmla="*/ 28 h 38"/>
                  <a:gd name="T22" fmla="*/ 8 w 28"/>
                  <a:gd name="T23" fmla="*/ 29 h 38"/>
                  <a:gd name="T24" fmla="*/ 23 w 28"/>
                  <a:gd name="T25" fmla="*/ 0 h 38"/>
                  <a:gd name="T26" fmla="*/ 14 w 28"/>
                  <a:gd name="T27" fmla="*/ 3 h 38"/>
                  <a:gd name="T28" fmla="*/ 14 w 28"/>
                  <a:gd name="T29" fmla="*/ 3 h 38"/>
                  <a:gd name="T30" fmla="*/ 14 w 28"/>
                  <a:gd name="T31" fmla="*/ 3 h 38"/>
                  <a:gd name="T32" fmla="*/ 3 w 28"/>
                  <a:gd name="T33" fmla="*/ 12 h 38"/>
                  <a:gd name="T34" fmla="*/ 2 w 28"/>
                  <a:gd name="T35" fmla="*/ 15 h 38"/>
                  <a:gd name="T36" fmla="*/ 3 w 28"/>
                  <a:gd name="T37" fmla="*/ 32 h 38"/>
                  <a:gd name="T38" fmla="*/ 9 w 28"/>
                  <a:gd name="T39" fmla="*/ 38 h 38"/>
                  <a:gd name="T40" fmla="*/ 11 w 28"/>
                  <a:gd name="T41" fmla="*/ 38 h 38"/>
                  <a:gd name="T42" fmla="*/ 15 w 28"/>
                  <a:gd name="T43" fmla="*/ 38 h 38"/>
                  <a:gd name="T44" fmla="*/ 28 w 28"/>
                  <a:gd name="T45" fmla="*/ 29 h 38"/>
                  <a:gd name="T46" fmla="*/ 28 w 28"/>
                  <a:gd name="T47" fmla="*/ 1 h 38"/>
                  <a:gd name="T48" fmla="*/ 26 w 28"/>
                  <a:gd name="T49" fmla="*/ 0 h 38"/>
                  <a:gd name="T50" fmla="*/ 23 w 28"/>
                  <a:gd name="T5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38">
                    <a:moveTo>
                      <a:pt x="8" y="29"/>
                    </a:moveTo>
                    <a:cubicBezTo>
                      <a:pt x="7" y="29"/>
                      <a:pt x="7" y="29"/>
                      <a:pt x="7" y="29"/>
                    </a:cubicBezTo>
                    <a:cubicBezTo>
                      <a:pt x="5" y="28"/>
                      <a:pt x="3" y="26"/>
                      <a:pt x="3" y="24"/>
                    </a:cubicBezTo>
                    <a:cubicBezTo>
                      <a:pt x="2" y="23"/>
                      <a:pt x="2" y="21"/>
                      <a:pt x="3" y="19"/>
                    </a:cubicBezTo>
                    <a:cubicBezTo>
                      <a:pt x="4" y="12"/>
                      <a:pt x="11" y="2"/>
                      <a:pt x="21" y="2"/>
                    </a:cubicBezTo>
                    <a:cubicBezTo>
                      <a:pt x="22" y="2"/>
                      <a:pt x="23" y="2"/>
                      <a:pt x="24" y="3"/>
                    </a:cubicBezTo>
                    <a:cubicBezTo>
                      <a:pt x="25" y="3"/>
                      <a:pt x="25" y="3"/>
                      <a:pt x="25" y="3"/>
                    </a:cubicBezTo>
                    <a:cubicBezTo>
                      <a:pt x="25" y="6"/>
                      <a:pt x="23" y="7"/>
                      <a:pt x="21" y="9"/>
                    </a:cubicBezTo>
                    <a:cubicBezTo>
                      <a:pt x="19" y="10"/>
                      <a:pt x="21" y="11"/>
                      <a:pt x="20" y="13"/>
                    </a:cubicBezTo>
                    <a:cubicBezTo>
                      <a:pt x="17" y="15"/>
                      <a:pt x="16" y="18"/>
                      <a:pt x="15" y="22"/>
                    </a:cubicBezTo>
                    <a:cubicBezTo>
                      <a:pt x="15" y="24"/>
                      <a:pt x="10" y="27"/>
                      <a:pt x="8" y="28"/>
                    </a:cubicBezTo>
                    <a:cubicBezTo>
                      <a:pt x="8" y="29"/>
                      <a:pt x="8" y="29"/>
                      <a:pt x="8" y="29"/>
                    </a:cubicBezTo>
                    <a:moveTo>
                      <a:pt x="23" y="0"/>
                    </a:moveTo>
                    <a:cubicBezTo>
                      <a:pt x="20" y="0"/>
                      <a:pt x="17" y="1"/>
                      <a:pt x="14" y="3"/>
                    </a:cubicBezTo>
                    <a:cubicBezTo>
                      <a:pt x="14" y="3"/>
                      <a:pt x="14" y="3"/>
                      <a:pt x="14" y="3"/>
                    </a:cubicBezTo>
                    <a:cubicBezTo>
                      <a:pt x="14" y="3"/>
                      <a:pt x="14" y="3"/>
                      <a:pt x="14" y="3"/>
                    </a:cubicBezTo>
                    <a:cubicBezTo>
                      <a:pt x="9" y="5"/>
                      <a:pt x="6" y="8"/>
                      <a:pt x="3" y="12"/>
                    </a:cubicBezTo>
                    <a:cubicBezTo>
                      <a:pt x="3" y="13"/>
                      <a:pt x="2" y="14"/>
                      <a:pt x="2" y="15"/>
                    </a:cubicBezTo>
                    <a:cubicBezTo>
                      <a:pt x="0" y="21"/>
                      <a:pt x="0" y="27"/>
                      <a:pt x="3" y="32"/>
                    </a:cubicBezTo>
                    <a:cubicBezTo>
                      <a:pt x="4" y="35"/>
                      <a:pt x="6" y="37"/>
                      <a:pt x="9" y="38"/>
                    </a:cubicBezTo>
                    <a:cubicBezTo>
                      <a:pt x="10" y="38"/>
                      <a:pt x="10" y="38"/>
                      <a:pt x="11" y="38"/>
                    </a:cubicBezTo>
                    <a:cubicBezTo>
                      <a:pt x="12" y="38"/>
                      <a:pt x="14" y="38"/>
                      <a:pt x="15" y="38"/>
                    </a:cubicBezTo>
                    <a:cubicBezTo>
                      <a:pt x="20" y="36"/>
                      <a:pt x="24" y="33"/>
                      <a:pt x="28" y="29"/>
                    </a:cubicBezTo>
                    <a:cubicBezTo>
                      <a:pt x="28" y="15"/>
                      <a:pt x="28" y="6"/>
                      <a:pt x="28" y="1"/>
                    </a:cubicBezTo>
                    <a:cubicBezTo>
                      <a:pt x="27" y="1"/>
                      <a:pt x="27" y="1"/>
                      <a:pt x="26" y="0"/>
                    </a:cubicBezTo>
                    <a:cubicBezTo>
                      <a:pt x="25" y="0"/>
                      <a:pt x="24" y="0"/>
                      <a:pt x="23" y="0"/>
                    </a:cubicBezTo>
                  </a:path>
                </a:pathLst>
              </a:custGeom>
              <a:solidFill>
                <a:srgbClr val="A0A3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0" name="Freeform 1990">
                <a:extLst>
                  <a:ext uri="{FF2B5EF4-FFF2-40B4-BE49-F238E27FC236}">
                    <a16:creationId xmlns:a16="http://schemas.microsoft.com/office/drawing/2014/main" id="{8E87D6C7-D6FB-41AF-84EA-66A9B1BC4FFF}"/>
                  </a:ext>
                </a:extLst>
              </p:cNvPr>
              <p:cNvSpPr>
                <a:spLocks noEditPoints="1"/>
              </p:cNvSpPr>
              <p:nvPr/>
            </p:nvSpPr>
            <p:spPr bwMode="auto">
              <a:xfrm>
                <a:off x="247" y="181"/>
                <a:ext cx="55" cy="65"/>
              </a:xfrm>
              <a:custGeom>
                <a:avLst/>
                <a:gdLst>
                  <a:gd name="T0" fmla="*/ 3 w 23"/>
                  <a:gd name="T1" fmla="*/ 22 h 27"/>
                  <a:gd name="T2" fmla="*/ 2 w 23"/>
                  <a:gd name="T3" fmla="*/ 19 h 27"/>
                  <a:gd name="T4" fmla="*/ 6 w 23"/>
                  <a:gd name="T5" fmla="*/ 10 h 27"/>
                  <a:gd name="T6" fmla="*/ 5 w 23"/>
                  <a:gd name="T7" fmla="*/ 13 h 27"/>
                  <a:gd name="T8" fmla="*/ 3 w 23"/>
                  <a:gd name="T9" fmla="*/ 22 h 27"/>
                  <a:gd name="T10" fmla="*/ 19 w 23"/>
                  <a:gd name="T11" fmla="*/ 0 h 27"/>
                  <a:gd name="T12" fmla="*/ 1 w 23"/>
                  <a:gd name="T13" fmla="*/ 17 h 27"/>
                  <a:gd name="T14" fmla="*/ 1 w 23"/>
                  <a:gd name="T15" fmla="*/ 22 h 27"/>
                  <a:gd name="T16" fmla="*/ 5 w 23"/>
                  <a:gd name="T17" fmla="*/ 27 h 27"/>
                  <a:gd name="T18" fmla="*/ 6 w 23"/>
                  <a:gd name="T19" fmla="*/ 27 h 27"/>
                  <a:gd name="T20" fmla="*/ 6 w 23"/>
                  <a:gd name="T21" fmla="*/ 26 h 27"/>
                  <a:gd name="T22" fmla="*/ 13 w 23"/>
                  <a:gd name="T23" fmla="*/ 20 h 27"/>
                  <a:gd name="T24" fmla="*/ 18 w 23"/>
                  <a:gd name="T25" fmla="*/ 11 h 27"/>
                  <a:gd name="T26" fmla="*/ 19 w 23"/>
                  <a:gd name="T27" fmla="*/ 7 h 27"/>
                  <a:gd name="T28" fmla="*/ 23 w 23"/>
                  <a:gd name="T29" fmla="*/ 1 h 27"/>
                  <a:gd name="T30" fmla="*/ 22 w 23"/>
                  <a:gd name="T31" fmla="*/ 1 h 27"/>
                  <a:gd name="T32" fmla="*/ 19 w 23"/>
                  <a:gd name="T3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7">
                    <a:moveTo>
                      <a:pt x="3" y="22"/>
                    </a:moveTo>
                    <a:cubicBezTo>
                      <a:pt x="2" y="21"/>
                      <a:pt x="2" y="20"/>
                      <a:pt x="2" y="19"/>
                    </a:cubicBezTo>
                    <a:cubicBezTo>
                      <a:pt x="2" y="15"/>
                      <a:pt x="4" y="12"/>
                      <a:pt x="6" y="10"/>
                    </a:cubicBezTo>
                    <a:cubicBezTo>
                      <a:pt x="6" y="11"/>
                      <a:pt x="6" y="12"/>
                      <a:pt x="5" y="13"/>
                    </a:cubicBezTo>
                    <a:cubicBezTo>
                      <a:pt x="5" y="16"/>
                      <a:pt x="5" y="19"/>
                      <a:pt x="3" y="22"/>
                    </a:cubicBezTo>
                    <a:moveTo>
                      <a:pt x="19" y="0"/>
                    </a:moveTo>
                    <a:cubicBezTo>
                      <a:pt x="9" y="0"/>
                      <a:pt x="2" y="10"/>
                      <a:pt x="1" y="17"/>
                    </a:cubicBezTo>
                    <a:cubicBezTo>
                      <a:pt x="0" y="19"/>
                      <a:pt x="0" y="21"/>
                      <a:pt x="1" y="22"/>
                    </a:cubicBezTo>
                    <a:cubicBezTo>
                      <a:pt x="1" y="24"/>
                      <a:pt x="3" y="26"/>
                      <a:pt x="5" y="27"/>
                    </a:cubicBezTo>
                    <a:cubicBezTo>
                      <a:pt x="6" y="27"/>
                      <a:pt x="6" y="27"/>
                      <a:pt x="6" y="27"/>
                    </a:cubicBezTo>
                    <a:cubicBezTo>
                      <a:pt x="6" y="26"/>
                      <a:pt x="6" y="26"/>
                      <a:pt x="6" y="26"/>
                    </a:cubicBezTo>
                    <a:cubicBezTo>
                      <a:pt x="8" y="25"/>
                      <a:pt x="13" y="22"/>
                      <a:pt x="13" y="20"/>
                    </a:cubicBezTo>
                    <a:cubicBezTo>
                      <a:pt x="14" y="16"/>
                      <a:pt x="15" y="13"/>
                      <a:pt x="18" y="11"/>
                    </a:cubicBezTo>
                    <a:cubicBezTo>
                      <a:pt x="19" y="9"/>
                      <a:pt x="17" y="8"/>
                      <a:pt x="19" y="7"/>
                    </a:cubicBezTo>
                    <a:cubicBezTo>
                      <a:pt x="21" y="5"/>
                      <a:pt x="23" y="4"/>
                      <a:pt x="23" y="1"/>
                    </a:cubicBezTo>
                    <a:cubicBezTo>
                      <a:pt x="22" y="1"/>
                      <a:pt x="22" y="1"/>
                      <a:pt x="22" y="1"/>
                    </a:cubicBezTo>
                    <a:cubicBezTo>
                      <a:pt x="21" y="0"/>
                      <a:pt x="20" y="0"/>
                      <a:pt x="19" y="0"/>
                    </a:cubicBezTo>
                  </a:path>
                </a:pathLst>
              </a:custGeom>
              <a:solidFill>
                <a:srgbClr val="B0B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1" name="Freeform 1991">
                <a:extLst>
                  <a:ext uri="{FF2B5EF4-FFF2-40B4-BE49-F238E27FC236}">
                    <a16:creationId xmlns:a16="http://schemas.microsoft.com/office/drawing/2014/main" id="{6160849F-8194-4F94-8C45-A2F0BB408249}"/>
                  </a:ext>
                </a:extLst>
              </p:cNvPr>
              <p:cNvSpPr>
                <a:spLocks/>
              </p:cNvSpPr>
              <p:nvPr/>
            </p:nvSpPr>
            <p:spPr bwMode="auto">
              <a:xfrm>
                <a:off x="252" y="205"/>
                <a:ext cx="9" cy="29"/>
              </a:xfrm>
              <a:custGeom>
                <a:avLst/>
                <a:gdLst>
                  <a:gd name="T0" fmla="*/ 4 w 4"/>
                  <a:gd name="T1" fmla="*/ 0 h 12"/>
                  <a:gd name="T2" fmla="*/ 0 w 4"/>
                  <a:gd name="T3" fmla="*/ 9 h 12"/>
                  <a:gd name="T4" fmla="*/ 1 w 4"/>
                  <a:gd name="T5" fmla="*/ 12 h 12"/>
                  <a:gd name="T6" fmla="*/ 3 w 4"/>
                  <a:gd name="T7" fmla="*/ 3 h 12"/>
                  <a:gd name="T8" fmla="*/ 4 w 4"/>
                  <a:gd name="T9" fmla="*/ 0 h 12"/>
                </a:gdLst>
                <a:ahLst/>
                <a:cxnLst>
                  <a:cxn ang="0">
                    <a:pos x="T0" y="T1"/>
                  </a:cxn>
                  <a:cxn ang="0">
                    <a:pos x="T2" y="T3"/>
                  </a:cxn>
                  <a:cxn ang="0">
                    <a:pos x="T4" y="T5"/>
                  </a:cxn>
                  <a:cxn ang="0">
                    <a:pos x="T6" y="T7"/>
                  </a:cxn>
                  <a:cxn ang="0">
                    <a:pos x="T8" y="T9"/>
                  </a:cxn>
                </a:cxnLst>
                <a:rect l="0" t="0" r="r" b="b"/>
                <a:pathLst>
                  <a:path w="4" h="12">
                    <a:moveTo>
                      <a:pt x="4" y="0"/>
                    </a:moveTo>
                    <a:cubicBezTo>
                      <a:pt x="2" y="2"/>
                      <a:pt x="0" y="5"/>
                      <a:pt x="0" y="9"/>
                    </a:cubicBezTo>
                    <a:cubicBezTo>
                      <a:pt x="0" y="10"/>
                      <a:pt x="0" y="11"/>
                      <a:pt x="1" y="12"/>
                    </a:cubicBezTo>
                    <a:cubicBezTo>
                      <a:pt x="3" y="9"/>
                      <a:pt x="3" y="6"/>
                      <a:pt x="3" y="3"/>
                    </a:cubicBezTo>
                    <a:cubicBezTo>
                      <a:pt x="4" y="2"/>
                      <a:pt x="4" y="1"/>
                      <a:pt x="4" y="0"/>
                    </a:cubicBezTo>
                  </a:path>
                </a:pathLst>
              </a:custGeom>
              <a:solidFill>
                <a:srgbClr val="C9C8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2" name="Freeform 1992">
                <a:extLst>
                  <a:ext uri="{FF2B5EF4-FFF2-40B4-BE49-F238E27FC236}">
                    <a16:creationId xmlns:a16="http://schemas.microsoft.com/office/drawing/2014/main" id="{DA781303-AED9-4D8D-9B8C-6C60A3E75F4C}"/>
                  </a:ext>
                </a:extLst>
              </p:cNvPr>
              <p:cNvSpPr>
                <a:spLocks/>
              </p:cNvSpPr>
              <p:nvPr/>
            </p:nvSpPr>
            <p:spPr bwMode="auto">
              <a:xfrm>
                <a:off x="292" y="322"/>
                <a:ext cx="15" cy="12"/>
              </a:xfrm>
              <a:custGeom>
                <a:avLst/>
                <a:gdLst>
                  <a:gd name="T0" fmla="*/ 6 w 6"/>
                  <a:gd name="T1" fmla="*/ 0 h 5"/>
                  <a:gd name="T2" fmla="*/ 0 w 6"/>
                  <a:gd name="T3" fmla="*/ 3 h 5"/>
                  <a:gd name="T4" fmla="*/ 0 w 6"/>
                  <a:gd name="T5" fmla="*/ 5 h 5"/>
                  <a:gd name="T6" fmla="*/ 6 w 6"/>
                  <a:gd name="T7" fmla="*/ 3 h 5"/>
                  <a:gd name="T8" fmla="*/ 6 w 6"/>
                  <a:gd name="T9" fmla="*/ 0 h 5"/>
                </a:gdLst>
                <a:ahLst/>
                <a:cxnLst>
                  <a:cxn ang="0">
                    <a:pos x="T0" y="T1"/>
                  </a:cxn>
                  <a:cxn ang="0">
                    <a:pos x="T2" y="T3"/>
                  </a:cxn>
                  <a:cxn ang="0">
                    <a:pos x="T4" y="T5"/>
                  </a:cxn>
                  <a:cxn ang="0">
                    <a:pos x="T6" y="T7"/>
                  </a:cxn>
                  <a:cxn ang="0">
                    <a:pos x="T8" y="T9"/>
                  </a:cxn>
                </a:cxnLst>
                <a:rect l="0" t="0" r="r" b="b"/>
                <a:pathLst>
                  <a:path w="6" h="5">
                    <a:moveTo>
                      <a:pt x="6" y="0"/>
                    </a:moveTo>
                    <a:cubicBezTo>
                      <a:pt x="4" y="2"/>
                      <a:pt x="2" y="3"/>
                      <a:pt x="0" y="3"/>
                    </a:cubicBezTo>
                    <a:cubicBezTo>
                      <a:pt x="0" y="4"/>
                      <a:pt x="0" y="4"/>
                      <a:pt x="0" y="5"/>
                    </a:cubicBezTo>
                    <a:cubicBezTo>
                      <a:pt x="3" y="4"/>
                      <a:pt x="5" y="4"/>
                      <a:pt x="6" y="3"/>
                    </a:cubicBezTo>
                    <a:cubicBezTo>
                      <a:pt x="6" y="2"/>
                      <a:pt x="6" y="1"/>
                      <a:pt x="6" y="0"/>
                    </a:cubicBezTo>
                  </a:path>
                </a:pathLst>
              </a:custGeom>
              <a:solidFill>
                <a:srgbClr val="6B6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3" name="Freeform 1993">
                <a:extLst>
                  <a:ext uri="{FF2B5EF4-FFF2-40B4-BE49-F238E27FC236}">
                    <a16:creationId xmlns:a16="http://schemas.microsoft.com/office/drawing/2014/main" id="{0A596DB7-83BE-4594-BFD4-B2B92B90D865}"/>
                  </a:ext>
                </a:extLst>
              </p:cNvPr>
              <p:cNvSpPr>
                <a:spLocks noEditPoints="1"/>
              </p:cNvSpPr>
              <p:nvPr/>
            </p:nvSpPr>
            <p:spPr bwMode="auto">
              <a:xfrm>
                <a:off x="237" y="379"/>
                <a:ext cx="70" cy="132"/>
              </a:xfrm>
              <a:custGeom>
                <a:avLst/>
                <a:gdLst>
                  <a:gd name="T0" fmla="*/ 29 w 29"/>
                  <a:gd name="T1" fmla="*/ 46 h 55"/>
                  <a:gd name="T2" fmla="*/ 28 w 29"/>
                  <a:gd name="T3" fmla="*/ 46 h 55"/>
                  <a:gd name="T4" fmla="*/ 27 w 29"/>
                  <a:gd name="T5" fmla="*/ 49 h 55"/>
                  <a:gd name="T6" fmla="*/ 27 w 29"/>
                  <a:gd name="T7" fmla="*/ 48 h 55"/>
                  <a:gd name="T8" fmla="*/ 25 w 29"/>
                  <a:gd name="T9" fmla="*/ 49 h 55"/>
                  <a:gd name="T10" fmla="*/ 23 w 29"/>
                  <a:gd name="T11" fmla="*/ 50 h 55"/>
                  <a:gd name="T12" fmla="*/ 27 w 29"/>
                  <a:gd name="T13" fmla="*/ 55 h 55"/>
                  <a:gd name="T14" fmla="*/ 28 w 29"/>
                  <a:gd name="T15" fmla="*/ 55 h 55"/>
                  <a:gd name="T16" fmla="*/ 29 w 29"/>
                  <a:gd name="T17" fmla="*/ 46 h 55"/>
                  <a:gd name="T18" fmla="*/ 2 w 29"/>
                  <a:gd name="T19" fmla="*/ 27 h 55"/>
                  <a:gd name="T20" fmla="*/ 1 w 29"/>
                  <a:gd name="T21" fmla="*/ 29 h 55"/>
                  <a:gd name="T22" fmla="*/ 0 w 29"/>
                  <a:gd name="T23" fmla="*/ 35 h 55"/>
                  <a:gd name="T24" fmla="*/ 0 w 29"/>
                  <a:gd name="T25" fmla="*/ 36 h 55"/>
                  <a:gd name="T26" fmla="*/ 3 w 29"/>
                  <a:gd name="T27" fmla="*/ 36 h 55"/>
                  <a:gd name="T28" fmla="*/ 2 w 29"/>
                  <a:gd name="T29" fmla="*/ 27 h 55"/>
                  <a:gd name="T30" fmla="*/ 27 w 29"/>
                  <a:gd name="T31" fmla="*/ 0 h 55"/>
                  <a:gd name="T32" fmla="*/ 27 w 29"/>
                  <a:gd name="T33" fmla="*/ 0 h 55"/>
                  <a:gd name="T34" fmla="*/ 27 w 29"/>
                  <a:gd name="T35" fmla="*/ 0 h 55"/>
                  <a:gd name="T36" fmla="*/ 27 w 29"/>
                  <a:gd name="T37" fmla="*/ 2 h 55"/>
                  <a:gd name="T38" fmla="*/ 29 w 29"/>
                  <a:gd name="T39" fmla="*/ 2 h 55"/>
                  <a:gd name="T40" fmla="*/ 29 w 29"/>
                  <a:gd name="T41" fmla="*/ 0 h 55"/>
                  <a:gd name="T42" fmla="*/ 27 w 29"/>
                  <a:gd name="T4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55">
                    <a:moveTo>
                      <a:pt x="29" y="46"/>
                    </a:moveTo>
                    <a:cubicBezTo>
                      <a:pt x="28" y="46"/>
                      <a:pt x="28" y="46"/>
                      <a:pt x="28" y="46"/>
                    </a:cubicBezTo>
                    <a:cubicBezTo>
                      <a:pt x="28" y="47"/>
                      <a:pt x="28" y="48"/>
                      <a:pt x="27" y="49"/>
                    </a:cubicBezTo>
                    <a:cubicBezTo>
                      <a:pt x="27" y="48"/>
                      <a:pt x="27" y="48"/>
                      <a:pt x="27" y="48"/>
                    </a:cubicBezTo>
                    <a:cubicBezTo>
                      <a:pt x="26" y="48"/>
                      <a:pt x="25" y="48"/>
                      <a:pt x="25" y="49"/>
                    </a:cubicBezTo>
                    <a:cubicBezTo>
                      <a:pt x="24" y="49"/>
                      <a:pt x="23" y="50"/>
                      <a:pt x="23" y="50"/>
                    </a:cubicBezTo>
                    <a:cubicBezTo>
                      <a:pt x="24" y="52"/>
                      <a:pt x="26" y="53"/>
                      <a:pt x="27" y="55"/>
                    </a:cubicBezTo>
                    <a:cubicBezTo>
                      <a:pt x="28" y="55"/>
                      <a:pt x="28" y="55"/>
                      <a:pt x="28" y="55"/>
                    </a:cubicBezTo>
                    <a:cubicBezTo>
                      <a:pt x="29" y="52"/>
                      <a:pt x="29" y="49"/>
                      <a:pt x="29" y="46"/>
                    </a:cubicBezTo>
                    <a:moveTo>
                      <a:pt x="2" y="27"/>
                    </a:moveTo>
                    <a:cubicBezTo>
                      <a:pt x="2" y="28"/>
                      <a:pt x="1" y="29"/>
                      <a:pt x="1" y="29"/>
                    </a:cubicBezTo>
                    <a:cubicBezTo>
                      <a:pt x="0" y="31"/>
                      <a:pt x="0" y="33"/>
                      <a:pt x="0" y="35"/>
                    </a:cubicBezTo>
                    <a:cubicBezTo>
                      <a:pt x="0" y="36"/>
                      <a:pt x="0" y="36"/>
                      <a:pt x="0" y="36"/>
                    </a:cubicBezTo>
                    <a:cubicBezTo>
                      <a:pt x="1" y="36"/>
                      <a:pt x="2" y="36"/>
                      <a:pt x="3" y="36"/>
                    </a:cubicBezTo>
                    <a:cubicBezTo>
                      <a:pt x="2" y="33"/>
                      <a:pt x="2" y="30"/>
                      <a:pt x="2" y="27"/>
                    </a:cubicBezTo>
                    <a:moveTo>
                      <a:pt x="27" y="0"/>
                    </a:moveTo>
                    <a:cubicBezTo>
                      <a:pt x="27" y="0"/>
                      <a:pt x="27" y="0"/>
                      <a:pt x="27" y="0"/>
                    </a:cubicBezTo>
                    <a:cubicBezTo>
                      <a:pt x="27" y="0"/>
                      <a:pt x="27" y="0"/>
                      <a:pt x="27" y="0"/>
                    </a:cubicBezTo>
                    <a:cubicBezTo>
                      <a:pt x="27" y="1"/>
                      <a:pt x="27" y="1"/>
                      <a:pt x="27" y="2"/>
                    </a:cubicBezTo>
                    <a:cubicBezTo>
                      <a:pt x="28" y="2"/>
                      <a:pt x="28" y="2"/>
                      <a:pt x="29" y="2"/>
                    </a:cubicBezTo>
                    <a:cubicBezTo>
                      <a:pt x="29" y="1"/>
                      <a:pt x="29" y="1"/>
                      <a:pt x="29" y="0"/>
                    </a:cubicBezTo>
                    <a:cubicBezTo>
                      <a:pt x="28" y="0"/>
                      <a:pt x="28" y="0"/>
                      <a:pt x="27" y="0"/>
                    </a:cubicBezTo>
                  </a:path>
                </a:pathLst>
              </a:custGeom>
              <a:solidFill>
                <a:srgbClr val="809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4" name="Freeform 1994">
                <a:extLst>
                  <a:ext uri="{FF2B5EF4-FFF2-40B4-BE49-F238E27FC236}">
                    <a16:creationId xmlns:a16="http://schemas.microsoft.com/office/drawing/2014/main" id="{7D1415E5-A9C3-4094-9856-A11FF22083CA}"/>
                  </a:ext>
                </a:extLst>
              </p:cNvPr>
              <p:cNvSpPr>
                <a:spLocks/>
              </p:cNvSpPr>
              <p:nvPr/>
            </p:nvSpPr>
            <p:spPr bwMode="auto">
              <a:xfrm>
                <a:off x="302" y="511"/>
                <a:ext cx="2" cy="4"/>
              </a:xfrm>
              <a:custGeom>
                <a:avLst/>
                <a:gdLst>
                  <a:gd name="T0" fmla="*/ 1 w 1"/>
                  <a:gd name="T1" fmla="*/ 0 h 2"/>
                  <a:gd name="T2" fmla="*/ 0 w 1"/>
                  <a:gd name="T3" fmla="*/ 0 h 2"/>
                  <a:gd name="T4" fmla="*/ 1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1" y="0"/>
                      <a:pt x="1" y="0"/>
                      <a:pt x="0" y="0"/>
                    </a:cubicBezTo>
                    <a:cubicBezTo>
                      <a:pt x="1" y="1"/>
                      <a:pt x="1" y="1"/>
                      <a:pt x="1" y="2"/>
                    </a:cubicBezTo>
                    <a:cubicBezTo>
                      <a:pt x="1" y="1"/>
                      <a:pt x="1" y="1"/>
                      <a:pt x="1" y="0"/>
                    </a:cubicBezTo>
                  </a:path>
                </a:pathLst>
              </a:custGeom>
              <a:solidFill>
                <a:srgbClr val="7B84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5" name="Freeform 1995">
                <a:extLst>
                  <a:ext uri="{FF2B5EF4-FFF2-40B4-BE49-F238E27FC236}">
                    <a16:creationId xmlns:a16="http://schemas.microsoft.com/office/drawing/2014/main" id="{140C32E2-DF24-486F-9493-40123516FE8E}"/>
                  </a:ext>
                </a:extLst>
              </p:cNvPr>
              <p:cNvSpPr>
                <a:spLocks noEditPoints="1"/>
              </p:cNvSpPr>
              <p:nvPr/>
            </p:nvSpPr>
            <p:spPr bwMode="auto">
              <a:xfrm>
                <a:off x="242" y="384"/>
                <a:ext cx="65" cy="115"/>
              </a:xfrm>
              <a:custGeom>
                <a:avLst/>
                <a:gdLst>
                  <a:gd name="T0" fmla="*/ 27 w 27"/>
                  <a:gd name="T1" fmla="*/ 43 h 48"/>
                  <a:gd name="T2" fmla="*/ 26 w 27"/>
                  <a:gd name="T3" fmla="*/ 44 h 48"/>
                  <a:gd name="T4" fmla="*/ 27 w 27"/>
                  <a:gd name="T5" fmla="*/ 44 h 48"/>
                  <a:gd name="T6" fmla="*/ 27 w 27"/>
                  <a:gd name="T7" fmla="*/ 43 h 48"/>
                  <a:gd name="T8" fmla="*/ 2 w 27"/>
                  <a:gd name="T9" fmla="*/ 23 h 48"/>
                  <a:gd name="T10" fmla="*/ 0 w 27"/>
                  <a:gd name="T11" fmla="*/ 25 h 48"/>
                  <a:gd name="T12" fmla="*/ 1 w 27"/>
                  <a:gd name="T13" fmla="*/ 34 h 48"/>
                  <a:gd name="T14" fmla="*/ 14 w 27"/>
                  <a:gd name="T15" fmla="*/ 43 h 48"/>
                  <a:gd name="T16" fmla="*/ 21 w 27"/>
                  <a:gd name="T17" fmla="*/ 48 h 48"/>
                  <a:gd name="T18" fmla="*/ 23 w 27"/>
                  <a:gd name="T19" fmla="*/ 47 h 48"/>
                  <a:gd name="T20" fmla="*/ 25 w 27"/>
                  <a:gd name="T21" fmla="*/ 46 h 48"/>
                  <a:gd name="T22" fmla="*/ 24 w 27"/>
                  <a:gd name="T23" fmla="*/ 43 h 48"/>
                  <a:gd name="T24" fmla="*/ 27 w 27"/>
                  <a:gd name="T25" fmla="*/ 36 h 48"/>
                  <a:gd name="T26" fmla="*/ 27 w 27"/>
                  <a:gd name="T27" fmla="*/ 32 h 48"/>
                  <a:gd name="T28" fmla="*/ 20 w 27"/>
                  <a:gd name="T29" fmla="*/ 38 h 48"/>
                  <a:gd name="T30" fmla="*/ 14 w 27"/>
                  <a:gd name="T31" fmla="*/ 40 h 48"/>
                  <a:gd name="T32" fmla="*/ 14 w 27"/>
                  <a:gd name="T33" fmla="*/ 40 h 48"/>
                  <a:gd name="T34" fmla="*/ 7 w 27"/>
                  <a:gd name="T35" fmla="*/ 36 h 48"/>
                  <a:gd name="T36" fmla="*/ 2 w 27"/>
                  <a:gd name="T37" fmla="*/ 23 h 48"/>
                  <a:gd name="T38" fmla="*/ 25 w 27"/>
                  <a:gd name="T39" fmla="*/ 0 h 48"/>
                  <a:gd name="T40" fmla="*/ 25 w 27"/>
                  <a:gd name="T41" fmla="*/ 0 h 48"/>
                  <a:gd name="T42" fmla="*/ 27 w 27"/>
                  <a:gd name="T43" fmla="*/ 1 h 48"/>
                  <a:gd name="T44" fmla="*/ 27 w 27"/>
                  <a:gd name="T45" fmla="*/ 0 h 48"/>
                  <a:gd name="T46" fmla="*/ 25 w 27"/>
                  <a:gd name="T4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48">
                    <a:moveTo>
                      <a:pt x="27" y="43"/>
                    </a:moveTo>
                    <a:cubicBezTo>
                      <a:pt x="26" y="44"/>
                      <a:pt x="26" y="44"/>
                      <a:pt x="26" y="44"/>
                    </a:cubicBezTo>
                    <a:cubicBezTo>
                      <a:pt x="26" y="44"/>
                      <a:pt x="26" y="44"/>
                      <a:pt x="27" y="44"/>
                    </a:cubicBezTo>
                    <a:cubicBezTo>
                      <a:pt x="27" y="44"/>
                      <a:pt x="27" y="44"/>
                      <a:pt x="27" y="43"/>
                    </a:cubicBezTo>
                    <a:moveTo>
                      <a:pt x="2" y="23"/>
                    </a:moveTo>
                    <a:cubicBezTo>
                      <a:pt x="1" y="24"/>
                      <a:pt x="1" y="25"/>
                      <a:pt x="0" y="25"/>
                    </a:cubicBezTo>
                    <a:cubicBezTo>
                      <a:pt x="0" y="28"/>
                      <a:pt x="0" y="31"/>
                      <a:pt x="1" y="34"/>
                    </a:cubicBezTo>
                    <a:cubicBezTo>
                      <a:pt x="6" y="36"/>
                      <a:pt x="11" y="39"/>
                      <a:pt x="14" y="43"/>
                    </a:cubicBezTo>
                    <a:cubicBezTo>
                      <a:pt x="17" y="45"/>
                      <a:pt x="19" y="46"/>
                      <a:pt x="21" y="48"/>
                    </a:cubicBezTo>
                    <a:cubicBezTo>
                      <a:pt x="21" y="48"/>
                      <a:pt x="22" y="47"/>
                      <a:pt x="23" y="47"/>
                    </a:cubicBezTo>
                    <a:cubicBezTo>
                      <a:pt x="23" y="46"/>
                      <a:pt x="24" y="46"/>
                      <a:pt x="25" y="46"/>
                    </a:cubicBezTo>
                    <a:cubicBezTo>
                      <a:pt x="24" y="45"/>
                      <a:pt x="24" y="44"/>
                      <a:pt x="24" y="43"/>
                    </a:cubicBezTo>
                    <a:cubicBezTo>
                      <a:pt x="24" y="41"/>
                      <a:pt x="25" y="38"/>
                      <a:pt x="27" y="36"/>
                    </a:cubicBezTo>
                    <a:cubicBezTo>
                      <a:pt x="27" y="35"/>
                      <a:pt x="27" y="34"/>
                      <a:pt x="27" y="32"/>
                    </a:cubicBezTo>
                    <a:cubicBezTo>
                      <a:pt x="25" y="35"/>
                      <a:pt x="23" y="37"/>
                      <a:pt x="20" y="38"/>
                    </a:cubicBezTo>
                    <a:cubicBezTo>
                      <a:pt x="19" y="39"/>
                      <a:pt x="17" y="40"/>
                      <a:pt x="14" y="40"/>
                    </a:cubicBezTo>
                    <a:cubicBezTo>
                      <a:pt x="14" y="40"/>
                      <a:pt x="14" y="40"/>
                      <a:pt x="14" y="40"/>
                    </a:cubicBezTo>
                    <a:cubicBezTo>
                      <a:pt x="11" y="40"/>
                      <a:pt x="9" y="38"/>
                      <a:pt x="7" y="36"/>
                    </a:cubicBezTo>
                    <a:cubicBezTo>
                      <a:pt x="4" y="32"/>
                      <a:pt x="2" y="28"/>
                      <a:pt x="2" y="23"/>
                    </a:cubicBezTo>
                    <a:moveTo>
                      <a:pt x="25" y="0"/>
                    </a:moveTo>
                    <a:cubicBezTo>
                      <a:pt x="25" y="0"/>
                      <a:pt x="25" y="0"/>
                      <a:pt x="25" y="0"/>
                    </a:cubicBezTo>
                    <a:cubicBezTo>
                      <a:pt x="26" y="0"/>
                      <a:pt x="26" y="0"/>
                      <a:pt x="27" y="1"/>
                    </a:cubicBezTo>
                    <a:cubicBezTo>
                      <a:pt x="27" y="0"/>
                      <a:pt x="27" y="0"/>
                      <a:pt x="27" y="0"/>
                    </a:cubicBezTo>
                    <a:cubicBezTo>
                      <a:pt x="26" y="0"/>
                      <a:pt x="26" y="0"/>
                      <a:pt x="25" y="0"/>
                    </a:cubicBezTo>
                  </a:path>
                </a:pathLst>
              </a:custGeom>
              <a:solidFill>
                <a:srgbClr val="949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6" name="Freeform 1996">
                <a:extLst>
                  <a:ext uri="{FF2B5EF4-FFF2-40B4-BE49-F238E27FC236}">
                    <a16:creationId xmlns:a16="http://schemas.microsoft.com/office/drawing/2014/main" id="{109065C1-7A20-45BF-9F97-AC1C3F169E10}"/>
                  </a:ext>
                </a:extLst>
              </p:cNvPr>
              <p:cNvSpPr>
                <a:spLocks noEditPoints="1"/>
              </p:cNvSpPr>
              <p:nvPr/>
            </p:nvSpPr>
            <p:spPr bwMode="auto">
              <a:xfrm>
                <a:off x="261" y="852"/>
                <a:ext cx="41" cy="31"/>
              </a:xfrm>
              <a:custGeom>
                <a:avLst/>
                <a:gdLst>
                  <a:gd name="T0" fmla="*/ 17 w 17"/>
                  <a:gd name="T1" fmla="*/ 8 h 13"/>
                  <a:gd name="T2" fmla="*/ 15 w 17"/>
                  <a:gd name="T3" fmla="*/ 8 h 13"/>
                  <a:gd name="T4" fmla="*/ 15 w 17"/>
                  <a:gd name="T5" fmla="*/ 8 h 13"/>
                  <a:gd name="T6" fmla="*/ 14 w 17"/>
                  <a:gd name="T7" fmla="*/ 8 h 13"/>
                  <a:gd name="T8" fmla="*/ 14 w 17"/>
                  <a:gd name="T9" fmla="*/ 9 h 13"/>
                  <a:gd name="T10" fmla="*/ 17 w 17"/>
                  <a:gd name="T11" fmla="*/ 13 h 13"/>
                  <a:gd name="T12" fmla="*/ 17 w 17"/>
                  <a:gd name="T13" fmla="*/ 8 h 13"/>
                  <a:gd name="T14" fmla="*/ 3 w 17"/>
                  <a:gd name="T15" fmla="*/ 0 h 13"/>
                  <a:gd name="T16" fmla="*/ 1 w 17"/>
                  <a:gd name="T17" fmla="*/ 0 h 13"/>
                  <a:gd name="T18" fmla="*/ 0 w 17"/>
                  <a:gd name="T19" fmla="*/ 2 h 13"/>
                  <a:gd name="T20" fmla="*/ 2 w 17"/>
                  <a:gd name="T21" fmla="*/ 6 h 13"/>
                  <a:gd name="T22" fmla="*/ 2 w 17"/>
                  <a:gd name="T23" fmla="*/ 6 h 13"/>
                  <a:gd name="T24" fmla="*/ 3 w 17"/>
                  <a:gd name="T25" fmla="*/ 6 h 13"/>
                  <a:gd name="T26" fmla="*/ 5 w 17"/>
                  <a:gd name="T27" fmla="*/ 6 h 13"/>
                  <a:gd name="T28" fmla="*/ 7 w 17"/>
                  <a:gd name="T29" fmla="*/ 6 h 13"/>
                  <a:gd name="T30" fmla="*/ 3 w 17"/>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3">
                    <a:moveTo>
                      <a:pt x="17" y="8"/>
                    </a:moveTo>
                    <a:cubicBezTo>
                      <a:pt x="17" y="8"/>
                      <a:pt x="16" y="8"/>
                      <a:pt x="15" y="8"/>
                    </a:cubicBezTo>
                    <a:cubicBezTo>
                      <a:pt x="15" y="8"/>
                      <a:pt x="15" y="8"/>
                      <a:pt x="15" y="8"/>
                    </a:cubicBezTo>
                    <a:cubicBezTo>
                      <a:pt x="14" y="8"/>
                      <a:pt x="14" y="8"/>
                      <a:pt x="14" y="8"/>
                    </a:cubicBezTo>
                    <a:cubicBezTo>
                      <a:pt x="14" y="8"/>
                      <a:pt x="14" y="9"/>
                      <a:pt x="14" y="9"/>
                    </a:cubicBezTo>
                    <a:cubicBezTo>
                      <a:pt x="16" y="10"/>
                      <a:pt x="17" y="11"/>
                      <a:pt x="17" y="13"/>
                    </a:cubicBezTo>
                    <a:cubicBezTo>
                      <a:pt x="17" y="11"/>
                      <a:pt x="17" y="10"/>
                      <a:pt x="17" y="8"/>
                    </a:cubicBezTo>
                    <a:moveTo>
                      <a:pt x="3" y="0"/>
                    </a:moveTo>
                    <a:cubicBezTo>
                      <a:pt x="3" y="0"/>
                      <a:pt x="2" y="0"/>
                      <a:pt x="1" y="0"/>
                    </a:cubicBezTo>
                    <a:cubicBezTo>
                      <a:pt x="0" y="1"/>
                      <a:pt x="0" y="2"/>
                      <a:pt x="0" y="2"/>
                    </a:cubicBezTo>
                    <a:cubicBezTo>
                      <a:pt x="0" y="4"/>
                      <a:pt x="1" y="5"/>
                      <a:pt x="2" y="6"/>
                    </a:cubicBezTo>
                    <a:cubicBezTo>
                      <a:pt x="2" y="6"/>
                      <a:pt x="2" y="6"/>
                      <a:pt x="2" y="6"/>
                    </a:cubicBezTo>
                    <a:cubicBezTo>
                      <a:pt x="2" y="6"/>
                      <a:pt x="3" y="6"/>
                      <a:pt x="3" y="6"/>
                    </a:cubicBezTo>
                    <a:cubicBezTo>
                      <a:pt x="4" y="6"/>
                      <a:pt x="5" y="6"/>
                      <a:pt x="5" y="6"/>
                    </a:cubicBezTo>
                    <a:cubicBezTo>
                      <a:pt x="6" y="6"/>
                      <a:pt x="6" y="6"/>
                      <a:pt x="7" y="6"/>
                    </a:cubicBezTo>
                    <a:cubicBezTo>
                      <a:pt x="5" y="4"/>
                      <a:pt x="4" y="2"/>
                      <a:pt x="3" y="0"/>
                    </a:cubicBezTo>
                  </a:path>
                </a:pathLst>
              </a:custGeom>
              <a:solidFill>
                <a:srgbClr val="8090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7" name="Freeform 1997">
                <a:extLst>
                  <a:ext uri="{FF2B5EF4-FFF2-40B4-BE49-F238E27FC236}">
                    <a16:creationId xmlns:a16="http://schemas.microsoft.com/office/drawing/2014/main" id="{FFB4C0F4-72CA-42D2-94F1-AC8562FB52C8}"/>
                  </a:ext>
                </a:extLst>
              </p:cNvPr>
              <p:cNvSpPr>
                <a:spLocks/>
              </p:cNvSpPr>
              <p:nvPr/>
            </p:nvSpPr>
            <p:spPr bwMode="auto">
              <a:xfrm>
                <a:off x="256" y="856"/>
                <a:ext cx="10" cy="10"/>
              </a:xfrm>
              <a:custGeom>
                <a:avLst/>
                <a:gdLst>
                  <a:gd name="T0" fmla="*/ 2 w 4"/>
                  <a:gd name="T1" fmla="*/ 0 h 4"/>
                  <a:gd name="T2" fmla="*/ 0 w 4"/>
                  <a:gd name="T3" fmla="*/ 4 h 4"/>
                  <a:gd name="T4" fmla="*/ 2 w 4"/>
                  <a:gd name="T5" fmla="*/ 4 h 4"/>
                  <a:gd name="T6" fmla="*/ 4 w 4"/>
                  <a:gd name="T7" fmla="*/ 4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2"/>
                      <a:pt x="1" y="3"/>
                      <a:pt x="0" y="4"/>
                    </a:cubicBezTo>
                    <a:cubicBezTo>
                      <a:pt x="1" y="4"/>
                      <a:pt x="2" y="4"/>
                      <a:pt x="2" y="4"/>
                    </a:cubicBezTo>
                    <a:cubicBezTo>
                      <a:pt x="3" y="4"/>
                      <a:pt x="3" y="4"/>
                      <a:pt x="4" y="4"/>
                    </a:cubicBezTo>
                    <a:cubicBezTo>
                      <a:pt x="3" y="3"/>
                      <a:pt x="2" y="2"/>
                      <a:pt x="2" y="0"/>
                    </a:cubicBezTo>
                  </a:path>
                </a:pathLst>
              </a:custGeom>
              <a:solidFill>
                <a:srgbClr val="7B84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8" name="Freeform 1998">
                <a:extLst>
                  <a:ext uri="{FF2B5EF4-FFF2-40B4-BE49-F238E27FC236}">
                    <a16:creationId xmlns:a16="http://schemas.microsoft.com/office/drawing/2014/main" id="{C0279FC3-1900-4716-97A0-C85708B8BF06}"/>
                  </a:ext>
                </a:extLst>
              </p:cNvPr>
              <p:cNvSpPr>
                <a:spLocks/>
              </p:cNvSpPr>
              <p:nvPr/>
            </p:nvSpPr>
            <p:spPr bwMode="auto">
              <a:xfrm>
                <a:off x="268" y="845"/>
                <a:ext cx="34" cy="26"/>
              </a:xfrm>
              <a:custGeom>
                <a:avLst/>
                <a:gdLst>
                  <a:gd name="T0" fmla="*/ 6 w 14"/>
                  <a:gd name="T1" fmla="*/ 0 h 11"/>
                  <a:gd name="T2" fmla="*/ 0 w 14"/>
                  <a:gd name="T3" fmla="*/ 3 h 11"/>
                  <a:gd name="T4" fmla="*/ 4 w 14"/>
                  <a:gd name="T5" fmla="*/ 9 h 11"/>
                  <a:gd name="T6" fmla="*/ 11 w 14"/>
                  <a:gd name="T7" fmla="*/ 11 h 11"/>
                  <a:gd name="T8" fmla="*/ 12 w 14"/>
                  <a:gd name="T9" fmla="*/ 11 h 11"/>
                  <a:gd name="T10" fmla="*/ 12 w 14"/>
                  <a:gd name="T11" fmla="*/ 11 h 11"/>
                  <a:gd name="T12" fmla="*/ 14 w 14"/>
                  <a:gd name="T13" fmla="*/ 11 h 11"/>
                  <a:gd name="T14" fmla="*/ 14 w 14"/>
                  <a:gd name="T15" fmla="*/ 3 h 11"/>
                  <a:gd name="T16" fmla="*/ 14 w 14"/>
                  <a:gd name="T17" fmla="*/ 3 h 11"/>
                  <a:gd name="T18" fmla="*/ 14 w 14"/>
                  <a:gd name="T19" fmla="*/ 3 h 11"/>
                  <a:gd name="T20" fmla="*/ 8 w 14"/>
                  <a:gd name="T21" fmla="*/ 2 h 11"/>
                  <a:gd name="T22" fmla="*/ 6 w 14"/>
                  <a:gd name="T2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1">
                    <a:moveTo>
                      <a:pt x="6" y="0"/>
                    </a:moveTo>
                    <a:cubicBezTo>
                      <a:pt x="5" y="1"/>
                      <a:pt x="3" y="2"/>
                      <a:pt x="0" y="3"/>
                    </a:cubicBezTo>
                    <a:cubicBezTo>
                      <a:pt x="1" y="5"/>
                      <a:pt x="2" y="7"/>
                      <a:pt x="4" y="9"/>
                    </a:cubicBezTo>
                    <a:cubicBezTo>
                      <a:pt x="6" y="9"/>
                      <a:pt x="9" y="10"/>
                      <a:pt x="11" y="11"/>
                    </a:cubicBezTo>
                    <a:cubicBezTo>
                      <a:pt x="11" y="11"/>
                      <a:pt x="11" y="11"/>
                      <a:pt x="12" y="11"/>
                    </a:cubicBezTo>
                    <a:cubicBezTo>
                      <a:pt x="12" y="11"/>
                      <a:pt x="12" y="11"/>
                      <a:pt x="12" y="11"/>
                    </a:cubicBezTo>
                    <a:cubicBezTo>
                      <a:pt x="13" y="11"/>
                      <a:pt x="14" y="11"/>
                      <a:pt x="14" y="11"/>
                    </a:cubicBezTo>
                    <a:cubicBezTo>
                      <a:pt x="14" y="8"/>
                      <a:pt x="14" y="6"/>
                      <a:pt x="14" y="3"/>
                    </a:cubicBezTo>
                    <a:cubicBezTo>
                      <a:pt x="14" y="3"/>
                      <a:pt x="14" y="3"/>
                      <a:pt x="14" y="3"/>
                    </a:cubicBezTo>
                    <a:cubicBezTo>
                      <a:pt x="14" y="3"/>
                      <a:pt x="14" y="3"/>
                      <a:pt x="14" y="3"/>
                    </a:cubicBezTo>
                    <a:cubicBezTo>
                      <a:pt x="12" y="3"/>
                      <a:pt x="10" y="3"/>
                      <a:pt x="8" y="2"/>
                    </a:cubicBezTo>
                    <a:cubicBezTo>
                      <a:pt x="8" y="1"/>
                      <a:pt x="7" y="1"/>
                      <a:pt x="6" y="0"/>
                    </a:cubicBezTo>
                  </a:path>
                </a:pathLst>
              </a:custGeom>
              <a:solidFill>
                <a:srgbClr val="949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9" name="Freeform 1999">
                <a:extLst>
                  <a:ext uri="{FF2B5EF4-FFF2-40B4-BE49-F238E27FC236}">
                    <a16:creationId xmlns:a16="http://schemas.microsoft.com/office/drawing/2014/main" id="{0B813E3A-5218-43E7-A436-A2D656E6AE2E}"/>
                  </a:ext>
                </a:extLst>
              </p:cNvPr>
              <p:cNvSpPr>
                <a:spLocks/>
              </p:cNvSpPr>
              <p:nvPr/>
            </p:nvSpPr>
            <p:spPr bwMode="auto">
              <a:xfrm>
                <a:off x="283" y="828"/>
                <a:ext cx="19" cy="24"/>
              </a:xfrm>
              <a:custGeom>
                <a:avLst/>
                <a:gdLst>
                  <a:gd name="T0" fmla="*/ 8 w 8"/>
                  <a:gd name="T1" fmla="*/ 0 h 10"/>
                  <a:gd name="T2" fmla="*/ 7 w 8"/>
                  <a:gd name="T3" fmla="*/ 1 h 10"/>
                  <a:gd name="T4" fmla="*/ 0 w 8"/>
                  <a:gd name="T5" fmla="*/ 7 h 10"/>
                  <a:gd name="T6" fmla="*/ 2 w 8"/>
                  <a:gd name="T7" fmla="*/ 9 h 10"/>
                  <a:gd name="T8" fmla="*/ 8 w 8"/>
                  <a:gd name="T9" fmla="*/ 10 h 10"/>
                  <a:gd name="T10" fmla="*/ 8 w 8"/>
                  <a:gd name="T11" fmla="*/ 10 h 10"/>
                  <a:gd name="T12" fmla="*/ 8 w 8"/>
                  <a:gd name="T13" fmla="*/ 10 h 10"/>
                  <a:gd name="T14" fmla="*/ 8 w 8"/>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8" y="0"/>
                    </a:moveTo>
                    <a:cubicBezTo>
                      <a:pt x="8" y="1"/>
                      <a:pt x="7" y="1"/>
                      <a:pt x="7" y="1"/>
                    </a:cubicBezTo>
                    <a:cubicBezTo>
                      <a:pt x="5" y="3"/>
                      <a:pt x="3" y="6"/>
                      <a:pt x="0" y="7"/>
                    </a:cubicBezTo>
                    <a:cubicBezTo>
                      <a:pt x="1" y="8"/>
                      <a:pt x="2" y="8"/>
                      <a:pt x="2" y="9"/>
                    </a:cubicBezTo>
                    <a:cubicBezTo>
                      <a:pt x="4" y="10"/>
                      <a:pt x="6" y="10"/>
                      <a:pt x="8" y="10"/>
                    </a:cubicBezTo>
                    <a:cubicBezTo>
                      <a:pt x="8" y="10"/>
                      <a:pt x="8" y="10"/>
                      <a:pt x="8" y="10"/>
                    </a:cubicBezTo>
                    <a:cubicBezTo>
                      <a:pt x="8" y="10"/>
                      <a:pt x="8" y="10"/>
                      <a:pt x="8" y="10"/>
                    </a:cubicBezTo>
                    <a:cubicBezTo>
                      <a:pt x="8" y="7"/>
                      <a:pt x="8" y="4"/>
                      <a:pt x="8" y="0"/>
                    </a:cubicBezTo>
                  </a:path>
                </a:pathLst>
              </a:custGeom>
              <a:solidFill>
                <a:srgbClr val="A0A3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0" name="Freeform 2000">
                <a:extLst>
                  <a:ext uri="{FF2B5EF4-FFF2-40B4-BE49-F238E27FC236}">
                    <a16:creationId xmlns:a16="http://schemas.microsoft.com/office/drawing/2014/main" id="{B15B9189-FC58-4978-BBFF-FAC14C99A6F3}"/>
                  </a:ext>
                </a:extLst>
              </p:cNvPr>
              <p:cNvSpPr>
                <a:spLocks/>
              </p:cNvSpPr>
              <p:nvPr/>
            </p:nvSpPr>
            <p:spPr bwMode="auto">
              <a:xfrm>
                <a:off x="299" y="825"/>
                <a:ext cx="5" cy="5"/>
              </a:xfrm>
              <a:custGeom>
                <a:avLst/>
                <a:gdLst>
                  <a:gd name="T0" fmla="*/ 2 w 2"/>
                  <a:gd name="T1" fmla="*/ 0 h 2"/>
                  <a:gd name="T2" fmla="*/ 0 w 2"/>
                  <a:gd name="T3" fmla="*/ 2 h 2"/>
                  <a:gd name="T4" fmla="*/ 1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0" y="1"/>
                      <a:pt x="0" y="2"/>
                    </a:cubicBezTo>
                    <a:cubicBezTo>
                      <a:pt x="0" y="2"/>
                      <a:pt x="1" y="2"/>
                      <a:pt x="1" y="1"/>
                    </a:cubicBezTo>
                    <a:cubicBezTo>
                      <a:pt x="2" y="1"/>
                      <a:pt x="2" y="0"/>
                      <a:pt x="2" y="0"/>
                    </a:cubicBezTo>
                  </a:path>
                </a:pathLst>
              </a:custGeom>
              <a:solidFill>
                <a:srgbClr val="B0B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88" name="Group 2202">
              <a:extLst>
                <a:ext uri="{FF2B5EF4-FFF2-40B4-BE49-F238E27FC236}">
                  <a16:creationId xmlns:a16="http://schemas.microsoft.com/office/drawing/2014/main" id="{B09BF23C-9718-4587-9869-836AF0E48277}"/>
                </a:ext>
              </a:extLst>
            </p:cNvPr>
            <p:cNvGrpSpPr>
              <a:grpSpLocks/>
            </p:cNvGrpSpPr>
            <p:nvPr/>
          </p:nvGrpSpPr>
          <p:grpSpPr bwMode="auto">
            <a:xfrm>
              <a:off x="18" y="110"/>
              <a:ext cx="955" cy="985"/>
              <a:chOff x="18" y="110"/>
              <a:chExt cx="955" cy="985"/>
            </a:xfrm>
          </p:grpSpPr>
          <p:sp>
            <p:nvSpPr>
              <p:cNvPr id="4231" name="Freeform 2002">
                <a:extLst>
                  <a:ext uri="{FF2B5EF4-FFF2-40B4-BE49-F238E27FC236}">
                    <a16:creationId xmlns:a16="http://schemas.microsoft.com/office/drawing/2014/main" id="{BD9DF379-8732-40E0-8B02-95A1E6F5C2B4}"/>
                  </a:ext>
                </a:extLst>
              </p:cNvPr>
              <p:cNvSpPr>
                <a:spLocks noEditPoints="1"/>
              </p:cNvSpPr>
              <p:nvPr/>
            </p:nvSpPr>
            <p:spPr bwMode="auto">
              <a:xfrm>
                <a:off x="359" y="143"/>
                <a:ext cx="48" cy="861"/>
              </a:xfrm>
              <a:custGeom>
                <a:avLst/>
                <a:gdLst>
                  <a:gd name="T0" fmla="*/ 4 w 20"/>
                  <a:gd name="T1" fmla="*/ 341 h 361"/>
                  <a:gd name="T2" fmla="*/ 1 w 20"/>
                  <a:gd name="T3" fmla="*/ 343 h 361"/>
                  <a:gd name="T4" fmla="*/ 1 w 20"/>
                  <a:gd name="T5" fmla="*/ 343 h 361"/>
                  <a:gd name="T6" fmla="*/ 1 w 20"/>
                  <a:gd name="T7" fmla="*/ 343 h 361"/>
                  <a:gd name="T8" fmla="*/ 1 w 20"/>
                  <a:gd name="T9" fmla="*/ 343 h 361"/>
                  <a:gd name="T10" fmla="*/ 1 w 20"/>
                  <a:gd name="T11" fmla="*/ 343 h 361"/>
                  <a:gd name="T12" fmla="*/ 1 w 20"/>
                  <a:gd name="T13" fmla="*/ 343 h 361"/>
                  <a:gd name="T14" fmla="*/ 1 w 20"/>
                  <a:gd name="T15" fmla="*/ 343 h 361"/>
                  <a:gd name="T16" fmla="*/ 0 w 20"/>
                  <a:gd name="T17" fmla="*/ 344 h 361"/>
                  <a:gd name="T18" fmla="*/ 4 w 20"/>
                  <a:gd name="T19" fmla="*/ 346 h 361"/>
                  <a:gd name="T20" fmla="*/ 4 w 20"/>
                  <a:gd name="T21" fmla="*/ 341 h 361"/>
                  <a:gd name="T22" fmla="*/ 17 w 20"/>
                  <a:gd name="T23" fmla="*/ 0 h 361"/>
                  <a:gd name="T24" fmla="*/ 18 w 20"/>
                  <a:gd name="T25" fmla="*/ 1 h 361"/>
                  <a:gd name="T26" fmla="*/ 16 w 20"/>
                  <a:gd name="T27" fmla="*/ 2 h 361"/>
                  <a:gd name="T28" fmla="*/ 18 w 20"/>
                  <a:gd name="T29" fmla="*/ 4 h 361"/>
                  <a:gd name="T30" fmla="*/ 18 w 20"/>
                  <a:gd name="T31" fmla="*/ 5 h 361"/>
                  <a:gd name="T32" fmla="*/ 18 w 20"/>
                  <a:gd name="T33" fmla="*/ 142 h 361"/>
                  <a:gd name="T34" fmla="*/ 18 w 20"/>
                  <a:gd name="T35" fmla="*/ 164 h 361"/>
                  <a:gd name="T36" fmla="*/ 18 w 20"/>
                  <a:gd name="T37" fmla="*/ 164 h 361"/>
                  <a:gd name="T38" fmla="*/ 18 w 20"/>
                  <a:gd name="T39" fmla="*/ 164 h 361"/>
                  <a:gd name="T40" fmla="*/ 18 w 20"/>
                  <a:gd name="T41" fmla="*/ 164 h 361"/>
                  <a:gd name="T42" fmla="*/ 18 w 20"/>
                  <a:gd name="T43" fmla="*/ 164 h 361"/>
                  <a:gd name="T44" fmla="*/ 18 w 20"/>
                  <a:gd name="T45" fmla="*/ 164 h 361"/>
                  <a:gd name="T46" fmla="*/ 18 w 20"/>
                  <a:gd name="T47" fmla="*/ 164 h 361"/>
                  <a:gd name="T48" fmla="*/ 18 w 20"/>
                  <a:gd name="T49" fmla="*/ 164 h 361"/>
                  <a:gd name="T50" fmla="*/ 18 w 20"/>
                  <a:gd name="T51" fmla="*/ 164 h 361"/>
                  <a:gd name="T52" fmla="*/ 18 w 20"/>
                  <a:gd name="T53" fmla="*/ 165 h 361"/>
                  <a:gd name="T54" fmla="*/ 18 w 20"/>
                  <a:gd name="T55" fmla="*/ 165 h 361"/>
                  <a:gd name="T56" fmla="*/ 18 w 20"/>
                  <a:gd name="T57" fmla="*/ 165 h 361"/>
                  <a:gd name="T58" fmla="*/ 18 w 20"/>
                  <a:gd name="T59" fmla="*/ 165 h 361"/>
                  <a:gd name="T60" fmla="*/ 18 w 20"/>
                  <a:gd name="T61" fmla="*/ 165 h 361"/>
                  <a:gd name="T62" fmla="*/ 18 w 20"/>
                  <a:gd name="T63" fmla="*/ 165 h 361"/>
                  <a:gd name="T64" fmla="*/ 18 w 20"/>
                  <a:gd name="T65" fmla="*/ 165 h 361"/>
                  <a:gd name="T66" fmla="*/ 18 w 20"/>
                  <a:gd name="T67" fmla="*/ 165 h 361"/>
                  <a:gd name="T68" fmla="*/ 18 w 20"/>
                  <a:gd name="T69" fmla="*/ 165 h 361"/>
                  <a:gd name="T70" fmla="*/ 18 w 20"/>
                  <a:gd name="T71" fmla="*/ 165 h 361"/>
                  <a:gd name="T72" fmla="*/ 18 w 20"/>
                  <a:gd name="T73" fmla="*/ 165 h 361"/>
                  <a:gd name="T74" fmla="*/ 18 w 20"/>
                  <a:gd name="T75" fmla="*/ 165 h 361"/>
                  <a:gd name="T76" fmla="*/ 18 w 20"/>
                  <a:gd name="T77" fmla="*/ 165 h 361"/>
                  <a:gd name="T78" fmla="*/ 18 w 20"/>
                  <a:gd name="T79" fmla="*/ 165 h 361"/>
                  <a:gd name="T80" fmla="*/ 18 w 20"/>
                  <a:gd name="T81" fmla="*/ 165 h 361"/>
                  <a:gd name="T82" fmla="*/ 18 w 20"/>
                  <a:gd name="T83" fmla="*/ 353 h 361"/>
                  <a:gd name="T84" fmla="*/ 18 w 20"/>
                  <a:gd name="T85" fmla="*/ 357 h 361"/>
                  <a:gd name="T86" fmla="*/ 20 w 20"/>
                  <a:gd name="T87" fmla="*/ 361 h 361"/>
                  <a:gd name="T88" fmla="*/ 20 w 20"/>
                  <a:gd name="T89" fmla="*/ 356 h 361"/>
                  <a:gd name="T90" fmla="*/ 20 w 20"/>
                  <a:gd name="T91" fmla="*/ 6 h 361"/>
                  <a:gd name="T92" fmla="*/ 20 w 20"/>
                  <a:gd name="T93" fmla="*/ 4 h 361"/>
                  <a:gd name="T94" fmla="*/ 20 w 20"/>
                  <a:gd name="T95" fmla="*/ 4 h 361"/>
                  <a:gd name="T96" fmla="*/ 20 w 20"/>
                  <a:gd name="T97" fmla="*/ 4 h 361"/>
                  <a:gd name="T98" fmla="*/ 20 w 20"/>
                  <a:gd name="T99" fmla="*/ 4 h 361"/>
                  <a:gd name="T100" fmla="*/ 20 w 20"/>
                  <a:gd name="T101" fmla="*/ 4 h 361"/>
                  <a:gd name="T102" fmla="*/ 20 w 20"/>
                  <a:gd name="T103" fmla="*/ 4 h 361"/>
                  <a:gd name="T104" fmla="*/ 20 w 20"/>
                  <a:gd name="T105" fmla="*/ 4 h 361"/>
                  <a:gd name="T106" fmla="*/ 20 w 20"/>
                  <a:gd name="T107" fmla="*/ 4 h 361"/>
                  <a:gd name="T108" fmla="*/ 19 w 20"/>
                  <a:gd name="T109" fmla="*/ 1 h 361"/>
                  <a:gd name="T110" fmla="*/ 17 w 20"/>
                  <a:gd name="T111"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 h="361">
                    <a:moveTo>
                      <a:pt x="4" y="341"/>
                    </a:moveTo>
                    <a:cubicBezTo>
                      <a:pt x="3" y="342"/>
                      <a:pt x="2" y="342"/>
                      <a:pt x="1" y="343"/>
                    </a:cubicBezTo>
                    <a:cubicBezTo>
                      <a:pt x="1" y="343"/>
                      <a:pt x="1" y="343"/>
                      <a:pt x="1" y="343"/>
                    </a:cubicBezTo>
                    <a:cubicBezTo>
                      <a:pt x="1" y="343"/>
                      <a:pt x="1" y="343"/>
                      <a:pt x="1" y="343"/>
                    </a:cubicBezTo>
                    <a:cubicBezTo>
                      <a:pt x="1" y="343"/>
                      <a:pt x="1" y="343"/>
                      <a:pt x="1" y="343"/>
                    </a:cubicBezTo>
                    <a:cubicBezTo>
                      <a:pt x="1" y="343"/>
                      <a:pt x="1" y="343"/>
                      <a:pt x="1" y="343"/>
                    </a:cubicBezTo>
                    <a:cubicBezTo>
                      <a:pt x="1" y="343"/>
                      <a:pt x="1" y="343"/>
                      <a:pt x="1" y="343"/>
                    </a:cubicBezTo>
                    <a:cubicBezTo>
                      <a:pt x="1" y="343"/>
                      <a:pt x="1" y="343"/>
                      <a:pt x="1" y="343"/>
                    </a:cubicBezTo>
                    <a:cubicBezTo>
                      <a:pt x="1" y="344"/>
                      <a:pt x="0" y="344"/>
                      <a:pt x="0" y="344"/>
                    </a:cubicBezTo>
                    <a:cubicBezTo>
                      <a:pt x="2" y="345"/>
                      <a:pt x="3" y="345"/>
                      <a:pt x="4" y="346"/>
                    </a:cubicBezTo>
                    <a:cubicBezTo>
                      <a:pt x="4" y="344"/>
                      <a:pt x="4" y="343"/>
                      <a:pt x="4" y="341"/>
                    </a:cubicBezTo>
                    <a:moveTo>
                      <a:pt x="17" y="0"/>
                    </a:moveTo>
                    <a:cubicBezTo>
                      <a:pt x="18" y="0"/>
                      <a:pt x="18" y="1"/>
                      <a:pt x="18" y="1"/>
                    </a:cubicBezTo>
                    <a:cubicBezTo>
                      <a:pt x="18" y="1"/>
                      <a:pt x="17" y="2"/>
                      <a:pt x="16" y="2"/>
                    </a:cubicBezTo>
                    <a:cubicBezTo>
                      <a:pt x="17" y="3"/>
                      <a:pt x="18" y="4"/>
                      <a:pt x="18" y="4"/>
                    </a:cubicBezTo>
                    <a:cubicBezTo>
                      <a:pt x="18" y="5"/>
                      <a:pt x="18" y="5"/>
                      <a:pt x="18" y="5"/>
                    </a:cubicBezTo>
                    <a:cubicBezTo>
                      <a:pt x="18" y="142"/>
                      <a:pt x="18" y="142"/>
                      <a:pt x="18" y="142"/>
                    </a:cubicBezTo>
                    <a:cubicBezTo>
                      <a:pt x="20" y="149"/>
                      <a:pt x="20" y="156"/>
                      <a:pt x="18" y="164"/>
                    </a:cubicBezTo>
                    <a:cubicBezTo>
                      <a:pt x="18" y="164"/>
                      <a:pt x="18" y="164"/>
                      <a:pt x="18" y="164"/>
                    </a:cubicBezTo>
                    <a:cubicBezTo>
                      <a:pt x="18" y="164"/>
                      <a:pt x="18" y="164"/>
                      <a:pt x="18" y="164"/>
                    </a:cubicBezTo>
                    <a:cubicBezTo>
                      <a:pt x="18" y="164"/>
                      <a:pt x="18" y="164"/>
                      <a:pt x="18" y="164"/>
                    </a:cubicBezTo>
                    <a:cubicBezTo>
                      <a:pt x="18" y="164"/>
                      <a:pt x="18" y="164"/>
                      <a:pt x="18" y="164"/>
                    </a:cubicBezTo>
                    <a:cubicBezTo>
                      <a:pt x="18" y="164"/>
                      <a:pt x="18" y="164"/>
                      <a:pt x="18" y="164"/>
                    </a:cubicBezTo>
                    <a:cubicBezTo>
                      <a:pt x="18" y="164"/>
                      <a:pt x="18" y="164"/>
                      <a:pt x="18" y="164"/>
                    </a:cubicBezTo>
                    <a:cubicBezTo>
                      <a:pt x="18" y="164"/>
                      <a:pt x="18" y="164"/>
                      <a:pt x="18" y="164"/>
                    </a:cubicBezTo>
                    <a:cubicBezTo>
                      <a:pt x="18" y="164"/>
                      <a:pt x="18" y="164"/>
                      <a:pt x="18" y="164"/>
                    </a:cubicBezTo>
                    <a:cubicBezTo>
                      <a:pt x="18" y="164"/>
                      <a:pt x="18" y="164"/>
                      <a:pt x="18" y="165"/>
                    </a:cubicBezTo>
                    <a:cubicBezTo>
                      <a:pt x="18" y="165"/>
                      <a:pt x="18" y="165"/>
                      <a:pt x="18" y="165"/>
                    </a:cubicBezTo>
                    <a:cubicBezTo>
                      <a:pt x="18" y="165"/>
                      <a:pt x="18" y="165"/>
                      <a:pt x="18" y="165"/>
                    </a:cubicBezTo>
                    <a:cubicBezTo>
                      <a:pt x="18" y="165"/>
                      <a:pt x="18" y="165"/>
                      <a:pt x="18" y="165"/>
                    </a:cubicBezTo>
                    <a:cubicBezTo>
                      <a:pt x="18" y="165"/>
                      <a:pt x="18" y="165"/>
                      <a:pt x="18" y="165"/>
                    </a:cubicBezTo>
                    <a:cubicBezTo>
                      <a:pt x="18" y="165"/>
                      <a:pt x="18" y="165"/>
                      <a:pt x="18" y="165"/>
                    </a:cubicBezTo>
                    <a:cubicBezTo>
                      <a:pt x="18" y="165"/>
                      <a:pt x="18" y="165"/>
                      <a:pt x="18" y="165"/>
                    </a:cubicBezTo>
                    <a:cubicBezTo>
                      <a:pt x="18" y="165"/>
                      <a:pt x="18" y="165"/>
                      <a:pt x="18" y="165"/>
                    </a:cubicBezTo>
                    <a:cubicBezTo>
                      <a:pt x="18" y="165"/>
                      <a:pt x="18" y="165"/>
                      <a:pt x="18" y="165"/>
                    </a:cubicBezTo>
                    <a:cubicBezTo>
                      <a:pt x="18" y="165"/>
                      <a:pt x="18" y="165"/>
                      <a:pt x="18" y="165"/>
                    </a:cubicBezTo>
                    <a:cubicBezTo>
                      <a:pt x="18" y="165"/>
                      <a:pt x="18" y="165"/>
                      <a:pt x="18" y="165"/>
                    </a:cubicBezTo>
                    <a:cubicBezTo>
                      <a:pt x="18" y="165"/>
                      <a:pt x="18" y="165"/>
                      <a:pt x="18" y="165"/>
                    </a:cubicBezTo>
                    <a:cubicBezTo>
                      <a:pt x="18" y="165"/>
                      <a:pt x="18" y="165"/>
                      <a:pt x="18" y="165"/>
                    </a:cubicBezTo>
                    <a:cubicBezTo>
                      <a:pt x="18" y="165"/>
                      <a:pt x="18" y="165"/>
                      <a:pt x="18" y="165"/>
                    </a:cubicBezTo>
                    <a:cubicBezTo>
                      <a:pt x="18" y="165"/>
                      <a:pt x="18" y="165"/>
                      <a:pt x="18" y="165"/>
                    </a:cubicBezTo>
                    <a:cubicBezTo>
                      <a:pt x="18" y="353"/>
                      <a:pt x="18" y="353"/>
                      <a:pt x="18" y="353"/>
                    </a:cubicBezTo>
                    <a:cubicBezTo>
                      <a:pt x="18" y="357"/>
                      <a:pt x="18" y="357"/>
                      <a:pt x="18" y="357"/>
                    </a:cubicBezTo>
                    <a:cubicBezTo>
                      <a:pt x="19" y="358"/>
                      <a:pt x="19" y="360"/>
                      <a:pt x="20" y="361"/>
                    </a:cubicBezTo>
                    <a:cubicBezTo>
                      <a:pt x="20" y="356"/>
                      <a:pt x="20" y="356"/>
                      <a:pt x="20" y="356"/>
                    </a:cubicBezTo>
                    <a:cubicBezTo>
                      <a:pt x="20" y="6"/>
                      <a:pt x="20" y="6"/>
                      <a:pt x="20" y="6"/>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3"/>
                      <a:pt x="19" y="2"/>
                      <a:pt x="19" y="1"/>
                    </a:cubicBezTo>
                    <a:cubicBezTo>
                      <a:pt x="18" y="1"/>
                      <a:pt x="18" y="0"/>
                      <a:pt x="17" y="0"/>
                    </a:cubicBezTo>
                  </a:path>
                </a:pathLst>
              </a:custGeom>
              <a:solidFill>
                <a:srgbClr val="E4E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2" name="Freeform 2003">
                <a:extLst>
                  <a:ext uri="{FF2B5EF4-FFF2-40B4-BE49-F238E27FC236}">
                    <a16:creationId xmlns:a16="http://schemas.microsoft.com/office/drawing/2014/main" id="{CF492B03-AEEC-42A5-99F4-3A901E820CBF}"/>
                  </a:ext>
                </a:extLst>
              </p:cNvPr>
              <p:cNvSpPr>
                <a:spLocks noEditPoints="1"/>
              </p:cNvSpPr>
              <p:nvPr/>
            </p:nvSpPr>
            <p:spPr bwMode="auto">
              <a:xfrm>
                <a:off x="287" y="964"/>
                <a:ext cx="120" cy="114"/>
              </a:xfrm>
              <a:custGeom>
                <a:avLst/>
                <a:gdLst>
                  <a:gd name="T0" fmla="*/ 48 w 50"/>
                  <a:gd name="T1" fmla="*/ 13 h 48"/>
                  <a:gd name="T2" fmla="*/ 48 w 50"/>
                  <a:gd name="T3" fmla="*/ 16 h 48"/>
                  <a:gd name="T4" fmla="*/ 48 w 50"/>
                  <a:gd name="T5" fmla="*/ 16 h 48"/>
                  <a:gd name="T6" fmla="*/ 34 w 50"/>
                  <a:gd name="T7" fmla="*/ 32 h 48"/>
                  <a:gd name="T8" fmla="*/ 34 w 50"/>
                  <a:gd name="T9" fmla="*/ 32 h 48"/>
                  <a:gd name="T10" fmla="*/ 5 w 50"/>
                  <a:gd name="T11" fmla="*/ 43 h 48"/>
                  <a:gd name="T12" fmla="*/ 0 w 50"/>
                  <a:gd name="T13" fmla="*/ 48 h 48"/>
                  <a:gd name="T14" fmla="*/ 50 w 50"/>
                  <a:gd name="T15" fmla="*/ 19 h 48"/>
                  <a:gd name="T16" fmla="*/ 50 w 50"/>
                  <a:gd name="T17" fmla="*/ 19 h 48"/>
                  <a:gd name="T18" fmla="*/ 50 w 50"/>
                  <a:gd name="T19" fmla="*/ 19 h 48"/>
                  <a:gd name="T20" fmla="*/ 50 w 50"/>
                  <a:gd name="T21" fmla="*/ 19 h 48"/>
                  <a:gd name="T22" fmla="*/ 50 w 50"/>
                  <a:gd name="T23" fmla="*/ 19 h 48"/>
                  <a:gd name="T24" fmla="*/ 50 w 50"/>
                  <a:gd name="T25" fmla="*/ 19 h 48"/>
                  <a:gd name="T26" fmla="*/ 50 w 50"/>
                  <a:gd name="T27" fmla="*/ 19 h 48"/>
                  <a:gd name="T28" fmla="*/ 50 w 50"/>
                  <a:gd name="T29" fmla="*/ 19 h 48"/>
                  <a:gd name="T30" fmla="*/ 50 w 50"/>
                  <a:gd name="T31" fmla="*/ 19 h 48"/>
                  <a:gd name="T32" fmla="*/ 50 w 50"/>
                  <a:gd name="T33" fmla="*/ 19 h 48"/>
                  <a:gd name="T34" fmla="*/ 50 w 50"/>
                  <a:gd name="T35" fmla="*/ 19 h 48"/>
                  <a:gd name="T36" fmla="*/ 50 w 50"/>
                  <a:gd name="T37" fmla="*/ 19 h 48"/>
                  <a:gd name="T38" fmla="*/ 50 w 50"/>
                  <a:gd name="T39" fmla="*/ 19 h 48"/>
                  <a:gd name="T40" fmla="*/ 50 w 50"/>
                  <a:gd name="T41" fmla="*/ 19 h 48"/>
                  <a:gd name="T42" fmla="*/ 50 w 50"/>
                  <a:gd name="T43" fmla="*/ 19 h 48"/>
                  <a:gd name="T44" fmla="*/ 50 w 50"/>
                  <a:gd name="T45" fmla="*/ 19 h 48"/>
                  <a:gd name="T46" fmla="*/ 50 w 50"/>
                  <a:gd name="T47" fmla="*/ 19 h 48"/>
                  <a:gd name="T48" fmla="*/ 50 w 50"/>
                  <a:gd name="T49" fmla="*/ 18 h 48"/>
                  <a:gd name="T50" fmla="*/ 50 w 50"/>
                  <a:gd name="T51" fmla="*/ 18 h 48"/>
                  <a:gd name="T52" fmla="*/ 50 w 50"/>
                  <a:gd name="T53" fmla="*/ 18 h 48"/>
                  <a:gd name="T54" fmla="*/ 50 w 50"/>
                  <a:gd name="T55" fmla="*/ 18 h 48"/>
                  <a:gd name="T56" fmla="*/ 50 w 50"/>
                  <a:gd name="T57" fmla="*/ 18 h 48"/>
                  <a:gd name="T58" fmla="*/ 50 w 50"/>
                  <a:gd name="T59" fmla="*/ 18 h 48"/>
                  <a:gd name="T60" fmla="*/ 50 w 50"/>
                  <a:gd name="T61" fmla="*/ 18 h 48"/>
                  <a:gd name="T62" fmla="*/ 50 w 50"/>
                  <a:gd name="T63" fmla="*/ 18 h 48"/>
                  <a:gd name="T64" fmla="*/ 50 w 50"/>
                  <a:gd name="T65" fmla="*/ 18 h 48"/>
                  <a:gd name="T66" fmla="*/ 50 w 50"/>
                  <a:gd name="T67" fmla="*/ 18 h 48"/>
                  <a:gd name="T68" fmla="*/ 50 w 50"/>
                  <a:gd name="T69" fmla="*/ 18 h 48"/>
                  <a:gd name="T70" fmla="*/ 50 w 50"/>
                  <a:gd name="T71" fmla="*/ 18 h 48"/>
                  <a:gd name="T72" fmla="*/ 50 w 50"/>
                  <a:gd name="T73" fmla="*/ 18 h 48"/>
                  <a:gd name="T74" fmla="*/ 50 w 50"/>
                  <a:gd name="T75" fmla="*/ 18 h 48"/>
                  <a:gd name="T76" fmla="*/ 50 w 50"/>
                  <a:gd name="T77" fmla="*/ 18 h 48"/>
                  <a:gd name="T78" fmla="*/ 50 w 50"/>
                  <a:gd name="T79" fmla="*/ 18 h 48"/>
                  <a:gd name="T80" fmla="*/ 50 w 50"/>
                  <a:gd name="T81" fmla="*/ 18 h 48"/>
                  <a:gd name="T82" fmla="*/ 50 w 50"/>
                  <a:gd name="T83" fmla="*/ 17 h 48"/>
                  <a:gd name="T84" fmla="*/ 50 w 50"/>
                  <a:gd name="T85" fmla="*/ 17 h 48"/>
                  <a:gd name="T86" fmla="*/ 50 w 50"/>
                  <a:gd name="T87" fmla="*/ 17 h 48"/>
                  <a:gd name="T88" fmla="*/ 50 w 50"/>
                  <a:gd name="T89" fmla="*/ 17 h 48"/>
                  <a:gd name="T90" fmla="*/ 50 w 50"/>
                  <a:gd name="T91" fmla="*/ 17 h 48"/>
                  <a:gd name="T92" fmla="*/ 48 w 50"/>
                  <a:gd name="T93" fmla="*/ 13 h 48"/>
                  <a:gd name="T94" fmla="*/ 30 w 50"/>
                  <a:gd name="T95" fmla="*/ 0 h 48"/>
                  <a:gd name="T96" fmla="*/ 28 w 50"/>
                  <a:gd name="T97" fmla="*/ 2 h 48"/>
                  <a:gd name="T98" fmla="*/ 28 w 50"/>
                  <a:gd name="T99" fmla="*/ 2 h 48"/>
                  <a:gd name="T100" fmla="*/ 34 w 50"/>
                  <a:gd name="T101" fmla="*/ 5 h 48"/>
                  <a:gd name="T102" fmla="*/ 34 w 50"/>
                  <a:gd name="T103" fmla="*/ 2 h 48"/>
                  <a:gd name="T104" fmla="*/ 30 w 50"/>
                  <a:gd name="T10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 h="48">
                    <a:moveTo>
                      <a:pt x="48" y="13"/>
                    </a:moveTo>
                    <a:cubicBezTo>
                      <a:pt x="48" y="16"/>
                      <a:pt x="48" y="16"/>
                      <a:pt x="48" y="16"/>
                    </a:cubicBezTo>
                    <a:cubicBezTo>
                      <a:pt x="48" y="16"/>
                      <a:pt x="48" y="16"/>
                      <a:pt x="48" y="16"/>
                    </a:cubicBezTo>
                    <a:cubicBezTo>
                      <a:pt x="47" y="19"/>
                      <a:pt x="43" y="27"/>
                      <a:pt x="34" y="32"/>
                    </a:cubicBezTo>
                    <a:cubicBezTo>
                      <a:pt x="34" y="32"/>
                      <a:pt x="34" y="32"/>
                      <a:pt x="34" y="32"/>
                    </a:cubicBezTo>
                    <a:cubicBezTo>
                      <a:pt x="27" y="36"/>
                      <a:pt x="17" y="40"/>
                      <a:pt x="5" y="43"/>
                    </a:cubicBezTo>
                    <a:cubicBezTo>
                      <a:pt x="4" y="45"/>
                      <a:pt x="2" y="46"/>
                      <a:pt x="0" y="48"/>
                    </a:cubicBezTo>
                    <a:cubicBezTo>
                      <a:pt x="29" y="42"/>
                      <a:pt x="49" y="29"/>
                      <a:pt x="50" y="19"/>
                    </a:cubicBezTo>
                    <a:cubicBezTo>
                      <a:pt x="50" y="19"/>
                      <a:pt x="50" y="19"/>
                      <a:pt x="50" y="19"/>
                    </a:cubicBezTo>
                    <a:cubicBezTo>
                      <a:pt x="50" y="19"/>
                      <a:pt x="50" y="19"/>
                      <a:pt x="50" y="19"/>
                    </a:cubicBezTo>
                    <a:cubicBezTo>
                      <a:pt x="50" y="19"/>
                      <a:pt x="50" y="19"/>
                      <a:pt x="50" y="19"/>
                    </a:cubicBezTo>
                    <a:cubicBezTo>
                      <a:pt x="50" y="19"/>
                      <a:pt x="50" y="19"/>
                      <a:pt x="50" y="19"/>
                    </a:cubicBezTo>
                    <a:cubicBezTo>
                      <a:pt x="50" y="19"/>
                      <a:pt x="50" y="19"/>
                      <a:pt x="50" y="19"/>
                    </a:cubicBezTo>
                    <a:cubicBezTo>
                      <a:pt x="50" y="19"/>
                      <a:pt x="50" y="19"/>
                      <a:pt x="50" y="19"/>
                    </a:cubicBezTo>
                    <a:cubicBezTo>
                      <a:pt x="50" y="19"/>
                      <a:pt x="50" y="19"/>
                      <a:pt x="50" y="19"/>
                    </a:cubicBezTo>
                    <a:cubicBezTo>
                      <a:pt x="50" y="19"/>
                      <a:pt x="50" y="19"/>
                      <a:pt x="50" y="19"/>
                    </a:cubicBezTo>
                    <a:cubicBezTo>
                      <a:pt x="50" y="19"/>
                      <a:pt x="50" y="19"/>
                      <a:pt x="50" y="19"/>
                    </a:cubicBezTo>
                    <a:cubicBezTo>
                      <a:pt x="50" y="19"/>
                      <a:pt x="50" y="19"/>
                      <a:pt x="50" y="19"/>
                    </a:cubicBezTo>
                    <a:cubicBezTo>
                      <a:pt x="50" y="19"/>
                      <a:pt x="50" y="19"/>
                      <a:pt x="50" y="19"/>
                    </a:cubicBezTo>
                    <a:cubicBezTo>
                      <a:pt x="50" y="19"/>
                      <a:pt x="50" y="19"/>
                      <a:pt x="50" y="19"/>
                    </a:cubicBezTo>
                    <a:cubicBezTo>
                      <a:pt x="50" y="19"/>
                      <a:pt x="50" y="19"/>
                      <a:pt x="50" y="19"/>
                    </a:cubicBezTo>
                    <a:cubicBezTo>
                      <a:pt x="50" y="19"/>
                      <a:pt x="50" y="19"/>
                      <a:pt x="50" y="19"/>
                    </a:cubicBezTo>
                    <a:cubicBezTo>
                      <a:pt x="50" y="19"/>
                      <a:pt x="50" y="19"/>
                      <a:pt x="50" y="19"/>
                    </a:cubicBezTo>
                    <a:cubicBezTo>
                      <a:pt x="50" y="19"/>
                      <a:pt x="50" y="19"/>
                      <a:pt x="50" y="19"/>
                    </a:cubicBezTo>
                    <a:cubicBezTo>
                      <a:pt x="50" y="19"/>
                      <a:pt x="50" y="19"/>
                      <a:pt x="50" y="18"/>
                    </a:cubicBezTo>
                    <a:cubicBezTo>
                      <a:pt x="50" y="18"/>
                      <a:pt x="50" y="18"/>
                      <a:pt x="50" y="18"/>
                    </a:cubicBezTo>
                    <a:cubicBezTo>
                      <a:pt x="50" y="18"/>
                      <a:pt x="50" y="18"/>
                      <a:pt x="50" y="18"/>
                    </a:cubicBezTo>
                    <a:cubicBezTo>
                      <a:pt x="50" y="18"/>
                      <a:pt x="50" y="18"/>
                      <a:pt x="50" y="18"/>
                    </a:cubicBezTo>
                    <a:cubicBezTo>
                      <a:pt x="50" y="18"/>
                      <a:pt x="50" y="18"/>
                      <a:pt x="50" y="18"/>
                    </a:cubicBezTo>
                    <a:cubicBezTo>
                      <a:pt x="50" y="18"/>
                      <a:pt x="50" y="18"/>
                      <a:pt x="50" y="18"/>
                    </a:cubicBezTo>
                    <a:cubicBezTo>
                      <a:pt x="50" y="18"/>
                      <a:pt x="50" y="18"/>
                      <a:pt x="50" y="18"/>
                    </a:cubicBezTo>
                    <a:cubicBezTo>
                      <a:pt x="50" y="18"/>
                      <a:pt x="50" y="18"/>
                      <a:pt x="50" y="18"/>
                    </a:cubicBezTo>
                    <a:cubicBezTo>
                      <a:pt x="50" y="18"/>
                      <a:pt x="50" y="18"/>
                      <a:pt x="50" y="18"/>
                    </a:cubicBezTo>
                    <a:cubicBezTo>
                      <a:pt x="50" y="18"/>
                      <a:pt x="50" y="18"/>
                      <a:pt x="50" y="18"/>
                    </a:cubicBezTo>
                    <a:cubicBezTo>
                      <a:pt x="50" y="18"/>
                      <a:pt x="50" y="18"/>
                      <a:pt x="50" y="18"/>
                    </a:cubicBezTo>
                    <a:cubicBezTo>
                      <a:pt x="50" y="18"/>
                      <a:pt x="50" y="18"/>
                      <a:pt x="50" y="18"/>
                    </a:cubicBezTo>
                    <a:cubicBezTo>
                      <a:pt x="50" y="18"/>
                      <a:pt x="50" y="18"/>
                      <a:pt x="50" y="18"/>
                    </a:cubicBezTo>
                    <a:cubicBezTo>
                      <a:pt x="50" y="18"/>
                      <a:pt x="50" y="18"/>
                      <a:pt x="50" y="18"/>
                    </a:cubicBezTo>
                    <a:cubicBezTo>
                      <a:pt x="50" y="18"/>
                      <a:pt x="50" y="18"/>
                      <a:pt x="50" y="18"/>
                    </a:cubicBezTo>
                    <a:cubicBezTo>
                      <a:pt x="50" y="18"/>
                      <a:pt x="50" y="18"/>
                      <a:pt x="50" y="18"/>
                    </a:cubicBezTo>
                    <a:cubicBezTo>
                      <a:pt x="50" y="18"/>
                      <a:pt x="50" y="18"/>
                      <a:pt x="50" y="18"/>
                    </a:cubicBezTo>
                    <a:cubicBezTo>
                      <a:pt x="50" y="18"/>
                      <a:pt x="50" y="18"/>
                      <a:pt x="50" y="17"/>
                    </a:cubicBezTo>
                    <a:cubicBezTo>
                      <a:pt x="50" y="17"/>
                      <a:pt x="50" y="17"/>
                      <a:pt x="50" y="17"/>
                    </a:cubicBezTo>
                    <a:cubicBezTo>
                      <a:pt x="50" y="17"/>
                      <a:pt x="50" y="17"/>
                      <a:pt x="50" y="17"/>
                    </a:cubicBezTo>
                    <a:cubicBezTo>
                      <a:pt x="50" y="17"/>
                      <a:pt x="50" y="17"/>
                      <a:pt x="50" y="17"/>
                    </a:cubicBezTo>
                    <a:cubicBezTo>
                      <a:pt x="50" y="17"/>
                      <a:pt x="50" y="17"/>
                      <a:pt x="50" y="17"/>
                    </a:cubicBezTo>
                    <a:cubicBezTo>
                      <a:pt x="49" y="16"/>
                      <a:pt x="49" y="14"/>
                      <a:pt x="48" y="13"/>
                    </a:cubicBezTo>
                    <a:moveTo>
                      <a:pt x="30" y="0"/>
                    </a:moveTo>
                    <a:cubicBezTo>
                      <a:pt x="29" y="1"/>
                      <a:pt x="29" y="1"/>
                      <a:pt x="28" y="2"/>
                    </a:cubicBezTo>
                    <a:cubicBezTo>
                      <a:pt x="28" y="2"/>
                      <a:pt x="28" y="2"/>
                      <a:pt x="28" y="2"/>
                    </a:cubicBezTo>
                    <a:cubicBezTo>
                      <a:pt x="30" y="3"/>
                      <a:pt x="32" y="4"/>
                      <a:pt x="34" y="5"/>
                    </a:cubicBezTo>
                    <a:cubicBezTo>
                      <a:pt x="34" y="4"/>
                      <a:pt x="34" y="3"/>
                      <a:pt x="34" y="2"/>
                    </a:cubicBezTo>
                    <a:cubicBezTo>
                      <a:pt x="33" y="1"/>
                      <a:pt x="32" y="1"/>
                      <a:pt x="30" y="0"/>
                    </a:cubicBezTo>
                  </a:path>
                </a:pathLst>
              </a:custGeom>
              <a:solidFill>
                <a:srgbClr val="BAB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3" name="Freeform 2004">
                <a:extLst>
                  <a:ext uri="{FF2B5EF4-FFF2-40B4-BE49-F238E27FC236}">
                    <a16:creationId xmlns:a16="http://schemas.microsoft.com/office/drawing/2014/main" id="{2C1115C1-1DB4-42E6-A10E-6C2CF8C8E788}"/>
                  </a:ext>
                </a:extLst>
              </p:cNvPr>
              <p:cNvSpPr>
                <a:spLocks/>
              </p:cNvSpPr>
              <p:nvPr/>
            </p:nvSpPr>
            <p:spPr bwMode="auto">
              <a:xfrm>
                <a:off x="407" y="153"/>
                <a:ext cx="0" cy="839"/>
              </a:xfrm>
              <a:custGeom>
                <a:avLst/>
                <a:gdLst>
                  <a:gd name="T0" fmla="*/ 0 h 352"/>
                  <a:gd name="T1" fmla="*/ 0 h 352"/>
                  <a:gd name="T2" fmla="*/ 2 h 352"/>
                  <a:gd name="T3" fmla="*/ 352 h 352"/>
                  <a:gd name="T4" fmla="*/ 208 h 352"/>
                  <a:gd name="T5" fmla="*/ 208 h 352"/>
                  <a:gd name="T6" fmla="*/ 2 h 352"/>
                  <a:gd name="T7" fmla="*/ 0 h 352"/>
                  <a:gd name="T8" fmla="*/ 0 h 352"/>
                  <a:gd name="T9" fmla="*/ 0 h 35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352">
                    <a:moveTo>
                      <a:pt x="0" y="0"/>
                    </a:moveTo>
                    <a:cubicBezTo>
                      <a:pt x="0" y="0"/>
                      <a:pt x="0" y="0"/>
                      <a:pt x="0" y="0"/>
                    </a:cubicBezTo>
                    <a:cubicBezTo>
                      <a:pt x="0" y="2"/>
                      <a:pt x="0" y="2"/>
                      <a:pt x="0" y="2"/>
                    </a:cubicBezTo>
                    <a:cubicBezTo>
                      <a:pt x="0" y="352"/>
                      <a:pt x="0" y="352"/>
                      <a:pt x="0" y="352"/>
                    </a:cubicBezTo>
                    <a:cubicBezTo>
                      <a:pt x="0" y="208"/>
                      <a:pt x="0" y="208"/>
                      <a:pt x="0" y="208"/>
                    </a:cubicBezTo>
                    <a:cubicBezTo>
                      <a:pt x="0" y="208"/>
                      <a:pt x="0" y="208"/>
                      <a:pt x="0" y="208"/>
                    </a:cubicBezTo>
                    <a:cubicBezTo>
                      <a:pt x="0" y="2"/>
                      <a:pt x="0" y="2"/>
                      <a:pt x="0" y="2"/>
                    </a:cubicBezTo>
                    <a:cubicBezTo>
                      <a:pt x="0" y="0"/>
                      <a:pt x="0" y="0"/>
                      <a:pt x="0" y="0"/>
                    </a:cubicBezTo>
                    <a:cubicBezTo>
                      <a:pt x="0" y="0"/>
                      <a:pt x="0" y="0"/>
                      <a:pt x="0" y="0"/>
                    </a:cubicBezTo>
                    <a:cubicBezTo>
                      <a:pt x="0" y="0"/>
                      <a:pt x="0" y="0"/>
                      <a:pt x="0" y="0"/>
                    </a:cubicBezTo>
                  </a:path>
                </a:pathLst>
              </a:custGeom>
              <a:solidFill>
                <a:srgbClr val="A3A2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4" name="Freeform 2005">
                <a:extLst>
                  <a:ext uri="{FF2B5EF4-FFF2-40B4-BE49-F238E27FC236}">
                    <a16:creationId xmlns:a16="http://schemas.microsoft.com/office/drawing/2014/main" id="{271748CC-826F-442F-8136-BF29EB458ED2}"/>
                  </a:ext>
                </a:extLst>
              </p:cNvPr>
              <p:cNvSpPr>
                <a:spLocks/>
              </p:cNvSpPr>
              <p:nvPr/>
            </p:nvSpPr>
            <p:spPr bwMode="auto">
              <a:xfrm>
                <a:off x="397" y="141"/>
                <a:ext cx="7" cy="5"/>
              </a:xfrm>
              <a:custGeom>
                <a:avLst/>
                <a:gdLst>
                  <a:gd name="T0" fmla="*/ 0 w 3"/>
                  <a:gd name="T1" fmla="*/ 0 h 2"/>
                  <a:gd name="T2" fmla="*/ 1 w 3"/>
                  <a:gd name="T3" fmla="*/ 1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1" y="0"/>
                      <a:pt x="1" y="1"/>
                      <a:pt x="1" y="1"/>
                    </a:cubicBezTo>
                    <a:cubicBezTo>
                      <a:pt x="2" y="1"/>
                      <a:pt x="2" y="2"/>
                      <a:pt x="3" y="2"/>
                    </a:cubicBezTo>
                    <a:cubicBezTo>
                      <a:pt x="2" y="2"/>
                      <a:pt x="1" y="1"/>
                      <a:pt x="0" y="0"/>
                    </a:cubicBezTo>
                  </a:path>
                </a:pathLst>
              </a:custGeom>
              <a:solidFill>
                <a:srgbClr val="9493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5" name="Freeform 2006">
                <a:extLst>
                  <a:ext uri="{FF2B5EF4-FFF2-40B4-BE49-F238E27FC236}">
                    <a16:creationId xmlns:a16="http://schemas.microsoft.com/office/drawing/2014/main" id="{E7CCBF84-90E6-4844-8539-6741F5765515}"/>
                  </a:ext>
                </a:extLst>
              </p:cNvPr>
              <p:cNvSpPr>
                <a:spLocks/>
              </p:cNvSpPr>
              <p:nvPr/>
            </p:nvSpPr>
            <p:spPr bwMode="auto">
              <a:xfrm>
                <a:off x="407" y="153"/>
                <a:ext cx="0" cy="496"/>
              </a:xfrm>
              <a:custGeom>
                <a:avLst/>
                <a:gdLst>
                  <a:gd name="T0" fmla="*/ 0 h 496"/>
                  <a:gd name="T1" fmla="*/ 0 h 496"/>
                  <a:gd name="T2" fmla="*/ 4 h 496"/>
                  <a:gd name="T3" fmla="*/ 496 h 496"/>
                  <a:gd name="T4" fmla="*/ 496 h 496"/>
                  <a:gd name="T5" fmla="*/ 7 h 496"/>
                  <a:gd name="T6" fmla="*/ 7 h 496"/>
                  <a:gd name="T7" fmla="*/ 4 h 496"/>
                  <a:gd name="T8" fmla="*/ 0 h 496"/>
                  <a:gd name="T9" fmla="*/ 0 h 496"/>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496">
                    <a:moveTo>
                      <a:pt x="0" y="0"/>
                    </a:moveTo>
                    <a:lnTo>
                      <a:pt x="0" y="0"/>
                    </a:lnTo>
                    <a:lnTo>
                      <a:pt x="0" y="4"/>
                    </a:lnTo>
                    <a:lnTo>
                      <a:pt x="0" y="496"/>
                    </a:lnTo>
                    <a:lnTo>
                      <a:pt x="0" y="496"/>
                    </a:lnTo>
                    <a:lnTo>
                      <a:pt x="0" y="7"/>
                    </a:lnTo>
                    <a:lnTo>
                      <a:pt x="0" y="7"/>
                    </a:lnTo>
                    <a:lnTo>
                      <a:pt x="0" y="4"/>
                    </a:lnTo>
                    <a:lnTo>
                      <a:pt x="0" y="0"/>
                    </a:lnTo>
                    <a:lnTo>
                      <a:pt x="0" y="0"/>
                    </a:lnTo>
                    <a:close/>
                  </a:path>
                </a:pathLst>
              </a:custGeom>
              <a:solidFill>
                <a:srgbClr val="8585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6" name="Freeform 2007">
                <a:extLst>
                  <a:ext uri="{FF2B5EF4-FFF2-40B4-BE49-F238E27FC236}">
                    <a16:creationId xmlns:a16="http://schemas.microsoft.com/office/drawing/2014/main" id="{70A872CB-6CBE-4241-923B-C99B9D71D197}"/>
                  </a:ext>
                </a:extLst>
              </p:cNvPr>
              <p:cNvSpPr>
                <a:spLocks/>
              </p:cNvSpPr>
              <p:nvPr/>
            </p:nvSpPr>
            <p:spPr bwMode="auto">
              <a:xfrm>
                <a:off x="407" y="153"/>
                <a:ext cx="0" cy="496"/>
              </a:xfrm>
              <a:custGeom>
                <a:avLst/>
                <a:gdLst>
                  <a:gd name="T0" fmla="*/ 0 h 496"/>
                  <a:gd name="T1" fmla="*/ 0 h 496"/>
                  <a:gd name="T2" fmla="*/ 4 h 496"/>
                  <a:gd name="T3" fmla="*/ 496 h 496"/>
                  <a:gd name="T4" fmla="*/ 496 h 496"/>
                  <a:gd name="T5" fmla="*/ 7 h 496"/>
                  <a:gd name="T6" fmla="*/ 7 h 496"/>
                  <a:gd name="T7" fmla="*/ 4 h 496"/>
                  <a:gd name="T8" fmla="*/ 0 h 496"/>
                  <a:gd name="T9" fmla="*/ 0 h 496"/>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496">
                    <a:moveTo>
                      <a:pt x="0" y="0"/>
                    </a:moveTo>
                    <a:lnTo>
                      <a:pt x="0" y="0"/>
                    </a:lnTo>
                    <a:lnTo>
                      <a:pt x="0" y="4"/>
                    </a:lnTo>
                    <a:lnTo>
                      <a:pt x="0" y="496"/>
                    </a:lnTo>
                    <a:lnTo>
                      <a:pt x="0" y="496"/>
                    </a:lnTo>
                    <a:lnTo>
                      <a:pt x="0" y="7"/>
                    </a:lnTo>
                    <a:lnTo>
                      <a:pt x="0" y="7"/>
                    </a:lnTo>
                    <a:lnTo>
                      <a:pt x="0" y="4"/>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7" name="Freeform 2008">
                <a:extLst>
                  <a:ext uri="{FF2B5EF4-FFF2-40B4-BE49-F238E27FC236}">
                    <a16:creationId xmlns:a16="http://schemas.microsoft.com/office/drawing/2014/main" id="{79C88088-D2A7-45E1-9A67-2D785C2D348A}"/>
                  </a:ext>
                </a:extLst>
              </p:cNvPr>
              <p:cNvSpPr>
                <a:spLocks noEditPoints="1"/>
              </p:cNvSpPr>
              <p:nvPr/>
            </p:nvSpPr>
            <p:spPr bwMode="auto">
              <a:xfrm>
                <a:off x="299" y="969"/>
                <a:ext cx="70" cy="97"/>
              </a:xfrm>
              <a:custGeom>
                <a:avLst/>
                <a:gdLst>
                  <a:gd name="T0" fmla="*/ 29 w 29"/>
                  <a:gd name="T1" fmla="*/ 24 h 41"/>
                  <a:gd name="T2" fmla="*/ 11 w 29"/>
                  <a:gd name="T3" fmla="*/ 33 h 41"/>
                  <a:gd name="T4" fmla="*/ 7 w 29"/>
                  <a:gd name="T5" fmla="*/ 35 h 41"/>
                  <a:gd name="T6" fmla="*/ 7 w 29"/>
                  <a:gd name="T7" fmla="*/ 35 h 41"/>
                  <a:gd name="T8" fmla="*/ 6 w 29"/>
                  <a:gd name="T9" fmla="*/ 35 h 41"/>
                  <a:gd name="T10" fmla="*/ 6 w 29"/>
                  <a:gd name="T11" fmla="*/ 35 h 41"/>
                  <a:gd name="T12" fmla="*/ 6 w 29"/>
                  <a:gd name="T13" fmla="*/ 35 h 41"/>
                  <a:gd name="T14" fmla="*/ 1 w 29"/>
                  <a:gd name="T15" fmla="*/ 36 h 41"/>
                  <a:gd name="T16" fmla="*/ 1 w 29"/>
                  <a:gd name="T17" fmla="*/ 37 h 41"/>
                  <a:gd name="T18" fmla="*/ 0 w 29"/>
                  <a:gd name="T19" fmla="*/ 41 h 41"/>
                  <a:gd name="T20" fmla="*/ 29 w 29"/>
                  <a:gd name="T21" fmla="*/ 30 h 41"/>
                  <a:gd name="T22" fmla="*/ 29 w 29"/>
                  <a:gd name="T23" fmla="*/ 24 h 41"/>
                  <a:gd name="T24" fmla="*/ 23 w 29"/>
                  <a:gd name="T25" fmla="*/ 0 h 41"/>
                  <a:gd name="T26" fmla="*/ 23 w 29"/>
                  <a:gd name="T27" fmla="*/ 5 h 41"/>
                  <a:gd name="T28" fmla="*/ 29 w 29"/>
                  <a:gd name="T29" fmla="*/ 9 h 41"/>
                  <a:gd name="T30" fmla="*/ 29 w 29"/>
                  <a:gd name="T31" fmla="*/ 3 h 41"/>
                  <a:gd name="T32" fmla="*/ 23 w 29"/>
                  <a:gd name="T3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41">
                    <a:moveTo>
                      <a:pt x="29" y="24"/>
                    </a:moveTo>
                    <a:cubicBezTo>
                      <a:pt x="25" y="27"/>
                      <a:pt x="19" y="30"/>
                      <a:pt x="11" y="33"/>
                    </a:cubicBezTo>
                    <a:cubicBezTo>
                      <a:pt x="10" y="34"/>
                      <a:pt x="9" y="35"/>
                      <a:pt x="7" y="35"/>
                    </a:cubicBezTo>
                    <a:cubicBezTo>
                      <a:pt x="7" y="35"/>
                      <a:pt x="7" y="35"/>
                      <a:pt x="7" y="35"/>
                    </a:cubicBezTo>
                    <a:cubicBezTo>
                      <a:pt x="7" y="35"/>
                      <a:pt x="6" y="35"/>
                      <a:pt x="6" y="35"/>
                    </a:cubicBezTo>
                    <a:cubicBezTo>
                      <a:pt x="6" y="35"/>
                      <a:pt x="6" y="35"/>
                      <a:pt x="6" y="35"/>
                    </a:cubicBezTo>
                    <a:cubicBezTo>
                      <a:pt x="6" y="35"/>
                      <a:pt x="6" y="35"/>
                      <a:pt x="6" y="35"/>
                    </a:cubicBezTo>
                    <a:cubicBezTo>
                      <a:pt x="4" y="36"/>
                      <a:pt x="3" y="36"/>
                      <a:pt x="1" y="36"/>
                    </a:cubicBezTo>
                    <a:cubicBezTo>
                      <a:pt x="1" y="36"/>
                      <a:pt x="1" y="37"/>
                      <a:pt x="1" y="37"/>
                    </a:cubicBezTo>
                    <a:cubicBezTo>
                      <a:pt x="1" y="38"/>
                      <a:pt x="1" y="39"/>
                      <a:pt x="0" y="41"/>
                    </a:cubicBezTo>
                    <a:cubicBezTo>
                      <a:pt x="12" y="38"/>
                      <a:pt x="22" y="34"/>
                      <a:pt x="29" y="30"/>
                    </a:cubicBezTo>
                    <a:cubicBezTo>
                      <a:pt x="29" y="28"/>
                      <a:pt x="29" y="26"/>
                      <a:pt x="29" y="24"/>
                    </a:cubicBezTo>
                    <a:moveTo>
                      <a:pt x="23" y="0"/>
                    </a:moveTo>
                    <a:cubicBezTo>
                      <a:pt x="23" y="2"/>
                      <a:pt x="23" y="3"/>
                      <a:pt x="23" y="5"/>
                    </a:cubicBezTo>
                    <a:cubicBezTo>
                      <a:pt x="26" y="6"/>
                      <a:pt x="28" y="7"/>
                      <a:pt x="29" y="9"/>
                    </a:cubicBezTo>
                    <a:cubicBezTo>
                      <a:pt x="29" y="7"/>
                      <a:pt x="29" y="5"/>
                      <a:pt x="29" y="3"/>
                    </a:cubicBezTo>
                    <a:cubicBezTo>
                      <a:pt x="27" y="2"/>
                      <a:pt x="25" y="1"/>
                      <a:pt x="23" y="0"/>
                    </a:cubicBezTo>
                  </a:path>
                </a:pathLst>
              </a:custGeom>
              <a:solidFill>
                <a:srgbClr val="A6A6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8" name="Freeform 2009">
                <a:extLst>
                  <a:ext uri="{FF2B5EF4-FFF2-40B4-BE49-F238E27FC236}">
                    <a16:creationId xmlns:a16="http://schemas.microsoft.com/office/drawing/2014/main" id="{3570FF61-8499-4C44-9609-28CBDF7FE378}"/>
                  </a:ext>
                </a:extLst>
              </p:cNvPr>
              <p:cNvSpPr>
                <a:spLocks/>
              </p:cNvSpPr>
              <p:nvPr/>
            </p:nvSpPr>
            <p:spPr bwMode="auto">
              <a:xfrm>
                <a:off x="326" y="981"/>
                <a:ext cx="43" cy="66"/>
              </a:xfrm>
              <a:custGeom>
                <a:avLst/>
                <a:gdLst>
                  <a:gd name="T0" fmla="*/ 12 w 18"/>
                  <a:gd name="T1" fmla="*/ 0 h 28"/>
                  <a:gd name="T2" fmla="*/ 12 w 18"/>
                  <a:gd name="T3" fmla="*/ 2 h 28"/>
                  <a:gd name="T4" fmla="*/ 0 w 18"/>
                  <a:gd name="T5" fmla="*/ 28 h 28"/>
                  <a:gd name="T6" fmla="*/ 18 w 18"/>
                  <a:gd name="T7" fmla="*/ 19 h 28"/>
                  <a:gd name="T8" fmla="*/ 18 w 18"/>
                  <a:gd name="T9" fmla="*/ 4 h 28"/>
                  <a:gd name="T10" fmla="*/ 12 w 18"/>
                  <a:gd name="T11" fmla="*/ 0 h 28"/>
                </a:gdLst>
                <a:ahLst/>
                <a:cxnLst>
                  <a:cxn ang="0">
                    <a:pos x="T0" y="T1"/>
                  </a:cxn>
                  <a:cxn ang="0">
                    <a:pos x="T2" y="T3"/>
                  </a:cxn>
                  <a:cxn ang="0">
                    <a:pos x="T4" y="T5"/>
                  </a:cxn>
                  <a:cxn ang="0">
                    <a:pos x="T6" y="T7"/>
                  </a:cxn>
                  <a:cxn ang="0">
                    <a:pos x="T8" y="T9"/>
                  </a:cxn>
                  <a:cxn ang="0">
                    <a:pos x="T10" y="T11"/>
                  </a:cxn>
                </a:cxnLst>
                <a:rect l="0" t="0" r="r" b="b"/>
                <a:pathLst>
                  <a:path w="18" h="28">
                    <a:moveTo>
                      <a:pt x="12" y="0"/>
                    </a:moveTo>
                    <a:cubicBezTo>
                      <a:pt x="12" y="1"/>
                      <a:pt x="12" y="2"/>
                      <a:pt x="12" y="2"/>
                    </a:cubicBezTo>
                    <a:cubicBezTo>
                      <a:pt x="12" y="13"/>
                      <a:pt x="8" y="23"/>
                      <a:pt x="0" y="28"/>
                    </a:cubicBezTo>
                    <a:cubicBezTo>
                      <a:pt x="8" y="25"/>
                      <a:pt x="14" y="22"/>
                      <a:pt x="18" y="19"/>
                    </a:cubicBezTo>
                    <a:cubicBezTo>
                      <a:pt x="18" y="15"/>
                      <a:pt x="18" y="10"/>
                      <a:pt x="18" y="4"/>
                    </a:cubicBezTo>
                    <a:cubicBezTo>
                      <a:pt x="17" y="2"/>
                      <a:pt x="15" y="1"/>
                      <a:pt x="12" y="0"/>
                    </a:cubicBezTo>
                  </a:path>
                </a:pathLst>
              </a:custGeom>
              <a:solidFill>
                <a:srgbClr val="9D9D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9" name="Freeform 2010">
                <a:extLst>
                  <a:ext uri="{FF2B5EF4-FFF2-40B4-BE49-F238E27FC236}">
                    <a16:creationId xmlns:a16="http://schemas.microsoft.com/office/drawing/2014/main" id="{E4E853B0-EEA7-4AA1-9F5C-FC092277FE44}"/>
                  </a:ext>
                </a:extLst>
              </p:cNvPr>
              <p:cNvSpPr>
                <a:spLocks noEditPoints="1"/>
              </p:cNvSpPr>
              <p:nvPr/>
            </p:nvSpPr>
            <p:spPr bwMode="auto">
              <a:xfrm>
                <a:off x="402" y="482"/>
                <a:ext cx="5" cy="55"/>
              </a:xfrm>
              <a:custGeom>
                <a:avLst/>
                <a:gdLst>
                  <a:gd name="T0" fmla="*/ 0 w 2"/>
                  <a:gd name="T1" fmla="*/ 23 h 23"/>
                  <a:gd name="T2" fmla="*/ 0 w 2"/>
                  <a:gd name="T3" fmla="*/ 23 h 23"/>
                  <a:gd name="T4" fmla="*/ 0 w 2"/>
                  <a:gd name="T5" fmla="*/ 23 h 23"/>
                  <a:gd name="T6" fmla="*/ 0 w 2"/>
                  <a:gd name="T7" fmla="*/ 23 h 23"/>
                  <a:gd name="T8" fmla="*/ 0 w 2"/>
                  <a:gd name="T9" fmla="*/ 23 h 23"/>
                  <a:gd name="T10" fmla="*/ 0 w 2"/>
                  <a:gd name="T11" fmla="*/ 23 h 23"/>
                  <a:gd name="T12" fmla="*/ 0 w 2"/>
                  <a:gd name="T13" fmla="*/ 23 h 23"/>
                  <a:gd name="T14" fmla="*/ 0 w 2"/>
                  <a:gd name="T15" fmla="*/ 23 h 23"/>
                  <a:gd name="T16" fmla="*/ 0 w 2"/>
                  <a:gd name="T17" fmla="*/ 23 h 23"/>
                  <a:gd name="T18" fmla="*/ 0 w 2"/>
                  <a:gd name="T19" fmla="*/ 23 h 23"/>
                  <a:gd name="T20" fmla="*/ 0 w 2"/>
                  <a:gd name="T21" fmla="*/ 23 h 23"/>
                  <a:gd name="T22" fmla="*/ 0 w 2"/>
                  <a:gd name="T23" fmla="*/ 23 h 23"/>
                  <a:gd name="T24" fmla="*/ 0 w 2"/>
                  <a:gd name="T25" fmla="*/ 23 h 23"/>
                  <a:gd name="T26" fmla="*/ 0 w 2"/>
                  <a:gd name="T27" fmla="*/ 23 h 23"/>
                  <a:gd name="T28" fmla="*/ 0 w 2"/>
                  <a:gd name="T29" fmla="*/ 23 h 23"/>
                  <a:gd name="T30" fmla="*/ 0 w 2"/>
                  <a:gd name="T31" fmla="*/ 23 h 23"/>
                  <a:gd name="T32" fmla="*/ 0 w 2"/>
                  <a:gd name="T33" fmla="*/ 23 h 23"/>
                  <a:gd name="T34" fmla="*/ 0 w 2"/>
                  <a:gd name="T35" fmla="*/ 23 h 23"/>
                  <a:gd name="T36" fmla="*/ 0 w 2"/>
                  <a:gd name="T37" fmla="*/ 23 h 23"/>
                  <a:gd name="T38" fmla="*/ 0 w 2"/>
                  <a:gd name="T39" fmla="*/ 23 h 23"/>
                  <a:gd name="T40" fmla="*/ 0 w 2"/>
                  <a:gd name="T41" fmla="*/ 23 h 23"/>
                  <a:gd name="T42" fmla="*/ 0 w 2"/>
                  <a:gd name="T43" fmla="*/ 22 h 23"/>
                  <a:gd name="T44" fmla="*/ 0 w 2"/>
                  <a:gd name="T45" fmla="*/ 22 h 23"/>
                  <a:gd name="T46" fmla="*/ 0 w 2"/>
                  <a:gd name="T47" fmla="*/ 22 h 23"/>
                  <a:gd name="T48" fmla="*/ 0 w 2"/>
                  <a:gd name="T49" fmla="*/ 22 h 23"/>
                  <a:gd name="T50" fmla="*/ 0 w 2"/>
                  <a:gd name="T51" fmla="*/ 22 h 23"/>
                  <a:gd name="T52" fmla="*/ 0 w 2"/>
                  <a:gd name="T53" fmla="*/ 22 h 23"/>
                  <a:gd name="T54" fmla="*/ 0 w 2"/>
                  <a:gd name="T55" fmla="*/ 22 h 23"/>
                  <a:gd name="T56" fmla="*/ 0 w 2"/>
                  <a:gd name="T57" fmla="*/ 22 h 23"/>
                  <a:gd name="T58" fmla="*/ 0 w 2"/>
                  <a:gd name="T59" fmla="*/ 22 h 23"/>
                  <a:gd name="T60" fmla="*/ 0 w 2"/>
                  <a:gd name="T61" fmla="*/ 22 h 23"/>
                  <a:gd name="T62" fmla="*/ 0 w 2"/>
                  <a:gd name="T63" fmla="*/ 22 h 23"/>
                  <a:gd name="T64" fmla="*/ 0 w 2"/>
                  <a:gd name="T65" fmla="*/ 22 h 23"/>
                  <a:gd name="T66" fmla="*/ 0 w 2"/>
                  <a:gd name="T67" fmla="*/ 0 h 23"/>
                  <a:gd name="T68" fmla="*/ 0 w 2"/>
                  <a:gd name="T69" fmla="*/ 0 h 23"/>
                  <a:gd name="T70" fmla="*/ 0 w 2"/>
                  <a:gd name="T71" fmla="*/ 22 h 23"/>
                  <a:gd name="T72" fmla="*/ 0 w 2"/>
                  <a:gd name="T7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 h="23">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0"/>
                    </a:moveTo>
                    <a:cubicBezTo>
                      <a:pt x="0" y="0"/>
                      <a:pt x="0" y="0"/>
                      <a:pt x="0" y="0"/>
                    </a:cubicBezTo>
                    <a:cubicBezTo>
                      <a:pt x="2" y="7"/>
                      <a:pt x="2" y="14"/>
                      <a:pt x="0" y="22"/>
                    </a:cubicBezTo>
                    <a:cubicBezTo>
                      <a:pt x="2" y="14"/>
                      <a:pt x="2" y="7"/>
                      <a:pt x="0" y="0"/>
                    </a:cubicBezTo>
                  </a:path>
                </a:pathLst>
              </a:custGeom>
              <a:solidFill>
                <a:srgbClr val="5D66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0" name="Freeform 2011">
                <a:extLst>
                  <a:ext uri="{FF2B5EF4-FFF2-40B4-BE49-F238E27FC236}">
                    <a16:creationId xmlns:a16="http://schemas.microsoft.com/office/drawing/2014/main" id="{D70F3663-879B-4794-A333-C9DFF3389EFE}"/>
                  </a:ext>
                </a:extLst>
              </p:cNvPr>
              <p:cNvSpPr>
                <a:spLocks/>
              </p:cNvSpPr>
              <p:nvPr/>
            </p:nvSpPr>
            <p:spPr bwMode="auto">
              <a:xfrm>
                <a:off x="402" y="482"/>
                <a:ext cx="5" cy="55"/>
              </a:xfrm>
              <a:custGeom>
                <a:avLst/>
                <a:gdLst>
                  <a:gd name="T0" fmla="*/ 0 w 2"/>
                  <a:gd name="T1" fmla="*/ 0 h 23"/>
                  <a:gd name="T2" fmla="*/ 0 w 2"/>
                  <a:gd name="T3" fmla="*/ 10 h 23"/>
                  <a:gd name="T4" fmla="*/ 0 w 2"/>
                  <a:gd name="T5" fmla="*/ 9 h 23"/>
                  <a:gd name="T6" fmla="*/ 0 w 2"/>
                  <a:gd name="T7" fmla="*/ 9 h 23"/>
                  <a:gd name="T8" fmla="*/ 0 w 2"/>
                  <a:gd name="T9" fmla="*/ 9 h 23"/>
                  <a:gd name="T10" fmla="*/ 0 w 2"/>
                  <a:gd name="T11" fmla="*/ 17 h 23"/>
                  <a:gd name="T12" fmla="*/ 0 w 2"/>
                  <a:gd name="T13" fmla="*/ 23 h 23"/>
                  <a:gd name="T14" fmla="*/ 0 w 2"/>
                  <a:gd name="T15" fmla="*/ 23 h 23"/>
                  <a:gd name="T16" fmla="*/ 0 w 2"/>
                  <a:gd name="T17" fmla="*/ 23 h 23"/>
                  <a:gd name="T18" fmla="*/ 0 w 2"/>
                  <a:gd name="T19" fmla="*/ 23 h 23"/>
                  <a:gd name="T20" fmla="*/ 0 w 2"/>
                  <a:gd name="T21" fmla="*/ 23 h 23"/>
                  <a:gd name="T22" fmla="*/ 0 w 2"/>
                  <a:gd name="T23" fmla="*/ 23 h 23"/>
                  <a:gd name="T24" fmla="*/ 0 w 2"/>
                  <a:gd name="T25" fmla="*/ 23 h 23"/>
                  <a:gd name="T26" fmla="*/ 0 w 2"/>
                  <a:gd name="T27" fmla="*/ 23 h 23"/>
                  <a:gd name="T28" fmla="*/ 0 w 2"/>
                  <a:gd name="T29" fmla="*/ 23 h 23"/>
                  <a:gd name="T30" fmla="*/ 0 w 2"/>
                  <a:gd name="T31" fmla="*/ 23 h 23"/>
                  <a:gd name="T32" fmla="*/ 0 w 2"/>
                  <a:gd name="T33" fmla="*/ 23 h 23"/>
                  <a:gd name="T34" fmla="*/ 0 w 2"/>
                  <a:gd name="T35" fmla="*/ 23 h 23"/>
                  <a:gd name="T36" fmla="*/ 0 w 2"/>
                  <a:gd name="T37" fmla="*/ 23 h 23"/>
                  <a:gd name="T38" fmla="*/ 0 w 2"/>
                  <a:gd name="T39" fmla="*/ 23 h 23"/>
                  <a:gd name="T40" fmla="*/ 0 w 2"/>
                  <a:gd name="T41" fmla="*/ 23 h 23"/>
                  <a:gd name="T42" fmla="*/ 0 w 2"/>
                  <a:gd name="T43" fmla="*/ 22 h 23"/>
                  <a:gd name="T44" fmla="*/ 0 w 2"/>
                  <a:gd name="T45" fmla="*/ 22 h 23"/>
                  <a:gd name="T46" fmla="*/ 0 w 2"/>
                  <a:gd name="T47" fmla="*/ 22 h 23"/>
                  <a:gd name="T48" fmla="*/ 0 w 2"/>
                  <a:gd name="T49" fmla="*/ 22 h 23"/>
                  <a:gd name="T50" fmla="*/ 0 w 2"/>
                  <a:gd name="T51" fmla="*/ 22 h 23"/>
                  <a:gd name="T52" fmla="*/ 0 w 2"/>
                  <a:gd name="T53" fmla="*/ 22 h 23"/>
                  <a:gd name="T54" fmla="*/ 0 w 2"/>
                  <a:gd name="T55" fmla="*/ 22 h 23"/>
                  <a:gd name="T56" fmla="*/ 0 w 2"/>
                  <a:gd name="T57" fmla="*/ 22 h 23"/>
                  <a:gd name="T58" fmla="*/ 0 w 2"/>
                  <a:gd name="T59" fmla="*/ 22 h 23"/>
                  <a:gd name="T60" fmla="*/ 0 w 2"/>
                  <a:gd name="T6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 h="23">
                    <a:moveTo>
                      <a:pt x="0" y="0"/>
                    </a:moveTo>
                    <a:cubicBezTo>
                      <a:pt x="0" y="10"/>
                      <a:pt x="0" y="10"/>
                      <a:pt x="0" y="10"/>
                    </a:cubicBezTo>
                    <a:cubicBezTo>
                      <a:pt x="0" y="10"/>
                      <a:pt x="0" y="9"/>
                      <a:pt x="0" y="9"/>
                    </a:cubicBezTo>
                    <a:cubicBezTo>
                      <a:pt x="0" y="9"/>
                      <a:pt x="0" y="9"/>
                      <a:pt x="0" y="9"/>
                    </a:cubicBezTo>
                    <a:cubicBezTo>
                      <a:pt x="0" y="9"/>
                      <a:pt x="0" y="9"/>
                      <a:pt x="0" y="9"/>
                    </a:cubicBezTo>
                    <a:cubicBezTo>
                      <a:pt x="0" y="10"/>
                      <a:pt x="1" y="13"/>
                      <a:pt x="0" y="17"/>
                    </a:cubicBezTo>
                    <a:cubicBezTo>
                      <a:pt x="0" y="23"/>
                      <a:pt x="0" y="23"/>
                      <a:pt x="0" y="23"/>
                    </a:cubicBezTo>
                    <a:cubicBezTo>
                      <a:pt x="0" y="23"/>
                      <a:pt x="0" y="23"/>
                      <a:pt x="0" y="23"/>
                    </a:cubicBezTo>
                    <a:cubicBezTo>
                      <a:pt x="0" y="23"/>
                      <a:pt x="0" y="23"/>
                      <a:pt x="0" y="23"/>
                    </a:cubicBezTo>
                    <a:cubicBezTo>
                      <a:pt x="0" y="23"/>
                      <a:pt x="0" y="23"/>
                      <a:pt x="0" y="23"/>
                    </a:cubicBezTo>
                    <a:cubicBezTo>
                      <a:pt x="0" y="23"/>
                      <a:pt x="0" y="23"/>
                      <a:pt x="0" y="23"/>
                    </a:cubicBezTo>
                    <a:cubicBezTo>
                      <a:pt x="0" y="23"/>
                      <a:pt x="0" y="23"/>
                      <a:pt x="0" y="23"/>
                    </a:cubicBezTo>
                    <a:cubicBezTo>
                      <a:pt x="0" y="23"/>
                      <a:pt x="0" y="23"/>
                      <a:pt x="0" y="23"/>
                    </a:cubicBezTo>
                    <a:cubicBezTo>
                      <a:pt x="0" y="23"/>
                      <a:pt x="0" y="23"/>
                      <a:pt x="0" y="23"/>
                    </a:cubicBezTo>
                    <a:cubicBezTo>
                      <a:pt x="0" y="23"/>
                      <a:pt x="0" y="23"/>
                      <a:pt x="0" y="23"/>
                    </a:cubicBezTo>
                    <a:cubicBezTo>
                      <a:pt x="0" y="23"/>
                      <a:pt x="0" y="23"/>
                      <a:pt x="0" y="23"/>
                    </a:cubicBezTo>
                    <a:cubicBezTo>
                      <a:pt x="0" y="23"/>
                      <a:pt x="0" y="23"/>
                      <a:pt x="0" y="23"/>
                    </a:cubicBezTo>
                    <a:cubicBezTo>
                      <a:pt x="0" y="23"/>
                      <a:pt x="0" y="23"/>
                      <a:pt x="0" y="23"/>
                    </a:cubicBezTo>
                    <a:cubicBezTo>
                      <a:pt x="0" y="23"/>
                      <a:pt x="0" y="23"/>
                      <a:pt x="0" y="23"/>
                    </a:cubicBezTo>
                    <a:cubicBezTo>
                      <a:pt x="0" y="23"/>
                      <a:pt x="0" y="23"/>
                      <a:pt x="0" y="23"/>
                    </a:cubicBezTo>
                    <a:cubicBezTo>
                      <a:pt x="0" y="23"/>
                      <a:pt x="0" y="23"/>
                      <a:pt x="0" y="23"/>
                    </a:cubicBezTo>
                    <a:cubicBezTo>
                      <a:pt x="0" y="22"/>
                      <a:pt x="0" y="22"/>
                      <a:pt x="0" y="22"/>
                    </a:cubicBezTo>
                    <a:cubicBezTo>
                      <a:pt x="0" y="22"/>
                      <a:pt x="0" y="22"/>
                      <a:pt x="0" y="22"/>
                    </a:cubicBezTo>
                    <a:cubicBezTo>
                      <a:pt x="0" y="22"/>
                      <a:pt x="0" y="22"/>
                      <a:pt x="0" y="22"/>
                    </a:cubicBezTo>
                    <a:cubicBezTo>
                      <a:pt x="0" y="22"/>
                      <a:pt x="0" y="22"/>
                      <a:pt x="0" y="22"/>
                    </a:cubicBezTo>
                    <a:cubicBezTo>
                      <a:pt x="0" y="22"/>
                      <a:pt x="0" y="22"/>
                      <a:pt x="0" y="22"/>
                    </a:cubicBezTo>
                    <a:cubicBezTo>
                      <a:pt x="0" y="22"/>
                      <a:pt x="0" y="22"/>
                      <a:pt x="0" y="22"/>
                    </a:cubicBezTo>
                    <a:cubicBezTo>
                      <a:pt x="0" y="22"/>
                      <a:pt x="0" y="22"/>
                      <a:pt x="0" y="22"/>
                    </a:cubicBezTo>
                    <a:cubicBezTo>
                      <a:pt x="0" y="22"/>
                      <a:pt x="0" y="22"/>
                      <a:pt x="0" y="22"/>
                    </a:cubicBezTo>
                    <a:cubicBezTo>
                      <a:pt x="0" y="22"/>
                      <a:pt x="0" y="22"/>
                      <a:pt x="0" y="22"/>
                    </a:cubicBezTo>
                    <a:cubicBezTo>
                      <a:pt x="2" y="14"/>
                      <a:pt x="2" y="7"/>
                      <a:pt x="0" y="0"/>
                    </a:cubicBezTo>
                  </a:path>
                </a:pathLst>
              </a:custGeom>
              <a:solidFill>
                <a:srgbClr val="575D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1" name="Freeform 2012">
                <a:extLst>
                  <a:ext uri="{FF2B5EF4-FFF2-40B4-BE49-F238E27FC236}">
                    <a16:creationId xmlns:a16="http://schemas.microsoft.com/office/drawing/2014/main" id="{A64B0A7D-2504-4208-B2E5-8DFA7F7962B9}"/>
                  </a:ext>
                </a:extLst>
              </p:cNvPr>
              <p:cNvSpPr>
                <a:spLocks/>
              </p:cNvSpPr>
              <p:nvPr/>
            </p:nvSpPr>
            <p:spPr bwMode="auto">
              <a:xfrm>
                <a:off x="402" y="503"/>
                <a:ext cx="2" cy="19"/>
              </a:xfrm>
              <a:custGeom>
                <a:avLst/>
                <a:gdLst>
                  <a:gd name="T0" fmla="*/ 0 w 1"/>
                  <a:gd name="T1" fmla="*/ 0 h 8"/>
                  <a:gd name="T2" fmla="*/ 0 w 1"/>
                  <a:gd name="T3" fmla="*/ 1 h 8"/>
                  <a:gd name="T4" fmla="*/ 0 w 1"/>
                  <a:gd name="T5" fmla="*/ 8 h 8"/>
                  <a:gd name="T6" fmla="*/ 0 w 1"/>
                  <a:gd name="T7" fmla="*/ 0 h 8"/>
                </a:gdLst>
                <a:ahLst/>
                <a:cxnLst>
                  <a:cxn ang="0">
                    <a:pos x="T0" y="T1"/>
                  </a:cxn>
                  <a:cxn ang="0">
                    <a:pos x="T2" y="T3"/>
                  </a:cxn>
                  <a:cxn ang="0">
                    <a:pos x="T4" y="T5"/>
                  </a:cxn>
                  <a:cxn ang="0">
                    <a:pos x="T6" y="T7"/>
                  </a:cxn>
                </a:cxnLst>
                <a:rect l="0" t="0" r="r" b="b"/>
                <a:pathLst>
                  <a:path w="1" h="8">
                    <a:moveTo>
                      <a:pt x="0" y="0"/>
                    </a:moveTo>
                    <a:cubicBezTo>
                      <a:pt x="0" y="0"/>
                      <a:pt x="0" y="1"/>
                      <a:pt x="0" y="1"/>
                    </a:cubicBezTo>
                    <a:cubicBezTo>
                      <a:pt x="0" y="8"/>
                      <a:pt x="0" y="8"/>
                      <a:pt x="0" y="8"/>
                    </a:cubicBezTo>
                    <a:cubicBezTo>
                      <a:pt x="1" y="4"/>
                      <a:pt x="0" y="1"/>
                      <a:pt x="0" y="0"/>
                    </a:cubicBezTo>
                  </a:path>
                </a:pathLst>
              </a:custGeom>
              <a:solidFill>
                <a:srgbClr val="4F5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2" name="Freeform 2013">
                <a:extLst>
                  <a:ext uri="{FF2B5EF4-FFF2-40B4-BE49-F238E27FC236}">
                    <a16:creationId xmlns:a16="http://schemas.microsoft.com/office/drawing/2014/main" id="{F673DAD0-2B2B-43E2-A5C6-5C6706D7B3DB}"/>
                  </a:ext>
                </a:extLst>
              </p:cNvPr>
              <p:cNvSpPr>
                <a:spLocks noEditPoints="1"/>
              </p:cNvSpPr>
              <p:nvPr/>
            </p:nvSpPr>
            <p:spPr bwMode="auto">
              <a:xfrm>
                <a:off x="340" y="918"/>
                <a:ext cx="29" cy="43"/>
              </a:xfrm>
              <a:custGeom>
                <a:avLst/>
                <a:gdLst>
                  <a:gd name="T0" fmla="*/ 9 w 12"/>
                  <a:gd name="T1" fmla="*/ 18 h 18"/>
                  <a:gd name="T2" fmla="*/ 9 w 12"/>
                  <a:gd name="T3" fmla="*/ 18 h 18"/>
                  <a:gd name="T4" fmla="*/ 9 w 12"/>
                  <a:gd name="T5" fmla="*/ 18 h 18"/>
                  <a:gd name="T6" fmla="*/ 9 w 12"/>
                  <a:gd name="T7" fmla="*/ 18 h 18"/>
                  <a:gd name="T8" fmla="*/ 9 w 12"/>
                  <a:gd name="T9" fmla="*/ 18 h 18"/>
                  <a:gd name="T10" fmla="*/ 9 w 12"/>
                  <a:gd name="T11" fmla="*/ 18 h 18"/>
                  <a:gd name="T12" fmla="*/ 9 w 12"/>
                  <a:gd name="T13" fmla="*/ 18 h 18"/>
                  <a:gd name="T14" fmla="*/ 9 w 12"/>
                  <a:gd name="T15" fmla="*/ 18 h 18"/>
                  <a:gd name="T16" fmla="*/ 9 w 12"/>
                  <a:gd name="T17" fmla="*/ 18 h 18"/>
                  <a:gd name="T18" fmla="*/ 12 w 12"/>
                  <a:gd name="T19" fmla="*/ 16 h 18"/>
                  <a:gd name="T20" fmla="*/ 9 w 12"/>
                  <a:gd name="T21" fmla="*/ 18 h 18"/>
                  <a:gd name="T22" fmla="*/ 12 w 12"/>
                  <a:gd name="T23" fmla="*/ 16 h 18"/>
                  <a:gd name="T24" fmla="*/ 12 w 12"/>
                  <a:gd name="T25" fmla="*/ 16 h 18"/>
                  <a:gd name="T26" fmla="*/ 12 w 12"/>
                  <a:gd name="T27" fmla="*/ 0 h 18"/>
                  <a:gd name="T28" fmla="*/ 11 w 12"/>
                  <a:gd name="T29" fmla="*/ 1 h 18"/>
                  <a:gd name="T30" fmla="*/ 0 w 12"/>
                  <a:gd name="T31" fmla="*/ 5 h 18"/>
                  <a:gd name="T32" fmla="*/ 2 w 12"/>
                  <a:gd name="T33" fmla="*/ 9 h 18"/>
                  <a:gd name="T34" fmla="*/ 2 w 12"/>
                  <a:gd name="T35" fmla="*/ 9 h 18"/>
                  <a:gd name="T36" fmla="*/ 2 w 12"/>
                  <a:gd name="T37" fmla="*/ 9 h 18"/>
                  <a:gd name="T38" fmla="*/ 2 w 12"/>
                  <a:gd name="T39" fmla="*/ 9 h 18"/>
                  <a:gd name="T40" fmla="*/ 2 w 12"/>
                  <a:gd name="T41" fmla="*/ 9 h 18"/>
                  <a:gd name="T42" fmla="*/ 2 w 12"/>
                  <a:gd name="T43" fmla="*/ 9 h 18"/>
                  <a:gd name="T44" fmla="*/ 2 w 12"/>
                  <a:gd name="T45" fmla="*/ 9 h 18"/>
                  <a:gd name="T46" fmla="*/ 2 w 12"/>
                  <a:gd name="T47" fmla="*/ 9 h 18"/>
                  <a:gd name="T48" fmla="*/ 2 w 12"/>
                  <a:gd name="T49" fmla="*/ 9 h 18"/>
                  <a:gd name="T50" fmla="*/ 3 w 12"/>
                  <a:gd name="T51" fmla="*/ 11 h 18"/>
                  <a:gd name="T52" fmla="*/ 12 w 12"/>
                  <a:gd name="T53" fmla="*/ 6 h 18"/>
                  <a:gd name="T54" fmla="*/ 12 w 12"/>
                  <a:gd name="T5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18">
                    <a:moveTo>
                      <a:pt x="9" y="18"/>
                    </a:moveTo>
                    <a:cubicBezTo>
                      <a:pt x="9" y="18"/>
                      <a:pt x="9" y="18"/>
                      <a:pt x="9" y="18"/>
                    </a:cubicBezTo>
                    <a:cubicBezTo>
                      <a:pt x="9" y="18"/>
                      <a:pt x="9" y="18"/>
                      <a:pt x="9" y="18"/>
                    </a:cubicBezTo>
                    <a:moveTo>
                      <a:pt x="9" y="18"/>
                    </a:moveTo>
                    <a:cubicBezTo>
                      <a:pt x="9" y="18"/>
                      <a:pt x="9" y="18"/>
                      <a:pt x="9" y="18"/>
                    </a:cubicBezTo>
                    <a:cubicBezTo>
                      <a:pt x="9" y="18"/>
                      <a:pt x="9" y="18"/>
                      <a:pt x="9" y="18"/>
                    </a:cubicBezTo>
                    <a:moveTo>
                      <a:pt x="9" y="18"/>
                    </a:moveTo>
                    <a:cubicBezTo>
                      <a:pt x="9" y="18"/>
                      <a:pt x="9" y="18"/>
                      <a:pt x="9" y="18"/>
                    </a:cubicBezTo>
                    <a:cubicBezTo>
                      <a:pt x="9" y="18"/>
                      <a:pt x="9" y="18"/>
                      <a:pt x="9" y="18"/>
                    </a:cubicBezTo>
                    <a:moveTo>
                      <a:pt x="12" y="16"/>
                    </a:moveTo>
                    <a:cubicBezTo>
                      <a:pt x="11" y="17"/>
                      <a:pt x="10" y="17"/>
                      <a:pt x="9" y="18"/>
                    </a:cubicBezTo>
                    <a:cubicBezTo>
                      <a:pt x="10" y="17"/>
                      <a:pt x="11" y="17"/>
                      <a:pt x="12" y="16"/>
                    </a:cubicBezTo>
                    <a:cubicBezTo>
                      <a:pt x="12" y="16"/>
                      <a:pt x="12" y="16"/>
                      <a:pt x="12" y="16"/>
                    </a:cubicBezTo>
                    <a:moveTo>
                      <a:pt x="12" y="0"/>
                    </a:moveTo>
                    <a:cubicBezTo>
                      <a:pt x="12" y="1"/>
                      <a:pt x="11" y="1"/>
                      <a:pt x="11" y="1"/>
                    </a:cubicBezTo>
                    <a:cubicBezTo>
                      <a:pt x="8" y="3"/>
                      <a:pt x="4" y="4"/>
                      <a:pt x="0" y="5"/>
                    </a:cubicBezTo>
                    <a:cubicBezTo>
                      <a:pt x="0" y="6"/>
                      <a:pt x="1" y="7"/>
                      <a:pt x="2" y="9"/>
                    </a:cubicBezTo>
                    <a:cubicBezTo>
                      <a:pt x="2" y="9"/>
                      <a:pt x="2" y="9"/>
                      <a:pt x="2" y="9"/>
                    </a:cubicBezTo>
                    <a:cubicBezTo>
                      <a:pt x="2" y="9"/>
                      <a:pt x="2" y="9"/>
                      <a:pt x="2" y="9"/>
                    </a:cubicBezTo>
                    <a:cubicBezTo>
                      <a:pt x="2" y="9"/>
                      <a:pt x="2" y="9"/>
                      <a:pt x="2" y="9"/>
                    </a:cubicBezTo>
                    <a:cubicBezTo>
                      <a:pt x="2" y="9"/>
                      <a:pt x="2" y="9"/>
                      <a:pt x="2" y="9"/>
                    </a:cubicBezTo>
                    <a:cubicBezTo>
                      <a:pt x="2" y="9"/>
                      <a:pt x="2" y="9"/>
                      <a:pt x="2" y="9"/>
                    </a:cubicBezTo>
                    <a:cubicBezTo>
                      <a:pt x="2" y="9"/>
                      <a:pt x="2" y="9"/>
                      <a:pt x="2" y="9"/>
                    </a:cubicBezTo>
                    <a:cubicBezTo>
                      <a:pt x="2" y="9"/>
                      <a:pt x="2" y="9"/>
                      <a:pt x="2" y="9"/>
                    </a:cubicBezTo>
                    <a:cubicBezTo>
                      <a:pt x="2" y="9"/>
                      <a:pt x="2" y="9"/>
                      <a:pt x="2" y="9"/>
                    </a:cubicBezTo>
                    <a:cubicBezTo>
                      <a:pt x="2" y="10"/>
                      <a:pt x="3" y="11"/>
                      <a:pt x="3" y="11"/>
                    </a:cubicBezTo>
                    <a:cubicBezTo>
                      <a:pt x="6" y="10"/>
                      <a:pt x="10" y="8"/>
                      <a:pt x="12" y="6"/>
                    </a:cubicBezTo>
                    <a:cubicBezTo>
                      <a:pt x="12" y="4"/>
                      <a:pt x="12" y="2"/>
                      <a:pt x="12" y="0"/>
                    </a:cubicBezTo>
                  </a:path>
                </a:pathLst>
              </a:custGeom>
              <a:solidFill>
                <a:srgbClr val="5D66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3" name="Freeform 2014">
                <a:extLst>
                  <a:ext uri="{FF2B5EF4-FFF2-40B4-BE49-F238E27FC236}">
                    <a16:creationId xmlns:a16="http://schemas.microsoft.com/office/drawing/2014/main" id="{91656ABE-A1A2-455D-804B-C35E8CA5AC7C}"/>
                  </a:ext>
                </a:extLst>
              </p:cNvPr>
              <p:cNvSpPr>
                <a:spLocks noEditPoints="1"/>
              </p:cNvSpPr>
              <p:nvPr/>
            </p:nvSpPr>
            <p:spPr bwMode="auto">
              <a:xfrm>
                <a:off x="347" y="933"/>
                <a:ext cx="22" cy="36"/>
              </a:xfrm>
              <a:custGeom>
                <a:avLst/>
                <a:gdLst>
                  <a:gd name="T0" fmla="*/ 9 w 9"/>
                  <a:gd name="T1" fmla="*/ 8 h 15"/>
                  <a:gd name="T2" fmla="*/ 3 w 9"/>
                  <a:gd name="T3" fmla="*/ 13 h 15"/>
                  <a:gd name="T4" fmla="*/ 2 w 9"/>
                  <a:gd name="T5" fmla="*/ 13 h 15"/>
                  <a:gd name="T6" fmla="*/ 3 w 9"/>
                  <a:gd name="T7" fmla="*/ 15 h 15"/>
                  <a:gd name="T8" fmla="*/ 5 w 9"/>
                  <a:gd name="T9" fmla="*/ 13 h 15"/>
                  <a:gd name="T10" fmla="*/ 6 w 9"/>
                  <a:gd name="T11" fmla="*/ 12 h 15"/>
                  <a:gd name="T12" fmla="*/ 6 w 9"/>
                  <a:gd name="T13" fmla="*/ 12 h 15"/>
                  <a:gd name="T14" fmla="*/ 6 w 9"/>
                  <a:gd name="T15" fmla="*/ 12 h 15"/>
                  <a:gd name="T16" fmla="*/ 6 w 9"/>
                  <a:gd name="T17" fmla="*/ 12 h 15"/>
                  <a:gd name="T18" fmla="*/ 6 w 9"/>
                  <a:gd name="T19" fmla="*/ 12 h 15"/>
                  <a:gd name="T20" fmla="*/ 6 w 9"/>
                  <a:gd name="T21" fmla="*/ 12 h 15"/>
                  <a:gd name="T22" fmla="*/ 6 w 9"/>
                  <a:gd name="T23" fmla="*/ 12 h 15"/>
                  <a:gd name="T24" fmla="*/ 9 w 9"/>
                  <a:gd name="T25" fmla="*/ 10 h 15"/>
                  <a:gd name="T26" fmla="*/ 9 w 9"/>
                  <a:gd name="T27" fmla="*/ 8 h 15"/>
                  <a:gd name="T28" fmla="*/ 9 w 9"/>
                  <a:gd name="T29" fmla="*/ 0 h 15"/>
                  <a:gd name="T30" fmla="*/ 0 w 9"/>
                  <a:gd name="T31" fmla="*/ 5 h 15"/>
                  <a:gd name="T32" fmla="*/ 1 w 9"/>
                  <a:gd name="T33" fmla="*/ 8 h 15"/>
                  <a:gd name="T34" fmla="*/ 2 w 9"/>
                  <a:gd name="T35" fmla="*/ 10 h 15"/>
                  <a:gd name="T36" fmla="*/ 9 w 9"/>
                  <a:gd name="T37" fmla="*/ 6 h 15"/>
                  <a:gd name="T38" fmla="*/ 9 w 9"/>
                  <a:gd name="T3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15">
                    <a:moveTo>
                      <a:pt x="9" y="8"/>
                    </a:moveTo>
                    <a:cubicBezTo>
                      <a:pt x="8" y="10"/>
                      <a:pt x="5" y="11"/>
                      <a:pt x="3" y="13"/>
                    </a:cubicBezTo>
                    <a:cubicBezTo>
                      <a:pt x="3" y="13"/>
                      <a:pt x="3" y="13"/>
                      <a:pt x="2" y="13"/>
                    </a:cubicBezTo>
                    <a:cubicBezTo>
                      <a:pt x="3" y="14"/>
                      <a:pt x="3" y="14"/>
                      <a:pt x="3" y="15"/>
                    </a:cubicBezTo>
                    <a:cubicBezTo>
                      <a:pt x="4" y="14"/>
                      <a:pt x="4" y="14"/>
                      <a:pt x="5" y="13"/>
                    </a:cubicBezTo>
                    <a:cubicBezTo>
                      <a:pt x="5" y="13"/>
                      <a:pt x="6" y="13"/>
                      <a:pt x="6" y="12"/>
                    </a:cubicBezTo>
                    <a:cubicBezTo>
                      <a:pt x="6" y="12"/>
                      <a:pt x="6" y="12"/>
                      <a:pt x="6" y="12"/>
                    </a:cubicBezTo>
                    <a:cubicBezTo>
                      <a:pt x="6" y="12"/>
                      <a:pt x="6" y="12"/>
                      <a:pt x="6" y="12"/>
                    </a:cubicBezTo>
                    <a:cubicBezTo>
                      <a:pt x="6" y="12"/>
                      <a:pt x="6" y="12"/>
                      <a:pt x="6" y="12"/>
                    </a:cubicBezTo>
                    <a:cubicBezTo>
                      <a:pt x="6" y="12"/>
                      <a:pt x="6" y="12"/>
                      <a:pt x="6" y="12"/>
                    </a:cubicBezTo>
                    <a:cubicBezTo>
                      <a:pt x="6" y="12"/>
                      <a:pt x="6" y="12"/>
                      <a:pt x="6" y="12"/>
                    </a:cubicBezTo>
                    <a:cubicBezTo>
                      <a:pt x="6" y="12"/>
                      <a:pt x="6" y="12"/>
                      <a:pt x="6" y="12"/>
                    </a:cubicBezTo>
                    <a:cubicBezTo>
                      <a:pt x="7" y="11"/>
                      <a:pt x="8" y="11"/>
                      <a:pt x="9" y="10"/>
                    </a:cubicBezTo>
                    <a:cubicBezTo>
                      <a:pt x="9" y="9"/>
                      <a:pt x="9" y="9"/>
                      <a:pt x="9" y="8"/>
                    </a:cubicBezTo>
                    <a:moveTo>
                      <a:pt x="9" y="0"/>
                    </a:moveTo>
                    <a:cubicBezTo>
                      <a:pt x="7" y="2"/>
                      <a:pt x="3" y="4"/>
                      <a:pt x="0" y="5"/>
                    </a:cubicBezTo>
                    <a:cubicBezTo>
                      <a:pt x="0" y="6"/>
                      <a:pt x="1" y="7"/>
                      <a:pt x="1" y="8"/>
                    </a:cubicBezTo>
                    <a:cubicBezTo>
                      <a:pt x="1" y="8"/>
                      <a:pt x="1" y="9"/>
                      <a:pt x="2" y="10"/>
                    </a:cubicBezTo>
                    <a:cubicBezTo>
                      <a:pt x="4" y="9"/>
                      <a:pt x="7" y="8"/>
                      <a:pt x="9" y="6"/>
                    </a:cubicBezTo>
                    <a:cubicBezTo>
                      <a:pt x="9" y="4"/>
                      <a:pt x="9" y="2"/>
                      <a:pt x="9" y="0"/>
                    </a:cubicBezTo>
                  </a:path>
                </a:pathLst>
              </a:custGeom>
              <a:solidFill>
                <a:srgbClr val="575D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4" name="Freeform 2015">
                <a:extLst>
                  <a:ext uri="{FF2B5EF4-FFF2-40B4-BE49-F238E27FC236}">
                    <a16:creationId xmlns:a16="http://schemas.microsoft.com/office/drawing/2014/main" id="{6ADFB440-6304-4C1E-986D-6D10D9BF52E3}"/>
                  </a:ext>
                </a:extLst>
              </p:cNvPr>
              <p:cNvSpPr>
                <a:spLocks/>
              </p:cNvSpPr>
              <p:nvPr/>
            </p:nvSpPr>
            <p:spPr bwMode="auto">
              <a:xfrm>
                <a:off x="352" y="947"/>
                <a:ext cx="17" cy="17"/>
              </a:xfrm>
              <a:custGeom>
                <a:avLst/>
                <a:gdLst>
                  <a:gd name="T0" fmla="*/ 7 w 7"/>
                  <a:gd name="T1" fmla="*/ 0 h 7"/>
                  <a:gd name="T2" fmla="*/ 0 w 7"/>
                  <a:gd name="T3" fmla="*/ 4 h 7"/>
                  <a:gd name="T4" fmla="*/ 0 w 7"/>
                  <a:gd name="T5" fmla="*/ 7 h 7"/>
                  <a:gd name="T6" fmla="*/ 1 w 7"/>
                  <a:gd name="T7" fmla="*/ 7 h 7"/>
                  <a:gd name="T8" fmla="*/ 7 w 7"/>
                  <a:gd name="T9" fmla="*/ 2 h 7"/>
                  <a:gd name="T10" fmla="*/ 7 w 7"/>
                  <a:gd name="T11" fmla="*/ 0 h 7"/>
                </a:gdLst>
                <a:ahLst/>
                <a:cxnLst>
                  <a:cxn ang="0">
                    <a:pos x="T0" y="T1"/>
                  </a:cxn>
                  <a:cxn ang="0">
                    <a:pos x="T2" y="T3"/>
                  </a:cxn>
                  <a:cxn ang="0">
                    <a:pos x="T4" y="T5"/>
                  </a:cxn>
                  <a:cxn ang="0">
                    <a:pos x="T6" y="T7"/>
                  </a:cxn>
                  <a:cxn ang="0">
                    <a:pos x="T8" y="T9"/>
                  </a:cxn>
                  <a:cxn ang="0">
                    <a:pos x="T10" y="T11"/>
                  </a:cxn>
                </a:cxnLst>
                <a:rect l="0" t="0" r="r" b="b"/>
                <a:pathLst>
                  <a:path w="7" h="7">
                    <a:moveTo>
                      <a:pt x="7" y="0"/>
                    </a:moveTo>
                    <a:cubicBezTo>
                      <a:pt x="5" y="2"/>
                      <a:pt x="2" y="3"/>
                      <a:pt x="0" y="4"/>
                    </a:cubicBezTo>
                    <a:cubicBezTo>
                      <a:pt x="0" y="5"/>
                      <a:pt x="0" y="6"/>
                      <a:pt x="0" y="7"/>
                    </a:cubicBezTo>
                    <a:cubicBezTo>
                      <a:pt x="1" y="7"/>
                      <a:pt x="1" y="7"/>
                      <a:pt x="1" y="7"/>
                    </a:cubicBezTo>
                    <a:cubicBezTo>
                      <a:pt x="3" y="5"/>
                      <a:pt x="6" y="4"/>
                      <a:pt x="7" y="2"/>
                    </a:cubicBezTo>
                    <a:cubicBezTo>
                      <a:pt x="7" y="1"/>
                      <a:pt x="7" y="1"/>
                      <a:pt x="7" y="0"/>
                    </a:cubicBezTo>
                  </a:path>
                </a:pathLst>
              </a:custGeom>
              <a:solidFill>
                <a:srgbClr val="4F5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5" name="Freeform 2016">
                <a:extLst>
                  <a:ext uri="{FF2B5EF4-FFF2-40B4-BE49-F238E27FC236}">
                    <a16:creationId xmlns:a16="http://schemas.microsoft.com/office/drawing/2014/main" id="{C80ED986-DB7F-4D33-A048-3090F576EDF1}"/>
                  </a:ext>
                </a:extLst>
              </p:cNvPr>
              <p:cNvSpPr>
                <a:spLocks/>
              </p:cNvSpPr>
              <p:nvPr/>
            </p:nvSpPr>
            <p:spPr bwMode="auto">
              <a:xfrm>
                <a:off x="328" y="904"/>
                <a:ext cx="41" cy="26"/>
              </a:xfrm>
              <a:custGeom>
                <a:avLst/>
                <a:gdLst>
                  <a:gd name="T0" fmla="*/ 17 w 17"/>
                  <a:gd name="T1" fmla="*/ 0 h 11"/>
                  <a:gd name="T2" fmla="*/ 17 w 17"/>
                  <a:gd name="T3" fmla="*/ 1 h 11"/>
                  <a:gd name="T4" fmla="*/ 2 w 17"/>
                  <a:gd name="T5" fmla="*/ 4 h 11"/>
                  <a:gd name="T6" fmla="*/ 0 w 17"/>
                  <a:gd name="T7" fmla="*/ 4 h 11"/>
                  <a:gd name="T8" fmla="*/ 0 w 17"/>
                  <a:gd name="T9" fmla="*/ 5 h 11"/>
                  <a:gd name="T10" fmla="*/ 5 w 17"/>
                  <a:gd name="T11" fmla="*/ 11 h 11"/>
                  <a:gd name="T12" fmla="*/ 16 w 17"/>
                  <a:gd name="T13" fmla="*/ 7 h 11"/>
                  <a:gd name="T14" fmla="*/ 17 w 17"/>
                  <a:gd name="T15" fmla="*/ 6 h 11"/>
                  <a:gd name="T16" fmla="*/ 17 w 17"/>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1">
                    <a:moveTo>
                      <a:pt x="17" y="0"/>
                    </a:moveTo>
                    <a:cubicBezTo>
                      <a:pt x="17" y="0"/>
                      <a:pt x="17" y="1"/>
                      <a:pt x="17" y="1"/>
                    </a:cubicBezTo>
                    <a:cubicBezTo>
                      <a:pt x="12" y="3"/>
                      <a:pt x="7" y="4"/>
                      <a:pt x="2" y="4"/>
                    </a:cubicBezTo>
                    <a:cubicBezTo>
                      <a:pt x="1" y="4"/>
                      <a:pt x="1" y="4"/>
                      <a:pt x="0" y="4"/>
                    </a:cubicBezTo>
                    <a:cubicBezTo>
                      <a:pt x="0" y="4"/>
                      <a:pt x="0" y="4"/>
                      <a:pt x="0" y="5"/>
                    </a:cubicBezTo>
                    <a:cubicBezTo>
                      <a:pt x="2" y="6"/>
                      <a:pt x="3" y="9"/>
                      <a:pt x="5" y="11"/>
                    </a:cubicBezTo>
                    <a:cubicBezTo>
                      <a:pt x="9" y="10"/>
                      <a:pt x="13" y="9"/>
                      <a:pt x="16" y="7"/>
                    </a:cubicBezTo>
                    <a:cubicBezTo>
                      <a:pt x="16" y="7"/>
                      <a:pt x="17" y="7"/>
                      <a:pt x="17" y="6"/>
                    </a:cubicBezTo>
                    <a:cubicBezTo>
                      <a:pt x="17" y="4"/>
                      <a:pt x="17" y="2"/>
                      <a:pt x="17" y="0"/>
                    </a:cubicBezTo>
                  </a:path>
                </a:pathLst>
              </a:custGeom>
              <a:solidFill>
                <a:srgbClr val="6D7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6" name="Freeform 2017">
                <a:extLst>
                  <a:ext uri="{FF2B5EF4-FFF2-40B4-BE49-F238E27FC236}">
                    <a16:creationId xmlns:a16="http://schemas.microsoft.com/office/drawing/2014/main" id="{F3FE07A3-629E-46B2-ABD9-9BCDBD6DC5B4}"/>
                  </a:ext>
                </a:extLst>
              </p:cNvPr>
              <p:cNvSpPr>
                <a:spLocks/>
              </p:cNvSpPr>
              <p:nvPr/>
            </p:nvSpPr>
            <p:spPr bwMode="auto">
              <a:xfrm>
                <a:off x="328" y="876"/>
                <a:ext cx="41" cy="38"/>
              </a:xfrm>
              <a:custGeom>
                <a:avLst/>
                <a:gdLst>
                  <a:gd name="T0" fmla="*/ 17 w 17"/>
                  <a:gd name="T1" fmla="*/ 0 h 16"/>
                  <a:gd name="T2" fmla="*/ 16 w 17"/>
                  <a:gd name="T3" fmla="*/ 2 h 16"/>
                  <a:gd name="T4" fmla="*/ 16 w 17"/>
                  <a:gd name="T5" fmla="*/ 2 h 16"/>
                  <a:gd name="T6" fmla="*/ 16 w 17"/>
                  <a:gd name="T7" fmla="*/ 2 h 16"/>
                  <a:gd name="T8" fmla="*/ 16 w 17"/>
                  <a:gd name="T9" fmla="*/ 2 h 16"/>
                  <a:gd name="T10" fmla="*/ 16 w 17"/>
                  <a:gd name="T11" fmla="*/ 2 h 16"/>
                  <a:gd name="T12" fmla="*/ 16 w 17"/>
                  <a:gd name="T13" fmla="*/ 2 h 16"/>
                  <a:gd name="T14" fmla="*/ 16 w 17"/>
                  <a:gd name="T15" fmla="*/ 2 h 16"/>
                  <a:gd name="T16" fmla="*/ 0 w 17"/>
                  <a:gd name="T17" fmla="*/ 16 h 16"/>
                  <a:gd name="T18" fmla="*/ 2 w 17"/>
                  <a:gd name="T19" fmla="*/ 16 h 16"/>
                  <a:gd name="T20" fmla="*/ 17 w 17"/>
                  <a:gd name="T21" fmla="*/ 13 h 16"/>
                  <a:gd name="T22" fmla="*/ 17 w 17"/>
                  <a:gd name="T23" fmla="*/ 12 h 16"/>
                  <a:gd name="T24" fmla="*/ 17 w 17"/>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6">
                    <a:moveTo>
                      <a:pt x="17" y="0"/>
                    </a:moveTo>
                    <a:cubicBezTo>
                      <a:pt x="17" y="0"/>
                      <a:pt x="17" y="1"/>
                      <a:pt x="16" y="2"/>
                    </a:cubicBezTo>
                    <a:cubicBezTo>
                      <a:pt x="16" y="2"/>
                      <a:pt x="16" y="2"/>
                      <a:pt x="16" y="2"/>
                    </a:cubicBezTo>
                    <a:cubicBezTo>
                      <a:pt x="16" y="2"/>
                      <a:pt x="16" y="2"/>
                      <a:pt x="16" y="2"/>
                    </a:cubicBezTo>
                    <a:cubicBezTo>
                      <a:pt x="16" y="2"/>
                      <a:pt x="16" y="2"/>
                      <a:pt x="16" y="2"/>
                    </a:cubicBezTo>
                    <a:cubicBezTo>
                      <a:pt x="16" y="2"/>
                      <a:pt x="16" y="2"/>
                      <a:pt x="16" y="2"/>
                    </a:cubicBezTo>
                    <a:cubicBezTo>
                      <a:pt x="16" y="2"/>
                      <a:pt x="16" y="2"/>
                      <a:pt x="16" y="2"/>
                    </a:cubicBezTo>
                    <a:cubicBezTo>
                      <a:pt x="16" y="2"/>
                      <a:pt x="16" y="2"/>
                      <a:pt x="16" y="2"/>
                    </a:cubicBezTo>
                    <a:cubicBezTo>
                      <a:pt x="12" y="9"/>
                      <a:pt x="6" y="14"/>
                      <a:pt x="0" y="16"/>
                    </a:cubicBezTo>
                    <a:cubicBezTo>
                      <a:pt x="1" y="16"/>
                      <a:pt x="1" y="16"/>
                      <a:pt x="2" y="16"/>
                    </a:cubicBezTo>
                    <a:cubicBezTo>
                      <a:pt x="7" y="16"/>
                      <a:pt x="12" y="15"/>
                      <a:pt x="17" y="13"/>
                    </a:cubicBezTo>
                    <a:cubicBezTo>
                      <a:pt x="17" y="13"/>
                      <a:pt x="17" y="12"/>
                      <a:pt x="17" y="12"/>
                    </a:cubicBezTo>
                    <a:cubicBezTo>
                      <a:pt x="17" y="8"/>
                      <a:pt x="17" y="4"/>
                      <a:pt x="17" y="0"/>
                    </a:cubicBezTo>
                  </a:path>
                </a:pathLst>
              </a:custGeom>
              <a:solidFill>
                <a:srgbClr val="7678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7" name="Freeform 2018">
                <a:extLst>
                  <a:ext uri="{FF2B5EF4-FFF2-40B4-BE49-F238E27FC236}">
                    <a16:creationId xmlns:a16="http://schemas.microsoft.com/office/drawing/2014/main" id="{7108D1E8-51B3-4BC4-A52C-E314A8439469}"/>
                  </a:ext>
                </a:extLst>
              </p:cNvPr>
              <p:cNvSpPr>
                <a:spLocks noEditPoints="1"/>
              </p:cNvSpPr>
              <p:nvPr/>
            </p:nvSpPr>
            <p:spPr bwMode="auto">
              <a:xfrm>
                <a:off x="302" y="916"/>
                <a:ext cx="43" cy="138"/>
              </a:xfrm>
              <a:custGeom>
                <a:avLst/>
                <a:gdLst>
                  <a:gd name="T0" fmla="*/ 5 w 18"/>
                  <a:gd name="T1" fmla="*/ 57 h 58"/>
                  <a:gd name="T2" fmla="*/ 0 w 18"/>
                  <a:gd name="T3" fmla="*/ 58 h 58"/>
                  <a:gd name="T4" fmla="*/ 0 w 18"/>
                  <a:gd name="T5" fmla="*/ 58 h 58"/>
                  <a:gd name="T6" fmla="*/ 5 w 18"/>
                  <a:gd name="T7" fmla="*/ 57 h 58"/>
                  <a:gd name="T8" fmla="*/ 5 w 18"/>
                  <a:gd name="T9" fmla="*/ 57 h 58"/>
                  <a:gd name="T10" fmla="*/ 5 w 18"/>
                  <a:gd name="T11" fmla="*/ 57 h 58"/>
                  <a:gd name="T12" fmla="*/ 5 w 18"/>
                  <a:gd name="T13" fmla="*/ 57 h 58"/>
                  <a:gd name="T14" fmla="*/ 18 w 18"/>
                  <a:gd name="T15" fmla="*/ 10 h 58"/>
                  <a:gd name="T16" fmla="*/ 18 w 18"/>
                  <a:gd name="T17" fmla="*/ 10 h 58"/>
                  <a:gd name="T18" fmla="*/ 18 w 18"/>
                  <a:gd name="T19" fmla="*/ 10 h 58"/>
                  <a:gd name="T20" fmla="*/ 18 w 18"/>
                  <a:gd name="T21" fmla="*/ 10 h 58"/>
                  <a:gd name="T22" fmla="*/ 18 w 18"/>
                  <a:gd name="T23" fmla="*/ 10 h 58"/>
                  <a:gd name="T24" fmla="*/ 18 w 18"/>
                  <a:gd name="T25" fmla="*/ 10 h 58"/>
                  <a:gd name="T26" fmla="*/ 18 w 18"/>
                  <a:gd name="T27" fmla="*/ 10 h 58"/>
                  <a:gd name="T28" fmla="*/ 18 w 18"/>
                  <a:gd name="T29" fmla="*/ 10 h 58"/>
                  <a:gd name="T30" fmla="*/ 18 w 18"/>
                  <a:gd name="T31" fmla="*/ 10 h 58"/>
                  <a:gd name="T32" fmla="*/ 18 w 18"/>
                  <a:gd name="T33" fmla="*/ 10 h 58"/>
                  <a:gd name="T34" fmla="*/ 18 w 18"/>
                  <a:gd name="T35" fmla="*/ 10 h 58"/>
                  <a:gd name="T36" fmla="*/ 18 w 18"/>
                  <a:gd name="T37" fmla="*/ 10 h 58"/>
                  <a:gd name="T38" fmla="*/ 7 w 18"/>
                  <a:gd name="T39" fmla="*/ 1 h 58"/>
                  <a:gd name="T40" fmla="*/ 3 w 18"/>
                  <a:gd name="T41" fmla="*/ 2 h 58"/>
                  <a:gd name="T42" fmla="*/ 2 w 18"/>
                  <a:gd name="T43" fmla="*/ 4 h 58"/>
                  <a:gd name="T44" fmla="*/ 2 w 18"/>
                  <a:gd name="T45" fmla="*/ 23 h 58"/>
                  <a:gd name="T46" fmla="*/ 5 w 18"/>
                  <a:gd name="T47" fmla="*/ 23 h 58"/>
                  <a:gd name="T48" fmla="*/ 10 w 18"/>
                  <a:gd name="T49" fmla="*/ 23 h 58"/>
                  <a:gd name="T50" fmla="*/ 2 w 18"/>
                  <a:gd name="T51" fmla="*/ 25 h 58"/>
                  <a:gd name="T52" fmla="*/ 0 w 18"/>
                  <a:gd name="T53" fmla="*/ 31 h 58"/>
                  <a:gd name="T54" fmla="*/ 0 w 18"/>
                  <a:gd name="T55" fmla="*/ 43 h 58"/>
                  <a:gd name="T56" fmla="*/ 7 w 18"/>
                  <a:gd name="T57" fmla="*/ 36 h 58"/>
                  <a:gd name="T58" fmla="*/ 7 w 18"/>
                  <a:gd name="T59" fmla="*/ 1 h 58"/>
                  <a:gd name="T60" fmla="*/ 11 w 18"/>
                  <a:gd name="T61" fmla="*/ 0 h 58"/>
                  <a:gd name="T62" fmla="*/ 11 w 18"/>
                  <a:gd name="T63" fmla="*/ 0 h 58"/>
                  <a:gd name="T64" fmla="*/ 18 w 18"/>
                  <a:gd name="T65" fmla="*/ 10 h 58"/>
                  <a:gd name="T66" fmla="*/ 16 w 18"/>
                  <a:gd name="T67" fmla="*/ 6 h 58"/>
                  <a:gd name="T68" fmla="*/ 11 w 18"/>
                  <a:gd name="T6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58">
                    <a:moveTo>
                      <a:pt x="5" y="57"/>
                    </a:moveTo>
                    <a:cubicBezTo>
                      <a:pt x="3" y="58"/>
                      <a:pt x="2" y="58"/>
                      <a:pt x="0" y="58"/>
                    </a:cubicBezTo>
                    <a:cubicBezTo>
                      <a:pt x="0" y="58"/>
                      <a:pt x="0" y="58"/>
                      <a:pt x="0" y="58"/>
                    </a:cubicBezTo>
                    <a:cubicBezTo>
                      <a:pt x="2" y="58"/>
                      <a:pt x="3" y="58"/>
                      <a:pt x="5" y="57"/>
                    </a:cubicBezTo>
                    <a:moveTo>
                      <a:pt x="5" y="57"/>
                    </a:moveTo>
                    <a:cubicBezTo>
                      <a:pt x="5" y="57"/>
                      <a:pt x="5" y="57"/>
                      <a:pt x="5" y="57"/>
                    </a:cubicBezTo>
                    <a:cubicBezTo>
                      <a:pt x="5" y="57"/>
                      <a:pt x="5" y="57"/>
                      <a:pt x="5" y="57"/>
                    </a:cubicBezTo>
                    <a:moveTo>
                      <a:pt x="18" y="10"/>
                    </a:moveTo>
                    <a:cubicBezTo>
                      <a:pt x="18" y="10"/>
                      <a:pt x="18" y="10"/>
                      <a:pt x="18" y="10"/>
                    </a:cubicBezTo>
                    <a:cubicBezTo>
                      <a:pt x="18" y="10"/>
                      <a:pt x="18" y="10"/>
                      <a:pt x="18" y="10"/>
                    </a:cubicBezTo>
                    <a:moveTo>
                      <a:pt x="18" y="10"/>
                    </a:moveTo>
                    <a:cubicBezTo>
                      <a:pt x="18" y="10"/>
                      <a:pt x="18" y="10"/>
                      <a:pt x="18" y="10"/>
                    </a:cubicBezTo>
                    <a:cubicBezTo>
                      <a:pt x="18" y="10"/>
                      <a:pt x="18" y="10"/>
                      <a:pt x="18" y="10"/>
                    </a:cubicBezTo>
                    <a:moveTo>
                      <a:pt x="18" y="10"/>
                    </a:moveTo>
                    <a:cubicBezTo>
                      <a:pt x="18" y="10"/>
                      <a:pt x="18" y="10"/>
                      <a:pt x="18" y="10"/>
                    </a:cubicBezTo>
                    <a:cubicBezTo>
                      <a:pt x="18" y="10"/>
                      <a:pt x="18" y="10"/>
                      <a:pt x="18" y="10"/>
                    </a:cubicBezTo>
                    <a:moveTo>
                      <a:pt x="18" y="10"/>
                    </a:moveTo>
                    <a:cubicBezTo>
                      <a:pt x="18" y="10"/>
                      <a:pt x="18" y="10"/>
                      <a:pt x="18" y="10"/>
                    </a:cubicBezTo>
                    <a:cubicBezTo>
                      <a:pt x="18" y="10"/>
                      <a:pt x="18" y="10"/>
                      <a:pt x="18" y="10"/>
                    </a:cubicBezTo>
                    <a:moveTo>
                      <a:pt x="7" y="1"/>
                    </a:moveTo>
                    <a:cubicBezTo>
                      <a:pt x="6" y="2"/>
                      <a:pt x="4" y="2"/>
                      <a:pt x="3" y="2"/>
                    </a:cubicBezTo>
                    <a:cubicBezTo>
                      <a:pt x="3" y="3"/>
                      <a:pt x="2" y="3"/>
                      <a:pt x="2" y="4"/>
                    </a:cubicBezTo>
                    <a:cubicBezTo>
                      <a:pt x="4" y="10"/>
                      <a:pt x="4" y="17"/>
                      <a:pt x="2" y="23"/>
                    </a:cubicBezTo>
                    <a:cubicBezTo>
                      <a:pt x="3" y="23"/>
                      <a:pt x="4" y="23"/>
                      <a:pt x="5" y="23"/>
                    </a:cubicBezTo>
                    <a:cubicBezTo>
                      <a:pt x="7" y="23"/>
                      <a:pt x="9" y="23"/>
                      <a:pt x="10" y="23"/>
                    </a:cubicBezTo>
                    <a:cubicBezTo>
                      <a:pt x="8" y="24"/>
                      <a:pt x="5" y="25"/>
                      <a:pt x="2" y="25"/>
                    </a:cubicBezTo>
                    <a:cubicBezTo>
                      <a:pt x="1" y="27"/>
                      <a:pt x="1" y="29"/>
                      <a:pt x="0" y="31"/>
                    </a:cubicBezTo>
                    <a:cubicBezTo>
                      <a:pt x="0" y="35"/>
                      <a:pt x="0" y="40"/>
                      <a:pt x="0" y="43"/>
                    </a:cubicBezTo>
                    <a:cubicBezTo>
                      <a:pt x="3" y="41"/>
                      <a:pt x="5" y="39"/>
                      <a:pt x="7" y="36"/>
                    </a:cubicBezTo>
                    <a:cubicBezTo>
                      <a:pt x="12" y="26"/>
                      <a:pt x="13" y="11"/>
                      <a:pt x="7" y="1"/>
                    </a:cubicBezTo>
                    <a:moveTo>
                      <a:pt x="11" y="0"/>
                    </a:moveTo>
                    <a:cubicBezTo>
                      <a:pt x="11" y="0"/>
                      <a:pt x="11" y="0"/>
                      <a:pt x="11" y="0"/>
                    </a:cubicBezTo>
                    <a:cubicBezTo>
                      <a:pt x="14" y="2"/>
                      <a:pt x="16" y="6"/>
                      <a:pt x="18" y="10"/>
                    </a:cubicBezTo>
                    <a:cubicBezTo>
                      <a:pt x="17" y="8"/>
                      <a:pt x="16" y="7"/>
                      <a:pt x="16" y="6"/>
                    </a:cubicBezTo>
                    <a:cubicBezTo>
                      <a:pt x="14" y="4"/>
                      <a:pt x="13" y="1"/>
                      <a:pt x="11" y="0"/>
                    </a:cubicBezTo>
                  </a:path>
                </a:pathLst>
              </a:custGeom>
              <a:solidFill>
                <a:srgbClr val="717C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8" name="Freeform 2019">
                <a:extLst>
                  <a:ext uri="{FF2B5EF4-FFF2-40B4-BE49-F238E27FC236}">
                    <a16:creationId xmlns:a16="http://schemas.microsoft.com/office/drawing/2014/main" id="{34CA2E09-D03A-490D-B8BC-C31F2317E3FD}"/>
                  </a:ext>
                </a:extLst>
              </p:cNvPr>
              <p:cNvSpPr>
                <a:spLocks/>
              </p:cNvSpPr>
              <p:nvPr/>
            </p:nvSpPr>
            <p:spPr bwMode="auto">
              <a:xfrm>
                <a:off x="302" y="916"/>
                <a:ext cx="52" cy="138"/>
              </a:xfrm>
              <a:custGeom>
                <a:avLst/>
                <a:gdLst>
                  <a:gd name="T0" fmla="*/ 11 w 22"/>
                  <a:gd name="T1" fmla="*/ 0 h 58"/>
                  <a:gd name="T2" fmla="*/ 7 w 22"/>
                  <a:gd name="T3" fmla="*/ 1 h 58"/>
                  <a:gd name="T4" fmla="*/ 7 w 22"/>
                  <a:gd name="T5" fmla="*/ 36 h 58"/>
                  <a:gd name="T6" fmla="*/ 0 w 22"/>
                  <a:gd name="T7" fmla="*/ 43 h 58"/>
                  <a:gd name="T8" fmla="*/ 0 w 22"/>
                  <a:gd name="T9" fmla="*/ 52 h 58"/>
                  <a:gd name="T10" fmla="*/ 12 w 22"/>
                  <a:gd name="T11" fmla="*/ 40 h 58"/>
                  <a:gd name="T12" fmla="*/ 11 w 22"/>
                  <a:gd name="T13" fmla="*/ 1 h 58"/>
                  <a:gd name="T14" fmla="*/ 18 w 22"/>
                  <a:gd name="T15" fmla="*/ 14 h 58"/>
                  <a:gd name="T16" fmla="*/ 19 w 22"/>
                  <a:gd name="T17" fmla="*/ 42 h 58"/>
                  <a:gd name="T18" fmla="*/ 4 w 22"/>
                  <a:gd name="T19" fmla="*/ 56 h 58"/>
                  <a:gd name="T20" fmla="*/ 0 w 22"/>
                  <a:gd name="T21" fmla="*/ 57 h 58"/>
                  <a:gd name="T22" fmla="*/ 0 w 22"/>
                  <a:gd name="T23" fmla="*/ 58 h 58"/>
                  <a:gd name="T24" fmla="*/ 5 w 22"/>
                  <a:gd name="T25" fmla="*/ 57 h 58"/>
                  <a:gd name="T26" fmla="*/ 5 w 22"/>
                  <a:gd name="T27" fmla="*/ 57 h 58"/>
                  <a:gd name="T28" fmla="*/ 5 w 22"/>
                  <a:gd name="T29" fmla="*/ 57 h 58"/>
                  <a:gd name="T30" fmla="*/ 6 w 22"/>
                  <a:gd name="T31" fmla="*/ 57 h 58"/>
                  <a:gd name="T32" fmla="*/ 6 w 22"/>
                  <a:gd name="T33" fmla="*/ 57 h 58"/>
                  <a:gd name="T34" fmla="*/ 22 w 22"/>
                  <a:gd name="T35" fmla="*/ 29 h 58"/>
                  <a:gd name="T36" fmla="*/ 22 w 22"/>
                  <a:gd name="T37" fmla="*/ 27 h 58"/>
                  <a:gd name="T38" fmla="*/ 22 w 22"/>
                  <a:gd name="T39" fmla="*/ 22 h 58"/>
                  <a:gd name="T40" fmla="*/ 22 w 22"/>
                  <a:gd name="T41" fmla="*/ 22 h 58"/>
                  <a:gd name="T42" fmla="*/ 21 w 22"/>
                  <a:gd name="T43" fmla="*/ 20 h 58"/>
                  <a:gd name="T44" fmla="*/ 21 w 22"/>
                  <a:gd name="T45" fmla="*/ 17 h 58"/>
                  <a:gd name="T46" fmla="*/ 20 w 22"/>
                  <a:gd name="T47" fmla="*/ 15 h 58"/>
                  <a:gd name="T48" fmla="*/ 19 w 22"/>
                  <a:gd name="T49" fmla="*/ 12 h 58"/>
                  <a:gd name="T50" fmla="*/ 18 w 22"/>
                  <a:gd name="T51" fmla="*/ 10 h 58"/>
                  <a:gd name="T52" fmla="*/ 18 w 22"/>
                  <a:gd name="T53" fmla="*/ 10 h 58"/>
                  <a:gd name="T54" fmla="*/ 18 w 22"/>
                  <a:gd name="T55" fmla="*/ 10 h 58"/>
                  <a:gd name="T56" fmla="*/ 18 w 22"/>
                  <a:gd name="T57" fmla="*/ 10 h 58"/>
                  <a:gd name="T58" fmla="*/ 18 w 22"/>
                  <a:gd name="T59" fmla="*/ 10 h 58"/>
                  <a:gd name="T60" fmla="*/ 18 w 22"/>
                  <a:gd name="T61" fmla="*/ 10 h 58"/>
                  <a:gd name="T62" fmla="*/ 18 w 22"/>
                  <a:gd name="T63" fmla="*/ 10 h 58"/>
                  <a:gd name="T64" fmla="*/ 18 w 22"/>
                  <a:gd name="T65" fmla="*/ 10 h 58"/>
                  <a:gd name="T66" fmla="*/ 18 w 22"/>
                  <a:gd name="T67" fmla="*/ 10 h 58"/>
                  <a:gd name="T68" fmla="*/ 11 w 22"/>
                  <a:gd name="T6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58">
                    <a:moveTo>
                      <a:pt x="11" y="0"/>
                    </a:moveTo>
                    <a:cubicBezTo>
                      <a:pt x="10" y="0"/>
                      <a:pt x="8" y="1"/>
                      <a:pt x="7" y="1"/>
                    </a:cubicBezTo>
                    <a:cubicBezTo>
                      <a:pt x="13" y="11"/>
                      <a:pt x="12" y="26"/>
                      <a:pt x="7" y="36"/>
                    </a:cubicBezTo>
                    <a:cubicBezTo>
                      <a:pt x="5" y="39"/>
                      <a:pt x="3" y="41"/>
                      <a:pt x="0" y="43"/>
                    </a:cubicBezTo>
                    <a:cubicBezTo>
                      <a:pt x="0" y="47"/>
                      <a:pt x="0" y="50"/>
                      <a:pt x="0" y="52"/>
                    </a:cubicBezTo>
                    <a:cubicBezTo>
                      <a:pt x="5" y="50"/>
                      <a:pt x="9" y="45"/>
                      <a:pt x="12" y="40"/>
                    </a:cubicBezTo>
                    <a:cubicBezTo>
                      <a:pt x="17" y="32"/>
                      <a:pt x="16" y="13"/>
                      <a:pt x="11" y="1"/>
                    </a:cubicBezTo>
                    <a:cubicBezTo>
                      <a:pt x="12" y="3"/>
                      <a:pt x="16" y="8"/>
                      <a:pt x="18" y="14"/>
                    </a:cubicBezTo>
                    <a:cubicBezTo>
                      <a:pt x="22" y="25"/>
                      <a:pt x="21" y="34"/>
                      <a:pt x="19" y="42"/>
                    </a:cubicBezTo>
                    <a:cubicBezTo>
                      <a:pt x="17" y="49"/>
                      <a:pt x="10" y="54"/>
                      <a:pt x="4" y="56"/>
                    </a:cubicBezTo>
                    <a:cubicBezTo>
                      <a:pt x="3" y="57"/>
                      <a:pt x="1" y="57"/>
                      <a:pt x="0" y="57"/>
                    </a:cubicBezTo>
                    <a:cubicBezTo>
                      <a:pt x="0" y="58"/>
                      <a:pt x="0" y="58"/>
                      <a:pt x="0" y="58"/>
                    </a:cubicBezTo>
                    <a:cubicBezTo>
                      <a:pt x="2" y="58"/>
                      <a:pt x="3" y="58"/>
                      <a:pt x="5" y="57"/>
                    </a:cubicBezTo>
                    <a:cubicBezTo>
                      <a:pt x="5" y="57"/>
                      <a:pt x="5" y="57"/>
                      <a:pt x="5" y="57"/>
                    </a:cubicBezTo>
                    <a:cubicBezTo>
                      <a:pt x="5" y="57"/>
                      <a:pt x="5" y="57"/>
                      <a:pt x="5" y="57"/>
                    </a:cubicBezTo>
                    <a:cubicBezTo>
                      <a:pt x="5" y="57"/>
                      <a:pt x="6" y="57"/>
                      <a:pt x="6" y="57"/>
                    </a:cubicBezTo>
                    <a:cubicBezTo>
                      <a:pt x="6" y="57"/>
                      <a:pt x="6" y="57"/>
                      <a:pt x="6" y="57"/>
                    </a:cubicBezTo>
                    <a:cubicBezTo>
                      <a:pt x="16" y="53"/>
                      <a:pt x="22" y="42"/>
                      <a:pt x="22" y="29"/>
                    </a:cubicBezTo>
                    <a:cubicBezTo>
                      <a:pt x="22" y="29"/>
                      <a:pt x="22" y="28"/>
                      <a:pt x="22" y="27"/>
                    </a:cubicBezTo>
                    <a:cubicBezTo>
                      <a:pt x="22" y="25"/>
                      <a:pt x="22" y="24"/>
                      <a:pt x="22" y="22"/>
                    </a:cubicBezTo>
                    <a:cubicBezTo>
                      <a:pt x="22" y="22"/>
                      <a:pt x="22" y="22"/>
                      <a:pt x="22" y="22"/>
                    </a:cubicBezTo>
                    <a:cubicBezTo>
                      <a:pt x="22" y="21"/>
                      <a:pt x="22" y="21"/>
                      <a:pt x="21" y="20"/>
                    </a:cubicBezTo>
                    <a:cubicBezTo>
                      <a:pt x="21" y="19"/>
                      <a:pt x="21" y="18"/>
                      <a:pt x="21" y="17"/>
                    </a:cubicBezTo>
                    <a:cubicBezTo>
                      <a:pt x="20" y="16"/>
                      <a:pt x="20" y="15"/>
                      <a:pt x="20" y="15"/>
                    </a:cubicBezTo>
                    <a:cubicBezTo>
                      <a:pt x="20" y="14"/>
                      <a:pt x="19" y="13"/>
                      <a:pt x="19" y="12"/>
                    </a:cubicBezTo>
                    <a:cubicBezTo>
                      <a:pt x="19" y="12"/>
                      <a:pt x="18" y="11"/>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8" y="10"/>
                      <a:pt x="18" y="10"/>
                      <a:pt x="18" y="10"/>
                    </a:cubicBezTo>
                    <a:cubicBezTo>
                      <a:pt x="16" y="6"/>
                      <a:pt x="14" y="2"/>
                      <a:pt x="11" y="0"/>
                    </a:cubicBezTo>
                  </a:path>
                </a:pathLst>
              </a:custGeom>
              <a:solidFill>
                <a:srgbClr val="6B7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9" name="Freeform 2020">
                <a:extLst>
                  <a:ext uri="{FF2B5EF4-FFF2-40B4-BE49-F238E27FC236}">
                    <a16:creationId xmlns:a16="http://schemas.microsoft.com/office/drawing/2014/main" id="{70D30799-0653-40A2-BE85-0F30DEE1B35F}"/>
                  </a:ext>
                </a:extLst>
              </p:cNvPr>
              <p:cNvSpPr>
                <a:spLocks noEditPoints="1"/>
              </p:cNvSpPr>
              <p:nvPr/>
            </p:nvSpPr>
            <p:spPr bwMode="auto">
              <a:xfrm>
                <a:off x="302" y="918"/>
                <a:ext cx="52" cy="134"/>
              </a:xfrm>
              <a:custGeom>
                <a:avLst/>
                <a:gdLst>
                  <a:gd name="T0" fmla="*/ 4 w 22"/>
                  <a:gd name="T1" fmla="*/ 52 h 56"/>
                  <a:gd name="T2" fmla="*/ 17 w 22"/>
                  <a:gd name="T3" fmla="*/ 34 h 56"/>
                  <a:gd name="T4" fmla="*/ 19 w 22"/>
                  <a:gd name="T5" fmla="*/ 25 h 56"/>
                  <a:gd name="T6" fmla="*/ 18 w 22"/>
                  <a:gd name="T7" fmla="*/ 38 h 56"/>
                  <a:gd name="T8" fmla="*/ 11 w 22"/>
                  <a:gd name="T9" fmla="*/ 49 h 56"/>
                  <a:gd name="T10" fmla="*/ 4 w 22"/>
                  <a:gd name="T11" fmla="*/ 52 h 56"/>
                  <a:gd name="T12" fmla="*/ 4 w 22"/>
                  <a:gd name="T13" fmla="*/ 52 h 56"/>
                  <a:gd name="T14" fmla="*/ 4 w 22"/>
                  <a:gd name="T15" fmla="*/ 52 h 56"/>
                  <a:gd name="T16" fmla="*/ 4 w 22"/>
                  <a:gd name="T17" fmla="*/ 52 h 56"/>
                  <a:gd name="T18" fmla="*/ 4 w 22"/>
                  <a:gd name="T19" fmla="*/ 52 h 56"/>
                  <a:gd name="T20" fmla="*/ 11 w 22"/>
                  <a:gd name="T21" fmla="*/ 0 h 56"/>
                  <a:gd name="T22" fmla="*/ 12 w 22"/>
                  <a:gd name="T23" fmla="*/ 39 h 56"/>
                  <a:gd name="T24" fmla="*/ 0 w 22"/>
                  <a:gd name="T25" fmla="*/ 51 h 56"/>
                  <a:gd name="T26" fmla="*/ 0 w 22"/>
                  <a:gd name="T27" fmla="*/ 56 h 56"/>
                  <a:gd name="T28" fmla="*/ 4 w 22"/>
                  <a:gd name="T29" fmla="*/ 55 h 56"/>
                  <a:gd name="T30" fmla="*/ 19 w 22"/>
                  <a:gd name="T31" fmla="*/ 41 h 56"/>
                  <a:gd name="T32" fmla="*/ 18 w 22"/>
                  <a:gd name="T33" fmla="*/ 13 h 56"/>
                  <a:gd name="T34" fmla="*/ 11 w 22"/>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56">
                    <a:moveTo>
                      <a:pt x="4" y="52"/>
                    </a:moveTo>
                    <a:cubicBezTo>
                      <a:pt x="12" y="49"/>
                      <a:pt x="16" y="39"/>
                      <a:pt x="17" y="34"/>
                    </a:cubicBezTo>
                    <a:cubicBezTo>
                      <a:pt x="18" y="32"/>
                      <a:pt x="19" y="27"/>
                      <a:pt x="19" y="25"/>
                    </a:cubicBezTo>
                    <a:cubicBezTo>
                      <a:pt x="20" y="30"/>
                      <a:pt x="19" y="34"/>
                      <a:pt x="18" y="38"/>
                    </a:cubicBezTo>
                    <a:cubicBezTo>
                      <a:pt x="17" y="42"/>
                      <a:pt x="16" y="45"/>
                      <a:pt x="11" y="49"/>
                    </a:cubicBezTo>
                    <a:cubicBezTo>
                      <a:pt x="9" y="51"/>
                      <a:pt x="5" y="52"/>
                      <a:pt x="4" y="52"/>
                    </a:cubicBezTo>
                    <a:cubicBezTo>
                      <a:pt x="4" y="52"/>
                      <a:pt x="4" y="52"/>
                      <a:pt x="4" y="52"/>
                    </a:cubicBezTo>
                    <a:cubicBezTo>
                      <a:pt x="5" y="52"/>
                      <a:pt x="4" y="52"/>
                      <a:pt x="4" y="52"/>
                    </a:cubicBezTo>
                    <a:cubicBezTo>
                      <a:pt x="4" y="52"/>
                      <a:pt x="4" y="52"/>
                      <a:pt x="4" y="52"/>
                    </a:cubicBezTo>
                    <a:cubicBezTo>
                      <a:pt x="4" y="52"/>
                      <a:pt x="4" y="52"/>
                      <a:pt x="4" y="52"/>
                    </a:cubicBezTo>
                    <a:moveTo>
                      <a:pt x="11" y="0"/>
                    </a:moveTo>
                    <a:cubicBezTo>
                      <a:pt x="16" y="12"/>
                      <a:pt x="17" y="31"/>
                      <a:pt x="12" y="39"/>
                    </a:cubicBezTo>
                    <a:cubicBezTo>
                      <a:pt x="9" y="44"/>
                      <a:pt x="5" y="49"/>
                      <a:pt x="0" y="51"/>
                    </a:cubicBezTo>
                    <a:cubicBezTo>
                      <a:pt x="0" y="53"/>
                      <a:pt x="0" y="55"/>
                      <a:pt x="0" y="56"/>
                    </a:cubicBezTo>
                    <a:cubicBezTo>
                      <a:pt x="1" y="56"/>
                      <a:pt x="3" y="56"/>
                      <a:pt x="4" y="55"/>
                    </a:cubicBezTo>
                    <a:cubicBezTo>
                      <a:pt x="10" y="53"/>
                      <a:pt x="17" y="48"/>
                      <a:pt x="19" y="41"/>
                    </a:cubicBezTo>
                    <a:cubicBezTo>
                      <a:pt x="21" y="33"/>
                      <a:pt x="22" y="24"/>
                      <a:pt x="18" y="13"/>
                    </a:cubicBezTo>
                    <a:cubicBezTo>
                      <a:pt x="16" y="7"/>
                      <a:pt x="12" y="2"/>
                      <a:pt x="11" y="0"/>
                    </a:cubicBezTo>
                  </a:path>
                </a:pathLst>
              </a:custGeom>
              <a:solidFill>
                <a:srgbClr val="6465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0" name="Freeform 2021">
                <a:extLst>
                  <a:ext uri="{FF2B5EF4-FFF2-40B4-BE49-F238E27FC236}">
                    <a16:creationId xmlns:a16="http://schemas.microsoft.com/office/drawing/2014/main" id="{E36B629A-3361-4533-8A73-BBC8A620AD7B}"/>
                  </a:ext>
                </a:extLst>
              </p:cNvPr>
              <p:cNvSpPr>
                <a:spLocks noEditPoints="1"/>
              </p:cNvSpPr>
              <p:nvPr/>
            </p:nvSpPr>
            <p:spPr bwMode="auto">
              <a:xfrm>
                <a:off x="311" y="978"/>
                <a:ext cx="39" cy="65"/>
              </a:xfrm>
              <a:custGeom>
                <a:avLst/>
                <a:gdLst>
                  <a:gd name="T0" fmla="*/ 0 w 16"/>
                  <a:gd name="T1" fmla="*/ 27 h 27"/>
                  <a:gd name="T2" fmla="*/ 0 w 16"/>
                  <a:gd name="T3" fmla="*/ 27 h 27"/>
                  <a:gd name="T4" fmla="*/ 0 w 16"/>
                  <a:gd name="T5" fmla="*/ 27 h 27"/>
                  <a:gd name="T6" fmla="*/ 0 w 16"/>
                  <a:gd name="T7" fmla="*/ 27 h 27"/>
                  <a:gd name="T8" fmla="*/ 0 w 16"/>
                  <a:gd name="T9" fmla="*/ 27 h 27"/>
                  <a:gd name="T10" fmla="*/ 15 w 16"/>
                  <a:gd name="T11" fmla="*/ 0 h 27"/>
                  <a:gd name="T12" fmla="*/ 13 w 16"/>
                  <a:gd name="T13" fmla="*/ 9 h 27"/>
                  <a:gd name="T14" fmla="*/ 0 w 16"/>
                  <a:gd name="T15" fmla="*/ 27 h 27"/>
                  <a:gd name="T16" fmla="*/ 7 w 16"/>
                  <a:gd name="T17" fmla="*/ 24 h 27"/>
                  <a:gd name="T18" fmla="*/ 14 w 16"/>
                  <a:gd name="T19" fmla="*/ 13 h 27"/>
                  <a:gd name="T20" fmla="*/ 15 w 16"/>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7">
                    <a:moveTo>
                      <a:pt x="0" y="27"/>
                    </a:moveTo>
                    <a:cubicBezTo>
                      <a:pt x="0" y="27"/>
                      <a:pt x="0" y="27"/>
                      <a:pt x="0" y="27"/>
                    </a:cubicBezTo>
                    <a:cubicBezTo>
                      <a:pt x="0" y="27"/>
                      <a:pt x="0" y="27"/>
                      <a:pt x="0" y="27"/>
                    </a:cubicBezTo>
                    <a:cubicBezTo>
                      <a:pt x="0" y="27"/>
                      <a:pt x="1" y="27"/>
                      <a:pt x="0" y="27"/>
                    </a:cubicBezTo>
                    <a:cubicBezTo>
                      <a:pt x="0" y="27"/>
                      <a:pt x="0" y="27"/>
                      <a:pt x="0" y="27"/>
                    </a:cubicBezTo>
                    <a:moveTo>
                      <a:pt x="15" y="0"/>
                    </a:moveTo>
                    <a:cubicBezTo>
                      <a:pt x="15" y="2"/>
                      <a:pt x="14" y="7"/>
                      <a:pt x="13" y="9"/>
                    </a:cubicBezTo>
                    <a:cubicBezTo>
                      <a:pt x="12" y="14"/>
                      <a:pt x="8" y="24"/>
                      <a:pt x="0" y="27"/>
                    </a:cubicBezTo>
                    <a:cubicBezTo>
                      <a:pt x="1" y="27"/>
                      <a:pt x="5" y="26"/>
                      <a:pt x="7" y="24"/>
                    </a:cubicBezTo>
                    <a:cubicBezTo>
                      <a:pt x="12" y="20"/>
                      <a:pt x="13" y="17"/>
                      <a:pt x="14" y="13"/>
                    </a:cubicBezTo>
                    <a:cubicBezTo>
                      <a:pt x="15" y="9"/>
                      <a:pt x="16" y="5"/>
                      <a:pt x="15" y="0"/>
                    </a:cubicBezTo>
                  </a:path>
                </a:pathLst>
              </a:custGeom>
              <a:solidFill>
                <a:srgbClr val="5D5D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1" name="Freeform 2022">
                <a:extLst>
                  <a:ext uri="{FF2B5EF4-FFF2-40B4-BE49-F238E27FC236}">
                    <a16:creationId xmlns:a16="http://schemas.microsoft.com/office/drawing/2014/main" id="{575528D1-3D25-48C0-8B9F-7E73D0F26ADE}"/>
                  </a:ext>
                </a:extLst>
              </p:cNvPr>
              <p:cNvSpPr>
                <a:spLocks noEditPoints="1"/>
              </p:cNvSpPr>
              <p:nvPr/>
            </p:nvSpPr>
            <p:spPr bwMode="auto">
              <a:xfrm>
                <a:off x="366" y="88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7986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2" name="Freeform 2023">
                <a:extLst>
                  <a:ext uri="{FF2B5EF4-FFF2-40B4-BE49-F238E27FC236}">
                    <a16:creationId xmlns:a16="http://schemas.microsoft.com/office/drawing/2014/main" id="{9B91EE25-3AE7-4081-87BD-34220426775F}"/>
                  </a:ext>
                </a:extLst>
              </p:cNvPr>
              <p:cNvSpPr>
                <a:spLocks/>
              </p:cNvSpPr>
              <p:nvPr/>
            </p:nvSpPr>
            <p:spPr bwMode="auto">
              <a:xfrm>
                <a:off x="309" y="868"/>
                <a:ext cx="60" cy="53"/>
              </a:xfrm>
              <a:custGeom>
                <a:avLst/>
                <a:gdLst>
                  <a:gd name="T0" fmla="*/ 25 w 25"/>
                  <a:gd name="T1" fmla="*/ 0 h 22"/>
                  <a:gd name="T2" fmla="*/ 24 w 25"/>
                  <a:gd name="T3" fmla="*/ 3 h 22"/>
                  <a:gd name="T4" fmla="*/ 4 w 25"/>
                  <a:gd name="T5" fmla="*/ 20 h 22"/>
                  <a:gd name="T6" fmla="*/ 0 w 25"/>
                  <a:gd name="T7" fmla="*/ 21 h 22"/>
                  <a:gd name="T8" fmla="*/ 0 w 25"/>
                  <a:gd name="T9" fmla="*/ 22 h 22"/>
                  <a:gd name="T10" fmla="*/ 4 w 25"/>
                  <a:gd name="T11" fmla="*/ 21 h 22"/>
                  <a:gd name="T12" fmla="*/ 8 w 25"/>
                  <a:gd name="T13" fmla="*/ 20 h 22"/>
                  <a:gd name="T14" fmla="*/ 8 w 25"/>
                  <a:gd name="T15" fmla="*/ 20 h 22"/>
                  <a:gd name="T16" fmla="*/ 8 w 25"/>
                  <a:gd name="T17" fmla="*/ 19 h 22"/>
                  <a:gd name="T18" fmla="*/ 24 w 25"/>
                  <a:gd name="T19" fmla="*/ 5 h 22"/>
                  <a:gd name="T20" fmla="*/ 24 w 25"/>
                  <a:gd name="T21" fmla="*/ 5 h 22"/>
                  <a:gd name="T22" fmla="*/ 24 w 25"/>
                  <a:gd name="T23" fmla="*/ 5 h 22"/>
                  <a:gd name="T24" fmla="*/ 24 w 25"/>
                  <a:gd name="T25" fmla="*/ 5 h 22"/>
                  <a:gd name="T26" fmla="*/ 24 w 25"/>
                  <a:gd name="T27" fmla="*/ 5 h 22"/>
                  <a:gd name="T28" fmla="*/ 24 w 25"/>
                  <a:gd name="T29" fmla="*/ 5 h 22"/>
                  <a:gd name="T30" fmla="*/ 24 w 25"/>
                  <a:gd name="T31" fmla="*/ 5 h 22"/>
                  <a:gd name="T32" fmla="*/ 25 w 25"/>
                  <a:gd name="T33" fmla="*/ 3 h 22"/>
                  <a:gd name="T34" fmla="*/ 25 w 25"/>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2">
                    <a:moveTo>
                      <a:pt x="25" y="0"/>
                    </a:moveTo>
                    <a:cubicBezTo>
                      <a:pt x="25" y="1"/>
                      <a:pt x="24" y="2"/>
                      <a:pt x="24" y="3"/>
                    </a:cubicBezTo>
                    <a:cubicBezTo>
                      <a:pt x="18" y="12"/>
                      <a:pt x="11" y="17"/>
                      <a:pt x="4" y="20"/>
                    </a:cubicBezTo>
                    <a:cubicBezTo>
                      <a:pt x="3" y="20"/>
                      <a:pt x="1" y="21"/>
                      <a:pt x="0" y="21"/>
                    </a:cubicBezTo>
                    <a:cubicBezTo>
                      <a:pt x="0" y="21"/>
                      <a:pt x="0" y="22"/>
                      <a:pt x="0" y="22"/>
                    </a:cubicBezTo>
                    <a:cubicBezTo>
                      <a:pt x="1" y="22"/>
                      <a:pt x="3" y="22"/>
                      <a:pt x="4" y="21"/>
                    </a:cubicBezTo>
                    <a:cubicBezTo>
                      <a:pt x="5" y="21"/>
                      <a:pt x="7" y="20"/>
                      <a:pt x="8" y="20"/>
                    </a:cubicBezTo>
                    <a:cubicBezTo>
                      <a:pt x="8" y="20"/>
                      <a:pt x="8" y="20"/>
                      <a:pt x="8" y="20"/>
                    </a:cubicBezTo>
                    <a:cubicBezTo>
                      <a:pt x="8" y="19"/>
                      <a:pt x="8" y="19"/>
                      <a:pt x="8" y="19"/>
                    </a:cubicBezTo>
                    <a:cubicBezTo>
                      <a:pt x="14" y="17"/>
                      <a:pt x="20" y="12"/>
                      <a:pt x="24" y="5"/>
                    </a:cubicBezTo>
                    <a:cubicBezTo>
                      <a:pt x="24" y="5"/>
                      <a:pt x="24" y="5"/>
                      <a:pt x="24" y="5"/>
                    </a:cubicBezTo>
                    <a:cubicBezTo>
                      <a:pt x="24" y="5"/>
                      <a:pt x="24" y="5"/>
                      <a:pt x="24" y="5"/>
                    </a:cubicBezTo>
                    <a:cubicBezTo>
                      <a:pt x="24" y="5"/>
                      <a:pt x="24" y="5"/>
                      <a:pt x="24" y="5"/>
                    </a:cubicBezTo>
                    <a:cubicBezTo>
                      <a:pt x="24" y="5"/>
                      <a:pt x="24" y="5"/>
                      <a:pt x="24" y="5"/>
                    </a:cubicBezTo>
                    <a:cubicBezTo>
                      <a:pt x="24" y="5"/>
                      <a:pt x="24" y="5"/>
                      <a:pt x="24" y="5"/>
                    </a:cubicBezTo>
                    <a:cubicBezTo>
                      <a:pt x="24" y="5"/>
                      <a:pt x="24" y="5"/>
                      <a:pt x="24" y="5"/>
                    </a:cubicBezTo>
                    <a:cubicBezTo>
                      <a:pt x="25" y="4"/>
                      <a:pt x="25" y="3"/>
                      <a:pt x="25" y="3"/>
                    </a:cubicBezTo>
                    <a:cubicBezTo>
                      <a:pt x="25" y="2"/>
                      <a:pt x="25" y="1"/>
                      <a:pt x="25" y="0"/>
                    </a:cubicBezTo>
                  </a:path>
                </a:pathLst>
              </a:custGeom>
              <a:solidFill>
                <a:srgbClr val="747B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3" name="Freeform 2024">
                <a:extLst>
                  <a:ext uri="{FF2B5EF4-FFF2-40B4-BE49-F238E27FC236}">
                    <a16:creationId xmlns:a16="http://schemas.microsoft.com/office/drawing/2014/main" id="{C3D1BEFD-77F8-452F-B15E-269D0518703F}"/>
                  </a:ext>
                </a:extLst>
              </p:cNvPr>
              <p:cNvSpPr>
                <a:spLocks noEditPoints="1"/>
              </p:cNvSpPr>
              <p:nvPr/>
            </p:nvSpPr>
            <p:spPr bwMode="auto">
              <a:xfrm>
                <a:off x="354" y="157"/>
                <a:ext cx="19" cy="449"/>
              </a:xfrm>
              <a:custGeom>
                <a:avLst/>
                <a:gdLst>
                  <a:gd name="T0" fmla="*/ 7 w 8"/>
                  <a:gd name="T1" fmla="*/ 181 h 188"/>
                  <a:gd name="T2" fmla="*/ 4 w 8"/>
                  <a:gd name="T3" fmla="*/ 183 h 188"/>
                  <a:gd name="T4" fmla="*/ 4 w 8"/>
                  <a:gd name="T5" fmla="*/ 184 h 188"/>
                  <a:gd name="T6" fmla="*/ 7 w 8"/>
                  <a:gd name="T7" fmla="*/ 188 h 188"/>
                  <a:gd name="T8" fmla="*/ 7 w 8"/>
                  <a:gd name="T9" fmla="*/ 188 h 188"/>
                  <a:gd name="T10" fmla="*/ 7 w 8"/>
                  <a:gd name="T11" fmla="*/ 181 h 188"/>
                  <a:gd name="T12" fmla="*/ 7 w 8"/>
                  <a:gd name="T13" fmla="*/ 105 h 188"/>
                  <a:gd name="T14" fmla="*/ 5 w 8"/>
                  <a:gd name="T15" fmla="*/ 106 h 188"/>
                  <a:gd name="T16" fmla="*/ 0 w 8"/>
                  <a:gd name="T17" fmla="*/ 107 h 188"/>
                  <a:gd name="T18" fmla="*/ 5 w 8"/>
                  <a:gd name="T19" fmla="*/ 119 h 188"/>
                  <a:gd name="T20" fmla="*/ 7 w 8"/>
                  <a:gd name="T21" fmla="*/ 120 h 188"/>
                  <a:gd name="T22" fmla="*/ 7 w 8"/>
                  <a:gd name="T23" fmla="*/ 105 h 188"/>
                  <a:gd name="T24" fmla="*/ 7 w 8"/>
                  <a:gd name="T25" fmla="*/ 49 h 188"/>
                  <a:gd name="T26" fmla="*/ 7 w 8"/>
                  <a:gd name="T27" fmla="*/ 49 h 188"/>
                  <a:gd name="T28" fmla="*/ 7 w 8"/>
                  <a:gd name="T29" fmla="*/ 49 h 188"/>
                  <a:gd name="T30" fmla="*/ 7 w 8"/>
                  <a:gd name="T31" fmla="*/ 49 h 188"/>
                  <a:gd name="T32" fmla="*/ 8 w 8"/>
                  <a:gd name="T33" fmla="*/ 0 h 188"/>
                  <a:gd name="T34" fmla="*/ 7 w 8"/>
                  <a:gd name="T35" fmla="*/ 1 h 188"/>
                  <a:gd name="T36" fmla="*/ 8 w 8"/>
                  <a:gd name="T37" fmla="*/ 1 h 188"/>
                  <a:gd name="T38" fmla="*/ 8 w 8"/>
                  <a:gd name="T39"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188">
                    <a:moveTo>
                      <a:pt x="7" y="181"/>
                    </a:moveTo>
                    <a:cubicBezTo>
                      <a:pt x="6" y="182"/>
                      <a:pt x="5" y="182"/>
                      <a:pt x="4" y="183"/>
                    </a:cubicBezTo>
                    <a:cubicBezTo>
                      <a:pt x="4" y="183"/>
                      <a:pt x="4" y="184"/>
                      <a:pt x="4" y="184"/>
                    </a:cubicBezTo>
                    <a:cubicBezTo>
                      <a:pt x="5" y="185"/>
                      <a:pt x="6" y="187"/>
                      <a:pt x="7" y="188"/>
                    </a:cubicBezTo>
                    <a:cubicBezTo>
                      <a:pt x="7" y="188"/>
                      <a:pt x="7" y="188"/>
                      <a:pt x="7" y="188"/>
                    </a:cubicBezTo>
                    <a:cubicBezTo>
                      <a:pt x="7" y="186"/>
                      <a:pt x="7" y="183"/>
                      <a:pt x="7" y="181"/>
                    </a:cubicBezTo>
                    <a:moveTo>
                      <a:pt x="7" y="105"/>
                    </a:moveTo>
                    <a:cubicBezTo>
                      <a:pt x="6" y="105"/>
                      <a:pt x="6" y="106"/>
                      <a:pt x="5" y="106"/>
                    </a:cubicBezTo>
                    <a:cubicBezTo>
                      <a:pt x="3" y="107"/>
                      <a:pt x="2" y="107"/>
                      <a:pt x="0" y="107"/>
                    </a:cubicBezTo>
                    <a:cubicBezTo>
                      <a:pt x="2" y="111"/>
                      <a:pt x="4" y="115"/>
                      <a:pt x="5" y="119"/>
                    </a:cubicBezTo>
                    <a:cubicBezTo>
                      <a:pt x="5" y="119"/>
                      <a:pt x="6" y="119"/>
                      <a:pt x="7" y="120"/>
                    </a:cubicBezTo>
                    <a:cubicBezTo>
                      <a:pt x="7" y="115"/>
                      <a:pt x="7" y="110"/>
                      <a:pt x="7" y="105"/>
                    </a:cubicBezTo>
                    <a:moveTo>
                      <a:pt x="7" y="49"/>
                    </a:moveTo>
                    <a:cubicBezTo>
                      <a:pt x="7" y="49"/>
                      <a:pt x="7" y="49"/>
                      <a:pt x="7" y="49"/>
                    </a:cubicBezTo>
                    <a:cubicBezTo>
                      <a:pt x="7" y="49"/>
                      <a:pt x="7" y="49"/>
                      <a:pt x="7" y="49"/>
                    </a:cubicBezTo>
                    <a:cubicBezTo>
                      <a:pt x="7" y="49"/>
                      <a:pt x="7" y="49"/>
                      <a:pt x="7" y="49"/>
                    </a:cubicBezTo>
                    <a:moveTo>
                      <a:pt x="8" y="0"/>
                    </a:moveTo>
                    <a:cubicBezTo>
                      <a:pt x="8" y="0"/>
                      <a:pt x="8" y="0"/>
                      <a:pt x="7" y="1"/>
                    </a:cubicBezTo>
                    <a:cubicBezTo>
                      <a:pt x="8" y="1"/>
                      <a:pt x="8" y="1"/>
                      <a:pt x="8" y="1"/>
                    </a:cubicBezTo>
                    <a:cubicBezTo>
                      <a:pt x="8" y="1"/>
                      <a:pt x="8" y="1"/>
                      <a:pt x="8" y="0"/>
                    </a:cubicBezTo>
                  </a:path>
                </a:pathLst>
              </a:custGeom>
              <a:solidFill>
                <a:srgbClr val="E4E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4" name="Freeform 2025">
                <a:extLst>
                  <a:ext uri="{FF2B5EF4-FFF2-40B4-BE49-F238E27FC236}">
                    <a16:creationId xmlns:a16="http://schemas.microsoft.com/office/drawing/2014/main" id="{EBA3837A-7459-4FD5-BEE9-65CB98CF95C0}"/>
                  </a:ext>
                </a:extLst>
              </p:cNvPr>
              <p:cNvSpPr>
                <a:spLocks noEditPoints="1"/>
              </p:cNvSpPr>
              <p:nvPr/>
            </p:nvSpPr>
            <p:spPr bwMode="auto">
              <a:xfrm>
                <a:off x="307" y="274"/>
                <a:ext cx="64" cy="139"/>
              </a:xfrm>
              <a:custGeom>
                <a:avLst/>
                <a:gdLst>
                  <a:gd name="T0" fmla="*/ 27 w 27"/>
                  <a:gd name="T1" fmla="*/ 56 h 58"/>
                  <a:gd name="T2" fmla="*/ 25 w 27"/>
                  <a:gd name="T3" fmla="*/ 57 h 58"/>
                  <a:gd name="T4" fmla="*/ 20 w 27"/>
                  <a:gd name="T5" fmla="*/ 58 h 58"/>
                  <a:gd name="T6" fmla="*/ 20 w 27"/>
                  <a:gd name="T7" fmla="*/ 58 h 58"/>
                  <a:gd name="T8" fmla="*/ 25 w 27"/>
                  <a:gd name="T9" fmla="*/ 57 h 58"/>
                  <a:gd name="T10" fmla="*/ 27 w 27"/>
                  <a:gd name="T11" fmla="*/ 56 h 58"/>
                  <a:gd name="T12" fmla="*/ 27 w 27"/>
                  <a:gd name="T13" fmla="*/ 56 h 58"/>
                  <a:gd name="T14" fmla="*/ 22 w 27"/>
                  <a:gd name="T15" fmla="*/ 3 h 58"/>
                  <a:gd name="T16" fmla="*/ 21 w 27"/>
                  <a:gd name="T17" fmla="*/ 4 h 58"/>
                  <a:gd name="T18" fmla="*/ 19 w 27"/>
                  <a:gd name="T19" fmla="*/ 5 h 58"/>
                  <a:gd name="T20" fmla="*/ 18 w 27"/>
                  <a:gd name="T21" fmla="*/ 7 h 58"/>
                  <a:gd name="T22" fmla="*/ 14 w 27"/>
                  <a:gd name="T23" fmla="*/ 38 h 58"/>
                  <a:gd name="T24" fmla="*/ 8 w 27"/>
                  <a:gd name="T25" fmla="*/ 43 h 58"/>
                  <a:gd name="T26" fmla="*/ 5 w 27"/>
                  <a:gd name="T27" fmla="*/ 43 h 58"/>
                  <a:gd name="T28" fmla="*/ 0 w 27"/>
                  <a:gd name="T29" fmla="*/ 43 h 58"/>
                  <a:gd name="T30" fmla="*/ 0 w 27"/>
                  <a:gd name="T31" fmla="*/ 44 h 58"/>
                  <a:gd name="T32" fmla="*/ 10 w 27"/>
                  <a:gd name="T33" fmla="*/ 48 h 58"/>
                  <a:gd name="T34" fmla="*/ 24 w 27"/>
                  <a:gd name="T35" fmla="*/ 36 h 58"/>
                  <a:gd name="T36" fmla="*/ 27 w 27"/>
                  <a:gd name="T37" fmla="*/ 25 h 58"/>
                  <a:gd name="T38" fmla="*/ 27 w 27"/>
                  <a:gd name="T39" fmla="*/ 19 h 58"/>
                  <a:gd name="T40" fmla="*/ 22 w 27"/>
                  <a:gd name="T41" fmla="*/ 3 h 58"/>
                  <a:gd name="T42" fmla="*/ 27 w 27"/>
                  <a:gd name="T43" fmla="*/ 0 h 58"/>
                  <a:gd name="T44" fmla="*/ 27 w 27"/>
                  <a:gd name="T45" fmla="*/ 0 h 58"/>
                  <a:gd name="T46" fmla="*/ 27 w 27"/>
                  <a:gd name="T47" fmla="*/ 0 h 58"/>
                  <a:gd name="T48" fmla="*/ 27 w 27"/>
                  <a:gd name="T49" fmla="*/ 0 h 58"/>
                  <a:gd name="T50" fmla="*/ 27 w 27"/>
                  <a:gd name="T5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58">
                    <a:moveTo>
                      <a:pt x="27" y="56"/>
                    </a:moveTo>
                    <a:cubicBezTo>
                      <a:pt x="26" y="56"/>
                      <a:pt x="26" y="57"/>
                      <a:pt x="25" y="57"/>
                    </a:cubicBezTo>
                    <a:cubicBezTo>
                      <a:pt x="23" y="58"/>
                      <a:pt x="22" y="58"/>
                      <a:pt x="20" y="58"/>
                    </a:cubicBezTo>
                    <a:cubicBezTo>
                      <a:pt x="20" y="58"/>
                      <a:pt x="20" y="58"/>
                      <a:pt x="20" y="58"/>
                    </a:cubicBezTo>
                    <a:cubicBezTo>
                      <a:pt x="22" y="58"/>
                      <a:pt x="23" y="58"/>
                      <a:pt x="25" y="57"/>
                    </a:cubicBezTo>
                    <a:cubicBezTo>
                      <a:pt x="26" y="57"/>
                      <a:pt x="26" y="56"/>
                      <a:pt x="27" y="56"/>
                    </a:cubicBezTo>
                    <a:cubicBezTo>
                      <a:pt x="27" y="56"/>
                      <a:pt x="27" y="56"/>
                      <a:pt x="27" y="56"/>
                    </a:cubicBezTo>
                    <a:moveTo>
                      <a:pt x="22" y="3"/>
                    </a:moveTo>
                    <a:cubicBezTo>
                      <a:pt x="22" y="4"/>
                      <a:pt x="21" y="4"/>
                      <a:pt x="21" y="4"/>
                    </a:cubicBezTo>
                    <a:cubicBezTo>
                      <a:pt x="20" y="4"/>
                      <a:pt x="20" y="4"/>
                      <a:pt x="19" y="5"/>
                    </a:cubicBezTo>
                    <a:cubicBezTo>
                      <a:pt x="19" y="5"/>
                      <a:pt x="19" y="6"/>
                      <a:pt x="18" y="7"/>
                    </a:cubicBezTo>
                    <a:cubicBezTo>
                      <a:pt x="21" y="17"/>
                      <a:pt x="20" y="29"/>
                      <a:pt x="14" y="38"/>
                    </a:cubicBezTo>
                    <a:cubicBezTo>
                      <a:pt x="13" y="40"/>
                      <a:pt x="11" y="42"/>
                      <a:pt x="8" y="43"/>
                    </a:cubicBezTo>
                    <a:cubicBezTo>
                      <a:pt x="7" y="43"/>
                      <a:pt x="6" y="43"/>
                      <a:pt x="5" y="43"/>
                    </a:cubicBezTo>
                    <a:cubicBezTo>
                      <a:pt x="3" y="43"/>
                      <a:pt x="1" y="43"/>
                      <a:pt x="0" y="43"/>
                    </a:cubicBezTo>
                    <a:cubicBezTo>
                      <a:pt x="0" y="43"/>
                      <a:pt x="0" y="44"/>
                      <a:pt x="0" y="44"/>
                    </a:cubicBezTo>
                    <a:cubicBezTo>
                      <a:pt x="4" y="44"/>
                      <a:pt x="7" y="46"/>
                      <a:pt x="10" y="48"/>
                    </a:cubicBezTo>
                    <a:cubicBezTo>
                      <a:pt x="16" y="46"/>
                      <a:pt x="21" y="41"/>
                      <a:pt x="24" y="36"/>
                    </a:cubicBezTo>
                    <a:cubicBezTo>
                      <a:pt x="26" y="33"/>
                      <a:pt x="27" y="29"/>
                      <a:pt x="27" y="25"/>
                    </a:cubicBezTo>
                    <a:cubicBezTo>
                      <a:pt x="27" y="23"/>
                      <a:pt x="27" y="21"/>
                      <a:pt x="27" y="19"/>
                    </a:cubicBezTo>
                    <a:cubicBezTo>
                      <a:pt x="27" y="13"/>
                      <a:pt x="25" y="8"/>
                      <a:pt x="22" y="3"/>
                    </a:cubicBezTo>
                    <a:moveTo>
                      <a:pt x="27" y="0"/>
                    </a:moveTo>
                    <a:cubicBezTo>
                      <a:pt x="27" y="0"/>
                      <a:pt x="27" y="0"/>
                      <a:pt x="27" y="0"/>
                    </a:cubicBezTo>
                    <a:cubicBezTo>
                      <a:pt x="27" y="0"/>
                      <a:pt x="27" y="0"/>
                      <a:pt x="27" y="0"/>
                    </a:cubicBezTo>
                    <a:cubicBezTo>
                      <a:pt x="27" y="0"/>
                      <a:pt x="27" y="0"/>
                      <a:pt x="27" y="0"/>
                    </a:cubicBezTo>
                    <a:cubicBezTo>
                      <a:pt x="27" y="0"/>
                      <a:pt x="27" y="0"/>
                      <a:pt x="27" y="0"/>
                    </a:cubicBezTo>
                  </a:path>
                </a:pathLst>
              </a:custGeom>
              <a:solidFill>
                <a:srgbClr val="5D66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5" name="Freeform 2026">
                <a:extLst>
                  <a:ext uri="{FF2B5EF4-FFF2-40B4-BE49-F238E27FC236}">
                    <a16:creationId xmlns:a16="http://schemas.microsoft.com/office/drawing/2014/main" id="{350CE80E-4F88-4E96-896B-A4D2AA39E4C5}"/>
                  </a:ext>
                </a:extLst>
              </p:cNvPr>
              <p:cNvSpPr>
                <a:spLocks noEditPoints="1"/>
              </p:cNvSpPr>
              <p:nvPr/>
            </p:nvSpPr>
            <p:spPr bwMode="auto">
              <a:xfrm>
                <a:off x="330" y="274"/>
                <a:ext cx="41" cy="139"/>
              </a:xfrm>
              <a:custGeom>
                <a:avLst/>
                <a:gdLst>
                  <a:gd name="T0" fmla="*/ 17 w 17"/>
                  <a:gd name="T1" fmla="*/ 54 h 58"/>
                  <a:gd name="T2" fmla="*/ 13 w 17"/>
                  <a:gd name="T3" fmla="*/ 56 h 58"/>
                  <a:gd name="T4" fmla="*/ 9 w 17"/>
                  <a:gd name="T5" fmla="*/ 57 h 58"/>
                  <a:gd name="T6" fmla="*/ 10 w 17"/>
                  <a:gd name="T7" fmla="*/ 58 h 58"/>
                  <a:gd name="T8" fmla="*/ 15 w 17"/>
                  <a:gd name="T9" fmla="*/ 57 h 58"/>
                  <a:gd name="T10" fmla="*/ 17 w 17"/>
                  <a:gd name="T11" fmla="*/ 56 h 58"/>
                  <a:gd name="T12" fmla="*/ 17 w 17"/>
                  <a:gd name="T13" fmla="*/ 54 h 58"/>
                  <a:gd name="T14" fmla="*/ 17 w 17"/>
                  <a:gd name="T15" fmla="*/ 25 h 58"/>
                  <a:gd name="T16" fmla="*/ 14 w 17"/>
                  <a:gd name="T17" fmla="*/ 36 h 58"/>
                  <a:gd name="T18" fmla="*/ 0 w 17"/>
                  <a:gd name="T19" fmla="*/ 48 h 58"/>
                  <a:gd name="T20" fmla="*/ 7 w 17"/>
                  <a:gd name="T21" fmla="*/ 53 h 58"/>
                  <a:gd name="T22" fmla="*/ 17 w 17"/>
                  <a:gd name="T23" fmla="*/ 44 h 58"/>
                  <a:gd name="T24" fmla="*/ 17 w 17"/>
                  <a:gd name="T25" fmla="*/ 25 h 58"/>
                  <a:gd name="T26" fmla="*/ 17 w 17"/>
                  <a:gd name="T27" fmla="*/ 0 h 58"/>
                  <a:gd name="T28" fmla="*/ 12 w 17"/>
                  <a:gd name="T29" fmla="*/ 3 h 58"/>
                  <a:gd name="T30" fmla="*/ 17 w 17"/>
                  <a:gd name="T31" fmla="*/ 19 h 58"/>
                  <a:gd name="T32" fmla="*/ 17 w 17"/>
                  <a:gd name="T33" fmla="*/ 2 h 58"/>
                  <a:gd name="T34" fmla="*/ 17 w 17"/>
                  <a:gd name="T35" fmla="*/ 1 h 58"/>
                  <a:gd name="T36" fmla="*/ 17 w 17"/>
                  <a:gd name="T37" fmla="*/ 2 h 58"/>
                  <a:gd name="T38" fmla="*/ 17 w 17"/>
                  <a:gd name="T39" fmla="*/ 0 h 58"/>
                  <a:gd name="T40" fmla="*/ 17 w 17"/>
                  <a:gd name="T4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58">
                    <a:moveTo>
                      <a:pt x="17" y="54"/>
                    </a:moveTo>
                    <a:cubicBezTo>
                      <a:pt x="16" y="55"/>
                      <a:pt x="14" y="56"/>
                      <a:pt x="13" y="56"/>
                    </a:cubicBezTo>
                    <a:cubicBezTo>
                      <a:pt x="12" y="57"/>
                      <a:pt x="11" y="57"/>
                      <a:pt x="9" y="57"/>
                    </a:cubicBezTo>
                    <a:cubicBezTo>
                      <a:pt x="10" y="57"/>
                      <a:pt x="10" y="58"/>
                      <a:pt x="10" y="58"/>
                    </a:cubicBezTo>
                    <a:cubicBezTo>
                      <a:pt x="12" y="58"/>
                      <a:pt x="13" y="58"/>
                      <a:pt x="15" y="57"/>
                    </a:cubicBezTo>
                    <a:cubicBezTo>
                      <a:pt x="16" y="57"/>
                      <a:pt x="16" y="56"/>
                      <a:pt x="17" y="56"/>
                    </a:cubicBezTo>
                    <a:cubicBezTo>
                      <a:pt x="17" y="55"/>
                      <a:pt x="17" y="55"/>
                      <a:pt x="17" y="54"/>
                    </a:cubicBezTo>
                    <a:moveTo>
                      <a:pt x="17" y="25"/>
                    </a:moveTo>
                    <a:cubicBezTo>
                      <a:pt x="17" y="29"/>
                      <a:pt x="16" y="33"/>
                      <a:pt x="14" y="36"/>
                    </a:cubicBezTo>
                    <a:cubicBezTo>
                      <a:pt x="11" y="41"/>
                      <a:pt x="6" y="46"/>
                      <a:pt x="0" y="48"/>
                    </a:cubicBezTo>
                    <a:cubicBezTo>
                      <a:pt x="3" y="49"/>
                      <a:pt x="5" y="51"/>
                      <a:pt x="7" y="53"/>
                    </a:cubicBezTo>
                    <a:cubicBezTo>
                      <a:pt x="12" y="52"/>
                      <a:pt x="15" y="48"/>
                      <a:pt x="17" y="44"/>
                    </a:cubicBezTo>
                    <a:cubicBezTo>
                      <a:pt x="17" y="38"/>
                      <a:pt x="17" y="31"/>
                      <a:pt x="17" y="25"/>
                    </a:cubicBezTo>
                    <a:moveTo>
                      <a:pt x="17" y="0"/>
                    </a:moveTo>
                    <a:cubicBezTo>
                      <a:pt x="16" y="1"/>
                      <a:pt x="14" y="3"/>
                      <a:pt x="12" y="3"/>
                    </a:cubicBezTo>
                    <a:cubicBezTo>
                      <a:pt x="15" y="8"/>
                      <a:pt x="17" y="13"/>
                      <a:pt x="17" y="19"/>
                    </a:cubicBezTo>
                    <a:cubicBezTo>
                      <a:pt x="17" y="13"/>
                      <a:pt x="17" y="7"/>
                      <a:pt x="17" y="2"/>
                    </a:cubicBezTo>
                    <a:cubicBezTo>
                      <a:pt x="17" y="2"/>
                      <a:pt x="17" y="1"/>
                      <a:pt x="17" y="1"/>
                    </a:cubicBezTo>
                    <a:cubicBezTo>
                      <a:pt x="17" y="1"/>
                      <a:pt x="17" y="2"/>
                      <a:pt x="17" y="2"/>
                    </a:cubicBezTo>
                    <a:cubicBezTo>
                      <a:pt x="17" y="1"/>
                      <a:pt x="17" y="1"/>
                      <a:pt x="17" y="0"/>
                    </a:cubicBezTo>
                    <a:cubicBezTo>
                      <a:pt x="17" y="0"/>
                      <a:pt x="17" y="0"/>
                      <a:pt x="17" y="0"/>
                    </a:cubicBezTo>
                  </a:path>
                </a:pathLst>
              </a:custGeom>
              <a:solidFill>
                <a:srgbClr val="575D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6" name="Freeform 2027">
                <a:extLst>
                  <a:ext uri="{FF2B5EF4-FFF2-40B4-BE49-F238E27FC236}">
                    <a16:creationId xmlns:a16="http://schemas.microsoft.com/office/drawing/2014/main" id="{59A34560-8CF8-4EF6-818D-D69AD31CACC9}"/>
                  </a:ext>
                </a:extLst>
              </p:cNvPr>
              <p:cNvSpPr>
                <a:spLocks noEditPoints="1"/>
              </p:cNvSpPr>
              <p:nvPr/>
            </p:nvSpPr>
            <p:spPr bwMode="auto">
              <a:xfrm>
                <a:off x="347" y="277"/>
                <a:ext cx="24" cy="133"/>
              </a:xfrm>
              <a:custGeom>
                <a:avLst/>
                <a:gdLst>
                  <a:gd name="T0" fmla="*/ 10 w 10"/>
                  <a:gd name="T1" fmla="*/ 43 h 56"/>
                  <a:gd name="T2" fmla="*/ 0 w 10"/>
                  <a:gd name="T3" fmla="*/ 52 h 56"/>
                  <a:gd name="T4" fmla="*/ 2 w 10"/>
                  <a:gd name="T5" fmla="*/ 56 h 56"/>
                  <a:gd name="T6" fmla="*/ 6 w 10"/>
                  <a:gd name="T7" fmla="*/ 55 h 56"/>
                  <a:gd name="T8" fmla="*/ 10 w 10"/>
                  <a:gd name="T9" fmla="*/ 53 h 56"/>
                  <a:gd name="T10" fmla="*/ 10 w 10"/>
                  <a:gd name="T11" fmla="*/ 50 h 56"/>
                  <a:gd name="T12" fmla="*/ 6 w 10"/>
                  <a:gd name="T13" fmla="*/ 52 h 56"/>
                  <a:gd name="T14" fmla="*/ 6 w 10"/>
                  <a:gd name="T15" fmla="*/ 52 h 56"/>
                  <a:gd name="T16" fmla="*/ 6 w 10"/>
                  <a:gd name="T17" fmla="*/ 52 h 56"/>
                  <a:gd name="T18" fmla="*/ 6 w 10"/>
                  <a:gd name="T19" fmla="*/ 52 h 56"/>
                  <a:gd name="T20" fmla="*/ 6 w 10"/>
                  <a:gd name="T21" fmla="*/ 52 h 56"/>
                  <a:gd name="T22" fmla="*/ 10 w 10"/>
                  <a:gd name="T23" fmla="*/ 49 h 56"/>
                  <a:gd name="T24" fmla="*/ 10 w 10"/>
                  <a:gd name="T25" fmla="*/ 43 h 56"/>
                  <a:gd name="T26" fmla="*/ 10 w 10"/>
                  <a:gd name="T27" fmla="*/ 0 h 56"/>
                  <a:gd name="T28" fmla="*/ 10 w 10"/>
                  <a:gd name="T29" fmla="*/ 1 h 56"/>
                  <a:gd name="T30" fmla="*/ 10 w 10"/>
                  <a:gd name="T31" fmla="*/ 1 h 56"/>
                  <a:gd name="T32" fmla="*/ 10 w 10"/>
                  <a:gd name="T3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56">
                    <a:moveTo>
                      <a:pt x="10" y="43"/>
                    </a:moveTo>
                    <a:cubicBezTo>
                      <a:pt x="8" y="47"/>
                      <a:pt x="5" y="51"/>
                      <a:pt x="0" y="52"/>
                    </a:cubicBezTo>
                    <a:cubicBezTo>
                      <a:pt x="1" y="54"/>
                      <a:pt x="2" y="55"/>
                      <a:pt x="2" y="56"/>
                    </a:cubicBezTo>
                    <a:cubicBezTo>
                      <a:pt x="4" y="56"/>
                      <a:pt x="5" y="56"/>
                      <a:pt x="6" y="55"/>
                    </a:cubicBezTo>
                    <a:cubicBezTo>
                      <a:pt x="7" y="55"/>
                      <a:pt x="9" y="54"/>
                      <a:pt x="10" y="53"/>
                    </a:cubicBezTo>
                    <a:cubicBezTo>
                      <a:pt x="10" y="52"/>
                      <a:pt x="10" y="51"/>
                      <a:pt x="10" y="50"/>
                    </a:cubicBezTo>
                    <a:cubicBezTo>
                      <a:pt x="8" y="51"/>
                      <a:pt x="6" y="52"/>
                      <a:pt x="6" y="52"/>
                    </a:cubicBezTo>
                    <a:cubicBezTo>
                      <a:pt x="6" y="52"/>
                      <a:pt x="6" y="52"/>
                      <a:pt x="6" y="52"/>
                    </a:cubicBezTo>
                    <a:cubicBezTo>
                      <a:pt x="6" y="52"/>
                      <a:pt x="6" y="52"/>
                      <a:pt x="6" y="52"/>
                    </a:cubicBezTo>
                    <a:cubicBezTo>
                      <a:pt x="6" y="52"/>
                      <a:pt x="6" y="52"/>
                      <a:pt x="6" y="52"/>
                    </a:cubicBezTo>
                    <a:cubicBezTo>
                      <a:pt x="6" y="52"/>
                      <a:pt x="6" y="52"/>
                      <a:pt x="6" y="52"/>
                    </a:cubicBezTo>
                    <a:cubicBezTo>
                      <a:pt x="8" y="51"/>
                      <a:pt x="9" y="50"/>
                      <a:pt x="10" y="49"/>
                    </a:cubicBezTo>
                    <a:cubicBezTo>
                      <a:pt x="10" y="47"/>
                      <a:pt x="10" y="45"/>
                      <a:pt x="10" y="43"/>
                    </a:cubicBezTo>
                    <a:moveTo>
                      <a:pt x="10" y="0"/>
                    </a:moveTo>
                    <a:cubicBezTo>
                      <a:pt x="10" y="0"/>
                      <a:pt x="10" y="1"/>
                      <a:pt x="10" y="1"/>
                    </a:cubicBezTo>
                    <a:cubicBezTo>
                      <a:pt x="10" y="1"/>
                      <a:pt x="10" y="1"/>
                      <a:pt x="10" y="1"/>
                    </a:cubicBezTo>
                    <a:cubicBezTo>
                      <a:pt x="10" y="1"/>
                      <a:pt x="10" y="0"/>
                      <a:pt x="10" y="0"/>
                    </a:cubicBezTo>
                  </a:path>
                </a:pathLst>
              </a:custGeom>
              <a:solidFill>
                <a:srgbClr val="4F5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7" name="Freeform 2028">
                <a:extLst>
                  <a:ext uri="{FF2B5EF4-FFF2-40B4-BE49-F238E27FC236}">
                    <a16:creationId xmlns:a16="http://schemas.microsoft.com/office/drawing/2014/main" id="{ABEE2E91-C838-4CE4-B883-F5128CCB90D5}"/>
                  </a:ext>
                </a:extLst>
              </p:cNvPr>
              <p:cNvSpPr>
                <a:spLocks/>
              </p:cNvSpPr>
              <p:nvPr/>
            </p:nvSpPr>
            <p:spPr bwMode="auto">
              <a:xfrm>
                <a:off x="307" y="291"/>
                <a:ext cx="50" cy="86"/>
              </a:xfrm>
              <a:custGeom>
                <a:avLst/>
                <a:gdLst>
                  <a:gd name="T0" fmla="*/ 18 w 21"/>
                  <a:gd name="T1" fmla="*/ 0 h 36"/>
                  <a:gd name="T2" fmla="*/ 13 w 21"/>
                  <a:gd name="T3" fmla="*/ 9 h 36"/>
                  <a:gd name="T4" fmla="*/ 9 w 21"/>
                  <a:gd name="T5" fmla="*/ 23 h 36"/>
                  <a:gd name="T6" fmla="*/ 4 w 21"/>
                  <a:gd name="T7" fmla="*/ 28 h 36"/>
                  <a:gd name="T8" fmla="*/ 1 w 21"/>
                  <a:gd name="T9" fmla="*/ 28 h 36"/>
                  <a:gd name="T10" fmla="*/ 0 w 21"/>
                  <a:gd name="T11" fmla="*/ 28 h 36"/>
                  <a:gd name="T12" fmla="*/ 0 w 21"/>
                  <a:gd name="T13" fmla="*/ 36 h 36"/>
                  <a:gd name="T14" fmla="*/ 5 w 21"/>
                  <a:gd name="T15" fmla="*/ 36 h 36"/>
                  <a:gd name="T16" fmla="*/ 8 w 21"/>
                  <a:gd name="T17" fmla="*/ 36 h 36"/>
                  <a:gd name="T18" fmla="*/ 14 w 21"/>
                  <a:gd name="T19" fmla="*/ 31 h 36"/>
                  <a:gd name="T20" fmla="*/ 18 w 21"/>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6">
                    <a:moveTo>
                      <a:pt x="18" y="0"/>
                    </a:moveTo>
                    <a:cubicBezTo>
                      <a:pt x="17" y="3"/>
                      <a:pt x="15" y="6"/>
                      <a:pt x="13" y="9"/>
                    </a:cubicBezTo>
                    <a:cubicBezTo>
                      <a:pt x="13" y="14"/>
                      <a:pt x="12" y="19"/>
                      <a:pt x="9" y="23"/>
                    </a:cubicBezTo>
                    <a:cubicBezTo>
                      <a:pt x="7" y="25"/>
                      <a:pt x="6" y="27"/>
                      <a:pt x="4" y="28"/>
                    </a:cubicBezTo>
                    <a:cubicBezTo>
                      <a:pt x="3" y="28"/>
                      <a:pt x="2" y="28"/>
                      <a:pt x="1" y="28"/>
                    </a:cubicBezTo>
                    <a:cubicBezTo>
                      <a:pt x="0" y="28"/>
                      <a:pt x="0" y="28"/>
                      <a:pt x="0" y="28"/>
                    </a:cubicBezTo>
                    <a:cubicBezTo>
                      <a:pt x="0" y="31"/>
                      <a:pt x="0" y="33"/>
                      <a:pt x="0" y="36"/>
                    </a:cubicBezTo>
                    <a:cubicBezTo>
                      <a:pt x="1" y="36"/>
                      <a:pt x="3" y="36"/>
                      <a:pt x="5" y="36"/>
                    </a:cubicBezTo>
                    <a:cubicBezTo>
                      <a:pt x="6" y="36"/>
                      <a:pt x="7" y="36"/>
                      <a:pt x="8" y="36"/>
                    </a:cubicBezTo>
                    <a:cubicBezTo>
                      <a:pt x="11" y="35"/>
                      <a:pt x="13" y="33"/>
                      <a:pt x="14" y="31"/>
                    </a:cubicBezTo>
                    <a:cubicBezTo>
                      <a:pt x="20" y="22"/>
                      <a:pt x="21" y="10"/>
                      <a:pt x="18" y="0"/>
                    </a:cubicBezTo>
                  </a:path>
                </a:pathLst>
              </a:custGeom>
              <a:solidFill>
                <a:srgbClr val="6D7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8" name="Freeform 2029">
                <a:extLst>
                  <a:ext uri="{FF2B5EF4-FFF2-40B4-BE49-F238E27FC236}">
                    <a16:creationId xmlns:a16="http://schemas.microsoft.com/office/drawing/2014/main" id="{803B8976-32A6-4045-8738-77F4094262A8}"/>
                  </a:ext>
                </a:extLst>
              </p:cNvPr>
              <p:cNvSpPr>
                <a:spLocks/>
              </p:cNvSpPr>
              <p:nvPr/>
            </p:nvSpPr>
            <p:spPr bwMode="auto">
              <a:xfrm>
                <a:off x="307" y="313"/>
                <a:ext cx="31" cy="45"/>
              </a:xfrm>
              <a:custGeom>
                <a:avLst/>
                <a:gdLst>
                  <a:gd name="T0" fmla="*/ 13 w 13"/>
                  <a:gd name="T1" fmla="*/ 0 h 19"/>
                  <a:gd name="T2" fmla="*/ 0 w 13"/>
                  <a:gd name="T3" fmla="*/ 10 h 19"/>
                  <a:gd name="T4" fmla="*/ 0 w 13"/>
                  <a:gd name="T5" fmla="*/ 19 h 19"/>
                  <a:gd name="T6" fmla="*/ 1 w 13"/>
                  <a:gd name="T7" fmla="*/ 19 h 19"/>
                  <a:gd name="T8" fmla="*/ 4 w 13"/>
                  <a:gd name="T9" fmla="*/ 19 h 19"/>
                  <a:gd name="T10" fmla="*/ 9 w 13"/>
                  <a:gd name="T11" fmla="*/ 14 h 19"/>
                  <a:gd name="T12" fmla="*/ 13 w 13"/>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13" y="0"/>
                    </a:moveTo>
                    <a:cubicBezTo>
                      <a:pt x="10" y="5"/>
                      <a:pt x="5" y="8"/>
                      <a:pt x="0" y="10"/>
                    </a:cubicBezTo>
                    <a:cubicBezTo>
                      <a:pt x="0" y="13"/>
                      <a:pt x="0" y="16"/>
                      <a:pt x="0" y="19"/>
                    </a:cubicBezTo>
                    <a:cubicBezTo>
                      <a:pt x="0" y="19"/>
                      <a:pt x="0" y="19"/>
                      <a:pt x="1" y="19"/>
                    </a:cubicBezTo>
                    <a:cubicBezTo>
                      <a:pt x="2" y="19"/>
                      <a:pt x="3" y="19"/>
                      <a:pt x="4" y="19"/>
                    </a:cubicBezTo>
                    <a:cubicBezTo>
                      <a:pt x="6" y="18"/>
                      <a:pt x="7" y="16"/>
                      <a:pt x="9" y="14"/>
                    </a:cubicBezTo>
                    <a:cubicBezTo>
                      <a:pt x="12" y="10"/>
                      <a:pt x="13" y="5"/>
                      <a:pt x="13" y="0"/>
                    </a:cubicBezTo>
                  </a:path>
                </a:pathLst>
              </a:custGeom>
              <a:solidFill>
                <a:srgbClr val="7678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9" name="Freeform 2030">
                <a:extLst>
                  <a:ext uri="{FF2B5EF4-FFF2-40B4-BE49-F238E27FC236}">
                    <a16:creationId xmlns:a16="http://schemas.microsoft.com/office/drawing/2014/main" id="{7CED11D2-E20D-4968-923C-40E90C6FE558}"/>
                  </a:ext>
                </a:extLst>
              </p:cNvPr>
              <p:cNvSpPr>
                <a:spLocks noEditPoints="1"/>
              </p:cNvSpPr>
              <p:nvPr/>
            </p:nvSpPr>
            <p:spPr bwMode="auto">
              <a:xfrm>
                <a:off x="361" y="394"/>
                <a:ext cx="10" cy="7"/>
              </a:xfrm>
              <a:custGeom>
                <a:avLst/>
                <a:gdLst>
                  <a:gd name="T0" fmla="*/ 0 w 4"/>
                  <a:gd name="T1" fmla="*/ 3 h 3"/>
                  <a:gd name="T2" fmla="*/ 0 w 4"/>
                  <a:gd name="T3" fmla="*/ 3 h 3"/>
                  <a:gd name="T4" fmla="*/ 0 w 4"/>
                  <a:gd name="T5" fmla="*/ 3 h 3"/>
                  <a:gd name="T6" fmla="*/ 0 w 4"/>
                  <a:gd name="T7" fmla="*/ 3 h 3"/>
                  <a:gd name="T8" fmla="*/ 0 w 4"/>
                  <a:gd name="T9" fmla="*/ 3 h 3"/>
                  <a:gd name="T10" fmla="*/ 4 w 4"/>
                  <a:gd name="T11" fmla="*/ 0 h 3"/>
                  <a:gd name="T12" fmla="*/ 0 w 4"/>
                  <a:gd name="T13" fmla="*/ 3 h 3"/>
                  <a:gd name="T14" fmla="*/ 4 w 4"/>
                  <a:gd name="T15" fmla="*/ 1 h 3"/>
                  <a:gd name="T16" fmla="*/ 4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0" y="3"/>
                    </a:moveTo>
                    <a:cubicBezTo>
                      <a:pt x="0" y="3"/>
                      <a:pt x="0" y="3"/>
                      <a:pt x="0" y="3"/>
                    </a:cubicBezTo>
                    <a:cubicBezTo>
                      <a:pt x="0" y="3"/>
                      <a:pt x="0" y="3"/>
                      <a:pt x="0" y="3"/>
                    </a:cubicBezTo>
                    <a:cubicBezTo>
                      <a:pt x="0" y="3"/>
                      <a:pt x="0" y="3"/>
                      <a:pt x="0" y="3"/>
                    </a:cubicBezTo>
                    <a:cubicBezTo>
                      <a:pt x="0" y="3"/>
                      <a:pt x="0" y="3"/>
                      <a:pt x="0" y="3"/>
                    </a:cubicBezTo>
                    <a:moveTo>
                      <a:pt x="4" y="0"/>
                    </a:moveTo>
                    <a:cubicBezTo>
                      <a:pt x="3" y="1"/>
                      <a:pt x="2" y="2"/>
                      <a:pt x="0" y="3"/>
                    </a:cubicBezTo>
                    <a:cubicBezTo>
                      <a:pt x="0" y="3"/>
                      <a:pt x="2" y="2"/>
                      <a:pt x="4" y="1"/>
                    </a:cubicBezTo>
                    <a:cubicBezTo>
                      <a:pt x="4" y="1"/>
                      <a:pt x="4" y="0"/>
                      <a:pt x="4" y="0"/>
                    </a:cubicBezTo>
                  </a:path>
                </a:pathLst>
              </a:custGeom>
              <a:solidFill>
                <a:srgbClr val="4747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0" name="Freeform 2031">
                <a:extLst>
                  <a:ext uri="{FF2B5EF4-FFF2-40B4-BE49-F238E27FC236}">
                    <a16:creationId xmlns:a16="http://schemas.microsoft.com/office/drawing/2014/main" id="{D6FC5A7A-BB2B-4F8D-8DCD-BB03A670EFBA}"/>
                  </a:ext>
                </a:extLst>
              </p:cNvPr>
              <p:cNvSpPr>
                <a:spLocks noEditPoints="1"/>
              </p:cNvSpPr>
              <p:nvPr/>
            </p:nvSpPr>
            <p:spPr bwMode="auto">
              <a:xfrm>
                <a:off x="342" y="160"/>
                <a:ext cx="31" cy="126"/>
              </a:xfrm>
              <a:custGeom>
                <a:avLst/>
                <a:gdLst>
                  <a:gd name="T0" fmla="*/ 12 w 13"/>
                  <a:gd name="T1" fmla="*/ 48 h 53"/>
                  <a:gd name="T2" fmla="*/ 6 w 13"/>
                  <a:gd name="T3" fmla="*/ 52 h 53"/>
                  <a:gd name="T4" fmla="*/ 4 w 13"/>
                  <a:gd name="T5" fmla="*/ 53 h 53"/>
                  <a:gd name="T6" fmla="*/ 4 w 13"/>
                  <a:gd name="T7" fmla="*/ 53 h 53"/>
                  <a:gd name="T8" fmla="*/ 6 w 13"/>
                  <a:gd name="T9" fmla="*/ 52 h 53"/>
                  <a:gd name="T10" fmla="*/ 7 w 13"/>
                  <a:gd name="T11" fmla="*/ 51 h 53"/>
                  <a:gd name="T12" fmla="*/ 12 w 13"/>
                  <a:gd name="T13" fmla="*/ 48 h 53"/>
                  <a:gd name="T14" fmla="*/ 12 w 13"/>
                  <a:gd name="T15" fmla="*/ 48 h 53"/>
                  <a:gd name="T16" fmla="*/ 12 w 13"/>
                  <a:gd name="T17" fmla="*/ 48 h 53"/>
                  <a:gd name="T18" fmla="*/ 12 w 13"/>
                  <a:gd name="T19" fmla="*/ 48 h 53"/>
                  <a:gd name="T20" fmla="*/ 5 w 13"/>
                  <a:gd name="T21" fmla="*/ 1 h 53"/>
                  <a:gd name="T22" fmla="*/ 0 w 13"/>
                  <a:gd name="T23" fmla="*/ 3 h 53"/>
                  <a:gd name="T24" fmla="*/ 1 w 13"/>
                  <a:gd name="T25" fmla="*/ 16 h 53"/>
                  <a:gd name="T26" fmla="*/ 6 w 13"/>
                  <a:gd name="T27" fmla="*/ 29 h 53"/>
                  <a:gd name="T28" fmla="*/ 5 w 13"/>
                  <a:gd name="T29" fmla="*/ 1 h 53"/>
                  <a:gd name="T30" fmla="*/ 12 w 13"/>
                  <a:gd name="T31" fmla="*/ 0 h 53"/>
                  <a:gd name="T32" fmla="*/ 12 w 13"/>
                  <a:gd name="T33" fmla="*/ 0 h 53"/>
                  <a:gd name="T34" fmla="*/ 13 w 13"/>
                  <a:gd name="T35" fmla="*/ 0 h 53"/>
                  <a:gd name="T36" fmla="*/ 13 w 13"/>
                  <a:gd name="T37" fmla="*/ 0 h 53"/>
                  <a:gd name="T38" fmla="*/ 12 w 13"/>
                  <a:gd name="T3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53">
                    <a:moveTo>
                      <a:pt x="12" y="48"/>
                    </a:moveTo>
                    <a:cubicBezTo>
                      <a:pt x="11" y="49"/>
                      <a:pt x="9" y="51"/>
                      <a:pt x="6" y="52"/>
                    </a:cubicBezTo>
                    <a:cubicBezTo>
                      <a:pt x="5" y="52"/>
                      <a:pt x="5" y="52"/>
                      <a:pt x="4" y="53"/>
                    </a:cubicBezTo>
                    <a:cubicBezTo>
                      <a:pt x="4" y="53"/>
                      <a:pt x="4" y="53"/>
                      <a:pt x="4" y="53"/>
                    </a:cubicBezTo>
                    <a:cubicBezTo>
                      <a:pt x="5" y="52"/>
                      <a:pt x="5" y="52"/>
                      <a:pt x="6" y="52"/>
                    </a:cubicBezTo>
                    <a:cubicBezTo>
                      <a:pt x="6" y="52"/>
                      <a:pt x="7" y="52"/>
                      <a:pt x="7" y="51"/>
                    </a:cubicBezTo>
                    <a:cubicBezTo>
                      <a:pt x="9" y="51"/>
                      <a:pt x="11" y="49"/>
                      <a:pt x="12" y="48"/>
                    </a:cubicBezTo>
                    <a:cubicBezTo>
                      <a:pt x="12" y="48"/>
                      <a:pt x="12" y="48"/>
                      <a:pt x="12" y="48"/>
                    </a:cubicBezTo>
                    <a:cubicBezTo>
                      <a:pt x="12" y="48"/>
                      <a:pt x="12" y="48"/>
                      <a:pt x="12" y="48"/>
                    </a:cubicBezTo>
                    <a:cubicBezTo>
                      <a:pt x="12" y="48"/>
                      <a:pt x="12" y="48"/>
                      <a:pt x="12" y="48"/>
                    </a:cubicBezTo>
                    <a:moveTo>
                      <a:pt x="5" y="1"/>
                    </a:moveTo>
                    <a:cubicBezTo>
                      <a:pt x="3" y="2"/>
                      <a:pt x="1" y="2"/>
                      <a:pt x="0" y="3"/>
                    </a:cubicBezTo>
                    <a:cubicBezTo>
                      <a:pt x="1" y="7"/>
                      <a:pt x="1" y="12"/>
                      <a:pt x="1" y="16"/>
                    </a:cubicBezTo>
                    <a:cubicBezTo>
                      <a:pt x="3" y="20"/>
                      <a:pt x="5" y="24"/>
                      <a:pt x="6" y="29"/>
                    </a:cubicBezTo>
                    <a:cubicBezTo>
                      <a:pt x="10" y="21"/>
                      <a:pt x="9" y="10"/>
                      <a:pt x="5" y="1"/>
                    </a:cubicBezTo>
                    <a:moveTo>
                      <a:pt x="12" y="0"/>
                    </a:moveTo>
                    <a:cubicBezTo>
                      <a:pt x="12" y="0"/>
                      <a:pt x="12" y="0"/>
                      <a:pt x="12" y="0"/>
                    </a:cubicBezTo>
                    <a:cubicBezTo>
                      <a:pt x="13" y="0"/>
                      <a:pt x="13" y="0"/>
                      <a:pt x="13" y="0"/>
                    </a:cubicBezTo>
                    <a:cubicBezTo>
                      <a:pt x="13" y="0"/>
                      <a:pt x="13" y="0"/>
                      <a:pt x="13" y="0"/>
                    </a:cubicBezTo>
                    <a:cubicBezTo>
                      <a:pt x="13" y="0"/>
                      <a:pt x="13" y="0"/>
                      <a:pt x="12" y="0"/>
                    </a:cubicBezTo>
                  </a:path>
                </a:pathLst>
              </a:custGeom>
              <a:solidFill>
                <a:srgbClr val="5D66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1" name="Freeform 2032">
                <a:extLst>
                  <a:ext uri="{FF2B5EF4-FFF2-40B4-BE49-F238E27FC236}">
                    <a16:creationId xmlns:a16="http://schemas.microsoft.com/office/drawing/2014/main" id="{3802F60A-438B-409B-9C83-850C2D653F3B}"/>
                  </a:ext>
                </a:extLst>
              </p:cNvPr>
              <p:cNvSpPr>
                <a:spLocks noEditPoints="1"/>
              </p:cNvSpPr>
              <p:nvPr/>
            </p:nvSpPr>
            <p:spPr bwMode="auto">
              <a:xfrm>
                <a:off x="352" y="160"/>
                <a:ext cx="21" cy="126"/>
              </a:xfrm>
              <a:custGeom>
                <a:avLst/>
                <a:gdLst>
                  <a:gd name="T0" fmla="*/ 8 w 9"/>
                  <a:gd name="T1" fmla="*/ 46 h 53"/>
                  <a:gd name="T2" fmla="*/ 1 w 9"/>
                  <a:gd name="T3" fmla="*/ 51 h 53"/>
                  <a:gd name="T4" fmla="*/ 0 w 9"/>
                  <a:gd name="T5" fmla="*/ 53 h 53"/>
                  <a:gd name="T6" fmla="*/ 2 w 9"/>
                  <a:gd name="T7" fmla="*/ 52 h 53"/>
                  <a:gd name="T8" fmla="*/ 8 w 9"/>
                  <a:gd name="T9" fmla="*/ 48 h 53"/>
                  <a:gd name="T10" fmla="*/ 8 w 9"/>
                  <a:gd name="T11" fmla="*/ 46 h 53"/>
                  <a:gd name="T12" fmla="*/ 6 w 9"/>
                  <a:gd name="T13" fmla="*/ 0 h 53"/>
                  <a:gd name="T14" fmla="*/ 1 w 9"/>
                  <a:gd name="T15" fmla="*/ 1 h 53"/>
                  <a:gd name="T16" fmla="*/ 2 w 9"/>
                  <a:gd name="T17" fmla="*/ 29 h 53"/>
                  <a:gd name="T18" fmla="*/ 3 w 9"/>
                  <a:gd name="T19" fmla="*/ 42 h 53"/>
                  <a:gd name="T20" fmla="*/ 7 w 9"/>
                  <a:gd name="T21" fmla="*/ 35 h 53"/>
                  <a:gd name="T22" fmla="*/ 9 w 9"/>
                  <a:gd name="T23" fmla="*/ 31 h 53"/>
                  <a:gd name="T24" fmla="*/ 9 w 9"/>
                  <a:gd name="T25" fmla="*/ 11 h 53"/>
                  <a:gd name="T26" fmla="*/ 6 w 9"/>
                  <a:gd name="T27" fmla="*/ 0 h 53"/>
                  <a:gd name="T28" fmla="*/ 8 w 9"/>
                  <a:gd name="T29" fmla="*/ 0 h 53"/>
                  <a:gd name="T30" fmla="*/ 7 w 9"/>
                  <a:gd name="T31" fmla="*/ 0 h 53"/>
                  <a:gd name="T32" fmla="*/ 9 w 9"/>
                  <a:gd name="T33" fmla="*/ 3 h 53"/>
                  <a:gd name="T34" fmla="*/ 9 w 9"/>
                  <a:gd name="T35" fmla="*/ 0 h 53"/>
                  <a:gd name="T36" fmla="*/ 8 w 9"/>
                  <a:gd name="T3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 h="53">
                    <a:moveTo>
                      <a:pt x="8" y="46"/>
                    </a:moveTo>
                    <a:cubicBezTo>
                      <a:pt x="6" y="48"/>
                      <a:pt x="3" y="50"/>
                      <a:pt x="1" y="51"/>
                    </a:cubicBezTo>
                    <a:cubicBezTo>
                      <a:pt x="1" y="52"/>
                      <a:pt x="0" y="52"/>
                      <a:pt x="0" y="53"/>
                    </a:cubicBezTo>
                    <a:cubicBezTo>
                      <a:pt x="1" y="52"/>
                      <a:pt x="1" y="52"/>
                      <a:pt x="2" y="52"/>
                    </a:cubicBezTo>
                    <a:cubicBezTo>
                      <a:pt x="5" y="51"/>
                      <a:pt x="7" y="49"/>
                      <a:pt x="8" y="48"/>
                    </a:cubicBezTo>
                    <a:cubicBezTo>
                      <a:pt x="8" y="47"/>
                      <a:pt x="8" y="46"/>
                      <a:pt x="8" y="46"/>
                    </a:cubicBezTo>
                    <a:moveTo>
                      <a:pt x="6" y="0"/>
                    </a:moveTo>
                    <a:cubicBezTo>
                      <a:pt x="4" y="1"/>
                      <a:pt x="3" y="1"/>
                      <a:pt x="1" y="1"/>
                    </a:cubicBezTo>
                    <a:cubicBezTo>
                      <a:pt x="5" y="10"/>
                      <a:pt x="6" y="21"/>
                      <a:pt x="2" y="29"/>
                    </a:cubicBezTo>
                    <a:cubicBezTo>
                      <a:pt x="3" y="33"/>
                      <a:pt x="3" y="37"/>
                      <a:pt x="3" y="42"/>
                    </a:cubicBezTo>
                    <a:cubicBezTo>
                      <a:pt x="4" y="40"/>
                      <a:pt x="6" y="37"/>
                      <a:pt x="7" y="35"/>
                    </a:cubicBezTo>
                    <a:cubicBezTo>
                      <a:pt x="8" y="34"/>
                      <a:pt x="8" y="32"/>
                      <a:pt x="9" y="31"/>
                    </a:cubicBezTo>
                    <a:cubicBezTo>
                      <a:pt x="9" y="22"/>
                      <a:pt x="9" y="15"/>
                      <a:pt x="9" y="11"/>
                    </a:cubicBezTo>
                    <a:cubicBezTo>
                      <a:pt x="8" y="7"/>
                      <a:pt x="7" y="4"/>
                      <a:pt x="6" y="0"/>
                    </a:cubicBezTo>
                    <a:moveTo>
                      <a:pt x="8" y="0"/>
                    </a:moveTo>
                    <a:cubicBezTo>
                      <a:pt x="8" y="0"/>
                      <a:pt x="8" y="0"/>
                      <a:pt x="7" y="0"/>
                    </a:cubicBezTo>
                    <a:cubicBezTo>
                      <a:pt x="8" y="1"/>
                      <a:pt x="8" y="2"/>
                      <a:pt x="9" y="3"/>
                    </a:cubicBezTo>
                    <a:cubicBezTo>
                      <a:pt x="9" y="2"/>
                      <a:pt x="9" y="1"/>
                      <a:pt x="9" y="0"/>
                    </a:cubicBezTo>
                    <a:cubicBezTo>
                      <a:pt x="9" y="0"/>
                      <a:pt x="9" y="0"/>
                      <a:pt x="8" y="0"/>
                    </a:cubicBezTo>
                  </a:path>
                </a:pathLst>
              </a:custGeom>
              <a:solidFill>
                <a:srgbClr val="575D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2" name="Freeform 2033">
                <a:extLst>
                  <a:ext uri="{FF2B5EF4-FFF2-40B4-BE49-F238E27FC236}">
                    <a16:creationId xmlns:a16="http://schemas.microsoft.com/office/drawing/2014/main" id="{58150C28-63F5-4AD7-8EBE-3BA083B2A5BF}"/>
                  </a:ext>
                </a:extLst>
              </p:cNvPr>
              <p:cNvSpPr>
                <a:spLocks noEditPoints="1"/>
              </p:cNvSpPr>
              <p:nvPr/>
            </p:nvSpPr>
            <p:spPr bwMode="auto">
              <a:xfrm>
                <a:off x="354" y="160"/>
                <a:ext cx="19" cy="121"/>
              </a:xfrm>
              <a:custGeom>
                <a:avLst/>
                <a:gdLst>
                  <a:gd name="T0" fmla="*/ 7 w 8"/>
                  <a:gd name="T1" fmla="*/ 43 h 51"/>
                  <a:gd name="T2" fmla="*/ 6 w 8"/>
                  <a:gd name="T3" fmla="*/ 44 h 51"/>
                  <a:gd name="T4" fmla="*/ 1 w 8"/>
                  <a:gd name="T5" fmla="*/ 47 h 51"/>
                  <a:gd name="T6" fmla="*/ 1 w 8"/>
                  <a:gd name="T7" fmla="*/ 47 h 51"/>
                  <a:gd name="T8" fmla="*/ 1 w 8"/>
                  <a:gd name="T9" fmla="*/ 47 h 51"/>
                  <a:gd name="T10" fmla="*/ 1 w 8"/>
                  <a:gd name="T11" fmla="*/ 47 h 51"/>
                  <a:gd name="T12" fmla="*/ 1 w 8"/>
                  <a:gd name="T13" fmla="*/ 47 h 51"/>
                  <a:gd name="T14" fmla="*/ 1 w 8"/>
                  <a:gd name="T15" fmla="*/ 48 h 51"/>
                  <a:gd name="T16" fmla="*/ 1 w 8"/>
                  <a:gd name="T17" fmla="*/ 48 h 51"/>
                  <a:gd name="T18" fmla="*/ 1 w 8"/>
                  <a:gd name="T19" fmla="*/ 48 h 51"/>
                  <a:gd name="T20" fmla="*/ 1 w 8"/>
                  <a:gd name="T21" fmla="*/ 48 h 51"/>
                  <a:gd name="T22" fmla="*/ 1 w 8"/>
                  <a:gd name="T23" fmla="*/ 48 h 51"/>
                  <a:gd name="T24" fmla="*/ 1 w 8"/>
                  <a:gd name="T25" fmla="*/ 48 h 51"/>
                  <a:gd name="T26" fmla="*/ 0 w 8"/>
                  <a:gd name="T27" fmla="*/ 48 h 51"/>
                  <a:gd name="T28" fmla="*/ 0 w 8"/>
                  <a:gd name="T29" fmla="*/ 48 h 51"/>
                  <a:gd name="T30" fmla="*/ 0 w 8"/>
                  <a:gd name="T31" fmla="*/ 48 h 51"/>
                  <a:gd name="T32" fmla="*/ 0 w 8"/>
                  <a:gd name="T33" fmla="*/ 51 h 51"/>
                  <a:gd name="T34" fmla="*/ 7 w 8"/>
                  <a:gd name="T35" fmla="*/ 46 h 51"/>
                  <a:gd name="T36" fmla="*/ 7 w 8"/>
                  <a:gd name="T37" fmla="*/ 43 h 51"/>
                  <a:gd name="T38" fmla="*/ 8 w 8"/>
                  <a:gd name="T39" fmla="*/ 31 h 51"/>
                  <a:gd name="T40" fmla="*/ 6 w 8"/>
                  <a:gd name="T41" fmla="*/ 35 h 51"/>
                  <a:gd name="T42" fmla="*/ 2 w 8"/>
                  <a:gd name="T43" fmla="*/ 42 h 51"/>
                  <a:gd name="T44" fmla="*/ 1 w 8"/>
                  <a:gd name="T45" fmla="*/ 46 h 51"/>
                  <a:gd name="T46" fmla="*/ 1 w 8"/>
                  <a:gd name="T47" fmla="*/ 46 h 51"/>
                  <a:gd name="T48" fmla="*/ 1 w 8"/>
                  <a:gd name="T49" fmla="*/ 46 h 51"/>
                  <a:gd name="T50" fmla="*/ 1 w 8"/>
                  <a:gd name="T51" fmla="*/ 46 h 51"/>
                  <a:gd name="T52" fmla="*/ 1 w 8"/>
                  <a:gd name="T53" fmla="*/ 46 h 51"/>
                  <a:gd name="T54" fmla="*/ 1 w 8"/>
                  <a:gd name="T55" fmla="*/ 46 h 51"/>
                  <a:gd name="T56" fmla="*/ 1 w 8"/>
                  <a:gd name="T57" fmla="*/ 47 h 51"/>
                  <a:gd name="T58" fmla="*/ 1 w 8"/>
                  <a:gd name="T59" fmla="*/ 47 h 51"/>
                  <a:gd name="T60" fmla="*/ 1 w 8"/>
                  <a:gd name="T61" fmla="*/ 47 h 51"/>
                  <a:gd name="T62" fmla="*/ 1 w 8"/>
                  <a:gd name="T63" fmla="*/ 47 h 51"/>
                  <a:gd name="T64" fmla="*/ 1 w 8"/>
                  <a:gd name="T65" fmla="*/ 47 h 51"/>
                  <a:gd name="T66" fmla="*/ 1 w 8"/>
                  <a:gd name="T67" fmla="*/ 47 h 51"/>
                  <a:gd name="T68" fmla="*/ 1 w 8"/>
                  <a:gd name="T69" fmla="*/ 47 h 51"/>
                  <a:gd name="T70" fmla="*/ 1 w 8"/>
                  <a:gd name="T71" fmla="*/ 47 h 51"/>
                  <a:gd name="T72" fmla="*/ 1 w 8"/>
                  <a:gd name="T73" fmla="*/ 47 h 51"/>
                  <a:gd name="T74" fmla="*/ 1 w 8"/>
                  <a:gd name="T75" fmla="*/ 47 h 51"/>
                  <a:gd name="T76" fmla="*/ 8 w 8"/>
                  <a:gd name="T77" fmla="*/ 39 h 51"/>
                  <a:gd name="T78" fmla="*/ 8 w 8"/>
                  <a:gd name="T79" fmla="*/ 31 h 51"/>
                  <a:gd name="T80" fmla="*/ 6 w 8"/>
                  <a:gd name="T81" fmla="*/ 0 h 51"/>
                  <a:gd name="T82" fmla="*/ 5 w 8"/>
                  <a:gd name="T83" fmla="*/ 0 h 51"/>
                  <a:gd name="T84" fmla="*/ 8 w 8"/>
                  <a:gd name="T85" fmla="*/ 11 h 51"/>
                  <a:gd name="T86" fmla="*/ 8 w 8"/>
                  <a:gd name="T87" fmla="*/ 5 h 51"/>
                  <a:gd name="T88" fmla="*/ 8 w 8"/>
                  <a:gd name="T89" fmla="*/ 3 h 51"/>
                  <a:gd name="T90" fmla="*/ 6 w 8"/>
                  <a:gd name="T9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 h="51">
                    <a:moveTo>
                      <a:pt x="7" y="43"/>
                    </a:moveTo>
                    <a:cubicBezTo>
                      <a:pt x="7" y="43"/>
                      <a:pt x="7" y="44"/>
                      <a:pt x="6" y="44"/>
                    </a:cubicBezTo>
                    <a:cubicBezTo>
                      <a:pt x="5" y="46"/>
                      <a:pt x="2" y="47"/>
                      <a:pt x="1" y="47"/>
                    </a:cubicBezTo>
                    <a:cubicBezTo>
                      <a:pt x="1" y="47"/>
                      <a:pt x="1" y="47"/>
                      <a:pt x="1" y="47"/>
                    </a:cubicBezTo>
                    <a:cubicBezTo>
                      <a:pt x="1" y="47"/>
                      <a:pt x="1" y="47"/>
                      <a:pt x="1" y="47"/>
                    </a:cubicBezTo>
                    <a:cubicBezTo>
                      <a:pt x="1" y="47"/>
                      <a:pt x="1" y="47"/>
                      <a:pt x="1" y="47"/>
                    </a:cubicBezTo>
                    <a:cubicBezTo>
                      <a:pt x="1" y="47"/>
                      <a:pt x="1" y="47"/>
                      <a:pt x="1" y="47"/>
                    </a:cubicBezTo>
                    <a:cubicBezTo>
                      <a:pt x="1" y="48"/>
                      <a:pt x="1" y="48"/>
                      <a:pt x="1" y="48"/>
                    </a:cubicBezTo>
                    <a:cubicBezTo>
                      <a:pt x="1" y="48"/>
                      <a:pt x="1" y="48"/>
                      <a:pt x="1" y="48"/>
                    </a:cubicBezTo>
                    <a:cubicBezTo>
                      <a:pt x="1" y="48"/>
                      <a:pt x="1" y="48"/>
                      <a:pt x="1" y="48"/>
                    </a:cubicBezTo>
                    <a:cubicBezTo>
                      <a:pt x="1" y="48"/>
                      <a:pt x="1" y="48"/>
                      <a:pt x="1" y="48"/>
                    </a:cubicBezTo>
                    <a:cubicBezTo>
                      <a:pt x="1" y="48"/>
                      <a:pt x="1" y="48"/>
                      <a:pt x="1" y="48"/>
                    </a:cubicBezTo>
                    <a:cubicBezTo>
                      <a:pt x="1" y="48"/>
                      <a:pt x="1" y="48"/>
                      <a:pt x="1" y="48"/>
                    </a:cubicBezTo>
                    <a:cubicBezTo>
                      <a:pt x="1" y="48"/>
                      <a:pt x="1" y="48"/>
                      <a:pt x="0" y="48"/>
                    </a:cubicBezTo>
                    <a:cubicBezTo>
                      <a:pt x="0" y="48"/>
                      <a:pt x="0" y="48"/>
                      <a:pt x="0" y="48"/>
                    </a:cubicBezTo>
                    <a:cubicBezTo>
                      <a:pt x="0" y="48"/>
                      <a:pt x="0" y="48"/>
                      <a:pt x="0" y="48"/>
                    </a:cubicBezTo>
                    <a:cubicBezTo>
                      <a:pt x="0" y="49"/>
                      <a:pt x="0" y="50"/>
                      <a:pt x="0" y="51"/>
                    </a:cubicBezTo>
                    <a:cubicBezTo>
                      <a:pt x="2" y="50"/>
                      <a:pt x="5" y="48"/>
                      <a:pt x="7" y="46"/>
                    </a:cubicBezTo>
                    <a:cubicBezTo>
                      <a:pt x="7" y="45"/>
                      <a:pt x="7" y="44"/>
                      <a:pt x="7" y="43"/>
                    </a:cubicBezTo>
                    <a:moveTo>
                      <a:pt x="8" y="31"/>
                    </a:moveTo>
                    <a:cubicBezTo>
                      <a:pt x="7" y="32"/>
                      <a:pt x="7" y="34"/>
                      <a:pt x="6" y="35"/>
                    </a:cubicBezTo>
                    <a:cubicBezTo>
                      <a:pt x="5" y="37"/>
                      <a:pt x="3" y="40"/>
                      <a:pt x="2" y="42"/>
                    </a:cubicBezTo>
                    <a:cubicBezTo>
                      <a:pt x="1" y="43"/>
                      <a:pt x="1" y="45"/>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7"/>
                    </a:cubicBezTo>
                    <a:cubicBezTo>
                      <a:pt x="1" y="47"/>
                      <a:pt x="1" y="47"/>
                      <a:pt x="1" y="47"/>
                    </a:cubicBezTo>
                    <a:cubicBezTo>
                      <a:pt x="1" y="47"/>
                      <a:pt x="1" y="47"/>
                      <a:pt x="1" y="47"/>
                    </a:cubicBezTo>
                    <a:cubicBezTo>
                      <a:pt x="1" y="47"/>
                      <a:pt x="1" y="47"/>
                      <a:pt x="1" y="47"/>
                    </a:cubicBezTo>
                    <a:cubicBezTo>
                      <a:pt x="1" y="47"/>
                      <a:pt x="1" y="47"/>
                      <a:pt x="1" y="47"/>
                    </a:cubicBezTo>
                    <a:cubicBezTo>
                      <a:pt x="1" y="47"/>
                      <a:pt x="1" y="47"/>
                      <a:pt x="1" y="47"/>
                    </a:cubicBezTo>
                    <a:cubicBezTo>
                      <a:pt x="1" y="47"/>
                      <a:pt x="1" y="47"/>
                      <a:pt x="1" y="47"/>
                    </a:cubicBezTo>
                    <a:cubicBezTo>
                      <a:pt x="1" y="47"/>
                      <a:pt x="1" y="47"/>
                      <a:pt x="1" y="47"/>
                    </a:cubicBezTo>
                    <a:cubicBezTo>
                      <a:pt x="1" y="47"/>
                      <a:pt x="1" y="47"/>
                      <a:pt x="1" y="47"/>
                    </a:cubicBezTo>
                    <a:cubicBezTo>
                      <a:pt x="1" y="47"/>
                      <a:pt x="1" y="47"/>
                      <a:pt x="1" y="47"/>
                    </a:cubicBezTo>
                    <a:cubicBezTo>
                      <a:pt x="4" y="45"/>
                      <a:pt x="6" y="42"/>
                      <a:pt x="8" y="39"/>
                    </a:cubicBezTo>
                    <a:cubicBezTo>
                      <a:pt x="8" y="36"/>
                      <a:pt x="8" y="33"/>
                      <a:pt x="8" y="31"/>
                    </a:cubicBezTo>
                    <a:moveTo>
                      <a:pt x="6" y="0"/>
                    </a:moveTo>
                    <a:cubicBezTo>
                      <a:pt x="6" y="0"/>
                      <a:pt x="5" y="0"/>
                      <a:pt x="5" y="0"/>
                    </a:cubicBezTo>
                    <a:cubicBezTo>
                      <a:pt x="6" y="4"/>
                      <a:pt x="7" y="7"/>
                      <a:pt x="8" y="11"/>
                    </a:cubicBezTo>
                    <a:cubicBezTo>
                      <a:pt x="8" y="8"/>
                      <a:pt x="8" y="6"/>
                      <a:pt x="8" y="5"/>
                    </a:cubicBezTo>
                    <a:cubicBezTo>
                      <a:pt x="8" y="4"/>
                      <a:pt x="8" y="3"/>
                      <a:pt x="8" y="3"/>
                    </a:cubicBezTo>
                    <a:cubicBezTo>
                      <a:pt x="7" y="2"/>
                      <a:pt x="7" y="1"/>
                      <a:pt x="6" y="0"/>
                    </a:cubicBezTo>
                  </a:path>
                </a:pathLst>
              </a:custGeom>
              <a:solidFill>
                <a:srgbClr val="4F5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3" name="Freeform 2034">
                <a:extLst>
                  <a:ext uri="{FF2B5EF4-FFF2-40B4-BE49-F238E27FC236}">
                    <a16:creationId xmlns:a16="http://schemas.microsoft.com/office/drawing/2014/main" id="{A86062CD-5017-4A44-9F67-1DBE4BEE9408}"/>
                  </a:ext>
                </a:extLst>
              </p:cNvPr>
              <p:cNvSpPr>
                <a:spLocks/>
              </p:cNvSpPr>
              <p:nvPr/>
            </p:nvSpPr>
            <p:spPr bwMode="auto">
              <a:xfrm>
                <a:off x="328" y="167"/>
                <a:ext cx="17" cy="31"/>
              </a:xfrm>
              <a:custGeom>
                <a:avLst/>
                <a:gdLst>
                  <a:gd name="T0" fmla="*/ 6 w 7"/>
                  <a:gd name="T1" fmla="*/ 0 h 13"/>
                  <a:gd name="T2" fmla="*/ 0 w 7"/>
                  <a:gd name="T3" fmla="*/ 1 h 13"/>
                  <a:gd name="T4" fmla="*/ 0 w 7"/>
                  <a:gd name="T5" fmla="*/ 7 h 13"/>
                  <a:gd name="T6" fmla="*/ 7 w 7"/>
                  <a:gd name="T7" fmla="*/ 13 h 13"/>
                  <a:gd name="T8" fmla="*/ 6 w 7"/>
                  <a:gd name="T9" fmla="*/ 0 h 13"/>
                </a:gdLst>
                <a:ahLst/>
                <a:cxnLst>
                  <a:cxn ang="0">
                    <a:pos x="T0" y="T1"/>
                  </a:cxn>
                  <a:cxn ang="0">
                    <a:pos x="T2" y="T3"/>
                  </a:cxn>
                  <a:cxn ang="0">
                    <a:pos x="T4" y="T5"/>
                  </a:cxn>
                  <a:cxn ang="0">
                    <a:pos x="T6" y="T7"/>
                  </a:cxn>
                  <a:cxn ang="0">
                    <a:pos x="T8" y="T9"/>
                  </a:cxn>
                </a:cxnLst>
                <a:rect l="0" t="0" r="r" b="b"/>
                <a:pathLst>
                  <a:path w="7" h="13">
                    <a:moveTo>
                      <a:pt x="6" y="0"/>
                    </a:moveTo>
                    <a:cubicBezTo>
                      <a:pt x="4" y="0"/>
                      <a:pt x="2" y="0"/>
                      <a:pt x="0" y="1"/>
                    </a:cubicBezTo>
                    <a:cubicBezTo>
                      <a:pt x="0" y="3"/>
                      <a:pt x="0" y="5"/>
                      <a:pt x="0" y="7"/>
                    </a:cubicBezTo>
                    <a:cubicBezTo>
                      <a:pt x="3" y="8"/>
                      <a:pt x="5" y="11"/>
                      <a:pt x="7" y="13"/>
                    </a:cubicBezTo>
                    <a:cubicBezTo>
                      <a:pt x="7" y="9"/>
                      <a:pt x="7" y="4"/>
                      <a:pt x="6" y="0"/>
                    </a:cubicBezTo>
                  </a:path>
                </a:pathLst>
              </a:custGeom>
              <a:solidFill>
                <a:srgbClr val="6D7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4" name="Freeform 2035">
                <a:extLst>
                  <a:ext uri="{FF2B5EF4-FFF2-40B4-BE49-F238E27FC236}">
                    <a16:creationId xmlns:a16="http://schemas.microsoft.com/office/drawing/2014/main" id="{EBB6B66E-FA0F-4F1A-B45A-BDA8D7CC611E}"/>
                  </a:ext>
                </a:extLst>
              </p:cNvPr>
              <p:cNvSpPr>
                <a:spLocks/>
              </p:cNvSpPr>
              <p:nvPr/>
            </p:nvSpPr>
            <p:spPr bwMode="auto">
              <a:xfrm>
                <a:off x="309" y="169"/>
                <a:ext cx="19" cy="15"/>
              </a:xfrm>
              <a:custGeom>
                <a:avLst/>
                <a:gdLst>
                  <a:gd name="T0" fmla="*/ 8 w 8"/>
                  <a:gd name="T1" fmla="*/ 0 h 6"/>
                  <a:gd name="T2" fmla="*/ 0 w 8"/>
                  <a:gd name="T3" fmla="*/ 1 h 6"/>
                  <a:gd name="T4" fmla="*/ 0 w 8"/>
                  <a:gd name="T5" fmla="*/ 2 h 6"/>
                  <a:gd name="T6" fmla="*/ 0 w 8"/>
                  <a:gd name="T7" fmla="*/ 3 h 6"/>
                  <a:gd name="T8" fmla="*/ 2 w 8"/>
                  <a:gd name="T9" fmla="*/ 3 h 6"/>
                  <a:gd name="T10" fmla="*/ 8 w 8"/>
                  <a:gd name="T11" fmla="*/ 6 h 6"/>
                  <a:gd name="T12" fmla="*/ 8 w 8"/>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8" h="6">
                    <a:moveTo>
                      <a:pt x="8" y="0"/>
                    </a:moveTo>
                    <a:cubicBezTo>
                      <a:pt x="6" y="0"/>
                      <a:pt x="3" y="0"/>
                      <a:pt x="0" y="1"/>
                    </a:cubicBezTo>
                    <a:cubicBezTo>
                      <a:pt x="0" y="1"/>
                      <a:pt x="0" y="2"/>
                      <a:pt x="0" y="2"/>
                    </a:cubicBezTo>
                    <a:cubicBezTo>
                      <a:pt x="0" y="2"/>
                      <a:pt x="0" y="2"/>
                      <a:pt x="0" y="3"/>
                    </a:cubicBezTo>
                    <a:cubicBezTo>
                      <a:pt x="1" y="3"/>
                      <a:pt x="1" y="3"/>
                      <a:pt x="2" y="3"/>
                    </a:cubicBezTo>
                    <a:cubicBezTo>
                      <a:pt x="4" y="3"/>
                      <a:pt x="6" y="4"/>
                      <a:pt x="8" y="6"/>
                    </a:cubicBezTo>
                    <a:cubicBezTo>
                      <a:pt x="8" y="4"/>
                      <a:pt x="8" y="2"/>
                      <a:pt x="8" y="0"/>
                    </a:cubicBezTo>
                  </a:path>
                </a:pathLst>
              </a:custGeom>
              <a:solidFill>
                <a:srgbClr val="7678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5" name="Freeform 2036">
                <a:extLst>
                  <a:ext uri="{FF2B5EF4-FFF2-40B4-BE49-F238E27FC236}">
                    <a16:creationId xmlns:a16="http://schemas.microsoft.com/office/drawing/2014/main" id="{FADF2DC1-2F63-4B16-A43B-295E5F58360B}"/>
                  </a:ext>
                </a:extLst>
              </p:cNvPr>
              <p:cNvSpPr>
                <a:spLocks/>
              </p:cNvSpPr>
              <p:nvPr/>
            </p:nvSpPr>
            <p:spPr bwMode="auto">
              <a:xfrm>
                <a:off x="357" y="253"/>
                <a:ext cx="16" cy="19"/>
              </a:xfrm>
              <a:custGeom>
                <a:avLst/>
                <a:gdLst>
                  <a:gd name="T0" fmla="*/ 7 w 7"/>
                  <a:gd name="T1" fmla="*/ 0 h 8"/>
                  <a:gd name="T2" fmla="*/ 0 w 7"/>
                  <a:gd name="T3" fmla="*/ 8 h 8"/>
                  <a:gd name="T4" fmla="*/ 0 w 7"/>
                  <a:gd name="T5" fmla="*/ 8 h 8"/>
                  <a:gd name="T6" fmla="*/ 0 w 7"/>
                  <a:gd name="T7" fmla="*/ 8 h 8"/>
                  <a:gd name="T8" fmla="*/ 0 w 7"/>
                  <a:gd name="T9" fmla="*/ 8 h 8"/>
                  <a:gd name="T10" fmla="*/ 0 w 7"/>
                  <a:gd name="T11" fmla="*/ 8 h 8"/>
                  <a:gd name="T12" fmla="*/ 0 w 7"/>
                  <a:gd name="T13" fmla="*/ 8 h 8"/>
                  <a:gd name="T14" fmla="*/ 0 w 7"/>
                  <a:gd name="T15" fmla="*/ 8 h 8"/>
                  <a:gd name="T16" fmla="*/ 0 w 7"/>
                  <a:gd name="T17" fmla="*/ 8 h 8"/>
                  <a:gd name="T18" fmla="*/ 5 w 7"/>
                  <a:gd name="T19" fmla="*/ 5 h 8"/>
                  <a:gd name="T20" fmla="*/ 6 w 7"/>
                  <a:gd name="T21" fmla="*/ 4 h 8"/>
                  <a:gd name="T22" fmla="*/ 7 w 7"/>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8">
                    <a:moveTo>
                      <a:pt x="7" y="0"/>
                    </a:moveTo>
                    <a:cubicBezTo>
                      <a:pt x="5" y="3"/>
                      <a:pt x="3" y="6"/>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0" y="8"/>
                      <a:pt x="0" y="8"/>
                      <a:pt x="0" y="8"/>
                    </a:cubicBezTo>
                    <a:cubicBezTo>
                      <a:pt x="1" y="8"/>
                      <a:pt x="4" y="7"/>
                      <a:pt x="5" y="5"/>
                    </a:cubicBezTo>
                    <a:cubicBezTo>
                      <a:pt x="6" y="5"/>
                      <a:pt x="6" y="4"/>
                      <a:pt x="6" y="4"/>
                    </a:cubicBezTo>
                    <a:cubicBezTo>
                      <a:pt x="7" y="3"/>
                      <a:pt x="7" y="1"/>
                      <a:pt x="7" y="0"/>
                    </a:cubicBezTo>
                  </a:path>
                </a:pathLst>
              </a:custGeom>
              <a:solidFill>
                <a:srgbClr val="4747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6" name="Freeform 2037">
                <a:extLst>
                  <a:ext uri="{FF2B5EF4-FFF2-40B4-BE49-F238E27FC236}">
                    <a16:creationId xmlns:a16="http://schemas.microsoft.com/office/drawing/2014/main" id="{2FE55E28-9ADB-4CB0-8BAE-28C9362DC7E6}"/>
                  </a:ext>
                </a:extLst>
              </p:cNvPr>
              <p:cNvSpPr>
                <a:spLocks noEditPoints="1"/>
              </p:cNvSpPr>
              <p:nvPr/>
            </p:nvSpPr>
            <p:spPr bwMode="auto">
              <a:xfrm>
                <a:off x="319" y="441"/>
                <a:ext cx="52" cy="124"/>
              </a:xfrm>
              <a:custGeom>
                <a:avLst/>
                <a:gdLst>
                  <a:gd name="T0" fmla="*/ 22 w 22"/>
                  <a:gd name="T1" fmla="*/ 30 h 52"/>
                  <a:gd name="T2" fmla="*/ 3 w 22"/>
                  <a:gd name="T3" fmla="*/ 46 h 52"/>
                  <a:gd name="T4" fmla="*/ 0 w 22"/>
                  <a:gd name="T5" fmla="*/ 46 h 52"/>
                  <a:gd name="T6" fmla="*/ 0 w 22"/>
                  <a:gd name="T7" fmla="*/ 50 h 52"/>
                  <a:gd name="T8" fmla="*/ 6 w 22"/>
                  <a:gd name="T9" fmla="*/ 52 h 52"/>
                  <a:gd name="T10" fmla="*/ 11 w 22"/>
                  <a:gd name="T11" fmla="*/ 51 h 52"/>
                  <a:gd name="T12" fmla="*/ 22 w 22"/>
                  <a:gd name="T13" fmla="*/ 43 h 52"/>
                  <a:gd name="T14" fmla="*/ 22 w 22"/>
                  <a:gd name="T15" fmla="*/ 30 h 52"/>
                  <a:gd name="T16" fmla="*/ 20 w 22"/>
                  <a:gd name="T17" fmla="*/ 0 h 52"/>
                  <a:gd name="T18" fmla="*/ 20 w 22"/>
                  <a:gd name="T19" fmla="*/ 1 h 52"/>
                  <a:gd name="T20" fmla="*/ 20 w 22"/>
                  <a:gd name="T21" fmla="*/ 1 h 52"/>
                  <a:gd name="T22" fmla="*/ 20 w 22"/>
                  <a:gd name="T23" fmla="*/ 1 h 52"/>
                  <a:gd name="T24" fmla="*/ 20 w 22"/>
                  <a:gd name="T25" fmla="*/ 1 h 52"/>
                  <a:gd name="T26" fmla="*/ 20 w 22"/>
                  <a:gd name="T27" fmla="*/ 1 h 52"/>
                  <a:gd name="T28" fmla="*/ 20 w 22"/>
                  <a:gd name="T29" fmla="*/ 2 h 52"/>
                  <a:gd name="T30" fmla="*/ 22 w 22"/>
                  <a:gd name="T31" fmla="*/ 3 h 52"/>
                  <a:gd name="T32" fmla="*/ 22 w 22"/>
                  <a:gd name="T33" fmla="*/ 1 h 52"/>
                  <a:gd name="T34" fmla="*/ 20 w 22"/>
                  <a:gd name="T3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52">
                    <a:moveTo>
                      <a:pt x="22" y="30"/>
                    </a:moveTo>
                    <a:cubicBezTo>
                      <a:pt x="17" y="38"/>
                      <a:pt x="11" y="43"/>
                      <a:pt x="3" y="46"/>
                    </a:cubicBezTo>
                    <a:cubicBezTo>
                      <a:pt x="2" y="46"/>
                      <a:pt x="1" y="46"/>
                      <a:pt x="0" y="46"/>
                    </a:cubicBezTo>
                    <a:cubicBezTo>
                      <a:pt x="0" y="47"/>
                      <a:pt x="0" y="49"/>
                      <a:pt x="0" y="50"/>
                    </a:cubicBezTo>
                    <a:cubicBezTo>
                      <a:pt x="2" y="50"/>
                      <a:pt x="4" y="51"/>
                      <a:pt x="6" y="52"/>
                    </a:cubicBezTo>
                    <a:cubicBezTo>
                      <a:pt x="8" y="52"/>
                      <a:pt x="10" y="51"/>
                      <a:pt x="11" y="51"/>
                    </a:cubicBezTo>
                    <a:cubicBezTo>
                      <a:pt x="15" y="49"/>
                      <a:pt x="19" y="46"/>
                      <a:pt x="22" y="43"/>
                    </a:cubicBezTo>
                    <a:cubicBezTo>
                      <a:pt x="22" y="39"/>
                      <a:pt x="22" y="34"/>
                      <a:pt x="22" y="30"/>
                    </a:cubicBezTo>
                    <a:moveTo>
                      <a:pt x="20" y="0"/>
                    </a:moveTo>
                    <a:cubicBezTo>
                      <a:pt x="20" y="0"/>
                      <a:pt x="20" y="1"/>
                      <a:pt x="20" y="1"/>
                    </a:cubicBezTo>
                    <a:cubicBezTo>
                      <a:pt x="20" y="1"/>
                      <a:pt x="20" y="1"/>
                      <a:pt x="20" y="1"/>
                    </a:cubicBezTo>
                    <a:cubicBezTo>
                      <a:pt x="20" y="1"/>
                      <a:pt x="20" y="1"/>
                      <a:pt x="20" y="1"/>
                    </a:cubicBezTo>
                    <a:cubicBezTo>
                      <a:pt x="20" y="1"/>
                      <a:pt x="20" y="1"/>
                      <a:pt x="20" y="1"/>
                    </a:cubicBezTo>
                    <a:cubicBezTo>
                      <a:pt x="20" y="1"/>
                      <a:pt x="20" y="1"/>
                      <a:pt x="20" y="1"/>
                    </a:cubicBezTo>
                    <a:cubicBezTo>
                      <a:pt x="20" y="1"/>
                      <a:pt x="20" y="2"/>
                      <a:pt x="20" y="2"/>
                    </a:cubicBezTo>
                    <a:cubicBezTo>
                      <a:pt x="21" y="3"/>
                      <a:pt x="21" y="3"/>
                      <a:pt x="22" y="3"/>
                    </a:cubicBezTo>
                    <a:cubicBezTo>
                      <a:pt x="22" y="3"/>
                      <a:pt x="22" y="2"/>
                      <a:pt x="22" y="1"/>
                    </a:cubicBezTo>
                    <a:cubicBezTo>
                      <a:pt x="21" y="0"/>
                      <a:pt x="20" y="0"/>
                      <a:pt x="20" y="0"/>
                    </a:cubicBezTo>
                  </a:path>
                </a:pathLst>
              </a:custGeom>
              <a:solidFill>
                <a:srgbClr val="5D66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7" name="Freeform 2038">
                <a:extLst>
                  <a:ext uri="{FF2B5EF4-FFF2-40B4-BE49-F238E27FC236}">
                    <a16:creationId xmlns:a16="http://schemas.microsoft.com/office/drawing/2014/main" id="{99C8399D-63DD-4B26-B36F-F905D013F8BF}"/>
                  </a:ext>
                </a:extLst>
              </p:cNvPr>
              <p:cNvSpPr>
                <a:spLocks noEditPoints="1"/>
              </p:cNvSpPr>
              <p:nvPr/>
            </p:nvSpPr>
            <p:spPr bwMode="auto">
              <a:xfrm>
                <a:off x="333" y="544"/>
                <a:ext cx="38" cy="50"/>
              </a:xfrm>
              <a:custGeom>
                <a:avLst/>
                <a:gdLst>
                  <a:gd name="T0" fmla="*/ 16 w 16"/>
                  <a:gd name="T1" fmla="*/ 17 h 21"/>
                  <a:gd name="T2" fmla="*/ 12 w 16"/>
                  <a:gd name="T3" fmla="*/ 20 h 21"/>
                  <a:gd name="T4" fmla="*/ 12 w 16"/>
                  <a:gd name="T5" fmla="*/ 20 h 21"/>
                  <a:gd name="T6" fmla="*/ 13 w 16"/>
                  <a:gd name="T7" fmla="*/ 21 h 21"/>
                  <a:gd name="T8" fmla="*/ 16 w 16"/>
                  <a:gd name="T9" fmla="*/ 19 h 21"/>
                  <a:gd name="T10" fmla="*/ 16 w 16"/>
                  <a:gd name="T11" fmla="*/ 17 h 21"/>
                  <a:gd name="T12" fmla="*/ 16 w 16"/>
                  <a:gd name="T13" fmla="*/ 0 h 21"/>
                  <a:gd name="T14" fmla="*/ 5 w 16"/>
                  <a:gd name="T15" fmla="*/ 8 h 21"/>
                  <a:gd name="T16" fmla="*/ 0 w 16"/>
                  <a:gd name="T17" fmla="*/ 9 h 21"/>
                  <a:gd name="T18" fmla="*/ 7 w 16"/>
                  <a:gd name="T19" fmla="*/ 15 h 21"/>
                  <a:gd name="T20" fmla="*/ 7 w 16"/>
                  <a:gd name="T21" fmla="*/ 14 h 21"/>
                  <a:gd name="T22" fmla="*/ 16 w 16"/>
                  <a:gd name="T23" fmla="*/ 8 h 21"/>
                  <a:gd name="T24" fmla="*/ 16 w 16"/>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1">
                    <a:moveTo>
                      <a:pt x="16" y="17"/>
                    </a:moveTo>
                    <a:cubicBezTo>
                      <a:pt x="15" y="18"/>
                      <a:pt x="13" y="19"/>
                      <a:pt x="12" y="20"/>
                    </a:cubicBezTo>
                    <a:cubicBezTo>
                      <a:pt x="12" y="20"/>
                      <a:pt x="12" y="20"/>
                      <a:pt x="12" y="20"/>
                    </a:cubicBezTo>
                    <a:cubicBezTo>
                      <a:pt x="12" y="20"/>
                      <a:pt x="12" y="21"/>
                      <a:pt x="13" y="21"/>
                    </a:cubicBezTo>
                    <a:cubicBezTo>
                      <a:pt x="14" y="20"/>
                      <a:pt x="15" y="20"/>
                      <a:pt x="16" y="19"/>
                    </a:cubicBezTo>
                    <a:cubicBezTo>
                      <a:pt x="16" y="18"/>
                      <a:pt x="16" y="17"/>
                      <a:pt x="16" y="17"/>
                    </a:cubicBezTo>
                    <a:moveTo>
                      <a:pt x="16" y="0"/>
                    </a:moveTo>
                    <a:cubicBezTo>
                      <a:pt x="13" y="3"/>
                      <a:pt x="9" y="6"/>
                      <a:pt x="5" y="8"/>
                    </a:cubicBezTo>
                    <a:cubicBezTo>
                      <a:pt x="4" y="8"/>
                      <a:pt x="2" y="9"/>
                      <a:pt x="0" y="9"/>
                    </a:cubicBezTo>
                    <a:cubicBezTo>
                      <a:pt x="2" y="11"/>
                      <a:pt x="5" y="13"/>
                      <a:pt x="7" y="15"/>
                    </a:cubicBezTo>
                    <a:cubicBezTo>
                      <a:pt x="7" y="15"/>
                      <a:pt x="7" y="14"/>
                      <a:pt x="7" y="14"/>
                    </a:cubicBezTo>
                    <a:cubicBezTo>
                      <a:pt x="10" y="13"/>
                      <a:pt x="13" y="11"/>
                      <a:pt x="16" y="8"/>
                    </a:cubicBezTo>
                    <a:cubicBezTo>
                      <a:pt x="16" y="5"/>
                      <a:pt x="16" y="3"/>
                      <a:pt x="16" y="0"/>
                    </a:cubicBezTo>
                  </a:path>
                </a:pathLst>
              </a:custGeom>
              <a:solidFill>
                <a:srgbClr val="575D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8" name="Freeform 2039">
                <a:extLst>
                  <a:ext uri="{FF2B5EF4-FFF2-40B4-BE49-F238E27FC236}">
                    <a16:creationId xmlns:a16="http://schemas.microsoft.com/office/drawing/2014/main" id="{FA7FE311-E970-42E1-93C5-3196B8E3196E}"/>
                  </a:ext>
                </a:extLst>
              </p:cNvPr>
              <p:cNvSpPr>
                <a:spLocks noEditPoints="1"/>
              </p:cNvSpPr>
              <p:nvPr/>
            </p:nvSpPr>
            <p:spPr bwMode="auto">
              <a:xfrm>
                <a:off x="350" y="563"/>
                <a:ext cx="21" cy="29"/>
              </a:xfrm>
              <a:custGeom>
                <a:avLst/>
                <a:gdLst>
                  <a:gd name="T0" fmla="*/ 9 w 9"/>
                  <a:gd name="T1" fmla="*/ 6 h 12"/>
                  <a:gd name="T2" fmla="*/ 6 w 9"/>
                  <a:gd name="T3" fmla="*/ 9 h 12"/>
                  <a:gd name="T4" fmla="*/ 4 w 9"/>
                  <a:gd name="T5" fmla="*/ 11 h 12"/>
                  <a:gd name="T6" fmla="*/ 5 w 9"/>
                  <a:gd name="T7" fmla="*/ 12 h 12"/>
                  <a:gd name="T8" fmla="*/ 5 w 9"/>
                  <a:gd name="T9" fmla="*/ 12 h 12"/>
                  <a:gd name="T10" fmla="*/ 9 w 9"/>
                  <a:gd name="T11" fmla="*/ 9 h 12"/>
                  <a:gd name="T12" fmla="*/ 9 w 9"/>
                  <a:gd name="T13" fmla="*/ 6 h 12"/>
                  <a:gd name="T14" fmla="*/ 9 w 9"/>
                  <a:gd name="T15" fmla="*/ 0 h 12"/>
                  <a:gd name="T16" fmla="*/ 0 w 9"/>
                  <a:gd name="T17" fmla="*/ 6 h 12"/>
                  <a:gd name="T18" fmla="*/ 0 w 9"/>
                  <a:gd name="T19" fmla="*/ 7 h 12"/>
                  <a:gd name="T20" fmla="*/ 2 w 9"/>
                  <a:gd name="T21" fmla="*/ 9 h 12"/>
                  <a:gd name="T22" fmla="*/ 8 w 9"/>
                  <a:gd name="T23" fmla="*/ 5 h 12"/>
                  <a:gd name="T24" fmla="*/ 9 w 9"/>
                  <a:gd name="T25" fmla="*/ 4 h 12"/>
                  <a:gd name="T26" fmla="*/ 9 w 9"/>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2">
                    <a:moveTo>
                      <a:pt x="9" y="6"/>
                    </a:moveTo>
                    <a:cubicBezTo>
                      <a:pt x="8" y="7"/>
                      <a:pt x="7" y="8"/>
                      <a:pt x="6" y="9"/>
                    </a:cubicBezTo>
                    <a:cubicBezTo>
                      <a:pt x="5" y="9"/>
                      <a:pt x="4" y="10"/>
                      <a:pt x="4" y="11"/>
                    </a:cubicBezTo>
                    <a:cubicBezTo>
                      <a:pt x="4" y="11"/>
                      <a:pt x="4" y="12"/>
                      <a:pt x="5" y="12"/>
                    </a:cubicBezTo>
                    <a:cubicBezTo>
                      <a:pt x="5" y="12"/>
                      <a:pt x="5" y="12"/>
                      <a:pt x="5" y="12"/>
                    </a:cubicBezTo>
                    <a:cubicBezTo>
                      <a:pt x="6" y="11"/>
                      <a:pt x="8" y="10"/>
                      <a:pt x="9" y="9"/>
                    </a:cubicBezTo>
                    <a:cubicBezTo>
                      <a:pt x="9" y="8"/>
                      <a:pt x="9" y="7"/>
                      <a:pt x="9" y="6"/>
                    </a:cubicBezTo>
                    <a:moveTo>
                      <a:pt x="9" y="0"/>
                    </a:moveTo>
                    <a:cubicBezTo>
                      <a:pt x="6" y="3"/>
                      <a:pt x="3" y="5"/>
                      <a:pt x="0" y="6"/>
                    </a:cubicBezTo>
                    <a:cubicBezTo>
                      <a:pt x="0" y="6"/>
                      <a:pt x="0" y="7"/>
                      <a:pt x="0" y="7"/>
                    </a:cubicBezTo>
                    <a:cubicBezTo>
                      <a:pt x="1" y="7"/>
                      <a:pt x="1" y="8"/>
                      <a:pt x="2" y="9"/>
                    </a:cubicBezTo>
                    <a:cubicBezTo>
                      <a:pt x="5" y="8"/>
                      <a:pt x="7" y="6"/>
                      <a:pt x="8" y="5"/>
                    </a:cubicBezTo>
                    <a:cubicBezTo>
                      <a:pt x="8" y="5"/>
                      <a:pt x="9" y="5"/>
                      <a:pt x="9" y="4"/>
                    </a:cubicBezTo>
                    <a:cubicBezTo>
                      <a:pt x="9" y="3"/>
                      <a:pt x="9" y="1"/>
                      <a:pt x="9" y="0"/>
                    </a:cubicBezTo>
                  </a:path>
                </a:pathLst>
              </a:custGeom>
              <a:solidFill>
                <a:srgbClr val="4F5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9" name="Freeform 2040">
                <a:extLst>
                  <a:ext uri="{FF2B5EF4-FFF2-40B4-BE49-F238E27FC236}">
                    <a16:creationId xmlns:a16="http://schemas.microsoft.com/office/drawing/2014/main" id="{BA6639AF-F9E2-467D-A1A6-C3DFCA1F8776}"/>
                  </a:ext>
                </a:extLst>
              </p:cNvPr>
              <p:cNvSpPr>
                <a:spLocks noEditPoints="1"/>
              </p:cNvSpPr>
              <p:nvPr/>
            </p:nvSpPr>
            <p:spPr bwMode="auto">
              <a:xfrm>
                <a:off x="319" y="446"/>
                <a:ext cx="52" cy="105"/>
              </a:xfrm>
              <a:custGeom>
                <a:avLst/>
                <a:gdLst>
                  <a:gd name="T0" fmla="*/ 22 w 22"/>
                  <a:gd name="T1" fmla="*/ 15 h 44"/>
                  <a:gd name="T2" fmla="*/ 22 w 22"/>
                  <a:gd name="T3" fmla="*/ 16 h 44"/>
                  <a:gd name="T4" fmla="*/ 17 w 22"/>
                  <a:gd name="T5" fmla="*/ 24 h 44"/>
                  <a:gd name="T6" fmla="*/ 0 w 22"/>
                  <a:gd name="T7" fmla="*/ 42 h 44"/>
                  <a:gd name="T8" fmla="*/ 0 w 22"/>
                  <a:gd name="T9" fmla="*/ 44 h 44"/>
                  <a:gd name="T10" fmla="*/ 3 w 22"/>
                  <a:gd name="T11" fmla="*/ 44 h 44"/>
                  <a:gd name="T12" fmla="*/ 22 w 22"/>
                  <a:gd name="T13" fmla="*/ 28 h 44"/>
                  <a:gd name="T14" fmla="*/ 22 w 22"/>
                  <a:gd name="T15" fmla="*/ 15 h 44"/>
                  <a:gd name="T16" fmla="*/ 20 w 22"/>
                  <a:gd name="T17" fmla="*/ 0 h 44"/>
                  <a:gd name="T18" fmla="*/ 20 w 22"/>
                  <a:gd name="T19" fmla="*/ 1 h 44"/>
                  <a:gd name="T20" fmla="*/ 22 w 22"/>
                  <a:gd name="T21" fmla="*/ 4 h 44"/>
                  <a:gd name="T22" fmla="*/ 22 w 22"/>
                  <a:gd name="T23" fmla="*/ 1 h 44"/>
                  <a:gd name="T24" fmla="*/ 20 w 22"/>
                  <a:gd name="T2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44">
                    <a:moveTo>
                      <a:pt x="22" y="15"/>
                    </a:moveTo>
                    <a:cubicBezTo>
                      <a:pt x="22" y="15"/>
                      <a:pt x="22" y="16"/>
                      <a:pt x="22" y="16"/>
                    </a:cubicBezTo>
                    <a:cubicBezTo>
                      <a:pt x="21" y="19"/>
                      <a:pt x="19" y="21"/>
                      <a:pt x="17" y="24"/>
                    </a:cubicBezTo>
                    <a:cubicBezTo>
                      <a:pt x="14" y="33"/>
                      <a:pt x="7" y="39"/>
                      <a:pt x="0" y="42"/>
                    </a:cubicBezTo>
                    <a:cubicBezTo>
                      <a:pt x="0" y="43"/>
                      <a:pt x="0" y="44"/>
                      <a:pt x="0" y="44"/>
                    </a:cubicBezTo>
                    <a:cubicBezTo>
                      <a:pt x="1" y="44"/>
                      <a:pt x="2" y="44"/>
                      <a:pt x="3" y="44"/>
                    </a:cubicBezTo>
                    <a:cubicBezTo>
                      <a:pt x="11" y="41"/>
                      <a:pt x="17" y="36"/>
                      <a:pt x="22" y="28"/>
                    </a:cubicBezTo>
                    <a:cubicBezTo>
                      <a:pt x="22" y="24"/>
                      <a:pt x="22" y="19"/>
                      <a:pt x="22" y="15"/>
                    </a:cubicBezTo>
                    <a:moveTo>
                      <a:pt x="20" y="0"/>
                    </a:moveTo>
                    <a:cubicBezTo>
                      <a:pt x="20" y="0"/>
                      <a:pt x="20" y="1"/>
                      <a:pt x="20" y="1"/>
                    </a:cubicBezTo>
                    <a:cubicBezTo>
                      <a:pt x="21" y="2"/>
                      <a:pt x="22" y="3"/>
                      <a:pt x="22" y="4"/>
                    </a:cubicBezTo>
                    <a:cubicBezTo>
                      <a:pt x="22" y="3"/>
                      <a:pt x="22" y="2"/>
                      <a:pt x="22" y="1"/>
                    </a:cubicBezTo>
                    <a:cubicBezTo>
                      <a:pt x="21" y="1"/>
                      <a:pt x="21" y="1"/>
                      <a:pt x="20" y="0"/>
                    </a:cubicBezTo>
                  </a:path>
                </a:pathLst>
              </a:custGeom>
              <a:solidFill>
                <a:srgbClr val="6D7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0" name="Freeform 2041">
                <a:extLst>
                  <a:ext uri="{FF2B5EF4-FFF2-40B4-BE49-F238E27FC236}">
                    <a16:creationId xmlns:a16="http://schemas.microsoft.com/office/drawing/2014/main" id="{79463421-5422-462E-8598-08BA84B2EB19}"/>
                  </a:ext>
                </a:extLst>
              </p:cNvPr>
              <p:cNvSpPr>
                <a:spLocks/>
              </p:cNvSpPr>
              <p:nvPr/>
            </p:nvSpPr>
            <p:spPr bwMode="auto">
              <a:xfrm>
                <a:off x="359" y="449"/>
                <a:ext cx="12" cy="54"/>
              </a:xfrm>
              <a:custGeom>
                <a:avLst/>
                <a:gdLst>
                  <a:gd name="T0" fmla="*/ 3 w 5"/>
                  <a:gd name="T1" fmla="*/ 0 h 23"/>
                  <a:gd name="T2" fmla="*/ 4 w 5"/>
                  <a:gd name="T3" fmla="*/ 6 h 23"/>
                  <a:gd name="T4" fmla="*/ 4 w 5"/>
                  <a:gd name="T5" fmla="*/ 6 h 23"/>
                  <a:gd name="T6" fmla="*/ 4 w 5"/>
                  <a:gd name="T7" fmla="*/ 6 h 23"/>
                  <a:gd name="T8" fmla="*/ 4 w 5"/>
                  <a:gd name="T9" fmla="*/ 6 h 23"/>
                  <a:gd name="T10" fmla="*/ 4 w 5"/>
                  <a:gd name="T11" fmla="*/ 6 h 23"/>
                  <a:gd name="T12" fmla="*/ 0 w 5"/>
                  <a:gd name="T13" fmla="*/ 23 h 23"/>
                  <a:gd name="T14" fmla="*/ 5 w 5"/>
                  <a:gd name="T15" fmla="*/ 15 h 23"/>
                  <a:gd name="T16" fmla="*/ 5 w 5"/>
                  <a:gd name="T17" fmla="*/ 14 h 23"/>
                  <a:gd name="T18" fmla="*/ 5 w 5"/>
                  <a:gd name="T19" fmla="*/ 3 h 23"/>
                  <a:gd name="T20" fmla="*/ 3 w 5"/>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23">
                    <a:moveTo>
                      <a:pt x="3" y="0"/>
                    </a:moveTo>
                    <a:cubicBezTo>
                      <a:pt x="3" y="2"/>
                      <a:pt x="4" y="4"/>
                      <a:pt x="4" y="6"/>
                    </a:cubicBezTo>
                    <a:cubicBezTo>
                      <a:pt x="4" y="6"/>
                      <a:pt x="4" y="6"/>
                      <a:pt x="4" y="6"/>
                    </a:cubicBezTo>
                    <a:cubicBezTo>
                      <a:pt x="4" y="6"/>
                      <a:pt x="4" y="6"/>
                      <a:pt x="4" y="6"/>
                    </a:cubicBezTo>
                    <a:cubicBezTo>
                      <a:pt x="4" y="6"/>
                      <a:pt x="4" y="6"/>
                      <a:pt x="4" y="6"/>
                    </a:cubicBezTo>
                    <a:cubicBezTo>
                      <a:pt x="4" y="6"/>
                      <a:pt x="4" y="6"/>
                      <a:pt x="4" y="6"/>
                    </a:cubicBezTo>
                    <a:cubicBezTo>
                      <a:pt x="4" y="12"/>
                      <a:pt x="2" y="18"/>
                      <a:pt x="0" y="23"/>
                    </a:cubicBezTo>
                    <a:cubicBezTo>
                      <a:pt x="2" y="20"/>
                      <a:pt x="4" y="18"/>
                      <a:pt x="5" y="15"/>
                    </a:cubicBezTo>
                    <a:cubicBezTo>
                      <a:pt x="5" y="15"/>
                      <a:pt x="5" y="14"/>
                      <a:pt x="5" y="14"/>
                    </a:cubicBezTo>
                    <a:cubicBezTo>
                      <a:pt x="5" y="10"/>
                      <a:pt x="5" y="6"/>
                      <a:pt x="5" y="3"/>
                    </a:cubicBezTo>
                    <a:cubicBezTo>
                      <a:pt x="5" y="2"/>
                      <a:pt x="4" y="1"/>
                      <a:pt x="3" y="0"/>
                    </a:cubicBezTo>
                  </a:path>
                </a:pathLst>
              </a:custGeom>
              <a:solidFill>
                <a:srgbClr val="7678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1" name="Freeform 2042">
                <a:extLst>
                  <a:ext uri="{FF2B5EF4-FFF2-40B4-BE49-F238E27FC236}">
                    <a16:creationId xmlns:a16="http://schemas.microsoft.com/office/drawing/2014/main" id="{1F434E86-88BC-4D41-BAB2-22C60F485903}"/>
                  </a:ext>
                </a:extLst>
              </p:cNvPr>
              <p:cNvSpPr>
                <a:spLocks/>
              </p:cNvSpPr>
              <p:nvPr/>
            </p:nvSpPr>
            <p:spPr bwMode="auto">
              <a:xfrm>
                <a:off x="354" y="573"/>
                <a:ext cx="17" cy="16"/>
              </a:xfrm>
              <a:custGeom>
                <a:avLst/>
                <a:gdLst>
                  <a:gd name="T0" fmla="*/ 7 w 7"/>
                  <a:gd name="T1" fmla="*/ 0 h 7"/>
                  <a:gd name="T2" fmla="*/ 6 w 7"/>
                  <a:gd name="T3" fmla="*/ 1 h 7"/>
                  <a:gd name="T4" fmla="*/ 0 w 7"/>
                  <a:gd name="T5" fmla="*/ 5 h 7"/>
                  <a:gd name="T6" fmla="*/ 2 w 7"/>
                  <a:gd name="T7" fmla="*/ 7 h 7"/>
                  <a:gd name="T8" fmla="*/ 4 w 7"/>
                  <a:gd name="T9" fmla="*/ 5 h 7"/>
                  <a:gd name="T10" fmla="*/ 7 w 7"/>
                  <a:gd name="T11" fmla="*/ 2 h 7"/>
                  <a:gd name="T12" fmla="*/ 7 w 7"/>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7" y="0"/>
                    </a:moveTo>
                    <a:cubicBezTo>
                      <a:pt x="7" y="1"/>
                      <a:pt x="6" y="1"/>
                      <a:pt x="6" y="1"/>
                    </a:cubicBezTo>
                    <a:cubicBezTo>
                      <a:pt x="5" y="2"/>
                      <a:pt x="3" y="4"/>
                      <a:pt x="0" y="5"/>
                    </a:cubicBezTo>
                    <a:cubicBezTo>
                      <a:pt x="1" y="6"/>
                      <a:pt x="1" y="6"/>
                      <a:pt x="2" y="7"/>
                    </a:cubicBezTo>
                    <a:cubicBezTo>
                      <a:pt x="2" y="6"/>
                      <a:pt x="3" y="5"/>
                      <a:pt x="4" y="5"/>
                    </a:cubicBezTo>
                    <a:cubicBezTo>
                      <a:pt x="5" y="4"/>
                      <a:pt x="6" y="3"/>
                      <a:pt x="7" y="2"/>
                    </a:cubicBezTo>
                    <a:cubicBezTo>
                      <a:pt x="7" y="2"/>
                      <a:pt x="7" y="1"/>
                      <a:pt x="7" y="0"/>
                    </a:cubicBezTo>
                  </a:path>
                </a:pathLst>
              </a:custGeom>
              <a:solidFill>
                <a:srgbClr val="4747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2" name="Freeform 2043">
                <a:extLst>
                  <a:ext uri="{FF2B5EF4-FFF2-40B4-BE49-F238E27FC236}">
                    <a16:creationId xmlns:a16="http://schemas.microsoft.com/office/drawing/2014/main" id="{465D39B1-148D-4627-84E3-F89D9FBBEE3C}"/>
                  </a:ext>
                </a:extLst>
              </p:cNvPr>
              <p:cNvSpPr>
                <a:spLocks/>
              </p:cNvSpPr>
              <p:nvPr/>
            </p:nvSpPr>
            <p:spPr bwMode="auto">
              <a:xfrm>
                <a:off x="366" y="697"/>
                <a:ext cx="5" cy="7"/>
              </a:xfrm>
              <a:custGeom>
                <a:avLst/>
                <a:gdLst>
                  <a:gd name="T0" fmla="*/ 2 w 2"/>
                  <a:gd name="T1" fmla="*/ 0 h 3"/>
                  <a:gd name="T2" fmla="*/ 0 w 2"/>
                  <a:gd name="T3" fmla="*/ 2 h 3"/>
                  <a:gd name="T4" fmla="*/ 2 w 2"/>
                  <a:gd name="T5" fmla="*/ 3 h 3"/>
                  <a:gd name="T6" fmla="*/ 2 w 2"/>
                  <a:gd name="T7" fmla="*/ 0 h 3"/>
                </a:gdLst>
                <a:ahLst/>
                <a:cxnLst>
                  <a:cxn ang="0">
                    <a:pos x="T0" y="T1"/>
                  </a:cxn>
                  <a:cxn ang="0">
                    <a:pos x="T2" y="T3"/>
                  </a:cxn>
                  <a:cxn ang="0">
                    <a:pos x="T4" y="T5"/>
                  </a:cxn>
                  <a:cxn ang="0">
                    <a:pos x="T6" y="T7"/>
                  </a:cxn>
                </a:cxnLst>
                <a:rect l="0" t="0" r="r" b="b"/>
                <a:pathLst>
                  <a:path w="2" h="3">
                    <a:moveTo>
                      <a:pt x="2" y="0"/>
                    </a:moveTo>
                    <a:cubicBezTo>
                      <a:pt x="1" y="1"/>
                      <a:pt x="1" y="1"/>
                      <a:pt x="0" y="2"/>
                    </a:cubicBezTo>
                    <a:cubicBezTo>
                      <a:pt x="1" y="2"/>
                      <a:pt x="1" y="3"/>
                      <a:pt x="2" y="3"/>
                    </a:cubicBezTo>
                    <a:cubicBezTo>
                      <a:pt x="2" y="2"/>
                      <a:pt x="2" y="1"/>
                      <a:pt x="2" y="0"/>
                    </a:cubicBezTo>
                  </a:path>
                </a:pathLst>
              </a:custGeom>
              <a:solidFill>
                <a:srgbClr val="E4E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3" name="Freeform 2044">
                <a:extLst>
                  <a:ext uri="{FF2B5EF4-FFF2-40B4-BE49-F238E27FC236}">
                    <a16:creationId xmlns:a16="http://schemas.microsoft.com/office/drawing/2014/main" id="{F080A75D-E58D-4473-82A3-3A0FAA70B5E8}"/>
                  </a:ext>
                </a:extLst>
              </p:cNvPr>
              <p:cNvSpPr>
                <a:spLocks noEditPoints="1"/>
              </p:cNvSpPr>
              <p:nvPr/>
            </p:nvSpPr>
            <p:spPr bwMode="auto">
              <a:xfrm>
                <a:off x="314" y="561"/>
                <a:ext cx="50" cy="121"/>
              </a:xfrm>
              <a:custGeom>
                <a:avLst/>
                <a:gdLst>
                  <a:gd name="T0" fmla="*/ 1 w 21"/>
                  <a:gd name="T1" fmla="*/ 3 h 51"/>
                  <a:gd name="T2" fmla="*/ 1 w 21"/>
                  <a:gd name="T3" fmla="*/ 4 h 51"/>
                  <a:gd name="T4" fmla="*/ 1 w 21"/>
                  <a:gd name="T5" fmla="*/ 4 h 51"/>
                  <a:gd name="T6" fmla="*/ 1 w 21"/>
                  <a:gd name="T7" fmla="*/ 4 h 51"/>
                  <a:gd name="T8" fmla="*/ 0 w 21"/>
                  <a:gd name="T9" fmla="*/ 5 h 51"/>
                  <a:gd name="T10" fmla="*/ 0 w 21"/>
                  <a:gd name="T11" fmla="*/ 5 h 51"/>
                  <a:gd name="T12" fmla="*/ 0 w 21"/>
                  <a:gd name="T13" fmla="*/ 5 h 51"/>
                  <a:gd name="T14" fmla="*/ 0 w 21"/>
                  <a:gd name="T15" fmla="*/ 5 h 51"/>
                  <a:gd name="T16" fmla="*/ 4 w 21"/>
                  <a:gd name="T17" fmla="*/ 13 h 51"/>
                  <a:gd name="T18" fmla="*/ 4 w 21"/>
                  <a:gd name="T19" fmla="*/ 45 h 51"/>
                  <a:gd name="T20" fmla="*/ 0 w 21"/>
                  <a:gd name="T21" fmla="*/ 50 h 51"/>
                  <a:gd name="T22" fmla="*/ 1 w 21"/>
                  <a:gd name="T23" fmla="*/ 50 h 51"/>
                  <a:gd name="T24" fmla="*/ 3 w 21"/>
                  <a:gd name="T25" fmla="*/ 50 h 51"/>
                  <a:gd name="T26" fmla="*/ 8 w 21"/>
                  <a:gd name="T27" fmla="*/ 51 h 51"/>
                  <a:gd name="T28" fmla="*/ 14 w 21"/>
                  <a:gd name="T29" fmla="*/ 42 h 51"/>
                  <a:gd name="T30" fmla="*/ 8 w 21"/>
                  <a:gd name="T31" fmla="*/ 10 h 51"/>
                  <a:gd name="T32" fmla="*/ 1 w 21"/>
                  <a:gd name="T33" fmla="*/ 3 h 51"/>
                  <a:gd name="T34" fmla="*/ 2 w 21"/>
                  <a:gd name="T35" fmla="*/ 0 h 51"/>
                  <a:gd name="T36" fmla="*/ 2 w 21"/>
                  <a:gd name="T37" fmla="*/ 0 h 51"/>
                  <a:gd name="T38" fmla="*/ 21 w 21"/>
                  <a:gd name="T39" fmla="*/ 15 h 51"/>
                  <a:gd name="T40" fmla="*/ 21 w 21"/>
                  <a:gd name="T41" fmla="*/ 14 h 51"/>
                  <a:gd name="T42" fmla="*/ 20 w 21"/>
                  <a:gd name="T43" fmla="*/ 13 h 51"/>
                  <a:gd name="T44" fmla="*/ 19 w 21"/>
                  <a:gd name="T45" fmla="*/ 12 h 51"/>
                  <a:gd name="T46" fmla="*/ 17 w 21"/>
                  <a:gd name="T47" fmla="*/ 10 h 51"/>
                  <a:gd name="T48" fmla="*/ 15 w 21"/>
                  <a:gd name="T49" fmla="*/ 8 h 51"/>
                  <a:gd name="T50" fmla="*/ 8 w 21"/>
                  <a:gd name="T51" fmla="*/ 2 h 51"/>
                  <a:gd name="T52" fmla="*/ 2 w 21"/>
                  <a:gd name="T5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51">
                    <a:moveTo>
                      <a:pt x="1" y="3"/>
                    </a:moveTo>
                    <a:cubicBezTo>
                      <a:pt x="1" y="3"/>
                      <a:pt x="1" y="3"/>
                      <a:pt x="1" y="4"/>
                    </a:cubicBezTo>
                    <a:cubicBezTo>
                      <a:pt x="1" y="4"/>
                      <a:pt x="1" y="4"/>
                      <a:pt x="1" y="4"/>
                    </a:cubicBezTo>
                    <a:cubicBezTo>
                      <a:pt x="1" y="4"/>
                      <a:pt x="1" y="4"/>
                      <a:pt x="1" y="4"/>
                    </a:cubicBezTo>
                    <a:cubicBezTo>
                      <a:pt x="0" y="4"/>
                      <a:pt x="0" y="4"/>
                      <a:pt x="0" y="5"/>
                    </a:cubicBezTo>
                    <a:cubicBezTo>
                      <a:pt x="0" y="5"/>
                      <a:pt x="0" y="5"/>
                      <a:pt x="0" y="5"/>
                    </a:cubicBezTo>
                    <a:cubicBezTo>
                      <a:pt x="0" y="5"/>
                      <a:pt x="0" y="5"/>
                      <a:pt x="0" y="5"/>
                    </a:cubicBezTo>
                    <a:cubicBezTo>
                      <a:pt x="0" y="5"/>
                      <a:pt x="0" y="5"/>
                      <a:pt x="0" y="5"/>
                    </a:cubicBezTo>
                    <a:cubicBezTo>
                      <a:pt x="2" y="8"/>
                      <a:pt x="3" y="10"/>
                      <a:pt x="4" y="13"/>
                    </a:cubicBezTo>
                    <a:cubicBezTo>
                      <a:pt x="9" y="23"/>
                      <a:pt x="9" y="35"/>
                      <a:pt x="4" y="45"/>
                    </a:cubicBezTo>
                    <a:cubicBezTo>
                      <a:pt x="3" y="47"/>
                      <a:pt x="2" y="49"/>
                      <a:pt x="0" y="50"/>
                    </a:cubicBezTo>
                    <a:cubicBezTo>
                      <a:pt x="0" y="50"/>
                      <a:pt x="1" y="50"/>
                      <a:pt x="1" y="50"/>
                    </a:cubicBezTo>
                    <a:cubicBezTo>
                      <a:pt x="2" y="50"/>
                      <a:pt x="2" y="50"/>
                      <a:pt x="3" y="50"/>
                    </a:cubicBezTo>
                    <a:cubicBezTo>
                      <a:pt x="5" y="50"/>
                      <a:pt x="6" y="50"/>
                      <a:pt x="8" y="51"/>
                    </a:cubicBezTo>
                    <a:cubicBezTo>
                      <a:pt x="11" y="48"/>
                      <a:pt x="12" y="46"/>
                      <a:pt x="14" y="42"/>
                    </a:cubicBezTo>
                    <a:cubicBezTo>
                      <a:pt x="18" y="32"/>
                      <a:pt x="15" y="19"/>
                      <a:pt x="8" y="10"/>
                    </a:cubicBezTo>
                    <a:cubicBezTo>
                      <a:pt x="6" y="7"/>
                      <a:pt x="4" y="5"/>
                      <a:pt x="1" y="3"/>
                    </a:cubicBezTo>
                    <a:moveTo>
                      <a:pt x="2" y="0"/>
                    </a:moveTo>
                    <a:cubicBezTo>
                      <a:pt x="2" y="0"/>
                      <a:pt x="2" y="0"/>
                      <a:pt x="2" y="0"/>
                    </a:cubicBezTo>
                    <a:cubicBezTo>
                      <a:pt x="9" y="2"/>
                      <a:pt x="16" y="7"/>
                      <a:pt x="21" y="15"/>
                    </a:cubicBezTo>
                    <a:cubicBezTo>
                      <a:pt x="21" y="15"/>
                      <a:pt x="21" y="14"/>
                      <a:pt x="21" y="14"/>
                    </a:cubicBezTo>
                    <a:cubicBezTo>
                      <a:pt x="20" y="14"/>
                      <a:pt x="20" y="13"/>
                      <a:pt x="20" y="13"/>
                    </a:cubicBezTo>
                    <a:cubicBezTo>
                      <a:pt x="19" y="13"/>
                      <a:pt x="19" y="12"/>
                      <a:pt x="19" y="12"/>
                    </a:cubicBezTo>
                    <a:cubicBezTo>
                      <a:pt x="18" y="11"/>
                      <a:pt x="18" y="11"/>
                      <a:pt x="17" y="10"/>
                    </a:cubicBezTo>
                    <a:cubicBezTo>
                      <a:pt x="16" y="9"/>
                      <a:pt x="16" y="8"/>
                      <a:pt x="15" y="8"/>
                    </a:cubicBezTo>
                    <a:cubicBezTo>
                      <a:pt x="13" y="6"/>
                      <a:pt x="10" y="4"/>
                      <a:pt x="8" y="2"/>
                    </a:cubicBezTo>
                    <a:cubicBezTo>
                      <a:pt x="6" y="1"/>
                      <a:pt x="4" y="0"/>
                      <a:pt x="2" y="0"/>
                    </a:cubicBezTo>
                  </a:path>
                </a:pathLst>
              </a:custGeom>
              <a:solidFill>
                <a:srgbClr val="5D66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4" name="Freeform 2045">
                <a:extLst>
                  <a:ext uri="{FF2B5EF4-FFF2-40B4-BE49-F238E27FC236}">
                    <a16:creationId xmlns:a16="http://schemas.microsoft.com/office/drawing/2014/main" id="{1B230646-1208-4915-84E8-F5E239AF76D3}"/>
                  </a:ext>
                </a:extLst>
              </p:cNvPr>
              <p:cNvSpPr>
                <a:spLocks noEditPoints="1"/>
              </p:cNvSpPr>
              <p:nvPr/>
            </p:nvSpPr>
            <p:spPr bwMode="auto">
              <a:xfrm>
                <a:off x="316" y="561"/>
                <a:ext cx="55" cy="140"/>
              </a:xfrm>
              <a:custGeom>
                <a:avLst/>
                <a:gdLst>
                  <a:gd name="T0" fmla="*/ 23 w 23"/>
                  <a:gd name="T1" fmla="*/ 55 h 59"/>
                  <a:gd name="T2" fmla="*/ 20 w 23"/>
                  <a:gd name="T3" fmla="*/ 58 h 59"/>
                  <a:gd name="T4" fmla="*/ 21 w 23"/>
                  <a:gd name="T5" fmla="*/ 59 h 59"/>
                  <a:gd name="T6" fmla="*/ 23 w 23"/>
                  <a:gd name="T7" fmla="*/ 57 h 59"/>
                  <a:gd name="T8" fmla="*/ 23 w 23"/>
                  <a:gd name="T9" fmla="*/ 55 h 59"/>
                  <a:gd name="T10" fmla="*/ 1 w 23"/>
                  <a:gd name="T11" fmla="*/ 0 h 59"/>
                  <a:gd name="T12" fmla="*/ 0 w 23"/>
                  <a:gd name="T13" fmla="*/ 3 h 59"/>
                  <a:gd name="T14" fmla="*/ 7 w 23"/>
                  <a:gd name="T15" fmla="*/ 10 h 59"/>
                  <a:gd name="T16" fmla="*/ 13 w 23"/>
                  <a:gd name="T17" fmla="*/ 42 h 59"/>
                  <a:gd name="T18" fmla="*/ 7 w 23"/>
                  <a:gd name="T19" fmla="*/ 51 h 59"/>
                  <a:gd name="T20" fmla="*/ 15 w 23"/>
                  <a:gd name="T21" fmla="*/ 54 h 59"/>
                  <a:gd name="T22" fmla="*/ 19 w 23"/>
                  <a:gd name="T23" fmla="*/ 46 h 59"/>
                  <a:gd name="T24" fmla="*/ 12 w 23"/>
                  <a:gd name="T25" fmla="*/ 8 h 59"/>
                  <a:gd name="T26" fmla="*/ 21 w 23"/>
                  <a:gd name="T27" fmla="*/ 19 h 59"/>
                  <a:gd name="T28" fmla="*/ 23 w 23"/>
                  <a:gd name="T29" fmla="*/ 23 h 59"/>
                  <a:gd name="T30" fmla="*/ 23 w 23"/>
                  <a:gd name="T31" fmla="*/ 19 h 59"/>
                  <a:gd name="T32" fmla="*/ 23 w 23"/>
                  <a:gd name="T33" fmla="*/ 19 h 59"/>
                  <a:gd name="T34" fmla="*/ 20 w 23"/>
                  <a:gd name="T35" fmla="*/ 15 h 59"/>
                  <a:gd name="T36" fmla="*/ 1 w 23"/>
                  <a:gd name="T3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59">
                    <a:moveTo>
                      <a:pt x="23" y="55"/>
                    </a:moveTo>
                    <a:cubicBezTo>
                      <a:pt x="22" y="56"/>
                      <a:pt x="21" y="57"/>
                      <a:pt x="20" y="58"/>
                    </a:cubicBezTo>
                    <a:cubicBezTo>
                      <a:pt x="20" y="58"/>
                      <a:pt x="21" y="59"/>
                      <a:pt x="21" y="59"/>
                    </a:cubicBezTo>
                    <a:cubicBezTo>
                      <a:pt x="22" y="58"/>
                      <a:pt x="22" y="58"/>
                      <a:pt x="23" y="57"/>
                    </a:cubicBezTo>
                    <a:cubicBezTo>
                      <a:pt x="23" y="56"/>
                      <a:pt x="23" y="55"/>
                      <a:pt x="23" y="55"/>
                    </a:cubicBezTo>
                    <a:moveTo>
                      <a:pt x="1" y="0"/>
                    </a:moveTo>
                    <a:cubicBezTo>
                      <a:pt x="1" y="1"/>
                      <a:pt x="0" y="2"/>
                      <a:pt x="0" y="3"/>
                    </a:cubicBezTo>
                    <a:cubicBezTo>
                      <a:pt x="3" y="5"/>
                      <a:pt x="5" y="7"/>
                      <a:pt x="7" y="10"/>
                    </a:cubicBezTo>
                    <a:cubicBezTo>
                      <a:pt x="14" y="19"/>
                      <a:pt x="17" y="32"/>
                      <a:pt x="13" y="42"/>
                    </a:cubicBezTo>
                    <a:cubicBezTo>
                      <a:pt x="11" y="46"/>
                      <a:pt x="10" y="48"/>
                      <a:pt x="7" y="51"/>
                    </a:cubicBezTo>
                    <a:cubicBezTo>
                      <a:pt x="10" y="51"/>
                      <a:pt x="12" y="52"/>
                      <a:pt x="15" y="54"/>
                    </a:cubicBezTo>
                    <a:cubicBezTo>
                      <a:pt x="16" y="51"/>
                      <a:pt x="17" y="49"/>
                      <a:pt x="19" y="46"/>
                    </a:cubicBezTo>
                    <a:cubicBezTo>
                      <a:pt x="23" y="37"/>
                      <a:pt x="19" y="19"/>
                      <a:pt x="12" y="8"/>
                    </a:cubicBezTo>
                    <a:cubicBezTo>
                      <a:pt x="13" y="9"/>
                      <a:pt x="18" y="13"/>
                      <a:pt x="21" y="19"/>
                    </a:cubicBezTo>
                    <a:cubicBezTo>
                      <a:pt x="22" y="20"/>
                      <a:pt x="22" y="22"/>
                      <a:pt x="23" y="23"/>
                    </a:cubicBezTo>
                    <a:cubicBezTo>
                      <a:pt x="23" y="22"/>
                      <a:pt x="23" y="21"/>
                      <a:pt x="23" y="19"/>
                    </a:cubicBezTo>
                    <a:cubicBezTo>
                      <a:pt x="23" y="19"/>
                      <a:pt x="23" y="19"/>
                      <a:pt x="23" y="19"/>
                    </a:cubicBezTo>
                    <a:cubicBezTo>
                      <a:pt x="22" y="18"/>
                      <a:pt x="21" y="16"/>
                      <a:pt x="20" y="15"/>
                    </a:cubicBezTo>
                    <a:cubicBezTo>
                      <a:pt x="15" y="7"/>
                      <a:pt x="8" y="2"/>
                      <a:pt x="1" y="0"/>
                    </a:cubicBezTo>
                  </a:path>
                </a:pathLst>
              </a:custGeom>
              <a:solidFill>
                <a:srgbClr val="575D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5" name="Freeform 2046">
                <a:extLst>
                  <a:ext uri="{FF2B5EF4-FFF2-40B4-BE49-F238E27FC236}">
                    <a16:creationId xmlns:a16="http://schemas.microsoft.com/office/drawing/2014/main" id="{0F4ADECD-8269-4D8F-8CA6-AB35397DA1FA}"/>
                  </a:ext>
                </a:extLst>
              </p:cNvPr>
              <p:cNvSpPr>
                <a:spLocks noEditPoints="1"/>
              </p:cNvSpPr>
              <p:nvPr/>
            </p:nvSpPr>
            <p:spPr bwMode="auto">
              <a:xfrm>
                <a:off x="345" y="580"/>
                <a:ext cx="26" cy="119"/>
              </a:xfrm>
              <a:custGeom>
                <a:avLst/>
                <a:gdLst>
                  <a:gd name="T0" fmla="*/ 11 w 11"/>
                  <a:gd name="T1" fmla="*/ 43 h 50"/>
                  <a:gd name="T2" fmla="*/ 8 w 11"/>
                  <a:gd name="T3" fmla="*/ 47 h 50"/>
                  <a:gd name="T4" fmla="*/ 7 w 11"/>
                  <a:gd name="T5" fmla="*/ 49 h 50"/>
                  <a:gd name="T6" fmla="*/ 8 w 11"/>
                  <a:gd name="T7" fmla="*/ 50 h 50"/>
                  <a:gd name="T8" fmla="*/ 11 w 11"/>
                  <a:gd name="T9" fmla="*/ 47 h 50"/>
                  <a:gd name="T10" fmla="*/ 11 w 11"/>
                  <a:gd name="T11" fmla="*/ 43 h 50"/>
                  <a:gd name="T12" fmla="*/ 0 w 11"/>
                  <a:gd name="T13" fmla="*/ 0 h 50"/>
                  <a:gd name="T14" fmla="*/ 7 w 11"/>
                  <a:gd name="T15" fmla="*/ 38 h 50"/>
                  <a:gd name="T16" fmla="*/ 3 w 11"/>
                  <a:gd name="T17" fmla="*/ 46 h 50"/>
                  <a:gd name="T18" fmla="*/ 5 w 11"/>
                  <a:gd name="T19" fmla="*/ 48 h 50"/>
                  <a:gd name="T20" fmla="*/ 11 w 11"/>
                  <a:gd name="T21" fmla="*/ 36 h 50"/>
                  <a:gd name="T22" fmla="*/ 11 w 11"/>
                  <a:gd name="T23" fmla="*/ 15 h 50"/>
                  <a:gd name="T24" fmla="*/ 9 w 11"/>
                  <a:gd name="T25" fmla="*/ 11 h 50"/>
                  <a:gd name="T26" fmla="*/ 0 w 11"/>
                  <a:gd name="T2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50">
                    <a:moveTo>
                      <a:pt x="11" y="43"/>
                    </a:moveTo>
                    <a:cubicBezTo>
                      <a:pt x="10" y="44"/>
                      <a:pt x="9" y="46"/>
                      <a:pt x="8" y="47"/>
                    </a:cubicBezTo>
                    <a:cubicBezTo>
                      <a:pt x="7" y="48"/>
                      <a:pt x="7" y="48"/>
                      <a:pt x="7" y="49"/>
                    </a:cubicBezTo>
                    <a:cubicBezTo>
                      <a:pt x="7" y="49"/>
                      <a:pt x="8" y="49"/>
                      <a:pt x="8" y="50"/>
                    </a:cubicBezTo>
                    <a:cubicBezTo>
                      <a:pt x="9" y="49"/>
                      <a:pt x="10" y="48"/>
                      <a:pt x="11" y="47"/>
                    </a:cubicBezTo>
                    <a:cubicBezTo>
                      <a:pt x="11" y="45"/>
                      <a:pt x="11" y="44"/>
                      <a:pt x="11" y="43"/>
                    </a:cubicBezTo>
                    <a:moveTo>
                      <a:pt x="0" y="0"/>
                    </a:moveTo>
                    <a:cubicBezTo>
                      <a:pt x="7" y="11"/>
                      <a:pt x="11" y="29"/>
                      <a:pt x="7" y="38"/>
                    </a:cubicBezTo>
                    <a:cubicBezTo>
                      <a:pt x="5" y="41"/>
                      <a:pt x="4" y="43"/>
                      <a:pt x="3" y="46"/>
                    </a:cubicBezTo>
                    <a:cubicBezTo>
                      <a:pt x="4" y="46"/>
                      <a:pt x="5" y="47"/>
                      <a:pt x="5" y="48"/>
                    </a:cubicBezTo>
                    <a:cubicBezTo>
                      <a:pt x="8" y="44"/>
                      <a:pt x="10" y="40"/>
                      <a:pt x="11" y="36"/>
                    </a:cubicBezTo>
                    <a:cubicBezTo>
                      <a:pt x="11" y="29"/>
                      <a:pt x="11" y="22"/>
                      <a:pt x="11" y="15"/>
                    </a:cubicBezTo>
                    <a:cubicBezTo>
                      <a:pt x="10" y="14"/>
                      <a:pt x="10" y="12"/>
                      <a:pt x="9" y="11"/>
                    </a:cubicBezTo>
                    <a:cubicBezTo>
                      <a:pt x="6" y="5"/>
                      <a:pt x="1" y="1"/>
                      <a:pt x="0" y="0"/>
                    </a:cubicBezTo>
                  </a:path>
                </a:pathLst>
              </a:custGeom>
              <a:solidFill>
                <a:srgbClr val="4F5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6" name="Freeform 2047">
                <a:extLst>
                  <a:ext uri="{FF2B5EF4-FFF2-40B4-BE49-F238E27FC236}">
                    <a16:creationId xmlns:a16="http://schemas.microsoft.com/office/drawing/2014/main" id="{DA0971E9-AD27-435C-A1E5-E0D24157D903}"/>
                  </a:ext>
                </a:extLst>
              </p:cNvPr>
              <p:cNvSpPr>
                <a:spLocks/>
              </p:cNvSpPr>
              <p:nvPr/>
            </p:nvSpPr>
            <p:spPr bwMode="auto">
              <a:xfrm>
                <a:off x="304" y="573"/>
                <a:ext cx="31" cy="107"/>
              </a:xfrm>
              <a:custGeom>
                <a:avLst/>
                <a:gdLst>
                  <a:gd name="T0" fmla="*/ 4 w 13"/>
                  <a:gd name="T1" fmla="*/ 0 h 45"/>
                  <a:gd name="T2" fmla="*/ 2 w 13"/>
                  <a:gd name="T3" fmla="*/ 3 h 45"/>
                  <a:gd name="T4" fmla="*/ 1 w 13"/>
                  <a:gd name="T5" fmla="*/ 5 h 45"/>
                  <a:gd name="T6" fmla="*/ 2 w 13"/>
                  <a:gd name="T7" fmla="*/ 7 h 45"/>
                  <a:gd name="T8" fmla="*/ 2 w 13"/>
                  <a:gd name="T9" fmla="*/ 34 h 45"/>
                  <a:gd name="T10" fmla="*/ 0 w 13"/>
                  <a:gd name="T11" fmla="*/ 36 h 45"/>
                  <a:gd name="T12" fmla="*/ 0 w 13"/>
                  <a:gd name="T13" fmla="*/ 45 h 45"/>
                  <a:gd name="T14" fmla="*/ 3 w 13"/>
                  <a:gd name="T15" fmla="*/ 45 h 45"/>
                  <a:gd name="T16" fmla="*/ 4 w 13"/>
                  <a:gd name="T17" fmla="*/ 45 h 45"/>
                  <a:gd name="T18" fmla="*/ 8 w 13"/>
                  <a:gd name="T19" fmla="*/ 40 h 45"/>
                  <a:gd name="T20" fmla="*/ 8 w 13"/>
                  <a:gd name="T21" fmla="*/ 8 h 45"/>
                  <a:gd name="T22" fmla="*/ 4 w 13"/>
                  <a:gd name="T2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45">
                    <a:moveTo>
                      <a:pt x="4" y="0"/>
                    </a:moveTo>
                    <a:cubicBezTo>
                      <a:pt x="4" y="1"/>
                      <a:pt x="3" y="2"/>
                      <a:pt x="2" y="3"/>
                    </a:cubicBezTo>
                    <a:cubicBezTo>
                      <a:pt x="2" y="4"/>
                      <a:pt x="2" y="4"/>
                      <a:pt x="1" y="5"/>
                    </a:cubicBezTo>
                    <a:cubicBezTo>
                      <a:pt x="2" y="6"/>
                      <a:pt x="2" y="6"/>
                      <a:pt x="2" y="7"/>
                    </a:cubicBezTo>
                    <a:cubicBezTo>
                      <a:pt x="6" y="15"/>
                      <a:pt x="6" y="26"/>
                      <a:pt x="2" y="34"/>
                    </a:cubicBezTo>
                    <a:cubicBezTo>
                      <a:pt x="1" y="34"/>
                      <a:pt x="1" y="35"/>
                      <a:pt x="0" y="36"/>
                    </a:cubicBezTo>
                    <a:cubicBezTo>
                      <a:pt x="0" y="39"/>
                      <a:pt x="0" y="42"/>
                      <a:pt x="0" y="45"/>
                    </a:cubicBezTo>
                    <a:cubicBezTo>
                      <a:pt x="1" y="45"/>
                      <a:pt x="2" y="45"/>
                      <a:pt x="3" y="45"/>
                    </a:cubicBezTo>
                    <a:cubicBezTo>
                      <a:pt x="3" y="45"/>
                      <a:pt x="3" y="45"/>
                      <a:pt x="4" y="45"/>
                    </a:cubicBezTo>
                    <a:cubicBezTo>
                      <a:pt x="6" y="44"/>
                      <a:pt x="7" y="42"/>
                      <a:pt x="8" y="40"/>
                    </a:cubicBezTo>
                    <a:cubicBezTo>
                      <a:pt x="13" y="30"/>
                      <a:pt x="13" y="18"/>
                      <a:pt x="8" y="8"/>
                    </a:cubicBezTo>
                    <a:cubicBezTo>
                      <a:pt x="7" y="5"/>
                      <a:pt x="6" y="3"/>
                      <a:pt x="4" y="0"/>
                    </a:cubicBezTo>
                  </a:path>
                </a:pathLst>
              </a:custGeom>
              <a:solidFill>
                <a:srgbClr val="6D7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7" name="Freeform 2048">
                <a:extLst>
                  <a:ext uri="{FF2B5EF4-FFF2-40B4-BE49-F238E27FC236}">
                    <a16:creationId xmlns:a16="http://schemas.microsoft.com/office/drawing/2014/main" id="{9911BDAC-2D64-463F-8FFB-EF08C30BE276}"/>
                  </a:ext>
                </a:extLst>
              </p:cNvPr>
              <p:cNvSpPr>
                <a:spLocks/>
              </p:cNvSpPr>
              <p:nvPr/>
            </p:nvSpPr>
            <p:spPr bwMode="auto">
              <a:xfrm>
                <a:off x="357" y="666"/>
                <a:ext cx="14" cy="31"/>
              </a:xfrm>
              <a:custGeom>
                <a:avLst/>
                <a:gdLst>
                  <a:gd name="T0" fmla="*/ 6 w 6"/>
                  <a:gd name="T1" fmla="*/ 0 h 13"/>
                  <a:gd name="T2" fmla="*/ 0 w 6"/>
                  <a:gd name="T3" fmla="*/ 12 h 13"/>
                  <a:gd name="T4" fmla="*/ 2 w 6"/>
                  <a:gd name="T5" fmla="*/ 13 h 13"/>
                  <a:gd name="T6" fmla="*/ 3 w 6"/>
                  <a:gd name="T7" fmla="*/ 11 h 13"/>
                  <a:gd name="T8" fmla="*/ 6 w 6"/>
                  <a:gd name="T9" fmla="*/ 7 h 13"/>
                  <a:gd name="T10" fmla="*/ 6 w 6"/>
                  <a:gd name="T11" fmla="*/ 0 h 13"/>
                </a:gdLst>
                <a:ahLst/>
                <a:cxnLst>
                  <a:cxn ang="0">
                    <a:pos x="T0" y="T1"/>
                  </a:cxn>
                  <a:cxn ang="0">
                    <a:pos x="T2" y="T3"/>
                  </a:cxn>
                  <a:cxn ang="0">
                    <a:pos x="T4" y="T5"/>
                  </a:cxn>
                  <a:cxn ang="0">
                    <a:pos x="T6" y="T7"/>
                  </a:cxn>
                  <a:cxn ang="0">
                    <a:pos x="T8" y="T9"/>
                  </a:cxn>
                  <a:cxn ang="0">
                    <a:pos x="T10" y="T11"/>
                  </a:cxn>
                </a:cxnLst>
                <a:rect l="0" t="0" r="r" b="b"/>
                <a:pathLst>
                  <a:path w="6" h="13">
                    <a:moveTo>
                      <a:pt x="6" y="0"/>
                    </a:moveTo>
                    <a:cubicBezTo>
                      <a:pt x="5" y="4"/>
                      <a:pt x="3" y="8"/>
                      <a:pt x="0" y="12"/>
                    </a:cubicBezTo>
                    <a:cubicBezTo>
                      <a:pt x="1" y="12"/>
                      <a:pt x="1" y="12"/>
                      <a:pt x="2" y="13"/>
                    </a:cubicBezTo>
                    <a:cubicBezTo>
                      <a:pt x="2" y="12"/>
                      <a:pt x="2" y="12"/>
                      <a:pt x="3" y="11"/>
                    </a:cubicBezTo>
                    <a:cubicBezTo>
                      <a:pt x="4" y="10"/>
                      <a:pt x="5" y="8"/>
                      <a:pt x="6" y="7"/>
                    </a:cubicBezTo>
                    <a:cubicBezTo>
                      <a:pt x="6" y="4"/>
                      <a:pt x="6" y="2"/>
                      <a:pt x="6" y="0"/>
                    </a:cubicBezTo>
                  </a:path>
                </a:pathLst>
              </a:custGeom>
              <a:solidFill>
                <a:srgbClr val="4747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8" name="Freeform 2049">
                <a:extLst>
                  <a:ext uri="{FF2B5EF4-FFF2-40B4-BE49-F238E27FC236}">
                    <a16:creationId xmlns:a16="http://schemas.microsoft.com/office/drawing/2014/main" id="{607E0D87-6BDD-4D71-9004-B736CE5E09C6}"/>
                  </a:ext>
                </a:extLst>
              </p:cNvPr>
              <p:cNvSpPr>
                <a:spLocks/>
              </p:cNvSpPr>
              <p:nvPr/>
            </p:nvSpPr>
            <p:spPr bwMode="auto">
              <a:xfrm>
                <a:off x="304" y="680"/>
                <a:ext cx="12" cy="2"/>
              </a:xfrm>
              <a:custGeom>
                <a:avLst/>
                <a:gdLst>
                  <a:gd name="T0" fmla="*/ 3 w 5"/>
                  <a:gd name="T1" fmla="*/ 0 h 1"/>
                  <a:gd name="T2" fmla="*/ 0 w 5"/>
                  <a:gd name="T3" fmla="*/ 0 h 1"/>
                  <a:gd name="T4" fmla="*/ 0 w 5"/>
                  <a:gd name="T5" fmla="*/ 1 h 1"/>
                  <a:gd name="T6" fmla="*/ 5 w 5"/>
                  <a:gd name="T7" fmla="*/ 0 h 1"/>
                  <a:gd name="T8" fmla="*/ 4 w 5"/>
                  <a:gd name="T9" fmla="*/ 0 h 1"/>
                  <a:gd name="T10" fmla="*/ 3 w 5"/>
                  <a:gd name="T11" fmla="*/ 0 h 1"/>
                </a:gdLst>
                <a:ahLst/>
                <a:cxnLst>
                  <a:cxn ang="0">
                    <a:pos x="T0" y="T1"/>
                  </a:cxn>
                  <a:cxn ang="0">
                    <a:pos x="T2" y="T3"/>
                  </a:cxn>
                  <a:cxn ang="0">
                    <a:pos x="T4" y="T5"/>
                  </a:cxn>
                  <a:cxn ang="0">
                    <a:pos x="T6" y="T7"/>
                  </a:cxn>
                  <a:cxn ang="0">
                    <a:pos x="T8" y="T9"/>
                  </a:cxn>
                  <a:cxn ang="0">
                    <a:pos x="T10" y="T11"/>
                  </a:cxn>
                </a:cxnLst>
                <a:rect l="0" t="0" r="r" b="b"/>
                <a:pathLst>
                  <a:path w="5" h="1">
                    <a:moveTo>
                      <a:pt x="3" y="0"/>
                    </a:moveTo>
                    <a:cubicBezTo>
                      <a:pt x="2" y="0"/>
                      <a:pt x="1" y="0"/>
                      <a:pt x="0" y="0"/>
                    </a:cubicBezTo>
                    <a:cubicBezTo>
                      <a:pt x="0" y="0"/>
                      <a:pt x="0" y="1"/>
                      <a:pt x="0" y="1"/>
                    </a:cubicBezTo>
                    <a:cubicBezTo>
                      <a:pt x="2" y="1"/>
                      <a:pt x="3" y="0"/>
                      <a:pt x="5" y="0"/>
                    </a:cubicBezTo>
                    <a:cubicBezTo>
                      <a:pt x="5" y="0"/>
                      <a:pt x="4" y="0"/>
                      <a:pt x="4" y="0"/>
                    </a:cubicBezTo>
                    <a:cubicBezTo>
                      <a:pt x="3" y="0"/>
                      <a:pt x="3" y="0"/>
                      <a:pt x="3" y="0"/>
                    </a:cubicBezTo>
                  </a:path>
                </a:pathLst>
              </a:custGeom>
              <a:solidFill>
                <a:srgbClr val="5D66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9" name="Freeform 2050">
                <a:extLst>
                  <a:ext uri="{FF2B5EF4-FFF2-40B4-BE49-F238E27FC236}">
                    <a16:creationId xmlns:a16="http://schemas.microsoft.com/office/drawing/2014/main" id="{AC6D84DC-4AA3-4543-A7A5-158D337248FF}"/>
                  </a:ext>
                </a:extLst>
              </p:cNvPr>
              <p:cNvSpPr>
                <a:spLocks/>
              </p:cNvSpPr>
              <p:nvPr/>
            </p:nvSpPr>
            <p:spPr bwMode="auto">
              <a:xfrm>
                <a:off x="304" y="680"/>
                <a:ext cx="69" cy="103"/>
              </a:xfrm>
              <a:custGeom>
                <a:avLst/>
                <a:gdLst>
                  <a:gd name="T0" fmla="*/ 7 w 29"/>
                  <a:gd name="T1" fmla="*/ 0 h 43"/>
                  <a:gd name="T2" fmla="*/ 5 w 29"/>
                  <a:gd name="T3" fmla="*/ 0 h 43"/>
                  <a:gd name="T4" fmla="*/ 0 w 29"/>
                  <a:gd name="T5" fmla="*/ 1 h 43"/>
                  <a:gd name="T6" fmla="*/ 0 w 29"/>
                  <a:gd name="T7" fmla="*/ 3 h 43"/>
                  <a:gd name="T8" fmla="*/ 4 w 29"/>
                  <a:gd name="T9" fmla="*/ 2 h 43"/>
                  <a:gd name="T10" fmla="*/ 9 w 29"/>
                  <a:gd name="T11" fmla="*/ 3 h 43"/>
                  <a:gd name="T12" fmla="*/ 17 w 29"/>
                  <a:gd name="T13" fmla="*/ 14 h 43"/>
                  <a:gd name="T14" fmla="*/ 16 w 29"/>
                  <a:gd name="T15" fmla="*/ 41 h 43"/>
                  <a:gd name="T16" fmla="*/ 22 w 29"/>
                  <a:gd name="T17" fmla="*/ 42 h 43"/>
                  <a:gd name="T18" fmla="*/ 23 w 29"/>
                  <a:gd name="T19" fmla="*/ 42 h 43"/>
                  <a:gd name="T20" fmla="*/ 23 w 29"/>
                  <a:gd name="T21" fmla="*/ 43 h 43"/>
                  <a:gd name="T22" fmla="*/ 24 w 29"/>
                  <a:gd name="T23" fmla="*/ 41 h 43"/>
                  <a:gd name="T24" fmla="*/ 21 w 29"/>
                  <a:gd name="T25" fmla="*/ 11 h 43"/>
                  <a:gd name="T26" fmla="*/ 6 w 29"/>
                  <a:gd name="T27" fmla="*/ 0 h 43"/>
                  <a:gd name="T28" fmla="*/ 7 w 29"/>
                  <a:gd name="T29" fmla="*/ 0 h 43"/>
                  <a:gd name="T30" fmla="*/ 28 w 29"/>
                  <a:gd name="T31" fmla="*/ 10 h 43"/>
                  <a:gd name="T32" fmla="*/ 28 w 29"/>
                  <a:gd name="T33" fmla="*/ 10 h 43"/>
                  <a:gd name="T34" fmla="*/ 26 w 29"/>
                  <a:gd name="T35" fmla="*/ 9 h 43"/>
                  <a:gd name="T36" fmla="*/ 26 w 29"/>
                  <a:gd name="T37" fmla="*/ 9 h 43"/>
                  <a:gd name="T38" fmla="*/ 25 w 29"/>
                  <a:gd name="T39" fmla="*/ 8 h 43"/>
                  <a:gd name="T40" fmla="*/ 24 w 29"/>
                  <a:gd name="T41" fmla="*/ 7 h 43"/>
                  <a:gd name="T42" fmla="*/ 22 w 29"/>
                  <a:gd name="T43" fmla="*/ 6 h 43"/>
                  <a:gd name="T44" fmla="*/ 20 w 29"/>
                  <a:gd name="T45" fmla="*/ 4 h 43"/>
                  <a:gd name="T46" fmla="*/ 12 w 29"/>
                  <a:gd name="T47" fmla="*/ 1 h 43"/>
                  <a:gd name="T48" fmla="*/ 7 w 29"/>
                  <a:gd name="T4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43">
                    <a:moveTo>
                      <a:pt x="7" y="0"/>
                    </a:moveTo>
                    <a:cubicBezTo>
                      <a:pt x="6" y="0"/>
                      <a:pt x="6" y="0"/>
                      <a:pt x="5" y="0"/>
                    </a:cubicBezTo>
                    <a:cubicBezTo>
                      <a:pt x="3" y="0"/>
                      <a:pt x="2" y="1"/>
                      <a:pt x="0" y="1"/>
                    </a:cubicBezTo>
                    <a:cubicBezTo>
                      <a:pt x="0" y="2"/>
                      <a:pt x="0" y="2"/>
                      <a:pt x="0" y="3"/>
                    </a:cubicBezTo>
                    <a:cubicBezTo>
                      <a:pt x="1" y="3"/>
                      <a:pt x="3" y="2"/>
                      <a:pt x="4" y="2"/>
                    </a:cubicBezTo>
                    <a:cubicBezTo>
                      <a:pt x="6" y="2"/>
                      <a:pt x="8" y="3"/>
                      <a:pt x="9" y="3"/>
                    </a:cubicBezTo>
                    <a:cubicBezTo>
                      <a:pt x="13" y="5"/>
                      <a:pt x="16" y="10"/>
                      <a:pt x="17" y="14"/>
                    </a:cubicBezTo>
                    <a:cubicBezTo>
                      <a:pt x="20" y="23"/>
                      <a:pt x="21" y="33"/>
                      <a:pt x="16" y="41"/>
                    </a:cubicBezTo>
                    <a:cubicBezTo>
                      <a:pt x="18" y="41"/>
                      <a:pt x="22" y="42"/>
                      <a:pt x="22" y="42"/>
                    </a:cubicBezTo>
                    <a:cubicBezTo>
                      <a:pt x="23" y="42"/>
                      <a:pt x="23" y="42"/>
                      <a:pt x="23" y="42"/>
                    </a:cubicBezTo>
                    <a:cubicBezTo>
                      <a:pt x="23" y="42"/>
                      <a:pt x="23" y="42"/>
                      <a:pt x="23" y="43"/>
                    </a:cubicBezTo>
                    <a:cubicBezTo>
                      <a:pt x="23" y="42"/>
                      <a:pt x="24" y="42"/>
                      <a:pt x="24" y="41"/>
                    </a:cubicBezTo>
                    <a:cubicBezTo>
                      <a:pt x="29" y="32"/>
                      <a:pt x="27" y="20"/>
                      <a:pt x="21" y="11"/>
                    </a:cubicBezTo>
                    <a:cubicBezTo>
                      <a:pt x="17" y="7"/>
                      <a:pt x="14" y="2"/>
                      <a:pt x="6" y="0"/>
                    </a:cubicBezTo>
                    <a:cubicBezTo>
                      <a:pt x="6" y="0"/>
                      <a:pt x="7" y="0"/>
                      <a:pt x="7" y="0"/>
                    </a:cubicBezTo>
                    <a:cubicBezTo>
                      <a:pt x="14" y="0"/>
                      <a:pt x="22" y="4"/>
                      <a:pt x="28" y="10"/>
                    </a:cubicBezTo>
                    <a:cubicBezTo>
                      <a:pt x="28" y="10"/>
                      <a:pt x="28" y="10"/>
                      <a:pt x="28" y="10"/>
                    </a:cubicBezTo>
                    <a:cubicBezTo>
                      <a:pt x="27" y="10"/>
                      <a:pt x="27" y="9"/>
                      <a:pt x="26" y="9"/>
                    </a:cubicBezTo>
                    <a:cubicBezTo>
                      <a:pt x="26" y="9"/>
                      <a:pt x="26" y="9"/>
                      <a:pt x="26" y="9"/>
                    </a:cubicBezTo>
                    <a:cubicBezTo>
                      <a:pt x="26" y="9"/>
                      <a:pt x="25" y="8"/>
                      <a:pt x="25" y="8"/>
                    </a:cubicBezTo>
                    <a:cubicBezTo>
                      <a:pt x="25" y="7"/>
                      <a:pt x="24" y="7"/>
                      <a:pt x="24" y="7"/>
                    </a:cubicBezTo>
                    <a:cubicBezTo>
                      <a:pt x="23" y="6"/>
                      <a:pt x="23" y="6"/>
                      <a:pt x="22" y="6"/>
                    </a:cubicBezTo>
                    <a:cubicBezTo>
                      <a:pt x="22" y="5"/>
                      <a:pt x="21" y="4"/>
                      <a:pt x="20" y="4"/>
                    </a:cubicBezTo>
                    <a:cubicBezTo>
                      <a:pt x="17" y="2"/>
                      <a:pt x="15" y="1"/>
                      <a:pt x="12" y="1"/>
                    </a:cubicBezTo>
                    <a:cubicBezTo>
                      <a:pt x="10" y="0"/>
                      <a:pt x="9" y="0"/>
                      <a:pt x="7" y="0"/>
                    </a:cubicBezTo>
                  </a:path>
                </a:pathLst>
              </a:custGeom>
              <a:solidFill>
                <a:srgbClr val="5D66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0" name="Freeform 2051">
                <a:extLst>
                  <a:ext uri="{FF2B5EF4-FFF2-40B4-BE49-F238E27FC236}">
                    <a16:creationId xmlns:a16="http://schemas.microsoft.com/office/drawing/2014/main" id="{1F15E6CC-8EA2-4662-A569-0DFDF6E27E42}"/>
                  </a:ext>
                </a:extLst>
              </p:cNvPr>
              <p:cNvSpPr>
                <a:spLocks/>
              </p:cNvSpPr>
              <p:nvPr/>
            </p:nvSpPr>
            <p:spPr bwMode="auto">
              <a:xfrm>
                <a:off x="319" y="680"/>
                <a:ext cx="54" cy="114"/>
              </a:xfrm>
              <a:custGeom>
                <a:avLst/>
                <a:gdLst>
                  <a:gd name="T0" fmla="*/ 1 w 23"/>
                  <a:gd name="T1" fmla="*/ 0 h 48"/>
                  <a:gd name="T2" fmla="*/ 0 w 23"/>
                  <a:gd name="T3" fmla="*/ 0 h 48"/>
                  <a:gd name="T4" fmla="*/ 15 w 23"/>
                  <a:gd name="T5" fmla="*/ 11 h 48"/>
                  <a:gd name="T6" fmla="*/ 18 w 23"/>
                  <a:gd name="T7" fmla="*/ 41 h 48"/>
                  <a:gd name="T8" fmla="*/ 17 w 23"/>
                  <a:gd name="T9" fmla="*/ 43 h 48"/>
                  <a:gd name="T10" fmla="*/ 21 w 23"/>
                  <a:gd name="T11" fmla="*/ 48 h 48"/>
                  <a:gd name="T12" fmla="*/ 21 w 23"/>
                  <a:gd name="T13" fmla="*/ 48 h 48"/>
                  <a:gd name="T14" fmla="*/ 22 w 23"/>
                  <a:gd name="T15" fmla="*/ 48 h 48"/>
                  <a:gd name="T16" fmla="*/ 22 w 23"/>
                  <a:gd name="T17" fmla="*/ 14 h 48"/>
                  <a:gd name="T18" fmla="*/ 20 w 23"/>
                  <a:gd name="T19" fmla="*/ 10 h 48"/>
                  <a:gd name="T20" fmla="*/ 22 w 23"/>
                  <a:gd name="T21" fmla="*/ 12 h 48"/>
                  <a:gd name="T22" fmla="*/ 22 w 23"/>
                  <a:gd name="T23" fmla="*/ 10 h 48"/>
                  <a:gd name="T24" fmla="*/ 1 w 23"/>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48">
                    <a:moveTo>
                      <a:pt x="1" y="0"/>
                    </a:moveTo>
                    <a:cubicBezTo>
                      <a:pt x="1" y="0"/>
                      <a:pt x="0" y="0"/>
                      <a:pt x="0" y="0"/>
                    </a:cubicBezTo>
                    <a:cubicBezTo>
                      <a:pt x="8" y="2"/>
                      <a:pt x="11" y="7"/>
                      <a:pt x="15" y="11"/>
                    </a:cubicBezTo>
                    <a:cubicBezTo>
                      <a:pt x="21" y="20"/>
                      <a:pt x="23" y="32"/>
                      <a:pt x="18" y="41"/>
                    </a:cubicBezTo>
                    <a:cubicBezTo>
                      <a:pt x="18" y="42"/>
                      <a:pt x="17" y="42"/>
                      <a:pt x="17" y="43"/>
                    </a:cubicBezTo>
                    <a:cubicBezTo>
                      <a:pt x="18" y="44"/>
                      <a:pt x="20" y="46"/>
                      <a:pt x="21" y="48"/>
                    </a:cubicBezTo>
                    <a:cubicBezTo>
                      <a:pt x="21" y="48"/>
                      <a:pt x="21" y="48"/>
                      <a:pt x="21" y="48"/>
                    </a:cubicBezTo>
                    <a:cubicBezTo>
                      <a:pt x="21" y="48"/>
                      <a:pt x="21" y="48"/>
                      <a:pt x="22" y="48"/>
                    </a:cubicBezTo>
                    <a:cubicBezTo>
                      <a:pt x="22" y="37"/>
                      <a:pt x="22" y="26"/>
                      <a:pt x="22" y="14"/>
                    </a:cubicBezTo>
                    <a:cubicBezTo>
                      <a:pt x="21" y="13"/>
                      <a:pt x="20" y="11"/>
                      <a:pt x="20" y="10"/>
                    </a:cubicBezTo>
                    <a:cubicBezTo>
                      <a:pt x="20" y="10"/>
                      <a:pt x="21" y="11"/>
                      <a:pt x="22" y="12"/>
                    </a:cubicBezTo>
                    <a:cubicBezTo>
                      <a:pt x="22" y="12"/>
                      <a:pt x="22" y="11"/>
                      <a:pt x="22" y="10"/>
                    </a:cubicBezTo>
                    <a:cubicBezTo>
                      <a:pt x="16" y="4"/>
                      <a:pt x="8" y="0"/>
                      <a:pt x="1" y="0"/>
                    </a:cubicBezTo>
                  </a:path>
                </a:pathLst>
              </a:custGeom>
              <a:solidFill>
                <a:srgbClr val="575D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1" name="Freeform 2052">
                <a:extLst>
                  <a:ext uri="{FF2B5EF4-FFF2-40B4-BE49-F238E27FC236}">
                    <a16:creationId xmlns:a16="http://schemas.microsoft.com/office/drawing/2014/main" id="{BBC327A7-8731-4D60-92A8-A66200C48C1E}"/>
                  </a:ext>
                </a:extLst>
              </p:cNvPr>
              <p:cNvSpPr>
                <a:spLocks noEditPoints="1"/>
              </p:cNvSpPr>
              <p:nvPr/>
            </p:nvSpPr>
            <p:spPr bwMode="auto">
              <a:xfrm>
                <a:off x="366" y="704"/>
                <a:ext cx="5" cy="93"/>
              </a:xfrm>
              <a:custGeom>
                <a:avLst/>
                <a:gdLst>
                  <a:gd name="T0" fmla="*/ 2 w 2"/>
                  <a:gd name="T1" fmla="*/ 38 h 39"/>
                  <a:gd name="T2" fmla="*/ 1 w 2"/>
                  <a:gd name="T3" fmla="*/ 38 h 39"/>
                  <a:gd name="T4" fmla="*/ 2 w 2"/>
                  <a:gd name="T5" fmla="*/ 39 h 39"/>
                  <a:gd name="T6" fmla="*/ 2 w 2"/>
                  <a:gd name="T7" fmla="*/ 38 h 39"/>
                  <a:gd name="T8" fmla="*/ 0 w 2"/>
                  <a:gd name="T9" fmla="*/ 0 h 39"/>
                  <a:gd name="T10" fmla="*/ 2 w 2"/>
                  <a:gd name="T11" fmla="*/ 4 h 39"/>
                  <a:gd name="T12" fmla="*/ 2 w 2"/>
                  <a:gd name="T13" fmla="*/ 2 h 39"/>
                  <a:gd name="T14" fmla="*/ 0 w 2"/>
                  <a:gd name="T15" fmla="*/ 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9">
                    <a:moveTo>
                      <a:pt x="2" y="38"/>
                    </a:moveTo>
                    <a:cubicBezTo>
                      <a:pt x="1" y="38"/>
                      <a:pt x="1" y="38"/>
                      <a:pt x="1" y="38"/>
                    </a:cubicBezTo>
                    <a:cubicBezTo>
                      <a:pt x="1" y="38"/>
                      <a:pt x="1" y="39"/>
                      <a:pt x="2" y="39"/>
                    </a:cubicBezTo>
                    <a:cubicBezTo>
                      <a:pt x="2" y="38"/>
                      <a:pt x="2" y="38"/>
                      <a:pt x="2" y="38"/>
                    </a:cubicBezTo>
                    <a:moveTo>
                      <a:pt x="0" y="0"/>
                    </a:moveTo>
                    <a:cubicBezTo>
                      <a:pt x="0" y="1"/>
                      <a:pt x="1" y="3"/>
                      <a:pt x="2" y="4"/>
                    </a:cubicBezTo>
                    <a:cubicBezTo>
                      <a:pt x="2" y="3"/>
                      <a:pt x="2" y="3"/>
                      <a:pt x="2" y="2"/>
                    </a:cubicBezTo>
                    <a:cubicBezTo>
                      <a:pt x="1" y="1"/>
                      <a:pt x="0" y="0"/>
                      <a:pt x="0" y="0"/>
                    </a:cubicBezTo>
                  </a:path>
                </a:pathLst>
              </a:custGeom>
              <a:solidFill>
                <a:srgbClr val="4F5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2" name="Freeform 2053">
                <a:extLst>
                  <a:ext uri="{FF2B5EF4-FFF2-40B4-BE49-F238E27FC236}">
                    <a16:creationId xmlns:a16="http://schemas.microsoft.com/office/drawing/2014/main" id="{8209FA76-A8F6-4A49-9E7A-73EE0CD11FE5}"/>
                  </a:ext>
                </a:extLst>
              </p:cNvPr>
              <p:cNvSpPr>
                <a:spLocks/>
              </p:cNvSpPr>
              <p:nvPr/>
            </p:nvSpPr>
            <p:spPr bwMode="auto">
              <a:xfrm>
                <a:off x="304" y="685"/>
                <a:ext cx="50" cy="95"/>
              </a:xfrm>
              <a:custGeom>
                <a:avLst/>
                <a:gdLst>
                  <a:gd name="T0" fmla="*/ 4 w 21"/>
                  <a:gd name="T1" fmla="*/ 0 h 40"/>
                  <a:gd name="T2" fmla="*/ 0 w 21"/>
                  <a:gd name="T3" fmla="*/ 1 h 40"/>
                  <a:gd name="T4" fmla="*/ 0 w 21"/>
                  <a:gd name="T5" fmla="*/ 1 h 40"/>
                  <a:gd name="T6" fmla="*/ 1 w 21"/>
                  <a:gd name="T7" fmla="*/ 1 h 40"/>
                  <a:gd name="T8" fmla="*/ 5 w 21"/>
                  <a:gd name="T9" fmla="*/ 2 h 40"/>
                  <a:gd name="T10" fmla="*/ 12 w 21"/>
                  <a:gd name="T11" fmla="*/ 11 h 40"/>
                  <a:gd name="T12" fmla="*/ 10 w 21"/>
                  <a:gd name="T13" fmla="*/ 35 h 40"/>
                  <a:gd name="T14" fmla="*/ 5 w 21"/>
                  <a:gd name="T15" fmla="*/ 39 h 40"/>
                  <a:gd name="T16" fmla="*/ 5 w 21"/>
                  <a:gd name="T17" fmla="*/ 39 h 40"/>
                  <a:gd name="T18" fmla="*/ 5 w 21"/>
                  <a:gd name="T19" fmla="*/ 39 h 40"/>
                  <a:gd name="T20" fmla="*/ 5 w 21"/>
                  <a:gd name="T21" fmla="*/ 40 h 40"/>
                  <a:gd name="T22" fmla="*/ 11 w 21"/>
                  <a:gd name="T23" fmla="*/ 39 h 40"/>
                  <a:gd name="T24" fmla="*/ 15 w 21"/>
                  <a:gd name="T25" fmla="*/ 39 h 40"/>
                  <a:gd name="T26" fmla="*/ 16 w 21"/>
                  <a:gd name="T27" fmla="*/ 39 h 40"/>
                  <a:gd name="T28" fmla="*/ 16 w 21"/>
                  <a:gd name="T29" fmla="*/ 39 h 40"/>
                  <a:gd name="T30" fmla="*/ 17 w 21"/>
                  <a:gd name="T31" fmla="*/ 12 h 40"/>
                  <a:gd name="T32" fmla="*/ 9 w 21"/>
                  <a:gd name="T33" fmla="*/ 1 h 40"/>
                  <a:gd name="T34" fmla="*/ 4 w 21"/>
                  <a:gd name="T3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40">
                    <a:moveTo>
                      <a:pt x="4" y="0"/>
                    </a:moveTo>
                    <a:cubicBezTo>
                      <a:pt x="3" y="0"/>
                      <a:pt x="1" y="1"/>
                      <a:pt x="0" y="1"/>
                    </a:cubicBezTo>
                    <a:cubicBezTo>
                      <a:pt x="0" y="1"/>
                      <a:pt x="0" y="1"/>
                      <a:pt x="0" y="1"/>
                    </a:cubicBezTo>
                    <a:cubicBezTo>
                      <a:pt x="0" y="1"/>
                      <a:pt x="1" y="1"/>
                      <a:pt x="1" y="1"/>
                    </a:cubicBezTo>
                    <a:cubicBezTo>
                      <a:pt x="2" y="1"/>
                      <a:pt x="4" y="2"/>
                      <a:pt x="5" y="2"/>
                    </a:cubicBezTo>
                    <a:cubicBezTo>
                      <a:pt x="8" y="4"/>
                      <a:pt x="10" y="7"/>
                      <a:pt x="12" y="11"/>
                    </a:cubicBezTo>
                    <a:cubicBezTo>
                      <a:pt x="14" y="18"/>
                      <a:pt x="14" y="28"/>
                      <a:pt x="10" y="35"/>
                    </a:cubicBezTo>
                    <a:cubicBezTo>
                      <a:pt x="9" y="36"/>
                      <a:pt x="7" y="38"/>
                      <a:pt x="5" y="39"/>
                    </a:cubicBezTo>
                    <a:cubicBezTo>
                      <a:pt x="5" y="39"/>
                      <a:pt x="5" y="39"/>
                      <a:pt x="5" y="39"/>
                    </a:cubicBezTo>
                    <a:cubicBezTo>
                      <a:pt x="5" y="39"/>
                      <a:pt x="5" y="39"/>
                      <a:pt x="5" y="39"/>
                    </a:cubicBezTo>
                    <a:cubicBezTo>
                      <a:pt x="5" y="39"/>
                      <a:pt x="5" y="40"/>
                      <a:pt x="5" y="40"/>
                    </a:cubicBezTo>
                    <a:cubicBezTo>
                      <a:pt x="7" y="39"/>
                      <a:pt x="9" y="39"/>
                      <a:pt x="11" y="39"/>
                    </a:cubicBezTo>
                    <a:cubicBezTo>
                      <a:pt x="12" y="39"/>
                      <a:pt x="14" y="39"/>
                      <a:pt x="15" y="39"/>
                    </a:cubicBezTo>
                    <a:cubicBezTo>
                      <a:pt x="15" y="39"/>
                      <a:pt x="16" y="39"/>
                      <a:pt x="16" y="39"/>
                    </a:cubicBezTo>
                    <a:cubicBezTo>
                      <a:pt x="16" y="39"/>
                      <a:pt x="16" y="39"/>
                      <a:pt x="16" y="39"/>
                    </a:cubicBezTo>
                    <a:cubicBezTo>
                      <a:pt x="21" y="31"/>
                      <a:pt x="20" y="21"/>
                      <a:pt x="17" y="12"/>
                    </a:cubicBezTo>
                    <a:cubicBezTo>
                      <a:pt x="16" y="8"/>
                      <a:pt x="13" y="3"/>
                      <a:pt x="9" y="1"/>
                    </a:cubicBezTo>
                    <a:cubicBezTo>
                      <a:pt x="8" y="1"/>
                      <a:pt x="6" y="0"/>
                      <a:pt x="4" y="0"/>
                    </a:cubicBezTo>
                  </a:path>
                </a:pathLst>
              </a:custGeom>
              <a:solidFill>
                <a:srgbClr val="6D7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3" name="Freeform 2054">
                <a:extLst>
                  <a:ext uri="{FF2B5EF4-FFF2-40B4-BE49-F238E27FC236}">
                    <a16:creationId xmlns:a16="http://schemas.microsoft.com/office/drawing/2014/main" id="{198F82E7-EF74-4E0D-A3D8-6BEA7F7B916B}"/>
                  </a:ext>
                </a:extLst>
              </p:cNvPr>
              <p:cNvSpPr>
                <a:spLocks/>
              </p:cNvSpPr>
              <p:nvPr/>
            </p:nvSpPr>
            <p:spPr bwMode="auto">
              <a:xfrm>
                <a:off x="304" y="687"/>
                <a:ext cx="34" cy="91"/>
              </a:xfrm>
              <a:custGeom>
                <a:avLst/>
                <a:gdLst>
                  <a:gd name="T0" fmla="*/ 1 w 14"/>
                  <a:gd name="T1" fmla="*/ 0 h 38"/>
                  <a:gd name="T2" fmla="*/ 0 w 14"/>
                  <a:gd name="T3" fmla="*/ 0 h 38"/>
                  <a:gd name="T4" fmla="*/ 0 w 14"/>
                  <a:gd name="T5" fmla="*/ 4 h 38"/>
                  <a:gd name="T6" fmla="*/ 0 w 14"/>
                  <a:gd name="T7" fmla="*/ 4 h 38"/>
                  <a:gd name="T8" fmla="*/ 1 w 14"/>
                  <a:gd name="T9" fmla="*/ 4 h 38"/>
                  <a:gd name="T10" fmla="*/ 3 w 14"/>
                  <a:gd name="T11" fmla="*/ 17 h 38"/>
                  <a:gd name="T12" fmla="*/ 2 w 14"/>
                  <a:gd name="T13" fmla="*/ 25 h 38"/>
                  <a:gd name="T14" fmla="*/ 4 w 14"/>
                  <a:gd name="T15" fmla="*/ 35 h 38"/>
                  <a:gd name="T16" fmla="*/ 5 w 14"/>
                  <a:gd name="T17" fmla="*/ 38 h 38"/>
                  <a:gd name="T18" fmla="*/ 5 w 14"/>
                  <a:gd name="T19" fmla="*/ 38 h 38"/>
                  <a:gd name="T20" fmla="*/ 10 w 14"/>
                  <a:gd name="T21" fmla="*/ 34 h 38"/>
                  <a:gd name="T22" fmla="*/ 12 w 14"/>
                  <a:gd name="T23" fmla="*/ 10 h 38"/>
                  <a:gd name="T24" fmla="*/ 5 w 14"/>
                  <a:gd name="T25" fmla="*/ 1 h 38"/>
                  <a:gd name="T26" fmla="*/ 1 w 14"/>
                  <a:gd name="T2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38">
                    <a:moveTo>
                      <a:pt x="1" y="0"/>
                    </a:moveTo>
                    <a:cubicBezTo>
                      <a:pt x="1" y="0"/>
                      <a:pt x="0" y="0"/>
                      <a:pt x="0" y="0"/>
                    </a:cubicBezTo>
                    <a:cubicBezTo>
                      <a:pt x="0" y="2"/>
                      <a:pt x="0" y="3"/>
                      <a:pt x="0" y="4"/>
                    </a:cubicBezTo>
                    <a:cubicBezTo>
                      <a:pt x="0" y="4"/>
                      <a:pt x="0" y="4"/>
                      <a:pt x="0" y="4"/>
                    </a:cubicBezTo>
                    <a:cubicBezTo>
                      <a:pt x="1" y="4"/>
                      <a:pt x="1" y="4"/>
                      <a:pt x="1" y="4"/>
                    </a:cubicBezTo>
                    <a:cubicBezTo>
                      <a:pt x="3" y="6"/>
                      <a:pt x="3" y="15"/>
                      <a:pt x="3" y="17"/>
                    </a:cubicBezTo>
                    <a:cubicBezTo>
                      <a:pt x="3" y="19"/>
                      <a:pt x="3" y="22"/>
                      <a:pt x="2" y="25"/>
                    </a:cubicBezTo>
                    <a:cubicBezTo>
                      <a:pt x="3" y="28"/>
                      <a:pt x="4" y="31"/>
                      <a:pt x="4" y="35"/>
                    </a:cubicBezTo>
                    <a:cubicBezTo>
                      <a:pt x="5" y="36"/>
                      <a:pt x="5" y="37"/>
                      <a:pt x="5" y="38"/>
                    </a:cubicBezTo>
                    <a:cubicBezTo>
                      <a:pt x="5" y="38"/>
                      <a:pt x="5" y="38"/>
                      <a:pt x="5" y="38"/>
                    </a:cubicBezTo>
                    <a:cubicBezTo>
                      <a:pt x="7" y="37"/>
                      <a:pt x="9" y="35"/>
                      <a:pt x="10" y="34"/>
                    </a:cubicBezTo>
                    <a:cubicBezTo>
                      <a:pt x="14" y="27"/>
                      <a:pt x="14" y="17"/>
                      <a:pt x="12" y="10"/>
                    </a:cubicBezTo>
                    <a:cubicBezTo>
                      <a:pt x="10" y="6"/>
                      <a:pt x="8" y="3"/>
                      <a:pt x="5" y="1"/>
                    </a:cubicBezTo>
                    <a:cubicBezTo>
                      <a:pt x="4" y="1"/>
                      <a:pt x="2" y="0"/>
                      <a:pt x="1" y="0"/>
                    </a:cubicBezTo>
                  </a:path>
                </a:pathLst>
              </a:custGeom>
              <a:solidFill>
                <a:srgbClr val="7678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4" name="Freeform 2055">
                <a:extLst>
                  <a:ext uri="{FF2B5EF4-FFF2-40B4-BE49-F238E27FC236}">
                    <a16:creationId xmlns:a16="http://schemas.microsoft.com/office/drawing/2014/main" id="{70DD0FD0-D0BA-4144-84D1-BADBAD7E54B3}"/>
                  </a:ext>
                </a:extLst>
              </p:cNvPr>
              <p:cNvSpPr>
                <a:spLocks noEditPoints="1"/>
              </p:cNvSpPr>
              <p:nvPr/>
            </p:nvSpPr>
            <p:spPr bwMode="auto">
              <a:xfrm>
                <a:off x="307" y="177"/>
                <a:ext cx="57" cy="119"/>
              </a:xfrm>
              <a:custGeom>
                <a:avLst/>
                <a:gdLst>
                  <a:gd name="T0" fmla="*/ 20 w 24"/>
                  <a:gd name="T1" fmla="*/ 41 h 50"/>
                  <a:gd name="T2" fmla="*/ 21 w 24"/>
                  <a:gd name="T3" fmla="*/ 41 h 50"/>
                  <a:gd name="T4" fmla="*/ 20 w 24"/>
                  <a:gd name="T5" fmla="*/ 41 h 50"/>
                  <a:gd name="T6" fmla="*/ 21 w 24"/>
                  <a:gd name="T7" fmla="*/ 41 h 50"/>
                  <a:gd name="T8" fmla="*/ 21 w 24"/>
                  <a:gd name="T9" fmla="*/ 41 h 50"/>
                  <a:gd name="T10" fmla="*/ 21 w 24"/>
                  <a:gd name="T11" fmla="*/ 41 h 50"/>
                  <a:gd name="T12" fmla="*/ 21 w 24"/>
                  <a:gd name="T13" fmla="*/ 41 h 50"/>
                  <a:gd name="T14" fmla="*/ 21 w 24"/>
                  <a:gd name="T15" fmla="*/ 40 h 50"/>
                  <a:gd name="T16" fmla="*/ 21 w 24"/>
                  <a:gd name="T17" fmla="*/ 40 h 50"/>
                  <a:gd name="T18" fmla="*/ 21 w 24"/>
                  <a:gd name="T19" fmla="*/ 40 h 50"/>
                  <a:gd name="T20" fmla="*/ 21 w 24"/>
                  <a:gd name="T21" fmla="*/ 40 h 50"/>
                  <a:gd name="T22" fmla="*/ 21 w 24"/>
                  <a:gd name="T23" fmla="*/ 40 h 50"/>
                  <a:gd name="T24" fmla="*/ 21 w 24"/>
                  <a:gd name="T25" fmla="*/ 40 h 50"/>
                  <a:gd name="T26" fmla="*/ 21 w 24"/>
                  <a:gd name="T27" fmla="*/ 40 h 50"/>
                  <a:gd name="T28" fmla="*/ 21 w 24"/>
                  <a:gd name="T29" fmla="*/ 40 h 50"/>
                  <a:gd name="T30" fmla="*/ 21 w 24"/>
                  <a:gd name="T31" fmla="*/ 40 h 50"/>
                  <a:gd name="T32" fmla="*/ 21 w 24"/>
                  <a:gd name="T33" fmla="*/ 40 h 50"/>
                  <a:gd name="T34" fmla="*/ 21 w 24"/>
                  <a:gd name="T35" fmla="*/ 40 h 50"/>
                  <a:gd name="T36" fmla="*/ 21 w 24"/>
                  <a:gd name="T37" fmla="*/ 40 h 50"/>
                  <a:gd name="T38" fmla="*/ 21 w 24"/>
                  <a:gd name="T39" fmla="*/ 40 h 50"/>
                  <a:gd name="T40" fmla="*/ 21 w 24"/>
                  <a:gd name="T41" fmla="*/ 39 h 50"/>
                  <a:gd name="T42" fmla="*/ 21 w 24"/>
                  <a:gd name="T43" fmla="*/ 39 h 50"/>
                  <a:gd name="T44" fmla="*/ 21 w 24"/>
                  <a:gd name="T45" fmla="*/ 39 h 50"/>
                  <a:gd name="T46" fmla="*/ 21 w 24"/>
                  <a:gd name="T47" fmla="*/ 39 h 50"/>
                  <a:gd name="T48" fmla="*/ 21 w 24"/>
                  <a:gd name="T49" fmla="*/ 39 h 50"/>
                  <a:gd name="T50" fmla="*/ 1 w 24"/>
                  <a:gd name="T51" fmla="*/ 1 h 50"/>
                  <a:gd name="T52" fmla="*/ 11 w 24"/>
                  <a:gd name="T53" fmla="*/ 9 h 50"/>
                  <a:gd name="T54" fmla="*/ 0 w 24"/>
                  <a:gd name="T55" fmla="*/ 39 h 50"/>
                  <a:gd name="T56" fmla="*/ 15 w 24"/>
                  <a:gd name="T57" fmla="*/ 24 h 50"/>
                  <a:gd name="T58" fmla="*/ 21 w 24"/>
                  <a:gd name="T59" fmla="*/ 39 h 50"/>
                  <a:gd name="T60" fmla="*/ 21 w 24"/>
                  <a:gd name="T61" fmla="*/ 22 h 50"/>
                  <a:gd name="T62" fmla="*/ 9 w 24"/>
                  <a:gd name="T63" fmla="*/ 3 h 50"/>
                  <a:gd name="T64" fmla="*/ 1 w 24"/>
                  <a:gd name="T6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 h="50">
                    <a:moveTo>
                      <a:pt x="20" y="41"/>
                    </a:moveTo>
                    <a:cubicBezTo>
                      <a:pt x="20" y="41"/>
                      <a:pt x="20" y="41"/>
                      <a:pt x="20" y="41"/>
                    </a:cubicBezTo>
                    <a:cubicBezTo>
                      <a:pt x="20" y="41"/>
                      <a:pt x="20" y="41"/>
                      <a:pt x="20" y="41"/>
                    </a:cubicBezTo>
                    <a:moveTo>
                      <a:pt x="21" y="41"/>
                    </a:moveTo>
                    <a:cubicBezTo>
                      <a:pt x="21" y="41"/>
                      <a:pt x="21" y="41"/>
                      <a:pt x="21" y="41"/>
                    </a:cubicBezTo>
                    <a:cubicBezTo>
                      <a:pt x="21" y="41"/>
                      <a:pt x="21" y="41"/>
                      <a:pt x="20" y="41"/>
                    </a:cubicBezTo>
                    <a:cubicBezTo>
                      <a:pt x="21" y="41"/>
                      <a:pt x="21" y="41"/>
                      <a:pt x="21" y="41"/>
                    </a:cubicBezTo>
                    <a:cubicBezTo>
                      <a:pt x="21" y="41"/>
                      <a:pt x="21" y="41"/>
                      <a:pt x="21" y="41"/>
                    </a:cubicBezTo>
                    <a:moveTo>
                      <a:pt x="21" y="41"/>
                    </a:moveTo>
                    <a:cubicBezTo>
                      <a:pt x="21" y="41"/>
                      <a:pt x="21" y="41"/>
                      <a:pt x="21" y="41"/>
                    </a:cubicBezTo>
                    <a:cubicBezTo>
                      <a:pt x="21" y="41"/>
                      <a:pt x="21" y="41"/>
                      <a:pt x="21" y="41"/>
                    </a:cubicBezTo>
                    <a:moveTo>
                      <a:pt x="21" y="41"/>
                    </a:moveTo>
                    <a:cubicBezTo>
                      <a:pt x="21" y="41"/>
                      <a:pt x="21" y="41"/>
                      <a:pt x="21" y="41"/>
                    </a:cubicBezTo>
                    <a:cubicBezTo>
                      <a:pt x="21" y="41"/>
                      <a:pt x="21" y="41"/>
                      <a:pt x="21" y="41"/>
                    </a:cubicBezTo>
                    <a:moveTo>
                      <a:pt x="21" y="40"/>
                    </a:moveTo>
                    <a:cubicBezTo>
                      <a:pt x="21" y="40"/>
                      <a:pt x="21" y="40"/>
                      <a:pt x="21" y="40"/>
                    </a:cubicBezTo>
                    <a:cubicBezTo>
                      <a:pt x="21" y="40"/>
                      <a:pt x="21" y="40"/>
                      <a:pt x="21" y="40"/>
                    </a:cubicBezTo>
                    <a:moveTo>
                      <a:pt x="21" y="40"/>
                    </a:moveTo>
                    <a:cubicBezTo>
                      <a:pt x="21" y="40"/>
                      <a:pt x="21" y="40"/>
                      <a:pt x="21" y="40"/>
                    </a:cubicBezTo>
                    <a:cubicBezTo>
                      <a:pt x="21" y="40"/>
                      <a:pt x="21" y="40"/>
                      <a:pt x="21" y="40"/>
                    </a:cubicBezTo>
                    <a:moveTo>
                      <a:pt x="21" y="40"/>
                    </a:moveTo>
                    <a:cubicBezTo>
                      <a:pt x="21" y="40"/>
                      <a:pt x="21" y="40"/>
                      <a:pt x="21" y="40"/>
                    </a:cubicBezTo>
                    <a:cubicBezTo>
                      <a:pt x="21" y="40"/>
                      <a:pt x="21" y="40"/>
                      <a:pt x="21" y="40"/>
                    </a:cubicBezTo>
                    <a:moveTo>
                      <a:pt x="21" y="40"/>
                    </a:moveTo>
                    <a:cubicBezTo>
                      <a:pt x="21" y="40"/>
                      <a:pt x="21" y="40"/>
                      <a:pt x="21" y="40"/>
                    </a:cubicBezTo>
                    <a:cubicBezTo>
                      <a:pt x="21" y="40"/>
                      <a:pt x="21" y="40"/>
                      <a:pt x="21" y="40"/>
                    </a:cubicBezTo>
                    <a:moveTo>
                      <a:pt x="21" y="40"/>
                    </a:moveTo>
                    <a:cubicBezTo>
                      <a:pt x="21" y="40"/>
                      <a:pt x="21" y="40"/>
                      <a:pt x="21" y="40"/>
                    </a:cubicBezTo>
                    <a:cubicBezTo>
                      <a:pt x="21" y="40"/>
                      <a:pt x="21" y="40"/>
                      <a:pt x="21" y="40"/>
                    </a:cubicBezTo>
                    <a:moveTo>
                      <a:pt x="21" y="40"/>
                    </a:moveTo>
                    <a:cubicBezTo>
                      <a:pt x="21" y="40"/>
                      <a:pt x="21" y="40"/>
                      <a:pt x="21" y="40"/>
                    </a:cubicBezTo>
                    <a:cubicBezTo>
                      <a:pt x="21" y="40"/>
                      <a:pt x="21" y="40"/>
                      <a:pt x="21" y="40"/>
                    </a:cubicBezTo>
                    <a:moveTo>
                      <a:pt x="21" y="40"/>
                    </a:moveTo>
                    <a:cubicBezTo>
                      <a:pt x="21" y="40"/>
                      <a:pt x="21" y="40"/>
                      <a:pt x="21" y="40"/>
                    </a:cubicBezTo>
                    <a:cubicBezTo>
                      <a:pt x="21" y="40"/>
                      <a:pt x="21" y="40"/>
                      <a:pt x="21" y="40"/>
                    </a:cubicBezTo>
                    <a:moveTo>
                      <a:pt x="21" y="40"/>
                    </a:moveTo>
                    <a:cubicBezTo>
                      <a:pt x="21" y="40"/>
                      <a:pt x="21" y="40"/>
                      <a:pt x="21" y="40"/>
                    </a:cubicBezTo>
                    <a:cubicBezTo>
                      <a:pt x="21" y="40"/>
                      <a:pt x="21" y="40"/>
                      <a:pt x="21" y="40"/>
                    </a:cubicBezTo>
                    <a:moveTo>
                      <a:pt x="21" y="40"/>
                    </a:moveTo>
                    <a:cubicBezTo>
                      <a:pt x="21" y="40"/>
                      <a:pt x="21" y="40"/>
                      <a:pt x="21" y="40"/>
                    </a:cubicBezTo>
                    <a:cubicBezTo>
                      <a:pt x="21" y="40"/>
                      <a:pt x="21" y="40"/>
                      <a:pt x="21" y="40"/>
                    </a:cubicBezTo>
                    <a:moveTo>
                      <a:pt x="21" y="39"/>
                    </a:moveTo>
                    <a:cubicBezTo>
                      <a:pt x="21" y="39"/>
                      <a:pt x="21" y="39"/>
                      <a:pt x="21" y="40"/>
                    </a:cubicBezTo>
                    <a:cubicBezTo>
                      <a:pt x="21" y="39"/>
                      <a:pt x="21" y="39"/>
                      <a:pt x="21" y="39"/>
                    </a:cubicBezTo>
                    <a:moveTo>
                      <a:pt x="21" y="39"/>
                    </a:moveTo>
                    <a:cubicBezTo>
                      <a:pt x="21" y="39"/>
                      <a:pt x="21" y="39"/>
                      <a:pt x="21" y="39"/>
                    </a:cubicBezTo>
                    <a:cubicBezTo>
                      <a:pt x="21" y="39"/>
                      <a:pt x="21" y="39"/>
                      <a:pt x="21" y="39"/>
                    </a:cubicBezTo>
                    <a:moveTo>
                      <a:pt x="21" y="39"/>
                    </a:moveTo>
                    <a:cubicBezTo>
                      <a:pt x="21" y="39"/>
                      <a:pt x="21" y="39"/>
                      <a:pt x="21" y="39"/>
                    </a:cubicBezTo>
                    <a:cubicBezTo>
                      <a:pt x="21" y="39"/>
                      <a:pt x="21" y="39"/>
                      <a:pt x="21" y="39"/>
                    </a:cubicBezTo>
                    <a:moveTo>
                      <a:pt x="1" y="0"/>
                    </a:moveTo>
                    <a:cubicBezTo>
                      <a:pt x="1" y="0"/>
                      <a:pt x="1" y="1"/>
                      <a:pt x="1" y="1"/>
                    </a:cubicBezTo>
                    <a:cubicBezTo>
                      <a:pt x="1" y="1"/>
                      <a:pt x="2" y="1"/>
                      <a:pt x="2" y="2"/>
                    </a:cubicBezTo>
                    <a:cubicBezTo>
                      <a:pt x="6" y="3"/>
                      <a:pt x="9" y="5"/>
                      <a:pt x="11" y="9"/>
                    </a:cubicBezTo>
                    <a:cubicBezTo>
                      <a:pt x="13" y="13"/>
                      <a:pt x="12" y="18"/>
                      <a:pt x="11" y="23"/>
                    </a:cubicBezTo>
                    <a:cubicBezTo>
                      <a:pt x="9" y="29"/>
                      <a:pt x="5" y="35"/>
                      <a:pt x="0" y="39"/>
                    </a:cubicBezTo>
                    <a:cubicBezTo>
                      <a:pt x="0" y="43"/>
                      <a:pt x="0" y="46"/>
                      <a:pt x="0" y="50"/>
                    </a:cubicBezTo>
                    <a:cubicBezTo>
                      <a:pt x="9" y="45"/>
                      <a:pt x="15" y="34"/>
                      <a:pt x="15" y="24"/>
                    </a:cubicBezTo>
                    <a:cubicBezTo>
                      <a:pt x="15" y="17"/>
                      <a:pt x="16" y="11"/>
                      <a:pt x="11" y="4"/>
                    </a:cubicBezTo>
                    <a:cubicBezTo>
                      <a:pt x="20" y="10"/>
                      <a:pt x="24" y="25"/>
                      <a:pt x="21" y="39"/>
                    </a:cubicBezTo>
                    <a:cubicBezTo>
                      <a:pt x="21" y="38"/>
                      <a:pt x="21" y="36"/>
                      <a:pt x="22" y="35"/>
                    </a:cubicBezTo>
                    <a:cubicBezTo>
                      <a:pt x="22" y="30"/>
                      <a:pt x="22" y="26"/>
                      <a:pt x="21" y="22"/>
                    </a:cubicBezTo>
                    <a:cubicBezTo>
                      <a:pt x="20" y="17"/>
                      <a:pt x="18" y="13"/>
                      <a:pt x="16" y="9"/>
                    </a:cubicBezTo>
                    <a:cubicBezTo>
                      <a:pt x="14" y="7"/>
                      <a:pt x="12" y="4"/>
                      <a:pt x="9" y="3"/>
                    </a:cubicBezTo>
                    <a:cubicBezTo>
                      <a:pt x="7" y="1"/>
                      <a:pt x="5" y="0"/>
                      <a:pt x="3" y="0"/>
                    </a:cubicBezTo>
                    <a:cubicBezTo>
                      <a:pt x="2" y="0"/>
                      <a:pt x="2" y="0"/>
                      <a:pt x="1" y="0"/>
                    </a:cubicBezTo>
                  </a:path>
                </a:pathLst>
              </a:custGeom>
              <a:solidFill>
                <a:srgbClr val="7986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5" name="Freeform 2056">
                <a:extLst>
                  <a:ext uri="{FF2B5EF4-FFF2-40B4-BE49-F238E27FC236}">
                    <a16:creationId xmlns:a16="http://schemas.microsoft.com/office/drawing/2014/main" id="{67538101-C6F0-403F-B2A9-B008555D7AC8}"/>
                  </a:ext>
                </a:extLst>
              </p:cNvPr>
              <p:cNvSpPr>
                <a:spLocks/>
              </p:cNvSpPr>
              <p:nvPr/>
            </p:nvSpPr>
            <p:spPr bwMode="auto">
              <a:xfrm>
                <a:off x="307" y="186"/>
                <a:ext cx="57" cy="150"/>
              </a:xfrm>
              <a:custGeom>
                <a:avLst/>
                <a:gdLst>
                  <a:gd name="T0" fmla="*/ 11 w 24"/>
                  <a:gd name="T1" fmla="*/ 0 h 63"/>
                  <a:gd name="T2" fmla="*/ 15 w 24"/>
                  <a:gd name="T3" fmla="*/ 20 h 63"/>
                  <a:gd name="T4" fmla="*/ 0 w 24"/>
                  <a:gd name="T5" fmla="*/ 46 h 63"/>
                  <a:gd name="T6" fmla="*/ 0 w 24"/>
                  <a:gd name="T7" fmla="*/ 54 h 63"/>
                  <a:gd name="T8" fmla="*/ 21 w 24"/>
                  <a:gd name="T9" fmla="*/ 21 h 63"/>
                  <a:gd name="T10" fmla="*/ 21 w 24"/>
                  <a:gd name="T11" fmla="*/ 21 h 63"/>
                  <a:gd name="T12" fmla="*/ 21 w 24"/>
                  <a:gd name="T13" fmla="*/ 21 h 63"/>
                  <a:gd name="T14" fmla="*/ 20 w 24"/>
                  <a:gd name="T15" fmla="*/ 35 h 63"/>
                  <a:gd name="T16" fmla="*/ 5 w 24"/>
                  <a:gd name="T17" fmla="*/ 59 h 63"/>
                  <a:gd name="T18" fmla="*/ 0 w 24"/>
                  <a:gd name="T19" fmla="*/ 62 h 63"/>
                  <a:gd name="T20" fmla="*/ 0 w 24"/>
                  <a:gd name="T21" fmla="*/ 63 h 63"/>
                  <a:gd name="T22" fmla="*/ 13 w 24"/>
                  <a:gd name="T23" fmla="*/ 53 h 63"/>
                  <a:gd name="T24" fmla="*/ 18 w 24"/>
                  <a:gd name="T25" fmla="*/ 44 h 63"/>
                  <a:gd name="T26" fmla="*/ 19 w 24"/>
                  <a:gd name="T27" fmla="*/ 42 h 63"/>
                  <a:gd name="T28" fmla="*/ 19 w 24"/>
                  <a:gd name="T29" fmla="*/ 42 h 63"/>
                  <a:gd name="T30" fmla="*/ 20 w 24"/>
                  <a:gd name="T31" fmla="*/ 40 h 63"/>
                  <a:gd name="T32" fmla="*/ 20 w 24"/>
                  <a:gd name="T33" fmla="*/ 37 h 63"/>
                  <a:gd name="T34" fmla="*/ 20 w 24"/>
                  <a:gd name="T35" fmla="*/ 37 h 63"/>
                  <a:gd name="T36" fmla="*/ 20 w 24"/>
                  <a:gd name="T37" fmla="*/ 37 h 63"/>
                  <a:gd name="T38" fmla="*/ 21 w 24"/>
                  <a:gd name="T39" fmla="*/ 37 h 63"/>
                  <a:gd name="T40" fmla="*/ 21 w 24"/>
                  <a:gd name="T41" fmla="*/ 37 h 63"/>
                  <a:gd name="T42" fmla="*/ 21 w 24"/>
                  <a:gd name="T43" fmla="*/ 37 h 63"/>
                  <a:gd name="T44" fmla="*/ 21 w 24"/>
                  <a:gd name="T45" fmla="*/ 37 h 63"/>
                  <a:gd name="T46" fmla="*/ 21 w 24"/>
                  <a:gd name="T47" fmla="*/ 37 h 63"/>
                  <a:gd name="T48" fmla="*/ 21 w 24"/>
                  <a:gd name="T49" fmla="*/ 37 h 63"/>
                  <a:gd name="T50" fmla="*/ 21 w 24"/>
                  <a:gd name="T51" fmla="*/ 36 h 63"/>
                  <a:gd name="T52" fmla="*/ 21 w 24"/>
                  <a:gd name="T53" fmla="*/ 36 h 63"/>
                  <a:gd name="T54" fmla="*/ 21 w 24"/>
                  <a:gd name="T55" fmla="*/ 36 h 63"/>
                  <a:gd name="T56" fmla="*/ 21 w 24"/>
                  <a:gd name="T57" fmla="*/ 36 h 63"/>
                  <a:gd name="T58" fmla="*/ 21 w 24"/>
                  <a:gd name="T59" fmla="*/ 36 h 63"/>
                  <a:gd name="T60" fmla="*/ 21 w 24"/>
                  <a:gd name="T61" fmla="*/ 36 h 63"/>
                  <a:gd name="T62" fmla="*/ 21 w 24"/>
                  <a:gd name="T63" fmla="*/ 36 h 63"/>
                  <a:gd name="T64" fmla="*/ 21 w 24"/>
                  <a:gd name="T65" fmla="*/ 36 h 63"/>
                  <a:gd name="T66" fmla="*/ 21 w 24"/>
                  <a:gd name="T67" fmla="*/ 36 h 63"/>
                  <a:gd name="T68" fmla="*/ 21 w 24"/>
                  <a:gd name="T69" fmla="*/ 36 h 63"/>
                  <a:gd name="T70" fmla="*/ 21 w 24"/>
                  <a:gd name="T71" fmla="*/ 36 h 63"/>
                  <a:gd name="T72" fmla="*/ 21 w 24"/>
                  <a:gd name="T73" fmla="*/ 36 h 63"/>
                  <a:gd name="T74" fmla="*/ 21 w 24"/>
                  <a:gd name="T75" fmla="*/ 36 h 63"/>
                  <a:gd name="T76" fmla="*/ 21 w 24"/>
                  <a:gd name="T77" fmla="*/ 36 h 63"/>
                  <a:gd name="T78" fmla="*/ 21 w 24"/>
                  <a:gd name="T79" fmla="*/ 36 h 63"/>
                  <a:gd name="T80" fmla="*/ 21 w 24"/>
                  <a:gd name="T81" fmla="*/ 36 h 63"/>
                  <a:gd name="T82" fmla="*/ 21 w 24"/>
                  <a:gd name="T83" fmla="*/ 36 h 63"/>
                  <a:gd name="T84" fmla="*/ 21 w 24"/>
                  <a:gd name="T85" fmla="*/ 36 h 63"/>
                  <a:gd name="T86" fmla="*/ 21 w 24"/>
                  <a:gd name="T87" fmla="*/ 36 h 63"/>
                  <a:gd name="T88" fmla="*/ 21 w 24"/>
                  <a:gd name="T89" fmla="*/ 36 h 63"/>
                  <a:gd name="T90" fmla="*/ 21 w 24"/>
                  <a:gd name="T91" fmla="*/ 36 h 63"/>
                  <a:gd name="T92" fmla="*/ 21 w 24"/>
                  <a:gd name="T93" fmla="*/ 35 h 63"/>
                  <a:gd name="T94" fmla="*/ 21 w 24"/>
                  <a:gd name="T95" fmla="*/ 35 h 63"/>
                  <a:gd name="T96" fmla="*/ 21 w 24"/>
                  <a:gd name="T97" fmla="*/ 35 h 63"/>
                  <a:gd name="T98" fmla="*/ 21 w 24"/>
                  <a:gd name="T99" fmla="*/ 35 h 63"/>
                  <a:gd name="T100" fmla="*/ 21 w 24"/>
                  <a:gd name="T101" fmla="*/ 35 h 63"/>
                  <a:gd name="T102" fmla="*/ 21 w 24"/>
                  <a:gd name="T103" fmla="*/ 35 h 63"/>
                  <a:gd name="T104" fmla="*/ 11 w 24"/>
                  <a:gd name="T10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 h="63">
                    <a:moveTo>
                      <a:pt x="11" y="0"/>
                    </a:moveTo>
                    <a:cubicBezTo>
                      <a:pt x="16" y="7"/>
                      <a:pt x="15" y="13"/>
                      <a:pt x="15" y="20"/>
                    </a:cubicBezTo>
                    <a:cubicBezTo>
                      <a:pt x="15" y="30"/>
                      <a:pt x="9" y="41"/>
                      <a:pt x="0" y="46"/>
                    </a:cubicBezTo>
                    <a:cubicBezTo>
                      <a:pt x="0" y="48"/>
                      <a:pt x="0" y="51"/>
                      <a:pt x="0" y="54"/>
                    </a:cubicBezTo>
                    <a:cubicBezTo>
                      <a:pt x="9" y="49"/>
                      <a:pt x="18" y="34"/>
                      <a:pt x="21" y="21"/>
                    </a:cubicBezTo>
                    <a:cubicBezTo>
                      <a:pt x="21" y="21"/>
                      <a:pt x="21" y="21"/>
                      <a:pt x="21" y="21"/>
                    </a:cubicBezTo>
                    <a:cubicBezTo>
                      <a:pt x="21" y="21"/>
                      <a:pt x="21" y="21"/>
                      <a:pt x="21" y="21"/>
                    </a:cubicBezTo>
                    <a:cubicBezTo>
                      <a:pt x="20" y="23"/>
                      <a:pt x="21" y="29"/>
                      <a:pt x="20" y="35"/>
                    </a:cubicBezTo>
                    <a:cubicBezTo>
                      <a:pt x="16" y="46"/>
                      <a:pt x="11" y="54"/>
                      <a:pt x="5" y="59"/>
                    </a:cubicBezTo>
                    <a:cubicBezTo>
                      <a:pt x="3" y="60"/>
                      <a:pt x="2" y="61"/>
                      <a:pt x="0" y="62"/>
                    </a:cubicBezTo>
                    <a:cubicBezTo>
                      <a:pt x="0" y="62"/>
                      <a:pt x="0" y="63"/>
                      <a:pt x="0" y="63"/>
                    </a:cubicBezTo>
                    <a:cubicBezTo>
                      <a:pt x="5" y="61"/>
                      <a:pt x="10" y="58"/>
                      <a:pt x="13" y="53"/>
                    </a:cubicBezTo>
                    <a:cubicBezTo>
                      <a:pt x="15" y="50"/>
                      <a:pt x="17" y="47"/>
                      <a:pt x="18" y="44"/>
                    </a:cubicBezTo>
                    <a:cubicBezTo>
                      <a:pt x="19" y="43"/>
                      <a:pt x="19" y="42"/>
                      <a:pt x="19" y="42"/>
                    </a:cubicBezTo>
                    <a:cubicBezTo>
                      <a:pt x="19" y="42"/>
                      <a:pt x="19" y="42"/>
                      <a:pt x="19" y="42"/>
                    </a:cubicBezTo>
                    <a:cubicBezTo>
                      <a:pt x="19" y="41"/>
                      <a:pt x="20" y="41"/>
                      <a:pt x="20" y="40"/>
                    </a:cubicBezTo>
                    <a:cubicBezTo>
                      <a:pt x="20" y="39"/>
                      <a:pt x="20" y="38"/>
                      <a:pt x="20" y="37"/>
                    </a:cubicBezTo>
                    <a:cubicBezTo>
                      <a:pt x="20" y="37"/>
                      <a:pt x="20" y="37"/>
                      <a:pt x="20" y="37"/>
                    </a:cubicBezTo>
                    <a:cubicBezTo>
                      <a:pt x="20" y="37"/>
                      <a:pt x="20" y="37"/>
                      <a:pt x="20" y="37"/>
                    </a:cubicBezTo>
                    <a:cubicBezTo>
                      <a:pt x="21" y="37"/>
                      <a:pt x="21" y="37"/>
                      <a:pt x="21" y="37"/>
                    </a:cubicBezTo>
                    <a:cubicBezTo>
                      <a:pt x="21" y="37"/>
                      <a:pt x="21" y="37"/>
                      <a:pt x="21" y="37"/>
                    </a:cubicBezTo>
                    <a:cubicBezTo>
                      <a:pt x="21" y="37"/>
                      <a:pt x="21" y="37"/>
                      <a:pt x="21" y="37"/>
                    </a:cubicBezTo>
                    <a:cubicBezTo>
                      <a:pt x="21" y="37"/>
                      <a:pt x="21" y="37"/>
                      <a:pt x="21" y="37"/>
                    </a:cubicBezTo>
                    <a:cubicBezTo>
                      <a:pt x="21" y="37"/>
                      <a:pt x="21" y="37"/>
                      <a:pt x="21" y="37"/>
                    </a:cubicBezTo>
                    <a:cubicBezTo>
                      <a:pt x="21" y="37"/>
                      <a:pt x="21" y="37"/>
                      <a:pt x="21" y="37"/>
                    </a:cubicBezTo>
                    <a:cubicBezTo>
                      <a:pt x="21" y="37"/>
                      <a:pt x="21" y="37"/>
                      <a:pt x="21" y="36"/>
                    </a:cubicBezTo>
                    <a:cubicBezTo>
                      <a:pt x="21" y="36"/>
                      <a:pt x="21" y="36"/>
                      <a:pt x="21" y="36"/>
                    </a:cubicBezTo>
                    <a:cubicBezTo>
                      <a:pt x="21" y="36"/>
                      <a:pt x="21" y="36"/>
                      <a:pt x="21" y="36"/>
                    </a:cubicBezTo>
                    <a:cubicBezTo>
                      <a:pt x="21" y="36"/>
                      <a:pt x="21" y="36"/>
                      <a:pt x="21" y="36"/>
                    </a:cubicBezTo>
                    <a:cubicBezTo>
                      <a:pt x="21" y="36"/>
                      <a:pt x="21" y="36"/>
                      <a:pt x="21" y="36"/>
                    </a:cubicBezTo>
                    <a:cubicBezTo>
                      <a:pt x="21" y="36"/>
                      <a:pt x="21" y="36"/>
                      <a:pt x="21" y="36"/>
                    </a:cubicBezTo>
                    <a:cubicBezTo>
                      <a:pt x="21" y="36"/>
                      <a:pt x="21" y="36"/>
                      <a:pt x="21" y="36"/>
                    </a:cubicBezTo>
                    <a:cubicBezTo>
                      <a:pt x="21" y="36"/>
                      <a:pt x="21" y="36"/>
                      <a:pt x="21" y="36"/>
                    </a:cubicBezTo>
                    <a:cubicBezTo>
                      <a:pt x="21" y="36"/>
                      <a:pt x="21" y="36"/>
                      <a:pt x="21" y="36"/>
                    </a:cubicBezTo>
                    <a:cubicBezTo>
                      <a:pt x="21" y="36"/>
                      <a:pt x="21" y="36"/>
                      <a:pt x="21" y="36"/>
                    </a:cubicBezTo>
                    <a:cubicBezTo>
                      <a:pt x="21" y="36"/>
                      <a:pt x="21" y="36"/>
                      <a:pt x="21" y="36"/>
                    </a:cubicBezTo>
                    <a:cubicBezTo>
                      <a:pt x="21" y="36"/>
                      <a:pt x="21" y="36"/>
                      <a:pt x="21" y="36"/>
                    </a:cubicBezTo>
                    <a:cubicBezTo>
                      <a:pt x="21" y="36"/>
                      <a:pt x="21" y="36"/>
                      <a:pt x="21" y="36"/>
                    </a:cubicBezTo>
                    <a:cubicBezTo>
                      <a:pt x="21" y="36"/>
                      <a:pt x="21" y="36"/>
                      <a:pt x="21" y="36"/>
                    </a:cubicBezTo>
                    <a:cubicBezTo>
                      <a:pt x="21" y="36"/>
                      <a:pt x="21" y="36"/>
                      <a:pt x="21" y="36"/>
                    </a:cubicBezTo>
                    <a:cubicBezTo>
                      <a:pt x="21" y="36"/>
                      <a:pt x="21" y="36"/>
                      <a:pt x="21" y="36"/>
                    </a:cubicBezTo>
                    <a:cubicBezTo>
                      <a:pt x="21" y="36"/>
                      <a:pt x="21" y="36"/>
                      <a:pt x="21" y="36"/>
                    </a:cubicBezTo>
                    <a:cubicBezTo>
                      <a:pt x="21" y="36"/>
                      <a:pt x="21" y="36"/>
                      <a:pt x="21" y="36"/>
                    </a:cubicBezTo>
                    <a:cubicBezTo>
                      <a:pt x="21" y="36"/>
                      <a:pt x="21" y="36"/>
                      <a:pt x="21" y="36"/>
                    </a:cubicBezTo>
                    <a:cubicBezTo>
                      <a:pt x="21" y="36"/>
                      <a:pt x="21" y="36"/>
                      <a:pt x="21" y="36"/>
                    </a:cubicBezTo>
                    <a:cubicBezTo>
                      <a:pt x="21" y="36"/>
                      <a:pt x="21" y="36"/>
                      <a:pt x="21" y="36"/>
                    </a:cubicBezTo>
                    <a:cubicBezTo>
                      <a:pt x="21" y="35"/>
                      <a:pt x="21" y="35"/>
                      <a:pt x="21" y="35"/>
                    </a:cubicBezTo>
                    <a:cubicBezTo>
                      <a:pt x="21" y="35"/>
                      <a:pt x="21" y="35"/>
                      <a:pt x="21" y="35"/>
                    </a:cubicBezTo>
                    <a:cubicBezTo>
                      <a:pt x="21" y="35"/>
                      <a:pt x="21" y="35"/>
                      <a:pt x="21" y="35"/>
                    </a:cubicBezTo>
                    <a:cubicBezTo>
                      <a:pt x="21" y="35"/>
                      <a:pt x="21" y="35"/>
                      <a:pt x="21" y="35"/>
                    </a:cubicBezTo>
                    <a:cubicBezTo>
                      <a:pt x="21" y="35"/>
                      <a:pt x="21" y="35"/>
                      <a:pt x="21" y="35"/>
                    </a:cubicBezTo>
                    <a:cubicBezTo>
                      <a:pt x="21" y="35"/>
                      <a:pt x="21" y="35"/>
                      <a:pt x="21" y="35"/>
                    </a:cubicBezTo>
                    <a:cubicBezTo>
                      <a:pt x="24" y="21"/>
                      <a:pt x="20" y="6"/>
                      <a:pt x="11" y="0"/>
                    </a:cubicBezTo>
                  </a:path>
                </a:pathLst>
              </a:custGeom>
              <a:solidFill>
                <a:srgbClr val="747B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6" name="Freeform 2057">
                <a:extLst>
                  <a:ext uri="{FF2B5EF4-FFF2-40B4-BE49-F238E27FC236}">
                    <a16:creationId xmlns:a16="http://schemas.microsoft.com/office/drawing/2014/main" id="{674C5368-2CA4-4883-8368-3931A36CC546}"/>
                  </a:ext>
                </a:extLst>
              </p:cNvPr>
              <p:cNvSpPr>
                <a:spLocks/>
              </p:cNvSpPr>
              <p:nvPr/>
            </p:nvSpPr>
            <p:spPr bwMode="auto">
              <a:xfrm>
                <a:off x="307" y="236"/>
                <a:ext cx="50" cy="98"/>
              </a:xfrm>
              <a:custGeom>
                <a:avLst/>
                <a:gdLst>
                  <a:gd name="T0" fmla="*/ 21 w 21"/>
                  <a:gd name="T1" fmla="*/ 0 h 41"/>
                  <a:gd name="T2" fmla="*/ 0 w 21"/>
                  <a:gd name="T3" fmla="*/ 33 h 41"/>
                  <a:gd name="T4" fmla="*/ 0 w 21"/>
                  <a:gd name="T5" fmla="*/ 36 h 41"/>
                  <a:gd name="T6" fmla="*/ 7 w 21"/>
                  <a:gd name="T7" fmla="*/ 31 h 41"/>
                  <a:gd name="T8" fmla="*/ 14 w 21"/>
                  <a:gd name="T9" fmla="*/ 24 h 41"/>
                  <a:gd name="T10" fmla="*/ 14 w 21"/>
                  <a:gd name="T11" fmla="*/ 24 h 41"/>
                  <a:gd name="T12" fmla="*/ 14 w 21"/>
                  <a:gd name="T13" fmla="*/ 24 h 41"/>
                  <a:gd name="T14" fmla="*/ 6 w 21"/>
                  <a:gd name="T15" fmla="*/ 35 h 41"/>
                  <a:gd name="T16" fmla="*/ 0 w 21"/>
                  <a:gd name="T17" fmla="*/ 39 h 41"/>
                  <a:gd name="T18" fmla="*/ 0 w 21"/>
                  <a:gd name="T19" fmla="*/ 41 h 41"/>
                  <a:gd name="T20" fmla="*/ 5 w 21"/>
                  <a:gd name="T21" fmla="*/ 38 h 41"/>
                  <a:gd name="T22" fmla="*/ 20 w 21"/>
                  <a:gd name="T23" fmla="*/ 14 h 41"/>
                  <a:gd name="T24" fmla="*/ 21 w 21"/>
                  <a:gd name="T2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41">
                    <a:moveTo>
                      <a:pt x="21" y="0"/>
                    </a:moveTo>
                    <a:cubicBezTo>
                      <a:pt x="18" y="13"/>
                      <a:pt x="9" y="28"/>
                      <a:pt x="0" y="33"/>
                    </a:cubicBezTo>
                    <a:cubicBezTo>
                      <a:pt x="0" y="34"/>
                      <a:pt x="0" y="35"/>
                      <a:pt x="0" y="36"/>
                    </a:cubicBezTo>
                    <a:cubicBezTo>
                      <a:pt x="3" y="35"/>
                      <a:pt x="6" y="33"/>
                      <a:pt x="7" y="31"/>
                    </a:cubicBezTo>
                    <a:cubicBezTo>
                      <a:pt x="9" y="30"/>
                      <a:pt x="13" y="26"/>
                      <a:pt x="14" y="24"/>
                    </a:cubicBezTo>
                    <a:cubicBezTo>
                      <a:pt x="14" y="24"/>
                      <a:pt x="14" y="24"/>
                      <a:pt x="14" y="24"/>
                    </a:cubicBezTo>
                    <a:cubicBezTo>
                      <a:pt x="14" y="24"/>
                      <a:pt x="14" y="24"/>
                      <a:pt x="14" y="24"/>
                    </a:cubicBezTo>
                    <a:cubicBezTo>
                      <a:pt x="12" y="29"/>
                      <a:pt x="9" y="33"/>
                      <a:pt x="6" y="35"/>
                    </a:cubicBezTo>
                    <a:cubicBezTo>
                      <a:pt x="4" y="36"/>
                      <a:pt x="2" y="38"/>
                      <a:pt x="0" y="39"/>
                    </a:cubicBezTo>
                    <a:cubicBezTo>
                      <a:pt x="0" y="39"/>
                      <a:pt x="0" y="40"/>
                      <a:pt x="0" y="41"/>
                    </a:cubicBezTo>
                    <a:cubicBezTo>
                      <a:pt x="2" y="40"/>
                      <a:pt x="3" y="39"/>
                      <a:pt x="5" y="38"/>
                    </a:cubicBezTo>
                    <a:cubicBezTo>
                      <a:pt x="11" y="33"/>
                      <a:pt x="16" y="25"/>
                      <a:pt x="20" y="14"/>
                    </a:cubicBezTo>
                    <a:cubicBezTo>
                      <a:pt x="21" y="8"/>
                      <a:pt x="20" y="2"/>
                      <a:pt x="21" y="0"/>
                    </a:cubicBezTo>
                  </a:path>
                </a:pathLst>
              </a:custGeom>
              <a:solidFill>
                <a:srgbClr val="6E6F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7" name="Freeform 2058">
                <a:extLst>
                  <a:ext uri="{FF2B5EF4-FFF2-40B4-BE49-F238E27FC236}">
                    <a16:creationId xmlns:a16="http://schemas.microsoft.com/office/drawing/2014/main" id="{7D3AD3F7-AFED-451E-BBFA-7A7B74046181}"/>
                  </a:ext>
                </a:extLst>
              </p:cNvPr>
              <p:cNvSpPr>
                <a:spLocks/>
              </p:cNvSpPr>
              <p:nvPr/>
            </p:nvSpPr>
            <p:spPr bwMode="auto">
              <a:xfrm>
                <a:off x="307" y="181"/>
                <a:ext cx="31" cy="89"/>
              </a:xfrm>
              <a:custGeom>
                <a:avLst/>
                <a:gdLst>
                  <a:gd name="T0" fmla="*/ 2 w 13"/>
                  <a:gd name="T1" fmla="*/ 0 h 37"/>
                  <a:gd name="T2" fmla="*/ 7 w 13"/>
                  <a:gd name="T3" fmla="*/ 4 h 37"/>
                  <a:gd name="T4" fmla="*/ 6 w 13"/>
                  <a:gd name="T5" fmla="*/ 16 h 37"/>
                  <a:gd name="T6" fmla="*/ 1 w 13"/>
                  <a:gd name="T7" fmla="*/ 27 h 37"/>
                  <a:gd name="T8" fmla="*/ 0 w 13"/>
                  <a:gd name="T9" fmla="*/ 37 h 37"/>
                  <a:gd name="T10" fmla="*/ 11 w 13"/>
                  <a:gd name="T11" fmla="*/ 21 h 37"/>
                  <a:gd name="T12" fmla="*/ 11 w 13"/>
                  <a:gd name="T13" fmla="*/ 7 h 37"/>
                  <a:gd name="T14" fmla="*/ 2 w 13"/>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7">
                    <a:moveTo>
                      <a:pt x="2" y="0"/>
                    </a:moveTo>
                    <a:cubicBezTo>
                      <a:pt x="4" y="1"/>
                      <a:pt x="6" y="2"/>
                      <a:pt x="7" y="4"/>
                    </a:cubicBezTo>
                    <a:cubicBezTo>
                      <a:pt x="8" y="8"/>
                      <a:pt x="8" y="12"/>
                      <a:pt x="6" y="16"/>
                    </a:cubicBezTo>
                    <a:cubicBezTo>
                      <a:pt x="5" y="20"/>
                      <a:pt x="3" y="24"/>
                      <a:pt x="1" y="27"/>
                    </a:cubicBezTo>
                    <a:cubicBezTo>
                      <a:pt x="1" y="30"/>
                      <a:pt x="1" y="34"/>
                      <a:pt x="0" y="37"/>
                    </a:cubicBezTo>
                    <a:cubicBezTo>
                      <a:pt x="5" y="33"/>
                      <a:pt x="9" y="27"/>
                      <a:pt x="11" y="21"/>
                    </a:cubicBezTo>
                    <a:cubicBezTo>
                      <a:pt x="12" y="16"/>
                      <a:pt x="13" y="11"/>
                      <a:pt x="11" y="7"/>
                    </a:cubicBezTo>
                    <a:cubicBezTo>
                      <a:pt x="9" y="3"/>
                      <a:pt x="6" y="1"/>
                      <a:pt x="2" y="0"/>
                    </a:cubicBezTo>
                  </a:path>
                </a:pathLst>
              </a:custGeom>
              <a:solidFill>
                <a:srgbClr val="8A9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8" name="Freeform 2059">
                <a:extLst>
                  <a:ext uri="{FF2B5EF4-FFF2-40B4-BE49-F238E27FC236}">
                    <a16:creationId xmlns:a16="http://schemas.microsoft.com/office/drawing/2014/main" id="{2AC25A25-D8E1-4871-8153-1FB78149984C}"/>
                  </a:ext>
                </a:extLst>
              </p:cNvPr>
              <p:cNvSpPr>
                <a:spLocks/>
              </p:cNvSpPr>
              <p:nvPr/>
            </p:nvSpPr>
            <p:spPr bwMode="auto">
              <a:xfrm>
                <a:off x="309" y="179"/>
                <a:ext cx="17" cy="67"/>
              </a:xfrm>
              <a:custGeom>
                <a:avLst/>
                <a:gdLst>
                  <a:gd name="T0" fmla="*/ 0 w 7"/>
                  <a:gd name="T1" fmla="*/ 0 h 28"/>
                  <a:gd name="T2" fmla="*/ 0 w 7"/>
                  <a:gd name="T3" fmla="*/ 28 h 28"/>
                  <a:gd name="T4" fmla="*/ 5 w 7"/>
                  <a:gd name="T5" fmla="*/ 17 h 28"/>
                  <a:gd name="T6" fmla="*/ 6 w 7"/>
                  <a:gd name="T7" fmla="*/ 5 h 28"/>
                  <a:gd name="T8" fmla="*/ 1 w 7"/>
                  <a:gd name="T9" fmla="*/ 1 h 28"/>
                  <a:gd name="T10" fmla="*/ 0 w 7"/>
                  <a:gd name="T11" fmla="*/ 0 h 28"/>
                </a:gdLst>
                <a:ahLst/>
                <a:cxnLst>
                  <a:cxn ang="0">
                    <a:pos x="T0" y="T1"/>
                  </a:cxn>
                  <a:cxn ang="0">
                    <a:pos x="T2" y="T3"/>
                  </a:cxn>
                  <a:cxn ang="0">
                    <a:pos x="T4" y="T5"/>
                  </a:cxn>
                  <a:cxn ang="0">
                    <a:pos x="T6" y="T7"/>
                  </a:cxn>
                  <a:cxn ang="0">
                    <a:pos x="T8" y="T9"/>
                  </a:cxn>
                  <a:cxn ang="0">
                    <a:pos x="T10" y="T11"/>
                  </a:cxn>
                </a:cxnLst>
                <a:rect l="0" t="0" r="r" b="b"/>
                <a:pathLst>
                  <a:path w="7" h="28">
                    <a:moveTo>
                      <a:pt x="0" y="0"/>
                    </a:moveTo>
                    <a:cubicBezTo>
                      <a:pt x="0" y="5"/>
                      <a:pt x="0" y="14"/>
                      <a:pt x="0" y="28"/>
                    </a:cubicBezTo>
                    <a:cubicBezTo>
                      <a:pt x="2" y="25"/>
                      <a:pt x="4" y="21"/>
                      <a:pt x="5" y="17"/>
                    </a:cubicBezTo>
                    <a:cubicBezTo>
                      <a:pt x="7" y="13"/>
                      <a:pt x="7" y="9"/>
                      <a:pt x="6" y="5"/>
                    </a:cubicBezTo>
                    <a:cubicBezTo>
                      <a:pt x="5" y="3"/>
                      <a:pt x="3" y="2"/>
                      <a:pt x="1" y="1"/>
                    </a:cubicBezTo>
                    <a:cubicBezTo>
                      <a:pt x="1" y="0"/>
                      <a:pt x="0" y="0"/>
                      <a:pt x="0" y="0"/>
                    </a:cubicBezTo>
                  </a:path>
                </a:pathLst>
              </a:custGeom>
              <a:solidFill>
                <a:srgbClr val="9597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9" name="Freeform 2060">
                <a:extLst>
                  <a:ext uri="{FF2B5EF4-FFF2-40B4-BE49-F238E27FC236}">
                    <a16:creationId xmlns:a16="http://schemas.microsoft.com/office/drawing/2014/main" id="{04F0BAE3-C842-4275-AAB1-465B0FE0D9B5}"/>
                  </a:ext>
                </a:extLst>
              </p:cNvPr>
              <p:cNvSpPr>
                <a:spLocks/>
              </p:cNvSpPr>
              <p:nvPr/>
            </p:nvSpPr>
            <p:spPr bwMode="auto">
              <a:xfrm>
                <a:off x="307" y="293"/>
                <a:ext cx="33" cy="36"/>
              </a:xfrm>
              <a:custGeom>
                <a:avLst/>
                <a:gdLst>
                  <a:gd name="T0" fmla="*/ 14 w 14"/>
                  <a:gd name="T1" fmla="*/ 0 h 15"/>
                  <a:gd name="T2" fmla="*/ 7 w 14"/>
                  <a:gd name="T3" fmla="*/ 7 h 15"/>
                  <a:gd name="T4" fmla="*/ 0 w 14"/>
                  <a:gd name="T5" fmla="*/ 12 h 15"/>
                  <a:gd name="T6" fmla="*/ 0 w 14"/>
                  <a:gd name="T7" fmla="*/ 15 h 15"/>
                  <a:gd name="T8" fmla="*/ 6 w 14"/>
                  <a:gd name="T9" fmla="*/ 11 h 15"/>
                  <a:gd name="T10" fmla="*/ 14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14" y="0"/>
                    </a:moveTo>
                    <a:cubicBezTo>
                      <a:pt x="13" y="2"/>
                      <a:pt x="9" y="6"/>
                      <a:pt x="7" y="7"/>
                    </a:cubicBezTo>
                    <a:cubicBezTo>
                      <a:pt x="6" y="9"/>
                      <a:pt x="3" y="11"/>
                      <a:pt x="0" y="12"/>
                    </a:cubicBezTo>
                    <a:cubicBezTo>
                      <a:pt x="0" y="13"/>
                      <a:pt x="0" y="14"/>
                      <a:pt x="0" y="15"/>
                    </a:cubicBezTo>
                    <a:cubicBezTo>
                      <a:pt x="2" y="14"/>
                      <a:pt x="4" y="12"/>
                      <a:pt x="6" y="11"/>
                    </a:cubicBezTo>
                    <a:cubicBezTo>
                      <a:pt x="9" y="9"/>
                      <a:pt x="12" y="5"/>
                      <a:pt x="14" y="0"/>
                    </a:cubicBezTo>
                  </a:path>
                </a:pathLst>
              </a:custGeom>
              <a:solidFill>
                <a:srgbClr val="6665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0" name="Freeform 2061">
                <a:extLst>
                  <a:ext uri="{FF2B5EF4-FFF2-40B4-BE49-F238E27FC236}">
                    <a16:creationId xmlns:a16="http://schemas.microsoft.com/office/drawing/2014/main" id="{ED710971-A20D-497F-AC3D-A060B19E3569}"/>
                  </a:ext>
                </a:extLst>
              </p:cNvPr>
              <p:cNvSpPr>
                <a:spLocks noEditPoints="1"/>
              </p:cNvSpPr>
              <p:nvPr/>
            </p:nvSpPr>
            <p:spPr bwMode="auto">
              <a:xfrm>
                <a:off x="304" y="379"/>
                <a:ext cx="65" cy="132"/>
              </a:xfrm>
              <a:custGeom>
                <a:avLst/>
                <a:gdLst>
                  <a:gd name="T0" fmla="*/ 27 w 27"/>
                  <a:gd name="T1" fmla="*/ 35 h 55"/>
                  <a:gd name="T2" fmla="*/ 27 w 27"/>
                  <a:gd name="T3" fmla="*/ 35 h 55"/>
                  <a:gd name="T4" fmla="*/ 27 w 27"/>
                  <a:gd name="T5" fmla="*/ 35 h 55"/>
                  <a:gd name="T6" fmla="*/ 26 w 27"/>
                  <a:gd name="T7" fmla="*/ 27 h 55"/>
                  <a:gd name="T8" fmla="*/ 26 w 27"/>
                  <a:gd name="T9" fmla="*/ 27 h 55"/>
                  <a:gd name="T10" fmla="*/ 26 w 27"/>
                  <a:gd name="T11" fmla="*/ 27 h 55"/>
                  <a:gd name="T12" fmla="*/ 26 w 27"/>
                  <a:gd name="T13" fmla="*/ 27 h 55"/>
                  <a:gd name="T14" fmla="*/ 26 w 27"/>
                  <a:gd name="T15" fmla="*/ 27 h 55"/>
                  <a:gd name="T16" fmla="*/ 26 w 27"/>
                  <a:gd name="T17" fmla="*/ 27 h 55"/>
                  <a:gd name="T18" fmla="*/ 1 w 27"/>
                  <a:gd name="T19" fmla="*/ 0 h 55"/>
                  <a:gd name="T20" fmla="*/ 1 w 27"/>
                  <a:gd name="T21" fmla="*/ 2 h 55"/>
                  <a:gd name="T22" fmla="*/ 9 w 27"/>
                  <a:gd name="T23" fmla="*/ 7 h 55"/>
                  <a:gd name="T24" fmla="*/ 13 w 27"/>
                  <a:gd name="T25" fmla="*/ 20 h 55"/>
                  <a:gd name="T26" fmla="*/ 1 w 27"/>
                  <a:gd name="T27" fmla="*/ 46 h 55"/>
                  <a:gd name="T28" fmla="*/ 0 w 27"/>
                  <a:gd name="T29" fmla="*/ 55 h 55"/>
                  <a:gd name="T30" fmla="*/ 7 w 27"/>
                  <a:gd name="T31" fmla="*/ 51 h 55"/>
                  <a:gd name="T32" fmla="*/ 17 w 27"/>
                  <a:gd name="T33" fmla="*/ 20 h 55"/>
                  <a:gd name="T34" fmla="*/ 8 w 27"/>
                  <a:gd name="T35" fmla="*/ 2 h 55"/>
                  <a:gd name="T36" fmla="*/ 26 w 27"/>
                  <a:gd name="T37" fmla="*/ 27 h 55"/>
                  <a:gd name="T38" fmla="*/ 26 w 27"/>
                  <a:gd name="T39" fmla="*/ 26 h 55"/>
                  <a:gd name="T40" fmla="*/ 21 w 27"/>
                  <a:gd name="T41" fmla="*/ 14 h 55"/>
                  <a:gd name="T42" fmla="*/ 21 w 27"/>
                  <a:gd name="T43" fmla="*/ 14 h 55"/>
                  <a:gd name="T44" fmla="*/ 20 w 27"/>
                  <a:gd name="T45" fmla="*/ 13 h 55"/>
                  <a:gd name="T46" fmla="*/ 18 w 27"/>
                  <a:gd name="T47" fmla="*/ 9 h 55"/>
                  <a:gd name="T48" fmla="*/ 11 w 27"/>
                  <a:gd name="T49" fmla="*/ 4 h 55"/>
                  <a:gd name="T50" fmla="*/ 1 w 27"/>
                  <a:gd name="T5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 h="55">
                    <a:moveTo>
                      <a:pt x="27" y="35"/>
                    </a:moveTo>
                    <a:cubicBezTo>
                      <a:pt x="27" y="35"/>
                      <a:pt x="27" y="35"/>
                      <a:pt x="27" y="35"/>
                    </a:cubicBezTo>
                    <a:cubicBezTo>
                      <a:pt x="27" y="35"/>
                      <a:pt x="27" y="35"/>
                      <a:pt x="27" y="35"/>
                    </a:cubicBezTo>
                    <a:moveTo>
                      <a:pt x="26" y="27"/>
                    </a:moveTo>
                    <a:cubicBezTo>
                      <a:pt x="26" y="27"/>
                      <a:pt x="26" y="27"/>
                      <a:pt x="26" y="27"/>
                    </a:cubicBezTo>
                    <a:cubicBezTo>
                      <a:pt x="26" y="27"/>
                      <a:pt x="26" y="27"/>
                      <a:pt x="26" y="27"/>
                    </a:cubicBezTo>
                    <a:moveTo>
                      <a:pt x="26" y="27"/>
                    </a:moveTo>
                    <a:cubicBezTo>
                      <a:pt x="26" y="27"/>
                      <a:pt x="26" y="27"/>
                      <a:pt x="26" y="27"/>
                    </a:cubicBezTo>
                    <a:cubicBezTo>
                      <a:pt x="26" y="27"/>
                      <a:pt x="26" y="27"/>
                      <a:pt x="26" y="27"/>
                    </a:cubicBezTo>
                    <a:moveTo>
                      <a:pt x="1" y="0"/>
                    </a:moveTo>
                    <a:cubicBezTo>
                      <a:pt x="1" y="1"/>
                      <a:pt x="1" y="1"/>
                      <a:pt x="1" y="2"/>
                    </a:cubicBezTo>
                    <a:cubicBezTo>
                      <a:pt x="4" y="3"/>
                      <a:pt x="7" y="4"/>
                      <a:pt x="9" y="7"/>
                    </a:cubicBezTo>
                    <a:cubicBezTo>
                      <a:pt x="12" y="10"/>
                      <a:pt x="13" y="16"/>
                      <a:pt x="13" y="20"/>
                    </a:cubicBezTo>
                    <a:cubicBezTo>
                      <a:pt x="12" y="30"/>
                      <a:pt x="8" y="40"/>
                      <a:pt x="1" y="46"/>
                    </a:cubicBezTo>
                    <a:cubicBezTo>
                      <a:pt x="1" y="49"/>
                      <a:pt x="1" y="52"/>
                      <a:pt x="0" y="55"/>
                    </a:cubicBezTo>
                    <a:cubicBezTo>
                      <a:pt x="3" y="54"/>
                      <a:pt x="5" y="53"/>
                      <a:pt x="7" y="51"/>
                    </a:cubicBezTo>
                    <a:cubicBezTo>
                      <a:pt x="16" y="44"/>
                      <a:pt x="20" y="31"/>
                      <a:pt x="17" y="20"/>
                    </a:cubicBezTo>
                    <a:cubicBezTo>
                      <a:pt x="16" y="14"/>
                      <a:pt x="15" y="8"/>
                      <a:pt x="8" y="2"/>
                    </a:cubicBezTo>
                    <a:cubicBezTo>
                      <a:pt x="17" y="5"/>
                      <a:pt x="24" y="15"/>
                      <a:pt x="26" y="27"/>
                    </a:cubicBezTo>
                    <a:cubicBezTo>
                      <a:pt x="26" y="27"/>
                      <a:pt x="26" y="26"/>
                      <a:pt x="26" y="26"/>
                    </a:cubicBezTo>
                    <a:cubicBezTo>
                      <a:pt x="25" y="22"/>
                      <a:pt x="23" y="18"/>
                      <a:pt x="21" y="14"/>
                    </a:cubicBezTo>
                    <a:cubicBezTo>
                      <a:pt x="21" y="14"/>
                      <a:pt x="21" y="14"/>
                      <a:pt x="21" y="14"/>
                    </a:cubicBezTo>
                    <a:cubicBezTo>
                      <a:pt x="21" y="14"/>
                      <a:pt x="21" y="13"/>
                      <a:pt x="20" y="13"/>
                    </a:cubicBezTo>
                    <a:cubicBezTo>
                      <a:pt x="20" y="12"/>
                      <a:pt x="19" y="11"/>
                      <a:pt x="18" y="9"/>
                    </a:cubicBezTo>
                    <a:cubicBezTo>
                      <a:pt x="16" y="7"/>
                      <a:pt x="14" y="5"/>
                      <a:pt x="11" y="4"/>
                    </a:cubicBezTo>
                    <a:cubicBezTo>
                      <a:pt x="8" y="2"/>
                      <a:pt x="5" y="0"/>
                      <a:pt x="1" y="0"/>
                    </a:cubicBezTo>
                  </a:path>
                </a:pathLst>
              </a:custGeom>
              <a:solidFill>
                <a:srgbClr val="7986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1" name="Freeform 2062">
                <a:extLst>
                  <a:ext uri="{FF2B5EF4-FFF2-40B4-BE49-F238E27FC236}">
                    <a16:creationId xmlns:a16="http://schemas.microsoft.com/office/drawing/2014/main" id="{0FB19E38-E975-494D-9959-4926E4C8E7AF}"/>
                  </a:ext>
                </a:extLst>
              </p:cNvPr>
              <p:cNvSpPr>
                <a:spLocks/>
              </p:cNvSpPr>
              <p:nvPr/>
            </p:nvSpPr>
            <p:spPr bwMode="auto">
              <a:xfrm>
                <a:off x="304" y="384"/>
                <a:ext cx="65" cy="162"/>
              </a:xfrm>
              <a:custGeom>
                <a:avLst/>
                <a:gdLst>
                  <a:gd name="T0" fmla="*/ 8 w 27"/>
                  <a:gd name="T1" fmla="*/ 0 h 68"/>
                  <a:gd name="T2" fmla="*/ 17 w 27"/>
                  <a:gd name="T3" fmla="*/ 18 h 68"/>
                  <a:gd name="T4" fmla="*/ 7 w 27"/>
                  <a:gd name="T5" fmla="*/ 49 h 68"/>
                  <a:gd name="T6" fmla="*/ 0 w 27"/>
                  <a:gd name="T7" fmla="*/ 53 h 68"/>
                  <a:gd name="T8" fmla="*/ 0 w 27"/>
                  <a:gd name="T9" fmla="*/ 55 h 68"/>
                  <a:gd name="T10" fmla="*/ 3 w 27"/>
                  <a:gd name="T11" fmla="*/ 60 h 68"/>
                  <a:gd name="T12" fmla="*/ 10 w 27"/>
                  <a:gd name="T13" fmla="*/ 55 h 68"/>
                  <a:gd name="T14" fmla="*/ 23 w 27"/>
                  <a:gd name="T15" fmla="*/ 18 h 68"/>
                  <a:gd name="T16" fmla="*/ 25 w 27"/>
                  <a:gd name="T17" fmla="*/ 32 h 68"/>
                  <a:gd name="T18" fmla="*/ 17 w 27"/>
                  <a:gd name="T19" fmla="*/ 59 h 68"/>
                  <a:gd name="T20" fmla="*/ 5 w 27"/>
                  <a:gd name="T21" fmla="*/ 66 h 68"/>
                  <a:gd name="T22" fmla="*/ 6 w 27"/>
                  <a:gd name="T23" fmla="*/ 68 h 68"/>
                  <a:gd name="T24" fmla="*/ 27 w 27"/>
                  <a:gd name="T25" fmla="*/ 33 h 68"/>
                  <a:gd name="T26" fmla="*/ 27 w 27"/>
                  <a:gd name="T27" fmla="*/ 33 h 68"/>
                  <a:gd name="T28" fmla="*/ 27 w 27"/>
                  <a:gd name="T29" fmla="*/ 33 h 68"/>
                  <a:gd name="T30" fmla="*/ 27 w 27"/>
                  <a:gd name="T31" fmla="*/ 33 h 68"/>
                  <a:gd name="T32" fmla="*/ 26 w 27"/>
                  <a:gd name="T33" fmla="*/ 27 h 68"/>
                  <a:gd name="T34" fmla="*/ 26 w 27"/>
                  <a:gd name="T35" fmla="*/ 26 h 68"/>
                  <a:gd name="T36" fmla="*/ 26 w 27"/>
                  <a:gd name="T37" fmla="*/ 25 h 68"/>
                  <a:gd name="T38" fmla="*/ 26 w 27"/>
                  <a:gd name="T39" fmla="*/ 25 h 68"/>
                  <a:gd name="T40" fmla="*/ 26 w 27"/>
                  <a:gd name="T41" fmla="*/ 25 h 68"/>
                  <a:gd name="T42" fmla="*/ 26 w 27"/>
                  <a:gd name="T43" fmla="*/ 25 h 68"/>
                  <a:gd name="T44" fmla="*/ 26 w 27"/>
                  <a:gd name="T45" fmla="*/ 25 h 68"/>
                  <a:gd name="T46" fmla="*/ 8 w 27"/>
                  <a:gd name="T4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68">
                    <a:moveTo>
                      <a:pt x="8" y="0"/>
                    </a:moveTo>
                    <a:cubicBezTo>
                      <a:pt x="15" y="6"/>
                      <a:pt x="16" y="12"/>
                      <a:pt x="17" y="18"/>
                    </a:cubicBezTo>
                    <a:cubicBezTo>
                      <a:pt x="20" y="29"/>
                      <a:pt x="16" y="42"/>
                      <a:pt x="7" y="49"/>
                    </a:cubicBezTo>
                    <a:cubicBezTo>
                      <a:pt x="5" y="51"/>
                      <a:pt x="3" y="52"/>
                      <a:pt x="0" y="53"/>
                    </a:cubicBezTo>
                    <a:cubicBezTo>
                      <a:pt x="0" y="54"/>
                      <a:pt x="0" y="54"/>
                      <a:pt x="0" y="55"/>
                    </a:cubicBezTo>
                    <a:cubicBezTo>
                      <a:pt x="2" y="56"/>
                      <a:pt x="3" y="58"/>
                      <a:pt x="3" y="60"/>
                    </a:cubicBezTo>
                    <a:cubicBezTo>
                      <a:pt x="6" y="59"/>
                      <a:pt x="8" y="57"/>
                      <a:pt x="10" y="55"/>
                    </a:cubicBezTo>
                    <a:cubicBezTo>
                      <a:pt x="18" y="49"/>
                      <a:pt x="24" y="31"/>
                      <a:pt x="23" y="18"/>
                    </a:cubicBezTo>
                    <a:cubicBezTo>
                      <a:pt x="23" y="20"/>
                      <a:pt x="25" y="26"/>
                      <a:pt x="25" y="32"/>
                    </a:cubicBezTo>
                    <a:cubicBezTo>
                      <a:pt x="25" y="44"/>
                      <a:pt x="22" y="52"/>
                      <a:pt x="17" y="59"/>
                    </a:cubicBezTo>
                    <a:cubicBezTo>
                      <a:pt x="14" y="63"/>
                      <a:pt x="10" y="65"/>
                      <a:pt x="5" y="66"/>
                    </a:cubicBezTo>
                    <a:cubicBezTo>
                      <a:pt x="6" y="67"/>
                      <a:pt x="6" y="67"/>
                      <a:pt x="6" y="68"/>
                    </a:cubicBezTo>
                    <a:cubicBezTo>
                      <a:pt x="18" y="64"/>
                      <a:pt x="27" y="50"/>
                      <a:pt x="27" y="33"/>
                    </a:cubicBezTo>
                    <a:cubicBezTo>
                      <a:pt x="27" y="33"/>
                      <a:pt x="27" y="33"/>
                      <a:pt x="27" y="33"/>
                    </a:cubicBezTo>
                    <a:cubicBezTo>
                      <a:pt x="27" y="33"/>
                      <a:pt x="27" y="33"/>
                      <a:pt x="27" y="33"/>
                    </a:cubicBezTo>
                    <a:cubicBezTo>
                      <a:pt x="27" y="33"/>
                      <a:pt x="27" y="33"/>
                      <a:pt x="27" y="33"/>
                    </a:cubicBezTo>
                    <a:cubicBezTo>
                      <a:pt x="27" y="31"/>
                      <a:pt x="26" y="29"/>
                      <a:pt x="26" y="27"/>
                    </a:cubicBezTo>
                    <a:cubicBezTo>
                      <a:pt x="26" y="27"/>
                      <a:pt x="26" y="26"/>
                      <a:pt x="26" y="26"/>
                    </a:cubicBezTo>
                    <a:cubicBezTo>
                      <a:pt x="26" y="26"/>
                      <a:pt x="26" y="25"/>
                      <a:pt x="26" y="25"/>
                    </a:cubicBezTo>
                    <a:cubicBezTo>
                      <a:pt x="26" y="25"/>
                      <a:pt x="26" y="25"/>
                      <a:pt x="26" y="25"/>
                    </a:cubicBezTo>
                    <a:cubicBezTo>
                      <a:pt x="26" y="25"/>
                      <a:pt x="26" y="25"/>
                      <a:pt x="26" y="25"/>
                    </a:cubicBezTo>
                    <a:cubicBezTo>
                      <a:pt x="26" y="25"/>
                      <a:pt x="26" y="25"/>
                      <a:pt x="26" y="25"/>
                    </a:cubicBezTo>
                    <a:cubicBezTo>
                      <a:pt x="26" y="25"/>
                      <a:pt x="26" y="25"/>
                      <a:pt x="26" y="25"/>
                    </a:cubicBezTo>
                    <a:cubicBezTo>
                      <a:pt x="24" y="13"/>
                      <a:pt x="17" y="3"/>
                      <a:pt x="8" y="0"/>
                    </a:cubicBezTo>
                  </a:path>
                </a:pathLst>
              </a:custGeom>
              <a:solidFill>
                <a:srgbClr val="747B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2" name="Freeform 2063">
                <a:extLst>
                  <a:ext uri="{FF2B5EF4-FFF2-40B4-BE49-F238E27FC236}">
                    <a16:creationId xmlns:a16="http://schemas.microsoft.com/office/drawing/2014/main" id="{1E63D89A-56D5-4C97-85B5-4C7041B7210C}"/>
                  </a:ext>
                </a:extLst>
              </p:cNvPr>
              <p:cNvSpPr>
                <a:spLocks/>
              </p:cNvSpPr>
              <p:nvPr/>
            </p:nvSpPr>
            <p:spPr bwMode="auto">
              <a:xfrm>
                <a:off x="311" y="427"/>
                <a:ext cx="53" cy="115"/>
              </a:xfrm>
              <a:custGeom>
                <a:avLst/>
                <a:gdLst>
                  <a:gd name="T0" fmla="*/ 20 w 22"/>
                  <a:gd name="T1" fmla="*/ 0 h 48"/>
                  <a:gd name="T2" fmla="*/ 7 w 22"/>
                  <a:gd name="T3" fmla="*/ 37 h 48"/>
                  <a:gd name="T4" fmla="*/ 0 w 22"/>
                  <a:gd name="T5" fmla="*/ 42 h 48"/>
                  <a:gd name="T6" fmla="*/ 2 w 22"/>
                  <a:gd name="T7" fmla="*/ 45 h 48"/>
                  <a:gd name="T8" fmla="*/ 15 w 22"/>
                  <a:gd name="T9" fmla="*/ 34 h 48"/>
                  <a:gd name="T10" fmla="*/ 19 w 22"/>
                  <a:gd name="T11" fmla="*/ 25 h 48"/>
                  <a:gd name="T12" fmla="*/ 19 w 22"/>
                  <a:gd name="T13" fmla="*/ 25 h 48"/>
                  <a:gd name="T14" fmla="*/ 19 w 22"/>
                  <a:gd name="T15" fmla="*/ 25 h 48"/>
                  <a:gd name="T16" fmla="*/ 14 w 22"/>
                  <a:gd name="T17" fmla="*/ 38 h 48"/>
                  <a:gd name="T18" fmla="*/ 4 w 22"/>
                  <a:gd name="T19" fmla="*/ 46 h 48"/>
                  <a:gd name="T20" fmla="*/ 2 w 22"/>
                  <a:gd name="T21" fmla="*/ 46 h 48"/>
                  <a:gd name="T22" fmla="*/ 2 w 22"/>
                  <a:gd name="T23" fmla="*/ 48 h 48"/>
                  <a:gd name="T24" fmla="*/ 14 w 22"/>
                  <a:gd name="T25" fmla="*/ 41 h 48"/>
                  <a:gd name="T26" fmla="*/ 22 w 22"/>
                  <a:gd name="T27" fmla="*/ 14 h 48"/>
                  <a:gd name="T28" fmla="*/ 20 w 22"/>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48">
                    <a:moveTo>
                      <a:pt x="20" y="0"/>
                    </a:moveTo>
                    <a:cubicBezTo>
                      <a:pt x="21" y="13"/>
                      <a:pt x="15" y="31"/>
                      <a:pt x="7" y="37"/>
                    </a:cubicBezTo>
                    <a:cubicBezTo>
                      <a:pt x="5" y="39"/>
                      <a:pt x="3" y="41"/>
                      <a:pt x="0" y="42"/>
                    </a:cubicBezTo>
                    <a:cubicBezTo>
                      <a:pt x="1" y="43"/>
                      <a:pt x="1" y="44"/>
                      <a:pt x="2" y="45"/>
                    </a:cubicBezTo>
                    <a:cubicBezTo>
                      <a:pt x="7" y="43"/>
                      <a:pt x="12" y="37"/>
                      <a:pt x="15" y="34"/>
                    </a:cubicBezTo>
                    <a:cubicBezTo>
                      <a:pt x="16" y="32"/>
                      <a:pt x="18" y="27"/>
                      <a:pt x="19" y="25"/>
                    </a:cubicBezTo>
                    <a:cubicBezTo>
                      <a:pt x="19" y="25"/>
                      <a:pt x="19" y="25"/>
                      <a:pt x="19" y="25"/>
                    </a:cubicBezTo>
                    <a:cubicBezTo>
                      <a:pt x="19" y="25"/>
                      <a:pt x="19" y="25"/>
                      <a:pt x="19" y="25"/>
                    </a:cubicBezTo>
                    <a:cubicBezTo>
                      <a:pt x="18" y="30"/>
                      <a:pt x="16" y="35"/>
                      <a:pt x="14" y="38"/>
                    </a:cubicBezTo>
                    <a:cubicBezTo>
                      <a:pt x="11" y="41"/>
                      <a:pt x="9" y="44"/>
                      <a:pt x="4" y="46"/>
                    </a:cubicBezTo>
                    <a:cubicBezTo>
                      <a:pt x="3" y="46"/>
                      <a:pt x="3" y="46"/>
                      <a:pt x="2" y="46"/>
                    </a:cubicBezTo>
                    <a:cubicBezTo>
                      <a:pt x="2" y="47"/>
                      <a:pt x="2" y="48"/>
                      <a:pt x="2" y="48"/>
                    </a:cubicBezTo>
                    <a:cubicBezTo>
                      <a:pt x="7" y="47"/>
                      <a:pt x="11" y="45"/>
                      <a:pt x="14" y="41"/>
                    </a:cubicBezTo>
                    <a:cubicBezTo>
                      <a:pt x="19" y="34"/>
                      <a:pt x="22" y="26"/>
                      <a:pt x="22" y="14"/>
                    </a:cubicBezTo>
                    <a:cubicBezTo>
                      <a:pt x="22" y="8"/>
                      <a:pt x="20" y="2"/>
                      <a:pt x="20" y="0"/>
                    </a:cubicBezTo>
                  </a:path>
                </a:pathLst>
              </a:custGeom>
              <a:solidFill>
                <a:srgbClr val="6E6F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3" name="Freeform 2064">
                <a:extLst>
                  <a:ext uri="{FF2B5EF4-FFF2-40B4-BE49-F238E27FC236}">
                    <a16:creationId xmlns:a16="http://schemas.microsoft.com/office/drawing/2014/main" id="{37351053-4C89-4138-B495-D01E9DB6EAAE}"/>
                  </a:ext>
                </a:extLst>
              </p:cNvPr>
              <p:cNvSpPr>
                <a:spLocks/>
              </p:cNvSpPr>
              <p:nvPr/>
            </p:nvSpPr>
            <p:spPr bwMode="auto">
              <a:xfrm>
                <a:off x="307" y="384"/>
                <a:ext cx="28" cy="105"/>
              </a:xfrm>
              <a:custGeom>
                <a:avLst/>
                <a:gdLst>
                  <a:gd name="T0" fmla="*/ 0 w 12"/>
                  <a:gd name="T1" fmla="*/ 0 h 44"/>
                  <a:gd name="T2" fmla="*/ 0 w 12"/>
                  <a:gd name="T3" fmla="*/ 1 h 44"/>
                  <a:gd name="T4" fmla="*/ 4 w 12"/>
                  <a:gd name="T5" fmla="*/ 3 h 44"/>
                  <a:gd name="T6" fmla="*/ 6 w 12"/>
                  <a:gd name="T7" fmla="*/ 15 h 44"/>
                  <a:gd name="T8" fmla="*/ 0 w 12"/>
                  <a:gd name="T9" fmla="*/ 32 h 44"/>
                  <a:gd name="T10" fmla="*/ 0 w 12"/>
                  <a:gd name="T11" fmla="*/ 36 h 44"/>
                  <a:gd name="T12" fmla="*/ 2 w 12"/>
                  <a:gd name="T13" fmla="*/ 34 h 44"/>
                  <a:gd name="T14" fmla="*/ 2 w 12"/>
                  <a:gd name="T15" fmla="*/ 34 h 44"/>
                  <a:gd name="T16" fmla="*/ 2 w 12"/>
                  <a:gd name="T17" fmla="*/ 34 h 44"/>
                  <a:gd name="T18" fmla="*/ 1 w 12"/>
                  <a:gd name="T19" fmla="*/ 38 h 44"/>
                  <a:gd name="T20" fmla="*/ 0 w 12"/>
                  <a:gd name="T21" fmla="*/ 43 h 44"/>
                  <a:gd name="T22" fmla="*/ 0 w 12"/>
                  <a:gd name="T23" fmla="*/ 44 h 44"/>
                  <a:gd name="T24" fmla="*/ 12 w 12"/>
                  <a:gd name="T25" fmla="*/ 18 h 44"/>
                  <a:gd name="T26" fmla="*/ 8 w 12"/>
                  <a:gd name="T27" fmla="*/ 5 h 44"/>
                  <a:gd name="T28" fmla="*/ 0 w 12"/>
                  <a:gd name="T2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44">
                    <a:moveTo>
                      <a:pt x="0" y="0"/>
                    </a:moveTo>
                    <a:cubicBezTo>
                      <a:pt x="0" y="0"/>
                      <a:pt x="0" y="0"/>
                      <a:pt x="0" y="1"/>
                    </a:cubicBezTo>
                    <a:cubicBezTo>
                      <a:pt x="1" y="1"/>
                      <a:pt x="3" y="2"/>
                      <a:pt x="4" y="3"/>
                    </a:cubicBezTo>
                    <a:cubicBezTo>
                      <a:pt x="6" y="6"/>
                      <a:pt x="7" y="11"/>
                      <a:pt x="6" y="15"/>
                    </a:cubicBezTo>
                    <a:cubicBezTo>
                      <a:pt x="6" y="21"/>
                      <a:pt x="4" y="28"/>
                      <a:pt x="0" y="32"/>
                    </a:cubicBezTo>
                    <a:cubicBezTo>
                      <a:pt x="0" y="34"/>
                      <a:pt x="0" y="35"/>
                      <a:pt x="0" y="36"/>
                    </a:cubicBezTo>
                    <a:cubicBezTo>
                      <a:pt x="0" y="36"/>
                      <a:pt x="1" y="35"/>
                      <a:pt x="2" y="34"/>
                    </a:cubicBezTo>
                    <a:cubicBezTo>
                      <a:pt x="2" y="34"/>
                      <a:pt x="2" y="34"/>
                      <a:pt x="2" y="34"/>
                    </a:cubicBezTo>
                    <a:cubicBezTo>
                      <a:pt x="2" y="34"/>
                      <a:pt x="2" y="34"/>
                      <a:pt x="2" y="34"/>
                    </a:cubicBezTo>
                    <a:cubicBezTo>
                      <a:pt x="2" y="36"/>
                      <a:pt x="1" y="37"/>
                      <a:pt x="1" y="38"/>
                    </a:cubicBezTo>
                    <a:cubicBezTo>
                      <a:pt x="0" y="40"/>
                      <a:pt x="0" y="42"/>
                      <a:pt x="0" y="43"/>
                    </a:cubicBezTo>
                    <a:cubicBezTo>
                      <a:pt x="0" y="44"/>
                      <a:pt x="0" y="44"/>
                      <a:pt x="0" y="44"/>
                    </a:cubicBezTo>
                    <a:cubicBezTo>
                      <a:pt x="7" y="38"/>
                      <a:pt x="11" y="28"/>
                      <a:pt x="12" y="18"/>
                    </a:cubicBezTo>
                    <a:cubicBezTo>
                      <a:pt x="12" y="14"/>
                      <a:pt x="11" y="8"/>
                      <a:pt x="8" y="5"/>
                    </a:cubicBezTo>
                    <a:cubicBezTo>
                      <a:pt x="6" y="2"/>
                      <a:pt x="3" y="1"/>
                      <a:pt x="0" y="0"/>
                    </a:cubicBezTo>
                  </a:path>
                </a:pathLst>
              </a:custGeom>
              <a:solidFill>
                <a:srgbClr val="8A9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4" name="Freeform 2065">
                <a:extLst>
                  <a:ext uri="{FF2B5EF4-FFF2-40B4-BE49-F238E27FC236}">
                    <a16:creationId xmlns:a16="http://schemas.microsoft.com/office/drawing/2014/main" id="{F2124CB8-6A12-4D2D-AC3B-71EF499B07DE}"/>
                  </a:ext>
                </a:extLst>
              </p:cNvPr>
              <p:cNvSpPr>
                <a:spLocks/>
              </p:cNvSpPr>
              <p:nvPr/>
            </p:nvSpPr>
            <p:spPr bwMode="auto">
              <a:xfrm>
                <a:off x="316" y="487"/>
                <a:ext cx="41" cy="50"/>
              </a:xfrm>
              <a:custGeom>
                <a:avLst/>
                <a:gdLst>
                  <a:gd name="T0" fmla="*/ 17 w 17"/>
                  <a:gd name="T1" fmla="*/ 0 h 21"/>
                  <a:gd name="T2" fmla="*/ 13 w 17"/>
                  <a:gd name="T3" fmla="*/ 9 h 21"/>
                  <a:gd name="T4" fmla="*/ 0 w 17"/>
                  <a:gd name="T5" fmla="*/ 20 h 21"/>
                  <a:gd name="T6" fmla="*/ 0 w 17"/>
                  <a:gd name="T7" fmla="*/ 21 h 21"/>
                  <a:gd name="T8" fmla="*/ 2 w 17"/>
                  <a:gd name="T9" fmla="*/ 21 h 21"/>
                  <a:gd name="T10" fmla="*/ 12 w 17"/>
                  <a:gd name="T11" fmla="*/ 13 h 21"/>
                  <a:gd name="T12" fmla="*/ 17 w 17"/>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7" h="21">
                    <a:moveTo>
                      <a:pt x="17" y="0"/>
                    </a:moveTo>
                    <a:cubicBezTo>
                      <a:pt x="16" y="2"/>
                      <a:pt x="14" y="7"/>
                      <a:pt x="13" y="9"/>
                    </a:cubicBezTo>
                    <a:cubicBezTo>
                      <a:pt x="10" y="12"/>
                      <a:pt x="5" y="18"/>
                      <a:pt x="0" y="20"/>
                    </a:cubicBezTo>
                    <a:cubicBezTo>
                      <a:pt x="0" y="20"/>
                      <a:pt x="0" y="21"/>
                      <a:pt x="0" y="21"/>
                    </a:cubicBezTo>
                    <a:cubicBezTo>
                      <a:pt x="1" y="21"/>
                      <a:pt x="1" y="21"/>
                      <a:pt x="2" y="21"/>
                    </a:cubicBezTo>
                    <a:cubicBezTo>
                      <a:pt x="7" y="19"/>
                      <a:pt x="9" y="16"/>
                      <a:pt x="12" y="13"/>
                    </a:cubicBezTo>
                    <a:cubicBezTo>
                      <a:pt x="14" y="10"/>
                      <a:pt x="16" y="5"/>
                      <a:pt x="17" y="0"/>
                    </a:cubicBezTo>
                  </a:path>
                </a:pathLst>
              </a:custGeom>
              <a:solidFill>
                <a:srgbClr val="6665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5" name="Freeform 2066">
                <a:extLst>
                  <a:ext uri="{FF2B5EF4-FFF2-40B4-BE49-F238E27FC236}">
                    <a16:creationId xmlns:a16="http://schemas.microsoft.com/office/drawing/2014/main" id="{08B76C60-814E-4533-8FDD-2E2F8BD47EB1}"/>
                  </a:ext>
                </a:extLst>
              </p:cNvPr>
              <p:cNvSpPr>
                <a:spLocks/>
              </p:cNvSpPr>
              <p:nvPr/>
            </p:nvSpPr>
            <p:spPr bwMode="auto">
              <a:xfrm>
                <a:off x="340" y="778"/>
                <a:ext cx="29" cy="16"/>
              </a:xfrm>
              <a:custGeom>
                <a:avLst/>
                <a:gdLst>
                  <a:gd name="T0" fmla="*/ 0 w 12"/>
                  <a:gd name="T1" fmla="*/ 0 h 7"/>
                  <a:gd name="T2" fmla="*/ 7 w 12"/>
                  <a:gd name="T3" fmla="*/ 3 h 7"/>
                  <a:gd name="T4" fmla="*/ 12 w 12"/>
                  <a:gd name="T5" fmla="*/ 7 h 7"/>
                  <a:gd name="T6" fmla="*/ 8 w 12"/>
                  <a:gd name="T7" fmla="*/ 2 h 7"/>
                  <a:gd name="T8" fmla="*/ 8 w 12"/>
                  <a:gd name="T9" fmla="*/ 1 h 7"/>
                  <a:gd name="T10" fmla="*/ 7 w 12"/>
                  <a:gd name="T11" fmla="*/ 1 h 7"/>
                  <a:gd name="T12" fmla="*/ 1 w 12"/>
                  <a:gd name="T13" fmla="*/ 0 h 7"/>
                  <a:gd name="T14" fmla="*/ 1 w 12"/>
                  <a:gd name="T15" fmla="*/ 0 h 7"/>
                  <a:gd name="T16" fmla="*/ 0 w 12"/>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7">
                    <a:moveTo>
                      <a:pt x="0" y="0"/>
                    </a:moveTo>
                    <a:cubicBezTo>
                      <a:pt x="2" y="0"/>
                      <a:pt x="5" y="1"/>
                      <a:pt x="7" y="3"/>
                    </a:cubicBezTo>
                    <a:cubicBezTo>
                      <a:pt x="9" y="4"/>
                      <a:pt x="11" y="6"/>
                      <a:pt x="12" y="7"/>
                    </a:cubicBezTo>
                    <a:cubicBezTo>
                      <a:pt x="11" y="5"/>
                      <a:pt x="9" y="3"/>
                      <a:pt x="8" y="2"/>
                    </a:cubicBezTo>
                    <a:cubicBezTo>
                      <a:pt x="8" y="1"/>
                      <a:pt x="8" y="1"/>
                      <a:pt x="8" y="1"/>
                    </a:cubicBezTo>
                    <a:cubicBezTo>
                      <a:pt x="7" y="1"/>
                      <a:pt x="7" y="1"/>
                      <a:pt x="7" y="1"/>
                    </a:cubicBezTo>
                    <a:cubicBezTo>
                      <a:pt x="7" y="1"/>
                      <a:pt x="3" y="0"/>
                      <a:pt x="1" y="0"/>
                    </a:cubicBezTo>
                    <a:cubicBezTo>
                      <a:pt x="1" y="0"/>
                      <a:pt x="1" y="0"/>
                      <a:pt x="1" y="0"/>
                    </a:cubicBezTo>
                    <a:cubicBezTo>
                      <a:pt x="1" y="0"/>
                      <a:pt x="0" y="0"/>
                      <a:pt x="0" y="0"/>
                    </a:cubicBezTo>
                  </a:path>
                </a:pathLst>
              </a:custGeom>
              <a:solidFill>
                <a:srgbClr val="7986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6" name="Freeform 2067">
                <a:extLst>
                  <a:ext uri="{FF2B5EF4-FFF2-40B4-BE49-F238E27FC236}">
                    <a16:creationId xmlns:a16="http://schemas.microsoft.com/office/drawing/2014/main" id="{198C157A-5744-4676-A56F-D6A2FA164A07}"/>
                  </a:ext>
                </a:extLst>
              </p:cNvPr>
              <p:cNvSpPr>
                <a:spLocks/>
              </p:cNvSpPr>
              <p:nvPr/>
            </p:nvSpPr>
            <p:spPr bwMode="auto">
              <a:xfrm>
                <a:off x="302" y="778"/>
                <a:ext cx="69" cy="109"/>
              </a:xfrm>
              <a:custGeom>
                <a:avLst/>
                <a:gdLst>
                  <a:gd name="T0" fmla="*/ 12 w 29"/>
                  <a:gd name="T1" fmla="*/ 0 h 46"/>
                  <a:gd name="T2" fmla="*/ 6 w 29"/>
                  <a:gd name="T3" fmla="*/ 1 h 46"/>
                  <a:gd name="T4" fmla="*/ 6 w 29"/>
                  <a:gd name="T5" fmla="*/ 1 h 46"/>
                  <a:gd name="T6" fmla="*/ 8 w 29"/>
                  <a:gd name="T7" fmla="*/ 0 h 46"/>
                  <a:gd name="T8" fmla="*/ 8 w 29"/>
                  <a:gd name="T9" fmla="*/ 0 h 46"/>
                  <a:gd name="T10" fmla="*/ 12 w 29"/>
                  <a:gd name="T11" fmla="*/ 0 h 46"/>
                  <a:gd name="T12" fmla="*/ 20 w 29"/>
                  <a:gd name="T13" fmla="*/ 2 h 46"/>
                  <a:gd name="T14" fmla="*/ 22 w 29"/>
                  <a:gd name="T15" fmla="*/ 4 h 46"/>
                  <a:gd name="T16" fmla="*/ 28 w 29"/>
                  <a:gd name="T17" fmla="*/ 13 h 46"/>
                  <a:gd name="T18" fmla="*/ 23 w 29"/>
                  <a:gd name="T19" fmla="*/ 25 h 46"/>
                  <a:gd name="T20" fmla="*/ 0 w 29"/>
                  <a:gd name="T21" fmla="*/ 39 h 46"/>
                  <a:gd name="T22" fmla="*/ 0 w 29"/>
                  <a:gd name="T23" fmla="*/ 44 h 46"/>
                  <a:gd name="T24" fmla="*/ 1 w 29"/>
                  <a:gd name="T25" fmla="*/ 46 h 46"/>
                  <a:gd name="T26" fmla="*/ 1 w 29"/>
                  <a:gd name="T27" fmla="*/ 46 h 46"/>
                  <a:gd name="T28" fmla="*/ 4 w 29"/>
                  <a:gd name="T29" fmla="*/ 46 h 46"/>
                  <a:gd name="T30" fmla="*/ 27 w 29"/>
                  <a:gd name="T31" fmla="*/ 27 h 46"/>
                  <a:gd name="T32" fmla="*/ 28 w 29"/>
                  <a:gd name="T33" fmla="*/ 23 h 46"/>
                  <a:gd name="T34" fmla="*/ 29 w 29"/>
                  <a:gd name="T35" fmla="*/ 8 h 46"/>
                  <a:gd name="T36" fmla="*/ 28 w 29"/>
                  <a:gd name="T37" fmla="*/ 7 h 46"/>
                  <a:gd name="T38" fmla="*/ 28 w 29"/>
                  <a:gd name="T39" fmla="*/ 7 h 46"/>
                  <a:gd name="T40" fmla="*/ 23 w 29"/>
                  <a:gd name="T41" fmla="*/ 3 h 46"/>
                  <a:gd name="T42" fmla="*/ 16 w 29"/>
                  <a:gd name="T43" fmla="*/ 0 h 46"/>
                  <a:gd name="T44" fmla="*/ 12 w 29"/>
                  <a:gd name="T4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 h="46">
                    <a:moveTo>
                      <a:pt x="12" y="0"/>
                    </a:moveTo>
                    <a:cubicBezTo>
                      <a:pt x="10" y="0"/>
                      <a:pt x="8" y="0"/>
                      <a:pt x="6" y="1"/>
                    </a:cubicBezTo>
                    <a:cubicBezTo>
                      <a:pt x="6" y="1"/>
                      <a:pt x="6" y="1"/>
                      <a:pt x="6" y="1"/>
                    </a:cubicBezTo>
                    <a:cubicBezTo>
                      <a:pt x="7" y="1"/>
                      <a:pt x="7" y="1"/>
                      <a:pt x="8" y="0"/>
                    </a:cubicBezTo>
                    <a:cubicBezTo>
                      <a:pt x="8" y="0"/>
                      <a:pt x="8" y="0"/>
                      <a:pt x="8" y="0"/>
                    </a:cubicBezTo>
                    <a:cubicBezTo>
                      <a:pt x="9" y="0"/>
                      <a:pt x="11" y="0"/>
                      <a:pt x="12" y="0"/>
                    </a:cubicBezTo>
                    <a:cubicBezTo>
                      <a:pt x="15" y="0"/>
                      <a:pt x="18" y="1"/>
                      <a:pt x="20" y="2"/>
                    </a:cubicBezTo>
                    <a:cubicBezTo>
                      <a:pt x="20" y="3"/>
                      <a:pt x="21" y="3"/>
                      <a:pt x="22" y="4"/>
                    </a:cubicBezTo>
                    <a:cubicBezTo>
                      <a:pt x="25" y="6"/>
                      <a:pt x="27" y="9"/>
                      <a:pt x="28" y="13"/>
                    </a:cubicBezTo>
                    <a:cubicBezTo>
                      <a:pt x="28" y="17"/>
                      <a:pt x="26" y="21"/>
                      <a:pt x="23" y="25"/>
                    </a:cubicBezTo>
                    <a:cubicBezTo>
                      <a:pt x="18" y="32"/>
                      <a:pt x="10" y="38"/>
                      <a:pt x="0" y="39"/>
                    </a:cubicBezTo>
                    <a:cubicBezTo>
                      <a:pt x="0" y="41"/>
                      <a:pt x="0" y="42"/>
                      <a:pt x="0" y="44"/>
                    </a:cubicBezTo>
                    <a:cubicBezTo>
                      <a:pt x="1" y="44"/>
                      <a:pt x="1" y="45"/>
                      <a:pt x="1" y="46"/>
                    </a:cubicBezTo>
                    <a:cubicBezTo>
                      <a:pt x="1" y="46"/>
                      <a:pt x="1" y="46"/>
                      <a:pt x="1" y="46"/>
                    </a:cubicBezTo>
                    <a:cubicBezTo>
                      <a:pt x="2" y="46"/>
                      <a:pt x="3" y="46"/>
                      <a:pt x="4" y="46"/>
                    </a:cubicBezTo>
                    <a:cubicBezTo>
                      <a:pt x="14" y="44"/>
                      <a:pt x="24" y="36"/>
                      <a:pt x="27" y="27"/>
                    </a:cubicBezTo>
                    <a:cubicBezTo>
                      <a:pt x="28" y="25"/>
                      <a:pt x="28" y="24"/>
                      <a:pt x="28" y="23"/>
                    </a:cubicBezTo>
                    <a:cubicBezTo>
                      <a:pt x="28" y="18"/>
                      <a:pt x="28" y="13"/>
                      <a:pt x="29" y="8"/>
                    </a:cubicBezTo>
                    <a:cubicBezTo>
                      <a:pt x="28" y="8"/>
                      <a:pt x="28" y="7"/>
                      <a:pt x="28" y="7"/>
                    </a:cubicBezTo>
                    <a:cubicBezTo>
                      <a:pt x="28" y="7"/>
                      <a:pt x="28" y="7"/>
                      <a:pt x="28" y="7"/>
                    </a:cubicBezTo>
                    <a:cubicBezTo>
                      <a:pt x="27" y="6"/>
                      <a:pt x="25" y="4"/>
                      <a:pt x="23" y="3"/>
                    </a:cubicBezTo>
                    <a:cubicBezTo>
                      <a:pt x="21" y="1"/>
                      <a:pt x="18" y="0"/>
                      <a:pt x="16" y="0"/>
                    </a:cubicBezTo>
                    <a:cubicBezTo>
                      <a:pt x="15" y="0"/>
                      <a:pt x="13" y="0"/>
                      <a:pt x="12" y="0"/>
                    </a:cubicBezTo>
                  </a:path>
                </a:pathLst>
              </a:custGeom>
              <a:solidFill>
                <a:srgbClr val="7986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7" name="Freeform 2068">
                <a:extLst>
                  <a:ext uri="{FF2B5EF4-FFF2-40B4-BE49-F238E27FC236}">
                    <a16:creationId xmlns:a16="http://schemas.microsoft.com/office/drawing/2014/main" id="{CE4F90E5-AA3D-4825-8887-26F3CCFC2D9C}"/>
                  </a:ext>
                </a:extLst>
              </p:cNvPr>
              <p:cNvSpPr>
                <a:spLocks/>
              </p:cNvSpPr>
              <p:nvPr/>
            </p:nvSpPr>
            <p:spPr bwMode="auto">
              <a:xfrm>
                <a:off x="304" y="833"/>
                <a:ext cx="65" cy="69"/>
              </a:xfrm>
              <a:custGeom>
                <a:avLst/>
                <a:gdLst>
                  <a:gd name="T0" fmla="*/ 27 w 27"/>
                  <a:gd name="T1" fmla="*/ 0 h 29"/>
                  <a:gd name="T2" fmla="*/ 26 w 27"/>
                  <a:gd name="T3" fmla="*/ 4 h 29"/>
                  <a:gd name="T4" fmla="*/ 3 w 27"/>
                  <a:gd name="T5" fmla="*/ 23 h 29"/>
                  <a:gd name="T6" fmla="*/ 0 w 27"/>
                  <a:gd name="T7" fmla="*/ 23 h 29"/>
                  <a:gd name="T8" fmla="*/ 0 w 27"/>
                  <a:gd name="T9" fmla="*/ 23 h 29"/>
                  <a:gd name="T10" fmla="*/ 2 w 27"/>
                  <a:gd name="T11" fmla="*/ 29 h 29"/>
                  <a:gd name="T12" fmla="*/ 3 w 27"/>
                  <a:gd name="T13" fmla="*/ 29 h 29"/>
                  <a:gd name="T14" fmla="*/ 27 w 27"/>
                  <a:gd name="T15" fmla="*/ 11 h 29"/>
                  <a:gd name="T16" fmla="*/ 27 w 27"/>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9">
                    <a:moveTo>
                      <a:pt x="27" y="0"/>
                    </a:moveTo>
                    <a:cubicBezTo>
                      <a:pt x="27" y="1"/>
                      <a:pt x="27" y="2"/>
                      <a:pt x="26" y="4"/>
                    </a:cubicBezTo>
                    <a:cubicBezTo>
                      <a:pt x="23" y="13"/>
                      <a:pt x="13" y="21"/>
                      <a:pt x="3" y="23"/>
                    </a:cubicBezTo>
                    <a:cubicBezTo>
                      <a:pt x="2" y="23"/>
                      <a:pt x="1" y="23"/>
                      <a:pt x="0" y="23"/>
                    </a:cubicBezTo>
                    <a:cubicBezTo>
                      <a:pt x="0" y="23"/>
                      <a:pt x="0" y="23"/>
                      <a:pt x="0" y="23"/>
                    </a:cubicBezTo>
                    <a:cubicBezTo>
                      <a:pt x="1" y="25"/>
                      <a:pt x="1" y="27"/>
                      <a:pt x="2" y="29"/>
                    </a:cubicBezTo>
                    <a:cubicBezTo>
                      <a:pt x="2" y="29"/>
                      <a:pt x="3" y="29"/>
                      <a:pt x="3" y="29"/>
                    </a:cubicBezTo>
                    <a:cubicBezTo>
                      <a:pt x="11" y="28"/>
                      <a:pt x="21" y="20"/>
                      <a:pt x="27" y="11"/>
                    </a:cubicBezTo>
                    <a:cubicBezTo>
                      <a:pt x="27" y="8"/>
                      <a:pt x="27" y="4"/>
                      <a:pt x="27" y="0"/>
                    </a:cubicBezTo>
                  </a:path>
                </a:pathLst>
              </a:custGeom>
              <a:solidFill>
                <a:srgbClr val="747B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8" name="Freeform 2069">
                <a:extLst>
                  <a:ext uri="{FF2B5EF4-FFF2-40B4-BE49-F238E27FC236}">
                    <a16:creationId xmlns:a16="http://schemas.microsoft.com/office/drawing/2014/main" id="{F38808DF-AA87-4A44-AA48-A9DB4A364F60}"/>
                  </a:ext>
                </a:extLst>
              </p:cNvPr>
              <p:cNvSpPr>
                <a:spLocks/>
              </p:cNvSpPr>
              <p:nvPr/>
            </p:nvSpPr>
            <p:spPr bwMode="auto">
              <a:xfrm>
                <a:off x="309" y="859"/>
                <a:ext cx="60" cy="59"/>
              </a:xfrm>
              <a:custGeom>
                <a:avLst/>
                <a:gdLst>
                  <a:gd name="T0" fmla="*/ 25 w 25"/>
                  <a:gd name="T1" fmla="*/ 0 h 25"/>
                  <a:gd name="T2" fmla="*/ 1 w 25"/>
                  <a:gd name="T3" fmla="*/ 18 h 25"/>
                  <a:gd name="T4" fmla="*/ 0 w 25"/>
                  <a:gd name="T5" fmla="*/ 18 h 25"/>
                  <a:gd name="T6" fmla="*/ 0 w 25"/>
                  <a:gd name="T7" fmla="*/ 19 h 25"/>
                  <a:gd name="T8" fmla="*/ 0 w 25"/>
                  <a:gd name="T9" fmla="*/ 21 h 25"/>
                  <a:gd name="T10" fmla="*/ 8 w 25"/>
                  <a:gd name="T11" fmla="*/ 19 h 25"/>
                  <a:gd name="T12" fmla="*/ 16 w 25"/>
                  <a:gd name="T13" fmla="*/ 15 h 25"/>
                  <a:gd name="T14" fmla="*/ 16 w 25"/>
                  <a:gd name="T15" fmla="*/ 15 h 25"/>
                  <a:gd name="T16" fmla="*/ 16 w 25"/>
                  <a:gd name="T17" fmla="*/ 15 h 25"/>
                  <a:gd name="T18" fmla="*/ 6 w 25"/>
                  <a:gd name="T19" fmla="*/ 21 h 25"/>
                  <a:gd name="T20" fmla="*/ 0 w 25"/>
                  <a:gd name="T21" fmla="*/ 23 h 25"/>
                  <a:gd name="T22" fmla="*/ 0 w 25"/>
                  <a:gd name="T23" fmla="*/ 25 h 25"/>
                  <a:gd name="T24" fmla="*/ 4 w 25"/>
                  <a:gd name="T25" fmla="*/ 24 h 25"/>
                  <a:gd name="T26" fmla="*/ 24 w 25"/>
                  <a:gd name="T27" fmla="*/ 7 h 25"/>
                  <a:gd name="T28" fmla="*/ 25 w 25"/>
                  <a:gd name="T29" fmla="*/ 4 h 25"/>
                  <a:gd name="T30" fmla="*/ 25 w 25"/>
                  <a:gd name="T3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25">
                    <a:moveTo>
                      <a:pt x="25" y="0"/>
                    </a:moveTo>
                    <a:cubicBezTo>
                      <a:pt x="19" y="9"/>
                      <a:pt x="9" y="17"/>
                      <a:pt x="1" y="18"/>
                    </a:cubicBezTo>
                    <a:cubicBezTo>
                      <a:pt x="1" y="18"/>
                      <a:pt x="0" y="18"/>
                      <a:pt x="0" y="18"/>
                    </a:cubicBezTo>
                    <a:cubicBezTo>
                      <a:pt x="0" y="18"/>
                      <a:pt x="0" y="19"/>
                      <a:pt x="0" y="19"/>
                    </a:cubicBezTo>
                    <a:cubicBezTo>
                      <a:pt x="0" y="20"/>
                      <a:pt x="0" y="20"/>
                      <a:pt x="0" y="21"/>
                    </a:cubicBezTo>
                    <a:cubicBezTo>
                      <a:pt x="3" y="21"/>
                      <a:pt x="6" y="20"/>
                      <a:pt x="8" y="19"/>
                    </a:cubicBezTo>
                    <a:cubicBezTo>
                      <a:pt x="10" y="18"/>
                      <a:pt x="14" y="16"/>
                      <a:pt x="16" y="15"/>
                    </a:cubicBezTo>
                    <a:cubicBezTo>
                      <a:pt x="16" y="15"/>
                      <a:pt x="16" y="15"/>
                      <a:pt x="16" y="15"/>
                    </a:cubicBezTo>
                    <a:cubicBezTo>
                      <a:pt x="16" y="15"/>
                      <a:pt x="16" y="15"/>
                      <a:pt x="16" y="15"/>
                    </a:cubicBezTo>
                    <a:cubicBezTo>
                      <a:pt x="13" y="18"/>
                      <a:pt x="9" y="20"/>
                      <a:pt x="6" y="21"/>
                    </a:cubicBezTo>
                    <a:cubicBezTo>
                      <a:pt x="4" y="22"/>
                      <a:pt x="2" y="23"/>
                      <a:pt x="0" y="23"/>
                    </a:cubicBezTo>
                    <a:cubicBezTo>
                      <a:pt x="0" y="24"/>
                      <a:pt x="0" y="24"/>
                      <a:pt x="0" y="25"/>
                    </a:cubicBezTo>
                    <a:cubicBezTo>
                      <a:pt x="1" y="25"/>
                      <a:pt x="3" y="24"/>
                      <a:pt x="4" y="24"/>
                    </a:cubicBezTo>
                    <a:cubicBezTo>
                      <a:pt x="11" y="21"/>
                      <a:pt x="18" y="16"/>
                      <a:pt x="24" y="7"/>
                    </a:cubicBezTo>
                    <a:cubicBezTo>
                      <a:pt x="24" y="6"/>
                      <a:pt x="25" y="5"/>
                      <a:pt x="25" y="4"/>
                    </a:cubicBezTo>
                    <a:cubicBezTo>
                      <a:pt x="25" y="3"/>
                      <a:pt x="25" y="1"/>
                      <a:pt x="25" y="0"/>
                    </a:cubicBezTo>
                  </a:path>
                </a:pathLst>
              </a:custGeom>
              <a:solidFill>
                <a:srgbClr val="6E6F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9" name="Freeform 2070">
                <a:extLst>
                  <a:ext uri="{FF2B5EF4-FFF2-40B4-BE49-F238E27FC236}">
                    <a16:creationId xmlns:a16="http://schemas.microsoft.com/office/drawing/2014/main" id="{5BF42E08-9883-4B2C-8358-CFFC3E6B8451}"/>
                  </a:ext>
                </a:extLst>
              </p:cNvPr>
              <p:cNvSpPr>
                <a:spLocks/>
              </p:cNvSpPr>
              <p:nvPr/>
            </p:nvSpPr>
            <p:spPr bwMode="auto">
              <a:xfrm>
                <a:off x="302" y="787"/>
                <a:ext cx="67" cy="84"/>
              </a:xfrm>
              <a:custGeom>
                <a:avLst/>
                <a:gdLst>
                  <a:gd name="T0" fmla="*/ 22 w 28"/>
                  <a:gd name="T1" fmla="*/ 0 h 35"/>
                  <a:gd name="T2" fmla="*/ 25 w 28"/>
                  <a:gd name="T3" fmla="*/ 5 h 35"/>
                  <a:gd name="T4" fmla="*/ 21 w 28"/>
                  <a:gd name="T5" fmla="*/ 16 h 35"/>
                  <a:gd name="T6" fmla="*/ 0 w 28"/>
                  <a:gd name="T7" fmla="*/ 27 h 35"/>
                  <a:gd name="T8" fmla="*/ 0 w 28"/>
                  <a:gd name="T9" fmla="*/ 35 h 35"/>
                  <a:gd name="T10" fmla="*/ 23 w 28"/>
                  <a:gd name="T11" fmla="*/ 21 h 35"/>
                  <a:gd name="T12" fmla="*/ 28 w 28"/>
                  <a:gd name="T13" fmla="*/ 9 h 35"/>
                  <a:gd name="T14" fmla="*/ 22 w 28"/>
                  <a:gd name="T15" fmla="*/ 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35">
                    <a:moveTo>
                      <a:pt x="22" y="0"/>
                    </a:moveTo>
                    <a:cubicBezTo>
                      <a:pt x="23" y="1"/>
                      <a:pt x="24" y="3"/>
                      <a:pt x="25" y="5"/>
                    </a:cubicBezTo>
                    <a:cubicBezTo>
                      <a:pt x="25" y="9"/>
                      <a:pt x="23" y="13"/>
                      <a:pt x="21" y="16"/>
                    </a:cubicBezTo>
                    <a:cubicBezTo>
                      <a:pt x="16" y="22"/>
                      <a:pt x="9" y="27"/>
                      <a:pt x="0" y="27"/>
                    </a:cubicBezTo>
                    <a:cubicBezTo>
                      <a:pt x="0" y="30"/>
                      <a:pt x="0" y="32"/>
                      <a:pt x="0" y="35"/>
                    </a:cubicBezTo>
                    <a:cubicBezTo>
                      <a:pt x="10" y="34"/>
                      <a:pt x="18" y="28"/>
                      <a:pt x="23" y="21"/>
                    </a:cubicBezTo>
                    <a:cubicBezTo>
                      <a:pt x="26" y="17"/>
                      <a:pt x="28" y="13"/>
                      <a:pt x="28" y="9"/>
                    </a:cubicBezTo>
                    <a:cubicBezTo>
                      <a:pt x="27" y="5"/>
                      <a:pt x="25" y="2"/>
                      <a:pt x="22" y="0"/>
                    </a:cubicBezTo>
                  </a:path>
                </a:pathLst>
              </a:custGeom>
              <a:solidFill>
                <a:srgbClr val="8A9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0" name="Freeform 2071">
                <a:extLst>
                  <a:ext uri="{FF2B5EF4-FFF2-40B4-BE49-F238E27FC236}">
                    <a16:creationId xmlns:a16="http://schemas.microsoft.com/office/drawing/2014/main" id="{90566C75-699F-4D6F-B1C2-BAE78A9B5D5E}"/>
                  </a:ext>
                </a:extLst>
              </p:cNvPr>
              <p:cNvSpPr>
                <a:spLocks/>
              </p:cNvSpPr>
              <p:nvPr/>
            </p:nvSpPr>
            <p:spPr bwMode="auto">
              <a:xfrm>
                <a:off x="302" y="778"/>
                <a:ext cx="59" cy="74"/>
              </a:xfrm>
              <a:custGeom>
                <a:avLst/>
                <a:gdLst>
                  <a:gd name="T0" fmla="*/ 12 w 25"/>
                  <a:gd name="T1" fmla="*/ 0 h 31"/>
                  <a:gd name="T2" fmla="*/ 8 w 25"/>
                  <a:gd name="T3" fmla="*/ 0 h 31"/>
                  <a:gd name="T4" fmla="*/ 8 w 25"/>
                  <a:gd name="T5" fmla="*/ 0 h 31"/>
                  <a:gd name="T6" fmla="*/ 6 w 25"/>
                  <a:gd name="T7" fmla="*/ 1 h 31"/>
                  <a:gd name="T8" fmla="*/ 5 w 25"/>
                  <a:gd name="T9" fmla="*/ 5 h 31"/>
                  <a:gd name="T10" fmla="*/ 11 w 25"/>
                  <a:gd name="T11" fmla="*/ 4 h 31"/>
                  <a:gd name="T12" fmla="*/ 19 w 25"/>
                  <a:gd name="T13" fmla="*/ 7 h 31"/>
                  <a:gd name="T14" fmla="*/ 20 w 25"/>
                  <a:gd name="T15" fmla="*/ 8 h 31"/>
                  <a:gd name="T16" fmla="*/ 10 w 25"/>
                  <a:gd name="T17" fmla="*/ 16 h 31"/>
                  <a:gd name="T18" fmla="*/ 0 w 25"/>
                  <a:gd name="T19" fmla="*/ 21 h 31"/>
                  <a:gd name="T20" fmla="*/ 0 w 25"/>
                  <a:gd name="T21" fmla="*/ 31 h 31"/>
                  <a:gd name="T22" fmla="*/ 21 w 25"/>
                  <a:gd name="T23" fmla="*/ 20 h 31"/>
                  <a:gd name="T24" fmla="*/ 25 w 25"/>
                  <a:gd name="T25" fmla="*/ 9 h 31"/>
                  <a:gd name="T26" fmla="*/ 22 w 25"/>
                  <a:gd name="T27" fmla="*/ 4 h 31"/>
                  <a:gd name="T28" fmla="*/ 20 w 25"/>
                  <a:gd name="T29" fmla="*/ 2 h 31"/>
                  <a:gd name="T30" fmla="*/ 12 w 25"/>
                  <a:gd name="T3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1">
                    <a:moveTo>
                      <a:pt x="12" y="0"/>
                    </a:moveTo>
                    <a:cubicBezTo>
                      <a:pt x="11" y="0"/>
                      <a:pt x="9" y="0"/>
                      <a:pt x="8" y="0"/>
                    </a:cubicBezTo>
                    <a:cubicBezTo>
                      <a:pt x="8" y="0"/>
                      <a:pt x="8" y="0"/>
                      <a:pt x="8" y="0"/>
                    </a:cubicBezTo>
                    <a:cubicBezTo>
                      <a:pt x="7" y="1"/>
                      <a:pt x="7" y="1"/>
                      <a:pt x="6" y="1"/>
                    </a:cubicBezTo>
                    <a:cubicBezTo>
                      <a:pt x="6" y="2"/>
                      <a:pt x="5" y="4"/>
                      <a:pt x="5" y="5"/>
                    </a:cubicBezTo>
                    <a:cubicBezTo>
                      <a:pt x="7" y="5"/>
                      <a:pt x="9" y="4"/>
                      <a:pt x="11" y="4"/>
                    </a:cubicBezTo>
                    <a:cubicBezTo>
                      <a:pt x="14" y="4"/>
                      <a:pt x="17" y="5"/>
                      <a:pt x="19" y="7"/>
                    </a:cubicBezTo>
                    <a:cubicBezTo>
                      <a:pt x="20" y="8"/>
                      <a:pt x="20" y="8"/>
                      <a:pt x="20" y="8"/>
                    </a:cubicBezTo>
                    <a:cubicBezTo>
                      <a:pt x="19" y="11"/>
                      <a:pt x="12" y="16"/>
                      <a:pt x="10" y="16"/>
                    </a:cubicBezTo>
                    <a:cubicBezTo>
                      <a:pt x="8" y="17"/>
                      <a:pt x="4" y="20"/>
                      <a:pt x="0" y="21"/>
                    </a:cubicBezTo>
                    <a:cubicBezTo>
                      <a:pt x="0" y="25"/>
                      <a:pt x="0" y="28"/>
                      <a:pt x="0" y="31"/>
                    </a:cubicBezTo>
                    <a:cubicBezTo>
                      <a:pt x="9" y="31"/>
                      <a:pt x="16" y="26"/>
                      <a:pt x="21" y="20"/>
                    </a:cubicBezTo>
                    <a:cubicBezTo>
                      <a:pt x="23" y="17"/>
                      <a:pt x="25" y="13"/>
                      <a:pt x="25" y="9"/>
                    </a:cubicBezTo>
                    <a:cubicBezTo>
                      <a:pt x="24" y="7"/>
                      <a:pt x="23" y="5"/>
                      <a:pt x="22" y="4"/>
                    </a:cubicBezTo>
                    <a:cubicBezTo>
                      <a:pt x="21" y="3"/>
                      <a:pt x="20" y="3"/>
                      <a:pt x="20" y="2"/>
                    </a:cubicBezTo>
                    <a:cubicBezTo>
                      <a:pt x="18" y="1"/>
                      <a:pt x="15" y="0"/>
                      <a:pt x="12" y="0"/>
                    </a:cubicBezTo>
                  </a:path>
                </a:pathLst>
              </a:custGeom>
              <a:solidFill>
                <a:srgbClr val="9597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1" name="Freeform 2072">
                <a:extLst>
                  <a:ext uri="{FF2B5EF4-FFF2-40B4-BE49-F238E27FC236}">
                    <a16:creationId xmlns:a16="http://schemas.microsoft.com/office/drawing/2014/main" id="{C3B5A905-69D5-4605-8730-71CD7CE95180}"/>
                  </a:ext>
                </a:extLst>
              </p:cNvPr>
              <p:cNvSpPr>
                <a:spLocks/>
              </p:cNvSpPr>
              <p:nvPr/>
            </p:nvSpPr>
            <p:spPr bwMode="auto">
              <a:xfrm>
                <a:off x="302" y="787"/>
                <a:ext cx="48" cy="41"/>
              </a:xfrm>
              <a:custGeom>
                <a:avLst/>
                <a:gdLst>
                  <a:gd name="T0" fmla="*/ 11 w 20"/>
                  <a:gd name="T1" fmla="*/ 0 h 17"/>
                  <a:gd name="T2" fmla="*/ 5 w 20"/>
                  <a:gd name="T3" fmla="*/ 1 h 17"/>
                  <a:gd name="T4" fmla="*/ 5 w 20"/>
                  <a:gd name="T5" fmla="*/ 4 h 17"/>
                  <a:gd name="T6" fmla="*/ 13 w 20"/>
                  <a:gd name="T7" fmla="*/ 2 h 17"/>
                  <a:gd name="T8" fmla="*/ 13 w 20"/>
                  <a:gd name="T9" fmla="*/ 2 h 17"/>
                  <a:gd name="T10" fmla="*/ 13 w 20"/>
                  <a:gd name="T11" fmla="*/ 2 h 17"/>
                  <a:gd name="T12" fmla="*/ 13 w 20"/>
                  <a:gd name="T13" fmla="*/ 2 h 17"/>
                  <a:gd name="T14" fmla="*/ 18 w 20"/>
                  <a:gd name="T15" fmla="*/ 4 h 17"/>
                  <a:gd name="T16" fmla="*/ 5 w 20"/>
                  <a:gd name="T17" fmla="*/ 9 h 17"/>
                  <a:gd name="T18" fmla="*/ 3 w 20"/>
                  <a:gd name="T19" fmla="*/ 10 h 17"/>
                  <a:gd name="T20" fmla="*/ 1 w 20"/>
                  <a:gd name="T21" fmla="*/ 16 h 17"/>
                  <a:gd name="T22" fmla="*/ 0 w 20"/>
                  <a:gd name="T23" fmla="*/ 17 h 17"/>
                  <a:gd name="T24" fmla="*/ 10 w 20"/>
                  <a:gd name="T25" fmla="*/ 12 h 17"/>
                  <a:gd name="T26" fmla="*/ 20 w 20"/>
                  <a:gd name="T27" fmla="*/ 4 h 17"/>
                  <a:gd name="T28" fmla="*/ 19 w 20"/>
                  <a:gd name="T29" fmla="*/ 3 h 17"/>
                  <a:gd name="T30" fmla="*/ 11 w 20"/>
                  <a:gd name="T3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7">
                    <a:moveTo>
                      <a:pt x="11" y="0"/>
                    </a:moveTo>
                    <a:cubicBezTo>
                      <a:pt x="9" y="0"/>
                      <a:pt x="7" y="1"/>
                      <a:pt x="5" y="1"/>
                    </a:cubicBezTo>
                    <a:cubicBezTo>
                      <a:pt x="5" y="2"/>
                      <a:pt x="5" y="3"/>
                      <a:pt x="5" y="4"/>
                    </a:cubicBezTo>
                    <a:cubicBezTo>
                      <a:pt x="7" y="3"/>
                      <a:pt x="10" y="2"/>
                      <a:pt x="13" y="2"/>
                    </a:cubicBezTo>
                    <a:cubicBezTo>
                      <a:pt x="13" y="2"/>
                      <a:pt x="13" y="2"/>
                      <a:pt x="13" y="2"/>
                    </a:cubicBezTo>
                    <a:cubicBezTo>
                      <a:pt x="13" y="2"/>
                      <a:pt x="13" y="2"/>
                      <a:pt x="13" y="2"/>
                    </a:cubicBezTo>
                    <a:cubicBezTo>
                      <a:pt x="13" y="2"/>
                      <a:pt x="13" y="2"/>
                      <a:pt x="13" y="2"/>
                    </a:cubicBezTo>
                    <a:cubicBezTo>
                      <a:pt x="15" y="2"/>
                      <a:pt x="17" y="2"/>
                      <a:pt x="18" y="4"/>
                    </a:cubicBezTo>
                    <a:cubicBezTo>
                      <a:pt x="15" y="5"/>
                      <a:pt x="11" y="5"/>
                      <a:pt x="5" y="9"/>
                    </a:cubicBezTo>
                    <a:cubicBezTo>
                      <a:pt x="5" y="10"/>
                      <a:pt x="4" y="10"/>
                      <a:pt x="3" y="10"/>
                    </a:cubicBezTo>
                    <a:cubicBezTo>
                      <a:pt x="2" y="12"/>
                      <a:pt x="1" y="14"/>
                      <a:pt x="1" y="16"/>
                    </a:cubicBezTo>
                    <a:cubicBezTo>
                      <a:pt x="1" y="16"/>
                      <a:pt x="1" y="17"/>
                      <a:pt x="0" y="17"/>
                    </a:cubicBezTo>
                    <a:cubicBezTo>
                      <a:pt x="4" y="16"/>
                      <a:pt x="8" y="13"/>
                      <a:pt x="10" y="12"/>
                    </a:cubicBezTo>
                    <a:cubicBezTo>
                      <a:pt x="12" y="12"/>
                      <a:pt x="19" y="7"/>
                      <a:pt x="20" y="4"/>
                    </a:cubicBezTo>
                    <a:cubicBezTo>
                      <a:pt x="19" y="3"/>
                      <a:pt x="19" y="3"/>
                      <a:pt x="19" y="3"/>
                    </a:cubicBezTo>
                    <a:cubicBezTo>
                      <a:pt x="17" y="1"/>
                      <a:pt x="14" y="0"/>
                      <a:pt x="11" y="0"/>
                    </a:cubicBezTo>
                  </a:path>
                </a:pathLst>
              </a:custGeom>
              <a:solidFill>
                <a:srgbClr val="A4A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2" name="Freeform 2073">
                <a:extLst>
                  <a:ext uri="{FF2B5EF4-FFF2-40B4-BE49-F238E27FC236}">
                    <a16:creationId xmlns:a16="http://schemas.microsoft.com/office/drawing/2014/main" id="{8DD9E792-B114-407C-991F-730033F2D5DD}"/>
                  </a:ext>
                </a:extLst>
              </p:cNvPr>
              <p:cNvSpPr>
                <a:spLocks/>
              </p:cNvSpPr>
              <p:nvPr/>
            </p:nvSpPr>
            <p:spPr bwMode="auto">
              <a:xfrm>
                <a:off x="309" y="792"/>
                <a:ext cx="36" cy="19"/>
              </a:xfrm>
              <a:custGeom>
                <a:avLst/>
                <a:gdLst>
                  <a:gd name="T0" fmla="*/ 10 w 15"/>
                  <a:gd name="T1" fmla="*/ 0 h 8"/>
                  <a:gd name="T2" fmla="*/ 2 w 15"/>
                  <a:gd name="T3" fmla="*/ 2 h 8"/>
                  <a:gd name="T4" fmla="*/ 0 w 15"/>
                  <a:gd name="T5" fmla="*/ 8 h 8"/>
                  <a:gd name="T6" fmla="*/ 2 w 15"/>
                  <a:gd name="T7" fmla="*/ 7 h 8"/>
                  <a:gd name="T8" fmla="*/ 15 w 15"/>
                  <a:gd name="T9" fmla="*/ 2 h 8"/>
                  <a:gd name="T10" fmla="*/ 10 w 15"/>
                  <a:gd name="T11" fmla="*/ 0 h 8"/>
                  <a:gd name="T12" fmla="*/ 10 w 15"/>
                  <a:gd name="T13" fmla="*/ 0 h 8"/>
                  <a:gd name="T14" fmla="*/ 10 w 15"/>
                  <a:gd name="T15" fmla="*/ 0 h 8"/>
                  <a:gd name="T16" fmla="*/ 10 w 15"/>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8">
                    <a:moveTo>
                      <a:pt x="10" y="0"/>
                    </a:moveTo>
                    <a:cubicBezTo>
                      <a:pt x="7" y="0"/>
                      <a:pt x="4" y="1"/>
                      <a:pt x="2" y="2"/>
                    </a:cubicBezTo>
                    <a:cubicBezTo>
                      <a:pt x="1" y="4"/>
                      <a:pt x="1" y="6"/>
                      <a:pt x="0" y="8"/>
                    </a:cubicBezTo>
                    <a:cubicBezTo>
                      <a:pt x="1" y="8"/>
                      <a:pt x="2" y="8"/>
                      <a:pt x="2" y="7"/>
                    </a:cubicBezTo>
                    <a:cubicBezTo>
                      <a:pt x="8" y="3"/>
                      <a:pt x="12" y="3"/>
                      <a:pt x="15" y="2"/>
                    </a:cubicBezTo>
                    <a:cubicBezTo>
                      <a:pt x="14" y="0"/>
                      <a:pt x="12" y="0"/>
                      <a:pt x="10" y="0"/>
                    </a:cubicBezTo>
                    <a:cubicBezTo>
                      <a:pt x="10" y="0"/>
                      <a:pt x="10" y="0"/>
                      <a:pt x="10" y="0"/>
                    </a:cubicBezTo>
                    <a:cubicBezTo>
                      <a:pt x="10" y="0"/>
                      <a:pt x="10" y="0"/>
                      <a:pt x="10" y="0"/>
                    </a:cubicBezTo>
                    <a:cubicBezTo>
                      <a:pt x="10" y="0"/>
                      <a:pt x="10" y="0"/>
                      <a:pt x="10" y="0"/>
                    </a:cubicBezTo>
                  </a:path>
                </a:pathLst>
              </a:custGeom>
              <a:solidFill>
                <a:srgbClr val="BAB8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3" name="Freeform 2074">
                <a:extLst>
                  <a:ext uri="{FF2B5EF4-FFF2-40B4-BE49-F238E27FC236}">
                    <a16:creationId xmlns:a16="http://schemas.microsoft.com/office/drawing/2014/main" id="{6C8651D7-5559-4578-A9BE-5E1BC873AC99}"/>
                  </a:ext>
                </a:extLst>
              </p:cNvPr>
              <p:cNvSpPr>
                <a:spLocks/>
              </p:cNvSpPr>
              <p:nvPr/>
            </p:nvSpPr>
            <p:spPr bwMode="auto">
              <a:xfrm>
                <a:off x="309" y="895"/>
                <a:ext cx="38" cy="19"/>
              </a:xfrm>
              <a:custGeom>
                <a:avLst/>
                <a:gdLst>
                  <a:gd name="T0" fmla="*/ 16 w 16"/>
                  <a:gd name="T1" fmla="*/ 0 h 8"/>
                  <a:gd name="T2" fmla="*/ 8 w 16"/>
                  <a:gd name="T3" fmla="*/ 4 h 8"/>
                  <a:gd name="T4" fmla="*/ 0 w 16"/>
                  <a:gd name="T5" fmla="*/ 6 h 8"/>
                  <a:gd name="T6" fmla="*/ 0 w 16"/>
                  <a:gd name="T7" fmla="*/ 8 h 8"/>
                  <a:gd name="T8" fmla="*/ 6 w 16"/>
                  <a:gd name="T9" fmla="*/ 6 h 8"/>
                  <a:gd name="T10" fmla="*/ 16 w 16"/>
                  <a:gd name="T11" fmla="*/ 0 h 8"/>
                </a:gdLst>
                <a:ahLst/>
                <a:cxnLst>
                  <a:cxn ang="0">
                    <a:pos x="T0" y="T1"/>
                  </a:cxn>
                  <a:cxn ang="0">
                    <a:pos x="T2" y="T3"/>
                  </a:cxn>
                  <a:cxn ang="0">
                    <a:pos x="T4" y="T5"/>
                  </a:cxn>
                  <a:cxn ang="0">
                    <a:pos x="T6" y="T7"/>
                  </a:cxn>
                  <a:cxn ang="0">
                    <a:pos x="T8" y="T9"/>
                  </a:cxn>
                  <a:cxn ang="0">
                    <a:pos x="T10" y="T11"/>
                  </a:cxn>
                </a:cxnLst>
                <a:rect l="0" t="0" r="r" b="b"/>
                <a:pathLst>
                  <a:path w="16" h="8">
                    <a:moveTo>
                      <a:pt x="16" y="0"/>
                    </a:moveTo>
                    <a:cubicBezTo>
                      <a:pt x="14" y="1"/>
                      <a:pt x="10" y="3"/>
                      <a:pt x="8" y="4"/>
                    </a:cubicBezTo>
                    <a:cubicBezTo>
                      <a:pt x="6" y="5"/>
                      <a:pt x="3" y="6"/>
                      <a:pt x="0" y="6"/>
                    </a:cubicBezTo>
                    <a:cubicBezTo>
                      <a:pt x="0" y="7"/>
                      <a:pt x="0" y="7"/>
                      <a:pt x="0" y="8"/>
                    </a:cubicBezTo>
                    <a:cubicBezTo>
                      <a:pt x="2" y="8"/>
                      <a:pt x="4" y="7"/>
                      <a:pt x="6" y="6"/>
                    </a:cubicBezTo>
                    <a:cubicBezTo>
                      <a:pt x="9" y="5"/>
                      <a:pt x="13" y="3"/>
                      <a:pt x="16" y="0"/>
                    </a:cubicBezTo>
                  </a:path>
                </a:pathLst>
              </a:custGeom>
              <a:solidFill>
                <a:srgbClr val="6E6F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4" name="Freeform 2075">
                <a:extLst>
                  <a:ext uri="{FF2B5EF4-FFF2-40B4-BE49-F238E27FC236}">
                    <a16:creationId xmlns:a16="http://schemas.microsoft.com/office/drawing/2014/main" id="{F18D2CE5-E4A3-44EB-97B4-7EAB19D70A6F}"/>
                  </a:ext>
                </a:extLst>
              </p:cNvPr>
              <p:cNvSpPr>
                <a:spLocks noEditPoints="1"/>
              </p:cNvSpPr>
              <p:nvPr/>
            </p:nvSpPr>
            <p:spPr bwMode="auto">
              <a:xfrm>
                <a:off x="369" y="148"/>
                <a:ext cx="38" cy="847"/>
              </a:xfrm>
              <a:custGeom>
                <a:avLst/>
                <a:gdLst>
                  <a:gd name="T0" fmla="*/ 14 w 16"/>
                  <a:gd name="T1" fmla="*/ 163 h 355"/>
                  <a:gd name="T2" fmla="*/ 14 w 16"/>
                  <a:gd name="T3" fmla="*/ 163 h 355"/>
                  <a:gd name="T4" fmla="*/ 14 w 16"/>
                  <a:gd name="T5" fmla="*/ 163 h 355"/>
                  <a:gd name="T6" fmla="*/ 14 w 16"/>
                  <a:gd name="T7" fmla="*/ 163 h 355"/>
                  <a:gd name="T8" fmla="*/ 14 w 16"/>
                  <a:gd name="T9" fmla="*/ 164 h 355"/>
                  <a:gd name="T10" fmla="*/ 14 w 16"/>
                  <a:gd name="T11" fmla="*/ 164 h 355"/>
                  <a:gd name="T12" fmla="*/ 14 w 16"/>
                  <a:gd name="T13" fmla="*/ 164 h 355"/>
                  <a:gd name="T14" fmla="*/ 14 w 16"/>
                  <a:gd name="T15" fmla="*/ 164 h 355"/>
                  <a:gd name="T16" fmla="*/ 14 w 16"/>
                  <a:gd name="T17" fmla="*/ 164 h 355"/>
                  <a:gd name="T18" fmla="*/ 14 w 16"/>
                  <a:gd name="T19" fmla="*/ 164 h 355"/>
                  <a:gd name="T20" fmla="*/ 14 w 16"/>
                  <a:gd name="T21" fmla="*/ 164 h 355"/>
                  <a:gd name="T22" fmla="*/ 14 w 16"/>
                  <a:gd name="T23" fmla="*/ 164 h 355"/>
                  <a:gd name="T24" fmla="*/ 14 w 16"/>
                  <a:gd name="T25" fmla="*/ 164 h 355"/>
                  <a:gd name="T26" fmla="*/ 14 w 16"/>
                  <a:gd name="T27" fmla="*/ 164 h 355"/>
                  <a:gd name="T28" fmla="*/ 14 w 16"/>
                  <a:gd name="T29" fmla="*/ 164 h 355"/>
                  <a:gd name="T30" fmla="*/ 14 w 16"/>
                  <a:gd name="T31" fmla="*/ 164 h 355"/>
                  <a:gd name="T32" fmla="*/ 1 w 16"/>
                  <a:gd name="T33" fmla="*/ 185 h 355"/>
                  <a:gd name="T34" fmla="*/ 1 w 16"/>
                  <a:gd name="T35" fmla="*/ 192 h 355"/>
                  <a:gd name="T36" fmla="*/ 6 w 16"/>
                  <a:gd name="T37" fmla="*/ 212 h 355"/>
                  <a:gd name="T38" fmla="*/ 1 w 16"/>
                  <a:gd name="T39" fmla="*/ 230 h 355"/>
                  <a:gd name="T40" fmla="*/ 1 w 16"/>
                  <a:gd name="T41" fmla="*/ 233 h 355"/>
                  <a:gd name="T42" fmla="*/ 3 w 16"/>
                  <a:gd name="T43" fmla="*/ 236 h 355"/>
                  <a:gd name="T44" fmla="*/ 7 w 16"/>
                  <a:gd name="T45" fmla="*/ 244 h 355"/>
                  <a:gd name="T46" fmla="*/ 7 w 16"/>
                  <a:gd name="T47" fmla="*/ 244 h 355"/>
                  <a:gd name="T48" fmla="*/ 11 w 16"/>
                  <a:gd name="T49" fmla="*/ 260 h 355"/>
                  <a:gd name="T50" fmla="*/ 4 w 16"/>
                  <a:gd name="T51" fmla="*/ 279 h 355"/>
                  <a:gd name="T52" fmla="*/ 4 w 16"/>
                  <a:gd name="T53" fmla="*/ 296 h 355"/>
                  <a:gd name="T54" fmla="*/ 10 w 16"/>
                  <a:gd name="T55" fmla="*/ 302 h 355"/>
                  <a:gd name="T56" fmla="*/ 0 w 16"/>
                  <a:gd name="T57" fmla="*/ 339 h 355"/>
                  <a:gd name="T58" fmla="*/ 0 w 16"/>
                  <a:gd name="T59" fmla="*/ 344 h 355"/>
                  <a:gd name="T60" fmla="*/ 14 w 16"/>
                  <a:gd name="T61" fmla="*/ 355 h 355"/>
                  <a:gd name="T62" fmla="*/ 14 w 16"/>
                  <a:gd name="T63" fmla="*/ 351 h 355"/>
                  <a:gd name="T64" fmla="*/ 14 w 16"/>
                  <a:gd name="T65" fmla="*/ 163 h 355"/>
                  <a:gd name="T66" fmla="*/ 12 w 16"/>
                  <a:gd name="T67" fmla="*/ 0 h 355"/>
                  <a:gd name="T68" fmla="*/ 2 w 16"/>
                  <a:gd name="T69" fmla="*/ 4 h 355"/>
                  <a:gd name="T70" fmla="*/ 2 w 16"/>
                  <a:gd name="T71" fmla="*/ 5 h 355"/>
                  <a:gd name="T72" fmla="*/ 7 w 16"/>
                  <a:gd name="T73" fmla="*/ 14 h 355"/>
                  <a:gd name="T74" fmla="*/ 7 w 16"/>
                  <a:gd name="T75" fmla="*/ 14 h 355"/>
                  <a:gd name="T76" fmla="*/ 10 w 16"/>
                  <a:gd name="T77" fmla="*/ 31 h 355"/>
                  <a:gd name="T78" fmla="*/ 1 w 16"/>
                  <a:gd name="T79" fmla="*/ 53 h 355"/>
                  <a:gd name="T80" fmla="*/ 1 w 16"/>
                  <a:gd name="T81" fmla="*/ 53 h 355"/>
                  <a:gd name="T82" fmla="*/ 7 w 16"/>
                  <a:gd name="T83" fmla="*/ 60 h 355"/>
                  <a:gd name="T84" fmla="*/ 7 w 16"/>
                  <a:gd name="T85" fmla="*/ 60 h 355"/>
                  <a:gd name="T86" fmla="*/ 7 w 16"/>
                  <a:gd name="T87" fmla="*/ 60 h 355"/>
                  <a:gd name="T88" fmla="*/ 7 w 16"/>
                  <a:gd name="T89" fmla="*/ 60 h 355"/>
                  <a:gd name="T90" fmla="*/ 7 w 16"/>
                  <a:gd name="T91" fmla="*/ 60 h 355"/>
                  <a:gd name="T92" fmla="*/ 10 w 16"/>
                  <a:gd name="T93" fmla="*/ 67 h 355"/>
                  <a:gd name="T94" fmla="*/ 14 w 16"/>
                  <a:gd name="T95" fmla="*/ 84 h 355"/>
                  <a:gd name="T96" fmla="*/ 1 w 16"/>
                  <a:gd name="T97" fmla="*/ 109 h 355"/>
                  <a:gd name="T98" fmla="*/ 1 w 16"/>
                  <a:gd name="T99" fmla="*/ 124 h 355"/>
                  <a:gd name="T100" fmla="*/ 14 w 16"/>
                  <a:gd name="T101" fmla="*/ 140 h 355"/>
                  <a:gd name="T102" fmla="*/ 14 w 16"/>
                  <a:gd name="T103" fmla="*/ 3 h 355"/>
                  <a:gd name="T104" fmla="*/ 14 w 16"/>
                  <a:gd name="T105" fmla="*/ 2 h 355"/>
                  <a:gd name="T106" fmla="*/ 12 w 16"/>
                  <a:gd name="T107" fmla="*/ 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 h="355">
                    <a:moveTo>
                      <a:pt x="14" y="163"/>
                    </a:moveTo>
                    <a:cubicBezTo>
                      <a:pt x="14" y="163"/>
                      <a:pt x="14" y="163"/>
                      <a:pt x="14" y="163"/>
                    </a:cubicBezTo>
                    <a:cubicBezTo>
                      <a:pt x="14" y="163"/>
                      <a:pt x="14" y="163"/>
                      <a:pt x="14" y="163"/>
                    </a:cubicBezTo>
                    <a:cubicBezTo>
                      <a:pt x="14" y="163"/>
                      <a:pt x="14" y="163"/>
                      <a:pt x="14" y="163"/>
                    </a:cubicBezTo>
                    <a:cubicBezTo>
                      <a:pt x="14" y="164"/>
                      <a:pt x="14" y="164"/>
                      <a:pt x="14" y="164"/>
                    </a:cubicBezTo>
                    <a:cubicBezTo>
                      <a:pt x="14" y="164"/>
                      <a:pt x="14" y="164"/>
                      <a:pt x="14" y="164"/>
                    </a:cubicBezTo>
                    <a:cubicBezTo>
                      <a:pt x="14" y="164"/>
                      <a:pt x="14" y="164"/>
                      <a:pt x="14" y="164"/>
                    </a:cubicBezTo>
                    <a:cubicBezTo>
                      <a:pt x="14" y="164"/>
                      <a:pt x="14" y="164"/>
                      <a:pt x="14" y="164"/>
                    </a:cubicBezTo>
                    <a:cubicBezTo>
                      <a:pt x="14" y="164"/>
                      <a:pt x="14" y="164"/>
                      <a:pt x="14" y="164"/>
                    </a:cubicBezTo>
                    <a:cubicBezTo>
                      <a:pt x="14" y="164"/>
                      <a:pt x="14" y="164"/>
                      <a:pt x="14" y="164"/>
                    </a:cubicBezTo>
                    <a:cubicBezTo>
                      <a:pt x="14" y="164"/>
                      <a:pt x="14" y="164"/>
                      <a:pt x="14" y="164"/>
                    </a:cubicBezTo>
                    <a:cubicBezTo>
                      <a:pt x="14" y="164"/>
                      <a:pt x="14" y="164"/>
                      <a:pt x="14" y="164"/>
                    </a:cubicBezTo>
                    <a:cubicBezTo>
                      <a:pt x="14" y="164"/>
                      <a:pt x="14" y="164"/>
                      <a:pt x="14" y="164"/>
                    </a:cubicBezTo>
                    <a:cubicBezTo>
                      <a:pt x="14" y="164"/>
                      <a:pt x="14" y="164"/>
                      <a:pt x="14" y="164"/>
                    </a:cubicBezTo>
                    <a:cubicBezTo>
                      <a:pt x="14" y="164"/>
                      <a:pt x="14" y="164"/>
                      <a:pt x="14" y="164"/>
                    </a:cubicBezTo>
                    <a:cubicBezTo>
                      <a:pt x="14" y="164"/>
                      <a:pt x="14" y="164"/>
                      <a:pt x="14" y="164"/>
                    </a:cubicBezTo>
                    <a:cubicBezTo>
                      <a:pt x="11" y="173"/>
                      <a:pt x="6" y="180"/>
                      <a:pt x="1" y="185"/>
                    </a:cubicBezTo>
                    <a:cubicBezTo>
                      <a:pt x="1" y="187"/>
                      <a:pt x="1" y="190"/>
                      <a:pt x="1" y="192"/>
                    </a:cubicBezTo>
                    <a:cubicBezTo>
                      <a:pt x="4" y="199"/>
                      <a:pt x="6" y="206"/>
                      <a:pt x="6" y="212"/>
                    </a:cubicBezTo>
                    <a:cubicBezTo>
                      <a:pt x="6" y="219"/>
                      <a:pt x="4" y="225"/>
                      <a:pt x="1" y="230"/>
                    </a:cubicBezTo>
                    <a:cubicBezTo>
                      <a:pt x="1" y="231"/>
                      <a:pt x="1" y="232"/>
                      <a:pt x="1" y="233"/>
                    </a:cubicBezTo>
                    <a:cubicBezTo>
                      <a:pt x="1" y="234"/>
                      <a:pt x="2" y="235"/>
                      <a:pt x="3" y="236"/>
                    </a:cubicBezTo>
                    <a:cubicBezTo>
                      <a:pt x="5" y="239"/>
                      <a:pt x="6" y="241"/>
                      <a:pt x="7" y="244"/>
                    </a:cubicBezTo>
                    <a:cubicBezTo>
                      <a:pt x="7" y="244"/>
                      <a:pt x="7" y="244"/>
                      <a:pt x="7" y="244"/>
                    </a:cubicBezTo>
                    <a:cubicBezTo>
                      <a:pt x="10" y="249"/>
                      <a:pt x="11" y="255"/>
                      <a:pt x="11" y="260"/>
                    </a:cubicBezTo>
                    <a:cubicBezTo>
                      <a:pt x="11" y="268"/>
                      <a:pt x="9" y="275"/>
                      <a:pt x="4" y="279"/>
                    </a:cubicBezTo>
                    <a:cubicBezTo>
                      <a:pt x="5" y="284"/>
                      <a:pt x="5" y="290"/>
                      <a:pt x="4" y="296"/>
                    </a:cubicBezTo>
                    <a:cubicBezTo>
                      <a:pt x="6" y="297"/>
                      <a:pt x="8" y="300"/>
                      <a:pt x="10" y="302"/>
                    </a:cubicBezTo>
                    <a:cubicBezTo>
                      <a:pt x="16" y="313"/>
                      <a:pt x="12" y="328"/>
                      <a:pt x="0" y="339"/>
                    </a:cubicBezTo>
                    <a:cubicBezTo>
                      <a:pt x="0" y="341"/>
                      <a:pt x="0" y="342"/>
                      <a:pt x="0" y="344"/>
                    </a:cubicBezTo>
                    <a:cubicBezTo>
                      <a:pt x="7" y="347"/>
                      <a:pt x="11" y="351"/>
                      <a:pt x="14" y="355"/>
                    </a:cubicBezTo>
                    <a:cubicBezTo>
                      <a:pt x="14" y="351"/>
                      <a:pt x="14" y="351"/>
                      <a:pt x="14" y="351"/>
                    </a:cubicBezTo>
                    <a:cubicBezTo>
                      <a:pt x="14" y="163"/>
                      <a:pt x="14" y="163"/>
                      <a:pt x="14" y="163"/>
                    </a:cubicBezTo>
                    <a:moveTo>
                      <a:pt x="12" y="0"/>
                    </a:moveTo>
                    <a:cubicBezTo>
                      <a:pt x="10" y="2"/>
                      <a:pt x="6" y="3"/>
                      <a:pt x="2" y="4"/>
                    </a:cubicBezTo>
                    <a:cubicBezTo>
                      <a:pt x="2" y="5"/>
                      <a:pt x="2" y="5"/>
                      <a:pt x="2" y="5"/>
                    </a:cubicBezTo>
                    <a:cubicBezTo>
                      <a:pt x="4" y="8"/>
                      <a:pt x="5" y="11"/>
                      <a:pt x="7" y="14"/>
                    </a:cubicBezTo>
                    <a:cubicBezTo>
                      <a:pt x="7" y="14"/>
                      <a:pt x="7" y="14"/>
                      <a:pt x="7" y="14"/>
                    </a:cubicBezTo>
                    <a:cubicBezTo>
                      <a:pt x="9" y="19"/>
                      <a:pt x="10" y="25"/>
                      <a:pt x="10" y="31"/>
                    </a:cubicBezTo>
                    <a:cubicBezTo>
                      <a:pt x="10" y="40"/>
                      <a:pt x="7" y="48"/>
                      <a:pt x="1" y="53"/>
                    </a:cubicBezTo>
                    <a:cubicBezTo>
                      <a:pt x="1" y="53"/>
                      <a:pt x="1" y="53"/>
                      <a:pt x="1" y="53"/>
                    </a:cubicBezTo>
                    <a:cubicBezTo>
                      <a:pt x="3" y="55"/>
                      <a:pt x="5" y="58"/>
                      <a:pt x="7" y="60"/>
                    </a:cubicBezTo>
                    <a:cubicBezTo>
                      <a:pt x="7" y="60"/>
                      <a:pt x="7" y="60"/>
                      <a:pt x="7" y="60"/>
                    </a:cubicBezTo>
                    <a:cubicBezTo>
                      <a:pt x="7" y="60"/>
                      <a:pt x="7" y="60"/>
                      <a:pt x="7" y="60"/>
                    </a:cubicBezTo>
                    <a:cubicBezTo>
                      <a:pt x="7" y="60"/>
                      <a:pt x="7" y="60"/>
                      <a:pt x="7" y="60"/>
                    </a:cubicBezTo>
                    <a:cubicBezTo>
                      <a:pt x="7" y="60"/>
                      <a:pt x="7" y="60"/>
                      <a:pt x="7" y="60"/>
                    </a:cubicBezTo>
                    <a:cubicBezTo>
                      <a:pt x="8" y="62"/>
                      <a:pt x="9" y="65"/>
                      <a:pt x="10" y="67"/>
                    </a:cubicBezTo>
                    <a:cubicBezTo>
                      <a:pt x="13" y="72"/>
                      <a:pt x="14" y="78"/>
                      <a:pt x="14" y="84"/>
                    </a:cubicBezTo>
                    <a:cubicBezTo>
                      <a:pt x="14" y="95"/>
                      <a:pt x="9" y="104"/>
                      <a:pt x="1" y="109"/>
                    </a:cubicBezTo>
                    <a:cubicBezTo>
                      <a:pt x="1" y="114"/>
                      <a:pt x="1" y="119"/>
                      <a:pt x="1" y="124"/>
                    </a:cubicBezTo>
                    <a:cubicBezTo>
                      <a:pt x="7" y="127"/>
                      <a:pt x="12" y="133"/>
                      <a:pt x="14" y="140"/>
                    </a:cubicBezTo>
                    <a:cubicBezTo>
                      <a:pt x="14" y="3"/>
                      <a:pt x="14" y="3"/>
                      <a:pt x="14" y="3"/>
                    </a:cubicBezTo>
                    <a:cubicBezTo>
                      <a:pt x="14" y="2"/>
                      <a:pt x="14" y="2"/>
                      <a:pt x="14" y="2"/>
                    </a:cubicBezTo>
                    <a:cubicBezTo>
                      <a:pt x="14" y="2"/>
                      <a:pt x="13" y="1"/>
                      <a:pt x="12" y="0"/>
                    </a:cubicBezTo>
                  </a:path>
                </a:pathLst>
              </a:custGeom>
              <a:solidFill>
                <a:srgbClr val="BFBD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5" name="Freeform 2076">
                <a:extLst>
                  <a:ext uri="{FF2B5EF4-FFF2-40B4-BE49-F238E27FC236}">
                    <a16:creationId xmlns:a16="http://schemas.microsoft.com/office/drawing/2014/main" id="{60C7F05C-864E-4FC4-912A-7976CE869BFD}"/>
                  </a:ext>
                </a:extLst>
              </p:cNvPr>
              <p:cNvSpPr>
                <a:spLocks/>
              </p:cNvSpPr>
              <p:nvPr/>
            </p:nvSpPr>
            <p:spPr bwMode="auto">
              <a:xfrm>
                <a:off x="369" y="969"/>
                <a:ext cx="33" cy="71"/>
              </a:xfrm>
              <a:custGeom>
                <a:avLst/>
                <a:gdLst>
                  <a:gd name="T0" fmla="*/ 0 w 14"/>
                  <a:gd name="T1" fmla="*/ 0 h 30"/>
                  <a:gd name="T2" fmla="*/ 0 w 14"/>
                  <a:gd name="T3" fmla="*/ 3 h 30"/>
                  <a:gd name="T4" fmla="*/ 10 w 14"/>
                  <a:gd name="T5" fmla="*/ 17 h 30"/>
                  <a:gd name="T6" fmla="*/ 0 w 14"/>
                  <a:gd name="T7" fmla="*/ 30 h 30"/>
                  <a:gd name="T8" fmla="*/ 0 w 14"/>
                  <a:gd name="T9" fmla="*/ 30 h 30"/>
                  <a:gd name="T10" fmla="*/ 14 w 14"/>
                  <a:gd name="T11" fmla="*/ 14 h 30"/>
                  <a:gd name="T12" fmla="*/ 14 w 14"/>
                  <a:gd name="T13" fmla="*/ 14 h 30"/>
                  <a:gd name="T14" fmla="*/ 14 w 14"/>
                  <a:gd name="T15" fmla="*/ 11 h 30"/>
                  <a:gd name="T16" fmla="*/ 0 w 1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0">
                    <a:moveTo>
                      <a:pt x="0" y="0"/>
                    </a:moveTo>
                    <a:cubicBezTo>
                      <a:pt x="0" y="1"/>
                      <a:pt x="0" y="2"/>
                      <a:pt x="0" y="3"/>
                    </a:cubicBezTo>
                    <a:cubicBezTo>
                      <a:pt x="6" y="7"/>
                      <a:pt x="10" y="12"/>
                      <a:pt x="10" y="17"/>
                    </a:cubicBezTo>
                    <a:cubicBezTo>
                      <a:pt x="10" y="21"/>
                      <a:pt x="6" y="26"/>
                      <a:pt x="0" y="30"/>
                    </a:cubicBezTo>
                    <a:cubicBezTo>
                      <a:pt x="0" y="30"/>
                      <a:pt x="0" y="30"/>
                      <a:pt x="0" y="30"/>
                    </a:cubicBezTo>
                    <a:cubicBezTo>
                      <a:pt x="9" y="25"/>
                      <a:pt x="13" y="17"/>
                      <a:pt x="14" y="14"/>
                    </a:cubicBezTo>
                    <a:cubicBezTo>
                      <a:pt x="14" y="14"/>
                      <a:pt x="14" y="14"/>
                      <a:pt x="14" y="14"/>
                    </a:cubicBezTo>
                    <a:cubicBezTo>
                      <a:pt x="14" y="11"/>
                      <a:pt x="14" y="11"/>
                      <a:pt x="14" y="11"/>
                    </a:cubicBezTo>
                    <a:cubicBezTo>
                      <a:pt x="11" y="7"/>
                      <a:pt x="7" y="3"/>
                      <a:pt x="0" y="0"/>
                    </a:cubicBezTo>
                  </a:path>
                </a:pathLst>
              </a:custGeom>
              <a:solidFill>
                <a:srgbClr val="9E9C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6" name="Freeform 2077">
                <a:extLst>
                  <a:ext uri="{FF2B5EF4-FFF2-40B4-BE49-F238E27FC236}">
                    <a16:creationId xmlns:a16="http://schemas.microsoft.com/office/drawing/2014/main" id="{BA75B8FC-38CD-403B-BA08-36D61162712F}"/>
                  </a:ext>
                </a:extLst>
              </p:cNvPr>
              <p:cNvSpPr>
                <a:spLocks/>
              </p:cNvSpPr>
              <p:nvPr/>
            </p:nvSpPr>
            <p:spPr bwMode="auto">
              <a:xfrm>
                <a:off x="369" y="976"/>
                <a:ext cx="24" cy="64"/>
              </a:xfrm>
              <a:custGeom>
                <a:avLst/>
                <a:gdLst>
                  <a:gd name="T0" fmla="*/ 0 w 10"/>
                  <a:gd name="T1" fmla="*/ 0 h 27"/>
                  <a:gd name="T2" fmla="*/ 0 w 10"/>
                  <a:gd name="T3" fmla="*/ 6 h 27"/>
                  <a:gd name="T4" fmla="*/ 5 w 10"/>
                  <a:gd name="T5" fmla="*/ 14 h 27"/>
                  <a:gd name="T6" fmla="*/ 0 w 10"/>
                  <a:gd name="T7" fmla="*/ 21 h 27"/>
                  <a:gd name="T8" fmla="*/ 0 w 10"/>
                  <a:gd name="T9" fmla="*/ 27 h 27"/>
                  <a:gd name="T10" fmla="*/ 10 w 10"/>
                  <a:gd name="T11" fmla="*/ 14 h 27"/>
                  <a:gd name="T12" fmla="*/ 0 w 10"/>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0" h="27">
                    <a:moveTo>
                      <a:pt x="0" y="0"/>
                    </a:moveTo>
                    <a:cubicBezTo>
                      <a:pt x="0" y="2"/>
                      <a:pt x="0" y="4"/>
                      <a:pt x="0" y="6"/>
                    </a:cubicBezTo>
                    <a:cubicBezTo>
                      <a:pt x="3" y="8"/>
                      <a:pt x="5" y="11"/>
                      <a:pt x="5" y="14"/>
                    </a:cubicBezTo>
                    <a:cubicBezTo>
                      <a:pt x="5" y="16"/>
                      <a:pt x="3" y="19"/>
                      <a:pt x="0" y="21"/>
                    </a:cubicBezTo>
                    <a:cubicBezTo>
                      <a:pt x="0" y="23"/>
                      <a:pt x="0" y="25"/>
                      <a:pt x="0" y="27"/>
                    </a:cubicBezTo>
                    <a:cubicBezTo>
                      <a:pt x="6" y="23"/>
                      <a:pt x="10" y="18"/>
                      <a:pt x="10" y="14"/>
                    </a:cubicBezTo>
                    <a:cubicBezTo>
                      <a:pt x="10" y="9"/>
                      <a:pt x="6" y="4"/>
                      <a:pt x="0" y="0"/>
                    </a:cubicBezTo>
                  </a:path>
                </a:pathLst>
              </a:custGeom>
              <a:solidFill>
                <a:srgbClr val="908D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7" name="Freeform 2078">
                <a:extLst>
                  <a:ext uri="{FF2B5EF4-FFF2-40B4-BE49-F238E27FC236}">
                    <a16:creationId xmlns:a16="http://schemas.microsoft.com/office/drawing/2014/main" id="{2219BF83-2AA1-492B-B288-90EBEEB083F4}"/>
                  </a:ext>
                </a:extLst>
              </p:cNvPr>
              <p:cNvSpPr>
                <a:spLocks/>
              </p:cNvSpPr>
              <p:nvPr/>
            </p:nvSpPr>
            <p:spPr bwMode="auto">
              <a:xfrm>
                <a:off x="369" y="990"/>
                <a:ext cx="12" cy="36"/>
              </a:xfrm>
              <a:custGeom>
                <a:avLst/>
                <a:gdLst>
                  <a:gd name="T0" fmla="*/ 0 w 5"/>
                  <a:gd name="T1" fmla="*/ 0 h 15"/>
                  <a:gd name="T2" fmla="*/ 0 w 5"/>
                  <a:gd name="T3" fmla="*/ 15 h 15"/>
                  <a:gd name="T4" fmla="*/ 5 w 5"/>
                  <a:gd name="T5" fmla="*/ 8 h 15"/>
                  <a:gd name="T6" fmla="*/ 0 w 5"/>
                  <a:gd name="T7" fmla="*/ 0 h 15"/>
                </a:gdLst>
                <a:ahLst/>
                <a:cxnLst>
                  <a:cxn ang="0">
                    <a:pos x="T0" y="T1"/>
                  </a:cxn>
                  <a:cxn ang="0">
                    <a:pos x="T2" y="T3"/>
                  </a:cxn>
                  <a:cxn ang="0">
                    <a:pos x="T4" y="T5"/>
                  </a:cxn>
                  <a:cxn ang="0">
                    <a:pos x="T6" y="T7"/>
                  </a:cxn>
                </a:cxnLst>
                <a:rect l="0" t="0" r="r" b="b"/>
                <a:pathLst>
                  <a:path w="5" h="15">
                    <a:moveTo>
                      <a:pt x="0" y="0"/>
                    </a:moveTo>
                    <a:cubicBezTo>
                      <a:pt x="0" y="6"/>
                      <a:pt x="0" y="11"/>
                      <a:pt x="0" y="15"/>
                    </a:cubicBezTo>
                    <a:cubicBezTo>
                      <a:pt x="3" y="13"/>
                      <a:pt x="5" y="10"/>
                      <a:pt x="5" y="8"/>
                    </a:cubicBezTo>
                    <a:cubicBezTo>
                      <a:pt x="5" y="5"/>
                      <a:pt x="3" y="2"/>
                      <a:pt x="0" y="0"/>
                    </a:cubicBezTo>
                  </a:path>
                </a:pathLst>
              </a:custGeom>
              <a:solidFill>
                <a:srgbClr val="878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8" name="Freeform 2079">
                <a:extLst>
                  <a:ext uri="{FF2B5EF4-FFF2-40B4-BE49-F238E27FC236}">
                    <a16:creationId xmlns:a16="http://schemas.microsoft.com/office/drawing/2014/main" id="{DEA98C07-ADE2-4091-9039-0AB4251DB4AD}"/>
                  </a:ext>
                </a:extLst>
              </p:cNvPr>
              <p:cNvSpPr>
                <a:spLocks noEditPoints="1"/>
              </p:cNvSpPr>
              <p:nvPr/>
            </p:nvSpPr>
            <p:spPr bwMode="auto">
              <a:xfrm>
                <a:off x="371" y="274"/>
                <a:ext cx="14" cy="60"/>
              </a:xfrm>
              <a:custGeom>
                <a:avLst/>
                <a:gdLst>
                  <a:gd name="T0" fmla="*/ 0 w 6"/>
                  <a:gd name="T1" fmla="*/ 19 h 25"/>
                  <a:gd name="T2" fmla="*/ 0 w 6"/>
                  <a:gd name="T3" fmla="*/ 25 h 25"/>
                  <a:gd name="T4" fmla="*/ 0 w 6"/>
                  <a:gd name="T5" fmla="*/ 19 h 25"/>
                  <a:gd name="T6" fmla="*/ 6 w 6"/>
                  <a:gd name="T7" fmla="*/ 7 h 25"/>
                  <a:gd name="T8" fmla="*/ 6 w 6"/>
                  <a:gd name="T9" fmla="*/ 7 h 25"/>
                  <a:gd name="T10" fmla="*/ 6 w 6"/>
                  <a:gd name="T11" fmla="*/ 7 h 25"/>
                  <a:gd name="T12" fmla="*/ 6 w 6"/>
                  <a:gd name="T13" fmla="*/ 7 h 25"/>
                  <a:gd name="T14" fmla="*/ 6 w 6"/>
                  <a:gd name="T15" fmla="*/ 7 h 25"/>
                  <a:gd name="T16" fmla="*/ 6 w 6"/>
                  <a:gd name="T17" fmla="*/ 7 h 25"/>
                  <a:gd name="T18" fmla="*/ 0 w 6"/>
                  <a:gd name="T19" fmla="*/ 0 h 25"/>
                  <a:gd name="T20" fmla="*/ 0 w 6"/>
                  <a:gd name="T21" fmla="*/ 0 h 25"/>
                  <a:gd name="T22" fmla="*/ 6 w 6"/>
                  <a:gd name="T23" fmla="*/ 7 h 25"/>
                  <a:gd name="T24" fmla="*/ 0 w 6"/>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5">
                    <a:moveTo>
                      <a:pt x="0" y="19"/>
                    </a:moveTo>
                    <a:cubicBezTo>
                      <a:pt x="0" y="21"/>
                      <a:pt x="0" y="23"/>
                      <a:pt x="0" y="25"/>
                    </a:cubicBezTo>
                    <a:cubicBezTo>
                      <a:pt x="1" y="23"/>
                      <a:pt x="1" y="21"/>
                      <a:pt x="0" y="19"/>
                    </a:cubicBezTo>
                    <a:moveTo>
                      <a:pt x="6" y="7"/>
                    </a:moveTo>
                    <a:cubicBezTo>
                      <a:pt x="6" y="7"/>
                      <a:pt x="6" y="7"/>
                      <a:pt x="6" y="7"/>
                    </a:cubicBezTo>
                    <a:cubicBezTo>
                      <a:pt x="6" y="7"/>
                      <a:pt x="6" y="7"/>
                      <a:pt x="6" y="7"/>
                    </a:cubicBezTo>
                    <a:moveTo>
                      <a:pt x="6" y="7"/>
                    </a:moveTo>
                    <a:cubicBezTo>
                      <a:pt x="6" y="7"/>
                      <a:pt x="6" y="7"/>
                      <a:pt x="6" y="7"/>
                    </a:cubicBezTo>
                    <a:cubicBezTo>
                      <a:pt x="6" y="7"/>
                      <a:pt x="6" y="7"/>
                      <a:pt x="6" y="7"/>
                    </a:cubicBezTo>
                    <a:moveTo>
                      <a:pt x="0" y="0"/>
                    </a:moveTo>
                    <a:cubicBezTo>
                      <a:pt x="0" y="0"/>
                      <a:pt x="0" y="0"/>
                      <a:pt x="0" y="0"/>
                    </a:cubicBezTo>
                    <a:cubicBezTo>
                      <a:pt x="2" y="2"/>
                      <a:pt x="4" y="5"/>
                      <a:pt x="6" y="7"/>
                    </a:cubicBezTo>
                    <a:cubicBezTo>
                      <a:pt x="4" y="5"/>
                      <a:pt x="2" y="2"/>
                      <a:pt x="0" y="0"/>
                    </a:cubicBezTo>
                  </a:path>
                </a:pathLst>
              </a:custGeom>
              <a:solidFill>
                <a:srgbClr val="565C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9" name="Freeform 2080">
                <a:extLst>
                  <a:ext uri="{FF2B5EF4-FFF2-40B4-BE49-F238E27FC236}">
                    <a16:creationId xmlns:a16="http://schemas.microsoft.com/office/drawing/2014/main" id="{14D36A11-18D3-41A1-B53D-E94AEF2938C9}"/>
                  </a:ext>
                </a:extLst>
              </p:cNvPr>
              <p:cNvSpPr>
                <a:spLocks noEditPoints="1"/>
              </p:cNvSpPr>
              <p:nvPr/>
            </p:nvSpPr>
            <p:spPr bwMode="auto">
              <a:xfrm>
                <a:off x="371" y="274"/>
                <a:ext cx="31" cy="134"/>
              </a:xfrm>
              <a:custGeom>
                <a:avLst/>
                <a:gdLst>
                  <a:gd name="T0" fmla="*/ 0 w 13"/>
                  <a:gd name="T1" fmla="*/ 2 h 56"/>
                  <a:gd name="T2" fmla="*/ 0 w 13"/>
                  <a:gd name="T3" fmla="*/ 19 h 56"/>
                  <a:gd name="T4" fmla="*/ 0 w 13"/>
                  <a:gd name="T5" fmla="*/ 25 h 56"/>
                  <a:gd name="T6" fmla="*/ 0 w 13"/>
                  <a:gd name="T7" fmla="*/ 44 h 56"/>
                  <a:gd name="T8" fmla="*/ 3 w 13"/>
                  <a:gd name="T9" fmla="*/ 40 h 56"/>
                  <a:gd name="T10" fmla="*/ 0 w 13"/>
                  <a:gd name="T11" fmla="*/ 2 h 56"/>
                  <a:gd name="T12" fmla="*/ 0 w 13"/>
                  <a:gd name="T13" fmla="*/ 0 h 56"/>
                  <a:gd name="T14" fmla="*/ 0 w 13"/>
                  <a:gd name="T15" fmla="*/ 2 h 56"/>
                  <a:gd name="T16" fmla="*/ 7 w 13"/>
                  <a:gd name="T17" fmla="*/ 13 h 56"/>
                  <a:gd name="T18" fmla="*/ 10 w 13"/>
                  <a:gd name="T19" fmla="*/ 41 h 56"/>
                  <a:gd name="T20" fmla="*/ 0 w 13"/>
                  <a:gd name="T21" fmla="*/ 54 h 56"/>
                  <a:gd name="T22" fmla="*/ 0 w 13"/>
                  <a:gd name="T23" fmla="*/ 56 h 56"/>
                  <a:gd name="T24" fmla="*/ 13 w 13"/>
                  <a:gd name="T25" fmla="*/ 31 h 56"/>
                  <a:gd name="T26" fmla="*/ 9 w 13"/>
                  <a:gd name="T27" fmla="*/ 14 h 56"/>
                  <a:gd name="T28" fmla="*/ 6 w 13"/>
                  <a:gd name="T29" fmla="*/ 7 h 56"/>
                  <a:gd name="T30" fmla="*/ 6 w 13"/>
                  <a:gd name="T31" fmla="*/ 7 h 56"/>
                  <a:gd name="T32" fmla="*/ 6 w 13"/>
                  <a:gd name="T33" fmla="*/ 7 h 56"/>
                  <a:gd name="T34" fmla="*/ 6 w 13"/>
                  <a:gd name="T35" fmla="*/ 7 h 56"/>
                  <a:gd name="T36" fmla="*/ 6 w 13"/>
                  <a:gd name="T37" fmla="*/ 7 h 56"/>
                  <a:gd name="T38" fmla="*/ 0 w 13"/>
                  <a:gd name="T3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56">
                    <a:moveTo>
                      <a:pt x="0" y="2"/>
                    </a:moveTo>
                    <a:cubicBezTo>
                      <a:pt x="0" y="7"/>
                      <a:pt x="0" y="13"/>
                      <a:pt x="0" y="19"/>
                    </a:cubicBezTo>
                    <a:cubicBezTo>
                      <a:pt x="1" y="21"/>
                      <a:pt x="1" y="23"/>
                      <a:pt x="0" y="25"/>
                    </a:cubicBezTo>
                    <a:cubicBezTo>
                      <a:pt x="0" y="31"/>
                      <a:pt x="0" y="38"/>
                      <a:pt x="0" y="44"/>
                    </a:cubicBezTo>
                    <a:cubicBezTo>
                      <a:pt x="1" y="43"/>
                      <a:pt x="2" y="41"/>
                      <a:pt x="3" y="40"/>
                    </a:cubicBezTo>
                    <a:cubicBezTo>
                      <a:pt x="7" y="32"/>
                      <a:pt x="6" y="14"/>
                      <a:pt x="0" y="2"/>
                    </a:cubicBezTo>
                    <a:moveTo>
                      <a:pt x="0" y="0"/>
                    </a:moveTo>
                    <a:cubicBezTo>
                      <a:pt x="0" y="1"/>
                      <a:pt x="0" y="1"/>
                      <a:pt x="0" y="2"/>
                    </a:cubicBezTo>
                    <a:cubicBezTo>
                      <a:pt x="2" y="4"/>
                      <a:pt x="5" y="8"/>
                      <a:pt x="7" y="13"/>
                    </a:cubicBezTo>
                    <a:cubicBezTo>
                      <a:pt x="12" y="24"/>
                      <a:pt x="12" y="33"/>
                      <a:pt x="10" y="41"/>
                    </a:cubicBezTo>
                    <a:cubicBezTo>
                      <a:pt x="8" y="47"/>
                      <a:pt x="5" y="51"/>
                      <a:pt x="0" y="54"/>
                    </a:cubicBezTo>
                    <a:cubicBezTo>
                      <a:pt x="0" y="55"/>
                      <a:pt x="0" y="55"/>
                      <a:pt x="0" y="56"/>
                    </a:cubicBezTo>
                    <a:cubicBezTo>
                      <a:pt x="8" y="51"/>
                      <a:pt x="13" y="42"/>
                      <a:pt x="13" y="31"/>
                    </a:cubicBezTo>
                    <a:cubicBezTo>
                      <a:pt x="13" y="25"/>
                      <a:pt x="12" y="19"/>
                      <a:pt x="9" y="14"/>
                    </a:cubicBezTo>
                    <a:cubicBezTo>
                      <a:pt x="8" y="12"/>
                      <a:pt x="7" y="9"/>
                      <a:pt x="6" y="7"/>
                    </a:cubicBezTo>
                    <a:cubicBezTo>
                      <a:pt x="6" y="7"/>
                      <a:pt x="6" y="7"/>
                      <a:pt x="6" y="7"/>
                    </a:cubicBezTo>
                    <a:cubicBezTo>
                      <a:pt x="6" y="7"/>
                      <a:pt x="6" y="7"/>
                      <a:pt x="6" y="7"/>
                    </a:cubicBezTo>
                    <a:cubicBezTo>
                      <a:pt x="6" y="7"/>
                      <a:pt x="6" y="7"/>
                      <a:pt x="6" y="7"/>
                    </a:cubicBezTo>
                    <a:cubicBezTo>
                      <a:pt x="6" y="7"/>
                      <a:pt x="6" y="7"/>
                      <a:pt x="6" y="7"/>
                    </a:cubicBezTo>
                    <a:cubicBezTo>
                      <a:pt x="4" y="5"/>
                      <a:pt x="2" y="2"/>
                      <a:pt x="0" y="0"/>
                    </a:cubicBezTo>
                  </a:path>
                </a:pathLst>
              </a:custGeom>
              <a:solidFill>
                <a:srgbClr val="515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0" name="Freeform 2081">
                <a:extLst>
                  <a:ext uri="{FF2B5EF4-FFF2-40B4-BE49-F238E27FC236}">
                    <a16:creationId xmlns:a16="http://schemas.microsoft.com/office/drawing/2014/main" id="{21695233-9C0D-42A0-92DA-E7129F35274E}"/>
                  </a:ext>
                </a:extLst>
              </p:cNvPr>
              <p:cNvSpPr>
                <a:spLocks/>
              </p:cNvSpPr>
              <p:nvPr/>
            </p:nvSpPr>
            <p:spPr bwMode="auto">
              <a:xfrm>
                <a:off x="371" y="279"/>
                <a:ext cx="29" cy="124"/>
              </a:xfrm>
              <a:custGeom>
                <a:avLst/>
                <a:gdLst>
                  <a:gd name="T0" fmla="*/ 0 w 12"/>
                  <a:gd name="T1" fmla="*/ 0 h 52"/>
                  <a:gd name="T2" fmla="*/ 0 w 12"/>
                  <a:gd name="T3" fmla="*/ 0 h 52"/>
                  <a:gd name="T4" fmla="*/ 3 w 12"/>
                  <a:gd name="T5" fmla="*/ 38 h 52"/>
                  <a:gd name="T6" fmla="*/ 0 w 12"/>
                  <a:gd name="T7" fmla="*/ 42 h 52"/>
                  <a:gd name="T8" fmla="*/ 0 w 12"/>
                  <a:gd name="T9" fmla="*/ 48 h 52"/>
                  <a:gd name="T10" fmla="*/ 8 w 12"/>
                  <a:gd name="T11" fmla="*/ 32 h 52"/>
                  <a:gd name="T12" fmla="*/ 9 w 12"/>
                  <a:gd name="T13" fmla="*/ 23 h 52"/>
                  <a:gd name="T14" fmla="*/ 9 w 12"/>
                  <a:gd name="T15" fmla="*/ 36 h 52"/>
                  <a:gd name="T16" fmla="*/ 3 w 12"/>
                  <a:gd name="T17" fmla="*/ 47 h 52"/>
                  <a:gd name="T18" fmla="*/ 0 w 12"/>
                  <a:gd name="T19" fmla="*/ 49 h 52"/>
                  <a:gd name="T20" fmla="*/ 0 w 12"/>
                  <a:gd name="T21" fmla="*/ 52 h 52"/>
                  <a:gd name="T22" fmla="*/ 10 w 12"/>
                  <a:gd name="T23" fmla="*/ 39 h 52"/>
                  <a:gd name="T24" fmla="*/ 7 w 12"/>
                  <a:gd name="T25" fmla="*/ 11 h 52"/>
                  <a:gd name="T26" fmla="*/ 0 w 12"/>
                  <a:gd name="T2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52">
                    <a:moveTo>
                      <a:pt x="0" y="0"/>
                    </a:moveTo>
                    <a:cubicBezTo>
                      <a:pt x="0" y="0"/>
                      <a:pt x="0" y="0"/>
                      <a:pt x="0" y="0"/>
                    </a:cubicBezTo>
                    <a:cubicBezTo>
                      <a:pt x="6" y="12"/>
                      <a:pt x="7" y="30"/>
                      <a:pt x="3" y="38"/>
                    </a:cubicBezTo>
                    <a:cubicBezTo>
                      <a:pt x="2" y="39"/>
                      <a:pt x="1" y="41"/>
                      <a:pt x="0" y="42"/>
                    </a:cubicBezTo>
                    <a:cubicBezTo>
                      <a:pt x="0" y="44"/>
                      <a:pt x="0" y="46"/>
                      <a:pt x="0" y="48"/>
                    </a:cubicBezTo>
                    <a:cubicBezTo>
                      <a:pt x="5" y="43"/>
                      <a:pt x="7" y="36"/>
                      <a:pt x="8" y="32"/>
                    </a:cubicBezTo>
                    <a:cubicBezTo>
                      <a:pt x="8" y="30"/>
                      <a:pt x="9" y="25"/>
                      <a:pt x="9" y="23"/>
                    </a:cubicBezTo>
                    <a:cubicBezTo>
                      <a:pt x="10" y="28"/>
                      <a:pt x="10" y="33"/>
                      <a:pt x="9" y="36"/>
                    </a:cubicBezTo>
                    <a:cubicBezTo>
                      <a:pt x="8" y="40"/>
                      <a:pt x="7" y="43"/>
                      <a:pt x="3" y="47"/>
                    </a:cubicBezTo>
                    <a:cubicBezTo>
                      <a:pt x="2" y="48"/>
                      <a:pt x="1" y="49"/>
                      <a:pt x="0" y="49"/>
                    </a:cubicBezTo>
                    <a:cubicBezTo>
                      <a:pt x="0" y="50"/>
                      <a:pt x="0" y="51"/>
                      <a:pt x="0" y="52"/>
                    </a:cubicBezTo>
                    <a:cubicBezTo>
                      <a:pt x="5" y="49"/>
                      <a:pt x="8" y="45"/>
                      <a:pt x="10" y="39"/>
                    </a:cubicBezTo>
                    <a:cubicBezTo>
                      <a:pt x="12" y="31"/>
                      <a:pt x="12" y="22"/>
                      <a:pt x="7" y="11"/>
                    </a:cubicBezTo>
                    <a:cubicBezTo>
                      <a:pt x="5" y="6"/>
                      <a:pt x="2" y="2"/>
                      <a:pt x="0" y="0"/>
                    </a:cubicBezTo>
                  </a:path>
                </a:pathLst>
              </a:custGeom>
              <a:solidFill>
                <a:srgbClr val="4A49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1" name="Freeform 2082">
                <a:extLst>
                  <a:ext uri="{FF2B5EF4-FFF2-40B4-BE49-F238E27FC236}">
                    <a16:creationId xmlns:a16="http://schemas.microsoft.com/office/drawing/2014/main" id="{A1661968-D352-41AF-842A-A0067C0AEF83}"/>
                  </a:ext>
                </a:extLst>
              </p:cNvPr>
              <p:cNvSpPr>
                <a:spLocks/>
              </p:cNvSpPr>
              <p:nvPr/>
            </p:nvSpPr>
            <p:spPr bwMode="auto">
              <a:xfrm>
                <a:off x="371" y="334"/>
                <a:ext cx="24" cy="62"/>
              </a:xfrm>
              <a:custGeom>
                <a:avLst/>
                <a:gdLst>
                  <a:gd name="T0" fmla="*/ 9 w 10"/>
                  <a:gd name="T1" fmla="*/ 0 h 26"/>
                  <a:gd name="T2" fmla="*/ 8 w 10"/>
                  <a:gd name="T3" fmla="*/ 9 h 26"/>
                  <a:gd name="T4" fmla="*/ 0 w 10"/>
                  <a:gd name="T5" fmla="*/ 25 h 26"/>
                  <a:gd name="T6" fmla="*/ 0 w 10"/>
                  <a:gd name="T7" fmla="*/ 26 h 26"/>
                  <a:gd name="T8" fmla="*/ 3 w 10"/>
                  <a:gd name="T9" fmla="*/ 24 h 26"/>
                  <a:gd name="T10" fmla="*/ 9 w 10"/>
                  <a:gd name="T11" fmla="*/ 13 h 26"/>
                  <a:gd name="T12" fmla="*/ 9 w 10"/>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10" h="26">
                    <a:moveTo>
                      <a:pt x="9" y="0"/>
                    </a:moveTo>
                    <a:cubicBezTo>
                      <a:pt x="9" y="2"/>
                      <a:pt x="8" y="7"/>
                      <a:pt x="8" y="9"/>
                    </a:cubicBezTo>
                    <a:cubicBezTo>
                      <a:pt x="7" y="13"/>
                      <a:pt x="5" y="20"/>
                      <a:pt x="0" y="25"/>
                    </a:cubicBezTo>
                    <a:cubicBezTo>
                      <a:pt x="0" y="25"/>
                      <a:pt x="0" y="26"/>
                      <a:pt x="0" y="26"/>
                    </a:cubicBezTo>
                    <a:cubicBezTo>
                      <a:pt x="1" y="26"/>
                      <a:pt x="2" y="25"/>
                      <a:pt x="3" y="24"/>
                    </a:cubicBezTo>
                    <a:cubicBezTo>
                      <a:pt x="7" y="20"/>
                      <a:pt x="8" y="17"/>
                      <a:pt x="9" y="13"/>
                    </a:cubicBezTo>
                    <a:cubicBezTo>
                      <a:pt x="10" y="10"/>
                      <a:pt x="10" y="5"/>
                      <a:pt x="9" y="0"/>
                    </a:cubicBezTo>
                  </a:path>
                </a:pathLst>
              </a:custGeom>
              <a:solidFill>
                <a:srgbClr val="4443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2" name="Freeform 2083">
                <a:extLst>
                  <a:ext uri="{FF2B5EF4-FFF2-40B4-BE49-F238E27FC236}">
                    <a16:creationId xmlns:a16="http://schemas.microsoft.com/office/drawing/2014/main" id="{AC1FF3E8-0DC0-42BA-A6EF-80670ACC2AC0}"/>
                  </a:ext>
                </a:extLst>
              </p:cNvPr>
              <p:cNvSpPr>
                <a:spLocks/>
              </p:cNvSpPr>
              <p:nvPr/>
            </p:nvSpPr>
            <p:spPr bwMode="auto">
              <a:xfrm>
                <a:off x="373" y="160"/>
                <a:ext cx="12" cy="21"/>
              </a:xfrm>
              <a:custGeom>
                <a:avLst/>
                <a:gdLst>
                  <a:gd name="T0" fmla="*/ 0 w 5"/>
                  <a:gd name="T1" fmla="*/ 0 h 9"/>
                  <a:gd name="T2" fmla="*/ 0 w 5"/>
                  <a:gd name="T3" fmla="*/ 0 h 9"/>
                  <a:gd name="T4" fmla="*/ 5 w 5"/>
                  <a:gd name="T5" fmla="*/ 9 h 9"/>
                  <a:gd name="T6" fmla="*/ 0 w 5"/>
                  <a:gd name="T7" fmla="*/ 0 h 9"/>
                </a:gdLst>
                <a:ahLst/>
                <a:cxnLst>
                  <a:cxn ang="0">
                    <a:pos x="T0" y="T1"/>
                  </a:cxn>
                  <a:cxn ang="0">
                    <a:pos x="T2" y="T3"/>
                  </a:cxn>
                  <a:cxn ang="0">
                    <a:pos x="T4" y="T5"/>
                  </a:cxn>
                  <a:cxn ang="0">
                    <a:pos x="T6" y="T7"/>
                  </a:cxn>
                </a:cxnLst>
                <a:rect l="0" t="0" r="r" b="b"/>
                <a:pathLst>
                  <a:path w="5" h="9">
                    <a:moveTo>
                      <a:pt x="0" y="0"/>
                    </a:moveTo>
                    <a:cubicBezTo>
                      <a:pt x="0" y="0"/>
                      <a:pt x="0" y="0"/>
                      <a:pt x="0" y="0"/>
                    </a:cubicBezTo>
                    <a:cubicBezTo>
                      <a:pt x="2" y="3"/>
                      <a:pt x="3" y="6"/>
                      <a:pt x="5" y="9"/>
                    </a:cubicBezTo>
                    <a:cubicBezTo>
                      <a:pt x="3" y="6"/>
                      <a:pt x="2" y="3"/>
                      <a:pt x="0" y="0"/>
                    </a:cubicBezTo>
                  </a:path>
                </a:pathLst>
              </a:custGeom>
              <a:solidFill>
                <a:srgbClr val="565C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3" name="Freeform 2084">
                <a:extLst>
                  <a:ext uri="{FF2B5EF4-FFF2-40B4-BE49-F238E27FC236}">
                    <a16:creationId xmlns:a16="http://schemas.microsoft.com/office/drawing/2014/main" id="{AA18BAD0-6C86-42C4-AF1C-3DEE2331F592}"/>
                  </a:ext>
                </a:extLst>
              </p:cNvPr>
              <p:cNvSpPr>
                <a:spLocks noEditPoints="1"/>
              </p:cNvSpPr>
              <p:nvPr/>
            </p:nvSpPr>
            <p:spPr bwMode="auto">
              <a:xfrm>
                <a:off x="371" y="160"/>
                <a:ext cx="22" cy="114"/>
              </a:xfrm>
              <a:custGeom>
                <a:avLst/>
                <a:gdLst>
                  <a:gd name="T0" fmla="*/ 1 w 9"/>
                  <a:gd name="T1" fmla="*/ 11 h 48"/>
                  <a:gd name="T2" fmla="*/ 1 w 9"/>
                  <a:gd name="T3" fmla="*/ 31 h 48"/>
                  <a:gd name="T4" fmla="*/ 1 w 9"/>
                  <a:gd name="T5" fmla="*/ 11 h 48"/>
                  <a:gd name="T6" fmla="*/ 1 w 9"/>
                  <a:gd name="T7" fmla="*/ 0 h 48"/>
                  <a:gd name="T8" fmla="*/ 1 w 9"/>
                  <a:gd name="T9" fmla="*/ 3 h 48"/>
                  <a:gd name="T10" fmla="*/ 4 w 9"/>
                  <a:gd name="T11" fmla="*/ 8 h 48"/>
                  <a:gd name="T12" fmla="*/ 6 w 9"/>
                  <a:gd name="T13" fmla="*/ 36 h 48"/>
                  <a:gd name="T14" fmla="*/ 0 w 9"/>
                  <a:gd name="T15" fmla="*/ 46 h 48"/>
                  <a:gd name="T16" fmla="*/ 0 w 9"/>
                  <a:gd name="T17" fmla="*/ 48 h 48"/>
                  <a:gd name="T18" fmla="*/ 9 w 9"/>
                  <a:gd name="T19" fmla="*/ 26 h 48"/>
                  <a:gd name="T20" fmla="*/ 6 w 9"/>
                  <a:gd name="T21" fmla="*/ 9 h 48"/>
                  <a:gd name="T22" fmla="*/ 6 w 9"/>
                  <a:gd name="T23" fmla="*/ 9 h 48"/>
                  <a:gd name="T24" fmla="*/ 1 w 9"/>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8">
                    <a:moveTo>
                      <a:pt x="1" y="11"/>
                    </a:moveTo>
                    <a:cubicBezTo>
                      <a:pt x="1" y="15"/>
                      <a:pt x="1" y="22"/>
                      <a:pt x="1" y="31"/>
                    </a:cubicBezTo>
                    <a:cubicBezTo>
                      <a:pt x="2" y="25"/>
                      <a:pt x="2" y="18"/>
                      <a:pt x="1" y="11"/>
                    </a:cubicBezTo>
                    <a:moveTo>
                      <a:pt x="1" y="0"/>
                    </a:moveTo>
                    <a:cubicBezTo>
                      <a:pt x="1" y="1"/>
                      <a:pt x="1" y="2"/>
                      <a:pt x="1" y="3"/>
                    </a:cubicBezTo>
                    <a:cubicBezTo>
                      <a:pt x="2" y="4"/>
                      <a:pt x="3" y="6"/>
                      <a:pt x="4" y="8"/>
                    </a:cubicBezTo>
                    <a:cubicBezTo>
                      <a:pt x="8" y="19"/>
                      <a:pt x="8" y="28"/>
                      <a:pt x="6" y="36"/>
                    </a:cubicBezTo>
                    <a:cubicBezTo>
                      <a:pt x="5" y="40"/>
                      <a:pt x="3" y="43"/>
                      <a:pt x="0" y="46"/>
                    </a:cubicBezTo>
                    <a:cubicBezTo>
                      <a:pt x="0" y="46"/>
                      <a:pt x="0" y="47"/>
                      <a:pt x="0" y="48"/>
                    </a:cubicBezTo>
                    <a:cubicBezTo>
                      <a:pt x="6" y="43"/>
                      <a:pt x="9" y="35"/>
                      <a:pt x="9" y="26"/>
                    </a:cubicBezTo>
                    <a:cubicBezTo>
                      <a:pt x="9" y="20"/>
                      <a:pt x="8" y="14"/>
                      <a:pt x="6" y="9"/>
                    </a:cubicBezTo>
                    <a:cubicBezTo>
                      <a:pt x="6" y="9"/>
                      <a:pt x="6" y="9"/>
                      <a:pt x="6" y="9"/>
                    </a:cubicBezTo>
                    <a:cubicBezTo>
                      <a:pt x="4" y="6"/>
                      <a:pt x="3" y="3"/>
                      <a:pt x="1" y="0"/>
                    </a:cubicBezTo>
                  </a:path>
                </a:pathLst>
              </a:custGeom>
              <a:solidFill>
                <a:srgbClr val="515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4" name="Freeform 2085">
                <a:extLst>
                  <a:ext uri="{FF2B5EF4-FFF2-40B4-BE49-F238E27FC236}">
                    <a16:creationId xmlns:a16="http://schemas.microsoft.com/office/drawing/2014/main" id="{CB6AE0B2-0586-4D30-B244-13EFAFD212F0}"/>
                  </a:ext>
                </a:extLst>
              </p:cNvPr>
              <p:cNvSpPr>
                <a:spLocks/>
              </p:cNvSpPr>
              <p:nvPr/>
            </p:nvSpPr>
            <p:spPr bwMode="auto">
              <a:xfrm>
                <a:off x="371" y="167"/>
                <a:ext cx="19" cy="103"/>
              </a:xfrm>
              <a:custGeom>
                <a:avLst/>
                <a:gdLst>
                  <a:gd name="T0" fmla="*/ 1 w 8"/>
                  <a:gd name="T1" fmla="*/ 0 h 43"/>
                  <a:gd name="T2" fmla="*/ 1 w 8"/>
                  <a:gd name="T3" fmla="*/ 2 h 43"/>
                  <a:gd name="T4" fmla="*/ 1 w 8"/>
                  <a:gd name="T5" fmla="*/ 8 h 43"/>
                  <a:gd name="T6" fmla="*/ 1 w 8"/>
                  <a:gd name="T7" fmla="*/ 28 h 43"/>
                  <a:gd name="T8" fmla="*/ 1 w 8"/>
                  <a:gd name="T9" fmla="*/ 36 h 43"/>
                  <a:gd name="T10" fmla="*/ 4 w 8"/>
                  <a:gd name="T11" fmla="*/ 26 h 43"/>
                  <a:gd name="T12" fmla="*/ 5 w 8"/>
                  <a:gd name="T13" fmla="*/ 17 h 43"/>
                  <a:gd name="T14" fmla="*/ 5 w 8"/>
                  <a:gd name="T15" fmla="*/ 30 h 43"/>
                  <a:gd name="T16" fmla="*/ 0 w 8"/>
                  <a:gd name="T17" fmla="*/ 40 h 43"/>
                  <a:gd name="T18" fmla="*/ 0 w 8"/>
                  <a:gd name="T19" fmla="*/ 43 h 43"/>
                  <a:gd name="T20" fmla="*/ 6 w 8"/>
                  <a:gd name="T21" fmla="*/ 33 h 43"/>
                  <a:gd name="T22" fmla="*/ 4 w 8"/>
                  <a:gd name="T23" fmla="*/ 5 h 43"/>
                  <a:gd name="T24" fmla="*/ 1 w 8"/>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43">
                    <a:moveTo>
                      <a:pt x="1" y="0"/>
                    </a:moveTo>
                    <a:cubicBezTo>
                      <a:pt x="1" y="0"/>
                      <a:pt x="1" y="1"/>
                      <a:pt x="1" y="2"/>
                    </a:cubicBezTo>
                    <a:cubicBezTo>
                      <a:pt x="1" y="3"/>
                      <a:pt x="1" y="5"/>
                      <a:pt x="1" y="8"/>
                    </a:cubicBezTo>
                    <a:cubicBezTo>
                      <a:pt x="2" y="15"/>
                      <a:pt x="2" y="22"/>
                      <a:pt x="1" y="28"/>
                    </a:cubicBezTo>
                    <a:cubicBezTo>
                      <a:pt x="1" y="30"/>
                      <a:pt x="1" y="33"/>
                      <a:pt x="1" y="36"/>
                    </a:cubicBezTo>
                    <a:cubicBezTo>
                      <a:pt x="3" y="33"/>
                      <a:pt x="4" y="29"/>
                      <a:pt x="4" y="26"/>
                    </a:cubicBezTo>
                    <a:cubicBezTo>
                      <a:pt x="5" y="24"/>
                      <a:pt x="6" y="19"/>
                      <a:pt x="5" y="17"/>
                    </a:cubicBezTo>
                    <a:cubicBezTo>
                      <a:pt x="6" y="22"/>
                      <a:pt x="6" y="26"/>
                      <a:pt x="5" y="30"/>
                    </a:cubicBezTo>
                    <a:cubicBezTo>
                      <a:pt x="4" y="33"/>
                      <a:pt x="3" y="36"/>
                      <a:pt x="0" y="40"/>
                    </a:cubicBezTo>
                    <a:cubicBezTo>
                      <a:pt x="0" y="41"/>
                      <a:pt x="0" y="42"/>
                      <a:pt x="0" y="43"/>
                    </a:cubicBezTo>
                    <a:cubicBezTo>
                      <a:pt x="3" y="40"/>
                      <a:pt x="5" y="37"/>
                      <a:pt x="6" y="33"/>
                    </a:cubicBezTo>
                    <a:cubicBezTo>
                      <a:pt x="8" y="25"/>
                      <a:pt x="8" y="16"/>
                      <a:pt x="4" y="5"/>
                    </a:cubicBezTo>
                    <a:cubicBezTo>
                      <a:pt x="3" y="3"/>
                      <a:pt x="2" y="1"/>
                      <a:pt x="1" y="0"/>
                    </a:cubicBezTo>
                  </a:path>
                </a:pathLst>
              </a:custGeom>
              <a:solidFill>
                <a:srgbClr val="4A49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5" name="Freeform 2086">
                <a:extLst>
                  <a:ext uri="{FF2B5EF4-FFF2-40B4-BE49-F238E27FC236}">
                    <a16:creationId xmlns:a16="http://schemas.microsoft.com/office/drawing/2014/main" id="{38910EB3-960E-4ABA-A3A0-F008541AC223}"/>
                  </a:ext>
                </a:extLst>
              </p:cNvPr>
              <p:cNvSpPr>
                <a:spLocks/>
              </p:cNvSpPr>
              <p:nvPr/>
            </p:nvSpPr>
            <p:spPr bwMode="auto">
              <a:xfrm>
                <a:off x="371" y="208"/>
                <a:ext cx="14" cy="54"/>
              </a:xfrm>
              <a:custGeom>
                <a:avLst/>
                <a:gdLst>
                  <a:gd name="T0" fmla="*/ 5 w 6"/>
                  <a:gd name="T1" fmla="*/ 0 h 23"/>
                  <a:gd name="T2" fmla="*/ 4 w 6"/>
                  <a:gd name="T3" fmla="*/ 9 h 23"/>
                  <a:gd name="T4" fmla="*/ 1 w 6"/>
                  <a:gd name="T5" fmla="*/ 19 h 23"/>
                  <a:gd name="T6" fmla="*/ 0 w 6"/>
                  <a:gd name="T7" fmla="*/ 23 h 23"/>
                  <a:gd name="T8" fmla="*/ 5 w 6"/>
                  <a:gd name="T9" fmla="*/ 13 h 23"/>
                  <a:gd name="T10" fmla="*/ 5 w 6"/>
                  <a:gd name="T11" fmla="*/ 0 h 23"/>
                </a:gdLst>
                <a:ahLst/>
                <a:cxnLst>
                  <a:cxn ang="0">
                    <a:pos x="T0" y="T1"/>
                  </a:cxn>
                  <a:cxn ang="0">
                    <a:pos x="T2" y="T3"/>
                  </a:cxn>
                  <a:cxn ang="0">
                    <a:pos x="T4" y="T5"/>
                  </a:cxn>
                  <a:cxn ang="0">
                    <a:pos x="T6" y="T7"/>
                  </a:cxn>
                  <a:cxn ang="0">
                    <a:pos x="T8" y="T9"/>
                  </a:cxn>
                  <a:cxn ang="0">
                    <a:pos x="T10" y="T11"/>
                  </a:cxn>
                </a:cxnLst>
                <a:rect l="0" t="0" r="r" b="b"/>
                <a:pathLst>
                  <a:path w="6" h="23">
                    <a:moveTo>
                      <a:pt x="5" y="0"/>
                    </a:moveTo>
                    <a:cubicBezTo>
                      <a:pt x="6" y="2"/>
                      <a:pt x="5" y="7"/>
                      <a:pt x="4" y="9"/>
                    </a:cubicBezTo>
                    <a:cubicBezTo>
                      <a:pt x="4" y="12"/>
                      <a:pt x="3" y="16"/>
                      <a:pt x="1" y="19"/>
                    </a:cubicBezTo>
                    <a:cubicBezTo>
                      <a:pt x="1" y="20"/>
                      <a:pt x="1" y="22"/>
                      <a:pt x="0" y="23"/>
                    </a:cubicBezTo>
                    <a:cubicBezTo>
                      <a:pt x="3" y="19"/>
                      <a:pt x="4" y="16"/>
                      <a:pt x="5" y="13"/>
                    </a:cubicBezTo>
                    <a:cubicBezTo>
                      <a:pt x="6" y="9"/>
                      <a:pt x="6" y="5"/>
                      <a:pt x="5" y="0"/>
                    </a:cubicBezTo>
                  </a:path>
                </a:pathLst>
              </a:custGeom>
              <a:solidFill>
                <a:srgbClr val="4443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6" name="Freeform 2087">
                <a:extLst>
                  <a:ext uri="{FF2B5EF4-FFF2-40B4-BE49-F238E27FC236}">
                    <a16:creationId xmlns:a16="http://schemas.microsoft.com/office/drawing/2014/main" id="{2F1566B9-2E2D-4120-BE6B-00C009D48E17}"/>
                  </a:ext>
                </a:extLst>
              </p:cNvPr>
              <p:cNvSpPr>
                <a:spLocks noEditPoints="1"/>
              </p:cNvSpPr>
              <p:nvPr/>
            </p:nvSpPr>
            <p:spPr bwMode="auto">
              <a:xfrm>
                <a:off x="371" y="444"/>
                <a:ext cx="31" cy="100"/>
              </a:xfrm>
              <a:custGeom>
                <a:avLst/>
                <a:gdLst>
                  <a:gd name="T0" fmla="*/ 13 w 13"/>
                  <a:gd name="T1" fmla="*/ 40 h 42"/>
                  <a:gd name="T2" fmla="*/ 13 w 13"/>
                  <a:gd name="T3" fmla="*/ 40 h 42"/>
                  <a:gd name="T4" fmla="*/ 13 w 13"/>
                  <a:gd name="T5" fmla="*/ 40 h 42"/>
                  <a:gd name="T6" fmla="*/ 13 w 13"/>
                  <a:gd name="T7" fmla="*/ 40 h 42"/>
                  <a:gd name="T8" fmla="*/ 13 w 13"/>
                  <a:gd name="T9" fmla="*/ 40 h 42"/>
                  <a:gd name="T10" fmla="*/ 13 w 13"/>
                  <a:gd name="T11" fmla="*/ 40 h 42"/>
                  <a:gd name="T12" fmla="*/ 13 w 13"/>
                  <a:gd name="T13" fmla="*/ 40 h 42"/>
                  <a:gd name="T14" fmla="*/ 13 w 13"/>
                  <a:gd name="T15" fmla="*/ 40 h 42"/>
                  <a:gd name="T16" fmla="*/ 13 w 13"/>
                  <a:gd name="T17" fmla="*/ 40 h 42"/>
                  <a:gd name="T18" fmla="*/ 13 w 13"/>
                  <a:gd name="T19" fmla="*/ 40 h 42"/>
                  <a:gd name="T20" fmla="*/ 13 w 13"/>
                  <a:gd name="T21" fmla="*/ 40 h 42"/>
                  <a:gd name="T22" fmla="*/ 13 w 13"/>
                  <a:gd name="T23" fmla="*/ 40 h 42"/>
                  <a:gd name="T24" fmla="*/ 13 w 13"/>
                  <a:gd name="T25" fmla="*/ 40 h 42"/>
                  <a:gd name="T26" fmla="*/ 13 w 13"/>
                  <a:gd name="T27" fmla="*/ 40 h 42"/>
                  <a:gd name="T28" fmla="*/ 13 w 13"/>
                  <a:gd name="T29" fmla="*/ 40 h 42"/>
                  <a:gd name="T30" fmla="*/ 13 w 13"/>
                  <a:gd name="T31" fmla="*/ 40 h 42"/>
                  <a:gd name="T32" fmla="*/ 13 w 13"/>
                  <a:gd name="T33" fmla="*/ 40 h 42"/>
                  <a:gd name="T34" fmla="*/ 13 w 13"/>
                  <a:gd name="T35" fmla="*/ 39 h 42"/>
                  <a:gd name="T36" fmla="*/ 13 w 13"/>
                  <a:gd name="T37" fmla="*/ 40 h 42"/>
                  <a:gd name="T38" fmla="*/ 13 w 13"/>
                  <a:gd name="T39" fmla="*/ 39 h 42"/>
                  <a:gd name="T40" fmla="*/ 13 w 13"/>
                  <a:gd name="T41" fmla="*/ 39 h 42"/>
                  <a:gd name="T42" fmla="*/ 13 w 13"/>
                  <a:gd name="T43" fmla="*/ 39 h 42"/>
                  <a:gd name="T44" fmla="*/ 13 w 13"/>
                  <a:gd name="T45" fmla="*/ 39 h 42"/>
                  <a:gd name="T46" fmla="*/ 0 w 13"/>
                  <a:gd name="T47" fmla="*/ 0 h 42"/>
                  <a:gd name="T48" fmla="*/ 0 w 13"/>
                  <a:gd name="T49" fmla="*/ 2 h 42"/>
                  <a:gd name="T50" fmla="*/ 4 w 13"/>
                  <a:gd name="T51" fmla="*/ 8 h 42"/>
                  <a:gd name="T52" fmla="*/ 4 w 13"/>
                  <a:gd name="T53" fmla="*/ 22 h 42"/>
                  <a:gd name="T54" fmla="*/ 0 w 13"/>
                  <a:gd name="T55" fmla="*/ 29 h 42"/>
                  <a:gd name="T56" fmla="*/ 0 w 13"/>
                  <a:gd name="T57" fmla="*/ 42 h 42"/>
                  <a:gd name="T58" fmla="*/ 8 w 13"/>
                  <a:gd name="T59" fmla="*/ 23 h 42"/>
                  <a:gd name="T60" fmla="*/ 4 w 13"/>
                  <a:gd name="T61" fmla="*/ 3 h 42"/>
                  <a:gd name="T62" fmla="*/ 13 w 13"/>
                  <a:gd name="T63" fmla="*/ 16 h 42"/>
                  <a:gd name="T64" fmla="*/ 13 w 13"/>
                  <a:gd name="T65" fmla="*/ 16 h 42"/>
                  <a:gd name="T66" fmla="*/ 0 w 13"/>
                  <a:gd name="T6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 h="42">
                    <a:moveTo>
                      <a:pt x="13" y="40"/>
                    </a:moveTo>
                    <a:cubicBezTo>
                      <a:pt x="13" y="40"/>
                      <a:pt x="13" y="40"/>
                      <a:pt x="13" y="40"/>
                    </a:cubicBezTo>
                    <a:cubicBezTo>
                      <a:pt x="13" y="40"/>
                      <a:pt x="13" y="40"/>
                      <a:pt x="13" y="40"/>
                    </a:cubicBezTo>
                    <a:cubicBezTo>
                      <a:pt x="13" y="40"/>
                      <a:pt x="13" y="40"/>
                      <a:pt x="13" y="40"/>
                    </a:cubicBezTo>
                    <a:cubicBezTo>
                      <a:pt x="13" y="40"/>
                      <a:pt x="13" y="40"/>
                      <a:pt x="13" y="40"/>
                    </a:cubicBezTo>
                    <a:moveTo>
                      <a:pt x="13" y="40"/>
                    </a:moveTo>
                    <a:cubicBezTo>
                      <a:pt x="13" y="40"/>
                      <a:pt x="13" y="40"/>
                      <a:pt x="13" y="40"/>
                    </a:cubicBezTo>
                    <a:cubicBezTo>
                      <a:pt x="13" y="40"/>
                      <a:pt x="13" y="40"/>
                      <a:pt x="13" y="40"/>
                    </a:cubicBezTo>
                    <a:moveTo>
                      <a:pt x="13" y="40"/>
                    </a:moveTo>
                    <a:cubicBezTo>
                      <a:pt x="13" y="40"/>
                      <a:pt x="13" y="40"/>
                      <a:pt x="13" y="40"/>
                    </a:cubicBezTo>
                    <a:cubicBezTo>
                      <a:pt x="13" y="40"/>
                      <a:pt x="13" y="40"/>
                      <a:pt x="13" y="40"/>
                    </a:cubicBezTo>
                    <a:moveTo>
                      <a:pt x="13" y="40"/>
                    </a:moveTo>
                    <a:cubicBezTo>
                      <a:pt x="13" y="40"/>
                      <a:pt x="13" y="40"/>
                      <a:pt x="13" y="40"/>
                    </a:cubicBezTo>
                    <a:cubicBezTo>
                      <a:pt x="13" y="40"/>
                      <a:pt x="13" y="40"/>
                      <a:pt x="13" y="40"/>
                    </a:cubicBezTo>
                    <a:moveTo>
                      <a:pt x="13" y="40"/>
                    </a:moveTo>
                    <a:cubicBezTo>
                      <a:pt x="13" y="40"/>
                      <a:pt x="13" y="40"/>
                      <a:pt x="13" y="40"/>
                    </a:cubicBezTo>
                    <a:cubicBezTo>
                      <a:pt x="13" y="40"/>
                      <a:pt x="13" y="40"/>
                      <a:pt x="13" y="40"/>
                    </a:cubicBezTo>
                    <a:moveTo>
                      <a:pt x="13" y="39"/>
                    </a:moveTo>
                    <a:cubicBezTo>
                      <a:pt x="13" y="40"/>
                      <a:pt x="13" y="40"/>
                      <a:pt x="13" y="40"/>
                    </a:cubicBezTo>
                    <a:cubicBezTo>
                      <a:pt x="13" y="40"/>
                      <a:pt x="13" y="40"/>
                      <a:pt x="13" y="39"/>
                    </a:cubicBezTo>
                    <a:moveTo>
                      <a:pt x="13" y="39"/>
                    </a:moveTo>
                    <a:cubicBezTo>
                      <a:pt x="13" y="39"/>
                      <a:pt x="13" y="39"/>
                      <a:pt x="13" y="39"/>
                    </a:cubicBezTo>
                    <a:cubicBezTo>
                      <a:pt x="13" y="39"/>
                      <a:pt x="13" y="39"/>
                      <a:pt x="13" y="39"/>
                    </a:cubicBezTo>
                    <a:moveTo>
                      <a:pt x="0" y="0"/>
                    </a:moveTo>
                    <a:cubicBezTo>
                      <a:pt x="0" y="1"/>
                      <a:pt x="0" y="2"/>
                      <a:pt x="0" y="2"/>
                    </a:cubicBezTo>
                    <a:cubicBezTo>
                      <a:pt x="2" y="4"/>
                      <a:pt x="3" y="6"/>
                      <a:pt x="4" y="8"/>
                    </a:cubicBezTo>
                    <a:cubicBezTo>
                      <a:pt x="6" y="12"/>
                      <a:pt x="5" y="17"/>
                      <a:pt x="4" y="22"/>
                    </a:cubicBezTo>
                    <a:cubicBezTo>
                      <a:pt x="3" y="24"/>
                      <a:pt x="1" y="27"/>
                      <a:pt x="0" y="29"/>
                    </a:cubicBezTo>
                    <a:cubicBezTo>
                      <a:pt x="0" y="33"/>
                      <a:pt x="0" y="38"/>
                      <a:pt x="0" y="42"/>
                    </a:cubicBezTo>
                    <a:cubicBezTo>
                      <a:pt x="5" y="37"/>
                      <a:pt x="8" y="30"/>
                      <a:pt x="8" y="23"/>
                    </a:cubicBezTo>
                    <a:cubicBezTo>
                      <a:pt x="9" y="16"/>
                      <a:pt x="9" y="10"/>
                      <a:pt x="4" y="3"/>
                    </a:cubicBezTo>
                    <a:cubicBezTo>
                      <a:pt x="8" y="6"/>
                      <a:pt x="11" y="11"/>
                      <a:pt x="13" y="16"/>
                    </a:cubicBezTo>
                    <a:cubicBezTo>
                      <a:pt x="13" y="16"/>
                      <a:pt x="13" y="16"/>
                      <a:pt x="13" y="16"/>
                    </a:cubicBezTo>
                    <a:cubicBezTo>
                      <a:pt x="11" y="9"/>
                      <a:pt x="6" y="3"/>
                      <a:pt x="0" y="0"/>
                    </a:cubicBezTo>
                  </a:path>
                </a:pathLst>
              </a:custGeom>
              <a:solidFill>
                <a:srgbClr val="565C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7" name="Freeform 2088">
                <a:extLst>
                  <a:ext uri="{FF2B5EF4-FFF2-40B4-BE49-F238E27FC236}">
                    <a16:creationId xmlns:a16="http://schemas.microsoft.com/office/drawing/2014/main" id="{31DBA60E-D2D0-4E55-BF82-D43571BDBE1C}"/>
                  </a:ext>
                </a:extLst>
              </p:cNvPr>
              <p:cNvSpPr>
                <a:spLocks noEditPoints="1"/>
              </p:cNvSpPr>
              <p:nvPr/>
            </p:nvSpPr>
            <p:spPr bwMode="auto">
              <a:xfrm>
                <a:off x="371" y="451"/>
                <a:ext cx="31" cy="138"/>
              </a:xfrm>
              <a:custGeom>
                <a:avLst/>
                <a:gdLst>
                  <a:gd name="T0" fmla="*/ 13 w 13"/>
                  <a:gd name="T1" fmla="*/ 30 h 58"/>
                  <a:gd name="T2" fmla="*/ 12 w 13"/>
                  <a:gd name="T3" fmla="*/ 35 h 58"/>
                  <a:gd name="T4" fmla="*/ 0 w 13"/>
                  <a:gd name="T5" fmla="*/ 56 h 58"/>
                  <a:gd name="T6" fmla="*/ 0 w 13"/>
                  <a:gd name="T7" fmla="*/ 58 h 58"/>
                  <a:gd name="T8" fmla="*/ 13 w 13"/>
                  <a:gd name="T9" fmla="*/ 37 h 58"/>
                  <a:gd name="T10" fmla="*/ 13 w 13"/>
                  <a:gd name="T11" fmla="*/ 37 h 58"/>
                  <a:gd name="T12" fmla="*/ 13 w 13"/>
                  <a:gd name="T13" fmla="*/ 37 h 58"/>
                  <a:gd name="T14" fmla="*/ 13 w 13"/>
                  <a:gd name="T15" fmla="*/ 37 h 58"/>
                  <a:gd name="T16" fmla="*/ 13 w 13"/>
                  <a:gd name="T17" fmla="*/ 37 h 58"/>
                  <a:gd name="T18" fmla="*/ 13 w 13"/>
                  <a:gd name="T19" fmla="*/ 37 h 58"/>
                  <a:gd name="T20" fmla="*/ 13 w 13"/>
                  <a:gd name="T21" fmla="*/ 37 h 58"/>
                  <a:gd name="T22" fmla="*/ 13 w 13"/>
                  <a:gd name="T23" fmla="*/ 37 h 58"/>
                  <a:gd name="T24" fmla="*/ 13 w 13"/>
                  <a:gd name="T25" fmla="*/ 37 h 58"/>
                  <a:gd name="T26" fmla="*/ 13 w 13"/>
                  <a:gd name="T27" fmla="*/ 37 h 58"/>
                  <a:gd name="T28" fmla="*/ 13 w 13"/>
                  <a:gd name="T29" fmla="*/ 37 h 58"/>
                  <a:gd name="T30" fmla="*/ 13 w 13"/>
                  <a:gd name="T31" fmla="*/ 37 h 58"/>
                  <a:gd name="T32" fmla="*/ 13 w 13"/>
                  <a:gd name="T33" fmla="*/ 36 h 58"/>
                  <a:gd name="T34" fmla="*/ 13 w 13"/>
                  <a:gd name="T35" fmla="*/ 36 h 58"/>
                  <a:gd name="T36" fmla="*/ 13 w 13"/>
                  <a:gd name="T37" fmla="*/ 36 h 58"/>
                  <a:gd name="T38" fmla="*/ 13 w 13"/>
                  <a:gd name="T39" fmla="*/ 36 h 58"/>
                  <a:gd name="T40" fmla="*/ 13 w 13"/>
                  <a:gd name="T41" fmla="*/ 30 h 58"/>
                  <a:gd name="T42" fmla="*/ 4 w 13"/>
                  <a:gd name="T43" fmla="*/ 0 h 58"/>
                  <a:gd name="T44" fmla="*/ 8 w 13"/>
                  <a:gd name="T45" fmla="*/ 20 h 58"/>
                  <a:gd name="T46" fmla="*/ 0 w 13"/>
                  <a:gd name="T47" fmla="*/ 39 h 58"/>
                  <a:gd name="T48" fmla="*/ 0 w 13"/>
                  <a:gd name="T49" fmla="*/ 47 h 58"/>
                  <a:gd name="T50" fmla="*/ 13 w 13"/>
                  <a:gd name="T51" fmla="*/ 23 h 58"/>
                  <a:gd name="T52" fmla="*/ 13 w 13"/>
                  <a:gd name="T53" fmla="*/ 13 h 58"/>
                  <a:gd name="T54" fmla="*/ 4 w 13"/>
                  <a:gd name="T5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58">
                    <a:moveTo>
                      <a:pt x="13" y="30"/>
                    </a:moveTo>
                    <a:cubicBezTo>
                      <a:pt x="13" y="32"/>
                      <a:pt x="12" y="34"/>
                      <a:pt x="12" y="35"/>
                    </a:cubicBezTo>
                    <a:cubicBezTo>
                      <a:pt x="9" y="44"/>
                      <a:pt x="5" y="51"/>
                      <a:pt x="0" y="56"/>
                    </a:cubicBezTo>
                    <a:cubicBezTo>
                      <a:pt x="0" y="56"/>
                      <a:pt x="0" y="57"/>
                      <a:pt x="0" y="58"/>
                    </a:cubicBezTo>
                    <a:cubicBezTo>
                      <a:pt x="5" y="53"/>
                      <a:pt x="10" y="46"/>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6"/>
                    </a:cubicBezTo>
                    <a:cubicBezTo>
                      <a:pt x="13" y="36"/>
                      <a:pt x="13" y="36"/>
                      <a:pt x="13" y="36"/>
                    </a:cubicBezTo>
                    <a:cubicBezTo>
                      <a:pt x="13" y="36"/>
                      <a:pt x="13" y="36"/>
                      <a:pt x="13" y="36"/>
                    </a:cubicBezTo>
                    <a:cubicBezTo>
                      <a:pt x="13" y="36"/>
                      <a:pt x="13" y="36"/>
                      <a:pt x="13" y="36"/>
                    </a:cubicBezTo>
                    <a:cubicBezTo>
                      <a:pt x="13" y="30"/>
                      <a:pt x="13" y="30"/>
                      <a:pt x="13" y="30"/>
                    </a:cubicBezTo>
                    <a:moveTo>
                      <a:pt x="4" y="0"/>
                    </a:moveTo>
                    <a:cubicBezTo>
                      <a:pt x="9" y="7"/>
                      <a:pt x="9" y="13"/>
                      <a:pt x="8" y="20"/>
                    </a:cubicBezTo>
                    <a:cubicBezTo>
                      <a:pt x="8" y="27"/>
                      <a:pt x="5" y="34"/>
                      <a:pt x="0" y="39"/>
                    </a:cubicBezTo>
                    <a:cubicBezTo>
                      <a:pt x="0" y="42"/>
                      <a:pt x="0" y="44"/>
                      <a:pt x="0" y="47"/>
                    </a:cubicBezTo>
                    <a:cubicBezTo>
                      <a:pt x="6" y="41"/>
                      <a:pt x="11" y="32"/>
                      <a:pt x="13" y="23"/>
                    </a:cubicBezTo>
                    <a:cubicBezTo>
                      <a:pt x="13" y="13"/>
                      <a:pt x="13" y="13"/>
                      <a:pt x="13" y="13"/>
                    </a:cubicBezTo>
                    <a:cubicBezTo>
                      <a:pt x="11" y="8"/>
                      <a:pt x="8" y="3"/>
                      <a:pt x="4" y="0"/>
                    </a:cubicBezTo>
                  </a:path>
                </a:pathLst>
              </a:custGeom>
              <a:solidFill>
                <a:srgbClr val="515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8" name="Freeform 2089">
                <a:extLst>
                  <a:ext uri="{FF2B5EF4-FFF2-40B4-BE49-F238E27FC236}">
                    <a16:creationId xmlns:a16="http://schemas.microsoft.com/office/drawing/2014/main" id="{BA6310C7-7A47-4F90-9637-33D0F04169AA}"/>
                  </a:ext>
                </a:extLst>
              </p:cNvPr>
              <p:cNvSpPr>
                <a:spLocks/>
              </p:cNvSpPr>
              <p:nvPr/>
            </p:nvSpPr>
            <p:spPr bwMode="auto">
              <a:xfrm>
                <a:off x="371" y="506"/>
                <a:ext cx="31" cy="78"/>
              </a:xfrm>
              <a:custGeom>
                <a:avLst/>
                <a:gdLst>
                  <a:gd name="T0" fmla="*/ 13 w 13"/>
                  <a:gd name="T1" fmla="*/ 0 h 33"/>
                  <a:gd name="T2" fmla="*/ 0 w 13"/>
                  <a:gd name="T3" fmla="*/ 24 h 33"/>
                  <a:gd name="T4" fmla="*/ 0 w 13"/>
                  <a:gd name="T5" fmla="*/ 28 h 33"/>
                  <a:gd name="T6" fmla="*/ 5 w 13"/>
                  <a:gd name="T7" fmla="*/ 23 h 33"/>
                  <a:gd name="T8" fmla="*/ 5 w 13"/>
                  <a:gd name="T9" fmla="*/ 23 h 33"/>
                  <a:gd name="T10" fmla="*/ 5 w 13"/>
                  <a:gd name="T11" fmla="*/ 23 h 33"/>
                  <a:gd name="T12" fmla="*/ 0 w 13"/>
                  <a:gd name="T13" fmla="*/ 30 h 33"/>
                  <a:gd name="T14" fmla="*/ 0 w 13"/>
                  <a:gd name="T15" fmla="*/ 33 h 33"/>
                  <a:gd name="T16" fmla="*/ 12 w 13"/>
                  <a:gd name="T17" fmla="*/ 12 h 33"/>
                  <a:gd name="T18" fmla="*/ 13 w 13"/>
                  <a:gd name="T19" fmla="*/ 7 h 33"/>
                  <a:gd name="T20" fmla="*/ 13 w 13"/>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33">
                    <a:moveTo>
                      <a:pt x="13" y="0"/>
                    </a:moveTo>
                    <a:cubicBezTo>
                      <a:pt x="11" y="9"/>
                      <a:pt x="6" y="18"/>
                      <a:pt x="0" y="24"/>
                    </a:cubicBezTo>
                    <a:cubicBezTo>
                      <a:pt x="0" y="25"/>
                      <a:pt x="0" y="27"/>
                      <a:pt x="0" y="28"/>
                    </a:cubicBezTo>
                    <a:cubicBezTo>
                      <a:pt x="2" y="27"/>
                      <a:pt x="5" y="24"/>
                      <a:pt x="5" y="23"/>
                    </a:cubicBezTo>
                    <a:cubicBezTo>
                      <a:pt x="5" y="23"/>
                      <a:pt x="5" y="23"/>
                      <a:pt x="5" y="23"/>
                    </a:cubicBezTo>
                    <a:cubicBezTo>
                      <a:pt x="5" y="23"/>
                      <a:pt x="5" y="23"/>
                      <a:pt x="5" y="23"/>
                    </a:cubicBezTo>
                    <a:cubicBezTo>
                      <a:pt x="4" y="26"/>
                      <a:pt x="2" y="28"/>
                      <a:pt x="0" y="30"/>
                    </a:cubicBezTo>
                    <a:cubicBezTo>
                      <a:pt x="0" y="31"/>
                      <a:pt x="0" y="32"/>
                      <a:pt x="0" y="33"/>
                    </a:cubicBezTo>
                    <a:cubicBezTo>
                      <a:pt x="5" y="28"/>
                      <a:pt x="9" y="21"/>
                      <a:pt x="12" y="12"/>
                    </a:cubicBezTo>
                    <a:cubicBezTo>
                      <a:pt x="12" y="11"/>
                      <a:pt x="13" y="9"/>
                      <a:pt x="13" y="7"/>
                    </a:cubicBezTo>
                    <a:cubicBezTo>
                      <a:pt x="13" y="0"/>
                      <a:pt x="13" y="0"/>
                      <a:pt x="13" y="0"/>
                    </a:cubicBezTo>
                  </a:path>
                </a:pathLst>
              </a:custGeom>
              <a:solidFill>
                <a:srgbClr val="4A49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9" name="Freeform 2090">
                <a:extLst>
                  <a:ext uri="{FF2B5EF4-FFF2-40B4-BE49-F238E27FC236}">
                    <a16:creationId xmlns:a16="http://schemas.microsoft.com/office/drawing/2014/main" id="{52D19443-385D-4CB5-9DEC-02FC71C952FD}"/>
                  </a:ext>
                </a:extLst>
              </p:cNvPr>
              <p:cNvSpPr>
                <a:spLocks/>
              </p:cNvSpPr>
              <p:nvPr/>
            </p:nvSpPr>
            <p:spPr bwMode="auto">
              <a:xfrm>
                <a:off x="371" y="449"/>
                <a:ext cx="14" cy="64"/>
              </a:xfrm>
              <a:custGeom>
                <a:avLst/>
                <a:gdLst>
                  <a:gd name="T0" fmla="*/ 0 w 6"/>
                  <a:gd name="T1" fmla="*/ 0 h 27"/>
                  <a:gd name="T2" fmla="*/ 0 w 6"/>
                  <a:gd name="T3" fmla="*/ 3 h 27"/>
                  <a:gd name="T4" fmla="*/ 0 w 6"/>
                  <a:gd name="T5" fmla="*/ 3 h 27"/>
                  <a:gd name="T6" fmla="*/ 0 w 6"/>
                  <a:gd name="T7" fmla="*/ 14 h 27"/>
                  <a:gd name="T8" fmla="*/ 0 w 6"/>
                  <a:gd name="T9" fmla="*/ 27 h 27"/>
                  <a:gd name="T10" fmla="*/ 4 w 6"/>
                  <a:gd name="T11" fmla="*/ 20 h 27"/>
                  <a:gd name="T12" fmla="*/ 4 w 6"/>
                  <a:gd name="T13" fmla="*/ 6 h 27"/>
                  <a:gd name="T14" fmla="*/ 0 w 6"/>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7">
                    <a:moveTo>
                      <a:pt x="0" y="0"/>
                    </a:moveTo>
                    <a:cubicBezTo>
                      <a:pt x="0" y="1"/>
                      <a:pt x="0" y="2"/>
                      <a:pt x="0" y="3"/>
                    </a:cubicBezTo>
                    <a:cubicBezTo>
                      <a:pt x="0" y="3"/>
                      <a:pt x="0" y="3"/>
                      <a:pt x="0" y="3"/>
                    </a:cubicBezTo>
                    <a:cubicBezTo>
                      <a:pt x="2" y="7"/>
                      <a:pt x="1" y="10"/>
                      <a:pt x="0" y="14"/>
                    </a:cubicBezTo>
                    <a:cubicBezTo>
                      <a:pt x="0" y="18"/>
                      <a:pt x="0" y="23"/>
                      <a:pt x="0" y="27"/>
                    </a:cubicBezTo>
                    <a:cubicBezTo>
                      <a:pt x="1" y="25"/>
                      <a:pt x="3" y="22"/>
                      <a:pt x="4" y="20"/>
                    </a:cubicBezTo>
                    <a:cubicBezTo>
                      <a:pt x="5" y="15"/>
                      <a:pt x="6" y="10"/>
                      <a:pt x="4" y="6"/>
                    </a:cubicBezTo>
                    <a:cubicBezTo>
                      <a:pt x="3" y="4"/>
                      <a:pt x="2" y="2"/>
                      <a:pt x="0" y="0"/>
                    </a:cubicBezTo>
                  </a:path>
                </a:pathLst>
              </a:custGeom>
              <a:solidFill>
                <a:srgbClr val="63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0" name="Freeform 2091">
                <a:extLst>
                  <a:ext uri="{FF2B5EF4-FFF2-40B4-BE49-F238E27FC236}">
                    <a16:creationId xmlns:a16="http://schemas.microsoft.com/office/drawing/2014/main" id="{8C1F3FE3-665C-48C8-A8C4-CCF011E5FCCA}"/>
                  </a:ext>
                </a:extLst>
              </p:cNvPr>
              <p:cNvSpPr>
                <a:spLocks/>
              </p:cNvSpPr>
              <p:nvPr/>
            </p:nvSpPr>
            <p:spPr bwMode="auto">
              <a:xfrm>
                <a:off x="371" y="456"/>
                <a:ext cx="5" cy="26"/>
              </a:xfrm>
              <a:custGeom>
                <a:avLst/>
                <a:gdLst>
                  <a:gd name="T0" fmla="*/ 0 w 2"/>
                  <a:gd name="T1" fmla="*/ 0 h 11"/>
                  <a:gd name="T2" fmla="*/ 0 w 2"/>
                  <a:gd name="T3" fmla="*/ 11 h 11"/>
                  <a:gd name="T4" fmla="*/ 0 w 2"/>
                  <a:gd name="T5" fmla="*/ 0 h 11"/>
                  <a:gd name="T6" fmla="*/ 0 w 2"/>
                  <a:gd name="T7" fmla="*/ 0 h 11"/>
                </a:gdLst>
                <a:ahLst/>
                <a:cxnLst>
                  <a:cxn ang="0">
                    <a:pos x="T0" y="T1"/>
                  </a:cxn>
                  <a:cxn ang="0">
                    <a:pos x="T2" y="T3"/>
                  </a:cxn>
                  <a:cxn ang="0">
                    <a:pos x="T4" y="T5"/>
                  </a:cxn>
                  <a:cxn ang="0">
                    <a:pos x="T6" y="T7"/>
                  </a:cxn>
                </a:cxnLst>
                <a:rect l="0" t="0" r="r" b="b"/>
                <a:pathLst>
                  <a:path w="2" h="11">
                    <a:moveTo>
                      <a:pt x="0" y="0"/>
                    </a:moveTo>
                    <a:cubicBezTo>
                      <a:pt x="0" y="3"/>
                      <a:pt x="0" y="7"/>
                      <a:pt x="0" y="11"/>
                    </a:cubicBezTo>
                    <a:cubicBezTo>
                      <a:pt x="1" y="7"/>
                      <a:pt x="2" y="4"/>
                      <a:pt x="0" y="0"/>
                    </a:cubicBezTo>
                    <a:cubicBezTo>
                      <a:pt x="0" y="0"/>
                      <a:pt x="0" y="0"/>
                      <a:pt x="0" y="0"/>
                    </a:cubicBezTo>
                  </a:path>
                </a:pathLst>
              </a:custGeom>
              <a:solidFill>
                <a:srgbClr val="6A69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1" name="Freeform 2092">
                <a:extLst>
                  <a:ext uri="{FF2B5EF4-FFF2-40B4-BE49-F238E27FC236}">
                    <a16:creationId xmlns:a16="http://schemas.microsoft.com/office/drawing/2014/main" id="{F7A34BB7-62F0-4B0F-B278-2510D2790DCB}"/>
                  </a:ext>
                </a:extLst>
              </p:cNvPr>
              <p:cNvSpPr>
                <a:spLocks/>
              </p:cNvSpPr>
              <p:nvPr/>
            </p:nvSpPr>
            <p:spPr bwMode="auto">
              <a:xfrm>
                <a:off x="371" y="561"/>
                <a:ext cx="12" cy="16"/>
              </a:xfrm>
              <a:custGeom>
                <a:avLst/>
                <a:gdLst>
                  <a:gd name="T0" fmla="*/ 5 w 5"/>
                  <a:gd name="T1" fmla="*/ 0 h 7"/>
                  <a:gd name="T2" fmla="*/ 0 w 5"/>
                  <a:gd name="T3" fmla="*/ 5 h 7"/>
                  <a:gd name="T4" fmla="*/ 0 w 5"/>
                  <a:gd name="T5" fmla="*/ 7 h 7"/>
                  <a:gd name="T6" fmla="*/ 5 w 5"/>
                  <a:gd name="T7" fmla="*/ 0 h 7"/>
                </a:gdLst>
                <a:ahLst/>
                <a:cxnLst>
                  <a:cxn ang="0">
                    <a:pos x="T0" y="T1"/>
                  </a:cxn>
                  <a:cxn ang="0">
                    <a:pos x="T2" y="T3"/>
                  </a:cxn>
                  <a:cxn ang="0">
                    <a:pos x="T4" y="T5"/>
                  </a:cxn>
                  <a:cxn ang="0">
                    <a:pos x="T6" y="T7"/>
                  </a:cxn>
                </a:cxnLst>
                <a:rect l="0" t="0" r="r" b="b"/>
                <a:pathLst>
                  <a:path w="5" h="7">
                    <a:moveTo>
                      <a:pt x="5" y="0"/>
                    </a:moveTo>
                    <a:cubicBezTo>
                      <a:pt x="5" y="1"/>
                      <a:pt x="2" y="4"/>
                      <a:pt x="0" y="5"/>
                    </a:cubicBezTo>
                    <a:cubicBezTo>
                      <a:pt x="0" y="6"/>
                      <a:pt x="0" y="7"/>
                      <a:pt x="0" y="7"/>
                    </a:cubicBezTo>
                    <a:cubicBezTo>
                      <a:pt x="2" y="5"/>
                      <a:pt x="4" y="3"/>
                      <a:pt x="5" y="0"/>
                    </a:cubicBezTo>
                  </a:path>
                </a:pathLst>
              </a:custGeom>
              <a:solidFill>
                <a:srgbClr val="4443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2" name="Freeform 2093">
                <a:extLst>
                  <a:ext uri="{FF2B5EF4-FFF2-40B4-BE49-F238E27FC236}">
                    <a16:creationId xmlns:a16="http://schemas.microsoft.com/office/drawing/2014/main" id="{C41232A8-646B-4048-A357-B84F77B07EC7}"/>
                  </a:ext>
                </a:extLst>
              </p:cNvPr>
              <p:cNvSpPr>
                <a:spLocks/>
              </p:cNvSpPr>
              <p:nvPr/>
            </p:nvSpPr>
            <p:spPr bwMode="auto">
              <a:xfrm>
                <a:off x="371" y="606"/>
                <a:ext cx="12" cy="91"/>
              </a:xfrm>
              <a:custGeom>
                <a:avLst/>
                <a:gdLst>
                  <a:gd name="T0" fmla="*/ 0 w 5"/>
                  <a:gd name="T1" fmla="*/ 0 h 38"/>
                  <a:gd name="T2" fmla="*/ 0 w 5"/>
                  <a:gd name="T3" fmla="*/ 4 h 38"/>
                  <a:gd name="T4" fmla="*/ 3 w 5"/>
                  <a:gd name="T5" fmla="*/ 28 h 38"/>
                  <a:gd name="T6" fmla="*/ 0 w 5"/>
                  <a:gd name="T7" fmla="*/ 36 h 38"/>
                  <a:gd name="T8" fmla="*/ 0 w 5"/>
                  <a:gd name="T9" fmla="*/ 38 h 38"/>
                  <a:gd name="T10" fmla="*/ 5 w 5"/>
                  <a:gd name="T11" fmla="*/ 20 h 38"/>
                  <a:gd name="T12" fmla="*/ 0 w 5"/>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5" h="38">
                    <a:moveTo>
                      <a:pt x="0" y="0"/>
                    </a:moveTo>
                    <a:cubicBezTo>
                      <a:pt x="0" y="2"/>
                      <a:pt x="0" y="3"/>
                      <a:pt x="0" y="4"/>
                    </a:cubicBezTo>
                    <a:cubicBezTo>
                      <a:pt x="3" y="13"/>
                      <a:pt x="4" y="20"/>
                      <a:pt x="3" y="28"/>
                    </a:cubicBezTo>
                    <a:cubicBezTo>
                      <a:pt x="2" y="30"/>
                      <a:pt x="1" y="33"/>
                      <a:pt x="0" y="36"/>
                    </a:cubicBezTo>
                    <a:cubicBezTo>
                      <a:pt x="0" y="36"/>
                      <a:pt x="0" y="37"/>
                      <a:pt x="0" y="38"/>
                    </a:cubicBezTo>
                    <a:cubicBezTo>
                      <a:pt x="3" y="33"/>
                      <a:pt x="5" y="27"/>
                      <a:pt x="5" y="20"/>
                    </a:cubicBezTo>
                    <a:cubicBezTo>
                      <a:pt x="5" y="14"/>
                      <a:pt x="3" y="7"/>
                      <a:pt x="0" y="0"/>
                    </a:cubicBezTo>
                  </a:path>
                </a:pathLst>
              </a:custGeom>
              <a:solidFill>
                <a:srgbClr val="515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3" name="Freeform 2094">
                <a:extLst>
                  <a:ext uri="{FF2B5EF4-FFF2-40B4-BE49-F238E27FC236}">
                    <a16:creationId xmlns:a16="http://schemas.microsoft.com/office/drawing/2014/main" id="{7447E693-E2CA-4E76-B9F9-86BD9A13FD1C}"/>
                  </a:ext>
                </a:extLst>
              </p:cNvPr>
              <p:cNvSpPr>
                <a:spLocks/>
              </p:cNvSpPr>
              <p:nvPr/>
            </p:nvSpPr>
            <p:spPr bwMode="auto">
              <a:xfrm>
                <a:off x="371" y="616"/>
                <a:ext cx="10" cy="76"/>
              </a:xfrm>
              <a:custGeom>
                <a:avLst/>
                <a:gdLst>
                  <a:gd name="T0" fmla="*/ 0 w 4"/>
                  <a:gd name="T1" fmla="*/ 0 h 32"/>
                  <a:gd name="T2" fmla="*/ 0 w 4"/>
                  <a:gd name="T3" fmla="*/ 21 h 32"/>
                  <a:gd name="T4" fmla="*/ 0 w 4"/>
                  <a:gd name="T5" fmla="*/ 17 h 32"/>
                  <a:gd name="T6" fmla="*/ 0 w 4"/>
                  <a:gd name="T7" fmla="*/ 7 h 32"/>
                  <a:gd name="T8" fmla="*/ 1 w 4"/>
                  <a:gd name="T9" fmla="*/ 21 h 32"/>
                  <a:gd name="T10" fmla="*/ 0 w 4"/>
                  <a:gd name="T11" fmla="*/ 28 h 32"/>
                  <a:gd name="T12" fmla="*/ 0 w 4"/>
                  <a:gd name="T13" fmla="*/ 32 h 32"/>
                  <a:gd name="T14" fmla="*/ 3 w 4"/>
                  <a:gd name="T15" fmla="*/ 24 h 32"/>
                  <a:gd name="T16" fmla="*/ 0 w 4"/>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2">
                    <a:moveTo>
                      <a:pt x="0" y="0"/>
                    </a:moveTo>
                    <a:cubicBezTo>
                      <a:pt x="0" y="7"/>
                      <a:pt x="0" y="14"/>
                      <a:pt x="0" y="21"/>
                    </a:cubicBezTo>
                    <a:cubicBezTo>
                      <a:pt x="0" y="19"/>
                      <a:pt x="0" y="18"/>
                      <a:pt x="0" y="17"/>
                    </a:cubicBezTo>
                    <a:cubicBezTo>
                      <a:pt x="1" y="15"/>
                      <a:pt x="1" y="9"/>
                      <a:pt x="0" y="7"/>
                    </a:cubicBezTo>
                    <a:cubicBezTo>
                      <a:pt x="2" y="12"/>
                      <a:pt x="2" y="17"/>
                      <a:pt x="1" y="21"/>
                    </a:cubicBezTo>
                    <a:cubicBezTo>
                      <a:pt x="1" y="23"/>
                      <a:pt x="1" y="25"/>
                      <a:pt x="0" y="28"/>
                    </a:cubicBezTo>
                    <a:cubicBezTo>
                      <a:pt x="0" y="29"/>
                      <a:pt x="0" y="30"/>
                      <a:pt x="0" y="32"/>
                    </a:cubicBezTo>
                    <a:cubicBezTo>
                      <a:pt x="1" y="29"/>
                      <a:pt x="2" y="26"/>
                      <a:pt x="3" y="24"/>
                    </a:cubicBezTo>
                    <a:cubicBezTo>
                      <a:pt x="4" y="16"/>
                      <a:pt x="3" y="9"/>
                      <a:pt x="0" y="0"/>
                    </a:cubicBezTo>
                  </a:path>
                </a:pathLst>
              </a:custGeom>
              <a:solidFill>
                <a:srgbClr val="4A49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4" name="Freeform 2095">
                <a:extLst>
                  <a:ext uri="{FF2B5EF4-FFF2-40B4-BE49-F238E27FC236}">
                    <a16:creationId xmlns:a16="http://schemas.microsoft.com/office/drawing/2014/main" id="{F2899EE2-2661-4B2B-9D7D-57F67A614DD8}"/>
                  </a:ext>
                </a:extLst>
              </p:cNvPr>
              <p:cNvSpPr>
                <a:spLocks/>
              </p:cNvSpPr>
              <p:nvPr/>
            </p:nvSpPr>
            <p:spPr bwMode="auto">
              <a:xfrm>
                <a:off x="371" y="632"/>
                <a:ext cx="5" cy="50"/>
              </a:xfrm>
              <a:custGeom>
                <a:avLst/>
                <a:gdLst>
                  <a:gd name="T0" fmla="*/ 0 w 2"/>
                  <a:gd name="T1" fmla="*/ 0 h 21"/>
                  <a:gd name="T2" fmla="*/ 0 w 2"/>
                  <a:gd name="T3" fmla="*/ 10 h 21"/>
                  <a:gd name="T4" fmla="*/ 0 w 2"/>
                  <a:gd name="T5" fmla="*/ 14 h 21"/>
                  <a:gd name="T6" fmla="*/ 0 w 2"/>
                  <a:gd name="T7" fmla="*/ 21 h 21"/>
                  <a:gd name="T8" fmla="*/ 1 w 2"/>
                  <a:gd name="T9" fmla="*/ 14 h 21"/>
                  <a:gd name="T10" fmla="*/ 0 w 2"/>
                  <a:gd name="T11" fmla="*/ 0 h 21"/>
                </a:gdLst>
                <a:ahLst/>
                <a:cxnLst>
                  <a:cxn ang="0">
                    <a:pos x="T0" y="T1"/>
                  </a:cxn>
                  <a:cxn ang="0">
                    <a:pos x="T2" y="T3"/>
                  </a:cxn>
                  <a:cxn ang="0">
                    <a:pos x="T4" y="T5"/>
                  </a:cxn>
                  <a:cxn ang="0">
                    <a:pos x="T6" y="T7"/>
                  </a:cxn>
                  <a:cxn ang="0">
                    <a:pos x="T8" y="T9"/>
                  </a:cxn>
                  <a:cxn ang="0">
                    <a:pos x="T10" y="T11"/>
                  </a:cxn>
                </a:cxnLst>
                <a:rect l="0" t="0" r="r" b="b"/>
                <a:pathLst>
                  <a:path w="2" h="21">
                    <a:moveTo>
                      <a:pt x="0" y="0"/>
                    </a:moveTo>
                    <a:cubicBezTo>
                      <a:pt x="1" y="2"/>
                      <a:pt x="1" y="8"/>
                      <a:pt x="0" y="10"/>
                    </a:cubicBezTo>
                    <a:cubicBezTo>
                      <a:pt x="0" y="11"/>
                      <a:pt x="0" y="12"/>
                      <a:pt x="0" y="14"/>
                    </a:cubicBezTo>
                    <a:cubicBezTo>
                      <a:pt x="0" y="16"/>
                      <a:pt x="0" y="18"/>
                      <a:pt x="0" y="21"/>
                    </a:cubicBezTo>
                    <a:cubicBezTo>
                      <a:pt x="1" y="18"/>
                      <a:pt x="1" y="16"/>
                      <a:pt x="1" y="14"/>
                    </a:cubicBezTo>
                    <a:cubicBezTo>
                      <a:pt x="2" y="10"/>
                      <a:pt x="2" y="5"/>
                      <a:pt x="0" y="0"/>
                    </a:cubicBezTo>
                  </a:path>
                </a:pathLst>
              </a:custGeom>
              <a:solidFill>
                <a:srgbClr val="4443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5" name="Freeform 2096">
                <a:extLst>
                  <a:ext uri="{FF2B5EF4-FFF2-40B4-BE49-F238E27FC236}">
                    <a16:creationId xmlns:a16="http://schemas.microsoft.com/office/drawing/2014/main" id="{98C33134-A6FA-4E52-9878-D1EF417EFC64}"/>
                  </a:ext>
                </a:extLst>
              </p:cNvPr>
              <p:cNvSpPr>
                <a:spLocks/>
              </p:cNvSpPr>
              <p:nvPr/>
            </p:nvSpPr>
            <p:spPr bwMode="auto">
              <a:xfrm>
                <a:off x="369" y="854"/>
                <a:ext cx="38" cy="103"/>
              </a:xfrm>
              <a:custGeom>
                <a:avLst/>
                <a:gdLst>
                  <a:gd name="T0" fmla="*/ 4 w 16"/>
                  <a:gd name="T1" fmla="*/ 0 h 43"/>
                  <a:gd name="T2" fmla="*/ 4 w 16"/>
                  <a:gd name="T3" fmla="*/ 0 h 43"/>
                  <a:gd name="T4" fmla="*/ 7 w 16"/>
                  <a:gd name="T5" fmla="*/ 4 h 43"/>
                  <a:gd name="T6" fmla="*/ 8 w 16"/>
                  <a:gd name="T7" fmla="*/ 7 h 43"/>
                  <a:gd name="T8" fmla="*/ 9 w 16"/>
                  <a:gd name="T9" fmla="*/ 18 h 43"/>
                  <a:gd name="T10" fmla="*/ 0 w 16"/>
                  <a:gd name="T11" fmla="*/ 27 h 43"/>
                  <a:gd name="T12" fmla="*/ 0 w 16"/>
                  <a:gd name="T13" fmla="*/ 33 h 43"/>
                  <a:gd name="T14" fmla="*/ 2 w 16"/>
                  <a:gd name="T15" fmla="*/ 32 h 43"/>
                  <a:gd name="T16" fmla="*/ 13 w 16"/>
                  <a:gd name="T17" fmla="*/ 14 h 43"/>
                  <a:gd name="T18" fmla="*/ 0 w 16"/>
                  <a:gd name="T19" fmla="*/ 43 h 43"/>
                  <a:gd name="T20" fmla="*/ 0 w 16"/>
                  <a:gd name="T21" fmla="*/ 43 h 43"/>
                  <a:gd name="T22" fmla="*/ 10 w 16"/>
                  <a:gd name="T23" fmla="*/ 6 h 43"/>
                  <a:gd name="T24" fmla="*/ 4 w 16"/>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43">
                    <a:moveTo>
                      <a:pt x="4" y="0"/>
                    </a:moveTo>
                    <a:cubicBezTo>
                      <a:pt x="4" y="0"/>
                      <a:pt x="4" y="0"/>
                      <a:pt x="4" y="0"/>
                    </a:cubicBezTo>
                    <a:cubicBezTo>
                      <a:pt x="5" y="2"/>
                      <a:pt x="6" y="3"/>
                      <a:pt x="7" y="4"/>
                    </a:cubicBezTo>
                    <a:cubicBezTo>
                      <a:pt x="7" y="5"/>
                      <a:pt x="8" y="6"/>
                      <a:pt x="8" y="7"/>
                    </a:cubicBezTo>
                    <a:cubicBezTo>
                      <a:pt x="10" y="10"/>
                      <a:pt x="11" y="14"/>
                      <a:pt x="9" y="18"/>
                    </a:cubicBezTo>
                    <a:cubicBezTo>
                      <a:pt x="8" y="22"/>
                      <a:pt x="4" y="25"/>
                      <a:pt x="0" y="27"/>
                    </a:cubicBezTo>
                    <a:cubicBezTo>
                      <a:pt x="0" y="29"/>
                      <a:pt x="0" y="31"/>
                      <a:pt x="0" y="33"/>
                    </a:cubicBezTo>
                    <a:cubicBezTo>
                      <a:pt x="1" y="33"/>
                      <a:pt x="1" y="32"/>
                      <a:pt x="2" y="32"/>
                    </a:cubicBezTo>
                    <a:cubicBezTo>
                      <a:pt x="7" y="27"/>
                      <a:pt x="11" y="24"/>
                      <a:pt x="13" y="14"/>
                    </a:cubicBezTo>
                    <a:cubicBezTo>
                      <a:pt x="14" y="24"/>
                      <a:pt x="9" y="35"/>
                      <a:pt x="0" y="43"/>
                    </a:cubicBezTo>
                    <a:cubicBezTo>
                      <a:pt x="0" y="43"/>
                      <a:pt x="0" y="43"/>
                      <a:pt x="0" y="43"/>
                    </a:cubicBezTo>
                    <a:cubicBezTo>
                      <a:pt x="12" y="32"/>
                      <a:pt x="16" y="17"/>
                      <a:pt x="10" y="6"/>
                    </a:cubicBezTo>
                    <a:cubicBezTo>
                      <a:pt x="8" y="4"/>
                      <a:pt x="6" y="1"/>
                      <a:pt x="4" y="0"/>
                    </a:cubicBezTo>
                  </a:path>
                </a:pathLst>
              </a:custGeom>
              <a:solidFill>
                <a:srgbClr val="565C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6" name="Freeform 2097">
                <a:extLst>
                  <a:ext uri="{FF2B5EF4-FFF2-40B4-BE49-F238E27FC236}">
                    <a16:creationId xmlns:a16="http://schemas.microsoft.com/office/drawing/2014/main" id="{DEDB1C55-EEBE-4047-8F63-0F2CEAA7BC78}"/>
                  </a:ext>
                </a:extLst>
              </p:cNvPr>
              <p:cNvSpPr>
                <a:spLocks/>
              </p:cNvSpPr>
              <p:nvPr/>
            </p:nvSpPr>
            <p:spPr bwMode="auto">
              <a:xfrm>
                <a:off x="369" y="887"/>
                <a:ext cx="33" cy="70"/>
              </a:xfrm>
              <a:custGeom>
                <a:avLst/>
                <a:gdLst>
                  <a:gd name="T0" fmla="*/ 13 w 14"/>
                  <a:gd name="T1" fmla="*/ 0 h 29"/>
                  <a:gd name="T2" fmla="*/ 2 w 14"/>
                  <a:gd name="T3" fmla="*/ 18 h 29"/>
                  <a:gd name="T4" fmla="*/ 0 w 14"/>
                  <a:gd name="T5" fmla="*/ 19 h 29"/>
                  <a:gd name="T6" fmla="*/ 0 w 14"/>
                  <a:gd name="T7" fmla="*/ 25 h 29"/>
                  <a:gd name="T8" fmla="*/ 5 w 14"/>
                  <a:gd name="T9" fmla="*/ 23 h 29"/>
                  <a:gd name="T10" fmla="*/ 5 w 14"/>
                  <a:gd name="T11" fmla="*/ 23 h 29"/>
                  <a:gd name="T12" fmla="*/ 5 w 14"/>
                  <a:gd name="T13" fmla="*/ 23 h 29"/>
                  <a:gd name="T14" fmla="*/ 0 w 14"/>
                  <a:gd name="T15" fmla="*/ 27 h 29"/>
                  <a:gd name="T16" fmla="*/ 0 w 14"/>
                  <a:gd name="T17" fmla="*/ 29 h 29"/>
                  <a:gd name="T18" fmla="*/ 13 w 14"/>
                  <a:gd name="T1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9">
                    <a:moveTo>
                      <a:pt x="13" y="0"/>
                    </a:moveTo>
                    <a:cubicBezTo>
                      <a:pt x="11" y="10"/>
                      <a:pt x="7" y="13"/>
                      <a:pt x="2" y="18"/>
                    </a:cubicBezTo>
                    <a:cubicBezTo>
                      <a:pt x="1" y="18"/>
                      <a:pt x="1" y="19"/>
                      <a:pt x="0" y="19"/>
                    </a:cubicBezTo>
                    <a:cubicBezTo>
                      <a:pt x="0" y="21"/>
                      <a:pt x="0" y="23"/>
                      <a:pt x="0" y="25"/>
                    </a:cubicBezTo>
                    <a:cubicBezTo>
                      <a:pt x="2" y="24"/>
                      <a:pt x="3" y="24"/>
                      <a:pt x="5" y="23"/>
                    </a:cubicBezTo>
                    <a:cubicBezTo>
                      <a:pt x="5" y="23"/>
                      <a:pt x="5" y="23"/>
                      <a:pt x="5" y="23"/>
                    </a:cubicBezTo>
                    <a:cubicBezTo>
                      <a:pt x="5" y="23"/>
                      <a:pt x="5" y="23"/>
                      <a:pt x="5" y="23"/>
                    </a:cubicBezTo>
                    <a:cubicBezTo>
                      <a:pt x="4" y="23"/>
                      <a:pt x="2" y="25"/>
                      <a:pt x="0" y="27"/>
                    </a:cubicBezTo>
                    <a:cubicBezTo>
                      <a:pt x="0" y="28"/>
                      <a:pt x="0" y="28"/>
                      <a:pt x="0" y="29"/>
                    </a:cubicBezTo>
                    <a:cubicBezTo>
                      <a:pt x="9" y="21"/>
                      <a:pt x="14" y="10"/>
                      <a:pt x="13" y="0"/>
                    </a:cubicBezTo>
                  </a:path>
                </a:pathLst>
              </a:custGeom>
              <a:solidFill>
                <a:srgbClr val="515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7" name="Freeform 2098">
                <a:extLst>
                  <a:ext uri="{FF2B5EF4-FFF2-40B4-BE49-F238E27FC236}">
                    <a16:creationId xmlns:a16="http://schemas.microsoft.com/office/drawing/2014/main" id="{2E07876C-7C92-420D-AF8B-380314A0A18C}"/>
                  </a:ext>
                </a:extLst>
              </p:cNvPr>
              <p:cNvSpPr>
                <a:spLocks/>
              </p:cNvSpPr>
              <p:nvPr/>
            </p:nvSpPr>
            <p:spPr bwMode="auto">
              <a:xfrm>
                <a:off x="369" y="942"/>
                <a:ext cx="12" cy="10"/>
              </a:xfrm>
              <a:custGeom>
                <a:avLst/>
                <a:gdLst>
                  <a:gd name="T0" fmla="*/ 5 w 5"/>
                  <a:gd name="T1" fmla="*/ 0 h 4"/>
                  <a:gd name="T2" fmla="*/ 0 w 5"/>
                  <a:gd name="T3" fmla="*/ 2 h 4"/>
                  <a:gd name="T4" fmla="*/ 0 w 5"/>
                  <a:gd name="T5" fmla="*/ 4 h 4"/>
                  <a:gd name="T6" fmla="*/ 5 w 5"/>
                  <a:gd name="T7" fmla="*/ 0 h 4"/>
                </a:gdLst>
                <a:ahLst/>
                <a:cxnLst>
                  <a:cxn ang="0">
                    <a:pos x="T0" y="T1"/>
                  </a:cxn>
                  <a:cxn ang="0">
                    <a:pos x="T2" y="T3"/>
                  </a:cxn>
                  <a:cxn ang="0">
                    <a:pos x="T4" y="T5"/>
                  </a:cxn>
                  <a:cxn ang="0">
                    <a:pos x="T6" y="T7"/>
                  </a:cxn>
                </a:cxnLst>
                <a:rect l="0" t="0" r="r" b="b"/>
                <a:pathLst>
                  <a:path w="5" h="4">
                    <a:moveTo>
                      <a:pt x="5" y="0"/>
                    </a:moveTo>
                    <a:cubicBezTo>
                      <a:pt x="3" y="1"/>
                      <a:pt x="2" y="1"/>
                      <a:pt x="0" y="2"/>
                    </a:cubicBezTo>
                    <a:cubicBezTo>
                      <a:pt x="0" y="3"/>
                      <a:pt x="0" y="3"/>
                      <a:pt x="0" y="4"/>
                    </a:cubicBezTo>
                    <a:cubicBezTo>
                      <a:pt x="2" y="2"/>
                      <a:pt x="4" y="0"/>
                      <a:pt x="5" y="0"/>
                    </a:cubicBezTo>
                  </a:path>
                </a:pathLst>
              </a:custGeom>
              <a:solidFill>
                <a:srgbClr val="4A49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8" name="Freeform 2099">
                <a:extLst>
                  <a:ext uri="{FF2B5EF4-FFF2-40B4-BE49-F238E27FC236}">
                    <a16:creationId xmlns:a16="http://schemas.microsoft.com/office/drawing/2014/main" id="{4771CCD4-C1C2-485B-B76F-9AA96826301C}"/>
                  </a:ext>
                </a:extLst>
              </p:cNvPr>
              <p:cNvSpPr>
                <a:spLocks/>
              </p:cNvSpPr>
              <p:nvPr/>
            </p:nvSpPr>
            <p:spPr bwMode="auto">
              <a:xfrm>
                <a:off x="369" y="871"/>
                <a:ext cx="26" cy="47"/>
              </a:xfrm>
              <a:custGeom>
                <a:avLst/>
                <a:gdLst>
                  <a:gd name="T0" fmla="*/ 8 w 11"/>
                  <a:gd name="T1" fmla="*/ 0 h 20"/>
                  <a:gd name="T2" fmla="*/ 8 w 11"/>
                  <a:gd name="T3" fmla="*/ 7 h 20"/>
                  <a:gd name="T4" fmla="*/ 0 w 11"/>
                  <a:gd name="T5" fmla="*/ 14 h 20"/>
                  <a:gd name="T6" fmla="*/ 0 w 11"/>
                  <a:gd name="T7" fmla="*/ 20 h 20"/>
                  <a:gd name="T8" fmla="*/ 9 w 11"/>
                  <a:gd name="T9" fmla="*/ 11 h 20"/>
                  <a:gd name="T10" fmla="*/ 8 w 11"/>
                  <a:gd name="T11" fmla="*/ 0 h 20"/>
                </a:gdLst>
                <a:ahLst/>
                <a:cxnLst>
                  <a:cxn ang="0">
                    <a:pos x="T0" y="T1"/>
                  </a:cxn>
                  <a:cxn ang="0">
                    <a:pos x="T2" y="T3"/>
                  </a:cxn>
                  <a:cxn ang="0">
                    <a:pos x="T4" y="T5"/>
                  </a:cxn>
                  <a:cxn ang="0">
                    <a:pos x="T6" y="T7"/>
                  </a:cxn>
                  <a:cxn ang="0">
                    <a:pos x="T8" y="T9"/>
                  </a:cxn>
                  <a:cxn ang="0">
                    <a:pos x="T10" y="T11"/>
                  </a:cxn>
                </a:cxnLst>
                <a:rect l="0" t="0" r="r" b="b"/>
                <a:pathLst>
                  <a:path w="11" h="20">
                    <a:moveTo>
                      <a:pt x="8" y="0"/>
                    </a:moveTo>
                    <a:cubicBezTo>
                      <a:pt x="9" y="2"/>
                      <a:pt x="9" y="4"/>
                      <a:pt x="8" y="7"/>
                    </a:cubicBezTo>
                    <a:cubicBezTo>
                      <a:pt x="7" y="10"/>
                      <a:pt x="4" y="13"/>
                      <a:pt x="0" y="14"/>
                    </a:cubicBezTo>
                    <a:cubicBezTo>
                      <a:pt x="0" y="16"/>
                      <a:pt x="0" y="18"/>
                      <a:pt x="0" y="20"/>
                    </a:cubicBezTo>
                    <a:cubicBezTo>
                      <a:pt x="4" y="18"/>
                      <a:pt x="8" y="15"/>
                      <a:pt x="9" y="11"/>
                    </a:cubicBezTo>
                    <a:cubicBezTo>
                      <a:pt x="11" y="7"/>
                      <a:pt x="10" y="3"/>
                      <a:pt x="8" y="0"/>
                    </a:cubicBezTo>
                  </a:path>
                </a:pathLst>
              </a:custGeom>
              <a:solidFill>
                <a:srgbClr val="63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9" name="Freeform 2100">
                <a:extLst>
                  <a:ext uri="{FF2B5EF4-FFF2-40B4-BE49-F238E27FC236}">
                    <a16:creationId xmlns:a16="http://schemas.microsoft.com/office/drawing/2014/main" id="{41D57A1F-2775-4167-BE7F-958025981CEE}"/>
                  </a:ext>
                </a:extLst>
              </p:cNvPr>
              <p:cNvSpPr>
                <a:spLocks/>
              </p:cNvSpPr>
              <p:nvPr/>
            </p:nvSpPr>
            <p:spPr bwMode="auto">
              <a:xfrm>
                <a:off x="369" y="854"/>
                <a:ext cx="21" cy="50"/>
              </a:xfrm>
              <a:custGeom>
                <a:avLst/>
                <a:gdLst>
                  <a:gd name="T0" fmla="*/ 4 w 9"/>
                  <a:gd name="T1" fmla="*/ 0 h 21"/>
                  <a:gd name="T2" fmla="*/ 3 w 9"/>
                  <a:gd name="T3" fmla="*/ 3 h 21"/>
                  <a:gd name="T4" fmla="*/ 4 w 9"/>
                  <a:gd name="T5" fmla="*/ 4 h 21"/>
                  <a:gd name="T6" fmla="*/ 4 w 9"/>
                  <a:gd name="T7" fmla="*/ 6 h 21"/>
                  <a:gd name="T8" fmla="*/ 2 w 9"/>
                  <a:gd name="T9" fmla="*/ 6 h 21"/>
                  <a:gd name="T10" fmla="*/ 0 w 9"/>
                  <a:gd name="T11" fmla="*/ 9 h 21"/>
                  <a:gd name="T12" fmla="*/ 0 w 9"/>
                  <a:gd name="T13" fmla="*/ 21 h 21"/>
                  <a:gd name="T14" fmla="*/ 8 w 9"/>
                  <a:gd name="T15" fmla="*/ 14 h 21"/>
                  <a:gd name="T16" fmla="*/ 8 w 9"/>
                  <a:gd name="T17" fmla="*/ 7 h 21"/>
                  <a:gd name="T18" fmla="*/ 7 w 9"/>
                  <a:gd name="T19" fmla="*/ 4 h 21"/>
                  <a:gd name="T20" fmla="*/ 4 w 9"/>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21">
                    <a:moveTo>
                      <a:pt x="4" y="0"/>
                    </a:moveTo>
                    <a:cubicBezTo>
                      <a:pt x="3" y="1"/>
                      <a:pt x="3" y="2"/>
                      <a:pt x="3" y="3"/>
                    </a:cubicBezTo>
                    <a:cubicBezTo>
                      <a:pt x="3" y="3"/>
                      <a:pt x="4" y="4"/>
                      <a:pt x="4" y="4"/>
                    </a:cubicBezTo>
                    <a:cubicBezTo>
                      <a:pt x="4" y="5"/>
                      <a:pt x="4" y="5"/>
                      <a:pt x="4" y="6"/>
                    </a:cubicBezTo>
                    <a:cubicBezTo>
                      <a:pt x="3" y="6"/>
                      <a:pt x="2" y="6"/>
                      <a:pt x="2" y="6"/>
                    </a:cubicBezTo>
                    <a:cubicBezTo>
                      <a:pt x="1" y="7"/>
                      <a:pt x="1" y="8"/>
                      <a:pt x="0" y="9"/>
                    </a:cubicBezTo>
                    <a:cubicBezTo>
                      <a:pt x="0" y="13"/>
                      <a:pt x="0" y="17"/>
                      <a:pt x="0" y="21"/>
                    </a:cubicBezTo>
                    <a:cubicBezTo>
                      <a:pt x="4" y="20"/>
                      <a:pt x="7" y="17"/>
                      <a:pt x="8" y="14"/>
                    </a:cubicBezTo>
                    <a:cubicBezTo>
                      <a:pt x="9" y="11"/>
                      <a:pt x="9" y="9"/>
                      <a:pt x="8" y="7"/>
                    </a:cubicBezTo>
                    <a:cubicBezTo>
                      <a:pt x="8" y="6"/>
                      <a:pt x="7" y="5"/>
                      <a:pt x="7" y="4"/>
                    </a:cubicBezTo>
                    <a:cubicBezTo>
                      <a:pt x="6" y="3"/>
                      <a:pt x="5" y="2"/>
                      <a:pt x="4" y="0"/>
                    </a:cubicBezTo>
                  </a:path>
                </a:pathLst>
              </a:custGeom>
              <a:solidFill>
                <a:srgbClr val="6A69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0" name="Freeform 2101">
                <a:extLst>
                  <a:ext uri="{FF2B5EF4-FFF2-40B4-BE49-F238E27FC236}">
                    <a16:creationId xmlns:a16="http://schemas.microsoft.com/office/drawing/2014/main" id="{4C7E52FA-B176-492B-B453-43EF94705B7D}"/>
                  </a:ext>
                </a:extLst>
              </p:cNvPr>
              <p:cNvSpPr>
                <a:spLocks/>
              </p:cNvSpPr>
              <p:nvPr/>
            </p:nvSpPr>
            <p:spPr bwMode="auto">
              <a:xfrm>
                <a:off x="373" y="861"/>
                <a:ext cx="5" cy="7"/>
              </a:xfrm>
              <a:custGeom>
                <a:avLst/>
                <a:gdLst>
                  <a:gd name="T0" fmla="*/ 1 w 2"/>
                  <a:gd name="T1" fmla="*/ 0 h 3"/>
                  <a:gd name="T2" fmla="*/ 0 w 2"/>
                  <a:gd name="T3" fmla="*/ 3 h 3"/>
                  <a:gd name="T4" fmla="*/ 0 w 2"/>
                  <a:gd name="T5" fmla="*/ 3 h 3"/>
                  <a:gd name="T6" fmla="*/ 0 w 2"/>
                  <a:gd name="T7" fmla="*/ 3 h 3"/>
                  <a:gd name="T8" fmla="*/ 0 w 2"/>
                  <a:gd name="T9" fmla="*/ 3 h 3"/>
                  <a:gd name="T10" fmla="*/ 0 w 2"/>
                  <a:gd name="T11" fmla="*/ 3 h 3"/>
                  <a:gd name="T12" fmla="*/ 0 w 2"/>
                  <a:gd name="T13" fmla="*/ 3 h 3"/>
                  <a:gd name="T14" fmla="*/ 0 w 2"/>
                  <a:gd name="T15" fmla="*/ 3 h 3"/>
                  <a:gd name="T16" fmla="*/ 0 w 2"/>
                  <a:gd name="T17" fmla="*/ 3 h 3"/>
                  <a:gd name="T18" fmla="*/ 2 w 2"/>
                  <a:gd name="T19" fmla="*/ 3 h 3"/>
                  <a:gd name="T20" fmla="*/ 2 w 2"/>
                  <a:gd name="T21" fmla="*/ 1 h 3"/>
                  <a:gd name="T22" fmla="*/ 1 w 2"/>
                  <a:gd name="T2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3">
                    <a:moveTo>
                      <a:pt x="1" y="0"/>
                    </a:moveTo>
                    <a:cubicBezTo>
                      <a:pt x="1" y="1"/>
                      <a:pt x="0" y="2"/>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1" y="3"/>
                      <a:pt x="2" y="3"/>
                    </a:cubicBezTo>
                    <a:cubicBezTo>
                      <a:pt x="2" y="2"/>
                      <a:pt x="2" y="2"/>
                      <a:pt x="2" y="1"/>
                    </a:cubicBezTo>
                    <a:cubicBezTo>
                      <a:pt x="2" y="1"/>
                      <a:pt x="1" y="0"/>
                      <a:pt x="1" y="0"/>
                    </a:cubicBezTo>
                  </a:path>
                </a:pathLst>
              </a:custGeom>
              <a:solidFill>
                <a:srgbClr val="7474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1" name="Freeform 2102">
                <a:extLst>
                  <a:ext uri="{FF2B5EF4-FFF2-40B4-BE49-F238E27FC236}">
                    <a16:creationId xmlns:a16="http://schemas.microsoft.com/office/drawing/2014/main" id="{E05E443F-F50F-4006-BCA2-55130A86A980}"/>
                  </a:ext>
                </a:extLst>
              </p:cNvPr>
              <p:cNvSpPr>
                <a:spLocks noEditPoints="1"/>
              </p:cNvSpPr>
              <p:nvPr/>
            </p:nvSpPr>
            <p:spPr bwMode="auto">
              <a:xfrm>
                <a:off x="371" y="704"/>
                <a:ext cx="24" cy="64"/>
              </a:xfrm>
              <a:custGeom>
                <a:avLst/>
                <a:gdLst>
                  <a:gd name="T0" fmla="*/ 6 w 10"/>
                  <a:gd name="T1" fmla="*/ 11 h 27"/>
                  <a:gd name="T2" fmla="*/ 10 w 10"/>
                  <a:gd name="T3" fmla="*/ 27 h 27"/>
                  <a:gd name="T4" fmla="*/ 6 w 10"/>
                  <a:gd name="T5" fmla="*/ 11 h 27"/>
                  <a:gd name="T6" fmla="*/ 0 w 10"/>
                  <a:gd name="T7" fmla="*/ 0 h 27"/>
                  <a:gd name="T8" fmla="*/ 0 w 10"/>
                  <a:gd name="T9" fmla="*/ 0 h 27"/>
                  <a:gd name="T10" fmla="*/ 2 w 10"/>
                  <a:gd name="T11" fmla="*/ 3 h 27"/>
                  <a:gd name="T12" fmla="*/ 0 w 10"/>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0" h="27">
                    <a:moveTo>
                      <a:pt x="6" y="11"/>
                    </a:moveTo>
                    <a:cubicBezTo>
                      <a:pt x="9" y="16"/>
                      <a:pt x="10" y="22"/>
                      <a:pt x="10" y="27"/>
                    </a:cubicBezTo>
                    <a:cubicBezTo>
                      <a:pt x="10" y="22"/>
                      <a:pt x="9" y="16"/>
                      <a:pt x="6" y="11"/>
                    </a:cubicBezTo>
                    <a:moveTo>
                      <a:pt x="0" y="0"/>
                    </a:moveTo>
                    <a:cubicBezTo>
                      <a:pt x="0" y="0"/>
                      <a:pt x="0" y="0"/>
                      <a:pt x="0" y="0"/>
                    </a:cubicBezTo>
                    <a:cubicBezTo>
                      <a:pt x="0" y="1"/>
                      <a:pt x="1" y="2"/>
                      <a:pt x="2" y="3"/>
                    </a:cubicBezTo>
                    <a:cubicBezTo>
                      <a:pt x="1" y="2"/>
                      <a:pt x="0" y="1"/>
                      <a:pt x="0" y="0"/>
                    </a:cubicBezTo>
                  </a:path>
                </a:pathLst>
              </a:custGeom>
              <a:solidFill>
                <a:srgbClr val="565C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2" name="Freeform 2103">
                <a:extLst>
                  <a:ext uri="{FF2B5EF4-FFF2-40B4-BE49-F238E27FC236}">
                    <a16:creationId xmlns:a16="http://schemas.microsoft.com/office/drawing/2014/main" id="{B787F1B4-3C33-483F-896C-E4ED9E8ACCB8}"/>
                  </a:ext>
                </a:extLst>
              </p:cNvPr>
              <p:cNvSpPr>
                <a:spLocks noEditPoints="1"/>
              </p:cNvSpPr>
              <p:nvPr/>
            </p:nvSpPr>
            <p:spPr bwMode="auto">
              <a:xfrm>
                <a:off x="371" y="704"/>
                <a:ext cx="24" cy="110"/>
              </a:xfrm>
              <a:custGeom>
                <a:avLst/>
                <a:gdLst>
                  <a:gd name="T0" fmla="*/ 0 w 10"/>
                  <a:gd name="T1" fmla="*/ 4 h 46"/>
                  <a:gd name="T2" fmla="*/ 0 w 10"/>
                  <a:gd name="T3" fmla="*/ 38 h 46"/>
                  <a:gd name="T4" fmla="*/ 1 w 10"/>
                  <a:gd name="T5" fmla="*/ 35 h 46"/>
                  <a:gd name="T6" fmla="*/ 0 w 10"/>
                  <a:gd name="T7" fmla="*/ 4 h 46"/>
                  <a:gd name="T8" fmla="*/ 0 w 10"/>
                  <a:gd name="T9" fmla="*/ 0 h 46"/>
                  <a:gd name="T10" fmla="*/ 0 w 10"/>
                  <a:gd name="T11" fmla="*/ 2 h 46"/>
                  <a:gd name="T12" fmla="*/ 5 w 10"/>
                  <a:gd name="T13" fmla="*/ 10 h 46"/>
                  <a:gd name="T14" fmla="*/ 8 w 10"/>
                  <a:gd name="T15" fmla="*/ 36 h 46"/>
                  <a:gd name="T16" fmla="*/ 3 w 10"/>
                  <a:gd name="T17" fmla="*/ 45 h 46"/>
                  <a:gd name="T18" fmla="*/ 3 w 10"/>
                  <a:gd name="T19" fmla="*/ 46 h 46"/>
                  <a:gd name="T20" fmla="*/ 10 w 10"/>
                  <a:gd name="T21" fmla="*/ 27 h 46"/>
                  <a:gd name="T22" fmla="*/ 6 w 10"/>
                  <a:gd name="T23" fmla="*/ 11 h 46"/>
                  <a:gd name="T24" fmla="*/ 6 w 10"/>
                  <a:gd name="T25" fmla="*/ 11 h 46"/>
                  <a:gd name="T26" fmla="*/ 2 w 10"/>
                  <a:gd name="T27" fmla="*/ 3 h 46"/>
                  <a:gd name="T28" fmla="*/ 0 w 10"/>
                  <a:gd name="T2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46">
                    <a:moveTo>
                      <a:pt x="0" y="4"/>
                    </a:moveTo>
                    <a:cubicBezTo>
                      <a:pt x="0" y="16"/>
                      <a:pt x="0" y="27"/>
                      <a:pt x="0" y="38"/>
                    </a:cubicBezTo>
                    <a:cubicBezTo>
                      <a:pt x="0" y="37"/>
                      <a:pt x="1" y="36"/>
                      <a:pt x="1" y="35"/>
                    </a:cubicBezTo>
                    <a:cubicBezTo>
                      <a:pt x="5" y="28"/>
                      <a:pt x="4" y="14"/>
                      <a:pt x="0" y="4"/>
                    </a:cubicBezTo>
                    <a:moveTo>
                      <a:pt x="0" y="0"/>
                    </a:moveTo>
                    <a:cubicBezTo>
                      <a:pt x="0" y="1"/>
                      <a:pt x="0" y="2"/>
                      <a:pt x="0" y="2"/>
                    </a:cubicBezTo>
                    <a:cubicBezTo>
                      <a:pt x="1" y="4"/>
                      <a:pt x="3" y="7"/>
                      <a:pt x="5" y="10"/>
                    </a:cubicBezTo>
                    <a:cubicBezTo>
                      <a:pt x="9" y="20"/>
                      <a:pt x="9" y="28"/>
                      <a:pt x="8" y="36"/>
                    </a:cubicBezTo>
                    <a:cubicBezTo>
                      <a:pt x="7" y="39"/>
                      <a:pt x="5" y="42"/>
                      <a:pt x="3" y="45"/>
                    </a:cubicBezTo>
                    <a:cubicBezTo>
                      <a:pt x="3" y="45"/>
                      <a:pt x="3" y="46"/>
                      <a:pt x="3" y="46"/>
                    </a:cubicBezTo>
                    <a:cubicBezTo>
                      <a:pt x="8" y="42"/>
                      <a:pt x="10" y="35"/>
                      <a:pt x="10" y="27"/>
                    </a:cubicBezTo>
                    <a:cubicBezTo>
                      <a:pt x="10" y="22"/>
                      <a:pt x="9" y="16"/>
                      <a:pt x="6" y="11"/>
                    </a:cubicBezTo>
                    <a:cubicBezTo>
                      <a:pt x="6" y="11"/>
                      <a:pt x="6" y="11"/>
                      <a:pt x="6" y="11"/>
                    </a:cubicBezTo>
                    <a:cubicBezTo>
                      <a:pt x="5" y="8"/>
                      <a:pt x="4" y="6"/>
                      <a:pt x="2" y="3"/>
                    </a:cubicBezTo>
                    <a:cubicBezTo>
                      <a:pt x="1" y="2"/>
                      <a:pt x="0" y="1"/>
                      <a:pt x="0" y="0"/>
                    </a:cubicBezTo>
                  </a:path>
                </a:pathLst>
              </a:custGeom>
              <a:solidFill>
                <a:srgbClr val="515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3" name="Freeform 2104">
                <a:extLst>
                  <a:ext uri="{FF2B5EF4-FFF2-40B4-BE49-F238E27FC236}">
                    <a16:creationId xmlns:a16="http://schemas.microsoft.com/office/drawing/2014/main" id="{822F485C-7773-42A4-93C7-52FF794773EE}"/>
                  </a:ext>
                </a:extLst>
              </p:cNvPr>
              <p:cNvSpPr>
                <a:spLocks/>
              </p:cNvSpPr>
              <p:nvPr/>
            </p:nvSpPr>
            <p:spPr bwMode="auto">
              <a:xfrm>
                <a:off x="371" y="709"/>
                <a:ext cx="22" cy="102"/>
              </a:xfrm>
              <a:custGeom>
                <a:avLst/>
                <a:gdLst>
                  <a:gd name="T0" fmla="*/ 0 w 9"/>
                  <a:gd name="T1" fmla="*/ 0 h 43"/>
                  <a:gd name="T2" fmla="*/ 0 w 9"/>
                  <a:gd name="T3" fmla="*/ 2 h 43"/>
                  <a:gd name="T4" fmla="*/ 1 w 9"/>
                  <a:gd name="T5" fmla="*/ 33 h 43"/>
                  <a:gd name="T6" fmla="*/ 0 w 9"/>
                  <a:gd name="T7" fmla="*/ 36 h 43"/>
                  <a:gd name="T8" fmla="*/ 0 w 9"/>
                  <a:gd name="T9" fmla="*/ 37 h 43"/>
                  <a:gd name="T10" fmla="*/ 1 w 9"/>
                  <a:gd name="T11" fmla="*/ 39 h 43"/>
                  <a:gd name="T12" fmla="*/ 6 w 9"/>
                  <a:gd name="T13" fmla="*/ 27 h 43"/>
                  <a:gd name="T14" fmla="*/ 6 w 9"/>
                  <a:gd name="T15" fmla="*/ 19 h 43"/>
                  <a:gd name="T16" fmla="*/ 7 w 9"/>
                  <a:gd name="T17" fmla="*/ 31 h 43"/>
                  <a:gd name="T18" fmla="*/ 2 w 9"/>
                  <a:gd name="T19" fmla="*/ 41 h 43"/>
                  <a:gd name="T20" fmla="*/ 3 w 9"/>
                  <a:gd name="T21" fmla="*/ 43 h 43"/>
                  <a:gd name="T22" fmla="*/ 8 w 9"/>
                  <a:gd name="T23" fmla="*/ 34 h 43"/>
                  <a:gd name="T24" fmla="*/ 5 w 9"/>
                  <a:gd name="T25" fmla="*/ 8 h 43"/>
                  <a:gd name="T26" fmla="*/ 0 w 9"/>
                  <a:gd name="T2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43">
                    <a:moveTo>
                      <a:pt x="0" y="0"/>
                    </a:moveTo>
                    <a:cubicBezTo>
                      <a:pt x="0" y="1"/>
                      <a:pt x="0" y="1"/>
                      <a:pt x="0" y="2"/>
                    </a:cubicBezTo>
                    <a:cubicBezTo>
                      <a:pt x="4" y="12"/>
                      <a:pt x="5" y="26"/>
                      <a:pt x="1" y="33"/>
                    </a:cubicBezTo>
                    <a:cubicBezTo>
                      <a:pt x="1" y="34"/>
                      <a:pt x="0" y="35"/>
                      <a:pt x="0" y="36"/>
                    </a:cubicBezTo>
                    <a:cubicBezTo>
                      <a:pt x="0" y="36"/>
                      <a:pt x="0" y="36"/>
                      <a:pt x="0" y="37"/>
                    </a:cubicBezTo>
                    <a:cubicBezTo>
                      <a:pt x="0" y="38"/>
                      <a:pt x="1" y="38"/>
                      <a:pt x="1" y="39"/>
                    </a:cubicBezTo>
                    <a:cubicBezTo>
                      <a:pt x="4" y="35"/>
                      <a:pt x="5" y="30"/>
                      <a:pt x="6" y="27"/>
                    </a:cubicBezTo>
                    <a:cubicBezTo>
                      <a:pt x="6" y="25"/>
                      <a:pt x="7" y="21"/>
                      <a:pt x="6" y="19"/>
                    </a:cubicBezTo>
                    <a:cubicBezTo>
                      <a:pt x="7" y="23"/>
                      <a:pt x="7" y="28"/>
                      <a:pt x="7" y="31"/>
                    </a:cubicBezTo>
                    <a:cubicBezTo>
                      <a:pt x="6" y="34"/>
                      <a:pt x="5" y="37"/>
                      <a:pt x="2" y="41"/>
                    </a:cubicBezTo>
                    <a:cubicBezTo>
                      <a:pt x="2" y="41"/>
                      <a:pt x="2" y="42"/>
                      <a:pt x="3" y="43"/>
                    </a:cubicBezTo>
                    <a:cubicBezTo>
                      <a:pt x="5" y="40"/>
                      <a:pt x="7" y="37"/>
                      <a:pt x="8" y="34"/>
                    </a:cubicBezTo>
                    <a:cubicBezTo>
                      <a:pt x="9" y="26"/>
                      <a:pt x="9" y="18"/>
                      <a:pt x="5" y="8"/>
                    </a:cubicBezTo>
                    <a:cubicBezTo>
                      <a:pt x="3" y="5"/>
                      <a:pt x="1" y="2"/>
                      <a:pt x="0" y="0"/>
                    </a:cubicBezTo>
                  </a:path>
                </a:pathLst>
              </a:custGeom>
              <a:solidFill>
                <a:srgbClr val="4A49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4" name="Freeform 2105">
                <a:extLst>
                  <a:ext uri="{FF2B5EF4-FFF2-40B4-BE49-F238E27FC236}">
                    <a16:creationId xmlns:a16="http://schemas.microsoft.com/office/drawing/2014/main" id="{47AE1C79-8240-40A5-97F6-711D8B440344}"/>
                  </a:ext>
                </a:extLst>
              </p:cNvPr>
              <p:cNvSpPr>
                <a:spLocks/>
              </p:cNvSpPr>
              <p:nvPr/>
            </p:nvSpPr>
            <p:spPr bwMode="auto">
              <a:xfrm>
                <a:off x="373" y="754"/>
                <a:ext cx="15" cy="52"/>
              </a:xfrm>
              <a:custGeom>
                <a:avLst/>
                <a:gdLst>
                  <a:gd name="T0" fmla="*/ 5 w 6"/>
                  <a:gd name="T1" fmla="*/ 0 h 22"/>
                  <a:gd name="T2" fmla="*/ 5 w 6"/>
                  <a:gd name="T3" fmla="*/ 8 h 22"/>
                  <a:gd name="T4" fmla="*/ 0 w 6"/>
                  <a:gd name="T5" fmla="*/ 20 h 22"/>
                  <a:gd name="T6" fmla="*/ 1 w 6"/>
                  <a:gd name="T7" fmla="*/ 22 h 22"/>
                  <a:gd name="T8" fmla="*/ 6 w 6"/>
                  <a:gd name="T9" fmla="*/ 12 h 22"/>
                  <a:gd name="T10" fmla="*/ 5 w 6"/>
                  <a:gd name="T11" fmla="*/ 0 h 22"/>
                </a:gdLst>
                <a:ahLst/>
                <a:cxnLst>
                  <a:cxn ang="0">
                    <a:pos x="T0" y="T1"/>
                  </a:cxn>
                  <a:cxn ang="0">
                    <a:pos x="T2" y="T3"/>
                  </a:cxn>
                  <a:cxn ang="0">
                    <a:pos x="T4" y="T5"/>
                  </a:cxn>
                  <a:cxn ang="0">
                    <a:pos x="T6" y="T7"/>
                  </a:cxn>
                  <a:cxn ang="0">
                    <a:pos x="T8" y="T9"/>
                  </a:cxn>
                  <a:cxn ang="0">
                    <a:pos x="T10" y="T11"/>
                  </a:cxn>
                </a:cxnLst>
                <a:rect l="0" t="0" r="r" b="b"/>
                <a:pathLst>
                  <a:path w="6" h="22">
                    <a:moveTo>
                      <a:pt x="5" y="0"/>
                    </a:moveTo>
                    <a:cubicBezTo>
                      <a:pt x="6" y="2"/>
                      <a:pt x="5" y="6"/>
                      <a:pt x="5" y="8"/>
                    </a:cubicBezTo>
                    <a:cubicBezTo>
                      <a:pt x="4" y="11"/>
                      <a:pt x="3" y="16"/>
                      <a:pt x="0" y="20"/>
                    </a:cubicBezTo>
                    <a:cubicBezTo>
                      <a:pt x="0" y="21"/>
                      <a:pt x="1" y="21"/>
                      <a:pt x="1" y="22"/>
                    </a:cubicBezTo>
                    <a:cubicBezTo>
                      <a:pt x="4" y="18"/>
                      <a:pt x="5" y="15"/>
                      <a:pt x="6" y="12"/>
                    </a:cubicBezTo>
                    <a:cubicBezTo>
                      <a:pt x="6" y="9"/>
                      <a:pt x="6" y="4"/>
                      <a:pt x="5" y="0"/>
                    </a:cubicBezTo>
                  </a:path>
                </a:pathLst>
              </a:custGeom>
              <a:solidFill>
                <a:srgbClr val="4A49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5" name="Freeform 2106">
                <a:extLst>
                  <a:ext uri="{FF2B5EF4-FFF2-40B4-BE49-F238E27FC236}">
                    <a16:creationId xmlns:a16="http://schemas.microsoft.com/office/drawing/2014/main" id="{9AD81632-27A5-4BBE-825E-5D257325FD18}"/>
                  </a:ext>
                </a:extLst>
              </p:cNvPr>
              <p:cNvSpPr>
                <a:spLocks noEditPoints="1"/>
              </p:cNvSpPr>
              <p:nvPr/>
            </p:nvSpPr>
            <p:spPr bwMode="auto">
              <a:xfrm>
                <a:off x="369" y="797"/>
                <a:ext cx="14" cy="71"/>
              </a:xfrm>
              <a:custGeom>
                <a:avLst/>
                <a:gdLst>
                  <a:gd name="T0" fmla="*/ 2 w 6"/>
                  <a:gd name="T1" fmla="*/ 30 h 30"/>
                  <a:gd name="T2" fmla="*/ 2 w 6"/>
                  <a:gd name="T3" fmla="*/ 30 h 30"/>
                  <a:gd name="T4" fmla="*/ 2 w 6"/>
                  <a:gd name="T5" fmla="*/ 30 h 30"/>
                  <a:gd name="T6" fmla="*/ 2 w 6"/>
                  <a:gd name="T7" fmla="*/ 30 h 30"/>
                  <a:gd name="T8" fmla="*/ 2 w 6"/>
                  <a:gd name="T9" fmla="*/ 30 h 30"/>
                  <a:gd name="T10" fmla="*/ 2 w 6"/>
                  <a:gd name="T11" fmla="*/ 30 h 30"/>
                  <a:gd name="T12" fmla="*/ 2 w 6"/>
                  <a:gd name="T13" fmla="*/ 30 h 30"/>
                  <a:gd name="T14" fmla="*/ 2 w 6"/>
                  <a:gd name="T15" fmla="*/ 30 h 30"/>
                  <a:gd name="T16" fmla="*/ 2 w 6"/>
                  <a:gd name="T17" fmla="*/ 30 h 30"/>
                  <a:gd name="T18" fmla="*/ 1 w 6"/>
                  <a:gd name="T19" fmla="*/ 0 h 30"/>
                  <a:gd name="T20" fmla="*/ 0 w 6"/>
                  <a:gd name="T21" fmla="*/ 15 h 30"/>
                  <a:gd name="T22" fmla="*/ 1 w 6"/>
                  <a:gd name="T23" fmla="*/ 0 h 30"/>
                  <a:gd name="T24" fmla="*/ 2 w 6"/>
                  <a:gd name="T25" fmla="*/ 30 h 30"/>
                  <a:gd name="T26" fmla="*/ 3 w 6"/>
                  <a:gd name="T27" fmla="*/ 27 h 30"/>
                  <a:gd name="T28" fmla="*/ 4 w 6"/>
                  <a:gd name="T29" fmla="*/ 24 h 30"/>
                  <a:gd name="T30" fmla="*/ 4 w 6"/>
                  <a:gd name="T31" fmla="*/ 24 h 30"/>
                  <a:gd name="T32" fmla="*/ 4 w 6"/>
                  <a:gd name="T33" fmla="*/ 7 h 30"/>
                  <a:gd name="T34" fmla="*/ 4 w 6"/>
                  <a:gd name="T35" fmla="*/ 6 h 30"/>
                  <a:gd name="T36" fmla="*/ 3 w 6"/>
                  <a:gd name="T37" fmla="*/ 4 h 30"/>
                  <a:gd name="T38" fmla="*/ 2 w 6"/>
                  <a:gd name="T39" fmla="*/ 2 h 30"/>
                  <a:gd name="T40" fmla="*/ 1 w 6"/>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30">
                    <a:moveTo>
                      <a:pt x="2" y="30"/>
                    </a:moveTo>
                    <a:cubicBezTo>
                      <a:pt x="2" y="30"/>
                      <a:pt x="2" y="30"/>
                      <a:pt x="2" y="30"/>
                    </a:cubicBezTo>
                    <a:cubicBezTo>
                      <a:pt x="2" y="30"/>
                      <a:pt x="2" y="30"/>
                      <a:pt x="2" y="30"/>
                    </a:cubicBezTo>
                    <a:moveTo>
                      <a:pt x="2" y="30"/>
                    </a:moveTo>
                    <a:cubicBezTo>
                      <a:pt x="2" y="30"/>
                      <a:pt x="2" y="30"/>
                      <a:pt x="2" y="30"/>
                    </a:cubicBezTo>
                    <a:cubicBezTo>
                      <a:pt x="2" y="30"/>
                      <a:pt x="2" y="30"/>
                      <a:pt x="2" y="30"/>
                    </a:cubicBezTo>
                    <a:moveTo>
                      <a:pt x="2" y="30"/>
                    </a:moveTo>
                    <a:cubicBezTo>
                      <a:pt x="2" y="30"/>
                      <a:pt x="2" y="30"/>
                      <a:pt x="2" y="30"/>
                    </a:cubicBezTo>
                    <a:cubicBezTo>
                      <a:pt x="2" y="30"/>
                      <a:pt x="2" y="30"/>
                      <a:pt x="2" y="30"/>
                    </a:cubicBezTo>
                    <a:moveTo>
                      <a:pt x="1" y="0"/>
                    </a:moveTo>
                    <a:cubicBezTo>
                      <a:pt x="0" y="5"/>
                      <a:pt x="0" y="10"/>
                      <a:pt x="0" y="15"/>
                    </a:cubicBezTo>
                    <a:cubicBezTo>
                      <a:pt x="2" y="11"/>
                      <a:pt x="3" y="7"/>
                      <a:pt x="1" y="0"/>
                    </a:cubicBezTo>
                    <a:cubicBezTo>
                      <a:pt x="6" y="8"/>
                      <a:pt x="6" y="19"/>
                      <a:pt x="2" y="30"/>
                    </a:cubicBezTo>
                    <a:cubicBezTo>
                      <a:pt x="2" y="29"/>
                      <a:pt x="3" y="28"/>
                      <a:pt x="3" y="27"/>
                    </a:cubicBezTo>
                    <a:cubicBezTo>
                      <a:pt x="3" y="26"/>
                      <a:pt x="3" y="25"/>
                      <a:pt x="4" y="24"/>
                    </a:cubicBezTo>
                    <a:cubicBezTo>
                      <a:pt x="4" y="24"/>
                      <a:pt x="4" y="24"/>
                      <a:pt x="4" y="24"/>
                    </a:cubicBezTo>
                    <a:cubicBezTo>
                      <a:pt x="5" y="18"/>
                      <a:pt x="5" y="12"/>
                      <a:pt x="4" y="7"/>
                    </a:cubicBezTo>
                    <a:cubicBezTo>
                      <a:pt x="4" y="7"/>
                      <a:pt x="4" y="6"/>
                      <a:pt x="4" y="6"/>
                    </a:cubicBezTo>
                    <a:cubicBezTo>
                      <a:pt x="3" y="5"/>
                      <a:pt x="3" y="4"/>
                      <a:pt x="3" y="4"/>
                    </a:cubicBezTo>
                    <a:cubicBezTo>
                      <a:pt x="3" y="3"/>
                      <a:pt x="2" y="3"/>
                      <a:pt x="2" y="2"/>
                    </a:cubicBezTo>
                    <a:cubicBezTo>
                      <a:pt x="2" y="1"/>
                      <a:pt x="1" y="1"/>
                      <a:pt x="1" y="0"/>
                    </a:cubicBezTo>
                  </a:path>
                </a:pathLst>
              </a:custGeom>
              <a:solidFill>
                <a:srgbClr val="6B7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6" name="Freeform 2107">
                <a:extLst>
                  <a:ext uri="{FF2B5EF4-FFF2-40B4-BE49-F238E27FC236}">
                    <a16:creationId xmlns:a16="http://schemas.microsoft.com/office/drawing/2014/main" id="{82F00C3B-FD24-4B54-9C61-C8745310B612}"/>
                  </a:ext>
                </a:extLst>
              </p:cNvPr>
              <p:cNvSpPr>
                <a:spLocks/>
              </p:cNvSpPr>
              <p:nvPr/>
            </p:nvSpPr>
            <p:spPr bwMode="auto">
              <a:xfrm>
                <a:off x="369" y="797"/>
                <a:ext cx="14" cy="79"/>
              </a:xfrm>
              <a:custGeom>
                <a:avLst/>
                <a:gdLst>
                  <a:gd name="T0" fmla="*/ 1 w 6"/>
                  <a:gd name="T1" fmla="*/ 0 h 33"/>
                  <a:gd name="T2" fmla="*/ 0 w 6"/>
                  <a:gd name="T3" fmla="*/ 15 h 33"/>
                  <a:gd name="T4" fmla="*/ 0 w 6"/>
                  <a:gd name="T5" fmla="*/ 26 h 33"/>
                  <a:gd name="T6" fmla="*/ 3 w 6"/>
                  <a:gd name="T7" fmla="*/ 22 h 33"/>
                  <a:gd name="T8" fmla="*/ 3 w 6"/>
                  <a:gd name="T9" fmla="*/ 22 h 33"/>
                  <a:gd name="T10" fmla="*/ 3 w 6"/>
                  <a:gd name="T11" fmla="*/ 22 h 33"/>
                  <a:gd name="T12" fmla="*/ 0 w 6"/>
                  <a:gd name="T13" fmla="*/ 30 h 33"/>
                  <a:gd name="T14" fmla="*/ 0 w 6"/>
                  <a:gd name="T15" fmla="*/ 33 h 33"/>
                  <a:gd name="T16" fmla="*/ 2 w 6"/>
                  <a:gd name="T17" fmla="*/ 30 h 33"/>
                  <a:gd name="T18" fmla="*/ 2 w 6"/>
                  <a:gd name="T19" fmla="*/ 30 h 33"/>
                  <a:gd name="T20" fmla="*/ 2 w 6"/>
                  <a:gd name="T21" fmla="*/ 30 h 33"/>
                  <a:gd name="T22" fmla="*/ 2 w 6"/>
                  <a:gd name="T23" fmla="*/ 30 h 33"/>
                  <a:gd name="T24" fmla="*/ 2 w 6"/>
                  <a:gd name="T25" fmla="*/ 30 h 33"/>
                  <a:gd name="T26" fmla="*/ 2 w 6"/>
                  <a:gd name="T27" fmla="*/ 30 h 33"/>
                  <a:gd name="T28" fmla="*/ 2 w 6"/>
                  <a:gd name="T29" fmla="*/ 30 h 33"/>
                  <a:gd name="T30" fmla="*/ 2 w 6"/>
                  <a:gd name="T31" fmla="*/ 30 h 33"/>
                  <a:gd name="T32" fmla="*/ 1 w 6"/>
                  <a:gd name="T3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33">
                    <a:moveTo>
                      <a:pt x="1" y="0"/>
                    </a:moveTo>
                    <a:cubicBezTo>
                      <a:pt x="3" y="7"/>
                      <a:pt x="2" y="11"/>
                      <a:pt x="0" y="15"/>
                    </a:cubicBezTo>
                    <a:cubicBezTo>
                      <a:pt x="0" y="19"/>
                      <a:pt x="0" y="23"/>
                      <a:pt x="0" y="26"/>
                    </a:cubicBezTo>
                    <a:cubicBezTo>
                      <a:pt x="2" y="25"/>
                      <a:pt x="3" y="23"/>
                      <a:pt x="3" y="22"/>
                    </a:cubicBezTo>
                    <a:cubicBezTo>
                      <a:pt x="3" y="22"/>
                      <a:pt x="3" y="22"/>
                      <a:pt x="3" y="22"/>
                    </a:cubicBezTo>
                    <a:cubicBezTo>
                      <a:pt x="3" y="22"/>
                      <a:pt x="3" y="22"/>
                      <a:pt x="3" y="22"/>
                    </a:cubicBezTo>
                    <a:cubicBezTo>
                      <a:pt x="3" y="23"/>
                      <a:pt x="2" y="26"/>
                      <a:pt x="0" y="30"/>
                    </a:cubicBezTo>
                    <a:cubicBezTo>
                      <a:pt x="0" y="31"/>
                      <a:pt x="0" y="32"/>
                      <a:pt x="0" y="33"/>
                    </a:cubicBezTo>
                    <a:cubicBezTo>
                      <a:pt x="1" y="32"/>
                      <a:pt x="1" y="31"/>
                      <a:pt x="2" y="30"/>
                    </a:cubicBezTo>
                    <a:cubicBezTo>
                      <a:pt x="2" y="30"/>
                      <a:pt x="2" y="30"/>
                      <a:pt x="2" y="30"/>
                    </a:cubicBezTo>
                    <a:cubicBezTo>
                      <a:pt x="2" y="30"/>
                      <a:pt x="2" y="30"/>
                      <a:pt x="2" y="30"/>
                    </a:cubicBezTo>
                    <a:cubicBezTo>
                      <a:pt x="2" y="30"/>
                      <a:pt x="2" y="30"/>
                      <a:pt x="2" y="30"/>
                    </a:cubicBezTo>
                    <a:cubicBezTo>
                      <a:pt x="2" y="30"/>
                      <a:pt x="2" y="30"/>
                      <a:pt x="2" y="30"/>
                    </a:cubicBezTo>
                    <a:cubicBezTo>
                      <a:pt x="2" y="30"/>
                      <a:pt x="2" y="30"/>
                      <a:pt x="2" y="30"/>
                    </a:cubicBezTo>
                    <a:cubicBezTo>
                      <a:pt x="2" y="30"/>
                      <a:pt x="2" y="30"/>
                      <a:pt x="2" y="30"/>
                    </a:cubicBezTo>
                    <a:cubicBezTo>
                      <a:pt x="2" y="30"/>
                      <a:pt x="2" y="30"/>
                      <a:pt x="2" y="30"/>
                    </a:cubicBezTo>
                    <a:cubicBezTo>
                      <a:pt x="6" y="19"/>
                      <a:pt x="6" y="8"/>
                      <a:pt x="1" y="0"/>
                    </a:cubicBezTo>
                  </a:path>
                </a:pathLst>
              </a:custGeom>
              <a:solidFill>
                <a:srgbClr val="686C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7" name="Freeform 2108">
                <a:extLst>
                  <a:ext uri="{FF2B5EF4-FFF2-40B4-BE49-F238E27FC236}">
                    <a16:creationId xmlns:a16="http://schemas.microsoft.com/office/drawing/2014/main" id="{F683D28A-A054-43F8-AEE9-26BB7895AEE9}"/>
                  </a:ext>
                </a:extLst>
              </p:cNvPr>
              <p:cNvSpPr>
                <a:spLocks/>
              </p:cNvSpPr>
              <p:nvPr/>
            </p:nvSpPr>
            <p:spPr bwMode="auto">
              <a:xfrm>
                <a:off x="369" y="849"/>
                <a:ext cx="7" cy="19"/>
              </a:xfrm>
              <a:custGeom>
                <a:avLst/>
                <a:gdLst>
                  <a:gd name="T0" fmla="*/ 3 w 3"/>
                  <a:gd name="T1" fmla="*/ 0 h 8"/>
                  <a:gd name="T2" fmla="*/ 0 w 3"/>
                  <a:gd name="T3" fmla="*/ 4 h 8"/>
                  <a:gd name="T4" fmla="*/ 0 w 3"/>
                  <a:gd name="T5" fmla="*/ 8 h 8"/>
                  <a:gd name="T6" fmla="*/ 3 w 3"/>
                  <a:gd name="T7" fmla="*/ 0 h 8"/>
                </a:gdLst>
                <a:ahLst/>
                <a:cxnLst>
                  <a:cxn ang="0">
                    <a:pos x="T0" y="T1"/>
                  </a:cxn>
                  <a:cxn ang="0">
                    <a:pos x="T2" y="T3"/>
                  </a:cxn>
                  <a:cxn ang="0">
                    <a:pos x="T4" y="T5"/>
                  </a:cxn>
                  <a:cxn ang="0">
                    <a:pos x="T6" y="T7"/>
                  </a:cxn>
                </a:cxnLst>
                <a:rect l="0" t="0" r="r" b="b"/>
                <a:pathLst>
                  <a:path w="3" h="8">
                    <a:moveTo>
                      <a:pt x="3" y="0"/>
                    </a:moveTo>
                    <a:cubicBezTo>
                      <a:pt x="3" y="1"/>
                      <a:pt x="2" y="3"/>
                      <a:pt x="0" y="4"/>
                    </a:cubicBezTo>
                    <a:cubicBezTo>
                      <a:pt x="0" y="5"/>
                      <a:pt x="0" y="7"/>
                      <a:pt x="0" y="8"/>
                    </a:cubicBezTo>
                    <a:cubicBezTo>
                      <a:pt x="2" y="4"/>
                      <a:pt x="3" y="1"/>
                      <a:pt x="3" y="0"/>
                    </a:cubicBezTo>
                  </a:path>
                </a:pathLst>
              </a:custGeom>
              <a:solidFill>
                <a:srgbClr val="6363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8" name="Freeform 2109">
                <a:extLst>
                  <a:ext uri="{FF2B5EF4-FFF2-40B4-BE49-F238E27FC236}">
                    <a16:creationId xmlns:a16="http://schemas.microsoft.com/office/drawing/2014/main" id="{B5E53FAA-264A-4A17-B2E6-F5FF8D2C78AF}"/>
                  </a:ext>
                </a:extLst>
              </p:cNvPr>
              <p:cNvSpPr>
                <a:spLocks noEditPoints="1"/>
              </p:cNvSpPr>
              <p:nvPr/>
            </p:nvSpPr>
            <p:spPr bwMode="auto">
              <a:xfrm>
                <a:off x="18" y="129"/>
                <a:ext cx="248" cy="48"/>
              </a:xfrm>
              <a:custGeom>
                <a:avLst/>
                <a:gdLst>
                  <a:gd name="T0" fmla="*/ 104 w 104"/>
                  <a:gd name="T1" fmla="*/ 9 h 20"/>
                  <a:gd name="T2" fmla="*/ 97 w 104"/>
                  <a:gd name="T3" fmla="*/ 9 h 20"/>
                  <a:gd name="T4" fmla="*/ 99 w 104"/>
                  <a:gd name="T5" fmla="*/ 15 h 20"/>
                  <a:gd name="T6" fmla="*/ 99 w 104"/>
                  <a:gd name="T7" fmla="*/ 15 h 20"/>
                  <a:gd name="T8" fmla="*/ 99 w 104"/>
                  <a:gd name="T9" fmla="*/ 15 h 20"/>
                  <a:gd name="T10" fmla="*/ 99 w 104"/>
                  <a:gd name="T11" fmla="*/ 15 h 20"/>
                  <a:gd name="T12" fmla="*/ 99 w 104"/>
                  <a:gd name="T13" fmla="*/ 16 h 20"/>
                  <a:gd name="T14" fmla="*/ 98 w 104"/>
                  <a:gd name="T15" fmla="*/ 20 h 20"/>
                  <a:gd name="T16" fmla="*/ 100 w 104"/>
                  <a:gd name="T17" fmla="*/ 20 h 20"/>
                  <a:gd name="T18" fmla="*/ 104 w 104"/>
                  <a:gd name="T19" fmla="*/ 9 h 20"/>
                  <a:gd name="T20" fmla="*/ 10 w 104"/>
                  <a:gd name="T21" fmla="*/ 0 h 20"/>
                  <a:gd name="T22" fmla="*/ 0 w 104"/>
                  <a:gd name="T23" fmla="*/ 7 h 20"/>
                  <a:gd name="T24" fmla="*/ 28 w 104"/>
                  <a:gd name="T25" fmla="*/ 16 h 20"/>
                  <a:gd name="T26" fmla="*/ 31 w 104"/>
                  <a:gd name="T27" fmla="*/ 6 h 20"/>
                  <a:gd name="T28" fmla="*/ 10 w 104"/>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20">
                    <a:moveTo>
                      <a:pt x="104" y="9"/>
                    </a:moveTo>
                    <a:cubicBezTo>
                      <a:pt x="102" y="9"/>
                      <a:pt x="100" y="9"/>
                      <a:pt x="97" y="9"/>
                    </a:cubicBezTo>
                    <a:cubicBezTo>
                      <a:pt x="98" y="11"/>
                      <a:pt x="98" y="13"/>
                      <a:pt x="99" y="15"/>
                    </a:cubicBezTo>
                    <a:cubicBezTo>
                      <a:pt x="99" y="15"/>
                      <a:pt x="99" y="15"/>
                      <a:pt x="99" y="15"/>
                    </a:cubicBezTo>
                    <a:cubicBezTo>
                      <a:pt x="99" y="15"/>
                      <a:pt x="99" y="15"/>
                      <a:pt x="99" y="15"/>
                    </a:cubicBezTo>
                    <a:cubicBezTo>
                      <a:pt x="99" y="15"/>
                      <a:pt x="99" y="15"/>
                      <a:pt x="99" y="15"/>
                    </a:cubicBezTo>
                    <a:cubicBezTo>
                      <a:pt x="99" y="15"/>
                      <a:pt x="99" y="16"/>
                      <a:pt x="99" y="16"/>
                    </a:cubicBezTo>
                    <a:cubicBezTo>
                      <a:pt x="99" y="17"/>
                      <a:pt x="98" y="19"/>
                      <a:pt x="98" y="20"/>
                    </a:cubicBezTo>
                    <a:cubicBezTo>
                      <a:pt x="99" y="20"/>
                      <a:pt x="100" y="20"/>
                      <a:pt x="100" y="20"/>
                    </a:cubicBezTo>
                    <a:cubicBezTo>
                      <a:pt x="101" y="16"/>
                      <a:pt x="102" y="12"/>
                      <a:pt x="104" y="9"/>
                    </a:cubicBezTo>
                    <a:moveTo>
                      <a:pt x="10" y="0"/>
                    </a:moveTo>
                    <a:cubicBezTo>
                      <a:pt x="5" y="2"/>
                      <a:pt x="2" y="5"/>
                      <a:pt x="0" y="7"/>
                    </a:cubicBezTo>
                    <a:cubicBezTo>
                      <a:pt x="6" y="11"/>
                      <a:pt x="16" y="14"/>
                      <a:pt x="28" y="16"/>
                    </a:cubicBezTo>
                    <a:cubicBezTo>
                      <a:pt x="28" y="12"/>
                      <a:pt x="29" y="9"/>
                      <a:pt x="31" y="6"/>
                    </a:cubicBezTo>
                    <a:cubicBezTo>
                      <a:pt x="23" y="4"/>
                      <a:pt x="16" y="2"/>
                      <a:pt x="10" y="0"/>
                    </a:cubicBezTo>
                  </a:path>
                </a:pathLst>
              </a:custGeom>
              <a:solidFill>
                <a:srgbClr val="C2C0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9" name="Freeform 2110">
                <a:extLst>
                  <a:ext uri="{FF2B5EF4-FFF2-40B4-BE49-F238E27FC236}">
                    <a16:creationId xmlns:a16="http://schemas.microsoft.com/office/drawing/2014/main" id="{C1FC3C75-5F79-4947-BE45-16C6A8AACE05}"/>
                  </a:ext>
                </a:extLst>
              </p:cNvPr>
              <p:cNvSpPr>
                <a:spLocks/>
              </p:cNvSpPr>
              <p:nvPr/>
            </p:nvSpPr>
            <p:spPr bwMode="auto">
              <a:xfrm>
                <a:off x="256" y="148"/>
                <a:ext cx="12" cy="29"/>
              </a:xfrm>
              <a:custGeom>
                <a:avLst/>
                <a:gdLst>
                  <a:gd name="T0" fmla="*/ 5 w 5"/>
                  <a:gd name="T1" fmla="*/ 0 h 12"/>
                  <a:gd name="T2" fmla="*/ 4 w 5"/>
                  <a:gd name="T3" fmla="*/ 1 h 12"/>
                  <a:gd name="T4" fmla="*/ 0 w 5"/>
                  <a:gd name="T5" fmla="*/ 12 h 12"/>
                  <a:gd name="T6" fmla="*/ 1 w 5"/>
                  <a:gd name="T7" fmla="*/ 12 h 12"/>
                  <a:gd name="T8" fmla="*/ 3 w 5"/>
                  <a:gd name="T9" fmla="*/ 3 h 12"/>
                  <a:gd name="T10" fmla="*/ 3 w 5"/>
                  <a:gd name="T11" fmla="*/ 3 h 12"/>
                  <a:gd name="T12" fmla="*/ 5 w 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 h="12">
                    <a:moveTo>
                      <a:pt x="5" y="0"/>
                    </a:moveTo>
                    <a:cubicBezTo>
                      <a:pt x="5" y="0"/>
                      <a:pt x="5" y="1"/>
                      <a:pt x="4" y="1"/>
                    </a:cubicBezTo>
                    <a:cubicBezTo>
                      <a:pt x="2" y="4"/>
                      <a:pt x="1" y="8"/>
                      <a:pt x="0" y="12"/>
                    </a:cubicBezTo>
                    <a:cubicBezTo>
                      <a:pt x="0" y="12"/>
                      <a:pt x="1" y="12"/>
                      <a:pt x="1" y="12"/>
                    </a:cubicBezTo>
                    <a:cubicBezTo>
                      <a:pt x="1" y="9"/>
                      <a:pt x="2" y="6"/>
                      <a:pt x="3" y="3"/>
                    </a:cubicBezTo>
                    <a:cubicBezTo>
                      <a:pt x="3" y="3"/>
                      <a:pt x="3" y="3"/>
                      <a:pt x="3" y="3"/>
                    </a:cubicBezTo>
                    <a:cubicBezTo>
                      <a:pt x="4" y="2"/>
                      <a:pt x="4" y="1"/>
                      <a:pt x="5" y="0"/>
                    </a:cubicBezTo>
                  </a:path>
                </a:pathLst>
              </a:custGeom>
              <a:solidFill>
                <a:srgbClr val="575D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0" name="Freeform 2111">
                <a:extLst>
                  <a:ext uri="{FF2B5EF4-FFF2-40B4-BE49-F238E27FC236}">
                    <a16:creationId xmlns:a16="http://schemas.microsoft.com/office/drawing/2014/main" id="{868315E0-C648-46A6-8483-C7F3499B4035}"/>
                  </a:ext>
                </a:extLst>
              </p:cNvPr>
              <p:cNvSpPr>
                <a:spLocks noEditPoints="1"/>
              </p:cNvSpPr>
              <p:nvPr/>
            </p:nvSpPr>
            <p:spPr bwMode="auto">
              <a:xfrm>
                <a:off x="259" y="146"/>
                <a:ext cx="52" cy="31"/>
              </a:xfrm>
              <a:custGeom>
                <a:avLst/>
                <a:gdLst>
                  <a:gd name="T0" fmla="*/ 6 w 22"/>
                  <a:gd name="T1" fmla="*/ 1 h 13"/>
                  <a:gd name="T2" fmla="*/ 4 w 22"/>
                  <a:gd name="T3" fmla="*/ 1 h 13"/>
                  <a:gd name="T4" fmla="*/ 2 w 22"/>
                  <a:gd name="T5" fmla="*/ 4 h 13"/>
                  <a:gd name="T6" fmla="*/ 2 w 22"/>
                  <a:gd name="T7" fmla="*/ 4 h 13"/>
                  <a:gd name="T8" fmla="*/ 2 w 22"/>
                  <a:gd name="T9" fmla="*/ 4 h 13"/>
                  <a:gd name="T10" fmla="*/ 0 w 22"/>
                  <a:gd name="T11" fmla="*/ 13 h 13"/>
                  <a:gd name="T12" fmla="*/ 2 w 22"/>
                  <a:gd name="T13" fmla="*/ 13 h 13"/>
                  <a:gd name="T14" fmla="*/ 6 w 22"/>
                  <a:gd name="T15" fmla="*/ 1 h 13"/>
                  <a:gd name="T16" fmla="*/ 19 w 22"/>
                  <a:gd name="T17" fmla="*/ 0 h 13"/>
                  <a:gd name="T18" fmla="*/ 13 w 22"/>
                  <a:gd name="T19" fmla="*/ 1 h 13"/>
                  <a:gd name="T20" fmla="*/ 12 w 22"/>
                  <a:gd name="T21" fmla="*/ 5 h 13"/>
                  <a:gd name="T22" fmla="*/ 10 w 22"/>
                  <a:gd name="T23" fmla="*/ 11 h 13"/>
                  <a:gd name="T24" fmla="*/ 10 w 22"/>
                  <a:gd name="T25" fmla="*/ 12 h 13"/>
                  <a:gd name="T26" fmla="*/ 21 w 22"/>
                  <a:gd name="T27" fmla="*/ 11 h 13"/>
                  <a:gd name="T28" fmla="*/ 19 w 22"/>
                  <a:gd name="T2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13">
                    <a:moveTo>
                      <a:pt x="6" y="1"/>
                    </a:moveTo>
                    <a:cubicBezTo>
                      <a:pt x="6" y="1"/>
                      <a:pt x="5" y="1"/>
                      <a:pt x="4" y="1"/>
                    </a:cubicBezTo>
                    <a:cubicBezTo>
                      <a:pt x="3" y="2"/>
                      <a:pt x="3" y="3"/>
                      <a:pt x="2" y="4"/>
                    </a:cubicBezTo>
                    <a:cubicBezTo>
                      <a:pt x="2" y="4"/>
                      <a:pt x="2" y="4"/>
                      <a:pt x="2" y="4"/>
                    </a:cubicBezTo>
                    <a:cubicBezTo>
                      <a:pt x="2" y="4"/>
                      <a:pt x="2" y="4"/>
                      <a:pt x="2" y="4"/>
                    </a:cubicBezTo>
                    <a:cubicBezTo>
                      <a:pt x="1" y="7"/>
                      <a:pt x="0" y="10"/>
                      <a:pt x="0" y="13"/>
                    </a:cubicBezTo>
                    <a:cubicBezTo>
                      <a:pt x="0" y="13"/>
                      <a:pt x="1" y="13"/>
                      <a:pt x="2" y="13"/>
                    </a:cubicBezTo>
                    <a:cubicBezTo>
                      <a:pt x="2" y="9"/>
                      <a:pt x="3" y="5"/>
                      <a:pt x="6" y="1"/>
                    </a:cubicBezTo>
                    <a:moveTo>
                      <a:pt x="19" y="0"/>
                    </a:moveTo>
                    <a:cubicBezTo>
                      <a:pt x="17" y="0"/>
                      <a:pt x="15" y="1"/>
                      <a:pt x="13" y="1"/>
                    </a:cubicBezTo>
                    <a:cubicBezTo>
                      <a:pt x="13" y="2"/>
                      <a:pt x="12" y="3"/>
                      <a:pt x="12" y="5"/>
                    </a:cubicBezTo>
                    <a:cubicBezTo>
                      <a:pt x="11" y="7"/>
                      <a:pt x="10" y="9"/>
                      <a:pt x="10" y="11"/>
                    </a:cubicBezTo>
                    <a:cubicBezTo>
                      <a:pt x="10" y="12"/>
                      <a:pt x="10" y="12"/>
                      <a:pt x="10" y="12"/>
                    </a:cubicBezTo>
                    <a:cubicBezTo>
                      <a:pt x="14" y="12"/>
                      <a:pt x="18" y="11"/>
                      <a:pt x="21" y="11"/>
                    </a:cubicBezTo>
                    <a:cubicBezTo>
                      <a:pt x="22" y="7"/>
                      <a:pt x="20" y="3"/>
                      <a:pt x="19" y="0"/>
                    </a:cubicBezTo>
                  </a:path>
                </a:pathLst>
              </a:custGeom>
              <a:solidFill>
                <a:srgbClr val="6B6A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1" name="Freeform 2112">
                <a:extLst>
                  <a:ext uri="{FF2B5EF4-FFF2-40B4-BE49-F238E27FC236}">
                    <a16:creationId xmlns:a16="http://schemas.microsoft.com/office/drawing/2014/main" id="{E290FB4E-24A7-48C9-96DB-64276C544E54}"/>
                  </a:ext>
                </a:extLst>
              </p:cNvPr>
              <p:cNvSpPr>
                <a:spLocks/>
              </p:cNvSpPr>
              <p:nvPr/>
            </p:nvSpPr>
            <p:spPr bwMode="auto">
              <a:xfrm>
                <a:off x="264" y="148"/>
                <a:ext cx="26" cy="29"/>
              </a:xfrm>
              <a:custGeom>
                <a:avLst/>
                <a:gdLst>
                  <a:gd name="T0" fmla="*/ 11 w 11"/>
                  <a:gd name="T1" fmla="*/ 0 h 12"/>
                  <a:gd name="T2" fmla="*/ 7 w 11"/>
                  <a:gd name="T3" fmla="*/ 0 h 12"/>
                  <a:gd name="T4" fmla="*/ 5 w 11"/>
                  <a:gd name="T5" fmla="*/ 4 h 12"/>
                  <a:gd name="T6" fmla="*/ 3 w 11"/>
                  <a:gd name="T7" fmla="*/ 10 h 12"/>
                  <a:gd name="T8" fmla="*/ 2 w 11"/>
                  <a:gd name="T9" fmla="*/ 11 h 12"/>
                  <a:gd name="T10" fmla="*/ 1 w 11"/>
                  <a:gd name="T11" fmla="*/ 11 h 12"/>
                  <a:gd name="T12" fmla="*/ 1 w 11"/>
                  <a:gd name="T13" fmla="*/ 11 h 12"/>
                  <a:gd name="T14" fmla="*/ 1 w 11"/>
                  <a:gd name="T15" fmla="*/ 6 h 12"/>
                  <a:gd name="T16" fmla="*/ 6 w 11"/>
                  <a:gd name="T17" fmla="*/ 0 h 12"/>
                  <a:gd name="T18" fmla="*/ 4 w 11"/>
                  <a:gd name="T19" fmla="*/ 0 h 12"/>
                  <a:gd name="T20" fmla="*/ 0 w 11"/>
                  <a:gd name="T21" fmla="*/ 12 h 12"/>
                  <a:gd name="T22" fmla="*/ 8 w 11"/>
                  <a:gd name="T23" fmla="*/ 11 h 12"/>
                  <a:gd name="T24" fmla="*/ 8 w 11"/>
                  <a:gd name="T25" fmla="*/ 10 h 12"/>
                  <a:gd name="T26" fmla="*/ 10 w 11"/>
                  <a:gd name="T27" fmla="*/ 4 h 12"/>
                  <a:gd name="T28" fmla="*/ 11 w 11"/>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2">
                    <a:moveTo>
                      <a:pt x="11" y="0"/>
                    </a:moveTo>
                    <a:cubicBezTo>
                      <a:pt x="9" y="0"/>
                      <a:pt x="8" y="0"/>
                      <a:pt x="7" y="0"/>
                    </a:cubicBezTo>
                    <a:cubicBezTo>
                      <a:pt x="6" y="1"/>
                      <a:pt x="5" y="3"/>
                      <a:pt x="5" y="4"/>
                    </a:cubicBezTo>
                    <a:cubicBezTo>
                      <a:pt x="5" y="6"/>
                      <a:pt x="4" y="8"/>
                      <a:pt x="3" y="10"/>
                    </a:cubicBezTo>
                    <a:cubicBezTo>
                      <a:pt x="2" y="11"/>
                      <a:pt x="2" y="11"/>
                      <a:pt x="2" y="11"/>
                    </a:cubicBezTo>
                    <a:cubicBezTo>
                      <a:pt x="1" y="11"/>
                      <a:pt x="1" y="11"/>
                      <a:pt x="1" y="11"/>
                    </a:cubicBezTo>
                    <a:cubicBezTo>
                      <a:pt x="1" y="11"/>
                      <a:pt x="1" y="11"/>
                      <a:pt x="1" y="11"/>
                    </a:cubicBezTo>
                    <a:cubicBezTo>
                      <a:pt x="1" y="9"/>
                      <a:pt x="1" y="7"/>
                      <a:pt x="1" y="6"/>
                    </a:cubicBezTo>
                    <a:cubicBezTo>
                      <a:pt x="2" y="3"/>
                      <a:pt x="4" y="2"/>
                      <a:pt x="6" y="0"/>
                    </a:cubicBezTo>
                    <a:cubicBezTo>
                      <a:pt x="5" y="0"/>
                      <a:pt x="5" y="0"/>
                      <a:pt x="4" y="0"/>
                    </a:cubicBezTo>
                    <a:cubicBezTo>
                      <a:pt x="1" y="4"/>
                      <a:pt x="0" y="8"/>
                      <a:pt x="0" y="12"/>
                    </a:cubicBezTo>
                    <a:cubicBezTo>
                      <a:pt x="2" y="12"/>
                      <a:pt x="5" y="11"/>
                      <a:pt x="8" y="11"/>
                    </a:cubicBezTo>
                    <a:cubicBezTo>
                      <a:pt x="8" y="11"/>
                      <a:pt x="8" y="11"/>
                      <a:pt x="8" y="10"/>
                    </a:cubicBezTo>
                    <a:cubicBezTo>
                      <a:pt x="8" y="8"/>
                      <a:pt x="9" y="6"/>
                      <a:pt x="10" y="4"/>
                    </a:cubicBezTo>
                    <a:cubicBezTo>
                      <a:pt x="10" y="2"/>
                      <a:pt x="11" y="1"/>
                      <a:pt x="11" y="0"/>
                    </a:cubicBezTo>
                  </a:path>
                </a:pathLst>
              </a:custGeom>
              <a:solidFill>
                <a:srgbClr val="7575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2" name="Freeform 2113">
                <a:extLst>
                  <a:ext uri="{FF2B5EF4-FFF2-40B4-BE49-F238E27FC236}">
                    <a16:creationId xmlns:a16="http://schemas.microsoft.com/office/drawing/2014/main" id="{64DAF919-C951-4D76-8CDE-85DCCBD1E4A4}"/>
                  </a:ext>
                </a:extLst>
              </p:cNvPr>
              <p:cNvSpPr>
                <a:spLocks/>
              </p:cNvSpPr>
              <p:nvPr/>
            </p:nvSpPr>
            <p:spPr bwMode="auto">
              <a:xfrm>
                <a:off x="266" y="148"/>
                <a:ext cx="14" cy="26"/>
              </a:xfrm>
              <a:custGeom>
                <a:avLst/>
                <a:gdLst>
                  <a:gd name="T0" fmla="*/ 6 w 6"/>
                  <a:gd name="T1" fmla="*/ 0 h 11"/>
                  <a:gd name="T2" fmla="*/ 5 w 6"/>
                  <a:gd name="T3" fmla="*/ 0 h 11"/>
                  <a:gd name="T4" fmla="*/ 0 w 6"/>
                  <a:gd name="T5" fmla="*/ 6 h 11"/>
                  <a:gd name="T6" fmla="*/ 0 w 6"/>
                  <a:gd name="T7" fmla="*/ 11 h 11"/>
                  <a:gd name="T8" fmla="*/ 0 w 6"/>
                  <a:gd name="T9" fmla="*/ 11 h 11"/>
                  <a:gd name="T10" fmla="*/ 1 w 6"/>
                  <a:gd name="T11" fmla="*/ 11 h 11"/>
                  <a:gd name="T12" fmla="*/ 2 w 6"/>
                  <a:gd name="T13" fmla="*/ 10 h 11"/>
                  <a:gd name="T14" fmla="*/ 4 w 6"/>
                  <a:gd name="T15" fmla="*/ 4 h 11"/>
                  <a:gd name="T16" fmla="*/ 6 w 6"/>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1">
                    <a:moveTo>
                      <a:pt x="6" y="0"/>
                    </a:moveTo>
                    <a:cubicBezTo>
                      <a:pt x="5" y="0"/>
                      <a:pt x="5" y="0"/>
                      <a:pt x="5" y="0"/>
                    </a:cubicBezTo>
                    <a:cubicBezTo>
                      <a:pt x="3" y="2"/>
                      <a:pt x="1" y="3"/>
                      <a:pt x="0" y="6"/>
                    </a:cubicBezTo>
                    <a:cubicBezTo>
                      <a:pt x="0" y="7"/>
                      <a:pt x="0" y="9"/>
                      <a:pt x="0" y="11"/>
                    </a:cubicBezTo>
                    <a:cubicBezTo>
                      <a:pt x="0" y="11"/>
                      <a:pt x="0" y="11"/>
                      <a:pt x="0" y="11"/>
                    </a:cubicBezTo>
                    <a:cubicBezTo>
                      <a:pt x="1" y="11"/>
                      <a:pt x="1" y="11"/>
                      <a:pt x="1" y="11"/>
                    </a:cubicBezTo>
                    <a:cubicBezTo>
                      <a:pt x="2" y="10"/>
                      <a:pt x="2" y="10"/>
                      <a:pt x="2" y="10"/>
                    </a:cubicBezTo>
                    <a:cubicBezTo>
                      <a:pt x="3" y="8"/>
                      <a:pt x="4" y="6"/>
                      <a:pt x="4" y="4"/>
                    </a:cubicBezTo>
                    <a:cubicBezTo>
                      <a:pt x="4" y="3"/>
                      <a:pt x="5" y="1"/>
                      <a:pt x="6" y="0"/>
                    </a:cubicBezTo>
                  </a:path>
                </a:pathLst>
              </a:custGeom>
              <a:solidFill>
                <a:srgbClr val="8884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3" name="Freeform 2114">
                <a:extLst>
                  <a:ext uri="{FF2B5EF4-FFF2-40B4-BE49-F238E27FC236}">
                    <a16:creationId xmlns:a16="http://schemas.microsoft.com/office/drawing/2014/main" id="{0AEDDD67-495D-4D95-96ED-54B507E11FE3}"/>
                  </a:ext>
                </a:extLst>
              </p:cNvPr>
              <p:cNvSpPr>
                <a:spLocks noEditPoints="1"/>
              </p:cNvSpPr>
              <p:nvPr/>
            </p:nvSpPr>
            <p:spPr bwMode="auto">
              <a:xfrm>
                <a:off x="85" y="143"/>
                <a:ext cx="169" cy="34"/>
              </a:xfrm>
              <a:custGeom>
                <a:avLst/>
                <a:gdLst>
                  <a:gd name="T0" fmla="*/ 71 w 71"/>
                  <a:gd name="T1" fmla="*/ 9 h 14"/>
                  <a:gd name="T2" fmla="*/ 71 w 71"/>
                  <a:gd name="T3" fmla="*/ 9 h 14"/>
                  <a:gd name="T4" fmla="*/ 71 w 71"/>
                  <a:gd name="T5" fmla="*/ 9 h 14"/>
                  <a:gd name="T6" fmla="*/ 56 w 71"/>
                  <a:gd name="T7" fmla="*/ 3 h 14"/>
                  <a:gd name="T8" fmla="*/ 53 w 71"/>
                  <a:gd name="T9" fmla="*/ 3 h 14"/>
                  <a:gd name="T10" fmla="*/ 50 w 71"/>
                  <a:gd name="T11" fmla="*/ 3 h 14"/>
                  <a:gd name="T12" fmla="*/ 48 w 71"/>
                  <a:gd name="T13" fmla="*/ 8 h 14"/>
                  <a:gd name="T14" fmla="*/ 43 w 71"/>
                  <a:gd name="T15" fmla="*/ 14 h 14"/>
                  <a:gd name="T16" fmla="*/ 53 w 71"/>
                  <a:gd name="T17" fmla="*/ 14 h 14"/>
                  <a:gd name="T18" fmla="*/ 53 w 71"/>
                  <a:gd name="T19" fmla="*/ 14 h 14"/>
                  <a:gd name="T20" fmla="*/ 56 w 71"/>
                  <a:gd name="T21" fmla="*/ 3 h 14"/>
                  <a:gd name="T22" fmla="*/ 69 w 71"/>
                  <a:gd name="T23" fmla="*/ 3 h 14"/>
                  <a:gd name="T24" fmla="*/ 69 w 71"/>
                  <a:gd name="T25" fmla="*/ 3 h 14"/>
                  <a:gd name="T26" fmla="*/ 71 w 71"/>
                  <a:gd name="T27" fmla="*/ 9 h 14"/>
                  <a:gd name="T28" fmla="*/ 69 w 71"/>
                  <a:gd name="T29" fmla="*/ 3 h 14"/>
                  <a:gd name="T30" fmla="*/ 3 w 71"/>
                  <a:gd name="T31" fmla="*/ 0 h 14"/>
                  <a:gd name="T32" fmla="*/ 0 w 71"/>
                  <a:gd name="T33" fmla="*/ 10 h 14"/>
                  <a:gd name="T34" fmla="*/ 1 w 71"/>
                  <a:gd name="T35" fmla="*/ 10 h 14"/>
                  <a:gd name="T36" fmla="*/ 1 w 71"/>
                  <a:gd name="T37" fmla="*/ 9 h 14"/>
                  <a:gd name="T38" fmla="*/ 4 w 71"/>
                  <a:gd name="T39" fmla="*/ 0 h 14"/>
                  <a:gd name="T40" fmla="*/ 3 w 71"/>
                  <a:gd name="T4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4">
                    <a:moveTo>
                      <a:pt x="71" y="9"/>
                    </a:moveTo>
                    <a:cubicBezTo>
                      <a:pt x="71" y="9"/>
                      <a:pt x="71" y="9"/>
                      <a:pt x="71" y="9"/>
                    </a:cubicBezTo>
                    <a:cubicBezTo>
                      <a:pt x="71" y="9"/>
                      <a:pt x="71" y="9"/>
                      <a:pt x="71" y="9"/>
                    </a:cubicBezTo>
                    <a:moveTo>
                      <a:pt x="56" y="3"/>
                    </a:moveTo>
                    <a:cubicBezTo>
                      <a:pt x="55" y="3"/>
                      <a:pt x="54" y="3"/>
                      <a:pt x="53" y="3"/>
                    </a:cubicBezTo>
                    <a:cubicBezTo>
                      <a:pt x="52" y="3"/>
                      <a:pt x="51" y="3"/>
                      <a:pt x="50" y="3"/>
                    </a:cubicBezTo>
                    <a:cubicBezTo>
                      <a:pt x="50" y="5"/>
                      <a:pt x="49" y="6"/>
                      <a:pt x="48" y="8"/>
                    </a:cubicBezTo>
                    <a:cubicBezTo>
                      <a:pt x="47" y="10"/>
                      <a:pt x="45" y="12"/>
                      <a:pt x="43" y="14"/>
                    </a:cubicBezTo>
                    <a:cubicBezTo>
                      <a:pt x="46" y="14"/>
                      <a:pt x="50" y="14"/>
                      <a:pt x="53" y="14"/>
                    </a:cubicBezTo>
                    <a:cubicBezTo>
                      <a:pt x="53" y="14"/>
                      <a:pt x="53" y="14"/>
                      <a:pt x="53" y="14"/>
                    </a:cubicBezTo>
                    <a:cubicBezTo>
                      <a:pt x="55" y="11"/>
                      <a:pt x="56" y="7"/>
                      <a:pt x="56" y="3"/>
                    </a:cubicBezTo>
                    <a:moveTo>
                      <a:pt x="69" y="3"/>
                    </a:moveTo>
                    <a:cubicBezTo>
                      <a:pt x="69" y="3"/>
                      <a:pt x="69" y="3"/>
                      <a:pt x="69" y="3"/>
                    </a:cubicBezTo>
                    <a:cubicBezTo>
                      <a:pt x="70" y="5"/>
                      <a:pt x="70" y="7"/>
                      <a:pt x="71" y="9"/>
                    </a:cubicBezTo>
                    <a:cubicBezTo>
                      <a:pt x="70" y="7"/>
                      <a:pt x="70" y="5"/>
                      <a:pt x="69" y="3"/>
                    </a:cubicBezTo>
                    <a:moveTo>
                      <a:pt x="3" y="0"/>
                    </a:moveTo>
                    <a:cubicBezTo>
                      <a:pt x="1" y="3"/>
                      <a:pt x="0" y="6"/>
                      <a:pt x="0" y="10"/>
                    </a:cubicBezTo>
                    <a:cubicBezTo>
                      <a:pt x="0" y="10"/>
                      <a:pt x="1" y="10"/>
                      <a:pt x="1" y="10"/>
                    </a:cubicBezTo>
                    <a:cubicBezTo>
                      <a:pt x="1" y="10"/>
                      <a:pt x="1" y="9"/>
                      <a:pt x="1" y="9"/>
                    </a:cubicBezTo>
                    <a:cubicBezTo>
                      <a:pt x="1" y="6"/>
                      <a:pt x="2" y="3"/>
                      <a:pt x="4" y="0"/>
                    </a:cubicBezTo>
                    <a:cubicBezTo>
                      <a:pt x="4" y="0"/>
                      <a:pt x="3" y="0"/>
                      <a:pt x="3" y="0"/>
                    </a:cubicBezTo>
                  </a:path>
                </a:pathLst>
              </a:custGeom>
              <a:solidFill>
                <a:srgbClr val="666E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4" name="Freeform 2115">
                <a:extLst>
                  <a:ext uri="{FF2B5EF4-FFF2-40B4-BE49-F238E27FC236}">
                    <a16:creationId xmlns:a16="http://schemas.microsoft.com/office/drawing/2014/main" id="{0A81DBEE-A8E1-403E-A8A2-AF831DFBE564}"/>
                  </a:ext>
                </a:extLst>
              </p:cNvPr>
              <p:cNvSpPr>
                <a:spLocks noEditPoints="1"/>
              </p:cNvSpPr>
              <p:nvPr/>
            </p:nvSpPr>
            <p:spPr bwMode="auto">
              <a:xfrm>
                <a:off x="211" y="150"/>
                <a:ext cx="43" cy="27"/>
              </a:xfrm>
              <a:custGeom>
                <a:avLst/>
                <a:gdLst>
                  <a:gd name="T0" fmla="*/ 11 w 18"/>
                  <a:gd name="T1" fmla="*/ 0 h 11"/>
                  <a:gd name="T2" fmla="*/ 3 w 18"/>
                  <a:gd name="T3" fmla="*/ 0 h 11"/>
                  <a:gd name="T4" fmla="*/ 0 w 18"/>
                  <a:gd name="T5" fmla="*/ 11 h 11"/>
                  <a:gd name="T6" fmla="*/ 8 w 18"/>
                  <a:gd name="T7" fmla="*/ 11 h 11"/>
                  <a:gd name="T8" fmla="*/ 11 w 18"/>
                  <a:gd name="T9" fmla="*/ 0 h 11"/>
                  <a:gd name="T10" fmla="*/ 16 w 18"/>
                  <a:gd name="T11" fmla="*/ 0 h 11"/>
                  <a:gd name="T12" fmla="*/ 15 w 18"/>
                  <a:gd name="T13" fmla="*/ 0 h 11"/>
                  <a:gd name="T14" fmla="*/ 16 w 18"/>
                  <a:gd name="T15" fmla="*/ 4 h 11"/>
                  <a:gd name="T16" fmla="*/ 16 w 18"/>
                  <a:gd name="T17" fmla="*/ 11 h 11"/>
                  <a:gd name="T18" fmla="*/ 17 w 18"/>
                  <a:gd name="T19" fmla="*/ 11 h 11"/>
                  <a:gd name="T20" fmla="*/ 18 w 18"/>
                  <a:gd name="T21" fmla="*/ 7 h 11"/>
                  <a:gd name="T22" fmla="*/ 18 w 18"/>
                  <a:gd name="T23" fmla="*/ 6 h 11"/>
                  <a:gd name="T24" fmla="*/ 18 w 18"/>
                  <a:gd name="T25" fmla="*/ 6 h 11"/>
                  <a:gd name="T26" fmla="*/ 18 w 18"/>
                  <a:gd name="T27" fmla="*/ 6 h 11"/>
                  <a:gd name="T28" fmla="*/ 18 w 18"/>
                  <a:gd name="T29" fmla="*/ 6 h 11"/>
                  <a:gd name="T30" fmla="*/ 16 w 18"/>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11">
                    <a:moveTo>
                      <a:pt x="11" y="0"/>
                    </a:moveTo>
                    <a:cubicBezTo>
                      <a:pt x="8" y="0"/>
                      <a:pt x="6" y="0"/>
                      <a:pt x="3" y="0"/>
                    </a:cubicBezTo>
                    <a:cubicBezTo>
                      <a:pt x="3" y="4"/>
                      <a:pt x="2" y="8"/>
                      <a:pt x="0" y="11"/>
                    </a:cubicBezTo>
                    <a:cubicBezTo>
                      <a:pt x="3" y="11"/>
                      <a:pt x="6" y="11"/>
                      <a:pt x="8" y="11"/>
                    </a:cubicBezTo>
                    <a:cubicBezTo>
                      <a:pt x="10" y="8"/>
                      <a:pt x="11" y="4"/>
                      <a:pt x="11" y="0"/>
                    </a:cubicBezTo>
                    <a:moveTo>
                      <a:pt x="16" y="0"/>
                    </a:moveTo>
                    <a:cubicBezTo>
                      <a:pt x="16" y="0"/>
                      <a:pt x="15" y="0"/>
                      <a:pt x="15" y="0"/>
                    </a:cubicBezTo>
                    <a:cubicBezTo>
                      <a:pt x="15" y="1"/>
                      <a:pt x="16" y="3"/>
                      <a:pt x="16" y="4"/>
                    </a:cubicBezTo>
                    <a:cubicBezTo>
                      <a:pt x="16" y="6"/>
                      <a:pt x="16" y="9"/>
                      <a:pt x="16" y="11"/>
                    </a:cubicBezTo>
                    <a:cubicBezTo>
                      <a:pt x="16" y="11"/>
                      <a:pt x="17" y="11"/>
                      <a:pt x="17" y="11"/>
                    </a:cubicBezTo>
                    <a:cubicBezTo>
                      <a:pt x="17" y="10"/>
                      <a:pt x="18" y="8"/>
                      <a:pt x="18" y="7"/>
                    </a:cubicBezTo>
                    <a:cubicBezTo>
                      <a:pt x="18" y="7"/>
                      <a:pt x="18" y="6"/>
                      <a:pt x="18" y="6"/>
                    </a:cubicBezTo>
                    <a:cubicBezTo>
                      <a:pt x="18" y="6"/>
                      <a:pt x="18" y="6"/>
                      <a:pt x="18" y="6"/>
                    </a:cubicBezTo>
                    <a:cubicBezTo>
                      <a:pt x="18" y="6"/>
                      <a:pt x="18" y="6"/>
                      <a:pt x="18" y="6"/>
                    </a:cubicBezTo>
                    <a:cubicBezTo>
                      <a:pt x="18" y="6"/>
                      <a:pt x="18" y="6"/>
                      <a:pt x="18" y="6"/>
                    </a:cubicBezTo>
                    <a:cubicBezTo>
                      <a:pt x="17" y="4"/>
                      <a:pt x="17" y="2"/>
                      <a:pt x="16" y="0"/>
                    </a:cubicBezTo>
                  </a:path>
                </a:pathLst>
              </a:custGeom>
              <a:solidFill>
                <a:srgbClr val="6265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5" name="Freeform 2116">
                <a:extLst>
                  <a:ext uri="{FF2B5EF4-FFF2-40B4-BE49-F238E27FC236}">
                    <a16:creationId xmlns:a16="http://schemas.microsoft.com/office/drawing/2014/main" id="{EA4A8B10-42A7-40D5-B41B-AAE31E322D25}"/>
                  </a:ext>
                </a:extLst>
              </p:cNvPr>
              <p:cNvSpPr>
                <a:spLocks/>
              </p:cNvSpPr>
              <p:nvPr/>
            </p:nvSpPr>
            <p:spPr bwMode="auto">
              <a:xfrm>
                <a:off x="230" y="150"/>
                <a:ext cx="19" cy="27"/>
              </a:xfrm>
              <a:custGeom>
                <a:avLst/>
                <a:gdLst>
                  <a:gd name="T0" fmla="*/ 7 w 8"/>
                  <a:gd name="T1" fmla="*/ 0 h 11"/>
                  <a:gd name="T2" fmla="*/ 3 w 8"/>
                  <a:gd name="T3" fmla="*/ 0 h 11"/>
                  <a:gd name="T4" fmla="*/ 0 w 8"/>
                  <a:gd name="T5" fmla="*/ 11 h 11"/>
                  <a:gd name="T6" fmla="*/ 4 w 8"/>
                  <a:gd name="T7" fmla="*/ 11 h 11"/>
                  <a:gd name="T8" fmla="*/ 5 w 8"/>
                  <a:gd name="T9" fmla="*/ 6 h 11"/>
                  <a:gd name="T10" fmla="*/ 5 w 8"/>
                  <a:gd name="T11" fmla="*/ 6 h 11"/>
                  <a:gd name="T12" fmla="*/ 5 w 8"/>
                  <a:gd name="T13" fmla="*/ 6 h 11"/>
                  <a:gd name="T14" fmla="*/ 5 w 8"/>
                  <a:gd name="T15" fmla="*/ 6 h 11"/>
                  <a:gd name="T16" fmla="*/ 5 w 8"/>
                  <a:gd name="T17" fmla="*/ 6 h 11"/>
                  <a:gd name="T18" fmla="*/ 5 w 8"/>
                  <a:gd name="T19" fmla="*/ 6 h 11"/>
                  <a:gd name="T20" fmla="*/ 5 w 8"/>
                  <a:gd name="T21" fmla="*/ 6 h 11"/>
                  <a:gd name="T22" fmla="*/ 5 w 8"/>
                  <a:gd name="T23" fmla="*/ 11 h 11"/>
                  <a:gd name="T24" fmla="*/ 8 w 8"/>
                  <a:gd name="T25" fmla="*/ 11 h 11"/>
                  <a:gd name="T26" fmla="*/ 8 w 8"/>
                  <a:gd name="T27" fmla="*/ 4 h 11"/>
                  <a:gd name="T28" fmla="*/ 7 w 8"/>
                  <a:gd name="T2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1">
                    <a:moveTo>
                      <a:pt x="7" y="0"/>
                    </a:moveTo>
                    <a:cubicBezTo>
                      <a:pt x="6" y="0"/>
                      <a:pt x="4" y="0"/>
                      <a:pt x="3" y="0"/>
                    </a:cubicBezTo>
                    <a:cubicBezTo>
                      <a:pt x="3" y="4"/>
                      <a:pt x="2" y="8"/>
                      <a:pt x="0" y="11"/>
                    </a:cubicBezTo>
                    <a:cubicBezTo>
                      <a:pt x="2" y="11"/>
                      <a:pt x="3" y="11"/>
                      <a:pt x="4" y="11"/>
                    </a:cubicBezTo>
                    <a:cubicBezTo>
                      <a:pt x="5" y="10"/>
                      <a:pt x="5" y="8"/>
                      <a:pt x="5"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6"/>
                      <a:pt x="5" y="6"/>
                      <a:pt x="5" y="6"/>
                    </a:cubicBezTo>
                    <a:cubicBezTo>
                      <a:pt x="5" y="6"/>
                      <a:pt x="6" y="9"/>
                      <a:pt x="5" y="11"/>
                    </a:cubicBezTo>
                    <a:cubicBezTo>
                      <a:pt x="6" y="11"/>
                      <a:pt x="7" y="11"/>
                      <a:pt x="8" y="11"/>
                    </a:cubicBezTo>
                    <a:cubicBezTo>
                      <a:pt x="8" y="9"/>
                      <a:pt x="8" y="6"/>
                      <a:pt x="8" y="4"/>
                    </a:cubicBezTo>
                    <a:cubicBezTo>
                      <a:pt x="8" y="3"/>
                      <a:pt x="7" y="1"/>
                      <a:pt x="7" y="0"/>
                    </a:cubicBezTo>
                  </a:path>
                </a:pathLst>
              </a:custGeom>
              <a:solidFill>
                <a:srgbClr val="5C5C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6" name="Freeform 2117">
                <a:extLst>
                  <a:ext uri="{FF2B5EF4-FFF2-40B4-BE49-F238E27FC236}">
                    <a16:creationId xmlns:a16="http://schemas.microsoft.com/office/drawing/2014/main" id="{EB316A6A-AD42-4E48-B953-4217F22E1318}"/>
                  </a:ext>
                </a:extLst>
              </p:cNvPr>
              <p:cNvSpPr>
                <a:spLocks/>
              </p:cNvSpPr>
              <p:nvPr/>
            </p:nvSpPr>
            <p:spPr bwMode="auto">
              <a:xfrm>
                <a:off x="161" y="150"/>
                <a:ext cx="43" cy="27"/>
              </a:xfrm>
              <a:custGeom>
                <a:avLst/>
                <a:gdLst>
                  <a:gd name="T0" fmla="*/ 9 w 18"/>
                  <a:gd name="T1" fmla="*/ 0 h 11"/>
                  <a:gd name="T2" fmla="*/ 8 w 18"/>
                  <a:gd name="T3" fmla="*/ 3 h 11"/>
                  <a:gd name="T4" fmla="*/ 0 w 18"/>
                  <a:gd name="T5" fmla="*/ 11 h 11"/>
                  <a:gd name="T6" fmla="*/ 11 w 18"/>
                  <a:gd name="T7" fmla="*/ 11 h 11"/>
                  <a:gd name="T8" fmla="*/ 16 w 18"/>
                  <a:gd name="T9" fmla="*/ 5 h 11"/>
                  <a:gd name="T10" fmla="*/ 18 w 18"/>
                  <a:gd name="T11" fmla="*/ 0 h 11"/>
                  <a:gd name="T12" fmla="*/ 9 w 1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8" h="11">
                    <a:moveTo>
                      <a:pt x="9" y="0"/>
                    </a:moveTo>
                    <a:cubicBezTo>
                      <a:pt x="8" y="1"/>
                      <a:pt x="8" y="2"/>
                      <a:pt x="8" y="3"/>
                    </a:cubicBezTo>
                    <a:cubicBezTo>
                      <a:pt x="6" y="6"/>
                      <a:pt x="3" y="9"/>
                      <a:pt x="0" y="11"/>
                    </a:cubicBezTo>
                    <a:cubicBezTo>
                      <a:pt x="4" y="11"/>
                      <a:pt x="8" y="11"/>
                      <a:pt x="11" y="11"/>
                    </a:cubicBezTo>
                    <a:cubicBezTo>
                      <a:pt x="13" y="9"/>
                      <a:pt x="15" y="7"/>
                      <a:pt x="16" y="5"/>
                    </a:cubicBezTo>
                    <a:cubicBezTo>
                      <a:pt x="17" y="3"/>
                      <a:pt x="18" y="2"/>
                      <a:pt x="18" y="0"/>
                    </a:cubicBezTo>
                    <a:cubicBezTo>
                      <a:pt x="15" y="0"/>
                      <a:pt x="12" y="0"/>
                      <a:pt x="9" y="0"/>
                    </a:cubicBezTo>
                  </a:path>
                </a:pathLst>
              </a:custGeom>
              <a:solidFill>
                <a:srgbClr val="7379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7" name="Freeform 2118">
                <a:extLst>
                  <a:ext uri="{FF2B5EF4-FFF2-40B4-BE49-F238E27FC236}">
                    <a16:creationId xmlns:a16="http://schemas.microsoft.com/office/drawing/2014/main" id="{7A92B5B9-B871-4E05-AADF-5B11DE9F3884}"/>
                  </a:ext>
                </a:extLst>
              </p:cNvPr>
              <p:cNvSpPr>
                <a:spLocks/>
              </p:cNvSpPr>
              <p:nvPr/>
            </p:nvSpPr>
            <p:spPr bwMode="auto">
              <a:xfrm>
                <a:off x="87" y="143"/>
                <a:ext cx="95" cy="34"/>
              </a:xfrm>
              <a:custGeom>
                <a:avLst/>
                <a:gdLst>
                  <a:gd name="T0" fmla="*/ 3 w 40"/>
                  <a:gd name="T1" fmla="*/ 0 h 14"/>
                  <a:gd name="T2" fmla="*/ 0 w 40"/>
                  <a:gd name="T3" fmla="*/ 9 h 14"/>
                  <a:gd name="T4" fmla="*/ 0 w 40"/>
                  <a:gd name="T5" fmla="*/ 10 h 14"/>
                  <a:gd name="T6" fmla="*/ 31 w 40"/>
                  <a:gd name="T7" fmla="*/ 14 h 14"/>
                  <a:gd name="T8" fmla="*/ 39 w 40"/>
                  <a:gd name="T9" fmla="*/ 6 h 14"/>
                  <a:gd name="T10" fmla="*/ 40 w 40"/>
                  <a:gd name="T11" fmla="*/ 3 h 14"/>
                  <a:gd name="T12" fmla="*/ 14 w 40"/>
                  <a:gd name="T13" fmla="*/ 1 h 14"/>
                  <a:gd name="T14" fmla="*/ 9 w 40"/>
                  <a:gd name="T15" fmla="*/ 5 h 14"/>
                  <a:gd name="T16" fmla="*/ 3 w 40"/>
                  <a:gd name="T17" fmla="*/ 9 h 14"/>
                  <a:gd name="T18" fmla="*/ 2 w 40"/>
                  <a:gd name="T19" fmla="*/ 8 h 14"/>
                  <a:gd name="T20" fmla="*/ 5 w 40"/>
                  <a:gd name="T21" fmla="*/ 0 h 14"/>
                  <a:gd name="T22" fmla="*/ 3 w 40"/>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14">
                    <a:moveTo>
                      <a:pt x="3" y="0"/>
                    </a:moveTo>
                    <a:cubicBezTo>
                      <a:pt x="1" y="3"/>
                      <a:pt x="0" y="6"/>
                      <a:pt x="0" y="9"/>
                    </a:cubicBezTo>
                    <a:cubicBezTo>
                      <a:pt x="0" y="9"/>
                      <a:pt x="0" y="10"/>
                      <a:pt x="0" y="10"/>
                    </a:cubicBezTo>
                    <a:cubicBezTo>
                      <a:pt x="9" y="12"/>
                      <a:pt x="20" y="13"/>
                      <a:pt x="31" y="14"/>
                    </a:cubicBezTo>
                    <a:cubicBezTo>
                      <a:pt x="34" y="12"/>
                      <a:pt x="37" y="9"/>
                      <a:pt x="39" y="6"/>
                    </a:cubicBezTo>
                    <a:cubicBezTo>
                      <a:pt x="39" y="5"/>
                      <a:pt x="39" y="4"/>
                      <a:pt x="40" y="3"/>
                    </a:cubicBezTo>
                    <a:cubicBezTo>
                      <a:pt x="30" y="3"/>
                      <a:pt x="22" y="2"/>
                      <a:pt x="14" y="1"/>
                    </a:cubicBezTo>
                    <a:cubicBezTo>
                      <a:pt x="12" y="2"/>
                      <a:pt x="10" y="4"/>
                      <a:pt x="9" y="5"/>
                    </a:cubicBezTo>
                    <a:cubicBezTo>
                      <a:pt x="7" y="7"/>
                      <a:pt x="5" y="9"/>
                      <a:pt x="3" y="9"/>
                    </a:cubicBezTo>
                    <a:cubicBezTo>
                      <a:pt x="2" y="8"/>
                      <a:pt x="2" y="8"/>
                      <a:pt x="2" y="8"/>
                    </a:cubicBezTo>
                    <a:cubicBezTo>
                      <a:pt x="3" y="5"/>
                      <a:pt x="3" y="2"/>
                      <a:pt x="5" y="0"/>
                    </a:cubicBezTo>
                    <a:cubicBezTo>
                      <a:pt x="4" y="0"/>
                      <a:pt x="3" y="0"/>
                      <a:pt x="3" y="0"/>
                    </a:cubicBezTo>
                  </a:path>
                </a:pathLst>
              </a:custGeom>
              <a:solidFill>
                <a:srgbClr val="7B7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8" name="Freeform 2119">
                <a:extLst>
                  <a:ext uri="{FF2B5EF4-FFF2-40B4-BE49-F238E27FC236}">
                    <a16:creationId xmlns:a16="http://schemas.microsoft.com/office/drawing/2014/main" id="{955F8A7E-702A-4283-8FBC-B1EE0D19C809}"/>
                  </a:ext>
                </a:extLst>
              </p:cNvPr>
              <p:cNvSpPr>
                <a:spLocks/>
              </p:cNvSpPr>
              <p:nvPr/>
            </p:nvSpPr>
            <p:spPr bwMode="auto">
              <a:xfrm>
                <a:off x="92" y="143"/>
                <a:ext cx="28" cy="22"/>
              </a:xfrm>
              <a:custGeom>
                <a:avLst/>
                <a:gdLst>
                  <a:gd name="T0" fmla="*/ 3 w 12"/>
                  <a:gd name="T1" fmla="*/ 0 h 9"/>
                  <a:gd name="T2" fmla="*/ 0 w 12"/>
                  <a:gd name="T3" fmla="*/ 8 h 9"/>
                  <a:gd name="T4" fmla="*/ 1 w 12"/>
                  <a:gd name="T5" fmla="*/ 9 h 9"/>
                  <a:gd name="T6" fmla="*/ 7 w 12"/>
                  <a:gd name="T7" fmla="*/ 5 h 9"/>
                  <a:gd name="T8" fmla="*/ 12 w 12"/>
                  <a:gd name="T9" fmla="*/ 1 h 9"/>
                  <a:gd name="T10" fmla="*/ 6 w 12"/>
                  <a:gd name="T11" fmla="*/ 0 h 9"/>
                  <a:gd name="T12" fmla="*/ 5 w 12"/>
                  <a:gd name="T13" fmla="*/ 1 h 9"/>
                  <a:gd name="T14" fmla="*/ 2 w 12"/>
                  <a:gd name="T15" fmla="*/ 5 h 9"/>
                  <a:gd name="T16" fmla="*/ 3 w 12"/>
                  <a:gd name="T17" fmla="*/ 0 h 9"/>
                  <a:gd name="T18" fmla="*/ 3 w 12"/>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9">
                    <a:moveTo>
                      <a:pt x="3" y="0"/>
                    </a:moveTo>
                    <a:cubicBezTo>
                      <a:pt x="1" y="2"/>
                      <a:pt x="1" y="5"/>
                      <a:pt x="0" y="8"/>
                    </a:cubicBezTo>
                    <a:cubicBezTo>
                      <a:pt x="1" y="9"/>
                      <a:pt x="1" y="9"/>
                      <a:pt x="1" y="9"/>
                    </a:cubicBezTo>
                    <a:cubicBezTo>
                      <a:pt x="3" y="9"/>
                      <a:pt x="5" y="7"/>
                      <a:pt x="7" y="5"/>
                    </a:cubicBezTo>
                    <a:cubicBezTo>
                      <a:pt x="8" y="4"/>
                      <a:pt x="10" y="2"/>
                      <a:pt x="12" y="1"/>
                    </a:cubicBezTo>
                    <a:cubicBezTo>
                      <a:pt x="10" y="1"/>
                      <a:pt x="8" y="1"/>
                      <a:pt x="6" y="0"/>
                    </a:cubicBezTo>
                    <a:cubicBezTo>
                      <a:pt x="6" y="1"/>
                      <a:pt x="6" y="1"/>
                      <a:pt x="5" y="1"/>
                    </a:cubicBezTo>
                    <a:cubicBezTo>
                      <a:pt x="4" y="2"/>
                      <a:pt x="3" y="4"/>
                      <a:pt x="2" y="5"/>
                    </a:cubicBezTo>
                    <a:cubicBezTo>
                      <a:pt x="2" y="3"/>
                      <a:pt x="3" y="2"/>
                      <a:pt x="3" y="0"/>
                    </a:cubicBezTo>
                    <a:cubicBezTo>
                      <a:pt x="3" y="0"/>
                      <a:pt x="3" y="0"/>
                      <a:pt x="3" y="0"/>
                    </a:cubicBezTo>
                  </a:path>
                </a:pathLst>
              </a:custGeom>
              <a:solidFill>
                <a:srgbClr val="8787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9" name="Freeform 2120">
                <a:extLst>
                  <a:ext uri="{FF2B5EF4-FFF2-40B4-BE49-F238E27FC236}">
                    <a16:creationId xmlns:a16="http://schemas.microsoft.com/office/drawing/2014/main" id="{CC0383D3-1B26-4730-B800-07F64DAF71F6}"/>
                  </a:ext>
                </a:extLst>
              </p:cNvPr>
              <p:cNvSpPr>
                <a:spLocks/>
              </p:cNvSpPr>
              <p:nvPr/>
            </p:nvSpPr>
            <p:spPr bwMode="auto">
              <a:xfrm>
                <a:off x="96" y="143"/>
                <a:ext cx="10" cy="12"/>
              </a:xfrm>
              <a:custGeom>
                <a:avLst/>
                <a:gdLst>
                  <a:gd name="T0" fmla="*/ 1 w 4"/>
                  <a:gd name="T1" fmla="*/ 0 h 5"/>
                  <a:gd name="T2" fmla="*/ 0 w 4"/>
                  <a:gd name="T3" fmla="*/ 5 h 5"/>
                  <a:gd name="T4" fmla="*/ 3 w 4"/>
                  <a:gd name="T5" fmla="*/ 1 h 5"/>
                  <a:gd name="T6" fmla="*/ 4 w 4"/>
                  <a:gd name="T7" fmla="*/ 0 h 5"/>
                  <a:gd name="T8" fmla="*/ 1 w 4"/>
                  <a:gd name="T9" fmla="*/ 0 h 5"/>
                </a:gdLst>
                <a:ahLst/>
                <a:cxnLst>
                  <a:cxn ang="0">
                    <a:pos x="T0" y="T1"/>
                  </a:cxn>
                  <a:cxn ang="0">
                    <a:pos x="T2" y="T3"/>
                  </a:cxn>
                  <a:cxn ang="0">
                    <a:pos x="T4" y="T5"/>
                  </a:cxn>
                  <a:cxn ang="0">
                    <a:pos x="T6" y="T7"/>
                  </a:cxn>
                  <a:cxn ang="0">
                    <a:pos x="T8" y="T9"/>
                  </a:cxn>
                </a:cxnLst>
                <a:rect l="0" t="0" r="r" b="b"/>
                <a:pathLst>
                  <a:path w="4" h="5">
                    <a:moveTo>
                      <a:pt x="1" y="0"/>
                    </a:moveTo>
                    <a:cubicBezTo>
                      <a:pt x="1" y="2"/>
                      <a:pt x="0" y="3"/>
                      <a:pt x="0" y="5"/>
                    </a:cubicBezTo>
                    <a:cubicBezTo>
                      <a:pt x="1" y="4"/>
                      <a:pt x="2" y="2"/>
                      <a:pt x="3" y="1"/>
                    </a:cubicBezTo>
                    <a:cubicBezTo>
                      <a:pt x="4" y="1"/>
                      <a:pt x="4" y="1"/>
                      <a:pt x="4" y="0"/>
                    </a:cubicBezTo>
                    <a:cubicBezTo>
                      <a:pt x="3" y="0"/>
                      <a:pt x="2" y="0"/>
                      <a:pt x="1" y="0"/>
                    </a:cubicBezTo>
                  </a:path>
                </a:pathLst>
              </a:custGeom>
              <a:solidFill>
                <a:srgbClr val="9996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0" name="Freeform 2121">
                <a:extLst>
                  <a:ext uri="{FF2B5EF4-FFF2-40B4-BE49-F238E27FC236}">
                    <a16:creationId xmlns:a16="http://schemas.microsoft.com/office/drawing/2014/main" id="{3D98D603-F958-41C0-9674-A578641B97F4}"/>
                  </a:ext>
                </a:extLst>
              </p:cNvPr>
              <p:cNvSpPr>
                <a:spLocks noEditPoints="1"/>
              </p:cNvSpPr>
              <p:nvPr/>
            </p:nvSpPr>
            <p:spPr bwMode="auto">
              <a:xfrm>
                <a:off x="240" y="165"/>
                <a:ext cx="5" cy="12"/>
              </a:xfrm>
              <a:custGeom>
                <a:avLst/>
                <a:gdLst>
                  <a:gd name="T0" fmla="*/ 1 w 2"/>
                  <a:gd name="T1" fmla="*/ 0 h 5"/>
                  <a:gd name="T2" fmla="*/ 0 w 2"/>
                  <a:gd name="T3" fmla="*/ 5 h 5"/>
                  <a:gd name="T4" fmla="*/ 1 w 2"/>
                  <a:gd name="T5" fmla="*/ 5 h 5"/>
                  <a:gd name="T6" fmla="*/ 1 w 2"/>
                  <a:gd name="T7" fmla="*/ 0 h 5"/>
                  <a:gd name="T8" fmla="*/ 1 w 2"/>
                  <a:gd name="T9" fmla="*/ 0 h 5"/>
                  <a:gd name="T10" fmla="*/ 1 w 2"/>
                  <a:gd name="T11" fmla="*/ 0 h 5"/>
                  <a:gd name="T12" fmla="*/ 1 w 2"/>
                  <a:gd name="T13" fmla="*/ 0 h 5"/>
                  <a:gd name="T14" fmla="*/ 1 w 2"/>
                  <a:gd name="T15" fmla="*/ 0 h 5"/>
                  <a:gd name="T16" fmla="*/ 1 w 2"/>
                  <a:gd name="T17" fmla="*/ 0 h 5"/>
                  <a:gd name="T18" fmla="*/ 1 w 2"/>
                  <a:gd name="T19" fmla="*/ 0 h 5"/>
                  <a:gd name="T20" fmla="*/ 1 w 2"/>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5">
                    <a:moveTo>
                      <a:pt x="1" y="0"/>
                    </a:moveTo>
                    <a:cubicBezTo>
                      <a:pt x="1" y="2"/>
                      <a:pt x="1" y="4"/>
                      <a:pt x="0" y="5"/>
                    </a:cubicBezTo>
                    <a:cubicBezTo>
                      <a:pt x="1" y="5"/>
                      <a:pt x="1" y="5"/>
                      <a:pt x="1" y="5"/>
                    </a:cubicBezTo>
                    <a:cubicBezTo>
                      <a:pt x="2" y="3"/>
                      <a:pt x="1" y="0"/>
                      <a:pt x="1" y="0"/>
                    </a:cubicBezTo>
                    <a:moveTo>
                      <a:pt x="1" y="0"/>
                    </a:move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path>
                </a:pathLst>
              </a:custGeom>
              <a:solidFill>
                <a:srgbClr val="5654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1" name="Freeform 2122">
                <a:extLst>
                  <a:ext uri="{FF2B5EF4-FFF2-40B4-BE49-F238E27FC236}">
                    <a16:creationId xmlns:a16="http://schemas.microsoft.com/office/drawing/2014/main" id="{B52F5259-CD13-43DB-8662-E4941847A80F}"/>
                  </a:ext>
                </a:extLst>
              </p:cNvPr>
              <p:cNvSpPr>
                <a:spLocks/>
              </p:cNvSpPr>
              <p:nvPr/>
            </p:nvSpPr>
            <p:spPr bwMode="auto">
              <a:xfrm>
                <a:off x="378" y="129"/>
                <a:ext cx="19" cy="12"/>
              </a:xfrm>
              <a:custGeom>
                <a:avLst/>
                <a:gdLst>
                  <a:gd name="T0" fmla="*/ 0 w 8"/>
                  <a:gd name="T1" fmla="*/ 0 h 5"/>
                  <a:gd name="T2" fmla="*/ 0 w 8"/>
                  <a:gd name="T3" fmla="*/ 0 h 5"/>
                  <a:gd name="T4" fmla="*/ 8 w 8"/>
                  <a:gd name="T5" fmla="*/ 5 h 5"/>
                  <a:gd name="T6" fmla="*/ 0 w 8"/>
                  <a:gd name="T7" fmla="*/ 0 h 5"/>
                </a:gdLst>
                <a:ahLst/>
                <a:cxnLst>
                  <a:cxn ang="0">
                    <a:pos x="T0" y="T1"/>
                  </a:cxn>
                  <a:cxn ang="0">
                    <a:pos x="T2" y="T3"/>
                  </a:cxn>
                  <a:cxn ang="0">
                    <a:pos x="T4" y="T5"/>
                  </a:cxn>
                  <a:cxn ang="0">
                    <a:pos x="T6" y="T7"/>
                  </a:cxn>
                </a:cxnLst>
                <a:rect l="0" t="0" r="r" b="b"/>
                <a:pathLst>
                  <a:path w="8" h="5">
                    <a:moveTo>
                      <a:pt x="0" y="0"/>
                    </a:moveTo>
                    <a:cubicBezTo>
                      <a:pt x="0" y="0"/>
                      <a:pt x="0" y="0"/>
                      <a:pt x="0" y="0"/>
                    </a:cubicBezTo>
                    <a:cubicBezTo>
                      <a:pt x="4" y="2"/>
                      <a:pt x="7" y="4"/>
                      <a:pt x="8" y="5"/>
                    </a:cubicBezTo>
                    <a:cubicBezTo>
                      <a:pt x="7" y="4"/>
                      <a:pt x="4" y="2"/>
                      <a:pt x="0" y="0"/>
                    </a:cubicBezTo>
                  </a:path>
                </a:pathLst>
              </a:custGeom>
              <a:solidFill>
                <a:srgbClr val="8280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2" name="Freeform 2123">
                <a:extLst>
                  <a:ext uri="{FF2B5EF4-FFF2-40B4-BE49-F238E27FC236}">
                    <a16:creationId xmlns:a16="http://schemas.microsoft.com/office/drawing/2014/main" id="{9EE6BA10-AA4E-434E-9E78-254985370D6E}"/>
                  </a:ext>
                </a:extLst>
              </p:cNvPr>
              <p:cNvSpPr>
                <a:spLocks/>
              </p:cNvSpPr>
              <p:nvPr/>
            </p:nvSpPr>
            <p:spPr bwMode="auto">
              <a:xfrm>
                <a:off x="352" y="129"/>
                <a:ext cx="50" cy="31"/>
              </a:xfrm>
              <a:custGeom>
                <a:avLst/>
                <a:gdLst>
                  <a:gd name="T0" fmla="*/ 11 w 21"/>
                  <a:gd name="T1" fmla="*/ 0 h 13"/>
                  <a:gd name="T2" fmla="*/ 0 w 21"/>
                  <a:gd name="T3" fmla="*/ 4 h 13"/>
                  <a:gd name="T4" fmla="*/ 8 w 21"/>
                  <a:gd name="T5" fmla="*/ 13 h 13"/>
                  <a:gd name="T6" fmla="*/ 9 w 21"/>
                  <a:gd name="T7" fmla="*/ 12 h 13"/>
                  <a:gd name="T8" fmla="*/ 7 w 21"/>
                  <a:gd name="T9" fmla="*/ 2 h 13"/>
                  <a:gd name="T10" fmla="*/ 8 w 21"/>
                  <a:gd name="T11" fmla="*/ 2 h 13"/>
                  <a:gd name="T12" fmla="*/ 19 w 21"/>
                  <a:gd name="T13" fmla="*/ 8 h 13"/>
                  <a:gd name="T14" fmla="*/ 21 w 21"/>
                  <a:gd name="T15" fmla="*/ 7 h 13"/>
                  <a:gd name="T16" fmla="*/ 20 w 21"/>
                  <a:gd name="T17" fmla="*/ 6 h 13"/>
                  <a:gd name="T18" fmla="*/ 11 w 21"/>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3">
                    <a:moveTo>
                      <a:pt x="11" y="0"/>
                    </a:moveTo>
                    <a:cubicBezTo>
                      <a:pt x="8" y="2"/>
                      <a:pt x="4" y="3"/>
                      <a:pt x="0" y="4"/>
                    </a:cubicBezTo>
                    <a:cubicBezTo>
                      <a:pt x="3" y="6"/>
                      <a:pt x="6" y="9"/>
                      <a:pt x="8" y="13"/>
                    </a:cubicBezTo>
                    <a:cubicBezTo>
                      <a:pt x="9" y="12"/>
                      <a:pt x="9" y="12"/>
                      <a:pt x="9" y="12"/>
                    </a:cubicBezTo>
                    <a:cubicBezTo>
                      <a:pt x="9" y="9"/>
                      <a:pt x="8" y="5"/>
                      <a:pt x="7" y="2"/>
                    </a:cubicBezTo>
                    <a:cubicBezTo>
                      <a:pt x="8" y="2"/>
                      <a:pt x="8" y="2"/>
                      <a:pt x="8" y="2"/>
                    </a:cubicBezTo>
                    <a:cubicBezTo>
                      <a:pt x="14" y="4"/>
                      <a:pt x="18" y="6"/>
                      <a:pt x="19" y="8"/>
                    </a:cubicBezTo>
                    <a:cubicBezTo>
                      <a:pt x="20" y="8"/>
                      <a:pt x="21" y="7"/>
                      <a:pt x="21" y="7"/>
                    </a:cubicBezTo>
                    <a:cubicBezTo>
                      <a:pt x="21" y="7"/>
                      <a:pt x="21" y="6"/>
                      <a:pt x="20" y="6"/>
                    </a:cubicBezTo>
                    <a:cubicBezTo>
                      <a:pt x="18" y="4"/>
                      <a:pt x="16" y="2"/>
                      <a:pt x="11" y="0"/>
                    </a:cubicBezTo>
                  </a:path>
                </a:pathLst>
              </a:custGeom>
              <a:solidFill>
                <a:srgbClr val="B3B0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3" name="Freeform 2124">
                <a:extLst>
                  <a:ext uri="{FF2B5EF4-FFF2-40B4-BE49-F238E27FC236}">
                    <a16:creationId xmlns:a16="http://schemas.microsoft.com/office/drawing/2014/main" id="{057D2864-5622-4BB3-B382-8C74997005DB}"/>
                  </a:ext>
                </a:extLst>
              </p:cNvPr>
              <p:cNvSpPr>
                <a:spLocks/>
              </p:cNvSpPr>
              <p:nvPr/>
            </p:nvSpPr>
            <p:spPr bwMode="auto">
              <a:xfrm>
                <a:off x="378" y="129"/>
                <a:ext cx="22" cy="14"/>
              </a:xfrm>
              <a:custGeom>
                <a:avLst/>
                <a:gdLst>
                  <a:gd name="T0" fmla="*/ 0 w 9"/>
                  <a:gd name="T1" fmla="*/ 0 h 6"/>
                  <a:gd name="T2" fmla="*/ 0 w 9"/>
                  <a:gd name="T3" fmla="*/ 0 h 6"/>
                  <a:gd name="T4" fmla="*/ 9 w 9"/>
                  <a:gd name="T5" fmla="*/ 6 h 6"/>
                  <a:gd name="T6" fmla="*/ 8 w 9"/>
                  <a:gd name="T7" fmla="*/ 5 h 6"/>
                  <a:gd name="T8" fmla="*/ 0 w 9"/>
                  <a:gd name="T9" fmla="*/ 0 h 6"/>
                </a:gdLst>
                <a:ahLst/>
                <a:cxnLst>
                  <a:cxn ang="0">
                    <a:pos x="T0" y="T1"/>
                  </a:cxn>
                  <a:cxn ang="0">
                    <a:pos x="T2" y="T3"/>
                  </a:cxn>
                  <a:cxn ang="0">
                    <a:pos x="T4" y="T5"/>
                  </a:cxn>
                  <a:cxn ang="0">
                    <a:pos x="T6" y="T7"/>
                  </a:cxn>
                  <a:cxn ang="0">
                    <a:pos x="T8" y="T9"/>
                  </a:cxn>
                </a:cxnLst>
                <a:rect l="0" t="0" r="r" b="b"/>
                <a:pathLst>
                  <a:path w="9" h="6">
                    <a:moveTo>
                      <a:pt x="0" y="0"/>
                    </a:moveTo>
                    <a:cubicBezTo>
                      <a:pt x="0" y="0"/>
                      <a:pt x="0" y="0"/>
                      <a:pt x="0" y="0"/>
                    </a:cubicBezTo>
                    <a:cubicBezTo>
                      <a:pt x="5" y="2"/>
                      <a:pt x="7" y="4"/>
                      <a:pt x="9" y="6"/>
                    </a:cubicBezTo>
                    <a:cubicBezTo>
                      <a:pt x="9" y="6"/>
                      <a:pt x="9" y="5"/>
                      <a:pt x="8" y="5"/>
                    </a:cubicBezTo>
                    <a:cubicBezTo>
                      <a:pt x="7" y="4"/>
                      <a:pt x="4" y="2"/>
                      <a:pt x="0" y="0"/>
                    </a:cubicBezTo>
                  </a:path>
                </a:pathLst>
              </a:custGeom>
              <a:solidFill>
                <a:srgbClr val="7A78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4" name="Freeform 2125">
                <a:extLst>
                  <a:ext uri="{FF2B5EF4-FFF2-40B4-BE49-F238E27FC236}">
                    <a16:creationId xmlns:a16="http://schemas.microsoft.com/office/drawing/2014/main" id="{E35DA135-45D6-462C-A438-6422AC72B318}"/>
                  </a:ext>
                </a:extLst>
              </p:cNvPr>
              <p:cNvSpPr>
                <a:spLocks noEditPoints="1"/>
              </p:cNvSpPr>
              <p:nvPr/>
            </p:nvSpPr>
            <p:spPr bwMode="auto">
              <a:xfrm>
                <a:off x="330" y="138"/>
                <a:ext cx="41" cy="29"/>
              </a:xfrm>
              <a:custGeom>
                <a:avLst/>
                <a:gdLst>
                  <a:gd name="T0" fmla="*/ 3 w 17"/>
                  <a:gd name="T1" fmla="*/ 1 h 12"/>
                  <a:gd name="T2" fmla="*/ 0 w 17"/>
                  <a:gd name="T3" fmla="*/ 1 h 12"/>
                  <a:gd name="T4" fmla="*/ 4 w 17"/>
                  <a:gd name="T5" fmla="*/ 9 h 12"/>
                  <a:gd name="T6" fmla="*/ 5 w 17"/>
                  <a:gd name="T7" fmla="*/ 12 h 12"/>
                  <a:gd name="T8" fmla="*/ 10 w 17"/>
                  <a:gd name="T9" fmla="*/ 10 h 12"/>
                  <a:gd name="T10" fmla="*/ 8 w 17"/>
                  <a:gd name="T11" fmla="*/ 7 h 12"/>
                  <a:gd name="T12" fmla="*/ 3 w 17"/>
                  <a:gd name="T13" fmla="*/ 1 h 12"/>
                  <a:gd name="T14" fmla="*/ 9 w 17"/>
                  <a:gd name="T15" fmla="*/ 0 h 12"/>
                  <a:gd name="T16" fmla="*/ 9 w 17"/>
                  <a:gd name="T17" fmla="*/ 0 h 12"/>
                  <a:gd name="T18" fmla="*/ 17 w 17"/>
                  <a:gd name="T19" fmla="*/ 9 h 12"/>
                  <a:gd name="T20" fmla="*/ 17 w 17"/>
                  <a:gd name="T21" fmla="*/ 9 h 12"/>
                  <a:gd name="T22" fmla="*/ 9 w 17"/>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2">
                    <a:moveTo>
                      <a:pt x="3" y="1"/>
                    </a:moveTo>
                    <a:cubicBezTo>
                      <a:pt x="2" y="1"/>
                      <a:pt x="1" y="1"/>
                      <a:pt x="0" y="1"/>
                    </a:cubicBezTo>
                    <a:cubicBezTo>
                      <a:pt x="2" y="4"/>
                      <a:pt x="3" y="6"/>
                      <a:pt x="4" y="9"/>
                    </a:cubicBezTo>
                    <a:cubicBezTo>
                      <a:pt x="4" y="10"/>
                      <a:pt x="4" y="11"/>
                      <a:pt x="5" y="12"/>
                    </a:cubicBezTo>
                    <a:cubicBezTo>
                      <a:pt x="6" y="11"/>
                      <a:pt x="8" y="11"/>
                      <a:pt x="10" y="10"/>
                    </a:cubicBezTo>
                    <a:cubicBezTo>
                      <a:pt x="9" y="9"/>
                      <a:pt x="9" y="8"/>
                      <a:pt x="8" y="7"/>
                    </a:cubicBezTo>
                    <a:cubicBezTo>
                      <a:pt x="6" y="5"/>
                      <a:pt x="5" y="3"/>
                      <a:pt x="3" y="1"/>
                    </a:cubicBezTo>
                    <a:moveTo>
                      <a:pt x="9" y="0"/>
                    </a:moveTo>
                    <a:cubicBezTo>
                      <a:pt x="9" y="0"/>
                      <a:pt x="9" y="0"/>
                      <a:pt x="9" y="0"/>
                    </a:cubicBezTo>
                    <a:cubicBezTo>
                      <a:pt x="12" y="2"/>
                      <a:pt x="15" y="5"/>
                      <a:pt x="17" y="9"/>
                    </a:cubicBezTo>
                    <a:cubicBezTo>
                      <a:pt x="17" y="9"/>
                      <a:pt x="17" y="9"/>
                      <a:pt x="17" y="9"/>
                    </a:cubicBezTo>
                    <a:cubicBezTo>
                      <a:pt x="15" y="5"/>
                      <a:pt x="12" y="2"/>
                      <a:pt x="9" y="0"/>
                    </a:cubicBezTo>
                  </a:path>
                </a:pathLst>
              </a:custGeom>
              <a:solidFill>
                <a:srgbClr val="5458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5" name="Freeform 2126">
                <a:extLst>
                  <a:ext uri="{FF2B5EF4-FFF2-40B4-BE49-F238E27FC236}">
                    <a16:creationId xmlns:a16="http://schemas.microsoft.com/office/drawing/2014/main" id="{336209F1-9DF3-4753-9759-DFE123055B50}"/>
                  </a:ext>
                </a:extLst>
              </p:cNvPr>
              <p:cNvSpPr>
                <a:spLocks/>
              </p:cNvSpPr>
              <p:nvPr/>
            </p:nvSpPr>
            <p:spPr bwMode="auto">
              <a:xfrm>
                <a:off x="338" y="138"/>
                <a:ext cx="33" cy="24"/>
              </a:xfrm>
              <a:custGeom>
                <a:avLst/>
                <a:gdLst>
                  <a:gd name="T0" fmla="*/ 6 w 14"/>
                  <a:gd name="T1" fmla="*/ 0 h 10"/>
                  <a:gd name="T2" fmla="*/ 0 w 14"/>
                  <a:gd name="T3" fmla="*/ 1 h 10"/>
                  <a:gd name="T4" fmla="*/ 5 w 14"/>
                  <a:gd name="T5" fmla="*/ 7 h 10"/>
                  <a:gd name="T6" fmla="*/ 7 w 14"/>
                  <a:gd name="T7" fmla="*/ 10 h 10"/>
                  <a:gd name="T8" fmla="*/ 12 w 14"/>
                  <a:gd name="T9" fmla="*/ 9 h 10"/>
                  <a:gd name="T10" fmla="*/ 10 w 14"/>
                  <a:gd name="T11" fmla="*/ 5 h 10"/>
                  <a:gd name="T12" fmla="*/ 13 w 14"/>
                  <a:gd name="T13" fmla="*/ 9 h 10"/>
                  <a:gd name="T14" fmla="*/ 14 w 14"/>
                  <a:gd name="T15" fmla="*/ 9 h 10"/>
                  <a:gd name="T16" fmla="*/ 6 w 14"/>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0">
                    <a:moveTo>
                      <a:pt x="6" y="0"/>
                    </a:moveTo>
                    <a:cubicBezTo>
                      <a:pt x="4" y="0"/>
                      <a:pt x="2" y="0"/>
                      <a:pt x="0" y="1"/>
                    </a:cubicBezTo>
                    <a:cubicBezTo>
                      <a:pt x="2" y="3"/>
                      <a:pt x="3" y="5"/>
                      <a:pt x="5" y="7"/>
                    </a:cubicBezTo>
                    <a:cubicBezTo>
                      <a:pt x="6" y="8"/>
                      <a:pt x="6" y="9"/>
                      <a:pt x="7" y="10"/>
                    </a:cubicBezTo>
                    <a:cubicBezTo>
                      <a:pt x="9" y="10"/>
                      <a:pt x="10" y="10"/>
                      <a:pt x="12" y="9"/>
                    </a:cubicBezTo>
                    <a:cubicBezTo>
                      <a:pt x="11" y="8"/>
                      <a:pt x="11" y="6"/>
                      <a:pt x="10" y="5"/>
                    </a:cubicBezTo>
                    <a:cubicBezTo>
                      <a:pt x="11" y="6"/>
                      <a:pt x="12" y="7"/>
                      <a:pt x="13" y="9"/>
                    </a:cubicBezTo>
                    <a:cubicBezTo>
                      <a:pt x="14" y="9"/>
                      <a:pt x="14" y="9"/>
                      <a:pt x="14" y="9"/>
                    </a:cubicBezTo>
                    <a:cubicBezTo>
                      <a:pt x="12" y="5"/>
                      <a:pt x="9" y="2"/>
                      <a:pt x="6" y="0"/>
                    </a:cubicBezTo>
                  </a:path>
                </a:pathLst>
              </a:custGeom>
              <a:solidFill>
                <a:srgbClr val="4F51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6" name="Freeform 2127">
                <a:extLst>
                  <a:ext uri="{FF2B5EF4-FFF2-40B4-BE49-F238E27FC236}">
                    <a16:creationId xmlns:a16="http://schemas.microsoft.com/office/drawing/2014/main" id="{12CAF8C4-A8A0-4365-A7EF-343D62F35793}"/>
                  </a:ext>
                </a:extLst>
              </p:cNvPr>
              <p:cNvSpPr>
                <a:spLocks/>
              </p:cNvSpPr>
              <p:nvPr/>
            </p:nvSpPr>
            <p:spPr bwMode="auto">
              <a:xfrm>
                <a:off x="361" y="150"/>
                <a:ext cx="8" cy="10"/>
              </a:xfrm>
              <a:custGeom>
                <a:avLst/>
                <a:gdLst>
                  <a:gd name="T0" fmla="*/ 0 w 3"/>
                  <a:gd name="T1" fmla="*/ 0 h 4"/>
                  <a:gd name="T2" fmla="*/ 2 w 3"/>
                  <a:gd name="T3" fmla="*/ 4 h 4"/>
                  <a:gd name="T4" fmla="*/ 3 w 3"/>
                  <a:gd name="T5" fmla="*/ 4 h 4"/>
                  <a:gd name="T6" fmla="*/ 0 w 3"/>
                  <a:gd name="T7" fmla="*/ 0 h 4"/>
                </a:gdLst>
                <a:ahLst/>
                <a:cxnLst>
                  <a:cxn ang="0">
                    <a:pos x="T0" y="T1"/>
                  </a:cxn>
                  <a:cxn ang="0">
                    <a:pos x="T2" y="T3"/>
                  </a:cxn>
                  <a:cxn ang="0">
                    <a:pos x="T4" y="T5"/>
                  </a:cxn>
                  <a:cxn ang="0">
                    <a:pos x="T6" y="T7"/>
                  </a:cxn>
                </a:cxnLst>
                <a:rect l="0" t="0" r="r" b="b"/>
                <a:pathLst>
                  <a:path w="3" h="4">
                    <a:moveTo>
                      <a:pt x="0" y="0"/>
                    </a:moveTo>
                    <a:cubicBezTo>
                      <a:pt x="1" y="1"/>
                      <a:pt x="1" y="3"/>
                      <a:pt x="2" y="4"/>
                    </a:cubicBezTo>
                    <a:cubicBezTo>
                      <a:pt x="2" y="4"/>
                      <a:pt x="3" y="4"/>
                      <a:pt x="3" y="4"/>
                    </a:cubicBezTo>
                    <a:cubicBezTo>
                      <a:pt x="2" y="2"/>
                      <a:pt x="1" y="1"/>
                      <a:pt x="0" y="0"/>
                    </a:cubicBezTo>
                  </a:path>
                </a:pathLst>
              </a:custGeom>
              <a:solidFill>
                <a:srgbClr val="4948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7" name="Freeform 2128">
                <a:extLst>
                  <a:ext uri="{FF2B5EF4-FFF2-40B4-BE49-F238E27FC236}">
                    <a16:creationId xmlns:a16="http://schemas.microsoft.com/office/drawing/2014/main" id="{A01F30B7-3B8A-41EE-B958-8D3178F690AB}"/>
                  </a:ext>
                </a:extLst>
              </p:cNvPr>
              <p:cNvSpPr>
                <a:spLocks/>
              </p:cNvSpPr>
              <p:nvPr/>
            </p:nvSpPr>
            <p:spPr bwMode="auto">
              <a:xfrm>
                <a:off x="319" y="141"/>
                <a:ext cx="23" cy="28"/>
              </a:xfrm>
              <a:custGeom>
                <a:avLst/>
                <a:gdLst>
                  <a:gd name="T0" fmla="*/ 5 w 10"/>
                  <a:gd name="T1" fmla="*/ 0 h 12"/>
                  <a:gd name="T2" fmla="*/ 0 w 10"/>
                  <a:gd name="T3" fmla="*/ 1 h 12"/>
                  <a:gd name="T4" fmla="*/ 3 w 10"/>
                  <a:gd name="T5" fmla="*/ 7 h 12"/>
                  <a:gd name="T6" fmla="*/ 4 w 10"/>
                  <a:gd name="T7" fmla="*/ 12 h 12"/>
                  <a:gd name="T8" fmla="*/ 10 w 10"/>
                  <a:gd name="T9" fmla="*/ 11 h 12"/>
                  <a:gd name="T10" fmla="*/ 9 w 10"/>
                  <a:gd name="T11" fmla="*/ 8 h 12"/>
                  <a:gd name="T12" fmla="*/ 5 w 1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0" h="12">
                    <a:moveTo>
                      <a:pt x="5" y="0"/>
                    </a:moveTo>
                    <a:cubicBezTo>
                      <a:pt x="3" y="1"/>
                      <a:pt x="2" y="1"/>
                      <a:pt x="0" y="1"/>
                    </a:cubicBezTo>
                    <a:cubicBezTo>
                      <a:pt x="1" y="3"/>
                      <a:pt x="2" y="5"/>
                      <a:pt x="3" y="7"/>
                    </a:cubicBezTo>
                    <a:cubicBezTo>
                      <a:pt x="3" y="8"/>
                      <a:pt x="4" y="10"/>
                      <a:pt x="4" y="12"/>
                    </a:cubicBezTo>
                    <a:cubicBezTo>
                      <a:pt x="6" y="11"/>
                      <a:pt x="8" y="11"/>
                      <a:pt x="10" y="11"/>
                    </a:cubicBezTo>
                    <a:cubicBezTo>
                      <a:pt x="9" y="10"/>
                      <a:pt x="9" y="9"/>
                      <a:pt x="9" y="8"/>
                    </a:cubicBezTo>
                    <a:cubicBezTo>
                      <a:pt x="8" y="5"/>
                      <a:pt x="7" y="3"/>
                      <a:pt x="5" y="0"/>
                    </a:cubicBezTo>
                  </a:path>
                </a:pathLst>
              </a:custGeom>
              <a:solidFill>
                <a:srgbClr val="5F6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8" name="Freeform 2129">
                <a:extLst>
                  <a:ext uri="{FF2B5EF4-FFF2-40B4-BE49-F238E27FC236}">
                    <a16:creationId xmlns:a16="http://schemas.microsoft.com/office/drawing/2014/main" id="{89B0FD50-E996-43C2-A4D4-52157F9D18F4}"/>
                  </a:ext>
                </a:extLst>
              </p:cNvPr>
              <p:cNvSpPr>
                <a:spLocks/>
              </p:cNvSpPr>
              <p:nvPr/>
            </p:nvSpPr>
            <p:spPr bwMode="auto">
              <a:xfrm>
                <a:off x="304" y="143"/>
                <a:ext cx="24" cy="29"/>
              </a:xfrm>
              <a:custGeom>
                <a:avLst/>
                <a:gdLst>
                  <a:gd name="T0" fmla="*/ 6 w 10"/>
                  <a:gd name="T1" fmla="*/ 0 h 12"/>
                  <a:gd name="T2" fmla="*/ 0 w 10"/>
                  <a:gd name="T3" fmla="*/ 1 h 12"/>
                  <a:gd name="T4" fmla="*/ 2 w 10"/>
                  <a:gd name="T5" fmla="*/ 12 h 12"/>
                  <a:gd name="T6" fmla="*/ 10 w 10"/>
                  <a:gd name="T7" fmla="*/ 11 h 12"/>
                  <a:gd name="T8" fmla="*/ 9 w 10"/>
                  <a:gd name="T9" fmla="*/ 6 h 12"/>
                  <a:gd name="T10" fmla="*/ 6 w 10"/>
                  <a:gd name="T11" fmla="*/ 0 h 12"/>
                </a:gdLst>
                <a:ahLst/>
                <a:cxnLst>
                  <a:cxn ang="0">
                    <a:pos x="T0" y="T1"/>
                  </a:cxn>
                  <a:cxn ang="0">
                    <a:pos x="T2" y="T3"/>
                  </a:cxn>
                  <a:cxn ang="0">
                    <a:pos x="T4" y="T5"/>
                  </a:cxn>
                  <a:cxn ang="0">
                    <a:pos x="T6" y="T7"/>
                  </a:cxn>
                  <a:cxn ang="0">
                    <a:pos x="T8" y="T9"/>
                  </a:cxn>
                  <a:cxn ang="0">
                    <a:pos x="T10" y="T11"/>
                  </a:cxn>
                </a:cxnLst>
                <a:rect l="0" t="0" r="r" b="b"/>
                <a:pathLst>
                  <a:path w="10" h="12">
                    <a:moveTo>
                      <a:pt x="6" y="0"/>
                    </a:moveTo>
                    <a:cubicBezTo>
                      <a:pt x="4" y="1"/>
                      <a:pt x="2" y="1"/>
                      <a:pt x="0" y="1"/>
                    </a:cubicBezTo>
                    <a:cubicBezTo>
                      <a:pt x="1" y="4"/>
                      <a:pt x="3" y="8"/>
                      <a:pt x="2" y="12"/>
                    </a:cubicBezTo>
                    <a:cubicBezTo>
                      <a:pt x="5" y="11"/>
                      <a:pt x="8" y="11"/>
                      <a:pt x="10" y="11"/>
                    </a:cubicBezTo>
                    <a:cubicBezTo>
                      <a:pt x="10" y="9"/>
                      <a:pt x="9" y="7"/>
                      <a:pt x="9" y="6"/>
                    </a:cubicBezTo>
                    <a:cubicBezTo>
                      <a:pt x="8" y="4"/>
                      <a:pt x="7" y="2"/>
                      <a:pt x="6" y="0"/>
                    </a:cubicBezTo>
                  </a:path>
                </a:pathLst>
              </a:custGeom>
              <a:solidFill>
                <a:srgbClr val="6565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9" name="Freeform 2130">
                <a:extLst>
                  <a:ext uri="{FF2B5EF4-FFF2-40B4-BE49-F238E27FC236}">
                    <a16:creationId xmlns:a16="http://schemas.microsoft.com/office/drawing/2014/main" id="{DC683FA0-E30E-4ADE-A483-13BBACB58799}"/>
                  </a:ext>
                </a:extLst>
              </p:cNvPr>
              <p:cNvSpPr>
                <a:spLocks/>
              </p:cNvSpPr>
              <p:nvPr/>
            </p:nvSpPr>
            <p:spPr bwMode="auto">
              <a:xfrm>
                <a:off x="369" y="134"/>
                <a:ext cx="28" cy="23"/>
              </a:xfrm>
              <a:custGeom>
                <a:avLst/>
                <a:gdLst>
                  <a:gd name="T0" fmla="*/ 1 w 12"/>
                  <a:gd name="T1" fmla="*/ 0 h 10"/>
                  <a:gd name="T2" fmla="*/ 0 w 12"/>
                  <a:gd name="T3" fmla="*/ 0 h 10"/>
                  <a:gd name="T4" fmla="*/ 2 w 12"/>
                  <a:gd name="T5" fmla="*/ 10 h 10"/>
                  <a:gd name="T6" fmla="*/ 12 w 12"/>
                  <a:gd name="T7" fmla="*/ 6 h 10"/>
                  <a:gd name="T8" fmla="*/ 1 w 12"/>
                  <a:gd name="T9" fmla="*/ 0 h 10"/>
                </a:gdLst>
                <a:ahLst/>
                <a:cxnLst>
                  <a:cxn ang="0">
                    <a:pos x="T0" y="T1"/>
                  </a:cxn>
                  <a:cxn ang="0">
                    <a:pos x="T2" y="T3"/>
                  </a:cxn>
                  <a:cxn ang="0">
                    <a:pos x="T4" y="T5"/>
                  </a:cxn>
                  <a:cxn ang="0">
                    <a:pos x="T6" y="T7"/>
                  </a:cxn>
                  <a:cxn ang="0">
                    <a:pos x="T8" y="T9"/>
                  </a:cxn>
                </a:cxnLst>
                <a:rect l="0" t="0" r="r" b="b"/>
                <a:pathLst>
                  <a:path w="12" h="10">
                    <a:moveTo>
                      <a:pt x="1" y="0"/>
                    </a:moveTo>
                    <a:cubicBezTo>
                      <a:pt x="0" y="0"/>
                      <a:pt x="0" y="0"/>
                      <a:pt x="0" y="0"/>
                    </a:cubicBezTo>
                    <a:cubicBezTo>
                      <a:pt x="1" y="3"/>
                      <a:pt x="2" y="7"/>
                      <a:pt x="2" y="10"/>
                    </a:cubicBezTo>
                    <a:cubicBezTo>
                      <a:pt x="6" y="9"/>
                      <a:pt x="10" y="8"/>
                      <a:pt x="12" y="6"/>
                    </a:cubicBezTo>
                    <a:cubicBezTo>
                      <a:pt x="11" y="4"/>
                      <a:pt x="7" y="2"/>
                      <a:pt x="1" y="0"/>
                    </a:cubicBezTo>
                  </a:path>
                </a:pathLst>
              </a:custGeom>
              <a:solidFill>
                <a:srgbClr val="9A97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0" name="Freeform 2131">
                <a:extLst>
                  <a:ext uri="{FF2B5EF4-FFF2-40B4-BE49-F238E27FC236}">
                    <a16:creationId xmlns:a16="http://schemas.microsoft.com/office/drawing/2014/main" id="{86577685-93BD-47D8-8882-62A3CFFA8B5B}"/>
                  </a:ext>
                </a:extLst>
              </p:cNvPr>
              <p:cNvSpPr>
                <a:spLocks/>
              </p:cNvSpPr>
              <p:nvPr/>
            </p:nvSpPr>
            <p:spPr bwMode="auto">
              <a:xfrm>
                <a:off x="94" y="193"/>
                <a:ext cx="5" cy="3"/>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2" y="1"/>
                      <a:pt x="2" y="1"/>
                    </a:cubicBezTo>
                    <a:cubicBezTo>
                      <a:pt x="2" y="1"/>
                      <a:pt x="2" y="1"/>
                      <a:pt x="2" y="1"/>
                    </a:cubicBezTo>
                    <a:cubicBezTo>
                      <a:pt x="2" y="1"/>
                      <a:pt x="1" y="1"/>
                      <a:pt x="0" y="0"/>
                    </a:cubicBezTo>
                  </a:path>
                </a:pathLst>
              </a:custGeom>
              <a:solidFill>
                <a:srgbClr val="C2C7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1" name="Freeform 2132">
                <a:extLst>
                  <a:ext uri="{FF2B5EF4-FFF2-40B4-BE49-F238E27FC236}">
                    <a16:creationId xmlns:a16="http://schemas.microsoft.com/office/drawing/2014/main" id="{E87D08DD-ECC7-400B-AE83-51C4FF97668D}"/>
                  </a:ext>
                </a:extLst>
              </p:cNvPr>
              <p:cNvSpPr>
                <a:spLocks/>
              </p:cNvSpPr>
              <p:nvPr/>
            </p:nvSpPr>
            <p:spPr bwMode="auto">
              <a:xfrm>
                <a:off x="99" y="196"/>
                <a:ext cx="33" cy="4"/>
              </a:xfrm>
              <a:custGeom>
                <a:avLst/>
                <a:gdLst>
                  <a:gd name="T0" fmla="*/ 0 w 14"/>
                  <a:gd name="T1" fmla="*/ 0 h 2"/>
                  <a:gd name="T2" fmla="*/ 0 w 14"/>
                  <a:gd name="T3" fmla="*/ 0 h 2"/>
                  <a:gd name="T4" fmla="*/ 14 w 14"/>
                  <a:gd name="T5" fmla="*/ 2 h 2"/>
                  <a:gd name="T6" fmla="*/ 0 w 14"/>
                  <a:gd name="T7" fmla="*/ 0 h 2"/>
                </a:gdLst>
                <a:ahLst/>
                <a:cxnLst>
                  <a:cxn ang="0">
                    <a:pos x="T0" y="T1"/>
                  </a:cxn>
                  <a:cxn ang="0">
                    <a:pos x="T2" y="T3"/>
                  </a:cxn>
                  <a:cxn ang="0">
                    <a:pos x="T4" y="T5"/>
                  </a:cxn>
                  <a:cxn ang="0">
                    <a:pos x="T6" y="T7"/>
                  </a:cxn>
                </a:cxnLst>
                <a:rect l="0" t="0" r="r" b="b"/>
                <a:pathLst>
                  <a:path w="14" h="2">
                    <a:moveTo>
                      <a:pt x="0" y="0"/>
                    </a:moveTo>
                    <a:cubicBezTo>
                      <a:pt x="0" y="0"/>
                      <a:pt x="0" y="0"/>
                      <a:pt x="0" y="0"/>
                    </a:cubicBezTo>
                    <a:cubicBezTo>
                      <a:pt x="4" y="1"/>
                      <a:pt x="9" y="1"/>
                      <a:pt x="14" y="2"/>
                    </a:cubicBezTo>
                    <a:cubicBezTo>
                      <a:pt x="9" y="1"/>
                      <a:pt x="4" y="1"/>
                      <a:pt x="0" y="0"/>
                    </a:cubicBezTo>
                  </a:path>
                </a:pathLst>
              </a:custGeom>
              <a:solidFill>
                <a:srgbClr val="C9C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2" name="Freeform 2133">
                <a:extLst>
                  <a:ext uri="{FF2B5EF4-FFF2-40B4-BE49-F238E27FC236}">
                    <a16:creationId xmlns:a16="http://schemas.microsoft.com/office/drawing/2014/main" id="{775A0EC7-A537-48A4-A546-815804EAC45A}"/>
                  </a:ext>
                </a:extLst>
              </p:cNvPr>
              <p:cNvSpPr>
                <a:spLocks/>
              </p:cNvSpPr>
              <p:nvPr/>
            </p:nvSpPr>
            <p:spPr bwMode="auto">
              <a:xfrm>
                <a:off x="42" y="126"/>
                <a:ext cx="336" cy="24"/>
              </a:xfrm>
              <a:custGeom>
                <a:avLst/>
                <a:gdLst>
                  <a:gd name="T0" fmla="*/ 3 w 141"/>
                  <a:gd name="T1" fmla="*/ 0 h 10"/>
                  <a:gd name="T2" fmla="*/ 0 w 141"/>
                  <a:gd name="T3" fmla="*/ 1 h 10"/>
                  <a:gd name="T4" fmla="*/ 0 w 141"/>
                  <a:gd name="T5" fmla="*/ 1 h 10"/>
                  <a:gd name="T6" fmla="*/ 0 w 141"/>
                  <a:gd name="T7" fmla="*/ 1 h 10"/>
                  <a:gd name="T8" fmla="*/ 0 w 141"/>
                  <a:gd name="T9" fmla="*/ 1 h 10"/>
                  <a:gd name="T10" fmla="*/ 21 w 141"/>
                  <a:gd name="T11" fmla="*/ 7 h 10"/>
                  <a:gd name="T12" fmla="*/ 22 w 141"/>
                  <a:gd name="T13" fmla="*/ 7 h 10"/>
                  <a:gd name="T14" fmla="*/ 24 w 141"/>
                  <a:gd name="T15" fmla="*/ 7 h 10"/>
                  <a:gd name="T16" fmla="*/ 24 w 141"/>
                  <a:gd name="T17" fmla="*/ 7 h 10"/>
                  <a:gd name="T18" fmla="*/ 27 w 141"/>
                  <a:gd name="T19" fmla="*/ 7 h 10"/>
                  <a:gd name="T20" fmla="*/ 33 w 141"/>
                  <a:gd name="T21" fmla="*/ 8 h 10"/>
                  <a:gd name="T22" fmla="*/ 59 w 141"/>
                  <a:gd name="T23" fmla="*/ 10 h 10"/>
                  <a:gd name="T24" fmla="*/ 68 w 141"/>
                  <a:gd name="T25" fmla="*/ 10 h 10"/>
                  <a:gd name="T26" fmla="*/ 71 w 141"/>
                  <a:gd name="T27" fmla="*/ 10 h 10"/>
                  <a:gd name="T28" fmla="*/ 74 w 141"/>
                  <a:gd name="T29" fmla="*/ 10 h 10"/>
                  <a:gd name="T30" fmla="*/ 82 w 141"/>
                  <a:gd name="T31" fmla="*/ 10 h 10"/>
                  <a:gd name="T32" fmla="*/ 86 w 141"/>
                  <a:gd name="T33" fmla="*/ 10 h 10"/>
                  <a:gd name="T34" fmla="*/ 87 w 141"/>
                  <a:gd name="T35" fmla="*/ 10 h 10"/>
                  <a:gd name="T36" fmla="*/ 87 w 141"/>
                  <a:gd name="T37" fmla="*/ 10 h 10"/>
                  <a:gd name="T38" fmla="*/ 94 w 141"/>
                  <a:gd name="T39" fmla="*/ 10 h 10"/>
                  <a:gd name="T40" fmla="*/ 95 w 141"/>
                  <a:gd name="T41" fmla="*/ 9 h 10"/>
                  <a:gd name="T42" fmla="*/ 97 w 141"/>
                  <a:gd name="T43" fmla="*/ 9 h 10"/>
                  <a:gd name="T44" fmla="*/ 99 w 141"/>
                  <a:gd name="T45" fmla="*/ 9 h 10"/>
                  <a:gd name="T46" fmla="*/ 100 w 141"/>
                  <a:gd name="T47" fmla="*/ 9 h 10"/>
                  <a:gd name="T48" fmla="*/ 104 w 141"/>
                  <a:gd name="T49" fmla="*/ 9 h 10"/>
                  <a:gd name="T50" fmla="*/ 110 w 141"/>
                  <a:gd name="T51" fmla="*/ 8 h 10"/>
                  <a:gd name="T52" fmla="*/ 116 w 141"/>
                  <a:gd name="T53" fmla="*/ 7 h 10"/>
                  <a:gd name="T54" fmla="*/ 121 w 141"/>
                  <a:gd name="T55" fmla="*/ 6 h 10"/>
                  <a:gd name="T56" fmla="*/ 124 w 141"/>
                  <a:gd name="T57" fmla="*/ 6 h 10"/>
                  <a:gd name="T58" fmla="*/ 130 w 141"/>
                  <a:gd name="T59" fmla="*/ 5 h 10"/>
                  <a:gd name="T60" fmla="*/ 130 w 141"/>
                  <a:gd name="T61" fmla="*/ 5 h 10"/>
                  <a:gd name="T62" fmla="*/ 141 w 141"/>
                  <a:gd name="T63" fmla="*/ 1 h 10"/>
                  <a:gd name="T64" fmla="*/ 141 w 141"/>
                  <a:gd name="T65" fmla="*/ 1 h 10"/>
                  <a:gd name="T66" fmla="*/ 141 w 141"/>
                  <a:gd name="T67" fmla="*/ 1 h 10"/>
                  <a:gd name="T68" fmla="*/ 141 w 141"/>
                  <a:gd name="T69" fmla="*/ 1 h 10"/>
                  <a:gd name="T70" fmla="*/ 141 w 141"/>
                  <a:gd name="T71" fmla="*/ 1 h 10"/>
                  <a:gd name="T72" fmla="*/ 141 w 141"/>
                  <a:gd name="T73" fmla="*/ 1 h 10"/>
                  <a:gd name="T74" fmla="*/ 138 w 141"/>
                  <a:gd name="T75" fmla="*/ 0 h 10"/>
                  <a:gd name="T76" fmla="*/ 71 w 141"/>
                  <a:gd name="T77" fmla="*/ 8 h 10"/>
                  <a:gd name="T78" fmla="*/ 71 w 141"/>
                  <a:gd name="T79" fmla="*/ 8 h 10"/>
                  <a:gd name="T80" fmla="*/ 71 w 141"/>
                  <a:gd name="T81" fmla="*/ 8 h 10"/>
                  <a:gd name="T82" fmla="*/ 71 w 141"/>
                  <a:gd name="T83" fmla="*/ 8 h 10"/>
                  <a:gd name="T84" fmla="*/ 71 w 141"/>
                  <a:gd name="T85" fmla="*/ 8 h 10"/>
                  <a:gd name="T86" fmla="*/ 71 w 141"/>
                  <a:gd name="T87" fmla="*/ 8 h 10"/>
                  <a:gd name="T88" fmla="*/ 3 w 141"/>
                  <a:gd name="T8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1" h="10">
                    <a:moveTo>
                      <a:pt x="3" y="0"/>
                    </a:moveTo>
                    <a:cubicBezTo>
                      <a:pt x="2" y="0"/>
                      <a:pt x="1" y="1"/>
                      <a:pt x="0" y="1"/>
                    </a:cubicBezTo>
                    <a:cubicBezTo>
                      <a:pt x="0" y="1"/>
                      <a:pt x="0" y="1"/>
                      <a:pt x="0" y="1"/>
                    </a:cubicBezTo>
                    <a:cubicBezTo>
                      <a:pt x="0" y="1"/>
                      <a:pt x="0" y="1"/>
                      <a:pt x="0" y="1"/>
                    </a:cubicBezTo>
                    <a:cubicBezTo>
                      <a:pt x="0" y="1"/>
                      <a:pt x="0" y="1"/>
                      <a:pt x="0" y="1"/>
                    </a:cubicBezTo>
                    <a:cubicBezTo>
                      <a:pt x="6" y="3"/>
                      <a:pt x="13" y="5"/>
                      <a:pt x="21" y="7"/>
                    </a:cubicBezTo>
                    <a:cubicBezTo>
                      <a:pt x="21" y="7"/>
                      <a:pt x="22" y="7"/>
                      <a:pt x="22" y="7"/>
                    </a:cubicBezTo>
                    <a:cubicBezTo>
                      <a:pt x="22" y="7"/>
                      <a:pt x="23" y="7"/>
                      <a:pt x="24" y="7"/>
                    </a:cubicBezTo>
                    <a:cubicBezTo>
                      <a:pt x="24" y="7"/>
                      <a:pt x="24" y="7"/>
                      <a:pt x="24" y="7"/>
                    </a:cubicBezTo>
                    <a:cubicBezTo>
                      <a:pt x="25" y="7"/>
                      <a:pt x="26" y="7"/>
                      <a:pt x="27" y="7"/>
                    </a:cubicBezTo>
                    <a:cubicBezTo>
                      <a:pt x="29" y="8"/>
                      <a:pt x="31" y="8"/>
                      <a:pt x="33" y="8"/>
                    </a:cubicBezTo>
                    <a:cubicBezTo>
                      <a:pt x="41" y="9"/>
                      <a:pt x="49" y="10"/>
                      <a:pt x="59" y="10"/>
                    </a:cubicBezTo>
                    <a:cubicBezTo>
                      <a:pt x="62" y="10"/>
                      <a:pt x="65" y="10"/>
                      <a:pt x="68" y="10"/>
                    </a:cubicBezTo>
                    <a:cubicBezTo>
                      <a:pt x="69" y="10"/>
                      <a:pt x="70" y="10"/>
                      <a:pt x="71" y="10"/>
                    </a:cubicBezTo>
                    <a:cubicBezTo>
                      <a:pt x="72" y="10"/>
                      <a:pt x="73" y="10"/>
                      <a:pt x="74" y="10"/>
                    </a:cubicBezTo>
                    <a:cubicBezTo>
                      <a:pt x="77" y="10"/>
                      <a:pt x="79" y="10"/>
                      <a:pt x="82" y="10"/>
                    </a:cubicBezTo>
                    <a:cubicBezTo>
                      <a:pt x="83" y="10"/>
                      <a:pt x="85" y="10"/>
                      <a:pt x="86" y="10"/>
                    </a:cubicBezTo>
                    <a:cubicBezTo>
                      <a:pt x="86" y="10"/>
                      <a:pt x="87" y="10"/>
                      <a:pt x="87" y="10"/>
                    </a:cubicBezTo>
                    <a:cubicBezTo>
                      <a:pt x="87" y="10"/>
                      <a:pt x="87" y="10"/>
                      <a:pt x="87" y="10"/>
                    </a:cubicBezTo>
                    <a:cubicBezTo>
                      <a:pt x="90" y="10"/>
                      <a:pt x="92" y="10"/>
                      <a:pt x="94" y="10"/>
                    </a:cubicBezTo>
                    <a:cubicBezTo>
                      <a:pt x="95" y="10"/>
                      <a:pt x="95" y="9"/>
                      <a:pt x="95" y="9"/>
                    </a:cubicBezTo>
                    <a:cubicBezTo>
                      <a:pt x="96" y="9"/>
                      <a:pt x="97" y="9"/>
                      <a:pt x="97" y="9"/>
                    </a:cubicBezTo>
                    <a:cubicBezTo>
                      <a:pt x="98" y="9"/>
                      <a:pt x="98" y="9"/>
                      <a:pt x="99" y="9"/>
                    </a:cubicBezTo>
                    <a:cubicBezTo>
                      <a:pt x="99" y="9"/>
                      <a:pt x="99" y="9"/>
                      <a:pt x="100" y="9"/>
                    </a:cubicBezTo>
                    <a:cubicBezTo>
                      <a:pt x="101" y="9"/>
                      <a:pt x="102" y="9"/>
                      <a:pt x="104" y="9"/>
                    </a:cubicBezTo>
                    <a:cubicBezTo>
                      <a:pt x="106" y="9"/>
                      <a:pt x="108" y="8"/>
                      <a:pt x="110" y="8"/>
                    </a:cubicBezTo>
                    <a:cubicBezTo>
                      <a:pt x="112" y="8"/>
                      <a:pt x="114" y="8"/>
                      <a:pt x="116" y="7"/>
                    </a:cubicBezTo>
                    <a:cubicBezTo>
                      <a:pt x="118" y="7"/>
                      <a:pt x="119" y="7"/>
                      <a:pt x="121" y="6"/>
                    </a:cubicBezTo>
                    <a:cubicBezTo>
                      <a:pt x="122" y="6"/>
                      <a:pt x="123" y="6"/>
                      <a:pt x="124" y="6"/>
                    </a:cubicBezTo>
                    <a:cubicBezTo>
                      <a:pt x="126" y="5"/>
                      <a:pt x="128" y="5"/>
                      <a:pt x="130" y="5"/>
                    </a:cubicBezTo>
                    <a:cubicBezTo>
                      <a:pt x="130" y="5"/>
                      <a:pt x="130" y="5"/>
                      <a:pt x="130" y="5"/>
                    </a:cubicBezTo>
                    <a:cubicBezTo>
                      <a:pt x="134" y="4"/>
                      <a:pt x="138" y="3"/>
                      <a:pt x="141" y="1"/>
                    </a:cubicBezTo>
                    <a:cubicBezTo>
                      <a:pt x="141" y="1"/>
                      <a:pt x="141" y="1"/>
                      <a:pt x="141" y="1"/>
                    </a:cubicBezTo>
                    <a:cubicBezTo>
                      <a:pt x="141" y="1"/>
                      <a:pt x="141" y="1"/>
                      <a:pt x="141" y="1"/>
                    </a:cubicBezTo>
                    <a:cubicBezTo>
                      <a:pt x="141" y="1"/>
                      <a:pt x="141" y="1"/>
                      <a:pt x="141" y="1"/>
                    </a:cubicBezTo>
                    <a:cubicBezTo>
                      <a:pt x="141" y="1"/>
                      <a:pt x="141" y="1"/>
                      <a:pt x="141" y="1"/>
                    </a:cubicBezTo>
                    <a:cubicBezTo>
                      <a:pt x="141" y="1"/>
                      <a:pt x="141" y="1"/>
                      <a:pt x="141" y="1"/>
                    </a:cubicBezTo>
                    <a:cubicBezTo>
                      <a:pt x="140" y="1"/>
                      <a:pt x="139" y="1"/>
                      <a:pt x="138" y="0"/>
                    </a:cubicBezTo>
                    <a:cubicBezTo>
                      <a:pt x="122" y="5"/>
                      <a:pt x="98" y="8"/>
                      <a:pt x="71" y="8"/>
                    </a:cubicBezTo>
                    <a:cubicBezTo>
                      <a:pt x="71" y="8"/>
                      <a:pt x="71" y="8"/>
                      <a:pt x="71" y="8"/>
                    </a:cubicBezTo>
                    <a:cubicBezTo>
                      <a:pt x="71" y="8"/>
                      <a:pt x="71" y="8"/>
                      <a:pt x="71" y="8"/>
                    </a:cubicBezTo>
                    <a:cubicBezTo>
                      <a:pt x="71" y="8"/>
                      <a:pt x="71" y="8"/>
                      <a:pt x="71" y="8"/>
                    </a:cubicBezTo>
                    <a:cubicBezTo>
                      <a:pt x="71" y="8"/>
                      <a:pt x="71" y="8"/>
                      <a:pt x="71" y="8"/>
                    </a:cubicBezTo>
                    <a:cubicBezTo>
                      <a:pt x="71" y="8"/>
                      <a:pt x="71" y="8"/>
                      <a:pt x="71" y="8"/>
                    </a:cubicBezTo>
                    <a:cubicBezTo>
                      <a:pt x="43" y="8"/>
                      <a:pt x="19" y="5"/>
                      <a:pt x="3" y="0"/>
                    </a:cubicBezTo>
                  </a:path>
                </a:pathLst>
              </a:custGeom>
              <a:solidFill>
                <a:srgbClr val="394A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3" name="Freeform 2134">
                <a:extLst>
                  <a:ext uri="{FF2B5EF4-FFF2-40B4-BE49-F238E27FC236}">
                    <a16:creationId xmlns:a16="http://schemas.microsoft.com/office/drawing/2014/main" id="{314D5D09-145F-4E49-AE41-398D173737EB}"/>
                  </a:ext>
                </a:extLst>
              </p:cNvPr>
              <p:cNvSpPr>
                <a:spLocks noEditPoints="1"/>
              </p:cNvSpPr>
              <p:nvPr/>
            </p:nvSpPr>
            <p:spPr bwMode="auto">
              <a:xfrm>
                <a:off x="49" y="110"/>
                <a:ext cx="322" cy="36"/>
              </a:xfrm>
              <a:custGeom>
                <a:avLst/>
                <a:gdLst>
                  <a:gd name="T0" fmla="*/ 68 w 135"/>
                  <a:gd name="T1" fmla="*/ 15 h 15"/>
                  <a:gd name="T2" fmla="*/ 68 w 135"/>
                  <a:gd name="T3" fmla="*/ 15 h 15"/>
                  <a:gd name="T4" fmla="*/ 68 w 135"/>
                  <a:gd name="T5" fmla="*/ 15 h 15"/>
                  <a:gd name="T6" fmla="*/ 135 w 135"/>
                  <a:gd name="T7" fmla="*/ 7 h 15"/>
                  <a:gd name="T8" fmla="*/ 68 w 135"/>
                  <a:gd name="T9" fmla="*/ 15 h 15"/>
                  <a:gd name="T10" fmla="*/ 135 w 135"/>
                  <a:gd name="T11" fmla="*/ 7 h 15"/>
                  <a:gd name="T12" fmla="*/ 135 w 135"/>
                  <a:gd name="T13" fmla="*/ 7 h 15"/>
                  <a:gd name="T14" fmla="*/ 68 w 135"/>
                  <a:gd name="T15" fmla="*/ 0 h 15"/>
                  <a:gd name="T16" fmla="*/ 35 w 135"/>
                  <a:gd name="T17" fmla="*/ 1 h 15"/>
                  <a:gd name="T18" fmla="*/ 35 w 135"/>
                  <a:gd name="T19" fmla="*/ 13 h 15"/>
                  <a:gd name="T20" fmla="*/ 0 w 135"/>
                  <a:gd name="T21" fmla="*/ 7 h 15"/>
                  <a:gd name="T22" fmla="*/ 0 w 135"/>
                  <a:gd name="T23" fmla="*/ 7 h 15"/>
                  <a:gd name="T24" fmla="*/ 68 w 135"/>
                  <a:gd name="T25" fmla="*/ 15 h 15"/>
                  <a:gd name="T26" fmla="*/ 68 w 135"/>
                  <a:gd name="T27" fmla="*/ 15 h 15"/>
                  <a:gd name="T28" fmla="*/ 68 w 135"/>
                  <a:gd name="T2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5">
                    <a:moveTo>
                      <a:pt x="68" y="15"/>
                    </a:moveTo>
                    <a:cubicBezTo>
                      <a:pt x="68" y="15"/>
                      <a:pt x="68" y="15"/>
                      <a:pt x="68" y="15"/>
                    </a:cubicBezTo>
                    <a:cubicBezTo>
                      <a:pt x="68" y="15"/>
                      <a:pt x="68" y="15"/>
                      <a:pt x="68" y="15"/>
                    </a:cubicBezTo>
                    <a:moveTo>
                      <a:pt x="135" y="7"/>
                    </a:moveTo>
                    <a:cubicBezTo>
                      <a:pt x="119" y="12"/>
                      <a:pt x="95" y="15"/>
                      <a:pt x="68" y="15"/>
                    </a:cubicBezTo>
                    <a:cubicBezTo>
                      <a:pt x="95" y="15"/>
                      <a:pt x="119" y="12"/>
                      <a:pt x="135" y="7"/>
                    </a:cubicBezTo>
                    <a:cubicBezTo>
                      <a:pt x="135" y="7"/>
                      <a:pt x="135" y="7"/>
                      <a:pt x="135" y="7"/>
                    </a:cubicBezTo>
                    <a:moveTo>
                      <a:pt x="68" y="0"/>
                    </a:moveTo>
                    <a:cubicBezTo>
                      <a:pt x="55" y="0"/>
                      <a:pt x="44" y="1"/>
                      <a:pt x="35" y="1"/>
                    </a:cubicBezTo>
                    <a:cubicBezTo>
                      <a:pt x="35" y="13"/>
                      <a:pt x="35" y="13"/>
                      <a:pt x="35" y="13"/>
                    </a:cubicBezTo>
                    <a:cubicBezTo>
                      <a:pt x="21" y="12"/>
                      <a:pt x="9" y="10"/>
                      <a:pt x="0" y="7"/>
                    </a:cubicBezTo>
                    <a:cubicBezTo>
                      <a:pt x="0" y="7"/>
                      <a:pt x="0" y="7"/>
                      <a:pt x="0" y="7"/>
                    </a:cubicBezTo>
                    <a:cubicBezTo>
                      <a:pt x="16" y="12"/>
                      <a:pt x="40" y="15"/>
                      <a:pt x="68" y="15"/>
                    </a:cubicBezTo>
                    <a:cubicBezTo>
                      <a:pt x="68" y="15"/>
                      <a:pt x="68" y="15"/>
                      <a:pt x="68" y="15"/>
                    </a:cubicBezTo>
                    <a:cubicBezTo>
                      <a:pt x="68" y="0"/>
                      <a:pt x="68" y="0"/>
                      <a:pt x="68" y="0"/>
                    </a:cubicBezTo>
                  </a:path>
                </a:pathLst>
              </a:custGeom>
              <a:solidFill>
                <a:srgbClr val="3D5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4" name="Freeform 2135">
                <a:extLst>
                  <a:ext uri="{FF2B5EF4-FFF2-40B4-BE49-F238E27FC236}">
                    <a16:creationId xmlns:a16="http://schemas.microsoft.com/office/drawing/2014/main" id="{D984B2A5-54DE-4156-8A22-1FC29B27286C}"/>
                  </a:ext>
                </a:extLst>
              </p:cNvPr>
              <p:cNvSpPr>
                <a:spLocks/>
              </p:cNvSpPr>
              <p:nvPr/>
            </p:nvSpPr>
            <p:spPr bwMode="auto">
              <a:xfrm>
                <a:off x="211" y="14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3647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5" name="Freeform 2136">
                <a:extLst>
                  <a:ext uri="{FF2B5EF4-FFF2-40B4-BE49-F238E27FC236}">
                    <a16:creationId xmlns:a16="http://schemas.microsoft.com/office/drawing/2014/main" id="{73642C66-4B2B-4AE8-88C7-40E83CB52C51}"/>
                  </a:ext>
                </a:extLst>
              </p:cNvPr>
              <p:cNvSpPr>
                <a:spLocks/>
              </p:cNvSpPr>
              <p:nvPr/>
            </p:nvSpPr>
            <p:spPr bwMode="auto">
              <a:xfrm>
                <a:off x="211" y="14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3647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6" name="Freeform 2137">
                <a:extLst>
                  <a:ext uri="{FF2B5EF4-FFF2-40B4-BE49-F238E27FC236}">
                    <a16:creationId xmlns:a16="http://schemas.microsoft.com/office/drawing/2014/main" id="{6196E3FA-5F67-4FD8-8F02-8B8288CB78F9}"/>
                  </a:ext>
                </a:extLst>
              </p:cNvPr>
              <p:cNvSpPr>
                <a:spLocks/>
              </p:cNvSpPr>
              <p:nvPr/>
            </p:nvSpPr>
            <p:spPr bwMode="auto">
              <a:xfrm>
                <a:off x="211" y="110"/>
                <a:ext cx="160" cy="36"/>
              </a:xfrm>
              <a:custGeom>
                <a:avLst/>
                <a:gdLst>
                  <a:gd name="T0" fmla="*/ 0 w 67"/>
                  <a:gd name="T1" fmla="*/ 0 h 15"/>
                  <a:gd name="T2" fmla="*/ 0 w 67"/>
                  <a:gd name="T3" fmla="*/ 0 h 15"/>
                  <a:gd name="T4" fmla="*/ 0 w 67"/>
                  <a:gd name="T5" fmla="*/ 15 h 15"/>
                  <a:gd name="T6" fmla="*/ 0 w 67"/>
                  <a:gd name="T7" fmla="*/ 15 h 15"/>
                  <a:gd name="T8" fmla="*/ 0 w 67"/>
                  <a:gd name="T9" fmla="*/ 15 h 15"/>
                  <a:gd name="T10" fmla="*/ 0 w 67"/>
                  <a:gd name="T11" fmla="*/ 15 h 15"/>
                  <a:gd name="T12" fmla="*/ 67 w 67"/>
                  <a:gd name="T13" fmla="*/ 7 h 15"/>
                  <a:gd name="T14" fmla="*/ 0 w 67"/>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15">
                    <a:moveTo>
                      <a:pt x="0" y="0"/>
                    </a:moveTo>
                    <a:cubicBezTo>
                      <a:pt x="0" y="0"/>
                      <a:pt x="0" y="0"/>
                      <a:pt x="0" y="0"/>
                    </a:cubicBezTo>
                    <a:cubicBezTo>
                      <a:pt x="0" y="15"/>
                      <a:pt x="0" y="15"/>
                      <a:pt x="0" y="15"/>
                    </a:cubicBezTo>
                    <a:cubicBezTo>
                      <a:pt x="0" y="15"/>
                      <a:pt x="0" y="15"/>
                      <a:pt x="0" y="15"/>
                    </a:cubicBezTo>
                    <a:cubicBezTo>
                      <a:pt x="0" y="15"/>
                      <a:pt x="0" y="15"/>
                      <a:pt x="0" y="15"/>
                    </a:cubicBezTo>
                    <a:cubicBezTo>
                      <a:pt x="0" y="15"/>
                      <a:pt x="0" y="15"/>
                      <a:pt x="0" y="15"/>
                    </a:cubicBezTo>
                    <a:cubicBezTo>
                      <a:pt x="27" y="15"/>
                      <a:pt x="51" y="12"/>
                      <a:pt x="67" y="7"/>
                    </a:cubicBezTo>
                    <a:cubicBezTo>
                      <a:pt x="56" y="3"/>
                      <a:pt x="35" y="0"/>
                      <a:pt x="0" y="0"/>
                    </a:cubicBezTo>
                  </a:path>
                </a:pathLst>
              </a:custGeom>
              <a:solidFill>
                <a:srgbClr val="394B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7" name="Freeform 2138">
                <a:extLst>
                  <a:ext uri="{FF2B5EF4-FFF2-40B4-BE49-F238E27FC236}">
                    <a16:creationId xmlns:a16="http://schemas.microsoft.com/office/drawing/2014/main" id="{C80CACA3-6119-43FA-97D8-E2D44C51B1D0}"/>
                  </a:ext>
                </a:extLst>
              </p:cNvPr>
              <p:cNvSpPr>
                <a:spLocks/>
              </p:cNvSpPr>
              <p:nvPr/>
            </p:nvSpPr>
            <p:spPr bwMode="auto">
              <a:xfrm>
                <a:off x="49" y="112"/>
                <a:ext cx="83" cy="29"/>
              </a:xfrm>
              <a:custGeom>
                <a:avLst/>
                <a:gdLst>
                  <a:gd name="T0" fmla="*/ 35 w 35"/>
                  <a:gd name="T1" fmla="*/ 0 h 12"/>
                  <a:gd name="T2" fmla="*/ 24 w 35"/>
                  <a:gd name="T3" fmla="*/ 1 h 12"/>
                  <a:gd name="T4" fmla="*/ 24 w 35"/>
                  <a:gd name="T5" fmla="*/ 11 h 12"/>
                  <a:gd name="T6" fmla="*/ 0 w 35"/>
                  <a:gd name="T7" fmla="*/ 6 h 12"/>
                  <a:gd name="T8" fmla="*/ 0 w 35"/>
                  <a:gd name="T9" fmla="*/ 6 h 12"/>
                  <a:gd name="T10" fmla="*/ 35 w 35"/>
                  <a:gd name="T11" fmla="*/ 12 h 12"/>
                  <a:gd name="T12" fmla="*/ 35 w 3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35" h="12">
                    <a:moveTo>
                      <a:pt x="35" y="0"/>
                    </a:moveTo>
                    <a:cubicBezTo>
                      <a:pt x="31" y="1"/>
                      <a:pt x="27" y="1"/>
                      <a:pt x="24" y="1"/>
                    </a:cubicBezTo>
                    <a:cubicBezTo>
                      <a:pt x="24" y="11"/>
                      <a:pt x="24" y="11"/>
                      <a:pt x="24" y="11"/>
                    </a:cubicBezTo>
                    <a:cubicBezTo>
                      <a:pt x="14" y="10"/>
                      <a:pt x="6" y="8"/>
                      <a:pt x="0" y="6"/>
                    </a:cubicBezTo>
                    <a:cubicBezTo>
                      <a:pt x="0" y="6"/>
                      <a:pt x="0" y="6"/>
                      <a:pt x="0" y="6"/>
                    </a:cubicBezTo>
                    <a:cubicBezTo>
                      <a:pt x="9" y="9"/>
                      <a:pt x="21" y="11"/>
                      <a:pt x="35" y="12"/>
                    </a:cubicBezTo>
                    <a:cubicBezTo>
                      <a:pt x="35" y="0"/>
                      <a:pt x="35" y="0"/>
                      <a:pt x="35" y="0"/>
                    </a:cubicBezTo>
                  </a:path>
                </a:pathLst>
              </a:custGeom>
              <a:solidFill>
                <a:srgbClr val="465E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8" name="Freeform 2139">
                <a:extLst>
                  <a:ext uri="{FF2B5EF4-FFF2-40B4-BE49-F238E27FC236}">
                    <a16:creationId xmlns:a16="http://schemas.microsoft.com/office/drawing/2014/main" id="{3D907038-F285-4F90-A7DB-9B47DD2B1A76}"/>
                  </a:ext>
                </a:extLst>
              </p:cNvPr>
              <p:cNvSpPr>
                <a:spLocks/>
              </p:cNvSpPr>
              <p:nvPr/>
            </p:nvSpPr>
            <p:spPr bwMode="auto">
              <a:xfrm>
                <a:off x="49" y="114"/>
                <a:ext cx="57" cy="24"/>
              </a:xfrm>
              <a:custGeom>
                <a:avLst/>
                <a:gdLst>
                  <a:gd name="T0" fmla="*/ 24 w 24"/>
                  <a:gd name="T1" fmla="*/ 0 h 10"/>
                  <a:gd name="T2" fmla="*/ 0 w 24"/>
                  <a:gd name="T3" fmla="*/ 5 h 10"/>
                  <a:gd name="T4" fmla="*/ 24 w 24"/>
                  <a:gd name="T5" fmla="*/ 10 h 10"/>
                  <a:gd name="T6" fmla="*/ 24 w 24"/>
                  <a:gd name="T7" fmla="*/ 0 h 10"/>
                </a:gdLst>
                <a:ahLst/>
                <a:cxnLst>
                  <a:cxn ang="0">
                    <a:pos x="T0" y="T1"/>
                  </a:cxn>
                  <a:cxn ang="0">
                    <a:pos x="T2" y="T3"/>
                  </a:cxn>
                  <a:cxn ang="0">
                    <a:pos x="T4" y="T5"/>
                  </a:cxn>
                  <a:cxn ang="0">
                    <a:pos x="T6" y="T7"/>
                  </a:cxn>
                </a:cxnLst>
                <a:rect l="0" t="0" r="r" b="b"/>
                <a:pathLst>
                  <a:path w="24" h="10">
                    <a:moveTo>
                      <a:pt x="24" y="0"/>
                    </a:moveTo>
                    <a:cubicBezTo>
                      <a:pt x="13" y="2"/>
                      <a:pt x="6" y="3"/>
                      <a:pt x="0" y="5"/>
                    </a:cubicBezTo>
                    <a:cubicBezTo>
                      <a:pt x="6" y="7"/>
                      <a:pt x="14" y="9"/>
                      <a:pt x="24" y="10"/>
                    </a:cubicBezTo>
                    <a:cubicBezTo>
                      <a:pt x="24" y="0"/>
                      <a:pt x="24" y="0"/>
                      <a:pt x="24" y="0"/>
                    </a:cubicBezTo>
                  </a:path>
                </a:pathLst>
              </a:custGeom>
              <a:solidFill>
                <a:srgbClr val="516C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9" name="Freeform 2140">
                <a:extLst>
                  <a:ext uri="{FF2B5EF4-FFF2-40B4-BE49-F238E27FC236}">
                    <a16:creationId xmlns:a16="http://schemas.microsoft.com/office/drawing/2014/main" id="{ECDAE2EA-FD60-4D5F-A270-B79F8AB02694}"/>
                  </a:ext>
                </a:extLst>
              </p:cNvPr>
              <p:cNvSpPr>
                <a:spLocks noEditPoints="1"/>
              </p:cNvSpPr>
              <p:nvPr/>
            </p:nvSpPr>
            <p:spPr bwMode="auto">
              <a:xfrm>
                <a:off x="32" y="167"/>
                <a:ext cx="179" cy="737"/>
              </a:xfrm>
              <a:custGeom>
                <a:avLst/>
                <a:gdLst>
                  <a:gd name="T0" fmla="*/ 0 w 75"/>
                  <a:gd name="T1" fmla="*/ 234 h 309"/>
                  <a:gd name="T2" fmla="*/ 1 w 75"/>
                  <a:gd name="T3" fmla="*/ 309 h 309"/>
                  <a:gd name="T4" fmla="*/ 5 w 75"/>
                  <a:gd name="T5" fmla="*/ 304 h 309"/>
                  <a:gd name="T6" fmla="*/ 8 w 75"/>
                  <a:gd name="T7" fmla="*/ 301 h 309"/>
                  <a:gd name="T8" fmla="*/ 8 w 75"/>
                  <a:gd name="T9" fmla="*/ 285 h 309"/>
                  <a:gd name="T10" fmla="*/ 3 w 75"/>
                  <a:gd name="T11" fmla="*/ 261 h 309"/>
                  <a:gd name="T12" fmla="*/ 8 w 75"/>
                  <a:gd name="T13" fmla="*/ 242 h 309"/>
                  <a:gd name="T14" fmla="*/ 8 w 75"/>
                  <a:gd name="T15" fmla="*/ 241 h 309"/>
                  <a:gd name="T16" fmla="*/ 7 w 75"/>
                  <a:gd name="T17" fmla="*/ 240 h 309"/>
                  <a:gd name="T18" fmla="*/ 6 w 75"/>
                  <a:gd name="T19" fmla="*/ 240 h 309"/>
                  <a:gd name="T20" fmla="*/ 6 w 75"/>
                  <a:gd name="T21" fmla="*/ 240 h 309"/>
                  <a:gd name="T22" fmla="*/ 6 w 75"/>
                  <a:gd name="T23" fmla="*/ 239 h 309"/>
                  <a:gd name="T24" fmla="*/ 6 w 75"/>
                  <a:gd name="T25" fmla="*/ 239 h 309"/>
                  <a:gd name="T26" fmla="*/ 5 w 75"/>
                  <a:gd name="T27" fmla="*/ 239 h 309"/>
                  <a:gd name="T28" fmla="*/ 5 w 75"/>
                  <a:gd name="T29" fmla="*/ 239 h 309"/>
                  <a:gd name="T30" fmla="*/ 4 w 75"/>
                  <a:gd name="T31" fmla="*/ 238 h 309"/>
                  <a:gd name="T32" fmla="*/ 4 w 75"/>
                  <a:gd name="T33" fmla="*/ 238 h 309"/>
                  <a:gd name="T34" fmla="*/ 3 w 75"/>
                  <a:gd name="T35" fmla="*/ 238 h 309"/>
                  <a:gd name="T36" fmla="*/ 3 w 75"/>
                  <a:gd name="T37" fmla="*/ 237 h 309"/>
                  <a:gd name="T38" fmla="*/ 3 w 75"/>
                  <a:gd name="T39" fmla="*/ 237 h 309"/>
                  <a:gd name="T40" fmla="*/ 3 w 75"/>
                  <a:gd name="T41" fmla="*/ 237 h 309"/>
                  <a:gd name="T42" fmla="*/ 2 w 75"/>
                  <a:gd name="T43" fmla="*/ 237 h 309"/>
                  <a:gd name="T44" fmla="*/ 2 w 75"/>
                  <a:gd name="T45" fmla="*/ 237 h 309"/>
                  <a:gd name="T46" fmla="*/ 2 w 75"/>
                  <a:gd name="T47" fmla="*/ 236 h 309"/>
                  <a:gd name="T48" fmla="*/ 2 w 75"/>
                  <a:gd name="T49" fmla="*/ 236 h 309"/>
                  <a:gd name="T50" fmla="*/ 2 w 75"/>
                  <a:gd name="T51" fmla="*/ 236 h 309"/>
                  <a:gd name="T52" fmla="*/ 1 w 75"/>
                  <a:gd name="T53" fmla="*/ 235 h 309"/>
                  <a:gd name="T54" fmla="*/ 1 w 75"/>
                  <a:gd name="T55" fmla="*/ 235 h 309"/>
                  <a:gd name="T56" fmla="*/ 0 w 75"/>
                  <a:gd name="T57" fmla="*/ 234 h 309"/>
                  <a:gd name="T58" fmla="*/ 0 w 75"/>
                  <a:gd name="T59" fmla="*/ 234 h 309"/>
                  <a:gd name="T60" fmla="*/ 0 w 75"/>
                  <a:gd name="T61" fmla="*/ 234 h 309"/>
                  <a:gd name="T62" fmla="*/ 0 w 75"/>
                  <a:gd name="T63" fmla="*/ 194 h 309"/>
                  <a:gd name="T64" fmla="*/ 0 w 75"/>
                  <a:gd name="T65" fmla="*/ 200 h 309"/>
                  <a:gd name="T66" fmla="*/ 2 w 75"/>
                  <a:gd name="T67" fmla="*/ 196 h 309"/>
                  <a:gd name="T68" fmla="*/ 0 w 75"/>
                  <a:gd name="T69" fmla="*/ 194 h 309"/>
                  <a:gd name="T70" fmla="*/ 0 w 75"/>
                  <a:gd name="T71" fmla="*/ 125 h 309"/>
                  <a:gd name="T72" fmla="*/ 0 w 75"/>
                  <a:gd name="T73" fmla="*/ 156 h 309"/>
                  <a:gd name="T74" fmla="*/ 8 w 75"/>
                  <a:gd name="T75" fmla="*/ 144 h 309"/>
                  <a:gd name="T76" fmla="*/ 8 w 75"/>
                  <a:gd name="T77" fmla="*/ 130 h 309"/>
                  <a:gd name="T78" fmla="*/ 3 w 75"/>
                  <a:gd name="T79" fmla="*/ 127 h 309"/>
                  <a:gd name="T80" fmla="*/ 3 w 75"/>
                  <a:gd name="T81" fmla="*/ 127 h 309"/>
                  <a:gd name="T82" fmla="*/ 2 w 75"/>
                  <a:gd name="T83" fmla="*/ 127 h 309"/>
                  <a:gd name="T84" fmla="*/ 2 w 75"/>
                  <a:gd name="T85" fmla="*/ 127 h 309"/>
                  <a:gd name="T86" fmla="*/ 2 w 75"/>
                  <a:gd name="T87" fmla="*/ 126 h 309"/>
                  <a:gd name="T88" fmla="*/ 0 w 75"/>
                  <a:gd name="T89" fmla="*/ 125 h 309"/>
                  <a:gd name="T90" fmla="*/ 75 w 75"/>
                  <a:gd name="T91" fmla="*/ 124 h 309"/>
                  <a:gd name="T92" fmla="*/ 72 w 75"/>
                  <a:gd name="T93" fmla="*/ 125 h 309"/>
                  <a:gd name="T94" fmla="*/ 72 w 75"/>
                  <a:gd name="T95" fmla="*/ 128 h 309"/>
                  <a:gd name="T96" fmla="*/ 72 w 75"/>
                  <a:gd name="T97" fmla="*/ 128 h 309"/>
                  <a:gd name="T98" fmla="*/ 75 w 75"/>
                  <a:gd name="T99" fmla="*/ 127 h 309"/>
                  <a:gd name="T100" fmla="*/ 75 w 75"/>
                  <a:gd name="T101" fmla="*/ 124 h 309"/>
                  <a:gd name="T102" fmla="*/ 1 w 75"/>
                  <a:gd name="T103" fmla="*/ 52 h 309"/>
                  <a:gd name="T104" fmla="*/ 1 w 75"/>
                  <a:gd name="T105" fmla="*/ 77 h 309"/>
                  <a:gd name="T106" fmla="*/ 8 w 75"/>
                  <a:gd name="T107" fmla="*/ 68 h 309"/>
                  <a:gd name="T108" fmla="*/ 8 w 75"/>
                  <a:gd name="T109" fmla="*/ 67 h 309"/>
                  <a:gd name="T110" fmla="*/ 7 w 75"/>
                  <a:gd name="T111" fmla="*/ 57 h 309"/>
                  <a:gd name="T112" fmla="*/ 1 w 75"/>
                  <a:gd name="T113" fmla="*/ 52 h 309"/>
                  <a:gd name="T114" fmla="*/ 1 w 75"/>
                  <a:gd name="T115" fmla="*/ 0 h 309"/>
                  <a:gd name="T116" fmla="*/ 1 w 75"/>
                  <a:gd name="T117" fmla="*/ 21 h 309"/>
                  <a:gd name="T118" fmla="*/ 8 w 75"/>
                  <a:gd name="T119" fmla="*/ 14 h 309"/>
                  <a:gd name="T120" fmla="*/ 8 w 75"/>
                  <a:gd name="T121" fmla="*/ 6 h 309"/>
                  <a:gd name="T122" fmla="*/ 1 w 75"/>
                  <a:gd name="T123"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 h="309">
                    <a:moveTo>
                      <a:pt x="0" y="234"/>
                    </a:moveTo>
                    <a:cubicBezTo>
                      <a:pt x="0" y="264"/>
                      <a:pt x="1" y="290"/>
                      <a:pt x="1" y="309"/>
                    </a:cubicBezTo>
                    <a:cubicBezTo>
                      <a:pt x="2" y="307"/>
                      <a:pt x="4" y="306"/>
                      <a:pt x="5" y="304"/>
                    </a:cubicBezTo>
                    <a:cubicBezTo>
                      <a:pt x="6" y="303"/>
                      <a:pt x="7" y="302"/>
                      <a:pt x="8" y="301"/>
                    </a:cubicBezTo>
                    <a:cubicBezTo>
                      <a:pt x="8" y="285"/>
                      <a:pt x="8" y="285"/>
                      <a:pt x="8" y="285"/>
                    </a:cubicBezTo>
                    <a:cubicBezTo>
                      <a:pt x="4" y="279"/>
                      <a:pt x="2" y="270"/>
                      <a:pt x="3" y="261"/>
                    </a:cubicBezTo>
                    <a:cubicBezTo>
                      <a:pt x="3" y="254"/>
                      <a:pt x="5" y="247"/>
                      <a:pt x="8" y="242"/>
                    </a:cubicBezTo>
                    <a:cubicBezTo>
                      <a:pt x="8" y="241"/>
                      <a:pt x="8" y="241"/>
                      <a:pt x="8" y="241"/>
                    </a:cubicBezTo>
                    <a:cubicBezTo>
                      <a:pt x="8" y="241"/>
                      <a:pt x="7" y="240"/>
                      <a:pt x="7" y="240"/>
                    </a:cubicBezTo>
                    <a:cubicBezTo>
                      <a:pt x="7" y="240"/>
                      <a:pt x="6" y="240"/>
                      <a:pt x="6" y="240"/>
                    </a:cubicBezTo>
                    <a:cubicBezTo>
                      <a:pt x="6" y="240"/>
                      <a:pt x="6" y="240"/>
                      <a:pt x="6" y="240"/>
                    </a:cubicBezTo>
                    <a:cubicBezTo>
                      <a:pt x="6" y="239"/>
                      <a:pt x="6" y="239"/>
                      <a:pt x="6" y="239"/>
                    </a:cubicBezTo>
                    <a:cubicBezTo>
                      <a:pt x="6" y="239"/>
                      <a:pt x="6" y="239"/>
                      <a:pt x="6" y="239"/>
                    </a:cubicBezTo>
                    <a:cubicBezTo>
                      <a:pt x="5" y="239"/>
                      <a:pt x="5" y="239"/>
                      <a:pt x="5" y="239"/>
                    </a:cubicBezTo>
                    <a:cubicBezTo>
                      <a:pt x="5" y="239"/>
                      <a:pt x="5" y="239"/>
                      <a:pt x="5" y="239"/>
                    </a:cubicBezTo>
                    <a:cubicBezTo>
                      <a:pt x="5" y="239"/>
                      <a:pt x="4" y="238"/>
                      <a:pt x="4" y="238"/>
                    </a:cubicBezTo>
                    <a:cubicBezTo>
                      <a:pt x="4" y="238"/>
                      <a:pt x="4" y="238"/>
                      <a:pt x="4" y="238"/>
                    </a:cubicBezTo>
                    <a:cubicBezTo>
                      <a:pt x="4" y="238"/>
                      <a:pt x="4" y="238"/>
                      <a:pt x="3" y="238"/>
                    </a:cubicBezTo>
                    <a:cubicBezTo>
                      <a:pt x="3" y="238"/>
                      <a:pt x="3" y="237"/>
                      <a:pt x="3" y="237"/>
                    </a:cubicBezTo>
                    <a:cubicBezTo>
                      <a:pt x="3" y="237"/>
                      <a:pt x="3" y="237"/>
                      <a:pt x="3" y="237"/>
                    </a:cubicBezTo>
                    <a:cubicBezTo>
                      <a:pt x="3" y="237"/>
                      <a:pt x="3" y="237"/>
                      <a:pt x="3" y="237"/>
                    </a:cubicBezTo>
                    <a:cubicBezTo>
                      <a:pt x="3" y="237"/>
                      <a:pt x="3" y="237"/>
                      <a:pt x="2" y="237"/>
                    </a:cubicBezTo>
                    <a:cubicBezTo>
                      <a:pt x="2" y="237"/>
                      <a:pt x="2" y="237"/>
                      <a:pt x="2" y="237"/>
                    </a:cubicBezTo>
                    <a:cubicBezTo>
                      <a:pt x="2" y="236"/>
                      <a:pt x="2" y="236"/>
                      <a:pt x="2" y="236"/>
                    </a:cubicBezTo>
                    <a:cubicBezTo>
                      <a:pt x="2" y="236"/>
                      <a:pt x="2" y="236"/>
                      <a:pt x="2" y="236"/>
                    </a:cubicBezTo>
                    <a:cubicBezTo>
                      <a:pt x="2" y="236"/>
                      <a:pt x="2" y="236"/>
                      <a:pt x="2" y="236"/>
                    </a:cubicBezTo>
                    <a:cubicBezTo>
                      <a:pt x="2" y="236"/>
                      <a:pt x="2" y="235"/>
                      <a:pt x="1" y="235"/>
                    </a:cubicBezTo>
                    <a:cubicBezTo>
                      <a:pt x="1" y="235"/>
                      <a:pt x="1" y="235"/>
                      <a:pt x="1" y="235"/>
                    </a:cubicBezTo>
                    <a:cubicBezTo>
                      <a:pt x="1" y="235"/>
                      <a:pt x="1" y="234"/>
                      <a:pt x="0" y="234"/>
                    </a:cubicBezTo>
                    <a:cubicBezTo>
                      <a:pt x="0" y="234"/>
                      <a:pt x="0" y="234"/>
                      <a:pt x="0" y="234"/>
                    </a:cubicBezTo>
                    <a:cubicBezTo>
                      <a:pt x="0" y="234"/>
                      <a:pt x="0" y="234"/>
                      <a:pt x="0" y="234"/>
                    </a:cubicBezTo>
                    <a:moveTo>
                      <a:pt x="0" y="194"/>
                    </a:moveTo>
                    <a:cubicBezTo>
                      <a:pt x="0" y="196"/>
                      <a:pt x="0" y="198"/>
                      <a:pt x="0" y="200"/>
                    </a:cubicBezTo>
                    <a:cubicBezTo>
                      <a:pt x="1" y="199"/>
                      <a:pt x="1" y="198"/>
                      <a:pt x="2" y="196"/>
                    </a:cubicBezTo>
                    <a:cubicBezTo>
                      <a:pt x="1" y="196"/>
                      <a:pt x="1" y="195"/>
                      <a:pt x="0" y="194"/>
                    </a:cubicBezTo>
                    <a:moveTo>
                      <a:pt x="0" y="125"/>
                    </a:moveTo>
                    <a:cubicBezTo>
                      <a:pt x="0" y="135"/>
                      <a:pt x="0" y="145"/>
                      <a:pt x="0" y="156"/>
                    </a:cubicBezTo>
                    <a:cubicBezTo>
                      <a:pt x="2" y="151"/>
                      <a:pt x="5" y="147"/>
                      <a:pt x="8" y="144"/>
                    </a:cubicBezTo>
                    <a:cubicBezTo>
                      <a:pt x="8" y="130"/>
                      <a:pt x="8" y="130"/>
                      <a:pt x="8" y="130"/>
                    </a:cubicBezTo>
                    <a:cubicBezTo>
                      <a:pt x="6" y="130"/>
                      <a:pt x="4" y="128"/>
                      <a:pt x="3" y="127"/>
                    </a:cubicBezTo>
                    <a:cubicBezTo>
                      <a:pt x="3" y="127"/>
                      <a:pt x="3" y="127"/>
                      <a:pt x="3" y="127"/>
                    </a:cubicBezTo>
                    <a:cubicBezTo>
                      <a:pt x="3" y="127"/>
                      <a:pt x="2" y="127"/>
                      <a:pt x="2" y="127"/>
                    </a:cubicBezTo>
                    <a:cubicBezTo>
                      <a:pt x="2" y="127"/>
                      <a:pt x="2" y="127"/>
                      <a:pt x="2" y="127"/>
                    </a:cubicBezTo>
                    <a:cubicBezTo>
                      <a:pt x="2" y="126"/>
                      <a:pt x="2" y="126"/>
                      <a:pt x="2" y="126"/>
                    </a:cubicBezTo>
                    <a:cubicBezTo>
                      <a:pt x="1" y="126"/>
                      <a:pt x="1" y="125"/>
                      <a:pt x="0" y="125"/>
                    </a:cubicBezTo>
                    <a:moveTo>
                      <a:pt x="75" y="124"/>
                    </a:moveTo>
                    <a:cubicBezTo>
                      <a:pt x="74" y="125"/>
                      <a:pt x="73" y="125"/>
                      <a:pt x="72" y="125"/>
                    </a:cubicBezTo>
                    <a:cubicBezTo>
                      <a:pt x="72" y="126"/>
                      <a:pt x="72" y="127"/>
                      <a:pt x="72" y="128"/>
                    </a:cubicBezTo>
                    <a:cubicBezTo>
                      <a:pt x="72" y="128"/>
                      <a:pt x="72" y="128"/>
                      <a:pt x="72" y="128"/>
                    </a:cubicBezTo>
                    <a:cubicBezTo>
                      <a:pt x="73" y="128"/>
                      <a:pt x="74" y="127"/>
                      <a:pt x="75" y="127"/>
                    </a:cubicBezTo>
                    <a:cubicBezTo>
                      <a:pt x="75" y="124"/>
                      <a:pt x="75" y="124"/>
                      <a:pt x="75" y="124"/>
                    </a:cubicBezTo>
                    <a:moveTo>
                      <a:pt x="1" y="52"/>
                    </a:moveTo>
                    <a:cubicBezTo>
                      <a:pt x="1" y="60"/>
                      <a:pt x="1" y="68"/>
                      <a:pt x="1" y="77"/>
                    </a:cubicBezTo>
                    <a:cubicBezTo>
                      <a:pt x="3" y="74"/>
                      <a:pt x="5" y="71"/>
                      <a:pt x="8" y="68"/>
                    </a:cubicBezTo>
                    <a:cubicBezTo>
                      <a:pt x="8" y="67"/>
                      <a:pt x="8" y="67"/>
                      <a:pt x="8" y="67"/>
                    </a:cubicBezTo>
                    <a:cubicBezTo>
                      <a:pt x="7" y="64"/>
                      <a:pt x="7" y="61"/>
                      <a:pt x="7" y="57"/>
                    </a:cubicBezTo>
                    <a:cubicBezTo>
                      <a:pt x="4" y="56"/>
                      <a:pt x="2" y="54"/>
                      <a:pt x="1" y="52"/>
                    </a:cubicBezTo>
                    <a:moveTo>
                      <a:pt x="1" y="0"/>
                    </a:moveTo>
                    <a:cubicBezTo>
                      <a:pt x="1" y="0"/>
                      <a:pt x="1" y="8"/>
                      <a:pt x="1" y="21"/>
                    </a:cubicBezTo>
                    <a:cubicBezTo>
                      <a:pt x="3" y="19"/>
                      <a:pt x="5" y="16"/>
                      <a:pt x="8" y="14"/>
                    </a:cubicBezTo>
                    <a:cubicBezTo>
                      <a:pt x="8" y="6"/>
                      <a:pt x="8" y="6"/>
                      <a:pt x="8" y="6"/>
                    </a:cubicBezTo>
                    <a:cubicBezTo>
                      <a:pt x="3" y="3"/>
                      <a:pt x="1" y="0"/>
                      <a:pt x="1" y="0"/>
                    </a:cubicBezTo>
                  </a:path>
                </a:pathLst>
              </a:custGeom>
              <a:solidFill>
                <a:srgbClr val="FAFA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0" name="Freeform 2141">
                <a:extLst>
                  <a:ext uri="{FF2B5EF4-FFF2-40B4-BE49-F238E27FC236}">
                    <a16:creationId xmlns:a16="http://schemas.microsoft.com/office/drawing/2014/main" id="{AE069C0C-EF10-4AD7-A33D-C49EFB163CC5}"/>
                  </a:ext>
                </a:extLst>
              </p:cNvPr>
              <p:cNvSpPr>
                <a:spLocks noEditPoints="1"/>
              </p:cNvSpPr>
              <p:nvPr/>
            </p:nvSpPr>
            <p:spPr bwMode="auto">
              <a:xfrm>
                <a:off x="34" y="200"/>
                <a:ext cx="17" cy="103"/>
              </a:xfrm>
              <a:custGeom>
                <a:avLst/>
                <a:gdLst>
                  <a:gd name="T0" fmla="*/ 0 w 7"/>
                  <a:gd name="T1" fmla="*/ 38 h 43"/>
                  <a:gd name="T2" fmla="*/ 0 w 7"/>
                  <a:gd name="T3" fmla="*/ 38 h 43"/>
                  <a:gd name="T4" fmla="*/ 6 w 7"/>
                  <a:gd name="T5" fmla="*/ 43 h 43"/>
                  <a:gd name="T6" fmla="*/ 6 w 7"/>
                  <a:gd name="T7" fmla="*/ 43 h 43"/>
                  <a:gd name="T8" fmla="*/ 0 w 7"/>
                  <a:gd name="T9" fmla="*/ 38 h 43"/>
                  <a:gd name="T10" fmla="*/ 0 w 7"/>
                  <a:gd name="T11" fmla="*/ 34 h 43"/>
                  <a:gd name="T12" fmla="*/ 0 w 7"/>
                  <a:gd name="T13" fmla="*/ 38 h 43"/>
                  <a:gd name="T14" fmla="*/ 6 w 7"/>
                  <a:gd name="T15" fmla="*/ 40 h 43"/>
                  <a:gd name="T16" fmla="*/ 6 w 7"/>
                  <a:gd name="T17" fmla="*/ 38 h 43"/>
                  <a:gd name="T18" fmla="*/ 4 w 7"/>
                  <a:gd name="T19" fmla="*/ 37 h 43"/>
                  <a:gd name="T20" fmla="*/ 0 w 7"/>
                  <a:gd name="T21" fmla="*/ 34 h 43"/>
                  <a:gd name="T22" fmla="*/ 7 w 7"/>
                  <a:gd name="T23" fmla="*/ 0 h 43"/>
                  <a:gd name="T24" fmla="*/ 0 w 7"/>
                  <a:gd name="T25" fmla="*/ 7 h 43"/>
                  <a:gd name="T26" fmla="*/ 0 w 7"/>
                  <a:gd name="T27" fmla="*/ 8 h 43"/>
                  <a:gd name="T28" fmla="*/ 6 w 7"/>
                  <a:gd name="T29" fmla="*/ 3 h 43"/>
                  <a:gd name="T30" fmla="*/ 7 w 7"/>
                  <a:gd name="T31" fmla="*/ 1 h 43"/>
                  <a:gd name="T32" fmla="*/ 7 w 7"/>
                  <a:gd name="T3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43">
                    <a:moveTo>
                      <a:pt x="0" y="38"/>
                    </a:moveTo>
                    <a:cubicBezTo>
                      <a:pt x="0" y="38"/>
                      <a:pt x="0" y="38"/>
                      <a:pt x="0" y="38"/>
                    </a:cubicBezTo>
                    <a:cubicBezTo>
                      <a:pt x="1" y="40"/>
                      <a:pt x="3" y="42"/>
                      <a:pt x="6" y="43"/>
                    </a:cubicBezTo>
                    <a:cubicBezTo>
                      <a:pt x="6" y="43"/>
                      <a:pt x="6" y="43"/>
                      <a:pt x="6" y="43"/>
                    </a:cubicBezTo>
                    <a:cubicBezTo>
                      <a:pt x="3" y="42"/>
                      <a:pt x="1" y="40"/>
                      <a:pt x="0" y="38"/>
                    </a:cubicBezTo>
                    <a:moveTo>
                      <a:pt x="0" y="34"/>
                    </a:moveTo>
                    <a:cubicBezTo>
                      <a:pt x="0" y="36"/>
                      <a:pt x="0" y="37"/>
                      <a:pt x="0" y="38"/>
                    </a:cubicBezTo>
                    <a:cubicBezTo>
                      <a:pt x="2" y="39"/>
                      <a:pt x="4" y="40"/>
                      <a:pt x="6" y="40"/>
                    </a:cubicBezTo>
                    <a:cubicBezTo>
                      <a:pt x="6" y="40"/>
                      <a:pt x="6" y="39"/>
                      <a:pt x="6" y="38"/>
                    </a:cubicBezTo>
                    <a:cubicBezTo>
                      <a:pt x="5" y="38"/>
                      <a:pt x="4" y="38"/>
                      <a:pt x="4" y="37"/>
                    </a:cubicBezTo>
                    <a:cubicBezTo>
                      <a:pt x="2" y="37"/>
                      <a:pt x="1" y="36"/>
                      <a:pt x="0" y="34"/>
                    </a:cubicBezTo>
                    <a:moveTo>
                      <a:pt x="7" y="0"/>
                    </a:moveTo>
                    <a:cubicBezTo>
                      <a:pt x="4" y="2"/>
                      <a:pt x="2" y="5"/>
                      <a:pt x="0" y="7"/>
                    </a:cubicBezTo>
                    <a:cubicBezTo>
                      <a:pt x="0" y="7"/>
                      <a:pt x="0" y="8"/>
                      <a:pt x="0" y="8"/>
                    </a:cubicBezTo>
                    <a:cubicBezTo>
                      <a:pt x="2" y="6"/>
                      <a:pt x="4" y="4"/>
                      <a:pt x="6" y="3"/>
                    </a:cubicBezTo>
                    <a:cubicBezTo>
                      <a:pt x="6" y="2"/>
                      <a:pt x="7" y="2"/>
                      <a:pt x="7" y="1"/>
                    </a:cubicBezTo>
                    <a:cubicBezTo>
                      <a:pt x="7" y="0"/>
                      <a:pt x="7" y="0"/>
                      <a:pt x="7" y="0"/>
                    </a:cubicBezTo>
                  </a:path>
                </a:pathLst>
              </a:custGeom>
              <a:solidFill>
                <a:srgbClr val="96A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1" name="Freeform 2142">
                <a:extLst>
                  <a:ext uri="{FF2B5EF4-FFF2-40B4-BE49-F238E27FC236}">
                    <a16:creationId xmlns:a16="http://schemas.microsoft.com/office/drawing/2014/main" id="{8DC96F5A-B42B-44B3-90ED-52581EF14DB0}"/>
                  </a:ext>
                </a:extLst>
              </p:cNvPr>
              <p:cNvSpPr>
                <a:spLocks/>
              </p:cNvSpPr>
              <p:nvPr/>
            </p:nvSpPr>
            <p:spPr bwMode="auto">
              <a:xfrm>
                <a:off x="34" y="291"/>
                <a:ext cx="15" cy="12"/>
              </a:xfrm>
              <a:custGeom>
                <a:avLst/>
                <a:gdLst>
                  <a:gd name="T0" fmla="*/ 0 w 6"/>
                  <a:gd name="T1" fmla="*/ 0 h 5"/>
                  <a:gd name="T2" fmla="*/ 0 w 6"/>
                  <a:gd name="T3" fmla="*/ 0 h 5"/>
                  <a:gd name="T4" fmla="*/ 6 w 6"/>
                  <a:gd name="T5" fmla="*/ 5 h 5"/>
                  <a:gd name="T6" fmla="*/ 6 w 6"/>
                  <a:gd name="T7" fmla="*/ 2 h 5"/>
                  <a:gd name="T8" fmla="*/ 0 w 6"/>
                  <a:gd name="T9" fmla="*/ 0 h 5"/>
                </a:gdLst>
                <a:ahLst/>
                <a:cxnLst>
                  <a:cxn ang="0">
                    <a:pos x="T0" y="T1"/>
                  </a:cxn>
                  <a:cxn ang="0">
                    <a:pos x="T2" y="T3"/>
                  </a:cxn>
                  <a:cxn ang="0">
                    <a:pos x="T4" y="T5"/>
                  </a:cxn>
                  <a:cxn ang="0">
                    <a:pos x="T6" y="T7"/>
                  </a:cxn>
                  <a:cxn ang="0">
                    <a:pos x="T8" y="T9"/>
                  </a:cxn>
                </a:cxnLst>
                <a:rect l="0" t="0" r="r" b="b"/>
                <a:pathLst>
                  <a:path w="6" h="5">
                    <a:moveTo>
                      <a:pt x="0" y="0"/>
                    </a:moveTo>
                    <a:cubicBezTo>
                      <a:pt x="0" y="0"/>
                      <a:pt x="0" y="0"/>
                      <a:pt x="0" y="0"/>
                    </a:cubicBezTo>
                    <a:cubicBezTo>
                      <a:pt x="1" y="2"/>
                      <a:pt x="3" y="4"/>
                      <a:pt x="6" y="5"/>
                    </a:cubicBezTo>
                    <a:cubicBezTo>
                      <a:pt x="6" y="4"/>
                      <a:pt x="6" y="3"/>
                      <a:pt x="6" y="2"/>
                    </a:cubicBezTo>
                    <a:cubicBezTo>
                      <a:pt x="4" y="2"/>
                      <a:pt x="2" y="1"/>
                      <a:pt x="0" y="0"/>
                    </a:cubicBezTo>
                  </a:path>
                </a:pathLst>
              </a:custGeom>
              <a:solidFill>
                <a:srgbClr val="9197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2" name="Freeform 2143">
                <a:extLst>
                  <a:ext uri="{FF2B5EF4-FFF2-40B4-BE49-F238E27FC236}">
                    <a16:creationId xmlns:a16="http://schemas.microsoft.com/office/drawing/2014/main" id="{C1A14B55-4DAA-42EE-9368-09A76381AD81}"/>
                  </a:ext>
                </a:extLst>
              </p:cNvPr>
              <p:cNvSpPr>
                <a:spLocks noEditPoints="1"/>
              </p:cNvSpPr>
              <p:nvPr/>
            </p:nvSpPr>
            <p:spPr bwMode="auto">
              <a:xfrm>
                <a:off x="34" y="203"/>
                <a:ext cx="17" cy="88"/>
              </a:xfrm>
              <a:custGeom>
                <a:avLst/>
                <a:gdLst>
                  <a:gd name="T0" fmla="*/ 0 w 7"/>
                  <a:gd name="T1" fmla="*/ 31 h 37"/>
                  <a:gd name="T2" fmla="*/ 0 w 7"/>
                  <a:gd name="T3" fmla="*/ 33 h 37"/>
                  <a:gd name="T4" fmla="*/ 4 w 7"/>
                  <a:gd name="T5" fmla="*/ 36 h 37"/>
                  <a:gd name="T6" fmla="*/ 6 w 7"/>
                  <a:gd name="T7" fmla="*/ 37 h 37"/>
                  <a:gd name="T8" fmla="*/ 7 w 7"/>
                  <a:gd name="T9" fmla="*/ 33 h 37"/>
                  <a:gd name="T10" fmla="*/ 6 w 7"/>
                  <a:gd name="T11" fmla="*/ 33 h 37"/>
                  <a:gd name="T12" fmla="*/ 1 w 7"/>
                  <a:gd name="T13" fmla="*/ 32 h 37"/>
                  <a:gd name="T14" fmla="*/ 0 w 7"/>
                  <a:gd name="T15" fmla="*/ 31 h 37"/>
                  <a:gd name="T16" fmla="*/ 7 w 7"/>
                  <a:gd name="T17" fmla="*/ 0 h 37"/>
                  <a:gd name="T18" fmla="*/ 6 w 7"/>
                  <a:gd name="T19" fmla="*/ 2 h 37"/>
                  <a:gd name="T20" fmla="*/ 7 w 7"/>
                  <a:gd name="T21" fmla="*/ 1 h 37"/>
                  <a:gd name="T22" fmla="*/ 7 w 7"/>
                  <a:gd name="T2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37">
                    <a:moveTo>
                      <a:pt x="0" y="31"/>
                    </a:moveTo>
                    <a:cubicBezTo>
                      <a:pt x="0" y="32"/>
                      <a:pt x="0" y="33"/>
                      <a:pt x="0" y="33"/>
                    </a:cubicBezTo>
                    <a:cubicBezTo>
                      <a:pt x="1" y="35"/>
                      <a:pt x="2" y="36"/>
                      <a:pt x="4" y="36"/>
                    </a:cubicBezTo>
                    <a:cubicBezTo>
                      <a:pt x="4" y="37"/>
                      <a:pt x="5" y="37"/>
                      <a:pt x="6" y="37"/>
                    </a:cubicBezTo>
                    <a:cubicBezTo>
                      <a:pt x="6" y="36"/>
                      <a:pt x="6" y="34"/>
                      <a:pt x="7" y="33"/>
                    </a:cubicBezTo>
                    <a:cubicBezTo>
                      <a:pt x="6" y="33"/>
                      <a:pt x="6" y="33"/>
                      <a:pt x="6" y="33"/>
                    </a:cubicBezTo>
                    <a:cubicBezTo>
                      <a:pt x="4" y="33"/>
                      <a:pt x="3" y="33"/>
                      <a:pt x="1" y="32"/>
                    </a:cubicBezTo>
                    <a:cubicBezTo>
                      <a:pt x="1" y="32"/>
                      <a:pt x="0" y="32"/>
                      <a:pt x="0" y="31"/>
                    </a:cubicBezTo>
                    <a:moveTo>
                      <a:pt x="7" y="0"/>
                    </a:moveTo>
                    <a:cubicBezTo>
                      <a:pt x="7" y="1"/>
                      <a:pt x="6" y="1"/>
                      <a:pt x="6" y="2"/>
                    </a:cubicBezTo>
                    <a:cubicBezTo>
                      <a:pt x="6" y="1"/>
                      <a:pt x="7" y="1"/>
                      <a:pt x="7" y="1"/>
                    </a:cubicBezTo>
                    <a:cubicBezTo>
                      <a:pt x="7" y="0"/>
                      <a:pt x="7" y="0"/>
                      <a:pt x="7" y="0"/>
                    </a:cubicBezTo>
                  </a:path>
                </a:pathLst>
              </a:custGeom>
              <a:solidFill>
                <a:srgbClr val="A4A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3" name="Freeform 2144">
                <a:extLst>
                  <a:ext uri="{FF2B5EF4-FFF2-40B4-BE49-F238E27FC236}">
                    <a16:creationId xmlns:a16="http://schemas.microsoft.com/office/drawing/2014/main" id="{9172688D-513E-4CCF-87C4-FF937E6A22D2}"/>
                  </a:ext>
                </a:extLst>
              </p:cNvPr>
              <p:cNvSpPr>
                <a:spLocks noEditPoints="1"/>
              </p:cNvSpPr>
              <p:nvPr/>
            </p:nvSpPr>
            <p:spPr bwMode="auto">
              <a:xfrm>
                <a:off x="34" y="205"/>
                <a:ext cx="17" cy="76"/>
              </a:xfrm>
              <a:custGeom>
                <a:avLst/>
                <a:gdLst>
                  <a:gd name="T0" fmla="*/ 7 w 7"/>
                  <a:gd name="T1" fmla="*/ 12 h 32"/>
                  <a:gd name="T2" fmla="*/ 7 w 7"/>
                  <a:gd name="T3" fmla="*/ 12 h 32"/>
                  <a:gd name="T4" fmla="*/ 3 w 7"/>
                  <a:gd name="T5" fmla="*/ 18 h 32"/>
                  <a:gd name="T6" fmla="*/ 0 w 7"/>
                  <a:gd name="T7" fmla="*/ 22 h 32"/>
                  <a:gd name="T8" fmla="*/ 0 w 7"/>
                  <a:gd name="T9" fmla="*/ 30 h 32"/>
                  <a:gd name="T10" fmla="*/ 1 w 7"/>
                  <a:gd name="T11" fmla="*/ 31 h 32"/>
                  <a:gd name="T12" fmla="*/ 6 w 7"/>
                  <a:gd name="T13" fmla="*/ 32 h 32"/>
                  <a:gd name="T14" fmla="*/ 7 w 7"/>
                  <a:gd name="T15" fmla="*/ 32 h 32"/>
                  <a:gd name="T16" fmla="*/ 7 w 7"/>
                  <a:gd name="T17" fmla="*/ 30 h 32"/>
                  <a:gd name="T18" fmla="*/ 7 w 7"/>
                  <a:gd name="T19" fmla="*/ 12 h 32"/>
                  <a:gd name="T20" fmla="*/ 7 w 7"/>
                  <a:gd name="T21" fmla="*/ 0 h 32"/>
                  <a:gd name="T22" fmla="*/ 6 w 7"/>
                  <a:gd name="T23" fmla="*/ 1 h 32"/>
                  <a:gd name="T24" fmla="*/ 0 w 7"/>
                  <a:gd name="T25" fmla="*/ 6 h 32"/>
                  <a:gd name="T26" fmla="*/ 0 w 7"/>
                  <a:gd name="T27" fmla="*/ 9 h 32"/>
                  <a:gd name="T28" fmla="*/ 7 w 7"/>
                  <a:gd name="T29" fmla="*/ 2 h 32"/>
                  <a:gd name="T30" fmla="*/ 7 w 7"/>
                  <a:gd name="T3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32">
                    <a:moveTo>
                      <a:pt x="7" y="12"/>
                    </a:moveTo>
                    <a:cubicBezTo>
                      <a:pt x="7" y="12"/>
                      <a:pt x="7" y="12"/>
                      <a:pt x="7" y="12"/>
                    </a:cubicBezTo>
                    <a:cubicBezTo>
                      <a:pt x="5" y="14"/>
                      <a:pt x="4" y="16"/>
                      <a:pt x="3" y="18"/>
                    </a:cubicBezTo>
                    <a:cubicBezTo>
                      <a:pt x="2" y="20"/>
                      <a:pt x="1" y="21"/>
                      <a:pt x="0" y="22"/>
                    </a:cubicBezTo>
                    <a:cubicBezTo>
                      <a:pt x="0" y="25"/>
                      <a:pt x="0" y="27"/>
                      <a:pt x="0" y="30"/>
                    </a:cubicBezTo>
                    <a:cubicBezTo>
                      <a:pt x="0" y="31"/>
                      <a:pt x="1" y="31"/>
                      <a:pt x="1" y="31"/>
                    </a:cubicBezTo>
                    <a:cubicBezTo>
                      <a:pt x="3" y="32"/>
                      <a:pt x="4" y="32"/>
                      <a:pt x="6" y="32"/>
                    </a:cubicBezTo>
                    <a:cubicBezTo>
                      <a:pt x="6" y="32"/>
                      <a:pt x="6" y="32"/>
                      <a:pt x="7" y="32"/>
                    </a:cubicBezTo>
                    <a:cubicBezTo>
                      <a:pt x="7" y="31"/>
                      <a:pt x="7" y="30"/>
                      <a:pt x="7" y="30"/>
                    </a:cubicBezTo>
                    <a:cubicBezTo>
                      <a:pt x="7" y="12"/>
                      <a:pt x="7" y="12"/>
                      <a:pt x="7" y="12"/>
                    </a:cubicBezTo>
                    <a:moveTo>
                      <a:pt x="7" y="0"/>
                    </a:moveTo>
                    <a:cubicBezTo>
                      <a:pt x="7" y="0"/>
                      <a:pt x="6" y="0"/>
                      <a:pt x="6" y="1"/>
                    </a:cubicBezTo>
                    <a:cubicBezTo>
                      <a:pt x="4" y="2"/>
                      <a:pt x="2" y="4"/>
                      <a:pt x="0" y="6"/>
                    </a:cubicBezTo>
                    <a:cubicBezTo>
                      <a:pt x="0" y="7"/>
                      <a:pt x="0" y="8"/>
                      <a:pt x="0" y="9"/>
                    </a:cubicBezTo>
                    <a:cubicBezTo>
                      <a:pt x="2" y="6"/>
                      <a:pt x="5" y="4"/>
                      <a:pt x="7" y="2"/>
                    </a:cubicBezTo>
                    <a:cubicBezTo>
                      <a:pt x="7" y="0"/>
                      <a:pt x="7" y="0"/>
                      <a:pt x="7" y="0"/>
                    </a:cubicBezTo>
                  </a:path>
                </a:pathLst>
              </a:custGeom>
              <a:solidFill>
                <a:srgbClr val="ACA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4" name="Freeform 2145">
                <a:extLst>
                  <a:ext uri="{FF2B5EF4-FFF2-40B4-BE49-F238E27FC236}">
                    <a16:creationId xmlns:a16="http://schemas.microsoft.com/office/drawing/2014/main" id="{889FBDF2-312E-463D-8732-3EF2044A7015}"/>
                  </a:ext>
                </a:extLst>
              </p:cNvPr>
              <p:cNvSpPr>
                <a:spLocks/>
              </p:cNvSpPr>
              <p:nvPr/>
            </p:nvSpPr>
            <p:spPr bwMode="auto">
              <a:xfrm>
                <a:off x="34" y="210"/>
                <a:ext cx="17" cy="48"/>
              </a:xfrm>
              <a:custGeom>
                <a:avLst/>
                <a:gdLst>
                  <a:gd name="T0" fmla="*/ 7 w 7"/>
                  <a:gd name="T1" fmla="*/ 0 h 20"/>
                  <a:gd name="T2" fmla="*/ 0 w 7"/>
                  <a:gd name="T3" fmla="*/ 7 h 20"/>
                  <a:gd name="T4" fmla="*/ 0 w 7"/>
                  <a:gd name="T5" fmla="*/ 8 h 20"/>
                  <a:gd name="T6" fmla="*/ 3 w 7"/>
                  <a:gd name="T7" fmla="*/ 5 h 20"/>
                  <a:gd name="T8" fmla="*/ 4 w 7"/>
                  <a:gd name="T9" fmla="*/ 5 h 20"/>
                  <a:gd name="T10" fmla="*/ 4 w 7"/>
                  <a:gd name="T11" fmla="*/ 5 h 20"/>
                  <a:gd name="T12" fmla="*/ 4 w 7"/>
                  <a:gd name="T13" fmla="*/ 6 h 20"/>
                  <a:gd name="T14" fmla="*/ 4 w 7"/>
                  <a:gd name="T15" fmla="*/ 7 h 20"/>
                  <a:gd name="T16" fmla="*/ 0 w 7"/>
                  <a:gd name="T17" fmla="*/ 12 h 20"/>
                  <a:gd name="T18" fmla="*/ 0 w 7"/>
                  <a:gd name="T19" fmla="*/ 13 h 20"/>
                  <a:gd name="T20" fmla="*/ 0 w 7"/>
                  <a:gd name="T21" fmla="*/ 20 h 20"/>
                  <a:gd name="T22" fmla="*/ 3 w 7"/>
                  <a:gd name="T23" fmla="*/ 16 h 20"/>
                  <a:gd name="T24" fmla="*/ 7 w 7"/>
                  <a:gd name="T25" fmla="*/ 10 h 20"/>
                  <a:gd name="T26" fmla="*/ 7 w 7"/>
                  <a:gd name="T27" fmla="*/ 10 h 20"/>
                  <a:gd name="T28" fmla="*/ 7 w 7"/>
                  <a:gd name="T29" fmla="*/ 3 h 20"/>
                  <a:gd name="T30" fmla="*/ 6 w 7"/>
                  <a:gd name="T31" fmla="*/ 4 h 20"/>
                  <a:gd name="T32" fmla="*/ 7 w 7"/>
                  <a:gd name="T33" fmla="*/ 2 h 20"/>
                  <a:gd name="T34" fmla="*/ 7 w 7"/>
                  <a:gd name="T3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20">
                    <a:moveTo>
                      <a:pt x="7" y="0"/>
                    </a:moveTo>
                    <a:cubicBezTo>
                      <a:pt x="5" y="2"/>
                      <a:pt x="2" y="4"/>
                      <a:pt x="0" y="7"/>
                    </a:cubicBezTo>
                    <a:cubicBezTo>
                      <a:pt x="0" y="7"/>
                      <a:pt x="0" y="7"/>
                      <a:pt x="0" y="8"/>
                    </a:cubicBezTo>
                    <a:cubicBezTo>
                      <a:pt x="1" y="7"/>
                      <a:pt x="2" y="6"/>
                      <a:pt x="3" y="5"/>
                    </a:cubicBezTo>
                    <a:cubicBezTo>
                      <a:pt x="4" y="5"/>
                      <a:pt x="4" y="5"/>
                      <a:pt x="4" y="5"/>
                    </a:cubicBezTo>
                    <a:cubicBezTo>
                      <a:pt x="4" y="5"/>
                      <a:pt x="4" y="5"/>
                      <a:pt x="4" y="5"/>
                    </a:cubicBezTo>
                    <a:cubicBezTo>
                      <a:pt x="4" y="5"/>
                      <a:pt x="4" y="5"/>
                      <a:pt x="4" y="6"/>
                    </a:cubicBezTo>
                    <a:cubicBezTo>
                      <a:pt x="4" y="6"/>
                      <a:pt x="4" y="6"/>
                      <a:pt x="4" y="7"/>
                    </a:cubicBezTo>
                    <a:cubicBezTo>
                      <a:pt x="3" y="9"/>
                      <a:pt x="2" y="11"/>
                      <a:pt x="0" y="12"/>
                    </a:cubicBezTo>
                    <a:cubicBezTo>
                      <a:pt x="0" y="13"/>
                      <a:pt x="0" y="13"/>
                      <a:pt x="0" y="13"/>
                    </a:cubicBezTo>
                    <a:cubicBezTo>
                      <a:pt x="0" y="15"/>
                      <a:pt x="0" y="17"/>
                      <a:pt x="0" y="20"/>
                    </a:cubicBezTo>
                    <a:cubicBezTo>
                      <a:pt x="1" y="19"/>
                      <a:pt x="2" y="18"/>
                      <a:pt x="3" y="16"/>
                    </a:cubicBezTo>
                    <a:cubicBezTo>
                      <a:pt x="4" y="14"/>
                      <a:pt x="5" y="12"/>
                      <a:pt x="7" y="10"/>
                    </a:cubicBezTo>
                    <a:cubicBezTo>
                      <a:pt x="7" y="10"/>
                      <a:pt x="7" y="10"/>
                      <a:pt x="7" y="10"/>
                    </a:cubicBezTo>
                    <a:cubicBezTo>
                      <a:pt x="7" y="3"/>
                      <a:pt x="7" y="3"/>
                      <a:pt x="7" y="3"/>
                    </a:cubicBezTo>
                    <a:cubicBezTo>
                      <a:pt x="7" y="3"/>
                      <a:pt x="6" y="4"/>
                      <a:pt x="6" y="4"/>
                    </a:cubicBezTo>
                    <a:cubicBezTo>
                      <a:pt x="6" y="3"/>
                      <a:pt x="7" y="2"/>
                      <a:pt x="7" y="2"/>
                    </a:cubicBezTo>
                    <a:cubicBezTo>
                      <a:pt x="7" y="0"/>
                      <a:pt x="7" y="0"/>
                      <a:pt x="7" y="0"/>
                    </a:cubicBezTo>
                  </a:path>
                </a:pathLst>
              </a:custGeom>
              <a:solidFill>
                <a:srgbClr val="B9BB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5" name="Freeform 2146">
                <a:extLst>
                  <a:ext uri="{FF2B5EF4-FFF2-40B4-BE49-F238E27FC236}">
                    <a16:creationId xmlns:a16="http://schemas.microsoft.com/office/drawing/2014/main" id="{614FEEC0-BEEF-4CBD-800B-FE981CA9D0CA}"/>
                  </a:ext>
                </a:extLst>
              </p:cNvPr>
              <p:cNvSpPr>
                <a:spLocks/>
              </p:cNvSpPr>
              <p:nvPr/>
            </p:nvSpPr>
            <p:spPr bwMode="auto">
              <a:xfrm>
                <a:off x="34" y="222"/>
                <a:ext cx="10" cy="19"/>
              </a:xfrm>
              <a:custGeom>
                <a:avLst/>
                <a:gdLst>
                  <a:gd name="T0" fmla="*/ 4 w 4"/>
                  <a:gd name="T1" fmla="*/ 0 h 8"/>
                  <a:gd name="T2" fmla="*/ 4 w 4"/>
                  <a:gd name="T3" fmla="*/ 0 h 8"/>
                  <a:gd name="T4" fmla="*/ 3 w 4"/>
                  <a:gd name="T5" fmla="*/ 0 h 8"/>
                  <a:gd name="T6" fmla="*/ 0 w 4"/>
                  <a:gd name="T7" fmla="*/ 3 h 8"/>
                  <a:gd name="T8" fmla="*/ 0 w 4"/>
                  <a:gd name="T9" fmla="*/ 8 h 8"/>
                  <a:gd name="T10" fmla="*/ 0 w 4"/>
                  <a:gd name="T11" fmla="*/ 7 h 8"/>
                  <a:gd name="T12" fmla="*/ 4 w 4"/>
                  <a:gd name="T13" fmla="*/ 2 h 8"/>
                  <a:gd name="T14" fmla="*/ 4 w 4"/>
                  <a:gd name="T15" fmla="*/ 1 h 8"/>
                  <a:gd name="T16" fmla="*/ 4 w 4"/>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4" y="0"/>
                    </a:moveTo>
                    <a:cubicBezTo>
                      <a:pt x="4" y="0"/>
                      <a:pt x="4" y="0"/>
                      <a:pt x="4" y="0"/>
                    </a:cubicBezTo>
                    <a:cubicBezTo>
                      <a:pt x="3" y="0"/>
                      <a:pt x="3" y="0"/>
                      <a:pt x="3" y="0"/>
                    </a:cubicBezTo>
                    <a:cubicBezTo>
                      <a:pt x="2" y="1"/>
                      <a:pt x="1" y="2"/>
                      <a:pt x="0" y="3"/>
                    </a:cubicBezTo>
                    <a:cubicBezTo>
                      <a:pt x="0" y="4"/>
                      <a:pt x="0" y="6"/>
                      <a:pt x="0" y="8"/>
                    </a:cubicBezTo>
                    <a:cubicBezTo>
                      <a:pt x="0" y="8"/>
                      <a:pt x="0" y="8"/>
                      <a:pt x="0" y="7"/>
                    </a:cubicBezTo>
                    <a:cubicBezTo>
                      <a:pt x="2" y="6"/>
                      <a:pt x="3" y="4"/>
                      <a:pt x="4" y="2"/>
                    </a:cubicBezTo>
                    <a:cubicBezTo>
                      <a:pt x="4" y="1"/>
                      <a:pt x="4" y="1"/>
                      <a:pt x="4" y="1"/>
                    </a:cubicBezTo>
                    <a:cubicBezTo>
                      <a:pt x="4" y="0"/>
                      <a:pt x="4" y="0"/>
                      <a:pt x="4" y="0"/>
                    </a:cubicBezTo>
                  </a:path>
                </a:pathLst>
              </a:custGeom>
              <a:solidFill>
                <a:srgbClr val="CDCB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6" name="Freeform 2147">
                <a:extLst>
                  <a:ext uri="{FF2B5EF4-FFF2-40B4-BE49-F238E27FC236}">
                    <a16:creationId xmlns:a16="http://schemas.microsoft.com/office/drawing/2014/main" id="{2AA69038-6531-4939-8D37-3B324C96581D}"/>
                  </a:ext>
                </a:extLst>
              </p:cNvPr>
              <p:cNvSpPr>
                <a:spLocks/>
              </p:cNvSpPr>
              <p:nvPr/>
            </p:nvSpPr>
            <p:spPr bwMode="auto">
              <a:xfrm>
                <a:off x="49" y="215"/>
                <a:ext cx="2" cy="4"/>
              </a:xfrm>
              <a:custGeom>
                <a:avLst/>
                <a:gdLst>
                  <a:gd name="T0" fmla="*/ 1 w 1"/>
                  <a:gd name="T1" fmla="*/ 0 h 2"/>
                  <a:gd name="T2" fmla="*/ 0 w 1"/>
                  <a:gd name="T3" fmla="*/ 2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1" y="0"/>
                      <a:pt x="0" y="1"/>
                      <a:pt x="0" y="2"/>
                    </a:cubicBezTo>
                    <a:cubicBezTo>
                      <a:pt x="0" y="2"/>
                      <a:pt x="1" y="1"/>
                      <a:pt x="1" y="1"/>
                    </a:cubicBezTo>
                    <a:cubicBezTo>
                      <a:pt x="1" y="0"/>
                      <a:pt x="1" y="0"/>
                      <a:pt x="1" y="0"/>
                    </a:cubicBezTo>
                  </a:path>
                </a:pathLst>
              </a:custGeom>
              <a:solidFill>
                <a:srgbClr val="CDCB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7" name="Freeform 2148">
                <a:extLst>
                  <a:ext uri="{FF2B5EF4-FFF2-40B4-BE49-F238E27FC236}">
                    <a16:creationId xmlns:a16="http://schemas.microsoft.com/office/drawing/2014/main" id="{46714B8E-5FA0-44ED-98C1-C695A787FCD6}"/>
                  </a:ext>
                </a:extLst>
              </p:cNvPr>
              <p:cNvSpPr>
                <a:spLocks/>
              </p:cNvSpPr>
              <p:nvPr/>
            </p:nvSpPr>
            <p:spPr bwMode="auto">
              <a:xfrm>
                <a:off x="132" y="200"/>
                <a:ext cx="43" cy="10"/>
              </a:xfrm>
              <a:custGeom>
                <a:avLst/>
                <a:gdLst>
                  <a:gd name="T0" fmla="*/ 5 w 18"/>
                  <a:gd name="T1" fmla="*/ 0 h 4"/>
                  <a:gd name="T2" fmla="*/ 1 w 18"/>
                  <a:gd name="T3" fmla="*/ 1 h 4"/>
                  <a:gd name="T4" fmla="*/ 0 w 18"/>
                  <a:gd name="T5" fmla="*/ 1 h 4"/>
                  <a:gd name="T6" fmla="*/ 0 w 18"/>
                  <a:gd name="T7" fmla="*/ 2 h 4"/>
                  <a:gd name="T8" fmla="*/ 1 w 18"/>
                  <a:gd name="T9" fmla="*/ 2 h 4"/>
                  <a:gd name="T10" fmla="*/ 12 w 18"/>
                  <a:gd name="T11" fmla="*/ 4 h 4"/>
                  <a:gd name="T12" fmla="*/ 18 w 18"/>
                  <a:gd name="T13" fmla="*/ 0 h 4"/>
                  <a:gd name="T14" fmla="*/ 16 w 18"/>
                  <a:gd name="T15" fmla="*/ 0 h 4"/>
                  <a:gd name="T16" fmla="*/ 5 w 1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
                    <a:moveTo>
                      <a:pt x="5" y="0"/>
                    </a:moveTo>
                    <a:cubicBezTo>
                      <a:pt x="4" y="0"/>
                      <a:pt x="2" y="1"/>
                      <a:pt x="1" y="1"/>
                    </a:cubicBezTo>
                    <a:cubicBezTo>
                      <a:pt x="0" y="1"/>
                      <a:pt x="0" y="1"/>
                      <a:pt x="0" y="1"/>
                    </a:cubicBezTo>
                    <a:cubicBezTo>
                      <a:pt x="0" y="2"/>
                      <a:pt x="0" y="2"/>
                      <a:pt x="0" y="2"/>
                    </a:cubicBezTo>
                    <a:cubicBezTo>
                      <a:pt x="0" y="2"/>
                      <a:pt x="1" y="2"/>
                      <a:pt x="1" y="2"/>
                    </a:cubicBezTo>
                    <a:cubicBezTo>
                      <a:pt x="5" y="2"/>
                      <a:pt x="9" y="3"/>
                      <a:pt x="12" y="4"/>
                    </a:cubicBezTo>
                    <a:cubicBezTo>
                      <a:pt x="14" y="3"/>
                      <a:pt x="16" y="1"/>
                      <a:pt x="18" y="0"/>
                    </a:cubicBezTo>
                    <a:cubicBezTo>
                      <a:pt x="17" y="0"/>
                      <a:pt x="16" y="0"/>
                      <a:pt x="16" y="0"/>
                    </a:cubicBezTo>
                    <a:cubicBezTo>
                      <a:pt x="12" y="0"/>
                      <a:pt x="9" y="0"/>
                      <a:pt x="5" y="0"/>
                    </a:cubicBezTo>
                  </a:path>
                </a:pathLst>
              </a:custGeom>
              <a:solidFill>
                <a:srgbClr val="96A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8" name="Freeform 2149">
                <a:extLst>
                  <a:ext uri="{FF2B5EF4-FFF2-40B4-BE49-F238E27FC236}">
                    <a16:creationId xmlns:a16="http://schemas.microsoft.com/office/drawing/2014/main" id="{C157FBA2-2759-4A31-AB6D-FBF444D6836A}"/>
                  </a:ext>
                </a:extLst>
              </p:cNvPr>
              <p:cNvSpPr>
                <a:spLocks/>
              </p:cNvSpPr>
              <p:nvPr/>
            </p:nvSpPr>
            <p:spPr bwMode="auto">
              <a:xfrm>
                <a:off x="132" y="200"/>
                <a:ext cx="12" cy="3"/>
              </a:xfrm>
              <a:custGeom>
                <a:avLst/>
                <a:gdLst>
                  <a:gd name="T0" fmla="*/ 0 w 5"/>
                  <a:gd name="T1" fmla="*/ 0 h 1"/>
                  <a:gd name="T2" fmla="*/ 0 w 5"/>
                  <a:gd name="T3" fmla="*/ 1 h 1"/>
                  <a:gd name="T4" fmla="*/ 1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cubicBezTo>
                      <a:pt x="0" y="1"/>
                      <a:pt x="0" y="1"/>
                      <a:pt x="0" y="1"/>
                    </a:cubicBezTo>
                    <a:cubicBezTo>
                      <a:pt x="0" y="1"/>
                      <a:pt x="0" y="1"/>
                      <a:pt x="1" y="1"/>
                    </a:cubicBezTo>
                    <a:cubicBezTo>
                      <a:pt x="2" y="1"/>
                      <a:pt x="4" y="0"/>
                      <a:pt x="5" y="0"/>
                    </a:cubicBezTo>
                    <a:cubicBezTo>
                      <a:pt x="3" y="0"/>
                      <a:pt x="2" y="0"/>
                      <a:pt x="0" y="0"/>
                    </a:cubicBezTo>
                  </a:path>
                </a:pathLst>
              </a:custGeom>
              <a:solidFill>
                <a:srgbClr val="A4A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9" name="Freeform 2150">
                <a:extLst>
                  <a:ext uri="{FF2B5EF4-FFF2-40B4-BE49-F238E27FC236}">
                    <a16:creationId xmlns:a16="http://schemas.microsoft.com/office/drawing/2014/main" id="{92364E3F-1E51-4BFC-9FD9-56B3F9F417AA}"/>
                  </a:ext>
                </a:extLst>
              </p:cNvPr>
              <p:cNvSpPr>
                <a:spLocks/>
              </p:cNvSpPr>
              <p:nvPr/>
            </p:nvSpPr>
            <p:spPr bwMode="auto">
              <a:xfrm>
                <a:off x="161" y="200"/>
                <a:ext cx="17" cy="12"/>
              </a:xfrm>
              <a:custGeom>
                <a:avLst/>
                <a:gdLst>
                  <a:gd name="T0" fmla="*/ 7 w 7"/>
                  <a:gd name="T1" fmla="*/ 0 h 5"/>
                  <a:gd name="T2" fmla="*/ 6 w 7"/>
                  <a:gd name="T3" fmla="*/ 0 h 5"/>
                  <a:gd name="T4" fmla="*/ 0 w 7"/>
                  <a:gd name="T5" fmla="*/ 4 h 5"/>
                  <a:gd name="T6" fmla="*/ 1 w 7"/>
                  <a:gd name="T7" fmla="*/ 5 h 5"/>
                  <a:gd name="T8" fmla="*/ 4 w 7"/>
                  <a:gd name="T9" fmla="*/ 2 h 5"/>
                  <a:gd name="T10" fmla="*/ 7 w 7"/>
                  <a:gd name="T11" fmla="*/ 0 h 5"/>
                </a:gdLst>
                <a:ahLst/>
                <a:cxnLst>
                  <a:cxn ang="0">
                    <a:pos x="T0" y="T1"/>
                  </a:cxn>
                  <a:cxn ang="0">
                    <a:pos x="T2" y="T3"/>
                  </a:cxn>
                  <a:cxn ang="0">
                    <a:pos x="T4" y="T5"/>
                  </a:cxn>
                  <a:cxn ang="0">
                    <a:pos x="T6" y="T7"/>
                  </a:cxn>
                  <a:cxn ang="0">
                    <a:pos x="T8" y="T9"/>
                  </a:cxn>
                  <a:cxn ang="0">
                    <a:pos x="T10" y="T11"/>
                  </a:cxn>
                </a:cxnLst>
                <a:rect l="0" t="0" r="r" b="b"/>
                <a:pathLst>
                  <a:path w="7" h="5">
                    <a:moveTo>
                      <a:pt x="7" y="0"/>
                    </a:moveTo>
                    <a:cubicBezTo>
                      <a:pt x="6" y="0"/>
                      <a:pt x="6" y="0"/>
                      <a:pt x="6" y="0"/>
                    </a:cubicBezTo>
                    <a:cubicBezTo>
                      <a:pt x="4" y="1"/>
                      <a:pt x="2" y="3"/>
                      <a:pt x="0" y="4"/>
                    </a:cubicBezTo>
                    <a:cubicBezTo>
                      <a:pt x="0" y="4"/>
                      <a:pt x="0" y="5"/>
                      <a:pt x="1" y="5"/>
                    </a:cubicBezTo>
                    <a:cubicBezTo>
                      <a:pt x="2" y="4"/>
                      <a:pt x="3" y="3"/>
                      <a:pt x="4" y="2"/>
                    </a:cubicBezTo>
                    <a:cubicBezTo>
                      <a:pt x="5" y="1"/>
                      <a:pt x="6" y="1"/>
                      <a:pt x="7" y="0"/>
                    </a:cubicBezTo>
                  </a:path>
                </a:pathLst>
              </a:custGeom>
              <a:solidFill>
                <a:srgbClr val="96A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0" name="Freeform 2151">
                <a:extLst>
                  <a:ext uri="{FF2B5EF4-FFF2-40B4-BE49-F238E27FC236}">
                    <a16:creationId xmlns:a16="http://schemas.microsoft.com/office/drawing/2014/main" id="{CDD13C57-CC62-43DD-AE7B-09CE7B0B962C}"/>
                  </a:ext>
                </a:extLst>
              </p:cNvPr>
              <p:cNvSpPr>
                <a:spLocks noEditPoints="1"/>
              </p:cNvSpPr>
              <p:nvPr/>
            </p:nvSpPr>
            <p:spPr bwMode="auto">
              <a:xfrm>
                <a:off x="163" y="205"/>
                <a:ext cx="48" cy="76"/>
              </a:xfrm>
              <a:custGeom>
                <a:avLst/>
                <a:gdLst>
                  <a:gd name="T0" fmla="*/ 20 w 20"/>
                  <a:gd name="T1" fmla="*/ 24 h 32"/>
                  <a:gd name="T2" fmla="*/ 11 w 20"/>
                  <a:gd name="T3" fmla="*/ 28 h 32"/>
                  <a:gd name="T4" fmla="*/ 10 w 20"/>
                  <a:gd name="T5" fmla="*/ 32 h 32"/>
                  <a:gd name="T6" fmla="*/ 17 w 20"/>
                  <a:gd name="T7" fmla="*/ 30 h 32"/>
                  <a:gd name="T8" fmla="*/ 17 w 20"/>
                  <a:gd name="T9" fmla="*/ 30 h 32"/>
                  <a:gd name="T10" fmla="*/ 20 w 20"/>
                  <a:gd name="T11" fmla="*/ 29 h 32"/>
                  <a:gd name="T12" fmla="*/ 20 w 20"/>
                  <a:gd name="T13" fmla="*/ 24 h 32"/>
                  <a:gd name="T14" fmla="*/ 3 w 20"/>
                  <a:gd name="T15" fmla="*/ 0 h 32"/>
                  <a:gd name="T16" fmla="*/ 0 w 20"/>
                  <a:gd name="T17" fmla="*/ 3 h 32"/>
                  <a:gd name="T18" fmla="*/ 0 w 20"/>
                  <a:gd name="T19" fmla="*/ 3 h 32"/>
                  <a:gd name="T20" fmla="*/ 0 w 20"/>
                  <a:gd name="T21" fmla="*/ 3 h 32"/>
                  <a:gd name="T22" fmla="*/ 1 w 20"/>
                  <a:gd name="T23" fmla="*/ 3 h 32"/>
                  <a:gd name="T24" fmla="*/ 3 w 20"/>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2">
                    <a:moveTo>
                      <a:pt x="20" y="24"/>
                    </a:moveTo>
                    <a:cubicBezTo>
                      <a:pt x="17" y="26"/>
                      <a:pt x="14" y="27"/>
                      <a:pt x="11" y="28"/>
                    </a:cubicBezTo>
                    <a:cubicBezTo>
                      <a:pt x="11" y="29"/>
                      <a:pt x="11" y="31"/>
                      <a:pt x="10" y="32"/>
                    </a:cubicBezTo>
                    <a:cubicBezTo>
                      <a:pt x="13" y="31"/>
                      <a:pt x="15" y="30"/>
                      <a:pt x="17" y="30"/>
                    </a:cubicBezTo>
                    <a:cubicBezTo>
                      <a:pt x="17" y="30"/>
                      <a:pt x="17" y="30"/>
                      <a:pt x="17" y="30"/>
                    </a:cubicBezTo>
                    <a:cubicBezTo>
                      <a:pt x="18" y="30"/>
                      <a:pt x="19" y="29"/>
                      <a:pt x="20" y="29"/>
                    </a:cubicBezTo>
                    <a:cubicBezTo>
                      <a:pt x="20" y="24"/>
                      <a:pt x="20" y="24"/>
                      <a:pt x="20" y="24"/>
                    </a:cubicBezTo>
                    <a:moveTo>
                      <a:pt x="3" y="0"/>
                    </a:moveTo>
                    <a:cubicBezTo>
                      <a:pt x="2" y="1"/>
                      <a:pt x="1" y="2"/>
                      <a:pt x="0" y="3"/>
                    </a:cubicBezTo>
                    <a:cubicBezTo>
                      <a:pt x="0" y="3"/>
                      <a:pt x="0" y="3"/>
                      <a:pt x="0" y="3"/>
                    </a:cubicBezTo>
                    <a:cubicBezTo>
                      <a:pt x="0" y="3"/>
                      <a:pt x="0" y="3"/>
                      <a:pt x="0" y="3"/>
                    </a:cubicBezTo>
                    <a:cubicBezTo>
                      <a:pt x="1" y="3"/>
                      <a:pt x="1" y="3"/>
                      <a:pt x="1" y="3"/>
                    </a:cubicBezTo>
                    <a:cubicBezTo>
                      <a:pt x="2" y="2"/>
                      <a:pt x="2" y="1"/>
                      <a:pt x="3" y="0"/>
                    </a:cubicBezTo>
                  </a:path>
                </a:pathLst>
              </a:custGeom>
              <a:solidFill>
                <a:srgbClr val="A4A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1" name="Freeform 2152">
                <a:extLst>
                  <a:ext uri="{FF2B5EF4-FFF2-40B4-BE49-F238E27FC236}">
                    <a16:creationId xmlns:a16="http://schemas.microsoft.com/office/drawing/2014/main" id="{3CAEF9BC-3BED-4F8D-B2DE-B951C7DFD1FD}"/>
                  </a:ext>
                </a:extLst>
              </p:cNvPr>
              <p:cNvSpPr>
                <a:spLocks noEditPoints="1"/>
              </p:cNvSpPr>
              <p:nvPr/>
            </p:nvSpPr>
            <p:spPr bwMode="auto">
              <a:xfrm>
                <a:off x="163" y="200"/>
                <a:ext cx="48" cy="72"/>
              </a:xfrm>
              <a:custGeom>
                <a:avLst/>
                <a:gdLst>
                  <a:gd name="T0" fmla="*/ 20 w 20"/>
                  <a:gd name="T1" fmla="*/ 4 h 30"/>
                  <a:gd name="T2" fmla="*/ 14 w 20"/>
                  <a:gd name="T3" fmla="*/ 6 h 30"/>
                  <a:gd name="T4" fmla="*/ 8 w 20"/>
                  <a:gd name="T5" fmla="*/ 13 h 30"/>
                  <a:gd name="T6" fmla="*/ 11 w 20"/>
                  <a:gd name="T7" fmla="*/ 30 h 30"/>
                  <a:gd name="T8" fmla="*/ 20 w 20"/>
                  <a:gd name="T9" fmla="*/ 26 h 30"/>
                  <a:gd name="T10" fmla="*/ 20 w 20"/>
                  <a:gd name="T11" fmla="*/ 4 h 30"/>
                  <a:gd name="T12" fmla="*/ 10 w 20"/>
                  <a:gd name="T13" fmla="*/ 0 h 30"/>
                  <a:gd name="T14" fmla="*/ 6 w 20"/>
                  <a:gd name="T15" fmla="*/ 0 h 30"/>
                  <a:gd name="T16" fmla="*/ 3 w 20"/>
                  <a:gd name="T17" fmla="*/ 2 h 30"/>
                  <a:gd name="T18" fmla="*/ 1 w 20"/>
                  <a:gd name="T19" fmla="*/ 5 h 30"/>
                  <a:gd name="T20" fmla="*/ 0 w 20"/>
                  <a:gd name="T21" fmla="*/ 5 h 30"/>
                  <a:gd name="T22" fmla="*/ 2 w 20"/>
                  <a:gd name="T23" fmla="*/ 6 h 30"/>
                  <a:gd name="T24" fmla="*/ 10 w 20"/>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0">
                    <a:moveTo>
                      <a:pt x="20" y="4"/>
                    </a:moveTo>
                    <a:cubicBezTo>
                      <a:pt x="18" y="5"/>
                      <a:pt x="16" y="5"/>
                      <a:pt x="14" y="6"/>
                    </a:cubicBezTo>
                    <a:cubicBezTo>
                      <a:pt x="12" y="8"/>
                      <a:pt x="9" y="10"/>
                      <a:pt x="8" y="13"/>
                    </a:cubicBezTo>
                    <a:cubicBezTo>
                      <a:pt x="10" y="18"/>
                      <a:pt x="11" y="24"/>
                      <a:pt x="11" y="30"/>
                    </a:cubicBezTo>
                    <a:cubicBezTo>
                      <a:pt x="14" y="29"/>
                      <a:pt x="17" y="28"/>
                      <a:pt x="20" y="26"/>
                    </a:cubicBezTo>
                    <a:cubicBezTo>
                      <a:pt x="20" y="4"/>
                      <a:pt x="20" y="4"/>
                      <a:pt x="20" y="4"/>
                    </a:cubicBezTo>
                    <a:moveTo>
                      <a:pt x="10" y="0"/>
                    </a:moveTo>
                    <a:cubicBezTo>
                      <a:pt x="8" y="0"/>
                      <a:pt x="7" y="0"/>
                      <a:pt x="6" y="0"/>
                    </a:cubicBezTo>
                    <a:cubicBezTo>
                      <a:pt x="5" y="1"/>
                      <a:pt x="4" y="1"/>
                      <a:pt x="3" y="2"/>
                    </a:cubicBezTo>
                    <a:cubicBezTo>
                      <a:pt x="2" y="3"/>
                      <a:pt x="2" y="4"/>
                      <a:pt x="1" y="5"/>
                    </a:cubicBezTo>
                    <a:cubicBezTo>
                      <a:pt x="1" y="5"/>
                      <a:pt x="1" y="5"/>
                      <a:pt x="0" y="5"/>
                    </a:cubicBezTo>
                    <a:cubicBezTo>
                      <a:pt x="1" y="6"/>
                      <a:pt x="2" y="6"/>
                      <a:pt x="2" y="6"/>
                    </a:cubicBezTo>
                    <a:cubicBezTo>
                      <a:pt x="4" y="4"/>
                      <a:pt x="6" y="2"/>
                      <a:pt x="10" y="0"/>
                    </a:cubicBezTo>
                  </a:path>
                </a:pathLst>
              </a:custGeom>
              <a:solidFill>
                <a:srgbClr val="ACA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2" name="Freeform 2153">
                <a:extLst>
                  <a:ext uri="{FF2B5EF4-FFF2-40B4-BE49-F238E27FC236}">
                    <a16:creationId xmlns:a16="http://schemas.microsoft.com/office/drawing/2014/main" id="{CE8BDC94-D05C-4AE6-9480-6A6A2A58D6BE}"/>
                  </a:ext>
                </a:extLst>
              </p:cNvPr>
              <p:cNvSpPr>
                <a:spLocks/>
              </p:cNvSpPr>
              <p:nvPr/>
            </p:nvSpPr>
            <p:spPr bwMode="auto">
              <a:xfrm>
                <a:off x="168" y="200"/>
                <a:ext cx="43" cy="31"/>
              </a:xfrm>
              <a:custGeom>
                <a:avLst/>
                <a:gdLst>
                  <a:gd name="T0" fmla="*/ 10 w 18"/>
                  <a:gd name="T1" fmla="*/ 0 h 13"/>
                  <a:gd name="T2" fmla="*/ 8 w 18"/>
                  <a:gd name="T3" fmla="*/ 0 h 13"/>
                  <a:gd name="T4" fmla="*/ 0 w 18"/>
                  <a:gd name="T5" fmla="*/ 6 h 13"/>
                  <a:gd name="T6" fmla="*/ 6 w 18"/>
                  <a:gd name="T7" fmla="*/ 13 h 13"/>
                  <a:gd name="T8" fmla="*/ 12 w 18"/>
                  <a:gd name="T9" fmla="*/ 6 h 13"/>
                  <a:gd name="T10" fmla="*/ 18 w 18"/>
                  <a:gd name="T11" fmla="*/ 4 h 13"/>
                  <a:gd name="T12" fmla="*/ 18 w 18"/>
                  <a:gd name="T13" fmla="*/ 0 h 13"/>
                  <a:gd name="T14" fmla="*/ 16 w 18"/>
                  <a:gd name="T15" fmla="*/ 1 h 13"/>
                  <a:gd name="T16" fmla="*/ 10 w 18"/>
                  <a:gd name="T17" fmla="*/ 2 h 13"/>
                  <a:gd name="T18" fmla="*/ 9 w 18"/>
                  <a:gd name="T19" fmla="*/ 3 h 13"/>
                  <a:gd name="T20" fmla="*/ 9 w 18"/>
                  <a:gd name="T21" fmla="*/ 2 h 13"/>
                  <a:gd name="T22" fmla="*/ 8 w 18"/>
                  <a:gd name="T23" fmla="*/ 2 h 13"/>
                  <a:gd name="T24" fmla="*/ 8 w 18"/>
                  <a:gd name="T25" fmla="*/ 1 h 13"/>
                  <a:gd name="T26" fmla="*/ 10 w 18"/>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3">
                    <a:moveTo>
                      <a:pt x="10" y="0"/>
                    </a:moveTo>
                    <a:cubicBezTo>
                      <a:pt x="9" y="0"/>
                      <a:pt x="8" y="0"/>
                      <a:pt x="8" y="0"/>
                    </a:cubicBezTo>
                    <a:cubicBezTo>
                      <a:pt x="4" y="2"/>
                      <a:pt x="2" y="4"/>
                      <a:pt x="0" y="6"/>
                    </a:cubicBezTo>
                    <a:cubicBezTo>
                      <a:pt x="2" y="8"/>
                      <a:pt x="4" y="10"/>
                      <a:pt x="6" y="13"/>
                    </a:cubicBezTo>
                    <a:cubicBezTo>
                      <a:pt x="7" y="10"/>
                      <a:pt x="10" y="8"/>
                      <a:pt x="12" y="6"/>
                    </a:cubicBezTo>
                    <a:cubicBezTo>
                      <a:pt x="14" y="5"/>
                      <a:pt x="16" y="5"/>
                      <a:pt x="18" y="4"/>
                    </a:cubicBezTo>
                    <a:cubicBezTo>
                      <a:pt x="18" y="0"/>
                      <a:pt x="18" y="0"/>
                      <a:pt x="18" y="0"/>
                    </a:cubicBezTo>
                    <a:cubicBezTo>
                      <a:pt x="17" y="0"/>
                      <a:pt x="17" y="0"/>
                      <a:pt x="16" y="1"/>
                    </a:cubicBezTo>
                    <a:cubicBezTo>
                      <a:pt x="14" y="1"/>
                      <a:pt x="12" y="2"/>
                      <a:pt x="10" y="2"/>
                    </a:cubicBezTo>
                    <a:cubicBezTo>
                      <a:pt x="10" y="2"/>
                      <a:pt x="9" y="3"/>
                      <a:pt x="9" y="3"/>
                    </a:cubicBezTo>
                    <a:cubicBezTo>
                      <a:pt x="9" y="3"/>
                      <a:pt x="9" y="3"/>
                      <a:pt x="9" y="2"/>
                    </a:cubicBezTo>
                    <a:cubicBezTo>
                      <a:pt x="8" y="2"/>
                      <a:pt x="8" y="2"/>
                      <a:pt x="8" y="2"/>
                    </a:cubicBezTo>
                    <a:cubicBezTo>
                      <a:pt x="8" y="1"/>
                      <a:pt x="8" y="1"/>
                      <a:pt x="8" y="1"/>
                    </a:cubicBezTo>
                    <a:cubicBezTo>
                      <a:pt x="9" y="1"/>
                      <a:pt x="9" y="0"/>
                      <a:pt x="10" y="0"/>
                    </a:cubicBezTo>
                  </a:path>
                </a:pathLst>
              </a:custGeom>
              <a:solidFill>
                <a:srgbClr val="B9BB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3" name="Freeform 2154">
                <a:extLst>
                  <a:ext uri="{FF2B5EF4-FFF2-40B4-BE49-F238E27FC236}">
                    <a16:creationId xmlns:a16="http://schemas.microsoft.com/office/drawing/2014/main" id="{1E570730-91BF-4B01-AE72-19A0372E1334}"/>
                  </a:ext>
                </a:extLst>
              </p:cNvPr>
              <p:cNvSpPr>
                <a:spLocks/>
              </p:cNvSpPr>
              <p:nvPr/>
            </p:nvSpPr>
            <p:spPr bwMode="auto">
              <a:xfrm>
                <a:off x="187" y="200"/>
                <a:ext cx="24" cy="8"/>
              </a:xfrm>
              <a:custGeom>
                <a:avLst/>
                <a:gdLst>
                  <a:gd name="T0" fmla="*/ 10 w 10"/>
                  <a:gd name="T1" fmla="*/ 0 h 3"/>
                  <a:gd name="T2" fmla="*/ 2 w 10"/>
                  <a:gd name="T3" fmla="*/ 0 h 3"/>
                  <a:gd name="T4" fmla="*/ 0 w 10"/>
                  <a:gd name="T5" fmla="*/ 1 h 3"/>
                  <a:gd name="T6" fmla="*/ 0 w 10"/>
                  <a:gd name="T7" fmla="*/ 2 h 3"/>
                  <a:gd name="T8" fmla="*/ 1 w 10"/>
                  <a:gd name="T9" fmla="*/ 2 h 3"/>
                  <a:gd name="T10" fmla="*/ 1 w 10"/>
                  <a:gd name="T11" fmla="*/ 3 h 3"/>
                  <a:gd name="T12" fmla="*/ 2 w 10"/>
                  <a:gd name="T13" fmla="*/ 2 h 3"/>
                  <a:gd name="T14" fmla="*/ 8 w 10"/>
                  <a:gd name="T15" fmla="*/ 1 h 3"/>
                  <a:gd name="T16" fmla="*/ 10 w 10"/>
                  <a:gd name="T17" fmla="*/ 0 h 3"/>
                  <a:gd name="T18" fmla="*/ 10 w 10"/>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3">
                    <a:moveTo>
                      <a:pt x="10" y="0"/>
                    </a:moveTo>
                    <a:cubicBezTo>
                      <a:pt x="7" y="0"/>
                      <a:pt x="5" y="0"/>
                      <a:pt x="2" y="0"/>
                    </a:cubicBezTo>
                    <a:cubicBezTo>
                      <a:pt x="1" y="0"/>
                      <a:pt x="1" y="1"/>
                      <a:pt x="0" y="1"/>
                    </a:cubicBezTo>
                    <a:cubicBezTo>
                      <a:pt x="0" y="2"/>
                      <a:pt x="0" y="2"/>
                      <a:pt x="0" y="2"/>
                    </a:cubicBezTo>
                    <a:cubicBezTo>
                      <a:pt x="1" y="2"/>
                      <a:pt x="1" y="2"/>
                      <a:pt x="1" y="2"/>
                    </a:cubicBezTo>
                    <a:cubicBezTo>
                      <a:pt x="1" y="3"/>
                      <a:pt x="1" y="3"/>
                      <a:pt x="1" y="3"/>
                    </a:cubicBezTo>
                    <a:cubicBezTo>
                      <a:pt x="1" y="3"/>
                      <a:pt x="2" y="2"/>
                      <a:pt x="2" y="2"/>
                    </a:cubicBezTo>
                    <a:cubicBezTo>
                      <a:pt x="4" y="2"/>
                      <a:pt x="6" y="1"/>
                      <a:pt x="8" y="1"/>
                    </a:cubicBezTo>
                    <a:cubicBezTo>
                      <a:pt x="9" y="0"/>
                      <a:pt x="9" y="0"/>
                      <a:pt x="10" y="0"/>
                    </a:cubicBezTo>
                    <a:cubicBezTo>
                      <a:pt x="10" y="0"/>
                      <a:pt x="10" y="0"/>
                      <a:pt x="10" y="0"/>
                    </a:cubicBezTo>
                  </a:path>
                </a:pathLst>
              </a:custGeom>
              <a:solidFill>
                <a:srgbClr val="CDCB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4" name="Freeform 2155">
                <a:extLst>
                  <a:ext uri="{FF2B5EF4-FFF2-40B4-BE49-F238E27FC236}">
                    <a16:creationId xmlns:a16="http://schemas.microsoft.com/office/drawing/2014/main" id="{21BA5801-C687-42C9-AEE5-39AC7DE4F143}"/>
                  </a:ext>
                </a:extLst>
              </p:cNvPr>
              <p:cNvSpPr>
                <a:spLocks noEditPoints="1"/>
              </p:cNvSpPr>
              <p:nvPr/>
            </p:nvSpPr>
            <p:spPr bwMode="auto">
              <a:xfrm>
                <a:off x="46" y="205"/>
                <a:ext cx="146" cy="122"/>
              </a:xfrm>
              <a:custGeom>
                <a:avLst/>
                <a:gdLst>
                  <a:gd name="T0" fmla="*/ 2 w 61"/>
                  <a:gd name="T1" fmla="*/ 30 h 51"/>
                  <a:gd name="T2" fmla="*/ 2 w 61"/>
                  <a:gd name="T3" fmla="*/ 32 h 51"/>
                  <a:gd name="T4" fmla="*/ 1 w 61"/>
                  <a:gd name="T5" fmla="*/ 36 h 51"/>
                  <a:gd name="T6" fmla="*/ 1 w 61"/>
                  <a:gd name="T7" fmla="*/ 38 h 51"/>
                  <a:gd name="T8" fmla="*/ 1 w 61"/>
                  <a:gd name="T9" fmla="*/ 41 h 51"/>
                  <a:gd name="T10" fmla="*/ 1 w 61"/>
                  <a:gd name="T11" fmla="*/ 41 h 51"/>
                  <a:gd name="T12" fmla="*/ 2 w 61"/>
                  <a:gd name="T13" fmla="*/ 51 h 51"/>
                  <a:gd name="T14" fmla="*/ 2 w 61"/>
                  <a:gd name="T15" fmla="*/ 51 h 51"/>
                  <a:gd name="T16" fmla="*/ 2 w 61"/>
                  <a:gd name="T17" fmla="*/ 30 h 51"/>
                  <a:gd name="T18" fmla="*/ 2 w 61"/>
                  <a:gd name="T19" fmla="*/ 30 h 51"/>
                  <a:gd name="T20" fmla="*/ 37 w 61"/>
                  <a:gd name="T21" fmla="*/ 0 h 51"/>
                  <a:gd name="T22" fmla="*/ 36 w 61"/>
                  <a:gd name="T23" fmla="*/ 0 h 51"/>
                  <a:gd name="T24" fmla="*/ 36 w 61"/>
                  <a:gd name="T25" fmla="*/ 0 h 51"/>
                  <a:gd name="T26" fmla="*/ 36 w 61"/>
                  <a:gd name="T27" fmla="*/ 0 h 51"/>
                  <a:gd name="T28" fmla="*/ 45 w 61"/>
                  <a:gd name="T29" fmla="*/ 2 h 51"/>
                  <a:gd name="T30" fmla="*/ 48 w 61"/>
                  <a:gd name="T31" fmla="*/ 4 h 51"/>
                  <a:gd name="T32" fmla="*/ 54 w 61"/>
                  <a:gd name="T33" fmla="*/ 14 h 51"/>
                  <a:gd name="T34" fmla="*/ 49 w 61"/>
                  <a:gd name="T35" fmla="*/ 28 h 51"/>
                  <a:gd name="T36" fmla="*/ 36 w 61"/>
                  <a:gd name="T37" fmla="*/ 39 h 51"/>
                  <a:gd name="T38" fmla="*/ 36 w 61"/>
                  <a:gd name="T39" fmla="*/ 48 h 51"/>
                  <a:gd name="T40" fmla="*/ 38 w 61"/>
                  <a:gd name="T41" fmla="*/ 46 h 51"/>
                  <a:gd name="T42" fmla="*/ 40 w 61"/>
                  <a:gd name="T43" fmla="*/ 45 h 51"/>
                  <a:gd name="T44" fmla="*/ 41 w 61"/>
                  <a:gd name="T45" fmla="*/ 44 h 51"/>
                  <a:gd name="T46" fmla="*/ 41 w 61"/>
                  <a:gd name="T47" fmla="*/ 44 h 51"/>
                  <a:gd name="T48" fmla="*/ 44 w 61"/>
                  <a:gd name="T49" fmla="*/ 43 h 51"/>
                  <a:gd name="T50" fmla="*/ 54 w 61"/>
                  <a:gd name="T51" fmla="*/ 29 h 51"/>
                  <a:gd name="T52" fmla="*/ 55 w 61"/>
                  <a:gd name="T53" fmla="*/ 9 h 51"/>
                  <a:gd name="T54" fmla="*/ 59 w 61"/>
                  <a:gd name="T55" fmla="*/ 32 h 51"/>
                  <a:gd name="T56" fmla="*/ 59 w 61"/>
                  <a:gd name="T57" fmla="*/ 32 h 51"/>
                  <a:gd name="T58" fmla="*/ 60 w 61"/>
                  <a:gd name="T59" fmla="*/ 28 h 51"/>
                  <a:gd name="T60" fmla="*/ 57 w 61"/>
                  <a:gd name="T61" fmla="*/ 11 h 51"/>
                  <a:gd name="T62" fmla="*/ 51 w 61"/>
                  <a:gd name="T63" fmla="*/ 4 h 51"/>
                  <a:gd name="T64" fmla="*/ 49 w 61"/>
                  <a:gd name="T65" fmla="*/ 3 h 51"/>
                  <a:gd name="T66" fmla="*/ 49 w 61"/>
                  <a:gd name="T67" fmla="*/ 3 h 51"/>
                  <a:gd name="T68" fmla="*/ 49 w 61"/>
                  <a:gd name="T69" fmla="*/ 3 h 51"/>
                  <a:gd name="T70" fmla="*/ 48 w 61"/>
                  <a:gd name="T71" fmla="*/ 2 h 51"/>
                  <a:gd name="T72" fmla="*/ 37 w 61"/>
                  <a:gd name="T7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1" h="51">
                    <a:moveTo>
                      <a:pt x="2" y="30"/>
                    </a:moveTo>
                    <a:cubicBezTo>
                      <a:pt x="2" y="30"/>
                      <a:pt x="2" y="31"/>
                      <a:pt x="2" y="32"/>
                    </a:cubicBezTo>
                    <a:cubicBezTo>
                      <a:pt x="1" y="33"/>
                      <a:pt x="1" y="35"/>
                      <a:pt x="1" y="36"/>
                    </a:cubicBezTo>
                    <a:cubicBezTo>
                      <a:pt x="1" y="37"/>
                      <a:pt x="1" y="38"/>
                      <a:pt x="1" y="38"/>
                    </a:cubicBezTo>
                    <a:cubicBezTo>
                      <a:pt x="1" y="39"/>
                      <a:pt x="1" y="40"/>
                      <a:pt x="1" y="41"/>
                    </a:cubicBezTo>
                    <a:cubicBezTo>
                      <a:pt x="1" y="41"/>
                      <a:pt x="1" y="41"/>
                      <a:pt x="1" y="41"/>
                    </a:cubicBezTo>
                    <a:cubicBezTo>
                      <a:pt x="1" y="45"/>
                      <a:pt x="1" y="48"/>
                      <a:pt x="2" y="51"/>
                    </a:cubicBezTo>
                    <a:cubicBezTo>
                      <a:pt x="2" y="51"/>
                      <a:pt x="2" y="51"/>
                      <a:pt x="2" y="51"/>
                    </a:cubicBezTo>
                    <a:cubicBezTo>
                      <a:pt x="0" y="45"/>
                      <a:pt x="0" y="37"/>
                      <a:pt x="2" y="30"/>
                    </a:cubicBezTo>
                    <a:cubicBezTo>
                      <a:pt x="2" y="30"/>
                      <a:pt x="2" y="30"/>
                      <a:pt x="2" y="30"/>
                    </a:cubicBezTo>
                    <a:moveTo>
                      <a:pt x="37" y="0"/>
                    </a:moveTo>
                    <a:cubicBezTo>
                      <a:pt x="37" y="0"/>
                      <a:pt x="36" y="0"/>
                      <a:pt x="36" y="0"/>
                    </a:cubicBezTo>
                    <a:cubicBezTo>
                      <a:pt x="36" y="0"/>
                      <a:pt x="36" y="0"/>
                      <a:pt x="36" y="0"/>
                    </a:cubicBezTo>
                    <a:cubicBezTo>
                      <a:pt x="36" y="0"/>
                      <a:pt x="36" y="0"/>
                      <a:pt x="36" y="0"/>
                    </a:cubicBezTo>
                    <a:cubicBezTo>
                      <a:pt x="40" y="0"/>
                      <a:pt x="43" y="1"/>
                      <a:pt x="45" y="2"/>
                    </a:cubicBezTo>
                    <a:cubicBezTo>
                      <a:pt x="46" y="3"/>
                      <a:pt x="47" y="4"/>
                      <a:pt x="48" y="4"/>
                    </a:cubicBezTo>
                    <a:cubicBezTo>
                      <a:pt x="51" y="7"/>
                      <a:pt x="54" y="10"/>
                      <a:pt x="54" y="14"/>
                    </a:cubicBezTo>
                    <a:cubicBezTo>
                      <a:pt x="55" y="19"/>
                      <a:pt x="52" y="24"/>
                      <a:pt x="49" y="28"/>
                    </a:cubicBezTo>
                    <a:cubicBezTo>
                      <a:pt x="46" y="32"/>
                      <a:pt x="41" y="37"/>
                      <a:pt x="36" y="39"/>
                    </a:cubicBezTo>
                    <a:cubicBezTo>
                      <a:pt x="36" y="48"/>
                      <a:pt x="36" y="48"/>
                      <a:pt x="36" y="48"/>
                    </a:cubicBezTo>
                    <a:cubicBezTo>
                      <a:pt x="36" y="47"/>
                      <a:pt x="37" y="46"/>
                      <a:pt x="38" y="46"/>
                    </a:cubicBezTo>
                    <a:cubicBezTo>
                      <a:pt x="39" y="46"/>
                      <a:pt x="39" y="45"/>
                      <a:pt x="40" y="45"/>
                    </a:cubicBezTo>
                    <a:cubicBezTo>
                      <a:pt x="41" y="44"/>
                      <a:pt x="41" y="44"/>
                      <a:pt x="41" y="44"/>
                    </a:cubicBezTo>
                    <a:cubicBezTo>
                      <a:pt x="41" y="44"/>
                      <a:pt x="41" y="44"/>
                      <a:pt x="41" y="44"/>
                    </a:cubicBezTo>
                    <a:cubicBezTo>
                      <a:pt x="42" y="44"/>
                      <a:pt x="43" y="44"/>
                      <a:pt x="44" y="43"/>
                    </a:cubicBezTo>
                    <a:cubicBezTo>
                      <a:pt x="48" y="39"/>
                      <a:pt x="52" y="35"/>
                      <a:pt x="54" y="29"/>
                    </a:cubicBezTo>
                    <a:cubicBezTo>
                      <a:pt x="56" y="24"/>
                      <a:pt x="58" y="18"/>
                      <a:pt x="55" y="9"/>
                    </a:cubicBezTo>
                    <a:cubicBezTo>
                      <a:pt x="60" y="15"/>
                      <a:pt x="61" y="23"/>
                      <a:pt x="59" y="32"/>
                    </a:cubicBezTo>
                    <a:cubicBezTo>
                      <a:pt x="59" y="32"/>
                      <a:pt x="59" y="32"/>
                      <a:pt x="59" y="32"/>
                    </a:cubicBezTo>
                    <a:cubicBezTo>
                      <a:pt x="60" y="31"/>
                      <a:pt x="60" y="29"/>
                      <a:pt x="60" y="28"/>
                    </a:cubicBezTo>
                    <a:cubicBezTo>
                      <a:pt x="60" y="22"/>
                      <a:pt x="59" y="16"/>
                      <a:pt x="57" y="11"/>
                    </a:cubicBezTo>
                    <a:cubicBezTo>
                      <a:pt x="55" y="8"/>
                      <a:pt x="53" y="6"/>
                      <a:pt x="51" y="4"/>
                    </a:cubicBezTo>
                    <a:cubicBezTo>
                      <a:pt x="51" y="4"/>
                      <a:pt x="50" y="4"/>
                      <a:pt x="49" y="3"/>
                    </a:cubicBezTo>
                    <a:cubicBezTo>
                      <a:pt x="49" y="3"/>
                      <a:pt x="49" y="3"/>
                      <a:pt x="49" y="3"/>
                    </a:cubicBezTo>
                    <a:cubicBezTo>
                      <a:pt x="49" y="3"/>
                      <a:pt x="49" y="3"/>
                      <a:pt x="49" y="3"/>
                    </a:cubicBezTo>
                    <a:cubicBezTo>
                      <a:pt x="48" y="3"/>
                      <a:pt x="48" y="2"/>
                      <a:pt x="48" y="2"/>
                    </a:cubicBezTo>
                    <a:cubicBezTo>
                      <a:pt x="45" y="1"/>
                      <a:pt x="41" y="0"/>
                      <a:pt x="37" y="0"/>
                    </a:cubicBezTo>
                  </a:path>
                </a:pathLst>
              </a:custGeom>
              <a:solidFill>
                <a:srgbClr val="A8B6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5" name="Freeform 2156">
                <a:extLst>
                  <a:ext uri="{FF2B5EF4-FFF2-40B4-BE49-F238E27FC236}">
                    <a16:creationId xmlns:a16="http://schemas.microsoft.com/office/drawing/2014/main" id="{9E02B831-ADE7-49C8-BAFC-D10FF1160779}"/>
                  </a:ext>
                </a:extLst>
              </p:cNvPr>
              <p:cNvSpPr>
                <a:spLocks noEditPoints="1"/>
              </p:cNvSpPr>
              <p:nvPr/>
            </p:nvSpPr>
            <p:spPr bwMode="auto">
              <a:xfrm>
                <a:off x="46" y="227"/>
                <a:ext cx="146" cy="100"/>
              </a:xfrm>
              <a:custGeom>
                <a:avLst/>
                <a:gdLst>
                  <a:gd name="T0" fmla="*/ 2 w 61"/>
                  <a:gd name="T1" fmla="*/ 36 h 42"/>
                  <a:gd name="T2" fmla="*/ 2 w 61"/>
                  <a:gd name="T3" fmla="*/ 36 h 42"/>
                  <a:gd name="T4" fmla="*/ 2 w 61"/>
                  <a:gd name="T5" fmla="*/ 36 h 42"/>
                  <a:gd name="T6" fmla="*/ 2 w 61"/>
                  <a:gd name="T7" fmla="*/ 36 h 42"/>
                  <a:gd name="T8" fmla="*/ 2 w 61"/>
                  <a:gd name="T9" fmla="*/ 36 h 42"/>
                  <a:gd name="T10" fmla="*/ 2 w 61"/>
                  <a:gd name="T11" fmla="*/ 36 h 42"/>
                  <a:gd name="T12" fmla="*/ 2 w 61"/>
                  <a:gd name="T13" fmla="*/ 21 h 42"/>
                  <a:gd name="T14" fmla="*/ 2 w 61"/>
                  <a:gd name="T15" fmla="*/ 42 h 42"/>
                  <a:gd name="T16" fmla="*/ 2 w 61"/>
                  <a:gd name="T17" fmla="*/ 39 h 42"/>
                  <a:gd name="T18" fmla="*/ 2 w 61"/>
                  <a:gd name="T19" fmla="*/ 36 h 42"/>
                  <a:gd name="T20" fmla="*/ 2 w 61"/>
                  <a:gd name="T21" fmla="*/ 36 h 42"/>
                  <a:gd name="T22" fmla="*/ 2 w 61"/>
                  <a:gd name="T23" fmla="*/ 36 h 42"/>
                  <a:gd name="T24" fmla="*/ 2 w 61"/>
                  <a:gd name="T25" fmla="*/ 36 h 42"/>
                  <a:gd name="T26" fmla="*/ 2 w 61"/>
                  <a:gd name="T27" fmla="*/ 36 h 42"/>
                  <a:gd name="T28" fmla="*/ 2 w 61"/>
                  <a:gd name="T29" fmla="*/ 36 h 42"/>
                  <a:gd name="T30" fmla="*/ 2 w 61"/>
                  <a:gd name="T31" fmla="*/ 36 h 42"/>
                  <a:gd name="T32" fmla="*/ 2 w 61"/>
                  <a:gd name="T33" fmla="*/ 37 h 42"/>
                  <a:gd name="T34" fmla="*/ 2 w 61"/>
                  <a:gd name="T35" fmla="*/ 21 h 42"/>
                  <a:gd name="T36" fmla="*/ 55 w 61"/>
                  <a:gd name="T37" fmla="*/ 0 h 42"/>
                  <a:gd name="T38" fmla="*/ 54 w 61"/>
                  <a:gd name="T39" fmla="*/ 20 h 42"/>
                  <a:gd name="T40" fmla="*/ 44 w 61"/>
                  <a:gd name="T41" fmla="*/ 34 h 42"/>
                  <a:gd name="T42" fmla="*/ 50 w 61"/>
                  <a:gd name="T43" fmla="*/ 33 h 42"/>
                  <a:gd name="T44" fmla="*/ 58 w 61"/>
                  <a:gd name="T45" fmla="*/ 24 h 42"/>
                  <a:gd name="T46" fmla="*/ 58 w 61"/>
                  <a:gd name="T47" fmla="*/ 24 h 42"/>
                  <a:gd name="T48" fmla="*/ 58 w 61"/>
                  <a:gd name="T49" fmla="*/ 24 h 42"/>
                  <a:gd name="T50" fmla="*/ 58 w 61"/>
                  <a:gd name="T51" fmla="*/ 24 h 42"/>
                  <a:gd name="T52" fmla="*/ 59 w 61"/>
                  <a:gd name="T53" fmla="*/ 23 h 42"/>
                  <a:gd name="T54" fmla="*/ 55 w 61"/>
                  <a:gd name="T5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 h="42">
                    <a:moveTo>
                      <a:pt x="2" y="36"/>
                    </a:moveTo>
                    <a:cubicBezTo>
                      <a:pt x="2" y="36"/>
                      <a:pt x="2" y="36"/>
                      <a:pt x="2" y="36"/>
                    </a:cubicBezTo>
                    <a:cubicBezTo>
                      <a:pt x="2" y="36"/>
                      <a:pt x="2" y="36"/>
                      <a:pt x="2" y="36"/>
                    </a:cubicBezTo>
                    <a:moveTo>
                      <a:pt x="2" y="36"/>
                    </a:moveTo>
                    <a:cubicBezTo>
                      <a:pt x="2" y="36"/>
                      <a:pt x="2" y="36"/>
                      <a:pt x="2" y="36"/>
                    </a:cubicBezTo>
                    <a:cubicBezTo>
                      <a:pt x="2" y="36"/>
                      <a:pt x="2" y="36"/>
                      <a:pt x="2" y="36"/>
                    </a:cubicBezTo>
                    <a:moveTo>
                      <a:pt x="2" y="21"/>
                    </a:moveTo>
                    <a:cubicBezTo>
                      <a:pt x="0" y="28"/>
                      <a:pt x="0" y="36"/>
                      <a:pt x="2" y="42"/>
                    </a:cubicBezTo>
                    <a:cubicBezTo>
                      <a:pt x="2" y="39"/>
                      <a:pt x="2" y="39"/>
                      <a:pt x="2" y="39"/>
                    </a:cubicBezTo>
                    <a:cubicBezTo>
                      <a:pt x="2" y="38"/>
                      <a:pt x="2" y="37"/>
                      <a:pt x="2" y="36"/>
                    </a:cubicBezTo>
                    <a:cubicBezTo>
                      <a:pt x="2" y="36"/>
                      <a:pt x="2" y="36"/>
                      <a:pt x="2" y="36"/>
                    </a:cubicBezTo>
                    <a:cubicBezTo>
                      <a:pt x="2" y="36"/>
                      <a:pt x="2" y="36"/>
                      <a:pt x="2" y="36"/>
                    </a:cubicBezTo>
                    <a:cubicBezTo>
                      <a:pt x="2" y="36"/>
                      <a:pt x="2" y="36"/>
                      <a:pt x="2" y="36"/>
                    </a:cubicBezTo>
                    <a:cubicBezTo>
                      <a:pt x="2" y="36"/>
                      <a:pt x="2" y="36"/>
                      <a:pt x="2" y="36"/>
                    </a:cubicBezTo>
                    <a:cubicBezTo>
                      <a:pt x="2" y="36"/>
                      <a:pt x="2" y="36"/>
                      <a:pt x="2" y="36"/>
                    </a:cubicBezTo>
                    <a:cubicBezTo>
                      <a:pt x="2" y="36"/>
                      <a:pt x="2" y="36"/>
                      <a:pt x="2" y="36"/>
                    </a:cubicBezTo>
                    <a:cubicBezTo>
                      <a:pt x="2" y="37"/>
                      <a:pt x="2" y="37"/>
                      <a:pt x="2" y="37"/>
                    </a:cubicBezTo>
                    <a:cubicBezTo>
                      <a:pt x="2" y="21"/>
                      <a:pt x="2" y="21"/>
                      <a:pt x="2" y="21"/>
                    </a:cubicBezTo>
                    <a:moveTo>
                      <a:pt x="55" y="0"/>
                    </a:moveTo>
                    <a:cubicBezTo>
                      <a:pt x="58" y="9"/>
                      <a:pt x="56" y="15"/>
                      <a:pt x="54" y="20"/>
                    </a:cubicBezTo>
                    <a:cubicBezTo>
                      <a:pt x="52" y="26"/>
                      <a:pt x="48" y="30"/>
                      <a:pt x="44" y="34"/>
                    </a:cubicBezTo>
                    <a:cubicBezTo>
                      <a:pt x="46" y="34"/>
                      <a:pt x="48" y="33"/>
                      <a:pt x="50" y="33"/>
                    </a:cubicBezTo>
                    <a:cubicBezTo>
                      <a:pt x="52" y="30"/>
                      <a:pt x="54" y="26"/>
                      <a:pt x="58" y="24"/>
                    </a:cubicBezTo>
                    <a:cubicBezTo>
                      <a:pt x="58" y="24"/>
                      <a:pt x="58" y="24"/>
                      <a:pt x="58" y="24"/>
                    </a:cubicBezTo>
                    <a:cubicBezTo>
                      <a:pt x="58" y="24"/>
                      <a:pt x="58" y="24"/>
                      <a:pt x="58" y="24"/>
                    </a:cubicBezTo>
                    <a:cubicBezTo>
                      <a:pt x="58" y="24"/>
                      <a:pt x="58" y="24"/>
                      <a:pt x="58" y="24"/>
                    </a:cubicBezTo>
                    <a:cubicBezTo>
                      <a:pt x="59" y="23"/>
                      <a:pt x="59" y="23"/>
                      <a:pt x="59" y="23"/>
                    </a:cubicBezTo>
                    <a:cubicBezTo>
                      <a:pt x="61" y="14"/>
                      <a:pt x="60" y="6"/>
                      <a:pt x="55" y="0"/>
                    </a:cubicBezTo>
                  </a:path>
                </a:pathLst>
              </a:custGeom>
              <a:solidFill>
                <a:srgbClr val="A5A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6" name="Freeform 2157">
                <a:extLst>
                  <a:ext uri="{FF2B5EF4-FFF2-40B4-BE49-F238E27FC236}">
                    <a16:creationId xmlns:a16="http://schemas.microsoft.com/office/drawing/2014/main" id="{290D517E-CE66-4712-8A24-3BE81846E781}"/>
                  </a:ext>
                </a:extLst>
              </p:cNvPr>
              <p:cNvSpPr>
                <a:spLocks/>
              </p:cNvSpPr>
              <p:nvPr/>
            </p:nvSpPr>
            <p:spPr bwMode="auto">
              <a:xfrm>
                <a:off x="132" y="215"/>
                <a:ext cx="46" cy="83"/>
              </a:xfrm>
              <a:custGeom>
                <a:avLst/>
                <a:gdLst>
                  <a:gd name="T0" fmla="*/ 12 w 19"/>
                  <a:gd name="T1" fmla="*/ 0 h 35"/>
                  <a:gd name="T2" fmla="*/ 15 w 19"/>
                  <a:gd name="T3" fmla="*/ 7 h 35"/>
                  <a:gd name="T4" fmla="*/ 11 w 19"/>
                  <a:gd name="T5" fmla="*/ 18 h 35"/>
                  <a:gd name="T6" fmla="*/ 0 w 19"/>
                  <a:gd name="T7" fmla="*/ 27 h 35"/>
                  <a:gd name="T8" fmla="*/ 0 w 19"/>
                  <a:gd name="T9" fmla="*/ 35 h 35"/>
                  <a:gd name="T10" fmla="*/ 13 w 19"/>
                  <a:gd name="T11" fmla="*/ 24 h 35"/>
                  <a:gd name="T12" fmla="*/ 18 w 19"/>
                  <a:gd name="T13" fmla="*/ 10 h 35"/>
                  <a:gd name="T14" fmla="*/ 12 w 19"/>
                  <a:gd name="T15" fmla="*/ 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5">
                    <a:moveTo>
                      <a:pt x="12" y="0"/>
                    </a:moveTo>
                    <a:cubicBezTo>
                      <a:pt x="13" y="2"/>
                      <a:pt x="15" y="4"/>
                      <a:pt x="15" y="7"/>
                    </a:cubicBezTo>
                    <a:cubicBezTo>
                      <a:pt x="15" y="11"/>
                      <a:pt x="13" y="14"/>
                      <a:pt x="11" y="18"/>
                    </a:cubicBezTo>
                    <a:cubicBezTo>
                      <a:pt x="8" y="22"/>
                      <a:pt x="4" y="25"/>
                      <a:pt x="0" y="27"/>
                    </a:cubicBezTo>
                    <a:cubicBezTo>
                      <a:pt x="0" y="35"/>
                      <a:pt x="0" y="35"/>
                      <a:pt x="0" y="35"/>
                    </a:cubicBezTo>
                    <a:cubicBezTo>
                      <a:pt x="5" y="33"/>
                      <a:pt x="10" y="28"/>
                      <a:pt x="13" y="24"/>
                    </a:cubicBezTo>
                    <a:cubicBezTo>
                      <a:pt x="16" y="20"/>
                      <a:pt x="19" y="15"/>
                      <a:pt x="18" y="10"/>
                    </a:cubicBezTo>
                    <a:cubicBezTo>
                      <a:pt x="18" y="6"/>
                      <a:pt x="15" y="3"/>
                      <a:pt x="12" y="0"/>
                    </a:cubicBezTo>
                  </a:path>
                </a:pathLst>
              </a:custGeom>
              <a:solidFill>
                <a:srgbClr val="B9C2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7" name="Freeform 2158">
                <a:extLst>
                  <a:ext uri="{FF2B5EF4-FFF2-40B4-BE49-F238E27FC236}">
                    <a16:creationId xmlns:a16="http://schemas.microsoft.com/office/drawing/2014/main" id="{25F98DDB-AF26-408D-AD9B-7E120AF2C16E}"/>
                  </a:ext>
                </a:extLst>
              </p:cNvPr>
              <p:cNvSpPr>
                <a:spLocks/>
              </p:cNvSpPr>
              <p:nvPr/>
            </p:nvSpPr>
            <p:spPr bwMode="auto">
              <a:xfrm>
                <a:off x="132" y="205"/>
                <a:ext cx="36" cy="74"/>
              </a:xfrm>
              <a:custGeom>
                <a:avLst/>
                <a:gdLst>
                  <a:gd name="T0" fmla="*/ 0 w 15"/>
                  <a:gd name="T1" fmla="*/ 0 h 31"/>
                  <a:gd name="T2" fmla="*/ 0 w 15"/>
                  <a:gd name="T3" fmla="*/ 0 h 31"/>
                  <a:gd name="T4" fmla="*/ 0 w 15"/>
                  <a:gd name="T5" fmla="*/ 2 h 31"/>
                  <a:gd name="T6" fmla="*/ 7 w 15"/>
                  <a:gd name="T7" fmla="*/ 4 h 31"/>
                  <a:gd name="T8" fmla="*/ 8 w 15"/>
                  <a:gd name="T9" fmla="*/ 5 h 31"/>
                  <a:gd name="T10" fmla="*/ 2 w 15"/>
                  <a:gd name="T11" fmla="*/ 9 h 31"/>
                  <a:gd name="T12" fmla="*/ 0 w 15"/>
                  <a:gd name="T13" fmla="*/ 9 h 31"/>
                  <a:gd name="T14" fmla="*/ 0 w 15"/>
                  <a:gd name="T15" fmla="*/ 31 h 31"/>
                  <a:gd name="T16" fmla="*/ 11 w 15"/>
                  <a:gd name="T17" fmla="*/ 22 h 31"/>
                  <a:gd name="T18" fmla="*/ 15 w 15"/>
                  <a:gd name="T19" fmla="*/ 11 h 31"/>
                  <a:gd name="T20" fmla="*/ 12 w 15"/>
                  <a:gd name="T21" fmla="*/ 4 h 31"/>
                  <a:gd name="T22" fmla="*/ 9 w 15"/>
                  <a:gd name="T23" fmla="*/ 2 h 31"/>
                  <a:gd name="T24" fmla="*/ 0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0" y="0"/>
                    </a:moveTo>
                    <a:cubicBezTo>
                      <a:pt x="0" y="0"/>
                      <a:pt x="0" y="0"/>
                      <a:pt x="0" y="0"/>
                    </a:cubicBezTo>
                    <a:cubicBezTo>
                      <a:pt x="0" y="2"/>
                      <a:pt x="0" y="2"/>
                      <a:pt x="0" y="2"/>
                    </a:cubicBezTo>
                    <a:cubicBezTo>
                      <a:pt x="2" y="2"/>
                      <a:pt x="5" y="3"/>
                      <a:pt x="7" y="4"/>
                    </a:cubicBezTo>
                    <a:cubicBezTo>
                      <a:pt x="8" y="5"/>
                      <a:pt x="8" y="5"/>
                      <a:pt x="8" y="5"/>
                    </a:cubicBezTo>
                    <a:cubicBezTo>
                      <a:pt x="7" y="7"/>
                      <a:pt x="4" y="8"/>
                      <a:pt x="2" y="9"/>
                    </a:cubicBezTo>
                    <a:cubicBezTo>
                      <a:pt x="1" y="9"/>
                      <a:pt x="0" y="9"/>
                      <a:pt x="0" y="9"/>
                    </a:cubicBezTo>
                    <a:cubicBezTo>
                      <a:pt x="0" y="31"/>
                      <a:pt x="0" y="31"/>
                      <a:pt x="0" y="31"/>
                    </a:cubicBezTo>
                    <a:cubicBezTo>
                      <a:pt x="4" y="29"/>
                      <a:pt x="8" y="26"/>
                      <a:pt x="11" y="22"/>
                    </a:cubicBezTo>
                    <a:cubicBezTo>
                      <a:pt x="13" y="18"/>
                      <a:pt x="15" y="15"/>
                      <a:pt x="15" y="11"/>
                    </a:cubicBezTo>
                    <a:cubicBezTo>
                      <a:pt x="15" y="8"/>
                      <a:pt x="13" y="6"/>
                      <a:pt x="12" y="4"/>
                    </a:cubicBezTo>
                    <a:cubicBezTo>
                      <a:pt x="11" y="4"/>
                      <a:pt x="10" y="3"/>
                      <a:pt x="9" y="2"/>
                    </a:cubicBezTo>
                    <a:cubicBezTo>
                      <a:pt x="7" y="1"/>
                      <a:pt x="4" y="0"/>
                      <a:pt x="0" y="0"/>
                    </a:cubicBezTo>
                  </a:path>
                </a:pathLst>
              </a:custGeom>
              <a:solidFill>
                <a:srgbClr val="C3C5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8" name="Freeform 2159">
                <a:extLst>
                  <a:ext uri="{FF2B5EF4-FFF2-40B4-BE49-F238E27FC236}">
                    <a16:creationId xmlns:a16="http://schemas.microsoft.com/office/drawing/2014/main" id="{05877F3D-CF25-434B-92C1-9E8D443ACDD4}"/>
                  </a:ext>
                </a:extLst>
              </p:cNvPr>
              <p:cNvSpPr>
                <a:spLocks/>
              </p:cNvSpPr>
              <p:nvPr/>
            </p:nvSpPr>
            <p:spPr bwMode="auto">
              <a:xfrm>
                <a:off x="132" y="210"/>
                <a:ext cx="19" cy="17"/>
              </a:xfrm>
              <a:custGeom>
                <a:avLst/>
                <a:gdLst>
                  <a:gd name="T0" fmla="*/ 0 w 8"/>
                  <a:gd name="T1" fmla="*/ 0 h 7"/>
                  <a:gd name="T2" fmla="*/ 0 w 8"/>
                  <a:gd name="T3" fmla="*/ 7 h 7"/>
                  <a:gd name="T4" fmla="*/ 2 w 8"/>
                  <a:gd name="T5" fmla="*/ 7 h 7"/>
                  <a:gd name="T6" fmla="*/ 8 w 8"/>
                  <a:gd name="T7" fmla="*/ 3 h 7"/>
                  <a:gd name="T8" fmla="*/ 7 w 8"/>
                  <a:gd name="T9" fmla="*/ 2 h 7"/>
                  <a:gd name="T10" fmla="*/ 0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0" y="0"/>
                    </a:moveTo>
                    <a:cubicBezTo>
                      <a:pt x="0" y="7"/>
                      <a:pt x="0" y="7"/>
                      <a:pt x="0" y="7"/>
                    </a:cubicBezTo>
                    <a:cubicBezTo>
                      <a:pt x="0" y="7"/>
                      <a:pt x="1" y="7"/>
                      <a:pt x="2" y="7"/>
                    </a:cubicBezTo>
                    <a:cubicBezTo>
                      <a:pt x="4" y="6"/>
                      <a:pt x="7" y="5"/>
                      <a:pt x="8" y="3"/>
                    </a:cubicBezTo>
                    <a:cubicBezTo>
                      <a:pt x="7" y="2"/>
                      <a:pt x="7" y="2"/>
                      <a:pt x="7" y="2"/>
                    </a:cubicBezTo>
                    <a:cubicBezTo>
                      <a:pt x="5" y="1"/>
                      <a:pt x="2" y="0"/>
                      <a:pt x="0" y="0"/>
                    </a:cubicBezTo>
                  </a:path>
                </a:pathLst>
              </a:custGeom>
              <a:solidFill>
                <a:srgbClr val="CFD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9" name="Freeform 2160">
                <a:extLst>
                  <a:ext uri="{FF2B5EF4-FFF2-40B4-BE49-F238E27FC236}">
                    <a16:creationId xmlns:a16="http://schemas.microsoft.com/office/drawing/2014/main" id="{325F26ED-4901-4648-85B8-475530E3548F}"/>
                  </a:ext>
                </a:extLst>
              </p:cNvPr>
              <p:cNvSpPr>
                <a:spLocks/>
              </p:cNvSpPr>
              <p:nvPr/>
            </p:nvSpPr>
            <p:spPr bwMode="auto">
              <a:xfrm>
                <a:off x="51" y="181"/>
                <a:ext cx="22" cy="7"/>
              </a:xfrm>
              <a:custGeom>
                <a:avLst/>
                <a:gdLst>
                  <a:gd name="T0" fmla="*/ 0 w 9"/>
                  <a:gd name="T1" fmla="*/ 0 h 3"/>
                  <a:gd name="T2" fmla="*/ 0 w 9"/>
                  <a:gd name="T3" fmla="*/ 0 h 3"/>
                  <a:gd name="T4" fmla="*/ 9 w 9"/>
                  <a:gd name="T5" fmla="*/ 3 h 3"/>
                  <a:gd name="T6" fmla="*/ 9 w 9"/>
                  <a:gd name="T7" fmla="*/ 3 h 3"/>
                  <a:gd name="T8" fmla="*/ 0 w 9"/>
                  <a:gd name="T9" fmla="*/ 0 h 3"/>
                </a:gdLst>
                <a:ahLst/>
                <a:cxnLst>
                  <a:cxn ang="0">
                    <a:pos x="T0" y="T1"/>
                  </a:cxn>
                  <a:cxn ang="0">
                    <a:pos x="T2" y="T3"/>
                  </a:cxn>
                  <a:cxn ang="0">
                    <a:pos x="T4" y="T5"/>
                  </a:cxn>
                  <a:cxn ang="0">
                    <a:pos x="T6" y="T7"/>
                  </a:cxn>
                  <a:cxn ang="0">
                    <a:pos x="T8" y="T9"/>
                  </a:cxn>
                </a:cxnLst>
                <a:rect l="0" t="0" r="r" b="b"/>
                <a:pathLst>
                  <a:path w="9" h="3">
                    <a:moveTo>
                      <a:pt x="0" y="0"/>
                    </a:moveTo>
                    <a:cubicBezTo>
                      <a:pt x="0" y="0"/>
                      <a:pt x="0" y="0"/>
                      <a:pt x="0" y="0"/>
                    </a:cubicBezTo>
                    <a:cubicBezTo>
                      <a:pt x="3" y="1"/>
                      <a:pt x="5" y="2"/>
                      <a:pt x="9" y="3"/>
                    </a:cubicBezTo>
                    <a:cubicBezTo>
                      <a:pt x="9" y="3"/>
                      <a:pt x="9" y="3"/>
                      <a:pt x="9" y="3"/>
                    </a:cubicBezTo>
                    <a:cubicBezTo>
                      <a:pt x="5" y="2"/>
                      <a:pt x="3" y="1"/>
                      <a:pt x="0" y="0"/>
                    </a:cubicBezTo>
                  </a:path>
                </a:pathLst>
              </a:custGeom>
              <a:solidFill>
                <a:srgbClr val="FAFA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0" name="Freeform 2161">
                <a:extLst>
                  <a:ext uri="{FF2B5EF4-FFF2-40B4-BE49-F238E27FC236}">
                    <a16:creationId xmlns:a16="http://schemas.microsoft.com/office/drawing/2014/main" id="{15ED9360-3691-496B-9B45-4DE559841CC4}"/>
                  </a:ext>
                </a:extLst>
              </p:cNvPr>
              <p:cNvSpPr>
                <a:spLocks/>
              </p:cNvSpPr>
              <p:nvPr/>
            </p:nvSpPr>
            <p:spPr bwMode="auto">
              <a:xfrm>
                <a:off x="73" y="188"/>
                <a:ext cx="9" cy="3"/>
              </a:xfrm>
              <a:custGeom>
                <a:avLst/>
                <a:gdLst>
                  <a:gd name="T0" fmla="*/ 0 w 4"/>
                  <a:gd name="T1" fmla="*/ 0 h 1"/>
                  <a:gd name="T2" fmla="*/ 0 w 4"/>
                  <a:gd name="T3" fmla="*/ 0 h 1"/>
                  <a:gd name="T4" fmla="*/ 4 w 4"/>
                  <a:gd name="T5" fmla="*/ 1 h 1"/>
                  <a:gd name="T6" fmla="*/ 4 w 4"/>
                  <a:gd name="T7" fmla="*/ 1 h 1"/>
                  <a:gd name="T8" fmla="*/ 0 w 4"/>
                  <a:gd name="T9" fmla="*/ 0 h 1"/>
                </a:gdLst>
                <a:ahLst/>
                <a:cxnLst>
                  <a:cxn ang="0">
                    <a:pos x="T0" y="T1"/>
                  </a:cxn>
                  <a:cxn ang="0">
                    <a:pos x="T2" y="T3"/>
                  </a:cxn>
                  <a:cxn ang="0">
                    <a:pos x="T4" y="T5"/>
                  </a:cxn>
                  <a:cxn ang="0">
                    <a:pos x="T6" y="T7"/>
                  </a:cxn>
                  <a:cxn ang="0">
                    <a:pos x="T8" y="T9"/>
                  </a:cxn>
                </a:cxnLst>
                <a:rect l="0" t="0" r="r" b="b"/>
                <a:pathLst>
                  <a:path w="4" h="1">
                    <a:moveTo>
                      <a:pt x="0" y="0"/>
                    </a:moveTo>
                    <a:cubicBezTo>
                      <a:pt x="0" y="0"/>
                      <a:pt x="0" y="0"/>
                      <a:pt x="0" y="0"/>
                    </a:cubicBezTo>
                    <a:cubicBezTo>
                      <a:pt x="1" y="1"/>
                      <a:pt x="2" y="1"/>
                      <a:pt x="4" y="1"/>
                    </a:cubicBezTo>
                    <a:cubicBezTo>
                      <a:pt x="4" y="1"/>
                      <a:pt x="4" y="1"/>
                      <a:pt x="4" y="1"/>
                    </a:cubicBezTo>
                    <a:cubicBezTo>
                      <a:pt x="2" y="1"/>
                      <a:pt x="1" y="1"/>
                      <a:pt x="0" y="0"/>
                    </a:cubicBezTo>
                  </a:path>
                </a:pathLst>
              </a:custGeom>
              <a:solidFill>
                <a:srgbClr val="96A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1" name="Freeform 2162">
                <a:extLst>
                  <a:ext uri="{FF2B5EF4-FFF2-40B4-BE49-F238E27FC236}">
                    <a16:creationId xmlns:a16="http://schemas.microsoft.com/office/drawing/2014/main" id="{A7F289E9-5848-4988-958F-960E63AC54D2}"/>
                  </a:ext>
                </a:extLst>
              </p:cNvPr>
              <p:cNvSpPr>
                <a:spLocks/>
              </p:cNvSpPr>
              <p:nvPr/>
            </p:nvSpPr>
            <p:spPr bwMode="auto">
              <a:xfrm>
                <a:off x="82" y="191"/>
                <a:ext cx="7" cy="2"/>
              </a:xfrm>
              <a:custGeom>
                <a:avLst/>
                <a:gdLst>
                  <a:gd name="T0" fmla="*/ 0 w 3"/>
                  <a:gd name="T1" fmla="*/ 0 h 1"/>
                  <a:gd name="T2" fmla="*/ 0 w 3"/>
                  <a:gd name="T3" fmla="*/ 0 h 1"/>
                  <a:gd name="T4" fmla="*/ 3 w 3"/>
                  <a:gd name="T5" fmla="*/ 1 h 1"/>
                  <a:gd name="T6" fmla="*/ 3 w 3"/>
                  <a:gd name="T7" fmla="*/ 1 h 1"/>
                  <a:gd name="T8" fmla="*/ 0 w 3"/>
                  <a:gd name="T9" fmla="*/ 0 h 1"/>
                </a:gdLst>
                <a:ahLst/>
                <a:cxnLst>
                  <a:cxn ang="0">
                    <a:pos x="T0" y="T1"/>
                  </a:cxn>
                  <a:cxn ang="0">
                    <a:pos x="T2" y="T3"/>
                  </a:cxn>
                  <a:cxn ang="0">
                    <a:pos x="T4" y="T5"/>
                  </a:cxn>
                  <a:cxn ang="0">
                    <a:pos x="T6" y="T7"/>
                  </a:cxn>
                  <a:cxn ang="0">
                    <a:pos x="T8" y="T9"/>
                  </a:cxn>
                </a:cxnLst>
                <a:rect l="0" t="0" r="r" b="b"/>
                <a:pathLst>
                  <a:path w="3" h="1">
                    <a:moveTo>
                      <a:pt x="0" y="0"/>
                    </a:moveTo>
                    <a:cubicBezTo>
                      <a:pt x="0" y="0"/>
                      <a:pt x="0" y="0"/>
                      <a:pt x="0" y="0"/>
                    </a:cubicBezTo>
                    <a:cubicBezTo>
                      <a:pt x="1" y="0"/>
                      <a:pt x="2" y="1"/>
                      <a:pt x="3" y="1"/>
                    </a:cubicBezTo>
                    <a:cubicBezTo>
                      <a:pt x="3" y="1"/>
                      <a:pt x="3" y="1"/>
                      <a:pt x="3" y="1"/>
                    </a:cubicBezTo>
                    <a:cubicBezTo>
                      <a:pt x="2" y="1"/>
                      <a:pt x="1" y="0"/>
                      <a:pt x="0" y="0"/>
                    </a:cubicBezTo>
                  </a:path>
                </a:pathLst>
              </a:custGeom>
              <a:solidFill>
                <a:srgbClr val="A4A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2" name="Freeform 2163">
                <a:extLst>
                  <a:ext uri="{FF2B5EF4-FFF2-40B4-BE49-F238E27FC236}">
                    <a16:creationId xmlns:a16="http://schemas.microsoft.com/office/drawing/2014/main" id="{F325C010-8900-4C31-8577-9C519F03133E}"/>
                  </a:ext>
                </a:extLst>
              </p:cNvPr>
              <p:cNvSpPr>
                <a:spLocks noEditPoints="1"/>
              </p:cNvSpPr>
              <p:nvPr/>
            </p:nvSpPr>
            <p:spPr bwMode="auto">
              <a:xfrm>
                <a:off x="89" y="193"/>
                <a:ext cx="5" cy="0"/>
              </a:xfrm>
              <a:custGeom>
                <a:avLst/>
                <a:gdLst>
                  <a:gd name="T0" fmla="*/ 0 w 2"/>
                  <a:gd name="T1" fmla="*/ 0 w 2"/>
                  <a:gd name="T2" fmla="*/ 2 w 2"/>
                  <a:gd name="T3" fmla="*/ 2 w 2"/>
                  <a:gd name="T4" fmla="*/ 0 w 2"/>
                  <a:gd name="T5" fmla="*/ 0 w 2"/>
                  <a:gd name="T6" fmla="*/ 0 w 2"/>
                  <a:gd name="T7" fmla="*/ 0 w 2"/>
                  <a:gd name="T8" fmla="*/ 0 w 2"/>
                  <a:gd name="T9"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2">
                    <a:moveTo>
                      <a:pt x="0" y="0"/>
                    </a:moveTo>
                    <a:cubicBezTo>
                      <a:pt x="0" y="0"/>
                      <a:pt x="0" y="0"/>
                      <a:pt x="0" y="0"/>
                    </a:cubicBezTo>
                    <a:cubicBezTo>
                      <a:pt x="1" y="0"/>
                      <a:pt x="1" y="0"/>
                      <a:pt x="2" y="0"/>
                    </a:cubicBezTo>
                    <a:cubicBezTo>
                      <a:pt x="2" y="0"/>
                      <a:pt x="2" y="0"/>
                      <a:pt x="2" y="0"/>
                    </a:cubicBezTo>
                    <a:cubicBezTo>
                      <a:pt x="1" y="0"/>
                      <a:pt x="1" y="0"/>
                      <a:pt x="0" y="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96A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3" name="Oval 2164">
                <a:extLst>
                  <a:ext uri="{FF2B5EF4-FFF2-40B4-BE49-F238E27FC236}">
                    <a16:creationId xmlns:a16="http://schemas.microsoft.com/office/drawing/2014/main" id="{6D5DC655-3B55-4545-B992-53ED2F6B1CD4}"/>
                  </a:ext>
                </a:extLst>
              </p:cNvPr>
              <p:cNvSpPr>
                <a:spLocks noChangeArrowheads="1"/>
              </p:cNvSpPr>
              <p:nvPr/>
            </p:nvSpPr>
            <p:spPr bwMode="auto">
              <a:xfrm>
                <a:off x="89" y="193"/>
                <a:ext cx="1" cy="1"/>
              </a:xfrm>
              <a:prstGeom prst="ellipse">
                <a:avLst/>
              </a:prstGeom>
              <a:solidFill>
                <a:srgbClr val="9197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4" name="Oval 2165">
                <a:extLst>
                  <a:ext uri="{FF2B5EF4-FFF2-40B4-BE49-F238E27FC236}">
                    <a16:creationId xmlns:a16="http://schemas.microsoft.com/office/drawing/2014/main" id="{014E670D-C8E7-47AB-A15C-C0DD7D4C63AF}"/>
                  </a:ext>
                </a:extLst>
              </p:cNvPr>
              <p:cNvSpPr>
                <a:spLocks noChangeArrowheads="1"/>
              </p:cNvSpPr>
              <p:nvPr/>
            </p:nvSpPr>
            <p:spPr bwMode="auto">
              <a:xfrm>
                <a:off x="132" y="200"/>
                <a:ext cx="1" cy="1"/>
              </a:xfrm>
              <a:prstGeom prst="ellipse">
                <a:avLst/>
              </a:prstGeom>
              <a:solidFill>
                <a:srgbClr val="A4AB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5" name="Freeform 2166">
                <a:extLst>
                  <a:ext uri="{FF2B5EF4-FFF2-40B4-BE49-F238E27FC236}">
                    <a16:creationId xmlns:a16="http://schemas.microsoft.com/office/drawing/2014/main" id="{4BCA8DC2-087B-4E2C-9197-A9CE6B537195}"/>
                  </a:ext>
                </a:extLst>
              </p:cNvPr>
              <p:cNvSpPr>
                <a:spLocks/>
              </p:cNvSpPr>
              <p:nvPr/>
            </p:nvSpPr>
            <p:spPr bwMode="auto">
              <a:xfrm>
                <a:off x="94" y="193"/>
                <a:ext cx="5" cy="3"/>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1"/>
                      <a:pt x="2" y="1"/>
                      <a:pt x="2" y="1"/>
                    </a:cubicBezTo>
                    <a:cubicBezTo>
                      <a:pt x="2" y="1"/>
                      <a:pt x="2" y="1"/>
                      <a:pt x="2" y="1"/>
                    </a:cubicBezTo>
                    <a:cubicBezTo>
                      <a:pt x="2" y="1"/>
                      <a:pt x="1" y="1"/>
                      <a:pt x="0" y="0"/>
                    </a:cubicBezTo>
                  </a:path>
                </a:pathLst>
              </a:custGeom>
              <a:solidFill>
                <a:srgbClr val="CFD3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6" name="Freeform 2167">
                <a:extLst>
                  <a:ext uri="{FF2B5EF4-FFF2-40B4-BE49-F238E27FC236}">
                    <a16:creationId xmlns:a16="http://schemas.microsoft.com/office/drawing/2014/main" id="{7A45CEE6-01CE-4A4C-8A25-B5087A92EA6C}"/>
                  </a:ext>
                </a:extLst>
              </p:cNvPr>
              <p:cNvSpPr>
                <a:spLocks/>
              </p:cNvSpPr>
              <p:nvPr/>
            </p:nvSpPr>
            <p:spPr bwMode="auto">
              <a:xfrm>
                <a:off x="99" y="196"/>
                <a:ext cx="33" cy="4"/>
              </a:xfrm>
              <a:custGeom>
                <a:avLst/>
                <a:gdLst>
                  <a:gd name="T0" fmla="*/ 0 w 14"/>
                  <a:gd name="T1" fmla="*/ 0 h 2"/>
                  <a:gd name="T2" fmla="*/ 0 w 14"/>
                  <a:gd name="T3" fmla="*/ 0 h 2"/>
                  <a:gd name="T4" fmla="*/ 14 w 14"/>
                  <a:gd name="T5" fmla="*/ 2 h 2"/>
                  <a:gd name="T6" fmla="*/ 14 w 14"/>
                  <a:gd name="T7" fmla="*/ 2 h 2"/>
                  <a:gd name="T8" fmla="*/ 14 w 14"/>
                  <a:gd name="T9" fmla="*/ 2 h 2"/>
                  <a:gd name="T10" fmla="*/ 0 w 14"/>
                  <a:gd name="T11" fmla="*/ 0 h 2"/>
                </a:gdLst>
                <a:ahLst/>
                <a:cxnLst>
                  <a:cxn ang="0">
                    <a:pos x="T0" y="T1"/>
                  </a:cxn>
                  <a:cxn ang="0">
                    <a:pos x="T2" y="T3"/>
                  </a:cxn>
                  <a:cxn ang="0">
                    <a:pos x="T4" y="T5"/>
                  </a:cxn>
                  <a:cxn ang="0">
                    <a:pos x="T6" y="T7"/>
                  </a:cxn>
                  <a:cxn ang="0">
                    <a:pos x="T8" y="T9"/>
                  </a:cxn>
                  <a:cxn ang="0">
                    <a:pos x="T10" y="T11"/>
                  </a:cxn>
                </a:cxnLst>
                <a:rect l="0" t="0" r="r" b="b"/>
                <a:pathLst>
                  <a:path w="14" h="2">
                    <a:moveTo>
                      <a:pt x="0" y="0"/>
                    </a:moveTo>
                    <a:cubicBezTo>
                      <a:pt x="0" y="0"/>
                      <a:pt x="0" y="0"/>
                      <a:pt x="0" y="0"/>
                    </a:cubicBezTo>
                    <a:cubicBezTo>
                      <a:pt x="4" y="1"/>
                      <a:pt x="9" y="1"/>
                      <a:pt x="14" y="2"/>
                    </a:cubicBezTo>
                    <a:cubicBezTo>
                      <a:pt x="14" y="2"/>
                      <a:pt x="14" y="2"/>
                      <a:pt x="14" y="2"/>
                    </a:cubicBezTo>
                    <a:cubicBezTo>
                      <a:pt x="14" y="2"/>
                      <a:pt x="14" y="2"/>
                      <a:pt x="14" y="2"/>
                    </a:cubicBezTo>
                    <a:cubicBezTo>
                      <a:pt x="9" y="1"/>
                      <a:pt x="4" y="1"/>
                      <a:pt x="0" y="0"/>
                    </a:cubicBezTo>
                  </a:path>
                </a:pathLst>
              </a:custGeom>
              <a:solidFill>
                <a:srgbClr val="D5D8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7" name="Freeform 2168">
                <a:extLst>
                  <a:ext uri="{FF2B5EF4-FFF2-40B4-BE49-F238E27FC236}">
                    <a16:creationId xmlns:a16="http://schemas.microsoft.com/office/drawing/2014/main" id="{9F573A15-AFD8-4619-9957-8216BB79F4D1}"/>
                  </a:ext>
                </a:extLst>
              </p:cNvPr>
              <p:cNvSpPr>
                <a:spLocks noEditPoints="1"/>
              </p:cNvSpPr>
              <p:nvPr/>
            </p:nvSpPr>
            <p:spPr bwMode="auto">
              <a:xfrm>
                <a:off x="51" y="181"/>
                <a:ext cx="29" cy="704"/>
              </a:xfrm>
              <a:custGeom>
                <a:avLst/>
                <a:gdLst>
                  <a:gd name="T0" fmla="*/ 0 w 12"/>
                  <a:gd name="T1" fmla="*/ 279 h 295"/>
                  <a:gd name="T2" fmla="*/ 0 w 12"/>
                  <a:gd name="T3" fmla="*/ 295 h 295"/>
                  <a:gd name="T4" fmla="*/ 10 w 12"/>
                  <a:gd name="T5" fmla="*/ 289 h 295"/>
                  <a:gd name="T6" fmla="*/ 0 w 12"/>
                  <a:gd name="T7" fmla="*/ 279 h 295"/>
                  <a:gd name="T8" fmla="*/ 0 w 12"/>
                  <a:gd name="T9" fmla="*/ 235 h 295"/>
                  <a:gd name="T10" fmla="*/ 0 w 12"/>
                  <a:gd name="T11" fmla="*/ 236 h 295"/>
                  <a:gd name="T12" fmla="*/ 1 w 12"/>
                  <a:gd name="T13" fmla="*/ 235 h 295"/>
                  <a:gd name="T14" fmla="*/ 0 w 12"/>
                  <a:gd name="T15" fmla="*/ 235 h 295"/>
                  <a:gd name="T16" fmla="*/ 0 w 12"/>
                  <a:gd name="T17" fmla="*/ 124 h 295"/>
                  <a:gd name="T18" fmla="*/ 0 w 12"/>
                  <a:gd name="T19" fmla="*/ 138 h 295"/>
                  <a:gd name="T20" fmla="*/ 12 w 12"/>
                  <a:gd name="T21" fmla="*/ 131 h 295"/>
                  <a:gd name="T22" fmla="*/ 10 w 12"/>
                  <a:gd name="T23" fmla="*/ 128 h 295"/>
                  <a:gd name="T24" fmla="*/ 10 w 12"/>
                  <a:gd name="T25" fmla="*/ 126 h 295"/>
                  <a:gd name="T26" fmla="*/ 9 w 12"/>
                  <a:gd name="T27" fmla="*/ 126 h 295"/>
                  <a:gd name="T28" fmla="*/ 8 w 12"/>
                  <a:gd name="T29" fmla="*/ 126 h 295"/>
                  <a:gd name="T30" fmla="*/ 4 w 12"/>
                  <a:gd name="T31" fmla="*/ 126 h 295"/>
                  <a:gd name="T32" fmla="*/ 3 w 12"/>
                  <a:gd name="T33" fmla="*/ 125 h 295"/>
                  <a:gd name="T34" fmla="*/ 0 w 12"/>
                  <a:gd name="T35" fmla="*/ 124 h 295"/>
                  <a:gd name="T36" fmla="*/ 0 w 12"/>
                  <a:gd name="T37" fmla="*/ 61 h 295"/>
                  <a:gd name="T38" fmla="*/ 0 w 12"/>
                  <a:gd name="T39" fmla="*/ 62 h 295"/>
                  <a:gd name="T40" fmla="*/ 1 w 12"/>
                  <a:gd name="T41" fmla="*/ 62 h 295"/>
                  <a:gd name="T42" fmla="*/ 0 w 12"/>
                  <a:gd name="T43" fmla="*/ 62 h 295"/>
                  <a:gd name="T44" fmla="*/ 0 w 12"/>
                  <a:gd name="T45" fmla="*/ 62 h 295"/>
                  <a:gd name="T46" fmla="*/ 0 w 12"/>
                  <a:gd name="T47" fmla="*/ 61 h 295"/>
                  <a:gd name="T48" fmla="*/ 0 w 12"/>
                  <a:gd name="T49" fmla="*/ 0 h 295"/>
                  <a:gd name="T50" fmla="*/ 0 w 12"/>
                  <a:gd name="T51" fmla="*/ 8 h 295"/>
                  <a:gd name="T52" fmla="*/ 9 w 12"/>
                  <a:gd name="T53" fmla="*/ 3 h 295"/>
                  <a:gd name="T54" fmla="*/ 0 w 12"/>
                  <a:gd name="T55"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 h="295">
                    <a:moveTo>
                      <a:pt x="0" y="279"/>
                    </a:moveTo>
                    <a:cubicBezTo>
                      <a:pt x="0" y="295"/>
                      <a:pt x="0" y="295"/>
                      <a:pt x="0" y="295"/>
                    </a:cubicBezTo>
                    <a:cubicBezTo>
                      <a:pt x="3" y="293"/>
                      <a:pt x="7" y="291"/>
                      <a:pt x="10" y="289"/>
                    </a:cubicBezTo>
                    <a:cubicBezTo>
                      <a:pt x="6" y="287"/>
                      <a:pt x="3" y="283"/>
                      <a:pt x="0" y="279"/>
                    </a:cubicBezTo>
                    <a:moveTo>
                      <a:pt x="0" y="235"/>
                    </a:moveTo>
                    <a:cubicBezTo>
                      <a:pt x="0" y="236"/>
                      <a:pt x="0" y="236"/>
                      <a:pt x="0" y="236"/>
                    </a:cubicBezTo>
                    <a:cubicBezTo>
                      <a:pt x="0" y="236"/>
                      <a:pt x="1" y="235"/>
                      <a:pt x="1" y="235"/>
                    </a:cubicBezTo>
                    <a:cubicBezTo>
                      <a:pt x="1" y="235"/>
                      <a:pt x="0" y="235"/>
                      <a:pt x="0" y="235"/>
                    </a:cubicBezTo>
                    <a:moveTo>
                      <a:pt x="0" y="124"/>
                    </a:moveTo>
                    <a:cubicBezTo>
                      <a:pt x="0" y="138"/>
                      <a:pt x="0" y="138"/>
                      <a:pt x="0" y="138"/>
                    </a:cubicBezTo>
                    <a:cubicBezTo>
                      <a:pt x="4" y="135"/>
                      <a:pt x="8" y="132"/>
                      <a:pt x="12" y="131"/>
                    </a:cubicBezTo>
                    <a:cubicBezTo>
                      <a:pt x="11" y="130"/>
                      <a:pt x="11" y="129"/>
                      <a:pt x="10" y="128"/>
                    </a:cubicBezTo>
                    <a:cubicBezTo>
                      <a:pt x="10" y="127"/>
                      <a:pt x="10" y="127"/>
                      <a:pt x="10" y="126"/>
                    </a:cubicBezTo>
                    <a:cubicBezTo>
                      <a:pt x="9" y="126"/>
                      <a:pt x="9" y="126"/>
                      <a:pt x="9" y="126"/>
                    </a:cubicBezTo>
                    <a:cubicBezTo>
                      <a:pt x="8" y="126"/>
                      <a:pt x="8" y="126"/>
                      <a:pt x="8" y="126"/>
                    </a:cubicBezTo>
                    <a:cubicBezTo>
                      <a:pt x="7" y="126"/>
                      <a:pt x="5" y="126"/>
                      <a:pt x="4" y="126"/>
                    </a:cubicBezTo>
                    <a:cubicBezTo>
                      <a:pt x="3" y="126"/>
                      <a:pt x="3" y="125"/>
                      <a:pt x="3" y="125"/>
                    </a:cubicBezTo>
                    <a:cubicBezTo>
                      <a:pt x="2" y="125"/>
                      <a:pt x="1" y="125"/>
                      <a:pt x="0" y="124"/>
                    </a:cubicBezTo>
                    <a:moveTo>
                      <a:pt x="0" y="61"/>
                    </a:moveTo>
                    <a:cubicBezTo>
                      <a:pt x="0" y="62"/>
                      <a:pt x="0" y="62"/>
                      <a:pt x="0" y="62"/>
                    </a:cubicBezTo>
                    <a:cubicBezTo>
                      <a:pt x="0" y="62"/>
                      <a:pt x="0" y="62"/>
                      <a:pt x="1" y="62"/>
                    </a:cubicBezTo>
                    <a:cubicBezTo>
                      <a:pt x="0" y="62"/>
                      <a:pt x="0" y="62"/>
                      <a:pt x="0" y="62"/>
                    </a:cubicBezTo>
                    <a:cubicBezTo>
                      <a:pt x="0" y="62"/>
                      <a:pt x="0" y="62"/>
                      <a:pt x="0" y="62"/>
                    </a:cubicBezTo>
                    <a:cubicBezTo>
                      <a:pt x="0" y="62"/>
                      <a:pt x="0" y="62"/>
                      <a:pt x="0" y="61"/>
                    </a:cubicBezTo>
                    <a:moveTo>
                      <a:pt x="0" y="0"/>
                    </a:moveTo>
                    <a:cubicBezTo>
                      <a:pt x="0" y="8"/>
                      <a:pt x="0" y="8"/>
                      <a:pt x="0" y="8"/>
                    </a:cubicBezTo>
                    <a:cubicBezTo>
                      <a:pt x="3" y="6"/>
                      <a:pt x="6" y="5"/>
                      <a:pt x="9" y="3"/>
                    </a:cubicBezTo>
                    <a:cubicBezTo>
                      <a:pt x="5" y="2"/>
                      <a:pt x="3" y="1"/>
                      <a:pt x="0" y="0"/>
                    </a:cubicBezTo>
                  </a:path>
                </a:pathLst>
              </a:custGeom>
              <a:solidFill>
                <a:srgbClr val="FBFB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8" name="Freeform 2169">
                <a:extLst>
                  <a:ext uri="{FF2B5EF4-FFF2-40B4-BE49-F238E27FC236}">
                    <a16:creationId xmlns:a16="http://schemas.microsoft.com/office/drawing/2014/main" id="{6A232572-D604-4FA8-8813-15CF93DBB370}"/>
                  </a:ext>
                </a:extLst>
              </p:cNvPr>
              <p:cNvSpPr>
                <a:spLocks/>
              </p:cNvSpPr>
              <p:nvPr/>
            </p:nvSpPr>
            <p:spPr bwMode="auto">
              <a:xfrm>
                <a:off x="51" y="188"/>
                <a:ext cx="31" cy="15"/>
              </a:xfrm>
              <a:custGeom>
                <a:avLst/>
                <a:gdLst>
                  <a:gd name="T0" fmla="*/ 9 w 13"/>
                  <a:gd name="T1" fmla="*/ 0 h 6"/>
                  <a:gd name="T2" fmla="*/ 0 w 13"/>
                  <a:gd name="T3" fmla="*/ 5 h 6"/>
                  <a:gd name="T4" fmla="*/ 0 w 13"/>
                  <a:gd name="T5" fmla="*/ 6 h 6"/>
                  <a:gd name="T6" fmla="*/ 6 w 13"/>
                  <a:gd name="T7" fmla="*/ 3 h 6"/>
                  <a:gd name="T8" fmla="*/ 13 w 13"/>
                  <a:gd name="T9" fmla="*/ 1 h 6"/>
                  <a:gd name="T10" fmla="*/ 9 w 13"/>
                  <a:gd name="T11" fmla="*/ 0 h 6"/>
                </a:gdLst>
                <a:ahLst/>
                <a:cxnLst>
                  <a:cxn ang="0">
                    <a:pos x="T0" y="T1"/>
                  </a:cxn>
                  <a:cxn ang="0">
                    <a:pos x="T2" y="T3"/>
                  </a:cxn>
                  <a:cxn ang="0">
                    <a:pos x="T4" y="T5"/>
                  </a:cxn>
                  <a:cxn ang="0">
                    <a:pos x="T6" y="T7"/>
                  </a:cxn>
                  <a:cxn ang="0">
                    <a:pos x="T8" y="T9"/>
                  </a:cxn>
                  <a:cxn ang="0">
                    <a:pos x="T10" y="T11"/>
                  </a:cxn>
                </a:cxnLst>
                <a:rect l="0" t="0" r="r" b="b"/>
                <a:pathLst>
                  <a:path w="13" h="6">
                    <a:moveTo>
                      <a:pt x="9" y="0"/>
                    </a:moveTo>
                    <a:cubicBezTo>
                      <a:pt x="6" y="2"/>
                      <a:pt x="3" y="3"/>
                      <a:pt x="0" y="5"/>
                    </a:cubicBezTo>
                    <a:cubicBezTo>
                      <a:pt x="0" y="6"/>
                      <a:pt x="0" y="6"/>
                      <a:pt x="0" y="6"/>
                    </a:cubicBezTo>
                    <a:cubicBezTo>
                      <a:pt x="2" y="5"/>
                      <a:pt x="4" y="4"/>
                      <a:pt x="6" y="3"/>
                    </a:cubicBezTo>
                    <a:cubicBezTo>
                      <a:pt x="8" y="2"/>
                      <a:pt x="10" y="2"/>
                      <a:pt x="13" y="1"/>
                    </a:cubicBezTo>
                    <a:cubicBezTo>
                      <a:pt x="11" y="1"/>
                      <a:pt x="10" y="1"/>
                      <a:pt x="9" y="0"/>
                    </a:cubicBezTo>
                  </a:path>
                </a:pathLst>
              </a:custGeom>
              <a:solidFill>
                <a:srgbClr val="ADB5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9" name="Freeform 2170">
                <a:extLst>
                  <a:ext uri="{FF2B5EF4-FFF2-40B4-BE49-F238E27FC236}">
                    <a16:creationId xmlns:a16="http://schemas.microsoft.com/office/drawing/2014/main" id="{2BE8DDED-6D2B-45EF-82F2-C4EB4105113D}"/>
                  </a:ext>
                </a:extLst>
              </p:cNvPr>
              <p:cNvSpPr>
                <a:spLocks/>
              </p:cNvSpPr>
              <p:nvPr/>
            </p:nvSpPr>
            <p:spPr bwMode="auto">
              <a:xfrm>
                <a:off x="51" y="191"/>
                <a:ext cx="43" cy="14"/>
              </a:xfrm>
              <a:custGeom>
                <a:avLst/>
                <a:gdLst>
                  <a:gd name="T0" fmla="*/ 13 w 18"/>
                  <a:gd name="T1" fmla="*/ 0 h 6"/>
                  <a:gd name="T2" fmla="*/ 6 w 18"/>
                  <a:gd name="T3" fmla="*/ 2 h 6"/>
                  <a:gd name="T4" fmla="*/ 0 w 18"/>
                  <a:gd name="T5" fmla="*/ 5 h 6"/>
                  <a:gd name="T6" fmla="*/ 0 w 18"/>
                  <a:gd name="T7" fmla="*/ 6 h 6"/>
                  <a:gd name="T8" fmla="*/ 2 w 18"/>
                  <a:gd name="T9" fmla="*/ 5 h 6"/>
                  <a:gd name="T10" fmla="*/ 11 w 18"/>
                  <a:gd name="T11" fmla="*/ 3 h 6"/>
                  <a:gd name="T12" fmla="*/ 18 w 18"/>
                  <a:gd name="T13" fmla="*/ 5 h 6"/>
                  <a:gd name="T14" fmla="*/ 18 w 18"/>
                  <a:gd name="T15" fmla="*/ 5 h 6"/>
                  <a:gd name="T16" fmla="*/ 16 w 18"/>
                  <a:gd name="T17" fmla="*/ 1 h 6"/>
                  <a:gd name="T18" fmla="*/ 13 w 18"/>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6">
                    <a:moveTo>
                      <a:pt x="13" y="0"/>
                    </a:moveTo>
                    <a:cubicBezTo>
                      <a:pt x="10" y="1"/>
                      <a:pt x="8" y="1"/>
                      <a:pt x="6" y="2"/>
                    </a:cubicBezTo>
                    <a:cubicBezTo>
                      <a:pt x="4" y="3"/>
                      <a:pt x="2" y="4"/>
                      <a:pt x="0" y="5"/>
                    </a:cubicBezTo>
                    <a:cubicBezTo>
                      <a:pt x="0" y="6"/>
                      <a:pt x="0" y="6"/>
                      <a:pt x="0" y="6"/>
                    </a:cubicBezTo>
                    <a:cubicBezTo>
                      <a:pt x="1" y="5"/>
                      <a:pt x="1" y="5"/>
                      <a:pt x="2" y="5"/>
                    </a:cubicBezTo>
                    <a:cubicBezTo>
                      <a:pt x="5" y="4"/>
                      <a:pt x="8" y="3"/>
                      <a:pt x="11" y="3"/>
                    </a:cubicBezTo>
                    <a:cubicBezTo>
                      <a:pt x="13" y="3"/>
                      <a:pt x="16" y="4"/>
                      <a:pt x="18" y="5"/>
                    </a:cubicBezTo>
                    <a:cubicBezTo>
                      <a:pt x="18" y="5"/>
                      <a:pt x="18" y="5"/>
                      <a:pt x="18" y="5"/>
                    </a:cubicBezTo>
                    <a:cubicBezTo>
                      <a:pt x="17" y="3"/>
                      <a:pt x="17" y="2"/>
                      <a:pt x="16" y="1"/>
                    </a:cubicBezTo>
                    <a:cubicBezTo>
                      <a:pt x="15" y="1"/>
                      <a:pt x="14" y="0"/>
                      <a:pt x="13" y="0"/>
                    </a:cubicBezTo>
                  </a:path>
                </a:pathLst>
              </a:custGeom>
              <a:solidFill>
                <a:srgbClr val="B8B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0" name="Freeform 2171">
                <a:extLst>
                  <a:ext uri="{FF2B5EF4-FFF2-40B4-BE49-F238E27FC236}">
                    <a16:creationId xmlns:a16="http://schemas.microsoft.com/office/drawing/2014/main" id="{48035E2F-4838-45F1-92DD-20839652C287}"/>
                  </a:ext>
                </a:extLst>
              </p:cNvPr>
              <p:cNvSpPr>
                <a:spLocks/>
              </p:cNvSpPr>
              <p:nvPr/>
            </p:nvSpPr>
            <p:spPr bwMode="auto">
              <a:xfrm>
                <a:off x="51" y="198"/>
                <a:ext cx="43" cy="79"/>
              </a:xfrm>
              <a:custGeom>
                <a:avLst/>
                <a:gdLst>
                  <a:gd name="T0" fmla="*/ 11 w 18"/>
                  <a:gd name="T1" fmla="*/ 0 h 33"/>
                  <a:gd name="T2" fmla="*/ 2 w 18"/>
                  <a:gd name="T3" fmla="*/ 2 h 33"/>
                  <a:gd name="T4" fmla="*/ 0 w 18"/>
                  <a:gd name="T5" fmla="*/ 3 h 33"/>
                  <a:gd name="T6" fmla="*/ 0 w 18"/>
                  <a:gd name="T7" fmla="*/ 5 h 33"/>
                  <a:gd name="T8" fmla="*/ 5 w 18"/>
                  <a:gd name="T9" fmla="*/ 3 h 33"/>
                  <a:gd name="T10" fmla="*/ 9 w 18"/>
                  <a:gd name="T11" fmla="*/ 2 h 33"/>
                  <a:gd name="T12" fmla="*/ 11 w 18"/>
                  <a:gd name="T13" fmla="*/ 3 h 33"/>
                  <a:gd name="T14" fmla="*/ 16 w 18"/>
                  <a:gd name="T15" fmla="*/ 6 h 33"/>
                  <a:gd name="T16" fmla="*/ 16 w 18"/>
                  <a:gd name="T17" fmla="*/ 7 h 33"/>
                  <a:gd name="T18" fmla="*/ 15 w 18"/>
                  <a:gd name="T19" fmla="*/ 8 h 33"/>
                  <a:gd name="T20" fmla="*/ 8 w 18"/>
                  <a:gd name="T21" fmla="*/ 11 h 33"/>
                  <a:gd name="T22" fmla="*/ 0 w 18"/>
                  <a:gd name="T23" fmla="*/ 15 h 33"/>
                  <a:gd name="T24" fmla="*/ 0 w 18"/>
                  <a:gd name="T25" fmla="*/ 33 h 33"/>
                  <a:gd name="T26" fmla="*/ 5 w 18"/>
                  <a:gd name="T27" fmla="*/ 22 h 33"/>
                  <a:gd name="T28" fmla="*/ 18 w 18"/>
                  <a:gd name="T29" fmla="*/ 8 h 33"/>
                  <a:gd name="T30" fmla="*/ 18 w 18"/>
                  <a:gd name="T31" fmla="*/ 2 h 33"/>
                  <a:gd name="T32" fmla="*/ 11 w 18"/>
                  <a:gd name="T3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33">
                    <a:moveTo>
                      <a:pt x="11" y="0"/>
                    </a:moveTo>
                    <a:cubicBezTo>
                      <a:pt x="8" y="0"/>
                      <a:pt x="5" y="1"/>
                      <a:pt x="2" y="2"/>
                    </a:cubicBezTo>
                    <a:cubicBezTo>
                      <a:pt x="1" y="2"/>
                      <a:pt x="1" y="2"/>
                      <a:pt x="0" y="3"/>
                    </a:cubicBezTo>
                    <a:cubicBezTo>
                      <a:pt x="0" y="5"/>
                      <a:pt x="0" y="5"/>
                      <a:pt x="0" y="5"/>
                    </a:cubicBezTo>
                    <a:cubicBezTo>
                      <a:pt x="2" y="4"/>
                      <a:pt x="4" y="3"/>
                      <a:pt x="5" y="3"/>
                    </a:cubicBezTo>
                    <a:cubicBezTo>
                      <a:pt x="6" y="3"/>
                      <a:pt x="8" y="2"/>
                      <a:pt x="9" y="2"/>
                    </a:cubicBezTo>
                    <a:cubicBezTo>
                      <a:pt x="10" y="2"/>
                      <a:pt x="10" y="3"/>
                      <a:pt x="11" y="3"/>
                    </a:cubicBezTo>
                    <a:cubicBezTo>
                      <a:pt x="13" y="3"/>
                      <a:pt x="15" y="4"/>
                      <a:pt x="16" y="6"/>
                    </a:cubicBezTo>
                    <a:cubicBezTo>
                      <a:pt x="16" y="7"/>
                      <a:pt x="16" y="7"/>
                      <a:pt x="16" y="7"/>
                    </a:cubicBezTo>
                    <a:cubicBezTo>
                      <a:pt x="15" y="8"/>
                      <a:pt x="15" y="8"/>
                      <a:pt x="15" y="8"/>
                    </a:cubicBezTo>
                    <a:cubicBezTo>
                      <a:pt x="13" y="10"/>
                      <a:pt x="11" y="10"/>
                      <a:pt x="8" y="11"/>
                    </a:cubicBezTo>
                    <a:cubicBezTo>
                      <a:pt x="5" y="11"/>
                      <a:pt x="2" y="13"/>
                      <a:pt x="0" y="15"/>
                    </a:cubicBezTo>
                    <a:cubicBezTo>
                      <a:pt x="0" y="33"/>
                      <a:pt x="0" y="33"/>
                      <a:pt x="0" y="33"/>
                    </a:cubicBezTo>
                    <a:cubicBezTo>
                      <a:pt x="1" y="29"/>
                      <a:pt x="3" y="25"/>
                      <a:pt x="5" y="22"/>
                    </a:cubicBezTo>
                    <a:cubicBezTo>
                      <a:pt x="9" y="16"/>
                      <a:pt x="13" y="12"/>
                      <a:pt x="18" y="8"/>
                    </a:cubicBezTo>
                    <a:cubicBezTo>
                      <a:pt x="18" y="2"/>
                      <a:pt x="18" y="2"/>
                      <a:pt x="18" y="2"/>
                    </a:cubicBezTo>
                    <a:cubicBezTo>
                      <a:pt x="16" y="1"/>
                      <a:pt x="13" y="0"/>
                      <a:pt x="11" y="0"/>
                    </a:cubicBezTo>
                  </a:path>
                </a:pathLst>
              </a:custGeom>
              <a:solidFill>
                <a:srgbClr val="BEC1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1" name="Freeform 2172">
                <a:extLst>
                  <a:ext uri="{FF2B5EF4-FFF2-40B4-BE49-F238E27FC236}">
                    <a16:creationId xmlns:a16="http://schemas.microsoft.com/office/drawing/2014/main" id="{8057FB4B-0633-44F2-B5D1-022AA55535EC}"/>
                  </a:ext>
                </a:extLst>
              </p:cNvPr>
              <p:cNvSpPr>
                <a:spLocks/>
              </p:cNvSpPr>
              <p:nvPr/>
            </p:nvSpPr>
            <p:spPr bwMode="auto">
              <a:xfrm>
                <a:off x="51" y="203"/>
                <a:ext cx="38" cy="31"/>
              </a:xfrm>
              <a:custGeom>
                <a:avLst/>
                <a:gdLst>
                  <a:gd name="T0" fmla="*/ 9 w 16"/>
                  <a:gd name="T1" fmla="*/ 0 h 13"/>
                  <a:gd name="T2" fmla="*/ 5 w 16"/>
                  <a:gd name="T3" fmla="*/ 1 h 13"/>
                  <a:gd name="T4" fmla="*/ 0 w 16"/>
                  <a:gd name="T5" fmla="*/ 3 h 13"/>
                  <a:gd name="T6" fmla="*/ 0 w 16"/>
                  <a:gd name="T7" fmla="*/ 5 h 13"/>
                  <a:gd name="T8" fmla="*/ 7 w 16"/>
                  <a:gd name="T9" fmla="*/ 2 h 13"/>
                  <a:gd name="T10" fmla="*/ 7 w 16"/>
                  <a:gd name="T11" fmla="*/ 2 h 13"/>
                  <a:gd name="T12" fmla="*/ 11 w 16"/>
                  <a:gd name="T13" fmla="*/ 3 h 13"/>
                  <a:gd name="T14" fmla="*/ 2 w 16"/>
                  <a:gd name="T15" fmla="*/ 6 h 13"/>
                  <a:gd name="T16" fmla="*/ 0 w 16"/>
                  <a:gd name="T17" fmla="*/ 6 h 13"/>
                  <a:gd name="T18" fmla="*/ 0 w 16"/>
                  <a:gd name="T19" fmla="*/ 13 h 13"/>
                  <a:gd name="T20" fmla="*/ 8 w 16"/>
                  <a:gd name="T21" fmla="*/ 9 h 13"/>
                  <a:gd name="T22" fmla="*/ 15 w 16"/>
                  <a:gd name="T23" fmla="*/ 6 h 13"/>
                  <a:gd name="T24" fmla="*/ 16 w 16"/>
                  <a:gd name="T25" fmla="*/ 5 h 13"/>
                  <a:gd name="T26" fmla="*/ 16 w 16"/>
                  <a:gd name="T27" fmla="*/ 4 h 13"/>
                  <a:gd name="T28" fmla="*/ 11 w 16"/>
                  <a:gd name="T29" fmla="*/ 1 h 13"/>
                  <a:gd name="T30" fmla="*/ 9 w 16"/>
                  <a:gd name="T3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3">
                    <a:moveTo>
                      <a:pt x="9" y="0"/>
                    </a:moveTo>
                    <a:cubicBezTo>
                      <a:pt x="8" y="0"/>
                      <a:pt x="6" y="1"/>
                      <a:pt x="5" y="1"/>
                    </a:cubicBezTo>
                    <a:cubicBezTo>
                      <a:pt x="4" y="1"/>
                      <a:pt x="2" y="2"/>
                      <a:pt x="0" y="3"/>
                    </a:cubicBezTo>
                    <a:cubicBezTo>
                      <a:pt x="0" y="5"/>
                      <a:pt x="0" y="5"/>
                      <a:pt x="0" y="5"/>
                    </a:cubicBezTo>
                    <a:cubicBezTo>
                      <a:pt x="2" y="3"/>
                      <a:pt x="5" y="2"/>
                      <a:pt x="7" y="2"/>
                    </a:cubicBezTo>
                    <a:cubicBezTo>
                      <a:pt x="7" y="2"/>
                      <a:pt x="7" y="2"/>
                      <a:pt x="7" y="2"/>
                    </a:cubicBezTo>
                    <a:cubicBezTo>
                      <a:pt x="9" y="2"/>
                      <a:pt x="10" y="2"/>
                      <a:pt x="11" y="3"/>
                    </a:cubicBezTo>
                    <a:cubicBezTo>
                      <a:pt x="8" y="5"/>
                      <a:pt x="5" y="5"/>
                      <a:pt x="2" y="6"/>
                    </a:cubicBezTo>
                    <a:cubicBezTo>
                      <a:pt x="2" y="6"/>
                      <a:pt x="1" y="6"/>
                      <a:pt x="0" y="6"/>
                    </a:cubicBezTo>
                    <a:cubicBezTo>
                      <a:pt x="0" y="13"/>
                      <a:pt x="0" y="13"/>
                      <a:pt x="0" y="13"/>
                    </a:cubicBezTo>
                    <a:cubicBezTo>
                      <a:pt x="2" y="11"/>
                      <a:pt x="5" y="9"/>
                      <a:pt x="8" y="9"/>
                    </a:cubicBezTo>
                    <a:cubicBezTo>
                      <a:pt x="11" y="8"/>
                      <a:pt x="13" y="8"/>
                      <a:pt x="15" y="6"/>
                    </a:cubicBezTo>
                    <a:cubicBezTo>
                      <a:pt x="16" y="5"/>
                      <a:pt x="16" y="5"/>
                      <a:pt x="16" y="5"/>
                    </a:cubicBezTo>
                    <a:cubicBezTo>
                      <a:pt x="16" y="4"/>
                      <a:pt x="16" y="4"/>
                      <a:pt x="16" y="4"/>
                    </a:cubicBezTo>
                    <a:cubicBezTo>
                      <a:pt x="15" y="2"/>
                      <a:pt x="13" y="1"/>
                      <a:pt x="11" y="1"/>
                    </a:cubicBezTo>
                    <a:cubicBezTo>
                      <a:pt x="10" y="1"/>
                      <a:pt x="10" y="0"/>
                      <a:pt x="9" y="0"/>
                    </a:cubicBezTo>
                  </a:path>
                </a:pathLst>
              </a:custGeom>
              <a:solidFill>
                <a:srgbClr val="C8CA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2" name="Freeform 2173">
                <a:extLst>
                  <a:ext uri="{FF2B5EF4-FFF2-40B4-BE49-F238E27FC236}">
                    <a16:creationId xmlns:a16="http://schemas.microsoft.com/office/drawing/2014/main" id="{F9F3C616-DC32-4AF1-AE4C-DB336E205E3A}"/>
                  </a:ext>
                </a:extLst>
              </p:cNvPr>
              <p:cNvSpPr>
                <a:spLocks/>
              </p:cNvSpPr>
              <p:nvPr/>
            </p:nvSpPr>
            <p:spPr bwMode="auto">
              <a:xfrm>
                <a:off x="51" y="208"/>
                <a:ext cx="26" cy="9"/>
              </a:xfrm>
              <a:custGeom>
                <a:avLst/>
                <a:gdLst>
                  <a:gd name="T0" fmla="*/ 7 w 11"/>
                  <a:gd name="T1" fmla="*/ 0 h 4"/>
                  <a:gd name="T2" fmla="*/ 7 w 11"/>
                  <a:gd name="T3" fmla="*/ 0 h 4"/>
                  <a:gd name="T4" fmla="*/ 0 w 11"/>
                  <a:gd name="T5" fmla="*/ 3 h 4"/>
                  <a:gd name="T6" fmla="*/ 0 w 11"/>
                  <a:gd name="T7" fmla="*/ 4 h 4"/>
                  <a:gd name="T8" fmla="*/ 2 w 11"/>
                  <a:gd name="T9" fmla="*/ 4 h 4"/>
                  <a:gd name="T10" fmla="*/ 11 w 11"/>
                  <a:gd name="T11" fmla="*/ 1 h 4"/>
                  <a:gd name="T12" fmla="*/ 7 w 1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1" h="4">
                    <a:moveTo>
                      <a:pt x="7" y="0"/>
                    </a:moveTo>
                    <a:cubicBezTo>
                      <a:pt x="7" y="0"/>
                      <a:pt x="7" y="0"/>
                      <a:pt x="7" y="0"/>
                    </a:cubicBezTo>
                    <a:cubicBezTo>
                      <a:pt x="5" y="0"/>
                      <a:pt x="2" y="1"/>
                      <a:pt x="0" y="3"/>
                    </a:cubicBezTo>
                    <a:cubicBezTo>
                      <a:pt x="0" y="4"/>
                      <a:pt x="0" y="4"/>
                      <a:pt x="0" y="4"/>
                    </a:cubicBezTo>
                    <a:cubicBezTo>
                      <a:pt x="1" y="4"/>
                      <a:pt x="2" y="4"/>
                      <a:pt x="2" y="4"/>
                    </a:cubicBezTo>
                    <a:cubicBezTo>
                      <a:pt x="5" y="3"/>
                      <a:pt x="8" y="3"/>
                      <a:pt x="11" y="1"/>
                    </a:cubicBezTo>
                    <a:cubicBezTo>
                      <a:pt x="10" y="0"/>
                      <a:pt x="9" y="0"/>
                      <a:pt x="7" y="0"/>
                    </a:cubicBezTo>
                  </a:path>
                </a:pathLst>
              </a:custGeom>
              <a:solidFill>
                <a:srgbClr val="D8D6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3" name="Freeform 2174">
                <a:extLst>
                  <a:ext uri="{FF2B5EF4-FFF2-40B4-BE49-F238E27FC236}">
                    <a16:creationId xmlns:a16="http://schemas.microsoft.com/office/drawing/2014/main" id="{D98A236F-CBF9-4646-BBCA-8FF5AD906FA3}"/>
                  </a:ext>
                </a:extLst>
              </p:cNvPr>
              <p:cNvSpPr>
                <a:spLocks noEditPoints="1"/>
              </p:cNvSpPr>
              <p:nvPr/>
            </p:nvSpPr>
            <p:spPr bwMode="auto">
              <a:xfrm>
                <a:off x="89" y="193"/>
                <a:ext cx="43" cy="12"/>
              </a:xfrm>
              <a:custGeom>
                <a:avLst/>
                <a:gdLst>
                  <a:gd name="T0" fmla="*/ 18 w 18"/>
                  <a:gd name="T1" fmla="*/ 4 h 5"/>
                  <a:gd name="T2" fmla="*/ 18 w 18"/>
                  <a:gd name="T3" fmla="*/ 4 h 5"/>
                  <a:gd name="T4" fmla="*/ 18 w 18"/>
                  <a:gd name="T5" fmla="*/ 5 h 5"/>
                  <a:gd name="T6" fmla="*/ 18 w 18"/>
                  <a:gd name="T7" fmla="*/ 5 h 5"/>
                  <a:gd name="T8" fmla="*/ 18 w 18"/>
                  <a:gd name="T9" fmla="*/ 4 h 5"/>
                  <a:gd name="T10" fmla="*/ 0 w 18"/>
                  <a:gd name="T11" fmla="*/ 0 h 5"/>
                  <a:gd name="T12" fmla="*/ 2 w 18"/>
                  <a:gd name="T13" fmla="*/ 2 h 5"/>
                  <a:gd name="T14" fmla="*/ 2 w 18"/>
                  <a:gd name="T15" fmla="*/ 0 h 5"/>
                  <a:gd name="T16" fmla="*/ 0 w 18"/>
                  <a:gd name="T17" fmla="*/ 0 h 5"/>
                  <a:gd name="T18" fmla="*/ 0 w 18"/>
                  <a:gd name="T19" fmla="*/ 0 h 5"/>
                  <a:gd name="T20" fmla="*/ 2 w 18"/>
                  <a:gd name="T21" fmla="*/ 4 h 5"/>
                  <a:gd name="T22" fmla="*/ 2 w 18"/>
                  <a:gd name="T23" fmla="*/ 4 h 5"/>
                  <a:gd name="T24" fmla="*/ 0 w 18"/>
                  <a:gd name="T25" fmla="*/ 0 h 5"/>
                  <a:gd name="T26" fmla="*/ 0 w 18"/>
                  <a:gd name="T2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5">
                    <a:moveTo>
                      <a:pt x="18" y="4"/>
                    </a:moveTo>
                    <a:cubicBezTo>
                      <a:pt x="18" y="4"/>
                      <a:pt x="18" y="4"/>
                      <a:pt x="18" y="4"/>
                    </a:cubicBezTo>
                    <a:cubicBezTo>
                      <a:pt x="18" y="5"/>
                      <a:pt x="18" y="5"/>
                      <a:pt x="18" y="5"/>
                    </a:cubicBezTo>
                    <a:cubicBezTo>
                      <a:pt x="18" y="5"/>
                      <a:pt x="18" y="5"/>
                      <a:pt x="18" y="5"/>
                    </a:cubicBezTo>
                    <a:cubicBezTo>
                      <a:pt x="18" y="4"/>
                      <a:pt x="18" y="4"/>
                      <a:pt x="18" y="4"/>
                    </a:cubicBezTo>
                    <a:moveTo>
                      <a:pt x="0" y="0"/>
                    </a:moveTo>
                    <a:cubicBezTo>
                      <a:pt x="1" y="1"/>
                      <a:pt x="1" y="1"/>
                      <a:pt x="2" y="2"/>
                    </a:cubicBezTo>
                    <a:cubicBezTo>
                      <a:pt x="2" y="0"/>
                      <a:pt x="2" y="0"/>
                      <a:pt x="2" y="0"/>
                    </a:cubicBezTo>
                    <a:cubicBezTo>
                      <a:pt x="1" y="0"/>
                      <a:pt x="1" y="0"/>
                      <a:pt x="0" y="0"/>
                    </a:cubicBezTo>
                    <a:moveTo>
                      <a:pt x="0" y="0"/>
                    </a:moveTo>
                    <a:cubicBezTo>
                      <a:pt x="1" y="1"/>
                      <a:pt x="1" y="2"/>
                      <a:pt x="2" y="4"/>
                    </a:cubicBezTo>
                    <a:cubicBezTo>
                      <a:pt x="2" y="4"/>
                      <a:pt x="2" y="4"/>
                      <a:pt x="2" y="4"/>
                    </a:cubicBezTo>
                    <a:cubicBezTo>
                      <a:pt x="1" y="2"/>
                      <a:pt x="1" y="1"/>
                      <a:pt x="0" y="0"/>
                    </a:cubicBezTo>
                    <a:cubicBezTo>
                      <a:pt x="0" y="0"/>
                      <a:pt x="0" y="0"/>
                      <a:pt x="0" y="0"/>
                    </a:cubicBezTo>
                  </a:path>
                </a:pathLst>
              </a:custGeom>
              <a:solidFill>
                <a:srgbClr val="ADB5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4" name="Freeform 2175">
                <a:extLst>
                  <a:ext uri="{FF2B5EF4-FFF2-40B4-BE49-F238E27FC236}">
                    <a16:creationId xmlns:a16="http://schemas.microsoft.com/office/drawing/2014/main" id="{8A656B3D-A71A-487F-B9DF-40C36FB6184B}"/>
                  </a:ext>
                </a:extLst>
              </p:cNvPr>
              <p:cNvSpPr>
                <a:spLocks/>
              </p:cNvSpPr>
              <p:nvPr/>
            </p:nvSpPr>
            <p:spPr bwMode="auto">
              <a:xfrm>
                <a:off x="89" y="193"/>
                <a:ext cx="5" cy="10"/>
              </a:xfrm>
              <a:custGeom>
                <a:avLst/>
                <a:gdLst>
                  <a:gd name="T0" fmla="*/ 0 w 2"/>
                  <a:gd name="T1" fmla="*/ 0 h 4"/>
                  <a:gd name="T2" fmla="*/ 2 w 2"/>
                  <a:gd name="T3" fmla="*/ 4 h 4"/>
                  <a:gd name="T4" fmla="*/ 2 w 2"/>
                  <a:gd name="T5" fmla="*/ 2 h 4"/>
                  <a:gd name="T6" fmla="*/ 0 w 2"/>
                  <a:gd name="T7" fmla="*/ 0 h 4"/>
                  <a:gd name="T8" fmla="*/ 0 w 2"/>
                  <a:gd name="T9" fmla="*/ 0 h 4"/>
                </a:gdLst>
                <a:ahLst/>
                <a:cxnLst>
                  <a:cxn ang="0">
                    <a:pos x="T0" y="T1"/>
                  </a:cxn>
                  <a:cxn ang="0">
                    <a:pos x="T2" y="T3"/>
                  </a:cxn>
                  <a:cxn ang="0">
                    <a:pos x="T4" y="T5"/>
                  </a:cxn>
                  <a:cxn ang="0">
                    <a:pos x="T6" y="T7"/>
                  </a:cxn>
                  <a:cxn ang="0">
                    <a:pos x="T8" y="T9"/>
                  </a:cxn>
                </a:cxnLst>
                <a:rect l="0" t="0" r="r" b="b"/>
                <a:pathLst>
                  <a:path w="2" h="4">
                    <a:moveTo>
                      <a:pt x="0" y="0"/>
                    </a:moveTo>
                    <a:cubicBezTo>
                      <a:pt x="1" y="1"/>
                      <a:pt x="1" y="2"/>
                      <a:pt x="2" y="4"/>
                    </a:cubicBezTo>
                    <a:cubicBezTo>
                      <a:pt x="2" y="2"/>
                      <a:pt x="2" y="2"/>
                      <a:pt x="2" y="2"/>
                    </a:cubicBezTo>
                    <a:cubicBezTo>
                      <a:pt x="1" y="1"/>
                      <a:pt x="1" y="1"/>
                      <a:pt x="0" y="0"/>
                    </a:cubicBezTo>
                    <a:cubicBezTo>
                      <a:pt x="0" y="0"/>
                      <a:pt x="0" y="0"/>
                      <a:pt x="0" y="0"/>
                    </a:cubicBezTo>
                  </a:path>
                </a:pathLst>
              </a:custGeom>
              <a:solidFill>
                <a:srgbClr val="A9AE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5" name="Freeform 2176">
                <a:extLst>
                  <a:ext uri="{FF2B5EF4-FFF2-40B4-BE49-F238E27FC236}">
                    <a16:creationId xmlns:a16="http://schemas.microsoft.com/office/drawing/2014/main" id="{BBFA4124-A0E3-4ED5-9749-B8643919276C}"/>
                  </a:ext>
                </a:extLst>
              </p:cNvPr>
              <p:cNvSpPr>
                <a:spLocks/>
              </p:cNvSpPr>
              <p:nvPr/>
            </p:nvSpPr>
            <p:spPr bwMode="auto">
              <a:xfrm>
                <a:off x="132" y="200"/>
                <a:ext cx="0" cy="3"/>
              </a:xfrm>
              <a:custGeom>
                <a:avLst/>
                <a:gdLst>
                  <a:gd name="T0" fmla="*/ 0 h 1"/>
                  <a:gd name="T1" fmla="*/ 1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0"/>
                      <a:pt x="0" y="0"/>
                      <a:pt x="0" y="0"/>
                    </a:cubicBezTo>
                    <a:cubicBezTo>
                      <a:pt x="0" y="0"/>
                      <a:pt x="0" y="0"/>
                      <a:pt x="0" y="0"/>
                    </a:cubicBezTo>
                  </a:path>
                </a:pathLst>
              </a:custGeom>
              <a:solidFill>
                <a:srgbClr val="B8BD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6" name="Freeform 2177">
                <a:extLst>
                  <a:ext uri="{FF2B5EF4-FFF2-40B4-BE49-F238E27FC236}">
                    <a16:creationId xmlns:a16="http://schemas.microsoft.com/office/drawing/2014/main" id="{24C924D2-085B-44D1-BD1B-9514549425A5}"/>
                  </a:ext>
                </a:extLst>
              </p:cNvPr>
              <p:cNvSpPr>
                <a:spLocks noEditPoints="1"/>
              </p:cNvSpPr>
              <p:nvPr/>
            </p:nvSpPr>
            <p:spPr bwMode="auto">
              <a:xfrm>
                <a:off x="51" y="205"/>
                <a:ext cx="81" cy="124"/>
              </a:xfrm>
              <a:custGeom>
                <a:avLst/>
                <a:gdLst>
                  <a:gd name="T0" fmla="*/ 0 w 34"/>
                  <a:gd name="T1" fmla="*/ 51 h 52"/>
                  <a:gd name="T2" fmla="*/ 0 w 34"/>
                  <a:gd name="T3" fmla="*/ 51 h 52"/>
                  <a:gd name="T4" fmla="*/ 0 w 34"/>
                  <a:gd name="T5" fmla="*/ 52 h 52"/>
                  <a:gd name="T6" fmla="*/ 0 w 34"/>
                  <a:gd name="T7" fmla="*/ 52 h 52"/>
                  <a:gd name="T8" fmla="*/ 0 w 34"/>
                  <a:gd name="T9" fmla="*/ 51 h 52"/>
                  <a:gd name="T10" fmla="*/ 34 w 34"/>
                  <a:gd name="T11" fmla="*/ 39 h 52"/>
                  <a:gd name="T12" fmla="*/ 33 w 34"/>
                  <a:gd name="T13" fmla="*/ 40 h 52"/>
                  <a:gd name="T14" fmla="*/ 33 w 34"/>
                  <a:gd name="T15" fmla="*/ 48 h 52"/>
                  <a:gd name="T16" fmla="*/ 34 w 34"/>
                  <a:gd name="T17" fmla="*/ 48 h 52"/>
                  <a:gd name="T18" fmla="*/ 34 w 34"/>
                  <a:gd name="T19" fmla="*/ 39 h 52"/>
                  <a:gd name="T20" fmla="*/ 18 w 34"/>
                  <a:gd name="T21" fmla="*/ 5 h 52"/>
                  <a:gd name="T22" fmla="*/ 5 w 34"/>
                  <a:gd name="T23" fmla="*/ 19 h 52"/>
                  <a:gd name="T24" fmla="*/ 0 w 34"/>
                  <a:gd name="T25" fmla="*/ 30 h 52"/>
                  <a:gd name="T26" fmla="*/ 0 w 34"/>
                  <a:gd name="T27" fmla="*/ 30 h 52"/>
                  <a:gd name="T28" fmla="*/ 0 w 34"/>
                  <a:gd name="T29" fmla="*/ 29 h 52"/>
                  <a:gd name="T30" fmla="*/ 5 w 34"/>
                  <a:gd name="T31" fmla="*/ 42 h 52"/>
                  <a:gd name="T32" fmla="*/ 11 w 34"/>
                  <a:gd name="T33" fmla="*/ 47 h 52"/>
                  <a:gd name="T34" fmla="*/ 17 w 34"/>
                  <a:gd name="T35" fmla="*/ 46 h 52"/>
                  <a:gd name="T36" fmla="*/ 18 w 34"/>
                  <a:gd name="T37" fmla="*/ 46 h 52"/>
                  <a:gd name="T38" fmla="*/ 18 w 34"/>
                  <a:gd name="T39" fmla="*/ 43 h 52"/>
                  <a:gd name="T40" fmla="*/ 11 w 34"/>
                  <a:gd name="T41" fmla="*/ 41 h 52"/>
                  <a:gd name="T42" fmla="*/ 6 w 34"/>
                  <a:gd name="T43" fmla="*/ 32 h 52"/>
                  <a:gd name="T44" fmla="*/ 12 w 34"/>
                  <a:gd name="T45" fmla="*/ 12 h 52"/>
                  <a:gd name="T46" fmla="*/ 18 w 34"/>
                  <a:gd name="T47" fmla="*/ 7 h 52"/>
                  <a:gd name="T48" fmla="*/ 18 w 34"/>
                  <a:gd name="T49" fmla="*/ 5 h 52"/>
                  <a:gd name="T50" fmla="*/ 34 w 34"/>
                  <a:gd name="T51" fmla="*/ 0 h 52"/>
                  <a:gd name="T52" fmla="*/ 34 w 34"/>
                  <a:gd name="T53" fmla="*/ 0 h 52"/>
                  <a:gd name="T54" fmla="*/ 34 w 34"/>
                  <a:gd name="T55" fmla="*/ 0 h 52"/>
                  <a:gd name="T56" fmla="*/ 34 w 34"/>
                  <a:gd name="T57" fmla="*/ 0 h 52"/>
                  <a:gd name="T58" fmla="*/ 34 w 34"/>
                  <a:gd name="T5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52">
                    <a:moveTo>
                      <a:pt x="0" y="51"/>
                    </a:moveTo>
                    <a:cubicBezTo>
                      <a:pt x="0" y="51"/>
                      <a:pt x="0" y="51"/>
                      <a:pt x="0" y="51"/>
                    </a:cubicBezTo>
                    <a:cubicBezTo>
                      <a:pt x="0" y="52"/>
                      <a:pt x="0" y="52"/>
                      <a:pt x="0" y="52"/>
                    </a:cubicBezTo>
                    <a:cubicBezTo>
                      <a:pt x="0" y="52"/>
                      <a:pt x="0" y="52"/>
                      <a:pt x="0" y="52"/>
                    </a:cubicBezTo>
                    <a:cubicBezTo>
                      <a:pt x="0" y="52"/>
                      <a:pt x="0" y="51"/>
                      <a:pt x="0" y="51"/>
                    </a:cubicBezTo>
                    <a:moveTo>
                      <a:pt x="34" y="39"/>
                    </a:moveTo>
                    <a:cubicBezTo>
                      <a:pt x="33" y="40"/>
                      <a:pt x="33" y="40"/>
                      <a:pt x="33" y="40"/>
                    </a:cubicBezTo>
                    <a:cubicBezTo>
                      <a:pt x="33" y="48"/>
                      <a:pt x="33" y="48"/>
                      <a:pt x="33" y="48"/>
                    </a:cubicBezTo>
                    <a:cubicBezTo>
                      <a:pt x="33" y="48"/>
                      <a:pt x="33" y="48"/>
                      <a:pt x="34" y="48"/>
                    </a:cubicBezTo>
                    <a:cubicBezTo>
                      <a:pt x="34" y="39"/>
                      <a:pt x="34" y="39"/>
                      <a:pt x="34" y="39"/>
                    </a:cubicBezTo>
                    <a:moveTo>
                      <a:pt x="18" y="5"/>
                    </a:moveTo>
                    <a:cubicBezTo>
                      <a:pt x="13" y="9"/>
                      <a:pt x="9" y="13"/>
                      <a:pt x="5" y="19"/>
                    </a:cubicBezTo>
                    <a:cubicBezTo>
                      <a:pt x="3" y="22"/>
                      <a:pt x="1" y="26"/>
                      <a:pt x="0" y="30"/>
                    </a:cubicBezTo>
                    <a:cubicBezTo>
                      <a:pt x="0" y="30"/>
                      <a:pt x="0" y="30"/>
                      <a:pt x="0" y="30"/>
                    </a:cubicBezTo>
                    <a:cubicBezTo>
                      <a:pt x="0" y="30"/>
                      <a:pt x="0" y="29"/>
                      <a:pt x="0" y="29"/>
                    </a:cubicBezTo>
                    <a:cubicBezTo>
                      <a:pt x="2" y="35"/>
                      <a:pt x="3" y="39"/>
                      <a:pt x="5" y="42"/>
                    </a:cubicBezTo>
                    <a:cubicBezTo>
                      <a:pt x="7" y="44"/>
                      <a:pt x="8" y="46"/>
                      <a:pt x="11" y="47"/>
                    </a:cubicBezTo>
                    <a:cubicBezTo>
                      <a:pt x="13" y="47"/>
                      <a:pt x="15" y="46"/>
                      <a:pt x="17" y="46"/>
                    </a:cubicBezTo>
                    <a:cubicBezTo>
                      <a:pt x="17" y="46"/>
                      <a:pt x="18" y="46"/>
                      <a:pt x="18" y="46"/>
                    </a:cubicBezTo>
                    <a:cubicBezTo>
                      <a:pt x="18" y="43"/>
                      <a:pt x="18" y="43"/>
                      <a:pt x="18" y="43"/>
                    </a:cubicBezTo>
                    <a:cubicBezTo>
                      <a:pt x="16" y="43"/>
                      <a:pt x="13" y="43"/>
                      <a:pt x="11" y="41"/>
                    </a:cubicBezTo>
                    <a:cubicBezTo>
                      <a:pt x="8" y="39"/>
                      <a:pt x="7" y="36"/>
                      <a:pt x="6" y="32"/>
                    </a:cubicBezTo>
                    <a:cubicBezTo>
                      <a:pt x="5" y="25"/>
                      <a:pt x="7" y="18"/>
                      <a:pt x="12" y="12"/>
                    </a:cubicBezTo>
                    <a:cubicBezTo>
                      <a:pt x="14" y="10"/>
                      <a:pt x="16" y="8"/>
                      <a:pt x="18" y="7"/>
                    </a:cubicBezTo>
                    <a:cubicBezTo>
                      <a:pt x="18" y="5"/>
                      <a:pt x="18" y="5"/>
                      <a:pt x="18" y="5"/>
                    </a:cubicBezTo>
                    <a:moveTo>
                      <a:pt x="34" y="0"/>
                    </a:moveTo>
                    <a:cubicBezTo>
                      <a:pt x="34" y="0"/>
                      <a:pt x="34" y="0"/>
                      <a:pt x="34" y="0"/>
                    </a:cubicBezTo>
                    <a:cubicBezTo>
                      <a:pt x="34" y="0"/>
                      <a:pt x="34" y="0"/>
                      <a:pt x="34" y="0"/>
                    </a:cubicBezTo>
                    <a:cubicBezTo>
                      <a:pt x="34" y="0"/>
                      <a:pt x="34" y="0"/>
                      <a:pt x="34" y="0"/>
                    </a:cubicBezTo>
                    <a:cubicBezTo>
                      <a:pt x="34" y="0"/>
                      <a:pt x="34" y="0"/>
                      <a:pt x="34" y="0"/>
                    </a:cubicBezTo>
                  </a:path>
                </a:pathLst>
              </a:custGeom>
              <a:solidFill>
                <a:srgbClr val="BBC6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7" name="Freeform 2178">
                <a:extLst>
                  <a:ext uri="{FF2B5EF4-FFF2-40B4-BE49-F238E27FC236}">
                    <a16:creationId xmlns:a16="http://schemas.microsoft.com/office/drawing/2014/main" id="{7A19EE81-3F4E-4F91-AC16-8A056B294D19}"/>
                  </a:ext>
                </a:extLst>
              </p:cNvPr>
              <p:cNvSpPr>
                <a:spLocks noEditPoints="1"/>
              </p:cNvSpPr>
              <p:nvPr/>
            </p:nvSpPr>
            <p:spPr bwMode="auto">
              <a:xfrm>
                <a:off x="51" y="274"/>
                <a:ext cx="26" cy="55"/>
              </a:xfrm>
              <a:custGeom>
                <a:avLst/>
                <a:gdLst>
                  <a:gd name="T0" fmla="*/ 0 w 11"/>
                  <a:gd name="T1" fmla="*/ 19 h 23"/>
                  <a:gd name="T2" fmla="*/ 0 w 11"/>
                  <a:gd name="T3" fmla="*/ 22 h 23"/>
                  <a:gd name="T4" fmla="*/ 0 w 11"/>
                  <a:gd name="T5" fmla="*/ 23 h 23"/>
                  <a:gd name="T6" fmla="*/ 1 w 11"/>
                  <a:gd name="T7" fmla="*/ 22 h 23"/>
                  <a:gd name="T8" fmla="*/ 0 w 11"/>
                  <a:gd name="T9" fmla="*/ 19 h 23"/>
                  <a:gd name="T10" fmla="*/ 0 w 11"/>
                  <a:gd name="T11" fmla="*/ 0 h 23"/>
                  <a:gd name="T12" fmla="*/ 0 w 11"/>
                  <a:gd name="T13" fmla="*/ 1 h 23"/>
                  <a:gd name="T14" fmla="*/ 0 w 11"/>
                  <a:gd name="T15" fmla="*/ 17 h 23"/>
                  <a:gd name="T16" fmla="*/ 3 w 11"/>
                  <a:gd name="T17" fmla="*/ 21 h 23"/>
                  <a:gd name="T18" fmla="*/ 11 w 11"/>
                  <a:gd name="T19" fmla="*/ 18 h 23"/>
                  <a:gd name="T20" fmla="*/ 5 w 11"/>
                  <a:gd name="T21" fmla="*/ 13 h 23"/>
                  <a:gd name="T22" fmla="*/ 0 w 11"/>
                  <a:gd name="T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23">
                    <a:moveTo>
                      <a:pt x="0" y="19"/>
                    </a:moveTo>
                    <a:cubicBezTo>
                      <a:pt x="0" y="22"/>
                      <a:pt x="0" y="22"/>
                      <a:pt x="0" y="22"/>
                    </a:cubicBezTo>
                    <a:cubicBezTo>
                      <a:pt x="0" y="22"/>
                      <a:pt x="0" y="23"/>
                      <a:pt x="0" y="23"/>
                    </a:cubicBezTo>
                    <a:cubicBezTo>
                      <a:pt x="1" y="22"/>
                      <a:pt x="1" y="22"/>
                      <a:pt x="1" y="22"/>
                    </a:cubicBezTo>
                    <a:cubicBezTo>
                      <a:pt x="1" y="21"/>
                      <a:pt x="1" y="20"/>
                      <a:pt x="0" y="19"/>
                    </a:cubicBezTo>
                    <a:moveTo>
                      <a:pt x="0" y="0"/>
                    </a:moveTo>
                    <a:cubicBezTo>
                      <a:pt x="0" y="0"/>
                      <a:pt x="0" y="1"/>
                      <a:pt x="0" y="1"/>
                    </a:cubicBezTo>
                    <a:cubicBezTo>
                      <a:pt x="0" y="17"/>
                      <a:pt x="0" y="17"/>
                      <a:pt x="0" y="17"/>
                    </a:cubicBezTo>
                    <a:cubicBezTo>
                      <a:pt x="1" y="19"/>
                      <a:pt x="2" y="20"/>
                      <a:pt x="3" y="21"/>
                    </a:cubicBezTo>
                    <a:cubicBezTo>
                      <a:pt x="6" y="20"/>
                      <a:pt x="8" y="19"/>
                      <a:pt x="11" y="18"/>
                    </a:cubicBezTo>
                    <a:cubicBezTo>
                      <a:pt x="8" y="17"/>
                      <a:pt x="7" y="15"/>
                      <a:pt x="5" y="13"/>
                    </a:cubicBezTo>
                    <a:cubicBezTo>
                      <a:pt x="3" y="10"/>
                      <a:pt x="2" y="6"/>
                      <a:pt x="0" y="0"/>
                    </a:cubicBezTo>
                  </a:path>
                </a:pathLst>
              </a:custGeom>
              <a:solidFill>
                <a:srgbClr val="B9C0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8" name="Freeform 2179">
                <a:extLst>
                  <a:ext uri="{FF2B5EF4-FFF2-40B4-BE49-F238E27FC236}">
                    <a16:creationId xmlns:a16="http://schemas.microsoft.com/office/drawing/2014/main" id="{6D83A9BF-454E-466E-8224-9A89F5C5CCFF}"/>
                  </a:ext>
                </a:extLst>
              </p:cNvPr>
              <p:cNvSpPr>
                <a:spLocks noEditPoints="1"/>
              </p:cNvSpPr>
              <p:nvPr/>
            </p:nvSpPr>
            <p:spPr bwMode="auto">
              <a:xfrm>
                <a:off x="63" y="222"/>
                <a:ext cx="69" cy="86"/>
              </a:xfrm>
              <a:custGeom>
                <a:avLst/>
                <a:gdLst>
                  <a:gd name="T0" fmla="*/ 29 w 29"/>
                  <a:gd name="T1" fmla="*/ 24 h 36"/>
                  <a:gd name="T2" fmla="*/ 28 w 29"/>
                  <a:gd name="T3" fmla="*/ 25 h 36"/>
                  <a:gd name="T4" fmla="*/ 28 w 29"/>
                  <a:gd name="T5" fmla="*/ 33 h 36"/>
                  <a:gd name="T6" fmla="*/ 29 w 29"/>
                  <a:gd name="T7" fmla="*/ 32 h 36"/>
                  <a:gd name="T8" fmla="*/ 29 w 29"/>
                  <a:gd name="T9" fmla="*/ 24 h 36"/>
                  <a:gd name="T10" fmla="*/ 13 w 29"/>
                  <a:gd name="T11" fmla="*/ 0 h 36"/>
                  <a:gd name="T12" fmla="*/ 7 w 29"/>
                  <a:gd name="T13" fmla="*/ 5 h 36"/>
                  <a:gd name="T14" fmla="*/ 1 w 29"/>
                  <a:gd name="T15" fmla="*/ 25 h 36"/>
                  <a:gd name="T16" fmla="*/ 6 w 29"/>
                  <a:gd name="T17" fmla="*/ 34 h 36"/>
                  <a:gd name="T18" fmla="*/ 13 w 29"/>
                  <a:gd name="T19" fmla="*/ 36 h 36"/>
                  <a:gd name="T20" fmla="*/ 13 w 29"/>
                  <a:gd name="T21" fmla="*/ 27 h 36"/>
                  <a:gd name="T22" fmla="*/ 10 w 29"/>
                  <a:gd name="T23" fmla="*/ 26 h 36"/>
                  <a:gd name="T24" fmla="*/ 6 w 29"/>
                  <a:gd name="T25" fmla="*/ 19 h 36"/>
                  <a:gd name="T26" fmla="*/ 11 w 29"/>
                  <a:gd name="T27" fmla="*/ 2 h 36"/>
                  <a:gd name="T28" fmla="*/ 13 w 29"/>
                  <a:gd name="T29" fmla="*/ 0 h 36"/>
                  <a:gd name="T30" fmla="*/ 13 w 29"/>
                  <a:gd name="T3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36">
                    <a:moveTo>
                      <a:pt x="29" y="24"/>
                    </a:moveTo>
                    <a:cubicBezTo>
                      <a:pt x="28" y="25"/>
                      <a:pt x="28" y="25"/>
                      <a:pt x="28" y="25"/>
                    </a:cubicBezTo>
                    <a:cubicBezTo>
                      <a:pt x="28" y="33"/>
                      <a:pt x="28" y="33"/>
                      <a:pt x="28" y="33"/>
                    </a:cubicBezTo>
                    <a:cubicBezTo>
                      <a:pt x="28" y="33"/>
                      <a:pt x="28" y="33"/>
                      <a:pt x="29" y="32"/>
                    </a:cubicBezTo>
                    <a:cubicBezTo>
                      <a:pt x="29" y="24"/>
                      <a:pt x="29" y="24"/>
                      <a:pt x="29" y="24"/>
                    </a:cubicBezTo>
                    <a:moveTo>
                      <a:pt x="13" y="0"/>
                    </a:moveTo>
                    <a:cubicBezTo>
                      <a:pt x="11" y="1"/>
                      <a:pt x="9" y="3"/>
                      <a:pt x="7" y="5"/>
                    </a:cubicBezTo>
                    <a:cubicBezTo>
                      <a:pt x="2" y="11"/>
                      <a:pt x="0" y="18"/>
                      <a:pt x="1" y="25"/>
                    </a:cubicBezTo>
                    <a:cubicBezTo>
                      <a:pt x="2" y="29"/>
                      <a:pt x="3" y="32"/>
                      <a:pt x="6" y="34"/>
                    </a:cubicBezTo>
                    <a:cubicBezTo>
                      <a:pt x="8" y="36"/>
                      <a:pt x="11" y="36"/>
                      <a:pt x="13" y="36"/>
                    </a:cubicBezTo>
                    <a:cubicBezTo>
                      <a:pt x="13" y="27"/>
                      <a:pt x="13" y="27"/>
                      <a:pt x="13" y="27"/>
                    </a:cubicBezTo>
                    <a:cubicBezTo>
                      <a:pt x="12" y="27"/>
                      <a:pt x="11" y="27"/>
                      <a:pt x="10" y="26"/>
                    </a:cubicBezTo>
                    <a:cubicBezTo>
                      <a:pt x="8" y="24"/>
                      <a:pt x="7" y="21"/>
                      <a:pt x="6" y="19"/>
                    </a:cubicBezTo>
                    <a:cubicBezTo>
                      <a:pt x="5" y="13"/>
                      <a:pt x="7" y="7"/>
                      <a:pt x="11" y="2"/>
                    </a:cubicBezTo>
                    <a:cubicBezTo>
                      <a:pt x="12" y="1"/>
                      <a:pt x="12" y="0"/>
                      <a:pt x="13" y="0"/>
                    </a:cubicBezTo>
                    <a:cubicBezTo>
                      <a:pt x="13" y="0"/>
                      <a:pt x="13" y="0"/>
                      <a:pt x="13" y="0"/>
                    </a:cubicBezTo>
                  </a:path>
                </a:pathLst>
              </a:custGeom>
              <a:solidFill>
                <a:srgbClr val="C8CF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9" name="Freeform 2180">
                <a:extLst>
                  <a:ext uri="{FF2B5EF4-FFF2-40B4-BE49-F238E27FC236}">
                    <a16:creationId xmlns:a16="http://schemas.microsoft.com/office/drawing/2014/main" id="{F62BB59C-9AC1-4C9B-9B3A-B131F24E7F89}"/>
                  </a:ext>
                </a:extLst>
              </p:cNvPr>
              <p:cNvSpPr>
                <a:spLocks noEditPoints="1"/>
              </p:cNvSpPr>
              <p:nvPr/>
            </p:nvSpPr>
            <p:spPr bwMode="auto">
              <a:xfrm>
                <a:off x="75" y="205"/>
                <a:ext cx="57" cy="81"/>
              </a:xfrm>
              <a:custGeom>
                <a:avLst/>
                <a:gdLst>
                  <a:gd name="T0" fmla="*/ 24 w 24"/>
                  <a:gd name="T1" fmla="*/ 9 h 34"/>
                  <a:gd name="T2" fmla="*/ 23 w 24"/>
                  <a:gd name="T3" fmla="*/ 9 h 34"/>
                  <a:gd name="T4" fmla="*/ 23 w 24"/>
                  <a:gd name="T5" fmla="*/ 32 h 34"/>
                  <a:gd name="T6" fmla="*/ 24 w 24"/>
                  <a:gd name="T7" fmla="*/ 31 h 34"/>
                  <a:gd name="T8" fmla="*/ 24 w 24"/>
                  <a:gd name="T9" fmla="*/ 9 h 34"/>
                  <a:gd name="T10" fmla="*/ 8 w 24"/>
                  <a:gd name="T11" fmla="*/ 7 h 34"/>
                  <a:gd name="T12" fmla="*/ 6 w 24"/>
                  <a:gd name="T13" fmla="*/ 9 h 34"/>
                  <a:gd name="T14" fmla="*/ 1 w 24"/>
                  <a:gd name="T15" fmla="*/ 26 h 34"/>
                  <a:gd name="T16" fmla="*/ 5 w 24"/>
                  <a:gd name="T17" fmla="*/ 33 h 34"/>
                  <a:gd name="T18" fmla="*/ 8 w 24"/>
                  <a:gd name="T19" fmla="*/ 34 h 34"/>
                  <a:gd name="T20" fmla="*/ 8 w 24"/>
                  <a:gd name="T21" fmla="*/ 23 h 34"/>
                  <a:gd name="T22" fmla="*/ 7 w 24"/>
                  <a:gd name="T23" fmla="*/ 24 h 34"/>
                  <a:gd name="T24" fmla="*/ 6 w 24"/>
                  <a:gd name="T25" fmla="*/ 23 h 34"/>
                  <a:gd name="T26" fmla="*/ 4 w 24"/>
                  <a:gd name="T27" fmla="*/ 18 h 34"/>
                  <a:gd name="T28" fmla="*/ 6 w 24"/>
                  <a:gd name="T29" fmla="*/ 13 h 34"/>
                  <a:gd name="T30" fmla="*/ 8 w 24"/>
                  <a:gd name="T31" fmla="*/ 9 h 34"/>
                  <a:gd name="T32" fmla="*/ 8 w 24"/>
                  <a:gd name="T33" fmla="*/ 7 h 34"/>
                  <a:gd name="T34" fmla="*/ 24 w 24"/>
                  <a:gd name="T35" fmla="*/ 0 h 34"/>
                  <a:gd name="T36" fmla="*/ 24 w 24"/>
                  <a:gd name="T37" fmla="*/ 0 h 34"/>
                  <a:gd name="T38" fmla="*/ 24 w 24"/>
                  <a:gd name="T39" fmla="*/ 2 h 34"/>
                  <a:gd name="T40" fmla="*/ 24 w 24"/>
                  <a:gd name="T41" fmla="*/ 2 h 34"/>
                  <a:gd name="T42" fmla="*/ 24 w 24"/>
                  <a:gd name="T4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34">
                    <a:moveTo>
                      <a:pt x="24" y="9"/>
                    </a:moveTo>
                    <a:cubicBezTo>
                      <a:pt x="24" y="9"/>
                      <a:pt x="24" y="9"/>
                      <a:pt x="23" y="9"/>
                    </a:cubicBezTo>
                    <a:cubicBezTo>
                      <a:pt x="23" y="32"/>
                      <a:pt x="23" y="32"/>
                      <a:pt x="23" y="32"/>
                    </a:cubicBezTo>
                    <a:cubicBezTo>
                      <a:pt x="23" y="32"/>
                      <a:pt x="23" y="32"/>
                      <a:pt x="24" y="31"/>
                    </a:cubicBezTo>
                    <a:cubicBezTo>
                      <a:pt x="24" y="9"/>
                      <a:pt x="24" y="9"/>
                      <a:pt x="24" y="9"/>
                    </a:cubicBezTo>
                    <a:moveTo>
                      <a:pt x="8" y="7"/>
                    </a:moveTo>
                    <a:cubicBezTo>
                      <a:pt x="7" y="7"/>
                      <a:pt x="7" y="8"/>
                      <a:pt x="6" y="9"/>
                    </a:cubicBezTo>
                    <a:cubicBezTo>
                      <a:pt x="2" y="14"/>
                      <a:pt x="0" y="20"/>
                      <a:pt x="1" y="26"/>
                    </a:cubicBezTo>
                    <a:cubicBezTo>
                      <a:pt x="2" y="28"/>
                      <a:pt x="3" y="31"/>
                      <a:pt x="5" y="33"/>
                    </a:cubicBezTo>
                    <a:cubicBezTo>
                      <a:pt x="6" y="34"/>
                      <a:pt x="7" y="34"/>
                      <a:pt x="8" y="34"/>
                    </a:cubicBezTo>
                    <a:cubicBezTo>
                      <a:pt x="8" y="23"/>
                      <a:pt x="8" y="23"/>
                      <a:pt x="8" y="23"/>
                    </a:cubicBezTo>
                    <a:cubicBezTo>
                      <a:pt x="7" y="24"/>
                      <a:pt x="7" y="24"/>
                      <a:pt x="7" y="24"/>
                    </a:cubicBezTo>
                    <a:cubicBezTo>
                      <a:pt x="7" y="24"/>
                      <a:pt x="7" y="24"/>
                      <a:pt x="6" y="23"/>
                    </a:cubicBezTo>
                    <a:cubicBezTo>
                      <a:pt x="5" y="22"/>
                      <a:pt x="4" y="20"/>
                      <a:pt x="4" y="18"/>
                    </a:cubicBezTo>
                    <a:cubicBezTo>
                      <a:pt x="4" y="16"/>
                      <a:pt x="5" y="14"/>
                      <a:pt x="6" y="13"/>
                    </a:cubicBezTo>
                    <a:cubicBezTo>
                      <a:pt x="6" y="11"/>
                      <a:pt x="7" y="10"/>
                      <a:pt x="8" y="9"/>
                    </a:cubicBezTo>
                    <a:cubicBezTo>
                      <a:pt x="8" y="7"/>
                      <a:pt x="8" y="7"/>
                      <a:pt x="8" y="7"/>
                    </a:cubicBezTo>
                    <a:moveTo>
                      <a:pt x="24" y="0"/>
                    </a:moveTo>
                    <a:cubicBezTo>
                      <a:pt x="24" y="0"/>
                      <a:pt x="24" y="0"/>
                      <a:pt x="24" y="0"/>
                    </a:cubicBezTo>
                    <a:cubicBezTo>
                      <a:pt x="24" y="2"/>
                      <a:pt x="24" y="2"/>
                      <a:pt x="24" y="2"/>
                    </a:cubicBezTo>
                    <a:cubicBezTo>
                      <a:pt x="24" y="2"/>
                      <a:pt x="24" y="2"/>
                      <a:pt x="24" y="2"/>
                    </a:cubicBezTo>
                    <a:cubicBezTo>
                      <a:pt x="24" y="0"/>
                      <a:pt x="24" y="0"/>
                      <a:pt x="24" y="0"/>
                    </a:cubicBezTo>
                  </a:path>
                </a:pathLst>
              </a:custGeom>
              <a:solidFill>
                <a:srgbClr val="D0D2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0" name="Freeform 2181">
                <a:extLst>
                  <a:ext uri="{FF2B5EF4-FFF2-40B4-BE49-F238E27FC236}">
                    <a16:creationId xmlns:a16="http://schemas.microsoft.com/office/drawing/2014/main" id="{E7B192E5-092A-4464-9E2D-A08EB1C32FA9}"/>
                  </a:ext>
                </a:extLst>
              </p:cNvPr>
              <p:cNvSpPr>
                <a:spLocks noEditPoints="1"/>
              </p:cNvSpPr>
              <p:nvPr/>
            </p:nvSpPr>
            <p:spPr bwMode="auto">
              <a:xfrm>
                <a:off x="85" y="210"/>
                <a:ext cx="47" cy="52"/>
              </a:xfrm>
              <a:custGeom>
                <a:avLst/>
                <a:gdLst>
                  <a:gd name="T0" fmla="*/ 4 w 20"/>
                  <a:gd name="T1" fmla="*/ 7 h 22"/>
                  <a:gd name="T2" fmla="*/ 2 w 20"/>
                  <a:gd name="T3" fmla="*/ 11 h 22"/>
                  <a:gd name="T4" fmla="*/ 0 w 20"/>
                  <a:gd name="T5" fmla="*/ 16 h 22"/>
                  <a:gd name="T6" fmla="*/ 2 w 20"/>
                  <a:gd name="T7" fmla="*/ 21 h 22"/>
                  <a:gd name="T8" fmla="*/ 3 w 20"/>
                  <a:gd name="T9" fmla="*/ 22 h 22"/>
                  <a:gd name="T10" fmla="*/ 4 w 20"/>
                  <a:gd name="T11" fmla="*/ 21 h 22"/>
                  <a:gd name="T12" fmla="*/ 4 w 20"/>
                  <a:gd name="T13" fmla="*/ 15 h 22"/>
                  <a:gd name="T14" fmla="*/ 3 w 20"/>
                  <a:gd name="T15" fmla="*/ 16 h 22"/>
                  <a:gd name="T16" fmla="*/ 2 w 20"/>
                  <a:gd name="T17" fmla="*/ 13 h 22"/>
                  <a:gd name="T18" fmla="*/ 4 w 20"/>
                  <a:gd name="T19" fmla="*/ 9 h 22"/>
                  <a:gd name="T20" fmla="*/ 4 w 20"/>
                  <a:gd name="T21" fmla="*/ 7 h 22"/>
                  <a:gd name="T22" fmla="*/ 20 w 20"/>
                  <a:gd name="T23" fmla="*/ 0 h 22"/>
                  <a:gd name="T24" fmla="*/ 19 w 20"/>
                  <a:gd name="T25" fmla="*/ 7 h 22"/>
                  <a:gd name="T26" fmla="*/ 20 w 20"/>
                  <a:gd name="T27" fmla="*/ 7 h 22"/>
                  <a:gd name="T28" fmla="*/ 20 w 20"/>
                  <a:gd name="T29" fmla="*/ 0 h 22"/>
                  <a:gd name="T30" fmla="*/ 20 w 20"/>
                  <a:gd name="T3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2">
                    <a:moveTo>
                      <a:pt x="4" y="7"/>
                    </a:moveTo>
                    <a:cubicBezTo>
                      <a:pt x="3" y="8"/>
                      <a:pt x="2" y="9"/>
                      <a:pt x="2" y="11"/>
                    </a:cubicBezTo>
                    <a:cubicBezTo>
                      <a:pt x="1" y="12"/>
                      <a:pt x="0" y="14"/>
                      <a:pt x="0" y="16"/>
                    </a:cubicBezTo>
                    <a:cubicBezTo>
                      <a:pt x="0" y="18"/>
                      <a:pt x="1" y="20"/>
                      <a:pt x="2" y="21"/>
                    </a:cubicBezTo>
                    <a:cubicBezTo>
                      <a:pt x="3" y="22"/>
                      <a:pt x="3" y="22"/>
                      <a:pt x="3" y="22"/>
                    </a:cubicBezTo>
                    <a:cubicBezTo>
                      <a:pt x="4" y="21"/>
                      <a:pt x="4" y="21"/>
                      <a:pt x="4" y="21"/>
                    </a:cubicBezTo>
                    <a:cubicBezTo>
                      <a:pt x="4" y="15"/>
                      <a:pt x="4" y="15"/>
                      <a:pt x="4" y="15"/>
                    </a:cubicBezTo>
                    <a:cubicBezTo>
                      <a:pt x="4" y="15"/>
                      <a:pt x="3" y="16"/>
                      <a:pt x="3" y="16"/>
                    </a:cubicBezTo>
                    <a:cubicBezTo>
                      <a:pt x="2" y="15"/>
                      <a:pt x="2" y="14"/>
                      <a:pt x="2" y="13"/>
                    </a:cubicBezTo>
                    <a:cubicBezTo>
                      <a:pt x="3" y="12"/>
                      <a:pt x="3" y="10"/>
                      <a:pt x="4" y="9"/>
                    </a:cubicBezTo>
                    <a:cubicBezTo>
                      <a:pt x="4" y="7"/>
                      <a:pt x="4" y="7"/>
                      <a:pt x="4" y="7"/>
                    </a:cubicBezTo>
                    <a:moveTo>
                      <a:pt x="20" y="0"/>
                    </a:moveTo>
                    <a:cubicBezTo>
                      <a:pt x="19" y="7"/>
                      <a:pt x="19" y="7"/>
                      <a:pt x="19" y="7"/>
                    </a:cubicBezTo>
                    <a:cubicBezTo>
                      <a:pt x="20" y="7"/>
                      <a:pt x="20" y="7"/>
                      <a:pt x="20" y="7"/>
                    </a:cubicBezTo>
                    <a:cubicBezTo>
                      <a:pt x="20" y="0"/>
                      <a:pt x="20" y="0"/>
                      <a:pt x="20" y="0"/>
                    </a:cubicBezTo>
                    <a:cubicBezTo>
                      <a:pt x="20" y="0"/>
                      <a:pt x="20" y="0"/>
                      <a:pt x="20" y="0"/>
                    </a:cubicBezTo>
                  </a:path>
                </a:pathLst>
              </a:custGeom>
              <a:solidFill>
                <a:srgbClr val="DADC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1" name="Freeform 2182">
                <a:extLst>
                  <a:ext uri="{FF2B5EF4-FFF2-40B4-BE49-F238E27FC236}">
                    <a16:creationId xmlns:a16="http://schemas.microsoft.com/office/drawing/2014/main" id="{6AE9DD60-05D7-49BA-838C-D5BD7642381A}"/>
                  </a:ext>
                </a:extLst>
              </p:cNvPr>
              <p:cNvSpPr>
                <a:spLocks/>
              </p:cNvSpPr>
              <p:nvPr/>
            </p:nvSpPr>
            <p:spPr bwMode="auto">
              <a:xfrm>
                <a:off x="89" y="231"/>
                <a:ext cx="5" cy="17"/>
              </a:xfrm>
              <a:custGeom>
                <a:avLst/>
                <a:gdLst>
                  <a:gd name="T0" fmla="*/ 2 w 2"/>
                  <a:gd name="T1" fmla="*/ 0 h 7"/>
                  <a:gd name="T2" fmla="*/ 0 w 2"/>
                  <a:gd name="T3" fmla="*/ 4 h 7"/>
                  <a:gd name="T4" fmla="*/ 1 w 2"/>
                  <a:gd name="T5" fmla="*/ 7 h 7"/>
                  <a:gd name="T6" fmla="*/ 2 w 2"/>
                  <a:gd name="T7" fmla="*/ 6 h 7"/>
                  <a:gd name="T8" fmla="*/ 2 w 2"/>
                  <a:gd name="T9" fmla="*/ 0 h 7"/>
                </a:gdLst>
                <a:ahLst/>
                <a:cxnLst>
                  <a:cxn ang="0">
                    <a:pos x="T0" y="T1"/>
                  </a:cxn>
                  <a:cxn ang="0">
                    <a:pos x="T2" y="T3"/>
                  </a:cxn>
                  <a:cxn ang="0">
                    <a:pos x="T4" y="T5"/>
                  </a:cxn>
                  <a:cxn ang="0">
                    <a:pos x="T6" y="T7"/>
                  </a:cxn>
                  <a:cxn ang="0">
                    <a:pos x="T8" y="T9"/>
                  </a:cxn>
                </a:cxnLst>
                <a:rect l="0" t="0" r="r" b="b"/>
                <a:pathLst>
                  <a:path w="2" h="7">
                    <a:moveTo>
                      <a:pt x="2" y="0"/>
                    </a:moveTo>
                    <a:cubicBezTo>
                      <a:pt x="1" y="1"/>
                      <a:pt x="1" y="3"/>
                      <a:pt x="0" y="4"/>
                    </a:cubicBezTo>
                    <a:cubicBezTo>
                      <a:pt x="0" y="5"/>
                      <a:pt x="0" y="6"/>
                      <a:pt x="1" y="7"/>
                    </a:cubicBezTo>
                    <a:cubicBezTo>
                      <a:pt x="1" y="7"/>
                      <a:pt x="2" y="6"/>
                      <a:pt x="2" y="6"/>
                    </a:cubicBezTo>
                    <a:cubicBezTo>
                      <a:pt x="2" y="0"/>
                      <a:pt x="2" y="0"/>
                      <a:pt x="2" y="0"/>
                    </a:cubicBezTo>
                  </a:path>
                </a:pathLst>
              </a:custGeom>
              <a:solidFill>
                <a:srgbClr val="EAE8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2" name="Freeform 2183">
                <a:extLst>
                  <a:ext uri="{FF2B5EF4-FFF2-40B4-BE49-F238E27FC236}">
                    <a16:creationId xmlns:a16="http://schemas.microsoft.com/office/drawing/2014/main" id="{52EBEE4D-E9BF-4CAF-A891-D107DA4FFE2B}"/>
                  </a:ext>
                </a:extLst>
              </p:cNvPr>
              <p:cNvSpPr>
                <a:spLocks/>
              </p:cNvSpPr>
              <p:nvPr/>
            </p:nvSpPr>
            <p:spPr bwMode="auto">
              <a:xfrm>
                <a:off x="94" y="2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DE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3" name="Freeform 2184">
                <a:extLst>
                  <a:ext uri="{FF2B5EF4-FFF2-40B4-BE49-F238E27FC236}">
                    <a16:creationId xmlns:a16="http://schemas.microsoft.com/office/drawing/2014/main" id="{0B5C0E9C-21A2-4379-AAA4-B2CD9D70AD9E}"/>
                  </a:ext>
                </a:extLst>
              </p:cNvPr>
              <p:cNvSpPr>
                <a:spLocks/>
              </p:cNvSpPr>
              <p:nvPr/>
            </p:nvSpPr>
            <p:spPr bwMode="auto">
              <a:xfrm>
                <a:off x="94" y="203"/>
                <a:ext cx="10" cy="14"/>
              </a:xfrm>
              <a:custGeom>
                <a:avLst/>
                <a:gdLst>
                  <a:gd name="T0" fmla="*/ 0 w 4"/>
                  <a:gd name="T1" fmla="*/ 0 h 6"/>
                  <a:gd name="T2" fmla="*/ 0 w 4"/>
                  <a:gd name="T3" fmla="*/ 6 h 6"/>
                  <a:gd name="T4" fmla="*/ 4 w 4"/>
                  <a:gd name="T5" fmla="*/ 4 h 6"/>
                  <a:gd name="T6" fmla="*/ 0 w 4"/>
                  <a:gd name="T7" fmla="*/ 0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cubicBezTo>
                      <a:pt x="0" y="6"/>
                      <a:pt x="0" y="6"/>
                      <a:pt x="0" y="6"/>
                    </a:cubicBezTo>
                    <a:cubicBezTo>
                      <a:pt x="1" y="6"/>
                      <a:pt x="3" y="5"/>
                      <a:pt x="4" y="4"/>
                    </a:cubicBezTo>
                    <a:cubicBezTo>
                      <a:pt x="3" y="3"/>
                      <a:pt x="1" y="1"/>
                      <a:pt x="0" y="0"/>
                    </a:cubicBezTo>
                    <a:cubicBezTo>
                      <a:pt x="0" y="0"/>
                      <a:pt x="0" y="0"/>
                      <a:pt x="0" y="0"/>
                    </a:cubicBezTo>
                  </a:path>
                </a:pathLst>
              </a:custGeom>
              <a:solidFill>
                <a:srgbClr val="E1E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4" name="Freeform 2185">
                <a:extLst>
                  <a:ext uri="{FF2B5EF4-FFF2-40B4-BE49-F238E27FC236}">
                    <a16:creationId xmlns:a16="http://schemas.microsoft.com/office/drawing/2014/main" id="{B8623548-04F6-45ED-AAE8-F4784AFB33E1}"/>
                  </a:ext>
                </a:extLst>
              </p:cNvPr>
              <p:cNvSpPr>
                <a:spLocks noEditPoints="1"/>
              </p:cNvSpPr>
              <p:nvPr/>
            </p:nvSpPr>
            <p:spPr bwMode="auto">
              <a:xfrm>
                <a:off x="94" y="193"/>
                <a:ext cx="38" cy="19"/>
              </a:xfrm>
              <a:custGeom>
                <a:avLst/>
                <a:gdLst>
                  <a:gd name="T0" fmla="*/ 0 w 16"/>
                  <a:gd name="T1" fmla="*/ 4 h 8"/>
                  <a:gd name="T2" fmla="*/ 0 w 16"/>
                  <a:gd name="T3" fmla="*/ 4 h 8"/>
                  <a:gd name="T4" fmla="*/ 0 w 16"/>
                  <a:gd name="T5" fmla="*/ 4 h 8"/>
                  <a:gd name="T6" fmla="*/ 4 w 16"/>
                  <a:gd name="T7" fmla="*/ 8 h 8"/>
                  <a:gd name="T8" fmla="*/ 4 w 16"/>
                  <a:gd name="T9" fmla="*/ 8 h 8"/>
                  <a:gd name="T10" fmla="*/ 0 w 16"/>
                  <a:gd name="T11" fmla="*/ 4 h 8"/>
                  <a:gd name="T12" fmla="*/ 0 w 16"/>
                  <a:gd name="T13" fmla="*/ 0 h 8"/>
                  <a:gd name="T14" fmla="*/ 0 w 16"/>
                  <a:gd name="T15" fmla="*/ 2 h 8"/>
                  <a:gd name="T16" fmla="*/ 8 w 16"/>
                  <a:gd name="T17" fmla="*/ 7 h 8"/>
                  <a:gd name="T18" fmla="*/ 16 w 16"/>
                  <a:gd name="T19" fmla="*/ 5 h 8"/>
                  <a:gd name="T20" fmla="*/ 16 w 16"/>
                  <a:gd name="T21" fmla="*/ 4 h 8"/>
                  <a:gd name="T22" fmla="*/ 13 w 16"/>
                  <a:gd name="T23" fmla="*/ 4 h 8"/>
                  <a:gd name="T24" fmla="*/ 3 w 16"/>
                  <a:gd name="T25" fmla="*/ 1 h 8"/>
                  <a:gd name="T26" fmla="*/ 2 w 16"/>
                  <a:gd name="T27" fmla="*/ 1 h 8"/>
                  <a:gd name="T28" fmla="*/ 0 w 16"/>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8">
                    <a:moveTo>
                      <a:pt x="0" y="4"/>
                    </a:moveTo>
                    <a:cubicBezTo>
                      <a:pt x="0" y="4"/>
                      <a:pt x="0" y="4"/>
                      <a:pt x="0" y="4"/>
                    </a:cubicBezTo>
                    <a:cubicBezTo>
                      <a:pt x="0" y="4"/>
                      <a:pt x="0" y="4"/>
                      <a:pt x="0" y="4"/>
                    </a:cubicBezTo>
                    <a:cubicBezTo>
                      <a:pt x="1" y="5"/>
                      <a:pt x="3" y="7"/>
                      <a:pt x="4" y="8"/>
                    </a:cubicBezTo>
                    <a:cubicBezTo>
                      <a:pt x="4" y="8"/>
                      <a:pt x="4" y="8"/>
                      <a:pt x="4" y="8"/>
                    </a:cubicBezTo>
                    <a:cubicBezTo>
                      <a:pt x="3" y="7"/>
                      <a:pt x="1" y="5"/>
                      <a:pt x="0" y="4"/>
                    </a:cubicBezTo>
                    <a:moveTo>
                      <a:pt x="0" y="0"/>
                    </a:moveTo>
                    <a:cubicBezTo>
                      <a:pt x="0" y="2"/>
                      <a:pt x="0" y="2"/>
                      <a:pt x="0" y="2"/>
                    </a:cubicBezTo>
                    <a:cubicBezTo>
                      <a:pt x="3" y="4"/>
                      <a:pt x="5" y="6"/>
                      <a:pt x="8" y="7"/>
                    </a:cubicBezTo>
                    <a:cubicBezTo>
                      <a:pt x="10" y="6"/>
                      <a:pt x="13" y="5"/>
                      <a:pt x="16" y="5"/>
                    </a:cubicBezTo>
                    <a:cubicBezTo>
                      <a:pt x="16" y="4"/>
                      <a:pt x="16" y="4"/>
                      <a:pt x="16" y="4"/>
                    </a:cubicBezTo>
                    <a:cubicBezTo>
                      <a:pt x="15" y="4"/>
                      <a:pt x="14" y="4"/>
                      <a:pt x="13" y="4"/>
                    </a:cubicBezTo>
                    <a:cubicBezTo>
                      <a:pt x="9" y="4"/>
                      <a:pt x="6" y="3"/>
                      <a:pt x="3" y="1"/>
                    </a:cubicBezTo>
                    <a:cubicBezTo>
                      <a:pt x="3" y="1"/>
                      <a:pt x="3" y="1"/>
                      <a:pt x="2" y="1"/>
                    </a:cubicBezTo>
                    <a:cubicBezTo>
                      <a:pt x="2" y="1"/>
                      <a:pt x="1" y="1"/>
                      <a:pt x="0" y="0"/>
                    </a:cubicBezTo>
                  </a:path>
                </a:pathLst>
              </a:custGeom>
              <a:solidFill>
                <a:srgbClr val="DADD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5" name="Freeform 2186">
                <a:extLst>
                  <a:ext uri="{FF2B5EF4-FFF2-40B4-BE49-F238E27FC236}">
                    <a16:creationId xmlns:a16="http://schemas.microsoft.com/office/drawing/2014/main" id="{FF694C7C-EC23-4589-90A9-A8F15AD7B0B7}"/>
                  </a:ext>
                </a:extLst>
              </p:cNvPr>
              <p:cNvSpPr>
                <a:spLocks/>
              </p:cNvSpPr>
              <p:nvPr/>
            </p:nvSpPr>
            <p:spPr bwMode="auto">
              <a:xfrm>
                <a:off x="94" y="198"/>
                <a:ext cx="19" cy="14"/>
              </a:xfrm>
              <a:custGeom>
                <a:avLst/>
                <a:gdLst>
                  <a:gd name="T0" fmla="*/ 0 w 8"/>
                  <a:gd name="T1" fmla="*/ 0 h 6"/>
                  <a:gd name="T2" fmla="*/ 0 w 8"/>
                  <a:gd name="T3" fmla="*/ 2 h 6"/>
                  <a:gd name="T4" fmla="*/ 4 w 8"/>
                  <a:gd name="T5" fmla="*/ 6 h 6"/>
                  <a:gd name="T6" fmla="*/ 8 w 8"/>
                  <a:gd name="T7" fmla="*/ 5 h 6"/>
                  <a:gd name="T8" fmla="*/ 0 w 8"/>
                  <a:gd name="T9" fmla="*/ 0 h 6"/>
                </a:gdLst>
                <a:ahLst/>
                <a:cxnLst>
                  <a:cxn ang="0">
                    <a:pos x="T0" y="T1"/>
                  </a:cxn>
                  <a:cxn ang="0">
                    <a:pos x="T2" y="T3"/>
                  </a:cxn>
                  <a:cxn ang="0">
                    <a:pos x="T4" y="T5"/>
                  </a:cxn>
                  <a:cxn ang="0">
                    <a:pos x="T6" y="T7"/>
                  </a:cxn>
                  <a:cxn ang="0">
                    <a:pos x="T8" y="T9"/>
                  </a:cxn>
                </a:cxnLst>
                <a:rect l="0" t="0" r="r" b="b"/>
                <a:pathLst>
                  <a:path w="8" h="6">
                    <a:moveTo>
                      <a:pt x="0" y="0"/>
                    </a:moveTo>
                    <a:cubicBezTo>
                      <a:pt x="0" y="2"/>
                      <a:pt x="0" y="2"/>
                      <a:pt x="0" y="2"/>
                    </a:cubicBezTo>
                    <a:cubicBezTo>
                      <a:pt x="1" y="3"/>
                      <a:pt x="3" y="5"/>
                      <a:pt x="4" y="6"/>
                    </a:cubicBezTo>
                    <a:cubicBezTo>
                      <a:pt x="5" y="5"/>
                      <a:pt x="7" y="5"/>
                      <a:pt x="8" y="5"/>
                    </a:cubicBezTo>
                    <a:cubicBezTo>
                      <a:pt x="5" y="4"/>
                      <a:pt x="3" y="2"/>
                      <a:pt x="0" y="0"/>
                    </a:cubicBezTo>
                  </a:path>
                </a:pathLst>
              </a:custGeom>
              <a:solidFill>
                <a:srgbClr val="D8DA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6" name="Freeform 2187">
                <a:extLst>
                  <a:ext uri="{FF2B5EF4-FFF2-40B4-BE49-F238E27FC236}">
                    <a16:creationId xmlns:a16="http://schemas.microsoft.com/office/drawing/2014/main" id="{035194F3-3ED2-4A9A-A4AC-CA904F2A7195}"/>
                  </a:ext>
                </a:extLst>
              </p:cNvPr>
              <p:cNvSpPr>
                <a:spLocks/>
              </p:cNvSpPr>
              <p:nvPr/>
            </p:nvSpPr>
            <p:spPr bwMode="auto">
              <a:xfrm>
                <a:off x="99" y="196"/>
                <a:ext cx="33" cy="7"/>
              </a:xfrm>
              <a:custGeom>
                <a:avLst/>
                <a:gdLst>
                  <a:gd name="T0" fmla="*/ 0 w 14"/>
                  <a:gd name="T1" fmla="*/ 0 h 3"/>
                  <a:gd name="T2" fmla="*/ 1 w 14"/>
                  <a:gd name="T3" fmla="*/ 0 h 3"/>
                  <a:gd name="T4" fmla="*/ 11 w 14"/>
                  <a:gd name="T5" fmla="*/ 3 h 3"/>
                  <a:gd name="T6" fmla="*/ 14 w 14"/>
                  <a:gd name="T7" fmla="*/ 3 h 3"/>
                  <a:gd name="T8" fmla="*/ 14 w 14"/>
                  <a:gd name="T9" fmla="*/ 2 h 3"/>
                  <a:gd name="T10" fmla="*/ 0 w 14"/>
                  <a:gd name="T11" fmla="*/ 0 h 3"/>
                </a:gdLst>
                <a:ahLst/>
                <a:cxnLst>
                  <a:cxn ang="0">
                    <a:pos x="T0" y="T1"/>
                  </a:cxn>
                  <a:cxn ang="0">
                    <a:pos x="T2" y="T3"/>
                  </a:cxn>
                  <a:cxn ang="0">
                    <a:pos x="T4" y="T5"/>
                  </a:cxn>
                  <a:cxn ang="0">
                    <a:pos x="T6" y="T7"/>
                  </a:cxn>
                  <a:cxn ang="0">
                    <a:pos x="T8" y="T9"/>
                  </a:cxn>
                  <a:cxn ang="0">
                    <a:pos x="T10" y="T11"/>
                  </a:cxn>
                </a:cxnLst>
                <a:rect l="0" t="0" r="r" b="b"/>
                <a:pathLst>
                  <a:path w="14" h="3">
                    <a:moveTo>
                      <a:pt x="0" y="0"/>
                    </a:moveTo>
                    <a:cubicBezTo>
                      <a:pt x="1" y="0"/>
                      <a:pt x="1" y="0"/>
                      <a:pt x="1" y="0"/>
                    </a:cubicBezTo>
                    <a:cubicBezTo>
                      <a:pt x="4" y="2"/>
                      <a:pt x="7" y="3"/>
                      <a:pt x="11" y="3"/>
                    </a:cubicBezTo>
                    <a:cubicBezTo>
                      <a:pt x="12" y="3"/>
                      <a:pt x="13" y="3"/>
                      <a:pt x="14" y="3"/>
                    </a:cubicBezTo>
                    <a:cubicBezTo>
                      <a:pt x="14" y="2"/>
                      <a:pt x="14" y="2"/>
                      <a:pt x="14" y="2"/>
                    </a:cubicBezTo>
                    <a:cubicBezTo>
                      <a:pt x="9" y="1"/>
                      <a:pt x="4" y="1"/>
                      <a:pt x="0" y="0"/>
                    </a:cubicBezTo>
                  </a:path>
                </a:pathLst>
              </a:custGeom>
              <a:solidFill>
                <a:srgbClr val="DE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7" name="Freeform 2188">
                <a:extLst>
                  <a:ext uri="{FF2B5EF4-FFF2-40B4-BE49-F238E27FC236}">
                    <a16:creationId xmlns:a16="http://schemas.microsoft.com/office/drawing/2014/main" id="{FCE6B30F-86CA-4C9A-BC35-925AA4FBC580}"/>
                  </a:ext>
                </a:extLst>
              </p:cNvPr>
              <p:cNvSpPr>
                <a:spLocks/>
              </p:cNvSpPr>
              <p:nvPr/>
            </p:nvSpPr>
            <p:spPr bwMode="auto">
              <a:xfrm>
                <a:off x="94" y="205"/>
                <a:ext cx="38" cy="17"/>
              </a:xfrm>
              <a:custGeom>
                <a:avLst/>
                <a:gdLst>
                  <a:gd name="T0" fmla="*/ 16 w 16"/>
                  <a:gd name="T1" fmla="*/ 0 h 7"/>
                  <a:gd name="T2" fmla="*/ 8 w 16"/>
                  <a:gd name="T3" fmla="*/ 2 h 7"/>
                  <a:gd name="T4" fmla="*/ 4 w 16"/>
                  <a:gd name="T5" fmla="*/ 3 h 7"/>
                  <a:gd name="T6" fmla="*/ 4 w 16"/>
                  <a:gd name="T7" fmla="*/ 3 h 7"/>
                  <a:gd name="T8" fmla="*/ 0 w 16"/>
                  <a:gd name="T9" fmla="*/ 5 h 7"/>
                  <a:gd name="T10" fmla="*/ 0 w 16"/>
                  <a:gd name="T11" fmla="*/ 7 h 7"/>
                  <a:gd name="T12" fmla="*/ 0 w 16"/>
                  <a:gd name="T13" fmla="*/ 7 h 7"/>
                  <a:gd name="T14" fmla="*/ 13 w 16"/>
                  <a:gd name="T15" fmla="*/ 1 h 7"/>
                  <a:gd name="T16" fmla="*/ 13 w 16"/>
                  <a:gd name="T17" fmla="*/ 1 h 7"/>
                  <a:gd name="T18" fmla="*/ 16 w 16"/>
                  <a:gd name="T19" fmla="*/ 0 h 7"/>
                  <a:gd name="T20" fmla="*/ 16 w 16"/>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7">
                    <a:moveTo>
                      <a:pt x="16" y="0"/>
                    </a:moveTo>
                    <a:cubicBezTo>
                      <a:pt x="13" y="0"/>
                      <a:pt x="10" y="1"/>
                      <a:pt x="8" y="2"/>
                    </a:cubicBezTo>
                    <a:cubicBezTo>
                      <a:pt x="7" y="2"/>
                      <a:pt x="5" y="2"/>
                      <a:pt x="4" y="3"/>
                    </a:cubicBezTo>
                    <a:cubicBezTo>
                      <a:pt x="4" y="3"/>
                      <a:pt x="4" y="3"/>
                      <a:pt x="4" y="3"/>
                    </a:cubicBezTo>
                    <a:cubicBezTo>
                      <a:pt x="3" y="4"/>
                      <a:pt x="1" y="5"/>
                      <a:pt x="0" y="5"/>
                    </a:cubicBezTo>
                    <a:cubicBezTo>
                      <a:pt x="0" y="7"/>
                      <a:pt x="0" y="7"/>
                      <a:pt x="0" y="7"/>
                    </a:cubicBezTo>
                    <a:cubicBezTo>
                      <a:pt x="0" y="7"/>
                      <a:pt x="0" y="7"/>
                      <a:pt x="0" y="7"/>
                    </a:cubicBezTo>
                    <a:cubicBezTo>
                      <a:pt x="4" y="3"/>
                      <a:pt x="8" y="1"/>
                      <a:pt x="13" y="1"/>
                    </a:cubicBezTo>
                    <a:cubicBezTo>
                      <a:pt x="13" y="1"/>
                      <a:pt x="13" y="1"/>
                      <a:pt x="13" y="1"/>
                    </a:cubicBezTo>
                    <a:cubicBezTo>
                      <a:pt x="14" y="0"/>
                      <a:pt x="15" y="0"/>
                      <a:pt x="16" y="0"/>
                    </a:cubicBezTo>
                    <a:cubicBezTo>
                      <a:pt x="16" y="0"/>
                      <a:pt x="16" y="0"/>
                      <a:pt x="16" y="0"/>
                    </a:cubicBezTo>
                  </a:path>
                </a:pathLst>
              </a:custGeom>
              <a:solidFill>
                <a:srgbClr val="DFE4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8" name="Freeform 2189">
                <a:extLst>
                  <a:ext uri="{FF2B5EF4-FFF2-40B4-BE49-F238E27FC236}">
                    <a16:creationId xmlns:a16="http://schemas.microsoft.com/office/drawing/2014/main" id="{3BCC06CA-F751-4C1D-A050-A439D6853505}"/>
                  </a:ext>
                </a:extLst>
              </p:cNvPr>
              <p:cNvSpPr>
                <a:spLocks/>
              </p:cNvSpPr>
              <p:nvPr/>
            </p:nvSpPr>
            <p:spPr bwMode="auto">
              <a:xfrm>
                <a:off x="94" y="301"/>
                <a:ext cx="36" cy="23"/>
              </a:xfrm>
              <a:custGeom>
                <a:avLst/>
                <a:gdLst>
                  <a:gd name="T0" fmla="*/ 15 w 15"/>
                  <a:gd name="T1" fmla="*/ 0 h 10"/>
                  <a:gd name="T2" fmla="*/ 1 w 15"/>
                  <a:gd name="T3" fmla="*/ 3 h 10"/>
                  <a:gd name="T4" fmla="*/ 1 w 15"/>
                  <a:gd name="T5" fmla="*/ 3 h 10"/>
                  <a:gd name="T6" fmla="*/ 0 w 15"/>
                  <a:gd name="T7" fmla="*/ 3 h 10"/>
                  <a:gd name="T8" fmla="*/ 0 w 15"/>
                  <a:gd name="T9" fmla="*/ 6 h 10"/>
                  <a:gd name="T10" fmla="*/ 5 w 15"/>
                  <a:gd name="T11" fmla="*/ 7 h 10"/>
                  <a:gd name="T12" fmla="*/ 11 w 15"/>
                  <a:gd name="T13" fmla="*/ 10 h 10"/>
                  <a:gd name="T14" fmla="*/ 14 w 15"/>
                  <a:gd name="T15" fmla="*/ 9 h 10"/>
                  <a:gd name="T16" fmla="*/ 15 w 15"/>
                  <a:gd name="T17" fmla="*/ 8 h 10"/>
                  <a:gd name="T18" fmla="*/ 15 w 15"/>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0">
                    <a:moveTo>
                      <a:pt x="15" y="0"/>
                    </a:moveTo>
                    <a:cubicBezTo>
                      <a:pt x="11" y="2"/>
                      <a:pt x="6" y="3"/>
                      <a:pt x="1" y="3"/>
                    </a:cubicBezTo>
                    <a:cubicBezTo>
                      <a:pt x="1" y="3"/>
                      <a:pt x="1" y="3"/>
                      <a:pt x="1" y="3"/>
                    </a:cubicBezTo>
                    <a:cubicBezTo>
                      <a:pt x="1" y="3"/>
                      <a:pt x="0" y="3"/>
                      <a:pt x="0" y="3"/>
                    </a:cubicBezTo>
                    <a:cubicBezTo>
                      <a:pt x="0" y="6"/>
                      <a:pt x="0" y="6"/>
                      <a:pt x="0" y="6"/>
                    </a:cubicBezTo>
                    <a:cubicBezTo>
                      <a:pt x="2" y="7"/>
                      <a:pt x="3" y="7"/>
                      <a:pt x="5" y="7"/>
                    </a:cubicBezTo>
                    <a:cubicBezTo>
                      <a:pt x="7" y="8"/>
                      <a:pt x="9" y="9"/>
                      <a:pt x="11" y="10"/>
                    </a:cubicBezTo>
                    <a:cubicBezTo>
                      <a:pt x="12" y="10"/>
                      <a:pt x="13" y="9"/>
                      <a:pt x="14" y="9"/>
                    </a:cubicBezTo>
                    <a:cubicBezTo>
                      <a:pt x="15" y="9"/>
                      <a:pt x="15" y="9"/>
                      <a:pt x="15" y="8"/>
                    </a:cubicBezTo>
                    <a:cubicBezTo>
                      <a:pt x="15" y="0"/>
                      <a:pt x="15" y="0"/>
                      <a:pt x="15" y="0"/>
                    </a:cubicBezTo>
                  </a:path>
                </a:pathLst>
              </a:custGeom>
              <a:solidFill>
                <a:srgbClr val="DFE4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9" name="Freeform 2190">
                <a:extLst>
                  <a:ext uri="{FF2B5EF4-FFF2-40B4-BE49-F238E27FC236}">
                    <a16:creationId xmlns:a16="http://schemas.microsoft.com/office/drawing/2014/main" id="{C70CFE23-E830-4148-B7BF-2B96A9F7CA2D}"/>
                  </a:ext>
                </a:extLst>
              </p:cNvPr>
              <p:cNvSpPr>
                <a:spLocks/>
              </p:cNvSpPr>
              <p:nvPr/>
            </p:nvSpPr>
            <p:spPr bwMode="auto">
              <a:xfrm>
                <a:off x="120" y="322"/>
                <a:ext cx="8" cy="5"/>
              </a:xfrm>
              <a:custGeom>
                <a:avLst/>
                <a:gdLst>
                  <a:gd name="T0" fmla="*/ 3 w 3"/>
                  <a:gd name="T1" fmla="*/ 0 h 2"/>
                  <a:gd name="T2" fmla="*/ 0 w 3"/>
                  <a:gd name="T3" fmla="*/ 1 h 2"/>
                  <a:gd name="T4" fmla="*/ 1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2" y="0"/>
                      <a:pt x="1" y="1"/>
                      <a:pt x="0" y="1"/>
                    </a:cubicBezTo>
                    <a:cubicBezTo>
                      <a:pt x="0" y="1"/>
                      <a:pt x="1" y="2"/>
                      <a:pt x="1" y="2"/>
                    </a:cubicBezTo>
                    <a:cubicBezTo>
                      <a:pt x="2" y="2"/>
                      <a:pt x="3" y="1"/>
                      <a:pt x="3" y="0"/>
                    </a:cubicBezTo>
                  </a:path>
                </a:pathLst>
              </a:custGeom>
              <a:solidFill>
                <a:srgbClr val="DFE2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0" name="Freeform 2191">
                <a:extLst>
                  <a:ext uri="{FF2B5EF4-FFF2-40B4-BE49-F238E27FC236}">
                    <a16:creationId xmlns:a16="http://schemas.microsoft.com/office/drawing/2014/main" id="{51421630-8609-4E7D-8A5F-A24519FA057A}"/>
                  </a:ext>
                </a:extLst>
              </p:cNvPr>
              <p:cNvSpPr>
                <a:spLocks noEditPoints="1"/>
              </p:cNvSpPr>
              <p:nvPr/>
            </p:nvSpPr>
            <p:spPr bwMode="auto">
              <a:xfrm>
                <a:off x="94" y="222"/>
                <a:ext cx="36" cy="86"/>
              </a:xfrm>
              <a:custGeom>
                <a:avLst/>
                <a:gdLst>
                  <a:gd name="T0" fmla="*/ 15 w 15"/>
                  <a:gd name="T1" fmla="*/ 25 h 36"/>
                  <a:gd name="T2" fmla="*/ 4 w 15"/>
                  <a:gd name="T3" fmla="*/ 28 h 36"/>
                  <a:gd name="T4" fmla="*/ 4 w 15"/>
                  <a:gd name="T5" fmla="*/ 28 h 36"/>
                  <a:gd name="T6" fmla="*/ 0 w 15"/>
                  <a:gd name="T7" fmla="*/ 27 h 36"/>
                  <a:gd name="T8" fmla="*/ 0 w 15"/>
                  <a:gd name="T9" fmla="*/ 36 h 36"/>
                  <a:gd name="T10" fmla="*/ 1 w 15"/>
                  <a:gd name="T11" fmla="*/ 36 h 36"/>
                  <a:gd name="T12" fmla="*/ 1 w 15"/>
                  <a:gd name="T13" fmla="*/ 36 h 36"/>
                  <a:gd name="T14" fmla="*/ 15 w 15"/>
                  <a:gd name="T15" fmla="*/ 33 h 36"/>
                  <a:gd name="T16" fmla="*/ 15 w 15"/>
                  <a:gd name="T17" fmla="*/ 25 h 36"/>
                  <a:gd name="T18" fmla="*/ 0 w 15"/>
                  <a:gd name="T19" fmla="*/ 0 h 36"/>
                  <a:gd name="T20" fmla="*/ 0 w 15"/>
                  <a:gd name="T21" fmla="*/ 0 h 36"/>
                  <a:gd name="T22" fmla="*/ 0 w 15"/>
                  <a:gd name="T23" fmla="*/ 0 h 36"/>
                  <a:gd name="T24" fmla="*/ 0 w 1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6">
                    <a:moveTo>
                      <a:pt x="15" y="25"/>
                    </a:moveTo>
                    <a:cubicBezTo>
                      <a:pt x="12" y="26"/>
                      <a:pt x="8" y="28"/>
                      <a:pt x="4" y="28"/>
                    </a:cubicBezTo>
                    <a:cubicBezTo>
                      <a:pt x="4" y="28"/>
                      <a:pt x="4" y="28"/>
                      <a:pt x="4" y="28"/>
                    </a:cubicBezTo>
                    <a:cubicBezTo>
                      <a:pt x="2" y="28"/>
                      <a:pt x="1" y="27"/>
                      <a:pt x="0" y="27"/>
                    </a:cubicBezTo>
                    <a:cubicBezTo>
                      <a:pt x="0" y="36"/>
                      <a:pt x="0" y="36"/>
                      <a:pt x="0" y="36"/>
                    </a:cubicBezTo>
                    <a:cubicBezTo>
                      <a:pt x="0" y="36"/>
                      <a:pt x="1" y="36"/>
                      <a:pt x="1" y="36"/>
                    </a:cubicBezTo>
                    <a:cubicBezTo>
                      <a:pt x="1" y="36"/>
                      <a:pt x="1" y="36"/>
                      <a:pt x="1" y="36"/>
                    </a:cubicBezTo>
                    <a:cubicBezTo>
                      <a:pt x="6" y="36"/>
                      <a:pt x="11" y="35"/>
                      <a:pt x="15" y="33"/>
                    </a:cubicBezTo>
                    <a:cubicBezTo>
                      <a:pt x="15" y="25"/>
                      <a:pt x="15" y="25"/>
                      <a:pt x="15" y="25"/>
                    </a:cubicBezTo>
                    <a:moveTo>
                      <a:pt x="0" y="0"/>
                    </a:moveTo>
                    <a:cubicBezTo>
                      <a:pt x="0" y="0"/>
                      <a:pt x="0" y="0"/>
                      <a:pt x="0" y="0"/>
                    </a:cubicBezTo>
                    <a:cubicBezTo>
                      <a:pt x="0" y="0"/>
                      <a:pt x="0" y="0"/>
                      <a:pt x="0" y="0"/>
                    </a:cubicBezTo>
                    <a:cubicBezTo>
                      <a:pt x="0" y="0"/>
                      <a:pt x="0" y="0"/>
                      <a:pt x="0" y="0"/>
                    </a:cubicBezTo>
                  </a:path>
                </a:pathLst>
              </a:custGeom>
              <a:solidFill>
                <a:srgbClr val="E5E8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1" name="Freeform 2192">
                <a:extLst>
                  <a:ext uri="{FF2B5EF4-FFF2-40B4-BE49-F238E27FC236}">
                    <a16:creationId xmlns:a16="http://schemas.microsoft.com/office/drawing/2014/main" id="{FAA30214-FFE6-49C8-A19D-D2FC6C839CAC}"/>
                  </a:ext>
                </a:extLst>
              </p:cNvPr>
              <p:cNvSpPr>
                <a:spLocks noEditPoints="1"/>
              </p:cNvSpPr>
              <p:nvPr/>
            </p:nvSpPr>
            <p:spPr bwMode="auto">
              <a:xfrm>
                <a:off x="94" y="205"/>
                <a:ext cx="38" cy="84"/>
              </a:xfrm>
              <a:custGeom>
                <a:avLst/>
                <a:gdLst>
                  <a:gd name="T0" fmla="*/ 15 w 16"/>
                  <a:gd name="T1" fmla="*/ 9 h 35"/>
                  <a:gd name="T2" fmla="*/ 11 w 16"/>
                  <a:gd name="T3" fmla="*/ 11 h 35"/>
                  <a:gd name="T4" fmla="*/ 4 w 16"/>
                  <a:gd name="T5" fmla="*/ 18 h 35"/>
                  <a:gd name="T6" fmla="*/ 0 w 16"/>
                  <a:gd name="T7" fmla="*/ 23 h 35"/>
                  <a:gd name="T8" fmla="*/ 0 w 16"/>
                  <a:gd name="T9" fmla="*/ 23 h 35"/>
                  <a:gd name="T10" fmla="*/ 0 w 16"/>
                  <a:gd name="T11" fmla="*/ 34 h 35"/>
                  <a:gd name="T12" fmla="*/ 4 w 16"/>
                  <a:gd name="T13" fmla="*/ 35 h 35"/>
                  <a:gd name="T14" fmla="*/ 4 w 16"/>
                  <a:gd name="T15" fmla="*/ 35 h 35"/>
                  <a:gd name="T16" fmla="*/ 15 w 16"/>
                  <a:gd name="T17" fmla="*/ 32 h 35"/>
                  <a:gd name="T18" fmla="*/ 15 w 16"/>
                  <a:gd name="T19" fmla="*/ 9 h 35"/>
                  <a:gd name="T20" fmla="*/ 16 w 16"/>
                  <a:gd name="T21" fmla="*/ 0 h 35"/>
                  <a:gd name="T22" fmla="*/ 13 w 16"/>
                  <a:gd name="T23" fmla="*/ 1 h 35"/>
                  <a:gd name="T24" fmla="*/ 13 w 16"/>
                  <a:gd name="T25" fmla="*/ 1 h 35"/>
                  <a:gd name="T26" fmla="*/ 0 w 16"/>
                  <a:gd name="T27" fmla="*/ 7 h 35"/>
                  <a:gd name="T28" fmla="*/ 0 w 16"/>
                  <a:gd name="T29" fmla="*/ 7 h 35"/>
                  <a:gd name="T30" fmla="*/ 0 w 16"/>
                  <a:gd name="T31" fmla="*/ 9 h 35"/>
                  <a:gd name="T32" fmla="*/ 15 w 16"/>
                  <a:gd name="T33" fmla="*/ 2 h 35"/>
                  <a:gd name="T34" fmla="*/ 16 w 16"/>
                  <a:gd name="T35" fmla="*/ 2 h 35"/>
                  <a:gd name="T36" fmla="*/ 16 w 16"/>
                  <a:gd name="T3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5">
                    <a:moveTo>
                      <a:pt x="15" y="9"/>
                    </a:moveTo>
                    <a:cubicBezTo>
                      <a:pt x="14" y="10"/>
                      <a:pt x="13" y="10"/>
                      <a:pt x="11" y="11"/>
                    </a:cubicBezTo>
                    <a:cubicBezTo>
                      <a:pt x="8" y="12"/>
                      <a:pt x="6" y="15"/>
                      <a:pt x="4" y="18"/>
                    </a:cubicBezTo>
                    <a:cubicBezTo>
                      <a:pt x="3" y="20"/>
                      <a:pt x="2" y="22"/>
                      <a:pt x="0" y="23"/>
                    </a:cubicBezTo>
                    <a:cubicBezTo>
                      <a:pt x="0" y="23"/>
                      <a:pt x="0" y="23"/>
                      <a:pt x="0" y="23"/>
                    </a:cubicBezTo>
                    <a:cubicBezTo>
                      <a:pt x="0" y="34"/>
                      <a:pt x="0" y="34"/>
                      <a:pt x="0" y="34"/>
                    </a:cubicBezTo>
                    <a:cubicBezTo>
                      <a:pt x="1" y="34"/>
                      <a:pt x="2" y="35"/>
                      <a:pt x="4" y="35"/>
                    </a:cubicBezTo>
                    <a:cubicBezTo>
                      <a:pt x="4" y="35"/>
                      <a:pt x="4" y="35"/>
                      <a:pt x="4" y="35"/>
                    </a:cubicBezTo>
                    <a:cubicBezTo>
                      <a:pt x="8" y="35"/>
                      <a:pt x="12" y="33"/>
                      <a:pt x="15" y="32"/>
                    </a:cubicBezTo>
                    <a:cubicBezTo>
                      <a:pt x="15" y="9"/>
                      <a:pt x="15" y="9"/>
                      <a:pt x="15" y="9"/>
                    </a:cubicBezTo>
                    <a:moveTo>
                      <a:pt x="16" y="0"/>
                    </a:moveTo>
                    <a:cubicBezTo>
                      <a:pt x="15" y="0"/>
                      <a:pt x="14" y="0"/>
                      <a:pt x="13" y="1"/>
                    </a:cubicBezTo>
                    <a:cubicBezTo>
                      <a:pt x="13" y="1"/>
                      <a:pt x="13" y="1"/>
                      <a:pt x="13" y="1"/>
                    </a:cubicBezTo>
                    <a:cubicBezTo>
                      <a:pt x="8" y="1"/>
                      <a:pt x="4" y="3"/>
                      <a:pt x="0" y="7"/>
                    </a:cubicBezTo>
                    <a:cubicBezTo>
                      <a:pt x="0" y="7"/>
                      <a:pt x="0" y="7"/>
                      <a:pt x="0" y="7"/>
                    </a:cubicBezTo>
                    <a:cubicBezTo>
                      <a:pt x="0" y="9"/>
                      <a:pt x="0" y="9"/>
                      <a:pt x="0" y="9"/>
                    </a:cubicBezTo>
                    <a:cubicBezTo>
                      <a:pt x="4" y="5"/>
                      <a:pt x="9" y="2"/>
                      <a:pt x="15" y="2"/>
                    </a:cubicBezTo>
                    <a:cubicBezTo>
                      <a:pt x="15" y="2"/>
                      <a:pt x="16" y="2"/>
                      <a:pt x="16" y="2"/>
                    </a:cubicBezTo>
                    <a:cubicBezTo>
                      <a:pt x="16" y="0"/>
                      <a:pt x="16" y="0"/>
                      <a:pt x="16" y="0"/>
                    </a:cubicBezTo>
                  </a:path>
                </a:pathLst>
              </a:custGeom>
              <a:solidFill>
                <a:srgbClr val="E8EA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2" name="Freeform 2193">
                <a:extLst>
                  <a:ext uri="{FF2B5EF4-FFF2-40B4-BE49-F238E27FC236}">
                    <a16:creationId xmlns:a16="http://schemas.microsoft.com/office/drawing/2014/main" id="{50C2FBF2-161B-4767-AE72-885032970A8E}"/>
                  </a:ext>
                </a:extLst>
              </p:cNvPr>
              <p:cNvSpPr>
                <a:spLocks/>
              </p:cNvSpPr>
              <p:nvPr/>
            </p:nvSpPr>
            <p:spPr bwMode="auto">
              <a:xfrm>
                <a:off x="94" y="210"/>
                <a:ext cx="38" cy="50"/>
              </a:xfrm>
              <a:custGeom>
                <a:avLst/>
                <a:gdLst>
                  <a:gd name="T0" fmla="*/ 15 w 16"/>
                  <a:gd name="T1" fmla="*/ 0 h 21"/>
                  <a:gd name="T2" fmla="*/ 0 w 16"/>
                  <a:gd name="T3" fmla="*/ 7 h 21"/>
                  <a:gd name="T4" fmla="*/ 0 w 16"/>
                  <a:gd name="T5" fmla="*/ 9 h 21"/>
                  <a:gd name="T6" fmla="*/ 5 w 16"/>
                  <a:gd name="T7" fmla="*/ 6 h 21"/>
                  <a:gd name="T8" fmla="*/ 5 w 16"/>
                  <a:gd name="T9" fmla="*/ 6 h 21"/>
                  <a:gd name="T10" fmla="*/ 5 w 16"/>
                  <a:gd name="T11" fmla="*/ 6 h 21"/>
                  <a:gd name="T12" fmla="*/ 3 w 16"/>
                  <a:gd name="T13" fmla="*/ 9 h 21"/>
                  <a:gd name="T14" fmla="*/ 0 w 16"/>
                  <a:gd name="T15" fmla="*/ 15 h 21"/>
                  <a:gd name="T16" fmla="*/ 0 w 16"/>
                  <a:gd name="T17" fmla="*/ 21 h 21"/>
                  <a:gd name="T18" fmla="*/ 0 w 16"/>
                  <a:gd name="T19" fmla="*/ 21 h 21"/>
                  <a:gd name="T20" fmla="*/ 4 w 16"/>
                  <a:gd name="T21" fmla="*/ 16 h 21"/>
                  <a:gd name="T22" fmla="*/ 11 w 16"/>
                  <a:gd name="T23" fmla="*/ 9 h 21"/>
                  <a:gd name="T24" fmla="*/ 15 w 16"/>
                  <a:gd name="T25" fmla="*/ 7 h 21"/>
                  <a:gd name="T26" fmla="*/ 16 w 16"/>
                  <a:gd name="T27" fmla="*/ 0 h 21"/>
                  <a:gd name="T28" fmla="*/ 15 w 16"/>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21">
                    <a:moveTo>
                      <a:pt x="15" y="0"/>
                    </a:moveTo>
                    <a:cubicBezTo>
                      <a:pt x="9" y="0"/>
                      <a:pt x="4" y="3"/>
                      <a:pt x="0" y="7"/>
                    </a:cubicBezTo>
                    <a:cubicBezTo>
                      <a:pt x="0" y="9"/>
                      <a:pt x="0" y="9"/>
                      <a:pt x="0" y="9"/>
                    </a:cubicBezTo>
                    <a:cubicBezTo>
                      <a:pt x="1" y="8"/>
                      <a:pt x="3" y="6"/>
                      <a:pt x="5" y="6"/>
                    </a:cubicBezTo>
                    <a:cubicBezTo>
                      <a:pt x="5" y="6"/>
                      <a:pt x="5" y="6"/>
                      <a:pt x="5" y="6"/>
                    </a:cubicBezTo>
                    <a:cubicBezTo>
                      <a:pt x="5" y="6"/>
                      <a:pt x="5" y="6"/>
                      <a:pt x="5" y="6"/>
                    </a:cubicBezTo>
                    <a:cubicBezTo>
                      <a:pt x="5" y="7"/>
                      <a:pt x="4" y="8"/>
                      <a:pt x="3" y="9"/>
                    </a:cubicBezTo>
                    <a:cubicBezTo>
                      <a:pt x="2" y="11"/>
                      <a:pt x="1" y="13"/>
                      <a:pt x="0" y="15"/>
                    </a:cubicBezTo>
                    <a:cubicBezTo>
                      <a:pt x="0" y="21"/>
                      <a:pt x="0" y="21"/>
                      <a:pt x="0" y="21"/>
                    </a:cubicBezTo>
                    <a:cubicBezTo>
                      <a:pt x="0" y="21"/>
                      <a:pt x="0" y="21"/>
                      <a:pt x="0" y="21"/>
                    </a:cubicBezTo>
                    <a:cubicBezTo>
                      <a:pt x="2" y="20"/>
                      <a:pt x="3" y="18"/>
                      <a:pt x="4" y="16"/>
                    </a:cubicBezTo>
                    <a:cubicBezTo>
                      <a:pt x="6" y="13"/>
                      <a:pt x="8" y="10"/>
                      <a:pt x="11" y="9"/>
                    </a:cubicBezTo>
                    <a:cubicBezTo>
                      <a:pt x="13" y="8"/>
                      <a:pt x="14" y="8"/>
                      <a:pt x="15" y="7"/>
                    </a:cubicBezTo>
                    <a:cubicBezTo>
                      <a:pt x="16" y="0"/>
                      <a:pt x="16" y="0"/>
                      <a:pt x="16" y="0"/>
                    </a:cubicBezTo>
                    <a:cubicBezTo>
                      <a:pt x="16" y="0"/>
                      <a:pt x="15" y="0"/>
                      <a:pt x="15" y="0"/>
                    </a:cubicBezTo>
                  </a:path>
                </a:pathLst>
              </a:custGeom>
              <a:solidFill>
                <a:srgbClr val="EDEE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3" name="Freeform 2194">
                <a:extLst>
                  <a:ext uri="{FF2B5EF4-FFF2-40B4-BE49-F238E27FC236}">
                    <a16:creationId xmlns:a16="http://schemas.microsoft.com/office/drawing/2014/main" id="{3D267F96-CC7E-42D2-AFD4-E045413B26C6}"/>
                  </a:ext>
                </a:extLst>
              </p:cNvPr>
              <p:cNvSpPr>
                <a:spLocks/>
              </p:cNvSpPr>
              <p:nvPr/>
            </p:nvSpPr>
            <p:spPr bwMode="auto">
              <a:xfrm>
                <a:off x="94" y="224"/>
                <a:ext cx="12" cy="22"/>
              </a:xfrm>
              <a:custGeom>
                <a:avLst/>
                <a:gdLst>
                  <a:gd name="T0" fmla="*/ 5 w 5"/>
                  <a:gd name="T1" fmla="*/ 0 h 9"/>
                  <a:gd name="T2" fmla="*/ 0 w 5"/>
                  <a:gd name="T3" fmla="*/ 3 h 9"/>
                  <a:gd name="T4" fmla="*/ 0 w 5"/>
                  <a:gd name="T5" fmla="*/ 9 h 9"/>
                  <a:gd name="T6" fmla="*/ 3 w 5"/>
                  <a:gd name="T7" fmla="*/ 3 h 9"/>
                  <a:gd name="T8" fmla="*/ 5 w 5"/>
                  <a:gd name="T9" fmla="*/ 0 h 9"/>
                </a:gdLst>
                <a:ahLst/>
                <a:cxnLst>
                  <a:cxn ang="0">
                    <a:pos x="T0" y="T1"/>
                  </a:cxn>
                  <a:cxn ang="0">
                    <a:pos x="T2" y="T3"/>
                  </a:cxn>
                  <a:cxn ang="0">
                    <a:pos x="T4" y="T5"/>
                  </a:cxn>
                  <a:cxn ang="0">
                    <a:pos x="T6" y="T7"/>
                  </a:cxn>
                  <a:cxn ang="0">
                    <a:pos x="T8" y="T9"/>
                  </a:cxn>
                </a:cxnLst>
                <a:rect l="0" t="0" r="r" b="b"/>
                <a:pathLst>
                  <a:path w="5" h="9">
                    <a:moveTo>
                      <a:pt x="5" y="0"/>
                    </a:moveTo>
                    <a:cubicBezTo>
                      <a:pt x="3" y="0"/>
                      <a:pt x="1" y="2"/>
                      <a:pt x="0" y="3"/>
                    </a:cubicBezTo>
                    <a:cubicBezTo>
                      <a:pt x="0" y="9"/>
                      <a:pt x="0" y="9"/>
                      <a:pt x="0" y="9"/>
                    </a:cubicBezTo>
                    <a:cubicBezTo>
                      <a:pt x="1" y="7"/>
                      <a:pt x="2" y="5"/>
                      <a:pt x="3" y="3"/>
                    </a:cubicBezTo>
                    <a:cubicBezTo>
                      <a:pt x="4" y="2"/>
                      <a:pt x="5" y="1"/>
                      <a:pt x="5" y="0"/>
                    </a:cubicBezTo>
                  </a:path>
                </a:pathLst>
              </a:custGeom>
              <a:solidFill>
                <a:srgbClr val="F4F3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4" name="Freeform 2195">
                <a:extLst>
                  <a:ext uri="{FF2B5EF4-FFF2-40B4-BE49-F238E27FC236}">
                    <a16:creationId xmlns:a16="http://schemas.microsoft.com/office/drawing/2014/main" id="{F13DEABE-3329-4CC7-9460-EA5C9DD75A87}"/>
                  </a:ext>
                </a:extLst>
              </p:cNvPr>
              <p:cNvSpPr>
                <a:spLocks/>
              </p:cNvSpPr>
              <p:nvPr/>
            </p:nvSpPr>
            <p:spPr bwMode="auto">
              <a:xfrm>
                <a:off x="550" y="916"/>
                <a:ext cx="423" cy="179"/>
              </a:xfrm>
              <a:custGeom>
                <a:avLst/>
                <a:gdLst>
                  <a:gd name="T0" fmla="*/ 177 w 177"/>
                  <a:gd name="T1" fmla="*/ 34 h 75"/>
                  <a:gd name="T2" fmla="*/ 177 w 177"/>
                  <a:gd name="T3" fmla="*/ 32 h 75"/>
                  <a:gd name="T4" fmla="*/ 177 w 177"/>
                  <a:gd name="T5" fmla="*/ 31 h 75"/>
                  <a:gd name="T6" fmla="*/ 177 w 177"/>
                  <a:gd name="T7" fmla="*/ 31 h 75"/>
                  <a:gd name="T8" fmla="*/ 88 w 177"/>
                  <a:gd name="T9" fmla="*/ 0 h 75"/>
                  <a:gd name="T10" fmla="*/ 0 w 177"/>
                  <a:gd name="T11" fmla="*/ 31 h 75"/>
                  <a:gd name="T12" fmla="*/ 0 w 177"/>
                  <a:gd name="T13" fmla="*/ 31 h 75"/>
                  <a:gd name="T14" fmla="*/ 2 w 177"/>
                  <a:gd name="T15" fmla="*/ 31 h 75"/>
                  <a:gd name="T16" fmla="*/ 0 w 177"/>
                  <a:gd name="T17" fmla="*/ 38 h 75"/>
                  <a:gd name="T18" fmla="*/ 0 w 177"/>
                  <a:gd name="T19" fmla="*/ 41 h 75"/>
                  <a:gd name="T20" fmla="*/ 88 w 177"/>
                  <a:gd name="T21" fmla="*/ 75 h 75"/>
                  <a:gd name="T22" fmla="*/ 177 w 177"/>
                  <a:gd name="T23" fmla="*/ 41 h 75"/>
                  <a:gd name="T24" fmla="*/ 177 w 177"/>
                  <a:gd name="T25" fmla="*/ 41 h 75"/>
                  <a:gd name="T26" fmla="*/ 177 w 177"/>
                  <a:gd name="T27" fmla="*/ 41 h 75"/>
                  <a:gd name="T28" fmla="*/ 177 w 177"/>
                  <a:gd name="T29" fmla="*/ 3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75">
                    <a:moveTo>
                      <a:pt x="177" y="34"/>
                    </a:moveTo>
                    <a:cubicBezTo>
                      <a:pt x="177" y="32"/>
                      <a:pt x="177" y="32"/>
                      <a:pt x="177" y="32"/>
                    </a:cubicBezTo>
                    <a:cubicBezTo>
                      <a:pt x="177" y="31"/>
                      <a:pt x="177" y="31"/>
                      <a:pt x="177" y="31"/>
                    </a:cubicBezTo>
                    <a:cubicBezTo>
                      <a:pt x="177" y="31"/>
                      <a:pt x="177" y="31"/>
                      <a:pt x="177" y="31"/>
                    </a:cubicBezTo>
                    <a:cubicBezTo>
                      <a:pt x="177" y="14"/>
                      <a:pt x="137" y="0"/>
                      <a:pt x="88" y="0"/>
                    </a:cubicBezTo>
                    <a:cubicBezTo>
                      <a:pt x="39" y="0"/>
                      <a:pt x="0" y="14"/>
                      <a:pt x="0" y="31"/>
                    </a:cubicBezTo>
                    <a:cubicBezTo>
                      <a:pt x="0" y="31"/>
                      <a:pt x="0" y="31"/>
                      <a:pt x="0" y="31"/>
                    </a:cubicBezTo>
                    <a:cubicBezTo>
                      <a:pt x="2" y="31"/>
                      <a:pt x="2" y="31"/>
                      <a:pt x="2" y="31"/>
                    </a:cubicBezTo>
                    <a:cubicBezTo>
                      <a:pt x="0" y="38"/>
                      <a:pt x="0" y="38"/>
                      <a:pt x="0" y="38"/>
                    </a:cubicBezTo>
                    <a:cubicBezTo>
                      <a:pt x="0" y="39"/>
                      <a:pt x="0" y="40"/>
                      <a:pt x="0" y="41"/>
                    </a:cubicBezTo>
                    <a:cubicBezTo>
                      <a:pt x="0" y="58"/>
                      <a:pt x="39" y="75"/>
                      <a:pt x="88" y="75"/>
                    </a:cubicBezTo>
                    <a:cubicBezTo>
                      <a:pt x="136" y="75"/>
                      <a:pt x="176" y="58"/>
                      <a:pt x="177" y="41"/>
                    </a:cubicBezTo>
                    <a:cubicBezTo>
                      <a:pt x="177" y="41"/>
                      <a:pt x="177" y="41"/>
                      <a:pt x="177" y="41"/>
                    </a:cubicBezTo>
                    <a:cubicBezTo>
                      <a:pt x="177" y="41"/>
                      <a:pt x="177" y="41"/>
                      <a:pt x="177" y="41"/>
                    </a:cubicBezTo>
                    <a:cubicBezTo>
                      <a:pt x="177" y="41"/>
                      <a:pt x="177" y="34"/>
                      <a:pt x="177" y="34"/>
                    </a:cubicBezTo>
                  </a:path>
                </a:pathLst>
              </a:custGeom>
              <a:solidFill>
                <a:srgbClr val="9D8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5" name="Freeform 2196">
                <a:extLst>
                  <a:ext uri="{FF2B5EF4-FFF2-40B4-BE49-F238E27FC236}">
                    <a16:creationId xmlns:a16="http://schemas.microsoft.com/office/drawing/2014/main" id="{9ACAC085-E08E-46B1-90F1-5EC67393BBF5}"/>
                  </a:ext>
                </a:extLst>
              </p:cNvPr>
              <p:cNvSpPr>
                <a:spLocks/>
              </p:cNvSpPr>
              <p:nvPr/>
            </p:nvSpPr>
            <p:spPr bwMode="auto">
              <a:xfrm>
                <a:off x="550" y="916"/>
                <a:ext cx="423" cy="179"/>
              </a:xfrm>
              <a:custGeom>
                <a:avLst/>
                <a:gdLst>
                  <a:gd name="T0" fmla="*/ 88 w 177"/>
                  <a:gd name="T1" fmla="*/ 75 h 75"/>
                  <a:gd name="T2" fmla="*/ 177 w 177"/>
                  <a:gd name="T3" fmla="*/ 41 h 75"/>
                  <a:gd name="T4" fmla="*/ 177 w 177"/>
                  <a:gd name="T5" fmla="*/ 36 h 75"/>
                  <a:gd name="T6" fmla="*/ 177 w 177"/>
                  <a:gd name="T7" fmla="*/ 36 h 75"/>
                  <a:gd name="T8" fmla="*/ 177 w 177"/>
                  <a:gd name="T9" fmla="*/ 35 h 75"/>
                  <a:gd name="T10" fmla="*/ 177 w 177"/>
                  <a:gd name="T11" fmla="*/ 34 h 75"/>
                  <a:gd name="T12" fmla="*/ 177 w 177"/>
                  <a:gd name="T13" fmla="*/ 34 h 75"/>
                  <a:gd name="T14" fmla="*/ 177 w 177"/>
                  <a:gd name="T15" fmla="*/ 31 h 75"/>
                  <a:gd name="T16" fmla="*/ 177 w 177"/>
                  <a:gd name="T17" fmla="*/ 31 h 75"/>
                  <a:gd name="T18" fmla="*/ 177 w 177"/>
                  <a:gd name="T19" fmla="*/ 31 h 75"/>
                  <a:gd name="T20" fmla="*/ 88 w 177"/>
                  <a:gd name="T21" fmla="*/ 0 h 75"/>
                  <a:gd name="T22" fmla="*/ 0 w 177"/>
                  <a:gd name="T23" fmla="*/ 31 h 75"/>
                  <a:gd name="T24" fmla="*/ 0 w 177"/>
                  <a:gd name="T25" fmla="*/ 31 h 75"/>
                  <a:gd name="T26" fmla="*/ 0 w 177"/>
                  <a:gd name="T27" fmla="*/ 31 h 75"/>
                  <a:gd name="T28" fmla="*/ 0 w 177"/>
                  <a:gd name="T29" fmla="*/ 34 h 75"/>
                  <a:gd name="T30" fmla="*/ 0 w 177"/>
                  <a:gd name="T31" fmla="*/ 41 h 75"/>
                  <a:gd name="T32" fmla="*/ 88 w 177"/>
                  <a:gd name="T33"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7" h="75">
                    <a:moveTo>
                      <a:pt x="88" y="75"/>
                    </a:moveTo>
                    <a:cubicBezTo>
                      <a:pt x="136" y="75"/>
                      <a:pt x="176" y="58"/>
                      <a:pt x="177" y="41"/>
                    </a:cubicBezTo>
                    <a:cubicBezTo>
                      <a:pt x="177" y="41"/>
                      <a:pt x="177" y="37"/>
                      <a:pt x="177" y="36"/>
                    </a:cubicBezTo>
                    <a:cubicBezTo>
                      <a:pt x="177" y="36"/>
                      <a:pt x="177" y="36"/>
                      <a:pt x="177" y="36"/>
                    </a:cubicBezTo>
                    <a:cubicBezTo>
                      <a:pt x="177" y="35"/>
                      <a:pt x="177" y="35"/>
                      <a:pt x="177" y="35"/>
                    </a:cubicBezTo>
                    <a:cubicBezTo>
                      <a:pt x="177" y="34"/>
                      <a:pt x="177" y="34"/>
                      <a:pt x="177" y="34"/>
                    </a:cubicBezTo>
                    <a:cubicBezTo>
                      <a:pt x="177" y="34"/>
                      <a:pt x="177" y="34"/>
                      <a:pt x="177" y="34"/>
                    </a:cubicBezTo>
                    <a:cubicBezTo>
                      <a:pt x="177" y="31"/>
                      <a:pt x="177" y="31"/>
                      <a:pt x="177" y="31"/>
                    </a:cubicBezTo>
                    <a:cubicBezTo>
                      <a:pt x="177" y="31"/>
                      <a:pt x="177" y="31"/>
                      <a:pt x="177" y="31"/>
                    </a:cubicBezTo>
                    <a:cubicBezTo>
                      <a:pt x="177" y="31"/>
                      <a:pt x="177" y="31"/>
                      <a:pt x="177" y="31"/>
                    </a:cubicBezTo>
                    <a:cubicBezTo>
                      <a:pt x="177" y="14"/>
                      <a:pt x="137" y="0"/>
                      <a:pt x="88" y="0"/>
                    </a:cubicBezTo>
                    <a:cubicBezTo>
                      <a:pt x="39" y="0"/>
                      <a:pt x="0" y="14"/>
                      <a:pt x="0" y="31"/>
                    </a:cubicBezTo>
                    <a:cubicBezTo>
                      <a:pt x="0" y="31"/>
                      <a:pt x="0" y="31"/>
                      <a:pt x="0" y="31"/>
                    </a:cubicBezTo>
                    <a:cubicBezTo>
                      <a:pt x="0" y="31"/>
                      <a:pt x="0" y="31"/>
                      <a:pt x="0" y="31"/>
                    </a:cubicBezTo>
                    <a:cubicBezTo>
                      <a:pt x="0" y="34"/>
                      <a:pt x="0" y="34"/>
                      <a:pt x="0" y="34"/>
                    </a:cubicBezTo>
                    <a:cubicBezTo>
                      <a:pt x="0" y="36"/>
                      <a:pt x="0" y="40"/>
                      <a:pt x="0" y="41"/>
                    </a:cubicBezTo>
                    <a:cubicBezTo>
                      <a:pt x="0" y="58"/>
                      <a:pt x="39" y="75"/>
                      <a:pt x="88" y="75"/>
                    </a:cubicBezTo>
                  </a:path>
                </a:pathLst>
              </a:custGeom>
              <a:solidFill>
                <a:srgbClr val="A697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6" name="Freeform 2197">
                <a:extLst>
                  <a:ext uri="{FF2B5EF4-FFF2-40B4-BE49-F238E27FC236}">
                    <a16:creationId xmlns:a16="http://schemas.microsoft.com/office/drawing/2014/main" id="{F7EB10B8-BF24-4B51-AA93-3479C2B640BB}"/>
                  </a:ext>
                </a:extLst>
              </p:cNvPr>
              <p:cNvSpPr>
                <a:spLocks/>
              </p:cNvSpPr>
              <p:nvPr/>
            </p:nvSpPr>
            <p:spPr bwMode="auto">
              <a:xfrm>
                <a:off x="653" y="1083"/>
                <a:ext cx="33" cy="7"/>
              </a:xfrm>
              <a:custGeom>
                <a:avLst/>
                <a:gdLst>
                  <a:gd name="T0" fmla="*/ 0 w 14"/>
                  <a:gd name="T1" fmla="*/ 0 h 3"/>
                  <a:gd name="T2" fmla="*/ 14 w 14"/>
                  <a:gd name="T3" fmla="*/ 3 h 3"/>
                  <a:gd name="T4" fmla="*/ 0 w 14"/>
                  <a:gd name="T5" fmla="*/ 0 h 3"/>
                </a:gdLst>
                <a:ahLst/>
                <a:cxnLst>
                  <a:cxn ang="0">
                    <a:pos x="T0" y="T1"/>
                  </a:cxn>
                  <a:cxn ang="0">
                    <a:pos x="T2" y="T3"/>
                  </a:cxn>
                  <a:cxn ang="0">
                    <a:pos x="T4" y="T5"/>
                  </a:cxn>
                </a:cxnLst>
                <a:rect l="0" t="0" r="r" b="b"/>
                <a:pathLst>
                  <a:path w="14" h="3">
                    <a:moveTo>
                      <a:pt x="0" y="0"/>
                    </a:moveTo>
                    <a:cubicBezTo>
                      <a:pt x="4" y="1"/>
                      <a:pt x="9" y="2"/>
                      <a:pt x="14" y="3"/>
                    </a:cubicBezTo>
                    <a:cubicBezTo>
                      <a:pt x="9" y="2"/>
                      <a:pt x="4" y="1"/>
                      <a:pt x="0" y="0"/>
                    </a:cubicBezTo>
                  </a:path>
                </a:pathLst>
              </a:custGeom>
              <a:solidFill>
                <a:srgbClr val="E1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7" name="Freeform 2198">
                <a:extLst>
                  <a:ext uri="{FF2B5EF4-FFF2-40B4-BE49-F238E27FC236}">
                    <a16:creationId xmlns:a16="http://schemas.microsoft.com/office/drawing/2014/main" id="{E36566A2-A667-400B-80F2-16E460F0F2AB}"/>
                  </a:ext>
                </a:extLst>
              </p:cNvPr>
              <p:cNvSpPr>
                <a:spLocks noEditPoints="1"/>
              </p:cNvSpPr>
              <p:nvPr/>
            </p:nvSpPr>
            <p:spPr bwMode="auto">
              <a:xfrm>
                <a:off x="572" y="1026"/>
                <a:ext cx="119" cy="64"/>
              </a:xfrm>
              <a:custGeom>
                <a:avLst/>
                <a:gdLst>
                  <a:gd name="T0" fmla="*/ 30 w 50"/>
                  <a:gd name="T1" fmla="*/ 15 h 27"/>
                  <a:gd name="T2" fmla="*/ 30 w 50"/>
                  <a:gd name="T3" fmla="*/ 23 h 27"/>
                  <a:gd name="T4" fmla="*/ 12 w 50"/>
                  <a:gd name="T5" fmla="*/ 16 h 27"/>
                  <a:gd name="T6" fmla="*/ 34 w 50"/>
                  <a:gd name="T7" fmla="*/ 24 h 27"/>
                  <a:gd name="T8" fmla="*/ 48 w 50"/>
                  <a:gd name="T9" fmla="*/ 27 h 27"/>
                  <a:gd name="T10" fmla="*/ 50 w 50"/>
                  <a:gd name="T11" fmla="*/ 27 h 27"/>
                  <a:gd name="T12" fmla="*/ 50 w 50"/>
                  <a:gd name="T13" fmla="*/ 20 h 27"/>
                  <a:gd name="T14" fmla="*/ 30 w 50"/>
                  <a:gd name="T15" fmla="*/ 15 h 27"/>
                  <a:gd name="T16" fmla="*/ 30 w 50"/>
                  <a:gd name="T17" fmla="*/ 14 h 27"/>
                  <a:gd name="T18" fmla="*/ 30 w 50"/>
                  <a:gd name="T19" fmla="*/ 14 h 27"/>
                  <a:gd name="T20" fmla="*/ 42 w 50"/>
                  <a:gd name="T21" fmla="*/ 17 h 27"/>
                  <a:gd name="T22" fmla="*/ 30 w 50"/>
                  <a:gd name="T23" fmla="*/ 14 h 27"/>
                  <a:gd name="T24" fmla="*/ 0 w 50"/>
                  <a:gd name="T25" fmla="*/ 2 h 27"/>
                  <a:gd name="T26" fmla="*/ 0 w 50"/>
                  <a:gd name="T27" fmla="*/ 9 h 27"/>
                  <a:gd name="T28" fmla="*/ 9 w 50"/>
                  <a:gd name="T29" fmla="*/ 15 h 27"/>
                  <a:gd name="T30" fmla="*/ 9 w 50"/>
                  <a:gd name="T31" fmla="*/ 8 h 27"/>
                  <a:gd name="T32" fmla="*/ 0 w 50"/>
                  <a:gd name="T33" fmla="*/ 2 h 27"/>
                  <a:gd name="T34" fmla="*/ 0 w 50"/>
                  <a:gd name="T35" fmla="*/ 0 h 27"/>
                  <a:gd name="T36" fmla="*/ 0 w 50"/>
                  <a:gd name="T37" fmla="*/ 0 h 27"/>
                  <a:gd name="T38" fmla="*/ 9 w 50"/>
                  <a:gd name="T39" fmla="*/ 6 h 27"/>
                  <a:gd name="T40" fmla="*/ 9 w 50"/>
                  <a:gd name="T41" fmla="*/ 6 h 27"/>
                  <a:gd name="T42" fmla="*/ 0 w 50"/>
                  <a:gd name="T4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27">
                    <a:moveTo>
                      <a:pt x="30" y="15"/>
                    </a:moveTo>
                    <a:cubicBezTo>
                      <a:pt x="30" y="23"/>
                      <a:pt x="30" y="23"/>
                      <a:pt x="30" y="23"/>
                    </a:cubicBezTo>
                    <a:cubicBezTo>
                      <a:pt x="24" y="21"/>
                      <a:pt x="18" y="18"/>
                      <a:pt x="12" y="16"/>
                    </a:cubicBezTo>
                    <a:cubicBezTo>
                      <a:pt x="18" y="19"/>
                      <a:pt x="25" y="22"/>
                      <a:pt x="34" y="24"/>
                    </a:cubicBezTo>
                    <a:cubicBezTo>
                      <a:pt x="38" y="25"/>
                      <a:pt x="43" y="26"/>
                      <a:pt x="48" y="27"/>
                    </a:cubicBezTo>
                    <a:cubicBezTo>
                      <a:pt x="49" y="27"/>
                      <a:pt x="49" y="27"/>
                      <a:pt x="50" y="27"/>
                    </a:cubicBezTo>
                    <a:cubicBezTo>
                      <a:pt x="50" y="20"/>
                      <a:pt x="50" y="20"/>
                      <a:pt x="50" y="20"/>
                    </a:cubicBezTo>
                    <a:cubicBezTo>
                      <a:pt x="43" y="19"/>
                      <a:pt x="36" y="17"/>
                      <a:pt x="30" y="15"/>
                    </a:cubicBezTo>
                    <a:moveTo>
                      <a:pt x="30" y="14"/>
                    </a:moveTo>
                    <a:cubicBezTo>
                      <a:pt x="30" y="14"/>
                      <a:pt x="30" y="14"/>
                      <a:pt x="30" y="14"/>
                    </a:cubicBezTo>
                    <a:cubicBezTo>
                      <a:pt x="34" y="15"/>
                      <a:pt x="38" y="16"/>
                      <a:pt x="42" y="17"/>
                    </a:cubicBezTo>
                    <a:cubicBezTo>
                      <a:pt x="38" y="16"/>
                      <a:pt x="34" y="15"/>
                      <a:pt x="30" y="14"/>
                    </a:cubicBezTo>
                    <a:moveTo>
                      <a:pt x="0" y="2"/>
                    </a:moveTo>
                    <a:cubicBezTo>
                      <a:pt x="0" y="9"/>
                      <a:pt x="0" y="9"/>
                      <a:pt x="0" y="9"/>
                    </a:cubicBezTo>
                    <a:cubicBezTo>
                      <a:pt x="3" y="11"/>
                      <a:pt x="6" y="13"/>
                      <a:pt x="9" y="15"/>
                    </a:cubicBezTo>
                    <a:cubicBezTo>
                      <a:pt x="9" y="8"/>
                      <a:pt x="9" y="8"/>
                      <a:pt x="9" y="8"/>
                    </a:cubicBezTo>
                    <a:cubicBezTo>
                      <a:pt x="6" y="6"/>
                      <a:pt x="3" y="4"/>
                      <a:pt x="0" y="2"/>
                    </a:cubicBezTo>
                    <a:moveTo>
                      <a:pt x="0" y="0"/>
                    </a:moveTo>
                    <a:cubicBezTo>
                      <a:pt x="0" y="0"/>
                      <a:pt x="0" y="0"/>
                      <a:pt x="0" y="0"/>
                    </a:cubicBezTo>
                    <a:cubicBezTo>
                      <a:pt x="3" y="2"/>
                      <a:pt x="6" y="4"/>
                      <a:pt x="9" y="6"/>
                    </a:cubicBezTo>
                    <a:cubicBezTo>
                      <a:pt x="9" y="6"/>
                      <a:pt x="9" y="6"/>
                      <a:pt x="9" y="6"/>
                    </a:cubicBezTo>
                    <a:cubicBezTo>
                      <a:pt x="6" y="4"/>
                      <a:pt x="3" y="2"/>
                      <a:pt x="0" y="0"/>
                    </a:cubicBezTo>
                  </a:path>
                </a:pathLst>
              </a:custGeom>
              <a:solidFill>
                <a:srgbClr val="BDAC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8" name="Freeform 2199">
                <a:extLst>
                  <a:ext uri="{FF2B5EF4-FFF2-40B4-BE49-F238E27FC236}">
                    <a16:creationId xmlns:a16="http://schemas.microsoft.com/office/drawing/2014/main" id="{77E0A4A9-1D52-4382-85FF-25A72E8C8326}"/>
                  </a:ext>
                </a:extLst>
              </p:cNvPr>
              <p:cNvSpPr>
                <a:spLocks/>
              </p:cNvSpPr>
              <p:nvPr/>
            </p:nvSpPr>
            <p:spPr bwMode="auto">
              <a:xfrm>
                <a:off x="593" y="1062"/>
                <a:ext cx="7" cy="2"/>
              </a:xfrm>
              <a:custGeom>
                <a:avLst/>
                <a:gdLst>
                  <a:gd name="T0" fmla="*/ 0 w 3"/>
                  <a:gd name="T1" fmla="*/ 0 h 1"/>
                  <a:gd name="T2" fmla="*/ 0 w 3"/>
                  <a:gd name="T3" fmla="*/ 0 h 1"/>
                  <a:gd name="T4" fmla="*/ 3 w 3"/>
                  <a:gd name="T5" fmla="*/ 1 h 1"/>
                  <a:gd name="T6" fmla="*/ 0 w 3"/>
                  <a:gd name="T7" fmla="*/ 0 h 1"/>
                </a:gdLst>
                <a:ahLst/>
                <a:cxnLst>
                  <a:cxn ang="0">
                    <a:pos x="T0" y="T1"/>
                  </a:cxn>
                  <a:cxn ang="0">
                    <a:pos x="T2" y="T3"/>
                  </a:cxn>
                  <a:cxn ang="0">
                    <a:pos x="T4" y="T5"/>
                  </a:cxn>
                  <a:cxn ang="0">
                    <a:pos x="T6" y="T7"/>
                  </a:cxn>
                </a:cxnLst>
                <a:rect l="0" t="0" r="r" b="b"/>
                <a:pathLst>
                  <a:path w="3" h="1">
                    <a:moveTo>
                      <a:pt x="0" y="0"/>
                    </a:moveTo>
                    <a:cubicBezTo>
                      <a:pt x="0" y="0"/>
                      <a:pt x="0" y="0"/>
                      <a:pt x="0" y="0"/>
                    </a:cubicBezTo>
                    <a:cubicBezTo>
                      <a:pt x="1" y="0"/>
                      <a:pt x="2" y="0"/>
                      <a:pt x="3" y="1"/>
                    </a:cubicBezTo>
                    <a:cubicBezTo>
                      <a:pt x="2" y="0"/>
                      <a:pt x="1" y="0"/>
                      <a:pt x="0" y="0"/>
                    </a:cubicBezTo>
                  </a:path>
                </a:pathLst>
              </a:custGeom>
              <a:solidFill>
                <a:srgbClr val="B7AB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9" name="Freeform 2200">
                <a:extLst>
                  <a:ext uri="{FF2B5EF4-FFF2-40B4-BE49-F238E27FC236}">
                    <a16:creationId xmlns:a16="http://schemas.microsoft.com/office/drawing/2014/main" id="{C635820A-0F88-44C7-B4F4-ECDEBD5D9665}"/>
                  </a:ext>
                </a:extLst>
              </p:cNvPr>
              <p:cNvSpPr>
                <a:spLocks noEditPoints="1"/>
              </p:cNvSpPr>
              <p:nvPr/>
            </p:nvSpPr>
            <p:spPr bwMode="auto">
              <a:xfrm>
                <a:off x="593" y="1040"/>
                <a:ext cx="50" cy="41"/>
              </a:xfrm>
              <a:custGeom>
                <a:avLst/>
                <a:gdLst>
                  <a:gd name="T0" fmla="*/ 0 w 21"/>
                  <a:gd name="T1" fmla="*/ 2 h 17"/>
                  <a:gd name="T2" fmla="*/ 0 w 21"/>
                  <a:gd name="T3" fmla="*/ 9 h 17"/>
                  <a:gd name="T4" fmla="*/ 3 w 21"/>
                  <a:gd name="T5" fmla="*/ 10 h 17"/>
                  <a:gd name="T6" fmla="*/ 21 w 21"/>
                  <a:gd name="T7" fmla="*/ 17 h 17"/>
                  <a:gd name="T8" fmla="*/ 21 w 21"/>
                  <a:gd name="T9" fmla="*/ 9 h 17"/>
                  <a:gd name="T10" fmla="*/ 0 w 21"/>
                  <a:gd name="T11" fmla="*/ 2 h 17"/>
                  <a:gd name="T12" fmla="*/ 0 w 21"/>
                  <a:gd name="T13" fmla="*/ 0 h 17"/>
                  <a:gd name="T14" fmla="*/ 0 w 21"/>
                  <a:gd name="T15" fmla="*/ 0 h 17"/>
                  <a:gd name="T16" fmla="*/ 21 w 21"/>
                  <a:gd name="T17" fmla="*/ 8 h 17"/>
                  <a:gd name="T18" fmla="*/ 21 w 21"/>
                  <a:gd name="T19" fmla="*/ 8 h 17"/>
                  <a:gd name="T20" fmla="*/ 0 w 21"/>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7">
                    <a:moveTo>
                      <a:pt x="0" y="2"/>
                    </a:moveTo>
                    <a:cubicBezTo>
                      <a:pt x="0" y="9"/>
                      <a:pt x="0" y="9"/>
                      <a:pt x="0" y="9"/>
                    </a:cubicBezTo>
                    <a:cubicBezTo>
                      <a:pt x="1" y="9"/>
                      <a:pt x="2" y="9"/>
                      <a:pt x="3" y="10"/>
                    </a:cubicBezTo>
                    <a:cubicBezTo>
                      <a:pt x="9" y="12"/>
                      <a:pt x="15" y="15"/>
                      <a:pt x="21" y="17"/>
                    </a:cubicBezTo>
                    <a:cubicBezTo>
                      <a:pt x="21" y="9"/>
                      <a:pt x="21" y="9"/>
                      <a:pt x="21" y="9"/>
                    </a:cubicBezTo>
                    <a:cubicBezTo>
                      <a:pt x="13" y="7"/>
                      <a:pt x="6" y="5"/>
                      <a:pt x="0" y="2"/>
                    </a:cubicBezTo>
                    <a:moveTo>
                      <a:pt x="0" y="0"/>
                    </a:moveTo>
                    <a:cubicBezTo>
                      <a:pt x="0" y="0"/>
                      <a:pt x="0" y="0"/>
                      <a:pt x="0" y="0"/>
                    </a:cubicBezTo>
                    <a:cubicBezTo>
                      <a:pt x="6" y="3"/>
                      <a:pt x="13" y="6"/>
                      <a:pt x="21" y="8"/>
                    </a:cubicBezTo>
                    <a:cubicBezTo>
                      <a:pt x="21" y="8"/>
                      <a:pt x="21" y="8"/>
                      <a:pt x="21" y="8"/>
                    </a:cubicBezTo>
                    <a:cubicBezTo>
                      <a:pt x="13" y="5"/>
                      <a:pt x="6" y="3"/>
                      <a:pt x="0" y="0"/>
                    </a:cubicBezTo>
                  </a:path>
                </a:pathLst>
              </a:custGeom>
              <a:solidFill>
                <a:srgbClr val="C9BC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0" name="Freeform 2201">
                <a:extLst>
                  <a:ext uri="{FF2B5EF4-FFF2-40B4-BE49-F238E27FC236}">
                    <a16:creationId xmlns:a16="http://schemas.microsoft.com/office/drawing/2014/main" id="{9F6B6000-DC7A-4289-9F61-3D31B9672F5E}"/>
                  </a:ext>
                </a:extLst>
              </p:cNvPr>
              <p:cNvSpPr>
                <a:spLocks/>
              </p:cNvSpPr>
              <p:nvPr/>
            </p:nvSpPr>
            <p:spPr bwMode="auto">
              <a:xfrm>
                <a:off x="550" y="916"/>
                <a:ext cx="423" cy="158"/>
              </a:xfrm>
              <a:custGeom>
                <a:avLst/>
                <a:gdLst>
                  <a:gd name="T0" fmla="*/ 177 w 177"/>
                  <a:gd name="T1" fmla="*/ 31 h 66"/>
                  <a:gd name="T2" fmla="*/ 177 w 177"/>
                  <a:gd name="T3" fmla="*/ 31 h 66"/>
                  <a:gd name="T4" fmla="*/ 177 w 177"/>
                  <a:gd name="T5" fmla="*/ 31 h 66"/>
                  <a:gd name="T6" fmla="*/ 88 w 177"/>
                  <a:gd name="T7" fmla="*/ 0 h 66"/>
                  <a:gd name="T8" fmla="*/ 0 w 177"/>
                  <a:gd name="T9" fmla="*/ 31 h 66"/>
                  <a:gd name="T10" fmla="*/ 88 w 177"/>
                  <a:gd name="T11" fmla="*/ 66 h 66"/>
                  <a:gd name="T12" fmla="*/ 177 w 177"/>
                  <a:gd name="T13" fmla="*/ 32 h 66"/>
                  <a:gd name="T14" fmla="*/ 177 w 177"/>
                  <a:gd name="T15" fmla="*/ 31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66">
                    <a:moveTo>
                      <a:pt x="177" y="31"/>
                    </a:moveTo>
                    <a:cubicBezTo>
                      <a:pt x="177" y="31"/>
                      <a:pt x="177" y="31"/>
                      <a:pt x="177" y="31"/>
                    </a:cubicBezTo>
                    <a:cubicBezTo>
                      <a:pt x="177" y="31"/>
                      <a:pt x="177" y="31"/>
                      <a:pt x="177" y="31"/>
                    </a:cubicBezTo>
                    <a:cubicBezTo>
                      <a:pt x="177" y="14"/>
                      <a:pt x="137" y="0"/>
                      <a:pt x="88" y="0"/>
                    </a:cubicBezTo>
                    <a:cubicBezTo>
                      <a:pt x="40" y="0"/>
                      <a:pt x="0" y="14"/>
                      <a:pt x="0" y="31"/>
                    </a:cubicBezTo>
                    <a:cubicBezTo>
                      <a:pt x="0" y="48"/>
                      <a:pt x="40" y="66"/>
                      <a:pt x="88" y="66"/>
                    </a:cubicBezTo>
                    <a:cubicBezTo>
                      <a:pt x="136" y="66"/>
                      <a:pt x="176" y="48"/>
                      <a:pt x="177" y="32"/>
                    </a:cubicBezTo>
                    <a:cubicBezTo>
                      <a:pt x="177" y="31"/>
                      <a:pt x="177" y="31"/>
                      <a:pt x="177" y="31"/>
                    </a:cubicBezTo>
                  </a:path>
                </a:pathLst>
              </a:custGeom>
              <a:solidFill>
                <a:srgbClr val="2942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89" name="Group 2403">
              <a:extLst>
                <a:ext uri="{FF2B5EF4-FFF2-40B4-BE49-F238E27FC236}">
                  <a16:creationId xmlns:a16="http://schemas.microsoft.com/office/drawing/2014/main" id="{FB28139E-0179-4DB8-8CFD-DCE5672047FC}"/>
                </a:ext>
              </a:extLst>
            </p:cNvPr>
            <p:cNvGrpSpPr>
              <a:grpSpLocks/>
            </p:cNvGrpSpPr>
            <p:nvPr/>
          </p:nvGrpSpPr>
          <p:grpSpPr bwMode="auto">
            <a:xfrm>
              <a:off x="548" y="308"/>
              <a:ext cx="427" cy="770"/>
              <a:chOff x="548" y="308"/>
              <a:chExt cx="427" cy="770"/>
            </a:xfrm>
          </p:grpSpPr>
          <p:sp>
            <p:nvSpPr>
              <p:cNvPr id="4031" name="Freeform 2203">
                <a:extLst>
                  <a:ext uri="{FF2B5EF4-FFF2-40B4-BE49-F238E27FC236}">
                    <a16:creationId xmlns:a16="http://schemas.microsoft.com/office/drawing/2014/main" id="{99539E8D-7112-49A3-8569-C22D730EA9E4}"/>
                  </a:ext>
                </a:extLst>
              </p:cNvPr>
              <p:cNvSpPr>
                <a:spLocks/>
              </p:cNvSpPr>
              <p:nvPr/>
            </p:nvSpPr>
            <p:spPr bwMode="auto">
              <a:xfrm>
                <a:off x="550" y="990"/>
                <a:ext cx="423" cy="88"/>
              </a:xfrm>
              <a:custGeom>
                <a:avLst/>
                <a:gdLst>
                  <a:gd name="T0" fmla="*/ 177 w 177"/>
                  <a:gd name="T1" fmla="*/ 1 h 37"/>
                  <a:gd name="T2" fmla="*/ 88 w 177"/>
                  <a:gd name="T3" fmla="*/ 35 h 37"/>
                  <a:gd name="T4" fmla="*/ 0 w 177"/>
                  <a:gd name="T5" fmla="*/ 1 h 37"/>
                  <a:gd name="T6" fmla="*/ 0 w 177"/>
                  <a:gd name="T7" fmla="*/ 2 h 37"/>
                  <a:gd name="T8" fmla="*/ 88 w 177"/>
                  <a:gd name="T9" fmla="*/ 37 h 37"/>
                  <a:gd name="T10" fmla="*/ 177 w 177"/>
                  <a:gd name="T11" fmla="*/ 2 h 37"/>
                  <a:gd name="T12" fmla="*/ 177 w 177"/>
                  <a:gd name="T13" fmla="*/ 1 h 37"/>
                </a:gdLst>
                <a:ahLst/>
                <a:cxnLst>
                  <a:cxn ang="0">
                    <a:pos x="T0" y="T1"/>
                  </a:cxn>
                  <a:cxn ang="0">
                    <a:pos x="T2" y="T3"/>
                  </a:cxn>
                  <a:cxn ang="0">
                    <a:pos x="T4" y="T5"/>
                  </a:cxn>
                  <a:cxn ang="0">
                    <a:pos x="T6" y="T7"/>
                  </a:cxn>
                  <a:cxn ang="0">
                    <a:pos x="T8" y="T9"/>
                  </a:cxn>
                  <a:cxn ang="0">
                    <a:pos x="T10" y="T11"/>
                  </a:cxn>
                  <a:cxn ang="0">
                    <a:pos x="T12" y="T13"/>
                  </a:cxn>
                </a:cxnLst>
                <a:rect l="0" t="0" r="r" b="b"/>
                <a:pathLst>
                  <a:path w="177" h="37">
                    <a:moveTo>
                      <a:pt x="177" y="1"/>
                    </a:moveTo>
                    <a:cubicBezTo>
                      <a:pt x="176" y="18"/>
                      <a:pt x="136" y="35"/>
                      <a:pt x="88" y="35"/>
                    </a:cubicBezTo>
                    <a:cubicBezTo>
                      <a:pt x="39" y="35"/>
                      <a:pt x="0" y="18"/>
                      <a:pt x="0" y="1"/>
                    </a:cubicBezTo>
                    <a:cubicBezTo>
                      <a:pt x="0" y="0"/>
                      <a:pt x="0" y="1"/>
                      <a:pt x="0" y="2"/>
                    </a:cubicBezTo>
                    <a:cubicBezTo>
                      <a:pt x="0" y="20"/>
                      <a:pt x="39" y="37"/>
                      <a:pt x="88" y="37"/>
                    </a:cubicBezTo>
                    <a:cubicBezTo>
                      <a:pt x="136" y="37"/>
                      <a:pt x="176" y="18"/>
                      <a:pt x="177" y="2"/>
                    </a:cubicBezTo>
                    <a:cubicBezTo>
                      <a:pt x="177" y="1"/>
                      <a:pt x="177" y="1"/>
                      <a:pt x="177" y="1"/>
                    </a:cubicBezTo>
                  </a:path>
                </a:pathLst>
              </a:custGeom>
              <a:solidFill>
                <a:srgbClr val="CDB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2" name="Freeform 2204">
                <a:extLst>
                  <a:ext uri="{FF2B5EF4-FFF2-40B4-BE49-F238E27FC236}">
                    <a16:creationId xmlns:a16="http://schemas.microsoft.com/office/drawing/2014/main" id="{0E6601D5-9CE9-4BCD-85F7-90C36FA6457B}"/>
                  </a:ext>
                </a:extLst>
              </p:cNvPr>
              <p:cNvSpPr>
                <a:spLocks/>
              </p:cNvSpPr>
              <p:nvPr/>
            </p:nvSpPr>
            <p:spPr bwMode="auto">
              <a:xfrm>
                <a:off x="970" y="978"/>
                <a:ext cx="5" cy="19"/>
              </a:xfrm>
              <a:custGeom>
                <a:avLst/>
                <a:gdLst>
                  <a:gd name="T0" fmla="*/ 0 w 2"/>
                  <a:gd name="T1" fmla="*/ 0 h 8"/>
                  <a:gd name="T2" fmla="*/ 0 w 2"/>
                  <a:gd name="T3" fmla="*/ 8 h 8"/>
                  <a:gd name="T4" fmla="*/ 1 w 2"/>
                  <a:gd name="T5" fmla="*/ 8 h 8"/>
                  <a:gd name="T6" fmla="*/ 0 w 2"/>
                  <a:gd name="T7" fmla="*/ 0 h 8"/>
                </a:gdLst>
                <a:ahLst/>
                <a:cxnLst>
                  <a:cxn ang="0">
                    <a:pos x="T0" y="T1"/>
                  </a:cxn>
                  <a:cxn ang="0">
                    <a:pos x="T2" y="T3"/>
                  </a:cxn>
                  <a:cxn ang="0">
                    <a:pos x="T4" y="T5"/>
                  </a:cxn>
                  <a:cxn ang="0">
                    <a:pos x="T6" y="T7"/>
                  </a:cxn>
                </a:cxnLst>
                <a:rect l="0" t="0" r="r" b="b"/>
                <a:pathLst>
                  <a:path w="2" h="8">
                    <a:moveTo>
                      <a:pt x="0" y="0"/>
                    </a:moveTo>
                    <a:cubicBezTo>
                      <a:pt x="0" y="0"/>
                      <a:pt x="1" y="5"/>
                      <a:pt x="0" y="8"/>
                    </a:cubicBezTo>
                    <a:cubicBezTo>
                      <a:pt x="1" y="8"/>
                      <a:pt x="1" y="8"/>
                      <a:pt x="1" y="8"/>
                    </a:cubicBezTo>
                    <a:cubicBezTo>
                      <a:pt x="1" y="8"/>
                      <a:pt x="2" y="4"/>
                      <a:pt x="0" y="0"/>
                    </a:cubicBezTo>
                    <a:close/>
                  </a:path>
                </a:pathLst>
              </a:custGeom>
              <a:solidFill>
                <a:srgbClr val="CDB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3" name="Freeform 2205">
                <a:extLst>
                  <a:ext uri="{FF2B5EF4-FFF2-40B4-BE49-F238E27FC236}">
                    <a16:creationId xmlns:a16="http://schemas.microsoft.com/office/drawing/2014/main" id="{EAE93CCC-F169-4122-8B3E-955B5C5D28C7}"/>
                  </a:ext>
                </a:extLst>
              </p:cNvPr>
              <p:cNvSpPr>
                <a:spLocks/>
              </p:cNvSpPr>
              <p:nvPr/>
            </p:nvSpPr>
            <p:spPr bwMode="auto">
              <a:xfrm>
                <a:off x="548" y="981"/>
                <a:ext cx="4" cy="21"/>
              </a:xfrm>
              <a:custGeom>
                <a:avLst/>
                <a:gdLst>
                  <a:gd name="T0" fmla="*/ 2 w 2"/>
                  <a:gd name="T1" fmla="*/ 0 h 9"/>
                  <a:gd name="T2" fmla="*/ 2 w 2"/>
                  <a:gd name="T3" fmla="*/ 9 h 9"/>
                  <a:gd name="T4" fmla="*/ 1 w 2"/>
                  <a:gd name="T5" fmla="*/ 9 h 9"/>
                  <a:gd name="T6" fmla="*/ 2 w 2"/>
                  <a:gd name="T7" fmla="*/ 0 h 9"/>
                </a:gdLst>
                <a:ahLst/>
                <a:cxnLst>
                  <a:cxn ang="0">
                    <a:pos x="T0" y="T1"/>
                  </a:cxn>
                  <a:cxn ang="0">
                    <a:pos x="T2" y="T3"/>
                  </a:cxn>
                  <a:cxn ang="0">
                    <a:pos x="T4" y="T5"/>
                  </a:cxn>
                  <a:cxn ang="0">
                    <a:pos x="T6" y="T7"/>
                  </a:cxn>
                </a:cxnLst>
                <a:rect l="0" t="0" r="r" b="b"/>
                <a:pathLst>
                  <a:path w="2" h="9">
                    <a:moveTo>
                      <a:pt x="2" y="0"/>
                    </a:moveTo>
                    <a:cubicBezTo>
                      <a:pt x="2" y="0"/>
                      <a:pt x="0" y="5"/>
                      <a:pt x="2" y="9"/>
                    </a:cubicBezTo>
                    <a:cubicBezTo>
                      <a:pt x="1" y="9"/>
                      <a:pt x="1" y="9"/>
                      <a:pt x="1" y="9"/>
                    </a:cubicBezTo>
                    <a:cubicBezTo>
                      <a:pt x="1" y="9"/>
                      <a:pt x="0" y="5"/>
                      <a:pt x="2" y="0"/>
                    </a:cubicBezTo>
                    <a:close/>
                  </a:path>
                </a:pathLst>
              </a:custGeom>
              <a:solidFill>
                <a:srgbClr val="CDB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4" name="Freeform 2206">
                <a:extLst>
                  <a:ext uri="{FF2B5EF4-FFF2-40B4-BE49-F238E27FC236}">
                    <a16:creationId xmlns:a16="http://schemas.microsoft.com/office/drawing/2014/main" id="{C534C3AA-B86C-4636-BF2A-7797FBE52604}"/>
                  </a:ext>
                </a:extLst>
              </p:cNvPr>
              <p:cNvSpPr>
                <a:spLocks/>
              </p:cNvSpPr>
              <p:nvPr/>
            </p:nvSpPr>
            <p:spPr bwMode="auto">
              <a:xfrm>
                <a:off x="550" y="308"/>
                <a:ext cx="420" cy="766"/>
              </a:xfrm>
              <a:custGeom>
                <a:avLst/>
                <a:gdLst>
                  <a:gd name="T0" fmla="*/ 176 w 176"/>
                  <a:gd name="T1" fmla="*/ 0 h 321"/>
                  <a:gd name="T2" fmla="*/ 0 w 176"/>
                  <a:gd name="T3" fmla="*/ 0 h 321"/>
                  <a:gd name="T4" fmla="*/ 0 w 176"/>
                  <a:gd name="T5" fmla="*/ 287 h 321"/>
                  <a:gd name="T6" fmla="*/ 0 w 176"/>
                  <a:gd name="T7" fmla="*/ 290 h 321"/>
                  <a:gd name="T8" fmla="*/ 88 w 176"/>
                  <a:gd name="T9" fmla="*/ 321 h 321"/>
                  <a:gd name="T10" fmla="*/ 176 w 176"/>
                  <a:gd name="T11" fmla="*/ 290 h 321"/>
                  <a:gd name="T12" fmla="*/ 176 w 176"/>
                  <a:gd name="T13" fmla="*/ 287 h 321"/>
                  <a:gd name="T14" fmla="*/ 176 w 176"/>
                  <a:gd name="T15" fmla="*/ 0 h 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321">
                    <a:moveTo>
                      <a:pt x="176" y="0"/>
                    </a:moveTo>
                    <a:cubicBezTo>
                      <a:pt x="0" y="0"/>
                      <a:pt x="0" y="0"/>
                      <a:pt x="0" y="0"/>
                    </a:cubicBezTo>
                    <a:cubicBezTo>
                      <a:pt x="0" y="287"/>
                      <a:pt x="0" y="287"/>
                      <a:pt x="0" y="287"/>
                    </a:cubicBezTo>
                    <a:cubicBezTo>
                      <a:pt x="0" y="287"/>
                      <a:pt x="1" y="289"/>
                      <a:pt x="0" y="290"/>
                    </a:cubicBezTo>
                    <a:cubicBezTo>
                      <a:pt x="6" y="306"/>
                      <a:pt x="43" y="321"/>
                      <a:pt x="88" y="321"/>
                    </a:cubicBezTo>
                    <a:cubicBezTo>
                      <a:pt x="133" y="321"/>
                      <a:pt x="171" y="305"/>
                      <a:pt x="176" y="290"/>
                    </a:cubicBezTo>
                    <a:cubicBezTo>
                      <a:pt x="176" y="289"/>
                      <a:pt x="176" y="287"/>
                      <a:pt x="176" y="287"/>
                    </a:cubicBezTo>
                    <a:cubicBezTo>
                      <a:pt x="176" y="0"/>
                      <a:pt x="176" y="0"/>
                      <a:pt x="176" y="0"/>
                    </a:cubicBezTo>
                  </a:path>
                </a:pathLst>
              </a:custGeom>
              <a:solidFill>
                <a:srgbClr val="2942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5" name="Freeform 2207">
                <a:extLst>
                  <a:ext uri="{FF2B5EF4-FFF2-40B4-BE49-F238E27FC236}">
                    <a16:creationId xmlns:a16="http://schemas.microsoft.com/office/drawing/2014/main" id="{90C58C13-10F3-4874-92E6-CC7389242E18}"/>
                  </a:ext>
                </a:extLst>
              </p:cNvPr>
              <p:cNvSpPr>
                <a:spLocks noEditPoints="1"/>
              </p:cNvSpPr>
              <p:nvPr/>
            </p:nvSpPr>
            <p:spPr bwMode="auto">
              <a:xfrm>
                <a:off x="748" y="1074"/>
                <a:ext cx="12" cy="0"/>
              </a:xfrm>
              <a:custGeom>
                <a:avLst/>
                <a:gdLst>
                  <a:gd name="T0" fmla="*/ 5 w 5"/>
                  <a:gd name="T1" fmla="*/ 5 w 5"/>
                  <a:gd name="T2" fmla="*/ 5 w 5"/>
                  <a:gd name="T3" fmla="*/ 5 w 5"/>
                  <a:gd name="T4" fmla="*/ 5 w 5"/>
                  <a:gd name="T5" fmla="*/ 5 w 5"/>
                  <a:gd name="T6" fmla="*/ 5 w 5"/>
                  <a:gd name="T7" fmla="*/ 5 w 5"/>
                  <a:gd name="T8" fmla="*/ 5 w 5"/>
                  <a:gd name="T9" fmla="*/ 5 w 5"/>
                  <a:gd name="T10" fmla="*/ 4 w 5"/>
                  <a:gd name="T11" fmla="*/ 4 w 5"/>
                  <a:gd name="T12" fmla="*/ 4 w 5"/>
                  <a:gd name="T13" fmla="*/ 4 w 5"/>
                  <a:gd name="T14" fmla="*/ 4 w 5"/>
                  <a:gd name="T15" fmla="*/ 4 w 5"/>
                  <a:gd name="T16" fmla="*/ 4 w 5"/>
                  <a:gd name="T17" fmla="*/ 4 w 5"/>
                  <a:gd name="T18" fmla="*/ 4 w 5"/>
                  <a:gd name="T19" fmla="*/ 4 w 5"/>
                  <a:gd name="T20" fmla="*/ 4 w 5"/>
                  <a:gd name="T21" fmla="*/ 3 w 5"/>
                  <a:gd name="T22" fmla="*/ 3 w 5"/>
                  <a:gd name="T23" fmla="*/ 3 w 5"/>
                  <a:gd name="T24" fmla="*/ 3 w 5"/>
                  <a:gd name="T25" fmla="*/ 3 w 5"/>
                  <a:gd name="T26" fmla="*/ 3 w 5"/>
                  <a:gd name="T27" fmla="*/ 3 w 5"/>
                  <a:gd name="T28" fmla="*/ 3 w 5"/>
                  <a:gd name="T29" fmla="*/ 3 w 5"/>
                  <a:gd name="T30" fmla="*/ 3 w 5"/>
                  <a:gd name="T31" fmla="*/ 2 w 5"/>
                  <a:gd name="T32" fmla="*/ 2 w 5"/>
                  <a:gd name="T33" fmla="*/ 2 w 5"/>
                  <a:gd name="T34" fmla="*/ 2 w 5"/>
                  <a:gd name="T35" fmla="*/ 2 w 5"/>
                  <a:gd name="T36" fmla="*/ 2 w 5"/>
                  <a:gd name="T37" fmla="*/ 2 w 5"/>
                  <a:gd name="T38" fmla="*/ 2 w 5"/>
                  <a:gd name="T39" fmla="*/ 1 w 5"/>
                  <a:gd name="T40" fmla="*/ 0 w 5"/>
                  <a:gd name="T41" fmla="*/ 0 w 5"/>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5">
                    <a:moveTo>
                      <a:pt x="5" y="0"/>
                    </a:moveTo>
                    <a:cubicBezTo>
                      <a:pt x="5" y="0"/>
                      <a:pt x="5" y="0"/>
                      <a:pt x="5" y="0"/>
                    </a:cubicBezTo>
                    <a:cubicBezTo>
                      <a:pt x="5" y="0"/>
                      <a:pt x="5" y="0"/>
                      <a:pt x="5" y="0"/>
                    </a:cubicBezTo>
                    <a:moveTo>
                      <a:pt x="5" y="0"/>
                    </a:moveTo>
                    <a:cubicBezTo>
                      <a:pt x="5" y="0"/>
                      <a:pt x="5" y="0"/>
                      <a:pt x="5" y="0"/>
                    </a:cubicBezTo>
                    <a:cubicBezTo>
                      <a:pt x="5" y="0"/>
                      <a:pt x="5" y="0"/>
                      <a:pt x="5" y="0"/>
                    </a:cubicBezTo>
                    <a:moveTo>
                      <a:pt x="5" y="0"/>
                    </a:moveTo>
                    <a:cubicBezTo>
                      <a:pt x="5" y="0"/>
                      <a:pt x="5" y="0"/>
                      <a:pt x="5" y="0"/>
                    </a:cubicBezTo>
                    <a:cubicBezTo>
                      <a:pt x="5" y="0"/>
                      <a:pt x="5" y="0"/>
                      <a:pt x="5" y="0"/>
                    </a:cubicBezTo>
                    <a:moveTo>
                      <a:pt x="5" y="0"/>
                    </a:moveTo>
                    <a:cubicBezTo>
                      <a:pt x="5" y="0"/>
                      <a:pt x="5" y="0"/>
                      <a:pt x="5" y="0"/>
                    </a:cubicBezTo>
                    <a:cubicBezTo>
                      <a:pt x="5" y="0"/>
                      <a:pt x="5" y="0"/>
                      <a:pt x="5" y="0"/>
                    </a:cubicBezTo>
                    <a:moveTo>
                      <a:pt x="5" y="0"/>
                    </a:moveTo>
                    <a:cubicBezTo>
                      <a:pt x="5" y="0"/>
                      <a:pt x="5" y="0"/>
                      <a:pt x="5" y="0"/>
                    </a:cubicBezTo>
                    <a:cubicBezTo>
                      <a:pt x="5" y="0"/>
                      <a:pt x="5" y="0"/>
                      <a:pt x="5" y="0"/>
                    </a:cubicBezTo>
                    <a:moveTo>
                      <a:pt x="5" y="0"/>
                    </a:moveTo>
                    <a:cubicBezTo>
                      <a:pt x="5" y="0"/>
                      <a:pt x="5" y="0"/>
                      <a:pt x="5" y="0"/>
                    </a:cubicBezTo>
                    <a:cubicBezTo>
                      <a:pt x="5" y="0"/>
                      <a:pt x="5" y="0"/>
                      <a:pt x="5" y="0"/>
                    </a:cubicBezTo>
                    <a:moveTo>
                      <a:pt x="4" y="0"/>
                    </a:moveTo>
                    <a:cubicBezTo>
                      <a:pt x="4" y="0"/>
                      <a:pt x="5" y="0"/>
                      <a:pt x="5" y="0"/>
                    </a:cubicBezTo>
                    <a:cubicBezTo>
                      <a:pt x="5" y="0"/>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path>
                </a:pathLst>
              </a:custGeom>
              <a:solidFill>
                <a:srgbClr val="9E9D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6" name="Freeform 2208">
                <a:extLst>
                  <a:ext uri="{FF2B5EF4-FFF2-40B4-BE49-F238E27FC236}">
                    <a16:creationId xmlns:a16="http://schemas.microsoft.com/office/drawing/2014/main" id="{2B41FAC4-2532-470D-9CEE-50A3FEEB6288}"/>
                  </a:ext>
                </a:extLst>
              </p:cNvPr>
              <p:cNvSpPr>
                <a:spLocks noEditPoints="1"/>
              </p:cNvSpPr>
              <p:nvPr/>
            </p:nvSpPr>
            <p:spPr bwMode="auto">
              <a:xfrm>
                <a:off x="562" y="324"/>
                <a:ext cx="210" cy="750"/>
              </a:xfrm>
              <a:custGeom>
                <a:avLst/>
                <a:gdLst>
                  <a:gd name="T0" fmla="*/ 63 w 88"/>
                  <a:gd name="T1" fmla="*/ 312 h 314"/>
                  <a:gd name="T2" fmla="*/ 65 w 88"/>
                  <a:gd name="T3" fmla="*/ 310 h 314"/>
                  <a:gd name="T4" fmla="*/ 83 w 88"/>
                  <a:gd name="T5" fmla="*/ 310 h 314"/>
                  <a:gd name="T6" fmla="*/ 70 w 88"/>
                  <a:gd name="T7" fmla="*/ 309 h 314"/>
                  <a:gd name="T8" fmla="*/ 78 w 88"/>
                  <a:gd name="T9" fmla="*/ 308 h 314"/>
                  <a:gd name="T10" fmla="*/ 71 w 88"/>
                  <a:gd name="T11" fmla="*/ 305 h 314"/>
                  <a:gd name="T12" fmla="*/ 81 w 88"/>
                  <a:gd name="T13" fmla="*/ 304 h 314"/>
                  <a:gd name="T14" fmla="*/ 80 w 88"/>
                  <a:gd name="T15" fmla="*/ 314 h 314"/>
                  <a:gd name="T16" fmla="*/ 80 w 88"/>
                  <a:gd name="T17" fmla="*/ 314 h 314"/>
                  <a:gd name="T18" fmla="*/ 81 w 88"/>
                  <a:gd name="T19" fmla="*/ 314 h 314"/>
                  <a:gd name="T20" fmla="*/ 81 w 88"/>
                  <a:gd name="T21" fmla="*/ 314 h 314"/>
                  <a:gd name="T22" fmla="*/ 82 w 88"/>
                  <a:gd name="T23" fmla="*/ 314 h 314"/>
                  <a:gd name="T24" fmla="*/ 82 w 88"/>
                  <a:gd name="T25" fmla="*/ 314 h 314"/>
                  <a:gd name="T26" fmla="*/ 83 w 88"/>
                  <a:gd name="T27" fmla="*/ 314 h 314"/>
                  <a:gd name="T28" fmla="*/ 83 w 88"/>
                  <a:gd name="T29" fmla="*/ 314 h 314"/>
                  <a:gd name="T30" fmla="*/ 63 w 88"/>
                  <a:gd name="T31" fmla="*/ 313 h 314"/>
                  <a:gd name="T32" fmla="*/ 12 w 88"/>
                  <a:gd name="T33" fmla="*/ 299 h 314"/>
                  <a:gd name="T34" fmla="*/ 74 w 88"/>
                  <a:gd name="T35" fmla="*/ 299 h 314"/>
                  <a:gd name="T36" fmla="*/ 9 w 88"/>
                  <a:gd name="T37" fmla="*/ 293 h 314"/>
                  <a:gd name="T38" fmla="*/ 72 w 88"/>
                  <a:gd name="T39" fmla="*/ 290 h 314"/>
                  <a:gd name="T40" fmla="*/ 69 w 88"/>
                  <a:gd name="T41" fmla="*/ 290 h 314"/>
                  <a:gd name="T42" fmla="*/ 82 w 88"/>
                  <a:gd name="T43" fmla="*/ 289 h 314"/>
                  <a:gd name="T44" fmla="*/ 9 w 88"/>
                  <a:gd name="T45" fmla="*/ 290 h 314"/>
                  <a:gd name="T46" fmla="*/ 81 w 88"/>
                  <a:gd name="T47" fmla="*/ 288 h 314"/>
                  <a:gd name="T48" fmla="*/ 71 w 88"/>
                  <a:gd name="T49" fmla="*/ 288 h 314"/>
                  <a:gd name="T50" fmla="*/ 80 w 88"/>
                  <a:gd name="T51" fmla="*/ 289 h 314"/>
                  <a:gd name="T52" fmla="*/ 0 w 88"/>
                  <a:gd name="T53" fmla="*/ 281 h 314"/>
                  <a:gd name="T54" fmla="*/ 63 w 88"/>
                  <a:gd name="T55" fmla="*/ 283 h 314"/>
                  <a:gd name="T56" fmla="*/ 67 w 88"/>
                  <a:gd name="T57" fmla="*/ 278 h 314"/>
                  <a:gd name="T58" fmla="*/ 5 w 88"/>
                  <a:gd name="T59" fmla="*/ 276 h 314"/>
                  <a:gd name="T60" fmla="*/ 9 w 88"/>
                  <a:gd name="T61" fmla="*/ 275 h 314"/>
                  <a:gd name="T62" fmla="*/ 78 w 88"/>
                  <a:gd name="T63" fmla="*/ 275 h 314"/>
                  <a:gd name="T64" fmla="*/ 4 w 88"/>
                  <a:gd name="T65" fmla="*/ 265 h 314"/>
                  <a:gd name="T66" fmla="*/ 0 w 88"/>
                  <a:gd name="T67" fmla="*/ 264 h 314"/>
                  <a:gd name="T68" fmla="*/ 6 w 88"/>
                  <a:gd name="T69" fmla="*/ 224 h 314"/>
                  <a:gd name="T70" fmla="*/ 9 w 88"/>
                  <a:gd name="T71" fmla="*/ 222 h 314"/>
                  <a:gd name="T72" fmla="*/ 63 w 88"/>
                  <a:gd name="T73" fmla="*/ 222 h 314"/>
                  <a:gd name="T74" fmla="*/ 9 w 88"/>
                  <a:gd name="T75" fmla="*/ 220 h 314"/>
                  <a:gd name="T76" fmla="*/ 0 w 88"/>
                  <a:gd name="T77" fmla="*/ 218 h 314"/>
                  <a:gd name="T78" fmla="*/ 63 w 88"/>
                  <a:gd name="T79" fmla="*/ 218 h 314"/>
                  <a:gd name="T80" fmla="*/ 3 w 88"/>
                  <a:gd name="T81" fmla="*/ 216 h 314"/>
                  <a:gd name="T82" fmla="*/ 9 w 88"/>
                  <a:gd name="T83" fmla="*/ 217 h 314"/>
                  <a:gd name="T84" fmla="*/ 7 w 88"/>
                  <a:gd name="T85" fmla="*/ 213 h 314"/>
                  <a:gd name="T86" fmla="*/ 0 w 88"/>
                  <a:gd name="T87" fmla="*/ 212 h 314"/>
                  <a:gd name="T88" fmla="*/ 72 w 88"/>
                  <a:gd name="T89" fmla="*/ 219 h 314"/>
                  <a:gd name="T90" fmla="*/ 80 w 88"/>
                  <a:gd name="T91" fmla="*/ 222 h 314"/>
                  <a:gd name="T92" fmla="*/ 0 w 88"/>
                  <a:gd name="T93" fmla="*/ 203 h 314"/>
                  <a:gd name="T94" fmla="*/ 2 w 88"/>
                  <a:gd name="T95" fmla="*/ 195 h 314"/>
                  <a:gd name="T96" fmla="*/ 1 w 88"/>
                  <a:gd name="T97" fmla="*/ 184 h 314"/>
                  <a:gd name="T98" fmla="*/ 70 w 88"/>
                  <a:gd name="T99" fmla="*/ 156 h 314"/>
                  <a:gd name="T100" fmla="*/ 0 w 88"/>
                  <a:gd name="T101" fmla="*/ 144 h 314"/>
                  <a:gd name="T102" fmla="*/ 70 w 88"/>
                  <a:gd name="T103" fmla="*/ 154 h 314"/>
                  <a:gd name="T104" fmla="*/ 81 w 88"/>
                  <a:gd name="T105" fmla="*/ 104 h 314"/>
                  <a:gd name="T106" fmla="*/ 88 w 88"/>
                  <a:gd name="T107" fmla="*/ 45 h 314"/>
                  <a:gd name="T108" fmla="*/ 9 w 88"/>
                  <a:gd name="T109" fmla="*/ 142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8" h="314">
                    <a:moveTo>
                      <a:pt x="68" y="313"/>
                    </a:moveTo>
                    <a:cubicBezTo>
                      <a:pt x="68" y="313"/>
                      <a:pt x="68" y="313"/>
                      <a:pt x="68" y="313"/>
                    </a:cubicBezTo>
                    <a:cubicBezTo>
                      <a:pt x="68" y="313"/>
                      <a:pt x="68" y="313"/>
                      <a:pt x="68" y="313"/>
                    </a:cubicBezTo>
                    <a:moveTo>
                      <a:pt x="68" y="313"/>
                    </a:moveTo>
                    <a:cubicBezTo>
                      <a:pt x="68" y="313"/>
                      <a:pt x="68" y="313"/>
                      <a:pt x="68" y="313"/>
                    </a:cubicBezTo>
                    <a:cubicBezTo>
                      <a:pt x="68" y="313"/>
                      <a:pt x="68" y="313"/>
                      <a:pt x="68" y="313"/>
                    </a:cubicBezTo>
                    <a:moveTo>
                      <a:pt x="63" y="312"/>
                    </a:moveTo>
                    <a:cubicBezTo>
                      <a:pt x="63" y="312"/>
                      <a:pt x="63" y="312"/>
                      <a:pt x="63" y="312"/>
                    </a:cubicBezTo>
                    <a:cubicBezTo>
                      <a:pt x="64" y="312"/>
                      <a:pt x="65" y="312"/>
                      <a:pt x="66" y="312"/>
                    </a:cubicBezTo>
                    <a:cubicBezTo>
                      <a:pt x="65" y="312"/>
                      <a:pt x="64" y="312"/>
                      <a:pt x="63" y="312"/>
                    </a:cubicBezTo>
                    <a:moveTo>
                      <a:pt x="70" y="310"/>
                    </a:moveTo>
                    <a:cubicBezTo>
                      <a:pt x="69" y="311"/>
                      <a:pt x="69" y="311"/>
                      <a:pt x="68" y="311"/>
                    </a:cubicBezTo>
                    <a:cubicBezTo>
                      <a:pt x="69" y="311"/>
                      <a:pt x="69" y="311"/>
                      <a:pt x="70" y="310"/>
                    </a:cubicBezTo>
                    <a:moveTo>
                      <a:pt x="65" y="310"/>
                    </a:moveTo>
                    <a:cubicBezTo>
                      <a:pt x="65" y="310"/>
                      <a:pt x="66" y="310"/>
                      <a:pt x="67" y="311"/>
                    </a:cubicBezTo>
                    <a:cubicBezTo>
                      <a:pt x="66" y="310"/>
                      <a:pt x="65" y="310"/>
                      <a:pt x="65" y="310"/>
                    </a:cubicBezTo>
                    <a:moveTo>
                      <a:pt x="63" y="310"/>
                    </a:moveTo>
                    <a:cubicBezTo>
                      <a:pt x="63" y="310"/>
                      <a:pt x="63" y="310"/>
                      <a:pt x="63" y="310"/>
                    </a:cubicBezTo>
                    <a:cubicBezTo>
                      <a:pt x="63" y="310"/>
                      <a:pt x="64" y="310"/>
                      <a:pt x="64" y="310"/>
                    </a:cubicBezTo>
                    <a:cubicBezTo>
                      <a:pt x="64" y="310"/>
                      <a:pt x="63" y="310"/>
                      <a:pt x="63" y="310"/>
                    </a:cubicBezTo>
                    <a:moveTo>
                      <a:pt x="83" y="310"/>
                    </a:moveTo>
                    <a:cubicBezTo>
                      <a:pt x="79" y="311"/>
                      <a:pt x="74" y="312"/>
                      <a:pt x="70" y="312"/>
                    </a:cubicBezTo>
                    <a:cubicBezTo>
                      <a:pt x="69" y="312"/>
                      <a:pt x="69" y="313"/>
                      <a:pt x="69" y="313"/>
                    </a:cubicBezTo>
                    <a:cubicBezTo>
                      <a:pt x="69" y="313"/>
                      <a:pt x="69" y="312"/>
                      <a:pt x="70" y="312"/>
                    </a:cubicBezTo>
                    <a:cubicBezTo>
                      <a:pt x="74" y="312"/>
                      <a:pt x="79" y="311"/>
                      <a:pt x="83" y="310"/>
                    </a:cubicBezTo>
                    <a:moveTo>
                      <a:pt x="70" y="309"/>
                    </a:moveTo>
                    <a:cubicBezTo>
                      <a:pt x="70" y="309"/>
                      <a:pt x="70" y="309"/>
                      <a:pt x="70" y="309"/>
                    </a:cubicBezTo>
                    <a:cubicBezTo>
                      <a:pt x="70" y="309"/>
                      <a:pt x="70" y="309"/>
                      <a:pt x="70" y="309"/>
                    </a:cubicBezTo>
                    <a:moveTo>
                      <a:pt x="63" y="308"/>
                    </a:moveTo>
                    <a:cubicBezTo>
                      <a:pt x="63" y="308"/>
                      <a:pt x="63" y="308"/>
                      <a:pt x="63" y="308"/>
                    </a:cubicBezTo>
                    <a:cubicBezTo>
                      <a:pt x="65" y="308"/>
                      <a:pt x="66" y="308"/>
                      <a:pt x="68" y="309"/>
                    </a:cubicBezTo>
                    <a:cubicBezTo>
                      <a:pt x="66" y="308"/>
                      <a:pt x="65" y="308"/>
                      <a:pt x="63" y="308"/>
                    </a:cubicBezTo>
                    <a:moveTo>
                      <a:pt x="78" y="308"/>
                    </a:moveTo>
                    <a:cubicBezTo>
                      <a:pt x="77" y="308"/>
                      <a:pt x="76" y="308"/>
                      <a:pt x="76" y="308"/>
                    </a:cubicBezTo>
                    <a:cubicBezTo>
                      <a:pt x="76" y="308"/>
                      <a:pt x="77" y="308"/>
                      <a:pt x="78" y="308"/>
                    </a:cubicBezTo>
                    <a:moveTo>
                      <a:pt x="83" y="308"/>
                    </a:moveTo>
                    <a:cubicBezTo>
                      <a:pt x="80" y="309"/>
                      <a:pt x="76" y="310"/>
                      <a:pt x="73" y="310"/>
                    </a:cubicBezTo>
                    <a:cubicBezTo>
                      <a:pt x="72" y="310"/>
                      <a:pt x="71" y="310"/>
                      <a:pt x="70" y="310"/>
                    </a:cubicBezTo>
                    <a:cubicBezTo>
                      <a:pt x="71" y="310"/>
                      <a:pt x="72" y="310"/>
                      <a:pt x="73" y="310"/>
                    </a:cubicBezTo>
                    <a:cubicBezTo>
                      <a:pt x="76" y="310"/>
                      <a:pt x="80" y="309"/>
                      <a:pt x="83" y="308"/>
                    </a:cubicBezTo>
                    <a:moveTo>
                      <a:pt x="73" y="305"/>
                    </a:moveTo>
                    <a:cubicBezTo>
                      <a:pt x="72" y="305"/>
                      <a:pt x="71" y="305"/>
                      <a:pt x="71" y="305"/>
                    </a:cubicBezTo>
                    <a:cubicBezTo>
                      <a:pt x="71" y="305"/>
                      <a:pt x="72" y="305"/>
                      <a:pt x="73" y="305"/>
                    </a:cubicBezTo>
                    <a:moveTo>
                      <a:pt x="69" y="305"/>
                    </a:moveTo>
                    <a:cubicBezTo>
                      <a:pt x="70" y="305"/>
                      <a:pt x="70" y="305"/>
                      <a:pt x="71" y="305"/>
                    </a:cubicBezTo>
                    <a:cubicBezTo>
                      <a:pt x="70" y="305"/>
                      <a:pt x="70" y="305"/>
                      <a:pt x="69" y="305"/>
                    </a:cubicBezTo>
                    <a:moveTo>
                      <a:pt x="81" y="304"/>
                    </a:moveTo>
                    <a:cubicBezTo>
                      <a:pt x="79" y="304"/>
                      <a:pt x="78" y="305"/>
                      <a:pt x="76" y="305"/>
                    </a:cubicBezTo>
                    <a:cubicBezTo>
                      <a:pt x="78" y="305"/>
                      <a:pt x="79" y="304"/>
                      <a:pt x="81" y="304"/>
                    </a:cubicBezTo>
                    <a:moveTo>
                      <a:pt x="12" y="299"/>
                    </a:moveTo>
                    <a:cubicBezTo>
                      <a:pt x="28" y="307"/>
                      <a:pt x="51" y="314"/>
                      <a:pt x="78" y="314"/>
                    </a:cubicBezTo>
                    <a:cubicBezTo>
                      <a:pt x="78" y="314"/>
                      <a:pt x="78" y="314"/>
                      <a:pt x="78" y="314"/>
                    </a:cubicBezTo>
                    <a:cubicBezTo>
                      <a:pt x="79" y="314"/>
                      <a:pt x="79" y="314"/>
                      <a:pt x="79" y="314"/>
                    </a:cubicBezTo>
                    <a:cubicBezTo>
                      <a:pt x="79" y="314"/>
                      <a:pt x="79" y="314"/>
                      <a:pt x="79" y="314"/>
                    </a:cubicBezTo>
                    <a:cubicBezTo>
                      <a:pt x="79" y="314"/>
                      <a:pt x="80" y="314"/>
                      <a:pt x="80" y="314"/>
                    </a:cubicBezTo>
                    <a:cubicBezTo>
                      <a:pt x="80" y="314"/>
                      <a:pt x="80" y="314"/>
                      <a:pt x="80" y="314"/>
                    </a:cubicBezTo>
                    <a:cubicBezTo>
                      <a:pt x="80" y="314"/>
                      <a:pt x="80" y="314"/>
                      <a:pt x="80" y="314"/>
                    </a:cubicBezTo>
                    <a:cubicBezTo>
                      <a:pt x="80" y="314"/>
                      <a:pt x="80" y="314"/>
                      <a:pt x="80" y="314"/>
                    </a:cubicBezTo>
                    <a:cubicBezTo>
                      <a:pt x="80" y="314"/>
                      <a:pt x="80" y="314"/>
                      <a:pt x="80" y="314"/>
                    </a:cubicBezTo>
                    <a:cubicBezTo>
                      <a:pt x="80" y="314"/>
                      <a:pt x="80" y="314"/>
                      <a:pt x="80" y="314"/>
                    </a:cubicBezTo>
                    <a:cubicBezTo>
                      <a:pt x="80" y="314"/>
                      <a:pt x="80" y="314"/>
                      <a:pt x="80" y="314"/>
                    </a:cubicBezTo>
                    <a:cubicBezTo>
                      <a:pt x="80" y="314"/>
                      <a:pt x="80" y="314"/>
                      <a:pt x="80" y="314"/>
                    </a:cubicBezTo>
                    <a:cubicBezTo>
                      <a:pt x="80" y="314"/>
                      <a:pt x="80" y="314"/>
                      <a:pt x="80" y="314"/>
                    </a:cubicBezTo>
                    <a:cubicBezTo>
                      <a:pt x="80" y="314"/>
                      <a:pt x="80" y="314"/>
                      <a:pt x="80" y="314"/>
                    </a:cubicBezTo>
                    <a:cubicBezTo>
                      <a:pt x="80" y="314"/>
                      <a:pt x="80" y="314"/>
                      <a:pt x="81" y="314"/>
                    </a:cubicBezTo>
                    <a:cubicBezTo>
                      <a:pt x="81" y="314"/>
                      <a:pt x="81" y="314"/>
                      <a:pt x="81" y="314"/>
                    </a:cubicBezTo>
                    <a:cubicBezTo>
                      <a:pt x="81" y="314"/>
                      <a:pt x="81" y="314"/>
                      <a:pt x="81" y="314"/>
                    </a:cubicBezTo>
                    <a:cubicBezTo>
                      <a:pt x="81" y="314"/>
                      <a:pt x="81" y="314"/>
                      <a:pt x="81" y="314"/>
                    </a:cubicBezTo>
                    <a:cubicBezTo>
                      <a:pt x="81" y="314"/>
                      <a:pt x="81" y="314"/>
                      <a:pt x="81" y="314"/>
                    </a:cubicBezTo>
                    <a:cubicBezTo>
                      <a:pt x="81" y="314"/>
                      <a:pt x="81" y="314"/>
                      <a:pt x="81" y="314"/>
                    </a:cubicBezTo>
                    <a:cubicBezTo>
                      <a:pt x="81" y="314"/>
                      <a:pt x="81" y="314"/>
                      <a:pt x="81" y="314"/>
                    </a:cubicBezTo>
                    <a:cubicBezTo>
                      <a:pt x="81" y="314"/>
                      <a:pt x="81" y="314"/>
                      <a:pt x="81" y="314"/>
                    </a:cubicBezTo>
                    <a:cubicBezTo>
                      <a:pt x="81" y="314"/>
                      <a:pt x="81" y="314"/>
                      <a:pt x="81" y="314"/>
                    </a:cubicBezTo>
                    <a:cubicBezTo>
                      <a:pt x="81" y="314"/>
                      <a:pt x="81" y="314"/>
                      <a:pt x="81" y="314"/>
                    </a:cubicBezTo>
                    <a:cubicBezTo>
                      <a:pt x="81" y="314"/>
                      <a:pt x="81" y="314"/>
                      <a:pt x="81" y="314"/>
                    </a:cubicBezTo>
                    <a:cubicBezTo>
                      <a:pt x="81" y="314"/>
                      <a:pt x="81" y="314"/>
                      <a:pt x="81" y="314"/>
                    </a:cubicBezTo>
                    <a:cubicBezTo>
                      <a:pt x="81" y="314"/>
                      <a:pt x="81" y="314"/>
                      <a:pt x="81" y="314"/>
                    </a:cubicBezTo>
                    <a:cubicBezTo>
                      <a:pt x="81" y="314"/>
                      <a:pt x="81" y="314"/>
                      <a:pt x="81" y="314"/>
                    </a:cubicBezTo>
                    <a:cubicBezTo>
                      <a:pt x="82" y="314"/>
                      <a:pt x="82" y="314"/>
                      <a:pt x="82" y="314"/>
                    </a:cubicBezTo>
                    <a:cubicBezTo>
                      <a:pt x="82" y="314"/>
                      <a:pt x="82" y="314"/>
                      <a:pt x="82" y="314"/>
                    </a:cubicBezTo>
                    <a:cubicBezTo>
                      <a:pt x="82" y="314"/>
                      <a:pt x="82" y="314"/>
                      <a:pt x="82" y="314"/>
                    </a:cubicBezTo>
                    <a:cubicBezTo>
                      <a:pt x="82" y="314"/>
                      <a:pt x="82" y="314"/>
                      <a:pt x="82" y="314"/>
                    </a:cubicBezTo>
                    <a:cubicBezTo>
                      <a:pt x="82" y="314"/>
                      <a:pt x="82" y="314"/>
                      <a:pt x="82" y="314"/>
                    </a:cubicBezTo>
                    <a:cubicBezTo>
                      <a:pt x="82" y="314"/>
                      <a:pt x="82" y="314"/>
                      <a:pt x="82" y="314"/>
                    </a:cubicBezTo>
                    <a:cubicBezTo>
                      <a:pt x="82" y="314"/>
                      <a:pt x="82" y="314"/>
                      <a:pt x="82" y="314"/>
                    </a:cubicBezTo>
                    <a:cubicBezTo>
                      <a:pt x="82" y="314"/>
                      <a:pt x="82" y="314"/>
                      <a:pt x="82" y="314"/>
                    </a:cubicBezTo>
                    <a:cubicBezTo>
                      <a:pt x="82" y="314"/>
                      <a:pt x="82" y="314"/>
                      <a:pt x="82" y="314"/>
                    </a:cubicBezTo>
                    <a:cubicBezTo>
                      <a:pt x="82" y="314"/>
                      <a:pt x="82" y="314"/>
                      <a:pt x="82" y="314"/>
                    </a:cubicBezTo>
                    <a:cubicBezTo>
                      <a:pt x="82" y="314"/>
                      <a:pt x="82" y="314"/>
                      <a:pt x="82" y="314"/>
                    </a:cubicBezTo>
                    <a:cubicBezTo>
                      <a:pt x="82" y="314"/>
                      <a:pt x="82" y="314"/>
                      <a:pt x="82" y="314"/>
                    </a:cubicBezTo>
                    <a:cubicBezTo>
                      <a:pt x="82" y="314"/>
                      <a:pt x="82" y="314"/>
                      <a:pt x="82" y="314"/>
                    </a:cubicBezTo>
                    <a:cubicBezTo>
                      <a:pt x="82" y="314"/>
                      <a:pt x="82" y="314"/>
                      <a:pt x="82" y="314"/>
                    </a:cubicBezTo>
                    <a:cubicBezTo>
                      <a:pt x="82" y="314"/>
                      <a:pt x="82" y="314"/>
                      <a:pt x="82" y="314"/>
                    </a:cubicBezTo>
                    <a:cubicBezTo>
                      <a:pt x="82" y="314"/>
                      <a:pt x="83" y="314"/>
                      <a:pt x="83" y="314"/>
                    </a:cubicBezTo>
                    <a:cubicBezTo>
                      <a:pt x="83" y="314"/>
                      <a:pt x="83" y="314"/>
                      <a:pt x="83" y="314"/>
                    </a:cubicBezTo>
                    <a:cubicBezTo>
                      <a:pt x="83" y="314"/>
                      <a:pt x="83" y="314"/>
                      <a:pt x="83" y="314"/>
                    </a:cubicBezTo>
                    <a:cubicBezTo>
                      <a:pt x="83" y="314"/>
                      <a:pt x="83" y="314"/>
                      <a:pt x="83" y="314"/>
                    </a:cubicBezTo>
                    <a:cubicBezTo>
                      <a:pt x="83" y="314"/>
                      <a:pt x="83" y="314"/>
                      <a:pt x="83" y="314"/>
                    </a:cubicBezTo>
                    <a:cubicBezTo>
                      <a:pt x="83" y="314"/>
                      <a:pt x="83" y="314"/>
                      <a:pt x="83" y="314"/>
                    </a:cubicBezTo>
                    <a:cubicBezTo>
                      <a:pt x="83" y="314"/>
                      <a:pt x="83" y="314"/>
                      <a:pt x="83" y="314"/>
                    </a:cubicBezTo>
                    <a:cubicBezTo>
                      <a:pt x="83" y="314"/>
                      <a:pt x="83" y="314"/>
                      <a:pt x="83" y="314"/>
                    </a:cubicBezTo>
                    <a:cubicBezTo>
                      <a:pt x="83" y="314"/>
                      <a:pt x="83" y="314"/>
                      <a:pt x="83" y="314"/>
                    </a:cubicBezTo>
                    <a:cubicBezTo>
                      <a:pt x="83" y="314"/>
                      <a:pt x="83" y="314"/>
                      <a:pt x="83" y="314"/>
                    </a:cubicBezTo>
                    <a:cubicBezTo>
                      <a:pt x="83" y="314"/>
                      <a:pt x="83" y="314"/>
                      <a:pt x="83" y="314"/>
                    </a:cubicBezTo>
                    <a:cubicBezTo>
                      <a:pt x="83" y="314"/>
                      <a:pt x="83" y="314"/>
                      <a:pt x="83" y="314"/>
                    </a:cubicBezTo>
                    <a:cubicBezTo>
                      <a:pt x="83" y="314"/>
                      <a:pt x="83" y="314"/>
                      <a:pt x="83" y="314"/>
                    </a:cubicBezTo>
                    <a:cubicBezTo>
                      <a:pt x="83" y="314"/>
                      <a:pt x="83" y="314"/>
                      <a:pt x="83" y="314"/>
                    </a:cubicBezTo>
                    <a:cubicBezTo>
                      <a:pt x="83" y="314"/>
                      <a:pt x="83" y="314"/>
                      <a:pt x="83" y="314"/>
                    </a:cubicBezTo>
                    <a:cubicBezTo>
                      <a:pt x="83" y="311"/>
                      <a:pt x="83" y="311"/>
                      <a:pt x="83" y="311"/>
                    </a:cubicBezTo>
                    <a:cubicBezTo>
                      <a:pt x="81" y="312"/>
                      <a:pt x="79" y="313"/>
                      <a:pt x="76" y="313"/>
                    </a:cubicBezTo>
                    <a:cubicBezTo>
                      <a:pt x="74" y="314"/>
                      <a:pt x="71" y="314"/>
                      <a:pt x="69" y="314"/>
                    </a:cubicBezTo>
                    <a:cubicBezTo>
                      <a:pt x="67" y="314"/>
                      <a:pt x="65" y="313"/>
                      <a:pt x="63" y="313"/>
                    </a:cubicBezTo>
                    <a:cubicBezTo>
                      <a:pt x="63" y="313"/>
                      <a:pt x="63" y="313"/>
                      <a:pt x="63" y="313"/>
                    </a:cubicBezTo>
                    <a:cubicBezTo>
                      <a:pt x="45" y="311"/>
                      <a:pt x="29" y="307"/>
                      <a:pt x="17" y="301"/>
                    </a:cubicBezTo>
                    <a:cubicBezTo>
                      <a:pt x="17" y="301"/>
                      <a:pt x="16" y="301"/>
                      <a:pt x="16" y="301"/>
                    </a:cubicBezTo>
                    <a:cubicBezTo>
                      <a:pt x="16" y="301"/>
                      <a:pt x="16" y="301"/>
                      <a:pt x="16" y="301"/>
                    </a:cubicBezTo>
                    <a:cubicBezTo>
                      <a:pt x="16" y="301"/>
                      <a:pt x="16" y="301"/>
                      <a:pt x="16" y="301"/>
                    </a:cubicBezTo>
                    <a:cubicBezTo>
                      <a:pt x="15" y="300"/>
                      <a:pt x="13" y="300"/>
                      <a:pt x="12" y="299"/>
                    </a:cubicBezTo>
                    <a:moveTo>
                      <a:pt x="12" y="299"/>
                    </a:moveTo>
                    <a:cubicBezTo>
                      <a:pt x="12" y="299"/>
                      <a:pt x="12" y="299"/>
                      <a:pt x="12" y="299"/>
                    </a:cubicBezTo>
                    <a:cubicBezTo>
                      <a:pt x="12" y="299"/>
                      <a:pt x="12" y="299"/>
                      <a:pt x="12" y="299"/>
                    </a:cubicBezTo>
                    <a:moveTo>
                      <a:pt x="75" y="299"/>
                    </a:moveTo>
                    <a:cubicBezTo>
                      <a:pt x="75" y="299"/>
                      <a:pt x="75" y="299"/>
                      <a:pt x="74" y="299"/>
                    </a:cubicBezTo>
                    <a:cubicBezTo>
                      <a:pt x="75" y="299"/>
                      <a:pt x="75" y="299"/>
                      <a:pt x="75" y="299"/>
                    </a:cubicBezTo>
                    <a:moveTo>
                      <a:pt x="73" y="299"/>
                    </a:moveTo>
                    <a:cubicBezTo>
                      <a:pt x="73" y="299"/>
                      <a:pt x="73" y="299"/>
                      <a:pt x="74" y="299"/>
                    </a:cubicBezTo>
                    <a:cubicBezTo>
                      <a:pt x="73" y="299"/>
                      <a:pt x="73" y="299"/>
                      <a:pt x="73" y="299"/>
                    </a:cubicBezTo>
                    <a:moveTo>
                      <a:pt x="72" y="298"/>
                    </a:moveTo>
                    <a:cubicBezTo>
                      <a:pt x="72" y="298"/>
                      <a:pt x="72" y="299"/>
                      <a:pt x="73" y="299"/>
                    </a:cubicBezTo>
                    <a:cubicBezTo>
                      <a:pt x="72" y="299"/>
                      <a:pt x="72" y="298"/>
                      <a:pt x="72" y="298"/>
                    </a:cubicBezTo>
                    <a:moveTo>
                      <a:pt x="9" y="293"/>
                    </a:moveTo>
                    <a:cubicBezTo>
                      <a:pt x="9" y="293"/>
                      <a:pt x="9" y="293"/>
                      <a:pt x="9" y="293"/>
                    </a:cubicBezTo>
                    <a:cubicBezTo>
                      <a:pt x="9" y="293"/>
                      <a:pt x="9" y="293"/>
                      <a:pt x="9" y="293"/>
                    </a:cubicBezTo>
                    <a:cubicBezTo>
                      <a:pt x="9" y="293"/>
                      <a:pt x="9" y="293"/>
                      <a:pt x="9" y="293"/>
                    </a:cubicBezTo>
                    <a:moveTo>
                      <a:pt x="2" y="291"/>
                    </a:moveTo>
                    <a:cubicBezTo>
                      <a:pt x="2" y="291"/>
                      <a:pt x="3" y="292"/>
                      <a:pt x="3" y="292"/>
                    </a:cubicBezTo>
                    <a:cubicBezTo>
                      <a:pt x="4" y="292"/>
                      <a:pt x="4" y="292"/>
                      <a:pt x="4" y="292"/>
                    </a:cubicBezTo>
                    <a:cubicBezTo>
                      <a:pt x="3" y="292"/>
                      <a:pt x="2" y="291"/>
                      <a:pt x="2" y="291"/>
                    </a:cubicBezTo>
                    <a:moveTo>
                      <a:pt x="73" y="290"/>
                    </a:moveTo>
                    <a:cubicBezTo>
                      <a:pt x="72" y="290"/>
                      <a:pt x="72" y="290"/>
                      <a:pt x="72" y="290"/>
                    </a:cubicBezTo>
                    <a:cubicBezTo>
                      <a:pt x="72" y="290"/>
                      <a:pt x="72" y="290"/>
                      <a:pt x="73" y="290"/>
                    </a:cubicBezTo>
                    <a:moveTo>
                      <a:pt x="73" y="290"/>
                    </a:moveTo>
                    <a:cubicBezTo>
                      <a:pt x="73" y="290"/>
                      <a:pt x="73" y="290"/>
                      <a:pt x="73" y="290"/>
                    </a:cubicBezTo>
                    <a:cubicBezTo>
                      <a:pt x="73" y="290"/>
                      <a:pt x="73" y="290"/>
                      <a:pt x="73" y="290"/>
                    </a:cubicBezTo>
                    <a:moveTo>
                      <a:pt x="69" y="290"/>
                    </a:moveTo>
                    <a:cubicBezTo>
                      <a:pt x="70" y="290"/>
                      <a:pt x="71" y="290"/>
                      <a:pt x="72" y="290"/>
                    </a:cubicBezTo>
                    <a:cubicBezTo>
                      <a:pt x="71" y="290"/>
                      <a:pt x="70" y="290"/>
                      <a:pt x="69" y="290"/>
                    </a:cubicBezTo>
                    <a:moveTo>
                      <a:pt x="82" y="289"/>
                    </a:moveTo>
                    <a:cubicBezTo>
                      <a:pt x="81" y="289"/>
                      <a:pt x="80" y="289"/>
                      <a:pt x="80" y="290"/>
                    </a:cubicBezTo>
                    <a:cubicBezTo>
                      <a:pt x="80" y="289"/>
                      <a:pt x="81" y="289"/>
                      <a:pt x="82" y="289"/>
                    </a:cubicBezTo>
                    <a:cubicBezTo>
                      <a:pt x="82" y="289"/>
                      <a:pt x="82" y="289"/>
                      <a:pt x="82" y="289"/>
                    </a:cubicBezTo>
                    <a:moveTo>
                      <a:pt x="83" y="289"/>
                    </a:moveTo>
                    <a:cubicBezTo>
                      <a:pt x="83" y="289"/>
                      <a:pt x="83" y="289"/>
                      <a:pt x="82" y="289"/>
                    </a:cubicBezTo>
                    <a:cubicBezTo>
                      <a:pt x="82" y="289"/>
                      <a:pt x="82" y="289"/>
                      <a:pt x="82" y="289"/>
                    </a:cubicBezTo>
                    <a:cubicBezTo>
                      <a:pt x="82" y="289"/>
                      <a:pt x="82" y="289"/>
                      <a:pt x="82" y="289"/>
                    </a:cubicBezTo>
                    <a:cubicBezTo>
                      <a:pt x="83" y="289"/>
                      <a:pt x="83" y="289"/>
                      <a:pt x="83" y="289"/>
                    </a:cubicBezTo>
                    <a:moveTo>
                      <a:pt x="7" y="289"/>
                    </a:moveTo>
                    <a:cubicBezTo>
                      <a:pt x="7" y="289"/>
                      <a:pt x="6" y="290"/>
                      <a:pt x="4" y="292"/>
                    </a:cubicBezTo>
                    <a:cubicBezTo>
                      <a:pt x="6" y="290"/>
                      <a:pt x="7" y="289"/>
                      <a:pt x="7" y="289"/>
                    </a:cubicBezTo>
                    <a:cubicBezTo>
                      <a:pt x="8" y="289"/>
                      <a:pt x="8" y="289"/>
                      <a:pt x="9" y="290"/>
                    </a:cubicBezTo>
                    <a:cubicBezTo>
                      <a:pt x="9" y="290"/>
                      <a:pt x="9" y="290"/>
                      <a:pt x="9" y="290"/>
                    </a:cubicBezTo>
                    <a:cubicBezTo>
                      <a:pt x="8" y="289"/>
                      <a:pt x="8" y="289"/>
                      <a:pt x="7" y="289"/>
                    </a:cubicBezTo>
                    <a:moveTo>
                      <a:pt x="83" y="288"/>
                    </a:moveTo>
                    <a:cubicBezTo>
                      <a:pt x="83" y="288"/>
                      <a:pt x="82" y="288"/>
                      <a:pt x="81" y="288"/>
                    </a:cubicBezTo>
                    <a:cubicBezTo>
                      <a:pt x="81" y="288"/>
                      <a:pt x="81" y="288"/>
                      <a:pt x="81" y="288"/>
                    </a:cubicBezTo>
                    <a:cubicBezTo>
                      <a:pt x="82" y="288"/>
                      <a:pt x="83" y="288"/>
                      <a:pt x="83" y="288"/>
                    </a:cubicBezTo>
                    <a:moveTo>
                      <a:pt x="81" y="288"/>
                    </a:move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moveTo>
                      <a:pt x="68" y="287"/>
                    </a:moveTo>
                    <a:cubicBezTo>
                      <a:pt x="69" y="287"/>
                      <a:pt x="69" y="287"/>
                      <a:pt x="70" y="287"/>
                    </a:cubicBezTo>
                    <a:cubicBezTo>
                      <a:pt x="71" y="287"/>
                      <a:pt x="71" y="288"/>
                      <a:pt x="71" y="288"/>
                    </a:cubicBezTo>
                    <a:cubicBezTo>
                      <a:pt x="73" y="288"/>
                      <a:pt x="74" y="288"/>
                      <a:pt x="75" y="288"/>
                    </a:cubicBezTo>
                    <a:cubicBezTo>
                      <a:pt x="75" y="288"/>
                      <a:pt x="75" y="288"/>
                      <a:pt x="75" y="288"/>
                    </a:cubicBezTo>
                    <a:cubicBezTo>
                      <a:pt x="77" y="289"/>
                      <a:pt x="78" y="289"/>
                      <a:pt x="79" y="289"/>
                    </a:cubicBezTo>
                    <a:cubicBezTo>
                      <a:pt x="80" y="289"/>
                      <a:pt x="80" y="289"/>
                      <a:pt x="80" y="289"/>
                    </a:cubicBezTo>
                    <a:cubicBezTo>
                      <a:pt x="80" y="289"/>
                      <a:pt x="81" y="289"/>
                      <a:pt x="82" y="289"/>
                    </a:cubicBezTo>
                    <a:cubicBezTo>
                      <a:pt x="82" y="289"/>
                      <a:pt x="82" y="289"/>
                      <a:pt x="82" y="289"/>
                    </a:cubicBezTo>
                    <a:cubicBezTo>
                      <a:pt x="81" y="289"/>
                      <a:pt x="80" y="289"/>
                      <a:pt x="80" y="289"/>
                    </a:cubicBezTo>
                    <a:cubicBezTo>
                      <a:pt x="79" y="289"/>
                      <a:pt x="79" y="289"/>
                      <a:pt x="79" y="289"/>
                    </a:cubicBezTo>
                    <a:cubicBezTo>
                      <a:pt x="78" y="289"/>
                      <a:pt x="77" y="289"/>
                      <a:pt x="75" y="288"/>
                    </a:cubicBezTo>
                    <a:cubicBezTo>
                      <a:pt x="75" y="288"/>
                      <a:pt x="75" y="288"/>
                      <a:pt x="75" y="288"/>
                    </a:cubicBezTo>
                    <a:cubicBezTo>
                      <a:pt x="74" y="288"/>
                      <a:pt x="73" y="288"/>
                      <a:pt x="71" y="288"/>
                    </a:cubicBezTo>
                    <a:cubicBezTo>
                      <a:pt x="71" y="288"/>
                      <a:pt x="71" y="287"/>
                      <a:pt x="70" y="287"/>
                    </a:cubicBezTo>
                    <a:cubicBezTo>
                      <a:pt x="69" y="287"/>
                      <a:pt x="69" y="287"/>
                      <a:pt x="68" y="287"/>
                    </a:cubicBezTo>
                    <a:moveTo>
                      <a:pt x="0" y="281"/>
                    </a:moveTo>
                    <a:cubicBezTo>
                      <a:pt x="0" y="281"/>
                      <a:pt x="0" y="281"/>
                      <a:pt x="0" y="281"/>
                    </a:cubicBezTo>
                    <a:cubicBezTo>
                      <a:pt x="3" y="283"/>
                      <a:pt x="6" y="283"/>
                      <a:pt x="9" y="284"/>
                    </a:cubicBezTo>
                    <a:cubicBezTo>
                      <a:pt x="9" y="284"/>
                      <a:pt x="9" y="284"/>
                      <a:pt x="9" y="284"/>
                    </a:cubicBezTo>
                    <a:cubicBezTo>
                      <a:pt x="6" y="283"/>
                      <a:pt x="3" y="283"/>
                      <a:pt x="0" y="281"/>
                    </a:cubicBezTo>
                    <a:moveTo>
                      <a:pt x="83" y="279"/>
                    </a:moveTo>
                    <a:cubicBezTo>
                      <a:pt x="82" y="280"/>
                      <a:pt x="80" y="281"/>
                      <a:pt x="78" y="281"/>
                    </a:cubicBezTo>
                    <a:cubicBezTo>
                      <a:pt x="74" y="282"/>
                      <a:pt x="69" y="283"/>
                      <a:pt x="63" y="283"/>
                    </a:cubicBezTo>
                    <a:cubicBezTo>
                      <a:pt x="63" y="283"/>
                      <a:pt x="63" y="283"/>
                      <a:pt x="63" y="283"/>
                    </a:cubicBezTo>
                    <a:cubicBezTo>
                      <a:pt x="69" y="283"/>
                      <a:pt x="74" y="282"/>
                      <a:pt x="78" y="281"/>
                    </a:cubicBezTo>
                    <a:cubicBezTo>
                      <a:pt x="80" y="281"/>
                      <a:pt x="82" y="280"/>
                      <a:pt x="83" y="279"/>
                    </a:cubicBezTo>
                    <a:cubicBezTo>
                      <a:pt x="83" y="279"/>
                      <a:pt x="83" y="279"/>
                      <a:pt x="83" y="279"/>
                    </a:cubicBezTo>
                    <a:moveTo>
                      <a:pt x="67" y="278"/>
                    </a:moveTo>
                    <a:cubicBezTo>
                      <a:pt x="67" y="278"/>
                      <a:pt x="67" y="278"/>
                      <a:pt x="67" y="278"/>
                    </a:cubicBezTo>
                    <a:cubicBezTo>
                      <a:pt x="67" y="278"/>
                      <a:pt x="67" y="278"/>
                      <a:pt x="67" y="278"/>
                    </a:cubicBezTo>
                    <a:cubicBezTo>
                      <a:pt x="67" y="278"/>
                      <a:pt x="67" y="278"/>
                      <a:pt x="67" y="278"/>
                    </a:cubicBezTo>
                    <a:moveTo>
                      <a:pt x="65" y="278"/>
                    </a:moveTo>
                    <a:cubicBezTo>
                      <a:pt x="66" y="278"/>
                      <a:pt x="66" y="278"/>
                      <a:pt x="67" y="278"/>
                    </a:cubicBezTo>
                    <a:cubicBezTo>
                      <a:pt x="66" y="278"/>
                      <a:pt x="66" y="278"/>
                      <a:pt x="65" y="278"/>
                    </a:cubicBezTo>
                    <a:moveTo>
                      <a:pt x="5" y="276"/>
                    </a:moveTo>
                    <a:cubicBezTo>
                      <a:pt x="5" y="276"/>
                      <a:pt x="5" y="276"/>
                      <a:pt x="5" y="276"/>
                    </a:cubicBezTo>
                    <a:cubicBezTo>
                      <a:pt x="5" y="276"/>
                      <a:pt x="5" y="276"/>
                      <a:pt x="5" y="276"/>
                    </a:cubicBezTo>
                    <a:cubicBezTo>
                      <a:pt x="5" y="276"/>
                      <a:pt x="5" y="276"/>
                      <a:pt x="5" y="276"/>
                    </a:cubicBezTo>
                    <a:moveTo>
                      <a:pt x="9" y="275"/>
                    </a:moveTo>
                    <a:cubicBezTo>
                      <a:pt x="9" y="275"/>
                      <a:pt x="8" y="275"/>
                      <a:pt x="8" y="275"/>
                    </a:cubicBezTo>
                    <a:cubicBezTo>
                      <a:pt x="8" y="275"/>
                      <a:pt x="8" y="275"/>
                      <a:pt x="8" y="275"/>
                    </a:cubicBezTo>
                    <a:cubicBezTo>
                      <a:pt x="8" y="275"/>
                      <a:pt x="8" y="275"/>
                      <a:pt x="8" y="275"/>
                    </a:cubicBezTo>
                    <a:cubicBezTo>
                      <a:pt x="8" y="275"/>
                      <a:pt x="9" y="275"/>
                      <a:pt x="9" y="275"/>
                    </a:cubicBezTo>
                    <a:cubicBezTo>
                      <a:pt x="9" y="275"/>
                      <a:pt x="9" y="275"/>
                      <a:pt x="9" y="275"/>
                    </a:cubicBezTo>
                    <a:moveTo>
                      <a:pt x="0" y="275"/>
                    </a:moveTo>
                    <a:cubicBezTo>
                      <a:pt x="0" y="275"/>
                      <a:pt x="0" y="275"/>
                      <a:pt x="0" y="275"/>
                    </a:cubicBezTo>
                    <a:cubicBezTo>
                      <a:pt x="2" y="275"/>
                      <a:pt x="4" y="276"/>
                      <a:pt x="5" y="276"/>
                    </a:cubicBezTo>
                    <a:cubicBezTo>
                      <a:pt x="4" y="276"/>
                      <a:pt x="2" y="275"/>
                      <a:pt x="0" y="275"/>
                    </a:cubicBezTo>
                    <a:moveTo>
                      <a:pt x="78" y="275"/>
                    </a:moveTo>
                    <a:cubicBezTo>
                      <a:pt x="78" y="275"/>
                      <a:pt x="78" y="275"/>
                      <a:pt x="78" y="275"/>
                    </a:cubicBezTo>
                    <a:cubicBezTo>
                      <a:pt x="78" y="275"/>
                      <a:pt x="78" y="275"/>
                      <a:pt x="78" y="275"/>
                    </a:cubicBezTo>
                    <a:moveTo>
                      <a:pt x="79" y="274"/>
                    </a:moveTo>
                    <a:cubicBezTo>
                      <a:pt x="79" y="274"/>
                      <a:pt x="79" y="274"/>
                      <a:pt x="79" y="274"/>
                    </a:cubicBezTo>
                    <a:cubicBezTo>
                      <a:pt x="79" y="274"/>
                      <a:pt x="79" y="274"/>
                      <a:pt x="79" y="274"/>
                    </a:cubicBezTo>
                    <a:moveTo>
                      <a:pt x="79" y="274"/>
                    </a:moveTo>
                    <a:cubicBezTo>
                      <a:pt x="79" y="274"/>
                      <a:pt x="79" y="274"/>
                      <a:pt x="79" y="274"/>
                    </a:cubicBezTo>
                    <a:cubicBezTo>
                      <a:pt x="79" y="274"/>
                      <a:pt x="79" y="274"/>
                      <a:pt x="79" y="274"/>
                    </a:cubicBezTo>
                    <a:moveTo>
                      <a:pt x="4" y="265"/>
                    </a:moveTo>
                    <a:cubicBezTo>
                      <a:pt x="4" y="265"/>
                      <a:pt x="4" y="265"/>
                      <a:pt x="4" y="265"/>
                    </a:cubicBezTo>
                    <a:cubicBezTo>
                      <a:pt x="4" y="265"/>
                      <a:pt x="4" y="265"/>
                      <a:pt x="4" y="265"/>
                    </a:cubicBezTo>
                    <a:cubicBezTo>
                      <a:pt x="4" y="265"/>
                      <a:pt x="4" y="265"/>
                      <a:pt x="4" y="265"/>
                    </a:cubicBezTo>
                    <a:moveTo>
                      <a:pt x="0" y="264"/>
                    </a:moveTo>
                    <a:cubicBezTo>
                      <a:pt x="0" y="264"/>
                      <a:pt x="0" y="264"/>
                      <a:pt x="0" y="264"/>
                    </a:cubicBezTo>
                    <a:cubicBezTo>
                      <a:pt x="1" y="265"/>
                      <a:pt x="3" y="265"/>
                      <a:pt x="4" y="265"/>
                    </a:cubicBezTo>
                    <a:cubicBezTo>
                      <a:pt x="3" y="265"/>
                      <a:pt x="1" y="265"/>
                      <a:pt x="0" y="264"/>
                    </a:cubicBezTo>
                    <a:moveTo>
                      <a:pt x="6" y="224"/>
                    </a:moveTo>
                    <a:cubicBezTo>
                      <a:pt x="7" y="224"/>
                      <a:pt x="8" y="225"/>
                      <a:pt x="9" y="225"/>
                    </a:cubicBezTo>
                    <a:cubicBezTo>
                      <a:pt x="9" y="225"/>
                      <a:pt x="9" y="225"/>
                      <a:pt x="9" y="225"/>
                    </a:cubicBezTo>
                    <a:cubicBezTo>
                      <a:pt x="8" y="225"/>
                      <a:pt x="7" y="224"/>
                      <a:pt x="6" y="224"/>
                    </a:cubicBezTo>
                    <a:moveTo>
                      <a:pt x="6" y="224"/>
                    </a:moveTo>
                    <a:cubicBezTo>
                      <a:pt x="6" y="224"/>
                      <a:pt x="6" y="224"/>
                      <a:pt x="6" y="224"/>
                    </a:cubicBezTo>
                    <a:cubicBezTo>
                      <a:pt x="6" y="224"/>
                      <a:pt x="6" y="224"/>
                      <a:pt x="6" y="224"/>
                    </a:cubicBezTo>
                    <a:cubicBezTo>
                      <a:pt x="6" y="224"/>
                      <a:pt x="6" y="224"/>
                      <a:pt x="6" y="224"/>
                    </a:cubicBezTo>
                    <a:moveTo>
                      <a:pt x="78" y="222"/>
                    </a:moveTo>
                    <a:cubicBezTo>
                      <a:pt x="82" y="225"/>
                      <a:pt x="85" y="227"/>
                      <a:pt x="88" y="230"/>
                    </a:cubicBezTo>
                    <a:cubicBezTo>
                      <a:pt x="88" y="230"/>
                      <a:pt x="88" y="230"/>
                      <a:pt x="88" y="230"/>
                    </a:cubicBezTo>
                    <a:cubicBezTo>
                      <a:pt x="85" y="227"/>
                      <a:pt x="82" y="225"/>
                      <a:pt x="78" y="222"/>
                    </a:cubicBezTo>
                    <a:moveTo>
                      <a:pt x="7" y="222"/>
                    </a:moveTo>
                    <a:cubicBezTo>
                      <a:pt x="8" y="222"/>
                      <a:pt x="8" y="222"/>
                      <a:pt x="9" y="222"/>
                    </a:cubicBezTo>
                    <a:cubicBezTo>
                      <a:pt x="9" y="222"/>
                      <a:pt x="9" y="222"/>
                      <a:pt x="9" y="222"/>
                    </a:cubicBezTo>
                    <a:cubicBezTo>
                      <a:pt x="8" y="222"/>
                      <a:pt x="8" y="222"/>
                      <a:pt x="7" y="222"/>
                    </a:cubicBezTo>
                    <a:moveTo>
                      <a:pt x="7" y="222"/>
                    </a:moveTo>
                    <a:cubicBezTo>
                      <a:pt x="7" y="222"/>
                      <a:pt x="7" y="222"/>
                      <a:pt x="7" y="222"/>
                    </a:cubicBezTo>
                    <a:cubicBezTo>
                      <a:pt x="7" y="222"/>
                      <a:pt x="7" y="222"/>
                      <a:pt x="7" y="222"/>
                    </a:cubicBezTo>
                    <a:cubicBezTo>
                      <a:pt x="7" y="222"/>
                      <a:pt x="7" y="222"/>
                      <a:pt x="7" y="222"/>
                    </a:cubicBezTo>
                    <a:moveTo>
                      <a:pt x="63" y="222"/>
                    </a:moveTo>
                    <a:cubicBezTo>
                      <a:pt x="63" y="222"/>
                      <a:pt x="63" y="222"/>
                      <a:pt x="63" y="222"/>
                    </a:cubicBezTo>
                    <a:cubicBezTo>
                      <a:pt x="66" y="223"/>
                      <a:pt x="70" y="225"/>
                      <a:pt x="73" y="227"/>
                    </a:cubicBezTo>
                    <a:cubicBezTo>
                      <a:pt x="79" y="230"/>
                      <a:pt x="84" y="234"/>
                      <a:pt x="88" y="239"/>
                    </a:cubicBezTo>
                    <a:cubicBezTo>
                      <a:pt x="88" y="239"/>
                      <a:pt x="88" y="239"/>
                      <a:pt x="88" y="239"/>
                    </a:cubicBezTo>
                    <a:cubicBezTo>
                      <a:pt x="84" y="234"/>
                      <a:pt x="79" y="230"/>
                      <a:pt x="73" y="227"/>
                    </a:cubicBezTo>
                    <a:cubicBezTo>
                      <a:pt x="70" y="225"/>
                      <a:pt x="66" y="223"/>
                      <a:pt x="63" y="222"/>
                    </a:cubicBezTo>
                    <a:moveTo>
                      <a:pt x="9" y="220"/>
                    </a:moveTo>
                    <a:cubicBezTo>
                      <a:pt x="8" y="220"/>
                      <a:pt x="8" y="220"/>
                      <a:pt x="8" y="220"/>
                    </a:cubicBezTo>
                    <a:cubicBezTo>
                      <a:pt x="8" y="220"/>
                      <a:pt x="8" y="220"/>
                      <a:pt x="9" y="220"/>
                    </a:cubicBezTo>
                    <a:moveTo>
                      <a:pt x="88" y="218"/>
                    </a:moveTo>
                    <a:cubicBezTo>
                      <a:pt x="86" y="220"/>
                      <a:pt x="84" y="221"/>
                      <a:pt x="83" y="223"/>
                    </a:cubicBezTo>
                    <a:cubicBezTo>
                      <a:pt x="84" y="223"/>
                      <a:pt x="86" y="224"/>
                      <a:pt x="88" y="225"/>
                    </a:cubicBezTo>
                    <a:cubicBezTo>
                      <a:pt x="88" y="218"/>
                      <a:pt x="88" y="218"/>
                      <a:pt x="88" y="218"/>
                    </a:cubicBezTo>
                    <a:moveTo>
                      <a:pt x="0" y="218"/>
                    </a:moveTo>
                    <a:cubicBezTo>
                      <a:pt x="0" y="222"/>
                      <a:pt x="0" y="222"/>
                      <a:pt x="0" y="222"/>
                    </a:cubicBezTo>
                    <a:cubicBezTo>
                      <a:pt x="1" y="221"/>
                      <a:pt x="2" y="221"/>
                      <a:pt x="3" y="221"/>
                    </a:cubicBezTo>
                    <a:cubicBezTo>
                      <a:pt x="5" y="221"/>
                      <a:pt x="7" y="220"/>
                      <a:pt x="8" y="220"/>
                    </a:cubicBezTo>
                    <a:cubicBezTo>
                      <a:pt x="5" y="220"/>
                      <a:pt x="3" y="219"/>
                      <a:pt x="0" y="218"/>
                    </a:cubicBezTo>
                    <a:cubicBezTo>
                      <a:pt x="0" y="218"/>
                      <a:pt x="0" y="218"/>
                      <a:pt x="0" y="218"/>
                    </a:cubicBezTo>
                    <a:moveTo>
                      <a:pt x="63" y="218"/>
                    </a:moveTo>
                    <a:cubicBezTo>
                      <a:pt x="63" y="218"/>
                      <a:pt x="63" y="218"/>
                      <a:pt x="63" y="218"/>
                    </a:cubicBezTo>
                    <a:cubicBezTo>
                      <a:pt x="65" y="218"/>
                      <a:pt x="66" y="218"/>
                      <a:pt x="68" y="218"/>
                    </a:cubicBezTo>
                    <a:cubicBezTo>
                      <a:pt x="68" y="218"/>
                      <a:pt x="69" y="218"/>
                      <a:pt x="69" y="219"/>
                    </a:cubicBezTo>
                    <a:cubicBezTo>
                      <a:pt x="67" y="218"/>
                      <a:pt x="65" y="218"/>
                      <a:pt x="63" y="218"/>
                    </a:cubicBezTo>
                    <a:moveTo>
                      <a:pt x="3" y="216"/>
                    </a:moveTo>
                    <a:cubicBezTo>
                      <a:pt x="3" y="216"/>
                      <a:pt x="6" y="217"/>
                      <a:pt x="9" y="218"/>
                    </a:cubicBezTo>
                    <a:cubicBezTo>
                      <a:pt x="9" y="218"/>
                      <a:pt x="9" y="218"/>
                      <a:pt x="9" y="218"/>
                    </a:cubicBezTo>
                    <a:cubicBezTo>
                      <a:pt x="6" y="217"/>
                      <a:pt x="3" y="216"/>
                      <a:pt x="3" y="216"/>
                    </a:cubicBezTo>
                    <a:moveTo>
                      <a:pt x="3" y="216"/>
                    </a:moveTo>
                    <a:cubicBezTo>
                      <a:pt x="3" y="216"/>
                      <a:pt x="3" y="216"/>
                      <a:pt x="3" y="216"/>
                    </a:cubicBezTo>
                    <a:cubicBezTo>
                      <a:pt x="3" y="216"/>
                      <a:pt x="3" y="216"/>
                      <a:pt x="3" y="216"/>
                    </a:cubicBezTo>
                    <a:cubicBezTo>
                      <a:pt x="3" y="216"/>
                      <a:pt x="3" y="216"/>
                      <a:pt x="3" y="216"/>
                    </a:cubicBezTo>
                    <a:cubicBezTo>
                      <a:pt x="3" y="216"/>
                      <a:pt x="3" y="216"/>
                      <a:pt x="3" y="216"/>
                    </a:cubicBezTo>
                    <a:cubicBezTo>
                      <a:pt x="3" y="216"/>
                      <a:pt x="3" y="216"/>
                      <a:pt x="3" y="216"/>
                    </a:cubicBezTo>
                    <a:cubicBezTo>
                      <a:pt x="5" y="216"/>
                      <a:pt x="7" y="217"/>
                      <a:pt x="9" y="217"/>
                    </a:cubicBezTo>
                    <a:cubicBezTo>
                      <a:pt x="9" y="217"/>
                      <a:pt x="9" y="217"/>
                      <a:pt x="9" y="217"/>
                    </a:cubicBezTo>
                    <a:cubicBezTo>
                      <a:pt x="7" y="217"/>
                      <a:pt x="5" y="216"/>
                      <a:pt x="3" y="216"/>
                    </a:cubicBezTo>
                    <a:cubicBezTo>
                      <a:pt x="3" y="216"/>
                      <a:pt x="3" y="216"/>
                      <a:pt x="3" y="216"/>
                    </a:cubicBezTo>
                    <a:moveTo>
                      <a:pt x="7" y="213"/>
                    </a:moveTo>
                    <a:cubicBezTo>
                      <a:pt x="7" y="213"/>
                      <a:pt x="7" y="213"/>
                      <a:pt x="7" y="213"/>
                    </a:cubicBezTo>
                    <a:cubicBezTo>
                      <a:pt x="7" y="213"/>
                      <a:pt x="7" y="213"/>
                      <a:pt x="7" y="213"/>
                    </a:cubicBezTo>
                    <a:cubicBezTo>
                      <a:pt x="7" y="213"/>
                      <a:pt x="7" y="213"/>
                      <a:pt x="7" y="213"/>
                    </a:cubicBezTo>
                    <a:moveTo>
                      <a:pt x="64" y="212"/>
                    </a:moveTo>
                    <a:cubicBezTo>
                      <a:pt x="64" y="212"/>
                      <a:pt x="64" y="212"/>
                      <a:pt x="64" y="212"/>
                    </a:cubicBezTo>
                    <a:cubicBezTo>
                      <a:pt x="64" y="212"/>
                      <a:pt x="64" y="212"/>
                      <a:pt x="64" y="212"/>
                    </a:cubicBezTo>
                    <a:moveTo>
                      <a:pt x="64" y="212"/>
                    </a:moveTo>
                    <a:cubicBezTo>
                      <a:pt x="64" y="212"/>
                      <a:pt x="64" y="212"/>
                      <a:pt x="64" y="212"/>
                    </a:cubicBezTo>
                    <a:cubicBezTo>
                      <a:pt x="64" y="212"/>
                      <a:pt x="64" y="212"/>
                      <a:pt x="64" y="212"/>
                    </a:cubicBezTo>
                    <a:moveTo>
                      <a:pt x="0" y="212"/>
                    </a:moveTo>
                    <a:cubicBezTo>
                      <a:pt x="0" y="212"/>
                      <a:pt x="0" y="212"/>
                      <a:pt x="0" y="212"/>
                    </a:cubicBezTo>
                    <a:cubicBezTo>
                      <a:pt x="2" y="213"/>
                      <a:pt x="4" y="213"/>
                      <a:pt x="7" y="213"/>
                    </a:cubicBezTo>
                    <a:cubicBezTo>
                      <a:pt x="4" y="213"/>
                      <a:pt x="2" y="213"/>
                      <a:pt x="0" y="212"/>
                    </a:cubicBezTo>
                    <a:moveTo>
                      <a:pt x="88" y="207"/>
                    </a:moveTo>
                    <a:cubicBezTo>
                      <a:pt x="82" y="212"/>
                      <a:pt x="76" y="217"/>
                      <a:pt x="70" y="219"/>
                    </a:cubicBezTo>
                    <a:cubicBezTo>
                      <a:pt x="70" y="219"/>
                      <a:pt x="70" y="219"/>
                      <a:pt x="70" y="219"/>
                    </a:cubicBezTo>
                    <a:cubicBezTo>
                      <a:pt x="71" y="219"/>
                      <a:pt x="71" y="219"/>
                      <a:pt x="72" y="219"/>
                    </a:cubicBezTo>
                    <a:cubicBezTo>
                      <a:pt x="72" y="219"/>
                      <a:pt x="73" y="219"/>
                      <a:pt x="73" y="220"/>
                    </a:cubicBezTo>
                    <a:cubicBezTo>
                      <a:pt x="74" y="220"/>
                      <a:pt x="75" y="220"/>
                      <a:pt x="76" y="220"/>
                    </a:cubicBezTo>
                    <a:cubicBezTo>
                      <a:pt x="77" y="221"/>
                      <a:pt x="77" y="221"/>
                      <a:pt x="77" y="221"/>
                    </a:cubicBezTo>
                    <a:cubicBezTo>
                      <a:pt x="77" y="221"/>
                      <a:pt x="77" y="221"/>
                      <a:pt x="77" y="221"/>
                    </a:cubicBezTo>
                    <a:cubicBezTo>
                      <a:pt x="77" y="221"/>
                      <a:pt x="78" y="221"/>
                      <a:pt x="78" y="221"/>
                    </a:cubicBezTo>
                    <a:cubicBezTo>
                      <a:pt x="79" y="221"/>
                      <a:pt x="80" y="222"/>
                      <a:pt x="80" y="222"/>
                    </a:cubicBezTo>
                    <a:cubicBezTo>
                      <a:pt x="80" y="222"/>
                      <a:pt x="80" y="222"/>
                      <a:pt x="80" y="222"/>
                    </a:cubicBezTo>
                    <a:cubicBezTo>
                      <a:pt x="83" y="220"/>
                      <a:pt x="85" y="218"/>
                      <a:pt x="88" y="215"/>
                    </a:cubicBezTo>
                    <a:cubicBezTo>
                      <a:pt x="88" y="207"/>
                      <a:pt x="88" y="207"/>
                      <a:pt x="88" y="207"/>
                    </a:cubicBezTo>
                    <a:moveTo>
                      <a:pt x="7" y="204"/>
                    </a:moveTo>
                    <a:cubicBezTo>
                      <a:pt x="7" y="204"/>
                      <a:pt x="7" y="204"/>
                      <a:pt x="7" y="204"/>
                    </a:cubicBezTo>
                    <a:cubicBezTo>
                      <a:pt x="7" y="204"/>
                      <a:pt x="7" y="204"/>
                      <a:pt x="7" y="204"/>
                    </a:cubicBezTo>
                    <a:cubicBezTo>
                      <a:pt x="7" y="204"/>
                      <a:pt x="7" y="204"/>
                      <a:pt x="7" y="204"/>
                    </a:cubicBezTo>
                    <a:moveTo>
                      <a:pt x="0" y="203"/>
                    </a:moveTo>
                    <a:cubicBezTo>
                      <a:pt x="0" y="203"/>
                      <a:pt x="0" y="203"/>
                      <a:pt x="0" y="203"/>
                    </a:cubicBezTo>
                    <a:cubicBezTo>
                      <a:pt x="2" y="203"/>
                      <a:pt x="5" y="204"/>
                      <a:pt x="7" y="204"/>
                    </a:cubicBezTo>
                    <a:cubicBezTo>
                      <a:pt x="5" y="204"/>
                      <a:pt x="2" y="203"/>
                      <a:pt x="0" y="203"/>
                    </a:cubicBezTo>
                    <a:moveTo>
                      <a:pt x="2" y="195"/>
                    </a:moveTo>
                    <a:cubicBezTo>
                      <a:pt x="2" y="195"/>
                      <a:pt x="2" y="195"/>
                      <a:pt x="2" y="195"/>
                    </a:cubicBezTo>
                    <a:cubicBezTo>
                      <a:pt x="2" y="195"/>
                      <a:pt x="2" y="195"/>
                      <a:pt x="2" y="195"/>
                    </a:cubicBezTo>
                    <a:moveTo>
                      <a:pt x="2" y="195"/>
                    </a:moveTo>
                    <a:cubicBezTo>
                      <a:pt x="2" y="195"/>
                      <a:pt x="2" y="195"/>
                      <a:pt x="2" y="195"/>
                    </a:cubicBezTo>
                    <a:cubicBezTo>
                      <a:pt x="2" y="195"/>
                      <a:pt x="2" y="195"/>
                      <a:pt x="2" y="195"/>
                    </a:cubicBezTo>
                    <a:moveTo>
                      <a:pt x="1" y="184"/>
                    </a:moveTo>
                    <a:cubicBezTo>
                      <a:pt x="1" y="184"/>
                      <a:pt x="1" y="184"/>
                      <a:pt x="1" y="184"/>
                    </a:cubicBezTo>
                    <a:cubicBezTo>
                      <a:pt x="1" y="184"/>
                      <a:pt x="1" y="184"/>
                      <a:pt x="1" y="184"/>
                    </a:cubicBezTo>
                    <a:moveTo>
                      <a:pt x="1" y="184"/>
                    </a:moveTo>
                    <a:cubicBezTo>
                      <a:pt x="1" y="184"/>
                      <a:pt x="1" y="184"/>
                      <a:pt x="1" y="184"/>
                    </a:cubicBezTo>
                    <a:cubicBezTo>
                      <a:pt x="1" y="184"/>
                      <a:pt x="1" y="184"/>
                      <a:pt x="1" y="184"/>
                    </a:cubicBezTo>
                    <a:moveTo>
                      <a:pt x="70" y="156"/>
                    </a:moveTo>
                    <a:cubicBezTo>
                      <a:pt x="71" y="156"/>
                      <a:pt x="71" y="156"/>
                      <a:pt x="72" y="156"/>
                    </a:cubicBezTo>
                    <a:cubicBezTo>
                      <a:pt x="71" y="156"/>
                      <a:pt x="71" y="156"/>
                      <a:pt x="70" y="156"/>
                    </a:cubicBezTo>
                    <a:moveTo>
                      <a:pt x="70" y="156"/>
                    </a:moveTo>
                    <a:cubicBezTo>
                      <a:pt x="70" y="156"/>
                      <a:pt x="70" y="156"/>
                      <a:pt x="70" y="156"/>
                    </a:cubicBezTo>
                    <a:cubicBezTo>
                      <a:pt x="70" y="156"/>
                      <a:pt x="70" y="156"/>
                      <a:pt x="70" y="156"/>
                    </a:cubicBezTo>
                    <a:cubicBezTo>
                      <a:pt x="70" y="156"/>
                      <a:pt x="70" y="156"/>
                      <a:pt x="70" y="156"/>
                    </a:cubicBezTo>
                    <a:moveTo>
                      <a:pt x="0" y="144"/>
                    </a:moveTo>
                    <a:cubicBezTo>
                      <a:pt x="0" y="153"/>
                      <a:pt x="0" y="153"/>
                      <a:pt x="0" y="153"/>
                    </a:cubicBezTo>
                    <a:cubicBezTo>
                      <a:pt x="1" y="152"/>
                      <a:pt x="2" y="152"/>
                      <a:pt x="3" y="151"/>
                    </a:cubicBezTo>
                    <a:cubicBezTo>
                      <a:pt x="5" y="150"/>
                      <a:pt x="7" y="149"/>
                      <a:pt x="8" y="146"/>
                    </a:cubicBezTo>
                    <a:cubicBezTo>
                      <a:pt x="8" y="146"/>
                      <a:pt x="7" y="145"/>
                      <a:pt x="7" y="145"/>
                    </a:cubicBezTo>
                    <a:cubicBezTo>
                      <a:pt x="4" y="144"/>
                      <a:pt x="2" y="144"/>
                      <a:pt x="0" y="144"/>
                    </a:cubicBezTo>
                    <a:moveTo>
                      <a:pt x="0" y="141"/>
                    </a:moveTo>
                    <a:cubicBezTo>
                      <a:pt x="0" y="141"/>
                      <a:pt x="0" y="141"/>
                      <a:pt x="0" y="141"/>
                    </a:cubicBezTo>
                    <a:cubicBezTo>
                      <a:pt x="3" y="141"/>
                      <a:pt x="6" y="142"/>
                      <a:pt x="8" y="143"/>
                    </a:cubicBezTo>
                    <a:cubicBezTo>
                      <a:pt x="6" y="142"/>
                      <a:pt x="3" y="141"/>
                      <a:pt x="0" y="141"/>
                    </a:cubicBezTo>
                    <a:moveTo>
                      <a:pt x="63" y="102"/>
                    </a:moveTo>
                    <a:cubicBezTo>
                      <a:pt x="63" y="154"/>
                      <a:pt x="63" y="154"/>
                      <a:pt x="63" y="154"/>
                    </a:cubicBezTo>
                    <a:cubicBezTo>
                      <a:pt x="66" y="154"/>
                      <a:pt x="68" y="154"/>
                      <a:pt x="70" y="154"/>
                    </a:cubicBezTo>
                    <a:cubicBezTo>
                      <a:pt x="75" y="154"/>
                      <a:pt x="80" y="155"/>
                      <a:pt x="84" y="156"/>
                    </a:cubicBezTo>
                    <a:cubicBezTo>
                      <a:pt x="86" y="157"/>
                      <a:pt x="87" y="157"/>
                      <a:pt x="88" y="158"/>
                    </a:cubicBezTo>
                    <a:cubicBezTo>
                      <a:pt x="88" y="104"/>
                      <a:pt x="88" y="104"/>
                      <a:pt x="88" y="104"/>
                    </a:cubicBezTo>
                    <a:cubicBezTo>
                      <a:pt x="86" y="104"/>
                      <a:pt x="83" y="104"/>
                      <a:pt x="81" y="104"/>
                    </a:cubicBezTo>
                    <a:cubicBezTo>
                      <a:pt x="81" y="104"/>
                      <a:pt x="81" y="104"/>
                      <a:pt x="81" y="104"/>
                    </a:cubicBezTo>
                    <a:cubicBezTo>
                      <a:pt x="81" y="104"/>
                      <a:pt x="81" y="104"/>
                      <a:pt x="81" y="104"/>
                    </a:cubicBezTo>
                    <a:cubicBezTo>
                      <a:pt x="81" y="104"/>
                      <a:pt x="81" y="104"/>
                      <a:pt x="81" y="104"/>
                    </a:cubicBezTo>
                    <a:cubicBezTo>
                      <a:pt x="81" y="104"/>
                      <a:pt x="80" y="104"/>
                      <a:pt x="80" y="104"/>
                    </a:cubicBezTo>
                    <a:cubicBezTo>
                      <a:pt x="74" y="104"/>
                      <a:pt x="69" y="104"/>
                      <a:pt x="63" y="102"/>
                    </a:cubicBezTo>
                    <a:moveTo>
                      <a:pt x="63" y="15"/>
                    </a:moveTo>
                    <a:cubicBezTo>
                      <a:pt x="63" y="46"/>
                      <a:pt x="63" y="46"/>
                      <a:pt x="63" y="46"/>
                    </a:cubicBezTo>
                    <a:cubicBezTo>
                      <a:pt x="68" y="45"/>
                      <a:pt x="74" y="45"/>
                      <a:pt x="80" y="45"/>
                    </a:cubicBezTo>
                    <a:cubicBezTo>
                      <a:pt x="80" y="45"/>
                      <a:pt x="81" y="45"/>
                      <a:pt x="81" y="45"/>
                    </a:cubicBezTo>
                    <a:cubicBezTo>
                      <a:pt x="83" y="45"/>
                      <a:pt x="86" y="45"/>
                      <a:pt x="88" y="45"/>
                    </a:cubicBezTo>
                    <a:cubicBezTo>
                      <a:pt x="88" y="16"/>
                      <a:pt x="88" y="16"/>
                      <a:pt x="88" y="16"/>
                    </a:cubicBezTo>
                    <a:cubicBezTo>
                      <a:pt x="86" y="16"/>
                      <a:pt x="85" y="16"/>
                      <a:pt x="83" y="16"/>
                    </a:cubicBezTo>
                    <a:cubicBezTo>
                      <a:pt x="76" y="16"/>
                      <a:pt x="70" y="16"/>
                      <a:pt x="63" y="15"/>
                    </a:cubicBezTo>
                    <a:moveTo>
                      <a:pt x="0" y="0"/>
                    </a:moveTo>
                    <a:cubicBezTo>
                      <a:pt x="0" y="141"/>
                      <a:pt x="0" y="141"/>
                      <a:pt x="0" y="141"/>
                    </a:cubicBezTo>
                    <a:cubicBezTo>
                      <a:pt x="0" y="141"/>
                      <a:pt x="1" y="141"/>
                      <a:pt x="1" y="141"/>
                    </a:cubicBezTo>
                    <a:cubicBezTo>
                      <a:pt x="4" y="141"/>
                      <a:pt x="6" y="141"/>
                      <a:pt x="9" y="142"/>
                    </a:cubicBezTo>
                    <a:cubicBezTo>
                      <a:pt x="9" y="5"/>
                      <a:pt x="9" y="5"/>
                      <a:pt x="9" y="5"/>
                    </a:cubicBezTo>
                    <a:cubicBezTo>
                      <a:pt x="5" y="3"/>
                      <a:pt x="2" y="1"/>
                      <a:pt x="0" y="0"/>
                    </a:cubicBezTo>
                  </a:path>
                </a:pathLst>
              </a:custGeom>
              <a:solidFill>
                <a:srgbClr val="334F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7" name="Freeform 2209">
                <a:extLst>
                  <a:ext uri="{FF2B5EF4-FFF2-40B4-BE49-F238E27FC236}">
                    <a16:creationId xmlns:a16="http://schemas.microsoft.com/office/drawing/2014/main" id="{A8FE2916-44E0-440E-BC98-CA51CB11572F}"/>
                  </a:ext>
                </a:extLst>
              </p:cNvPr>
              <p:cNvSpPr>
                <a:spLocks/>
              </p:cNvSpPr>
              <p:nvPr/>
            </p:nvSpPr>
            <p:spPr bwMode="auto">
              <a:xfrm>
                <a:off x="550" y="658"/>
                <a:ext cx="91" cy="153"/>
              </a:xfrm>
              <a:custGeom>
                <a:avLst/>
                <a:gdLst>
                  <a:gd name="T0" fmla="*/ 20 w 38"/>
                  <a:gd name="T1" fmla="*/ 62 h 64"/>
                  <a:gd name="T2" fmla="*/ 30 w 38"/>
                  <a:gd name="T3" fmla="*/ 56 h 64"/>
                  <a:gd name="T4" fmla="*/ 30 w 38"/>
                  <a:gd name="T5" fmla="*/ 55 h 64"/>
                  <a:gd name="T6" fmla="*/ 30 w 38"/>
                  <a:gd name="T7" fmla="*/ 55 h 64"/>
                  <a:gd name="T8" fmla="*/ 37 w 38"/>
                  <a:gd name="T9" fmla="*/ 35 h 64"/>
                  <a:gd name="T10" fmla="*/ 38 w 38"/>
                  <a:gd name="T11" fmla="*/ 32 h 64"/>
                  <a:gd name="T12" fmla="*/ 38 w 38"/>
                  <a:gd name="T13" fmla="*/ 32 h 64"/>
                  <a:gd name="T14" fmla="*/ 29 w 38"/>
                  <a:gd name="T15" fmla="*/ 8 h 64"/>
                  <a:gd name="T16" fmla="*/ 33 w 38"/>
                  <a:gd name="T17" fmla="*/ 12 h 64"/>
                  <a:gd name="T18" fmla="*/ 18 w 38"/>
                  <a:gd name="T19" fmla="*/ 3 h 64"/>
                  <a:gd name="T20" fmla="*/ 0 w 38"/>
                  <a:gd name="T21" fmla="*/ 1 h 64"/>
                  <a:gd name="T22" fmla="*/ 0 w 38"/>
                  <a:gd name="T23" fmla="*/ 2 h 64"/>
                  <a:gd name="T24" fmla="*/ 13 w 38"/>
                  <a:gd name="T25" fmla="*/ 3 h 64"/>
                  <a:gd name="T26" fmla="*/ 17 w 38"/>
                  <a:gd name="T27" fmla="*/ 5 h 64"/>
                  <a:gd name="T28" fmla="*/ 30 w 38"/>
                  <a:gd name="T29" fmla="*/ 14 h 64"/>
                  <a:gd name="T30" fmla="*/ 32 w 38"/>
                  <a:gd name="T31" fmla="*/ 31 h 64"/>
                  <a:gd name="T32" fmla="*/ 8 w 38"/>
                  <a:gd name="T33" fmla="*/ 55 h 64"/>
                  <a:gd name="T34" fmla="*/ 0 w 38"/>
                  <a:gd name="T35" fmla="*/ 55 h 64"/>
                  <a:gd name="T36" fmla="*/ 0 w 38"/>
                  <a:gd name="T37" fmla="*/ 61 h 64"/>
                  <a:gd name="T38" fmla="*/ 20 w 38"/>
                  <a:gd name="T39" fmla="*/ 6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64">
                    <a:moveTo>
                      <a:pt x="20" y="62"/>
                    </a:moveTo>
                    <a:cubicBezTo>
                      <a:pt x="24" y="61"/>
                      <a:pt x="28" y="59"/>
                      <a:pt x="30" y="56"/>
                    </a:cubicBezTo>
                    <a:cubicBezTo>
                      <a:pt x="30" y="56"/>
                      <a:pt x="30" y="56"/>
                      <a:pt x="30" y="55"/>
                    </a:cubicBezTo>
                    <a:cubicBezTo>
                      <a:pt x="30" y="55"/>
                      <a:pt x="30" y="55"/>
                      <a:pt x="30" y="55"/>
                    </a:cubicBezTo>
                    <a:cubicBezTo>
                      <a:pt x="31" y="48"/>
                      <a:pt x="33" y="41"/>
                      <a:pt x="37" y="35"/>
                    </a:cubicBezTo>
                    <a:cubicBezTo>
                      <a:pt x="37" y="34"/>
                      <a:pt x="38" y="33"/>
                      <a:pt x="38" y="32"/>
                    </a:cubicBezTo>
                    <a:cubicBezTo>
                      <a:pt x="38" y="32"/>
                      <a:pt x="38" y="32"/>
                      <a:pt x="38" y="32"/>
                    </a:cubicBezTo>
                    <a:cubicBezTo>
                      <a:pt x="38" y="25"/>
                      <a:pt x="37" y="18"/>
                      <a:pt x="29" y="8"/>
                    </a:cubicBezTo>
                    <a:cubicBezTo>
                      <a:pt x="30" y="9"/>
                      <a:pt x="32" y="11"/>
                      <a:pt x="33" y="12"/>
                    </a:cubicBezTo>
                    <a:cubicBezTo>
                      <a:pt x="29" y="8"/>
                      <a:pt x="24" y="5"/>
                      <a:pt x="18" y="3"/>
                    </a:cubicBezTo>
                    <a:cubicBezTo>
                      <a:pt x="12" y="1"/>
                      <a:pt x="6" y="0"/>
                      <a:pt x="0" y="1"/>
                    </a:cubicBezTo>
                    <a:cubicBezTo>
                      <a:pt x="0" y="2"/>
                      <a:pt x="0" y="2"/>
                      <a:pt x="0" y="2"/>
                    </a:cubicBezTo>
                    <a:cubicBezTo>
                      <a:pt x="5" y="1"/>
                      <a:pt x="10" y="1"/>
                      <a:pt x="13" y="3"/>
                    </a:cubicBezTo>
                    <a:cubicBezTo>
                      <a:pt x="15" y="3"/>
                      <a:pt x="16" y="4"/>
                      <a:pt x="17" y="5"/>
                    </a:cubicBezTo>
                    <a:cubicBezTo>
                      <a:pt x="22" y="7"/>
                      <a:pt x="27" y="10"/>
                      <a:pt x="30" y="14"/>
                    </a:cubicBezTo>
                    <a:cubicBezTo>
                      <a:pt x="34" y="20"/>
                      <a:pt x="33" y="26"/>
                      <a:pt x="32" y="31"/>
                    </a:cubicBezTo>
                    <a:cubicBezTo>
                      <a:pt x="30" y="43"/>
                      <a:pt x="21" y="54"/>
                      <a:pt x="8" y="55"/>
                    </a:cubicBezTo>
                    <a:cubicBezTo>
                      <a:pt x="5" y="56"/>
                      <a:pt x="3" y="56"/>
                      <a:pt x="0" y="55"/>
                    </a:cubicBezTo>
                    <a:cubicBezTo>
                      <a:pt x="0" y="61"/>
                      <a:pt x="0" y="61"/>
                      <a:pt x="0" y="61"/>
                    </a:cubicBezTo>
                    <a:cubicBezTo>
                      <a:pt x="7" y="64"/>
                      <a:pt x="14" y="64"/>
                      <a:pt x="20" y="62"/>
                    </a:cubicBezTo>
                  </a:path>
                </a:pathLst>
              </a:custGeom>
              <a:solidFill>
                <a:srgbClr val="6C7B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8" name="Freeform 2210">
                <a:extLst>
                  <a:ext uri="{FF2B5EF4-FFF2-40B4-BE49-F238E27FC236}">
                    <a16:creationId xmlns:a16="http://schemas.microsoft.com/office/drawing/2014/main" id="{62C3AAC1-116A-4196-9931-6ED469EC1D33}"/>
                  </a:ext>
                </a:extLst>
              </p:cNvPr>
              <p:cNvSpPr>
                <a:spLocks/>
              </p:cNvSpPr>
              <p:nvPr/>
            </p:nvSpPr>
            <p:spPr bwMode="auto">
              <a:xfrm>
                <a:off x="557" y="847"/>
                <a:ext cx="3" cy="0"/>
              </a:xfrm>
              <a:custGeom>
                <a:avLst/>
                <a:gdLst>
                  <a:gd name="T0" fmla="*/ 3 w 3"/>
                  <a:gd name="T1" fmla="*/ 0 w 3"/>
                  <a:gd name="T2" fmla="*/ 3 w 3"/>
                </a:gdLst>
                <a:ahLst/>
                <a:cxnLst>
                  <a:cxn ang="0">
                    <a:pos x="T0" y="0"/>
                  </a:cxn>
                  <a:cxn ang="0">
                    <a:pos x="T1" y="0"/>
                  </a:cxn>
                  <a:cxn ang="0">
                    <a:pos x="T2" y="0"/>
                  </a:cxn>
                </a:cxnLst>
                <a:rect l="0" t="0" r="r" b="b"/>
                <a:pathLst>
                  <a:path w="3">
                    <a:moveTo>
                      <a:pt x="3" y="0"/>
                    </a:moveTo>
                    <a:lnTo>
                      <a:pt x="0" y="0"/>
                    </a:lnTo>
                    <a:lnTo>
                      <a:pt x="3" y="0"/>
                    </a:lnTo>
                    <a:close/>
                  </a:path>
                </a:pathLst>
              </a:custGeom>
              <a:solidFill>
                <a:srgbClr val="6C7B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9" name="Freeform 2211">
                <a:extLst>
                  <a:ext uri="{FF2B5EF4-FFF2-40B4-BE49-F238E27FC236}">
                    <a16:creationId xmlns:a16="http://schemas.microsoft.com/office/drawing/2014/main" id="{BFDEB79A-BA70-4F2E-8962-DAC0C41C2566}"/>
                  </a:ext>
                </a:extLst>
              </p:cNvPr>
              <p:cNvSpPr>
                <a:spLocks/>
              </p:cNvSpPr>
              <p:nvPr/>
            </p:nvSpPr>
            <p:spPr bwMode="auto">
              <a:xfrm>
                <a:off x="641" y="699"/>
                <a:ext cx="5" cy="5"/>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1"/>
                      <a:pt x="1" y="2"/>
                      <a:pt x="2" y="2"/>
                    </a:cubicBezTo>
                    <a:cubicBezTo>
                      <a:pt x="1" y="2"/>
                      <a:pt x="1" y="1"/>
                      <a:pt x="0" y="0"/>
                    </a:cubicBezTo>
                  </a:path>
                </a:pathLst>
              </a:custGeom>
              <a:solidFill>
                <a:srgbClr val="6C7B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0" name="Freeform 2212">
                <a:extLst>
                  <a:ext uri="{FF2B5EF4-FFF2-40B4-BE49-F238E27FC236}">
                    <a16:creationId xmlns:a16="http://schemas.microsoft.com/office/drawing/2014/main" id="{382C1D9F-9597-4F76-ADCB-BDE207522295}"/>
                  </a:ext>
                </a:extLst>
              </p:cNvPr>
              <p:cNvSpPr>
                <a:spLocks/>
              </p:cNvSpPr>
              <p:nvPr/>
            </p:nvSpPr>
            <p:spPr bwMode="auto">
              <a:xfrm>
                <a:off x="550" y="842"/>
                <a:ext cx="2"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lnTo>
                      <a:pt x="0" y="0"/>
                    </a:lnTo>
                    <a:lnTo>
                      <a:pt x="2" y="0"/>
                    </a:lnTo>
                    <a:lnTo>
                      <a:pt x="0" y="0"/>
                    </a:lnTo>
                    <a:close/>
                  </a:path>
                </a:pathLst>
              </a:custGeom>
              <a:solidFill>
                <a:srgbClr val="6C7B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1" name="Freeform 2213">
                <a:extLst>
                  <a:ext uri="{FF2B5EF4-FFF2-40B4-BE49-F238E27FC236}">
                    <a16:creationId xmlns:a16="http://schemas.microsoft.com/office/drawing/2014/main" id="{4CB310EB-326D-40A5-AC00-E69BBD606CC8}"/>
                  </a:ext>
                </a:extLst>
              </p:cNvPr>
              <p:cNvSpPr>
                <a:spLocks/>
              </p:cNvSpPr>
              <p:nvPr/>
            </p:nvSpPr>
            <p:spPr bwMode="auto">
              <a:xfrm>
                <a:off x="636" y="694"/>
                <a:ext cx="2" cy="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path>
                </a:pathLst>
              </a:custGeom>
              <a:solidFill>
                <a:srgbClr val="6C7B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2" name="Freeform 2214">
                <a:extLst>
                  <a:ext uri="{FF2B5EF4-FFF2-40B4-BE49-F238E27FC236}">
                    <a16:creationId xmlns:a16="http://schemas.microsoft.com/office/drawing/2014/main" id="{C2554325-353C-4BE8-814B-B790506471C2}"/>
                  </a:ext>
                </a:extLst>
              </p:cNvPr>
              <p:cNvSpPr>
                <a:spLocks/>
              </p:cNvSpPr>
              <p:nvPr/>
            </p:nvSpPr>
            <p:spPr bwMode="auto">
              <a:xfrm>
                <a:off x="646" y="704"/>
                <a:ext cx="4" cy="12"/>
              </a:xfrm>
              <a:custGeom>
                <a:avLst/>
                <a:gdLst>
                  <a:gd name="T0" fmla="*/ 0 w 2"/>
                  <a:gd name="T1" fmla="*/ 0 h 5"/>
                  <a:gd name="T2" fmla="*/ 2 w 2"/>
                  <a:gd name="T3" fmla="*/ 5 h 5"/>
                  <a:gd name="T4" fmla="*/ 0 w 2"/>
                  <a:gd name="T5" fmla="*/ 0 h 5"/>
                </a:gdLst>
                <a:ahLst/>
                <a:cxnLst>
                  <a:cxn ang="0">
                    <a:pos x="T0" y="T1"/>
                  </a:cxn>
                  <a:cxn ang="0">
                    <a:pos x="T2" y="T3"/>
                  </a:cxn>
                  <a:cxn ang="0">
                    <a:pos x="T4" y="T5"/>
                  </a:cxn>
                </a:cxnLst>
                <a:rect l="0" t="0" r="r" b="b"/>
                <a:pathLst>
                  <a:path w="2" h="5">
                    <a:moveTo>
                      <a:pt x="0" y="0"/>
                    </a:moveTo>
                    <a:cubicBezTo>
                      <a:pt x="1" y="2"/>
                      <a:pt x="2" y="3"/>
                      <a:pt x="2" y="5"/>
                    </a:cubicBezTo>
                    <a:cubicBezTo>
                      <a:pt x="2" y="3"/>
                      <a:pt x="1" y="2"/>
                      <a:pt x="0" y="0"/>
                    </a:cubicBezTo>
                  </a:path>
                </a:pathLst>
              </a:custGeom>
              <a:solidFill>
                <a:srgbClr val="6C7B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3" name="Freeform 2215">
                <a:extLst>
                  <a:ext uri="{FF2B5EF4-FFF2-40B4-BE49-F238E27FC236}">
                    <a16:creationId xmlns:a16="http://schemas.microsoft.com/office/drawing/2014/main" id="{52DF2E13-7F04-4E3B-AE62-20E7C9C69078}"/>
                  </a:ext>
                </a:extLst>
              </p:cNvPr>
              <p:cNvSpPr>
                <a:spLocks/>
              </p:cNvSpPr>
              <p:nvPr/>
            </p:nvSpPr>
            <p:spPr bwMode="auto">
              <a:xfrm>
                <a:off x="631" y="687"/>
                <a:ext cx="3"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1" y="2"/>
                    </a:cubicBezTo>
                    <a:cubicBezTo>
                      <a:pt x="1" y="1"/>
                      <a:pt x="0" y="1"/>
                      <a:pt x="0" y="0"/>
                    </a:cubicBezTo>
                  </a:path>
                </a:pathLst>
              </a:custGeom>
              <a:solidFill>
                <a:srgbClr val="6C7B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4" name="Freeform 2216">
                <a:extLst>
                  <a:ext uri="{FF2B5EF4-FFF2-40B4-BE49-F238E27FC236}">
                    <a16:creationId xmlns:a16="http://schemas.microsoft.com/office/drawing/2014/main" id="{274581B9-7703-435E-9504-89FCC5D9AF76}"/>
                  </a:ext>
                </a:extLst>
              </p:cNvPr>
              <p:cNvSpPr>
                <a:spLocks/>
              </p:cNvSpPr>
              <p:nvPr/>
            </p:nvSpPr>
            <p:spPr bwMode="auto">
              <a:xfrm>
                <a:off x="653" y="718"/>
                <a:ext cx="2" cy="2"/>
              </a:xfrm>
              <a:custGeom>
                <a:avLst/>
                <a:gdLst>
                  <a:gd name="T0" fmla="*/ 1 w 1"/>
                  <a:gd name="T1" fmla="*/ 1 h 1"/>
                  <a:gd name="T2" fmla="*/ 0 w 1"/>
                  <a:gd name="T3" fmla="*/ 0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0" y="0"/>
                      <a:pt x="0" y="0"/>
                    </a:cubicBezTo>
                    <a:cubicBezTo>
                      <a:pt x="0" y="0"/>
                      <a:pt x="1" y="1"/>
                      <a:pt x="1" y="1"/>
                    </a:cubicBezTo>
                    <a:cubicBezTo>
                      <a:pt x="1" y="1"/>
                      <a:pt x="1" y="1"/>
                      <a:pt x="1" y="1"/>
                    </a:cubicBezTo>
                  </a:path>
                </a:pathLst>
              </a:custGeom>
              <a:solidFill>
                <a:srgbClr val="6C7B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5" name="Freeform 2217">
                <a:extLst>
                  <a:ext uri="{FF2B5EF4-FFF2-40B4-BE49-F238E27FC236}">
                    <a16:creationId xmlns:a16="http://schemas.microsoft.com/office/drawing/2014/main" id="{E200D28E-64E1-4F26-964F-117DCFFDBDD8}"/>
                  </a:ext>
                </a:extLst>
              </p:cNvPr>
              <p:cNvSpPr>
                <a:spLocks/>
              </p:cNvSpPr>
              <p:nvPr/>
            </p:nvSpPr>
            <p:spPr bwMode="auto">
              <a:xfrm>
                <a:off x="607" y="835"/>
                <a:ext cx="31" cy="17"/>
              </a:xfrm>
              <a:custGeom>
                <a:avLst/>
                <a:gdLst>
                  <a:gd name="T0" fmla="*/ 11 w 13"/>
                  <a:gd name="T1" fmla="*/ 0 h 7"/>
                  <a:gd name="T2" fmla="*/ 8 w 13"/>
                  <a:gd name="T3" fmla="*/ 3 h 7"/>
                  <a:gd name="T4" fmla="*/ 0 w 13"/>
                  <a:gd name="T5" fmla="*/ 6 h 7"/>
                  <a:gd name="T6" fmla="*/ 4 w 13"/>
                  <a:gd name="T7" fmla="*/ 7 h 7"/>
                  <a:gd name="T8" fmla="*/ 13 w 13"/>
                  <a:gd name="T9" fmla="*/ 2 h 7"/>
                  <a:gd name="T10" fmla="*/ 11 w 13"/>
                  <a:gd name="T11" fmla="*/ 0 h 7"/>
                </a:gdLst>
                <a:ahLst/>
                <a:cxnLst>
                  <a:cxn ang="0">
                    <a:pos x="T0" y="T1"/>
                  </a:cxn>
                  <a:cxn ang="0">
                    <a:pos x="T2" y="T3"/>
                  </a:cxn>
                  <a:cxn ang="0">
                    <a:pos x="T4" y="T5"/>
                  </a:cxn>
                  <a:cxn ang="0">
                    <a:pos x="T6" y="T7"/>
                  </a:cxn>
                  <a:cxn ang="0">
                    <a:pos x="T8" y="T9"/>
                  </a:cxn>
                  <a:cxn ang="0">
                    <a:pos x="T10" y="T11"/>
                  </a:cxn>
                </a:cxnLst>
                <a:rect l="0" t="0" r="r" b="b"/>
                <a:pathLst>
                  <a:path w="13" h="7">
                    <a:moveTo>
                      <a:pt x="11" y="0"/>
                    </a:moveTo>
                    <a:cubicBezTo>
                      <a:pt x="10" y="1"/>
                      <a:pt x="9" y="2"/>
                      <a:pt x="8" y="3"/>
                    </a:cubicBezTo>
                    <a:cubicBezTo>
                      <a:pt x="5" y="5"/>
                      <a:pt x="3" y="6"/>
                      <a:pt x="0" y="6"/>
                    </a:cubicBezTo>
                    <a:cubicBezTo>
                      <a:pt x="1" y="7"/>
                      <a:pt x="3" y="7"/>
                      <a:pt x="4" y="7"/>
                    </a:cubicBezTo>
                    <a:cubicBezTo>
                      <a:pt x="7" y="6"/>
                      <a:pt x="10" y="4"/>
                      <a:pt x="13" y="2"/>
                    </a:cubicBezTo>
                    <a:cubicBezTo>
                      <a:pt x="12" y="1"/>
                      <a:pt x="12" y="1"/>
                      <a:pt x="11" y="0"/>
                    </a:cubicBezTo>
                  </a:path>
                </a:pathLst>
              </a:custGeom>
              <a:solidFill>
                <a:srgbClr val="656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6" name="Freeform 2218">
                <a:extLst>
                  <a:ext uri="{FF2B5EF4-FFF2-40B4-BE49-F238E27FC236}">
                    <a16:creationId xmlns:a16="http://schemas.microsoft.com/office/drawing/2014/main" id="{F24EEBAC-EF7D-4FAC-B33D-0C9DE1AA55DF}"/>
                  </a:ext>
                </a:extLst>
              </p:cNvPr>
              <p:cNvSpPr>
                <a:spLocks/>
              </p:cNvSpPr>
              <p:nvPr/>
            </p:nvSpPr>
            <p:spPr bwMode="auto">
              <a:xfrm>
                <a:off x="550" y="837"/>
                <a:ext cx="31" cy="15"/>
              </a:xfrm>
              <a:custGeom>
                <a:avLst/>
                <a:gdLst>
                  <a:gd name="T0" fmla="*/ 3 w 13"/>
                  <a:gd name="T1" fmla="*/ 4 h 6"/>
                  <a:gd name="T2" fmla="*/ 4 w 13"/>
                  <a:gd name="T3" fmla="*/ 4 h 6"/>
                  <a:gd name="T4" fmla="*/ 7 w 13"/>
                  <a:gd name="T5" fmla="*/ 6 h 6"/>
                  <a:gd name="T6" fmla="*/ 8 w 13"/>
                  <a:gd name="T7" fmla="*/ 6 h 6"/>
                  <a:gd name="T8" fmla="*/ 13 w 13"/>
                  <a:gd name="T9" fmla="*/ 5 h 6"/>
                  <a:gd name="T10" fmla="*/ 5 w 13"/>
                  <a:gd name="T11" fmla="*/ 3 h 6"/>
                  <a:gd name="T12" fmla="*/ 0 w 13"/>
                  <a:gd name="T13" fmla="*/ 0 h 6"/>
                  <a:gd name="T14" fmla="*/ 0 w 13"/>
                  <a:gd name="T15" fmla="*/ 2 h 6"/>
                  <a:gd name="T16" fmla="*/ 1 w 13"/>
                  <a:gd name="T17" fmla="*/ 2 h 6"/>
                  <a:gd name="T18" fmla="*/ 3 w 13"/>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6">
                    <a:moveTo>
                      <a:pt x="3" y="4"/>
                    </a:moveTo>
                    <a:cubicBezTo>
                      <a:pt x="4" y="4"/>
                      <a:pt x="4" y="4"/>
                      <a:pt x="4" y="4"/>
                    </a:cubicBezTo>
                    <a:cubicBezTo>
                      <a:pt x="5" y="5"/>
                      <a:pt x="6" y="5"/>
                      <a:pt x="7" y="6"/>
                    </a:cubicBezTo>
                    <a:cubicBezTo>
                      <a:pt x="8" y="6"/>
                      <a:pt x="8" y="6"/>
                      <a:pt x="8" y="6"/>
                    </a:cubicBezTo>
                    <a:cubicBezTo>
                      <a:pt x="10" y="6"/>
                      <a:pt x="12" y="5"/>
                      <a:pt x="13" y="5"/>
                    </a:cubicBezTo>
                    <a:cubicBezTo>
                      <a:pt x="10" y="5"/>
                      <a:pt x="8" y="4"/>
                      <a:pt x="5" y="3"/>
                    </a:cubicBezTo>
                    <a:cubicBezTo>
                      <a:pt x="4" y="3"/>
                      <a:pt x="2" y="1"/>
                      <a:pt x="0" y="0"/>
                    </a:cubicBezTo>
                    <a:cubicBezTo>
                      <a:pt x="0" y="2"/>
                      <a:pt x="0" y="2"/>
                      <a:pt x="0" y="2"/>
                    </a:cubicBezTo>
                    <a:cubicBezTo>
                      <a:pt x="1" y="2"/>
                      <a:pt x="1" y="2"/>
                      <a:pt x="1" y="2"/>
                    </a:cubicBezTo>
                    <a:cubicBezTo>
                      <a:pt x="1" y="3"/>
                      <a:pt x="2" y="3"/>
                      <a:pt x="3" y="4"/>
                    </a:cubicBezTo>
                    <a:close/>
                  </a:path>
                </a:pathLst>
              </a:custGeom>
              <a:solidFill>
                <a:srgbClr val="656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7" name="Freeform 2219">
                <a:extLst>
                  <a:ext uri="{FF2B5EF4-FFF2-40B4-BE49-F238E27FC236}">
                    <a16:creationId xmlns:a16="http://schemas.microsoft.com/office/drawing/2014/main" id="{B3B25517-D64C-479F-9A26-7EFE5A8D5A3D}"/>
                  </a:ext>
                </a:extLst>
              </p:cNvPr>
              <p:cNvSpPr>
                <a:spLocks/>
              </p:cNvSpPr>
              <p:nvPr/>
            </p:nvSpPr>
            <p:spPr bwMode="auto">
              <a:xfrm>
                <a:off x="619" y="678"/>
                <a:ext cx="36" cy="57"/>
              </a:xfrm>
              <a:custGeom>
                <a:avLst/>
                <a:gdLst>
                  <a:gd name="T0" fmla="*/ 15 w 15"/>
                  <a:gd name="T1" fmla="*/ 18 h 24"/>
                  <a:gd name="T2" fmla="*/ 14 w 15"/>
                  <a:gd name="T3" fmla="*/ 17 h 24"/>
                  <a:gd name="T4" fmla="*/ 13 w 15"/>
                  <a:gd name="T5" fmla="*/ 16 h 24"/>
                  <a:gd name="T6" fmla="*/ 11 w 15"/>
                  <a:gd name="T7" fmla="*/ 11 h 24"/>
                  <a:gd name="T8" fmla="*/ 11 w 15"/>
                  <a:gd name="T9" fmla="*/ 11 h 24"/>
                  <a:gd name="T10" fmla="*/ 9 w 15"/>
                  <a:gd name="T11" fmla="*/ 9 h 24"/>
                  <a:gd name="T12" fmla="*/ 8 w 15"/>
                  <a:gd name="T13" fmla="*/ 8 h 24"/>
                  <a:gd name="T14" fmla="*/ 7 w 15"/>
                  <a:gd name="T15" fmla="*/ 7 h 24"/>
                  <a:gd name="T16" fmla="*/ 6 w 15"/>
                  <a:gd name="T17" fmla="*/ 6 h 24"/>
                  <a:gd name="T18" fmla="*/ 5 w 15"/>
                  <a:gd name="T19" fmla="*/ 4 h 24"/>
                  <a:gd name="T20" fmla="*/ 4 w 15"/>
                  <a:gd name="T21" fmla="*/ 4 h 24"/>
                  <a:gd name="T22" fmla="*/ 0 w 15"/>
                  <a:gd name="T23" fmla="*/ 0 h 24"/>
                  <a:gd name="T24" fmla="*/ 9 w 15"/>
                  <a:gd name="T25" fmla="*/ 24 h 24"/>
                  <a:gd name="T26" fmla="*/ 9 w 15"/>
                  <a:gd name="T27" fmla="*/ 24 h 24"/>
                  <a:gd name="T28" fmla="*/ 15 w 15"/>
                  <a:gd name="T29"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4">
                    <a:moveTo>
                      <a:pt x="15" y="18"/>
                    </a:moveTo>
                    <a:cubicBezTo>
                      <a:pt x="15" y="18"/>
                      <a:pt x="14" y="17"/>
                      <a:pt x="14" y="17"/>
                    </a:cubicBezTo>
                    <a:cubicBezTo>
                      <a:pt x="14" y="16"/>
                      <a:pt x="14" y="16"/>
                      <a:pt x="13" y="16"/>
                    </a:cubicBezTo>
                    <a:cubicBezTo>
                      <a:pt x="13" y="14"/>
                      <a:pt x="12" y="13"/>
                      <a:pt x="11" y="11"/>
                    </a:cubicBezTo>
                    <a:cubicBezTo>
                      <a:pt x="11" y="11"/>
                      <a:pt x="11" y="11"/>
                      <a:pt x="11" y="11"/>
                    </a:cubicBezTo>
                    <a:cubicBezTo>
                      <a:pt x="10" y="11"/>
                      <a:pt x="10" y="10"/>
                      <a:pt x="9" y="9"/>
                    </a:cubicBezTo>
                    <a:cubicBezTo>
                      <a:pt x="8" y="8"/>
                      <a:pt x="8" y="8"/>
                      <a:pt x="8" y="8"/>
                    </a:cubicBezTo>
                    <a:cubicBezTo>
                      <a:pt x="8" y="8"/>
                      <a:pt x="7" y="7"/>
                      <a:pt x="7" y="7"/>
                    </a:cubicBezTo>
                    <a:cubicBezTo>
                      <a:pt x="6" y="6"/>
                      <a:pt x="6" y="6"/>
                      <a:pt x="6" y="6"/>
                    </a:cubicBezTo>
                    <a:cubicBezTo>
                      <a:pt x="6" y="5"/>
                      <a:pt x="5" y="5"/>
                      <a:pt x="5" y="4"/>
                    </a:cubicBezTo>
                    <a:cubicBezTo>
                      <a:pt x="4" y="4"/>
                      <a:pt x="4" y="4"/>
                      <a:pt x="4" y="4"/>
                    </a:cubicBezTo>
                    <a:cubicBezTo>
                      <a:pt x="3" y="3"/>
                      <a:pt x="1" y="1"/>
                      <a:pt x="0" y="0"/>
                    </a:cubicBezTo>
                    <a:cubicBezTo>
                      <a:pt x="8" y="10"/>
                      <a:pt x="9" y="17"/>
                      <a:pt x="9" y="24"/>
                    </a:cubicBezTo>
                    <a:cubicBezTo>
                      <a:pt x="9" y="24"/>
                      <a:pt x="9" y="24"/>
                      <a:pt x="9" y="24"/>
                    </a:cubicBezTo>
                    <a:cubicBezTo>
                      <a:pt x="11" y="22"/>
                      <a:pt x="13" y="20"/>
                      <a:pt x="15" y="18"/>
                    </a:cubicBezTo>
                  </a:path>
                </a:pathLst>
              </a:custGeom>
              <a:solidFill>
                <a:srgbClr val="656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8" name="Freeform 2220">
                <a:extLst>
                  <a:ext uri="{FF2B5EF4-FFF2-40B4-BE49-F238E27FC236}">
                    <a16:creationId xmlns:a16="http://schemas.microsoft.com/office/drawing/2014/main" id="{DB327D36-D77A-4164-AF0B-E99F4E18ECED}"/>
                  </a:ext>
                </a:extLst>
              </p:cNvPr>
              <p:cNvSpPr>
                <a:spLocks/>
              </p:cNvSpPr>
              <p:nvPr/>
            </p:nvSpPr>
            <p:spPr bwMode="auto">
              <a:xfrm>
                <a:off x="550" y="792"/>
                <a:ext cx="76" cy="43"/>
              </a:xfrm>
              <a:custGeom>
                <a:avLst/>
                <a:gdLst>
                  <a:gd name="T0" fmla="*/ 24 w 32"/>
                  <a:gd name="T1" fmla="*/ 15 h 18"/>
                  <a:gd name="T2" fmla="*/ 32 w 32"/>
                  <a:gd name="T3" fmla="*/ 10 h 18"/>
                  <a:gd name="T4" fmla="*/ 31 w 32"/>
                  <a:gd name="T5" fmla="*/ 5 h 18"/>
                  <a:gd name="T6" fmla="*/ 31 w 32"/>
                  <a:gd name="T7" fmla="*/ 5 h 18"/>
                  <a:gd name="T8" fmla="*/ 30 w 32"/>
                  <a:gd name="T9" fmla="*/ 2 h 18"/>
                  <a:gd name="T10" fmla="*/ 30 w 32"/>
                  <a:gd name="T11" fmla="*/ 2 h 18"/>
                  <a:gd name="T12" fmla="*/ 30 w 32"/>
                  <a:gd name="T13" fmla="*/ 0 h 18"/>
                  <a:gd name="T14" fmla="*/ 20 w 32"/>
                  <a:gd name="T15" fmla="*/ 6 h 18"/>
                  <a:gd name="T16" fmla="*/ 0 w 32"/>
                  <a:gd name="T17" fmla="*/ 5 h 18"/>
                  <a:gd name="T18" fmla="*/ 0 w 32"/>
                  <a:gd name="T19" fmla="*/ 14 h 18"/>
                  <a:gd name="T20" fmla="*/ 24 w 32"/>
                  <a:gd name="T21"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8">
                    <a:moveTo>
                      <a:pt x="24" y="15"/>
                    </a:moveTo>
                    <a:cubicBezTo>
                      <a:pt x="27" y="14"/>
                      <a:pt x="29" y="12"/>
                      <a:pt x="32" y="10"/>
                    </a:cubicBezTo>
                    <a:cubicBezTo>
                      <a:pt x="31" y="8"/>
                      <a:pt x="31" y="7"/>
                      <a:pt x="31" y="5"/>
                    </a:cubicBezTo>
                    <a:cubicBezTo>
                      <a:pt x="31" y="5"/>
                      <a:pt x="31" y="5"/>
                      <a:pt x="31" y="5"/>
                    </a:cubicBezTo>
                    <a:cubicBezTo>
                      <a:pt x="31" y="4"/>
                      <a:pt x="30" y="3"/>
                      <a:pt x="30" y="2"/>
                    </a:cubicBezTo>
                    <a:cubicBezTo>
                      <a:pt x="30" y="2"/>
                      <a:pt x="30" y="2"/>
                      <a:pt x="30" y="2"/>
                    </a:cubicBezTo>
                    <a:cubicBezTo>
                      <a:pt x="30" y="1"/>
                      <a:pt x="30" y="1"/>
                      <a:pt x="30" y="0"/>
                    </a:cubicBezTo>
                    <a:cubicBezTo>
                      <a:pt x="28" y="3"/>
                      <a:pt x="24" y="5"/>
                      <a:pt x="20" y="6"/>
                    </a:cubicBezTo>
                    <a:cubicBezTo>
                      <a:pt x="14" y="8"/>
                      <a:pt x="7" y="8"/>
                      <a:pt x="0" y="5"/>
                    </a:cubicBezTo>
                    <a:cubicBezTo>
                      <a:pt x="0" y="14"/>
                      <a:pt x="0" y="14"/>
                      <a:pt x="0" y="14"/>
                    </a:cubicBezTo>
                    <a:cubicBezTo>
                      <a:pt x="9" y="18"/>
                      <a:pt x="17" y="17"/>
                      <a:pt x="24" y="15"/>
                    </a:cubicBezTo>
                  </a:path>
                </a:pathLst>
              </a:custGeom>
              <a:solidFill>
                <a:srgbClr val="656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9" name="Freeform 2221">
                <a:extLst>
                  <a:ext uri="{FF2B5EF4-FFF2-40B4-BE49-F238E27FC236}">
                    <a16:creationId xmlns:a16="http://schemas.microsoft.com/office/drawing/2014/main" id="{61E2FA2B-BFD1-45B7-89B3-6D60705A00A1}"/>
                  </a:ext>
                </a:extLst>
              </p:cNvPr>
              <p:cNvSpPr>
                <a:spLocks/>
              </p:cNvSpPr>
              <p:nvPr/>
            </p:nvSpPr>
            <p:spPr bwMode="auto">
              <a:xfrm>
                <a:off x="550" y="816"/>
                <a:ext cx="84" cy="33"/>
              </a:xfrm>
              <a:custGeom>
                <a:avLst/>
                <a:gdLst>
                  <a:gd name="T0" fmla="*/ 13 w 35"/>
                  <a:gd name="T1" fmla="*/ 14 h 14"/>
                  <a:gd name="T2" fmla="*/ 24 w 35"/>
                  <a:gd name="T3" fmla="*/ 14 h 14"/>
                  <a:gd name="T4" fmla="*/ 32 w 35"/>
                  <a:gd name="T5" fmla="*/ 11 h 14"/>
                  <a:gd name="T6" fmla="*/ 35 w 35"/>
                  <a:gd name="T7" fmla="*/ 8 h 14"/>
                  <a:gd name="T8" fmla="*/ 35 w 35"/>
                  <a:gd name="T9" fmla="*/ 8 h 14"/>
                  <a:gd name="T10" fmla="*/ 35 w 35"/>
                  <a:gd name="T11" fmla="*/ 7 h 14"/>
                  <a:gd name="T12" fmla="*/ 34 w 35"/>
                  <a:gd name="T13" fmla="*/ 6 h 14"/>
                  <a:gd name="T14" fmla="*/ 32 w 35"/>
                  <a:gd name="T15" fmla="*/ 8 h 14"/>
                  <a:gd name="T16" fmla="*/ 18 w 35"/>
                  <a:gd name="T17" fmla="*/ 13 h 14"/>
                  <a:gd name="T18" fmla="*/ 8 w 35"/>
                  <a:gd name="T19" fmla="*/ 10 h 14"/>
                  <a:gd name="T20" fmla="*/ 8 w 35"/>
                  <a:gd name="T21" fmla="*/ 10 h 14"/>
                  <a:gd name="T22" fmla="*/ 8 w 35"/>
                  <a:gd name="T23" fmla="*/ 10 h 14"/>
                  <a:gd name="T24" fmla="*/ 33 w 35"/>
                  <a:gd name="T25" fmla="*/ 4 h 14"/>
                  <a:gd name="T26" fmla="*/ 33 w 35"/>
                  <a:gd name="T27" fmla="*/ 3 h 14"/>
                  <a:gd name="T28" fmla="*/ 33 w 35"/>
                  <a:gd name="T29" fmla="*/ 2 h 14"/>
                  <a:gd name="T30" fmla="*/ 32 w 35"/>
                  <a:gd name="T31" fmla="*/ 0 h 14"/>
                  <a:gd name="T32" fmla="*/ 24 w 35"/>
                  <a:gd name="T33" fmla="*/ 5 h 14"/>
                  <a:gd name="T34" fmla="*/ 0 w 35"/>
                  <a:gd name="T35" fmla="*/ 4 h 14"/>
                  <a:gd name="T36" fmla="*/ 0 w 35"/>
                  <a:gd name="T37" fmla="*/ 9 h 14"/>
                  <a:gd name="T38" fmla="*/ 5 w 35"/>
                  <a:gd name="T39" fmla="*/ 12 h 14"/>
                  <a:gd name="T40" fmla="*/ 13 w 35"/>
                  <a:gd name="T4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14">
                    <a:moveTo>
                      <a:pt x="13" y="14"/>
                    </a:moveTo>
                    <a:cubicBezTo>
                      <a:pt x="17" y="14"/>
                      <a:pt x="20" y="14"/>
                      <a:pt x="24" y="14"/>
                    </a:cubicBezTo>
                    <a:cubicBezTo>
                      <a:pt x="27" y="14"/>
                      <a:pt x="29" y="13"/>
                      <a:pt x="32" y="11"/>
                    </a:cubicBezTo>
                    <a:cubicBezTo>
                      <a:pt x="33" y="10"/>
                      <a:pt x="34" y="9"/>
                      <a:pt x="35" y="8"/>
                    </a:cubicBezTo>
                    <a:cubicBezTo>
                      <a:pt x="35" y="8"/>
                      <a:pt x="35" y="8"/>
                      <a:pt x="35" y="8"/>
                    </a:cubicBezTo>
                    <a:cubicBezTo>
                      <a:pt x="35" y="7"/>
                      <a:pt x="35" y="7"/>
                      <a:pt x="35" y="7"/>
                    </a:cubicBezTo>
                    <a:cubicBezTo>
                      <a:pt x="34" y="6"/>
                      <a:pt x="34" y="6"/>
                      <a:pt x="34" y="6"/>
                    </a:cubicBezTo>
                    <a:cubicBezTo>
                      <a:pt x="34" y="7"/>
                      <a:pt x="33" y="7"/>
                      <a:pt x="32" y="8"/>
                    </a:cubicBezTo>
                    <a:cubicBezTo>
                      <a:pt x="29" y="10"/>
                      <a:pt x="25" y="13"/>
                      <a:pt x="18" y="13"/>
                    </a:cubicBezTo>
                    <a:cubicBezTo>
                      <a:pt x="14" y="13"/>
                      <a:pt x="9" y="10"/>
                      <a:pt x="8" y="10"/>
                    </a:cubicBezTo>
                    <a:cubicBezTo>
                      <a:pt x="8" y="10"/>
                      <a:pt x="8" y="10"/>
                      <a:pt x="8" y="10"/>
                    </a:cubicBezTo>
                    <a:cubicBezTo>
                      <a:pt x="8" y="10"/>
                      <a:pt x="8" y="9"/>
                      <a:pt x="8" y="10"/>
                    </a:cubicBezTo>
                    <a:cubicBezTo>
                      <a:pt x="18" y="13"/>
                      <a:pt x="28" y="8"/>
                      <a:pt x="33" y="4"/>
                    </a:cubicBezTo>
                    <a:cubicBezTo>
                      <a:pt x="33" y="3"/>
                      <a:pt x="33" y="3"/>
                      <a:pt x="33" y="3"/>
                    </a:cubicBezTo>
                    <a:cubicBezTo>
                      <a:pt x="33" y="3"/>
                      <a:pt x="33" y="3"/>
                      <a:pt x="33" y="2"/>
                    </a:cubicBezTo>
                    <a:cubicBezTo>
                      <a:pt x="32" y="1"/>
                      <a:pt x="32" y="1"/>
                      <a:pt x="32" y="0"/>
                    </a:cubicBezTo>
                    <a:cubicBezTo>
                      <a:pt x="29" y="2"/>
                      <a:pt x="27" y="4"/>
                      <a:pt x="24" y="5"/>
                    </a:cubicBezTo>
                    <a:cubicBezTo>
                      <a:pt x="17" y="7"/>
                      <a:pt x="9" y="8"/>
                      <a:pt x="0" y="4"/>
                    </a:cubicBezTo>
                    <a:cubicBezTo>
                      <a:pt x="0" y="9"/>
                      <a:pt x="0" y="9"/>
                      <a:pt x="0" y="9"/>
                    </a:cubicBezTo>
                    <a:cubicBezTo>
                      <a:pt x="2" y="10"/>
                      <a:pt x="4" y="12"/>
                      <a:pt x="5" y="12"/>
                    </a:cubicBezTo>
                    <a:cubicBezTo>
                      <a:pt x="8" y="13"/>
                      <a:pt x="10" y="14"/>
                      <a:pt x="13" y="14"/>
                    </a:cubicBezTo>
                  </a:path>
                </a:pathLst>
              </a:custGeom>
              <a:solidFill>
                <a:srgbClr val="5B5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0" name="Freeform 2222">
                <a:extLst>
                  <a:ext uri="{FF2B5EF4-FFF2-40B4-BE49-F238E27FC236}">
                    <a16:creationId xmlns:a16="http://schemas.microsoft.com/office/drawing/2014/main" id="{BCB8FC4A-8B6A-43C9-BF6A-5CAFA68D6579}"/>
                  </a:ext>
                </a:extLst>
              </p:cNvPr>
              <p:cNvSpPr>
                <a:spLocks/>
              </p:cNvSpPr>
              <p:nvPr/>
            </p:nvSpPr>
            <p:spPr bwMode="auto">
              <a:xfrm>
                <a:off x="550" y="670"/>
                <a:ext cx="81" cy="122"/>
              </a:xfrm>
              <a:custGeom>
                <a:avLst/>
                <a:gdLst>
                  <a:gd name="T0" fmla="*/ 8 w 34"/>
                  <a:gd name="T1" fmla="*/ 50 h 51"/>
                  <a:gd name="T2" fmla="*/ 32 w 34"/>
                  <a:gd name="T3" fmla="*/ 26 h 51"/>
                  <a:gd name="T4" fmla="*/ 30 w 34"/>
                  <a:gd name="T5" fmla="*/ 9 h 51"/>
                  <a:gd name="T6" fmla="*/ 17 w 34"/>
                  <a:gd name="T7" fmla="*/ 0 h 51"/>
                  <a:gd name="T8" fmla="*/ 24 w 34"/>
                  <a:gd name="T9" fmla="*/ 6 h 51"/>
                  <a:gd name="T10" fmla="*/ 26 w 34"/>
                  <a:gd name="T11" fmla="*/ 20 h 51"/>
                  <a:gd name="T12" fmla="*/ 6 w 34"/>
                  <a:gd name="T13" fmla="*/ 39 h 51"/>
                  <a:gd name="T14" fmla="*/ 0 w 34"/>
                  <a:gd name="T15" fmla="*/ 39 h 51"/>
                  <a:gd name="T16" fmla="*/ 0 w 34"/>
                  <a:gd name="T17" fmla="*/ 50 h 51"/>
                  <a:gd name="T18" fmla="*/ 8 w 34"/>
                  <a:gd name="T19" fmla="*/ 5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51">
                    <a:moveTo>
                      <a:pt x="8" y="50"/>
                    </a:moveTo>
                    <a:cubicBezTo>
                      <a:pt x="21" y="49"/>
                      <a:pt x="30" y="38"/>
                      <a:pt x="32" y="26"/>
                    </a:cubicBezTo>
                    <a:cubicBezTo>
                      <a:pt x="33" y="21"/>
                      <a:pt x="34" y="15"/>
                      <a:pt x="30" y="9"/>
                    </a:cubicBezTo>
                    <a:cubicBezTo>
                      <a:pt x="27" y="5"/>
                      <a:pt x="22" y="2"/>
                      <a:pt x="17" y="0"/>
                    </a:cubicBezTo>
                    <a:cubicBezTo>
                      <a:pt x="20" y="1"/>
                      <a:pt x="23" y="4"/>
                      <a:pt x="24" y="6"/>
                    </a:cubicBezTo>
                    <a:cubicBezTo>
                      <a:pt x="27" y="11"/>
                      <a:pt x="27" y="16"/>
                      <a:pt x="26" y="20"/>
                    </a:cubicBezTo>
                    <a:cubicBezTo>
                      <a:pt x="24" y="30"/>
                      <a:pt x="17" y="38"/>
                      <a:pt x="6" y="39"/>
                    </a:cubicBezTo>
                    <a:cubicBezTo>
                      <a:pt x="4" y="40"/>
                      <a:pt x="2" y="40"/>
                      <a:pt x="0" y="39"/>
                    </a:cubicBezTo>
                    <a:cubicBezTo>
                      <a:pt x="0" y="50"/>
                      <a:pt x="0" y="50"/>
                      <a:pt x="0" y="50"/>
                    </a:cubicBezTo>
                    <a:cubicBezTo>
                      <a:pt x="3" y="51"/>
                      <a:pt x="5" y="51"/>
                      <a:pt x="8" y="50"/>
                    </a:cubicBezTo>
                  </a:path>
                </a:pathLst>
              </a:custGeom>
              <a:solidFill>
                <a:srgbClr val="818C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1" name="Freeform 2223">
                <a:extLst>
                  <a:ext uri="{FF2B5EF4-FFF2-40B4-BE49-F238E27FC236}">
                    <a16:creationId xmlns:a16="http://schemas.microsoft.com/office/drawing/2014/main" id="{52994037-C771-4BFE-9AA4-88B3C5672621}"/>
                  </a:ext>
                </a:extLst>
              </p:cNvPr>
              <p:cNvSpPr>
                <a:spLocks/>
              </p:cNvSpPr>
              <p:nvPr/>
            </p:nvSpPr>
            <p:spPr bwMode="auto">
              <a:xfrm>
                <a:off x="550" y="661"/>
                <a:ext cx="65" cy="105"/>
              </a:xfrm>
              <a:custGeom>
                <a:avLst/>
                <a:gdLst>
                  <a:gd name="T0" fmla="*/ 6 w 27"/>
                  <a:gd name="T1" fmla="*/ 43 h 44"/>
                  <a:gd name="T2" fmla="*/ 26 w 27"/>
                  <a:gd name="T3" fmla="*/ 24 h 44"/>
                  <a:gd name="T4" fmla="*/ 24 w 27"/>
                  <a:gd name="T5" fmla="*/ 10 h 44"/>
                  <a:gd name="T6" fmla="*/ 17 w 27"/>
                  <a:gd name="T7" fmla="*/ 4 h 44"/>
                  <a:gd name="T8" fmla="*/ 13 w 27"/>
                  <a:gd name="T9" fmla="*/ 2 h 44"/>
                  <a:gd name="T10" fmla="*/ 0 w 27"/>
                  <a:gd name="T11" fmla="*/ 1 h 44"/>
                  <a:gd name="T12" fmla="*/ 0 w 27"/>
                  <a:gd name="T13" fmla="*/ 3 h 44"/>
                  <a:gd name="T14" fmla="*/ 12 w 27"/>
                  <a:gd name="T15" fmla="*/ 4 h 44"/>
                  <a:gd name="T16" fmla="*/ 13 w 27"/>
                  <a:gd name="T17" fmla="*/ 5 h 44"/>
                  <a:gd name="T18" fmla="*/ 8 w 27"/>
                  <a:gd name="T19" fmla="*/ 10 h 44"/>
                  <a:gd name="T20" fmla="*/ 2 w 27"/>
                  <a:gd name="T21" fmla="*/ 14 h 44"/>
                  <a:gd name="T22" fmla="*/ 0 w 27"/>
                  <a:gd name="T23" fmla="*/ 15 h 44"/>
                  <a:gd name="T24" fmla="*/ 0 w 27"/>
                  <a:gd name="T25" fmla="*/ 43 h 44"/>
                  <a:gd name="T26" fmla="*/ 6 w 27"/>
                  <a:gd name="T2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44">
                    <a:moveTo>
                      <a:pt x="6" y="43"/>
                    </a:moveTo>
                    <a:cubicBezTo>
                      <a:pt x="17" y="42"/>
                      <a:pt x="24" y="34"/>
                      <a:pt x="26" y="24"/>
                    </a:cubicBezTo>
                    <a:cubicBezTo>
                      <a:pt x="27" y="20"/>
                      <a:pt x="27" y="15"/>
                      <a:pt x="24" y="10"/>
                    </a:cubicBezTo>
                    <a:cubicBezTo>
                      <a:pt x="23" y="8"/>
                      <a:pt x="20" y="5"/>
                      <a:pt x="17" y="4"/>
                    </a:cubicBezTo>
                    <a:cubicBezTo>
                      <a:pt x="16" y="3"/>
                      <a:pt x="15" y="2"/>
                      <a:pt x="13" y="2"/>
                    </a:cubicBezTo>
                    <a:cubicBezTo>
                      <a:pt x="10" y="0"/>
                      <a:pt x="5" y="0"/>
                      <a:pt x="0" y="1"/>
                    </a:cubicBezTo>
                    <a:cubicBezTo>
                      <a:pt x="0" y="3"/>
                      <a:pt x="0" y="3"/>
                      <a:pt x="0" y="3"/>
                    </a:cubicBezTo>
                    <a:cubicBezTo>
                      <a:pt x="4" y="2"/>
                      <a:pt x="7" y="3"/>
                      <a:pt x="12" y="4"/>
                    </a:cubicBezTo>
                    <a:cubicBezTo>
                      <a:pt x="12" y="4"/>
                      <a:pt x="13" y="5"/>
                      <a:pt x="13" y="5"/>
                    </a:cubicBezTo>
                    <a:cubicBezTo>
                      <a:pt x="12" y="8"/>
                      <a:pt x="10" y="9"/>
                      <a:pt x="8" y="10"/>
                    </a:cubicBezTo>
                    <a:cubicBezTo>
                      <a:pt x="6" y="11"/>
                      <a:pt x="3" y="12"/>
                      <a:pt x="2" y="14"/>
                    </a:cubicBezTo>
                    <a:cubicBezTo>
                      <a:pt x="1" y="14"/>
                      <a:pt x="1" y="15"/>
                      <a:pt x="0" y="15"/>
                    </a:cubicBezTo>
                    <a:cubicBezTo>
                      <a:pt x="0" y="43"/>
                      <a:pt x="0" y="43"/>
                      <a:pt x="0" y="43"/>
                    </a:cubicBezTo>
                    <a:cubicBezTo>
                      <a:pt x="2" y="44"/>
                      <a:pt x="4" y="44"/>
                      <a:pt x="6" y="43"/>
                    </a:cubicBezTo>
                  </a:path>
                </a:pathLst>
              </a:custGeom>
              <a:solidFill>
                <a:srgbClr val="8D91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2" name="Freeform 2224">
                <a:extLst>
                  <a:ext uri="{FF2B5EF4-FFF2-40B4-BE49-F238E27FC236}">
                    <a16:creationId xmlns:a16="http://schemas.microsoft.com/office/drawing/2014/main" id="{DC2CFC45-4BDB-44FF-A410-6F7F21A5D3DD}"/>
                  </a:ext>
                </a:extLst>
              </p:cNvPr>
              <p:cNvSpPr>
                <a:spLocks/>
              </p:cNvSpPr>
              <p:nvPr/>
            </p:nvSpPr>
            <p:spPr bwMode="auto">
              <a:xfrm>
                <a:off x="550" y="666"/>
                <a:ext cx="31" cy="31"/>
              </a:xfrm>
              <a:custGeom>
                <a:avLst/>
                <a:gdLst>
                  <a:gd name="T0" fmla="*/ 8 w 13"/>
                  <a:gd name="T1" fmla="*/ 8 h 13"/>
                  <a:gd name="T2" fmla="*/ 13 w 13"/>
                  <a:gd name="T3" fmla="*/ 3 h 13"/>
                  <a:gd name="T4" fmla="*/ 12 w 13"/>
                  <a:gd name="T5" fmla="*/ 2 h 13"/>
                  <a:gd name="T6" fmla="*/ 0 w 13"/>
                  <a:gd name="T7" fmla="*/ 1 h 13"/>
                  <a:gd name="T8" fmla="*/ 0 w 13"/>
                  <a:gd name="T9" fmla="*/ 2 h 13"/>
                  <a:gd name="T10" fmla="*/ 8 w 13"/>
                  <a:gd name="T11" fmla="*/ 2 h 13"/>
                  <a:gd name="T12" fmla="*/ 3 w 13"/>
                  <a:gd name="T13" fmla="*/ 4 h 13"/>
                  <a:gd name="T14" fmla="*/ 0 w 13"/>
                  <a:gd name="T15" fmla="*/ 6 h 13"/>
                  <a:gd name="T16" fmla="*/ 0 w 13"/>
                  <a:gd name="T17" fmla="*/ 13 h 13"/>
                  <a:gd name="T18" fmla="*/ 2 w 13"/>
                  <a:gd name="T19" fmla="*/ 12 h 13"/>
                  <a:gd name="T20" fmla="*/ 8 w 13"/>
                  <a:gd name="T21"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3">
                    <a:moveTo>
                      <a:pt x="8" y="8"/>
                    </a:moveTo>
                    <a:cubicBezTo>
                      <a:pt x="10" y="7"/>
                      <a:pt x="12" y="6"/>
                      <a:pt x="13" y="3"/>
                    </a:cubicBezTo>
                    <a:cubicBezTo>
                      <a:pt x="13" y="3"/>
                      <a:pt x="12" y="2"/>
                      <a:pt x="12" y="2"/>
                    </a:cubicBezTo>
                    <a:cubicBezTo>
                      <a:pt x="7" y="1"/>
                      <a:pt x="4" y="0"/>
                      <a:pt x="0" y="1"/>
                    </a:cubicBezTo>
                    <a:cubicBezTo>
                      <a:pt x="0" y="2"/>
                      <a:pt x="0" y="2"/>
                      <a:pt x="0" y="2"/>
                    </a:cubicBezTo>
                    <a:cubicBezTo>
                      <a:pt x="3" y="1"/>
                      <a:pt x="5" y="2"/>
                      <a:pt x="8" y="2"/>
                    </a:cubicBezTo>
                    <a:cubicBezTo>
                      <a:pt x="7" y="3"/>
                      <a:pt x="4" y="3"/>
                      <a:pt x="3" y="4"/>
                    </a:cubicBezTo>
                    <a:cubicBezTo>
                      <a:pt x="2" y="5"/>
                      <a:pt x="1" y="5"/>
                      <a:pt x="0" y="6"/>
                    </a:cubicBezTo>
                    <a:cubicBezTo>
                      <a:pt x="0" y="13"/>
                      <a:pt x="0" y="13"/>
                      <a:pt x="0" y="13"/>
                    </a:cubicBezTo>
                    <a:cubicBezTo>
                      <a:pt x="1" y="13"/>
                      <a:pt x="1" y="12"/>
                      <a:pt x="2" y="12"/>
                    </a:cubicBezTo>
                    <a:cubicBezTo>
                      <a:pt x="3" y="10"/>
                      <a:pt x="6" y="9"/>
                      <a:pt x="8" y="8"/>
                    </a:cubicBezTo>
                    <a:close/>
                  </a:path>
                </a:pathLst>
              </a:custGeom>
              <a:solidFill>
                <a:srgbClr val="A0A3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3" name="Freeform 2225">
                <a:extLst>
                  <a:ext uri="{FF2B5EF4-FFF2-40B4-BE49-F238E27FC236}">
                    <a16:creationId xmlns:a16="http://schemas.microsoft.com/office/drawing/2014/main" id="{B422ED18-35FD-4634-B961-41A2EE0AB364}"/>
                  </a:ext>
                </a:extLst>
              </p:cNvPr>
              <p:cNvSpPr>
                <a:spLocks/>
              </p:cNvSpPr>
              <p:nvPr/>
            </p:nvSpPr>
            <p:spPr bwMode="auto">
              <a:xfrm>
                <a:off x="550" y="668"/>
                <a:ext cx="19" cy="12"/>
              </a:xfrm>
              <a:custGeom>
                <a:avLst/>
                <a:gdLst>
                  <a:gd name="T0" fmla="*/ 8 w 8"/>
                  <a:gd name="T1" fmla="*/ 1 h 5"/>
                  <a:gd name="T2" fmla="*/ 0 w 8"/>
                  <a:gd name="T3" fmla="*/ 1 h 5"/>
                  <a:gd name="T4" fmla="*/ 0 w 8"/>
                  <a:gd name="T5" fmla="*/ 5 h 5"/>
                  <a:gd name="T6" fmla="*/ 3 w 8"/>
                  <a:gd name="T7" fmla="*/ 3 h 5"/>
                  <a:gd name="T8" fmla="*/ 8 w 8"/>
                  <a:gd name="T9" fmla="*/ 1 h 5"/>
                </a:gdLst>
                <a:ahLst/>
                <a:cxnLst>
                  <a:cxn ang="0">
                    <a:pos x="T0" y="T1"/>
                  </a:cxn>
                  <a:cxn ang="0">
                    <a:pos x="T2" y="T3"/>
                  </a:cxn>
                  <a:cxn ang="0">
                    <a:pos x="T4" y="T5"/>
                  </a:cxn>
                  <a:cxn ang="0">
                    <a:pos x="T6" y="T7"/>
                  </a:cxn>
                  <a:cxn ang="0">
                    <a:pos x="T8" y="T9"/>
                  </a:cxn>
                </a:cxnLst>
                <a:rect l="0" t="0" r="r" b="b"/>
                <a:pathLst>
                  <a:path w="8" h="5">
                    <a:moveTo>
                      <a:pt x="8" y="1"/>
                    </a:moveTo>
                    <a:cubicBezTo>
                      <a:pt x="5" y="1"/>
                      <a:pt x="3" y="0"/>
                      <a:pt x="0" y="1"/>
                    </a:cubicBezTo>
                    <a:cubicBezTo>
                      <a:pt x="0" y="5"/>
                      <a:pt x="0" y="5"/>
                      <a:pt x="0" y="5"/>
                    </a:cubicBezTo>
                    <a:cubicBezTo>
                      <a:pt x="1" y="4"/>
                      <a:pt x="2" y="4"/>
                      <a:pt x="3" y="3"/>
                    </a:cubicBezTo>
                    <a:cubicBezTo>
                      <a:pt x="4" y="2"/>
                      <a:pt x="7" y="2"/>
                      <a:pt x="8" y="1"/>
                    </a:cubicBezTo>
                    <a:close/>
                  </a:path>
                </a:pathLst>
              </a:custGeom>
              <a:solidFill>
                <a:srgbClr val="BDBB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4" name="Line 2226">
                <a:extLst>
                  <a:ext uri="{FF2B5EF4-FFF2-40B4-BE49-F238E27FC236}">
                    <a16:creationId xmlns:a16="http://schemas.microsoft.com/office/drawing/2014/main" id="{16B5DFA9-5A30-4151-BEC9-4E13DEEBE516}"/>
                  </a:ext>
                </a:extLst>
              </p:cNvPr>
              <p:cNvSpPr>
                <a:spLocks noChangeShapeType="1"/>
              </p:cNvSpPr>
              <p:nvPr/>
            </p:nvSpPr>
            <p:spPr bwMode="auto">
              <a:xfrm>
                <a:off x="569" y="84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5" name="Line 2227">
                <a:extLst>
                  <a:ext uri="{FF2B5EF4-FFF2-40B4-BE49-F238E27FC236}">
                    <a16:creationId xmlns:a16="http://schemas.microsoft.com/office/drawing/2014/main" id="{A21F582E-3032-464E-89FC-F02D2D28A0F5}"/>
                  </a:ext>
                </a:extLst>
              </p:cNvPr>
              <p:cNvSpPr>
                <a:spLocks noChangeShapeType="1"/>
              </p:cNvSpPr>
              <p:nvPr/>
            </p:nvSpPr>
            <p:spPr bwMode="auto">
              <a:xfrm>
                <a:off x="569" y="84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6" name="Freeform 2228">
                <a:extLst>
                  <a:ext uri="{FF2B5EF4-FFF2-40B4-BE49-F238E27FC236}">
                    <a16:creationId xmlns:a16="http://schemas.microsoft.com/office/drawing/2014/main" id="{F5D17759-3BA5-46B8-AC27-D3E78077AD7D}"/>
                  </a:ext>
                </a:extLst>
              </p:cNvPr>
              <p:cNvSpPr>
                <a:spLocks/>
              </p:cNvSpPr>
              <p:nvPr/>
            </p:nvSpPr>
            <p:spPr bwMode="auto">
              <a:xfrm>
                <a:off x="569" y="825"/>
                <a:ext cx="62" cy="22"/>
              </a:xfrm>
              <a:custGeom>
                <a:avLst/>
                <a:gdLst>
                  <a:gd name="T0" fmla="*/ 25 w 26"/>
                  <a:gd name="T1" fmla="*/ 0 h 9"/>
                  <a:gd name="T2" fmla="*/ 0 w 26"/>
                  <a:gd name="T3" fmla="*/ 6 h 9"/>
                  <a:gd name="T4" fmla="*/ 10 w 26"/>
                  <a:gd name="T5" fmla="*/ 9 h 9"/>
                  <a:gd name="T6" fmla="*/ 24 w 26"/>
                  <a:gd name="T7" fmla="*/ 4 h 9"/>
                  <a:gd name="T8" fmla="*/ 26 w 26"/>
                  <a:gd name="T9" fmla="*/ 2 h 9"/>
                  <a:gd name="T10" fmla="*/ 26 w 26"/>
                  <a:gd name="T11" fmla="*/ 1 h 9"/>
                  <a:gd name="T12" fmla="*/ 25 w 2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6" h="9">
                    <a:moveTo>
                      <a:pt x="25" y="0"/>
                    </a:moveTo>
                    <a:cubicBezTo>
                      <a:pt x="20" y="4"/>
                      <a:pt x="10" y="9"/>
                      <a:pt x="0" y="6"/>
                    </a:cubicBezTo>
                    <a:cubicBezTo>
                      <a:pt x="1" y="6"/>
                      <a:pt x="6" y="9"/>
                      <a:pt x="10" y="9"/>
                    </a:cubicBezTo>
                    <a:cubicBezTo>
                      <a:pt x="17" y="9"/>
                      <a:pt x="21" y="6"/>
                      <a:pt x="24" y="4"/>
                    </a:cubicBezTo>
                    <a:cubicBezTo>
                      <a:pt x="25" y="3"/>
                      <a:pt x="26" y="3"/>
                      <a:pt x="26" y="2"/>
                    </a:cubicBezTo>
                    <a:cubicBezTo>
                      <a:pt x="26" y="2"/>
                      <a:pt x="26" y="1"/>
                      <a:pt x="26" y="1"/>
                    </a:cubicBezTo>
                    <a:cubicBezTo>
                      <a:pt x="25" y="0"/>
                      <a:pt x="25" y="0"/>
                      <a:pt x="25" y="0"/>
                    </a:cubicBezTo>
                  </a:path>
                </a:pathLst>
              </a:custGeom>
              <a:solidFill>
                <a:srgbClr val="525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7" name="Rectangle 2229">
                <a:extLst>
                  <a:ext uri="{FF2B5EF4-FFF2-40B4-BE49-F238E27FC236}">
                    <a16:creationId xmlns:a16="http://schemas.microsoft.com/office/drawing/2014/main" id="{8F042039-9476-4D93-8CB0-8A7C1456BF3F}"/>
                  </a:ext>
                </a:extLst>
              </p:cNvPr>
              <p:cNvSpPr>
                <a:spLocks noChangeArrowheads="1"/>
              </p:cNvSpPr>
              <p:nvPr/>
            </p:nvSpPr>
            <p:spPr bwMode="auto">
              <a:xfrm>
                <a:off x="827" y="876"/>
                <a:ext cx="1" cy="1"/>
              </a:xfrm>
              <a:prstGeom prst="rect">
                <a:avLst/>
              </a:prstGeom>
              <a:solidFill>
                <a:srgbClr val="7275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8" name="Freeform 2230">
                <a:extLst>
                  <a:ext uri="{FF2B5EF4-FFF2-40B4-BE49-F238E27FC236}">
                    <a16:creationId xmlns:a16="http://schemas.microsoft.com/office/drawing/2014/main" id="{EA073BDC-031D-4F25-BDEB-F782D7F064F9}"/>
                  </a:ext>
                </a:extLst>
              </p:cNvPr>
              <p:cNvSpPr>
                <a:spLocks/>
              </p:cNvSpPr>
              <p:nvPr/>
            </p:nvSpPr>
            <p:spPr bwMode="auto">
              <a:xfrm>
                <a:off x="822" y="876"/>
                <a:ext cx="5" cy="4"/>
              </a:xfrm>
              <a:custGeom>
                <a:avLst/>
                <a:gdLst>
                  <a:gd name="T0" fmla="*/ 2 w 2"/>
                  <a:gd name="T1" fmla="*/ 0 h 2"/>
                  <a:gd name="T2" fmla="*/ 2 w 2"/>
                  <a:gd name="T3" fmla="*/ 0 h 2"/>
                  <a:gd name="T4" fmla="*/ 0 w 2"/>
                  <a:gd name="T5" fmla="*/ 2 h 2"/>
                  <a:gd name="T6" fmla="*/ 2 w 2"/>
                  <a:gd name="T7" fmla="*/ 1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cubicBezTo>
                      <a:pt x="2" y="0"/>
                      <a:pt x="2" y="0"/>
                      <a:pt x="2" y="0"/>
                    </a:cubicBezTo>
                    <a:cubicBezTo>
                      <a:pt x="1" y="1"/>
                      <a:pt x="0" y="1"/>
                      <a:pt x="0" y="2"/>
                    </a:cubicBezTo>
                    <a:cubicBezTo>
                      <a:pt x="1" y="2"/>
                      <a:pt x="1" y="1"/>
                      <a:pt x="2" y="1"/>
                    </a:cubicBezTo>
                    <a:lnTo>
                      <a:pt x="2" y="0"/>
                    </a:lnTo>
                    <a:close/>
                  </a:path>
                </a:pathLst>
              </a:custGeom>
              <a:solidFill>
                <a:srgbClr val="848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9" name="Freeform 2231">
                <a:extLst>
                  <a:ext uri="{FF2B5EF4-FFF2-40B4-BE49-F238E27FC236}">
                    <a16:creationId xmlns:a16="http://schemas.microsoft.com/office/drawing/2014/main" id="{1EED01CB-BADF-4853-98EC-D35EF3F5406E}"/>
                  </a:ext>
                </a:extLst>
              </p:cNvPr>
              <p:cNvSpPr>
                <a:spLocks/>
              </p:cNvSpPr>
              <p:nvPr/>
            </p:nvSpPr>
            <p:spPr bwMode="auto">
              <a:xfrm>
                <a:off x="813" y="878"/>
                <a:ext cx="14" cy="14"/>
              </a:xfrm>
              <a:custGeom>
                <a:avLst/>
                <a:gdLst>
                  <a:gd name="T0" fmla="*/ 3 w 6"/>
                  <a:gd name="T1" fmla="*/ 5 h 6"/>
                  <a:gd name="T2" fmla="*/ 6 w 6"/>
                  <a:gd name="T3" fmla="*/ 0 h 6"/>
                  <a:gd name="T4" fmla="*/ 6 w 6"/>
                  <a:gd name="T5" fmla="*/ 0 h 6"/>
                  <a:gd name="T6" fmla="*/ 4 w 6"/>
                  <a:gd name="T7" fmla="*/ 1 h 6"/>
                  <a:gd name="T8" fmla="*/ 0 w 6"/>
                  <a:gd name="T9" fmla="*/ 5 h 6"/>
                  <a:gd name="T10" fmla="*/ 2 w 6"/>
                  <a:gd name="T11" fmla="*/ 6 h 6"/>
                  <a:gd name="T12" fmla="*/ 3 w 6"/>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3" y="5"/>
                    </a:moveTo>
                    <a:cubicBezTo>
                      <a:pt x="3" y="3"/>
                      <a:pt x="5" y="2"/>
                      <a:pt x="6" y="0"/>
                    </a:cubicBezTo>
                    <a:cubicBezTo>
                      <a:pt x="6" y="0"/>
                      <a:pt x="6" y="0"/>
                      <a:pt x="6" y="0"/>
                    </a:cubicBezTo>
                    <a:cubicBezTo>
                      <a:pt x="5" y="0"/>
                      <a:pt x="5" y="1"/>
                      <a:pt x="4" y="1"/>
                    </a:cubicBezTo>
                    <a:cubicBezTo>
                      <a:pt x="3" y="2"/>
                      <a:pt x="1" y="4"/>
                      <a:pt x="0" y="5"/>
                    </a:cubicBezTo>
                    <a:cubicBezTo>
                      <a:pt x="1" y="5"/>
                      <a:pt x="1" y="6"/>
                      <a:pt x="2" y="6"/>
                    </a:cubicBezTo>
                    <a:cubicBezTo>
                      <a:pt x="2" y="6"/>
                      <a:pt x="2" y="5"/>
                      <a:pt x="3" y="5"/>
                    </a:cubicBezTo>
                    <a:close/>
                  </a:path>
                </a:pathLst>
              </a:custGeom>
              <a:solidFill>
                <a:srgbClr val="A19F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0" name="Freeform 2232">
                <a:extLst>
                  <a:ext uri="{FF2B5EF4-FFF2-40B4-BE49-F238E27FC236}">
                    <a16:creationId xmlns:a16="http://schemas.microsoft.com/office/drawing/2014/main" id="{5FE34F71-0911-4296-BC78-E73510A8E096}"/>
                  </a:ext>
                </a:extLst>
              </p:cNvPr>
              <p:cNvSpPr>
                <a:spLocks/>
              </p:cNvSpPr>
              <p:nvPr/>
            </p:nvSpPr>
            <p:spPr bwMode="auto">
              <a:xfrm>
                <a:off x="825" y="892"/>
                <a:ext cx="2" cy="5"/>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1"/>
                      <a:pt x="0" y="1"/>
                      <a:pt x="1" y="0"/>
                    </a:cubicBezTo>
                    <a:cubicBezTo>
                      <a:pt x="0" y="1"/>
                      <a:pt x="0" y="1"/>
                      <a:pt x="0" y="2"/>
                    </a:cubicBezTo>
                    <a:close/>
                  </a:path>
                </a:pathLst>
              </a:custGeom>
              <a:solidFill>
                <a:srgbClr val="535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1" name="Freeform 2233">
                <a:extLst>
                  <a:ext uri="{FF2B5EF4-FFF2-40B4-BE49-F238E27FC236}">
                    <a16:creationId xmlns:a16="http://schemas.microsoft.com/office/drawing/2014/main" id="{62D82968-9AA2-4D51-BF41-93F7A1319BFF}"/>
                  </a:ext>
                </a:extLst>
              </p:cNvPr>
              <p:cNvSpPr>
                <a:spLocks/>
              </p:cNvSpPr>
              <p:nvPr/>
            </p:nvSpPr>
            <p:spPr bwMode="auto">
              <a:xfrm>
                <a:off x="822" y="89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35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2" name="Freeform 2234">
                <a:extLst>
                  <a:ext uri="{FF2B5EF4-FFF2-40B4-BE49-F238E27FC236}">
                    <a16:creationId xmlns:a16="http://schemas.microsoft.com/office/drawing/2014/main" id="{B7A3A78A-4595-4B5C-98C9-6DF3826CE813}"/>
                  </a:ext>
                </a:extLst>
              </p:cNvPr>
              <p:cNvSpPr>
                <a:spLocks/>
              </p:cNvSpPr>
              <p:nvPr/>
            </p:nvSpPr>
            <p:spPr bwMode="auto">
              <a:xfrm>
                <a:off x="970" y="942"/>
                <a:ext cx="0" cy="5"/>
              </a:xfrm>
              <a:custGeom>
                <a:avLst/>
                <a:gdLst>
                  <a:gd name="T0" fmla="*/ 1 h 2"/>
                  <a:gd name="T1" fmla="*/ 2 h 2"/>
                  <a:gd name="T2" fmla="*/ 2 h 2"/>
                  <a:gd name="T3" fmla="*/ 0 h 2"/>
                  <a:gd name="T4" fmla="*/ 0 h 2"/>
                  <a:gd name="T5" fmla="*/ 1 h 2"/>
                </a:gdLst>
                <a:ahLst/>
                <a:cxnLst>
                  <a:cxn ang="0">
                    <a:pos x="0" y="T0"/>
                  </a:cxn>
                  <a:cxn ang="0">
                    <a:pos x="0" y="T1"/>
                  </a:cxn>
                  <a:cxn ang="0">
                    <a:pos x="0" y="T2"/>
                  </a:cxn>
                  <a:cxn ang="0">
                    <a:pos x="0" y="T3"/>
                  </a:cxn>
                  <a:cxn ang="0">
                    <a:pos x="0" y="T4"/>
                  </a:cxn>
                  <a:cxn ang="0">
                    <a:pos x="0" y="T5"/>
                  </a:cxn>
                </a:cxnLst>
                <a:rect l="0" t="0" r="r" b="b"/>
                <a:pathLst>
                  <a:path h="2">
                    <a:moveTo>
                      <a:pt x="0" y="1"/>
                    </a:moveTo>
                    <a:cubicBezTo>
                      <a:pt x="0" y="1"/>
                      <a:pt x="0" y="2"/>
                      <a:pt x="0" y="2"/>
                    </a:cubicBezTo>
                    <a:cubicBezTo>
                      <a:pt x="0" y="2"/>
                      <a:pt x="0" y="2"/>
                      <a:pt x="0" y="2"/>
                    </a:cubicBezTo>
                    <a:cubicBezTo>
                      <a:pt x="0" y="0"/>
                      <a:pt x="0" y="0"/>
                      <a:pt x="0" y="0"/>
                    </a:cubicBezTo>
                    <a:cubicBezTo>
                      <a:pt x="0" y="0"/>
                      <a:pt x="0" y="0"/>
                      <a:pt x="0" y="0"/>
                    </a:cubicBezTo>
                    <a:lnTo>
                      <a:pt x="0" y="1"/>
                    </a:lnTo>
                    <a:close/>
                  </a:path>
                </a:pathLst>
              </a:custGeom>
              <a:solidFill>
                <a:srgbClr val="4B5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3" name="Freeform 2235">
                <a:extLst>
                  <a:ext uri="{FF2B5EF4-FFF2-40B4-BE49-F238E27FC236}">
                    <a16:creationId xmlns:a16="http://schemas.microsoft.com/office/drawing/2014/main" id="{5C7D7F6E-D2AB-4E50-8F38-D3302CF195F0}"/>
                  </a:ext>
                </a:extLst>
              </p:cNvPr>
              <p:cNvSpPr>
                <a:spLocks/>
              </p:cNvSpPr>
              <p:nvPr/>
            </p:nvSpPr>
            <p:spPr bwMode="auto">
              <a:xfrm>
                <a:off x="961" y="918"/>
                <a:ext cx="9" cy="20"/>
              </a:xfrm>
              <a:custGeom>
                <a:avLst/>
                <a:gdLst>
                  <a:gd name="T0" fmla="*/ 0 w 4"/>
                  <a:gd name="T1" fmla="*/ 3 h 8"/>
                  <a:gd name="T2" fmla="*/ 1 w 4"/>
                  <a:gd name="T3" fmla="*/ 5 h 8"/>
                  <a:gd name="T4" fmla="*/ 2 w 4"/>
                  <a:gd name="T5" fmla="*/ 8 h 8"/>
                  <a:gd name="T6" fmla="*/ 4 w 4"/>
                  <a:gd name="T7" fmla="*/ 6 h 8"/>
                  <a:gd name="T8" fmla="*/ 4 w 4"/>
                  <a:gd name="T9" fmla="*/ 0 h 8"/>
                  <a:gd name="T10" fmla="*/ 0 w 4"/>
                  <a:gd name="T11" fmla="*/ 3 h 8"/>
                </a:gdLst>
                <a:ahLst/>
                <a:cxnLst>
                  <a:cxn ang="0">
                    <a:pos x="T0" y="T1"/>
                  </a:cxn>
                  <a:cxn ang="0">
                    <a:pos x="T2" y="T3"/>
                  </a:cxn>
                  <a:cxn ang="0">
                    <a:pos x="T4" y="T5"/>
                  </a:cxn>
                  <a:cxn ang="0">
                    <a:pos x="T6" y="T7"/>
                  </a:cxn>
                  <a:cxn ang="0">
                    <a:pos x="T8" y="T9"/>
                  </a:cxn>
                  <a:cxn ang="0">
                    <a:pos x="T10" y="T11"/>
                  </a:cxn>
                </a:cxnLst>
                <a:rect l="0" t="0" r="r" b="b"/>
                <a:pathLst>
                  <a:path w="4" h="8">
                    <a:moveTo>
                      <a:pt x="0" y="3"/>
                    </a:moveTo>
                    <a:cubicBezTo>
                      <a:pt x="0" y="4"/>
                      <a:pt x="1" y="5"/>
                      <a:pt x="1" y="5"/>
                    </a:cubicBezTo>
                    <a:cubicBezTo>
                      <a:pt x="2" y="6"/>
                      <a:pt x="2" y="7"/>
                      <a:pt x="2" y="8"/>
                    </a:cubicBezTo>
                    <a:cubicBezTo>
                      <a:pt x="3" y="7"/>
                      <a:pt x="4" y="7"/>
                      <a:pt x="4" y="6"/>
                    </a:cubicBezTo>
                    <a:cubicBezTo>
                      <a:pt x="4" y="0"/>
                      <a:pt x="4" y="0"/>
                      <a:pt x="4" y="0"/>
                    </a:cubicBezTo>
                    <a:cubicBezTo>
                      <a:pt x="3" y="1"/>
                      <a:pt x="1" y="2"/>
                      <a:pt x="0" y="3"/>
                    </a:cubicBezTo>
                    <a:close/>
                  </a:path>
                </a:pathLst>
              </a:custGeom>
              <a:solidFill>
                <a:srgbClr val="4B5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4" name="Freeform 2236">
                <a:extLst>
                  <a:ext uri="{FF2B5EF4-FFF2-40B4-BE49-F238E27FC236}">
                    <a16:creationId xmlns:a16="http://schemas.microsoft.com/office/drawing/2014/main" id="{A00C808A-EE22-4082-BB02-260B46C99625}"/>
                  </a:ext>
                </a:extLst>
              </p:cNvPr>
              <p:cNvSpPr>
                <a:spLocks/>
              </p:cNvSpPr>
              <p:nvPr/>
            </p:nvSpPr>
            <p:spPr bwMode="auto">
              <a:xfrm>
                <a:off x="965" y="933"/>
                <a:ext cx="5" cy="12"/>
              </a:xfrm>
              <a:custGeom>
                <a:avLst/>
                <a:gdLst>
                  <a:gd name="T0" fmla="*/ 2 w 2"/>
                  <a:gd name="T1" fmla="*/ 5 h 5"/>
                  <a:gd name="T2" fmla="*/ 2 w 2"/>
                  <a:gd name="T3" fmla="*/ 4 h 5"/>
                  <a:gd name="T4" fmla="*/ 2 w 2"/>
                  <a:gd name="T5" fmla="*/ 4 h 5"/>
                  <a:gd name="T6" fmla="*/ 2 w 2"/>
                  <a:gd name="T7" fmla="*/ 0 h 5"/>
                  <a:gd name="T8" fmla="*/ 0 w 2"/>
                  <a:gd name="T9" fmla="*/ 2 h 5"/>
                  <a:gd name="T10" fmla="*/ 2 w 2"/>
                  <a:gd name="T11" fmla="*/ 5 h 5"/>
                </a:gdLst>
                <a:ahLst/>
                <a:cxnLst>
                  <a:cxn ang="0">
                    <a:pos x="T0" y="T1"/>
                  </a:cxn>
                  <a:cxn ang="0">
                    <a:pos x="T2" y="T3"/>
                  </a:cxn>
                  <a:cxn ang="0">
                    <a:pos x="T4" y="T5"/>
                  </a:cxn>
                  <a:cxn ang="0">
                    <a:pos x="T6" y="T7"/>
                  </a:cxn>
                  <a:cxn ang="0">
                    <a:pos x="T8" y="T9"/>
                  </a:cxn>
                  <a:cxn ang="0">
                    <a:pos x="T10" y="T11"/>
                  </a:cxn>
                </a:cxnLst>
                <a:rect l="0" t="0" r="r" b="b"/>
                <a:pathLst>
                  <a:path w="2" h="5">
                    <a:moveTo>
                      <a:pt x="2" y="5"/>
                    </a:moveTo>
                    <a:cubicBezTo>
                      <a:pt x="2" y="4"/>
                      <a:pt x="2" y="4"/>
                      <a:pt x="2" y="4"/>
                    </a:cubicBezTo>
                    <a:cubicBezTo>
                      <a:pt x="2" y="4"/>
                      <a:pt x="2" y="4"/>
                      <a:pt x="2" y="4"/>
                    </a:cubicBezTo>
                    <a:cubicBezTo>
                      <a:pt x="2" y="0"/>
                      <a:pt x="2" y="0"/>
                      <a:pt x="2" y="0"/>
                    </a:cubicBezTo>
                    <a:cubicBezTo>
                      <a:pt x="2" y="1"/>
                      <a:pt x="1" y="1"/>
                      <a:pt x="0" y="2"/>
                    </a:cubicBezTo>
                    <a:cubicBezTo>
                      <a:pt x="1" y="3"/>
                      <a:pt x="1" y="4"/>
                      <a:pt x="2" y="5"/>
                    </a:cubicBezTo>
                    <a:close/>
                  </a:path>
                </a:pathLst>
              </a:custGeom>
              <a:solidFill>
                <a:srgbClr val="404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5" name="Freeform 2237">
                <a:extLst>
                  <a:ext uri="{FF2B5EF4-FFF2-40B4-BE49-F238E27FC236}">
                    <a16:creationId xmlns:a16="http://schemas.microsoft.com/office/drawing/2014/main" id="{54C1A4A1-2469-41D0-983D-A6BFCDD36E8A}"/>
                  </a:ext>
                </a:extLst>
              </p:cNvPr>
              <p:cNvSpPr>
                <a:spLocks/>
              </p:cNvSpPr>
              <p:nvPr/>
            </p:nvSpPr>
            <p:spPr bwMode="auto">
              <a:xfrm>
                <a:off x="796" y="673"/>
                <a:ext cx="45" cy="12"/>
              </a:xfrm>
              <a:custGeom>
                <a:avLst/>
                <a:gdLst>
                  <a:gd name="T0" fmla="*/ 19 w 19"/>
                  <a:gd name="T1" fmla="*/ 1 h 5"/>
                  <a:gd name="T2" fmla="*/ 9 w 19"/>
                  <a:gd name="T3" fmla="*/ 0 h 5"/>
                  <a:gd name="T4" fmla="*/ 9 w 19"/>
                  <a:gd name="T5" fmla="*/ 0 h 5"/>
                  <a:gd name="T6" fmla="*/ 1 w 19"/>
                  <a:gd name="T7" fmla="*/ 4 h 5"/>
                  <a:gd name="T8" fmla="*/ 0 w 19"/>
                  <a:gd name="T9" fmla="*/ 5 h 5"/>
                  <a:gd name="T10" fmla="*/ 10 w 19"/>
                  <a:gd name="T11" fmla="*/ 2 h 5"/>
                  <a:gd name="T12" fmla="*/ 19 w 19"/>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9" h="5">
                    <a:moveTo>
                      <a:pt x="19" y="1"/>
                    </a:moveTo>
                    <a:cubicBezTo>
                      <a:pt x="16" y="1"/>
                      <a:pt x="11" y="0"/>
                      <a:pt x="9" y="0"/>
                    </a:cubicBezTo>
                    <a:cubicBezTo>
                      <a:pt x="9" y="0"/>
                      <a:pt x="9" y="0"/>
                      <a:pt x="9" y="0"/>
                    </a:cubicBezTo>
                    <a:cubicBezTo>
                      <a:pt x="8" y="0"/>
                      <a:pt x="4" y="3"/>
                      <a:pt x="1" y="4"/>
                    </a:cubicBezTo>
                    <a:cubicBezTo>
                      <a:pt x="1" y="4"/>
                      <a:pt x="0" y="5"/>
                      <a:pt x="0" y="5"/>
                    </a:cubicBezTo>
                    <a:cubicBezTo>
                      <a:pt x="3" y="3"/>
                      <a:pt x="6" y="2"/>
                      <a:pt x="10" y="2"/>
                    </a:cubicBezTo>
                    <a:cubicBezTo>
                      <a:pt x="13" y="1"/>
                      <a:pt x="16" y="1"/>
                      <a:pt x="19" y="1"/>
                    </a:cubicBezTo>
                  </a:path>
                </a:pathLst>
              </a:custGeom>
              <a:solidFill>
                <a:srgbClr val="6C7B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6" name="Freeform 2238">
                <a:extLst>
                  <a:ext uri="{FF2B5EF4-FFF2-40B4-BE49-F238E27FC236}">
                    <a16:creationId xmlns:a16="http://schemas.microsoft.com/office/drawing/2014/main" id="{D8F30773-0F82-430D-BC8A-EDE0638EC0BE}"/>
                  </a:ext>
                </a:extLst>
              </p:cNvPr>
              <p:cNvSpPr>
                <a:spLocks/>
              </p:cNvSpPr>
              <p:nvPr/>
            </p:nvSpPr>
            <p:spPr bwMode="auto">
              <a:xfrm>
                <a:off x="846" y="678"/>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2" y="0"/>
                      <a:pt x="1" y="0"/>
                      <a:pt x="0" y="0"/>
                    </a:cubicBezTo>
                  </a:path>
                </a:pathLst>
              </a:custGeom>
              <a:solidFill>
                <a:srgbClr val="6C7B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7" name="Freeform 2239">
                <a:extLst>
                  <a:ext uri="{FF2B5EF4-FFF2-40B4-BE49-F238E27FC236}">
                    <a16:creationId xmlns:a16="http://schemas.microsoft.com/office/drawing/2014/main" id="{105F3740-7896-4FF9-A3DF-2894C066DA66}"/>
                  </a:ext>
                </a:extLst>
              </p:cNvPr>
              <p:cNvSpPr>
                <a:spLocks/>
              </p:cNvSpPr>
              <p:nvPr/>
            </p:nvSpPr>
            <p:spPr bwMode="auto">
              <a:xfrm>
                <a:off x="839" y="754"/>
                <a:ext cx="31" cy="52"/>
              </a:xfrm>
              <a:custGeom>
                <a:avLst/>
                <a:gdLst>
                  <a:gd name="T0" fmla="*/ 0 w 13"/>
                  <a:gd name="T1" fmla="*/ 13 h 22"/>
                  <a:gd name="T2" fmla="*/ 0 w 13"/>
                  <a:gd name="T3" fmla="*/ 14 h 22"/>
                  <a:gd name="T4" fmla="*/ 1 w 13"/>
                  <a:gd name="T5" fmla="*/ 17 h 22"/>
                  <a:gd name="T6" fmla="*/ 1 w 13"/>
                  <a:gd name="T7" fmla="*/ 17 h 22"/>
                  <a:gd name="T8" fmla="*/ 2 w 13"/>
                  <a:gd name="T9" fmla="*/ 21 h 22"/>
                  <a:gd name="T10" fmla="*/ 2 w 13"/>
                  <a:gd name="T11" fmla="*/ 22 h 22"/>
                  <a:gd name="T12" fmla="*/ 5 w 13"/>
                  <a:gd name="T13" fmla="*/ 19 h 22"/>
                  <a:gd name="T14" fmla="*/ 12 w 13"/>
                  <a:gd name="T15" fmla="*/ 12 h 22"/>
                  <a:gd name="T16" fmla="*/ 13 w 13"/>
                  <a:gd name="T17" fmla="*/ 9 h 22"/>
                  <a:gd name="T18" fmla="*/ 9 w 13"/>
                  <a:gd name="T19" fmla="*/ 3 h 22"/>
                  <a:gd name="T20" fmla="*/ 7 w 13"/>
                  <a:gd name="T21" fmla="*/ 0 h 22"/>
                  <a:gd name="T22" fmla="*/ 0 w 13"/>
                  <a:gd name="T23" fmla="*/ 13 h 22"/>
                  <a:gd name="T24" fmla="*/ 0 w 13"/>
                  <a:gd name="T25"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2">
                    <a:moveTo>
                      <a:pt x="0" y="13"/>
                    </a:moveTo>
                    <a:cubicBezTo>
                      <a:pt x="0" y="14"/>
                      <a:pt x="0" y="14"/>
                      <a:pt x="0" y="14"/>
                    </a:cubicBezTo>
                    <a:cubicBezTo>
                      <a:pt x="0" y="15"/>
                      <a:pt x="0" y="16"/>
                      <a:pt x="1" y="17"/>
                    </a:cubicBezTo>
                    <a:cubicBezTo>
                      <a:pt x="1" y="17"/>
                      <a:pt x="1" y="17"/>
                      <a:pt x="1" y="17"/>
                    </a:cubicBezTo>
                    <a:cubicBezTo>
                      <a:pt x="1" y="18"/>
                      <a:pt x="2" y="19"/>
                      <a:pt x="2" y="21"/>
                    </a:cubicBezTo>
                    <a:cubicBezTo>
                      <a:pt x="2" y="22"/>
                      <a:pt x="2" y="22"/>
                      <a:pt x="2" y="22"/>
                    </a:cubicBezTo>
                    <a:cubicBezTo>
                      <a:pt x="3" y="21"/>
                      <a:pt x="4" y="20"/>
                      <a:pt x="5" y="19"/>
                    </a:cubicBezTo>
                    <a:cubicBezTo>
                      <a:pt x="7" y="17"/>
                      <a:pt x="9" y="14"/>
                      <a:pt x="12" y="12"/>
                    </a:cubicBezTo>
                    <a:cubicBezTo>
                      <a:pt x="12" y="11"/>
                      <a:pt x="13" y="10"/>
                      <a:pt x="13" y="9"/>
                    </a:cubicBezTo>
                    <a:cubicBezTo>
                      <a:pt x="12" y="7"/>
                      <a:pt x="10" y="5"/>
                      <a:pt x="9" y="3"/>
                    </a:cubicBezTo>
                    <a:cubicBezTo>
                      <a:pt x="8" y="2"/>
                      <a:pt x="8" y="1"/>
                      <a:pt x="7" y="0"/>
                    </a:cubicBezTo>
                    <a:cubicBezTo>
                      <a:pt x="6" y="5"/>
                      <a:pt x="3" y="9"/>
                      <a:pt x="0" y="13"/>
                    </a:cubicBezTo>
                    <a:cubicBezTo>
                      <a:pt x="0" y="13"/>
                      <a:pt x="0" y="13"/>
                      <a:pt x="0" y="13"/>
                    </a:cubicBezTo>
                  </a:path>
                </a:pathLst>
              </a:custGeom>
              <a:solidFill>
                <a:srgbClr val="6C7B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8" name="Freeform 2240">
                <a:extLst>
                  <a:ext uri="{FF2B5EF4-FFF2-40B4-BE49-F238E27FC236}">
                    <a16:creationId xmlns:a16="http://schemas.microsoft.com/office/drawing/2014/main" id="{E4342E98-8CE3-42B5-B666-7BF21627719F}"/>
                  </a:ext>
                </a:extLst>
              </p:cNvPr>
              <p:cNvSpPr>
                <a:spLocks/>
              </p:cNvSpPr>
              <p:nvPr/>
            </p:nvSpPr>
            <p:spPr bwMode="auto">
              <a:xfrm>
                <a:off x="856" y="678"/>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solidFill>
                <a:srgbClr val="6C7B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9" name="Freeform 2241">
                <a:extLst>
                  <a:ext uri="{FF2B5EF4-FFF2-40B4-BE49-F238E27FC236}">
                    <a16:creationId xmlns:a16="http://schemas.microsoft.com/office/drawing/2014/main" id="{2F61FDDE-0619-4CBB-8DA3-38C303083FD2}"/>
                  </a:ext>
                </a:extLst>
              </p:cNvPr>
              <p:cNvSpPr>
                <a:spLocks/>
              </p:cNvSpPr>
              <p:nvPr/>
            </p:nvSpPr>
            <p:spPr bwMode="auto">
              <a:xfrm>
                <a:off x="856" y="678"/>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0" name="Freeform 2242">
                <a:extLst>
                  <a:ext uri="{FF2B5EF4-FFF2-40B4-BE49-F238E27FC236}">
                    <a16:creationId xmlns:a16="http://schemas.microsoft.com/office/drawing/2014/main" id="{699F283C-4FBF-4308-9DF5-18F1CBE661E0}"/>
                  </a:ext>
                </a:extLst>
              </p:cNvPr>
              <p:cNvSpPr>
                <a:spLocks/>
              </p:cNvSpPr>
              <p:nvPr/>
            </p:nvSpPr>
            <p:spPr bwMode="auto">
              <a:xfrm>
                <a:off x="772" y="675"/>
                <a:ext cx="84" cy="29"/>
              </a:xfrm>
              <a:custGeom>
                <a:avLst/>
                <a:gdLst>
                  <a:gd name="T0" fmla="*/ 3 w 35"/>
                  <a:gd name="T1" fmla="*/ 10 h 12"/>
                  <a:gd name="T2" fmla="*/ 4 w 35"/>
                  <a:gd name="T3" fmla="*/ 9 h 12"/>
                  <a:gd name="T4" fmla="*/ 16 w 35"/>
                  <a:gd name="T5" fmla="*/ 3 h 12"/>
                  <a:gd name="T6" fmla="*/ 19 w 35"/>
                  <a:gd name="T7" fmla="*/ 3 h 12"/>
                  <a:gd name="T8" fmla="*/ 32 w 35"/>
                  <a:gd name="T9" fmla="*/ 5 h 12"/>
                  <a:gd name="T10" fmla="*/ 33 w 35"/>
                  <a:gd name="T11" fmla="*/ 6 h 12"/>
                  <a:gd name="T12" fmla="*/ 35 w 35"/>
                  <a:gd name="T13" fmla="*/ 3 h 12"/>
                  <a:gd name="T14" fmla="*/ 30 w 35"/>
                  <a:gd name="T15" fmla="*/ 0 h 12"/>
                  <a:gd name="T16" fmla="*/ 29 w 35"/>
                  <a:gd name="T17" fmla="*/ 0 h 12"/>
                  <a:gd name="T18" fmla="*/ 20 w 35"/>
                  <a:gd name="T19" fmla="*/ 1 h 12"/>
                  <a:gd name="T20" fmla="*/ 10 w 35"/>
                  <a:gd name="T21" fmla="*/ 4 h 12"/>
                  <a:gd name="T22" fmla="*/ 0 w 35"/>
                  <a:gd name="T23" fmla="*/ 11 h 12"/>
                  <a:gd name="T24" fmla="*/ 1 w 35"/>
                  <a:gd name="T25" fmla="*/ 12 h 12"/>
                  <a:gd name="T26" fmla="*/ 3 w 35"/>
                  <a:gd name="T2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12">
                    <a:moveTo>
                      <a:pt x="3" y="10"/>
                    </a:moveTo>
                    <a:cubicBezTo>
                      <a:pt x="3" y="9"/>
                      <a:pt x="3" y="9"/>
                      <a:pt x="4" y="9"/>
                    </a:cubicBezTo>
                    <a:cubicBezTo>
                      <a:pt x="7" y="6"/>
                      <a:pt x="12" y="3"/>
                      <a:pt x="16" y="3"/>
                    </a:cubicBezTo>
                    <a:cubicBezTo>
                      <a:pt x="17" y="3"/>
                      <a:pt x="18" y="3"/>
                      <a:pt x="19" y="3"/>
                    </a:cubicBezTo>
                    <a:cubicBezTo>
                      <a:pt x="24" y="2"/>
                      <a:pt x="29" y="3"/>
                      <a:pt x="32" y="5"/>
                    </a:cubicBezTo>
                    <a:cubicBezTo>
                      <a:pt x="33" y="5"/>
                      <a:pt x="33" y="6"/>
                      <a:pt x="33" y="6"/>
                    </a:cubicBezTo>
                    <a:cubicBezTo>
                      <a:pt x="34" y="5"/>
                      <a:pt x="34" y="4"/>
                      <a:pt x="35" y="3"/>
                    </a:cubicBezTo>
                    <a:cubicBezTo>
                      <a:pt x="33" y="2"/>
                      <a:pt x="32" y="1"/>
                      <a:pt x="30" y="0"/>
                    </a:cubicBezTo>
                    <a:cubicBezTo>
                      <a:pt x="29" y="0"/>
                      <a:pt x="29" y="0"/>
                      <a:pt x="29" y="0"/>
                    </a:cubicBezTo>
                    <a:cubicBezTo>
                      <a:pt x="26" y="0"/>
                      <a:pt x="23" y="0"/>
                      <a:pt x="20" y="1"/>
                    </a:cubicBezTo>
                    <a:cubicBezTo>
                      <a:pt x="16" y="1"/>
                      <a:pt x="13" y="2"/>
                      <a:pt x="10" y="4"/>
                    </a:cubicBezTo>
                    <a:cubicBezTo>
                      <a:pt x="6" y="6"/>
                      <a:pt x="3" y="8"/>
                      <a:pt x="0" y="11"/>
                    </a:cubicBezTo>
                    <a:cubicBezTo>
                      <a:pt x="1" y="12"/>
                      <a:pt x="1" y="12"/>
                      <a:pt x="1" y="12"/>
                    </a:cubicBezTo>
                    <a:cubicBezTo>
                      <a:pt x="1" y="11"/>
                      <a:pt x="2" y="10"/>
                      <a:pt x="3" y="10"/>
                    </a:cubicBezTo>
                  </a:path>
                </a:pathLst>
              </a:custGeom>
              <a:solidFill>
                <a:srgbClr val="6C7B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1" name="Freeform 2243">
                <a:extLst>
                  <a:ext uri="{FF2B5EF4-FFF2-40B4-BE49-F238E27FC236}">
                    <a16:creationId xmlns:a16="http://schemas.microsoft.com/office/drawing/2014/main" id="{AE0332EC-8808-40F2-A8F4-CB72B5CE6312}"/>
                  </a:ext>
                </a:extLst>
              </p:cNvPr>
              <p:cNvSpPr>
                <a:spLocks/>
              </p:cNvSpPr>
              <p:nvPr/>
            </p:nvSpPr>
            <p:spPr bwMode="auto">
              <a:xfrm>
                <a:off x="868" y="775"/>
                <a:ext cx="4" cy="8"/>
              </a:xfrm>
              <a:custGeom>
                <a:avLst/>
                <a:gdLst>
                  <a:gd name="T0" fmla="*/ 2 w 2"/>
                  <a:gd name="T1" fmla="*/ 0 h 3"/>
                  <a:gd name="T2" fmla="*/ 1 w 2"/>
                  <a:gd name="T3" fmla="*/ 0 h 3"/>
                  <a:gd name="T4" fmla="*/ 0 w 2"/>
                  <a:gd name="T5" fmla="*/ 3 h 3"/>
                  <a:gd name="T6" fmla="*/ 2 w 2"/>
                  <a:gd name="T7" fmla="*/ 0 h 3"/>
                </a:gdLst>
                <a:ahLst/>
                <a:cxnLst>
                  <a:cxn ang="0">
                    <a:pos x="T0" y="T1"/>
                  </a:cxn>
                  <a:cxn ang="0">
                    <a:pos x="T2" y="T3"/>
                  </a:cxn>
                  <a:cxn ang="0">
                    <a:pos x="T4" y="T5"/>
                  </a:cxn>
                  <a:cxn ang="0">
                    <a:pos x="T6" y="T7"/>
                  </a:cxn>
                </a:cxnLst>
                <a:rect l="0" t="0" r="r" b="b"/>
                <a:pathLst>
                  <a:path w="2" h="3">
                    <a:moveTo>
                      <a:pt x="2" y="0"/>
                    </a:moveTo>
                    <a:cubicBezTo>
                      <a:pt x="1" y="0"/>
                      <a:pt x="1" y="0"/>
                      <a:pt x="1" y="0"/>
                    </a:cubicBezTo>
                    <a:cubicBezTo>
                      <a:pt x="1" y="1"/>
                      <a:pt x="0" y="2"/>
                      <a:pt x="0" y="3"/>
                    </a:cubicBezTo>
                    <a:cubicBezTo>
                      <a:pt x="0" y="2"/>
                      <a:pt x="1" y="1"/>
                      <a:pt x="2" y="0"/>
                    </a:cubicBezTo>
                  </a:path>
                </a:pathLst>
              </a:custGeom>
              <a:solidFill>
                <a:srgbClr val="656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2" name="Freeform 2244">
                <a:extLst>
                  <a:ext uri="{FF2B5EF4-FFF2-40B4-BE49-F238E27FC236}">
                    <a16:creationId xmlns:a16="http://schemas.microsoft.com/office/drawing/2014/main" id="{E4D1F6DE-8C0C-4AF2-8A7D-C2C399A1648E}"/>
                  </a:ext>
                </a:extLst>
              </p:cNvPr>
              <p:cNvSpPr>
                <a:spLocks/>
              </p:cNvSpPr>
              <p:nvPr/>
            </p:nvSpPr>
            <p:spPr bwMode="auto">
              <a:xfrm>
                <a:off x="844" y="799"/>
                <a:ext cx="7" cy="10"/>
              </a:xfrm>
              <a:custGeom>
                <a:avLst/>
                <a:gdLst>
                  <a:gd name="T0" fmla="*/ 0 w 3"/>
                  <a:gd name="T1" fmla="*/ 4 h 4"/>
                  <a:gd name="T2" fmla="*/ 0 w 3"/>
                  <a:gd name="T3" fmla="*/ 4 h 4"/>
                  <a:gd name="T4" fmla="*/ 3 w 3"/>
                  <a:gd name="T5" fmla="*/ 0 h 4"/>
                  <a:gd name="T6" fmla="*/ 0 w 3"/>
                  <a:gd name="T7" fmla="*/ 3 h 4"/>
                  <a:gd name="T8" fmla="*/ 0 w 3"/>
                  <a:gd name="T9" fmla="*/ 4 h 4"/>
                </a:gdLst>
                <a:ahLst/>
                <a:cxnLst>
                  <a:cxn ang="0">
                    <a:pos x="T0" y="T1"/>
                  </a:cxn>
                  <a:cxn ang="0">
                    <a:pos x="T2" y="T3"/>
                  </a:cxn>
                  <a:cxn ang="0">
                    <a:pos x="T4" y="T5"/>
                  </a:cxn>
                  <a:cxn ang="0">
                    <a:pos x="T6" y="T7"/>
                  </a:cxn>
                  <a:cxn ang="0">
                    <a:pos x="T8" y="T9"/>
                  </a:cxn>
                </a:cxnLst>
                <a:rect l="0" t="0" r="r" b="b"/>
                <a:pathLst>
                  <a:path w="3" h="4">
                    <a:moveTo>
                      <a:pt x="0" y="4"/>
                    </a:moveTo>
                    <a:cubicBezTo>
                      <a:pt x="0" y="4"/>
                      <a:pt x="0" y="4"/>
                      <a:pt x="0" y="4"/>
                    </a:cubicBezTo>
                    <a:cubicBezTo>
                      <a:pt x="1" y="3"/>
                      <a:pt x="2" y="2"/>
                      <a:pt x="3" y="0"/>
                    </a:cubicBezTo>
                    <a:cubicBezTo>
                      <a:pt x="2" y="1"/>
                      <a:pt x="1" y="2"/>
                      <a:pt x="0" y="3"/>
                    </a:cubicBezTo>
                    <a:cubicBezTo>
                      <a:pt x="0" y="3"/>
                      <a:pt x="0" y="4"/>
                      <a:pt x="0" y="4"/>
                    </a:cubicBezTo>
                  </a:path>
                </a:pathLst>
              </a:custGeom>
              <a:solidFill>
                <a:srgbClr val="656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3" name="Freeform 2245">
                <a:extLst>
                  <a:ext uri="{FF2B5EF4-FFF2-40B4-BE49-F238E27FC236}">
                    <a16:creationId xmlns:a16="http://schemas.microsoft.com/office/drawing/2014/main" id="{0D0D0D24-29EB-4A53-8A83-ABEBF7EFBB42}"/>
                  </a:ext>
                </a:extLst>
              </p:cNvPr>
              <p:cNvSpPr>
                <a:spLocks/>
              </p:cNvSpPr>
              <p:nvPr/>
            </p:nvSpPr>
            <p:spPr bwMode="auto">
              <a:xfrm>
                <a:off x="844" y="675"/>
                <a:ext cx="12" cy="7"/>
              </a:xfrm>
              <a:custGeom>
                <a:avLst/>
                <a:gdLst>
                  <a:gd name="T0" fmla="*/ 5 w 5"/>
                  <a:gd name="T1" fmla="*/ 3 h 3"/>
                  <a:gd name="T2" fmla="*/ 5 w 5"/>
                  <a:gd name="T3" fmla="*/ 2 h 3"/>
                  <a:gd name="T4" fmla="*/ 5 w 5"/>
                  <a:gd name="T5" fmla="*/ 1 h 3"/>
                  <a:gd name="T6" fmla="*/ 4 w 5"/>
                  <a:gd name="T7" fmla="*/ 1 h 3"/>
                  <a:gd name="T8" fmla="*/ 1 w 5"/>
                  <a:gd name="T9" fmla="*/ 1 h 3"/>
                  <a:gd name="T10" fmla="*/ 0 w 5"/>
                  <a:gd name="T11" fmla="*/ 0 h 3"/>
                  <a:gd name="T12" fmla="*/ 0 w 5"/>
                  <a:gd name="T13" fmla="*/ 0 h 3"/>
                  <a:gd name="T14" fmla="*/ 5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3"/>
                    </a:moveTo>
                    <a:cubicBezTo>
                      <a:pt x="5" y="3"/>
                      <a:pt x="5" y="2"/>
                      <a:pt x="5" y="2"/>
                    </a:cubicBezTo>
                    <a:cubicBezTo>
                      <a:pt x="5" y="1"/>
                      <a:pt x="5" y="1"/>
                      <a:pt x="5" y="1"/>
                    </a:cubicBezTo>
                    <a:cubicBezTo>
                      <a:pt x="4" y="1"/>
                      <a:pt x="4" y="1"/>
                      <a:pt x="4" y="1"/>
                    </a:cubicBezTo>
                    <a:cubicBezTo>
                      <a:pt x="3" y="1"/>
                      <a:pt x="2" y="1"/>
                      <a:pt x="1" y="1"/>
                    </a:cubicBezTo>
                    <a:cubicBezTo>
                      <a:pt x="1" y="1"/>
                      <a:pt x="0" y="0"/>
                      <a:pt x="0" y="0"/>
                    </a:cubicBezTo>
                    <a:cubicBezTo>
                      <a:pt x="0" y="0"/>
                      <a:pt x="0" y="0"/>
                      <a:pt x="0" y="0"/>
                    </a:cubicBezTo>
                    <a:cubicBezTo>
                      <a:pt x="2" y="1"/>
                      <a:pt x="3" y="2"/>
                      <a:pt x="5" y="3"/>
                    </a:cubicBezTo>
                  </a:path>
                </a:pathLst>
              </a:custGeom>
              <a:solidFill>
                <a:srgbClr val="656E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4" name="Freeform 2246">
                <a:extLst>
                  <a:ext uri="{FF2B5EF4-FFF2-40B4-BE49-F238E27FC236}">
                    <a16:creationId xmlns:a16="http://schemas.microsoft.com/office/drawing/2014/main" id="{D04D2E06-B5B0-4E3E-A6EB-6AA8B5CB55F2}"/>
                  </a:ext>
                </a:extLst>
              </p:cNvPr>
              <p:cNvSpPr>
                <a:spLocks/>
              </p:cNvSpPr>
              <p:nvPr/>
            </p:nvSpPr>
            <p:spPr bwMode="auto">
              <a:xfrm>
                <a:off x="817" y="680"/>
                <a:ext cx="39" cy="105"/>
              </a:xfrm>
              <a:custGeom>
                <a:avLst/>
                <a:gdLst>
                  <a:gd name="T0" fmla="*/ 0 w 16"/>
                  <a:gd name="T1" fmla="*/ 1 h 44"/>
                  <a:gd name="T2" fmla="*/ 8 w 16"/>
                  <a:gd name="T3" fmla="*/ 3 h 44"/>
                  <a:gd name="T4" fmla="*/ 12 w 16"/>
                  <a:gd name="T5" fmla="*/ 14 h 44"/>
                  <a:gd name="T6" fmla="*/ 4 w 16"/>
                  <a:gd name="T7" fmla="*/ 36 h 44"/>
                  <a:gd name="T8" fmla="*/ 7 w 16"/>
                  <a:gd name="T9" fmla="*/ 41 h 44"/>
                  <a:gd name="T10" fmla="*/ 8 w 16"/>
                  <a:gd name="T11" fmla="*/ 42 h 44"/>
                  <a:gd name="T12" fmla="*/ 9 w 16"/>
                  <a:gd name="T13" fmla="*/ 44 h 44"/>
                  <a:gd name="T14" fmla="*/ 16 w 16"/>
                  <a:gd name="T15" fmla="*/ 31 h 44"/>
                  <a:gd name="T16" fmla="*/ 14 w 16"/>
                  <a:gd name="T17" fmla="*/ 4 h 44"/>
                  <a:gd name="T18" fmla="*/ 13 w 16"/>
                  <a:gd name="T19" fmla="*/ 3 h 44"/>
                  <a:gd name="T20" fmla="*/ 0 w 16"/>
                  <a:gd name="T21"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44">
                    <a:moveTo>
                      <a:pt x="0" y="1"/>
                    </a:moveTo>
                    <a:cubicBezTo>
                      <a:pt x="3" y="1"/>
                      <a:pt x="6" y="1"/>
                      <a:pt x="8" y="3"/>
                    </a:cubicBezTo>
                    <a:cubicBezTo>
                      <a:pt x="11" y="5"/>
                      <a:pt x="12" y="10"/>
                      <a:pt x="12" y="14"/>
                    </a:cubicBezTo>
                    <a:cubicBezTo>
                      <a:pt x="12" y="21"/>
                      <a:pt x="10" y="30"/>
                      <a:pt x="4" y="36"/>
                    </a:cubicBezTo>
                    <a:cubicBezTo>
                      <a:pt x="5" y="38"/>
                      <a:pt x="6" y="40"/>
                      <a:pt x="7" y="41"/>
                    </a:cubicBezTo>
                    <a:cubicBezTo>
                      <a:pt x="8" y="42"/>
                      <a:pt x="8" y="42"/>
                      <a:pt x="8" y="42"/>
                    </a:cubicBezTo>
                    <a:cubicBezTo>
                      <a:pt x="8" y="43"/>
                      <a:pt x="8" y="43"/>
                      <a:pt x="9" y="44"/>
                    </a:cubicBezTo>
                    <a:cubicBezTo>
                      <a:pt x="12" y="40"/>
                      <a:pt x="15" y="36"/>
                      <a:pt x="16" y="31"/>
                    </a:cubicBezTo>
                    <a:cubicBezTo>
                      <a:pt x="12" y="22"/>
                      <a:pt x="11" y="12"/>
                      <a:pt x="14" y="4"/>
                    </a:cubicBezTo>
                    <a:cubicBezTo>
                      <a:pt x="14" y="4"/>
                      <a:pt x="14" y="3"/>
                      <a:pt x="13" y="3"/>
                    </a:cubicBezTo>
                    <a:cubicBezTo>
                      <a:pt x="10" y="1"/>
                      <a:pt x="5" y="0"/>
                      <a:pt x="0" y="1"/>
                    </a:cubicBezTo>
                  </a:path>
                </a:pathLst>
              </a:custGeom>
              <a:solidFill>
                <a:srgbClr val="818C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5" name="Freeform 2247">
                <a:extLst>
                  <a:ext uri="{FF2B5EF4-FFF2-40B4-BE49-F238E27FC236}">
                    <a16:creationId xmlns:a16="http://schemas.microsoft.com/office/drawing/2014/main" id="{2FB1BC81-04E7-4A72-9B05-ECABCBCF49C4}"/>
                  </a:ext>
                </a:extLst>
              </p:cNvPr>
              <p:cNvSpPr>
                <a:spLocks/>
              </p:cNvSpPr>
              <p:nvPr/>
            </p:nvSpPr>
            <p:spPr bwMode="auto">
              <a:xfrm>
                <a:off x="774" y="682"/>
                <a:ext cx="72" cy="84"/>
              </a:xfrm>
              <a:custGeom>
                <a:avLst/>
                <a:gdLst>
                  <a:gd name="T0" fmla="*/ 18 w 30"/>
                  <a:gd name="T1" fmla="*/ 4 h 35"/>
                  <a:gd name="T2" fmla="*/ 19 w 30"/>
                  <a:gd name="T3" fmla="*/ 4 h 35"/>
                  <a:gd name="T4" fmla="*/ 16 w 30"/>
                  <a:gd name="T5" fmla="*/ 19 h 35"/>
                  <a:gd name="T6" fmla="*/ 13 w 30"/>
                  <a:gd name="T7" fmla="*/ 26 h 35"/>
                  <a:gd name="T8" fmla="*/ 13 w 30"/>
                  <a:gd name="T9" fmla="*/ 26 h 35"/>
                  <a:gd name="T10" fmla="*/ 16 w 30"/>
                  <a:gd name="T11" fmla="*/ 29 h 35"/>
                  <a:gd name="T12" fmla="*/ 17 w 30"/>
                  <a:gd name="T13" fmla="*/ 29 h 35"/>
                  <a:gd name="T14" fmla="*/ 18 w 30"/>
                  <a:gd name="T15" fmla="*/ 31 h 35"/>
                  <a:gd name="T16" fmla="*/ 19 w 30"/>
                  <a:gd name="T17" fmla="*/ 32 h 35"/>
                  <a:gd name="T18" fmla="*/ 20 w 30"/>
                  <a:gd name="T19" fmla="*/ 33 h 35"/>
                  <a:gd name="T20" fmla="*/ 21 w 30"/>
                  <a:gd name="T21" fmla="*/ 34 h 35"/>
                  <a:gd name="T22" fmla="*/ 22 w 30"/>
                  <a:gd name="T23" fmla="*/ 35 h 35"/>
                  <a:gd name="T24" fmla="*/ 22 w 30"/>
                  <a:gd name="T25" fmla="*/ 35 h 35"/>
                  <a:gd name="T26" fmla="*/ 30 w 30"/>
                  <a:gd name="T27" fmla="*/ 13 h 35"/>
                  <a:gd name="T28" fmla="*/ 26 w 30"/>
                  <a:gd name="T29" fmla="*/ 2 h 35"/>
                  <a:gd name="T30" fmla="*/ 18 w 30"/>
                  <a:gd name="T31" fmla="*/ 0 h 35"/>
                  <a:gd name="T32" fmla="*/ 15 w 30"/>
                  <a:gd name="T33" fmla="*/ 0 h 35"/>
                  <a:gd name="T34" fmla="*/ 3 w 30"/>
                  <a:gd name="T35" fmla="*/ 6 h 35"/>
                  <a:gd name="T36" fmla="*/ 2 w 30"/>
                  <a:gd name="T37" fmla="*/ 7 h 35"/>
                  <a:gd name="T38" fmla="*/ 0 w 30"/>
                  <a:gd name="T39" fmla="*/ 9 h 35"/>
                  <a:gd name="T40" fmla="*/ 4 w 30"/>
                  <a:gd name="T41" fmla="*/ 11 h 35"/>
                  <a:gd name="T42" fmla="*/ 18 w 30"/>
                  <a:gd name="T43"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5">
                    <a:moveTo>
                      <a:pt x="18" y="4"/>
                    </a:moveTo>
                    <a:cubicBezTo>
                      <a:pt x="18" y="4"/>
                      <a:pt x="19" y="4"/>
                      <a:pt x="19" y="4"/>
                    </a:cubicBezTo>
                    <a:cubicBezTo>
                      <a:pt x="21" y="7"/>
                      <a:pt x="18" y="17"/>
                      <a:pt x="16" y="19"/>
                    </a:cubicBezTo>
                    <a:cubicBezTo>
                      <a:pt x="15" y="21"/>
                      <a:pt x="14" y="23"/>
                      <a:pt x="13" y="26"/>
                    </a:cubicBezTo>
                    <a:cubicBezTo>
                      <a:pt x="13" y="26"/>
                      <a:pt x="13" y="26"/>
                      <a:pt x="13" y="26"/>
                    </a:cubicBezTo>
                    <a:cubicBezTo>
                      <a:pt x="14" y="27"/>
                      <a:pt x="15" y="28"/>
                      <a:pt x="16" y="29"/>
                    </a:cubicBezTo>
                    <a:cubicBezTo>
                      <a:pt x="17" y="29"/>
                      <a:pt x="17" y="29"/>
                      <a:pt x="17" y="29"/>
                    </a:cubicBezTo>
                    <a:cubicBezTo>
                      <a:pt x="17" y="30"/>
                      <a:pt x="18" y="30"/>
                      <a:pt x="18" y="31"/>
                    </a:cubicBezTo>
                    <a:cubicBezTo>
                      <a:pt x="19" y="32"/>
                      <a:pt x="19" y="32"/>
                      <a:pt x="19" y="32"/>
                    </a:cubicBezTo>
                    <a:cubicBezTo>
                      <a:pt x="20" y="33"/>
                      <a:pt x="20" y="33"/>
                      <a:pt x="20" y="33"/>
                    </a:cubicBezTo>
                    <a:cubicBezTo>
                      <a:pt x="20" y="33"/>
                      <a:pt x="21" y="34"/>
                      <a:pt x="21" y="34"/>
                    </a:cubicBezTo>
                    <a:cubicBezTo>
                      <a:pt x="22" y="35"/>
                      <a:pt x="22" y="35"/>
                      <a:pt x="22" y="35"/>
                    </a:cubicBezTo>
                    <a:cubicBezTo>
                      <a:pt x="22" y="35"/>
                      <a:pt x="22" y="35"/>
                      <a:pt x="22" y="35"/>
                    </a:cubicBezTo>
                    <a:cubicBezTo>
                      <a:pt x="28" y="29"/>
                      <a:pt x="30" y="20"/>
                      <a:pt x="30" y="13"/>
                    </a:cubicBezTo>
                    <a:cubicBezTo>
                      <a:pt x="30" y="9"/>
                      <a:pt x="29" y="4"/>
                      <a:pt x="26" y="2"/>
                    </a:cubicBezTo>
                    <a:cubicBezTo>
                      <a:pt x="24" y="0"/>
                      <a:pt x="21" y="0"/>
                      <a:pt x="18" y="0"/>
                    </a:cubicBezTo>
                    <a:cubicBezTo>
                      <a:pt x="17" y="0"/>
                      <a:pt x="16" y="0"/>
                      <a:pt x="15" y="0"/>
                    </a:cubicBezTo>
                    <a:cubicBezTo>
                      <a:pt x="11" y="0"/>
                      <a:pt x="6" y="3"/>
                      <a:pt x="3" y="6"/>
                    </a:cubicBezTo>
                    <a:cubicBezTo>
                      <a:pt x="2" y="6"/>
                      <a:pt x="2" y="6"/>
                      <a:pt x="2" y="7"/>
                    </a:cubicBezTo>
                    <a:cubicBezTo>
                      <a:pt x="1" y="7"/>
                      <a:pt x="0" y="8"/>
                      <a:pt x="0" y="9"/>
                    </a:cubicBezTo>
                    <a:cubicBezTo>
                      <a:pt x="1" y="9"/>
                      <a:pt x="2" y="10"/>
                      <a:pt x="4" y="11"/>
                    </a:cubicBezTo>
                    <a:cubicBezTo>
                      <a:pt x="7" y="8"/>
                      <a:pt x="12" y="5"/>
                      <a:pt x="18" y="4"/>
                    </a:cubicBezTo>
                  </a:path>
                </a:pathLst>
              </a:custGeom>
              <a:solidFill>
                <a:srgbClr val="8D91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6" name="Freeform 2248">
                <a:extLst>
                  <a:ext uri="{FF2B5EF4-FFF2-40B4-BE49-F238E27FC236}">
                    <a16:creationId xmlns:a16="http://schemas.microsoft.com/office/drawing/2014/main" id="{BCEFB3F0-EE6E-4422-91D3-DE57443C9C5F}"/>
                  </a:ext>
                </a:extLst>
              </p:cNvPr>
              <p:cNvSpPr>
                <a:spLocks/>
              </p:cNvSpPr>
              <p:nvPr/>
            </p:nvSpPr>
            <p:spPr bwMode="auto">
              <a:xfrm>
                <a:off x="784" y="692"/>
                <a:ext cx="41" cy="52"/>
              </a:xfrm>
              <a:custGeom>
                <a:avLst/>
                <a:gdLst>
                  <a:gd name="T0" fmla="*/ 7 w 17"/>
                  <a:gd name="T1" fmla="*/ 4 h 22"/>
                  <a:gd name="T2" fmla="*/ 7 w 17"/>
                  <a:gd name="T3" fmla="*/ 4 h 22"/>
                  <a:gd name="T4" fmla="*/ 7 w 17"/>
                  <a:gd name="T5" fmla="*/ 4 h 22"/>
                  <a:gd name="T6" fmla="*/ 13 w 17"/>
                  <a:gd name="T7" fmla="*/ 2 h 22"/>
                  <a:gd name="T8" fmla="*/ 5 w 17"/>
                  <a:gd name="T9" fmla="*/ 14 h 22"/>
                  <a:gd name="T10" fmla="*/ 6 w 17"/>
                  <a:gd name="T11" fmla="*/ 14 h 22"/>
                  <a:gd name="T12" fmla="*/ 6 w 17"/>
                  <a:gd name="T13" fmla="*/ 16 h 22"/>
                  <a:gd name="T14" fmla="*/ 7 w 17"/>
                  <a:gd name="T15" fmla="*/ 17 h 22"/>
                  <a:gd name="T16" fmla="*/ 8 w 17"/>
                  <a:gd name="T17" fmla="*/ 19 h 22"/>
                  <a:gd name="T18" fmla="*/ 8 w 17"/>
                  <a:gd name="T19" fmla="*/ 20 h 22"/>
                  <a:gd name="T20" fmla="*/ 9 w 17"/>
                  <a:gd name="T21" fmla="*/ 22 h 22"/>
                  <a:gd name="T22" fmla="*/ 12 w 17"/>
                  <a:gd name="T23" fmla="*/ 15 h 22"/>
                  <a:gd name="T24" fmla="*/ 15 w 17"/>
                  <a:gd name="T25" fmla="*/ 0 h 22"/>
                  <a:gd name="T26" fmla="*/ 14 w 17"/>
                  <a:gd name="T27" fmla="*/ 0 h 22"/>
                  <a:gd name="T28" fmla="*/ 0 w 17"/>
                  <a:gd name="T29" fmla="*/ 7 h 22"/>
                  <a:gd name="T30" fmla="*/ 2 w 17"/>
                  <a:gd name="T31" fmla="*/ 9 h 22"/>
                  <a:gd name="T32" fmla="*/ 7 w 17"/>
                  <a:gd name="T33"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22">
                    <a:moveTo>
                      <a:pt x="7" y="4"/>
                    </a:moveTo>
                    <a:cubicBezTo>
                      <a:pt x="7" y="4"/>
                      <a:pt x="7" y="4"/>
                      <a:pt x="7" y="4"/>
                    </a:cubicBezTo>
                    <a:cubicBezTo>
                      <a:pt x="7" y="4"/>
                      <a:pt x="7" y="4"/>
                      <a:pt x="7" y="4"/>
                    </a:cubicBezTo>
                    <a:cubicBezTo>
                      <a:pt x="9" y="3"/>
                      <a:pt x="11" y="1"/>
                      <a:pt x="13" y="2"/>
                    </a:cubicBezTo>
                    <a:cubicBezTo>
                      <a:pt x="11" y="5"/>
                      <a:pt x="8" y="8"/>
                      <a:pt x="5" y="14"/>
                    </a:cubicBezTo>
                    <a:cubicBezTo>
                      <a:pt x="6" y="14"/>
                      <a:pt x="6" y="14"/>
                      <a:pt x="6" y="14"/>
                    </a:cubicBezTo>
                    <a:cubicBezTo>
                      <a:pt x="6" y="15"/>
                      <a:pt x="6" y="15"/>
                      <a:pt x="6" y="16"/>
                    </a:cubicBezTo>
                    <a:cubicBezTo>
                      <a:pt x="7" y="16"/>
                      <a:pt x="7" y="17"/>
                      <a:pt x="7" y="17"/>
                    </a:cubicBezTo>
                    <a:cubicBezTo>
                      <a:pt x="7" y="18"/>
                      <a:pt x="7" y="18"/>
                      <a:pt x="8" y="19"/>
                    </a:cubicBezTo>
                    <a:cubicBezTo>
                      <a:pt x="8" y="19"/>
                      <a:pt x="8" y="19"/>
                      <a:pt x="8" y="20"/>
                    </a:cubicBezTo>
                    <a:cubicBezTo>
                      <a:pt x="8" y="21"/>
                      <a:pt x="9" y="21"/>
                      <a:pt x="9" y="22"/>
                    </a:cubicBezTo>
                    <a:cubicBezTo>
                      <a:pt x="10" y="19"/>
                      <a:pt x="11" y="17"/>
                      <a:pt x="12" y="15"/>
                    </a:cubicBezTo>
                    <a:cubicBezTo>
                      <a:pt x="14" y="13"/>
                      <a:pt x="17" y="3"/>
                      <a:pt x="15" y="0"/>
                    </a:cubicBezTo>
                    <a:cubicBezTo>
                      <a:pt x="15" y="0"/>
                      <a:pt x="14" y="0"/>
                      <a:pt x="14" y="0"/>
                    </a:cubicBezTo>
                    <a:cubicBezTo>
                      <a:pt x="8" y="1"/>
                      <a:pt x="3" y="4"/>
                      <a:pt x="0" y="7"/>
                    </a:cubicBezTo>
                    <a:cubicBezTo>
                      <a:pt x="0" y="8"/>
                      <a:pt x="1" y="9"/>
                      <a:pt x="2" y="9"/>
                    </a:cubicBezTo>
                    <a:cubicBezTo>
                      <a:pt x="3" y="7"/>
                      <a:pt x="5" y="6"/>
                      <a:pt x="7" y="4"/>
                    </a:cubicBezTo>
                    <a:close/>
                  </a:path>
                </a:pathLst>
              </a:custGeom>
              <a:solidFill>
                <a:srgbClr val="A0A3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7" name="Freeform 2249">
                <a:extLst>
                  <a:ext uri="{FF2B5EF4-FFF2-40B4-BE49-F238E27FC236}">
                    <a16:creationId xmlns:a16="http://schemas.microsoft.com/office/drawing/2014/main" id="{1EE74C85-EDF2-4A33-A95C-D3DCE24A0F64}"/>
                  </a:ext>
                </a:extLst>
              </p:cNvPr>
              <p:cNvSpPr>
                <a:spLocks/>
              </p:cNvSpPr>
              <p:nvPr/>
            </p:nvSpPr>
            <p:spPr bwMode="auto">
              <a:xfrm>
                <a:off x="789" y="694"/>
                <a:ext cx="26" cy="31"/>
              </a:xfrm>
              <a:custGeom>
                <a:avLst/>
                <a:gdLst>
                  <a:gd name="T0" fmla="*/ 3 w 11"/>
                  <a:gd name="T1" fmla="*/ 12 h 13"/>
                  <a:gd name="T2" fmla="*/ 3 w 11"/>
                  <a:gd name="T3" fmla="*/ 13 h 13"/>
                  <a:gd name="T4" fmla="*/ 11 w 11"/>
                  <a:gd name="T5" fmla="*/ 1 h 13"/>
                  <a:gd name="T6" fmla="*/ 5 w 11"/>
                  <a:gd name="T7" fmla="*/ 3 h 13"/>
                  <a:gd name="T8" fmla="*/ 5 w 11"/>
                  <a:gd name="T9" fmla="*/ 3 h 13"/>
                  <a:gd name="T10" fmla="*/ 5 w 11"/>
                  <a:gd name="T11" fmla="*/ 3 h 13"/>
                  <a:gd name="T12" fmla="*/ 0 w 11"/>
                  <a:gd name="T13" fmla="*/ 8 h 13"/>
                  <a:gd name="T14" fmla="*/ 2 w 11"/>
                  <a:gd name="T15" fmla="*/ 10 h 13"/>
                  <a:gd name="T16" fmla="*/ 2 w 11"/>
                  <a:gd name="T17" fmla="*/ 11 h 13"/>
                  <a:gd name="T18" fmla="*/ 3 w 11"/>
                  <a:gd name="T1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3">
                    <a:moveTo>
                      <a:pt x="3" y="12"/>
                    </a:moveTo>
                    <a:cubicBezTo>
                      <a:pt x="3" y="13"/>
                      <a:pt x="3" y="13"/>
                      <a:pt x="3" y="13"/>
                    </a:cubicBezTo>
                    <a:cubicBezTo>
                      <a:pt x="6" y="7"/>
                      <a:pt x="9" y="4"/>
                      <a:pt x="11" y="1"/>
                    </a:cubicBezTo>
                    <a:cubicBezTo>
                      <a:pt x="9" y="0"/>
                      <a:pt x="7" y="2"/>
                      <a:pt x="5" y="3"/>
                    </a:cubicBezTo>
                    <a:cubicBezTo>
                      <a:pt x="5" y="3"/>
                      <a:pt x="5" y="3"/>
                      <a:pt x="5" y="3"/>
                    </a:cubicBezTo>
                    <a:cubicBezTo>
                      <a:pt x="5" y="3"/>
                      <a:pt x="5" y="3"/>
                      <a:pt x="5" y="3"/>
                    </a:cubicBezTo>
                    <a:cubicBezTo>
                      <a:pt x="3" y="5"/>
                      <a:pt x="1" y="6"/>
                      <a:pt x="0" y="8"/>
                    </a:cubicBezTo>
                    <a:cubicBezTo>
                      <a:pt x="0" y="9"/>
                      <a:pt x="1" y="10"/>
                      <a:pt x="2" y="10"/>
                    </a:cubicBezTo>
                    <a:cubicBezTo>
                      <a:pt x="2" y="11"/>
                      <a:pt x="2" y="11"/>
                      <a:pt x="2" y="11"/>
                    </a:cubicBezTo>
                    <a:cubicBezTo>
                      <a:pt x="2" y="11"/>
                      <a:pt x="3" y="12"/>
                      <a:pt x="3" y="12"/>
                    </a:cubicBezTo>
                    <a:close/>
                  </a:path>
                </a:pathLst>
              </a:custGeom>
              <a:solidFill>
                <a:srgbClr val="BDBB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8" name="Freeform 2250">
                <a:extLst>
                  <a:ext uri="{FF2B5EF4-FFF2-40B4-BE49-F238E27FC236}">
                    <a16:creationId xmlns:a16="http://schemas.microsoft.com/office/drawing/2014/main" id="{31230A03-BB8F-4D0C-B3A0-90934397D1C1}"/>
                  </a:ext>
                </a:extLst>
              </p:cNvPr>
              <p:cNvSpPr>
                <a:spLocks/>
              </p:cNvSpPr>
              <p:nvPr/>
            </p:nvSpPr>
            <p:spPr bwMode="auto">
              <a:xfrm>
                <a:off x="550" y="849"/>
                <a:ext cx="93" cy="12"/>
              </a:xfrm>
              <a:custGeom>
                <a:avLst/>
                <a:gdLst>
                  <a:gd name="T0" fmla="*/ 13 w 39"/>
                  <a:gd name="T1" fmla="*/ 1 h 5"/>
                  <a:gd name="T2" fmla="*/ 15 w 39"/>
                  <a:gd name="T3" fmla="*/ 1 h 5"/>
                  <a:gd name="T4" fmla="*/ 32 w 39"/>
                  <a:gd name="T5" fmla="*/ 2 h 5"/>
                  <a:gd name="T6" fmla="*/ 38 w 39"/>
                  <a:gd name="T7" fmla="*/ 5 h 5"/>
                  <a:gd name="T8" fmla="*/ 39 w 39"/>
                  <a:gd name="T9" fmla="*/ 4 h 5"/>
                  <a:gd name="T10" fmla="*/ 28 w 39"/>
                  <a:gd name="T11" fmla="*/ 1 h 5"/>
                  <a:gd name="T12" fmla="*/ 24 w 39"/>
                  <a:gd name="T13" fmla="*/ 0 h 5"/>
                  <a:gd name="T14" fmla="*/ 13 w 39"/>
                  <a:gd name="T15" fmla="*/ 0 h 5"/>
                  <a:gd name="T16" fmla="*/ 8 w 39"/>
                  <a:gd name="T17" fmla="*/ 1 h 5"/>
                  <a:gd name="T18" fmla="*/ 0 w 39"/>
                  <a:gd name="T19" fmla="*/ 3 h 5"/>
                  <a:gd name="T20" fmla="*/ 0 w 39"/>
                  <a:gd name="T21" fmla="*/ 4 h 5"/>
                  <a:gd name="T22" fmla="*/ 13 w 39"/>
                  <a:gd name="T2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5">
                    <a:moveTo>
                      <a:pt x="13" y="1"/>
                    </a:moveTo>
                    <a:cubicBezTo>
                      <a:pt x="14" y="1"/>
                      <a:pt x="14" y="1"/>
                      <a:pt x="15" y="1"/>
                    </a:cubicBezTo>
                    <a:cubicBezTo>
                      <a:pt x="20" y="0"/>
                      <a:pt x="26" y="1"/>
                      <a:pt x="32" y="2"/>
                    </a:cubicBezTo>
                    <a:cubicBezTo>
                      <a:pt x="34" y="3"/>
                      <a:pt x="36" y="4"/>
                      <a:pt x="38" y="5"/>
                    </a:cubicBezTo>
                    <a:cubicBezTo>
                      <a:pt x="39" y="4"/>
                      <a:pt x="39" y="4"/>
                      <a:pt x="39" y="4"/>
                    </a:cubicBezTo>
                    <a:cubicBezTo>
                      <a:pt x="35" y="3"/>
                      <a:pt x="32" y="2"/>
                      <a:pt x="28" y="1"/>
                    </a:cubicBezTo>
                    <a:cubicBezTo>
                      <a:pt x="27" y="1"/>
                      <a:pt x="25" y="1"/>
                      <a:pt x="24" y="0"/>
                    </a:cubicBezTo>
                    <a:cubicBezTo>
                      <a:pt x="20" y="0"/>
                      <a:pt x="17" y="0"/>
                      <a:pt x="13" y="0"/>
                    </a:cubicBezTo>
                    <a:cubicBezTo>
                      <a:pt x="12" y="0"/>
                      <a:pt x="10" y="1"/>
                      <a:pt x="8" y="1"/>
                    </a:cubicBezTo>
                    <a:cubicBezTo>
                      <a:pt x="6" y="1"/>
                      <a:pt x="3" y="2"/>
                      <a:pt x="0" y="3"/>
                    </a:cubicBezTo>
                    <a:cubicBezTo>
                      <a:pt x="0" y="4"/>
                      <a:pt x="0" y="4"/>
                      <a:pt x="0" y="4"/>
                    </a:cubicBezTo>
                    <a:cubicBezTo>
                      <a:pt x="4" y="2"/>
                      <a:pt x="8" y="2"/>
                      <a:pt x="13" y="1"/>
                    </a:cubicBezTo>
                  </a:path>
                </a:pathLst>
              </a:custGeom>
              <a:solidFill>
                <a:srgbClr val="6C7B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9" name="Freeform 2251">
                <a:extLst>
                  <a:ext uri="{FF2B5EF4-FFF2-40B4-BE49-F238E27FC236}">
                    <a16:creationId xmlns:a16="http://schemas.microsoft.com/office/drawing/2014/main" id="{409774B5-25D6-457D-8B81-51AB8FC5EAD8}"/>
                  </a:ext>
                </a:extLst>
              </p:cNvPr>
              <p:cNvSpPr>
                <a:spLocks/>
              </p:cNvSpPr>
              <p:nvPr/>
            </p:nvSpPr>
            <p:spPr bwMode="auto">
              <a:xfrm>
                <a:off x="581" y="852"/>
                <a:ext cx="5" cy="0"/>
              </a:xfrm>
              <a:custGeom>
                <a:avLst/>
                <a:gdLst>
                  <a:gd name="T0" fmla="*/ 0 w 2"/>
                  <a:gd name="T1" fmla="*/ 1 w 2"/>
                  <a:gd name="T2" fmla="*/ 2 w 2"/>
                  <a:gd name="T3" fmla="*/ 0 w 2"/>
                </a:gdLst>
                <a:ahLst/>
                <a:cxnLst>
                  <a:cxn ang="0">
                    <a:pos x="T0" y="0"/>
                  </a:cxn>
                  <a:cxn ang="0">
                    <a:pos x="T1" y="0"/>
                  </a:cxn>
                  <a:cxn ang="0">
                    <a:pos x="T2" y="0"/>
                  </a:cxn>
                  <a:cxn ang="0">
                    <a:pos x="T3" y="0"/>
                  </a:cxn>
                </a:cxnLst>
                <a:rect l="0" t="0" r="r" b="b"/>
                <a:pathLst>
                  <a:path w="2">
                    <a:moveTo>
                      <a:pt x="0" y="0"/>
                    </a:moveTo>
                    <a:cubicBezTo>
                      <a:pt x="0" y="0"/>
                      <a:pt x="1" y="0"/>
                      <a:pt x="1" y="0"/>
                    </a:cubicBezTo>
                    <a:cubicBezTo>
                      <a:pt x="2" y="0"/>
                      <a:pt x="2" y="0"/>
                      <a:pt x="2" y="0"/>
                    </a:cubicBezTo>
                    <a:cubicBezTo>
                      <a:pt x="1" y="0"/>
                      <a:pt x="1" y="0"/>
                      <a:pt x="0" y="0"/>
                    </a:cubicBezTo>
                  </a:path>
                </a:pathLst>
              </a:custGeom>
              <a:solidFill>
                <a:srgbClr val="818C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0" name="Freeform 2252">
                <a:extLst>
                  <a:ext uri="{FF2B5EF4-FFF2-40B4-BE49-F238E27FC236}">
                    <a16:creationId xmlns:a16="http://schemas.microsoft.com/office/drawing/2014/main" id="{C077C1BE-C8C4-429F-A2F8-82F9CE41172C}"/>
                  </a:ext>
                </a:extLst>
              </p:cNvPr>
              <p:cNvSpPr>
                <a:spLocks/>
              </p:cNvSpPr>
              <p:nvPr/>
            </p:nvSpPr>
            <p:spPr bwMode="auto">
              <a:xfrm>
                <a:off x="583" y="849"/>
                <a:ext cx="58" cy="19"/>
              </a:xfrm>
              <a:custGeom>
                <a:avLst/>
                <a:gdLst>
                  <a:gd name="T0" fmla="*/ 24 w 24"/>
                  <a:gd name="T1" fmla="*/ 5 h 8"/>
                  <a:gd name="T2" fmla="*/ 18 w 24"/>
                  <a:gd name="T3" fmla="*/ 2 h 8"/>
                  <a:gd name="T4" fmla="*/ 1 w 24"/>
                  <a:gd name="T5" fmla="*/ 1 h 8"/>
                  <a:gd name="T6" fmla="*/ 0 w 24"/>
                  <a:gd name="T7" fmla="*/ 1 h 8"/>
                  <a:gd name="T8" fmla="*/ 12 w 24"/>
                  <a:gd name="T9" fmla="*/ 4 h 8"/>
                  <a:gd name="T10" fmla="*/ 22 w 24"/>
                  <a:gd name="T11" fmla="*/ 8 h 8"/>
                  <a:gd name="T12" fmla="*/ 24 w 24"/>
                  <a:gd name="T13" fmla="*/ 5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4" y="5"/>
                    </a:moveTo>
                    <a:cubicBezTo>
                      <a:pt x="22" y="4"/>
                      <a:pt x="20" y="3"/>
                      <a:pt x="18" y="2"/>
                    </a:cubicBezTo>
                    <a:cubicBezTo>
                      <a:pt x="12" y="1"/>
                      <a:pt x="6" y="0"/>
                      <a:pt x="1" y="1"/>
                    </a:cubicBezTo>
                    <a:cubicBezTo>
                      <a:pt x="0" y="1"/>
                      <a:pt x="0" y="1"/>
                      <a:pt x="0" y="1"/>
                    </a:cubicBezTo>
                    <a:cubicBezTo>
                      <a:pt x="4" y="2"/>
                      <a:pt x="8" y="2"/>
                      <a:pt x="12" y="4"/>
                    </a:cubicBezTo>
                    <a:cubicBezTo>
                      <a:pt x="16" y="5"/>
                      <a:pt x="19" y="6"/>
                      <a:pt x="22" y="8"/>
                    </a:cubicBezTo>
                    <a:cubicBezTo>
                      <a:pt x="22" y="7"/>
                      <a:pt x="23" y="6"/>
                      <a:pt x="24" y="5"/>
                    </a:cubicBezTo>
                  </a:path>
                </a:pathLst>
              </a:custGeom>
              <a:solidFill>
                <a:srgbClr val="8D91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1" name="Freeform 2253">
                <a:extLst>
                  <a:ext uri="{FF2B5EF4-FFF2-40B4-BE49-F238E27FC236}">
                    <a16:creationId xmlns:a16="http://schemas.microsoft.com/office/drawing/2014/main" id="{34119F60-C87C-4BCB-BF2F-8CF86F4F2EBF}"/>
                  </a:ext>
                </a:extLst>
              </p:cNvPr>
              <p:cNvSpPr>
                <a:spLocks/>
              </p:cNvSpPr>
              <p:nvPr/>
            </p:nvSpPr>
            <p:spPr bwMode="auto">
              <a:xfrm>
                <a:off x="743" y="1066"/>
                <a:ext cx="20" cy="5"/>
              </a:xfrm>
              <a:custGeom>
                <a:avLst/>
                <a:gdLst>
                  <a:gd name="T0" fmla="*/ 8 w 8"/>
                  <a:gd name="T1" fmla="*/ 0 h 2"/>
                  <a:gd name="T2" fmla="*/ 0 w 8"/>
                  <a:gd name="T3" fmla="*/ 2 h 2"/>
                  <a:gd name="T4" fmla="*/ 8 w 8"/>
                  <a:gd name="T5" fmla="*/ 0 h 2"/>
                </a:gdLst>
                <a:ahLst/>
                <a:cxnLst>
                  <a:cxn ang="0">
                    <a:pos x="T0" y="T1"/>
                  </a:cxn>
                  <a:cxn ang="0">
                    <a:pos x="T2" y="T3"/>
                  </a:cxn>
                  <a:cxn ang="0">
                    <a:pos x="T4" y="T5"/>
                  </a:cxn>
                </a:cxnLst>
                <a:rect l="0" t="0" r="r" b="b"/>
                <a:pathLst>
                  <a:path w="8" h="2">
                    <a:moveTo>
                      <a:pt x="8" y="0"/>
                    </a:moveTo>
                    <a:cubicBezTo>
                      <a:pt x="5" y="1"/>
                      <a:pt x="3" y="2"/>
                      <a:pt x="0" y="2"/>
                    </a:cubicBezTo>
                    <a:cubicBezTo>
                      <a:pt x="3" y="2"/>
                      <a:pt x="5" y="1"/>
                      <a:pt x="8" y="0"/>
                    </a:cubicBezTo>
                    <a:close/>
                  </a:path>
                </a:pathLst>
              </a:custGeom>
              <a:solidFill>
                <a:srgbClr val="6C7B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2" name="Freeform 2254">
                <a:extLst>
                  <a:ext uri="{FF2B5EF4-FFF2-40B4-BE49-F238E27FC236}">
                    <a16:creationId xmlns:a16="http://schemas.microsoft.com/office/drawing/2014/main" id="{EEBC622A-9FE8-42DF-B47D-8584A5CC8B6F}"/>
                  </a:ext>
                </a:extLst>
              </p:cNvPr>
              <p:cNvSpPr>
                <a:spLocks/>
              </p:cNvSpPr>
              <p:nvPr/>
            </p:nvSpPr>
            <p:spPr bwMode="auto">
              <a:xfrm>
                <a:off x="763" y="1054"/>
                <a:ext cx="28" cy="12"/>
              </a:xfrm>
              <a:custGeom>
                <a:avLst/>
                <a:gdLst>
                  <a:gd name="T0" fmla="*/ 0 w 12"/>
                  <a:gd name="T1" fmla="*/ 5 h 5"/>
                  <a:gd name="T2" fmla="*/ 8 w 12"/>
                  <a:gd name="T3" fmla="*/ 2 h 5"/>
                  <a:gd name="T4" fmla="*/ 12 w 12"/>
                  <a:gd name="T5" fmla="*/ 0 h 5"/>
                  <a:gd name="T6" fmla="*/ 0 w 12"/>
                  <a:gd name="T7" fmla="*/ 5 h 5"/>
                </a:gdLst>
                <a:ahLst/>
                <a:cxnLst>
                  <a:cxn ang="0">
                    <a:pos x="T0" y="T1"/>
                  </a:cxn>
                  <a:cxn ang="0">
                    <a:pos x="T2" y="T3"/>
                  </a:cxn>
                  <a:cxn ang="0">
                    <a:pos x="T4" y="T5"/>
                  </a:cxn>
                  <a:cxn ang="0">
                    <a:pos x="T6" y="T7"/>
                  </a:cxn>
                </a:cxnLst>
                <a:rect l="0" t="0" r="r" b="b"/>
                <a:pathLst>
                  <a:path w="12" h="5">
                    <a:moveTo>
                      <a:pt x="0" y="5"/>
                    </a:moveTo>
                    <a:cubicBezTo>
                      <a:pt x="3" y="4"/>
                      <a:pt x="5" y="3"/>
                      <a:pt x="8" y="2"/>
                    </a:cubicBezTo>
                    <a:cubicBezTo>
                      <a:pt x="9" y="1"/>
                      <a:pt x="10" y="0"/>
                      <a:pt x="12" y="0"/>
                    </a:cubicBezTo>
                    <a:cubicBezTo>
                      <a:pt x="8" y="2"/>
                      <a:pt x="4" y="4"/>
                      <a:pt x="0" y="5"/>
                    </a:cubicBezTo>
                    <a:close/>
                  </a:path>
                </a:pathLst>
              </a:custGeom>
              <a:solidFill>
                <a:srgbClr val="6C7B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3" name="Freeform 2255">
                <a:extLst>
                  <a:ext uri="{FF2B5EF4-FFF2-40B4-BE49-F238E27FC236}">
                    <a16:creationId xmlns:a16="http://schemas.microsoft.com/office/drawing/2014/main" id="{F863FBF9-A5A0-4305-81EE-A5EFB78745BC}"/>
                  </a:ext>
                </a:extLst>
              </p:cNvPr>
              <p:cNvSpPr>
                <a:spLocks/>
              </p:cNvSpPr>
              <p:nvPr/>
            </p:nvSpPr>
            <p:spPr bwMode="auto">
              <a:xfrm>
                <a:off x="865" y="639"/>
                <a:ext cx="41" cy="27"/>
              </a:xfrm>
              <a:custGeom>
                <a:avLst/>
                <a:gdLst>
                  <a:gd name="T0" fmla="*/ 8 w 17"/>
                  <a:gd name="T1" fmla="*/ 4 h 11"/>
                  <a:gd name="T2" fmla="*/ 17 w 17"/>
                  <a:gd name="T3" fmla="*/ 0 h 11"/>
                  <a:gd name="T4" fmla="*/ 7 w 17"/>
                  <a:gd name="T5" fmla="*/ 3 h 11"/>
                  <a:gd name="T6" fmla="*/ 7 w 17"/>
                  <a:gd name="T7" fmla="*/ 3 h 11"/>
                  <a:gd name="T8" fmla="*/ 1 w 17"/>
                  <a:gd name="T9" fmla="*/ 9 h 11"/>
                  <a:gd name="T10" fmla="*/ 0 w 17"/>
                  <a:gd name="T11" fmla="*/ 11 h 11"/>
                  <a:gd name="T12" fmla="*/ 8 w 17"/>
                  <a:gd name="T13" fmla="*/ 4 h 11"/>
                </a:gdLst>
                <a:ahLst/>
                <a:cxnLst>
                  <a:cxn ang="0">
                    <a:pos x="T0" y="T1"/>
                  </a:cxn>
                  <a:cxn ang="0">
                    <a:pos x="T2" y="T3"/>
                  </a:cxn>
                  <a:cxn ang="0">
                    <a:pos x="T4" y="T5"/>
                  </a:cxn>
                  <a:cxn ang="0">
                    <a:pos x="T6" y="T7"/>
                  </a:cxn>
                  <a:cxn ang="0">
                    <a:pos x="T8" y="T9"/>
                  </a:cxn>
                  <a:cxn ang="0">
                    <a:pos x="T10" y="T11"/>
                  </a:cxn>
                  <a:cxn ang="0">
                    <a:pos x="T12" y="T13"/>
                  </a:cxn>
                </a:cxnLst>
                <a:rect l="0" t="0" r="r" b="b"/>
                <a:pathLst>
                  <a:path w="17" h="11">
                    <a:moveTo>
                      <a:pt x="8" y="4"/>
                    </a:moveTo>
                    <a:cubicBezTo>
                      <a:pt x="11" y="2"/>
                      <a:pt x="14" y="1"/>
                      <a:pt x="17" y="0"/>
                    </a:cubicBezTo>
                    <a:cubicBezTo>
                      <a:pt x="14" y="0"/>
                      <a:pt x="9" y="2"/>
                      <a:pt x="7" y="3"/>
                    </a:cubicBezTo>
                    <a:cubicBezTo>
                      <a:pt x="7" y="3"/>
                      <a:pt x="7" y="3"/>
                      <a:pt x="7" y="3"/>
                    </a:cubicBezTo>
                    <a:cubicBezTo>
                      <a:pt x="6" y="3"/>
                      <a:pt x="3" y="7"/>
                      <a:pt x="1" y="9"/>
                    </a:cubicBezTo>
                    <a:cubicBezTo>
                      <a:pt x="1" y="10"/>
                      <a:pt x="0" y="10"/>
                      <a:pt x="0" y="11"/>
                    </a:cubicBezTo>
                    <a:cubicBezTo>
                      <a:pt x="2" y="8"/>
                      <a:pt x="5" y="6"/>
                      <a:pt x="8" y="4"/>
                    </a:cubicBezTo>
                  </a:path>
                </a:pathLst>
              </a:custGeom>
              <a:solidFill>
                <a:srgbClr val="535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4" name="Freeform 2256">
                <a:extLst>
                  <a:ext uri="{FF2B5EF4-FFF2-40B4-BE49-F238E27FC236}">
                    <a16:creationId xmlns:a16="http://schemas.microsoft.com/office/drawing/2014/main" id="{3E4E2FB9-B8E6-4130-B40A-3D1DB9896326}"/>
                  </a:ext>
                </a:extLst>
              </p:cNvPr>
              <p:cNvSpPr>
                <a:spLocks/>
              </p:cNvSpPr>
              <p:nvPr/>
            </p:nvSpPr>
            <p:spPr bwMode="auto">
              <a:xfrm>
                <a:off x="951" y="637"/>
                <a:ext cx="5"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0" y="0"/>
                      <a:pt x="1" y="0"/>
                      <a:pt x="2" y="0"/>
                    </a:cubicBezTo>
                    <a:cubicBezTo>
                      <a:pt x="1" y="0"/>
                      <a:pt x="0" y="0"/>
                      <a:pt x="0" y="0"/>
                    </a:cubicBezTo>
                  </a:path>
                </a:pathLst>
              </a:custGeom>
              <a:solidFill>
                <a:srgbClr val="535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5" name="Freeform 2257">
                <a:extLst>
                  <a:ext uri="{FF2B5EF4-FFF2-40B4-BE49-F238E27FC236}">
                    <a16:creationId xmlns:a16="http://schemas.microsoft.com/office/drawing/2014/main" id="{20171950-497D-492D-8064-0903FA11A699}"/>
                  </a:ext>
                </a:extLst>
              </p:cNvPr>
              <p:cNvSpPr>
                <a:spLocks/>
              </p:cNvSpPr>
              <p:nvPr/>
            </p:nvSpPr>
            <p:spPr bwMode="auto">
              <a:xfrm>
                <a:off x="958" y="637"/>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rgbClr val="535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6" name="Freeform 2258">
                <a:extLst>
                  <a:ext uri="{FF2B5EF4-FFF2-40B4-BE49-F238E27FC236}">
                    <a16:creationId xmlns:a16="http://schemas.microsoft.com/office/drawing/2014/main" id="{25F385FF-A23D-403F-9307-C879725EECC4}"/>
                  </a:ext>
                </a:extLst>
              </p:cNvPr>
              <p:cNvSpPr>
                <a:spLocks/>
              </p:cNvSpPr>
              <p:nvPr/>
            </p:nvSpPr>
            <p:spPr bwMode="auto">
              <a:xfrm>
                <a:off x="965" y="642"/>
                <a:ext cx="3" cy="0"/>
              </a:xfrm>
              <a:custGeom>
                <a:avLst/>
                <a:gdLst>
                  <a:gd name="T0" fmla="*/ 0 w 3"/>
                  <a:gd name="T1" fmla="*/ 3 w 3"/>
                  <a:gd name="T2" fmla="*/ 0 w 3"/>
                </a:gdLst>
                <a:ahLst/>
                <a:cxnLst>
                  <a:cxn ang="0">
                    <a:pos x="T0" y="0"/>
                  </a:cxn>
                  <a:cxn ang="0">
                    <a:pos x="T1" y="0"/>
                  </a:cxn>
                  <a:cxn ang="0">
                    <a:pos x="T2" y="0"/>
                  </a:cxn>
                </a:cxnLst>
                <a:rect l="0" t="0" r="r" b="b"/>
                <a:pathLst>
                  <a:path w="3">
                    <a:moveTo>
                      <a:pt x="0" y="0"/>
                    </a:moveTo>
                    <a:lnTo>
                      <a:pt x="3" y="0"/>
                    </a:lnTo>
                    <a:lnTo>
                      <a:pt x="0" y="0"/>
                    </a:lnTo>
                    <a:close/>
                  </a:path>
                </a:pathLst>
              </a:custGeom>
              <a:solidFill>
                <a:srgbClr val="535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7" name="Freeform 2259">
                <a:extLst>
                  <a:ext uri="{FF2B5EF4-FFF2-40B4-BE49-F238E27FC236}">
                    <a16:creationId xmlns:a16="http://schemas.microsoft.com/office/drawing/2014/main" id="{EBB6C756-03FB-4E56-BCDD-CF30D78674CF}"/>
                  </a:ext>
                </a:extLst>
              </p:cNvPr>
              <p:cNvSpPr>
                <a:spLocks/>
              </p:cNvSpPr>
              <p:nvPr/>
            </p:nvSpPr>
            <p:spPr bwMode="auto">
              <a:xfrm>
                <a:off x="913" y="635"/>
                <a:ext cx="38" cy="2"/>
              </a:xfrm>
              <a:custGeom>
                <a:avLst/>
                <a:gdLst>
                  <a:gd name="T0" fmla="*/ 16 w 16"/>
                  <a:gd name="T1" fmla="*/ 1 h 1"/>
                  <a:gd name="T2" fmla="*/ 0 w 16"/>
                  <a:gd name="T3" fmla="*/ 1 h 1"/>
                  <a:gd name="T4" fmla="*/ 16 w 16"/>
                  <a:gd name="T5" fmla="*/ 1 h 1"/>
                </a:gdLst>
                <a:ahLst/>
                <a:cxnLst>
                  <a:cxn ang="0">
                    <a:pos x="T0" y="T1"/>
                  </a:cxn>
                  <a:cxn ang="0">
                    <a:pos x="T2" y="T3"/>
                  </a:cxn>
                  <a:cxn ang="0">
                    <a:pos x="T4" y="T5"/>
                  </a:cxn>
                </a:cxnLst>
                <a:rect l="0" t="0" r="r" b="b"/>
                <a:pathLst>
                  <a:path w="16" h="1">
                    <a:moveTo>
                      <a:pt x="16" y="1"/>
                    </a:moveTo>
                    <a:cubicBezTo>
                      <a:pt x="11" y="0"/>
                      <a:pt x="5" y="0"/>
                      <a:pt x="0" y="1"/>
                    </a:cubicBezTo>
                    <a:cubicBezTo>
                      <a:pt x="5" y="0"/>
                      <a:pt x="11" y="0"/>
                      <a:pt x="16" y="1"/>
                    </a:cubicBezTo>
                  </a:path>
                </a:pathLst>
              </a:custGeom>
              <a:solidFill>
                <a:srgbClr val="535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8" name="Freeform 2260">
                <a:extLst>
                  <a:ext uri="{FF2B5EF4-FFF2-40B4-BE49-F238E27FC236}">
                    <a16:creationId xmlns:a16="http://schemas.microsoft.com/office/drawing/2014/main" id="{EF7C4488-667C-4BEF-9D85-688483409DE3}"/>
                  </a:ext>
                </a:extLst>
              </p:cNvPr>
              <p:cNvSpPr>
                <a:spLocks/>
              </p:cNvSpPr>
              <p:nvPr/>
            </p:nvSpPr>
            <p:spPr bwMode="auto">
              <a:xfrm>
                <a:off x="844" y="637"/>
                <a:ext cx="126" cy="138"/>
              </a:xfrm>
              <a:custGeom>
                <a:avLst/>
                <a:gdLst>
                  <a:gd name="T0" fmla="*/ 46 w 53"/>
                  <a:gd name="T1" fmla="*/ 8 h 58"/>
                  <a:gd name="T2" fmla="*/ 27 w 53"/>
                  <a:gd name="T3" fmla="*/ 0 h 58"/>
                  <a:gd name="T4" fmla="*/ 26 w 53"/>
                  <a:gd name="T5" fmla="*/ 1 h 58"/>
                  <a:gd name="T6" fmla="*/ 17 w 53"/>
                  <a:gd name="T7" fmla="*/ 5 h 58"/>
                  <a:gd name="T8" fmla="*/ 9 w 53"/>
                  <a:gd name="T9" fmla="*/ 12 h 58"/>
                  <a:gd name="T10" fmla="*/ 5 w 53"/>
                  <a:gd name="T11" fmla="*/ 18 h 58"/>
                  <a:gd name="T12" fmla="*/ 5 w 53"/>
                  <a:gd name="T13" fmla="*/ 18 h 58"/>
                  <a:gd name="T14" fmla="*/ 5 w 53"/>
                  <a:gd name="T15" fmla="*/ 19 h 58"/>
                  <a:gd name="T16" fmla="*/ 3 w 53"/>
                  <a:gd name="T17" fmla="*/ 22 h 58"/>
                  <a:gd name="T18" fmla="*/ 5 w 53"/>
                  <a:gd name="T19" fmla="*/ 49 h 58"/>
                  <a:gd name="T20" fmla="*/ 7 w 53"/>
                  <a:gd name="T21" fmla="*/ 52 h 58"/>
                  <a:gd name="T22" fmla="*/ 11 w 53"/>
                  <a:gd name="T23" fmla="*/ 58 h 58"/>
                  <a:gd name="T24" fmla="*/ 12 w 53"/>
                  <a:gd name="T25" fmla="*/ 58 h 58"/>
                  <a:gd name="T26" fmla="*/ 17 w 53"/>
                  <a:gd name="T27" fmla="*/ 55 h 58"/>
                  <a:gd name="T28" fmla="*/ 4 w 53"/>
                  <a:gd name="T29" fmla="*/ 43 h 58"/>
                  <a:gd name="T30" fmla="*/ 3 w 53"/>
                  <a:gd name="T31" fmla="*/ 35 h 58"/>
                  <a:gd name="T32" fmla="*/ 5 w 53"/>
                  <a:gd name="T33" fmla="*/ 20 h 58"/>
                  <a:gd name="T34" fmla="*/ 14 w 53"/>
                  <a:gd name="T35" fmla="*/ 8 h 58"/>
                  <a:gd name="T36" fmla="*/ 18 w 53"/>
                  <a:gd name="T37" fmla="*/ 7 h 58"/>
                  <a:gd name="T38" fmla="*/ 31 w 53"/>
                  <a:gd name="T39" fmla="*/ 3 h 58"/>
                  <a:gd name="T40" fmla="*/ 42 w 53"/>
                  <a:gd name="T41" fmla="*/ 12 h 58"/>
                  <a:gd name="T42" fmla="*/ 42 w 53"/>
                  <a:gd name="T43" fmla="*/ 43 h 58"/>
                  <a:gd name="T44" fmla="*/ 50 w 53"/>
                  <a:gd name="T45" fmla="*/ 41 h 58"/>
                  <a:gd name="T46" fmla="*/ 50 w 53"/>
                  <a:gd name="T47" fmla="*/ 41 h 58"/>
                  <a:gd name="T48" fmla="*/ 51 w 53"/>
                  <a:gd name="T49" fmla="*/ 42 h 58"/>
                  <a:gd name="T50" fmla="*/ 52 w 53"/>
                  <a:gd name="T51" fmla="*/ 40 h 58"/>
                  <a:gd name="T52" fmla="*/ 53 w 53"/>
                  <a:gd name="T53" fmla="*/ 36 h 58"/>
                  <a:gd name="T54" fmla="*/ 53 w 53"/>
                  <a:gd name="T55" fmla="*/ 18 h 58"/>
                  <a:gd name="T56" fmla="*/ 46 w 53"/>
                  <a:gd name="T57" fmla="*/ 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 h="58">
                    <a:moveTo>
                      <a:pt x="46" y="8"/>
                    </a:moveTo>
                    <a:cubicBezTo>
                      <a:pt x="41" y="4"/>
                      <a:pt x="37" y="0"/>
                      <a:pt x="27" y="0"/>
                    </a:cubicBezTo>
                    <a:cubicBezTo>
                      <a:pt x="26" y="1"/>
                      <a:pt x="26" y="1"/>
                      <a:pt x="26" y="1"/>
                    </a:cubicBezTo>
                    <a:cubicBezTo>
                      <a:pt x="23" y="2"/>
                      <a:pt x="20" y="3"/>
                      <a:pt x="17" y="5"/>
                    </a:cubicBezTo>
                    <a:cubicBezTo>
                      <a:pt x="14" y="7"/>
                      <a:pt x="11" y="9"/>
                      <a:pt x="9" y="12"/>
                    </a:cubicBezTo>
                    <a:cubicBezTo>
                      <a:pt x="8" y="14"/>
                      <a:pt x="6" y="16"/>
                      <a:pt x="5" y="18"/>
                    </a:cubicBezTo>
                    <a:cubicBezTo>
                      <a:pt x="5" y="18"/>
                      <a:pt x="5" y="18"/>
                      <a:pt x="5" y="18"/>
                    </a:cubicBezTo>
                    <a:cubicBezTo>
                      <a:pt x="5" y="18"/>
                      <a:pt x="5" y="19"/>
                      <a:pt x="5" y="19"/>
                    </a:cubicBezTo>
                    <a:cubicBezTo>
                      <a:pt x="4" y="20"/>
                      <a:pt x="4" y="21"/>
                      <a:pt x="3" y="22"/>
                    </a:cubicBezTo>
                    <a:cubicBezTo>
                      <a:pt x="0" y="30"/>
                      <a:pt x="1" y="40"/>
                      <a:pt x="5" y="49"/>
                    </a:cubicBezTo>
                    <a:cubicBezTo>
                      <a:pt x="6" y="50"/>
                      <a:pt x="6" y="51"/>
                      <a:pt x="7" y="52"/>
                    </a:cubicBezTo>
                    <a:cubicBezTo>
                      <a:pt x="8" y="54"/>
                      <a:pt x="10" y="56"/>
                      <a:pt x="11" y="58"/>
                    </a:cubicBezTo>
                    <a:cubicBezTo>
                      <a:pt x="12" y="58"/>
                      <a:pt x="12" y="58"/>
                      <a:pt x="12" y="58"/>
                    </a:cubicBezTo>
                    <a:cubicBezTo>
                      <a:pt x="14" y="57"/>
                      <a:pt x="15" y="56"/>
                      <a:pt x="17" y="55"/>
                    </a:cubicBezTo>
                    <a:cubicBezTo>
                      <a:pt x="11" y="52"/>
                      <a:pt x="7" y="48"/>
                      <a:pt x="4" y="43"/>
                    </a:cubicBezTo>
                    <a:cubicBezTo>
                      <a:pt x="3" y="40"/>
                      <a:pt x="3" y="37"/>
                      <a:pt x="3" y="35"/>
                    </a:cubicBezTo>
                    <a:cubicBezTo>
                      <a:pt x="2" y="30"/>
                      <a:pt x="3" y="25"/>
                      <a:pt x="5" y="20"/>
                    </a:cubicBezTo>
                    <a:cubicBezTo>
                      <a:pt x="7" y="15"/>
                      <a:pt x="11" y="11"/>
                      <a:pt x="14" y="8"/>
                    </a:cubicBezTo>
                    <a:cubicBezTo>
                      <a:pt x="15" y="8"/>
                      <a:pt x="16" y="7"/>
                      <a:pt x="18" y="7"/>
                    </a:cubicBezTo>
                    <a:cubicBezTo>
                      <a:pt x="22" y="4"/>
                      <a:pt x="27" y="3"/>
                      <a:pt x="31" y="3"/>
                    </a:cubicBezTo>
                    <a:cubicBezTo>
                      <a:pt x="36" y="4"/>
                      <a:pt x="39" y="8"/>
                      <a:pt x="42" y="12"/>
                    </a:cubicBezTo>
                    <a:cubicBezTo>
                      <a:pt x="46" y="20"/>
                      <a:pt x="47" y="32"/>
                      <a:pt x="42" y="43"/>
                    </a:cubicBezTo>
                    <a:cubicBezTo>
                      <a:pt x="44" y="43"/>
                      <a:pt x="50" y="41"/>
                      <a:pt x="50" y="41"/>
                    </a:cubicBezTo>
                    <a:cubicBezTo>
                      <a:pt x="50" y="41"/>
                      <a:pt x="50" y="41"/>
                      <a:pt x="50" y="41"/>
                    </a:cubicBezTo>
                    <a:cubicBezTo>
                      <a:pt x="51" y="42"/>
                      <a:pt x="51" y="42"/>
                      <a:pt x="51" y="42"/>
                    </a:cubicBezTo>
                    <a:cubicBezTo>
                      <a:pt x="51" y="41"/>
                      <a:pt x="52" y="40"/>
                      <a:pt x="52" y="40"/>
                    </a:cubicBezTo>
                    <a:cubicBezTo>
                      <a:pt x="53" y="38"/>
                      <a:pt x="53" y="37"/>
                      <a:pt x="53" y="36"/>
                    </a:cubicBezTo>
                    <a:cubicBezTo>
                      <a:pt x="53" y="18"/>
                      <a:pt x="53" y="18"/>
                      <a:pt x="53" y="18"/>
                    </a:cubicBezTo>
                    <a:cubicBezTo>
                      <a:pt x="52" y="14"/>
                      <a:pt x="49" y="10"/>
                      <a:pt x="46" y="8"/>
                    </a:cubicBezTo>
                  </a:path>
                </a:pathLst>
              </a:custGeom>
              <a:solidFill>
                <a:srgbClr val="535F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9" name="Freeform 2261">
                <a:extLst>
                  <a:ext uri="{FF2B5EF4-FFF2-40B4-BE49-F238E27FC236}">
                    <a16:creationId xmlns:a16="http://schemas.microsoft.com/office/drawing/2014/main" id="{7CC1DC32-1177-46CA-A415-4EE72B34DAD1}"/>
                  </a:ext>
                </a:extLst>
              </p:cNvPr>
              <p:cNvSpPr>
                <a:spLocks/>
              </p:cNvSpPr>
              <p:nvPr/>
            </p:nvSpPr>
            <p:spPr bwMode="auto">
              <a:xfrm>
                <a:off x="965" y="723"/>
                <a:ext cx="5" cy="17"/>
              </a:xfrm>
              <a:custGeom>
                <a:avLst/>
                <a:gdLst>
                  <a:gd name="T0" fmla="*/ 0 w 2"/>
                  <a:gd name="T1" fmla="*/ 6 h 7"/>
                  <a:gd name="T2" fmla="*/ 2 w 2"/>
                  <a:gd name="T3" fmla="*/ 7 h 7"/>
                  <a:gd name="T4" fmla="*/ 2 w 2"/>
                  <a:gd name="T5" fmla="*/ 0 h 7"/>
                  <a:gd name="T6" fmla="*/ 1 w 2"/>
                  <a:gd name="T7" fmla="*/ 4 h 7"/>
                  <a:gd name="T8" fmla="*/ 0 w 2"/>
                  <a:gd name="T9" fmla="*/ 6 h 7"/>
                </a:gdLst>
                <a:ahLst/>
                <a:cxnLst>
                  <a:cxn ang="0">
                    <a:pos x="T0" y="T1"/>
                  </a:cxn>
                  <a:cxn ang="0">
                    <a:pos x="T2" y="T3"/>
                  </a:cxn>
                  <a:cxn ang="0">
                    <a:pos x="T4" y="T5"/>
                  </a:cxn>
                  <a:cxn ang="0">
                    <a:pos x="T6" y="T7"/>
                  </a:cxn>
                  <a:cxn ang="0">
                    <a:pos x="T8" y="T9"/>
                  </a:cxn>
                </a:cxnLst>
                <a:rect l="0" t="0" r="r" b="b"/>
                <a:pathLst>
                  <a:path w="2" h="7">
                    <a:moveTo>
                      <a:pt x="0" y="6"/>
                    </a:moveTo>
                    <a:cubicBezTo>
                      <a:pt x="1" y="6"/>
                      <a:pt x="2" y="6"/>
                      <a:pt x="2" y="7"/>
                    </a:cubicBezTo>
                    <a:cubicBezTo>
                      <a:pt x="2" y="0"/>
                      <a:pt x="2" y="0"/>
                      <a:pt x="2" y="0"/>
                    </a:cubicBezTo>
                    <a:cubicBezTo>
                      <a:pt x="2" y="1"/>
                      <a:pt x="2" y="2"/>
                      <a:pt x="1" y="4"/>
                    </a:cubicBezTo>
                    <a:cubicBezTo>
                      <a:pt x="1" y="4"/>
                      <a:pt x="0" y="5"/>
                      <a:pt x="0" y="6"/>
                    </a:cubicBezTo>
                    <a:close/>
                  </a:path>
                </a:pathLst>
              </a:custGeom>
              <a:solidFill>
                <a:srgbClr val="4B5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0" name="Freeform 2262">
                <a:extLst>
                  <a:ext uri="{FF2B5EF4-FFF2-40B4-BE49-F238E27FC236}">
                    <a16:creationId xmlns:a16="http://schemas.microsoft.com/office/drawing/2014/main" id="{7BB94F78-CB00-46C4-B7E8-6F143BBAC37D}"/>
                  </a:ext>
                </a:extLst>
              </p:cNvPr>
              <p:cNvSpPr>
                <a:spLocks/>
              </p:cNvSpPr>
              <p:nvPr/>
            </p:nvSpPr>
            <p:spPr bwMode="auto">
              <a:xfrm>
                <a:off x="908" y="632"/>
                <a:ext cx="62" cy="48"/>
              </a:xfrm>
              <a:custGeom>
                <a:avLst/>
                <a:gdLst>
                  <a:gd name="T0" fmla="*/ 24 w 26"/>
                  <a:gd name="T1" fmla="*/ 4 h 20"/>
                  <a:gd name="T2" fmla="*/ 22 w 26"/>
                  <a:gd name="T3" fmla="*/ 3 h 20"/>
                  <a:gd name="T4" fmla="*/ 21 w 26"/>
                  <a:gd name="T5" fmla="*/ 2 h 20"/>
                  <a:gd name="T6" fmla="*/ 20 w 26"/>
                  <a:gd name="T7" fmla="*/ 2 h 20"/>
                  <a:gd name="T8" fmla="*/ 18 w 26"/>
                  <a:gd name="T9" fmla="*/ 2 h 20"/>
                  <a:gd name="T10" fmla="*/ 18 w 26"/>
                  <a:gd name="T11" fmla="*/ 2 h 20"/>
                  <a:gd name="T12" fmla="*/ 2 w 26"/>
                  <a:gd name="T13" fmla="*/ 2 h 20"/>
                  <a:gd name="T14" fmla="*/ 0 w 26"/>
                  <a:gd name="T15" fmla="*/ 2 h 20"/>
                  <a:gd name="T16" fmla="*/ 0 w 26"/>
                  <a:gd name="T17" fmla="*/ 2 h 20"/>
                  <a:gd name="T18" fmla="*/ 19 w 26"/>
                  <a:gd name="T19" fmla="*/ 9 h 20"/>
                  <a:gd name="T20" fmla="*/ 26 w 26"/>
                  <a:gd name="T21" fmla="*/ 20 h 20"/>
                  <a:gd name="T22" fmla="*/ 26 w 26"/>
                  <a:gd name="T23" fmla="*/ 7 h 20"/>
                  <a:gd name="T24" fmla="*/ 25 w 26"/>
                  <a:gd name="T25" fmla="*/ 5 h 20"/>
                  <a:gd name="T26" fmla="*/ 26 w 26"/>
                  <a:gd name="T27" fmla="*/ 6 h 20"/>
                  <a:gd name="T28" fmla="*/ 26 w 26"/>
                  <a:gd name="T29" fmla="*/ 5 h 20"/>
                  <a:gd name="T30" fmla="*/ 25 w 26"/>
                  <a:gd name="T31" fmla="*/ 4 h 20"/>
                  <a:gd name="T32" fmla="*/ 24 w 26"/>
                  <a:gd name="T33"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0">
                    <a:moveTo>
                      <a:pt x="24" y="4"/>
                    </a:moveTo>
                    <a:cubicBezTo>
                      <a:pt x="23" y="3"/>
                      <a:pt x="23" y="3"/>
                      <a:pt x="22" y="3"/>
                    </a:cubicBezTo>
                    <a:cubicBezTo>
                      <a:pt x="22" y="3"/>
                      <a:pt x="21" y="3"/>
                      <a:pt x="21" y="2"/>
                    </a:cubicBezTo>
                    <a:cubicBezTo>
                      <a:pt x="20" y="2"/>
                      <a:pt x="20" y="2"/>
                      <a:pt x="20" y="2"/>
                    </a:cubicBezTo>
                    <a:cubicBezTo>
                      <a:pt x="19" y="2"/>
                      <a:pt x="18" y="2"/>
                      <a:pt x="18" y="2"/>
                    </a:cubicBezTo>
                    <a:cubicBezTo>
                      <a:pt x="18" y="2"/>
                      <a:pt x="18" y="2"/>
                      <a:pt x="18" y="2"/>
                    </a:cubicBezTo>
                    <a:cubicBezTo>
                      <a:pt x="13" y="1"/>
                      <a:pt x="7" y="0"/>
                      <a:pt x="2" y="2"/>
                    </a:cubicBezTo>
                    <a:cubicBezTo>
                      <a:pt x="1" y="2"/>
                      <a:pt x="1" y="2"/>
                      <a:pt x="0" y="2"/>
                    </a:cubicBezTo>
                    <a:cubicBezTo>
                      <a:pt x="0" y="2"/>
                      <a:pt x="0" y="2"/>
                      <a:pt x="0" y="2"/>
                    </a:cubicBezTo>
                    <a:cubicBezTo>
                      <a:pt x="10" y="2"/>
                      <a:pt x="14" y="6"/>
                      <a:pt x="19" y="9"/>
                    </a:cubicBezTo>
                    <a:cubicBezTo>
                      <a:pt x="22" y="12"/>
                      <a:pt x="25" y="16"/>
                      <a:pt x="26" y="20"/>
                    </a:cubicBezTo>
                    <a:cubicBezTo>
                      <a:pt x="26" y="7"/>
                      <a:pt x="26" y="7"/>
                      <a:pt x="26" y="7"/>
                    </a:cubicBezTo>
                    <a:cubicBezTo>
                      <a:pt x="26" y="7"/>
                      <a:pt x="25" y="6"/>
                      <a:pt x="25" y="5"/>
                    </a:cubicBezTo>
                    <a:cubicBezTo>
                      <a:pt x="25" y="6"/>
                      <a:pt x="26" y="6"/>
                      <a:pt x="26" y="6"/>
                    </a:cubicBezTo>
                    <a:cubicBezTo>
                      <a:pt x="26" y="5"/>
                      <a:pt x="26" y="5"/>
                      <a:pt x="26" y="5"/>
                    </a:cubicBezTo>
                    <a:cubicBezTo>
                      <a:pt x="26" y="4"/>
                      <a:pt x="25" y="4"/>
                      <a:pt x="25" y="4"/>
                    </a:cubicBezTo>
                    <a:cubicBezTo>
                      <a:pt x="24" y="4"/>
                      <a:pt x="24" y="4"/>
                      <a:pt x="24" y="4"/>
                    </a:cubicBezTo>
                  </a:path>
                </a:pathLst>
              </a:custGeom>
              <a:solidFill>
                <a:srgbClr val="4B5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1" name="Freeform 2263">
                <a:extLst>
                  <a:ext uri="{FF2B5EF4-FFF2-40B4-BE49-F238E27FC236}">
                    <a16:creationId xmlns:a16="http://schemas.microsoft.com/office/drawing/2014/main" id="{57B33445-8C2B-40F0-937D-ADA58D0F0BE3}"/>
                  </a:ext>
                </a:extLst>
              </p:cNvPr>
              <p:cNvSpPr>
                <a:spLocks/>
              </p:cNvSpPr>
              <p:nvPr/>
            </p:nvSpPr>
            <p:spPr bwMode="auto">
              <a:xfrm>
                <a:off x="968" y="644"/>
                <a:ext cx="2" cy="5"/>
              </a:xfrm>
              <a:custGeom>
                <a:avLst/>
                <a:gdLst>
                  <a:gd name="T0" fmla="*/ 1 w 1"/>
                  <a:gd name="T1" fmla="*/ 2 h 2"/>
                  <a:gd name="T2" fmla="*/ 1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1" y="1"/>
                      <a:pt x="0" y="1"/>
                      <a:pt x="0" y="0"/>
                    </a:cubicBezTo>
                    <a:cubicBezTo>
                      <a:pt x="0" y="1"/>
                      <a:pt x="1" y="2"/>
                      <a:pt x="1" y="2"/>
                    </a:cubicBezTo>
                    <a:close/>
                  </a:path>
                </a:pathLst>
              </a:custGeom>
              <a:solidFill>
                <a:srgbClr val="404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2" name="Freeform 2264">
                <a:extLst>
                  <a:ext uri="{FF2B5EF4-FFF2-40B4-BE49-F238E27FC236}">
                    <a16:creationId xmlns:a16="http://schemas.microsoft.com/office/drawing/2014/main" id="{404054B5-FA97-40E5-9B3D-80C2DE13AF9F}"/>
                  </a:ext>
                </a:extLst>
              </p:cNvPr>
              <p:cNvSpPr>
                <a:spLocks/>
              </p:cNvSpPr>
              <p:nvPr/>
            </p:nvSpPr>
            <p:spPr bwMode="auto">
              <a:xfrm>
                <a:off x="851" y="644"/>
                <a:ext cx="105" cy="124"/>
              </a:xfrm>
              <a:custGeom>
                <a:avLst/>
                <a:gdLst>
                  <a:gd name="T0" fmla="*/ 36 w 44"/>
                  <a:gd name="T1" fmla="*/ 41 h 52"/>
                  <a:gd name="T2" fmla="*/ 39 w 44"/>
                  <a:gd name="T3" fmla="*/ 40 h 52"/>
                  <a:gd name="T4" fmla="*/ 39 w 44"/>
                  <a:gd name="T5" fmla="*/ 40 h 52"/>
                  <a:gd name="T6" fmla="*/ 39 w 44"/>
                  <a:gd name="T7" fmla="*/ 9 h 52"/>
                  <a:gd name="T8" fmla="*/ 28 w 44"/>
                  <a:gd name="T9" fmla="*/ 0 h 52"/>
                  <a:gd name="T10" fmla="*/ 15 w 44"/>
                  <a:gd name="T11" fmla="*/ 4 h 52"/>
                  <a:gd name="T12" fmla="*/ 23 w 44"/>
                  <a:gd name="T13" fmla="*/ 3 h 52"/>
                  <a:gd name="T14" fmla="*/ 31 w 44"/>
                  <a:gd name="T15" fmla="*/ 10 h 52"/>
                  <a:gd name="T16" fmla="*/ 30 w 44"/>
                  <a:gd name="T17" fmla="*/ 38 h 52"/>
                  <a:gd name="T18" fmla="*/ 25 w 44"/>
                  <a:gd name="T19" fmla="*/ 44 h 52"/>
                  <a:gd name="T20" fmla="*/ 15 w 44"/>
                  <a:gd name="T21" fmla="*/ 46 h 52"/>
                  <a:gd name="T22" fmla="*/ 1 w 44"/>
                  <a:gd name="T23" fmla="*/ 35 h 52"/>
                  <a:gd name="T24" fmla="*/ 0 w 44"/>
                  <a:gd name="T25" fmla="*/ 32 h 52"/>
                  <a:gd name="T26" fmla="*/ 1 w 44"/>
                  <a:gd name="T27" fmla="*/ 40 h 52"/>
                  <a:gd name="T28" fmla="*/ 14 w 44"/>
                  <a:gd name="T29" fmla="*/ 52 h 52"/>
                  <a:gd name="T30" fmla="*/ 36 w 44"/>
                  <a:gd name="T31"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52">
                    <a:moveTo>
                      <a:pt x="36" y="41"/>
                    </a:moveTo>
                    <a:cubicBezTo>
                      <a:pt x="37" y="40"/>
                      <a:pt x="38" y="40"/>
                      <a:pt x="39" y="40"/>
                    </a:cubicBezTo>
                    <a:cubicBezTo>
                      <a:pt x="39" y="40"/>
                      <a:pt x="39" y="40"/>
                      <a:pt x="39" y="40"/>
                    </a:cubicBezTo>
                    <a:cubicBezTo>
                      <a:pt x="44" y="29"/>
                      <a:pt x="43" y="17"/>
                      <a:pt x="39" y="9"/>
                    </a:cubicBezTo>
                    <a:cubicBezTo>
                      <a:pt x="36" y="5"/>
                      <a:pt x="33" y="1"/>
                      <a:pt x="28" y="0"/>
                    </a:cubicBezTo>
                    <a:cubicBezTo>
                      <a:pt x="24" y="0"/>
                      <a:pt x="19" y="1"/>
                      <a:pt x="15" y="4"/>
                    </a:cubicBezTo>
                    <a:cubicBezTo>
                      <a:pt x="17" y="3"/>
                      <a:pt x="20" y="2"/>
                      <a:pt x="23" y="3"/>
                    </a:cubicBezTo>
                    <a:cubicBezTo>
                      <a:pt x="27" y="3"/>
                      <a:pt x="30" y="6"/>
                      <a:pt x="31" y="10"/>
                    </a:cubicBezTo>
                    <a:cubicBezTo>
                      <a:pt x="35" y="18"/>
                      <a:pt x="36" y="28"/>
                      <a:pt x="30" y="38"/>
                    </a:cubicBezTo>
                    <a:cubicBezTo>
                      <a:pt x="29" y="40"/>
                      <a:pt x="27" y="42"/>
                      <a:pt x="25" y="44"/>
                    </a:cubicBezTo>
                    <a:cubicBezTo>
                      <a:pt x="22" y="46"/>
                      <a:pt x="18" y="46"/>
                      <a:pt x="15" y="46"/>
                    </a:cubicBezTo>
                    <a:cubicBezTo>
                      <a:pt x="8" y="45"/>
                      <a:pt x="3" y="40"/>
                      <a:pt x="1" y="35"/>
                    </a:cubicBezTo>
                    <a:cubicBezTo>
                      <a:pt x="0" y="34"/>
                      <a:pt x="0" y="33"/>
                      <a:pt x="0" y="32"/>
                    </a:cubicBezTo>
                    <a:cubicBezTo>
                      <a:pt x="0" y="34"/>
                      <a:pt x="0" y="37"/>
                      <a:pt x="1" y="40"/>
                    </a:cubicBezTo>
                    <a:cubicBezTo>
                      <a:pt x="4" y="45"/>
                      <a:pt x="8" y="49"/>
                      <a:pt x="14" y="52"/>
                    </a:cubicBezTo>
                    <a:cubicBezTo>
                      <a:pt x="21" y="46"/>
                      <a:pt x="29" y="42"/>
                      <a:pt x="36" y="41"/>
                    </a:cubicBezTo>
                  </a:path>
                </a:pathLst>
              </a:custGeom>
              <a:solidFill>
                <a:srgbClr val="6770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3" name="Freeform 2265">
                <a:extLst>
                  <a:ext uri="{FF2B5EF4-FFF2-40B4-BE49-F238E27FC236}">
                    <a16:creationId xmlns:a16="http://schemas.microsoft.com/office/drawing/2014/main" id="{F7EE43C6-C7BE-4EDC-BA33-CAB4E07FF032}"/>
                  </a:ext>
                </a:extLst>
              </p:cNvPr>
              <p:cNvSpPr>
                <a:spLocks noEditPoints="1"/>
              </p:cNvSpPr>
              <p:nvPr/>
            </p:nvSpPr>
            <p:spPr bwMode="auto">
              <a:xfrm>
                <a:off x="848" y="649"/>
                <a:ext cx="89" cy="105"/>
              </a:xfrm>
              <a:custGeom>
                <a:avLst/>
                <a:gdLst>
                  <a:gd name="T0" fmla="*/ 16 w 37"/>
                  <a:gd name="T1" fmla="*/ 44 h 44"/>
                  <a:gd name="T2" fmla="*/ 26 w 37"/>
                  <a:gd name="T3" fmla="*/ 42 h 44"/>
                  <a:gd name="T4" fmla="*/ 31 w 37"/>
                  <a:gd name="T5" fmla="*/ 36 h 44"/>
                  <a:gd name="T6" fmla="*/ 32 w 37"/>
                  <a:gd name="T7" fmla="*/ 8 h 44"/>
                  <a:gd name="T8" fmla="*/ 24 w 37"/>
                  <a:gd name="T9" fmla="*/ 1 h 44"/>
                  <a:gd name="T10" fmla="*/ 16 w 37"/>
                  <a:gd name="T11" fmla="*/ 2 h 44"/>
                  <a:gd name="T12" fmla="*/ 12 w 37"/>
                  <a:gd name="T13" fmla="*/ 3 h 44"/>
                  <a:gd name="T14" fmla="*/ 3 w 37"/>
                  <a:gd name="T15" fmla="*/ 15 h 44"/>
                  <a:gd name="T16" fmla="*/ 1 w 37"/>
                  <a:gd name="T17" fmla="*/ 30 h 44"/>
                  <a:gd name="T18" fmla="*/ 2 w 37"/>
                  <a:gd name="T19" fmla="*/ 33 h 44"/>
                  <a:gd name="T20" fmla="*/ 16 w 37"/>
                  <a:gd name="T21" fmla="*/ 44 h 44"/>
                  <a:gd name="T22" fmla="*/ 18 w 37"/>
                  <a:gd name="T23" fmla="*/ 5 h 44"/>
                  <a:gd name="T24" fmla="*/ 22 w 37"/>
                  <a:gd name="T25" fmla="*/ 19 h 44"/>
                  <a:gd name="T26" fmla="*/ 19 w 37"/>
                  <a:gd name="T27" fmla="*/ 36 h 44"/>
                  <a:gd name="T28" fmla="*/ 19 w 37"/>
                  <a:gd name="T29" fmla="*/ 37 h 44"/>
                  <a:gd name="T30" fmla="*/ 18 w 37"/>
                  <a:gd name="T31" fmla="*/ 38 h 44"/>
                  <a:gd name="T32" fmla="*/ 11 w 37"/>
                  <a:gd name="T33" fmla="*/ 38 h 44"/>
                  <a:gd name="T34" fmla="*/ 7 w 37"/>
                  <a:gd name="T35" fmla="*/ 34 h 44"/>
                  <a:gd name="T36" fmla="*/ 17 w 37"/>
                  <a:gd name="T37" fmla="*/ 5 h 44"/>
                  <a:gd name="T38" fmla="*/ 18 w 37"/>
                  <a:gd name="T39" fmla="*/ 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44">
                    <a:moveTo>
                      <a:pt x="16" y="44"/>
                    </a:moveTo>
                    <a:cubicBezTo>
                      <a:pt x="19" y="44"/>
                      <a:pt x="23" y="44"/>
                      <a:pt x="26" y="42"/>
                    </a:cubicBezTo>
                    <a:cubicBezTo>
                      <a:pt x="28" y="40"/>
                      <a:pt x="30" y="38"/>
                      <a:pt x="31" y="36"/>
                    </a:cubicBezTo>
                    <a:cubicBezTo>
                      <a:pt x="37" y="26"/>
                      <a:pt x="36" y="16"/>
                      <a:pt x="32" y="8"/>
                    </a:cubicBezTo>
                    <a:cubicBezTo>
                      <a:pt x="31" y="4"/>
                      <a:pt x="28" y="1"/>
                      <a:pt x="24" y="1"/>
                    </a:cubicBezTo>
                    <a:cubicBezTo>
                      <a:pt x="21" y="0"/>
                      <a:pt x="18" y="1"/>
                      <a:pt x="16" y="2"/>
                    </a:cubicBezTo>
                    <a:cubicBezTo>
                      <a:pt x="14" y="2"/>
                      <a:pt x="13" y="3"/>
                      <a:pt x="12" y="3"/>
                    </a:cubicBezTo>
                    <a:cubicBezTo>
                      <a:pt x="9" y="6"/>
                      <a:pt x="5" y="10"/>
                      <a:pt x="3" y="15"/>
                    </a:cubicBezTo>
                    <a:cubicBezTo>
                      <a:pt x="1" y="20"/>
                      <a:pt x="0" y="25"/>
                      <a:pt x="1" y="30"/>
                    </a:cubicBezTo>
                    <a:cubicBezTo>
                      <a:pt x="1" y="31"/>
                      <a:pt x="1" y="32"/>
                      <a:pt x="2" y="33"/>
                    </a:cubicBezTo>
                    <a:cubicBezTo>
                      <a:pt x="4" y="38"/>
                      <a:pt x="9" y="43"/>
                      <a:pt x="16" y="44"/>
                    </a:cubicBezTo>
                    <a:moveTo>
                      <a:pt x="18" y="5"/>
                    </a:moveTo>
                    <a:cubicBezTo>
                      <a:pt x="22" y="7"/>
                      <a:pt x="22" y="17"/>
                      <a:pt x="22" y="19"/>
                    </a:cubicBezTo>
                    <a:cubicBezTo>
                      <a:pt x="21" y="23"/>
                      <a:pt x="22" y="31"/>
                      <a:pt x="19" y="36"/>
                    </a:cubicBezTo>
                    <a:cubicBezTo>
                      <a:pt x="19" y="37"/>
                      <a:pt x="19" y="37"/>
                      <a:pt x="19" y="37"/>
                    </a:cubicBezTo>
                    <a:cubicBezTo>
                      <a:pt x="18" y="38"/>
                      <a:pt x="18" y="38"/>
                      <a:pt x="18" y="38"/>
                    </a:cubicBezTo>
                    <a:cubicBezTo>
                      <a:pt x="15" y="39"/>
                      <a:pt x="13" y="39"/>
                      <a:pt x="11" y="38"/>
                    </a:cubicBezTo>
                    <a:cubicBezTo>
                      <a:pt x="9" y="37"/>
                      <a:pt x="8" y="35"/>
                      <a:pt x="7" y="34"/>
                    </a:cubicBezTo>
                    <a:cubicBezTo>
                      <a:pt x="3" y="26"/>
                      <a:pt x="4" y="13"/>
                      <a:pt x="17" y="5"/>
                    </a:cubicBezTo>
                    <a:cubicBezTo>
                      <a:pt x="17" y="5"/>
                      <a:pt x="18" y="5"/>
                      <a:pt x="18" y="5"/>
                    </a:cubicBezTo>
                  </a:path>
                </a:pathLst>
              </a:custGeom>
              <a:solidFill>
                <a:srgbClr val="7275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4" name="Freeform 2266">
                <a:extLst>
                  <a:ext uri="{FF2B5EF4-FFF2-40B4-BE49-F238E27FC236}">
                    <a16:creationId xmlns:a16="http://schemas.microsoft.com/office/drawing/2014/main" id="{EBB24E1D-A6D7-48EE-8DA2-3645335E5D6A}"/>
                  </a:ext>
                </a:extLst>
              </p:cNvPr>
              <p:cNvSpPr>
                <a:spLocks noEditPoints="1"/>
              </p:cNvSpPr>
              <p:nvPr/>
            </p:nvSpPr>
            <p:spPr bwMode="auto">
              <a:xfrm>
                <a:off x="856" y="661"/>
                <a:ext cx="45" cy="81"/>
              </a:xfrm>
              <a:custGeom>
                <a:avLst/>
                <a:gdLst>
                  <a:gd name="T0" fmla="*/ 4 w 19"/>
                  <a:gd name="T1" fmla="*/ 29 h 34"/>
                  <a:gd name="T2" fmla="*/ 8 w 19"/>
                  <a:gd name="T3" fmla="*/ 33 h 34"/>
                  <a:gd name="T4" fmla="*/ 15 w 19"/>
                  <a:gd name="T5" fmla="*/ 33 h 34"/>
                  <a:gd name="T6" fmla="*/ 16 w 19"/>
                  <a:gd name="T7" fmla="*/ 32 h 34"/>
                  <a:gd name="T8" fmla="*/ 16 w 19"/>
                  <a:gd name="T9" fmla="*/ 31 h 34"/>
                  <a:gd name="T10" fmla="*/ 19 w 19"/>
                  <a:gd name="T11" fmla="*/ 14 h 34"/>
                  <a:gd name="T12" fmla="*/ 15 w 19"/>
                  <a:gd name="T13" fmla="*/ 0 h 34"/>
                  <a:gd name="T14" fmla="*/ 14 w 19"/>
                  <a:gd name="T15" fmla="*/ 0 h 34"/>
                  <a:gd name="T16" fmla="*/ 4 w 19"/>
                  <a:gd name="T17" fmla="*/ 29 h 34"/>
                  <a:gd name="T18" fmla="*/ 11 w 19"/>
                  <a:gd name="T19" fmla="*/ 23 h 34"/>
                  <a:gd name="T20" fmla="*/ 9 w 19"/>
                  <a:gd name="T21" fmla="*/ 27 h 34"/>
                  <a:gd name="T22" fmla="*/ 8 w 19"/>
                  <a:gd name="T23" fmla="*/ 28 h 34"/>
                  <a:gd name="T24" fmla="*/ 7 w 19"/>
                  <a:gd name="T25" fmla="*/ 28 h 34"/>
                  <a:gd name="T26" fmla="*/ 5 w 19"/>
                  <a:gd name="T27" fmla="*/ 18 h 34"/>
                  <a:gd name="T28" fmla="*/ 9 w 19"/>
                  <a:gd name="T29" fmla="*/ 7 h 34"/>
                  <a:gd name="T30" fmla="*/ 9 w 19"/>
                  <a:gd name="T31" fmla="*/ 7 h 34"/>
                  <a:gd name="T32" fmla="*/ 9 w 19"/>
                  <a:gd name="T33" fmla="*/ 7 h 34"/>
                  <a:gd name="T34" fmla="*/ 14 w 19"/>
                  <a:gd name="T35" fmla="*/ 3 h 34"/>
                  <a:gd name="T36" fmla="*/ 12 w 19"/>
                  <a:gd name="T37" fmla="*/ 18 h 34"/>
                  <a:gd name="T38" fmla="*/ 11 w 19"/>
                  <a:gd name="T39"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 h="34">
                    <a:moveTo>
                      <a:pt x="4" y="29"/>
                    </a:moveTo>
                    <a:cubicBezTo>
                      <a:pt x="5" y="30"/>
                      <a:pt x="6" y="32"/>
                      <a:pt x="8" y="33"/>
                    </a:cubicBezTo>
                    <a:cubicBezTo>
                      <a:pt x="10" y="34"/>
                      <a:pt x="12" y="34"/>
                      <a:pt x="15" y="33"/>
                    </a:cubicBezTo>
                    <a:cubicBezTo>
                      <a:pt x="15" y="33"/>
                      <a:pt x="15" y="33"/>
                      <a:pt x="16" y="32"/>
                    </a:cubicBezTo>
                    <a:cubicBezTo>
                      <a:pt x="16" y="31"/>
                      <a:pt x="16" y="31"/>
                      <a:pt x="16" y="31"/>
                    </a:cubicBezTo>
                    <a:cubicBezTo>
                      <a:pt x="19" y="26"/>
                      <a:pt x="18" y="18"/>
                      <a:pt x="19" y="14"/>
                    </a:cubicBezTo>
                    <a:cubicBezTo>
                      <a:pt x="19" y="12"/>
                      <a:pt x="19" y="2"/>
                      <a:pt x="15" y="0"/>
                    </a:cubicBezTo>
                    <a:cubicBezTo>
                      <a:pt x="15" y="0"/>
                      <a:pt x="14" y="0"/>
                      <a:pt x="14" y="0"/>
                    </a:cubicBezTo>
                    <a:cubicBezTo>
                      <a:pt x="1" y="8"/>
                      <a:pt x="0" y="21"/>
                      <a:pt x="4" y="29"/>
                    </a:cubicBezTo>
                    <a:moveTo>
                      <a:pt x="11" y="23"/>
                    </a:moveTo>
                    <a:cubicBezTo>
                      <a:pt x="11" y="24"/>
                      <a:pt x="11" y="26"/>
                      <a:pt x="9" y="27"/>
                    </a:cubicBezTo>
                    <a:cubicBezTo>
                      <a:pt x="9" y="28"/>
                      <a:pt x="8" y="28"/>
                      <a:pt x="8" y="28"/>
                    </a:cubicBezTo>
                    <a:cubicBezTo>
                      <a:pt x="7" y="28"/>
                      <a:pt x="7" y="28"/>
                      <a:pt x="7" y="28"/>
                    </a:cubicBezTo>
                    <a:cubicBezTo>
                      <a:pt x="5" y="25"/>
                      <a:pt x="5" y="21"/>
                      <a:pt x="5" y="18"/>
                    </a:cubicBezTo>
                    <a:cubicBezTo>
                      <a:pt x="6" y="14"/>
                      <a:pt x="7" y="11"/>
                      <a:pt x="9" y="7"/>
                    </a:cubicBezTo>
                    <a:cubicBezTo>
                      <a:pt x="9" y="7"/>
                      <a:pt x="9" y="7"/>
                      <a:pt x="9" y="7"/>
                    </a:cubicBezTo>
                    <a:cubicBezTo>
                      <a:pt x="9" y="7"/>
                      <a:pt x="9" y="7"/>
                      <a:pt x="9" y="7"/>
                    </a:cubicBezTo>
                    <a:cubicBezTo>
                      <a:pt x="10" y="5"/>
                      <a:pt x="12" y="3"/>
                      <a:pt x="14" y="3"/>
                    </a:cubicBezTo>
                    <a:cubicBezTo>
                      <a:pt x="13" y="6"/>
                      <a:pt x="11" y="11"/>
                      <a:pt x="12" y="18"/>
                    </a:cubicBezTo>
                    <a:cubicBezTo>
                      <a:pt x="12" y="20"/>
                      <a:pt x="12" y="21"/>
                      <a:pt x="11" y="23"/>
                    </a:cubicBezTo>
                  </a:path>
                </a:pathLst>
              </a:custGeom>
              <a:solidFill>
                <a:srgbClr val="8487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5" name="Freeform 2267">
                <a:extLst>
                  <a:ext uri="{FF2B5EF4-FFF2-40B4-BE49-F238E27FC236}">
                    <a16:creationId xmlns:a16="http://schemas.microsoft.com/office/drawing/2014/main" id="{6F86053F-F8F3-4B7F-8A47-0235615230F0}"/>
                  </a:ext>
                </a:extLst>
              </p:cNvPr>
              <p:cNvSpPr>
                <a:spLocks/>
              </p:cNvSpPr>
              <p:nvPr/>
            </p:nvSpPr>
            <p:spPr bwMode="auto">
              <a:xfrm>
                <a:off x="868" y="668"/>
                <a:ext cx="21" cy="60"/>
              </a:xfrm>
              <a:custGeom>
                <a:avLst/>
                <a:gdLst>
                  <a:gd name="T0" fmla="*/ 9 w 9"/>
                  <a:gd name="T1" fmla="*/ 0 h 25"/>
                  <a:gd name="T2" fmla="*/ 4 w 9"/>
                  <a:gd name="T3" fmla="*/ 4 h 25"/>
                  <a:gd name="T4" fmla="*/ 4 w 9"/>
                  <a:gd name="T5" fmla="*/ 4 h 25"/>
                  <a:gd name="T6" fmla="*/ 4 w 9"/>
                  <a:gd name="T7" fmla="*/ 4 h 25"/>
                  <a:gd name="T8" fmla="*/ 0 w 9"/>
                  <a:gd name="T9" fmla="*/ 15 h 25"/>
                  <a:gd name="T10" fmla="*/ 2 w 9"/>
                  <a:gd name="T11" fmla="*/ 25 h 25"/>
                  <a:gd name="T12" fmla="*/ 3 w 9"/>
                  <a:gd name="T13" fmla="*/ 25 h 25"/>
                  <a:gd name="T14" fmla="*/ 4 w 9"/>
                  <a:gd name="T15" fmla="*/ 24 h 25"/>
                  <a:gd name="T16" fmla="*/ 6 w 9"/>
                  <a:gd name="T17" fmla="*/ 20 h 25"/>
                  <a:gd name="T18" fmla="*/ 7 w 9"/>
                  <a:gd name="T19" fmla="*/ 15 h 25"/>
                  <a:gd name="T20" fmla="*/ 9 w 9"/>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25">
                    <a:moveTo>
                      <a:pt x="9" y="0"/>
                    </a:moveTo>
                    <a:cubicBezTo>
                      <a:pt x="7" y="0"/>
                      <a:pt x="5" y="2"/>
                      <a:pt x="4" y="4"/>
                    </a:cubicBezTo>
                    <a:cubicBezTo>
                      <a:pt x="4" y="4"/>
                      <a:pt x="4" y="4"/>
                      <a:pt x="4" y="4"/>
                    </a:cubicBezTo>
                    <a:cubicBezTo>
                      <a:pt x="4" y="4"/>
                      <a:pt x="4" y="4"/>
                      <a:pt x="4" y="4"/>
                    </a:cubicBezTo>
                    <a:cubicBezTo>
                      <a:pt x="2" y="8"/>
                      <a:pt x="1" y="11"/>
                      <a:pt x="0" y="15"/>
                    </a:cubicBezTo>
                    <a:cubicBezTo>
                      <a:pt x="0" y="18"/>
                      <a:pt x="0" y="22"/>
                      <a:pt x="2" y="25"/>
                    </a:cubicBezTo>
                    <a:cubicBezTo>
                      <a:pt x="3" y="25"/>
                      <a:pt x="3" y="25"/>
                      <a:pt x="3" y="25"/>
                    </a:cubicBezTo>
                    <a:cubicBezTo>
                      <a:pt x="3" y="25"/>
                      <a:pt x="4" y="25"/>
                      <a:pt x="4" y="24"/>
                    </a:cubicBezTo>
                    <a:cubicBezTo>
                      <a:pt x="6" y="23"/>
                      <a:pt x="6" y="21"/>
                      <a:pt x="6" y="20"/>
                    </a:cubicBezTo>
                    <a:cubicBezTo>
                      <a:pt x="7" y="18"/>
                      <a:pt x="7" y="17"/>
                      <a:pt x="7" y="15"/>
                    </a:cubicBezTo>
                    <a:cubicBezTo>
                      <a:pt x="6" y="8"/>
                      <a:pt x="8" y="3"/>
                      <a:pt x="9" y="0"/>
                    </a:cubicBezTo>
                  </a:path>
                </a:pathLst>
              </a:custGeom>
              <a:solidFill>
                <a:srgbClr val="A19F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6" name="Freeform 2268">
                <a:extLst>
                  <a:ext uri="{FF2B5EF4-FFF2-40B4-BE49-F238E27FC236}">
                    <a16:creationId xmlns:a16="http://schemas.microsoft.com/office/drawing/2014/main" id="{EDFFD61F-80F5-4D67-BF9F-D543CCF41566}"/>
                  </a:ext>
                </a:extLst>
              </p:cNvPr>
              <p:cNvSpPr>
                <a:spLocks/>
              </p:cNvSpPr>
              <p:nvPr/>
            </p:nvSpPr>
            <p:spPr bwMode="auto">
              <a:xfrm>
                <a:off x="958" y="92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6B7B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7" name="Freeform 2269">
                <a:extLst>
                  <a:ext uri="{FF2B5EF4-FFF2-40B4-BE49-F238E27FC236}">
                    <a16:creationId xmlns:a16="http://schemas.microsoft.com/office/drawing/2014/main" id="{14C6A6BB-AEEB-4BA1-BFD9-AFBA12994ADD}"/>
                  </a:ext>
                </a:extLst>
              </p:cNvPr>
              <p:cNvSpPr>
                <a:spLocks/>
              </p:cNvSpPr>
              <p:nvPr/>
            </p:nvSpPr>
            <p:spPr bwMode="auto">
              <a:xfrm>
                <a:off x="954" y="916"/>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6B7B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8" name="Freeform 2270">
                <a:extLst>
                  <a:ext uri="{FF2B5EF4-FFF2-40B4-BE49-F238E27FC236}">
                    <a16:creationId xmlns:a16="http://schemas.microsoft.com/office/drawing/2014/main" id="{B81839E2-91EC-4C9F-B0AF-E931B7E821EC}"/>
                  </a:ext>
                </a:extLst>
              </p:cNvPr>
              <p:cNvSpPr>
                <a:spLocks/>
              </p:cNvSpPr>
              <p:nvPr/>
            </p:nvSpPr>
            <p:spPr bwMode="auto">
              <a:xfrm>
                <a:off x="963" y="930"/>
                <a:ext cx="7" cy="20"/>
              </a:xfrm>
              <a:custGeom>
                <a:avLst/>
                <a:gdLst>
                  <a:gd name="T0" fmla="*/ 3 w 3"/>
                  <a:gd name="T1" fmla="*/ 6 h 8"/>
                  <a:gd name="T2" fmla="*/ 1 w 3"/>
                  <a:gd name="T3" fmla="*/ 3 h 8"/>
                  <a:gd name="T4" fmla="*/ 0 w 3"/>
                  <a:gd name="T5" fmla="*/ 0 h 8"/>
                  <a:gd name="T6" fmla="*/ 3 w 3"/>
                  <a:gd name="T7" fmla="*/ 8 h 8"/>
                  <a:gd name="T8" fmla="*/ 3 w 3"/>
                  <a:gd name="T9" fmla="*/ 7 h 8"/>
                  <a:gd name="T10" fmla="*/ 3 w 3"/>
                  <a:gd name="T11" fmla="*/ 6 h 8"/>
                </a:gdLst>
                <a:ahLst/>
                <a:cxnLst>
                  <a:cxn ang="0">
                    <a:pos x="T0" y="T1"/>
                  </a:cxn>
                  <a:cxn ang="0">
                    <a:pos x="T2" y="T3"/>
                  </a:cxn>
                  <a:cxn ang="0">
                    <a:pos x="T4" y="T5"/>
                  </a:cxn>
                  <a:cxn ang="0">
                    <a:pos x="T6" y="T7"/>
                  </a:cxn>
                  <a:cxn ang="0">
                    <a:pos x="T8" y="T9"/>
                  </a:cxn>
                  <a:cxn ang="0">
                    <a:pos x="T10" y="T11"/>
                  </a:cxn>
                </a:cxnLst>
                <a:rect l="0" t="0" r="r" b="b"/>
                <a:pathLst>
                  <a:path w="3" h="8">
                    <a:moveTo>
                      <a:pt x="3" y="6"/>
                    </a:moveTo>
                    <a:cubicBezTo>
                      <a:pt x="2" y="5"/>
                      <a:pt x="2" y="4"/>
                      <a:pt x="1" y="3"/>
                    </a:cubicBezTo>
                    <a:cubicBezTo>
                      <a:pt x="1" y="2"/>
                      <a:pt x="1" y="1"/>
                      <a:pt x="0" y="0"/>
                    </a:cubicBezTo>
                    <a:cubicBezTo>
                      <a:pt x="1" y="3"/>
                      <a:pt x="3" y="5"/>
                      <a:pt x="3" y="8"/>
                    </a:cubicBezTo>
                    <a:cubicBezTo>
                      <a:pt x="3" y="7"/>
                      <a:pt x="3" y="7"/>
                      <a:pt x="3" y="7"/>
                    </a:cubicBezTo>
                    <a:cubicBezTo>
                      <a:pt x="3" y="7"/>
                      <a:pt x="3" y="6"/>
                      <a:pt x="3" y="6"/>
                    </a:cubicBezTo>
                    <a:close/>
                  </a:path>
                </a:pathLst>
              </a:custGeom>
              <a:solidFill>
                <a:srgbClr val="6B7B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9" name="Freeform 2271">
                <a:extLst>
                  <a:ext uri="{FF2B5EF4-FFF2-40B4-BE49-F238E27FC236}">
                    <a16:creationId xmlns:a16="http://schemas.microsoft.com/office/drawing/2014/main" id="{B75D5E1A-7A1C-40D6-9113-19055B6D6C87}"/>
                  </a:ext>
                </a:extLst>
              </p:cNvPr>
              <p:cNvSpPr>
                <a:spLocks/>
              </p:cNvSpPr>
              <p:nvPr/>
            </p:nvSpPr>
            <p:spPr bwMode="auto">
              <a:xfrm>
                <a:off x="841" y="79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5F6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0" name="Freeform 2272">
                <a:extLst>
                  <a:ext uri="{FF2B5EF4-FFF2-40B4-BE49-F238E27FC236}">
                    <a16:creationId xmlns:a16="http://schemas.microsoft.com/office/drawing/2014/main" id="{044A3100-2621-4B21-B8AF-FB56A4B23962}"/>
                  </a:ext>
                </a:extLst>
              </p:cNvPr>
              <p:cNvSpPr>
                <a:spLocks/>
              </p:cNvSpPr>
              <p:nvPr/>
            </p:nvSpPr>
            <p:spPr bwMode="auto">
              <a:xfrm>
                <a:off x="841" y="794"/>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1" name="Freeform 2273">
                <a:extLst>
                  <a:ext uri="{FF2B5EF4-FFF2-40B4-BE49-F238E27FC236}">
                    <a16:creationId xmlns:a16="http://schemas.microsoft.com/office/drawing/2014/main" id="{25394606-2538-4B60-AE89-B159FFEAC507}"/>
                  </a:ext>
                </a:extLst>
              </p:cNvPr>
              <p:cNvSpPr>
                <a:spLocks/>
              </p:cNvSpPr>
              <p:nvPr/>
            </p:nvSpPr>
            <p:spPr bwMode="auto">
              <a:xfrm>
                <a:off x="839" y="785"/>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5F6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2" name="Freeform 2274">
                <a:extLst>
                  <a:ext uri="{FF2B5EF4-FFF2-40B4-BE49-F238E27FC236}">
                    <a16:creationId xmlns:a16="http://schemas.microsoft.com/office/drawing/2014/main" id="{53278CC4-263B-4C18-8037-EEB7F330491B}"/>
                  </a:ext>
                </a:extLst>
              </p:cNvPr>
              <p:cNvSpPr>
                <a:spLocks/>
              </p:cNvSpPr>
              <p:nvPr/>
            </p:nvSpPr>
            <p:spPr bwMode="auto">
              <a:xfrm>
                <a:off x="839" y="785"/>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3" name="Freeform 2275">
                <a:extLst>
                  <a:ext uri="{FF2B5EF4-FFF2-40B4-BE49-F238E27FC236}">
                    <a16:creationId xmlns:a16="http://schemas.microsoft.com/office/drawing/2014/main" id="{A9DB0543-5585-449B-99A6-8684C011735E}"/>
                  </a:ext>
                </a:extLst>
              </p:cNvPr>
              <p:cNvSpPr>
                <a:spLocks/>
              </p:cNvSpPr>
              <p:nvPr/>
            </p:nvSpPr>
            <p:spPr bwMode="auto">
              <a:xfrm>
                <a:off x="834" y="778"/>
                <a:ext cx="3" cy="2"/>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lnTo>
                      <a:pt x="3" y="2"/>
                    </a:lnTo>
                    <a:lnTo>
                      <a:pt x="0" y="0"/>
                    </a:lnTo>
                    <a:close/>
                  </a:path>
                </a:pathLst>
              </a:custGeom>
              <a:solidFill>
                <a:srgbClr val="5F6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4" name="Freeform 2276">
                <a:extLst>
                  <a:ext uri="{FF2B5EF4-FFF2-40B4-BE49-F238E27FC236}">
                    <a16:creationId xmlns:a16="http://schemas.microsoft.com/office/drawing/2014/main" id="{A9C2E003-CC0F-4CCB-80FA-7295E368892C}"/>
                  </a:ext>
                </a:extLst>
              </p:cNvPr>
              <p:cNvSpPr>
                <a:spLocks/>
              </p:cNvSpPr>
              <p:nvPr/>
            </p:nvSpPr>
            <p:spPr bwMode="auto">
              <a:xfrm>
                <a:off x="834" y="778"/>
                <a:ext cx="3" cy="2"/>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lnTo>
                      <a:pt x="3"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5" name="Freeform 2277">
                <a:extLst>
                  <a:ext uri="{FF2B5EF4-FFF2-40B4-BE49-F238E27FC236}">
                    <a16:creationId xmlns:a16="http://schemas.microsoft.com/office/drawing/2014/main" id="{D3EFD915-D181-4552-9B6B-77907C9A13F9}"/>
                  </a:ext>
                </a:extLst>
              </p:cNvPr>
              <p:cNvSpPr>
                <a:spLocks/>
              </p:cNvSpPr>
              <p:nvPr/>
            </p:nvSpPr>
            <p:spPr bwMode="auto">
              <a:xfrm>
                <a:off x="760" y="768"/>
                <a:ext cx="60" cy="96"/>
              </a:xfrm>
              <a:custGeom>
                <a:avLst/>
                <a:gdLst>
                  <a:gd name="T0" fmla="*/ 20 w 25"/>
                  <a:gd name="T1" fmla="*/ 0 h 40"/>
                  <a:gd name="T2" fmla="*/ 19 w 25"/>
                  <a:gd name="T3" fmla="*/ 7 h 40"/>
                  <a:gd name="T4" fmla="*/ 19 w 25"/>
                  <a:gd name="T5" fmla="*/ 8 h 40"/>
                  <a:gd name="T6" fmla="*/ 18 w 25"/>
                  <a:gd name="T7" fmla="*/ 11 h 40"/>
                  <a:gd name="T8" fmla="*/ 18 w 25"/>
                  <a:gd name="T9" fmla="*/ 12 h 40"/>
                  <a:gd name="T10" fmla="*/ 16 w 25"/>
                  <a:gd name="T11" fmla="*/ 15 h 40"/>
                  <a:gd name="T12" fmla="*/ 16 w 25"/>
                  <a:gd name="T13" fmla="*/ 16 h 40"/>
                  <a:gd name="T14" fmla="*/ 15 w 25"/>
                  <a:gd name="T15" fmla="*/ 19 h 40"/>
                  <a:gd name="T16" fmla="*/ 10 w 25"/>
                  <a:gd name="T17" fmla="*/ 27 h 40"/>
                  <a:gd name="T18" fmla="*/ 0 w 25"/>
                  <a:gd name="T19" fmla="*/ 37 h 40"/>
                  <a:gd name="T20" fmla="*/ 7 w 25"/>
                  <a:gd name="T21" fmla="*/ 40 h 40"/>
                  <a:gd name="T22" fmla="*/ 14 w 25"/>
                  <a:gd name="T23" fmla="*/ 35 h 40"/>
                  <a:gd name="T24" fmla="*/ 21 w 25"/>
                  <a:gd name="T25" fmla="*/ 2 h 40"/>
                  <a:gd name="T26" fmla="*/ 20 w 25"/>
                  <a:gd name="T2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40">
                    <a:moveTo>
                      <a:pt x="20" y="0"/>
                    </a:moveTo>
                    <a:cubicBezTo>
                      <a:pt x="20" y="3"/>
                      <a:pt x="19" y="5"/>
                      <a:pt x="19" y="7"/>
                    </a:cubicBezTo>
                    <a:cubicBezTo>
                      <a:pt x="19" y="8"/>
                      <a:pt x="19" y="8"/>
                      <a:pt x="19" y="8"/>
                    </a:cubicBezTo>
                    <a:cubicBezTo>
                      <a:pt x="19" y="9"/>
                      <a:pt x="18" y="10"/>
                      <a:pt x="18" y="11"/>
                    </a:cubicBezTo>
                    <a:cubicBezTo>
                      <a:pt x="18" y="12"/>
                      <a:pt x="18" y="12"/>
                      <a:pt x="18" y="12"/>
                    </a:cubicBezTo>
                    <a:cubicBezTo>
                      <a:pt x="17" y="13"/>
                      <a:pt x="17" y="14"/>
                      <a:pt x="16" y="15"/>
                    </a:cubicBezTo>
                    <a:cubicBezTo>
                      <a:pt x="16" y="16"/>
                      <a:pt x="16" y="16"/>
                      <a:pt x="16" y="16"/>
                    </a:cubicBezTo>
                    <a:cubicBezTo>
                      <a:pt x="16" y="17"/>
                      <a:pt x="15" y="18"/>
                      <a:pt x="15" y="19"/>
                    </a:cubicBezTo>
                    <a:cubicBezTo>
                      <a:pt x="13" y="22"/>
                      <a:pt x="12" y="25"/>
                      <a:pt x="10" y="27"/>
                    </a:cubicBezTo>
                    <a:cubicBezTo>
                      <a:pt x="7" y="31"/>
                      <a:pt x="3" y="34"/>
                      <a:pt x="0" y="37"/>
                    </a:cubicBezTo>
                    <a:cubicBezTo>
                      <a:pt x="2" y="38"/>
                      <a:pt x="5" y="39"/>
                      <a:pt x="7" y="40"/>
                    </a:cubicBezTo>
                    <a:cubicBezTo>
                      <a:pt x="9" y="39"/>
                      <a:pt x="12" y="37"/>
                      <a:pt x="14" y="35"/>
                    </a:cubicBezTo>
                    <a:cubicBezTo>
                      <a:pt x="23" y="27"/>
                      <a:pt x="25" y="12"/>
                      <a:pt x="21" y="2"/>
                    </a:cubicBezTo>
                    <a:cubicBezTo>
                      <a:pt x="20" y="1"/>
                      <a:pt x="20" y="0"/>
                      <a:pt x="20" y="0"/>
                    </a:cubicBezTo>
                    <a:close/>
                  </a:path>
                </a:pathLst>
              </a:custGeom>
              <a:solidFill>
                <a:srgbClr val="5F6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6" name="Freeform 2278">
                <a:extLst>
                  <a:ext uri="{FF2B5EF4-FFF2-40B4-BE49-F238E27FC236}">
                    <a16:creationId xmlns:a16="http://schemas.microsoft.com/office/drawing/2014/main" id="{6BC18920-4924-4265-B3D7-2E89E4292FD7}"/>
                  </a:ext>
                </a:extLst>
              </p:cNvPr>
              <p:cNvSpPr>
                <a:spLocks/>
              </p:cNvSpPr>
              <p:nvPr/>
            </p:nvSpPr>
            <p:spPr bwMode="auto">
              <a:xfrm>
                <a:off x="825" y="763"/>
                <a:ext cx="2" cy="3"/>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lnTo>
                      <a:pt x="0" y="0"/>
                    </a:lnTo>
                    <a:lnTo>
                      <a:pt x="2" y="3"/>
                    </a:lnTo>
                    <a:close/>
                  </a:path>
                </a:pathLst>
              </a:custGeom>
              <a:solidFill>
                <a:srgbClr val="5F6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7" name="Freeform 2279">
                <a:extLst>
                  <a:ext uri="{FF2B5EF4-FFF2-40B4-BE49-F238E27FC236}">
                    <a16:creationId xmlns:a16="http://schemas.microsoft.com/office/drawing/2014/main" id="{A9D3B600-A14C-4924-8DB0-67B2B2CE3B6A}"/>
                  </a:ext>
                </a:extLst>
              </p:cNvPr>
              <p:cNvSpPr>
                <a:spLocks/>
              </p:cNvSpPr>
              <p:nvPr/>
            </p:nvSpPr>
            <p:spPr bwMode="auto">
              <a:xfrm>
                <a:off x="820" y="759"/>
                <a:ext cx="2" cy="2"/>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lnTo>
                      <a:pt x="2" y="2"/>
                    </a:lnTo>
                    <a:lnTo>
                      <a:pt x="0" y="0"/>
                    </a:lnTo>
                    <a:close/>
                  </a:path>
                </a:pathLst>
              </a:custGeom>
              <a:solidFill>
                <a:srgbClr val="5F6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8" name="Freeform 2280">
                <a:extLst>
                  <a:ext uri="{FF2B5EF4-FFF2-40B4-BE49-F238E27FC236}">
                    <a16:creationId xmlns:a16="http://schemas.microsoft.com/office/drawing/2014/main" id="{3D0E04F7-A7D0-4859-A59A-F518C7E16E8F}"/>
                  </a:ext>
                </a:extLst>
              </p:cNvPr>
              <p:cNvSpPr>
                <a:spLocks/>
              </p:cNvSpPr>
              <p:nvPr/>
            </p:nvSpPr>
            <p:spPr bwMode="auto">
              <a:xfrm>
                <a:off x="815" y="751"/>
                <a:ext cx="2" cy="5"/>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0" y="1"/>
                      <a:pt x="0" y="0"/>
                    </a:cubicBezTo>
                    <a:cubicBezTo>
                      <a:pt x="0" y="1"/>
                      <a:pt x="1" y="1"/>
                      <a:pt x="1" y="2"/>
                    </a:cubicBezTo>
                    <a:close/>
                  </a:path>
                </a:pathLst>
              </a:custGeom>
              <a:solidFill>
                <a:srgbClr val="5F6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9" name="Freeform 2281">
                <a:extLst>
                  <a:ext uri="{FF2B5EF4-FFF2-40B4-BE49-F238E27FC236}">
                    <a16:creationId xmlns:a16="http://schemas.microsoft.com/office/drawing/2014/main" id="{6AC85AFA-9BF4-4206-B982-DC7F18B74714}"/>
                  </a:ext>
                </a:extLst>
              </p:cNvPr>
              <p:cNvSpPr>
                <a:spLocks/>
              </p:cNvSpPr>
              <p:nvPr/>
            </p:nvSpPr>
            <p:spPr bwMode="auto">
              <a:xfrm>
                <a:off x="806" y="744"/>
                <a:ext cx="7" cy="7"/>
              </a:xfrm>
              <a:custGeom>
                <a:avLst/>
                <a:gdLst>
                  <a:gd name="T0" fmla="*/ 0 w 3"/>
                  <a:gd name="T1" fmla="*/ 0 h 3"/>
                  <a:gd name="T2" fmla="*/ 3 w 3"/>
                  <a:gd name="T3" fmla="*/ 3 h 3"/>
                  <a:gd name="T4" fmla="*/ 0 w 3"/>
                  <a:gd name="T5" fmla="*/ 0 h 3"/>
                </a:gdLst>
                <a:ahLst/>
                <a:cxnLst>
                  <a:cxn ang="0">
                    <a:pos x="T0" y="T1"/>
                  </a:cxn>
                  <a:cxn ang="0">
                    <a:pos x="T2" y="T3"/>
                  </a:cxn>
                  <a:cxn ang="0">
                    <a:pos x="T4" y="T5"/>
                  </a:cxn>
                </a:cxnLst>
                <a:rect l="0" t="0" r="r" b="b"/>
                <a:pathLst>
                  <a:path w="3" h="3">
                    <a:moveTo>
                      <a:pt x="0" y="0"/>
                    </a:moveTo>
                    <a:cubicBezTo>
                      <a:pt x="1" y="1"/>
                      <a:pt x="2" y="2"/>
                      <a:pt x="3" y="3"/>
                    </a:cubicBezTo>
                    <a:cubicBezTo>
                      <a:pt x="2" y="2"/>
                      <a:pt x="1" y="1"/>
                      <a:pt x="0" y="0"/>
                    </a:cubicBezTo>
                    <a:close/>
                  </a:path>
                </a:pathLst>
              </a:custGeom>
              <a:solidFill>
                <a:srgbClr val="5F6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0" name="Freeform 2282">
                <a:extLst>
                  <a:ext uri="{FF2B5EF4-FFF2-40B4-BE49-F238E27FC236}">
                    <a16:creationId xmlns:a16="http://schemas.microsoft.com/office/drawing/2014/main" id="{FA0EC50A-3F74-47BE-BA05-73805D037D42}"/>
                  </a:ext>
                </a:extLst>
              </p:cNvPr>
              <p:cNvSpPr>
                <a:spLocks/>
              </p:cNvSpPr>
              <p:nvPr/>
            </p:nvSpPr>
            <p:spPr bwMode="auto">
              <a:xfrm>
                <a:off x="810" y="868"/>
                <a:ext cx="17" cy="22"/>
              </a:xfrm>
              <a:custGeom>
                <a:avLst/>
                <a:gdLst>
                  <a:gd name="T0" fmla="*/ 0 w 7"/>
                  <a:gd name="T1" fmla="*/ 8 h 9"/>
                  <a:gd name="T2" fmla="*/ 1 w 7"/>
                  <a:gd name="T3" fmla="*/ 9 h 9"/>
                  <a:gd name="T4" fmla="*/ 5 w 7"/>
                  <a:gd name="T5" fmla="*/ 5 h 9"/>
                  <a:gd name="T6" fmla="*/ 7 w 7"/>
                  <a:gd name="T7" fmla="*/ 3 h 9"/>
                  <a:gd name="T8" fmla="*/ 7 w 7"/>
                  <a:gd name="T9" fmla="*/ 3 h 9"/>
                  <a:gd name="T10" fmla="*/ 7 w 7"/>
                  <a:gd name="T11" fmla="*/ 3 h 9"/>
                  <a:gd name="T12" fmla="*/ 7 w 7"/>
                  <a:gd name="T13" fmla="*/ 1 h 9"/>
                  <a:gd name="T14" fmla="*/ 7 w 7"/>
                  <a:gd name="T15" fmla="*/ 0 h 9"/>
                  <a:gd name="T16" fmla="*/ 6 w 7"/>
                  <a:gd name="T17" fmla="*/ 1 h 9"/>
                  <a:gd name="T18" fmla="*/ 0 w 7"/>
                  <a:gd name="T19"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9">
                    <a:moveTo>
                      <a:pt x="0" y="8"/>
                    </a:moveTo>
                    <a:cubicBezTo>
                      <a:pt x="0" y="8"/>
                      <a:pt x="1" y="8"/>
                      <a:pt x="1" y="9"/>
                    </a:cubicBezTo>
                    <a:cubicBezTo>
                      <a:pt x="2" y="8"/>
                      <a:pt x="4" y="6"/>
                      <a:pt x="5" y="5"/>
                    </a:cubicBezTo>
                    <a:cubicBezTo>
                      <a:pt x="5" y="4"/>
                      <a:pt x="6" y="4"/>
                      <a:pt x="7" y="3"/>
                    </a:cubicBezTo>
                    <a:cubicBezTo>
                      <a:pt x="7" y="3"/>
                      <a:pt x="7" y="3"/>
                      <a:pt x="7" y="3"/>
                    </a:cubicBezTo>
                    <a:cubicBezTo>
                      <a:pt x="7" y="3"/>
                      <a:pt x="7" y="3"/>
                      <a:pt x="7" y="3"/>
                    </a:cubicBezTo>
                    <a:cubicBezTo>
                      <a:pt x="7" y="2"/>
                      <a:pt x="7" y="1"/>
                      <a:pt x="7" y="1"/>
                    </a:cubicBezTo>
                    <a:cubicBezTo>
                      <a:pt x="7" y="0"/>
                      <a:pt x="7" y="0"/>
                      <a:pt x="7" y="0"/>
                    </a:cubicBezTo>
                    <a:cubicBezTo>
                      <a:pt x="6" y="1"/>
                      <a:pt x="6" y="1"/>
                      <a:pt x="6" y="1"/>
                    </a:cubicBezTo>
                    <a:cubicBezTo>
                      <a:pt x="5" y="4"/>
                      <a:pt x="2" y="6"/>
                      <a:pt x="0" y="8"/>
                    </a:cubicBezTo>
                    <a:close/>
                  </a:path>
                </a:pathLst>
              </a:custGeom>
              <a:solidFill>
                <a:srgbClr val="5961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1" name="Freeform 2283">
                <a:extLst>
                  <a:ext uri="{FF2B5EF4-FFF2-40B4-BE49-F238E27FC236}">
                    <a16:creationId xmlns:a16="http://schemas.microsoft.com/office/drawing/2014/main" id="{DF581F75-FD20-43E2-93FD-46B51D835975}"/>
                  </a:ext>
                </a:extLst>
              </p:cNvPr>
              <p:cNvSpPr>
                <a:spLocks/>
              </p:cNvSpPr>
              <p:nvPr/>
            </p:nvSpPr>
            <p:spPr bwMode="auto">
              <a:xfrm>
                <a:off x="777" y="744"/>
                <a:ext cx="67" cy="132"/>
              </a:xfrm>
              <a:custGeom>
                <a:avLst/>
                <a:gdLst>
                  <a:gd name="T0" fmla="*/ 28 w 28"/>
                  <a:gd name="T1" fmla="*/ 25 h 55"/>
                  <a:gd name="T2" fmla="*/ 27 w 28"/>
                  <a:gd name="T3" fmla="*/ 21 h 55"/>
                  <a:gd name="T4" fmla="*/ 27 w 28"/>
                  <a:gd name="T5" fmla="*/ 21 h 55"/>
                  <a:gd name="T6" fmla="*/ 26 w 28"/>
                  <a:gd name="T7" fmla="*/ 18 h 55"/>
                  <a:gd name="T8" fmla="*/ 26 w 28"/>
                  <a:gd name="T9" fmla="*/ 17 h 55"/>
                  <a:gd name="T10" fmla="*/ 26 w 28"/>
                  <a:gd name="T11" fmla="*/ 17 h 55"/>
                  <a:gd name="T12" fmla="*/ 25 w 28"/>
                  <a:gd name="T13" fmla="*/ 15 h 55"/>
                  <a:gd name="T14" fmla="*/ 24 w 28"/>
                  <a:gd name="T15" fmla="*/ 14 h 55"/>
                  <a:gd name="T16" fmla="*/ 21 w 28"/>
                  <a:gd name="T17" fmla="*/ 9 h 55"/>
                  <a:gd name="T18" fmla="*/ 21 w 28"/>
                  <a:gd name="T19" fmla="*/ 9 h 55"/>
                  <a:gd name="T20" fmla="*/ 20 w 28"/>
                  <a:gd name="T21" fmla="*/ 8 h 55"/>
                  <a:gd name="T22" fmla="*/ 19 w 28"/>
                  <a:gd name="T23" fmla="*/ 7 h 55"/>
                  <a:gd name="T24" fmla="*/ 18 w 28"/>
                  <a:gd name="T25" fmla="*/ 6 h 55"/>
                  <a:gd name="T26" fmla="*/ 17 w 28"/>
                  <a:gd name="T27" fmla="*/ 5 h 55"/>
                  <a:gd name="T28" fmla="*/ 16 w 28"/>
                  <a:gd name="T29" fmla="*/ 3 h 55"/>
                  <a:gd name="T30" fmla="*/ 15 w 28"/>
                  <a:gd name="T31" fmla="*/ 3 h 55"/>
                  <a:gd name="T32" fmla="*/ 12 w 28"/>
                  <a:gd name="T33" fmla="*/ 0 h 55"/>
                  <a:gd name="T34" fmla="*/ 12 w 28"/>
                  <a:gd name="T35" fmla="*/ 1 h 55"/>
                  <a:gd name="T36" fmla="*/ 12 w 28"/>
                  <a:gd name="T37" fmla="*/ 2 h 55"/>
                  <a:gd name="T38" fmla="*/ 12 w 28"/>
                  <a:gd name="T39" fmla="*/ 4 h 55"/>
                  <a:gd name="T40" fmla="*/ 13 w 28"/>
                  <a:gd name="T41" fmla="*/ 6 h 55"/>
                  <a:gd name="T42" fmla="*/ 13 w 28"/>
                  <a:gd name="T43" fmla="*/ 7 h 55"/>
                  <a:gd name="T44" fmla="*/ 13 w 28"/>
                  <a:gd name="T45" fmla="*/ 9 h 55"/>
                  <a:gd name="T46" fmla="*/ 13 w 28"/>
                  <a:gd name="T47" fmla="*/ 10 h 55"/>
                  <a:gd name="T48" fmla="*/ 14 w 28"/>
                  <a:gd name="T49" fmla="*/ 12 h 55"/>
                  <a:gd name="T50" fmla="*/ 7 w 28"/>
                  <a:gd name="T51" fmla="*/ 45 h 55"/>
                  <a:gd name="T52" fmla="*/ 0 w 28"/>
                  <a:gd name="T53" fmla="*/ 50 h 55"/>
                  <a:gd name="T54" fmla="*/ 7 w 28"/>
                  <a:gd name="T55" fmla="*/ 54 h 55"/>
                  <a:gd name="T56" fmla="*/ 8 w 28"/>
                  <a:gd name="T57" fmla="*/ 55 h 55"/>
                  <a:gd name="T58" fmla="*/ 12 w 28"/>
                  <a:gd name="T59" fmla="*/ 51 h 55"/>
                  <a:gd name="T60" fmla="*/ 21 w 28"/>
                  <a:gd name="T61" fmla="*/ 11 h 55"/>
                  <a:gd name="T62" fmla="*/ 26 w 28"/>
                  <a:gd name="T63" fmla="*/ 24 h 55"/>
                  <a:gd name="T64" fmla="*/ 26 w 28"/>
                  <a:gd name="T65" fmla="*/ 30 h 55"/>
                  <a:gd name="T66" fmla="*/ 28 w 28"/>
                  <a:gd name="T67" fmla="*/ 27 h 55"/>
                  <a:gd name="T68" fmla="*/ 28 w 28"/>
                  <a:gd name="T69" fmla="*/ 26 h 55"/>
                  <a:gd name="T70" fmla="*/ 28 w 28"/>
                  <a:gd name="T71" fmla="*/ 2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55">
                    <a:moveTo>
                      <a:pt x="28" y="25"/>
                    </a:moveTo>
                    <a:cubicBezTo>
                      <a:pt x="28" y="23"/>
                      <a:pt x="27" y="22"/>
                      <a:pt x="27" y="21"/>
                    </a:cubicBezTo>
                    <a:cubicBezTo>
                      <a:pt x="27" y="21"/>
                      <a:pt x="27" y="21"/>
                      <a:pt x="27" y="21"/>
                    </a:cubicBezTo>
                    <a:cubicBezTo>
                      <a:pt x="26" y="20"/>
                      <a:pt x="26" y="19"/>
                      <a:pt x="26" y="18"/>
                    </a:cubicBezTo>
                    <a:cubicBezTo>
                      <a:pt x="26" y="17"/>
                      <a:pt x="26" y="17"/>
                      <a:pt x="26" y="17"/>
                    </a:cubicBezTo>
                    <a:cubicBezTo>
                      <a:pt x="26" y="17"/>
                      <a:pt x="26" y="17"/>
                      <a:pt x="26" y="17"/>
                    </a:cubicBezTo>
                    <a:cubicBezTo>
                      <a:pt x="25" y="16"/>
                      <a:pt x="25" y="16"/>
                      <a:pt x="25" y="15"/>
                    </a:cubicBezTo>
                    <a:cubicBezTo>
                      <a:pt x="24" y="14"/>
                      <a:pt x="24" y="14"/>
                      <a:pt x="24" y="14"/>
                    </a:cubicBezTo>
                    <a:cubicBezTo>
                      <a:pt x="23" y="13"/>
                      <a:pt x="22" y="11"/>
                      <a:pt x="21" y="9"/>
                    </a:cubicBezTo>
                    <a:cubicBezTo>
                      <a:pt x="21" y="9"/>
                      <a:pt x="21" y="9"/>
                      <a:pt x="21" y="9"/>
                    </a:cubicBezTo>
                    <a:cubicBezTo>
                      <a:pt x="20" y="8"/>
                      <a:pt x="20" y="8"/>
                      <a:pt x="20" y="8"/>
                    </a:cubicBezTo>
                    <a:cubicBezTo>
                      <a:pt x="20" y="8"/>
                      <a:pt x="19" y="7"/>
                      <a:pt x="19" y="7"/>
                    </a:cubicBezTo>
                    <a:cubicBezTo>
                      <a:pt x="18" y="6"/>
                      <a:pt x="18" y="6"/>
                      <a:pt x="18" y="6"/>
                    </a:cubicBezTo>
                    <a:cubicBezTo>
                      <a:pt x="17" y="5"/>
                      <a:pt x="17" y="5"/>
                      <a:pt x="17" y="5"/>
                    </a:cubicBezTo>
                    <a:cubicBezTo>
                      <a:pt x="17" y="4"/>
                      <a:pt x="16" y="4"/>
                      <a:pt x="16" y="3"/>
                    </a:cubicBezTo>
                    <a:cubicBezTo>
                      <a:pt x="15" y="3"/>
                      <a:pt x="15" y="3"/>
                      <a:pt x="15" y="3"/>
                    </a:cubicBezTo>
                    <a:cubicBezTo>
                      <a:pt x="14" y="2"/>
                      <a:pt x="13" y="1"/>
                      <a:pt x="12" y="0"/>
                    </a:cubicBezTo>
                    <a:cubicBezTo>
                      <a:pt x="12" y="1"/>
                      <a:pt x="12" y="1"/>
                      <a:pt x="12" y="1"/>
                    </a:cubicBezTo>
                    <a:cubicBezTo>
                      <a:pt x="12" y="1"/>
                      <a:pt x="12" y="2"/>
                      <a:pt x="12" y="2"/>
                    </a:cubicBezTo>
                    <a:cubicBezTo>
                      <a:pt x="12" y="3"/>
                      <a:pt x="12" y="3"/>
                      <a:pt x="12" y="4"/>
                    </a:cubicBezTo>
                    <a:cubicBezTo>
                      <a:pt x="13" y="4"/>
                      <a:pt x="13" y="5"/>
                      <a:pt x="13" y="6"/>
                    </a:cubicBezTo>
                    <a:cubicBezTo>
                      <a:pt x="13" y="6"/>
                      <a:pt x="13" y="7"/>
                      <a:pt x="13" y="7"/>
                    </a:cubicBezTo>
                    <a:cubicBezTo>
                      <a:pt x="13" y="8"/>
                      <a:pt x="13" y="8"/>
                      <a:pt x="13" y="9"/>
                    </a:cubicBezTo>
                    <a:cubicBezTo>
                      <a:pt x="13" y="10"/>
                      <a:pt x="13" y="10"/>
                      <a:pt x="13" y="10"/>
                    </a:cubicBezTo>
                    <a:cubicBezTo>
                      <a:pt x="13" y="10"/>
                      <a:pt x="13" y="11"/>
                      <a:pt x="14" y="12"/>
                    </a:cubicBezTo>
                    <a:cubicBezTo>
                      <a:pt x="18" y="22"/>
                      <a:pt x="16" y="37"/>
                      <a:pt x="7" y="45"/>
                    </a:cubicBezTo>
                    <a:cubicBezTo>
                      <a:pt x="5" y="47"/>
                      <a:pt x="2" y="49"/>
                      <a:pt x="0" y="50"/>
                    </a:cubicBezTo>
                    <a:cubicBezTo>
                      <a:pt x="3" y="51"/>
                      <a:pt x="5" y="53"/>
                      <a:pt x="7" y="54"/>
                    </a:cubicBezTo>
                    <a:cubicBezTo>
                      <a:pt x="8" y="55"/>
                      <a:pt x="8" y="55"/>
                      <a:pt x="8" y="55"/>
                    </a:cubicBezTo>
                    <a:cubicBezTo>
                      <a:pt x="9" y="53"/>
                      <a:pt x="10" y="52"/>
                      <a:pt x="12" y="51"/>
                    </a:cubicBezTo>
                    <a:cubicBezTo>
                      <a:pt x="20" y="43"/>
                      <a:pt x="24" y="23"/>
                      <a:pt x="21" y="11"/>
                    </a:cubicBezTo>
                    <a:cubicBezTo>
                      <a:pt x="21" y="12"/>
                      <a:pt x="25" y="17"/>
                      <a:pt x="26" y="24"/>
                    </a:cubicBezTo>
                    <a:cubicBezTo>
                      <a:pt x="26" y="26"/>
                      <a:pt x="26" y="28"/>
                      <a:pt x="26" y="30"/>
                    </a:cubicBezTo>
                    <a:cubicBezTo>
                      <a:pt x="27" y="29"/>
                      <a:pt x="27" y="28"/>
                      <a:pt x="28" y="27"/>
                    </a:cubicBezTo>
                    <a:cubicBezTo>
                      <a:pt x="28" y="27"/>
                      <a:pt x="28" y="26"/>
                      <a:pt x="28" y="26"/>
                    </a:cubicBezTo>
                    <a:cubicBezTo>
                      <a:pt x="28" y="25"/>
                      <a:pt x="28" y="25"/>
                      <a:pt x="28" y="25"/>
                    </a:cubicBezTo>
                  </a:path>
                </a:pathLst>
              </a:custGeom>
              <a:solidFill>
                <a:srgbClr val="5961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2" name="Freeform 2284">
                <a:extLst>
                  <a:ext uri="{FF2B5EF4-FFF2-40B4-BE49-F238E27FC236}">
                    <a16:creationId xmlns:a16="http://schemas.microsoft.com/office/drawing/2014/main" id="{9B450ED0-E987-4096-AAEB-966F311DDFBF}"/>
                  </a:ext>
                </a:extLst>
              </p:cNvPr>
              <p:cNvSpPr>
                <a:spLocks/>
              </p:cNvSpPr>
              <p:nvPr/>
            </p:nvSpPr>
            <p:spPr bwMode="auto">
              <a:xfrm>
                <a:off x="806" y="861"/>
                <a:ext cx="21" cy="26"/>
              </a:xfrm>
              <a:custGeom>
                <a:avLst/>
                <a:gdLst>
                  <a:gd name="T0" fmla="*/ 8 w 9"/>
                  <a:gd name="T1" fmla="*/ 1 h 11"/>
                  <a:gd name="T2" fmla="*/ 0 w 9"/>
                  <a:gd name="T3" fmla="*/ 9 h 11"/>
                  <a:gd name="T4" fmla="*/ 2 w 9"/>
                  <a:gd name="T5" fmla="*/ 11 h 11"/>
                  <a:gd name="T6" fmla="*/ 8 w 9"/>
                  <a:gd name="T7" fmla="*/ 4 h 11"/>
                  <a:gd name="T8" fmla="*/ 9 w 9"/>
                  <a:gd name="T9" fmla="*/ 3 h 11"/>
                  <a:gd name="T10" fmla="*/ 9 w 9"/>
                  <a:gd name="T11" fmla="*/ 3 h 11"/>
                  <a:gd name="T12" fmla="*/ 9 w 9"/>
                  <a:gd name="T13" fmla="*/ 1 h 11"/>
                  <a:gd name="T14" fmla="*/ 9 w 9"/>
                  <a:gd name="T15" fmla="*/ 0 h 11"/>
                  <a:gd name="T16" fmla="*/ 9 w 9"/>
                  <a:gd name="T17" fmla="*/ 0 h 11"/>
                  <a:gd name="T18" fmla="*/ 8 w 9"/>
                  <a:gd name="T19"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1">
                    <a:moveTo>
                      <a:pt x="8" y="1"/>
                    </a:moveTo>
                    <a:cubicBezTo>
                      <a:pt x="6" y="4"/>
                      <a:pt x="4" y="7"/>
                      <a:pt x="0" y="9"/>
                    </a:cubicBezTo>
                    <a:cubicBezTo>
                      <a:pt x="1" y="10"/>
                      <a:pt x="1" y="10"/>
                      <a:pt x="2" y="11"/>
                    </a:cubicBezTo>
                    <a:cubicBezTo>
                      <a:pt x="4" y="9"/>
                      <a:pt x="7" y="7"/>
                      <a:pt x="8" y="4"/>
                    </a:cubicBezTo>
                    <a:cubicBezTo>
                      <a:pt x="9" y="3"/>
                      <a:pt x="9" y="3"/>
                      <a:pt x="9" y="3"/>
                    </a:cubicBezTo>
                    <a:cubicBezTo>
                      <a:pt x="9" y="3"/>
                      <a:pt x="9" y="3"/>
                      <a:pt x="9" y="3"/>
                    </a:cubicBezTo>
                    <a:cubicBezTo>
                      <a:pt x="9" y="2"/>
                      <a:pt x="9" y="2"/>
                      <a:pt x="9" y="1"/>
                    </a:cubicBezTo>
                    <a:cubicBezTo>
                      <a:pt x="9" y="0"/>
                      <a:pt x="9" y="0"/>
                      <a:pt x="9" y="0"/>
                    </a:cubicBezTo>
                    <a:cubicBezTo>
                      <a:pt x="9" y="0"/>
                      <a:pt x="9" y="0"/>
                      <a:pt x="9" y="0"/>
                    </a:cubicBezTo>
                    <a:cubicBezTo>
                      <a:pt x="8" y="0"/>
                      <a:pt x="8" y="0"/>
                      <a:pt x="8" y="1"/>
                    </a:cubicBezTo>
                    <a:close/>
                  </a:path>
                </a:pathLst>
              </a:custGeom>
              <a:solidFill>
                <a:srgbClr val="4F5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3" name="Freeform 2285">
                <a:extLst>
                  <a:ext uri="{FF2B5EF4-FFF2-40B4-BE49-F238E27FC236}">
                    <a16:creationId xmlns:a16="http://schemas.microsoft.com/office/drawing/2014/main" id="{C32A4898-5C1A-4412-A21A-688F381E7840}"/>
                  </a:ext>
                </a:extLst>
              </p:cNvPr>
              <p:cNvSpPr>
                <a:spLocks/>
              </p:cNvSpPr>
              <p:nvPr/>
            </p:nvSpPr>
            <p:spPr bwMode="auto">
              <a:xfrm>
                <a:off x="796" y="771"/>
                <a:ext cx="43" cy="109"/>
              </a:xfrm>
              <a:custGeom>
                <a:avLst/>
                <a:gdLst>
                  <a:gd name="T0" fmla="*/ 18 w 18"/>
                  <a:gd name="T1" fmla="*/ 13 h 46"/>
                  <a:gd name="T2" fmla="*/ 13 w 18"/>
                  <a:gd name="T3" fmla="*/ 0 h 46"/>
                  <a:gd name="T4" fmla="*/ 4 w 18"/>
                  <a:gd name="T5" fmla="*/ 40 h 46"/>
                  <a:gd name="T6" fmla="*/ 0 w 18"/>
                  <a:gd name="T7" fmla="*/ 44 h 46"/>
                  <a:gd name="T8" fmla="*/ 3 w 18"/>
                  <a:gd name="T9" fmla="*/ 46 h 46"/>
                  <a:gd name="T10" fmla="*/ 12 w 18"/>
                  <a:gd name="T11" fmla="*/ 34 h 46"/>
                  <a:gd name="T12" fmla="*/ 13 w 18"/>
                  <a:gd name="T13" fmla="*/ 32 h 46"/>
                  <a:gd name="T14" fmla="*/ 18 w 18"/>
                  <a:gd name="T15" fmla="*/ 19 h 46"/>
                  <a:gd name="T16" fmla="*/ 18 w 18"/>
                  <a:gd name="T17" fmla="*/ 1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6">
                    <a:moveTo>
                      <a:pt x="18" y="13"/>
                    </a:moveTo>
                    <a:cubicBezTo>
                      <a:pt x="17" y="6"/>
                      <a:pt x="13" y="1"/>
                      <a:pt x="13" y="0"/>
                    </a:cubicBezTo>
                    <a:cubicBezTo>
                      <a:pt x="16" y="12"/>
                      <a:pt x="12" y="32"/>
                      <a:pt x="4" y="40"/>
                    </a:cubicBezTo>
                    <a:cubicBezTo>
                      <a:pt x="2" y="41"/>
                      <a:pt x="1" y="42"/>
                      <a:pt x="0" y="44"/>
                    </a:cubicBezTo>
                    <a:cubicBezTo>
                      <a:pt x="1" y="44"/>
                      <a:pt x="2" y="45"/>
                      <a:pt x="3" y="46"/>
                    </a:cubicBezTo>
                    <a:cubicBezTo>
                      <a:pt x="7" y="42"/>
                      <a:pt x="10" y="38"/>
                      <a:pt x="12" y="34"/>
                    </a:cubicBezTo>
                    <a:cubicBezTo>
                      <a:pt x="12" y="34"/>
                      <a:pt x="13" y="33"/>
                      <a:pt x="13" y="32"/>
                    </a:cubicBezTo>
                    <a:cubicBezTo>
                      <a:pt x="14" y="28"/>
                      <a:pt x="16" y="24"/>
                      <a:pt x="18" y="19"/>
                    </a:cubicBezTo>
                    <a:cubicBezTo>
                      <a:pt x="18" y="17"/>
                      <a:pt x="18" y="15"/>
                      <a:pt x="18" y="13"/>
                    </a:cubicBezTo>
                  </a:path>
                </a:pathLst>
              </a:custGeom>
              <a:solidFill>
                <a:srgbClr val="4F5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4" name="Freeform 2286">
                <a:extLst>
                  <a:ext uri="{FF2B5EF4-FFF2-40B4-BE49-F238E27FC236}">
                    <a16:creationId xmlns:a16="http://schemas.microsoft.com/office/drawing/2014/main" id="{A94F4BA2-9545-4270-B3D3-EA72522DD9F3}"/>
                  </a:ext>
                </a:extLst>
              </p:cNvPr>
              <p:cNvSpPr>
                <a:spLocks/>
              </p:cNvSpPr>
              <p:nvPr/>
            </p:nvSpPr>
            <p:spPr bwMode="auto">
              <a:xfrm>
                <a:off x="803" y="847"/>
                <a:ext cx="24" cy="36"/>
              </a:xfrm>
              <a:custGeom>
                <a:avLst/>
                <a:gdLst>
                  <a:gd name="T0" fmla="*/ 9 w 10"/>
                  <a:gd name="T1" fmla="*/ 2 h 15"/>
                  <a:gd name="T2" fmla="*/ 0 w 10"/>
                  <a:gd name="T3" fmla="*/ 14 h 15"/>
                  <a:gd name="T4" fmla="*/ 0 w 10"/>
                  <a:gd name="T5" fmla="*/ 14 h 15"/>
                  <a:gd name="T6" fmla="*/ 1 w 10"/>
                  <a:gd name="T7" fmla="*/ 15 h 15"/>
                  <a:gd name="T8" fmla="*/ 9 w 10"/>
                  <a:gd name="T9" fmla="*/ 7 h 15"/>
                  <a:gd name="T10" fmla="*/ 10 w 10"/>
                  <a:gd name="T11" fmla="*/ 6 h 15"/>
                  <a:gd name="T12" fmla="*/ 10 w 10"/>
                  <a:gd name="T13" fmla="*/ 4 h 15"/>
                  <a:gd name="T14" fmla="*/ 10 w 10"/>
                  <a:gd name="T15" fmla="*/ 4 h 15"/>
                  <a:gd name="T16" fmla="*/ 10 w 10"/>
                  <a:gd name="T17" fmla="*/ 0 h 15"/>
                  <a:gd name="T18" fmla="*/ 9 w 10"/>
                  <a:gd name="T1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5">
                    <a:moveTo>
                      <a:pt x="9" y="2"/>
                    </a:moveTo>
                    <a:cubicBezTo>
                      <a:pt x="7" y="6"/>
                      <a:pt x="4" y="10"/>
                      <a:pt x="0" y="14"/>
                    </a:cubicBezTo>
                    <a:cubicBezTo>
                      <a:pt x="0" y="14"/>
                      <a:pt x="0" y="14"/>
                      <a:pt x="0" y="14"/>
                    </a:cubicBezTo>
                    <a:cubicBezTo>
                      <a:pt x="0" y="14"/>
                      <a:pt x="1" y="15"/>
                      <a:pt x="1" y="15"/>
                    </a:cubicBezTo>
                    <a:cubicBezTo>
                      <a:pt x="5" y="13"/>
                      <a:pt x="7" y="10"/>
                      <a:pt x="9" y="7"/>
                    </a:cubicBezTo>
                    <a:cubicBezTo>
                      <a:pt x="9" y="6"/>
                      <a:pt x="9" y="6"/>
                      <a:pt x="10" y="6"/>
                    </a:cubicBezTo>
                    <a:cubicBezTo>
                      <a:pt x="10" y="5"/>
                      <a:pt x="10" y="5"/>
                      <a:pt x="10" y="4"/>
                    </a:cubicBezTo>
                    <a:cubicBezTo>
                      <a:pt x="10" y="4"/>
                      <a:pt x="10" y="4"/>
                      <a:pt x="10" y="4"/>
                    </a:cubicBezTo>
                    <a:cubicBezTo>
                      <a:pt x="10" y="2"/>
                      <a:pt x="10" y="1"/>
                      <a:pt x="10" y="0"/>
                    </a:cubicBezTo>
                    <a:cubicBezTo>
                      <a:pt x="10" y="1"/>
                      <a:pt x="9" y="2"/>
                      <a:pt x="9" y="2"/>
                    </a:cubicBezTo>
                    <a:close/>
                  </a:path>
                </a:pathLst>
              </a:custGeom>
              <a:solidFill>
                <a:srgbClr val="4F5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5" name="Freeform 2287">
                <a:extLst>
                  <a:ext uri="{FF2B5EF4-FFF2-40B4-BE49-F238E27FC236}">
                    <a16:creationId xmlns:a16="http://schemas.microsoft.com/office/drawing/2014/main" id="{7F56724C-0170-4E7B-9CEC-94D0352CC3E9}"/>
                  </a:ext>
                </a:extLst>
              </p:cNvPr>
              <p:cNvSpPr>
                <a:spLocks/>
              </p:cNvSpPr>
              <p:nvPr/>
            </p:nvSpPr>
            <p:spPr bwMode="auto">
              <a:xfrm>
                <a:off x="643" y="847"/>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879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6" name="Freeform 2288">
                <a:extLst>
                  <a:ext uri="{FF2B5EF4-FFF2-40B4-BE49-F238E27FC236}">
                    <a16:creationId xmlns:a16="http://schemas.microsoft.com/office/drawing/2014/main" id="{ACABA05E-C57F-4F7B-A130-FAEF778A0C5B}"/>
                  </a:ext>
                </a:extLst>
              </p:cNvPr>
              <p:cNvSpPr>
                <a:spLocks/>
              </p:cNvSpPr>
              <p:nvPr/>
            </p:nvSpPr>
            <p:spPr bwMode="auto">
              <a:xfrm>
                <a:off x="643" y="847"/>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7" name="Freeform 2289">
                <a:extLst>
                  <a:ext uri="{FF2B5EF4-FFF2-40B4-BE49-F238E27FC236}">
                    <a16:creationId xmlns:a16="http://schemas.microsoft.com/office/drawing/2014/main" id="{2C5A2540-DEB9-4820-AD05-CB77C475F92D}"/>
                  </a:ext>
                </a:extLst>
              </p:cNvPr>
              <p:cNvSpPr>
                <a:spLocks/>
              </p:cNvSpPr>
              <p:nvPr/>
            </p:nvSpPr>
            <p:spPr bwMode="auto">
              <a:xfrm>
                <a:off x="638" y="840"/>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879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8" name="Freeform 2290">
                <a:extLst>
                  <a:ext uri="{FF2B5EF4-FFF2-40B4-BE49-F238E27FC236}">
                    <a16:creationId xmlns:a16="http://schemas.microsoft.com/office/drawing/2014/main" id="{CCAED503-3A83-4C06-91BB-C66689506368}"/>
                  </a:ext>
                </a:extLst>
              </p:cNvPr>
              <p:cNvSpPr>
                <a:spLocks/>
              </p:cNvSpPr>
              <p:nvPr/>
            </p:nvSpPr>
            <p:spPr bwMode="auto">
              <a:xfrm>
                <a:off x="638" y="840"/>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9" name="Freeform 2291">
                <a:extLst>
                  <a:ext uri="{FF2B5EF4-FFF2-40B4-BE49-F238E27FC236}">
                    <a16:creationId xmlns:a16="http://schemas.microsoft.com/office/drawing/2014/main" id="{93F06D08-7BD2-4B71-9457-3A54B56BF461}"/>
                  </a:ext>
                </a:extLst>
              </p:cNvPr>
              <p:cNvSpPr>
                <a:spLocks/>
              </p:cNvSpPr>
              <p:nvPr/>
            </p:nvSpPr>
            <p:spPr bwMode="auto">
              <a:xfrm>
                <a:off x="622" y="790"/>
                <a:ext cx="0" cy="7"/>
              </a:xfrm>
              <a:custGeom>
                <a:avLst/>
                <a:gdLst>
                  <a:gd name="T0" fmla="*/ 0 h 3"/>
                  <a:gd name="T1" fmla="*/ 1 h 3"/>
                  <a:gd name="T2" fmla="*/ 3 h 3"/>
                  <a:gd name="T3" fmla="*/ 0 h 3"/>
                </a:gdLst>
                <a:ahLst/>
                <a:cxnLst>
                  <a:cxn ang="0">
                    <a:pos x="0" y="T0"/>
                  </a:cxn>
                  <a:cxn ang="0">
                    <a:pos x="0" y="T1"/>
                  </a:cxn>
                  <a:cxn ang="0">
                    <a:pos x="0" y="T2"/>
                  </a:cxn>
                  <a:cxn ang="0">
                    <a:pos x="0" y="T3"/>
                  </a:cxn>
                </a:cxnLst>
                <a:rect l="0" t="0" r="r" b="b"/>
                <a:pathLst>
                  <a:path h="3">
                    <a:moveTo>
                      <a:pt x="0" y="0"/>
                    </a:moveTo>
                    <a:cubicBezTo>
                      <a:pt x="0" y="1"/>
                      <a:pt x="0" y="1"/>
                      <a:pt x="0" y="1"/>
                    </a:cubicBezTo>
                    <a:cubicBezTo>
                      <a:pt x="0" y="2"/>
                      <a:pt x="0" y="2"/>
                      <a:pt x="0" y="3"/>
                    </a:cubicBezTo>
                    <a:cubicBezTo>
                      <a:pt x="0" y="2"/>
                      <a:pt x="0" y="1"/>
                      <a:pt x="0" y="0"/>
                    </a:cubicBezTo>
                  </a:path>
                </a:pathLst>
              </a:custGeom>
              <a:solidFill>
                <a:srgbClr val="879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0" name="Freeform 2292">
                <a:extLst>
                  <a:ext uri="{FF2B5EF4-FFF2-40B4-BE49-F238E27FC236}">
                    <a16:creationId xmlns:a16="http://schemas.microsoft.com/office/drawing/2014/main" id="{1CAA43EA-D321-48DF-935F-F12C69CC241A}"/>
                  </a:ext>
                </a:extLst>
              </p:cNvPr>
              <p:cNvSpPr>
                <a:spLocks noEditPoints="1"/>
              </p:cNvSpPr>
              <p:nvPr/>
            </p:nvSpPr>
            <p:spPr bwMode="auto">
              <a:xfrm>
                <a:off x="622" y="685"/>
                <a:ext cx="176" cy="145"/>
              </a:xfrm>
              <a:custGeom>
                <a:avLst/>
                <a:gdLst>
                  <a:gd name="T0" fmla="*/ 10 w 74"/>
                  <a:gd name="T1" fmla="*/ 51 h 61"/>
                  <a:gd name="T2" fmla="*/ 19 w 74"/>
                  <a:gd name="T3" fmla="*/ 58 h 61"/>
                  <a:gd name="T4" fmla="*/ 22 w 74"/>
                  <a:gd name="T5" fmla="*/ 58 h 61"/>
                  <a:gd name="T6" fmla="*/ 22 w 74"/>
                  <a:gd name="T7" fmla="*/ 58 h 61"/>
                  <a:gd name="T8" fmla="*/ 23 w 74"/>
                  <a:gd name="T9" fmla="*/ 59 h 61"/>
                  <a:gd name="T10" fmla="*/ 23 w 74"/>
                  <a:gd name="T11" fmla="*/ 59 h 61"/>
                  <a:gd name="T12" fmla="*/ 24 w 74"/>
                  <a:gd name="T13" fmla="*/ 59 h 61"/>
                  <a:gd name="T14" fmla="*/ 24 w 74"/>
                  <a:gd name="T15" fmla="*/ 59 h 61"/>
                  <a:gd name="T16" fmla="*/ 25 w 74"/>
                  <a:gd name="T17" fmla="*/ 59 h 61"/>
                  <a:gd name="T18" fmla="*/ 25 w 74"/>
                  <a:gd name="T19" fmla="*/ 59 h 61"/>
                  <a:gd name="T20" fmla="*/ 25 w 74"/>
                  <a:gd name="T21" fmla="*/ 59 h 61"/>
                  <a:gd name="T22" fmla="*/ 25 w 74"/>
                  <a:gd name="T23" fmla="*/ 59 h 61"/>
                  <a:gd name="T24" fmla="*/ 26 w 74"/>
                  <a:gd name="T25" fmla="*/ 59 h 61"/>
                  <a:gd name="T26" fmla="*/ 27 w 74"/>
                  <a:gd name="T27" fmla="*/ 60 h 61"/>
                  <a:gd name="T28" fmla="*/ 27 w 74"/>
                  <a:gd name="T29" fmla="*/ 60 h 61"/>
                  <a:gd name="T30" fmla="*/ 30 w 74"/>
                  <a:gd name="T31" fmla="*/ 61 h 61"/>
                  <a:gd name="T32" fmla="*/ 39 w 74"/>
                  <a:gd name="T33" fmla="*/ 61 h 61"/>
                  <a:gd name="T34" fmla="*/ 70 w 74"/>
                  <a:gd name="T35" fmla="*/ 34 h 61"/>
                  <a:gd name="T36" fmla="*/ 68 w 74"/>
                  <a:gd name="T37" fmla="*/ 11 h 61"/>
                  <a:gd name="T38" fmla="*/ 72 w 74"/>
                  <a:gd name="T39" fmla="*/ 14 h 61"/>
                  <a:gd name="T40" fmla="*/ 70 w 74"/>
                  <a:gd name="T41" fmla="*/ 12 h 61"/>
                  <a:gd name="T42" fmla="*/ 68 w 74"/>
                  <a:gd name="T43" fmla="*/ 10 h 61"/>
                  <a:gd name="T44" fmla="*/ 64 w 74"/>
                  <a:gd name="T45" fmla="*/ 8 h 61"/>
                  <a:gd name="T46" fmla="*/ 63 w 74"/>
                  <a:gd name="T47" fmla="*/ 7 h 61"/>
                  <a:gd name="T48" fmla="*/ 59 w 74"/>
                  <a:gd name="T49" fmla="*/ 5 h 61"/>
                  <a:gd name="T50" fmla="*/ 14 w 74"/>
                  <a:gd name="T51" fmla="*/ 15 h 61"/>
                  <a:gd name="T52" fmla="*/ 14 w 74"/>
                  <a:gd name="T53" fmla="*/ 15 h 61"/>
                  <a:gd name="T54" fmla="*/ 8 w 74"/>
                  <a:gd name="T55" fmla="*/ 21 h 61"/>
                  <a:gd name="T56" fmla="*/ 7 w 74"/>
                  <a:gd name="T57" fmla="*/ 24 h 61"/>
                  <a:gd name="T58" fmla="*/ 0 w 74"/>
                  <a:gd name="T59" fmla="*/ 44 h 61"/>
                  <a:gd name="T60" fmla="*/ 2 w 74"/>
                  <a:gd name="T61" fmla="*/ 35 h 61"/>
                  <a:gd name="T62" fmla="*/ 10 w 74"/>
                  <a:gd name="T63" fmla="*/ 51 h 61"/>
                  <a:gd name="T64" fmla="*/ 14 w 74"/>
                  <a:gd name="T65" fmla="*/ 17 h 61"/>
                  <a:gd name="T66" fmla="*/ 37 w 74"/>
                  <a:gd name="T67" fmla="*/ 6 h 61"/>
                  <a:gd name="T68" fmla="*/ 39 w 74"/>
                  <a:gd name="T69" fmla="*/ 5 h 61"/>
                  <a:gd name="T70" fmla="*/ 47 w 74"/>
                  <a:gd name="T71" fmla="*/ 5 h 61"/>
                  <a:gd name="T72" fmla="*/ 48 w 74"/>
                  <a:gd name="T73" fmla="*/ 4 h 61"/>
                  <a:gd name="T74" fmla="*/ 54 w 74"/>
                  <a:gd name="T75" fmla="*/ 5 h 61"/>
                  <a:gd name="T76" fmla="*/ 57 w 74"/>
                  <a:gd name="T77" fmla="*/ 7 h 61"/>
                  <a:gd name="T78" fmla="*/ 68 w 74"/>
                  <a:gd name="T79" fmla="*/ 17 h 61"/>
                  <a:gd name="T80" fmla="*/ 64 w 74"/>
                  <a:gd name="T81" fmla="*/ 33 h 61"/>
                  <a:gd name="T82" fmla="*/ 28 w 74"/>
                  <a:gd name="T83" fmla="*/ 53 h 61"/>
                  <a:gd name="T84" fmla="*/ 18 w 74"/>
                  <a:gd name="T85" fmla="*/ 50 h 61"/>
                  <a:gd name="T86" fmla="*/ 10 w 74"/>
                  <a:gd name="T87" fmla="*/ 40 h 61"/>
                  <a:gd name="T88" fmla="*/ 14 w 74"/>
                  <a:gd name="T89" fmla="*/ 1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 h="61">
                    <a:moveTo>
                      <a:pt x="10" y="51"/>
                    </a:moveTo>
                    <a:cubicBezTo>
                      <a:pt x="12" y="54"/>
                      <a:pt x="15" y="56"/>
                      <a:pt x="19" y="58"/>
                    </a:cubicBezTo>
                    <a:cubicBezTo>
                      <a:pt x="20" y="58"/>
                      <a:pt x="21" y="58"/>
                      <a:pt x="22" y="58"/>
                    </a:cubicBezTo>
                    <a:cubicBezTo>
                      <a:pt x="22" y="58"/>
                      <a:pt x="22" y="58"/>
                      <a:pt x="22" y="58"/>
                    </a:cubicBezTo>
                    <a:cubicBezTo>
                      <a:pt x="23" y="59"/>
                      <a:pt x="23" y="59"/>
                      <a:pt x="23" y="59"/>
                    </a:cubicBezTo>
                    <a:cubicBezTo>
                      <a:pt x="23" y="59"/>
                      <a:pt x="23" y="59"/>
                      <a:pt x="23" y="59"/>
                    </a:cubicBezTo>
                    <a:cubicBezTo>
                      <a:pt x="24" y="59"/>
                      <a:pt x="24" y="59"/>
                      <a:pt x="24" y="59"/>
                    </a:cubicBezTo>
                    <a:cubicBezTo>
                      <a:pt x="24" y="59"/>
                      <a:pt x="24" y="59"/>
                      <a:pt x="24" y="59"/>
                    </a:cubicBezTo>
                    <a:cubicBezTo>
                      <a:pt x="25" y="59"/>
                      <a:pt x="25" y="59"/>
                      <a:pt x="25" y="59"/>
                    </a:cubicBezTo>
                    <a:cubicBezTo>
                      <a:pt x="25" y="59"/>
                      <a:pt x="25" y="59"/>
                      <a:pt x="25" y="59"/>
                    </a:cubicBezTo>
                    <a:cubicBezTo>
                      <a:pt x="25" y="59"/>
                      <a:pt x="25" y="59"/>
                      <a:pt x="25" y="59"/>
                    </a:cubicBezTo>
                    <a:cubicBezTo>
                      <a:pt x="25" y="59"/>
                      <a:pt x="25" y="59"/>
                      <a:pt x="25" y="59"/>
                    </a:cubicBezTo>
                    <a:cubicBezTo>
                      <a:pt x="26" y="59"/>
                      <a:pt x="26" y="59"/>
                      <a:pt x="26" y="59"/>
                    </a:cubicBezTo>
                    <a:cubicBezTo>
                      <a:pt x="26" y="60"/>
                      <a:pt x="27" y="60"/>
                      <a:pt x="27" y="60"/>
                    </a:cubicBezTo>
                    <a:cubicBezTo>
                      <a:pt x="27" y="60"/>
                      <a:pt x="27" y="60"/>
                      <a:pt x="27" y="60"/>
                    </a:cubicBezTo>
                    <a:cubicBezTo>
                      <a:pt x="28" y="60"/>
                      <a:pt x="29" y="61"/>
                      <a:pt x="30" y="61"/>
                    </a:cubicBezTo>
                    <a:cubicBezTo>
                      <a:pt x="33" y="61"/>
                      <a:pt x="36" y="61"/>
                      <a:pt x="39" y="61"/>
                    </a:cubicBezTo>
                    <a:cubicBezTo>
                      <a:pt x="54" y="59"/>
                      <a:pt x="67" y="47"/>
                      <a:pt x="70" y="34"/>
                    </a:cubicBezTo>
                    <a:cubicBezTo>
                      <a:pt x="72" y="27"/>
                      <a:pt x="74" y="20"/>
                      <a:pt x="68" y="11"/>
                    </a:cubicBezTo>
                    <a:cubicBezTo>
                      <a:pt x="70" y="12"/>
                      <a:pt x="71" y="13"/>
                      <a:pt x="72" y="14"/>
                    </a:cubicBezTo>
                    <a:cubicBezTo>
                      <a:pt x="71" y="14"/>
                      <a:pt x="70" y="13"/>
                      <a:pt x="70" y="12"/>
                    </a:cubicBezTo>
                    <a:cubicBezTo>
                      <a:pt x="69" y="12"/>
                      <a:pt x="68" y="11"/>
                      <a:pt x="68" y="10"/>
                    </a:cubicBezTo>
                    <a:cubicBezTo>
                      <a:pt x="66" y="9"/>
                      <a:pt x="65" y="8"/>
                      <a:pt x="64" y="8"/>
                    </a:cubicBezTo>
                    <a:cubicBezTo>
                      <a:pt x="63" y="7"/>
                      <a:pt x="63" y="7"/>
                      <a:pt x="63" y="7"/>
                    </a:cubicBezTo>
                    <a:cubicBezTo>
                      <a:pt x="62" y="7"/>
                      <a:pt x="61" y="6"/>
                      <a:pt x="59" y="5"/>
                    </a:cubicBezTo>
                    <a:cubicBezTo>
                      <a:pt x="45" y="0"/>
                      <a:pt x="26" y="4"/>
                      <a:pt x="14" y="15"/>
                    </a:cubicBezTo>
                    <a:cubicBezTo>
                      <a:pt x="14" y="15"/>
                      <a:pt x="14" y="15"/>
                      <a:pt x="14" y="15"/>
                    </a:cubicBezTo>
                    <a:cubicBezTo>
                      <a:pt x="12" y="17"/>
                      <a:pt x="10" y="19"/>
                      <a:pt x="8" y="21"/>
                    </a:cubicBezTo>
                    <a:cubicBezTo>
                      <a:pt x="8" y="22"/>
                      <a:pt x="7" y="23"/>
                      <a:pt x="7" y="24"/>
                    </a:cubicBezTo>
                    <a:cubicBezTo>
                      <a:pt x="3" y="30"/>
                      <a:pt x="1" y="37"/>
                      <a:pt x="0" y="44"/>
                    </a:cubicBezTo>
                    <a:cubicBezTo>
                      <a:pt x="0" y="41"/>
                      <a:pt x="1" y="38"/>
                      <a:pt x="2" y="35"/>
                    </a:cubicBezTo>
                    <a:cubicBezTo>
                      <a:pt x="4" y="42"/>
                      <a:pt x="7" y="47"/>
                      <a:pt x="10" y="51"/>
                    </a:cubicBezTo>
                    <a:moveTo>
                      <a:pt x="14" y="17"/>
                    </a:moveTo>
                    <a:cubicBezTo>
                      <a:pt x="20" y="11"/>
                      <a:pt x="28" y="7"/>
                      <a:pt x="37" y="6"/>
                    </a:cubicBezTo>
                    <a:cubicBezTo>
                      <a:pt x="38" y="5"/>
                      <a:pt x="39" y="5"/>
                      <a:pt x="39" y="5"/>
                    </a:cubicBezTo>
                    <a:cubicBezTo>
                      <a:pt x="42" y="5"/>
                      <a:pt x="45" y="5"/>
                      <a:pt x="47" y="5"/>
                    </a:cubicBezTo>
                    <a:cubicBezTo>
                      <a:pt x="48" y="5"/>
                      <a:pt x="48" y="4"/>
                      <a:pt x="48" y="4"/>
                    </a:cubicBezTo>
                    <a:cubicBezTo>
                      <a:pt x="50" y="4"/>
                      <a:pt x="53" y="4"/>
                      <a:pt x="54" y="5"/>
                    </a:cubicBezTo>
                    <a:cubicBezTo>
                      <a:pt x="55" y="6"/>
                      <a:pt x="56" y="6"/>
                      <a:pt x="57" y="7"/>
                    </a:cubicBezTo>
                    <a:cubicBezTo>
                      <a:pt x="62" y="9"/>
                      <a:pt x="66" y="12"/>
                      <a:pt x="68" y="17"/>
                    </a:cubicBezTo>
                    <a:cubicBezTo>
                      <a:pt x="69" y="22"/>
                      <a:pt x="67" y="28"/>
                      <a:pt x="64" y="33"/>
                    </a:cubicBezTo>
                    <a:cubicBezTo>
                      <a:pt x="56" y="44"/>
                      <a:pt x="43" y="53"/>
                      <a:pt x="28" y="53"/>
                    </a:cubicBezTo>
                    <a:cubicBezTo>
                      <a:pt x="25" y="53"/>
                      <a:pt x="21" y="52"/>
                      <a:pt x="18" y="50"/>
                    </a:cubicBezTo>
                    <a:cubicBezTo>
                      <a:pt x="13" y="48"/>
                      <a:pt x="11" y="44"/>
                      <a:pt x="10" y="40"/>
                    </a:cubicBezTo>
                    <a:cubicBezTo>
                      <a:pt x="7" y="31"/>
                      <a:pt x="9" y="23"/>
                      <a:pt x="14" y="17"/>
                    </a:cubicBezTo>
                  </a:path>
                </a:pathLst>
              </a:custGeom>
              <a:solidFill>
                <a:srgbClr val="879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1" name="Freeform 2293">
                <a:extLst>
                  <a:ext uri="{FF2B5EF4-FFF2-40B4-BE49-F238E27FC236}">
                    <a16:creationId xmlns:a16="http://schemas.microsoft.com/office/drawing/2014/main" id="{8639DCAC-BE72-48FF-A820-F369095C852B}"/>
                  </a:ext>
                </a:extLst>
              </p:cNvPr>
              <p:cNvSpPr>
                <a:spLocks/>
              </p:cNvSpPr>
              <p:nvPr/>
            </p:nvSpPr>
            <p:spPr bwMode="auto">
              <a:xfrm>
                <a:off x="624" y="804"/>
                <a:ext cx="5" cy="17"/>
              </a:xfrm>
              <a:custGeom>
                <a:avLst/>
                <a:gdLst>
                  <a:gd name="T0" fmla="*/ 0 w 2"/>
                  <a:gd name="T1" fmla="*/ 0 h 7"/>
                  <a:gd name="T2" fmla="*/ 1 w 2"/>
                  <a:gd name="T3" fmla="*/ 5 h 7"/>
                  <a:gd name="T4" fmla="*/ 2 w 2"/>
                  <a:gd name="T5" fmla="*/ 7 h 7"/>
                  <a:gd name="T6" fmla="*/ 0 w 2"/>
                  <a:gd name="T7" fmla="*/ 0 h 7"/>
                </a:gdLst>
                <a:ahLst/>
                <a:cxnLst>
                  <a:cxn ang="0">
                    <a:pos x="T0" y="T1"/>
                  </a:cxn>
                  <a:cxn ang="0">
                    <a:pos x="T2" y="T3"/>
                  </a:cxn>
                  <a:cxn ang="0">
                    <a:pos x="T4" y="T5"/>
                  </a:cxn>
                  <a:cxn ang="0">
                    <a:pos x="T6" y="T7"/>
                  </a:cxn>
                </a:cxnLst>
                <a:rect l="0" t="0" r="r" b="b"/>
                <a:pathLst>
                  <a:path w="2" h="7">
                    <a:moveTo>
                      <a:pt x="0" y="0"/>
                    </a:moveTo>
                    <a:cubicBezTo>
                      <a:pt x="0" y="2"/>
                      <a:pt x="0" y="3"/>
                      <a:pt x="1" y="5"/>
                    </a:cubicBezTo>
                    <a:cubicBezTo>
                      <a:pt x="1" y="6"/>
                      <a:pt x="1" y="6"/>
                      <a:pt x="2" y="7"/>
                    </a:cubicBezTo>
                    <a:cubicBezTo>
                      <a:pt x="1" y="5"/>
                      <a:pt x="0" y="2"/>
                      <a:pt x="0" y="0"/>
                    </a:cubicBezTo>
                  </a:path>
                </a:pathLst>
              </a:custGeom>
              <a:solidFill>
                <a:srgbClr val="879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2" name="Freeform 2294">
                <a:extLst>
                  <a:ext uri="{FF2B5EF4-FFF2-40B4-BE49-F238E27FC236}">
                    <a16:creationId xmlns:a16="http://schemas.microsoft.com/office/drawing/2014/main" id="{13346B77-4EEC-4E12-9254-2C525F7CEB0B}"/>
                  </a:ext>
                </a:extLst>
              </p:cNvPr>
              <p:cNvSpPr>
                <a:spLocks/>
              </p:cNvSpPr>
              <p:nvPr/>
            </p:nvSpPr>
            <p:spPr bwMode="auto">
              <a:xfrm>
                <a:off x="622" y="797"/>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2"/>
                      <a:pt x="0" y="1"/>
                      <a:pt x="0" y="0"/>
                    </a:cubicBezTo>
                    <a:cubicBezTo>
                      <a:pt x="0" y="1"/>
                      <a:pt x="1" y="2"/>
                      <a:pt x="1" y="3"/>
                    </a:cubicBezTo>
                  </a:path>
                </a:pathLst>
              </a:custGeom>
              <a:solidFill>
                <a:srgbClr val="879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3" name="Freeform 2295">
                <a:extLst>
                  <a:ext uri="{FF2B5EF4-FFF2-40B4-BE49-F238E27FC236}">
                    <a16:creationId xmlns:a16="http://schemas.microsoft.com/office/drawing/2014/main" id="{E79F2240-1D96-4A54-BC7B-0A7B380DAFD1}"/>
                  </a:ext>
                </a:extLst>
              </p:cNvPr>
              <p:cNvSpPr>
                <a:spLocks/>
              </p:cNvSpPr>
              <p:nvPr/>
            </p:nvSpPr>
            <p:spPr bwMode="auto">
              <a:xfrm>
                <a:off x="634" y="83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path>
                </a:pathLst>
              </a:custGeom>
              <a:solidFill>
                <a:srgbClr val="879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4" name="Freeform 2296">
                <a:extLst>
                  <a:ext uri="{FF2B5EF4-FFF2-40B4-BE49-F238E27FC236}">
                    <a16:creationId xmlns:a16="http://schemas.microsoft.com/office/drawing/2014/main" id="{B80FF564-1ADA-48D5-980F-AC1892D6F9D9}"/>
                  </a:ext>
                </a:extLst>
              </p:cNvPr>
              <p:cNvSpPr>
                <a:spLocks/>
              </p:cNvSpPr>
              <p:nvPr/>
            </p:nvSpPr>
            <p:spPr bwMode="auto">
              <a:xfrm>
                <a:off x="629" y="823"/>
                <a:ext cx="2" cy="5"/>
              </a:xfrm>
              <a:custGeom>
                <a:avLst/>
                <a:gdLst>
                  <a:gd name="T0" fmla="*/ 0 w 1"/>
                  <a:gd name="T1" fmla="*/ 0 h 2"/>
                  <a:gd name="T2" fmla="*/ 0 w 1"/>
                  <a:gd name="T3" fmla="*/ 1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0" y="1"/>
                      <a:pt x="0" y="1"/>
                    </a:cubicBezTo>
                    <a:cubicBezTo>
                      <a:pt x="1" y="2"/>
                      <a:pt x="1" y="2"/>
                      <a:pt x="1" y="2"/>
                    </a:cubicBezTo>
                    <a:cubicBezTo>
                      <a:pt x="0" y="2"/>
                      <a:pt x="0" y="1"/>
                      <a:pt x="0" y="0"/>
                    </a:cubicBezTo>
                  </a:path>
                </a:pathLst>
              </a:custGeom>
              <a:solidFill>
                <a:srgbClr val="879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5" name="Freeform 2297">
                <a:extLst>
                  <a:ext uri="{FF2B5EF4-FFF2-40B4-BE49-F238E27FC236}">
                    <a16:creationId xmlns:a16="http://schemas.microsoft.com/office/drawing/2014/main" id="{F3D2BB3F-C1EC-455C-9310-4FBE05DEC67B}"/>
                  </a:ext>
                </a:extLst>
              </p:cNvPr>
              <p:cNvSpPr>
                <a:spLocks/>
              </p:cNvSpPr>
              <p:nvPr/>
            </p:nvSpPr>
            <p:spPr bwMode="auto">
              <a:xfrm>
                <a:off x="803" y="740"/>
                <a:ext cx="3" cy="7"/>
              </a:xfrm>
              <a:custGeom>
                <a:avLst/>
                <a:gdLst>
                  <a:gd name="T0" fmla="*/ 1 w 1"/>
                  <a:gd name="T1" fmla="*/ 2 h 3"/>
                  <a:gd name="T2" fmla="*/ 0 w 1"/>
                  <a:gd name="T3" fmla="*/ 0 h 3"/>
                  <a:gd name="T4" fmla="*/ 1 w 1"/>
                  <a:gd name="T5" fmla="*/ 3 h 3"/>
                  <a:gd name="T6" fmla="*/ 1 w 1"/>
                  <a:gd name="T7" fmla="*/ 2 h 3"/>
                  <a:gd name="T8" fmla="*/ 1 w 1"/>
                  <a:gd name="T9" fmla="*/ 2 h 3"/>
                </a:gdLst>
                <a:ahLst/>
                <a:cxnLst>
                  <a:cxn ang="0">
                    <a:pos x="T0" y="T1"/>
                  </a:cxn>
                  <a:cxn ang="0">
                    <a:pos x="T2" y="T3"/>
                  </a:cxn>
                  <a:cxn ang="0">
                    <a:pos x="T4" y="T5"/>
                  </a:cxn>
                  <a:cxn ang="0">
                    <a:pos x="T6" y="T7"/>
                  </a:cxn>
                  <a:cxn ang="0">
                    <a:pos x="T8" y="T9"/>
                  </a:cxn>
                </a:cxnLst>
                <a:rect l="0" t="0" r="r" b="b"/>
                <a:pathLst>
                  <a:path w="1" h="3">
                    <a:moveTo>
                      <a:pt x="1" y="2"/>
                    </a:moveTo>
                    <a:cubicBezTo>
                      <a:pt x="1" y="1"/>
                      <a:pt x="0" y="1"/>
                      <a:pt x="0" y="0"/>
                    </a:cubicBezTo>
                    <a:cubicBezTo>
                      <a:pt x="0" y="1"/>
                      <a:pt x="1" y="2"/>
                      <a:pt x="1" y="3"/>
                    </a:cubicBezTo>
                    <a:cubicBezTo>
                      <a:pt x="1" y="2"/>
                      <a:pt x="1" y="2"/>
                      <a:pt x="1" y="2"/>
                    </a:cubicBezTo>
                    <a:cubicBezTo>
                      <a:pt x="1" y="2"/>
                      <a:pt x="1" y="2"/>
                      <a:pt x="1" y="2"/>
                    </a:cubicBezTo>
                    <a:close/>
                  </a:path>
                </a:pathLst>
              </a:custGeom>
              <a:solidFill>
                <a:srgbClr val="879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6" name="Freeform 2298">
                <a:extLst>
                  <a:ext uri="{FF2B5EF4-FFF2-40B4-BE49-F238E27FC236}">
                    <a16:creationId xmlns:a16="http://schemas.microsoft.com/office/drawing/2014/main" id="{0EC56766-C875-4BA3-9AD7-3DF44B3AA95C}"/>
                  </a:ext>
                </a:extLst>
              </p:cNvPr>
              <p:cNvSpPr>
                <a:spLocks/>
              </p:cNvSpPr>
              <p:nvPr/>
            </p:nvSpPr>
            <p:spPr bwMode="auto">
              <a:xfrm>
                <a:off x="798" y="725"/>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solidFill>
                <a:srgbClr val="879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7" name="Freeform 2299">
                <a:extLst>
                  <a:ext uri="{FF2B5EF4-FFF2-40B4-BE49-F238E27FC236}">
                    <a16:creationId xmlns:a16="http://schemas.microsoft.com/office/drawing/2014/main" id="{0230CE11-022F-405E-B819-A832A7C30961}"/>
                  </a:ext>
                </a:extLst>
              </p:cNvPr>
              <p:cNvSpPr>
                <a:spLocks/>
              </p:cNvSpPr>
              <p:nvPr/>
            </p:nvSpPr>
            <p:spPr bwMode="auto">
              <a:xfrm>
                <a:off x="801" y="732"/>
                <a:ext cx="2" cy="5"/>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0" y="1"/>
                      <a:pt x="0" y="1"/>
                      <a:pt x="1" y="2"/>
                    </a:cubicBezTo>
                    <a:close/>
                  </a:path>
                </a:pathLst>
              </a:custGeom>
              <a:solidFill>
                <a:srgbClr val="879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8" name="Freeform 2300">
                <a:extLst>
                  <a:ext uri="{FF2B5EF4-FFF2-40B4-BE49-F238E27FC236}">
                    <a16:creationId xmlns:a16="http://schemas.microsoft.com/office/drawing/2014/main" id="{8830C10C-6CA0-42EF-B1FD-4DC50B76629E}"/>
                  </a:ext>
                </a:extLst>
              </p:cNvPr>
              <p:cNvSpPr>
                <a:spLocks/>
              </p:cNvSpPr>
              <p:nvPr/>
            </p:nvSpPr>
            <p:spPr bwMode="auto">
              <a:xfrm>
                <a:off x="794" y="720"/>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1" y="1"/>
                      <a:pt x="1" y="1"/>
                    </a:cubicBezTo>
                    <a:close/>
                  </a:path>
                </a:pathLst>
              </a:custGeom>
              <a:solidFill>
                <a:srgbClr val="879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9" name="Freeform 2301">
                <a:extLst>
                  <a:ext uri="{FF2B5EF4-FFF2-40B4-BE49-F238E27FC236}">
                    <a16:creationId xmlns:a16="http://schemas.microsoft.com/office/drawing/2014/main" id="{54205049-9C51-4A9E-9A97-EF037FE48B40}"/>
                  </a:ext>
                </a:extLst>
              </p:cNvPr>
              <p:cNvSpPr>
                <a:spLocks/>
              </p:cNvSpPr>
              <p:nvPr/>
            </p:nvSpPr>
            <p:spPr bwMode="auto">
              <a:xfrm>
                <a:off x="760" y="833"/>
                <a:ext cx="24" cy="23"/>
              </a:xfrm>
              <a:custGeom>
                <a:avLst/>
                <a:gdLst>
                  <a:gd name="T0" fmla="*/ 10 w 10"/>
                  <a:gd name="T1" fmla="*/ 0 h 10"/>
                  <a:gd name="T2" fmla="*/ 0 w 10"/>
                  <a:gd name="T3" fmla="*/ 10 h 10"/>
                  <a:gd name="T4" fmla="*/ 10 w 10"/>
                  <a:gd name="T5" fmla="*/ 0 h 10"/>
                </a:gdLst>
                <a:ahLst/>
                <a:cxnLst>
                  <a:cxn ang="0">
                    <a:pos x="T0" y="T1"/>
                  </a:cxn>
                  <a:cxn ang="0">
                    <a:pos x="T2" y="T3"/>
                  </a:cxn>
                  <a:cxn ang="0">
                    <a:pos x="T4" y="T5"/>
                  </a:cxn>
                </a:cxnLst>
                <a:rect l="0" t="0" r="r" b="b"/>
                <a:pathLst>
                  <a:path w="10" h="10">
                    <a:moveTo>
                      <a:pt x="10" y="0"/>
                    </a:moveTo>
                    <a:cubicBezTo>
                      <a:pt x="7" y="4"/>
                      <a:pt x="3" y="7"/>
                      <a:pt x="0" y="10"/>
                    </a:cubicBezTo>
                    <a:cubicBezTo>
                      <a:pt x="3" y="7"/>
                      <a:pt x="7" y="4"/>
                      <a:pt x="10" y="0"/>
                    </a:cubicBezTo>
                    <a:close/>
                  </a:path>
                </a:pathLst>
              </a:custGeom>
              <a:solidFill>
                <a:srgbClr val="879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0" name="Freeform 2302">
                <a:extLst>
                  <a:ext uri="{FF2B5EF4-FFF2-40B4-BE49-F238E27FC236}">
                    <a16:creationId xmlns:a16="http://schemas.microsoft.com/office/drawing/2014/main" id="{0961B1A5-15F8-4352-9A4A-242A6BAB09A2}"/>
                  </a:ext>
                </a:extLst>
              </p:cNvPr>
              <p:cNvSpPr>
                <a:spLocks/>
              </p:cNvSpPr>
              <p:nvPr/>
            </p:nvSpPr>
            <p:spPr bwMode="auto">
              <a:xfrm>
                <a:off x="784" y="814"/>
                <a:ext cx="12" cy="19"/>
              </a:xfrm>
              <a:custGeom>
                <a:avLst/>
                <a:gdLst>
                  <a:gd name="T0" fmla="*/ 5 w 5"/>
                  <a:gd name="T1" fmla="*/ 0 h 8"/>
                  <a:gd name="T2" fmla="*/ 0 w 5"/>
                  <a:gd name="T3" fmla="*/ 8 h 8"/>
                  <a:gd name="T4" fmla="*/ 5 w 5"/>
                  <a:gd name="T5" fmla="*/ 0 h 8"/>
                </a:gdLst>
                <a:ahLst/>
                <a:cxnLst>
                  <a:cxn ang="0">
                    <a:pos x="T0" y="T1"/>
                  </a:cxn>
                  <a:cxn ang="0">
                    <a:pos x="T2" y="T3"/>
                  </a:cxn>
                  <a:cxn ang="0">
                    <a:pos x="T4" y="T5"/>
                  </a:cxn>
                </a:cxnLst>
                <a:rect l="0" t="0" r="r" b="b"/>
                <a:pathLst>
                  <a:path w="5" h="8">
                    <a:moveTo>
                      <a:pt x="5" y="0"/>
                    </a:moveTo>
                    <a:cubicBezTo>
                      <a:pt x="3" y="3"/>
                      <a:pt x="2" y="6"/>
                      <a:pt x="0" y="8"/>
                    </a:cubicBezTo>
                    <a:cubicBezTo>
                      <a:pt x="2" y="6"/>
                      <a:pt x="3" y="3"/>
                      <a:pt x="5" y="0"/>
                    </a:cubicBezTo>
                    <a:close/>
                  </a:path>
                </a:pathLst>
              </a:custGeom>
              <a:solidFill>
                <a:srgbClr val="879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1" name="Freeform 2303">
                <a:extLst>
                  <a:ext uri="{FF2B5EF4-FFF2-40B4-BE49-F238E27FC236}">
                    <a16:creationId xmlns:a16="http://schemas.microsoft.com/office/drawing/2014/main" id="{FFCDB4C4-6B2E-4803-89CA-C2042CFD63F4}"/>
                  </a:ext>
                </a:extLst>
              </p:cNvPr>
              <p:cNvSpPr>
                <a:spLocks/>
              </p:cNvSpPr>
              <p:nvPr/>
            </p:nvSpPr>
            <p:spPr bwMode="auto">
              <a:xfrm>
                <a:off x="803" y="794"/>
                <a:ext cx="0" cy="3"/>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solidFill>
                <a:srgbClr val="879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2" name="Freeform 2304">
                <a:extLst>
                  <a:ext uri="{FF2B5EF4-FFF2-40B4-BE49-F238E27FC236}">
                    <a16:creationId xmlns:a16="http://schemas.microsoft.com/office/drawing/2014/main" id="{2167324F-EB17-4313-94D8-1120C98A57A4}"/>
                  </a:ext>
                </a:extLst>
              </p:cNvPr>
              <p:cNvSpPr>
                <a:spLocks/>
              </p:cNvSpPr>
              <p:nvPr/>
            </p:nvSpPr>
            <p:spPr bwMode="auto">
              <a:xfrm>
                <a:off x="806" y="785"/>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879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3" name="Freeform 2305">
                <a:extLst>
                  <a:ext uri="{FF2B5EF4-FFF2-40B4-BE49-F238E27FC236}">
                    <a16:creationId xmlns:a16="http://schemas.microsoft.com/office/drawing/2014/main" id="{482CB16A-7333-4176-8F22-4EAB3700EB76}"/>
                  </a:ext>
                </a:extLst>
              </p:cNvPr>
              <p:cNvSpPr>
                <a:spLocks/>
              </p:cNvSpPr>
              <p:nvPr/>
            </p:nvSpPr>
            <p:spPr bwMode="auto">
              <a:xfrm>
                <a:off x="798" y="804"/>
                <a:ext cx="0" cy="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879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4" name="Freeform 2306">
                <a:extLst>
                  <a:ext uri="{FF2B5EF4-FFF2-40B4-BE49-F238E27FC236}">
                    <a16:creationId xmlns:a16="http://schemas.microsoft.com/office/drawing/2014/main" id="{1C5F5011-C7AE-46F9-B440-3D0A020DC92F}"/>
                  </a:ext>
                </a:extLst>
              </p:cNvPr>
              <p:cNvSpPr>
                <a:spLocks/>
              </p:cNvSpPr>
              <p:nvPr/>
            </p:nvSpPr>
            <p:spPr bwMode="auto">
              <a:xfrm>
                <a:off x="808" y="766"/>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0"/>
                      <a:pt x="0" y="1"/>
                      <a:pt x="0" y="1"/>
                    </a:cubicBezTo>
                    <a:close/>
                  </a:path>
                </a:pathLst>
              </a:custGeom>
              <a:solidFill>
                <a:srgbClr val="879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5" name="Freeform 2307">
                <a:extLst>
                  <a:ext uri="{FF2B5EF4-FFF2-40B4-BE49-F238E27FC236}">
                    <a16:creationId xmlns:a16="http://schemas.microsoft.com/office/drawing/2014/main" id="{D2D6D531-B59A-48F2-9052-386EC9BD5AAB}"/>
                  </a:ext>
                </a:extLst>
              </p:cNvPr>
              <p:cNvSpPr>
                <a:spLocks/>
              </p:cNvSpPr>
              <p:nvPr/>
            </p:nvSpPr>
            <p:spPr bwMode="auto">
              <a:xfrm>
                <a:off x="808" y="759"/>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solidFill>
                <a:srgbClr val="879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6" name="Freeform 2308">
                <a:extLst>
                  <a:ext uri="{FF2B5EF4-FFF2-40B4-BE49-F238E27FC236}">
                    <a16:creationId xmlns:a16="http://schemas.microsoft.com/office/drawing/2014/main" id="{3BC8B6B2-B537-4D12-B9AE-64E3065A463E}"/>
                  </a:ext>
                </a:extLst>
              </p:cNvPr>
              <p:cNvSpPr>
                <a:spLocks/>
              </p:cNvSpPr>
              <p:nvPr/>
            </p:nvSpPr>
            <p:spPr bwMode="auto">
              <a:xfrm>
                <a:off x="806" y="749"/>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1"/>
                      <a:pt x="1" y="2"/>
                    </a:cubicBezTo>
                    <a:cubicBezTo>
                      <a:pt x="0" y="1"/>
                      <a:pt x="0" y="1"/>
                      <a:pt x="0" y="0"/>
                    </a:cubicBezTo>
                    <a:close/>
                  </a:path>
                </a:pathLst>
              </a:custGeom>
              <a:solidFill>
                <a:srgbClr val="879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7" name="Freeform 2309">
                <a:extLst>
                  <a:ext uri="{FF2B5EF4-FFF2-40B4-BE49-F238E27FC236}">
                    <a16:creationId xmlns:a16="http://schemas.microsoft.com/office/drawing/2014/main" id="{D3F10029-0669-4AA5-9E20-B68AC23526B1}"/>
                  </a:ext>
                </a:extLst>
              </p:cNvPr>
              <p:cNvSpPr>
                <a:spLocks/>
              </p:cNvSpPr>
              <p:nvPr/>
            </p:nvSpPr>
            <p:spPr bwMode="auto">
              <a:xfrm>
                <a:off x="622" y="768"/>
                <a:ext cx="45" cy="86"/>
              </a:xfrm>
              <a:custGeom>
                <a:avLst/>
                <a:gdLst>
                  <a:gd name="T0" fmla="*/ 7 w 19"/>
                  <a:gd name="T1" fmla="*/ 30 h 36"/>
                  <a:gd name="T2" fmla="*/ 7 w 19"/>
                  <a:gd name="T3" fmla="*/ 30 h 36"/>
                  <a:gd name="T4" fmla="*/ 7 w 19"/>
                  <a:gd name="T5" fmla="*/ 31 h 36"/>
                  <a:gd name="T6" fmla="*/ 9 w 19"/>
                  <a:gd name="T7" fmla="*/ 33 h 36"/>
                  <a:gd name="T8" fmla="*/ 9 w 19"/>
                  <a:gd name="T9" fmla="*/ 34 h 36"/>
                  <a:gd name="T10" fmla="*/ 12 w 19"/>
                  <a:gd name="T11" fmla="*/ 36 h 36"/>
                  <a:gd name="T12" fmla="*/ 13 w 19"/>
                  <a:gd name="T13" fmla="*/ 35 h 36"/>
                  <a:gd name="T14" fmla="*/ 11 w 19"/>
                  <a:gd name="T15" fmla="*/ 33 h 36"/>
                  <a:gd name="T16" fmla="*/ 11 w 19"/>
                  <a:gd name="T17" fmla="*/ 33 h 36"/>
                  <a:gd name="T18" fmla="*/ 2 w 19"/>
                  <a:gd name="T19" fmla="*/ 19 h 36"/>
                  <a:gd name="T20" fmla="*/ 2 w 19"/>
                  <a:gd name="T21" fmla="*/ 19 h 36"/>
                  <a:gd name="T22" fmla="*/ 2 w 19"/>
                  <a:gd name="T23" fmla="*/ 19 h 36"/>
                  <a:gd name="T24" fmla="*/ 10 w 19"/>
                  <a:gd name="T25" fmla="*/ 27 h 36"/>
                  <a:gd name="T26" fmla="*/ 10 w 19"/>
                  <a:gd name="T27" fmla="*/ 26 h 36"/>
                  <a:gd name="T28" fmla="*/ 19 w 19"/>
                  <a:gd name="T29" fmla="*/ 23 h 36"/>
                  <a:gd name="T30" fmla="*/ 10 w 19"/>
                  <a:gd name="T31" fmla="*/ 16 h 36"/>
                  <a:gd name="T32" fmla="*/ 2 w 19"/>
                  <a:gd name="T33" fmla="*/ 0 h 36"/>
                  <a:gd name="T34" fmla="*/ 0 w 19"/>
                  <a:gd name="T35" fmla="*/ 9 h 36"/>
                  <a:gd name="T36" fmla="*/ 0 w 19"/>
                  <a:gd name="T37" fmla="*/ 9 h 36"/>
                  <a:gd name="T38" fmla="*/ 0 w 19"/>
                  <a:gd name="T39" fmla="*/ 12 h 36"/>
                  <a:gd name="T40" fmla="*/ 0 w 19"/>
                  <a:gd name="T41" fmla="*/ 12 h 36"/>
                  <a:gd name="T42" fmla="*/ 1 w 19"/>
                  <a:gd name="T43" fmla="*/ 15 h 36"/>
                  <a:gd name="T44" fmla="*/ 1 w 19"/>
                  <a:gd name="T45" fmla="*/ 15 h 36"/>
                  <a:gd name="T46" fmla="*/ 3 w 19"/>
                  <a:gd name="T47" fmla="*/ 22 h 36"/>
                  <a:gd name="T48" fmla="*/ 3 w 19"/>
                  <a:gd name="T49" fmla="*/ 23 h 36"/>
                  <a:gd name="T50" fmla="*/ 4 w 19"/>
                  <a:gd name="T51" fmla="*/ 25 h 36"/>
                  <a:gd name="T52" fmla="*/ 4 w 19"/>
                  <a:gd name="T53" fmla="*/ 26 h 36"/>
                  <a:gd name="T54" fmla="*/ 5 w 19"/>
                  <a:gd name="T55" fmla="*/ 27 h 36"/>
                  <a:gd name="T56" fmla="*/ 5 w 19"/>
                  <a:gd name="T57" fmla="*/ 28 h 36"/>
                  <a:gd name="T58" fmla="*/ 5 w 19"/>
                  <a:gd name="T59" fmla="*/ 28 h 36"/>
                  <a:gd name="T60" fmla="*/ 7 w 19"/>
                  <a:gd name="T61"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 h="36">
                    <a:moveTo>
                      <a:pt x="7" y="30"/>
                    </a:moveTo>
                    <a:cubicBezTo>
                      <a:pt x="7" y="30"/>
                      <a:pt x="7" y="30"/>
                      <a:pt x="7" y="30"/>
                    </a:cubicBezTo>
                    <a:cubicBezTo>
                      <a:pt x="7" y="31"/>
                      <a:pt x="7" y="31"/>
                      <a:pt x="7" y="31"/>
                    </a:cubicBezTo>
                    <a:cubicBezTo>
                      <a:pt x="8" y="32"/>
                      <a:pt x="8" y="32"/>
                      <a:pt x="9" y="33"/>
                    </a:cubicBezTo>
                    <a:cubicBezTo>
                      <a:pt x="9" y="34"/>
                      <a:pt x="9" y="34"/>
                      <a:pt x="9" y="34"/>
                    </a:cubicBezTo>
                    <a:cubicBezTo>
                      <a:pt x="10" y="34"/>
                      <a:pt x="11" y="35"/>
                      <a:pt x="12" y="36"/>
                    </a:cubicBezTo>
                    <a:cubicBezTo>
                      <a:pt x="13" y="35"/>
                      <a:pt x="13" y="35"/>
                      <a:pt x="13" y="35"/>
                    </a:cubicBezTo>
                    <a:cubicBezTo>
                      <a:pt x="12" y="35"/>
                      <a:pt x="11" y="34"/>
                      <a:pt x="11" y="33"/>
                    </a:cubicBezTo>
                    <a:cubicBezTo>
                      <a:pt x="11" y="33"/>
                      <a:pt x="11" y="33"/>
                      <a:pt x="11" y="33"/>
                    </a:cubicBezTo>
                    <a:cubicBezTo>
                      <a:pt x="7" y="29"/>
                      <a:pt x="4" y="24"/>
                      <a:pt x="2" y="19"/>
                    </a:cubicBezTo>
                    <a:cubicBezTo>
                      <a:pt x="2" y="18"/>
                      <a:pt x="2" y="18"/>
                      <a:pt x="2" y="19"/>
                    </a:cubicBezTo>
                    <a:cubicBezTo>
                      <a:pt x="3" y="19"/>
                      <a:pt x="3" y="19"/>
                      <a:pt x="2" y="19"/>
                    </a:cubicBezTo>
                    <a:cubicBezTo>
                      <a:pt x="5" y="22"/>
                      <a:pt x="7" y="25"/>
                      <a:pt x="10" y="27"/>
                    </a:cubicBezTo>
                    <a:cubicBezTo>
                      <a:pt x="10" y="26"/>
                      <a:pt x="10" y="26"/>
                      <a:pt x="10" y="26"/>
                    </a:cubicBezTo>
                    <a:cubicBezTo>
                      <a:pt x="11" y="24"/>
                      <a:pt x="15" y="23"/>
                      <a:pt x="19" y="23"/>
                    </a:cubicBezTo>
                    <a:cubicBezTo>
                      <a:pt x="15" y="21"/>
                      <a:pt x="12" y="19"/>
                      <a:pt x="10" y="16"/>
                    </a:cubicBezTo>
                    <a:cubicBezTo>
                      <a:pt x="7" y="12"/>
                      <a:pt x="4" y="7"/>
                      <a:pt x="2" y="0"/>
                    </a:cubicBezTo>
                    <a:cubicBezTo>
                      <a:pt x="1" y="3"/>
                      <a:pt x="0" y="6"/>
                      <a:pt x="0" y="9"/>
                    </a:cubicBezTo>
                    <a:cubicBezTo>
                      <a:pt x="0" y="9"/>
                      <a:pt x="0" y="9"/>
                      <a:pt x="0" y="9"/>
                    </a:cubicBezTo>
                    <a:cubicBezTo>
                      <a:pt x="0" y="10"/>
                      <a:pt x="0" y="11"/>
                      <a:pt x="0" y="12"/>
                    </a:cubicBezTo>
                    <a:cubicBezTo>
                      <a:pt x="0" y="12"/>
                      <a:pt x="0" y="12"/>
                      <a:pt x="0" y="12"/>
                    </a:cubicBezTo>
                    <a:cubicBezTo>
                      <a:pt x="0" y="13"/>
                      <a:pt x="1" y="14"/>
                      <a:pt x="1" y="15"/>
                    </a:cubicBezTo>
                    <a:cubicBezTo>
                      <a:pt x="1" y="15"/>
                      <a:pt x="1" y="15"/>
                      <a:pt x="1" y="15"/>
                    </a:cubicBezTo>
                    <a:cubicBezTo>
                      <a:pt x="1" y="17"/>
                      <a:pt x="2" y="20"/>
                      <a:pt x="3" y="22"/>
                    </a:cubicBezTo>
                    <a:cubicBezTo>
                      <a:pt x="3" y="23"/>
                      <a:pt x="3" y="23"/>
                      <a:pt x="3" y="23"/>
                    </a:cubicBezTo>
                    <a:cubicBezTo>
                      <a:pt x="3" y="24"/>
                      <a:pt x="3" y="25"/>
                      <a:pt x="4" y="25"/>
                    </a:cubicBezTo>
                    <a:cubicBezTo>
                      <a:pt x="4" y="25"/>
                      <a:pt x="4" y="26"/>
                      <a:pt x="4" y="26"/>
                    </a:cubicBezTo>
                    <a:cubicBezTo>
                      <a:pt x="5" y="27"/>
                      <a:pt x="5" y="27"/>
                      <a:pt x="5" y="27"/>
                    </a:cubicBezTo>
                    <a:cubicBezTo>
                      <a:pt x="5" y="27"/>
                      <a:pt x="5" y="27"/>
                      <a:pt x="5" y="28"/>
                    </a:cubicBezTo>
                    <a:cubicBezTo>
                      <a:pt x="5" y="28"/>
                      <a:pt x="5" y="28"/>
                      <a:pt x="5" y="28"/>
                    </a:cubicBezTo>
                    <a:cubicBezTo>
                      <a:pt x="6" y="29"/>
                      <a:pt x="6" y="29"/>
                      <a:pt x="7" y="30"/>
                    </a:cubicBezTo>
                  </a:path>
                </a:pathLst>
              </a:custGeom>
              <a:solidFill>
                <a:srgbClr val="838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8" name="Freeform 2310">
                <a:extLst>
                  <a:ext uri="{FF2B5EF4-FFF2-40B4-BE49-F238E27FC236}">
                    <a16:creationId xmlns:a16="http://schemas.microsoft.com/office/drawing/2014/main" id="{2F8DE809-828D-46D9-B5A6-DF7C71AB8627}"/>
                  </a:ext>
                </a:extLst>
              </p:cNvPr>
              <p:cNvSpPr>
                <a:spLocks/>
              </p:cNvSpPr>
              <p:nvPr/>
            </p:nvSpPr>
            <p:spPr bwMode="auto">
              <a:xfrm>
                <a:off x="693" y="711"/>
                <a:ext cx="115" cy="145"/>
              </a:xfrm>
              <a:custGeom>
                <a:avLst/>
                <a:gdLst>
                  <a:gd name="T0" fmla="*/ 5 w 48"/>
                  <a:gd name="T1" fmla="*/ 55 h 61"/>
                  <a:gd name="T2" fmla="*/ 6 w 48"/>
                  <a:gd name="T3" fmla="*/ 55 h 61"/>
                  <a:gd name="T4" fmla="*/ 15 w 48"/>
                  <a:gd name="T5" fmla="*/ 57 h 61"/>
                  <a:gd name="T6" fmla="*/ 46 w 48"/>
                  <a:gd name="T7" fmla="*/ 26 h 61"/>
                  <a:gd name="T8" fmla="*/ 42 w 48"/>
                  <a:gd name="T9" fmla="*/ 41 h 61"/>
                  <a:gd name="T10" fmla="*/ 25 w 48"/>
                  <a:gd name="T11" fmla="*/ 60 h 61"/>
                  <a:gd name="T12" fmla="*/ 28 w 48"/>
                  <a:gd name="T13" fmla="*/ 61 h 61"/>
                  <a:gd name="T14" fmla="*/ 38 w 48"/>
                  <a:gd name="T15" fmla="*/ 51 h 61"/>
                  <a:gd name="T16" fmla="*/ 43 w 48"/>
                  <a:gd name="T17" fmla="*/ 43 h 61"/>
                  <a:gd name="T18" fmla="*/ 44 w 48"/>
                  <a:gd name="T19" fmla="*/ 40 h 61"/>
                  <a:gd name="T20" fmla="*/ 44 w 48"/>
                  <a:gd name="T21" fmla="*/ 39 h 61"/>
                  <a:gd name="T22" fmla="*/ 46 w 48"/>
                  <a:gd name="T23" fmla="*/ 36 h 61"/>
                  <a:gd name="T24" fmla="*/ 46 w 48"/>
                  <a:gd name="T25" fmla="*/ 35 h 61"/>
                  <a:gd name="T26" fmla="*/ 47 w 48"/>
                  <a:gd name="T27" fmla="*/ 32 h 61"/>
                  <a:gd name="T28" fmla="*/ 47 w 48"/>
                  <a:gd name="T29" fmla="*/ 31 h 61"/>
                  <a:gd name="T30" fmla="*/ 48 w 48"/>
                  <a:gd name="T31" fmla="*/ 24 h 61"/>
                  <a:gd name="T32" fmla="*/ 48 w 48"/>
                  <a:gd name="T33" fmla="*/ 23 h 61"/>
                  <a:gd name="T34" fmla="*/ 48 w 48"/>
                  <a:gd name="T35" fmla="*/ 21 h 61"/>
                  <a:gd name="T36" fmla="*/ 48 w 48"/>
                  <a:gd name="T37" fmla="*/ 20 h 61"/>
                  <a:gd name="T38" fmla="*/ 47 w 48"/>
                  <a:gd name="T39" fmla="*/ 18 h 61"/>
                  <a:gd name="T40" fmla="*/ 47 w 48"/>
                  <a:gd name="T41" fmla="*/ 16 h 61"/>
                  <a:gd name="T42" fmla="*/ 47 w 48"/>
                  <a:gd name="T43" fmla="*/ 15 h 61"/>
                  <a:gd name="T44" fmla="*/ 46 w 48"/>
                  <a:gd name="T45" fmla="*/ 12 h 61"/>
                  <a:gd name="T46" fmla="*/ 46 w 48"/>
                  <a:gd name="T47" fmla="*/ 11 h 61"/>
                  <a:gd name="T48" fmla="*/ 45 w 48"/>
                  <a:gd name="T49" fmla="*/ 9 h 61"/>
                  <a:gd name="T50" fmla="*/ 44 w 48"/>
                  <a:gd name="T51" fmla="*/ 8 h 61"/>
                  <a:gd name="T52" fmla="*/ 44 w 48"/>
                  <a:gd name="T53" fmla="*/ 6 h 61"/>
                  <a:gd name="T54" fmla="*/ 43 w 48"/>
                  <a:gd name="T55" fmla="*/ 6 h 61"/>
                  <a:gd name="T56" fmla="*/ 43 w 48"/>
                  <a:gd name="T57" fmla="*/ 5 h 61"/>
                  <a:gd name="T58" fmla="*/ 42 w 48"/>
                  <a:gd name="T59" fmla="*/ 4 h 61"/>
                  <a:gd name="T60" fmla="*/ 42 w 48"/>
                  <a:gd name="T61" fmla="*/ 3 h 61"/>
                  <a:gd name="T62" fmla="*/ 38 w 48"/>
                  <a:gd name="T63" fmla="*/ 0 h 61"/>
                  <a:gd name="T64" fmla="*/ 40 w 48"/>
                  <a:gd name="T65" fmla="*/ 23 h 61"/>
                  <a:gd name="T66" fmla="*/ 9 w 48"/>
                  <a:gd name="T67" fmla="*/ 50 h 61"/>
                  <a:gd name="T68" fmla="*/ 0 w 48"/>
                  <a:gd name="T69" fmla="*/ 50 h 61"/>
                  <a:gd name="T70" fmla="*/ 5 w 48"/>
                  <a:gd name="T71" fmla="*/ 5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 h="61">
                    <a:moveTo>
                      <a:pt x="5" y="55"/>
                    </a:moveTo>
                    <a:cubicBezTo>
                      <a:pt x="6" y="55"/>
                      <a:pt x="6" y="55"/>
                      <a:pt x="6" y="55"/>
                    </a:cubicBezTo>
                    <a:cubicBezTo>
                      <a:pt x="9" y="56"/>
                      <a:pt x="12" y="56"/>
                      <a:pt x="15" y="57"/>
                    </a:cubicBezTo>
                    <a:cubicBezTo>
                      <a:pt x="27" y="52"/>
                      <a:pt x="41" y="38"/>
                      <a:pt x="46" y="26"/>
                    </a:cubicBezTo>
                    <a:cubicBezTo>
                      <a:pt x="46" y="28"/>
                      <a:pt x="45" y="35"/>
                      <a:pt x="42" y="41"/>
                    </a:cubicBezTo>
                    <a:cubicBezTo>
                      <a:pt x="37" y="49"/>
                      <a:pt x="31" y="55"/>
                      <a:pt x="25" y="60"/>
                    </a:cubicBezTo>
                    <a:cubicBezTo>
                      <a:pt x="26" y="60"/>
                      <a:pt x="27" y="60"/>
                      <a:pt x="28" y="61"/>
                    </a:cubicBezTo>
                    <a:cubicBezTo>
                      <a:pt x="31" y="58"/>
                      <a:pt x="35" y="55"/>
                      <a:pt x="38" y="51"/>
                    </a:cubicBezTo>
                    <a:cubicBezTo>
                      <a:pt x="40" y="49"/>
                      <a:pt x="41" y="46"/>
                      <a:pt x="43" y="43"/>
                    </a:cubicBezTo>
                    <a:cubicBezTo>
                      <a:pt x="43" y="42"/>
                      <a:pt x="44" y="41"/>
                      <a:pt x="44" y="40"/>
                    </a:cubicBezTo>
                    <a:cubicBezTo>
                      <a:pt x="44" y="39"/>
                      <a:pt x="44" y="39"/>
                      <a:pt x="44" y="39"/>
                    </a:cubicBezTo>
                    <a:cubicBezTo>
                      <a:pt x="45" y="38"/>
                      <a:pt x="45" y="37"/>
                      <a:pt x="46" y="36"/>
                    </a:cubicBezTo>
                    <a:cubicBezTo>
                      <a:pt x="46" y="35"/>
                      <a:pt x="46" y="35"/>
                      <a:pt x="46" y="35"/>
                    </a:cubicBezTo>
                    <a:cubicBezTo>
                      <a:pt x="46" y="34"/>
                      <a:pt x="47" y="33"/>
                      <a:pt x="47" y="32"/>
                    </a:cubicBezTo>
                    <a:cubicBezTo>
                      <a:pt x="47" y="31"/>
                      <a:pt x="47" y="31"/>
                      <a:pt x="47" y="31"/>
                    </a:cubicBezTo>
                    <a:cubicBezTo>
                      <a:pt x="47" y="29"/>
                      <a:pt x="48" y="27"/>
                      <a:pt x="48" y="24"/>
                    </a:cubicBezTo>
                    <a:cubicBezTo>
                      <a:pt x="48" y="24"/>
                      <a:pt x="48" y="23"/>
                      <a:pt x="48" y="23"/>
                    </a:cubicBezTo>
                    <a:cubicBezTo>
                      <a:pt x="48" y="22"/>
                      <a:pt x="48" y="22"/>
                      <a:pt x="48" y="21"/>
                    </a:cubicBezTo>
                    <a:cubicBezTo>
                      <a:pt x="48" y="21"/>
                      <a:pt x="48" y="20"/>
                      <a:pt x="48" y="20"/>
                    </a:cubicBezTo>
                    <a:cubicBezTo>
                      <a:pt x="48" y="19"/>
                      <a:pt x="48" y="18"/>
                      <a:pt x="47" y="18"/>
                    </a:cubicBezTo>
                    <a:cubicBezTo>
                      <a:pt x="47" y="17"/>
                      <a:pt x="47" y="17"/>
                      <a:pt x="47" y="16"/>
                    </a:cubicBezTo>
                    <a:cubicBezTo>
                      <a:pt x="47" y="16"/>
                      <a:pt x="47" y="15"/>
                      <a:pt x="47" y="15"/>
                    </a:cubicBezTo>
                    <a:cubicBezTo>
                      <a:pt x="47" y="14"/>
                      <a:pt x="46" y="13"/>
                      <a:pt x="46" y="12"/>
                    </a:cubicBezTo>
                    <a:cubicBezTo>
                      <a:pt x="46" y="11"/>
                      <a:pt x="46" y="11"/>
                      <a:pt x="46" y="11"/>
                    </a:cubicBezTo>
                    <a:cubicBezTo>
                      <a:pt x="45" y="10"/>
                      <a:pt x="45" y="10"/>
                      <a:pt x="45" y="9"/>
                    </a:cubicBezTo>
                    <a:cubicBezTo>
                      <a:pt x="45" y="9"/>
                      <a:pt x="45" y="8"/>
                      <a:pt x="44" y="8"/>
                    </a:cubicBezTo>
                    <a:cubicBezTo>
                      <a:pt x="44" y="7"/>
                      <a:pt x="44" y="7"/>
                      <a:pt x="44" y="6"/>
                    </a:cubicBezTo>
                    <a:cubicBezTo>
                      <a:pt x="43" y="6"/>
                      <a:pt x="43" y="6"/>
                      <a:pt x="43" y="6"/>
                    </a:cubicBezTo>
                    <a:cubicBezTo>
                      <a:pt x="43" y="5"/>
                      <a:pt x="43" y="5"/>
                      <a:pt x="43" y="5"/>
                    </a:cubicBezTo>
                    <a:cubicBezTo>
                      <a:pt x="43" y="5"/>
                      <a:pt x="42" y="4"/>
                      <a:pt x="42" y="4"/>
                    </a:cubicBezTo>
                    <a:cubicBezTo>
                      <a:pt x="42" y="3"/>
                      <a:pt x="42" y="3"/>
                      <a:pt x="42" y="3"/>
                    </a:cubicBezTo>
                    <a:cubicBezTo>
                      <a:pt x="41" y="2"/>
                      <a:pt x="40" y="1"/>
                      <a:pt x="38" y="0"/>
                    </a:cubicBezTo>
                    <a:cubicBezTo>
                      <a:pt x="44" y="9"/>
                      <a:pt x="42" y="16"/>
                      <a:pt x="40" y="23"/>
                    </a:cubicBezTo>
                    <a:cubicBezTo>
                      <a:pt x="37" y="36"/>
                      <a:pt x="24" y="48"/>
                      <a:pt x="9" y="50"/>
                    </a:cubicBezTo>
                    <a:cubicBezTo>
                      <a:pt x="6" y="50"/>
                      <a:pt x="3" y="50"/>
                      <a:pt x="0" y="50"/>
                    </a:cubicBezTo>
                    <a:cubicBezTo>
                      <a:pt x="2" y="51"/>
                      <a:pt x="4" y="53"/>
                      <a:pt x="5" y="55"/>
                    </a:cubicBezTo>
                  </a:path>
                </a:pathLst>
              </a:custGeom>
              <a:solidFill>
                <a:srgbClr val="838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9" name="Freeform 2311">
                <a:extLst>
                  <a:ext uri="{FF2B5EF4-FFF2-40B4-BE49-F238E27FC236}">
                    <a16:creationId xmlns:a16="http://schemas.microsoft.com/office/drawing/2014/main" id="{9EDA8A51-4A70-4AED-A99C-C8FE2A958170}"/>
                  </a:ext>
                </a:extLst>
              </p:cNvPr>
              <p:cNvSpPr>
                <a:spLocks/>
              </p:cNvSpPr>
              <p:nvPr/>
            </p:nvSpPr>
            <p:spPr bwMode="auto">
              <a:xfrm>
                <a:off x="626" y="814"/>
                <a:ext cx="22" cy="33"/>
              </a:xfrm>
              <a:custGeom>
                <a:avLst/>
                <a:gdLst>
                  <a:gd name="T0" fmla="*/ 8 w 9"/>
                  <a:gd name="T1" fmla="*/ 8 h 14"/>
                  <a:gd name="T2" fmla="*/ 0 w 9"/>
                  <a:gd name="T3" fmla="*/ 0 h 14"/>
                  <a:gd name="T4" fmla="*/ 9 w 9"/>
                  <a:gd name="T5" fmla="*/ 14 h 14"/>
                  <a:gd name="T6" fmla="*/ 9 w 9"/>
                  <a:gd name="T7" fmla="*/ 14 h 14"/>
                  <a:gd name="T8" fmla="*/ 8 w 9"/>
                  <a:gd name="T9" fmla="*/ 8 h 14"/>
                </a:gdLst>
                <a:ahLst/>
                <a:cxnLst>
                  <a:cxn ang="0">
                    <a:pos x="T0" y="T1"/>
                  </a:cxn>
                  <a:cxn ang="0">
                    <a:pos x="T2" y="T3"/>
                  </a:cxn>
                  <a:cxn ang="0">
                    <a:pos x="T4" y="T5"/>
                  </a:cxn>
                  <a:cxn ang="0">
                    <a:pos x="T6" y="T7"/>
                  </a:cxn>
                  <a:cxn ang="0">
                    <a:pos x="T8" y="T9"/>
                  </a:cxn>
                </a:cxnLst>
                <a:rect l="0" t="0" r="r" b="b"/>
                <a:pathLst>
                  <a:path w="9" h="14">
                    <a:moveTo>
                      <a:pt x="8" y="8"/>
                    </a:moveTo>
                    <a:cubicBezTo>
                      <a:pt x="5" y="6"/>
                      <a:pt x="3" y="3"/>
                      <a:pt x="0" y="0"/>
                    </a:cubicBezTo>
                    <a:cubicBezTo>
                      <a:pt x="2" y="5"/>
                      <a:pt x="5" y="10"/>
                      <a:pt x="9" y="14"/>
                    </a:cubicBezTo>
                    <a:cubicBezTo>
                      <a:pt x="9" y="14"/>
                      <a:pt x="9" y="14"/>
                      <a:pt x="9" y="14"/>
                    </a:cubicBezTo>
                    <a:cubicBezTo>
                      <a:pt x="8" y="12"/>
                      <a:pt x="7" y="10"/>
                      <a:pt x="8" y="8"/>
                    </a:cubicBezTo>
                  </a:path>
                </a:pathLst>
              </a:custGeom>
              <a:solidFill>
                <a:srgbClr val="7C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0" name="Freeform 2312">
                <a:extLst>
                  <a:ext uri="{FF2B5EF4-FFF2-40B4-BE49-F238E27FC236}">
                    <a16:creationId xmlns:a16="http://schemas.microsoft.com/office/drawing/2014/main" id="{175B7BAB-C26F-41B3-B142-B36729623A31}"/>
                  </a:ext>
                </a:extLst>
              </p:cNvPr>
              <p:cNvSpPr>
                <a:spLocks/>
              </p:cNvSpPr>
              <p:nvPr/>
            </p:nvSpPr>
            <p:spPr bwMode="auto">
              <a:xfrm>
                <a:off x="626" y="811"/>
                <a:ext cx="3" cy="3"/>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1"/>
                      <a:pt x="0" y="1"/>
                    </a:cubicBezTo>
                    <a:cubicBezTo>
                      <a:pt x="0" y="0"/>
                      <a:pt x="0" y="0"/>
                      <a:pt x="0" y="1"/>
                    </a:cubicBezTo>
                  </a:path>
                </a:pathLst>
              </a:custGeom>
              <a:solidFill>
                <a:srgbClr val="7C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1" name="Freeform 2313">
                <a:extLst>
                  <a:ext uri="{FF2B5EF4-FFF2-40B4-BE49-F238E27FC236}">
                    <a16:creationId xmlns:a16="http://schemas.microsoft.com/office/drawing/2014/main" id="{97B8027E-CF30-4F9F-AB98-43A05AC77851}"/>
                  </a:ext>
                </a:extLst>
              </p:cNvPr>
              <p:cNvSpPr>
                <a:spLocks/>
              </p:cNvSpPr>
              <p:nvPr/>
            </p:nvSpPr>
            <p:spPr bwMode="auto">
              <a:xfrm>
                <a:off x="729" y="773"/>
                <a:ext cx="74" cy="81"/>
              </a:xfrm>
              <a:custGeom>
                <a:avLst/>
                <a:gdLst>
                  <a:gd name="T0" fmla="*/ 27 w 31"/>
                  <a:gd name="T1" fmla="*/ 15 h 34"/>
                  <a:gd name="T2" fmla="*/ 31 w 31"/>
                  <a:gd name="T3" fmla="*/ 0 h 34"/>
                  <a:gd name="T4" fmla="*/ 0 w 31"/>
                  <a:gd name="T5" fmla="*/ 31 h 34"/>
                  <a:gd name="T6" fmla="*/ 0 w 31"/>
                  <a:gd name="T7" fmla="*/ 31 h 34"/>
                  <a:gd name="T8" fmla="*/ 2 w 31"/>
                  <a:gd name="T9" fmla="*/ 31 h 34"/>
                  <a:gd name="T10" fmla="*/ 3 w 31"/>
                  <a:gd name="T11" fmla="*/ 32 h 34"/>
                  <a:gd name="T12" fmla="*/ 6 w 31"/>
                  <a:gd name="T13" fmla="*/ 32 h 34"/>
                  <a:gd name="T14" fmla="*/ 6 w 31"/>
                  <a:gd name="T15" fmla="*/ 32 h 34"/>
                  <a:gd name="T16" fmla="*/ 16 w 31"/>
                  <a:gd name="T17" fmla="*/ 26 h 34"/>
                  <a:gd name="T18" fmla="*/ 8 w 31"/>
                  <a:gd name="T19" fmla="*/ 33 h 34"/>
                  <a:gd name="T20" fmla="*/ 10 w 31"/>
                  <a:gd name="T21" fmla="*/ 34 h 34"/>
                  <a:gd name="T22" fmla="*/ 27 w 31"/>
                  <a:gd name="T23"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34">
                    <a:moveTo>
                      <a:pt x="27" y="15"/>
                    </a:moveTo>
                    <a:cubicBezTo>
                      <a:pt x="30" y="9"/>
                      <a:pt x="31" y="2"/>
                      <a:pt x="31" y="0"/>
                    </a:cubicBezTo>
                    <a:cubicBezTo>
                      <a:pt x="26" y="12"/>
                      <a:pt x="12" y="26"/>
                      <a:pt x="0" y="31"/>
                    </a:cubicBezTo>
                    <a:cubicBezTo>
                      <a:pt x="0" y="31"/>
                      <a:pt x="0" y="31"/>
                      <a:pt x="0" y="31"/>
                    </a:cubicBezTo>
                    <a:cubicBezTo>
                      <a:pt x="1" y="31"/>
                      <a:pt x="1" y="31"/>
                      <a:pt x="2" y="31"/>
                    </a:cubicBezTo>
                    <a:cubicBezTo>
                      <a:pt x="2" y="31"/>
                      <a:pt x="3" y="31"/>
                      <a:pt x="3" y="32"/>
                    </a:cubicBezTo>
                    <a:cubicBezTo>
                      <a:pt x="4" y="32"/>
                      <a:pt x="5" y="32"/>
                      <a:pt x="6" y="32"/>
                    </a:cubicBezTo>
                    <a:cubicBezTo>
                      <a:pt x="6" y="32"/>
                      <a:pt x="6" y="32"/>
                      <a:pt x="6" y="32"/>
                    </a:cubicBezTo>
                    <a:cubicBezTo>
                      <a:pt x="8" y="31"/>
                      <a:pt x="14" y="28"/>
                      <a:pt x="16" y="26"/>
                    </a:cubicBezTo>
                    <a:cubicBezTo>
                      <a:pt x="14" y="29"/>
                      <a:pt x="11" y="31"/>
                      <a:pt x="8" y="33"/>
                    </a:cubicBezTo>
                    <a:cubicBezTo>
                      <a:pt x="9" y="33"/>
                      <a:pt x="10" y="34"/>
                      <a:pt x="10" y="34"/>
                    </a:cubicBezTo>
                    <a:cubicBezTo>
                      <a:pt x="16" y="29"/>
                      <a:pt x="22" y="23"/>
                      <a:pt x="27" y="15"/>
                    </a:cubicBezTo>
                    <a:close/>
                  </a:path>
                </a:pathLst>
              </a:custGeom>
              <a:solidFill>
                <a:srgbClr val="7C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2" name="Freeform 2314">
                <a:extLst>
                  <a:ext uri="{FF2B5EF4-FFF2-40B4-BE49-F238E27FC236}">
                    <a16:creationId xmlns:a16="http://schemas.microsoft.com/office/drawing/2014/main" id="{2D14C635-ACCA-4E1F-ACB7-6B4DD12036A4}"/>
                  </a:ext>
                </a:extLst>
              </p:cNvPr>
              <p:cNvSpPr>
                <a:spLocks/>
              </p:cNvSpPr>
              <p:nvPr/>
            </p:nvSpPr>
            <p:spPr bwMode="auto">
              <a:xfrm>
                <a:off x="638" y="697"/>
                <a:ext cx="148" cy="114"/>
              </a:xfrm>
              <a:custGeom>
                <a:avLst/>
                <a:gdLst>
                  <a:gd name="T0" fmla="*/ 3 w 62"/>
                  <a:gd name="T1" fmla="*/ 35 h 48"/>
                  <a:gd name="T2" fmla="*/ 11 w 62"/>
                  <a:gd name="T3" fmla="*/ 45 h 48"/>
                  <a:gd name="T4" fmla="*/ 21 w 62"/>
                  <a:gd name="T5" fmla="*/ 48 h 48"/>
                  <a:gd name="T6" fmla="*/ 57 w 62"/>
                  <a:gd name="T7" fmla="*/ 28 h 48"/>
                  <a:gd name="T8" fmla="*/ 61 w 62"/>
                  <a:gd name="T9" fmla="*/ 12 h 48"/>
                  <a:gd name="T10" fmla="*/ 50 w 62"/>
                  <a:gd name="T11" fmla="*/ 2 h 48"/>
                  <a:gd name="T12" fmla="*/ 56 w 62"/>
                  <a:gd name="T13" fmla="*/ 8 h 48"/>
                  <a:gd name="T14" fmla="*/ 53 w 62"/>
                  <a:gd name="T15" fmla="*/ 22 h 48"/>
                  <a:gd name="T16" fmla="*/ 24 w 62"/>
                  <a:gd name="T17" fmla="*/ 38 h 48"/>
                  <a:gd name="T18" fmla="*/ 15 w 62"/>
                  <a:gd name="T19" fmla="*/ 36 h 48"/>
                  <a:gd name="T20" fmla="*/ 8 w 62"/>
                  <a:gd name="T21" fmla="*/ 27 h 48"/>
                  <a:gd name="T22" fmla="*/ 8 w 62"/>
                  <a:gd name="T23" fmla="*/ 18 h 48"/>
                  <a:gd name="T24" fmla="*/ 10 w 62"/>
                  <a:gd name="T25" fmla="*/ 18 h 48"/>
                  <a:gd name="T26" fmla="*/ 38 w 62"/>
                  <a:gd name="T27" fmla="*/ 3 h 48"/>
                  <a:gd name="T28" fmla="*/ 40 w 62"/>
                  <a:gd name="T29" fmla="*/ 0 h 48"/>
                  <a:gd name="T30" fmla="*/ 32 w 62"/>
                  <a:gd name="T31" fmla="*/ 0 h 48"/>
                  <a:gd name="T32" fmla="*/ 30 w 62"/>
                  <a:gd name="T33" fmla="*/ 1 h 48"/>
                  <a:gd name="T34" fmla="*/ 7 w 62"/>
                  <a:gd name="T35" fmla="*/ 12 h 48"/>
                  <a:gd name="T36" fmla="*/ 3 w 62"/>
                  <a:gd name="T37" fmla="*/ 3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48">
                    <a:moveTo>
                      <a:pt x="3" y="35"/>
                    </a:moveTo>
                    <a:cubicBezTo>
                      <a:pt x="4" y="39"/>
                      <a:pt x="6" y="43"/>
                      <a:pt x="11" y="45"/>
                    </a:cubicBezTo>
                    <a:cubicBezTo>
                      <a:pt x="14" y="47"/>
                      <a:pt x="18" y="48"/>
                      <a:pt x="21" y="48"/>
                    </a:cubicBezTo>
                    <a:cubicBezTo>
                      <a:pt x="36" y="48"/>
                      <a:pt x="49" y="39"/>
                      <a:pt x="57" y="28"/>
                    </a:cubicBezTo>
                    <a:cubicBezTo>
                      <a:pt x="60" y="23"/>
                      <a:pt x="62" y="17"/>
                      <a:pt x="61" y="12"/>
                    </a:cubicBezTo>
                    <a:cubicBezTo>
                      <a:pt x="59" y="7"/>
                      <a:pt x="55" y="4"/>
                      <a:pt x="50" y="2"/>
                    </a:cubicBezTo>
                    <a:cubicBezTo>
                      <a:pt x="53" y="4"/>
                      <a:pt x="55" y="6"/>
                      <a:pt x="56" y="8"/>
                    </a:cubicBezTo>
                    <a:cubicBezTo>
                      <a:pt x="57" y="13"/>
                      <a:pt x="55" y="18"/>
                      <a:pt x="53" y="22"/>
                    </a:cubicBezTo>
                    <a:cubicBezTo>
                      <a:pt x="47" y="31"/>
                      <a:pt x="36" y="38"/>
                      <a:pt x="24" y="38"/>
                    </a:cubicBezTo>
                    <a:cubicBezTo>
                      <a:pt x="21" y="38"/>
                      <a:pt x="17" y="38"/>
                      <a:pt x="15" y="36"/>
                    </a:cubicBezTo>
                    <a:cubicBezTo>
                      <a:pt x="11" y="34"/>
                      <a:pt x="9" y="31"/>
                      <a:pt x="8" y="27"/>
                    </a:cubicBezTo>
                    <a:cubicBezTo>
                      <a:pt x="7" y="24"/>
                      <a:pt x="7" y="21"/>
                      <a:pt x="8" y="18"/>
                    </a:cubicBezTo>
                    <a:cubicBezTo>
                      <a:pt x="8" y="18"/>
                      <a:pt x="9" y="18"/>
                      <a:pt x="10" y="18"/>
                    </a:cubicBezTo>
                    <a:cubicBezTo>
                      <a:pt x="22" y="19"/>
                      <a:pt x="32" y="12"/>
                      <a:pt x="38" y="3"/>
                    </a:cubicBezTo>
                    <a:cubicBezTo>
                      <a:pt x="39" y="2"/>
                      <a:pt x="40" y="1"/>
                      <a:pt x="40" y="0"/>
                    </a:cubicBezTo>
                    <a:cubicBezTo>
                      <a:pt x="38" y="0"/>
                      <a:pt x="35" y="0"/>
                      <a:pt x="32" y="0"/>
                    </a:cubicBezTo>
                    <a:cubicBezTo>
                      <a:pt x="32" y="0"/>
                      <a:pt x="31" y="0"/>
                      <a:pt x="30" y="1"/>
                    </a:cubicBezTo>
                    <a:cubicBezTo>
                      <a:pt x="21" y="2"/>
                      <a:pt x="13" y="6"/>
                      <a:pt x="7" y="12"/>
                    </a:cubicBezTo>
                    <a:cubicBezTo>
                      <a:pt x="2" y="18"/>
                      <a:pt x="0" y="26"/>
                      <a:pt x="3" y="35"/>
                    </a:cubicBezTo>
                  </a:path>
                </a:pathLst>
              </a:custGeom>
              <a:solidFill>
                <a:srgbClr val="9FAD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3" name="Freeform 2315">
                <a:extLst>
                  <a:ext uri="{FF2B5EF4-FFF2-40B4-BE49-F238E27FC236}">
                    <a16:creationId xmlns:a16="http://schemas.microsoft.com/office/drawing/2014/main" id="{E83E0645-0554-4259-A32A-BC1591AE5BB2}"/>
                  </a:ext>
                </a:extLst>
              </p:cNvPr>
              <p:cNvSpPr>
                <a:spLocks/>
              </p:cNvSpPr>
              <p:nvPr/>
            </p:nvSpPr>
            <p:spPr bwMode="auto">
              <a:xfrm>
                <a:off x="655" y="694"/>
                <a:ext cx="119" cy="93"/>
              </a:xfrm>
              <a:custGeom>
                <a:avLst/>
                <a:gdLst>
                  <a:gd name="T0" fmla="*/ 31 w 50"/>
                  <a:gd name="T1" fmla="*/ 4 h 39"/>
                  <a:gd name="T2" fmla="*/ 3 w 50"/>
                  <a:gd name="T3" fmla="*/ 19 h 39"/>
                  <a:gd name="T4" fmla="*/ 1 w 50"/>
                  <a:gd name="T5" fmla="*/ 19 h 39"/>
                  <a:gd name="T6" fmla="*/ 1 w 50"/>
                  <a:gd name="T7" fmla="*/ 28 h 39"/>
                  <a:gd name="T8" fmla="*/ 8 w 50"/>
                  <a:gd name="T9" fmla="*/ 37 h 39"/>
                  <a:gd name="T10" fmla="*/ 17 w 50"/>
                  <a:gd name="T11" fmla="*/ 39 h 39"/>
                  <a:gd name="T12" fmla="*/ 46 w 50"/>
                  <a:gd name="T13" fmla="*/ 23 h 39"/>
                  <a:gd name="T14" fmla="*/ 49 w 50"/>
                  <a:gd name="T15" fmla="*/ 9 h 39"/>
                  <a:gd name="T16" fmla="*/ 43 w 50"/>
                  <a:gd name="T17" fmla="*/ 3 h 39"/>
                  <a:gd name="T18" fmla="*/ 40 w 50"/>
                  <a:gd name="T19" fmla="*/ 1 h 39"/>
                  <a:gd name="T20" fmla="*/ 34 w 50"/>
                  <a:gd name="T21" fmla="*/ 0 h 39"/>
                  <a:gd name="T22" fmla="*/ 33 w 50"/>
                  <a:gd name="T23" fmla="*/ 1 h 39"/>
                  <a:gd name="T24" fmla="*/ 31 w 50"/>
                  <a:gd name="T25"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39">
                    <a:moveTo>
                      <a:pt x="31" y="4"/>
                    </a:moveTo>
                    <a:cubicBezTo>
                      <a:pt x="25" y="13"/>
                      <a:pt x="15" y="20"/>
                      <a:pt x="3" y="19"/>
                    </a:cubicBezTo>
                    <a:cubicBezTo>
                      <a:pt x="2" y="19"/>
                      <a:pt x="1" y="19"/>
                      <a:pt x="1" y="19"/>
                    </a:cubicBezTo>
                    <a:cubicBezTo>
                      <a:pt x="0" y="22"/>
                      <a:pt x="0" y="25"/>
                      <a:pt x="1" y="28"/>
                    </a:cubicBezTo>
                    <a:cubicBezTo>
                      <a:pt x="2" y="32"/>
                      <a:pt x="4" y="35"/>
                      <a:pt x="8" y="37"/>
                    </a:cubicBezTo>
                    <a:cubicBezTo>
                      <a:pt x="10" y="39"/>
                      <a:pt x="14" y="39"/>
                      <a:pt x="17" y="39"/>
                    </a:cubicBezTo>
                    <a:cubicBezTo>
                      <a:pt x="29" y="39"/>
                      <a:pt x="40" y="32"/>
                      <a:pt x="46" y="23"/>
                    </a:cubicBezTo>
                    <a:cubicBezTo>
                      <a:pt x="48" y="19"/>
                      <a:pt x="50" y="14"/>
                      <a:pt x="49" y="9"/>
                    </a:cubicBezTo>
                    <a:cubicBezTo>
                      <a:pt x="48" y="7"/>
                      <a:pt x="46" y="5"/>
                      <a:pt x="43" y="3"/>
                    </a:cubicBezTo>
                    <a:cubicBezTo>
                      <a:pt x="42" y="2"/>
                      <a:pt x="41" y="2"/>
                      <a:pt x="40" y="1"/>
                    </a:cubicBezTo>
                    <a:cubicBezTo>
                      <a:pt x="39" y="0"/>
                      <a:pt x="36" y="0"/>
                      <a:pt x="34" y="0"/>
                    </a:cubicBezTo>
                    <a:cubicBezTo>
                      <a:pt x="34" y="0"/>
                      <a:pt x="34" y="1"/>
                      <a:pt x="33" y="1"/>
                    </a:cubicBezTo>
                    <a:cubicBezTo>
                      <a:pt x="33" y="2"/>
                      <a:pt x="32" y="3"/>
                      <a:pt x="31" y="4"/>
                    </a:cubicBezTo>
                  </a:path>
                </a:pathLst>
              </a:custGeom>
              <a:solidFill>
                <a:srgbClr val="AEB2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4" name="Freeform 2316">
                <a:extLst>
                  <a:ext uri="{FF2B5EF4-FFF2-40B4-BE49-F238E27FC236}">
                    <a16:creationId xmlns:a16="http://schemas.microsoft.com/office/drawing/2014/main" id="{BED37F23-C954-4B91-B9CA-4C9F0428D6F2}"/>
                  </a:ext>
                </a:extLst>
              </p:cNvPr>
              <p:cNvSpPr>
                <a:spLocks/>
              </p:cNvSpPr>
              <p:nvPr/>
            </p:nvSpPr>
            <p:spPr bwMode="auto">
              <a:xfrm>
                <a:off x="743" y="835"/>
                <a:ext cx="24" cy="17"/>
              </a:xfrm>
              <a:custGeom>
                <a:avLst/>
                <a:gdLst>
                  <a:gd name="T0" fmla="*/ 10 w 10"/>
                  <a:gd name="T1" fmla="*/ 0 h 7"/>
                  <a:gd name="T2" fmla="*/ 0 w 10"/>
                  <a:gd name="T3" fmla="*/ 6 h 7"/>
                  <a:gd name="T4" fmla="*/ 0 w 10"/>
                  <a:gd name="T5" fmla="*/ 6 h 7"/>
                  <a:gd name="T6" fmla="*/ 1 w 10"/>
                  <a:gd name="T7" fmla="*/ 7 h 7"/>
                  <a:gd name="T8" fmla="*/ 1 w 10"/>
                  <a:gd name="T9" fmla="*/ 7 h 7"/>
                  <a:gd name="T10" fmla="*/ 2 w 10"/>
                  <a:gd name="T11" fmla="*/ 7 h 7"/>
                  <a:gd name="T12" fmla="*/ 10 w 10"/>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0" h="7">
                    <a:moveTo>
                      <a:pt x="10" y="0"/>
                    </a:moveTo>
                    <a:cubicBezTo>
                      <a:pt x="8" y="2"/>
                      <a:pt x="2" y="5"/>
                      <a:pt x="0" y="6"/>
                    </a:cubicBezTo>
                    <a:cubicBezTo>
                      <a:pt x="0" y="6"/>
                      <a:pt x="0" y="6"/>
                      <a:pt x="0" y="6"/>
                    </a:cubicBezTo>
                    <a:cubicBezTo>
                      <a:pt x="1" y="7"/>
                      <a:pt x="1" y="7"/>
                      <a:pt x="1" y="7"/>
                    </a:cubicBezTo>
                    <a:cubicBezTo>
                      <a:pt x="1" y="7"/>
                      <a:pt x="1" y="7"/>
                      <a:pt x="1" y="7"/>
                    </a:cubicBezTo>
                    <a:cubicBezTo>
                      <a:pt x="1" y="7"/>
                      <a:pt x="2" y="7"/>
                      <a:pt x="2" y="7"/>
                    </a:cubicBezTo>
                    <a:cubicBezTo>
                      <a:pt x="5" y="5"/>
                      <a:pt x="8" y="3"/>
                      <a:pt x="10" y="0"/>
                    </a:cubicBezTo>
                    <a:close/>
                  </a:path>
                </a:pathLst>
              </a:custGeom>
              <a:solidFill>
                <a:srgbClr val="737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5" name="Freeform 2317">
                <a:extLst>
                  <a:ext uri="{FF2B5EF4-FFF2-40B4-BE49-F238E27FC236}">
                    <a16:creationId xmlns:a16="http://schemas.microsoft.com/office/drawing/2014/main" id="{13D57F4D-30C7-4D60-B17B-A7CFE290B089}"/>
                  </a:ext>
                </a:extLst>
              </p:cNvPr>
              <p:cNvSpPr>
                <a:spLocks/>
              </p:cNvSpPr>
              <p:nvPr/>
            </p:nvSpPr>
            <p:spPr bwMode="auto">
              <a:xfrm>
                <a:off x="643" y="823"/>
                <a:ext cx="31" cy="29"/>
              </a:xfrm>
              <a:custGeom>
                <a:avLst/>
                <a:gdLst>
                  <a:gd name="T0" fmla="*/ 2 w 13"/>
                  <a:gd name="T1" fmla="*/ 3 h 12"/>
                  <a:gd name="T2" fmla="*/ 3 w 13"/>
                  <a:gd name="T3" fmla="*/ 1 h 12"/>
                  <a:gd name="T4" fmla="*/ 3 w 13"/>
                  <a:gd name="T5" fmla="*/ 1 h 12"/>
                  <a:gd name="T6" fmla="*/ 3 w 13"/>
                  <a:gd name="T7" fmla="*/ 1 h 12"/>
                  <a:gd name="T8" fmla="*/ 6 w 13"/>
                  <a:gd name="T9" fmla="*/ 0 h 12"/>
                  <a:gd name="T10" fmla="*/ 6 w 13"/>
                  <a:gd name="T11" fmla="*/ 0 h 12"/>
                  <a:gd name="T12" fmla="*/ 7 w 13"/>
                  <a:gd name="T13" fmla="*/ 0 h 12"/>
                  <a:gd name="T14" fmla="*/ 8 w 13"/>
                  <a:gd name="T15" fmla="*/ 0 h 12"/>
                  <a:gd name="T16" fmla="*/ 9 w 13"/>
                  <a:gd name="T17" fmla="*/ 0 h 12"/>
                  <a:gd name="T18" fmla="*/ 10 w 13"/>
                  <a:gd name="T19" fmla="*/ 0 h 12"/>
                  <a:gd name="T20" fmla="*/ 11 w 13"/>
                  <a:gd name="T21" fmla="*/ 0 h 12"/>
                  <a:gd name="T22" fmla="*/ 11 w 13"/>
                  <a:gd name="T23" fmla="*/ 0 h 12"/>
                  <a:gd name="T24" fmla="*/ 12 w 13"/>
                  <a:gd name="T25" fmla="*/ 0 h 12"/>
                  <a:gd name="T26" fmla="*/ 13 w 13"/>
                  <a:gd name="T27" fmla="*/ 0 h 12"/>
                  <a:gd name="T28" fmla="*/ 13 w 13"/>
                  <a:gd name="T29" fmla="*/ 0 h 12"/>
                  <a:gd name="T30" fmla="*/ 10 w 13"/>
                  <a:gd name="T31" fmla="*/ 0 h 12"/>
                  <a:gd name="T32" fmla="*/ 1 w 13"/>
                  <a:gd name="T33" fmla="*/ 3 h 12"/>
                  <a:gd name="T34" fmla="*/ 1 w 13"/>
                  <a:gd name="T35" fmla="*/ 4 h 12"/>
                  <a:gd name="T36" fmla="*/ 2 w 13"/>
                  <a:gd name="T37" fmla="*/ 10 h 12"/>
                  <a:gd name="T38" fmla="*/ 4 w 13"/>
                  <a:gd name="T39" fmla="*/ 12 h 12"/>
                  <a:gd name="T40" fmla="*/ 7 w 13"/>
                  <a:gd name="T41" fmla="*/ 11 h 12"/>
                  <a:gd name="T42" fmla="*/ 2 w 13"/>
                  <a:gd name="T4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 h="12">
                    <a:moveTo>
                      <a:pt x="2" y="3"/>
                    </a:moveTo>
                    <a:cubicBezTo>
                      <a:pt x="2" y="2"/>
                      <a:pt x="2" y="2"/>
                      <a:pt x="3" y="1"/>
                    </a:cubicBezTo>
                    <a:cubicBezTo>
                      <a:pt x="3" y="1"/>
                      <a:pt x="3" y="1"/>
                      <a:pt x="3" y="1"/>
                    </a:cubicBezTo>
                    <a:cubicBezTo>
                      <a:pt x="3" y="1"/>
                      <a:pt x="3" y="1"/>
                      <a:pt x="3" y="1"/>
                    </a:cubicBezTo>
                    <a:cubicBezTo>
                      <a:pt x="4" y="1"/>
                      <a:pt x="5" y="1"/>
                      <a:pt x="6" y="0"/>
                    </a:cubicBezTo>
                    <a:cubicBezTo>
                      <a:pt x="6" y="0"/>
                      <a:pt x="6" y="0"/>
                      <a:pt x="6" y="0"/>
                    </a:cubicBezTo>
                    <a:cubicBezTo>
                      <a:pt x="6" y="0"/>
                      <a:pt x="7" y="0"/>
                      <a:pt x="7" y="0"/>
                    </a:cubicBezTo>
                    <a:cubicBezTo>
                      <a:pt x="8" y="0"/>
                      <a:pt x="8" y="0"/>
                      <a:pt x="8" y="0"/>
                    </a:cubicBezTo>
                    <a:cubicBezTo>
                      <a:pt x="8" y="0"/>
                      <a:pt x="9" y="0"/>
                      <a:pt x="9" y="0"/>
                    </a:cubicBezTo>
                    <a:cubicBezTo>
                      <a:pt x="10" y="0"/>
                      <a:pt x="10" y="0"/>
                      <a:pt x="10" y="0"/>
                    </a:cubicBezTo>
                    <a:cubicBezTo>
                      <a:pt x="11" y="0"/>
                      <a:pt x="11" y="0"/>
                      <a:pt x="11" y="0"/>
                    </a:cubicBezTo>
                    <a:cubicBezTo>
                      <a:pt x="11" y="0"/>
                      <a:pt x="11" y="0"/>
                      <a:pt x="11" y="0"/>
                    </a:cubicBezTo>
                    <a:cubicBezTo>
                      <a:pt x="12" y="0"/>
                      <a:pt x="12" y="0"/>
                      <a:pt x="12" y="0"/>
                    </a:cubicBezTo>
                    <a:cubicBezTo>
                      <a:pt x="13" y="0"/>
                      <a:pt x="13" y="0"/>
                      <a:pt x="13" y="0"/>
                    </a:cubicBezTo>
                    <a:cubicBezTo>
                      <a:pt x="13" y="0"/>
                      <a:pt x="13" y="0"/>
                      <a:pt x="13" y="0"/>
                    </a:cubicBezTo>
                    <a:cubicBezTo>
                      <a:pt x="12" y="0"/>
                      <a:pt x="11" y="0"/>
                      <a:pt x="10" y="0"/>
                    </a:cubicBezTo>
                    <a:cubicBezTo>
                      <a:pt x="6" y="0"/>
                      <a:pt x="2" y="1"/>
                      <a:pt x="1" y="3"/>
                    </a:cubicBezTo>
                    <a:cubicBezTo>
                      <a:pt x="1" y="4"/>
                      <a:pt x="1" y="4"/>
                      <a:pt x="1" y="4"/>
                    </a:cubicBezTo>
                    <a:cubicBezTo>
                      <a:pt x="0" y="6"/>
                      <a:pt x="1" y="8"/>
                      <a:pt x="2" y="10"/>
                    </a:cubicBezTo>
                    <a:cubicBezTo>
                      <a:pt x="2" y="11"/>
                      <a:pt x="3" y="12"/>
                      <a:pt x="4" y="12"/>
                    </a:cubicBezTo>
                    <a:cubicBezTo>
                      <a:pt x="5" y="12"/>
                      <a:pt x="6" y="11"/>
                      <a:pt x="7" y="11"/>
                    </a:cubicBezTo>
                    <a:cubicBezTo>
                      <a:pt x="3" y="8"/>
                      <a:pt x="2" y="5"/>
                      <a:pt x="2" y="3"/>
                    </a:cubicBezTo>
                  </a:path>
                </a:pathLst>
              </a:custGeom>
              <a:solidFill>
                <a:srgbClr val="838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6" name="Freeform 2318">
                <a:extLst>
                  <a:ext uri="{FF2B5EF4-FFF2-40B4-BE49-F238E27FC236}">
                    <a16:creationId xmlns:a16="http://schemas.microsoft.com/office/drawing/2014/main" id="{82D01806-758B-4707-AFF8-E80F126781EF}"/>
                  </a:ext>
                </a:extLst>
              </p:cNvPr>
              <p:cNvSpPr>
                <a:spLocks/>
              </p:cNvSpPr>
              <p:nvPr/>
            </p:nvSpPr>
            <p:spPr bwMode="auto">
              <a:xfrm>
                <a:off x="648" y="825"/>
                <a:ext cx="19" cy="24"/>
              </a:xfrm>
              <a:custGeom>
                <a:avLst/>
                <a:gdLst>
                  <a:gd name="T0" fmla="*/ 1 w 8"/>
                  <a:gd name="T1" fmla="*/ 0 h 10"/>
                  <a:gd name="T2" fmla="*/ 0 w 8"/>
                  <a:gd name="T3" fmla="*/ 2 h 10"/>
                  <a:gd name="T4" fmla="*/ 5 w 8"/>
                  <a:gd name="T5" fmla="*/ 10 h 10"/>
                  <a:gd name="T6" fmla="*/ 8 w 8"/>
                  <a:gd name="T7" fmla="*/ 9 h 10"/>
                  <a:gd name="T8" fmla="*/ 1 w 8"/>
                  <a:gd name="T9" fmla="*/ 0 h 10"/>
                </a:gdLst>
                <a:ahLst/>
                <a:cxnLst>
                  <a:cxn ang="0">
                    <a:pos x="T0" y="T1"/>
                  </a:cxn>
                  <a:cxn ang="0">
                    <a:pos x="T2" y="T3"/>
                  </a:cxn>
                  <a:cxn ang="0">
                    <a:pos x="T4" y="T5"/>
                  </a:cxn>
                  <a:cxn ang="0">
                    <a:pos x="T6" y="T7"/>
                  </a:cxn>
                  <a:cxn ang="0">
                    <a:pos x="T8" y="T9"/>
                  </a:cxn>
                </a:cxnLst>
                <a:rect l="0" t="0" r="r" b="b"/>
                <a:pathLst>
                  <a:path w="8" h="10">
                    <a:moveTo>
                      <a:pt x="1" y="0"/>
                    </a:moveTo>
                    <a:cubicBezTo>
                      <a:pt x="0" y="1"/>
                      <a:pt x="0" y="1"/>
                      <a:pt x="0" y="2"/>
                    </a:cubicBezTo>
                    <a:cubicBezTo>
                      <a:pt x="0" y="4"/>
                      <a:pt x="1" y="7"/>
                      <a:pt x="5" y="10"/>
                    </a:cubicBezTo>
                    <a:cubicBezTo>
                      <a:pt x="6" y="9"/>
                      <a:pt x="7" y="9"/>
                      <a:pt x="8" y="9"/>
                    </a:cubicBezTo>
                    <a:cubicBezTo>
                      <a:pt x="4" y="6"/>
                      <a:pt x="2" y="3"/>
                      <a:pt x="1" y="0"/>
                    </a:cubicBezTo>
                  </a:path>
                </a:pathLst>
              </a:custGeom>
              <a:solidFill>
                <a:srgbClr val="737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7" name="Freeform 2319">
                <a:extLst>
                  <a:ext uri="{FF2B5EF4-FFF2-40B4-BE49-F238E27FC236}">
                    <a16:creationId xmlns:a16="http://schemas.microsoft.com/office/drawing/2014/main" id="{7E562FE5-1A64-456E-AF60-860CBA1FB28F}"/>
                  </a:ext>
                </a:extLst>
              </p:cNvPr>
              <p:cNvSpPr>
                <a:spLocks/>
              </p:cNvSpPr>
              <p:nvPr/>
            </p:nvSpPr>
            <p:spPr bwMode="auto">
              <a:xfrm>
                <a:off x="550" y="940"/>
                <a:ext cx="105" cy="64"/>
              </a:xfrm>
              <a:custGeom>
                <a:avLst/>
                <a:gdLst>
                  <a:gd name="T0" fmla="*/ 26 w 44"/>
                  <a:gd name="T1" fmla="*/ 25 h 27"/>
                  <a:gd name="T2" fmla="*/ 44 w 44"/>
                  <a:gd name="T3" fmla="*/ 10 h 27"/>
                  <a:gd name="T4" fmla="*/ 38 w 44"/>
                  <a:gd name="T5" fmla="*/ 0 h 27"/>
                  <a:gd name="T6" fmla="*/ 13 w 44"/>
                  <a:gd name="T7" fmla="*/ 17 h 27"/>
                  <a:gd name="T8" fmla="*/ 2 w 44"/>
                  <a:gd name="T9" fmla="*/ 16 h 27"/>
                  <a:gd name="T10" fmla="*/ 0 w 44"/>
                  <a:gd name="T11" fmla="*/ 15 h 27"/>
                  <a:gd name="T12" fmla="*/ 0 w 44"/>
                  <a:gd name="T13" fmla="*/ 21 h 27"/>
                  <a:gd name="T14" fmla="*/ 26 w 44"/>
                  <a:gd name="T15" fmla="*/ 25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7">
                    <a:moveTo>
                      <a:pt x="26" y="25"/>
                    </a:moveTo>
                    <a:cubicBezTo>
                      <a:pt x="35" y="23"/>
                      <a:pt x="41" y="17"/>
                      <a:pt x="44" y="10"/>
                    </a:cubicBezTo>
                    <a:cubicBezTo>
                      <a:pt x="42" y="6"/>
                      <a:pt x="40" y="3"/>
                      <a:pt x="38" y="0"/>
                    </a:cubicBezTo>
                    <a:cubicBezTo>
                      <a:pt x="33" y="9"/>
                      <a:pt x="25" y="16"/>
                      <a:pt x="13" y="17"/>
                    </a:cubicBezTo>
                    <a:cubicBezTo>
                      <a:pt x="10" y="18"/>
                      <a:pt x="6" y="18"/>
                      <a:pt x="2" y="16"/>
                    </a:cubicBezTo>
                    <a:cubicBezTo>
                      <a:pt x="1" y="16"/>
                      <a:pt x="1" y="15"/>
                      <a:pt x="0" y="15"/>
                    </a:cubicBezTo>
                    <a:cubicBezTo>
                      <a:pt x="0" y="21"/>
                      <a:pt x="0" y="21"/>
                      <a:pt x="0" y="21"/>
                    </a:cubicBezTo>
                    <a:cubicBezTo>
                      <a:pt x="9" y="26"/>
                      <a:pt x="18" y="27"/>
                      <a:pt x="26" y="25"/>
                    </a:cubicBezTo>
                  </a:path>
                </a:pathLst>
              </a:custGeom>
              <a:solidFill>
                <a:srgbClr val="879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8" name="Freeform 2320">
                <a:extLst>
                  <a:ext uri="{FF2B5EF4-FFF2-40B4-BE49-F238E27FC236}">
                    <a16:creationId xmlns:a16="http://schemas.microsoft.com/office/drawing/2014/main" id="{521EACCD-C373-4996-AAF1-6065566A0892}"/>
                  </a:ext>
                </a:extLst>
              </p:cNvPr>
              <p:cNvSpPr>
                <a:spLocks/>
              </p:cNvSpPr>
              <p:nvPr/>
            </p:nvSpPr>
            <p:spPr bwMode="auto">
              <a:xfrm>
                <a:off x="610" y="1002"/>
                <a:ext cx="67" cy="45"/>
              </a:xfrm>
              <a:custGeom>
                <a:avLst/>
                <a:gdLst>
                  <a:gd name="T0" fmla="*/ 18 w 28"/>
                  <a:gd name="T1" fmla="*/ 12 h 19"/>
                  <a:gd name="T2" fmla="*/ 19 w 28"/>
                  <a:gd name="T3" fmla="*/ 12 h 19"/>
                  <a:gd name="T4" fmla="*/ 22 w 28"/>
                  <a:gd name="T5" fmla="*/ 9 h 19"/>
                  <a:gd name="T6" fmla="*/ 27 w 28"/>
                  <a:gd name="T7" fmla="*/ 2 h 19"/>
                  <a:gd name="T8" fmla="*/ 28 w 28"/>
                  <a:gd name="T9" fmla="*/ 0 h 19"/>
                  <a:gd name="T10" fmla="*/ 0 w 28"/>
                  <a:gd name="T11" fmla="*/ 19 h 19"/>
                  <a:gd name="T12" fmla="*/ 17 w 28"/>
                  <a:gd name="T13" fmla="*/ 13 h 19"/>
                  <a:gd name="T14" fmla="*/ 18 w 28"/>
                  <a:gd name="T15" fmla="*/ 12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9">
                    <a:moveTo>
                      <a:pt x="18" y="12"/>
                    </a:moveTo>
                    <a:cubicBezTo>
                      <a:pt x="19" y="12"/>
                      <a:pt x="19" y="12"/>
                      <a:pt x="19" y="12"/>
                    </a:cubicBezTo>
                    <a:cubicBezTo>
                      <a:pt x="20" y="11"/>
                      <a:pt x="21" y="10"/>
                      <a:pt x="22" y="9"/>
                    </a:cubicBezTo>
                    <a:cubicBezTo>
                      <a:pt x="24" y="7"/>
                      <a:pt x="26" y="5"/>
                      <a:pt x="27" y="2"/>
                    </a:cubicBezTo>
                    <a:cubicBezTo>
                      <a:pt x="28" y="2"/>
                      <a:pt x="28" y="1"/>
                      <a:pt x="28" y="0"/>
                    </a:cubicBezTo>
                    <a:cubicBezTo>
                      <a:pt x="23" y="11"/>
                      <a:pt x="12" y="18"/>
                      <a:pt x="0" y="19"/>
                    </a:cubicBezTo>
                    <a:cubicBezTo>
                      <a:pt x="6" y="19"/>
                      <a:pt x="12" y="17"/>
                      <a:pt x="17" y="13"/>
                    </a:cubicBezTo>
                    <a:cubicBezTo>
                      <a:pt x="17" y="13"/>
                      <a:pt x="18" y="13"/>
                      <a:pt x="18" y="12"/>
                    </a:cubicBezTo>
                  </a:path>
                </a:pathLst>
              </a:custGeom>
              <a:solidFill>
                <a:srgbClr val="879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9" name="Freeform 2321">
                <a:extLst>
                  <a:ext uri="{FF2B5EF4-FFF2-40B4-BE49-F238E27FC236}">
                    <a16:creationId xmlns:a16="http://schemas.microsoft.com/office/drawing/2014/main" id="{1D6E205D-A9D7-425C-B4CE-B929BD670A7D}"/>
                  </a:ext>
                </a:extLst>
              </p:cNvPr>
              <p:cNvSpPr>
                <a:spLocks/>
              </p:cNvSpPr>
              <p:nvPr/>
            </p:nvSpPr>
            <p:spPr bwMode="auto">
              <a:xfrm>
                <a:off x="550" y="852"/>
                <a:ext cx="86" cy="21"/>
              </a:xfrm>
              <a:custGeom>
                <a:avLst/>
                <a:gdLst>
                  <a:gd name="T0" fmla="*/ 7 w 36"/>
                  <a:gd name="T1" fmla="*/ 2 h 9"/>
                  <a:gd name="T2" fmla="*/ 21 w 36"/>
                  <a:gd name="T3" fmla="*/ 3 h 9"/>
                  <a:gd name="T4" fmla="*/ 25 w 36"/>
                  <a:gd name="T5" fmla="*/ 4 h 9"/>
                  <a:gd name="T6" fmla="*/ 34 w 36"/>
                  <a:gd name="T7" fmla="*/ 9 h 9"/>
                  <a:gd name="T8" fmla="*/ 36 w 36"/>
                  <a:gd name="T9" fmla="*/ 7 h 9"/>
                  <a:gd name="T10" fmla="*/ 26 w 36"/>
                  <a:gd name="T11" fmla="*/ 3 h 9"/>
                  <a:gd name="T12" fmla="*/ 14 w 36"/>
                  <a:gd name="T13" fmla="*/ 0 h 9"/>
                  <a:gd name="T14" fmla="*/ 13 w 36"/>
                  <a:gd name="T15" fmla="*/ 0 h 9"/>
                  <a:gd name="T16" fmla="*/ 0 w 36"/>
                  <a:gd name="T17" fmla="*/ 3 h 9"/>
                  <a:gd name="T18" fmla="*/ 0 w 36"/>
                  <a:gd name="T19" fmla="*/ 3 h 9"/>
                  <a:gd name="T20" fmla="*/ 5 w 36"/>
                  <a:gd name="T21" fmla="*/ 2 h 9"/>
                  <a:gd name="T22" fmla="*/ 7 w 36"/>
                  <a:gd name="T23"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9">
                    <a:moveTo>
                      <a:pt x="7" y="2"/>
                    </a:moveTo>
                    <a:cubicBezTo>
                      <a:pt x="12" y="1"/>
                      <a:pt x="17" y="1"/>
                      <a:pt x="21" y="3"/>
                    </a:cubicBezTo>
                    <a:cubicBezTo>
                      <a:pt x="23" y="3"/>
                      <a:pt x="24" y="4"/>
                      <a:pt x="25" y="4"/>
                    </a:cubicBezTo>
                    <a:cubicBezTo>
                      <a:pt x="29" y="6"/>
                      <a:pt x="32" y="7"/>
                      <a:pt x="34" y="9"/>
                    </a:cubicBezTo>
                    <a:cubicBezTo>
                      <a:pt x="35" y="9"/>
                      <a:pt x="35" y="8"/>
                      <a:pt x="36" y="7"/>
                    </a:cubicBezTo>
                    <a:cubicBezTo>
                      <a:pt x="33" y="5"/>
                      <a:pt x="30" y="4"/>
                      <a:pt x="26" y="3"/>
                    </a:cubicBezTo>
                    <a:cubicBezTo>
                      <a:pt x="22" y="1"/>
                      <a:pt x="18" y="1"/>
                      <a:pt x="14" y="0"/>
                    </a:cubicBezTo>
                    <a:cubicBezTo>
                      <a:pt x="14" y="0"/>
                      <a:pt x="13" y="0"/>
                      <a:pt x="13" y="0"/>
                    </a:cubicBezTo>
                    <a:cubicBezTo>
                      <a:pt x="8" y="1"/>
                      <a:pt x="4" y="1"/>
                      <a:pt x="0" y="3"/>
                    </a:cubicBezTo>
                    <a:cubicBezTo>
                      <a:pt x="0" y="3"/>
                      <a:pt x="0" y="3"/>
                      <a:pt x="0" y="3"/>
                    </a:cubicBezTo>
                    <a:cubicBezTo>
                      <a:pt x="2" y="3"/>
                      <a:pt x="3" y="2"/>
                      <a:pt x="5" y="2"/>
                    </a:cubicBezTo>
                    <a:cubicBezTo>
                      <a:pt x="6" y="2"/>
                      <a:pt x="6" y="2"/>
                      <a:pt x="7" y="2"/>
                    </a:cubicBezTo>
                  </a:path>
                </a:pathLst>
              </a:custGeom>
              <a:solidFill>
                <a:srgbClr val="879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0" name="Freeform 2322">
                <a:extLst>
                  <a:ext uri="{FF2B5EF4-FFF2-40B4-BE49-F238E27FC236}">
                    <a16:creationId xmlns:a16="http://schemas.microsoft.com/office/drawing/2014/main" id="{0F2FC1AB-3228-4544-975B-8CE664FB8DC1}"/>
                  </a:ext>
                </a:extLst>
              </p:cNvPr>
              <p:cNvSpPr>
                <a:spLocks/>
              </p:cNvSpPr>
              <p:nvPr/>
            </p:nvSpPr>
            <p:spPr bwMode="auto">
              <a:xfrm>
                <a:off x="550" y="964"/>
                <a:ext cx="117" cy="59"/>
              </a:xfrm>
              <a:custGeom>
                <a:avLst/>
                <a:gdLst>
                  <a:gd name="T0" fmla="*/ 9 w 49"/>
                  <a:gd name="T1" fmla="*/ 24 h 25"/>
                  <a:gd name="T2" fmla="*/ 12 w 49"/>
                  <a:gd name="T3" fmla="*/ 21 h 25"/>
                  <a:gd name="T4" fmla="*/ 15 w 49"/>
                  <a:gd name="T5" fmla="*/ 23 h 25"/>
                  <a:gd name="T6" fmla="*/ 14 w 49"/>
                  <a:gd name="T7" fmla="*/ 25 h 25"/>
                  <a:gd name="T8" fmla="*/ 30 w 49"/>
                  <a:gd name="T9" fmla="*/ 23 h 25"/>
                  <a:gd name="T10" fmla="*/ 49 w 49"/>
                  <a:gd name="T11" fmla="*/ 5 h 25"/>
                  <a:gd name="T12" fmla="*/ 44 w 49"/>
                  <a:gd name="T13" fmla="*/ 0 h 25"/>
                  <a:gd name="T14" fmla="*/ 26 w 49"/>
                  <a:gd name="T15" fmla="*/ 15 h 25"/>
                  <a:gd name="T16" fmla="*/ 0 w 49"/>
                  <a:gd name="T17" fmla="*/ 11 h 25"/>
                  <a:gd name="T18" fmla="*/ 0 w 49"/>
                  <a:gd name="T19" fmla="*/ 12 h 25"/>
                  <a:gd name="T20" fmla="*/ 0 w 49"/>
                  <a:gd name="T21" fmla="*/ 15 h 25"/>
                  <a:gd name="T22" fmla="*/ 5 w 49"/>
                  <a:gd name="T23" fmla="*/ 22 h 25"/>
                  <a:gd name="T24" fmla="*/ 7 w 49"/>
                  <a:gd name="T25" fmla="*/ 23 h 25"/>
                  <a:gd name="T26" fmla="*/ 9 w 49"/>
                  <a:gd name="T2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25">
                    <a:moveTo>
                      <a:pt x="9" y="24"/>
                    </a:moveTo>
                    <a:cubicBezTo>
                      <a:pt x="11" y="22"/>
                      <a:pt x="12" y="21"/>
                      <a:pt x="12" y="21"/>
                    </a:cubicBezTo>
                    <a:cubicBezTo>
                      <a:pt x="13" y="21"/>
                      <a:pt x="14" y="22"/>
                      <a:pt x="15" y="23"/>
                    </a:cubicBezTo>
                    <a:cubicBezTo>
                      <a:pt x="15" y="23"/>
                      <a:pt x="14" y="24"/>
                      <a:pt x="14" y="25"/>
                    </a:cubicBezTo>
                    <a:cubicBezTo>
                      <a:pt x="19" y="25"/>
                      <a:pt x="25" y="24"/>
                      <a:pt x="30" y="23"/>
                    </a:cubicBezTo>
                    <a:cubicBezTo>
                      <a:pt x="38" y="21"/>
                      <a:pt x="44" y="13"/>
                      <a:pt x="49" y="5"/>
                    </a:cubicBezTo>
                    <a:cubicBezTo>
                      <a:pt x="47" y="3"/>
                      <a:pt x="46" y="1"/>
                      <a:pt x="44" y="0"/>
                    </a:cubicBezTo>
                    <a:cubicBezTo>
                      <a:pt x="41" y="7"/>
                      <a:pt x="35" y="13"/>
                      <a:pt x="26" y="15"/>
                    </a:cubicBezTo>
                    <a:cubicBezTo>
                      <a:pt x="18" y="17"/>
                      <a:pt x="9" y="16"/>
                      <a:pt x="0" y="11"/>
                    </a:cubicBezTo>
                    <a:cubicBezTo>
                      <a:pt x="0" y="12"/>
                      <a:pt x="0" y="12"/>
                      <a:pt x="0" y="12"/>
                    </a:cubicBezTo>
                    <a:cubicBezTo>
                      <a:pt x="0" y="12"/>
                      <a:pt x="1" y="14"/>
                      <a:pt x="0" y="15"/>
                    </a:cubicBezTo>
                    <a:cubicBezTo>
                      <a:pt x="1" y="17"/>
                      <a:pt x="3" y="20"/>
                      <a:pt x="5" y="22"/>
                    </a:cubicBezTo>
                    <a:cubicBezTo>
                      <a:pt x="6" y="22"/>
                      <a:pt x="6" y="23"/>
                      <a:pt x="7" y="23"/>
                    </a:cubicBezTo>
                    <a:cubicBezTo>
                      <a:pt x="7" y="23"/>
                      <a:pt x="8" y="24"/>
                      <a:pt x="9" y="24"/>
                    </a:cubicBezTo>
                  </a:path>
                </a:pathLst>
              </a:custGeom>
              <a:solidFill>
                <a:srgbClr val="838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1" name="Freeform 2323">
                <a:extLst>
                  <a:ext uri="{FF2B5EF4-FFF2-40B4-BE49-F238E27FC236}">
                    <a16:creationId xmlns:a16="http://schemas.microsoft.com/office/drawing/2014/main" id="{E3DD162C-05B5-4628-9B17-B76C67496889}"/>
                  </a:ext>
                </a:extLst>
              </p:cNvPr>
              <p:cNvSpPr>
                <a:spLocks/>
              </p:cNvSpPr>
              <p:nvPr/>
            </p:nvSpPr>
            <p:spPr bwMode="auto">
              <a:xfrm>
                <a:off x="600" y="985"/>
                <a:ext cx="84" cy="62"/>
              </a:xfrm>
              <a:custGeom>
                <a:avLst/>
                <a:gdLst>
                  <a:gd name="T0" fmla="*/ 32 w 35"/>
                  <a:gd name="T1" fmla="*/ 7 h 26"/>
                  <a:gd name="T2" fmla="*/ 35 w 35"/>
                  <a:gd name="T3" fmla="*/ 1 h 26"/>
                  <a:gd name="T4" fmla="*/ 33 w 35"/>
                  <a:gd name="T5" fmla="*/ 0 h 26"/>
                  <a:gd name="T6" fmla="*/ 17 w 35"/>
                  <a:gd name="T7" fmla="*/ 20 h 26"/>
                  <a:gd name="T8" fmla="*/ 0 w 35"/>
                  <a:gd name="T9" fmla="*/ 24 h 26"/>
                  <a:gd name="T10" fmla="*/ 4 w 35"/>
                  <a:gd name="T11" fmla="*/ 26 h 26"/>
                  <a:gd name="T12" fmla="*/ 32 w 35"/>
                  <a:gd name="T13" fmla="*/ 7 h 26"/>
                </a:gdLst>
                <a:ahLst/>
                <a:cxnLst>
                  <a:cxn ang="0">
                    <a:pos x="T0" y="T1"/>
                  </a:cxn>
                  <a:cxn ang="0">
                    <a:pos x="T2" y="T3"/>
                  </a:cxn>
                  <a:cxn ang="0">
                    <a:pos x="T4" y="T5"/>
                  </a:cxn>
                  <a:cxn ang="0">
                    <a:pos x="T6" y="T7"/>
                  </a:cxn>
                  <a:cxn ang="0">
                    <a:pos x="T8" y="T9"/>
                  </a:cxn>
                  <a:cxn ang="0">
                    <a:pos x="T10" y="T11"/>
                  </a:cxn>
                  <a:cxn ang="0">
                    <a:pos x="T12" y="T13"/>
                  </a:cxn>
                </a:cxnLst>
                <a:rect l="0" t="0" r="r" b="b"/>
                <a:pathLst>
                  <a:path w="35" h="26">
                    <a:moveTo>
                      <a:pt x="32" y="7"/>
                    </a:moveTo>
                    <a:cubicBezTo>
                      <a:pt x="33" y="5"/>
                      <a:pt x="34" y="3"/>
                      <a:pt x="35" y="1"/>
                    </a:cubicBezTo>
                    <a:cubicBezTo>
                      <a:pt x="34" y="1"/>
                      <a:pt x="33" y="0"/>
                      <a:pt x="33" y="0"/>
                    </a:cubicBezTo>
                    <a:cubicBezTo>
                      <a:pt x="30" y="9"/>
                      <a:pt x="24" y="16"/>
                      <a:pt x="17" y="20"/>
                    </a:cubicBezTo>
                    <a:cubicBezTo>
                      <a:pt x="12" y="24"/>
                      <a:pt x="6" y="24"/>
                      <a:pt x="0" y="24"/>
                    </a:cubicBezTo>
                    <a:cubicBezTo>
                      <a:pt x="1" y="24"/>
                      <a:pt x="3" y="25"/>
                      <a:pt x="4" y="26"/>
                    </a:cubicBezTo>
                    <a:cubicBezTo>
                      <a:pt x="16" y="25"/>
                      <a:pt x="27" y="18"/>
                      <a:pt x="32" y="7"/>
                    </a:cubicBezTo>
                  </a:path>
                </a:pathLst>
              </a:custGeom>
              <a:solidFill>
                <a:srgbClr val="838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2" name="Freeform 2324">
                <a:extLst>
                  <a:ext uri="{FF2B5EF4-FFF2-40B4-BE49-F238E27FC236}">
                    <a16:creationId xmlns:a16="http://schemas.microsoft.com/office/drawing/2014/main" id="{846A9375-4A0D-4513-A2FC-CA0A077387D4}"/>
                  </a:ext>
                </a:extLst>
              </p:cNvPr>
              <p:cNvSpPr>
                <a:spLocks/>
              </p:cNvSpPr>
              <p:nvPr/>
            </p:nvSpPr>
            <p:spPr bwMode="auto">
              <a:xfrm>
                <a:off x="579" y="976"/>
                <a:ext cx="100" cy="67"/>
              </a:xfrm>
              <a:custGeom>
                <a:avLst/>
                <a:gdLst>
                  <a:gd name="T0" fmla="*/ 26 w 42"/>
                  <a:gd name="T1" fmla="*/ 24 h 28"/>
                  <a:gd name="T2" fmla="*/ 42 w 42"/>
                  <a:gd name="T3" fmla="*/ 4 h 28"/>
                  <a:gd name="T4" fmla="*/ 39 w 42"/>
                  <a:gd name="T5" fmla="*/ 1 h 28"/>
                  <a:gd name="T6" fmla="*/ 37 w 42"/>
                  <a:gd name="T7" fmla="*/ 0 h 28"/>
                  <a:gd name="T8" fmla="*/ 18 w 42"/>
                  <a:gd name="T9" fmla="*/ 18 h 28"/>
                  <a:gd name="T10" fmla="*/ 2 w 42"/>
                  <a:gd name="T11" fmla="*/ 20 h 28"/>
                  <a:gd name="T12" fmla="*/ 0 w 42"/>
                  <a:gd name="T13" fmla="*/ 21 h 28"/>
                  <a:gd name="T14" fmla="*/ 5 w 42"/>
                  <a:gd name="T15" fmla="*/ 23 h 28"/>
                  <a:gd name="T16" fmla="*/ 4 w 42"/>
                  <a:gd name="T17" fmla="*/ 23 h 28"/>
                  <a:gd name="T18" fmla="*/ 29 w 42"/>
                  <a:gd name="T19" fmla="*/ 17 h 28"/>
                  <a:gd name="T20" fmla="*/ 37 w 42"/>
                  <a:gd name="T21" fmla="*/ 9 h 28"/>
                  <a:gd name="T22" fmla="*/ 27 w 42"/>
                  <a:gd name="T23" fmla="*/ 21 h 28"/>
                  <a:gd name="T24" fmla="*/ 11 w 42"/>
                  <a:gd name="T25" fmla="*/ 26 h 28"/>
                  <a:gd name="T26" fmla="*/ 3 w 42"/>
                  <a:gd name="T27" fmla="*/ 24 h 28"/>
                  <a:gd name="T28" fmla="*/ 2 w 42"/>
                  <a:gd name="T29" fmla="*/ 24 h 28"/>
                  <a:gd name="T30" fmla="*/ 2 w 42"/>
                  <a:gd name="T31" fmla="*/ 24 h 28"/>
                  <a:gd name="T32" fmla="*/ 9 w 42"/>
                  <a:gd name="T33" fmla="*/ 28 h 28"/>
                  <a:gd name="T34" fmla="*/ 26 w 42"/>
                  <a:gd name="T35"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28">
                    <a:moveTo>
                      <a:pt x="26" y="24"/>
                    </a:moveTo>
                    <a:cubicBezTo>
                      <a:pt x="33" y="20"/>
                      <a:pt x="39" y="13"/>
                      <a:pt x="42" y="4"/>
                    </a:cubicBezTo>
                    <a:cubicBezTo>
                      <a:pt x="41" y="3"/>
                      <a:pt x="40" y="2"/>
                      <a:pt x="39" y="1"/>
                    </a:cubicBezTo>
                    <a:cubicBezTo>
                      <a:pt x="38" y="1"/>
                      <a:pt x="38" y="0"/>
                      <a:pt x="37" y="0"/>
                    </a:cubicBezTo>
                    <a:cubicBezTo>
                      <a:pt x="32" y="8"/>
                      <a:pt x="26" y="16"/>
                      <a:pt x="18" y="18"/>
                    </a:cubicBezTo>
                    <a:cubicBezTo>
                      <a:pt x="13" y="19"/>
                      <a:pt x="7" y="20"/>
                      <a:pt x="2" y="20"/>
                    </a:cubicBezTo>
                    <a:cubicBezTo>
                      <a:pt x="1" y="20"/>
                      <a:pt x="0" y="21"/>
                      <a:pt x="0" y="21"/>
                    </a:cubicBezTo>
                    <a:cubicBezTo>
                      <a:pt x="3" y="22"/>
                      <a:pt x="5" y="23"/>
                      <a:pt x="5" y="23"/>
                    </a:cubicBezTo>
                    <a:cubicBezTo>
                      <a:pt x="4" y="23"/>
                      <a:pt x="4" y="23"/>
                      <a:pt x="4" y="23"/>
                    </a:cubicBezTo>
                    <a:cubicBezTo>
                      <a:pt x="14" y="25"/>
                      <a:pt x="24" y="20"/>
                      <a:pt x="29" y="17"/>
                    </a:cubicBezTo>
                    <a:cubicBezTo>
                      <a:pt x="31" y="15"/>
                      <a:pt x="36" y="12"/>
                      <a:pt x="37" y="9"/>
                    </a:cubicBezTo>
                    <a:cubicBezTo>
                      <a:pt x="35" y="15"/>
                      <a:pt x="31" y="19"/>
                      <a:pt x="27" y="21"/>
                    </a:cubicBezTo>
                    <a:cubicBezTo>
                      <a:pt x="23" y="24"/>
                      <a:pt x="19" y="26"/>
                      <a:pt x="11" y="26"/>
                    </a:cubicBezTo>
                    <a:cubicBezTo>
                      <a:pt x="9" y="26"/>
                      <a:pt x="5" y="25"/>
                      <a:pt x="3" y="24"/>
                    </a:cubicBezTo>
                    <a:cubicBezTo>
                      <a:pt x="2" y="24"/>
                      <a:pt x="2" y="24"/>
                      <a:pt x="2" y="24"/>
                    </a:cubicBezTo>
                    <a:cubicBezTo>
                      <a:pt x="2" y="24"/>
                      <a:pt x="2" y="24"/>
                      <a:pt x="2" y="24"/>
                    </a:cubicBezTo>
                    <a:cubicBezTo>
                      <a:pt x="4" y="25"/>
                      <a:pt x="6" y="26"/>
                      <a:pt x="9" y="28"/>
                    </a:cubicBezTo>
                    <a:cubicBezTo>
                      <a:pt x="15" y="28"/>
                      <a:pt x="21" y="28"/>
                      <a:pt x="26" y="24"/>
                    </a:cubicBezTo>
                  </a:path>
                </a:pathLst>
              </a:custGeom>
              <a:solidFill>
                <a:srgbClr val="7C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3" name="Freeform 2325">
                <a:extLst>
                  <a:ext uri="{FF2B5EF4-FFF2-40B4-BE49-F238E27FC236}">
                    <a16:creationId xmlns:a16="http://schemas.microsoft.com/office/drawing/2014/main" id="{F1D187B6-ABDE-40EF-AA48-183EE2D8F606}"/>
                  </a:ext>
                </a:extLst>
              </p:cNvPr>
              <p:cNvSpPr>
                <a:spLocks/>
              </p:cNvSpPr>
              <p:nvPr/>
            </p:nvSpPr>
            <p:spPr bwMode="auto">
              <a:xfrm>
                <a:off x="567" y="1019"/>
                <a:ext cx="5" cy="2"/>
              </a:xfrm>
              <a:custGeom>
                <a:avLst/>
                <a:gdLst>
                  <a:gd name="T0" fmla="*/ 1 w 2"/>
                  <a:gd name="T1" fmla="*/ 1 h 1"/>
                  <a:gd name="T2" fmla="*/ 2 w 2"/>
                  <a:gd name="T3" fmla="*/ 1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2" y="1"/>
                      <a:pt x="2" y="1"/>
                      <a:pt x="2" y="1"/>
                    </a:cubicBezTo>
                    <a:cubicBezTo>
                      <a:pt x="1" y="1"/>
                      <a:pt x="0" y="0"/>
                      <a:pt x="0" y="0"/>
                    </a:cubicBezTo>
                    <a:cubicBezTo>
                      <a:pt x="0" y="0"/>
                      <a:pt x="1" y="1"/>
                      <a:pt x="1" y="1"/>
                    </a:cubicBezTo>
                    <a:close/>
                  </a:path>
                </a:pathLst>
              </a:custGeom>
              <a:solidFill>
                <a:srgbClr val="7C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4" name="Freeform 2326">
                <a:extLst>
                  <a:ext uri="{FF2B5EF4-FFF2-40B4-BE49-F238E27FC236}">
                    <a16:creationId xmlns:a16="http://schemas.microsoft.com/office/drawing/2014/main" id="{DB155784-9434-49B0-91A1-55F1781BD729}"/>
                  </a:ext>
                </a:extLst>
              </p:cNvPr>
              <p:cNvSpPr>
                <a:spLocks/>
              </p:cNvSpPr>
              <p:nvPr/>
            </p:nvSpPr>
            <p:spPr bwMode="auto">
              <a:xfrm>
                <a:off x="610" y="861"/>
                <a:ext cx="21" cy="19"/>
              </a:xfrm>
              <a:custGeom>
                <a:avLst/>
                <a:gdLst>
                  <a:gd name="T0" fmla="*/ 0 w 9"/>
                  <a:gd name="T1" fmla="*/ 0 h 8"/>
                  <a:gd name="T2" fmla="*/ 8 w 9"/>
                  <a:gd name="T3" fmla="*/ 7 h 8"/>
                  <a:gd name="T4" fmla="*/ 8 w 9"/>
                  <a:gd name="T5" fmla="*/ 8 h 8"/>
                  <a:gd name="T6" fmla="*/ 9 w 9"/>
                  <a:gd name="T7" fmla="*/ 5 h 8"/>
                  <a:gd name="T8" fmla="*/ 0 w 9"/>
                  <a:gd name="T9" fmla="*/ 0 h 8"/>
                </a:gdLst>
                <a:ahLst/>
                <a:cxnLst>
                  <a:cxn ang="0">
                    <a:pos x="T0" y="T1"/>
                  </a:cxn>
                  <a:cxn ang="0">
                    <a:pos x="T2" y="T3"/>
                  </a:cxn>
                  <a:cxn ang="0">
                    <a:pos x="T4" y="T5"/>
                  </a:cxn>
                  <a:cxn ang="0">
                    <a:pos x="T6" y="T7"/>
                  </a:cxn>
                  <a:cxn ang="0">
                    <a:pos x="T8" y="T9"/>
                  </a:cxn>
                </a:cxnLst>
                <a:rect l="0" t="0" r="r" b="b"/>
                <a:pathLst>
                  <a:path w="9" h="8">
                    <a:moveTo>
                      <a:pt x="0" y="0"/>
                    </a:moveTo>
                    <a:cubicBezTo>
                      <a:pt x="3" y="2"/>
                      <a:pt x="6" y="4"/>
                      <a:pt x="8" y="7"/>
                    </a:cubicBezTo>
                    <a:cubicBezTo>
                      <a:pt x="8" y="7"/>
                      <a:pt x="8" y="8"/>
                      <a:pt x="8" y="8"/>
                    </a:cubicBezTo>
                    <a:cubicBezTo>
                      <a:pt x="9" y="7"/>
                      <a:pt x="9" y="6"/>
                      <a:pt x="9" y="5"/>
                    </a:cubicBezTo>
                    <a:cubicBezTo>
                      <a:pt x="7" y="3"/>
                      <a:pt x="4" y="2"/>
                      <a:pt x="0" y="0"/>
                    </a:cubicBezTo>
                  </a:path>
                </a:pathLst>
              </a:custGeom>
              <a:solidFill>
                <a:srgbClr val="9FAD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5" name="Freeform 2327">
                <a:extLst>
                  <a:ext uri="{FF2B5EF4-FFF2-40B4-BE49-F238E27FC236}">
                    <a16:creationId xmlns:a16="http://schemas.microsoft.com/office/drawing/2014/main" id="{472BE1A7-666D-4336-B290-8235E6122884}"/>
                  </a:ext>
                </a:extLst>
              </p:cNvPr>
              <p:cNvSpPr>
                <a:spLocks/>
              </p:cNvSpPr>
              <p:nvPr/>
            </p:nvSpPr>
            <p:spPr bwMode="auto">
              <a:xfrm>
                <a:off x="550" y="914"/>
                <a:ext cx="91" cy="69"/>
              </a:xfrm>
              <a:custGeom>
                <a:avLst/>
                <a:gdLst>
                  <a:gd name="T0" fmla="*/ 13 w 38"/>
                  <a:gd name="T1" fmla="*/ 28 h 29"/>
                  <a:gd name="T2" fmla="*/ 38 w 38"/>
                  <a:gd name="T3" fmla="*/ 11 h 29"/>
                  <a:gd name="T4" fmla="*/ 33 w 38"/>
                  <a:gd name="T5" fmla="*/ 0 h 29"/>
                  <a:gd name="T6" fmla="*/ 12 w 38"/>
                  <a:gd name="T7" fmla="*/ 18 h 29"/>
                  <a:gd name="T8" fmla="*/ 3 w 38"/>
                  <a:gd name="T9" fmla="*/ 16 h 29"/>
                  <a:gd name="T10" fmla="*/ 0 w 38"/>
                  <a:gd name="T11" fmla="*/ 15 h 29"/>
                  <a:gd name="T12" fmla="*/ 0 w 38"/>
                  <a:gd name="T13" fmla="*/ 26 h 29"/>
                  <a:gd name="T14" fmla="*/ 2 w 38"/>
                  <a:gd name="T15" fmla="*/ 27 h 29"/>
                  <a:gd name="T16" fmla="*/ 13 w 38"/>
                  <a:gd name="T17"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9">
                    <a:moveTo>
                      <a:pt x="13" y="28"/>
                    </a:moveTo>
                    <a:cubicBezTo>
                      <a:pt x="25" y="27"/>
                      <a:pt x="33" y="20"/>
                      <a:pt x="38" y="11"/>
                    </a:cubicBezTo>
                    <a:cubicBezTo>
                      <a:pt x="36" y="8"/>
                      <a:pt x="34" y="4"/>
                      <a:pt x="33" y="0"/>
                    </a:cubicBezTo>
                    <a:cubicBezTo>
                      <a:pt x="30" y="9"/>
                      <a:pt x="23" y="17"/>
                      <a:pt x="12" y="18"/>
                    </a:cubicBezTo>
                    <a:cubicBezTo>
                      <a:pt x="9" y="18"/>
                      <a:pt x="6" y="18"/>
                      <a:pt x="3" y="16"/>
                    </a:cubicBezTo>
                    <a:cubicBezTo>
                      <a:pt x="2" y="16"/>
                      <a:pt x="1" y="16"/>
                      <a:pt x="0" y="15"/>
                    </a:cubicBezTo>
                    <a:cubicBezTo>
                      <a:pt x="0" y="26"/>
                      <a:pt x="0" y="26"/>
                      <a:pt x="0" y="26"/>
                    </a:cubicBezTo>
                    <a:cubicBezTo>
                      <a:pt x="1" y="26"/>
                      <a:pt x="1" y="27"/>
                      <a:pt x="2" y="27"/>
                    </a:cubicBezTo>
                    <a:cubicBezTo>
                      <a:pt x="6" y="29"/>
                      <a:pt x="10" y="29"/>
                      <a:pt x="13" y="28"/>
                    </a:cubicBezTo>
                  </a:path>
                </a:pathLst>
              </a:custGeom>
              <a:solidFill>
                <a:srgbClr val="9FAD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6" name="Freeform 2328">
                <a:extLst>
                  <a:ext uri="{FF2B5EF4-FFF2-40B4-BE49-F238E27FC236}">
                    <a16:creationId xmlns:a16="http://schemas.microsoft.com/office/drawing/2014/main" id="{E1960996-6B12-44FD-A65E-F353988E16EA}"/>
                  </a:ext>
                </a:extLst>
              </p:cNvPr>
              <p:cNvSpPr>
                <a:spLocks/>
              </p:cNvSpPr>
              <p:nvPr/>
            </p:nvSpPr>
            <p:spPr bwMode="auto">
              <a:xfrm>
                <a:off x="550" y="854"/>
                <a:ext cx="79" cy="103"/>
              </a:xfrm>
              <a:custGeom>
                <a:avLst/>
                <a:gdLst>
                  <a:gd name="T0" fmla="*/ 12 w 33"/>
                  <a:gd name="T1" fmla="*/ 43 h 43"/>
                  <a:gd name="T2" fmla="*/ 33 w 33"/>
                  <a:gd name="T3" fmla="*/ 25 h 43"/>
                  <a:gd name="T4" fmla="*/ 33 w 33"/>
                  <a:gd name="T5" fmla="*/ 11 h 43"/>
                  <a:gd name="T6" fmla="*/ 33 w 33"/>
                  <a:gd name="T7" fmla="*/ 10 h 43"/>
                  <a:gd name="T8" fmla="*/ 25 w 33"/>
                  <a:gd name="T9" fmla="*/ 3 h 43"/>
                  <a:gd name="T10" fmla="*/ 21 w 33"/>
                  <a:gd name="T11" fmla="*/ 2 h 43"/>
                  <a:gd name="T12" fmla="*/ 7 w 33"/>
                  <a:gd name="T13" fmla="*/ 1 h 43"/>
                  <a:gd name="T14" fmla="*/ 5 w 33"/>
                  <a:gd name="T15" fmla="*/ 1 h 43"/>
                  <a:gd name="T16" fmla="*/ 0 w 33"/>
                  <a:gd name="T17" fmla="*/ 2 h 43"/>
                  <a:gd name="T18" fmla="*/ 0 w 33"/>
                  <a:gd name="T19" fmla="*/ 5 h 43"/>
                  <a:gd name="T20" fmla="*/ 20 w 33"/>
                  <a:gd name="T21" fmla="*/ 4 h 43"/>
                  <a:gd name="T22" fmla="*/ 21 w 33"/>
                  <a:gd name="T23" fmla="*/ 5 h 43"/>
                  <a:gd name="T24" fmla="*/ 15 w 33"/>
                  <a:gd name="T25" fmla="*/ 10 h 43"/>
                  <a:gd name="T26" fmla="*/ 8 w 33"/>
                  <a:gd name="T27" fmla="*/ 13 h 43"/>
                  <a:gd name="T28" fmla="*/ 3 w 33"/>
                  <a:gd name="T29" fmla="*/ 22 h 43"/>
                  <a:gd name="T30" fmla="*/ 1 w 33"/>
                  <a:gd name="T31" fmla="*/ 30 h 43"/>
                  <a:gd name="T32" fmla="*/ 0 w 33"/>
                  <a:gd name="T33" fmla="*/ 30 h 43"/>
                  <a:gd name="T34" fmla="*/ 0 w 33"/>
                  <a:gd name="T35" fmla="*/ 40 h 43"/>
                  <a:gd name="T36" fmla="*/ 3 w 33"/>
                  <a:gd name="T37" fmla="*/ 41 h 43"/>
                  <a:gd name="T38" fmla="*/ 12 w 33"/>
                  <a:gd name="T3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43">
                    <a:moveTo>
                      <a:pt x="12" y="43"/>
                    </a:moveTo>
                    <a:cubicBezTo>
                      <a:pt x="23" y="42"/>
                      <a:pt x="30" y="34"/>
                      <a:pt x="33" y="25"/>
                    </a:cubicBezTo>
                    <a:cubicBezTo>
                      <a:pt x="32" y="20"/>
                      <a:pt x="32" y="15"/>
                      <a:pt x="33" y="11"/>
                    </a:cubicBezTo>
                    <a:cubicBezTo>
                      <a:pt x="33" y="11"/>
                      <a:pt x="33" y="10"/>
                      <a:pt x="33" y="10"/>
                    </a:cubicBezTo>
                    <a:cubicBezTo>
                      <a:pt x="31" y="7"/>
                      <a:pt x="28" y="5"/>
                      <a:pt x="25" y="3"/>
                    </a:cubicBezTo>
                    <a:cubicBezTo>
                      <a:pt x="24" y="3"/>
                      <a:pt x="23" y="2"/>
                      <a:pt x="21" y="2"/>
                    </a:cubicBezTo>
                    <a:cubicBezTo>
                      <a:pt x="17" y="0"/>
                      <a:pt x="12" y="0"/>
                      <a:pt x="7" y="1"/>
                    </a:cubicBezTo>
                    <a:cubicBezTo>
                      <a:pt x="6" y="1"/>
                      <a:pt x="6" y="1"/>
                      <a:pt x="5" y="1"/>
                    </a:cubicBezTo>
                    <a:cubicBezTo>
                      <a:pt x="3" y="1"/>
                      <a:pt x="2" y="2"/>
                      <a:pt x="0" y="2"/>
                    </a:cubicBezTo>
                    <a:cubicBezTo>
                      <a:pt x="0" y="5"/>
                      <a:pt x="0" y="5"/>
                      <a:pt x="0" y="5"/>
                    </a:cubicBezTo>
                    <a:cubicBezTo>
                      <a:pt x="5" y="2"/>
                      <a:pt x="11" y="1"/>
                      <a:pt x="20" y="4"/>
                    </a:cubicBezTo>
                    <a:cubicBezTo>
                      <a:pt x="20" y="4"/>
                      <a:pt x="21" y="5"/>
                      <a:pt x="21" y="5"/>
                    </a:cubicBezTo>
                    <a:cubicBezTo>
                      <a:pt x="20" y="7"/>
                      <a:pt x="18" y="9"/>
                      <a:pt x="15" y="10"/>
                    </a:cubicBezTo>
                    <a:cubicBezTo>
                      <a:pt x="13" y="11"/>
                      <a:pt x="10" y="12"/>
                      <a:pt x="8" y="13"/>
                    </a:cubicBezTo>
                    <a:cubicBezTo>
                      <a:pt x="5" y="15"/>
                      <a:pt x="4" y="19"/>
                      <a:pt x="3" y="22"/>
                    </a:cubicBezTo>
                    <a:cubicBezTo>
                      <a:pt x="3" y="25"/>
                      <a:pt x="3" y="28"/>
                      <a:pt x="1" y="30"/>
                    </a:cubicBezTo>
                    <a:cubicBezTo>
                      <a:pt x="0" y="30"/>
                      <a:pt x="0" y="30"/>
                      <a:pt x="0" y="30"/>
                    </a:cubicBezTo>
                    <a:cubicBezTo>
                      <a:pt x="0" y="40"/>
                      <a:pt x="0" y="40"/>
                      <a:pt x="0" y="40"/>
                    </a:cubicBezTo>
                    <a:cubicBezTo>
                      <a:pt x="1" y="41"/>
                      <a:pt x="2" y="41"/>
                      <a:pt x="3" y="41"/>
                    </a:cubicBezTo>
                    <a:cubicBezTo>
                      <a:pt x="6" y="43"/>
                      <a:pt x="9" y="43"/>
                      <a:pt x="12" y="43"/>
                    </a:cubicBezTo>
                  </a:path>
                </a:pathLst>
              </a:custGeom>
              <a:solidFill>
                <a:srgbClr val="AEB2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7" name="Freeform 2329">
                <a:extLst>
                  <a:ext uri="{FF2B5EF4-FFF2-40B4-BE49-F238E27FC236}">
                    <a16:creationId xmlns:a16="http://schemas.microsoft.com/office/drawing/2014/main" id="{E560D313-FBBD-42E2-BC73-D2D4216C6D7C}"/>
                  </a:ext>
                </a:extLst>
              </p:cNvPr>
              <p:cNvSpPr>
                <a:spLocks/>
              </p:cNvSpPr>
              <p:nvPr/>
            </p:nvSpPr>
            <p:spPr bwMode="auto">
              <a:xfrm>
                <a:off x="550" y="856"/>
                <a:ext cx="50" cy="70"/>
              </a:xfrm>
              <a:custGeom>
                <a:avLst/>
                <a:gdLst>
                  <a:gd name="T0" fmla="*/ 3 w 21"/>
                  <a:gd name="T1" fmla="*/ 21 h 29"/>
                  <a:gd name="T2" fmla="*/ 8 w 21"/>
                  <a:gd name="T3" fmla="*/ 12 h 29"/>
                  <a:gd name="T4" fmla="*/ 15 w 21"/>
                  <a:gd name="T5" fmla="*/ 9 h 29"/>
                  <a:gd name="T6" fmla="*/ 21 w 21"/>
                  <a:gd name="T7" fmla="*/ 4 h 29"/>
                  <a:gd name="T8" fmla="*/ 20 w 21"/>
                  <a:gd name="T9" fmla="*/ 3 h 29"/>
                  <a:gd name="T10" fmla="*/ 0 w 21"/>
                  <a:gd name="T11" fmla="*/ 4 h 29"/>
                  <a:gd name="T12" fmla="*/ 0 w 21"/>
                  <a:gd name="T13" fmla="*/ 29 h 29"/>
                  <a:gd name="T14" fmla="*/ 1 w 21"/>
                  <a:gd name="T15" fmla="*/ 29 h 29"/>
                  <a:gd name="T16" fmla="*/ 3 w 21"/>
                  <a:gd name="T17"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9">
                    <a:moveTo>
                      <a:pt x="3" y="21"/>
                    </a:moveTo>
                    <a:cubicBezTo>
                      <a:pt x="4" y="18"/>
                      <a:pt x="5" y="14"/>
                      <a:pt x="8" y="12"/>
                    </a:cubicBezTo>
                    <a:cubicBezTo>
                      <a:pt x="10" y="11"/>
                      <a:pt x="13" y="10"/>
                      <a:pt x="15" y="9"/>
                    </a:cubicBezTo>
                    <a:cubicBezTo>
                      <a:pt x="18" y="8"/>
                      <a:pt x="20" y="6"/>
                      <a:pt x="21" y="4"/>
                    </a:cubicBezTo>
                    <a:cubicBezTo>
                      <a:pt x="21" y="4"/>
                      <a:pt x="20" y="3"/>
                      <a:pt x="20" y="3"/>
                    </a:cubicBezTo>
                    <a:cubicBezTo>
                      <a:pt x="11" y="0"/>
                      <a:pt x="5" y="1"/>
                      <a:pt x="0" y="4"/>
                    </a:cubicBezTo>
                    <a:cubicBezTo>
                      <a:pt x="0" y="29"/>
                      <a:pt x="0" y="29"/>
                      <a:pt x="0" y="29"/>
                    </a:cubicBezTo>
                    <a:cubicBezTo>
                      <a:pt x="1" y="29"/>
                      <a:pt x="1" y="29"/>
                      <a:pt x="1" y="29"/>
                    </a:cubicBezTo>
                    <a:cubicBezTo>
                      <a:pt x="3" y="27"/>
                      <a:pt x="3" y="24"/>
                      <a:pt x="3" y="21"/>
                    </a:cubicBezTo>
                  </a:path>
                </a:pathLst>
              </a:custGeom>
              <a:solidFill>
                <a:srgbClr val="C0C4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8" name="Freeform 2330">
                <a:extLst>
                  <a:ext uri="{FF2B5EF4-FFF2-40B4-BE49-F238E27FC236}">
                    <a16:creationId xmlns:a16="http://schemas.microsoft.com/office/drawing/2014/main" id="{79BADAE9-C405-486B-9C38-6B270F2E149E}"/>
                  </a:ext>
                </a:extLst>
              </p:cNvPr>
              <p:cNvSpPr>
                <a:spLocks/>
              </p:cNvSpPr>
              <p:nvPr/>
            </p:nvSpPr>
            <p:spPr bwMode="auto">
              <a:xfrm>
                <a:off x="586" y="997"/>
                <a:ext cx="81" cy="41"/>
              </a:xfrm>
              <a:custGeom>
                <a:avLst/>
                <a:gdLst>
                  <a:gd name="T0" fmla="*/ 8 w 34"/>
                  <a:gd name="T1" fmla="*/ 17 h 17"/>
                  <a:gd name="T2" fmla="*/ 24 w 34"/>
                  <a:gd name="T3" fmla="*/ 12 h 17"/>
                  <a:gd name="T4" fmla="*/ 34 w 34"/>
                  <a:gd name="T5" fmla="*/ 0 h 17"/>
                  <a:gd name="T6" fmla="*/ 26 w 34"/>
                  <a:gd name="T7" fmla="*/ 8 h 17"/>
                  <a:gd name="T8" fmla="*/ 1 w 34"/>
                  <a:gd name="T9" fmla="*/ 14 h 17"/>
                  <a:gd name="T10" fmla="*/ 0 w 34"/>
                  <a:gd name="T11" fmla="*/ 15 h 17"/>
                  <a:gd name="T12" fmla="*/ 8 w 34"/>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34" h="17">
                    <a:moveTo>
                      <a:pt x="8" y="17"/>
                    </a:moveTo>
                    <a:cubicBezTo>
                      <a:pt x="16" y="17"/>
                      <a:pt x="20" y="15"/>
                      <a:pt x="24" y="12"/>
                    </a:cubicBezTo>
                    <a:cubicBezTo>
                      <a:pt x="28" y="10"/>
                      <a:pt x="32" y="6"/>
                      <a:pt x="34" y="0"/>
                    </a:cubicBezTo>
                    <a:cubicBezTo>
                      <a:pt x="33" y="3"/>
                      <a:pt x="28" y="6"/>
                      <a:pt x="26" y="8"/>
                    </a:cubicBezTo>
                    <a:cubicBezTo>
                      <a:pt x="21" y="11"/>
                      <a:pt x="11" y="16"/>
                      <a:pt x="1" y="14"/>
                    </a:cubicBezTo>
                    <a:cubicBezTo>
                      <a:pt x="0" y="15"/>
                      <a:pt x="0" y="15"/>
                      <a:pt x="0" y="15"/>
                    </a:cubicBezTo>
                    <a:cubicBezTo>
                      <a:pt x="2" y="16"/>
                      <a:pt x="6" y="17"/>
                      <a:pt x="8" y="17"/>
                    </a:cubicBezTo>
                  </a:path>
                </a:pathLst>
              </a:custGeom>
              <a:solidFill>
                <a:srgbClr val="737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9" name="Freeform 2331">
                <a:extLst>
                  <a:ext uri="{FF2B5EF4-FFF2-40B4-BE49-F238E27FC236}">
                    <a16:creationId xmlns:a16="http://schemas.microsoft.com/office/drawing/2014/main" id="{CFD1FA6D-DF58-45C9-B2F6-EE3441292814}"/>
                  </a:ext>
                </a:extLst>
              </p:cNvPr>
              <p:cNvSpPr>
                <a:spLocks/>
              </p:cNvSpPr>
              <p:nvPr/>
            </p:nvSpPr>
            <p:spPr bwMode="auto">
              <a:xfrm>
                <a:off x="562" y="1014"/>
                <a:ext cx="29" cy="19"/>
              </a:xfrm>
              <a:custGeom>
                <a:avLst/>
                <a:gdLst>
                  <a:gd name="T0" fmla="*/ 10 w 12"/>
                  <a:gd name="T1" fmla="*/ 8 h 8"/>
                  <a:gd name="T2" fmla="*/ 11 w 12"/>
                  <a:gd name="T3" fmla="*/ 7 h 8"/>
                  <a:gd name="T4" fmla="*/ 12 w 12"/>
                  <a:gd name="T5" fmla="*/ 7 h 8"/>
                  <a:gd name="T6" fmla="*/ 7 w 12"/>
                  <a:gd name="T7" fmla="*/ 5 h 8"/>
                  <a:gd name="T8" fmla="*/ 9 w 12"/>
                  <a:gd name="T9" fmla="*/ 4 h 8"/>
                  <a:gd name="T10" fmla="*/ 10 w 12"/>
                  <a:gd name="T11" fmla="*/ 2 h 8"/>
                  <a:gd name="T12" fmla="*/ 7 w 12"/>
                  <a:gd name="T13" fmla="*/ 0 h 8"/>
                  <a:gd name="T14" fmla="*/ 4 w 12"/>
                  <a:gd name="T15" fmla="*/ 3 h 8"/>
                  <a:gd name="T16" fmla="*/ 3 w 12"/>
                  <a:gd name="T17" fmla="*/ 3 h 8"/>
                  <a:gd name="T18" fmla="*/ 2 w 12"/>
                  <a:gd name="T19" fmla="*/ 2 h 8"/>
                  <a:gd name="T20" fmla="*/ 0 w 12"/>
                  <a:gd name="T21" fmla="*/ 1 h 8"/>
                  <a:gd name="T22" fmla="*/ 9 w 12"/>
                  <a:gd name="T23" fmla="*/ 8 h 8"/>
                  <a:gd name="T24" fmla="*/ 9 w 12"/>
                  <a:gd name="T25" fmla="*/ 8 h 8"/>
                  <a:gd name="T26" fmla="*/ 10 w 12"/>
                  <a:gd name="T2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8">
                    <a:moveTo>
                      <a:pt x="10" y="8"/>
                    </a:moveTo>
                    <a:cubicBezTo>
                      <a:pt x="11" y="7"/>
                      <a:pt x="11" y="7"/>
                      <a:pt x="11" y="7"/>
                    </a:cubicBezTo>
                    <a:cubicBezTo>
                      <a:pt x="12" y="7"/>
                      <a:pt x="12" y="7"/>
                      <a:pt x="12" y="7"/>
                    </a:cubicBezTo>
                    <a:cubicBezTo>
                      <a:pt x="12" y="7"/>
                      <a:pt x="10" y="6"/>
                      <a:pt x="7" y="5"/>
                    </a:cubicBezTo>
                    <a:cubicBezTo>
                      <a:pt x="7" y="5"/>
                      <a:pt x="8" y="4"/>
                      <a:pt x="9" y="4"/>
                    </a:cubicBezTo>
                    <a:cubicBezTo>
                      <a:pt x="9" y="3"/>
                      <a:pt x="10" y="2"/>
                      <a:pt x="10" y="2"/>
                    </a:cubicBezTo>
                    <a:cubicBezTo>
                      <a:pt x="9" y="1"/>
                      <a:pt x="8" y="0"/>
                      <a:pt x="7" y="0"/>
                    </a:cubicBezTo>
                    <a:cubicBezTo>
                      <a:pt x="7" y="0"/>
                      <a:pt x="6" y="1"/>
                      <a:pt x="4" y="3"/>
                    </a:cubicBezTo>
                    <a:cubicBezTo>
                      <a:pt x="3" y="3"/>
                      <a:pt x="3" y="3"/>
                      <a:pt x="3" y="3"/>
                    </a:cubicBezTo>
                    <a:cubicBezTo>
                      <a:pt x="3" y="3"/>
                      <a:pt x="2" y="2"/>
                      <a:pt x="2" y="2"/>
                    </a:cubicBezTo>
                    <a:cubicBezTo>
                      <a:pt x="1" y="2"/>
                      <a:pt x="1" y="1"/>
                      <a:pt x="0" y="1"/>
                    </a:cubicBezTo>
                    <a:cubicBezTo>
                      <a:pt x="3" y="3"/>
                      <a:pt x="5" y="6"/>
                      <a:pt x="9" y="8"/>
                    </a:cubicBezTo>
                    <a:cubicBezTo>
                      <a:pt x="9" y="8"/>
                      <a:pt x="9" y="8"/>
                      <a:pt x="9" y="8"/>
                    </a:cubicBezTo>
                    <a:cubicBezTo>
                      <a:pt x="10" y="8"/>
                      <a:pt x="10" y="8"/>
                      <a:pt x="10" y="8"/>
                    </a:cubicBezTo>
                  </a:path>
                </a:pathLst>
              </a:custGeom>
              <a:solidFill>
                <a:srgbClr val="666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0" name="Freeform 2332">
                <a:extLst>
                  <a:ext uri="{FF2B5EF4-FFF2-40B4-BE49-F238E27FC236}">
                    <a16:creationId xmlns:a16="http://schemas.microsoft.com/office/drawing/2014/main" id="{6A39820E-A8AD-4E6A-A90B-73DF72DA65FA}"/>
                  </a:ext>
                </a:extLst>
              </p:cNvPr>
              <p:cNvSpPr>
                <a:spLocks/>
              </p:cNvSpPr>
              <p:nvPr/>
            </p:nvSpPr>
            <p:spPr bwMode="auto">
              <a:xfrm>
                <a:off x="763" y="1014"/>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879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1" name="Freeform 2333">
                <a:extLst>
                  <a:ext uri="{FF2B5EF4-FFF2-40B4-BE49-F238E27FC236}">
                    <a16:creationId xmlns:a16="http://schemas.microsoft.com/office/drawing/2014/main" id="{E9271BFF-1750-4161-8636-8318E58A7799}"/>
                  </a:ext>
                </a:extLst>
              </p:cNvPr>
              <p:cNvSpPr>
                <a:spLocks/>
              </p:cNvSpPr>
              <p:nvPr/>
            </p:nvSpPr>
            <p:spPr bwMode="auto">
              <a:xfrm>
                <a:off x="770" y="1014"/>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cubicBezTo>
                      <a:pt x="1" y="0"/>
                      <a:pt x="2" y="0"/>
                      <a:pt x="2" y="0"/>
                    </a:cubicBezTo>
                    <a:close/>
                  </a:path>
                </a:pathLst>
              </a:custGeom>
              <a:solidFill>
                <a:srgbClr val="879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2" name="Freeform 2334">
                <a:extLst>
                  <a:ext uri="{FF2B5EF4-FFF2-40B4-BE49-F238E27FC236}">
                    <a16:creationId xmlns:a16="http://schemas.microsoft.com/office/drawing/2014/main" id="{74173705-5293-4F5A-9F0B-DE254A5F8920}"/>
                  </a:ext>
                </a:extLst>
              </p:cNvPr>
              <p:cNvSpPr>
                <a:spLocks/>
              </p:cNvSpPr>
              <p:nvPr/>
            </p:nvSpPr>
            <p:spPr bwMode="auto">
              <a:xfrm>
                <a:off x="779" y="1012"/>
                <a:ext cx="5"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0" y="0"/>
                      <a:pt x="1" y="0"/>
                      <a:pt x="2" y="0"/>
                    </a:cubicBezTo>
                    <a:close/>
                  </a:path>
                </a:pathLst>
              </a:custGeom>
              <a:solidFill>
                <a:srgbClr val="879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3" name="Freeform 2335">
                <a:extLst>
                  <a:ext uri="{FF2B5EF4-FFF2-40B4-BE49-F238E27FC236}">
                    <a16:creationId xmlns:a16="http://schemas.microsoft.com/office/drawing/2014/main" id="{2654801D-E98A-4CFB-B048-071963C1075E}"/>
                  </a:ext>
                </a:extLst>
              </p:cNvPr>
              <p:cNvSpPr>
                <a:spLocks noEditPoints="1"/>
              </p:cNvSpPr>
              <p:nvPr/>
            </p:nvSpPr>
            <p:spPr bwMode="auto">
              <a:xfrm>
                <a:off x="626" y="845"/>
                <a:ext cx="165" cy="164"/>
              </a:xfrm>
              <a:custGeom>
                <a:avLst/>
                <a:gdLst>
                  <a:gd name="T0" fmla="*/ 41 w 69"/>
                  <a:gd name="T1" fmla="*/ 69 h 69"/>
                  <a:gd name="T2" fmla="*/ 32 w 69"/>
                  <a:gd name="T3" fmla="*/ 65 h 69"/>
                  <a:gd name="T4" fmla="*/ 51 w 69"/>
                  <a:gd name="T5" fmla="*/ 63 h 69"/>
                  <a:gd name="T6" fmla="*/ 68 w 69"/>
                  <a:gd name="T7" fmla="*/ 41 h 69"/>
                  <a:gd name="T8" fmla="*/ 46 w 69"/>
                  <a:gd name="T9" fmla="*/ 9 h 69"/>
                  <a:gd name="T10" fmla="*/ 19 w 69"/>
                  <a:gd name="T11" fmla="*/ 0 h 69"/>
                  <a:gd name="T12" fmla="*/ 17 w 69"/>
                  <a:gd name="T13" fmla="*/ 1 h 69"/>
                  <a:gd name="T14" fmla="*/ 14 w 69"/>
                  <a:gd name="T15" fmla="*/ 2 h 69"/>
                  <a:gd name="T16" fmla="*/ 11 w 69"/>
                  <a:gd name="T17" fmla="*/ 3 h 69"/>
                  <a:gd name="T18" fmla="*/ 10 w 69"/>
                  <a:gd name="T19" fmla="*/ 4 h 69"/>
                  <a:gd name="T20" fmla="*/ 9 w 69"/>
                  <a:gd name="T21" fmla="*/ 4 h 69"/>
                  <a:gd name="T22" fmla="*/ 7 w 69"/>
                  <a:gd name="T23" fmla="*/ 6 h 69"/>
                  <a:gd name="T24" fmla="*/ 6 w 69"/>
                  <a:gd name="T25" fmla="*/ 7 h 69"/>
                  <a:gd name="T26" fmla="*/ 4 w 69"/>
                  <a:gd name="T27" fmla="*/ 10 h 69"/>
                  <a:gd name="T28" fmla="*/ 2 w 69"/>
                  <a:gd name="T29" fmla="*/ 12 h 69"/>
                  <a:gd name="T30" fmla="*/ 1 w 69"/>
                  <a:gd name="T31" fmla="*/ 15 h 69"/>
                  <a:gd name="T32" fmla="*/ 1 w 69"/>
                  <a:gd name="T33" fmla="*/ 29 h 69"/>
                  <a:gd name="T34" fmla="*/ 6 w 69"/>
                  <a:gd name="T35" fmla="*/ 40 h 69"/>
                  <a:gd name="T36" fmla="*/ 12 w 69"/>
                  <a:gd name="T37" fmla="*/ 50 h 69"/>
                  <a:gd name="T38" fmla="*/ 17 w 69"/>
                  <a:gd name="T39" fmla="*/ 55 h 69"/>
                  <a:gd name="T40" fmla="*/ 19 w 69"/>
                  <a:gd name="T41" fmla="*/ 56 h 69"/>
                  <a:gd name="T42" fmla="*/ 22 w 69"/>
                  <a:gd name="T43" fmla="*/ 59 h 69"/>
                  <a:gd name="T44" fmla="*/ 24 w 69"/>
                  <a:gd name="T45" fmla="*/ 60 h 69"/>
                  <a:gd name="T46" fmla="*/ 41 w 69"/>
                  <a:gd name="T47" fmla="*/ 69 h 69"/>
                  <a:gd name="T48" fmla="*/ 11 w 69"/>
                  <a:gd name="T49" fmla="*/ 46 h 69"/>
                  <a:gd name="T50" fmla="*/ 5 w 69"/>
                  <a:gd name="T51" fmla="*/ 37 h 69"/>
                  <a:gd name="T52" fmla="*/ 1 w 69"/>
                  <a:gd name="T53" fmla="*/ 20 h 69"/>
                  <a:gd name="T54" fmla="*/ 1 w 69"/>
                  <a:gd name="T55" fmla="*/ 19 h 69"/>
                  <a:gd name="T56" fmla="*/ 7 w 69"/>
                  <a:gd name="T57" fmla="*/ 8 h 69"/>
                  <a:gd name="T58" fmla="*/ 10 w 69"/>
                  <a:gd name="T59" fmla="*/ 6 h 69"/>
                  <a:gd name="T60" fmla="*/ 25 w 69"/>
                  <a:gd name="T61" fmla="*/ 3 h 69"/>
                  <a:gd name="T62" fmla="*/ 42 w 69"/>
                  <a:gd name="T63" fmla="*/ 13 h 69"/>
                  <a:gd name="T64" fmla="*/ 56 w 69"/>
                  <a:gd name="T65" fmla="*/ 48 h 69"/>
                  <a:gd name="T66" fmla="*/ 52 w 69"/>
                  <a:gd name="T67" fmla="*/ 56 h 69"/>
                  <a:gd name="T68" fmla="*/ 38 w 69"/>
                  <a:gd name="T69" fmla="*/ 60 h 69"/>
                  <a:gd name="T70" fmla="*/ 11 w 69"/>
                  <a:gd name="T71" fmla="*/ 4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 h="69">
                    <a:moveTo>
                      <a:pt x="41" y="69"/>
                    </a:moveTo>
                    <a:cubicBezTo>
                      <a:pt x="38" y="68"/>
                      <a:pt x="35" y="67"/>
                      <a:pt x="32" y="65"/>
                    </a:cubicBezTo>
                    <a:cubicBezTo>
                      <a:pt x="40" y="65"/>
                      <a:pt x="46" y="65"/>
                      <a:pt x="51" y="63"/>
                    </a:cubicBezTo>
                    <a:cubicBezTo>
                      <a:pt x="62" y="60"/>
                      <a:pt x="67" y="50"/>
                      <a:pt x="68" y="41"/>
                    </a:cubicBezTo>
                    <a:cubicBezTo>
                      <a:pt x="69" y="28"/>
                      <a:pt x="59" y="16"/>
                      <a:pt x="46" y="9"/>
                    </a:cubicBezTo>
                    <a:cubicBezTo>
                      <a:pt x="38" y="5"/>
                      <a:pt x="32" y="1"/>
                      <a:pt x="19" y="0"/>
                    </a:cubicBezTo>
                    <a:cubicBezTo>
                      <a:pt x="18" y="0"/>
                      <a:pt x="18" y="0"/>
                      <a:pt x="17" y="1"/>
                    </a:cubicBezTo>
                    <a:cubicBezTo>
                      <a:pt x="16" y="1"/>
                      <a:pt x="15" y="1"/>
                      <a:pt x="14" y="2"/>
                    </a:cubicBezTo>
                    <a:cubicBezTo>
                      <a:pt x="13" y="2"/>
                      <a:pt x="12" y="3"/>
                      <a:pt x="11" y="3"/>
                    </a:cubicBezTo>
                    <a:cubicBezTo>
                      <a:pt x="10" y="4"/>
                      <a:pt x="10" y="4"/>
                      <a:pt x="10" y="4"/>
                    </a:cubicBezTo>
                    <a:cubicBezTo>
                      <a:pt x="9" y="4"/>
                      <a:pt x="9" y="4"/>
                      <a:pt x="9" y="4"/>
                    </a:cubicBezTo>
                    <a:cubicBezTo>
                      <a:pt x="8" y="5"/>
                      <a:pt x="7" y="5"/>
                      <a:pt x="7" y="6"/>
                    </a:cubicBezTo>
                    <a:cubicBezTo>
                      <a:pt x="6" y="7"/>
                      <a:pt x="6" y="7"/>
                      <a:pt x="6" y="7"/>
                    </a:cubicBezTo>
                    <a:cubicBezTo>
                      <a:pt x="5" y="8"/>
                      <a:pt x="4" y="9"/>
                      <a:pt x="4" y="10"/>
                    </a:cubicBezTo>
                    <a:cubicBezTo>
                      <a:pt x="3" y="11"/>
                      <a:pt x="3" y="12"/>
                      <a:pt x="2" y="12"/>
                    </a:cubicBezTo>
                    <a:cubicBezTo>
                      <a:pt x="2" y="13"/>
                      <a:pt x="2" y="14"/>
                      <a:pt x="1" y="15"/>
                    </a:cubicBezTo>
                    <a:cubicBezTo>
                      <a:pt x="0" y="19"/>
                      <a:pt x="0" y="24"/>
                      <a:pt x="1" y="29"/>
                    </a:cubicBezTo>
                    <a:cubicBezTo>
                      <a:pt x="2" y="33"/>
                      <a:pt x="4" y="37"/>
                      <a:pt x="6" y="40"/>
                    </a:cubicBezTo>
                    <a:cubicBezTo>
                      <a:pt x="8" y="43"/>
                      <a:pt x="10" y="46"/>
                      <a:pt x="12" y="50"/>
                    </a:cubicBezTo>
                    <a:cubicBezTo>
                      <a:pt x="14" y="51"/>
                      <a:pt x="15" y="53"/>
                      <a:pt x="17" y="55"/>
                    </a:cubicBezTo>
                    <a:cubicBezTo>
                      <a:pt x="18" y="55"/>
                      <a:pt x="18" y="56"/>
                      <a:pt x="19" y="56"/>
                    </a:cubicBezTo>
                    <a:cubicBezTo>
                      <a:pt x="20" y="57"/>
                      <a:pt x="21" y="58"/>
                      <a:pt x="22" y="59"/>
                    </a:cubicBezTo>
                    <a:cubicBezTo>
                      <a:pt x="22" y="59"/>
                      <a:pt x="23" y="60"/>
                      <a:pt x="24" y="60"/>
                    </a:cubicBezTo>
                    <a:cubicBezTo>
                      <a:pt x="29" y="64"/>
                      <a:pt x="35" y="67"/>
                      <a:pt x="41" y="69"/>
                    </a:cubicBezTo>
                    <a:moveTo>
                      <a:pt x="11" y="46"/>
                    </a:moveTo>
                    <a:cubicBezTo>
                      <a:pt x="9" y="43"/>
                      <a:pt x="7" y="40"/>
                      <a:pt x="5" y="37"/>
                    </a:cubicBezTo>
                    <a:cubicBezTo>
                      <a:pt x="2" y="32"/>
                      <a:pt x="1" y="26"/>
                      <a:pt x="1" y="20"/>
                    </a:cubicBezTo>
                    <a:cubicBezTo>
                      <a:pt x="1" y="20"/>
                      <a:pt x="1" y="19"/>
                      <a:pt x="1" y="19"/>
                    </a:cubicBezTo>
                    <a:cubicBezTo>
                      <a:pt x="2" y="14"/>
                      <a:pt x="4" y="10"/>
                      <a:pt x="7" y="8"/>
                    </a:cubicBezTo>
                    <a:cubicBezTo>
                      <a:pt x="8" y="7"/>
                      <a:pt x="9" y="7"/>
                      <a:pt x="10" y="6"/>
                    </a:cubicBezTo>
                    <a:cubicBezTo>
                      <a:pt x="14" y="4"/>
                      <a:pt x="19" y="3"/>
                      <a:pt x="25" y="3"/>
                    </a:cubicBezTo>
                    <a:cubicBezTo>
                      <a:pt x="32" y="4"/>
                      <a:pt x="37" y="8"/>
                      <a:pt x="42" y="13"/>
                    </a:cubicBezTo>
                    <a:cubicBezTo>
                      <a:pt x="52" y="23"/>
                      <a:pt x="59" y="35"/>
                      <a:pt x="56" y="48"/>
                    </a:cubicBezTo>
                    <a:cubicBezTo>
                      <a:pt x="56" y="51"/>
                      <a:pt x="54" y="54"/>
                      <a:pt x="52" y="56"/>
                    </a:cubicBezTo>
                    <a:cubicBezTo>
                      <a:pt x="48" y="59"/>
                      <a:pt x="43" y="60"/>
                      <a:pt x="38" y="60"/>
                    </a:cubicBezTo>
                    <a:cubicBezTo>
                      <a:pt x="27" y="59"/>
                      <a:pt x="18" y="53"/>
                      <a:pt x="11" y="46"/>
                    </a:cubicBezTo>
                  </a:path>
                </a:pathLst>
              </a:custGeom>
              <a:solidFill>
                <a:srgbClr val="879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4" name="Freeform 2336">
                <a:extLst>
                  <a:ext uri="{FF2B5EF4-FFF2-40B4-BE49-F238E27FC236}">
                    <a16:creationId xmlns:a16="http://schemas.microsoft.com/office/drawing/2014/main" id="{DAF39380-3BD5-4DBA-B0DC-AD002DB6AABE}"/>
                  </a:ext>
                </a:extLst>
              </p:cNvPr>
              <p:cNvSpPr>
                <a:spLocks/>
              </p:cNvSpPr>
              <p:nvPr/>
            </p:nvSpPr>
            <p:spPr bwMode="auto">
              <a:xfrm>
                <a:off x="751" y="1014"/>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879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5" name="Freeform 2337">
                <a:extLst>
                  <a:ext uri="{FF2B5EF4-FFF2-40B4-BE49-F238E27FC236}">
                    <a16:creationId xmlns:a16="http://schemas.microsoft.com/office/drawing/2014/main" id="{83FC3230-241D-4AA6-BCAC-11982E8AD2FC}"/>
                  </a:ext>
                </a:extLst>
              </p:cNvPr>
              <p:cNvSpPr>
                <a:spLocks/>
              </p:cNvSpPr>
              <p:nvPr/>
            </p:nvSpPr>
            <p:spPr bwMode="auto">
              <a:xfrm>
                <a:off x="729" y="1009"/>
                <a:ext cx="3" cy="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1"/>
                      <a:pt x="1" y="1"/>
                    </a:cubicBezTo>
                    <a:cubicBezTo>
                      <a:pt x="1" y="1"/>
                      <a:pt x="1" y="0"/>
                      <a:pt x="0" y="0"/>
                    </a:cubicBezTo>
                    <a:close/>
                  </a:path>
                </a:pathLst>
              </a:custGeom>
              <a:solidFill>
                <a:srgbClr val="879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6" name="Freeform 2338">
                <a:extLst>
                  <a:ext uri="{FF2B5EF4-FFF2-40B4-BE49-F238E27FC236}">
                    <a16:creationId xmlns:a16="http://schemas.microsoft.com/office/drawing/2014/main" id="{65760E16-EF33-49A9-BECC-6EB8E9C99592}"/>
                  </a:ext>
                </a:extLst>
              </p:cNvPr>
              <p:cNvSpPr>
                <a:spLocks/>
              </p:cNvSpPr>
              <p:nvPr/>
            </p:nvSpPr>
            <p:spPr bwMode="auto">
              <a:xfrm>
                <a:off x="741" y="1012"/>
                <a:ext cx="2"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close/>
                  </a:path>
                </a:pathLst>
              </a:custGeom>
              <a:solidFill>
                <a:srgbClr val="879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7" name="Freeform 2339">
                <a:extLst>
                  <a:ext uri="{FF2B5EF4-FFF2-40B4-BE49-F238E27FC236}">
                    <a16:creationId xmlns:a16="http://schemas.microsoft.com/office/drawing/2014/main" id="{16C25D34-7520-447F-A33F-E55B6CFC2701}"/>
                  </a:ext>
                </a:extLst>
              </p:cNvPr>
              <p:cNvSpPr>
                <a:spLocks/>
              </p:cNvSpPr>
              <p:nvPr/>
            </p:nvSpPr>
            <p:spPr bwMode="auto">
              <a:xfrm>
                <a:off x="784" y="1004"/>
                <a:ext cx="19" cy="8"/>
              </a:xfrm>
              <a:custGeom>
                <a:avLst/>
                <a:gdLst>
                  <a:gd name="T0" fmla="*/ 8 w 8"/>
                  <a:gd name="T1" fmla="*/ 0 h 3"/>
                  <a:gd name="T2" fmla="*/ 0 w 8"/>
                  <a:gd name="T3" fmla="*/ 3 h 3"/>
                  <a:gd name="T4" fmla="*/ 3 w 8"/>
                  <a:gd name="T5" fmla="*/ 2 h 3"/>
                  <a:gd name="T6" fmla="*/ 6 w 8"/>
                  <a:gd name="T7" fmla="*/ 1 h 3"/>
                  <a:gd name="T8" fmla="*/ 8 w 8"/>
                  <a:gd name="T9" fmla="*/ 0 h 3"/>
                </a:gdLst>
                <a:ahLst/>
                <a:cxnLst>
                  <a:cxn ang="0">
                    <a:pos x="T0" y="T1"/>
                  </a:cxn>
                  <a:cxn ang="0">
                    <a:pos x="T2" y="T3"/>
                  </a:cxn>
                  <a:cxn ang="0">
                    <a:pos x="T4" y="T5"/>
                  </a:cxn>
                  <a:cxn ang="0">
                    <a:pos x="T6" y="T7"/>
                  </a:cxn>
                  <a:cxn ang="0">
                    <a:pos x="T8" y="T9"/>
                  </a:cxn>
                </a:cxnLst>
                <a:rect l="0" t="0" r="r" b="b"/>
                <a:pathLst>
                  <a:path w="8" h="3">
                    <a:moveTo>
                      <a:pt x="8" y="0"/>
                    </a:moveTo>
                    <a:cubicBezTo>
                      <a:pt x="6" y="1"/>
                      <a:pt x="3" y="2"/>
                      <a:pt x="0" y="3"/>
                    </a:cubicBezTo>
                    <a:cubicBezTo>
                      <a:pt x="1" y="3"/>
                      <a:pt x="2" y="3"/>
                      <a:pt x="3" y="2"/>
                    </a:cubicBezTo>
                    <a:cubicBezTo>
                      <a:pt x="4" y="2"/>
                      <a:pt x="5" y="2"/>
                      <a:pt x="6" y="1"/>
                    </a:cubicBezTo>
                    <a:cubicBezTo>
                      <a:pt x="7" y="1"/>
                      <a:pt x="8" y="0"/>
                      <a:pt x="8" y="0"/>
                    </a:cubicBezTo>
                    <a:close/>
                  </a:path>
                </a:pathLst>
              </a:custGeom>
              <a:solidFill>
                <a:srgbClr val="879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8" name="Freeform 2340">
                <a:extLst>
                  <a:ext uri="{FF2B5EF4-FFF2-40B4-BE49-F238E27FC236}">
                    <a16:creationId xmlns:a16="http://schemas.microsoft.com/office/drawing/2014/main" id="{30A11B72-0F58-415E-9945-6CEF5478581E}"/>
                  </a:ext>
                </a:extLst>
              </p:cNvPr>
              <p:cNvSpPr>
                <a:spLocks/>
              </p:cNvSpPr>
              <p:nvPr/>
            </p:nvSpPr>
            <p:spPr bwMode="auto">
              <a:xfrm>
                <a:off x="806" y="1000"/>
                <a:ext cx="4" cy="4"/>
              </a:xfrm>
              <a:custGeom>
                <a:avLst/>
                <a:gdLst>
                  <a:gd name="T0" fmla="*/ 0 w 2"/>
                  <a:gd name="T1" fmla="*/ 2 h 2"/>
                  <a:gd name="T2" fmla="*/ 2 w 2"/>
                  <a:gd name="T3" fmla="*/ 1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1"/>
                      <a:pt x="1" y="1"/>
                      <a:pt x="2" y="1"/>
                    </a:cubicBezTo>
                    <a:cubicBezTo>
                      <a:pt x="2" y="0"/>
                      <a:pt x="2" y="0"/>
                      <a:pt x="2" y="0"/>
                    </a:cubicBezTo>
                    <a:cubicBezTo>
                      <a:pt x="1" y="1"/>
                      <a:pt x="1" y="1"/>
                      <a:pt x="0" y="2"/>
                    </a:cubicBezTo>
                    <a:close/>
                  </a:path>
                </a:pathLst>
              </a:custGeom>
              <a:solidFill>
                <a:srgbClr val="879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9" name="Freeform 2341">
                <a:extLst>
                  <a:ext uri="{FF2B5EF4-FFF2-40B4-BE49-F238E27FC236}">
                    <a16:creationId xmlns:a16="http://schemas.microsoft.com/office/drawing/2014/main" id="{30B63476-B459-443D-9AD0-C10E64B1F0DF}"/>
                  </a:ext>
                </a:extLst>
              </p:cNvPr>
              <p:cNvSpPr>
                <a:spLocks/>
              </p:cNvSpPr>
              <p:nvPr/>
            </p:nvSpPr>
            <p:spPr bwMode="auto">
              <a:xfrm>
                <a:off x="813" y="997"/>
                <a:ext cx="4"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0"/>
                      <a:pt x="1" y="0"/>
                      <a:pt x="2" y="0"/>
                    </a:cubicBezTo>
                    <a:cubicBezTo>
                      <a:pt x="1" y="0"/>
                      <a:pt x="0" y="0"/>
                      <a:pt x="0" y="1"/>
                    </a:cubicBezTo>
                    <a:close/>
                  </a:path>
                </a:pathLst>
              </a:custGeom>
              <a:solidFill>
                <a:srgbClr val="879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0" name="Freeform 2342">
                <a:extLst>
                  <a:ext uri="{FF2B5EF4-FFF2-40B4-BE49-F238E27FC236}">
                    <a16:creationId xmlns:a16="http://schemas.microsoft.com/office/drawing/2014/main" id="{6386E024-8736-4F62-B5A1-19AF60DF1179}"/>
                  </a:ext>
                </a:extLst>
              </p:cNvPr>
              <p:cNvSpPr>
                <a:spLocks/>
              </p:cNvSpPr>
              <p:nvPr/>
            </p:nvSpPr>
            <p:spPr bwMode="auto">
              <a:xfrm>
                <a:off x="803" y="880"/>
                <a:ext cx="14" cy="15"/>
              </a:xfrm>
              <a:custGeom>
                <a:avLst/>
                <a:gdLst>
                  <a:gd name="T0" fmla="*/ 6 w 6"/>
                  <a:gd name="T1" fmla="*/ 6 h 6"/>
                  <a:gd name="T2" fmla="*/ 6 w 6"/>
                  <a:gd name="T3" fmla="*/ 5 h 6"/>
                  <a:gd name="T4" fmla="*/ 4 w 6"/>
                  <a:gd name="T5" fmla="*/ 4 h 6"/>
                  <a:gd name="T6" fmla="*/ 3 w 6"/>
                  <a:gd name="T7" fmla="*/ 3 h 6"/>
                  <a:gd name="T8" fmla="*/ 1 w 6"/>
                  <a:gd name="T9" fmla="*/ 1 h 6"/>
                  <a:gd name="T10" fmla="*/ 0 w 6"/>
                  <a:gd name="T11" fmla="*/ 0 h 6"/>
                  <a:gd name="T12" fmla="*/ 6 w 6"/>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6" y="6"/>
                    </a:moveTo>
                    <a:cubicBezTo>
                      <a:pt x="6" y="5"/>
                      <a:pt x="6" y="5"/>
                      <a:pt x="6" y="5"/>
                    </a:cubicBezTo>
                    <a:cubicBezTo>
                      <a:pt x="5" y="5"/>
                      <a:pt x="5" y="4"/>
                      <a:pt x="4" y="4"/>
                    </a:cubicBezTo>
                    <a:cubicBezTo>
                      <a:pt x="4" y="3"/>
                      <a:pt x="3" y="3"/>
                      <a:pt x="3" y="3"/>
                    </a:cubicBezTo>
                    <a:cubicBezTo>
                      <a:pt x="2" y="2"/>
                      <a:pt x="2" y="2"/>
                      <a:pt x="1" y="1"/>
                    </a:cubicBezTo>
                    <a:cubicBezTo>
                      <a:pt x="1" y="1"/>
                      <a:pt x="0" y="0"/>
                      <a:pt x="0" y="0"/>
                    </a:cubicBezTo>
                    <a:cubicBezTo>
                      <a:pt x="2" y="2"/>
                      <a:pt x="4" y="4"/>
                      <a:pt x="6" y="6"/>
                    </a:cubicBezTo>
                    <a:close/>
                  </a:path>
                </a:pathLst>
              </a:custGeom>
              <a:solidFill>
                <a:srgbClr val="879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1" name="Freeform 2343">
                <a:extLst>
                  <a:ext uri="{FF2B5EF4-FFF2-40B4-BE49-F238E27FC236}">
                    <a16:creationId xmlns:a16="http://schemas.microsoft.com/office/drawing/2014/main" id="{12B3B9F9-D5E1-4066-86BB-71C9D588C573}"/>
                  </a:ext>
                </a:extLst>
              </p:cNvPr>
              <p:cNvSpPr>
                <a:spLocks/>
              </p:cNvSpPr>
              <p:nvPr/>
            </p:nvSpPr>
            <p:spPr bwMode="auto">
              <a:xfrm>
                <a:off x="734" y="847"/>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0" y="0"/>
                    </a:cubicBezTo>
                    <a:cubicBezTo>
                      <a:pt x="0" y="0"/>
                      <a:pt x="1" y="0"/>
                      <a:pt x="1" y="1"/>
                    </a:cubicBezTo>
                    <a:close/>
                  </a:path>
                </a:pathLst>
              </a:custGeom>
              <a:solidFill>
                <a:srgbClr val="879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2" name="Freeform 2344">
                <a:extLst>
                  <a:ext uri="{FF2B5EF4-FFF2-40B4-BE49-F238E27FC236}">
                    <a16:creationId xmlns:a16="http://schemas.microsoft.com/office/drawing/2014/main" id="{17D58DE4-2477-4B9B-B2E6-C634EA530DE1}"/>
                  </a:ext>
                </a:extLst>
              </p:cNvPr>
              <p:cNvSpPr>
                <a:spLocks/>
              </p:cNvSpPr>
              <p:nvPr/>
            </p:nvSpPr>
            <p:spPr bwMode="auto">
              <a:xfrm>
                <a:off x="746" y="85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879C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3" name="Line 2345">
                <a:extLst>
                  <a:ext uri="{FF2B5EF4-FFF2-40B4-BE49-F238E27FC236}">
                    <a16:creationId xmlns:a16="http://schemas.microsoft.com/office/drawing/2014/main" id="{6A66D023-04CF-480F-A1BA-681A11327E65}"/>
                  </a:ext>
                </a:extLst>
              </p:cNvPr>
              <p:cNvSpPr>
                <a:spLocks noChangeShapeType="1"/>
              </p:cNvSpPr>
              <p:nvPr/>
            </p:nvSpPr>
            <p:spPr bwMode="auto">
              <a:xfrm>
                <a:off x="755" y="101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4" name="Line 2346">
                <a:extLst>
                  <a:ext uri="{FF2B5EF4-FFF2-40B4-BE49-F238E27FC236}">
                    <a16:creationId xmlns:a16="http://schemas.microsoft.com/office/drawing/2014/main" id="{17461004-6235-4BD3-B66E-83800216F9B7}"/>
                  </a:ext>
                </a:extLst>
              </p:cNvPr>
              <p:cNvSpPr>
                <a:spLocks noChangeShapeType="1"/>
              </p:cNvSpPr>
              <p:nvPr/>
            </p:nvSpPr>
            <p:spPr bwMode="auto">
              <a:xfrm>
                <a:off x="755" y="1012"/>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5" name="Freeform 2347">
                <a:extLst>
                  <a:ext uri="{FF2B5EF4-FFF2-40B4-BE49-F238E27FC236}">
                    <a16:creationId xmlns:a16="http://schemas.microsoft.com/office/drawing/2014/main" id="{C6D2C061-8FF5-40E0-9B3A-C7792BDE4755}"/>
                  </a:ext>
                </a:extLst>
              </p:cNvPr>
              <p:cNvSpPr>
                <a:spLocks/>
              </p:cNvSpPr>
              <p:nvPr/>
            </p:nvSpPr>
            <p:spPr bwMode="auto">
              <a:xfrm>
                <a:off x="796" y="988"/>
                <a:ext cx="2"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1" y="0"/>
                      <a:pt x="1" y="0"/>
                    </a:cubicBezTo>
                    <a:cubicBezTo>
                      <a:pt x="1" y="0"/>
                      <a:pt x="0" y="1"/>
                      <a:pt x="0" y="1"/>
                    </a:cubicBezTo>
                    <a:cubicBezTo>
                      <a:pt x="0" y="1"/>
                      <a:pt x="1" y="1"/>
                      <a:pt x="1" y="1"/>
                    </a:cubicBezTo>
                    <a:close/>
                  </a:path>
                </a:pathLst>
              </a:custGeom>
              <a:solidFill>
                <a:srgbClr val="7C7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6" name="Freeform 2348">
                <a:extLst>
                  <a:ext uri="{FF2B5EF4-FFF2-40B4-BE49-F238E27FC236}">
                    <a16:creationId xmlns:a16="http://schemas.microsoft.com/office/drawing/2014/main" id="{DDA3C256-035C-4528-880D-DAD5EEA437C6}"/>
                  </a:ext>
                </a:extLst>
              </p:cNvPr>
              <p:cNvSpPr>
                <a:spLocks/>
              </p:cNvSpPr>
              <p:nvPr/>
            </p:nvSpPr>
            <p:spPr bwMode="auto">
              <a:xfrm>
                <a:off x="638" y="852"/>
                <a:ext cx="129" cy="136"/>
              </a:xfrm>
              <a:custGeom>
                <a:avLst/>
                <a:gdLst>
                  <a:gd name="T0" fmla="*/ 33 w 54"/>
                  <a:gd name="T1" fmla="*/ 57 h 57"/>
                  <a:gd name="T2" fmla="*/ 47 w 54"/>
                  <a:gd name="T3" fmla="*/ 53 h 57"/>
                  <a:gd name="T4" fmla="*/ 51 w 54"/>
                  <a:gd name="T5" fmla="*/ 45 h 57"/>
                  <a:gd name="T6" fmla="*/ 37 w 54"/>
                  <a:gd name="T7" fmla="*/ 10 h 57"/>
                  <a:gd name="T8" fmla="*/ 20 w 54"/>
                  <a:gd name="T9" fmla="*/ 0 h 57"/>
                  <a:gd name="T10" fmla="*/ 5 w 54"/>
                  <a:gd name="T11" fmla="*/ 3 h 57"/>
                  <a:gd name="T12" fmla="*/ 14 w 54"/>
                  <a:gd name="T13" fmla="*/ 3 h 57"/>
                  <a:gd name="T14" fmla="*/ 28 w 54"/>
                  <a:gd name="T15" fmla="*/ 11 h 57"/>
                  <a:gd name="T16" fmla="*/ 40 w 54"/>
                  <a:gd name="T17" fmla="*/ 40 h 57"/>
                  <a:gd name="T18" fmla="*/ 36 w 54"/>
                  <a:gd name="T19" fmla="*/ 47 h 57"/>
                  <a:gd name="T20" fmla="*/ 25 w 54"/>
                  <a:gd name="T21" fmla="*/ 49 h 57"/>
                  <a:gd name="T22" fmla="*/ 3 w 54"/>
                  <a:gd name="T23" fmla="*/ 37 h 57"/>
                  <a:gd name="T24" fmla="*/ 0 w 54"/>
                  <a:gd name="T25" fmla="*/ 34 h 57"/>
                  <a:gd name="T26" fmla="*/ 6 w 54"/>
                  <a:gd name="T27" fmla="*/ 43 h 57"/>
                  <a:gd name="T28" fmla="*/ 33 w 54"/>
                  <a:gd name="T2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57">
                    <a:moveTo>
                      <a:pt x="33" y="57"/>
                    </a:moveTo>
                    <a:cubicBezTo>
                      <a:pt x="38" y="57"/>
                      <a:pt x="43" y="56"/>
                      <a:pt x="47" y="53"/>
                    </a:cubicBezTo>
                    <a:cubicBezTo>
                      <a:pt x="49" y="51"/>
                      <a:pt x="51" y="48"/>
                      <a:pt x="51" y="45"/>
                    </a:cubicBezTo>
                    <a:cubicBezTo>
                      <a:pt x="54" y="32"/>
                      <a:pt x="47" y="20"/>
                      <a:pt x="37" y="10"/>
                    </a:cubicBezTo>
                    <a:cubicBezTo>
                      <a:pt x="32" y="5"/>
                      <a:pt x="27" y="1"/>
                      <a:pt x="20" y="0"/>
                    </a:cubicBezTo>
                    <a:cubicBezTo>
                      <a:pt x="14" y="0"/>
                      <a:pt x="9" y="1"/>
                      <a:pt x="5" y="3"/>
                    </a:cubicBezTo>
                    <a:cubicBezTo>
                      <a:pt x="8" y="2"/>
                      <a:pt x="11" y="2"/>
                      <a:pt x="14" y="3"/>
                    </a:cubicBezTo>
                    <a:cubicBezTo>
                      <a:pt x="20" y="4"/>
                      <a:pt x="25" y="7"/>
                      <a:pt x="28" y="11"/>
                    </a:cubicBezTo>
                    <a:cubicBezTo>
                      <a:pt x="37" y="19"/>
                      <a:pt x="42" y="30"/>
                      <a:pt x="40" y="40"/>
                    </a:cubicBezTo>
                    <a:cubicBezTo>
                      <a:pt x="39" y="43"/>
                      <a:pt x="38" y="45"/>
                      <a:pt x="36" y="47"/>
                    </a:cubicBezTo>
                    <a:cubicBezTo>
                      <a:pt x="33" y="49"/>
                      <a:pt x="29" y="50"/>
                      <a:pt x="25" y="49"/>
                    </a:cubicBezTo>
                    <a:cubicBezTo>
                      <a:pt x="16" y="48"/>
                      <a:pt x="8" y="44"/>
                      <a:pt x="3" y="37"/>
                    </a:cubicBezTo>
                    <a:cubicBezTo>
                      <a:pt x="2" y="36"/>
                      <a:pt x="1" y="35"/>
                      <a:pt x="0" y="34"/>
                    </a:cubicBezTo>
                    <a:cubicBezTo>
                      <a:pt x="2" y="37"/>
                      <a:pt x="4" y="40"/>
                      <a:pt x="6" y="43"/>
                    </a:cubicBezTo>
                    <a:cubicBezTo>
                      <a:pt x="13" y="50"/>
                      <a:pt x="22" y="56"/>
                      <a:pt x="33" y="57"/>
                    </a:cubicBezTo>
                  </a:path>
                </a:pathLst>
              </a:custGeom>
              <a:solidFill>
                <a:srgbClr val="9FAD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7" name="Freeform 2349">
                <a:extLst>
                  <a:ext uri="{FF2B5EF4-FFF2-40B4-BE49-F238E27FC236}">
                    <a16:creationId xmlns:a16="http://schemas.microsoft.com/office/drawing/2014/main" id="{B138169A-52C8-4EA1-AA4F-1B4EA405ED1A}"/>
                  </a:ext>
                </a:extLst>
              </p:cNvPr>
              <p:cNvSpPr>
                <a:spLocks noEditPoints="1"/>
              </p:cNvSpPr>
              <p:nvPr/>
            </p:nvSpPr>
            <p:spPr bwMode="auto">
              <a:xfrm>
                <a:off x="622" y="856"/>
                <a:ext cx="117" cy="115"/>
              </a:xfrm>
              <a:custGeom>
                <a:avLst/>
                <a:gdLst>
                  <a:gd name="T0" fmla="*/ 10 w 49"/>
                  <a:gd name="T1" fmla="*/ 35 h 48"/>
                  <a:gd name="T2" fmla="*/ 32 w 49"/>
                  <a:gd name="T3" fmla="*/ 47 h 48"/>
                  <a:gd name="T4" fmla="*/ 43 w 49"/>
                  <a:gd name="T5" fmla="*/ 45 h 48"/>
                  <a:gd name="T6" fmla="*/ 47 w 49"/>
                  <a:gd name="T7" fmla="*/ 38 h 48"/>
                  <a:gd name="T8" fmla="*/ 35 w 49"/>
                  <a:gd name="T9" fmla="*/ 9 h 48"/>
                  <a:gd name="T10" fmla="*/ 21 w 49"/>
                  <a:gd name="T11" fmla="*/ 1 h 48"/>
                  <a:gd name="T12" fmla="*/ 12 w 49"/>
                  <a:gd name="T13" fmla="*/ 1 h 48"/>
                  <a:gd name="T14" fmla="*/ 9 w 49"/>
                  <a:gd name="T15" fmla="*/ 3 h 48"/>
                  <a:gd name="T16" fmla="*/ 3 w 49"/>
                  <a:gd name="T17" fmla="*/ 14 h 48"/>
                  <a:gd name="T18" fmla="*/ 3 w 49"/>
                  <a:gd name="T19" fmla="*/ 15 h 48"/>
                  <a:gd name="T20" fmla="*/ 7 w 49"/>
                  <a:gd name="T21" fmla="*/ 32 h 48"/>
                  <a:gd name="T22" fmla="*/ 10 w 49"/>
                  <a:gd name="T23" fmla="*/ 35 h 48"/>
                  <a:gd name="T24" fmla="*/ 31 w 49"/>
                  <a:gd name="T25" fmla="*/ 39 h 48"/>
                  <a:gd name="T26" fmla="*/ 31 w 49"/>
                  <a:gd name="T27" fmla="*/ 40 h 48"/>
                  <a:gd name="T28" fmla="*/ 30 w 49"/>
                  <a:gd name="T29" fmla="*/ 41 h 48"/>
                  <a:gd name="T30" fmla="*/ 22 w 49"/>
                  <a:gd name="T31" fmla="*/ 41 h 48"/>
                  <a:gd name="T32" fmla="*/ 15 w 49"/>
                  <a:gd name="T33" fmla="*/ 37 h 48"/>
                  <a:gd name="T34" fmla="*/ 11 w 49"/>
                  <a:gd name="T35" fmla="*/ 6 h 48"/>
                  <a:gd name="T36" fmla="*/ 12 w 49"/>
                  <a:gd name="T37" fmla="*/ 6 h 48"/>
                  <a:gd name="T38" fmla="*/ 15 w 49"/>
                  <a:gd name="T39" fmla="*/ 14 h 48"/>
                  <a:gd name="T40" fmla="*/ 16 w 49"/>
                  <a:gd name="T41" fmla="*/ 22 h 48"/>
                  <a:gd name="T42" fmla="*/ 24 w 49"/>
                  <a:gd name="T43" fmla="*/ 32 h 48"/>
                  <a:gd name="T44" fmla="*/ 31 w 49"/>
                  <a:gd name="T45" fmla="*/ 3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48">
                    <a:moveTo>
                      <a:pt x="10" y="35"/>
                    </a:moveTo>
                    <a:cubicBezTo>
                      <a:pt x="15" y="42"/>
                      <a:pt x="23" y="46"/>
                      <a:pt x="32" y="47"/>
                    </a:cubicBezTo>
                    <a:cubicBezTo>
                      <a:pt x="36" y="48"/>
                      <a:pt x="40" y="47"/>
                      <a:pt x="43" y="45"/>
                    </a:cubicBezTo>
                    <a:cubicBezTo>
                      <a:pt x="45" y="43"/>
                      <a:pt x="46" y="41"/>
                      <a:pt x="47" y="38"/>
                    </a:cubicBezTo>
                    <a:cubicBezTo>
                      <a:pt x="49" y="28"/>
                      <a:pt x="44" y="17"/>
                      <a:pt x="35" y="9"/>
                    </a:cubicBezTo>
                    <a:cubicBezTo>
                      <a:pt x="32" y="5"/>
                      <a:pt x="27" y="2"/>
                      <a:pt x="21" y="1"/>
                    </a:cubicBezTo>
                    <a:cubicBezTo>
                      <a:pt x="18" y="0"/>
                      <a:pt x="15" y="0"/>
                      <a:pt x="12" y="1"/>
                    </a:cubicBezTo>
                    <a:cubicBezTo>
                      <a:pt x="11" y="2"/>
                      <a:pt x="10" y="2"/>
                      <a:pt x="9" y="3"/>
                    </a:cubicBezTo>
                    <a:cubicBezTo>
                      <a:pt x="6" y="5"/>
                      <a:pt x="4" y="9"/>
                      <a:pt x="3" y="14"/>
                    </a:cubicBezTo>
                    <a:cubicBezTo>
                      <a:pt x="3" y="14"/>
                      <a:pt x="3" y="15"/>
                      <a:pt x="3" y="15"/>
                    </a:cubicBezTo>
                    <a:cubicBezTo>
                      <a:pt x="3" y="21"/>
                      <a:pt x="4" y="27"/>
                      <a:pt x="7" y="32"/>
                    </a:cubicBezTo>
                    <a:cubicBezTo>
                      <a:pt x="8" y="33"/>
                      <a:pt x="9" y="34"/>
                      <a:pt x="10" y="35"/>
                    </a:cubicBezTo>
                    <a:moveTo>
                      <a:pt x="31" y="39"/>
                    </a:moveTo>
                    <a:cubicBezTo>
                      <a:pt x="31" y="40"/>
                      <a:pt x="31" y="40"/>
                      <a:pt x="31" y="40"/>
                    </a:cubicBezTo>
                    <a:cubicBezTo>
                      <a:pt x="31" y="40"/>
                      <a:pt x="30" y="41"/>
                      <a:pt x="30" y="41"/>
                    </a:cubicBezTo>
                    <a:cubicBezTo>
                      <a:pt x="28" y="42"/>
                      <a:pt x="25" y="42"/>
                      <a:pt x="22" y="41"/>
                    </a:cubicBezTo>
                    <a:cubicBezTo>
                      <a:pt x="19" y="40"/>
                      <a:pt x="17" y="39"/>
                      <a:pt x="15" y="37"/>
                    </a:cubicBezTo>
                    <a:cubicBezTo>
                      <a:pt x="7" y="30"/>
                      <a:pt x="0" y="15"/>
                      <a:pt x="11" y="6"/>
                    </a:cubicBezTo>
                    <a:cubicBezTo>
                      <a:pt x="11" y="6"/>
                      <a:pt x="12" y="6"/>
                      <a:pt x="12" y="6"/>
                    </a:cubicBezTo>
                    <a:cubicBezTo>
                      <a:pt x="14" y="8"/>
                      <a:pt x="15" y="11"/>
                      <a:pt x="15" y="14"/>
                    </a:cubicBezTo>
                    <a:cubicBezTo>
                      <a:pt x="16" y="16"/>
                      <a:pt x="16" y="19"/>
                      <a:pt x="16" y="22"/>
                    </a:cubicBezTo>
                    <a:cubicBezTo>
                      <a:pt x="18" y="26"/>
                      <a:pt x="20" y="29"/>
                      <a:pt x="24" y="32"/>
                    </a:cubicBezTo>
                    <a:cubicBezTo>
                      <a:pt x="26" y="34"/>
                      <a:pt x="30" y="36"/>
                      <a:pt x="31" y="39"/>
                    </a:cubicBezTo>
                  </a:path>
                </a:pathLst>
              </a:custGeom>
              <a:solidFill>
                <a:srgbClr val="AEB2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8" name="Freeform 2350">
                <a:extLst>
                  <a:ext uri="{FF2B5EF4-FFF2-40B4-BE49-F238E27FC236}">
                    <a16:creationId xmlns:a16="http://schemas.microsoft.com/office/drawing/2014/main" id="{198010BC-7F93-4F32-85AD-E15CABA6CB5B}"/>
                  </a:ext>
                </a:extLst>
              </p:cNvPr>
              <p:cNvSpPr>
                <a:spLocks noEditPoints="1"/>
              </p:cNvSpPr>
              <p:nvPr/>
            </p:nvSpPr>
            <p:spPr bwMode="auto">
              <a:xfrm>
                <a:off x="622" y="871"/>
                <a:ext cx="74" cy="86"/>
              </a:xfrm>
              <a:custGeom>
                <a:avLst/>
                <a:gdLst>
                  <a:gd name="T0" fmla="*/ 24 w 31"/>
                  <a:gd name="T1" fmla="*/ 26 h 36"/>
                  <a:gd name="T2" fmla="*/ 16 w 31"/>
                  <a:gd name="T3" fmla="*/ 16 h 36"/>
                  <a:gd name="T4" fmla="*/ 15 w 31"/>
                  <a:gd name="T5" fmla="*/ 8 h 36"/>
                  <a:gd name="T6" fmla="*/ 12 w 31"/>
                  <a:gd name="T7" fmla="*/ 0 h 36"/>
                  <a:gd name="T8" fmla="*/ 11 w 31"/>
                  <a:gd name="T9" fmla="*/ 0 h 36"/>
                  <a:gd name="T10" fmla="*/ 15 w 31"/>
                  <a:gd name="T11" fmla="*/ 31 h 36"/>
                  <a:gd name="T12" fmla="*/ 22 w 31"/>
                  <a:gd name="T13" fmla="*/ 35 h 36"/>
                  <a:gd name="T14" fmla="*/ 30 w 31"/>
                  <a:gd name="T15" fmla="*/ 35 h 36"/>
                  <a:gd name="T16" fmla="*/ 31 w 31"/>
                  <a:gd name="T17" fmla="*/ 34 h 36"/>
                  <a:gd name="T18" fmla="*/ 31 w 31"/>
                  <a:gd name="T19" fmla="*/ 33 h 36"/>
                  <a:gd name="T20" fmla="*/ 24 w 31"/>
                  <a:gd name="T21" fmla="*/ 26 h 36"/>
                  <a:gd name="T22" fmla="*/ 9 w 31"/>
                  <a:gd name="T23" fmla="*/ 3 h 36"/>
                  <a:gd name="T24" fmla="*/ 9 w 31"/>
                  <a:gd name="T25" fmla="*/ 9 h 36"/>
                  <a:gd name="T26" fmla="*/ 10 w 31"/>
                  <a:gd name="T27" fmla="*/ 17 h 36"/>
                  <a:gd name="T28" fmla="*/ 10 w 31"/>
                  <a:gd name="T29" fmla="*/ 18 h 36"/>
                  <a:gd name="T30" fmla="*/ 9 w 31"/>
                  <a:gd name="T31" fmla="*/ 18 h 36"/>
                  <a:gd name="T32" fmla="*/ 8 w 31"/>
                  <a:gd name="T33" fmla="*/ 18 h 36"/>
                  <a:gd name="T34" fmla="*/ 6 w 31"/>
                  <a:gd name="T35" fmla="*/ 12 h 36"/>
                  <a:gd name="T36" fmla="*/ 9 w 31"/>
                  <a:gd name="T37"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36">
                    <a:moveTo>
                      <a:pt x="24" y="26"/>
                    </a:moveTo>
                    <a:cubicBezTo>
                      <a:pt x="20" y="23"/>
                      <a:pt x="18" y="20"/>
                      <a:pt x="16" y="16"/>
                    </a:cubicBezTo>
                    <a:cubicBezTo>
                      <a:pt x="16" y="13"/>
                      <a:pt x="16" y="10"/>
                      <a:pt x="15" y="8"/>
                    </a:cubicBezTo>
                    <a:cubicBezTo>
                      <a:pt x="15" y="5"/>
                      <a:pt x="14" y="2"/>
                      <a:pt x="12" y="0"/>
                    </a:cubicBezTo>
                    <a:cubicBezTo>
                      <a:pt x="12" y="0"/>
                      <a:pt x="11" y="0"/>
                      <a:pt x="11" y="0"/>
                    </a:cubicBezTo>
                    <a:cubicBezTo>
                      <a:pt x="0" y="9"/>
                      <a:pt x="7" y="24"/>
                      <a:pt x="15" y="31"/>
                    </a:cubicBezTo>
                    <a:cubicBezTo>
                      <a:pt x="17" y="33"/>
                      <a:pt x="19" y="34"/>
                      <a:pt x="22" y="35"/>
                    </a:cubicBezTo>
                    <a:cubicBezTo>
                      <a:pt x="25" y="36"/>
                      <a:pt x="28" y="36"/>
                      <a:pt x="30" y="35"/>
                    </a:cubicBezTo>
                    <a:cubicBezTo>
                      <a:pt x="30" y="35"/>
                      <a:pt x="31" y="34"/>
                      <a:pt x="31" y="34"/>
                    </a:cubicBezTo>
                    <a:cubicBezTo>
                      <a:pt x="31" y="33"/>
                      <a:pt x="31" y="33"/>
                      <a:pt x="31" y="33"/>
                    </a:cubicBezTo>
                    <a:cubicBezTo>
                      <a:pt x="30" y="30"/>
                      <a:pt x="26" y="28"/>
                      <a:pt x="24" y="26"/>
                    </a:cubicBezTo>
                    <a:moveTo>
                      <a:pt x="9" y="3"/>
                    </a:moveTo>
                    <a:cubicBezTo>
                      <a:pt x="10" y="5"/>
                      <a:pt x="9" y="7"/>
                      <a:pt x="9" y="9"/>
                    </a:cubicBezTo>
                    <a:cubicBezTo>
                      <a:pt x="10" y="12"/>
                      <a:pt x="10" y="14"/>
                      <a:pt x="10" y="17"/>
                    </a:cubicBezTo>
                    <a:cubicBezTo>
                      <a:pt x="10" y="17"/>
                      <a:pt x="10" y="18"/>
                      <a:pt x="10" y="18"/>
                    </a:cubicBezTo>
                    <a:cubicBezTo>
                      <a:pt x="10" y="18"/>
                      <a:pt x="9" y="19"/>
                      <a:pt x="9" y="18"/>
                    </a:cubicBezTo>
                    <a:cubicBezTo>
                      <a:pt x="8" y="18"/>
                      <a:pt x="8" y="18"/>
                      <a:pt x="8" y="18"/>
                    </a:cubicBezTo>
                    <a:cubicBezTo>
                      <a:pt x="7" y="16"/>
                      <a:pt x="6" y="14"/>
                      <a:pt x="6" y="12"/>
                    </a:cubicBezTo>
                    <a:cubicBezTo>
                      <a:pt x="5" y="9"/>
                      <a:pt x="7" y="6"/>
                      <a:pt x="9" y="3"/>
                    </a:cubicBezTo>
                  </a:path>
                </a:pathLst>
              </a:custGeom>
              <a:solidFill>
                <a:srgbClr val="C0C4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9" name="Freeform 2351">
                <a:extLst>
                  <a:ext uri="{FF2B5EF4-FFF2-40B4-BE49-F238E27FC236}">
                    <a16:creationId xmlns:a16="http://schemas.microsoft.com/office/drawing/2014/main" id="{8BD691AB-7C3D-4FC0-9C76-B3E4F4659C42}"/>
                  </a:ext>
                </a:extLst>
              </p:cNvPr>
              <p:cNvSpPr>
                <a:spLocks/>
              </p:cNvSpPr>
              <p:nvPr/>
            </p:nvSpPr>
            <p:spPr bwMode="auto">
              <a:xfrm>
                <a:off x="634" y="878"/>
                <a:ext cx="12" cy="38"/>
              </a:xfrm>
              <a:custGeom>
                <a:avLst/>
                <a:gdLst>
                  <a:gd name="T0" fmla="*/ 4 w 5"/>
                  <a:gd name="T1" fmla="*/ 15 h 16"/>
                  <a:gd name="T2" fmla="*/ 5 w 5"/>
                  <a:gd name="T3" fmla="*/ 15 h 16"/>
                  <a:gd name="T4" fmla="*/ 5 w 5"/>
                  <a:gd name="T5" fmla="*/ 14 h 16"/>
                  <a:gd name="T6" fmla="*/ 4 w 5"/>
                  <a:gd name="T7" fmla="*/ 6 h 16"/>
                  <a:gd name="T8" fmla="*/ 4 w 5"/>
                  <a:gd name="T9" fmla="*/ 0 h 16"/>
                  <a:gd name="T10" fmla="*/ 1 w 5"/>
                  <a:gd name="T11" fmla="*/ 9 h 16"/>
                  <a:gd name="T12" fmla="*/ 3 w 5"/>
                  <a:gd name="T13" fmla="*/ 15 h 16"/>
                  <a:gd name="T14" fmla="*/ 4 w 5"/>
                  <a:gd name="T15" fmla="*/ 15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6">
                    <a:moveTo>
                      <a:pt x="4" y="15"/>
                    </a:moveTo>
                    <a:cubicBezTo>
                      <a:pt x="4" y="16"/>
                      <a:pt x="5" y="15"/>
                      <a:pt x="5" y="15"/>
                    </a:cubicBezTo>
                    <a:cubicBezTo>
                      <a:pt x="5" y="15"/>
                      <a:pt x="5" y="14"/>
                      <a:pt x="5" y="14"/>
                    </a:cubicBezTo>
                    <a:cubicBezTo>
                      <a:pt x="5" y="11"/>
                      <a:pt x="5" y="9"/>
                      <a:pt x="4" y="6"/>
                    </a:cubicBezTo>
                    <a:cubicBezTo>
                      <a:pt x="4" y="4"/>
                      <a:pt x="5" y="2"/>
                      <a:pt x="4" y="0"/>
                    </a:cubicBezTo>
                    <a:cubicBezTo>
                      <a:pt x="2" y="3"/>
                      <a:pt x="0" y="6"/>
                      <a:pt x="1" y="9"/>
                    </a:cubicBezTo>
                    <a:cubicBezTo>
                      <a:pt x="1" y="11"/>
                      <a:pt x="2" y="13"/>
                      <a:pt x="3" y="15"/>
                    </a:cubicBezTo>
                    <a:cubicBezTo>
                      <a:pt x="4" y="15"/>
                      <a:pt x="4" y="15"/>
                      <a:pt x="4" y="15"/>
                    </a:cubicBezTo>
                  </a:path>
                </a:pathLst>
              </a:custGeom>
              <a:solidFill>
                <a:srgbClr val="DED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0" name="Freeform 2352">
                <a:extLst>
                  <a:ext uri="{FF2B5EF4-FFF2-40B4-BE49-F238E27FC236}">
                    <a16:creationId xmlns:a16="http://schemas.microsoft.com/office/drawing/2014/main" id="{5FEBC749-4C9A-48FB-A27D-ADE7C07027F8}"/>
                  </a:ext>
                </a:extLst>
              </p:cNvPr>
              <p:cNvSpPr>
                <a:spLocks/>
              </p:cNvSpPr>
              <p:nvPr/>
            </p:nvSpPr>
            <p:spPr bwMode="auto">
              <a:xfrm>
                <a:off x="779" y="973"/>
                <a:ext cx="36" cy="31"/>
              </a:xfrm>
              <a:custGeom>
                <a:avLst/>
                <a:gdLst>
                  <a:gd name="T0" fmla="*/ 8 w 15"/>
                  <a:gd name="T1" fmla="*/ 9 h 13"/>
                  <a:gd name="T2" fmla="*/ 7 w 15"/>
                  <a:gd name="T3" fmla="*/ 13 h 13"/>
                  <a:gd name="T4" fmla="*/ 10 w 15"/>
                  <a:gd name="T5" fmla="*/ 11 h 13"/>
                  <a:gd name="T6" fmla="*/ 11 w 15"/>
                  <a:gd name="T7" fmla="*/ 8 h 13"/>
                  <a:gd name="T8" fmla="*/ 15 w 15"/>
                  <a:gd name="T9" fmla="*/ 4 h 13"/>
                  <a:gd name="T10" fmla="*/ 15 w 15"/>
                  <a:gd name="T11" fmla="*/ 3 h 13"/>
                  <a:gd name="T12" fmla="*/ 15 w 15"/>
                  <a:gd name="T13" fmla="*/ 2 h 13"/>
                  <a:gd name="T14" fmla="*/ 15 w 15"/>
                  <a:gd name="T15" fmla="*/ 1 h 13"/>
                  <a:gd name="T16" fmla="*/ 11 w 15"/>
                  <a:gd name="T17" fmla="*/ 4 h 13"/>
                  <a:gd name="T18" fmla="*/ 10 w 15"/>
                  <a:gd name="T19" fmla="*/ 2 h 13"/>
                  <a:gd name="T20" fmla="*/ 9 w 15"/>
                  <a:gd name="T21" fmla="*/ 0 h 13"/>
                  <a:gd name="T22" fmla="*/ 6 w 15"/>
                  <a:gd name="T23" fmla="*/ 2 h 13"/>
                  <a:gd name="T24" fmla="*/ 8 w 15"/>
                  <a:gd name="T25" fmla="*/ 6 h 13"/>
                  <a:gd name="T26" fmla="*/ 8 w 15"/>
                  <a:gd name="T27" fmla="*/ 7 h 13"/>
                  <a:gd name="T28" fmla="*/ 7 w 15"/>
                  <a:gd name="T29" fmla="*/ 7 h 13"/>
                  <a:gd name="T30" fmla="*/ 0 w 15"/>
                  <a:gd name="T31" fmla="*/ 9 h 13"/>
                  <a:gd name="T32" fmla="*/ 1 w 15"/>
                  <a:gd name="T33" fmla="*/ 12 h 13"/>
                  <a:gd name="T34" fmla="*/ 1 w 15"/>
                  <a:gd name="T35" fmla="*/ 12 h 13"/>
                  <a:gd name="T36" fmla="*/ 8 w 15"/>
                  <a:gd name="T37"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13">
                    <a:moveTo>
                      <a:pt x="8" y="9"/>
                    </a:moveTo>
                    <a:cubicBezTo>
                      <a:pt x="8" y="10"/>
                      <a:pt x="8" y="12"/>
                      <a:pt x="7" y="13"/>
                    </a:cubicBezTo>
                    <a:cubicBezTo>
                      <a:pt x="8" y="12"/>
                      <a:pt x="9" y="11"/>
                      <a:pt x="10" y="11"/>
                    </a:cubicBezTo>
                    <a:cubicBezTo>
                      <a:pt x="10" y="11"/>
                      <a:pt x="11" y="9"/>
                      <a:pt x="11" y="8"/>
                    </a:cubicBezTo>
                    <a:cubicBezTo>
                      <a:pt x="13" y="7"/>
                      <a:pt x="14" y="5"/>
                      <a:pt x="15" y="4"/>
                    </a:cubicBezTo>
                    <a:cubicBezTo>
                      <a:pt x="15" y="3"/>
                      <a:pt x="15" y="3"/>
                      <a:pt x="15" y="3"/>
                    </a:cubicBezTo>
                    <a:cubicBezTo>
                      <a:pt x="15" y="2"/>
                      <a:pt x="15" y="2"/>
                      <a:pt x="15" y="2"/>
                    </a:cubicBezTo>
                    <a:cubicBezTo>
                      <a:pt x="15" y="1"/>
                      <a:pt x="15" y="1"/>
                      <a:pt x="15" y="1"/>
                    </a:cubicBezTo>
                    <a:cubicBezTo>
                      <a:pt x="15" y="1"/>
                      <a:pt x="13" y="3"/>
                      <a:pt x="11" y="4"/>
                    </a:cubicBezTo>
                    <a:cubicBezTo>
                      <a:pt x="11" y="4"/>
                      <a:pt x="11" y="3"/>
                      <a:pt x="10" y="2"/>
                    </a:cubicBezTo>
                    <a:cubicBezTo>
                      <a:pt x="10" y="2"/>
                      <a:pt x="9" y="1"/>
                      <a:pt x="9" y="0"/>
                    </a:cubicBezTo>
                    <a:cubicBezTo>
                      <a:pt x="8" y="1"/>
                      <a:pt x="7" y="1"/>
                      <a:pt x="6" y="2"/>
                    </a:cubicBezTo>
                    <a:cubicBezTo>
                      <a:pt x="6" y="2"/>
                      <a:pt x="7" y="4"/>
                      <a:pt x="8" y="6"/>
                    </a:cubicBezTo>
                    <a:cubicBezTo>
                      <a:pt x="8" y="7"/>
                      <a:pt x="8" y="7"/>
                      <a:pt x="8" y="7"/>
                    </a:cubicBezTo>
                    <a:cubicBezTo>
                      <a:pt x="8" y="7"/>
                      <a:pt x="7" y="7"/>
                      <a:pt x="7" y="7"/>
                    </a:cubicBezTo>
                    <a:cubicBezTo>
                      <a:pt x="4" y="9"/>
                      <a:pt x="2" y="9"/>
                      <a:pt x="0" y="9"/>
                    </a:cubicBezTo>
                    <a:cubicBezTo>
                      <a:pt x="0" y="10"/>
                      <a:pt x="0" y="11"/>
                      <a:pt x="1" y="12"/>
                    </a:cubicBezTo>
                    <a:cubicBezTo>
                      <a:pt x="1" y="12"/>
                      <a:pt x="1" y="12"/>
                      <a:pt x="1" y="12"/>
                    </a:cubicBezTo>
                    <a:cubicBezTo>
                      <a:pt x="2" y="12"/>
                      <a:pt x="5" y="11"/>
                      <a:pt x="8" y="9"/>
                    </a:cubicBezTo>
                    <a:close/>
                  </a:path>
                </a:pathLst>
              </a:custGeom>
              <a:solidFill>
                <a:srgbClr val="666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1" name="Freeform 2353">
                <a:extLst>
                  <a:ext uri="{FF2B5EF4-FFF2-40B4-BE49-F238E27FC236}">
                    <a16:creationId xmlns:a16="http://schemas.microsoft.com/office/drawing/2014/main" id="{F2873453-67F3-42AD-BE9D-A16E069DBBF4}"/>
                  </a:ext>
                </a:extLst>
              </p:cNvPr>
              <p:cNvSpPr>
                <a:spLocks/>
              </p:cNvSpPr>
              <p:nvPr/>
            </p:nvSpPr>
            <p:spPr bwMode="auto">
              <a:xfrm>
                <a:off x="937" y="735"/>
                <a:ext cx="33" cy="7"/>
              </a:xfrm>
              <a:custGeom>
                <a:avLst/>
                <a:gdLst>
                  <a:gd name="T0" fmla="*/ 11 w 14"/>
                  <a:gd name="T1" fmla="*/ 0 h 3"/>
                  <a:gd name="T2" fmla="*/ 11 w 14"/>
                  <a:gd name="T3" fmla="*/ 0 h 3"/>
                  <a:gd name="T4" fmla="*/ 3 w 14"/>
                  <a:gd name="T5" fmla="*/ 2 h 3"/>
                  <a:gd name="T6" fmla="*/ 3 w 14"/>
                  <a:gd name="T7" fmla="*/ 2 h 3"/>
                  <a:gd name="T8" fmla="*/ 0 w 14"/>
                  <a:gd name="T9" fmla="*/ 3 h 3"/>
                  <a:gd name="T10" fmla="*/ 11 w 14"/>
                  <a:gd name="T11" fmla="*/ 2 h 3"/>
                  <a:gd name="T12" fmla="*/ 14 w 14"/>
                  <a:gd name="T13" fmla="*/ 3 h 3"/>
                  <a:gd name="T14" fmla="*/ 14 w 14"/>
                  <a:gd name="T15" fmla="*/ 2 h 3"/>
                  <a:gd name="T16" fmla="*/ 12 w 14"/>
                  <a:gd name="T17" fmla="*/ 1 h 3"/>
                  <a:gd name="T18" fmla="*/ 11 w 14"/>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3">
                    <a:moveTo>
                      <a:pt x="11" y="0"/>
                    </a:moveTo>
                    <a:cubicBezTo>
                      <a:pt x="11" y="0"/>
                      <a:pt x="11" y="0"/>
                      <a:pt x="11" y="0"/>
                    </a:cubicBezTo>
                    <a:cubicBezTo>
                      <a:pt x="11" y="0"/>
                      <a:pt x="5" y="2"/>
                      <a:pt x="3" y="2"/>
                    </a:cubicBezTo>
                    <a:cubicBezTo>
                      <a:pt x="3" y="2"/>
                      <a:pt x="3" y="2"/>
                      <a:pt x="3" y="2"/>
                    </a:cubicBezTo>
                    <a:cubicBezTo>
                      <a:pt x="2" y="2"/>
                      <a:pt x="1" y="2"/>
                      <a:pt x="0" y="3"/>
                    </a:cubicBezTo>
                    <a:cubicBezTo>
                      <a:pt x="4" y="2"/>
                      <a:pt x="8" y="2"/>
                      <a:pt x="11" y="2"/>
                    </a:cubicBezTo>
                    <a:cubicBezTo>
                      <a:pt x="12" y="2"/>
                      <a:pt x="13" y="3"/>
                      <a:pt x="14" y="3"/>
                    </a:cubicBezTo>
                    <a:cubicBezTo>
                      <a:pt x="14" y="2"/>
                      <a:pt x="14" y="2"/>
                      <a:pt x="14" y="2"/>
                    </a:cubicBezTo>
                    <a:cubicBezTo>
                      <a:pt x="14" y="1"/>
                      <a:pt x="13" y="1"/>
                      <a:pt x="12" y="1"/>
                    </a:cubicBezTo>
                    <a:cubicBezTo>
                      <a:pt x="11" y="0"/>
                      <a:pt x="11" y="0"/>
                      <a:pt x="11" y="0"/>
                    </a:cubicBezTo>
                  </a:path>
                </a:pathLst>
              </a:custGeom>
              <a:solidFill>
                <a:srgbClr val="7587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2" name="Freeform 2354">
                <a:extLst>
                  <a:ext uri="{FF2B5EF4-FFF2-40B4-BE49-F238E27FC236}">
                    <a16:creationId xmlns:a16="http://schemas.microsoft.com/office/drawing/2014/main" id="{8FD73F23-73BC-491A-ACDE-F1EBECECFC77}"/>
                  </a:ext>
                </a:extLst>
              </p:cNvPr>
              <p:cNvSpPr>
                <a:spLocks/>
              </p:cNvSpPr>
              <p:nvPr/>
            </p:nvSpPr>
            <p:spPr bwMode="auto">
              <a:xfrm>
                <a:off x="827" y="871"/>
                <a:ext cx="0" cy="9"/>
              </a:xfrm>
              <a:custGeom>
                <a:avLst/>
                <a:gdLst>
                  <a:gd name="T0" fmla="*/ 2 h 4"/>
                  <a:gd name="T1" fmla="*/ 2 h 4"/>
                  <a:gd name="T2" fmla="*/ 3 h 4"/>
                  <a:gd name="T3" fmla="*/ 3 h 4"/>
                  <a:gd name="T4" fmla="*/ 4 h 4"/>
                  <a:gd name="T5" fmla="*/ 0 h 4"/>
                  <a:gd name="T6" fmla="*/ 2 h 4"/>
                </a:gdLst>
                <a:ahLst/>
                <a:cxnLst>
                  <a:cxn ang="0">
                    <a:pos x="0" y="T0"/>
                  </a:cxn>
                  <a:cxn ang="0">
                    <a:pos x="0" y="T1"/>
                  </a:cxn>
                  <a:cxn ang="0">
                    <a:pos x="0" y="T2"/>
                  </a:cxn>
                  <a:cxn ang="0">
                    <a:pos x="0" y="T3"/>
                  </a:cxn>
                  <a:cxn ang="0">
                    <a:pos x="0" y="T4"/>
                  </a:cxn>
                  <a:cxn ang="0">
                    <a:pos x="0" y="T5"/>
                  </a:cxn>
                  <a:cxn ang="0">
                    <a:pos x="0" y="T6"/>
                  </a:cxn>
                </a:cxnLst>
                <a:rect l="0" t="0" r="r" b="b"/>
                <a:pathLst>
                  <a:path h="4">
                    <a:moveTo>
                      <a:pt x="0" y="2"/>
                    </a:moveTo>
                    <a:cubicBezTo>
                      <a:pt x="0" y="2"/>
                      <a:pt x="0" y="2"/>
                      <a:pt x="0" y="2"/>
                    </a:cubicBezTo>
                    <a:cubicBezTo>
                      <a:pt x="0" y="3"/>
                      <a:pt x="0" y="3"/>
                      <a:pt x="0" y="3"/>
                    </a:cubicBezTo>
                    <a:cubicBezTo>
                      <a:pt x="0" y="3"/>
                      <a:pt x="0" y="3"/>
                      <a:pt x="0" y="3"/>
                    </a:cubicBezTo>
                    <a:cubicBezTo>
                      <a:pt x="0" y="4"/>
                      <a:pt x="0" y="4"/>
                      <a:pt x="0" y="4"/>
                    </a:cubicBezTo>
                    <a:cubicBezTo>
                      <a:pt x="0" y="3"/>
                      <a:pt x="0" y="1"/>
                      <a:pt x="0" y="0"/>
                    </a:cubicBezTo>
                    <a:cubicBezTo>
                      <a:pt x="0" y="0"/>
                      <a:pt x="0" y="1"/>
                      <a:pt x="0" y="2"/>
                    </a:cubicBezTo>
                    <a:close/>
                  </a:path>
                </a:pathLst>
              </a:custGeom>
              <a:solidFill>
                <a:srgbClr val="7587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3" name="Freeform 2355">
                <a:extLst>
                  <a:ext uri="{FF2B5EF4-FFF2-40B4-BE49-F238E27FC236}">
                    <a16:creationId xmlns:a16="http://schemas.microsoft.com/office/drawing/2014/main" id="{0D024A71-AB3E-4F19-ADFA-70FC65F342BC}"/>
                  </a:ext>
                </a:extLst>
              </p:cNvPr>
              <p:cNvSpPr>
                <a:spLocks/>
              </p:cNvSpPr>
              <p:nvPr/>
            </p:nvSpPr>
            <p:spPr bwMode="auto">
              <a:xfrm>
                <a:off x="827" y="856"/>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2"/>
                      <a:pt x="0" y="1"/>
                      <a:pt x="0" y="0"/>
                    </a:cubicBezTo>
                    <a:cubicBezTo>
                      <a:pt x="0" y="1"/>
                      <a:pt x="0" y="1"/>
                      <a:pt x="0" y="2"/>
                    </a:cubicBezTo>
                    <a:close/>
                  </a:path>
                </a:pathLst>
              </a:custGeom>
              <a:solidFill>
                <a:srgbClr val="7587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4" name="Freeform 2356">
                <a:extLst>
                  <a:ext uri="{FF2B5EF4-FFF2-40B4-BE49-F238E27FC236}">
                    <a16:creationId xmlns:a16="http://schemas.microsoft.com/office/drawing/2014/main" id="{FCEC8146-8F60-44EC-8C0D-5CBD2F009FC3}"/>
                  </a:ext>
                </a:extLst>
              </p:cNvPr>
              <p:cNvSpPr>
                <a:spLocks/>
              </p:cNvSpPr>
              <p:nvPr/>
            </p:nvSpPr>
            <p:spPr bwMode="auto">
              <a:xfrm>
                <a:off x="827" y="864"/>
                <a:ext cx="0" cy="4"/>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solidFill>
                <a:srgbClr val="7587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5" name="Freeform 2357">
                <a:extLst>
                  <a:ext uri="{FF2B5EF4-FFF2-40B4-BE49-F238E27FC236}">
                    <a16:creationId xmlns:a16="http://schemas.microsoft.com/office/drawing/2014/main" id="{857224E3-F954-4F8F-A986-ECDCBB82A181}"/>
                  </a:ext>
                </a:extLst>
              </p:cNvPr>
              <p:cNvSpPr>
                <a:spLocks/>
              </p:cNvSpPr>
              <p:nvPr/>
            </p:nvSpPr>
            <p:spPr bwMode="auto">
              <a:xfrm>
                <a:off x="827" y="740"/>
                <a:ext cx="143" cy="143"/>
              </a:xfrm>
              <a:custGeom>
                <a:avLst/>
                <a:gdLst>
                  <a:gd name="T0" fmla="*/ 57 w 60"/>
                  <a:gd name="T1" fmla="*/ 0 h 60"/>
                  <a:gd name="T2" fmla="*/ 46 w 60"/>
                  <a:gd name="T3" fmla="*/ 1 h 60"/>
                  <a:gd name="T4" fmla="*/ 24 w 60"/>
                  <a:gd name="T5" fmla="*/ 12 h 60"/>
                  <a:gd name="T6" fmla="*/ 19 w 60"/>
                  <a:gd name="T7" fmla="*/ 15 h 60"/>
                  <a:gd name="T8" fmla="*/ 17 w 60"/>
                  <a:gd name="T9" fmla="*/ 18 h 60"/>
                  <a:gd name="T10" fmla="*/ 10 w 60"/>
                  <a:gd name="T11" fmla="*/ 25 h 60"/>
                  <a:gd name="T12" fmla="*/ 7 w 60"/>
                  <a:gd name="T13" fmla="*/ 29 h 60"/>
                  <a:gd name="T14" fmla="*/ 7 w 60"/>
                  <a:gd name="T15" fmla="*/ 29 h 60"/>
                  <a:gd name="T16" fmla="*/ 5 w 60"/>
                  <a:gd name="T17" fmla="*/ 32 h 60"/>
                  <a:gd name="T18" fmla="*/ 0 w 60"/>
                  <a:gd name="T19" fmla="*/ 45 h 60"/>
                  <a:gd name="T20" fmla="*/ 0 w 60"/>
                  <a:gd name="T21" fmla="*/ 49 h 60"/>
                  <a:gd name="T22" fmla="*/ 2 w 60"/>
                  <a:gd name="T23" fmla="*/ 41 h 60"/>
                  <a:gd name="T24" fmla="*/ 8 w 60"/>
                  <a:gd name="T25" fmla="*/ 53 h 60"/>
                  <a:gd name="T26" fmla="*/ 34 w 60"/>
                  <a:gd name="T27" fmla="*/ 56 h 60"/>
                  <a:gd name="T28" fmla="*/ 60 w 60"/>
                  <a:gd name="T29" fmla="*/ 33 h 60"/>
                  <a:gd name="T30" fmla="*/ 60 w 60"/>
                  <a:gd name="T31" fmla="*/ 22 h 60"/>
                  <a:gd name="T32" fmla="*/ 59 w 60"/>
                  <a:gd name="T33" fmla="*/ 25 h 60"/>
                  <a:gd name="T34" fmla="*/ 25 w 60"/>
                  <a:gd name="T35" fmla="*/ 51 h 60"/>
                  <a:gd name="T36" fmla="*/ 15 w 60"/>
                  <a:gd name="T37" fmla="*/ 51 h 60"/>
                  <a:gd name="T38" fmla="*/ 9 w 60"/>
                  <a:gd name="T39" fmla="*/ 43 h 60"/>
                  <a:gd name="T40" fmla="*/ 15 w 60"/>
                  <a:gd name="T41" fmla="*/ 21 h 60"/>
                  <a:gd name="T42" fmla="*/ 23 w 60"/>
                  <a:gd name="T43" fmla="*/ 14 h 60"/>
                  <a:gd name="T44" fmla="*/ 38 w 60"/>
                  <a:gd name="T45" fmla="*/ 4 h 60"/>
                  <a:gd name="T46" fmla="*/ 39 w 60"/>
                  <a:gd name="T47" fmla="*/ 3 h 60"/>
                  <a:gd name="T48" fmla="*/ 52 w 60"/>
                  <a:gd name="T49" fmla="*/ 1 h 60"/>
                  <a:gd name="T50" fmla="*/ 55 w 60"/>
                  <a:gd name="T51" fmla="*/ 2 h 60"/>
                  <a:gd name="T52" fmla="*/ 60 w 60"/>
                  <a:gd name="T53" fmla="*/ 5 h 60"/>
                  <a:gd name="T54" fmla="*/ 60 w 60"/>
                  <a:gd name="T55" fmla="*/ 1 h 60"/>
                  <a:gd name="T56" fmla="*/ 57 w 60"/>
                  <a:gd name="T5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0">
                    <a:moveTo>
                      <a:pt x="57" y="0"/>
                    </a:moveTo>
                    <a:cubicBezTo>
                      <a:pt x="54" y="0"/>
                      <a:pt x="50" y="0"/>
                      <a:pt x="46" y="1"/>
                    </a:cubicBezTo>
                    <a:cubicBezTo>
                      <a:pt x="39" y="2"/>
                      <a:pt x="31" y="6"/>
                      <a:pt x="24" y="12"/>
                    </a:cubicBezTo>
                    <a:cubicBezTo>
                      <a:pt x="22" y="13"/>
                      <a:pt x="21" y="14"/>
                      <a:pt x="19" y="15"/>
                    </a:cubicBezTo>
                    <a:cubicBezTo>
                      <a:pt x="18" y="16"/>
                      <a:pt x="17" y="17"/>
                      <a:pt x="17" y="18"/>
                    </a:cubicBezTo>
                    <a:cubicBezTo>
                      <a:pt x="14" y="20"/>
                      <a:pt x="12" y="23"/>
                      <a:pt x="10" y="25"/>
                    </a:cubicBezTo>
                    <a:cubicBezTo>
                      <a:pt x="9" y="27"/>
                      <a:pt x="8" y="28"/>
                      <a:pt x="7" y="29"/>
                    </a:cubicBezTo>
                    <a:cubicBezTo>
                      <a:pt x="7" y="29"/>
                      <a:pt x="7" y="29"/>
                      <a:pt x="7" y="29"/>
                    </a:cubicBezTo>
                    <a:cubicBezTo>
                      <a:pt x="6" y="30"/>
                      <a:pt x="6" y="31"/>
                      <a:pt x="5" y="32"/>
                    </a:cubicBezTo>
                    <a:cubicBezTo>
                      <a:pt x="3" y="37"/>
                      <a:pt x="1" y="41"/>
                      <a:pt x="0" y="45"/>
                    </a:cubicBezTo>
                    <a:cubicBezTo>
                      <a:pt x="0" y="46"/>
                      <a:pt x="0" y="47"/>
                      <a:pt x="0" y="49"/>
                    </a:cubicBezTo>
                    <a:cubicBezTo>
                      <a:pt x="0" y="46"/>
                      <a:pt x="1" y="43"/>
                      <a:pt x="2" y="41"/>
                    </a:cubicBezTo>
                    <a:cubicBezTo>
                      <a:pt x="3" y="46"/>
                      <a:pt x="5" y="50"/>
                      <a:pt x="8" y="53"/>
                    </a:cubicBezTo>
                    <a:cubicBezTo>
                      <a:pt x="13" y="59"/>
                      <a:pt x="24" y="60"/>
                      <a:pt x="34" y="56"/>
                    </a:cubicBezTo>
                    <a:cubicBezTo>
                      <a:pt x="45" y="53"/>
                      <a:pt x="55" y="43"/>
                      <a:pt x="60" y="33"/>
                    </a:cubicBezTo>
                    <a:cubicBezTo>
                      <a:pt x="60" y="22"/>
                      <a:pt x="60" y="22"/>
                      <a:pt x="60" y="22"/>
                    </a:cubicBezTo>
                    <a:cubicBezTo>
                      <a:pt x="60" y="23"/>
                      <a:pt x="59" y="24"/>
                      <a:pt x="59" y="25"/>
                    </a:cubicBezTo>
                    <a:cubicBezTo>
                      <a:pt x="51" y="37"/>
                      <a:pt x="39" y="48"/>
                      <a:pt x="25" y="51"/>
                    </a:cubicBezTo>
                    <a:cubicBezTo>
                      <a:pt x="22" y="52"/>
                      <a:pt x="18" y="52"/>
                      <a:pt x="15" y="51"/>
                    </a:cubicBezTo>
                    <a:cubicBezTo>
                      <a:pt x="12" y="50"/>
                      <a:pt x="10" y="46"/>
                      <a:pt x="9" y="43"/>
                    </a:cubicBezTo>
                    <a:cubicBezTo>
                      <a:pt x="7" y="36"/>
                      <a:pt x="10" y="28"/>
                      <a:pt x="15" y="21"/>
                    </a:cubicBezTo>
                    <a:cubicBezTo>
                      <a:pt x="17" y="18"/>
                      <a:pt x="20" y="16"/>
                      <a:pt x="23" y="14"/>
                    </a:cubicBezTo>
                    <a:cubicBezTo>
                      <a:pt x="27" y="10"/>
                      <a:pt x="32" y="6"/>
                      <a:pt x="38" y="4"/>
                    </a:cubicBezTo>
                    <a:cubicBezTo>
                      <a:pt x="38" y="4"/>
                      <a:pt x="39" y="3"/>
                      <a:pt x="39" y="3"/>
                    </a:cubicBezTo>
                    <a:cubicBezTo>
                      <a:pt x="44" y="1"/>
                      <a:pt x="49" y="1"/>
                      <a:pt x="52" y="1"/>
                    </a:cubicBezTo>
                    <a:cubicBezTo>
                      <a:pt x="53" y="1"/>
                      <a:pt x="54" y="2"/>
                      <a:pt x="55" y="2"/>
                    </a:cubicBezTo>
                    <a:cubicBezTo>
                      <a:pt x="57" y="3"/>
                      <a:pt x="59" y="3"/>
                      <a:pt x="60" y="5"/>
                    </a:cubicBezTo>
                    <a:cubicBezTo>
                      <a:pt x="60" y="1"/>
                      <a:pt x="60" y="1"/>
                      <a:pt x="60" y="1"/>
                    </a:cubicBezTo>
                    <a:cubicBezTo>
                      <a:pt x="59" y="1"/>
                      <a:pt x="58" y="0"/>
                      <a:pt x="57" y="0"/>
                    </a:cubicBezTo>
                  </a:path>
                </a:pathLst>
              </a:custGeom>
              <a:solidFill>
                <a:srgbClr val="7587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6" name="Freeform 2358">
                <a:extLst>
                  <a:ext uri="{FF2B5EF4-FFF2-40B4-BE49-F238E27FC236}">
                    <a16:creationId xmlns:a16="http://schemas.microsoft.com/office/drawing/2014/main" id="{246CAE42-14CA-40A1-8B4C-498BE3FB5735}"/>
                  </a:ext>
                </a:extLst>
              </p:cNvPr>
              <p:cNvSpPr>
                <a:spLocks/>
              </p:cNvSpPr>
              <p:nvPr/>
            </p:nvSpPr>
            <p:spPr bwMode="auto">
              <a:xfrm>
                <a:off x="827" y="818"/>
                <a:ext cx="143" cy="100"/>
              </a:xfrm>
              <a:custGeom>
                <a:avLst/>
                <a:gdLst>
                  <a:gd name="T0" fmla="*/ 34 w 60"/>
                  <a:gd name="T1" fmla="*/ 23 h 42"/>
                  <a:gd name="T2" fmla="*/ 8 w 60"/>
                  <a:gd name="T3" fmla="*/ 20 h 42"/>
                  <a:gd name="T4" fmla="*/ 2 w 60"/>
                  <a:gd name="T5" fmla="*/ 8 h 42"/>
                  <a:gd name="T6" fmla="*/ 0 w 60"/>
                  <a:gd name="T7" fmla="*/ 16 h 42"/>
                  <a:gd name="T8" fmla="*/ 0 w 60"/>
                  <a:gd name="T9" fmla="*/ 16 h 42"/>
                  <a:gd name="T10" fmla="*/ 0 w 60"/>
                  <a:gd name="T11" fmla="*/ 18 h 42"/>
                  <a:gd name="T12" fmla="*/ 0 w 60"/>
                  <a:gd name="T13" fmla="*/ 19 h 42"/>
                  <a:gd name="T14" fmla="*/ 0 w 60"/>
                  <a:gd name="T15" fmla="*/ 21 h 42"/>
                  <a:gd name="T16" fmla="*/ 0 w 60"/>
                  <a:gd name="T17" fmla="*/ 21 h 42"/>
                  <a:gd name="T18" fmla="*/ 0 w 60"/>
                  <a:gd name="T19" fmla="*/ 22 h 42"/>
                  <a:gd name="T20" fmla="*/ 0 w 60"/>
                  <a:gd name="T21" fmla="*/ 26 h 42"/>
                  <a:gd name="T22" fmla="*/ 0 w 60"/>
                  <a:gd name="T23" fmla="*/ 26 h 42"/>
                  <a:gd name="T24" fmla="*/ 1 w 60"/>
                  <a:gd name="T25" fmla="*/ 28 h 42"/>
                  <a:gd name="T26" fmla="*/ 1 w 60"/>
                  <a:gd name="T27" fmla="*/ 29 h 42"/>
                  <a:gd name="T28" fmla="*/ 2 w 60"/>
                  <a:gd name="T29" fmla="*/ 30 h 42"/>
                  <a:gd name="T30" fmla="*/ 2 w 60"/>
                  <a:gd name="T31" fmla="*/ 31 h 42"/>
                  <a:gd name="T32" fmla="*/ 3 w 60"/>
                  <a:gd name="T33" fmla="*/ 32 h 42"/>
                  <a:gd name="T34" fmla="*/ 3 w 60"/>
                  <a:gd name="T35" fmla="*/ 33 h 42"/>
                  <a:gd name="T36" fmla="*/ 4 w 60"/>
                  <a:gd name="T37" fmla="*/ 34 h 42"/>
                  <a:gd name="T38" fmla="*/ 4 w 60"/>
                  <a:gd name="T39" fmla="*/ 34 h 42"/>
                  <a:gd name="T40" fmla="*/ 4 w 60"/>
                  <a:gd name="T41" fmla="*/ 34 h 42"/>
                  <a:gd name="T42" fmla="*/ 5 w 60"/>
                  <a:gd name="T43" fmla="*/ 35 h 42"/>
                  <a:gd name="T44" fmla="*/ 6 w 60"/>
                  <a:gd name="T45" fmla="*/ 36 h 42"/>
                  <a:gd name="T46" fmla="*/ 6 w 60"/>
                  <a:gd name="T47" fmla="*/ 36 h 42"/>
                  <a:gd name="T48" fmla="*/ 7 w 60"/>
                  <a:gd name="T49" fmla="*/ 37 h 42"/>
                  <a:gd name="T50" fmla="*/ 8 w 60"/>
                  <a:gd name="T51" fmla="*/ 38 h 42"/>
                  <a:gd name="T52" fmla="*/ 8 w 60"/>
                  <a:gd name="T53" fmla="*/ 38 h 42"/>
                  <a:gd name="T54" fmla="*/ 8 w 60"/>
                  <a:gd name="T55" fmla="*/ 38 h 42"/>
                  <a:gd name="T56" fmla="*/ 9 w 60"/>
                  <a:gd name="T57" fmla="*/ 38 h 42"/>
                  <a:gd name="T58" fmla="*/ 11 w 60"/>
                  <a:gd name="T59" fmla="*/ 40 h 42"/>
                  <a:gd name="T60" fmla="*/ 11 w 60"/>
                  <a:gd name="T61" fmla="*/ 40 h 42"/>
                  <a:gd name="T62" fmla="*/ 13 w 60"/>
                  <a:gd name="T63" fmla="*/ 41 h 42"/>
                  <a:gd name="T64" fmla="*/ 14 w 60"/>
                  <a:gd name="T65" fmla="*/ 41 h 42"/>
                  <a:gd name="T66" fmla="*/ 20 w 60"/>
                  <a:gd name="T67" fmla="*/ 42 h 42"/>
                  <a:gd name="T68" fmla="*/ 27 w 60"/>
                  <a:gd name="T69" fmla="*/ 42 h 42"/>
                  <a:gd name="T70" fmla="*/ 34 w 60"/>
                  <a:gd name="T71" fmla="*/ 40 h 42"/>
                  <a:gd name="T72" fmla="*/ 39 w 60"/>
                  <a:gd name="T73" fmla="*/ 38 h 42"/>
                  <a:gd name="T74" fmla="*/ 41 w 60"/>
                  <a:gd name="T75" fmla="*/ 36 h 42"/>
                  <a:gd name="T76" fmla="*/ 48 w 60"/>
                  <a:gd name="T77" fmla="*/ 31 h 42"/>
                  <a:gd name="T78" fmla="*/ 54 w 60"/>
                  <a:gd name="T79" fmla="*/ 26 h 42"/>
                  <a:gd name="T80" fmla="*/ 60 w 60"/>
                  <a:gd name="T81" fmla="*/ 18 h 42"/>
                  <a:gd name="T82" fmla="*/ 60 w 60"/>
                  <a:gd name="T83" fmla="*/ 15 h 42"/>
                  <a:gd name="T84" fmla="*/ 39 w 60"/>
                  <a:gd name="T85" fmla="*/ 36 h 42"/>
                  <a:gd name="T86" fmla="*/ 13 w 60"/>
                  <a:gd name="T87" fmla="*/ 39 h 42"/>
                  <a:gd name="T88" fmla="*/ 8 w 60"/>
                  <a:gd name="T89" fmla="*/ 36 h 42"/>
                  <a:gd name="T90" fmla="*/ 1 w 60"/>
                  <a:gd name="T91" fmla="*/ 24 h 42"/>
                  <a:gd name="T92" fmla="*/ 1 w 60"/>
                  <a:gd name="T93" fmla="*/ 24 h 42"/>
                  <a:gd name="T94" fmla="*/ 1 w 60"/>
                  <a:gd name="T95" fmla="*/ 24 h 42"/>
                  <a:gd name="T96" fmla="*/ 34 w 60"/>
                  <a:gd name="T97" fmla="*/ 31 h 42"/>
                  <a:gd name="T98" fmla="*/ 60 w 60"/>
                  <a:gd name="T99" fmla="*/ 8 h 42"/>
                  <a:gd name="T100" fmla="*/ 60 w 60"/>
                  <a:gd name="T101" fmla="*/ 0 h 42"/>
                  <a:gd name="T102" fmla="*/ 34 w 60"/>
                  <a:gd name="T103"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 h="42">
                    <a:moveTo>
                      <a:pt x="34" y="23"/>
                    </a:moveTo>
                    <a:cubicBezTo>
                      <a:pt x="24" y="27"/>
                      <a:pt x="13" y="26"/>
                      <a:pt x="8" y="20"/>
                    </a:cubicBezTo>
                    <a:cubicBezTo>
                      <a:pt x="5" y="17"/>
                      <a:pt x="3" y="13"/>
                      <a:pt x="2" y="8"/>
                    </a:cubicBezTo>
                    <a:cubicBezTo>
                      <a:pt x="1" y="10"/>
                      <a:pt x="0" y="13"/>
                      <a:pt x="0" y="16"/>
                    </a:cubicBezTo>
                    <a:cubicBezTo>
                      <a:pt x="0" y="16"/>
                      <a:pt x="0" y="16"/>
                      <a:pt x="0" y="16"/>
                    </a:cubicBezTo>
                    <a:cubicBezTo>
                      <a:pt x="0" y="17"/>
                      <a:pt x="0" y="18"/>
                      <a:pt x="0" y="18"/>
                    </a:cubicBezTo>
                    <a:cubicBezTo>
                      <a:pt x="0" y="19"/>
                      <a:pt x="0" y="19"/>
                      <a:pt x="0" y="19"/>
                    </a:cubicBezTo>
                    <a:cubicBezTo>
                      <a:pt x="0" y="20"/>
                      <a:pt x="0" y="20"/>
                      <a:pt x="0" y="21"/>
                    </a:cubicBezTo>
                    <a:cubicBezTo>
                      <a:pt x="0" y="21"/>
                      <a:pt x="0" y="21"/>
                      <a:pt x="0" y="21"/>
                    </a:cubicBezTo>
                    <a:cubicBezTo>
                      <a:pt x="0" y="22"/>
                      <a:pt x="0" y="22"/>
                      <a:pt x="0" y="22"/>
                    </a:cubicBezTo>
                    <a:cubicBezTo>
                      <a:pt x="0" y="23"/>
                      <a:pt x="0" y="25"/>
                      <a:pt x="0" y="26"/>
                    </a:cubicBezTo>
                    <a:cubicBezTo>
                      <a:pt x="0" y="26"/>
                      <a:pt x="0" y="26"/>
                      <a:pt x="0" y="26"/>
                    </a:cubicBezTo>
                    <a:cubicBezTo>
                      <a:pt x="0" y="27"/>
                      <a:pt x="1" y="27"/>
                      <a:pt x="1" y="28"/>
                    </a:cubicBezTo>
                    <a:cubicBezTo>
                      <a:pt x="1" y="29"/>
                      <a:pt x="1" y="29"/>
                      <a:pt x="1" y="29"/>
                    </a:cubicBezTo>
                    <a:cubicBezTo>
                      <a:pt x="1" y="29"/>
                      <a:pt x="1" y="29"/>
                      <a:pt x="2" y="30"/>
                    </a:cubicBezTo>
                    <a:cubicBezTo>
                      <a:pt x="2" y="30"/>
                      <a:pt x="2" y="31"/>
                      <a:pt x="2" y="31"/>
                    </a:cubicBezTo>
                    <a:cubicBezTo>
                      <a:pt x="3" y="32"/>
                      <a:pt x="3" y="32"/>
                      <a:pt x="3" y="32"/>
                    </a:cubicBezTo>
                    <a:cubicBezTo>
                      <a:pt x="3" y="33"/>
                      <a:pt x="3" y="33"/>
                      <a:pt x="3" y="33"/>
                    </a:cubicBezTo>
                    <a:cubicBezTo>
                      <a:pt x="4" y="34"/>
                      <a:pt x="4" y="34"/>
                      <a:pt x="4" y="34"/>
                    </a:cubicBezTo>
                    <a:cubicBezTo>
                      <a:pt x="4" y="34"/>
                      <a:pt x="4" y="34"/>
                      <a:pt x="4" y="34"/>
                    </a:cubicBezTo>
                    <a:cubicBezTo>
                      <a:pt x="4" y="34"/>
                      <a:pt x="4" y="34"/>
                      <a:pt x="4" y="34"/>
                    </a:cubicBezTo>
                    <a:cubicBezTo>
                      <a:pt x="5" y="35"/>
                      <a:pt x="5" y="35"/>
                      <a:pt x="5" y="35"/>
                    </a:cubicBezTo>
                    <a:cubicBezTo>
                      <a:pt x="5" y="36"/>
                      <a:pt x="6" y="36"/>
                      <a:pt x="6" y="36"/>
                    </a:cubicBezTo>
                    <a:cubicBezTo>
                      <a:pt x="6" y="36"/>
                      <a:pt x="6" y="36"/>
                      <a:pt x="6" y="36"/>
                    </a:cubicBezTo>
                    <a:cubicBezTo>
                      <a:pt x="7" y="37"/>
                      <a:pt x="7" y="37"/>
                      <a:pt x="7" y="37"/>
                    </a:cubicBezTo>
                    <a:cubicBezTo>
                      <a:pt x="8" y="38"/>
                      <a:pt x="8" y="38"/>
                      <a:pt x="8" y="38"/>
                    </a:cubicBezTo>
                    <a:cubicBezTo>
                      <a:pt x="8" y="38"/>
                      <a:pt x="8" y="38"/>
                      <a:pt x="8" y="38"/>
                    </a:cubicBezTo>
                    <a:cubicBezTo>
                      <a:pt x="8" y="38"/>
                      <a:pt x="8" y="38"/>
                      <a:pt x="8" y="38"/>
                    </a:cubicBezTo>
                    <a:cubicBezTo>
                      <a:pt x="9" y="38"/>
                      <a:pt x="9" y="38"/>
                      <a:pt x="9" y="38"/>
                    </a:cubicBezTo>
                    <a:cubicBezTo>
                      <a:pt x="9" y="39"/>
                      <a:pt x="10" y="39"/>
                      <a:pt x="11" y="40"/>
                    </a:cubicBezTo>
                    <a:cubicBezTo>
                      <a:pt x="11" y="40"/>
                      <a:pt x="11" y="40"/>
                      <a:pt x="11" y="40"/>
                    </a:cubicBezTo>
                    <a:cubicBezTo>
                      <a:pt x="12" y="40"/>
                      <a:pt x="12" y="40"/>
                      <a:pt x="13" y="41"/>
                    </a:cubicBezTo>
                    <a:cubicBezTo>
                      <a:pt x="14" y="41"/>
                      <a:pt x="14" y="41"/>
                      <a:pt x="14" y="41"/>
                    </a:cubicBezTo>
                    <a:cubicBezTo>
                      <a:pt x="16" y="42"/>
                      <a:pt x="18" y="42"/>
                      <a:pt x="20" y="42"/>
                    </a:cubicBezTo>
                    <a:cubicBezTo>
                      <a:pt x="22" y="42"/>
                      <a:pt x="25" y="42"/>
                      <a:pt x="27" y="42"/>
                    </a:cubicBezTo>
                    <a:cubicBezTo>
                      <a:pt x="29" y="41"/>
                      <a:pt x="32" y="41"/>
                      <a:pt x="34" y="40"/>
                    </a:cubicBezTo>
                    <a:cubicBezTo>
                      <a:pt x="36" y="39"/>
                      <a:pt x="37" y="38"/>
                      <a:pt x="39" y="38"/>
                    </a:cubicBezTo>
                    <a:cubicBezTo>
                      <a:pt x="40" y="37"/>
                      <a:pt x="40" y="37"/>
                      <a:pt x="41" y="36"/>
                    </a:cubicBezTo>
                    <a:cubicBezTo>
                      <a:pt x="43" y="35"/>
                      <a:pt x="46" y="33"/>
                      <a:pt x="48" y="31"/>
                    </a:cubicBezTo>
                    <a:cubicBezTo>
                      <a:pt x="50" y="30"/>
                      <a:pt x="52" y="28"/>
                      <a:pt x="54" y="26"/>
                    </a:cubicBezTo>
                    <a:cubicBezTo>
                      <a:pt x="56" y="23"/>
                      <a:pt x="58" y="21"/>
                      <a:pt x="60" y="18"/>
                    </a:cubicBezTo>
                    <a:cubicBezTo>
                      <a:pt x="60" y="15"/>
                      <a:pt x="60" y="15"/>
                      <a:pt x="60" y="15"/>
                    </a:cubicBezTo>
                    <a:cubicBezTo>
                      <a:pt x="54" y="25"/>
                      <a:pt x="47" y="31"/>
                      <a:pt x="39" y="36"/>
                    </a:cubicBezTo>
                    <a:cubicBezTo>
                      <a:pt x="30" y="41"/>
                      <a:pt x="20" y="41"/>
                      <a:pt x="13" y="39"/>
                    </a:cubicBezTo>
                    <a:cubicBezTo>
                      <a:pt x="11" y="38"/>
                      <a:pt x="9" y="37"/>
                      <a:pt x="8" y="36"/>
                    </a:cubicBezTo>
                    <a:cubicBezTo>
                      <a:pt x="4" y="33"/>
                      <a:pt x="2" y="29"/>
                      <a:pt x="1" y="24"/>
                    </a:cubicBezTo>
                    <a:cubicBezTo>
                      <a:pt x="1" y="24"/>
                      <a:pt x="1" y="24"/>
                      <a:pt x="1" y="24"/>
                    </a:cubicBezTo>
                    <a:cubicBezTo>
                      <a:pt x="1" y="24"/>
                      <a:pt x="1" y="25"/>
                      <a:pt x="1" y="24"/>
                    </a:cubicBezTo>
                    <a:cubicBezTo>
                      <a:pt x="11" y="37"/>
                      <a:pt x="22" y="35"/>
                      <a:pt x="34" y="31"/>
                    </a:cubicBezTo>
                    <a:cubicBezTo>
                      <a:pt x="43" y="28"/>
                      <a:pt x="53" y="19"/>
                      <a:pt x="60" y="8"/>
                    </a:cubicBezTo>
                    <a:cubicBezTo>
                      <a:pt x="60" y="0"/>
                      <a:pt x="60" y="0"/>
                      <a:pt x="60" y="0"/>
                    </a:cubicBezTo>
                    <a:cubicBezTo>
                      <a:pt x="55" y="10"/>
                      <a:pt x="45" y="20"/>
                      <a:pt x="34" y="23"/>
                    </a:cubicBezTo>
                  </a:path>
                </a:pathLst>
              </a:custGeom>
              <a:solidFill>
                <a:srgbClr val="707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7" name="Freeform 2359">
                <a:extLst>
                  <a:ext uri="{FF2B5EF4-FFF2-40B4-BE49-F238E27FC236}">
                    <a16:creationId xmlns:a16="http://schemas.microsoft.com/office/drawing/2014/main" id="{3255BC3B-461C-43E3-9374-A3F74679C213}"/>
                  </a:ext>
                </a:extLst>
              </p:cNvPr>
              <p:cNvSpPr>
                <a:spLocks/>
              </p:cNvSpPr>
              <p:nvPr/>
            </p:nvSpPr>
            <p:spPr bwMode="auto">
              <a:xfrm>
                <a:off x="844" y="744"/>
                <a:ext cx="126" cy="120"/>
              </a:xfrm>
              <a:custGeom>
                <a:avLst/>
                <a:gdLst>
                  <a:gd name="T0" fmla="*/ 48 w 53"/>
                  <a:gd name="T1" fmla="*/ 0 h 50"/>
                  <a:gd name="T2" fmla="*/ 52 w 53"/>
                  <a:gd name="T3" fmla="*/ 5 h 50"/>
                  <a:gd name="T4" fmla="*/ 48 w 53"/>
                  <a:gd name="T5" fmla="*/ 18 h 50"/>
                  <a:gd name="T6" fmla="*/ 21 w 53"/>
                  <a:gd name="T7" fmla="*/ 40 h 50"/>
                  <a:gd name="T8" fmla="*/ 13 w 53"/>
                  <a:gd name="T9" fmla="*/ 40 h 50"/>
                  <a:gd name="T10" fmla="*/ 8 w 53"/>
                  <a:gd name="T11" fmla="*/ 33 h 50"/>
                  <a:gd name="T12" fmla="*/ 13 w 53"/>
                  <a:gd name="T13" fmla="*/ 15 h 50"/>
                  <a:gd name="T14" fmla="*/ 16 w 53"/>
                  <a:gd name="T15" fmla="*/ 12 h 50"/>
                  <a:gd name="T16" fmla="*/ 8 w 53"/>
                  <a:gd name="T17" fmla="*/ 19 h 50"/>
                  <a:gd name="T18" fmla="*/ 2 w 53"/>
                  <a:gd name="T19" fmla="*/ 41 h 50"/>
                  <a:gd name="T20" fmla="*/ 8 w 53"/>
                  <a:gd name="T21" fmla="*/ 49 h 50"/>
                  <a:gd name="T22" fmla="*/ 18 w 53"/>
                  <a:gd name="T23" fmla="*/ 49 h 50"/>
                  <a:gd name="T24" fmla="*/ 52 w 53"/>
                  <a:gd name="T25" fmla="*/ 23 h 50"/>
                  <a:gd name="T26" fmla="*/ 53 w 53"/>
                  <a:gd name="T27" fmla="*/ 20 h 50"/>
                  <a:gd name="T28" fmla="*/ 53 w 53"/>
                  <a:gd name="T29" fmla="*/ 3 h 50"/>
                  <a:gd name="T30" fmla="*/ 48 w 53"/>
                  <a:gd name="T3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50">
                    <a:moveTo>
                      <a:pt x="48" y="0"/>
                    </a:moveTo>
                    <a:cubicBezTo>
                      <a:pt x="50" y="1"/>
                      <a:pt x="52" y="3"/>
                      <a:pt x="52" y="5"/>
                    </a:cubicBezTo>
                    <a:cubicBezTo>
                      <a:pt x="53" y="9"/>
                      <a:pt x="51" y="14"/>
                      <a:pt x="48" y="18"/>
                    </a:cubicBezTo>
                    <a:cubicBezTo>
                      <a:pt x="42" y="28"/>
                      <a:pt x="32" y="37"/>
                      <a:pt x="21" y="40"/>
                    </a:cubicBezTo>
                    <a:cubicBezTo>
                      <a:pt x="18" y="40"/>
                      <a:pt x="15" y="40"/>
                      <a:pt x="13" y="40"/>
                    </a:cubicBezTo>
                    <a:cubicBezTo>
                      <a:pt x="10" y="39"/>
                      <a:pt x="8" y="36"/>
                      <a:pt x="8" y="33"/>
                    </a:cubicBezTo>
                    <a:cubicBezTo>
                      <a:pt x="6" y="27"/>
                      <a:pt x="8" y="20"/>
                      <a:pt x="13" y="15"/>
                    </a:cubicBezTo>
                    <a:cubicBezTo>
                      <a:pt x="14" y="14"/>
                      <a:pt x="15" y="13"/>
                      <a:pt x="16" y="12"/>
                    </a:cubicBezTo>
                    <a:cubicBezTo>
                      <a:pt x="13" y="14"/>
                      <a:pt x="10" y="16"/>
                      <a:pt x="8" y="19"/>
                    </a:cubicBezTo>
                    <a:cubicBezTo>
                      <a:pt x="3" y="26"/>
                      <a:pt x="0" y="34"/>
                      <a:pt x="2" y="41"/>
                    </a:cubicBezTo>
                    <a:cubicBezTo>
                      <a:pt x="3" y="44"/>
                      <a:pt x="5" y="48"/>
                      <a:pt x="8" y="49"/>
                    </a:cubicBezTo>
                    <a:cubicBezTo>
                      <a:pt x="11" y="50"/>
                      <a:pt x="15" y="50"/>
                      <a:pt x="18" y="49"/>
                    </a:cubicBezTo>
                    <a:cubicBezTo>
                      <a:pt x="32" y="46"/>
                      <a:pt x="44" y="35"/>
                      <a:pt x="52" y="23"/>
                    </a:cubicBezTo>
                    <a:cubicBezTo>
                      <a:pt x="52" y="22"/>
                      <a:pt x="53" y="21"/>
                      <a:pt x="53" y="20"/>
                    </a:cubicBezTo>
                    <a:cubicBezTo>
                      <a:pt x="53" y="3"/>
                      <a:pt x="53" y="3"/>
                      <a:pt x="53" y="3"/>
                    </a:cubicBezTo>
                    <a:cubicBezTo>
                      <a:pt x="52" y="1"/>
                      <a:pt x="50" y="1"/>
                      <a:pt x="48" y="0"/>
                    </a:cubicBezTo>
                  </a:path>
                </a:pathLst>
              </a:custGeom>
              <a:solidFill>
                <a:srgbClr val="8C98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8" name="Freeform 2360">
                <a:extLst>
                  <a:ext uri="{FF2B5EF4-FFF2-40B4-BE49-F238E27FC236}">
                    <a16:creationId xmlns:a16="http://schemas.microsoft.com/office/drawing/2014/main" id="{6096BA15-E490-45C5-8049-9A5570DE59A0}"/>
                  </a:ext>
                </a:extLst>
              </p:cNvPr>
              <p:cNvSpPr>
                <a:spLocks noEditPoints="1"/>
              </p:cNvSpPr>
              <p:nvPr/>
            </p:nvSpPr>
            <p:spPr bwMode="auto">
              <a:xfrm>
                <a:off x="858" y="742"/>
                <a:ext cx="112" cy="98"/>
              </a:xfrm>
              <a:custGeom>
                <a:avLst/>
                <a:gdLst>
                  <a:gd name="T0" fmla="*/ 7 w 47"/>
                  <a:gd name="T1" fmla="*/ 16 h 41"/>
                  <a:gd name="T2" fmla="*/ 2 w 47"/>
                  <a:gd name="T3" fmla="*/ 34 h 41"/>
                  <a:gd name="T4" fmla="*/ 7 w 47"/>
                  <a:gd name="T5" fmla="*/ 41 h 41"/>
                  <a:gd name="T6" fmla="*/ 15 w 47"/>
                  <a:gd name="T7" fmla="*/ 41 h 41"/>
                  <a:gd name="T8" fmla="*/ 42 w 47"/>
                  <a:gd name="T9" fmla="*/ 19 h 41"/>
                  <a:gd name="T10" fmla="*/ 46 w 47"/>
                  <a:gd name="T11" fmla="*/ 6 h 41"/>
                  <a:gd name="T12" fmla="*/ 42 w 47"/>
                  <a:gd name="T13" fmla="*/ 1 h 41"/>
                  <a:gd name="T14" fmla="*/ 39 w 47"/>
                  <a:gd name="T15" fmla="*/ 0 h 41"/>
                  <a:gd name="T16" fmla="*/ 26 w 47"/>
                  <a:gd name="T17" fmla="*/ 2 h 41"/>
                  <a:gd name="T18" fmla="*/ 25 w 47"/>
                  <a:gd name="T19" fmla="*/ 3 h 41"/>
                  <a:gd name="T20" fmla="*/ 10 w 47"/>
                  <a:gd name="T21" fmla="*/ 13 h 41"/>
                  <a:gd name="T22" fmla="*/ 7 w 47"/>
                  <a:gd name="T23" fmla="*/ 16 h 41"/>
                  <a:gd name="T24" fmla="*/ 40 w 47"/>
                  <a:gd name="T25" fmla="*/ 6 h 41"/>
                  <a:gd name="T26" fmla="*/ 28 w 47"/>
                  <a:gd name="T27" fmla="*/ 20 h 41"/>
                  <a:gd name="T28" fmla="*/ 10 w 47"/>
                  <a:gd name="T29" fmla="*/ 31 h 41"/>
                  <a:gd name="T30" fmla="*/ 9 w 47"/>
                  <a:gd name="T31" fmla="*/ 32 h 41"/>
                  <a:gd name="T32" fmla="*/ 8 w 47"/>
                  <a:gd name="T33" fmla="*/ 32 h 41"/>
                  <a:gd name="T34" fmla="*/ 6 w 47"/>
                  <a:gd name="T35" fmla="*/ 26 h 41"/>
                  <a:gd name="T36" fmla="*/ 8 w 47"/>
                  <a:gd name="T37" fmla="*/ 20 h 41"/>
                  <a:gd name="T38" fmla="*/ 39 w 47"/>
                  <a:gd name="T39" fmla="*/ 5 h 41"/>
                  <a:gd name="T40" fmla="*/ 40 w 47"/>
                  <a:gd name="T4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41">
                    <a:moveTo>
                      <a:pt x="7" y="16"/>
                    </a:moveTo>
                    <a:cubicBezTo>
                      <a:pt x="2" y="21"/>
                      <a:pt x="0" y="28"/>
                      <a:pt x="2" y="34"/>
                    </a:cubicBezTo>
                    <a:cubicBezTo>
                      <a:pt x="2" y="37"/>
                      <a:pt x="4" y="40"/>
                      <a:pt x="7" y="41"/>
                    </a:cubicBezTo>
                    <a:cubicBezTo>
                      <a:pt x="9" y="41"/>
                      <a:pt x="12" y="41"/>
                      <a:pt x="15" y="41"/>
                    </a:cubicBezTo>
                    <a:cubicBezTo>
                      <a:pt x="26" y="38"/>
                      <a:pt x="36" y="29"/>
                      <a:pt x="42" y="19"/>
                    </a:cubicBezTo>
                    <a:cubicBezTo>
                      <a:pt x="45" y="15"/>
                      <a:pt x="47" y="10"/>
                      <a:pt x="46" y="6"/>
                    </a:cubicBezTo>
                    <a:cubicBezTo>
                      <a:pt x="46" y="4"/>
                      <a:pt x="44" y="2"/>
                      <a:pt x="42" y="1"/>
                    </a:cubicBezTo>
                    <a:cubicBezTo>
                      <a:pt x="41" y="1"/>
                      <a:pt x="40" y="0"/>
                      <a:pt x="39" y="0"/>
                    </a:cubicBezTo>
                    <a:cubicBezTo>
                      <a:pt x="36" y="0"/>
                      <a:pt x="31" y="0"/>
                      <a:pt x="26" y="2"/>
                    </a:cubicBezTo>
                    <a:cubicBezTo>
                      <a:pt x="26" y="2"/>
                      <a:pt x="25" y="3"/>
                      <a:pt x="25" y="3"/>
                    </a:cubicBezTo>
                    <a:cubicBezTo>
                      <a:pt x="19" y="5"/>
                      <a:pt x="14" y="9"/>
                      <a:pt x="10" y="13"/>
                    </a:cubicBezTo>
                    <a:cubicBezTo>
                      <a:pt x="9" y="14"/>
                      <a:pt x="8" y="15"/>
                      <a:pt x="7" y="16"/>
                    </a:cubicBezTo>
                    <a:moveTo>
                      <a:pt x="40" y="6"/>
                    </a:moveTo>
                    <a:cubicBezTo>
                      <a:pt x="39" y="10"/>
                      <a:pt x="30" y="19"/>
                      <a:pt x="28" y="20"/>
                    </a:cubicBezTo>
                    <a:cubicBezTo>
                      <a:pt x="24" y="23"/>
                      <a:pt x="16" y="30"/>
                      <a:pt x="10" y="31"/>
                    </a:cubicBezTo>
                    <a:cubicBezTo>
                      <a:pt x="10" y="31"/>
                      <a:pt x="10" y="32"/>
                      <a:pt x="9" y="32"/>
                    </a:cubicBezTo>
                    <a:cubicBezTo>
                      <a:pt x="9" y="32"/>
                      <a:pt x="8" y="32"/>
                      <a:pt x="8" y="32"/>
                    </a:cubicBezTo>
                    <a:cubicBezTo>
                      <a:pt x="6" y="30"/>
                      <a:pt x="5" y="28"/>
                      <a:pt x="6" y="26"/>
                    </a:cubicBezTo>
                    <a:cubicBezTo>
                      <a:pt x="6" y="24"/>
                      <a:pt x="7" y="22"/>
                      <a:pt x="8" y="20"/>
                    </a:cubicBezTo>
                    <a:cubicBezTo>
                      <a:pt x="14" y="13"/>
                      <a:pt x="27" y="3"/>
                      <a:pt x="39" y="5"/>
                    </a:cubicBezTo>
                    <a:cubicBezTo>
                      <a:pt x="40" y="6"/>
                      <a:pt x="40" y="6"/>
                      <a:pt x="40" y="6"/>
                    </a:cubicBezTo>
                  </a:path>
                </a:pathLst>
              </a:custGeom>
              <a:solidFill>
                <a:srgbClr val="9A9D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9" name="Freeform 2361">
                <a:extLst>
                  <a:ext uri="{FF2B5EF4-FFF2-40B4-BE49-F238E27FC236}">
                    <a16:creationId xmlns:a16="http://schemas.microsoft.com/office/drawing/2014/main" id="{6D27A2F4-9004-4D6E-9821-4181AADF5534}"/>
                  </a:ext>
                </a:extLst>
              </p:cNvPr>
              <p:cNvSpPr>
                <a:spLocks noEditPoints="1"/>
              </p:cNvSpPr>
              <p:nvPr/>
            </p:nvSpPr>
            <p:spPr bwMode="auto">
              <a:xfrm>
                <a:off x="870" y="749"/>
                <a:ext cx="84" cy="69"/>
              </a:xfrm>
              <a:custGeom>
                <a:avLst/>
                <a:gdLst>
                  <a:gd name="T0" fmla="*/ 3 w 35"/>
                  <a:gd name="T1" fmla="*/ 17 h 29"/>
                  <a:gd name="T2" fmla="*/ 1 w 35"/>
                  <a:gd name="T3" fmla="*/ 23 h 29"/>
                  <a:gd name="T4" fmla="*/ 3 w 35"/>
                  <a:gd name="T5" fmla="*/ 29 h 29"/>
                  <a:gd name="T6" fmla="*/ 4 w 35"/>
                  <a:gd name="T7" fmla="*/ 29 h 29"/>
                  <a:gd name="T8" fmla="*/ 5 w 35"/>
                  <a:gd name="T9" fmla="*/ 28 h 29"/>
                  <a:gd name="T10" fmla="*/ 23 w 35"/>
                  <a:gd name="T11" fmla="*/ 17 h 29"/>
                  <a:gd name="T12" fmla="*/ 35 w 35"/>
                  <a:gd name="T13" fmla="*/ 3 h 29"/>
                  <a:gd name="T14" fmla="*/ 34 w 35"/>
                  <a:gd name="T15" fmla="*/ 2 h 29"/>
                  <a:gd name="T16" fmla="*/ 3 w 35"/>
                  <a:gd name="T17" fmla="*/ 17 h 29"/>
                  <a:gd name="T18" fmla="*/ 5 w 35"/>
                  <a:gd name="T19" fmla="*/ 20 h 29"/>
                  <a:gd name="T20" fmla="*/ 5 w 35"/>
                  <a:gd name="T21" fmla="*/ 19 h 29"/>
                  <a:gd name="T22" fmla="*/ 14 w 35"/>
                  <a:gd name="T23" fmla="*/ 10 h 29"/>
                  <a:gd name="T24" fmla="*/ 26 w 35"/>
                  <a:gd name="T25" fmla="*/ 4 h 29"/>
                  <a:gd name="T26" fmla="*/ 26 w 35"/>
                  <a:gd name="T27" fmla="*/ 4 h 29"/>
                  <a:gd name="T28" fmla="*/ 26 w 35"/>
                  <a:gd name="T29" fmla="*/ 4 h 29"/>
                  <a:gd name="T30" fmla="*/ 32 w 35"/>
                  <a:gd name="T31" fmla="*/ 5 h 29"/>
                  <a:gd name="T32" fmla="*/ 16 w 35"/>
                  <a:gd name="T33" fmla="*/ 15 h 29"/>
                  <a:gd name="T34" fmla="*/ 12 w 35"/>
                  <a:gd name="T35" fmla="*/ 19 h 29"/>
                  <a:gd name="T36" fmla="*/ 7 w 35"/>
                  <a:gd name="T37" fmla="*/ 20 h 29"/>
                  <a:gd name="T38" fmla="*/ 5 w 35"/>
                  <a:gd name="T39"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9">
                    <a:moveTo>
                      <a:pt x="3" y="17"/>
                    </a:moveTo>
                    <a:cubicBezTo>
                      <a:pt x="2" y="19"/>
                      <a:pt x="1" y="21"/>
                      <a:pt x="1" y="23"/>
                    </a:cubicBezTo>
                    <a:cubicBezTo>
                      <a:pt x="0" y="25"/>
                      <a:pt x="1" y="27"/>
                      <a:pt x="3" y="29"/>
                    </a:cubicBezTo>
                    <a:cubicBezTo>
                      <a:pt x="3" y="29"/>
                      <a:pt x="4" y="29"/>
                      <a:pt x="4" y="29"/>
                    </a:cubicBezTo>
                    <a:cubicBezTo>
                      <a:pt x="5" y="29"/>
                      <a:pt x="5" y="28"/>
                      <a:pt x="5" y="28"/>
                    </a:cubicBezTo>
                    <a:cubicBezTo>
                      <a:pt x="11" y="27"/>
                      <a:pt x="19" y="20"/>
                      <a:pt x="23" y="17"/>
                    </a:cubicBezTo>
                    <a:cubicBezTo>
                      <a:pt x="25" y="16"/>
                      <a:pt x="34" y="7"/>
                      <a:pt x="35" y="3"/>
                    </a:cubicBezTo>
                    <a:cubicBezTo>
                      <a:pt x="34" y="2"/>
                      <a:pt x="34" y="2"/>
                      <a:pt x="34" y="2"/>
                    </a:cubicBezTo>
                    <a:cubicBezTo>
                      <a:pt x="22" y="0"/>
                      <a:pt x="9" y="10"/>
                      <a:pt x="3" y="17"/>
                    </a:cubicBezTo>
                    <a:moveTo>
                      <a:pt x="5" y="20"/>
                    </a:moveTo>
                    <a:cubicBezTo>
                      <a:pt x="5" y="19"/>
                      <a:pt x="5" y="19"/>
                      <a:pt x="5" y="19"/>
                    </a:cubicBezTo>
                    <a:cubicBezTo>
                      <a:pt x="7" y="15"/>
                      <a:pt x="11" y="12"/>
                      <a:pt x="14" y="10"/>
                    </a:cubicBezTo>
                    <a:cubicBezTo>
                      <a:pt x="18" y="8"/>
                      <a:pt x="22" y="5"/>
                      <a:pt x="26" y="4"/>
                    </a:cubicBezTo>
                    <a:cubicBezTo>
                      <a:pt x="26" y="4"/>
                      <a:pt x="26" y="4"/>
                      <a:pt x="26" y="4"/>
                    </a:cubicBezTo>
                    <a:cubicBezTo>
                      <a:pt x="26" y="4"/>
                      <a:pt x="26" y="4"/>
                      <a:pt x="26" y="4"/>
                    </a:cubicBezTo>
                    <a:cubicBezTo>
                      <a:pt x="28" y="4"/>
                      <a:pt x="31" y="3"/>
                      <a:pt x="32" y="5"/>
                    </a:cubicBezTo>
                    <a:cubicBezTo>
                      <a:pt x="28" y="7"/>
                      <a:pt x="24" y="9"/>
                      <a:pt x="16" y="15"/>
                    </a:cubicBezTo>
                    <a:cubicBezTo>
                      <a:pt x="15" y="17"/>
                      <a:pt x="13" y="18"/>
                      <a:pt x="12" y="19"/>
                    </a:cubicBezTo>
                    <a:cubicBezTo>
                      <a:pt x="10" y="20"/>
                      <a:pt x="8" y="20"/>
                      <a:pt x="7" y="20"/>
                    </a:cubicBezTo>
                    <a:cubicBezTo>
                      <a:pt x="6" y="20"/>
                      <a:pt x="5" y="20"/>
                      <a:pt x="5" y="20"/>
                    </a:cubicBezTo>
                  </a:path>
                </a:pathLst>
              </a:custGeom>
              <a:solidFill>
                <a:srgbClr val="ACA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0" name="Freeform 2362">
                <a:extLst>
                  <a:ext uri="{FF2B5EF4-FFF2-40B4-BE49-F238E27FC236}">
                    <a16:creationId xmlns:a16="http://schemas.microsoft.com/office/drawing/2014/main" id="{02B9DC93-8AC4-4ACF-8CC4-24E640A81B79}"/>
                  </a:ext>
                </a:extLst>
              </p:cNvPr>
              <p:cNvSpPr>
                <a:spLocks/>
              </p:cNvSpPr>
              <p:nvPr/>
            </p:nvSpPr>
            <p:spPr bwMode="auto">
              <a:xfrm>
                <a:off x="882" y="756"/>
                <a:ext cx="64" cy="41"/>
              </a:xfrm>
              <a:custGeom>
                <a:avLst/>
                <a:gdLst>
                  <a:gd name="T0" fmla="*/ 7 w 27"/>
                  <a:gd name="T1" fmla="*/ 16 h 17"/>
                  <a:gd name="T2" fmla="*/ 11 w 27"/>
                  <a:gd name="T3" fmla="*/ 12 h 17"/>
                  <a:gd name="T4" fmla="*/ 27 w 27"/>
                  <a:gd name="T5" fmla="*/ 2 h 17"/>
                  <a:gd name="T6" fmla="*/ 21 w 27"/>
                  <a:gd name="T7" fmla="*/ 1 h 17"/>
                  <a:gd name="T8" fmla="*/ 21 w 27"/>
                  <a:gd name="T9" fmla="*/ 1 h 17"/>
                  <a:gd name="T10" fmla="*/ 21 w 27"/>
                  <a:gd name="T11" fmla="*/ 1 h 17"/>
                  <a:gd name="T12" fmla="*/ 9 w 27"/>
                  <a:gd name="T13" fmla="*/ 7 h 17"/>
                  <a:gd name="T14" fmla="*/ 0 w 27"/>
                  <a:gd name="T15" fmla="*/ 16 h 17"/>
                  <a:gd name="T16" fmla="*/ 0 w 27"/>
                  <a:gd name="T17" fmla="*/ 17 h 17"/>
                  <a:gd name="T18" fmla="*/ 2 w 27"/>
                  <a:gd name="T19" fmla="*/ 17 h 17"/>
                  <a:gd name="T20" fmla="*/ 7 w 27"/>
                  <a:gd name="T21"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7">
                    <a:moveTo>
                      <a:pt x="7" y="16"/>
                    </a:moveTo>
                    <a:cubicBezTo>
                      <a:pt x="8" y="15"/>
                      <a:pt x="10" y="14"/>
                      <a:pt x="11" y="12"/>
                    </a:cubicBezTo>
                    <a:cubicBezTo>
                      <a:pt x="19" y="6"/>
                      <a:pt x="23" y="4"/>
                      <a:pt x="27" y="2"/>
                    </a:cubicBezTo>
                    <a:cubicBezTo>
                      <a:pt x="26" y="0"/>
                      <a:pt x="23" y="1"/>
                      <a:pt x="21" y="1"/>
                    </a:cubicBezTo>
                    <a:cubicBezTo>
                      <a:pt x="21" y="1"/>
                      <a:pt x="21" y="1"/>
                      <a:pt x="21" y="1"/>
                    </a:cubicBezTo>
                    <a:cubicBezTo>
                      <a:pt x="21" y="1"/>
                      <a:pt x="21" y="1"/>
                      <a:pt x="21" y="1"/>
                    </a:cubicBezTo>
                    <a:cubicBezTo>
                      <a:pt x="17" y="2"/>
                      <a:pt x="13" y="5"/>
                      <a:pt x="9" y="7"/>
                    </a:cubicBezTo>
                    <a:cubicBezTo>
                      <a:pt x="6" y="9"/>
                      <a:pt x="2" y="12"/>
                      <a:pt x="0" y="16"/>
                    </a:cubicBezTo>
                    <a:cubicBezTo>
                      <a:pt x="0" y="17"/>
                      <a:pt x="0" y="17"/>
                      <a:pt x="0" y="17"/>
                    </a:cubicBezTo>
                    <a:cubicBezTo>
                      <a:pt x="0" y="17"/>
                      <a:pt x="1" y="17"/>
                      <a:pt x="2" y="17"/>
                    </a:cubicBezTo>
                    <a:cubicBezTo>
                      <a:pt x="3" y="17"/>
                      <a:pt x="5" y="17"/>
                      <a:pt x="7" y="16"/>
                    </a:cubicBezTo>
                  </a:path>
                </a:pathLst>
              </a:custGeom>
              <a:solidFill>
                <a:srgbClr val="C9C7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1" name="Rectangle 2363">
                <a:extLst>
                  <a:ext uri="{FF2B5EF4-FFF2-40B4-BE49-F238E27FC236}">
                    <a16:creationId xmlns:a16="http://schemas.microsoft.com/office/drawing/2014/main" id="{72333FE9-3D95-4619-B935-453C6219D68D}"/>
                  </a:ext>
                </a:extLst>
              </p:cNvPr>
              <p:cNvSpPr>
                <a:spLocks noChangeArrowheads="1"/>
              </p:cNvSpPr>
              <p:nvPr/>
            </p:nvSpPr>
            <p:spPr bwMode="auto">
              <a:xfrm>
                <a:off x="583" y="336"/>
                <a:ext cx="129" cy="516"/>
              </a:xfrm>
              <a:prstGeom prst="rect">
                <a:avLst/>
              </a:prstGeom>
              <a:solidFill>
                <a:srgbClr val="4962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2" name="Freeform 2364">
                <a:extLst>
                  <a:ext uri="{FF2B5EF4-FFF2-40B4-BE49-F238E27FC236}">
                    <a16:creationId xmlns:a16="http://schemas.microsoft.com/office/drawing/2014/main" id="{7A634196-FF77-4364-86D3-829FB7D9B70C}"/>
                  </a:ext>
                </a:extLst>
              </p:cNvPr>
              <p:cNvSpPr>
                <a:spLocks noEditPoints="1"/>
              </p:cNvSpPr>
              <p:nvPr/>
            </p:nvSpPr>
            <p:spPr bwMode="auto">
              <a:xfrm>
                <a:off x="583" y="663"/>
                <a:ext cx="24" cy="148"/>
              </a:xfrm>
              <a:custGeom>
                <a:avLst/>
                <a:gdLst>
                  <a:gd name="T0" fmla="*/ 9 w 10"/>
                  <a:gd name="T1" fmla="*/ 46 h 62"/>
                  <a:gd name="T2" fmla="*/ 0 w 10"/>
                  <a:gd name="T3" fmla="*/ 52 h 62"/>
                  <a:gd name="T4" fmla="*/ 0 w 10"/>
                  <a:gd name="T5" fmla="*/ 62 h 62"/>
                  <a:gd name="T6" fmla="*/ 6 w 10"/>
                  <a:gd name="T7" fmla="*/ 61 h 62"/>
                  <a:gd name="T8" fmla="*/ 6 w 10"/>
                  <a:gd name="T9" fmla="*/ 60 h 62"/>
                  <a:gd name="T10" fmla="*/ 6 w 10"/>
                  <a:gd name="T11" fmla="*/ 60 h 62"/>
                  <a:gd name="T12" fmla="*/ 6 w 10"/>
                  <a:gd name="T13" fmla="*/ 60 h 62"/>
                  <a:gd name="T14" fmla="*/ 6 w 10"/>
                  <a:gd name="T15" fmla="*/ 60 h 62"/>
                  <a:gd name="T16" fmla="*/ 10 w 10"/>
                  <a:gd name="T17" fmla="*/ 59 h 62"/>
                  <a:gd name="T18" fmla="*/ 9 w 10"/>
                  <a:gd name="T19" fmla="*/ 46 h 62"/>
                  <a:gd name="T20" fmla="*/ 0 w 10"/>
                  <a:gd name="T21" fmla="*/ 0 h 62"/>
                  <a:gd name="T22" fmla="*/ 0 w 10"/>
                  <a:gd name="T23" fmla="*/ 1 h 62"/>
                  <a:gd name="T24" fmla="*/ 3 w 10"/>
                  <a:gd name="T25" fmla="*/ 3 h 62"/>
                  <a:gd name="T26" fmla="*/ 3 w 10"/>
                  <a:gd name="T27" fmla="*/ 3 h 62"/>
                  <a:gd name="T28" fmla="*/ 9 w 10"/>
                  <a:gd name="T29" fmla="*/ 5 h 62"/>
                  <a:gd name="T30" fmla="*/ 9 w 10"/>
                  <a:gd name="T31" fmla="*/ 3 h 62"/>
                  <a:gd name="T32" fmla="*/ 4 w 10"/>
                  <a:gd name="T33" fmla="*/ 1 h 62"/>
                  <a:gd name="T34" fmla="*/ 0 w 10"/>
                  <a:gd name="T3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62">
                    <a:moveTo>
                      <a:pt x="9" y="46"/>
                    </a:moveTo>
                    <a:cubicBezTo>
                      <a:pt x="7" y="48"/>
                      <a:pt x="4" y="50"/>
                      <a:pt x="0" y="52"/>
                    </a:cubicBezTo>
                    <a:cubicBezTo>
                      <a:pt x="0" y="62"/>
                      <a:pt x="0" y="62"/>
                      <a:pt x="0" y="62"/>
                    </a:cubicBezTo>
                    <a:cubicBezTo>
                      <a:pt x="2" y="61"/>
                      <a:pt x="4" y="61"/>
                      <a:pt x="6" y="61"/>
                    </a:cubicBezTo>
                    <a:cubicBezTo>
                      <a:pt x="6" y="61"/>
                      <a:pt x="6" y="60"/>
                      <a:pt x="6" y="60"/>
                    </a:cubicBezTo>
                    <a:cubicBezTo>
                      <a:pt x="6" y="60"/>
                      <a:pt x="6" y="60"/>
                      <a:pt x="6" y="60"/>
                    </a:cubicBezTo>
                    <a:cubicBezTo>
                      <a:pt x="6" y="60"/>
                      <a:pt x="6" y="60"/>
                      <a:pt x="6" y="60"/>
                    </a:cubicBezTo>
                    <a:cubicBezTo>
                      <a:pt x="6" y="60"/>
                      <a:pt x="6" y="60"/>
                      <a:pt x="6" y="60"/>
                    </a:cubicBezTo>
                    <a:cubicBezTo>
                      <a:pt x="7" y="60"/>
                      <a:pt x="8" y="60"/>
                      <a:pt x="10" y="59"/>
                    </a:cubicBezTo>
                    <a:cubicBezTo>
                      <a:pt x="9" y="55"/>
                      <a:pt x="9" y="50"/>
                      <a:pt x="9" y="46"/>
                    </a:cubicBezTo>
                    <a:moveTo>
                      <a:pt x="0" y="0"/>
                    </a:moveTo>
                    <a:cubicBezTo>
                      <a:pt x="0" y="1"/>
                      <a:pt x="0" y="1"/>
                      <a:pt x="0" y="1"/>
                    </a:cubicBezTo>
                    <a:cubicBezTo>
                      <a:pt x="1" y="1"/>
                      <a:pt x="2" y="2"/>
                      <a:pt x="3" y="3"/>
                    </a:cubicBezTo>
                    <a:cubicBezTo>
                      <a:pt x="3" y="3"/>
                      <a:pt x="3" y="3"/>
                      <a:pt x="3" y="3"/>
                    </a:cubicBezTo>
                    <a:cubicBezTo>
                      <a:pt x="5" y="3"/>
                      <a:pt x="7" y="4"/>
                      <a:pt x="9" y="5"/>
                    </a:cubicBezTo>
                    <a:cubicBezTo>
                      <a:pt x="9" y="4"/>
                      <a:pt x="9" y="4"/>
                      <a:pt x="9" y="3"/>
                    </a:cubicBezTo>
                    <a:cubicBezTo>
                      <a:pt x="7" y="2"/>
                      <a:pt x="6" y="1"/>
                      <a:pt x="4" y="1"/>
                    </a:cubicBezTo>
                    <a:cubicBezTo>
                      <a:pt x="3" y="0"/>
                      <a:pt x="1" y="0"/>
                      <a:pt x="0" y="0"/>
                    </a:cubicBezTo>
                  </a:path>
                </a:pathLst>
              </a:custGeom>
              <a:solidFill>
                <a:srgbClr val="7C8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3" name="Freeform 2365">
                <a:extLst>
                  <a:ext uri="{FF2B5EF4-FFF2-40B4-BE49-F238E27FC236}">
                    <a16:creationId xmlns:a16="http://schemas.microsoft.com/office/drawing/2014/main" id="{D90C9900-6DD8-4F61-81BD-18E347700FF9}"/>
                  </a:ext>
                </a:extLst>
              </p:cNvPr>
              <p:cNvSpPr>
                <a:spLocks/>
              </p:cNvSpPr>
              <p:nvPr/>
            </p:nvSpPr>
            <p:spPr bwMode="auto">
              <a:xfrm>
                <a:off x="607" y="84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767E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4" name="Freeform 2366">
                <a:extLst>
                  <a:ext uri="{FF2B5EF4-FFF2-40B4-BE49-F238E27FC236}">
                    <a16:creationId xmlns:a16="http://schemas.microsoft.com/office/drawing/2014/main" id="{9972B420-99BF-437B-9231-DF1604E5CD44}"/>
                  </a:ext>
                </a:extLst>
              </p:cNvPr>
              <p:cNvSpPr>
                <a:spLocks/>
              </p:cNvSpPr>
              <p:nvPr/>
            </p:nvSpPr>
            <p:spPr bwMode="auto">
              <a:xfrm>
                <a:off x="583" y="804"/>
                <a:ext cx="24" cy="29"/>
              </a:xfrm>
              <a:custGeom>
                <a:avLst/>
                <a:gdLst>
                  <a:gd name="T0" fmla="*/ 10 w 10"/>
                  <a:gd name="T1" fmla="*/ 0 h 12"/>
                  <a:gd name="T2" fmla="*/ 6 w 10"/>
                  <a:gd name="T3" fmla="*/ 1 h 12"/>
                  <a:gd name="T4" fmla="*/ 6 w 10"/>
                  <a:gd name="T5" fmla="*/ 1 h 12"/>
                  <a:gd name="T6" fmla="*/ 6 w 10"/>
                  <a:gd name="T7" fmla="*/ 1 h 12"/>
                  <a:gd name="T8" fmla="*/ 6 w 10"/>
                  <a:gd name="T9" fmla="*/ 1 h 12"/>
                  <a:gd name="T10" fmla="*/ 6 w 10"/>
                  <a:gd name="T11" fmla="*/ 2 h 12"/>
                  <a:gd name="T12" fmla="*/ 0 w 10"/>
                  <a:gd name="T13" fmla="*/ 3 h 12"/>
                  <a:gd name="T14" fmla="*/ 0 w 10"/>
                  <a:gd name="T15" fmla="*/ 12 h 12"/>
                  <a:gd name="T16" fmla="*/ 9 w 10"/>
                  <a:gd name="T17" fmla="*/ 10 h 12"/>
                  <a:gd name="T18" fmla="*/ 10 w 10"/>
                  <a:gd name="T19" fmla="*/ 10 h 12"/>
                  <a:gd name="T20" fmla="*/ 10 w 10"/>
                  <a:gd name="T21" fmla="*/ 10 h 12"/>
                  <a:gd name="T22" fmla="*/ 10 w 10"/>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2">
                    <a:moveTo>
                      <a:pt x="10" y="0"/>
                    </a:moveTo>
                    <a:cubicBezTo>
                      <a:pt x="8" y="1"/>
                      <a:pt x="7" y="1"/>
                      <a:pt x="6" y="1"/>
                    </a:cubicBezTo>
                    <a:cubicBezTo>
                      <a:pt x="6" y="1"/>
                      <a:pt x="6" y="1"/>
                      <a:pt x="6" y="1"/>
                    </a:cubicBezTo>
                    <a:cubicBezTo>
                      <a:pt x="6" y="1"/>
                      <a:pt x="6" y="1"/>
                      <a:pt x="6" y="1"/>
                    </a:cubicBezTo>
                    <a:cubicBezTo>
                      <a:pt x="6" y="1"/>
                      <a:pt x="6" y="1"/>
                      <a:pt x="6" y="1"/>
                    </a:cubicBezTo>
                    <a:cubicBezTo>
                      <a:pt x="6" y="1"/>
                      <a:pt x="6" y="2"/>
                      <a:pt x="6" y="2"/>
                    </a:cubicBezTo>
                    <a:cubicBezTo>
                      <a:pt x="4" y="2"/>
                      <a:pt x="2" y="2"/>
                      <a:pt x="0" y="3"/>
                    </a:cubicBezTo>
                    <a:cubicBezTo>
                      <a:pt x="0" y="12"/>
                      <a:pt x="0" y="12"/>
                      <a:pt x="0" y="12"/>
                    </a:cubicBezTo>
                    <a:cubicBezTo>
                      <a:pt x="3" y="11"/>
                      <a:pt x="6" y="11"/>
                      <a:pt x="9" y="10"/>
                    </a:cubicBezTo>
                    <a:cubicBezTo>
                      <a:pt x="10" y="10"/>
                      <a:pt x="10" y="10"/>
                      <a:pt x="10" y="10"/>
                    </a:cubicBezTo>
                    <a:cubicBezTo>
                      <a:pt x="10" y="10"/>
                      <a:pt x="10" y="10"/>
                      <a:pt x="10" y="10"/>
                    </a:cubicBezTo>
                    <a:cubicBezTo>
                      <a:pt x="10" y="7"/>
                      <a:pt x="10" y="3"/>
                      <a:pt x="10" y="0"/>
                    </a:cubicBezTo>
                  </a:path>
                </a:pathLst>
              </a:custGeom>
              <a:solidFill>
                <a:srgbClr val="767E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5" name="Freeform 2367">
                <a:extLst>
                  <a:ext uri="{FF2B5EF4-FFF2-40B4-BE49-F238E27FC236}">
                    <a16:creationId xmlns:a16="http://schemas.microsoft.com/office/drawing/2014/main" id="{EAA88F3B-89EE-4E4C-A62C-12D346A98821}"/>
                  </a:ext>
                </a:extLst>
              </p:cNvPr>
              <p:cNvSpPr>
                <a:spLocks noEditPoints="1"/>
              </p:cNvSpPr>
              <p:nvPr/>
            </p:nvSpPr>
            <p:spPr bwMode="auto">
              <a:xfrm>
                <a:off x="583" y="828"/>
                <a:ext cx="24" cy="21"/>
              </a:xfrm>
              <a:custGeom>
                <a:avLst/>
                <a:gdLst>
                  <a:gd name="T0" fmla="*/ 0 w 10"/>
                  <a:gd name="T1" fmla="*/ 7 h 9"/>
                  <a:gd name="T2" fmla="*/ 0 w 10"/>
                  <a:gd name="T3" fmla="*/ 9 h 9"/>
                  <a:gd name="T4" fmla="*/ 4 w 10"/>
                  <a:gd name="T5" fmla="*/ 9 h 9"/>
                  <a:gd name="T6" fmla="*/ 4 w 10"/>
                  <a:gd name="T7" fmla="*/ 9 h 9"/>
                  <a:gd name="T8" fmla="*/ 4 w 10"/>
                  <a:gd name="T9" fmla="*/ 9 h 9"/>
                  <a:gd name="T10" fmla="*/ 4 w 10"/>
                  <a:gd name="T11" fmla="*/ 9 h 9"/>
                  <a:gd name="T12" fmla="*/ 4 w 10"/>
                  <a:gd name="T13" fmla="*/ 9 h 9"/>
                  <a:gd name="T14" fmla="*/ 9 w 10"/>
                  <a:gd name="T15" fmla="*/ 9 h 9"/>
                  <a:gd name="T16" fmla="*/ 9 w 10"/>
                  <a:gd name="T17" fmla="*/ 9 h 9"/>
                  <a:gd name="T18" fmla="*/ 9 w 10"/>
                  <a:gd name="T19" fmla="*/ 9 h 9"/>
                  <a:gd name="T20" fmla="*/ 9 w 10"/>
                  <a:gd name="T21" fmla="*/ 9 h 9"/>
                  <a:gd name="T22" fmla="*/ 10 w 10"/>
                  <a:gd name="T23" fmla="*/ 9 h 9"/>
                  <a:gd name="T24" fmla="*/ 10 w 10"/>
                  <a:gd name="T25" fmla="*/ 9 h 9"/>
                  <a:gd name="T26" fmla="*/ 10 w 10"/>
                  <a:gd name="T27" fmla="*/ 9 h 9"/>
                  <a:gd name="T28" fmla="*/ 10 w 10"/>
                  <a:gd name="T29" fmla="*/ 9 h 9"/>
                  <a:gd name="T30" fmla="*/ 10 w 10"/>
                  <a:gd name="T31" fmla="*/ 7 h 9"/>
                  <a:gd name="T32" fmla="*/ 4 w 10"/>
                  <a:gd name="T33" fmla="*/ 8 h 9"/>
                  <a:gd name="T34" fmla="*/ 4 w 10"/>
                  <a:gd name="T35" fmla="*/ 8 h 9"/>
                  <a:gd name="T36" fmla="*/ 4 w 10"/>
                  <a:gd name="T37" fmla="*/ 8 h 9"/>
                  <a:gd name="T38" fmla="*/ 4 w 10"/>
                  <a:gd name="T39" fmla="*/ 8 h 9"/>
                  <a:gd name="T40" fmla="*/ 4 w 10"/>
                  <a:gd name="T41" fmla="*/ 8 h 9"/>
                  <a:gd name="T42" fmla="*/ 0 w 10"/>
                  <a:gd name="T43" fmla="*/ 7 h 9"/>
                  <a:gd name="T44" fmla="*/ 10 w 10"/>
                  <a:gd name="T45" fmla="*/ 0 h 9"/>
                  <a:gd name="T46" fmla="*/ 10 w 10"/>
                  <a:gd name="T47" fmla="*/ 0 h 9"/>
                  <a:gd name="T48" fmla="*/ 9 w 10"/>
                  <a:gd name="T49" fmla="*/ 0 h 9"/>
                  <a:gd name="T50" fmla="*/ 0 w 10"/>
                  <a:gd name="T51" fmla="*/ 2 h 9"/>
                  <a:gd name="T52" fmla="*/ 0 w 10"/>
                  <a:gd name="T53" fmla="*/ 6 h 9"/>
                  <a:gd name="T54" fmla="*/ 1 w 10"/>
                  <a:gd name="T55" fmla="*/ 6 h 9"/>
                  <a:gd name="T56" fmla="*/ 1 w 10"/>
                  <a:gd name="T57" fmla="*/ 6 h 9"/>
                  <a:gd name="T58" fmla="*/ 1 w 10"/>
                  <a:gd name="T59" fmla="*/ 6 h 9"/>
                  <a:gd name="T60" fmla="*/ 10 w 10"/>
                  <a:gd name="T61" fmla="*/ 4 h 9"/>
                  <a:gd name="T62" fmla="*/ 10 w 10"/>
                  <a:gd name="T6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 h="9">
                    <a:moveTo>
                      <a:pt x="0" y="7"/>
                    </a:moveTo>
                    <a:cubicBezTo>
                      <a:pt x="0" y="9"/>
                      <a:pt x="0" y="9"/>
                      <a:pt x="0" y="9"/>
                    </a:cubicBezTo>
                    <a:cubicBezTo>
                      <a:pt x="1" y="9"/>
                      <a:pt x="2" y="9"/>
                      <a:pt x="4" y="9"/>
                    </a:cubicBezTo>
                    <a:cubicBezTo>
                      <a:pt x="4" y="9"/>
                      <a:pt x="4" y="9"/>
                      <a:pt x="4" y="9"/>
                    </a:cubicBezTo>
                    <a:cubicBezTo>
                      <a:pt x="4" y="9"/>
                      <a:pt x="4" y="9"/>
                      <a:pt x="4" y="9"/>
                    </a:cubicBezTo>
                    <a:cubicBezTo>
                      <a:pt x="4" y="9"/>
                      <a:pt x="4" y="9"/>
                      <a:pt x="4" y="9"/>
                    </a:cubicBezTo>
                    <a:cubicBezTo>
                      <a:pt x="4" y="9"/>
                      <a:pt x="4" y="9"/>
                      <a:pt x="4" y="9"/>
                    </a:cubicBezTo>
                    <a:cubicBezTo>
                      <a:pt x="5" y="9"/>
                      <a:pt x="7" y="9"/>
                      <a:pt x="9" y="9"/>
                    </a:cubicBezTo>
                    <a:cubicBezTo>
                      <a:pt x="9" y="9"/>
                      <a:pt x="9" y="9"/>
                      <a:pt x="9" y="9"/>
                    </a:cubicBezTo>
                    <a:cubicBezTo>
                      <a:pt x="9" y="9"/>
                      <a:pt x="9" y="9"/>
                      <a:pt x="9" y="9"/>
                    </a:cubicBezTo>
                    <a:cubicBezTo>
                      <a:pt x="9" y="9"/>
                      <a:pt x="9" y="9"/>
                      <a:pt x="9" y="9"/>
                    </a:cubicBezTo>
                    <a:cubicBezTo>
                      <a:pt x="9" y="9"/>
                      <a:pt x="10" y="9"/>
                      <a:pt x="10" y="9"/>
                    </a:cubicBezTo>
                    <a:cubicBezTo>
                      <a:pt x="10" y="9"/>
                      <a:pt x="10" y="9"/>
                      <a:pt x="10" y="9"/>
                    </a:cubicBezTo>
                    <a:cubicBezTo>
                      <a:pt x="10" y="9"/>
                      <a:pt x="10" y="9"/>
                      <a:pt x="10" y="9"/>
                    </a:cubicBezTo>
                    <a:cubicBezTo>
                      <a:pt x="10" y="9"/>
                      <a:pt x="10" y="9"/>
                      <a:pt x="10" y="9"/>
                    </a:cubicBezTo>
                    <a:cubicBezTo>
                      <a:pt x="10" y="9"/>
                      <a:pt x="10" y="8"/>
                      <a:pt x="10" y="7"/>
                    </a:cubicBezTo>
                    <a:cubicBezTo>
                      <a:pt x="8" y="7"/>
                      <a:pt x="6" y="8"/>
                      <a:pt x="4" y="8"/>
                    </a:cubicBezTo>
                    <a:cubicBezTo>
                      <a:pt x="4" y="8"/>
                      <a:pt x="4" y="8"/>
                      <a:pt x="4" y="8"/>
                    </a:cubicBezTo>
                    <a:cubicBezTo>
                      <a:pt x="4" y="8"/>
                      <a:pt x="4" y="8"/>
                      <a:pt x="4" y="8"/>
                    </a:cubicBezTo>
                    <a:cubicBezTo>
                      <a:pt x="4" y="8"/>
                      <a:pt x="4" y="8"/>
                      <a:pt x="4" y="8"/>
                    </a:cubicBezTo>
                    <a:cubicBezTo>
                      <a:pt x="4" y="8"/>
                      <a:pt x="4" y="8"/>
                      <a:pt x="4" y="8"/>
                    </a:cubicBezTo>
                    <a:cubicBezTo>
                      <a:pt x="3" y="8"/>
                      <a:pt x="1" y="7"/>
                      <a:pt x="0" y="7"/>
                    </a:cubicBezTo>
                    <a:moveTo>
                      <a:pt x="10" y="0"/>
                    </a:moveTo>
                    <a:cubicBezTo>
                      <a:pt x="10" y="0"/>
                      <a:pt x="10" y="0"/>
                      <a:pt x="10" y="0"/>
                    </a:cubicBezTo>
                    <a:cubicBezTo>
                      <a:pt x="10" y="0"/>
                      <a:pt x="10" y="0"/>
                      <a:pt x="9" y="0"/>
                    </a:cubicBezTo>
                    <a:cubicBezTo>
                      <a:pt x="6" y="1"/>
                      <a:pt x="3" y="1"/>
                      <a:pt x="0" y="2"/>
                    </a:cubicBezTo>
                    <a:cubicBezTo>
                      <a:pt x="0" y="6"/>
                      <a:pt x="0" y="6"/>
                      <a:pt x="0" y="6"/>
                    </a:cubicBezTo>
                    <a:cubicBezTo>
                      <a:pt x="0" y="6"/>
                      <a:pt x="1" y="6"/>
                      <a:pt x="1" y="6"/>
                    </a:cubicBezTo>
                    <a:cubicBezTo>
                      <a:pt x="1" y="6"/>
                      <a:pt x="1" y="6"/>
                      <a:pt x="1" y="6"/>
                    </a:cubicBezTo>
                    <a:cubicBezTo>
                      <a:pt x="1" y="6"/>
                      <a:pt x="1" y="6"/>
                      <a:pt x="1" y="6"/>
                    </a:cubicBezTo>
                    <a:cubicBezTo>
                      <a:pt x="4" y="6"/>
                      <a:pt x="7" y="5"/>
                      <a:pt x="10" y="4"/>
                    </a:cubicBezTo>
                    <a:cubicBezTo>
                      <a:pt x="10" y="3"/>
                      <a:pt x="10" y="1"/>
                      <a:pt x="10" y="0"/>
                    </a:cubicBezTo>
                  </a:path>
                </a:pathLst>
              </a:custGeom>
              <a:solidFill>
                <a:srgbClr val="6D70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6" name="Freeform 2368">
                <a:extLst>
                  <a:ext uri="{FF2B5EF4-FFF2-40B4-BE49-F238E27FC236}">
                    <a16:creationId xmlns:a16="http://schemas.microsoft.com/office/drawing/2014/main" id="{D6E28412-B987-4255-ABF7-4E879D4872BD}"/>
                  </a:ext>
                </a:extLst>
              </p:cNvPr>
              <p:cNvSpPr>
                <a:spLocks noEditPoints="1"/>
              </p:cNvSpPr>
              <p:nvPr/>
            </p:nvSpPr>
            <p:spPr bwMode="auto">
              <a:xfrm>
                <a:off x="583" y="670"/>
                <a:ext cx="22" cy="117"/>
              </a:xfrm>
              <a:custGeom>
                <a:avLst/>
                <a:gdLst>
                  <a:gd name="T0" fmla="*/ 9 w 9"/>
                  <a:gd name="T1" fmla="*/ 28 h 49"/>
                  <a:gd name="T2" fmla="*/ 0 w 9"/>
                  <a:gd name="T3" fmla="*/ 37 h 49"/>
                  <a:gd name="T4" fmla="*/ 0 w 9"/>
                  <a:gd name="T5" fmla="*/ 49 h 49"/>
                  <a:gd name="T6" fmla="*/ 9 w 9"/>
                  <a:gd name="T7" fmla="*/ 43 h 49"/>
                  <a:gd name="T8" fmla="*/ 9 w 9"/>
                  <a:gd name="T9" fmla="*/ 28 h 49"/>
                  <a:gd name="T10" fmla="*/ 3 w 9"/>
                  <a:gd name="T11" fmla="*/ 0 h 49"/>
                  <a:gd name="T12" fmla="*/ 9 w 9"/>
                  <a:gd name="T13" fmla="*/ 4 h 49"/>
                  <a:gd name="T14" fmla="*/ 9 w 9"/>
                  <a:gd name="T15" fmla="*/ 2 h 49"/>
                  <a:gd name="T16" fmla="*/ 3 w 9"/>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49">
                    <a:moveTo>
                      <a:pt x="9" y="28"/>
                    </a:moveTo>
                    <a:cubicBezTo>
                      <a:pt x="7" y="31"/>
                      <a:pt x="4" y="35"/>
                      <a:pt x="0" y="37"/>
                    </a:cubicBezTo>
                    <a:cubicBezTo>
                      <a:pt x="0" y="49"/>
                      <a:pt x="0" y="49"/>
                      <a:pt x="0" y="49"/>
                    </a:cubicBezTo>
                    <a:cubicBezTo>
                      <a:pt x="4" y="47"/>
                      <a:pt x="7" y="45"/>
                      <a:pt x="9" y="43"/>
                    </a:cubicBezTo>
                    <a:cubicBezTo>
                      <a:pt x="9" y="38"/>
                      <a:pt x="9" y="33"/>
                      <a:pt x="9" y="28"/>
                    </a:cubicBezTo>
                    <a:moveTo>
                      <a:pt x="3" y="0"/>
                    </a:moveTo>
                    <a:cubicBezTo>
                      <a:pt x="5" y="1"/>
                      <a:pt x="7" y="2"/>
                      <a:pt x="9" y="4"/>
                    </a:cubicBezTo>
                    <a:cubicBezTo>
                      <a:pt x="9" y="3"/>
                      <a:pt x="9" y="3"/>
                      <a:pt x="9" y="2"/>
                    </a:cubicBezTo>
                    <a:cubicBezTo>
                      <a:pt x="7" y="1"/>
                      <a:pt x="5" y="0"/>
                      <a:pt x="3" y="0"/>
                    </a:cubicBezTo>
                  </a:path>
                </a:pathLst>
              </a:custGeom>
              <a:solidFill>
                <a:srgbClr val="8F99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7" name="Freeform 2369">
                <a:extLst>
                  <a:ext uri="{FF2B5EF4-FFF2-40B4-BE49-F238E27FC236}">
                    <a16:creationId xmlns:a16="http://schemas.microsoft.com/office/drawing/2014/main" id="{6CDD59F3-0CB4-4FB0-A249-1744105DD934}"/>
                  </a:ext>
                </a:extLst>
              </p:cNvPr>
              <p:cNvSpPr>
                <a:spLocks/>
              </p:cNvSpPr>
              <p:nvPr/>
            </p:nvSpPr>
            <p:spPr bwMode="auto">
              <a:xfrm>
                <a:off x="583" y="666"/>
                <a:ext cx="22" cy="93"/>
              </a:xfrm>
              <a:custGeom>
                <a:avLst/>
                <a:gdLst>
                  <a:gd name="T0" fmla="*/ 0 w 9"/>
                  <a:gd name="T1" fmla="*/ 0 h 39"/>
                  <a:gd name="T2" fmla="*/ 0 w 9"/>
                  <a:gd name="T3" fmla="*/ 39 h 39"/>
                  <a:gd name="T4" fmla="*/ 9 w 9"/>
                  <a:gd name="T5" fmla="*/ 30 h 39"/>
                  <a:gd name="T6" fmla="*/ 9 w 9"/>
                  <a:gd name="T7" fmla="*/ 6 h 39"/>
                  <a:gd name="T8" fmla="*/ 3 w 9"/>
                  <a:gd name="T9" fmla="*/ 2 h 39"/>
                  <a:gd name="T10" fmla="*/ 3 w 9"/>
                  <a:gd name="T11" fmla="*/ 2 h 39"/>
                  <a:gd name="T12" fmla="*/ 0 w 9"/>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9" h="39">
                    <a:moveTo>
                      <a:pt x="0" y="0"/>
                    </a:moveTo>
                    <a:cubicBezTo>
                      <a:pt x="0" y="39"/>
                      <a:pt x="0" y="39"/>
                      <a:pt x="0" y="39"/>
                    </a:cubicBezTo>
                    <a:cubicBezTo>
                      <a:pt x="4" y="37"/>
                      <a:pt x="7" y="33"/>
                      <a:pt x="9" y="30"/>
                    </a:cubicBezTo>
                    <a:cubicBezTo>
                      <a:pt x="9" y="22"/>
                      <a:pt x="9" y="14"/>
                      <a:pt x="9" y="6"/>
                    </a:cubicBezTo>
                    <a:cubicBezTo>
                      <a:pt x="7" y="4"/>
                      <a:pt x="5" y="3"/>
                      <a:pt x="3" y="2"/>
                    </a:cubicBezTo>
                    <a:cubicBezTo>
                      <a:pt x="3" y="2"/>
                      <a:pt x="3" y="2"/>
                      <a:pt x="3" y="2"/>
                    </a:cubicBezTo>
                    <a:cubicBezTo>
                      <a:pt x="2" y="1"/>
                      <a:pt x="1" y="0"/>
                      <a:pt x="0" y="0"/>
                    </a:cubicBezTo>
                  </a:path>
                </a:pathLst>
              </a:custGeom>
              <a:solidFill>
                <a:srgbClr val="9A9D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8" name="Freeform 2370">
                <a:extLst>
                  <a:ext uri="{FF2B5EF4-FFF2-40B4-BE49-F238E27FC236}">
                    <a16:creationId xmlns:a16="http://schemas.microsoft.com/office/drawing/2014/main" id="{11FF2FB3-4547-4463-BD9B-F694EBAC7E0A}"/>
                  </a:ext>
                </a:extLst>
              </p:cNvPr>
              <p:cNvSpPr>
                <a:spLocks/>
              </p:cNvSpPr>
              <p:nvPr/>
            </p:nvSpPr>
            <p:spPr bwMode="auto">
              <a:xfrm>
                <a:off x="583" y="837"/>
                <a:ext cx="24" cy="10"/>
              </a:xfrm>
              <a:custGeom>
                <a:avLst/>
                <a:gdLst>
                  <a:gd name="T0" fmla="*/ 10 w 10"/>
                  <a:gd name="T1" fmla="*/ 0 h 4"/>
                  <a:gd name="T2" fmla="*/ 1 w 10"/>
                  <a:gd name="T3" fmla="*/ 2 h 4"/>
                  <a:gd name="T4" fmla="*/ 1 w 10"/>
                  <a:gd name="T5" fmla="*/ 2 h 4"/>
                  <a:gd name="T6" fmla="*/ 1 w 10"/>
                  <a:gd name="T7" fmla="*/ 2 h 4"/>
                  <a:gd name="T8" fmla="*/ 1 w 10"/>
                  <a:gd name="T9" fmla="*/ 2 h 4"/>
                  <a:gd name="T10" fmla="*/ 0 w 10"/>
                  <a:gd name="T11" fmla="*/ 2 h 4"/>
                  <a:gd name="T12" fmla="*/ 0 w 10"/>
                  <a:gd name="T13" fmla="*/ 3 h 4"/>
                  <a:gd name="T14" fmla="*/ 4 w 10"/>
                  <a:gd name="T15" fmla="*/ 4 h 4"/>
                  <a:gd name="T16" fmla="*/ 4 w 10"/>
                  <a:gd name="T17" fmla="*/ 4 h 4"/>
                  <a:gd name="T18" fmla="*/ 4 w 10"/>
                  <a:gd name="T19" fmla="*/ 4 h 4"/>
                  <a:gd name="T20" fmla="*/ 4 w 10"/>
                  <a:gd name="T21" fmla="*/ 4 h 4"/>
                  <a:gd name="T22" fmla="*/ 10 w 10"/>
                  <a:gd name="T23" fmla="*/ 3 h 4"/>
                  <a:gd name="T24" fmla="*/ 10 w 10"/>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4">
                    <a:moveTo>
                      <a:pt x="10" y="0"/>
                    </a:moveTo>
                    <a:cubicBezTo>
                      <a:pt x="7" y="1"/>
                      <a:pt x="4" y="2"/>
                      <a:pt x="1" y="2"/>
                    </a:cubicBezTo>
                    <a:cubicBezTo>
                      <a:pt x="1" y="2"/>
                      <a:pt x="1" y="2"/>
                      <a:pt x="1" y="2"/>
                    </a:cubicBezTo>
                    <a:cubicBezTo>
                      <a:pt x="1" y="2"/>
                      <a:pt x="1" y="2"/>
                      <a:pt x="1" y="2"/>
                    </a:cubicBezTo>
                    <a:cubicBezTo>
                      <a:pt x="1" y="2"/>
                      <a:pt x="1" y="2"/>
                      <a:pt x="1" y="2"/>
                    </a:cubicBezTo>
                    <a:cubicBezTo>
                      <a:pt x="1" y="2"/>
                      <a:pt x="0" y="2"/>
                      <a:pt x="0" y="2"/>
                    </a:cubicBezTo>
                    <a:cubicBezTo>
                      <a:pt x="0" y="3"/>
                      <a:pt x="0" y="3"/>
                      <a:pt x="0" y="3"/>
                    </a:cubicBezTo>
                    <a:cubicBezTo>
                      <a:pt x="1" y="3"/>
                      <a:pt x="3" y="4"/>
                      <a:pt x="4" y="4"/>
                    </a:cubicBezTo>
                    <a:cubicBezTo>
                      <a:pt x="4" y="4"/>
                      <a:pt x="4" y="4"/>
                      <a:pt x="4" y="4"/>
                    </a:cubicBezTo>
                    <a:cubicBezTo>
                      <a:pt x="4" y="4"/>
                      <a:pt x="4" y="4"/>
                      <a:pt x="4" y="4"/>
                    </a:cubicBezTo>
                    <a:cubicBezTo>
                      <a:pt x="4" y="4"/>
                      <a:pt x="4" y="4"/>
                      <a:pt x="4" y="4"/>
                    </a:cubicBezTo>
                    <a:cubicBezTo>
                      <a:pt x="6" y="4"/>
                      <a:pt x="8" y="3"/>
                      <a:pt x="10" y="3"/>
                    </a:cubicBezTo>
                    <a:cubicBezTo>
                      <a:pt x="10" y="2"/>
                      <a:pt x="10" y="1"/>
                      <a:pt x="10" y="0"/>
                    </a:cubicBezTo>
                  </a:path>
                </a:pathLst>
              </a:custGeom>
              <a:solidFill>
                <a:srgbClr val="6565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9" name="Freeform 2371">
                <a:extLst>
                  <a:ext uri="{FF2B5EF4-FFF2-40B4-BE49-F238E27FC236}">
                    <a16:creationId xmlns:a16="http://schemas.microsoft.com/office/drawing/2014/main" id="{5318914B-E60F-497D-AF7B-9AEDD480A23D}"/>
                  </a:ext>
                </a:extLst>
              </p:cNvPr>
              <p:cNvSpPr>
                <a:spLocks/>
              </p:cNvSpPr>
              <p:nvPr/>
            </p:nvSpPr>
            <p:spPr bwMode="auto">
              <a:xfrm>
                <a:off x="583" y="849"/>
                <a:ext cx="24" cy="3"/>
              </a:xfrm>
              <a:custGeom>
                <a:avLst/>
                <a:gdLst>
                  <a:gd name="T0" fmla="*/ 4 w 10"/>
                  <a:gd name="T1" fmla="*/ 0 h 1"/>
                  <a:gd name="T2" fmla="*/ 4 w 10"/>
                  <a:gd name="T3" fmla="*/ 0 h 1"/>
                  <a:gd name="T4" fmla="*/ 4 w 10"/>
                  <a:gd name="T5" fmla="*/ 0 h 1"/>
                  <a:gd name="T6" fmla="*/ 0 w 10"/>
                  <a:gd name="T7" fmla="*/ 0 h 1"/>
                  <a:gd name="T8" fmla="*/ 0 w 10"/>
                  <a:gd name="T9" fmla="*/ 1 h 1"/>
                  <a:gd name="T10" fmla="*/ 1 w 10"/>
                  <a:gd name="T11" fmla="*/ 1 h 1"/>
                  <a:gd name="T12" fmla="*/ 1 w 10"/>
                  <a:gd name="T13" fmla="*/ 1 h 1"/>
                  <a:gd name="T14" fmla="*/ 7 w 10"/>
                  <a:gd name="T15" fmla="*/ 1 h 1"/>
                  <a:gd name="T16" fmla="*/ 7 w 10"/>
                  <a:gd name="T17" fmla="*/ 1 h 1"/>
                  <a:gd name="T18" fmla="*/ 7 w 10"/>
                  <a:gd name="T19" fmla="*/ 1 h 1"/>
                  <a:gd name="T20" fmla="*/ 7 w 10"/>
                  <a:gd name="T21" fmla="*/ 1 h 1"/>
                  <a:gd name="T22" fmla="*/ 7 w 10"/>
                  <a:gd name="T23" fmla="*/ 1 h 1"/>
                  <a:gd name="T24" fmla="*/ 10 w 10"/>
                  <a:gd name="T25" fmla="*/ 1 h 1"/>
                  <a:gd name="T26" fmla="*/ 10 w 10"/>
                  <a:gd name="T27" fmla="*/ 0 h 1"/>
                  <a:gd name="T28" fmla="*/ 10 w 10"/>
                  <a:gd name="T29" fmla="*/ 0 h 1"/>
                  <a:gd name="T30" fmla="*/ 10 w 10"/>
                  <a:gd name="T31" fmla="*/ 0 h 1"/>
                  <a:gd name="T32" fmla="*/ 10 w 10"/>
                  <a:gd name="T33" fmla="*/ 0 h 1"/>
                  <a:gd name="T34" fmla="*/ 10 w 10"/>
                  <a:gd name="T35" fmla="*/ 0 h 1"/>
                  <a:gd name="T36" fmla="*/ 9 w 10"/>
                  <a:gd name="T37" fmla="*/ 0 h 1"/>
                  <a:gd name="T38" fmla="*/ 9 w 10"/>
                  <a:gd name="T39" fmla="*/ 0 h 1"/>
                  <a:gd name="T40" fmla="*/ 9 w 10"/>
                  <a:gd name="T41" fmla="*/ 0 h 1"/>
                  <a:gd name="T42" fmla="*/ 9 w 10"/>
                  <a:gd name="T43" fmla="*/ 0 h 1"/>
                  <a:gd name="T44" fmla="*/ 4 w 10"/>
                  <a:gd name="T45" fmla="*/ 0 h 1"/>
                  <a:gd name="T46" fmla="*/ 4 w 10"/>
                  <a:gd name="T4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 h="1">
                    <a:moveTo>
                      <a:pt x="4" y="0"/>
                    </a:moveTo>
                    <a:cubicBezTo>
                      <a:pt x="4" y="0"/>
                      <a:pt x="4" y="0"/>
                      <a:pt x="4" y="0"/>
                    </a:cubicBezTo>
                    <a:cubicBezTo>
                      <a:pt x="4" y="0"/>
                      <a:pt x="4" y="0"/>
                      <a:pt x="4" y="0"/>
                    </a:cubicBezTo>
                    <a:cubicBezTo>
                      <a:pt x="2" y="0"/>
                      <a:pt x="1" y="0"/>
                      <a:pt x="0" y="0"/>
                    </a:cubicBezTo>
                    <a:cubicBezTo>
                      <a:pt x="0" y="1"/>
                      <a:pt x="0" y="1"/>
                      <a:pt x="0" y="1"/>
                    </a:cubicBezTo>
                    <a:cubicBezTo>
                      <a:pt x="0" y="1"/>
                      <a:pt x="1" y="1"/>
                      <a:pt x="1" y="1"/>
                    </a:cubicBezTo>
                    <a:cubicBezTo>
                      <a:pt x="1" y="1"/>
                      <a:pt x="1" y="1"/>
                      <a:pt x="1" y="1"/>
                    </a:cubicBezTo>
                    <a:cubicBezTo>
                      <a:pt x="3" y="1"/>
                      <a:pt x="5" y="1"/>
                      <a:pt x="7" y="1"/>
                    </a:cubicBezTo>
                    <a:cubicBezTo>
                      <a:pt x="7" y="1"/>
                      <a:pt x="7" y="1"/>
                      <a:pt x="7" y="1"/>
                    </a:cubicBezTo>
                    <a:cubicBezTo>
                      <a:pt x="7" y="1"/>
                      <a:pt x="7" y="1"/>
                      <a:pt x="7" y="1"/>
                    </a:cubicBezTo>
                    <a:cubicBezTo>
                      <a:pt x="7" y="1"/>
                      <a:pt x="7" y="1"/>
                      <a:pt x="7" y="1"/>
                    </a:cubicBezTo>
                    <a:cubicBezTo>
                      <a:pt x="7" y="1"/>
                      <a:pt x="7" y="1"/>
                      <a:pt x="7" y="1"/>
                    </a:cubicBezTo>
                    <a:cubicBezTo>
                      <a:pt x="8" y="1"/>
                      <a:pt x="9" y="1"/>
                      <a:pt x="10" y="1"/>
                    </a:cubicBezTo>
                    <a:cubicBezTo>
                      <a:pt x="10" y="1"/>
                      <a:pt x="10" y="1"/>
                      <a:pt x="10" y="0"/>
                    </a:cubicBezTo>
                    <a:cubicBezTo>
                      <a:pt x="10" y="0"/>
                      <a:pt x="10" y="0"/>
                      <a:pt x="10" y="0"/>
                    </a:cubicBezTo>
                    <a:cubicBezTo>
                      <a:pt x="10" y="0"/>
                      <a:pt x="10" y="0"/>
                      <a:pt x="10" y="0"/>
                    </a:cubicBezTo>
                    <a:cubicBezTo>
                      <a:pt x="10" y="0"/>
                      <a:pt x="10" y="0"/>
                      <a:pt x="10" y="0"/>
                    </a:cubicBezTo>
                    <a:cubicBezTo>
                      <a:pt x="10" y="0"/>
                      <a:pt x="10" y="0"/>
                      <a:pt x="10" y="0"/>
                    </a:cubicBezTo>
                    <a:cubicBezTo>
                      <a:pt x="10" y="0"/>
                      <a:pt x="9" y="0"/>
                      <a:pt x="9" y="0"/>
                    </a:cubicBezTo>
                    <a:cubicBezTo>
                      <a:pt x="9" y="0"/>
                      <a:pt x="9" y="0"/>
                      <a:pt x="9" y="0"/>
                    </a:cubicBezTo>
                    <a:cubicBezTo>
                      <a:pt x="9" y="0"/>
                      <a:pt x="9" y="0"/>
                      <a:pt x="9" y="0"/>
                    </a:cubicBezTo>
                    <a:cubicBezTo>
                      <a:pt x="9" y="0"/>
                      <a:pt x="9" y="0"/>
                      <a:pt x="9" y="0"/>
                    </a:cubicBezTo>
                    <a:cubicBezTo>
                      <a:pt x="7" y="0"/>
                      <a:pt x="5" y="0"/>
                      <a:pt x="4" y="0"/>
                    </a:cubicBezTo>
                    <a:cubicBezTo>
                      <a:pt x="4" y="0"/>
                      <a:pt x="4" y="0"/>
                      <a:pt x="4" y="0"/>
                    </a:cubicBezTo>
                  </a:path>
                </a:pathLst>
              </a:custGeom>
              <a:solidFill>
                <a:srgbClr val="7C8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0" name="Freeform 2372">
                <a:extLst>
                  <a:ext uri="{FF2B5EF4-FFF2-40B4-BE49-F238E27FC236}">
                    <a16:creationId xmlns:a16="http://schemas.microsoft.com/office/drawing/2014/main" id="{6006ED7B-3D0B-4434-B513-9A27EA697E8A}"/>
                  </a:ext>
                </a:extLst>
              </p:cNvPr>
              <p:cNvSpPr>
                <a:spLocks/>
              </p:cNvSpPr>
              <p:nvPr/>
            </p:nvSpPr>
            <p:spPr bwMode="auto">
              <a:xfrm>
                <a:off x="583" y="852"/>
                <a:ext cx="3" cy="0"/>
              </a:xfrm>
              <a:custGeom>
                <a:avLst/>
                <a:gdLst>
                  <a:gd name="T0" fmla="*/ 1 w 1"/>
                  <a:gd name="T1" fmla="*/ 0 w 1"/>
                  <a:gd name="T2" fmla="*/ 0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0" y="0"/>
                      <a:pt x="0" y="0"/>
                    </a:cubicBezTo>
                    <a:cubicBezTo>
                      <a:pt x="0" y="0"/>
                      <a:pt x="0" y="0"/>
                      <a:pt x="0" y="0"/>
                    </a:cubicBezTo>
                    <a:cubicBezTo>
                      <a:pt x="0" y="0"/>
                      <a:pt x="0" y="0"/>
                      <a:pt x="0" y="0"/>
                    </a:cubicBezTo>
                    <a:cubicBezTo>
                      <a:pt x="0" y="0"/>
                      <a:pt x="0" y="0"/>
                      <a:pt x="0" y="0"/>
                    </a:cubicBezTo>
                    <a:cubicBezTo>
                      <a:pt x="1" y="0"/>
                      <a:pt x="1" y="0"/>
                      <a:pt x="1" y="0"/>
                    </a:cubicBezTo>
                  </a:path>
                </a:pathLst>
              </a:custGeom>
              <a:solidFill>
                <a:srgbClr val="8F99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1" name="Freeform 2373">
                <a:extLst>
                  <a:ext uri="{FF2B5EF4-FFF2-40B4-BE49-F238E27FC236}">
                    <a16:creationId xmlns:a16="http://schemas.microsoft.com/office/drawing/2014/main" id="{DB185096-7CBA-4102-8C9D-0079C1A24EBA}"/>
                  </a:ext>
                </a:extLst>
              </p:cNvPr>
              <p:cNvSpPr>
                <a:spLocks/>
              </p:cNvSpPr>
              <p:nvPr/>
            </p:nvSpPr>
            <p:spPr bwMode="auto">
              <a:xfrm>
                <a:off x="583" y="852"/>
                <a:ext cx="24" cy="4"/>
              </a:xfrm>
              <a:custGeom>
                <a:avLst/>
                <a:gdLst>
                  <a:gd name="T0" fmla="*/ 7 w 10"/>
                  <a:gd name="T1" fmla="*/ 0 h 2"/>
                  <a:gd name="T2" fmla="*/ 7 w 10"/>
                  <a:gd name="T3" fmla="*/ 0 h 2"/>
                  <a:gd name="T4" fmla="*/ 7 w 10"/>
                  <a:gd name="T5" fmla="*/ 0 h 2"/>
                  <a:gd name="T6" fmla="*/ 1 w 10"/>
                  <a:gd name="T7" fmla="*/ 0 h 2"/>
                  <a:gd name="T8" fmla="*/ 1 w 10"/>
                  <a:gd name="T9" fmla="*/ 0 h 2"/>
                  <a:gd name="T10" fmla="*/ 0 w 10"/>
                  <a:gd name="T11" fmla="*/ 0 h 2"/>
                  <a:gd name="T12" fmla="*/ 10 w 10"/>
                  <a:gd name="T13" fmla="*/ 2 h 2"/>
                  <a:gd name="T14" fmla="*/ 10 w 10"/>
                  <a:gd name="T15" fmla="*/ 0 h 2"/>
                  <a:gd name="T16" fmla="*/ 7 w 10"/>
                  <a:gd name="T17" fmla="*/ 0 h 2"/>
                  <a:gd name="T18" fmla="*/ 7 w 10"/>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2">
                    <a:moveTo>
                      <a:pt x="7" y="0"/>
                    </a:moveTo>
                    <a:cubicBezTo>
                      <a:pt x="7" y="0"/>
                      <a:pt x="7" y="0"/>
                      <a:pt x="7" y="0"/>
                    </a:cubicBezTo>
                    <a:cubicBezTo>
                      <a:pt x="7" y="0"/>
                      <a:pt x="7" y="0"/>
                      <a:pt x="7" y="0"/>
                    </a:cubicBezTo>
                    <a:cubicBezTo>
                      <a:pt x="5" y="0"/>
                      <a:pt x="3" y="0"/>
                      <a:pt x="1" y="0"/>
                    </a:cubicBezTo>
                    <a:cubicBezTo>
                      <a:pt x="1" y="0"/>
                      <a:pt x="1" y="0"/>
                      <a:pt x="1" y="0"/>
                    </a:cubicBezTo>
                    <a:cubicBezTo>
                      <a:pt x="0" y="0"/>
                      <a:pt x="0" y="0"/>
                      <a:pt x="0" y="0"/>
                    </a:cubicBezTo>
                    <a:cubicBezTo>
                      <a:pt x="3" y="1"/>
                      <a:pt x="7" y="1"/>
                      <a:pt x="10" y="2"/>
                    </a:cubicBezTo>
                    <a:cubicBezTo>
                      <a:pt x="10" y="1"/>
                      <a:pt x="10" y="1"/>
                      <a:pt x="10" y="0"/>
                    </a:cubicBezTo>
                    <a:cubicBezTo>
                      <a:pt x="9" y="0"/>
                      <a:pt x="8" y="0"/>
                      <a:pt x="7" y="0"/>
                    </a:cubicBezTo>
                    <a:cubicBezTo>
                      <a:pt x="7" y="0"/>
                      <a:pt x="7" y="0"/>
                      <a:pt x="7" y="0"/>
                    </a:cubicBezTo>
                  </a:path>
                </a:pathLst>
              </a:custGeom>
              <a:solidFill>
                <a:srgbClr val="9A9D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2" name="Freeform 2374">
                <a:extLst>
                  <a:ext uri="{FF2B5EF4-FFF2-40B4-BE49-F238E27FC236}">
                    <a16:creationId xmlns:a16="http://schemas.microsoft.com/office/drawing/2014/main" id="{8B1DE018-0E87-464C-B0BA-E101450965BB}"/>
                  </a:ext>
                </a:extLst>
              </p:cNvPr>
              <p:cNvSpPr>
                <a:spLocks noEditPoints="1"/>
              </p:cNvSpPr>
              <p:nvPr/>
            </p:nvSpPr>
            <p:spPr bwMode="auto">
              <a:xfrm>
                <a:off x="583" y="740"/>
                <a:ext cx="129" cy="331"/>
              </a:xfrm>
              <a:custGeom>
                <a:avLst/>
                <a:gdLst>
                  <a:gd name="T0" fmla="*/ 54 w 54"/>
                  <a:gd name="T1" fmla="*/ 134 h 139"/>
                  <a:gd name="T2" fmla="*/ 35 w 54"/>
                  <a:gd name="T3" fmla="*/ 129 h 139"/>
                  <a:gd name="T4" fmla="*/ 39 w 54"/>
                  <a:gd name="T5" fmla="*/ 128 h 139"/>
                  <a:gd name="T6" fmla="*/ 39 w 54"/>
                  <a:gd name="T7" fmla="*/ 128 h 139"/>
                  <a:gd name="T8" fmla="*/ 11 w 54"/>
                  <a:gd name="T9" fmla="*/ 127 h 139"/>
                  <a:gd name="T10" fmla="*/ 31 w 54"/>
                  <a:gd name="T11" fmla="*/ 126 h 139"/>
                  <a:gd name="T12" fmla="*/ 30 w 54"/>
                  <a:gd name="T13" fmla="*/ 123 h 139"/>
                  <a:gd name="T14" fmla="*/ 14 w 54"/>
                  <a:gd name="T15" fmla="*/ 128 h 139"/>
                  <a:gd name="T16" fmla="*/ 8 w 54"/>
                  <a:gd name="T17" fmla="*/ 127 h 139"/>
                  <a:gd name="T18" fmla="*/ 33 w 54"/>
                  <a:gd name="T19" fmla="*/ 129 h 139"/>
                  <a:gd name="T20" fmla="*/ 28 w 54"/>
                  <a:gd name="T21" fmla="*/ 123 h 139"/>
                  <a:gd name="T22" fmla="*/ 29 w 54"/>
                  <a:gd name="T23" fmla="*/ 122 h 139"/>
                  <a:gd name="T24" fmla="*/ 30 w 54"/>
                  <a:gd name="T25" fmla="*/ 123 h 139"/>
                  <a:gd name="T26" fmla="*/ 3 w 54"/>
                  <a:gd name="T27" fmla="*/ 122 h 139"/>
                  <a:gd name="T28" fmla="*/ 1 w 54"/>
                  <a:gd name="T29" fmla="*/ 123 h 139"/>
                  <a:gd name="T30" fmla="*/ 2 w 54"/>
                  <a:gd name="T31" fmla="*/ 122 h 139"/>
                  <a:gd name="T32" fmla="*/ 35 w 54"/>
                  <a:gd name="T33" fmla="*/ 129 h 139"/>
                  <a:gd name="T34" fmla="*/ 3 w 54"/>
                  <a:gd name="T35" fmla="*/ 119 h 139"/>
                  <a:gd name="T36" fmla="*/ 0 w 54"/>
                  <a:gd name="T37" fmla="*/ 119 h 139"/>
                  <a:gd name="T38" fmla="*/ 1 w 54"/>
                  <a:gd name="T39" fmla="*/ 116 h 139"/>
                  <a:gd name="T40" fmla="*/ 27 w 54"/>
                  <a:gd name="T41" fmla="*/ 116 h 139"/>
                  <a:gd name="T42" fmla="*/ 4 w 54"/>
                  <a:gd name="T43" fmla="*/ 110 h 139"/>
                  <a:gd name="T44" fmla="*/ 0 w 54"/>
                  <a:gd name="T45" fmla="*/ 110 h 139"/>
                  <a:gd name="T46" fmla="*/ 35 w 54"/>
                  <a:gd name="T47" fmla="*/ 108 h 139"/>
                  <a:gd name="T48" fmla="*/ 44 w 54"/>
                  <a:gd name="T49" fmla="*/ 111 h 139"/>
                  <a:gd name="T50" fmla="*/ 41 w 54"/>
                  <a:gd name="T51" fmla="*/ 106 h 139"/>
                  <a:gd name="T52" fmla="*/ 41 w 54"/>
                  <a:gd name="T53" fmla="*/ 108 h 139"/>
                  <a:gd name="T54" fmla="*/ 41 w 54"/>
                  <a:gd name="T55" fmla="*/ 107 h 139"/>
                  <a:gd name="T56" fmla="*/ 30 w 54"/>
                  <a:gd name="T57" fmla="*/ 94 h 139"/>
                  <a:gd name="T58" fmla="*/ 24 w 54"/>
                  <a:gd name="T59" fmla="*/ 123 h 139"/>
                  <a:gd name="T60" fmla="*/ 44 w 54"/>
                  <a:gd name="T61" fmla="*/ 106 h 139"/>
                  <a:gd name="T62" fmla="*/ 29 w 54"/>
                  <a:gd name="T63" fmla="*/ 92 h 139"/>
                  <a:gd name="T64" fmla="*/ 5 w 54"/>
                  <a:gd name="T65" fmla="*/ 52 h 139"/>
                  <a:gd name="T66" fmla="*/ 0 w 54"/>
                  <a:gd name="T67" fmla="*/ 48 h 139"/>
                  <a:gd name="T68" fmla="*/ 45 w 54"/>
                  <a:gd name="T69" fmla="*/ 45 h 139"/>
                  <a:gd name="T70" fmla="*/ 39 w 54"/>
                  <a:gd name="T71" fmla="*/ 44 h 139"/>
                  <a:gd name="T72" fmla="*/ 51 w 54"/>
                  <a:gd name="T73" fmla="*/ 43 h 139"/>
                  <a:gd name="T74" fmla="*/ 52 w 54"/>
                  <a:gd name="T75" fmla="*/ 43 h 139"/>
                  <a:gd name="T76" fmla="*/ 30 w 54"/>
                  <a:gd name="T77" fmla="*/ 40 h 139"/>
                  <a:gd name="T78" fmla="*/ 50 w 54"/>
                  <a:gd name="T79" fmla="*/ 38 h 139"/>
                  <a:gd name="T80" fmla="*/ 46 w 54"/>
                  <a:gd name="T81" fmla="*/ 38 h 139"/>
                  <a:gd name="T82" fmla="*/ 45 w 54"/>
                  <a:gd name="T83" fmla="*/ 38 h 139"/>
                  <a:gd name="T84" fmla="*/ 43 w 54"/>
                  <a:gd name="T85" fmla="*/ 37 h 139"/>
                  <a:gd name="T86" fmla="*/ 41 w 54"/>
                  <a:gd name="T87" fmla="*/ 36 h 139"/>
                  <a:gd name="T88" fmla="*/ 30 w 54"/>
                  <a:gd name="T89" fmla="*/ 36 h 139"/>
                  <a:gd name="T90" fmla="*/ 39 w 54"/>
                  <a:gd name="T91" fmla="*/ 36 h 139"/>
                  <a:gd name="T92" fmla="*/ 38 w 54"/>
                  <a:gd name="T93" fmla="*/ 35 h 139"/>
                  <a:gd name="T94" fmla="*/ 38 w 54"/>
                  <a:gd name="T95" fmla="*/ 35 h 139"/>
                  <a:gd name="T96" fmla="*/ 31 w 54"/>
                  <a:gd name="T97" fmla="*/ 35 h 139"/>
                  <a:gd name="T98" fmla="*/ 35 w 54"/>
                  <a:gd name="T99" fmla="*/ 35 h 139"/>
                  <a:gd name="T100" fmla="*/ 31 w 54"/>
                  <a:gd name="T101" fmla="*/ 35 h 139"/>
                  <a:gd name="T102" fmla="*/ 32 w 54"/>
                  <a:gd name="T103" fmla="*/ 35 h 139"/>
                  <a:gd name="T104" fmla="*/ 34 w 54"/>
                  <a:gd name="T105" fmla="*/ 35 h 139"/>
                  <a:gd name="T106" fmla="*/ 45 w 54"/>
                  <a:gd name="T107" fmla="*/ 30 h 139"/>
                  <a:gd name="T108" fmla="*/ 44 w 54"/>
                  <a:gd name="T109" fmla="*/ 30 h 139"/>
                  <a:gd name="T110" fmla="*/ 47 w 54"/>
                  <a:gd name="T111" fmla="*/ 20 h 139"/>
                  <a:gd name="T112" fmla="*/ 38 w 54"/>
                  <a:gd name="T113" fmla="*/ 18 h 139"/>
                  <a:gd name="T114" fmla="*/ 34 w 54"/>
                  <a:gd name="T115"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139">
                    <a:moveTo>
                      <a:pt x="48" y="135"/>
                    </a:moveTo>
                    <a:cubicBezTo>
                      <a:pt x="50" y="135"/>
                      <a:pt x="52" y="136"/>
                      <a:pt x="54" y="136"/>
                    </a:cubicBezTo>
                    <a:cubicBezTo>
                      <a:pt x="54" y="136"/>
                      <a:pt x="54" y="136"/>
                      <a:pt x="54" y="136"/>
                    </a:cubicBezTo>
                    <a:cubicBezTo>
                      <a:pt x="52" y="136"/>
                      <a:pt x="50" y="135"/>
                      <a:pt x="48" y="135"/>
                    </a:cubicBezTo>
                    <a:moveTo>
                      <a:pt x="40" y="129"/>
                    </a:moveTo>
                    <a:cubicBezTo>
                      <a:pt x="44" y="132"/>
                      <a:pt x="49" y="133"/>
                      <a:pt x="54" y="134"/>
                    </a:cubicBezTo>
                    <a:cubicBezTo>
                      <a:pt x="54" y="134"/>
                      <a:pt x="54" y="134"/>
                      <a:pt x="54" y="134"/>
                    </a:cubicBezTo>
                    <a:cubicBezTo>
                      <a:pt x="49" y="133"/>
                      <a:pt x="44" y="132"/>
                      <a:pt x="40" y="129"/>
                    </a:cubicBezTo>
                    <a:moveTo>
                      <a:pt x="35" y="129"/>
                    </a:moveTo>
                    <a:cubicBezTo>
                      <a:pt x="40" y="133"/>
                      <a:pt x="46" y="137"/>
                      <a:pt x="54" y="138"/>
                    </a:cubicBezTo>
                    <a:cubicBezTo>
                      <a:pt x="54" y="138"/>
                      <a:pt x="54" y="138"/>
                      <a:pt x="54" y="138"/>
                    </a:cubicBezTo>
                    <a:cubicBezTo>
                      <a:pt x="46" y="137"/>
                      <a:pt x="40" y="133"/>
                      <a:pt x="35" y="129"/>
                    </a:cubicBezTo>
                    <a:moveTo>
                      <a:pt x="33" y="128"/>
                    </a:moveTo>
                    <a:cubicBezTo>
                      <a:pt x="33" y="129"/>
                      <a:pt x="33" y="129"/>
                      <a:pt x="33" y="129"/>
                    </a:cubicBezTo>
                    <a:cubicBezTo>
                      <a:pt x="33" y="128"/>
                      <a:pt x="33" y="128"/>
                      <a:pt x="33" y="128"/>
                    </a:cubicBezTo>
                    <a:moveTo>
                      <a:pt x="39" y="128"/>
                    </a:moveTo>
                    <a:cubicBezTo>
                      <a:pt x="39" y="128"/>
                      <a:pt x="39" y="128"/>
                      <a:pt x="39" y="128"/>
                    </a:cubicBezTo>
                    <a:cubicBezTo>
                      <a:pt x="39" y="128"/>
                      <a:pt x="39" y="128"/>
                      <a:pt x="39" y="128"/>
                    </a:cubicBezTo>
                    <a:moveTo>
                      <a:pt x="39" y="128"/>
                    </a:moveTo>
                    <a:cubicBezTo>
                      <a:pt x="39" y="128"/>
                      <a:pt x="39" y="128"/>
                      <a:pt x="39" y="128"/>
                    </a:cubicBezTo>
                    <a:cubicBezTo>
                      <a:pt x="40" y="129"/>
                      <a:pt x="43" y="133"/>
                      <a:pt x="47" y="134"/>
                    </a:cubicBezTo>
                    <a:cubicBezTo>
                      <a:pt x="43" y="133"/>
                      <a:pt x="40" y="129"/>
                      <a:pt x="39" y="128"/>
                    </a:cubicBezTo>
                    <a:moveTo>
                      <a:pt x="39" y="128"/>
                    </a:moveTo>
                    <a:cubicBezTo>
                      <a:pt x="39" y="128"/>
                      <a:pt x="39" y="128"/>
                      <a:pt x="39" y="128"/>
                    </a:cubicBezTo>
                    <a:cubicBezTo>
                      <a:pt x="39" y="128"/>
                      <a:pt x="39" y="128"/>
                      <a:pt x="39" y="128"/>
                    </a:cubicBezTo>
                    <a:cubicBezTo>
                      <a:pt x="39" y="128"/>
                      <a:pt x="39" y="128"/>
                      <a:pt x="39" y="128"/>
                    </a:cubicBezTo>
                    <a:moveTo>
                      <a:pt x="11" y="127"/>
                    </a:moveTo>
                    <a:cubicBezTo>
                      <a:pt x="11" y="127"/>
                      <a:pt x="11" y="127"/>
                      <a:pt x="11" y="127"/>
                    </a:cubicBezTo>
                    <a:cubicBezTo>
                      <a:pt x="11" y="127"/>
                      <a:pt x="11" y="127"/>
                      <a:pt x="11" y="127"/>
                    </a:cubicBezTo>
                    <a:cubicBezTo>
                      <a:pt x="11" y="127"/>
                      <a:pt x="11" y="127"/>
                      <a:pt x="11" y="127"/>
                    </a:cubicBezTo>
                    <a:moveTo>
                      <a:pt x="7" y="127"/>
                    </a:moveTo>
                    <a:cubicBezTo>
                      <a:pt x="8" y="127"/>
                      <a:pt x="10" y="127"/>
                      <a:pt x="11" y="127"/>
                    </a:cubicBezTo>
                    <a:cubicBezTo>
                      <a:pt x="10" y="127"/>
                      <a:pt x="8" y="127"/>
                      <a:pt x="7" y="127"/>
                    </a:cubicBezTo>
                    <a:moveTo>
                      <a:pt x="31" y="126"/>
                    </a:moveTo>
                    <a:cubicBezTo>
                      <a:pt x="31" y="126"/>
                      <a:pt x="31" y="126"/>
                      <a:pt x="31" y="126"/>
                    </a:cubicBezTo>
                    <a:cubicBezTo>
                      <a:pt x="31" y="126"/>
                      <a:pt x="31" y="126"/>
                      <a:pt x="31" y="126"/>
                    </a:cubicBezTo>
                    <a:moveTo>
                      <a:pt x="10" y="125"/>
                    </a:moveTo>
                    <a:cubicBezTo>
                      <a:pt x="10" y="125"/>
                      <a:pt x="10" y="125"/>
                      <a:pt x="10" y="125"/>
                    </a:cubicBezTo>
                    <a:cubicBezTo>
                      <a:pt x="10" y="125"/>
                      <a:pt x="10" y="125"/>
                      <a:pt x="10" y="125"/>
                    </a:cubicBezTo>
                    <a:cubicBezTo>
                      <a:pt x="10" y="125"/>
                      <a:pt x="10" y="125"/>
                      <a:pt x="10" y="125"/>
                    </a:cubicBezTo>
                    <a:moveTo>
                      <a:pt x="30" y="123"/>
                    </a:moveTo>
                    <a:cubicBezTo>
                      <a:pt x="30" y="123"/>
                      <a:pt x="30" y="123"/>
                      <a:pt x="30" y="123"/>
                    </a:cubicBezTo>
                    <a:cubicBezTo>
                      <a:pt x="30" y="123"/>
                      <a:pt x="30" y="123"/>
                      <a:pt x="30" y="123"/>
                    </a:cubicBezTo>
                    <a:moveTo>
                      <a:pt x="28" y="123"/>
                    </a:moveTo>
                    <a:cubicBezTo>
                      <a:pt x="24" y="126"/>
                      <a:pt x="19" y="128"/>
                      <a:pt x="14" y="128"/>
                    </a:cubicBezTo>
                    <a:cubicBezTo>
                      <a:pt x="14" y="128"/>
                      <a:pt x="14" y="128"/>
                      <a:pt x="14" y="128"/>
                    </a:cubicBezTo>
                    <a:cubicBezTo>
                      <a:pt x="14" y="128"/>
                      <a:pt x="14" y="128"/>
                      <a:pt x="14" y="128"/>
                    </a:cubicBezTo>
                    <a:cubicBezTo>
                      <a:pt x="14" y="128"/>
                      <a:pt x="14" y="128"/>
                      <a:pt x="14" y="128"/>
                    </a:cubicBezTo>
                    <a:cubicBezTo>
                      <a:pt x="14" y="128"/>
                      <a:pt x="14" y="128"/>
                      <a:pt x="14" y="128"/>
                    </a:cubicBezTo>
                    <a:cubicBezTo>
                      <a:pt x="13" y="129"/>
                      <a:pt x="12" y="129"/>
                      <a:pt x="11" y="129"/>
                    </a:cubicBezTo>
                    <a:cubicBezTo>
                      <a:pt x="12" y="129"/>
                      <a:pt x="13" y="129"/>
                      <a:pt x="14" y="128"/>
                    </a:cubicBezTo>
                    <a:cubicBezTo>
                      <a:pt x="14" y="128"/>
                      <a:pt x="14" y="128"/>
                      <a:pt x="14" y="128"/>
                    </a:cubicBezTo>
                    <a:cubicBezTo>
                      <a:pt x="13" y="129"/>
                      <a:pt x="12" y="129"/>
                      <a:pt x="11" y="129"/>
                    </a:cubicBezTo>
                    <a:cubicBezTo>
                      <a:pt x="10" y="128"/>
                      <a:pt x="9" y="128"/>
                      <a:pt x="8" y="127"/>
                    </a:cubicBezTo>
                    <a:cubicBezTo>
                      <a:pt x="20" y="133"/>
                      <a:pt x="36" y="137"/>
                      <a:pt x="54" y="139"/>
                    </a:cubicBezTo>
                    <a:cubicBezTo>
                      <a:pt x="54" y="139"/>
                      <a:pt x="54" y="139"/>
                      <a:pt x="54" y="139"/>
                    </a:cubicBezTo>
                    <a:cubicBezTo>
                      <a:pt x="53" y="139"/>
                      <a:pt x="52" y="139"/>
                      <a:pt x="51" y="139"/>
                    </a:cubicBezTo>
                    <a:cubicBezTo>
                      <a:pt x="48" y="138"/>
                      <a:pt x="46" y="138"/>
                      <a:pt x="44" y="137"/>
                    </a:cubicBezTo>
                    <a:cubicBezTo>
                      <a:pt x="41" y="136"/>
                      <a:pt x="38" y="134"/>
                      <a:pt x="35" y="131"/>
                    </a:cubicBezTo>
                    <a:cubicBezTo>
                      <a:pt x="35" y="130"/>
                      <a:pt x="34" y="130"/>
                      <a:pt x="33" y="129"/>
                    </a:cubicBezTo>
                    <a:cubicBezTo>
                      <a:pt x="33" y="128"/>
                      <a:pt x="33" y="128"/>
                      <a:pt x="33" y="128"/>
                    </a:cubicBezTo>
                    <a:cubicBezTo>
                      <a:pt x="32" y="128"/>
                      <a:pt x="32" y="127"/>
                      <a:pt x="31" y="126"/>
                    </a:cubicBezTo>
                    <a:cubicBezTo>
                      <a:pt x="31" y="126"/>
                      <a:pt x="31" y="126"/>
                      <a:pt x="31" y="126"/>
                    </a:cubicBezTo>
                    <a:cubicBezTo>
                      <a:pt x="31" y="125"/>
                      <a:pt x="31" y="125"/>
                      <a:pt x="30" y="125"/>
                    </a:cubicBezTo>
                    <a:cubicBezTo>
                      <a:pt x="30" y="125"/>
                      <a:pt x="30" y="125"/>
                      <a:pt x="30" y="125"/>
                    </a:cubicBezTo>
                    <a:cubicBezTo>
                      <a:pt x="29" y="124"/>
                      <a:pt x="29" y="124"/>
                      <a:pt x="28" y="123"/>
                    </a:cubicBezTo>
                    <a:cubicBezTo>
                      <a:pt x="28" y="123"/>
                      <a:pt x="28" y="123"/>
                      <a:pt x="28" y="123"/>
                    </a:cubicBezTo>
                    <a:moveTo>
                      <a:pt x="7" y="123"/>
                    </a:moveTo>
                    <a:cubicBezTo>
                      <a:pt x="7" y="123"/>
                      <a:pt x="7" y="123"/>
                      <a:pt x="7" y="123"/>
                    </a:cubicBezTo>
                    <a:cubicBezTo>
                      <a:pt x="7" y="123"/>
                      <a:pt x="7" y="123"/>
                      <a:pt x="7" y="123"/>
                    </a:cubicBezTo>
                    <a:cubicBezTo>
                      <a:pt x="7" y="123"/>
                      <a:pt x="7" y="123"/>
                      <a:pt x="7" y="123"/>
                    </a:cubicBezTo>
                    <a:moveTo>
                      <a:pt x="29" y="122"/>
                    </a:moveTo>
                    <a:cubicBezTo>
                      <a:pt x="29" y="122"/>
                      <a:pt x="29" y="122"/>
                      <a:pt x="29" y="122"/>
                    </a:cubicBezTo>
                    <a:cubicBezTo>
                      <a:pt x="30" y="123"/>
                      <a:pt x="30" y="123"/>
                      <a:pt x="30" y="123"/>
                    </a:cubicBezTo>
                    <a:cubicBezTo>
                      <a:pt x="30" y="123"/>
                      <a:pt x="30" y="123"/>
                      <a:pt x="30" y="123"/>
                    </a:cubicBezTo>
                    <a:cubicBezTo>
                      <a:pt x="30" y="124"/>
                      <a:pt x="30" y="124"/>
                      <a:pt x="30" y="125"/>
                    </a:cubicBezTo>
                    <a:cubicBezTo>
                      <a:pt x="30" y="125"/>
                      <a:pt x="30" y="125"/>
                      <a:pt x="30" y="125"/>
                    </a:cubicBezTo>
                    <a:cubicBezTo>
                      <a:pt x="30" y="124"/>
                      <a:pt x="30" y="124"/>
                      <a:pt x="30" y="123"/>
                    </a:cubicBezTo>
                    <a:cubicBezTo>
                      <a:pt x="30" y="123"/>
                      <a:pt x="30" y="123"/>
                      <a:pt x="30" y="123"/>
                    </a:cubicBezTo>
                    <a:cubicBezTo>
                      <a:pt x="29" y="122"/>
                      <a:pt x="29" y="122"/>
                      <a:pt x="29" y="122"/>
                    </a:cubicBezTo>
                    <a:moveTo>
                      <a:pt x="2" y="122"/>
                    </a:moveTo>
                    <a:cubicBezTo>
                      <a:pt x="4" y="123"/>
                      <a:pt x="5" y="123"/>
                      <a:pt x="7" y="123"/>
                    </a:cubicBezTo>
                    <a:cubicBezTo>
                      <a:pt x="5" y="123"/>
                      <a:pt x="4" y="123"/>
                      <a:pt x="2" y="122"/>
                    </a:cubicBezTo>
                    <a:moveTo>
                      <a:pt x="3" y="122"/>
                    </a:moveTo>
                    <a:cubicBezTo>
                      <a:pt x="2" y="122"/>
                      <a:pt x="2" y="122"/>
                      <a:pt x="2" y="122"/>
                    </a:cubicBezTo>
                    <a:cubicBezTo>
                      <a:pt x="1" y="123"/>
                      <a:pt x="1" y="123"/>
                      <a:pt x="1" y="123"/>
                    </a:cubicBezTo>
                    <a:cubicBezTo>
                      <a:pt x="0" y="123"/>
                      <a:pt x="0" y="123"/>
                      <a:pt x="0" y="123"/>
                    </a:cubicBezTo>
                    <a:cubicBezTo>
                      <a:pt x="0" y="123"/>
                      <a:pt x="0" y="123"/>
                      <a:pt x="0" y="123"/>
                    </a:cubicBezTo>
                    <a:cubicBezTo>
                      <a:pt x="0" y="123"/>
                      <a:pt x="0" y="123"/>
                      <a:pt x="0" y="123"/>
                    </a:cubicBezTo>
                    <a:cubicBezTo>
                      <a:pt x="1" y="123"/>
                      <a:pt x="1" y="123"/>
                      <a:pt x="1" y="123"/>
                    </a:cubicBezTo>
                    <a:cubicBezTo>
                      <a:pt x="3" y="124"/>
                      <a:pt x="7" y="125"/>
                      <a:pt x="9" y="125"/>
                    </a:cubicBezTo>
                    <a:cubicBezTo>
                      <a:pt x="10" y="125"/>
                      <a:pt x="10" y="125"/>
                      <a:pt x="10" y="125"/>
                    </a:cubicBezTo>
                    <a:cubicBezTo>
                      <a:pt x="10" y="125"/>
                      <a:pt x="10" y="125"/>
                      <a:pt x="9" y="125"/>
                    </a:cubicBezTo>
                    <a:cubicBezTo>
                      <a:pt x="7" y="125"/>
                      <a:pt x="3" y="124"/>
                      <a:pt x="1" y="123"/>
                    </a:cubicBezTo>
                    <a:cubicBezTo>
                      <a:pt x="2" y="122"/>
                      <a:pt x="2" y="122"/>
                      <a:pt x="2" y="122"/>
                    </a:cubicBezTo>
                    <a:cubicBezTo>
                      <a:pt x="2" y="122"/>
                      <a:pt x="2" y="122"/>
                      <a:pt x="2" y="122"/>
                    </a:cubicBezTo>
                    <a:cubicBezTo>
                      <a:pt x="3" y="122"/>
                      <a:pt x="3" y="122"/>
                      <a:pt x="3" y="122"/>
                    </a:cubicBezTo>
                    <a:cubicBezTo>
                      <a:pt x="3" y="122"/>
                      <a:pt x="3" y="122"/>
                      <a:pt x="3" y="122"/>
                    </a:cubicBezTo>
                    <a:moveTo>
                      <a:pt x="30" y="122"/>
                    </a:moveTo>
                    <a:cubicBezTo>
                      <a:pt x="30" y="122"/>
                      <a:pt x="30" y="122"/>
                      <a:pt x="30" y="122"/>
                    </a:cubicBezTo>
                    <a:cubicBezTo>
                      <a:pt x="30" y="122"/>
                      <a:pt x="31" y="123"/>
                      <a:pt x="31" y="123"/>
                    </a:cubicBezTo>
                    <a:cubicBezTo>
                      <a:pt x="32" y="125"/>
                      <a:pt x="34" y="127"/>
                      <a:pt x="35" y="129"/>
                    </a:cubicBezTo>
                    <a:cubicBezTo>
                      <a:pt x="35" y="129"/>
                      <a:pt x="35" y="129"/>
                      <a:pt x="35" y="129"/>
                    </a:cubicBezTo>
                    <a:cubicBezTo>
                      <a:pt x="35" y="129"/>
                      <a:pt x="35" y="129"/>
                      <a:pt x="35" y="129"/>
                    </a:cubicBezTo>
                    <a:cubicBezTo>
                      <a:pt x="34" y="127"/>
                      <a:pt x="32" y="125"/>
                      <a:pt x="31" y="123"/>
                    </a:cubicBezTo>
                    <a:cubicBezTo>
                      <a:pt x="31" y="123"/>
                      <a:pt x="30" y="122"/>
                      <a:pt x="30" y="122"/>
                    </a:cubicBezTo>
                    <a:moveTo>
                      <a:pt x="3" y="119"/>
                    </a:moveTo>
                    <a:cubicBezTo>
                      <a:pt x="3" y="119"/>
                      <a:pt x="3" y="119"/>
                      <a:pt x="3" y="119"/>
                    </a:cubicBezTo>
                    <a:cubicBezTo>
                      <a:pt x="3" y="119"/>
                      <a:pt x="3" y="119"/>
                      <a:pt x="3" y="119"/>
                    </a:cubicBezTo>
                    <a:cubicBezTo>
                      <a:pt x="3" y="119"/>
                      <a:pt x="3" y="119"/>
                      <a:pt x="3" y="119"/>
                    </a:cubicBezTo>
                    <a:moveTo>
                      <a:pt x="0" y="119"/>
                    </a:moveTo>
                    <a:cubicBezTo>
                      <a:pt x="0" y="119"/>
                      <a:pt x="0" y="119"/>
                      <a:pt x="0" y="119"/>
                    </a:cubicBezTo>
                    <a:cubicBezTo>
                      <a:pt x="1" y="119"/>
                      <a:pt x="2" y="119"/>
                      <a:pt x="3" y="119"/>
                    </a:cubicBezTo>
                    <a:cubicBezTo>
                      <a:pt x="2" y="119"/>
                      <a:pt x="1" y="119"/>
                      <a:pt x="0" y="119"/>
                    </a:cubicBezTo>
                    <a:moveTo>
                      <a:pt x="16" y="117"/>
                    </a:moveTo>
                    <a:cubicBezTo>
                      <a:pt x="16" y="117"/>
                      <a:pt x="16" y="117"/>
                      <a:pt x="16" y="117"/>
                    </a:cubicBezTo>
                    <a:cubicBezTo>
                      <a:pt x="16" y="117"/>
                      <a:pt x="16" y="117"/>
                      <a:pt x="16" y="117"/>
                    </a:cubicBezTo>
                    <a:moveTo>
                      <a:pt x="1" y="116"/>
                    </a:moveTo>
                    <a:cubicBezTo>
                      <a:pt x="1" y="116"/>
                      <a:pt x="1" y="116"/>
                      <a:pt x="1" y="116"/>
                    </a:cubicBezTo>
                    <a:cubicBezTo>
                      <a:pt x="1" y="116"/>
                      <a:pt x="1" y="116"/>
                      <a:pt x="1" y="116"/>
                    </a:cubicBezTo>
                    <a:moveTo>
                      <a:pt x="27" y="116"/>
                    </a:moveTo>
                    <a:cubicBezTo>
                      <a:pt x="27" y="116"/>
                      <a:pt x="27" y="116"/>
                      <a:pt x="27" y="116"/>
                    </a:cubicBezTo>
                    <a:cubicBezTo>
                      <a:pt x="27" y="116"/>
                      <a:pt x="27" y="116"/>
                      <a:pt x="27" y="116"/>
                    </a:cubicBezTo>
                    <a:moveTo>
                      <a:pt x="27" y="116"/>
                    </a:moveTo>
                    <a:cubicBezTo>
                      <a:pt x="27" y="116"/>
                      <a:pt x="27" y="116"/>
                      <a:pt x="27" y="116"/>
                    </a:cubicBezTo>
                    <a:cubicBezTo>
                      <a:pt x="27" y="116"/>
                      <a:pt x="27" y="116"/>
                      <a:pt x="27" y="116"/>
                    </a:cubicBezTo>
                    <a:moveTo>
                      <a:pt x="0" y="116"/>
                    </a:moveTo>
                    <a:cubicBezTo>
                      <a:pt x="0" y="116"/>
                      <a:pt x="0" y="116"/>
                      <a:pt x="0" y="116"/>
                    </a:cubicBezTo>
                    <a:cubicBezTo>
                      <a:pt x="0" y="116"/>
                      <a:pt x="0" y="116"/>
                      <a:pt x="1" y="116"/>
                    </a:cubicBezTo>
                    <a:cubicBezTo>
                      <a:pt x="0" y="116"/>
                      <a:pt x="0" y="116"/>
                      <a:pt x="0" y="116"/>
                    </a:cubicBezTo>
                    <a:moveTo>
                      <a:pt x="4" y="110"/>
                    </a:moveTo>
                    <a:cubicBezTo>
                      <a:pt x="4" y="110"/>
                      <a:pt x="4" y="110"/>
                      <a:pt x="4" y="110"/>
                    </a:cubicBezTo>
                    <a:cubicBezTo>
                      <a:pt x="4" y="110"/>
                      <a:pt x="4" y="110"/>
                      <a:pt x="4" y="110"/>
                    </a:cubicBezTo>
                    <a:cubicBezTo>
                      <a:pt x="4" y="110"/>
                      <a:pt x="4" y="110"/>
                      <a:pt x="4" y="110"/>
                    </a:cubicBezTo>
                    <a:moveTo>
                      <a:pt x="0" y="110"/>
                    </a:moveTo>
                    <a:cubicBezTo>
                      <a:pt x="0" y="110"/>
                      <a:pt x="0" y="110"/>
                      <a:pt x="0" y="110"/>
                    </a:cubicBezTo>
                    <a:cubicBezTo>
                      <a:pt x="1" y="110"/>
                      <a:pt x="3" y="110"/>
                      <a:pt x="4" y="110"/>
                    </a:cubicBezTo>
                    <a:cubicBezTo>
                      <a:pt x="3" y="110"/>
                      <a:pt x="1" y="110"/>
                      <a:pt x="0" y="110"/>
                    </a:cubicBezTo>
                    <a:moveTo>
                      <a:pt x="35" y="108"/>
                    </a:moveTo>
                    <a:cubicBezTo>
                      <a:pt x="35" y="108"/>
                      <a:pt x="35" y="108"/>
                      <a:pt x="35" y="108"/>
                    </a:cubicBezTo>
                    <a:cubicBezTo>
                      <a:pt x="33" y="114"/>
                      <a:pt x="29" y="118"/>
                      <a:pt x="25" y="120"/>
                    </a:cubicBezTo>
                    <a:cubicBezTo>
                      <a:pt x="25" y="120"/>
                      <a:pt x="25" y="120"/>
                      <a:pt x="25" y="120"/>
                    </a:cubicBezTo>
                    <a:cubicBezTo>
                      <a:pt x="25" y="120"/>
                      <a:pt x="25" y="120"/>
                      <a:pt x="25" y="120"/>
                    </a:cubicBezTo>
                    <a:cubicBezTo>
                      <a:pt x="29" y="118"/>
                      <a:pt x="33" y="114"/>
                      <a:pt x="35" y="108"/>
                    </a:cubicBezTo>
                    <a:moveTo>
                      <a:pt x="41" y="107"/>
                    </a:moveTo>
                    <a:cubicBezTo>
                      <a:pt x="41" y="107"/>
                      <a:pt x="41" y="108"/>
                      <a:pt x="41" y="108"/>
                    </a:cubicBezTo>
                    <a:cubicBezTo>
                      <a:pt x="41" y="108"/>
                      <a:pt x="41" y="107"/>
                      <a:pt x="41" y="107"/>
                    </a:cubicBezTo>
                    <a:moveTo>
                      <a:pt x="41" y="106"/>
                    </a:moveTo>
                    <a:cubicBezTo>
                      <a:pt x="41" y="106"/>
                      <a:pt x="41" y="106"/>
                      <a:pt x="41" y="106"/>
                    </a:cubicBezTo>
                    <a:cubicBezTo>
                      <a:pt x="42" y="108"/>
                      <a:pt x="43" y="109"/>
                      <a:pt x="44" y="111"/>
                    </a:cubicBezTo>
                    <a:cubicBezTo>
                      <a:pt x="47" y="113"/>
                      <a:pt x="50" y="114"/>
                      <a:pt x="54" y="115"/>
                    </a:cubicBezTo>
                    <a:cubicBezTo>
                      <a:pt x="50" y="114"/>
                      <a:pt x="47" y="113"/>
                      <a:pt x="44" y="111"/>
                    </a:cubicBezTo>
                    <a:cubicBezTo>
                      <a:pt x="43" y="109"/>
                      <a:pt x="42" y="108"/>
                      <a:pt x="41" y="106"/>
                    </a:cubicBezTo>
                    <a:moveTo>
                      <a:pt x="41" y="105"/>
                    </a:moveTo>
                    <a:cubicBezTo>
                      <a:pt x="41" y="105"/>
                      <a:pt x="41" y="105"/>
                      <a:pt x="41" y="105"/>
                    </a:cubicBezTo>
                    <a:cubicBezTo>
                      <a:pt x="41" y="106"/>
                      <a:pt x="41" y="106"/>
                      <a:pt x="41" y="106"/>
                    </a:cubicBezTo>
                    <a:cubicBezTo>
                      <a:pt x="41" y="106"/>
                      <a:pt x="41" y="107"/>
                      <a:pt x="41" y="107"/>
                    </a:cubicBezTo>
                    <a:cubicBezTo>
                      <a:pt x="41" y="107"/>
                      <a:pt x="41" y="106"/>
                      <a:pt x="41" y="106"/>
                    </a:cubicBezTo>
                    <a:cubicBezTo>
                      <a:pt x="41" y="107"/>
                      <a:pt x="41" y="108"/>
                      <a:pt x="40" y="108"/>
                    </a:cubicBezTo>
                    <a:cubicBezTo>
                      <a:pt x="40" y="108"/>
                      <a:pt x="41" y="108"/>
                      <a:pt x="41" y="108"/>
                    </a:cubicBezTo>
                    <a:cubicBezTo>
                      <a:pt x="41" y="108"/>
                      <a:pt x="41" y="108"/>
                      <a:pt x="41" y="108"/>
                    </a:cubicBezTo>
                    <a:cubicBezTo>
                      <a:pt x="41" y="108"/>
                      <a:pt x="41" y="108"/>
                      <a:pt x="41" y="108"/>
                    </a:cubicBezTo>
                    <a:cubicBezTo>
                      <a:pt x="41" y="108"/>
                      <a:pt x="41" y="108"/>
                      <a:pt x="41" y="108"/>
                    </a:cubicBezTo>
                    <a:cubicBezTo>
                      <a:pt x="41" y="108"/>
                      <a:pt x="41" y="108"/>
                      <a:pt x="41" y="108"/>
                    </a:cubicBezTo>
                    <a:cubicBezTo>
                      <a:pt x="41" y="108"/>
                      <a:pt x="41" y="107"/>
                      <a:pt x="41" y="107"/>
                    </a:cubicBezTo>
                    <a:cubicBezTo>
                      <a:pt x="41" y="107"/>
                      <a:pt x="41" y="107"/>
                      <a:pt x="41" y="107"/>
                    </a:cubicBezTo>
                    <a:cubicBezTo>
                      <a:pt x="41" y="107"/>
                      <a:pt x="41" y="107"/>
                      <a:pt x="41" y="107"/>
                    </a:cubicBezTo>
                    <a:cubicBezTo>
                      <a:pt x="41" y="107"/>
                      <a:pt x="41" y="107"/>
                      <a:pt x="41" y="107"/>
                    </a:cubicBezTo>
                    <a:cubicBezTo>
                      <a:pt x="41" y="107"/>
                      <a:pt x="41" y="106"/>
                      <a:pt x="41" y="106"/>
                    </a:cubicBezTo>
                    <a:cubicBezTo>
                      <a:pt x="41" y="106"/>
                      <a:pt x="41" y="106"/>
                      <a:pt x="41" y="106"/>
                    </a:cubicBezTo>
                    <a:cubicBezTo>
                      <a:pt x="41" y="106"/>
                      <a:pt x="41" y="106"/>
                      <a:pt x="41" y="105"/>
                    </a:cubicBezTo>
                    <a:moveTo>
                      <a:pt x="29" y="92"/>
                    </a:moveTo>
                    <a:cubicBezTo>
                      <a:pt x="29" y="92"/>
                      <a:pt x="29" y="92"/>
                      <a:pt x="29" y="92"/>
                    </a:cubicBezTo>
                    <a:cubicBezTo>
                      <a:pt x="29" y="92"/>
                      <a:pt x="30" y="93"/>
                      <a:pt x="30" y="94"/>
                    </a:cubicBezTo>
                    <a:cubicBezTo>
                      <a:pt x="30" y="94"/>
                      <a:pt x="30" y="94"/>
                      <a:pt x="30" y="94"/>
                    </a:cubicBezTo>
                    <a:cubicBezTo>
                      <a:pt x="32" y="95"/>
                      <a:pt x="33" y="97"/>
                      <a:pt x="35" y="99"/>
                    </a:cubicBezTo>
                    <a:cubicBezTo>
                      <a:pt x="35" y="99"/>
                      <a:pt x="35" y="99"/>
                      <a:pt x="35" y="99"/>
                    </a:cubicBezTo>
                    <a:cubicBezTo>
                      <a:pt x="36" y="99"/>
                      <a:pt x="36" y="100"/>
                      <a:pt x="37" y="100"/>
                    </a:cubicBezTo>
                    <a:cubicBezTo>
                      <a:pt x="38" y="101"/>
                      <a:pt x="39" y="102"/>
                      <a:pt x="40" y="103"/>
                    </a:cubicBezTo>
                    <a:cubicBezTo>
                      <a:pt x="37" y="112"/>
                      <a:pt x="31" y="119"/>
                      <a:pt x="24" y="123"/>
                    </a:cubicBezTo>
                    <a:cubicBezTo>
                      <a:pt x="24" y="123"/>
                      <a:pt x="24" y="123"/>
                      <a:pt x="24" y="123"/>
                    </a:cubicBezTo>
                    <a:cubicBezTo>
                      <a:pt x="24" y="123"/>
                      <a:pt x="24" y="123"/>
                      <a:pt x="24" y="123"/>
                    </a:cubicBezTo>
                    <a:cubicBezTo>
                      <a:pt x="31" y="119"/>
                      <a:pt x="37" y="112"/>
                      <a:pt x="40" y="103"/>
                    </a:cubicBezTo>
                    <a:cubicBezTo>
                      <a:pt x="40" y="103"/>
                      <a:pt x="41" y="104"/>
                      <a:pt x="42" y="104"/>
                    </a:cubicBezTo>
                    <a:cubicBezTo>
                      <a:pt x="42" y="104"/>
                      <a:pt x="42" y="104"/>
                      <a:pt x="42" y="104"/>
                    </a:cubicBezTo>
                    <a:cubicBezTo>
                      <a:pt x="43" y="105"/>
                      <a:pt x="43" y="105"/>
                      <a:pt x="44" y="106"/>
                    </a:cubicBezTo>
                    <a:cubicBezTo>
                      <a:pt x="43" y="105"/>
                      <a:pt x="43" y="105"/>
                      <a:pt x="42" y="104"/>
                    </a:cubicBezTo>
                    <a:cubicBezTo>
                      <a:pt x="41" y="104"/>
                      <a:pt x="40" y="103"/>
                      <a:pt x="40" y="103"/>
                    </a:cubicBezTo>
                    <a:cubicBezTo>
                      <a:pt x="39" y="102"/>
                      <a:pt x="38" y="101"/>
                      <a:pt x="37" y="100"/>
                    </a:cubicBezTo>
                    <a:cubicBezTo>
                      <a:pt x="36" y="100"/>
                      <a:pt x="36" y="99"/>
                      <a:pt x="35" y="99"/>
                    </a:cubicBezTo>
                    <a:cubicBezTo>
                      <a:pt x="33" y="97"/>
                      <a:pt x="32" y="95"/>
                      <a:pt x="30" y="94"/>
                    </a:cubicBezTo>
                    <a:cubicBezTo>
                      <a:pt x="30" y="93"/>
                      <a:pt x="29" y="92"/>
                      <a:pt x="29" y="92"/>
                    </a:cubicBezTo>
                    <a:moveTo>
                      <a:pt x="5" y="52"/>
                    </a:moveTo>
                    <a:cubicBezTo>
                      <a:pt x="5" y="52"/>
                      <a:pt x="6" y="52"/>
                      <a:pt x="6" y="52"/>
                    </a:cubicBezTo>
                    <a:cubicBezTo>
                      <a:pt x="6" y="52"/>
                      <a:pt x="5" y="52"/>
                      <a:pt x="5" y="52"/>
                    </a:cubicBezTo>
                    <a:moveTo>
                      <a:pt x="0" y="51"/>
                    </a:moveTo>
                    <a:cubicBezTo>
                      <a:pt x="0" y="51"/>
                      <a:pt x="0" y="51"/>
                      <a:pt x="0" y="51"/>
                    </a:cubicBezTo>
                    <a:cubicBezTo>
                      <a:pt x="2" y="51"/>
                      <a:pt x="3" y="51"/>
                      <a:pt x="5" y="52"/>
                    </a:cubicBezTo>
                    <a:cubicBezTo>
                      <a:pt x="3" y="51"/>
                      <a:pt x="2" y="51"/>
                      <a:pt x="0" y="51"/>
                    </a:cubicBezTo>
                    <a:moveTo>
                      <a:pt x="7" y="50"/>
                    </a:moveTo>
                    <a:cubicBezTo>
                      <a:pt x="7" y="50"/>
                      <a:pt x="7" y="50"/>
                      <a:pt x="7" y="50"/>
                    </a:cubicBezTo>
                    <a:cubicBezTo>
                      <a:pt x="7" y="50"/>
                      <a:pt x="7" y="50"/>
                      <a:pt x="7" y="50"/>
                    </a:cubicBezTo>
                    <a:moveTo>
                      <a:pt x="0" y="48"/>
                    </a:moveTo>
                    <a:cubicBezTo>
                      <a:pt x="0" y="48"/>
                      <a:pt x="0" y="48"/>
                      <a:pt x="0" y="48"/>
                    </a:cubicBezTo>
                    <a:cubicBezTo>
                      <a:pt x="2" y="48"/>
                      <a:pt x="5" y="49"/>
                      <a:pt x="7" y="50"/>
                    </a:cubicBezTo>
                    <a:cubicBezTo>
                      <a:pt x="5" y="49"/>
                      <a:pt x="2" y="48"/>
                      <a:pt x="0" y="48"/>
                    </a:cubicBezTo>
                    <a:moveTo>
                      <a:pt x="45" y="45"/>
                    </a:moveTo>
                    <a:cubicBezTo>
                      <a:pt x="48" y="46"/>
                      <a:pt x="51" y="47"/>
                      <a:pt x="54" y="48"/>
                    </a:cubicBezTo>
                    <a:cubicBezTo>
                      <a:pt x="54" y="48"/>
                      <a:pt x="54" y="48"/>
                      <a:pt x="54" y="48"/>
                    </a:cubicBezTo>
                    <a:cubicBezTo>
                      <a:pt x="51" y="47"/>
                      <a:pt x="48" y="46"/>
                      <a:pt x="45" y="45"/>
                    </a:cubicBezTo>
                    <a:moveTo>
                      <a:pt x="37" y="44"/>
                    </a:moveTo>
                    <a:cubicBezTo>
                      <a:pt x="37" y="44"/>
                      <a:pt x="37" y="44"/>
                      <a:pt x="37" y="44"/>
                    </a:cubicBezTo>
                    <a:cubicBezTo>
                      <a:pt x="37" y="44"/>
                      <a:pt x="37" y="44"/>
                      <a:pt x="37" y="44"/>
                    </a:cubicBezTo>
                    <a:cubicBezTo>
                      <a:pt x="37" y="44"/>
                      <a:pt x="37" y="44"/>
                      <a:pt x="37" y="44"/>
                    </a:cubicBezTo>
                    <a:moveTo>
                      <a:pt x="45" y="43"/>
                    </a:moveTo>
                    <a:cubicBezTo>
                      <a:pt x="43" y="43"/>
                      <a:pt x="41" y="43"/>
                      <a:pt x="39" y="44"/>
                    </a:cubicBezTo>
                    <a:cubicBezTo>
                      <a:pt x="41" y="43"/>
                      <a:pt x="43" y="43"/>
                      <a:pt x="45" y="43"/>
                    </a:cubicBezTo>
                    <a:moveTo>
                      <a:pt x="47" y="43"/>
                    </a:moveTo>
                    <a:cubicBezTo>
                      <a:pt x="46" y="43"/>
                      <a:pt x="46" y="43"/>
                      <a:pt x="46" y="43"/>
                    </a:cubicBezTo>
                    <a:cubicBezTo>
                      <a:pt x="46" y="43"/>
                      <a:pt x="46" y="43"/>
                      <a:pt x="47" y="43"/>
                    </a:cubicBezTo>
                    <a:moveTo>
                      <a:pt x="51" y="43"/>
                    </a:moveTo>
                    <a:cubicBezTo>
                      <a:pt x="51" y="43"/>
                      <a:pt x="51" y="43"/>
                      <a:pt x="51" y="43"/>
                    </a:cubicBezTo>
                    <a:cubicBezTo>
                      <a:pt x="51" y="43"/>
                      <a:pt x="50" y="43"/>
                      <a:pt x="50" y="43"/>
                    </a:cubicBezTo>
                    <a:cubicBezTo>
                      <a:pt x="50" y="43"/>
                      <a:pt x="51" y="43"/>
                      <a:pt x="51" y="43"/>
                    </a:cubicBezTo>
                    <a:cubicBezTo>
                      <a:pt x="51" y="43"/>
                      <a:pt x="51" y="43"/>
                      <a:pt x="51" y="43"/>
                    </a:cubicBezTo>
                    <a:moveTo>
                      <a:pt x="50" y="41"/>
                    </a:moveTo>
                    <a:cubicBezTo>
                      <a:pt x="50" y="41"/>
                      <a:pt x="51" y="42"/>
                      <a:pt x="51" y="43"/>
                    </a:cubicBezTo>
                    <a:cubicBezTo>
                      <a:pt x="52" y="43"/>
                      <a:pt x="52" y="43"/>
                      <a:pt x="52" y="43"/>
                    </a:cubicBezTo>
                    <a:cubicBezTo>
                      <a:pt x="53" y="43"/>
                      <a:pt x="53" y="43"/>
                      <a:pt x="54" y="44"/>
                    </a:cubicBezTo>
                    <a:cubicBezTo>
                      <a:pt x="54" y="44"/>
                      <a:pt x="54" y="44"/>
                      <a:pt x="54" y="44"/>
                    </a:cubicBezTo>
                    <a:cubicBezTo>
                      <a:pt x="53" y="43"/>
                      <a:pt x="53" y="43"/>
                      <a:pt x="52" y="43"/>
                    </a:cubicBezTo>
                    <a:cubicBezTo>
                      <a:pt x="51" y="43"/>
                      <a:pt x="51" y="43"/>
                      <a:pt x="51" y="43"/>
                    </a:cubicBezTo>
                    <a:cubicBezTo>
                      <a:pt x="51" y="42"/>
                      <a:pt x="50" y="41"/>
                      <a:pt x="50" y="41"/>
                    </a:cubicBezTo>
                    <a:moveTo>
                      <a:pt x="30" y="40"/>
                    </a:moveTo>
                    <a:cubicBezTo>
                      <a:pt x="32" y="42"/>
                      <a:pt x="33" y="43"/>
                      <a:pt x="35" y="45"/>
                    </a:cubicBezTo>
                    <a:cubicBezTo>
                      <a:pt x="35" y="45"/>
                      <a:pt x="35" y="45"/>
                      <a:pt x="35" y="45"/>
                    </a:cubicBezTo>
                    <a:cubicBezTo>
                      <a:pt x="36" y="44"/>
                      <a:pt x="36" y="44"/>
                      <a:pt x="36" y="44"/>
                    </a:cubicBezTo>
                    <a:cubicBezTo>
                      <a:pt x="36" y="44"/>
                      <a:pt x="36" y="44"/>
                      <a:pt x="35" y="45"/>
                    </a:cubicBezTo>
                    <a:cubicBezTo>
                      <a:pt x="33" y="43"/>
                      <a:pt x="32" y="42"/>
                      <a:pt x="30" y="40"/>
                    </a:cubicBezTo>
                    <a:moveTo>
                      <a:pt x="50" y="38"/>
                    </a:moveTo>
                    <a:cubicBezTo>
                      <a:pt x="50" y="38"/>
                      <a:pt x="50" y="38"/>
                      <a:pt x="50" y="38"/>
                    </a:cubicBezTo>
                    <a:cubicBezTo>
                      <a:pt x="50" y="38"/>
                      <a:pt x="50" y="38"/>
                      <a:pt x="50" y="38"/>
                    </a:cubicBezTo>
                    <a:cubicBezTo>
                      <a:pt x="50" y="38"/>
                      <a:pt x="50" y="38"/>
                      <a:pt x="50" y="38"/>
                    </a:cubicBezTo>
                    <a:moveTo>
                      <a:pt x="46" y="38"/>
                    </a:moveTo>
                    <a:cubicBezTo>
                      <a:pt x="47" y="38"/>
                      <a:pt x="49" y="38"/>
                      <a:pt x="50" y="38"/>
                    </a:cubicBezTo>
                    <a:cubicBezTo>
                      <a:pt x="49" y="38"/>
                      <a:pt x="47" y="38"/>
                      <a:pt x="46" y="38"/>
                    </a:cubicBezTo>
                    <a:moveTo>
                      <a:pt x="45" y="38"/>
                    </a:moveTo>
                    <a:cubicBezTo>
                      <a:pt x="45" y="38"/>
                      <a:pt x="45" y="38"/>
                      <a:pt x="46" y="38"/>
                    </a:cubicBezTo>
                    <a:cubicBezTo>
                      <a:pt x="46" y="39"/>
                      <a:pt x="47" y="39"/>
                      <a:pt x="48" y="39"/>
                    </a:cubicBezTo>
                    <a:cubicBezTo>
                      <a:pt x="47" y="39"/>
                      <a:pt x="46" y="39"/>
                      <a:pt x="46" y="38"/>
                    </a:cubicBezTo>
                    <a:cubicBezTo>
                      <a:pt x="46" y="38"/>
                      <a:pt x="46" y="38"/>
                      <a:pt x="46" y="38"/>
                    </a:cubicBezTo>
                    <a:cubicBezTo>
                      <a:pt x="45" y="38"/>
                      <a:pt x="45" y="38"/>
                      <a:pt x="45" y="38"/>
                    </a:cubicBezTo>
                    <a:moveTo>
                      <a:pt x="42" y="37"/>
                    </a:moveTo>
                    <a:cubicBezTo>
                      <a:pt x="42" y="37"/>
                      <a:pt x="43" y="37"/>
                      <a:pt x="43" y="37"/>
                    </a:cubicBezTo>
                    <a:cubicBezTo>
                      <a:pt x="43" y="37"/>
                      <a:pt x="43" y="37"/>
                      <a:pt x="43" y="37"/>
                    </a:cubicBezTo>
                    <a:cubicBezTo>
                      <a:pt x="43" y="37"/>
                      <a:pt x="44" y="37"/>
                      <a:pt x="44" y="37"/>
                    </a:cubicBezTo>
                    <a:cubicBezTo>
                      <a:pt x="44" y="37"/>
                      <a:pt x="43" y="37"/>
                      <a:pt x="43" y="37"/>
                    </a:cubicBezTo>
                    <a:cubicBezTo>
                      <a:pt x="43" y="37"/>
                      <a:pt x="43" y="37"/>
                      <a:pt x="43" y="37"/>
                    </a:cubicBezTo>
                    <a:cubicBezTo>
                      <a:pt x="43" y="37"/>
                      <a:pt x="42" y="37"/>
                      <a:pt x="42" y="37"/>
                    </a:cubicBezTo>
                    <a:moveTo>
                      <a:pt x="41" y="36"/>
                    </a:moveTo>
                    <a:cubicBezTo>
                      <a:pt x="41" y="36"/>
                      <a:pt x="41" y="36"/>
                      <a:pt x="41" y="36"/>
                    </a:cubicBezTo>
                    <a:cubicBezTo>
                      <a:pt x="42" y="36"/>
                      <a:pt x="42" y="36"/>
                      <a:pt x="42" y="36"/>
                    </a:cubicBezTo>
                    <a:cubicBezTo>
                      <a:pt x="41" y="36"/>
                      <a:pt x="41" y="36"/>
                      <a:pt x="41" y="36"/>
                    </a:cubicBezTo>
                    <a:cubicBezTo>
                      <a:pt x="41" y="36"/>
                      <a:pt x="41" y="36"/>
                      <a:pt x="41" y="36"/>
                    </a:cubicBezTo>
                    <a:moveTo>
                      <a:pt x="30" y="36"/>
                    </a:moveTo>
                    <a:cubicBezTo>
                      <a:pt x="30" y="36"/>
                      <a:pt x="30" y="36"/>
                      <a:pt x="30" y="36"/>
                    </a:cubicBezTo>
                    <a:cubicBezTo>
                      <a:pt x="32" y="38"/>
                      <a:pt x="35" y="40"/>
                      <a:pt x="39" y="42"/>
                    </a:cubicBezTo>
                    <a:cubicBezTo>
                      <a:pt x="41" y="43"/>
                      <a:pt x="42" y="43"/>
                      <a:pt x="43" y="43"/>
                    </a:cubicBezTo>
                    <a:cubicBezTo>
                      <a:pt x="42" y="43"/>
                      <a:pt x="41" y="43"/>
                      <a:pt x="39" y="42"/>
                    </a:cubicBezTo>
                    <a:cubicBezTo>
                      <a:pt x="35" y="40"/>
                      <a:pt x="32" y="38"/>
                      <a:pt x="30" y="36"/>
                    </a:cubicBezTo>
                    <a:moveTo>
                      <a:pt x="40" y="36"/>
                    </a:moveTo>
                    <a:cubicBezTo>
                      <a:pt x="40" y="36"/>
                      <a:pt x="40" y="36"/>
                      <a:pt x="40" y="36"/>
                    </a:cubicBezTo>
                    <a:cubicBezTo>
                      <a:pt x="40" y="36"/>
                      <a:pt x="40" y="36"/>
                      <a:pt x="40" y="36"/>
                    </a:cubicBezTo>
                    <a:cubicBezTo>
                      <a:pt x="40" y="36"/>
                      <a:pt x="40" y="36"/>
                      <a:pt x="40" y="36"/>
                    </a:cubicBezTo>
                    <a:cubicBezTo>
                      <a:pt x="40" y="36"/>
                      <a:pt x="40" y="36"/>
                      <a:pt x="40" y="36"/>
                    </a:cubicBezTo>
                    <a:moveTo>
                      <a:pt x="39" y="36"/>
                    </a:moveTo>
                    <a:cubicBezTo>
                      <a:pt x="39" y="36"/>
                      <a:pt x="39" y="36"/>
                      <a:pt x="39" y="36"/>
                    </a:cubicBezTo>
                    <a:cubicBezTo>
                      <a:pt x="39" y="36"/>
                      <a:pt x="39" y="36"/>
                      <a:pt x="39" y="36"/>
                    </a:cubicBezTo>
                    <a:cubicBezTo>
                      <a:pt x="39" y="36"/>
                      <a:pt x="39" y="36"/>
                      <a:pt x="39" y="36"/>
                    </a:cubicBezTo>
                    <a:cubicBezTo>
                      <a:pt x="39" y="36"/>
                      <a:pt x="39" y="36"/>
                      <a:pt x="39" y="36"/>
                    </a:cubicBezTo>
                    <a:moveTo>
                      <a:pt x="38" y="35"/>
                    </a:moveTo>
                    <a:cubicBezTo>
                      <a:pt x="38" y="35"/>
                      <a:pt x="38" y="35"/>
                      <a:pt x="38" y="35"/>
                    </a:cubicBezTo>
                    <a:cubicBezTo>
                      <a:pt x="38" y="36"/>
                      <a:pt x="38" y="36"/>
                      <a:pt x="38" y="36"/>
                    </a:cubicBezTo>
                    <a:cubicBezTo>
                      <a:pt x="38" y="35"/>
                      <a:pt x="38" y="35"/>
                      <a:pt x="38" y="35"/>
                    </a:cubicBezTo>
                    <a:cubicBezTo>
                      <a:pt x="38" y="35"/>
                      <a:pt x="38" y="35"/>
                      <a:pt x="38" y="35"/>
                    </a:cubicBezTo>
                    <a:moveTo>
                      <a:pt x="38" y="35"/>
                    </a:moveTo>
                    <a:cubicBezTo>
                      <a:pt x="38" y="35"/>
                      <a:pt x="38" y="35"/>
                      <a:pt x="38" y="35"/>
                    </a:cubicBezTo>
                    <a:cubicBezTo>
                      <a:pt x="38" y="35"/>
                      <a:pt x="38" y="35"/>
                      <a:pt x="38" y="35"/>
                    </a:cubicBezTo>
                    <a:cubicBezTo>
                      <a:pt x="38" y="35"/>
                      <a:pt x="38" y="35"/>
                      <a:pt x="38" y="35"/>
                    </a:cubicBezTo>
                    <a:cubicBezTo>
                      <a:pt x="38" y="35"/>
                      <a:pt x="38" y="35"/>
                      <a:pt x="38" y="35"/>
                    </a:cubicBezTo>
                    <a:moveTo>
                      <a:pt x="31" y="35"/>
                    </a:moveTo>
                    <a:cubicBezTo>
                      <a:pt x="31" y="35"/>
                      <a:pt x="31" y="35"/>
                      <a:pt x="30" y="35"/>
                    </a:cubicBezTo>
                    <a:cubicBezTo>
                      <a:pt x="31" y="35"/>
                      <a:pt x="31" y="35"/>
                      <a:pt x="31" y="35"/>
                    </a:cubicBezTo>
                    <a:cubicBezTo>
                      <a:pt x="31" y="35"/>
                      <a:pt x="31" y="35"/>
                      <a:pt x="31" y="35"/>
                    </a:cubicBezTo>
                    <a:moveTo>
                      <a:pt x="36" y="35"/>
                    </a:moveTo>
                    <a:cubicBezTo>
                      <a:pt x="36" y="35"/>
                      <a:pt x="36" y="35"/>
                      <a:pt x="36" y="35"/>
                    </a:cubicBezTo>
                    <a:cubicBezTo>
                      <a:pt x="37" y="35"/>
                      <a:pt x="37" y="35"/>
                      <a:pt x="37" y="35"/>
                    </a:cubicBezTo>
                    <a:cubicBezTo>
                      <a:pt x="37" y="35"/>
                      <a:pt x="37" y="35"/>
                      <a:pt x="36" y="35"/>
                    </a:cubicBezTo>
                    <a:cubicBezTo>
                      <a:pt x="36" y="35"/>
                      <a:pt x="36" y="35"/>
                      <a:pt x="36" y="35"/>
                    </a:cubicBezTo>
                    <a:moveTo>
                      <a:pt x="35" y="35"/>
                    </a:moveTo>
                    <a:cubicBezTo>
                      <a:pt x="35" y="35"/>
                      <a:pt x="35" y="35"/>
                      <a:pt x="35" y="35"/>
                    </a:cubicBezTo>
                    <a:cubicBezTo>
                      <a:pt x="35" y="35"/>
                      <a:pt x="35" y="35"/>
                      <a:pt x="35" y="35"/>
                    </a:cubicBezTo>
                    <a:cubicBezTo>
                      <a:pt x="35" y="35"/>
                      <a:pt x="35" y="35"/>
                      <a:pt x="35" y="35"/>
                    </a:cubicBezTo>
                    <a:cubicBezTo>
                      <a:pt x="35" y="35"/>
                      <a:pt x="35" y="35"/>
                      <a:pt x="35" y="35"/>
                    </a:cubicBezTo>
                    <a:moveTo>
                      <a:pt x="34" y="35"/>
                    </a:moveTo>
                    <a:cubicBezTo>
                      <a:pt x="33" y="35"/>
                      <a:pt x="32" y="35"/>
                      <a:pt x="31" y="35"/>
                    </a:cubicBezTo>
                    <a:cubicBezTo>
                      <a:pt x="32" y="35"/>
                      <a:pt x="33" y="35"/>
                      <a:pt x="34" y="35"/>
                    </a:cubicBezTo>
                    <a:moveTo>
                      <a:pt x="33" y="35"/>
                    </a:moveTo>
                    <a:cubicBezTo>
                      <a:pt x="33" y="35"/>
                      <a:pt x="33" y="35"/>
                      <a:pt x="33" y="35"/>
                    </a:cubicBezTo>
                    <a:cubicBezTo>
                      <a:pt x="32" y="35"/>
                      <a:pt x="32" y="35"/>
                      <a:pt x="32" y="35"/>
                    </a:cubicBezTo>
                    <a:cubicBezTo>
                      <a:pt x="32" y="35"/>
                      <a:pt x="32" y="35"/>
                      <a:pt x="32" y="35"/>
                    </a:cubicBezTo>
                    <a:cubicBezTo>
                      <a:pt x="32" y="35"/>
                      <a:pt x="32" y="35"/>
                      <a:pt x="32" y="35"/>
                    </a:cubicBezTo>
                    <a:cubicBezTo>
                      <a:pt x="33" y="35"/>
                      <a:pt x="33" y="35"/>
                      <a:pt x="33" y="35"/>
                    </a:cubicBezTo>
                    <a:cubicBezTo>
                      <a:pt x="33" y="35"/>
                      <a:pt x="33" y="35"/>
                      <a:pt x="33" y="35"/>
                    </a:cubicBezTo>
                    <a:moveTo>
                      <a:pt x="34" y="35"/>
                    </a:moveTo>
                    <a:cubicBezTo>
                      <a:pt x="34" y="35"/>
                      <a:pt x="34" y="35"/>
                      <a:pt x="35" y="35"/>
                    </a:cubicBezTo>
                    <a:cubicBezTo>
                      <a:pt x="34" y="35"/>
                      <a:pt x="34" y="35"/>
                      <a:pt x="34" y="35"/>
                    </a:cubicBezTo>
                    <a:moveTo>
                      <a:pt x="34" y="35"/>
                    </a:moveTo>
                    <a:cubicBezTo>
                      <a:pt x="34" y="35"/>
                      <a:pt x="34" y="35"/>
                      <a:pt x="34" y="35"/>
                    </a:cubicBezTo>
                    <a:cubicBezTo>
                      <a:pt x="34" y="35"/>
                      <a:pt x="34" y="35"/>
                      <a:pt x="34" y="35"/>
                    </a:cubicBezTo>
                    <a:cubicBezTo>
                      <a:pt x="34" y="35"/>
                      <a:pt x="34" y="35"/>
                      <a:pt x="34" y="35"/>
                    </a:cubicBezTo>
                    <a:moveTo>
                      <a:pt x="45" y="30"/>
                    </a:moveTo>
                    <a:cubicBezTo>
                      <a:pt x="45" y="30"/>
                      <a:pt x="45" y="30"/>
                      <a:pt x="45" y="30"/>
                    </a:cubicBezTo>
                    <a:cubicBezTo>
                      <a:pt x="45" y="30"/>
                      <a:pt x="45" y="30"/>
                      <a:pt x="45" y="30"/>
                    </a:cubicBezTo>
                    <a:cubicBezTo>
                      <a:pt x="45" y="30"/>
                      <a:pt x="45" y="30"/>
                      <a:pt x="45" y="30"/>
                    </a:cubicBezTo>
                    <a:moveTo>
                      <a:pt x="44" y="30"/>
                    </a:moveTo>
                    <a:cubicBezTo>
                      <a:pt x="44" y="30"/>
                      <a:pt x="45" y="30"/>
                      <a:pt x="45" y="30"/>
                    </a:cubicBezTo>
                    <a:cubicBezTo>
                      <a:pt x="45" y="30"/>
                      <a:pt x="44" y="30"/>
                      <a:pt x="44" y="30"/>
                    </a:cubicBezTo>
                    <a:moveTo>
                      <a:pt x="44" y="30"/>
                    </a:moveTo>
                    <a:cubicBezTo>
                      <a:pt x="44" y="30"/>
                      <a:pt x="44" y="30"/>
                      <a:pt x="44" y="30"/>
                    </a:cubicBezTo>
                    <a:cubicBezTo>
                      <a:pt x="44" y="30"/>
                      <a:pt x="44" y="30"/>
                      <a:pt x="44" y="30"/>
                    </a:cubicBezTo>
                    <a:moveTo>
                      <a:pt x="54" y="19"/>
                    </a:moveTo>
                    <a:cubicBezTo>
                      <a:pt x="52" y="20"/>
                      <a:pt x="49" y="20"/>
                      <a:pt x="47" y="20"/>
                    </a:cubicBezTo>
                    <a:cubicBezTo>
                      <a:pt x="46" y="20"/>
                      <a:pt x="46" y="20"/>
                      <a:pt x="46" y="20"/>
                    </a:cubicBezTo>
                    <a:cubicBezTo>
                      <a:pt x="46" y="20"/>
                      <a:pt x="46" y="20"/>
                      <a:pt x="46" y="20"/>
                    </a:cubicBezTo>
                    <a:cubicBezTo>
                      <a:pt x="46" y="20"/>
                      <a:pt x="46" y="20"/>
                      <a:pt x="47" y="20"/>
                    </a:cubicBezTo>
                    <a:cubicBezTo>
                      <a:pt x="49" y="20"/>
                      <a:pt x="52" y="20"/>
                      <a:pt x="54" y="19"/>
                    </a:cubicBezTo>
                    <a:cubicBezTo>
                      <a:pt x="54" y="19"/>
                      <a:pt x="54" y="19"/>
                      <a:pt x="54" y="19"/>
                    </a:cubicBezTo>
                    <a:moveTo>
                      <a:pt x="38" y="18"/>
                    </a:moveTo>
                    <a:cubicBezTo>
                      <a:pt x="41" y="20"/>
                      <a:pt x="44" y="20"/>
                      <a:pt x="46" y="20"/>
                    </a:cubicBezTo>
                    <a:cubicBezTo>
                      <a:pt x="44" y="20"/>
                      <a:pt x="41" y="20"/>
                      <a:pt x="38" y="18"/>
                    </a:cubicBezTo>
                    <a:moveTo>
                      <a:pt x="38" y="18"/>
                    </a:moveTo>
                    <a:cubicBezTo>
                      <a:pt x="38" y="18"/>
                      <a:pt x="38" y="18"/>
                      <a:pt x="38" y="18"/>
                    </a:cubicBezTo>
                    <a:cubicBezTo>
                      <a:pt x="38" y="18"/>
                      <a:pt x="38" y="18"/>
                      <a:pt x="38" y="18"/>
                    </a:cubicBezTo>
                    <a:moveTo>
                      <a:pt x="34" y="0"/>
                    </a:moveTo>
                    <a:cubicBezTo>
                      <a:pt x="34" y="0"/>
                      <a:pt x="34" y="0"/>
                      <a:pt x="34" y="0"/>
                    </a:cubicBezTo>
                    <a:cubicBezTo>
                      <a:pt x="34" y="0"/>
                      <a:pt x="34" y="0"/>
                      <a:pt x="34" y="0"/>
                    </a:cubicBezTo>
                    <a:cubicBezTo>
                      <a:pt x="34" y="0"/>
                      <a:pt x="34" y="0"/>
                      <a:pt x="34" y="0"/>
                    </a:cubicBezTo>
                    <a:moveTo>
                      <a:pt x="33" y="0"/>
                    </a:moveTo>
                    <a:cubicBezTo>
                      <a:pt x="33" y="0"/>
                      <a:pt x="34" y="0"/>
                      <a:pt x="34" y="0"/>
                    </a:cubicBezTo>
                    <a:cubicBezTo>
                      <a:pt x="34" y="0"/>
                      <a:pt x="33" y="0"/>
                      <a:pt x="33" y="0"/>
                    </a:cubicBezTo>
                  </a:path>
                </a:pathLst>
              </a:custGeom>
              <a:solidFill>
                <a:srgbClr val="4962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3" name="Freeform 2375">
                <a:extLst>
                  <a:ext uri="{FF2B5EF4-FFF2-40B4-BE49-F238E27FC236}">
                    <a16:creationId xmlns:a16="http://schemas.microsoft.com/office/drawing/2014/main" id="{8100B721-915E-41CC-90F7-BF16AF642396}"/>
                  </a:ext>
                </a:extLst>
              </p:cNvPr>
              <p:cNvSpPr>
                <a:spLocks noEditPoints="1"/>
              </p:cNvSpPr>
              <p:nvPr/>
            </p:nvSpPr>
            <p:spPr bwMode="auto">
              <a:xfrm>
                <a:off x="655" y="692"/>
                <a:ext cx="57" cy="138"/>
              </a:xfrm>
              <a:custGeom>
                <a:avLst/>
                <a:gdLst>
                  <a:gd name="T0" fmla="*/ 1 w 24"/>
                  <a:gd name="T1" fmla="*/ 45 h 58"/>
                  <a:gd name="T2" fmla="*/ 0 w 24"/>
                  <a:gd name="T3" fmla="*/ 52 h 58"/>
                  <a:gd name="T4" fmla="*/ 5 w 24"/>
                  <a:gd name="T5" fmla="*/ 55 h 58"/>
                  <a:gd name="T6" fmla="*/ 5 w 24"/>
                  <a:gd name="T7" fmla="*/ 55 h 58"/>
                  <a:gd name="T8" fmla="*/ 8 w 24"/>
                  <a:gd name="T9" fmla="*/ 55 h 58"/>
                  <a:gd name="T10" fmla="*/ 8 w 24"/>
                  <a:gd name="T11" fmla="*/ 55 h 58"/>
                  <a:gd name="T12" fmla="*/ 8 w 24"/>
                  <a:gd name="T13" fmla="*/ 55 h 58"/>
                  <a:gd name="T14" fmla="*/ 8 w 24"/>
                  <a:gd name="T15" fmla="*/ 55 h 58"/>
                  <a:gd name="T16" fmla="*/ 8 w 24"/>
                  <a:gd name="T17" fmla="*/ 56 h 58"/>
                  <a:gd name="T18" fmla="*/ 8 w 24"/>
                  <a:gd name="T19" fmla="*/ 56 h 58"/>
                  <a:gd name="T20" fmla="*/ 9 w 24"/>
                  <a:gd name="T21" fmla="*/ 56 h 58"/>
                  <a:gd name="T22" fmla="*/ 9 w 24"/>
                  <a:gd name="T23" fmla="*/ 56 h 58"/>
                  <a:gd name="T24" fmla="*/ 9 w 24"/>
                  <a:gd name="T25" fmla="*/ 56 h 58"/>
                  <a:gd name="T26" fmla="*/ 9 w 24"/>
                  <a:gd name="T27" fmla="*/ 56 h 58"/>
                  <a:gd name="T28" fmla="*/ 10 w 24"/>
                  <a:gd name="T29" fmla="*/ 56 h 58"/>
                  <a:gd name="T30" fmla="*/ 10 w 24"/>
                  <a:gd name="T31" fmla="*/ 56 h 58"/>
                  <a:gd name="T32" fmla="*/ 10 w 24"/>
                  <a:gd name="T33" fmla="*/ 56 h 58"/>
                  <a:gd name="T34" fmla="*/ 10 w 24"/>
                  <a:gd name="T35" fmla="*/ 56 h 58"/>
                  <a:gd name="T36" fmla="*/ 11 w 24"/>
                  <a:gd name="T37" fmla="*/ 56 h 58"/>
                  <a:gd name="T38" fmla="*/ 11 w 24"/>
                  <a:gd name="T39" fmla="*/ 56 h 58"/>
                  <a:gd name="T40" fmla="*/ 11 w 24"/>
                  <a:gd name="T41" fmla="*/ 56 h 58"/>
                  <a:gd name="T42" fmla="*/ 11 w 24"/>
                  <a:gd name="T43" fmla="*/ 56 h 58"/>
                  <a:gd name="T44" fmla="*/ 12 w 24"/>
                  <a:gd name="T45" fmla="*/ 56 h 58"/>
                  <a:gd name="T46" fmla="*/ 12 w 24"/>
                  <a:gd name="T47" fmla="*/ 56 h 58"/>
                  <a:gd name="T48" fmla="*/ 12 w 24"/>
                  <a:gd name="T49" fmla="*/ 57 h 58"/>
                  <a:gd name="T50" fmla="*/ 13 w 24"/>
                  <a:gd name="T51" fmla="*/ 57 h 58"/>
                  <a:gd name="T52" fmla="*/ 13 w 24"/>
                  <a:gd name="T53" fmla="*/ 57 h 58"/>
                  <a:gd name="T54" fmla="*/ 14 w 24"/>
                  <a:gd name="T55" fmla="*/ 57 h 58"/>
                  <a:gd name="T56" fmla="*/ 15 w 24"/>
                  <a:gd name="T57" fmla="*/ 58 h 58"/>
                  <a:gd name="T58" fmla="*/ 16 w 24"/>
                  <a:gd name="T59" fmla="*/ 58 h 58"/>
                  <a:gd name="T60" fmla="*/ 16 w 24"/>
                  <a:gd name="T61" fmla="*/ 58 h 58"/>
                  <a:gd name="T62" fmla="*/ 16 w 24"/>
                  <a:gd name="T63" fmla="*/ 58 h 58"/>
                  <a:gd name="T64" fmla="*/ 16 w 24"/>
                  <a:gd name="T65" fmla="*/ 58 h 58"/>
                  <a:gd name="T66" fmla="*/ 20 w 24"/>
                  <a:gd name="T67" fmla="*/ 58 h 58"/>
                  <a:gd name="T68" fmla="*/ 20 w 24"/>
                  <a:gd name="T69" fmla="*/ 58 h 58"/>
                  <a:gd name="T70" fmla="*/ 20 w 24"/>
                  <a:gd name="T71" fmla="*/ 58 h 58"/>
                  <a:gd name="T72" fmla="*/ 24 w 24"/>
                  <a:gd name="T73" fmla="*/ 58 h 58"/>
                  <a:gd name="T74" fmla="*/ 24 w 24"/>
                  <a:gd name="T75" fmla="*/ 49 h 58"/>
                  <a:gd name="T76" fmla="*/ 15 w 24"/>
                  <a:gd name="T77" fmla="*/ 50 h 58"/>
                  <a:gd name="T78" fmla="*/ 15 w 24"/>
                  <a:gd name="T79" fmla="*/ 50 h 58"/>
                  <a:gd name="T80" fmla="*/ 15 w 24"/>
                  <a:gd name="T81" fmla="*/ 50 h 58"/>
                  <a:gd name="T82" fmla="*/ 15 w 24"/>
                  <a:gd name="T83" fmla="*/ 50 h 58"/>
                  <a:gd name="T84" fmla="*/ 15 w 24"/>
                  <a:gd name="T85" fmla="*/ 50 h 58"/>
                  <a:gd name="T86" fmla="*/ 14 w 24"/>
                  <a:gd name="T87" fmla="*/ 50 h 58"/>
                  <a:gd name="T88" fmla="*/ 14 w 24"/>
                  <a:gd name="T89" fmla="*/ 50 h 58"/>
                  <a:gd name="T90" fmla="*/ 14 w 24"/>
                  <a:gd name="T91" fmla="*/ 50 h 58"/>
                  <a:gd name="T92" fmla="*/ 14 w 24"/>
                  <a:gd name="T93" fmla="*/ 50 h 58"/>
                  <a:gd name="T94" fmla="*/ 14 w 24"/>
                  <a:gd name="T95" fmla="*/ 50 h 58"/>
                  <a:gd name="T96" fmla="*/ 4 w 24"/>
                  <a:gd name="T97" fmla="*/ 47 h 58"/>
                  <a:gd name="T98" fmla="*/ 1 w 24"/>
                  <a:gd name="T99" fmla="*/ 45 h 58"/>
                  <a:gd name="T100" fmla="*/ 24 w 24"/>
                  <a:gd name="T101" fmla="*/ 0 h 58"/>
                  <a:gd name="T102" fmla="*/ 1 w 24"/>
                  <a:gd name="T103" fmla="*/ 11 h 58"/>
                  <a:gd name="T104" fmla="*/ 1 w 24"/>
                  <a:gd name="T105" fmla="*/ 13 h 58"/>
                  <a:gd name="T106" fmla="*/ 23 w 24"/>
                  <a:gd name="T107" fmla="*/ 3 h 58"/>
                  <a:gd name="T108" fmla="*/ 24 w 24"/>
                  <a:gd name="T109" fmla="*/ 2 h 58"/>
                  <a:gd name="T110" fmla="*/ 24 w 24"/>
                  <a:gd name="T11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 h="58">
                    <a:moveTo>
                      <a:pt x="1" y="45"/>
                    </a:moveTo>
                    <a:cubicBezTo>
                      <a:pt x="0" y="52"/>
                      <a:pt x="0" y="52"/>
                      <a:pt x="0" y="52"/>
                    </a:cubicBezTo>
                    <a:cubicBezTo>
                      <a:pt x="2" y="53"/>
                      <a:pt x="3" y="54"/>
                      <a:pt x="5" y="55"/>
                    </a:cubicBezTo>
                    <a:cubicBezTo>
                      <a:pt x="5" y="55"/>
                      <a:pt x="5" y="55"/>
                      <a:pt x="5" y="55"/>
                    </a:cubicBezTo>
                    <a:cubicBezTo>
                      <a:pt x="6" y="55"/>
                      <a:pt x="7" y="55"/>
                      <a:pt x="8" y="55"/>
                    </a:cubicBezTo>
                    <a:cubicBezTo>
                      <a:pt x="8" y="55"/>
                      <a:pt x="8" y="55"/>
                      <a:pt x="8" y="55"/>
                    </a:cubicBezTo>
                    <a:cubicBezTo>
                      <a:pt x="8" y="55"/>
                      <a:pt x="8" y="55"/>
                      <a:pt x="8" y="55"/>
                    </a:cubicBezTo>
                    <a:cubicBezTo>
                      <a:pt x="8" y="55"/>
                      <a:pt x="8" y="55"/>
                      <a:pt x="8" y="55"/>
                    </a:cubicBezTo>
                    <a:cubicBezTo>
                      <a:pt x="8" y="56"/>
                      <a:pt x="8" y="56"/>
                      <a:pt x="8" y="56"/>
                    </a:cubicBezTo>
                    <a:cubicBezTo>
                      <a:pt x="8" y="56"/>
                      <a:pt x="8" y="56"/>
                      <a:pt x="8" y="56"/>
                    </a:cubicBezTo>
                    <a:cubicBezTo>
                      <a:pt x="9" y="56"/>
                      <a:pt x="9" y="56"/>
                      <a:pt x="9" y="56"/>
                    </a:cubicBezTo>
                    <a:cubicBezTo>
                      <a:pt x="9" y="56"/>
                      <a:pt x="9" y="56"/>
                      <a:pt x="9" y="56"/>
                    </a:cubicBezTo>
                    <a:cubicBezTo>
                      <a:pt x="9" y="56"/>
                      <a:pt x="9" y="56"/>
                      <a:pt x="9" y="56"/>
                    </a:cubicBezTo>
                    <a:cubicBezTo>
                      <a:pt x="9" y="56"/>
                      <a:pt x="9" y="56"/>
                      <a:pt x="9" y="56"/>
                    </a:cubicBezTo>
                    <a:cubicBezTo>
                      <a:pt x="10" y="56"/>
                      <a:pt x="10" y="56"/>
                      <a:pt x="10" y="56"/>
                    </a:cubicBezTo>
                    <a:cubicBezTo>
                      <a:pt x="10" y="56"/>
                      <a:pt x="10" y="56"/>
                      <a:pt x="10" y="56"/>
                    </a:cubicBezTo>
                    <a:cubicBezTo>
                      <a:pt x="10" y="56"/>
                      <a:pt x="10" y="56"/>
                      <a:pt x="10" y="56"/>
                    </a:cubicBezTo>
                    <a:cubicBezTo>
                      <a:pt x="10" y="56"/>
                      <a:pt x="10" y="56"/>
                      <a:pt x="10" y="56"/>
                    </a:cubicBezTo>
                    <a:cubicBezTo>
                      <a:pt x="11" y="56"/>
                      <a:pt x="11" y="56"/>
                      <a:pt x="11" y="56"/>
                    </a:cubicBezTo>
                    <a:cubicBezTo>
                      <a:pt x="11" y="56"/>
                      <a:pt x="11" y="56"/>
                      <a:pt x="11" y="56"/>
                    </a:cubicBezTo>
                    <a:cubicBezTo>
                      <a:pt x="11" y="56"/>
                      <a:pt x="11" y="56"/>
                      <a:pt x="11" y="56"/>
                    </a:cubicBezTo>
                    <a:cubicBezTo>
                      <a:pt x="11" y="56"/>
                      <a:pt x="11" y="56"/>
                      <a:pt x="11" y="56"/>
                    </a:cubicBezTo>
                    <a:cubicBezTo>
                      <a:pt x="12" y="56"/>
                      <a:pt x="12" y="56"/>
                      <a:pt x="12" y="56"/>
                    </a:cubicBezTo>
                    <a:cubicBezTo>
                      <a:pt x="12" y="56"/>
                      <a:pt x="12" y="56"/>
                      <a:pt x="12" y="56"/>
                    </a:cubicBezTo>
                    <a:cubicBezTo>
                      <a:pt x="12" y="56"/>
                      <a:pt x="12" y="57"/>
                      <a:pt x="12" y="57"/>
                    </a:cubicBezTo>
                    <a:cubicBezTo>
                      <a:pt x="12" y="57"/>
                      <a:pt x="13" y="57"/>
                      <a:pt x="13" y="57"/>
                    </a:cubicBezTo>
                    <a:cubicBezTo>
                      <a:pt x="13" y="57"/>
                      <a:pt x="13" y="57"/>
                      <a:pt x="13" y="57"/>
                    </a:cubicBezTo>
                    <a:cubicBezTo>
                      <a:pt x="13" y="57"/>
                      <a:pt x="14" y="57"/>
                      <a:pt x="14" y="57"/>
                    </a:cubicBezTo>
                    <a:cubicBezTo>
                      <a:pt x="14" y="57"/>
                      <a:pt x="15" y="58"/>
                      <a:pt x="15" y="58"/>
                    </a:cubicBezTo>
                    <a:cubicBezTo>
                      <a:pt x="15" y="58"/>
                      <a:pt x="15" y="58"/>
                      <a:pt x="16" y="58"/>
                    </a:cubicBezTo>
                    <a:cubicBezTo>
                      <a:pt x="16" y="58"/>
                      <a:pt x="16" y="58"/>
                      <a:pt x="16" y="58"/>
                    </a:cubicBezTo>
                    <a:cubicBezTo>
                      <a:pt x="16" y="58"/>
                      <a:pt x="16" y="58"/>
                      <a:pt x="16" y="58"/>
                    </a:cubicBezTo>
                    <a:cubicBezTo>
                      <a:pt x="16" y="58"/>
                      <a:pt x="16" y="58"/>
                      <a:pt x="16" y="58"/>
                    </a:cubicBezTo>
                    <a:cubicBezTo>
                      <a:pt x="17" y="58"/>
                      <a:pt x="19" y="58"/>
                      <a:pt x="20" y="58"/>
                    </a:cubicBezTo>
                    <a:cubicBezTo>
                      <a:pt x="20" y="58"/>
                      <a:pt x="20" y="58"/>
                      <a:pt x="20" y="58"/>
                    </a:cubicBezTo>
                    <a:cubicBezTo>
                      <a:pt x="20" y="58"/>
                      <a:pt x="20" y="58"/>
                      <a:pt x="20" y="58"/>
                    </a:cubicBezTo>
                    <a:cubicBezTo>
                      <a:pt x="22" y="58"/>
                      <a:pt x="23" y="58"/>
                      <a:pt x="24" y="58"/>
                    </a:cubicBezTo>
                    <a:cubicBezTo>
                      <a:pt x="24" y="49"/>
                      <a:pt x="24" y="49"/>
                      <a:pt x="24" y="49"/>
                    </a:cubicBezTo>
                    <a:cubicBezTo>
                      <a:pt x="21" y="50"/>
                      <a:pt x="18" y="50"/>
                      <a:pt x="15" y="50"/>
                    </a:cubicBezTo>
                    <a:cubicBezTo>
                      <a:pt x="15" y="50"/>
                      <a:pt x="15" y="50"/>
                      <a:pt x="15" y="50"/>
                    </a:cubicBezTo>
                    <a:cubicBezTo>
                      <a:pt x="15" y="50"/>
                      <a:pt x="15" y="50"/>
                      <a:pt x="15" y="50"/>
                    </a:cubicBezTo>
                    <a:cubicBezTo>
                      <a:pt x="15" y="50"/>
                      <a:pt x="15" y="50"/>
                      <a:pt x="15" y="50"/>
                    </a:cubicBezTo>
                    <a:cubicBezTo>
                      <a:pt x="15" y="50"/>
                      <a:pt x="15" y="50"/>
                      <a:pt x="15" y="50"/>
                    </a:cubicBezTo>
                    <a:cubicBezTo>
                      <a:pt x="15"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1" y="50"/>
                      <a:pt x="7" y="49"/>
                      <a:pt x="4" y="47"/>
                    </a:cubicBezTo>
                    <a:cubicBezTo>
                      <a:pt x="2" y="47"/>
                      <a:pt x="1" y="46"/>
                      <a:pt x="1" y="45"/>
                    </a:cubicBezTo>
                    <a:moveTo>
                      <a:pt x="24" y="0"/>
                    </a:moveTo>
                    <a:cubicBezTo>
                      <a:pt x="16" y="2"/>
                      <a:pt x="8" y="5"/>
                      <a:pt x="1" y="11"/>
                    </a:cubicBezTo>
                    <a:cubicBezTo>
                      <a:pt x="1" y="13"/>
                      <a:pt x="1" y="13"/>
                      <a:pt x="1" y="13"/>
                    </a:cubicBezTo>
                    <a:cubicBezTo>
                      <a:pt x="7" y="7"/>
                      <a:pt x="15" y="4"/>
                      <a:pt x="23" y="3"/>
                    </a:cubicBezTo>
                    <a:cubicBezTo>
                      <a:pt x="23" y="2"/>
                      <a:pt x="24" y="2"/>
                      <a:pt x="24" y="2"/>
                    </a:cubicBezTo>
                    <a:cubicBezTo>
                      <a:pt x="24" y="0"/>
                      <a:pt x="24" y="0"/>
                      <a:pt x="24" y="0"/>
                    </a:cubicBezTo>
                  </a:path>
                </a:pathLst>
              </a:custGeom>
              <a:solidFill>
                <a:srgbClr val="94A7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4" name="Freeform 2376">
                <a:extLst>
                  <a:ext uri="{FF2B5EF4-FFF2-40B4-BE49-F238E27FC236}">
                    <a16:creationId xmlns:a16="http://schemas.microsoft.com/office/drawing/2014/main" id="{C70DC9A3-5A9B-4D7A-B2EC-F03E485ECD19}"/>
                  </a:ext>
                </a:extLst>
              </p:cNvPr>
              <p:cNvSpPr>
                <a:spLocks/>
              </p:cNvSpPr>
              <p:nvPr/>
            </p:nvSpPr>
            <p:spPr bwMode="auto">
              <a:xfrm>
                <a:off x="655" y="816"/>
                <a:ext cx="12" cy="7"/>
              </a:xfrm>
              <a:custGeom>
                <a:avLst/>
                <a:gdLst>
                  <a:gd name="T0" fmla="*/ 0 w 5"/>
                  <a:gd name="T1" fmla="*/ 0 h 3"/>
                  <a:gd name="T2" fmla="*/ 0 w 5"/>
                  <a:gd name="T3" fmla="*/ 3 h 3"/>
                  <a:gd name="T4" fmla="*/ 4 w 5"/>
                  <a:gd name="T5" fmla="*/ 3 h 3"/>
                  <a:gd name="T6" fmla="*/ 4 w 5"/>
                  <a:gd name="T7" fmla="*/ 3 h 3"/>
                  <a:gd name="T8" fmla="*/ 4 w 5"/>
                  <a:gd name="T9" fmla="*/ 3 h 3"/>
                  <a:gd name="T10" fmla="*/ 4 w 5"/>
                  <a:gd name="T11" fmla="*/ 3 h 3"/>
                  <a:gd name="T12" fmla="*/ 4 w 5"/>
                  <a:gd name="T13" fmla="*/ 3 h 3"/>
                  <a:gd name="T14" fmla="*/ 5 w 5"/>
                  <a:gd name="T15" fmla="*/ 3 h 3"/>
                  <a:gd name="T16" fmla="*/ 5 w 5"/>
                  <a:gd name="T17" fmla="*/ 3 h 3"/>
                  <a:gd name="T18" fmla="*/ 0 w 5"/>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3">
                    <a:moveTo>
                      <a:pt x="0" y="0"/>
                    </a:moveTo>
                    <a:cubicBezTo>
                      <a:pt x="0" y="3"/>
                      <a:pt x="0" y="3"/>
                      <a:pt x="0" y="3"/>
                    </a:cubicBezTo>
                    <a:cubicBezTo>
                      <a:pt x="1" y="3"/>
                      <a:pt x="2" y="3"/>
                      <a:pt x="4" y="3"/>
                    </a:cubicBezTo>
                    <a:cubicBezTo>
                      <a:pt x="4" y="3"/>
                      <a:pt x="4" y="3"/>
                      <a:pt x="4" y="3"/>
                    </a:cubicBezTo>
                    <a:cubicBezTo>
                      <a:pt x="4" y="3"/>
                      <a:pt x="4" y="3"/>
                      <a:pt x="4" y="3"/>
                    </a:cubicBezTo>
                    <a:cubicBezTo>
                      <a:pt x="4" y="3"/>
                      <a:pt x="4" y="3"/>
                      <a:pt x="4" y="3"/>
                    </a:cubicBezTo>
                    <a:cubicBezTo>
                      <a:pt x="4" y="3"/>
                      <a:pt x="4" y="3"/>
                      <a:pt x="4" y="3"/>
                    </a:cubicBezTo>
                    <a:cubicBezTo>
                      <a:pt x="4" y="3"/>
                      <a:pt x="4" y="3"/>
                      <a:pt x="5" y="3"/>
                    </a:cubicBezTo>
                    <a:cubicBezTo>
                      <a:pt x="5" y="3"/>
                      <a:pt x="5" y="3"/>
                      <a:pt x="5" y="3"/>
                    </a:cubicBezTo>
                    <a:cubicBezTo>
                      <a:pt x="3" y="2"/>
                      <a:pt x="2" y="1"/>
                      <a:pt x="0" y="0"/>
                    </a:cubicBezTo>
                  </a:path>
                </a:pathLst>
              </a:custGeom>
              <a:solidFill>
                <a:srgbClr val="919B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5" name="Freeform 2377">
                <a:extLst>
                  <a:ext uri="{FF2B5EF4-FFF2-40B4-BE49-F238E27FC236}">
                    <a16:creationId xmlns:a16="http://schemas.microsoft.com/office/drawing/2014/main" id="{B991190F-EF30-4B8E-BACF-881CF0B4AB11}"/>
                  </a:ext>
                </a:extLst>
              </p:cNvPr>
              <p:cNvSpPr>
                <a:spLocks/>
              </p:cNvSpPr>
              <p:nvPr/>
            </p:nvSpPr>
            <p:spPr bwMode="auto">
              <a:xfrm>
                <a:off x="693" y="830"/>
                <a:ext cx="19" cy="15"/>
              </a:xfrm>
              <a:custGeom>
                <a:avLst/>
                <a:gdLst>
                  <a:gd name="T0" fmla="*/ 0 w 8"/>
                  <a:gd name="T1" fmla="*/ 0 h 6"/>
                  <a:gd name="T2" fmla="*/ 0 w 8"/>
                  <a:gd name="T3" fmla="*/ 0 h 6"/>
                  <a:gd name="T4" fmla="*/ 2 w 8"/>
                  <a:gd name="T5" fmla="*/ 1 h 6"/>
                  <a:gd name="T6" fmla="*/ 4 w 8"/>
                  <a:gd name="T7" fmla="*/ 3 h 6"/>
                  <a:gd name="T8" fmla="*/ 5 w 8"/>
                  <a:gd name="T9" fmla="*/ 5 h 6"/>
                  <a:gd name="T10" fmla="*/ 6 w 8"/>
                  <a:gd name="T11" fmla="*/ 5 h 6"/>
                  <a:gd name="T12" fmla="*/ 8 w 8"/>
                  <a:gd name="T13" fmla="*/ 6 h 6"/>
                  <a:gd name="T14" fmla="*/ 8 w 8"/>
                  <a:gd name="T15" fmla="*/ 0 h 6"/>
                  <a:gd name="T16" fmla="*/ 4 w 8"/>
                  <a:gd name="T17" fmla="*/ 0 h 6"/>
                  <a:gd name="T18" fmla="*/ 4 w 8"/>
                  <a:gd name="T19" fmla="*/ 0 h 6"/>
                  <a:gd name="T20" fmla="*/ 4 w 8"/>
                  <a:gd name="T21" fmla="*/ 0 h 6"/>
                  <a:gd name="T22" fmla="*/ 4 w 8"/>
                  <a:gd name="T23" fmla="*/ 0 h 6"/>
                  <a:gd name="T24" fmla="*/ 0 w 8"/>
                  <a:gd name="T25" fmla="*/ 0 h 6"/>
                  <a:gd name="T26" fmla="*/ 0 w 8"/>
                  <a:gd name="T2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6">
                    <a:moveTo>
                      <a:pt x="0" y="0"/>
                    </a:moveTo>
                    <a:cubicBezTo>
                      <a:pt x="0" y="0"/>
                      <a:pt x="0" y="0"/>
                      <a:pt x="0" y="0"/>
                    </a:cubicBezTo>
                    <a:cubicBezTo>
                      <a:pt x="0" y="1"/>
                      <a:pt x="1" y="1"/>
                      <a:pt x="2" y="1"/>
                    </a:cubicBezTo>
                    <a:cubicBezTo>
                      <a:pt x="3" y="2"/>
                      <a:pt x="3" y="2"/>
                      <a:pt x="4" y="3"/>
                    </a:cubicBezTo>
                    <a:cubicBezTo>
                      <a:pt x="4" y="3"/>
                      <a:pt x="5" y="4"/>
                      <a:pt x="5" y="5"/>
                    </a:cubicBezTo>
                    <a:cubicBezTo>
                      <a:pt x="6" y="5"/>
                      <a:pt x="6" y="5"/>
                      <a:pt x="6" y="5"/>
                    </a:cubicBezTo>
                    <a:cubicBezTo>
                      <a:pt x="7" y="5"/>
                      <a:pt x="7" y="5"/>
                      <a:pt x="8" y="6"/>
                    </a:cubicBezTo>
                    <a:cubicBezTo>
                      <a:pt x="8" y="0"/>
                      <a:pt x="8" y="0"/>
                      <a:pt x="8" y="0"/>
                    </a:cubicBezTo>
                    <a:cubicBezTo>
                      <a:pt x="7" y="0"/>
                      <a:pt x="6" y="0"/>
                      <a:pt x="4" y="0"/>
                    </a:cubicBezTo>
                    <a:cubicBezTo>
                      <a:pt x="4" y="0"/>
                      <a:pt x="4" y="0"/>
                      <a:pt x="4" y="0"/>
                    </a:cubicBezTo>
                    <a:cubicBezTo>
                      <a:pt x="4" y="0"/>
                      <a:pt x="4" y="0"/>
                      <a:pt x="4" y="0"/>
                    </a:cubicBezTo>
                    <a:cubicBezTo>
                      <a:pt x="4" y="0"/>
                      <a:pt x="4" y="0"/>
                      <a:pt x="4" y="0"/>
                    </a:cubicBezTo>
                    <a:cubicBezTo>
                      <a:pt x="3" y="0"/>
                      <a:pt x="1" y="0"/>
                      <a:pt x="0" y="0"/>
                    </a:cubicBezTo>
                    <a:cubicBezTo>
                      <a:pt x="0" y="0"/>
                      <a:pt x="0" y="0"/>
                      <a:pt x="0" y="0"/>
                    </a:cubicBezTo>
                  </a:path>
                </a:pathLst>
              </a:custGeom>
              <a:solidFill>
                <a:srgbClr val="919B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6" name="Freeform 2378">
                <a:extLst>
                  <a:ext uri="{FF2B5EF4-FFF2-40B4-BE49-F238E27FC236}">
                    <a16:creationId xmlns:a16="http://schemas.microsoft.com/office/drawing/2014/main" id="{07C98E20-48B5-4640-A7DA-06AB9BF37867}"/>
                  </a:ext>
                </a:extLst>
              </p:cNvPr>
              <p:cNvSpPr>
                <a:spLocks noEditPoints="1"/>
              </p:cNvSpPr>
              <p:nvPr/>
            </p:nvSpPr>
            <p:spPr bwMode="auto">
              <a:xfrm>
                <a:off x="657" y="697"/>
                <a:ext cx="55" cy="114"/>
              </a:xfrm>
              <a:custGeom>
                <a:avLst/>
                <a:gdLst>
                  <a:gd name="T0" fmla="*/ 0 w 23"/>
                  <a:gd name="T1" fmla="*/ 26 h 48"/>
                  <a:gd name="T2" fmla="*/ 0 w 23"/>
                  <a:gd name="T3" fmla="*/ 43 h 48"/>
                  <a:gd name="T4" fmla="*/ 3 w 23"/>
                  <a:gd name="T5" fmla="*/ 45 h 48"/>
                  <a:gd name="T6" fmla="*/ 13 w 23"/>
                  <a:gd name="T7" fmla="*/ 48 h 48"/>
                  <a:gd name="T8" fmla="*/ 13 w 23"/>
                  <a:gd name="T9" fmla="*/ 48 h 48"/>
                  <a:gd name="T10" fmla="*/ 13 w 23"/>
                  <a:gd name="T11" fmla="*/ 48 h 48"/>
                  <a:gd name="T12" fmla="*/ 13 w 23"/>
                  <a:gd name="T13" fmla="*/ 48 h 48"/>
                  <a:gd name="T14" fmla="*/ 13 w 23"/>
                  <a:gd name="T15" fmla="*/ 48 h 48"/>
                  <a:gd name="T16" fmla="*/ 14 w 23"/>
                  <a:gd name="T17" fmla="*/ 48 h 48"/>
                  <a:gd name="T18" fmla="*/ 14 w 23"/>
                  <a:gd name="T19" fmla="*/ 48 h 48"/>
                  <a:gd name="T20" fmla="*/ 14 w 23"/>
                  <a:gd name="T21" fmla="*/ 48 h 48"/>
                  <a:gd name="T22" fmla="*/ 14 w 23"/>
                  <a:gd name="T23" fmla="*/ 48 h 48"/>
                  <a:gd name="T24" fmla="*/ 23 w 23"/>
                  <a:gd name="T25" fmla="*/ 47 h 48"/>
                  <a:gd name="T26" fmla="*/ 23 w 23"/>
                  <a:gd name="T27" fmla="*/ 37 h 48"/>
                  <a:gd name="T28" fmla="*/ 16 w 23"/>
                  <a:gd name="T29" fmla="*/ 38 h 48"/>
                  <a:gd name="T30" fmla="*/ 15 w 23"/>
                  <a:gd name="T31" fmla="*/ 38 h 48"/>
                  <a:gd name="T32" fmla="*/ 15 w 23"/>
                  <a:gd name="T33" fmla="*/ 38 h 48"/>
                  <a:gd name="T34" fmla="*/ 15 w 23"/>
                  <a:gd name="T35" fmla="*/ 38 h 48"/>
                  <a:gd name="T36" fmla="*/ 15 w 23"/>
                  <a:gd name="T37" fmla="*/ 38 h 48"/>
                  <a:gd name="T38" fmla="*/ 7 w 23"/>
                  <a:gd name="T39" fmla="*/ 36 h 48"/>
                  <a:gd name="T40" fmla="*/ 7 w 23"/>
                  <a:gd name="T41" fmla="*/ 36 h 48"/>
                  <a:gd name="T42" fmla="*/ 7 w 23"/>
                  <a:gd name="T43" fmla="*/ 36 h 48"/>
                  <a:gd name="T44" fmla="*/ 7 w 23"/>
                  <a:gd name="T45" fmla="*/ 36 h 48"/>
                  <a:gd name="T46" fmla="*/ 7 w 23"/>
                  <a:gd name="T47" fmla="*/ 36 h 48"/>
                  <a:gd name="T48" fmla="*/ 0 w 23"/>
                  <a:gd name="T49" fmla="*/ 27 h 48"/>
                  <a:gd name="T50" fmla="*/ 0 w 23"/>
                  <a:gd name="T51" fmla="*/ 26 h 48"/>
                  <a:gd name="T52" fmla="*/ 23 w 23"/>
                  <a:gd name="T53" fmla="*/ 0 h 48"/>
                  <a:gd name="T54" fmla="*/ 22 w 23"/>
                  <a:gd name="T55" fmla="*/ 1 h 48"/>
                  <a:gd name="T56" fmla="*/ 0 w 23"/>
                  <a:gd name="T57" fmla="*/ 11 h 48"/>
                  <a:gd name="T58" fmla="*/ 0 w 23"/>
                  <a:gd name="T59" fmla="*/ 18 h 48"/>
                  <a:gd name="T60" fmla="*/ 2 w 23"/>
                  <a:gd name="T61" fmla="*/ 18 h 48"/>
                  <a:gd name="T62" fmla="*/ 2 w 23"/>
                  <a:gd name="T63" fmla="*/ 18 h 48"/>
                  <a:gd name="T64" fmla="*/ 3 w 23"/>
                  <a:gd name="T65" fmla="*/ 18 h 48"/>
                  <a:gd name="T66" fmla="*/ 3 w 23"/>
                  <a:gd name="T67" fmla="*/ 18 h 48"/>
                  <a:gd name="T68" fmla="*/ 3 w 23"/>
                  <a:gd name="T69" fmla="*/ 18 h 48"/>
                  <a:gd name="T70" fmla="*/ 23 w 23"/>
                  <a:gd name="T71" fmla="*/ 11 h 48"/>
                  <a:gd name="T72" fmla="*/ 23 w 23"/>
                  <a:gd name="T7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 h="48">
                    <a:moveTo>
                      <a:pt x="0" y="26"/>
                    </a:moveTo>
                    <a:cubicBezTo>
                      <a:pt x="0" y="43"/>
                      <a:pt x="0" y="43"/>
                      <a:pt x="0" y="43"/>
                    </a:cubicBezTo>
                    <a:cubicBezTo>
                      <a:pt x="0" y="44"/>
                      <a:pt x="1" y="45"/>
                      <a:pt x="3" y="45"/>
                    </a:cubicBezTo>
                    <a:cubicBezTo>
                      <a:pt x="6" y="47"/>
                      <a:pt x="10" y="48"/>
                      <a:pt x="13"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4" y="48"/>
                      <a:pt x="14" y="48"/>
                    </a:cubicBezTo>
                    <a:cubicBezTo>
                      <a:pt x="14" y="48"/>
                      <a:pt x="14" y="48"/>
                      <a:pt x="14" y="48"/>
                    </a:cubicBezTo>
                    <a:cubicBezTo>
                      <a:pt x="14" y="48"/>
                      <a:pt x="14" y="48"/>
                      <a:pt x="14" y="48"/>
                    </a:cubicBezTo>
                    <a:cubicBezTo>
                      <a:pt x="14" y="48"/>
                      <a:pt x="14" y="48"/>
                      <a:pt x="14" y="48"/>
                    </a:cubicBezTo>
                    <a:cubicBezTo>
                      <a:pt x="17" y="48"/>
                      <a:pt x="20" y="48"/>
                      <a:pt x="23" y="47"/>
                    </a:cubicBezTo>
                    <a:cubicBezTo>
                      <a:pt x="23" y="37"/>
                      <a:pt x="23" y="37"/>
                      <a:pt x="23" y="37"/>
                    </a:cubicBezTo>
                    <a:cubicBezTo>
                      <a:pt x="21" y="38"/>
                      <a:pt x="18" y="38"/>
                      <a:pt x="16" y="38"/>
                    </a:cubicBezTo>
                    <a:cubicBezTo>
                      <a:pt x="15" y="38"/>
                      <a:pt x="15" y="38"/>
                      <a:pt x="15" y="38"/>
                    </a:cubicBezTo>
                    <a:cubicBezTo>
                      <a:pt x="15" y="38"/>
                      <a:pt x="15" y="38"/>
                      <a:pt x="15" y="38"/>
                    </a:cubicBezTo>
                    <a:cubicBezTo>
                      <a:pt x="15" y="38"/>
                      <a:pt x="15" y="38"/>
                      <a:pt x="15" y="38"/>
                    </a:cubicBezTo>
                    <a:cubicBezTo>
                      <a:pt x="15" y="38"/>
                      <a:pt x="15" y="38"/>
                      <a:pt x="15" y="38"/>
                    </a:cubicBezTo>
                    <a:cubicBezTo>
                      <a:pt x="13" y="38"/>
                      <a:pt x="10" y="38"/>
                      <a:pt x="7" y="36"/>
                    </a:cubicBezTo>
                    <a:cubicBezTo>
                      <a:pt x="7" y="36"/>
                      <a:pt x="7" y="36"/>
                      <a:pt x="7" y="36"/>
                    </a:cubicBezTo>
                    <a:cubicBezTo>
                      <a:pt x="7" y="36"/>
                      <a:pt x="7" y="36"/>
                      <a:pt x="7" y="36"/>
                    </a:cubicBezTo>
                    <a:cubicBezTo>
                      <a:pt x="7" y="36"/>
                      <a:pt x="7" y="36"/>
                      <a:pt x="7" y="36"/>
                    </a:cubicBezTo>
                    <a:cubicBezTo>
                      <a:pt x="7" y="36"/>
                      <a:pt x="7" y="36"/>
                      <a:pt x="7" y="36"/>
                    </a:cubicBezTo>
                    <a:cubicBezTo>
                      <a:pt x="3" y="34"/>
                      <a:pt x="1" y="31"/>
                      <a:pt x="0" y="27"/>
                    </a:cubicBezTo>
                    <a:cubicBezTo>
                      <a:pt x="0" y="27"/>
                      <a:pt x="0" y="27"/>
                      <a:pt x="0" y="26"/>
                    </a:cubicBezTo>
                    <a:moveTo>
                      <a:pt x="23" y="0"/>
                    </a:moveTo>
                    <a:cubicBezTo>
                      <a:pt x="23" y="0"/>
                      <a:pt x="22" y="0"/>
                      <a:pt x="22" y="1"/>
                    </a:cubicBezTo>
                    <a:cubicBezTo>
                      <a:pt x="14" y="2"/>
                      <a:pt x="6" y="5"/>
                      <a:pt x="0" y="11"/>
                    </a:cubicBezTo>
                    <a:cubicBezTo>
                      <a:pt x="0" y="18"/>
                      <a:pt x="0" y="18"/>
                      <a:pt x="0" y="18"/>
                    </a:cubicBezTo>
                    <a:cubicBezTo>
                      <a:pt x="1" y="18"/>
                      <a:pt x="1" y="18"/>
                      <a:pt x="2" y="18"/>
                    </a:cubicBezTo>
                    <a:cubicBezTo>
                      <a:pt x="2" y="18"/>
                      <a:pt x="2" y="18"/>
                      <a:pt x="2" y="18"/>
                    </a:cubicBezTo>
                    <a:cubicBezTo>
                      <a:pt x="2" y="18"/>
                      <a:pt x="3" y="18"/>
                      <a:pt x="3" y="18"/>
                    </a:cubicBezTo>
                    <a:cubicBezTo>
                      <a:pt x="3" y="18"/>
                      <a:pt x="3" y="18"/>
                      <a:pt x="3" y="18"/>
                    </a:cubicBezTo>
                    <a:cubicBezTo>
                      <a:pt x="3" y="18"/>
                      <a:pt x="3" y="18"/>
                      <a:pt x="3" y="18"/>
                    </a:cubicBezTo>
                    <a:cubicBezTo>
                      <a:pt x="11" y="18"/>
                      <a:pt x="18" y="16"/>
                      <a:pt x="23" y="11"/>
                    </a:cubicBezTo>
                    <a:cubicBezTo>
                      <a:pt x="23" y="0"/>
                      <a:pt x="23" y="0"/>
                      <a:pt x="23" y="0"/>
                    </a:cubicBezTo>
                  </a:path>
                </a:pathLst>
              </a:custGeom>
              <a:solidFill>
                <a:srgbClr val="AAB6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7" name="Freeform 2379">
                <a:extLst>
                  <a:ext uri="{FF2B5EF4-FFF2-40B4-BE49-F238E27FC236}">
                    <a16:creationId xmlns:a16="http://schemas.microsoft.com/office/drawing/2014/main" id="{FDBA3790-A465-4C87-87FF-2A1481EC60FD}"/>
                  </a:ext>
                </a:extLst>
              </p:cNvPr>
              <p:cNvSpPr>
                <a:spLocks/>
              </p:cNvSpPr>
              <p:nvPr/>
            </p:nvSpPr>
            <p:spPr bwMode="auto">
              <a:xfrm>
                <a:off x="657" y="723"/>
                <a:ext cx="55" cy="64"/>
              </a:xfrm>
              <a:custGeom>
                <a:avLst/>
                <a:gdLst>
                  <a:gd name="T0" fmla="*/ 23 w 23"/>
                  <a:gd name="T1" fmla="*/ 0 h 27"/>
                  <a:gd name="T2" fmla="*/ 3 w 23"/>
                  <a:gd name="T3" fmla="*/ 7 h 27"/>
                  <a:gd name="T4" fmla="*/ 3 w 23"/>
                  <a:gd name="T5" fmla="*/ 7 h 27"/>
                  <a:gd name="T6" fmla="*/ 3 w 23"/>
                  <a:gd name="T7" fmla="*/ 7 h 27"/>
                  <a:gd name="T8" fmla="*/ 3 w 23"/>
                  <a:gd name="T9" fmla="*/ 7 h 27"/>
                  <a:gd name="T10" fmla="*/ 2 w 23"/>
                  <a:gd name="T11" fmla="*/ 7 h 27"/>
                  <a:gd name="T12" fmla="*/ 2 w 23"/>
                  <a:gd name="T13" fmla="*/ 7 h 27"/>
                  <a:gd name="T14" fmla="*/ 0 w 23"/>
                  <a:gd name="T15" fmla="*/ 7 h 27"/>
                  <a:gd name="T16" fmla="*/ 0 w 23"/>
                  <a:gd name="T17" fmla="*/ 15 h 27"/>
                  <a:gd name="T18" fmla="*/ 0 w 23"/>
                  <a:gd name="T19" fmla="*/ 16 h 27"/>
                  <a:gd name="T20" fmla="*/ 7 w 23"/>
                  <a:gd name="T21" fmla="*/ 25 h 27"/>
                  <a:gd name="T22" fmla="*/ 7 w 23"/>
                  <a:gd name="T23" fmla="*/ 25 h 27"/>
                  <a:gd name="T24" fmla="*/ 7 w 23"/>
                  <a:gd name="T25" fmla="*/ 25 h 27"/>
                  <a:gd name="T26" fmla="*/ 7 w 23"/>
                  <a:gd name="T27" fmla="*/ 25 h 27"/>
                  <a:gd name="T28" fmla="*/ 7 w 23"/>
                  <a:gd name="T29" fmla="*/ 25 h 27"/>
                  <a:gd name="T30" fmla="*/ 15 w 23"/>
                  <a:gd name="T31" fmla="*/ 27 h 27"/>
                  <a:gd name="T32" fmla="*/ 15 w 23"/>
                  <a:gd name="T33" fmla="*/ 27 h 27"/>
                  <a:gd name="T34" fmla="*/ 15 w 23"/>
                  <a:gd name="T35" fmla="*/ 27 h 27"/>
                  <a:gd name="T36" fmla="*/ 16 w 23"/>
                  <a:gd name="T37" fmla="*/ 27 h 27"/>
                  <a:gd name="T38" fmla="*/ 23 w 23"/>
                  <a:gd name="T39" fmla="*/ 26 h 27"/>
                  <a:gd name="T40" fmla="*/ 23 w 23"/>
                  <a:gd name="T4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27">
                    <a:moveTo>
                      <a:pt x="23" y="0"/>
                    </a:moveTo>
                    <a:cubicBezTo>
                      <a:pt x="18" y="5"/>
                      <a:pt x="11" y="7"/>
                      <a:pt x="3" y="7"/>
                    </a:cubicBezTo>
                    <a:cubicBezTo>
                      <a:pt x="3" y="7"/>
                      <a:pt x="3" y="7"/>
                      <a:pt x="3" y="7"/>
                    </a:cubicBezTo>
                    <a:cubicBezTo>
                      <a:pt x="3" y="7"/>
                      <a:pt x="3" y="7"/>
                      <a:pt x="3" y="7"/>
                    </a:cubicBezTo>
                    <a:cubicBezTo>
                      <a:pt x="3" y="7"/>
                      <a:pt x="3" y="7"/>
                      <a:pt x="3" y="7"/>
                    </a:cubicBezTo>
                    <a:cubicBezTo>
                      <a:pt x="3" y="7"/>
                      <a:pt x="2" y="7"/>
                      <a:pt x="2" y="7"/>
                    </a:cubicBezTo>
                    <a:cubicBezTo>
                      <a:pt x="2" y="7"/>
                      <a:pt x="2" y="7"/>
                      <a:pt x="2" y="7"/>
                    </a:cubicBezTo>
                    <a:cubicBezTo>
                      <a:pt x="1" y="7"/>
                      <a:pt x="1" y="7"/>
                      <a:pt x="0" y="7"/>
                    </a:cubicBezTo>
                    <a:cubicBezTo>
                      <a:pt x="0" y="15"/>
                      <a:pt x="0" y="15"/>
                      <a:pt x="0" y="15"/>
                    </a:cubicBezTo>
                    <a:cubicBezTo>
                      <a:pt x="0" y="16"/>
                      <a:pt x="0" y="16"/>
                      <a:pt x="0" y="16"/>
                    </a:cubicBezTo>
                    <a:cubicBezTo>
                      <a:pt x="1" y="20"/>
                      <a:pt x="3" y="23"/>
                      <a:pt x="7" y="25"/>
                    </a:cubicBezTo>
                    <a:cubicBezTo>
                      <a:pt x="7" y="25"/>
                      <a:pt x="7" y="25"/>
                      <a:pt x="7" y="25"/>
                    </a:cubicBezTo>
                    <a:cubicBezTo>
                      <a:pt x="7" y="25"/>
                      <a:pt x="7" y="25"/>
                      <a:pt x="7" y="25"/>
                    </a:cubicBezTo>
                    <a:cubicBezTo>
                      <a:pt x="7" y="25"/>
                      <a:pt x="7" y="25"/>
                      <a:pt x="7" y="25"/>
                    </a:cubicBezTo>
                    <a:cubicBezTo>
                      <a:pt x="7" y="25"/>
                      <a:pt x="7" y="25"/>
                      <a:pt x="7" y="25"/>
                    </a:cubicBezTo>
                    <a:cubicBezTo>
                      <a:pt x="10" y="27"/>
                      <a:pt x="13" y="27"/>
                      <a:pt x="15" y="27"/>
                    </a:cubicBezTo>
                    <a:cubicBezTo>
                      <a:pt x="15" y="27"/>
                      <a:pt x="15" y="27"/>
                      <a:pt x="15" y="27"/>
                    </a:cubicBezTo>
                    <a:cubicBezTo>
                      <a:pt x="15" y="27"/>
                      <a:pt x="15" y="27"/>
                      <a:pt x="15" y="27"/>
                    </a:cubicBezTo>
                    <a:cubicBezTo>
                      <a:pt x="15" y="27"/>
                      <a:pt x="15" y="27"/>
                      <a:pt x="16" y="27"/>
                    </a:cubicBezTo>
                    <a:cubicBezTo>
                      <a:pt x="18" y="27"/>
                      <a:pt x="21" y="27"/>
                      <a:pt x="23" y="26"/>
                    </a:cubicBezTo>
                    <a:cubicBezTo>
                      <a:pt x="23" y="0"/>
                      <a:pt x="23" y="0"/>
                      <a:pt x="23" y="0"/>
                    </a:cubicBezTo>
                  </a:path>
                </a:pathLst>
              </a:custGeom>
              <a:solidFill>
                <a:srgbClr val="B7BA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8" name="Freeform 2380">
                <a:extLst>
                  <a:ext uri="{FF2B5EF4-FFF2-40B4-BE49-F238E27FC236}">
                    <a16:creationId xmlns:a16="http://schemas.microsoft.com/office/drawing/2014/main" id="{2D150ED8-5DA1-48FD-9D50-F7CDF779E47E}"/>
                  </a:ext>
                </a:extLst>
              </p:cNvPr>
              <p:cNvSpPr>
                <a:spLocks noEditPoints="1"/>
              </p:cNvSpPr>
              <p:nvPr/>
            </p:nvSpPr>
            <p:spPr bwMode="auto">
              <a:xfrm>
                <a:off x="655" y="823"/>
                <a:ext cx="19" cy="29"/>
              </a:xfrm>
              <a:custGeom>
                <a:avLst/>
                <a:gdLst>
                  <a:gd name="T0" fmla="*/ 0 w 8"/>
                  <a:gd name="T1" fmla="*/ 10 h 12"/>
                  <a:gd name="T2" fmla="*/ 0 w 8"/>
                  <a:gd name="T3" fmla="*/ 12 h 12"/>
                  <a:gd name="T4" fmla="*/ 2 w 8"/>
                  <a:gd name="T5" fmla="*/ 11 h 12"/>
                  <a:gd name="T6" fmla="*/ 0 w 8"/>
                  <a:gd name="T7" fmla="*/ 10 h 12"/>
                  <a:gd name="T8" fmla="*/ 4 w 8"/>
                  <a:gd name="T9" fmla="*/ 0 h 12"/>
                  <a:gd name="T10" fmla="*/ 4 w 8"/>
                  <a:gd name="T11" fmla="*/ 0 h 12"/>
                  <a:gd name="T12" fmla="*/ 4 w 8"/>
                  <a:gd name="T13" fmla="*/ 0 h 12"/>
                  <a:gd name="T14" fmla="*/ 0 w 8"/>
                  <a:gd name="T15" fmla="*/ 0 h 12"/>
                  <a:gd name="T16" fmla="*/ 0 w 8"/>
                  <a:gd name="T17" fmla="*/ 0 h 12"/>
                  <a:gd name="T18" fmla="*/ 0 w 8"/>
                  <a:gd name="T19" fmla="*/ 0 h 12"/>
                  <a:gd name="T20" fmla="*/ 1 w 8"/>
                  <a:gd name="T21" fmla="*/ 0 h 12"/>
                  <a:gd name="T22" fmla="*/ 1 w 8"/>
                  <a:gd name="T23" fmla="*/ 0 h 12"/>
                  <a:gd name="T24" fmla="*/ 2 w 8"/>
                  <a:gd name="T25" fmla="*/ 0 h 12"/>
                  <a:gd name="T26" fmla="*/ 2 w 8"/>
                  <a:gd name="T27" fmla="*/ 0 h 12"/>
                  <a:gd name="T28" fmla="*/ 3 w 8"/>
                  <a:gd name="T29" fmla="*/ 0 h 12"/>
                  <a:gd name="T30" fmla="*/ 3 w 8"/>
                  <a:gd name="T31" fmla="*/ 0 h 12"/>
                  <a:gd name="T32" fmla="*/ 4 w 8"/>
                  <a:gd name="T33" fmla="*/ 0 h 12"/>
                  <a:gd name="T34" fmla="*/ 5 w 8"/>
                  <a:gd name="T35" fmla="*/ 0 h 12"/>
                  <a:gd name="T36" fmla="*/ 5 w 8"/>
                  <a:gd name="T37" fmla="*/ 0 h 12"/>
                  <a:gd name="T38" fmla="*/ 5 w 8"/>
                  <a:gd name="T39" fmla="*/ 0 h 12"/>
                  <a:gd name="T40" fmla="*/ 6 w 8"/>
                  <a:gd name="T41" fmla="*/ 0 h 12"/>
                  <a:gd name="T42" fmla="*/ 6 w 8"/>
                  <a:gd name="T43" fmla="*/ 0 h 12"/>
                  <a:gd name="T44" fmla="*/ 6 w 8"/>
                  <a:gd name="T45" fmla="*/ 0 h 12"/>
                  <a:gd name="T46" fmla="*/ 6 w 8"/>
                  <a:gd name="T47" fmla="*/ 0 h 12"/>
                  <a:gd name="T48" fmla="*/ 7 w 8"/>
                  <a:gd name="T49" fmla="*/ 0 h 12"/>
                  <a:gd name="T50" fmla="*/ 7 w 8"/>
                  <a:gd name="T51" fmla="*/ 0 h 12"/>
                  <a:gd name="T52" fmla="*/ 8 w 8"/>
                  <a:gd name="T53" fmla="*/ 0 h 12"/>
                  <a:gd name="T54" fmla="*/ 8 w 8"/>
                  <a:gd name="T55" fmla="*/ 0 h 12"/>
                  <a:gd name="T56" fmla="*/ 8 w 8"/>
                  <a:gd name="T57" fmla="*/ 0 h 12"/>
                  <a:gd name="T58" fmla="*/ 8 w 8"/>
                  <a:gd name="T59" fmla="*/ 0 h 12"/>
                  <a:gd name="T60" fmla="*/ 5 w 8"/>
                  <a:gd name="T61" fmla="*/ 0 h 12"/>
                  <a:gd name="T62" fmla="*/ 5 w 8"/>
                  <a:gd name="T63" fmla="*/ 0 h 12"/>
                  <a:gd name="T64" fmla="*/ 5 w 8"/>
                  <a:gd name="T65" fmla="*/ 0 h 12"/>
                  <a:gd name="T66" fmla="*/ 4 w 8"/>
                  <a:gd name="T67" fmla="*/ 0 h 12"/>
                  <a:gd name="T68" fmla="*/ 4 w 8"/>
                  <a:gd name="T6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 h="12">
                    <a:moveTo>
                      <a:pt x="0" y="10"/>
                    </a:moveTo>
                    <a:cubicBezTo>
                      <a:pt x="0" y="12"/>
                      <a:pt x="0" y="12"/>
                      <a:pt x="0" y="12"/>
                    </a:cubicBezTo>
                    <a:cubicBezTo>
                      <a:pt x="1" y="11"/>
                      <a:pt x="1" y="11"/>
                      <a:pt x="2" y="11"/>
                    </a:cubicBezTo>
                    <a:cubicBezTo>
                      <a:pt x="1" y="10"/>
                      <a:pt x="1" y="10"/>
                      <a:pt x="0" y="10"/>
                    </a:cubicBezTo>
                    <a:moveTo>
                      <a:pt x="4" y="0"/>
                    </a:moveTo>
                    <a:cubicBezTo>
                      <a:pt x="4" y="0"/>
                      <a:pt x="4" y="0"/>
                      <a:pt x="4" y="0"/>
                    </a:cubicBezTo>
                    <a:cubicBezTo>
                      <a:pt x="4" y="0"/>
                      <a:pt x="4" y="0"/>
                      <a:pt x="4" y="0"/>
                    </a:cubicBezTo>
                    <a:cubicBezTo>
                      <a:pt x="2" y="0"/>
                      <a:pt x="1" y="0"/>
                      <a:pt x="0" y="0"/>
                    </a:cubicBezTo>
                    <a:cubicBezTo>
                      <a:pt x="0" y="0"/>
                      <a:pt x="0" y="0"/>
                      <a:pt x="0" y="0"/>
                    </a:cubicBezTo>
                    <a:cubicBezTo>
                      <a:pt x="0" y="0"/>
                      <a:pt x="0" y="0"/>
                      <a:pt x="0" y="0"/>
                    </a:cubicBezTo>
                    <a:cubicBezTo>
                      <a:pt x="1" y="0"/>
                      <a:pt x="1" y="0"/>
                      <a:pt x="1" y="0"/>
                    </a:cubicBezTo>
                    <a:cubicBezTo>
                      <a:pt x="1" y="0"/>
                      <a:pt x="1" y="0"/>
                      <a:pt x="1" y="0"/>
                    </a:cubicBezTo>
                    <a:cubicBezTo>
                      <a:pt x="1" y="0"/>
                      <a:pt x="1" y="0"/>
                      <a:pt x="2" y="0"/>
                    </a:cubicBezTo>
                    <a:cubicBezTo>
                      <a:pt x="2" y="0"/>
                      <a:pt x="2" y="0"/>
                      <a:pt x="2" y="0"/>
                    </a:cubicBezTo>
                    <a:cubicBezTo>
                      <a:pt x="3" y="0"/>
                      <a:pt x="3" y="0"/>
                      <a:pt x="3" y="0"/>
                    </a:cubicBezTo>
                    <a:cubicBezTo>
                      <a:pt x="3" y="0"/>
                      <a:pt x="3" y="0"/>
                      <a:pt x="3" y="0"/>
                    </a:cubicBezTo>
                    <a:cubicBezTo>
                      <a:pt x="3" y="0"/>
                      <a:pt x="4" y="0"/>
                      <a:pt x="4" y="0"/>
                    </a:cubicBezTo>
                    <a:cubicBezTo>
                      <a:pt x="5" y="0"/>
                      <a:pt x="5" y="0"/>
                      <a:pt x="5" y="0"/>
                    </a:cubicBezTo>
                    <a:cubicBezTo>
                      <a:pt x="5" y="0"/>
                      <a:pt x="5" y="0"/>
                      <a:pt x="5" y="0"/>
                    </a:cubicBezTo>
                    <a:cubicBezTo>
                      <a:pt x="5" y="0"/>
                      <a:pt x="5" y="0"/>
                      <a:pt x="5" y="0"/>
                    </a:cubicBezTo>
                    <a:cubicBezTo>
                      <a:pt x="5" y="0"/>
                      <a:pt x="6" y="0"/>
                      <a:pt x="6" y="0"/>
                    </a:cubicBezTo>
                    <a:cubicBezTo>
                      <a:pt x="6" y="0"/>
                      <a:pt x="6" y="0"/>
                      <a:pt x="6" y="0"/>
                    </a:cubicBezTo>
                    <a:cubicBezTo>
                      <a:pt x="6" y="0"/>
                      <a:pt x="6" y="0"/>
                      <a:pt x="6" y="0"/>
                    </a:cubicBezTo>
                    <a:cubicBezTo>
                      <a:pt x="6" y="0"/>
                      <a:pt x="6" y="0"/>
                      <a:pt x="6" y="0"/>
                    </a:cubicBezTo>
                    <a:cubicBezTo>
                      <a:pt x="7" y="0"/>
                      <a:pt x="7" y="0"/>
                      <a:pt x="7" y="0"/>
                    </a:cubicBezTo>
                    <a:cubicBezTo>
                      <a:pt x="7" y="0"/>
                      <a:pt x="7" y="0"/>
                      <a:pt x="7" y="0"/>
                    </a:cubicBezTo>
                    <a:cubicBezTo>
                      <a:pt x="8" y="0"/>
                      <a:pt x="8" y="0"/>
                      <a:pt x="8" y="0"/>
                    </a:cubicBezTo>
                    <a:cubicBezTo>
                      <a:pt x="8" y="0"/>
                      <a:pt x="8" y="0"/>
                      <a:pt x="8" y="0"/>
                    </a:cubicBezTo>
                    <a:cubicBezTo>
                      <a:pt x="8" y="0"/>
                      <a:pt x="8" y="0"/>
                      <a:pt x="8" y="0"/>
                    </a:cubicBezTo>
                    <a:cubicBezTo>
                      <a:pt x="8" y="0"/>
                      <a:pt x="8" y="0"/>
                      <a:pt x="8" y="0"/>
                    </a:cubicBezTo>
                    <a:cubicBezTo>
                      <a:pt x="7" y="0"/>
                      <a:pt x="6" y="0"/>
                      <a:pt x="5" y="0"/>
                    </a:cubicBezTo>
                    <a:cubicBezTo>
                      <a:pt x="5" y="0"/>
                      <a:pt x="5" y="0"/>
                      <a:pt x="5" y="0"/>
                    </a:cubicBezTo>
                    <a:cubicBezTo>
                      <a:pt x="5" y="0"/>
                      <a:pt x="5" y="0"/>
                      <a:pt x="5" y="0"/>
                    </a:cubicBezTo>
                    <a:cubicBezTo>
                      <a:pt x="4" y="0"/>
                      <a:pt x="4" y="0"/>
                      <a:pt x="4" y="0"/>
                    </a:cubicBezTo>
                    <a:cubicBezTo>
                      <a:pt x="4" y="0"/>
                      <a:pt x="4" y="0"/>
                      <a:pt x="4" y="0"/>
                    </a:cubicBezTo>
                  </a:path>
                </a:pathLst>
              </a:custGeom>
              <a:solidFill>
                <a:srgbClr val="919B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9" name="Freeform 2381">
                <a:extLst>
                  <a:ext uri="{FF2B5EF4-FFF2-40B4-BE49-F238E27FC236}">
                    <a16:creationId xmlns:a16="http://schemas.microsoft.com/office/drawing/2014/main" id="{81A3EA2F-73A1-4E55-A1E5-AD6FE33D0F93}"/>
                  </a:ext>
                </a:extLst>
              </p:cNvPr>
              <p:cNvSpPr>
                <a:spLocks/>
              </p:cNvSpPr>
              <p:nvPr/>
            </p:nvSpPr>
            <p:spPr bwMode="auto">
              <a:xfrm>
                <a:off x="655" y="835"/>
                <a:ext cx="12" cy="14"/>
              </a:xfrm>
              <a:custGeom>
                <a:avLst/>
                <a:gdLst>
                  <a:gd name="T0" fmla="*/ 0 w 5"/>
                  <a:gd name="T1" fmla="*/ 0 h 6"/>
                  <a:gd name="T2" fmla="*/ 0 w 5"/>
                  <a:gd name="T3" fmla="*/ 5 h 6"/>
                  <a:gd name="T4" fmla="*/ 2 w 5"/>
                  <a:gd name="T5" fmla="*/ 6 h 6"/>
                  <a:gd name="T6" fmla="*/ 2 w 5"/>
                  <a:gd name="T7" fmla="*/ 6 h 6"/>
                  <a:gd name="T8" fmla="*/ 5 w 5"/>
                  <a:gd name="T9" fmla="*/ 5 h 6"/>
                  <a:gd name="T10" fmla="*/ 0 w 5"/>
                  <a:gd name="T11" fmla="*/ 0 h 6"/>
                  <a:gd name="T12" fmla="*/ 0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0"/>
                    </a:moveTo>
                    <a:cubicBezTo>
                      <a:pt x="0" y="5"/>
                      <a:pt x="0" y="5"/>
                      <a:pt x="0" y="5"/>
                    </a:cubicBezTo>
                    <a:cubicBezTo>
                      <a:pt x="1" y="5"/>
                      <a:pt x="1" y="5"/>
                      <a:pt x="2" y="6"/>
                    </a:cubicBezTo>
                    <a:cubicBezTo>
                      <a:pt x="2" y="6"/>
                      <a:pt x="2" y="6"/>
                      <a:pt x="2" y="6"/>
                    </a:cubicBezTo>
                    <a:cubicBezTo>
                      <a:pt x="3" y="5"/>
                      <a:pt x="4" y="5"/>
                      <a:pt x="5" y="5"/>
                    </a:cubicBezTo>
                    <a:cubicBezTo>
                      <a:pt x="3" y="3"/>
                      <a:pt x="2" y="2"/>
                      <a:pt x="0" y="0"/>
                    </a:cubicBezTo>
                    <a:cubicBezTo>
                      <a:pt x="0" y="0"/>
                      <a:pt x="0" y="0"/>
                      <a:pt x="0" y="0"/>
                    </a:cubicBezTo>
                  </a:path>
                </a:pathLst>
              </a:custGeom>
              <a:solidFill>
                <a:srgbClr val="828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0" name="Freeform 2382">
                <a:extLst>
                  <a:ext uri="{FF2B5EF4-FFF2-40B4-BE49-F238E27FC236}">
                    <a16:creationId xmlns:a16="http://schemas.microsoft.com/office/drawing/2014/main" id="{6485AEA9-226B-4167-BC8F-057E082E2315}"/>
                  </a:ext>
                </a:extLst>
              </p:cNvPr>
              <p:cNvSpPr>
                <a:spLocks noEditPoints="1"/>
              </p:cNvSpPr>
              <p:nvPr/>
            </p:nvSpPr>
            <p:spPr bwMode="auto">
              <a:xfrm>
                <a:off x="583" y="959"/>
                <a:ext cx="72" cy="43"/>
              </a:xfrm>
              <a:custGeom>
                <a:avLst/>
                <a:gdLst>
                  <a:gd name="T0" fmla="*/ 13 w 30"/>
                  <a:gd name="T1" fmla="*/ 5 h 18"/>
                  <a:gd name="T2" fmla="*/ 0 w 30"/>
                  <a:gd name="T3" fmla="*/ 9 h 18"/>
                  <a:gd name="T4" fmla="*/ 0 w 30"/>
                  <a:gd name="T5" fmla="*/ 18 h 18"/>
                  <a:gd name="T6" fmla="*/ 4 w 30"/>
                  <a:gd name="T7" fmla="*/ 18 h 18"/>
                  <a:gd name="T8" fmla="*/ 4 w 30"/>
                  <a:gd name="T9" fmla="*/ 18 h 18"/>
                  <a:gd name="T10" fmla="*/ 4 w 30"/>
                  <a:gd name="T11" fmla="*/ 18 h 18"/>
                  <a:gd name="T12" fmla="*/ 12 w 30"/>
                  <a:gd name="T13" fmla="*/ 17 h 18"/>
                  <a:gd name="T14" fmla="*/ 20 w 30"/>
                  <a:gd name="T15" fmla="*/ 13 h 18"/>
                  <a:gd name="T16" fmla="*/ 13 w 30"/>
                  <a:gd name="T17" fmla="*/ 5 h 18"/>
                  <a:gd name="T18" fmla="*/ 29 w 30"/>
                  <a:gd name="T19" fmla="*/ 0 h 18"/>
                  <a:gd name="T20" fmla="*/ 29 w 30"/>
                  <a:gd name="T21" fmla="*/ 4 h 18"/>
                  <a:gd name="T22" fmla="*/ 30 w 30"/>
                  <a:gd name="T23" fmla="*/ 2 h 18"/>
                  <a:gd name="T24" fmla="*/ 29 w 30"/>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18">
                    <a:moveTo>
                      <a:pt x="13" y="5"/>
                    </a:moveTo>
                    <a:cubicBezTo>
                      <a:pt x="9" y="7"/>
                      <a:pt x="5" y="9"/>
                      <a:pt x="0" y="9"/>
                    </a:cubicBezTo>
                    <a:cubicBezTo>
                      <a:pt x="0" y="18"/>
                      <a:pt x="0" y="18"/>
                      <a:pt x="0" y="18"/>
                    </a:cubicBezTo>
                    <a:cubicBezTo>
                      <a:pt x="1" y="18"/>
                      <a:pt x="3" y="18"/>
                      <a:pt x="4" y="18"/>
                    </a:cubicBezTo>
                    <a:cubicBezTo>
                      <a:pt x="4" y="18"/>
                      <a:pt x="4" y="18"/>
                      <a:pt x="4" y="18"/>
                    </a:cubicBezTo>
                    <a:cubicBezTo>
                      <a:pt x="4" y="18"/>
                      <a:pt x="4" y="18"/>
                      <a:pt x="4" y="18"/>
                    </a:cubicBezTo>
                    <a:cubicBezTo>
                      <a:pt x="7" y="18"/>
                      <a:pt x="10" y="17"/>
                      <a:pt x="12" y="17"/>
                    </a:cubicBezTo>
                    <a:cubicBezTo>
                      <a:pt x="15" y="16"/>
                      <a:pt x="18" y="15"/>
                      <a:pt x="20" y="13"/>
                    </a:cubicBezTo>
                    <a:cubicBezTo>
                      <a:pt x="17" y="11"/>
                      <a:pt x="15" y="8"/>
                      <a:pt x="13" y="5"/>
                    </a:cubicBezTo>
                    <a:moveTo>
                      <a:pt x="29" y="0"/>
                    </a:moveTo>
                    <a:cubicBezTo>
                      <a:pt x="29" y="4"/>
                      <a:pt x="29" y="4"/>
                      <a:pt x="29" y="4"/>
                    </a:cubicBezTo>
                    <a:cubicBezTo>
                      <a:pt x="29" y="3"/>
                      <a:pt x="30" y="2"/>
                      <a:pt x="30" y="2"/>
                    </a:cubicBezTo>
                    <a:cubicBezTo>
                      <a:pt x="30" y="1"/>
                      <a:pt x="29" y="0"/>
                      <a:pt x="29" y="0"/>
                    </a:cubicBezTo>
                  </a:path>
                </a:pathLst>
              </a:custGeom>
              <a:solidFill>
                <a:srgbClr val="94A7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1" name="Freeform 2383">
                <a:extLst>
                  <a:ext uri="{FF2B5EF4-FFF2-40B4-BE49-F238E27FC236}">
                    <a16:creationId xmlns:a16="http://schemas.microsoft.com/office/drawing/2014/main" id="{BEF9E2FB-78BB-44D5-8C9B-B5FB336CF278}"/>
                  </a:ext>
                </a:extLst>
              </p:cNvPr>
              <p:cNvSpPr>
                <a:spLocks noEditPoints="1"/>
              </p:cNvSpPr>
              <p:nvPr/>
            </p:nvSpPr>
            <p:spPr bwMode="auto">
              <a:xfrm>
                <a:off x="610" y="1045"/>
                <a:ext cx="7" cy="2"/>
              </a:xfrm>
              <a:custGeom>
                <a:avLst/>
                <a:gdLst>
                  <a:gd name="T0" fmla="*/ 3 w 3"/>
                  <a:gd name="T1" fmla="*/ 0 h 1"/>
                  <a:gd name="T2" fmla="*/ 0 w 3"/>
                  <a:gd name="T3" fmla="*/ 1 h 1"/>
                  <a:gd name="T4" fmla="*/ 3 w 3"/>
                  <a:gd name="T5" fmla="*/ 0 h 1"/>
                  <a:gd name="T6" fmla="*/ 3 w 3"/>
                  <a:gd name="T7" fmla="*/ 0 h 1"/>
                  <a:gd name="T8" fmla="*/ 3 w 3"/>
                  <a:gd name="T9" fmla="*/ 0 h 1"/>
                  <a:gd name="T10" fmla="*/ 3 w 3"/>
                  <a:gd name="T11" fmla="*/ 0 h 1"/>
                  <a:gd name="T12" fmla="*/ 3 w 3"/>
                  <a:gd name="T13" fmla="*/ 0 h 1"/>
                  <a:gd name="T14" fmla="*/ 3 w 3"/>
                  <a:gd name="T15" fmla="*/ 0 h 1"/>
                  <a:gd name="T16" fmla="*/ 3 w 3"/>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
                    <a:moveTo>
                      <a:pt x="3" y="0"/>
                    </a:moveTo>
                    <a:cubicBezTo>
                      <a:pt x="2" y="1"/>
                      <a:pt x="1" y="1"/>
                      <a:pt x="0" y="1"/>
                    </a:cubicBezTo>
                    <a:cubicBezTo>
                      <a:pt x="1" y="1"/>
                      <a:pt x="2" y="1"/>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path>
                </a:pathLst>
              </a:custGeom>
              <a:solidFill>
                <a:srgbClr val="94A7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2" name="Freeform 2384">
                <a:extLst>
                  <a:ext uri="{FF2B5EF4-FFF2-40B4-BE49-F238E27FC236}">
                    <a16:creationId xmlns:a16="http://schemas.microsoft.com/office/drawing/2014/main" id="{15199AFB-680F-4441-ACDC-024A14D70622}"/>
                  </a:ext>
                </a:extLst>
              </p:cNvPr>
              <p:cNvSpPr>
                <a:spLocks/>
              </p:cNvSpPr>
              <p:nvPr/>
            </p:nvSpPr>
            <p:spPr bwMode="auto">
              <a:xfrm>
                <a:off x="583" y="852"/>
                <a:ext cx="24" cy="9"/>
              </a:xfrm>
              <a:custGeom>
                <a:avLst/>
                <a:gdLst>
                  <a:gd name="T0" fmla="*/ 0 w 10"/>
                  <a:gd name="T1" fmla="*/ 0 h 4"/>
                  <a:gd name="T2" fmla="*/ 0 w 10"/>
                  <a:gd name="T3" fmla="*/ 1 h 4"/>
                  <a:gd name="T4" fmla="*/ 7 w 10"/>
                  <a:gd name="T5" fmla="*/ 3 h 4"/>
                  <a:gd name="T6" fmla="*/ 7 w 10"/>
                  <a:gd name="T7" fmla="*/ 3 h 4"/>
                  <a:gd name="T8" fmla="*/ 7 w 10"/>
                  <a:gd name="T9" fmla="*/ 3 h 4"/>
                  <a:gd name="T10" fmla="*/ 7 w 10"/>
                  <a:gd name="T11" fmla="*/ 3 h 4"/>
                  <a:gd name="T12" fmla="*/ 10 w 10"/>
                  <a:gd name="T13" fmla="*/ 4 h 4"/>
                  <a:gd name="T14" fmla="*/ 10 w 10"/>
                  <a:gd name="T15" fmla="*/ 2 h 4"/>
                  <a:gd name="T16" fmla="*/ 0 w 10"/>
                  <a:gd name="T17" fmla="*/ 0 h 4"/>
                  <a:gd name="T18" fmla="*/ 0 w 10"/>
                  <a:gd name="T19" fmla="*/ 0 h 4"/>
                  <a:gd name="T20" fmla="*/ 0 w 10"/>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4">
                    <a:moveTo>
                      <a:pt x="0" y="0"/>
                    </a:moveTo>
                    <a:cubicBezTo>
                      <a:pt x="0" y="1"/>
                      <a:pt x="0" y="1"/>
                      <a:pt x="0" y="1"/>
                    </a:cubicBezTo>
                    <a:cubicBezTo>
                      <a:pt x="2" y="1"/>
                      <a:pt x="5" y="2"/>
                      <a:pt x="7" y="3"/>
                    </a:cubicBezTo>
                    <a:cubicBezTo>
                      <a:pt x="7" y="3"/>
                      <a:pt x="7" y="3"/>
                      <a:pt x="7" y="3"/>
                    </a:cubicBezTo>
                    <a:cubicBezTo>
                      <a:pt x="7" y="3"/>
                      <a:pt x="7" y="3"/>
                      <a:pt x="7" y="3"/>
                    </a:cubicBezTo>
                    <a:cubicBezTo>
                      <a:pt x="7" y="3"/>
                      <a:pt x="7" y="3"/>
                      <a:pt x="7" y="3"/>
                    </a:cubicBezTo>
                    <a:cubicBezTo>
                      <a:pt x="8" y="3"/>
                      <a:pt x="9" y="3"/>
                      <a:pt x="10" y="4"/>
                    </a:cubicBezTo>
                    <a:cubicBezTo>
                      <a:pt x="10" y="3"/>
                      <a:pt x="10" y="3"/>
                      <a:pt x="10" y="2"/>
                    </a:cubicBezTo>
                    <a:cubicBezTo>
                      <a:pt x="7" y="1"/>
                      <a:pt x="3" y="1"/>
                      <a:pt x="0" y="0"/>
                    </a:cubicBezTo>
                    <a:cubicBezTo>
                      <a:pt x="0" y="0"/>
                      <a:pt x="0" y="0"/>
                      <a:pt x="0" y="0"/>
                    </a:cubicBezTo>
                    <a:cubicBezTo>
                      <a:pt x="0" y="0"/>
                      <a:pt x="0" y="0"/>
                      <a:pt x="0" y="0"/>
                    </a:cubicBezTo>
                  </a:path>
                </a:pathLst>
              </a:custGeom>
              <a:solidFill>
                <a:srgbClr val="94A7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3" name="Freeform 2385">
                <a:extLst>
                  <a:ext uri="{FF2B5EF4-FFF2-40B4-BE49-F238E27FC236}">
                    <a16:creationId xmlns:a16="http://schemas.microsoft.com/office/drawing/2014/main" id="{3998FF19-55FC-4D22-8077-74C09274A671}"/>
                  </a:ext>
                </a:extLst>
              </p:cNvPr>
              <p:cNvSpPr>
                <a:spLocks noEditPoints="1"/>
              </p:cNvSpPr>
              <p:nvPr/>
            </p:nvSpPr>
            <p:spPr bwMode="auto">
              <a:xfrm>
                <a:off x="583" y="964"/>
                <a:ext cx="84" cy="59"/>
              </a:xfrm>
              <a:custGeom>
                <a:avLst/>
                <a:gdLst>
                  <a:gd name="T0" fmla="*/ 20 w 35"/>
                  <a:gd name="T1" fmla="*/ 11 h 25"/>
                  <a:gd name="T2" fmla="*/ 12 w 35"/>
                  <a:gd name="T3" fmla="*/ 15 h 25"/>
                  <a:gd name="T4" fmla="*/ 4 w 35"/>
                  <a:gd name="T5" fmla="*/ 16 h 25"/>
                  <a:gd name="T6" fmla="*/ 4 w 35"/>
                  <a:gd name="T7" fmla="*/ 16 h 25"/>
                  <a:gd name="T8" fmla="*/ 4 w 35"/>
                  <a:gd name="T9" fmla="*/ 16 h 25"/>
                  <a:gd name="T10" fmla="*/ 4 w 35"/>
                  <a:gd name="T11" fmla="*/ 16 h 25"/>
                  <a:gd name="T12" fmla="*/ 0 w 35"/>
                  <a:gd name="T13" fmla="*/ 16 h 25"/>
                  <a:gd name="T14" fmla="*/ 0 w 35"/>
                  <a:gd name="T15" fmla="*/ 22 h 25"/>
                  <a:gd name="T16" fmla="*/ 1 w 35"/>
                  <a:gd name="T17" fmla="*/ 22 h 25"/>
                  <a:gd name="T18" fmla="*/ 1 w 35"/>
                  <a:gd name="T19" fmla="*/ 22 h 25"/>
                  <a:gd name="T20" fmla="*/ 1 w 35"/>
                  <a:gd name="T21" fmla="*/ 22 h 25"/>
                  <a:gd name="T22" fmla="*/ 1 w 35"/>
                  <a:gd name="T23" fmla="*/ 23 h 25"/>
                  <a:gd name="T24" fmla="*/ 1 w 35"/>
                  <a:gd name="T25" fmla="*/ 23 h 25"/>
                  <a:gd name="T26" fmla="*/ 1 w 35"/>
                  <a:gd name="T27" fmla="*/ 23 h 25"/>
                  <a:gd name="T28" fmla="*/ 0 w 35"/>
                  <a:gd name="T29" fmla="*/ 24 h 25"/>
                  <a:gd name="T30" fmla="*/ 0 w 35"/>
                  <a:gd name="T31" fmla="*/ 25 h 25"/>
                  <a:gd name="T32" fmla="*/ 3 w 35"/>
                  <a:gd name="T33" fmla="*/ 25 h 25"/>
                  <a:gd name="T34" fmla="*/ 3 w 35"/>
                  <a:gd name="T35" fmla="*/ 25 h 25"/>
                  <a:gd name="T36" fmla="*/ 3 w 35"/>
                  <a:gd name="T37" fmla="*/ 25 h 25"/>
                  <a:gd name="T38" fmla="*/ 16 w 35"/>
                  <a:gd name="T39" fmla="*/ 23 h 25"/>
                  <a:gd name="T40" fmla="*/ 16 w 35"/>
                  <a:gd name="T41" fmla="*/ 23 h 25"/>
                  <a:gd name="T42" fmla="*/ 16 w 35"/>
                  <a:gd name="T43" fmla="*/ 23 h 25"/>
                  <a:gd name="T44" fmla="*/ 26 w 35"/>
                  <a:gd name="T45" fmla="*/ 17 h 25"/>
                  <a:gd name="T46" fmla="*/ 20 w 35"/>
                  <a:gd name="T47" fmla="*/ 11 h 25"/>
                  <a:gd name="T48" fmla="*/ 30 w 35"/>
                  <a:gd name="T49" fmla="*/ 0 h 25"/>
                  <a:gd name="T50" fmla="*/ 30 w 35"/>
                  <a:gd name="T51" fmla="*/ 0 h 25"/>
                  <a:gd name="T52" fmla="*/ 29 w 35"/>
                  <a:gd name="T53" fmla="*/ 2 h 25"/>
                  <a:gd name="T54" fmla="*/ 29 w 35"/>
                  <a:gd name="T55" fmla="*/ 14 h 25"/>
                  <a:gd name="T56" fmla="*/ 35 w 35"/>
                  <a:gd name="T57" fmla="*/ 5 h 25"/>
                  <a:gd name="T58" fmla="*/ 30 w 35"/>
                  <a:gd name="T5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25">
                    <a:moveTo>
                      <a:pt x="20" y="11"/>
                    </a:moveTo>
                    <a:cubicBezTo>
                      <a:pt x="18" y="13"/>
                      <a:pt x="15" y="14"/>
                      <a:pt x="12" y="15"/>
                    </a:cubicBezTo>
                    <a:cubicBezTo>
                      <a:pt x="10" y="15"/>
                      <a:pt x="7" y="16"/>
                      <a:pt x="4" y="16"/>
                    </a:cubicBezTo>
                    <a:cubicBezTo>
                      <a:pt x="4" y="16"/>
                      <a:pt x="4" y="16"/>
                      <a:pt x="4" y="16"/>
                    </a:cubicBezTo>
                    <a:cubicBezTo>
                      <a:pt x="4" y="16"/>
                      <a:pt x="4" y="16"/>
                      <a:pt x="4" y="16"/>
                    </a:cubicBezTo>
                    <a:cubicBezTo>
                      <a:pt x="4" y="16"/>
                      <a:pt x="4" y="16"/>
                      <a:pt x="4" y="16"/>
                    </a:cubicBezTo>
                    <a:cubicBezTo>
                      <a:pt x="3" y="16"/>
                      <a:pt x="1" y="16"/>
                      <a:pt x="0" y="16"/>
                    </a:cubicBezTo>
                    <a:cubicBezTo>
                      <a:pt x="0" y="22"/>
                      <a:pt x="0" y="22"/>
                      <a:pt x="0" y="22"/>
                    </a:cubicBezTo>
                    <a:cubicBezTo>
                      <a:pt x="0" y="22"/>
                      <a:pt x="0" y="22"/>
                      <a:pt x="1" y="22"/>
                    </a:cubicBezTo>
                    <a:cubicBezTo>
                      <a:pt x="1" y="22"/>
                      <a:pt x="1" y="22"/>
                      <a:pt x="1" y="22"/>
                    </a:cubicBezTo>
                    <a:cubicBezTo>
                      <a:pt x="1" y="22"/>
                      <a:pt x="1" y="22"/>
                      <a:pt x="1" y="22"/>
                    </a:cubicBezTo>
                    <a:cubicBezTo>
                      <a:pt x="1" y="22"/>
                      <a:pt x="1" y="22"/>
                      <a:pt x="1" y="23"/>
                    </a:cubicBezTo>
                    <a:cubicBezTo>
                      <a:pt x="1" y="23"/>
                      <a:pt x="1" y="23"/>
                      <a:pt x="1" y="23"/>
                    </a:cubicBezTo>
                    <a:cubicBezTo>
                      <a:pt x="1" y="23"/>
                      <a:pt x="1" y="23"/>
                      <a:pt x="1" y="23"/>
                    </a:cubicBezTo>
                    <a:cubicBezTo>
                      <a:pt x="1" y="23"/>
                      <a:pt x="1" y="24"/>
                      <a:pt x="0" y="24"/>
                    </a:cubicBezTo>
                    <a:cubicBezTo>
                      <a:pt x="0" y="25"/>
                      <a:pt x="0" y="25"/>
                      <a:pt x="0" y="25"/>
                    </a:cubicBezTo>
                    <a:cubicBezTo>
                      <a:pt x="1" y="25"/>
                      <a:pt x="2" y="25"/>
                      <a:pt x="3" y="25"/>
                    </a:cubicBezTo>
                    <a:cubicBezTo>
                      <a:pt x="3" y="25"/>
                      <a:pt x="3" y="25"/>
                      <a:pt x="3" y="25"/>
                    </a:cubicBezTo>
                    <a:cubicBezTo>
                      <a:pt x="3" y="25"/>
                      <a:pt x="3" y="25"/>
                      <a:pt x="3" y="25"/>
                    </a:cubicBezTo>
                    <a:cubicBezTo>
                      <a:pt x="8" y="25"/>
                      <a:pt x="12" y="24"/>
                      <a:pt x="16" y="23"/>
                    </a:cubicBezTo>
                    <a:cubicBezTo>
                      <a:pt x="16" y="23"/>
                      <a:pt x="16" y="23"/>
                      <a:pt x="16" y="23"/>
                    </a:cubicBezTo>
                    <a:cubicBezTo>
                      <a:pt x="16" y="23"/>
                      <a:pt x="16" y="23"/>
                      <a:pt x="16" y="23"/>
                    </a:cubicBezTo>
                    <a:cubicBezTo>
                      <a:pt x="20" y="22"/>
                      <a:pt x="23" y="20"/>
                      <a:pt x="26" y="17"/>
                    </a:cubicBezTo>
                    <a:cubicBezTo>
                      <a:pt x="25" y="15"/>
                      <a:pt x="23" y="13"/>
                      <a:pt x="20" y="11"/>
                    </a:cubicBezTo>
                    <a:moveTo>
                      <a:pt x="30" y="0"/>
                    </a:moveTo>
                    <a:cubicBezTo>
                      <a:pt x="30" y="0"/>
                      <a:pt x="30" y="0"/>
                      <a:pt x="30" y="0"/>
                    </a:cubicBezTo>
                    <a:cubicBezTo>
                      <a:pt x="30" y="0"/>
                      <a:pt x="29" y="1"/>
                      <a:pt x="29" y="2"/>
                    </a:cubicBezTo>
                    <a:cubicBezTo>
                      <a:pt x="29" y="14"/>
                      <a:pt x="29" y="14"/>
                      <a:pt x="29" y="14"/>
                    </a:cubicBezTo>
                    <a:cubicBezTo>
                      <a:pt x="31" y="11"/>
                      <a:pt x="33" y="8"/>
                      <a:pt x="35" y="5"/>
                    </a:cubicBezTo>
                    <a:cubicBezTo>
                      <a:pt x="33" y="3"/>
                      <a:pt x="32" y="1"/>
                      <a:pt x="30" y="0"/>
                    </a:cubicBezTo>
                  </a:path>
                </a:pathLst>
              </a:custGeom>
              <a:solidFill>
                <a:srgbClr val="919B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4" name="Freeform 2386">
                <a:extLst>
                  <a:ext uri="{FF2B5EF4-FFF2-40B4-BE49-F238E27FC236}">
                    <a16:creationId xmlns:a16="http://schemas.microsoft.com/office/drawing/2014/main" id="{C46F88AD-7B77-4636-BF67-F419FBB0D984}"/>
                  </a:ext>
                </a:extLst>
              </p:cNvPr>
              <p:cNvSpPr>
                <a:spLocks noEditPoints="1"/>
              </p:cNvSpPr>
              <p:nvPr/>
            </p:nvSpPr>
            <p:spPr bwMode="auto">
              <a:xfrm>
                <a:off x="600" y="985"/>
                <a:ext cx="84" cy="62"/>
              </a:xfrm>
              <a:custGeom>
                <a:avLst/>
                <a:gdLst>
                  <a:gd name="T0" fmla="*/ 22 w 35"/>
                  <a:gd name="T1" fmla="*/ 19 h 26"/>
                  <a:gd name="T2" fmla="*/ 22 w 35"/>
                  <a:gd name="T3" fmla="*/ 19 h 26"/>
                  <a:gd name="T4" fmla="*/ 22 w 35"/>
                  <a:gd name="T5" fmla="*/ 19 h 26"/>
                  <a:gd name="T6" fmla="*/ 22 w 35"/>
                  <a:gd name="T7" fmla="*/ 19 h 26"/>
                  <a:gd name="T8" fmla="*/ 22 w 35"/>
                  <a:gd name="T9" fmla="*/ 19 h 26"/>
                  <a:gd name="T10" fmla="*/ 23 w 35"/>
                  <a:gd name="T11" fmla="*/ 19 h 26"/>
                  <a:gd name="T12" fmla="*/ 23 w 35"/>
                  <a:gd name="T13" fmla="*/ 19 h 26"/>
                  <a:gd name="T14" fmla="*/ 23 w 35"/>
                  <a:gd name="T15" fmla="*/ 19 h 26"/>
                  <a:gd name="T16" fmla="*/ 23 w 35"/>
                  <a:gd name="T17" fmla="*/ 19 h 26"/>
                  <a:gd name="T18" fmla="*/ 23 w 35"/>
                  <a:gd name="T19" fmla="*/ 19 h 26"/>
                  <a:gd name="T20" fmla="*/ 35 w 35"/>
                  <a:gd name="T21" fmla="*/ 1 h 26"/>
                  <a:gd name="T22" fmla="*/ 35 w 35"/>
                  <a:gd name="T23" fmla="*/ 1 h 26"/>
                  <a:gd name="T24" fmla="*/ 34 w 35"/>
                  <a:gd name="T25" fmla="*/ 2 h 26"/>
                  <a:gd name="T26" fmla="*/ 34 w 35"/>
                  <a:gd name="T27" fmla="*/ 2 h 26"/>
                  <a:gd name="T28" fmla="*/ 35 w 35"/>
                  <a:gd name="T29" fmla="*/ 1 h 26"/>
                  <a:gd name="T30" fmla="*/ 35 w 35"/>
                  <a:gd name="T31" fmla="*/ 1 h 26"/>
                  <a:gd name="T32" fmla="*/ 35 w 35"/>
                  <a:gd name="T33" fmla="*/ 1 h 26"/>
                  <a:gd name="T34" fmla="*/ 35 w 35"/>
                  <a:gd name="T35" fmla="*/ 1 h 26"/>
                  <a:gd name="T36" fmla="*/ 33 w 35"/>
                  <a:gd name="T37" fmla="*/ 0 h 26"/>
                  <a:gd name="T38" fmla="*/ 17 w 35"/>
                  <a:gd name="T39" fmla="*/ 20 h 26"/>
                  <a:gd name="T40" fmla="*/ 17 w 35"/>
                  <a:gd name="T41" fmla="*/ 20 h 26"/>
                  <a:gd name="T42" fmla="*/ 4 w 35"/>
                  <a:gd name="T43" fmla="*/ 24 h 26"/>
                  <a:gd name="T44" fmla="*/ 4 w 35"/>
                  <a:gd name="T45" fmla="*/ 24 h 26"/>
                  <a:gd name="T46" fmla="*/ 4 w 35"/>
                  <a:gd name="T47" fmla="*/ 24 h 26"/>
                  <a:gd name="T48" fmla="*/ 4 w 35"/>
                  <a:gd name="T49" fmla="*/ 24 h 26"/>
                  <a:gd name="T50" fmla="*/ 4 w 35"/>
                  <a:gd name="T51" fmla="*/ 24 h 26"/>
                  <a:gd name="T52" fmla="*/ 0 w 35"/>
                  <a:gd name="T53" fmla="*/ 24 h 26"/>
                  <a:gd name="T54" fmla="*/ 0 w 35"/>
                  <a:gd name="T55" fmla="*/ 24 h 26"/>
                  <a:gd name="T56" fmla="*/ 1 w 35"/>
                  <a:gd name="T57" fmla="*/ 24 h 26"/>
                  <a:gd name="T58" fmla="*/ 4 w 35"/>
                  <a:gd name="T59" fmla="*/ 26 h 26"/>
                  <a:gd name="T60" fmla="*/ 7 w 35"/>
                  <a:gd name="T61" fmla="*/ 25 h 26"/>
                  <a:gd name="T62" fmla="*/ 21 w 35"/>
                  <a:gd name="T63" fmla="*/ 20 h 26"/>
                  <a:gd name="T64" fmla="*/ 22 w 35"/>
                  <a:gd name="T65" fmla="*/ 19 h 26"/>
                  <a:gd name="T66" fmla="*/ 22 w 35"/>
                  <a:gd name="T67" fmla="*/ 19 h 26"/>
                  <a:gd name="T68" fmla="*/ 23 w 35"/>
                  <a:gd name="T69" fmla="*/ 19 h 26"/>
                  <a:gd name="T70" fmla="*/ 23 w 35"/>
                  <a:gd name="T71" fmla="*/ 19 h 26"/>
                  <a:gd name="T72" fmla="*/ 26 w 35"/>
                  <a:gd name="T73" fmla="*/ 16 h 26"/>
                  <a:gd name="T74" fmla="*/ 31 w 35"/>
                  <a:gd name="T75" fmla="*/ 9 h 26"/>
                  <a:gd name="T76" fmla="*/ 32 w 35"/>
                  <a:gd name="T77" fmla="*/ 7 h 26"/>
                  <a:gd name="T78" fmla="*/ 33 w 35"/>
                  <a:gd name="T79" fmla="*/ 5 h 26"/>
                  <a:gd name="T80" fmla="*/ 34 w 35"/>
                  <a:gd name="T81" fmla="*/ 3 h 26"/>
                  <a:gd name="T82" fmla="*/ 35 w 35"/>
                  <a:gd name="T83" fmla="*/ 1 h 26"/>
                  <a:gd name="T84" fmla="*/ 35 w 35"/>
                  <a:gd name="T85" fmla="*/ 1 h 26"/>
                  <a:gd name="T86" fmla="*/ 35 w 35"/>
                  <a:gd name="T87" fmla="*/ 1 h 26"/>
                  <a:gd name="T88" fmla="*/ 35 w 35"/>
                  <a:gd name="T89" fmla="*/ 1 h 26"/>
                  <a:gd name="T90" fmla="*/ 35 w 35"/>
                  <a:gd name="T91" fmla="*/ 1 h 26"/>
                  <a:gd name="T92" fmla="*/ 35 w 35"/>
                  <a:gd name="T93" fmla="*/ 1 h 26"/>
                  <a:gd name="T94" fmla="*/ 35 w 35"/>
                  <a:gd name="T95" fmla="*/ 1 h 26"/>
                  <a:gd name="T96" fmla="*/ 35 w 35"/>
                  <a:gd name="T97" fmla="*/ 1 h 26"/>
                  <a:gd name="T98" fmla="*/ 35 w 35"/>
                  <a:gd name="T99" fmla="*/ 1 h 26"/>
                  <a:gd name="T100" fmla="*/ 35 w 35"/>
                  <a:gd name="T101" fmla="*/ 1 h 26"/>
                  <a:gd name="T102" fmla="*/ 33 w 35"/>
                  <a:gd name="T10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 h="26">
                    <a:moveTo>
                      <a:pt x="22" y="19"/>
                    </a:moveTo>
                    <a:cubicBezTo>
                      <a:pt x="22" y="19"/>
                      <a:pt x="22" y="19"/>
                      <a:pt x="22" y="19"/>
                    </a:cubicBezTo>
                    <a:cubicBezTo>
                      <a:pt x="22" y="19"/>
                      <a:pt x="22" y="19"/>
                      <a:pt x="22" y="19"/>
                    </a:cubicBezTo>
                    <a:cubicBezTo>
                      <a:pt x="22" y="19"/>
                      <a:pt x="22" y="19"/>
                      <a:pt x="22" y="19"/>
                    </a:cubicBezTo>
                    <a:cubicBezTo>
                      <a:pt x="22" y="19"/>
                      <a:pt x="22" y="19"/>
                      <a:pt x="22" y="19"/>
                    </a:cubicBezTo>
                    <a:moveTo>
                      <a:pt x="23" y="19"/>
                    </a:moveTo>
                    <a:cubicBezTo>
                      <a:pt x="23" y="19"/>
                      <a:pt x="23" y="19"/>
                      <a:pt x="23" y="19"/>
                    </a:cubicBezTo>
                    <a:cubicBezTo>
                      <a:pt x="23" y="19"/>
                      <a:pt x="23" y="19"/>
                      <a:pt x="23" y="19"/>
                    </a:cubicBezTo>
                    <a:cubicBezTo>
                      <a:pt x="23" y="19"/>
                      <a:pt x="23" y="19"/>
                      <a:pt x="23" y="19"/>
                    </a:cubicBezTo>
                    <a:cubicBezTo>
                      <a:pt x="23" y="19"/>
                      <a:pt x="23" y="19"/>
                      <a:pt x="23" y="19"/>
                    </a:cubicBezTo>
                    <a:moveTo>
                      <a:pt x="35" y="1"/>
                    </a:moveTo>
                    <a:cubicBezTo>
                      <a:pt x="35" y="1"/>
                      <a:pt x="35" y="1"/>
                      <a:pt x="35" y="1"/>
                    </a:cubicBezTo>
                    <a:cubicBezTo>
                      <a:pt x="35" y="2"/>
                      <a:pt x="35" y="2"/>
                      <a:pt x="34" y="2"/>
                    </a:cubicBezTo>
                    <a:cubicBezTo>
                      <a:pt x="34" y="2"/>
                      <a:pt x="34" y="2"/>
                      <a:pt x="34" y="2"/>
                    </a:cubicBezTo>
                    <a:cubicBezTo>
                      <a:pt x="35" y="2"/>
                      <a:pt x="35" y="2"/>
                      <a:pt x="35" y="1"/>
                    </a:cubicBezTo>
                    <a:moveTo>
                      <a:pt x="35" y="1"/>
                    </a:moveTo>
                    <a:cubicBezTo>
                      <a:pt x="35" y="1"/>
                      <a:pt x="35" y="1"/>
                      <a:pt x="35" y="1"/>
                    </a:cubicBezTo>
                    <a:cubicBezTo>
                      <a:pt x="35" y="1"/>
                      <a:pt x="35" y="1"/>
                      <a:pt x="35" y="1"/>
                    </a:cubicBezTo>
                    <a:moveTo>
                      <a:pt x="33" y="0"/>
                    </a:moveTo>
                    <a:cubicBezTo>
                      <a:pt x="30" y="9"/>
                      <a:pt x="24" y="16"/>
                      <a:pt x="17" y="20"/>
                    </a:cubicBezTo>
                    <a:cubicBezTo>
                      <a:pt x="17" y="20"/>
                      <a:pt x="17" y="20"/>
                      <a:pt x="17" y="20"/>
                    </a:cubicBezTo>
                    <a:cubicBezTo>
                      <a:pt x="13" y="23"/>
                      <a:pt x="9" y="24"/>
                      <a:pt x="4" y="24"/>
                    </a:cubicBezTo>
                    <a:cubicBezTo>
                      <a:pt x="4" y="24"/>
                      <a:pt x="4" y="24"/>
                      <a:pt x="4" y="24"/>
                    </a:cubicBezTo>
                    <a:cubicBezTo>
                      <a:pt x="4" y="24"/>
                      <a:pt x="4" y="24"/>
                      <a:pt x="4" y="24"/>
                    </a:cubicBezTo>
                    <a:cubicBezTo>
                      <a:pt x="4" y="24"/>
                      <a:pt x="4" y="24"/>
                      <a:pt x="4" y="24"/>
                    </a:cubicBezTo>
                    <a:cubicBezTo>
                      <a:pt x="4" y="24"/>
                      <a:pt x="4" y="24"/>
                      <a:pt x="4" y="24"/>
                    </a:cubicBezTo>
                    <a:cubicBezTo>
                      <a:pt x="3" y="24"/>
                      <a:pt x="1" y="24"/>
                      <a:pt x="0" y="24"/>
                    </a:cubicBezTo>
                    <a:cubicBezTo>
                      <a:pt x="0" y="24"/>
                      <a:pt x="0" y="24"/>
                      <a:pt x="0" y="24"/>
                    </a:cubicBezTo>
                    <a:cubicBezTo>
                      <a:pt x="0" y="24"/>
                      <a:pt x="1" y="24"/>
                      <a:pt x="1" y="24"/>
                    </a:cubicBezTo>
                    <a:cubicBezTo>
                      <a:pt x="2" y="25"/>
                      <a:pt x="3" y="25"/>
                      <a:pt x="4" y="26"/>
                    </a:cubicBezTo>
                    <a:cubicBezTo>
                      <a:pt x="5" y="26"/>
                      <a:pt x="6" y="26"/>
                      <a:pt x="7" y="25"/>
                    </a:cubicBezTo>
                    <a:cubicBezTo>
                      <a:pt x="12" y="25"/>
                      <a:pt x="17" y="23"/>
                      <a:pt x="21" y="20"/>
                    </a:cubicBezTo>
                    <a:cubicBezTo>
                      <a:pt x="21" y="20"/>
                      <a:pt x="22" y="20"/>
                      <a:pt x="22" y="19"/>
                    </a:cubicBezTo>
                    <a:cubicBezTo>
                      <a:pt x="22" y="19"/>
                      <a:pt x="22" y="19"/>
                      <a:pt x="22" y="19"/>
                    </a:cubicBezTo>
                    <a:cubicBezTo>
                      <a:pt x="23" y="19"/>
                      <a:pt x="23" y="19"/>
                      <a:pt x="23" y="19"/>
                    </a:cubicBezTo>
                    <a:cubicBezTo>
                      <a:pt x="23" y="19"/>
                      <a:pt x="23" y="19"/>
                      <a:pt x="23" y="19"/>
                    </a:cubicBezTo>
                    <a:cubicBezTo>
                      <a:pt x="24" y="18"/>
                      <a:pt x="25" y="17"/>
                      <a:pt x="26" y="16"/>
                    </a:cubicBezTo>
                    <a:cubicBezTo>
                      <a:pt x="28" y="14"/>
                      <a:pt x="30" y="12"/>
                      <a:pt x="31" y="9"/>
                    </a:cubicBezTo>
                    <a:cubicBezTo>
                      <a:pt x="32" y="9"/>
                      <a:pt x="32" y="8"/>
                      <a:pt x="32" y="7"/>
                    </a:cubicBezTo>
                    <a:cubicBezTo>
                      <a:pt x="33" y="7"/>
                      <a:pt x="33" y="6"/>
                      <a:pt x="33" y="5"/>
                    </a:cubicBezTo>
                    <a:cubicBezTo>
                      <a:pt x="34" y="5"/>
                      <a:pt x="34" y="4"/>
                      <a:pt x="34" y="3"/>
                    </a:cubicBezTo>
                    <a:cubicBezTo>
                      <a:pt x="34" y="2"/>
                      <a:pt x="35" y="2"/>
                      <a:pt x="35" y="1"/>
                    </a:cubicBezTo>
                    <a:cubicBezTo>
                      <a:pt x="35" y="1"/>
                      <a:pt x="35" y="1"/>
                      <a:pt x="35" y="1"/>
                    </a:cubicBezTo>
                    <a:cubicBezTo>
                      <a:pt x="35" y="1"/>
                      <a:pt x="35" y="1"/>
                      <a:pt x="35" y="1"/>
                    </a:cubicBezTo>
                    <a:cubicBezTo>
                      <a:pt x="35" y="1"/>
                      <a:pt x="35" y="1"/>
                      <a:pt x="35" y="1"/>
                    </a:cubicBezTo>
                    <a:cubicBezTo>
                      <a:pt x="35" y="1"/>
                      <a:pt x="35" y="1"/>
                      <a:pt x="35" y="1"/>
                    </a:cubicBezTo>
                    <a:cubicBezTo>
                      <a:pt x="35" y="1"/>
                      <a:pt x="35" y="1"/>
                      <a:pt x="35" y="1"/>
                    </a:cubicBezTo>
                    <a:cubicBezTo>
                      <a:pt x="35" y="1"/>
                      <a:pt x="35" y="1"/>
                      <a:pt x="35" y="1"/>
                    </a:cubicBezTo>
                    <a:cubicBezTo>
                      <a:pt x="35" y="1"/>
                      <a:pt x="35" y="1"/>
                      <a:pt x="35" y="1"/>
                    </a:cubicBezTo>
                    <a:cubicBezTo>
                      <a:pt x="35" y="1"/>
                      <a:pt x="35" y="1"/>
                      <a:pt x="35" y="1"/>
                    </a:cubicBezTo>
                    <a:cubicBezTo>
                      <a:pt x="35" y="1"/>
                      <a:pt x="35" y="1"/>
                      <a:pt x="35" y="1"/>
                    </a:cubicBezTo>
                    <a:cubicBezTo>
                      <a:pt x="34" y="1"/>
                      <a:pt x="33" y="0"/>
                      <a:pt x="33" y="0"/>
                    </a:cubicBezTo>
                  </a:path>
                </a:pathLst>
              </a:custGeom>
              <a:solidFill>
                <a:srgbClr val="919B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5" name="Freeform 2387">
                <a:extLst>
                  <a:ext uri="{FF2B5EF4-FFF2-40B4-BE49-F238E27FC236}">
                    <a16:creationId xmlns:a16="http://schemas.microsoft.com/office/drawing/2014/main" id="{80EB9DBF-25D7-40B2-A3B4-3DD505F4DE4E}"/>
                  </a:ext>
                </a:extLst>
              </p:cNvPr>
              <p:cNvSpPr>
                <a:spLocks/>
              </p:cNvSpPr>
              <p:nvPr/>
            </p:nvSpPr>
            <p:spPr bwMode="auto">
              <a:xfrm>
                <a:off x="583" y="976"/>
                <a:ext cx="96" cy="67"/>
              </a:xfrm>
              <a:custGeom>
                <a:avLst/>
                <a:gdLst>
                  <a:gd name="T0" fmla="*/ 35 w 40"/>
                  <a:gd name="T1" fmla="*/ 0 h 28"/>
                  <a:gd name="T2" fmla="*/ 35 w 40"/>
                  <a:gd name="T3" fmla="*/ 0 h 28"/>
                  <a:gd name="T4" fmla="*/ 29 w 40"/>
                  <a:gd name="T5" fmla="*/ 9 h 28"/>
                  <a:gd name="T6" fmla="*/ 28 w 40"/>
                  <a:gd name="T7" fmla="*/ 13 h 28"/>
                  <a:gd name="T8" fmla="*/ 26 w 40"/>
                  <a:gd name="T9" fmla="*/ 12 h 28"/>
                  <a:gd name="T10" fmla="*/ 16 w 40"/>
                  <a:gd name="T11" fmla="*/ 18 h 28"/>
                  <a:gd name="T12" fmla="*/ 16 w 40"/>
                  <a:gd name="T13" fmla="*/ 18 h 28"/>
                  <a:gd name="T14" fmla="*/ 16 w 40"/>
                  <a:gd name="T15" fmla="*/ 18 h 28"/>
                  <a:gd name="T16" fmla="*/ 3 w 40"/>
                  <a:gd name="T17" fmla="*/ 20 h 28"/>
                  <a:gd name="T18" fmla="*/ 3 w 40"/>
                  <a:gd name="T19" fmla="*/ 20 h 28"/>
                  <a:gd name="T20" fmla="*/ 3 w 40"/>
                  <a:gd name="T21" fmla="*/ 20 h 28"/>
                  <a:gd name="T22" fmla="*/ 3 w 40"/>
                  <a:gd name="T23" fmla="*/ 20 h 28"/>
                  <a:gd name="T24" fmla="*/ 0 w 40"/>
                  <a:gd name="T25" fmla="*/ 20 h 28"/>
                  <a:gd name="T26" fmla="*/ 0 w 40"/>
                  <a:gd name="T27" fmla="*/ 22 h 28"/>
                  <a:gd name="T28" fmla="*/ 3 w 40"/>
                  <a:gd name="T29" fmla="*/ 23 h 28"/>
                  <a:gd name="T30" fmla="*/ 3 w 40"/>
                  <a:gd name="T31" fmla="*/ 23 h 28"/>
                  <a:gd name="T32" fmla="*/ 3 w 40"/>
                  <a:gd name="T33" fmla="*/ 23 h 28"/>
                  <a:gd name="T34" fmla="*/ 2 w 40"/>
                  <a:gd name="T35" fmla="*/ 23 h 28"/>
                  <a:gd name="T36" fmla="*/ 2 w 40"/>
                  <a:gd name="T37" fmla="*/ 23 h 28"/>
                  <a:gd name="T38" fmla="*/ 7 w 40"/>
                  <a:gd name="T39" fmla="*/ 24 h 28"/>
                  <a:gd name="T40" fmla="*/ 7 w 40"/>
                  <a:gd name="T41" fmla="*/ 24 h 28"/>
                  <a:gd name="T42" fmla="*/ 7 w 40"/>
                  <a:gd name="T43" fmla="*/ 24 h 28"/>
                  <a:gd name="T44" fmla="*/ 27 w 40"/>
                  <a:gd name="T45" fmla="*/ 17 h 28"/>
                  <a:gd name="T46" fmla="*/ 27 w 40"/>
                  <a:gd name="T47" fmla="*/ 17 h 28"/>
                  <a:gd name="T48" fmla="*/ 27 w 40"/>
                  <a:gd name="T49" fmla="*/ 17 h 28"/>
                  <a:gd name="T50" fmla="*/ 27 w 40"/>
                  <a:gd name="T51" fmla="*/ 17 h 28"/>
                  <a:gd name="T52" fmla="*/ 27 w 40"/>
                  <a:gd name="T53" fmla="*/ 17 h 28"/>
                  <a:gd name="T54" fmla="*/ 35 w 40"/>
                  <a:gd name="T55" fmla="*/ 9 h 28"/>
                  <a:gd name="T56" fmla="*/ 35 w 40"/>
                  <a:gd name="T57" fmla="*/ 9 h 28"/>
                  <a:gd name="T58" fmla="*/ 35 w 40"/>
                  <a:gd name="T59" fmla="*/ 9 h 28"/>
                  <a:gd name="T60" fmla="*/ 25 w 40"/>
                  <a:gd name="T61" fmla="*/ 21 h 28"/>
                  <a:gd name="T62" fmla="*/ 25 w 40"/>
                  <a:gd name="T63" fmla="*/ 21 h 28"/>
                  <a:gd name="T64" fmla="*/ 10 w 40"/>
                  <a:gd name="T65" fmla="*/ 26 h 28"/>
                  <a:gd name="T66" fmla="*/ 10 w 40"/>
                  <a:gd name="T67" fmla="*/ 26 h 28"/>
                  <a:gd name="T68" fmla="*/ 10 w 40"/>
                  <a:gd name="T69" fmla="*/ 26 h 28"/>
                  <a:gd name="T70" fmla="*/ 10 w 40"/>
                  <a:gd name="T71" fmla="*/ 26 h 28"/>
                  <a:gd name="T72" fmla="*/ 10 w 40"/>
                  <a:gd name="T73" fmla="*/ 26 h 28"/>
                  <a:gd name="T74" fmla="*/ 9 w 40"/>
                  <a:gd name="T75" fmla="*/ 26 h 28"/>
                  <a:gd name="T76" fmla="*/ 1 w 40"/>
                  <a:gd name="T77" fmla="*/ 24 h 28"/>
                  <a:gd name="T78" fmla="*/ 0 w 40"/>
                  <a:gd name="T79" fmla="*/ 24 h 28"/>
                  <a:gd name="T80" fmla="*/ 0 w 40"/>
                  <a:gd name="T81" fmla="*/ 24 h 28"/>
                  <a:gd name="T82" fmla="*/ 0 w 40"/>
                  <a:gd name="T83" fmla="*/ 24 h 28"/>
                  <a:gd name="T84" fmla="*/ 7 w 40"/>
                  <a:gd name="T85" fmla="*/ 28 h 28"/>
                  <a:gd name="T86" fmla="*/ 7 w 40"/>
                  <a:gd name="T87" fmla="*/ 28 h 28"/>
                  <a:gd name="T88" fmla="*/ 11 w 40"/>
                  <a:gd name="T89" fmla="*/ 28 h 28"/>
                  <a:gd name="T90" fmla="*/ 11 w 40"/>
                  <a:gd name="T91" fmla="*/ 28 h 28"/>
                  <a:gd name="T92" fmla="*/ 11 w 40"/>
                  <a:gd name="T93" fmla="*/ 28 h 28"/>
                  <a:gd name="T94" fmla="*/ 11 w 40"/>
                  <a:gd name="T95" fmla="*/ 28 h 28"/>
                  <a:gd name="T96" fmla="*/ 24 w 40"/>
                  <a:gd name="T97" fmla="*/ 24 h 28"/>
                  <a:gd name="T98" fmla="*/ 24 w 40"/>
                  <a:gd name="T99" fmla="*/ 24 h 28"/>
                  <a:gd name="T100" fmla="*/ 40 w 40"/>
                  <a:gd name="T101" fmla="*/ 4 h 28"/>
                  <a:gd name="T102" fmla="*/ 37 w 40"/>
                  <a:gd name="T103" fmla="*/ 1 h 28"/>
                  <a:gd name="T104" fmla="*/ 35 w 40"/>
                  <a:gd name="T10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 h="28">
                    <a:moveTo>
                      <a:pt x="35" y="0"/>
                    </a:moveTo>
                    <a:cubicBezTo>
                      <a:pt x="35" y="0"/>
                      <a:pt x="35" y="0"/>
                      <a:pt x="35" y="0"/>
                    </a:cubicBezTo>
                    <a:cubicBezTo>
                      <a:pt x="33" y="3"/>
                      <a:pt x="31" y="6"/>
                      <a:pt x="29" y="9"/>
                    </a:cubicBezTo>
                    <a:cubicBezTo>
                      <a:pt x="28" y="13"/>
                      <a:pt x="28" y="13"/>
                      <a:pt x="28" y="13"/>
                    </a:cubicBezTo>
                    <a:cubicBezTo>
                      <a:pt x="28" y="13"/>
                      <a:pt x="28" y="12"/>
                      <a:pt x="26" y="12"/>
                    </a:cubicBezTo>
                    <a:cubicBezTo>
                      <a:pt x="23" y="15"/>
                      <a:pt x="20" y="17"/>
                      <a:pt x="16" y="18"/>
                    </a:cubicBezTo>
                    <a:cubicBezTo>
                      <a:pt x="16" y="18"/>
                      <a:pt x="16" y="18"/>
                      <a:pt x="16" y="18"/>
                    </a:cubicBezTo>
                    <a:cubicBezTo>
                      <a:pt x="16" y="18"/>
                      <a:pt x="16" y="18"/>
                      <a:pt x="16" y="18"/>
                    </a:cubicBezTo>
                    <a:cubicBezTo>
                      <a:pt x="12" y="19"/>
                      <a:pt x="8" y="20"/>
                      <a:pt x="3" y="20"/>
                    </a:cubicBezTo>
                    <a:cubicBezTo>
                      <a:pt x="3" y="20"/>
                      <a:pt x="3" y="20"/>
                      <a:pt x="3" y="20"/>
                    </a:cubicBezTo>
                    <a:cubicBezTo>
                      <a:pt x="3" y="20"/>
                      <a:pt x="3" y="20"/>
                      <a:pt x="3" y="20"/>
                    </a:cubicBezTo>
                    <a:cubicBezTo>
                      <a:pt x="3" y="20"/>
                      <a:pt x="3" y="20"/>
                      <a:pt x="3" y="20"/>
                    </a:cubicBezTo>
                    <a:cubicBezTo>
                      <a:pt x="2" y="20"/>
                      <a:pt x="1" y="20"/>
                      <a:pt x="0" y="20"/>
                    </a:cubicBezTo>
                    <a:cubicBezTo>
                      <a:pt x="0" y="22"/>
                      <a:pt x="0" y="22"/>
                      <a:pt x="0" y="22"/>
                    </a:cubicBezTo>
                    <a:cubicBezTo>
                      <a:pt x="2" y="23"/>
                      <a:pt x="3" y="23"/>
                      <a:pt x="3" y="23"/>
                    </a:cubicBezTo>
                    <a:cubicBezTo>
                      <a:pt x="3" y="23"/>
                      <a:pt x="3" y="23"/>
                      <a:pt x="3" y="23"/>
                    </a:cubicBezTo>
                    <a:cubicBezTo>
                      <a:pt x="3" y="23"/>
                      <a:pt x="3" y="23"/>
                      <a:pt x="3" y="23"/>
                    </a:cubicBezTo>
                    <a:cubicBezTo>
                      <a:pt x="2" y="23"/>
                      <a:pt x="2" y="23"/>
                      <a:pt x="2" y="23"/>
                    </a:cubicBezTo>
                    <a:cubicBezTo>
                      <a:pt x="2" y="23"/>
                      <a:pt x="2" y="23"/>
                      <a:pt x="2" y="23"/>
                    </a:cubicBezTo>
                    <a:cubicBezTo>
                      <a:pt x="4" y="24"/>
                      <a:pt x="5" y="24"/>
                      <a:pt x="7" y="24"/>
                    </a:cubicBezTo>
                    <a:cubicBezTo>
                      <a:pt x="7" y="24"/>
                      <a:pt x="7" y="24"/>
                      <a:pt x="7" y="24"/>
                    </a:cubicBezTo>
                    <a:cubicBezTo>
                      <a:pt x="7" y="24"/>
                      <a:pt x="7" y="24"/>
                      <a:pt x="7" y="24"/>
                    </a:cubicBezTo>
                    <a:cubicBezTo>
                      <a:pt x="15" y="24"/>
                      <a:pt x="23" y="20"/>
                      <a:pt x="27" y="17"/>
                    </a:cubicBezTo>
                    <a:cubicBezTo>
                      <a:pt x="27" y="17"/>
                      <a:pt x="27" y="17"/>
                      <a:pt x="27" y="17"/>
                    </a:cubicBezTo>
                    <a:cubicBezTo>
                      <a:pt x="27" y="17"/>
                      <a:pt x="27" y="17"/>
                      <a:pt x="27" y="17"/>
                    </a:cubicBezTo>
                    <a:cubicBezTo>
                      <a:pt x="27" y="17"/>
                      <a:pt x="27" y="17"/>
                      <a:pt x="27" y="17"/>
                    </a:cubicBezTo>
                    <a:cubicBezTo>
                      <a:pt x="27" y="17"/>
                      <a:pt x="27" y="17"/>
                      <a:pt x="27" y="17"/>
                    </a:cubicBezTo>
                    <a:cubicBezTo>
                      <a:pt x="29" y="15"/>
                      <a:pt x="34" y="12"/>
                      <a:pt x="35" y="9"/>
                    </a:cubicBezTo>
                    <a:cubicBezTo>
                      <a:pt x="35" y="9"/>
                      <a:pt x="35" y="9"/>
                      <a:pt x="35" y="9"/>
                    </a:cubicBezTo>
                    <a:cubicBezTo>
                      <a:pt x="35" y="9"/>
                      <a:pt x="35" y="9"/>
                      <a:pt x="35" y="9"/>
                    </a:cubicBezTo>
                    <a:cubicBezTo>
                      <a:pt x="33" y="15"/>
                      <a:pt x="29" y="19"/>
                      <a:pt x="25" y="21"/>
                    </a:cubicBezTo>
                    <a:cubicBezTo>
                      <a:pt x="25" y="21"/>
                      <a:pt x="25" y="21"/>
                      <a:pt x="25" y="21"/>
                    </a:cubicBezTo>
                    <a:cubicBezTo>
                      <a:pt x="21" y="24"/>
                      <a:pt x="17" y="26"/>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10" y="26"/>
                      <a:pt x="10" y="26"/>
                      <a:pt x="9" y="26"/>
                    </a:cubicBezTo>
                    <a:cubicBezTo>
                      <a:pt x="7" y="26"/>
                      <a:pt x="3" y="25"/>
                      <a:pt x="1" y="24"/>
                    </a:cubicBezTo>
                    <a:cubicBezTo>
                      <a:pt x="0" y="24"/>
                      <a:pt x="0" y="24"/>
                      <a:pt x="0" y="24"/>
                    </a:cubicBezTo>
                    <a:cubicBezTo>
                      <a:pt x="0" y="24"/>
                      <a:pt x="0" y="24"/>
                      <a:pt x="0" y="24"/>
                    </a:cubicBezTo>
                    <a:cubicBezTo>
                      <a:pt x="0" y="24"/>
                      <a:pt x="0" y="24"/>
                      <a:pt x="0" y="24"/>
                    </a:cubicBezTo>
                    <a:cubicBezTo>
                      <a:pt x="2" y="25"/>
                      <a:pt x="4" y="26"/>
                      <a:pt x="7" y="28"/>
                    </a:cubicBezTo>
                    <a:cubicBezTo>
                      <a:pt x="7" y="28"/>
                      <a:pt x="7" y="28"/>
                      <a:pt x="7" y="28"/>
                    </a:cubicBezTo>
                    <a:cubicBezTo>
                      <a:pt x="8" y="28"/>
                      <a:pt x="10" y="28"/>
                      <a:pt x="11" y="28"/>
                    </a:cubicBezTo>
                    <a:cubicBezTo>
                      <a:pt x="11" y="28"/>
                      <a:pt x="11" y="28"/>
                      <a:pt x="11" y="28"/>
                    </a:cubicBezTo>
                    <a:cubicBezTo>
                      <a:pt x="11" y="28"/>
                      <a:pt x="11" y="28"/>
                      <a:pt x="11" y="28"/>
                    </a:cubicBezTo>
                    <a:cubicBezTo>
                      <a:pt x="11" y="28"/>
                      <a:pt x="11" y="28"/>
                      <a:pt x="11" y="28"/>
                    </a:cubicBezTo>
                    <a:cubicBezTo>
                      <a:pt x="16" y="28"/>
                      <a:pt x="20" y="27"/>
                      <a:pt x="24" y="24"/>
                    </a:cubicBezTo>
                    <a:cubicBezTo>
                      <a:pt x="24" y="24"/>
                      <a:pt x="24" y="24"/>
                      <a:pt x="24" y="24"/>
                    </a:cubicBezTo>
                    <a:cubicBezTo>
                      <a:pt x="31" y="20"/>
                      <a:pt x="37" y="13"/>
                      <a:pt x="40" y="4"/>
                    </a:cubicBezTo>
                    <a:cubicBezTo>
                      <a:pt x="39" y="3"/>
                      <a:pt x="38" y="2"/>
                      <a:pt x="37" y="1"/>
                    </a:cubicBezTo>
                    <a:cubicBezTo>
                      <a:pt x="36" y="1"/>
                      <a:pt x="36" y="0"/>
                      <a:pt x="35" y="0"/>
                    </a:cubicBezTo>
                  </a:path>
                </a:pathLst>
              </a:custGeom>
              <a:solidFill>
                <a:srgbClr val="8A8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6" name="Freeform 2388">
                <a:extLst>
                  <a:ext uri="{FF2B5EF4-FFF2-40B4-BE49-F238E27FC236}">
                    <a16:creationId xmlns:a16="http://schemas.microsoft.com/office/drawing/2014/main" id="{58755F99-979D-4F46-918D-BCB74068230C}"/>
                  </a:ext>
                </a:extLst>
              </p:cNvPr>
              <p:cNvSpPr>
                <a:spLocks/>
              </p:cNvSpPr>
              <p:nvPr/>
            </p:nvSpPr>
            <p:spPr bwMode="auto">
              <a:xfrm>
                <a:off x="583" y="942"/>
                <a:ext cx="32" cy="39"/>
              </a:xfrm>
              <a:custGeom>
                <a:avLst/>
                <a:gdLst>
                  <a:gd name="T0" fmla="*/ 11 w 13"/>
                  <a:gd name="T1" fmla="*/ 0 h 16"/>
                  <a:gd name="T2" fmla="*/ 0 w 13"/>
                  <a:gd name="T3" fmla="*/ 5 h 16"/>
                  <a:gd name="T4" fmla="*/ 0 w 13"/>
                  <a:gd name="T5" fmla="*/ 16 h 16"/>
                  <a:gd name="T6" fmla="*/ 13 w 13"/>
                  <a:gd name="T7" fmla="*/ 12 h 16"/>
                  <a:gd name="T8" fmla="*/ 11 w 13"/>
                  <a:gd name="T9" fmla="*/ 7 h 16"/>
                  <a:gd name="T10" fmla="*/ 11 w 13"/>
                  <a:gd name="T11" fmla="*/ 0 h 16"/>
                </a:gdLst>
                <a:ahLst/>
                <a:cxnLst>
                  <a:cxn ang="0">
                    <a:pos x="T0" y="T1"/>
                  </a:cxn>
                  <a:cxn ang="0">
                    <a:pos x="T2" y="T3"/>
                  </a:cxn>
                  <a:cxn ang="0">
                    <a:pos x="T4" y="T5"/>
                  </a:cxn>
                  <a:cxn ang="0">
                    <a:pos x="T6" y="T7"/>
                  </a:cxn>
                  <a:cxn ang="0">
                    <a:pos x="T8" y="T9"/>
                  </a:cxn>
                  <a:cxn ang="0">
                    <a:pos x="T10" y="T11"/>
                  </a:cxn>
                </a:cxnLst>
                <a:rect l="0" t="0" r="r" b="b"/>
                <a:pathLst>
                  <a:path w="13" h="16">
                    <a:moveTo>
                      <a:pt x="11" y="0"/>
                    </a:moveTo>
                    <a:cubicBezTo>
                      <a:pt x="8" y="3"/>
                      <a:pt x="4" y="5"/>
                      <a:pt x="0" y="5"/>
                    </a:cubicBezTo>
                    <a:cubicBezTo>
                      <a:pt x="0" y="16"/>
                      <a:pt x="0" y="16"/>
                      <a:pt x="0" y="16"/>
                    </a:cubicBezTo>
                    <a:cubicBezTo>
                      <a:pt x="5" y="16"/>
                      <a:pt x="9" y="14"/>
                      <a:pt x="13" y="12"/>
                    </a:cubicBezTo>
                    <a:cubicBezTo>
                      <a:pt x="12" y="10"/>
                      <a:pt x="11" y="9"/>
                      <a:pt x="11" y="7"/>
                    </a:cubicBezTo>
                    <a:cubicBezTo>
                      <a:pt x="11" y="6"/>
                      <a:pt x="11" y="4"/>
                      <a:pt x="11" y="0"/>
                    </a:cubicBezTo>
                  </a:path>
                </a:pathLst>
              </a:custGeom>
              <a:solidFill>
                <a:srgbClr val="AAB6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7" name="Freeform 2389">
                <a:extLst>
                  <a:ext uri="{FF2B5EF4-FFF2-40B4-BE49-F238E27FC236}">
                    <a16:creationId xmlns:a16="http://schemas.microsoft.com/office/drawing/2014/main" id="{D883B579-5AD5-4B05-AECF-1A5CA46CEE26}"/>
                  </a:ext>
                </a:extLst>
              </p:cNvPr>
              <p:cNvSpPr>
                <a:spLocks/>
              </p:cNvSpPr>
              <p:nvPr/>
            </p:nvSpPr>
            <p:spPr bwMode="auto">
              <a:xfrm>
                <a:off x="583" y="854"/>
                <a:ext cx="27" cy="100"/>
              </a:xfrm>
              <a:custGeom>
                <a:avLst/>
                <a:gdLst>
                  <a:gd name="T0" fmla="*/ 0 w 11"/>
                  <a:gd name="T1" fmla="*/ 0 h 42"/>
                  <a:gd name="T2" fmla="*/ 0 w 11"/>
                  <a:gd name="T3" fmla="*/ 3 h 42"/>
                  <a:gd name="T4" fmla="*/ 5 w 11"/>
                  <a:gd name="T5" fmla="*/ 4 h 42"/>
                  <a:gd name="T6" fmla="*/ 5 w 11"/>
                  <a:gd name="T7" fmla="*/ 4 h 42"/>
                  <a:gd name="T8" fmla="*/ 6 w 11"/>
                  <a:gd name="T9" fmla="*/ 4 h 42"/>
                  <a:gd name="T10" fmla="*/ 6 w 11"/>
                  <a:gd name="T11" fmla="*/ 4 h 42"/>
                  <a:gd name="T12" fmla="*/ 7 w 11"/>
                  <a:gd name="T13" fmla="*/ 5 h 42"/>
                  <a:gd name="T14" fmla="*/ 7 w 11"/>
                  <a:gd name="T15" fmla="*/ 5 h 42"/>
                  <a:gd name="T16" fmla="*/ 7 w 11"/>
                  <a:gd name="T17" fmla="*/ 5 h 42"/>
                  <a:gd name="T18" fmla="*/ 1 w 11"/>
                  <a:gd name="T19" fmla="*/ 10 h 42"/>
                  <a:gd name="T20" fmla="*/ 0 w 11"/>
                  <a:gd name="T21" fmla="*/ 11 h 42"/>
                  <a:gd name="T22" fmla="*/ 0 w 11"/>
                  <a:gd name="T23" fmla="*/ 42 h 42"/>
                  <a:gd name="T24" fmla="*/ 11 w 11"/>
                  <a:gd name="T25" fmla="*/ 37 h 42"/>
                  <a:gd name="T26" fmla="*/ 10 w 11"/>
                  <a:gd name="T27" fmla="*/ 3 h 42"/>
                  <a:gd name="T28" fmla="*/ 7 w 11"/>
                  <a:gd name="T29" fmla="*/ 2 h 42"/>
                  <a:gd name="T30" fmla="*/ 7 w 11"/>
                  <a:gd name="T31" fmla="*/ 2 h 42"/>
                  <a:gd name="T32" fmla="*/ 7 w 11"/>
                  <a:gd name="T33" fmla="*/ 2 h 42"/>
                  <a:gd name="T34" fmla="*/ 7 w 11"/>
                  <a:gd name="T35" fmla="*/ 2 h 42"/>
                  <a:gd name="T36" fmla="*/ 0 w 11"/>
                  <a:gd name="T3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42">
                    <a:moveTo>
                      <a:pt x="0" y="0"/>
                    </a:moveTo>
                    <a:cubicBezTo>
                      <a:pt x="0" y="3"/>
                      <a:pt x="0" y="3"/>
                      <a:pt x="0" y="3"/>
                    </a:cubicBezTo>
                    <a:cubicBezTo>
                      <a:pt x="2" y="3"/>
                      <a:pt x="3" y="3"/>
                      <a:pt x="5" y="4"/>
                    </a:cubicBezTo>
                    <a:cubicBezTo>
                      <a:pt x="5" y="4"/>
                      <a:pt x="5" y="4"/>
                      <a:pt x="5" y="4"/>
                    </a:cubicBezTo>
                    <a:cubicBezTo>
                      <a:pt x="5" y="4"/>
                      <a:pt x="6" y="4"/>
                      <a:pt x="6" y="4"/>
                    </a:cubicBezTo>
                    <a:cubicBezTo>
                      <a:pt x="6" y="4"/>
                      <a:pt x="6" y="4"/>
                      <a:pt x="6" y="4"/>
                    </a:cubicBezTo>
                    <a:cubicBezTo>
                      <a:pt x="6" y="4"/>
                      <a:pt x="7" y="5"/>
                      <a:pt x="7" y="5"/>
                    </a:cubicBezTo>
                    <a:cubicBezTo>
                      <a:pt x="7" y="5"/>
                      <a:pt x="7" y="5"/>
                      <a:pt x="7" y="5"/>
                    </a:cubicBezTo>
                    <a:cubicBezTo>
                      <a:pt x="7" y="5"/>
                      <a:pt x="7" y="5"/>
                      <a:pt x="7" y="5"/>
                    </a:cubicBezTo>
                    <a:cubicBezTo>
                      <a:pt x="6" y="7"/>
                      <a:pt x="4" y="9"/>
                      <a:pt x="1" y="10"/>
                    </a:cubicBezTo>
                    <a:cubicBezTo>
                      <a:pt x="1" y="10"/>
                      <a:pt x="0" y="10"/>
                      <a:pt x="0" y="11"/>
                    </a:cubicBezTo>
                    <a:cubicBezTo>
                      <a:pt x="0" y="42"/>
                      <a:pt x="0" y="42"/>
                      <a:pt x="0" y="42"/>
                    </a:cubicBezTo>
                    <a:cubicBezTo>
                      <a:pt x="4" y="42"/>
                      <a:pt x="8" y="40"/>
                      <a:pt x="11" y="37"/>
                    </a:cubicBezTo>
                    <a:cubicBezTo>
                      <a:pt x="11" y="30"/>
                      <a:pt x="10" y="18"/>
                      <a:pt x="10" y="3"/>
                    </a:cubicBezTo>
                    <a:cubicBezTo>
                      <a:pt x="9" y="2"/>
                      <a:pt x="8" y="2"/>
                      <a:pt x="7" y="2"/>
                    </a:cubicBezTo>
                    <a:cubicBezTo>
                      <a:pt x="7" y="2"/>
                      <a:pt x="7" y="2"/>
                      <a:pt x="7" y="2"/>
                    </a:cubicBezTo>
                    <a:cubicBezTo>
                      <a:pt x="7" y="2"/>
                      <a:pt x="7" y="2"/>
                      <a:pt x="7" y="2"/>
                    </a:cubicBezTo>
                    <a:cubicBezTo>
                      <a:pt x="7" y="2"/>
                      <a:pt x="7" y="2"/>
                      <a:pt x="7" y="2"/>
                    </a:cubicBezTo>
                    <a:cubicBezTo>
                      <a:pt x="5" y="1"/>
                      <a:pt x="2" y="0"/>
                      <a:pt x="0" y="0"/>
                    </a:cubicBezTo>
                  </a:path>
                </a:pathLst>
              </a:custGeom>
              <a:solidFill>
                <a:srgbClr val="B7BA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8" name="Freeform 2390">
                <a:extLst>
                  <a:ext uri="{FF2B5EF4-FFF2-40B4-BE49-F238E27FC236}">
                    <a16:creationId xmlns:a16="http://schemas.microsoft.com/office/drawing/2014/main" id="{7696CC4D-6921-40DA-8211-982FE4D01FFC}"/>
                  </a:ext>
                </a:extLst>
              </p:cNvPr>
              <p:cNvSpPr>
                <a:spLocks noEditPoints="1"/>
              </p:cNvSpPr>
              <p:nvPr/>
            </p:nvSpPr>
            <p:spPr bwMode="auto">
              <a:xfrm>
                <a:off x="653" y="852"/>
                <a:ext cx="59" cy="152"/>
              </a:xfrm>
              <a:custGeom>
                <a:avLst/>
                <a:gdLst>
                  <a:gd name="T0" fmla="*/ 21 w 25"/>
                  <a:gd name="T1" fmla="*/ 62 h 64"/>
                  <a:gd name="T2" fmla="*/ 24 w 25"/>
                  <a:gd name="T3" fmla="*/ 64 h 64"/>
                  <a:gd name="T4" fmla="*/ 21 w 25"/>
                  <a:gd name="T5" fmla="*/ 62 h 64"/>
                  <a:gd name="T6" fmla="*/ 25 w 25"/>
                  <a:gd name="T7" fmla="*/ 62 h 64"/>
                  <a:gd name="T8" fmla="*/ 25 w 25"/>
                  <a:gd name="T9" fmla="*/ 62 h 64"/>
                  <a:gd name="T10" fmla="*/ 25 w 25"/>
                  <a:gd name="T11" fmla="*/ 62 h 64"/>
                  <a:gd name="T12" fmla="*/ 25 w 25"/>
                  <a:gd name="T13" fmla="*/ 62 h 64"/>
                  <a:gd name="T14" fmla="*/ 21 w 25"/>
                  <a:gd name="T15" fmla="*/ 62 h 64"/>
                  <a:gd name="T16" fmla="*/ 21 w 25"/>
                  <a:gd name="T17" fmla="*/ 49 h 64"/>
                  <a:gd name="T18" fmla="*/ 21 w 25"/>
                  <a:gd name="T19" fmla="*/ 49 h 64"/>
                  <a:gd name="T20" fmla="*/ 21 w 25"/>
                  <a:gd name="T21" fmla="*/ 49 h 64"/>
                  <a:gd name="T22" fmla="*/ 21 w 25"/>
                  <a:gd name="T23" fmla="*/ 49 h 64"/>
                  <a:gd name="T24" fmla="*/ 19 w 25"/>
                  <a:gd name="T25" fmla="*/ 49 h 64"/>
                  <a:gd name="T26" fmla="*/ 21 w 25"/>
                  <a:gd name="T27" fmla="*/ 49 h 64"/>
                  <a:gd name="T28" fmla="*/ 19 w 25"/>
                  <a:gd name="T29" fmla="*/ 49 h 64"/>
                  <a:gd name="T30" fmla="*/ 19 w 25"/>
                  <a:gd name="T31" fmla="*/ 49 h 64"/>
                  <a:gd name="T32" fmla="*/ 19 w 25"/>
                  <a:gd name="T33" fmla="*/ 49 h 64"/>
                  <a:gd name="T34" fmla="*/ 19 w 25"/>
                  <a:gd name="T35" fmla="*/ 49 h 64"/>
                  <a:gd name="T36" fmla="*/ 13 w 25"/>
                  <a:gd name="T37" fmla="*/ 44 h 64"/>
                  <a:gd name="T38" fmla="*/ 13 w 25"/>
                  <a:gd name="T39" fmla="*/ 44 h 64"/>
                  <a:gd name="T40" fmla="*/ 13 w 25"/>
                  <a:gd name="T41" fmla="*/ 44 h 64"/>
                  <a:gd name="T42" fmla="*/ 13 w 25"/>
                  <a:gd name="T43" fmla="*/ 44 h 64"/>
                  <a:gd name="T44" fmla="*/ 9 w 25"/>
                  <a:gd name="T45" fmla="*/ 43 h 64"/>
                  <a:gd name="T46" fmla="*/ 13 w 25"/>
                  <a:gd name="T47" fmla="*/ 44 h 64"/>
                  <a:gd name="T48" fmla="*/ 9 w 25"/>
                  <a:gd name="T49" fmla="*/ 43 h 64"/>
                  <a:gd name="T50" fmla="*/ 17 w 25"/>
                  <a:gd name="T51" fmla="*/ 43 h 64"/>
                  <a:gd name="T52" fmla="*/ 17 w 25"/>
                  <a:gd name="T53" fmla="*/ 43 h 64"/>
                  <a:gd name="T54" fmla="*/ 17 w 25"/>
                  <a:gd name="T55" fmla="*/ 43 h 64"/>
                  <a:gd name="T56" fmla="*/ 17 w 25"/>
                  <a:gd name="T57" fmla="*/ 43 h 64"/>
                  <a:gd name="T58" fmla="*/ 17 w 25"/>
                  <a:gd name="T59" fmla="*/ 43 h 64"/>
                  <a:gd name="T60" fmla="*/ 17 w 25"/>
                  <a:gd name="T61" fmla="*/ 43 h 64"/>
                  <a:gd name="T62" fmla="*/ 18 w 25"/>
                  <a:gd name="T63" fmla="*/ 42 h 64"/>
                  <a:gd name="T64" fmla="*/ 17 w 25"/>
                  <a:gd name="T65" fmla="*/ 43 h 64"/>
                  <a:gd name="T66" fmla="*/ 17 w 25"/>
                  <a:gd name="T67" fmla="*/ 43 h 64"/>
                  <a:gd name="T68" fmla="*/ 17 w 25"/>
                  <a:gd name="T69" fmla="*/ 43 h 64"/>
                  <a:gd name="T70" fmla="*/ 18 w 25"/>
                  <a:gd name="T71" fmla="*/ 42 h 64"/>
                  <a:gd name="T72" fmla="*/ 18 w 25"/>
                  <a:gd name="T73" fmla="*/ 42 h 64"/>
                  <a:gd name="T74" fmla="*/ 0 w 25"/>
                  <a:gd name="T75" fmla="*/ 41 h 64"/>
                  <a:gd name="T76" fmla="*/ 0 w 25"/>
                  <a:gd name="T77" fmla="*/ 41 h 64"/>
                  <a:gd name="T78" fmla="*/ 19 w 25"/>
                  <a:gd name="T79" fmla="*/ 49 h 64"/>
                  <a:gd name="T80" fmla="*/ 19 w 25"/>
                  <a:gd name="T81" fmla="*/ 49 h 64"/>
                  <a:gd name="T82" fmla="*/ 19 w 25"/>
                  <a:gd name="T83" fmla="*/ 49 h 64"/>
                  <a:gd name="T84" fmla="*/ 0 w 25"/>
                  <a:gd name="T85" fmla="*/ 41 h 64"/>
                  <a:gd name="T86" fmla="*/ 5 w 25"/>
                  <a:gd name="T87" fmla="*/ 2 h 64"/>
                  <a:gd name="T88" fmla="*/ 8 w 25"/>
                  <a:gd name="T89" fmla="*/ 3 h 64"/>
                  <a:gd name="T90" fmla="*/ 5 w 25"/>
                  <a:gd name="T91" fmla="*/ 2 h 64"/>
                  <a:gd name="T92" fmla="*/ 5 w 25"/>
                  <a:gd name="T93" fmla="*/ 2 h 64"/>
                  <a:gd name="T94" fmla="*/ 5 w 25"/>
                  <a:gd name="T95" fmla="*/ 2 h 64"/>
                  <a:gd name="T96" fmla="*/ 5 w 25"/>
                  <a:gd name="T97" fmla="*/ 2 h 64"/>
                  <a:gd name="T98" fmla="*/ 5 w 25"/>
                  <a:gd name="T99" fmla="*/ 2 h 64"/>
                  <a:gd name="T100" fmla="*/ 11 w 25"/>
                  <a:gd name="T101" fmla="*/ 0 h 64"/>
                  <a:gd name="T102" fmla="*/ 14 w 25"/>
                  <a:gd name="T103" fmla="*/ 0 h 64"/>
                  <a:gd name="T104" fmla="*/ 11 w 25"/>
                  <a:gd name="T105" fmla="*/ 0 h 64"/>
                  <a:gd name="T106" fmla="*/ 11 w 25"/>
                  <a:gd name="T107" fmla="*/ 0 h 64"/>
                  <a:gd name="T108" fmla="*/ 11 w 25"/>
                  <a:gd name="T109" fmla="*/ 0 h 64"/>
                  <a:gd name="T110" fmla="*/ 11 w 25"/>
                  <a:gd name="T111" fmla="*/ 0 h 64"/>
                  <a:gd name="T112" fmla="*/ 11 w 25"/>
                  <a:gd name="T113"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 h="64">
                    <a:moveTo>
                      <a:pt x="21" y="62"/>
                    </a:moveTo>
                    <a:cubicBezTo>
                      <a:pt x="22" y="63"/>
                      <a:pt x="23" y="63"/>
                      <a:pt x="24" y="64"/>
                    </a:cubicBezTo>
                    <a:cubicBezTo>
                      <a:pt x="23" y="63"/>
                      <a:pt x="22" y="63"/>
                      <a:pt x="21" y="62"/>
                    </a:cubicBezTo>
                    <a:cubicBezTo>
                      <a:pt x="22" y="62"/>
                      <a:pt x="23" y="62"/>
                      <a:pt x="25" y="62"/>
                    </a:cubicBezTo>
                    <a:cubicBezTo>
                      <a:pt x="25" y="62"/>
                      <a:pt x="25" y="62"/>
                      <a:pt x="25" y="62"/>
                    </a:cubicBezTo>
                    <a:cubicBezTo>
                      <a:pt x="25" y="62"/>
                      <a:pt x="25" y="62"/>
                      <a:pt x="25" y="62"/>
                    </a:cubicBezTo>
                    <a:cubicBezTo>
                      <a:pt x="25" y="62"/>
                      <a:pt x="25" y="62"/>
                      <a:pt x="25" y="62"/>
                    </a:cubicBezTo>
                    <a:cubicBezTo>
                      <a:pt x="23" y="62"/>
                      <a:pt x="22" y="62"/>
                      <a:pt x="21" y="62"/>
                    </a:cubicBezTo>
                    <a:moveTo>
                      <a:pt x="21" y="49"/>
                    </a:moveTo>
                    <a:cubicBezTo>
                      <a:pt x="21" y="49"/>
                      <a:pt x="21" y="49"/>
                      <a:pt x="21" y="49"/>
                    </a:cubicBezTo>
                    <a:cubicBezTo>
                      <a:pt x="21" y="49"/>
                      <a:pt x="21" y="49"/>
                      <a:pt x="21" y="49"/>
                    </a:cubicBezTo>
                    <a:cubicBezTo>
                      <a:pt x="21" y="49"/>
                      <a:pt x="21" y="49"/>
                      <a:pt x="21" y="49"/>
                    </a:cubicBezTo>
                    <a:moveTo>
                      <a:pt x="19" y="49"/>
                    </a:moveTo>
                    <a:cubicBezTo>
                      <a:pt x="20" y="49"/>
                      <a:pt x="21" y="49"/>
                      <a:pt x="21" y="49"/>
                    </a:cubicBezTo>
                    <a:cubicBezTo>
                      <a:pt x="21" y="49"/>
                      <a:pt x="20" y="49"/>
                      <a:pt x="19" y="49"/>
                    </a:cubicBezTo>
                    <a:moveTo>
                      <a:pt x="19" y="49"/>
                    </a:moveTo>
                    <a:cubicBezTo>
                      <a:pt x="19" y="49"/>
                      <a:pt x="19" y="49"/>
                      <a:pt x="19" y="49"/>
                    </a:cubicBezTo>
                    <a:cubicBezTo>
                      <a:pt x="19" y="49"/>
                      <a:pt x="19" y="49"/>
                      <a:pt x="19" y="49"/>
                    </a:cubicBezTo>
                    <a:moveTo>
                      <a:pt x="13" y="44"/>
                    </a:moveTo>
                    <a:cubicBezTo>
                      <a:pt x="13" y="44"/>
                      <a:pt x="13" y="44"/>
                      <a:pt x="13" y="44"/>
                    </a:cubicBezTo>
                    <a:cubicBezTo>
                      <a:pt x="13" y="44"/>
                      <a:pt x="13" y="44"/>
                      <a:pt x="13" y="44"/>
                    </a:cubicBezTo>
                    <a:cubicBezTo>
                      <a:pt x="13" y="44"/>
                      <a:pt x="13" y="44"/>
                      <a:pt x="13" y="44"/>
                    </a:cubicBezTo>
                    <a:moveTo>
                      <a:pt x="9" y="43"/>
                    </a:moveTo>
                    <a:cubicBezTo>
                      <a:pt x="10" y="44"/>
                      <a:pt x="12" y="44"/>
                      <a:pt x="13" y="44"/>
                    </a:cubicBezTo>
                    <a:cubicBezTo>
                      <a:pt x="12" y="44"/>
                      <a:pt x="10" y="44"/>
                      <a:pt x="9" y="43"/>
                    </a:cubicBezTo>
                    <a:moveTo>
                      <a:pt x="17" y="43"/>
                    </a:moveTo>
                    <a:cubicBezTo>
                      <a:pt x="17" y="43"/>
                      <a:pt x="17" y="43"/>
                      <a:pt x="17" y="43"/>
                    </a:cubicBezTo>
                    <a:cubicBezTo>
                      <a:pt x="17" y="43"/>
                      <a:pt x="17" y="43"/>
                      <a:pt x="17" y="43"/>
                    </a:cubicBezTo>
                    <a:moveTo>
                      <a:pt x="17" y="43"/>
                    </a:moveTo>
                    <a:cubicBezTo>
                      <a:pt x="17" y="43"/>
                      <a:pt x="17" y="43"/>
                      <a:pt x="17" y="43"/>
                    </a:cubicBezTo>
                    <a:cubicBezTo>
                      <a:pt x="17" y="43"/>
                      <a:pt x="17" y="43"/>
                      <a:pt x="17" y="43"/>
                    </a:cubicBezTo>
                    <a:moveTo>
                      <a:pt x="18" y="42"/>
                    </a:moveTo>
                    <a:cubicBezTo>
                      <a:pt x="18" y="42"/>
                      <a:pt x="17" y="43"/>
                      <a:pt x="17" y="43"/>
                    </a:cubicBezTo>
                    <a:cubicBezTo>
                      <a:pt x="17" y="43"/>
                      <a:pt x="17" y="43"/>
                      <a:pt x="17" y="43"/>
                    </a:cubicBezTo>
                    <a:cubicBezTo>
                      <a:pt x="17" y="43"/>
                      <a:pt x="17" y="43"/>
                      <a:pt x="17" y="43"/>
                    </a:cubicBezTo>
                    <a:cubicBezTo>
                      <a:pt x="17" y="43"/>
                      <a:pt x="18" y="42"/>
                      <a:pt x="18" y="42"/>
                    </a:cubicBezTo>
                    <a:cubicBezTo>
                      <a:pt x="18" y="42"/>
                      <a:pt x="18" y="42"/>
                      <a:pt x="18" y="42"/>
                    </a:cubicBezTo>
                    <a:moveTo>
                      <a:pt x="0" y="41"/>
                    </a:moveTo>
                    <a:cubicBezTo>
                      <a:pt x="0" y="41"/>
                      <a:pt x="0" y="41"/>
                      <a:pt x="0" y="41"/>
                    </a:cubicBezTo>
                    <a:cubicBezTo>
                      <a:pt x="5" y="45"/>
                      <a:pt x="12" y="48"/>
                      <a:pt x="19" y="49"/>
                    </a:cubicBezTo>
                    <a:cubicBezTo>
                      <a:pt x="19" y="49"/>
                      <a:pt x="19" y="49"/>
                      <a:pt x="19" y="49"/>
                    </a:cubicBezTo>
                    <a:cubicBezTo>
                      <a:pt x="19" y="49"/>
                      <a:pt x="19" y="49"/>
                      <a:pt x="19" y="49"/>
                    </a:cubicBezTo>
                    <a:cubicBezTo>
                      <a:pt x="12" y="48"/>
                      <a:pt x="5" y="45"/>
                      <a:pt x="0" y="41"/>
                    </a:cubicBezTo>
                    <a:moveTo>
                      <a:pt x="5" y="2"/>
                    </a:moveTo>
                    <a:cubicBezTo>
                      <a:pt x="6" y="2"/>
                      <a:pt x="7" y="2"/>
                      <a:pt x="8" y="3"/>
                    </a:cubicBezTo>
                    <a:cubicBezTo>
                      <a:pt x="7" y="2"/>
                      <a:pt x="6" y="2"/>
                      <a:pt x="5" y="2"/>
                    </a:cubicBezTo>
                    <a:moveTo>
                      <a:pt x="5" y="2"/>
                    </a:moveTo>
                    <a:cubicBezTo>
                      <a:pt x="5" y="2"/>
                      <a:pt x="5" y="2"/>
                      <a:pt x="5" y="2"/>
                    </a:cubicBezTo>
                    <a:cubicBezTo>
                      <a:pt x="5" y="2"/>
                      <a:pt x="5" y="2"/>
                      <a:pt x="5" y="2"/>
                    </a:cubicBezTo>
                    <a:cubicBezTo>
                      <a:pt x="5" y="2"/>
                      <a:pt x="5" y="2"/>
                      <a:pt x="5" y="2"/>
                    </a:cubicBezTo>
                    <a:moveTo>
                      <a:pt x="11" y="0"/>
                    </a:moveTo>
                    <a:cubicBezTo>
                      <a:pt x="12" y="0"/>
                      <a:pt x="13" y="0"/>
                      <a:pt x="14" y="0"/>
                    </a:cubicBezTo>
                    <a:cubicBezTo>
                      <a:pt x="13" y="0"/>
                      <a:pt x="12" y="0"/>
                      <a:pt x="11" y="0"/>
                    </a:cubicBezTo>
                    <a:moveTo>
                      <a:pt x="11" y="0"/>
                    </a:moveTo>
                    <a:cubicBezTo>
                      <a:pt x="11" y="0"/>
                      <a:pt x="11" y="0"/>
                      <a:pt x="11" y="0"/>
                    </a:cubicBezTo>
                    <a:cubicBezTo>
                      <a:pt x="11" y="0"/>
                      <a:pt x="11" y="0"/>
                      <a:pt x="11" y="0"/>
                    </a:cubicBezTo>
                    <a:cubicBezTo>
                      <a:pt x="11" y="0"/>
                      <a:pt x="11" y="0"/>
                      <a:pt x="11" y="0"/>
                    </a:cubicBezTo>
                  </a:path>
                </a:pathLst>
              </a:custGeom>
              <a:solidFill>
                <a:srgbClr val="4962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9" name="Freeform 2391">
                <a:extLst>
                  <a:ext uri="{FF2B5EF4-FFF2-40B4-BE49-F238E27FC236}">
                    <a16:creationId xmlns:a16="http://schemas.microsoft.com/office/drawing/2014/main" id="{172853F6-2F94-4D9C-A17C-6E2E07AA76B8}"/>
                  </a:ext>
                </a:extLst>
              </p:cNvPr>
              <p:cNvSpPr>
                <a:spLocks/>
              </p:cNvSpPr>
              <p:nvPr/>
            </p:nvSpPr>
            <p:spPr bwMode="auto">
              <a:xfrm>
                <a:off x="583" y="861"/>
                <a:ext cx="17" cy="19"/>
              </a:xfrm>
              <a:custGeom>
                <a:avLst/>
                <a:gdLst>
                  <a:gd name="T0" fmla="*/ 0 w 7"/>
                  <a:gd name="T1" fmla="*/ 0 h 8"/>
                  <a:gd name="T2" fmla="*/ 0 w 7"/>
                  <a:gd name="T3" fmla="*/ 8 h 8"/>
                  <a:gd name="T4" fmla="*/ 1 w 7"/>
                  <a:gd name="T5" fmla="*/ 7 h 8"/>
                  <a:gd name="T6" fmla="*/ 7 w 7"/>
                  <a:gd name="T7" fmla="*/ 2 h 8"/>
                  <a:gd name="T8" fmla="*/ 7 w 7"/>
                  <a:gd name="T9" fmla="*/ 2 h 8"/>
                  <a:gd name="T10" fmla="*/ 6 w 7"/>
                  <a:gd name="T11" fmla="*/ 1 h 8"/>
                  <a:gd name="T12" fmla="*/ 6 w 7"/>
                  <a:gd name="T13" fmla="*/ 1 h 8"/>
                  <a:gd name="T14" fmla="*/ 5 w 7"/>
                  <a:gd name="T15" fmla="*/ 1 h 8"/>
                  <a:gd name="T16" fmla="*/ 5 w 7"/>
                  <a:gd name="T17" fmla="*/ 1 h 8"/>
                  <a:gd name="T18" fmla="*/ 0 w 7"/>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0" y="0"/>
                    </a:moveTo>
                    <a:cubicBezTo>
                      <a:pt x="0" y="8"/>
                      <a:pt x="0" y="8"/>
                      <a:pt x="0" y="8"/>
                    </a:cubicBezTo>
                    <a:cubicBezTo>
                      <a:pt x="0" y="7"/>
                      <a:pt x="1" y="7"/>
                      <a:pt x="1" y="7"/>
                    </a:cubicBezTo>
                    <a:cubicBezTo>
                      <a:pt x="4" y="6"/>
                      <a:pt x="6" y="4"/>
                      <a:pt x="7" y="2"/>
                    </a:cubicBezTo>
                    <a:cubicBezTo>
                      <a:pt x="7" y="2"/>
                      <a:pt x="7" y="2"/>
                      <a:pt x="7" y="2"/>
                    </a:cubicBezTo>
                    <a:cubicBezTo>
                      <a:pt x="7" y="2"/>
                      <a:pt x="6" y="1"/>
                      <a:pt x="6" y="1"/>
                    </a:cubicBezTo>
                    <a:cubicBezTo>
                      <a:pt x="6" y="1"/>
                      <a:pt x="6" y="1"/>
                      <a:pt x="6" y="1"/>
                    </a:cubicBezTo>
                    <a:cubicBezTo>
                      <a:pt x="6" y="1"/>
                      <a:pt x="5" y="1"/>
                      <a:pt x="5" y="1"/>
                    </a:cubicBezTo>
                    <a:cubicBezTo>
                      <a:pt x="5" y="1"/>
                      <a:pt x="5" y="1"/>
                      <a:pt x="5" y="1"/>
                    </a:cubicBezTo>
                    <a:cubicBezTo>
                      <a:pt x="3" y="0"/>
                      <a:pt x="2" y="0"/>
                      <a:pt x="0" y="0"/>
                    </a:cubicBezTo>
                  </a:path>
                </a:pathLst>
              </a:custGeom>
              <a:solidFill>
                <a:srgbClr val="C7CA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0" name="Freeform 2392">
                <a:extLst>
                  <a:ext uri="{FF2B5EF4-FFF2-40B4-BE49-F238E27FC236}">
                    <a16:creationId xmlns:a16="http://schemas.microsoft.com/office/drawing/2014/main" id="{104B681E-BB00-4385-94D7-8B8DC4D9CFF6}"/>
                  </a:ext>
                </a:extLst>
              </p:cNvPr>
              <p:cNvSpPr>
                <a:spLocks/>
              </p:cNvSpPr>
              <p:nvPr/>
            </p:nvSpPr>
            <p:spPr bwMode="auto">
              <a:xfrm>
                <a:off x="586" y="997"/>
                <a:ext cx="81" cy="41"/>
              </a:xfrm>
              <a:custGeom>
                <a:avLst/>
                <a:gdLst>
                  <a:gd name="T0" fmla="*/ 34 w 34"/>
                  <a:gd name="T1" fmla="*/ 0 h 17"/>
                  <a:gd name="T2" fmla="*/ 26 w 34"/>
                  <a:gd name="T3" fmla="*/ 8 h 17"/>
                  <a:gd name="T4" fmla="*/ 26 w 34"/>
                  <a:gd name="T5" fmla="*/ 8 h 17"/>
                  <a:gd name="T6" fmla="*/ 26 w 34"/>
                  <a:gd name="T7" fmla="*/ 8 h 17"/>
                  <a:gd name="T8" fmla="*/ 26 w 34"/>
                  <a:gd name="T9" fmla="*/ 8 h 17"/>
                  <a:gd name="T10" fmla="*/ 26 w 34"/>
                  <a:gd name="T11" fmla="*/ 8 h 17"/>
                  <a:gd name="T12" fmla="*/ 6 w 34"/>
                  <a:gd name="T13" fmla="*/ 15 h 17"/>
                  <a:gd name="T14" fmla="*/ 6 w 34"/>
                  <a:gd name="T15" fmla="*/ 15 h 17"/>
                  <a:gd name="T16" fmla="*/ 6 w 34"/>
                  <a:gd name="T17" fmla="*/ 15 h 17"/>
                  <a:gd name="T18" fmla="*/ 6 w 34"/>
                  <a:gd name="T19" fmla="*/ 15 h 17"/>
                  <a:gd name="T20" fmla="*/ 1 w 34"/>
                  <a:gd name="T21" fmla="*/ 14 h 17"/>
                  <a:gd name="T22" fmla="*/ 1 w 34"/>
                  <a:gd name="T23" fmla="*/ 14 h 17"/>
                  <a:gd name="T24" fmla="*/ 1 w 34"/>
                  <a:gd name="T25" fmla="*/ 14 h 17"/>
                  <a:gd name="T26" fmla="*/ 0 w 34"/>
                  <a:gd name="T27" fmla="*/ 15 h 17"/>
                  <a:gd name="T28" fmla="*/ 8 w 34"/>
                  <a:gd name="T29" fmla="*/ 17 h 17"/>
                  <a:gd name="T30" fmla="*/ 9 w 34"/>
                  <a:gd name="T31" fmla="*/ 17 h 17"/>
                  <a:gd name="T32" fmla="*/ 9 w 34"/>
                  <a:gd name="T33" fmla="*/ 17 h 17"/>
                  <a:gd name="T34" fmla="*/ 9 w 34"/>
                  <a:gd name="T35" fmla="*/ 17 h 17"/>
                  <a:gd name="T36" fmla="*/ 9 w 34"/>
                  <a:gd name="T37" fmla="*/ 17 h 17"/>
                  <a:gd name="T38" fmla="*/ 24 w 34"/>
                  <a:gd name="T39" fmla="*/ 12 h 17"/>
                  <a:gd name="T40" fmla="*/ 24 w 34"/>
                  <a:gd name="T41" fmla="*/ 12 h 17"/>
                  <a:gd name="T42" fmla="*/ 34 w 34"/>
                  <a:gd name="T43" fmla="*/ 0 h 17"/>
                  <a:gd name="T44" fmla="*/ 34 w 34"/>
                  <a:gd name="T4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17">
                    <a:moveTo>
                      <a:pt x="34" y="0"/>
                    </a:moveTo>
                    <a:cubicBezTo>
                      <a:pt x="33" y="3"/>
                      <a:pt x="28" y="6"/>
                      <a:pt x="26" y="8"/>
                    </a:cubicBezTo>
                    <a:cubicBezTo>
                      <a:pt x="26" y="8"/>
                      <a:pt x="26" y="8"/>
                      <a:pt x="26" y="8"/>
                    </a:cubicBezTo>
                    <a:cubicBezTo>
                      <a:pt x="26" y="8"/>
                      <a:pt x="26" y="8"/>
                      <a:pt x="26" y="8"/>
                    </a:cubicBezTo>
                    <a:cubicBezTo>
                      <a:pt x="26" y="8"/>
                      <a:pt x="26" y="8"/>
                      <a:pt x="26" y="8"/>
                    </a:cubicBezTo>
                    <a:cubicBezTo>
                      <a:pt x="26" y="8"/>
                      <a:pt x="26" y="8"/>
                      <a:pt x="26" y="8"/>
                    </a:cubicBezTo>
                    <a:cubicBezTo>
                      <a:pt x="22" y="11"/>
                      <a:pt x="14" y="15"/>
                      <a:pt x="6" y="15"/>
                    </a:cubicBezTo>
                    <a:cubicBezTo>
                      <a:pt x="6" y="15"/>
                      <a:pt x="6" y="15"/>
                      <a:pt x="6" y="15"/>
                    </a:cubicBezTo>
                    <a:cubicBezTo>
                      <a:pt x="6" y="15"/>
                      <a:pt x="6" y="15"/>
                      <a:pt x="6" y="15"/>
                    </a:cubicBezTo>
                    <a:cubicBezTo>
                      <a:pt x="6" y="15"/>
                      <a:pt x="6" y="15"/>
                      <a:pt x="6" y="15"/>
                    </a:cubicBezTo>
                    <a:cubicBezTo>
                      <a:pt x="4" y="15"/>
                      <a:pt x="3" y="15"/>
                      <a:pt x="1" y="14"/>
                    </a:cubicBezTo>
                    <a:cubicBezTo>
                      <a:pt x="1" y="14"/>
                      <a:pt x="1" y="14"/>
                      <a:pt x="1" y="14"/>
                    </a:cubicBezTo>
                    <a:cubicBezTo>
                      <a:pt x="1" y="14"/>
                      <a:pt x="1" y="14"/>
                      <a:pt x="1" y="14"/>
                    </a:cubicBezTo>
                    <a:cubicBezTo>
                      <a:pt x="0" y="15"/>
                      <a:pt x="0" y="15"/>
                      <a:pt x="0" y="15"/>
                    </a:cubicBezTo>
                    <a:cubicBezTo>
                      <a:pt x="2" y="16"/>
                      <a:pt x="6" y="17"/>
                      <a:pt x="8" y="17"/>
                    </a:cubicBezTo>
                    <a:cubicBezTo>
                      <a:pt x="9" y="17"/>
                      <a:pt x="9" y="17"/>
                      <a:pt x="9" y="17"/>
                    </a:cubicBezTo>
                    <a:cubicBezTo>
                      <a:pt x="9" y="17"/>
                      <a:pt x="9" y="17"/>
                      <a:pt x="9" y="17"/>
                    </a:cubicBezTo>
                    <a:cubicBezTo>
                      <a:pt x="9" y="17"/>
                      <a:pt x="9" y="17"/>
                      <a:pt x="9" y="17"/>
                    </a:cubicBezTo>
                    <a:cubicBezTo>
                      <a:pt x="9" y="17"/>
                      <a:pt x="9" y="17"/>
                      <a:pt x="9" y="17"/>
                    </a:cubicBezTo>
                    <a:cubicBezTo>
                      <a:pt x="16" y="17"/>
                      <a:pt x="20" y="15"/>
                      <a:pt x="24" y="12"/>
                    </a:cubicBezTo>
                    <a:cubicBezTo>
                      <a:pt x="24" y="12"/>
                      <a:pt x="24" y="12"/>
                      <a:pt x="24" y="12"/>
                    </a:cubicBezTo>
                    <a:cubicBezTo>
                      <a:pt x="28" y="10"/>
                      <a:pt x="32" y="6"/>
                      <a:pt x="34" y="0"/>
                    </a:cubicBezTo>
                    <a:cubicBezTo>
                      <a:pt x="34" y="0"/>
                      <a:pt x="34" y="0"/>
                      <a:pt x="34" y="0"/>
                    </a:cubicBezTo>
                  </a:path>
                </a:pathLst>
              </a:custGeom>
              <a:solidFill>
                <a:srgbClr val="8282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1" name="Freeform 2393">
                <a:extLst>
                  <a:ext uri="{FF2B5EF4-FFF2-40B4-BE49-F238E27FC236}">
                    <a16:creationId xmlns:a16="http://schemas.microsoft.com/office/drawing/2014/main" id="{5A86B852-4E0C-487F-BF97-418075F2A38A}"/>
                  </a:ext>
                </a:extLst>
              </p:cNvPr>
              <p:cNvSpPr>
                <a:spLocks noEditPoints="1"/>
              </p:cNvSpPr>
              <p:nvPr/>
            </p:nvSpPr>
            <p:spPr bwMode="auto">
              <a:xfrm>
                <a:off x="583" y="1016"/>
                <a:ext cx="8" cy="17"/>
              </a:xfrm>
              <a:custGeom>
                <a:avLst/>
                <a:gdLst>
                  <a:gd name="T0" fmla="*/ 0 w 3"/>
                  <a:gd name="T1" fmla="*/ 5 h 7"/>
                  <a:gd name="T2" fmla="*/ 0 w 3"/>
                  <a:gd name="T3" fmla="*/ 7 h 7"/>
                  <a:gd name="T4" fmla="*/ 0 w 3"/>
                  <a:gd name="T5" fmla="*/ 7 h 7"/>
                  <a:gd name="T6" fmla="*/ 1 w 3"/>
                  <a:gd name="T7" fmla="*/ 7 h 7"/>
                  <a:gd name="T8" fmla="*/ 2 w 3"/>
                  <a:gd name="T9" fmla="*/ 6 h 7"/>
                  <a:gd name="T10" fmla="*/ 3 w 3"/>
                  <a:gd name="T11" fmla="*/ 6 h 7"/>
                  <a:gd name="T12" fmla="*/ 0 w 3"/>
                  <a:gd name="T13" fmla="*/ 5 h 7"/>
                  <a:gd name="T14" fmla="*/ 0 w 3"/>
                  <a:gd name="T15" fmla="*/ 0 h 7"/>
                  <a:gd name="T16" fmla="*/ 0 w 3"/>
                  <a:gd name="T17" fmla="*/ 2 h 7"/>
                  <a:gd name="T18" fmla="*/ 1 w 3"/>
                  <a:gd name="T19" fmla="*/ 1 h 7"/>
                  <a:gd name="T20" fmla="*/ 1 w 3"/>
                  <a:gd name="T21" fmla="*/ 1 h 7"/>
                  <a:gd name="T22" fmla="*/ 1 w 3"/>
                  <a:gd name="T23" fmla="*/ 0 h 7"/>
                  <a:gd name="T24" fmla="*/ 1 w 3"/>
                  <a:gd name="T25" fmla="*/ 0 h 7"/>
                  <a:gd name="T26" fmla="*/ 1 w 3"/>
                  <a:gd name="T27" fmla="*/ 0 h 7"/>
                  <a:gd name="T28" fmla="*/ 0 w 3"/>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7">
                    <a:moveTo>
                      <a:pt x="0" y="5"/>
                    </a:moveTo>
                    <a:cubicBezTo>
                      <a:pt x="0" y="7"/>
                      <a:pt x="0" y="7"/>
                      <a:pt x="0" y="7"/>
                    </a:cubicBezTo>
                    <a:cubicBezTo>
                      <a:pt x="0" y="7"/>
                      <a:pt x="0" y="7"/>
                      <a:pt x="0" y="7"/>
                    </a:cubicBezTo>
                    <a:cubicBezTo>
                      <a:pt x="1" y="7"/>
                      <a:pt x="1" y="7"/>
                      <a:pt x="1" y="7"/>
                    </a:cubicBezTo>
                    <a:cubicBezTo>
                      <a:pt x="2" y="6"/>
                      <a:pt x="2" y="6"/>
                      <a:pt x="2" y="6"/>
                    </a:cubicBezTo>
                    <a:cubicBezTo>
                      <a:pt x="3" y="6"/>
                      <a:pt x="3" y="6"/>
                      <a:pt x="3" y="6"/>
                    </a:cubicBezTo>
                    <a:cubicBezTo>
                      <a:pt x="3" y="6"/>
                      <a:pt x="2" y="6"/>
                      <a:pt x="0" y="5"/>
                    </a:cubicBezTo>
                    <a:moveTo>
                      <a:pt x="0" y="0"/>
                    </a:moveTo>
                    <a:cubicBezTo>
                      <a:pt x="0" y="2"/>
                      <a:pt x="0" y="2"/>
                      <a:pt x="0" y="2"/>
                    </a:cubicBezTo>
                    <a:cubicBezTo>
                      <a:pt x="1" y="2"/>
                      <a:pt x="1" y="1"/>
                      <a:pt x="1" y="1"/>
                    </a:cubicBezTo>
                    <a:cubicBezTo>
                      <a:pt x="1" y="1"/>
                      <a:pt x="1" y="1"/>
                      <a:pt x="1" y="1"/>
                    </a:cubicBezTo>
                    <a:cubicBezTo>
                      <a:pt x="1" y="0"/>
                      <a:pt x="1" y="0"/>
                      <a:pt x="1" y="0"/>
                    </a:cubicBezTo>
                    <a:cubicBezTo>
                      <a:pt x="1" y="0"/>
                      <a:pt x="1" y="0"/>
                      <a:pt x="1" y="0"/>
                    </a:cubicBezTo>
                    <a:cubicBezTo>
                      <a:pt x="1" y="0"/>
                      <a:pt x="1" y="0"/>
                      <a:pt x="1" y="0"/>
                    </a:cubicBezTo>
                    <a:cubicBezTo>
                      <a:pt x="0" y="0"/>
                      <a:pt x="0" y="0"/>
                      <a:pt x="0" y="0"/>
                    </a:cubicBezTo>
                  </a:path>
                </a:pathLst>
              </a:custGeom>
              <a:solidFill>
                <a:srgbClr val="777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2" name="Freeform 2394">
                <a:extLst>
                  <a:ext uri="{FF2B5EF4-FFF2-40B4-BE49-F238E27FC236}">
                    <a16:creationId xmlns:a16="http://schemas.microsoft.com/office/drawing/2014/main" id="{6304BB6A-199D-4709-A91A-352F9F31978C}"/>
                  </a:ext>
                </a:extLst>
              </p:cNvPr>
              <p:cNvSpPr>
                <a:spLocks noEditPoints="1"/>
              </p:cNvSpPr>
              <p:nvPr/>
            </p:nvSpPr>
            <p:spPr bwMode="auto">
              <a:xfrm>
                <a:off x="653" y="845"/>
                <a:ext cx="59" cy="159"/>
              </a:xfrm>
              <a:custGeom>
                <a:avLst/>
                <a:gdLst>
                  <a:gd name="T0" fmla="*/ 0 w 25"/>
                  <a:gd name="T1" fmla="*/ 46 h 67"/>
                  <a:gd name="T2" fmla="*/ 0 w 25"/>
                  <a:gd name="T3" fmla="*/ 48 h 67"/>
                  <a:gd name="T4" fmla="*/ 1 w 25"/>
                  <a:gd name="T5" fmla="*/ 50 h 67"/>
                  <a:gd name="T6" fmla="*/ 6 w 25"/>
                  <a:gd name="T7" fmla="*/ 55 h 67"/>
                  <a:gd name="T8" fmla="*/ 8 w 25"/>
                  <a:gd name="T9" fmla="*/ 56 h 67"/>
                  <a:gd name="T10" fmla="*/ 11 w 25"/>
                  <a:gd name="T11" fmla="*/ 59 h 67"/>
                  <a:gd name="T12" fmla="*/ 13 w 25"/>
                  <a:gd name="T13" fmla="*/ 60 h 67"/>
                  <a:gd name="T14" fmla="*/ 15 w 25"/>
                  <a:gd name="T15" fmla="*/ 62 h 67"/>
                  <a:gd name="T16" fmla="*/ 25 w 25"/>
                  <a:gd name="T17" fmla="*/ 67 h 67"/>
                  <a:gd name="T18" fmla="*/ 24 w 25"/>
                  <a:gd name="T19" fmla="*/ 67 h 67"/>
                  <a:gd name="T20" fmla="*/ 21 w 25"/>
                  <a:gd name="T21" fmla="*/ 65 h 67"/>
                  <a:gd name="T22" fmla="*/ 25 w 25"/>
                  <a:gd name="T23" fmla="*/ 65 h 67"/>
                  <a:gd name="T24" fmla="*/ 25 w 25"/>
                  <a:gd name="T25" fmla="*/ 65 h 67"/>
                  <a:gd name="T26" fmla="*/ 25 w 25"/>
                  <a:gd name="T27" fmla="*/ 59 h 67"/>
                  <a:gd name="T28" fmla="*/ 0 w 25"/>
                  <a:gd name="T29" fmla="*/ 46 h 67"/>
                  <a:gd name="T30" fmla="*/ 0 w 25"/>
                  <a:gd name="T31" fmla="*/ 46 h 67"/>
                  <a:gd name="T32" fmla="*/ 8 w 25"/>
                  <a:gd name="T33" fmla="*/ 0 h 67"/>
                  <a:gd name="T34" fmla="*/ 8 w 25"/>
                  <a:gd name="T35" fmla="*/ 0 h 67"/>
                  <a:gd name="T36" fmla="*/ 8 w 25"/>
                  <a:gd name="T37" fmla="*/ 0 h 67"/>
                  <a:gd name="T38" fmla="*/ 7 w 25"/>
                  <a:gd name="T39" fmla="*/ 0 h 67"/>
                  <a:gd name="T40" fmla="*/ 6 w 25"/>
                  <a:gd name="T41" fmla="*/ 1 h 67"/>
                  <a:gd name="T42" fmla="*/ 6 w 25"/>
                  <a:gd name="T43" fmla="*/ 1 h 67"/>
                  <a:gd name="T44" fmla="*/ 3 w 25"/>
                  <a:gd name="T45" fmla="*/ 2 h 67"/>
                  <a:gd name="T46" fmla="*/ 3 w 25"/>
                  <a:gd name="T47" fmla="*/ 2 h 67"/>
                  <a:gd name="T48" fmla="*/ 3 w 25"/>
                  <a:gd name="T49" fmla="*/ 2 h 67"/>
                  <a:gd name="T50" fmla="*/ 1 w 25"/>
                  <a:gd name="T51" fmla="*/ 3 h 67"/>
                  <a:gd name="T52" fmla="*/ 1 w 25"/>
                  <a:gd name="T53" fmla="*/ 5 h 67"/>
                  <a:gd name="T54" fmla="*/ 11 w 25"/>
                  <a:gd name="T55" fmla="*/ 3 h 67"/>
                  <a:gd name="T56" fmla="*/ 11 w 25"/>
                  <a:gd name="T57" fmla="*/ 3 h 67"/>
                  <a:gd name="T58" fmla="*/ 11 w 25"/>
                  <a:gd name="T59" fmla="*/ 3 h 67"/>
                  <a:gd name="T60" fmla="*/ 11 w 25"/>
                  <a:gd name="T61" fmla="*/ 3 h 67"/>
                  <a:gd name="T62" fmla="*/ 11 w 25"/>
                  <a:gd name="T63" fmla="*/ 3 h 67"/>
                  <a:gd name="T64" fmla="*/ 14 w 25"/>
                  <a:gd name="T65" fmla="*/ 3 h 67"/>
                  <a:gd name="T66" fmla="*/ 14 w 25"/>
                  <a:gd name="T67" fmla="*/ 3 h 67"/>
                  <a:gd name="T68" fmla="*/ 25 w 25"/>
                  <a:gd name="T69" fmla="*/ 8 h 67"/>
                  <a:gd name="T70" fmla="*/ 25 w 25"/>
                  <a:gd name="T71" fmla="*/ 4 h 67"/>
                  <a:gd name="T72" fmla="*/ 16 w 25"/>
                  <a:gd name="T73" fmla="*/ 1 h 67"/>
                  <a:gd name="T74" fmla="*/ 8 w 25"/>
                  <a:gd name="T75" fmla="*/ 0 h 67"/>
                  <a:gd name="T76" fmla="*/ 8 w 25"/>
                  <a:gd name="T7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 h="67">
                    <a:moveTo>
                      <a:pt x="0" y="46"/>
                    </a:moveTo>
                    <a:cubicBezTo>
                      <a:pt x="0" y="48"/>
                      <a:pt x="0" y="48"/>
                      <a:pt x="0" y="48"/>
                    </a:cubicBezTo>
                    <a:cubicBezTo>
                      <a:pt x="0" y="48"/>
                      <a:pt x="1" y="49"/>
                      <a:pt x="1" y="50"/>
                    </a:cubicBezTo>
                    <a:cubicBezTo>
                      <a:pt x="3" y="51"/>
                      <a:pt x="4" y="53"/>
                      <a:pt x="6" y="55"/>
                    </a:cubicBezTo>
                    <a:cubicBezTo>
                      <a:pt x="7" y="55"/>
                      <a:pt x="7" y="56"/>
                      <a:pt x="8" y="56"/>
                    </a:cubicBezTo>
                    <a:cubicBezTo>
                      <a:pt x="9" y="57"/>
                      <a:pt x="10" y="58"/>
                      <a:pt x="11" y="59"/>
                    </a:cubicBezTo>
                    <a:cubicBezTo>
                      <a:pt x="11" y="59"/>
                      <a:pt x="12" y="60"/>
                      <a:pt x="13" y="60"/>
                    </a:cubicBezTo>
                    <a:cubicBezTo>
                      <a:pt x="14" y="61"/>
                      <a:pt x="14" y="61"/>
                      <a:pt x="15" y="62"/>
                    </a:cubicBezTo>
                    <a:cubicBezTo>
                      <a:pt x="18" y="64"/>
                      <a:pt x="21" y="65"/>
                      <a:pt x="25" y="67"/>
                    </a:cubicBezTo>
                    <a:cubicBezTo>
                      <a:pt x="25" y="67"/>
                      <a:pt x="25" y="67"/>
                      <a:pt x="24" y="67"/>
                    </a:cubicBezTo>
                    <a:cubicBezTo>
                      <a:pt x="23" y="66"/>
                      <a:pt x="22" y="66"/>
                      <a:pt x="21" y="65"/>
                    </a:cubicBezTo>
                    <a:cubicBezTo>
                      <a:pt x="22" y="65"/>
                      <a:pt x="23" y="65"/>
                      <a:pt x="25" y="65"/>
                    </a:cubicBezTo>
                    <a:cubicBezTo>
                      <a:pt x="25" y="65"/>
                      <a:pt x="25" y="65"/>
                      <a:pt x="25" y="65"/>
                    </a:cubicBezTo>
                    <a:cubicBezTo>
                      <a:pt x="25" y="59"/>
                      <a:pt x="25" y="59"/>
                      <a:pt x="25" y="59"/>
                    </a:cubicBezTo>
                    <a:cubicBezTo>
                      <a:pt x="15" y="58"/>
                      <a:pt x="6" y="53"/>
                      <a:pt x="0" y="46"/>
                    </a:cubicBezTo>
                    <a:cubicBezTo>
                      <a:pt x="0" y="46"/>
                      <a:pt x="0" y="46"/>
                      <a:pt x="0" y="46"/>
                    </a:cubicBezTo>
                    <a:moveTo>
                      <a:pt x="8" y="0"/>
                    </a:moveTo>
                    <a:cubicBezTo>
                      <a:pt x="8" y="0"/>
                      <a:pt x="8" y="0"/>
                      <a:pt x="8" y="0"/>
                    </a:cubicBezTo>
                    <a:cubicBezTo>
                      <a:pt x="8" y="0"/>
                      <a:pt x="8" y="0"/>
                      <a:pt x="8" y="0"/>
                    </a:cubicBezTo>
                    <a:cubicBezTo>
                      <a:pt x="8" y="0"/>
                      <a:pt x="8" y="0"/>
                      <a:pt x="7" y="0"/>
                    </a:cubicBezTo>
                    <a:cubicBezTo>
                      <a:pt x="7" y="0"/>
                      <a:pt x="7" y="0"/>
                      <a:pt x="6" y="1"/>
                    </a:cubicBezTo>
                    <a:cubicBezTo>
                      <a:pt x="6" y="1"/>
                      <a:pt x="6" y="1"/>
                      <a:pt x="6" y="1"/>
                    </a:cubicBezTo>
                    <a:cubicBezTo>
                      <a:pt x="5" y="1"/>
                      <a:pt x="4" y="1"/>
                      <a:pt x="3" y="2"/>
                    </a:cubicBezTo>
                    <a:cubicBezTo>
                      <a:pt x="3" y="2"/>
                      <a:pt x="3" y="2"/>
                      <a:pt x="3" y="2"/>
                    </a:cubicBezTo>
                    <a:cubicBezTo>
                      <a:pt x="3" y="2"/>
                      <a:pt x="3" y="2"/>
                      <a:pt x="3" y="2"/>
                    </a:cubicBezTo>
                    <a:cubicBezTo>
                      <a:pt x="2" y="2"/>
                      <a:pt x="2" y="2"/>
                      <a:pt x="1" y="3"/>
                    </a:cubicBezTo>
                    <a:cubicBezTo>
                      <a:pt x="1" y="5"/>
                      <a:pt x="1" y="5"/>
                      <a:pt x="1" y="5"/>
                    </a:cubicBezTo>
                    <a:cubicBezTo>
                      <a:pt x="4" y="4"/>
                      <a:pt x="7" y="3"/>
                      <a:pt x="11" y="3"/>
                    </a:cubicBezTo>
                    <a:cubicBezTo>
                      <a:pt x="11" y="3"/>
                      <a:pt x="11" y="3"/>
                      <a:pt x="11" y="3"/>
                    </a:cubicBezTo>
                    <a:cubicBezTo>
                      <a:pt x="11" y="3"/>
                      <a:pt x="11" y="3"/>
                      <a:pt x="11" y="3"/>
                    </a:cubicBezTo>
                    <a:cubicBezTo>
                      <a:pt x="11" y="3"/>
                      <a:pt x="11" y="3"/>
                      <a:pt x="11" y="3"/>
                    </a:cubicBezTo>
                    <a:cubicBezTo>
                      <a:pt x="11" y="3"/>
                      <a:pt x="11" y="3"/>
                      <a:pt x="11" y="3"/>
                    </a:cubicBezTo>
                    <a:cubicBezTo>
                      <a:pt x="12" y="3"/>
                      <a:pt x="13" y="3"/>
                      <a:pt x="14" y="3"/>
                    </a:cubicBezTo>
                    <a:cubicBezTo>
                      <a:pt x="14" y="3"/>
                      <a:pt x="14" y="3"/>
                      <a:pt x="14" y="3"/>
                    </a:cubicBezTo>
                    <a:cubicBezTo>
                      <a:pt x="18" y="4"/>
                      <a:pt x="22" y="6"/>
                      <a:pt x="25" y="8"/>
                    </a:cubicBezTo>
                    <a:cubicBezTo>
                      <a:pt x="25" y="4"/>
                      <a:pt x="25" y="4"/>
                      <a:pt x="25" y="4"/>
                    </a:cubicBezTo>
                    <a:cubicBezTo>
                      <a:pt x="22" y="3"/>
                      <a:pt x="19" y="2"/>
                      <a:pt x="16" y="1"/>
                    </a:cubicBezTo>
                    <a:cubicBezTo>
                      <a:pt x="14" y="1"/>
                      <a:pt x="11" y="0"/>
                      <a:pt x="8" y="0"/>
                    </a:cubicBezTo>
                    <a:cubicBezTo>
                      <a:pt x="8" y="0"/>
                      <a:pt x="8" y="0"/>
                      <a:pt x="8" y="0"/>
                    </a:cubicBezTo>
                  </a:path>
                </a:pathLst>
              </a:custGeom>
              <a:solidFill>
                <a:srgbClr val="94A7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3" name="Freeform 2395">
                <a:extLst>
                  <a:ext uri="{FF2B5EF4-FFF2-40B4-BE49-F238E27FC236}">
                    <a16:creationId xmlns:a16="http://schemas.microsoft.com/office/drawing/2014/main" id="{B8DE2F3E-9050-4DFF-A7E3-E17B165B5763}"/>
                  </a:ext>
                </a:extLst>
              </p:cNvPr>
              <p:cNvSpPr>
                <a:spLocks noEditPoints="1"/>
              </p:cNvSpPr>
              <p:nvPr/>
            </p:nvSpPr>
            <p:spPr bwMode="auto">
              <a:xfrm>
                <a:off x="653" y="852"/>
                <a:ext cx="59" cy="133"/>
              </a:xfrm>
              <a:custGeom>
                <a:avLst/>
                <a:gdLst>
                  <a:gd name="T0" fmla="*/ 0 w 25"/>
                  <a:gd name="T1" fmla="*/ 41 h 56"/>
                  <a:gd name="T2" fmla="*/ 0 w 25"/>
                  <a:gd name="T3" fmla="*/ 43 h 56"/>
                  <a:gd name="T4" fmla="*/ 0 w 25"/>
                  <a:gd name="T5" fmla="*/ 43 h 56"/>
                  <a:gd name="T6" fmla="*/ 25 w 25"/>
                  <a:gd name="T7" fmla="*/ 56 h 56"/>
                  <a:gd name="T8" fmla="*/ 25 w 25"/>
                  <a:gd name="T9" fmla="*/ 49 h 56"/>
                  <a:gd name="T10" fmla="*/ 21 w 25"/>
                  <a:gd name="T11" fmla="*/ 49 h 56"/>
                  <a:gd name="T12" fmla="*/ 21 w 25"/>
                  <a:gd name="T13" fmla="*/ 49 h 56"/>
                  <a:gd name="T14" fmla="*/ 21 w 25"/>
                  <a:gd name="T15" fmla="*/ 49 h 56"/>
                  <a:gd name="T16" fmla="*/ 21 w 25"/>
                  <a:gd name="T17" fmla="*/ 49 h 56"/>
                  <a:gd name="T18" fmla="*/ 21 w 25"/>
                  <a:gd name="T19" fmla="*/ 49 h 56"/>
                  <a:gd name="T20" fmla="*/ 19 w 25"/>
                  <a:gd name="T21" fmla="*/ 49 h 56"/>
                  <a:gd name="T22" fmla="*/ 19 w 25"/>
                  <a:gd name="T23" fmla="*/ 49 h 56"/>
                  <a:gd name="T24" fmla="*/ 19 w 25"/>
                  <a:gd name="T25" fmla="*/ 49 h 56"/>
                  <a:gd name="T26" fmla="*/ 19 w 25"/>
                  <a:gd name="T27" fmla="*/ 49 h 56"/>
                  <a:gd name="T28" fmla="*/ 19 w 25"/>
                  <a:gd name="T29" fmla="*/ 49 h 56"/>
                  <a:gd name="T30" fmla="*/ 0 w 25"/>
                  <a:gd name="T31" fmla="*/ 41 h 56"/>
                  <a:gd name="T32" fmla="*/ 11 w 25"/>
                  <a:gd name="T33" fmla="*/ 0 h 56"/>
                  <a:gd name="T34" fmla="*/ 11 w 25"/>
                  <a:gd name="T35" fmla="*/ 0 h 56"/>
                  <a:gd name="T36" fmla="*/ 11 w 25"/>
                  <a:gd name="T37" fmla="*/ 0 h 56"/>
                  <a:gd name="T38" fmla="*/ 1 w 25"/>
                  <a:gd name="T39" fmla="*/ 2 h 56"/>
                  <a:gd name="T40" fmla="*/ 1 w 25"/>
                  <a:gd name="T41" fmla="*/ 3 h 56"/>
                  <a:gd name="T42" fmla="*/ 5 w 25"/>
                  <a:gd name="T43" fmla="*/ 2 h 56"/>
                  <a:gd name="T44" fmla="*/ 5 w 25"/>
                  <a:gd name="T45" fmla="*/ 2 h 56"/>
                  <a:gd name="T46" fmla="*/ 5 w 25"/>
                  <a:gd name="T47" fmla="*/ 2 h 56"/>
                  <a:gd name="T48" fmla="*/ 5 w 25"/>
                  <a:gd name="T49" fmla="*/ 2 h 56"/>
                  <a:gd name="T50" fmla="*/ 5 w 25"/>
                  <a:gd name="T51" fmla="*/ 2 h 56"/>
                  <a:gd name="T52" fmla="*/ 8 w 25"/>
                  <a:gd name="T53" fmla="*/ 3 h 56"/>
                  <a:gd name="T54" fmla="*/ 8 w 25"/>
                  <a:gd name="T55" fmla="*/ 3 h 56"/>
                  <a:gd name="T56" fmla="*/ 22 w 25"/>
                  <a:gd name="T57" fmla="*/ 11 h 56"/>
                  <a:gd name="T58" fmla="*/ 25 w 25"/>
                  <a:gd name="T59" fmla="*/ 14 h 56"/>
                  <a:gd name="T60" fmla="*/ 25 w 25"/>
                  <a:gd name="T61" fmla="*/ 5 h 56"/>
                  <a:gd name="T62" fmla="*/ 14 w 25"/>
                  <a:gd name="T63" fmla="*/ 0 h 56"/>
                  <a:gd name="T64" fmla="*/ 14 w 25"/>
                  <a:gd name="T65" fmla="*/ 0 h 56"/>
                  <a:gd name="T66" fmla="*/ 11 w 25"/>
                  <a:gd name="T67" fmla="*/ 0 h 56"/>
                  <a:gd name="T68" fmla="*/ 11 w 25"/>
                  <a:gd name="T6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56">
                    <a:moveTo>
                      <a:pt x="0" y="41"/>
                    </a:moveTo>
                    <a:cubicBezTo>
                      <a:pt x="0" y="43"/>
                      <a:pt x="0" y="43"/>
                      <a:pt x="0" y="43"/>
                    </a:cubicBezTo>
                    <a:cubicBezTo>
                      <a:pt x="0" y="43"/>
                      <a:pt x="0" y="43"/>
                      <a:pt x="0" y="43"/>
                    </a:cubicBezTo>
                    <a:cubicBezTo>
                      <a:pt x="6" y="50"/>
                      <a:pt x="15" y="55"/>
                      <a:pt x="25" y="56"/>
                    </a:cubicBezTo>
                    <a:cubicBezTo>
                      <a:pt x="25" y="49"/>
                      <a:pt x="25" y="49"/>
                      <a:pt x="25" y="49"/>
                    </a:cubicBezTo>
                    <a:cubicBezTo>
                      <a:pt x="24" y="49"/>
                      <a:pt x="23" y="49"/>
                      <a:pt x="21" y="49"/>
                    </a:cubicBezTo>
                    <a:cubicBezTo>
                      <a:pt x="21" y="49"/>
                      <a:pt x="21" y="49"/>
                      <a:pt x="21" y="49"/>
                    </a:cubicBezTo>
                    <a:cubicBezTo>
                      <a:pt x="21" y="49"/>
                      <a:pt x="21" y="49"/>
                      <a:pt x="21" y="49"/>
                    </a:cubicBezTo>
                    <a:cubicBezTo>
                      <a:pt x="21" y="49"/>
                      <a:pt x="21" y="49"/>
                      <a:pt x="21" y="49"/>
                    </a:cubicBezTo>
                    <a:cubicBezTo>
                      <a:pt x="21" y="49"/>
                      <a:pt x="21" y="49"/>
                      <a:pt x="21" y="49"/>
                    </a:cubicBezTo>
                    <a:cubicBezTo>
                      <a:pt x="21" y="49"/>
                      <a:pt x="20" y="49"/>
                      <a:pt x="19" y="49"/>
                    </a:cubicBezTo>
                    <a:cubicBezTo>
                      <a:pt x="19" y="49"/>
                      <a:pt x="19" y="49"/>
                      <a:pt x="19" y="49"/>
                    </a:cubicBezTo>
                    <a:cubicBezTo>
                      <a:pt x="19" y="49"/>
                      <a:pt x="19" y="49"/>
                      <a:pt x="19" y="49"/>
                    </a:cubicBezTo>
                    <a:cubicBezTo>
                      <a:pt x="19" y="49"/>
                      <a:pt x="19" y="49"/>
                      <a:pt x="19" y="49"/>
                    </a:cubicBezTo>
                    <a:cubicBezTo>
                      <a:pt x="19" y="49"/>
                      <a:pt x="19" y="49"/>
                      <a:pt x="19" y="49"/>
                    </a:cubicBezTo>
                    <a:cubicBezTo>
                      <a:pt x="12" y="48"/>
                      <a:pt x="5" y="45"/>
                      <a:pt x="0" y="41"/>
                    </a:cubicBezTo>
                    <a:moveTo>
                      <a:pt x="11" y="0"/>
                    </a:moveTo>
                    <a:cubicBezTo>
                      <a:pt x="11" y="0"/>
                      <a:pt x="11" y="0"/>
                      <a:pt x="11" y="0"/>
                    </a:cubicBezTo>
                    <a:cubicBezTo>
                      <a:pt x="11" y="0"/>
                      <a:pt x="11" y="0"/>
                      <a:pt x="11" y="0"/>
                    </a:cubicBezTo>
                    <a:cubicBezTo>
                      <a:pt x="7" y="0"/>
                      <a:pt x="4" y="1"/>
                      <a:pt x="1" y="2"/>
                    </a:cubicBezTo>
                    <a:cubicBezTo>
                      <a:pt x="1" y="3"/>
                      <a:pt x="1" y="3"/>
                      <a:pt x="1" y="3"/>
                    </a:cubicBezTo>
                    <a:cubicBezTo>
                      <a:pt x="2" y="3"/>
                      <a:pt x="4" y="2"/>
                      <a:pt x="5" y="2"/>
                    </a:cubicBezTo>
                    <a:cubicBezTo>
                      <a:pt x="5" y="2"/>
                      <a:pt x="5" y="2"/>
                      <a:pt x="5" y="2"/>
                    </a:cubicBezTo>
                    <a:cubicBezTo>
                      <a:pt x="5" y="2"/>
                      <a:pt x="5" y="2"/>
                      <a:pt x="5" y="2"/>
                    </a:cubicBezTo>
                    <a:cubicBezTo>
                      <a:pt x="5" y="2"/>
                      <a:pt x="5" y="2"/>
                      <a:pt x="5" y="2"/>
                    </a:cubicBezTo>
                    <a:cubicBezTo>
                      <a:pt x="5" y="2"/>
                      <a:pt x="5" y="2"/>
                      <a:pt x="5" y="2"/>
                    </a:cubicBezTo>
                    <a:cubicBezTo>
                      <a:pt x="6" y="2"/>
                      <a:pt x="7" y="2"/>
                      <a:pt x="8" y="3"/>
                    </a:cubicBezTo>
                    <a:cubicBezTo>
                      <a:pt x="8" y="3"/>
                      <a:pt x="8" y="3"/>
                      <a:pt x="8" y="3"/>
                    </a:cubicBezTo>
                    <a:cubicBezTo>
                      <a:pt x="14" y="4"/>
                      <a:pt x="19" y="7"/>
                      <a:pt x="22" y="11"/>
                    </a:cubicBezTo>
                    <a:cubicBezTo>
                      <a:pt x="23" y="12"/>
                      <a:pt x="24" y="13"/>
                      <a:pt x="25" y="14"/>
                    </a:cubicBezTo>
                    <a:cubicBezTo>
                      <a:pt x="25" y="5"/>
                      <a:pt x="25" y="5"/>
                      <a:pt x="25" y="5"/>
                    </a:cubicBezTo>
                    <a:cubicBezTo>
                      <a:pt x="22" y="3"/>
                      <a:pt x="18" y="1"/>
                      <a:pt x="14" y="0"/>
                    </a:cubicBezTo>
                    <a:cubicBezTo>
                      <a:pt x="14" y="0"/>
                      <a:pt x="14" y="0"/>
                      <a:pt x="14" y="0"/>
                    </a:cubicBezTo>
                    <a:cubicBezTo>
                      <a:pt x="13" y="0"/>
                      <a:pt x="12" y="0"/>
                      <a:pt x="11" y="0"/>
                    </a:cubicBezTo>
                    <a:cubicBezTo>
                      <a:pt x="11" y="0"/>
                      <a:pt x="11" y="0"/>
                      <a:pt x="11" y="0"/>
                    </a:cubicBezTo>
                  </a:path>
                </a:pathLst>
              </a:custGeom>
              <a:solidFill>
                <a:srgbClr val="AAB6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4" name="Freeform 2396">
                <a:extLst>
                  <a:ext uri="{FF2B5EF4-FFF2-40B4-BE49-F238E27FC236}">
                    <a16:creationId xmlns:a16="http://schemas.microsoft.com/office/drawing/2014/main" id="{F971DAFC-C87F-48B3-B7B0-B44E1C010C9A}"/>
                  </a:ext>
                </a:extLst>
              </p:cNvPr>
              <p:cNvSpPr>
                <a:spLocks/>
              </p:cNvSpPr>
              <p:nvPr/>
            </p:nvSpPr>
            <p:spPr bwMode="auto">
              <a:xfrm>
                <a:off x="653" y="856"/>
                <a:ext cx="59" cy="113"/>
              </a:xfrm>
              <a:custGeom>
                <a:avLst/>
                <a:gdLst>
                  <a:gd name="T0" fmla="*/ 5 w 25"/>
                  <a:gd name="T1" fmla="*/ 0 h 47"/>
                  <a:gd name="T2" fmla="*/ 5 w 25"/>
                  <a:gd name="T3" fmla="*/ 0 h 47"/>
                  <a:gd name="T4" fmla="*/ 5 w 25"/>
                  <a:gd name="T5" fmla="*/ 0 h 47"/>
                  <a:gd name="T6" fmla="*/ 1 w 25"/>
                  <a:gd name="T7" fmla="*/ 1 h 47"/>
                  <a:gd name="T8" fmla="*/ 1 w 25"/>
                  <a:gd name="T9" fmla="*/ 8 h 47"/>
                  <a:gd name="T10" fmla="*/ 2 w 25"/>
                  <a:gd name="T11" fmla="*/ 14 h 47"/>
                  <a:gd name="T12" fmla="*/ 3 w 25"/>
                  <a:gd name="T13" fmla="*/ 22 h 47"/>
                  <a:gd name="T14" fmla="*/ 11 w 25"/>
                  <a:gd name="T15" fmla="*/ 32 h 47"/>
                  <a:gd name="T16" fmla="*/ 18 w 25"/>
                  <a:gd name="T17" fmla="*/ 39 h 47"/>
                  <a:gd name="T18" fmla="*/ 18 w 25"/>
                  <a:gd name="T19" fmla="*/ 40 h 47"/>
                  <a:gd name="T20" fmla="*/ 18 w 25"/>
                  <a:gd name="T21" fmla="*/ 40 h 47"/>
                  <a:gd name="T22" fmla="*/ 17 w 25"/>
                  <a:gd name="T23" fmla="*/ 41 h 47"/>
                  <a:gd name="T24" fmla="*/ 17 w 25"/>
                  <a:gd name="T25" fmla="*/ 41 h 47"/>
                  <a:gd name="T26" fmla="*/ 17 w 25"/>
                  <a:gd name="T27" fmla="*/ 41 h 47"/>
                  <a:gd name="T28" fmla="*/ 17 w 25"/>
                  <a:gd name="T29" fmla="*/ 41 h 47"/>
                  <a:gd name="T30" fmla="*/ 17 w 25"/>
                  <a:gd name="T31" fmla="*/ 41 h 47"/>
                  <a:gd name="T32" fmla="*/ 17 w 25"/>
                  <a:gd name="T33" fmla="*/ 41 h 47"/>
                  <a:gd name="T34" fmla="*/ 13 w 25"/>
                  <a:gd name="T35" fmla="*/ 42 h 47"/>
                  <a:gd name="T36" fmla="*/ 13 w 25"/>
                  <a:gd name="T37" fmla="*/ 42 h 47"/>
                  <a:gd name="T38" fmla="*/ 13 w 25"/>
                  <a:gd name="T39" fmla="*/ 42 h 47"/>
                  <a:gd name="T40" fmla="*/ 13 w 25"/>
                  <a:gd name="T41" fmla="*/ 42 h 47"/>
                  <a:gd name="T42" fmla="*/ 13 w 25"/>
                  <a:gd name="T43" fmla="*/ 42 h 47"/>
                  <a:gd name="T44" fmla="*/ 9 w 25"/>
                  <a:gd name="T45" fmla="*/ 41 h 47"/>
                  <a:gd name="T46" fmla="*/ 9 w 25"/>
                  <a:gd name="T47" fmla="*/ 41 h 47"/>
                  <a:gd name="T48" fmla="*/ 9 w 25"/>
                  <a:gd name="T49" fmla="*/ 41 h 47"/>
                  <a:gd name="T50" fmla="*/ 2 w 25"/>
                  <a:gd name="T51" fmla="*/ 37 h 47"/>
                  <a:gd name="T52" fmla="*/ 0 w 25"/>
                  <a:gd name="T53" fmla="*/ 35 h 47"/>
                  <a:gd name="T54" fmla="*/ 0 w 25"/>
                  <a:gd name="T55" fmla="*/ 39 h 47"/>
                  <a:gd name="T56" fmla="*/ 19 w 25"/>
                  <a:gd name="T57" fmla="*/ 47 h 47"/>
                  <a:gd name="T58" fmla="*/ 19 w 25"/>
                  <a:gd name="T59" fmla="*/ 47 h 47"/>
                  <a:gd name="T60" fmla="*/ 19 w 25"/>
                  <a:gd name="T61" fmla="*/ 47 h 47"/>
                  <a:gd name="T62" fmla="*/ 19 w 25"/>
                  <a:gd name="T63" fmla="*/ 47 h 47"/>
                  <a:gd name="T64" fmla="*/ 19 w 25"/>
                  <a:gd name="T65" fmla="*/ 47 h 47"/>
                  <a:gd name="T66" fmla="*/ 21 w 25"/>
                  <a:gd name="T67" fmla="*/ 47 h 47"/>
                  <a:gd name="T68" fmla="*/ 21 w 25"/>
                  <a:gd name="T69" fmla="*/ 47 h 47"/>
                  <a:gd name="T70" fmla="*/ 21 w 25"/>
                  <a:gd name="T71" fmla="*/ 47 h 47"/>
                  <a:gd name="T72" fmla="*/ 21 w 25"/>
                  <a:gd name="T73" fmla="*/ 47 h 47"/>
                  <a:gd name="T74" fmla="*/ 25 w 25"/>
                  <a:gd name="T75" fmla="*/ 47 h 47"/>
                  <a:gd name="T76" fmla="*/ 25 w 25"/>
                  <a:gd name="T77" fmla="*/ 12 h 47"/>
                  <a:gd name="T78" fmla="*/ 22 w 25"/>
                  <a:gd name="T79" fmla="*/ 9 h 47"/>
                  <a:gd name="T80" fmla="*/ 8 w 25"/>
                  <a:gd name="T81" fmla="*/ 1 h 47"/>
                  <a:gd name="T82" fmla="*/ 8 w 25"/>
                  <a:gd name="T83" fmla="*/ 1 h 47"/>
                  <a:gd name="T84" fmla="*/ 5 w 25"/>
                  <a:gd name="T85" fmla="*/ 0 h 47"/>
                  <a:gd name="T86" fmla="*/ 5 w 25"/>
                  <a:gd name="T8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 h="47">
                    <a:moveTo>
                      <a:pt x="5" y="0"/>
                    </a:moveTo>
                    <a:cubicBezTo>
                      <a:pt x="5" y="0"/>
                      <a:pt x="5" y="0"/>
                      <a:pt x="5" y="0"/>
                    </a:cubicBezTo>
                    <a:cubicBezTo>
                      <a:pt x="5" y="0"/>
                      <a:pt x="5" y="0"/>
                      <a:pt x="5" y="0"/>
                    </a:cubicBezTo>
                    <a:cubicBezTo>
                      <a:pt x="4" y="0"/>
                      <a:pt x="2" y="1"/>
                      <a:pt x="1" y="1"/>
                    </a:cubicBezTo>
                    <a:cubicBezTo>
                      <a:pt x="1" y="8"/>
                      <a:pt x="1" y="8"/>
                      <a:pt x="1" y="8"/>
                    </a:cubicBezTo>
                    <a:cubicBezTo>
                      <a:pt x="2" y="10"/>
                      <a:pt x="2" y="12"/>
                      <a:pt x="2" y="14"/>
                    </a:cubicBezTo>
                    <a:cubicBezTo>
                      <a:pt x="3" y="16"/>
                      <a:pt x="3" y="19"/>
                      <a:pt x="3" y="22"/>
                    </a:cubicBezTo>
                    <a:cubicBezTo>
                      <a:pt x="5" y="26"/>
                      <a:pt x="7" y="29"/>
                      <a:pt x="11" y="32"/>
                    </a:cubicBezTo>
                    <a:cubicBezTo>
                      <a:pt x="13" y="34"/>
                      <a:pt x="17" y="36"/>
                      <a:pt x="18" y="39"/>
                    </a:cubicBezTo>
                    <a:cubicBezTo>
                      <a:pt x="18" y="40"/>
                      <a:pt x="18" y="40"/>
                      <a:pt x="18" y="40"/>
                    </a:cubicBezTo>
                    <a:cubicBezTo>
                      <a:pt x="18" y="40"/>
                      <a:pt x="18" y="40"/>
                      <a:pt x="18" y="40"/>
                    </a:cubicBezTo>
                    <a:cubicBezTo>
                      <a:pt x="18" y="40"/>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6" y="42"/>
                      <a:pt x="14"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2" y="42"/>
                      <a:pt x="10" y="42"/>
                      <a:pt x="9" y="41"/>
                    </a:cubicBezTo>
                    <a:cubicBezTo>
                      <a:pt x="9" y="41"/>
                      <a:pt x="9" y="41"/>
                      <a:pt x="9" y="41"/>
                    </a:cubicBezTo>
                    <a:cubicBezTo>
                      <a:pt x="9" y="41"/>
                      <a:pt x="9" y="41"/>
                      <a:pt x="9" y="41"/>
                    </a:cubicBezTo>
                    <a:cubicBezTo>
                      <a:pt x="6" y="40"/>
                      <a:pt x="4" y="39"/>
                      <a:pt x="2" y="37"/>
                    </a:cubicBezTo>
                    <a:cubicBezTo>
                      <a:pt x="1" y="37"/>
                      <a:pt x="1" y="36"/>
                      <a:pt x="0" y="35"/>
                    </a:cubicBezTo>
                    <a:cubicBezTo>
                      <a:pt x="0" y="39"/>
                      <a:pt x="0" y="39"/>
                      <a:pt x="0" y="39"/>
                    </a:cubicBezTo>
                    <a:cubicBezTo>
                      <a:pt x="5" y="43"/>
                      <a:pt x="12" y="46"/>
                      <a:pt x="19" y="47"/>
                    </a:cubicBezTo>
                    <a:cubicBezTo>
                      <a:pt x="19" y="47"/>
                      <a:pt x="19" y="47"/>
                      <a:pt x="19" y="47"/>
                    </a:cubicBezTo>
                    <a:cubicBezTo>
                      <a:pt x="19" y="47"/>
                      <a:pt x="19" y="47"/>
                      <a:pt x="19" y="47"/>
                    </a:cubicBezTo>
                    <a:cubicBezTo>
                      <a:pt x="19" y="47"/>
                      <a:pt x="19" y="47"/>
                      <a:pt x="19" y="47"/>
                    </a:cubicBezTo>
                    <a:cubicBezTo>
                      <a:pt x="19" y="47"/>
                      <a:pt x="19" y="47"/>
                      <a:pt x="19" y="47"/>
                    </a:cubicBezTo>
                    <a:cubicBezTo>
                      <a:pt x="20" y="47"/>
                      <a:pt x="21" y="47"/>
                      <a:pt x="21" y="47"/>
                    </a:cubicBezTo>
                    <a:cubicBezTo>
                      <a:pt x="21" y="47"/>
                      <a:pt x="21" y="47"/>
                      <a:pt x="21" y="47"/>
                    </a:cubicBezTo>
                    <a:cubicBezTo>
                      <a:pt x="21" y="47"/>
                      <a:pt x="21" y="47"/>
                      <a:pt x="21" y="47"/>
                    </a:cubicBezTo>
                    <a:cubicBezTo>
                      <a:pt x="21" y="47"/>
                      <a:pt x="21" y="47"/>
                      <a:pt x="21" y="47"/>
                    </a:cubicBezTo>
                    <a:cubicBezTo>
                      <a:pt x="23" y="47"/>
                      <a:pt x="24" y="47"/>
                      <a:pt x="25" y="47"/>
                    </a:cubicBezTo>
                    <a:cubicBezTo>
                      <a:pt x="25" y="12"/>
                      <a:pt x="25" y="12"/>
                      <a:pt x="25" y="12"/>
                    </a:cubicBezTo>
                    <a:cubicBezTo>
                      <a:pt x="24" y="11"/>
                      <a:pt x="23" y="10"/>
                      <a:pt x="22" y="9"/>
                    </a:cubicBezTo>
                    <a:cubicBezTo>
                      <a:pt x="19" y="5"/>
                      <a:pt x="14" y="2"/>
                      <a:pt x="8" y="1"/>
                    </a:cubicBezTo>
                    <a:cubicBezTo>
                      <a:pt x="8" y="1"/>
                      <a:pt x="8" y="1"/>
                      <a:pt x="8" y="1"/>
                    </a:cubicBezTo>
                    <a:cubicBezTo>
                      <a:pt x="7" y="0"/>
                      <a:pt x="6" y="0"/>
                      <a:pt x="5" y="0"/>
                    </a:cubicBezTo>
                    <a:cubicBezTo>
                      <a:pt x="5" y="0"/>
                      <a:pt x="5" y="0"/>
                      <a:pt x="5" y="0"/>
                    </a:cubicBezTo>
                  </a:path>
                </a:pathLst>
              </a:custGeom>
              <a:solidFill>
                <a:srgbClr val="B7BA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5" name="Freeform 2397">
                <a:extLst>
                  <a:ext uri="{FF2B5EF4-FFF2-40B4-BE49-F238E27FC236}">
                    <a16:creationId xmlns:a16="http://schemas.microsoft.com/office/drawing/2014/main" id="{B0C9AACA-9598-4E54-8172-FD4367B5A7E9}"/>
                  </a:ext>
                </a:extLst>
              </p:cNvPr>
              <p:cNvSpPr>
                <a:spLocks/>
              </p:cNvSpPr>
              <p:nvPr/>
            </p:nvSpPr>
            <p:spPr bwMode="auto">
              <a:xfrm>
                <a:off x="653" y="876"/>
                <a:ext cx="43" cy="81"/>
              </a:xfrm>
              <a:custGeom>
                <a:avLst/>
                <a:gdLst>
                  <a:gd name="T0" fmla="*/ 1 w 18"/>
                  <a:gd name="T1" fmla="*/ 0 h 34"/>
                  <a:gd name="T2" fmla="*/ 0 w 18"/>
                  <a:gd name="T3" fmla="*/ 27 h 34"/>
                  <a:gd name="T4" fmla="*/ 2 w 18"/>
                  <a:gd name="T5" fmla="*/ 29 h 34"/>
                  <a:gd name="T6" fmla="*/ 9 w 18"/>
                  <a:gd name="T7" fmla="*/ 33 h 34"/>
                  <a:gd name="T8" fmla="*/ 9 w 18"/>
                  <a:gd name="T9" fmla="*/ 33 h 34"/>
                  <a:gd name="T10" fmla="*/ 9 w 18"/>
                  <a:gd name="T11" fmla="*/ 33 h 34"/>
                  <a:gd name="T12" fmla="*/ 13 w 18"/>
                  <a:gd name="T13" fmla="*/ 34 h 34"/>
                  <a:gd name="T14" fmla="*/ 13 w 18"/>
                  <a:gd name="T15" fmla="*/ 34 h 34"/>
                  <a:gd name="T16" fmla="*/ 13 w 18"/>
                  <a:gd name="T17" fmla="*/ 34 h 34"/>
                  <a:gd name="T18" fmla="*/ 13 w 18"/>
                  <a:gd name="T19" fmla="*/ 34 h 34"/>
                  <a:gd name="T20" fmla="*/ 17 w 18"/>
                  <a:gd name="T21" fmla="*/ 33 h 34"/>
                  <a:gd name="T22" fmla="*/ 17 w 18"/>
                  <a:gd name="T23" fmla="*/ 33 h 34"/>
                  <a:gd name="T24" fmla="*/ 17 w 18"/>
                  <a:gd name="T25" fmla="*/ 33 h 34"/>
                  <a:gd name="T26" fmla="*/ 17 w 18"/>
                  <a:gd name="T27" fmla="*/ 33 h 34"/>
                  <a:gd name="T28" fmla="*/ 17 w 18"/>
                  <a:gd name="T29" fmla="*/ 33 h 34"/>
                  <a:gd name="T30" fmla="*/ 17 w 18"/>
                  <a:gd name="T31" fmla="*/ 33 h 34"/>
                  <a:gd name="T32" fmla="*/ 18 w 18"/>
                  <a:gd name="T33" fmla="*/ 32 h 34"/>
                  <a:gd name="T34" fmla="*/ 18 w 18"/>
                  <a:gd name="T35" fmla="*/ 32 h 34"/>
                  <a:gd name="T36" fmla="*/ 18 w 18"/>
                  <a:gd name="T37" fmla="*/ 31 h 34"/>
                  <a:gd name="T38" fmla="*/ 11 w 18"/>
                  <a:gd name="T39" fmla="*/ 24 h 34"/>
                  <a:gd name="T40" fmla="*/ 3 w 18"/>
                  <a:gd name="T41" fmla="*/ 14 h 34"/>
                  <a:gd name="T42" fmla="*/ 2 w 18"/>
                  <a:gd name="T43" fmla="*/ 6 h 34"/>
                  <a:gd name="T44" fmla="*/ 1 w 18"/>
                  <a:gd name="T4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 h="34">
                    <a:moveTo>
                      <a:pt x="1" y="0"/>
                    </a:moveTo>
                    <a:cubicBezTo>
                      <a:pt x="0" y="27"/>
                      <a:pt x="0" y="27"/>
                      <a:pt x="0" y="27"/>
                    </a:cubicBezTo>
                    <a:cubicBezTo>
                      <a:pt x="1" y="28"/>
                      <a:pt x="1" y="29"/>
                      <a:pt x="2" y="29"/>
                    </a:cubicBezTo>
                    <a:cubicBezTo>
                      <a:pt x="4" y="31"/>
                      <a:pt x="6" y="32"/>
                      <a:pt x="9" y="33"/>
                    </a:cubicBezTo>
                    <a:cubicBezTo>
                      <a:pt x="9" y="33"/>
                      <a:pt x="9" y="33"/>
                      <a:pt x="9" y="33"/>
                    </a:cubicBezTo>
                    <a:cubicBezTo>
                      <a:pt x="9" y="33"/>
                      <a:pt x="9" y="33"/>
                      <a:pt x="9" y="33"/>
                    </a:cubicBezTo>
                    <a:cubicBezTo>
                      <a:pt x="10" y="34"/>
                      <a:pt x="12" y="34"/>
                      <a:pt x="13" y="34"/>
                    </a:cubicBezTo>
                    <a:cubicBezTo>
                      <a:pt x="13" y="34"/>
                      <a:pt x="13" y="34"/>
                      <a:pt x="13" y="34"/>
                    </a:cubicBezTo>
                    <a:cubicBezTo>
                      <a:pt x="13" y="34"/>
                      <a:pt x="13" y="34"/>
                      <a:pt x="13" y="34"/>
                    </a:cubicBezTo>
                    <a:cubicBezTo>
                      <a:pt x="13" y="34"/>
                      <a:pt x="13" y="34"/>
                      <a:pt x="13" y="34"/>
                    </a:cubicBezTo>
                    <a:cubicBezTo>
                      <a:pt x="14" y="34"/>
                      <a:pt x="16" y="34"/>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7" y="33"/>
                      <a:pt x="18" y="32"/>
                      <a:pt x="18" y="32"/>
                    </a:cubicBezTo>
                    <a:cubicBezTo>
                      <a:pt x="18" y="32"/>
                      <a:pt x="18" y="32"/>
                      <a:pt x="18" y="32"/>
                    </a:cubicBezTo>
                    <a:cubicBezTo>
                      <a:pt x="18" y="31"/>
                      <a:pt x="18" y="31"/>
                      <a:pt x="18" y="31"/>
                    </a:cubicBezTo>
                    <a:cubicBezTo>
                      <a:pt x="17" y="28"/>
                      <a:pt x="13" y="26"/>
                      <a:pt x="11" y="24"/>
                    </a:cubicBezTo>
                    <a:cubicBezTo>
                      <a:pt x="7" y="21"/>
                      <a:pt x="5" y="18"/>
                      <a:pt x="3" y="14"/>
                    </a:cubicBezTo>
                    <a:cubicBezTo>
                      <a:pt x="3" y="11"/>
                      <a:pt x="3" y="8"/>
                      <a:pt x="2" y="6"/>
                    </a:cubicBezTo>
                    <a:cubicBezTo>
                      <a:pt x="2" y="4"/>
                      <a:pt x="2" y="2"/>
                      <a:pt x="1" y="0"/>
                    </a:cubicBezTo>
                  </a:path>
                </a:pathLst>
              </a:custGeom>
              <a:solidFill>
                <a:srgbClr val="C7CA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6" name="Freeform 2398">
                <a:extLst>
                  <a:ext uri="{FF2B5EF4-FFF2-40B4-BE49-F238E27FC236}">
                    <a16:creationId xmlns:a16="http://schemas.microsoft.com/office/drawing/2014/main" id="{4C97CDBC-832B-4CD0-8F25-1EE3A81576FB}"/>
                  </a:ext>
                </a:extLst>
              </p:cNvPr>
              <p:cNvSpPr>
                <a:spLocks noEditPoints="1"/>
              </p:cNvSpPr>
              <p:nvPr/>
            </p:nvSpPr>
            <p:spPr bwMode="auto">
              <a:xfrm>
                <a:off x="837" y="332"/>
                <a:ext cx="107" cy="355"/>
              </a:xfrm>
              <a:custGeom>
                <a:avLst/>
                <a:gdLst>
                  <a:gd name="T0" fmla="*/ 5 w 45"/>
                  <a:gd name="T1" fmla="*/ 149 h 149"/>
                  <a:gd name="T2" fmla="*/ 5 w 45"/>
                  <a:gd name="T3" fmla="*/ 149 h 149"/>
                  <a:gd name="T4" fmla="*/ 5 w 45"/>
                  <a:gd name="T5" fmla="*/ 149 h 149"/>
                  <a:gd name="T6" fmla="*/ 5 w 45"/>
                  <a:gd name="T7" fmla="*/ 149 h 149"/>
                  <a:gd name="T8" fmla="*/ 5 w 45"/>
                  <a:gd name="T9" fmla="*/ 149 h 149"/>
                  <a:gd name="T10" fmla="*/ 5 w 45"/>
                  <a:gd name="T11" fmla="*/ 149 h 149"/>
                  <a:gd name="T12" fmla="*/ 0 w 45"/>
                  <a:gd name="T13" fmla="*/ 147 h 149"/>
                  <a:gd name="T14" fmla="*/ 0 w 45"/>
                  <a:gd name="T15" fmla="*/ 147 h 149"/>
                  <a:gd name="T16" fmla="*/ 5 w 45"/>
                  <a:gd name="T17" fmla="*/ 149 h 149"/>
                  <a:gd name="T18" fmla="*/ 0 w 45"/>
                  <a:gd name="T19" fmla="*/ 147 h 149"/>
                  <a:gd name="T20" fmla="*/ 0 w 45"/>
                  <a:gd name="T21" fmla="*/ 144 h 149"/>
                  <a:gd name="T22" fmla="*/ 0 w 45"/>
                  <a:gd name="T23" fmla="*/ 144 h 149"/>
                  <a:gd name="T24" fmla="*/ 2 w 45"/>
                  <a:gd name="T25" fmla="*/ 144 h 149"/>
                  <a:gd name="T26" fmla="*/ 0 w 45"/>
                  <a:gd name="T27" fmla="*/ 144 h 149"/>
                  <a:gd name="T28" fmla="*/ 32 w 45"/>
                  <a:gd name="T29" fmla="*/ 131 h 149"/>
                  <a:gd name="T30" fmla="*/ 34 w 45"/>
                  <a:gd name="T31" fmla="*/ 131 h 149"/>
                  <a:gd name="T32" fmla="*/ 32 w 45"/>
                  <a:gd name="T33" fmla="*/ 131 h 149"/>
                  <a:gd name="T34" fmla="*/ 32 w 45"/>
                  <a:gd name="T35" fmla="*/ 131 h 149"/>
                  <a:gd name="T36" fmla="*/ 32 w 45"/>
                  <a:gd name="T37" fmla="*/ 131 h 149"/>
                  <a:gd name="T38" fmla="*/ 32 w 45"/>
                  <a:gd name="T39" fmla="*/ 131 h 149"/>
                  <a:gd name="T40" fmla="*/ 32 w 45"/>
                  <a:gd name="T41" fmla="*/ 131 h 149"/>
                  <a:gd name="T42" fmla="*/ 12 w 45"/>
                  <a:gd name="T43" fmla="*/ 83 h 149"/>
                  <a:gd name="T44" fmla="*/ 0 w 45"/>
                  <a:gd name="T45" fmla="*/ 93 h 149"/>
                  <a:gd name="T46" fmla="*/ 0 w 45"/>
                  <a:gd name="T47" fmla="*/ 144 h 149"/>
                  <a:gd name="T48" fmla="*/ 2 w 45"/>
                  <a:gd name="T49" fmla="*/ 144 h 149"/>
                  <a:gd name="T50" fmla="*/ 2 w 45"/>
                  <a:gd name="T51" fmla="*/ 144 h 149"/>
                  <a:gd name="T52" fmla="*/ 3 w 45"/>
                  <a:gd name="T53" fmla="*/ 144 h 149"/>
                  <a:gd name="T54" fmla="*/ 8 w 45"/>
                  <a:gd name="T55" fmla="*/ 147 h 149"/>
                  <a:gd name="T56" fmla="*/ 8 w 45"/>
                  <a:gd name="T57" fmla="*/ 147 h 149"/>
                  <a:gd name="T58" fmla="*/ 3 w 45"/>
                  <a:gd name="T59" fmla="*/ 144 h 149"/>
                  <a:gd name="T60" fmla="*/ 3 w 45"/>
                  <a:gd name="T61" fmla="*/ 144 h 149"/>
                  <a:gd name="T62" fmla="*/ 4 w 45"/>
                  <a:gd name="T63" fmla="*/ 145 h 149"/>
                  <a:gd name="T64" fmla="*/ 4 w 45"/>
                  <a:gd name="T65" fmla="*/ 145 h 149"/>
                  <a:gd name="T66" fmla="*/ 7 w 45"/>
                  <a:gd name="T67" fmla="*/ 145 h 149"/>
                  <a:gd name="T68" fmla="*/ 7 w 45"/>
                  <a:gd name="T69" fmla="*/ 145 h 149"/>
                  <a:gd name="T70" fmla="*/ 8 w 45"/>
                  <a:gd name="T71" fmla="*/ 145 h 149"/>
                  <a:gd name="T72" fmla="*/ 8 w 45"/>
                  <a:gd name="T73" fmla="*/ 146 h 149"/>
                  <a:gd name="T74" fmla="*/ 12 w 45"/>
                  <a:gd name="T75" fmla="*/ 140 h 149"/>
                  <a:gd name="T76" fmla="*/ 12 w 45"/>
                  <a:gd name="T77" fmla="*/ 140 h 149"/>
                  <a:gd name="T78" fmla="*/ 13 w 45"/>
                  <a:gd name="T79" fmla="*/ 139 h 149"/>
                  <a:gd name="T80" fmla="*/ 12 w 45"/>
                  <a:gd name="T81" fmla="*/ 83 h 149"/>
                  <a:gd name="T82" fmla="*/ 45 w 45"/>
                  <a:gd name="T83" fmla="*/ 0 h 149"/>
                  <a:gd name="T84" fmla="*/ 0 w 45"/>
                  <a:gd name="T85" fmla="*/ 11 h 149"/>
                  <a:gd name="T86" fmla="*/ 0 w 45"/>
                  <a:gd name="T87" fmla="*/ 45 h 149"/>
                  <a:gd name="T88" fmla="*/ 11 w 45"/>
                  <a:gd name="T89" fmla="*/ 49 h 149"/>
                  <a:gd name="T90" fmla="*/ 10 w 45"/>
                  <a:gd name="T91" fmla="*/ 19 h 149"/>
                  <a:gd name="T92" fmla="*/ 10 w 45"/>
                  <a:gd name="T93" fmla="*/ 15 h 149"/>
                  <a:gd name="T94" fmla="*/ 40 w 45"/>
                  <a:gd name="T95" fmla="*/ 11 h 149"/>
                  <a:gd name="T96" fmla="*/ 30 w 45"/>
                  <a:gd name="T97" fmla="*/ 129 h 149"/>
                  <a:gd name="T98" fmla="*/ 30 w 45"/>
                  <a:gd name="T99" fmla="*/ 128 h 149"/>
                  <a:gd name="T100" fmla="*/ 31 w 45"/>
                  <a:gd name="T101" fmla="*/ 128 h 149"/>
                  <a:gd name="T102" fmla="*/ 45 w 45"/>
                  <a:gd name="T103" fmla="*/ 133 h 149"/>
                  <a:gd name="T104" fmla="*/ 45 w 45"/>
                  <a:gd name="T105" fmla="*/ 132 h 149"/>
                  <a:gd name="T106" fmla="*/ 32 w 45"/>
                  <a:gd name="T107" fmla="*/ 128 h 149"/>
                  <a:gd name="T108" fmla="*/ 32 w 45"/>
                  <a:gd name="T109" fmla="*/ 128 h 149"/>
                  <a:gd name="T110" fmla="*/ 32 w 45"/>
                  <a:gd name="T111" fmla="*/ 128 h 149"/>
                  <a:gd name="T112" fmla="*/ 30 w 45"/>
                  <a:gd name="T113" fmla="*/ 128 h 149"/>
                  <a:gd name="T114" fmla="*/ 30 w 45"/>
                  <a:gd name="T115" fmla="*/ 128 h 149"/>
                  <a:gd name="T116" fmla="*/ 32 w 45"/>
                  <a:gd name="T117" fmla="*/ 128 h 149"/>
                  <a:gd name="T118" fmla="*/ 40 w 45"/>
                  <a:gd name="T119" fmla="*/ 127 h 149"/>
                  <a:gd name="T120" fmla="*/ 45 w 45"/>
                  <a:gd name="T121" fmla="*/ 127 h 149"/>
                  <a:gd name="T122" fmla="*/ 45 w 45"/>
                  <a:gd name="T12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 h="149">
                    <a:moveTo>
                      <a:pt x="5" y="149"/>
                    </a:moveTo>
                    <a:cubicBezTo>
                      <a:pt x="5" y="149"/>
                      <a:pt x="5" y="149"/>
                      <a:pt x="5" y="149"/>
                    </a:cubicBezTo>
                    <a:cubicBezTo>
                      <a:pt x="5" y="149"/>
                      <a:pt x="5" y="149"/>
                      <a:pt x="5" y="149"/>
                    </a:cubicBezTo>
                    <a:moveTo>
                      <a:pt x="5" y="149"/>
                    </a:moveTo>
                    <a:cubicBezTo>
                      <a:pt x="5" y="149"/>
                      <a:pt x="5" y="149"/>
                      <a:pt x="5" y="149"/>
                    </a:cubicBezTo>
                    <a:cubicBezTo>
                      <a:pt x="5" y="149"/>
                      <a:pt x="5" y="149"/>
                      <a:pt x="5" y="149"/>
                    </a:cubicBezTo>
                    <a:moveTo>
                      <a:pt x="0" y="147"/>
                    </a:moveTo>
                    <a:cubicBezTo>
                      <a:pt x="0" y="147"/>
                      <a:pt x="0" y="147"/>
                      <a:pt x="0" y="147"/>
                    </a:cubicBezTo>
                    <a:cubicBezTo>
                      <a:pt x="2" y="147"/>
                      <a:pt x="3" y="148"/>
                      <a:pt x="5" y="149"/>
                    </a:cubicBezTo>
                    <a:cubicBezTo>
                      <a:pt x="3" y="148"/>
                      <a:pt x="2" y="147"/>
                      <a:pt x="0" y="147"/>
                    </a:cubicBezTo>
                    <a:moveTo>
                      <a:pt x="0" y="144"/>
                    </a:moveTo>
                    <a:cubicBezTo>
                      <a:pt x="0" y="144"/>
                      <a:pt x="0" y="144"/>
                      <a:pt x="0" y="144"/>
                    </a:cubicBezTo>
                    <a:cubicBezTo>
                      <a:pt x="0" y="144"/>
                      <a:pt x="1" y="144"/>
                      <a:pt x="2" y="144"/>
                    </a:cubicBezTo>
                    <a:cubicBezTo>
                      <a:pt x="1" y="144"/>
                      <a:pt x="0" y="144"/>
                      <a:pt x="0" y="144"/>
                    </a:cubicBezTo>
                    <a:moveTo>
                      <a:pt x="32" y="131"/>
                    </a:moveTo>
                    <a:cubicBezTo>
                      <a:pt x="33" y="131"/>
                      <a:pt x="33" y="131"/>
                      <a:pt x="34" y="131"/>
                    </a:cubicBezTo>
                    <a:cubicBezTo>
                      <a:pt x="33" y="131"/>
                      <a:pt x="33" y="131"/>
                      <a:pt x="32" y="131"/>
                    </a:cubicBezTo>
                    <a:moveTo>
                      <a:pt x="32" y="131"/>
                    </a:moveTo>
                    <a:cubicBezTo>
                      <a:pt x="32" y="131"/>
                      <a:pt x="32" y="131"/>
                      <a:pt x="32" y="131"/>
                    </a:cubicBezTo>
                    <a:cubicBezTo>
                      <a:pt x="32" y="131"/>
                      <a:pt x="32" y="131"/>
                      <a:pt x="32" y="131"/>
                    </a:cubicBezTo>
                    <a:cubicBezTo>
                      <a:pt x="32" y="131"/>
                      <a:pt x="32" y="131"/>
                      <a:pt x="32" y="131"/>
                    </a:cubicBezTo>
                    <a:moveTo>
                      <a:pt x="12" y="83"/>
                    </a:moveTo>
                    <a:cubicBezTo>
                      <a:pt x="9" y="86"/>
                      <a:pt x="5" y="90"/>
                      <a:pt x="0" y="93"/>
                    </a:cubicBezTo>
                    <a:cubicBezTo>
                      <a:pt x="0" y="144"/>
                      <a:pt x="0" y="144"/>
                      <a:pt x="0" y="144"/>
                    </a:cubicBezTo>
                    <a:cubicBezTo>
                      <a:pt x="1" y="144"/>
                      <a:pt x="1" y="144"/>
                      <a:pt x="2" y="144"/>
                    </a:cubicBezTo>
                    <a:cubicBezTo>
                      <a:pt x="2" y="144"/>
                      <a:pt x="2" y="144"/>
                      <a:pt x="2" y="144"/>
                    </a:cubicBezTo>
                    <a:cubicBezTo>
                      <a:pt x="3" y="144"/>
                      <a:pt x="3" y="144"/>
                      <a:pt x="3" y="144"/>
                    </a:cubicBezTo>
                    <a:cubicBezTo>
                      <a:pt x="5" y="145"/>
                      <a:pt x="6" y="146"/>
                      <a:pt x="8" y="147"/>
                    </a:cubicBezTo>
                    <a:cubicBezTo>
                      <a:pt x="8" y="147"/>
                      <a:pt x="8" y="147"/>
                      <a:pt x="8" y="147"/>
                    </a:cubicBezTo>
                    <a:cubicBezTo>
                      <a:pt x="6" y="146"/>
                      <a:pt x="5" y="145"/>
                      <a:pt x="3" y="144"/>
                    </a:cubicBezTo>
                    <a:cubicBezTo>
                      <a:pt x="3" y="144"/>
                      <a:pt x="3" y="144"/>
                      <a:pt x="3" y="144"/>
                    </a:cubicBezTo>
                    <a:cubicBezTo>
                      <a:pt x="3" y="144"/>
                      <a:pt x="4" y="145"/>
                      <a:pt x="4" y="145"/>
                    </a:cubicBezTo>
                    <a:cubicBezTo>
                      <a:pt x="4" y="145"/>
                      <a:pt x="4" y="145"/>
                      <a:pt x="4" y="145"/>
                    </a:cubicBezTo>
                    <a:cubicBezTo>
                      <a:pt x="5" y="145"/>
                      <a:pt x="6" y="145"/>
                      <a:pt x="7" y="145"/>
                    </a:cubicBezTo>
                    <a:cubicBezTo>
                      <a:pt x="7" y="145"/>
                      <a:pt x="7" y="145"/>
                      <a:pt x="7" y="145"/>
                    </a:cubicBezTo>
                    <a:cubicBezTo>
                      <a:pt x="8" y="145"/>
                      <a:pt x="8" y="145"/>
                      <a:pt x="8" y="145"/>
                    </a:cubicBezTo>
                    <a:cubicBezTo>
                      <a:pt x="8" y="146"/>
                      <a:pt x="8" y="146"/>
                      <a:pt x="8" y="146"/>
                    </a:cubicBezTo>
                    <a:cubicBezTo>
                      <a:pt x="9" y="144"/>
                      <a:pt x="11" y="142"/>
                      <a:pt x="12" y="140"/>
                    </a:cubicBezTo>
                    <a:cubicBezTo>
                      <a:pt x="12" y="140"/>
                      <a:pt x="12" y="140"/>
                      <a:pt x="12" y="140"/>
                    </a:cubicBezTo>
                    <a:cubicBezTo>
                      <a:pt x="12" y="140"/>
                      <a:pt x="13" y="139"/>
                      <a:pt x="13" y="139"/>
                    </a:cubicBezTo>
                    <a:cubicBezTo>
                      <a:pt x="12" y="83"/>
                      <a:pt x="12" y="83"/>
                      <a:pt x="12" y="83"/>
                    </a:cubicBezTo>
                    <a:moveTo>
                      <a:pt x="45" y="0"/>
                    </a:moveTo>
                    <a:cubicBezTo>
                      <a:pt x="35" y="5"/>
                      <a:pt x="19" y="9"/>
                      <a:pt x="0" y="11"/>
                    </a:cubicBezTo>
                    <a:cubicBezTo>
                      <a:pt x="0" y="45"/>
                      <a:pt x="0" y="45"/>
                      <a:pt x="0" y="45"/>
                    </a:cubicBezTo>
                    <a:cubicBezTo>
                      <a:pt x="4" y="45"/>
                      <a:pt x="8" y="47"/>
                      <a:pt x="11" y="49"/>
                    </a:cubicBezTo>
                    <a:cubicBezTo>
                      <a:pt x="10" y="19"/>
                      <a:pt x="10" y="19"/>
                      <a:pt x="10" y="19"/>
                    </a:cubicBezTo>
                    <a:cubicBezTo>
                      <a:pt x="10" y="15"/>
                      <a:pt x="10" y="15"/>
                      <a:pt x="10" y="15"/>
                    </a:cubicBezTo>
                    <a:cubicBezTo>
                      <a:pt x="10" y="15"/>
                      <a:pt x="35" y="15"/>
                      <a:pt x="40" y="11"/>
                    </a:cubicBezTo>
                    <a:cubicBezTo>
                      <a:pt x="30" y="129"/>
                      <a:pt x="30" y="129"/>
                      <a:pt x="30" y="129"/>
                    </a:cubicBezTo>
                    <a:cubicBezTo>
                      <a:pt x="30" y="128"/>
                      <a:pt x="30" y="128"/>
                      <a:pt x="30" y="128"/>
                    </a:cubicBezTo>
                    <a:cubicBezTo>
                      <a:pt x="30" y="128"/>
                      <a:pt x="30" y="128"/>
                      <a:pt x="31" y="128"/>
                    </a:cubicBezTo>
                    <a:cubicBezTo>
                      <a:pt x="38" y="128"/>
                      <a:pt x="42" y="130"/>
                      <a:pt x="45" y="133"/>
                    </a:cubicBezTo>
                    <a:cubicBezTo>
                      <a:pt x="45" y="132"/>
                      <a:pt x="45" y="132"/>
                      <a:pt x="45" y="132"/>
                    </a:cubicBezTo>
                    <a:cubicBezTo>
                      <a:pt x="42" y="130"/>
                      <a:pt x="38" y="128"/>
                      <a:pt x="32" y="128"/>
                    </a:cubicBezTo>
                    <a:cubicBezTo>
                      <a:pt x="32" y="128"/>
                      <a:pt x="32" y="128"/>
                      <a:pt x="32" y="128"/>
                    </a:cubicBezTo>
                    <a:cubicBezTo>
                      <a:pt x="32" y="128"/>
                      <a:pt x="32" y="128"/>
                      <a:pt x="32" y="128"/>
                    </a:cubicBezTo>
                    <a:cubicBezTo>
                      <a:pt x="31" y="128"/>
                      <a:pt x="31" y="128"/>
                      <a:pt x="30" y="128"/>
                    </a:cubicBezTo>
                    <a:cubicBezTo>
                      <a:pt x="30" y="128"/>
                      <a:pt x="30" y="128"/>
                      <a:pt x="30" y="128"/>
                    </a:cubicBezTo>
                    <a:cubicBezTo>
                      <a:pt x="31" y="128"/>
                      <a:pt x="31" y="128"/>
                      <a:pt x="32" y="128"/>
                    </a:cubicBezTo>
                    <a:cubicBezTo>
                      <a:pt x="35" y="127"/>
                      <a:pt x="37" y="127"/>
                      <a:pt x="40" y="127"/>
                    </a:cubicBezTo>
                    <a:cubicBezTo>
                      <a:pt x="41" y="127"/>
                      <a:pt x="43" y="127"/>
                      <a:pt x="45" y="127"/>
                    </a:cubicBezTo>
                    <a:cubicBezTo>
                      <a:pt x="45" y="0"/>
                      <a:pt x="45" y="0"/>
                      <a:pt x="45" y="0"/>
                    </a:cubicBezTo>
                  </a:path>
                </a:pathLst>
              </a:custGeom>
              <a:solidFill>
                <a:srgbClr val="2439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7" name="Freeform 2399">
                <a:extLst>
                  <a:ext uri="{FF2B5EF4-FFF2-40B4-BE49-F238E27FC236}">
                    <a16:creationId xmlns:a16="http://schemas.microsoft.com/office/drawing/2014/main" id="{F5FC5FBE-A232-435E-8FA1-38D1C2F38286}"/>
                  </a:ext>
                </a:extLst>
              </p:cNvPr>
              <p:cNvSpPr>
                <a:spLocks/>
              </p:cNvSpPr>
              <p:nvPr/>
            </p:nvSpPr>
            <p:spPr bwMode="auto">
              <a:xfrm>
                <a:off x="837" y="675"/>
                <a:ext cx="4" cy="0"/>
              </a:xfrm>
              <a:custGeom>
                <a:avLst/>
                <a:gdLst>
                  <a:gd name="T0" fmla="*/ 0 w 2"/>
                  <a:gd name="T1" fmla="*/ 0 w 2"/>
                  <a:gd name="T2" fmla="*/ 2 w 2"/>
                  <a:gd name="T3" fmla="*/ 2 w 2"/>
                  <a:gd name="T4" fmla="*/ 0 w 2"/>
                </a:gdLst>
                <a:ahLst/>
                <a:cxnLst>
                  <a:cxn ang="0">
                    <a:pos x="T0" y="0"/>
                  </a:cxn>
                  <a:cxn ang="0">
                    <a:pos x="T1" y="0"/>
                  </a:cxn>
                  <a:cxn ang="0">
                    <a:pos x="T2" y="0"/>
                  </a:cxn>
                  <a:cxn ang="0">
                    <a:pos x="T3" y="0"/>
                  </a:cxn>
                  <a:cxn ang="0">
                    <a:pos x="T4" y="0"/>
                  </a:cxn>
                </a:cxnLst>
                <a:rect l="0" t="0" r="r" b="b"/>
                <a:pathLst>
                  <a:path w="2">
                    <a:moveTo>
                      <a:pt x="0" y="0"/>
                    </a:moveTo>
                    <a:cubicBezTo>
                      <a:pt x="0" y="0"/>
                      <a:pt x="0" y="0"/>
                      <a:pt x="0" y="0"/>
                    </a:cubicBezTo>
                    <a:cubicBezTo>
                      <a:pt x="0" y="0"/>
                      <a:pt x="1" y="0"/>
                      <a:pt x="2" y="0"/>
                    </a:cubicBezTo>
                    <a:cubicBezTo>
                      <a:pt x="2" y="0"/>
                      <a:pt x="2" y="0"/>
                      <a:pt x="2" y="0"/>
                    </a:cubicBezTo>
                    <a:cubicBezTo>
                      <a:pt x="1" y="0"/>
                      <a:pt x="1" y="0"/>
                      <a:pt x="0" y="0"/>
                    </a:cubicBezTo>
                  </a:path>
                </a:pathLst>
              </a:custGeom>
              <a:solidFill>
                <a:srgbClr val="5767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8" name="Freeform 2400">
                <a:extLst>
                  <a:ext uri="{FF2B5EF4-FFF2-40B4-BE49-F238E27FC236}">
                    <a16:creationId xmlns:a16="http://schemas.microsoft.com/office/drawing/2014/main" id="{1660BAFB-E87D-4077-B5EF-0DD057CF7B18}"/>
                  </a:ext>
                </a:extLst>
              </p:cNvPr>
              <p:cNvSpPr>
                <a:spLocks/>
              </p:cNvSpPr>
              <p:nvPr/>
            </p:nvSpPr>
            <p:spPr bwMode="auto">
              <a:xfrm>
                <a:off x="846" y="678"/>
                <a:ext cx="7" cy="0"/>
              </a:xfrm>
              <a:custGeom>
                <a:avLst/>
                <a:gdLst>
                  <a:gd name="T0" fmla="*/ 0 w 3"/>
                  <a:gd name="T1" fmla="*/ 3 w 3"/>
                  <a:gd name="T2" fmla="*/ 0 w 3"/>
                </a:gdLst>
                <a:ahLst/>
                <a:cxnLst>
                  <a:cxn ang="0">
                    <a:pos x="T0" y="0"/>
                  </a:cxn>
                  <a:cxn ang="0">
                    <a:pos x="T1" y="0"/>
                  </a:cxn>
                  <a:cxn ang="0">
                    <a:pos x="T2" y="0"/>
                  </a:cxn>
                </a:cxnLst>
                <a:rect l="0" t="0" r="r" b="b"/>
                <a:pathLst>
                  <a:path w="3">
                    <a:moveTo>
                      <a:pt x="0" y="0"/>
                    </a:moveTo>
                    <a:cubicBezTo>
                      <a:pt x="1" y="0"/>
                      <a:pt x="2" y="0"/>
                      <a:pt x="3" y="0"/>
                    </a:cubicBezTo>
                    <a:cubicBezTo>
                      <a:pt x="2" y="0"/>
                      <a:pt x="1" y="0"/>
                      <a:pt x="0" y="0"/>
                    </a:cubicBezTo>
                  </a:path>
                </a:pathLst>
              </a:custGeom>
              <a:solidFill>
                <a:srgbClr val="5767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9" name="Freeform 2401">
                <a:extLst>
                  <a:ext uri="{FF2B5EF4-FFF2-40B4-BE49-F238E27FC236}">
                    <a16:creationId xmlns:a16="http://schemas.microsoft.com/office/drawing/2014/main" id="{385DD021-D812-49CA-BAB4-42BCA4316DD3}"/>
                  </a:ext>
                </a:extLst>
              </p:cNvPr>
              <p:cNvSpPr>
                <a:spLocks/>
              </p:cNvSpPr>
              <p:nvPr/>
            </p:nvSpPr>
            <p:spPr bwMode="auto">
              <a:xfrm>
                <a:off x="839" y="754"/>
                <a:ext cx="31" cy="52"/>
              </a:xfrm>
              <a:custGeom>
                <a:avLst/>
                <a:gdLst>
                  <a:gd name="T0" fmla="*/ 7 w 13"/>
                  <a:gd name="T1" fmla="*/ 0 h 22"/>
                  <a:gd name="T2" fmla="*/ 0 w 13"/>
                  <a:gd name="T3" fmla="*/ 13 h 22"/>
                  <a:gd name="T4" fmla="*/ 0 w 13"/>
                  <a:gd name="T5" fmla="*/ 13 h 22"/>
                  <a:gd name="T6" fmla="*/ 0 w 13"/>
                  <a:gd name="T7" fmla="*/ 14 h 22"/>
                  <a:gd name="T8" fmla="*/ 1 w 13"/>
                  <a:gd name="T9" fmla="*/ 17 h 22"/>
                  <a:gd name="T10" fmla="*/ 1 w 13"/>
                  <a:gd name="T11" fmla="*/ 17 h 22"/>
                  <a:gd name="T12" fmla="*/ 2 w 13"/>
                  <a:gd name="T13" fmla="*/ 21 h 22"/>
                  <a:gd name="T14" fmla="*/ 2 w 13"/>
                  <a:gd name="T15" fmla="*/ 22 h 22"/>
                  <a:gd name="T16" fmla="*/ 2 w 13"/>
                  <a:gd name="T17" fmla="*/ 22 h 22"/>
                  <a:gd name="T18" fmla="*/ 5 w 13"/>
                  <a:gd name="T19" fmla="*/ 19 h 22"/>
                  <a:gd name="T20" fmla="*/ 5 w 13"/>
                  <a:gd name="T21" fmla="*/ 19 h 22"/>
                  <a:gd name="T22" fmla="*/ 12 w 13"/>
                  <a:gd name="T23" fmla="*/ 12 h 22"/>
                  <a:gd name="T24" fmla="*/ 12 w 13"/>
                  <a:gd name="T25" fmla="*/ 12 h 22"/>
                  <a:gd name="T26" fmla="*/ 13 w 13"/>
                  <a:gd name="T27" fmla="*/ 10 h 22"/>
                  <a:gd name="T28" fmla="*/ 13 w 13"/>
                  <a:gd name="T29" fmla="*/ 8 h 22"/>
                  <a:gd name="T30" fmla="*/ 9 w 13"/>
                  <a:gd name="T31" fmla="*/ 3 h 22"/>
                  <a:gd name="T32" fmla="*/ 7 w 13"/>
                  <a:gd name="T3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22">
                    <a:moveTo>
                      <a:pt x="7" y="0"/>
                    </a:moveTo>
                    <a:cubicBezTo>
                      <a:pt x="6" y="5"/>
                      <a:pt x="3" y="9"/>
                      <a:pt x="0" y="13"/>
                    </a:cubicBezTo>
                    <a:cubicBezTo>
                      <a:pt x="0" y="13"/>
                      <a:pt x="0" y="13"/>
                      <a:pt x="0" y="13"/>
                    </a:cubicBezTo>
                    <a:cubicBezTo>
                      <a:pt x="0" y="14"/>
                      <a:pt x="0" y="14"/>
                      <a:pt x="0" y="14"/>
                    </a:cubicBezTo>
                    <a:cubicBezTo>
                      <a:pt x="0" y="15"/>
                      <a:pt x="0" y="16"/>
                      <a:pt x="1" y="17"/>
                    </a:cubicBezTo>
                    <a:cubicBezTo>
                      <a:pt x="1" y="17"/>
                      <a:pt x="1" y="17"/>
                      <a:pt x="1" y="17"/>
                    </a:cubicBezTo>
                    <a:cubicBezTo>
                      <a:pt x="1" y="18"/>
                      <a:pt x="2" y="19"/>
                      <a:pt x="2" y="21"/>
                    </a:cubicBezTo>
                    <a:cubicBezTo>
                      <a:pt x="2" y="22"/>
                      <a:pt x="2" y="22"/>
                      <a:pt x="2" y="22"/>
                    </a:cubicBezTo>
                    <a:cubicBezTo>
                      <a:pt x="2" y="22"/>
                      <a:pt x="2" y="22"/>
                      <a:pt x="2" y="22"/>
                    </a:cubicBezTo>
                    <a:cubicBezTo>
                      <a:pt x="3" y="21"/>
                      <a:pt x="4" y="20"/>
                      <a:pt x="5" y="19"/>
                    </a:cubicBezTo>
                    <a:cubicBezTo>
                      <a:pt x="5" y="19"/>
                      <a:pt x="5" y="19"/>
                      <a:pt x="5" y="19"/>
                    </a:cubicBezTo>
                    <a:cubicBezTo>
                      <a:pt x="7" y="17"/>
                      <a:pt x="9" y="14"/>
                      <a:pt x="12" y="12"/>
                    </a:cubicBezTo>
                    <a:cubicBezTo>
                      <a:pt x="12" y="12"/>
                      <a:pt x="12" y="12"/>
                      <a:pt x="12" y="12"/>
                    </a:cubicBezTo>
                    <a:cubicBezTo>
                      <a:pt x="12" y="11"/>
                      <a:pt x="12" y="11"/>
                      <a:pt x="13" y="10"/>
                    </a:cubicBezTo>
                    <a:cubicBezTo>
                      <a:pt x="13" y="8"/>
                      <a:pt x="13" y="8"/>
                      <a:pt x="13" y="8"/>
                    </a:cubicBezTo>
                    <a:cubicBezTo>
                      <a:pt x="11" y="7"/>
                      <a:pt x="10" y="5"/>
                      <a:pt x="9" y="3"/>
                    </a:cubicBezTo>
                    <a:cubicBezTo>
                      <a:pt x="8" y="2"/>
                      <a:pt x="8" y="1"/>
                      <a:pt x="7" y="0"/>
                    </a:cubicBezTo>
                  </a:path>
                </a:pathLst>
              </a:custGeom>
              <a:solidFill>
                <a:srgbClr val="5767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0" name="Freeform 2402">
                <a:extLst>
                  <a:ext uri="{FF2B5EF4-FFF2-40B4-BE49-F238E27FC236}">
                    <a16:creationId xmlns:a16="http://schemas.microsoft.com/office/drawing/2014/main" id="{436E2979-C6D2-40EC-88A8-8342D7A28F8C}"/>
                  </a:ext>
                </a:extLst>
              </p:cNvPr>
              <p:cNvSpPr>
                <a:spLocks/>
              </p:cNvSpPr>
              <p:nvPr/>
            </p:nvSpPr>
            <p:spPr bwMode="auto">
              <a:xfrm>
                <a:off x="856" y="678"/>
                <a:ext cx="0" cy="2"/>
              </a:xfrm>
              <a:custGeom>
                <a:avLst/>
                <a:gdLst>
                  <a:gd name="T0" fmla="*/ 0 h 2"/>
                  <a:gd name="T1" fmla="*/ 2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lnTo>
                      <a:pt x="0" y="2"/>
                    </a:lnTo>
                    <a:lnTo>
                      <a:pt x="0" y="2"/>
                    </a:lnTo>
                    <a:lnTo>
                      <a:pt x="0" y="2"/>
                    </a:lnTo>
                    <a:lnTo>
                      <a:pt x="0" y="0"/>
                    </a:lnTo>
                    <a:close/>
                  </a:path>
                </a:pathLst>
              </a:custGeom>
              <a:solidFill>
                <a:srgbClr val="5767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90" name="Group 2604">
              <a:extLst>
                <a:ext uri="{FF2B5EF4-FFF2-40B4-BE49-F238E27FC236}">
                  <a16:creationId xmlns:a16="http://schemas.microsoft.com/office/drawing/2014/main" id="{AD3EA239-60E8-4411-9008-82C089B5CB2A}"/>
                </a:ext>
              </a:extLst>
            </p:cNvPr>
            <p:cNvGrpSpPr>
              <a:grpSpLocks/>
            </p:cNvGrpSpPr>
            <p:nvPr/>
          </p:nvGrpSpPr>
          <p:grpSpPr bwMode="auto">
            <a:xfrm>
              <a:off x="550" y="241"/>
              <a:ext cx="423" cy="766"/>
              <a:chOff x="550" y="241"/>
              <a:chExt cx="423" cy="766"/>
            </a:xfrm>
          </p:grpSpPr>
          <p:sp>
            <p:nvSpPr>
              <p:cNvPr id="3831" name="Freeform 2404">
                <a:extLst>
                  <a:ext uri="{FF2B5EF4-FFF2-40B4-BE49-F238E27FC236}">
                    <a16:creationId xmlns:a16="http://schemas.microsoft.com/office/drawing/2014/main" id="{B4638497-0499-4C2E-A407-B589DBE4B321}"/>
                  </a:ext>
                </a:extLst>
              </p:cNvPr>
              <p:cNvSpPr>
                <a:spLocks/>
              </p:cNvSpPr>
              <p:nvPr/>
            </p:nvSpPr>
            <p:spPr bwMode="auto">
              <a:xfrm>
                <a:off x="856" y="678"/>
                <a:ext cx="0" cy="2"/>
              </a:xfrm>
              <a:custGeom>
                <a:avLst/>
                <a:gdLst>
                  <a:gd name="T0" fmla="*/ 0 h 2"/>
                  <a:gd name="T1" fmla="*/ 2 h 2"/>
                  <a:gd name="T2" fmla="*/ 2 h 2"/>
                  <a:gd name="T3" fmla="*/ 2 h 2"/>
                  <a:gd name="T4" fmla="*/ 0 h 2"/>
                </a:gdLst>
                <a:ahLst/>
                <a:cxnLst>
                  <a:cxn ang="0">
                    <a:pos x="0" y="T0"/>
                  </a:cxn>
                  <a:cxn ang="0">
                    <a:pos x="0" y="T1"/>
                  </a:cxn>
                  <a:cxn ang="0">
                    <a:pos x="0" y="T2"/>
                  </a:cxn>
                  <a:cxn ang="0">
                    <a:pos x="0" y="T3"/>
                  </a:cxn>
                  <a:cxn ang="0">
                    <a:pos x="0" y="T4"/>
                  </a:cxn>
                </a:cxnLst>
                <a:rect l="0" t="0" r="r" b="b"/>
                <a:pathLst>
                  <a:path h="2">
                    <a:moveTo>
                      <a:pt x="0" y="0"/>
                    </a:moveTo>
                    <a:lnTo>
                      <a:pt x="0" y="2"/>
                    </a:lnTo>
                    <a:lnTo>
                      <a:pt x="0" y="2"/>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2" name="Freeform 2405">
                <a:extLst>
                  <a:ext uri="{FF2B5EF4-FFF2-40B4-BE49-F238E27FC236}">
                    <a16:creationId xmlns:a16="http://schemas.microsoft.com/office/drawing/2014/main" id="{62666122-310A-4003-AB0C-5B2FD9582627}"/>
                  </a:ext>
                </a:extLst>
              </p:cNvPr>
              <p:cNvSpPr>
                <a:spLocks/>
              </p:cNvSpPr>
              <p:nvPr/>
            </p:nvSpPr>
            <p:spPr bwMode="auto">
              <a:xfrm>
                <a:off x="837" y="675"/>
                <a:ext cx="19" cy="14"/>
              </a:xfrm>
              <a:custGeom>
                <a:avLst/>
                <a:gdLst>
                  <a:gd name="T0" fmla="*/ 0 w 8"/>
                  <a:gd name="T1" fmla="*/ 0 h 6"/>
                  <a:gd name="T2" fmla="*/ 0 w 8"/>
                  <a:gd name="T3" fmla="*/ 3 h 6"/>
                  <a:gd name="T4" fmla="*/ 5 w 8"/>
                  <a:gd name="T5" fmla="*/ 5 h 6"/>
                  <a:gd name="T6" fmla="*/ 5 w 8"/>
                  <a:gd name="T7" fmla="*/ 5 h 6"/>
                  <a:gd name="T8" fmla="*/ 5 w 8"/>
                  <a:gd name="T9" fmla="*/ 5 h 6"/>
                  <a:gd name="T10" fmla="*/ 5 w 8"/>
                  <a:gd name="T11" fmla="*/ 5 h 6"/>
                  <a:gd name="T12" fmla="*/ 5 w 8"/>
                  <a:gd name="T13" fmla="*/ 5 h 6"/>
                  <a:gd name="T14" fmla="*/ 5 w 8"/>
                  <a:gd name="T15" fmla="*/ 5 h 6"/>
                  <a:gd name="T16" fmla="*/ 6 w 8"/>
                  <a:gd name="T17" fmla="*/ 6 h 6"/>
                  <a:gd name="T18" fmla="*/ 6 w 8"/>
                  <a:gd name="T19" fmla="*/ 6 h 6"/>
                  <a:gd name="T20" fmla="*/ 8 w 8"/>
                  <a:gd name="T21" fmla="*/ 3 h 6"/>
                  <a:gd name="T22" fmla="*/ 3 w 8"/>
                  <a:gd name="T23" fmla="*/ 0 h 6"/>
                  <a:gd name="T24" fmla="*/ 2 w 8"/>
                  <a:gd name="T25" fmla="*/ 0 h 6"/>
                  <a:gd name="T26" fmla="*/ 2 w 8"/>
                  <a:gd name="T27" fmla="*/ 0 h 6"/>
                  <a:gd name="T28" fmla="*/ 2 w 8"/>
                  <a:gd name="T29" fmla="*/ 0 h 6"/>
                  <a:gd name="T30" fmla="*/ 0 w 8"/>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6">
                    <a:moveTo>
                      <a:pt x="0" y="0"/>
                    </a:moveTo>
                    <a:cubicBezTo>
                      <a:pt x="0" y="3"/>
                      <a:pt x="0" y="3"/>
                      <a:pt x="0" y="3"/>
                    </a:cubicBezTo>
                    <a:cubicBezTo>
                      <a:pt x="2" y="3"/>
                      <a:pt x="3" y="4"/>
                      <a:pt x="5" y="5"/>
                    </a:cubicBezTo>
                    <a:cubicBezTo>
                      <a:pt x="5" y="5"/>
                      <a:pt x="5" y="5"/>
                      <a:pt x="5" y="5"/>
                    </a:cubicBezTo>
                    <a:cubicBezTo>
                      <a:pt x="5" y="5"/>
                      <a:pt x="5" y="5"/>
                      <a:pt x="5" y="5"/>
                    </a:cubicBezTo>
                    <a:cubicBezTo>
                      <a:pt x="5" y="5"/>
                      <a:pt x="5" y="5"/>
                      <a:pt x="5" y="5"/>
                    </a:cubicBezTo>
                    <a:cubicBezTo>
                      <a:pt x="5" y="5"/>
                      <a:pt x="5" y="5"/>
                      <a:pt x="5" y="5"/>
                    </a:cubicBezTo>
                    <a:cubicBezTo>
                      <a:pt x="5" y="5"/>
                      <a:pt x="5" y="5"/>
                      <a:pt x="5" y="5"/>
                    </a:cubicBezTo>
                    <a:cubicBezTo>
                      <a:pt x="6" y="5"/>
                      <a:pt x="6" y="6"/>
                      <a:pt x="6" y="6"/>
                    </a:cubicBezTo>
                    <a:cubicBezTo>
                      <a:pt x="6" y="6"/>
                      <a:pt x="6" y="6"/>
                      <a:pt x="6" y="6"/>
                    </a:cubicBezTo>
                    <a:cubicBezTo>
                      <a:pt x="7" y="5"/>
                      <a:pt x="7" y="4"/>
                      <a:pt x="8" y="3"/>
                    </a:cubicBezTo>
                    <a:cubicBezTo>
                      <a:pt x="6" y="2"/>
                      <a:pt x="5" y="1"/>
                      <a:pt x="3" y="0"/>
                    </a:cubicBezTo>
                    <a:cubicBezTo>
                      <a:pt x="2" y="0"/>
                      <a:pt x="2" y="0"/>
                      <a:pt x="2" y="0"/>
                    </a:cubicBezTo>
                    <a:cubicBezTo>
                      <a:pt x="2" y="0"/>
                      <a:pt x="2" y="0"/>
                      <a:pt x="2" y="0"/>
                    </a:cubicBezTo>
                    <a:cubicBezTo>
                      <a:pt x="2" y="0"/>
                      <a:pt x="2" y="0"/>
                      <a:pt x="2" y="0"/>
                    </a:cubicBezTo>
                    <a:cubicBezTo>
                      <a:pt x="1" y="0"/>
                      <a:pt x="0" y="0"/>
                      <a:pt x="0" y="0"/>
                    </a:cubicBezTo>
                  </a:path>
                </a:pathLst>
              </a:custGeom>
              <a:solidFill>
                <a:srgbClr val="5767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3" name="Freeform 2406">
                <a:extLst>
                  <a:ext uri="{FF2B5EF4-FFF2-40B4-BE49-F238E27FC236}">
                    <a16:creationId xmlns:a16="http://schemas.microsoft.com/office/drawing/2014/main" id="{85BE59F8-BB48-438F-951A-E30DD5B6593E}"/>
                  </a:ext>
                </a:extLst>
              </p:cNvPr>
              <p:cNvSpPr>
                <a:spLocks/>
              </p:cNvSpPr>
              <p:nvPr/>
            </p:nvSpPr>
            <p:spPr bwMode="auto">
              <a:xfrm>
                <a:off x="868" y="778"/>
                <a:ext cx="2" cy="5"/>
              </a:xfrm>
              <a:custGeom>
                <a:avLst/>
                <a:gdLst>
                  <a:gd name="T0" fmla="*/ 1 w 1"/>
                  <a:gd name="T1" fmla="*/ 0 h 2"/>
                  <a:gd name="T2" fmla="*/ 0 w 1"/>
                  <a:gd name="T3" fmla="*/ 2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2"/>
                    </a:cubicBezTo>
                    <a:cubicBezTo>
                      <a:pt x="0" y="1"/>
                      <a:pt x="0" y="1"/>
                      <a:pt x="1" y="1"/>
                    </a:cubicBezTo>
                    <a:cubicBezTo>
                      <a:pt x="1" y="0"/>
                      <a:pt x="1" y="0"/>
                      <a:pt x="1" y="0"/>
                    </a:cubicBezTo>
                  </a:path>
                </a:pathLst>
              </a:custGeom>
              <a:solidFill>
                <a:srgbClr val="525D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4" name="Freeform 2407">
                <a:extLst>
                  <a:ext uri="{FF2B5EF4-FFF2-40B4-BE49-F238E27FC236}">
                    <a16:creationId xmlns:a16="http://schemas.microsoft.com/office/drawing/2014/main" id="{F015AF8C-0727-412B-9559-FF013827F77F}"/>
                  </a:ext>
                </a:extLst>
              </p:cNvPr>
              <p:cNvSpPr>
                <a:spLocks/>
              </p:cNvSpPr>
              <p:nvPr/>
            </p:nvSpPr>
            <p:spPr bwMode="auto">
              <a:xfrm>
                <a:off x="844" y="799"/>
                <a:ext cx="7" cy="10"/>
              </a:xfrm>
              <a:custGeom>
                <a:avLst/>
                <a:gdLst>
                  <a:gd name="T0" fmla="*/ 3 w 3"/>
                  <a:gd name="T1" fmla="*/ 0 h 4"/>
                  <a:gd name="T2" fmla="*/ 0 w 3"/>
                  <a:gd name="T3" fmla="*/ 3 h 4"/>
                  <a:gd name="T4" fmla="*/ 0 w 3"/>
                  <a:gd name="T5" fmla="*/ 4 h 4"/>
                  <a:gd name="T6" fmla="*/ 0 w 3"/>
                  <a:gd name="T7" fmla="*/ 4 h 4"/>
                  <a:gd name="T8" fmla="*/ 0 w 3"/>
                  <a:gd name="T9" fmla="*/ 4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cubicBezTo>
                      <a:pt x="2" y="1"/>
                      <a:pt x="1" y="2"/>
                      <a:pt x="0" y="3"/>
                    </a:cubicBezTo>
                    <a:cubicBezTo>
                      <a:pt x="0" y="3"/>
                      <a:pt x="0" y="4"/>
                      <a:pt x="0" y="4"/>
                    </a:cubicBezTo>
                    <a:cubicBezTo>
                      <a:pt x="0" y="4"/>
                      <a:pt x="0" y="4"/>
                      <a:pt x="0" y="4"/>
                    </a:cubicBezTo>
                    <a:cubicBezTo>
                      <a:pt x="0" y="4"/>
                      <a:pt x="0" y="4"/>
                      <a:pt x="0" y="4"/>
                    </a:cubicBezTo>
                    <a:cubicBezTo>
                      <a:pt x="1" y="3"/>
                      <a:pt x="2" y="2"/>
                      <a:pt x="3" y="0"/>
                    </a:cubicBezTo>
                  </a:path>
                </a:pathLst>
              </a:custGeom>
              <a:solidFill>
                <a:srgbClr val="525D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5" name="Freeform 2408">
                <a:extLst>
                  <a:ext uri="{FF2B5EF4-FFF2-40B4-BE49-F238E27FC236}">
                    <a16:creationId xmlns:a16="http://schemas.microsoft.com/office/drawing/2014/main" id="{1136ADDF-ADEC-4A42-8158-0314ED518485}"/>
                  </a:ext>
                </a:extLst>
              </p:cNvPr>
              <p:cNvSpPr>
                <a:spLocks/>
              </p:cNvSpPr>
              <p:nvPr/>
            </p:nvSpPr>
            <p:spPr bwMode="auto">
              <a:xfrm>
                <a:off x="844" y="675"/>
                <a:ext cx="12" cy="7"/>
              </a:xfrm>
              <a:custGeom>
                <a:avLst/>
                <a:gdLst>
                  <a:gd name="T0" fmla="*/ 0 w 5"/>
                  <a:gd name="T1" fmla="*/ 0 h 3"/>
                  <a:gd name="T2" fmla="*/ 0 w 5"/>
                  <a:gd name="T3" fmla="*/ 0 h 3"/>
                  <a:gd name="T4" fmla="*/ 5 w 5"/>
                  <a:gd name="T5" fmla="*/ 3 h 3"/>
                  <a:gd name="T6" fmla="*/ 5 w 5"/>
                  <a:gd name="T7" fmla="*/ 3 h 3"/>
                  <a:gd name="T8" fmla="*/ 5 w 5"/>
                  <a:gd name="T9" fmla="*/ 2 h 3"/>
                  <a:gd name="T10" fmla="*/ 5 w 5"/>
                  <a:gd name="T11" fmla="*/ 1 h 3"/>
                  <a:gd name="T12" fmla="*/ 4 w 5"/>
                  <a:gd name="T13" fmla="*/ 1 h 3"/>
                  <a:gd name="T14" fmla="*/ 4 w 5"/>
                  <a:gd name="T15" fmla="*/ 1 h 3"/>
                  <a:gd name="T16" fmla="*/ 1 w 5"/>
                  <a:gd name="T17" fmla="*/ 1 h 3"/>
                  <a:gd name="T18" fmla="*/ 1 w 5"/>
                  <a:gd name="T19" fmla="*/ 1 h 3"/>
                  <a:gd name="T20" fmla="*/ 0 w 5"/>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3">
                    <a:moveTo>
                      <a:pt x="0" y="0"/>
                    </a:moveTo>
                    <a:cubicBezTo>
                      <a:pt x="0" y="0"/>
                      <a:pt x="0" y="0"/>
                      <a:pt x="0" y="0"/>
                    </a:cubicBezTo>
                    <a:cubicBezTo>
                      <a:pt x="2" y="1"/>
                      <a:pt x="3" y="2"/>
                      <a:pt x="5" y="3"/>
                    </a:cubicBezTo>
                    <a:cubicBezTo>
                      <a:pt x="5" y="3"/>
                      <a:pt x="5" y="3"/>
                      <a:pt x="5" y="3"/>
                    </a:cubicBezTo>
                    <a:cubicBezTo>
                      <a:pt x="5" y="3"/>
                      <a:pt x="5" y="2"/>
                      <a:pt x="5" y="2"/>
                    </a:cubicBezTo>
                    <a:cubicBezTo>
                      <a:pt x="5" y="1"/>
                      <a:pt x="5" y="1"/>
                      <a:pt x="5" y="1"/>
                    </a:cubicBezTo>
                    <a:cubicBezTo>
                      <a:pt x="4" y="1"/>
                      <a:pt x="4" y="1"/>
                      <a:pt x="4" y="1"/>
                    </a:cubicBezTo>
                    <a:cubicBezTo>
                      <a:pt x="4" y="1"/>
                      <a:pt x="4" y="1"/>
                      <a:pt x="4" y="1"/>
                    </a:cubicBezTo>
                    <a:cubicBezTo>
                      <a:pt x="3" y="1"/>
                      <a:pt x="2" y="1"/>
                      <a:pt x="1" y="1"/>
                    </a:cubicBezTo>
                    <a:cubicBezTo>
                      <a:pt x="1" y="1"/>
                      <a:pt x="1" y="1"/>
                      <a:pt x="1" y="1"/>
                    </a:cubicBezTo>
                    <a:cubicBezTo>
                      <a:pt x="1" y="1"/>
                      <a:pt x="0" y="0"/>
                      <a:pt x="0" y="0"/>
                    </a:cubicBezTo>
                  </a:path>
                </a:pathLst>
              </a:custGeom>
              <a:solidFill>
                <a:srgbClr val="525D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6" name="Freeform 2409">
                <a:extLst>
                  <a:ext uri="{FF2B5EF4-FFF2-40B4-BE49-F238E27FC236}">
                    <a16:creationId xmlns:a16="http://schemas.microsoft.com/office/drawing/2014/main" id="{9EF2E94E-96A5-4AAC-8B9F-FE684FECAC0E}"/>
                  </a:ext>
                </a:extLst>
              </p:cNvPr>
              <p:cNvSpPr>
                <a:spLocks/>
              </p:cNvSpPr>
              <p:nvPr/>
            </p:nvSpPr>
            <p:spPr bwMode="auto">
              <a:xfrm>
                <a:off x="837" y="682"/>
                <a:ext cx="19" cy="103"/>
              </a:xfrm>
              <a:custGeom>
                <a:avLst/>
                <a:gdLst>
                  <a:gd name="T0" fmla="*/ 0 w 8"/>
                  <a:gd name="T1" fmla="*/ 0 h 43"/>
                  <a:gd name="T2" fmla="*/ 0 w 8"/>
                  <a:gd name="T3" fmla="*/ 2 h 43"/>
                  <a:gd name="T4" fmla="*/ 4 w 8"/>
                  <a:gd name="T5" fmla="*/ 13 h 43"/>
                  <a:gd name="T6" fmla="*/ 4 w 8"/>
                  <a:gd name="T7" fmla="*/ 14 h 43"/>
                  <a:gd name="T8" fmla="*/ 0 w 8"/>
                  <a:gd name="T9" fmla="*/ 30 h 43"/>
                  <a:gd name="T10" fmla="*/ 0 w 8"/>
                  <a:gd name="T11" fmla="*/ 42 h 43"/>
                  <a:gd name="T12" fmla="*/ 1 w 8"/>
                  <a:gd name="T13" fmla="*/ 43 h 43"/>
                  <a:gd name="T14" fmla="*/ 1 w 8"/>
                  <a:gd name="T15" fmla="*/ 43 h 43"/>
                  <a:gd name="T16" fmla="*/ 8 w 8"/>
                  <a:gd name="T17" fmla="*/ 30 h 43"/>
                  <a:gd name="T18" fmla="*/ 4 w 8"/>
                  <a:gd name="T19" fmla="*/ 14 h 43"/>
                  <a:gd name="T20" fmla="*/ 6 w 8"/>
                  <a:gd name="T21" fmla="*/ 3 h 43"/>
                  <a:gd name="T22" fmla="*/ 5 w 8"/>
                  <a:gd name="T23" fmla="*/ 2 h 43"/>
                  <a:gd name="T24" fmla="*/ 5 w 8"/>
                  <a:gd name="T25" fmla="*/ 2 h 43"/>
                  <a:gd name="T26" fmla="*/ 5 w 8"/>
                  <a:gd name="T27" fmla="*/ 2 h 43"/>
                  <a:gd name="T28" fmla="*/ 5 w 8"/>
                  <a:gd name="T29" fmla="*/ 2 h 43"/>
                  <a:gd name="T30" fmla="*/ 5 w 8"/>
                  <a:gd name="T31" fmla="*/ 2 h 43"/>
                  <a:gd name="T32" fmla="*/ 5 w 8"/>
                  <a:gd name="T33" fmla="*/ 2 h 43"/>
                  <a:gd name="T34" fmla="*/ 0 w 8"/>
                  <a:gd name="T3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43">
                    <a:moveTo>
                      <a:pt x="0" y="0"/>
                    </a:moveTo>
                    <a:cubicBezTo>
                      <a:pt x="0" y="2"/>
                      <a:pt x="0" y="2"/>
                      <a:pt x="0" y="2"/>
                    </a:cubicBezTo>
                    <a:cubicBezTo>
                      <a:pt x="3" y="5"/>
                      <a:pt x="4" y="9"/>
                      <a:pt x="4" y="13"/>
                    </a:cubicBezTo>
                    <a:cubicBezTo>
                      <a:pt x="4" y="13"/>
                      <a:pt x="4" y="13"/>
                      <a:pt x="4" y="14"/>
                    </a:cubicBezTo>
                    <a:cubicBezTo>
                      <a:pt x="4" y="19"/>
                      <a:pt x="3" y="25"/>
                      <a:pt x="0" y="30"/>
                    </a:cubicBezTo>
                    <a:cubicBezTo>
                      <a:pt x="0" y="42"/>
                      <a:pt x="0" y="42"/>
                      <a:pt x="0" y="42"/>
                    </a:cubicBezTo>
                    <a:cubicBezTo>
                      <a:pt x="0" y="42"/>
                      <a:pt x="0" y="43"/>
                      <a:pt x="1" y="43"/>
                    </a:cubicBezTo>
                    <a:cubicBezTo>
                      <a:pt x="1" y="43"/>
                      <a:pt x="1" y="43"/>
                      <a:pt x="1" y="43"/>
                    </a:cubicBezTo>
                    <a:cubicBezTo>
                      <a:pt x="4" y="39"/>
                      <a:pt x="7" y="35"/>
                      <a:pt x="8" y="30"/>
                    </a:cubicBezTo>
                    <a:cubicBezTo>
                      <a:pt x="6" y="25"/>
                      <a:pt x="5" y="20"/>
                      <a:pt x="4" y="14"/>
                    </a:cubicBezTo>
                    <a:cubicBezTo>
                      <a:pt x="4" y="10"/>
                      <a:pt x="5" y="7"/>
                      <a:pt x="6" y="3"/>
                    </a:cubicBezTo>
                    <a:cubicBezTo>
                      <a:pt x="6" y="3"/>
                      <a:pt x="6" y="2"/>
                      <a:pt x="5" y="2"/>
                    </a:cubicBezTo>
                    <a:cubicBezTo>
                      <a:pt x="5" y="2"/>
                      <a:pt x="5" y="2"/>
                      <a:pt x="5" y="2"/>
                    </a:cubicBezTo>
                    <a:cubicBezTo>
                      <a:pt x="5" y="2"/>
                      <a:pt x="5" y="2"/>
                      <a:pt x="5" y="2"/>
                    </a:cubicBezTo>
                    <a:cubicBezTo>
                      <a:pt x="5" y="2"/>
                      <a:pt x="5" y="2"/>
                      <a:pt x="5" y="2"/>
                    </a:cubicBezTo>
                    <a:cubicBezTo>
                      <a:pt x="5" y="2"/>
                      <a:pt x="5" y="2"/>
                      <a:pt x="5" y="2"/>
                    </a:cubicBezTo>
                    <a:cubicBezTo>
                      <a:pt x="5" y="2"/>
                      <a:pt x="5" y="2"/>
                      <a:pt x="5" y="2"/>
                    </a:cubicBezTo>
                    <a:cubicBezTo>
                      <a:pt x="3" y="1"/>
                      <a:pt x="2" y="0"/>
                      <a:pt x="0" y="0"/>
                    </a:cubicBezTo>
                  </a:path>
                </a:pathLst>
              </a:custGeom>
              <a:solidFill>
                <a:srgbClr val="6673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7" name="Freeform 2410">
                <a:extLst>
                  <a:ext uri="{FF2B5EF4-FFF2-40B4-BE49-F238E27FC236}">
                    <a16:creationId xmlns:a16="http://schemas.microsoft.com/office/drawing/2014/main" id="{B1095810-93E2-4BA3-97F1-654B15E23781}"/>
                  </a:ext>
                </a:extLst>
              </p:cNvPr>
              <p:cNvSpPr>
                <a:spLocks/>
              </p:cNvSpPr>
              <p:nvPr/>
            </p:nvSpPr>
            <p:spPr bwMode="auto">
              <a:xfrm>
                <a:off x="837" y="687"/>
                <a:ext cx="9" cy="67"/>
              </a:xfrm>
              <a:custGeom>
                <a:avLst/>
                <a:gdLst>
                  <a:gd name="T0" fmla="*/ 0 w 4"/>
                  <a:gd name="T1" fmla="*/ 0 h 28"/>
                  <a:gd name="T2" fmla="*/ 0 w 4"/>
                  <a:gd name="T3" fmla="*/ 28 h 28"/>
                  <a:gd name="T4" fmla="*/ 4 w 4"/>
                  <a:gd name="T5" fmla="*/ 12 h 28"/>
                  <a:gd name="T6" fmla="*/ 4 w 4"/>
                  <a:gd name="T7" fmla="*/ 11 h 28"/>
                  <a:gd name="T8" fmla="*/ 0 w 4"/>
                  <a:gd name="T9" fmla="*/ 0 h 28"/>
                </a:gdLst>
                <a:ahLst/>
                <a:cxnLst>
                  <a:cxn ang="0">
                    <a:pos x="T0" y="T1"/>
                  </a:cxn>
                  <a:cxn ang="0">
                    <a:pos x="T2" y="T3"/>
                  </a:cxn>
                  <a:cxn ang="0">
                    <a:pos x="T4" y="T5"/>
                  </a:cxn>
                  <a:cxn ang="0">
                    <a:pos x="T6" y="T7"/>
                  </a:cxn>
                  <a:cxn ang="0">
                    <a:pos x="T8" y="T9"/>
                  </a:cxn>
                </a:cxnLst>
                <a:rect l="0" t="0" r="r" b="b"/>
                <a:pathLst>
                  <a:path w="4" h="28">
                    <a:moveTo>
                      <a:pt x="0" y="0"/>
                    </a:moveTo>
                    <a:cubicBezTo>
                      <a:pt x="0" y="28"/>
                      <a:pt x="0" y="28"/>
                      <a:pt x="0" y="28"/>
                    </a:cubicBezTo>
                    <a:cubicBezTo>
                      <a:pt x="3" y="23"/>
                      <a:pt x="4" y="17"/>
                      <a:pt x="4" y="12"/>
                    </a:cubicBezTo>
                    <a:cubicBezTo>
                      <a:pt x="4" y="11"/>
                      <a:pt x="4" y="11"/>
                      <a:pt x="4" y="11"/>
                    </a:cubicBezTo>
                    <a:cubicBezTo>
                      <a:pt x="4" y="7"/>
                      <a:pt x="3" y="3"/>
                      <a:pt x="0" y="0"/>
                    </a:cubicBezTo>
                  </a:path>
                </a:pathLst>
              </a:custGeom>
              <a:solidFill>
                <a:srgbClr val="6F77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8" name="Freeform 2411">
                <a:extLst>
                  <a:ext uri="{FF2B5EF4-FFF2-40B4-BE49-F238E27FC236}">
                    <a16:creationId xmlns:a16="http://schemas.microsoft.com/office/drawing/2014/main" id="{E51750E3-16B7-4ECF-BF6C-30FFCD80C1DD}"/>
                  </a:ext>
                </a:extLst>
              </p:cNvPr>
              <p:cNvSpPr>
                <a:spLocks/>
              </p:cNvSpPr>
              <p:nvPr/>
            </p:nvSpPr>
            <p:spPr bwMode="auto">
              <a:xfrm>
                <a:off x="865" y="663"/>
                <a:ext cx="3" cy="3"/>
              </a:xfrm>
              <a:custGeom>
                <a:avLst/>
                <a:gdLst>
                  <a:gd name="T0" fmla="*/ 1 w 1"/>
                  <a:gd name="T1" fmla="*/ 0 h 1"/>
                  <a:gd name="T2" fmla="*/ 0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1"/>
                      <a:pt x="0" y="1"/>
                    </a:cubicBezTo>
                    <a:cubicBezTo>
                      <a:pt x="0" y="1"/>
                      <a:pt x="1" y="0"/>
                      <a:pt x="1" y="0"/>
                    </a:cubicBezTo>
                    <a:cubicBezTo>
                      <a:pt x="1" y="0"/>
                      <a:pt x="1" y="0"/>
                      <a:pt x="1" y="0"/>
                    </a:cubicBezTo>
                  </a:path>
                </a:pathLst>
              </a:custGeom>
              <a:solidFill>
                <a:srgbClr val="4552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9" name="Freeform 2412">
                <a:extLst>
                  <a:ext uri="{FF2B5EF4-FFF2-40B4-BE49-F238E27FC236}">
                    <a16:creationId xmlns:a16="http://schemas.microsoft.com/office/drawing/2014/main" id="{F1C5AE0C-D30B-4D5C-8919-67246715B203}"/>
                  </a:ext>
                </a:extLst>
              </p:cNvPr>
              <p:cNvSpPr>
                <a:spLocks/>
              </p:cNvSpPr>
              <p:nvPr/>
            </p:nvSpPr>
            <p:spPr bwMode="auto">
              <a:xfrm>
                <a:off x="913" y="63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4552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0" name="Freeform 2413">
                <a:extLst>
                  <a:ext uri="{FF2B5EF4-FFF2-40B4-BE49-F238E27FC236}">
                    <a16:creationId xmlns:a16="http://schemas.microsoft.com/office/drawing/2014/main" id="{D154C408-9FB8-485C-80BB-54BC6D27BFA4}"/>
                  </a:ext>
                </a:extLst>
              </p:cNvPr>
              <p:cNvSpPr>
                <a:spLocks noEditPoints="1"/>
              </p:cNvSpPr>
              <p:nvPr/>
            </p:nvSpPr>
            <p:spPr bwMode="auto">
              <a:xfrm>
                <a:off x="846" y="637"/>
                <a:ext cx="98" cy="136"/>
              </a:xfrm>
              <a:custGeom>
                <a:avLst/>
                <a:gdLst>
                  <a:gd name="T0" fmla="*/ 41 w 41"/>
                  <a:gd name="T1" fmla="*/ 43 h 57"/>
                  <a:gd name="T2" fmla="*/ 41 w 41"/>
                  <a:gd name="T3" fmla="*/ 43 h 57"/>
                  <a:gd name="T4" fmla="*/ 41 w 41"/>
                  <a:gd name="T5" fmla="*/ 43 h 57"/>
                  <a:gd name="T6" fmla="*/ 41 w 41"/>
                  <a:gd name="T7" fmla="*/ 43 h 57"/>
                  <a:gd name="T8" fmla="*/ 9 w 41"/>
                  <a:gd name="T9" fmla="*/ 11 h 57"/>
                  <a:gd name="T10" fmla="*/ 8 w 41"/>
                  <a:gd name="T11" fmla="*/ 12 h 57"/>
                  <a:gd name="T12" fmla="*/ 8 w 41"/>
                  <a:gd name="T13" fmla="*/ 12 h 57"/>
                  <a:gd name="T14" fmla="*/ 4 w 41"/>
                  <a:gd name="T15" fmla="*/ 18 h 57"/>
                  <a:gd name="T16" fmla="*/ 4 w 41"/>
                  <a:gd name="T17" fmla="*/ 18 h 57"/>
                  <a:gd name="T18" fmla="*/ 4 w 41"/>
                  <a:gd name="T19" fmla="*/ 18 h 57"/>
                  <a:gd name="T20" fmla="*/ 4 w 41"/>
                  <a:gd name="T21" fmla="*/ 18 h 57"/>
                  <a:gd name="T22" fmla="*/ 4 w 41"/>
                  <a:gd name="T23" fmla="*/ 19 h 57"/>
                  <a:gd name="T24" fmla="*/ 4 w 41"/>
                  <a:gd name="T25" fmla="*/ 19 h 57"/>
                  <a:gd name="T26" fmla="*/ 4 w 41"/>
                  <a:gd name="T27" fmla="*/ 19 h 57"/>
                  <a:gd name="T28" fmla="*/ 2 w 41"/>
                  <a:gd name="T29" fmla="*/ 22 h 57"/>
                  <a:gd name="T30" fmla="*/ 2 w 41"/>
                  <a:gd name="T31" fmla="*/ 22 h 57"/>
                  <a:gd name="T32" fmla="*/ 0 w 41"/>
                  <a:gd name="T33" fmla="*/ 33 h 57"/>
                  <a:gd name="T34" fmla="*/ 4 w 41"/>
                  <a:gd name="T35" fmla="*/ 49 h 57"/>
                  <a:gd name="T36" fmla="*/ 6 w 41"/>
                  <a:gd name="T37" fmla="*/ 52 h 57"/>
                  <a:gd name="T38" fmla="*/ 10 w 41"/>
                  <a:gd name="T39" fmla="*/ 57 h 57"/>
                  <a:gd name="T40" fmla="*/ 10 w 41"/>
                  <a:gd name="T41" fmla="*/ 51 h 57"/>
                  <a:gd name="T42" fmla="*/ 3 w 41"/>
                  <a:gd name="T43" fmla="*/ 43 h 57"/>
                  <a:gd name="T44" fmla="*/ 2 w 41"/>
                  <a:gd name="T45" fmla="*/ 35 h 57"/>
                  <a:gd name="T46" fmla="*/ 1 w 41"/>
                  <a:gd name="T47" fmla="*/ 30 h 57"/>
                  <a:gd name="T48" fmla="*/ 4 w 41"/>
                  <a:gd name="T49" fmla="*/ 20 h 57"/>
                  <a:gd name="T50" fmla="*/ 9 w 41"/>
                  <a:gd name="T51" fmla="*/ 12 h 57"/>
                  <a:gd name="T52" fmla="*/ 9 w 41"/>
                  <a:gd name="T53" fmla="*/ 11 h 57"/>
                  <a:gd name="T54" fmla="*/ 27 w 41"/>
                  <a:gd name="T55" fmla="*/ 0 h 57"/>
                  <a:gd name="T56" fmla="*/ 26 w 41"/>
                  <a:gd name="T57" fmla="*/ 0 h 57"/>
                  <a:gd name="T58" fmla="*/ 26 w 41"/>
                  <a:gd name="T59" fmla="*/ 1 h 57"/>
                  <a:gd name="T60" fmla="*/ 25 w 41"/>
                  <a:gd name="T61" fmla="*/ 3 h 57"/>
                  <a:gd name="T62" fmla="*/ 28 w 41"/>
                  <a:gd name="T63" fmla="*/ 3 h 57"/>
                  <a:gd name="T64" fmla="*/ 28 w 41"/>
                  <a:gd name="T65" fmla="*/ 3 h 57"/>
                  <a:gd name="T66" fmla="*/ 28 w 41"/>
                  <a:gd name="T67" fmla="*/ 3 h 57"/>
                  <a:gd name="T68" fmla="*/ 28 w 41"/>
                  <a:gd name="T69" fmla="*/ 3 h 57"/>
                  <a:gd name="T70" fmla="*/ 28 w 41"/>
                  <a:gd name="T71" fmla="*/ 3 h 57"/>
                  <a:gd name="T72" fmla="*/ 30 w 41"/>
                  <a:gd name="T73" fmla="*/ 3 h 57"/>
                  <a:gd name="T74" fmla="*/ 30 w 41"/>
                  <a:gd name="T75" fmla="*/ 3 h 57"/>
                  <a:gd name="T76" fmla="*/ 41 w 41"/>
                  <a:gd name="T77" fmla="*/ 12 h 57"/>
                  <a:gd name="T78" fmla="*/ 41 w 41"/>
                  <a:gd name="T79" fmla="*/ 12 h 57"/>
                  <a:gd name="T80" fmla="*/ 41 w 41"/>
                  <a:gd name="T81" fmla="*/ 5 h 57"/>
                  <a:gd name="T82" fmla="*/ 41 w 41"/>
                  <a:gd name="T83" fmla="*/ 5 h 57"/>
                  <a:gd name="T84" fmla="*/ 27 w 41"/>
                  <a:gd name="T8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 h="57">
                    <a:moveTo>
                      <a:pt x="41" y="43"/>
                    </a:moveTo>
                    <a:cubicBezTo>
                      <a:pt x="41" y="43"/>
                      <a:pt x="41" y="43"/>
                      <a:pt x="41" y="43"/>
                    </a:cubicBezTo>
                    <a:cubicBezTo>
                      <a:pt x="41" y="43"/>
                      <a:pt x="41" y="43"/>
                      <a:pt x="41" y="43"/>
                    </a:cubicBezTo>
                    <a:cubicBezTo>
                      <a:pt x="41" y="43"/>
                      <a:pt x="41" y="43"/>
                      <a:pt x="41" y="43"/>
                    </a:cubicBezTo>
                    <a:moveTo>
                      <a:pt x="9" y="11"/>
                    </a:moveTo>
                    <a:cubicBezTo>
                      <a:pt x="9" y="11"/>
                      <a:pt x="8" y="12"/>
                      <a:pt x="8" y="12"/>
                    </a:cubicBezTo>
                    <a:cubicBezTo>
                      <a:pt x="8" y="12"/>
                      <a:pt x="8" y="12"/>
                      <a:pt x="8" y="12"/>
                    </a:cubicBezTo>
                    <a:cubicBezTo>
                      <a:pt x="7" y="14"/>
                      <a:pt x="5" y="16"/>
                      <a:pt x="4" y="18"/>
                    </a:cubicBezTo>
                    <a:cubicBezTo>
                      <a:pt x="4" y="18"/>
                      <a:pt x="4" y="18"/>
                      <a:pt x="4" y="18"/>
                    </a:cubicBezTo>
                    <a:cubicBezTo>
                      <a:pt x="4" y="18"/>
                      <a:pt x="4" y="18"/>
                      <a:pt x="4" y="18"/>
                    </a:cubicBezTo>
                    <a:cubicBezTo>
                      <a:pt x="4" y="18"/>
                      <a:pt x="4" y="18"/>
                      <a:pt x="4" y="18"/>
                    </a:cubicBezTo>
                    <a:cubicBezTo>
                      <a:pt x="4" y="18"/>
                      <a:pt x="4" y="19"/>
                      <a:pt x="4" y="19"/>
                    </a:cubicBezTo>
                    <a:cubicBezTo>
                      <a:pt x="4" y="19"/>
                      <a:pt x="4" y="19"/>
                      <a:pt x="4" y="19"/>
                    </a:cubicBezTo>
                    <a:cubicBezTo>
                      <a:pt x="4" y="19"/>
                      <a:pt x="4" y="19"/>
                      <a:pt x="4" y="19"/>
                    </a:cubicBezTo>
                    <a:cubicBezTo>
                      <a:pt x="3" y="20"/>
                      <a:pt x="3" y="21"/>
                      <a:pt x="2" y="22"/>
                    </a:cubicBezTo>
                    <a:cubicBezTo>
                      <a:pt x="2" y="22"/>
                      <a:pt x="2" y="22"/>
                      <a:pt x="2" y="22"/>
                    </a:cubicBezTo>
                    <a:cubicBezTo>
                      <a:pt x="1" y="26"/>
                      <a:pt x="0" y="29"/>
                      <a:pt x="0" y="33"/>
                    </a:cubicBezTo>
                    <a:cubicBezTo>
                      <a:pt x="1" y="39"/>
                      <a:pt x="2" y="44"/>
                      <a:pt x="4" y="49"/>
                    </a:cubicBezTo>
                    <a:cubicBezTo>
                      <a:pt x="5" y="50"/>
                      <a:pt x="5" y="51"/>
                      <a:pt x="6" y="52"/>
                    </a:cubicBezTo>
                    <a:cubicBezTo>
                      <a:pt x="7" y="54"/>
                      <a:pt x="8" y="56"/>
                      <a:pt x="10" y="57"/>
                    </a:cubicBezTo>
                    <a:cubicBezTo>
                      <a:pt x="10" y="51"/>
                      <a:pt x="10" y="51"/>
                      <a:pt x="10" y="51"/>
                    </a:cubicBezTo>
                    <a:cubicBezTo>
                      <a:pt x="7" y="49"/>
                      <a:pt x="5" y="46"/>
                      <a:pt x="3" y="43"/>
                    </a:cubicBezTo>
                    <a:cubicBezTo>
                      <a:pt x="2" y="40"/>
                      <a:pt x="2" y="37"/>
                      <a:pt x="2" y="35"/>
                    </a:cubicBezTo>
                    <a:cubicBezTo>
                      <a:pt x="1" y="33"/>
                      <a:pt x="1" y="32"/>
                      <a:pt x="1" y="30"/>
                    </a:cubicBezTo>
                    <a:cubicBezTo>
                      <a:pt x="1" y="27"/>
                      <a:pt x="2" y="23"/>
                      <a:pt x="4" y="20"/>
                    </a:cubicBezTo>
                    <a:cubicBezTo>
                      <a:pt x="5" y="17"/>
                      <a:pt x="7" y="14"/>
                      <a:pt x="9" y="12"/>
                    </a:cubicBezTo>
                    <a:cubicBezTo>
                      <a:pt x="9" y="11"/>
                      <a:pt x="9" y="11"/>
                      <a:pt x="9" y="11"/>
                    </a:cubicBezTo>
                    <a:moveTo>
                      <a:pt x="27" y="0"/>
                    </a:moveTo>
                    <a:cubicBezTo>
                      <a:pt x="26" y="0"/>
                      <a:pt x="26" y="0"/>
                      <a:pt x="26" y="0"/>
                    </a:cubicBezTo>
                    <a:cubicBezTo>
                      <a:pt x="26" y="1"/>
                      <a:pt x="26" y="1"/>
                      <a:pt x="26" y="1"/>
                    </a:cubicBezTo>
                    <a:cubicBezTo>
                      <a:pt x="25" y="3"/>
                      <a:pt x="25" y="3"/>
                      <a:pt x="25" y="3"/>
                    </a:cubicBezTo>
                    <a:cubicBezTo>
                      <a:pt x="26" y="3"/>
                      <a:pt x="27" y="3"/>
                      <a:pt x="28" y="3"/>
                    </a:cubicBezTo>
                    <a:cubicBezTo>
                      <a:pt x="28" y="3"/>
                      <a:pt x="28" y="3"/>
                      <a:pt x="28" y="3"/>
                    </a:cubicBezTo>
                    <a:cubicBezTo>
                      <a:pt x="28" y="3"/>
                      <a:pt x="28" y="3"/>
                      <a:pt x="28" y="3"/>
                    </a:cubicBezTo>
                    <a:cubicBezTo>
                      <a:pt x="28" y="3"/>
                      <a:pt x="28" y="3"/>
                      <a:pt x="28" y="3"/>
                    </a:cubicBezTo>
                    <a:cubicBezTo>
                      <a:pt x="28" y="3"/>
                      <a:pt x="28" y="3"/>
                      <a:pt x="28" y="3"/>
                    </a:cubicBezTo>
                    <a:cubicBezTo>
                      <a:pt x="29" y="3"/>
                      <a:pt x="29" y="3"/>
                      <a:pt x="30" y="3"/>
                    </a:cubicBezTo>
                    <a:cubicBezTo>
                      <a:pt x="30" y="3"/>
                      <a:pt x="30" y="3"/>
                      <a:pt x="30" y="3"/>
                    </a:cubicBezTo>
                    <a:cubicBezTo>
                      <a:pt x="35" y="4"/>
                      <a:pt x="38" y="8"/>
                      <a:pt x="41" y="12"/>
                    </a:cubicBezTo>
                    <a:cubicBezTo>
                      <a:pt x="41" y="12"/>
                      <a:pt x="41" y="12"/>
                      <a:pt x="41" y="12"/>
                    </a:cubicBezTo>
                    <a:cubicBezTo>
                      <a:pt x="41" y="5"/>
                      <a:pt x="41" y="5"/>
                      <a:pt x="41" y="5"/>
                    </a:cubicBezTo>
                    <a:cubicBezTo>
                      <a:pt x="41" y="5"/>
                      <a:pt x="41" y="5"/>
                      <a:pt x="41" y="5"/>
                    </a:cubicBezTo>
                    <a:cubicBezTo>
                      <a:pt x="38" y="2"/>
                      <a:pt x="34" y="0"/>
                      <a:pt x="27" y="0"/>
                    </a:cubicBezTo>
                  </a:path>
                </a:pathLst>
              </a:custGeom>
              <a:solidFill>
                <a:srgbClr val="4552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1" name="Freeform 2414">
                <a:extLst>
                  <a:ext uri="{FF2B5EF4-FFF2-40B4-BE49-F238E27FC236}">
                    <a16:creationId xmlns:a16="http://schemas.microsoft.com/office/drawing/2014/main" id="{9EF6D4F2-0384-4808-8580-D48503D03839}"/>
                  </a:ext>
                </a:extLst>
              </p:cNvPr>
              <p:cNvSpPr>
                <a:spLocks/>
              </p:cNvSpPr>
              <p:nvPr/>
            </p:nvSpPr>
            <p:spPr bwMode="auto">
              <a:xfrm>
                <a:off x="908" y="635"/>
                <a:ext cx="36" cy="12"/>
              </a:xfrm>
              <a:custGeom>
                <a:avLst/>
                <a:gdLst>
                  <a:gd name="T0" fmla="*/ 10 w 15"/>
                  <a:gd name="T1" fmla="*/ 0 h 5"/>
                  <a:gd name="T2" fmla="*/ 2 w 15"/>
                  <a:gd name="T3" fmla="*/ 1 h 5"/>
                  <a:gd name="T4" fmla="*/ 0 w 15"/>
                  <a:gd name="T5" fmla="*/ 1 h 5"/>
                  <a:gd name="T6" fmla="*/ 0 w 15"/>
                  <a:gd name="T7" fmla="*/ 1 h 5"/>
                  <a:gd name="T8" fmla="*/ 2 w 15"/>
                  <a:gd name="T9" fmla="*/ 1 h 5"/>
                  <a:gd name="T10" fmla="*/ 2 w 15"/>
                  <a:gd name="T11" fmla="*/ 1 h 5"/>
                  <a:gd name="T12" fmla="*/ 15 w 15"/>
                  <a:gd name="T13" fmla="*/ 5 h 5"/>
                  <a:gd name="T14" fmla="*/ 15 w 15"/>
                  <a:gd name="T15" fmla="*/ 5 h 5"/>
                  <a:gd name="T16" fmla="*/ 15 w 15"/>
                  <a:gd name="T17" fmla="*/ 0 h 5"/>
                  <a:gd name="T18" fmla="*/ 15 w 15"/>
                  <a:gd name="T19" fmla="*/ 0 h 5"/>
                  <a:gd name="T20" fmla="*/ 10 w 15"/>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5">
                    <a:moveTo>
                      <a:pt x="10" y="0"/>
                    </a:moveTo>
                    <a:cubicBezTo>
                      <a:pt x="7" y="0"/>
                      <a:pt x="5" y="0"/>
                      <a:pt x="2" y="1"/>
                    </a:cubicBezTo>
                    <a:cubicBezTo>
                      <a:pt x="1" y="1"/>
                      <a:pt x="1" y="1"/>
                      <a:pt x="0" y="1"/>
                    </a:cubicBezTo>
                    <a:cubicBezTo>
                      <a:pt x="0" y="1"/>
                      <a:pt x="0" y="1"/>
                      <a:pt x="0" y="1"/>
                    </a:cubicBezTo>
                    <a:cubicBezTo>
                      <a:pt x="1" y="1"/>
                      <a:pt x="1" y="1"/>
                      <a:pt x="2" y="1"/>
                    </a:cubicBezTo>
                    <a:cubicBezTo>
                      <a:pt x="2" y="1"/>
                      <a:pt x="2" y="1"/>
                      <a:pt x="2" y="1"/>
                    </a:cubicBezTo>
                    <a:cubicBezTo>
                      <a:pt x="8" y="1"/>
                      <a:pt x="12" y="3"/>
                      <a:pt x="15" y="5"/>
                    </a:cubicBezTo>
                    <a:cubicBezTo>
                      <a:pt x="15" y="5"/>
                      <a:pt x="15" y="5"/>
                      <a:pt x="15" y="5"/>
                    </a:cubicBezTo>
                    <a:cubicBezTo>
                      <a:pt x="15" y="0"/>
                      <a:pt x="15" y="0"/>
                      <a:pt x="15" y="0"/>
                    </a:cubicBezTo>
                    <a:cubicBezTo>
                      <a:pt x="15" y="0"/>
                      <a:pt x="15" y="0"/>
                      <a:pt x="15" y="0"/>
                    </a:cubicBezTo>
                    <a:cubicBezTo>
                      <a:pt x="13" y="0"/>
                      <a:pt x="11" y="0"/>
                      <a:pt x="10" y="0"/>
                    </a:cubicBezTo>
                  </a:path>
                </a:pathLst>
              </a:custGeom>
              <a:solidFill>
                <a:srgbClr val="3F49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2" name="Freeform 2415">
                <a:extLst>
                  <a:ext uri="{FF2B5EF4-FFF2-40B4-BE49-F238E27FC236}">
                    <a16:creationId xmlns:a16="http://schemas.microsoft.com/office/drawing/2014/main" id="{0631FCAA-CDB4-4B67-B2B0-F0B6E387D1A5}"/>
                  </a:ext>
                </a:extLst>
              </p:cNvPr>
              <p:cNvSpPr>
                <a:spLocks noEditPoints="1"/>
              </p:cNvSpPr>
              <p:nvPr/>
            </p:nvSpPr>
            <p:spPr bwMode="auto">
              <a:xfrm>
                <a:off x="851" y="644"/>
                <a:ext cx="93" cy="115"/>
              </a:xfrm>
              <a:custGeom>
                <a:avLst/>
                <a:gdLst>
                  <a:gd name="T0" fmla="*/ 0 w 39"/>
                  <a:gd name="T1" fmla="*/ 32 h 48"/>
                  <a:gd name="T2" fmla="*/ 1 w 39"/>
                  <a:gd name="T3" fmla="*/ 40 h 48"/>
                  <a:gd name="T4" fmla="*/ 8 w 39"/>
                  <a:gd name="T5" fmla="*/ 48 h 48"/>
                  <a:gd name="T6" fmla="*/ 7 w 39"/>
                  <a:gd name="T7" fmla="*/ 43 h 48"/>
                  <a:gd name="T8" fmla="*/ 1 w 39"/>
                  <a:gd name="T9" fmla="*/ 35 h 48"/>
                  <a:gd name="T10" fmla="*/ 0 w 39"/>
                  <a:gd name="T11" fmla="*/ 32 h 48"/>
                  <a:gd name="T12" fmla="*/ 26 w 39"/>
                  <a:gd name="T13" fmla="*/ 0 h 48"/>
                  <a:gd name="T14" fmla="*/ 26 w 39"/>
                  <a:gd name="T15" fmla="*/ 0 h 48"/>
                  <a:gd name="T16" fmla="*/ 26 w 39"/>
                  <a:gd name="T17" fmla="*/ 0 h 48"/>
                  <a:gd name="T18" fmla="*/ 23 w 39"/>
                  <a:gd name="T19" fmla="*/ 0 h 48"/>
                  <a:gd name="T20" fmla="*/ 23 w 39"/>
                  <a:gd name="T21" fmla="*/ 3 h 48"/>
                  <a:gd name="T22" fmla="*/ 31 w 39"/>
                  <a:gd name="T23" fmla="*/ 10 h 48"/>
                  <a:gd name="T24" fmla="*/ 34 w 39"/>
                  <a:gd name="T25" fmla="*/ 23 h 48"/>
                  <a:gd name="T26" fmla="*/ 30 w 39"/>
                  <a:gd name="T27" fmla="*/ 38 h 48"/>
                  <a:gd name="T28" fmla="*/ 25 w 39"/>
                  <a:gd name="T29" fmla="*/ 44 h 48"/>
                  <a:gd name="T30" fmla="*/ 25 w 39"/>
                  <a:gd name="T31" fmla="*/ 44 h 48"/>
                  <a:gd name="T32" fmla="*/ 19 w 39"/>
                  <a:gd name="T33" fmla="*/ 46 h 48"/>
                  <a:gd name="T34" fmla="*/ 19 w 39"/>
                  <a:gd name="T35" fmla="*/ 48 h 48"/>
                  <a:gd name="T36" fmla="*/ 36 w 39"/>
                  <a:gd name="T37" fmla="*/ 41 h 48"/>
                  <a:gd name="T38" fmla="*/ 36 w 39"/>
                  <a:gd name="T39" fmla="*/ 41 h 48"/>
                  <a:gd name="T40" fmla="*/ 39 w 39"/>
                  <a:gd name="T41" fmla="*/ 40 h 48"/>
                  <a:gd name="T42" fmla="*/ 39 w 39"/>
                  <a:gd name="T43" fmla="*/ 40 h 48"/>
                  <a:gd name="T44" fmla="*/ 39 w 39"/>
                  <a:gd name="T45" fmla="*/ 40 h 48"/>
                  <a:gd name="T46" fmla="*/ 39 w 39"/>
                  <a:gd name="T47" fmla="*/ 40 h 48"/>
                  <a:gd name="T48" fmla="*/ 39 w 39"/>
                  <a:gd name="T49" fmla="*/ 9 h 48"/>
                  <a:gd name="T50" fmla="*/ 39 w 39"/>
                  <a:gd name="T51" fmla="*/ 9 h 48"/>
                  <a:gd name="T52" fmla="*/ 28 w 39"/>
                  <a:gd name="T53" fmla="*/ 0 h 48"/>
                  <a:gd name="T54" fmla="*/ 28 w 39"/>
                  <a:gd name="T55" fmla="*/ 0 h 48"/>
                  <a:gd name="T56" fmla="*/ 26 w 39"/>
                  <a:gd name="T57" fmla="*/ 0 h 48"/>
                  <a:gd name="T58" fmla="*/ 26 w 39"/>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 h="48">
                    <a:moveTo>
                      <a:pt x="0" y="32"/>
                    </a:moveTo>
                    <a:cubicBezTo>
                      <a:pt x="0" y="34"/>
                      <a:pt x="0" y="37"/>
                      <a:pt x="1" y="40"/>
                    </a:cubicBezTo>
                    <a:cubicBezTo>
                      <a:pt x="3" y="43"/>
                      <a:pt x="5" y="46"/>
                      <a:pt x="8" y="48"/>
                    </a:cubicBezTo>
                    <a:cubicBezTo>
                      <a:pt x="7" y="43"/>
                      <a:pt x="7" y="43"/>
                      <a:pt x="7" y="43"/>
                    </a:cubicBezTo>
                    <a:cubicBezTo>
                      <a:pt x="4" y="41"/>
                      <a:pt x="2" y="38"/>
                      <a:pt x="1" y="35"/>
                    </a:cubicBezTo>
                    <a:cubicBezTo>
                      <a:pt x="0" y="34"/>
                      <a:pt x="0" y="33"/>
                      <a:pt x="0" y="32"/>
                    </a:cubicBezTo>
                    <a:moveTo>
                      <a:pt x="26" y="0"/>
                    </a:moveTo>
                    <a:cubicBezTo>
                      <a:pt x="26" y="0"/>
                      <a:pt x="26" y="0"/>
                      <a:pt x="26" y="0"/>
                    </a:cubicBezTo>
                    <a:cubicBezTo>
                      <a:pt x="26" y="0"/>
                      <a:pt x="26" y="0"/>
                      <a:pt x="26" y="0"/>
                    </a:cubicBezTo>
                    <a:cubicBezTo>
                      <a:pt x="25" y="0"/>
                      <a:pt x="24" y="0"/>
                      <a:pt x="23" y="0"/>
                    </a:cubicBezTo>
                    <a:cubicBezTo>
                      <a:pt x="23" y="3"/>
                      <a:pt x="23" y="3"/>
                      <a:pt x="23" y="3"/>
                    </a:cubicBezTo>
                    <a:cubicBezTo>
                      <a:pt x="27" y="4"/>
                      <a:pt x="30" y="7"/>
                      <a:pt x="31" y="10"/>
                    </a:cubicBezTo>
                    <a:cubicBezTo>
                      <a:pt x="33" y="14"/>
                      <a:pt x="34" y="18"/>
                      <a:pt x="34" y="23"/>
                    </a:cubicBezTo>
                    <a:cubicBezTo>
                      <a:pt x="34" y="27"/>
                      <a:pt x="33" y="33"/>
                      <a:pt x="30" y="38"/>
                    </a:cubicBezTo>
                    <a:cubicBezTo>
                      <a:pt x="29" y="40"/>
                      <a:pt x="27" y="42"/>
                      <a:pt x="25" y="44"/>
                    </a:cubicBezTo>
                    <a:cubicBezTo>
                      <a:pt x="25" y="44"/>
                      <a:pt x="25" y="44"/>
                      <a:pt x="25" y="44"/>
                    </a:cubicBezTo>
                    <a:cubicBezTo>
                      <a:pt x="23" y="45"/>
                      <a:pt x="21" y="45"/>
                      <a:pt x="19" y="46"/>
                    </a:cubicBezTo>
                    <a:cubicBezTo>
                      <a:pt x="19" y="48"/>
                      <a:pt x="19" y="48"/>
                      <a:pt x="19" y="48"/>
                    </a:cubicBezTo>
                    <a:cubicBezTo>
                      <a:pt x="25" y="44"/>
                      <a:pt x="31" y="42"/>
                      <a:pt x="36" y="41"/>
                    </a:cubicBezTo>
                    <a:cubicBezTo>
                      <a:pt x="36" y="41"/>
                      <a:pt x="36" y="41"/>
                      <a:pt x="36" y="41"/>
                    </a:cubicBezTo>
                    <a:cubicBezTo>
                      <a:pt x="37" y="40"/>
                      <a:pt x="38" y="40"/>
                      <a:pt x="39" y="40"/>
                    </a:cubicBezTo>
                    <a:cubicBezTo>
                      <a:pt x="39" y="40"/>
                      <a:pt x="39" y="40"/>
                      <a:pt x="39" y="40"/>
                    </a:cubicBezTo>
                    <a:cubicBezTo>
                      <a:pt x="39" y="40"/>
                      <a:pt x="39" y="40"/>
                      <a:pt x="39" y="40"/>
                    </a:cubicBezTo>
                    <a:cubicBezTo>
                      <a:pt x="39" y="40"/>
                      <a:pt x="39" y="40"/>
                      <a:pt x="39" y="40"/>
                    </a:cubicBezTo>
                    <a:cubicBezTo>
                      <a:pt x="39" y="9"/>
                      <a:pt x="39" y="9"/>
                      <a:pt x="39" y="9"/>
                    </a:cubicBezTo>
                    <a:cubicBezTo>
                      <a:pt x="39" y="9"/>
                      <a:pt x="39" y="9"/>
                      <a:pt x="39" y="9"/>
                    </a:cubicBezTo>
                    <a:cubicBezTo>
                      <a:pt x="36" y="5"/>
                      <a:pt x="33" y="1"/>
                      <a:pt x="28" y="0"/>
                    </a:cubicBezTo>
                    <a:cubicBezTo>
                      <a:pt x="28" y="0"/>
                      <a:pt x="28" y="0"/>
                      <a:pt x="28" y="0"/>
                    </a:cubicBezTo>
                    <a:cubicBezTo>
                      <a:pt x="27" y="0"/>
                      <a:pt x="27" y="0"/>
                      <a:pt x="26" y="0"/>
                    </a:cubicBezTo>
                    <a:cubicBezTo>
                      <a:pt x="26" y="0"/>
                      <a:pt x="26" y="0"/>
                      <a:pt x="26" y="0"/>
                    </a:cubicBezTo>
                  </a:path>
                </a:pathLst>
              </a:custGeom>
              <a:solidFill>
                <a:srgbClr val="545F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3" name="Freeform 2416">
                <a:extLst>
                  <a:ext uri="{FF2B5EF4-FFF2-40B4-BE49-F238E27FC236}">
                    <a16:creationId xmlns:a16="http://schemas.microsoft.com/office/drawing/2014/main" id="{030A6731-1957-4EC9-A571-8E754098CE1A}"/>
                  </a:ext>
                </a:extLst>
              </p:cNvPr>
              <p:cNvSpPr>
                <a:spLocks noEditPoints="1"/>
              </p:cNvSpPr>
              <p:nvPr/>
            </p:nvSpPr>
            <p:spPr bwMode="auto">
              <a:xfrm>
                <a:off x="848" y="651"/>
                <a:ext cx="84" cy="103"/>
              </a:xfrm>
              <a:custGeom>
                <a:avLst/>
                <a:gdLst>
                  <a:gd name="T0" fmla="*/ 8 w 35"/>
                  <a:gd name="T1" fmla="*/ 6 h 43"/>
                  <a:gd name="T2" fmla="*/ 3 w 35"/>
                  <a:gd name="T3" fmla="*/ 14 h 43"/>
                  <a:gd name="T4" fmla="*/ 0 w 35"/>
                  <a:gd name="T5" fmla="*/ 24 h 43"/>
                  <a:gd name="T6" fmla="*/ 1 w 35"/>
                  <a:gd name="T7" fmla="*/ 29 h 43"/>
                  <a:gd name="T8" fmla="*/ 2 w 35"/>
                  <a:gd name="T9" fmla="*/ 32 h 43"/>
                  <a:gd name="T10" fmla="*/ 8 w 35"/>
                  <a:gd name="T11" fmla="*/ 40 h 43"/>
                  <a:gd name="T12" fmla="*/ 8 w 35"/>
                  <a:gd name="T13" fmla="*/ 35 h 43"/>
                  <a:gd name="T14" fmla="*/ 7 w 35"/>
                  <a:gd name="T15" fmla="*/ 33 h 43"/>
                  <a:gd name="T16" fmla="*/ 5 w 35"/>
                  <a:gd name="T17" fmla="*/ 24 h 43"/>
                  <a:gd name="T18" fmla="*/ 8 w 35"/>
                  <a:gd name="T19" fmla="*/ 14 h 43"/>
                  <a:gd name="T20" fmla="*/ 8 w 35"/>
                  <a:gd name="T21" fmla="*/ 6 h 43"/>
                  <a:gd name="T22" fmla="*/ 24 w 35"/>
                  <a:gd name="T23" fmla="*/ 0 h 43"/>
                  <a:gd name="T24" fmla="*/ 20 w 35"/>
                  <a:gd name="T25" fmla="*/ 43 h 43"/>
                  <a:gd name="T26" fmla="*/ 26 w 35"/>
                  <a:gd name="T27" fmla="*/ 41 h 43"/>
                  <a:gd name="T28" fmla="*/ 26 w 35"/>
                  <a:gd name="T29" fmla="*/ 41 h 43"/>
                  <a:gd name="T30" fmla="*/ 31 w 35"/>
                  <a:gd name="T31" fmla="*/ 35 h 43"/>
                  <a:gd name="T32" fmla="*/ 35 w 35"/>
                  <a:gd name="T33" fmla="*/ 20 h 43"/>
                  <a:gd name="T34" fmla="*/ 32 w 35"/>
                  <a:gd name="T35" fmla="*/ 7 h 43"/>
                  <a:gd name="T36" fmla="*/ 24 w 35"/>
                  <a:gd name="T3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43">
                    <a:moveTo>
                      <a:pt x="8" y="6"/>
                    </a:moveTo>
                    <a:cubicBezTo>
                      <a:pt x="6" y="8"/>
                      <a:pt x="4" y="11"/>
                      <a:pt x="3" y="14"/>
                    </a:cubicBezTo>
                    <a:cubicBezTo>
                      <a:pt x="1" y="17"/>
                      <a:pt x="0" y="21"/>
                      <a:pt x="0" y="24"/>
                    </a:cubicBezTo>
                    <a:cubicBezTo>
                      <a:pt x="0" y="26"/>
                      <a:pt x="0" y="27"/>
                      <a:pt x="1" y="29"/>
                    </a:cubicBezTo>
                    <a:cubicBezTo>
                      <a:pt x="1" y="30"/>
                      <a:pt x="1" y="31"/>
                      <a:pt x="2" y="32"/>
                    </a:cubicBezTo>
                    <a:cubicBezTo>
                      <a:pt x="3" y="35"/>
                      <a:pt x="5" y="38"/>
                      <a:pt x="8" y="40"/>
                    </a:cubicBezTo>
                    <a:cubicBezTo>
                      <a:pt x="8" y="35"/>
                      <a:pt x="8" y="35"/>
                      <a:pt x="8" y="35"/>
                    </a:cubicBezTo>
                    <a:cubicBezTo>
                      <a:pt x="8" y="34"/>
                      <a:pt x="7" y="33"/>
                      <a:pt x="7" y="33"/>
                    </a:cubicBezTo>
                    <a:cubicBezTo>
                      <a:pt x="6" y="30"/>
                      <a:pt x="5" y="27"/>
                      <a:pt x="5" y="24"/>
                    </a:cubicBezTo>
                    <a:cubicBezTo>
                      <a:pt x="5" y="21"/>
                      <a:pt x="6" y="17"/>
                      <a:pt x="8" y="14"/>
                    </a:cubicBezTo>
                    <a:cubicBezTo>
                      <a:pt x="8" y="6"/>
                      <a:pt x="8" y="6"/>
                      <a:pt x="8" y="6"/>
                    </a:cubicBezTo>
                    <a:moveTo>
                      <a:pt x="24" y="0"/>
                    </a:moveTo>
                    <a:cubicBezTo>
                      <a:pt x="20" y="43"/>
                      <a:pt x="20" y="43"/>
                      <a:pt x="20" y="43"/>
                    </a:cubicBezTo>
                    <a:cubicBezTo>
                      <a:pt x="22" y="42"/>
                      <a:pt x="24" y="42"/>
                      <a:pt x="26" y="41"/>
                    </a:cubicBezTo>
                    <a:cubicBezTo>
                      <a:pt x="26" y="41"/>
                      <a:pt x="26" y="41"/>
                      <a:pt x="26" y="41"/>
                    </a:cubicBezTo>
                    <a:cubicBezTo>
                      <a:pt x="28" y="39"/>
                      <a:pt x="30" y="37"/>
                      <a:pt x="31" y="35"/>
                    </a:cubicBezTo>
                    <a:cubicBezTo>
                      <a:pt x="34" y="30"/>
                      <a:pt x="35" y="24"/>
                      <a:pt x="35" y="20"/>
                    </a:cubicBezTo>
                    <a:cubicBezTo>
                      <a:pt x="35" y="15"/>
                      <a:pt x="34" y="11"/>
                      <a:pt x="32" y="7"/>
                    </a:cubicBezTo>
                    <a:cubicBezTo>
                      <a:pt x="31" y="4"/>
                      <a:pt x="28" y="1"/>
                      <a:pt x="24" y="0"/>
                    </a:cubicBezTo>
                  </a:path>
                </a:pathLst>
              </a:custGeom>
              <a:solidFill>
                <a:srgbClr val="5C6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4" name="Freeform 2417">
                <a:extLst>
                  <a:ext uri="{FF2B5EF4-FFF2-40B4-BE49-F238E27FC236}">
                    <a16:creationId xmlns:a16="http://schemas.microsoft.com/office/drawing/2014/main" id="{B2E11FE4-0CB9-44C1-8367-0A9651BF6DC4}"/>
                  </a:ext>
                </a:extLst>
              </p:cNvPr>
              <p:cNvSpPr>
                <a:spLocks/>
              </p:cNvSpPr>
              <p:nvPr/>
            </p:nvSpPr>
            <p:spPr bwMode="auto">
              <a:xfrm>
                <a:off x="860" y="685"/>
                <a:ext cx="8" cy="50"/>
              </a:xfrm>
              <a:custGeom>
                <a:avLst/>
                <a:gdLst>
                  <a:gd name="T0" fmla="*/ 3 w 3"/>
                  <a:gd name="T1" fmla="*/ 0 h 21"/>
                  <a:gd name="T2" fmla="*/ 0 w 3"/>
                  <a:gd name="T3" fmla="*/ 10 h 21"/>
                  <a:gd name="T4" fmla="*/ 2 w 3"/>
                  <a:gd name="T5" fmla="*/ 19 h 21"/>
                  <a:gd name="T6" fmla="*/ 3 w 3"/>
                  <a:gd name="T7" fmla="*/ 21 h 21"/>
                  <a:gd name="T8" fmla="*/ 3 w 3"/>
                  <a:gd name="T9" fmla="*/ 14 h 21"/>
                  <a:gd name="T10" fmla="*/ 3 w 3"/>
                  <a:gd name="T11" fmla="*/ 11 h 21"/>
                  <a:gd name="T12" fmla="*/ 3 w 3"/>
                  <a:gd name="T13" fmla="*/ 9 h 21"/>
                  <a:gd name="T14" fmla="*/ 3 w 3"/>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1">
                    <a:moveTo>
                      <a:pt x="3" y="0"/>
                    </a:moveTo>
                    <a:cubicBezTo>
                      <a:pt x="1" y="3"/>
                      <a:pt x="0" y="7"/>
                      <a:pt x="0" y="10"/>
                    </a:cubicBezTo>
                    <a:cubicBezTo>
                      <a:pt x="0" y="13"/>
                      <a:pt x="1" y="16"/>
                      <a:pt x="2" y="19"/>
                    </a:cubicBezTo>
                    <a:cubicBezTo>
                      <a:pt x="2" y="19"/>
                      <a:pt x="3" y="20"/>
                      <a:pt x="3" y="21"/>
                    </a:cubicBezTo>
                    <a:cubicBezTo>
                      <a:pt x="3" y="14"/>
                      <a:pt x="3" y="14"/>
                      <a:pt x="3" y="14"/>
                    </a:cubicBezTo>
                    <a:cubicBezTo>
                      <a:pt x="3" y="13"/>
                      <a:pt x="3" y="12"/>
                      <a:pt x="3" y="11"/>
                    </a:cubicBezTo>
                    <a:cubicBezTo>
                      <a:pt x="3" y="10"/>
                      <a:pt x="3" y="10"/>
                      <a:pt x="3" y="9"/>
                    </a:cubicBezTo>
                    <a:cubicBezTo>
                      <a:pt x="3" y="0"/>
                      <a:pt x="3" y="0"/>
                      <a:pt x="3" y="0"/>
                    </a:cubicBezTo>
                  </a:path>
                </a:pathLst>
              </a:custGeom>
              <a:solidFill>
                <a:srgbClr val="696F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5" name="Freeform 2418">
                <a:extLst>
                  <a:ext uri="{FF2B5EF4-FFF2-40B4-BE49-F238E27FC236}">
                    <a16:creationId xmlns:a16="http://schemas.microsoft.com/office/drawing/2014/main" id="{ED3B76D7-5DAB-40DD-A7EF-AD01B46D814A}"/>
                  </a:ext>
                </a:extLst>
              </p:cNvPr>
              <p:cNvSpPr>
                <a:spLocks/>
              </p:cNvSpPr>
              <p:nvPr/>
            </p:nvSpPr>
            <p:spPr bwMode="auto">
              <a:xfrm>
                <a:off x="868" y="706"/>
                <a:ext cx="0" cy="12"/>
              </a:xfrm>
              <a:custGeom>
                <a:avLst/>
                <a:gdLst>
                  <a:gd name="T0" fmla="*/ 0 h 5"/>
                  <a:gd name="T1" fmla="*/ 2 h 5"/>
                  <a:gd name="T2" fmla="*/ 5 h 5"/>
                  <a:gd name="T3" fmla="*/ 0 h 5"/>
                </a:gdLst>
                <a:ahLst/>
                <a:cxnLst>
                  <a:cxn ang="0">
                    <a:pos x="0" y="T0"/>
                  </a:cxn>
                  <a:cxn ang="0">
                    <a:pos x="0" y="T1"/>
                  </a:cxn>
                  <a:cxn ang="0">
                    <a:pos x="0" y="T2"/>
                  </a:cxn>
                  <a:cxn ang="0">
                    <a:pos x="0" y="T3"/>
                  </a:cxn>
                </a:cxnLst>
                <a:rect l="0" t="0" r="r" b="b"/>
                <a:pathLst>
                  <a:path h="5">
                    <a:moveTo>
                      <a:pt x="0" y="0"/>
                    </a:moveTo>
                    <a:cubicBezTo>
                      <a:pt x="0" y="1"/>
                      <a:pt x="0" y="1"/>
                      <a:pt x="0" y="2"/>
                    </a:cubicBezTo>
                    <a:cubicBezTo>
                      <a:pt x="0" y="3"/>
                      <a:pt x="0" y="4"/>
                      <a:pt x="0" y="5"/>
                    </a:cubicBezTo>
                    <a:cubicBezTo>
                      <a:pt x="0" y="0"/>
                      <a:pt x="0" y="0"/>
                      <a:pt x="0" y="0"/>
                    </a:cubicBezTo>
                  </a:path>
                </a:pathLst>
              </a:custGeom>
              <a:solidFill>
                <a:srgbClr val="7E8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6" name="Freeform 2419">
                <a:extLst>
                  <a:ext uri="{FF2B5EF4-FFF2-40B4-BE49-F238E27FC236}">
                    <a16:creationId xmlns:a16="http://schemas.microsoft.com/office/drawing/2014/main" id="{BAFED283-A736-42A3-98D4-59A32AB4D1EC}"/>
                  </a:ext>
                </a:extLst>
              </p:cNvPr>
              <p:cNvSpPr>
                <a:spLocks/>
              </p:cNvSpPr>
              <p:nvPr/>
            </p:nvSpPr>
            <p:spPr bwMode="auto">
              <a:xfrm>
                <a:off x="837" y="783"/>
                <a:ext cx="7" cy="33"/>
              </a:xfrm>
              <a:custGeom>
                <a:avLst/>
                <a:gdLst>
                  <a:gd name="T0" fmla="*/ 0 w 3"/>
                  <a:gd name="T1" fmla="*/ 0 h 14"/>
                  <a:gd name="T2" fmla="*/ 0 w 3"/>
                  <a:gd name="T3" fmla="*/ 4 h 14"/>
                  <a:gd name="T4" fmla="*/ 1 w 3"/>
                  <a:gd name="T5" fmla="*/ 8 h 14"/>
                  <a:gd name="T6" fmla="*/ 1 w 3"/>
                  <a:gd name="T7" fmla="*/ 14 h 14"/>
                  <a:gd name="T8" fmla="*/ 1 w 3"/>
                  <a:gd name="T9" fmla="*/ 14 h 14"/>
                  <a:gd name="T10" fmla="*/ 3 w 3"/>
                  <a:gd name="T11" fmla="*/ 11 h 14"/>
                  <a:gd name="T12" fmla="*/ 3 w 3"/>
                  <a:gd name="T13" fmla="*/ 10 h 14"/>
                  <a:gd name="T14" fmla="*/ 3 w 3"/>
                  <a:gd name="T15" fmla="*/ 10 h 14"/>
                  <a:gd name="T16" fmla="*/ 3 w 3"/>
                  <a:gd name="T17" fmla="*/ 9 h 14"/>
                  <a:gd name="T18" fmla="*/ 2 w 3"/>
                  <a:gd name="T19" fmla="*/ 5 h 14"/>
                  <a:gd name="T20" fmla="*/ 2 w 3"/>
                  <a:gd name="T21" fmla="*/ 5 h 14"/>
                  <a:gd name="T22" fmla="*/ 1 w 3"/>
                  <a:gd name="T23" fmla="*/ 2 h 14"/>
                  <a:gd name="T24" fmla="*/ 1 w 3"/>
                  <a:gd name="T25" fmla="*/ 1 h 14"/>
                  <a:gd name="T26" fmla="*/ 1 w 3"/>
                  <a:gd name="T27" fmla="*/ 1 h 14"/>
                  <a:gd name="T28" fmla="*/ 0 w 3"/>
                  <a:gd name="T2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14">
                    <a:moveTo>
                      <a:pt x="0" y="0"/>
                    </a:moveTo>
                    <a:cubicBezTo>
                      <a:pt x="0" y="4"/>
                      <a:pt x="0" y="4"/>
                      <a:pt x="0" y="4"/>
                    </a:cubicBezTo>
                    <a:cubicBezTo>
                      <a:pt x="0" y="5"/>
                      <a:pt x="1" y="6"/>
                      <a:pt x="1" y="8"/>
                    </a:cubicBezTo>
                    <a:cubicBezTo>
                      <a:pt x="1" y="10"/>
                      <a:pt x="1" y="12"/>
                      <a:pt x="1" y="14"/>
                    </a:cubicBezTo>
                    <a:cubicBezTo>
                      <a:pt x="1" y="14"/>
                      <a:pt x="1" y="14"/>
                      <a:pt x="1" y="14"/>
                    </a:cubicBezTo>
                    <a:cubicBezTo>
                      <a:pt x="2" y="13"/>
                      <a:pt x="2" y="12"/>
                      <a:pt x="3" y="11"/>
                    </a:cubicBezTo>
                    <a:cubicBezTo>
                      <a:pt x="3" y="11"/>
                      <a:pt x="3" y="10"/>
                      <a:pt x="3" y="10"/>
                    </a:cubicBezTo>
                    <a:cubicBezTo>
                      <a:pt x="3" y="10"/>
                      <a:pt x="3" y="10"/>
                      <a:pt x="3" y="10"/>
                    </a:cubicBezTo>
                    <a:cubicBezTo>
                      <a:pt x="3" y="9"/>
                      <a:pt x="3" y="9"/>
                      <a:pt x="3" y="9"/>
                    </a:cubicBezTo>
                    <a:cubicBezTo>
                      <a:pt x="3" y="7"/>
                      <a:pt x="2" y="6"/>
                      <a:pt x="2" y="5"/>
                    </a:cubicBezTo>
                    <a:cubicBezTo>
                      <a:pt x="2" y="5"/>
                      <a:pt x="2" y="5"/>
                      <a:pt x="2" y="5"/>
                    </a:cubicBezTo>
                    <a:cubicBezTo>
                      <a:pt x="1" y="4"/>
                      <a:pt x="1" y="3"/>
                      <a:pt x="1" y="2"/>
                    </a:cubicBezTo>
                    <a:cubicBezTo>
                      <a:pt x="1" y="1"/>
                      <a:pt x="1" y="1"/>
                      <a:pt x="1" y="1"/>
                    </a:cubicBezTo>
                    <a:cubicBezTo>
                      <a:pt x="1" y="1"/>
                      <a:pt x="1" y="1"/>
                      <a:pt x="1" y="1"/>
                    </a:cubicBezTo>
                    <a:cubicBezTo>
                      <a:pt x="0" y="1"/>
                      <a:pt x="0" y="0"/>
                      <a:pt x="0" y="0"/>
                    </a:cubicBezTo>
                  </a:path>
                </a:pathLst>
              </a:custGeom>
              <a:solidFill>
                <a:srgbClr val="4954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7" name="Freeform 2420">
                <a:extLst>
                  <a:ext uri="{FF2B5EF4-FFF2-40B4-BE49-F238E27FC236}">
                    <a16:creationId xmlns:a16="http://schemas.microsoft.com/office/drawing/2014/main" id="{0B02A294-E0A6-45D8-80E6-2AC733214DEB}"/>
                  </a:ext>
                </a:extLst>
              </p:cNvPr>
              <p:cNvSpPr>
                <a:spLocks/>
              </p:cNvSpPr>
              <p:nvPr/>
            </p:nvSpPr>
            <p:spPr bwMode="auto">
              <a:xfrm>
                <a:off x="837" y="792"/>
                <a:ext cx="2" cy="31"/>
              </a:xfrm>
              <a:custGeom>
                <a:avLst/>
                <a:gdLst>
                  <a:gd name="T0" fmla="*/ 0 w 1"/>
                  <a:gd name="T1" fmla="*/ 0 h 13"/>
                  <a:gd name="T2" fmla="*/ 0 w 1"/>
                  <a:gd name="T3" fmla="*/ 13 h 13"/>
                  <a:gd name="T4" fmla="*/ 1 w 1"/>
                  <a:gd name="T5" fmla="*/ 10 h 13"/>
                  <a:gd name="T6" fmla="*/ 1 w 1"/>
                  <a:gd name="T7" fmla="*/ 4 h 13"/>
                  <a:gd name="T8" fmla="*/ 0 w 1"/>
                  <a:gd name="T9" fmla="*/ 0 h 13"/>
                </a:gdLst>
                <a:ahLst/>
                <a:cxnLst>
                  <a:cxn ang="0">
                    <a:pos x="T0" y="T1"/>
                  </a:cxn>
                  <a:cxn ang="0">
                    <a:pos x="T2" y="T3"/>
                  </a:cxn>
                  <a:cxn ang="0">
                    <a:pos x="T4" y="T5"/>
                  </a:cxn>
                  <a:cxn ang="0">
                    <a:pos x="T6" y="T7"/>
                  </a:cxn>
                  <a:cxn ang="0">
                    <a:pos x="T8" y="T9"/>
                  </a:cxn>
                </a:cxnLst>
                <a:rect l="0" t="0" r="r" b="b"/>
                <a:pathLst>
                  <a:path w="1" h="13">
                    <a:moveTo>
                      <a:pt x="0" y="0"/>
                    </a:moveTo>
                    <a:cubicBezTo>
                      <a:pt x="0" y="13"/>
                      <a:pt x="0" y="13"/>
                      <a:pt x="0" y="13"/>
                    </a:cubicBezTo>
                    <a:cubicBezTo>
                      <a:pt x="0" y="12"/>
                      <a:pt x="1" y="11"/>
                      <a:pt x="1" y="10"/>
                    </a:cubicBezTo>
                    <a:cubicBezTo>
                      <a:pt x="1" y="8"/>
                      <a:pt x="1" y="6"/>
                      <a:pt x="1" y="4"/>
                    </a:cubicBezTo>
                    <a:cubicBezTo>
                      <a:pt x="1" y="2"/>
                      <a:pt x="0" y="1"/>
                      <a:pt x="0" y="0"/>
                    </a:cubicBezTo>
                  </a:path>
                </a:pathLst>
              </a:custGeom>
              <a:solidFill>
                <a:srgbClr val="4248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8" name="Freeform 2421">
                <a:extLst>
                  <a:ext uri="{FF2B5EF4-FFF2-40B4-BE49-F238E27FC236}">
                    <a16:creationId xmlns:a16="http://schemas.microsoft.com/office/drawing/2014/main" id="{BFAF022B-FF64-4F85-8D70-B909B9A6D9AE}"/>
                  </a:ext>
                </a:extLst>
              </p:cNvPr>
              <p:cNvSpPr>
                <a:spLocks noEditPoints="1"/>
              </p:cNvSpPr>
              <p:nvPr/>
            </p:nvSpPr>
            <p:spPr bwMode="auto">
              <a:xfrm>
                <a:off x="846" y="833"/>
                <a:ext cx="26" cy="45"/>
              </a:xfrm>
              <a:custGeom>
                <a:avLst/>
                <a:gdLst>
                  <a:gd name="T0" fmla="*/ 0 w 11"/>
                  <a:gd name="T1" fmla="*/ 14 h 19"/>
                  <a:gd name="T2" fmla="*/ 11 w 11"/>
                  <a:gd name="T3" fmla="*/ 19 h 19"/>
                  <a:gd name="T4" fmla="*/ 11 w 11"/>
                  <a:gd name="T5" fmla="*/ 19 h 19"/>
                  <a:gd name="T6" fmla="*/ 0 w 11"/>
                  <a:gd name="T7" fmla="*/ 14 h 19"/>
                  <a:gd name="T8" fmla="*/ 7 w 11"/>
                  <a:gd name="T9" fmla="*/ 12 h 19"/>
                  <a:gd name="T10" fmla="*/ 10 w 11"/>
                  <a:gd name="T11" fmla="*/ 13 h 19"/>
                  <a:gd name="T12" fmla="*/ 10 w 11"/>
                  <a:gd name="T13" fmla="*/ 13 h 19"/>
                  <a:gd name="T14" fmla="*/ 7 w 11"/>
                  <a:gd name="T15" fmla="*/ 12 h 19"/>
                  <a:gd name="T16" fmla="*/ 0 w 11"/>
                  <a:gd name="T17" fmla="*/ 0 h 19"/>
                  <a:gd name="T18" fmla="*/ 1 w 11"/>
                  <a:gd name="T19" fmla="*/ 4 h 19"/>
                  <a:gd name="T20" fmla="*/ 7 w 11"/>
                  <a:gd name="T21" fmla="*/ 12 h 19"/>
                  <a:gd name="T22" fmla="*/ 7 w 11"/>
                  <a:gd name="T23" fmla="*/ 12 h 19"/>
                  <a:gd name="T24" fmla="*/ 7 w 11"/>
                  <a:gd name="T25" fmla="*/ 12 h 19"/>
                  <a:gd name="T26" fmla="*/ 1 w 11"/>
                  <a:gd name="T27" fmla="*/ 4 h 19"/>
                  <a:gd name="T28" fmla="*/ 0 w 11"/>
                  <a:gd name="T2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9">
                    <a:moveTo>
                      <a:pt x="0" y="14"/>
                    </a:moveTo>
                    <a:cubicBezTo>
                      <a:pt x="2" y="17"/>
                      <a:pt x="6" y="19"/>
                      <a:pt x="11" y="19"/>
                    </a:cubicBezTo>
                    <a:cubicBezTo>
                      <a:pt x="11" y="19"/>
                      <a:pt x="11" y="19"/>
                      <a:pt x="11" y="19"/>
                    </a:cubicBezTo>
                    <a:cubicBezTo>
                      <a:pt x="6" y="19"/>
                      <a:pt x="2" y="17"/>
                      <a:pt x="0" y="14"/>
                    </a:cubicBezTo>
                    <a:moveTo>
                      <a:pt x="7" y="12"/>
                    </a:moveTo>
                    <a:cubicBezTo>
                      <a:pt x="8" y="13"/>
                      <a:pt x="9" y="13"/>
                      <a:pt x="10" y="13"/>
                    </a:cubicBezTo>
                    <a:cubicBezTo>
                      <a:pt x="10" y="13"/>
                      <a:pt x="10" y="13"/>
                      <a:pt x="10" y="13"/>
                    </a:cubicBezTo>
                    <a:cubicBezTo>
                      <a:pt x="9" y="13"/>
                      <a:pt x="8" y="13"/>
                      <a:pt x="7" y="12"/>
                    </a:cubicBezTo>
                    <a:moveTo>
                      <a:pt x="0" y="0"/>
                    </a:moveTo>
                    <a:cubicBezTo>
                      <a:pt x="0" y="1"/>
                      <a:pt x="0" y="2"/>
                      <a:pt x="1" y="4"/>
                    </a:cubicBezTo>
                    <a:cubicBezTo>
                      <a:pt x="2" y="7"/>
                      <a:pt x="4" y="11"/>
                      <a:pt x="7" y="12"/>
                    </a:cubicBezTo>
                    <a:cubicBezTo>
                      <a:pt x="7" y="12"/>
                      <a:pt x="7" y="12"/>
                      <a:pt x="7" y="12"/>
                    </a:cubicBezTo>
                    <a:cubicBezTo>
                      <a:pt x="7" y="12"/>
                      <a:pt x="7" y="12"/>
                      <a:pt x="7" y="12"/>
                    </a:cubicBezTo>
                    <a:cubicBezTo>
                      <a:pt x="4" y="11"/>
                      <a:pt x="2" y="7"/>
                      <a:pt x="1" y="4"/>
                    </a:cubicBezTo>
                    <a:cubicBezTo>
                      <a:pt x="0" y="2"/>
                      <a:pt x="0" y="1"/>
                      <a:pt x="0" y="0"/>
                    </a:cubicBezTo>
                  </a:path>
                </a:pathLst>
              </a:custGeom>
              <a:solidFill>
                <a:srgbClr val="2439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9" name="Freeform 2422">
                <a:extLst>
                  <a:ext uri="{FF2B5EF4-FFF2-40B4-BE49-F238E27FC236}">
                    <a16:creationId xmlns:a16="http://schemas.microsoft.com/office/drawing/2014/main" id="{6BD05824-1259-40A2-941F-AB550AE09684}"/>
                  </a:ext>
                </a:extLst>
              </p:cNvPr>
              <p:cNvSpPr>
                <a:spLocks/>
              </p:cNvSpPr>
              <p:nvPr/>
            </p:nvSpPr>
            <p:spPr bwMode="auto">
              <a:xfrm>
                <a:off x="937" y="740"/>
                <a:ext cx="7" cy="2"/>
              </a:xfrm>
              <a:custGeom>
                <a:avLst/>
                <a:gdLst>
                  <a:gd name="T0" fmla="*/ 3 w 3"/>
                  <a:gd name="T1" fmla="*/ 0 h 1"/>
                  <a:gd name="T2" fmla="*/ 3 w 3"/>
                  <a:gd name="T3" fmla="*/ 0 h 1"/>
                  <a:gd name="T4" fmla="*/ 3 w 3"/>
                  <a:gd name="T5" fmla="*/ 0 h 1"/>
                  <a:gd name="T6" fmla="*/ 3 w 3"/>
                  <a:gd name="T7" fmla="*/ 0 h 1"/>
                  <a:gd name="T8" fmla="*/ 3 w 3"/>
                  <a:gd name="T9" fmla="*/ 0 h 1"/>
                  <a:gd name="T10" fmla="*/ 0 w 3"/>
                  <a:gd name="T11" fmla="*/ 1 h 1"/>
                  <a:gd name="T12" fmla="*/ 3 w 3"/>
                  <a:gd name="T13" fmla="*/ 0 h 1"/>
                  <a:gd name="T14" fmla="*/ 3 w 3"/>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
                    <a:moveTo>
                      <a:pt x="3" y="0"/>
                    </a:moveTo>
                    <a:cubicBezTo>
                      <a:pt x="3" y="0"/>
                      <a:pt x="3" y="0"/>
                      <a:pt x="3" y="0"/>
                    </a:cubicBezTo>
                    <a:cubicBezTo>
                      <a:pt x="3" y="0"/>
                      <a:pt x="3" y="0"/>
                      <a:pt x="3" y="0"/>
                    </a:cubicBezTo>
                    <a:cubicBezTo>
                      <a:pt x="3" y="0"/>
                      <a:pt x="3" y="0"/>
                      <a:pt x="3" y="0"/>
                    </a:cubicBezTo>
                    <a:cubicBezTo>
                      <a:pt x="3" y="0"/>
                      <a:pt x="3" y="0"/>
                      <a:pt x="3" y="0"/>
                    </a:cubicBezTo>
                    <a:cubicBezTo>
                      <a:pt x="2" y="0"/>
                      <a:pt x="1" y="0"/>
                      <a:pt x="0" y="1"/>
                    </a:cubicBezTo>
                    <a:cubicBezTo>
                      <a:pt x="1" y="1"/>
                      <a:pt x="2" y="0"/>
                      <a:pt x="3" y="0"/>
                    </a:cubicBezTo>
                    <a:cubicBezTo>
                      <a:pt x="3" y="0"/>
                      <a:pt x="3" y="0"/>
                      <a:pt x="3" y="0"/>
                    </a:cubicBezTo>
                  </a:path>
                </a:pathLst>
              </a:custGeom>
              <a:solidFill>
                <a:srgbClr val="5E6F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0" name="Freeform 2423">
                <a:extLst>
                  <a:ext uri="{FF2B5EF4-FFF2-40B4-BE49-F238E27FC236}">
                    <a16:creationId xmlns:a16="http://schemas.microsoft.com/office/drawing/2014/main" id="{FED63C9A-1671-4591-A94C-609D208FB88F}"/>
                  </a:ext>
                </a:extLst>
              </p:cNvPr>
              <p:cNvSpPr>
                <a:spLocks noEditPoints="1"/>
              </p:cNvSpPr>
              <p:nvPr/>
            </p:nvSpPr>
            <p:spPr bwMode="auto">
              <a:xfrm>
                <a:off x="837" y="740"/>
                <a:ext cx="107" cy="138"/>
              </a:xfrm>
              <a:custGeom>
                <a:avLst/>
                <a:gdLst>
                  <a:gd name="T0" fmla="*/ 45 w 45"/>
                  <a:gd name="T1" fmla="*/ 37 h 58"/>
                  <a:gd name="T2" fmla="*/ 22 w 45"/>
                  <a:gd name="T3" fmla="*/ 51 h 58"/>
                  <a:gd name="T4" fmla="*/ 21 w 45"/>
                  <a:gd name="T5" fmla="*/ 58 h 58"/>
                  <a:gd name="T6" fmla="*/ 30 w 45"/>
                  <a:gd name="T7" fmla="*/ 56 h 58"/>
                  <a:gd name="T8" fmla="*/ 45 w 45"/>
                  <a:gd name="T9" fmla="*/ 47 h 58"/>
                  <a:gd name="T10" fmla="*/ 45 w 45"/>
                  <a:gd name="T11" fmla="*/ 37 h 58"/>
                  <a:gd name="T12" fmla="*/ 14 w 45"/>
                  <a:gd name="T13" fmla="*/ 17 h 58"/>
                  <a:gd name="T14" fmla="*/ 13 w 45"/>
                  <a:gd name="T15" fmla="*/ 18 h 58"/>
                  <a:gd name="T16" fmla="*/ 13 w 45"/>
                  <a:gd name="T17" fmla="*/ 18 h 58"/>
                  <a:gd name="T18" fmla="*/ 6 w 45"/>
                  <a:gd name="T19" fmla="*/ 25 h 58"/>
                  <a:gd name="T20" fmla="*/ 6 w 45"/>
                  <a:gd name="T21" fmla="*/ 25 h 58"/>
                  <a:gd name="T22" fmla="*/ 3 w 45"/>
                  <a:gd name="T23" fmla="*/ 29 h 58"/>
                  <a:gd name="T24" fmla="*/ 3 w 45"/>
                  <a:gd name="T25" fmla="*/ 29 h 58"/>
                  <a:gd name="T26" fmla="*/ 3 w 45"/>
                  <a:gd name="T27" fmla="*/ 29 h 58"/>
                  <a:gd name="T28" fmla="*/ 1 w 45"/>
                  <a:gd name="T29" fmla="*/ 32 h 58"/>
                  <a:gd name="T30" fmla="*/ 1 w 45"/>
                  <a:gd name="T31" fmla="*/ 32 h 58"/>
                  <a:gd name="T32" fmla="*/ 0 w 45"/>
                  <a:gd name="T33" fmla="*/ 35 h 58"/>
                  <a:gd name="T34" fmla="*/ 0 w 45"/>
                  <a:gd name="T35" fmla="*/ 47 h 58"/>
                  <a:gd name="T36" fmla="*/ 4 w 45"/>
                  <a:gd name="T37" fmla="*/ 53 h 58"/>
                  <a:gd name="T38" fmla="*/ 4 w 45"/>
                  <a:gd name="T39" fmla="*/ 53 h 58"/>
                  <a:gd name="T40" fmla="*/ 15 w 45"/>
                  <a:gd name="T41" fmla="*/ 58 h 58"/>
                  <a:gd name="T42" fmla="*/ 14 w 45"/>
                  <a:gd name="T43" fmla="*/ 52 h 58"/>
                  <a:gd name="T44" fmla="*/ 11 w 45"/>
                  <a:gd name="T45" fmla="*/ 51 h 58"/>
                  <a:gd name="T46" fmla="*/ 11 w 45"/>
                  <a:gd name="T47" fmla="*/ 51 h 58"/>
                  <a:gd name="T48" fmla="*/ 11 w 45"/>
                  <a:gd name="T49" fmla="*/ 51 h 58"/>
                  <a:gd name="T50" fmla="*/ 5 w 45"/>
                  <a:gd name="T51" fmla="*/ 43 h 58"/>
                  <a:gd name="T52" fmla="*/ 4 w 45"/>
                  <a:gd name="T53" fmla="*/ 39 h 58"/>
                  <a:gd name="T54" fmla="*/ 11 w 45"/>
                  <a:gd name="T55" fmla="*/ 21 h 58"/>
                  <a:gd name="T56" fmla="*/ 14 w 45"/>
                  <a:gd name="T57" fmla="*/ 18 h 58"/>
                  <a:gd name="T58" fmla="*/ 14 w 45"/>
                  <a:gd name="T59" fmla="*/ 17 h 58"/>
                  <a:gd name="T60" fmla="*/ 45 w 45"/>
                  <a:gd name="T61" fmla="*/ 0 h 58"/>
                  <a:gd name="T62" fmla="*/ 42 w 45"/>
                  <a:gd name="T63" fmla="*/ 1 h 58"/>
                  <a:gd name="T64" fmla="*/ 42 w 45"/>
                  <a:gd name="T65" fmla="*/ 1 h 58"/>
                  <a:gd name="T66" fmla="*/ 25 w 45"/>
                  <a:gd name="T67" fmla="*/ 8 h 58"/>
                  <a:gd name="T68" fmla="*/ 25 w 45"/>
                  <a:gd name="T69" fmla="*/ 8 h 58"/>
                  <a:gd name="T70" fmla="*/ 34 w 45"/>
                  <a:gd name="T71" fmla="*/ 4 h 58"/>
                  <a:gd name="T72" fmla="*/ 35 w 45"/>
                  <a:gd name="T73" fmla="*/ 3 h 58"/>
                  <a:gd name="T74" fmla="*/ 45 w 45"/>
                  <a:gd name="T75" fmla="*/ 1 h 58"/>
                  <a:gd name="T76" fmla="*/ 45 w 45"/>
                  <a:gd name="T7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 h="58">
                    <a:moveTo>
                      <a:pt x="45" y="37"/>
                    </a:moveTo>
                    <a:cubicBezTo>
                      <a:pt x="38" y="44"/>
                      <a:pt x="30" y="49"/>
                      <a:pt x="22" y="51"/>
                    </a:cubicBezTo>
                    <a:cubicBezTo>
                      <a:pt x="21" y="58"/>
                      <a:pt x="21" y="58"/>
                      <a:pt x="21" y="58"/>
                    </a:cubicBezTo>
                    <a:cubicBezTo>
                      <a:pt x="24" y="58"/>
                      <a:pt x="27" y="58"/>
                      <a:pt x="30" y="56"/>
                    </a:cubicBezTo>
                    <a:cubicBezTo>
                      <a:pt x="36" y="55"/>
                      <a:pt x="41" y="51"/>
                      <a:pt x="45" y="47"/>
                    </a:cubicBezTo>
                    <a:cubicBezTo>
                      <a:pt x="45" y="37"/>
                      <a:pt x="45" y="37"/>
                      <a:pt x="45" y="37"/>
                    </a:cubicBezTo>
                    <a:moveTo>
                      <a:pt x="14" y="17"/>
                    </a:moveTo>
                    <a:cubicBezTo>
                      <a:pt x="13" y="17"/>
                      <a:pt x="13" y="17"/>
                      <a:pt x="13" y="18"/>
                    </a:cubicBezTo>
                    <a:cubicBezTo>
                      <a:pt x="13" y="18"/>
                      <a:pt x="13" y="18"/>
                      <a:pt x="13" y="18"/>
                    </a:cubicBezTo>
                    <a:cubicBezTo>
                      <a:pt x="10" y="20"/>
                      <a:pt x="8" y="23"/>
                      <a:pt x="6" y="25"/>
                    </a:cubicBezTo>
                    <a:cubicBezTo>
                      <a:pt x="6" y="25"/>
                      <a:pt x="6" y="25"/>
                      <a:pt x="6" y="25"/>
                    </a:cubicBezTo>
                    <a:cubicBezTo>
                      <a:pt x="5" y="27"/>
                      <a:pt x="4" y="28"/>
                      <a:pt x="3" y="29"/>
                    </a:cubicBezTo>
                    <a:cubicBezTo>
                      <a:pt x="3" y="29"/>
                      <a:pt x="3" y="29"/>
                      <a:pt x="3" y="29"/>
                    </a:cubicBezTo>
                    <a:cubicBezTo>
                      <a:pt x="3" y="29"/>
                      <a:pt x="3" y="29"/>
                      <a:pt x="3" y="29"/>
                    </a:cubicBezTo>
                    <a:cubicBezTo>
                      <a:pt x="2" y="30"/>
                      <a:pt x="2" y="31"/>
                      <a:pt x="1" y="32"/>
                    </a:cubicBezTo>
                    <a:cubicBezTo>
                      <a:pt x="1" y="32"/>
                      <a:pt x="1" y="32"/>
                      <a:pt x="1" y="32"/>
                    </a:cubicBezTo>
                    <a:cubicBezTo>
                      <a:pt x="1" y="33"/>
                      <a:pt x="0" y="34"/>
                      <a:pt x="0" y="35"/>
                    </a:cubicBezTo>
                    <a:cubicBezTo>
                      <a:pt x="0" y="47"/>
                      <a:pt x="0" y="47"/>
                      <a:pt x="0" y="47"/>
                    </a:cubicBezTo>
                    <a:cubicBezTo>
                      <a:pt x="1" y="49"/>
                      <a:pt x="2" y="51"/>
                      <a:pt x="4" y="53"/>
                    </a:cubicBezTo>
                    <a:cubicBezTo>
                      <a:pt x="4" y="53"/>
                      <a:pt x="4" y="53"/>
                      <a:pt x="4" y="53"/>
                    </a:cubicBezTo>
                    <a:cubicBezTo>
                      <a:pt x="6" y="56"/>
                      <a:pt x="10" y="58"/>
                      <a:pt x="15" y="58"/>
                    </a:cubicBezTo>
                    <a:cubicBezTo>
                      <a:pt x="14" y="52"/>
                      <a:pt x="14" y="52"/>
                      <a:pt x="14" y="52"/>
                    </a:cubicBezTo>
                    <a:cubicBezTo>
                      <a:pt x="13" y="52"/>
                      <a:pt x="12" y="52"/>
                      <a:pt x="11" y="51"/>
                    </a:cubicBezTo>
                    <a:cubicBezTo>
                      <a:pt x="11" y="51"/>
                      <a:pt x="11" y="51"/>
                      <a:pt x="11" y="51"/>
                    </a:cubicBezTo>
                    <a:cubicBezTo>
                      <a:pt x="11" y="51"/>
                      <a:pt x="11" y="51"/>
                      <a:pt x="11" y="51"/>
                    </a:cubicBezTo>
                    <a:cubicBezTo>
                      <a:pt x="8" y="50"/>
                      <a:pt x="6" y="46"/>
                      <a:pt x="5" y="43"/>
                    </a:cubicBezTo>
                    <a:cubicBezTo>
                      <a:pt x="4" y="41"/>
                      <a:pt x="4" y="40"/>
                      <a:pt x="4" y="39"/>
                    </a:cubicBezTo>
                    <a:cubicBezTo>
                      <a:pt x="4" y="33"/>
                      <a:pt x="7" y="26"/>
                      <a:pt x="11" y="21"/>
                    </a:cubicBezTo>
                    <a:cubicBezTo>
                      <a:pt x="12" y="20"/>
                      <a:pt x="13" y="19"/>
                      <a:pt x="14" y="18"/>
                    </a:cubicBezTo>
                    <a:cubicBezTo>
                      <a:pt x="14" y="17"/>
                      <a:pt x="14" y="17"/>
                      <a:pt x="14" y="17"/>
                    </a:cubicBezTo>
                    <a:moveTo>
                      <a:pt x="45" y="0"/>
                    </a:moveTo>
                    <a:cubicBezTo>
                      <a:pt x="44" y="0"/>
                      <a:pt x="43" y="1"/>
                      <a:pt x="42" y="1"/>
                    </a:cubicBezTo>
                    <a:cubicBezTo>
                      <a:pt x="42" y="1"/>
                      <a:pt x="42" y="1"/>
                      <a:pt x="42" y="1"/>
                    </a:cubicBezTo>
                    <a:cubicBezTo>
                      <a:pt x="37" y="2"/>
                      <a:pt x="31" y="4"/>
                      <a:pt x="25" y="8"/>
                    </a:cubicBezTo>
                    <a:cubicBezTo>
                      <a:pt x="25" y="8"/>
                      <a:pt x="25" y="8"/>
                      <a:pt x="25" y="8"/>
                    </a:cubicBezTo>
                    <a:cubicBezTo>
                      <a:pt x="28" y="7"/>
                      <a:pt x="31" y="5"/>
                      <a:pt x="34" y="4"/>
                    </a:cubicBezTo>
                    <a:cubicBezTo>
                      <a:pt x="34" y="4"/>
                      <a:pt x="35" y="3"/>
                      <a:pt x="35" y="3"/>
                    </a:cubicBezTo>
                    <a:cubicBezTo>
                      <a:pt x="39" y="2"/>
                      <a:pt x="42" y="1"/>
                      <a:pt x="45" y="1"/>
                    </a:cubicBezTo>
                    <a:cubicBezTo>
                      <a:pt x="45" y="0"/>
                      <a:pt x="45" y="0"/>
                      <a:pt x="45" y="0"/>
                    </a:cubicBezTo>
                  </a:path>
                </a:pathLst>
              </a:custGeom>
              <a:solidFill>
                <a:srgbClr val="5E6F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1" name="Freeform 2424">
                <a:extLst>
                  <a:ext uri="{FF2B5EF4-FFF2-40B4-BE49-F238E27FC236}">
                    <a16:creationId xmlns:a16="http://schemas.microsoft.com/office/drawing/2014/main" id="{68143EB7-84B0-496B-B03F-21873CE96228}"/>
                  </a:ext>
                </a:extLst>
              </p:cNvPr>
              <p:cNvSpPr>
                <a:spLocks noEditPoints="1"/>
              </p:cNvSpPr>
              <p:nvPr/>
            </p:nvSpPr>
            <p:spPr bwMode="auto">
              <a:xfrm>
                <a:off x="932" y="759"/>
                <a:ext cx="12" cy="0"/>
              </a:xfrm>
              <a:custGeom>
                <a:avLst/>
                <a:gdLst>
                  <a:gd name="T0" fmla="*/ 0 w 5"/>
                  <a:gd name="T1" fmla="*/ 0 w 5"/>
                  <a:gd name="T2" fmla="*/ 0 w 5"/>
                  <a:gd name="T3" fmla="*/ 1 w 5"/>
                  <a:gd name="T4" fmla="*/ 0 w 5"/>
                  <a:gd name="T5" fmla="*/ 1 w 5"/>
                  <a:gd name="T6" fmla="*/ 4 w 5"/>
                  <a:gd name="T7" fmla="*/ 5 w 5"/>
                  <a:gd name="T8" fmla="*/ 5 w 5"/>
                  <a:gd name="T9" fmla="*/ 4 w 5"/>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5">
                    <a:moveTo>
                      <a:pt x="0" y="0"/>
                    </a:moveTo>
                    <a:cubicBezTo>
                      <a:pt x="0" y="0"/>
                      <a:pt x="0" y="0"/>
                      <a:pt x="0" y="0"/>
                    </a:cubicBezTo>
                    <a:cubicBezTo>
                      <a:pt x="0" y="0"/>
                      <a:pt x="0" y="0"/>
                      <a:pt x="0" y="0"/>
                    </a:cubicBezTo>
                    <a:moveTo>
                      <a:pt x="1" y="0"/>
                    </a:moveTo>
                    <a:cubicBezTo>
                      <a:pt x="0" y="0"/>
                      <a:pt x="0" y="0"/>
                      <a:pt x="0" y="0"/>
                    </a:cubicBezTo>
                    <a:cubicBezTo>
                      <a:pt x="0" y="0"/>
                      <a:pt x="0" y="0"/>
                      <a:pt x="1" y="0"/>
                    </a:cubicBezTo>
                    <a:moveTo>
                      <a:pt x="4" y="0"/>
                    </a:moveTo>
                    <a:cubicBezTo>
                      <a:pt x="4" y="0"/>
                      <a:pt x="5" y="0"/>
                      <a:pt x="5" y="0"/>
                    </a:cubicBezTo>
                    <a:cubicBezTo>
                      <a:pt x="5" y="0"/>
                      <a:pt x="5" y="0"/>
                      <a:pt x="5" y="0"/>
                    </a:cubicBezTo>
                    <a:cubicBezTo>
                      <a:pt x="5" y="0"/>
                      <a:pt x="4" y="0"/>
                      <a:pt x="4" y="0"/>
                    </a:cubicBezTo>
                  </a:path>
                </a:pathLst>
              </a:custGeom>
              <a:solidFill>
                <a:srgbClr val="2439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2" name="Freeform 2425">
                <a:extLst>
                  <a:ext uri="{FF2B5EF4-FFF2-40B4-BE49-F238E27FC236}">
                    <a16:creationId xmlns:a16="http://schemas.microsoft.com/office/drawing/2014/main" id="{45D135D9-5528-4CC4-862F-B3B96022E03A}"/>
                  </a:ext>
                </a:extLst>
              </p:cNvPr>
              <p:cNvSpPr>
                <a:spLocks noEditPoints="1"/>
              </p:cNvSpPr>
              <p:nvPr/>
            </p:nvSpPr>
            <p:spPr bwMode="auto">
              <a:xfrm>
                <a:off x="837" y="880"/>
                <a:ext cx="107" cy="36"/>
              </a:xfrm>
              <a:custGeom>
                <a:avLst/>
                <a:gdLst>
                  <a:gd name="T0" fmla="*/ 21 w 45"/>
                  <a:gd name="T1" fmla="*/ 12 h 15"/>
                  <a:gd name="T2" fmla="*/ 20 w 45"/>
                  <a:gd name="T3" fmla="*/ 12 h 15"/>
                  <a:gd name="T4" fmla="*/ 21 w 45"/>
                  <a:gd name="T5" fmla="*/ 12 h 15"/>
                  <a:gd name="T6" fmla="*/ 32 w 45"/>
                  <a:gd name="T7" fmla="*/ 12 h 15"/>
                  <a:gd name="T8" fmla="*/ 20 w 45"/>
                  <a:gd name="T9" fmla="*/ 15 h 15"/>
                  <a:gd name="T10" fmla="*/ 20 w 45"/>
                  <a:gd name="T11" fmla="*/ 15 h 15"/>
                  <a:gd name="T12" fmla="*/ 32 w 45"/>
                  <a:gd name="T13" fmla="*/ 12 h 15"/>
                  <a:gd name="T14" fmla="*/ 13 w 45"/>
                  <a:gd name="T15" fmla="*/ 11 h 15"/>
                  <a:gd name="T16" fmla="*/ 15 w 45"/>
                  <a:gd name="T17" fmla="*/ 11 h 15"/>
                  <a:gd name="T18" fmla="*/ 15 w 45"/>
                  <a:gd name="T19" fmla="*/ 11 h 15"/>
                  <a:gd name="T20" fmla="*/ 13 w 45"/>
                  <a:gd name="T21" fmla="*/ 11 h 15"/>
                  <a:gd name="T22" fmla="*/ 12 w 45"/>
                  <a:gd name="T23" fmla="*/ 11 h 15"/>
                  <a:gd name="T24" fmla="*/ 12 w 45"/>
                  <a:gd name="T25" fmla="*/ 11 h 15"/>
                  <a:gd name="T26" fmla="*/ 12 w 45"/>
                  <a:gd name="T27" fmla="*/ 11 h 15"/>
                  <a:gd name="T28" fmla="*/ 12 w 45"/>
                  <a:gd name="T29" fmla="*/ 11 h 15"/>
                  <a:gd name="T30" fmla="*/ 12 w 45"/>
                  <a:gd name="T31" fmla="*/ 11 h 15"/>
                  <a:gd name="T32" fmla="*/ 12 w 45"/>
                  <a:gd name="T33" fmla="*/ 11 h 15"/>
                  <a:gd name="T34" fmla="*/ 12 w 45"/>
                  <a:gd name="T35" fmla="*/ 11 h 15"/>
                  <a:gd name="T36" fmla="*/ 12 w 45"/>
                  <a:gd name="T37" fmla="*/ 11 h 15"/>
                  <a:gd name="T38" fmla="*/ 15 w 45"/>
                  <a:gd name="T39" fmla="*/ 12 h 15"/>
                  <a:gd name="T40" fmla="*/ 15 w 45"/>
                  <a:gd name="T41" fmla="*/ 12 h 15"/>
                  <a:gd name="T42" fmla="*/ 12 w 45"/>
                  <a:gd name="T43" fmla="*/ 11 h 15"/>
                  <a:gd name="T44" fmla="*/ 12 w 45"/>
                  <a:gd name="T45" fmla="*/ 11 h 15"/>
                  <a:gd name="T46" fmla="*/ 12 w 45"/>
                  <a:gd name="T47" fmla="*/ 11 h 15"/>
                  <a:gd name="T48" fmla="*/ 12 w 45"/>
                  <a:gd name="T49" fmla="*/ 11 h 15"/>
                  <a:gd name="T50" fmla="*/ 12 w 45"/>
                  <a:gd name="T51" fmla="*/ 11 h 15"/>
                  <a:gd name="T52" fmla="*/ 12 w 45"/>
                  <a:gd name="T53" fmla="*/ 11 h 15"/>
                  <a:gd name="T54" fmla="*/ 12 w 45"/>
                  <a:gd name="T55" fmla="*/ 11 h 15"/>
                  <a:gd name="T56" fmla="*/ 12 w 45"/>
                  <a:gd name="T57" fmla="*/ 11 h 15"/>
                  <a:gd name="T58" fmla="*/ 5 w 45"/>
                  <a:gd name="T59" fmla="*/ 10 h 15"/>
                  <a:gd name="T60" fmla="*/ 9 w 45"/>
                  <a:gd name="T61" fmla="*/ 13 h 15"/>
                  <a:gd name="T62" fmla="*/ 15 w 45"/>
                  <a:gd name="T63" fmla="*/ 14 h 15"/>
                  <a:gd name="T64" fmla="*/ 15 w 45"/>
                  <a:gd name="T65" fmla="*/ 14 h 15"/>
                  <a:gd name="T66" fmla="*/ 9 w 45"/>
                  <a:gd name="T67" fmla="*/ 13 h 15"/>
                  <a:gd name="T68" fmla="*/ 5 w 45"/>
                  <a:gd name="T69" fmla="*/ 10 h 15"/>
                  <a:gd name="T70" fmla="*/ 0 w 45"/>
                  <a:gd name="T71" fmla="*/ 6 h 15"/>
                  <a:gd name="T72" fmla="*/ 0 w 45"/>
                  <a:gd name="T73" fmla="*/ 6 h 15"/>
                  <a:gd name="T74" fmla="*/ 1 w 45"/>
                  <a:gd name="T75" fmla="*/ 8 h 15"/>
                  <a:gd name="T76" fmla="*/ 0 w 45"/>
                  <a:gd name="T77" fmla="*/ 6 h 15"/>
                  <a:gd name="T78" fmla="*/ 40 w 45"/>
                  <a:gd name="T79" fmla="*/ 3 h 15"/>
                  <a:gd name="T80" fmla="*/ 37 w 45"/>
                  <a:gd name="T81" fmla="*/ 5 h 15"/>
                  <a:gd name="T82" fmla="*/ 40 w 45"/>
                  <a:gd name="T83" fmla="*/ 3 h 15"/>
                  <a:gd name="T84" fmla="*/ 0 w 45"/>
                  <a:gd name="T85" fmla="*/ 2 h 15"/>
                  <a:gd name="T86" fmla="*/ 0 w 45"/>
                  <a:gd name="T87" fmla="*/ 2 h 15"/>
                  <a:gd name="T88" fmla="*/ 15 w 45"/>
                  <a:gd name="T89" fmla="*/ 8 h 15"/>
                  <a:gd name="T90" fmla="*/ 15 w 45"/>
                  <a:gd name="T91" fmla="*/ 8 h 15"/>
                  <a:gd name="T92" fmla="*/ 0 w 45"/>
                  <a:gd name="T93" fmla="*/ 2 h 15"/>
                  <a:gd name="T94" fmla="*/ 45 w 45"/>
                  <a:gd name="T95" fmla="*/ 0 h 15"/>
                  <a:gd name="T96" fmla="*/ 37 w 45"/>
                  <a:gd name="T97" fmla="*/ 7 h 15"/>
                  <a:gd name="T98" fmla="*/ 21 w 45"/>
                  <a:gd name="T99" fmla="*/ 12 h 15"/>
                  <a:gd name="T100" fmla="*/ 21 w 45"/>
                  <a:gd name="T101" fmla="*/ 12 h 15"/>
                  <a:gd name="T102" fmla="*/ 21 w 45"/>
                  <a:gd name="T103" fmla="*/ 12 h 15"/>
                  <a:gd name="T104" fmla="*/ 37 w 45"/>
                  <a:gd name="T105" fmla="*/ 7 h 15"/>
                  <a:gd name="T106" fmla="*/ 45 w 45"/>
                  <a:gd name="T107" fmla="*/ 0 h 15"/>
                  <a:gd name="T108" fmla="*/ 45 w 45"/>
                  <a:gd name="T10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 h="15">
                    <a:moveTo>
                      <a:pt x="21" y="12"/>
                    </a:moveTo>
                    <a:cubicBezTo>
                      <a:pt x="21" y="12"/>
                      <a:pt x="20" y="12"/>
                      <a:pt x="20" y="12"/>
                    </a:cubicBezTo>
                    <a:cubicBezTo>
                      <a:pt x="20" y="12"/>
                      <a:pt x="21" y="12"/>
                      <a:pt x="21" y="12"/>
                    </a:cubicBezTo>
                    <a:moveTo>
                      <a:pt x="32" y="12"/>
                    </a:moveTo>
                    <a:cubicBezTo>
                      <a:pt x="28" y="14"/>
                      <a:pt x="24" y="14"/>
                      <a:pt x="20" y="15"/>
                    </a:cubicBezTo>
                    <a:cubicBezTo>
                      <a:pt x="20" y="15"/>
                      <a:pt x="20" y="15"/>
                      <a:pt x="20" y="15"/>
                    </a:cubicBezTo>
                    <a:cubicBezTo>
                      <a:pt x="24" y="14"/>
                      <a:pt x="28" y="14"/>
                      <a:pt x="32" y="12"/>
                    </a:cubicBezTo>
                    <a:moveTo>
                      <a:pt x="13" y="11"/>
                    </a:moveTo>
                    <a:cubicBezTo>
                      <a:pt x="14" y="11"/>
                      <a:pt x="14" y="11"/>
                      <a:pt x="15" y="11"/>
                    </a:cubicBezTo>
                    <a:cubicBezTo>
                      <a:pt x="15" y="11"/>
                      <a:pt x="15" y="11"/>
                      <a:pt x="15" y="11"/>
                    </a:cubicBezTo>
                    <a:cubicBezTo>
                      <a:pt x="14" y="11"/>
                      <a:pt x="14" y="11"/>
                      <a:pt x="13" y="11"/>
                    </a:cubicBezTo>
                    <a:moveTo>
                      <a:pt x="12" y="11"/>
                    </a:moveTo>
                    <a:cubicBezTo>
                      <a:pt x="12" y="11"/>
                      <a:pt x="12" y="11"/>
                      <a:pt x="12" y="11"/>
                    </a:cubicBezTo>
                    <a:cubicBezTo>
                      <a:pt x="12" y="11"/>
                      <a:pt x="12" y="11"/>
                      <a:pt x="12" y="11"/>
                    </a:cubicBezTo>
                    <a:moveTo>
                      <a:pt x="12" y="11"/>
                    </a:moveTo>
                    <a:cubicBezTo>
                      <a:pt x="12" y="11"/>
                      <a:pt x="12" y="11"/>
                      <a:pt x="12" y="11"/>
                    </a:cubicBezTo>
                    <a:cubicBezTo>
                      <a:pt x="12" y="11"/>
                      <a:pt x="12" y="11"/>
                      <a:pt x="12" y="11"/>
                    </a:cubicBezTo>
                    <a:moveTo>
                      <a:pt x="12" y="11"/>
                    </a:moveTo>
                    <a:cubicBezTo>
                      <a:pt x="12" y="11"/>
                      <a:pt x="12" y="11"/>
                      <a:pt x="12" y="11"/>
                    </a:cubicBezTo>
                    <a:cubicBezTo>
                      <a:pt x="13" y="11"/>
                      <a:pt x="14" y="11"/>
                      <a:pt x="15" y="12"/>
                    </a:cubicBezTo>
                    <a:cubicBezTo>
                      <a:pt x="15" y="12"/>
                      <a:pt x="15" y="12"/>
                      <a:pt x="15" y="12"/>
                    </a:cubicBezTo>
                    <a:cubicBezTo>
                      <a:pt x="14" y="11"/>
                      <a:pt x="13" y="11"/>
                      <a:pt x="12" y="11"/>
                    </a:cubicBezTo>
                    <a:moveTo>
                      <a:pt x="12" y="11"/>
                    </a:moveTo>
                    <a:cubicBezTo>
                      <a:pt x="12" y="11"/>
                      <a:pt x="12" y="11"/>
                      <a:pt x="12" y="11"/>
                    </a:cubicBezTo>
                    <a:cubicBezTo>
                      <a:pt x="12" y="11"/>
                      <a:pt x="12" y="11"/>
                      <a:pt x="12" y="11"/>
                    </a:cubicBezTo>
                    <a:cubicBezTo>
                      <a:pt x="12" y="11"/>
                      <a:pt x="12" y="11"/>
                      <a:pt x="12" y="11"/>
                    </a:cubicBezTo>
                    <a:moveTo>
                      <a:pt x="12" y="11"/>
                    </a:moveTo>
                    <a:cubicBezTo>
                      <a:pt x="12" y="11"/>
                      <a:pt x="12" y="11"/>
                      <a:pt x="12" y="11"/>
                    </a:cubicBezTo>
                    <a:cubicBezTo>
                      <a:pt x="12" y="11"/>
                      <a:pt x="12" y="11"/>
                      <a:pt x="12" y="11"/>
                    </a:cubicBezTo>
                    <a:moveTo>
                      <a:pt x="5" y="10"/>
                    </a:moveTo>
                    <a:cubicBezTo>
                      <a:pt x="6" y="11"/>
                      <a:pt x="7" y="13"/>
                      <a:pt x="9" y="13"/>
                    </a:cubicBezTo>
                    <a:cubicBezTo>
                      <a:pt x="10" y="14"/>
                      <a:pt x="13" y="14"/>
                      <a:pt x="15" y="14"/>
                    </a:cubicBezTo>
                    <a:cubicBezTo>
                      <a:pt x="15" y="14"/>
                      <a:pt x="15" y="14"/>
                      <a:pt x="15" y="14"/>
                    </a:cubicBezTo>
                    <a:cubicBezTo>
                      <a:pt x="13" y="14"/>
                      <a:pt x="10" y="14"/>
                      <a:pt x="9" y="13"/>
                    </a:cubicBezTo>
                    <a:cubicBezTo>
                      <a:pt x="7" y="13"/>
                      <a:pt x="6" y="11"/>
                      <a:pt x="5" y="10"/>
                    </a:cubicBezTo>
                    <a:moveTo>
                      <a:pt x="0" y="6"/>
                    </a:moveTo>
                    <a:cubicBezTo>
                      <a:pt x="0" y="6"/>
                      <a:pt x="0" y="6"/>
                      <a:pt x="0" y="6"/>
                    </a:cubicBezTo>
                    <a:cubicBezTo>
                      <a:pt x="0" y="7"/>
                      <a:pt x="1" y="7"/>
                      <a:pt x="1" y="8"/>
                    </a:cubicBezTo>
                    <a:cubicBezTo>
                      <a:pt x="1" y="7"/>
                      <a:pt x="0" y="7"/>
                      <a:pt x="0" y="6"/>
                    </a:cubicBezTo>
                    <a:moveTo>
                      <a:pt x="40" y="3"/>
                    </a:moveTo>
                    <a:cubicBezTo>
                      <a:pt x="39" y="4"/>
                      <a:pt x="38" y="4"/>
                      <a:pt x="37" y="5"/>
                    </a:cubicBezTo>
                    <a:cubicBezTo>
                      <a:pt x="38" y="4"/>
                      <a:pt x="39" y="4"/>
                      <a:pt x="40" y="3"/>
                    </a:cubicBezTo>
                    <a:moveTo>
                      <a:pt x="0" y="2"/>
                    </a:moveTo>
                    <a:cubicBezTo>
                      <a:pt x="0" y="2"/>
                      <a:pt x="0" y="2"/>
                      <a:pt x="0" y="2"/>
                    </a:cubicBezTo>
                    <a:cubicBezTo>
                      <a:pt x="5" y="6"/>
                      <a:pt x="10" y="8"/>
                      <a:pt x="15" y="8"/>
                    </a:cubicBezTo>
                    <a:cubicBezTo>
                      <a:pt x="15" y="8"/>
                      <a:pt x="15" y="8"/>
                      <a:pt x="15" y="8"/>
                    </a:cubicBezTo>
                    <a:cubicBezTo>
                      <a:pt x="10" y="8"/>
                      <a:pt x="5" y="6"/>
                      <a:pt x="0" y="2"/>
                    </a:cubicBezTo>
                    <a:moveTo>
                      <a:pt x="45" y="0"/>
                    </a:moveTo>
                    <a:cubicBezTo>
                      <a:pt x="42" y="3"/>
                      <a:pt x="39" y="5"/>
                      <a:pt x="37" y="7"/>
                    </a:cubicBezTo>
                    <a:cubicBezTo>
                      <a:pt x="32" y="10"/>
                      <a:pt x="28" y="12"/>
                      <a:pt x="21" y="12"/>
                    </a:cubicBezTo>
                    <a:cubicBezTo>
                      <a:pt x="21" y="12"/>
                      <a:pt x="21" y="12"/>
                      <a:pt x="21" y="12"/>
                    </a:cubicBezTo>
                    <a:cubicBezTo>
                      <a:pt x="21" y="12"/>
                      <a:pt x="21" y="12"/>
                      <a:pt x="21" y="12"/>
                    </a:cubicBezTo>
                    <a:cubicBezTo>
                      <a:pt x="28" y="12"/>
                      <a:pt x="32" y="10"/>
                      <a:pt x="37" y="7"/>
                    </a:cubicBezTo>
                    <a:cubicBezTo>
                      <a:pt x="39" y="5"/>
                      <a:pt x="42" y="3"/>
                      <a:pt x="45" y="0"/>
                    </a:cubicBezTo>
                    <a:cubicBezTo>
                      <a:pt x="45" y="0"/>
                      <a:pt x="45" y="0"/>
                      <a:pt x="45" y="0"/>
                    </a:cubicBezTo>
                  </a:path>
                </a:pathLst>
              </a:custGeom>
              <a:solidFill>
                <a:srgbClr val="2439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3" name="Freeform 2426">
                <a:extLst>
                  <a:ext uri="{FF2B5EF4-FFF2-40B4-BE49-F238E27FC236}">
                    <a16:creationId xmlns:a16="http://schemas.microsoft.com/office/drawing/2014/main" id="{8E15A27B-D033-4E96-A3DA-A4BA75FEB087}"/>
                  </a:ext>
                </a:extLst>
              </p:cNvPr>
              <p:cNvSpPr>
                <a:spLocks noEditPoints="1"/>
              </p:cNvSpPr>
              <p:nvPr/>
            </p:nvSpPr>
            <p:spPr bwMode="auto">
              <a:xfrm>
                <a:off x="837" y="897"/>
                <a:ext cx="107" cy="55"/>
              </a:xfrm>
              <a:custGeom>
                <a:avLst/>
                <a:gdLst>
                  <a:gd name="T0" fmla="*/ 30 w 45"/>
                  <a:gd name="T1" fmla="*/ 22 h 23"/>
                  <a:gd name="T2" fmla="*/ 2 w 45"/>
                  <a:gd name="T3" fmla="*/ 21 h 23"/>
                  <a:gd name="T4" fmla="*/ 0 w 45"/>
                  <a:gd name="T5" fmla="*/ 22 h 23"/>
                  <a:gd name="T6" fmla="*/ 1 w 45"/>
                  <a:gd name="T7" fmla="*/ 12 h 23"/>
                  <a:gd name="T8" fmla="*/ 19 w 45"/>
                  <a:gd name="T9" fmla="*/ 12 h 23"/>
                  <a:gd name="T10" fmla="*/ 8 w 45"/>
                  <a:gd name="T11" fmla="*/ 12 h 23"/>
                  <a:gd name="T12" fmla="*/ 11 w 45"/>
                  <a:gd name="T13" fmla="*/ 11 h 23"/>
                  <a:gd name="T14" fmla="*/ 15 w 45"/>
                  <a:gd name="T15" fmla="*/ 11 h 23"/>
                  <a:gd name="T16" fmla="*/ 15 w 45"/>
                  <a:gd name="T17" fmla="*/ 11 h 23"/>
                  <a:gd name="T18" fmla="*/ 20 w 45"/>
                  <a:gd name="T19" fmla="*/ 9 h 23"/>
                  <a:gd name="T20" fmla="*/ 23 w 45"/>
                  <a:gd name="T21" fmla="*/ 9 h 23"/>
                  <a:gd name="T22" fmla="*/ 23 w 45"/>
                  <a:gd name="T23" fmla="*/ 9 h 23"/>
                  <a:gd name="T24" fmla="*/ 23 w 45"/>
                  <a:gd name="T25" fmla="*/ 9 h 23"/>
                  <a:gd name="T26" fmla="*/ 23 w 45"/>
                  <a:gd name="T27" fmla="*/ 9 h 23"/>
                  <a:gd name="T28" fmla="*/ 23 w 45"/>
                  <a:gd name="T29" fmla="*/ 9 h 23"/>
                  <a:gd name="T30" fmla="*/ 23 w 45"/>
                  <a:gd name="T31" fmla="*/ 9 h 23"/>
                  <a:gd name="T32" fmla="*/ 23 w 45"/>
                  <a:gd name="T33" fmla="*/ 9 h 23"/>
                  <a:gd name="T34" fmla="*/ 23 w 45"/>
                  <a:gd name="T35" fmla="*/ 9 h 23"/>
                  <a:gd name="T36" fmla="*/ 1 w 45"/>
                  <a:gd name="T37" fmla="*/ 9 h 23"/>
                  <a:gd name="T38" fmla="*/ 9 w 45"/>
                  <a:gd name="T39" fmla="*/ 8 h 23"/>
                  <a:gd name="T40" fmla="*/ 9 w 45"/>
                  <a:gd name="T41" fmla="*/ 8 h 23"/>
                  <a:gd name="T42" fmla="*/ 8 w 45"/>
                  <a:gd name="T43" fmla="*/ 7 h 23"/>
                  <a:gd name="T44" fmla="*/ 7 w 45"/>
                  <a:gd name="T45" fmla="*/ 7 h 23"/>
                  <a:gd name="T46" fmla="*/ 0 w 45"/>
                  <a:gd name="T47" fmla="*/ 6 h 23"/>
                  <a:gd name="T48" fmla="*/ 4 w 45"/>
                  <a:gd name="T49" fmla="*/ 5 h 23"/>
                  <a:gd name="T50" fmla="*/ 0 w 45"/>
                  <a:gd name="T51" fmla="*/ 5 h 23"/>
                  <a:gd name="T52" fmla="*/ 1 w 45"/>
                  <a:gd name="T53" fmla="*/ 6 h 23"/>
                  <a:gd name="T54" fmla="*/ 5 w 45"/>
                  <a:gd name="T55" fmla="*/ 6 h 23"/>
                  <a:gd name="T56" fmla="*/ 3 w 45"/>
                  <a:gd name="T57" fmla="*/ 5 h 23"/>
                  <a:gd name="T58" fmla="*/ 2 w 45"/>
                  <a:gd name="T59" fmla="*/ 5 h 23"/>
                  <a:gd name="T60" fmla="*/ 4 w 45"/>
                  <a:gd name="T61" fmla="*/ 5 h 23"/>
                  <a:gd name="T62" fmla="*/ 35 w 45"/>
                  <a:gd name="T63" fmla="*/ 5 h 23"/>
                  <a:gd name="T64" fmla="*/ 35 w 45"/>
                  <a:gd name="T65" fmla="*/ 5 h 23"/>
                  <a:gd name="T66" fmla="*/ 36 w 45"/>
                  <a:gd name="T67" fmla="*/ 4 h 23"/>
                  <a:gd name="T68" fmla="*/ 45 w 45"/>
                  <a:gd name="T69" fmla="*/ 13 h 23"/>
                  <a:gd name="T70" fmla="*/ 2 w 45"/>
                  <a:gd name="T71" fmla="*/ 3 h 23"/>
                  <a:gd name="T72" fmla="*/ 2 w 45"/>
                  <a:gd name="T73" fmla="*/ 3 h 23"/>
                  <a:gd name="T74" fmla="*/ 2 w 45"/>
                  <a:gd name="T75" fmla="*/ 3 h 23"/>
                  <a:gd name="T76" fmla="*/ 0 w 45"/>
                  <a:gd name="T77" fmla="*/ 1 h 23"/>
                  <a:gd name="T78" fmla="*/ 0 w 45"/>
                  <a:gd name="T79" fmla="*/ 1 h 23"/>
                  <a:gd name="T80" fmla="*/ 0 w 45"/>
                  <a:gd name="T81" fmla="*/ 1 h 23"/>
                  <a:gd name="T82" fmla="*/ 0 w 45"/>
                  <a:gd name="T83" fmla="*/ 1 h 23"/>
                  <a:gd name="T84" fmla="*/ 41 w 45"/>
                  <a:gd name="T85" fmla="*/ 1 h 23"/>
                  <a:gd name="T86" fmla="*/ 45 w 45"/>
                  <a:gd name="T8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 h="23">
                    <a:moveTo>
                      <a:pt x="30" y="22"/>
                    </a:moveTo>
                    <a:cubicBezTo>
                      <a:pt x="30" y="22"/>
                      <a:pt x="30" y="22"/>
                      <a:pt x="30" y="23"/>
                    </a:cubicBezTo>
                    <a:cubicBezTo>
                      <a:pt x="30" y="22"/>
                      <a:pt x="30" y="22"/>
                      <a:pt x="30" y="22"/>
                    </a:cubicBezTo>
                    <a:moveTo>
                      <a:pt x="2" y="21"/>
                    </a:moveTo>
                    <a:cubicBezTo>
                      <a:pt x="2" y="22"/>
                      <a:pt x="2" y="22"/>
                      <a:pt x="2" y="23"/>
                    </a:cubicBezTo>
                    <a:cubicBezTo>
                      <a:pt x="2" y="22"/>
                      <a:pt x="2" y="22"/>
                      <a:pt x="2" y="21"/>
                    </a:cubicBezTo>
                    <a:moveTo>
                      <a:pt x="0" y="21"/>
                    </a:moveTo>
                    <a:cubicBezTo>
                      <a:pt x="0" y="21"/>
                      <a:pt x="0" y="22"/>
                      <a:pt x="0" y="22"/>
                    </a:cubicBezTo>
                    <a:cubicBezTo>
                      <a:pt x="0" y="22"/>
                      <a:pt x="0" y="22"/>
                      <a:pt x="0" y="22"/>
                    </a:cubicBezTo>
                    <a:cubicBezTo>
                      <a:pt x="0" y="22"/>
                      <a:pt x="0" y="21"/>
                      <a:pt x="0" y="21"/>
                    </a:cubicBezTo>
                    <a:moveTo>
                      <a:pt x="2" y="12"/>
                    </a:moveTo>
                    <a:cubicBezTo>
                      <a:pt x="1" y="12"/>
                      <a:pt x="1" y="12"/>
                      <a:pt x="1" y="12"/>
                    </a:cubicBezTo>
                    <a:cubicBezTo>
                      <a:pt x="1" y="12"/>
                      <a:pt x="1" y="12"/>
                      <a:pt x="2" y="12"/>
                    </a:cubicBezTo>
                    <a:moveTo>
                      <a:pt x="19" y="12"/>
                    </a:moveTo>
                    <a:cubicBezTo>
                      <a:pt x="19" y="12"/>
                      <a:pt x="19" y="12"/>
                      <a:pt x="19" y="12"/>
                    </a:cubicBezTo>
                    <a:cubicBezTo>
                      <a:pt x="19" y="12"/>
                      <a:pt x="19" y="12"/>
                      <a:pt x="19" y="13"/>
                    </a:cubicBezTo>
                    <a:cubicBezTo>
                      <a:pt x="19" y="12"/>
                      <a:pt x="19" y="12"/>
                      <a:pt x="19" y="12"/>
                    </a:cubicBezTo>
                    <a:moveTo>
                      <a:pt x="8" y="12"/>
                    </a:moveTo>
                    <a:cubicBezTo>
                      <a:pt x="8" y="12"/>
                      <a:pt x="8" y="12"/>
                      <a:pt x="8" y="12"/>
                    </a:cubicBezTo>
                    <a:cubicBezTo>
                      <a:pt x="8" y="12"/>
                      <a:pt x="8" y="12"/>
                      <a:pt x="8" y="12"/>
                    </a:cubicBezTo>
                    <a:moveTo>
                      <a:pt x="11" y="11"/>
                    </a:moveTo>
                    <a:cubicBezTo>
                      <a:pt x="10" y="11"/>
                      <a:pt x="9" y="12"/>
                      <a:pt x="8" y="12"/>
                    </a:cubicBezTo>
                    <a:cubicBezTo>
                      <a:pt x="9" y="12"/>
                      <a:pt x="10" y="11"/>
                      <a:pt x="11" y="11"/>
                    </a:cubicBezTo>
                    <a:moveTo>
                      <a:pt x="15" y="11"/>
                    </a:moveTo>
                    <a:cubicBezTo>
                      <a:pt x="15" y="11"/>
                      <a:pt x="14" y="11"/>
                      <a:pt x="14" y="11"/>
                    </a:cubicBezTo>
                    <a:cubicBezTo>
                      <a:pt x="14" y="11"/>
                      <a:pt x="15" y="11"/>
                      <a:pt x="15" y="11"/>
                    </a:cubicBezTo>
                    <a:cubicBezTo>
                      <a:pt x="15" y="11"/>
                      <a:pt x="15" y="11"/>
                      <a:pt x="15" y="11"/>
                    </a:cubicBezTo>
                    <a:moveTo>
                      <a:pt x="23" y="9"/>
                    </a:moveTo>
                    <a:cubicBezTo>
                      <a:pt x="22" y="9"/>
                      <a:pt x="21" y="9"/>
                      <a:pt x="20" y="9"/>
                    </a:cubicBezTo>
                    <a:cubicBezTo>
                      <a:pt x="20" y="9"/>
                      <a:pt x="20" y="9"/>
                      <a:pt x="20" y="9"/>
                    </a:cubicBezTo>
                    <a:cubicBezTo>
                      <a:pt x="21" y="9"/>
                      <a:pt x="22" y="9"/>
                      <a:pt x="23" y="9"/>
                    </a:cubicBezTo>
                    <a:moveTo>
                      <a:pt x="23" y="9"/>
                    </a:moveTo>
                    <a:cubicBezTo>
                      <a:pt x="23" y="9"/>
                      <a:pt x="23" y="9"/>
                      <a:pt x="23" y="9"/>
                    </a:cubicBezTo>
                    <a:cubicBezTo>
                      <a:pt x="23" y="9"/>
                      <a:pt x="23" y="9"/>
                      <a:pt x="23" y="9"/>
                    </a:cubicBezTo>
                    <a:cubicBezTo>
                      <a:pt x="23" y="9"/>
                      <a:pt x="23" y="9"/>
                      <a:pt x="23" y="9"/>
                    </a:cubicBezTo>
                    <a:cubicBezTo>
                      <a:pt x="23" y="9"/>
                      <a:pt x="23" y="9"/>
                      <a:pt x="23" y="9"/>
                    </a:cubicBezTo>
                    <a:moveTo>
                      <a:pt x="23" y="9"/>
                    </a:moveTo>
                    <a:cubicBezTo>
                      <a:pt x="23" y="9"/>
                      <a:pt x="23" y="9"/>
                      <a:pt x="23" y="9"/>
                    </a:cubicBezTo>
                    <a:cubicBezTo>
                      <a:pt x="23" y="9"/>
                      <a:pt x="23" y="9"/>
                      <a:pt x="23" y="9"/>
                    </a:cubicBezTo>
                    <a:moveTo>
                      <a:pt x="23" y="9"/>
                    </a:moveTo>
                    <a:cubicBezTo>
                      <a:pt x="22" y="9"/>
                      <a:pt x="21" y="9"/>
                      <a:pt x="20" y="9"/>
                    </a:cubicBezTo>
                    <a:cubicBezTo>
                      <a:pt x="21" y="9"/>
                      <a:pt x="22" y="9"/>
                      <a:pt x="23" y="9"/>
                    </a:cubicBezTo>
                    <a:cubicBezTo>
                      <a:pt x="23" y="9"/>
                      <a:pt x="23" y="9"/>
                      <a:pt x="23" y="9"/>
                    </a:cubicBezTo>
                    <a:cubicBezTo>
                      <a:pt x="23" y="9"/>
                      <a:pt x="23" y="9"/>
                      <a:pt x="23" y="9"/>
                    </a:cubicBezTo>
                    <a:cubicBezTo>
                      <a:pt x="23" y="9"/>
                      <a:pt x="23" y="9"/>
                      <a:pt x="23" y="9"/>
                    </a:cubicBezTo>
                    <a:moveTo>
                      <a:pt x="23" y="9"/>
                    </a:moveTo>
                    <a:cubicBezTo>
                      <a:pt x="23" y="9"/>
                      <a:pt x="23" y="9"/>
                      <a:pt x="23" y="9"/>
                    </a:cubicBezTo>
                    <a:cubicBezTo>
                      <a:pt x="23" y="9"/>
                      <a:pt x="23" y="9"/>
                      <a:pt x="23" y="9"/>
                    </a:cubicBezTo>
                    <a:cubicBezTo>
                      <a:pt x="23" y="9"/>
                      <a:pt x="23" y="9"/>
                      <a:pt x="23" y="9"/>
                    </a:cubicBezTo>
                    <a:cubicBezTo>
                      <a:pt x="23" y="9"/>
                      <a:pt x="23" y="9"/>
                      <a:pt x="23" y="9"/>
                    </a:cubicBezTo>
                    <a:moveTo>
                      <a:pt x="23" y="9"/>
                    </a:moveTo>
                    <a:cubicBezTo>
                      <a:pt x="23" y="9"/>
                      <a:pt x="23" y="9"/>
                      <a:pt x="23" y="9"/>
                    </a:cubicBezTo>
                    <a:cubicBezTo>
                      <a:pt x="23" y="9"/>
                      <a:pt x="23" y="9"/>
                      <a:pt x="23" y="9"/>
                    </a:cubicBezTo>
                    <a:cubicBezTo>
                      <a:pt x="23" y="9"/>
                      <a:pt x="23" y="9"/>
                      <a:pt x="23" y="9"/>
                    </a:cubicBezTo>
                    <a:cubicBezTo>
                      <a:pt x="23" y="9"/>
                      <a:pt x="23" y="9"/>
                      <a:pt x="23" y="9"/>
                    </a:cubicBezTo>
                    <a:moveTo>
                      <a:pt x="8" y="8"/>
                    </a:moveTo>
                    <a:cubicBezTo>
                      <a:pt x="5" y="8"/>
                      <a:pt x="3" y="9"/>
                      <a:pt x="1" y="9"/>
                    </a:cubicBezTo>
                    <a:cubicBezTo>
                      <a:pt x="3" y="9"/>
                      <a:pt x="5" y="8"/>
                      <a:pt x="8" y="8"/>
                    </a:cubicBezTo>
                    <a:moveTo>
                      <a:pt x="9" y="8"/>
                    </a:moveTo>
                    <a:cubicBezTo>
                      <a:pt x="9" y="8"/>
                      <a:pt x="9" y="8"/>
                      <a:pt x="9" y="8"/>
                    </a:cubicBezTo>
                    <a:cubicBezTo>
                      <a:pt x="9" y="8"/>
                      <a:pt x="9" y="8"/>
                      <a:pt x="9" y="8"/>
                    </a:cubicBezTo>
                    <a:cubicBezTo>
                      <a:pt x="9" y="8"/>
                      <a:pt x="9" y="8"/>
                      <a:pt x="9" y="8"/>
                    </a:cubicBezTo>
                    <a:cubicBezTo>
                      <a:pt x="9" y="8"/>
                      <a:pt x="9" y="8"/>
                      <a:pt x="9" y="8"/>
                    </a:cubicBezTo>
                    <a:moveTo>
                      <a:pt x="7" y="7"/>
                    </a:moveTo>
                    <a:cubicBezTo>
                      <a:pt x="7" y="7"/>
                      <a:pt x="7" y="7"/>
                      <a:pt x="7" y="7"/>
                    </a:cubicBezTo>
                    <a:cubicBezTo>
                      <a:pt x="7" y="7"/>
                      <a:pt x="7" y="7"/>
                      <a:pt x="8" y="7"/>
                    </a:cubicBezTo>
                    <a:cubicBezTo>
                      <a:pt x="7" y="7"/>
                      <a:pt x="7" y="7"/>
                      <a:pt x="7" y="7"/>
                    </a:cubicBezTo>
                    <a:cubicBezTo>
                      <a:pt x="7" y="7"/>
                      <a:pt x="7" y="7"/>
                      <a:pt x="7" y="7"/>
                    </a:cubicBezTo>
                    <a:cubicBezTo>
                      <a:pt x="7" y="7"/>
                      <a:pt x="7" y="7"/>
                      <a:pt x="7" y="7"/>
                    </a:cubicBezTo>
                    <a:cubicBezTo>
                      <a:pt x="7" y="7"/>
                      <a:pt x="7" y="7"/>
                      <a:pt x="7" y="7"/>
                    </a:cubicBezTo>
                    <a:moveTo>
                      <a:pt x="0" y="6"/>
                    </a:moveTo>
                    <a:cubicBezTo>
                      <a:pt x="0" y="6"/>
                      <a:pt x="0" y="6"/>
                      <a:pt x="0" y="6"/>
                    </a:cubicBezTo>
                    <a:cubicBezTo>
                      <a:pt x="0" y="6"/>
                      <a:pt x="0" y="6"/>
                      <a:pt x="0" y="6"/>
                    </a:cubicBezTo>
                    <a:cubicBezTo>
                      <a:pt x="0" y="6"/>
                      <a:pt x="0" y="6"/>
                      <a:pt x="0" y="6"/>
                    </a:cubicBezTo>
                    <a:moveTo>
                      <a:pt x="4" y="5"/>
                    </a:moveTo>
                    <a:cubicBezTo>
                      <a:pt x="5" y="5"/>
                      <a:pt x="5" y="5"/>
                      <a:pt x="5" y="5"/>
                    </a:cubicBezTo>
                    <a:cubicBezTo>
                      <a:pt x="4" y="6"/>
                      <a:pt x="3" y="6"/>
                      <a:pt x="2" y="6"/>
                    </a:cubicBezTo>
                    <a:cubicBezTo>
                      <a:pt x="1" y="6"/>
                      <a:pt x="0" y="6"/>
                      <a:pt x="0" y="5"/>
                    </a:cubicBezTo>
                    <a:cubicBezTo>
                      <a:pt x="0" y="5"/>
                      <a:pt x="0" y="5"/>
                      <a:pt x="0" y="5"/>
                    </a:cubicBezTo>
                    <a:cubicBezTo>
                      <a:pt x="0" y="6"/>
                      <a:pt x="1" y="6"/>
                      <a:pt x="2" y="6"/>
                    </a:cubicBezTo>
                    <a:cubicBezTo>
                      <a:pt x="2" y="6"/>
                      <a:pt x="1" y="6"/>
                      <a:pt x="1" y="6"/>
                    </a:cubicBezTo>
                    <a:cubicBezTo>
                      <a:pt x="1" y="6"/>
                      <a:pt x="2" y="6"/>
                      <a:pt x="2" y="6"/>
                    </a:cubicBezTo>
                    <a:cubicBezTo>
                      <a:pt x="3" y="6"/>
                      <a:pt x="4" y="6"/>
                      <a:pt x="5" y="5"/>
                    </a:cubicBezTo>
                    <a:cubicBezTo>
                      <a:pt x="5" y="6"/>
                      <a:pt x="5" y="6"/>
                      <a:pt x="5" y="6"/>
                    </a:cubicBezTo>
                    <a:cubicBezTo>
                      <a:pt x="5" y="6"/>
                      <a:pt x="5" y="6"/>
                      <a:pt x="5" y="5"/>
                    </a:cubicBezTo>
                    <a:cubicBezTo>
                      <a:pt x="4" y="5"/>
                      <a:pt x="4" y="5"/>
                      <a:pt x="4" y="5"/>
                    </a:cubicBezTo>
                    <a:moveTo>
                      <a:pt x="3" y="5"/>
                    </a:moveTo>
                    <a:cubicBezTo>
                      <a:pt x="4" y="5"/>
                      <a:pt x="4" y="5"/>
                      <a:pt x="4" y="5"/>
                    </a:cubicBezTo>
                    <a:cubicBezTo>
                      <a:pt x="3" y="5"/>
                      <a:pt x="3" y="5"/>
                      <a:pt x="3" y="5"/>
                    </a:cubicBezTo>
                    <a:cubicBezTo>
                      <a:pt x="2" y="5"/>
                      <a:pt x="2" y="5"/>
                      <a:pt x="2" y="5"/>
                    </a:cubicBezTo>
                    <a:cubicBezTo>
                      <a:pt x="2" y="5"/>
                      <a:pt x="2" y="5"/>
                      <a:pt x="3" y="5"/>
                    </a:cubicBezTo>
                    <a:cubicBezTo>
                      <a:pt x="4" y="5"/>
                      <a:pt x="4" y="5"/>
                      <a:pt x="4" y="5"/>
                    </a:cubicBezTo>
                    <a:cubicBezTo>
                      <a:pt x="4" y="5"/>
                      <a:pt x="4" y="5"/>
                      <a:pt x="4" y="5"/>
                    </a:cubicBezTo>
                    <a:cubicBezTo>
                      <a:pt x="4" y="5"/>
                      <a:pt x="4" y="5"/>
                      <a:pt x="4" y="5"/>
                    </a:cubicBezTo>
                    <a:cubicBezTo>
                      <a:pt x="3" y="5"/>
                      <a:pt x="3" y="5"/>
                      <a:pt x="3" y="5"/>
                    </a:cubicBezTo>
                    <a:moveTo>
                      <a:pt x="35" y="5"/>
                    </a:moveTo>
                    <a:cubicBezTo>
                      <a:pt x="35" y="5"/>
                      <a:pt x="35" y="5"/>
                      <a:pt x="35" y="5"/>
                    </a:cubicBezTo>
                    <a:cubicBezTo>
                      <a:pt x="39" y="9"/>
                      <a:pt x="41" y="15"/>
                      <a:pt x="41" y="23"/>
                    </a:cubicBezTo>
                    <a:cubicBezTo>
                      <a:pt x="41" y="15"/>
                      <a:pt x="39" y="9"/>
                      <a:pt x="35" y="5"/>
                    </a:cubicBezTo>
                    <a:moveTo>
                      <a:pt x="36" y="4"/>
                    </a:moveTo>
                    <a:cubicBezTo>
                      <a:pt x="35" y="4"/>
                      <a:pt x="35" y="4"/>
                      <a:pt x="35" y="4"/>
                    </a:cubicBezTo>
                    <a:cubicBezTo>
                      <a:pt x="35" y="4"/>
                      <a:pt x="35" y="4"/>
                      <a:pt x="36" y="4"/>
                    </a:cubicBezTo>
                    <a:moveTo>
                      <a:pt x="41" y="3"/>
                    </a:moveTo>
                    <a:cubicBezTo>
                      <a:pt x="42" y="6"/>
                      <a:pt x="44" y="9"/>
                      <a:pt x="45" y="13"/>
                    </a:cubicBezTo>
                    <a:cubicBezTo>
                      <a:pt x="45" y="13"/>
                      <a:pt x="45" y="13"/>
                      <a:pt x="45" y="13"/>
                    </a:cubicBezTo>
                    <a:cubicBezTo>
                      <a:pt x="44" y="9"/>
                      <a:pt x="42" y="6"/>
                      <a:pt x="41" y="3"/>
                    </a:cubicBezTo>
                    <a:moveTo>
                      <a:pt x="2" y="3"/>
                    </a:moveTo>
                    <a:cubicBezTo>
                      <a:pt x="2" y="3"/>
                      <a:pt x="2" y="3"/>
                      <a:pt x="2" y="3"/>
                    </a:cubicBezTo>
                    <a:cubicBezTo>
                      <a:pt x="2" y="3"/>
                      <a:pt x="2" y="3"/>
                      <a:pt x="2" y="3"/>
                    </a:cubicBezTo>
                    <a:moveTo>
                      <a:pt x="1" y="3"/>
                    </a:moveTo>
                    <a:cubicBezTo>
                      <a:pt x="1" y="3"/>
                      <a:pt x="2" y="3"/>
                      <a:pt x="2" y="3"/>
                    </a:cubicBezTo>
                    <a:cubicBezTo>
                      <a:pt x="2" y="3"/>
                      <a:pt x="2" y="3"/>
                      <a:pt x="2" y="3"/>
                    </a:cubicBezTo>
                    <a:cubicBezTo>
                      <a:pt x="2" y="4"/>
                      <a:pt x="2" y="4"/>
                      <a:pt x="2" y="4"/>
                    </a:cubicBezTo>
                    <a:cubicBezTo>
                      <a:pt x="2" y="3"/>
                      <a:pt x="2" y="3"/>
                      <a:pt x="2" y="3"/>
                    </a:cubicBezTo>
                    <a:cubicBezTo>
                      <a:pt x="2" y="3"/>
                      <a:pt x="2" y="3"/>
                      <a:pt x="2" y="3"/>
                    </a:cubicBezTo>
                    <a:cubicBezTo>
                      <a:pt x="2" y="3"/>
                      <a:pt x="2" y="3"/>
                      <a:pt x="1" y="3"/>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moveTo>
                      <a:pt x="45" y="0"/>
                    </a:moveTo>
                    <a:cubicBezTo>
                      <a:pt x="44" y="0"/>
                      <a:pt x="42" y="1"/>
                      <a:pt x="41" y="1"/>
                    </a:cubicBezTo>
                    <a:cubicBezTo>
                      <a:pt x="41" y="1"/>
                      <a:pt x="41" y="1"/>
                      <a:pt x="41" y="1"/>
                    </a:cubicBezTo>
                    <a:cubicBezTo>
                      <a:pt x="42" y="1"/>
                      <a:pt x="44" y="0"/>
                      <a:pt x="45" y="0"/>
                    </a:cubicBezTo>
                    <a:cubicBezTo>
                      <a:pt x="45" y="0"/>
                      <a:pt x="45" y="0"/>
                      <a:pt x="45" y="0"/>
                    </a:cubicBezTo>
                  </a:path>
                </a:pathLst>
              </a:custGeom>
              <a:solidFill>
                <a:srgbClr val="2439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4" name="Freeform 2427">
                <a:extLst>
                  <a:ext uri="{FF2B5EF4-FFF2-40B4-BE49-F238E27FC236}">
                    <a16:creationId xmlns:a16="http://schemas.microsoft.com/office/drawing/2014/main" id="{55A00C8C-B22B-4BE3-A016-62C752709472}"/>
                  </a:ext>
                </a:extLst>
              </p:cNvPr>
              <p:cNvSpPr>
                <a:spLocks noEditPoints="1"/>
              </p:cNvSpPr>
              <p:nvPr/>
            </p:nvSpPr>
            <p:spPr bwMode="auto">
              <a:xfrm>
                <a:off x="837" y="852"/>
                <a:ext cx="107" cy="66"/>
              </a:xfrm>
              <a:custGeom>
                <a:avLst/>
                <a:gdLst>
                  <a:gd name="T0" fmla="*/ 19 w 45"/>
                  <a:gd name="T1" fmla="*/ 28 h 28"/>
                  <a:gd name="T2" fmla="*/ 23 w 45"/>
                  <a:gd name="T3" fmla="*/ 28 h 28"/>
                  <a:gd name="T4" fmla="*/ 23 w 45"/>
                  <a:gd name="T5" fmla="*/ 28 h 28"/>
                  <a:gd name="T6" fmla="*/ 24 w 45"/>
                  <a:gd name="T7" fmla="*/ 28 h 28"/>
                  <a:gd name="T8" fmla="*/ 35 w 45"/>
                  <a:gd name="T9" fmla="*/ 24 h 28"/>
                  <a:gd name="T10" fmla="*/ 35 w 45"/>
                  <a:gd name="T11" fmla="*/ 24 h 28"/>
                  <a:gd name="T12" fmla="*/ 41 w 45"/>
                  <a:gd name="T13" fmla="*/ 20 h 28"/>
                  <a:gd name="T14" fmla="*/ 4 w 45"/>
                  <a:gd name="T15" fmla="*/ 24 h 28"/>
                  <a:gd name="T16" fmla="*/ 0 w 45"/>
                  <a:gd name="T17" fmla="*/ 20 h 28"/>
                  <a:gd name="T18" fmla="*/ 1 w 45"/>
                  <a:gd name="T19" fmla="*/ 21 h 28"/>
                  <a:gd name="T20" fmla="*/ 2 w 45"/>
                  <a:gd name="T21" fmla="*/ 22 h 28"/>
                  <a:gd name="T22" fmla="*/ 3 w 45"/>
                  <a:gd name="T23" fmla="*/ 24 h 28"/>
                  <a:gd name="T24" fmla="*/ 4 w 45"/>
                  <a:gd name="T25" fmla="*/ 24 h 28"/>
                  <a:gd name="T26" fmla="*/ 5 w 45"/>
                  <a:gd name="T27" fmla="*/ 24 h 28"/>
                  <a:gd name="T28" fmla="*/ 7 w 45"/>
                  <a:gd name="T29" fmla="*/ 26 h 28"/>
                  <a:gd name="T30" fmla="*/ 7 w 45"/>
                  <a:gd name="T31" fmla="*/ 26 h 28"/>
                  <a:gd name="T32" fmla="*/ 9 w 45"/>
                  <a:gd name="T33" fmla="*/ 27 h 28"/>
                  <a:gd name="T34" fmla="*/ 15 w 45"/>
                  <a:gd name="T35" fmla="*/ 28 h 28"/>
                  <a:gd name="T36" fmla="*/ 5 w 45"/>
                  <a:gd name="T37" fmla="*/ 22 h 28"/>
                  <a:gd name="T38" fmla="*/ 0 w 45"/>
                  <a:gd name="T39" fmla="*/ 18 h 28"/>
                  <a:gd name="T40" fmla="*/ 39 w 45"/>
                  <a:gd name="T41" fmla="*/ 21 h 28"/>
                  <a:gd name="T42" fmla="*/ 44 w 45"/>
                  <a:gd name="T43" fmla="*/ 17 h 28"/>
                  <a:gd name="T44" fmla="*/ 45 w 45"/>
                  <a:gd name="T45" fmla="*/ 14 h 28"/>
                  <a:gd name="T46" fmla="*/ 20 w 45"/>
                  <a:gd name="T47" fmla="*/ 27 h 28"/>
                  <a:gd name="T48" fmla="*/ 23 w 45"/>
                  <a:gd name="T49" fmla="*/ 28 h 28"/>
                  <a:gd name="T50" fmla="*/ 23 w 45"/>
                  <a:gd name="T51" fmla="*/ 28 h 28"/>
                  <a:gd name="T52" fmla="*/ 23 w 45"/>
                  <a:gd name="T53" fmla="*/ 28 h 28"/>
                  <a:gd name="T54" fmla="*/ 24 w 45"/>
                  <a:gd name="T55" fmla="*/ 28 h 28"/>
                  <a:gd name="T56" fmla="*/ 23 w 45"/>
                  <a:gd name="T57" fmla="*/ 28 h 28"/>
                  <a:gd name="T58" fmla="*/ 24 w 45"/>
                  <a:gd name="T59" fmla="*/ 28 h 28"/>
                  <a:gd name="T60" fmla="*/ 24 w 45"/>
                  <a:gd name="T61" fmla="*/ 28 h 28"/>
                  <a:gd name="T62" fmla="*/ 24 w 45"/>
                  <a:gd name="T63" fmla="*/ 28 h 28"/>
                  <a:gd name="T64" fmla="*/ 28 w 45"/>
                  <a:gd name="T65" fmla="*/ 27 h 28"/>
                  <a:gd name="T66" fmla="*/ 35 w 45"/>
                  <a:gd name="T67" fmla="*/ 24 h 28"/>
                  <a:gd name="T68" fmla="*/ 37 w 45"/>
                  <a:gd name="T69" fmla="*/ 22 h 28"/>
                  <a:gd name="T70" fmla="*/ 40 w 45"/>
                  <a:gd name="T71" fmla="*/ 20 h 28"/>
                  <a:gd name="T72" fmla="*/ 41 w 45"/>
                  <a:gd name="T73" fmla="*/ 20 h 28"/>
                  <a:gd name="T74" fmla="*/ 41 w 45"/>
                  <a:gd name="T75" fmla="*/ 20 h 28"/>
                  <a:gd name="T76" fmla="*/ 41 w 45"/>
                  <a:gd name="T77" fmla="*/ 20 h 28"/>
                  <a:gd name="T78" fmla="*/ 41 w 45"/>
                  <a:gd name="T79" fmla="*/ 20 h 28"/>
                  <a:gd name="T80" fmla="*/ 41 w 45"/>
                  <a:gd name="T81" fmla="*/ 19 h 28"/>
                  <a:gd name="T82" fmla="*/ 45 w 45"/>
                  <a:gd name="T83" fmla="*/ 17 h 28"/>
                  <a:gd name="T84" fmla="*/ 45 w 45"/>
                  <a:gd name="T85" fmla="*/ 14 h 28"/>
                  <a:gd name="T86" fmla="*/ 21 w 45"/>
                  <a:gd name="T87" fmla="*/ 11 h 28"/>
                  <a:gd name="T88" fmla="*/ 45 w 45"/>
                  <a:gd name="T89" fmla="*/ 7 h 28"/>
                  <a:gd name="T90" fmla="*/ 0 w 45"/>
                  <a:gd name="T91" fmla="*/ 14 h 28"/>
                  <a:gd name="T92" fmla="*/ 4 w 45"/>
                  <a:gd name="T93"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 h="28">
                    <a:moveTo>
                      <a:pt x="20" y="28"/>
                    </a:moveTo>
                    <a:cubicBezTo>
                      <a:pt x="20" y="28"/>
                      <a:pt x="20" y="28"/>
                      <a:pt x="19" y="28"/>
                    </a:cubicBezTo>
                    <a:cubicBezTo>
                      <a:pt x="19" y="28"/>
                      <a:pt x="19" y="28"/>
                      <a:pt x="19" y="28"/>
                    </a:cubicBezTo>
                    <a:cubicBezTo>
                      <a:pt x="20" y="28"/>
                      <a:pt x="20" y="28"/>
                      <a:pt x="20" y="28"/>
                    </a:cubicBezTo>
                    <a:cubicBezTo>
                      <a:pt x="20" y="28"/>
                      <a:pt x="20" y="28"/>
                      <a:pt x="20" y="28"/>
                    </a:cubicBezTo>
                    <a:moveTo>
                      <a:pt x="23" y="28"/>
                    </a:moveTo>
                    <a:cubicBezTo>
                      <a:pt x="23" y="28"/>
                      <a:pt x="23" y="28"/>
                      <a:pt x="23" y="28"/>
                    </a:cubicBezTo>
                    <a:cubicBezTo>
                      <a:pt x="23" y="28"/>
                      <a:pt x="23" y="28"/>
                      <a:pt x="23" y="28"/>
                    </a:cubicBezTo>
                    <a:cubicBezTo>
                      <a:pt x="23" y="28"/>
                      <a:pt x="23" y="28"/>
                      <a:pt x="23" y="28"/>
                    </a:cubicBezTo>
                    <a:cubicBezTo>
                      <a:pt x="23" y="28"/>
                      <a:pt x="23" y="28"/>
                      <a:pt x="23" y="28"/>
                    </a:cubicBezTo>
                    <a:moveTo>
                      <a:pt x="24" y="28"/>
                    </a:moveTo>
                    <a:cubicBezTo>
                      <a:pt x="24" y="28"/>
                      <a:pt x="24" y="28"/>
                      <a:pt x="24" y="28"/>
                    </a:cubicBezTo>
                    <a:cubicBezTo>
                      <a:pt x="24" y="28"/>
                      <a:pt x="24" y="28"/>
                      <a:pt x="24" y="28"/>
                    </a:cubicBezTo>
                    <a:moveTo>
                      <a:pt x="35" y="24"/>
                    </a:moveTo>
                    <a:cubicBezTo>
                      <a:pt x="35" y="24"/>
                      <a:pt x="35" y="24"/>
                      <a:pt x="35" y="24"/>
                    </a:cubicBezTo>
                    <a:cubicBezTo>
                      <a:pt x="35" y="24"/>
                      <a:pt x="35" y="24"/>
                      <a:pt x="35" y="24"/>
                    </a:cubicBezTo>
                    <a:cubicBezTo>
                      <a:pt x="35" y="24"/>
                      <a:pt x="35" y="24"/>
                      <a:pt x="35" y="24"/>
                    </a:cubicBezTo>
                    <a:cubicBezTo>
                      <a:pt x="35" y="24"/>
                      <a:pt x="35" y="24"/>
                      <a:pt x="35" y="24"/>
                    </a:cubicBezTo>
                    <a:moveTo>
                      <a:pt x="41" y="20"/>
                    </a:moveTo>
                    <a:cubicBezTo>
                      <a:pt x="41" y="20"/>
                      <a:pt x="41" y="20"/>
                      <a:pt x="41" y="20"/>
                    </a:cubicBezTo>
                    <a:cubicBezTo>
                      <a:pt x="41" y="20"/>
                      <a:pt x="41" y="20"/>
                      <a:pt x="41" y="20"/>
                    </a:cubicBezTo>
                    <a:moveTo>
                      <a:pt x="4" y="24"/>
                    </a:moveTo>
                    <a:cubicBezTo>
                      <a:pt x="4" y="24"/>
                      <a:pt x="4" y="24"/>
                      <a:pt x="4" y="24"/>
                    </a:cubicBezTo>
                    <a:cubicBezTo>
                      <a:pt x="4" y="24"/>
                      <a:pt x="4" y="24"/>
                      <a:pt x="4" y="24"/>
                    </a:cubicBezTo>
                    <a:moveTo>
                      <a:pt x="0" y="18"/>
                    </a:moveTo>
                    <a:cubicBezTo>
                      <a:pt x="0" y="20"/>
                      <a:pt x="0" y="20"/>
                      <a:pt x="0" y="20"/>
                    </a:cubicBezTo>
                    <a:cubicBezTo>
                      <a:pt x="0" y="20"/>
                      <a:pt x="0" y="20"/>
                      <a:pt x="0" y="20"/>
                    </a:cubicBezTo>
                    <a:cubicBezTo>
                      <a:pt x="0" y="20"/>
                      <a:pt x="0" y="20"/>
                      <a:pt x="0" y="20"/>
                    </a:cubicBezTo>
                    <a:cubicBezTo>
                      <a:pt x="0" y="20"/>
                      <a:pt x="0" y="20"/>
                      <a:pt x="0" y="20"/>
                    </a:cubicBezTo>
                    <a:cubicBezTo>
                      <a:pt x="1" y="21"/>
                      <a:pt x="1" y="21"/>
                      <a:pt x="1" y="21"/>
                    </a:cubicBezTo>
                    <a:cubicBezTo>
                      <a:pt x="1" y="21"/>
                      <a:pt x="1" y="21"/>
                      <a:pt x="1" y="22"/>
                    </a:cubicBezTo>
                    <a:cubicBezTo>
                      <a:pt x="2" y="22"/>
                      <a:pt x="2" y="22"/>
                      <a:pt x="2" y="22"/>
                    </a:cubicBezTo>
                    <a:cubicBezTo>
                      <a:pt x="2" y="22"/>
                      <a:pt x="2" y="22"/>
                      <a:pt x="2" y="22"/>
                    </a:cubicBezTo>
                    <a:cubicBezTo>
                      <a:pt x="2" y="23"/>
                      <a:pt x="2" y="23"/>
                      <a:pt x="2" y="23"/>
                    </a:cubicBezTo>
                    <a:cubicBezTo>
                      <a:pt x="3" y="23"/>
                      <a:pt x="3" y="23"/>
                      <a:pt x="3" y="23"/>
                    </a:cubicBezTo>
                    <a:cubicBezTo>
                      <a:pt x="3" y="24"/>
                      <a:pt x="3" y="24"/>
                      <a:pt x="3" y="24"/>
                    </a:cubicBezTo>
                    <a:cubicBezTo>
                      <a:pt x="4" y="24"/>
                      <a:pt x="4" y="24"/>
                      <a:pt x="4" y="24"/>
                    </a:cubicBezTo>
                    <a:cubicBezTo>
                      <a:pt x="4" y="24"/>
                      <a:pt x="4" y="24"/>
                      <a:pt x="4" y="24"/>
                    </a:cubicBezTo>
                    <a:cubicBezTo>
                      <a:pt x="4" y="24"/>
                      <a:pt x="4" y="24"/>
                      <a:pt x="4" y="24"/>
                    </a:cubicBezTo>
                    <a:cubicBezTo>
                      <a:pt x="4" y="24"/>
                      <a:pt x="4" y="24"/>
                      <a:pt x="4" y="24"/>
                    </a:cubicBezTo>
                    <a:cubicBezTo>
                      <a:pt x="4" y="24"/>
                      <a:pt x="4" y="24"/>
                      <a:pt x="4" y="24"/>
                    </a:cubicBezTo>
                    <a:cubicBezTo>
                      <a:pt x="5" y="24"/>
                      <a:pt x="5" y="24"/>
                      <a:pt x="5" y="24"/>
                    </a:cubicBezTo>
                    <a:cubicBezTo>
                      <a:pt x="5" y="25"/>
                      <a:pt x="5" y="25"/>
                      <a:pt x="5" y="25"/>
                    </a:cubicBezTo>
                    <a:cubicBezTo>
                      <a:pt x="6" y="25"/>
                      <a:pt x="6" y="25"/>
                      <a:pt x="7" y="26"/>
                    </a:cubicBezTo>
                    <a:cubicBezTo>
                      <a:pt x="7" y="26"/>
                      <a:pt x="7" y="26"/>
                      <a:pt x="7" y="26"/>
                    </a:cubicBezTo>
                    <a:cubicBezTo>
                      <a:pt x="7" y="26"/>
                      <a:pt x="7" y="26"/>
                      <a:pt x="7" y="26"/>
                    </a:cubicBezTo>
                    <a:cubicBezTo>
                      <a:pt x="7" y="26"/>
                      <a:pt x="7" y="26"/>
                      <a:pt x="7" y="26"/>
                    </a:cubicBezTo>
                    <a:cubicBezTo>
                      <a:pt x="7" y="26"/>
                      <a:pt x="7" y="26"/>
                      <a:pt x="7" y="26"/>
                    </a:cubicBezTo>
                    <a:cubicBezTo>
                      <a:pt x="7" y="26"/>
                      <a:pt x="7" y="26"/>
                      <a:pt x="8" y="26"/>
                    </a:cubicBezTo>
                    <a:cubicBezTo>
                      <a:pt x="8" y="26"/>
                      <a:pt x="8" y="26"/>
                      <a:pt x="9" y="27"/>
                    </a:cubicBezTo>
                    <a:cubicBezTo>
                      <a:pt x="9" y="27"/>
                      <a:pt x="9" y="27"/>
                      <a:pt x="9" y="27"/>
                    </a:cubicBezTo>
                    <a:cubicBezTo>
                      <a:pt x="9" y="27"/>
                      <a:pt x="9" y="27"/>
                      <a:pt x="9" y="27"/>
                    </a:cubicBezTo>
                    <a:cubicBezTo>
                      <a:pt x="10" y="27"/>
                      <a:pt x="10" y="27"/>
                      <a:pt x="10" y="27"/>
                    </a:cubicBezTo>
                    <a:cubicBezTo>
                      <a:pt x="11" y="28"/>
                      <a:pt x="13" y="28"/>
                      <a:pt x="15" y="28"/>
                    </a:cubicBezTo>
                    <a:cubicBezTo>
                      <a:pt x="15" y="26"/>
                      <a:pt x="15" y="26"/>
                      <a:pt x="15" y="26"/>
                    </a:cubicBezTo>
                    <a:cubicBezTo>
                      <a:pt x="13" y="26"/>
                      <a:pt x="10" y="26"/>
                      <a:pt x="9" y="25"/>
                    </a:cubicBezTo>
                    <a:cubicBezTo>
                      <a:pt x="7" y="25"/>
                      <a:pt x="6" y="23"/>
                      <a:pt x="5" y="22"/>
                    </a:cubicBezTo>
                    <a:cubicBezTo>
                      <a:pt x="4" y="22"/>
                      <a:pt x="4" y="22"/>
                      <a:pt x="4" y="22"/>
                    </a:cubicBezTo>
                    <a:cubicBezTo>
                      <a:pt x="3" y="21"/>
                      <a:pt x="2" y="20"/>
                      <a:pt x="1" y="20"/>
                    </a:cubicBezTo>
                    <a:cubicBezTo>
                      <a:pt x="1" y="19"/>
                      <a:pt x="0" y="19"/>
                      <a:pt x="0" y="18"/>
                    </a:cubicBezTo>
                    <a:moveTo>
                      <a:pt x="39" y="21"/>
                    </a:moveTo>
                    <a:cubicBezTo>
                      <a:pt x="39" y="21"/>
                      <a:pt x="39" y="21"/>
                      <a:pt x="39" y="21"/>
                    </a:cubicBezTo>
                    <a:cubicBezTo>
                      <a:pt x="39" y="21"/>
                      <a:pt x="39" y="21"/>
                      <a:pt x="39" y="21"/>
                    </a:cubicBezTo>
                    <a:moveTo>
                      <a:pt x="44" y="17"/>
                    </a:moveTo>
                    <a:cubicBezTo>
                      <a:pt x="44" y="17"/>
                      <a:pt x="44" y="17"/>
                      <a:pt x="44" y="17"/>
                    </a:cubicBezTo>
                    <a:cubicBezTo>
                      <a:pt x="44" y="17"/>
                      <a:pt x="44" y="17"/>
                      <a:pt x="44" y="17"/>
                    </a:cubicBezTo>
                    <a:cubicBezTo>
                      <a:pt x="43" y="18"/>
                      <a:pt x="42" y="19"/>
                      <a:pt x="41" y="19"/>
                    </a:cubicBezTo>
                    <a:cubicBezTo>
                      <a:pt x="42" y="19"/>
                      <a:pt x="43" y="18"/>
                      <a:pt x="44" y="17"/>
                    </a:cubicBezTo>
                    <a:moveTo>
                      <a:pt x="45" y="14"/>
                    </a:moveTo>
                    <a:cubicBezTo>
                      <a:pt x="42" y="17"/>
                      <a:pt x="38" y="20"/>
                      <a:pt x="35" y="22"/>
                    </a:cubicBezTo>
                    <a:cubicBezTo>
                      <a:pt x="34" y="23"/>
                      <a:pt x="33" y="23"/>
                      <a:pt x="32" y="24"/>
                    </a:cubicBezTo>
                    <a:cubicBezTo>
                      <a:pt x="28" y="26"/>
                      <a:pt x="24" y="26"/>
                      <a:pt x="20" y="27"/>
                    </a:cubicBezTo>
                    <a:cubicBezTo>
                      <a:pt x="19" y="28"/>
                      <a:pt x="19" y="28"/>
                      <a:pt x="19" y="28"/>
                    </a:cubicBezTo>
                    <a:cubicBezTo>
                      <a:pt x="20" y="28"/>
                      <a:pt x="20" y="28"/>
                      <a:pt x="20" y="28"/>
                    </a:cubicBezTo>
                    <a:cubicBezTo>
                      <a:pt x="21" y="28"/>
                      <a:pt x="22" y="28"/>
                      <a:pt x="23" y="28"/>
                    </a:cubicBezTo>
                    <a:cubicBezTo>
                      <a:pt x="23" y="28"/>
                      <a:pt x="23" y="28"/>
                      <a:pt x="23" y="28"/>
                    </a:cubicBezTo>
                    <a:cubicBezTo>
                      <a:pt x="23" y="28"/>
                      <a:pt x="23" y="28"/>
                      <a:pt x="23" y="28"/>
                    </a:cubicBezTo>
                    <a:cubicBezTo>
                      <a:pt x="23" y="28"/>
                      <a:pt x="23" y="28"/>
                      <a:pt x="23" y="28"/>
                    </a:cubicBezTo>
                    <a:cubicBezTo>
                      <a:pt x="23" y="28"/>
                      <a:pt x="23" y="28"/>
                      <a:pt x="23" y="28"/>
                    </a:cubicBezTo>
                    <a:cubicBezTo>
                      <a:pt x="23" y="28"/>
                      <a:pt x="23" y="28"/>
                      <a:pt x="23" y="28"/>
                    </a:cubicBezTo>
                    <a:cubicBezTo>
                      <a:pt x="23" y="28"/>
                      <a:pt x="23" y="28"/>
                      <a:pt x="23" y="28"/>
                    </a:cubicBezTo>
                    <a:cubicBezTo>
                      <a:pt x="23" y="28"/>
                      <a:pt x="23" y="28"/>
                      <a:pt x="23" y="28"/>
                    </a:cubicBezTo>
                    <a:cubicBezTo>
                      <a:pt x="23" y="28"/>
                      <a:pt x="24" y="28"/>
                      <a:pt x="24" y="28"/>
                    </a:cubicBezTo>
                    <a:cubicBezTo>
                      <a:pt x="24" y="28"/>
                      <a:pt x="24" y="28"/>
                      <a:pt x="24" y="28"/>
                    </a:cubicBezTo>
                    <a:cubicBezTo>
                      <a:pt x="24" y="28"/>
                      <a:pt x="24" y="28"/>
                      <a:pt x="24" y="28"/>
                    </a:cubicBezTo>
                    <a:cubicBezTo>
                      <a:pt x="24" y="28"/>
                      <a:pt x="24" y="28"/>
                      <a:pt x="23" y="28"/>
                    </a:cubicBezTo>
                    <a:cubicBezTo>
                      <a:pt x="23" y="28"/>
                      <a:pt x="23" y="28"/>
                      <a:pt x="23" y="28"/>
                    </a:cubicBezTo>
                    <a:cubicBezTo>
                      <a:pt x="24" y="28"/>
                      <a:pt x="24" y="28"/>
                      <a:pt x="24" y="28"/>
                    </a:cubicBezTo>
                    <a:cubicBezTo>
                      <a:pt x="24" y="28"/>
                      <a:pt x="24" y="28"/>
                      <a:pt x="24" y="28"/>
                    </a:cubicBezTo>
                    <a:cubicBezTo>
                      <a:pt x="24" y="28"/>
                      <a:pt x="24" y="28"/>
                      <a:pt x="24" y="28"/>
                    </a:cubicBezTo>
                    <a:cubicBezTo>
                      <a:pt x="24" y="28"/>
                      <a:pt x="24" y="28"/>
                      <a:pt x="24" y="28"/>
                    </a:cubicBezTo>
                    <a:cubicBezTo>
                      <a:pt x="24" y="28"/>
                      <a:pt x="24" y="28"/>
                      <a:pt x="24" y="28"/>
                    </a:cubicBezTo>
                    <a:cubicBezTo>
                      <a:pt x="24" y="28"/>
                      <a:pt x="24" y="28"/>
                      <a:pt x="24" y="28"/>
                    </a:cubicBezTo>
                    <a:cubicBezTo>
                      <a:pt x="24" y="28"/>
                      <a:pt x="24" y="28"/>
                      <a:pt x="24" y="28"/>
                    </a:cubicBezTo>
                    <a:cubicBezTo>
                      <a:pt x="24" y="28"/>
                      <a:pt x="24" y="28"/>
                      <a:pt x="24" y="28"/>
                    </a:cubicBezTo>
                    <a:cubicBezTo>
                      <a:pt x="24" y="28"/>
                      <a:pt x="24" y="28"/>
                      <a:pt x="24" y="28"/>
                    </a:cubicBezTo>
                    <a:cubicBezTo>
                      <a:pt x="24" y="28"/>
                      <a:pt x="24" y="28"/>
                      <a:pt x="24" y="28"/>
                    </a:cubicBezTo>
                    <a:cubicBezTo>
                      <a:pt x="24" y="28"/>
                      <a:pt x="24" y="28"/>
                      <a:pt x="24" y="28"/>
                    </a:cubicBezTo>
                    <a:cubicBezTo>
                      <a:pt x="26" y="27"/>
                      <a:pt x="27" y="27"/>
                      <a:pt x="28" y="27"/>
                    </a:cubicBezTo>
                    <a:cubicBezTo>
                      <a:pt x="29" y="26"/>
                      <a:pt x="29" y="26"/>
                      <a:pt x="30" y="26"/>
                    </a:cubicBezTo>
                    <a:cubicBezTo>
                      <a:pt x="32" y="25"/>
                      <a:pt x="33" y="24"/>
                      <a:pt x="35" y="24"/>
                    </a:cubicBezTo>
                    <a:cubicBezTo>
                      <a:pt x="35" y="24"/>
                      <a:pt x="35" y="24"/>
                      <a:pt x="35" y="24"/>
                    </a:cubicBezTo>
                    <a:cubicBezTo>
                      <a:pt x="35" y="23"/>
                      <a:pt x="35" y="23"/>
                      <a:pt x="35" y="23"/>
                    </a:cubicBezTo>
                    <a:cubicBezTo>
                      <a:pt x="35" y="23"/>
                      <a:pt x="35" y="23"/>
                      <a:pt x="36" y="23"/>
                    </a:cubicBezTo>
                    <a:cubicBezTo>
                      <a:pt x="36" y="23"/>
                      <a:pt x="37" y="23"/>
                      <a:pt x="37" y="22"/>
                    </a:cubicBezTo>
                    <a:cubicBezTo>
                      <a:pt x="38" y="22"/>
                      <a:pt x="39" y="21"/>
                      <a:pt x="39" y="21"/>
                    </a:cubicBezTo>
                    <a:cubicBezTo>
                      <a:pt x="39" y="21"/>
                      <a:pt x="39" y="21"/>
                      <a:pt x="39" y="21"/>
                    </a:cubicBezTo>
                    <a:cubicBezTo>
                      <a:pt x="40" y="21"/>
                      <a:pt x="40" y="21"/>
                      <a:pt x="40" y="20"/>
                    </a:cubicBezTo>
                    <a:cubicBezTo>
                      <a:pt x="40" y="20"/>
                      <a:pt x="40" y="20"/>
                      <a:pt x="40"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20"/>
                      <a:pt x="41" y="20"/>
                      <a:pt x="41" y="20"/>
                    </a:cubicBezTo>
                    <a:cubicBezTo>
                      <a:pt x="41" y="19"/>
                      <a:pt x="41" y="19"/>
                      <a:pt x="41" y="19"/>
                    </a:cubicBezTo>
                    <a:cubicBezTo>
                      <a:pt x="42" y="19"/>
                      <a:pt x="43" y="18"/>
                      <a:pt x="44" y="17"/>
                    </a:cubicBezTo>
                    <a:cubicBezTo>
                      <a:pt x="44" y="17"/>
                      <a:pt x="45" y="17"/>
                      <a:pt x="45" y="17"/>
                    </a:cubicBezTo>
                    <a:cubicBezTo>
                      <a:pt x="45" y="17"/>
                      <a:pt x="45" y="17"/>
                      <a:pt x="45" y="17"/>
                    </a:cubicBezTo>
                    <a:cubicBezTo>
                      <a:pt x="45" y="17"/>
                      <a:pt x="44" y="17"/>
                      <a:pt x="44" y="17"/>
                    </a:cubicBezTo>
                    <a:cubicBezTo>
                      <a:pt x="44" y="17"/>
                      <a:pt x="45" y="17"/>
                      <a:pt x="45" y="17"/>
                    </a:cubicBezTo>
                    <a:cubicBezTo>
                      <a:pt x="45" y="14"/>
                      <a:pt x="45" y="14"/>
                      <a:pt x="45" y="14"/>
                    </a:cubicBezTo>
                    <a:moveTo>
                      <a:pt x="45" y="0"/>
                    </a:moveTo>
                    <a:cubicBezTo>
                      <a:pt x="41" y="4"/>
                      <a:pt x="36" y="8"/>
                      <a:pt x="30" y="9"/>
                    </a:cubicBezTo>
                    <a:cubicBezTo>
                      <a:pt x="27" y="11"/>
                      <a:pt x="24" y="11"/>
                      <a:pt x="21" y="11"/>
                    </a:cubicBezTo>
                    <a:cubicBezTo>
                      <a:pt x="20" y="19"/>
                      <a:pt x="20" y="19"/>
                      <a:pt x="20" y="19"/>
                    </a:cubicBezTo>
                    <a:cubicBezTo>
                      <a:pt x="24" y="19"/>
                      <a:pt x="27" y="18"/>
                      <a:pt x="30" y="17"/>
                    </a:cubicBezTo>
                    <a:cubicBezTo>
                      <a:pt x="35" y="15"/>
                      <a:pt x="40" y="12"/>
                      <a:pt x="45" y="7"/>
                    </a:cubicBezTo>
                    <a:cubicBezTo>
                      <a:pt x="45" y="0"/>
                      <a:pt x="45" y="0"/>
                      <a:pt x="45" y="0"/>
                    </a:cubicBezTo>
                    <a:moveTo>
                      <a:pt x="0" y="0"/>
                    </a:moveTo>
                    <a:cubicBezTo>
                      <a:pt x="0" y="14"/>
                      <a:pt x="0" y="14"/>
                      <a:pt x="0" y="14"/>
                    </a:cubicBezTo>
                    <a:cubicBezTo>
                      <a:pt x="5" y="18"/>
                      <a:pt x="10" y="20"/>
                      <a:pt x="15" y="20"/>
                    </a:cubicBezTo>
                    <a:cubicBezTo>
                      <a:pt x="15" y="11"/>
                      <a:pt x="15" y="11"/>
                      <a:pt x="15" y="11"/>
                    </a:cubicBezTo>
                    <a:cubicBezTo>
                      <a:pt x="10" y="11"/>
                      <a:pt x="6" y="9"/>
                      <a:pt x="4" y="6"/>
                    </a:cubicBezTo>
                    <a:cubicBezTo>
                      <a:pt x="4" y="6"/>
                      <a:pt x="4" y="6"/>
                      <a:pt x="4" y="6"/>
                    </a:cubicBezTo>
                    <a:cubicBezTo>
                      <a:pt x="2" y="4"/>
                      <a:pt x="1" y="2"/>
                      <a:pt x="0" y="0"/>
                    </a:cubicBezTo>
                  </a:path>
                </a:pathLst>
              </a:custGeom>
              <a:solidFill>
                <a:srgbClr val="5A66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5" name="Freeform 2428">
                <a:extLst>
                  <a:ext uri="{FF2B5EF4-FFF2-40B4-BE49-F238E27FC236}">
                    <a16:creationId xmlns:a16="http://schemas.microsoft.com/office/drawing/2014/main" id="{FAB37CD8-BF1E-447D-B258-E066224470F1}"/>
                  </a:ext>
                </a:extLst>
              </p:cNvPr>
              <p:cNvSpPr>
                <a:spLocks noEditPoints="1"/>
              </p:cNvSpPr>
              <p:nvPr/>
            </p:nvSpPr>
            <p:spPr bwMode="auto">
              <a:xfrm>
                <a:off x="846" y="783"/>
                <a:ext cx="98" cy="81"/>
              </a:xfrm>
              <a:custGeom>
                <a:avLst/>
                <a:gdLst>
                  <a:gd name="T0" fmla="*/ 41 w 41"/>
                  <a:gd name="T1" fmla="*/ 11 h 34"/>
                  <a:gd name="T2" fmla="*/ 20 w 41"/>
                  <a:gd name="T3" fmla="*/ 24 h 34"/>
                  <a:gd name="T4" fmla="*/ 20 w 41"/>
                  <a:gd name="T5" fmla="*/ 24 h 34"/>
                  <a:gd name="T6" fmla="*/ 18 w 41"/>
                  <a:gd name="T7" fmla="*/ 24 h 34"/>
                  <a:gd name="T8" fmla="*/ 18 w 41"/>
                  <a:gd name="T9" fmla="*/ 33 h 34"/>
                  <a:gd name="T10" fmla="*/ 41 w 41"/>
                  <a:gd name="T11" fmla="*/ 19 h 34"/>
                  <a:gd name="T12" fmla="*/ 41 w 41"/>
                  <a:gd name="T13" fmla="*/ 11 h 34"/>
                  <a:gd name="T14" fmla="*/ 10 w 41"/>
                  <a:gd name="T15" fmla="*/ 0 h 34"/>
                  <a:gd name="T16" fmla="*/ 7 w 41"/>
                  <a:gd name="T17" fmla="*/ 3 h 34"/>
                  <a:gd name="T18" fmla="*/ 0 w 41"/>
                  <a:gd name="T19" fmla="*/ 21 h 34"/>
                  <a:gd name="T20" fmla="*/ 1 w 41"/>
                  <a:gd name="T21" fmla="*/ 25 h 34"/>
                  <a:gd name="T22" fmla="*/ 7 w 41"/>
                  <a:gd name="T23" fmla="*/ 33 h 34"/>
                  <a:gd name="T24" fmla="*/ 7 w 41"/>
                  <a:gd name="T25" fmla="*/ 33 h 34"/>
                  <a:gd name="T26" fmla="*/ 7 w 41"/>
                  <a:gd name="T27" fmla="*/ 33 h 34"/>
                  <a:gd name="T28" fmla="*/ 10 w 41"/>
                  <a:gd name="T29" fmla="*/ 34 h 34"/>
                  <a:gd name="T30" fmla="*/ 10 w 41"/>
                  <a:gd name="T31" fmla="*/ 23 h 34"/>
                  <a:gd name="T32" fmla="*/ 7 w 41"/>
                  <a:gd name="T33" fmla="*/ 17 h 34"/>
                  <a:gd name="T34" fmla="*/ 6 w 41"/>
                  <a:gd name="T35" fmla="*/ 13 h 34"/>
                  <a:gd name="T36" fmla="*/ 10 w 41"/>
                  <a:gd name="T37" fmla="*/ 2 h 34"/>
                  <a:gd name="T38" fmla="*/ 10 w 41"/>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 h="34">
                    <a:moveTo>
                      <a:pt x="41" y="11"/>
                    </a:moveTo>
                    <a:cubicBezTo>
                      <a:pt x="35" y="17"/>
                      <a:pt x="28" y="22"/>
                      <a:pt x="20" y="24"/>
                    </a:cubicBezTo>
                    <a:cubicBezTo>
                      <a:pt x="20" y="24"/>
                      <a:pt x="20" y="24"/>
                      <a:pt x="20" y="24"/>
                    </a:cubicBezTo>
                    <a:cubicBezTo>
                      <a:pt x="19" y="24"/>
                      <a:pt x="19" y="24"/>
                      <a:pt x="18" y="24"/>
                    </a:cubicBezTo>
                    <a:cubicBezTo>
                      <a:pt x="18" y="33"/>
                      <a:pt x="18" y="33"/>
                      <a:pt x="18" y="33"/>
                    </a:cubicBezTo>
                    <a:cubicBezTo>
                      <a:pt x="26" y="31"/>
                      <a:pt x="34" y="26"/>
                      <a:pt x="41" y="19"/>
                    </a:cubicBezTo>
                    <a:cubicBezTo>
                      <a:pt x="41" y="11"/>
                      <a:pt x="41" y="11"/>
                      <a:pt x="41" y="11"/>
                    </a:cubicBezTo>
                    <a:moveTo>
                      <a:pt x="10" y="0"/>
                    </a:moveTo>
                    <a:cubicBezTo>
                      <a:pt x="9" y="1"/>
                      <a:pt x="8" y="2"/>
                      <a:pt x="7" y="3"/>
                    </a:cubicBezTo>
                    <a:cubicBezTo>
                      <a:pt x="3" y="8"/>
                      <a:pt x="0" y="15"/>
                      <a:pt x="0" y="21"/>
                    </a:cubicBezTo>
                    <a:cubicBezTo>
                      <a:pt x="0" y="22"/>
                      <a:pt x="0" y="23"/>
                      <a:pt x="1" y="25"/>
                    </a:cubicBezTo>
                    <a:cubicBezTo>
                      <a:pt x="2" y="28"/>
                      <a:pt x="4" y="32"/>
                      <a:pt x="7" y="33"/>
                    </a:cubicBezTo>
                    <a:cubicBezTo>
                      <a:pt x="7" y="33"/>
                      <a:pt x="7" y="33"/>
                      <a:pt x="7" y="33"/>
                    </a:cubicBezTo>
                    <a:cubicBezTo>
                      <a:pt x="7" y="33"/>
                      <a:pt x="7" y="33"/>
                      <a:pt x="7" y="33"/>
                    </a:cubicBezTo>
                    <a:cubicBezTo>
                      <a:pt x="8" y="34"/>
                      <a:pt x="9" y="34"/>
                      <a:pt x="10" y="34"/>
                    </a:cubicBezTo>
                    <a:cubicBezTo>
                      <a:pt x="10" y="23"/>
                      <a:pt x="10" y="23"/>
                      <a:pt x="10" y="23"/>
                    </a:cubicBezTo>
                    <a:cubicBezTo>
                      <a:pt x="8" y="21"/>
                      <a:pt x="7" y="19"/>
                      <a:pt x="7" y="17"/>
                    </a:cubicBezTo>
                    <a:cubicBezTo>
                      <a:pt x="6" y="16"/>
                      <a:pt x="6" y="15"/>
                      <a:pt x="6" y="13"/>
                    </a:cubicBezTo>
                    <a:cubicBezTo>
                      <a:pt x="6" y="10"/>
                      <a:pt x="7" y="5"/>
                      <a:pt x="10" y="2"/>
                    </a:cubicBezTo>
                    <a:cubicBezTo>
                      <a:pt x="10" y="0"/>
                      <a:pt x="10" y="0"/>
                      <a:pt x="10" y="0"/>
                    </a:cubicBezTo>
                  </a:path>
                </a:pathLst>
              </a:custGeom>
              <a:solidFill>
                <a:srgbClr val="6F7C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6" name="Freeform 2429">
                <a:extLst>
                  <a:ext uri="{FF2B5EF4-FFF2-40B4-BE49-F238E27FC236}">
                    <a16:creationId xmlns:a16="http://schemas.microsoft.com/office/drawing/2014/main" id="{58F2F447-A4CD-4BF4-9690-1E553B54C10C}"/>
                  </a:ext>
                </a:extLst>
              </p:cNvPr>
              <p:cNvSpPr>
                <a:spLocks noEditPoints="1"/>
              </p:cNvSpPr>
              <p:nvPr/>
            </p:nvSpPr>
            <p:spPr bwMode="auto">
              <a:xfrm>
                <a:off x="860" y="742"/>
                <a:ext cx="84" cy="98"/>
              </a:xfrm>
              <a:custGeom>
                <a:avLst/>
                <a:gdLst>
                  <a:gd name="T0" fmla="*/ 4 w 35"/>
                  <a:gd name="T1" fmla="*/ 19 h 41"/>
                  <a:gd name="T2" fmla="*/ 0 w 35"/>
                  <a:gd name="T3" fmla="*/ 30 h 41"/>
                  <a:gd name="T4" fmla="*/ 1 w 35"/>
                  <a:gd name="T5" fmla="*/ 34 h 41"/>
                  <a:gd name="T6" fmla="*/ 4 w 35"/>
                  <a:gd name="T7" fmla="*/ 40 h 41"/>
                  <a:gd name="T8" fmla="*/ 4 w 35"/>
                  <a:gd name="T9" fmla="*/ 19 h 41"/>
                  <a:gd name="T10" fmla="*/ 35 w 35"/>
                  <a:gd name="T11" fmla="*/ 13 h 41"/>
                  <a:gd name="T12" fmla="*/ 27 w 35"/>
                  <a:gd name="T13" fmla="*/ 20 h 41"/>
                  <a:gd name="T14" fmla="*/ 13 w 35"/>
                  <a:gd name="T15" fmla="*/ 30 h 41"/>
                  <a:gd name="T16" fmla="*/ 12 w 35"/>
                  <a:gd name="T17" fmla="*/ 41 h 41"/>
                  <a:gd name="T18" fmla="*/ 14 w 35"/>
                  <a:gd name="T19" fmla="*/ 41 h 41"/>
                  <a:gd name="T20" fmla="*/ 14 w 35"/>
                  <a:gd name="T21" fmla="*/ 41 h 41"/>
                  <a:gd name="T22" fmla="*/ 35 w 35"/>
                  <a:gd name="T23" fmla="*/ 28 h 41"/>
                  <a:gd name="T24" fmla="*/ 35 w 35"/>
                  <a:gd name="T25" fmla="*/ 13 h 41"/>
                  <a:gd name="T26" fmla="*/ 35 w 35"/>
                  <a:gd name="T27" fmla="*/ 0 h 41"/>
                  <a:gd name="T28" fmla="*/ 25 w 35"/>
                  <a:gd name="T29" fmla="*/ 2 h 41"/>
                  <a:gd name="T30" fmla="*/ 24 w 35"/>
                  <a:gd name="T31" fmla="*/ 3 h 41"/>
                  <a:gd name="T32" fmla="*/ 15 w 35"/>
                  <a:gd name="T33" fmla="*/ 7 h 41"/>
                  <a:gd name="T34" fmla="*/ 15 w 35"/>
                  <a:gd name="T35" fmla="*/ 13 h 41"/>
                  <a:gd name="T36" fmla="*/ 34 w 35"/>
                  <a:gd name="T37" fmla="*/ 5 h 41"/>
                  <a:gd name="T38" fmla="*/ 34 w 35"/>
                  <a:gd name="T39" fmla="*/ 5 h 41"/>
                  <a:gd name="T40" fmla="*/ 34 w 35"/>
                  <a:gd name="T41" fmla="*/ 5 h 41"/>
                  <a:gd name="T42" fmla="*/ 34 w 35"/>
                  <a:gd name="T43" fmla="*/ 5 h 41"/>
                  <a:gd name="T44" fmla="*/ 34 w 35"/>
                  <a:gd name="T45" fmla="*/ 5 h 41"/>
                  <a:gd name="T46" fmla="*/ 35 w 35"/>
                  <a:gd name="T47" fmla="*/ 5 h 41"/>
                  <a:gd name="T48" fmla="*/ 35 w 35"/>
                  <a:gd name="T49" fmla="*/ 5 h 41"/>
                  <a:gd name="T50" fmla="*/ 35 w 35"/>
                  <a:gd name="T5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 h="41">
                    <a:moveTo>
                      <a:pt x="4" y="19"/>
                    </a:moveTo>
                    <a:cubicBezTo>
                      <a:pt x="1" y="22"/>
                      <a:pt x="0" y="27"/>
                      <a:pt x="0" y="30"/>
                    </a:cubicBezTo>
                    <a:cubicBezTo>
                      <a:pt x="0" y="32"/>
                      <a:pt x="0" y="33"/>
                      <a:pt x="1" y="34"/>
                    </a:cubicBezTo>
                    <a:cubicBezTo>
                      <a:pt x="1" y="36"/>
                      <a:pt x="2" y="38"/>
                      <a:pt x="4" y="40"/>
                    </a:cubicBezTo>
                    <a:cubicBezTo>
                      <a:pt x="4" y="19"/>
                      <a:pt x="4" y="19"/>
                      <a:pt x="4" y="19"/>
                    </a:cubicBezTo>
                    <a:moveTo>
                      <a:pt x="35" y="13"/>
                    </a:moveTo>
                    <a:cubicBezTo>
                      <a:pt x="32" y="16"/>
                      <a:pt x="28" y="19"/>
                      <a:pt x="27" y="20"/>
                    </a:cubicBezTo>
                    <a:cubicBezTo>
                      <a:pt x="24" y="22"/>
                      <a:pt x="18" y="27"/>
                      <a:pt x="13" y="30"/>
                    </a:cubicBezTo>
                    <a:cubicBezTo>
                      <a:pt x="12" y="41"/>
                      <a:pt x="12" y="41"/>
                      <a:pt x="12" y="41"/>
                    </a:cubicBezTo>
                    <a:cubicBezTo>
                      <a:pt x="13" y="41"/>
                      <a:pt x="13" y="41"/>
                      <a:pt x="14" y="41"/>
                    </a:cubicBezTo>
                    <a:cubicBezTo>
                      <a:pt x="14" y="41"/>
                      <a:pt x="14" y="41"/>
                      <a:pt x="14" y="41"/>
                    </a:cubicBezTo>
                    <a:cubicBezTo>
                      <a:pt x="22" y="39"/>
                      <a:pt x="29" y="34"/>
                      <a:pt x="35" y="28"/>
                    </a:cubicBezTo>
                    <a:cubicBezTo>
                      <a:pt x="35" y="13"/>
                      <a:pt x="35" y="13"/>
                      <a:pt x="35" y="13"/>
                    </a:cubicBezTo>
                    <a:moveTo>
                      <a:pt x="35" y="0"/>
                    </a:moveTo>
                    <a:cubicBezTo>
                      <a:pt x="32" y="0"/>
                      <a:pt x="29" y="1"/>
                      <a:pt x="25" y="2"/>
                    </a:cubicBezTo>
                    <a:cubicBezTo>
                      <a:pt x="25" y="2"/>
                      <a:pt x="24" y="3"/>
                      <a:pt x="24" y="3"/>
                    </a:cubicBezTo>
                    <a:cubicBezTo>
                      <a:pt x="21" y="4"/>
                      <a:pt x="18" y="6"/>
                      <a:pt x="15" y="7"/>
                    </a:cubicBezTo>
                    <a:cubicBezTo>
                      <a:pt x="15" y="13"/>
                      <a:pt x="15" y="13"/>
                      <a:pt x="15" y="13"/>
                    </a:cubicBezTo>
                    <a:cubicBezTo>
                      <a:pt x="20" y="8"/>
                      <a:pt x="27" y="5"/>
                      <a:pt x="34" y="5"/>
                    </a:cubicBezTo>
                    <a:cubicBezTo>
                      <a:pt x="34" y="5"/>
                      <a:pt x="34" y="5"/>
                      <a:pt x="34" y="5"/>
                    </a:cubicBezTo>
                    <a:cubicBezTo>
                      <a:pt x="34" y="5"/>
                      <a:pt x="34" y="5"/>
                      <a:pt x="34" y="5"/>
                    </a:cubicBezTo>
                    <a:cubicBezTo>
                      <a:pt x="34" y="5"/>
                      <a:pt x="34" y="5"/>
                      <a:pt x="34" y="5"/>
                    </a:cubicBezTo>
                    <a:cubicBezTo>
                      <a:pt x="34" y="5"/>
                      <a:pt x="34" y="5"/>
                      <a:pt x="34" y="5"/>
                    </a:cubicBezTo>
                    <a:cubicBezTo>
                      <a:pt x="34" y="5"/>
                      <a:pt x="35" y="5"/>
                      <a:pt x="35" y="5"/>
                    </a:cubicBezTo>
                    <a:cubicBezTo>
                      <a:pt x="35" y="5"/>
                      <a:pt x="35" y="5"/>
                      <a:pt x="35" y="5"/>
                    </a:cubicBezTo>
                    <a:cubicBezTo>
                      <a:pt x="35" y="0"/>
                      <a:pt x="35" y="0"/>
                      <a:pt x="35" y="0"/>
                    </a:cubicBezTo>
                  </a:path>
                </a:pathLst>
              </a:custGeom>
              <a:solidFill>
                <a:srgbClr val="7980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7" name="Freeform 2430">
                <a:extLst>
                  <a:ext uri="{FF2B5EF4-FFF2-40B4-BE49-F238E27FC236}">
                    <a16:creationId xmlns:a16="http://schemas.microsoft.com/office/drawing/2014/main" id="{F42457D1-7EDE-4461-94DD-F2E03CF533CD}"/>
                  </a:ext>
                </a:extLst>
              </p:cNvPr>
              <p:cNvSpPr>
                <a:spLocks noEditPoints="1"/>
              </p:cNvSpPr>
              <p:nvPr/>
            </p:nvSpPr>
            <p:spPr bwMode="auto">
              <a:xfrm>
                <a:off x="891" y="754"/>
                <a:ext cx="53" cy="60"/>
              </a:xfrm>
              <a:custGeom>
                <a:avLst/>
                <a:gdLst>
                  <a:gd name="T0" fmla="*/ 22 w 22"/>
                  <a:gd name="T1" fmla="*/ 3 h 25"/>
                  <a:gd name="T2" fmla="*/ 22 w 22"/>
                  <a:gd name="T3" fmla="*/ 3 h 25"/>
                  <a:gd name="T4" fmla="*/ 7 w 22"/>
                  <a:gd name="T5" fmla="*/ 13 h 25"/>
                  <a:gd name="T6" fmla="*/ 3 w 22"/>
                  <a:gd name="T7" fmla="*/ 17 h 25"/>
                  <a:gd name="T8" fmla="*/ 3 w 22"/>
                  <a:gd name="T9" fmla="*/ 17 h 25"/>
                  <a:gd name="T10" fmla="*/ 3 w 22"/>
                  <a:gd name="T11" fmla="*/ 17 h 25"/>
                  <a:gd name="T12" fmla="*/ 2 w 22"/>
                  <a:gd name="T13" fmla="*/ 17 h 25"/>
                  <a:gd name="T14" fmla="*/ 2 w 22"/>
                  <a:gd name="T15" fmla="*/ 17 h 25"/>
                  <a:gd name="T16" fmla="*/ 2 w 22"/>
                  <a:gd name="T17" fmla="*/ 17 h 25"/>
                  <a:gd name="T18" fmla="*/ 2 w 22"/>
                  <a:gd name="T19" fmla="*/ 17 h 25"/>
                  <a:gd name="T20" fmla="*/ 2 w 22"/>
                  <a:gd name="T21" fmla="*/ 17 h 25"/>
                  <a:gd name="T22" fmla="*/ 1 w 22"/>
                  <a:gd name="T23" fmla="*/ 18 h 25"/>
                  <a:gd name="T24" fmla="*/ 0 w 22"/>
                  <a:gd name="T25" fmla="*/ 25 h 25"/>
                  <a:gd name="T26" fmla="*/ 14 w 22"/>
                  <a:gd name="T27" fmla="*/ 15 h 25"/>
                  <a:gd name="T28" fmla="*/ 22 w 22"/>
                  <a:gd name="T29" fmla="*/ 8 h 25"/>
                  <a:gd name="T30" fmla="*/ 22 w 22"/>
                  <a:gd name="T31" fmla="*/ 3 h 25"/>
                  <a:gd name="T32" fmla="*/ 21 w 22"/>
                  <a:gd name="T33" fmla="*/ 0 h 25"/>
                  <a:gd name="T34" fmla="*/ 21 w 22"/>
                  <a:gd name="T35" fmla="*/ 0 h 25"/>
                  <a:gd name="T36" fmla="*/ 21 w 22"/>
                  <a:gd name="T37" fmla="*/ 0 h 25"/>
                  <a:gd name="T38" fmla="*/ 2 w 22"/>
                  <a:gd name="T39" fmla="*/ 8 h 25"/>
                  <a:gd name="T40" fmla="*/ 2 w 22"/>
                  <a:gd name="T41" fmla="*/ 11 h 25"/>
                  <a:gd name="T42" fmla="*/ 5 w 22"/>
                  <a:gd name="T43" fmla="*/ 8 h 25"/>
                  <a:gd name="T44" fmla="*/ 17 w 22"/>
                  <a:gd name="T45" fmla="*/ 2 h 25"/>
                  <a:gd name="T46" fmla="*/ 17 w 22"/>
                  <a:gd name="T47" fmla="*/ 2 h 25"/>
                  <a:gd name="T48" fmla="*/ 17 w 22"/>
                  <a:gd name="T49" fmla="*/ 2 h 25"/>
                  <a:gd name="T50" fmla="*/ 17 w 22"/>
                  <a:gd name="T51" fmla="*/ 2 h 25"/>
                  <a:gd name="T52" fmla="*/ 17 w 22"/>
                  <a:gd name="T53" fmla="*/ 2 h 25"/>
                  <a:gd name="T54" fmla="*/ 17 w 22"/>
                  <a:gd name="T55" fmla="*/ 2 h 25"/>
                  <a:gd name="T56" fmla="*/ 18 w 22"/>
                  <a:gd name="T57" fmla="*/ 2 h 25"/>
                  <a:gd name="T58" fmla="*/ 21 w 22"/>
                  <a:gd name="T59" fmla="*/ 2 h 25"/>
                  <a:gd name="T60" fmla="*/ 21 w 22"/>
                  <a:gd name="T61" fmla="*/ 2 h 25"/>
                  <a:gd name="T62" fmla="*/ 21 w 22"/>
                  <a:gd name="T63" fmla="*/ 2 h 25"/>
                  <a:gd name="T64" fmla="*/ 21 w 22"/>
                  <a:gd name="T65" fmla="*/ 2 h 25"/>
                  <a:gd name="T66" fmla="*/ 21 w 22"/>
                  <a:gd name="T67" fmla="*/ 2 h 25"/>
                  <a:gd name="T68" fmla="*/ 22 w 22"/>
                  <a:gd name="T69" fmla="*/ 2 h 25"/>
                  <a:gd name="T70" fmla="*/ 22 w 22"/>
                  <a:gd name="T71" fmla="*/ 2 h 25"/>
                  <a:gd name="T72" fmla="*/ 22 w 22"/>
                  <a:gd name="T73" fmla="*/ 0 h 25"/>
                  <a:gd name="T74" fmla="*/ 22 w 22"/>
                  <a:gd name="T75" fmla="*/ 0 h 25"/>
                  <a:gd name="T76" fmla="*/ 21 w 22"/>
                  <a:gd name="T77" fmla="*/ 0 h 25"/>
                  <a:gd name="T78" fmla="*/ 21 w 22"/>
                  <a:gd name="T7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 h="25">
                    <a:moveTo>
                      <a:pt x="22" y="3"/>
                    </a:moveTo>
                    <a:cubicBezTo>
                      <a:pt x="22" y="3"/>
                      <a:pt x="22" y="3"/>
                      <a:pt x="22" y="3"/>
                    </a:cubicBezTo>
                    <a:cubicBezTo>
                      <a:pt x="18" y="5"/>
                      <a:pt x="14" y="7"/>
                      <a:pt x="7" y="13"/>
                    </a:cubicBezTo>
                    <a:cubicBezTo>
                      <a:pt x="6" y="15"/>
                      <a:pt x="4" y="16"/>
                      <a:pt x="3" y="17"/>
                    </a:cubicBezTo>
                    <a:cubicBezTo>
                      <a:pt x="3" y="17"/>
                      <a:pt x="3" y="17"/>
                      <a:pt x="3" y="17"/>
                    </a:cubicBezTo>
                    <a:cubicBezTo>
                      <a:pt x="3" y="17"/>
                      <a:pt x="3" y="17"/>
                      <a:pt x="3" y="17"/>
                    </a:cubicBezTo>
                    <a:cubicBezTo>
                      <a:pt x="3" y="17"/>
                      <a:pt x="2" y="17"/>
                      <a:pt x="2" y="17"/>
                    </a:cubicBezTo>
                    <a:cubicBezTo>
                      <a:pt x="2" y="17"/>
                      <a:pt x="2" y="17"/>
                      <a:pt x="2" y="17"/>
                    </a:cubicBezTo>
                    <a:cubicBezTo>
                      <a:pt x="2" y="17"/>
                      <a:pt x="2" y="17"/>
                      <a:pt x="2" y="17"/>
                    </a:cubicBezTo>
                    <a:cubicBezTo>
                      <a:pt x="2" y="17"/>
                      <a:pt x="2" y="17"/>
                      <a:pt x="2" y="17"/>
                    </a:cubicBezTo>
                    <a:cubicBezTo>
                      <a:pt x="2" y="17"/>
                      <a:pt x="2" y="17"/>
                      <a:pt x="2" y="17"/>
                    </a:cubicBezTo>
                    <a:cubicBezTo>
                      <a:pt x="2" y="17"/>
                      <a:pt x="1" y="17"/>
                      <a:pt x="1" y="18"/>
                    </a:cubicBezTo>
                    <a:cubicBezTo>
                      <a:pt x="0" y="25"/>
                      <a:pt x="0" y="25"/>
                      <a:pt x="0" y="25"/>
                    </a:cubicBezTo>
                    <a:cubicBezTo>
                      <a:pt x="5" y="22"/>
                      <a:pt x="11" y="17"/>
                      <a:pt x="14" y="15"/>
                    </a:cubicBezTo>
                    <a:cubicBezTo>
                      <a:pt x="15" y="14"/>
                      <a:pt x="19" y="11"/>
                      <a:pt x="22" y="8"/>
                    </a:cubicBezTo>
                    <a:cubicBezTo>
                      <a:pt x="22" y="3"/>
                      <a:pt x="22" y="3"/>
                      <a:pt x="22" y="3"/>
                    </a:cubicBezTo>
                    <a:moveTo>
                      <a:pt x="21" y="0"/>
                    </a:moveTo>
                    <a:cubicBezTo>
                      <a:pt x="21" y="0"/>
                      <a:pt x="21" y="0"/>
                      <a:pt x="21" y="0"/>
                    </a:cubicBezTo>
                    <a:cubicBezTo>
                      <a:pt x="21" y="0"/>
                      <a:pt x="21" y="0"/>
                      <a:pt x="21" y="0"/>
                    </a:cubicBezTo>
                    <a:cubicBezTo>
                      <a:pt x="14" y="0"/>
                      <a:pt x="7" y="3"/>
                      <a:pt x="2" y="8"/>
                    </a:cubicBezTo>
                    <a:cubicBezTo>
                      <a:pt x="2" y="11"/>
                      <a:pt x="2" y="11"/>
                      <a:pt x="2" y="11"/>
                    </a:cubicBezTo>
                    <a:cubicBezTo>
                      <a:pt x="3" y="10"/>
                      <a:pt x="4" y="9"/>
                      <a:pt x="5" y="8"/>
                    </a:cubicBezTo>
                    <a:cubicBezTo>
                      <a:pt x="9" y="6"/>
                      <a:pt x="13" y="3"/>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8" y="2"/>
                    </a:cubicBezTo>
                    <a:cubicBezTo>
                      <a:pt x="19" y="2"/>
                      <a:pt x="20" y="2"/>
                      <a:pt x="21" y="2"/>
                    </a:cubicBezTo>
                    <a:cubicBezTo>
                      <a:pt x="21" y="2"/>
                      <a:pt x="21" y="2"/>
                      <a:pt x="21" y="2"/>
                    </a:cubicBezTo>
                    <a:cubicBezTo>
                      <a:pt x="21" y="2"/>
                      <a:pt x="21" y="2"/>
                      <a:pt x="21" y="2"/>
                    </a:cubicBezTo>
                    <a:cubicBezTo>
                      <a:pt x="21" y="2"/>
                      <a:pt x="21" y="2"/>
                      <a:pt x="21" y="2"/>
                    </a:cubicBezTo>
                    <a:cubicBezTo>
                      <a:pt x="21" y="2"/>
                      <a:pt x="21" y="2"/>
                      <a:pt x="21" y="2"/>
                    </a:cubicBezTo>
                    <a:cubicBezTo>
                      <a:pt x="21" y="2"/>
                      <a:pt x="22" y="2"/>
                      <a:pt x="22" y="2"/>
                    </a:cubicBezTo>
                    <a:cubicBezTo>
                      <a:pt x="22" y="2"/>
                      <a:pt x="22" y="2"/>
                      <a:pt x="22" y="2"/>
                    </a:cubicBezTo>
                    <a:cubicBezTo>
                      <a:pt x="22" y="0"/>
                      <a:pt x="22" y="0"/>
                      <a:pt x="22" y="0"/>
                    </a:cubicBezTo>
                    <a:cubicBezTo>
                      <a:pt x="22" y="0"/>
                      <a:pt x="22" y="0"/>
                      <a:pt x="22" y="0"/>
                    </a:cubicBezTo>
                    <a:cubicBezTo>
                      <a:pt x="22" y="0"/>
                      <a:pt x="21" y="0"/>
                      <a:pt x="21" y="0"/>
                    </a:cubicBezTo>
                    <a:cubicBezTo>
                      <a:pt x="21" y="0"/>
                      <a:pt x="21" y="0"/>
                      <a:pt x="21" y="0"/>
                    </a:cubicBezTo>
                  </a:path>
                </a:pathLst>
              </a:custGeom>
              <a:solidFill>
                <a:srgbClr val="868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8" name="Freeform 2431">
                <a:extLst>
                  <a:ext uri="{FF2B5EF4-FFF2-40B4-BE49-F238E27FC236}">
                    <a16:creationId xmlns:a16="http://schemas.microsoft.com/office/drawing/2014/main" id="{0029F91C-4A66-49A4-BB7E-5F47D24425A0}"/>
                  </a:ext>
                </a:extLst>
              </p:cNvPr>
              <p:cNvSpPr>
                <a:spLocks/>
              </p:cNvSpPr>
              <p:nvPr/>
            </p:nvSpPr>
            <p:spPr bwMode="auto">
              <a:xfrm>
                <a:off x="894" y="759"/>
                <a:ext cx="50" cy="38"/>
              </a:xfrm>
              <a:custGeom>
                <a:avLst/>
                <a:gdLst>
                  <a:gd name="T0" fmla="*/ 20 w 21"/>
                  <a:gd name="T1" fmla="*/ 0 h 16"/>
                  <a:gd name="T2" fmla="*/ 20 w 21"/>
                  <a:gd name="T3" fmla="*/ 0 h 16"/>
                  <a:gd name="T4" fmla="*/ 20 w 21"/>
                  <a:gd name="T5" fmla="*/ 0 h 16"/>
                  <a:gd name="T6" fmla="*/ 17 w 21"/>
                  <a:gd name="T7" fmla="*/ 0 h 16"/>
                  <a:gd name="T8" fmla="*/ 16 w 21"/>
                  <a:gd name="T9" fmla="*/ 0 h 16"/>
                  <a:gd name="T10" fmla="*/ 16 w 21"/>
                  <a:gd name="T11" fmla="*/ 0 h 16"/>
                  <a:gd name="T12" fmla="*/ 16 w 21"/>
                  <a:gd name="T13" fmla="*/ 0 h 16"/>
                  <a:gd name="T14" fmla="*/ 16 w 21"/>
                  <a:gd name="T15" fmla="*/ 0 h 16"/>
                  <a:gd name="T16" fmla="*/ 16 w 21"/>
                  <a:gd name="T17" fmla="*/ 0 h 16"/>
                  <a:gd name="T18" fmla="*/ 16 w 21"/>
                  <a:gd name="T19" fmla="*/ 0 h 16"/>
                  <a:gd name="T20" fmla="*/ 16 w 21"/>
                  <a:gd name="T21" fmla="*/ 0 h 16"/>
                  <a:gd name="T22" fmla="*/ 4 w 21"/>
                  <a:gd name="T23" fmla="*/ 6 h 16"/>
                  <a:gd name="T24" fmla="*/ 1 w 21"/>
                  <a:gd name="T25" fmla="*/ 9 h 16"/>
                  <a:gd name="T26" fmla="*/ 0 w 21"/>
                  <a:gd name="T27" fmla="*/ 16 h 16"/>
                  <a:gd name="T28" fmla="*/ 1 w 21"/>
                  <a:gd name="T29" fmla="*/ 15 h 16"/>
                  <a:gd name="T30" fmla="*/ 1 w 21"/>
                  <a:gd name="T31" fmla="*/ 15 h 16"/>
                  <a:gd name="T32" fmla="*/ 1 w 21"/>
                  <a:gd name="T33" fmla="*/ 15 h 16"/>
                  <a:gd name="T34" fmla="*/ 1 w 21"/>
                  <a:gd name="T35" fmla="*/ 15 h 16"/>
                  <a:gd name="T36" fmla="*/ 1 w 21"/>
                  <a:gd name="T37" fmla="*/ 15 h 16"/>
                  <a:gd name="T38" fmla="*/ 2 w 21"/>
                  <a:gd name="T39" fmla="*/ 15 h 16"/>
                  <a:gd name="T40" fmla="*/ 2 w 21"/>
                  <a:gd name="T41" fmla="*/ 15 h 16"/>
                  <a:gd name="T42" fmla="*/ 2 w 21"/>
                  <a:gd name="T43" fmla="*/ 15 h 16"/>
                  <a:gd name="T44" fmla="*/ 6 w 21"/>
                  <a:gd name="T45" fmla="*/ 11 h 16"/>
                  <a:gd name="T46" fmla="*/ 21 w 21"/>
                  <a:gd name="T47" fmla="*/ 1 h 16"/>
                  <a:gd name="T48" fmla="*/ 21 w 21"/>
                  <a:gd name="T49" fmla="*/ 1 h 16"/>
                  <a:gd name="T50" fmla="*/ 21 w 21"/>
                  <a:gd name="T51" fmla="*/ 0 h 16"/>
                  <a:gd name="T52" fmla="*/ 21 w 21"/>
                  <a:gd name="T53" fmla="*/ 0 h 16"/>
                  <a:gd name="T54" fmla="*/ 20 w 21"/>
                  <a:gd name="T55" fmla="*/ 0 h 16"/>
                  <a:gd name="T56" fmla="*/ 20 w 21"/>
                  <a:gd name="T5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 h="16">
                    <a:moveTo>
                      <a:pt x="20" y="0"/>
                    </a:moveTo>
                    <a:cubicBezTo>
                      <a:pt x="20" y="0"/>
                      <a:pt x="20" y="0"/>
                      <a:pt x="20" y="0"/>
                    </a:cubicBezTo>
                    <a:cubicBezTo>
                      <a:pt x="20" y="0"/>
                      <a:pt x="20" y="0"/>
                      <a:pt x="20" y="0"/>
                    </a:cubicBezTo>
                    <a:cubicBezTo>
                      <a:pt x="19" y="0"/>
                      <a:pt x="18" y="0"/>
                      <a:pt x="17" y="0"/>
                    </a:cubicBezTo>
                    <a:cubicBezTo>
                      <a:pt x="16" y="0"/>
                      <a:pt x="16" y="0"/>
                      <a:pt x="16" y="0"/>
                    </a:cubicBezTo>
                    <a:cubicBezTo>
                      <a:pt x="16" y="0"/>
                      <a:pt x="16" y="0"/>
                      <a:pt x="16" y="0"/>
                    </a:cubicBezTo>
                    <a:cubicBezTo>
                      <a:pt x="16" y="0"/>
                      <a:pt x="16" y="0"/>
                      <a:pt x="16" y="0"/>
                    </a:cubicBezTo>
                    <a:cubicBezTo>
                      <a:pt x="16" y="0"/>
                      <a:pt x="16" y="0"/>
                      <a:pt x="16" y="0"/>
                    </a:cubicBezTo>
                    <a:cubicBezTo>
                      <a:pt x="16" y="0"/>
                      <a:pt x="16" y="0"/>
                      <a:pt x="16" y="0"/>
                    </a:cubicBezTo>
                    <a:cubicBezTo>
                      <a:pt x="16" y="0"/>
                      <a:pt x="16" y="0"/>
                      <a:pt x="16" y="0"/>
                    </a:cubicBezTo>
                    <a:cubicBezTo>
                      <a:pt x="16" y="0"/>
                      <a:pt x="16" y="0"/>
                      <a:pt x="16" y="0"/>
                    </a:cubicBezTo>
                    <a:cubicBezTo>
                      <a:pt x="12" y="1"/>
                      <a:pt x="8" y="4"/>
                      <a:pt x="4" y="6"/>
                    </a:cubicBezTo>
                    <a:cubicBezTo>
                      <a:pt x="3" y="7"/>
                      <a:pt x="2" y="8"/>
                      <a:pt x="1" y="9"/>
                    </a:cubicBezTo>
                    <a:cubicBezTo>
                      <a:pt x="0" y="16"/>
                      <a:pt x="0" y="16"/>
                      <a:pt x="0" y="16"/>
                    </a:cubicBezTo>
                    <a:cubicBezTo>
                      <a:pt x="0" y="15"/>
                      <a:pt x="1" y="15"/>
                      <a:pt x="1" y="15"/>
                    </a:cubicBezTo>
                    <a:cubicBezTo>
                      <a:pt x="1" y="15"/>
                      <a:pt x="1" y="15"/>
                      <a:pt x="1" y="15"/>
                    </a:cubicBezTo>
                    <a:cubicBezTo>
                      <a:pt x="1" y="15"/>
                      <a:pt x="1" y="15"/>
                      <a:pt x="1" y="15"/>
                    </a:cubicBezTo>
                    <a:cubicBezTo>
                      <a:pt x="1" y="15"/>
                      <a:pt x="1" y="15"/>
                      <a:pt x="1" y="15"/>
                    </a:cubicBezTo>
                    <a:cubicBezTo>
                      <a:pt x="1" y="15"/>
                      <a:pt x="1" y="15"/>
                      <a:pt x="1" y="15"/>
                    </a:cubicBezTo>
                    <a:cubicBezTo>
                      <a:pt x="1" y="15"/>
                      <a:pt x="2" y="15"/>
                      <a:pt x="2" y="15"/>
                    </a:cubicBezTo>
                    <a:cubicBezTo>
                      <a:pt x="2" y="15"/>
                      <a:pt x="2" y="15"/>
                      <a:pt x="2" y="15"/>
                    </a:cubicBezTo>
                    <a:cubicBezTo>
                      <a:pt x="2" y="15"/>
                      <a:pt x="2" y="15"/>
                      <a:pt x="2" y="15"/>
                    </a:cubicBezTo>
                    <a:cubicBezTo>
                      <a:pt x="3" y="14"/>
                      <a:pt x="5" y="13"/>
                      <a:pt x="6" y="11"/>
                    </a:cubicBezTo>
                    <a:cubicBezTo>
                      <a:pt x="13" y="5"/>
                      <a:pt x="17" y="3"/>
                      <a:pt x="21" y="1"/>
                    </a:cubicBezTo>
                    <a:cubicBezTo>
                      <a:pt x="21" y="1"/>
                      <a:pt x="21" y="1"/>
                      <a:pt x="21" y="1"/>
                    </a:cubicBezTo>
                    <a:cubicBezTo>
                      <a:pt x="21" y="0"/>
                      <a:pt x="21" y="0"/>
                      <a:pt x="21" y="0"/>
                    </a:cubicBezTo>
                    <a:cubicBezTo>
                      <a:pt x="21" y="0"/>
                      <a:pt x="21" y="0"/>
                      <a:pt x="21" y="0"/>
                    </a:cubicBezTo>
                    <a:cubicBezTo>
                      <a:pt x="21" y="0"/>
                      <a:pt x="20" y="0"/>
                      <a:pt x="20" y="0"/>
                    </a:cubicBezTo>
                    <a:cubicBezTo>
                      <a:pt x="20" y="0"/>
                      <a:pt x="20" y="0"/>
                      <a:pt x="20" y="0"/>
                    </a:cubicBezTo>
                  </a:path>
                </a:pathLst>
              </a:custGeom>
              <a:solidFill>
                <a:srgbClr val="9B9E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9" name="Freeform 2432">
                <a:extLst>
                  <a:ext uri="{FF2B5EF4-FFF2-40B4-BE49-F238E27FC236}">
                    <a16:creationId xmlns:a16="http://schemas.microsoft.com/office/drawing/2014/main" id="{5205EF79-36AE-4CE2-B28D-43365C94A562}"/>
                  </a:ext>
                </a:extLst>
              </p:cNvPr>
              <p:cNvSpPr>
                <a:spLocks/>
              </p:cNvSpPr>
              <p:nvPr/>
            </p:nvSpPr>
            <p:spPr bwMode="auto">
              <a:xfrm>
                <a:off x="550" y="241"/>
                <a:ext cx="420" cy="122"/>
              </a:xfrm>
              <a:custGeom>
                <a:avLst/>
                <a:gdLst>
                  <a:gd name="T0" fmla="*/ 176 w 176"/>
                  <a:gd name="T1" fmla="*/ 23 h 51"/>
                  <a:gd name="T2" fmla="*/ 176 w 176"/>
                  <a:gd name="T3" fmla="*/ 22 h 51"/>
                  <a:gd name="T4" fmla="*/ 176 w 176"/>
                  <a:gd name="T5" fmla="*/ 21 h 51"/>
                  <a:gd name="T6" fmla="*/ 176 w 176"/>
                  <a:gd name="T7" fmla="*/ 21 h 51"/>
                  <a:gd name="T8" fmla="*/ 88 w 176"/>
                  <a:gd name="T9" fmla="*/ 0 h 51"/>
                  <a:gd name="T10" fmla="*/ 0 w 176"/>
                  <a:gd name="T11" fmla="*/ 21 h 51"/>
                  <a:gd name="T12" fmla="*/ 0 w 176"/>
                  <a:gd name="T13" fmla="*/ 21 h 51"/>
                  <a:gd name="T14" fmla="*/ 3 w 176"/>
                  <a:gd name="T15" fmla="*/ 21 h 51"/>
                  <a:gd name="T16" fmla="*/ 1 w 176"/>
                  <a:gd name="T17" fmla="*/ 25 h 51"/>
                  <a:gd name="T18" fmla="*/ 0 w 176"/>
                  <a:gd name="T19" fmla="*/ 27 h 51"/>
                  <a:gd name="T20" fmla="*/ 88 w 176"/>
                  <a:gd name="T21" fmla="*/ 51 h 51"/>
                  <a:gd name="T22" fmla="*/ 176 w 176"/>
                  <a:gd name="T23" fmla="*/ 28 h 51"/>
                  <a:gd name="T24" fmla="*/ 176 w 176"/>
                  <a:gd name="T25" fmla="*/ 2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6" h="51">
                    <a:moveTo>
                      <a:pt x="176" y="23"/>
                    </a:moveTo>
                    <a:cubicBezTo>
                      <a:pt x="176" y="22"/>
                      <a:pt x="176" y="22"/>
                      <a:pt x="176" y="22"/>
                    </a:cubicBezTo>
                    <a:cubicBezTo>
                      <a:pt x="176" y="21"/>
                      <a:pt x="176" y="21"/>
                      <a:pt x="176" y="21"/>
                    </a:cubicBezTo>
                    <a:cubicBezTo>
                      <a:pt x="176" y="21"/>
                      <a:pt x="176" y="21"/>
                      <a:pt x="176" y="21"/>
                    </a:cubicBezTo>
                    <a:cubicBezTo>
                      <a:pt x="176" y="9"/>
                      <a:pt x="137" y="0"/>
                      <a:pt x="88" y="0"/>
                    </a:cubicBezTo>
                    <a:cubicBezTo>
                      <a:pt x="40" y="0"/>
                      <a:pt x="0" y="9"/>
                      <a:pt x="0" y="21"/>
                    </a:cubicBezTo>
                    <a:cubicBezTo>
                      <a:pt x="0" y="21"/>
                      <a:pt x="0" y="21"/>
                      <a:pt x="0" y="21"/>
                    </a:cubicBezTo>
                    <a:cubicBezTo>
                      <a:pt x="3" y="21"/>
                      <a:pt x="3" y="21"/>
                      <a:pt x="3" y="21"/>
                    </a:cubicBezTo>
                    <a:cubicBezTo>
                      <a:pt x="1" y="25"/>
                      <a:pt x="1" y="25"/>
                      <a:pt x="1" y="25"/>
                    </a:cubicBezTo>
                    <a:cubicBezTo>
                      <a:pt x="1" y="26"/>
                      <a:pt x="0" y="27"/>
                      <a:pt x="0" y="27"/>
                    </a:cubicBezTo>
                    <a:cubicBezTo>
                      <a:pt x="0" y="39"/>
                      <a:pt x="40" y="51"/>
                      <a:pt x="88" y="51"/>
                    </a:cubicBezTo>
                    <a:cubicBezTo>
                      <a:pt x="136" y="51"/>
                      <a:pt x="174" y="39"/>
                      <a:pt x="176" y="28"/>
                    </a:cubicBezTo>
                    <a:cubicBezTo>
                      <a:pt x="176" y="27"/>
                      <a:pt x="176" y="23"/>
                      <a:pt x="176" y="23"/>
                    </a:cubicBezTo>
                  </a:path>
                </a:pathLst>
              </a:custGeom>
              <a:solidFill>
                <a:srgbClr val="9D8D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0" name="Freeform 2433">
                <a:extLst>
                  <a:ext uri="{FF2B5EF4-FFF2-40B4-BE49-F238E27FC236}">
                    <a16:creationId xmlns:a16="http://schemas.microsoft.com/office/drawing/2014/main" id="{65B63ABB-6093-423A-B2C5-247A6F5540DD}"/>
                  </a:ext>
                </a:extLst>
              </p:cNvPr>
              <p:cNvSpPr>
                <a:spLocks/>
              </p:cNvSpPr>
              <p:nvPr/>
            </p:nvSpPr>
            <p:spPr bwMode="auto">
              <a:xfrm>
                <a:off x="550" y="241"/>
                <a:ext cx="420" cy="122"/>
              </a:xfrm>
              <a:custGeom>
                <a:avLst/>
                <a:gdLst>
                  <a:gd name="T0" fmla="*/ 88 w 176"/>
                  <a:gd name="T1" fmla="*/ 51 h 51"/>
                  <a:gd name="T2" fmla="*/ 176 w 176"/>
                  <a:gd name="T3" fmla="*/ 28 h 51"/>
                  <a:gd name="T4" fmla="*/ 176 w 176"/>
                  <a:gd name="T5" fmla="*/ 24 h 51"/>
                  <a:gd name="T6" fmla="*/ 176 w 176"/>
                  <a:gd name="T7" fmla="*/ 24 h 51"/>
                  <a:gd name="T8" fmla="*/ 176 w 176"/>
                  <a:gd name="T9" fmla="*/ 23 h 51"/>
                  <a:gd name="T10" fmla="*/ 176 w 176"/>
                  <a:gd name="T11" fmla="*/ 23 h 51"/>
                  <a:gd name="T12" fmla="*/ 176 w 176"/>
                  <a:gd name="T13" fmla="*/ 23 h 51"/>
                  <a:gd name="T14" fmla="*/ 176 w 176"/>
                  <a:gd name="T15" fmla="*/ 21 h 51"/>
                  <a:gd name="T16" fmla="*/ 176 w 176"/>
                  <a:gd name="T17" fmla="*/ 21 h 51"/>
                  <a:gd name="T18" fmla="*/ 176 w 176"/>
                  <a:gd name="T19" fmla="*/ 21 h 51"/>
                  <a:gd name="T20" fmla="*/ 88 w 176"/>
                  <a:gd name="T21" fmla="*/ 0 h 51"/>
                  <a:gd name="T22" fmla="*/ 0 w 176"/>
                  <a:gd name="T23" fmla="*/ 21 h 51"/>
                  <a:gd name="T24" fmla="*/ 0 w 176"/>
                  <a:gd name="T25" fmla="*/ 21 h 51"/>
                  <a:gd name="T26" fmla="*/ 0 w 176"/>
                  <a:gd name="T27" fmla="*/ 21 h 51"/>
                  <a:gd name="T28" fmla="*/ 0 w 176"/>
                  <a:gd name="T29" fmla="*/ 23 h 51"/>
                  <a:gd name="T30" fmla="*/ 0 w 176"/>
                  <a:gd name="T31" fmla="*/ 27 h 51"/>
                  <a:gd name="T32" fmla="*/ 88 w 176"/>
                  <a:gd name="T3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51">
                    <a:moveTo>
                      <a:pt x="88" y="51"/>
                    </a:moveTo>
                    <a:cubicBezTo>
                      <a:pt x="136" y="51"/>
                      <a:pt x="174" y="39"/>
                      <a:pt x="176" y="28"/>
                    </a:cubicBezTo>
                    <a:cubicBezTo>
                      <a:pt x="176" y="27"/>
                      <a:pt x="176" y="25"/>
                      <a:pt x="176" y="24"/>
                    </a:cubicBezTo>
                    <a:cubicBezTo>
                      <a:pt x="176" y="24"/>
                      <a:pt x="176" y="24"/>
                      <a:pt x="176" y="24"/>
                    </a:cubicBezTo>
                    <a:cubicBezTo>
                      <a:pt x="176" y="23"/>
                      <a:pt x="176" y="23"/>
                      <a:pt x="176" y="23"/>
                    </a:cubicBezTo>
                    <a:cubicBezTo>
                      <a:pt x="176" y="23"/>
                      <a:pt x="176" y="23"/>
                      <a:pt x="176" y="23"/>
                    </a:cubicBezTo>
                    <a:cubicBezTo>
                      <a:pt x="176" y="23"/>
                      <a:pt x="176" y="23"/>
                      <a:pt x="176" y="23"/>
                    </a:cubicBezTo>
                    <a:cubicBezTo>
                      <a:pt x="176" y="21"/>
                      <a:pt x="176" y="21"/>
                      <a:pt x="176" y="21"/>
                    </a:cubicBezTo>
                    <a:cubicBezTo>
                      <a:pt x="176" y="21"/>
                      <a:pt x="176" y="21"/>
                      <a:pt x="176" y="21"/>
                    </a:cubicBezTo>
                    <a:cubicBezTo>
                      <a:pt x="176" y="21"/>
                      <a:pt x="176" y="21"/>
                      <a:pt x="176" y="21"/>
                    </a:cubicBezTo>
                    <a:cubicBezTo>
                      <a:pt x="176" y="9"/>
                      <a:pt x="137" y="0"/>
                      <a:pt x="88" y="0"/>
                    </a:cubicBezTo>
                    <a:cubicBezTo>
                      <a:pt x="40" y="0"/>
                      <a:pt x="0" y="9"/>
                      <a:pt x="0" y="21"/>
                    </a:cubicBezTo>
                    <a:cubicBezTo>
                      <a:pt x="0" y="21"/>
                      <a:pt x="0" y="21"/>
                      <a:pt x="0" y="21"/>
                    </a:cubicBezTo>
                    <a:cubicBezTo>
                      <a:pt x="0" y="21"/>
                      <a:pt x="0" y="21"/>
                      <a:pt x="0" y="21"/>
                    </a:cubicBezTo>
                    <a:cubicBezTo>
                      <a:pt x="0" y="23"/>
                      <a:pt x="0" y="23"/>
                      <a:pt x="0" y="23"/>
                    </a:cubicBezTo>
                    <a:cubicBezTo>
                      <a:pt x="0" y="24"/>
                      <a:pt x="0" y="27"/>
                      <a:pt x="0" y="27"/>
                    </a:cubicBezTo>
                    <a:cubicBezTo>
                      <a:pt x="0" y="39"/>
                      <a:pt x="40" y="51"/>
                      <a:pt x="88" y="51"/>
                    </a:cubicBezTo>
                  </a:path>
                </a:pathLst>
              </a:custGeom>
              <a:solidFill>
                <a:srgbClr val="A697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1" name="Freeform 2434">
                <a:extLst>
                  <a:ext uri="{FF2B5EF4-FFF2-40B4-BE49-F238E27FC236}">
                    <a16:creationId xmlns:a16="http://schemas.microsoft.com/office/drawing/2014/main" id="{0A7AE154-FC9A-4D89-B553-52E6035CA9E2}"/>
                  </a:ext>
                </a:extLst>
              </p:cNvPr>
              <p:cNvSpPr>
                <a:spLocks noEditPoints="1"/>
              </p:cNvSpPr>
              <p:nvPr/>
            </p:nvSpPr>
            <p:spPr bwMode="auto">
              <a:xfrm>
                <a:off x="572" y="315"/>
                <a:ext cx="119" cy="45"/>
              </a:xfrm>
              <a:custGeom>
                <a:avLst/>
                <a:gdLst>
                  <a:gd name="T0" fmla="*/ 30 w 50"/>
                  <a:gd name="T1" fmla="*/ 9 h 19"/>
                  <a:gd name="T2" fmla="*/ 30 w 50"/>
                  <a:gd name="T3" fmla="*/ 10 h 19"/>
                  <a:gd name="T4" fmla="*/ 43 w 50"/>
                  <a:gd name="T5" fmla="*/ 12 h 19"/>
                  <a:gd name="T6" fmla="*/ 30 w 50"/>
                  <a:gd name="T7" fmla="*/ 9 h 19"/>
                  <a:gd name="T8" fmla="*/ 0 w 50"/>
                  <a:gd name="T9" fmla="*/ 1 h 19"/>
                  <a:gd name="T10" fmla="*/ 0 w 50"/>
                  <a:gd name="T11" fmla="*/ 6 h 19"/>
                  <a:gd name="T12" fmla="*/ 50 w 50"/>
                  <a:gd name="T13" fmla="*/ 19 h 19"/>
                  <a:gd name="T14" fmla="*/ 50 w 50"/>
                  <a:gd name="T15" fmla="*/ 14 h 19"/>
                  <a:gd name="T16" fmla="*/ 30 w 50"/>
                  <a:gd name="T17" fmla="*/ 11 h 19"/>
                  <a:gd name="T18" fmla="*/ 30 w 50"/>
                  <a:gd name="T19" fmla="*/ 16 h 19"/>
                  <a:gd name="T20" fmla="*/ 9 w 50"/>
                  <a:gd name="T21" fmla="*/ 10 h 19"/>
                  <a:gd name="T22" fmla="*/ 9 w 50"/>
                  <a:gd name="T23" fmla="*/ 5 h 19"/>
                  <a:gd name="T24" fmla="*/ 0 w 50"/>
                  <a:gd name="T25" fmla="*/ 1 h 19"/>
                  <a:gd name="T26" fmla="*/ 0 w 50"/>
                  <a:gd name="T27" fmla="*/ 0 h 19"/>
                  <a:gd name="T28" fmla="*/ 0 w 50"/>
                  <a:gd name="T29" fmla="*/ 0 h 19"/>
                  <a:gd name="T30" fmla="*/ 9 w 50"/>
                  <a:gd name="T31" fmla="*/ 4 h 19"/>
                  <a:gd name="T32" fmla="*/ 9 w 50"/>
                  <a:gd name="T33" fmla="*/ 4 h 19"/>
                  <a:gd name="T34" fmla="*/ 0 w 50"/>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19">
                    <a:moveTo>
                      <a:pt x="30" y="9"/>
                    </a:moveTo>
                    <a:cubicBezTo>
                      <a:pt x="30" y="10"/>
                      <a:pt x="30" y="10"/>
                      <a:pt x="30" y="10"/>
                    </a:cubicBezTo>
                    <a:cubicBezTo>
                      <a:pt x="34" y="10"/>
                      <a:pt x="38" y="11"/>
                      <a:pt x="43" y="12"/>
                    </a:cubicBezTo>
                    <a:cubicBezTo>
                      <a:pt x="38" y="11"/>
                      <a:pt x="34" y="10"/>
                      <a:pt x="30" y="9"/>
                    </a:cubicBezTo>
                    <a:moveTo>
                      <a:pt x="0" y="1"/>
                    </a:moveTo>
                    <a:cubicBezTo>
                      <a:pt x="0" y="6"/>
                      <a:pt x="0" y="6"/>
                      <a:pt x="0" y="6"/>
                    </a:cubicBezTo>
                    <a:cubicBezTo>
                      <a:pt x="11" y="12"/>
                      <a:pt x="28" y="16"/>
                      <a:pt x="50" y="19"/>
                    </a:cubicBezTo>
                    <a:cubicBezTo>
                      <a:pt x="50" y="14"/>
                      <a:pt x="50" y="14"/>
                      <a:pt x="50" y="14"/>
                    </a:cubicBezTo>
                    <a:cubicBezTo>
                      <a:pt x="43" y="13"/>
                      <a:pt x="36" y="12"/>
                      <a:pt x="30" y="11"/>
                    </a:cubicBezTo>
                    <a:cubicBezTo>
                      <a:pt x="30" y="16"/>
                      <a:pt x="30" y="16"/>
                      <a:pt x="30" y="16"/>
                    </a:cubicBezTo>
                    <a:cubicBezTo>
                      <a:pt x="22" y="14"/>
                      <a:pt x="15" y="12"/>
                      <a:pt x="9" y="10"/>
                    </a:cubicBezTo>
                    <a:cubicBezTo>
                      <a:pt x="9" y="5"/>
                      <a:pt x="9" y="5"/>
                      <a:pt x="9" y="5"/>
                    </a:cubicBezTo>
                    <a:cubicBezTo>
                      <a:pt x="6" y="4"/>
                      <a:pt x="3" y="3"/>
                      <a:pt x="0" y="1"/>
                    </a:cubicBezTo>
                    <a:moveTo>
                      <a:pt x="0" y="0"/>
                    </a:moveTo>
                    <a:cubicBezTo>
                      <a:pt x="0" y="0"/>
                      <a:pt x="0" y="0"/>
                      <a:pt x="0" y="0"/>
                    </a:cubicBezTo>
                    <a:cubicBezTo>
                      <a:pt x="3" y="2"/>
                      <a:pt x="6" y="3"/>
                      <a:pt x="9" y="4"/>
                    </a:cubicBezTo>
                    <a:cubicBezTo>
                      <a:pt x="9" y="4"/>
                      <a:pt x="9" y="4"/>
                      <a:pt x="9" y="4"/>
                    </a:cubicBezTo>
                    <a:cubicBezTo>
                      <a:pt x="6" y="3"/>
                      <a:pt x="3" y="1"/>
                      <a:pt x="0" y="0"/>
                    </a:cubicBezTo>
                  </a:path>
                </a:pathLst>
              </a:custGeom>
              <a:solidFill>
                <a:srgbClr val="BDAC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2" name="Freeform 2435">
                <a:extLst>
                  <a:ext uri="{FF2B5EF4-FFF2-40B4-BE49-F238E27FC236}">
                    <a16:creationId xmlns:a16="http://schemas.microsoft.com/office/drawing/2014/main" id="{25619898-A2A8-4BCE-8DFE-1A883AD1E545}"/>
                  </a:ext>
                </a:extLst>
              </p:cNvPr>
              <p:cNvSpPr>
                <a:spLocks noEditPoints="1"/>
              </p:cNvSpPr>
              <p:nvPr/>
            </p:nvSpPr>
            <p:spPr bwMode="auto">
              <a:xfrm>
                <a:off x="593" y="324"/>
                <a:ext cx="50" cy="29"/>
              </a:xfrm>
              <a:custGeom>
                <a:avLst/>
                <a:gdLst>
                  <a:gd name="T0" fmla="*/ 0 w 21"/>
                  <a:gd name="T1" fmla="*/ 1 h 12"/>
                  <a:gd name="T2" fmla="*/ 0 w 21"/>
                  <a:gd name="T3" fmla="*/ 6 h 12"/>
                  <a:gd name="T4" fmla="*/ 21 w 21"/>
                  <a:gd name="T5" fmla="*/ 12 h 12"/>
                  <a:gd name="T6" fmla="*/ 21 w 21"/>
                  <a:gd name="T7" fmla="*/ 7 h 12"/>
                  <a:gd name="T8" fmla="*/ 0 w 21"/>
                  <a:gd name="T9" fmla="*/ 1 h 12"/>
                  <a:gd name="T10" fmla="*/ 0 w 21"/>
                  <a:gd name="T11" fmla="*/ 0 h 12"/>
                  <a:gd name="T12" fmla="*/ 0 w 21"/>
                  <a:gd name="T13" fmla="*/ 0 h 12"/>
                  <a:gd name="T14" fmla="*/ 21 w 21"/>
                  <a:gd name="T15" fmla="*/ 6 h 12"/>
                  <a:gd name="T16" fmla="*/ 21 w 21"/>
                  <a:gd name="T17" fmla="*/ 5 h 12"/>
                  <a:gd name="T18" fmla="*/ 0 w 21"/>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2">
                    <a:moveTo>
                      <a:pt x="0" y="1"/>
                    </a:moveTo>
                    <a:cubicBezTo>
                      <a:pt x="0" y="6"/>
                      <a:pt x="0" y="6"/>
                      <a:pt x="0" y="6"/>
                    </a:cubicBezTo>
                    <a:cubicBezTo>
                      <a:pt x="6" y="8"/>
                      <a:pt x="13" y="10"/>
                      <a:pt x="21" y="12"/>
                    </a:cubicBezTo>
                    <a:cubicBezTo>
                      <a:pt x="21" y="7"/>
                      <a:pt x="21" y="7"/>
                      <a:pt x="21" y="7"/>
                    </a:cubicBezTo>
                    <a:cubicBezTo>
                      <a:pt x="13" y="5"/>
                      <a:pt x="6" y="3"/>
                      <a:pt x="0" y="1"/>
                    </a:cubicBezTo>
                    <a:moveTo>
                      <a:pt x="0" y="0"/>
                    </a:moveTo>
                    <a:cubicBezTo>
                      <a:pt x="0" y="0"/>
                      <a:pt x="0" y="0"/>
                      <a:pt x="0" y="0"/>
                    </a:cubicBezTo>
                    <a:cubicBezTo>
                      <a:pt x="6" y="2"/>
                      <a:pt x="13" y="4"/>
                      <a:pt x="21" y="6"/>
                    </a:cubicBezTo>
                    <a:cubicBezTo>
                      <a:pt x="21" y="5"/>
                      <a:pt x="21" y="5"/>
                      <a:pt x="21" y="5"/>
                    </a:cubicBezTo>
                    <a:cubicBezTo>
                      <a:pt x="13" y="4"/>
                      <a:pt x="6" y="2"/>
                      <a:pt x="0" y="0"/>
                    </a:cubicBezTo>
                  </a:path>
                </a:pathLst>
              </a:custGeom>
              <a:solidFill>
                <a:srgbClr val="C9BC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3" name="Freeform 2436">
                <a:extLst>
                  <a:ext uri="{FF2B5EF4-FFF2-40B4-BE49-F238E27FC236}">
                    <a16:creationId xmlns:a16="http://schemas.microsoft.com/office/drawing/2014/main" id="{FFC7F144-8DF2-4044-BF30-9029B789EFD1}"/>
                  </a:ext>
                </a:extLst>
              </p:cNvPr>
              <p:cNvSpPr>
                <a:spLocks noEditPoints="1"/>
              </p:cNvSpPr>
              <p:nvPr/>
            </p:nvSpPr>
            <p:spPr bwMode="auto">
              <a:xfrm>
                <a:off x="760" y="313"/>
                <a:ext cx="189" cy="50"/>
              </a:xfrm>
              <a:custGeom>
                <a:avLst/>
                <a:gdLst>
                  <a:gd name="T0" fmla="*/ 79 w 79"/>
                  <a:gd name="T1" fmla="*/ 1 h 21"/>
                  <a:gd name="T2" fmla="*/ 61 w 79"/>
                  <a:gd name="T3" fmla="*/ 8 h 21"/>
                  <a:gd name="T4" fmla="*/ 61 w 79"/>
                  <a:gd name="T5" fmla="*/ 13 h 21"/>
                  <a:gd name="T6" fmla="*/ 32 w 79"/>
                  <a:gd name="T7" fmla="*/ 19 h 21"/>
                  <a:gd name="T8" fmla="*/ 32 w 79"/>
                  <a:gd name="T9" fmla="*/ 14 h 21"/>
                  <a:gd name="T10" fmla="*/ 0 w 79"/>
                  <a:gd name="T11" fmla="*/ 16 h 21"/>
                  <a:gd name="T12" fmla="*/ 0 w 79"/>
                  <a:gd name="T13" fmla="*/ 21 h 21"/>
                  <a:gd name="T14" fmla="*/ 79 w 79"/>
                  <a:gd name="T15" fmla="*/ 7 h 21"/>
                  <a:gd name="T16" fmla="*/ 79 w 79"/>
                  <a:gd name="T17" fmla="*/ 1 h 21"/>
                  <a:gd name="T18" fmla="*/ 79 w 79"/>
                  <a:gd name="T19" fmla="*/ 0 h 21"/>
                  <a:gd name="T20" fmla="*/ 78 w 79"/>
                  <a:gd name="T21" fmla="*/ 1 h 21"/>
                  <a:gd name="T22" fmla="*/ 79 w 79"/>
                  <a:gd name="T23" fmla="*/ 0 h 21"/>
                  <a:gd name="T24" fmla="*/ 79 w 79"/>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21">
                    <a:moveTo>
                      <a:pt x="79" y="1"/>
                    </a:moveTo>
                    <a:cubicBezTo>
                      <a:pt x="75" y="4"/>
                      <a:pt x="69" y="6"/>
                      <a:pt x="61" y="8"/>
                    </a:cubicBezTo>
                    <a:cubicBezTo>
                      <a:pt x="61" y="13"/>
                      <a:pt x="61" y="13"/>
                      <a:pt x="61" y="13"/>
                    </a:cubicBezTo>
                    <a:cubicBezTo>
                      <a:pt x="53" y="16"/>
                      <a:pt x="43" y="18"/>
                      <a:pt x="32" y="19"/>
                    </a:cubicBezTo>
                    <a:cubicBezTo>
                      <a:pt x="32" y="14"/>
                      <a:pt x="32" y="14"/>
                      <a:pt x="32" y="14"/>
                    </a:cubicBezTo>
                    <a:cubicBezTo>
                      <a:pt x="22" y="15"/>
                      <a:pt x="11" y="16"/>
                      <a:pt x="0" y="16"/>
                    </a:cubicBezTo>
                    <a:cubicBezTo>
                      <a:pt x="0" y="21"/>
                      <a:pt x="0" y="21"/>
                      <a:pt x="0" y="21"/>
                    </a:cubicBezTo>
                    <a:cubicBezTo>
                      <a:pt x="35" y="21"/>
                      <a:pt x="65" y="14"/>
                      <a:pt x="79" y="7"/>
                    </a:cubicBezTo>
                    <a:cubicBezTo>
                      <a:pt x="79" y="1"/>
                      <a:pt x="79" y="1"/>
                      <a:pt x="79" y="1"/>
                    </a:cubicBezTo>
                    <a:moveTo>
                      <a:pt x="79" y="0"/>
                    </a:moveTo>
                    <a:cubicBezTo>
                      <a:pt x="79" y="1"/>
                      <a:pt x="78" y="1"/>
                      <a:pt x="78" y="1"/>
                    </a:cubicBezTo>
                    <a:cubicBezTo>
                      <a:pt x="78" y="1"/>
                      <a:pt x="79" y="1"/>
                      <a:pt x="79" y="0"/>
                    </a:cubicBezTo>
                    <a:cubicBezTo>
                      <a:pt x="79" y="0"/>
                      <a:pt x="79" y="0"/>
                      <a:pt x="79" y="0"/>
                    </a:cubicBezTo>
                  </a:path>
                </a:pathLst>
              </a:custGeom>
              <a:solidFill>
                <a:srgbClr val="928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4" name="Freeform 2437">
                <a:extLst>
                  <a:ext uri="{FF2B5EF4-FFF2-40B4-BE49-F238E27FC236}">
                    <a16:creationId xmlns:a16="http://schemas.microsoft.com/office/drawing/2014/main" id="{F2A7B27F-6BC5-4D53-94E0-650B0A416B12}"/>
                  </a:ext>
                </a:extLst>
              </p:cNvPr>
              <p:cNvSpPr>
                <a:spLocks/>
              </p:cNvSpPr>
              <p:nvPr/>
            </p:nvSpPr>
            <p:spPr bwMode="auto">
              <a:xfrm>
                <a:off x="837" y="332"/>
                <a:ext cx="69" cy="26"/>
              </a:xfrm>
              <a:custGeom>
                <a:avLst/>
                <a:gdLst>
                  <a:gd name="T0" fmla="*/ 29 w 29"/>
                  <a:gd name="T1" fmla="*/ 0 h 11"/>
                  <a:gd name="T2" fmla="*/ 0 w 29"/>
                  <a:gd name="T3" fmla="*/ 6 h 11"/>
                  <a:gd name="T4" fmla="*/ 0 w 29"/>
                  <a:gd name="T5" fmla="*/ 11 h 11"/>
                  <a:gd name="T6" fmla="*/ 29 w 29"/>
                  <a:gd name="T7" fmla="*/ 5 h 11"/>
                  <a:gd name="T8" fmla="*/ 29 w 29"/>
                  <a:gd name="T9" fmla="*/ 0 h 11"/>
                </a:gdLst>
                <a:ahLst/>
                <a:cxnLst>
                  <a:cxn ang="0">
                    <a:pos x="T0" y="T1"/>
                  </a:cxn>
                  <a:cxn ang="0">
                    <a:pos x="T2" y="T3"/>
                  </a:cxn>
                  <a:cxn ang="0">
                    <a:pos x="T4" y="T5"/>
                  </a:cxn>
                  <a:cxn ang="0">
                    <a:pos x="T6" y="T7"/>
                  </a:cxn>
                  <a:cxn ang="0">
                    <a:pos x="T8" y="T9"/>
                  </a:cxn>
                </a:cxnLst>
                <a:rect l="0" t="0" r="r" b="b"/>
                <a:pathLst>
                  <a:path w="29" h="11">
                    <a:moveTo>
                      <a:pt x="29" y="0"/>
                    </a:moveTo>
                    <a:cubicBezTo>
                      <a:pt x="21" y="3"/>
                      <a:pt x="11" y="5"/>
                      <a:pt x="0" y="6"/>
                    </a:cubicBezTo>
                    <a:cubicBezTo>
                      <a:pt x="0" y="11"/>
                      <a:pt x="0" y="11"/>
                      <a:pt x="0" y="11"/>
                    </a:cubicBezTo>
                    <a:cubicBezTo>
                      <a:pt x="11" y="10"/>
                      <a:pt x="21" y="8"/>
                      <a:pt x="29" y="5"/>
                    </a:cubicBezTo>
                    <a:cubicBezTo>
                      <a:pt x="29" y="0"/>
                      <a:pt x="29" y="0"/>
                      <a:pt x="29" y="0"/>
                    </a:cubicBezTo>
                  </a:path>
                </a:pathLst>
              </a:custGeom>
              <a:solidFill>
                <a:srgbClr val="837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5" name="Freeform 2438">
                <a:extLst>
                  <a:ext uri="{FF2B5EF4-FFF2-40B4-BE49-F238E27FC236}">
                    <a16:creationId xmlns:a16="http://schemas.microsoft.com/office/drawing/2014/main" id="{68162AFF-7368-4C0C-844E-3984E8B70C09}"/>
                  </a:ext>
                </a:extLst>
              </p:cNvPr>
              <p:cNvSpPr>
                <a:spLocks noEditPoints="1"/>
              </p:cNvSpPr>
              <p:nvPr/>
            </p:nvSpPr>
            <p:spPr bwMode="auto">
              <a:xfrm>
                <a:off x="622" y="241"/>
                <a:ext cx="348" cy="50"/>
              </a:xfrm>
              <a:custGeom>
                <a:avLst/>
                <a:gdLst>
                  <a:gd name="T0" fmla="*/ 146 w 146"/>
                  <a:gd name="T1" fmla="*/ 21 h 21"/>
                  <a:gd name="T2" fmla="*/ 146 w 146"/>
                  <a:gd name="T3" fmla="*/ 21 h 21"/>
                  <a:gd name="T4" fmla="*/ 0 w 146"/>
                  <a:gd name="T5" fmla="*/ 5 h 21"/>
                  <a:gd name="T6" fmla="*/ 0 w 146"/>
                  <a:gd name="T7" fmla="*/ 5 h 21"/>
                  <a:gd name="T8" fmla="*/ 0 w 146"/>
                  <a:gd name="T9" fmla="*/ 5 h 21"/>
                  <a:gd name="T10" fmla="*/ 0 w 146"/>
                  <a:gd name="T11" fmla="*/ 5 h 21"/>
                  <a:gd name="T12" fmla="*/ 0 w 146"/>
                  <a:gd name="T13" fmla="*/ 5 h 21"/>
                  <a:gd name="T14" fmla="*/ 0 w 146"/>
                  <a:gd name="T15" fmla="*/ 5 h 21"/>
                  <a:gd name="T16" fmla="*/ 55 w 146"/>
                  <a:gd name="T17" fmla="*/ 0 h 21"/>
                  <a:gd name="T18" fmla="*/ 55 w 146"/>
                  <a:gd name="T19" fmla="*/ 0 h 21"/>
                  <a:gd name="T20" fmla="*/ 55 w 146"/>
                  <a:gd name="T21" fmla="*/ 0 h 21"/>
                  <a:gd name="T22" fmla="*/ 55 w 146"/>
                  <a:gd name="T23" fmla="*/ 0 h 21"/>
                  <a:gd name="T24" fmla="*/ 55 w 146"/>
                  <a:gd name="T25" fmla="*/ 0 h 21"/>
                  <a:gd name="T26" fmla="*/ 55 w 146"/>
                  <a:gd name="T27" fmla="*/ 0 h 21"/>
                  <a:gd name="T28" fmla="*/ 56 w 146"/>
                  <a:gd name="T29" fmla="*/ 0 h 21"/>
                  <a:gd name="T30" fmla="*/ 56 w 146"/>
                  <a:gd name="T31" fmla="*/ 0 h 21"/>
                  <a:gd name="T32" fmla="*/ 56 w 146"/>
                  <a:gd name="T33" fmla="*/ 0 h 21"/>
                  <a:gd name="T34" fmla="*/ 56 w 146"/>
                  <a:gd name="T35" fmla="*/ 0 h 21"/>
                  <a:gd name="T36" fmla="*/ 56 w 146"/>
                  <a:gd name="T37" fmla="*/ 0 h 21"/>
                  <a:gd name="T38" fmla="*/ 56 w 146"/>
                  <a:gd name="T39" fmla="*/ 0 h 21"/>
                  <a:gd name="T40" fmla="*/ 56 w 146"/>
                  <a:gd name="T41" fmla="*/ 0 h 21"/>
                  <a:gd name="T42" fmla="*/ 56 w 146"/>
                  <a:gd name="T43" fmla="*/ 0 h 21"/>
                  <a:gd name="T44" fmla="*/ 56 w 146"/>
                  <a:gd name="T45" fmla="*/ 0 h 21"/>
                  <a:gd name="T46" fmla="*/ 57 w 146"/>
                  <a:gd name="T47" fmla="*/ 0 h 21"/>
                  <a:gd name="T48" fmla="*/ 57 w 146"/>
                  <a:gd name="T49" fmla="*/ 0 h 21"/>
                  <a:gd name="T50" fmla="*/ 57 w 146"/>
                  <a:gd name="T51" fmla="*/ 0 h 21"/>
                  <a:gd name="T52" fmla="*/ 57 w 146"/>
                  <a:gd name="T53" fmla="*/ 0 h 21"/>
                  <a:gd name="T54" fmla="*/ 57 w 146"/>
                  <a:gd name="T55" fmla="*/ 0 h 21"/>
                  <a:gd name="T56" fmla="*/ 57 w 146"/>
                  <a:gd name="T57" fmla="*/ 0 h 21"/>
                  <a:gd name="T58" fmla="*/ 57 w 146"/>
                  <a:gd name="T59" fmla="*/ 0 h 21"/>
                  <a:gd name="T60" fmla="*/ 57 w 146"/>
                  <a:gd name="T61" fmla="*/ 0 h 21"/>
                  <a:gd name="T62" fmla="*/ 57 w 146"/>
                  <a:gd name="T6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21">
                    <a:moveTo>
                      <a:pt x="146" y="21"/>
                    </a:moveTo>
                    <a:cubicBezTo>
                      <a:pt x="146" y="21"/>
                      <a:pt x="146" y="21"/>
                      <a:pt x="146" y="21"/>
                    </a:cubicBezTo>
                    <a:cubicBezTo>
                      <a:pt x="146" y="21"/>
                      <a:pt x="146" y="21"/>
                      <a:pt x="146" y="21"/>
                    </a:cubicBezTo>
                    <a:cubicBezTo>
                      <a:pt x="146" y="21"/>
                      <a:pt x="146" y="21"/>
                      <a:pt x="146" y="21"/>
                    </a:cubicBezTo>
                    <a:cubicBezTo>
                      <a:pt x="146" y="21"/>
                      <a:pt x="146" y="21"/>
                      <a:pt x="146" y="21"/>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55" y="0"/>
                    </a:moveTo>
                    <a:cubicBezTo>
                      <a:pt x="34" y="0"/>
                      <a:pt x="15" y="2"/>
                      <a:pt x="0" y="5"/>
                    </a:cubicBezTo>
                    <a:cubicBezTo>
                      <a:pt x="15" y="2"/>
                      <a:pt x="34" y="0"/>
                      <a:pt x="55" y="0"/>
                    </a:cubicBezTo>
                    <a:moveTo>
                      <a:pt x="55" y="0"/>
                    </a:moveTo>
                    <a:cubicBezTo>
                      <a:pt x="55" y="0"/>
                      <a:pt x="55" y="0"/>
                      <a:pt x="55" y="0"/>
                    </a:cubicBezTo>
                    <a:cubicBezTo>
                      <a:pt x="55" y="0"/>
                      <a:pt x="55" y="0"/>
                      <a:pt x="55" y="0"/>
                    </a:cubicBezTo>
                    <a:moveTo>
                      <a:pt x="55" y="0"/>
                    </a:moveTo>
                    <a:cubicBezTo>
                      <a:pt x="55" y="0"/>
                      <a:pt x="55" y="0"/>
                      <a:pt x="55" y="0"/>
                    </a:cubicBezTo>
                    <a:cubicBezTo>
                      <a:pt x="55" y="0"/>
                      <a:pt x="55" y="0"/>
                      <a:pt x="55" y="0"/>
                    </a:cubicBezTo>
                    <a:moveTo>
                      <a:pt x="55" y="0"/>
                    </a:moveTo>
                    <a:cubicBezTo>
                      <a:pt x="55" y="0"/>
                      <a:pt x="55" y="0"/>
                      <a:pt x="55" y="0"/>
                    </a:cubicBezTo>
                    <a:cubicBezTo>
                      <a:pt x="55" y="0"/>
                      <a:pt x="55" y="0"/>
                      <a:pt x="55" y="0"/>
                    </a:cubicBezTo>
                    <a:moveTo>
                      <a:pt x="56" y="0"/>
                    </a:moveTo>
                    <a:cubicBezTo>
                      <a:pt x="55" y="0"/>
                      <a:pt x="55" y="0"/>
                      <a:pt x="55" y="0"/>
                    </a:cubicBezTo>
                    <a:cubicBezTo>
                      <a:pt x="55" y="0"/>
                      <a:pt x="55" y="0"/>
                      <a:pt x="56" y="0"/>
                    </a:cubicBezTo>
                    <a:moveTo>
                      <a:pt x="56" y="0"/>
                    </a:moveTo>
                    <a:cubicBezTo>
                      <a:pt x="56" y="0"/>
                      <a:pt x="56" y="0"/>
                      <a:pt x="56" y="0"/>
                    </a:cubicBezTo>
                    <a:cubicBezTo>
                      <a:pt x="56" y="0"/>
                      <a:pt x="56" y="0"/>
                      <a:pt x="56" y="0"/>
                    </a:cubicBezTo>
                    <a:moveTo>
                      <a:pt x="56" y="0"/>
                    </a:moveTo>
                    <a:cubicBezTo>
                      <a:pt x="56" y="0"/>
                      <a:pt x="56" y="0"/>
                      <a:pt x="56" y="0"/>
                    </a:cubicBezTo>
                    <a:cubicBezTo>
                      <a:pt x="56" y="0"/>
                      <a:pt x="56" y="0"/>
                      <a:pt x="56" y="0"/>
                    </a:cubicBezTo>
                    <a:moveTo>
                      <a:pt x="56" y="0"/>
                    </a:moveTo>
                    <a:cubicBezTo>
                      <a:pt x="56" y="0"/>
                      <a:pt x="56" y="0"/>
                      <a:pt x="56" y="0"/>
                    </a:cubicBezTo>
                    <a:cubicBezTo>
                      <a:pt x="56" y="0"/>
                      <a:pt x="56" y="0"/>
                      <a:pt x="56" y="0"/>
                    </a:cubicBezTo>
                    <a:moveTo>
                      <a:pt x="56" y="0"/>
                    </a:moveTo>
                    <a:cubicBezTo>
                      <a:pt x="56" y="0"/>
                      <a:pt x="56" y="0"/>
                      <a:pt x="56" y="0"/>
                    </a:cubicBezTo>
                    <a:cubicBezTo>
                      <a:pt x="56" y="0"/>
                      <a:pt x="56" y="0"/>
                      <a:pt x="56" y="0"/>
                    </a:cubicBezTo>
                    <a:moveTo>
                      <a:pt x="56" y="0"/>
                    </a:moveTo>
                    <a:cubicBezTo>
                      <a:pt x="56" y="0"/>
                      <a:pt x="56" y="0"/>
                      <a:pt x="56" y="0"/>
                    </a:cubicBezTo>
                    <a:cubicBezTo>
                      <a:pt x="56" y="0"/>
                      <a:pt x="56" y="0"/>
                      <a:pt x="56" y="0"/>
                    </a:cubicBezTo>
                    <a:moveTo>
                      <a:pt x="56" y="0"/>
                    </a:moveTo>
                    <a:cubicBezTo>
                      <a:pt x="56" y="0"/>
                      <a:pt x="56" y="0"/>
                      <a:pt x="56" y="0"/>
                    </a:cubicBezTo>
                    <a:cubicBezTo>
                      <a:pt x="56" y="0"/>
                      <a:pt x="56" y="0"/>
                      <a:pt x="56" y="0"/>
                    </a:cubicBezTo>
                    <a:moveTo>
                      <a:pt x="57" y="0"/>
                    </a:moveTo>
                    <a:cubicBezTo>
                      <a:pt x="56" y="0"/>
                      <a:pt x="56" y="0"/>
                      <a:pt x="56" y="0"/>
                    </a:cubicBezTo>
                    <a:cubicBezTo>
                      <a:pt x="56" y="0"/>
                      <a:pt x="56" y="0"/>
                      <a:pt x="57" y="0"/>
                    </a:cubicBezTo>
                    <a:moveTo>
                      <a:pt x="57" y="0"/>
                    </a:moveTo>
                    <a:cubicBezTo>
                      <a:pt x="57" y="0"/>
                      <a:pt x="57" y="0"/>
                      <a:pt x="57" y="0"/>
                    </a:cubicBezTo>
                    <a:cubicBezTo>
                      <a:pt x="57" y="0"/>
                      <a:pt x="57" y="0"/>
                      <a:pt x="57" y="0"/>
                    </a:cubicBezTo>
                    <a:moveTo>
                      <a:pt x="57" y="0"/>
                    </a:moveTo>
                    <a:cubicBezTo>
                      <a:pt x="57" y="0"/>
                      <a:pt x="57" y="0"/>
                      <a:pt x="57" y="0"/>
                    </a:cubicBezTo>
                    <a:cubicBezTo>
                      <a:pt x="57" y="0"/>
                      <a:pt x="57" y="0"/>
                      <a:pt x="57" y="0"/>
                    </a:cubicBezTo>
                    <a:moveTo>
                      <a:pt x="57" y="0"/>
                    </a:moveTo>
                    <a:cubicBezTo>
                      <a:pt x="57" y="0"/>
                      <a:pt x="57" y="0"/>
                      <a:pt x="57" y="0"/>
                    </a:cubicBezTo>
                    <a:cubicBezTo>
                      <a:pt x="57" y="0"/>
                      <a:pt x="57" y="0"/>
                      <a:pt x="57" y="0"/>
                    </a:cubicBezTo>
                    <a:moveTo>
                      <a:pt x="57" y="0"/>
                    </a:moveTo>
                    <a:cubicBezTo>
                      <a:pt x="57" y="0"/>
                      <a:pt x="57" y="0"/>
                      <a:pt x="57" y="0"/>
                    </a:cubicBezTo>
                    <a:cubicBezTo>
                      <a:pt x="57" y="0"/>
                      <a:pt x="57" y="0"/>
                      <a:pt x="57" y="0"/>
                    </a:cubicBezTo>
                    <a:moveTo>
                      <a:pt x="58" y="0"/>
                    </a:moveTo>
                    <a:cubicBezTo>
                      <a:pt x="58" y="0"/>
                      <a:pt x="58" y="0"/>
                      <a:pt x="57" y="0"/>
                    </a:cubicBezTo>
                    <a:cubicBezTo>
                      <a:pt x="58" y="0"/>
                      <a:pt x="58" y="0"/>
                      <a:pt x="58" y="0"/>
                    </a:cubicBezTo>
                  </a:path>
                </a:pathLst>
              </a:custGeom>
              <a:solidFill>
                <a:srgbClr val="E2D6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6" name="Oval 2439">
                <a:extLst>
                  <a:ext uri="{FF2B5EF4-FFF2-40B4-BE49-F238E27FC236}">
                    <a16:creationId xmlns:a16="http://schemas.microsoft.com/office/drawing/2014/main" id="{0A2D127B-FDDF-46FA-9E2B-D1E7C4B8EEF9}"/>
                  </a:ext>
                </a:extLst>
              </p:cNvPr>
              <p:cNvSpPr>
                <a:spLocks noChangeArrowheads="1"/>
              </p:cNvSpPr>
              <p:nvPr/>
            </p:nvSpPr>
            <p:spPr bwMode="auto">
              <a:xfrm>
                <a:off x="970" y="291"/>
                <a:ext cx="1" cy="1"/>
              </a:xfrm>
              <a:prstGeom prst="ellipse">
                <a:avLst/>
              </a:prstGeom>
              <a:solidFill>
                <a:srgbClr val="B9A7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7" name="Freeform 2440">
                <a:extLst>
                  <a:ext uri="{FF2B5EF4-FFF2-40B4-BE49-F238E27FC236}">
                    <a16:creationId xmlns:a16="http://schemas.microsoft.com/office/drawing/2014/main" id="{7AFECFCC-0E6C-429E-AAED-D9B63A86F740}"/>
                  </a:ext>
                </a:extLst>
              </p:cNvPr>
              <p:cNvSpPr>
                <a:spLocks noEditPoints="1"/>
              </p:cNvSpPr>
              <p:nvPr/>
            </p:nvSpPr>
            <p:spPr bwMode="auto">
              <a:xfrm>
                <a:off x="550" y="241"/>
                <a:ext cx="420" cy="74"/>
              </a:xfrm>
              <a:custGeom>
                <a:avLst/>
                <a:gdLst>
                  <a:gd name="T0" fmla="*/ 0 w 176"/>
                  <a:gd name="T1" fmla="*/ 22 h 31"/>
                  <a:gd name="T2" fmla="*/ 9 w 176"/>
                  <a:gd name="T3" fmla="*/ 31 h 31"/>
                  <a:gd name="T4" fmla="*/ 5 w 176"/>
                  <a:gd name="T5" fmla="*/ 28 h 31"/>
                  <a:gd name="T6" fmla="*/ 5 w 176"/>
                  <a:gd name="T7" fmla="*/ 28 h 31"/>
                  <a:gd name="T8" fmla="*/ 1 w 176"/>
                  <a:gd name="T9" fmla="*/ 23 h 31"/>
                  <a:gd name="T10" fmla="*/ 0 w 176"/>
                  <a:gd name="T11" fmla="*/ 21 h 31"/>
                  <a:gd name="T12" fmla="*/ 88 w 176"/>
                  <a:gd name="T13" fmla="*/ 0 h 31"/>
                  <a:gd name="T14" fmla="*/ 87 w 176"/>
                  <a:gd name="T15" fmla="*/ 0 h 31"/>
                  <a:gd name="T16" fmla="*/ 87 w 176"/>
                  <a:gd name="T17" fmla="*/ 0 h 31"/>
                  <a:gd name="T18" fmla="*/ 87 w 176"/>
                  <a:gd name="T19" fmla="*/ 0 h 31"/>
                  <a:gd name="T20" fmla="*/ 87 w 176"/>
                  <a:gd name="T21" fmla="*/ 0 h 31"/>
                  <a:gd name="T22" fmla="*/ 87 w 176"/>
                  <a:gd name="T23" fmla="*/ 0 h 31"/>
                  <a:gd name="T24" fmla="*/ 86 w 176"/>
                  <a:gd name="T25" fmla="*/ 0 h 31"/>
                  <a:gd name="T26" fmla="*/ 86 w 176"/>
                  <a:gd name="T27" fmla="*/ 0 h 31"/>
                  <a:gd name="T28" fmla="*/ 86 w 176"/>
                  <a:gd name="T29" fmla="*/ 0 h 31"/>
                  <a:gd name="T30" fmla="*/ 86 w 176"/>
                  <a:gd name="T31" fmla="*/ 0 h 31"/>
                  <a:gd name="T32" fmla="*/ 86 w 176"/>
                  <a:gd name="T33" fmla="*/ 0 h 31"/>
                  <a:gd name="T34" fmla="*/ 86 w 176"/>
                  <a:gd name="T35" fmla="*/ 0 h 31"/>
                  <a:gd name="T36" fmla="*/ 86 w 176"/>
                  <a:gd name="T37" fmla="*/ 0 h 31"/>
                  <a:gd name="T38" fmla="*/ 85 w 176"/>
                  <a:gd name="T39" fmla="*/ 0 h 31"/>
                  <a:gd name="T40" fmla="*/ 85 w 176"/>
                  <a:gd name="T41" fmla="*/ 0 h 31"/>
                  <a:gd name="T42" fmla="*/ 85 w 176"/>
                  <a:gd name="T43" fmla="*/ 0 h 31"/>
                  <a:gd name="T44" fmla="*/ 85 w 176"/>
                  <a:gd name="T45" fmla="*/ 0 h 31"/>
                  <a:gd name="T46" fmla="*/ 30 w 176"/>
                  <a:gd name="T47" fmla="*/ 5 h 31"/>
                  <a:gd name="T48" fmla="*/ 30 w 176"/>
                  <a:gd name="T49" fmla="*/ 5 h 31"/>
                  <a:gd name="T50" fmla="*/ 30 w 176"/>
                  <a:gd name="T51" fmla="*/ 5 h 31"/>
                  <a:gd name="T52" fmla="*/ 30 w 176"/>
                  <a:gd name="T53" fmla="*/ 5 h 31"/>
                  <a:gd name="T54" fmla="*/ 0 w 176"/>
                  <a:gd name="T55" fmla="*/ 22 h 31"/>
                  <a:gd name="T56" fmla="*/ 0 w 176"/>
                  <a:gd name="T57" fmla="*/ 21 h 31"/>
                  <a:gd name="T58" fmla="*/ 0 w 176"/>
                  <a:gd name="T59" fmla="*/ 21 h 31"/>
                  <a:gd name="T60" fmla="*/ 88 w 176"/>
                  <a:gd name="T61" fmla="*/ 0 h 31"/>
                  <a:gd name="T62" fmla="*/ 163 w 176"/>
                  <a:gd name="T63" fmla="*/ 10 h 31"/>
                  <a:gd name="T64" fmla="*/ 167 w 176"/>
                  <a:gd name="T65" fmla="*/ 12 h 31"/>
                  <a:gd name="T66" fmla="*/ 175 w 176"/>
                  <a:gd name="T67" fmla="*/ 23 h 31"/>
                  <a:gd name="T68" fmla="*/ 170 w 176"/>
                  <a:gd name="T69" fmla="*/ 29 h 31"/>
                  <a:gd name="T70" fmla="*/ 170 w 176"/>
                  <a:gd name="T71" fmla="*/ 29 h 31"/>
                  <a:gd name="T72" fmla="*/ 170 w 176"/>
                  <a:gd name="T73" fmla="*/ 29 h 31"/>
                  <a:gd name="T74" fmla="*/ 167 w 176"/>
                  <a:gd name="T75" fmla="*/ 30 h 31"/>
                  <a:gd name="T76" fmla="*/ 176 w 176"/>
                  <a:gd name="T77" fmla="*/ 21 h 31"/>
                  <a:gd name="T78" fmla="*/ 176 w 176"/>
                  <a:gd name="T79" fmla="*/ 21 h 31"/>
                  <a:gd name="T80" fmla="*/ 176 w 176"/>
                  <a:gd name="T81" fmla="*/ 21 h 31"/>
                  <a:gd name="T82" fmla="*/ 88 w 176"/>
                  <a:gd name="T8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 h="31">
                    <a:moveTo>
                      <a:pt x="0" y="21"/>
                    </a:moveTo>
                    <a:cubicBezTo>
                      <a:pt x="0" y="22"/>
                      <a:pt x="0" y="22"/>
                      <a:pt x="0" y="22"/>
                    </a:cubicBezTo>
                    <a:cubicBezTo>
                      <a:pt x="1" y="25"/>
                      <a:pt x="4" y="28"/>
                      <a:pt x="9" y="31"/>
                    </a:cubicBezTo>
                    <a:cubicBezTo>
                      <a:pt x="9" y="31"/>
                      <a:pt x="9" y="31"/>
                      <a:pt x="9" y="31"/>
                    </a:cubicBezTo>
                    <a:cubicBezTo>
                      <a:pt x="8" y="30"/>
                      <a:pt x="6" y="29"/>
                      <a:pt x="5" y="28"/>
                    </a:cubicBezTo>
                    <a:cubicBezTo>
                      <a:pt x="5" y="28"/>
                      <a:pt x="5" y="28"/>
                      <a:pt x="5" y="28"/>
                    </a:cubicBezTo>
                    <a:cubicBezTo>
                      <a:pt x="5" y="28"/>
                      <a:pt x="5" y="28"/>
                      <a:pt x="5" y="28"/>
                    </a:cubicBezTo>
                    <a:cubicBezTo>
                      <a:pt x="5" y="28"/>
                      <a:pt x="5" y="28"/>
                      <a:pt x="5" y="28"/>
                    </a:cubicBezTo>
                    <a:cubicBezTo>
                      <a:pt x="5" y="28"/>
                      <a:pt x="5" y="28"/>
                      <a:pt x="5" y="28"/>
                    </a:cubicBezTo>
                    <a:cubicBezTo>
                      <a:pt x="3" y="26"/>
                      <a:pt x="2" y="25"/>
                      <a:pt x="1" y="23"/>
                    </a:cubicBezTo>
                    <a:cubicBezTo>
                      <a:pt x="1" y="23"/>
                      <a:pt x="1" y="23"/>
                      <a:pt x="1" y="23"/>
                    </a:cubicBezTo>
                    <a:cubicBezTo>
                      <a:pt x="1" y="23"/>
                      <a:pt x="1" y="22"/>
                      <a:pt x="0" y="21"/>
                    </a:cubicBezTo>
                    <a:moveTo>
                      <a:pt x="88" y="0"/>
                    </a:moveTo>
                    <a:cubicBezTo>
                      <a:pt x="88" y="0"/>
                      <a:pt x="88" y="0"/>
                      <a:pt x="88" y="0"/>
                    </a:cubicBezTo>
                    <a:cubicBezTo>
                      <a:pt x="88" y="0"/>
                      <a:pt x="88" y="0"/>
                      <a:pt x="88" y="0"/>
                    </a:cubicBezTo>
                    <a:cubicBezTo>
                      <a:pt x="88" y="0"/>
                      <a:pt x="88" y="0"/>
                      <a:pt x="87" y="0"/>
                    </a:cubicBezTo>
                    <a:cubicBezTo>
                      <a:pt x="87" y="0"/>
                      <a:pt x="87" y="0"/>
                      <a:pt x="87" y="0"/>
                    </a:cubicBezTo>
                    <a:cubicBezTo>
                      <a:pt x="87" y="0"/>
                      <a:pt x="87" y="0"/>
                      <a:pt x="87" y="0"/>
                    </a:cubicBezTo>
                    <a:cubicBezTo>
                      <a:pt x="87" y="0"/>
                      <a:pt x="87" y="0"/>
                      <a:pt x="87" y="0"/>
                    </a:cubicBezTo>
                    <a:cubicBezTo>
                      <a:pt x="87" y="0"/>
                      <a:pt x="87" y="0"/>
                      <a:pt x="87" y="0"/>
                    </a:cubicBezTo>
                    <a:cubicBezTo>
                      <a:pt x="87" y="0"/>
                      <a:pt x="87" y="0"/>
                      <a:pt x="87" y="0"/>
                    </a:cubicBezTo>
                    <a:cubicBezTo>
                      <a:pt x="87" y="0"/>
                      <a:pt x="87" y="0"/>
                      <a:pt x="87" y="0"/>
                    </a:cubicBezTo>
                    <a:cubicBezTo>
                      <a:pt x="87" y="0"/>
                      <a:pt x="87" y="0"/>
                      <a:pt x="87" y="0"/>
                    </a:cubicBezTo>
                    <a:cubicBezTo>
                      <a:pt x="87" y="0"/>
                      <a:pt x="87" y="0"/>
                      <a:pt x="87" y="0"/>
                    </a:cubicBezTo>
                    <a:cubicBezTo>
                      <a:pt x="87" y="0"/>
                      <a:pt x="87" y="0"/>
                      <a:pt x="87" y="0"/>
                    </a:cubicBezTo>
                    <a:cubicBezTo>
                      <a:pt x="86" y="0"/>
                      <a:pt x="86" y="0"/>
                      <a:pt x="86" y="0"/>
                    </a:cubicBezTo>
                    <a:cubicBezTo>
                      <a:pt x="86" y="0"/>
                      <a:pt x="86" y="0"/>
                      <a:pt x="86" y="0"/>
                    </a:cubicBezTo>
                    <a:cubicBezTo>
                      <a:pt x="86" y="0"/>
                      <a:pt x="86" y="0"/>
                      <a:pt x="86" y="0"/>
                    </a:cubicBezTo>
                    <a:cubicBezTo>
                      <a:pt x="86" y="0"/>
                      <a:pt x="86" y="0"/>
                      <a:pt x="86" y="0"/>
                    </a:cubicBezTo>
                    <a:cubicBezTo>
                      <a:pt x="86" y="0"/>
                      <a:pt x="86" y="0"/>
                      <a:pt x="86" y="0"/>
                    </a:cubicBezTo>
                    <a:cubicBezTo>
                      <a:pt x="86" y="0"/>
                      <a:pt x="86" y="0"/>
                      <a:pt x="86" y="0"/>
                    </a:cubicBezTo>
                    <a:cubicBezTo>
                      <a:pt x="86" y="0"/>
                      <a:pt x="86" y="0"/>
                      <a:pt x="86" y="0"/>
                    </a:cubicBezTo>
                    <a:cubicBezTo>
                      <a:pt x="86" y="0"/>
                      <a:pt x="86" y="0"/>
                      <a:pt x="86" y="0"/>
                    </a:cubicBezTo>
                    <a:cubicBezTo>
                      <a:pt x="86" y="0"/>
                      <a:pt x="86" y="0"/>
                      <a:pt x="86" y="0"/>
                    </a:cubicBezTo>
                    <a:cubicBezTo>
                      <a:pt x="86" y="0"/>
                      <a:pt x="86" y="0"/>
                      <a:pt x="86" y="0"/>
                    </a:cubicBezTo>
                    <a:cubicBezTo>
                      <a:pt x="86" y="0"/>
                      <a:pt x="86" y="0"/>
                      <a:pt x="86" y="0"/>
                    </a:cubicBezTo>
                    <a:cubicBezTo>
                      <a:pt x="86" y="0"/>
                      <a:pt x="86" y="0"/>
                      <a:pt x="86" y="0"/>
                    </a:cubicBezTo>
                    <a:cubicBezTo>
                      <a:pt x="86" y="0"/>
                      <a:pt x="86" y="0"/>
                      <a:pt x="86" y="0"/>
                    </a:cubicBezTo>
                    <a:cubicBezTo>
                      <a:pt x="86" y="0"/>
                      <a:pt x="86" y="0"/>
                      <a:pt x="86" y="0"/>
                    </a:cubicBezTo>
                    <a:cubicBezTo>
                      <a:pt x="85" y="0"/>
                      <a:pt x="85" y="0"/>
                      <a:pt x="85" y="0"/>
                    </a:cubicBezTo>
                    <a:cubicBezTo>
                      <a:pt x="85" y="0"/>
                      <a:pt x="85" y="0"/>
                      <a:pt x="85" y="0"/>
                    </a:cubicBezTo>
                    <a:cubicBezTo>
                      <a:pt x="85" y="0"/>
                      <a:pt x="85" y="0"/>
                      <a:pt x="85" y="0"/>
                    </a:cubicBezTo>
                    <a:cubicBezTo>
                      <a:pt x="85" y="0"/>
                      <a:pt x="85" y="0"/>
                      <a:pt x="85" y="0"/>
                    </a:cubicBezTo>
                    <a:cubicBezTo>
                      <a:pt x="85" y="0"/>
                      <a:pt x="85" y="0"/>
                      <a:pt x="85" y="0"/>
                    </a:cubicBezTo>
                    <a:cubicBezTo>
                      <a:pt x="85" y="0"/>
                      <a:pt x="85" y="0"/>
                      <a:pt x="85" y="0"/>
                    </a:cubicBezTo>
                    <a:cubicBezTo>
                      <a:pt x="85" y="0"/>
                      <a:pt x="85" y="0"/>
                      <a:pt x="85" y="0"/>
                    </a:cubicBezTo>
                    <a:cubicBezTo>
                      <a:pt x="85" y="0"/>
                      <a:pt x="85" y="0"/>
                      <a:pt x="85" y="0"/>
                    </a:cubicBezTo>
                    <a:cubicBezTo>
                      <a:pt x="64" y="0"/>
                      <a:pt x="45" y="2"/>
                      <a:pt x="30" y="5"/>
                    </a:cubicBezTo>
                    <a:cubicBezTo>
                      <a:pt x="30" y="5"/>
                      <a:pt x="30" y="5"/>
                      <a:pt x="30" y="5"/>
                    </a:cubicBezTo>
                    <a:cubicBezTo>
                      <a:pt x="30" y="5"/>
                      <a:pt x="30" y="5"/>
                      <a:pt x="30" y="5"/>
                    </a:cubicBezTo>
                    <a:cubicBezTo>
                      <a:pt x="30" y="5"/>
                      <a:pt x="30" y="5"/>
                      <a:pt x="30" y="5"/>
                    </a:cubicBezTo>
                    <a:cubicBezTo>
                      <a:pt x="30" y="5"/>
                      <a:pt x="30" y="5"/>
                      <a:pt x="30" y="5"/>
                    </a:cubicBezTo>
                    <a:cubicBezTo>
                      <a:pt x="30" y="5"/>
                      <a:pt x="30" y="5"/>
                      <a:pt x="30" y="5"/>
                    </a:cubicBezTo>
                    <a:cubicBezTo>
                      <a:pt x="30" y="5"/>
                      <a:pt x="30" y="5"/>
                      <a:pt x="30" y="5"/>
                    </a:cubicBezTo>
                    <a:cubicBezTo>
                      <a:pt x="12" y="9"/>
                      <a:pt x="0" y="14"/>
                      <a:pt x="0" y="21"/>
                    </a:cubicBezTo>
                    <a:cubicBezTo>
                      <a:pt x="0" y="21"/>
                      <a:pt x="0" y="21"/>
                      <a:pt x="0" y="22"/>
                    </a:cubicBezTo>
                    <a:cubicBezTo>
                      <a:pt x="0" y="22"/>
                      <a:pt x="0" y="22"/>
                      <a:pt x="0" y="21"/>
                    </a:cubicBezTo>
                    <a:cubicBezTo>
                      <a:pt x="0" y="21"/>
                      <a:pt x="0" y="21"/>
                      <a:pt x="0" y="21"/>
                    </a:cubicBezTo>
                    <a:cubicBezTo>
                      <a:pt x="0" y="21"/>
                      <a:pt x="0" y="21"/>
                      <a:pt x="0" y="21"/>
                    </a:cubicBezTo>
                    <a:cubicBezTo>
                      <a:pt x="0" y="21"/>
                      <a:pt x="0" y="21"/>
                      <a:pt x="0" y="21"/>
                    </a:cubicBezTo>
                    <a:cubicBezTo>
                      <a:pt x="1" y="10"/>
                      <a:pt x="40" y="0"/>
                      <a:pt x="88" y="0"/>
                    </a:cubicBezTo>
                    <a:cubicBezTo>
                      <a:pt x="88" y="0"/>
                      <a:pt x="88" y="0"/>
                      <a:pt x="88" y="0"/>
                    </a:cubicBezTo>
                    <a:cubicBezTo>
                      <a:pt x="118" y="0"/>
                      <a:pt x="145" y="4"/>
                      <a:pt x="161" y="10"/>
                    </a:cubicBezTo>
                    <a:cubicBezTo>
                      <a:pt x="163" y="10"/>
                      <a:pt x="163" y="10"/>
                      <a:pt x="163" y="10"/>
                    </a:cubicBezTo>
                    <a:cubicBezTo>
                      <a:pt x="164" y="10"/>
                      <a:pt x="166" y="11"/>
                      <a:pt x="167" y="12"/>
                    </a:cubicBezTo>
                    <a:cubicBezTo>
                      <a:pt x="167" y="12"/>
                      <a:pt x="167" y="12"/>
                      <a:pt x="167" y="12"/>
                    </a:cubicBezTo>
                    <a:cubicBezTo>
                      <a:pt x="173" y="15"/>
                      <a:pt x="176" y="18"/>
                      <a:pt x="176" y="21"/>
                    </a:cubicBezTo>
                    <a:cubicBezTo>
                      <a:pt x="176" y="22"/>
                      <a:pt x="175" y="23"/>
                      <a:pt x="175" y="23"/>
                    </a:cubicBezTo>
                    <a:cubicBezTo>
                      <a:pt x="175" y="23"/>
                      <a:pt x="175" y="23"/>
                      <a:pt x="175" y="23"/>
                    </a:cubicBezTo>
                    <a:cubicBezTo>
                      <a:pt x="174" y="25"/>
                      <a:pt x="172" y="27"/>
                      <a:pt x="170" y="29"/>
                    </a:cubicBezTo>
                    <a:cubicBezTo>
                      <a:pt x="170" y="29"/>
                      <a:pt x="170" y="29"/>
                      <a:pt x="170" y="29"/>
                    </a:cubicBezTo>
                    <a:cubicBezTo>
                      <a:pt x="170" y="29"/>
                      <a:pt x="170" y="29"/>
                      <a:pt x="170" y="29"/>
                    </a:cubicBezTo>
                    <a:cubicBezTo>
                      <a:pt x="170" y="29"/>
                      <a:pt x="170" y="29"/>
                      <a:pt x="170" y="29"/>
                    </a:cubicBezTo>
                    <a:cubicBezTo>
                      <a:pt x="170" y="29"/>
                      <a:pt x="170" y="29"/>
                      <a:pt x="170" y="29"/>
                    </a:cubicBezTo>
                    <a:cubicBezTo>
                      <a:pt x="169" y="29"/>
                      <a:pt x="168" y="30"/>
                      <a:pt x="167" y="30"/>
                    </a:cubicBezTo>
                    <a:cubicBezTo>
                      <a:pt x="167" y="30"/>
                      <a:pt x="167" y="30"/>
                      <a:pt x="167" y="30"/>
                    </a:cubicBezTo>
                    <a:cubicBezTo>
                      <a:pt x="172" y="28"/>
                      <a:pt x="175" y="25"/>
                      <a:pt x="176" y="22"/>
                    </a:cubicBezTo>
                    <a:cubicBezTo>
                      <a:pt x="176" y="22"/>
                      <a:pt x="176" y="21"/>
                      <a:pt x="176" y="21"/>
                    </a:cubicBezTo>
                    <a:cubicBezTo>
                      <a:pt x="176" y="21"/>
                      <a:pt x="176" y="21"/>
                      <a:pt x="176" y="21"/>
                    </a:cubicBezTo>
                    <a:cubicBezTo>
                      <a:pt x="176" y="21"/>
                      <a:pt x="176" y="21"/>
                      <a:pt x="176" y="21"/>
                    </a:cubicBezTo>
                    <a:cubicBezTo>
                      <a:pt x="176" y="21"/>
                      <a:pt x="176" y="21"/>
                      <a:pt x="176" y="21"/>
                    </a:cubicBezTo>
                    <a:cubicBezTo>
                      <a:pt x="176" y="21"/>
                      <a:pt x="176" y="21"/>
                      <a:pt x="176" y="21"/>
                    </a:cubicBezTo>
                    <a:cubicBezTo>
                      <a:pt x="176" y="21"/>
                      <a:pt x="176" y="21"/>
                      <a:pt x="176" y="21"/>
                    </a:cubicBezTo>
                    <a:cubicBezTo>
                      <a:pt x="176" y="9"/>
                      <a:pt x="137" y="0"/>
                      <a:pt x="88" y="0"/>
                    </a:cubicBezTo>
                  </a:path>
                </a:pathLst>
              </a:custGeom>
              <a:solidFill>
                <a:srgbClr val="BDAC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8" name="Freeform 2441">
                <a:extLst>
                  <a:ext uri="{FF2B5EF4-FFF2-40B4-BE49-F238E27FC236}">
                    <a16:creationId xmlns:a16="http://schemas.microsoft.com/office/drawing/2014/main" id="{5EA82EB3-69EC-4AEE-B668-22CECE2071E6}"/>
                  </a:ext>
                </a:extLst>
              </p:cNvPr>
              <p:cNvSpPr>
                <a:spLocks noEditPoints="1"/>
              </p:cNvSpPr>
              <p:nvPr/>
            </p:nvSpPr>
            <p:spPr bwMode="auto">
              <a:xfrm>
                <a:off x="572" y="315"/>
                <a:ext cx="102" cy="29"/>
              </a:xfrm>
              <a:custGeom>
                <a:avLst/>
                <a:gdLst>
                  <a:gd name="T0" fmla="*/ 30 w 43"/>
                  <a:gd name="T1" fmla="*/ 9 h 12"/>
                  <a:gd name="T2" fmla="*/ 30 w 43"/>
                  <a:gd name="T3" fmla="*/ 9 h 12"/>
                  <a:gd name="T4" fmla="*/ 43 w 43"/>
                  <a:gd name="T5" fmla="*/ 12 h 12"/>
                  <a:gd name="T6" fmla="*/ 43 w 43"/>
                  <a:gd name="T7" fmla="*/ 12 h 12"/>
                  <a:gd name="T8" fmla="*/ 30 w 43"/>
                  <a:gd name="T9" fmla="*/ 9 h 12"/>
                  <a:gd name="T10" fmla="*/ 0 w 43"/>
                  <a:gd name="T11" fmla="*/ 0 h 12"/>
                  <a:gd name="T12" fmla="*/ 0 w 43"/>
                  <a:gd name="T13" fmla="*/ 0 h 12"/>
                  <a:gd name="T14" fmla="*/ 9 w 43"/>
                  <a:gd name="T15" fmla="*/ 4 h 12"/>
                  <a:gd name="T16" fmla="*/ 9 w 43"/>
                  <a:gd name="T17" fmla="*/ 4 h 12"/>
                  <a:gd name="T18" fmla="*/ 0 w 43"/>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2">
                    <a:moveTo>
                      <a:pt x="30" y="9"/>
                    </a:moveTo>
                    <a:cubicBezTo>
                      <a:pt x="30" y="9"/>
                      <a:pt x="30" y="9"/>
                      <a:pt x="30" y="9"/>
                    </a:cubicBezTo>
                    <a:cubicBezTo>
                      <a:pt x="34" y="10"/>
                      <a:pt x="38" y="11"/>
                      <a:pt x="43" y="12"/>
                    </a:cubicBezTo>
                    <a:cubicBezTo>
                      <a:pt x="43" y="12"/>
                      <a:pt x="43" y="12"/>
                      <a:pt x="43" y="12"/>
                    </a:cubicBezTo>
                    <a:cubicBezTo>
                      <a:pt x="38" y="11"/>
                      <a:pt x="34" y="10"/>
                      <a:pt x="30" y="9"/>
                    </a:cubicBezTo>
                    <a:moveTo>
                      <a:pt x="0" y="0"/>
                    </a:moveTo>
                    <a:cubicBezTo>
                      <a:pt x="0" y="0"/>
                      <a:pt x="0" y="0"/>
                      <a:pt x="0" y="0"/>
                    </a:cubicBezTo>
                    <a:cubicBezTo>
                      <a:pt x="3" y="1"/>
                      <a:pt x="6" y="3"/>
                      <a:pt x="9" y="4"/>
                    </a:cubicBezTo>
                    <a:cubicBezTo>
                      <a:pt x="9" y="4"/>
                      <a:pt x="9" y="4"/>
                      <a:pt x="9" y="4"/>
                    </a:cubicBezTo>
                    <a:cubicBezTo>
                      <a:pt x="6" y="3"/>
                      <a:pt x="3" y="1"/>
                      <a:pt x="0" y="0"/>
                    </a:cubicBezTo>
                  </a:path>
                </a:pathLst>
              </a:custGeom>
              <a:solidFill>
                <a:srgbClr val="C6B4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9" name="Freeform 2442">
                <a:extLst>
                  <a:ext uri="{FF2B5EF4-FFF2-40B4-BE49-F238E27FC236}">
                    <a16:creationId xmlns:a16="http://schemas.microsoft.com/office/drawing/2014/main" id="{3D4A6D10-C3D1-4F0E-89E4-6CE2EE25BCEB}"/>
                  </a:ext>
                </a:extLst>
              </p:cNvPr>
              <p:cNvSpPr>
                <a:spLocks/>
              </p:cNvSpPr>
              <p:nvPr/>
            </p:nvSpPr>
            <p:spPr bwMode="auto">
              <a:xfrm>
                <a:off x="593" y="324"/>
                <a:ext cx="50" cy="12"/>
              </a:xfrm>
              <a:custGeom>
                <a:avLst/>
                <a:gdLst>
                  <a:gd name="T0" fmla="*/ 0 w 21"/>
                  <a:gd name="T1" fmla="*/ 0 h 5"/>
                  <a:gd name="T2" fmla="*/ 0 w 21"/>
                  <a:gd name="T3" fmla="*/ 0 h 5"/>
                  <a:gd name="T4" fmla="*/ 21 w 21"/>
                  <a:gd name="T5" fmla="*/ 5 h 5"/>
                  <a:gd name="T6" fmla="*/ 21 w 21"/>
                  <a:gd name="T7" fmla="*/ 5 h 5"/>
                  <a:gd name="T8" fmla="*/ 0 w 21"/>
                  <a:gd name="T9" fmla="*/ 0 h 5"/>
                </a:gdLst>
                <a:ahLst/>
                <a:cxnLst>
                  <a:cxn ang="0">
                    <a:pos x="T0" y="T1"/>
                  </a:cxn>
                  <a:cxn ang="0">
                    <a:pos x="T2" y="T3"/>
                  </a:cxn>
                  <a:cxn ang="0">
                    <a:pos x="T4" y="T5"/>
                  </a:cxn>
                  <a:cxn ang="0">
                    <a:pos x="T6" y="T7"/>
                  </a:cxn>
                  <a:cxn ang="0">
                    <a:pos x="T8" y="T9"/>
                  </a:cxn>
                </a:cxnLst>
                <a:rect l="0" t="0" r="r" b="b"/>
                <a:pathLst>
                  <a:path w="21" h="5">
                    <a:moveTo>
                      <a:pt x="0" y="0"/>
                    </a:moveTo>
                    <a:cubicBezTo>
                      <a:pt x="0" y="0"/>
                      <a:pt x="0" y="0"/>
                      <a:pt x="0" y="0"/>
                    </a:cubicBezTo>
                    <a:cubicBezTo>
                      <a:pt x="6" y="2"/>
                      <a:pt x="13" y="4"/>
                      <a:pt x="21" y="5"/>
                    </a:cubicBezTo>
                    <a:cubicBezTo>
                      <a:pt x="21" y="5"/>
                      <a:pt x="21" y="5"/>
                      <a:pt x="21" y="5"/>
                    </a:cubicBezTo>
                    <a:cubicBezTo>
                      <a:pt x="13" y="4"/>
                      <a:pt x="6" y="2"/>
                      <a:pt x="0" y="0"/>
                    </a:cubicBezTo>
                  </a:path>
                </a:pathLst>
              </a:custGeom>
              <a:solidFill>
                <a:srgbClr val="CBBB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0" name="Freeform 2443">
                <a:extLst>
                  <a:ext uri="{FF2B5EF4-FFF2-40B4-BE49-F238E27FC236}">
                    <a16:creationId xmlns:a16="http://schemas.microsoft.com/office/drawing/2014/main" id="{135B7A87-3278-434F-A633-33A119D69079}"/>
                  </a:ext>
                </a:extLst>
              </p:cNvPr>
              <p:cNvSpPr>
                <a:spLocks noEditPoints="1"/>
              </p:cNvSpPr>
              <p:nvPr/>
            </p:nvSpPr>
            <p:spPr bwMode="auto">
              <a:xfrm>
                <a:off x="934" y="265"/>
                <a:ext cx="15" cy="50"/>
              </a:xfrm>
              <a:custGeom>
                <a:avLst/>
                <a:gdLst>
                  <a:gd name="T0" fmla="*/ 6 w 6"/>
                  <a:gd name="T1" fmla="*/ 20 h 21"/>
                  <a:gd name="T2" fmla="*/ 5 w 6"/>
                  <a:gd name="T3" fmla="*/ 21 h 21"/>
                  <a:gd name="T4" fmla="*/ 5 w 6"/>
                  <a:gd name="T5" fmla="*/ 21 h 21"/>
                  <a:gd name="T6" fmla="*/ 6 w 6"/>
                  <a:gd name="T7" fmla="*/ 20 h 21"/>
                  <a:gd name="T8" fmla="*/ 6 w 6"/>
                  <a:gd name="T9" fmla="*/ 20 h 21"/>
                  <a:gd name="T10" fmla="*/ 2 w 6"/>
                  <a:gd name="T11" fmla="*/ 0 h 21"/>
                  <a:gd name="T12" fmla="*/ 0 w 6"/>
                  <a:gd name="T13" fmla="*/ 0 h 21"/>
                  <a:gd name="T14" fmla="*/ 6 w 6"/>
                  <a:gd name="T15" fmla="*/ 2 h 21"/>
                  <a:gd name="T16" fmla="*/ 6 w 6"/>
                  <a:gd name="T17" fmla="*/ 2 h 21"/>
                  <a:gd name="T18" fmla="*/ 2 w 6"/>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1">
                    <a:moveTo>
                      <a:pt x="6" y="20"/>
                    </a:moveTo>
                    <a:cubicBezTo>
                      <a:pt x="6" y="21"/>
                      <a:pt x="5" y="21"/>
                      <a:pt x="5" y="21"/>
                    </a:cubicBezTo>
                    <a:cubicBezTo>
                      <a:pt x="5" y="21"/>
                      <a:pt x="5" y="21"/>
                      <a:pt x="5" y="21"/>
                    </a:cubicBezTo>
                    <a:cubicBezTo>
                      <a:pt x="5" y="21"/>
                      <a:pt x="6" y="21"/>
                      <a:pt x="6" y="20"/>
                    </a:cubicBezTo>
                    <a:cubicBezTo>
                      <a:pt x="6" y="20"/>
                      <a:pt x="6" y="20"/>
                      <a:pt x="6" y="20"/>
                    </a:cubicBezTo>
                    <a:moveTo>
                      <a:pt x="2" y="0"/>
                    </a:moveTo>
                    <a:cubicBezTo>
                      <a:pt x="0" y="0"/>
                      <a:pt x="0" y="0"/>
                      <a:pt x="0" y="0"/>
                    </a:cubicBezTo>
                    <a:cubicBezTo>
                      <a:pt x="2" y="0"/>
                      <a:pt x="4" y="1"/>
                      <a:pt x="6" y="2"/>
                    </a:cubicBezTo>
                    <a:cubicBezTo>
                      <a:pt x="6" y="2"/>
                      <a:pt x="6" y="2"/>
                      <a:pt x="6" y="2"/>
                    </a:cubicBezTo>
                    <a:cubicBezTo>
                      <a:pt x="5" y="1"/>
                      <a:pt x="3" y="0"/>
                      <a:pt x="2" y="0"/>
                    </a:cubicBezTo>
                  </a:path>
                </a:pathLst>
              </a:custGeom>
              <a:solidFill>
                <a:srgbClr val="B5A2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1" name="Freeform 2444">
                <a:extLst>
                  <a:ext uri="{FF2B5EF4-FFF2-40B4-BE49-F238E27FC236}">
                    <a16:creationId xmlns:a16="http://schemas.microsoft.com/office/drawing/2014/main" id="{CF0C2285-C3BF-4610-BF53-1CC11CB2AF07}"/>
                  </a:ext>
                </a:extLst>
              </p:cNvPr>
              <p:cNvSpPr>
                <a:spLocks/>
              </p:cNvSpPr>
              <p:nvPr/>
            </p:nvSpPr>
            <p:spPr bwMode="auto">
              <a:xfrm>
                <a:off x="550" y="241"/>
                <a:ext cx="420" cy="107"/>
              </a:xfrm>
              <a:custGeom>
                <a:avLst/>
                <a:gdLst>
                  <a:gd name="T0" fmla="*/ 88 w 176"/>
                  <a:gd name="T1" fmla="*/ 0 h 45"/>
                  <a:gd name="T2" fmla="*/ 0 w 176"/>
                  <a:gd name="T3" fmla="*/ 21 h 45"/>
                  <a:gd name="T4" fmla="*/ 88 w 176"/>
                  <a:gd name="T5" fmla="*/ 45 h 45"/>
                  <a:gd name="T6" fmla="*/ 176 w 176"/>
                  <a:gd name="T7" fmla="*/ 21 h 45"/>
                  <a:gd name="T8" fmla="*/ 88 w 176"/>
                  <a:gd name="T9" fmla="*/ 0 h 45"/>
                </a:gdLst>
                <a:ahLst/>
                <a:cxnLst>
                  <a:cxn ang="0">
                    <a:pos x="T0" y="T1"/>
                  </a:cxn>
                  <a:cxn ang="0">
                    <a:pos x="T2" y="T3"/>
                  </a:cxn>
                  <a:cxn ang="0">
                    <a:pos x="T4" y="T5"/>
                  </a:cxn>
                  <a:cxn ang="0">
                    <a:pos x="T6" y="T7"/>
                  </a:cxn>
                  <a:cxn ang="0">
                    <a:pos x="T8" y="T9"/>
                  </a:cxn>
                </a:cxnLst>
                <a:rect l="0" t="0" r="r" b="b"/>
                <a:pathLst>
                  <a:path w="176" h="45">
                    <a:moveTo>
                      <a:pt x="88" y="0"/>
                    </a:moveTo>
                    <a:cubicBezTo>
                      <a:pt x="40" y="0"/>
                      <a:pt x="1" y="10"/>
                      <a:pt x="0" y="21"/>
                    </a:cubicBezTo>
                    <a:cubicBezTo>
                      <a:pt x="1" y="33"/>
                      <a:pt x="40" y="45"/>
                      <a:pt x="88" y="45"/>
                    </a:cubicBezTo>
                    <a:cubicBezTo>
                      <a:pt x="135" y="45"/>
                      <a:pt x="174" y="33"/>
                      <a:pt x="176" y="21"/>
                    </a:cubicBezTo>
                    <a:cubicBezTo>
                      <a:pt x="175" y="10"/>
                      <a:pt x="136" y="0"/>
                      <a:pt x="88" y="0"/>
                    </a:cubicBezTo>
                  </a:path>
                </a:pathLst>
              </a:custGeom>
              <a:solidFill>
                <a:srgbClr val="A390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2" name="Freeform 2445">
                <a:extLst>
                  <a:ext uri="{FF2B5EF4-FFF2-40B4-BE49-F238E27FC236}">
                    <a16:creationId xmlns:a16="http://schemas.microsoft.com/office/drawing/2014/main" id="{43955BBE-0035-4FBE-A11F-C8C417A83EDA}"/>
                  </a:ext>
                </a:extLst>
              </p:cNvPr>
              <p:cNvSpPr>
                <a:spLocks/>
              </p:cNvSpPr>
              <p:nvPr/>
            </p:nvSpPr>
            <p:spPr bwMode="auto">
              <a:xfrm>
                <a:off x="798" y="243"/>
                <a:ext cx="146" cy="60"/>
              </a:xfrm>
              <a:custGeom>
                <a:avLst/>
                <a:gdLst>
                  <a:gd name="T0" fmla="*/ 61 w 61"/>
                  <a:gd name="T1" fmla="*/ 10 h 25"/>
                  <a:gd name="T2" fmla="*/ 0 w 61"/>
                  <a:gd name="T3" fmla="*/ 0 h 25"/>
                  <a:gd name="T4" fmla="*/ 0 w 61"/>
                  <a:gd name="T5" fmla="*/ 25 h 25"/>
                  <a:gd name="T6" fmla="*/ 61 w 61"/>
                  <a:gd name="T7" fmla="*/ 25 h 25"/>
                  <a:gd name="T8" fmla="*/ 61 w 61"/>
                  <a:gd name="T9" fmla="*/ 10 h 25"/>
                </a:gdLst>
                <a:ahLst/>
                <a:cxnLst>
                  <a:cxn ang="0">
                    <a:pos x="T0" y="T1"/>
                  </a:cxn>
                  <a:cxn ang="0">
                    <a:pos x="T2" y="T3"/>
                  </a:cxn>
                  <a:cxn ang="0">
                    <a:pos x="T4" y="T5"/>
                  </a:cxn>
                  <a:cxn ang="0">
                    <a:pos x="T6" y="T7"/>
                  </a:cxn>
                  <a:cxn ang="0">
                    <a:pos x="T8" y="T9"/>
                  </a:cxn>
                </a:cxnLst>
                <a:rect l="0" t="0" r="r" b="b"/>
                <a:pathLst>
                  <a:path w="61" h="25">
                    <a:moveTo>
                      <a:pt x="61" y="10"/>
                    </a:moveTo>
                    <a:cubicBezTo>
                      <a:pt x="49" y="5"/>
                      <a:pt x="26" y="1"/>
                      <a:pt x="0" y="0"/>
                    </a:cubicBezTo>
                    <a:cubicBezTo>
                      <a:pt x="0" y="25"/>
                      <a:pt x="0" y="25"/>
                      <a:pt x="0" y="25"/>
                    </a:cubicBezTo>
                    <a:cubicBezTo>
                      <a:pt x="61" y="25"/>
                      <a:pt x="61" y="25"/>
                      <a:pt x="61" y="25"/>
                    </a:cubicBezTo>
                    <a:cubicBezTo>
                      <a:pt x="61" y="10"/>
                      <a:pt x="61" y="10"/>
                      <a:pt x="61" y="10"/>
                    </a:cubicBezTo>
                  </a:path>
                </a:pathLst>
              </a:custGeom>
              <a:solidFill>
                <a:srgbClr val="CDB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3" name="Freeform 2446">
                <a:extLst>
                  <a:ext uri="{FF2B5EF4-FFF2-40B4-BE49-F238E27FC236}">
                    <a16:creationId xmlns:a16="http://schemas.microsoft.com/office/drawing/2014/main" id="{0BDD45A5-3C9F-4FE6-BAFD-64A6F016D3B9}"/>
                  </a:ext>
                </a:extLst>
              </p:cNvPr>
              <p:cNvSpPr>
                <a:spLocks/>
              </p:cNvSpPr>
              <p:nvPr/>
            </p:nvSpPr>
            <p:spPr bwMode="auto">
              <a:xfrm>
                <a:off x="853" y="246"/>
                <a:ext cx="43" cy="19"/>
              </a:xfrm>
              <a:custGeom>
                <a:avLst/>
                <a:gdLst>
                  <a:gd name="T0" fmla="*/ 0 w 18"/>
                  <a:gd name="T1" fmla="*/ 0 h 8"/>
                  <a:gd name="T2" fmla="*/ 0 w 18"/>
                  <a:gd name="T3" fmla="*/ 5 h 8"/>
                  <a:gd name="T4" fmla="*/ 18 w 18"/>
                  <a:gd name="T5" fmla="*/ 8 h 8"/>
                  <a:gd name="T6" fmla="*/ 18 w 18"/>
                  <a:gd name="T7" fmla="*/ 3 h 8"/>
                  <a:gd name="T8" fmla="*/ 0 w 18"/>
                  <a:gd name="T9" fmla="*/ 0 h 8"/>
                </a:gdLst>
                <a:ahLst/>
                <a:cxnLst>
                  <a:cxn ang="0">
                    <a:pos x="T0" y="T1"/>
                  </a:cxn>
                  <a:cxn ang="0">
                    <a:pos x="T2" y="T3"/>
                  </a:cxn>
                  <a:cxn ang="0">
                    <a:pos x="T4" y="T5"/>
                  </a:cxn>
                  <a:cxn ang="0">
                    <a:pos x="T6" y="T7"/>
                  </a:cxn>
                  <a:cxn ang="0">
                    <a:pos x="T8" y="T9"/>
                  </a:cxn>
                </a:cxnLst>
                <a:rect l="0" t="0" r="r" b="b"/>
                <a:pathLst>
                  <a:path w="18" h="8">
                    <a:moveTo>
                      <a:pt x="0" y="0"/>
                    </a:moveTo>
                    <a:cubicBezTo>
                      <a:pt x="0" y="5"/>
                      <a:pt x="0" y="5"/>
                      <a:pt x="0" y="5"/>
                    </a:cubicBezTo>
                    <a:cubicBezTo>
                      <a:pt x="6" y="6"/>
                      <a:pt x="12" y="7"/>
                      <a:pt x="18" y="8"/>
                    </a:cubicBezTo>
                    <a:cubicBezTo>
                      <a:pt x="18" y="3"/>
                      <a:pt x="18" y="3"/>
                      <a:pt x="18" y="3"/>
                    </a:cubicBezTo>
                    <a:cubicBezTo>
                      <a:pt x="12" y="2"/>
                      <a:pt x="6" y="1"/>
                      <a:pt x="0" y="0"/>
                    </a:cubicBezTo>
                  </a:path>
                </a:pathLst>
              </a:custGeom>
              <a:solidFill>
                <a:srgbClr val="D6C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4" name="Freeform 2447">
                <a:extLst>
                  <a:ext uri="{FF2B5EF4-FFF2-40B4-BE49-F238E27FC236}">
                    <a16:creationId xmlns:a16="http://schemas.microsoft.com/office/drawing/2014/main" id="{9FBF9EE7-D1CA-4D58-8683-C0EF401F5EFF}"/>
                  </a:ext>
                </a:extLst>
              </p:cNvPr>
              <p:cNvSpPr>
                <a:spLocks noEditPoints="1"/>
              </p:cNvSpPr>
              <p:nvPr/>
            </p:nvSpPr>
            <p:spPr bwMode="auto">
              <a:xfrm>
                <a:off x="550" y="241"/>
                <a:ext cx="222" cy="103"/>
              </a:xfrm>
              <a:custGeom>
                <a:avLst/>
                <a:gdLst>
                  <a:gd name="T0" fmla="*/ 5 w 93"/>
                  <a:gd name="T1" fmla="*/ 28 h 43"/>
                  <a:gd name="T2" fmla="*/ 52 w 93"/>
                  <a:gd name="T3" fmla="*/ 43 h 43"/>
                  <a:gd name="T4" fmla="*/ 52 w 93"/>
                  <a:gd name="T5" fmla="*/ 43 h 43"/>
                  <a:gd name="T6" fmla="*/ 5 w 93"/>
                  <a:gd name="T7" fmla="*/ 28 h 43"/>
                  <a:gd name="T8" fmla="*/ 5 w 93"/>
                  <a:gd name="T9" fmla="*/ 28 h 43"/>
                  <a:gd name="T10" fmla="*/ 5 w 93"/>
                  <a:gd name="T11" fmla="*/ 28 h 43"/>
                  <a:gd name="T12" fmla="*/ 5 w 93"/>
                  <a:gd name="T13" fmla="*/ 28 h 43"/>
                  <a:gd name="T14" fmla="*/ 5 w 93"/>
                  <a:gd name="T15" fmla="*/ 28 h 43"/>
                  <a:gd name="T16" fmla="*/ 5 w 93"/>
                  <a:gd name="T17" fmla="*/ 28 h 43"/>
                  <a:gd name="T18" fmla="*/ 5 w 93"/>
                  <a:gd name="T19" fmla="*/ 28 h 43"/>
                  <a:gd name="T20" fmla="*/ 88 w 93"/>
                  <a:gd name="T21" fmla="*/ 0 h 43"/>
                  <a:gd name="T22" fmla="*/ 0 w 93"/>
                  <a:gd name="T23" fmla="*/ 21 h 43"/>
                  <a:gd name="T24" fmla="*/ 0 w 93"/>
                  <a:gd name="T25" fmla="*/ 21 h 43"/>
                  <a:gd name="T26" fmla="*/ 0 w 93"/>
                  <a:gd name="T27" fmla="*/ 21 h 43"/>
                  <a:gd name="T28" fmla="*/ 0 w 93"/>
                  <a:gd name="T29" fmla="*/ 21 h 43"/>
                  <a:gd name="T30" fmla="*/ 0 w 93"/>
                  <a:gd name="T31" fmla="*/ 21 h 43"/>
                  <a:gd name="T32" fmla="*/ 0 w 93"/>
                  <a:gd name="T33" fmla="*/ 21 h 43"/>
                  <a:gd name="T34" fmla="*/ 0 w 93"/>
                  <a:gd name="T35" fmla="*/ 21 h 43"/>
                  <a:gd name="T36" fmla="*/ 1 w 93"/>
                  <a:gd name="T37" fmla="*/ 23 h 43"/>
                  <a:gd name="T38" fmla="*/ 5 w 93"/>
                  <a:gd name="T39" fmla="*/ 19 h 43"/>
                  <a:gd name="T40" fmla="*/ 5 w 93"/>
                  <a:gd name="T41" fmla="*/ 15 h 43"/>
                  <a:gd name="T42" fmla="*/ 55 w 93"/>
                  <a:gd name="T43" fmla="*/ 2 h 43"/>
                  <a:gd name="T44" fmla="*/ 55 w 93"/>
                  <a:gd name="T45" fmla="*/ 6 h 43"/>
                  <a:gd name="T46" fmla="*/ 88 w 93"/>
                  <a:gd name="T47" fmla="*/ 5 h 43"/>
                  <a:gd name="T48" fmla="*/ 93 w 93"/>
                  <a:gd name="T49" fmla="*/ 5 h 43"/>
                  <a:gd name="T50" fmla="*/ 93 w 93"/>
                  <a:gd name="T51" fmla="*/ 0 h 43"/>
                  <a:gd name="T52" fmla="*/ 88 w 93"/>
                  <a:gd name="T53" fmla="*/ 0 h 43"/>
                  <a:gd name="T54" fmla="*/ 88 w 93"/>
                  <a:gd name="T5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3" h="43">
                    <a:moveTo>
                      <a:pt x="5" y="28"/>
                    </a:moveTo>
                    <a:cubicBezTo>
                      <a:pt x="12" y="34"/>
                      <a:pt x="30" y="40"/>
                      <a:pt x="52" y="43"/>
                    </a:cubicBezTo>
                    <a:cubicBezTo>
                      <a:pt x="52" y="43"/>
                      <a:pt x="52" y="43"/>
                      <a:pt x="52" y="43"/>
                    </a:cubicBezTo>
                    <a:cubicBezTo>
                      <a:pt x="30" y="40"/>
                      <a:pt x="12" y="34"/>
                      <a:pt x="5" y="28"/>
                    </a:cubicBezTo>
                    <a:moveTo>
                      <a:pt x="5" y="28"/>
                    </a:moveTo>
                    <a:cubicBezTo>
                      <a:pt x="5" y="28"/>
                      <a:pt x="5" y="28"/>
                      <a:pt x="5" y="28"/>
                    </a:cubicBezTo>
                    <a:cubicBezTo>
                      <a:pt x="5" y="28"/>
                      <a:pt x="5" y="28"/>
                      <a:pt x="5" y="28"/>
                    </a:cubicBezTo>
                    <a:moveTo>
                      <a:pt x="5" y="28"/>
                    </a:moveTo>
                    <a:cubicBezTo>
                      <a:pt x="5" y="28"/>
                      <a:pt x="5" y="28"/>
                      <a:pt x="5" y="28"/>
                    </a:cubicBezTo>
                    <a:cubicBezTo>
                      <a:pt x="5" y="28"/>
                      <a:pt x="5" y="28"/>
                      <a:pt x="5" y="28"/>
                    </a:cubicBezTo>
                    <a:moveTo>
                      <a:pt x="88" y="0"/>
                    </a:moveTo>
                    <a:cubicBezTo>
                      <a:pt x="40" y="0"/>
                      <a:pt x="1" y="10"/>
                      <a:pt x="0" y="21"/>
                    </a:cubicBez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0" y="21"/>
                      <a:pt x="0" y="21"/>
                      <a:pt x="0" y="21"/>
                    </a:cubicBezTo>
                    <a:cubicBezTo>
                      <a:pt x="1" y="22"/>
                      <a:pt x="1" y="23"/>
                      <a:pt x="1" y="23"/>
                    </a:cubicBezTo>
                    <a:cubicBezTo>
                      <a:pt x="2" y="22"/>
                      <a:pt x="3" y="20"/>
                      <a:pt x="5" y="19"/>
                    </a:cubicBezTo>
                    <a:cubicBezTo>
                      <a:pt x="5" y="15"/>
                      <a:pt x="5" y="15"/>
                      <a:pt x="5" y="15"/>
                    </a:cubicBezTo>
                    <a:cubicBezTo>
                      <a:pt x="13" y="9"/>
                      <a:pt x="31" y="4"/>
                      <a:pt x="55" y="2"/>
                    </a:cubicBezTo>
                    <a:cubicBezTo>
                      <a:pt x="55" y="6"/>
                      <a:pt x="55" y="6"/>
                      <a:pt x="55" y="6"/>
                    </a:cubicBezTo>
                    <a:cubicBezTo>
                      <a:pt x="65" y="5"/>
                      <a:pt x="76" y="5"/>
                      <a:pt x="88" y="5"/>
                    </a:cubicBezTo>
                    <a:cubicBezTo>
                      <a:pt x="90" y="5"/>
                      <a:pt x="91" y="5"/>
                      <a:pt x="93" y="5"/>
                    </a:cubicBezTo>
                    <a:cubicBezTo>
                      <a:pt x="93" y="0"/>
                      <a:pt x="93" y="0"/>
                      <a:pt x="93" y="0"/>
                    </a:cubicBezTo>
                    <a:cubicBezTo>
                      <a:pt x="91" y="0"/>
                      <a:pt x="90" y="0"/>
                      <a:pt x="88" y="0"/>
                    </a:cubicBezTo>
                    <a:cubicBezTo>
                      <a:pt x="88" y="0"/>
                      <a:pt x="88" y="0"/>
                      <a:pt x="88" y="0"/>
                    </a:cubicBezTo>
                  </a:path>
                </a:pathLst>
              </a:custGeom>
              <a:solidFill>
                <a:srgbClr val="907D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5" name="Freeform 2448">
                <a:extLst>
                  <a:ext uri="{FF2B5EF4-FFF2-40B4-BE49-F238E27FC236}">
                    <a16:creationId xmlns:a16="http://schemas.microsoft.com/office/drawing/2014/main" id="{878E86AC-CCFE-403C-BB1E-B14C287C2BA1}"/>
                  </a:ext>
                </a:extLst>
              </p:cNvPr>
              <p:cNvSpPr>
                <a:spLocks/>
              </p:cNvSpPr>
              <p:nvPr/>
            </p:nvSpPr>
            <p:spPr bwMode="auto">
              <a:xfrm>
                <a:off x="562" y="246"/>
                <a:ext cx="119" cy="40"/>
              </a:xfrm>
              <a:custGeom>
                <a:avLst/>
                <a:gdLst>
                  <a:gd name="T0" fmla="*/ 50 w 50"/>
                  <a:gd name="T1" fmla="*/ 0 h 17"/>
                  <a:gd name="T2" fmla="*/ 0 w 50"/>
                  <a:gd name="T3" fmla="*/ 13 h 17"/>
                  <a:gd name="T4" fmla="*/ 0 w 50"/>
                  <a:gd name="T5" fmla="*/ 17 h 17"/>
                  <a:gd name="T6" fmla="*/ 50 w 50"/>
                  <a:gd name="T7" fmla="*/ 4 h 17"/>
                  <a:gd name="T8" fmla="*/ 50 w 50"/>
                  <a:gd name="T9" fmla="*/ 0 h 17"/>
                </a:gdLst>
                <a:ahLst/>
                <a:cxnLst>
                  <a:cxn ang="0">
                    <a:pos x="T0" y="T1"/>
                  </a:cxn>
                  <a:cxn ang="0">
                    <a:pos x="T2" y="T3"/>
                  </a:cxn>
                  <a:cxn ang="0">
                    <a:pos x="T4" y="T5"/>
                  </a:cxn>
                  <a:cxn ang="0">
                    <a:pos x="T6" y="T7"/>
                  </a:cxn>
                  <a:cxn ang="0">
                    <a:pos x="T8" y="T9"/>
                  </a:cxn>
                </a:cxnLst>
                <a:rect l="0" t="0" r="r" b="b"/>
                <a:pathLst>
                  <a:path w="50" h="17">
                    <a:moveTo>
                      <a:pt x="50" y="0"/>
                    </a:moveTo>
                    <a:cubicBezTo>
                      <a:pt x="26" y="2"/>
                      <a:pt x="8" y="7"/>
                      <a:pt x="0" y="13"/>
                    </a:cubicBezTo>
                    <a:cubicBezTo>
                      <a:pt x="0" y="17"/>
                      <a:pt x="0" y="17"/>
                      <a:pt x="0" y="17"/>
                    </a:cubicBezTo>
                    <a:cubicBezTo>
                      <a:pt x="8" y="11"/>
                      <a:pt x="26" y="7"/>
                      <a:pt x="50" y="4"/>
                    </a:cubicBezTo>
                    <a:cubicBezTo>
                      <a:pt x="50" y="0"/>
                      <a:pt x="50" y="0"/>
                      <a:pt x="50" y="0"/>
                    </a:cubicBezTo>
                  </a:path>
                </a:pathLst>
              </a:custGeom>
              <a:solidFill>
                <a:srgbClr val="826E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6" name="Freeform 2449">
                <a:extLst>
                  <a:ext uri="{FF2B5EF4-FFF2-40B4-BE49-F238E27FC236}">
                    <a16:creationId xmlns:a16="http://schemas.microsoft.com/office/drawing/2014/main" id="{C4EEA458-EB29-4B76-8634-A3D06744437C}"/>
                  </a:ext>
                </a:extLst>
              </p:cNvPr>
              <p:cNvSpPr>
                <a:spLocks/>
              </p:cNvSpPr>
              <p:nvPr/>
            </p:nvSpPr>
            <p:spPr bwMode="auto">
              <a:xfrm>
                <a:off x="552" y="253"/>
                <a:ext cx="416" cy="95"/>
              </a:xfrm>
              <a:custGeom>
                <a:avLst/>
                <a:gdLst>
                  <a:gd name="T0" fmla="*/ 87 w 174"/>
                  <a:gd name="T1" fmla="*/ 0 h 40"/>
                  <a:gd name="T2" fmla="*/ 0 w 174"/>
                  <a:gd name="T3" fmla="*/ 18 h 40"/>
                  <a:gd name="T4" fmla="*/ 87 w 174"/>
                  <a:gd name="T5" fmla="*/ 40 h 40"/>
                  <a:gd name="T6" fmla="*/ 174 w 174"/>
                  <a:gd name="T7" fmla="*/ 18 h 40"/>
                  <a:gd name="T8" fmla="*/ 87 w 174"/>
                  <a:gd name="T9" fmla="*/ 0 h 40"/>
                </a:gdLst>
                <a:ahLst/>
                <a:cxnLst>
                  <a:cxn ang="0">
                    <a:pos x="T0" y="T1"/>
                  </a:cxn>
                  <a:cxn ang="0">
                    <a:pos x="T2" y="T3"/>
                  </a:cxn>
                  <a:cxn ang="0">
                    <a:pos x="T4" y="T5"/>
                  </a:cxn>
                  <a:cxn ang="0">
                    <a:pos x="T6" y="T7"/>
                  </a:cxn>
                  <a:cxn ang="0">
                    <a:pos x="T8" y="T9"/>
                  </a:cxn>
                </a:cxnLst>
                <a:rect l="0" t="0" r="r" b="b"/>
                <a:pathLst>
                  <a:path w="174" h="40">
                    <a:moveTo>
                      <a:pt x="87" y="0"/>
                    </a:moveTo>
                    <a:cubicBezTo>
                      <a:pt x="42" y="0"/>
                      <a:pt x="5" y="8"/>
                      <a:pt x="0" y="18"/>
                    </a:cubicBezTo>
                    <a:cubicBezTo>
                      <a:pt x="5" y="29"/>
                      <a:pt x="42" y="40"/>
                      <a:pt x="87" y="40"/>
                    </a:cubicBezTo>
                    <a:cubicBezTo>
                      <a:pt x="132" y="40"/>
                      <a:pt x="169" y="29"/>
                      <a:pt x="174" y="18"/>
                    </a:cubicBezTo>
                    <a:cubicBezTo>
                      <a:pt x="169" y="8"/>
                      <a:pt x="132" y="0"/>
                      <a:pt x="87" y="0"/>
                    </a:cubicBezTo>
                  </a:path>
                </a:pathLst>
              </a:custGeom>
              <a:solidFill>
                <a:srgbClr val="BEAC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7" name="Freeform 2450">
                <a:extLst>
                  <a:ext uri="{FF2B5EF4-FFF2-40B4-BE49-F238E27FC236}">
                    <a16:creationId xmlns:a16="http://schemas.microsoft.com/office/drawing/2014/main" id="{6BBA8BE3-ECC2-409A-89C1-5B9D7B9A0307}"/>
                  </a:ext>
                </a:extLst>
              </p:cNvPr>
              <p:cNvSpPr>
                <a:spLocks/>
              </p:cNvSpPr>
              <p:nvPr/>
            </p:nvSpPr>
            <p:spPr bwMode="auto">
              <a:xfrm>
                <a:off x="722" y="253"/>
                <a:ext cx="227" cy="83"/>
              </a:xfrm>
              <a:custGeom>
                <a:avLst/>
                <a:gdLst>
                  <a:gd name="T0" fmla="*/ 18 w 95"/>
                  <a:gd name="T1" fmla="*/ 0 h 35"/>
                  <a:gd name="T2" fmla="*/ 0 w 95"/>
                  <a:gd name="T3" fmla="*/ 1 h 35"/>
                  <a:gd name="T4" fmla="*/ 15 w 95"/>
                  <a:gd name="T5" fmla="*/ 5 h 35"/>
                  <a:gd name="T6" fmla="*/ 16 w 95"/>
                  <a:gd name="T7" fmla="*/ 5 h 35"/>
                  <a:gd name="T8" fmla="*/ 32 w 95"/>
                  <a:gd name="T9" fmla="*/ 6 h 35"/>
                  <a:gd name="T10" fmla="*/ 28 w 95"/>
                  <a:gd name="T11" fmla="*/ 5 h 35"/>
                  <a:gd name="T12" fmla="*/ 73 w 95"/>
                  <a:gd name="T13" fmla="*/ 13 h 35"/>
                  <a:gd name="T14" fmla="*/ 60 w 95"/>
                  <a:gd name="T15" fmla="*/ 23 h 35"/>
                  <a:gd name="T16" fmla="*/ 45 w 95"/>
                  <a:gd name="T17" fmla="*/ 10 h 35"/>
                  <a:gd name="T18" fmla="*/ 47 w 95"/>
                  <a:gd name="T19" fmla="*/ 11 h 35"/>
                  <a:gd name="T20" fmla="*/ 47 w 95"/>
                  <a:gd name="T21" fmla="*/ 11 h 35"/>
                  <a:gd name="T22" fmla="*/ 47 w 95"/>
                  <a:gd name="T23" fmla="*/ 12 h 35"/>
                  <a:gd name="T24" fmla="*/ 58 w 95"/>
                  <a:gd name="T25" fmla="*/ 26 h 35"/>
                  <a:gd name="T26" fmla="*/ 58 w 95"/>
                  <a:gd name="T27" fmla="*/ 28 h 35"/>
                  <a:gd name="T28" fmla="*/ 58 w 95"/>
                  <a:gd name="T29" fmla="*/ 29 h 35"/>
                  <a:gd name="T30" fmla="*/ 54 w 95"/>
                  <a:gd name="T31" fmla="*/ 35 h 35"/>
                  <a:gd name="T32" fmla="*/ 54 w 95"/>
                  <a:gd name="T33" fmla="*/ 35 h 35"/>
                  <a:gd name="T34" fmla="*/ 95 w 95"/>
                  <a:gd name="T35" fmla="*/ 19 h 35"/>
                  <a:gd name="T36" fmla="*/ 95 w 95"/>
                  <a:gd name="T37" fmla="*/ 19 h 35"/>
                  <a:gd name="T38" fmla="*/ 95 w 95"/>
                  <a:gd name="T39" fmla="*/ 19 h 35"/>
                  <a:gd name="T40" fmla="*/ 95 w 95"/>
                  <a:gd name="T41" fmla="*/ 19 h 35"/>
                  <a:gd name="T42" fmla="*/ 18 w 95"/>
                  <a:gd name="T4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5" h="35">
                    <a:moveTo>
                      <a:pt x="18" y="0"/>
                    </a:moveTo>
                    <a:cubicBezTo>
                      <a:pt x="11" y="0"/>
                      <a:pt x="5" y="0"/>
                      <a:pt x="0" y="1"/>
                    </a:cubicBezTo>
                    <a:cubicBezTo>
                      <a:pt x="4" y="2"/>
                      <a:pt x="10" y="3"/>
                      <a:pt x="15" y="5"/>
                    </a:cubicBezTo>
                    <a:cubicBezTo>
                      <a:pt x="15" y="5"/>
                      <a:pt x="16" y="5"/>
                      <a:pt x="16" y="5"/>
                    </a:cubicBezTo>
                    <a:cubicBezTo>
                      <a:pt x="22" y="5"/>
                      <a:pt x="28" y="5"/>
                      <a:pt x="32" y="6"/>
                    </a:cubicBezTo>
                    <a:cubicBezTo>
                      <a:pt x="30" y="5"/>
                      <a:pt x="28" y="5"/>
                      <a:pt x="28" y="5"/>
                    </a:cubicBezTo>
                    <a:cubicBezTo>
                      <a:pt x="38" y="7"/>
                      <a:pt x="54" y="6"/>
                      <a:pt x="73" y="13"/>
                    </a:cubicBezTo>
                    <a:cubicBezTo>
                      <a:pt x="87" y="18"/>
                      <a:pt x="60" y="23"/>
                      <a:pt x="60" y="23"/>
                    </a:cubicBezTo>
                    <a:cubicBezTo>
                      <a:pt x="60" y="18"/>
                      <a:pt x="53" y="14"/>
                      <a:pt x="45" y="10"/>
                    </a:cubicBezTo>
                    <a:cubicBezTo>
                      <a:pt x="46" y="11"/>
                      <a:pt x="46" y="11"/>
                      <a:pt x="47" y="11"/>
                    </a:cubicBezTo>
                    <a:cubicBezTo>
                      <a:pt x="47" y="11"/>
                      <a:pt x="47" y="11"/>
                      <a:pt x="47" y="11"/>
                    </a:cubicBezTo>
                    <a:cubicBezTo>
                      <a:pt x="47" y="11"/>
                      <a:pt x="47" y="12"/>
                      <a:pt x="47" y="12"/>
                    </a:cubicBezTo>
                    <a:cubicBezTo>
                      <a:pt x="52" y="15"/>
                      <a:pt x="59" y="21"/>
                      <a:pt x="58" y="26"/>
                    </a:cubicBezTo>
                    <a:cubicBezTo>
                      <a:pt x="58" y="27"/>
                      <a:pt x="58" y="27"/>
                      <a:pt x="58" y="28"/>
                    </a:cubicBezTo>
                    <a:cubicBezTo>
                      <a:pt x="58" y="28"/>
                      <a:pt x="58" y="28"/>
                      <a:pt x="58" y="29"/>
                    </a:cubicBezTo>
                    <a:cubicBezTo>
                      <a:pt x="59" y="31"/>
                      <a:pt x="58" y="33"/>
                      <a:pt x="54" y="35"/>
                    </a:cubicBezTo>
                    <a:cubicBezTo>
                      <a:pt x="54" y="35"/>
                      <a:pt x="54" y="35"/>
                      <a:pt x="54" y="35"/>
                    </a:cubicBezTo>
                    <a:cubicBezTo>
                      <a:pt x="78" y="32"/>
                      <a:pt x="94" y="26"/>
                      <a:pt x="95" y="19"/>
                    </a:cubicBezTo>
                    <a:cubicBezTo>
                      <a:pt x="95" y="19"/>
                      <a:pt x="95" y="19"/>
                      <a:pt x="95" y="19"/>
                    </a:cubicBezTo>
                    <a:cubicBezTo>
                      <a:pt x="95" y="19"/>
                      <a:pt x="95" y="19"/>
                      <a:pt x="95" y="19"/>
                    </a:cubicBezTo>
                    <a:cubicBezTo>
                      <a:pt x="95" y="19"/>
                      <a:pt x="95" y="19"/>
                      <a:pt x="95" y="19"/>
                    </a:cubicBezTo>
                    <a:cubicBezTo>
                      <a:pt x="95" y="8"/>
                      <a:pt x="60" y="0"/>
                      <a:pt x="18" y="0"/>
                    </a:cubicBezTo>
                  </a:path>
                </a:pathLst>
              </a:custGeom>
              <a:solidFill>
                <a:srgbClr val="C7B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8" name="Freeform 2451">
                <a:extLst>
                  <a:ext uri="{FF2B5EF4-FFF2-40B4-BE49-F238E27FC236}">
                    <a16:creationId xmlns:a16="http://schemas.microsoft.com/office/drawing/2014/main" id="{22D06BE6-D19B-4246-904F-24CCD6DC624E}"/>
                  </a:ext>
                </a:extLst>
              </p:cNvPr>
              <p:cNvSpPr>
                <a:spLocks noEditPoints="1"/>
              </p:cNvSpPr>
              <p:nvPr/>
            </p:nvSpPr>
            <p:spPr bwMode="auto">
              <a:xfrm>
                <a:off x="572" y="260"/>
                <a:ext cx="234" cy="67"/>
              </a:xfrm>
              <a:custGeom>
                <a:avLst/>
                <a:gdLst>
                  <a:gd name="T0" fmla="*/ 94 w 98"/>
                  <a:gd name="T1" fmla="*/ 22 h 28"/>
                  <a:gd name="T2" fmla="*/ 86 w 98"/>
                  <a:gd name="T3" fmla="*/ 23 h 28"/>
                  <a:gd name="T4" fmla="*/ 73 w 98"/>
                  <a:gd name="T5" fmla="*/ 25 h 28"/>
                  <a:gd name="T6" fmla="*/ 73 w 98"/>
                  <a:gd name="T7" fmla="*/ 25 h 28"/>
                  <a:gd name="T8" fmla="*/ 73 w 98"/>
                  <a:gd name="T9" fmla="*/ 25 h 28"/>
                  <a:gd name="T10" fmla="*/ 80 w 98"/>
                  <a:gd name="T11" fmla="*/ 28 h 28"/>
                  <a:gd name="T12" fmla="*/ 98 w 98"/>
                  <a:gd name="T13" fmla="*/ 27 h 28"/>
                  <a:gd name="T14" fmla="*/ 94 w 98"/>
                  <a:gd name="T15" fmla="*/ 22 h 28"/>
                  <a:gd name="T16" fmla="*/ 90 w 98"/>
                  <a:gd name="T17" fmla="*/ 19 h 28"/>
                  <a:gd name="T18" fmla="*/ 86 w 98"/>
                  <a:gd name="T19" fmla="*/ 19 h 28"/>
                  <a:gd name="T20" fmla="*/ 86 w 98"/>
                  <a:gd name="T21" fmla="*/ 19 h 28"/>
                  <a:gd name="T22" fmla="*/ 79 w 98"/>
                  <a:gd name="T23" fmla="*/ 20 h 28"/>
                  <a:gd name="T24" fmla="*/ 84 w 98"/>
                  <a:gd name="T25" fmla="*/ 19 h 28"/>
                  <a:gd name="T26" fmla="*/ 85 w 98"/>
                  <a:gd name="T27" fmla="*/ 19 h 28"/>
                  <a:gd name="T28" fmla="*/ 85 w 98"/>
                  <a:gd name="T29" fmla="*/ 19 h 28"/>
                  <a:gd name="T30" fmla="*/ 85 w 98"/>
                  <a:gd name="T31" fmla="*/ 19 h 28"/>
                  <a:gd name="T32" fmla="*/ 85 w 98"/>
                  <a:gd name="T33" fmla="*/ 19 h 28"/>
                  <a:gd name="T34" fmla="*/ 86 w 98"/>
                  <a:gd name="T35" fmla="*/ 19 h 28"/>
                  <a:gd name="T36" fmla="*/ 86 w 98"/>
                  <a:gd name="T37" fmla="*/ 19 h 28"/>
                  <a:gd name="T38" fmla="*/ 90 w 98"/>
                  <a:gd name="T39" fmla="*/ 19 h 28"/>
                  <a:gd name="T40" fmla="*/ 90 w 98"/>
                  <a:gd name="T41" fmla="*/ 19 h 28"/>
                  <a:gd name="T42" fmla="*/ 77 w 98"/>
                  <a:gd name="T43" fmla="*/ 9 h 28"/>
                  <a:gd name="T44" fmla="*/ 70 w 98"/>
                  <a:gd name="T45" fmla="*/ 9 h 28"/>
                  <a:gd name="T46" fmla="*/ 56 w 98"/>
                  <a:gd name="T47" fmla="*/ 11 h 28"/>
                  <a:gd name="T48" fmla="*/ 69 w 98"/>
                  <a:gd name="T49" fmla="*/ 17 h 28"/>
                  <a:gd name="T50" fmla="*/ 75 w 98"/>
                  <a:gd name="T51" fmla="*/ 18 h 28"/>
                  <a:gd name="T52" fmla="*/ 85 w 98"/>
                  <a:gd name="T53" fmla="*/ 17 h 28"/>
                  <a:gd name="T54" fmla="*/ 88 w 98"/>
                  <a:gd name="T55" fmla="*/ 17 h 28"/>
                  <a:gd name="T56" fmla="*/ 77 w 98"/>
                  <a:gd name="T57" fmla="*/ 9 h 28"/>
                  <a:gd name="T58" fmla="*/ 50 w 98"/>
                  <a:gd name="T59" fmla="*/ 0 h 28"/>
                  <a:gd name="T60" fmla="*/ 49 w 98"/>
                  <a:gd name="T61" fmla="*/ 0 h 28"/>
                  <a:gd name="T62" fmla="*/ 6 w 98"/>
                  <a:gd name="T63" fmla="*/ 15 h 28"/>
                  <a:gd name="T64" fmla="*/ 59 w 98"/>
                  <a:gd name="T65" fmla="*/ 27 h 28"/>
                  <a:gd name="T66" fmla="*/ 51 w 98"/>
                  <a:gd name="T67" fmla="*/ 23 h 28"/>
                  <a:gd name="T68" fmla="*/ 28 w 98"/>
                  <a:gd name="T69" fmla="*/ 17 h 28"/>
                  <a:gd name="T70" fmla="*/ 42 w 98"/>
                  <a:gd name="T71" fmla="*/ 7 h 28"/>
                  <a:gd name="T72" fmla="*/ 44 w 98"/>
                  <a:gd name="T73" fmla="*/ 7 h 28"/>
                  <a:gd name="T74" fmla="*/ 64 w 98"/>
                  <a:gd name="T75" fmla="*/ 2 h 28"/>
                  <a:gd name="T76" fmla="*/ 50 w 98"/>
                  <a:gd name="T7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8" h="28">
                    <a:moveTo>
                      <a:pt x="94" y="22"/>
                    </a:moveTo>
                    <a:cubicBezTo>
                      <a:pt x="91" y="22"/>
                      <a:pt x="89" y="22"/>
                      <a:pt x="86" y="23"/>
                    </a:cubicBezTo>
                    <a:cubicBezTo>
                      <a:pt x="80" y="23"/>
                      <a:pt x="75" y="24"/>
                      <a:pt x="73" y="25"/>
                    </a:cubicBezTo>
                    <a:cubicBezTo>
                      <a:pt x="73" y="25"/>
                      <a:pt x="73" y="25"/>
                      <a:pt x="73" y="25"/>
                    </a:cubicBezTo>
                    <a:cubicBezTo>
                      <a:pt x="73" y="25"/>
                      <a:pt x="73" y="25"/>
                      <a:pt x="73" y="25"/>
                    </a:cubicBezTo>
                    <a:cubicBezTo>
                      <a:pt x="75" y="26"/>
                      <a:pt x="77" y="27"/>
                      <a:pt x="80" y="28"/>
                    </a:cubicBezTo>
                    <a:cubicBezTo>
                      <a:pt x="87" y="28"/>
                      <a:pt x="93" y="27"/>
                      <a:pt x="98" y="27"/>
                    </a:cubicBezTo>
                    <a:cubicBezTo>
                      <a:pt x="98" y="27"/>
                      <a:pt x="96" y="25"/>
                      <a:pt x="94" y="22"/>
                    </a:cubicBezTo>
                    <a:moveTo>
                      <a:pt x="90" y="19"/>
                    </a:moveTo>
                    <a:cubicBezTo>
                      <a:pt x="89" y="19"/>
                      <a:pt x="87" y="19"/>
                      <a:pt x="86" y="19"/>
                    </a:cubicBezTo>
                    <a:cubicBezTo>
                      <a:pt x="86" y="19"/>
                      <a:pt x="86" y="19"/>
                      <a:pt x="86" y="19"/>
                    </a:cubicBezTo>
                    <a:cubicBezTo>
                      <a:pt x="84" y="19"/>
                      <a:pt x="81" y="19"/>
                      <a:pt x="79" y="20"/>
                    </a:cubicBezTo>
                    <a:cubicBezTo>
                      <a:pt x="81" y="19"/>
                      <a:pt x="82"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19"/>
                    </a:cubicBezTo>
                    <a:cubicBezTo>
                      <a:pt x="88" y="19"/>
                      <a:pt x="89" y="19"/>
                      <a:pt x="90" y="19"/>
                    </a:cubicBezTo>
                    <a:cubicBezTo>
                      <a:pt x="90" y="19"/>
                      <a:pt x="90" y="19"/>
                      <a:pt x="90" y="19"/>
                    </a:cubicBezTo>
                    <a:moveTo>
                      <a:pt x="77" y="9"/>
                    </a:moveTo>
                    <a:cubicBezTo>
                      <a:pt x="75" y="9"/>
                      <a:pt x="72" y="9"/>
                      <a:pt x="70" y="9"/>
                    </a:cubicBezTo>
                    <a:cubicBezTo>
                      <a:pt x="64" y="10"/>
                      <a:pt x="60" y="10"/>
                      <a:pt x="56" y="11"/>
                    </a:cubicBezTo>
                    <a:cubicBezTo>
                      <a:pt x="69" y="17"/>
                      <a:pt x="69" y="17"/>
                      <a:pt x="69" y="17"/>
                    </a:cubicBezTo>
                    <a:cubicBezTo>
                      <a:pt x="71" y="18"/>
                      <a:pt x="73" y="18"/>
                      <a:pt x="75" y="18"/>
                    </a:cubicBezTo>
                    <a:cubicBezTo>
                      <a:pt x="78" y="18"/>
                      <a:pt x="81" y="17"/>
                      <a:pt x="85" y="17"/>
                    </a:cubicBezTo>
                    <a:cubicBezTo>
                      <a:pt x="86" y="17"/>
                      <a:pt x="87" y="17"/>
                      <a:pt x="88" y="17"/>
                    </a:cubicBezTo>
                    <a:cubicBezTo>
                      <a:pt x="85" y="14"/>
                      <a:pt x="81" y="11"/>
                      <a:pt x="77" y="9"/>
                    </a:cubicBezTo>
                    <a:moveTo>
                      <a:pt x="50" y="0"/>
                    </a:moveTo>
                    <a:cubicBezTo>
                      <a:pt x="49" y="0"/>
                      <a:pt x="49" y="0"/>
                      <a:pt x="49" y="0"/>
                    </a:cubicBezTo>
                    <a:cubicBezTo>
                      <a:pt x="49" y="0"/>
                      <a:pt x="0" y="5"/>
                      <a:pt x="6" y="15"/>
                    </a:cubicBezTo>
                    <a:cubicBezTo>
                      <a:pt x="10" y="22"/>
                      <a:pt x="35" y="26"/>
                      <a:pt x="59" y="27"/>
                    </a:cubicBezTo>
                    <a:cubicBezTo>
                      <a:pt x="56" y="26"/>
                      <a:pt x="54" y="24"/>
                      <a:pt x="51" y="23"/>
                    </a:cubicBezTo>
                    <a:cubicBezTo>
                      <a:pt x="41" y="23"/>
                      <a:pt x="30" y="21"/>
                      <a:pt x="28" y="17"/>
                    </a:cubicBezTo>
                    <a:cubicBezTo>
                      <a:pt x="23" y="9"/>
                      <a:pt x="35" y="7"/>
                      <a:pt x="42" y="7"/>
                    </a:cubicBezTo>
                    <a:cubicBezTo>
                      <a:pt x="43" y="7"/>
                      <a:pt x="43" y="7"/>
                      <a:pt x="44" y="7"/>
                    </a:cubicBezTo>
                    <a:cubicBezTo>
                      <a:pt x="47" y="5"/>
                      <a:pt x="55" y="3"/>
                      <a:pt x="64" y="2"/>
                    </a:cubicBezTo>
                    <a:cubicBezTo>
                      <a:pt x="60" y="1"/>
                      <a:pt x="55" y="0"/>
                      <a:pt x="50" y="0"/>
                    </a:cubicBezTo>
                  </a:path>
                </a:pathLst>
              </a:custGeom>
              <a:solidFill>
                <a:srgbClr val="C7B4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9" name="Freeform 2452">
                <a:extLst>
                  <a:ext uri="{FF2B5EF4-FFF2-40B4-BE49-F238E27FC236}">
                    <a16:creationId xmlns:a16="http://schemas.microsoft.com/office/drawing/2014/main" id="{0583FCD5-86CA-4530-92D1-3610B76FE0CC}"/>
                  </a:ext>
                </a:extLst>
              </p:cNvPr>
              <p:cNvSpPr>
                <a:spLocks/>
              </p:cNvSpPr>
              <p:nvPr/>
            </p:nvSpPr>
            <p:spPr bwMode="auto">
              <a:xfrm>
                <a:off x="789" y="265"/>
                <a:ext cx="141" cy="43"/>
              </a:xfrm>
              <a:custGeom>
                <a:avLst/>
                <a:gdLst>
                  <a:gd name="T0" fmla="*/ 0 w 59"/>
                  <a:gd name="T1" fmla="*/ 0 h 18"/>
                  <a:gd name="T2" fmla="*/ 32 w 59"/>
                  <a:gd name="T3" fmla="*/ 18 h 18"/>
                  <a:gd name="T4" fmla="*/ 45 w 59"/>
                  <a:gd name="T5" fmla="*/ 8 h 18"/>
                  <a:gd name="T6" fmla="*/ 0 w 59"/>
                  <a:gd name="T7" fmla="*/ 0 h 18"/>
                </a:gdLst>
                <a:ahLst/>
                <a:cxnLst>
                  <a:cxn ang="0">
                    <a:pos x="T0" y="T1"/>
                  </a:cxn>
                  <a:cxn ang="0">
                    <a:pos x="T2" y="T3"/>
                  </a:cxn>
                  <a:cxn ang="0">
                    <a:pos x="T4" y="T5"/>
                  </a:cxn>
                  <a:cxn ang="0">
                    <a:pos x="T6" y="T7"/>
                  </a:cxn>
                </a:cxnLst>
                <a:rect l="0" t="0" r="r" b="b"/>
                <a:pathLst>
                  <a:path w="59" h="18">
                    <a:moveTo>
                      <a:pt x="0" y="0"/>
                    </a:moveTo>
                    <a:cubicBezTo>
                      <a:pt x="0" y="0"/>
                      <a:pt x="33" y="7"/>
                      <a:pt x="32" y="18"/>
                    </a:cubicBezTo>
                    <a:cubicBezTo>
                      <a:pt x="32" y="18"/>
                      <a:pt x="59" y="13"/>
                      <a:pt x="45" y="8"/>
                    </a:cubicBezTo>
                    <a:cubicBezTo>
                      <a:pt x="26" y="1"/>
                      <a:pt x="10" y="2"/>
                      <a:pt x="0" y="0"/>
                    </a:cubicBezTo>
                  </a:path>
                </a:pathLst>
              </a:custGeom>
              <a:solidFill>
                <a:srgbClr val="CDB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0" name="Freeform 2453">
                <a:extLst>
                  <a:ext uri="{FF2B5EF4-FFF2-40B4-BE49-F238E27FC236}">
                    <a16:creationId xmlns:a16="http://schemas.microsoft.com/office/drawing/2014/main" id="{CB674894-FAE9-47FA-A649-C11BBAC4513E}"/>
                  </a:ext>
                </a:extLst>
              </p:cNvPr>
              <p:cNvSpPr>
                <a:spLocks/>
              </p:cNvSpPr>
              <p:nvPr/>
            </p:nvSpPr>
            <p:spPr bwMode="auto">
              <a:xfrm>
                <a:off x="626" y="277"/>
                <a:ext cx="132" cy="47"/>
              </a:xfrm>
              <a:custGeom>
                <a:avLst/>
                <a:gdLst>
                  <a:gd name="T0" fmla="*/ 25 w 55"/>
                  <a:gd name="T1" fmla="*/ 0 h 20"/>
                  <a:gd name="T2" fmla="*/ 25 w 55"/>
                  <a:gd name="T3" fmla="*/ 0 h 20"/>
                  <a:gd name="T4" fmla="*/ 19 w 55"/>
                  <a:gd name="T5" fmla="*/ 0 h 20"/>
                  <a:gd name="T6" fmla="*/ 5 w 55"/>
                  <a:gd name="T7" fmla="*/ 10 h 20"/>
                  <a:gd name="T8" fmla="*/ 55 w 55"/>
                  <a:gd name="T9" fmla="*/ 15 h 20"/>
                  <a:gd name="T10" fmla="*/ 25 w 55"/>
                  <a:gd name="T11" fmla="*/ 0 h 20"/>
                </a:gdLst>
                <a:ahLst/>
                <a:cxnLst>
                  <a:cxn ang="0">
                    <a:pos x="T0" y="T1"/>
                  </a:cxn>
                  <a:cxn ang="0">
                    <a:pos x="T2" y="T3"/>
                  </a:cxn>
                  <a:cxn ang="0">
                    <a:pos x="T4" y="T5"/>
                  </a:cxn>
                  <a:cxn ang="0">
                    <a:pos x="T6" y="T7"/>
                  </a:cxn>
                  <a:cxn ang="0">
                    <a:pos x="T8" y="T9"/>
                  </a:cxn>
                  <a:cxn ang="0">
                    <a:pos x="T10" y="T11"/>
                  </a:cxn>
                </a:cxnLst>
                <a:rect l="0" t="0" r="r" b="b"/>
                <a:pathLst>
                  <a:path w="55" h="20">
                    <a:moveTo>
                      <a:pt x="25" y="0"/>
                    </a:moveTo>
                    <a:cubicBezTo>
                      <a:pt x="25" y="0"/>
                      <a:pt x="25" y="0"/>
                      <a:pt x="25" y="0"/>
                    </a:cubicBezTo>
                    <a:cubicBezTo>
                      <a:pt x="24" y="0"/>
                      <a:pt x="22" y="0"/>
                      <a:pt x="19" y="0"/>
                    </a:cubicBezTo>
                    <a:cubicBezTo>
                      <a:pt x="12" y="0"/>
                      <a:pt x="0" y="2"/>
                      <a:pt x="5" y="10"/>
                    </a:cubicBezTo>
                    <a:cubicBezTo>
                      <a:pt x="11" y="20"/>
                      <a:pt x="55" y="15"/>
                      <a:pt x="55" y="15"/>
                    </a:cubicBezTo>
                    <a:cubicBezTo>
                      <a:pt x="25" y="0"/>
                      <a:pt x="25" y="0"/>
                      <a:pt x="25" y="0"/>
                    </a:cubicBezTo>
                  </a:path>
                </a:pathLst>
              </a:custGeom>
              <a:solidFill>
                <a:srgbClr val="CDB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1" name="Freeform 2454">
                <a:extLst>
                  <a:ext uri="{FF2B5EF4-FFF2-40B4-BE49-F238E27FC236}">
                    <a16:creationId xmlns:a16="http://schemas.microsoft.com/office/drawing/2014/main" id="{D16B55E8-4152-424F-A9C8-EAA6D97CC204}"/>
                  </a:ext>
                </a:extLst>
              </p:cNvPr>
              <p:cNvSpPr>
                <a:spLocks/>
              </p:cNvSpPr>
              <p:nvPr/>
            </p:nvSpPr>
            <p:spPr bwMode="auto">
              <a:xfrm>
                <a:off x="550" y="291"/>
                <a:ext cx="420" cy="60"/>
              </a:xfrm>
              <a:custGeom>
                <a:avLst/>
                <a:gdLst>
                  <a:gd name="T0" fmla="*/ 176 w 176"/>
                  <a:gd name="T1" fmla="*/ 0 h 25"/>
                  <a:gd name="T2" fmla="*/ 88 w 176"/>
                  <a:gd name="T3" fmla="*/ 24 h 25"/>
                  <a:gd name="T4" fmla="*/ 0 w 176"/>
                  <a:gd name="T5" fmla="*/ 0 h 25"/>
                  <a:gd name="T6" fmla="*/ 0 w 176"/>
                  <a:gd name="T7" fmla="*/ 1 h 25"/>
                  <a:gd name="T8" fmla="*/ 88 w 176"/>
                  <a:gd name="T9" fmla="*/ 25 h 25"/>
                  <a:gd name="T10" fmla="*/ 176 w 176"/>
                  <a:gd name="T11" fmla="*/ 1 h 25"/>
                  <a:gd name="T12" fmla="*/ 176 w 176"/>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176" h="25">
                    <a:moveTo>
                      <a:pt x="176" y="0"/>
                    </a:moveTo>
                    <a:cubicBezTo>
                      <a:pt x="174" y="12"/>
                      <a:pt x="135" y="24"/>
                      <a:pt x="88" y="24"/>
                    </a:cubicBezTo>
                    <a:cubicBezTo>
                      <a:pt x="39" y="24"/>
                      <a:pt x="0" y="12"/>
                      <a:pt x="0" y="0"/>
                    </a:cubicBezTo>
                    <a:cubicBezTo>
                      <a:pt x="0" y="0"/>
                      <a:pt x="0" y="1"/>
                      <a:pt x="0" y="1"/>
                    </a:cubicBezTo>
                    <a:cubicBezTo>
                      <a:pt x="0" y="13"/>
                      <a:pt x="39" y="25"/>
                      <a:pt x="88" y="25"/>
                    </a:cubicBezTo>
                    <a:cubicBezTo>
                      <a:pt x="135" y="25"/>
                      <a:pt x="174" y="12"/>
                      <a:pt x="176" y="1"/>
                    </a:cubicBezTo>
                    <a:cubicBezTo>
                      <a:pt x="176" y="0"/>
                      <a:pt x="176" y="0"/>
                      <a:pt x="176" y="0"/>
                    </a:cubicBezTo>
                  </a:path>
                </a:pathLst>
              </a:custGeom>
              <a:solidFill>
                <a:srgbClr val="CDB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2" name="Freeform 2455">
                <a:extLst>
                  <a:ext uri="{FF2B5EF4-FFF2-40B4-BE49-F238E27FC236}">
                    <a16:creationId xmlns:a16="http://schemas.microsoft.com/office/drawing/2014/main" id="{896E5BA5-6D6C-402F-9AC1-6176FDF781CC}"/>
                  </a:ext>
                </a:extLst>
              </p:cNvPr>
              <p:cNvSpPr>
                <a:spLocks/>
              </p:cNvSpPr>
              <p:nvPr/>
            </p:nvSpPr>
            <p:spPr bwMode="auto">
              <a:xfrm>
                <a:off x="965" y="284"/>
                <a:ext cx="8" cy="12"/>
              </a:xfrm>
              <a:custGeom>
                <a:avLst/>
                <a:gdLst>
                  <a:gd name="T0" fmla="*/ 0 w 3"/>
                  <a:gd name="T1" fmla="*/ 0 h 5"/>
                  <a:gd name="T2" fmla="*/ 1 w 3"/>
                  <a:gd name="T3" fmla="*/ 5 h 5"/>
                  <a:gd name="T4" fmla="*/ 2 w 3"/>
                  <a:gd name="T5" fmla="*/ 5 h 5"/>
                  <a:gd name="T6" fmla="*/ 0 w 3"/>
                  <a:gd name="T7" fmla="*/ 0 h 5"/>
                </a:gdLst>
                <a:ahLst/>
                <a:cxnLst>
                  <a:cxn ang="0">
                    <a:pos x="T0" y="T1"/>
                  </a:cxn>
                  <a:cxn ang="0">
                    <a:pos x="T2" y="T3"/>
                  </a:cxn>
                  <a:cxn ang="0">
                    <a:pos x="T4" y="T5"/>
                  </a:cxn>
                  <a:cxn ang="0">
                    <a:pos x="T6" y="T7"/>
                  </a:cxn>
                </a:cxnLst>
                <a:rect l="0" t="0" r="r" b="b"/>
                <a:pathLst>
                  <a:path w="3" h="5">
                    <a:moveTo>
                      <a:pt x="0" y="0"/>
                    </a:moveTo>
                    <a:cubicBezTo>
                      <a:pt x="0" y="0"/>
                      <a:pt x="2" y="3"/>
                      <a:pt x="1" y="5"/>
                    </a:cubicBezTo>
                    <a:cubicBezTo>
                      <a:pt x="2" y="5"/>
                      <a:pt x="2" y="5"/>
                      <a:pt x="2" y="5"/>
                    </a:cubicBezTo>
                    <a:cubicBezTo>
                      <a:pt x="2" y="5"/>
                      <a:pt x="3" y="2"/>
                      <a:pt x="0" y="0"/>
                    </a:cubicBezTo>
                    <a:close/>
                  </a:path>
                </a:pathLst>
              </a:custGeom>
              <a:solidFill>
                <a:srgbClr val="CDB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3" name="Freeform 2456">
                <a:extLst>
                  <a:ext uri="{FF2B5EF4-FFF2-40B4-BE49-F238E27FC236}">
                    <a16:creationId xmlns:a16="http://schemas.microsoft.com/office/drawing/2014/main" id="{95FA4F95-46B1-4AC7-8843-7C527189B908}"/>
                  </a:ext>
                </a:extLst>
              </p:cNvPr>
              <p:cNvSpPr>
                <a:spLocks/>
              </p:cNvSpPr>
              <p:nvPr/>
            </p:nvSpPr>
            <p:spPr bwMode="auto">
              <a:xfrm>
                <a:off x="794" y="310"/>
                <a:ext cx="45" cy="12"/>
              </a:xfrm>
              <a:custGeom>
                <a:avLst/>
                <a:gdLst>
                  <a:gd name="T0" fmla="*/ 3 w 19"/>
                  <a:gd name="T1" fmla="*/ 0 h 5"/>
                  <a:gd name="T2" fmla="*/ 0 w 19"/>
                  <a:gd name="T3" fmla="*/ 0 h 5"/>
                  <a:gd name="T4" fmla="*/ 1 w 19"/>
                  <a:gd name="T5" fmla="*/ 1 h 5"/>
                  <a:gd name="T6" fmla="*/ 3 w 19"/>
                  <a:gd name="T7" fmla="*/ 1 h 5"/>
                  <a:gd name="T8" fmla="*/ 18 w 19"/>
                  <a:gd name="T9" fmla="*/ 5 h 5"/>
                  <a:gd name="T10" fmla="*/ 19 w 19"/>
                  <a:gd name="T11" fmla="*/ 4 h 5"/>
                  <a:gd name="T12" fmla="*/ 18 w 19"/>
                  <a:gd name="T13" fmla="*/ 4 h 5"/>
                  <a:gd name="T14" fmla="*/ 3 w 19"/>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5">
                    <a:moveTo>
                      <a:pt x="3" y="0"/>
                    </a:moveTo>
                    <a:cubicBezTo>
                      <a:pt x="2" y="0"/>
                      <a:pt x="1" y="0"/>
                      <a:pt x="0" y="0"/>
                    </a:cubicBezTo>
                    <a:cubicBezTo>
                      <a:pt x="0" y="0"/>
                      <a:pt x="0" y="1"/>
                      <a:pt x="1" y="1"/>
                    </a:cubicBezTo>
                    <a:cubicBezTo>
                      <a:pt x="1" y="1"/>
                      <a:pt x="2" y="1"/>
                      <a:pt x="3" y="1"/>
                    </a:cubicBezTo>
                    <a:cubicBezTo>
                      <a:pt x="9" y="1"/>
                      <a:pt x="14" y="2"/>
                      <a:pt x="18" y="5"/>
                    </a:cubicBezTo>
                    <a:cubicBezTo>
                      <a:pt x="18" y="5"/>
                      <a:pt x="18" y="4"/>
                      <a:pt x="19" y="4"/>
                    </a:cubicBezTo>
                    <a:cubicBezTo>
                      <a:pt x="19" y="4"/>
                      <a:pt x="18" y="4"/>
                      <a:pt x="18" y="4"/>
                    </a:cubicBezTo>
                    <a:cubicBezTo>
                      <a:pt x="14" y="1"/>
                      <a:pt x="9" y="0"/>
                      <a:pt x="3" y="0"/>
                    </a:cubicBezTo>
                  </a:path>
                </a:pathLst>
              </a:custGeom>
              <a:solidFill>
                <a:srgbClr val="B09F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4" name="Freeform 2457">
                <a:extLst>
                  <a:ext uri="{FF2B5EF4-FFF2-40B4-BE49-F238E27FC236}">
                    <a16:creationId xmlns:a16="http://schemas.microsoft.com/office/drawing/2014/main" id="{C6457A60-466D-4C56-A449-5624A0E6FFBF}"/>
                  </a:ext>
                </a:extLst>
              </p:cNvPr>
              <p:cNvSpPr>
                <a:spLocks/>
              </p:cNvSpPr>
              <p:nvPr/>
            </p:nvSpPr>
            <p:spPr bwMode="auto">
              <a:xfrm>
                <a:off x="743" y="310"/>
                <a:ext cx="53" cy="10"/>
              </a:xfrm>
              <a:custGeom>
                <a:avLst/>
                <a:gdLst>
                  <a:gd name="T0" fmla="*/ 21 w 22"/>
                  <a:gd name="T1" fmla="*/ 0 h 4"/>
                  <a:gd name="T2" fmla="*/ 14 w 22"/>
                  <a:gd name="T3" fmla="*/ 0 h 4"/>
                  <a:gd name="T4" fmla="*/ 14 w 22"/>
                  <a:gd name="T5" fmla="*/ 0 h 4"/>
                  <a:gd name="T6" fmla="*/ 14 w 22"/>
                  <a:gd name="T7" fmla="*/ 0 h 4"/>
                  <a:gd name="T8" fmla="*/ 14 w 22"/>
                  <a:gd name="T9" fmla="*/ 0 h 4"/>
                  <a:gd name="T10" fmla="*/ 0 w 22"/>
                  <a:gd name="T11" fmla="*/ 3 h 4"/>
                  <a:gd name="T12" fmla="*/ 1 w 22"/>
                  <a:gd name="T13" fmla="*/ 4 h 4"/>
                  <a:gd name="T14" fmla="*/ 14 w 22"/>
                  <a:gd name="T15" fmla="*/ 2 h 4"/>
                  <a:gd name="T16" fmla="*/ 22 w 22"/>
                  <a:gd name="T17" fmla="*/ 1 h 4"/>
                  <a:gd name="T18" fmla="*/ 21 w 22"/>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4">
                    <a:moveTo>
                      <a:pt x="21" y="0"/>
                    </a:moveTo>
                    <a:cubicBezTo>
                      <a:pt x="19" y="0"/>
                      <a:pt x="16" y="0"/>
                      <a:pt x="14" y="0"/>
                    </a:cubicBezTo>
                    <a:cubicBezTo>
                      <a:pt x="14" y="0"/>
                      <a:pt x="14" y="0"/>
                      <a:pt x="14" y="0"/>
                    </a:cubicBezTo>
                    <a:cubicBezTo>
                      <a:pt x="14" y="0"/>
                      <a:pt x="14" y="0"/>
                      <a:pt x="14" y="0"/>
                    </a:cubicBezTo>
                    <a:cubicBezTo>
                      <a:pt x="14" y="0"/>
                      <a:pt x="14" y="0"/>
                      <a:pt x="14" y="0"/>
                    </a:cubicBezTo>
                    <a:cubicBezTo>
                      <a:pt x="7" y="1"/>
                      <a:pt x="2" y="2"/>
                      <a:pt x="0" y="3"/>
                    </a:cubicBezTo>
                    <a:cubicBezTo>
                      <a:pt x="0" y="4"/>
                      <a:pt x="0" y="4"/>
                      <a:pt x="1" y="4"/>
                    </a:cubicBezTo>
                    <a:cubicBezTo>
                      <a:pt x="3" y="3"/>
                      <a:pt x="8" y="2"/>
                      <a:pt x="14" y="2"/>
                    </a:cubicBezTo>
                    <a:cubicBezTo>
                      <a:pt x="17" y="1"/>
                      <a:pt x="19" y="1"/>
                      <a:pt x="22" y="1"/>
                    </a:cubicBezTo>
                    <a:cubicBezTo>
                      <a:pt x="21" y="1"/>
                      <a:pt x="21" y="0"/>
                      <a:pt x="21" y="0"/>
                    </a:cubicBezTo>
                  </a:path>
                </a:pathLst>
              </a:custGeom>
              <a:solidFill>
                <a:srgbClr val="B7A6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5" name="Freeform 2458">
                <a:extLst>
                  <a:ext uri="{FF2B5EF4-FFF2-40B4-BE49-F238E27FC236}">
                    <a16:creationId xmlns:a16="http://schemas.microsoft.com/office/drawing/2014/main" id="{C7603A60-550B-4DDB-BE04-3FB597D0CF62}"/>
                  </a:ext>
                </a:extLst>
              </p:cNvPr>
              <p:cNvSpPr>
                <a:spLocks/>
              </p:cNvSpPr>
              <p:nvPr/>
            </p:nvSpPr>
            <p:spPr bwMode="auto">
              <a:xfrm>
                <a:off x="751" y="277"/>
                <a:ext cx="62" cy="16"/>
              </a:xfrm>
              <a:custGeom>
                <a:avLst/>
                <a:gdLst>
                  <a:gd name="T0" fmla="*/ 7 w 26"/>
                  <a:gd name="T1" fmla="*/ 0 h 7"/>
                  <a:gd name="T2" fmla="*/ 0 w 26"/>
                  <a:gd name="T3" fmla="*/ 1 h 7"/>
                  <a:gd name="T4" fmla="*/ 2 w 26"/>
                  <a:gd name="T5" fmla="*/ 2 h 7"/>
                  <a:gd name="T6" fmla="*/ 7 w 26"/>
                  <a:gd name="T7" fmla="*/ 1 h 7"/>
                  <a:gd name="T8" fmla="*/ 25 w 26"/>
                  <a:gd name="T9" fmla="*/ 6 h 7"/>
                  <a:gd name="T10" fmla="*/ 25 w 26"/>
                  <a:gd name="T11" fmla="*/ 7 h 7"/>
                  <a:gd name="T12" fmla="*/ 26 w 26"/>
                  <a:gd name="T13" fmla="*/ 6 h 7"/>
                  <a:gd name="T14" fmla="*/ 25 w 26"/>
                  <a:gd name="T15" fmla="*/ 5 h 7"/>
                  <a:gd name="T16" fmla="*/ 7 w 26"/>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7">
                    <a:moveTo>
                      <a:pt x="7" y="0"/>
                    </a:moveTo>
                    <a:cubicBezTo>
                      <a:pt x="5" y="0"/>
                      <a:pt x="3" y="0"/>
                      <a:pt x="0" y="1"/>
                    </a:cubicBezTo>
                    <a:cubicBezTo>
                      <a:pt x="1" y="1"/>
                      <a:pt x="2" y="1"/>
                      <a:pt x="2" y="2"/>
                    </a:cubicBezTo>
                    <a:cubicBezTo>
                      <a:pt x="4" y="2"/>
                      <a:pt x="6" y="1"/>
                      <a:pt x="7" y="1"/>
                    </a:cubicBezTo>
                    <a:cubicBezTo>
                      <a:pt x="14" y="1"/>
                      <a:pt x="20" y="3"/>
                      <a:pt x="25" y="6"/>
                    </a:cubicBezTo>
                    <a:cubicBezTo>
                      <a:pt x="25" y="6"/>
                      <a:pt x="25" y="6"/>
                      <a:pt x="25" y="7"/>
                    </a:cubicBezTo>
                    <a:cubicBezTo>
                      <a:pt x="25" y="6"/>
                      <a:pt x="26" y="6"/>
                      <a:pt x="26" y="6"/>
                    </a:cubicBezTo>
                    <a:cubicBezTo>
                      <a:pt x="26" y="6"/>
                      <a:pt x="25" y="5"/>
                      <a:pt x="25" y="5"/>
                    </a:cubicBezTo>
                    <a:cubicBezTo>
                      <a:pt x="20" y="1"/>
                      <a:pt x="14" y="0"/>
                      <a:pt x="7" y="0"/>
                    </a:cubicBezTo>
                  </a:path>
                </a:pathLst>
              </a:custGeom>
              <a:solidFill>
                <a:srgbClr val="B09F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6" name="Freeform 2459">
                <a:extLst>
                  <a:ext uri="{FF2B5EF4-FFF2-40B4-BE49-F238E27FC236}">
                    <a16:creationId xmlns:a16="http://schemas.microsoft.com/office/drawing/2014/main" id="{319A1877-021F-4E62-BBB7-33F88DF647A2}"/>
                  </a:ext>
                </a:extLst>
              </p:cNvPr>
              <p:cNvSpPr>
                <a:spLocks/>
              </p:cNvSpPr>
              <p:nvPr/>
            </p:nvSpPr>
            <p:spPr bwMode="auto">
              <a:xfrm>
                <a:off x="703" y="279"/>
                <a:ext cx="52" cy="7"/>
              </a:xfrm>
              <a:custGeom>
                <a:avLst/>
                <a:gdLst>
                  <a:gd name="T0" fmla="*/ 20 w 22"/>
                  <a:gd name="T1" fmla="*/ 0 h 3"/>
                  <a:gd name="T2" fmla="*/ 15 w 22"/>
                  <a:gd name="T3" fmla="*/ 0 h 3"/>
                  <a:gd name="T4" fmla="*/ 0 w 22"/>
                  <a:gd name="T5" fmla="*/ 2 h 3"/>
                  <a:gd name="T6" fmla="*/ 1 w 22"/>
                  <a:gd name="T7" fmla="*/ 3 h 3"/>
                  <a:gd name="T8" fmla="*/ 15 w 22"/>
                  <a:gd name="T9" fmla="*/ 1 h 3"/>
                  <a:gd name="T10" fmla="*/ 22 w 22"/>
                  <a:gd name="T11" fmla="*/ 1 h 3"/>
                  <a:gd name="T12" fmla="*/ 20 w 2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2" h="3">
                    <a:moveTo>
                      <a:pt x="20" y="0"/>
                    </a:moveTo>
                    <a:cubicBezTo>
                      <a:pt x="19" y="0"/>
                      <a:pt x="17" y="0"/>
                      <a:pt x="15" y="0"/>
                    </a:cubicBezTo>
                    <a:cubicBezTo>
                      <a:pt x="9" y="1"/>
                      <a:pt x="3" y="1"/>
                      <a:pt x="0" y="2"/>
                    </a:cubicBezTo>
                    <a:cubicBezTo>
                      <a:pt x="1" y="3"/>
                      <a:pt x="1" y="3"/>
                      <a:pt x="1" y="3"/>
                    </a:cubicBezTo>
                    <a:cubicBezTo>
                      <a:pt x="5" y="2"/>
                      <a:pt x="9" y="2"/>
                      <a:pt x="15" y="1"/>
                    </a:cubicBezTo>
                    <a:cubicBezTo>
                      <a:pt x="17" y="1"/>
                      <a:pt x="20" y="1"/>
                      <a:pt x="22" y="1"/>
                    </a:cubicBezTo>
                    <a:cubicBezTo>
                      <a:pt x="22" y="0"/>
                      <a:pt x="21" y="0"/>
                      <a:pt x="20" y="0"/>
                    </a:cubicBezTo>
                  </a:path>
                </a:pathLst>
              </a:custGeom>
              <a:solidFill>
                <a:srgbClr val="B7A6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7" name="Freeform 2460">
                <a:extLst>
                  <a:ext uri="{FF2B5EF4-FFF2-40B4-BE49-F238E27FC236}">
                    <a16:creationId xmlns:a16="http://schemas.microsoft.com/office/drawing/2014/main" id="{30E456ED-AC17-447D-B05A-FD976B439D5F}"/>
                  </a:ext>
                </a:extLst>
              </p:cNvPr>
              <p:cNvSpPr>
                <a:spLocks/>
              </p:cNvSpPr>
              <p:nvPr/>
            </p:nvSpPr>
            <p:spPr bwMode="auto">
              <a:xfrm>
                <a:off x="698" y="284"/>
                <a:ext cx="7" cy="5"/>
              </a:xfrm>
              <a:custGeom>
                <a:avLst/>
                <a:gdLst>
                  <a:gd name="T0" fmla="*/ 2 w 3"/>
                  <a:gd name="T1" fmla="*/ 0 h 2"/>
                  <a:gd name="T2" fmla="*/ 0 w 3"/>
                  <a:gd name="T3" fmla="*/ 2 h 2"/>
                  <a:gd name="T4" fmla="*/ 1 w 3"/>
                  <a:gd name="T5" fmla="*/ 2 h 2"/>
                  <a:gd name="T6" fmla="*/ 3 w 3"/>
                  <a:gd name="T7" fmla="*/ 1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1" y="1"/>
                      <a:pt x="0" y="1"/>
                      <a:pt x="0" y="2"/>
                    </a:cubicBezTo>
                    <a:cubicBezTo>
                      <a:pt x="0" y="2"/>
                      <a:pt x="0" y="2"/>
                      <a:pt x="1" y="2"/>
                    </a:cubicBezTo>
                    <a:cubicBezTo>
                      <a:pt x="1" y="2"/>
                      <a:pt x="2" y="2"/>
                      <a:pt x="3" y="1"/>
                    </a:cubicBezTo>
                    <a:cubicBezTo>
                      <a:pt x="2" y="0"/>
                      <a:pt x="2" y="0"/>
                      <a:pt x="2" y="0"/>
                    </a:cubicBezTo>
                  </a:path>
                </a:pathLst>
              </a:custGeom>
              <a:solidFill>
                <a:srgbClr val="BCAA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8" name="Freeform 2461">
                <a:extLst>
                  <a:ext uri="{FF2B5EF4-FFF2-40B4-BE49-F238E27FC236}">
                    <a16:creationId xmlns:a16="http://schemas.microsoft.com/office/drawing/2014/main" id="{44ED1AE8-E369-4534-9584-DDC67AF03186}"/>
                  </a:ext>
                </a:extLst>
              </p:cNvPr>
              <p:cNvSpPr>
                <a:spLocks/>
              </p:cNvSpPr>
              <p:nvPr/>
            </p:nvSpPr>
            <p:spPr bwMode="auto">
              <a:xfrm>
                <a:off x="712" y="324"/>
                <a:ext cx="141" cy="20"/>
              </a:xfrm>
              <a:custGeom>
                <a:avLst/>
                <a:gdLst>
                  <a:gd name="T0" fmla="*/ 0 w 59"/>
                  <a:gd name="T1" fmla="*/ 0 h 8"/>
                  <a:gd name="T2" fmla="*/ 35 w 59"/>
                  <a:gd name="T3" fmla="*/ 8 h 8"/>
                  <a:gd name="T4" fmla="*/ 43 w 59"/>
                  <a:gd name="T5" fmla="*/ 8 h 8"/>
                  <a:gd name="T6" fmla="*/ 43 w 59"/>
                  <a:gd name="T7" fmla="*/ 8 h 8"/>
                  <a:gd name="T8" fmla="*/ 58 w 59"/>
                  <a:gd name="T9" fmla="*/ 5 h 8"/>
                  <a:gd name="T10" fmla="*/ 59 w 59"/>
                  <a:gd name="T11" fmla="*/ 3 h 8"/>
                  <a:gd name="T12" fmla="*/ 43 w 59"/>
                  <a:gd name="T13" fmla="*/ 7 h 8"/>
                  <a:gd name="T14" fmla="*/ 43 w 59"/>
                  <a:gd name="T15" fmla="*/ 7 h 8"/>
                  <a:gd name="T16" fmla="*/ 35 w 59"/>
                  <a:gd name="T17" fmla="*/ 7 h 8"/>
                  <a:gd name="T18" fmla="*/ 3 w 59"/>
                  <a:gd name="T19" fmla="*/ 1 h 8"/>
                  <a:gd name="T20" fmla="*/ 0 w 59"/>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
                    <a:moveTo>
                      <a:pt x="0" y="0"/>
                    </a:moveTo>
                    <a:cubicBezTo>
                      <a:pt x="9" y="5"/>
                      <a:pt x="21" y="8"/>
                      <a:pt x="35" y="8"/>
                    </a:cubicBezTo>
                    <a:cubicBezTo>
                      <a:pt x="38" y="8"/>
                      <a:pt x="40" y="8"/>
                      <a:pt x="43" y="8"/>
                    </a:cubicBezTo>
                    <a:cubicBezTo>
                      <a:pt x="43" y="8"/>
                      <a:pt x="43" y="8"/>
                      <a:pt x="43" y="8"/>
                    </a:cubicBezTo>
                    <a:cubicBezTo>
                      <a:pt x="50" y="7"/>
                      <a:pt x="55" y="6"/>
                      <a:pt x="58" y="5"/>
                    </a:cubicBezTo>
                    <a:cubicBezTo>
                      <a:pt x="58" y="4"/>
                      <a:pt x="58" y="4"/>
                      <a:pt x="59" y="3"/>
                    </a:cubicBezTo>
                    <a:cubicBezTo>
                      <a:pt x="56" y="5"/>
                      <a:pt x="51" y="6"/>
                      <a:pt x="43" y="7"/>
                    </a:cubicBezTo>
                    <a:cubicBezTo>
                      <a:pt x="43" y="7"/>
                      <a:pt x="43" y="7"/>
                      <a:pt x="43" y="7"/>
                    </a:cubicBezTo>
                    <a:cubicBezTo>
                      <a:pt x="40" y="7"/>
                      <a:pt x="38" y="7"/>
                      <a:pt x="35" y="7"/>
                    </a:cubicBezTo>
                    <a:cubicBezTo>
                      <a:pt x="23" y="7"/>
                      <a:pt x="12" y="4"/>
                      <a:pt x="3" y="1"/>
                    </a:cubicBezTo>
                    <a:cubicBezTo>
                      <a:pt x="2" y="1"/>
                      <a:pt x="1" y="0"/>
                      <a:pt x="0" y="0"/>
                    </a:cubicBezTo>
                  </a:path>
                </a:pathLst>
              </a:custGeom>
              <a:solidFill>
                <a:srgbClr val="B09F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9" name="Freeform 2462">
                <a:extLst>
                  <a:ext uri="{FF2B5EF4-FFF2-40B4-BE49-F238E27FC236}">
                    <a16:creationId xmlns:a16="http://schemas.microsoft.com/office/drawing/2014/main" id="{C3DA1790-3BE8-4103-9943-3CDA025FE699}"/>
                  </a:ext>
                </a:extLst>
              </p:cNvPr>
              <p:cNvSpPr>
                <a:spLocks/>
              </p:cNvSpPr>
              <p:nvPr/>
            </p:nvSpPr>
            <p:spPr bwMode="auto">
              <a:xfrm>
                <a:off x="851" y="322"/>
                <a:ext cx="12" cy="14"/>
              </a:xfrm>
              <a:custGeom>
                <a:avLst/>
                <a:gdLst>
                  <a:gd name="T0" fmla="*/ 4 w 5"/>
                  <a:gd name="T1" fmla="*/ 0 h 6"/>
                  <a:gd name="T2" fmla="*/ 1 w 5"/>
                  <a:gd name="T3" fmla="*/ 4 h 6"/>
                  <a:gd name="T4" fmla="*/ 0 w 5"/>
                  <a:gd name="T5" fmla="*/ 6 h 6"/>
                  <a:gd name="T6" fmla="*/ 4 w 5"/>
                  <a:gd name="T7" fmla="*/ 0 h 6"/>
                </a:gdLst>
                <a:ahLst/>
                <a:cxnLst>
                  <a:cxn ang="0">
                    <a:pos x="T0" y="T1"/>
                  </a:cxn>
                  <a:cxn ang="0">
                    <a:pos x="T2" y="T3"/>
                  </a:cxn>
                  <a:cxn ang="0">
                    <a:pos x="T4" y="T5"/>
                  </a:cxn>
                  <a:cxn ang="0">
                    <a:pos x="T6" y="T7"/>
                  </a:cxn>
                </a:cxnLst>
                <a:rect l="0" t="0" r="r" b="b"/>
                <a:pathLst>
                  <a:path w="5" h="6">
                    <a:moveTo>
                      <a:pt x="4" y="0"/>
                    </a:moveTo>
                    <a:cubicBezTo>
                      <a:pt x="4" y="1"/>
                      <a:pt x="3" y="3"/>
                      <a:pt x="1" y="4"/>
                    </a:cubicBezTo>
                    <a:cubicBezTo>
                      <a:pt x="0" y="5"/>
                      <a:pt x="0" y="5"/>
                      <a:pt x="0" y="6"/>
                    </a:cubicBezTo>
                    <a:cubicBezTo>
                      <a:pt x="4" y="4"/>
                      <a:pt x="5" y="2"/>
                      <a:pt x="4" y="0"/>
                    </a:cubicBezTo>
                  </a:path>
                </a:pathLst>
              </a:custGeom>
              <a:solidFill>
                <a:srgbClr val="B7A6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0" name="Freeform 2463">
                <a:extLst>
                  <a:ext uri="{FF2B5EF4-FFF2-40B4-BE49-F238E27FC236}">
                    <a16:creationId xmlns:a16="http://schemas.microsoft.com/office/drawing/2014/main" id="{916AAB69-4C38-4262-8E6E-3961FF0329FC}"/>
                  </a:ext>
                </a:extLst>
              </p:cNvPr>
              <p:cNvSpPr>
                <a:spLocks/>
              </p:cNvSpPr>
              <p:nvPr/>
            </p:nvSpPr>
            <p:spPr bwMode="auto">
              <a:xfrm>
                <a:off x="693" y="315"/>
                <a:ext cx="27" cy="12"/>
              </a:xfrm>
              <a:custGeom>
                <a:avLst/>
                <a:gdLst>
                  <a:gd name="T0" fmla="*/ 0 w 11"/>
                  <a:gd name="T1" fmla="*/ 0 h 5"/>
                  <a:gd name="T2" fmla="*/ 8 w 11"/>
                  <a:gd name="T3" fmla="*/ 4 h 5"/>
                  <a:gd name="T4" fmla="*/ 11 w 11"/>
                  <a:gd name="T5" fmla="*/ 5 h 5"/>
                  <a:gd name="T6" fmla="*/ 2 w 11"/>
                  <a:gd name="T7" fmla="*/ 0 h 5"/>
                  <a:gd name="T8" fmla="*/ 0 w 11"/>
                  <a:gd name="T9" fmla="*/ 0 h 5"/>
                </a:gdLst>
                <a:ahLst/>
                <a:cxnLst>
                  <a:cxn ang="0">
                    <a:pos x="T0" y="T1"/>
                  </a:cxn>
                  <a:cxn ang="0">
                    <a:pos x="T2" y="T3"/>
                  </a:cxn>
                  <a:cxn ang="0">
                    <a:pos x="T4" y="T5"/>
                  </a:cxn>
                  <a:cxn ang="0">
                    <a:pos x="T6" y="T7"/>
                  </a:cxn>
                  <a:cxn ang="0">
                    <a:pos x="T8" y="T9"/>
                  </a:cxn>
                </a:cxnLst>
                <a:rect l="0" t="0" r="r" b="b"/>
                <a:pathLst>
                  <a:path w="11" h="5">
                    <a:moveTo>
                      <a:pt x="0" y="0"/>
                    </a:moveTo>
                    <a:cubicBezTo>
                      <a:pt x="3" y="1"/>
                      <a:pt x="5" y="3"/>
                      <a:pt x="8" y="4"/>
                    </a:cubicBezTo>
                    <a:cubicBezTo>
                      <a:pt x="9" y="4"/>
                      <a:pt x="10" y="5"/>
                      <a:pt x="11" y="5"/>
                    </a:cubicBezTo>
                    <a:cubicBezTo>
                      <a:pt x="8" y="3"/>
                      <a:pt x="5" y="2"/>
                      <a:pt x="2" y="0"/>
                    </a:cubicBezTo>
                    <a:cubicBezTo>
                      <a:pt x="2" y="0"/>
                      <a:pt x="1" y="0"/>
                      <a:pt x="0" y="0"/>
                    </a:cubicBezTo>
                  </a:path>
                </a:pathLst>
              </a:custGeom>
              <a:solidFill>
                <a:srgbClr val="B7A6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1" name="Freeform 2464">
                <a:extLst>
                  <a:ext uri="{FF2B5EF4-FFF2-40B4-BE49-F238E27FC236}">
                    <a16:creationId xmlns:a16="http://schemas.microsoft.com/office/drawing/2014/main" id="{DE0FA6E9-3A77-4F16-BD92-BC582B3BC53E}"/>
                  </a:ext>
                </a:extLst>
              </p:cNvPr>
              <p:cNvSpPr>
                <a:spLocks/>
              </p:cNvSpPr>
              <p:nvPr/>
            </p:nvSpPr>
            <p:spPr bwMode="auto">
              <a:xfrm>
                <a:off x="669" y="291"/>
                <a:ext cx="29" cy="24"/>
              </a:xfrm>
              <a:custGeom>
                <a:avLst/>
                <a:gdLst>
                  <a:gd name="T0" fmla="*/ 0 w 12"/>
                  <a:gd name="T1" fmla="*/ 0 h 10"/>
                  <a:gd name="T2" fmla="*/ 3 w 12"/>
                  <a:gd name="T3" fmla="*/ 5 h 10"/>
                  <a:gd name="T4" fmla="*/ 10 w 12"/>
                  <a:gd name="T5" fmla="*/ 10 h 10"/>
                  <a:gd name="T6" fmla="*/ 12 w 12"/>
                  <a:gd name="T7" fmla="*/ 10 h 10"/>
                  <a:gd name="T8" fmla="*/ 3 w 12"/>
                  <a:gd name="T9" fmla="*/ 4 h 10"/>
                  <a:gd name="T10" fmla="*/ 0 w 12"/>
                  <a:gd name="T11" fmla="*/ 0 h 10"/>
                </a:gdLst>
                <a:ahLst/>
                <a:cxnLst>
                  <a:cxn ang="0">
                    <a:pos x="T0" y="T1"/>
                  </a:cxn>
                  <a:cxn ang="0">
                    <a:pos x="T2" y="T3"/>
                  </a:cxn>
                  <a:cxn ang="0">
                    <a:pos x="T4" y="T5"/>
                  </a:cxn>
                  <a:cxn ang="0">
                    <a:pos x="T6" y="T7"/>
                  </a:cxn>
                  <a:cxn ang="0">
                    <a:pos x="T8" y="T9"/>
                  </a:cxn>
                  <a:cxn ang="0">
                    <a:pos x="T10" y="T11"/>
                  </a:cxn>
                </a:cxnLst>
                <a:rect l="0" t="0" r="r" b="b"/>
                <a:pathLst>
                  <a:path w="12" h="10">
                    <a:moveTo>
                      <a:pt x="0" y="0"/>
                    </a:moveTo>
                    <a:cubicBezTo>
                      <a:pt x="0" y="2"/>
                      <a:pt x="0" y="3"/>
                      <a:pt x="3" y="5"/>
                    </a:cubicBezTo>
                    <a:cubicBezTo>
                      <a:pt x="4" y="6"/>
                      <a:pt x="7" y="8"/>
                      <a:pt x="10" y="10"/>
                    </a:cubicBezTo>
                    <a:cubicBezTo>
                      <a:pt x="11" y="10"/>
                      <a:pt x="12" y="10"/>
                      <a:pt x="12" y="10"/>
                    </a:cubicBezTo>
                    <a:cubicBezTo>
                      <a:pt x="8" y="8"/>
                      <a:pt x="5" y="5"/>
                      <a:pt x="3" y="4"/>
                    </a:cubicBezTo>
                    <a:cubicBezTo>
                      <a:pt x="1" y="2"/>
                      <a:pt x="0" y="1"/>
                      <a:pt x="0" y="0"/>
                    </a:cubicBezTo>
                  </a:path>
                </a:pathLst>
              </a:custGeom>
              <a:solidFill>
                <a:srgbClr val="BCAA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2" name="Freeform 2465">
                <a:extLst>
                  <a:ext uri="{FF2B5EF4-FFF2-40B4-BE49-F238E27FC236}">
                    <a16:creationId xmlns:a16="http://schemas.microsoft.com/office/drawing/2014/main" id="{5AE770AF-211B-4248-9127-9183CCC97A9F}"/>
                  </a:ext>
                </a:extLst>
              </p:cNvPr>
              <p:cNvSpPr>
                <a:spLocks/>
              </p:cNvSpPr>
              <p:nvPr/>
            </p:nvSpPr>
            <p:spPr bwMode="auto">
              <a:xfrm>
                <a:off x="860" y="320"/>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cubicBezTo>
                      <a:pt x="0" y="0"/>
                      <a:pt x="0" y="0"/>
                      <a:pt x="0" y="0"/>
                    </a:cubicBezTo>
                  </a:path>
                </a:pathLst>
              </a:custGeom>
              <a:solidFill>
                <a:srgbClr val="A18E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3" name="Freeform 2466">
                <a:extLst>
                  <a:ext uri="{FF2B5EF4-FFF2-40B4-BE49-F238E27FC236}">
                    <a16:creationId xmlns:a16="http://schemas.microsoft.com/office/drawing/2014/main" id="{213F3C0B-C7D1-443A-8A9F-83203E405DFD}"/>
                  </a:ext>
                </a:extLst>
              </p:cNvPr>
              <p:cNvSpPr>
                <a:spLocks/>
              </p:cNvSpPr>
              <p:nvPr/>
            </p:nvSpPr>
            <p:spPr bwMode="auto">
              <a:xfrm>
                <a:off x="669" y="29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A491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4" name="Freeform 2467">
                <a:extLst>
                  <a:ext uri="{FF2B5EF4-FFF2-40B4-BE49-F238E27FC236}">
                    <a16:creationId xmlns:a16="http://schemas.microsoft.com/office/drawing/2014/main" id="{FE7F08AC-8BE1-46B8-81F5-26F3BCD3A080}"/>
                  </a:ext>
                </a:extLst>
              </p:cNvPr>
              <p:cNvSpPr>
                <a:spLocks noEditPoints="1"/>
              </p:cNvSpPr>
              <p:nvPr/>
            </p:nvSpPr>
            <p:spPr bwMode="auto">
              <a:xfrm>
                <a:off x="720" y="277"/>
                <a:ext cx="133" cy="64"/>
              </a:xfrm>
              <a:custGeom>
                <a:avLst/>
                <a:gdLst>
                  <a:gd name="T0" fmla="*/ 0 w 56"/>
                  <a:gd name="T1" fmla="*/ 21 h 27"/>
                  <a:gd name="T2" fmla="*/ 32 w 56"/>
                  <a:gd name="T3" fmla="*/ 27 h 27"/>
                  <a:gd name="T4" fmla="*/ 40 w 56"/>
                  <a:gd name="T5" fmla="*/ 27 h 27"/>
                  <a:gd name="T6" fmla="*/ 40 w 56"/>
                  <a:gd name="T7" fmla="*/ 27 h 27"/>
                  <a:gd name="T8" fmla="*/ 56 w 56"/>
                  <a:gd name="T9" fmla="*/ 23 h 27"/>
                  <a:gd name="T10" fmla="*/ 56 w 56"/>
                  <a:gd name="T11" fmla="*/ 23 h 27"/>
                  <a:gd name="T12" fmla="*/ 40 w 56"/>
                  <a:gd name="T13" fmla="*/ 26 h 27"/>
                  <a:gd name="T14" fmla="*/ 40 w 56"/>
                  <a:gd name="T15" fmla="*/ 26 h 27"/>
                  <a:gd name="T16" fmla="*/ 32 w 56"/>
                  <a:gd name="T17" fmla="*/ 26 h 27"/>
                  <a:gd name="T18" fmla="*/ 2 w 56"/>
                  <a:gd name="T19" fmla="*/ 21 h 27"/>
                  <a:gd name="T20" fmla="*/ 0 w 56"/>
                  <a:gd name="T21" fmla="*/ 21 h 27"/>
                  <a:gd name="T22" fmla="*/ 34 w 56"/>
                  <a:gd name="T23" fmla="*/ 13 h 27"/>
                  <a:gd name="T24" fmla="*/ 30 w 56"/>
                  <a:gd name="T25" fmla="*/ 13 h 27"/>
                  <a:gd name="T26" fmla="*/ 31 w 56"/>
                  <a:gd name="T27" fmla="*/ 14 h 27"/>
                  <a:gd name="T28" fmla="*/ 34 w 56"/>
                  <a:gd name="T29" fmla="*/ 14 h 27"/>
                  <a:gd name="T30" fmla="*/ 49 w 56"/>
                  <a:gd name="T31" fmla="*/ 18 h 27"/>
                  <a:gd name="T32" fmla="*/ 50 w 56"/>
                  <a:gd name="T33" fmla="*/ 18 h 27"/>
                  <a:gd name="T34" fmla="*/ 50 w 56"/>
                  <a:gd name="T35" fmla="*/ 18 h 27"/>
                  <a:gd name="T36" fmla="*/ 49 w 56"/>
                  <a:gd name="T37" fmla="*/ 17 h 27"/>
                  <a:gd name="T38" fmla="*/ 34 w 56"/>
                  <a:gd name="T39" fmla="*/ 13 h 27"/>
                  <a:gd name="T40" fmla="*/ 20 w 56"/>
                  <a:gd name="T41" fmla="*/ 0 h 27"/>
                  <a:gd name="T42" fmla="*/ 13 w 56"/>
                  <a:gd name="T43" fmla="*/ 0 h 27"/>
                  <a:gd name="T44" fmla="*/ 13 w 56"/>
                  <a:gd name="T45" fmla="*/ 1 h 27"/>
                  <a:gd name="T46" fmla="*/ 20 w 56"/>
                  <a:gd name="T47" fmla="*/ 0 h 27"/>
                  <a:gd name="T48" fmla="*/ 38 w 56"/>
                  <a:gd name="T49" fmla="*/ 5 h 27"/>
                  <a:gd name="T50" fmla="*/ 39 w 56"/>
                  <a:gd name="T51" fmla="*/ 6 h 27"/>
                  <a:gd name="T52" fmla="*/ 39 w 56"/>
                  <a:gd name="T53" fmla="*/ 6 h 27"/>
                  <a:gd name="T54" fmla="*/ 38 w 56"/>
                  <a:gd name="T55" fmla="*/ 4 h 27"/>
                  <a:gd name="T56" fmla="*/ 20 w 56"/>
                  <a:gd name="T5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27">
                    <a:moveTo>
                      <a:pt x="0" y="21"/>
                    </a:moveTo>
                    <a:cubicBezTo>
                      <a:pt x="9" y="24"/>
                      <a:pt x="20" y="27"/>
                      <a:pt x="32" y="27"/>
                    </a:cubicBezTo>
                    <a:cubicBezTo>
                      <a:pt x="35" y="27"/>
                      <a:pt x="37" y="27"/>
                      <a:pt x="40" y="27"/>
                    </a:cubicBezTo>
                    <a:cubicBezTo>
                      <a:pt x="40" y="27"/>
                      <a:pt x="40" y="27"/>
                      <a:pt x="40" y="27"/>
                    </a:cubicBezTo>
                    <a:cubicBezTo>
                      <a:pt x="48" y="26"/>
                      <a:pt x="53" y="25"/>
                      <a:pt x="56" y="23"/>
                    </a:cubicBezTo>
                    <a:cubicBezTo>
                      <a:pt x="56" y="23"/>
                      <a:pt x="56" y="23"/>
                      <a:pt x="56" y="23"/>
                    </a:cubicBezTo>
                    <a:cubicBezTo>
                      <a:pt x="53" y="24"/>
                      <a:pt x="48" y="25"/>
                      <a:pt x="40" y="26"/>
                    </a:cubicBezTo>
                    <a:cubicBezTo>
                      <a:pt x="40" y="26"/>
                      <a:pt x="40" y="26"/>
                      <a:pt x="40" y="26"/>
                    </a:cubicBezTo>
                    <a:cubicBezTo>
                      <a:pt x="37" y="26"/>
                      <a:pt x="35" y="26"/>
                      <a:pt x="32" y="26"/>
                    </a:cubicBezTo>
                    <a:cubicBezTo>
                      <a:pt x="21" y="26"/>
                      <a:pt x="10" y="24"/>
                      <a:pt x="2" y="21"/>
                    </a:cubicBezTo>
                    <a:cubicBezTo>
                      <a:pt x="2" y="21"/>
                      <a:pt x="1" y="21"/>
                      <a:pt x="0" y="21"/>
                    </a:cubicBezTo>
                    <a:moveTo>
                      <a:pt x="34" y="13"/>
                    </a:moveTo>
                    <a:cubicBezTo>
                      <a:pt x="32" y="13"/>
                      <a:pt x="31" y="13"/>
                      <a:pt x="30" y="13"/>
                    </a:cubicBezTo>
                    <a:cubicBezTo>
                      <a:pt x="30" y="14"/>
                      <a:pt x="30" y="14"/>
                      <a:pt x="31" y="14"/>
                    </a:cubicBezTo>
                    <a:cubicBezTo>
                      <a:pt x="32" y="14"/>
                      <a:pt x="33" y="14"/>
                      <a:pt x="34" y="14"/>
                    </a:cubicBezTo>
                    <a:cubicBezTo>
                      <a:pt x="40" y="14"/>
                      <a:pt x="45" y="15"/>
                      <a:pt x="49" y="18"/>
                    </a:cubicBezTo>
                    <a:cubicBezTo>
                      <a:pt x="49" y="18"/>
                      <a:pt x="50" y="18"/>
                      <a:pt x="50" y="18"/>
                    </a:cubicBezTo>
                    <a:cubicBezTo>
                      <a:pt x="50" y="18"/>
                      <a:pt x="50" y="18"/>
                      <a:pt x="50" y="18"/>
                    </a:cubicBezTo>
                    <a:cubicBezTo>
                      <a:pt x="50" y="18"/>
                      <a:pt x="50" y="17"/>
                      <a:pt x="49" y="17"/>
                    </a:cubicBezTo>
                    <a:cubicBezTo>
                      <a:pt x="45" y="14"/>
                      <a:pt x="40" y="13"/>
                      <a:pt x="34" y="13"/>
                    </a:cubicBezTo>
                    <a:moveTo>
                      <a:pt x="20" y="0"/>
                    </a:moveTo>
                    <a:cubicBezTo>
                      <a:pt x="18" y="0"/>
                      <a:pt x="15" y="0"/>
                      <a:pt x="13" y="0"/>
                    </a:cubicBezTo>
                    <a:cubicBezTo>
                      <a:pt x="13" y="0"/>
                      <a:pt x="13" y="0"/>
                      <a:pt x="13" y="1"/>
                    </a:cubicBezTo>
                    <a:cubicBezTo>
                      <a:pt x="16" y="0"/>
                      <a:pt x="18" y="0"/>
                      <a:pt x="20" y="0"/>
                    </a:cubicBezTo>
                    <a:cubicBezTo>
                      <a:pt x="27" y="0"/>
                      <a:pt x="33" y="1"/>
                      <a:pt x="38" y="5"/>
                    </a:cubicBezTo>
                    <a:cubicBezTo>
                      <a:pt x="38" y="5"/>
                      <a:pt x="39" y="6"/>
                      <a:pt x="39" y="6"/>
                    </a:cubicBezTo>
                    <a:cubicBezTo>
                      <a:pt x="39" y="6"/>
                      <a:pt x="39" y="6"/>
                      <a:pt x="39" y="6"/>
                    </a:cubicBezTo>
                    <a:cubicBezTo>
                      <a:pt x="39" y="5"/>
                      <a:pt x="38" y="5"/>
                      <a:pt x="38" y="4"/>
                    </a:cubicBezTo>
                    <a:cubicBezTo>
                      <a:pt x="33" y="1"/>
                      <a:pt x="27" y="0"/>
                      <a:pt x="20" y="0"/>
                    </a:cubicBezTo>
                  </a:path>
                </a:pathLst>
              </a:custGeom>
              <a:solidFill>
                <a:srgbClr val="9784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5" name="Freeform 2468">
                <a:extLst>
                  <a:ext uri="{FF2B5EF4-FFF2-40B4-BE49-F238E27FC236}">
                    <a16:creationId xmlns:a16="http://schemas.microsoft.com/office/drawing/2014/main" id="{808D8C0D-A5C1-4EBD-835B-B3C76F26487C}"/>
                  </a:ext>
                </a:extLst>
              </p:cNvPr>
              <p:cNvSpPr>
                <a:spLocks/>
              </p:cNvSpPr>
              <p:nvPr/>
            </p:nvSpPr>
            <p:spPr bwMode="auto">
              <a:xfrm>
                <a:off x="853" y="320"/>
                <a:ext cx="7" cy="12"/>
              </a:xfrm>
              <a:custGeom>
                <a:avLst/>
                <a:gdLst>
                  <a:gd name="T0" fmla="*/ 3 w 3"/>
                  <a:gd name="T1" fmla="*/ 0 h 5"/>
                  <a:gd name="T2" fmla="*/ 0 w 3"/>
                  <a:gd name="T3" fmla="*/ 5 h 5"/>
                  <a:gd name="T4" fmla="*/ 0 w 3"/>
                  <a:gd name="T5" fmla="*/ 5 h 5"/>
                  <a:gd name="T6" fmla="*/ 3 w 3"/>
                  <a:gd name="T7" fmla="*/ 1 h 5"/>
                  <a:gd name="T8" fmla="*/ 3 w 3"/>
                  <a:gd name="T9" fmla="*/ 0 h 5"/>
                </a:gdLst>
                <a:ahLst/>
                <a:cxnLst>
                  <a:cxn ang="0">
                    <a:pos x="T0" y="T1"/>
                  </a:cxn>
                  <a:cxn ang="0">
                    <a:pos x="T2" y="T3"/>
                  </a:cxn>
                  <a:cxn ang="0">
                    <a:pos x="T4" y="T5"/>
                  </a:cxn>
                  <a:cxn ang="0">
                    <a:pos x="T6" y="T7"/>
                  </a:cxn>
                  <a:cxn ang="0">
                    <a:pos x="T8" y="T9"/>
                  </a:cxn>
                </a:cxnLst>
                <a:rect l="0" t="0" r="r" b="b"/>
                <a:pathLst>
                  <a:path w="3" h="5">
                    <a:moveTo>
                      <a:pt x="3" y="0"/>
                    </a:moveTo>
                    <a:cubicBezTo>
                      <a:pt x="3" y="2"/>
                      <a:pt x="2" y="3"/>
                      <a:pt x="0" y="5"/>
                    </a:cubicBezTo>
                    <a:cubicBezTo>
                      <a:pt x="0" y="5"/>
                      <a:pt x="0" y="5"/>
                      <a:pt x="0" y="5"/>
                    </a:cubicBezTo>
                    <a:cubicBezTo>
                      <a:pt x="2" y="4"/>
                      <a:pt x="3" y="2"/>
                      <a:pt x="3" y="1"/>
                    </a:cubicBezTo>
                    <a:cubicBezTo>
                      <a:pt x="3" y="0"/>
                      <a:pt x="3" y="0"/>
                      <a:pt x="3" y="0"/>
                    </a:cubicBezTo>
                  </a:path>
                </a:pathLst>
              </a:custGeom>
              <a:solidFill>
                <a:srgbClr val="9A87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6" name="Freeform 2469">
                <a:extLst>
                  <a:ext uri="{FF2B5EF4-FFF2-40B4-BE49-F238E27FC236}">
                    <a16:creationId xmlns:a16="http://schemas.microsoft.com/office/drawing/2014/main" id="{E189A1DF-EB81-4A8E-803C-FE779ADE27A1}"/>
                  </a:ext>
                </a:extLst>
              </p:cNvPr>
              <p:cNvSpPr>
                <a:spLocks noEditPoints="1"/>
              </p:cNvSpPr>
              <p:nvPr/>
            </p:nvSpPr>
            <p:spPr bwMode="auto">
              <a:xfrm>
                <a:off x="698" y="277"/>
                <a:ext cx="96" cy="50"/>
              </a:xfrm>
              <a:custGeom>
                <a:avLst/>
                <a:gdLst>
                  <a:gd name="T0" fmla="*/ 0 w 40"/>
                  <a:gd name="T1" fmla="*/ 16 h 21"/>
                  <a:gd name="T2" fmla="*/ 9 w 40"/>
                  <a:gd name="T3" fmla="*/ 21 h 21"/>
                  <a:gd name="T4" fmla="*/ 11 w 40"/>
                  <a:gd name="T5" fmla="*/ 21 h 21"/>
                  <a:gd name="T6" fmla="*/ 1 w 40"/>
                  <a:gd name="T7" fmla="*/ 16 h 21"/>
                  <a:gd name="T8" fmla="*/ 0 w 40"/>
                  <a:gd name="T9" fmla="*/ 16 h 21"/>
                  <a:gd name="T10" fmla="*/ 39 w 40"/>
                  <a:gd name="T11" fmla="*/ 13 h 21"/>
                  <a:gd name="T12" fmla="*/ 33 w 40"/>
                  <a:gd name="T13" fmla="*/ 14 h 21"/>
                  <a:gd name="T14" fmla="*/ 33 w 40"/>
                  <a:gd name="T15" fmla="*/ 14 h 21"/>
                  <a:gd name="T16" fmla="*/ 33 w 40"/>
                  <a:gd name="T17" fmla="*/ 14 h 21"/>
                  <a:gd name="T18" fmla="*/ 40 w 40"/>
                  <a:gd name="T19" fmla="*/ 14 h 21"/>
                  <a:gd name="T20" fmla="*/ 39 w 40"/>
                  <a:gd name="T21" fmla="*/ 13 h 21"/>
                  <a:gd name="T22" fmla="*/ 22 w 40"/>
                  <a:gd name="T23" fmla="*/ 0 h 21"/>
                  <a:gd name="T24" fmla="*/ 17 w 40"/>
                  <a:gd name="T25" fmla="*/ 0 h 21"/>
                  <a:gd name="T26" fmla="*/ 1 w 40"/>
                  <a:gd name="T27" fmla="*/ 3 h 21"/>
                  <a:gd name="T28" fmla="*/ 2 w 40"/>
                  <a:gd name="T29" fmla="*/ 3 h 21"/>
                  <a:gd name="T30" fmla="*/ 17 w 40"/>
                  <a:gd name="T31" fmla="*/ 1 h 21"/>
                  <a:gd name="T32" fmla="*/ 22 w 40"/>
                  <a:gd name="T33" fmla="*/ 1 h 21"/>
                  <a:gd name="T34" fmla="*/ 22 w 40"/>
                  <a:gd name="T3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21">
                    <a:moveTo>
                      <a:pt x="0" y="16"/>
                    </a:moveTo>
                    <a:cubicBezTo>
                      <a:pt x="3" y="18"/>
                      <a:pt x="6" y="19"/>
                      <a:pt x="9" y="21"/>
                    </a:cubicBezTo>
                    <a:cubicBezTo>
                      <a:pt x="10" y="21"/>
                      <a:pt x="11" y="21"/>
                      <a:pt x="11" y="21"/>
                    </a:cubicBezTo>
                    <a:cubicBezTo>
                      <a:pt x="7" y="19"/>
                      <a:pt x="4" y="18"/>
                      <a:pt x="1" y="16"/>
                    </a:cubicBezTo>
                    <a:cubicBezTo>
                      <a:pt x="1" y="16"/>
                      <a:pt x="1" y="16"/>
                      <a:pt x="0" y="16"/>
                    </a:cubicBezTo>
                    <a:moveTo>
                      <a:pt x="39" y="13"/>
                    </a:moveTo>
                    <a:cubicBezTo>
                      <a:pt x="37" y="14"/>
                      <a:pt x="35" y="14"/>
                      <a:pt x="33" y="14"/>
                    </a:cubicBezTo>
                    <a:cubicBezTo>
                      <a:pt x="33" y="14"/>
                      <a:pt x="33" y="14"/>
                      <a:pt x="33" y="14"/>
                    </a:cubicBezTo>
                    <a:cubicBezTo>
                      <a:pt x="33" y="14"/>
                      <a:pt x="33" y="14"/>
                      <a:pt x="33" y="14"/>
                    </a:cubicBezTo>
                    <a:cubicBezTo>
                      <a:pt x="35" y="14"/>
                      <a:pt x="38" y="14"/>
                      <a:pt x="40" y="14"/>
                    </a:cubicBezTo>
                    <a:cubicBezTo>
                      <a:pt x="39" y="14"/>
                      <a:pt x="39" y="14"/>
                      <a:pt x="39" y="13"/>
                    </a:cubicBezTo>
                    <a:moveTo>
                      <a:pt x="22" y="0"/>
                    </a:moveTo>
                    <a:cubicBezTo>
                      <a:pt x="20" y="0"/>
                      <a:pt x="18" y="0"/>
                      <a:pt x="17" y="0"/>
                    </a:cubicBezTo>
                    <a:cubicBezTo>
                      <a:pt x="10" y="1"/>
                      <a:pt x="4" y="2"/>
                      <a:pt x="1" y="3"/>
                    </a:cubicBezTo>
                    <a:cubicBezTo>
                      <a:pt x="2" y="3"/>
                      <a:pt x="2" y="3"/>
                      <a:pt x="2" y="3"/>
                    </a:cubicBezTo>
                    <a:cubicBezTo>
                      <a:pt x="5" y="2"/>
                      <a:pt x="11" y="2"/>
                      <a:pt x="17" y="1"/>
                    </a:cubicBezTo>
                    <a:cubicBezTo>
                      <a:pt x="19" y="1"/>
                      <a:pt x="21" y="1"/>
                      <a:pt x="22" y="1"/>
                    </a:cubicBezTo>
                    <a:cubicBezTo>
                      <a:pt x="22" y="0"/>
                      <a:pt x="22" y="0"/>
                      <a:pt x="22" y="0"/>
                    </a:cubicBezTo>
                  </a:path>
                </a:pathLst>
              </a:custGeom>
              <a:solidFill>
                <a:srgbClr val="9A87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7" name="Freeform 2470">
                <a:extLst>
                  <a:ext uri="{FF2B5EF4-FFF2-40B4-BE49-F238E27FC236}">
                    <a16:creationId xmlns:a16="http://schemas.microsoft.com/office/drawing/2014/main" id="{BDF48516-6C9A-4935-95E1-1B5709558163}"/>
                  </a:ext>
                </a:extLst>
              </p:cNvPr>
              <p:cNvSpPr>
                <a:spLocks noEditPoints="1"/>
              </p:cNvSpPr>
              <p:nvPr/>
            </p:nvSpPr>
            <p:spPr bwMode="auto">
              <a:xfrm>
                <a:off x="669" y="284"/>
                <a:ext cx="34" cy="31"/>
              </a:xfrm>
              <a:custGeom>
                <a:avLst/>
                <a:gdLst>
                  <a:gd name="T0" fmla="*/ 0 w 14"/>
                  <a:gd name="T1" fmla="*/ 3 h 13"/>
                  <a:gd name="T2" fmla="*/ 0 w 14"/>
                  <a:gd name="T3" fmla="*/ 3 h 13"/>
                  <a:gd name="T4" fmla="*/ 3 w 14"/>
                  <a:gd name="T5" fmla="*/ 7 h 13"/>
                  <a:gd name="T6" fmla="*/ 12 w 14"/>
                  <a:gd name="T7" fmla="*/ 13 h 13"/>
                  <a:gd name="T8" fmla="*/ 13 w 14"/>
                  <a:gd name="T9" fmla="*/ 13 h 13"/>
                  <a:gd name="T10" fmla="*/ 3 w 14"/>
                  <a:gd name="T11" fmla="*/ 6 h 13"/>
                  <a:gd name="T12" fmla="*/ 0 w 14"/>
                  <a:gd name="T13" fmla="*/ 3 h 13"/>
                  <a:gd name="T14" fmla="*/ 13 w 14"/>
                  <a:gd name="T15" fmla="*/ 0 h 13"/>
                  <a:gd name="T16" fmla="*/ 12 w 14"/>
                  <a:gd name="T17" fmla="*/ 1 h 13"/>
                  <a:gd name="T18" fmla="*/ 12 w 14"/>
                  <a:gd name="T19" fmla="*/ 2 h 13"/>
                  <a:gd name="T20" fmla="*/ 14 w 14"/>
                  <a:gd name="T21" fmla="*/ 0 h 13"/>
                  <a:gd name="T22" fmla="*/ 13 w 14"/>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3">
                    <a:moveTo>
                      <a:pt x="0" y="3"/>
                    </a:moveTo>
                    <a:cubicBezTo>
                      <a:pt x="0" y="3"/>
                      <a:pt x="0" y="3"/>
                      <a:pt x="0" y="3"/>
                    </a:cubicBezTo>
                    <a:cubicBezTo>
                      <a:pt x="0" y="4"/>
                      <a:pt x="1" y="5"/>
                      <a:pt x="3" y="7"/>
                    </a:cubicBezTo>
                    <a:cubicBezTo>
                      <a:pt x="5" y="8"/>
                      <a:pt x="8" y="11"/>
                      <a:pt x="12" y="13"/>
                    </a:cubicBezTo>
                    <a:cubicBezTo>
                      <a:pt x="13" y="13"/>
                      <a:pt x="13" y="13"/>
                      <a:pt x="13" y="13"/>
                    </a:cubicBezTo>
                    <a:cubicBezTo>
                      <a:pt x="9" y="10"/>
                      <a:pt x="5" y="8"/>
                      <a:pt x="3" y="6"/>
                    </a:cubicBezTo>
                    <a:cubicBezTo>
                      <a:pt x="1" y="5"/>
                      <a:pt x="0" y="4"/>
                      <a:pt x="0" y="3"/>
                    </a:cubicBezTo>
                    <a:moveTo>
                      <a:pt x="13" y="0"/>
                    </a:moveTo>
                    <a:cubicBezTo>
                      <a:pt x="13" y="0"/>
                      <a:pt x="12" y="1"/>
                      <a:pt x="12" y="1"/>
                    </a:cubicBezTo>
                    <a:cubicBezTo>
                      <a:pt x="12" y="1"/>
                      <a:pt x="12" y="2"/>
                      <a:pt x="12" y="2"/>
                    </a:cubicBezTo>
                    <a:cubicBezTo>
                      <a:pt x="12" y="1"/>
                      <a:pt x="13" y="1"/>
                      <a:pt x="14" y="0"/>
                    </a:cubicBezTo>
                    <a:cubicBezTo>
                      <a:pt x="13" y="0"/>
                      <a:pt x="13" y="0"/>
                      <a:pt x="13" y="0"/>
                    </a:cubicBezTo>
                  </a:path>
                </a:pathLst>
              </a:custGeom>
              <a:solidFill>
                <a:srgbClr val="9C8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8" name="Freeform 2471">
                <a:extLst>
                  <a:ext uri="{FF2B5EF4-FFF2-40B4-BE49-F238E27FC236}">
                    <a16:creationId xmlns:a16="http://schemas.microsoft.com/office/drawing/2014/main" id="{05B70406-6591-4E9A-AAFB-6333019CBCA0}"/>
                  </a:ext>
                </a:extLst>
              </p:cNvPr>
              <p:cNvSpPr>
                <a:spLocks/>
              </p:cNvSpPr>
              <p:nvPr/>
            </p:nvSpPr>
            <p:spPr bwMode="auto">
              <a:xfrm>
                <a:off x="743" y="310"/>
                <a:ext cx="34" cy="7"/>
              </a:xfrm>
              <a:custGeom>
                <a:avLst/>
                <a:gdLst>
                  <a:gd name="T0" fmla="*/ 14 w 14"/>
                  <a:gd name="T1" fmla="*/ 0 h 3"/>
                  <a:gd name="T2" fmla="*/ 14 w 14"/>
                  <a:gd name="T3" fmla="*/ 0 h 3"/>
                  <a:gd name="T4" fmla="*/ 14 w 14"/>
                  <a:gd name="T5" fmla="*/ 0 h 3"/>
                  <a:gd name="T6" fmla="*/ 7 w 14"/>
                  <a:gd name="T7" fmla="*/ 1 h 3"/>
                  <a:gd name="T8" fmla="*/ 7 w 14"/>
                  <a:gd name="T9" fmla="*/ 1 h 3"/>
                  <a:gd name="T10" fmla="*/ 5 w 14"/>
                  <a:gd name="T11" fmla="*/ 1 h 3"/>
                  <a:gd name="T12" fmla="*/ 1 w 14"/>
                  <a:gd name="T13" fmla="*/ 2 h 3"/>
                  <a:gd name="T14" fmla="*/ 0 w 14"/>
                  <a:gd name="T15" fmla="*/ 3 h 3"/>
                  <a:gd name="T16" fmla="*/ 0 w 14"/>
                  <a:gd name="T17" fmla="*/ 3 h 3"/>
                  <a:gd name="T18" fmla="*/ 0 w 14"/>
                  <a:gd name="T19" fmla="*/ 3 h 3"/>
                  <a:gd name="T20" fmla="*/ 0 w 14"/>
                  <a:gd name="T21" fmla="*/ 3 h 3"/>
                  <a:gd name="T22" fmla="*/ 0 w 14"/>
                  <a:gd name="T23" fmla="*/ 3 h 3"/>
                  <a:gd name="T24" fmla="*/ 0 w 14"/>
                  <a:gd name="T25" fmla="*/ 3 h 3"/>
                  <a:gd name="T26" fmla="*/ 14 w 14"/>
                  <a:gd name="T27" fmla="*/ 0 h 3"/>
                  <a:gd name="T28" fmla="*/ 14 w 14"/>
                  <a:gd name="T29" fmla="*/ 0 h 3"/>
                  <a:gd name="T30" fmla="*/ 14 w 14"/>
                  <a:gd name="T31" fmla="*/ 0 h 3"/>
                  <a:gd name="T32" fmla="*/ 14 w 14"/>
                  <a:gd name="T33" fmla="*/ 0 h 3"/>
                  <a:gd name="T34" fmla="*/ 14 w 14"/>
                  <a:gd name="T3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3">
                    <a:moveTo>
                      <a:pt x="14" y="0"/>
                    </a:moveTo>
                    <a:cubicBezTo>
                      <a:pt x="14" y="0"/>
                      <a:pt x="14" y="0"/>
                      <a:pt x="14" y="0"/>
                    </a:cubicBezTo>
                    <a:cubicBezTo>
                      <a:pt x="14" y="0"/>
                      <a:pt x="14" y="0"/>
                      <a:pt x="14" y="0"/>
                    </a:cubicBezTo>
                    <a:cubicBezTo>
                      <a:pt x="12" y="0"/>
                      <a:pt x="9" y="0"/>
                      <a:pt x="7" y="1"/>
                    </a:cubicBezTo>
                    <a:cubicBezTo>
                      <a:pt x="7" y="1"/>
                      <a:pt x="7" y="1"/>
                      <a:pt x="7" y="1"/>
                    </a:cubicBezTo>
                    <a:cubicBezTo>
                      <a:pt x="7" y="1"/>
                      <a:pt x="6" y="1"/>
                      <a:pt x="5" y="1"/>
                    </a:cubicBezTo>
                    <a:cubicBezTo>
                      <a:pt x="4" y="1"/>
                      <a:pt x="2" y="2"/>
                      <a:pt x="1" y="2"/>
                    </a:cubicBezTo>
                    <a:cubicBezTo>
                      <a:pt x="1" y="2"/>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2" y="2"/>
                      <a:pt x="7" y="1"/>
                      <a:pt x="14" y="0"/>
                    </a:cubicBezTo>
                    <a:cubicBezTo>
                      <a:pt x="14" y="0"/>
                      <a:pt x="14" y="0"/>
                      <a:pt x="14" y="0"/>
                    </a:cubicBezTo>
                    <a:cubicBezTo>
                      <a:pt x="14" y="0"/>
                      <a:pt x="14" y="0"/>
                      <a:pt x="14" y="0"/>
                    </a:cubicBezTo>
                    <a:cubicBezTo>
                      <a:pt x="14" y="0"/>
                      <a:pt x="14" y="0"/>
                      <a:pt x="14" y="0"/>
                    </a:cubicBezTo>
                    <a:cubicBezTo>
                      <a:pt x="14" y="0"/>
                      <a:pt x="14" y="0"/>
                      <a:pt x="14" y="0"/>
                    </a:cubicBezTo>
                  </a:path>
                </a:pathLst>
              </a:custGeom>
              <a:solidFill>
                <a:srgbClr val="9A87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9" name="Freeform 2472">
                <a:extLst>
                  <a:ext uri="{FF2B5EF4-FFF2-40B4-BE49-F238E27FC236}">
                    <a16:creationId xmlns:a16="http://schemas.microsoft.com/office/drawing/2014/main" id="{0CC4095A-5305-486C-B722-51E50D3E6FC2}"/>
                  </a:ext>
                </a:extLst>
              </p:cNvPr>
              <p:cNvSpPr>
                <a:spLocks noEditPoints="1"/>
              </p:cNvSpPr>
              <p:nvPr/>
            </p:nvSpPr>
            <p:spPr bwMode="auto">
              <a:xfrm>
                <a:off x="657" y="267"/>
                <a:ext cx="237" cy="79"/>
              </a:xfrm>
              <a:custGeom>
                <a:avLst/>
                <a:gdLst>
                  <a:gd name="T0" fmla="*/ 66 w 99"/>
                  <a:gd name="T1" fmla="*/ 30 h 33"/>
                  <a:gd name="T2" fmla="*/ 66 w 99"/>
                  <a:gd name="T3" fmla="*/ 30 h 33"/>
                  <a:gd name="T4" fmla="*/ 8 w 99"/>
                  <a:gd name="T5" fmla="*/ 13 h 33"/>
                  <a:gd name="T6" fmla="*/ 29 w 99"/>
                  <a:gd name="T7" fmla="*/ 1 h 33"/>
                  <a:gd name="T8" fmla="*/ 74 w 99"/>
                  <a:gd name="T9" fmla="*/ 7 h 33"/>
                  <a:gd name="T10" fmla="*/ 66 w 99"/>
                  <a:gd name="T11" fmla="*/ 30 h 33"/>
                  <a:gd name="T12" fmla="*/ 34 w 99"/>
                  <a:gd name="T13" fmla="*/ 4 h 33"/>
                  <a:gd name="T14" fmla="*/ 19 w 99"/>
                  <a:gd name="T15" fmla="*/ 12 h 33"/>
                  <a:gd name="T16" fmla="*/ 49 w 99"/>
                  <a:gd name="T17" fmla="*/ 16 h 33"/>
                  <a:gd name="T18" fmla="*/ 64 w 99"/>
                  <a:gd name="T19" fmla="*/ 8 h 33"/>
                  <a:gd name="T20" fmla="*/ 34 w 99"/>
                  <a:gd name="T21" fmla="*/ 4 h 33"/>
                  <a:gd name="T22" fmla="*/ 37 w 99"/>
                  <a:gd name="T23" fmla="*/ 25 h 33"/>
                  <a:gd name="T24" fmla="*/ 63 w 99"/>
                  <a:gd name="T25" fmla="*/ 28 h 33"/>
                  <a:gd name="T26" fmla="*/ 75 w 99"/>
                  <a:gd name="T27" fmla="*/ 21 h 33"/>
                  <a:gd name="T28" fmla="*/ 50 w 99"/>
                  <a:gd name="T29" fmla="*/ 18 h 33"/>
                  <a:gd name="T30" fmla="*/ 37 w 99"/>
                  <a:gd name="T31"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33">
                    <a:moveTo>
                      <a:pt x="66" y="30"/>
                    </a:moveTo>
                    <a:cubicBezTo>
                      <a:pt x="66" y="30"/>
                      <a:pt x="66" y="30"/>
                      <a:pt x="66" y="30"/>
                    </a:cubicBezTo>
                    <a:cubicBezTo>
                      <a:pt x="36" y="33"/>
                      <a:pt x="15" y="19"/>
                      <a:pt x="8" y="13"/>
                    </a:cubicBezTo>
                    <a:cubicBezTo>
                      <a:pt x="0" y="7"/>
                      <a:pt x="11" y="3"/>
                      <a:pt x="29" y="1"/>
                    </a:cubicBezTo>
                    <a:cubicBezTo>
                      <a:pt x="47" y="0"/>
                      <a:pt x="66" y="1"/>
                      <a:pt x="74" y="7"/>
                    </a:cubicBezTo>
                    <a:cubicBezTo>
                      <a:pt x="81" y="13"/>
                      <a:pt x="99" y="27"/>
                      <a:pt x="66" y="30"/>
                    </a:cubicBezTo>
                    <a:moveTo>
                      <a:pt x="34" y="4"/>
                    </a:moveTo>
                    <a:cubicBezTo>
                      <a:pt x="21" y="6"/>
                      <a:pt x="11" y="7"/>
                      <a:pt x="19" y="12"/>
                    </a:cubicBezTo>
                    <a:cubicBezTo>
                      <a:pt x="26" y="17"/>
                      <a:pt x="36" y="17"/>
                      <a:pt x="49" y="16"/>
                    </a:cubicBezTo>
                    <a:cubicBezTo>
                      <a:pt x="61" y="15"/>
                      <a:pt x="69" y="13"/>
                      <a:pt x="64" y="8"/>
                    </a:cubicBezTo>
                    <a:cubicBezTo>
                      <a:pt x="56" y="3"/>
                      <a:pt x="46" y="3"/>
                      <a:pt x="34" y="4"/>
                    </a:cubicBezTo>
                    <a:moveTo>
                      <a:pt x="37" y="25"/>
                    </a:moveTo>
                    <a:cubicBezTo>
                      <a:pt x="41" y="27"/>
                      <a:pt x="52" y="29"/>
                      <a:pt x="63" y="28"/>
                    </a:cubicBezTo>
                    <a:cubicBezTo>
                      <a:pt x="73" y="27"/>
                      <a:pt x="79" y="24"/>
                      <a:pt x="75" y="21"/>
                    </a:cubicBezTo>
                    <a:cubicBezTo>
                      <a:pt x="70" y="17"/>
                      <a:pt x="60" y="17"/>
                      <a:pt x="50" y="18"/>
                    </a:cubicBezTo>
                    <a:cubicBezTo>
                      <a:pt x="39" y="19"/>
                      <a:pt x="31" y="20"/>
                      <a:pt x="37" y="25"/>
                    </a:cubicBezTo>
                  </a:path>
                </a:pathLst>
              </a:custGeom>
              <a:solidFill>
                <a:srgbClr val="CDB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0" name="Freeform 2473">
                <a:extLst>
                  <a:ext uri="{FF2B5EF4-FFF2-40B4-BE49-F238E27FC236}">
                    <a16:creationId xmlns:a16="http://schemas.microsoft.com/office/drawing/2014/main" id="{C98154D4-109C-4019-B9A1-E62B0752F9EE}"/>
                  </a:ext>
                </a:extLst>
              </p:cNvPr>
              <p:cNvSpPr>
                <a:spLocks/>
              </p:cNvSpPr>
              <p:nvPr/>
            </p:nvSpPr>
            <p:spPr bwMode="auto">
              <a:xfrm>
                <a:off x="732" y="305"/>
                <a:ext cx="45" cy="22"/>
              </a:xfrm>
              <a:custGeom>
                <a:avLst/>
                <a:gdLst>
                  <a:gd name="T0" fmla="*/ 18 w 19"/>
                  <a:gd name="T1" fmla="*/ 0 h 9"/>
                  <a:gd name="T2" fmla="*/ 3 w 19"/>
                  <a:gd name="T3" fmla="*/ 1 h 9"/>
                  <a:gd name="T4" fmla="*/ 3 w 19"/>
                  <a:gd name="T5" fmla="*/ 9 h 9"/>
                  <a:gd name="T6" fmla="*/ 6 w 19"/>
                  <a:gd name="T7" fmla="*/ 9 h 9"/>
                  <a:gd name="T8" fmla="*/ 6 w 19"/>
                  <a:gd name="T9" fmla="*/ 9 h 9"/>
                  <a:gd name="T10" fmla="*/ 19 w 19"/>
                  <a:gd name="T11" fmla="*/ 2 h 9"/>
                  <a:gd name="T12" fmla="*/ 19 w 19"/>
                  <a:gd name="T13" fmla="*/ 2 h 9"/>
                  <a:gd name="T14" fmla="*/ 19 w 19"/>
                  <a:gd name="T15" fmla="*/ 0 h 9"/>
                  <a:gd name="T16" fmla="*/ 18 w 1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9">
                    <a:moveTo>
                      <a:pt x="18" y="0"/>
                    </a:moveTo>
                    <a:cubicBezTo>
                      <a:pt x="13" y="1"/>
                      <a:pt x="8" y="1"/>
                      <a:pt x="3" y="1"/>
                    </a:cubicBezTo>
                    <a:cubicBezTo>
                      <a:pt x="3" y="9"/>
                      <a:pt x="3" y="9"/>
                      <a:pt x="3" y="9"/>
                    </a:cubicBezTo>
                    <a:cubicBezTo>
                      <a:pt x="6" y="9"/>
                      <a:pt x="6" y="9"/>
                      <a:pt x="6" y="9"/>
                    </a:cubicBezTo>
                    <a:cubicBezTo>
                      <a:pt x="6" y="9"/>
                      <a:pt x="6" y="9"/>
                      <a:pt x="6" y="9"/>
                    </a:cubicBezTo>
                    <a:cubicBezTo>
                      <a:pt x="0" y="4"/>
                      <a:pt x="8" y="3"/>
                      <a:pt x="19" y="2"/>
                    </a:cubicBezTo>
                    <a:cubicBezTo>
                      <a:pt x="19" y="2"/>
                      <a:pt x="19" y="2"/>
                      <a:pt x="19" y="2"/>
                    </a:cubicBezTo>
                    <a:cubicBezTo>
                      <a:pt x="19" y="0"/>
                      <a:pt x="19" y="0"/>
                      <a:pt x="19" y="0"/>
                    </a:cubicBezTo>
                    <a:cubicBezTo>
                      <a:pt x="19" y="0"/>
                      <a:pt x="18" y="0"/>
                      <a:pt x="18" y="0"/>
                    </a:cubicBezTo>
                  </a:path>
                </a:pathLst>
              </a:custGeom>
              <a:solidFill>
                <a:srgbClr val="A390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1" name="Freeform 2474">
                <a:extLst>
                  <a:ext uri="{FF2B5EF4-FFF2-40B4-BE49-F238E27FC236}">
                    <a16:creationId xmlns:a16="http://schemas.microsoft.com/office/drawing/2014/main" id="{18468A32-862B-4BBB-B878-7FE31F2EB92E}"/>
                  </a:ext>
                </a:extLst>
              </p:cNvPr>
              <p:cNvSpPr>
                <a:spLocks noEditPoints="1"/>
              </p:cNvSpPr>
              <p:nvPr/>
            </p:nvSpPr>
            <p:spPr bwMode="auto">
              <a:xfrm>
                <a:off x="743" y="313"/>
                <a:ext cx="17" cy="4"/>
              </a:xfrm>
              <a:custGeom>
                <a:avLst/>
                <a:gdLst>
                  <a:gd name="T0" fmla="*/ 0 w 7"/>
                  <a:gd name="T1" fmla="*/ 2 h 2"/>
                  <a:gd name="T2" fmla="*/ 0 w 7"/>
                  <a:gd name="T3" fmla="*/ 2 h 2"/>
                  <a:gd name="T4" fmla="*/ 0 w 7"/>
                  <a:gd name="T5" fmla="*/ 2 h 2"/>
                  <a:gd name="T6" fmla="*/ 0 w 7"/>
                  <a:gd name="T7" fmla="*/ 2 h 2"/>
                  <a:gd name="T8" fmla="*/ 0 w 7"/>
                  <a:gd name="T9" fmla="*/ 2 h 2"/>
                  <a:gd name="T10" fmla="*/ 0 w 7"/>
                  <a:gd name="T11" fmla="*/ 2 h 2"/>
                  <a:gd name="T12" fmla="*/ 0 w 7"/>
                  <a:gd name="T13" fmla="*/ 2 h 2"/>
                  <a:gd name="T14" fmla="*/ 7 w 7"/>
                  <a:gd name="T15" fmla="*/ 0 h 2"/>
                  <a:gd name="T16" fmla="*/ 0 w 7"/>
                  <a:gd name="T17" fmla="*/ 2 h 2"/>
                  <a:gd name="T18" fmla="*/ 1 w 7"/>
                  <a:gd name="T19" fmla="*/ 1 h 2"/>
                  <a:gd name="T20" fmla="*/ 5 w 7"/>
                  <a:gd name="T21" fmla="*/ 0 h 2"/>
                  <a:gd name="T22" fmla="*/ 7 w 7"/>
                  <a:gd name="T23" fmla="*/ 0 h 2"/>
                  <a:gd name="T24" fmla="*/ 7 w 7"/>
                  <a:gd name="T2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2">
                    <a:moveTo>
                      <a:pt x="0" y="2"/>
                    </a:moveTo>
                    <a:cubicBezTo>
                      <a:pt x="0" y="2"/>
                      <a:pt x="0" y="2"/>
                      <a:pt x="0" y="2"/>
                    </a:cubicBezTo>
                    <a:cubicBezTo>
                      <a:pt x="0" y="2"/>
                      <a:pt x="0" y="2"/>
                      <a:pt x="0" y="2"/>
                    </a:cubicBezTo>
                    <a:cubicBezTo>
                      <a:pt x="0" y="2"/>
                      <a:pt x="0" y="2"/>
                      <a:pt x="0" y="2"/>
                    </a:cubicBezTo>
                    <a:moveTo>
                      <a:pt x="0" y="2"/>
                    </a:moveTo>
                    <a:cubicBezTo>
                      <a:pt x="0" y="2"/>
                      <a:pt x="0" y="2"/>
                      <a:pt x="0" y="2"/>
                    </a:cubicBezTo>
                    <a:cubicBezTo>
                      <a:pt x="0" y="2"/>
                      <a:pt x="0" y="2"/>
                      <a:pt x="0" y="2"/>
                    </a:cubicBezTo>
                    <a:moveTo>
                      <a:pt x="7" y="0"/>
                    </a:moveTo>
                    <a:cubicBezTo>
                      <a:pt x="4" y="0"/>
                      <a:pt x="1" y="1"/>
                      <a:pt x="0" y="2"/>
                    </a:cubicBezTo>
                    <a:cubicBezTo>
                      <a:pt x="0" y="2"/>
                      <a:pt x="1" y="1"/>
                      <a:pt x="1" y="1"/>
                    </a:cubicBezTo>
                    <a:cubicBezTo>
                      <a:pt x="2" y="1"/>
                      <a:pt x="4" y="0"/>
                      <a:pt x="5" y="0"/>
                    </a:cubicBezTo>
                    <a:cubicBezTo>
                      <a:pt x="6" y="0"/>
                      <a:pt x="7" y="0"/>
                      <a:pt x="7" y="0"/>
                    </a:cubicBezTo>
                    <a:cubicBezTo>
                      <a:pt x="7" y="0"/>
                      <a:pt x="7" y="0"/>
                      <a:pt x="7" y="0"/>
                    </a:cubicBezTo>
                  </a:path>
                </a:pathLst>
              </a:custGeom>
              <a:solidFill>
                <a:srgbClr val="8673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2" name="Freeform 2475">
                <a:extLst>
                  <a:ext uri="{FF2B5EF4-FFF2-40B4-BE49-F238E27FC236}">
                    <a16:creationId xmlns:a16="http://schemas.microsoft.com/office/drawing/2014/main" id="{EAD98591-C1DD-4377-8059-25F3766B64A7}"/>
                  </a:ext>
                </a:extLst>
              </p:cNvPr>
              <p:cNvSpPr>
                <a:spLocks/>
              </p:cNvSpPr>
              <p:nvPr/>
            </p:nvSpPr>
            <p:spPr bwMode="auto">
              <a:xfrm>
                <a:off x="741" y="308"/>
                <a:ext cx="19" cy="9"/>
              </a:xfrm>
              <a:custGeom>
                <a:avLst/>
                <a:gdLst>
                  <a:gd name="T0" fmla="*/ 8 w 8"/>
                  <a:gd name="T1" fmla="*/ 0 h 4"/>
                  <a:gd name="T2" fmla="*/ 6 w 8"/>
                  <a:gd name="T3" fmla="*/ 0 h 4"/>
                  <a:gd name="T4" fmla="*/ 6 w 8"/>
                  <a:gd name="T5" fmla="*/ 0 h 4"/>
                  <a:gd name="T6" fmla="*/ 6 w 8"/>
                  <a:gd name="T7" fmla="*/ 0 h 4"/>
                  <a:gd name="T8" fmla="*/ 0 w 8"/>
                  <a:gd name="T9" fmla="*/ 3 h 4"/>
                  <a:gd name="T10" fmla="*/ 1 w 8"/>
                  <a:gd name="T11" fmla="*/ 4 h 4"/>
                  <a:gd name="T12" fmla="*/ 1 w 8"/>
                  <a:gd name="T13" fmla="*/ 4 h 4"/>
                  <a:gd name="T14" fmla="*/ 1 w 8"/>
                  <a:gd name="T15" fmla="*/ 4 h 4"/>
                  <a:gd name="T16" fmla="*/ 1 w 8"/>
                  <a:gd name="T17" fmla="*/ 4 h 4"/>
                  <a:gd name="T18" fmla="*/ 1 w 8"/>
                  <a:gd name="T19" fmla="*/ 4 h 4"/>
                  <a:gd name="T20" fmla="*/ 1 w 8"/>
                  <a:gd name="T21" fmla="*/ 4 h 4"/>
                  <a:gd name="T22" fmla="*/ 8 w 8"/>
                  <a:gd name="T23" fmla="*/ 2 h 4"/>
                  <a:gd name="T24" fmla="*/ 8 w 8"/>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4">
                    <a:moveTo>
                      <a:pt x="8" y="0"/>
                    </a:moveTo>
                    <a:cubicBezTo>
                      <a:pt x="8" y="0"/>
                      <a:pt x="7" y="0"/>
                      <a:pt x="6" y="0"/>
                    </a:cubicBezTo>
                    <a:cubicBezTo>
                      <a:pt x="6" y="0"/>
                      <a:pt x="6" y="0"/>
                      <a:pt x="6" y="0"/>
                    </a:cubicBezTo>
                    <a:cubicBezTo>
                      <a:pt x="6" y="0"/>
                      <a:pt x="6" y="0"/>
                      <a:pt x="6" y="0"/>
                    </a:cubicBezTo>
                    <a:cubicBezTo>
                      <a:pt x="2" y="1"/>
                      <a:pt x="0" y="2"/>
                      <a:pt x="0" y="3"/>
                    </a:cubicBezTo>
                    <a:cubicBezTo>
                      <a:pt x="0" y="3"/>
                      <a:pt x="0" y="4"/>
                      <a:pt x="1" y="4"/>
                    </a:cubicBezTo>
                    <a:cubicBezTo>
                      <a:pt x="1" y="4"/>
                      <a:pt x="1" y="4"/>
                      <a:pt x="1" y="4"/>
                    </a:cubicBezTo>
                    <a:cubicBezTo>
                      <a:pt x="1" y="4"/>
                      <a:pt x="1" y="4"/>
                      <a:pt x="1" y="4"/>
                    </a:cubicBezTo>
                    <a:cubicBezTo>
                      <a:pt x="1" y="4"/>
                      <a:pt x="1" y="4"/>
                      <a:pt x="1" y="4"/>
                    </a:cubicBezTo>
                    <a:cubicBezTo>
                      <a:pt x="1" y="4"/>
                      <a:pt x="1" y="4"/>
                      <a:pt x="1" y="4"/>
                    </a:cubicBezTo>
                    <a:cubicBezTo>
                      <a:pt x="1" y="4"/>
                      <a:pt x="1" y="4"/>
                      <a:pt x="1" y="4"/>
                    </a:cubicBezTo>
                    <a:cubicBezTo>
                      <a:pt x="2" y="3"/>
                      <a:pt x="5" y="2"/>
                      <a:pt x="8" y="2"/>
                    </a:cubicBezTo>
                    <a:cubicBezTo>
                      <a:pt x="8" y="0"/>
                      <a:pt x="8" y="0"/>
                      <a:pt x="8" y="0"/>
                    </a:cubicBezTo>
                  </a:path>
                </a:pathLst>
              </a:custGeom>
              <a:solidFill>
                <a:srgbClr val="8B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3" name="Freeform 2476">
                <a:extLst>
                  <a:ext uri="{FF2B5EF4-FFF2-40B4-BE49-F238E27FC236}">
                    <a16:creationId xmlns:a16="http://schemas.microsoft.com/office/drawing/2014/main" id="{F03BD0C1-2E80-4A91-9877-15A1EF976D7B}"/>
                  </a:ext>
                </a:extLst>
              </p:cNvPr>
              <p:cNvSpPr>
                <a:spLocks/>
              </p:cNvSpPr>
              <p:nvPr/>
            </p:nvSpPr>
            <p:spPr bwMode="auto">
              <a:xfrm>
                <a:off x="686" y="267"/>
                <a:ext cx="62" cy="29"/>
              </a:xfrm>
              <a:custGeom>
                <a:avLst/>
                <a:gdLst>
                  <a:gd name="T0" fmla="*/ 17 w 26"/>
                  <a:gd name="T1" fmla="*/ 1 h 12"/>
                  <a:gd name="T2" fmla="*/ 0 w 26"/>
                  <a:gd name="T3" fmla="*/ 4 h 12"/>
                  <a:gd name="T4" fmla="*/ 3 w 26"/>
                  <a:gd name="T5" fmla="*/ 12 h 12"/>
                  <a:gd name="T6" fmla="*/ 6 w 26"/>
                  <a:gd name="T7" fmla="*/ 12 h 12"/>
                  <a:gd name="T8" fmla="*/ 22 w 26"/>
                  <a:gd name="T9" fmla="*/ 4 h 12"/>
                  <a:gd name="T10" fmla="*/ 26 w 26"/>
                  <a:gd name="T11" fmla="*/ 4 h 12"/>
                  <a:gd name="T12" fmla="*/ 26 w 26"/>
                  <a:gd name="T13" fmla="*/ 0 h 12"/>
                  <a:gd name="T14" fmla="*/ 17 w 26"/>
                  <a:gd name="T15" fmla="*/ 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2">
                    <a:moveTo>
                      <a:pt x="17" y="1"/>
                    </a:moveTo>
                    <a:cubicBezTo>
                      <a:pt x="10" y="1"/>
                      <a:pt x="5" y="2"/>
                      <a:pt x="0" y="4"/>
                    </a:cubicBezTo>
                    <a:cubicBezTo>
                      <a:pt x="2" y="7"/>
                      <a:pt x="3" y="12"/>
                      <a:pt x="3" y="12"/>
                    </a:cubicBezTo>
                    <a:cubicBezTo>
                      <a:pt x="3" y="12"/>
                      <a:pt x="5" y="12"/>
                      <a:pt x="6" y="12"/>
                    </a:cubicBezTo>
                    <a:cubicBezTo>
                      <a:pt x="0" y="7"/>
                      <a:pt x="10" y="5"/>
                      <a:pt x="22" y="4"/>
                    </a:cubicBezTo>
                    <a:cubicBezTo>
                      <a:pt x="23" y="4"/>
                      <a:pt x="24" y="4"/>
                      <a:pt x="26" y="4"/>
                    </a:cubicBezTo>
                    <a:cubicBezTo>
                      <a:pt x="26" y="2"/>
                      <a:pt x="26" y="1"/>
                      <a:pt x="26" y="0"/>
                    </a:cubicBezTo>
                    <a:cubicBezTo>
                      <a:pt x="23" y="0"/>
                      <a:pt x="20" y="1"/>
                      <a:pt x="17" y="1"/>
                    </a:cubicBezTo>
                  </a:path>
                </a:pathLst>
              </a:custGeom>
              <a:solidFill>
                <a:srgbClr val="A390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4" name="Freeform 2477">
                <a:extLst>
                  <a:ext uri="{FF2B5EF4-FFF2-40B4-BE49-F238E27FC236}">
                    <a16:creationId xmlns:a16="http://schemas.microsoft.com/office/drawing/2014/main" id="{3958C9E0-103D-4708-A3E5-1D2D72752215}"/>
                  </a:ext>
                </a:extLst>
              </p:cNvPr>
              <p:cNvSpPr>
                <a:spLocks/>
              </p:cNvSpPr>
              <p:nvPr/>
            </p:nvSpPr>
            <p:spPr bwMode="auto">
              <a:xfrm>
                <a:off x="698" y="279"/>
                <a:ext cx="26" cy="7"/>
              </a:xfrm>
              <a:custGeom>
                <a:avLst/>
                <a:gdLst>
                  <a:gd name="T0" fmla="*/ 11 w 11"/>
                  <a:gd name="T1" fmla="*/ 0 h 3"/>
                  <a:gd name="T2" fmla="*/ 0 w 11"/>
                  <a:gd name="T3" fmla="*/ 3 h 3"/>
                  <a:gd name="T4" fmla="*/ 0 w 11"/>
                  <a:gd name="T5" fmla="*/ 3 h 3"/>
                  <a:gd name="T6" fmla="*/ 11 w 11"/>
                  <a:gd name="T7" fmla="*/ 0 h 3"/>
                  <a:gd name="T8" fmla="*/ 11 w 11"/>
                  <a:gd name="T9" fmla="*/ 0 h 3"/>
                </a:gdLst>
                <a:ahLst/>
                <a:cxnLst>
                  <a:cxn ang="0">
                    <a:pos x="T0" y="T1"/>
                  </a:cxn>
                  <a:cxn ang="0">
                    <a:pos x="T2" y="T3"/>
                  </a:cxn>
                  <a:cxn ang="0">
                    <a:pos x="T4" y="T5"/>
                  </a:cxn>
                  <a:cxn ang="0">
                    <a:pos x="T6" y="T7"/>
                  </a:cxn>
                  <a:cxn ang="0">
                    <a:pos x="T8" y="T9"/>
                  </a:cxn>
                </a:cxnLst>
                <a:rect l="0" t="0" r="r" b="b"/>
                <a:pathLst>
                  <a:path w="11" h="3">
                    <a:moveTo>
                      <a:pt x="11" y="0"/>
                    </a:moveTo>
                    <a:cubicBezTo>
                      <a:pt x="5" y="0"/>
                      <a:pt x="1" y="1"/>
                      <a:pt x="0" y="3"/>
                    </a:cubicBezTo>
                    <a:cubicBezTo>
                      <a:pt x="0" y="3"/>
                      <a:pt x="0" y="3"/>
                      <a:pt x="0" y="3"/>
                    </a:cubicBezTo>
                    <a:cubicBezTo>
                      <a:pt x="1" y="1"/>
                      <a:pt x="5" y="0"/>
                      <a:pt x="11" y="0"/>
                    </a:cubicBezTo>
                    <a:cubicBezTo>
                      <a:pt x="11" y="0"/>
                      <a:pt x="11" y="0"/>
                      <a:pt x="11" y="0"/>
                    </a:cubicBezTo>
                  </a:path>
                </a:pathLst>
              </a:custGeom>
              <a:solidFill>
                <a:srgbClr val="9E8B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5" name="Freeform 2478">
                <a:extLst>
                  <a:ext uri="{FF2B5EF4-FFF2-40B4-BE49-F238E27FC236}">
                    <a16:creationId xmlns:a16="http://schemas.microsoft.com/office/drawing/2014/main" id="{E39B3ADF-FB9B-42CF-84CD-0FA5106700C3}"/>
                  </a:ext>
                </a:extLst>
              </p:cNvPr>
              <p:cNvSpPr>
                <a:spLocks/>
              </p:cNvSpPr>
              <p:nvPr/>
            </p:nvSpPr>
            <p:spPr bwMode="auto">
              <a:xfrm>
                <a:off x="693" y="274"/>
                <a:ext cx="31" cy="12"/>
              </a:xfrm>
              <a:custGeom>
                <a:avLst/>
                <a:gdLst>
                  <a:gd name="T0" fmla="*/ 13 w 13"/>
                  <a:gd name="T1" fmla="*/ 0 h 5"/>
                  <a:gd name="T2" fmla="*/ 2 w 13"/>
                  <a:gd name="T3" fmla="*/ 5 h 5"/>
                  <a:gd name="T4" fmla="*/ 13 w 13"/>
                  <a:gd name="T5" fmla="*/ 2 h 5"/>
                  <a:gd name="T6" fmla="*/ 13 w 13"/>
                  <a:gd name="T7" fmla="*/ 0 h 5"/>
                </a:gdLst>
                <a:ahLst/>
                <a:cxnLst>
                  <a:cxn ang="0">
                    <a:pos x="T0" y="T1"/>
                  </a:cxn>
                  <a:cxn ang="0">
                    <a:pos x="T2" y="T3"/>
                  </a:cxn>
                  <a:cxn ang="0">
                    <a:pos x="T4" y="T5"/>
                  </a:cxn>
                  <a:cxn ang="0">
                    <a:pos x="T6" y="T7"/>
                  </a:cxn>
                </a:cxnLst>
                <a:rect l="0" t="0" r="r" b="b"/>
                <a:pathLst>
                  <a:path w="13" h="5">
                    <a:moveTo>
                      <a:pt x="13" y="0"/>
                    </a:moveTo>
                    <a:cubicBezTo>
                      <a:pt x="5" y="1"/>
                      <a:pt x="0" y="2"/>
                      <a:pt x="2" y="5"/>
                    </a:cubicBezTo>
                    <a:cubicBezTo>
                      <a:pt x="3" y="3"/>
                      <a:pt x="7" y="2"/>
                      <a:pt x="13" y="2"/>
                    </a:cubicBezTo>
                    <a:cubicBezTo>
                      <a:pt x="13" y="0"/>
                      <a:pt x="13" y="0"/>
                      <a:pt x="13" y="0"/>
                    </a:cubicBezTo>
                  </a:path>
                </a:pathLst>
              </a:custGeom>
              <a:solidFill>
                <a:srgbClr val="8B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6" name="Freeform 2479">
                <a:extLst>
                  <a:ext uri="{FF2B5EF4-FFF2-40B4-BE49-F238E27FC236}">
                    <a16:creationId xmlns:a16="http://schemas.microsoft.com/office/drawing/2014/main" id="{9D3ABFE4-C28F-4B70-9803-20173A54A422}"/>
                  </a:ext>
                </a:extLst>
              </p:cNvPr>
              <p:cNvSpPr>
                <a:spLocks noEditPoints="1"/>
              </p:cNvSpPr>
              <p:nvPr/>
            </p:nvSpPr>
            <p:spPr bwMode="auto">
              <a:xfrm>
                <a:off x="657" y="262"/>
                <a:ext cx="237" cy="79"/>
              </a:xfrm>
              <a:custGeom>
                <a:avLst/>
                <a:gdLst>
                  <a:gd name="T0" fmla="*/ 66 w 99"/>
                  <a:gd name="T1" fmla="*/ 30 h 33"/>
                  <a:gd name="T2" fmla="*/ 66 w 99"/>
                  <a:gd name="T3" fmla="*/ 30 h 33"/>
                  <a:gd name="T4" fmla="*/ 8 w 99"/>
                  <a:gd name="T5" fmla="*/ 13 h 33"/>
                  <a:gd name="T6" fmla="*/ 29 w 99"/>
                  <a:gd name="T7" fmla="*/ 1 h 33"/>
                  <a:gd name="T8" fmla="*/ 74 w 99"/>
                  <a:gd name="T9" fmla="*/ 7 h 33"/>
                  <a:gd name="T10" fmla="*/ 66 w 99"/>
                  <a:gd name="T11" fmla="*/ 30 h 33"/>
                  <a:gd name="T12" fmla="*/ 34 w 99"/>
                  <a:gd name="T13" fmla="*/ 4 h 33"/>
                  <a:gd name="T14" fmla="*/ 19 w 99"/>
                  <a:gd name="T15" fmla="*/ 12 h 33"/>
                  <a:gd name="T16" fmla="*/ 49 w 99"/>
                  <a:gd name="T17" fmla="*/ 16 h 33"/>
                  <a:gd name="T18" fmla="*/ 64 w 99"/>
                  <a:gd name="T19" fmla="*/ 8 h 33"/>
                  <a:gd name="T20" fmla="*/ 34 w 99"/>
                  <a:gd name="T21" fmla="*/ 4 h 33"/>
                  <a:gd name="T22" fmla="*/ 37 w 99"/>
                  <a:gd name="T23" fmla="*/ 24 h 33"/>
                  <a:gd name="T24" fmla="*/ 63 w 99"/>
                  <a:gd name="T25" fmla="*/ 28 h 33"/>
                  <a:gd name="T26" fmla="*/ 75 w 99"/>
                  <a:gd name="T27" fmla="*/ 21 h 33"/>
                  <a:gd name="T28" fmla="*/ 50 w 99"/>
                  <a:gd name="T29" fmla="*/ 18 h 33"/>
                  <a:gd name="T30" fmla="*/ 37 w 99"/>
                  <a:gd name="T31"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 h="33">
                    <a:moveTo>
                      <a:pt x="66" y="30"/>
                    </a:moveTo>
                    <a:cubicBezTo>
                      <a:pt x="66" y="30"/>
                      <a:pt x="66" y="30"/>
                      <a:pt x="66" y="30"/>
                    </a:cubicBezTo>
                    <a:cubicBezTo>
                      <a:pt x="36" y="33"/>
                      <a:pt x="15" y="19"/>
                      <a:pt x="8" y="13"/>
                    </a:cubicBezTo>
                    <a:cubicBezTo>
                      <a:pt x="0" y="7"/>
                      <a:pt x="11" y="3"/>
                      <a:pt x="29" y="1"/>
                    </a:cubicBezTo>
                    <a:cubicBezTo>
                      <a:pt x="47" y="0"/>
                      <a:pt x="66" y="1"/>
                      <a:pt x="74" y="7"/>
                    </a:cubicBezTo>
                    <a:cubicBezTo>
                      <a:pt x="81" y="13"/>
                      <a:pt x="99" y="27"/>
                      <a:pt x="66" y="30"/>
                    </a:cubicBezTo>
                    <a:moveTo>
                      <a:pt x="34" y="4"/>
                    </a:moveTo>
                    <a:cubicBezTo>
                      <a:pt x="21" y="5"/>
                      <a:pt x="11" y="7"/>
                      <a:pt x="19" y="12"/>
                    </a:cubicBezTo>
                    <a:cubicBezTo>
                      <a:pt x="26" y="17"/>
                      <a:pt x="36" y="17"/>
                      <a:pt x="49" y="16"/>
                    </a:cubicBezTo>
                    <a:cubicBezTo>
                      <a:pt x="61" y="15"/>
                      <a:pt x="69" y="13"/>
                      <a:pt x="64" y="8"/>
                    </a:cubicBezTo>
                    <a:cubicBezTo>
                      <a:pt x="56" y="3"/>
                      <a:pt x="46" y="3"/>
                      <a:pt x="34" y="4"/>
                    </a:cubicBezTo>
                    <a:moveTo>
                      <a:pt x="37" y="24"/>
                    </a:moveTo>
                    <a:cubicBezTo>
                      <a:pt x="41" y="27"/>
                      <a:pt x="52" y="29"/>
                      <a:pt x="63" y="28"/>
                    </a:cubicBezTo>
                    <a:cubicBezTo>
                      <a:pt x="73" y="27"/>
                      <a:pt x="79" y="24"/>
                      <a:pt x="75" y="21"/>
                    </a:cubicBezTo>
                    <a:cubicBezTo>
                      <a:pt x="70" y="17"/>
                      <a:pt x="60" y="17"/>
                      <a:pt x="50" y="18"/>
                    </a:cubicBezTo>
                    <a:cubicBezTo>
                      <a:pt x="39" y="19"/>
                      <a:pt x="31" y="20"/>
                      <a:pt x="37" y="24"/>
                    </a:cubicBezTo>
                  </a:path>
                </a:pathLst>
              </a:custGeom>
              <a:solidFill>
                <a:srgbClr val="DDC8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7" name="Oval 2480">
                <a:extLst>
                  <a:ext uri="{FF2B5EF4-FFF2-40B4-BE49-F238E27FC236}">
                    <a16:creationId xmlns:a16="http://schemas.microsoft.com/office/drawing/2014/main" id="{E3563BD2-CD08-4F3E-B5EB-CBECA8E13D9E}"/>
                  </a:ext>
                </a:extLst>
              </p:cNvPr>
              <p:cNvSpPr>
                <a:spLocks noChangeArrowheads="1"/>
              </p:cNvSpPr>
              <p:nvPr/>
            </p:nvSpPr>
            <p:spPr bwMode="auto">
              <a:xfrm>
                <a:off x="834" y="279"/>
                <a:ext cx="1" cy="2"/>
              </a:xfrm>
              <a:prstGeom prst="ellipse">
                <a:avLst/>
              </a:prstGeom>
              <a:solidFill>
                <a:srgbClr val="D2C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8" name="Freeform 2481">
                <a:extLst>
                  <a:ext uri="{FF2B5EF4-FFF2-40B4-BE49-F238E27FC236}">
                    <a16:creationId xmlns:a16="http://schemas.microsoft.com/office/drawing/2014/main" id="{709E0998-229C-45DC-8BA9-593AC6BEAD4C}"/>
                  </a:ext>
                </a:extLst>
              </p:cNvPr>
              <p:cNvSpPr>
                <a:spLocks/>
              </p:cNvSpPr>
              <p:nvPr/>
            </p:nvSpPr>
            <p:spPr bwMode="auto">
              <a:xfrm>
                <a:off x="736" y="301"/>
                <a:ext cx="46" cy="2"/>
              </a:xfrm>
              <a:custGeom>
                <a:avLst/>
                <a:gdLst>
                  <a:gd name="T0" fmla="*/ 19 w 19"/>
                  <a:gd name="T1" fmla="*/ 0 h 1"/>
                  <a:gd name="T2" fmla="*/ 16 w 19"/>
                  <a:gd name="T3" fmla="*/ 0 h 1"/>
                  <a:gd name="T4" fmla="*/ 6 w 19"/>
                  <a:gd name="T5" fmla="*/ 1 h 1"/>
                  <a:gd name="T6" fmla="*/ 0 w 19"/>
                  <a:gd name="T7" fmla="*/ 0 h 1"/>
                  <a:gd name="T8" fmla="*/ 0 w 19"/>
                  <a:gd name="T9" fmla="*/ 0 h 1"/>
                  <a:gd name="T10" fmla="*/ 5 w 19"/>
                  <a:gd name="T11" fmla="*/ 1 h 1"/>
                  <a:gd name="T12" fmla="*/ 16 w 19"/>
                  <a:gd name="T13" fmla="*/ 0 h 1"/>
                  <a:gd name="T14" fmla="*/ 19 w 19"/>
                  <a:gd name="T15" fmla="*/ 0 h 1"/>
                  <a:gd name="T16" fmla="*/ 19 w 19"/>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
                    <a:moveTo>
                      <a:pt x="19" y="0"/>
                    </a:moveTo>
                    <a:cubicBezTo>
                      <a:pt x="18" y="0"/>
                      <a:pt x="17" y="0"/>
                      <a:pt x="16" y="0"/>
                    </a:cubicBezTo>
                    <a:cubicBezTo>
                      <a:pt x="12" y="0"/>
                      <a:pt x="9" y="1"/>
                      <a:pt x="6" y="1"/>
                    </a:cubicBezTo>
                    <a:cubicBezTo>
                      <a:pt x="4" y="1"/>
                      <a:pt x="2" y="1"/>
                      <a:pt x="0" y="0"/>
                    </a:cubicBezTo>
                    <a:cubicBezTo>
                      <a:pt x="0" y="0"/>
                      <a:pt x="0" y="0"/>
                      <a:pt x="0" y="0"/>
                    </a:cubicBezTo>
                    <a:cubicBezTo>
                      <a:pt x="2" y="1"/>
                      <a:pt x="3" y="1"/>
                      <a:pt x="5" y="1"/>
                    </a:cubicBezTo>
                    <a:cubicBezTo>
                      <a:pt x="9" y="1"/>
                      <a:pt x="12" y="0"/>
                      <a:pt x="16" y="0"/>
                    </a:cubicBezTo>
                    <a:cubicBezTo>
                      <a:pt x="17" y="0"/>
                      <a:pt x="18" y="0"/>
                      <a:pt x="19" y="0"/>
                    </a:cubicBezTo>
                    <a:cubicBezTo>
                      <a:pt x="19" y="0"/>
                      <a:pt x="19" y="0"/>
                      <a:pt x="19" y="0"/>
                    </a:cubicBezTo>
                  </a:path>
                </a:pathLst>
              </a:custGeom>
              <a:solidFill>
                <a:srgbClr val="D2C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9" name="Freeform 2482">
                <a:extLst>
                  <a:ext uri="{FF2B5EF4-FFF2-40B4-BE49-F238E27FC236}">
                    <a16:creationId xmlns:a16="http://schemas.microsoft.com/office/drawing/2014/main" id="{554DC290-300B-4EB7-992B-FA6FBA4BAEF3}"/>
                  </a:ext>
                </a:extLst>
              </p:cNvPr>
              <p:cNvSpPr>
                <a:spLocks/>
              </p:cNvSpPr>
              <p:nvPr/>
            </p:nvSpPr>
            <p:spPr bwMode="auto">
              <a:xfrm>
                <a:off x="722" y="301"/>
                <a:ext cx="14" cy="0"/>
              </a:xfrm>
              <a:custGeom>
                <a:avLst/>
                <a:gdLst>
                  <a:gd name="T0" fmla="*/ 0 w 6"/>
                  <a:gd name="T1" fmla="*/ 0 w 6"/>
                  <a:gd name="T2" fmla="*/ 6 w 6"/>
                  <a:gd name="T3" fmla="*/ 6 w 6"/>
                  <a:gd name="T4" fmla="*/ 0 w 6"/>
                </a:gdLst>
                <a:ahLst/>
                <a:cxnLst>
                  <a:cxn ang="0">
                    <a:pos x="T0" y="0"/>
                  </a:cxn>
                  <a:cxn ang="0">
                    <a:pos x="T1" y="0"/>
                  </a:cxn>
                  <a:cxn ang="0">
                    <a:pos x="T2" y="0"/>
                  </a:cxn>
                  <a:cxn ang="0">
                    <a:pos x="T3" y="0"/>
                  </a:cxn>
                  <a:cxn ang="0">
                    <a:pos x="T4" y="0"/>
                  </a:cxn>
                </a:cxnLst>
                <a:rect l="0" t="0" r="r" b="b"/>
                <a:pathLst>
                  <a:path w="6">
                    <a:moveTo>
                      <a:pt x="0" y="0"/>
                    </a:moveTo>
                    <a:cubicBezTo>
                      <a:pt x="0" y="0"/>
                      <a:pt x="0" y="0"/>
                      <a:pt x="0" y="0"/>
                    </a:cubicBezTo>
                    <a:cubicBezTo>
                      <a:pt x="2" y="0"/>
                      <a:pt x="4" y="0"/>
                      <a:pt x="6" y="0"/>
                    </a:cubicBezTo>
                    <a:cubicBezTo>
                      <a:pt x="6" y="0"/>
                      <a:pt x="6" y="0"/>
                      <a:pt x="6" y="0"/>
                    </a:cubicBezTo>
                    <a:cubicBezTo>
                      <a:pt x="4" y="0"/>
                      <a:pt x="2" y="0"/>
                      <a:pt x="0" y="0"/>
                    </a:cubicBezTo>
                  </a:path>
                </a:pathLst>
              </a:custGeom>
              <a:solidFill>
                <a:srgbClr val="D6C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0" name="Freeform 2483">
                <a:extLst>
                  <a:ext uri="{FF2B5EF4-FFF2-40B4-BE49-F238E27FC236}">
                    <a16:creationId xmlns:a16="http://schemas.microsoft.com/office/drawing/2014/main" id="{0BA9720D-BD22-492F-9453-D806067E97A6}"/>
                  </a:ext>
                </a:extLst>
              </p:cNvPr>
              <p:cNvSpPr>
                <a:spLocks/>
              </p:cNvSpPr>
              <p:nvPr/>
            </p:nvSpPr>
            <p:spPr bwMode="auto">
              <a:xfrm>
                <a:off x="786" y="303"/>
                <a:ext cx="3" cy="2"/>
              </a:xfrm>
              <a:custGeom>
                <a:avLst/>
                <a:gdLst>
                  <a:gd name="T0" fmla="*/ 1 w 1"/>
                  <a:gd name="T1" fmla="*/ 0 h 1"/>
                  <a:gd name="T2" fmla="*/ 0 w 1"/>
                  <a:gd name="T3" fmla="*/ 1 h 1"/>
                  <a:gd name="T4" fmla="*/ 0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0" y="1"/>
                      <a:pt x="0" y="1"/>
                    </a:cubicBezTo>
                    <a:cubicBezTo>
                      <a:pt x="0" y="1"/>
                      <a:pt x="0" y="1"/>
                      <a:pt x="0" y="1"/>
                    </a:cubicBezTo>
                    <a:cubicBezTo>
                      <a:pt x="0" y="1"/>
                      <a:pt x="1" y="0"/>
                      <a:pt x="1" y="0"/>
                    </a:cubicBezTo>
                    <a:cubicBezTo>
                      <a:pt x="1" y="0"/>
                      <a:pt x="1" y="0"/>
                      <a:pt x="1" y="0"/>
                    </a:cubicBezTo>
                  </a:path>
                </a:pathLst>
              </a:custGeom>
              <a:solidFill>
                <a:srgbClr val="CABC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1" name="Freeform 2484">
                <a:extLst>
                  <a:ext uri="{FF2B5EF4-FFF2-40B4-BE49-F238E27FC236}">
                    <a16:creationId xmlns:a16="http://schemas.microsoft.com/office/drawing/2014/main" id="{3291E22A-AED0-4FCE-90CF-445A56228FBF}"/>
                  </a:ext>
                </a:extLst>
              </p:cNvPr>
              <p:cNvSpPr>
                <a:spLocks/>
              </p:cNvSpPr>
              <p:nvPr/>
            </p:nvSpPr>
            <p:spPr bwMode="auto">
              <a:xfrm>
                <a:off x="777" y="305"/>
                <a:ext cx="9" cy="0"/>
              </a:xfrm>
              <a:custGeom>
                <a:avLst/>
                <a:gdLst>
                  <a:gd name="T0" fmla="*/ 4 w 4"/>
                  <a:gd name="T1" fmla="*/ 0 w 4"/>
                  <a:gd name="T2" fmla="*/ 4 w 4"/>
                  <a:gd name="T3" fmla="*/ 4 w 4"/>
                </a:gdLst>
                <a:ahLst/>
                <a:cxnLst>
                  <a:cxn ang="0">
                    <a:pos x="T0" y="0"/>
                  </a:cxn>
                  <a:cxn ang="0">
                    <a:pos x="T1" y="0"/>
                  </a:cxn>
                  <a:cxn ang="0">
                    <a:pos x="T2" y="0"/>
                  </a:cxn>
                  <a:cxn ang="0">
                    <a:pos x="T3" y="0"/>
                  </a:cxn>
                </a:cxnLst>
                <a:rect l="0" t="0" r="r" b="b"/>
                <a:pathLst>
                  <a:path w="4">
                    <a:moveTo>
                      <a:pt x="4" y="0"/>
                    </a:moveTo>
                    <a:cubicBezTo>
                      <a:pt x="3" y="0"/>
                      <a:pt x="1" y="0"/>
                      <a:pt x="0" y="0"/>
                    </a:cubicBezTo>
                    <a:cubicBezTo>
                      <a:pt x="1" y="0"/>
                      <a:pt x="3" y="0"/>
                      <a:pt x="4" y="0"/>
                    </a:cubicBezTo>
                    <a:cubicBezTo>
                      <a:pt x="4" y="0"/>
                      <a:pt x="4" y="0"/>
                      <a:pt x="4" y="0"/>
                    </a:cubicBezTo>
                  </a:path>
                </a:pathLst>
              </a:custGeom>
              <a:solidFill>
                <a:srgbClr val="D2C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2" name="Freeform 2485">
                <a:extLst>
                  <a:ext uri="{FF2B5EF4-FFF2-40B4-BE49-F238E27FC236}">
                    <a16:creationId xmlns:a16="http://schemas.microsoft.com/office/drawing/2014/main" id="{9934CFC4-6B52-410F-8ED5-2182A79E2B52}"/>
                  </a:ext>
                </a:extLst>
              </p:cNvPr>
              <p:cNvSpPr>
                <a:spLocks noEditPoints="1"/>
              </p:cNvSpPr>
              <p:nvPr/>
            </p:nvSpPr>
            <p:spPr bwMode="auto">
              <a:xfrm>
                <a:off x="748" y="272"/>
                <a:ext cx="62" cy="33"/>
              </a:xfrm>
              <a:custGeom>
                <a:avLst/>
                <a:gdLst>
                  <a:gd name="T0" fmla="*/ 22 w 26"/>
                  <a:gd name="T1" fmla="*/ 13 h 14"/>
                  <a:gd name="T2" fmla="*/ 17 w 26"/>
                  <a:gd name="T3" fmla="*/ 13 h 14"/>
                  <a:gd name="T4" fmla="*/ 17 w 26"/>
                  <a:gd name="T5" fmla="*/ 13 h 14"/>
                  <a:gd name="T6" fmla="*/ 22 w 26"/>
                  <a:gd name="T7" fmla="*/ 13 h 14"/>
                  <a:gd name="T8" fmla="*/ 26 w 26"/>
                  <a:gd name="T9" fmla="*/ 14 h 14"/>
                  <a:gd name="T10" fmla="*/ 26 w 26"/>
                  <a:gd name="T11" fmla="*/ 14 h 14"/>
                  <a:gd name="T12" fmla="*/ 22 w 26"/>
                  <a:gd name="T13" fmla="*/ 13 h 14"/>
                  <a:gd name="T14" fmla="*/ 8 w 26"/>
                  <a:gd name="T15" fmla="*/ 0 h 14"/>
                  <a:gd name="T16" fmla="*/ 0 w 26"/>
                  <a:gd name="T17" fmla="*/ 0 h 14"/>
                  <a:gd name="T18" fmla="*/ 0 w 26"/>
                  <a:gd name="T19" fmla="*/ 0 h 14"/>
                  <a:gd name="T20" fmla="*/ 8 w 26"/>
                  <a:gd name="T21" fmla="*/ 0 h 14"/>
                  <a:gd name="T22" fmla="*/ 26 w 26"/>
                  <a:gd name="T23" fmla="*/ 4 h 14"/>
                  <a:gd name="T24" fmla="*/ 8 w 26"/>
                  <a:gd name="T2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4">
                    <a:moveTo>
                      <a:pt x="22" y="13"/>
                    </a:moveTo>
                    <a:cubicBezTo>
                      <a:pt x="20" y="13"/>
                      <a:pt x="18" y="13"/>
                      <a:pt x="17" y="13"/>
                    </a:cubicBezTo>
                    <a:cubicBezTo>
                      <a:pt x="17" y="13"/>
                      <a:pt x="17" y="13"/>
                      <a:pt x="17" y="13"/>
                    </a:cubicBezTo>
                    <a:cubicBezTo>
                      <a:pt x="18" y="13"/>
                      <a:pt x="20" y="13"/>
                      <a:pt x="22" y="13"/>
                    </a:cubicBezTo>
                    <a:cubicBezTo>
                      <a:pt x="23" y="13"/>
                      <a:pt x="25" y="13"/>
                      <a:pt x="26" y="14"/>
                    </a:cubicBezTo>
                    <a:cubicBezTo>
                      <a:pt x="26" y="14"/>
                      <a:pt x="26" y="14"/>
                      <a:pt x="26" y="14"/>
                    </a:cubicBezTo>
                    <a:cubicBezTo>
                      <a:pt x="25" y="13"/>
                      <a:pt x="23" y="13"/>
                      <a:pt x="22" y="13"/>
                    </a:cubicBezTo>
                    <a:moveTo>
                      <a:pt x="8" y="0"/>
                    </a:moveTo>
                    <a:cubicBezTo>
                      <a:pt x="6" y="0"/>
                      <a:pt x="3" y="0"/>
                      <a:pt x="0" y="0"/>
                    </a:cubicBezTo>
                    <a:cubicBezTo>
                      <a:pt x="0" y="0"/>
                      <a:pt x="0" y="0"/>
                      <a:pt x="0" y="0"/>
                    </a:cubicBezTo>
                    <a:cubicBezTo>
                      <a:pt x="3" y="0"/>
                      <a:pt x="6" y="0"/>
                      <a:pt x="8" y="0"/>
                    </a:cubicBezTo>
                    <a:cubicBezTo>
                      <a:pt x="15" y="0"/>
                      <a:pt x="21" y="1"/>
                      <a:pt x="26" y="4"/>
                    </a:cubicBezTo>
                    <a:cubicBezTo>
                      <a:pt x="21" y="1"/>
                      <a:pt x="15" y="0"/>
                      <a:pt x="8" y="0"/>
                    </a:cubicBezTo>
                  </a:path>
                </a:pathLst>
              </a:custGeom>
              <a:solidFill>
                <a:srgbClr val="D6C7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3" name="Freeform 2486">
                <a:extLst>
                  <a:ext uri="{FF2B5EF4-FFF2-40B4-BE49-F238E27FC236}">
                    <a16:creationId xmlns:a16="http://schemas.microsoft.com/office/drawing/2014/main" id="{BF88F7F1-46C1-490F-B365-D1EBC656EC35}"/>
                  </a:ext>
                </a:extLst>
              </p:cNvPr>
              <p:cNvSpPr>
                <a:spLocks/>
              </p:cNvSpPr>
              <p:nvPr/>
            </p:nvSpPr>
            <p:spPr bwMode="auto">
              <a:xfrm>
                <a:off x="746" y="272"/>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1" y="0"/>
                      <a:pt x="1" y="0"/>
                    </a:cubicBezTo>
                    <a:cubicBezTo>
                      <a:pt x="1" y="0"/>
                      <a:pt x="1" y="0"/>
                      <a:pt x="1" y="0"/>
                    </a:cubicBezTo>
                  </a:path>
                </a:pathLst>
              </a:custGeom>
              <a:solidFill>
                <a:srgbClr val="B4A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4" name="Freeform 2487">
                <a:extLst>
                  <a:ext uri="{FF2B5EF4-FFF2-40B4-BE49-F238E27FC236}">
                    <a16:creationId xmlns:a16="http://schemas.microsoft.com/office/drawing/2014/main" id="{CD91D92F-B2BF-4451-976F-D36A4FC1B706}"/>
                  </a:ext>
                </a:extLst>
              </p:cNvPr>
              <p:cNvSpPr>
                <a:spLocks/>
              </p:cNvSpPr>
              <p:nvPr/>
            </p:nvSpPr>
            <p:spPr bwMode="auto">
              <a:xfrm>
                <a:off x="715" y="265"/>
                <a:ext cx="124" cy="69"/>
              </a:xfrm>
              <a:custGeom>
                <a:avLst/>
                <a:gdLst>
                  <a:gd name="T0" fmla="*/ 19 w 52"/>
                  <a:gd name="T1" fmla="*/ 0 h 29"/>
                  <a:gd name="T2" fmla="*/ 19 w 52"/>
                  <a:gd name="T3" fmla="*/ 0 h 29"/>
                  <a:gd name="T4" fmla="*/ 13 w 52"/>
                  <a:gd name="T5" fmla="*/ 3 h 29"/>
                  <a:gd name="T6" fmla="*/ 14 w 52"/>
                  <a:gd name="T7" fmla="*/ 3 h 29"/>
                  <a:gd name="T8" fmla="*/ 22 w 52"/>
                  <a:gd name="T9" fmla="*/ 3 h 29"/>
                  <a:gd name="T10" fmla="*/ 40 w 52"/>
                  <a:gd name="T11" fmla="*/ 7 h 29"/>
                  <a:gd name="T12" fmla="*/ 40 w 52"/>
                  <a:gd name="T13" fmla="*/ 7 h 29"/>
                  <a:gd name="T14" fmla="*/ 41 w 52"/>
                  <a:gd name="T15" fmla="*/ 10 h 29"/>
                  <a:gd name="T16" fmla="*/ 28 w 52"/>
                  <a:gd name="T17" fmla="*/ 15 h 29"/>
                  <a:gd name="T18" fmla="*/ 25 w 52"/>
                  <a:gd name="T19" fmla="*/ 15 h 29"/>
                  <a:gd name="T20" fmla="*/ 14 w 52"/>
                  <a:gd name="T21" fmla="*/ 16 h 29"/>
                  <a:gd name="T22" fmla="*/ 9 w 52"/>
                  <a:gd name="T23" fmla="*/ 15 h 29"/>
                  <a:gd name="T24" fmla="*/ 3 w 52"/>
                  <a:gd name="T25" fmla="*/ 15 h 29"/>
                  <a:gd name="T26" fmla="*/ 0 w 52"/>
                  <a:gd name="T27" fmla="*/ 22 h 29"/>
                  <a:gd name="T28" fmla="*/ 28 w 52"/>
                  <a:gd name="T29" fmla="*/ 29 h 29"/>
                  <a:gd name="T30" fmla="*/ 29 w 52"/>
                  <a:gd name="T31" fmla="*/ 27 h 29"/>
                  <a:gd name="T32" fmla="*/ 13 w 52"/>
                  <a:gd name="T33" fmla="*/ 23 h 29"/>
                  <a:gd name="T34" fmla="*/ 13 w 52"/>
                  <a:gd name="T35" fmla="*/ 23 h 29"/>
                  <a:gd name="T36" fmla="*/ 11 w 52"/>
                  <a:gd name="T37" fmla="*/ 21 h 29"/>
                  <a:gd name="T38" fmla="*/ 26 w 52"/>
                  <a:gd name="T39" fmla="*/ 17 h 29"/>
                  <a:gd name="T40" fmla="*/ 26 w 52"/>
                  <a:gd name="T41" fmla="*/ 17 h 29"/>
                  <a:gd name="T42" fmla="*/ 30 w 52"/>
                  <a:gd name="T43" fmla="*/ 17 h 29"/>
                  <a:gd name="T44" fmla="*/ 31 w 52"/>
                  <a:gd name="T45" fmla="*/ 16 h 29"/>
                  <a:gd name="T46" fmla="*/ 36 w 52"/>
                  <a:gd name="T47" fmla="*/ 16 h 29"/>
                  <a:gd name="T48" fmla="*/ 40 w 52"/>
                  <a:gd name="T49" fmla="*/ 17 h 29"/>
                  <a:gd name="T50" fmla="*/ 52 w 52"/>
                  <a:gd name="T51" fmla="*/ 8 h 29"/>
                  <a:gd name="T52" fmla="*/ 50 w 52"/>
                  <a:gd name="T53" fmla="*/ 7 h 29"/>
                  <a:gd name="T54" fmla="*/ 50 w 52"/>
                  <a:gd name="T55" fmla="*/ 6 h 29"/>
                  <a:gd name="T56" fmla="*/ 50 w 52"/>
                  <a:gd name="T57" fmla="*/ 6 h 29"/>
                  <a:gd name="T58" fmla="*/ 19 w 52"/>
                  <a:gd name="T5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 h="29">
                    <a:moveTo>
                      <a:pt x="19" y="0"/>
                    </a:moveTo>
                    <a:cubicBezTo>
                      <a:pt x="19" y="0"/>
                      <a:pt x="19" y="0"/>
                      <a:pt x="19" y="0"/>
                    </a:cubicBezTo>
                    <a:cubicBezTo>
                      <a:pt x="16" y="1"/>
                      <a:pt x="14" y="2"/>
                      <a:pt x="13" y="3"/>
                    </a:cubicBezTo>
                    <a:cubicBezTo>
                      <a:pt x="13" y="3"/>
                      <a:pt x="14" y="3"/>
                      <a:pt x="14" y="3"/>
                    </a:cubicBezTo>
                    <a:cubicBezTo>
                      <a:pt x="17" y="3"/>
                      <a:pt x="20" y="3"/>
                      <a:pt x="22" y="3"/>
                    </a:cubicBezTo>
                    <a:cubicBezTo>
                      <a:pt x="29" y="3"/>
                      <a:pt x="35" y="4"/>
                      <a:pt x="40" y="7"/>
                    </a:cubicBezTo>
                    <a:cubicBezTo>
                      <a:pt x="40" y="7"/>
                      <a:pt x="40" y="7"/>
                      <a:pt x="40" y="7"/>
                    </a:cubicBezTo>
                    <a:cubicBezTo>
                      <a:pt x="41" y="8"/>
                      <a:pt x="41" y="9"/>
                      <a:pt x="41" y="10"/>
                    </a:cubicBezTo>
                    <a:cubicBezTo>
                      <a:pt x="41" y="12"/>
                      <a:pt x="36" y="14"/>
                      <a:pt x="28" y="15"/>
                    </a:cubicBezTo>
                    <a:cubicBezTo>
                      <a:pt x="27" y="15"/>
                      <a:pt x="26" y="15"/>
                      <a:pt x="25" y="15"/>
                    </a:cubicBezTo>
                    <a:cubicBezTo>
                      <a:pt x="21" y="15"/>
                      <a:pt x="18" y="16"/>
                      <a:pt x="14" y="16"/>
                    </a:cubicBezTo>
                    <a:cubicBezTo>
                      <a:pt x="12" y="16"/>
                      <a:pt x="11" y="16"/>
                      <a:pt x="9" y="15"/>
                    </a:cubicBezTo>
                    <a:cubicBezTo>
                      <a:pt x="7" y="15"/>
                      <a:pt x="5" y="15"/>
                      <a:pt x="3" y="15"/>
                    </a:cubicBezTo>
                    <a:cubicBezTo>
                      <a:pt x="2" y="17"/>
                      <a:pt x="1" y="20"/>
                      <a:pt x="0" y="22"/>
                    </a:cubicBezTo>
                    <a:cubicBezTo>
                      <a:pt x="7" y="25"/>
                      <a:pt x="17" y="28"/>
                      <a:pt x="28" y="29"/>
                    </a:cubicBezTo>
                    <a:cubicBezTo>
                      <a:pt x="28" y="28"/>
                      <a:pt x="28" y="28"/>
                      <a:pt x="29" y="27"/>
                    </a:cubicBezTo>
                    <a:cubicBezTo>
                      <a:pt x="22" y="27"/>
                      <a:pt x="16" y="25"/>
                      <a:pt x="13" y="23"/>
                    </a:cubicBezTo>
                    <a:cubicBezTo>
                      <a:pt x="13" y="23"/>
                      <a:pt x="13" y="23"/>
                      <a:pt x="13" y="23"/>
                    </a:cubicBezTo>
                    <a:cubicBezTo>
                      <a:pt x="12" y="23"/>
                      <a:pt x="11" y="22"/>
                      <a:pt x="11" y="21"/>
                    </a:cubicBezTo>
                    <a:cubicBezTo>
                      <a:pt x="11" y="19"/>
                      <a:pt x="18" y="18"/>
                      <a:pt x="26" y="17"/>
                    </a:cubicBezTo>
                    <a:cubicBezTo>
                      <a:pt x="26" y="17"/>
                      <a:pt x="26" y="17"/>
                      <a:pt x="26" y="17"/>
                    </a:cubicBezTo>
                    <a:cubicBezTo>
                      <a:pt x="27" y="17"/>
                      <a:pt x="29" y="17"/>
                      <a:pt x="30" y="17"/>
                    </a:cubicBezTo>
                    <a:cubicBezTo>
                      <a:pt x="30" y="17"/>
                      <a:pt x="31" y="16"/>
                      <a:pt x="31" y="16"/>
                    </a:cubicBezTo>
                    <a:cubicBezTo>
                      <a:pt x="32" y="16"/>
                      <a:pt x="34" y="16"/>
                      <a:pt x="36" y="16"/>
                    </a:cubicBezTo>
                    <a:cubicBezTo>
                      <a:pt x="37" y="16"/>
                      <a:pt x="39" y="16"/>
                      <a:pt x="40" y="17"/>
                    </a:cubicBezTo>
                    <a:cubicBezTo>
                      <a:pt x="44" y="13"/>
                      <a:pt x="48" y="11"/>
                      <a:pt x="52" y="8"/>
                    </a:cubicBezTo>
                    <a:cubicBezTo>
                      <a:pt x="51" y="8"/>
                      <a:pt x="51" y="7"/>
                      <a:pt x="50" y="7"/>
                    </a:cubicBezTo>
                    <a:cubicBezTo>
                      <a:pt x="50" y="7"/>
                      <a:pt x="50" y="6"/>
                      <a:pt x="50" y="6"/>
                    </a:cubicBezTo>
                    <a:cubicBezTo>
                      <a:pt x="50" y="6"/>
                      <a:pt x="50" y="6"/>
                      <a:pt x="50" y="6"/>
                    </a:cubicBezTo>
                    <a:cubicBezTo>
                      <a:pt x="44" y="2"/>
                      <a:pt x="32" y="0"/>
                      <a:pt x="19" y="0"/>
                    </a:cubicBezTo>
                  </a:path>
                </a:pathLst>
              </a:custGeom>
              <a:solidFill>
                <a:srgbClr val="E3D2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5" name="Freeform 2488">
                <a:extLst>
                  <a:ext uri="{FF2B5EF4-FFF2-40B4-BE49-F238E27FC236}">
                    <a16:creationId xmlns:a16="http://schemas.microsoft.com/office/drawing/2014/main" id="{0BFB7401-5347-4CF7-B3BA-E0B9E4932CD4}"/>
                  </a:ext>
                </a:extLst>
              </p:cNvPr>
              <p:cNvSpPr>
                <a:spLocks/>
              </p:cNvSpPr>
              <p:nvPr/>
            </p:nvSpPr>
            <p:spPr bwMode="auto">
              <a:xfrm>
                <a:off x="760" y="270"/>
                <a:ext cx="53" cy="16"/>
              </a:xfrm>
              <a:custGeom>
                <a:avLst/>
                <a:gdLst>
                  <a:gd name="T0" fmla="*/ 0 w 22"/>
                  <a:gd name="T1" fmla="*/ 1 h 7"/>
                  <a:gd name="T2" fmla="*/ 22 w 22"/>
                  <a:gd name="T3" fmla="*/ 7 h 7"/>
                  <a:gd name="T4" fmla="*/ 10 w 22"/>
                  <a:gd name="T5" fmla="*/ 1 h 7"/>
                  <a:gd name="T6" fmla="*/ 0 w 22"/>
                  <a:gd name="T7" fmla="*/ 1 h 7"/>
                </a:gdLst>
                <a:ahLst/>
                <a:cxnLst>
                  <a:cxn ang="0">
                    <a:pos x="T0" y="T1"/>
                  </a:cxn>
                  <a:cxn ang="0">
                    <a:pos x="T2" y="T3"/>
                  </a:cxn>
                  <a:cxn ang="0">
                    <a:pos x="T4" y="T5"/>
                  </a:cxn>
                  <a:cxn ang="0">
                    <a:pos x="T6" y="T7"/>
                  </a:cxn>
                </a:cxnLst>
                <a:rect l="0" t="0" r="r" b="b"/>
                <a:pathLst>
                  <a:path w="22" h="7">
                    <a:moveTo>
                      <a:pt x="0" y="1"/>
                    </a:moveTo>
                    <a:cubicBezTo>
                      <a:pt x="0" y="1"/>
                      <a:pt x="17" y="0"/>
                      <a:pt x="22" y="7"/>
                    </a:cubicBezTo>
                    <a:cubicBezTo>
                      <a:pt x="22" y="7"/>
                      <a:pt x="19" y="2"/>
                      <a:pt x="10" y="1"/>
                    </a:cubicBezTo>
                    <a:cubicBezTo>
                      <a:pt x="2" y="0"/>
                      <a:pt x="0"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6" name="Freeform 2489">
                <a:extLst>
                  <a:ext uri="{FF2B5EF4-FFF2-40B4-BE49-F238E27FC236}">
                    <a16:creationId xmlns:a16="http://schemas.microsoft.com/office/drawing/2014/main" id="{FF1094D5-63DB-469D-83ED-2ADF77CB4FC2}"/>
                  </a:ext>
                </a:extLst>
              </p:cNvPr>
              <p:cNvSpPr>
                <a:spLocks/>
              </p:cNvSpPr>
              <p:nvPr/>
            </p:nvSpPr>
            <p:spPr bwMode="auto">
              <a:xfrm>
                <a:off x="550" y="284"/>
                <a:ext cx="2" cy="14"/>
              </a:xfrm>
              <a:custGeom>
                <a:avLst/>
                <a:gdLst>
                  <a:gd name="T0" fmla="*/ 1 w 1"/>
                  <a:gd name="T1" fmla="*/ 0 h 6"/>
                  <a:gd name="T2" fmla="*/ 1 w 1"/>
                  <a:gd name="T3" fmla="*/ 6 h 6"/>
                  <a:gd name="T4" fmla="*/ 1 w 1"/>
                  <a:gd name="T5" fmla="*/ 6 h 6"/>
                  <a:gd name="T6" fmla="*/ 1 w 1"/>
                  <a:gd name="T7" fmla="*/ 0 h 6"/>
                </a:gdLst>
                <a:ahLst/>
                <a:cxnLst>
                  <a:cxn ang="0">
                    <a:pos x="T0" y="T1"/>
                  </a:cxn>
                  <a:cxn ang="0">
                    <a:pos x="T2" y="T3"/>
                  </a:cxn>
                  <a:cxn ang="0">
                    <a:pos x="T4" y="T5"/>
                  </a:cxn>
                  <a:cxn ang="0">
                    <a:pos x="T6" y="T7"/>
                  </a:cxn>
                </a:cxnLst>
                <a:rect l="0" t="0" r="r" b="b"/>
                <a:pathLst>
                  <a:path w="1" h="6">
                    <a:moveTo>
                      <a:pt x="1" y="0"/>
                    </a:moveTo>
                    <a:cubicBezTo>
                      <a:pt x="1" y="0"/>
                      <a:pt x="0" y="4"/>
                      <a:pt x="1" y="6"/>
                    </a:cubicBezTo>
                    <a:cubicBezTo>
                      <a:pt x="1" y="6"/>
                      <a:pt x="1" y="6"/>
                      <a:pt x="1" y="6"/>
                    </a:cubicBezTo>
                    <a:cubicBezTo>
                      <a:pt x="1" y="6"/>
                      <a:pt x="0" y="3"/>
                      <a:pt x="1" y="0"/>
                    </a:cubicBezTo>
                    <a:close/>
                  </a:path>
                </a:pathLst>
              </a:custGeom>
              <a:solidFill>
                <a:srgbClr val="CDB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7" name="Freeform 2490">
                <a:extLst>
                  <a:ext uri="{FF2B5EF4-FFF2-40B4-BE49-F238E27FC236}">
                    <a16:creationId xmlns:a16="http://schemas.microsoft.com/office/drawing/2014/main" id="{9133C0CC-713C-42C8-84A2-7B6690838C0F}"/>
                  </a:ext>
                </a:extLst>
              </p:cNvPr>
              <p:cNvSpPr>
                <a:spLocks/>
              </p:cNvSpPr>
              <p:nvPr/>
            </p:nvSpPr>
            <p:spPr bwMode="auto">
              <a:xfrm>
                <a:off x="674" y="291"/>
                <a:ext cx="46" cy="29"/>
              </a:xfrm>
              <a:custGeom>
                <a:avLst/>
                <a:gdLst>
                  <a:gd name="T0" fmla="*/ 19 w 19"/>
                  <a:gd name="T1" fmla="*/ 12 h 12"/>
                  <a:gd name="T2" fmla="*/ 0 w 19"/>
                  <a:gd name="T3" fmla="*/ 0 h 12"/>
                  <a:gd name="T4" fmla="*/ 19 w 19"/>
                  <a:gd name="T5" fmla="*/ 12 h 12"/>
                </a:gdLst>
                <a:ahLst/>
                <a:cxnLst>
                  <a:cxn ang="0">
                    <a:pos x="T0" y="T1"/>
                  </a:cxn>
                  <a:cxn ang="0">
                    <a:pos x="T2" y="T3"/>
                  </a:cxn>
                  <a:cxn ang="0">
                    <a:pos x="T4" y="T5"/>
                  </a:cxn>
                </a:cxnLst>
                <a:rect l="0" t="0" r="r" b="b"/>
                <a:pathLst>
                  <a:path w="19" h="12">
                    <a:moveTo>
                      <a:pt x="19" y="12"/>
                    </a:moveTo>
                    <a:cubicBezTo>
                      <a:pt x="19" y="12"/>
                      <a:pt x="7" y="8"/>
                      <a:pt x="0" y="0"/>
                    </a:cubicBezTo>
                    <a:cubicBezTo>
                      <a:pt x="0" y="0"/>
                      <a:pt x="11" y="9"/>
                      <a:pt x="19"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8" name="Freeform 2491">
                <a:extLst>
                  <a:ext uri="{FF2B5EF4-FFF2-40B4-BE49-F238E27FC236}">
                    <a16:creationId xmlns:a16="http://schemas.microsoft.com/office/drawing/2014/main" id="{86FD8CB9-2F4C-45DB-94C3-BA7F3DCD6E66}"/>
                  </a:ext>
                </a:extLst>
              </p:cNvPr>
              <p:cNvSpPr>
                <a:spLocks/>
              </p:cNvSpPr>
              <p:nvPr/>
            </p:nvSpPr>
            <p:spPr bwMode="auto">
              <a:xfrm>
                <a:off x="801" y="305"/>
                <a:ext cx="38" cy="10"/>
              </a:xfrm>
              <a:custGeom>
                <a:avLst/>
                <a:gdLst>
                  <a:gd name="T0" fmla="*/ 0 w 16"/>
                  <a:gd name="T1" fmla="*/ 0 h 4"/>
                  <a:gd name="T2" fmla="*/ 16 w 16"/>
                  <a:gd name="T3" fmla="*/ 4 h 4"/>
                  <a:gd name="T4" fmla="*/ 0 w 16"/>
                  <a:gd name="T5" fmla="*/ 0 h 4"/>
                </a:gdLst>
                <a:ahLst/>
                <a:cxnLst>
                  <a:cxn ang="0">
                    <a:pos x="T0" y="T1"/>
                  </a:cxn>
                  <a:cxn ang="0">
                    <a:pos x="T2" y="T3"/>
                  </a:cxn>
                  <a:cxn ang="0">
                    <a:pos x="T4" y="T5"/>
                  </a:cxn>
                </a:cxnLst>
                <a:rect l="0" t="0" r="r" b="b"/>
                <a:pathLst>
                  <a:path w="16" h="4">
                    <a:moveTo>
                      <a:pt x="0" y="0"/>
                    </a:moveTo>
                    <a:cubicBezTo>
                      <a:pt x="0" y="0"/>
                      <a:pt x="14" y="0"/>
                      <a:pt x="16" y="4"/>
                    </a:cubicBezTo>
                    <a:cubicBezTo>
                      <a:pt x="16" y="4"/>
                      <a:pt x="15"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9" name="Freeform 2492">
                <a:extLst>
                  <a:ext uri="{FF2B5EF4-FFF2-40B4-BE49-F238E27FC236}">
                    <a16:creationId xmlns:a16="http://schemas.microsoft.com/office/drawing/2014/main" id="{FE3687F5-D390-4122-8145-CAC4484E9498}"/>
                  </a:ext>
                </a:extLst>
              </p:cNvPr>
              <p:cNvSpPr>
                <a:spLocks/>
              </p:cNvSpPr>
              <p:nvPr/>
            </p:nvSpPr>
            <p:spPr bwMode="auto">
              <a:xfrm>
                <a:off x="806" y="243"/>
                <a:ext cx="162" cy="43"/>
              </a:xfrm>
              <a:custGeom>
                <a:avLst/>
                <a:gdLst>
                  <a:gd name="T0" fmla="*/ 0 w 68"/>
                  <a:gd name="T1" fmla="*/ 0 h 18"/>
                  <a:gd name="T2" fmla="*/ 68 w 68"/>
                  <a:gd name="T3" fmla="*/ 18 h 18"/>
                  <a:gd name="T4" fmla="*/ 0 w 68"/>
                  <a:gd name="T5" fmla="*/ 0 h 18"/>
                </a:gdLst>
                <a:ahLst/>
                <a:cxnLst>
                  <a:cxn ang="0">
                    <a:pos x="T0" y="T1"/>
                  </a:cxn>
                  <a:cxn ang="0">
                    <a:pos x="T2" y="T3"/>
                  </a:cxn>
                  <a:cxn ang="0">
                    <a:pos x="T4" y="T5"/>
                  </a:cxn>
                </a:cxnLst>
                <a:rect l="0" t="0" r="r" b="b"/>
                <a:pathLst>
                  <a:path w="68" h="18">
                    <a:moveTo>
                      <a:pt x="0" y="0"/>
                    </a:moveTo>
                    <a:cubicBezTo>
                      <a:pt x="0" y="0"/>
                      <a:pt x="56" y="2"/>
                      <a:pt x="68" y="18"/>
                    </a:cubicBezTo>
                    <a:cubicBezTo>
                      <a:pt x="68" y="18"/>
                      <a:pt x="67" y="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0" name="Freeform 2493">
                <a:extLst>
                  <a:ext uri="{FF2B5EF4-FFF2-40B4-BE49-F238E27FC236}">
                    <a16:creationId xmlns:a16="http://schemas.microsoft.com/office/drawing/2014/main" id="{5F68BB9D-2231-4544-B699-0A914BCB70AB}"/>
                  </a:ext>
                </a:extLst>
              </p:cNvPr>
              <p:cNvSpPr>
                <a:spLocks/>
              </p:cNvSpPr>
              <p:nvPr/>
            </p:nvSpPr>
            <p:spPr bwMode="auto">
              <a:xfrm>
                <a:off x="820" y="289"/>
                <a:ext cx="40" cy="40"/>
              </a:xfrm>
              <a:custGeom>
                <a:avLst/>
                <a:gdLst>
                  <a:gd name="T0" fmla="*/ 8 w 17"/>
                  <a:gd name="T1" fmla="*/ 0 h 17"/>
                  <a:gd name="T2" fmla="*/ 8 w 17"/>
                  <a:gd name="T3" fmla="*/ 0 h 17"/>
                  <a:gd name="T4" fmla="*/ 1 w 17"/>
                  <a:gd name="T5" fmla="*/ 6 h 17"/>
                  <a:gd name="T6" fmla="*/ 9 w 17"/>
                  <a:gd name="T7" fmla="*/ 13 h 17"/>
                  <a:gd name="T8" fmla="*/ 4 w 17"/>
                  <a:gd name="T9" fmla="*/ 17 h 17"/>
                  <a:gd name="T10" fmla="*/ 4 w 17"/>
                  <a:gd name="T11" fmla="*/ 17 h 17"/>
                  <a:gd name="T12" fmla="*/ 4 w 17"/>
                  <a:gd name="T13" fmla="*/ 17 h 17"/>
                  <a:gd name="T14" fmla="*/ 4 w 17"/>
                  <a:gd name="T15" fmla="*/ 17 h 17"/>
                  <a:gd name="T16" fmla="*/ 13 w 17"/>
                  <a:gd name="T17" fmla="*/ 13 h 17"/>
                  <a:gd name="T18" fmla="*/ 8 w 17"/>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8" y="0"/>
                    </a:moveTo>
                    <a:cubicBezTo>
                      <a:pt x="8" y="0"/>
                      <a:pt x="8" y="0"/>
                      <a:pt x="8" y="0"/>
                    </a:cubicBezTo>
                    <a:cubicBezTo>
                      <a:pt x="8" y="0"/>
                      <a:pt x="1" y="5"/>
                      <a:pt x="1" y="6"/>
                    </a:cubicBezTo>
                    <a:cubicBezTo>
                      <a:pt x="0" y="7"/>
                      <a:pt x="12" y="6"/>
                      <a:pt x="9" y="13"/>
                    </a:cubicBezTo>
                    <a:cubicBezTo>
                      <a:pt x="8" y="16"/>
                      <a:pt x="5" y="17"/>
                      <a:pt x="4" y="17"/>
                    </a:cubicBezTo>
                    <a:cubicBezTo>
                      <a:pt x="4" y="17"/>
                      <a:pt x="4" y="17"/>
                      <a:pt x="4" y="17"/>
                    </a:cubicBezTo>
                    <a:cubicBezTo>
                      <a:pt x="4" y="17"/>
                      <a:pt x="4" y="17"/>
                      <a:pt x="4" y="17"/>
                    </a:cubicBezTo>
                    <a:cubicBezTo>
                      <a:pt x="4" y="17"/>
                      <a:pt x="4" y="17"/>
                      <a:pt x="4" y="17"/>
                    </a:cubicBezTo>
                    <a:cubicBezTo>
                      <a:pt x="5" y="17"/>
                      <a:pt x="10" y="16"/>
                      <a:pt x="13" y="13"/>
                    </a:cubicBezTo>
                    <a:cubicBezTo>
                      <a:pt x="17" y="9"/>
                      <a:pt x="11" y="0"/>
                      <a:pt x="8" y="0"/>
                    </a:cubicBezTo>
                  </a:path>
                </a:pathLst>
              </a:custGeom>
              <a:solidFill>
                <a:srgbClr val="D4C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1" name="Freeform 2494">
                <a:extLst>
                  <a:ext uri="{FF2B5EF4-FFF2-40B4-BE49-F238E27FC236}">
                    <a16:creationId xmlns:a16="http://schemas.microsoft.com/office/drawing/2014/main" id="{CD692265-74FF-4876-B67A-25A00B7BB74E}"/>
                  </a:ext>
                </a:extLst>
              </p:cNvPr>
              <p:cNvSpPr>
                <a:spLocks/>
              </p:cNvSpPr>
              <p:nvPr/>
            </p:nvSpPr>
            <p:spPr bwMode="auto">
              <a:xfrm>
                <a:off x="672" y="272"/>
                <a:ext cx="36" cy="36"/>
              </a:xfrm>
              <a:custGeom>
                <a:avLst/>
                <a:gdLst>
                  <a:gd name="T0" fmla="*/ 13 w 15"/>
                  <a:gd name="T1" fmla="*/ 0 h 15"/>
                  <a:gd name="T2" fmla="*/ 2 w 15"/>
                  <a:gd name="T3" fmla="*/ 6 h 15"/>
                  <a:gd name="T4" fmla="*/ 15 w 15"/>
                  <a:gd name="T5" fmla="*/ 15 h 15"/>
                  <a:gd name="T6" fmla="*/ 7 w 15"/>
                  <a:gd name="T7" fmla="*/ 6 h 15"/>
                  <a:gd name="T8" fmla="*/ 13 w 15"/>
                  <a:gd name="T9" fmla="*/ 0 h 15"/>
                </a:gdLst>
                <a:ahLst/>
                <a:cxnLst>
                  <a:cxn ang="0">
                    <a:pos x="T0" y="T1"/>
                  </a:cxn>
                  <a:cxn ang="0">
                    <a:pos x="T2" y="T3"/>
                  </a:cxn>
                  <a:cxn ang="0">
                    <a:pos x="T4" y="T5"/>
                  </a:cxn>
                  <a:cxn ang="0">
                    <a:pos x="T6" y="T7"/>
                  </a:cxn>
                  <a:cxn ang="0">
                    <a:pos x="T8" y="T9"/>
                  </a:cxn>
                </a:cxnLst>
                <a:rect l="0" t="0" r="r" b="b"/>
                <a:pathLst>
                  <a:path w="15" h="15">
                    <a:moveTo>
                      <a:pt x="13" y="0"/>
                    </a:moveTo>
                    <a:cubicBezTo>
                      <a:pt x="13" y="0"/>
                      <a:pt x="0" y="2"/>
                      <a:pt x="2" y="6"/>
                    </a:cubicBezTo>
                    <a:cubicBezTo>
                      <a:pt x="3" y="10"/>
                      <a:pt x="14" y="14"/>
                      <a:pt x="15" y="15"/>
                    </a:cubicBezTo>
                    <a:cubicBezTo>
                      <a:pt x="15" y="15"/>
                      <a:pt x="4" y="10"/>
                      <a:pt x="7" y="6"/>
                    </a:cubicBezTo>
                    <a:cubicBezTo>
                      <a:pt x="10" y="2"/>
                      <a:pt x="13" y="0"/>
                      <a:pt x="13" y="0"/>
                    </a:cubicBezTo>
                    <a:close/>
                  </a:path>
                </a:pathLst>
              </a:custGeom>
              <a:solidFill>
                <a:srgbClr val="CDBA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2" name="Freeform 2495">
                <a:extLst>
                  <a:ext uri="{FF2B5EF4-FFF2-40B4-BE49-F238E27FC236}">
                    <a16:creationId xmlns:a16="http://schemas.microsoft.com/office/drawing/2014/main" id="{878180EB-B406-4F9F-8317-C868EE326F6B}"/>
                  </a:ext>
                </a:extLst>
              </p:cNvPr>
              <p:cNvSpPr>
                <a:spLocks noEditPoints="1"/>
              </p:cNvSpPr>
              <p:nvPr/>
            </p:nvSpPr>
            <p:spPr bwMode="auto">
              <a:xfrm>
                <a:off x="860" y="358"/>
                <a:ext cx="72" cy="396"/>
              </a:xfrm>
              <a:custGeom>
                <a:avLst/>
                <a:gdLst>
                  <a:gd name="T0" fmla="*/ 13 w 30"/>
                  <a:gd name="T1" fmla="*/ 166 h 166"/>
                  <a:gd name="T2" fmla="*/ 9 w 30"/>
                  <a:gd name="T3" fmla="*/ 161 h 166"/>
                  <a:gd name="T4" fmla="*/ 6 w 30"/>
                  <a:gd name="T5" fmla="*/ 160 h 166"/>
                  <a:gd name="T6" fmla="*/ 6 w 30"/>
                  <a:gd name="T7" fmla="*/ 160 h 166"/>
                  <a:gd name="T8" fmla="*/ 6 w 30"/>
                  <a:gd name="T9" fmla="*/ 155 h 166"/>
                  <a:gd name="T10" fmla="*/ 6 w 30"/>
                  <a:gd name="T11" fmla="*/ 155 h 166"/>
                  <a:gd name="T12" fmla="*/ 6 w 30"/>
                  <a:gd name="T13" fmla="*/ 155 h 166"/>
                  <a:gd name="T14" fmla="*/ 3 w 30"/>
                  <a:gd name="T15" fmla="*/ 151 h 166"/>
                  <a:gd name="T16" fmla="*/ 7 w 30"/>
                  <a:gd name="T17" fmla="*/ 154 h 166"/>
                  <a:gd name="T18" fmla="*/ 7 w 30"/>
                  <a:gd name="T19" fmla="*/ 134 h 166"/>
                  <a:gd name="T20" fmla="*/ 7 w 30"/>
                  <a:gd name="T21" fmla="*/ 134 h 166"/>
                  <a:gd name="T22" fmla="*/ 12 w 30"/>
                  <a:gd name="T23" fmla="*/ 130 h 166"/>
                  <a:gd name="T24" fmla="*/ 12 w 30"/>
                  <a:gd name="T25" fmla="*/ 130 h 166"/>
                  <a:gd name="T26" fmla="*/ 11 w 30"/>
                  <a:gd name="T27" fmla="*/ 124 h 166"/>
                  <a:gd name="T28" fmla="*/ 11 w 30"/>
                  <a:gd name="T29" fmla="*/ 124 h 166"/>
                  <a:gd name="T30" fmla="*/ 11 w 30"/>
                  <a:gd name="T31" fmla="*/ 124 h 166"/>
                  <a:gd name="T32" fmla="*/ 17 w 30"/>
                  <a:gd name="T33" fmla="*/ 122 h 166"/>
                  <a:gd name="T34" fmla="*/ 17 w 30"/>
                  <a:gd name="T35" fmla="*/ 122 h 166"/>
                  <a:gd name="T36" fmla="*/ 1 w 30"/>
                  <a:gd name="T37" fmla="*/ 38 h 166"/>
                  <a:gd name="T38" fmla="*/ 9 w 30"/>
                  <a:gd name="T39" fmla="*/ 51 h 166"/>
                  <a:gd name="T40" fmla="*/ 9 w 30"/>
                  <a:gd name="T41" fmla="*/ 51 h 166"/>
                  <a:gd name="T42" fmla="*/ 9 w 30"/>
                  <a:gd name="T43" fmla="*/ 52 h 166"/>
                  <a:gd name="T44" fmla="*/ 9 w 30"/>
                  <a:gd name="T45" fmla="*/ 52 h 166"/>
                  <a:gd name="T46" fmla="*/ 9 w 30"/>
                  <a:gd name="T47" fmla="*/ 52 h 166"/>
                  <a:gd name="T48" fmla="*/ 9 w 30"/>
                  <a:gd name="T49" fmla="*/ 52 h 166"/>
                  <a:gd name="T50" fmla="*/ 9 w 30"/>
                  <a:gd name="T51" fmla="*/ 52 h 166"/>
                  <a:gd name="T52" fmla="*/ 9 w 30"/>
                  <a:gd name="T53" fmla="*/ 52 h 166"/>
                  <a:gd name="T54" fmla="*/ 9 w 30"/>
                  <a:gd name="T55" fmla="*/ 53 h 166"/>
                  <a:gd name="T56" fmla="*/ 9 w 30"/>
                  <a:gd name="T57" fmla="*/ 53 h 166"/>
                  <a:gd name="T58" fmla="*/ 9 w 30"/>
                  <a:gd name="T59" fmla="*/ 53 h 166"/>
                  <a:gd name="T60" fmla="*/ 9 w 30"/>
                  <a:gd name="T61" fmla="*/ 53 h 166"/>
                  <a:gd name="T62" fmla="*/ 9 w 30"/>
                  <a:gd name="T63" fmla="*/ 53 h 166"/>
                  <a:gd name="T64" fmla="*/ 9 w 30"/>
                  <a:gd name="T65" fmla="*/ 53 h 166"/>
                  <a:gd name="T66" fmla="*/ 9 w 30"/>
                  <a:gd name="T67" fmla="*/ 53 h 166"/>
                  <a:gd name="T68" fmla="*/ 9 w 30"/>
                  <a:gd name="T69" fmla="*/ 53 h 166"/>
                  <a:gd name="T70" fmla="*/ 9 w 30"/>
                  <a:gd name="T71" fmla="*/ 53 h 166"/>
                  <a:gd name="T72" fmla="*/ 9 w 30"/>
                  <a:gd name="T73" fmla="*/ 53 h 166"/>
                  <a:gd name="T74" fmla="*/ 9 w 30"/>
                  <a:gd name="T75" fmla="*/ 53 h 166"/>
                  <a:gd name="T76" fmla="*/ 9 w 30"/>
                  <a:gd name="T77" fmla="*/ 53 h 166"/>
                  <a:gd name="T78" fmla="*/ 9 w 30"/>
                  <a:gd name="T79" fmla="*/ 54 h 166"/>
                  <a:gd name="T80" fmla="*/ 9 w 30"/>
                  <a:gd name="T81" fmla="*/ 54 h 166"/>
                  <a:gd name="T82" fmla="*/ 9 w 30"/>
                  <a:gd name="T83" fmla="*/ 54 h 166"/>
                  <a:gd name="T84" fmla="*/ 9 w 30"/>
                  <a:gd name="T85" fmla="*/ 54 h 166"/>
                  <a:gd name="T86" fmla="*/ 9 w 30"/>
                  <a:gd name="T87" fmla="*/ 54 h 166"/>
                  <a:gd name="T88" fmla="*/ 9 w 30"/>
                  <a:gd name="T89" fmla="*/ 54 h 166"/>
                  <a:gd name="T90" fmla="*/ 2 w 30"/>
                  <a:gd name="T91" fmla="*/ 72 h 166"/>
                  <a:gd name="T92" fmla="*/ 9 w 30"/>
                  <a:gd name="T93" fmla="*/ 121 h 166"/>
                  <a:gd name="T94" fmla="*/ 30 w 30"/>
                  <a:gd name="T95"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 h="166">
                    <a:moveTo>
                      <a:pt x="13" y="166"/>
                    </a:moveTo>
                    <a:cubicBezTo>
                      <a:pt x="13" y="166"/>
                      <a:pt x="13" y="166"/>
                      <a:pt x="13" y="166"/>
                    </a:cubicBezTo>
                    <a:cubicBezTo>
                      <a:pt x="13" y="166"/>
                      <a:pt x="13" y="166"/>
                      <a:pt x="13" y="166"/>
                    </a:cubicBezTo>
                    <a:cubicBezTo>
                      <a:pt x="13" y="166"/>
                      <a:pt x="13" y="166"/>
                      <a:pt x="13" y="166"/>
                    </a:cubicBezTo>
                    <a:moveTo>
                      <a:pt x="11" y="166"/>
                    </a:moveTo>
                    <a:cubicBezTo>
                      <a:pt x="12" y="166"/>
                      <a:pt x="12" y="166"/>
                      <a:pt x="13" y="166"/>
                    </a:cubicBezTo>
                    <a:cubicBezTo>
                      <a:pt x="12" y="166"/>
                      <a:pt x="12" y="166"/>
                      <a:pt x="11" y="166"/>
                    </a:cubicBezTo>
                    <a:moveTo>
                      <a:pt x="9" y="161"/>
                    </a:moveTo>
                    <a:cubicBezTo>
                      <a:pt x="9" y="161"/>
                      <a:pt x="9" y="161"/>
                      <a:pt x="9" y="161"/>
                    </a:cubicBezTo>
                    <a:cubicBezTo>
                      <a:pt x="9" y="161"/>
                      <a:pt x="9" y="161"/>
                      <a:pt x="9" y="161"/>
                    </a:cubicBezTo>
                    <a:cubicBezTo>
                      <a:pt x="9" y="161"/>
                      <a:pt x="9" y="161"/>
                      <a:pt x="9" y="161"/>
                    </a:cubicBezTo>
                    <a:moveTo>
                      <a:pt x="6" y="160"/>
                    </a:moveTo>
                    <a:cubicBezTo>
                      <a:pt x="7" y="160"/>
                      <a:pt x="8" y="161"/>
                      <a:pt x="9" y="161"/>
                    </a:cubicBezTo>
                    <a:cubicBezTo>
                      <a:pt x="8" y="161"/>
                      <a:pt x="7" y="160"/>
                      <a:pt x="6" y="160"/>
                    </a:cubicBezTo>
                    <a:moveTo>
                      <a:pt x="6" y="160"/>
                    </a:moveTo>
                    <a:cubicBezTo>
                      <a:pt x="6" y="160"/>
                      <a:pt x="6" y="160"/>
                      <a:pt x="6" y="160"/>
                    </a:cubicBezTo>
                    <a:cubicBezTo>
                      <a:pt x="6" y="160"/>
                      <a:pt x="6" y="160"/>
                      <a:pt x="6" y="160"/>
                    </a:cubicBezTo>
                    <a:moveTo>
                      <a:pt x="6" y="155"/>
                    </a:moveTo>
                    <a:cubicBezTo>
                      <a:pt x="6" y="155"/>
                      <a:pt x="6" y="155"/>
                      <a:pt x="6" y="155"/>
                    </a:cubicBezTo>
                    <a:cubicBezTo>
                      <a:pt x="6" y="155"/>
                      <a:pt x="6" y="155"/>
                      <a:pt x="6" y="155"/>
                    </a:cubicBezTo>
                    <a:moveTo>
                      <a:pt x="6" y="155"/>
                    </a:moveTo>
                    <a:cubicBezTo>
                      <a:pt x="6" y="155"/>
                      <a:pt x="6" y="155"/>
                      <a:pt x="6" y="155"/>
                    </a:cubicBezTo>
                    <a:cubicBezTo>
                      <a:pt x="6" y="155"/>
                      <a:pt x="6" y="155"/>
                      <a:pt x="6" y="155"/>
                    </a:cubicBezTo>
                    <a:cubicBezTo>
                      <a:pt x="6" y="155"/>
                      <a:pt x="6" y="155"/>
                      <a:pt x="6" y="155"/>
                    </a:cubicBezTo>
                    <a:moveTo>
                      <a:pt x="3" y="151"/>
                    </a:moveTo>
                    <a:cubicBezTo>
                      <a:pt x="3" y="151"/>
                      <a:pt x="3" y="151"/>
                      <a:pt x="3" y="151"/>
                    </a:cubicBezTo>
                    <a:cubicBezTo>
                      <a:pt x="4" y="152"/>
                      <a:pt x="4" y="154"/>
                      <a:pt x="5" y="155"/>
                    </a:cubicBezTo>
                    <a:cubicBezTo>
                      <a:pt x="6" y="155"/>
                      <a:pt x="6" y="155"/>
                      <a:pt x="6" y="155"/>
                    </a:cubicBezTo>
                    <a:cubicBezTo>
                      <a:pt x="6" y="155"/>
                      <a:pt x="6" y="155"/>
                      <a:pt x="6" y="155"/>
                    </a:cubicBezTo>
                    <a:cubicBezTo>
                      <a:pt x="6" y="155"/>
                      <a:pt x="6" y="155"/>
                      <a:pt x="6" y="155"/>
                    </a:cubicBezTo>
                    <a:cubicBezTo>
                      <a:pt x="5" y="155"/>
                      <a:pt x="5" y="155"/>
                      <a:pt x="5" y="155"/>
                    </a:cubicBezTo>
                    <a:cubicBezTo>
                      <a:pt x="4" y="154"/>
                      <a:pt x="4" y="152"/>
                      <a:pt x="3" y="151"/>
                    </a:cubicBezTo>
                    <a:moveTo>
                      <a:pt x="10" y="146"/>
                    </a:moveTo>
                    <a:cubicBezTo>
                      <a:pt x="10" y="147"/>
                      <a:pt x="10" y="149"/>
                      <a:pt x="9" y="150"/>
                    </a:cubicBezTo>
                    <a:cubicBezTo>
                      <a:pt x="9" y="151"/>
                      <a:pt x="9" y="153"/>
                      <a:pt x="7" y="154"/>
                    </a:cubicBezTo>
                    <a:cubicBezTo>
                      <a:pt x="7" y="154"/>
                      <a:pt x="7" y="154"/>
                      <a:pt x="7" y="154"/>
                    </a:cubicBezTo>
                    <a:cubicBezTo>
                      <a:pt x="7" y="154"/>
                      <a:pt x="7" y="154"/>
                      <a:pt x="7" y="154"/>
                    </a:cubicBezTo>
                    <a:cubicBezTo>
                      <a:pt x="9" y="153"/>
                      <a:pt x="9" y="151"/>
                      <a:pt x="9" y="150"/>
                    </a:cubicBezTo>
                    <a:cubicBezTo>
                      <a:pt x="10" y="149"/>
                      <a:pt x="10" y="147"/>
                      <a:pt x="10" y="146"/>
                    </a:cubicBezTo>
                    <a:moveTo>
                      <a:pt x="7" y="134"/>
                    </a:moveTo>
                    <a:cubicBezTo>
                      <a:pt x="7" y="134"/>
                      <a:pt x="7" y="134"/>
                      <a:pt x="7" y="134"/>
                    </a:cubicBezTo>
                    <a:cubicBezTo>
                      <a:pt x="7" y="134"/>
                      <a:pt x="7" y="134"/>
                      <a:pt x="7" y="134"/>
                    </a:cubicBezTo>
                    <a:moveTo>
                      <a:pt x="7" y="134"/>
                    </a:moveTo>
                    <a:cubicBezTo>
                      <a:pt x="7" y="134"/>
                      <a:pt x="7" y="134"/>
                      <a:pt x="7" y="134"/>
                    </a:cubicBezTo>
                    <a:cubicBezTo>
                      <a:pt x="7" y="134"/>
                      <a:pt x="7" y="134"/>
                      <a:pt x="7" y="134"/>
                    </a:cubicBezTo>
                    <a:moveTo>
                      <a:pt x="12" y="130"/>
                    </a:moveTo>
                    <a:cubicBezTo>
                      <a:pt x="12" y="130"/>
                      <a:pt x="12" y="130"/>
                      <a:pt x="12" y="130"/>
                    </a:cubicBezTo>
                    <a:cubicBezTo>
                      <a:pt x="12" y="130"/>
                      <a:pt x="12" y="130"/>
                      <a:pt x="12" y="130"/>
                    </a:cubicBezTo>
                    <a:moveTo>
                      <a:pt x="12" y="130"/>
                    </a:moveTo>
                    <a:cubicBezTo>
                      <a:pt x="12" y="130"/>
                      <a:pt x="12" y="130"/>
                      <a:pt x="12" y="130"/>
                    </a:cubicBezTo>
                    <a:cubicBezTo>
                      <a:pt x="12" y="130"/>
                      <a:pt x="12" y="130"/>
                      <a:pt x="12" y="130"/>
                    </a:cubicBezTo>
                    <a:cubicBezTo>
                      <a:pt x="12" y="130"/>
                      <a:pt x="12" y="130"/>
                      <a:pt x="12" y="130"/>
                    </a:cubicBezTo>
                    <a:moveTo>
                      <a:pt x="11" y="124"/>
                    </a:moveTo>
                    <a:cubicBezTo>
                      <a:pt x="11" y="124"/>
                      <a:pt x="11" y="124"/>
                      <a:pt x="11" y="124"/>
                    </a:cubicBezTo>
                    <a:cubicBezTo>
                      <a:pt x="11" y="124"/>
                      <a:pt x="11" y="124"/>
                      <a:pt x="11" y="124"/>
                    </a:cubicBezTo>
                    <a:moveTo>
                      <a:pt x="11" y="124"/>
                    </a:moveTo>
                    <a:cubicBezTo>
                      <a:pt x="11" y="124"/>
                      <a:pt x="11" y="124"/>
                      <a:pt x="11" y="124"/>
                    </a:cubicBezTo>
                    <a:cubicBezTo>
                      <a:pt x="11" y="124"/>
                      <a:pt x="11" y="124"/>
                      <a:pt x="11" y="124"/>
                    </a:cubicBezTo>
                    <a:cubicBezTo>
                      <a:pt x="11" y="124"/>
                      <a:pt x="11" y="124"/>
                      <a:pt x="11" y="124"/>
                    </a:cubicBezTo>
                    <a:moveTo>
                      <a:pt x="11" y="124"/>
                    </a:moveTo>
                    <a:cubicBezTo>
                      <a:pt x="11" y="124"/>
                      <a:pt x="11" y="124"/>
                      <a:pt x="11" y="124"/>
                    </a:cubicBezTo>
                    <a:cubicBezTo>
                      <a:pt x="11" y="124"/>
                      <a:pt x="11" y="124"/>
                      <a:pt x="11" y="124"/>
                    </a:cubicBezTo>
                    <a:moveTo>
                      <a:pt x="11" y="124"/>
                    </a:moveTo>
                    <a:cubicBezTo>
                      <a:pt x="11" y="124"/>
                      <a:pt x="11" y="124"/>
                      <a:pt x="11" y="124"/>
                    </a:cubicBezTo>
                    <a:cubicBezTo>
                      <a:pt x="11" y="124"/>
                      <a:pt x="11" y="124"/>
                      <a:pt x="11" y="124"/>
                    </a:cubicBezTo>
                    <a:moveTo>
                      <a:pt x="17" y="122"/>
                    </a:moveTo>
                    <a:cubicBezTo>
                      <a:pt x="17" y="122"/>
                      <a:pt x="18" y="123"/>
                      <a:pt x="19" y="123"/>
                    </a:cubicBezTo>
                    <a:cubicBezTo>
                      <a:pt x="18" y="123"/>
                      <a:pt x="17" y="122"/>
                      <a:pt x="17" y="122"/>
                    </a:cubicBezTo>
                    <a:moveTo>
                      <a:pt x="17" y="122"/>
                    </a:moveTo>
                    <a:cubicBezTo>
                      <a:pt x="17" y="122"/>
                      <a:pt x="17" y="122"/>
                      <a:pt x="17" y="122"/>
                    </a:cubicBezTo>
                    <a:cubicBezTo>
                      <a:pt x="17" y="122"/>
                      <a:pt x="17" y="122"/>
                      <a:pt x="17" y="122"/>
                    </a:cubicBezTo>
                    <a:cubicBezTo>
                      <a:pt x="17" y="122"/>
                      <a:pt x="17" y="122"/>
                      <a:pt x="17" y="122"/>
                    </a:cubicBezTo>
                    <a:moveTo>
                      <a:pt x="30" y="0"/>
                    </a:moveTo>
                    <a:cubicBezTo>
                      <a:pt x="25" y="4"/>
                      <a:pt x="0" y="4"/>
                      <a:pt x="0" y="4"/>
                    </a:cubicBezTo>
                    <a:cubicBezTo>
                      <a:pt x="0" y="8"/>
                      <a:pt x="0" y="8"/>
                      <a:pt x="0" y="8"/>
                    </a:cubicBezTo>
                    <a:cubicBezTo>
                      <a:pt x="1" y="38"/>
                      <a:pt x="1" y="38"/>
                      <a:pt x="1" y="38"/>
                    </a:cubicBezTo>
                    <a:cubicBezTo>
                      <a:pt x="5" y="41"/>
                      <a:pt x="8" y="45"/>
                      <a:pt x="9" y="51"/>
                    </a:cubicBezTo>
                    <a:cubicBezTo>
                      <a:pt x="9" y="51"/>
                      <a:pt x="9" y="51"/>
                      <a:pt x="9" y="51"/>
                    </a:cubicBezTo>
                    <a:cubicBezTo>
                      <a:pt x="9" y="51"/>
                      <a:pt x="9" y="51"/>
                      <a:pt x="9" y="51"/>
                    </a:cubicBezTo>
                    <a:cubicBezTo>
                      <a:pt x="9" y="51"/>
                      <a:pt x="9" y="51"/>
                      <a:pt x="9" y="51"/>
                    </a:cubicBezTo>
                    <a:cubicBezTo>
                      <a:pt x="9" y="51"/>
                      <a:pt x="9" y="51"/>
                      <a:pt x="9" y="51"/>
                    </a:cubicBezTo>
                    <a:cubicBezTo>
                      <a:pt x="9" y="51"/>
                      <a:pt x="9" y="51"/>
                      <a:pt x="9" y="51"/>
                    </a:cubicBezTo>
                    <a:cubicBezTo>
                      <a:pt x="9" y="51"/>
                      <a:pt x="9" y="51"/>
                      <a:pt x="9" y="51"/>
                    </a:cubicBezTo>
                    <a:cubicBezTo>
                      <a:pt x="9" y="51"/>
                      <a:pt x="9" y="51"/>
                      <a:pt x="9" y="51"/>
                    </a:cubicBezTo>
                    <a:cubicBezTo>
                      <a:pt x="9" y="51"/>
                      <a:pt x="9" y="51"/>
                      <a:pt x="9" y="51"/>
                    </a:cubicBezTo>
                    <a:cubicBezTo>
                      <a:pt x="9" y="51"/>
                      <a:pt x="9" y="51"/>
                      <a:pt x="9" y="51"/>
                    </a:cubicBezTo>
                    <a:cubicBezTo>
                      <a:pt x="9" y="52"/>
                      <a:pt x="9" y="52"/>
                      <a:pt x="9" y="52"/>
                    </a:cubicBezTo>
                    <a:cubicBezTo>
                      <a:pt x="9" y="52"/>
                      <a:pt x="9" y="52"/>
                      <a:pt x="9" y="52"/>
                    </a:cubicBezTo>
                    <a:cubicBezTo>
                      <a:pt x="9" y="52"/>
                      <a:pt x="9" y="52"/>
                      <a:pt x="9" y="52"/>
                    </a:cubicBezTo>
                    <a:cubicBezTo>
                      <a:pt x="9" y="52"/>
                      <a:pt x="9" y="52"/>
                      <a:pt x="9" y="52"/>
                    </a:cubicBezTo>
                    <a:cubicBezTo>
                      <a:pt x="9" y="52"/>
                      <a:pt x="9" y="52"/>
                      <a:pt x="9" y="52"/>
                    </a:cubicBezTo>
                    <a:cubicBezTo>
                      <a:pt x="9" y="52"/>
                      <a:pt x="9" y="52"/>
                      <a:pt x="9" y="52"/>
                    </a:cubicBezTo>
                    <a:cubicBezTo>
                      <a:pt x="9" y="52"/>
                      <a:pt x="9" y="52"/>
                      <a:pt x="9" y="52"/>
                    </a:cubicBezTo>
                    <a:cubicBezTo>
                      <a:pt x="9" y="52"/>
                      <a:pt x="9" y="52"/>
                      <a:pt x="9" y="52"/>
                    </a:cubicBezTo>
                    <a:cubicBezTo>
                      <a:pt x="9" y="52"/>
                      <a:pt x="9" y="52"/>
                      <a:pt x="9" y="52"/>
                    </a:cubicBezTo>
                    <a:cubicBezTo>
                      <a:pt x="9" y="52"/>
                      <a:pt x="9" y="52"/>
                      <a:pt x="9" y="52"/>
                    </a:cubicBezTo>
                    <a:cubicBezTo>
                      <a:pt x="9" y="52"/>
                      <a:pt x="9" y="52"/>
                      <a:pt x="9" y="52"/>
                    </a:cubicBezTo>
                    <a:cubicBezTo>
                      <a:pt x="9" y="52"/>
                      <a:pt x="9" y="52"/>
                      <a:pt x="9" y="52"/>
                    </a:cubicBezTo>
                    <a:cubicBezTo>
                      <a:pt x="9" y="52"/>
                      <a:pt x="9" y="52"/>
                      <a:pt x="9" y="52"/>
                    </a:cubicBezTo>
                    <a:cubicBezTo>
                      <a:pt x="9" y="52"/>
                      <a:pt x="9" y="52"/>
                      <a:pt x="9" y="52"/>
                    </a:cubicBezTo>
                    <a:cubicBezTo>
                      <a:pt x="9" y="52"/>
                      <a:pt x="9" y="52"/>
                      <a:pt x="9" y="52"/>
                    </a:cubicBezTo>
                    <a:cubicBezTo>
                      <a:pt x="9" y="52"/>
                      <a:pt x="9" y="52"/>
                      <a:pt x="9" y="52"/>
                    </a:cubicBezTo>
                    <a:cubicBezTo>
                      <a:pt x="9" y="52"/>
                      <a:pt x="9" y="52"/>
                      <a:pt x="9" y="52"/>
                    </a:cubicBezTo>
                    <a:cubicBezTo>
                      <a:pt x="9" y="52"/>
                      <a:pt x="9" y="52"/>
                      <a:pt x="9" y="52"/>
                    </a:cubicBezTo>
                    <a:cubicBezTo>
                      <a:pt x="9" y="52"/>
                      <a:pt x="9" y="52"/>
                      <a:pt x="9" y="52"/>
                    </a:cubicBezTo>
                    <a:cubicBezTo>
                      <a:pt x="9" y="52"/>
                      <a:pt x="9" y="52"/>
                      <a:pt x="9" y="52"/>
                    </a:cubicBezTo>
                    <a:cubicBezTo>
                      <a:pt x="9" y="52"/>
                      <a:pt x="9" y="52"/>
                      <a:pt x="9" y="52"/>
                    </a:cubicBezTo>
                    <a:cubicBezTo>
                      <a:pt x="9" y="52"/>
                      <a:pt x="9" y="52"/>
                      <a:pt x="9" y="52"/>
                    </a:cubicBezTo>
                    <a:cubicBezTo>
                      <a:pt x="9" y="52"/>
                      <a:pt x="9" y="52"/>
                      <a:pt x="9" y="52"/>
                    </a:cubicBezTo>
                    <a:cubicBezTo>
                      <a:pt x="9" y="52"/>
                      <a:pt x="9" y="52"/>
                      <a:pt x="9" y="52"/>
                    </a:cubicBezTo>
                    <a:cubicBezTo>
                      <a:pt x="9" y="52"/>
                      <a:pt x="9" y="52"/>
                      <a:pt x="9" y="52"/>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3"/>
                    </a:cubicBezTo>
                    <a:cubicBezTo>
                      <a:pt x="9" y="53"/>
                      <a:pt x="9" y="53"/>
                      <a:pt x="9" y="54"/>
                    </a:cubicBezTo>
                    <a:cubicBezTo>
                      <a:pt x="9" y="54"/>
                      <a:pt x="9" y="54"/>
                      <a:pt x="9" y="54"/>
                    </a:cubicBezTo>
                    <a:cubicBezTo>
                      <a:pt x="9" y="54"/>
                      <a:pt x="9" y="54"/>
                      <a:pt x="9" y="54"/>
                    </a:cubicBezTo>
                    <a:cubicBezTo>
                      <a:pt x="9" y="54"/>
                      <a:pt x="9" y="54"/>
                      <a:pt x="9" y="54"/>
                    </a:cubicBezTo>
                    <a:cubicBezTo>
                      <a:pt x="9" y="54"/>
                      <a:pt x="9" y="54"/>
                      <a:pt x="9" y="54"/>
                    </a:cubicBezTo>
                    <a:cubicBezTo>
                      <a:pt x="9" y="54"/>
                      <a:pt x="9" y="54"/>
                      <a:pt x="9" y="54"/>
                    </a:cubicBezTo>
                    <a:cubicBezTo>
                      <a:pt x="9" y="54"/>
                      <a:pt x="9" y="54"/>
                      <a:pt x="9" y="54"/>
                    </a:cubicBezTo>
                    <a:cubicBezTo>
                      <a:pt x="9" y="54"/>
                      <a:pt x="9" y="54"/>
                      <a:pt x="9" y="54"/>
                    </a:cubicBezTo>
                    <a:cubicBezTo>
                      <a:pt x="9" y="54"/>
                      <a:pt x="9" y="54"/>
                      <a:pt x="9" y="54"/>
                    </a:cubicBezTo>
                    <a:cubicBezTo>
                      <a:pt x="9" y="54"/>
                      <a:pt x="9" y="54"/>
                      <a:pt x="9" y="54"/>
                    </a:cubicBezTo>
                    <a:cubicBezTo>
                      <a:pt x="9" y="54"/>
                      <a:pt x="9" y="54"/>
                      <a:pt x="9" y="54"/>
                    </a:cubicBezTo>
                    <a:cubicBezTo>
                      <a:pt x="9" y="54"/>
                      <a:pt x="9" y="54"/>
                      <a:pt x="9" y="54"/>
                    </a:cubicBezTo>
                    <a:cubicBezTo>
                      <a:pt x="9" y="54"/>
                      <a:pt x="9" y="54"/>
                      <a:pt x="9" y="54"/>
                    </a:cubicBezTo>
                    <a:cubicBezTo>
                      <a:pt x="9" y="54"/>
                      <a:pt x="9" y="54"/>
                      <a:pt x="9" y="54"/>
                    </a:cubicBezTo>
                    <a:cubicBezTo>
                      <a:pt x="9" y="54"/>
                      <a:pt x="9" y="54"/>
                      <a:pt x="9" y="54"/>
                    </a:cubicBezTo>
                    <a:cubicBezTo>
                      <a:pt x="9" y="54"/>
                      <a:pt x="9" y="54"/>
                      <a:pt x="9" y="54"/>
                    </a:cubicBezTo>
                    <a:cubicBezTo>
                      <a:pt x="9" y="54"/>
                      <a:pt x="9" y="54"/>
                      <a:pt x="9" y="54"/>
                    </a:cubicBezTo>
                    <a:cubicBezTo>
                      <a:pt x="9" y="54"/>
                      <a:pt x="9" y="54"/>
                      <a:pt x="9" y="54"/>
                    </a:cubicBezTo>
                    <a:cubicBezTo>
                      <a:pt x="9" y="54"/>
                      <a:pt x="9" y="54"/>
                      <a:pt x="9" y="54"/>
                    </a:cubicBezTo>
                    <a:cubicBezTo>
                      <a:pt x="9" y="54"/>
                      <a:pt x="9" y="54"/>
                      <a:pt x="9" y="54"/>
                    </a:cubicBezTo>
                    <a:cubicBezTo>
                      <a:pt x="9" y="54"/>
                      <a:pt x="9" y="54"/>
                      <a:pt x="9" y="54"/>
                    </a:cubicBezTo>
                    <a:cubicBezTo>
                      <a:pt x="9" y="54"/>
                      <a:pt x="9" y="54"/>
                      <a:pt x="9" y="54"/>
                    </a:cubicBezTo>
                    <a:cubicBezTo>
                      <a:pt x="9" y="54"/>
                      <a:pt x="9" y="54"/>
                      <a:pt x="9" y="55"/>
                    </a:cubicBezTo>
                    <a:cubicBezTo>
                      <a:pt x="9" y="55"/>
                      <a:pt x="9" y="55"/>
                      <a:pt x="9" y="55"/>
                    </a:cubicBezTo>
                    <a:cubicBezTo>
                      <a:pt x="8" y="61"/>
                      <a:pt x="6" y="67"/>
                      <a:pt x="2" y="72"/>
                    </a:cubicBezTo>
                    <a:cubicBezTo>
                      <a:pt x="3" y="128"/>
                      <a:pt x="3" y="128"/>
                      <a:pt x="3" y="128"/>
                    </a:cubicBezTo>
                    <a:cubicBezTo>
                      <a:pt x="3" y="128"/>
                      <a:pt x="3" y="128"/>
                      <a:pt x="3" y="127"/>
                    </a:cubicBezTo>
                    <a:cubicBezTo>
                      <a:pt x="5" y="125"/>
                      <a:pt x="8" y="121"/>
                      <a:pt x="9" y="121"/>
                    </a:cubicBezTo>
                    <a:cubicBezTo>
                      <a:pt x="9" y="121"/>
                      <a:pt x="9" y="121"/>
                      <a:pt x="9" y="121"/>
                    </a:cubicBezTo>
                    <a:cubicBezTo>
                      <a:pt x="11" y="120"/>
                      <a:pt x="16" y="118"/>
                      <a:pt x="19" y="118"/>
                    </a:cubicBezTo>
                    <a:cubicBezTo>
                      <a:pt x="19" y="118"/>
                      <a:pt x="19" y="118"/>
                      <a:pt x="19" y="118"/>
                    </a:cubicBezTo>
                    <a:cubicBezTo>
                      <a:pt x="20" y="118"/>
                      <a:pt x="20" y="118"/>
                      <a:pt x="20" y="118"/>
                    </a:cubicBezTo>
                    <a:cubicBezTo>
                      <a:pt x="30" y="0"/>
                      <a:pt x="30" y="0"/>
                      <a:pt x="30" y="0"/>
                    </a:cubicBezTo>
                  </a:path>
                </a:pathLst>
              </a:custGeom>
              <a:solidFill>
                <a:srgbClr val="2235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3" name="Freeform 2496">
                <a:extLst>
                  <a:ext uri="{FF2B5EF4-FFF2-40B4-BE49-F238E27FC236}">
                    <a16:creationId xmlns:a16="http://schemas.microsoft.com/office/drawing/2014/main" id="{6AB57BBC-18B2-4538-9FD3-3FA2AB96189E}"/>
                  </a:ext>
                </a:extLst>
              </p:cNvPr>
              <p:cNvSpPr>
                <a:spLocks/>
              </p:cNvSpPr>
              <p:nvPr/>
            </p:nvSpPr>
            <p:spPr bwMode="auto">
              <a:xfrm>
                <a:off x="870" y="773"/>
                <a:ext cx="0" cy="5"/>
              </a:xfrm>
              <a:custGeom>
                <a:avLst/>
                <a:gdLst>
                  <a:gd name="T0" fmla="*/ 0 h 2"/>
                  <a:gd name="T1" fmla="*/ 2 h 2"/>
                  <a:gd name="T2" fmla="*/ 1 h 2"/>
                  <a:gd name="T3" fmla="*/ 0 h 2"/>
                </a:gdLst>
                <a:ahLst/>
                <a:cxnLst>
                  <a:cxn ang="0">
                    <a:pos x="0" y="T0"/>
                  </a:cxn>
                  <a:cxn ang="0">
                    <a:pos x="0" y="T1"/>
                  </a:cxn>
                  <a:cxn ang="0">
                    <a:pos x="0" y="T2"/>
                  </a:cxn>
                  <a:cxn ang="0">
                    <a:pos x="0" y="T3"/>
                  </a:cxn>
                </a:cxnLst>
                <a:rect l="0" t="0" r="r" b="b"/>
                <a:pathLst>
                  <a:path h="2">
                    <a:moveTo>
                      <a:pt x="0" y="0"/>
                    </a:moveTo>
                    <a:cubicBezTo>
                      <a:pt x="0" y="2"/>
                      <a:pt x="0" y="2"/>
                      <a:pt x="0" y="2"/>
                    </a:cubicBezTo>
                    <a:cubicBezTo>
                      <a:pt x="0" y="2"/>
                      <a:pt x="0" y="1"/>
                      <a:pt x="0" y="1"/>
                    </a:cubicBezTo>
                    <a:cubicBezTo>
                      <a:pt x="0" y="1"/>
                      <a:pt x="0" y="0"/>
                      <a:pt x="0" y="0"/>
                    </a:cubicBezTo>
                  </a:path>
                </a:pathLst>
              </a:custGeom>
              <a:solidFill>
                <a:srgbClr val="4B5A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4" name="Freeform 2497">
                <a:extLst>
                  <a:ext uri="{FF2B5EF4-FFF2-40B4-BE49-F238E27FC236}">
                    <a16:creationId xmlns:a16="http://schemas.microsoft.com/office/drawing/2014/main" id="{20D16083-FEB8-4FF6-A659-F5341DEE773C}"/>
                  </a:ext>
                </a:extLst>
              </p:cNvPr>
              <p:cNvSpPr>
                <a:spLocks/>
              </p:cNvSpPr>
              <p:nvPr/>
            </p:nvSpPr>
            <p:spPr bwMode="auto">
              <a:xfrm>
                <a:off x="870" y="775"/>
                <a:ext cx="2" cy="5"/>
              </a:xfrm>
              <a:custGeom>
                <a:avLst/>
                <a:gdLst>
                  <a:gd name="T0" fmla="*/ 0 w 1"/>
                  <a:gd name="T1" fmla="*/ 0 h 2"/>
                  <a:gd name="T2" fmla="*/ 0 w 1"/>
                  <a:gd name="T3" fmla="*/ 0 h 2"/>
                  <a:gd name="T4" fmla="*/ 0 w 1"/>
                  <a:gd name="T5" fmla="*/ 1 h 2"/>
                  <a:gd name="T6" fmla="*/ 0 w 1"/>
                  <a:gd name="T7" fmla="*/ 2 h 2"/>
                  <a:gd name="T8" fmla="*/ 1 w 1"/>
                  <a:gd name="T9" fmla="*/ 0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cubicBezTo>
                      <a:pt x="0" y="0"/>
                      <a:pt x="0" y="0"/>
                      <a:pt x="0" y="0"/>
                    </a:cubicBezTo>
                    <a:cubicBezTo>
                      <a:pt x="0" y="0"/>
                      <a:pt x="0" y="1"/>
                      <a:pt x="0" y="1"/>
                    </a:cubicBezTo>
                    <a:cubicBezTo>
                      <a:pt x="0" y="2"/>
                      <a:pt x="0" y="2"/>
                      <a:pt x="0" y="2"/>
                    </a:cubicBezTo>
                    <a:cubicBezTo>
                      <a:pt x="0" y="1"/>
                      <a:pt x="1" y="1"/>
                      <a:pt x="1" y="0"/>
                    </a:cubicBezTo>
                    <a:cubicBezTo>
                      <a:pt x="0" y="0"/>
                      <a:pt x="0" y="0"/>
                      <a:pt x="0" y="0"/>
                    </a:cubicBezTo>
                  </a:path>
                </a:pathLst>
              </a:custGeom>
              <a:solidFill>
                <a:srgbClr val="4752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5" name="Freeform 2498">
                <a:extLst>
                  <a:ext uri="{FF2B5EF4-FFF2-40B4-BE49-F238E27FC236}">
                    <a16:creationId xmlns:a16="http://schemas.microsoft.com/office/drawing/2014/main" id="{29DA1DFF-EA59-4E56-982F-669DEC850ABA}"/>
                  </a:ext>
                </a:extLst>
              </p:cNvPr>
              <p:cNvSpPr>
                <a:spLocks/>
              </p:cNvSpPr>
              <p:nvPr/>
            </p:nvSpPr>
            <p:spPr bwMode="auto">
              <a:xfrm>
                <a:off x="868" y="639"/>
                <a:ext cx="38" cy="24"/>
              </a:xfrm>
              <a:custGeom>
                <a:avLst/>
                <a:gdLst>
                  <a:gd name="T0" fmla="*/ 16 w 16"/>
                  <a:gd name="T1" fmla="*/ 0 h 10"/>
                  <a:gd name="T2" fmla="*/ 6 w 16"/>
                  <a:gd name="T3" fmla="*/ 3 h 10"/>
                  <a:gd name="T4" fmla="*/ 6 w 16"/>
                  <a:gd name="T5" fmla="*/ 3 h 10"/>
                  <a:gd name="T6" fmla="*/ 0 w 16"/>
                  <a:gd name="T7" fmla="*/ 9 h 10"/>
                  <a:gd name="T8" fmla="*/ 0 w 16"/>
                  <a:gd name="T9" fmla="*/ 10 h 10"/>
                  <a:gd name="T10" fmla="*/ 0 w 16"/>
                  <a:gd name="T11" fmla="*/ 10 h 10"/>
                  <a:gd name="T12" fmla="*/ 7 w 16"/>
                  <a:gd name="T13" fmla="*/ 4 h 10"/>
                  <a:gd name="T14" fmla="*/ 16 w 16"/>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0">
                    <a:moveTo>
                      <a:pt x="16" y="0"/>
                    </a:moveTo>
                    <a:cubicBezTo>
                      <a:pt x="13" y="0"/>
                      <a:pt x="8" y="2"/>
                      <a:pt x="6" y="3"/>
                    </a:cubicBezTo>
                    <a:cubicBezTo>
                      <a:pt x="6" y="3"/>
                      <a:pt x="6" y="3"/>
                      <a:pt x="6" y="3"/>
                    </a:cubicBezTo>
                    <a:cubicBezTo>
                      <a:pt x="5" y="3"/>
                      <a:pt x="2" y="7"/>
                      <a:pt x="0" y="9"/>
                    </a:cubicBezTo>
                    <a:cubicBezTo>
                      <a:pt x="0" y="10"/>
                      <a:pt x="0" y="10"/>
                      <a:pt x="0" y="10"/>
                    </a:cubicBezTo>
                    <a:cubicBezTo>
                      <a:pt x="0" y="10"/>
                      <a:pt x="0" y="10"/>
                      <a:pt x="0" y="10"/>
                    </a:cubicBezTo>
                    <a:cubicBezTo>
                      <a:pt x="2" y="8"/>
                      <a:pt x="4" y="6"/>
                      <a:pt x="7" y="4"/>
                    </a:cubicBezTo>
                    <a:cubicBezTo>
                      <a:pt x="10" y="2"/>
                      <a:pt x="13" y="1"/>
                      <a:pt x="16" y="0"/>
                    </a:cubicBezTo>
                  </a:path>
                </a:pathLst>
              </a:custGeom>
              <a:solidFill>
                <a:srgbClr val="3C49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6" name="Freeform 2499">
                <a:extLst>
                  <a:ext uri="{FF2B5EF4-FFF2-40B4-BE49-F238E27FC236}">
                    <a16:creationId xmlns:a16="http://schemas.microsoft.com/office/drawing/2014/main" id="{4AB66ED3-4E37-4755-B5D2-2EF8BDBA522F}"/>
                  </a:ext>
                </a:extLst>
              </p:cNvPr>
              <p:cNvSpPr>
                <a:spLocks noEditPoints="1"/>
              </p:cNvSpPr>
              <p:nvPr/>
            </p:nvSpPr>
            <p:spPr bwMode="auto">
              <a:xfrm>
                <a:off x="868" y="639"/>
                <a:ext cx="40" cy="136"/>
              </a:xfrm>
              <a:custGeom>
                <a:avLst/>
                <a:gdLst>
                  <a:gd name="T0" fmla="*/ 1 w 17"/>
                  <a:gd name="T1" fmla="*/ 50 h 57"/>
                  <a:gd name="T2" fmla="*/ 1 w 17"/>
                  <a:gd name="T3" fmla="*/ 56 h 57"/>
                  <a:gd name="T4" fmla="*/ 1 w 17"/>
                  <a:gd name="T5" fmla="*/ 57 h 57"/>
                  <a:gd name="T6" fmla="*/ 2 w 17"/>
                  <a:gd name="T7" fmla="*/ 57 h 57"/>
                  <a:gd name="T8" fmla="*/ 2 w 17"/>
                  <a:gd name="T9" fmla="*/ 57 h 57"/>
                  <a:gd name="T10" fmla="*/ 7 w 17"/>
                  <a:gd name="T11" fmla="*/ 54 h 57"/>
                  <a:gd name="T12" fmla="*/ 1 w 17"/>
                  <a:gd name="T13" fmla="*/ 50 h 57"/>
                  <a:gd name="T14" fmla="*/ 17 w 17"/>
                  <a:gd name="T15" fmla="*/ 0 h 57"/>
                  <a:gd name="T16" fmla="*/ 16 w 17"/>
                  <a:gd name="T17" fmla="*/ 0 h 57"/>
                  <a:gd name="T18" fmla="*/ 16 w 17"/>
                  <a:gd name="T19" fmla="*/ 0 h 57"/>
                  <a:gd name="T20" fmla="*/ 7 w 17"/>
                  <a:gd name="T21" fmla="*/ 4 h 57"/>
                  <a:gd name="T22" fmla="*/ 0 w 17"/>
                  <a:gd name="T23" fmla="*/ 10 h 57"/>
                  <a:gd name="T24" fmla="*/ 0 w 17"/>
                  <a:gd name="T25" fmla="*/ 11 h 57"/>
                  <a:gd name="T26" fmla="*/ 4 w 17"/>
                  <a:gd name="T27" fmla="*/ 7 h 57"/>
                  <a:gd name="T28" fmla="*/ 8 w 17"/>
                  <a:gd name="T29" fmla="*/ 6 h 57"/>
                  <a:gd name="T30" fmla="*/ 8 w 17"/>
                  <a:gd name="T31" fmla="*/ 6 h 57"/>
                  <a:gd name="T32" fmla="*/ 8 w 17"/>
                  <a:gd name="T33" fmla="*/ 6 h 57"/>
                  <a:gd name="T34" fmla="*/ 8 w 17"/>
                  <a:gd name="T35" fmla="*/ 6 h 57"/>
                  <a:gd name="T36" fmla="*/ 8 w 17"/>
                  <a:gd name="T37" fmla="*/ 6 h 57"/>
                  <a:gd name="T38" fmla="*/ 16 w 17"/>
                  <a:gd name="T39" fmla="*/ 2 h 57"/>
                  <a:gd name="T40" fmla="*/ 17 w 17"/>
                  <a:gd name="T4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 h="57">
                    <a:moveTo>
                      <a:pt x="1" y="50"/>
                    </a:moveTo>
                    <a:cubicBezTo>
                      <a:pt x="1" y="56"/>
                      <a:pt x="1" y="56"/>
                      <a:pt x="1" y="56"/>
                    </a:cubicBezTo>
                    <a:cubicBezTo>
                      <a:pt x="1" y="56"/>
                      <a:pt x="1" y="57"/>
                      <a:pt x="1" y="57"/>
                    </a:cubicBezTo>
                    <a:cubicBezTo>
                      <a:pt x="2" y="57"/>
                      <a:pt x="2" y="57"/>
                      <a:pt x="2" y="57"/>
                    </a:cubicBezTo>
                    <a:cubicBezTo>
                      <a:pt x="2" y="57"/>
                      <a:pt x="2" y="57"/>
                      <a:pt x="2" y="57"/>
                    </a:cubicBezTo>
                    <a:cubicBezTo>
                      <a:pt x="4" y="56"/>
                      <a:pt x="5" y="55"/>
                      <a:pt x="7" y="54"/>
                    </a:cubicBezTo>
                    <a:cubicBezTo>
                      <a:pt x="4" y="53"/>
                      <a:pt x="2" y="52"/>
                      <a:pt x="1" y="50"/>
                    </a:cubicBezTo>
                    <a:moveTo>
                      <a:pt x="17" y="0"/>
                    </a:moveTo>
                    <a:cubicBezTo>
                      <a:pt x="16" y="0"/>
                      <a:pt x="16" y="0"/>
                      <a:pt x="16" y="0"/>
                    </a:cubicBezTo>
                    <a:cubicBezTo>
                      <a:pt x="16" y="0"/>
                      <a:pt x="16" y="0"/>
                      <a:pt x="16" y="0"/>
                    </a:cubicBezTo>
                    <a:cubicBezTo>
                      <a:pt x="13" y="1"/>
                      <a:pt x="10" y="2"/>
                      <a:pt x="7" y="4"/>
                    </a:cubicBezTo>
                    <a:cubicBezTo>
                      <a:pt x="4" y="6"/>
                      <a:pt x="2" y="8"/>
                      <a:pt x="0" y="10"/>
                    </a:cubicBezTo>
                    <a:cubicBezTo>
                      <a:pt x="0" y="11"/>
                      <a:pt x="0" y="11"/>
                      <a:pt x="0" y="11"/>
                    </a:cubicBezTo>
                    <a:cubicBezTo>
                      <a:pt x="1" y="10"/>
                      <a:pt x="3" y="8"/>
                      <a:pt x="4" y="7"/>
                    </a:cubicBezTo>
                    <a:cubicBezTo>
                      <a:pt x="5" y="7"/>
                      <a:pt x="6" y="6"/>
                      <a:pt x="8" y="6"/>
                    </a:cubicBezTo>
                    <a:cubicBezTo>
                      <a:pt x="8" y="6"/>
                      <a:pt x="8" y="6"/>
                      <a:pt x="8" y="6"/>
                    </a:cubicBezTo>
                    <a:cubicBezTo>
                      <a:pt x="8" y="6"/>
                      <a:pt x="8" y="6"/>
                      <a:pt x="8" y="6"/>
                    </a:cubicBezTo>
                    <a:cubicBezTo>
                      <a:pt x="8" y="6"/>
                      <a:pt x="8" y="6"/>
                      <a:pt x="8" y="6"/>
                    </a:cubicBezTo>
                    <a:cubicBezTo>
                      <a:pt x="8" y="6"/>
                      <a:pt x="8" y="6"/>
                      <a:pt x="8" y="6"/>
                    </a:cubicBezTo>
                    <a:cubicBezTo>
                      <a:pt x="11" y="4"/>
                      <a:pt x="14" y="3"/>
                      <a:pt x="16" y="2"/>
                    </a:cubicBezTo>
                    <a:cubicBezTo>
                      <a:pt x="17" y="0"/>
                      <a:pt x="17" y="0"/>
                      <a:pt x="17" y="0"/>
                    </a:cubicBezTo>
                  </a:path>
                </a:pathLst>
              </a:custGeom>
              <a:solidFill>
                <a:srgbClr val="3C49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7" name="Freeform 2500">
                <a:extLst>
                  <a:ext uri="{FF2B5EF4-FFF2-40B4-BE49-F238E27FC236}">
                    <a16:creationId xmlns:a16="http://schemas.microsoft.com/office/drawing/2014/main" id="{E9B1B231-8E34-478E-AA7A-EF85174FD0E8}"/>
                  </a:ext>
                </a:extLst>
              </p:cNvPr>
              <p:cNvSpPr>
                <a:spLocks noEditPoints="1"/>
              </p:cNvSpPr>
              <p:nvPr/>
            </p:nvSpPr>
            <p:spPr bwMode="auto">
              <a:xfrm>
                <a:off x="868" y="644"/>
                <a:ext cx="38" cy="124"/>
              </a:xfrm>
              <a:custGeom>
                <a:avLst/>
                <a:gdLst>
                  <a:gd name="T0" fmla="*/ 0 w 16"/>
                  <a:gd name="T1" fmla="*/ 43 h 52"/>
                  <a:gd name="T2" fmla="*/ 1 w 16"/>
                  <a:gd name="T3" fmla="*/ 48 h 52"/>
                  <a:gd name="T4" fmla="*/ 7 w 16"/>
                  <a:gd name="T5" fmla="*/ 52 h 52"/>
                  <a:gd name="T6" fmla="*/ 7 w 16"/>
                  <a:gd name="T7" fmla="*/ 52 h 52"/>
                  <a:gd name="T8" fmla="*/ 12 w 16"/>
                  <a:gd name="T9" fmla="*/ 48 h 52"/>
                  <a:gd name="T10" fmla="*/ 12 w 16"/>
                  <a:gd name="T11" fmla="*/ 46 h 52"/>
                  <a:gd name="T12" fmla="*/ 10 w 16"/>
                  <a:gd name="T13" fmla="*/ 46 h 52"/>
                  <a:gd name="T14" fmla="*/ 10 w 16"/>
                  <a:gd name="T15" fmla="*/ 46 h 52"/>
                  <a:gd name="T16" fmla="*/ 10 w 16"/>
                  <a:gd name="T17" fmla="*/ 46 h 52"/>
                  <a:gd name="T18" fmla="*/ 10 w 16"/>
                  <a:gd name="T19" fmla="*/ 46 h 52"/>
                  <a:gd name="T20" fmla="*/ 10 w 16"/>
                  <a:gd name="T21" fmla="*/ 46 h 52"/>
                  <a:gd name="T22" fmla="*/ 8 w 16"/>
                  <a:gd name="T23" fmla="*/ 46 h 52"/>
                  <a:gd name="T24" fmla="*/ 8 w 16"/>
                  <a:gd name="T25" fmla="*/ 46 h 52"/>
                  <a:gd name="T26" fmla="*/ 8 w 16"/>
                  <a:gd name="T27" fmla="*/ 46 h 52"/>
                  <a:gd name="T28" fmla="*/ 0 w 16"/>
                  <a:gd name="T29" fmla="*/ 43 h 52"/>
                  <a:gd name="T30" fmla="*/ 16 w 16"/>
                  <a:gd name="T31" fmla="*/ 0 h 52"/>
                  <a:gd name="T32" fmla="*/ 8 w 16"/>
                  <a:gd name="T33" fmla="*/ 4 h 52"/>
                  <a:gd name="T34" fmla="*/ 8 w 16"/>
                  <a:gd name="T35" fmla="*/ 4 h 52"/>
                  <a:gd name="T36" fmla="*/ 8 w 16"/>
                  <a:gd name="T37" fmla="*/ 4 h 52"/>
                  <a:gd name="T38" fmla="*/ 8 w 16"/>
                  <a:gd name="T39" fmla="*/ 4 h 52"/>
                  <a:gd name="T40" fmla="*/ 8 w 16"/>
                  <a:gd name="T41" fmla="*/ 4 h 52"/>
                  <a:gd name="T42" fmla="*/ 8 w 16"/>
                  <a:gd name="T43" fmla="*/ 4 h 52"/>
                  <a:gd name="T44" fmla="*/ 8 w 16"/>
                  <a:gd name="T45" fmla="*/ 4 h 52"/>
                  <a:gd name="T46" fmla="*/ 8 w 16"/>
                  <a:gd name="T47" fmla="*/ 4 h 52"/>
                  <a:gd name="T48" fmla="*/ 14 w 16"/>
                  <a:gd name="T49" fmla="*/ 2 h 52"/>
                  <a:gd name="T50" fmla="*/ 14 w 16"/>
                  <a:gd name="T51" fmla="*/ 2 h 52"/>
                  <a:gd name="T52" fmla="*/ 14 w 16"/>
                  <a:gd name="T53" fmla="*/ 2 h 52"/>
                  <a:gd name="T54" fmla="*/ 14 w 16"/>
                  <a:gd name="T55" fmla="*/ 2 h 52"/>
                  <a:gd name="T56" fmla="*/ 14 w 16"/>
                  <a:gd name="T57" fmla="*/ 2 h 52"/>
                  <a:gd name="T58" fmla="*/ 16 w 16"/>
                  <a:gd name="T59" fmla="*/ 3 h 52"/>
                  <a:gd name="T60" fmla="*/ 16 w 16"/>
                  <a:gd name="T61" fmla="*/ 3 h 52"/>
                  <a:gd name="T62" fmla="*/ 16 w 16"/>
                  <a:gd name="T63" fmla="*/ 3 h 52"/>
                  <a:gd name="T64" fmla="*/ 16 w 16"/>
                  <a:gd name="T6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 h="52">
                    <a:moveTo>
                      <a:pt x="0" y="43"/>
                    </a:moveTo>
                    <a:cubicBezTo>
                      <a:pt x="1" y="48"/>
                      <a:pt x="1" y="48"/>
                      <a:pt x="1" y="48"/>
                    </a:cubicBezTo>
                    <a:cubicBezTo>
                      <a:pt x="2" y="50"/>
                      <a:pt x="4" y="51"/>
                      <a:pt x="7" y="52"/>
                    </a:cubicBezTo>
                    <a:cubicBezTo>
                      <a:pt x="7" y="52"/>
                      <a:pt x="7" y="52"/>
                      <a:pt x="7" y="52"/>
                    </a:cubicBezTo>
                    <a:cubicBezTo>
                      <a:pt x="9" y="50"/>
                      <a:pt x="10" y="49"/>
                      <a:pt x="12" y="48"/>
                    </a:cubicBezTo>
                    <a:cubicBezTo>
                      <a:pt x="12" y="46"/>
                      <a:pt x="12" y="46"/>
                      <a:pt x="12" y="46"/>
                    </a:cubicBezTo>
                    <a:cubicBezTo>
                      <a:pt x="12" y="46"/>
                      <a:pt x="11" y="46"/>
                      <a:pt x="10" y="46"/>
                    </a:cubicBezTo>
                    <a:cubicBezTo>
                      <a:pt x="10" y="46"/>
                      <a:pt x="10" y="46"/>
                      <a:pt x="10" y="46"/>
                    </a:cubicBezTo>
                    <a:cubicBezTo>
                      <a:pt x="10" y="46"/>
                      <a:pt x="10" y="46"/>
                      <a:pt x="10" y="46"/>
                    </a:cubicBezTo>
                    <a:cubicBezTo>
                      <a:pt x="10" y="46"/>
                      <a:pt x="10" y="46"/>
                      <a:pt x="10" y="46"/>
                    </a:cubicBezTo>
                    <a:cubicBezTo>
                      <a:pt x="10" y="46"/>
                      <a:pt x="10" y="46"/>
                      <a:pt x="10" y="46"/>
                    </a:cubicBezTo>
                    <a:cubicBezTo>
                      <a:pt x="9" y="46"/>
                      <a:pt x="9" y="46"/>
                      <a:pt x="8" y="46"/>
                    </a:cubicBezTo>
                    <a:cubicBezTo>
                      <a:pt x="8" y="46"/>
                      <a:pt x="8" y="46"/>
                      <a:pt x="8" y="46"/>
                    </a:cubicBezTo>
                    <a:cubicBezTo>
                      <a:pt x="8" y="46"/>
                      <a:pt x="8" y="46"/>
                      <a:pt x="8" y="46"/>
                    </a:cubicBezTo>
                    <a:cubicBezTo>
                      <a:pt x="5" y="45"/>
                      <a:pt x="3" y="44"/>
                      <a:pt x="0" y="43"/>
                    </a:cubicBezTo>
                    <a:moveTo>
                      <a:pt x="16" y="0"/>
                    </a:moveTo>
                    <a:cubicBezTo>
                      <a:pt x="14" y="1"/>
                      <a:pt x="11" y="2"/>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10" y="3"/>
                      <a:pt x="12" y="2"/>
                      <a:pt x="14" y="2"/>
                    </a:cubicBezTo>
                    <a:cubicBezTo>
                      <a:pt x="14" y="2"/>
                      <a:pt x="14" y="2"/>
                      <a:pt x="14" y="2"/>
                    </a:cubicBezTo>
                    <a:cubicBezTo>
                      <a:pt x="14" y="2"/>
                      <a:pt x="14" y="2"/>
                      <a:pt x="14" y="2"/>
                    </a:cubicBezTo>
                    <a:cubicBezTo>
                      <a:pt x="14" y="2"/>
                      <a:pt x="14" y="2"/>
                      <a:pt x="14" y="2"/>
                    </a:cubicBezTo>
                    <a:cubicBezTo>
                      <a:pt x="14" y="2"/>
                      <a:pt x="14" y="2"/>
                      <a:pt x="14" y="2"/>
                    </a:cubicBezTo>
                    <a:cubicBezTo>
                      <a:pt x="14" y="2"/>
                      <a:pt x="15" y="3"/>
                      <a:pt x="16" y="3"/>
                    </a:cubicBezTo>
                    <a:cubicBezTo>
                      <a:pt x="16" y="3"/>
                      <a:pt x="16" y="3"/>
                      <a:pt x="16" y="3"/>
                    </a:cubicBezTo>
                    <a:cubicBezTo>
                      <a:pt x="16" y="3"/>
                      <a:pt x="16" y="3"/>
                      <a:pt x="16" y="3"/>
                    </a:cubicBezTo>
                    <a:cubicBezTo>
                      <a:pt x="16" y="0"/>
                      <a:pt x="16" y="0"/>
                      <a:pt x="16" y="0"/>
                    </a:cubicBezTo>
                  </a:path>
                </a:pathLst>
              </a:custGeom>
              <a:solidFill>
                <a:srgbClr val="4954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8" name="Freeform 2501">
                <a:extLst>
                  <a:ext uri="{FF2B5EF4-FFF2-40B4-BE49-F238E27FC236}">
                    <a16:creationId xmlns:a16="http://schemas.microsoft.com/office/drawing/2014/main" id="{FF8AEB46-87BF-4120-A9C7-8DE42FD461D2}"/>
                  </a:ext>
                </a:extLst>
              </p:cNvPr>
              <p:cNvSpPr>
                <a:spLocks/>
              </p:cNvSpPr>
              <p:nvPr/>
            </p:nvSpPr>
            <p:spPr bwMode="auto">
              <a:xfrm>
                <a:off x="868" y="649"/>
                <a:ext cx="38" cy="105"/>
              </a:xfrm>
              <a:custGeom>
                <a:avLst/>
                <a:gdLst>
                  <a:gd name="T0" fmla="*/ 14 w 16"/>
                  <a:gd name="T1" fmla="*/ 0 h 44"/>
                  <a:gd name="T2" fmla="*/ 14 w 16"/>
                  <a:gd name="T3" fmla="*/ 0 h 44"/>
                  <a:gd name="T4" fmla="*/ 14 w 16"/>
                  <a:gd name="T5" fmla="*/ 0 h 44"/>
                  <a:gd name="T6" fmla="*/ 8 w 16"/>
                  <a:gd name="T7" fmla="*/ 2 h 44"/>
                  <a:gd name="T8" fmla="*/ 8 w 16"/>
                  <a:gd name="T9" fmla="*/ 2 h 44"/>
                  <a:gd name="T10" fmla="*/ 8 w 16"/>
                  <a:gd name="T11" fmla="*/ 2 h 44"/>
                  <a:gd name="T12" fmla="*/ 8 w 16"/>
                  <a:gd name="T13" fmla="*/ 2 h 44"/>
                  <a:gd name="T14" fmla="*/ 8 w 16"/>
                  <a:gd name="T15" fmla="*/ 2 h 44"/>
                  <a:gd name="T16" fmla="*/ 8 w 16"/>
                  <a:gd name="T17" fmla="*/ 2 h 44"/>
                  <a:gd name="T18" fmla="*/ 8 w 16"/>
                  <a:gd name="T19" fmla="*/ 2 h 44"/>
                  <a:gd name="T20" fmla="*/ 4 w 16"/>
                  <a:gd name="T21" fmla="*/ 3 h 44"/>
                  <a:gd name="T22" fmla="*/ 0 w 16"/>
                  <a:gd name="T23" fmla="*/ 7 h 44"/>
                  <a:gd name="T24" fmla="*/ 0 w 16"/>
                  <a:gd name="T25" fmla="*/ 15 h 44"/>
                  <a:gd name="T26" fmla="*/ 9 w 16"/>
                  <a:gd name="T27" fmla="*/ 5 h 44"/>
                  <a:gd name="T28" fmla="*/ 10 w 16"/>
                  <a:gd name="T29" fmla="*/ 5 h 44"/>
                  <a:gd name="T30" fmla="*/ 14 w 16"/>
                  <a:gd name="T31" fmla="*/ 17 h 44"/>
                  <a:gd name="T32" fmla="*/ 14 w 16"/>
                  <a:gd name="T33" fmla="*/ 19 h 44"/>
                  <a:gd name="T34" fmla="*/ 11 w 16"/>
                  <a:gd name="T35" fmla="*/ 36 h 44"/>
                  <a:gd name="T36" fmla="*/ 11 w 16"/>
                  <a:gd name="T37" fmla="*/ 37 h 44"/>
                  <a:gd name="T38" fmla="*/ 10 w 16"/>
                  <a:gd name="T39" fmla="*/ 38 h 44"/>
                  <a:gd name="T40" fmla="*/ 10 w 16"/>
                  <a:gd name="T41" fmla="*/ 38 h 44"/>
                  <a:gd name="T42" fmla="*/ 6 w 16"/>
                  <a:gd name="T43" fmla="*/ 39 h 44"/>
                  <a:gd name="T44" fmla="*/ 6 w 16"/>
                  <a:gd name="T45" fmla="*/ 39 h 44"/>
                  <a:gd name="T46" fmla="*/ 6 w 16"/>
                  <a:gd name="T47" fmla="*/ 39 h 44"/>
                  <a:gd name="T48" fmla="*/ 6 w 16"/>
                  <a:gd name="T49" fmla="*/ 39 h 44"/>
                  <a:gd name="T50" fmla="*/ 6 w 16"/>
                  <a:gd name="T51" fmla="*/ 39 h 44"/>
                  <a:gd name="T52" fmla="*/ 3 w 16"/>
                  <a:gd name="T53" fmla="*/ 38 h 44"/>
                  <a:gd name="T54" fmla="*/ 3 w 16"/>
                  <a:gd name="T55" fmla="*/ 38 h 44"/>
                  <a:gd name="T56" fmla="*/ 3 w 16"/>
                  <a:gd name="T57" fmla="*/ 38 h 44"/>
                  <a:gd name="T58" fmla="*/ 3 w 16"/>
                  <a:gd name="T59" fmla="*/ 38 h 44"/>
                  <a:gd name="T60" fmla="*/ 3 w 16"/>
                  <a:gd name="T61" fmla="*/ 38 h 44"/>
                  <a:gd name="T62" fmla="*/ 0 w 16"/>
                  <a:gd name="T63" fmla="*/ 36 h 44"/>
                  <a:gd name="T64" fmla="*/ 0 w 16"/>
                  <a:gd name="T65" fmla="*/ 41 h 44"/>
                  <a:gd name="T66" fmla="*/ 8 w 16"/>
                  <a:gd name="T67" fmla="*/ 44 h 44"/>
                  <a:gd name="T68" fmla="*/ 8 w 16"/>
                  <a:gd name="T69" fmla="*/ 44 h 44"/>
                  <a:gd name="T70" fmla="*/ 8 w 16"/>
                  <a:gd name="T71" fmla="*/ 44 h 44"/>
                  <a:gd name="T72" fmla="*/ 10 w 16"/>
                  <a:gd name="T73" fmla="*/ 44 h 44"/>
                  <a:gd name="T74" fmla="*/ 10 w 16"/>
                  <a:gd name="T75" fmla="*/ 44 h 44"/>
                  <a:gd name="T76" fmla="*/ 10 w 16"/>
                  <a:gd name="T77" fmla="*/ 44 h 44"/>
                  <a:gd name="T78" fmla="*/ 10 w 16"/>
                  <a:gd name="T79" fmla="*/ 44 h 44"/>
                  <a:gd name="T80" fmla="*/ 12 w 16"/>
                  <a:gd name="T81" fmla="*/ 44 h 44"/>
                  <a:gd name="T82" fmla="*/ 16 w 16"/>
                  <a:gd name="T83" fmla="*/ 1 h 44"/>
                  <a:gd name="T84" fmla="*/ 16 w 16"/>
                  <a:gd name="T85" fmla="*/ 1 h 44"/>
                  <a:gd name="T86" fmla="*/ 16 w 16"/>
                  <a:gd name="T87" fmla="*/ 1 h 44"/>
                  <a:gd name="T88" fmla="*/ 14 w 16"/>
                  <a:gd name="T89" fmla="*/ 0 h 44"/>
                  <a:gd name="T90" fmla="*/ 14 w 16"/>
                  <a:gd name="T9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 h="44">
                    <a:moveTo>
                      <a:pt x="14" y="0"/>
                    </a:moveTo>
                    <a:cubicBezTo>
                      <a:pt x="14" y="0"/>
                      <a:pt x="14" y="0"/>
                      <a:pt x="14" y="0"/>
                    </a:cubicBezTo>
                    <a:cubicBezTo>
                      <a:pt x="14" y="0"/>
                      <a:pt x="14" y="0"/>
                      <a:pt x="14" y="0"/>
                    </a:cubicBezTo>
                    <a:cubicBezTo>
                      <a:pt x="12" y="0"/>
                      <a:pt x="10" y="1"/>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6" y="2"/>
                      <a:pt x="5" y="3"/>
                      <a:pt x="4" y="3"/>
                    </a:cubicBezTo>
                    <a:cubicBezTo>
                      <a:pt x="3" y="4"/>
                      <a:pt x="1" y="6"/>
                      <a:pt x="0" y="7"/>
                    </a:cubicBezTo>
                    <a:cubicBezTo>
                      <a:pt x="0" y="15"/>
                      <a:pt x="0" y="15"/>
                      <a:pt x="0" y="15"/>
                    </a:cubicBezTo>
                    <a:cubicBezTo>
                      <a:pt x="2" y="11"/>
                      <a:pt x="5" y="8"/>
                      <a:pt x="9" y="5"/>
                    </a:cubicBezTo>
                    <a:cubicBezTo>
                      <a:pt x="9" y="5"/>
                      <a:pt x="10" y="5"/>
                      <a:pt x="10" y="5"/>
                    </a:cubicBezTo>
                    <a:cubicBezTo>
                      <a:pt x="13" y="7"/>
                      <a:pt x="14" y="13"/>
                      <a:pt x="14" y="17"/>
                    </a:cubicBezTo>
                    <a:cubicBezTo>
                      <a:pt x="14" y="18"/>
                      <a:pt x="14" y="19"/>
                      <a:pt x="14" y="19"/>
                    </a:cubicBezTo>
                    <a:cubicBezTo>
                      <a:pt x="13" y="23"/>
                      <a:pt x="14" y="31"/>
                      <a:pt x="11" y="36"/>
                    </a:cubicBezTo>
                    <a:cubicBezTo>
                      <a:pt x="11" y="37"/>
                      <a:pt x="11" y="37"/>
                      <a:pt x="11" y="37"/>
                    </a:cubicBezTo>
                    <a:cubicBezTo>
                      <a:pt x="10" y="38"/>
                      <a:pt x="10" y="38"/>
                      <a:pt x="10" y="38"/>
                    </a:cubicBezTo>
                    <a:cubicBezTo>
                      <a:pt x="10" y="38"/>
                      <a:pt x="10" y="38"/>
                      <a:pt x="10" y="38"/>
                    </a:cubicBezTo>
                    <a:cubicBezTo>
                      <a:pt x="9" y="38"/>
                      <a:pt x="7" y="39"/>
                      <a:pt x="6" y="39"/>
                    </a:cubicBezTo>
                    <a:cubicBezTo>
                      <a:pt x="6" y="39"/>
                      <a:pt x="6" y="39"/>
                      <a:pt x="6" y="39"/>
                    </a:cubicBezTo>
                    <a:cubicBezTo>
                      <a:pt x="6" y="39"/>
                      <a:pt x="6" y="39"/>
                      <a:pt x="6" y="39"/>
                    </a:cubicBezTo>
                    <a:cubicBezTo>
                      <a:pt x="6" y="39"/>
                      <a:pt x="6" y="39"/>
                      <a:pt x="6" y="39"/>
                    </a:cubicBezTo>
                    <a:cubicBezTo>
                      <a:pt x="6" y="39"/>
                      <a:pt x="6" y="39"/>
                      <a:pt x="6" y="39"/>
                    </a:cubicBezTo>
                    <a:cubicBezTo>
                      <a:pt x="5" y="39"/>
                      <a:pt x="4" y="38"/>
                      <a:pt x="3" y="38"/>
                    </a:cubicBezTo>
                    <a:cubicBezTo>
                      <a:pt x="3" y="38"/>
                      <a:pt x="3" y="38"/>
                      <a:pt x="3" y="38"/>
                    </a:cubicBezTo>
                    <a:cubicBezTo>
                      <a:pt x="3" y="38"/>
                      <a:pt x="3" y="38"/>
                      <a:pt x="3" y="38"/>
                    </a:cubicBezTo>
                    <a:cubicBezTo>
                      <a:pt x="3" y="38"/>
                      <a:pt x="3" y="38"/>
                      <a:pt x="3" y="38"/>
                    </a:cubicBezTo>
                    <a:cubicBezTo>
                      <a:pt x="3" y="38"/>
                      <a:pt x="3" y="38"/>
                      <a:pt x="3" y="38"/>
                    </a:cubicBezTo>
                    <a:cubicBezTo>
                      <a:pt x="2" y="37"/>
                      <a:pt x="1" y="37"/>
                      <a:pt x="0" y="36"/>
                    </a:cubicBezTo>
                    <a:cubicBezTo>
                      <a:pt x="0" y="41"/>
                      <a:pt x="0" y="41"/>
                      <a:pt x="0" y="41"/>
                    </a:cubicBezTo>
                    <a:cubicBezTo>
                      <a:pt x="3" y="42"/>
                      <a:pt x="5" y="43"/>
                      <a:pt x="8" y="44"/>
                    </a:cubicBezTo>
                    <a:cubicBezTo>
                      <a:pt x="8" y="44"/>
                      <a:pt x="8" y="44"/>
                      <a:pt x="8" y="44"/>
                    </a:cubicBezTo>
                    <a:cubicBezTo>
                      <a:pt x="8" y="44"/>
                      <a:pt x="8" y="44"/>
                      <a:pt x="8" y="44"/>
                    </a:cubicBezTo>
                    <a:cubicBezTo>
                      <a:pt x="9" y="44"/>
                      <a:pt x="9" y="44"/>
                      <a:pt x="10" y="44"/>
                    </a:cubicBezTo>
                    <a:cubicBezTo>
                      <a:pt x="10" y="44"/>
                      <a:pt x="10" y="44"/>
                      <a:pt x="10" y="44"/>
                    </a:cubicBezTo>
                    <a:cubicBezTo>
                      <a:pt x="10" y="44"/>
                      <a:pt x="10" y="44"/>
                      <a:pt x="10" y="44"/>
                    </a:cubicBezTo>
                    <a:cubicBezTo>
                      <a:pt x="10" y="44"/>
                      <a:pt x="10" y="44"/>
                      <a:pt x="10" y="44"/>
                    </a:cubicBezTo>
                    <a:cubicBezTo>
                      <a:pt x="11" y="44"/>
                      <a:pt x="12" y="44"/>
                      <a:pt x="12" y="44"/>
                    </a:cubicBezTo>
                    <a:cubicBezTo>
                      <a:pt x="16" y="1"/>
                      <a:pt x="16" y="1"/>
                      <a:pt x="16" y="1"/>
                    </a:cubicBezTo>
                    <a:cubicBezTo>
                      <a:pt x="16" y="1"/>
                      <a:pt x="16" y="1"/>
                      <a:pt x="16" y="1"/>
                    </a:cubicBezTo>
                    <a:cubicBezTo>
                      <a:pt x="16" y="1"/>
                      <a:pt x="16" y="1"/>
                      <a:pt x="16" y="1"/>
                    </a:cubicBezTo>
                    <a:cubicBezTo>
                      <a:pt x="15" y="1"/>
                      <a:pt x="14" y="0"/>
                      <a:pt x="14" y="0"/>
                    </a:cubicBezTo>
                    <a:cubicBezTo>
                      <a:pt x="14" y="0"/>
                      <a:pt x="14" y="0"/>
                      <a:pt x="14" y="0"/>
                    </a:cubicBezTo>
                  </a:path>
                </a:pathLst>
              </a:custGeom>
              <a:solidFill>
                <a:srgbClr val="4F56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9" name="Freeform 2502">
                <a:extLst>
                  <a:ext uri="{FF2B5EF4-FFF2-40B4-BE49-F238E27FC236}">
                    <a16:creationId xmlns:a16="http://schemas.microsoft.com/office/drawing/2014/main" id="{9D2EFC0D-9F4E-4623-B5FD-62E962533D67}"/>
                  </a:ext>
                </a:extLst>
              </p:cNvPr>
              <p:cNvSpPr>
                <a:spLocks/>
              </p:cNvSpPr>
              <p:nvPr/>
            </p:nvSpPr>
            <p:spPr bwMode="auto">
              <a:xfrm>
                <a:off x="868" y="661"/>
                <a:ext cx="33" cy="81"/>
              </a:xfrm>
              <a:custGeom>
                <a:avLst/>
                <a:gdLst>
                  <a:gd name="T0" fmla="*/ 10 w 14"/>
                  <a:gd name="T1" fmla="*/ 0 h 34"/>
                  <a:gd name="T2" fmla="*/ 9 w 14"/>
                  <a:gd name="T3" fmla="*/ 0 h 34"/>
                  <a:gd name="T4" fmla="*/ 0 w 14"/>
                  <a:gd name="T5" fmla="*/ 10 h 34"/>
                  <a:gd name="T6" fmla="*/ 0 w 14"/>
                  <a:gd name="T7" fmla="*/ 19 h 34"/>
                  <a:gd name="T8" fmla="*/ 0 w 14"/>
                  <a:gd name="T9" fmla="*/ 18 h 34"/>
                  <a:gd name="T10" fmla="*/ 4 w 14"/>
                  <a:gd name="T11" fmla="*/ 7 h 34"/>
                  <a:gd name="T12" fmla="*/ 4 w 14"/>
                  <a:gd name="T13" fmla="*/ 7 h 34"/>
                  <a:gd name="T14" fmla="*/ 4 w 14"/>
                  <a:gd name="T15" fmla="*/ 7 h 34"/>
                  <a:gd name="T16" fmla="*/ 4 w 14"/>
                  <a:gd name="T17" fmla="*/ 7 h 34"/>
                  <a:gd name="T18" fmla="*/ 4 w 14"/>
                  <a:gd name="T19" fmla="*/ 7 h 34"/>
                  <a:gd name="T20" fmla="*/ 4 w 14"/>
                  <a:gd name="T21" fmla="*/ 7 h 34"/>
                  <a:gd name="T22" fmla="*/ 4 w 14"/>
                  <a:gd name="T23" fmla="*/ 7 h 34"/>
                  <a:gd name="T24" fmla="*/ 9 w 14"/>
                  <a:gd name="T25" fmla="*/ 3 h 34"/>
                  <a:gd name="T26" fmla="*/ 9 w 14"/>
                  <a:gd name="T27" fmla="*/ 3 h 34"/>
                  <a:gd name="T28" fmla="*/ 9 w 14"/>
                  <a:gd name="T29" fmla="*/ 3 h 34"/>
                  <a:gd name="T30" fmla="*/ 9 w 14"/>
                  <a:gd name="T31" fmla="*/ 3 h 34"/>
                  <a:gd name="T32" fmla="*/ 9 w 14"/>
                  <a:gd name="T33" fmla="*/ 3 h 34"/>
                  <a:gd name="T34" fmla="*/ 9 w 14"/>
                  <a:gd name="T35" fmla="*/ 3 h 34"/>
                  <a:gd name="T36" fmla="*/ 9 w 14"/>
                  <a:gd name="T37" fmla="*/ 3 h 34"/>
                  <a:gd name="T38" fmla="*/ 9 w 14"/>
                  <a:gd name="T39" fmla="*/ 3 h 34"/>
                  <a:gd name="T40" fmla="*/ 9 w 14"/>
                  <a:gd name="T41" fmla="*/ 3 h 34"/>
                  <a:gd name="T42" fmla="*/ 7 w 14"/>
                  <a:gd name="T43" fmla="*/ 17 h 34"/>
                  <a:gd name="T44" fmla="*/ 7 w 14"/>
                  <a:gd name="T45" fmla="*/ 18 h 34"/>
                  <a:gd name="T46" fmla="*/ 7 w 14"/>
                  <a:gd name="T47" fmla="*/ 19 h 34"/>
                  <a:gd name="T48" fmla="*/ 6 w 14"/>
                  <a:gd name="T49" fmla="*/ 23 h 34"/>
                  <a:gd name="T50" fmla="*/ 4 w 14"/>
                  <a:gd name="T51" fmla="*/ 27 h 34"/>
                  <a:gd name="T52" fmla="*/ 4 w 14"/>
                  <a:gd name="T53" fmla="*/ 27 h 34"/>
                  <a:gd name="T54" fmla="*/ 3 w 14"/>
                  <a:gd name="T55" fmla="*/ 28 h 34"/>
                  <a:gd name="T56" fmla="*/ 3 w 14"/>
                  <a:gd name="T57" fmla="*/ 28 h 34"/>
                  <a:gd name="T58" fmla="*/ 3 w 14"/>
                  <a:gd name="T59" fmla="*/ 28 h 34"/>
                  <a:gd name="T60" fmla="*/ 3 w 14"/>
                  <a:gd name="T61" fmla="*/ 28 h 34"/>
                  <a:gd name="T62" fmla="*/ 3 w 14"/>
                  <a:gd name="T63" fmla="*/ 28 h 34"/>
                  <a:gd name="T64" fmla="*/ 3 w 14"/>
                  <a:gd name="T65" fmla="*/ 28 h 34"/>
                  <a:gd name="T66" fmla="*/ 3 w 14"/>
                  <a:gd name="T67" fmla="*/ 28 h 34"/>
                  <a:gd name="T68" fmla="*/ 3 w 14"/>
                  <a:gd name="T69" fmla="*/ 28 h 34"/>
                  <a:gd name="T70" fmla="*/ 2 w 14"/>
                  <a:gd name="T71" fmla="*/ 28 h 34"/>
                  <a:gd name="T72" fmla="*/ 0 w 14"/>
                  <a:gd name="T73" fmla="*/ 24 h 34"/>
                  <a:gd name="T74" fmla="*/ 0 w 14"/>
                  <a:gd name="T75" fmla="*/ 31 h 34"/>
                  <a:gd name="T76" fmla="*/ 3 w 14"/>
                  <a:gd name="T77" fmla="*/ 33 h 34"/>
                  <a:gd name="T78" fmla="*/ 3 w 14"/>
                  <a:gd name="T79" fmla="*/ 33 h 34"/>
                  <a:gd name="T80" fmla="*/ 3 w 14"/>
                  <a:gd name="T81" fmla="*/ 33 h 34"/>
                  <a:gd name="T82" fmla="*/ 3 w 14"/>
                  <a:gd name="T83" fmla="*/ 33 h 34"/>
                  <a:gd name="T84" fmla="*/ 3 w 14"/>
                  <a:gd name="T85" fmla="*/ 33 h 34"/>
                  <a:gd name="T86" fmla="*/ 6 w 14"/>
                  <a:gd name="T87" fmla="*/ 34 h 34"/>
                  <a:gd name="T88" fmla="*/ 6 w 14"/>
                  <a:gd name="T89" fmla="*/ 34 h 34"/>
                  <a:gd name="T90" fmla="*/ 6 w 14"/>
                  <a:gd name="T91" fmla="*/ 34 h 34"/>
                  <a:gd name="T92" fmla="*/ 6 w 14"/>
                  <a:gd name="T93" fmla="*/ 34 h 34"/>
                  <a:gd name="T94" fmla="*/ 10 w 14"/>
                  <a:gd name="T95" fmla="*/ 33 h 34"/>
                  <a:gd name="T96" fmla="*/ 10 w 14"/>
                  <a:gd name="T97" fmla="*/ 33 h 34"/>
                  <a:gd name="T98" fmla="*/ 11 w 14"/>
                  <a:gd name="T99" fmla="*/ 32 h 34"/>
                  <a:gd name="T100" fmla="*/ 11 w 14"/>
                  <a:gd name="T101" fmla="*/ 31 h 34"/>
                  <a:gd name="T102" fmla="*/ 14 w 14"/>
                  <a:gd name="T103" fmla="*/ 14 h 34"/>
                  <a:gd name="T104" fmla="*/ 14 w 14"/>
                  <a:gd name="T105" fmla="*/ 12 h 34"/>
                  <a:gd name="T106" fmla="*/ 10 w 14"/>
                  <a:gd name="T10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 h="34">
                    <a:moveTo>
                      <a:pt x="10" y="0"/>
                    </a:moveTo>
                    <a:cubicBezTo>
                      <a:pt x="10" y="0"/>
                      <a:pt x="9" y="0"/>
                      <a:pt x="9" y="0"/>
                    </a:cubicBezTo>
                    <a:cubicBezTo>
                      <a:pt x="5" y="3"/>
                      <a:pt x="2" y="6"/>
                      <a:pt x="0" y="10"/>
                    </a:cubicBezTo>
                    <a:cubicBezTo>
                      <a:pt x="0" y="19"/>
                      <a:pt x="0" y="19"/>
                      <a:pt x="0" y="19"/>
                    </a:cubicBezTo>
                    <a:cubicBezTo>
                      <a:pt x="0" y="18"/>
                      <a:pt x="0" y="18"/>
                      <a:pt x="0" y="18"/>
                    </a:cubicBezTo>
                    <a:cubicBezTo>
                      <a:pt x="1" y="14"/>
                      <a:pt x="2" y="11"/>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4" y="7"/>
                      <a:pt x="4" y="7"/>
                      <a:pt x="4" y="7"/>
                    </a:cubicBezTo>
                    <a:cubicBezTo>
                      <a:pt x="6" y="5"/>
                      <a:pt x="7" y="3"/>
                      <a:pt x="9" y="3"/>
                    </a:cubicBezTo>
                    <a:cubicBezTo>
                      <a:pt x="9" y="3"/>
                      <a:pt x="9" y="3"/>
                      <a:pt x="9" y="3"/>
                    </a:cubicBezTo>
                    <a:cubicBezTo>
                      <a:pt x="9" y="3"/>
                      <a:pt x="9" y="3"/>
                      <a:pt x="9" y="3"/>
                    </a:cubicBezTo>
                    <a:cubicBezTo>
                      <a:pt x="9" y="3"/>
                      <a:pt x="9" y="3"/>
                      <a:pt x="9" y="3"/>
                    </a:cubicBezTo>
                    <a:cubicBezTo>
                      <a:pt x="9" y="3"/>
                      <a:pt x="9" y="3"/>
                      <a:pt x="9" y="3"/>
                    </a:cubicBezTo>
                    <a:cubicBezTo>
                      <a:pt x="9" y="3"/>
                      <a:pt x="9" y="3"/>
                      <a:pt x="9" y="3"/>
                    </a:cubicBezTo>
                    <a:cubicBezTo>
                      <a:pt x="9" y="3"/>
                      <a:pt x="9" y="3"/>
                      <a:pt x="9" y="3"/>
                    </a:cubicBezTo>
                    <a:cubicBezTo>
                      <a:pt x="9" y="3"/>
                      <a:pt x="9" y="3"/>
                      <a:pt x="9" y="3"/>
                    </a:cubicBezTo>
                    <a:cubicBezTo>
                      <a:pt x="9" y="3"/>
                      <a:pt x="9" y="3"/>
                      <a:pt x="9" y="3"/>
                    </a:cubicBezTo>
                    <a:cubicBezTo>
                      <a:pt x="8" y="6"/>
                      <a:pt x="7" y="10"/>
                      <a:pt x="7" y="17"/>
                    </a:cubicBezTo>
                    <a:cubicBezTo>
                      <a:pt x="7" y="17"/>
                      <a:pt x="7" y="18"/>
                      <a:pt x="7" y="18"/>
                    </a:cubicBezTo>
                    <a:cubicBezTo>
                      <a:pt x="7" y="19"/>
                      <a:pt x="7" y="19"/>
                      <a:pt x="7" y="19"/>
                    </a:cubicBezTo>
                    <a:cubicBezTo>
                      <a:pt x="7" y="20"/>
                      <a:pt x="7" y="22"/>
                      <a:pt x="6" y="23"/>
                    </a:cubicBezTo>
                    <a:cubicBezTo>
                      <a:pt x="6" y="24"/>
                      <a:pt x="6" y="26"/>
                      <a:pt x="4" y="27"/>
                    </a:cubicBezTo>
                    <a:cubicBezTo>
                      <a:pt x="4" y="27"/>
                      <a:pt x="4" y="27"/>
                      <a:pt x="4" y="27"/>
                    </a:cubicBezTo>
                    <a:cubicBezTo>
                      <a:pt x="4"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3" y="28"/>
                      <a:pt x="3" y="28"/>
                      <a:pt x="3" y="28"/>
                    </a:cubicBezTo>
                    <a:cubicBezTo>
                      <a:pt x="2" y="28"/>
                      <a:pt x="2" y="28"/>
                      <a:pt x="2" y="28"/>
                    </a:cubicBezTo>
                    <a:cubicBezTo>
                      <a:pt x="1" y="27"/>
                      <a:pt x="1" y="25"/>
                      <a:pt x="0" y="24"/>
                    </a:cubicBezTo>
                    <a:cubicBezTo>
                      <a:pt x="0" y="31"/>
                      <a:pt x="0" y="31"/>
                      <a:pt x="0" y="31"/>
                    </a:cubicBezTo>
                    <a:cubicBezTo>
                      <a:pt x="1" y="32"/>
                      <a:pt x="2" y="32"/>
                      <a:pt x="3" y="33"/>
                    </a:cubicBezTo>
                    <a:cubicBezTo>
                      <a:pt x="3" y="33"/>
                      <a:pt x="3" y="33"/>
                      <a:pt x="3" y="33"/>
                    </a:cubicBezTo>
                    <a:cubicBezTo>
                      <a:pt x="3" y="33"/>
                      <a:pt x="3" y="33"/>
                      <a:pt x="3" y="33"/>
                    </a:cubicBezTo>
                    <a:cubicBezTo>
                      <a:pt x="3" y="33"/>
                      <a:pt x="3" y="33"/>
                      <a:pt x="3" y="33"/>
                    </a:cubicBezTo>
                    <a:cubicBezTo>
                      <a:pt x="3" y="33"/>
                      <a:pt x="3" y="33"/>
                      <a:pt x="3" y="33"/>
                    </a:cubicBezTo>
                    <a:cubicBezTo>
                      <a:pt x="4" y="33"/>
                      <a:pt x="5" y="34"/>
                      <a:pt x="6" y="34"/>
                    </a:cubicBezTo>
                    <a:cubicBezTo>
                      <a:pt x="6" y="34"/>
                      <a:pt x="6" y="34"/>
                      <a:pt x="6" y="34"/>
                    </a:cubicBezTo>
                    <a:cubicBezTo>
                      <a:pt x="6" y="34"/>
                      <a:pt x="6" y="34"/>
                      <a:pt x="6" y="34"/>
                    </a:cubicBezTo>
                    <a:cubicBezTo>
                      <a:pt x="6" y="34"/>
                      <a:pt x="6" y="34"/>
                      <a:pt x="6" y="34"/>
                    </a:cubicBezTo>
                    <a:cubicBezTo>
                      <a:pt x="7" y="34"/>
                      <a:pt x="9" y="33"/>
                      <a:pt x="10" y="33"/>
                    </a:cubicBezTo>
                    <a:cubicBezTo>
                      <a:pt x="10" y="33"/>
                      <a:pt x="10" y="33"/>
                      <a:pt x="10" y="33"/>
                    </a:cubicBezTo>
                    <a:cubicBezTo>
                      <a:pt x="10" y="33"/>
                      <a:pt x="10" y="33"/>
                      <a:pt x="11" y="32"/>
                    </a:cubicBezTo>
                    <a:cubicBezTo>
                      <a:pt x="11" y="31"/>
                      <a:pt x="11" y="31"/>
                      <a:pt x="11" y="31"/>
                    </a:cubicBezTo>
                    <a:cubicBezTo>
                      <a:pt x="14" y="26"/>
                      <a:pt x="13" y="18"/>
                      <a:pt x="14" y="14"/>
                    </a:cubicBezTo>
                    <a:cubicBezTo>
                      <a:pt x="14" y="14"/>
                      <a:pt x="14" y="13"/>
                      <a:pt x="14" y="12"/>
                    </a:cubicBezTo>
                    <a:cubicBezTo>
                      <a:pt x="14" y="8"/>
                      <a:pt x="13" y="2"/>
                      <a:pt x="10" y="0"/>
                    </a:cubicBezTo>
                  </a:path>
                </a:pathLst>
              </a:custGeom>
              <a:solidFill>
                <a:srgbClr val="5A61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0" name="Freeform 2503">
                <a:extLst>
                  <a:ext uri="{FF2B5EF4-FFF2-40B4-BE49-F238E27FC236}">
                    <a16:creationId xmlns:a16="http://schemas.microsoft.com/office/drawing/2014/main" id="{F1D86821-07F6-4430-B793-19F563BF4550}"/>
                  </a:ext>
                </a:extLst>
              </p:cNvPr>
              <p:cNvSpPr>
                <a:spLocks/>
              </p:cNvSpPr>
              <p:nvPr/>
            </p:nvSpPr>
            <p:spPr bwMode="auto">
              <a:xfrm>
                <a:off x="868" y="668"/>
                <a:ext cx="21" cy="60"/>
              </a:xfrm>
              <a:custGeom>
                <a:avLst/>
                <a:gdLst>
                  <a:gd name="T0" fmla="*/ 9 w 9"/>
                  <a:gd name="T1" fmla="*/ 0 h 25"/>
                  <a:gd name="T2" fmla="*/ 9 w 9"/>
                  <a:gd name="T3" fmla="*/ 0 h 25"/>
                  <a:gd name="T4" fmla="*/ 9 w 9"/>
                  <a:gd name="T5" fmla="*/ 0 h 25"/>
                  <a:gd name="T6" fmla="*/ 4 w 9"/>
                  <a:gd name="T7" fmla="*/ 4 h 25"/>
                  <a:gd name="T8" fmla="*/ 4 w 9"/>
                  <a:gd name="T9" fmla="*/ 4 h 25"/>
                  <a:gd name="T10" fmla="*/ 4 w 9"/>
                  <a:gd name="T11" fmla="*/ 4 h 25"/>
                  <a:gd name="T12" fmla="*/ 4 w 9"/>
                  <a:gd name="T13" fmla="*/ 4 h 25"/>
                  <a:gd name="T14" fmla="*/ 4 w 9"/>
                  <a:gd name="T15" fmla="*/ 4 h 25"/>
                  <a:gd name="T16" fmla="*/ 4 w 9"/>
                  <a:gd name="T17" fmla="*/ 4 h 25"/>
                  <a:gd name="T18" fmla="*/ 4 w 9"/>
                  <a:gd name="T19" fmla="*/ 4 h 25"/>
                  <a:gd name="T20" fmla="*/ 0 w 9"/>
                  <a:gd name="T21" fmla="*/ 15 h 25"/>
                  <a:gd name="T22" fmla="*/ 0 w 9"/>
                  <a:gd name="T23" fmla="*/ 16 h 25"/>
                  <a:gd name="T24" fmla="*/ 0 w 9"/>
                  <a:gd name="T25" fmla="*/ 21 h 25"/>
                  <a:gd name="T26" fmla="*/ 2 w 9"/>
                  <a:gd name="T27" fmla="*/ 25 h 25"/>
                  <a:gd name="T28" fmla="*/ 3 w 9"/>
                  <a:gd name="T29" fmla="*/ 25 h 25"/>
                  <a:gd name="T30" fmla="*/ 3 w 9"/>
                  <a:gd name="T31" fmla="*/ 25 h 25"/>
                  <a:gd name="T32" fmla="*/ 3 w 9"/>
                  <a:gd name="T33" fmla="*/ 25 h 25"/>
                  <a:gd name="T34" fmla="*/ 3 w 9"/>
                  <a:gd name="T35" fmla="*/ 25 h 25"/>
                  <a:gd name="T36" fmla="*/ 3 w 9"/>
                  <a:gd name="T37" fmla="*/ 25 h 25"/>
                  <a:gd name="T38" fmla="*/ 3 w 9"/>
                  <a:gd name="T39" fmla="*/ 25 h 25"/>
                  <a:gd name="T40" fmla="*/ 3 w 9"/>
                  <a:gd name="T41" fmla="*/ 25 h 25"/>
                  <a:gd name="T42" fmla="*/ 4 w 9"/>
                  <a:gd name="T43" fmla="*/ 24 h 25"/>
                  <a:gd name="T44" fmla="*/ 4 w 9"/>
                  <a:gd name="T45" fmla="*/ 24 h 25"/>
                  <a:gd name="T46" fmla="*/ 6 w 9"/>
                  <a:gd name="T47" fmla="*/ 20 h 25"/>
                  <a:gd name="T48" fmla="*/ 7 w 9"/>
                  <a:gd name="T49" fmla="*/ 16 h 25"/>
                  <a:gd name="T50" fmla="*/ 7 w 9"/>
                  <a:gd name="T51" fmla="*/ 15 h 25"/>
                  <a:gd name="T52" fmla="*/ 7 w 9"/>
                  <a:gd name="T53" fmla="*/ 14 h 25"/>
                  <a:gd name="T54" fmla="*/ 9 w 9"/>
                  <a:gd name="T55" fmla="*/ 0 h 25"/>
                  <a:gd name="T56" fmla="*/ 9 w 9"/>
                  <a:gd name="T57" fmla="*/ 0 h 25"/>
                  <a:gd name="T58" fmla="*/ 9 w 9"/>
                  <a:gd name="T59" fmla="*/ 0 h 25"/>
                  <a:gd name="T60" fmla="*/ 9 w 9"/>
                  <a:gd name="T61" fmla="*/ 0 h 25"/>
                  <a:gd name="T62" fmla="*/ 9 w 9"/>
                  <a:gd name="T6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 h="25">
                    <a:moveTo>
                      <a:pt x="9" y="0"/>
                    </a:moveTo>
                    <a:cubicBezTo>
                      <a:pt x="9" y="0"/>
                      <a:pt x="9" y="0"/>
                      <a:pt x="9" y="0"/>
                    </a:cubicBezTo>
                    <a:cubicBezTo>
                      <a:pt x="9" y="0"/>
                      <a:pt x="9" y="0"/>
                      <a:pt x="9" y="0"/>
                    </a:cubicBezTo>
                    <a:cubicBezTo>
                      <a:pt x="7" y="0"/>
                      <a:pt x="6" y="2"/>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2" y="8"/>
                      <a:pt x="1" y="11"/>
                      <a:pt x="0" y="15"/>
                    </a:cubicBezTo>
                    <a:cubicBezTo>
                      <a:pt x="0" y="15"/>
                      <a:pt x="0" y="15"/>
                      <a:pt x="0" y="16"/>
                    </a:cubicBezTo>
                    <a:cubicBezTo>
                      <a:pt x="0" y="21"/>
                      <a:pt x="0" y="21"/>
                      <a:pt x="0" y="21"/>
                    </a:cubicBezTo>
                    <a:cubicBezTo>
                      <a:pt x="1" y="22"/>
                      <a:pt x="1" y="24"/>
                      <a:pt x="2" y="25"/>
                    </a:cubicBezTo>
                    <a:cubicBezTo>
                      <a:pt x="3" y="25"/>
                      <a:pt x="3" y="25"/>
                      <a:pt x="3" y="25"/>
                    </a:cubicBezTo>
                    <a:cubicBezTo>
                      <a:pt x="3" y="25"/>
                      <a:pt x="3" y="25"/>
                      <a:pt x="3" y="25"/>
                    </a:cubicBezTo>
                    <a:cubicBezTo>
                      <a:pt x="3" y="25"/>
                      <a:pt x="3" y="25"/>
                      <a:pt x="3" y="25"/>
                    </a:cubicBezTo>
                    <a:cubicBezTo>
                      <a:pt x="3" y="25"/>
                      <a:pt x="3" y="25"/>
                      <a:pt x="3" y="25"/>
                    </a:cubicBezTo>
                    <a:cubicBezTo>
                      <a:pt x="3" y="25"/>
                      <a:pt x="3" y="25"/>
                      <a:pt x="3" y="25"/>
                    </a:cubicBezTo>
                    <a:cubicBezTo>
                      <a:pt x="3" y="25"/>
                      <a:pt x="3" y="25"/>
                      <a:pt x="3" y="25"/>
                    </a:cubicBezTo>
                    <a:cubicBezTo>
                      <a:pt x="3" y="25"/>
                      <a:pt x="3" y="25"/>
                      <a:pt x="3" y="25"/>
                    </a:cubicBezTo>
                    <a:cubicBezTo>
                      <a:pt x="3" y="25"/>
                      <a:pt x="4" y="25"/>
                      <a:pt x="4" y="24"/>
                    </a:cubicBezTo>
                    <a:cubicBezTo>
                      <a:pt x="4" y="24"/>
                      <a:pt x="4" y="24"/>
                      <a:pt x="4" y="24"/>
                    </a:cubicBezTo>
                    <a:cubicBezTo>
                      <a:pt x="6" y="23"/>
                      <a:pt x="6" y="21"/>
                      <a:pt x="6" y="20"/>
                    </a:cubicBezTo>
                    <a:cubicBezTo>
                      <a:pt x="7" y="19"/>
                      <a:pt x="7" y="17"/>
                      <a:pt x="7" y="16"/>
                    </a:cubicBezTo>
                    <a:cubicBezTo>
                      <a:pt x="7" y="16"/>
                      <a:pt x="7" y="16"/>
                      <a:pt x="7" y="15"/>
                    </a:cubicBezTo>
                    <a:cubicBezTo>
                      <a:pt x="7" y="15"/>
                      <a:pt x="7" y="14"/>
                      <a:pt x="7" y="14"/>
                    </a:cubicBezTo>
                    <a:cubicBezTo>
                      <a:pt x="7" y="7"/>
                      <a:pt x="8" y="3"/>
                      <a:pt x="9" y="0"/>
                    </a:cubicBezTo>
                    <a:cubicBezTo>
                      <a:pt x="9" y="0"/>
                      <a:pt x="9" y="0"/>
                      <a:pt x="9" y="0"/>
                    </a:cubicBezTo>
                    <a:cubicBezTo>
                      <a:pt x="9" y="0"/>
                      <a:pt x="9" y="0"/>
                      <a:pt x="9" y="0"/>
                    </a:cubicBezTo>
                    <a:cubicBezTo>
                      <a:pt x="9" y="0"/>
                      <a:pt x="9" y="0"/>
                      <a:pt x="9" y="0"/>
                    </a:cubicBezTo>
                    <a:cubicBezTo>
                      <a:pt x="9" y="0"/>
                      <a:pt x="9" y="0"/>
                      <a:pt x="9" y="0"/>
                    </a:cubicBezTo>
                  </a:path>
                </a:pathLst>
              </a:custGeom>
              <a:solidFill>
                <a:srgbClr val="6B6F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1" name="Freeform 2504">
                <a:extLst>
                  <a:ext uri="{FF2B5EF4-FFF2-40B4-BE49-F238E27FC236}">
                    <a16:creationId xmlns:a16="http://schemas.microsoft.com/office/drawing/2014/main" id="{D0A6AF54-BE4B-4C76-9DAD-441704B52D58}"/>
                  </a:ext>
                </a:extLst>
              </p:cNvPr>
              <p:cNvSpPr>
                <a:spLocks noEditPoints="1"/>
              </p:cNvSpPr>
              <p:nvPr/>
            </p:nvSpPr>
            <p:spPr bwMode="auto">
              <a:xfrm>
                <a:off x="870" y="861"/>
                <a:ext cx="17" cy="19"/>
              </a:xfrm>
              <a:custGeom>
                <a:avLst/>
                <a:gdLst>
                  <a:gd name="T0" fmla="*/ 4 w 7"/>
                  <a:gd name="T1" fmla="*/ 8 h 8"/>
                  <a:gd name="T2" fmla="*/ 4 w 7"/>
                  <a:gd name="T3" fmla="*/ 8 h 8"/>
                  <a:gd name="T4" fmla="*/ 4 w 7"/>
                  <a:gd name="T5" fmla="*/ 8 h 8"/>
                  <a:gd name="T6" fmla="*/ 4 w 7"/>
                  <a:gd name="T7" fmla="*/ 8 h 8"/>
                  <a:gd name="T8" fmla="*/ 1 w 7"/>
                  <a:gd name="T9" fmla="*/ 7 h 8"/>
                  <a:gd name="T10" fmla="*/ 1 w 7"/>
                  <a:gd name="T11" fmla="*/ 7 h 8"/>
                  <a:gd name="T12" fmla="*/ 4 w 7"/>
                  <a:gd name="T13" fmla="*/ 8 h 8"/>
                  <a:gd name="T14" fmla="*/ 1 w 7"/>
                  <a:gd name="T15" fmla="*/ 7 h 8"/>
                  <a:gd name="T16" fmla="*/ 2 w 7"/>
                  <a:gd name="T17" fmla="*/ 1 h 8"/>
                  <a:gd name="T18" fmla="*/ 2 w 7"/>
                  <a:gd name="T19" fmla="*/ 1 h 8"/>
                  <a:gd name="T20" fmla="*/ 2 w 7"/>
                  <a:gd name="T21" fmla="*/ 1 h 8"/>
                  <a:gd name="T22" fmla="*/ 2 w 7"/>
                  <a:gd name="T23" fmla="*/ 1 h 8"/>
                  <a:gd name="T24" fmla="*/ 0 w 7"/>
                  <a:gd name="T25" fmla="*/ 1 h 8"/>
                  <a:gd name="T26" fmla="*/ 0 w 7"/>
                  <a:gd name="T27" fmla="*/ 1 h 8"/>
                  <a:gd name="T28" fmla="*/ 2 w 7"/>
                  <a:gd name="T29" fmla="*/ 1 h 8"/>
                  <a:gd name="T30" fmla="*/ 0 w 7"/>
                  <a:gd name="T31" fmla="*/ 1 h 8"/>
                  <a:gd name="T32" fmla="*/ 7 w 7"/>
                  <a:gd name="T33" fmla="*/ 0 h 8"/>
                  <a:gd name="T34" fmla="*/ 7 w 7"/>
                  <a:gd name="T35" fmla="*/ 0 h 8"/>
                  <a:gd name="T36" fmla="*/ 7 w 7"/>
                  <a:gd name="T37" fmla="*/ 0 h 8"/>
                  <a:gd name="T38" fmla="*/ 7 w 7"/>
                  <a:gd name="T39" fmla="*/ 0 h 8"/>
                  <a:gd name="T40" fmla="*/ 7 w 7"/>
                  <a:gd name="T41" fmla="*/ 0 h 8"/>
                  <a:gd name="T42" fmla="*/ 7 w 7"/>
                  <a:gd name="T4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 h="8">
                    <a:moveTo>
                      <a:pt x="4" y="8"/>
                    </a:moveTo>
                    <a:cubicBezTo>
                      <a:pt x="4" y="8"/>
                      <a:pt x="4" y="8"/>
                      <a:pt x="4" y="8"/>
                    </a:cubicBezTo>
                    <a:cubicBezTo>
                      <a:pt x="4" y="8"/>
                      <a:pt x="4" y="8"/>
                      <a:pt x="4" y="8"/>
                    </a:cubicBezTo>
                    <a:cubicBezTo>
                      <a:pt x="4" y="8"/>
                      <a:pt x="4" y="8"/>
                      <a:pt x="4" y="8"/>
                    </a:cubicBezTo>
                    <a:moveTo>
                      <a:pt x="1" y="7"/>
                    </a:moveTo>
                    <a:cubicBezTo>
                      <a:pt x="1" y="7"/>
                      <a:pt x="1" y="7"/>
                      <a:pt x="1" y="7"/>
                    </a:cubicBezTo>
                    <a:cubicBezTo>
                      <a:pt x="2" y="8"/>
                      <a:pt x="3" y="8"/>
                      <a:pt x="4" y="8"/>
                    </a:cubicBezTo>
                    <a:cubicBezTo>
                      <a:pt x="3" y="8"/>
                      <a:pt x="2" y="8"/>
                      <a:pt x="1" y="7"/>
                    </a:cubicBezTo>
                    <a:moveTo>
                      <a:pt x="2" y="1"/>
                    </a:moveTo>
                    <a:cubicBezTo>
                      <a:pt x="2" y="1"/>
                      <a:pt x="2" y="1"/>
                      <a:pt x="2" y="1"/>
                    </a:cubicBezTo>
                    <a:cubicBezTo>
                      <a:pt x="2" y="1"/>
                      <a:pt x="2" y="1"/>
                      <a:pt x="2" y="1"/>
                    </a:cubicBezTo>
                    <a:cubicBezTo>
                      <a:pt x="2" y="1"/>
                      <a:pt x="2" y="1"/>
                      <a:pt x="2" y="1"/>
                    </a:cubicBezTo>
                    <a:moveTo>
                      <a:pt x="0" y="1"/>
                    </a:moveTo>
                    <a:cubicBezTo>
                      <a:pt x="0" y="1"/>
                      <a:pt x="0" y="1"/>
                      <a:pt x="0" y="1"/>
                    </a:cubicBezTo>
                    <a:cubicBezTo>
                      <a:pt x="1" y="1"/>
                      <a:pt x="1" y="1"/>
                      <a:pt x="2" y="1"/>
                    </a:cubicBezTo>
                    <a:cubicBezTo>
                      <a:pt x="1" y="1"/>
                      <a:pt x="1" y="1"/>
                      <a:pt x="0" y="1"/>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2235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2" name="Freeform 2505">
                <a:extLst>
                  <a:ext uri="{FF2B5EF4-FFF2-40B4-BE49-F238E27FC236}">
                    <a16:creationId xmlns:a16="http://schemas.microsoft.com/office/drawing/2014/main" id="{2A6A77BE-C2CD-4547-BAEB-C5046C7C8D54}"/>
                  </a:ext>
                </a:extLst>
              </p:cNvPr>
              <p:cNvSpPr>
                <a:spLocks noEditPoints="1"/>
              </p:cNvSpPr>
              <p:nvPr/>
            </p:nvSpPr>
            <p:spPr bwMode="auto">
              <a:xfrm>
                <a:off x="870" y="759"/>
                <a:ext cx="26" cy="121"/>
              </a:xfrm>
              <a:custGeom>
                <a:avLst/>
                <a:gdLst>
                  <a:gd name="T0" fmla="*/ 8 w 11"/>
                  <a:gd name="T1" fmla="*/ 43 h 51"/>
                  <a:gd name="T2" fmla="*/ 7 w 11"/>
                  <a:gd name="T3" fmla="*/ 43 h 51"/>
                  <a:gd name="T4" fmla="*/ 7 w 11"/>
                  <a:gd name="T5" fmla="*/ 43 h 51"/>
                  <a:gd name="T6" fmla="*/ 7 w 11"/>
                  <a:gd name="T7" fmla="*/ 43 h 51"/>
                  <a:gd name="T8" fmla="*/ 7 w 11"/>
                  <a:gd name="T9" fmla="*/ 43 h 51"/>
                  <a:gd name="T10" fmla="*/ 7 w 11"/>
                  <a:gd name="T11" fmla="*/ 43 h 51"/>
                  <a:gd name="T12" fmla="*/ 7 w 11"/>
                  <a:gd name="T13" fmla="*/ 43 h 51"/>
                  <a:gd name="T14" fmla="*/ 2 w 11"/>
                  <a:gd name="T15" fmla="*/ 44 h 51"/>
                  <a:gd name="T16" fmla="*/ 2 w 11"/>
                  <a:gd name="T17" fmla="*/ 44 h 51"/>
                  <a:gd name="T18" fmla="*/ 2 w 11"/>
                  <a:gd name="T19" fmla="*/ 44 h 51"/>
                  <a:gd name="T20" fmla="*/ 2 w 11"/>
                  <a:gd name="T21" fmla="*/ 44 h 51"/>
                  <a:gd name="T22" fmla="*/ 2 w 11"/>
                  <a:gd name="T23" fmla="*/ 44 h 51"/>
                  <a:gd name="T24" fmla="*/ 0 w 11"/>
                  <a:gd name="T25" fmla="*/ 44 h 51"/>
                  <a:gd name="T26" fmla="*/ 1 w 11"/>
                  <a:gd name="T27" fmla="*/ 50 h 51"/>
                  <a:gd name="T28" fmla="*/ 4 w 11"/>
                  <a:gd name="T29" fmla="*/ 51 h 51"/>
                  <a:gd name="T30" fmla="*/ 4 w 11"/>
                  <a:gd name="T31" fmla="*/ 51 h 51"/>
                  <a:gd name="T32" fmla="*/ 4 w 11"/>
                  <a:gd name="T33" fmla="*/ 51 h 51"/>
                  <a:gd name="T34" fmla="*/ 7 w 11"/>
                  <a:gd name="T35" fmla="*/ 50 h 51"/>
                  <a:gd name="T36" fmla="*/ 8 w 11"/>
                  <a:gd name="T37" fmla="*/ 43 h 51"/>
                  <a:gd name="T38" fmla="*/ 11 w 11"/>
                  <a:gd name="T39" fmla="*/ 0 h 51"/>
                  <a:gd name="T40" fmla="*/ 6 w 11"/>
                  <a:gd name="T41" fmla="*/ 4 h 51"/>
                  <a:gd name="T42" fmla="*/ 6 w 11"/>
                  <a:gd name="T43" fmla="*/ 4 h 51"/>
                  <a:gd name="T44" fmla="*/ 6 w 11"/>
                  <a:gd name="T45" fmla="*/ 4 h 51"/>
                  <a:gd name="T46" fmla="*/ 1 w 11"/>
                  <a:gd name="T47" fmla="*/ 7 h 51"/>
                  <a:gd name="T48" fmla="*/ 1 w 11"/>
                  <a:gd name="T49" fmla="*/ 7 h 51"/>
                  <a:gd name="T50" fmla="*/ 1 w 11"/>
                  <a:gd name="T51" fmla="*/ 7 h 51"/>
                  <a:gd name="T52" fmla="*/ 0 w 11"/>
                  <a:gd name="T53" fmla="*/ 9 h 51"/>
                  <a:gd name="T54" fmla="*/ 0 w 11"/>
                  <a:gd name="T55" fmla="*/ 10 h 51"/>
                  <a:gd name="T56" fmla="*/ 5 w 11"/>
                  <a:gd name="T57" fmla="*/ 6 h 51"/>
                  <a:gd name="T58" fmla="*/ 5 w 11"/>
                  <a:gd name="T59" fmla="*/ 6 h 51"/>
                  <a:gd name="T60" fmla="*/ 11 w 11"/>
                  <a:gd name="T61" fmla="*/ 0 h 51"/>
                  <a:gd name="T62" fmla="*/ 11 w 11"/>
                  <a:gd name="T6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 h="51">
                    <a:moveTo>
                      <a:pt x="8" y="43"/>
                    </a:moveTo>
                    <a:cubicBezTo>
                      <a:pt x="7" y="43"/>
                      <a:pt x="7" y="43"/>
                      <a:pt x="7" y="43"/>
                    </a:cubicBezTo>
                    <a:cubicBezTo>
                      <a:pt x="7" y="43"/>
                      <a:pt x="7" y="43"/>
                      <a:pt x="7" y="43"/>
                    </a:cubicBezTo>
                    <a:cubicBezTo>
                      <a:pt x="7" y="43"/>
                      <a:pt x="7" y="43"/>
                      <a:pt x="7" y="43"/>
                    </a:cubicBezTo>
                    <a:cubicBezTo>
                      <a:pt x="7" y="43"/>
                      <a:pt x="7" y="43"/>
                      <a:pt x="7" y="43"/>
                    </a:cubicBezTo>
                    <a:cubicBezTo>
                      <a:pt x="7" y="43"/>
                      <a:pt x="7" y="43"/>
                      <a:pt x="7" y="43"/>
                    </a:cubicBezTo>
                    <a:cubicBezTo>
                      <a:pt x="7" y="43"/>
                      <a:pt x="7" y="43"/>
                      <a:pt x="7" y="43"/>
                    </a:cubicBezTo>
                    <a:cubicBezTo>
                      <a:pt x="5" y="44"/>
                      <a:pt x="3" y="44"/>
                      <a:pt x="2" y="44"/>
                    </a:cubicBezTo>
                    <a:cubicBezTo>
                      <a:pt x="2" y="44"/>
                      <a:pt x="2" y="44"/>
                      <a:pt x="2" y="44"/>
                    </a:cubicBezTo>
                    <a:cubicBezTo>
                      <a:pt x="2" y="44"/>
                      <a:pt x="2" y="44"/>
                      <a:pt x="2" y="44"/>
                    </a:cubicBezTo>
                    <a:cubicBezTo>
                      <a:pt x="2" y="44"/>
                      <a:pt x="2" y="44"/>
                      <a:pt x="2" y="44"/>
                    </a:cubicBezTo>
                    <a:cubicBezTo>
                      <a:pt x="2" y="44"/>
                      <a:pt x="2" y="44"/>
                      <a:pt x="2" y="44"/>
                    </a:cubicBezTo>
                    <a:cubicBezTo>
                      <a:pt x="1" y="44"/>
                      <a:pt x="1" y="44"/>
                      <a:pt x="0" y="44"/>
                    </a:cubicBezTo>
                    <a:cubicBezTo>
                      <a:pt x="1" y="50"/>
                      <a:pt x="1" y="50"/>
                      <a:pt x="1" y="50"/>
                    </a:cubicBezTo>
                    <a:cubicBezTo>
                      <a:pt x="2" y="51"/>
                      <a:pt x="3" y="51"/>
                      <a:pt x="4" y="51"/>
                    </a:cubicBezTo>
                    <a:cubicBezTo>
                      <a:pt x="4" y="51"/>
                      <a:pt x="4" y="51"/>
                      <a:pt x="4" y="51"/>
                    </a:cubicBezTo>
                    <a:cubicBezTo>
                      <a:pt x="4" y="51"/>
                      <a:pt x="4" y="51"/>
                      <a:pt x="4" y="51"/>
                    </a:cubicBezTo>
                    <a:cubicBezTo>
                      <a:pt x="5" y="51"/>
                      <a:pt x="6" y="51"/>
                      <a:pt x="7" y="50"/>
                    </a:cubicBezTo>
                    <a:cubicBezTo>
                      <a:pt x="8" y="43"/>
                      <a:pt x="8" y="43"/>
                      <a:pt x="8" y="43"/>
                    </a:cubicBezTo>
                    <a:moveTo>
                      <a:pt x="11" y="0"/>
                    </a:moveTo>
                    <a:cubicBezTo>
                      <a:pt x="9" y="1"/>
                      <a:pt x="8" y="2"/>
                      <a:pt x="6" y="4"/>
                    </a:cubicBezTo>
                    <a:cubicBezTo>
                      <a:pt x="6" y="4"/>
                      <a:pt x="6" y="4"/>
                      <a:pt x="6" y="4"/>
                    </a:cubicBezTo>
                    <a:cubicBezTo>
                      <a:pt x="6" y="4"/>
                      <a:pt x="6" y="4"/>
                      <a:pt x="6" y="4"/>
                    </a:cubicBezTo>
                    <a:cubicBezTo>
                      <a:pt x="4" y="5"/>
                      <a:pt x="3" y="6"/>
                      <a:pt x="1" y="7"/>
                    </a:cubicBezTo>
                    <a:cubicBezTo>
                      <a:pt x="1" y="7"/>
                      <a:pt x="1" y="7"/>
                      <a:pt x="1" y="7"/>
                    </a:cubicBezTo>
                    <a:cubicBezTo>
                      <a:pt x="1" y="7"/>
                      <a:pt x="1" y="7"/>
                      <a:pt x="1" y="7"/>
                    </a:cubicBezTo>
                    <a:cubicBezTo>
                      <a:pt x="1" y="8"/>
                      <a:pt x="0" y="8"/>
                      <a:pt x="0" y="9"/>
                    </a:cubicBezTo>
                    <a:cubicBezTo>
                      <a:pt x="0" y="10"/>
                      <a:pt x="0" y="10"/>
                      <a:pt x="0" y="10"/>
                    </a:cubicBezTo>
                    <a:cubicBezTo>
                      <a:pt x="1" y="9"/>
                      <a:pt x="3" y="7"/>
                      <a:pt x="5" y="6"/>
                    </a:cubicBezTo>
                    <a:cubicBezTo>
                      <a:pt x="5" y="6"/>
                      <a:pt x="5" y="6"/>
                      <a:pt x="5" y="6"/>
                    </a:cubicBezTo>
                    <a:cubicBezTo>
                      <a:pt x="7" y="4"/>
                      <a:pt x="9" y="2"/>
                      <a:pt x="11" y="0"/>
                    </a:cubicBezTo>
                    <a:cubicBezTo>
                      <a:pt x="11" y="0"/>
                      <a:pt x="11" y="0"/>
                      <a:pt x="11" y="0"/>
                    </a:cubicBezTo>
                  </a:path>
                </a:pathLst>
              </a:custGeom>
              <a:solidFill>
                <a:srgbClr val="5161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3" name="Freeform 2506">
                <a:extLst>
                  <a:ext uri="{FF2B5EF4-FFF2-40B4-BE49-F238E27FC236}">
                    <a16:creationId xmlns:a16="http://schemas.microsoft.com/office/drawing/2014/main" id="{E13329DF-101D-41F9-9A1D-37BD84E5D588}"/>
                  </a:ext>
                </a:extLst>
              </p:cNvPr>
              <p:cNvSpPr>
                <a:spLocks noEditPoints="1"/>
              </p:cNvSpPr>
              <p:nvPr/>
            </p:nvSpPr>
            <p:spPr bwMode="auto">
              <a:xfrm>
                <a:off x="872" y="790"/>
                <a:ext cx="19" cy="28"/>
              </a:xfrm>
              <a:custGeom>
                <a:avLst/>
                <a:gdLst>
                  <a:gd name="T0" fmla="*/ 8 w 8"/>
                  <a:gd name="T1" fmla="*/ 10 h 12"/>
                  <a:gd name="T2" fmla="*/ 4 w 8"/>
                  <a:gd name="T3" fmla="*/ 11 h 12"/>
                  <a:gd name="T4" fmla="*/ 3 w 8"/>
                  <a:gd name="T5" fmla="*/ 12 h 12"/>
                  <a:gd name="T6" fmla="*/ 3 w 8"/>
                  <a:gd name="T7" fmla="*/ 12 h 12"/>
                  <a:gd name="T8" fmla="*/ 3 w 8"/>
                  <a:gd name="T9" fmla="*/ 12 h 12"/>
                  <a:gd name="T10" fmla="*/ 4 w 8"/>
                  <a:gd name="T11" fmla="*/ 11 h 12"/>
                  <a:gd name="T12" fmla="*/ 8 w 8"/>
                  <a:gd name="T13" fmla="*/ 10 h 12"/>
                  <a:gd name="T14" fmla="*/ 8 w 8"/>
                  <a:gd name="T15" fmla="*/ 10 h 12"/>
                  <a:gd name="T16" fmla="*/ 0 w 8"/>
                  <a:gd name="T17" fmla="*/ 7 h 12"/>
                  <a:gd name="T18" fmla="*/ 2 w 8"/>
                  <a:gd name="T19" fmla="*/ 12 h 12"/>
                  <a:gd name="T20" fmla="*/ 2 w 8"/>
                  <a:gd name="T21" fmla="*/ 12 h 12"/>
                  <a:gd name="T22" fmla="*/ 2 w 8"/>
                  <a:gd name="T23" fmla="*/ 12 h 12"/>
                  <a:gd name="T24" fmla="*/ 0 w 8"/>
                  <a:gd name="T25" fmla="*/ 7 h 12"/>
                  <a:gd name="T26" fmla="*/ 6 w 8"/>
                  <a:gd name="T27" fmla="*/ 3 h 12"/>
                  <a:gd name="T28" fmla="*/ 6 w 8"/>
                  <a:gd name="T29" fmla="*/ 3 h 12"/>
                  <a:gd name="T30" fmla="*/ 6 w 8"/>
                  <a:gd name="T31" fmla="*/ 3 h 12"/>
                  <a:gd name="T32" fmla="*/ 6 w 8"/>
                  <a:gd name="T33" fmla="*/ 3 h 12"/>
                  <a:gd name="T34" fmla="*/ 6 w 8"/>
                  <a:gd name="T35" fmla="*/ 3 h 12"/>
                  <a:gd name="T36" fmla="*/ 6 w 8"/>
                  <a:gd name="T37" fmla="*/ 3 h 12"/>
                  <a:gd name="T38" fmla="*/ 6 w 8"/>
                  <a:gd name="T39" fmla="*/ 3 h 12"/>
                  <a:gd name="T40" fmla="*/ 3 w 8"/>
                  <a:gd name="T41" fmla="*/ 0 h 12"/>
                  <a:gd name="T42" fmla="*/ 2 w 8"/>
                  <a:gd name="T43" fmla="*/ 0 h 12"/>
                  <a:gd name="T44" fmla="*/ 3 w 8"/>
                  <a:gd name="T4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12">
                    <a:moveTo>
                      <a:pt x="8" y="10"/>
                    </a:moveTo>
                    <a:cubicBezTo>
                      <a:pt x="7" y="10"/>
                      <a:pt x="6" y="11"/>
                      <a:pt x="4" y="11"/>
                    </a:cubicBezTo>
                    <a:cubicBezTo>
                      <a:pt x="4" y="11"/>
                      <a:pt x="4" y="12"/>
                      <a:pt x="3" y="12"/>
                    </a:cubicBezTo>
                    <a:cubicBezTo>
                      <a:pt x="3" y="12"/>
                      <a:pt x="3" y="12"/>
                      <a:pt x="3" y="12"/>
                    </a:cubicBezTo>
                    <a:cubicBezTo>
                      <a:pt x="3" y="12"/>
                      <a:pt x="3" y="12"/>
                      <a:pt x="3" y="12"/>
                    </a:cubicBezTo>
                    <a:cubicBezTo>
                      <a:pt x="4" y="12"/>
                      <a:pt x="4" y="11"/>
                      <a:pt x="4" y="11"/>
                    </a:cubicBezTo>
                    <a:cubicBezTo>
                      <a:pt x="6" y="11"/>
                      <a:pt x="7" y="10"/>
                      <a:pt x="8" y="10"/>
                    </a:cubicBezTo>
                    <a:cubicBezTo>
                      <a:pt x="8" y="10"/>
                      <a:pt x="8" y="10"/>
                      <a:pt x="8" y="10"/>
                    </a:cubicBezTo>
                    <a:moveTo>
                      <a:pt x="0" y="7"/>
                    </a:moveTo>
                    <a:cubicBezTo>
                      <a:pt x="0" y="9"/>
                      <a:pt x="0" y="11"/>
                      <a:pt x="2" y="12"/>
                    </a:cubicBezTo>
                    <a:cubicBezTo>
                      <a:pt x="2" y="12"/>
                      <a:pt x="2" y="12"/>
                      <a:pt x="2" y="12"/>
                    </a:cubicBezTo>
                    <a:cubicBezTo>
                      <a:pt x="2" y="12"/>
                      <a:pt x="2" y="12"/>
                      <a:pt x="2" y="12"/>
                    </a:cubicBezTo>
                    <a:cubicBezTo>
                      <a:pt x="0" y="11"/>
                      <a:pt x="0" y="9"/>
                      <a:pt x="0" y="7"/>
                    </a:cubicBezTo>
                    <a:moveTo>
                      <a:pt x="6" y="3"/>
                    </a:moveTo>
                    <a:cubicBezTo>
                      <a:pt x="6" y="3"/>
                      <a:pt x="6" y="3"/>
                      <a:pt x="6" y="3"/>
                    </a:cubicBezTo>
                    <a:cubicBezTo>
                      <a:pt x="6" y="3"/>
                      <a:pt x="6" y="3"/>
                      <a:pt x="6" y="3"/>
                    </a:cubicBezTo>
                    <a:cubicBezTo>
                      <a:pt x="6" y="3"/>
                      <a:pt x="6" y="3"/>
                      <a:pt x="6" y="3"/>
                    </a:cubicBezTo>
                    <a:moveTo>
                      <a:pt x="6" y="3"/>
                    </a:moveTo>
                    <a:cubicBezTo>
                      <a:pt x="6" y="3"/>
                      <a:pt x="6" y="3"/>
                      <a:pt x="6" y="3"/>
                    </a:cubicBezTo>
                    <a:cubicBezTo>
                      <a:pt x="6" y="3"/>
                      <a:pt x="6" y="3"/>
                      <a:pt x="6" y="3"/>
                    </a:cubicBezTo>
                    <a:moveTo>
                      <a:pt x="3" y="0"/>
                    </a:moveTo>
                    <a:cubicBezTo>
                      <a:pt x="2" y="0"/>
                      <a:pt x="2" y="0"/>
                      <a:pt x="2" y="0"/>
                    </a:cubicBezTo>
                    <a:cubicBezTo>
                      <a:pt x="2" y="0"/>
                      <a:pt x="2" y="0"/>
                      <a:pt x="3" y="0"/>
                    </a:cubicBezTo>
                  </a:path>
                </a:pathLst>
              </a:custGeom>
              <a:solidFill>
                <a:srgbClr val="2235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4" name="Freeform 2507">
                <a:extLst>
                  <a:ext uri="{FF2B5EF4-FFF2-40B4-BE49-F238E27FC236}">
                    <a16:creationId xmlns:a16="http://schemas.microsoft.com/office/drawing/2014/main" id="{43FABEB2-7B0C-4A90-AAB5-B2787D35D268}"/>
                  </a:ext>
                </a:extLst>
              </p:cNvPr>
              <p:cNvSpPr>
                <a:spLocks noEditPoints="1"/>
              </p:cNvSpPr>
              <p:nvPr/>
            </p:nvSpPr>
            <p:spPr bwMode="auto">
              <a:xfrm>
                <a:off x="870" y="818"/>
                <a:ext cx="12" cy="22"/>
              </a:xfrm>
              <a:custGeom>
                <a:avLst/>
                <a:gdLst>
                  <a:gd name="T0" fmla="*/ 5 w 5"/>
                  <a:gd name="T1" fmla="*/ 9 h 9"/>
                  <a:gd name="T2" fmla="*/ 5 w 5"/>
                  <a:gd name="T3" fmla="*/ 9 h 9"/>
                  <a:gd name="T4" fmla="*/ 5 w 5"/>
                  <a:gd name="T5" fmla="*/ 9 h 9"/>
                  <a:gd name="T6" fmla="*/ 5 w 5"/>
                  <a:gd name="T7" fmla="*/ 9 h 9"/>
                  <a:gd name="T8" fmla="*/ 0 w 5"/>
                  <a:gd name="T9" fmla="*/ 8 h 9"/>
                  <a:gd name="T10" fmla="*/ 0 w 5"/>
                  <a:gd name="T11" fmla="*/ 8 h 9"/>
                  <a:gd name="T12" fmla="*/ 2 w 5"/>
                  <a:gd name="T13" fmla="*/ 9 h 9"/>
                  <a:gd name="T14" fmla="*/ 5 w 5"/>
                  <a:gd name="T15" fmla="*/ 9 h 9"/>
                  <a:gd name="T16" fmla="*/ 2 w 5"/>
                  <a:gd name="T17" fmla="*/ 9 h 9"/>
                  <a:gd name="T18" fmla="*/ 0 w 5"/>
                  <a:gd name="T19" fmla="*/ 8 h 9"/>
                  <a:gd name="T20" fmla="*/ 4 w 5"/>
                  <a:gd name="T21" fmla="*/ 0 h 9"/>
                  <a:gd name="T22" fmla="*/ 4 w 5"/>
                  <a:gd name="T23" fmla="*/ 0 h 9"/>
                  <a:gd name="T24" fmla="*/ 4 w 5"/>
                  <a:gd name="T25" fmla="*/ 0 h 9"/>
                  <a:gd name="T26" fmla="*/ 4 w 5"/>
                  <a:gd name="T27" fmla="*/ 0 h 9"/>
                  <a:gd name="T28" fmla="*/ 3 w 5"/>
                  <a:gd name="T29" fmla="*/ 0 h 9"/>
                  <a:gd name="T30" fmla="*/ 4 w 5"/>
                  <a:gd name="T31" fmla="*/ 0 h 9"/>
                  <a:gd name="T32" fmla="*/ 3 w 5"/>
                  <a:gd name="T3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9">
                    <a:moveTo>
                      <a:pt x="5" y="9"/>
                    </a:moveTo>
                    <a:cubicBezTo>
                      <a:pt x="5" y="9"/>
                      <a:pt x="5" y="9"/>
                      <a:pt x="5" y="9"/>
                    </a:cubicBezTo>
                    <a:cubicBezTo>
                      <a:pt x="5" y="9"/>
                      <a:pt x="5" y="9"/>
                      <a:pt x="5" y="9"/>
                    </a:cubicBezTo>
                    <a:cubicBezTo>
                      <a:pt x="5" y="9"/>
                      <a:pt x="5" y="9"/>
                      <a:pt x="5" y="9"/>
                    </a:cubicBezTo>
                    <a:moveTo>
                      <a:pt x="0" y="8"/>
                    </a:moveTo>
                    <a:cubicBezTo>
                      <a:pt x="0" y="8"/>
                      <a:pt x="0" y="8"/>
                      <a:pt x="0" y="8"/>
                    </a:cubicBezTo>
                    <a:cubicBezTo>
                      <a:pt x="1" y="8"/>
                      <a:pt x="1" y="8"/>
                      <a:pt x="2" y="9"/>
                    </a:cubicBezTo>
                    <a:cubicBezTo>
                      <a:pt x="3" y="9"/>
                      <a:pt x="4" y="9"/>
                      <a:pt x="5" y="9"/>
                    </a:cubicBezTo>
                    <a:cubicBezTo>
                      <a:pt x="4" y="9"/>
                      <a:pt x="3" y="9"/>
                      <a:pt x="2" y="9"/>
                    </a:cubicBezTo>
                    <a:cubicBezTo>
                      <a:pt x="1" y="8"/>
                      <a:pt x="1" y="8"/>
                      <a:pt x="0" y="8"/>
                    </a:cubicBezTo>
                    <a:moveTo>
                      <a:pt x="4" y="0"/>
                    </a:moveTo>
                    <a:cubicBezTo>
                      <a:pt x="4" y="0"/>
                      <a:pt x="4" y="0"/>
                      <a:pt x="4" y="0"/>
                    </a:cubicBezTo>
                    <a:cubicBezTo>
                      <a:pt x="4" y="0"/>
                      <a:pt x="4" y="0"/>
                      <a:pt x="4" y="0"/>
                    </a:cubicBezTo>
                    <a:cubicBezTo>
                      <a:pt x="4" y="0"/>
                      <a:pt x="4" y="0"/>
                      <a:pt x="4" y="0"/>
                    </a:cubicBezTo>
                    <a:moveTo>
                      <a:pt x="3" y="0"/>
                    </a:moveTo>
                    <a:cubicBezTo>
                      <a:pt x="3" y="0"/>
                      <a:pt x="4" y="0"/>
                      <a:pt x="4" y="0"/>
                    </a:cubicBezTo>
                    <a:cubicBezTo>
                      <a:pt x="4" y="0"/>
                      <a:pt x="3" y="0"/>
                      <a:pt x="3" y="0"/>
                    </a:cubicBezTo>
                  </a:path>
                </a:pathLst>
              </a:custGeom>
              <a:solidFill>
                <a:srgbClr val="2235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5" name="Freeform 2508">
                <a:extLst>
                  <a:ext uri="{FF2B5EF4-FFF2-40B4-BE49-F238E27FC236}">
                    <a16:creationId xmlns:a16="http://schemas.microsoft.com/office/drawing/2014/main" id="{A9F587FB-CFED-4BA0-87EB-373B4D4468F5}"/>
                  </a:ext>
                </a:extLst>
              </p:cNvPr>
              <p:cNvSpPr>
                <a:spLocks noEditPoints="1"/>
              </p:cNvSpPr>
              <p:nvPr/>
            </p:nvSpPr>
            <p:spPr bwMode="auto">
              <a:xfrm>
                <a:off x="872" y="899"/>
                <a:ext cx="12" cy="17"/>
              </a:xfrm>
              <a:custGeom>
                <a:avLst/>
                <a:gdLst>
                  <a:gd name="T0" fmla="*/ 0 w 5"/>
                  <a:gd name="T1" fmla="*/ 6 h 7"/>
                  <a:gd name="T2" fmla="*/ 0 w 5"/>
                  <a:gd name="T3" fmla="*/ 6 h 7"/>
                  <a:gd name="T4" fmla="*/ 3 w 5"/>
                  <a:gd name="T5" fmla="*/ 7 h 7"/>
                  <a:gd name="T6" fmla="*/ 5 w 5"/>
                  <a:gd name="T7" fmla="*/ 7 h 7"/>
                  <a:gd name="T8" fmla="*/ 5 w 5"/>
                  <a:gd name="T9" fmla="*/ 7 h 7"/>
                  <a:gd name="T10" fmla="*/ 3 w 5"/>
                  <a:gd name="T11" fmla="*/ 7 h 7"/>
                  <a:gd name="T12" fmla="*/ 0 w 5"/>
                  <a:gd name="T13" fmla="*/ 6 h 7"/>
                  <a:gd name="T14" fmla="*/ 0 w 5"/>
                  <a:gd name="T15" fmla="*/ 4 h 7"/>
                  <a:gd name="T16" fmla="*/ 0 w 5"/>
                  <a:gd name="T17" fmla="*/ 4 h 7"/>
                  <a:gd name="T18" fmla="*/ 4 w 5"/>
                  <a:gd name="T19" fmla="*/ 4 h 7"/>
                  <a:gd name="T20" fmla="*/ 0 w 5"/>
                  <a:gd name="T21" fmla="*/ 4 h 7"/>
                  <a:gd name="T22" fmla="*/ 4 w 5"/>
                  <a:gd name="T23" fmla="*/ 3 h 7"/>
                  <a:gd name="T24" fmla="*/ 2 w 5"/>
                  <a:gd name="T25" fmla="*/ 3 h 7"/>
                  <a:gd name="T26" fmla="*/ 4 w 5"/>
                  <a:gd name="T27" fmla="*/ 3 h 7"/>
                  <a:gd name="T28" fmla="*/ 0 w 5"/>
                  <a:gd name="T29" fmla="*/ 3 h 7"/>
                  <a:gd name="T30" fmla="*/ 2 w 5"/>
                  <a:gd name="T31" fmla="*/ 3 h 7"/>
                  <a:gd name="T32" fmla="*/ 0 w 5"/>
                  <a:gd name="T33" fmla="*/ 3 h 7"/>
                  <a:gd name="T34" fmla="*/ 0 w 5"/>
                  <a:gd name="T35" fmla="*/ 3 h 7"/>
                  <a:gd name="T36" fmla="*/ 0 w 5"/>
                  <a:gd name="T37" fmla="*/ 3 h 7"/>
                  <a:gd name="T38" fmla="*/ 0 w 5"/>
                  <a:gd name="T39" fmla="*/ 3 h 7"/>
                  <a:gd name="T40" fmla="*/ 0 w 5"/>
                  <a:gd name="T41" fmla="*/ 3 h 7"/>
                  <a:gd name="T42" fmla="*/ 1 w 5"/>
                  <a:gd name="T43" fmla="*/ 0 h 7"/>
                  <a:gd name="T44" fmla="*/ 0 w 5"/>
                  <a:gd name="T45" fmla="*/ 0 h 7"/>
                  <a:gd name="T46" fmla="*/ 0 w 5"/>
                  <a:gd name="T47" fmla="*/ 0 h 7"/>
                  <a:gd name="T48" fmla="*/ 0 w 5"/>
                  <a:gd name="T49" fmla="*/ 0 h 7"/>
                  <a:gd name="T50" fmla="*/ 0 w 5"/>
                  <a:gd name="T51" fmla="*/ 0 h 7"/>
                  <a:gd name="T52" fmla="*/ 1 w 5"/>
                  <a:gd name="T5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 h="7">
                    <a:moveTo>
                      <a:pt x="0" y="6"/>
                    </a:moveTo>
                    <a:cubicBezTo>
                      <a:pt x="0" y="6"/>
                      <a:pt x="0" y="6"/>
                      <a:pt x="0" y="6"/>
                    </a:cubicBezTo>
                    <a:cubicBezTo>
                      <a:pt x="1" y="7"/>
                      <a:pt x="2" y="7"/>
                      <a:pt x="3" y="7"/>
                    </a:cubicBezTo>
                    <a:cubicBezTo>
                      <a:pt x="4" y="7"/>
                      <a:pt x="4" y="7"/>
                      <a:pt x="5" y="7"/>
                    </a:cubicBezTo>
                    <a:cubicBezTo>
                      <a:pt x="5" y="7"/>
                      <a:pt x="5" y="7"/>
                      <a:pt x="5" y="7"/>
                    </a:cubicBezTo>
                    <a:cubicBezTo>
                      <a:pt x="4" y="7"/>
                      <a:pt x="4" y="7"/>
                      <a:pt x="3" y="7"/>
                    </a:cubicBezTo>
                    <a:cubicBezTo>
                      <a:pt x="2" y="7"/>
                      <a:pt x="1" y="6"/>
                      <a:pt x="0" y="6"/>
                    </a:cubicBezTo>
                    <a:moveTo>
                      <a:pt x="0" y="4"/>
                    </a:moveTo>
                    <a:cubicBezTo>
                      <a:pt x="0" y="4"/>
                      <a:pt x="0" y="4"/>
                      <a:pt x="0" y="4"/>
                    </a:cubicBezTo>
                    <a:cubicBezTo>
                      <a:pt x="1" y="4"/>
                      <a:pt x="3" y="4"/>
                      <a:pt x="4" y="4"/>
                    </a:cubicBezTo>
                    <a:cubicBezTo>
                      <a:pt x="3" y="4"/>
                      <a:pt x="1" y="4"/>
                      <a:pt x="0" y="4"/>
                    </a:cubicBezTo>
                    <a:moveTo>
                      <a:pt x="4" y="3"/>
                    </a:moveTo>
                    <a:cubicBezTo>
                      <a:pt x="3" y="3"/>
                      <a:pt x="3" y="3"/>
                      <a:pt x="2" y="3"/>
                    </a:cubicBezTo>
                    <a:cubicBezTo>
                      <a:pt x="3" y="3"/>
                      <a:pt x="3" y="3"/>
                      <a:pt x="4" y="3"/>
                    </a:cubicBezTo>
                    <a:moveTo>
                      <a:pt x="0" y="3"/>
                    </a:moveTo>
                    <a:cubicBezTo>
                      <a:pt x="1" y="3"/>
                      <a:pt x="1" y="3"/>
                      <a:pt x="2" y="3"/>
                    </a:cubicBezTo>
                    <a:cubicBezTo>
                      <a:pt x="1" y="3"/>
                      <a:pt x="1" y="3"/>
                      <a:pt x="0" y="3"/>
                    </a:cubicBezTo>
                    <a:moveTo>
                      <a:pt x="0" y="3"/>
                    </a:moveTo>
                    <a:cubicBezTo>
                      <a:pt x="0" y="3"/>
                      <a:pt x="0" y="3"/>
                      <a:pt x="0" y="3"/>
                    </a:cubicBezTo>
                    <a:cubicBezTo>
                      <a:pt x="0" y="3"/>
                      <a:pt x="0" y="3"/>
                      <a:pt x="0" y="3"/>
                    </a:cubicBezTo>
                    <a:cubicBezTo>
                      <a:pt x="0" y="3"/>
                      <a:pt x="0" y="3"/>
                      <a:pt x="0" y="3"/>
                    </a:cubicBezTo>
                    <a:moveTo>
                      <a:pt x="1" y="0"/>
                    </a:moveTo>
                    <a:cubicBezTo>
                      <a:pt x="1" y="0"/>
                      <a:pt x="0" y="0"/>
                      <a:pt x="0" y="0"/>
                    </a:cubicBezTo>
                    <a:cubicBezTo>
                      <a:pt x="0" y="0"/>
                      <a:pt x="0" y="0"/>
                      <a:pt x="0" y="0"/>
                    </a:cubicBezTo>
                    <a:cubicBezTo>
                      <a:pt x="0" y="0"/>
                      <a:pt x="0" y="0"/>
                      <a:pt x="0" y="0"/>
                    </a:cubicBezTo>
                    <a:cubicBezTo>
                      <a:pt x="0" y="0"/>
                      <a:pt x="0" y="0"/>
                      <a:pt x="0" y="0"/>
                    </a:cubicBezTo>
                    <a:cubicBezTo>
                      <a:pt x="0" y="0"/>
                      <a:pt x="1" y="0"/>
                      <a:pt x="1" y="0"/>
                    </a:cubicBezTo>
                  </a:path>
                </a:pathLst>
              </a:custGeom>
              <a:solidFill>
                <a:srgbClr val="2235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6" name="Freeform 2509">
                <a:extLst>
                  <a:ext uri="{FF2B5EF4-FFF2-40B4-BE49-F238E27FC236}">
                    <a16:creationId xmlns:a16="http://schemas.microsoft.com/office/drawing/2014/main" id="{CD1CC8B9-F1AA-4E7D-8880-C5288F37B61A}"/>
                  </a:ext>
                </a:extLst>
              </p:cNvPr>
              <p:cNvSpPr>
                <a:spLocks noEditPoints="1"/>
              </p:cNvSpPr>
              <p:nvPr/>
            </p:nvSpPr>
            <p:spPr bwMode="auto">
              <a:xfrm>
                <a:off x="872" y="918"/>
                <a:ext cx="10" cy="8"/>
              </a:xfrm>
              <a:custGeom>
                <a:avLst/>
                <a:gdLst>
                  <a:gd name="T0" fmla="*/ 2 w 4"/>
                  <a:gd name="T1" fmla="*/ 2 h 3"/>
                  <a:gd name="T2" fmla="*/ 4 w 4"/>
                  <a:gd name="T3" fmla="*/ 3 h 3"/>
                  <a:gd name="T4" fmla="*/ 4 w 4"/>
                  <a:gd name="T5" fmla="*/ 3 h 3"/>
                  <a:gd name="T6" fmla="*/ 2 w 4"/>
                  <a:gd name="T7" fmla="*/ 2 h 3"/>
                  <a:gd name="T8" fmla="*/ 0 w 4"/>
                  <a:gd name="T9" fmla="*/ 2 h 3"/>
                  <a:gd name="T10" fmla="*/ 0 w 4"/>
                  <a:gd name="T11" fmla="*/ 2 h 3"/>
                  <a:gd name="T12" fmla="*/ 0 w 4"/>
                  <a:gd name="T13" fmla="*/ 2 h 3"/>
                  <a:gd name="T14" fmla="*/ 0 w 4"/>
                  <a:gd name="T15" fmla="*/ 2 h 3"/>
                  <a:gd name="T16" fmla="*/ 1 w 4"/>
                  <a:gd name="T17" fmla="*/ 0 h 3"/>
                  <a:gd name="T18" fmla="*/ 1 w 4"/>
                  <a:gd name="T19" fmla="*/ 0 h 3"/>
                  <a:gd name="T20" fmla="*/ 2 w 4"/>
                  <a:gd name="T21" fmla="*/ 0 h 3"/>
                  <a:gd name="T22" fmla="*/ 1 w 4"/>
                  <a:gd name="T23" fmla="*/ 0 h 3"/>
                  <a:gd name="T24" fmla="*/ 1 w 4"/>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3">
                    <a:moveTo>
                      <a:pt x="2" y="2"/>
                    </a:moveTo>
                    <a:cubicBezTo>
                      <a:pt x="3" y="2"/>
                      <a:pt x="4" y="3"/>
                      <a:pt x="4" y="3"/>
                    </a:cubicBezTo>
                    <a:cubicBezTo>
                      <a:pt x="4" y="3"/>
                      <a:pt x="4" y="3"/>
                      <a:pt x="4" y="3"/>
                    </a:cubicBezTo>
                    <a:cubicBezTo>
                      <a:pt x="4" y="3"/>
                      <a:pt x="3" y="2"/>
                      <a:pt x="2" y="2"/>
                    </a:cubicBezTo>
                    <a:moveTo>
                      <a:pt x="0" y="2"/>
                    </a:moveTo>
                    <a:cubicBezTo>
                      <a:pt x="0" y="2"/>
                      <a:pt x="0" y="2"/>
                      <a:pt x="0" y="2"/>
                    </a:cubicBezTo>
                    <a:cubicBezTo>
                      <a:pt x="0" y="2"/>
                      <a:pt x="0" y="2"/>
                      <a:pt x="0" y="2"/>
                    </a:cubicBezTo>
                    <a:cubicBezTo>
                      <a:pt x="0" y="2"/>
                      <a:pt x="0" y="2"/>
                      <a:pt x="0" y="2"/>
                    </a:cubicBezTo>
                    <a:moveTo>
                      <a:pt x="1" y="0"/>
                    </a:moveTo>
                    <a:cubicBezTo>
                      <a:pt x="1" y="0"/>
                      <a:pt x="1" y="0"/>
                      <a:pt x="1" y="0"/>
                    </a:cubicBezTo>
                    <a:cubicBezTo>
                      <a:pt x="1" y="0"/>
                      <a:pt x="1" y="0"/>
                      <a:pt x="2" y="0"/>
                    </a:cubicBezTo>
                    <a:cubicBezTo>
                      <a:pt x="1" y="0"/>
                      <a:pt x="1" y="0"/>
                      <a:pt x="1" y="0"/>
                    </a:cubicBezTo>
                    <a:cubicBezTo>
                      <a:pt x="1" y="0"/>
                      <a:pt x="1" y="0"/>
                      <a:pt x="1" y="0"/>
                    </a:cubicBezTo>
                  </a:path>
                </a:pathLst>
              </a:custGeom>
              <a:solidFill>
                <a:srgbClr val="2235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7" name="Freeform 2510">
                <a:extLst>
                  <a:ext uri="{FF2B5EF4-FFF2-40B4-BE49-F238E27FC236}">
                    <a16:creationId xmlns:a16="http://schemas.microsoft.com/office/drawing/2014/main" id="{9D605D3A-B01C-4424-B2E6-DBAE956C209D}"/>
                  </a:ext>
                </a:extLst>
              </p:cNvPr>
              <p:cNvSpPr>
                <a:spLocks noEditPoints="1"/>
              </p:cNvSpPr>
              <p:nvPr/>
            </p:nvSpPr>
            <p:spPr bwMode="auto">
              <a:xfrm>
                <a:off x="872" y="878"/>
                <a:ext cx="15" cy="40"/>
              </a:xfrm>
              <a:custGeom>
                <a:avLst/>
                <a:gdLst>
                  <a:gd name="T0" fmla="*/ 3 w 6"/>
                  <a:gd name="T1" fmla="*/ 17 h 17"/>
                  <a:gd name="T2" fmla="*/ 3 w 6"/>
                  <a:gd name="T3" fmla="*/ 17 h 17"/>
                  <a:gd name="T4" fmla="*/ 3 w 6"/>
                  <a:gd name="T5" fmla="*/ 17 h 17"/>
                  <a:gd name="T6" fmla="*/ 0 w 6"/>
                  <a:gd name="T7" fmla="*/ 15 h 17"/>
                  <a:gd name="T8" fmla="*/ 0 w 6"/>
                  <a:gd name="T9" fmla="*/ 17 h 17"/>
                  <a:gd name="T10" fmla="*/ 1 w 6"/>
                  <a:gd name="T11" fmla="*/ 17 h 17"/>
                  <a:gd name="T12" fmla="*/ 1 w 6"/>
                  <a:gd name="T13" fmla="*/ 17 h 17"/>
                  <a:gd name="T14" fmla="*/ 2 w 6"/>
                  <a:gd name="T15" fmla="*/ 17 h 17"/>
                  <a:gd name="T16" fmla="*/ 3 w 6"/>
                  <a:gd name="T17" fmla="*/ 17 h 17"/>
                  <a:gd name="T18" fmla="*/ 4 w 6"/>
                  <a:gd name="T19" fmla="*/ 17 h 17"/>
                  <a:gd name="T20" fmla="*/ 4 w 6"/>
                  <a:gd name="T21" fmla="*/ 17 h 17"/>
                  <a:gd name="T22" fmla="*/ 3 w 6"/>
                  <a:gd name="T23" fmla="*/ 17 h 17"/>
                  <a:gd name="T24" fmla="*/ 4 w 6"/>
                  <a:gd name="T25" fmla="*/ 17 h 17"/>
                  <a:gd name="T26" fmla="*/ 5 w 6"/>
                  <a:gd name="T27" fmla="*/ 16 h 17"/>
                  <a:gd name="T28" fmla="*/ 3 w 6"/>
                  <a:gd name="T29" fmla="*/ 16 h 17"/>
                  <a:gd name="T30" fmla="*/ 0 w 6"/>
                  <a:gd name="T31" fmla="*/ 15 h 17"/>
                  <a:gd name="T32" fmla="*/ 0 w 6"/>
                  <a:gd name="T33" fmla="*/ 0 h 17"/>
                  <a:gd name="T34" fmla="*/ 0 w 6"/>
                  <a:gd name="T35" fmla="*/ 9 h 17"/>
                  <a:gd name="T36" fmla="*/ 0 w 6"/>
                  <a:gd name="T37" fmla="*/ 9 h 17"/>
                  <a:gd name="T38" fmla="*/ 1 w 6"/>
                  <a:gd name="T39" fmla="*/ 9 h 17"/>
                  <a:gd name="T40" fmla="*/ 5 w 6"/>
                  <a:gd name="T41" fmla="*/ 8 h 17"/>
                  <a:gd name="T42" fmla="*/ 6 w 6"/>
                  <a:gd name="T43" fmla="*/ 0 h 17"/>
                  <a:gd name="T44" fmla="*/ 3 w 6"/>
                  <a:gd name="T45" fmla="*/ 1 h 17"/>
                  <a:gd name="T46" fmla="*/ 3 w 6"/>
                  <a:gd name="T47" fmla="*/ 1 h 17"/>
                  <a:gd name="T48" fmla="*/ 3 w 6"/>
                  <a:gd name="T49" fmla="*/ 1 h 17"/>
                  <a:gd name="T50" fmla="*/ 3 w 6"/>
                  <a:gd name="T51" fmla="*/ 1 h 17"/>
                  <a:gd name="T52" fmla="*/ 0 w 6"/>
                  <a:gd name="T5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 h="17">
                    <a:moveTo>
                      <a:pt x="3" y="17"/>
                    </a:moveTo>
                    <a:cubicBezTo>
                      <a:pt x="3" y="17"/>
                      <a:pt x="3" y="17"/>
                      <a:pt x="3" y="17"/>
                    </a:cubicBezTo>
                    <a:cubicBezTo>
                      <a:pt x="3" y="17"/>
                      <a:pt x="3" y="17"/>
                      <a:pt x="3" y="17"/>
                    </a:cubicBezTo>
                    <a:moveTo>
                      <a:pt x="0" y="15"/>
                    </a:moveTo>
                    <a:cubicBezTo>
                      <a:pt x="0" y="17"/>
                      <a:pt x="0" y="17"/>
                      <a:pt x="0" y="17"/>
                    </a:cubicBezTo>
                    <a:cubicBezTo>
                      <a:pt x="0" y="17"/>
                      <a:pt x="1" y="17"/>
                      <a:pt x="1" y="17"/>
                    </a:cubicBezTo>
                    <a:cubicBezTo>
                      <a:pt x="1" y="17"/>
                      <a:pt x="1" y="17"/>
                      <a:pt x="1" y="17"/>
                    </a:cubicBezTo>
                    <a:cubicBezTo>
                      <a:pt x="1" y="17"/>
                      <a:pt x="1" y="17"/>
                      <a:pt x="2" y="17"/>
                    </a:cubicBezTo>
                    <a:cubicBezTo>
                      <a:pt x="2" y="17"/>
                      <a:pt x="2" y="17"/>
                      <a:pt x="3" y="17"/>
                    </a:cubicBezTo>
                    <a:cubicBezTo>
                      <a:pt x="3" y="17"/>
                      <a:pt x="4" y="17"/>
                      <a:pt x="4" y="17"/>
                    </a:cubicBezTo>
                    <a:cubicBezTo>
                      <a:pt x="4" y="17"/>
                      <a:pt x="4" y="17"/>
                      <a:pt x="4" y="17"/>
                    </a:cubicBezTo>
                    <a:cubicBezTo>
                      <a:pt x="4" y="17"/>
                      <a:pt x="4" y="17"/>
                      <a:pt x="3" y="17"/>
                    </a:cubicBezTo>
                    <a:cubicBezTo>
                      <a:pt x="4" y="17"/>
                      <a:pt x="4" y="17"/>
                      <a:pt x="4" y="17"/>
                    </a:cubicBezTo>
                    <a:cubicBezTo>
                      <a:pt x="5" y="16"/>
                      <a:pt x="5" y="16"/>
                      <a:pt x="5" y="16"/>
                    </a:cubicBezTo>
                    <a:cubicBezTo>
                      <a:pt x="4" y="16"/>
                      <a:pt x="4" y="16"/>
                      <a:pt x="3" y="16"/>
                    </a:cubicBezTo>
                    <a:cubicBezTo>
                      <a:pt x="2" y="16"/>
                      <a:pt x="1" y="16"/>
                      <a:pt x="0" y="15"/>
                    </a:cubicBezTo>
                    <a:moveTo>
                      <a:pt x="0" y="0"/>
                    </a:moveTo>
                    <a:cubicBezTo>
                      <a:pt x="0" y="9"/>
                      <a:pt x="0" y="9"/>
                      <a:pt x="0" y="9"/>
                    </a:cubicBezTo>
                    <a:cubicBezTo>
                      <a:pt x="0" y="9"/>
                      <a:pt x="0" y="9"/>
                      <a:pt x="0" y="9"/>
                    </a:cubicBezTo>
                    <a:cubicBezTo>
                      <a:pt x="0" y="9"/>
                      <a:pt x="1" y="9"/>
                      <a:pt x="1" y="9"/>
                    </a:cubicBezTo>
                    <a:cubicBezTo>
                      <a:pt x="2" y="9"/>
                      <a:pt x="4" y="9"/>
                      <a:pt x="5" y="8"/>
                    </a:cubicBezTo>
                    <a:cubicBezTo>
                      <a:pt x="6" y="0"/>
                      <a:pt x="6" y="0"/>
                      <a:pt x="6" y="0"/>
                    </a:cubicBezTo>
                    <a:cubicBezTo>
                      <a:pt x="5" y="1"/>
                      <a:pt x="4" y="1"/>
                      <a:pt x="3" y="1"/>
                    </a:cubicBezTo>
                    <a:cubicBezTo>
                      <a:pt x="3" y="1"/>
                      <a:pt x="3" y="1"/>
                      <a:pt x="3" y="1"/>
                    </a:cubicBezTo>
                    <a:cubicBezTo>
                      <a:pt x="3" y="1"/>
                      <a:pt x="3" y="1"/>
                      <a:pt x="3" y="1"/>
                    </a:cubicBezTo>
                    <a:cubicBezTo>
                      <a:pt x="3" y="1"/>
                      <a:pt x="3" y="1"/>
                      <a:pt x="3" y="1"/>
                    </a:cubicBezTo>
                    <a:cubicBezTo>
                      <a:pt x="2" y="1"/>
                      <a:pt x="1" y="1"/>
                      <a:pt x="0" y="0"/>
                    </a:cubicBezTo>
                  </a:path>
                </a:pathLst>
              </a:custGeom>
              <a:solidFill>
                <a:srgbClr val="4D59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8" name="Freeform 2511">
                <a:extLst>
                  <a:ext uri="{FF2B5EF4-FFF2-40B4-BE49-F238E27FC236}">
                    <a16:creationId xmlns:a16="http://schemas.microsoft.com/office/drawing/2014/main" id="{B92F0AD8-4129-4B52-B958-E082240DFCE1}"/>
                  </a:ext>
                </a:extLst>
              </p:cNvPr>
              <p:cNvSpPr>
                <a:spLocks noEditPoints="1"/>
              </p:cNvSpPr>
              <p:nvPr/>
            </p:nvSpPr>
            <p:spPr bwMode="auto">
              <a:xfrm>
                <a:off x="870" y="773"/>
                <a:ext cx="19" cy="91"/>
              </a:xfrm>
              <a:custGeom>
                <a:avLst/>
                <a:gdLst>
                  <a:gd name="T0" fmla="*/ 0 w 8"/>
                  <a:gd name="T1" fmla="*/ 27 h 38"/>
                  <a:gd name="T2" fmla="*/ 0 w 8"/>
                  <a:gd name="T3" fmla="*/ 38 h 38"/>
                  <a:gd name="T4" fmla="*/ 2 w 8"/>
                  <a:gd name="T5" fmla="*/ 38 h 38"/>
                  <a:gd name="T6" fmla="*/ 2 w 8"/>
                  <a:gd name="T7" fmla="*/ 38 h 38"/>
                  <a:gd name="T8" fmla="*/ 2 w 8"/>
                  <a:gd name="T9" fmla="*/ 38 h 38"/>
                  <a:gd name="T10" fmla="*/ 2 w 8"/>
                  <a:gd name="T11" fmla="*/ 38 h 38"/>
                  <a:gd name="T12" fmla="*/ 7 w 8"/>
                  <a:gd name="T13" fmla="*/ 37 h 38"/>
                  <a:gd name="T14" fmla="*/ 7 w 8"/>
                  <a:gd name="T15" fmla="*/ 37 h 38"/>
                  <a:gd name="T16" fmla="*/ 7 w 8"/>
                  <a:gd name="T17" fmla="*/ 37 h 38"/>
                  <a:gd name="T18" fmla="*/ 7 w 8"/>
                  <a:gd name="T19" fmla="*/ 37 h 38"/>
                  <a:gd name="T20" fmla="*/ 7 w 8"/>
                  <a:gd name="T21" fmla="*/ 37 h 38"/>
                  <a:gd name="T22" fmla="*/ 7 w 8"/>
                  <a:gd name="T23" fmla="*/ 37 h 38"/>
                  <a:gd name="T24" fmla="*/ 8 w 8"/>
                  <a:gd name="T25" fmla="*/ 37 h 38"/>
                  <a:gd name="T26" fmla="*/ 8 w 8"/>
                  <a:gd name="T27" fmla="*/ 28 h 38"/>
                  <a:gd name="T28" fmla="*/ 5 w 8"/>
                  <a:gd name="T29" fmla="*/ 28 h 38"/>
                  <a:gd name="T30" fmla="*/ 5 w 8"/>
                  <a:gd name="T31" fmla="*/ 28 h 38"/>
                  <a:gd name="T32" fmla="*/ 5 w 8"/>
                  <a:gd name="T33" fmla="*/ 28 h 38"/>
                  <a:gd name="T34" fmla="*/ 5 w 8"/>
                  <a:gd name="T35" fmla="*/ 28 h 38"/>
                  <a:gd name="T36" fmla="*/ 5 w 8"/>
                  <a:gd name="T37" fmla="*/ 28 h 38"/>
                  <a:gd name="T38" fmla="*/ 2 w 8"/>
                  <a:gd name="T39" fmla="*/ 28 h 38"/>
                  <a:gd name="T40" fmla="*/ 0 w 8"/>
                  <a:gd name="T41" fmla="*/ 27 h 38"/>
                  <a:gd name="T42" fmla="*/ 5 w 8"/>
                  <a:gd name="T43" fmla="*/ 0 h 38"/>
                  <a:gd name="T44" fmla="*/ 0 w 8"/>
                  <a:gd name="T45" fmla="*/ 4 h 38"/>
                  <a:gd name="T46" fmla="*/ 0 w 8"/>
                  <a:gd name="T47" fmla="*/ 6 h 38"/>
                  <a:gd name="T48" fmla="*/ 2 w 8"/>
                  <a:gd name="T49" fmla="*/ 3 h 38"/>
                  <a:gd name="T50" fmla="*/ 5 w 8"/>
                  <a:gd name="T5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 h="38">
                    <a:moveTo>
                      <a:pt x="0" y="27"/>
                    </a:moveTo>
                    <a:cubicBezTo>
                      <a:pt x="0" y="38"/>
                      <a:pt x="0" y="38"/>
                      <a:pt x="0" y="38"/>
                    </a:cubicBezTo>
                    <a:cubicBezTo>
                      <a:pt x="1" y="38"/>
                      <a:pt x="1" y="38"/>
                      <a:pt x="2" y="38"/>
                    </a:cubicBezTo>
                    <a:cubicBezTo>
                      <a:pt x="2" y="38"/>
                      <a:pt x="2" y="38"/>
                      <a:pt x="2" y="38"/>
                    </a:cubicBezTo>
                    <a:cubicBezTo>
                      <a:pt x="2" y="38"/>
                      <a:pt x="2" y="38"/>
                      <a:pt x="2" y="38"/>
                    </a:cubicBezTo>
                    <a:cubicBezTo>
                      <a:pt x="2" y="38"/>
                      <a:pt x="2" y="38"/>
                      <a:pt x="2" y="38"/>
                    </a:cubicBezTo>
                    <a:cubicBezTo>
                      <a:pt x="3" y="38"/>
                      <a:pt x="5" y="38"/>
                      <a:pt x="7" y="37"/>
                    </a:cubicBezTo>
                    <a:cubicBezTo>
                      <a:pt x="7" y="37"/>
                      <a:pt x="7" y="37"/>
                      <a:pt x="7" y="37"/>
                    </a:cubicBezTo>
                    <a:cubicBezTo>
                      <a:pt x="7" y="37"/>
                      <a:pt x="7" y="37"/>
                      <a:pt x="7" y="37"/>
                    </a:cubicBezTo>
                    <a:cubicBezTo>
                      <a:pt x="7" y="37"/>
                      <a:pt x="7" y="37"/>
                      <a:pt x="7" y="37"/>
                    </a:cubicBezTo>
                    <a:cubicBezTo>
                      <a:pt x="7" y="37"/>
                      <a:pt x="7" y="37"/>
                      <a:pt x="7" y="37"/>
                    </a:cubicBezTo>
                    <a:cubicBezTo>
                      <a:pt x="7" y="37"/>
                      <a:pt x="7" y="37"/>
                      <a:pt x="7" y="37"/>
                    </a:cubicBezTo>
                    <a:cubicBezTo>
                      <a:pt x="7" y="37"/>
                      <a:pt x="7" y="37"/>
                      <a:pt x="8" y="37"/>
                    </a:cubicBezTo>
                    <a:cubicBezTo>
                      <a:pt x="8" y="28"/>
                      <a:pt x="8" y="28"/>
                      <a:pt x="8" y="28"/>
                    </a:cubicBezTo>
                    <a:cubicBezTo>
                      <a:pt x="7" y="28"/>
                      <a:pt x="6" y="28"/>
                      <a:pt x="5" y="28"/>
                    </a:cubicBezTo>
                    <a:cubicBezTo>
                      <a:pt x="5" y="28"/>
                      <a:pt x="5" y="28"/>
                      <a:pt x="5" y="28"/>
                    </a:cubicBezTo>
                    <a:cubicBezTo>
                      <a:pt x="5" y="28"/>
                      <a:pt x="5" y="28"/>
                      <a:pt x="5" y="28"/>
                    </a:cubicBezTo>
                    <a:cubicBezTo>
                      <a:pt x="5" y="28"/>
                      <a:pt x="5" y="28"/>
                      <a:pt x="5" y="28"/>
                    </a:cubicBezTo>
                    <a:cubicBezTo>
                      <a:pt x="5" y="28"/>
                      <a:pt x="5" y="28"/>
                      <a:pt x="5" y="28"/>
                    </a:cubicBezTo>
                    <a:cubicBezTo>
                      <a:pt x="4" y="28"/>
                      <a:pt x="3" y="28"/>
                      <a:pt x="2" y="28"/>
                    </a:cubicBezTo>
                    <a:cubicBezTo>
                      <a:pt x="1" y="27"/>
                      <a:pt x="1" y="27"/>
                      <a:pt x="0" y="27"/>
                    </a:cubicBezTo>
                    <a:moveTo>
                      <a:pt x="5" y="0"/>
                    </a:moveTo>
                    <a:cubicBezTo>
                      <a:pt x="3" y="1"/>
                      <a:pt x="1" y="3"/>
                      <a:pt x="0" y="4"/>
                    </a:cubicBezTo>
                    <a:cubicBezTo>
                      <a:pt x="0" y="6"/>
                      <a:pt x="0" y="6"/>
                      <a:pt x="0" y="6"/>
                    </a:cubicBezTo>
                    <a:cubicBezTo>
                      <a:pt x="0" y="5"/>
                      <a:pt x="1" y="4"/>
                      <a:pt x="2" y="3"/>
                    </a:cubicBezTo>
                    <a:cubicBezTo>
                      <a:pt x="3" y="2"/>
                      <a:pt x="4" y="1"/>
                      <a:pt x="5" y="0"/>
                    </a:cubicBezTo>
                  </a:path>
                </a:pathLst>
              </a:custGeom>
              <a:solidFill>
                <a:srgbClr val="5E6B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9" name="Freeform 2512">
                <a:extLst>
                  <a:ext uri="{FF2B5EF4-FFF2-40B4-BE49-F238E27FC236}">
                    <a16:creationId xmlns:a16="http://schemas.microsoft.com/office/drawing/2014/main" id="{25859344-3DCB-434B-8BF1-45FDE06EC7DF}"/>
                  </a:ext>
                </a:extLst>
              </p:cNvPr>
              <p:cNvSpPr>
                <a:spLocks/>
              </p:cNvSpPr>
              <p:nvPr/>
            </p:nvSpPr>
            <p:spPr bwMode="auto">
              <a:xfrm>
                <a:off x="870" y="759"/>
                <a:ext cx="26" cy="81"/>
              </a:xfrm>
              <a:custGeom>
                <a:avLst/>
                <a:gdLst>
                  <a:gd name="T0" fmla="*/ 11 w 11"/>
                  <a:gd name="T1" fmla="*/ 0 h 34"/>
                  <a:gd name="T2" fmla="*/ 5 w 11"/>
                  <a:gd name="T3" fmla="*/ 6 h 34"/>
                  <a:gd name="T4" fmla="*/ 5 w 11"/>
                  <a:gd name="T5" fmla="*/ 6 h 34"/>
                  <a:gd name="T6" fmla="*/ 2 w 11"/>
                  <a:gd name="T7" fmla="*/ 9 h 34"/>
                  <a:gd name="T8" fmla="*/ 0 w 11"/>
                  <a:gd name="T9" fmla="*/ 12 h 34"/>
                  <a:gd name="T10" fmla="*/ 0 w 11"/>
                  <a:gd name="T11" fmla="*/ 33 h 34"/>
                  <a:gd name="T12" fmla="*/ 2 w 11"/>
                  <a:gd name="T13" fmla="*/ 34 h 34"/>
                  <a:gd name="T14" fmla="*/ 5 w 11"/>
                  <a:gd name="T15" fmla="*/ 34 h 34"/>
                  <a:gd name="T16" fmla="*/ 5 w 11"/>
                  <a:gd name="T17" fmla="*/ 34 h 34"/>
                  <a:gd name="T18" fmla="*/ 5 w 11"/>
                  <a:gd name="T19" fmla="*/ 34 h 34"/>
                  <a:gd name="T20" fmla="*/ 5 w 11"/>
                  <a:gd name="T21" fmla="*/ 34 h 34"/>
                  <a:gd name="T22" fmla="*/ 8 w 11"/>
                  <a:gd name="T23" fmla="*/ 34 h 34"/>
                  <a:gd name="T24" fmla="*/ 9 w 11"/>
                  <a:gd name="T25" fmla="*/ 23 h 34"/>
                  <a:gd name="T26" fmla="*/ 5 w 11"/>
                  <a:gd name="T27" fmla="*/ 24 h 34"/>
                  <a:gd name="T28" fmla="*/ 4 w 11"/>
                  <a:gd name="T29" fmla="*/ 25 h 34"/>
                  <a:gd name="T30" fmla="*/ 4 w 11"/>
                  <a:gd name="T31" fmla="*/ 25 h 34"/>
                  <a:gd name="T32" fmla="*/ 4 w 11"/>
                  <a:gd name="T33" fmla="*/ 25 h 34"/>
                  <a:gd name="T34" fmla="*/ 4 w 11"/>
                  <a:gd name="T35" fmla="*/ 25 h 34"/>
                  <a:gd name="T36" fmla="*/ 4 w 11"/>
                  <a:gd name="T37" fmla="*/ 25 h 34"/>
                  <a:gd name="T38" fmla="*/ 4 w 11"/>
                  <a:gd name="T39" fmla="*/ 25 h 34"/>
                  <a:gd name="T40" fmla="*/ 4 w 11"/>
                  <a:gd name="T41" fmla="*/ 25 h 34"/>
                  <a:gd name="T42" fmla="*/ 3 w 11"/>
                  <a:gd name="T43" fmla="*/ 25 h 34"/>
                  <a:gd name="T44" fmla="*/ 3 w 11"/>
                  <a:gd name="T45" fmla="*/ 25 h 34"/>
                  <a:gd name="T46" fmla="*/ 3 w 11"/>
                  <a:gd name="T47" fmla="*/ 25 h 34"/>
                  <a:gd name="T48" fmla="*/ 1 w 11"/>
                  <a:gd name="T49" fmla="*/ 20 h 34"/>
                  <a:gd name="T50" fmla="*/ 1 w 11"/>
                  <a:gd name="T51" fmla="*/ 19 h 34"/>
                  <a:gd name="T52" fmla="*/ 3 w 11"/>
                  <a:gd name="T53" fmla="*/ 13 h 34"/>
                  <a:gd name="T54" fmla="*/ 3 w 11"/>
                  <a:gd name="T55" fmla="*/ 13 h 34"/>
                  <a:gd name="T56" fmla="*/ 4 w 11"/>
                  <a:gd name="T57" fmla="*/ 13 h 34"/>
                  <a:gd name="T58" fmla="*/ 11 w 11"/>
                  <a:gd name="T59" fmla="*/ 6 h 34"/>
                  <a:gd name="T60" fmla="*/ 11 w 11"/>
                  <a:gd name="T6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 h="34">
                    <a:moveTo>
                      <a:pt x="11" y="0"/>
                    </a:moveTo>
                    <a:cubicBezTo>
                      <a:pt x="9" y="2"/>
                      <a:pt x="7" y="4"/>
                      <a:pt x="5" y="6"/>
                    </a:cubicBezTo>
                    <a:cubicBezTo>
                      <a:pt x="5" y="6"/>
                      <a:pt x="5" y="6"/>
                      <a:pt x="5" y="6"/>
                    </a:cubicBezTo>
                    <a:cubicBezTo>
                      <a:pt x="4" y="7"/>
                      <a:pt x="3" y="8"/>
                      <a:pt x="2" y="9"/>
                    </a:cubicBezTo>
                    <a:cubicBezTo>
                      <a:pt x="1" y="10"/>
                      <a:pt x="0" y="11"/>
                      <a:pt x="0" y="12"/>
                    </a:cubicBezTo>
                    <a:cubicBezTo>
                      <a:pt x="0" y="33"/>
                      <a:pt x="0" y="33"/>
                      <a:pt x="0" y="33"/>
                    </a:cubicBezTo>
                    <a:cubicBezTo>
                      <a:pt x="1" y="33"/>
                      <a:pt x="1" y="33"/>
                      <a:pt x="2" y="34"/>
                    </a:cubicBezTo>
                    <a:cubicBezTo>
                      <a:pt x="3" y="34"/>
                      <a:pt x="4" y="34"/>
                      <a:pt x="5" y="34"/>
                    </a:cubicBezTo>
                    <a:cubicBezTo>
                      <a:pt x="5" y="34"/>
                      <a:pt x="5" y="34"/>
                      <a:pt x="5" y="34"/>
                    </a:cubicBezTo>
                    <a:cubicBezTo>
                      <a:pt x="5" y="34"/>
                      <a:pt x="5" y="34"/>
                      <a:pt x="5" y="34"/>
                    </a:cubicBezTo>
                    <a:cubicBezTo>
                      <a:pt x="5" y="34"/>
                      <a:pt x="5" y="34"/>
                      <a:pt x="5" y="34"/>
                    </a:cubicBezTo>
                    <a:cubicBezTo>
                      <a:pt x="6" y="34"/>
                      <a:pt x="7" y="34"/>
                      <a:pt x="8" y="34"/>
                    </a:cubicBezTo>
                    <a:cubicBezTo>
                      <a:pt x="9" y="23"/>
                      <a:pt x="9" y="23"/>
                      <a:pt x="9" y="23"/>
                    </a:cubicBezTo>
                    <a:cubicBezTo>
                      <a:pt x="8" y="23"/>
                      <a:pt x="7" y="24"/>
                      <a:pt x="5" y="24"/>
                    </a:cubicBezTo>
                    <a:cubicBezTo>
                      <a:pt x="5" y="24"/>
                      <a:pt x="5" y="25"/>
                      <a:pt x="4" y="25"/>
                    </a:cubicBezTo>
                    <a:cubicBezTo>
                      <a:pt x="4" y="25"/>
                      <a:pt x="4" y="25"/>
                      <a:pt x="4" y="25"/>
                    </a:cubicBezTo>
                    <a:cubicBezTo>
                      <a:pt x="4" y="25"/>
                      <a:pt x="4" y="25"/>
                      <a:pt x="4" y="25"/>
                    </a:cubicBezTo>
                    <a:cubicBezTo>
                      <a:pt x="4" y="25"/>
                      <a:pt x="4" y="25"/>
                      <a:pt x="4" y="25"/>
                    </a:cubicBezTo>
                    <a:cubicBezTo>
                      <a:pt x="4" y="25"/>
                      <a:pt x="4" y="25"/>
                      <a:pt x="4" y="25"/>
                    </a:cubicBezTo>
                    <a:cubicBezTo>
                      <a:pt x="4" y="25"/>
                      <a:pt x="4" y="25"/>
                      <a:pt x="4" y="25"/>
                    </a:cubicBezTo>
                    <a:cubicBezTo>
                      <a:pt x="4" y="25"/>
                      <a:pt x="4" y="25"/>
                      <a:pt x="4" y="25"/>
                    </a:cubicBezTo>
                    <a:cubicBezTo>
                      <a:pt x="4" y="25"/>
                      <a:pt x="3" y="25"/>
                      <a:pt x="3" y="25"/>
                    </a:cubicBezTo>
                    <a:cubicBezTo>
                      <a:pt x="3" y="25"/>
                      <a:pt x="3" y="25"/>
                      <a:pt x="3" y="25"/>
                    </a:cubicBezTo>
                    <a:cubicBezTo>
                      <a:pt x="3" y="25"/>
                      <a:pt x="3" y="25"/>
                      <a:pt x="3" y="25"/>
                    </a:cubicBezTo>
                    <a:cubicBezTo>
                      <a:pt x="1" y="24"/>
                      <a:pt x="1" y="22"/>
                      <a:pt x="1" y="20"/>
                    </a:cubicBezTo>
                    <a:cubicBezTo>
                      <a:pt x="1" y="20"/>
                      <a:pt x="1" y="20"/>
                      <a:pt x="1" y="19"/>
                    </a:cubicBezTo>
                    <a:cubicBezTo>
                      <a:pt x="1" y="17"/>
                      <a:pt x="2" y="15"/>
                      <a:pt x="3" y="13"/>
                    </a:cubicBezTo>
                    <a:cubicBezTo>
                      <a:pt x="3" y="13"/>
                      <a:pt x="3" y="13"/>
                      <a:pt x="3" y="13"/>
                    </a:cubicBezTo>
                    <a:cubicBezTo>
                      <a:pt x="3" y="13"/>
                      <a:pt x="3" y="13"/>
                      <a:pt x="4" y="13"/>
                    </a:cubicBezTo>
                    <a:cubicBezTo>
                      <a:pt x="5" y="11"/>
                      <a:pt x="8" y="8"/>
                      <a:pt x="11" y="6"/>
                    </a:cubicBezTo>
                    <a:cubicBezTo>
                      <a:pt x="11" y="0"/>
                      <a:pt x="11" y="0"/>
                      <a:pt x="11" y="0"/>
                    </a:cubicBezTo>
                  </a:path>
                </a:pathLst>
              </a:custGeom>
              <a:solidFill>
                <a:srgbClr val="676E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0" name="Freeform 2513">
                <a:extLst>
                  <a:ext uri="{FF2B5EF4-FFF2-40B4-BE49-F238E27FC236}">
                    <a16:creationId xmlns:a16="http://schemas.microsoft.com/office/drawing/2014/main" id="{A1A6C49B-A30E-41D7-A31C-F2B69B4F1EF8}"/>
                  </a:ext>
                </a:extLst>
              </p:cNvPr>
              <p:cNvSpPr>
                <a:spLocks/>
              </p:cNvSpPr>
              <p:nvPr/>
            </p:nvSpPr>
            <p:spPr bwMode="auto">
              <a:xfrm>
                <a:off x="872" y="773"/>
                <a:ext cx="24" cy="45"/>
              </a:xfrm>
              <a:custGeom>
                <a:avLst/>
                <a:gdLst>
                  <a:gd name="T0" fmla="*/ 10 w 10"/>
                  <a:gd name="T1" fmla="*/ 0 h 19"/>
                  <a:gd name="T2" fmla="*/ 3 w 10"/>
                  <a:gd name="T3" fmla="*/ 7 h 19"/>
                  <a:gd name="T4" fmla="*/ 2 w 10"/>
                  <a:gd name="T5" fmla="*/ 7 h 19"/>
                  <a:gd name="T6" fmla="*/ 2 w 10"/>
                  <a:gd name="T7" fmla="*/ 7 h 19"/>
                  <a:gd name="T8" fmla="*/ 0 w 10"/>
                  <a:gd name="T9" fmla="*/ 13 h 19"/>
                  <a:gd name="T10" fmla="*/ 0 w 10"/>
                  <a:gd name="T11" fmla="*/ 14 h 19"/>
                  <a:gd name="T12" fmla="*/ 2 w 10"/>
                  <a:gd name="T13" fmla="*/ 19 h 19"/>
                  <a:gd name="T14" fmla="*/ 2 w 10"/>
                  <a:gd name="T15" fmla="*/ 19 h 19"/>
                  <a:gd name="T16" fmla="*/ 2 w 10"/>
                  <a:gd name="T17" fmla="*/ 19 h 19"/>
                  <a:gd name="T18" fmla="*/ 3 w 10"/>
                  <a:gd name="T19" fmla="*/ 19 h 19"/>
                  <a:gd name="T20" fmla="*/ 3 w 10"/>
                  <a:gd name="T21" fmla="*/ 19 h 19"/>
                  <a:gd name="T22" fmla="*/ 3 w 10"/>
                  <a:gd name="T23" fmla="*/ 19 h 19"/>
                  <a:gd name="T24" fmla="*/ 3 w 10"/>
                  <a:gd name="T25" fmla="*/ 19 h 19"/>
                  <a:gd name="T26" fmla="*/ 3 w 10"/>
                  <a:gd name="T27" fmla="*/ 19 h 19"/>
                  <a:gd name="T28" fmla="*/ 3 w 10"/>
                  <a:gd name="T29" fmla="*/ 19 h 19"/>
                  <a:gd name="T30" fmla="*/ 4 w 10"/>
                  <a:gd name="T31" fmla="*/ 18 h 19"/>
                  <a:gd name="T32" fmla="*/ 8 w 10"/>
                  <a:gd name="T33" fmla="*/ 17 h 19"/>
                  <a:gd name="T34" fmla="*/ 9 w 10"/>
                  <a:gd name="T35" fmla="*/ 10 h 19"/>
                  <a:gd name="T36" fmla="*/ 6 w 10"/>
                  <a:gd name="T37" fmla="*/ 10 h 19"/>
                  <a:gd name="T38" fmla="*/ 6 w 10"/>
                  <a:gd name="T39" fmla="*/ 10 h 19"/>
                  <a:gd name="T40" fmla="*/ 6 w 10"/>
                  <a:gd name="T41" fmla="*/ 10 h 19"/>
                  <a:gd name="T42" fmla="*/ 6 w 10"/>
                  <a:gd name="T43" fmla="*/ 10 h 19"/>
                  <a:gd name="T44" fmla="*/ 6 w 10"/>
                  <a:gd name="T45" fmla="*/ 10 h 19"/>
                  <a:gd name="T46" fmla="*/ 6 w 10"/>
                  <a:gd name="T47" fmla="*/ 10 h 19"/>
                  <a:gd name="T48" fmla="*/ 6 w 10"/>
                  <a:gd name="T49" fmla="*/ 10 h 19"/>
                  <a:gd name="T50" fmla="*/ 6 w 10"/>
                  <a:gd name="T51" fmla="*/ 10 h 19"/>
                  <a:gd name="T52" fmla="*/ 4 w 10"/>
                  <a:gd name="T53" fmla="*/ 10 h 19"/>
                  <a:gd name="T54" fmla="*/ 4 w 10"/>
                  <a:gd name="T55" fmla="*/ 10 h 19"/>
                  <a:gd name="T56" fmla="*/ 4 w 10"/>
                  <a:gd name="T57" fmla="*/ 10 h 19"/>
                  <a:gd name="T58" fmla="*/ 4 w 10"/>
                  <a:gd name="T59" fmla="*/ 9 h 19"/>
                  <a:gd name="T60" fmla="*/ 10 w 10"/>
                  <a:gd name="T61" fmla="*/ 3 h 19"/>
                  <a:gd name="T62" fmla="*/ 10 w 10"/>
                  <a:gd name="T6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 h="19">
                    <a:moveTo>
                      <a:pt x="10" y="0"/>
                    </a:moveTo>
                    <a:cubicBezTo>
                      <a:pt x="7" y="2"/>
                      <a:pt x="4" y="5"/>
                      <a:pt x="3" y="7"/>
                    </a:cubicBezTo>
                    <a:cubicBezTo>
                      <a:pt x="2" y="7"/>
                      <a:pt x="2" y="7"/>
                      <a:pt x="2" y="7"/>
                    </a:cubicBezTo>
                    <a:cubicBezTo>
                      <a:pt x="2" y="7"/>
                      <a:pt x="2" y="7"/>
                      <a:pt x="2" y="7"/>
                    </a:cubicBezTo>
                    <a:cubicBezTo>
                      <a:pt x="1" y="9"/>
                      <a:pt x="0" y="11"/>
                      <a:pt x="0" y="13"/>
                    </a:cubicBezTo>
                    <a:cubicBezTo>
                      <a:pt x="0" y="14"/>
                      <a:pt x="0" y="14"/>
                      <a:pt x="0" y="14"/>
                    </a:cubicBezTo>
                    <a:cubicBezTo>
                      <a:pt x="0" y="16"/>
                      <a:pt x="0" y="18"/>
                      <a:pt x="2" y="19"/>
                    </a:cubicBezTo>
                    <a:cubicBezTo>
                      <a:pt x="2" y="19"/>
                      <a:pt x="2" y="19"/>
                      <a:pt x="2" y="19"/>
                    </a:cubicBezTo>
                    <a:cubicBezTo>
                      <a:pt x="2" y="19"/>
                      <a:pt x="2" y="19"/>
                      <a:pt x="2" y="19"/>
                    </a:cubicBezTo>
                    <a:cubicBezTo>
                      <a:pt x="2"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4" y="19"/>
                      <a:pt x="4" y="18"/>
                      <a:pt x="4" y="18"/>
                    </a:cubicBezTo>
                    <a:cubicBezTo>
                      <a:pt x="6" y="18"/>
                      <a:pt x="7" y="17"/>
                      <a:pt x="8" y="17"/>
                    </a:cubicBezTo>
                    <a:cubicBezTo>
                      <a:pt x="9" y="10"/>
                      <a:pt x="9" y="10"/>
                      <a:pt x="9" y="10"/>
                    </a:cubicBezTo>
                    <a:cubicBezTo>
                      <a:pt x="8" y="10"/>
                      <a:pt x="7" y="10"/>
                      <a:pt x="6" y="10"/>
                    </a:cubicBezTo>
                    <a:cubicBezTo>
                      <a:pt x="6" y="10"/>
                      <a:pt x="6" y="10"/>
                      <a:pt x="6" y="10"/>
                    </a:cubicBezTo>
                    <a:cubicBezTo>
                      <a:pt x="6" y="10"/>
                      <a:pt x="6" y="10"/>
                      <a:pt x="6" y="10"/>
                    </a:cubicBezTo>
                    <a:cubicBezTo>
                      <a:pt x="6" y="10"/>
                      <a:pt x="6" y="10"/>
                      <a:pt x="6" y="10"/>
                    </a:cubicBezTo>
                    <a:cubicBezTo>
                      <a:pt x="6" y="10"/>
                      <a:pt x="6" y="10"/>
                      <a:pt x="6" y="10"/>
                    </a:cubicBezTo>
                    <a:cubicBezTo>
                      <a:pt x="6" y="10"/>
                      <a:pt x="6" y="10"/>
                      <a:pt x="6" y="10"/>
                    </a:cubicBezTo>
                    <a:cubicBezTo>
                      <a:pt x="6" y="10"/>
                      <a:pt x="6" y="10"/>
                      <a:pt x="6" y="10"/>
                    </a:cubicBezTo>
                    <a:cubicBezTo>
                      <a:pt x="6" y="10"/>
                      <a:pt x="6" y="10"/>
                      <a:pt x="6" y="10"/>
                    </a:cubicBezTo>
                    <a:cubicBezTo>
                      <a:pt x="5" y="10"/>
                      <a:pt x="4" y="10"/>
                      <a:pt x="4" y="10"/>
                    </a:cubicBezTo>
                    <a:cubicBezTo>
                      <a:pt x="4" y="10"/>
                      <a:pt x="4" y="10"/>
                      <a:pt x="4" y="10"/>
                    </a:cubicBezTo>
                    <a:cubicBezTo>
                      <a:pt x="4" y="10"/>
                      <a:pt x="4" y="10"/>
                      <a:pt x="4" y="10"/>
                    </a:cubicBezTo>
                    <a:cubicBezTo>
                      <a:pt x="4" y="9"/>
                      <a:pt x="4" y="9"/>
                      <a:pt x="4" y="9"/>
                    </a:cubicBezTo>
                    <a:cubicBezTo>
                      <a:pt x="5" y="6"/>
                      <a:pt x="7" y="4"/>
                      <a:pt x="10" y="3"/>
                    </a:cubicBezTo>
                    <a:cubicBezTo>
                      <a:pt x="10" y="0"/>
                      <a:pt x="10" y="0"/>
                      <a:pt x="10" y="0"/>
                    </a:cubicBezTo>
                  </a:path>
                </a:pathLst>
              </a:custGeom>
              <a:solidFill>
                <a:srgbClr val="7179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1" name="Freeform 2514">
                <a:extLst>
                  <a:ext uri="{FF2B5EF4-FFF2-40B4-BE49-F238E27FC236}">
                    <a16:creationId xmlns:a16="http://schemas.microsoft.com/office/drawing/2014/main" id="{0EB6FBB8-EDD4-480F-9991-1DC4C633FA22}"/>
                  </a:ext>
                </a:extLst>
              </p:cNvPr>
              <p:cNvSpPr>
                <a:spLocks/>
              </p:cNvSpPr>
              <p:nvPr/>
            </p:nvSpPr>
            <p:spPr bwMode="auto">
              <a:xfrm>
                <a:off x="882" y="780"/>
                <a:ext cx="14" cy="17"/>
              </a:xfrm>
              <a:custGeom>
                <a:avLst/>
                <a:gdLst>
                  <a:gd name="T0" fmla="*/ 6 w 6"/>
                  <a:gd name="T1" fmla="*/ 0 h 7"/>
                  <a:gd name="T2" fmla="*/ 0 w 6"/>
                  <a:gd name="T3" fmla="*/ 6 h 7"/>
                  <a:gd name="T4" fmla="*/ 0 w 6"/>
                  <a:gd name="T5" fmla="*/ 7 h 7"/>
                  <a:gd name="T6" fmla="*/ 0 w 6"/>
                  <a:gd name="T7" fmla="*/ 7 h 7"/>
                  <a:gd name="T8" fmla="*/ 2 w 6"/>
                  <a:gd name="T9" fmla="*/ 7 h 7"/>
                  <a:gd name="T10" fmla="*/ 2 w 6"/>
                  <a:gd name="T11" fmla="*/ 7 h 7"/>
                  <a:gd name="T12" fmla="*/ 2 w 6"/>
                  <a:gd name="T13" fmla="*/ 7 h 7"/>
                  <a:gd name="T14" fmla="*/ 2 w 6"/>
                  <a:gd name="T15" fmla="*/ 7 h 7"/>
                  <a:gd name="T16" fmla="*/ 2 w 6"/>
                  <a:gd name="T17" fmla="*/ 7 h 7"/>
                  <a:gd name="T18" fmla="*/ 2 w 6"/>
                  <a:gd name="T19" fmla="*/ 7 h 7"/>
                  <a:gd name="T20" fmla="*/ 2 w 6"/>
                  <a:gd name="T21" fmla="*/ 7 h 7"/>
                  <a:gd name="T22" fmla="*/ 5 w 6"/>
                  <a:gd name="T23" fmla="*/ 7 h 7"/>
                  <a:gd name="T24" fmla="*/ 6 w 6"/>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6" y="0"/>
                    </a:moveTo>
                    <a:cubicBezTo>
                      <a:pt x="3" y="1"/>
                      <a:pt x="1" y="3"/>
                      <a:pt x="0" y="6"/>
                    </a:cubicBezTo>
                    <a:cubicBezTo>
                      <a:pt x="0" y="7"/>
                      <a:pt x="0" y="7"/>
                      <a:pt x="0" y="7"/>
                    </a:cubicBezTo>
                    <a:cubicBezTo>
                      <a:pt x="0" y="7"/>
                      <a:pt x="0" y="7"/>
                      <a:pt x="0" y="7"/>
                    </a:cubicBezTo>
                    <a:cubicBezTo>
                      <a:pt x="0" y="7"/>
                      <a:pt x="1" y="7"/>
                      <a:pt x="2" y="7"/>
                    </a:cubicBezTo>
                    <a:cubicBezTo>
                      <a:pt x="2" y="7"/>
                      <a:pt x="2" y="7"/>
                      <a:pt x="2" y="7"/>
                    </a:cubicBezTo>
                    <a:cubicBezTo>
                      <a:pt x="2" y="7"/>
                      <a:pt x="2" y="7"/>
                      <a:pt x="2" y="7"/>
                    </a:cubicBezTo>
                    <a:cubicBezTo>
                      <a:pt x="2" y="7"/>
                      <a:pt x="2" y="7"/>
                      <a:pt x="2" y="7"/>
                    </a:cubicBezTo>
                    <a:cubicBezTo>
                      <a:pt x="2" y="7"/>
                      <a:pt x="2" y="7"/>
                      <a:pt x="2" y="7"/>
                    </a:cubicBezTo>
                    <a:cubicBezTo>
                      <a:pt x="2" y="7"/>
                      <a:pt x="2" y="7"/>
                      <a:pt x="2" y="7"/>
                    </a:cubicBezTo>
                    <a:cubicBezTo>
                      <a:pt x="2" y="7"/>
                      <a:pt x="2" y="7"/>
                      <a:pt x="2" y="7"/>
                    </a:cubicBezTo>
                    <a:cubicBezTo>
                      <a:pt x="3" y="7"/>
                      <a:pt x="4" y="7"/>
                      <a:pt x="5" y="7"/>
                    </a:cubicBezTo>
                    <a:cubicBezTo>
                      <a:pt x="6" y="0"/>
                      <a:pt x="6" y="0"/>
                      <a:pt x="6" y="0"/>
                    </a:cubicBezTo>
                  </a:path>
                </a:pathLst>
              </a:custGeom>
              <a:solidFill>
                <a:srgbClr val="8287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2" name="Oval 2515">
                <a:extLst>
                  <a:ext uri="{FF2B5EF4-FFF2-40B4-BE49-F238E27FC236}">
                    <a16:creationId xmlns:a16="http://schemas.microsoft.com/office/drawing/2014/main" id="{731CE590-100A-46EE-A536-31D6376B9037}"/>
                  </a:ext>
                </a:extLst>
              </p:cNvPr>
              <p:cNvSpPr>
                <a:spLocks noChangeArrowheads="1"/>
              </p:cNvSpPr>
              <p:nvPr/>
            </p:nvSpPr>
            <p:spPr bwMode="auto">
              <a:xfrm>
                <a:off x="629" y="432"/>
                <a:ext cx="253" cy="14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3" name="Freeform 2516">
                <a:extLst>
                  <a:ext uri="{FF2B5EF4-FFF2-40B4-BE49-F238E27FC236}">
                    <a16:creationId xmlns:a16="http://schemas.microsoft.com/office/drawing/2014/main" id="{4018A2D1-7BF1-487C-8A2C-9626C39DADF7}"/>
                  </a:ext>
                </a:extLst>
              </p:cNvPr>
              <p:cNvSpPr>
                <a:spLocks noEditPoints="1"/>
              </p:cNvSpPr>
              <p:nvPr/>
            </p:nvSpPr>
            <p:spPr bwMode="auto">
              <a:xfrm>
                <a:off x="653" y="460"/>
                <a:ext cx="40" cy="70"/>
              </a:xfrm>
              <a:custGeom>
                <a:avLst/>
                <a:gdLst>
                  <a:gd name="T0" fmla="*/ 17 w 17"/>
                  <a:gd name="T1" fmla="*/ 15 h 29"/>
                  <a:gd name="T2" fmla="*/ 7 w 17"/>
                  <a:gd name="T3" fmla="*/ 26 h 29"/>
                  <a:gd name="T4" fmla="*/ 0 w 17"/>
                  <a:gd name="T5" fmla="*/ 10 h 29"/>
                  <a:gd name="T6" fmla="*/ 9 w 17"/>
                  <a:gd name="T7" fmla="*/ 0 h 29"/>
                  <a:gd name="T8" fmla="*/ 17 w 17"/>
                  <a:gd name="T9" fmla="*/ 15 h 29"/>
                  <a:gd name="T10" fmla="*/ 4 w 17"/>
                  <a:gd name="T11" fmla="*/ 12 h 29"/>
                  <a:gd name="T12" fmla="*/ 8 w 17"/>
                  <a:gd name="T13" fmla="*/ 21 h 29"/>
                  <a:gd name="T14" fmla="*/ 12 w 17"/>
                  <a:gd name="T15" fmla="*/ 14 h 29"/>
                  <a:gd name="T16" fmla="*/ 8 w 17"/>
                  <a:gd name="T17" fmla="*/ 5 h 29"/>
                  <a:gd name="T18" fmla="*/ 4 w 17"/>
                  <a:gd name="T19"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9">
                    <a:moveTo>
                      <a:pt x="17" y="15"/>
                    </a:moveTo>
                    <a:cubicBezTo>
                      <a:pt x="16" y="25"/>
                      <a:pt x="12" y="29"/>
                      <a:pt x="7" y="26"/>
                    </a:cubicBezTo>
                    <a:cubicBezTo>
                      <a:pt x="2" y="22"/>
                      <a:pt x="0" y="15"/>
                      <a:pt x="0" y="10"/>
                    </a:cubicBezTo>
                    <a:cubicBezTo>
                      <a:pt x="0" y="4"/>
                      <a:pt x="3" y="0"/>
                      <a:pt x="9" y="0"/>
                    </a:cubicBezTo>
                    <a:cubicBezTo>
                      <a:pt x="14" y="0"/>
                      <a:pt x="17" y="7"/>
                      <a:pt x="17" y="15"/>
                    </a:cubicBezTo>
                    <a:moveTo>
                      <a:pt x="4" y="12"/>
                    </a:moveTo>
                    <a:cubicBezTo>
                      <a:pt x="4" y="16"/>
                      <a:pt x="5" y="20"/>
                      <a:pt x="8" y="21"/>
                    </a:cubicBezTo>
                    <a:cubicBezTo>
                      <a:pt x="10" y="23"/>
                      <a:pt x="12" y="20"/>
                      <a:pt x="12" y="14"/>
                    </a:cubicBezTo>
                    <a:cubicBezTo>
                      <a:pt x="13" y="9"/>
                      <a:pt x="11" y="5"/>
                      <a:pt x="8" y="5"/>
                    </a:cubicBezTo>
                    <a:cubicBezTo>
                      <a:pt x="6" y="4"/>
                      <a:pt x="4" y="7"/>
                      <a:pt x="4" y="12"/>
                    </a:cubicBezTo>
                  </a:path>
                </a:pathLst>
              </a:custGeom>
              <a:solidFill>
                <a:srgbClr val="8A3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4" name="Freeform 2517">
                <a:extLst>
                  <a:ext uri="{FF2B5EF4-FFF2-40B4-BE49-F238E27FC236}">
                    <a16:creationId xmlns:a16="http://schemas.microsoft.com/office/drawing/2014/main" id="{2602FC1E-ECF4-4CBB-ACD6-B6BE27157981}"/>
                  </a:ext>
                </a:extLst>
              </p:cNvPr>
              <p:cNvSpPr>
                <a:spLocks/>
              </p:cNvSpPr>
              <p:nvPr/>
            </p:nvSpPr>
            <p:spPr bwMode="auto">
              <a:xfrm>
                <a:off x="698" y="463"/>
                <a:ext cx="29" cy="81"/>
              </a:xfrm>
              <a:custGeom>
                <a:avLst/>
                <a:gdLst>
                  <a:gd name="T0" fmla="*/ 1 w 12"/>
                  <a:gd name="T1" fmla="*/ 0 h 34"/>
                  <a:gd name="T2" fmla="*/ 5 w 12"/>
                  <a:gd name="T3" fmla="*/ 0 h 34"/>
                  <a:gd name="T4" fmla="*/ 4 w 12"/>
                  <a:gd name="T5" fmla="*/ 26 h 34"/>
                  <a:gd name="T6" fmla="*/ 12 w 12"/>
                  <a:gd name="T7" fmla="*/ 28 h 34"/>
                  <a:gd name="T8" fmla="*/ 12 w 12"/>
                  <a:gd name="T9" fmla="*/ 34 h 34"/>
                  <a:gd name="T10" fmla="*/ 0 w 12"/>
                  <a:gd name="T11" fmla="*/ 31 h 34"/>
                  <a:gd name="T12" fmla="*/ 1 w 12"/>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2" h="34">
                    <a:moveTo>
                      <a:pt x="1" y="0"/>
                    </a:moveTo>
                    <a:cubicBezTo>
                      <a:pt x="3" y="0"/>
                      <a:pt x="4" y="0"/>
                      <a:pt x="5" y="0"/>
                    </a:cubicBezTo>
                    <a:cubicBezTo>
                      <a:pt x="5" y="10"/>
                      <a:pt x="5" y="16"/>
                      <a:pt x="4" y="26"/>
                    </a:cubicBezTo>
                    <a:cubicBezTo>
                      <a:pt x="7" y="27"/>
                      <a:pt x="9" y="27"/>
                      <a:pt x="12" y="28"/>
                    </a:cubicBezTo>
                    <a:cubicBezTo>
                      <a:pt x="12" y="30"/>
                      <a:pt x="12" y="32"/>
                      <a:pt x="12" y="34"/>
                    </a:cubicBezTo>
                    <a:cubicBezTo>
                      <a:pt x="7" y="33"/>
                      <a:pt x="4" y="33"/>
                      <a:pt x="0" y="31"/>
                    </a:cubicBezTo>
                    <a:cubicBezTo>
                      <a:pt x="0" y="18"/>
                      <a:pt x="1" y="12"/>
                      <a:pt x="1" y="0"/>
                    </a:cubicBezTo>
                  </a:path>
                </a:pathLst>
              </a:custGeom>
              <a:solidFill>
                <a:srgbClr val="8A3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5" name="Freeform 2518">
                <a:extLst>
                  <a:ext uri="{FF2B5EF4-FFF2-40B4-BE49-F238E27FC236}">
                    <a16:creationId xmlns:a16="http://schemas.microsoft.com/office/drawing/2014/main" id="{974C6BE3-1641-4BF7-B8A3-CA8FF5D71DAB}"/>
                  </a:ext>
                </a:extLst>
              </p:cNvPr>
              <p:cNvSpPr>
                <a:spLocks/>
              </p:cNvSpPr>
              <p:nvPr/>
            </p:nvSpPr>
            <p:spPr bwMode="auto">
              <a:xfrm>
                <a:off x="732" y="463"/>
                <a:ext cx="11" cy="83"/>
              </a:xfrm>
              <a:custGeom>
                <a:avLst/>
                <a:gdLst>
                  <a:gd name="T0" fmla="*/ 5 w 5"/>
                  <a:gd name="T1" fmla="*/ 0 h 35"/>
                  <a:gd name="T2" fmla="*/ 5 w 5"/>
                  <a:gd name="T3" fmla="*/ 35 h 35"/>
                  <a:gd name="T4" fmla="*/ 0 w 5"/>
                  <a:gd name="T5" fmla="*/ 35 h 35"/>
                  <a:gd name="T6" fmla="*/ 1 w 5"/>
                  <a:gd name="T7" fmla="*/ 0 h 35"/>
                  <a:gd name="T8" fmla="*/ 5 w 5"/>
                  <a:gd name="T9" fmla="*/ 0 h 35"/>
                </a:gdLst>
                <a:ahLst/>
                <a:cxnLst>
                  <a:cxn ang="0">
                    <a:pos x="T0" y="T1"/>
                  </a:cxn>
                  <a:cxn ang="0">
                    <a:pos x="T2" y="T3"/>
                  </a:cxn>
                  <a:cxn ang="0">
                    <a:pos x="T4" y="T5"/>
                  </a:cxn>
                  <a:cxn ang="0">
                    <a:pos x="T6" y="T7"/>
                  </a:cxn>
                  <a:cxn ang="0">
                    <a:pos x="T8" y="T9"/>
                  </a:cxn>
                </a:cxnLst>
                <a:rect l="0" t="0" r="r" b="b"/>
                <a:pathLst>
                  <a:path w="5" h="35">
                    <a:moveTo>
                      <a:pt x="5" y="0"/>
                    </a:moveTo>
                    <a:cubicBezTo>
                      <a:pt x="5" y="14"/>
                      <a:pt x="5" y="21"/>
                      <a:pt x="5" y="35"/>
                    </a:cubicBezTo>
                    <a:cubicBezTo>
                      <a:pt x="3" y="35"/>
                      <a:pt x="2" y="35"/>
                      <a:pt x="0" y="35"/>
                    </a:cubicBezTo>
                    <a:cubicBezTo>
                      <a:pt x="0" y="21"/>
                      <a:pt x="1" y="14"/>
                      <a:pt x="1" y="0"/>
                    </a:cubicBezTo>
                    <a:cubicBezTo>
                      <a:pt x="3" y="0"/>
                      <a:pt x="3" y="0"/>
                      <a:pt x="5" y="0"/>
                    </a:cubicBezTo>
                  </a:path>
                </a:pathLst>
              </a:custGeom>
              <a:solidFill>
                <a:srgbClr val="8A3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6" name="Freeform 2519">
                <a:extLst>
                  <a:ext uri="{FF2B5EF4-FFF2-40B4-BE49-F238E27FC236}">
                    <a16:creationId xmlns:a16="http://schemas.microsoft.com/office/drawing/2014/main" id="{5DA44A1B-E800-41E7-8BA4-F26D7E9C313D}"/>
                  </a:ext>
                </a:extLst>
              </p:cNvPr>
              <p:cNvSpPr>
                <a:spLocks/>
              </p:cNvSpPr>
              <p:nvPr/>
            </p:nvSpPr>
            <p:spPr bwMode="auto">
              <a:xfrm>
                <a:off x="748" y="463"/>
                <a:ext cx="41" cy="83"/>
              </a:xfrm>
              <a:custGeom>
                <a:avLst/>
                <a:gdLst>
                  <a:gd name="T0" fmla="*/ 6 w 17"/>
                  <a:gd name="T1" fmla="*/ 35 h 35"/>
                  <a:gd name="T2" fmla="*/ 0 w 17"/>
                  <a:gd name="T3" fmla="*/ 0 h 35"/>
                  <a:gd name="T4" fmla="*/ 5 w 17"/>
                  <a:gd name="T5" fmla="*/ 0 h 35"/>
                  <a:gd name="T6" fmla="*/ 7 w 17"/>
                  <a:gd name="T7" fmla="*/ 15 h 35"/>
                  <a:gd name="T8" fmla="*/ 9 w 17"/>
                  <a:gd name="T9" fmla="*/ 27 h 35"/>
                  <a:gd name="T10" fmla="*/ 9 w 17"/>
                  <a:gd name="T11" fmla="*/ 27 h 35"/>
                  <a:gd name="T12" fmla="*/ 10 w 17"/>
                  <a:gd name="T13" fmla="*/ 15 h 35"/>
                  <a:gd name="T14" fmla="*/ 12 w 17"/>
                  <a:gd name="T15" fmla="*/ 0 h 35"/>
                  <a:gd name="T16" fmla="*/ 17 w 17"/>
                  <a:gd name="T17" fmla="*/ 0 h 35"/>
                  <a:gd name="T18" fmla="*/ 11 w 17"/>
                  <a:gd name="T19" fmla="*/ 35 h 35"/>
                  <a:gd name="T20" fmla="*/ 6 w 17"/>
                  <a:gd name="T2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35">
                    <a:moveTo>
                      <a:pt x="6" y="35"/>
                    </a:moveTo>
                    <a:cubicBezTo>
                      <a:pt x="4" y="21"/>
                      <a:pt x="2" y="14"/>
                      <a:pt x="0" y="0"/>
                    </a:cubicBezTo>
                    <a:cubicBezTo>
                      <a:pt x="2" y="0"/>
                      <a:pt x="3" y="0"/>
                      <a:pt x="5" y="0"/>
                    </a:cubicBezTo>
                    <a:cubicBezTo>
                      <a:pt x="5" y="6"/>
                      <a:pt x="6" y="9"/>
                      <a:pt x="7" y="15"/>
                    </a:cubicBezTo>
                    <a:cubicBezTo>
                      <a:pt x="8" y="19"/>
                      <a:pt x="8" y="23"/>
                      <a:pt x="9" y="27"/>
                    </a:cubicBezTo>
                    <a:cubicBezTo>
                      <a:pt x="9" y="27"/>
                      <a:pt x="9" y="27"/>
                      <a:pt x="9" y="27"/>
                    </a:cubicBezTo>
                    <a:cubicBezTo>
                      <a:pt x="9" y="23"/>
                      <a:pt x="10" y="19"/>
                      <a:pt x="10" y="15"/>
                    </a:cubicBezTo>
                    <a:cubicBezTo>
                      <a:pt x="11" y="9"/>
                      <a:pt x="12" y="6"/>
                      <a:pt x="12" y="0"/>
                    </a:cubicBezTo>
                    <a:cubicBezTo>
                      <a:pt x="14" y="0"/>
                      <a:pt x="15" y="0"/>
                      <a:pt x="17" y="0"/>
                    </a:cubicBezTo>
                    <a:cubicBezTo>
                      <a:pt x="15" y="13"/>
                      <a:pt x="14" y="20"/>
                      <a:pt x="11" y="35"/>
                    </a:cubicBezTo>
                    <a:cubicBezTo>
                      <a:pt x="9" y="35"/>
                      <a:pt x="8" y="35"/>
                      <a:pt x="6" y="35"/>
                    </a:cubicBezTo>
                  </a:path>
                </a:pathLst>
              </a:custGeom>
              <a:solidFill>
                <a:srgbClr val="8A3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7" name="Freeform 2520">
                <a:extLst>
                  <a:ext uri="{FF2B5EF4-FFF2-40B4-BE49-F238E27FC236}">
                    <a16:creationId xmlns:a16="http://schemas.microsoft.com/office/drawing/2014/main" id="{C402A3E3-F758-4881-82B7-9159F82E6CCD}"/>
                  </a:ext>
                </a:extLst>
              </p:cNvPr>
              <p:cNvSpPr>
                <a:spLocks/>
              </p:cNvSpPr>
              <p:nvPr/>
            </p:nvSpPr>
            <p:spPr bwMode="auto">
              <a:xfrm>
                <a:off x="794" y="463"/>
                <a:ext cx="31" cy="79"/>
              </a:xfrm>
              <a:custGeom>
                <a:avLst/>
                <a:gdLst>
                  <a:gd name="T0" fmla="*/ 11 w 13"/>
                  <a:gd name="T1" fmla="*/ 16 h 33"/>
                  <a:gd name="T2" fmla="*/ 5 w 13"/>
                  <a:gd name="T3" fmla="*/ 18 h 33"/>
                  <a:gd name="T4" fmla="*/ 5 w 13"/>
                  <a:gd name="T5" fmla="*/ 25 h 33"/>
                  <a:gd name="T6" fmla="*/ 13 w 13"/>
                  <a:gd name="T7" fmla="*/ 23 h 33"/>
                  <a:gd name="T8" fmla="*/ 13 w 13"/>
                  <a:gd name="T9" fmla="*/ 28 h 33"/>
                  <a:gd name="T10" fmla="*/ 1 w 13"/>
                  <a:gd name="T11" fmla="*/ 33 h 33"/>
                  <a:gd name="T12" fmla="*/ 0 w 13"/>
                  <a:gd name="T13" fmla="*/ 0 h 33"/>
                  <a:gd name="T14" fmla="*/ 11 w 13"/>
                  <a:gd name="T15" fmla="*/ 0 h 33"/>
                  <a:gd name="T16" fmla="*/ 11 w 13"/>
                  <a:gd name="T17" fmla="*/ 5 h 33"/>
                  <a:gd name="T18" fmla="*/ 4 w 13"/>
                  <a:gd name="T19" fmla="*/ 6 h 33"/>
                  <a:gd name="T20" fmla="*/ 4 w 13"/>
                  <a:gd name="T21" fmla="*/ 12 h 33"/>
                  <a:gd name="T22" fmla="*/ 11 w 13"/>
                  <a:gd name="T23" fmla="*/ 11 h 33"/>
                  <a:gd name="T24" fmla="*/ 11 w 13"/>
                  <a:gd name="T25"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33">
                    <a:moveTo>
                      <a:pt x="11" y="16"/>
                    </a:moveTo>
                    <a:cubicBezTo>
                      <a:pt x="9" y="17"/>
                      <a:pt x="7" y="17"/>
                      <a:pt x="5" y="18"/>
                    </a:cubicBezTo>
                    <a:cubicBezTo>
                      <a:pt x="5" y="21"/>
                      <a:pt x="5" y="22"/>
                      <a:pt x="5" y="25"/>
                    </a:cubicBezTo>
                    <a:cubicBezTo>
                      <a:pt x="8" y="24"/>
                      <a:pt x="10" y="24"/>
                      <a:pt x="13" y="23"/>
                    </a:cubicBezTo>
                    <a:cubicBezTo>
                      <a:pt x="13" y="25"/>
                      <a:pt x="13" y="26"/>
                      <a:pt x="13" y="28"/>
                    </a:cubicBezTo>
                    <a:cubicBezTo>
                      <a:pt x="8" y="30"/>
                      <a:pt x="6" y="31"/>
                      <a:pt x="1" y="33"/>
                    </a:cubicBezTo>
                    <a:cubicBezTo>
                      <a:pt x="1" y="20"/>
                      <a:pt x="0" y="13"/>
                      <a:pt x="0" y="0"/>
                    </a:cubicBezTo>
                    <a:cubicBezTo>
                      <a:pt x="4" y="0"/>
                      <a:pt x="7" y="0"/>
                      <a:pt x="11" y="0"/>
                    </a:cubicBezTo>
                    <a:cubicBezTo>
                      <a:pt x="11" y="2"/>
                      <a:pt x="11" y="3"/>
                      <a:pt x="11" y="5"/>
                    </a:cubicBezTo>
                    <a:cubicBezTo>
                      <a:pt x="8" y="5"/>
                      <a:pt x="7" y="6"/>
                      <a:pt x="4" y="6"/>
                    </a:cubicBezTo>
                    <a:cubicBezTo>
                      <a:pt x="4" y="8"/>
                      <a:pt x="4" y="10"/>
                      <a:pt x="4" y="12"/>
                    </a:cubicBezTo>
                    <a:cubicBezTo>
                      <a:pt x="7" y="12"/>
                      <a:pt x="9" y="12"/>
                      <a:pt x="11" y="11"/>
                    </a:cubicBezTo>
                    <a:cubicBezTo>
                      <a:pt x="11" y="13"/>
                      <a:pt x="11" y="14"/>
                      <a:pt x="11" y="16"/>
                    </a:cubicBezTo>
                  </a:path>
                </a:pathLst>
              </a:custGeom>
              <a:solidFill>
                <a:srgbClr val="8A3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8" name="Freeform 2521">
                <a:extLst>
                  <a:ext uri="{FF2B5EF4-FFF2-40B4-BE49-F238E27FC236}">
                    <a16:creationId xmlns:a16="http://schemas.microsoft.com/office/drawing/2014/main" id="{CF8FD24A-8DFB-4159-B93F-08E5AA142932}"/>
                  </a:ext>
                </a:extLst>
              </p:cNvPr>
              <p:cNvSpPr>
                <a:spLocks/>
              </p:cNvSpPr>
              <p:nvPr/>
            </p:nvSpPr>
            <p:spPr bwMode="auto">
              <a:xfrm>
                <a:off x="827" y="463"/>
                <a:ext cx="29" cy="59"/>
              </a:xfrm>
              <a:custGeom>
                <a:avLst/>
                <a:gdLst>
                  <a:gd name="T0" fmla="*/ 1 w 12"/>
                  <a:gd name="T1" fmla="*/ 20 h 25"/>
                  <a:gd name="T2" fmla="*/ 6 w 12"/>
                  <a:gd name="T3" fmla="*/ 19 h 25"/>
                  <a:gd name="T4" fmla="*/ 8 w 12"/>
                  <a:gd name="T5" fmla="*/ 15 h 25"/>
                  <a:gd name="T6" fmla="*/ 5 w 12"/>
                  <a:gd name="T7" fmla="*/ 13 h 25"/>
                  <a:gd name="T8" fmla="*/ 0 w 12"/>
                  <a:gd name="T9" fmla="*/ 7 h 25"/>
                  <a:gd name="T10" fmla="*/ 7 w 12"/>
                  <a:gd name="T11" fmla="*/ 0 h 25"/>
                  <a:gd name="T12" fmla="*/ 11 w 12"/>
                  <a:gd name="T13" fmla="*/ 1 h 25"/>
                  <a:gd name="T14" fmla="*/ 10 w 12"/>
                  <a:gd name="T15" fmla="*/ 4 h 25"/>
                  <a:gd name="T16" fmla="*/ 7 w 12"/>
                  <a:gd name="T17" fmla="*/ 4 h 25"/>
                  <a:gd name="T18" fmla="*/ 4 w 12"/>
                  <a:gd name="T19" fmla="*/ 6 h 25"/>
                  <a:gd name="T20" fmla="*/ 8 w 12"/>
                  <a:gd name="T21" fmla="*/ 9 h 25"/>
                  <a:gd name="T22" fmla="*/ 12 w 12"/>
                  <a:gd name="T23" fmla="*/ 12 h 25"/>
                  <a:gd name="T24" fmla="*/ 6 w 12"/>
                  <a:gd name="T25" fmla="*/ 24 h 25"/>
                  <a:gd name="T26" fmla="*/ 1 w 12"/>
                  <a:gd name="T27" fmla="*/ 25 h 25"/>
                  <a:gd name="T28" fmla="*/ 1 w 12"/>
                  <a:gd name="T29"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25">
                    <a:moveTo>
                      <a:pt x="1" y="20"/>
                    </a:moveTo>
                    <a:cubicBezTo>
                      <a:pt x="2" y="20"/>
                      <a:pt x="4" y="20"/>
                      <a:pt x="6" y="19"/>
                    </a:cubicBezTo>
                    <a:cubicBezTo>
                      <a:pt x="7" y="18"/>
                      <a:pt x="8" y="16"/>
                      <a:pt x="8" y="15"/>
                    </a:cubicBezTo>
                    <a:cubicBezTo>
                      <a:pt x="8" y="14"/>
                      <a:pt x="7" y="14"/>
                      <a:pt x="5" y="13"/>
                    </a:cubicBezTo>
                    <a:cubicBezTo>
                      <a:pt x="2" y="13"/>
                      <a:pt x="0" y="11"/>
                      <a:pt x="0" y="7"/>
                    </a:cubicBezTo>
                    <a:cubicBezTo>
                      <a:pt x="0" y="3"/>
                      <a:pt x="2" y="0"/>
                      <a:pt x="7" y="0"/>
                    </a:cubicBezTo>
                    <a:cubicBezTo>
                      <a:pt x="9" y="0"/>
                      <a:pt x="10" y="0"/>
                      <a:pt x="11" y="1"/>
                    </a:cubicBezTo>
                    <a:cubicBezTo>
                      <a:pt x="11" y="2"/>
                      <a:pt x="11" y="3"/>
                      <a:pt x="10" y="4"/>
                    </a:cubicBezTo>
                    <a:cubicBezTo>
                      <a:pt x="10" y="4"/>
                      <a:pt x="8" y="3"/>
                      <a:pt x="7" y="4"/>
                    </a:cubicBezTo>
                    <a:cubicBezTo>
                      <a:pt x="5" y="4"/>
                      <a:pt x="4" y="5"/>
                      <a:pt x="4" y="6"/>
                    </a:cubicBezTo>
                    <a:cubicBezTo>
                      <a:pt x="4" y="8"/>
                      <a:pt x="5" y="8"/>
                      <a:pt x="8" y="9"/>
                    </a:cubicBezTo>
                    <a:cubicBezTo>
                      <a:pt x="11" y="9"/>
                      <a:pt x="12" y="10"/>
                      <a:pt x="12" y="12"/>
                    </a:cubicBezTo>
                    <a:cubicBezTo>
                      <a:pt x="12" y="15"/>
                      <a:pt x="10" y="20"/>
                      <a:pt x="6" y="24"/>
                    </a:cubicBezTo>
                    <a:cubicBezTo>
                      <a:pt x="4" y="25"/>
                      <a:pt x="2" y="25"/>
                      <a:pt x="1" y="25"/>
                    </a:cubicBezTo>
                    <a:cubicBezTo>
                      <a:pt x="1" y="23"/>
                      <a:pt x="1" y="22"/>
                      <a:pt x="1" y="20"/>
                    </a:cubicBezTo>
                  </a:path>
                </a:pathLst>
              </a:custGeom>
              <a:solidFill>
                <a:srgbClr val="8A3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9" name="Freeform 2522">
                <a:extLst>
                  <a:ext uri="{FF2B5EF4-FFF2-40B4-BE49-F238E27FC236}">
                    <a16:creationId xmlns:a16="http://schemas.microsoft.com/office/drawing/2014/main" id="{A3659F6A-B1D4-4F30-BE5B-56BDCE8E0C2D}"/>
                  </a:ext>
                </a:extLst>
              </p:cNvPr>
              <p:cNvSpPr>
                <a:spLocks noEditPoints="1"/>
              </p:cNvSpPr>
              <p:nvPr/>
            </p:nvSpPr>
            <p:spPr bwMode="auto">
              <a:xfrm>
                <a:off x="600" y="367"/>
                <a:ext cx="67" cy="492"/>
              </a:xfrm>
              <a:custGeom>
                <a:avLst/>
                <a:gdLst>
                  <a:gd name="T0" fmla="*/ 11 w 28"/>
                  <a:gd name="T1" fmla="*/ 204 h 206"/>
                  <a:gd name="T2" fmla="*/ 11 w 28"/>
                  <a:gd name="T3" fmla="*/ 204 h 206"/>
                  <a:gd name="T4" fmla="*/ 11 w 28"/>
                  <a:gd name="T5" fmla="*/ 204 h 206"/>
                  <a:gd name="T6" fmla="*/ 11 w 28"/>
                  <a:gd name="T7" fmla="*/ 204 h 206"/>
                  <a:gd name="T8" fmla="*/ 3 w 28"/>
                  <a:gd name="T9" fmla="*/ 203 h 206"/>
                  <a:gd name="T10" fmla="*/ 10 w 28"/>
                  <a:gd name="T11" fmla="*/ 204 h 206"/>
                  <a:gd name="T12" fmla="*/ 3 w 28"/>
                  <a:gd name="T13" fmla="*/ 193 h 206"/>
                  <a:gd name="T14" fmla="*/ 3 w 28"/>
                  <a:gd name="T15" fmla="*/ 193 h 206"/>
                  <a:gd name="T16" fmla="*/ 12 w 28"/>
                  <a:gd name="T17" fmla="*/ 192 h 206"/>
                  <a:gd name="T18" fmla="*/ 18 w 28"/>
                  <a:gd name="T19" fmla="*/ 202 h 206"/>
                  <a:gd name="T20" fmla="*/ 18 w 28"/>
                  <a:gd name="T21" fmla="*/ 202 h 206"/>
                  <a:gd name="T22" fmla="*/ 16 w 28"/>
                  <a:gd name="T23" fmla="*/ 198 h 206"/>
                  <a:gd name="T24" fmla="*/ 14 w 28"/>
                  <a:gd name="T25" fmla="*/ 196 h 206"/>
                  <a:gd name="T26" fmla="*/ 14 w 28"/>
                  <a:gd name="T27" fmla="*/ 196 h 206"/>
                  <a:gd name="T28" fmla="*/ 12 w 28"/>
                  <a:gd name="T29" fmla="*/ 192 h 206"/>
                  <a:gd name="T30" fmla="*/ 13 w 28"/>
                  <a:gd name="T31" fmla="*/ 193 h 206"/>
                  <a:gd name="T32" fmla="*/ 10 w 28"/>
                  <a:gd name="T33" fmla="*/ 184 h 206"/>
                  <a:gd name="T34" fmla="*/ 11 w 28"/>
                  <a:gd name="T35" fmla="*/ 188 h 206"/>
                  <a:gd name="T36" fmla="*/ 10 w 28"/>
                  <a:gd name="T37" fmla="*/ 184 h 206"/>
                  <a:gd name="T38" fmla="*/ 11 w 28"/>
                  <a:gd name="T39" fmla="*/ 188 h 206"/>
                  <a:gd name="T40" fmla="*/ 12 w 28"/>
                  <a:gd name="T41" fmla="*/ 191 h 206"/>
                  <a:gd name="T42" fmla="*/ 12 w 28"/>
                  <a:gd name="T43" fmla="*/ 192 h 206"/>
                  <a:gd name="T44" fmla="*/ 13 w 28"/>
                  <a:gd name="T45" fmla="*/ 194 h 206"/>
                  <a:gd name="T46" fmla="*/ 3 w 28"/>
                  <a:gd name="T47" fmla="*/ 200 h 206"/>
                  <a:gd name="T48" fmla="*/ 11 w 28"/>
                  <a:gd name="T49" fmla="*/ 196 h 206"/>
                  <a:gd name="T50" fmla="*/ 14 w 28"/>
                  <a:gd name="T51" fmla="*/ 195 h 206"/>
                  <a:gd name="T52" fmla="*/ 14 w 28"/>
                  <a:gd name="T53" fmla="*/ 196 h 206"/>
                  <a:gd name="T54" fmla="*/ 3 w 28"/>
                  <a:gd name="T55" fmla="*/ 202 h 206"/>
                  <a:gd name="T56" fmla="*/ 11 w 28"/>
                  <a:gd name="T57" fmla="*/ 199 h 206"/>
                  <a:gd name="T58" fmla="*/ 16 w 28"/>
                  <a:gd name="T59" fmla="*/ 198 h 206"/>
                  <a:gd name="T60" fmla="*/ 18 w 28"/>
                  <a:gd name="T61" fmla="*/ 206 h 206"/>
                  <a:gd name="T62" fmla="*/ 20 w 28"/>
                  <a:gd name="T63" fmla="*/ 204 h 206"/>
                  <a:gd name="T64" fmla="*/ 18 w 28"/>
                  <a:gd name="T65" fmla="*/ 202 h 206"/>
                  <a:gd name="T66" fmla="*/ 16 w 28"/>
                  <a:gd name="T67" fmla="*/ 199 h 206"/>
                  <a:gd name="T68" fmla="*/ 16 w 28"/>
                  <a:gd name="T69" fmla="*/ 198 h 206"/>
                  <a:gd name="T70" fmla="*/ 14 w 28"/>
                  <a:gd name="T71" fmla="*/ 196 h 206"/>
                  <a:gd name="T72" fmla="*/ 13 w 28"/>
                  <a:gd name="T73" fmla="*/ 194 h 206"/>
                  <a:gd name="T74" fmla="*/ 12 w 28"/>
                  <a:gd name="T75" fmla="*/ 191 h 206"/>
                  <a:gd name="T76" fmla="*/ 10 w 28"/>
                  <a:gd name="T77" fmla="*/ 184 h 206"/>
                  <a:gd name="T78" fmla="*/ 0 w 28"/>
                  <a:gd name="T79" fmla="*/ 2 h 206"/>
                  <a:gd name="T80" fmla="*/ 8 w 28"/>
                  <a:gd name="T81" fmla="*/ 130 h 206"/>
                  <a:gd name="T82" fmla="*/ 8 w 28"/>
                  <a:gd name="T83" fmla="*/ 130 h 206"/>
                  <a:gd name="T84" fmla="*/ 12 w 28"/>
                  <a:gd name="T85" fmla="*/ 134 h 206"/>
                  <a:gd name="T86" fmla="*/ 14 w 28"/>
                  <a:gd name="T87" fmla="*/ 136 h 206"/>
                  <a:gd name="T88" fmla="*/ 16 w 28"/>
                  <a:gd name="T89" fmla="*/ 138 h 206"/>
                  <a:gd name="T90" fmla="*/ 19 w 28"/>
                  <a:gd name="T91" fmla="*/ 141 h 206"/>
                  <a:gd name="T92" fmla="*/ 21 w 28"/>
                  <a:gd name="T93" fmla="*/ 146 h 206"/>
                  <a:gd name="T94" fmla="*/ 22 w 28"/>
                  <a:gd name="T95" fmla="*/ 147 h 206"/>
                  <a:gd name="T96" fmla="*/ 23 w 28"/>
                  <a:gd name="T97" fmla="*/ 148 h 206"/>
                  <a:gd name="T98" fmla="*/ 26 w 28"/>
                  <a:gd name="T99" fmla="*/ 75 h 206"/>
                  <a:gd name="T100" fmla="*/ 27 w 28"/>
                  <a:gd name="T101" fmla="*/ 30 h 206"/>
                  <a:gd name="T102" fmla="*/ 0 w 28"/>
                  <a:gd name="T103"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 h="206">
                    <a:moveTo>
                      <a:pt x="11" y="204"/>
                    </a:moveTo>
                    <a:cubicBezTo>
                      <a:pt x="11" y="204"/>
                      <a:pt x="11" y="204"/>
                      <a:pt x="11" y="204"/>
                    </a:cubicBezTo>
                    <a:cubicBezTo>
                      <a:pt x="11" y="204"/>
                      <a:pt x="11" y="204"/>
                      <a:pt x="11" y="204"/>
                    </a:cubicBezTo>
                    <a:moveTo>
                      <a:pt x="11" y="204"/>
                    </a:moveTo>
                    <a:cubicBezTo>
                      <a:pt x="11" y="204"/>
                      <a:pt x="11" y="204"/>
                      <a:pt x="11" y="204"/>
                    </a:cubicBezTo>
                    <a:cubicBezTo>
                      <a:pt x="11" y="204"/>
                      <a:pt x="11" y="204"/>
                      <a:pt x="11" y="204"/>
                    </a:cubicBezTo>
                    <a:moveTo>
                      <a:pt x="10" y="204"/>
                    </a:moveTo>
                    <a:cubicBezTo>
                      <a:pt x="11" y="204"/>
                      <a:pt x="11" y="204"/>
                      <a:pt x="11" y="204"/>
                    </a:cubicBezTo>
                    <a:cubicBezTo>
                      <a:pt x="11" y="204"/>
                      <a:pt x="11" y="204"/>
                      <a:pt x="10" y="204"/>
                    </a:cubicBezTo>
                    <a:moveTo>
                      <a:pt x="3" y="203"/>
                    </a:moveTo>
                    <a:cubicBezTo>
                      <a:pt x="3" y="203"/>
                      <a:pt x="3" y="203"/>
                      <a:pt x="3" y="203"/>
                    </a:cubicBezTo>
                    <a:cubicBezTo>
                      <a:pt x="5" y="203"/>
                      <a:pt x="8" y="204"/>
                      <a:pt x="10" y="204"/>
                    </a:cubicBezTo>
                    <a:cubicBezTo>
                      <a:pt x="8" y="204"/>
                      <a:pt x="5" y="203"/>
                      <a:pt x="3" y="203"/>
                    </a:cubicBezTo>
                    <a:moveTo>
                      <a:pt x="3" y="193"/>
                    </a:moveTo>
                    <a:cubicBezTo>
                      <a:pt x="3" y="193"/>
                      <a:pt x="3" y="193"/>
                      <a:pt x="3" y="193"/>
                    </a:cubicBezTo>
                    <a:cubicBezTo>
                      <a:pt x="3" y="193"/>
                      <a:pt x="3" y="193"/>
                      <a:pt x="3" y="193"/>
                    </a:cubicBezTo>
                    <a:moveTo>
                      <a:pt x="12" y="192"/>
                    </a:moveTo>
                    <a:cubicBezTo>
                      <a:pt x="12" y="192"/>
                      <a:pt x="12" y="192"/>
                      <a:pt x="12" y="192"/>
                    </a:cubicBezTo>
                    <a:cubicBezTo>
                      <a:pt x="12" y="192"/>
                      <a:pt x="12" y="192"/>
                      <a:pt x="12" y="192"/>
                    </a:cubicBezTo>
                    <a:moveTo>
                      <a:pt x="18" y="202"/>
                    </a:moveTo>
                    <a:cubicBezTo>
                      <a:pt x="18" y="201"/>
                      <a:pt x="18" y="201"/>
                      <a:pt x="18" y="201"/>
                    </a:cubicBezTo>
                    <a:cubicBezTo>
                      <a:pt x="18" y="202"/>
                      <a:pt x="18" y="202"/>
                      <a:pt x="18" y="202"/>
                    </a:cubicBezTo>
                    <a:moveTo>
                      <a:pt x="16" y="199"/>
                    </a:moveTo>
                    <a:cubicBezTo>
                      <a:pt x="16" y="198"/>
                      <a:pt x="16" y="198"/>
                      <a:pt x="16" y="198"/>
                    </a:cubicBezTo>
                    <a:cubicBezTo>
                      <a:pt x="16" y="199"/>
                      <a:pt x="16" y="199"/>
                      <a:pt x="16" y="199"/>
                    </a:cubicBezTo>
                    <a:moveTo>
                      <a:pt x="14" y="196"/>
                    </a:moveTo>
                    <a:cubicBezTo>
                      <a:pt x="14" y="195"/>
                      <a:pt x="14" y="195"/>
                      <a:pt x="14" y="195"/>
                    </a:cubicBezTo>
                    <a:cubicBezTo>
                      <a:pt x="14" y="195"/>
                      <a:pt x="14" y="195"/>
                      <a:pt x="14" y="196"/>
                    </a:cubicBezTo>
                    <a:moveTo>
                      <a:pt x="13" y="193"/>
                    </a:moveTo>
                    <a:cubicBezTo>
                      <a:pt x="12" y="192"/>
                      <a:pt x="12" y="192"/>
                      <a:pt x="12" y="192"/>
                    </a:cubicBezTo>
                    <a:cubicBezTo>
                      <a:pt x="12" y="191"/>
                      <a:pt x="12" y="191"/>
                      <a:pt x="12" y="191"/>
                    </a:cubicBezTo>
                    <a:cubicBezTo>
                      <a:pt x="12" y="192"/>
                      <a:pt x="12" y="193"/>
                      <a:pt x="13" y="193"/>
                    </a:cubicBezTo>
                    <a:moveTo>
                      <a:pt x="10" y="184"/>
                    </a:moveTo>
                    <a:cubicBezTo>
                      <a:pt x="10" y="184"/>
                      <a:pt x="10" y="184"/>
                      <a:pt x="10" y="184"/>
                    </a:cubicBezTo>
                    <a:cubicBezTo>
                      <a:pt x="10" y="186"/>
                      <a:pt x="11" y="188"/>
                      <a:pt x="12" y="190"/>
                    </a:cubicBezTo>
                    <a:cubicBezTo>
                      <a:pt x="11" y="189"/>
                      <a:pt x="11" y="189"/>
                      <a:pt x="11" y="188"/>
                    </a:cubicBezTo>
                    <a:cubicBezTo>
                      <a:pt x="10" y="187"/>
                      <a:pt x="10" y="186"/>
                      <a:pt x="10" y="184"/>
                    </a:cubicBezTo>
                    <a:cubicBezTo>
                      <a:pt x="10" y="184"/>
                      <a:pt x="10" y="184"/>
                      <a:pt x="10" y="184"/>
                    </a:cubicBezTo>
                    <a:cubicBezTo>
                      <a:pt x="10" y="186"/>
                      <a:pt x="10" y="187"/>
                      <a:pt x="11" y="188"/>
                    </a:cubicBezTo>
                    <a:cubicBezTo>
                      <a:pt x="11" y="188"/>
                      <a:pt x="11" y="188"/>
                      <a:pt x="11" y="188"/>
                    </a:cubicBezTo>
                    <a:cubicBezTo>
                      <a:pt x="11" y="189"/>
                      <a:pt x="11" y="189"/>
                      <a:pt x="12" y="190"/>
                    </a:cubicBezTo>
                    <a:cubicBezTo>
                      <a:pt x="12" y="191"/>
                      <a:pt x="12" y="191"/>
                      <a:pt x="12" y="191"/>
                    </a:cubicBezTo>
                    <a:cubicBezTo>
                      <a:pt x="12" y="192"/>
                      <a:pt x="12" y="192"/>
                      <a:pt x="12" y="192"/>
                    </a:cubicBezTo>
                    <a:cubicBezTo>
                      <a:pt x="12" y="192"/>
                      <a:pt x="12" y="192"/>
                      <a:pt x="12" y="192"/>
                    </a:cubicBezTo>
                    <a:cubicBezTo>
                      <a:pt x="13" y="193"/>
                      <a:pt x="13" y="193"/>
                      <a:pt x="13" y="193"/>
                    </a:cubicBezTo>
                    <a:cubicBezTo>
                      <a:pt x="13" y="193"/>
                      <a:pt x="13" y="194"/>
                      <a:pt x="13" y="194"/>
                    </a:cubicBezTo>
                    <a:cubicBezTo>
                      <a:pt x="13" y="195"/>
                      <a:pt x="12" y="195"/>
                      <a:pt x="11" y="196"/>
                    </a:cubicBezTo>
                    <a:cubicBezTo>
                      <a:pt x="9" y="198"/>
                      <a:pt x="6" y="199"/>
                      <a:pt x="3" y="200"/>
                    </a:cubicBezTo>
                    <a:cubicBezTo>
                      <a:pt x="3" y="200"/>
                      <a:pt x="3" y="200"/>
                      <a:pt x="3" y="200"/>
                    </a:cubicBezTo>
                    <a:cubicBezTo>
                      <a:pt x="6" y="199"/>
                      <a:pt x="9" y="198"/>
                      <a:pt x="11" y="196"/>
                    </a:cubicBezTo>
                    <a:cubicBezTo>
                      <a:pt x="12" y="195"/>
                      <a:pt x="13" y="195"/>
                      <a:pt x="13" y="194"/>
                    </a:cubicBezTo>
                    <a:cubicBezTo>
                      <a:pt x="14" y="195"/>
                      <a:pt x="14" y="195"/>
                      <a:pt x="14" y="195"/>
                    </a:cubicBezTo>
                    <a:cubicBezTo>
                      <a:pt x="14" y="195"/>
                      <a:pt x="14" y="195"/>
                      <a:pt x="14" y="196"/>
                    </a:cubicBezTo>
                    <a:cubicBezTo>
                      <a:pt x="14" y="196"/>
                      <a:pt x="14" y="196"/>
                      <a:pt x="14" y="196"/>
                    </a:cubicBezTo>
                    <a:cubicBezTo>
                      <a:pt x="13" y="197"/>
                      <a:pt x="12" y="198"/>
                      <a:pt x="11" y="199"/>
                    </a:cubicBezTo>
                    <a:cubicBezTo>
                      <a:pt x="9" y="201"/>
                      <a:pt x="6" y="202"/>
                      <a:pt x="3" y="202"/>
                    </a:cubicBezTo>
                    <a:cubicBezTo>
                      <a:pt x="3" y="202"/>
                      <a:pt x="3" y="202"/>
                      <a:pt x="3" y="202"/>
                    </a:cubicBezTo>
                    <a:cubicBezTo>
                      <a:pt x="6" y="202"/>
                      <a:pt x="9" y="201"/>
                      <a:pt x="11" y="199"/>
                    </a:cubicBezTo>
                    <a:cubicBezTo>
                      <a:pt x="12" y="198"/>
                      <a:pt x="13" y="197"/>
                      <a:pt x="14" y="196"/>
                    </a:cubicBezTo>
                    <a:cubicBezTo>
                      <a:pt x="15" y="197"/>
                      <a:pt x="15" y="197"/>
                      <a:pt x="16" y="198"/>
                    </a:cubicBezTo>
                    <a:cubicBezTo>
                      <a:pt x="13" y="200"/>
                      <a:pt x="10" y="202"/>
                      <a:pt x="7" y="203"/>
                    </a:cubicBezTo>
                    <a:cubicBezTo>
                      <a:pt x="11" y="204"/>
                      <a:pt x="14" y="205"/>
                      <a:pt x="18" y="206"/>
                    </a:cubicBezTo>
                    <a:cubicBezTo>
                      <a:pt x="18" y="206"/>
                      <a:pt x="18" y="206"/>
                      <a:pt x="18" y="206"/>
                    </a:cubicBezTo>
                    <a:cubicBezTo>
                      <a:pt x="18" y="205"/>
                      <a:pt x="19" y="205"/>
                      <a:pt x="20" y="204"/>
                    </a:cubicBezTo>
                    <a:cubicBezTo>
                      <a:pt x="21" y="204"/>
                      <a:pt x="21" y="204"/>
                      <a:pt x="21" y="204"/>
                    </a:cubicBezTo>
                    <a:cubicBezTo>
                      <a:pt x="20" y="203"/>
                      <a:pt x="19" y="202"/>
                      <a:pt x="18" y="202"/>
                    </a:cubicBezTo>
                    <a:cubicBezTo>
                      <a:pt x="18" y="201"/>
                      <a:pt x="18" y="201"/>
                      <a:pt x="18" y="201"/>
                    </a:cubicBezTo>
                    <a:cubicBezTo>
                      <a:pt x="17" y="200"/>
                      <a:pt x="17" y="200"/>
                      <a:pt x="16" y="199"/>
                    </a:cubicBezTo>
                    <a:cubicBezTo>
                      <a:pt x="16" y="198"/>
                      <a:pt x="16" y="198"/>
                      <a:pt x="16" y="198"/>
                    </a:cubicBezTo>
                    <a:cubicBezTo>
                      <a:pt x="16" y="198"/>
                      <a:pt x="16" y="198"/>
                      <a:pt x="16" y="198"/>
                    </a:cubicBezTo>
                    <a:cubicBezTo>
                      <a:pt x="15" y="197"/>
                      <a:pt x="15" y="197"/>
                      <a:pt x="14" y="196"/>
                    </a:cubicBezTo>
                    <a:cubicBezTo>
                      <a:pt x="14" y="196"/>
                      <a:pt x="14" y="196"/>
                      <a:pt x="14" y="196"/>
                    </a:cubicBezTo>
                    <a:cubicBezTo>
                      <a:pt x="14" y="195"/>
                      <a:pt x="14" y="195"/>
                      <a:pt x="14" y="195"/>
                    </a:cubicBezTo>
                    <a:cubicBezTo>
                      <a:pt x="13" y="194"/>
                      <a:pt x="13" y="194"/>
                      <a:pt x="13" y="194"/>
                    </a:cubicBezTo>
                    <a:cubicBezTo>
                      <a:pt x="13" y="194"/>
                      <a:pt x="13" y="193"/>
                      <a:pt x="13" y="193"/>
                    </a:cubicBezTo>
                    <a:cubicBezTo>
                      <a:pt x="12" y="193"/>
                      <a:pt x="12" y="192"/>
                      <a:pt x="12" y="191"/>
                    </a:cubicBezTo>
                    <a:cubicBezTo>
                      <a:pt x="12" y="191"/>
                      <a:pt x="12" y="191"/>
                      <a:pt x="12" y="190"/>
                    </a:cubicBezTo>
                    <a:cubicBezTo>
                      <a:pt x="11" y="188"/>
                      <a:pt x="10" y="186"/>
                      <a:pt x="10" y="184"/>
                    </a:cubicBezTo>
                    <a:moveTo>
                      <a:pt x="0" y="0"/>
                    </a:moveTo>
                    <a:cubicBezTo>
                      <a:pt x="0" y="2"/>
                      <a:pt x="0" y="2"/>
                      <a:pt x="0" y="2"/>
                    </a:cubicBezTo>
                    <a:cubicBezTo>
                      <a:pt x="0" y="2"/>
                      <a:pt x="1" y="65"/>
                      <a:pt x="2" y="127"/>
                    </a:cubicBezTo>
                    <a:cubicBezTo>
                      <a:pt x="4" y="128"/>
                      <a:pt x="6" y="129"/>
                      <a:pt x="8" y="130"/>
                    </a:cubicBezTo>
                    <a:cubicBezTo>
                      <a:pt x="8" y="130"/>
                      <a:pt x="8" y="130"/>
                      <a:pt x="8" y="130"/>
                    </a:cubicBezTo>
                    <a:cubicBezTo>
                      <a:pt x="8" y="130"/>
                      <a:pt x="8" y="130"/>
                      <a:pt x="8" y="130"/>
                    </a:cubicBezTo>
                    <a:cubicBezTo>
                      <a:pt x="8" y="130"/>
                      <a:pt x="8" y="130"/>
                      <a:pt x="8" y="130"/>
                    </a:cubicBezTo>
                    <a:cubicBezTo>
                      <a:pt x="9" y="131"/>
                      <a:pt x="11" y="133"/>
                      <a:pt x="12" y="134"/>
                    </a:cubicBezTo>
                    <a:cubicBezTo>
                      <a:pt x="13" y="134"/>
                      <a:pt x="13" y="134"/>
                      <a:pt x="13" y="134"/>
                    </a:cubicBezTo>
                    <a:cubicBezTo>
                      <a:pt x="13" y="135"/>
                      <a:pt x="14" y="135"/>
                      <a:pt x="14" y="136"/>
                    </a:cubicBezTo>
                    <a:cubicBezTo>
                      <a:pt x="15" y="137"/>
                      <a:pt x="15" y="137"/>
                      <a:pt x="15" y="137"/>
                    </a:cubicBezTo>
                    <a:cubicBezTo>
                      <a:pt x="15" y="137"/>
                      <a:pt x="16" y="138"/>
                      <a:pt x="16" y="138"/>
                    </a:cubicBezTo>
                    <a:cubicBezTo>
                      <a:pt x="17" y="139"/>
                      <a:pt x="17" y="139"/>
                      <a:pt x="17" y="139"/>
                    </a:cubicBezTo>
                    <a:cubicBezTo>
                      <a:pt x="18" y="140"/>
                      <a:pt x="18" y="141"/>
                      <a:pt x="19" y="141"/>
                    </a:cubicBezTo>
                    <a:cubicBezTo>
                      <a:pt x="19" y="141"/>
                      <a:pt x="19" y="141"/>
                      <a:pt x="19" y="141"/>
                    </a:cubicBezTo>
                    <a:cubicBezTo>
                      <a:pt x="20" y="143"/>
                      <a:pt x="21" y="144"/>
                      <a:pt x="21" y="146"/>
                    </a:cubicBezTo>
                    <a:cubicBezTo>
                      <a:pt x="22" y="146"/>
                      <a:pt x="22" y="146"/>
                      <a:pt x="22" y="147"/>
                    </a:cubicBezTo>
                    <a:cubicBezTo>
                      <a:pt x="22" y="147"/>
                      <a:pt x="22" y="147"/>
                      <a:pt x="22" y="147"/>
                    </a:cubicBezTo>
                    <a:cubicBezTo>
                      <a:pt x="22" y="147"/>
                      <a:pt x="23" y="148"/>
                      <a:pt x="23" y="148"/>
                    </a:cubicBezTo>
                    <a:cubicBezTo>
                      <a:pt x="23" y="148"/>
                      <a:pt x="23" y="148"/>
                      <a:pt x="23" y="148"/>
                    </a:cubicBezTo>
                    <a:cubicBezTo>
                      <a:pt x="23" y="148"/>
                      <a:pt x="24" y="147"/>
                      <a:pt x="24" y="147"/>
                    </a:cubicBezTo>
                    <a:cubicBezTo>
                      <a:pt x="26" y="75"/>
                      <a:pt x="26" y="75"/>
                      <a:pt x="26" y="75"/>
                    </a:cubicBezTo>
                    <a:cubicBezTo>
                      <a:pt x="17" y="68"/>
                      <a:pt x="12" y="59"/>
                      <a:pt x="12" y="49"/>
                    </a:cubicBezTo>
                    <a:cubicBezTo>
                      <a:pt x="12" y="39"/>
                      <a:pt x="18" y="33"/>
                      <a:pt x="27" y="30"/>
                    </a:cubicBezTo>
                    <a:cubicBezTo>
                      <a:pt x="28" y="8"/>
                      <a:pt x="28" y="8"/>
                      <a:pt x="28" y="8"/>
                    </a:cubicBezTo>
                    <a:cubicBezTo>
                      <a:pt x="9" y="6"/>
                      <a:pt x="0" y="0"/>
                      <a:pt x="0" y="0"/>
                    </a:cubicBezTo>
                  </a:path>
                </a:pathLst>
              </a:custGeom>
              <a:solidFill>
                <a:srgbClr val="7184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0" name="Freeform 2523">
                <a:extLst>
                  <a:ext uri="{FF2B5EF4-FFF2-40B4-BE49-F238E27FC236}">
                    <a16:creationId xmlns:a16="http://schemas.microsoft.com/office/drawing/2014/main" id="{16EDD797-D8E0-4A72-A148-B03EA6CEC2B3}"/>
                  </a:ext>
                </a:extLst>
              </p:cNvPr>
              <p:cNvSpPr>
                <a:spLocks noEditPoints="1"/>
              </p:cNvSpPr>
              <p:nvPr/>
            </p:nvSpPr>
            <p:spPr bwMode="auto">
              <a:xfrm>
                <a:off x="605" y="670"/>
                <a:ext cx="36" cy="134"/>
              </a:xfrm>
              <a:custGeom>
                <a:avLst/>
                <a:gdLst>
                  <a:gd name="T0" fmla="*/ 6 w 15"/>
                  <a:gd name="T1" fmla="*/ 3 h 56"/>
                  <a:gd name="T2" fmla="*/ 6 w 15"/>
                  <a:gd name="T3" fmla="*/ 3 h 56"/>
                  <a:gd name="T4" fmla="*/ 6 w 15"/>
                  <a:gd name="T5" fmla="*/ 3 h 56"/>
                  <a:gd name="T6" fmla="*/ 6 w 15"/>
                  <a:gd name="T7" fmla="*/ 3 h 56"/>
                  <a:gd name="T8" fmla="*/ 6 w 15"/>
                  <a:gd name="T9" fmla="*/ 3 h 56"/>
                  <a:gd name="T10" fmla="*/ 0 w 15"/>
                  <a:gd name="T11" fmla="*/ 0 h 56"/>
                  <a:gd name="T12" fmla="*/ 0 w 15"/>
                  <a:gd name="T13" fmla="*/ 2 h 56"/>
                  <a:gd name="T14" fmla="*/ 7 w 15"/>
                  <a:gd name="T15" fmla="*/ 9 h 56"/>
                  <a:gd name="T16" fmla="*/ 10 w 15"/>
                  <a:gd name="T17" fmla="*/ 20 h 56"/>
                  <a:gd name="T18" fmla="*/ 9 w 15"/>
                  <a:gd name="T19" fmla="*/ 26 h 56"/>
                  <a:gd name="T20" fmla="*/ 0 w 15"/>
                  <a:gd name="T21" fmla="*/ 43 h 56"/>
                  <a:gd name="T22" fmla="*/ 1 w 15"/>
                  <a:gd name="T23" fmla="*/ 56 h 56"/>
                  <a:gd name="T24" fmla="*/ 7 w 15"/>
                  <a:gd name="T25" fmla="*/ 51 h 56"/>
                  <a:gd name="T26" fmla="*/ 7 w 15"/>
                  <a:gd name="T27" fmla="*/ 51 h 56"/>
                  <a:gd name="T28" fmla="*/ 7 w 15"/>
                  <a:gd name="T29" fmla="*/ 50 h 56"/>
                  <a:gd name="T30" fmla="*/ 7 w 15"/>
                  <a:gd name="T31" fmla="*/ 50 h 56"/>
                  <a:gd name="T32" fmla="*/ 7 w 15"/>
                  <a:gd name="T33" fmla="*/ 50 h 56"/>
                  <a:gd name="T34" fmla="*/ 7 w 15"/>
                  <a:gd name="T35" fmla="*/ 50 h 56"/>
                  <a:gd name="T36" fmla="*/ 14 w 15"/>
                  <a:gd name="T37" fmla="*/ 30 h 56"/>
                  <a:gd name="T38" fmla="*/ 15 w 15"/>
                  <a:gd name="T39" fmla="*/ 27 h 56"/>
                  <a:gd name="T40" fmla="*/ 15 w 15"/>
                  <a:gd name="T41" fmla="*/ 27 h 56"/>
                  <a:gd name="T42" fmla="*/ 6 w 15"/>
                  <a:gd name="T43" fmla="*/ 3 h 56"/>
                  <a:gd name="T44" fmla="*/ 0 w 15"/>
                  <a:gd name="T4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56">
                    <a:moveTo>
                      <a:pt x="6" y="3"/>
                    </a:moveTo>
                    <a:cubicBezTo>
                      <a:pt x="6" y="3"/>
                      <a:pt x="6" y="3"/>
                      <a:pt x="6" y="3"/>
                    </a:cubicBezTo>
                    <a:cubicBezTo>
                      <a:pt x="6" y="3"/>
                      <a:pt x="6" y="3"/>
                      <a:pt x="6" y="3"/>
                    </a:cubicBezTo>
                    <a:cubicBezTo>
                      <a:pt x="6" y="3"/>
                      <a:pt x="6" y="3"/>
                      <a:pt x="6" y="3"/>
                    </a:cubicBezTo>
                    <a:cubicBezTo>
                      <a:pt x="6" y="3"/>
                      <a:pt x="6" y="3"/>
                      <a:pt x="6" y="3"/>
                    </a:cubicBezTo>
                    <a:moveTo>
                      <a:pt x="0" y="0"/>
                    </a:moveTo>
                    <a:cubicBezTo>
                      <a:pt x="0" y="1"/>
                      <a:pt x="0" y="1"/>
                      <a:pt x="0" y="2"/>
                    </a:cubicBezTo>
                    <a:cubicBezTo>
                      <a:pt x="3" y="4"/>
                      <a:pt x="5" y="7"/>
                      <a:pt x="7" y="9"/>
                    </a:cubicBezTo>
                    <a:cubicBezTo>
                      <a:pt x="9" y="13"/>
                      <a:pt x="10" y="16"/>
                      <a:pt x="10" y="20"/>
                    </a:cubicBezTo>
                    <a:cubicBezTo>
                      <a:pt x="10" y="22"/>
                      <a:pt x="10" y="24"/>
                      <a:pt x="9" y="26"/>
                    </a:cubicBezTo>
                    <a:cubicBezTo>
                      <a:pt x="8" y="32"/>
                      <a:pt x="5" y="38"/>
                      <a:pt x="0" y="43"/>
                    </a:cubicBezTo>
                    <a:cubicBezTo>
                      <a:pt x="0" y="47"/>
                      <a:pt x="0" y="52"/>
                      <a:pt x="1" y="56"/>
                    </a:cubicBezTo>
                    <a:cubicBezTo>
                      <a:pt x="3" y="55"/>
                      <a:pt x="5" y="53"/>
                      <a:pt x="7" y="51"/>
                    </a:cubicBezTo>
                    <a:cubicBezTo>
                      <a:pt x="7" y="51"/>
                      <a:pt x="7" y="51"/>
                      <a:pt x="7" y="51"/>
                    </a:cubicBezTo>
                    <a:cubicBezTo>
                      <a:pt x="7" y="51"/>
                      <a:pt x="7" y="50"/>
                      <a:pt x="7" y="50"/>
                    </a:cubicBezTo>
                    <a:cubicBezTo>
                      <a:pt x="7" y="50"/>
                      <a:pt x="7" y="50"/>
                      <a:pt x="7" y="50"/>
                    </a:cubicBezTo>
                    <a:cubicBezTo>
                      <a:pt x="7" y="50"/>
                      <a:pt x="7" y="50"/>
                      <a:pt x="7" y="50"/>
                    </a:cubicBezTo>
                    <a:cubicBezTo>
                      <a:pt x="7" y="50"/>
                      <a:pt x="7" y="50"/>
                      <a:pt x="7" y="50"/>
                    </a:cubicBezTo>
                    <a:cubicBezTo>
                      <a:pt x="8" y="43"/>
                      <a:pt x="10" y="36"/>
                      <a:pt x="14" y="30"/>
                    </a:cubicBezTo>
                    <a:cubicBezTo>
                      <a:pt x="14" y="29"/>
                      <a:pt x="15" y="28"/>
                      <a:pt x="15" y="27"/>
                    </a:cubicBezTo>
                    <a:cubicBezTo>
                      <a:pt x="15" y="27"/>
                      <a:pt x="15" y="27"/>
                      <a:pt x="15" y="27"/>
                    </a:cubicBezTo>
                    <a:cubicBezTo>
                      <a:pt x="15" y="20"/>
                      <a:pt x="14" y="13"/>
                      <a:pt x="6" y="3"/>
                    </a:cubicBezTo>
                    <a:cubicBezTo>
                      <a:pt x="4" y="2"/>
                      <a:pt x="2" y="1"/>
                      <a:pt x="0" y="0"/>
                    </a:cubicBezTo>
                  </a:path>
                </a:pathLst>
              </a:custGeom>
              <a:solidFill>
                <a:srgbClr val="99A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1" name="Freeform 2524">
                <a:extLst>
                  <a:ext uri="{FF2B5EF4-FFF2-40B4-BE49-F238E27FC236}">
                    <a16:creationId xmlns:a16="http://schemas.microsoft.com/office/drawing/2014/main" id="{C30FD893-984E-47A2-B88D-CD18A61C43F7}"/>
                  </a:ext>
                </a:extLst>
              </p:cNvPr>
              <p:cNvSpPr>
                <a:spLocks/>
              </p:cNvSpPr>
              <p:nvPr/>
            </p:nvSpPr>
            <p:spPr bwMode="auto">
              <a:xfrm>
                <a:off x="653" y="718"/>
                <a:ext cx="2" cy="2"/>
              </a:xfrm>
              <a:custGeom>
                <a:avLst/>
                <a:gdLst>
                  <a:gd name="T0" fmla="*/ 0 w 1"/>
                  <a:gd name="T1" fmla="*/ 0 h 1"/>
                  <a:gd name="T2" fmla="*/ 1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1" y="1"/>
                      <a:pt x="1" y="1"/>
                    </a:cubicBezTo>
                    <a:cubicBezTo>
                      <a:pt x="1" y="1"/>
                      <a:pt x="1" y="1"/>
                      <a:pt x="1" y="1"/>
                    </a:cubicBezTo>
                    <a:cubicBezTo>
                      <a:pt x="1" y="1"/>
                      <a:pt x="1" y="1"/>
                      <a:pt x="1" y="1"/>
                    </a:cubicBezTo>
                    <a:cubicBezTo>
                      <a:pt x="1" y="1"/>
                      <a:pt x="0" y="0"/>
                      <a:pt x="0" y="0"/>
                    </a:cubicBezTo>
                  </a:path>
                </a:pathLst>
              </a:custGeom>
              <a:solidFill>
                <a:srgbClr val="99A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2" name="Freeform 2525">
                <a:extLst>
                  <a:ext uri="{FF2B5EF4-FFF2-40B4-BE49-F238E27FC236}">
                    <a16:creationId xmlns:a16="http://schemas.microsoft.com/office/drawing/2014/main" id="{1EC58DE0-2500-4ED3-9444-B33BA9FA0326}"/>
                  </a:ext>
                </a:extLst>
              </p:cNvPr>
              <p:cNvSpPr>
                <a:spLocks/>
              </p:cNvSpPr>
              <p:nvPr/>
            </p:nvSpPr>
            <p:spPr bwMode="auto">
              <a:xfrm>
                <a:off x="607" y="835"/>
                <a:ext cx="31" cy="17"/>
              </a:xfrm>
              <a:custGeom>
                <a:avLst/>
                <a:gdLst>
                  <a:gd name="T0" fmla="*/ 11 w 13"/>
                  <a:gd name="T1" fmla="*/ 0 h 7"/>
                  <a:gd name="T2" fmla="*/ 8 w 13"/>
                  <a:gd name="T3" fmla="*/ 3 h 7"/>
                  <a:gd name="T4" fmla="*/ 0 w 13"/>
                  <a:gd name="T5" fmla="*/ 6 h 7"/>
                  <a:gd name="T6" fmla="*/ 0 w 13"/>
                  <a:gd name="T7" fmla="*/ 6 h 7"/>
                  <a:gd name="T8" fmla="*/ 4 w 13"/>
                  <a:gd name="T9" fmla="*/ 7 h 7"/>
                  <a:gd name="T10" fmla="*/ 4 w 13"/>
                  <a:gd name="T11" fmla="*/ 7 h 7"/>
                  <a:gd name="T12" fmla="*/ 13 w 13"/>
                  <a:gd name="T13" fmla="*/ 2 h 7"/>
                  <a:gd name="T14" fmla="*/ 11 w 13"/>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1" y="0"/>
                    </a:moveTo>
                    <a:cubicBezTo>
                      <a:pt x="10" y="1"/>
                      <a:pt x="9" y="2"/>
                      <a:pt x="8" y="3"/>
                    </a:cubicBezTo>
                    <a:cubicBezTo>
                      <a:pt x="6" y="5"/>
                      <a:pt x="3" y="6"/>
                      <a:pt x="0" y="6"/>
                    </a:cubicBezTo>
                    <a:cubicBezTo>
                      <a:pt x="0" y="6"/>
                      <a:pt x="0" y="6"/>
                      <a:pt x="0" y="6"/>
                    </a:cubicBezTo>
                    <a:cubicBezTo>
                      <a:pt x="1" y="7"/>
                      <a:pt x="3" y="7"/>
                      <a:pt x="4" y="7"/>
                    </a:cubicBezTo>
                    <a:cubicBezTo>
                      <a:pt x="4" y="7"/>
                      <a:pt x="4" y="7"/>
                      <a:pt x="4" y="7"/>
                    </a:cubicBezTo>
                    <a:cubicBezTo>
                      <a:pt x="7" y="6"/>
                      <a:pt x="10" y="4"/>
                      <a:pt x="13" y="2"/>
                    </a:cubicBezTo>
                    <a:cubicBezTo>
                      <a:pt x="12" y="1"/>
                      <a:pt x="12" y="1"/>
                      <a:pt x="11" y="0"/>
                    </a:cubicBezTo>
                  </a:path>
                </a:pathLst>
              </a:custGeom>
              <a:solidFill>
                <a:srgbClr val="9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3" name="Freeform 2526">
                <a:extLst>
                  <a:ext uri="{FF2B5EF4-FFF2-40B4-BE49-F238E27FC236}">
                    <a16:creationId xmlns:a16="http://schemas.microsoft.com/office/drawing/2014/main" id="{8B3C73F9-B089-4E8C-BE89-804C4A2A989F}"/>
                  </a:ext>
                </a:extLst>
              </p:cNvPr>
              <p:cNvSpPr>
                <a:spLocks/>
              </p:cNvSpPr>
              <p:nvPr/>
            </p:nvSpPr>
            <p:spPr bwMode="auto">
              <a:xfrm>
                <a:off x="619" y="678"/>
                <a:ext cx="36" cy="57"/>
              </a:xfrm>
              <a:custGeom>
                <a:avLst/>
                <a:gdLst>
                  <a:gd name="T0" fmla="*/ 0 w 15"/>
                  <a:gd name="T1" fmla="*/ 0 h 24"/>
                  <a:gd name="T2" fmla="*/ 0 w 15"/>
                  <a:gd name="T3" fmla="*/ 0 h 24"/>
                  <a:gd name="T4" fmla="*/ 0 w 15"/>
                  <a:gd name="T5" fmla="*/ 0 h 24"/>
                  <a:gd name="T6" fmla="*/ 9 w 15"/>
                  <a:gd name="T7" fmla="*/ 24 h 24"/>
                  <a:gd name="T8" fmla="*/ 9 w 15"/>
                  <a:gd name="T9" fmla="*/ 24 h 24"/>
                  <a:gd name="T10" fmla="*/ 9 w 15"/>
                  <a:gd name="T11" fmla="*/ 24 h 24"/>
                  <a:gd name="T12" fmla="*/ 15 w 15"/>
                  <a:gd name="T13" fmla="*/ 18 h 24"/>
                  <a:gd name="T14" fmla="*/ 14 w 15"/>
                  <a:gd name="T15" fmla="*/ 17 h 24"/>
                  <a:gd name="T16" fmla="*/ 14 w 15"/>
                  <a:gd name="T17" fmla="*/ 17 h 24"/>
                  <a:gd name="T18" fmla="*/ 13 w 15"/>
                  <a:gd name="T19" fmla="*/ 16 h 24"/>
                  <a:gd name="T20" fmla="*/ 11 w 15"/>
                  <a:gd name="T21" fmla="*/ 11 h 24"/>
                  <a:gd name="T22" fmla="*/ 11 w 15"/>
                  <a:gd name="T23" fmla="*/ 11 h 24"/>
                  <a:gd name="T24" fmla="*/ 9 w 15"/>
                  <a:gd name="T25" fmla="*/ 9 h 24"/>
                  <a:gd name="T26" fmla="*/ 8 w 15"/>
                  <a:gd name="T27" fmla="*/ 8 h 24"/>
                  <a:gd name="T28" fmla="*/ 7 w 15"/>
                  <a:gd name="T29" fmla="*/ 7 h 24"/>
                  <a:gd name="T30" fmla="*/ 6 w 15"/>
                  <a:gd name="T31" fmla="*/ 6 h 24"/>
                  <a:gd name="T32" fmla="*/ 5 w 15"/>
                  <a:gd name="T33" fmla="*/ 4 h 24"/>
                  <a:gd name="T34" fmla="*/ 4 w 15"/>
                  <a:gd name="T35" fmla="*/ 4 h 24"/>
                  <a:gd name="T36" fmla="*/ 0 w 15"/>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24">
                    <a:moveTo>
                      <a:pt x="0" y="0"/>
                    </a:moveTo>
                    <a:cubicBezTo>
                      <a:pt x="0" y="0"/>
                      <a:pt x="0" y="0"/>
                      <a:pt x="0" y="0"/>
                    </a:cubicBezTo>
                    <a:cubicBezTo>
                      <a:pt x="0" y="0"/>
                      <a:pt x="0" y="0"/>
                      <a:pt x="0" y="0"/>
                    </a:cubicBezTo>
                    <a:cubicBezTo>
                      <a:pt x="8" y="10"/>
                      <a:pt x="9" y="17"/>
                      <a:pt x="9" y="24"/>
                    </a:cubicBezTo>
                    <a:cubicBezTo>
                      <a:pt x="9" y="24"/>
                      <a:pt x="9" y="24"/>
                      <a:pt x="9" y="24"/>
                    </a:cubicBezTo>
                    <a:cubicBezTo>
                      <a:pt x="9" y="24"/>
                      <a:pt x="9" y="24"/>
                      <a:pt x="9" y="24"/>
                    </a:cubicBezTo>
                    <a:cubicBezTo>
                      <a:pt x="11" y="22"/>
                      <a:pt x="13" y="20"/>
                      <a:pt x="15" y="18"/>
                    </a:cubicBezTo>
                    <a:cubicBezTo>
                      <a:pt x="15" y="18"/>
                      <a:pt x="14" y="17"/>
                      <a:pt x="14" y="17"/>
                    </a:cubicBezTo>
                    <a:cubicBezTo>
                      <a:pt x="14" y="17"/>
                      <a:pt x="14" y="17"/>
                      <a:pt x="14" y="17"/>
                    </a:cubicBezTo>
                    <a:cubicBezTo>
                      <a:pt x="14" y="16"/>
                      <a:pt x="14" y="16"/>
                      <a:pt x="13" y="16"/>
                    </a:cubicBezTo>
                    <a:cubicBezTo>
                      <a:pt x="13" y="14"/>
                      <a:pt x="12" y="13"/>
                      <a:pt x="11" y="11"/>
                    </a:cubicBezTo>
                    <a:cubicBezTo>
                      <a:pt x="11" y="11"/>
                      <a:pt x="11" y="11"/>
                      <a:pt x="11" y="11"/>
                    </a:cubicBezTo>
                    <a:cubicBezTo>
                      <a:pt x="10" y="11"/>
                      <a:pt x="10" y="10"/>
                      <a:pt x="9" y="9"/>
                    </a:cubicBezTo>
                    <a:cubicBezTo>
                      <a:pt x="8" y="8"/>
                      <a:pt x="8" y="8"/>
                      <a:pt x="8" y="8"/>
                    </a:cubicBezTo>
                    <a:cubicBezTo>
                      <a:pt x="8" y="8"/>
                      <a:pt x="7" y="7"/>
                      <a:pt x="7" y="7"/>
                    </a:cubicBezTo>
                    <a:cubicBezTo>
                      <a:pt x="6" y="6"/>
                      <a:pt x="6" y="6"/>
                      <a:pt x="6" y="6"/>
                    </a:cubicBezTo>
                    <a:cubicBezTo>
                      <a:pt x="6" y="5"/>
                      <a:pt x="5" y="5"/>
                      <a:pt x="5" y="4"/>
                    </a:cubicBezTo>
                    <a:cubicBezTo>
                      <a:pt x="4" y="4"/>
                      <a:pt x="4" y="4"/>
                      <a:pt x="4" y="4"/>
                    </a:cubicBezTo>
                    <a:cubicBezTo>
                      <a:pt x="3" y="3"/>
                      <a:pt x="1" y="1"/>
                      <a:pt x="0" y="0"/>
                    </a:cubicBezTo>
                  </a:path>
                </a:pathLst>
              </a:custGeom>
              <a:solidFill>
                <a:srgbClr val="9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4" name="Freeform 2527">
                <a:extLst>
                  <a:ext uri="{FF2B5EF4-FFF2-40B4-BE49-F238E27FC236}">
                    <a16:creationId xmlns:a16="http://schemas.microsoft.com/office/drawing/2014/main" id="{A3AE8EB9-D851-4D93-82FD-EFFF1CF3AB7E}"/>
                  </a:ext>
                </a:extLst>
              </p:cNvPr>
              <p:cNvSpPr>
                <a:spLocks/>
              </p:cNvSpPr>
              <p:nvPr/>
            </p:nvSpPr>
            <p:spPr bwMode="auto">
              <a:xfrm>
                <a:off x="607" y="792"/>
                <a:ext cx="19" cy="36"/>
              </a:xfrm>
              <a:custGeom>
                <a:avLst/>
                <a:gdLst>
                  <a:gd name="T0" fmla="*/ 6 w 8"/>
                  <a:gd name="T1" fmla="*/ 0 h 15"/>
                  <a:gd name="T2" fmla="*/ 6 w 8"/>
                  <a:gd name="T3" fmla="*/ 0 h 15"/>
                  <a:gd name="T4" fmla="*/ 0 w 8"/>
                  <a:gd name="T5" fmla="*/ 5 h 15"/>
                  <a:gd name="T6" fmla="*/ 0 w 8"/>
                  <a:gd name="T7" fmla="*/ 15 h 15"/>
                  <a:gd name="T8" fmla="*/ 0 w 8"/>
                  <a:gd name="T9" fmla="*/ 15 h 15"/>
                  <a:gd name="T10" fmla="*/ 0 w 8"/>
                  <a:gd name="T11" fmla="*/ 15 h 15"/>
                  <a:gd name="T12" fmla="*/ 0 w 8"/>
                  <a:gd name="T13" fmla="*/ 15 h 15"/>
                  <a:gd name="T14" fmla="*/ 8 w 8"/>
                  <a:gd name="T15" fmla="*/ 10 h 15"/>
                  <a:gd name="T16" fmla="*/ 7 w 8"/>
                  <a:gd name="T17" fmla="*/ 6 h 15"/>
                  <a:gd name="T18" fmla="*/ 7 w 8"/>
                  <a:gd name="T19" fmla="*/ 5 h 15"/>
                  <a:gd name="T20" fmla="*/ 7 w 8"/>
                  <a:gd name="T21" fmla="*/ 5 h 15"/>
                  <a:gd name="T22" fmla="*/ 7 w 8"/>
                  <a:gd name="T23" fmla="*/ 5 h 15"/>
                  <a:gd name="T24" fmla="*/ 6 w 8"/>
                  <a:gd name="T25" fmla="*/ 2 h 15"/>
                  <a:gd name="T26" fmla="*/ 6 w 8"/>
                  <a:gd name="T27" fmla="*/ 2 h 15"/>
                  <a:gd name="T28" fmla="*/ 6 w 8"/>
                  <a:gd name="T2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5">
                    <a:moveTo>
                      <a:pt x="6" y="0"/>
                    </a:moveTo>
                    <a:cubicBezTo>
                      <a:pt x="6" y="0"/>
                      <a:pt x="6" y="0"/>
                      <a:pt x="6" y="0"/>
                    </a:cubicBezTo>
                    <a:cubicBezTo>
                      <a:pt x="4" y="2"/>
                      <a:pt x="2" y="4"/>
                      <a:pt x="0" y="5"/>
                    </a:cubicBezTo>
                    <a:cubicBezTo>
                      <a:pt x="0" y="8"/>
                      <a:pt x="0" y="12"/>
                      <a:pt x="0" y="15"/>
                    </a:cubicBezTo>
                    <a:cubicBezTo>
                      <a:pt x="0" y="15"/>
                      <a:pt x="0" y="15"/>
                      <a:pt x="0" y="15"/>
                    </a:cubicBezTo>
                    <a:cubicBezTo>
                      <a:pt x="0" y="15"/>
                      <a:pt x="0" y="15"/>
                      <a:pt x="0" y="15"/>
                    </a:cubicBezTo>
                    <a:cubicBezTo>
                      <a:pt x="0" y="15"/>
                      <a:pt x="0" y="15"/>
                      <a:pt x="0" y="15"/>
                    </a:cubicBezTo>
                    <a:cubicBezTo>
                      <a:pt x="3" y="14"/>
                      <a:pt x="5" y="12"/>
                      <a:pt x="8" y="10"/>
                    </a:cubicBezTo>
                    <a:cubicBezTo>
                      <a:pt x="7" y="9"/>
                      <a:pt x="7" y="8"/>
                      <a:pt x="7" y="6"/>
                    </a:cubicBezTo>
                    <a:cubicBezTo>
                      <a:pt x="7" y="6"/>
                      <a:pt x="7" y="5"/>
                      <a:pt x="7" y="5"/>
                    </a:cubicBezTo>
                    <a:cubicBezTo>
                      <a:pt x="7" y="5"/>
                      <a:pt x="7" y="5"/>
                      <a:pt x="7" y="5"/>
                    </a:cubicBezTo>
                    <a:cubicBezTo>
                      <a:pt x="7" y="5"/>
                      <a:pt x="7" y="5"/>
                      <a:pt x="7" y="5"/>
                    </a:cubicBezTo>
                    <a:cubicBezTo>
                      <a:pt x="7" y="4"/>
                      <a:pt x="6" y="3"/>
                      <a:pt x="6" y="2"/>
                    </a:cubicBezTo>
                    <a:cubicBezTo>
                      <a:pt x="6" y="2"/>
                      <a:pt x="6" y="2"/>
                      <a:pt x="6" y="2"/>
                    </a:cubicBezTo>
                    <a:cubicBezTo>
                      <a:pt x="6" y="1"/>
                      <a:pt x="6" y="1"/>
                      <a:pt x="6" y="0"/>
                    </a:cubicBezTo>
                  </a:path>
                </a:pathLst>
              </a:custGeom>
              <a:solidFill>
                <a:srgbClr val="949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5" name="Freeform 2528">
                <a:extLst>
                  <a:ext uri="{FF2B5EF4-FFF2-40B4-BE49-F238E27FC236}">
                    <a16:creationId xmlns:a16="http://schemas.microsoft.com/office/drawing/2014/main" id="{C8E410C8-DE1B-4276-8A23-D52F5CC7E7DA}"/>
                  </a:ext>
                </a:extLst>
              </p:cNvPr>
              <p:cNvSpPr>
                <a:spLocks noEditPoints="1"/>
              </p:cNvSpPr>
              <p:nvPr/>
            </p:nvSpPr>
            <p:spPr bwMode="auto">
              <a:xfrm>
                <a:off x="607" y="816"/>
                <a:ext cx="27" cy="33"/>
              </a:xfrm>
              <a:custGeom>
                <a:avLst/>
                <a:gdLst>
                  <a:gd name="T0" fmla="*/ 10 w 11"/>
                  <a:gd name="T1" fmla="*/ 6 h 14"/>
                  <a:gd name="T2" fmla="*/ 8 w 11"/>
                  <a:gd name="T3" fmla="*/ 8 h 14"/>
                  <a:gd name="T4" fmla="*/ 0 w 11"/>
                  <a:gd name="T5" fmla="*/ 12 h 14"/>
                  <a:gd name="T6" fmla="*/ 0 w 11"/>
                  <a:gd name="T7" fmla="*/ 14 h 14"/>
                  <a:gd name="T8" fmla="*/ 8 w 11"/>
                  <a:gd name="T9" fmla="*/ 11 h 14"/>
                  <a:gd name="T10" fmla="*/ 11 w 11"/>
                  <a:gd name="T11" fmla="*/ 8 h 14"/>
                  <a:gd name="T12" fmla="*/ 11 w 11"/>
                  <a:gd name="T13" fmla="*/ 8 h 14"/>
                  <a:gd name="T14" fmla="*/ 11 w 11"/>
                  <a:gd name="T15" fmla="*/ 7 h 14"/>
                  <a:gd name="T16" fmla="*/ 10 w 11"/>
                  <a:gd name="T17" fmla="*/ 6 h 14"/>
                  <a:gd name="T18" fmla="*/ 8 w 11"/>
                  <a:gd name="T19" fmla="*/ 0 h 14"/>
                  <a:gd name="T20" fmla="*/ 8 w 11"/>
                  <a:gd name="T21" fmla="*/ 0 h 14"/>
                  <a:gd name="T22" fmla="*/ 0 w 11"/>
                  <a:gd name="T23" fmla="*/ 5 h 14"/>
                  <a:gd name="T24" fmla="*/ 0 w 11"/>
                  <a:gd name="T25" fmla="*/ 5 h 14"/>
                  <a:gd name="T26" fmla="*/ 0 w 11"/>
                  <a:gd name="T27" fmla="*/ 5 h 14"/>
                  <a:gd name="T28" fmla="*/ 0 w 11"/>
                  <a:gd name="T29" fmla="*/ 5 h 14"/>
                  <a:gd name="T30" fmla="*/ 0 w 11"/>
                  <a:gd name="T31" fmla="*/ 9 h 14"/>
                  <a:gd name="T32" fmla="*/ 9 w 11"/>
                  <a:gd name="T33" fmla="*/ 4 h 14"/>
                  <a:gd name="T34" fmla="*/ 9 w 11"/>
                  <a:gd name="T35" fmla="*/ 4 h 14"/>
                  <a:gd name="T36" fmla="*/ 9 w 11"/>
                  <a:gd name="T37" fmla="*/ 4 h 14"/>
                  <a:gd name="T38" fmla="*/ 9 w 11"/>
                  <a:gd name="T39" fmla="*/ 3 h 14"/>
                  <a:gd name="T40" fmla="*/ 9 w 11"/>
                  <a:gd name="T41" fmla="*/ 2 h 14"/>
                  <a:gd name="T42" fmla="*/ 8 w 11"/>
                  <a:gd name="T4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14">
                    <a:moveTo>
                      <a:pt x="10" y="6"/>
                    </a:moveTo>
                    <a:cubicBezTo>
                      <a:pt x="10" y="7"/>
                      <a:pt x="9" y="7"/>
                      <a:pt x="8" y="8"/>
                    </a:cubicBezTo>
                    <a:cubicBezTo>
                      <a:pt x="6" y="10"/>
                      <a:pt x="3" y="11"/>
                      <a:pt x="0" y="12"/>
                    </a:cubicBezTo>
                    <a:cubicBezTo>
                      <a:pt x="0" y="13"/>
                      <a:pt x="0" y="14"/>
                      <a:pt x="0" y="14"/>
                    </a:cubicBezTo>
                    <a:cubicBezTo>
                      <a:pt x="3" y="14"/>
                      <a:pt x="6" y="13"/>
                      <a:pt x="8" y="11"/>
                    </a:cubicBezTo>
                    <a:cubicBezTo>
                      <a:pt x="9" y="10"/>
                      <a:pt x="10" y="9"/>
                      <a:pt x="11" y="8"/>
                    </a:cubicBezTo>
                    <a:cubicBezTo>
                      <a:pt x="11" y="8"/>
                      <a:pt x="11" y="8"/>
                      <a:pt x="11" y="8"/>
                    </a:cubicBezTo>
                    <a:cubicBezTo>
                      <a:pt x="11" y="7"/>
                      <a:pt x="11" y="7"/>
                      <a:pt x="11" y="7"/>
                    </a:cubicBezTo>
                    <a:cubicBezTo>
                      <a:pt x="10" y="6"/>
                      <a:pt x="10" y="6"/>
                      <a:pt x="10" y="6"/>
                    </a:cubicBezTo>
                    <a:moveTo>
                      <a:pt x="8" y="0"/>
                    </a:moveTo>
                    <a:cubicBezTo>
                      <a:pt x="8" y="0"/>
                      <a:pt x="8" y="0"/>
                      <a:pt x="8" y="0"/>
                    </a:cubicBezTo>
                    <a:cubicBezTo>
                      <a:pt x="5" y="2"/>
                      <a:pt x="3" y="4"/>
                      <a:pt x="0" y="5"/>
                    </a:cubicBezTo>
                    <a:cubicBezTo>
                      <a:pt x="0" y="5"/>
                      <a:pt x="0" y="5"/>
                      <a:pt x="0" y="5"/>
                    </a:cubicBezTo>
                    <a:cubicBezTo>
                      <a:pt x="0" y="5"/>
                      <a:pt x="0" y="5"/>
                      <a:pt x="0" y="5"/>
                    </a:cubicBezTo>
                    <a:cubicBezTo>
                      <a:pt x="0" y="5"/>
                      <a:pt x="0" y="5"/>
                      <a:pt x="0" y="5"/>
                    </a:cubicBezTo>
                    <a:cubicBezTo>
                      <a:pt x="0" y="6"/>
                      <a:pt x="0" y="8"/>
                      <a:pt x="0" y="9"/>
                    </a:cubicBezTo>
                    <a:cubicBezTo>
                      <a:pt x="4" y="8"/>
                      <a:pt x="7" y="6"/>
                      <a:pt x="9" y="4"/>
                    </a:cubicBezTo>
                    <a:cubicBezTo>
                      <a:pt x="9" y="4"/>
                      <a:pt x="9" y="4"/>
                      <a:pt x="9" y="4"/>
                    </a:cubicBezTo>
                    <a:cubicBezTo>
                      <a:pt x="9" y="4"/>
                      <a:pt x="9" y="4"/>
                      <a:pt x="9" y="4"/>
                    </a:cubicBezTo>
                    <a:cubicBezTo>
                      <a:pt x="9" y="3"/>
                      <a:pt x="9" y="3"/>
                      <a:pt x="9" y="3"/>
                    </a:cubicBezTo>
                    <a:cubicBezTo>
                      <a:pt x="9" y="3"/>
                      <a:pt x="9" y="3"/>
                      <a:pt x="9" y="2"/>
                    </a:cubicBezTo>
                    <a:cubicBezTo>
                      <a:pt x="8" y="1"/>
                      <a:pt x="8" y="1"/>
                      <a:pt x="8" y="0"/>
                    </a:cubicBezTo>
                  </a:path>
                </a:pathLst>
              </a:custGeom>
              <a:solidFill>
                <a:srgbClr val="8D8F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6" name="Freeform 2529">
                <a:extLst>
                  <a:ext uri="{FF2B5EF4-FFF2-40B4-BE49-F238E27FC236}">
                    <a16:creationId xmlns:a16="http://schemas.microsoft.com/office/drawing/2014/main" id="{8BB632D2-432D-4BCC-9D7A-8AFEA30DBCA8}"/>
                  </a:ext>
                </a:extLst>
              </p:cNvPr>
              <p:cNvSpPr>
                <a:spLocks/>
              </p:cNvSpPr>
              <p:nvPr/>
            </p:nvSpPr>
            <p:spPr bwMode="auto">
              <a:xfrm>
                <a:off x="605" y="675"/>
                <a:ext cx="24" cy="98"/>
              </a:xfrm>
              <a:custGeom>
                <a:avLst/>
                <a:gdLst>
                  <a:gd name="T0" fmla="*/ 0 w 10"/>
                  <a:gd name="T1" fmla="*/ 0 h 41"/>
                  <a:gd name="T2" fmla="*/ 0 w 10"/>
                  <a:gd name="T3" fmla="*/ 2 h 41"/>
                  <a:gd name="T4" fmla="*/ 1 w 10"/>
                  <a:gd name="T5" fmla="*/ 4 h 41"/>
                  <a:gd name="T6" fmla="*/ 4 w 10"/>
                  <a:gd name="T7" fmla="*/ 13 h 41"/>
                  <a:gd name="T8" fmla="*/ 3 w 10"/>
                  <a:gd name="T9" fmla="*/ 18 h 41"/>
                  <a:gd name="T10" fmla="*/ 0 w 10"/>
                  <a:gd name="T11" fmla="*/ 26 h 41"/>
                  <a:gd name="T12" fmla="*/ 0 w 10"/>
                  <a:gd name="T13" fmla="*/ 41 h 41"/>
                  <a:gd name="T14" fmla="*/ 9 w 10"/>
                  <a:gd name="T15" fmla="*/ 24 h 41"/>
                  <a:gd name="T16" fmla="*/ 10 w 10"/>
                  <a:gd name="T17" fmla="*/ 18 h 41"/>
                  <a:gd name="T18" fmla="*/ 7 w 10"/>
                  <a:gd name="T19" fmla="*/ 7 h 41"/>
                  <a:gd name="T20" fmla="*/ 0 w 10"/>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41">
                    <a:moveTo>
                      <a:pt x="0" y="0"/>
                    </a:moveTo>
                    <a:cubicBezTo>
                      <a:pt x="0" y="1"/>
                      <a:pt x="0" y="1"/>
                      <a:pt x="0" y="2"/>
                    </a:cubicBezTo>
                    <a:cubicBezTo>
                      <a:pt x="0" y="3"/>
                      <a:pt x="1" y="3"/>
                      <a:pt x="1" y="4"/>
                    </a:cubicBezTo>
                    <a:cubicBezTo>
                      <a:pt x="3" y="7"/>
                      <a:pt x="4" y="10"/>
                      <a:pt x="4" y="13"/>
                    </a:cubicBezTo>
                    <a:cubicBezTo>
                      <a:pt x="4" y="15"/>
                      <a:pt x="3" y="16"/>
                      <a:pt x="3" y="18"/>
                    </a:cubicBezTo>
                    <a:cubicBezTo>
                      <a:pt x="2" y="21"/>
                      <a:pt x="1" y="23"/>
                      <a:pt x="0" y="26"/>
                    </a:cubicBezTo>
                    <a:cubicBezTo>
                      <a:pt x="0" y="31"/>
                      <a:pt x="0" y="36"/>
                      <a:pt x="0" y="41"/>
                    </a:cubicBezTo>
                    <a:cubicBezTo>
                      <a:pt x="5" y="36"/>
                      <a:pt x="8" y="30"/>
                      <a:pt x="9" y="24"/>
                    </a:cubicBezTo>
                    <a:cubicBezTo>
                      <a:pt x="10" y="22"/>
                      <a:pt x="10" y="20"/>
                      <a:pt x="10" y="18"/>
                    </a:cubicBezTo>
                    <a:cubicBezTo>
                      <a:pt x="10" y="14"/>
                      <a:pt x="9" y="11"/>
                      <a:pt x="7" y="7"/>
                    </a:cubicBezTo>
                    <a:cubicBezTo>
                      <a:pt x="5" y="5"/>
                      <a:pt x="3" y="2"/>
                      <a:pt x="0" y="0"/>
                    </a:cubicBezTo>
                  </a:path>
                </a:pathLst>
              </a:custGeom>
              <a:solidFill>
                <a:srgbClr val="A8AF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7" name="Freeform 2530">
                <a:extLst>
                  <a:ext uri="{FF2B5EF4-FFF2-40B4-BE49-F238E27FC236}">
                    <a16:creationId xmlns:a16="http://schemas.microsoft.com/office/drawing/2014/main" id="{9C649AE6-A0BC-45B8-8CD0-BD306C7D94E8}"/>
                  </a:ext>
                </a:extLst>
              </p:cNvPr>
              <p:cNvSpPr>
                <a:spLocks/>
              </p:cNvSpPr>
              <p:nvPr/>
            </p:nvSpPr>
            <p:spPr bwMode="auto">
              <a:xfrm>
                <a:off x="605" y="680"/>
                <a:ext cx="10" cy="57"/>
              </a:xfrm>
              <a:custGeom>
                <a:avLst/>
                <a:gdLst>
                  <a:gd name="T0" fmla="*/ 0 w 4"/>
                  <a:gd name="T1" fmla="*/ 0 h 24"/>
                  <a:gd name="T2" fmla="*/ 0 w 4"/>
                  <a:gd name="T3" fmla="*/ 24 h 24"/>
                  <a:gd name="T4" fmla="*/ 3 w 4"/>
                  <a:gd name="T5" fmla="*/ 16 h 24"/>
                  <a:gd name="T6" fmla="*/ 4 w 4"/>
                  <a:gd name="T7" fmla="*/ 11 h 24"/>
                  <a:gd name="T8" fmla="*/ 1 w 4"/>
                  <a:gd name="T9" fmla="*/ 2 h 24"/>
                  <a:gd name="T10" fmla="*/ 0 w 4"/>
                  <a:gd name="T11" fmla="*/ 0 h 24"/>
                </a:gdLst>
                <a:ahLst/>
                <a:cxnLst>
                  <a:cxn ang="0">
                    <a:pos x="T0" y="T1"/>
                  </a:cxn>
                  <a:cxn ang="0">
                    <a:pos x="T2" y="T3"/>
                  </a:cxn>
                  <a:cxn ang="0">
                    <a:pos x="T4" y="T5"/>
                  </a:cxn>
                  <a:cxn ang="0">
                    <a:pos x="T6" y="T7"/>
                  </a:cxn>
                  <a:cxn ang="0">
                    <a:pos x="T8" y="T9"/>
                  </a:cxn>
                  <a:cxn ang="0">
                    <a:pos x="T10" y="T11"/>
                  </a:cxn>
                </a:cxnLst>
                <a:rect l="0" t="0" r="r" b="b"/>
                <a:pathLst>
                  <a:path w="4" h="24">
                    <a:moveTo>
                      <a:pt x="0" y="0"/>
                    </a:moveTo>
                    <a:cubicBezTo>
                      <a:pt x="0" y="8"/>
                      <a:pt x="0" y="16"/>
                      <a:pt x="0" y="24"/>
                    </a:cubicBezTo>
                    <a:cubicBezTo>
                      <a:pt x="1" y="21"/>
                      <a:pt x="2" y="19"/>
                      <a:pt x="3" y="16"/>
                    </a:cubicBezTo>
                    <a:cubicBezTo>
                      <a:pt x="3" y="14"/>
                      <a:pt x="4" y="13"/>
                      <a:pt x="4" y="11"/>
                    </a:cubicBezTo>
                    <a:cubicBezTo>
                      <a:pt x="4" y="8"/>
                      <a:pt x="3" y="5"/>
                      <a:pt x="1" y="2"/>
                    </a:cubicBezTo>
                    <a:cubicBezTo>
                      <a:pt x="1" y="1"/>
                      <a:pt x="0" y="1"/>
                      <a:pt x="0" y="0"/>
                    </a:cubicBezTo>
                  </a:path>
                </a:pathLst>
              </a:custGeom>
              <a:solidFill>
                <a:srgbClr val="B0B3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8" name="Freeform 2531">
                <a:extLst>
                  <a:ext uri="{FF2B5EF4-FFF2-40B4-BE49-F238E27FC236}">
                    <a16:creationId xmlns:a16="http://schemas.microsoft.com/office/drawing/2014/main" id="{DBCB6416-C9C4-44C4-A08C-04B6349287A5}"/>
                  </a:ext>
                </a:extLst>
              </p:cNvPr>
              <p:cNvSpPr>
                <a:spLocks/>
              </p:cNvSpPr>
              <p:nvPr/>
            </p:nvSpPr>
            <p:spPr bwMode="auto">
              <a:xfrm>
                <a:off x="607" y="825"/>
                <a:ext cx="24" cy="20"/>
              </a:xfrm>
              <a:custGeom>
                <a:avLst/>
                <a:gdLst>
                  <a:gd name="T0" fmla="*/ 9 w 10"/>
                  <a:gd name="T1" fmla="*/ 0 h 8"/>
                  <a:gd name="T2" fmla="*/ 9 w 10"/>
                  <a:gd name="T3" fmla="*/ 0 h 8"/>
                  <a:gd name="T4" fmla="*/ 9 w 10"/>
                  <a:gd name="T5" fmla="*/ 0 h 8"/>
                  <a:gd name="T6" fmla="*/ 9 w 10"/>
                  <a:gd name="T7" fmla="*/ 0 h 8"/>
                  <a:gd name="T8" fmla="*/ 0 w 10"/>
                  <a:gd name="T9" fmla="*/ 5 h 8"/>
                  <a:gd name="T10" fmla="*/ 0 w 10"/>
                  <a:gd name="T11" fmla="*/ 8 h 8"/>
                  <a:gd name="T12" fmla="*/ 8 w 10"/>
                  <a:gd name="T13" fmla="*/ 4 h 8"/>
                  <a:gd name="T14" fmla="*/ 10 w 10"/>
                  <a:gd name="T15" fmla="*/ 2 h 8"/>
                  <a:gd name="T16" fmla="*/ 10 w 10"/>
                  <a:gd name="T17" fmla="*/ 1 h 8"/>
                  <a:gd name="T18" fmla="*/ 9 w 10"/>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8">
                    <a:moveTo>
                      <a:pt x="9" y="0"/>
                    </a:moveTo>
                    <a:cubicBezTo>
                      <a:pt x="9" y="0"/>
                      <a:pt x="9" y="0"/>
                      <a:pt x="9" y="0"/>
                    </a:cubicBezTo>
                    <a:cubicBezTo>
                      <a:pt x="9" y="0"/>
                      <a:pt x="9" y="0"/>
                      <a:pt x="9" y="0"/>
                    </a:cubicBezTo>
                    <a:cubicBezTo>
                      <a:pt x="9" y="0"/>
                      <a:pt x="9" y="0"/>
                      <a:pt x="9" y="0"/>
                    </a:cubicBezTo>
                    <a:cubicBezTo>
                      <a:pt x="7" y="2"/>
                      <a:pt x="4" y="4"/>
                      <a:pt x="0" y="5"/>
                    </a:cubicBezTo>
                    <a:cubicBezTo>
                      <a:pt x="0" y="6"/>
                      <a:pt x="0" y="7"/>
                      <a:pt x="0" y="8"/>
                    </a:cubicBezTo>
                    <a:cubicBezTo>
                      <a:pt x="3" y="7"/>
                      <a:pt x="6" y="6"/>
                      <a:pt x="8" y="4"/>
                    </a:cubicBezTo>
                    <a:cubicBezTo>
                      <a:pt x="9" y="3"/>
                      <a:pt x="10" y="3"/>
                      <a:pt x="10" y="2"/>
                    </a:cubicBezTo>
                    <a:cubicBezTo>
                      <a:pt x="10" y="2"/>
                      <a:pt x="10" y="1"/>
                      <a:pt x="10" y="1"/>
                    </a:cubicBezTo>
                    <a:cubicBezTo>
                      <a:pt x="9" y="0"/>
                      <a:pt x="9" y="0"/>
                      <a:pt x="9" y="0"/>
                    </a:cubicBezTo>
                  </a:path>
                </a:pathLst>
              </a:custGeom>
              <a:solidFill>
                <a:srgbClr val="8787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9" name="Freeform 2532">
                <a:extLst>
                  <a:ext uri="{FF2B5EF4-FFF2-40B4-BE49-F238E27FC236}">
                    <a16:creationId xmlns:a16="http://schemas.microsoft.com/office/drawing/2014/main" id="{89A5E03E-E498-44BB-9DC2-331D7B556939}"/>
                  </a:ext>
                </a:extLst>
              </p:cNvPr>
              <p:cNvSpPr>
                <a:spLocks/>
              </p:cNvSpPr>
              <p:nvPr/>
            </p:nvSpPr>
            <p:spPr bwMode="auto">
              <a:xfrm>
                <a:off x="607" y="849"/>
                <a:ext cx="36" cy="12"/>
              </a:xfrm>
              <a:custGeom>
                <a:avLst/>
                <a:gdLst>
                  <a:gd name="T0" fmla="*/ 0 w 15"/>
                  <a:gd name="T1" fmla="*/ 0 h 5"/>
                  <a:gd name="T2" fmla="*/ 0 w 15"/>
                  <a:gd name="T3" fmla="*/ 1 h 5"/>
                  <a:gd name="T4" fmla="*/ 7 w 15"/>
                  <a:gd name="T5" fmla="*/ 2 h 5"/>
                  <a:gd name="T6" fmla="*/ 7 w 15"/>
                  <a:gd name="T7" fmla="*/ 2 h 5"/>
                  <a:gd name="T8" fmla="*/ 8 w 15"/>
                  <a:gd name="T9" fmla="*/ 2 h 5"/>
                  <a:gd name="T10" fmla="*/ 8 w 15"/>
                  <a:gd name="T11" fmla="*/ 2 h 5"/>
                  <a:gd name="T12" fmla="*/ 8 w 15"/>
                  <a:gd name="T13" fmla="*/ 2 h 5"/>
                  <a:gd name="T14" fmla="*/ 8 w 15"/>
                  <a:gd name="T15" fmla="*/ 2 h 5"/>
                  <a:gd name="T16" fmla="*/ 8 w 15"/>
                  <a:gd name="T17" fmla="*/ 2 h 5"/>
                  <a:gd name="T18" fmla="*/ 8 w 15"/>
                  <a:gd name="T19" fmla="*/ 2 h 5"/>
                  <a:gd name="T20" fmla="*/ 14 w 15"/>
                  <a:gd name="T21" fmla="*/ 5 h 5"/>
                  <a:gd name="T22" fmla="*/ 14 w 15"/>
                  <a:gd name="T23" fmla="*/ 5 h 5"/>
                  <a:gd name="T24" fmla="*/ 15 w 15"/>
                  <a:gd name="T25" fmla="*/ 4 h 5"/>
                  <a:gd name="T26" fmla="*/ 4 w 15"/>
                  <a:gd name="T27" fmla="*/ 1 h 5"/>
                  <a:gd name="T28" fmla="*/ 4 w 15"/>
                  <a:gd name="T29" fmla="*/ 1 h 5"/>
                  <a:gd name="T30" fmla="*/ 0 w 15"/>
                  <a:gd name="T3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5">
                    <a:moveTo>
                      <a:pt x="0" y="0"/>
                    </a:moveTo>
                    <a:cubicBezTo>
                      <a:pt x="0" y="1"/>
                      <a:pt x="0" y="1"/>
                      <a:pt x="0" y="1"/>
                    </a:cubicBezTo>
                    <a:cubicBezTo>
                      <a:pt x="2" y="1"/>
                      <a:pt x="5" y="2"/>
                      <a:pt x="7" y="2"/>
                    </a:cubicBezTo>
                    <a:cubicBezTo>
                      <a:pt x="7" y="2"/>
                      <a:pt x="7" y="2"/>
                      <a:pt x="7"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10" y="3"/>
                      <a:pt x="12" y="4"/>
                      <a:pt x="14" y="5"/>
                    </a:cubicBezTo>
                    <a:cubicBezTo>
                      <a:pt x="14" y="5"/>
                      <a:pt x="14" y="5"/>
                      <a:pt x="14" y="5"/>
                    </a:cubicBezTo>
                    <a:cubicBezTo>
                      <a:pt x="15" y="4"/>
                      <a:pt x="15" y="4"/>
                      <a:pt x="15" y="4"/>
                    </a:cubicBezTo>
                    <a:cubicBezTo>
                      <a:pt x="11" y="3"/>
                      <a:pt x="8" y="2"/>
                      <a:pt x="4" y="1"/>
                    </a:cubicBezTo>
                    <a:cubicBezTo>
                      <a:pt x="4" y="1"/>
                      <a:pt x="4" y="1"/>
                      <a:pt x="4" y="1"/>
                    </a:cubicBezTo>
                    <a:cubicBezTo>
                      <a:pt x="3" y="1"/>
                      <a:pt x="1" y="1"/>
                      <a:pt x="0" y="0"/>
                    </a:cubicBezTo>
                  </a:path>
                </a:pathLst>
              </a:custGeom>
              <a:solidFill>
                <a:srgbClr val="99A3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0" name="Freeform 2533">
                <a:extLst>
                  <a:ext uri="{FF2B5EF4-FFF2-40B4-BE49-F238E27FC236}">
                    <a16:creationId xmlns:a16="http://schemas.microsoft.com/office/drawing/2014/main" id="{32527300-EF4A-43B3-8CD4-9AD3084F50B3}"/>
                  </a:ext>
                </a:extLst>
              </p:cNvPr>
              <p:cNvSpPr>
                <a:spLocks/>
              </p:cNvSpPr>
              <p:nvPr/>
            </p:nvSpPr>
            <p:spPr bwMode="auto">
              <a:xfrm>
                <a:off x="607" y="852"/>
                <a:ext cx="34" cy="16"/>
              </a:xfrm>
              <a:custGeom>
                <a:avLst/>
                <a:gdLst>
                  <a:gd name="T0" fmla="*/ 0 w 14"/>
                  <a:gd name="T1" fmla="*/ 0 h 7"/>
                  <a:gd name="T2" fmla="*/ 0 w 14"/>
                  <a:gd name="T3" fmla="*/ 2 h 7"/>
                  <a:gd name="T4" fmla="*/ 2 w 14"/>
                  <a:gd name="T5" fmla="*/ 3 h 7"/>
                  <a:gd name="T6" fmla="*/ 12 w 14"/>
                  <a:gd name="T7" fmla="*/ 7 h 7"/>
                  <a:gd name="T8" fmla="*/ 12 w 14"/>
                  <a:gd name="T9" fmla="*/ 7 h 7"/>
                  <a:gd name="T10" fmla="*/ 14 w 14"/>
                  <a:gd name="T11" fmla="*/ 4 h 7"/>
                  <a:gd name="T12" fmla="*/ 8 w 14"/>
                  <a:gd name="T13" fmla="*/ 1 h 7"/>
                  <a:gd name="T14" fmla="*/ 8 w 14"/>
                  <a:gd name="T15" fmla="*/ 1 h 7"/>
                  <a:gd name="T16" fmla="*/ 8 w 14"/>
                  <a:gd name="T17" fmla="*/ 1 h 7"/>
                  <a:gd name="T18" fmla="*/ 8 w 14"/>
                  <a:gd name="T19" fmla="*/ 1 h 7"/>
                  <a:gd name="T20" fmla="*/ 8 w 14"/>
                  <a:gd name="T21" fmla="*/ 1 h 7"/>
                  <a:gd name="T22" fmla="*/ 8 w 14"/>
                  <a:gd name="T23" fmla="*/ 1 h 7"/>
                  <a:gd name="T24" fmla="*/ 7 w 14"/>
                  <a:gd name="T25" fmla="*/ 1 h 7"/>
                  <a:gd name="T26" fmla="*/ 7 w 14"/>
                  <a:gd name="T27" fmla="*/ 1 h 7"/>
                  <a:gd name="T28" fmla="*/ 0 w 14"/>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7">
                    <a:moveTo>
                      <a:pt x="0" y="0"/>
                    </a:moveTo>
                    <a:cubicBezTo>
                      <a:pt x="0" y="1"/>
                      <a:pt x="0" y="1"/>
                      <a:pt x="0" y="2"/>
                    </a:cubicBezTo>
                    <a:cubicBezTo>
                      <a:pt x="1" y="2"/>
                      <a:pt x="2" y="2"/>
                      <a:pt x="2" y="3"/>
                    </a:cubicBezTo>
                    <a:cubicBezTo>
                      <a:pt x="6" y="4"/>
                      <a:pt x="9" y="5"/>
                      <a:pt x="12" y="7"/>
                    </a:cubicBezTo>
                    <a:cubicBezTo>
                      <a:pt x="12" y="7"/>
                      <a:pt x="12" y="7"/>
                      <a:pt x="12" y="7"/>
                    </a:cubicBezTo>
                    <a:cubicBezTo>
                      <a:pt x="12" y="6"/>
                      <a:pt x="13" y="5"/>
                      <a:pt x="14" y="4"/>
                    </a:cubicBezTo>
                    <a:cubicBezTo>
                      <a:pt x="12" y="3"/>
                      <a:pt x="10" y="2"/>
                      <a:pt x="8" y="1"/>
                    </a:cubicBezTo>
                    <a:cubicBezTo>
                      <a:pt x="8" y="1"/>
                      <a:pt x="8" y="1"/>
                      <a:pt x="8" y="1"/>
                    </a:cubicBezTo>
                    <a:cubicBezTo>
                      <a:pt x="8" y="1"/>
                      <a:pt x="8" y="1"/>
                      <a:pt x="8" y="1"/>
                    </a:cubicBezTo>
                    <a:cubicBezTo>
                      <a:pt x="8" y="1"/>
                      <a:pt x="8" y="1"/>
                      <a:pt x="8" y="1"/>
                    </a:cubicBezTo>
                    <a:cubicBezTo>
                      <a:pt x="8" y="1"/>
                      <a:pt x="8" y="1"/>
                      <a:pt x="8" y="1"/>
                    </a:cubicBezTo>
                    <a:cubicBezTo>
                      <a:pt x="8" y="1"/>
                      <a:pt x="8" y="1"/>
                      <a:pt x="8" y="1"/>
                    </a:cubicBezTo>
                    <a:cubicBezTo>
                      <a:pt x="8" y="1"/>
                      <a:pt x="8" y="1"/>
                      <a:pt x="7" y="1"/>
                    </a:cubicBezTo>
                    <a:cubicBezTo>
                      <a:pt x="7" y="1"/>
                      <a:pt x="7" y="1"/>
                      <a:pt x="7" y="1"/>
                    </a:cubicBezTo>
                    <a:cubicBezTo>
                      <a:pt x="5" y="1"/>
                      <a:pt x="2" y="0"/>
                      <a:pt x="0" y="0"/>
                    </a:cubicBezTo>
                  </a:path>
                </a:pathLst>
              </a:custGeom>
              <a:solidFill>
                <a:srgbClr val="B0B3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1" name="Freeform 2534">
                <a:extLst>
                  <a:ext uri="{FF2B5EF4-FFF2-40B4-BE49-F238E27FC236}">
                    <a16:creationId xmlns:a16="http://schemas.microsoft.com/office/drawing/2014/main" id="{DE72AACA-D2C0-4C6A-998F-2B6982FAEBD8}"/>
                  </a:ext>
                </a:extLst>
              </p:cNvPr>
              <p:cNvSpPr>
                <a:spLocks/>
              </p:cNvSpPr>
              <p:nvPr/>
            </p:nvSpPr>
            <p:spPr bwMode="auto">
              <a:xfrm>
                <a:off x="643" y="847"/>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ABBA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2" name="Freeform 2535">
                <a:extLst>
                  <a:ext uri="{FF2B5EF4-FFF2-40B4-BE49-F238E27FC236}">
                    <a16:creationId xmlns:a16="http://schemas.microsoft.com/office/drawing/2014/main" id="{2C8650C8-C3DF-4116-B04F-7DCF0E233C30}"/>
                  </a:ext>
                </a:extLst>
              </p:cNvPr>
              <p:cNvSpPr>
                <a:spLocks/>
              </p:cNvSpPr>
              <p:nvPr/>
            </p:nvSpPr>
            <p:spPr bwMode="auto">
              <a:xfrm>
                <a:off x="643" y="847"/>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3" name="Freeform 2536">
                <a:extLst>
                  <a:ext uri="{FF2B5EF4-FFF2-40B4-BE49-F238E27FC236}">
                    <a16:creationId xmlns:a16="http://schemas.microsoft.com/office/drawing/2014/main" id="{F4B11BE5-5716-4B59-BB49-C2A637E8E3DD}"/>
                  </a:ext>
                </a:extLst>
              </p:cNvPr>
              <p:cNvSpPr>
                <a:spLocks/>
              </p:cNvSpPr>
              <p:nvPr/>
            </p:nvSpPr>
            <p:spPr bwMode="auto">
              <a:xfrm>
                <a:off x="638" y="840"/>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rgbClr val="ABBA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4" name="Freeform 2537">
                <a:extLst>
                  <a:ext uri="{FF2B5EF4-FFF2-40B4-BE49-F238E27FC236}">
                    <a16:creationId xmlns:a16="http://schemas.microsoft.com/office/drawing/2014/main" id="{57AB6F74-1F51-4391-BA46-18178784485D}"/>
                  </a:ext>
                </a:extLst>
              </p:cNvPr>
              <p:cNvSpPr>
                <a:spLocks/>
              </p:cNvSpPr>
              <p:nvPr/>
            </p:nvSpPr>
            <p:spPr bwMode="auto">
              <a:xfrm>
                <a:off x="638" y="840"/>
                <a:ext cx="0" cy="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5" name="Freeform 2538">
                <a:extLst>
                  <a:ext uri="{FF2B5EF4-FFF2-40B4-BE49-F238E27FC236}">
                    <a16:creationId xmlns:a16="http://schemas.microsoft.com/office/drawing/2014/main" id="{D77C4A4B-236E-41F3-940C-7AB9B5A0CC56}"/>
                  </a:ext>
                </a:extLst>
              </p:cNvPr>
              <p:cNvSpPr>
                <a:spLocks/>
              </p:cNvSpPr>
              <p:nvPr/>
            </p:nvSpPr>
            <p:spPr bwMode="auto">
              <a:xfrm>
                <a:off x="622" y="790"/>
                <a:ext cx="0" cy="7"/>
              </a:xfrm>
              <a:custGeom>
                <a:avLst/>
                <a:gdLst>
                  <a:gd name="T0" fmla="*/ 0 h 3"/>
                  <a:gd name="T1" fmla="*/ 1 h 3"/>
                  <a:gd name="T2" fmla="*/ 1 h 3"/>
                  <a:gd name="T3" fmla="*/ 3 h 3"/>
                  <a:gd name="T4" fmla="*/ 1 h 3"/>
                  <a:gd name="T5" fmla="*/ 0 h 3"/>
                </a:gdLst>
                <a:ahLst/>
                <a:cxnLst>
                  <a:cxn ang="0">
                    <a:pos x="0" y="T0"/>
                  </a:cxn>
                  <a:cxn ang="0">
                    <a:pos x="0" y="T1"/>
                  </a:cxn>
                  <a:cxn ang="0">
                    <a:pos x="0" y="T2"/>
                  </a:cxn>
                  <a:cxn ang="0">
                    <a:pos x="0" y="T3"/>
                  </a:cxn>
                  <a:cxn ang="0">
                    <a:pos x="0" y="T4"/>
                  </a:cxn>
                  <a:cxn ang="0">
                    <a:pos x="0" y="T5"/>
                  </a:cxn>
                </a:cxnLst>
                <a:rect l="0" t="0" r="r" b="b"/>
                <a:pathLst>
                  <a:path h="3">
                    <a:moveTo>
                      <a:pt x="0" y="0"/>
                    </a:moveTo>
                    <a:cubicBezTo>
                      <a:pt x="0" y="0"/>
                      <a:pt x="0" y="1"/>
                      <a:pt x="0" y="1"/>
                    </a:cubicBezTo>
                    <a:cubicBezTo>
                      <a:pt x="0" y="1"/>
                      <a:pt x="0" y="1"/>
                      <a:pt x="0" y="1"/>
                    </a:cubicBezTo>
                    <a:cubicBezTo>
                      <a:pt x="0" y="2"/>
                      <a:pt x="0" y="2"/>
                      <a:pt x="0" y="3"/>
                    </a:cubicBezTo>
                    <a:cubicBezTo>
                      <a:pt x="0" y="2"/>
                      <a:pt x="0" y="1"/>
                      <a:pt x="0" y="1"/>
                    </a:cubicBezTo>
                    <a:cubicBezTo>
                      <a:pt x="0" y="0"/>
                      <a:pt x="0" y="0"/>
                      <a:pt x="0" y="0"/>
                    </a:cubicBezTo>
                  </a:path>
                </a:pathLst>
              </a:custGeom>
              <a:solidFill>
                <a:srgbClr val="ABBA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6" name="Freeform 2539">
                <a:extLst>
                  <a:ext uri="{FF2B5EF4-FFF2-40B4-BE49-F238E27FC236}">
                    <a16:creationId xmlns:a16="http://schemas.microsoft.com/office/drawing/2014/main" id="{F7066685-6A45-40FA-AD74-9ECBF2E9A543}"/>
                  </a:ext>
                </a:extLst>
              </p:cNvPr>
              <p:cNvSpPr>
                <a:spLocks/>
              </p:cNvSpPr>
              <p:nvPr/>
            </p:nvSpPr>
            <p:spPr bwMode="auto">
              <a:xfrm>
                <a:off x="622" y="718"/>
                <a:ext cx="35" cy="98"/>
              </a:xfrm>
              <a:custGeom>
                <a:avLst/>
                <a:gdLst>
                  <a:gd name="T0" fmla="*/ 15 w 15"/>
                  <a:gd name="T1" fmla="*/ 0 h 41"/>
                  <a:gd name="T2" fmla="*/ 14 w 15"/>
                  <a:gd name="T3" fmla="*/ 1 h 41"/>
                  <a:gd name="T4" fmla="*/ 14 w 15"/>
                  <a:gd name="T5" fmla="*/ 1 h 41"/>
                  <a:gd name="T6" fmla="*/ 14 w 15"/>
                  <a:gd name="T7" fmla="*/ 1 h 41"/>
                  <a:gd name="T8" fmla="*/ 14 w 15"/>
                  <a:gd name="T9" fmla="*/ 1 h 41"/>
                  <a:gd name="T10" fmla="*/ 8 w 15"/>
                  <a:gd name="T11" fmla="*/ 7 h 41"/>
                  <a:gd name="T12" fmla="*/ 8 w 15"/>
                  <a:gd name="T13" fmla="*/ 7 h 41"/>
                  <a:gd name="T14" fmla="*/ 8 w 15"/>
                  <a:gd name="T15" fmla="*/ 7 h 41"/>
                  <a:gd name="T16" fmla="*/ 7 w 15"/>
                  <a:gd name="T17" fmla="*/ 10 h 41"/>
                  <a:gd name="T18" fmla="*/ 0 w 15"/>
                  <a:gd name="T19" fmla="*/ 30 h 41"/>
                  <a:gd name="T20" fmla="*/ 2 w 15"/>
                  <a:gd name="T21" fmla="*/ 21 h 41"/>
                  <a:gd name="T22" fmla="*/ 10 w 15"/>
                  <a:gd name="T23" fmla="*/ 37 h 41"/>
                  <a:gd name="T24" fmla="*/ 14 w 15"/>
                  <a:gd name="T25" fmla="*/ 41 h 41"/>
                  <a:gd name="T26" fmla="*/ 15 w 15"/>
                  <a:gd name="T27" fmla="*/ 34 h 41"/>
                  <a:gd name="T28" fmla="*/ 10 w 15"/>
                  <a:gd name="T29" fmla="*/ 26 h 41"/>
                  <a:gd name="T30" fmla="*/ 9 w 15"/>
                  <a:gd name="T31" fmla="*/ 18 h 41"/>
                  <a:gd name="T32" fmla="*/ 14 w 15"/>
                  <a:gd name="T33" fmla="*/ 3 h 41"/>
                  <a:gd name="T34" fmla="*/ 15 w 15"/>
                  <a:gd name="T35" fmla="*/ 2 h 41"/>
                  <a:gd name="T36" fmla="*/ 15 w 15"/>
                  <a:gd name="T3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41">
                    <a:moveTo>
                      <a:pt x="15" y="0"/>
                    </a:moveTo>
                    <a:cubicBezTo>
                      <a:pt x="15" y="0"/>
                      <a:pt x="14" y="1"/>
                      <a:pt x="14" y="1"/>
                    </a:cubicBezTo>
                    <a:cubicBezTo>
                      <a:pt x="14" y="1"/>
                      <a:pt x="14" y="1"/>
                      <a:pt x="14" y="1"/>
                    </a:cubicBezTo>
                    <a:cubicBezTo>
                      <a:pt x="14" y="1"/>
                      <a:pt x="14" y="1"/>
                      <a:pt x="14" y="1"/>
                    </a:cubicBezTo>
                    <a:cubicBezTo>
                      <a:pt x="14" y="1"/>
                      <a:pt x="14" y="1"/>
                      <a:pt x="14" y="1"/>
                    </a:cubicBezTo>
                    <a:cubicBezTo>
                      <a:pt x="12" y="3"/>
                      <a:pt x="10" y="5"/>
                      <a:pt x="8" y="7"/>
                    </a:cubicBezTo>
                    <a:cubicBezTo>
                      <a:pt x="8" y="7"/>
                      <a:pt x="8" y="7"/>
                      <a:pt x="8" y="7"/>
                    </a:cubicBezTo>
                    <a:cubicBezTo>
                      <a:pt x="8" y="7"/>
                      <a:pt x="8" y="7"/>
                      <a:pt x="8" y="7"/>
                    </a:cubicBezTo>
                    <a:cubicBezTo>
                      <a:pt x="8" y="8"/>
                      <a:pt x="7" y="9"/>
                      <a:pt x="7" y="10"/>
                    </a:cubicBezTo>
                    <a:cubicBezTo>
                      <a:pt x="3" y="16"/>
                      <a:pt x="1" y="23"/>
                      <a:pt x="0" y="30"/>
                    </a:cubicBezTo>
                    <a:cubicBezTo>
                      <a:pt x="0" y="27"/>
                      <a:pt x="1" y="24"/>
                      <a:pt x="2" y="21"/>
                    </a:cubicBezTo>
                    <a:cubicBezTo>
                      <a:pt x="4" y="28"/>
                      <a:pt x="7" y="33"/>
                      <a:pt x="10" y="37"/>
                    </a:cubicBezTo>
                    <a:cubicBezTo>
                      <a:pt x="11" y="38"/>
                      <a:pt x="13" y="40"/>
                      <a:pt x="14" y="41"/>
                    </a:cubicBezTo>
                    <a:cubicBezTo>
                      <a:pt x="15" y="34"/>
                      <a:pt x="15" y="34"/>
                      <a:pt x="15" y="34"/>
                    </a:cubicBezTo>
                    <a:cubicBezTo>
                      <a:pt x="12" y="32"/>
                      <a:pt x="11" y="29"/>
                      <a:pt x="10" y="26"/>
                    </a:cubicBezTo>
                    <a:cubicBezTo>
                      <a:pt x="9" y="23"/>
                      <a:pt x="9" y="21"/>
                      <a:pt x="9" y="18"/>
                    </a:cubicBezTo>
                    <a:cubicBezTo>
                      <a:pt x="9" y="13"/>
                      <a:pt x="11" y="7"/>
                      <a:pt x="14" y="3"/>
                    </a:cubicBezTo>
                    <a:cubicBezTo>
                      <a:pt x="15" y="3"/>
                      <a:pt x="15" y="2"/>
                      <a:pt x="15" y="2"/>
                    </a:cubicBezTo>
                    <a:cubicBezTo>
                      <a:pt x="15" y="0"/>
                      <a:pt x="15" y="0"/>
                      <a:pt x="15" y="0"/>
                    </a:cubicBezTo>
                  </a:path>
                </a:pathLst>
              </a:custGeom>
              <a:solidFill>
                <a:srgbClr val="ABBA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7" name="Freeform 2540">
                <a:extLst>
                  <a:ext uri="{FF2B5EF4-FFF2-40B4-BE49-F238E27FC236}">
                    <a16:creationId xmlns:a16="http://schemas.microsoft.com/office/drawing/2014/main" id="{B270DBF8-10D5-4D26-899C-C5DD4E06D76B}"/>
                  </a:ext>
                </a:extLst>
              </p:cNvPr>
              <p:cNvSpPr>
                <a:spLocks noEditPoints="1"/>
              </p:cNvSpPr>
              <p:nvPr/>
            </p:nvSpPr>
            <p:spPr bwMode="auto">
              <a:xfrm>
                <a:off x="624" y="804"/>
                <a:ext cx="5" cy="17"/>
              </a:xfrm>
              <a:custGeom>
                <a:avLst/>
                <a:gdLst>
                  <a:gd name="T0" fmla="*/ 0 w 2"/>
                  <a:gd name="T1" fmla="*/ 1 h 7"/>
                  <a:gd name="T2" fmla="*/ 1 w 2"/>
                  <a:gd name="T3" fmla="*/ 5 h 7"/>
                  <a:gd name="T4" fmla="*/ 2 w 2"/>
                  <a:gd name="T5" fmla="*/ 7 h 7"/>
                  <a:gd name="T6" fmla="*/ 0 w 2"/>
                  <a:gd name="T7" fmla="*/ 1 h 7"/>
                  <a:gd name="T8" fmla="*/ 0 w 2"/>
                  <a:gd name="T9" fmla="*/ 0 h 7"/>
                  <a:gd name="T10" fmla="*/ 0 w 2"/>
                  <a:gd name="T11" fmla="*/ 0 h 7"/>
                  <a:gd name="T12" fmla="*/ 0 w 2"/>
                  <a:gd name="T13" fmla="*/ 1 h 7"/>
                  <a:gd name="T14" fmla="*/ 0 w 2"/>
                  <a:gd name="T15" fmla="*/ 1 h 7"/>
                  <a:gd name="T16" fmla="*/ 0 w 2"/>
                  <a:gd name="T17" fmla="*/ 1 h 7"/>
                  <a:gd name="T18" fmla="*/ 0 w 2"/>
                  <a:gd name="T19" fmla="*/ 0 h 7"/>
                  <a:gd name="T20" fmla="*/ 0 w 2"/>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7">
                    <a:moveTo>
                      <a:pt x="0" y="1"/>
                    </a:moveTo>
                    <a:cubicBezTo>
                      <a:pt x="0" y="3"/>
                      <a:pt x="0" y="4"/>
                      <a:pt x="1" y="5"/>
                    </a:cubicBezTo>
                    <a:cubicBezTo>
                      <a:pt x="1" y="6"/>
                      <a:pt x="1" y="6"/>
                      <a:pt x="2" y="7"/>
                    </a:cubicBezTo>
                    <a:cubicBezTo>
                      <a:pt x="1" y="5"/>
                      <a:pt x="0" y="3"/>
                      <a:pt x="0" y="1"/>
                    </a:cubicBezTo>
                    <a:moveTo>
                      <a:pt x="0" y="0"/>
                    </a:moveTo>
                    <a:cubicBezTo>
                      <a:pt x="0" y="0"/>
                      <a:pt x="0" y="0"/>
                      <a:pt x="0" y="0"/>
                    </a:cubicBezTo>
                    <a:cubicBezTo>
                      <a:pt x="0" y="0"/>
                      <a:pt x="0" y="1"/>
                      <a:pt x="0" y="1"/>
                    </a:cubicBezTo>
                    <a:cubicBezTo>
                      <a:pt x="0" y="1"/>
                      <a:pt x="0" y="1"/>
                      <a:pt x="0" y="1"/>
                    </a:cubicBezTo>
                    <a:cubicBezTo>
                      <a:pt x="0" y="1"/>
                      <a:pt x="0" y="1"/>
                      <a:pt x="0" y="1"/>
                    </a:cubicBezTo>
                    <a:cubicBezTo>
                      <a:pt x="0" y="1"/>
                      <a:pt x="0" y="0"/>
                      <a:pt x="0" y="0"/>
                    </a:cubicBezTo>
                    <a:cubicBezTo>
                      <a:pt x="0" y="0"/>
                      <a:pt x="0" y="0"/>
                      <a:pt x="0" y="0"/>
                    </a:cubicBezTo>
                  </a:path>
                </a:pathLst>
              </a:custGeom>
              <a:solidFill>
                <a:srgbClr val="ABBA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8" name="Freeform 2541">
                <a:extLst>
                  <a:ext uri="{FF2B5EF4-FFF2-40B4-BE49-F238E27FC236}">
                    <a16:creationId xmlns:a16="http://schemas.microsoft.com/office/drawing/2014/main" id="{556A2B6A-F95D-4785-B809-5D695DA137FE}"/>
                  </a:ext>
                </a:extLst>
              </p:cNvPr>
              <p:cNvSpPr>
                <a:spLocks/>
              </p:cNvSpPr>
              <p:nvPr/>
            </p:nvSpPr>
            <p:spPr bwMode="auto">
              <a:xfrm>
                <a:off x="622" y="797"/>
                <a:ext cx="2" cy="7"/>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cubicBezTo>
                      <a:pt x="1" y="2"/>
                      <a:pt x="0" y="1"/>
                      <a:pt x="0" y="0"/>
                    </a:cubicBezTo>
                  </a:path>
                </a:pathLst>
              </a:custGeom>
              <a:solidFill>
                <a:srgbClr val="ABBA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9" name="Freeform 2542">
                <a:extLst>
                  <a:ext uri="{FF2B5EF4-FFF2-40B4-BE49-F238E27FC236}">
                    <a16:creationId xmlns:a16="http://schemas.microsoft.com/office/drawing/2014/main" id="{C1685F7A-663F-4457-9AFD-ACC812149E09}"/>
                  </a:ext>
                </a:extLst>
              </p:cNvPr>
              <p:cNvSpPr>
                <a:spLocks/>
              </p:cNvSpPr>
              <p:nvPr/>
            </p:nvSpPr>
            <p:spPr bwMode="auto">
              <a:xfrm>
                <a:off x="634" y="83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path>
                </a:pathLst>
              </a:custGeom>
              <a:solidFill>
                <a:srgbClr val="ABBA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0" name="Freeform 2543">
                <a:extLst>
                  <a:ext uri="{FF2B5EF4-FFF2-40B4-BE49-F238E27FC236}">
                    <a16:creationId xmlns:a16="http://schemas.microsoft.com/office/drawing/2014/main" id="{92B8D0C8-1B44-49BF-9EB0-33A81D7E1E8E}"/>
                  </a:ext>
                </a:extLst>
              </p:cNvPr>
              <p:cNvSpPr>
                <a:spLocks/>
              </p:cNvSpPr>
              <p:nvPr/>
            </p:nvSpPr>
            <p:spPr bwMode="auto">
              <a:xfrm>
                <a:off x="629" y="823"/>
                <a:ext cx="2" cy="5"/>
              </a:xfrm>
              <a:custGeom>
                <a:avLst/>
                <a:gdLst>
                  <a:gd name="T0" fmla="*/ 0 w 1"/>
                  <a:gd name="T1" fmla="*/ 0 h 2"/>
                  <a:gd name="T2" fmla="*/ 0 w 1"/>
                  <a:gd name="T3" fmla="*/ 1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0" y="1"/>
                      <a:pt x="0" y="1"/>
                    </a:cubicBezTo>
                    <a:cubicBezTo>
                      <a:pt x="1" y="2"/>
                      <a:pt x="1" y="2"/>
                      <a:pt x="1" y="2"/>
                    </a:cubicBezTo>
                    <a:cubicBezTo>
                      <a:pt x="0" y="2"/>
                      <a:pt x="0" y="1"/>
                      <a:pt x="0" y="0"/>
                    </a:cubicBezTo>
                  </a:path>
                </a:pathLst>
              </a:custGeom>
              <a:solidFill>
                <a:srgbClr val="ABBA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1" name="Freeform 2544">
                <a:extLst>
                  <a:ext uri="{FF2B5EF4-FFF2-40B4-BE49-F238E27FC236}">
                    <a16:creationId xmlns:a16="http://schemas.microsoft.com/office/drawing/2014/main" id="{27F77263-917A-44CF-B8A6-41C05406BE36}"/>
                  </a:ext>
                </a:extLst>
              </p:cNvPr>
              <p:cNvSpPr>
                <a:spLocks noEditPoints="1"/>
              </p:cNvSpPr>
              <p:nvPr/>
            </p:nvSpPr>
            <p:spPr bwMode="auto">
              <a:xfrm>
                <a:off x="622" y="768"/>
                <a:ext cx="33" cy="86"/>
              </a:xfrm>
              <a:custGeom>
                <a:avLst/>
                <a:gdLst>
                  <a:gd name="T0" fmla="*/ 2 w 14"/>
                  <a:gd name="T1" fmla="*/ 19 h 36"/>
                  <a:gd name="T2" fmla="*/ 2 w 14"/>
                  <a:gd name="T3" fmla="*/ 19 h 36"/>
                  <a:gd name="T4" fmla="*/ 2 w 14"/>
                  <a:gd name="T5" fmla="*/ 19 h 36"/>
                  <a:gd name="T6" fmla="*/ 2 w 14"/>
                  <a:gd name="T7" fmla="*/ 19 h 36"/>
                  <a:gd name="T8" fmla="*/ 2 w 14"/>
                  <a:gd name="T9" fmla="*/ 0 h 36"/>
                  <a:gd name="T10" fmla="*/ 0 w 14"/>
                  <a:gd name="T11" fmla="*/ 9 h 36"/>
                  <a:gd name="T12" fmla="*/ 0 w 14"/>
                  <a:gd name="T13" fmla="*/ 9 h 36"/>
                  <a:gd name="T14" fmla="*/ 0 w 14"/>
                  <a:gd name="T15" fmla="*/ 9 h 36"/>
                  <a:gd name="T16" fmla="*/ 0 w 14"/>
                  <a:gd name="T17" fmla="*/ 9 h 36"/>
                  <a:gd name="T18" fmla="*/ 0 w 14"/>
                  <a:gd name="T19" fmla="*/ 10 h 36"/>
                  <a:gd name="T20" fmla="*/ 0 w 14"/>
                  <a:gd name="T21" fmla="*/ 12 h 36"/>
                  <a:gd name="T22" fmla="*/ 0 w 14"/>
                  <a:gd name="T23" fmla="*/ 12 h 36"/>
                  <a:gd name="T24" fmla="*/ 1 w 14"/>
                  <a:gd name="T25" fmla="*/ 15 h 36"/>
                  <a:gd name="T26" fmla="*/ 1 w 14"/>
                  <a:gd name="T27" fmla="*/ 15 h 36"/>
                  <a:gd name="T28" fmla="*/ 1 w 14"/>
                  <a:gd name="T29" fmla="*/ 15 h 36"/>
                  <a:gd name="T30" fmla="*/ 1 w 14"/>
                  <a:gd name="T31" fmla="*/ 16 h 36"/>
                  <a:gd name="T32" fmla="*/ 3 w 14"/>
                  <a:gd name="T33" fmla="*/ 22 h 36"/>
                  <a:gd name="T34" fmla="*/ 3 w 14"/>
                  <a:gd name="T35" fmla="*/ 23 h 36"/>
                  <a:gd name="T36" fmla="*/ 4 w 14"/>
                  <a:gd name="T37" fmla="*/ 25 h 36"/>
                  <a:gd name="T38" fmla="*/ 4 w 14"/>
                  <a:gd name="T39" fmla="*/ 26 h 36"/>
                  <a:gd name="T40" fmla="*/ 5 w 14"/>
                  <a:gd name="T41" fmla="*/ 27 h 36"/>
                  <a:gd name="T42" fmla="*/ 5 w 14"/>
                  <a:gd name="T43" fmla="*/ 28 h 36"/>
                  <a:gd name="T44" fmla="*/ 5 w 14"/>
                  <a:gd name="T45" fmla="*/ 28 h 36"/>
                  <a:gd name="T46" fmla="*/ 7 w 14"/>
                  <a:gd name="T47" fmla="*/ 30 h 36"/>
                  <a:gd name="T48" fmla="*/ 7 w 14"/>
                  <a:gd name="T49" fmla="*/ 30 h 36"/>
                  <a:gd name="T50" fmla="*/ 7 w 14"/>
                  <a:gd name="T51" fmla="*/ 31 h 36"/>
                  <a:gd name="T52" fmla="*/ 9 w 14"/>
                  <a:gd name="T53" fmla="*/ 33 h 36"/>
                  <a:gd name="T54" fmla="*/ 9 w 14"/>
                  <a:gd name="T55" fmla="*/ 34 h 36"/>
                  <a:gd name="T56" fmla="*/ 12 w 14"/>
                  <a:gd name="T57" fmla="*/ 36 h 36"/>
                  <a:gd name="T58" fmla="*/ 12 w 14"/>
                  <a:gd name="T59" fmla="*/ 36 h 36"/>
                  <a:gd name="T60" fmla="*/ 13 w 14"/>
                  <a:gd name="T61" fmla="*/ 35 h 36"/>
                  <a:gd name="T62" fmla="*/ 11 w 14"/>
                  <a:gd name="T63" fmla="*/ 33 h 36"/>
                  <a:gd name="T64" fmla="*/ 11 w 14"/>
                  <a:gd name="T65" fmla="*/ 33 h 36"/>
                  <a:gd name="T66" fmla="*/ 2 w 14"/>
                  <a:gd name="T67" fmla="*/ 19 h 36"/>
                  <a:gd name="T68" fmla="*/ 2 w 14"/>
                  <a:gd name="T69" fmla="*/ 19 h 36"/>
                  <a:gd name="T70" fmla="*/ 2 w 14"/>
                  <a:gd name="T71" fmla="*/ 18 h 36"/>
                  <a:gd name="T72" fmla="*/ 2 w 14"/>
                  <a:gd name="T73" fmla="*/ 19 h 36"/>
                  <a:gd name="T74" fmla="*/ 2 w 14"/>
                  <a:gd name="T75" fmla="*/ 19 h 36"/>
                  <a:gd name="T76" fmla="*/ 2 w 14"/>
                  <a:gd name="T77" fmla="*/ 19 h 36"/>
                  <a:gd name="T78" fmla="*/ 3 w 14"/>
                  <a:gd name="T79" fmla="*/ 19 h 36"/>
                  <a:gd name="T80" fmla="*/ 3 w 14"/>
                  <a:gd name="T81" fmla="*/ 19 h 36"/>
                  <a:gd name="T82" fmla="*/ 3 w 14"/>
                  <a:gd name="T83" fmla="*/ 19 h 36"/>
                  <a:gd name="T84" fmla="*/ 3 w 14"/>
                  <a:gd name="T85" fmla="*/ 19 h 36"/>
                  <a:gd name="T86" fmla="*/ 2 w 14"/>
                  <a:gd name="T87" fmla="*/ 19 h 36"/>
                  <a:gd name="T88" fmla="*/ 2 w 14"/>
                  <a:gd name="T89" fmla="*/ 19 h 36"/>
                  <a:gd name="T90" fmla="*/ 2 w 14"/>
                  <a:gd name="T91" fmla="*/ 19 h 36"/>
                  <a:gd name="T92" fmla="*/ 2 w 14"/>
                  <a:gd name="T93" fmla="*/ 19 h 36"/>
                  <a:gd name="T94" fmla="*/ 2 w 14"/>
                  <a:gd name="T95" fmla="*/ 19 h 36"/>
                  <a:gd name="T96" fmla="*/ 10 w 14"/>
                  <a:gd name="T97" fmla="*/ 27 h 36"/>
                  <a:gd name="T98" fmla="*/ 10 w 14"/>
                  <a:gd name="T99" fmla="*/ 27 h 36"/>
                  <a:gd name="T100" fmla="*/ 10 w 14"/>
                  <a:gd name="T101" fmla="*/ 26 h 36"/>
                  <a:gd name="T102" fmla="*/ 10 w 14"/>
                  <a:gd name="T103" fmla="*/ 26 h 36"/>
                  <a:gd name="T104" fmla="*/ 10 w 14"/>
                  <a:gd name="T105" fmla="*/ 26 h 36"/>
                  <a:gd name="T106" fmla="*/ 10 w 14"/>
                  <a:gd name="T107" fmla="*/ 26 h 36"/>
                  <a:gd name="T108" fmla="*/ 10 w 14"/>
                  <a:gd name="T109" fmla="*/ 26 h 36"/>
                  <a:gd name="T110" fmla="*/ 14 w 14"/>
                  <a:gd name="T111" fmla="*/ 23 h 36"/>
                  <a:gd name="T112" fmla="*/ 14 w 14"/>
                  <a:gd name="T113" fmla="*/ 20 h 36"/>
                  <a:gd name="T114" fmla="*/ 10 w 14"/>
                  <a:gd name="T115" fmla="*/ 16 h 36"/>
                  <a:gd name="T116" fmla="*/ 2 w 14"/>
                  <a:gd name="T1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 h="36">
                    <a:moveTo>
                      <a:pt x="2" y="19"/>
                    </a:moveTo>
                    <a:cubicBezTo>
                      <a:pt x="2" y="19"/>
                      <a:pt x="2" y="19"/>
                      <a:pt x="2" y="19"/>
                    </a:cubicBezTo>
                    <a:cubicBezTo>
                      <a:pt x="2" y="19"/>
                      <a:pt x="2" y="19"/>
                      <a:pt x="2" y="19"/>
                    </a:cubicBezTo>
                    <a:cubicBezTo>
                      <a:pt x="2" y="19"/>
                      <a:pt x="2" y="19"/>
                      <a:pt x="2" y="19"/>
                    </a:cubicBezTo>
                    <a:moveTo>
                      <a:pt x="2" y="0"/>
                    </a:moveTo>
                    <a:cubicBezTo>
                      <a:pt x="1" y="3"/>
                      <a:pt x="0" y="6"/>
                      <a:pt x="0" y="9"/>
                    </a:cubicBezTo>
                    <a:cubicBezTo>
                      <a:pt x="0" y="9"/>
                      <a:pt x="0" y="9"/>
                      <a:pt x="0" y="9"/>
                    </a:cubicBezTo>
                    <a:cubicBezTo>
                      <a:pt x="0" y="9"/>
                      <a:pt x="0" y="9"/>
                      <a:pt x="0" y="9"/>
                    </a:cubicBezTo>
                    <a:cubicBezTo>
                      <a:pt x="0" y="9"/>
                      <a:pt x="0" y="9"/>
                      <a:pt x="0" y="9"/>
                    </a:cubicBezTo>
                    <a:cubicBezTo>
                      <a:pt x="0" y="9"/>
                      <a:pt x="0" y="9"/>
                      <a:pt x="0" y="10"/>
                    </a:cubicBezTo>
                    <a:cubicBezTo>
                      <a:pt x="0" y="10"/>
                      <a:pt x="0" y="11"/>
                      <a:pt x="0" y="12"/>
                    </a:cubicBezTo>
                    <a:cubicBezTo>
                      <a:pt x="0" y="12"/>
                      <a:pt x="0" y="12"/>
                      <a:pt x="0" y="12"/>
                    </a:cubicBezTo>
                    <a:cubicBezTo>
                      <a:pt x="0" y="13"/>
                      <a:pt x="1" y="14"/>
                      <a:pt x="1" y="15"/>
                    </a:cubicBezTo>
                    <a:cubicBezTo>
                      <a:pt x="1" y="15"/>
                      <a:pt x="1" y="15"/>
                      <a:pt x="1" y="15"/>
                    </a:cubicBezTo>
                    <a:cubicBezTo>
                      <a:pt x="1" y="15"/>
                      <a:pt x="1" y="15"/>
                      <a:pt x="1" y="15"/>
                    </a:cubicBezTo>
                    <a:cubicBezTo>
                      <a:pt x="1" y="15"/>
                      <a:pt x="1" y="16"/>
                      <a:pt x="1" y="16"/>
                    </a:cubicBezTo>
                    <a:cubicBezTo>
                      <a:pt x="1" y="18"/>
                      <a:pt x="2" y="20"/>
                      <a:pt x="3" y="22"/>
                    </a:cubicBezTo>
                    <a:cubicBezTo>
                      <a:pt x="3" y="23"/>
                      <a:pt x="3" y="23"/>
                      <a:pt x="3" y="23"/>
                    </a:cubicBezTo>
                    <a:cubicBezTo>
                      <a:pt x="3" y="24"/>
                      <a:pt x="3" y="25"/>
                      <a:pt x="4" y="25"/>
                    </a:cubicBezTo>
                    <a:cubicBezTo>
                      <a:pt x="4" y="25"/>
                      <a:pt x="4" y="26"/>
                      <a:pt x="4" y="26"/>
                    </a:cubicBezTo>
                    <a:cubicBezTo>
                      <a:pt x="5" y="27"/>
                      <a:pt x="5" y="27"/>
                      <a:pt x="5" y="27"/>
                    </a:cubicBezTo>
                    <a:cubicBezTo>
                      <a:pt x="5" y="27"/>
                      <a:pt x="5" y="27"/>
                      <a:pt x="5" y="28"/>
                    </a:cubicBezTo>
                    <a:cubicBezTo>
                      <a:pt x="5" y="28"/>
                      <a:pt x="5" y="28"/>
                      <a:pt x="5" y="28"/>
                    </a:cubicBezTo>
                    <a:cubicBezTo>
                      <a:pt x="6" y="29"/>
                      <a:pt x="6" y="29"/>
                      <a:pt x="7" y="30"/>
                    </a:cubicBezTo>
                    <a:cubicBezTo>
                      <a:pt x="7" y="30"/>
                      <a:pt x="7" y="30"/>
                      <a:pt x="7" y="30"/>
                    </a:cubicBezTo>
                    <a:cubicBezTo>
                      <a:pt x="7" y="31"/>
                      <a:pt x="7" y="31"/>
                      <a:pt x="7" y="31"/>
                    </a:cubicBezTo>
                    <a:cubicBezTo>
                      <a:pt x="8" y="32"/>
                      <a:pt x="8" y="32"/>
                      <a:pt x="9" y="33"/>
                    </a:cubicBezTo>
                    <a:cubicBezTo>
                      <a:pt x="9" y="34"/>
                      <a:pt x="9" y="34"/>
                      <a:pt x="9" y="34"/>
                    </a:cubicBezTo>
                    <a:cubicBezTo>
                      <a:pt x="10" y="34"/>
                      <a:pt x="11" y="35"/>
                      <a:pt x="12" y="36"/>
                    </a:cubicBezTo>
                    <a:cubicBezTo>
                      <a:pt x="12" y="36"/>
                      <a:pt x="12" y="36"/>
                      <a:pt x="12" y="36"/>
                    </a:cubicBezTo>
                    <a:cubicBezTo>
                      <a:pt x="13" y="35"/>
                      <a:pt x="13" y="35"/>
                      <a:pt x="13" y="35"/>
                    </a:cubicBezTo>
                    <a:cubicBezTo>
                      <a:pt x="12" y="35"/>
                      <a:pt x="11" y="34"/>
                      <a:pt x="11" y="33"/>
                    </a:cubicBezTo>
                    <a:cubicBezTo>
                      <a:pt x="11" y="33"/>
                      <a:pt x="11" y="33"/>
                      <a:pt x="11" y="33"/>
                    </a:cubicBezTo>
                    <a:cubicBezTo>
                      <a:pt x="7" y="29"/>
                      <a:pt x="4" y="24"/>
                      <a:pt x="2" y="19"/>
                    </a:cubicBezTo>
                    <a:cubicBezTo>
                      <a:pt x="2" y="19"/>
                      <a:pt x="2" y="19"/>
                      <a:pt x="2" y="19"/>
                    </a:cubicBezTo>
                    <a:cubicBezTo>
                      <a:pt x="2" y="18"/>
                      <a:pt x="2" y="18"/>
                      <a:pt x="2" y="18"/>
                    </a:cubicBezTo>
                    <a:cubicBezTo>
                      <a:pt x="2" y="18"/>
                      <a:pt x="2" y="19"/>
                      <a:pt x="2" y="19"/>
                    </a:cubicBezTo>
                    <a:cubicBezTo>
                      <a:pt x="2" y="19"/>
                      <a:pt x="2" y="19"/>
                      <a:pt x="2" y="19"/>
                    </a:cubicBezTo>
                    <a:cubicBezTo>
                      <a:pt x="2" y="19"/>
                      <a:pt x="2" y="19"/>
                      <a:pt x="2"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2" y="19"/>
                    </a:cubicBezTo>
                    <a:cubicBezTo>
                      <a:pt x="2" y="19"/>
                      <a:pt x="2" y="19"/>
                      <a:pt x="2" y="19"/>
                    </a:cubicBezTo>
                    <a:cubicBezTo>
                      <a:pt x="2" y="19"/>
                      <a:pt x="2" y="19"/>
                      <a:pt x="2" y="19"/>
                    </a:cubicBezTo>
                    <a:cubicBezTo>
                      <a:pt x="2" y="19"/>
                      <a:pt x="2" y="19"/>
                      <a:pt x="2" y="19"/>
                    </a:cubicBezTo>
                    <a:cubicBezTo>
                      <a:pt x="2" y="19"/>
                      <a:pt x="2" y="19"/>
                      <a:pt x="2" y="19"/>
                    </a:cubicBezTo>
                    <a:cubicBezTo>
                      <a:pt x="5" y="22"/>
                      <a:pt x="7" y="25"/>
                      <a:pt x="10" y="27"/>
                    </a:cubicBezTo>
                    <a:cubicBezTo>
                      <a:pt x="10" y="27"/>
                      <a:pt x="10" y="27"/>
                      <a:pt x="10" y="27"/>
                    </a:cubicBezTo>
                    <a:cubicBezTo>
                      <a:pt x="10" y="26"/>
                      <a:pt x="10" y="26"/>
                      <a:pt x="10" y="26"/>
                    </a:cubicBezTo>
                    <a:cubicBezTo>
                      <a:pt x="10" y="26"/>
                      <a:pt x="10" y="26"/>
                      <a:pt x="10" y="26"/>
                    </a:cubicBezTo>
                    <a:cubicBezTo>
                      <a:pt x="10" y="26"/>
                      <a:pt x="10" y="26"/>
                      <a:pt x="10" y="26"/>
                    </a:cubicBezTo>
                    <a:cubicBezTo>
                      <a:pt x="10" y="26"/>
                      <a:pt x="10" y="26"/>
                      <a:pt x="10" y="26"/>
                    </a:cubicBezTo>
                    <a:cubicBezTo>
                      <a:pt x="10" y="26"/>
                      <a:pt x="10" y="26"/>
                      <a:pt x="10" y="26"/>
                    </a:cubicBezTo>
                    <a:cubicBezTo>
                      <a:pt x="11" y="25"/>
                      <a:pt x="12" y="24"/>
                      <a:pt x="14" y="23"/>
                    </a:cubicBezTo>
                    <a:cubicBezTo>
                      <a:pt x="14" y="20"/>
                      <a:pt x="14" y="20"/>
                      <a:pt x="14" y="20"/>
                    </a:cubicBezTo>
                    <a:cubicBezTo>
                      <a:pt x="13" y="19"/>
                      <a:pt x="11" y="17"/>
                      <a:pt x="10" y="16"/>
                    </a:cubicBezTo>
                    <a:cubicBezTo>
                      <a:pt x="7" y="12"/>
                      <a:pt x="4" y="7"/>
                      <a:pt x="2" y="0"/>
                    </a:cubicBezTo>
                  </a:path>
                </a:pathLst>
              </a:custGeom>
              <a:solidFill>
                <a:srgbClr val="A9B1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2" name="Freeform 2545">
                <a:extLst>
                  <a:ext uri="{FF2B5EF4-FFF2-40B4-BE49-F238E27FC236}">
                    <a16:creationId xmlns:a16="http://schemas.microsoft.com/office/drawing/2014/main" id="{18E16901-846B-4281-B41B-A7F379080C72}"/>
                  </a:ext>
                </a:extLst>
              </p:cNvPr>
              <p:cNvSpPr>
                <a:spLocks/>
              </p:cNvSpPr>
              <p:nvPr/>
            </p:nvSpPr>
            <p:spPr bwMode="auto">
              <a:xfrm>
                <a:off x="626" y="814"/>
                <a:ext cx="22" cy="33"/>
              </a:xfrm>
              <a:custGeom>
                <a:avLst/>
                <a:gdLst>
                  <a:gd name="T0" fmla="*/ 0 w 9"/>
                  <a:gd name="T1" fmla="*/ 0 h 14"/>
                  <a:gd name="T2" fmla="*/ 0 w 9"/>
                  <a:gd name="T3" fmla="*/ 0 h 14"/>
                  <a:gd name="T4" fmla="*/ 0 w 9"/>
                  <a:gd name="T5" fmla="*/ 0 h 14"/>
                  <a:gd name="T6" fmla="*/ 9 w 9"/>
                  <a:gd name="T7" fmla="*/ 14 h 14"/>
                  <a:gd name="T8" fmla="*/ 9 w 9"/>
                  <a:gd name="T9" fmla="*/ 14 h 14"/>
                  <a:gd name="T10" fmla="*/ 7 w 9"/>
                  <a:gd name="T11" fmla="*/ 10 h 14"/>
                  <a:gd name="T12" fmla="*/ 8 w 9"/>
                  <a:gd name="T13" fmla="*/ 8 h 14"/>
                  <a:gd name="T14" fmla="*/ 0 w 9"/>
                  <a:gd name="T15" fmla="*/ 0 h 14"/>
                  <a:gd name="T16" fmla="*/ 0 w 9"/>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4">
                    <a:moveTo>
                      <a:pt x="0" y="0"/>
                    </a:moveTo>
                    <a:cubicBezTo>
                      <a:pt x="0" y="0"/>
                      <a:pt x="0" y="0"/>
                      <a:pt x="0" y="0"/>
                    </a:cubicBezTo>
                    <a:cubicBezTo>
                      <a:pt x="0" y="0"/>
                      <a:pt x="0" y="0"/>
                      <a:pt x="0" y="0"/>
                    </a:cubicBezTo>
                    <a:cubicBezTo>
                      <a:pt x="2" y="5"/>
                      <a:pt x="5" y="10"/>
                      <a:pt x="9" y="14"/>
                    </a:cubicBezTo>
                    <a:cubicBezTo>
                      <a:pt x="9" y="14"/>
                      <a:pt x="9" y="14"/>
                      <a:pt x="9" y="14"/>
                    </a:cubicBezTo>
                    <a:cubicBezTo>
                      <a:pt x="8" y="13"/>
                      <a:pt x="7" y="11"/>
                      <a:pt x="7" y="10"/>
                    </a:cubicBezTo>
                    <a:cubicBezTo>
                      <a:pt x="7" y="9"/>
                      <a:pt x="8" y="8"/>
                      <a:pt x="8" y="8"/>
                    </a:cubicBezTo>
                    <a:cubicBezTo>
                      <a:pt x="5" y="6"/>
                      <a:pt x="3" y="3"/>
                      <a:pt x="0" y="0"/>
                    </a:cubicBezTo>
                    <a:cubicBezTo>
                      <a:pt x="0" y="0"/>
                      <a:pt x="0" y="0"/>
                      <a:pt x="0" y="0"/>
                    </a:cubicBezTo>
                  </a:path>
                </a:pathLst>
              </a:custGeom>
              <a:solidFill>
                <a:srgbClr val="A4A6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3" name="Freeform 2546">
                <a:extLst>
                  <a:ext uri="{FF2B5EF4-FFF2-40B4-BE49-F238E27FC236}">
                    <a16:creationId xmlns:a16="http://schemas.microsoft.com/office/drawing/2014/main" id="{1BA096AA-88F9-4DDE-BF74-4262491860DC}"/>
                  </a:ext>
                </a:extLst>
              </p:cNvPr>
              <p:cNvSpPr>
                <a:spLocks/>
              </p:cNvSpPr>
              <p:nvPr/>
            </p:nvSpPr>
            <p:spPr bwMode="auto">
              <a:xfrm>
                <a:off x="626" y="811"/>
                <a:ext cx="3" cy="3"/>
              </a:xfrm>
              <a:custGeom>
                <a:avLst/>
                <a:gdLst>
                  <a:gd name="T0" fmla="*/ 0 w 1"/>
                  <a:gd name="T1" fmla="*/ 0 h 1"/>
                  <a:gd name="T2" fmla="*/ 0 w 1"/>
                  <a:gd name="T3" fmla="*/ 1 h 1"/>
                  <a:gd name="T4" fmla="*/ 0 w 1"/>
                  <a:gd name="T5" fmla="*/ 1 h 1"/>
                  <a:gd name="T6" fmla="*/ 0 w 1"/>
                  <a:gd name="T7" fmla="*/ 1 h 1"/>
                  <a:gd name="T8" fmla="*/ 0 w 1"/>
                  <a:gd name="T9" fmla="*/ 1 h 1"/>
                  <a:gd name="T10" fmla="*/ 0 w 1"/>
                  <a:gd name="T11" fmla="*/ 1 h 1"/>
                  <a:gd name="T12" fmla="*/ 0 w 1"/>
                  <a:gd name="T13" fmla="*/ 1 h 1"/>
                  <a:gd name="T14" fmla="*/ 1 w 1"/>
                  <a:gd name="T15" fmla="*/ 1 h 1"/>
                  <a:gd name="T16" fmla="*/ 1 w 1"/>
                  <a:gd name="T17" fmla="*/ 1 h 1"/>
                  <a:gd name="T18" fmla="*/ 1 w 1"/>
                  <a:gd name="T19" fmla="*/ 1 h 1"/>
                  <a:gd name="T20" fmla="*/ 1 w 1"/>
                  <a:gd name="T21" fmla="*/ 1 h 1"/>
                  <a:gd name="T22" fmla="*/ 0 w 1"/>
                  <a:gd name="T23" fmla="*/ 1 h 1"/>
                  <a:gd name="T24" fmla="*/ 0 w 1"/>
                  <a:gd name="T25" fmla="*/ 1 h 1"/>
                  <a:gd name="T26" fmla="*/ 0 w 1"/>
                  <a:gd name="T27" fmla="*/ 1 h 1"/>
                  <a:gd name="T28" fmla="*/ 0 w 1"/>
                  <a:gd name="T2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1"/>
                      <a:pt x="1" y="1"/>
                      <a:pt x="1" y="1"/>
                    </a:cubicBezTo>
                    <a:cubicBezTo>
                      <a:pt x="1" y="1"/>
                      <a:pt x="1" y="1"/>
                      <a:pt x="0" y="1"/>
                    </a:cubicBezTo>
                    <a:cubicBezTo>
                      <a:pt x="0" y="1"/>
                      <a:pt x="0" y="1"/>
                      <a:pt x="0" y="1"/>
                    </a:cubicBezTo>
                    <a:cubicBezTo>
                      <a:pt x="0" y="1"/>
                      <a:pt x="0" y="1"/>
                      <a:pt x="0" y="1"/>
                    </a:cubicBezTo>
                    <a:cubicBezTo>
                      <a:pt x="0" y="1"/>
                      <a:pt x="0" y="0"/>
                      <a:pt x="0" y="0"/>
                    </a:cubicBezTo>
                  </a:path>
                </a:pathLst>
              </a:custGeom>
              <a:solidFill>
                <a:srgbClr val="A4A6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4" name="Freeform 2547">
                <a:extLst>
                  <a:ext uri="{FF2B5EF4-FFF2-40B4-BE49-F238E27FC236}">
                    <a16:creationId xmlns:a16="http://schemas.microsoft.com/office/drawing/2014/main" id="{FFDCB1E6-A02F-48BF-8C66-8AE530B0FE0B}"/>
                  </a:ext>
                </a:extLst>
              </p:cNvPr>
              <p:cNvSpPr>
                <a:spLocks/>
              </p:cNvSpPr>
              <p:nvPr/>
            </p:nvSpPr>
            <p:spPr bwMode="auto">
              <a:xfrm>
                <a:off x="643" y="723"/>
                <a:ext cx="14" cy="76"/>
              </a:xfrm>
              <a:custGeom>
                <a:avLst/>
                <a:gdLst>
                  <a:gd name="T0" fmla="*/ 6 w 6"/>
                  <a:gd name="T1" fmla="*/ 0 h 32"/>
                  <a:gd name="T2" fmla="*/ 5 w 6"/>
                  <a:gd name="T3" fmla="*/ 1 h 32"/>
                  <a:gd name="T4" fmla="*/ 0 w 6"/>
                  <a:gd name="T5" fmla="*/ 16 h 32"/>
                  <a:gd name="T6" fmla="*/ 1 w 6"/>
                  <a:gd name="T7" fmla="*/ 24 h 32"/>
                  <a:gd name="T8" fmla="*/ 6 w 6"/>
                  <a:gd name="T9" fmla="*/ 32 h 32"/>
                  <a:gd name="T10" fmla="*/ 6 w 6"/>
                  <a:gd name="T11" fmla="*/ 15 h 32"/>
                  <a:gd name="T12" fmla="*/ 5 w 6"/>
                  <a:gd name="T13" fmla="*/ 10 h 32"/>
                  <a:gd name="T14" fmla="*/ 6 w 6"/>
                  <a:gd name="T15" fmla="*/ 7 h 32"/>
                  <a:gd name="T16" fmla="*/ 6 w 6"/>
                  <a:gd name="T17" fmla="*/ 7 h 32"/>
                  <a:gd name="T18" fmla="*/ 6 w 6"/>
                  <a:gd name="T1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32">
                    <a:moveTo>
                      <a:pt x="6" y="0"/>
                    </a:moveTo>
                    <a:cubicBezTo>
                      <a:pt x="6" y="0"/>
                      <a:pt x="6" y="1"/>
                      <a:pt x="5" y="1"/>
                    </a:cubicBezTo>
                    <a:cubicBezTo>
                      <a:pt x="2" y="5"/>
                      <a:pt x="0" y="11"/>
                      <a:pt x="0" y="16"/>
                    </a:cubicBezTo>
                    <a:cubicBezTo>
                      <a:pt x="0" y="19"/>
                      <a:pt x="0" y="21"/>
                      <a:pt x="1" y="24"/>
                    </a:cubicBezTo>
                    <a:cubicBezTo>
                      <a:pt x="2" y="27"/>
                      <a:pt x="3" y="30"/>
                      <a:pt x="6" y="32"/>
                    </a:cubicBezTo>
                    <a:cubicBezTo>
                      <a:pt x="6" y="15"/>
                      <a:pt x="6" y="15"/>
                      <a:pt x="6" y="15"/>
                    </a:cubicBezTo>
                    <a:cubicBezTo>
                      <a:pt x="6" y="14"/>
                      <a:pt x="5" y="12"/>
                      <a:pt x="5" y="10"/>
                    </a:cubicBezTo>
                    <a:cubicBezTo>
                      <a:pt x="5" y="9"/>
                      <a:pt x="6" y="8"/>
                      <a:pt x="6" y="7"/>
                    </a:cubicBezTo>
                    <a:cubicBezTo>
                      <a:pt x="6" y="7"/>
                      <a:pt x="6" y="7"/>
                      <a:pt x="6" y="7"/>
                    </a:cubicBezTo>
                    <a:cubicBezTo>
                      <a:pt x="6" y="0"/>
                      <a:pt x="6" y="0"/>
                      <a:pt x="6" y="0"/>
                    </a:cubicBezTo>
                  </a:path>
                </a:pathLst>
              </a:custGeom>
              <a:solidFill>
                <a:srgbClr val="BDC6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5" name="Freeform 2548">
                <a:extLst>
                  <a:ext uri="{FF2B5EF4-FFF2-40B4-BE49-F238E27FC236}">
                    <a16:creationId xmlns:a16="http://schemas.microsoft.com/office/drawing/2014/main" id="{59010A92-89D5-4B5B-A831-9CE4866C7F0D}"/>
                  </a:ext>
                </a:extLst>
              </p:cNvPr>
              <p:cNvSpPr>
                <a:spLocks/>
              </p:cNvSpPr>
              <p:nvPr/>
            </p:nvSpPr>
            <p:spPr bwMode="auto">
              <a:xfrm>
                <a:off x="655" y="740"/>
                <a:ext cx="2" cy="19"/>
              </a:xfrm>
              <a:custGeom>
                <a:avLst/>
                <a:gdLst>
                  <a:gd name="T0" fmla="*/ 1 w 1"/>
                  <a:gd name="T1" fmla="*/ 0 h 8"/>
                  <a:gd name="T2" fmla="*/ 0 w 1"/>
                  <a:gd name="T3" fmla="*/ 3 h 8"/>
                  <a:gd name="T4" fmla="*/ 1 w 1"/>
                  <a:gd name="T5" fmla="*/ 8 h 8"/>
                  <a:gd name="T6" fmla="*/ 1 w 1"/>
                  <a:gd name="T7" fmla="*/ 0 h 8"/>
                  <a:gd name="T8" fmla="*/ 1 w 1"/>
                  <a:gd name="T9" fmla="*/ 0 h 8"/>
                </a:gdLst>
                <a:ahLst/>
                <a:cxnLst>
                  <a:cxn ang="0">
                    <a:pos x="T0" y="T1"/>
                  </a:cxn>
                  <a:cxn ang="0">
                    <a:pos x="T2" y="T3"/>
                  </a:cxn>
                  <a:cxn ang="0">
                    <a:pos x="T4" y="T5"/>
                  </a:cxn>
                  <a:cxn ang="0">
                    <a:pos x="T6" y="T7"/>
                  </a:cxn>
                  <a:cxn ang="0">
                    <a:pos x="T8" y="T9"/>
                  </a:cxn>
                </a:cxnLst>
                <a:rect l="0" t="0" r="r" b="b"/>
                <a:pathLst>
                  <a:path w="1" h="8">
                    <a:moveTo>
                      <a:pt x="1" y="0"/>
                    </a:moveTo>
                    <a:cubicBezTo>
                      <a:pt x="1" y="1"/>
                      <a:pt x="0" y="2"/>
                      <a:pt x="0" y="3"/>
                    </a:cubicBezTo>
                    <a:cubicBezTo>
                      <a:pt x="0" y="5"/>
                      <a:pt x="1" y="7"/>
                      <a:pt x="1" y="8"/>
                    </a:cubicBezTo>
                    <a:cubicBezTo>
                      <a:pt x="1" y="0"/>
                      <a:pt x="1" y="0"/>
                      <a:pt x="1" y="0"/>
                    </a:cubicBezTo>
                    <a:cubicBezTo>
                      <a:pt x="1" y="0"/>
                      <a:pt x="1" y="0"/>
                      <a:pt x="1" y="0"/>
                    </a:cubicBezTo>
                  </a:path>
                </a:pathLst>
              </a:custGeom>
              <a:solidFill>
                <a:srgbClr val="C7C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6" name="Freeform 2549">
                <a:extLst>
                  <a:ext uri="{FF2B5EF4-FFF2-40B4-BE49-F238E27FC236}">
                    <a16:creationId xmlns:a16="http://schemas.microsoft.com/office/drawing/2014/main" id="{D2E93625-A655-429F-BE47-3E4CC62CC16E}"/>
                  </a:ext>
                </a:extLst>
              </p:cNvPr>
              <p:cNvSpPr>
                <a:spLocks/>
              </p:cNvSpPr>
              <p:nvPr/>
            </p:nvSpPr>
            <p:spPr bwMode="auto">
              <a:xfrm>
                <a:off x="643" y="823"/>
                <a:ext cx="12" cy="29"/>
              </a:xfrm>
              <a:custGeom>
                <a:avLst/>
                <a:gdLst>
                  <a:gd name="T0" fmla="*/ 5 w 5"/>
                  <a:gd name="T1" fmla="*/ 0 h 12"/>
                  <a:gd name="T2" fmla="*/ 1 w 5"/>
                  <a:gd name="T3" fmla="*/ 3 h 12"/>
                  <a:gd name="T4" fmla="*/ 1 w 5"/>
                  <a:gd name="T5" fmla="*/ 3 h 12"/>
                  <a:gd name="T6" fmla="*/ 1 w 5"/>
                  <a:gd name="T7" fmla="*/ 3 h 12"/>
                  <a:gd name="T8" fmla="*/ 1 w 5"/>
                  <a:gd name="T9" fmla="*/ 3 h 12"/>
                  <a:gd name="T10" fmla="*/ 1 w 5"/>
                  <a:gd name="T11" fmla="*/ 3 h 12"/>
                  <a:gd name="T12" fmla="*/ 1 w 5"/>
                  <a:gd name="T13" fmla="*/ 4 h 12"/>
                  <a:gd name="T14" fmla="*/ 1 w 5"/>
                  <a:gd name="T15" fmla="*/ 4 h 12"/>
                  <a:gd name="T16" fmla="*/ 0 w 5"/>
                  <a:gd name="T17" fmla="*/ 6 h 12"/>
                  <a:gd name="T18" fmla="*/ 2 w 5"/>
                  <a:gd name="T19" fmla="*/ 10 h 12"/>
                  <a:gd name="T20" fmla="*/ 4 w 5"/>
                  <a:gd name="T21" fmla="*/ 12 h 12"/>
                  <a:gd name="T22" fmla="*/ 4 w 5"/>
                  <a:gd name="T23" fmla="*/ 12 h 12"/>
                  <a:gd name="T24" fmla="*/ 5 w 5"/>
                  <a:gd name="T25" fmla="*/ 12 h 12"/>
                  <a:gd name="T26" fmla="*/ 5 w 5"/>
                  <a:gd name="T27" fmla="*/ 10 h 12"/>
                  <a:gd name="T28" fmla="*/ 2 w 5"/>
                  <a:gd name="T29" fmla="*/ 3 h 12"/>
                  <a:gd name="T30" fmla="*/ 2 w 5"/>
                  <a:gd name="T31" fmla="*/ 3 h 12"/>
                  <a:gd name="T32" fmla="*/ 2 w 5"/>
                  <a:gd name="T33" fmla="*/ 3 h 12"/>
                  <a:gd name="T34" fmla="*/ 3 w 5"/>
                  <a:gd name="T35" fmla="*/ 1 h 12"/>
                  <a:gd name="T36" fmla="*/ 3 w 5"/>
                  <a:gd name="T37" fmla="*/ 1 h 12"/>
                  <a:gd name="T38" fmla="*/ 3 w 5"/>
                  <a:gd name="T39" fmla="*/ 1 h 12"/>
                  <a:gd name="T40" fmla="*/ 5 w 5"/>
                  <a:gd name="T41" fmla="*/ 0 h 12"/>
                  <a:gd name="T42" fmla="*/ 5 w 5"/>
                  <a:gd name="T4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12">
                    <a:moveTo>
                      <a:pt x="5" y="0"/>
                    </a:moveTo>
                    <a:cubicBezTo>
                      <a:pt x="3" y="1"/>
                      <a:pt x="2" y="2"/>
                      <a:pt x="1" y="3"/>
                    </a:cubicBezTo>
                    <a:cubicBezTo>
                      <a:pt x="1" y="3"/>
                      <a:pt x="1" y="3"/>
                      <a:pt x="1" y="3"/>
                    </a:cubicBezTo>
                    <a:cubicBezTo>
                      <a:pt x="1" y="3"/>
                      <a:pt x="1" y="3"/>
                      <a:pt x="1" y="3"/>
                    </a:cubicBezTo>
                    <a:cubicBezTo>
                      <a:pt x="1" y="3"/>
                      <a:pt x="1" y="3"/>
                      <a:pt x="1" y="3"/>
                    </a:cubicBezTo>
                    <a:cubicBezTo>
                      <a:pt x="1" y="3"/>
                      <a:pt x="1" y="3"/>
                      <a:pt x="1" y="3"/>
                    </a:cubicBezTo>
                    <a:cubicBezTo>
                      <a:pt x="1" y="4"/>
                      <a:pt x="1" y="4"/>
                      <a:pt x="1" y="4"/>
                    </a:cubicBezTo>
                    <a:cubicBezTo>
                      <a:pt x="1" y="4"/>
                      <a:pt x="1" y="4"/>
                      <a:pt x="1" y="4"/>
                    </a:cubicBezTo>
                    <a:cubicBezTo>
                      <a:pt x="1" y="4"/>
                      <a:pt x="0" y="5"/>
                      <a:pt x="0" y="6"/>
                    </a:cubicBezTo>
                    <a:cubicBezTo>
                      <a:pt x="0" y="7"/>
                      <a:pt x="1" y="9"/>
                      <a:pt x="2" y="10"/>
                    </a:cubicBezTo>
                    <a:cubicBezTo>
                      <a:pt x="2" y="11"/>
                      <a:pt x="3" y="12"/>
                      <a:pt x="4" y="12"/>
                    </a:cubicBezTo>
                    <a:cubicBezTo>
                      <a:pt x="4" y="12"/>
                      <a:pt x="4" y="12"/>
                      <a:pt x="4" y="12"/>
                    </a:cubicBezTo>
                    <a:cubicBezTo>
                      <a:pt x="4" y="12"/>
                      <a:pt x="5" y="12"/>
                      <a:pt x="5" y="12"/>
                    </a:cubicBezTo>
                    <a:cubicBezTo>
                      <a:pt x="5" y="10"/>
                      <a:pt x="5" y="10"/>
                      <a:pt x="5" y="10"/>
                    </a:cubicBezTo>
                    <a:cubicBezTo>
                      <a:pt x="3" y="7"/>
                      <a:pt x="2" y="5"/>
                      <a:pt x="2" y="3"/>
                    </a:cubicBezTo>
                    <a:cubicBezTo>
                      <a:pt x="2" y="3"/>
                      <a:pt x="2" y="3"/>
                      <a:pt x="2" y="3"/>
                    </a:cubicBezTo>
                    <a:cubicBezTo>
                      <a:pt x="2" y="3"/>
                      <a:pt x="2" y="3"/>
                      <a:pt x="2" y="3"/>
                    </a:cubicBezTo>
                    <a:cubicBezTo>
                      <a:pt x="2" y="2"/>
                      <a:pt x="2" y="2"/>
                      <a:pt x="3" y="1"/>
                    </a:cubicBezTo>
                    <a:cubicBezTo>
                      <a:pt x="3" y="1"/>
                      <a:pt x="3" y="1"/>
                      <a:pt x="3" y="1"/>
                    </a:cubicBezTo>
                    <a:cubicBezTo>
                      <a:pt x="3" y="1"/>
                      <a:pt x="3" y="1"/>
                      <a:pt x="3" y="1"/>
                    </a:cubicBezTo>
                    <a:cubicBezTo>
                      <a:pt x="4" y="1"/>
                      <a:pt x="4" y="1"/>
                      <a:pt x="5" y="0"/>
                    </a:cubicBezTo>
                    <a:cubicBezTo>
                      <a:pt x="5" y="0"/>
                      <a:pt x="5" y="0"/>
                      <a:pt x="5" y="0"/>
                    </a:cubicBezTo>
                  </a:path>
                </a:pathLst>
              </a:custGeom>
              <a:solidFill>
                <a:srgbClr val="A9B1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7" name="Freeform 2550">
                <a:extLst>
                  <a:ext uri="{FF2B5EF4-FFF2-40B4-BE49-F238E27FC236}">
                    <a16:creationId xmlns:a16="http://schemas.microsoft.com/office/drawing/2014/main" id="{49530B10-8F3D-4361-9704-D16B40EFF66A}"/>
                  </a:ext>
                </a:extLst>
              </p:cNvPr>
              <p:cNvSpPr>
                <a:spLocks/>
              </p:cNvSpPr>
              <p:nvPr/>
            </p:nvSpPr>
            <p:spPr bwMode="auto">
              <a:xfrm>
                <a:off x="648" y="825"/>
                <a:ext cx="7" cy="22"/>
              </a:xfrm>
              <a:custGeom>
                <a:avLst/>
                <a:gdLst>
                  <a:gd name="T0" fmla="*/ 1 w 3"/>
                  <a:gd name="T1" fmla="*/ 0 h 9"/>
                  <a:gd name="T2" fmla="*/ 0 w 3"/>
                  <a:gd name="T3" fmla="*/ 2 h 9"/>
                  <a:gd name="T4" fmla="*/ 0 w 3"/>
                  <a:gd name="T5" fmla="*/ 2 h 9"/>
                  <a:gd name="T6" fmla="*/ 3 w 3"/>
                  <a:gd name="T7" fmla="*/ 9 h 9"/>
                  <a:gd name="T8" fmla="*/ 3 w 3"/>
                  <a:gd name="T9" fmla="*/ 4 h 9"/>
                  <a:gd name="T10" fmla="*/ 1 w 3"/>
                  <a:gd name="T11" fmla="*/ 0 h 9"/>
                </a:gdLst>
                <a:ahLst/>
                <a:cxnLst>
                  <a:cxn ang="0">
                    <a:pos x="T0" y="T1"/>
                  </a:cxn>
                  <a:cxn ang="0">
                    <a:pos x="T2" y="T3"/>
                  </a:cxn>
                  <a:cxn ang="0">
                    <a:pos x="T4" y="T5"/>
                  </a:cxn>
                  <a:cxn ang="0">
                    <a:pos x="T6" y="T7"/>
                  </a:cxn>
                  <a:cxn ang="0">
                    <a:pos x="T8" y="T9"/>
                  </a:cxn>
                  <a:cxn ang="0">
                    <a:pos x="T10" y="T11"/>
                  </a:cxn>
                </a:cxnLst>
                <a:rect l="0" t="0" r="r" b="b"/>
                <a:pathLst>
                  <a:path w="3" h="9">
                    <a:moveTo>
                      <a:pt x="1" y="0"/>
                    </a:moveTo>
                    <a:cubicBezTo>
                      <a:pt x="0" y="1"/>
                      <a:pt x="0" y="1"/>
                      <a:pt x="0" y="2"/>
                    </a:cubicBezTo>
                    <a:cubicBezTo>
                      <a:pt x="0" y="2"/>
                      <a:pt x="0" y="2"/>
                      <a:pt x="0" y="2"/>
                    </a:cubicBezTo>
                    <a:cubicBezTo>
                      <a:pt x="0" y="4"/>
                      <a:pt x="1" y="6"/>
                      <a:pt x="3" y="9"/>
                    </a:cubicBezTo>
                    <a:cubicBezTo>
                      <a:pt x="3" y="4"/>
                      <a:pt x="3" y="4"/>
                      <a:pt x="3" y="4"/>
                    </a:cubicBezTo>
                    <a:cubicBezTo>
                      <a:pt x="2" y="3"/>
                      <a:pt x="1" y="2"/>
                      <a:pt x="1" y="0"/>
                    </a:cubicBezTo>
                  </a:path>
                </a:pathLst>
              </a:custGeom>
              <a:solidFill>
                <a:srgbClr val="9D9D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8" name="Freeform 2551">
                <a:extLst>
                  <a:ext uri="{FF2B5EF4-FFF2-40B4-BE49-F238E27FC236}">
                    <a16:creationId xmlns:a16="http://schemas.microsoft.com/office/drawing/2014/main" id="{64AB22D6-2FB2-44B3-ACFB-475CC3A32643}"/>
                  </a:ext>
                </a:extLst>
              </p:cNvPr>
              <p:cNvSpPr>
                <a:spLocks/>
              </p:cNvSpPr>
              <p:nvPr/>
            </p:nvSpPr>
            <p:spPr bwMode="auto">
              <a:xfrm>
                <a:off x="615" y="940"/>
                <a:ext cx="38" cy="50"/>
              </a:xfrm>
              <a:custGeom>
                <a:avLst/>
                <a:gdLst>
                  <a:gd name="T0" fmla="*/ 11 w 16"/>
                  <a:gd name="T1" fmla="*/ 0 h 21"/>
                  <a:gd name="T2" fmla="*/ 0 w 16"/>
                  <a:gd name="T3" fmla="*/ 13 h 21"/>
                  <a:gd name="T4" fmla="*/ 7 w 16"/>
                  <a:gd name="T5" fmla="*/ 21 h 21"/>
                  <a:gd name="T6" fmla="*/ 16 w 16"/>
                  <a:gd name="T7" fmla="*/ 12 h 21"/>
                  <a:gd name="T8" fmla="*/ 16 w 16"/>
                  <a:gd name="T9" fmla="*/ 8 h 21"/>
                  <a:gd name="T10" fmla="*/ 11 w 16"/>
                  <a:gd name="T11" fmla="*/ 0 h 21"/>
                </a:gdLst>
                <a:ahLst/>
                <a:cxnLst>
                  <a:cxn ang="0">
                    <a:pos x="T0" y="T1"/>
                  </a:cxn>
                  <a:cxn ang="0">
                    <a:pos x="T2" y="T3"/>
                  </a:cxn>
                  <a:cxn ang="0">
                    <a:pos x="T4" y="T5"/>
                  </a:cxn>
                  <a:cxn ang="0">
                    <a:pos x="T6" y="T7"/>
                  </a:cxn>
                  <a:cxn ang="0">
                    <a:pos x="T8" y="T9"/>
                  </a:cxn>
                  <a:cxn ang="0">
                    <a:pos x="T10" y="T11"/>
                  </a:cxn>
                </a:cxnLst>
                <a:rect l="0" t="0" r="r" b="b"/>
                <a:pathLst>
                  <a:path w="16" h="21">
                    <a:moveTo>
                      <a:pt x="11" y="0"/>
                    </a:moveTo>
                    <a:cubicBezTo>
                      <a:pt x="8" y="5"/>
                      <a:pt x="5" y="9"/>
                      <a:pt x="0" y="13"/>
                    </a:cubicBezTo>
                    <a:cubicBezTo>
                      <a:pt x="2" y="16"/>
                      <a:pt x="4" y="19"/>
                      <a:pt x="7" y="21"/>
                    </a:cubicBezTo>
                    <a:cubicBezTo>
                      <a:pt x="11" y="19"/>
                      <a:pt x="14" y="16"/>
                      <a:pt x="16" y="12"/>
                    </a:cubicBezTo>
                    <a:cubicBezTo>
                      <a:pt x="16" y="8"/>
                      <a:pt x="16" y="8"/>
                      <a:pt x="16" y="8"/>
                    </a:cubicBezTo>
                    <a:cubicBezTo>
                      <a:pt x="14" y="5"/>
                      <a:pt x="12" y="3"/>
                      <a:pt x="11" y="0"/>
                    </a:cubicBezTo>
                  </a:path>
                </a:pathLst>
              </a:custGeom>
              <a:solidFill>
                <a:srgbClr val="ABBA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9" name="Freeform 2552">
                <a:extLst>
                  <a:ext uri="{FF2B5EF4-FFF2-40B4-BE49-F238E27FC236}">
                    <a16:creationId xmlns:a16="http://schemas.microsoft.com/office/drawing/2014/main" id="{3DECC833-257E-44D1-AA3F-9E8A56BDB3EF}"/>
                  </a:ext>
                </a:extLst>
              </p:cNvPr>
              <p:cNvSpPr>
                <a:spLocks/>
              </p:cNvSpPr>
              <p:nvPr/>
            </p:nvSpPr>
            <p:spPr bwMode="auto">
              <a:xfrm>
                <a:off x="607" y="856"/>
                <a:ext cx="29" cy="17"/>
              </a:xfrm>
              <a:custGeom>
                <a:avLst/>
                <a:gdLst>
                  <a:gd name="T0" fmla="*/ 0 w 12"/>
                  <a:gd name="T1" fmla="*/ 0 h 7"/>
                  <a:gd name="T2" fmla="*/ 0 w 12"/>
                  <a:gd name="T3" fmla="*/ 2 h 7"/>
                  <a:gd name="T4" fmla="*/ 1 w 12"/>
                  <a:gd name="T5" fmla="*/ 2 h 7"/>
                  <a:gd name="T6" fmla="*/ 1 w 12"/>
                  <a:gd name="T7" fmla="*/ 2 h 7"/>
                  <a:gd name="T8" fmla="*/ 10 w 12"/>
                  <a:gd name="T9" fmla="*/ 7 h 7"/>
                  <a:gd name="T10" fmla="*/ 10 w 12"/>
                  <a:gd name="T11" fmla="*/ 7 h 7"/>
                  <a:gd name="T12" fmla="*/ 12 w 12"/>
                  <a:gd name="T13" fmla="*/ 5 h 7"/>
                  <a:gd name="T14" fmla="*/ 2 w 12"/>
                  <a:gd name="T15" fmla="*/ 1 h 7"/>
                  <a:gd name="T16" fmla="*/ 0 w 12"/>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7">
                    <a:moveTo>
                      <a:pt x="0" y="0"/>
                    </a:moveTo>
                    <a:cubicBezTo>
                      <a:pt x="0" y="1"/>
                      <a:pt x="0" y="1"/>
                      <a:pt x="0" y="2"/>
                    </a:cubicBezTo>
                    <a:cubicBezTo>
                      <a:pt x="0" y="2"/>
                      <a:pt x="1" y="2"/>
                      <a:pt x="1" y="2"/>
                    </a:cubicBezTo>
                    <a:cubicBezTo>
                      <a:pt x="1" y="2"/>
                      <a:pt x="1" y="2"/>
                      <a:pt x="1" y="2"/>
                    </a:cubicBezTo>
                    <a:cubicBezTo>
                      <a:pt x="5" y="4"/>
                      <a:pt x="8" y="5"/>
                      <a:pt x="10" y="7"/>
                    </a:cubicBezTo>
                    <a:cubicBezTo>
                      <a:pt x="10" y="7"/>
                      <a:pt x="10" y="7"/>
                      <a:pt x="10" y="7"/>
                    </a:cubicBezTo>
                    <a:cubicBezTo>
                      <a:pt x="11" y="7"/>
                      <a:pt x="11" y="6"/>
                      <a:pt x="12" y="5"/>
                    </a:cubicBezTo>
                    <a:cubicBezTo>
                      <a:pt x="9" y="3"/>
                      <a:pt x="6" y="2"/>
                      <a:pt x="2" y="1"/>
                    </a:cubicBezTo>
                    <a:cubicBezTo>
                      <a:pt x="2" y="0"/>
                      <a:pt x="1" y="0"/>
                      <a:pt x="0" y="0"/>
                    </a:cubicBezTo>
                  </a:path>
                </a:pathLst>
              </a:custGeom>
              <a:solidFill>
                <a:srgbClr val="ABBA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0" name="Freeform 2553">
                <a:extLst>
                  <a:ext uri="{FF2B5EF4-FFF2-40B4-BE49-F238E27FC236}">
                    <a16:creationId xmlns:a16="http://schemas.microsoft.com/office/drawing/2014/main" id="{866793D8-BE3F-4CD8-A86A-5763E571DDA4}"/>
                  </a:ext>
                </a:extLst>
              </p:cNvPr>
              <p:cNvSpPr>
                <a:spLocks/>
              </p:cNvSpPr>
              <p:nvPr/>
            </p:nvSpPr>
            <p:spPr bwMode="auto">
              <a:xfrm>
                <a:off x="631" y="969"/>
                <a:ext cx="22" cy="35"/>
              </a:xfrm>
              <a:custGeom>
                <a:avLst/>
                <a:gdLst>
                  <a:gd name="T0" fmla="*/ 9 w 9"/>
                  <a:gd name="T1" fmla="*/ 0 h 15"/>
                  <a:gd name="T2" fmla="*/ 0 w 9"/>
                  <a:gd name="T3" fmla="*/ 9 h 15"/>
                  <a:gd name="T4" fmla="*/ 6 w 9"/>
                  <a:gd name="T5" fmla="*/ 15 h 15"/>
                  <a:gd name="T6" fmla="*/ 9 w 9"/>
                  <a:gd name="T7" fmla="*/ 12 h 15"/>
                  <a:gd name="T8" fmla="*/ 9 w 9"/>
                  <a:gd name="T9" fmla="*/ 0 h 15"/>
                </a:gdLst>
                <a:ahLst/>
                <a:cxnLst>
                  <a:cxn ang="0">
                    <a:pos x="T0" y="T1"/>
                  </a:cxn>
                  <a:cxn ang="0">
                    <a:pos x="T2" y="T3"/>
                  </a:cxn>
                  <a:cxn ang="0">
                    <a:pos x="T4" y="T5"/>
                  </a:cxn>
                  <a:cxn ang="0">
                    <a:pos x="T6" y="T7"/>
                  </a:cxn>
                  <a:cxn ang="0">
                    <a:pos x="T8" y="T9"/>
                  </a:cxn>
                </a:cxnLst>
                <a:rect l="0" t="0" r="r" b="b"/>
                <a:pathLst>
                  <a:path w="9" h="15">
                    <a:moveTo>
                      <a:pt x="9" y="0"/>
                    </a:moveTo>
                    <a:cubicBezTo>
                      <a:pt x="7" y="4"/>
                      <a:pt x="4" y="7"/>
                      <a:pt x="0" y="9"/>
                    </a:cubicBezTo>
                    <a:cubicBezTo>
                      <a:pt x="3" y="11"/>
                      <a:pt x="5" y="13"/>
                      <a:pt x="6" y="15"/>
                    </a:cubicBezTo>
                    <a:cubicBezTo>
                      <a:pt x="7" y="14"/>
                      <a:pt x="8" y="13"/>
                      <a:pt x="9" y="12"/>
                    </a:cubicBezTo>
                    <a:cubicBezTo>
                      <a:pt x="9" y="0"/>
                      <a:pt x="9" y="0"/>
                      <a:pt x="9" y="0"/>
                    </a:cubicBezTo>
                  </a:path>
                </a:pathLst>
              </a:custGeom>
              <a:solidFill>
                <a:srgbClr val="A9B1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1" name="Freeform 2554">
                <a:extLst>
                  <a:ext uri="{FF2B5EF4-FFF2-40B4-BE49-F238E27FC236}">
                    <a16:creationId xmlns:a16="http://schemas.microsoft.com/office/drawing/2014/main" id="{65D8463F-A477-4B7C-9CCD-AAF519FADE41}"/>
                  </a:ext>
                </a:extLst>
              </p:cNvPr>
              <p:cNvSpPr>
                <a:spLocks/>
              </p:cNvSpPr>
              <p:nvPr/>
            </p:nvSpPr>
            <p:spPr bwMode="auto">
              <a:xfrm>
                <a:off x="646" y="997"/>
                <a:ext cx="7" cy="10"/>
              </a:xfrm>
              <a:custGeom>
                <a:avLst/>
                <a:gdLst>
                  <a:gd name="T0" fmla="*/ 3 w 3"/>
                  <a:gd name="T1" fmla="*/ 0 h 4"/>
                  <a:gd name="T2" fmla="*/ 0 w 3"/>
                  <a:gd name="T3" fmla="*/ 3 h 4"/>
                  <a:gd name="T4" fmla="*/ 2 w 3"/>
                  <a:gd name="T5" fmla="*/ 4 h 4"/>
                  <a:gd name="T6" fmla="*/ 3 w 3"/>
                  <a:gd name="T7" fmla="*/ 0 h 4"/>
                </a:gdLst>
                <a:ahLst/>
                <a:cxnLst>
                  <a:cxn ang="0">
                    <a:pos x="T0" y="T1"/>
                  </a:cxn>
                  <a:cxn ang="0">
                    <a:pos x="T2" y="T3"/>
                  </a:cxn>
                  <a:cxn ang="0">
                    <a:pos x="T4" y="T5"/>
                  </a:cxn>
                  <a:cxn ang="0">
                    <a:pos x="T6" y="T7"/>
                  </a:cxn>
                </a:cxnLst>
                <a:rect l="0" t="0" r="r" b="b"/>
                <a:pathLst>
                  <a:path w="3" h="4">
                    <a:moveTo>
                      <a:pt x="3" y="0"/>
                    </a:moveTo>
                    <a:cubicBezTo>
                      <a:pt x="2" y="1"/>
                      <a:pt x="1" y="2"/>
                      <a:pt x="0" y="3"/>
                    </a:cubicBezTo>
                    <a:cubicBezTo>
                      <a:pt x="2" y="3"/>
                      <a:pt x="2" y="4"/>
                      <a:pt x="2" y="4"/>
                    </a:cubicBezTo>
                    <a:cubicBezTo>
                      <a:pt x="3" y="0"/>
                      <a:pt x="3" y="0"/>
                      <a:pt x="3" y="0"/>
                    </a:cubicBezTo>
                  </a:path>
                </a:pathLst>
              </a:custGeom>
              <a:solidFill>
                <a:srgbClr val="A4A6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2" name="Freeform 2555">
                <a:extLst>
                  <a:ext uri="{FF2B5EF4-FFF2-40B4-BE49-F238E27FC236}">
                    <a16:creationId xmlns:a16="http://schemas.microsoft.com/office/drawing/2014/main" id="{D5A6340A-32A1-4A6A-B1FB-BB441D8CE77B}"/>
                  </a:ext>
                </a:extLst>
              </p:cNvPr>
              <p:cNvSpPr>
                <a:spLocks/>
              </p:cNvSpPr>
              <p:nvPr/>
            </p:nvSpPr>
            <p:spPr bwMode="auto">
              <a:xfrm>
                <a:off x="610" y="861"/>
                <a:ext cx="21" cy="19"/>
              </a:xfrm>
              <a:custGeom>
                <a:avLst/>
                <a:gdLst>
                  <a:gd name="T0" fmla="*/ 0 w 9"/>
                  <a:gd name="T1" fmla="*/ 0 h 8"/>
                  <a:gd name="T2" fmla="*/ 8 w 9"/>
                  <a:gd name="T3" fmla="*/ 7 h 8"/>
                  <a:gd name="T4" fmla="*/ 8 w 9"/>
                  <a:gd name="T5" fmla="*/ 8 h 8"/>
                  <a:gd name="T6" fmla="*/ 8 w 9"/>
                  <a:gd name="T7" fmla="*/ 8 h 8"/>
                  <a:gd name="T8" fmla="*/ 9 w 9"/>
                  <a:gd name="T9" fmla="*/ 5 h 8"/>
                  <a:gd name="T10" fmla="*/ 0 w 9"/>
                  <a:gd name="T11" fmla="*/ 0 h 8"/>
                </a:gdLst>
                <a:ahLst/>
                <a:cxnLst>
                  <a:cxn ang="0">
                    <a:pos x="T0" y="T1"/>
                  </a:cxn>
                  <a:cxn ang="0">
                    <a:pos x="T2" y="T3"/>
                  </a:cxn>
                  <a:cxn ang="0">
                    <a:pos x="T4" y="T5"/>
                  </a:cxn>
                  <a:cxn ang="0">
                    <a:pos x="T6" y="T7"/>
                  </a:cxn>
                  <a:cxn ang="0">
                    <a:pos x="T8" y="T9"/>
                  </a:cxn>
                  <a:cxn ang="0">
                    <a:pos x="T10" y="T11"/>
                  </a:cxn>
                </a:cxnLst>
                <a:rect l="0" t="0" r="r" b="b"/>
                <a:pathLst>
                  <a:path w="9" h="8">
                    <a:moveTo>
                      <a:pt x="0" y="0"/>
                    </a:moveTo>
                    <a:cubicBezTo>
                      <a:pt x="3" y="2"/>
                      <a:pt x="6" y="4"/>
                      <a:pt x="8" y="7"/>
                    </a:cubicBezTo>
                    <a:cubicBezTo>
                      <a:pt x="8" y="7"/>
                      <a:pt x="8" y="8"/>
                      <a:pt x="8" y="8"/>
                    </a:cubicBezTo>
                    <a:cubicBezTo>
                      <a:pt x="8" y="8"/>
                      <a:pt x="8" y="8"/>
                      <a:pt x="8" y="8"/>
                    </a:cubicBezTo>
                    <a:cubicBezTo>
                      <a:pt x="9" y="7"/>
                      <a:pt x="9" y="6"/>
                      <a:pt x="9" y="5"/>
                    </a:cubicBezTo>
                    <a:cubicBezTo>
                      <a:pt x="7" y="3"/>
                      <a:pt x="4" y="2"/>
                      <a:pt x="0" y="0"/>
                    </a:cubicBezTo>
                  </a:path>
                </a:pathLst>
              </a:custGeom>
              <a:solidFill>
                <a:srgbClr val="BDC6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3" name="Freeform 2556">
                <a:extLst>
                  <a:ext uri="{FF2B5EF4-FFF2-40B4-BE49-F238E27FC236}">
                    <a16:creationId xmlns:a16="http://schemas.microsoft.com/office/drawing/2014/main" id="{75C97C26-E431-4CDB-B20D-542D819E8CF0}"/>
                  </a:ext>
                </a:extLst>
              </p:cNvPr>
              <p:cNvSpPr>
                <a:spLocks/>
              </p:cNvSpPr>
              <p:nvPr/>
            </p:nvSpPr>
            <p:spPr bwMode="auto">
              <a:xfrm>
                <a:off x="610" y="914"/>
                <a:ext cx="31" cy="57"/>
              </a:xfrm>
              <a:custGeom>
                <a:avLst/>
                <a:gdLst>
                  <a:gd name="T0" fmla="*/ 8 w 13"/>
                  <a:gd name="T1" fmla="*/ 0 h 24"/>
                  <a:gd name="T2" fmla="*/ 0 w 13"/>
                  <a:gd name="T3" fmla="*/ 12 h 24"/>
                  <a:gd name="T4" fmla="*/ 0 w 13"/>
                  <a:gd name="T5" fmla="*/ 19 h 24"/>
                  <a:gd name="T6" fmla="*/ 2 w 13"/>
                  <a:gd name="T7" fmla="*/ 24 h 24"/>
                  <a:gd name="T8" fmla="*/ 13 w 13"/>
                  <a:gd name="T9" fmla="*/ 11 h 24"/>
                  <a:gd name="T10" fmla="*/ 8 w 13"/>
                  <a:gd name="T11" fmla="*/ 0 h 24"/>
                </a:gdLst>
                <a:ahLst/>
                <a:cxnLst>
                  <a:cxn ang="0">
                    <a:pos x="T0" y="T1"/>
                  </a:cxn>
                  <a:cxn ang="0">
                    <a:pos x="T2" y="T3"/>
                  </a:cxn>
                  <a:cxn ang="0">
                    <a:pos x="T4" y="T5"/>
                  </a:cxn>
                  <a:cxn ang="0">
                    <a:pos x="T6" y="T7"/>
                  </a:cxn>
                  <a:cxn ang="0">
                    <a:pos x="T8" y="T9"/>
                  </a:cxn>
                  <a:cxn ang="0">
                    <a:pos x="T10" y="T11"/>
                  </a:cxn>
                </a:cxnLst>
                <a:rect l="0" t="0" r="r" b="b"/>
                <a:pathLst>
                  <a:path w="13" h="24">
                    <a:moveTo>
                      <a:pt x="8" y="0"/>
                    </a:moveTo>
                    <a:cubicBezTo>
                      <a:pt x="7" y="5"/>
                      <a:pt x="4" y="9"/>
                      <a:pt x="0" y="12"/>
                    </a:cubicBezTo>
                    <a:cubicBezTo>
                      <a:pt x="0" y="16"/>
                      <a:pt x="0" y="18"/>
                      <a:pt x="0" y="19"/>
                    </a:cubicBezTo>
                    <a:cubicBezTo>
                      <a:pt x="0" y="21"/>
                      <a:pt x="1" y="22"/>
                      <a:pt x="2" y="24"/>
                    </a:cubicBezTo>
                    <a:cubicBezTo>
                      <a:pt x="7" y="20"/>
                      <a:pt x="10" y="16"/>
                      <a:pt x="13" y="11"/>
                    </a:cubicBezTo>
                    <a:cubicBezTo>
                      <a:pt x="11" y="8"/>
                      <a:pt x="9" y="4"/>
                      <a:pt x="8" y="0"/>
                    </a:cubicBezTo>
                  </a:path>
                </a:pathLst>
              </a:custGeom>
              <a:solidFill>
                <a:srgbClr val="BDC6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4" name="Freeform 2557">
                <a:extLst>
                  <a:ext uri="{FF2B5EF4-FFF2-40B4-BE49-F238E27FC236}">
                    <a16:creationId xmlns:a16="http://schemas.microsoft.com/office/drawing/2014/main" id="{D4EFA7FB-BDA3-4B86-8163-AB29326D294C}"/>
                  </a:ext>
                </a:extLst>
              </p:cNvPr>
              <p:cNvSpPr>
                <a:spLocks/>
              </p:cNvSpPr>
              <p:nvPr/>
            </p:nvSpPr>
            <p:spPr bwMode="auto">
              <a:xfrm>
                <a:off x="607" y="861"/>
                <a:ext cx="22" cy="81"/>
              </a:xfrm>
              <a:custGeom>
                <a:avLst/>
                <a:gdLst>
                  <a:gd name="T0" fmla="*/ 0 w 9"/>
                  <a:gd name="T1" fmla="*/ 0 h 34"/>
                  <a:gd name="T2" fmla="*/ 1 w 9"/>
                  <a:gd name="T3" fmla="*/ 34 h 34"/>
                  <a:gd name="T4" fmla="*/ 9 w 9"/>
                  <a:gd name="T5" fmla="*/ 22 h 34"/>
                  <a:gd name="T6" fmla="*/ 8 w 9"/>
                  <a:gd name="T7" fmla="*/ 15 h 34"/>
                  <a:gd name="T8" fmla="*/ 9 w 9"/>
                  <a:gd name="T9" fmla="*/ 8 h 34"/>
                  <a:gd name="T10" fmla="*/ 9 w 9"/>
                  <a:gd name="T11" fmla="*/ 7 h 34"/>
                  <a:gd name="T12" fmla="*/ 1 w 9"/>
                  <a:gd name="T13" fmla="*/ 0 h 34"/>
                  <a:gd name="T14" fmla="*/ 1 w 9"/>
                  <a:gd name="T15" fmla="*/ 0 h 34"/>
                  <a:gd name="T16" fmla="*/ 0 w 9"/>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4">
                    <a:moveTo>
                      <a:pt x="0" y="0"/>
                    </a:moveTo>
                    <a:cubicBezTo>
                      <a:pt x="0" y="15"/>
                      <a:pt x="1" y="27"/>
                      <a:pt x="1" y="34"/>
                    </a:cubicBezTo>
                    <a:cubicBezTo>
                      <a:pt x="5" y="31"/>
                      <a:pt x="8" y="27"/>
                      <a:pt x="9" y="22"/>
                    </a:cubicBezTo>
                    <a:cubicBezTo>
                      <a:pt x="9" y="20"/>
                      <a:pt x="8" y="17"/>
                      <a:pt x="8" y="15"/>
                    </a:cubicBezTo>
                    <a:cubicBezTo>
                      <a:pt x="8" y="12"/>
                      <a:pt x="9" y="10"/>
                      <a:pt x="9" y="8"/>
                    </a:cubicBezTo>
                    <a:cubicBezTo>
                      <a:pt x="9" y="8"/>
                      <a:pt x="9" y="7"/>
                      <a:pt x="9" y="7"/>
                    </a:cubicBezTo>
                    <a:cubicBezTo>
                      <a:pt x="7" y="4"/>
                      <a:pt x="4" y="2"/>
                      <a:pt x="1" y="0"/>
                    </a:cubicBezTo>
                    <a:cubicBezTo>
                      <a:pt x="1" y="0"/>
                      <a:pt x="1" y="0"/>
                      <a:pt x="1" y="0"/>
                    </a:cubicBezTo>
                    <a:cubicBezTo>
                      <a:pt x="1" y="0"/>
                      <a:pt x="0" y="0"/>
                      <a:pt x="0" y="0"/>
                    </a:cubicBezTo>
                  </a:path>
                </a:pathLst>
              </a:custGeom>
              <a:solidFill>
                <a:srgbClr val="C7C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5" name="Freeform 2558">
                <a:extLst>
                  <a:ext uri="{FF2B5EF4-FFF2-40B4-BE49-F238E27FC236}">
                    <a16:creationId xmlns:a16="http://schemas.microsoft.com/office/drawing/2014/main" id="{354E5421-509A-40A6-A4C0-48E5DA8DF862}"/>
                  </a:ext>
                </a:extLst>
              </p:cNvPr>
              <p:cNvSpPr>
                <a:spLocks noEditPoints="1"/>
              </p:cNvSpPr>
              <p:nvPr/>
            </p:nvSpPr>
            <p:spPr bwMode="auto">
              <a:xfrm>
                <a:off x="643" y="859"/>
                <a:ext cx="10" cy="55"/>
              </a:xfrm>
              <a:custGeom>
                <a:avLst/>
                <a:gdLst>
                  <a:gd name="T0" fmla="*/ 0 w 4"/>
                  <a:gd name="T1" fmla="*/ 23 h 23"/>
                  <a:gd name="T2" fmla="*/ 0 w 4"/>
                  <a:gd name="T3" fmla="*/ 23 h 23"/>
                  <a:gd name="T4" fmla="*/ 0 w 4"/>
                  <a:gd name="T5" fmla="*/ 23 h 23"/>
                  <a:gd name="T6" fmla="*/ 0 w 4"/>
                  <a:gd name="T7" fmla="*/ 23 h 23"/>
                  <a:gd name="T8" fmla="*/ 0 w 4"/>
                  <a:gd name="T9" fmla="*/ 23 h 23"/>
                  <a:gd name="T10" fmla="*/ 0 w 4"/>
                  <a:gd name="T11" fmla="*/ 23 h 23"/>
                  <a:gd name="T12" fmla="*/ 0 w 4"/>
                  <a:gd name="T13" fmla="*/ 23 h 23"/>
                  <a:gd name="T14" fmla="*/ 1 w 4"/>
                  <a:gd name="T15" fmla="*/ 21 h 23"/>
                  <a:gd name="T16" fmla="*/ 1 w 4"/>
                  <a:gd name="T17" fmla="*/ 22 h 23"/>
                  <a:gd name="T18" fmla="*/ 1 w 4"/>
                  <a:gd name="T19" fmla="*/ 23 h 23"/>
                  <a:gd name="T20" fmla="*/ 1 w 4"/>
                  <a:gd name="T21" fmla="*/ 23 h 23"/>
                  <a:gd name="T22" fmla="*/ 1 w 4"/>
                  <a:gd name="T23" fmla="*/ 23 h 23"/>
                  <a:gd name="T24" fmla="*/ 1 w 4"/>
                  <a:gd name="T25" fmla="*/ 22 h 23"/>
                  <a:gd name="T26" fmla="*/ 1 w 4"/>
                  <a:gd name="T27" fmla="*/ 21 h 23"/>
                  <a:gd name="T28" fmla="*/ 3 w 4"/>
                  <a:gd name="T29" fmla="*/ 0 h 23"/>
                  <a:gd name="T30" fmla="*/ 3 w 4"/>
                  <a:gd name="T31" fmla="*/ 0 h 23"/>
                  <a:gd name="T32" fmla="*/ 3 w 4"/>
                  <a:gd name="T33" fmla="*/ 0 h 23"/>
                  <a:gd name="T34" fmla="*/ 3 w 4"/>
                  <a:gd name="T35" fmla="*/ 0 h 23"/>
                  <a:gd name="T36" fmla="*/ 3 w 4"/>
                  <a:gd name="T37" fmla="*/ 0 h 23"/>
                  <a:gd name="T38" fmla="*/ 3 w 4"/>
                  <a:gd name="T39" fmla="*/ 0 h 23"/>
                  <a:gd name="T40" fmla="*/ 3 w 4"/>
                  <a:gd name="T41" fmla="*/ 0 h 23"/>
                  <a:gd name="T42" fmla="*/ 3 w 4"/>
                  <a:gd name="T43" fmla="*/ 0 h 23"/>
                  <a:gd name="T44" fmla="*/ 3 w 4"/>
                  <a:gd name="T45" fmla="*/ 0 h 23"/>
                  <a:gd name="T46" fmla="*/ 4 w 4"/>
                  <a:gd name="T47" fmla="*/ 0 h 23"/>
                  <a:gd name="T48" fmla="*/ 4 w 4"/>
                  <a:gd name="T49" fmla="*/ 0 h 23"/>
                  <a:gd name="T50" fmla="*/ 4 w 4"/>
                  <a:gd name="T5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23">
                    <a:moveTo>
                      <a:pt x="0" y="23"/>
                    </a:moveTo>
                    <a:cubicBezTo>
                      <a:pt x="0" y="23"/>
                      <a:pt x="0" y="23"/>
                      <a:pt x="0" y="23"/>
                    </a:cubicBezTo>
                    <a:cubicBezTo>
                      <a:pt x="0" y="23"/>
                      <a:pt x="0" y="23"/>
                      <a:pt x="0" y="23"/>
                    </a:cubicBezTo>
                    <a:cubicBezTo>
                      <a:pt x="0" y="23"/>
                      <a:pt x="0" y="23"/>
                      <a:pt x="0" y="23"/>
                    </a:cubicBezTo>
                    <a:moveTo>
                      <a:pt x="0" y="23"/>
                    </a:moveTo>
                    <a:cubicBezTo>
                      <a:pt x="0" y="23"/>
                      <a:pt x="0" y="23"/>
                      <a:pt x="0" y="23"/>
                    </a:cubicBezTo>
                    <a:cubicBezTo>
                      <a:pt x="0" y="23"/>
                      <a:pt x="0" y="23"/>
                      <a:pt x="0" y="23"/>
                    </a:cubicBezTo>
                    <a:moveTo>
                      <a:pt x="1" y="21"/>
                    </a:moveTo>
                    <a:cubicBezTo>
                      <a:pt x="1" y="21"/>
                      <a:pt x="1" y="21"/>
                      <a:pt x="1" y="22"/>
                    </a:cubicBezTo>
                    <a:cubicBezTo>
                      <a:pt x="1" y="22"/>
                      <a:pt x="1" y="23"/>
                      <a:pt x="1" y="23"/>
                    </a:cubicBezTo>
                    <a:cubicBezTo>
                      <a:pt x="1" y="23"/>
                      <a:pt x="1" y="23"/>
                      <a:pt x="1" y="23"/>
                    </a:cubicBezTo>
                    <a:cubicBezTo>
                      <a:pt x="1" y="23"/>
                      <a:pt x="1" y="23"/>
                      <a:pt x="1" y="23"/>
                    </a:cubicBezTo>
                    <a:cubicBezTo>
                      <a:pt x="1" y="23"/>
                      <a:pt x="1" y="22"/>
                      <a:pt x="1" y="22"/>
                    </a:cubicBezTo>
                    <a:cubicBezTo>
                      <a:pt x="1" y="21"/>
                      <a:pt x="1" y="21"/>
                      <a:pt x="1" y="21"/>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4" y="0"/>
                    </a:moveTo>
                    <a:cubicBezTo>
                      <a:pt x="4" y="0"/>
                      <a:pt x="4" y="0"/>
                      <a:pt x="4" y="0"/>
                    </a:cubicBezTo>
                    <a:cubicBezTo>
                      <a:pt x="4" y="0"/>
                      <a:pt x="4" y="0"/>
                      <a:pt x="4" y="0"/>
                    </a:cubicBezTo>
                  </a:path>
                </a:pathLst>
              </a:custGeom>
              <a:solidFill>
                <a:srgbClr val="7184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6" name="Freeform 2559">
                <a:extLst>
                  <a:ext uri="{FF2B5EF4-FFF2-40B4-BE49-F238E27FC236}">
                    <a16:creationId xmlns:a16="http://schemas.microsoft.com/office/drawing/2014/main" id="{D27D298C-C003-42D1-A200-AAEF382898BE}"/>
                  </a:ext>
                </a:extLst>
              </p:cNvPr>
              <p:cNvSpPr>
                <a:spLocks/>
              </p:cNvSpPr>
              <p:nvPr/>
            </p:nvSpPr>
            <p:spPr bwMode="auto">
              <a:xfrm>
                <a:off x="626" y="852"/>
                <a:ext cx="29" cy="107"/>
              </a:xfrm>
              <a:custGeom>
                <a:avLst/>
                <a:gdLst>
                  <a:gd name="T0" fmla="*/ 12 w 12"/>
                  <a:gd name="T1" fmla="*/ 0 h 45"/>
                  <a:gd name="T2" fmla="*/ 11 w 12"/>
                  <a:gd name="T3" fmla="*/ 0 h 45"/>
                  <a:gd name="T4" fmla="*/ 11 w 12"/>
                  <a:gd name="T5" fmla="*/ 0 h 45"/>
                  <a:gd name="T6" fmla="*/ 10 w 12"/>
                  <a:gd name="T7" fmla="*/ 1 h 45"/>
                  <a:gd name="T8" fmla="*/ 9 w 12"/>
                  <a:gd name="T9" fmla="*/ 1 h 45"/>
                  <a:gd name="T10" fmla="*/ 7 w 12"/>
                  <a:gd name="T11" fmla="*/ 3 h 45"/>
                  <a:gd name="T12" fmla="*/ 7 w 12"/>
                  <a:gd name="T13" fmla="*/ 3 h 45"/>
                  <a:gd name="T14" fmla="*/ 6 w 12"/>
                  <a:gd name="T15" fmla="*/ 4 h 45"/>
                  <a:gd name="T16" fmla="*/ 6 w 12"/>
                  <a:gd name="T17" fmla="*/ 4 h 45"/>
                  <a:gd name="T18" fmla="*/ 4 w 12"/>
                  <a:gd name="T19" fmla="*/ 7 h 45"/>
                  <a:gd name="T20" fmla="*/ 4 w 12"/>
                  <a:gd name="T21" fmla="*/ 7 h 45"/>
                  <a:gd name="T22" fmla="*/ 2 w 12"/>
                  <a:gd name="T23" fmla="*/ 9 h 45"/>
                  <a:gd name="T24" fmla="*/ 2 w 12"/>
                  <a:gd name="T25" fmla="*/ 9 h 45"/>
                  <a:gd name="T26" fmla="*/ 1 w 12"/>
                  <a:gd name="T27" fmla="*/ 12 h 45"/>
                  <a:gd name="T28" fmla="*/ 1 w 12"/>
                  <a:gd name="T29" fmla="*/ 12 h 45"/>
                  <a:gd name="T30" fmla="*/ 0 w 12"/>
                  <a:gd name="T31" fmla="*/ 19 h 45"/>
                  <a:gd name="T32" fmla="*/ 1 w 12"/>
                  <a:gd name="T33" fmla="*/ 26 h 45"/>
                  <a:gd name="T34" fmla="*/ 6 w 12"/>
                  <a:gd name="T35" fmla="*/ 37 h 45"/>
                  <a:gd name="T36" fmla="*/ 11 w 12"/>
                  <a:gd name="T37" fmla="*/ 45 h 45"/>
                  <a:gd name="T38" fmla="*/ 11 w 12"/>
                  <a:gd name="T39" fmla="*/ 43 h 45"/>
                  <a:gd name="T40" fmla="*/ 5 w 12"/>
                  <a:gd name="T41" fmla="*/ 34 h 45"/>
                  <a:gd name="T42" fmla="*/ 1 w 12"/>
                  <a:gd name="T43" fmla="*/ 19 h 45"/>
                  <a:gd name="T44" fmla="*/ 1 w 12"/>
                  <a:gd name="T45" fmla="*/ 17 h 45"/>
                  <a:gd name="T46" fmla="*/ 1 w 12"/>
                  <a:gd name="T47" fmla="*/ 16 h 45"/>
                  <a:gd name="T48" fmla="*/ 7 w 12"/>
                  <a:gd name="T49" fmla="*/ 5 h 45"/>
                  <a:gd name="T50" fmla="*/ 10 w 12"/>
                  <a:gd name="T51" fmla="*/ 3 h 45"/>
                  <a:gd name="T52" fmla="*/ 10 w 12"/>
                  <a:gd name="T53" fmla="*/ 3 h 45"/>
                  <a:gd name="T54" fmla="*/ 10 w 12"/>
                  <a:gd name="T55" fmla="*/ 3 h 45"/>
                  <a:gd name="T56" fmla="*/ 10 w 12"/>
                  <a:gd name="T57" fmla="*/ 3 h 45"/>
                  <a:gd name="T58" fmla="*/ 10 w 12"/>
                  <a:gd name="T59" fmla="*/ 3 h 45"/>
                  <a:gd name="T60" fmla="*/ 10 w 12"/>
                  <a:gd name="T61" fmla="*/ 3 h 45"/>
                  <a:gd name="T62" fmla="*/ 12 w 12"/>
                  <a:gd name="T63" fmla="*/ 2 h 45"/>
                  <a:gd name="T64" fmla="*/ 12 w 12"/>
                  <a:gd name="T6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 h="45">
                    <a:moveTo>
                      <a:pt x="12" y="0"/>
                    </a:moveTo>
                    <a:cubicBezTo>
                      <a:pt x="12" y="0"/>
                      <a:pt x="11" y="0"/>
                      <a:pt x="11" y="0"/>
                    </a:cubicBezTo>
                    <a:cubicBezTo>
                      <a:pt x="11" y="0"/>
                      <a:pt x="11" y="0"/>
                      <a:pt x="11" y="0"/>
                    </a:cubicBezTo>
                    <a:cubicBezTo>
                      <a:pt x="10" y="1"/>
                      <a:pt x="10" y="1"/>
                      <a:pt x="10" y="1"/>
                    </a:cubicBezTo>
                    <a:cubicBezTo>
                      <a:pt x="9" y="1"/>
                      <a:pt x="9" y="1"/>
                      <a:pt x="9" y="1"/>
                    </a:cubicBezTo>
                    <a:cubicBezTo>
                      <a:pt x="8" y="2"/>
                      <a:pt x="7" y="2"/>
                      <a:pt x="7" y="3"/>
                    </a:cubicBezTo>
                    <a:cubicBezTo>
                      <a:pt x="7" y="3"/>
                      <a:pt x="7" y="3"/>
                      <a:pt x="7" y="3"/>
                    </a:cubicBezTo>
                    <a:cubicBezTo>
                      <a:pt x="6" y="4"/>
                      <a:pt x="6" y="4"/>
                      <a:pt x="6" y="4"/>
                    </a:cubicBezTo>
                    <a:cubicBezTo>
                      <a:pt x="6" y="4"/>
                      <a:pt x="6" y="4"/>
                      <a:pt x="6" y="4"/>
                    </a:cubicBezTo>
                    <a:cubicBezTo>
                      <a:pt x="5" y="5"/>
                      <a:pt x="4" y="6"/>
                      <a:pt x="4" y="7"/>
                    </a:cubicBezTo>
                    <a:cubicBezTo>
                      <a:pt x="4" y="7"/>
                      <a:pt x="4" y="7"/>
                      <a:pt x="4" y="7"/>
                    </a:cubicBezTo>
                    <a:cubicBezTo>
                      <a:pt x="3" y="8"/>
                      <a:pt x="3" y="9"/>
                      <a:pt x="2" y="9"/>
                    </a:cubicBezTo>
                    <a:cubicBezTo>
                      <a:pt x="2" y="9"/>
                      <a:pt x="2" y="9"/>
                      <a:pt x="2" y="9"/>
                    </a:cubicBezTo>
                    <a:cubicBezTo>
                      <a:pt x="2" y="10"/>
                      <a:pt x="2" y="11"/>
                      <a:pt x="1" y="12"/>
                    </a:cubicBezTo>
                    <a:cubicBezTo>
                      <a:pt x="1" y="12"/>
                      <a:pt x="1" y="12"/>
                      <a:pt x="1" y="12"/>
                    </a:cubicBezTo>
                    <a:cubicBezTo>
                      <a:pt x="1" y="14"/>
                      <a:pt x="0" y="16"/>
                      <a:pt x="0" y="19"/>
                    </a:cubicBezTo>
                    <a:cubicBezTo>
                      <a:pt x="0" y="21"/>
                      <a:pt x="1" y="24"/>
                      <a:pt x="1" y="26"/>
                    </a:cubicBezTo>
                    <a:cubicBezTo>
                      <a:pt x="2" y="30"/>
                      <a:pt x="4" y="34"/>
                      <a:pt x="6" y="37"/>
                    </a:cubicBezTo>
                    <a:cubicBezTo>
                      <a:pt x="7" y="40"/>
                      <a:pt x="9" y="42"/>
                      <a:pt x="11" y="45"/>
                    </a:cubicBezTo>
                    <a:cubicBezTo>
                      <a:pt x="11" y="43"/>
                      <a:pt x="11" y="43"/>
                      <a:pt x="11" y="43"/>
                    </a:cubicBezTo>
                    <a:cubicBezTo>
                      <a:pt x="9" y="40"/>
                      <a:pt x="7" y="37"/>
                      <a:pt x="5" y="34"/>
                    </a:cubicBezTo>
                    <a:cubicBezTo>
                      <a:pt x="2" y="29"/>
                      <a:pt x="1" y="24"/>
                      <a:pt x="1" y="19"/>
                    </a:cubicBezTo>
                    <a:cubicBezTo>
                      <a:pt x="1" y="18"/>
                      <a:pt x="1" y="18"/>
                      <a:pt x="1" y="17"/>
                    </a:cubicBezTo>
                    <a:cubicBezTo>
                      <a:pt x="1" y="17"/>
                      <a:pt x="1" y="16"/>
                      <a:pt x="1" y="16"/>
                    </a:cubicBezTo>
                    <a:cubicBezTo>
                      <a:pt x="2" y="11"/>
                      <a:pt x="4" y="7"/>
                      <a:pt x="7" y="5"/>
                    </a:cubicBezTo>
                    <a:cubicBezTo>
                      <a:pt x="8" y="4"/>
                      <a:pt x="9" y="4"/>
                      <a:pt x="10" y="3"/>
                    </a:cubicBezTo>
                    <a:cubicBezTo>
                      <a:pt x="10" y="3"/>
                      <a:pt x="10" y="3"/>
                      <a:pt x="10" y="3"/>
                    </a:cubicBezTo>
                    <a:cubicBezTo>
                      <a:pt x="10" y="3"/>
                      <a:pt x="10" y="3"/>
                      <a:pt x="10" y="3"/>
                    </a:cubicBezTo>
                    <a:cubicBezTo>
                      <a:pt x="10" y="3"/>
                      <a:pt x="10" y="3"/>
                      <a:pt x="10" y="3"/>
                    </a:cubicBezTo>
                    <a:cubicBezTo>
                      <a:pt x="10" y="3"/>
                      <a:pt x="10" y="3"/>
                      <a:pt x="10" y="3"/>
                    </a:cubicBezTo>
                    <a:cubicBezTo>
                      <a:pt x="10" y="3"/>
                      <a:pt x="10" y="3"/>
                      <a:pt x="10" y="3"/>
                    </a:cubicBezTo>
                    <a:cubicBezTo>
                      <a:pt x="11" y="3"/>
                      <a:pt x="11" y="3"/>
                      <a:pt x="12" y="2"/>
                    </a:cubicBezTo>
                    <a:cubicBezTo>
                      <a:pt x="12" y="0"/>
                      <a:pt x="12" y="0"/>
                      <a:pt x="12" y="0"/>
                    </a:cubicBezTo>
                  </a:path>
                </a:pathLst>
              </a:custGeom>
              <a:solidFill>
                <a:srgbClr val="ABBA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7" name="Freeform 2560">
                <a:extLst>
                  <a:ext uri="{FF2B5EF4-FFF2-40B4-BE49-F238E27FC236}">
                    <a16:creationId xmlns:a16="http://schemas.microsoft.com/office/drawing/2014/main" id="{8E3FEAC2-D945-41F1-BCE8-06FD2CDED3C3}"/>
                  </a:ext>
                </a:extLst>
              </p:cNvPr>
              <p:cNvSpPr>
                <a:spLocks noEditPoints="1"/>
              </p:cNvSpPr>
              <p:nvPr/>
            </p:nvSpPr>
            <p:spPr bwMode="auto">
              <a:xfrm>
                <a:off x="638" y="856"/>
                <a:ext cx="17" cy="98"/>
              </a:xfrm>
              <a:custGeom>
                <a:avLst/>
                <a:gdLst>
                  <a:gd name="T0" fmla="*/ 0 w 7"/>
                  <a:gd name="T1" fmla="*/ 32 h 41"/>
                  <a:gd name="T2" fmla="*/ 6 w 7"/>
                  <a:gd name="T3" fmla="*/ 41 h 41"/>
                  <a:gd name="T4" fmla="*/ 6 w 7"/>
                  <a:gd name="T5" fmla="*/ 39 h 41"/>
                  <a:gd name="T6" fmla="*/ 3 w 7"/>
                  <a:gd name="T7" fmla="*/ 35 h 41"/>
                  <a:gd name="T8" fmla="*/ 0 w 7"/>
                  <a:gd name="T9" fmla="*/ 32 h 41"/>
                  <a:gd name="T10" fmla="*/ 7 w 7"/>
                  <a:gd name="T11" fmla="*/ 0 h 41"/>
                  <a:gd name="T12" fmla="*/ 5 w 7"/>
                  <a:gd name="T13" fmla="*/ 1 h 41"/>
                  <a:gd name="T14" fmla="*/ 5 w 7"/>
                  <a:gd name="T15" fmla="*/ 1 h 41"/>
                  <a:gd name="T16" fmla="*/ 5 w 7"/>
                  <a:gd name="T17" fmla="*/ 1 h 41"/>
                  <a:gd name="T18" fmla="*/ 5 w 7"/>
                  <a:gd name="T19" fmla="*/ 1 h 41"/>
                  <a:gd name="T20" fmla="*/ 5 w 7"/>
                  <a:gd name="T21" fmla="*/ 1 h 41"/>
                  <a:gd name="T22" fmla="*/ 5 w 7"/>
                  <a:gd name="T23" fmla="*/ 1 h 41"/>
                  <a:gd name="T24" fmla="*/ 5 w 7"/>
                  <a:gd name="T25" fmla="*/ 1 h 41"/>
                  <a:gd name="T26" fmla="*/ 6 w 7"/>
                  <a:gd name="T27" fmla="*/ 1 h 41"/>
                  <a:gd name="T28" fmla="*/ 6 w 7"/>
                  <a:gd name="T29" fmla="*/ 1 h 41"/>
                  <a:gd name="T30" fmla="*/ 7 w 7"/>
                  <a:gd name="T31" fmla="*/ 1 h 41"/>
                  <a:gd name="T32" fmla="*/ 7 w 7"/>
                  <a:gd name="T3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41">
                    <a:moveTo>
                      <a:pt x="0" y="32"/>
                    </a:moveTo>
                    <a:cubicBezTo>
                      <a:pt x="2" y="35"/>
                      <a:pt x="4" y="38"/>
                      <a:pt x="6" y="41"/>
                    </a:cubicBezTo>
                    <a:cubicBezTo>
                      <a:pt x="6" y="39"/>
                      <a:pt x="6" y="39"/>
                      <a:pt x="6" y="39"/>
                    </a:cubicBezTo>
                    <a:cubicBezTo>
                      <a:pt x="5" y="38"/>
                      <a:pt x="4" y="37"/>
                      <a:pt x="3" y="35"/>
                    </a:cubicBezTo>
                    <a:cubicBezTo>
                      <a:pt x="2" y="34"/>
                      <a:pt x="1" y="33"/>
                      <a:pt x="0" y="32"/>
                    </a:cubicBezTo>
                    <a:moveTo>
                      <a:pt x="7" y="0"/>
                    </a:moveTo>
                    <a:cubicBezTo>
                      <a:pt x="6" y="1"/>
                      <a:pt x="6"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6" y="1"/>
                      <a:pt x="6" y="1"/>
                    </a:cubicBezTo>
                    <a:cubicBezTo>
                      <a:pt x="6" y="1"/>
                      <a:pt x="6" y="1"/>
                      <a:pt x="6" y="1"/>
                    </a:cubicBezTo>
                    <a:cubicBezTo>
                      <a:pt x="6" y="1"/>
                      <a:pt x="7" y="1"/>
                      <a:pt x="7" y="1"/>
                    </a:cubicBezTo>
                    <a:cubicBezTo>
                      <a:pt x="7" y="0"/>
                      <a:pt x="7" y="0"/>
                      <a:pt x="7" y="0"/>
                    </a:cubicBezTo>
                  </a:path>
                </a:pathLst>
              </a:custGeom>
              <a:solidFill>
                <a:srgbClr val="BDC6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8" name="Freeform 2561">
                <a:extLst>
                  <a:ext uri="{FF2B5EF4-FFF2-40B4-BE49-F238E27FC236}">
                    <a16:creationId xmlns:a16="http://schemas.microsoft.com/office/drawing/2014/main" id="{CF93EEE4-7925-4ED5-A108-C63958CC627C}"/>
                  </a:ext>
                </a:extLst>
              </p:cNvPr>
              <p:cNvSpPr>
                <a:spLocks/>
              </p:cNvSpPr>
              <p:nvPr/>
            </p:nvSpPr>
            <p:spPr bwMode="auto">
              <a:xfrm>
                <a:off x="629" y="859"/>
                <a:ext cx="26" cy="91"/>
              </a:xfrm>
              <a:custGeom>
                <a:avLst/>
                <a:gdLst>
                  <a:gd name="T0" fmla="*/ 11 w 11"/>
                  <a:gd name="T1" fmla="*/ 0 h 38"/>
                  <a:gd name="T2" fmla="*/ 10 w 11"/>
                  <a:gd name="T3" fmla="*/ 0 h 38"/>
                  <a:gd name="T4" fmla="*/ 10 w 11"/>
                  <a:gd name="T5" fmla="*/ 0 h 38"/>
                  <a:gd name="T6" fmla="*/ 9 w 11"/>
                  <a:gd name="T7" fmla="*/ 0 h 38"/>
                  <a:gd name="T8" fmla="*/ 9 w 11"/>
                  <a:gd name="T9" fmla="*/ 0 h 38"/>
                  <a:gd name="T10" fmla="*/ 9 w 11"/>
                  <a:gd name="T11" fmla="*/ 0 h 38"/>
                  <a:gd name="T12" fmla="*/ 9 w 11"/>
                  <a:gd name="T13" fmla="*/ 0 h 38"/>
                  <a:gd name="T14" fmla="*/ 6 w 11"/>
                  <a:gd name="T15" fmla="*/ 2 h 38"/>
                  <a:gd name="T16" fmla="*/ 0 w 11"/>
                  <a:gd name="T17" fmla="*/ 13 h 38"/>
                  <a:gd name="T18" fmla="*/ 0 w 11"/>
                  <a:gd name="T19" fmla="*/ 14 h 38"/>
                  <a:gd name="T20" fmla="*/ 0 w 11"/>
                  <a:gd name="T21" fmla="*/ 16 h 38"/>
                  <a:gd name="T22" fmla="*/ 4 w 11"/>
                  <a:gd name="T23" fmla="*/ 31 h 38"/>
                  <a:gd name="T24" fmla="*/ 7 w 11"/>
                  <a:gd name="T25" fmla="*/ 34 h 38"/>
                  <a:gd name="T26" fmla="*/ 10 w 11"/>
                  <a:gd name="T27" fmla="*/ 38 h 38"/>
                  <a:gd name="T28" fmla="*/ 10 w 11"/>
                  <a:gd name="T29" fmla="*/ 34 h 38"/>
                  <a:gd name="T30" fmla="*/ 2 w 11"/>
                  <a:gd name="T31" fmla="*/ 17 h 38"/>
                  <a:gd name="T32" fmla="*/ 8 w 11"/>
                  <a:gd name="T33" fmla="*/ 5 h 38"/>
                  <a:gd name="T34" fmla="*/ 9 w 11"/>
                  <a:gd name="T35" fmla="*/ 5 h 38"/>
                  <a:gd name="T36" fmla="*/ 11 w 11"/>
                  <a:gd name="T37" fmla="*/ 7 h 38"/>
                  <a:gd name="T38" fmla="*/ 11 w 11"/>
                  <a:gd name="T3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 h="38">
                    <a:moveTo>
                      <a:pt x="11" y="0"/>
                    </a:moveTo>
                    <a:cubicBezTo>
                      <a:pt x="11" y="0"/>
                      <a:pt x="10" y="0"/>
                      <a:pt x="10" y="0"/>
                    </a:cubicBezTo>
                    <a:cubicBezTo>
                      <a:pt x="10" y="0"/>
                      <a:pt x="10" y="0"/>
                      <a:pt x="10" y="0"/>
                    </a:cubicBezTo>
                    <a:cubicBezTo>
                      <a:pt x="10" y="0"/>
                      <a:pt x="9" y="0"/>
                      <a:pt x="9" y="0"/>
                    </a:cubicBezTo>
                    <a:cubicBezTo>
                      <a:pt x="9" y="0"/>
                      <a:pt x="9" y="0"/>
                      <a:pt x="9" y="0"/>
                    </a:cubicBezTo>
                    <a:cubicBezTo>
                      <a:pt x="9" y="0"/>
                      <a:pt x="9" y="0"/>
                      <a:pt x="9" y="0"/>
                    </a:cubicBezTo>
                    <a:cubicBezTo>
                      <a:pt x="9" y="0"/>
                      <a:pt x="9" y="0"/>
                      <a:pt x="9" y="0"/>
                    </a:cubicBezTo>
                    <a:cubicBezTo>
                      <a:pt x="8" y="1"/>
                      <a:pt x="7" y="1"/>
                      <a:pt x="6" y="2"/>
                    </a:cubicBezTo>
                    <a:cubicBezTo>
                      <a:pt x="3" y="4"/>
                      <a:pt x="1" y="8"/>
                      <a:pt x="0" y="13"/>
                    </a:cubicBezTo>
                    <a:cubicBezTo>
                      <a:pt x="0" y="13"/>
                      <a:pt x="0" y="14"/>
                      <a:pt x="0" y="14"/>
                    </a:cubicBezTo>
                    <a:cubicBezTo>
                      <a:pt x="0" y="15"/>
                      <a:pt x="0" y="15"/>
                      <a:pt x="0" y="16"/>
                    </a:cubicBezTo>
                    <a:cubicBezTo>
                      <a:pt x="0" y="21"/>
                      <a:pt x="1" y="26"/>
                      <a:pt x="4" y="31"/>
                    </a:cubicBezTo>
                    <a:cubicBezTo>
                      <a:pt x="5" y="32"/>
                      <a:pt x="6" y="33"/>
                      <a:pt x="7" y="34"/>
                    </a:cubicBezTo>
                    <a:cubicBezTo>
                      <a:pt x="8" y="36"/>
                      <a:pt x="9" y="37"/>
                      <a:pt x="10" y="38"/>
                    </a:cubicBezTo>
                    <a:cubicBezTo>
                      <a:pt x="10" y="34"/>
                      <a:pt x="10" y="34"/>
                      <a:pt x="10" y="34"/>
                    </a:cubicBezTo>
                    <a:cubicBezTo>
                      <a:pt x="6" y="30"/>
                      <a:pt x="2" y="23"/>
                      <a:pt x="2" y="17"/>
                    </a:cubicBezTo>
                    <a:cubicBezTo>
                      <a:pt x="2" y="12"/>
                      <a:pt x="4" y="8"/>
                      <a:pt x="8" y="5"/>
                    </a:cubicBezTo>
                    <a:cubicBezTo>
                      <a:pt x="8" y="5"/>
                      <a:pt x="9" y="5"/>
                      <a:pt x="9" y="5"/>
                    </a:cubicBezTo>
                    <a:cubicBezTo>
                      <a:pt x="10" y="6"/>
                      <a:pt x="10" y="6"/>
                      <a:pt x="11" y="7"/>
                    </a:cubicBezTo>
                    <a:cubicBezTo>
                      <a:pt x="11" y="0"/>
                      <a:pt x="11" y="0"/>
                      <a:pt x="11" y="0"/>
                    </a:cubicBezTo>
                  </a:path>
                </a:pathLst>
              </a:custGeom>
              <a:solidFill>
                <a:srgbClr val="C7C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9" name="Freeform 2562">
                <a:extLst>
                  <a:ext uri="{FF2B5EF4-FFF2-40B4-BE49-F238E27FC236}">
                    <a16:creationId xmlns:a16="http://schemas.microsoft.com/office/drawing/2014/main" id="{54C0598B-1B7F-4D0F-86B0-34C845FF680B}"/>
                  </a:ext>
                </a:extLst>
              </p:cNvPr>
              <p:cNvSpPr>
                <a:spLocks noEditPoints="1"/>
              </p:cNvSpPr>
              <p:nvPr/>
            </p:nvSpPr>
            <p:spPr bwMode="auto">
              <a:xfrm>
                <a:off x="634" y="871"/>
                <a:ext cx="21" cy="69"/>
              </a:xfrm>
              <a:custGeom>
                <a:avLst/>
                <a:gdLst>
                  <a:gd name="T0" fmla="*/ 1 w 9"/>
                  <a:gd name="T1" fmla="*/ 11 h 29"/>
                  <a:gd name="T2" fmla="*/ 4 w 9"/>
                  <a:gd name="T3" fmla="*/ 3 h 29"/>
                  <a:gd name="T4" fmla="*/ 4 w 9"/>
                  <a:gd name="T5" fmla="*/ 5 h 29"/>
                  <a:gd name="T6" fmla="*/ 4 w 9"/>
                  <a:gd name="T7" fmla="*/ 8 h 29"/>
                  <a:gd name="T8" fmla="*/ 4 w 9"/>
                  <a:gd name="T9" fmla="*/ 9 h 29"/>
                  <a:gd name="T10" fmla="*/ 5 w 9"/>
                  <a:gd name="T11" fmla="*/ 16 h 29"/>
                  <a:gd name="T12" fmla="*/ 5 w 9"/>
                  <a:gd name="T13" fmla="*/ 17 h 29"/>
                  <a:gd name="T14" fmla="*/ 5 w 9"/>
                  <a:gd name="T15" fmla="*/ 18 h 29"/>
                  <a:gd name="T16" fmla="*/ 5 w 9"/>
                  <a:gd name="T17" fmla="*/ 18 h 29"/>
                  <a:gd name="T18" fmla="*/ 4 w 9"/>
                  <a:gd name="T19" fmla="*/ 18 h 29"/>
                  <a:gd name="T20" fmla="*/ 4 w 9"/>
                  <a:gd name="T21" fmla="*/ 18 h 29"/>
                  <a:gd name="T22" fmla="*/ 4 w 9"/>
                  <a:gd name="T23" fmla="*/ 18 h 29"/>
                  <a:gd name="T24" fmla="*/ 4 w 9"/>
                  <a:gd name="T25" fmla="*/ 18 h 29"/>
                  <a:gd name="T26" fmla="*/ 4 w 9"/>
                  <a:gd name="T27" fmla="*/ 18 h 29"/>
                  <a:gd name="T28" fmla="*/ 4 w 9"/>
                  <a:gd name="T29" fmla="*/ 18 h 29"/>
                  <a:gd name="T30" fmla="*/ 4 w 9"/>
                  <a:gd name="T31" fmla="*/ 18 h 29"/>
                  <a:gd name="T32" fmla="*/ 4 w 9"/>
                  <a:gd name="T33" fmla="*/ 18 h 29"/>
                  <a:gd name="T34" fmla="*/ 3 w 9"/>
                  <a:gd name="T35" fmla="*/ 18 h 29"/>
                  <a:gd name="T36" fmla="*/ 1 w 9"/>
                  <a:gd name="T37" fmla="*/ 12 h 29"/>
                  <a:gd name="T38" fmla="*/ 1 w 9"/>
                  <a:gd name="T39" fmla="*/ 11 h 29"/>
                  <a:gd name="T40" fmla="*/ 7 w 9"/>
                  <a:gd name="T41" fmla="*/ 0 h 29"/>
                  <a:gd name="T42" fmla="*/ 6 w 9"/>
                  <a:gd name="T43" fmla="*/ 0 h 29"/>
                  <a:gd name="T44" fmla="*/ 0 w 9"/>
                  <a:gd name="T45" fmla="*/ 12 h 29"/>
                  <a:gd name="T46" fmla="*/ 8 w 9"/>
                  <a:gd name="T47" fmla="*/ 29 h 29"/>
                  <a:gd name="T48" fmla="*/ 9 w 9"/>
                  <a:gd name="T49" fmla="*/ 2 h 29"/>
                  <a:gd name="T50" fmla="*/ 7 w 9"/>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 h="29">
                    <a:moveTo>
                      <a:pt x="1" y="11"/>
                    </a:moveTo>
                    <a:cubicBezTo>
                      <a:pt x="1" y="8"/>
                      <a:pt x="3" y="6"/>
                      <a:pt x="4" y="3"/>
                    </a:cubicBezTo>
                    <a:cubicBezTo>
                      <a:pt x="4" y="4"/>
                      <a:pt x="4" y="5"/>
                      <a:pt x="4" y="5"/>
                    </a:cubicBezTo>
                    <a:cubicBezTo>
                      <a:pt x="4" y="6"/>
                      <a:pt x="4" y="7"/>
                      <a:pt x="4" y="8"/>
                    </a:cubicBezTo>
                    <a:cubicBezTo>
                      <a:pt x="4" y="8"/>
                      <a:pt x="4" y="9"/>
                      <a:pt x="4" y="9"/>
                    </a:cubicBezTo>
                    <a:cubicBezTo>
                      <a:pt x="5" y="12"/>
                      <a:pt x="5" y="13"/>
                      <a:pt x="5" y="16"/>
                    </a:cubicBezTo>
                    <a:cubicBezTo>
                      <a:pt x="5" y="16"/>
                      <a:pt x="5" y="16"/>
                      <a:pt x="5" y="17"/>
                    </a:cubicBezTo>
                    <a:cubicBezTo>
                      <a:pt x="5" y="17"/>
                      <a:pt x="5" y="18"/>
                      <a:pt x="5" y="18"/>
                    </a:cubicBezTo>
                    <a:cubicBezTo>
                      <a:pt x="5" y="18"/>
                      <a:pt x="5" y="18"/>
                      <a:pt x="5" y="18"/>
                    </a:cubicBezTo>
                    <a:cubicBezTo>
                      <a:pt x="5" y="18"/>
                      <a:pt x="5"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3" y="18"/>
                      <a:pt x="3" y="18"/>
                      <a:pt x="3" y="18"/>
                    </a:cubicBezTo>
                    <a:cubicBezTo>
                      <a:pt x="2" y="16"/>
                      <a:pt x="1" y="14"/>
                      <a:pt x="1" y="12"/>
                    </a:cubicBezTo>
                    <a:cubicBezTo>
                      <a:pt x="1" y="12"/>
                      <a:pt x="1" y="12"/>
                      <a:pt x="1" y="11"/>
                    </a:cubicBezTo>
                    <a:moveTo>
                      <a:pt x="7" y="0"/>
                    </a:moveTo>
                    <a:cubicBezTo>
                      <a:pt x="7" y="0"/>
                      <a:pt x="6" y="0"/>
                      <a:pt x="6" y="0"/>
                    </a:cubicBezTo>
                    <a:cubicBezTo>
                      <a:pt x="2" y="3"/>
                      <a:pt x="0" y="7"/>
                      <a:pt x="0" y="12"/>
                    </a:cubicBezTo>
                    <a:cubicBezTo>
                      <a:pt x="0" y="18"/>
                      <a:pt x="4" y="25"/>
                      <a:pt x="8" y="29"/>
                    </a:cubicBezTo>
                    <a:cubicBezTo>
                      <a:pt x="9" y="2"/>
                      <a:pt x="9" y="2"/>
                      <a:pt x="9" y="2"/>
                    </a:cubicBezTo>
                    <a:cubicBezTo>
                      <a:pt x="8" y="1"/>
                      <a:pt x="8" y="1"/>
                      <a:pt x="7" y="0"/>
                    </a:cubicBezTo>
                  </a:path>
                </a:pathLst>
              </a:custGeom>
              <a:solidFill>
                <a:srgbClr val="D3D6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0" name="Freeform 2563">
                <a:extLst>
                  <a:ext uri="{FF2B5EF4-FFF2-40B4-BE49-F238E27FC236}">
                    <a16:creationId xmlns:a16="http://schemas.microsoft.com/office/drawing/2014/main" id="{04A8A6C9-B36E-4BA0-847F-74C35C64B7B9}"/>
                  </a:ext>
                </a:extLst>
              </p:cNvPr>
              <p:cNvSpPr>
                <a:spLocks/>
              </p:cNvSpPr>
              <p:nvPr/>
            </p:nvSpPr>
            <p:spPr bwMode="auto">
              <a:xfrm>
                <a:off x="636" y="878"/>
                <a:ext cx="10" cy="36"/>
              </a:xfrm>
              <a:custGeom>
                <a:avLst/>
                <a:gdLst>
                  <a:gd name="T0" fmla="*/ 3 w 4"/>
                  <a:gd name="T1" fmla="*/ 0 h 15"/>
                  <a:gd name="T2" fmla="*/ 0 w 4"/>
                  <a:gd name="T3" fmla="*/ 8 h 15"/>
                  <a:gd name="T4" fmla="*/ 0 w 4"/>
                  <a:gd name="T5" fmla="*/ 9 h 15"/>
                  <a:gd name="T6" fmla="*/ 2 w 4"/>
                  <a:gd name="T7" fmla="*/ 15 h 15"/>
                  <a:gd name="T8" fmla="*/ 3 w 4"/>
                  <a:gd name="T9" fmla="*/ 15 h 15"/>
                  <a:gd name="T10" fmla="*/ 3 w 4"/>
                  <a:gd name="T11" fmla="*/ 15 h 15"/>
                  <a:gd name="T12" fmla="*/ 3 w 4"/>
                  <a:gd name="T13" fmla="*/ 15 h 15"/>
                  <a:gd name="T14" fmla="*/ 3 w 4"/>
                  <a:gd name="T15" fmla="*/ 15 h 15"/>
                  <a:gd name="T16" fmla="*/ 3 w 4"/>
                  <a:gd name="T17" fmla="*/ 15 h 15"/>
                  <a:gd name="T18" fmla="*/ 3 w 4"/>
                  <a:gd name="T19" fmla="*/ 15 h 15"/>
                  <a:gd name="T20" fmla="*/ 3 w 4"/>
                  <a:gd name="T21" fmla="*/ 15 h 15"/>
                  <a:gd name="T22" fmla="*/ 4 w 4"/>
                  <a:gd name="T23" fmla="*/ 15 h 15"/>
                  <a:gd name="T24" fmla="*/ 4 w 4"/>
                  <a:gd name="T25" fmla="*/ 15 h 15"/>
                  <a:gd name="T26" fmla="*/ 4 w 4"/>
                  <a:gd name="T27" fmla="*/ 14 h 15"/>
                  <a:gd name="T28" fmla="*/ 4 w 4"/>
                  <a:gd name="T29" fmla="*/ 13 h 15"/>
                  <a:gd name="T30" fmla="*/ 3 w 4"/>
                  <a:gd name="T31" fmla="*/ 6 h 15"/>
                  <a:gd name="T32" fmla="*/ 3 w 4"/>
                  <a:gd name="T33" fmla="*/ 5 h 15"/>
                  <a:gd name="T34" fmla="*/ 3 w 4"/>
                  <a:gd name="T35" fmla="*/ 2 h 15"/>
                  <a:gd name="T36" fmla="*/ 3 w 4"/>
                  <a:gd name="T3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15">
                    <a:moveTo>
                      <a:pt x="3" y="0"/>
                    </a:moveTo>
                    <a:cubicBezTo>
                      <a:pt x="2" y="3"/>
                      <a:pt x="0" y="5"/>
                      <a:pt x="0" y="8"/>
                    </a:cubicBezTo>
                    <a:cubicBezTo>
                      <a:pt x="0" y="9"/>
                      <a:pt x="0" y="9"/>
                      <a:pt x="0" y="9"/>
                    </a:cubicBezTo>
                    <a:cubicBezTo>
                      <a:pt x="0" y="11"/>
                      <a:pt x="1" y="13"/>
                      <a:pt x="2" y="15"/>
                    </a:cubicBezTo>
                    <a:cubicBezTo>
                      <a:pt x="3" y="15"/>
                      <a:pt x="3" y="15"/>
                      <a:pt x="3" y="15"/>
                    </a:cubicBezTo>
                    <a:cubicBezTo>
                      <a:pt x="3" y="15"/>
                      <a:pt x="3" y="15"/>
                      <a:pt x="3" y="15"/>
                    </a:cubicBezTo>
                    <a:cubicBezTo>
                      <a:pt x="3" y="15"/>
                      <a:pt x="3" y="15"/>
                      <a:pt x="3" y="15"/>
                    </a:cubicBezTo>
                    <a:cubicBezTo>
                      <a:pt x="3" y="15"/>
                      <a:pt x="3" y="15"/>
                      <a:pt x="3" y="15"/>
                    </a:cubicBezTo>
                    <a:cubicBezTo>
                      <a:pt x="3" y="15"/>
                      <a:pt x="3" y="15"/>
                      <a:pt x="3" y="15"/>
                    </a:cubicBezTo>
                    <a:cubicBezTo>
                      <a:pt x="3" y="15"/>
                      <a:pt x="3" y="15"/>
                      <a:pt x="3" y="15"/>
                    </a:cubicBezTo>
                    <a:cubicBezTo>
                      <a:pt x="3" y="15"/>
                      <a:pt x="3" y="15"/>
                      <a:pt x="3" y="15"/>
                    </a:cubicBezTo>
                    <a:cubicBezTo>
                      <a:pt x="4" y="15"/>
                      <a:pt x="4" y="15"/>
                      <a:pt x="4" y="15"/>
                    </a:cubicBezTo>
                    <a:cubicBezTo>
                      <a:pt x="4" y="15"/>
                      <a:pt x="4" y="15"/>
                      <a:pt x="4" y="15"/>
                    </a:cubicBezTo>
                    <a:cubicBezTo>
                      <a:pt x="4" y="15"/>
                      <a:pt x="4" y="14"/>
                      <a:pt x="4" y="14"/>
                    </a:cubicBezTo>
                    <a:cubicBezTo>
                      <a:pt x="4" y="13"/>
                      <a:pt x="4" y="13"/>
                      <a:pt x="4" y="13"/>
                    </a:cubicBezTo>
                    <a:cubicBezTo>
                      <a:pt x="4" y="10"/>
                      <a:pt x="4" y="9"/>
                      <a:pt x="3" y="6"/>
                    </a:cubicBezTo>
                    <a:cubicBezTo>
                      <a:pt x="3" y="6"/>
                      <a:pt x="3" y="5"/>
                      <a:pt x="3" y="5"/>
                    </a:cubicBezTo>
                    <a:cubicBezTo>
                      <a:pt x="3" y="4"/>
                      <a:pt x="3" y="3"/>
                      <a:pt x="3" y="2"/>
                    </a:cubicBezTo>
                    <a:cubicBezTo>
                      <a:pt x="3" y="2"/>
                      <a:pt x="3" y="1"/>
                      <a:pt x="3" y="0"/>
                    </a:cubicBezTo>
                  </a:path>
                </a:pathLst>
              </a:custGeom>
              <a:solidFill>
                <a:srgbClr val="E8E7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1" name="Freeform 2564">
                <a:extLst>
                  <a:ext uri="{FF2B5EF4-FFF2-40B4-BE49-F238E27FC236}">
                    <a16:creationId xmlns:a16="http://schemas.microsoft.com/office/drawing/2014/main" id="{293EA984-E8CA-4336-8CD8-6EF5BE8E08A5}"/>
                  </a:ext>
                </a:extLst>
              </p:cNvPr>
              <p:cNvSpPr>
                <a:spLocks noEditPoints="1"/>
              </p:cNvSpPr>
              <p:nvPr/>
            </p:nvSpPr>
            <p:spPr bwMode="auto">
              <a:xfrm>
                <a:off x="629" y="439"/>
                <a:ext cx="36" cy="107"/>
              </a:xfrm>
              <a:custGeom>
                <a:avLst/>
                <a:gdLst>
                  <a:gd name="T0" fmla="*/ 15 w 15"/>
                  <a:gd name="T1" fmla="*/ 16 h 45"/>
                  <a:gd name="T2" fmla="*/ 14 w 15"/>
                  <a:gd name="T3" fmla="*/ 21 h 45"/>
                  <a:gd name="T4" fmla="*/ 15 w 15"/>
                  <a:gd name="T5" fmla="*/ 26 h 45"/>
                  <a:gd name="T6" fmla="*/ 15 w 15"/>
                  <a:gd name="T7" fmla="*/ 16 h 45"/>
                  <a:gd name="T8" fmla="*/ 15 w 15"/>
                  <a:gd name="T9" fmla="*/ 0 h 45"/>
                  <a:gd name="T10" fmla="*/ 0 w 15"/>
                  <a:gd name="T11" fmla="*/ 19 h 45"/>
                  <a:gd name="T12" fmla="*/ 14 w 15"/>
                  <a:gd name="T13" fmla="*/ 45 h 45"/>
                  <a:gd name="T14" fmla="*/ 15 w 15"/>
                  <a:gd name="T15" fmla="*/ 32 h 45"/>
                  <a:gd name="T16" fmla="*/ 10 w 15"/>
                  <a:gd name="T17" fmla="*/ 19 h 45"/>
                  <a:gd name="T18" fmla="*/ 15 w 15"/>
                  <a:gd name="T19" fmla="*/ 10 h 45"/>
                  <a:gd name="T20" fmla="*/ 15 w 15"/>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5">
                    <a:moveTo>
                      <a:pt x="15" y="16"/>
                    </a:moveTo>
                    <a:cubicBezTo>
                      <a:pt x="14" y="17"/>
                      <a:pt x="14" y="19"/>
                      <a:pt x="14" y="21"/>
                    </a:cubicBezTo>
                    <a:cubicBezTo>
                      <a:pt x="14" y="23"/>
                      <a:pt x="14" y="25"/>
                      <a:pt x="15" y="26"/>
                    </a:cubicBezTo>
                    <a:cubicBezTo>
                      <a:pt x="15" y="16"/>
                      <a:pt x="15" y="16"/>
                      <a:pt x="15" y="16"/>
                    </a:cubicBezTo>
                    <a:moveTo>
                      <a:pt x="15" y="0"/>
                    </a:moveTo>
                    <a:cubicBezTo>
                      <a:pt x="6" y="3"/>
                      <a:pt x="0" y="9"/>
                      <a:pt x="0" y="19"/>
                    </a:cubicBezTo>
                    <a:cubicBezTo>
                      <a:pt x="0" y="29"/>
                      <a:pt x="5" y="38"/>
                      <a:pt x="14" y="45"/>
                    </a:cubicBezTo>
                    <a:cubicBezTo>
                      <a:pt x="15" y="32"/>
                      <a:pt x="15" y="32"/>
                      <a:pt x="15" y="32"/>
                    </a:cubicBezTo>
                    <a:cubicBezTo>
                      <a:pt x="11" y="28"/>
                      <a:pt x="10" y="23"/>
                      <a:pt x="10" y="19"/>
                    </a:cubicBezTo>
                    <a:cubicBezTo>
                      <a:pt x="10" y="15"/>
                      <a:pt x="12" y="11"/>
                      <a:pt x="15" y="10"/>
                    </a:cubicBezTo>
                    <a:cubicBezTo>
                      <a:pt x="15" y="0"/>
                      <a:pt x="15" y="0"/>
                      <a:pt x="1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2" name="Freeform 2565">
                <a:extLst>
                  <a:ext uri="{FF2B5EF4-FFF2-40B4-BE49-F238E27FC236}">
                    <a16:creationId xmlns:a16="http://schemas.microsoft.com/office/drawing/2014/main" id="{2E637537-76EA-4D9E-AAA3-E45479259822}"/>
                  </a:ext>
                </a:extLst>
              </p:cNvPr>
              <p:cNvSpPr>
                <a:spLocks/>
              </p:cNvSpPr>
              <p:nvPr/>
            </p:nvSpPr>
            <p:spPr bwMode="auto">
              <a:xfrm>
                <a:off x="653" y="463"/>
                <a:ext cx="12" cy="52"/>
              </a:xfrm>
              <a:custGeom>
                <a:avLst/>
                <a:gdLst>
                  <a:gd name="T0" fmla="*/ 5 w 5"/>
                  <a:gd name="T1" fmla="*/ 0 h 22"/>
                  <a:gd name="T2" fmla="*/ 0 w 5"/>
                  <a:gd name="T3" fmla="*/ 9 h 22"/>
                  <a:gd name="T4" fmla="*/ 5 w 5"/>
                  <a:gd name="T5" fmla="*/ 22 h 22"/>
                  <a:gd name="T6" fmla="*/ 5 w 5"/>
                  <a:gd name="T7" fmla="*/ 16 h 22"/>
                  <a:gd name="T8" fmla="*/ 4 w 5"/>
                  <a:gd name="T9" fmla="*/ 11 h 22"/>
                  <a:gd name="T10" fmla="*/ 5 w 5"/>
                  <a:gd name="T11" fmla="*/ 6 h 22"/>
                  <a:gd name="T12" fmla="*/ 5 w 5"/>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5" h="22">
                    <a:moveTo>
                      <a:pt x="5" y="0"/>
                    </a:moveTo>
                    <a:cubicBezTo>
                      <a:pt x="2" y="1"/>
                      <a:pt x="0" y="5"/>
                      <a:pt x="0" y="9"/>
                    </a:cubicBezTo>
                    <a:cubicBezTo>
                      <a:pt x="0" y="13"/>
                      <a:pt x="1" y="18"/>
                      <a:pt x="5" y="22"/>
                    </a:cubicBezTo>
                    <a:cubicBezTo>
                      <a:pt x="5" y="16"/>
                      <a:pt x="5" y="16"/>
                      <a:pt x="5" y="16"/>
                    </a:cubicBezTo>
                    <a:cubicBezTo>
                      <a:pt x="4" y="15"/>
                      <a:pt x="4" y="13"/>
                      <a:pt x="4" y="11"/>
                    </a:cubicBezTo>
                    <a:cubicBezTo>
                      <a:pt x="4" y="9"/>
                      <a:pt x="4" y="7"/>
                      <a:pt x="5" y="6"/>
                    </a:cubicBezTo>
                    <a:cubicBezTo>
                      <a:pt x="5" y="0"/>
                      <a:pt x="5" y="0"/>
                      <a:pt x="5" y="0"/>
                    </a:cubicBezTo>
                  </a:path>
                </a:pathLst>
              </a:custGeom>
              <a:solidFill>
                <a:srgbClr val="A461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3" name="Freeform 2566">
                <a:extLst>
                  <a:ext uri="{FF2B5EF4-FFF2-40B4-BE49-F238E27FC236}">
                    <a16:creationId xmlns:a16="http://schemas.microsoft.com/office/drawing/2014/main" id="{490291A6-83A7-42D2-8224-832FBC8E405D}"/>
                  </a:ext>
                </a:extLst>
              </p:cNvPr>
              <p:cNvSpPr>
                <a:spLocks/>
              </p:cNvSpPr>
              <p:nvPr/>
            </p:nvSpPr>
            <p:spPr bwMode="auto">
              <a:xfrm>
                <a:off x="753" y="432"/>
                <a:ext cx="19" cy="0"/>
              </a:xfrm>
              <a:custGeom>
                <a:avLst/>
                <a:gdLst>
                  <a:gd name="T0" fmla="*/ 1 w 8"/>
                  <a:gd name="T1" fmla="*/ 0 w 8"/>
                  <a:gd name="T2" fmla="*/ 1 w 8"/>
                  <a:gd name="T3" fmla="*/ 8 w 8"/>
                  <a:gd name="T4" fmla="*/ 8 w 8"/>
                  <a:gd name="T5" fmla="*/ 1 w 8"/>
                </a:gdLst>
                <a:ahLst/>
                <a:cxnLst>
                  <a:cxn ang="0">
                    <a:pos x="T0" y="0"/>
                  </a:cxn>
                  <a:cxn ang="0">
                    <a:pos x="T1" y="0"/>
                  </a:cxn>
                  <a:cxn ang="0">
                    <a:pos x="T2" y="0"/>
                  </a:cxn>
                  <a:cxn ang="0">
                    <a:pos x="T3" y="0"/>
                  </a:cxn>
                  <a:cxn ang="0">
                    <a:pos x="T4" y="0"/>
                  </a:cxn>
                  <a:cxn ang="0">
                    <a:pos x="T5" y="0"/>
                  </a:cxn>
                </a:cxnLst>
                <a:rect l="0" t="0" r="r" b="b"/>
                <a:pathLst>
                  <a:path w="8">
                    <a:moveTo>
                      <a:pt x="1" y="0"/>
                    </a:moveTo>
                    <a:cubicBezTo>
                      <a:pt x="1" y="0"/>
                      <a:pt x="0" y="0"/>
                      <a:pt x="0" y="0"/>
                    </a:cubicBezTo>
                    <a:cubicBezTo>
                      <a:pt x="0" y="0"/>
                      <a:pt x="1" y="0"/>
                      <a:pt x="1" y="0"/>
                    </a:cubicBezTo>
                    <a:cubicBezTo>
                      <a:pt x="3" y="0"/>
                      <a:pt x="6" y="0"/>
                      <a:pt x="8" y="0"/>
                    </a:cubicBezTo>
                    <a:cubicBezTo>
                      <a:pt x="8" y="0"/>
                      <a:pt x="8" y="0"/>
                      <a:pt x="8" y="0"/>
                    </a:cubicBezTo>
                    <a:cubicBezTo>
                      <a:pt x="6" y="0"/>
                      <a:pt x="3" y="0"/>
                      <a:pt x="1" y="0"/>
                    </a:cubicBezTo>
                  </a:path>
                </a:pathLst>
              </a:custGeom>
              <a:solidFill>
                <a:srgbClr val="2E48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4" name="Freeform 2567">
                <a:extLst>
                  <a:ext uri="{FF2B5EF4-FFF2-40B4-BE49-F238E27FC236}">
                    <a16:creationId xmlns:a16="http://schemas.microsoft.com/office/drawing/2014/main" id="{CF95281B-0838-4D95-9D83-5CA6DC50F10E}"/>
                  </a:ext>
                </a:extLst>
              </p:cNvPr>
              <p:cNvSpPr>
                <a:spLocks noEditPoints="1"/>
              </p:cNvSpPr>
              <p:nvPr/>
            </p:nvSpPr>
            <p:spPr bwMode="auto">
              <a:xfrm>
                <a:off x="753" y="573"/>
                <a:ext cx="2" cy="0"/>
              </a:xfrm>
              <a:custGeom>
                <a:avLst/>
                <a:gdLst>
                  <a:gd name="T0" fmla="*/ 1 w 1"/>
                  <a:gd name="T1" fmla="*/ 1 w 1"/>
                  <a:gd name="T2" fmla="*/ 1 w 1"/>
                  <a:gd name="T3" fmla="*/ 0 w 1"/>
                  <a:gd name="T4" fmla="*/ 1 w 1"/>
                  <a:gd name="T5" fmla="*/ 0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1" y="0"/>
                      <a:pt x="1" y="0"/>
                    </a:cubicBezTo>
                    <a:moveTo>
                      <a:pt x="0" y="0"/>
                    </a:moveTo>
                    <a:cubicBezTo>
                      <a:pt x="0" y="0"/>
                      <a:pt x="1" y="0"/>
                      <a:pt x="1" y="0"/>
                    </a:cubicBezTo>
                    <a:cubicBezTo>
                      <a:pt x="0" y="0"/>
                      <a:pt x="0" y="0"/>
                      <a:pt x="0" y="0"/>
                    </a:cubicBezTo>
                  </a:path>
                </a:pathLst>
              </a:custGeom>
              <a:solidFill>
                <a:srgbClr val="2E48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5" name="Freeform 2568">
                <a:extLst>
                  <a:ext uri="{FF2B5EF4-FFF2-40B4-BE49-F238E27FC236}">
                    <a16:creationId xmlns:a16="http://schemas.microsoft.com/office/drawing/2014/main" id="{86BF7323-1138-4F67-97D8-0E68B54950FF}"/>
                  </a:ext>
                </a:extLst>
              </p:cNvPr>
              <p:cNvSpPr>
                <a:spLocks noEditPoints="1"/>
              </p:cNvSpPr>
              <p:nvPr/>
            </p:nvSpPr>
            <p:spPr bwMode="auto">
              <a:xfrm>
                <a:off x="712" y="432"/>
                <a:ext cx="170" cy="141"/>
              </a:xfrm>
              <a:custGeom>
                <a:avLst/>
                <a:gdLst>
                  <a:gd name="T0" fmla="*/ 13 w 71"/>
                  <a:gd name="T1" fmla="*/ 48 h 59"/>
                  <a:gd name="T2" fmla="*/ 8 w 71"/>
                  <a:gd name="T3" fmla="*/ 48 h 59"/>
                  <a:gd name="T4" fmla="*/ 9 w 71"/>
                  <a:gd name="T5" fmla="*/ 13 h 59"/>
                  <a:gd name="T6" fmla="*/ 13 w 71"/>
                  <a:gd name="T7" fmla="*/ 13 h 59"/>
                  <a:gd name="T8" fmla="*/ 13 w 71"/>
                  <a:gd name="T9" fmla="*/ 48 h 59"/>
                  <a:gd name="T10" fmla="*/ 18 w 71"/>
                  <a:gd name="T11" fmla="*/ 0 h 59"/>
                  <a:gd name="T12" fmla="*/ 17 w 71"/>
                  <a:gd name="T13" fmla="*/ 0 h 59"/>
                  <a:gd name="T14" fmla="*/ 0 w 71"/>
                  <a:gd name="T15" fmla="*/ 1 h 59"/>
                  <a:gd name="T16" fmla="*/ 0 w 71"/>
                  <a:gd name="T17" fmla="*/ 40 h 59"/>
                  <a:gd name="T18" fmla="*/ 6 w 71"/>
                  <a:gd name="T19" fmla="*/ 41 h 59"/>
                  <a:gd name="T20" fmla="*/ 6 w 71"/>
                  <a:gd name="T21" fmla="*/ 47 h 59"/>
                  <a:gd name="T22" fmla="*/ 0 w 71"/>
                  <a:gd name="T23" fmla="*/ 46 h 59"/>
                  <a:gd name="T24" fmla="*/ 0 w 71"/>
                  <a:gd name="T25" fmla="*/ 57 h 59"/>
                  <a:gd name="T26" fmla="*/ 17 w 71"/>
                  <a:gd name="T27" fmla="*/ 59 h 59"/>
                  <a:gd name="T28" fmla="*/ 18 w 71"/>
                  <a:gd name="T29" fmla="*/ 59 h 59"/>
                  <a:gd name="T30" fmla="*/ 18 w 71"/>
                  <a:gd name="T31" fmla="*/ 59 h 59"/>
                  <a:gd name="T32" fmla="*/ 18 w 71"/>
                  <a:gd name="T33" fmla="*/ 59 h 59"/>
                  <a:gd name="T34" fmla="*/ 18 w 71"/>
                  <a:gd name="T35" fmla="*/ 59 h 59"/>
                  <a:gd name="T36" fmla="*/ 71 w 71"/>
                  <a:gd name="T37" fmla="*/ 24 h 59"/>
                  <a:gd name="T38" fmla="*/ 25 w 71"/>
                  <a:gd name="T39" fmla="*/ 59 h 59"/>
                  <a:gd name="T40" fmla="*/ 25 w 71"/>
                  <a:gd name="T41" fmla="*/ 48 h 59"/>
                  <a:gd name="T42" fmla="*/ 21 w 71"/>
                  <a:gd name="T43" fmla="*/ 48 h 59"/>
                  <a:gd name="T44" fmla="*/ 15 w 71"/>
                  <a:gd name="T45" fmla="*/ 13 h 59"/>
                  <a:gd name="T46" fmla="*/ 20 w 71"/>
                  <a:gd name="T47" fmla="*/ 13 h 59"/>
                  <a:gd name="T48" fmla="*/ 22 w 71"/>
                  <a:gd name="T49" fmla="*/ 28 h 59"/>
                  <a:gd name="T50" fmla="*/ 24 w 71"/>
                  <a:gd name="T51" fmla="*/ 40 h 59"/>
                  <a:gd name="T52" fmla="*/ 24 w 71"/>
                  <a:gd name="T53" fmla="*/ 40 h 59"/>
                  <a:gd name="T54" fmla="*/ 25 w 71"/>
                  <a:gd name="T55" fmla="*/ 32 h 59"/>
                  <a:gd name="T56" fmla="*/ 25 w 71"/>
                  <a:gd name="T57" fmla="*/ 0 h 59"/>
                  <a:gd name="T58" fmla="*/ 71 w 71"/>
                  <a:gd name="T59" fmla="*/ 20 h 59"/>
                  <a:gd name="T60" fmla="*/ 63 w 71"/>
                  <a:gd name="T61" fmla="*/ 7 h 59"/>
                  <a:gd name="T62" fmla="*/ 52 w 71"/>
                  <a:gd name="T63" fmla="*/ 3 h 59"/>
                  <a:gd name="T64" fmla="*/ 25 w 71"/>
                  <a:gd name="T65" fmla="*/ 0 h 59"/>
                  <a:gd name="T66" fmla="*/ 18 w 71"/>
                  <a:gd name="T6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 h="59">
                    <a:moveTo>
                      <a:pt x="13" y="48"/>
                    </a:moveTo>
                    <a:cubicBezTo>
                      <a:pt x="11" y="48"/>
                      <a:pt x="10" y="48"/>
                      <a:pt x="8" y="48"/>
                    </a:cubicBezTo>
                    <a:cubicBezTo>
                      <a:pt x="8" y="34"/>
                      <a:pt x="9" y="27"/>
                      <a:pt x="9" y="13"/>
                    </a:cubicBezTo>
                    <a:cubicBezTo>
                      <a:pt x="11" y="13"/>
                      <a:pt x="11" y="13"/>
                      <a:pt x="13" y="13"/>
                    </a:cubicBezTo>
                    <a:cubicBezTo>
                      <a:pt x="13" y="27"/>
                      <a:pt x="13" y="34"/>
                      <a:pt x="13" y="48"/>
                    </a:cubicBezTo>
                    <a:moveTo>
                      <a:pt x="18" y="0"/>
                    </a:moveTo>
                    <a:cubicBezTo>
                      <a:pt x="18" y="0"/>
                      <a:pt x="17" y="0"/>
                      <a:pt x="17" y="0"/>
                    </a:cubicBezTo>
                    <a:cubicBezTo>
                      <a:pt x="11" y="0"/>
                      <a:pt x="5" y="0"/>
                      <a:pt x="0" y="1"/>
                    </a:cubicBezTo>
                    <a:cubicBezTo>
                      <a:pt x="0" y="40"/>
                      <a:pt x="0" y="40"/>
                      <a:pt x="0" y="40"/>
                    </a:cubicBezTo>
                    <a:cubicBezTo>
                      <a:pt x="2" y="40"/>
                      <a:pt x="3" y="40"/>
                      <a:pt x="6" y="41"/>
                    </a:cubicBezTo>
                    <a:cubicBezTo>
                      <a:pt x="6" y="43"/>
                      <a:pt x="6" y="45"/>
                      <a:pt x="6" y="47"/>
                    </a:cubicBezTo>
                    <a:cubicBezTo>
                      <a:pt x="3" y="47"/>
                      <a:pt x="2" y="46"/>
                      <a:pt x="0" y="46"/>
                    </a:cubicBezTo>
                    <a:cubicBezTo>
                      <a:pt x="0" y="57"/>
                      <a:pt x="0" y="57"/>
                      <a:pt x="0" y="57"/>
                    </a:cubicBezTo>
                    <a:cubicBezTo>
                      <a:pt x="6" y="59"/>
                      <a:pt x="11" y="59"/>
                      <a:pt x="17" y="59"/>
                    </a:cubicBezTo>
                    <a:cubicBezTo>
                      <a:pt x="17" y="59"/>
                      <a:pt x="17" y="59"/>
                      <a:pt x="18" y="59"/>
                    </a:cubicBezTo>
                    <a:cubicBezTo>
                      <a:pt x="18" y="59"/>
                      <a:pt x="18" y="59"/>
                      <a:pt x="18" y="59"/>
                    </a:cubicBezTo>
                    <a:cubicBezTo>
                      <a:pt x="18" y="59"/>
                      <a:pt x="18" y="59"/>
                      <a:pt x="18" y="59"/>
                    </a:cubicBezTo>
                    <a:cubicBezTo>
                      <a:pt x="18" y="59"/>
                      <a:pt x="18" y="59"/>
                      <a:pt x="18" y="59"/>
                    </a:cubicBezTo>
                    <a:cubicBezTo>
                      <a:pt x="46" y="59"/>
                      <a:pt x="69" y="44"/>
                      <a:pt x="71" y="24"/>
                    </a:cubicBezTo>
                    <a:cubicBezTo>
                      <a:pt x="70" y="42"/>
                      <a:pt x="50" y="57"/>
                      <a:pt x="25" y="59"/>
                    </a:cubicBezTo>
                    <a:cubicBezTo>
                      <a:pt x="25" y="48"/>
                      <a:pt x="25" y="48"/>
                      <a:pt x="25" y="48"/>
                    </a:cubicBezTo>
                    <a:cubicBezTo>
                      <a:pt x="24" y="48"/>
                      <a:pt x="23" y="48"/>
                      <a:pt x="21" y="48"/>
                    </a:cubicBezTo>
                    <a:cubicBezTo>
                      <a:pt x="19" y="34"/>
                      <a:pt x="17" y="27"/>
                      <a:pt x="15" y="13"/>
                    </a:cubicBezTo>
                    <a:cubicBezTo>
                      <a:pt x="17" y="13"/>
                      <a:pt x="18" y="13"/>
                      <a:pt x="20" y="13"/>
                    </a:cubicBezTo>
                    <a:cubicBezTo>
                      <a:pt x="20" y="19"/>
                      <a:pt x="21" y="22"/>
                      <a:pt x="22" y="28"/>
                    </a:cubicBezTo>
                    <a:cubicBezTo>
                      <a:pt x="23" y="32"/>
                      <a:pt x="23" y="36"/>
                      <a:pt x="24" y="40"/>
                    </a:cubicBezTo>
                    <a:cubicBezTo>
                      <a:pt x="24" y="40"/>
                      <a:pt x="24" y="40"/>
                      <a:pt x="24" y="40"/>
                    </a:cubicBezTo>
                    <a:cubicBezTo>
                      <a:pt x="24" y="37"/>
                      <a:pt x="25" y="34"/>
                      <a:pt x="25" y="32"/>
                    </a:cubicBezTo>
                    <a:cubicBezTo>
                      <a:pt x="25" y="0"/>
                      <a:pt x="25" y="0"/>
                      <a:pt x="25" y="0"/>
                    </a:cubicBezTo>
                    <a:cubicBezTo>
                      <a:pt x="50" y="1"/>
                      <a:pt x="69" y="3"/>
                      <a:pt x="71" y="20"/>
                    </a:cubicBezTo>
                    <a:cubicBezTo>
                      <a:pt x="70" y="14"/>
                      <a:pt x="67" y="10"/>
                      <a:pt x="63" y="7"/>
                    </a:cubicBezTo>
                    <a:cubicBezTo>
                      <a:pt x="60" y="5"/>
                      <a:pt x="56" y="3"/>
                      <a:pt x="52" y="3"/>
                    </a:cubicBezTo>
                    <a:cubicBezTo>
                      <a:pt x="44" y="1"/>
                      <a:pt x="35" y="0"/>
                      <a:pt x="25" y="0"/>
                    </a:cubicBezTo>
                    <a:cubicBezTo>
                      <a:pt x="23" y="0"/>
                      <a:pt x="20" y="0"/>
                      <a:pt x="18" y="0"/>
                    </a:cubicBezTo>
                  </a:path>
                </a:pathLst>
              </a:custGeom>
              <a:solidFill>
                <a:srgbClr val="E4E4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6" name="Freeform 2569">
                <a:extLst>
                  <a:ext uri="{FF2B5EF4-FFF2-40B4-BE49-F238E27FC236}">
                    <a16:creationId xmlns:a16="http://schemas.microsoft.com/office/drawing/2014/main" id="{569A9CAA-E4EA-434E-BD77-25B7CCEF5D87}"/>
                  </a:ext>
                </a:extLst>
              </p:cNvPr>
              <p:cNvSpPr>
                <a:spLocks/>
              </p:cNvSpPr>
              <p:nvPr/>
            </p:nvSpPr>
            <p:spPr bwMode="auto">
              <a:xfrm>
                <a:off x="712" y="527"/>
                <a:ext cx="15" cy="17"/>
              </a:xfrm>
              <a:custGeom>
                <a:avLst/>
                <a:gdLst>
                  <a:gd name="T0" fmla="*/ 0 w 6"/>
                  <a:gd name="T1" fmla="*/ 0 h 7"/>
                  <a:gd name="T2" fmla="*/ 0 w 6"/>
                  <a:gd name="T3" fmla="*/ 6 h 7"/>
                  <a:gd name="T4" fmla="*/ 6 w 6"/>
                  <a:gd name="T5" fmla="*/ 7 h 7"/>
                  <a:gd name="T6" fmla="*/ 6 w 6"/>
                  <a:gd name="T7" fmla="*/ 1 h 7"/>
                  <a:gd name="T8" fmla="*/ 0 w 6"/>
                  <a:gd name="T9" fmla="*/ 0 h 7"/>
                </a:gdLst>
                <a:ahLst/>
                <a:cxnLst>
                  <a:cxn ang="0">
                    <a:pos x="T0" y="T1"/>
                  </a:cxn>
                  <a:cxn ang="0">
                    <a:pos x="T2" y="T3"/>
                  </a:cxn>
                  <a:cxn ang="0">
                    <a:pos x="T4" y="T5"/>
                  </a:cxn>
                  <a:cxn ang="0">
                    <a:pos x="T6" y="T7"/>
                  </a:cxn>
                  <a:cxn ang="0">
                    <a:pos x="T8" y="T9"/>
                  </a:cxn>
                </a:cxnLst>
                <a:rect l="0" t="0" r="r" b="b"/>
                <a:pathLst>
                  <a:path w="6" h="7">
                    <a:moveTo>
                      <a:pt x="0" y="0"/>
                    </a:moveTo>
                    <a:cubicBezTo>
                      <a:pt x="0" y="6"/>
                      <a:pt x="0" y="6"/>
                      <a:pt x="0" y="6"/>
                    </a:cubicBezTo>
                    <a:cubicBezTo>
                      <a:pt x="2" y="6"/>
                      <a:pt x="3" y="7"/>
                      <a:pt x="6" y="7"/>
                    </a:cubicBezTo>
                    <a:cubicBezTo>
                      <a:pt x="6" y="5"/>
                      <a:pt x="6" y="3"/>
                      <a:pt x="6" y="1"/>
                    </a:cubicBezTo>
                    <a:cubicBezTo>
                      <a:pt x="3" y="0"/>
                      <a:pt x="2" y="0"/>
                      <a:pt x="0" y="0"/>
                    </a:cubicBezTo>
                  </a:path>
                </a:pathLst>
              </a:custGeom>
              <a:solidFill>
                <a:srgbClr val="7C30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7" name="Freeform 2570">
                <a:extLst>
                  <a:ext uri="{FF2B5EF4-FFF2-40B4-BE49-F238E27FC236}">
                    <a16:creationId xmlns:a16="http://schemas.microsoft.com/office/drawing/2014/main" id="{4FE0B0C5-39BD-43E7-890B-37D8CF6EAFFB}"/>
                  </a:ext>
                </a:extLst>
              </p:cNvPr>
              <p:cNvSpPr>
                <a:spLocks/>
              </p:cNvSpPr>
              <p:nvPr/>
            </p:nvSpPr>
            <p:spPr bwMode="auto">
              <a:xfrm>
                <a:off x="732" y="463"/>
                <a:ext cx="11" cy="83"/>
              </a:xfrm>
              <a:custGeom>
                <a:avLst/>
                <a:gdLst>
                  <a:gd name="T0" fmla="*/ 1 w 5"/>
                  <a:gd name="T1" fmla="*/ 0 h 35"/>
                  <a:gd name="T2" fmla="*/ 0 w 5"/>
                  <a:gd name="T3" fmla="*/ 35 h 35"/>
                  <a:gd name="T4" fmla="*/ 5 w 5"/>
                  <a:gd name="T5" fmla="*/ 35 h 35"/>
                  <a:gd name="T6" fmla="*/ 5 w 5"/>
                  <a:gd name="T7" fmla="*/ 0 h 35"/>
                  <a:gd name="T8" fmla="*/ 1 w 5"/>
                  <a:gd name="T9" fmla="*/ 0 h 35"/>
                </a:gdLst>
                <a:ahLst/>
                <a:cxnLst>
                  <a:cxn ang="0">
                    <a:pos x="T0" y="T1"/>
                  </a:cxn>
                  <a:cxn ang="0">
                    <a:pos x="T2" y="T3"/>
                  </a:cxn>
                  <a:cxn ang="0">
                    <a:pos x="T4" y="T5"/>
                  </a:cxn>
                  <a:cxn ang="0">
                    <a:pos x="T6" y="T7"/>
                  </a:cxn>
                  <a:cxn ang="0">
                    <a:pos x="T8" y="T9"/>
                  </a:cxn>
                </a:cxnLst>
                <a:rect l="0" t="0" r="r" b="b"/>
                <a:pathLst>
                  <a:path w="5" h="35">
                    <a:moveTo>
                      <a:pt x="1" y="0"/>
                    </a:moveTo>
                    <a:cubicBezTo>
                      <a:pt x="1" y="14"/>
                      <a:pt x="0" y="21"/>
                      <a:pt x="0" y="35"/>
                    </a:cubicBezTo>
                    <a:cubicBezTo>
                      <a:pt x="2" y="35"/>
                      <a:pt x="3" y="35"/>
                      <a:pt x="5" y="35"/>
                    </a:cubicBezTo>
                    <a:cubicBezTo>
                      <a:pt x="5" y="21"/>
                      <a:pt x="5" y="14"/>
                      <a:pt x="5" y="0"/>
                    </a:cubicBezTo>
                    <a:cubicBezTo>
                      <a:pt x="3" y="0"/>
                      <a:pt x="3" y="0"/>
                      <a:pt x="1" y="0"/>
                    </a:cubicBezTo>
                  </a:path>
                </a:pathLst>
              </a:custGeom>
              <a:solidFill>
                <a:srgbClr val="7C30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8" name="Freeform 2571">
                <a:extLst>
                  <a:ext uri="{FF2B5EF4-FFF2-40B4-BE49-F238E27FC236}">
                    <a16:creationId xmlns:a16="http://schemas.microsoft.com/office/drawing/2014/main" id="{E8084C94-104D-4C16-89F1-354671713037}"/>
                  </a:ext>
                </a:extLst>
              </p:cNvPr>
              <p:cNvSpPr>
                <a:spLocks/>
              </p:cNvSpPr>
              <p:nvPr/>
            </p:nvSpPr>
            <p:spPr bwMode="auto">
              <a:xfrm>
                <a:off x="748" y="463"/>
                <a:ext cx="24" cy="83"/>
              </a:xfrm>
              <a:custGeom>
                <a:avLst/>
                <a:gdLst>
                  <a:gd name="T0" fmla="*/ 0 w 10"/>
                  <a:gd name="T1" fmla="*/ 0 h 35"/>
                  <a:gd name="T2" fmla="*/ 6 w 10"/>
                  <a:gd name="T3" fmla="*/ 35 h 35"/>
                  <a:gd name="T4" fmla="*/ 10 w 10"/>
                  <a:gd name="T5" fmla="*/ 35 h 35"/>
                  <a:gd name="T6" fmla="*/ 10 w 10"/>
                  <a:gd name="T7" fmla="*/ 19 h 35"/>
                  <a:gd name="T8" fmla="*/ 9 w 10"/>
                  <a:gd name="T9" fmla="*/ 27 h 35"/>
                  <a:gd name="T10" fmla="*/ 9 w 10"/>
                  <a:gd name="T11" fmla="*/ 27 h 35"/>
                  <a:gd name="T12" fmla="*/ 7 w 10"/>
                  <a:gd name="T13" fmla="*/ 15 h 35"/>
                  <a:gd name="T14" fmla="*/ 5 w 10"/>
                  <a:gd name="T15" fmla="*/ 0 h 35"/>
                  <a:gd name="T16" fmla="*/ 0 w 10"/>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5">
                    <a:moveTo>
                      <a:pt x="0" y="0"/>
                    </a:moveTo>
                    <a:cubicBezTo>
                      <a:pt x="2" y="14"/>
                      <a:pt x="4" y="21"/>
                      <a:pt x="6" y="35"/>
                    </a:cubicBezTo>
                    <a:cubicBezTo>
                      <a:pt x="8" y="35"/>
                      <a:pt x="9" y="35"/>
                      <a:pt x="10" y="35"/>
                    </a:cubicBezTo>
                    <a:cubicBezTo>
                      <a:pt x="10" y="19"/>
                      <a:pt x="10" y="19"/>
                      <a:pt x="10" y="19"/>
                    </a:cubicBezTo>
                    <a:cubicBezTo>
                      <a:pt x="10" y="21"/>
                      <a:pt x="9" y="24"/>
                      <a:pt x="9" y="27"/>
                    </a:cubicBezTo>
                    <a:cubicBezTo>
                      <a:pt x="9" y="27"/>
                      <a:pt x="9" y="27"/>
                      <a:pt x="9" y="27"/>
                    </a:cubicBezTo>
                    <a:cubicBezTo>
                      <a:pt x="8" y="23"/>
                      <a:pt x="8" y="19"/>
                      <a:pt x="7" y="15"/>
                    </a:cubicBezTo>
                    <a:cubicBezTo>
                      <a:pt x="6" y="9"/>
                      <a:pt x="5" y="6"/>
                      <a:pt x="5" y="0"/>
                    </a:cubicBezTo>
                    <a:cubicBezTo>
                      <a:pt x="3" y="0"/>
                      <a:pt x="2" y="0"/>
                      <a:pt x="0" y="0"/>
                    </a:cubicBezTo>
                  </a:path>
                </a:pathLst>
              </a:custGeom>
              <a:solidFill>
                <a:srgbClr val="7C30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9" name="Freeform 2572">
                <a:extLst>
                  <a:ext uri="{FF2B5EF4-FFF2-40B4-BE49-F238E27FC236}">
                    <a16:creationId xmlns:a16="http://schemas.microsoft.com/office/drawing/2014/main" id="{48B93635-D249-49EE-8DD3-DB6A245A4459}"/>
                  </a:ext>
                </a:extLst>
              </p:cNvPr>
              <p:cNvSpPr>
                <a:spLocks/>
              </p:cNvSpPr>
              <p:nvPr/>
            </p:nvSpPr>
            <p:spPr bwMode="auto">
              <a:xfrm>
                <a:off x="882" y="4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E4E4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0" name="Freeform 2573">
                <a:extLst>
                  <a:ext uri="{FF2B5EF4-FFF2-40B4-BE49-F238E27FC236}">
                    <a16:creationId xmlns:a16="http://schemas.microsoft.com/office/drawing/2014/main" id="{30097AAE-AB89-433A-944E-297D8ABEFD97}"/>
                  </a:ext>
                </a:extLst>
              </p:cNvPr>
              <p:cNvSpPr>
                <a:spLocks/>
              </p:cNvSpPr>
              <p:nvPr/>
            </p:nvSpPr>
            <p:spPr bwMode="auto">
              <a:xfrm>
                <a:off x="882" y="4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E4E4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1" name="Freeform 2574">
                <a:extLst>
                  <a:ext uri="{FF2B5EF4-FFF2-40B4-BE49-F238E27FC236}">
                    <a16:creationId xmlns:a16="http://schemas.microsoft.com/office/drawing/2014/main" id="{501A8D15-B5FD-4D9C-8559-A482D0801D53}"/>
                  </a:ext>
                </a:extLst>
              </p:cNvPr>
              <p:cNvSpPr>
                <a:spLocks/>
              </p:cNvSpPr>
              <p:nvPr/>
            </p:nvSpPr>
            <p:spPr bwMode="auto">
              <a:xfrm>
                <a:off x="882" y="4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E4E4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2" name="Freeform 2575">
                <a:extLst>
                  <a:ext uri="{FF2B5EF4-FFF2-40B4-BE49-F238E27FC236}">
                    <a16:creationId xmlns:a16="http://schemas.microsoft.com/office/drawing/2014/main" id="{A234A058-8449-47E5-BE3E-9681A67EF81C}"/>
                  </a:ext>
                </a:extLst>
              </p:cNvPr>
              <p:cNvSpPr>
                <a:spLocks/>
              </p:cNvSpPr>
              <p:nvPr/>
            </p:nvSpPr>
            <p:spPr bwMode="auto">
              <a:xfrm>
                <a:off x="882" y="4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E4E4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3" name="Freeform 2576">
                <a:extLst>
                  <a:ext uri="{FF2B5EF4-FFF2-40B4-BE49-F238E27FC236}">
                    <a16:creationId xmlns:a16="http://schemas.microsoft.com/office/drawing/2014/main" id="{EFC5D302-4B88-4A15-87E7-34824E8A2148}"/>
                  </a:ext>
                </a:extLst>
              </p:cNvPr>
              <p:cNvSpPr>
                <a:spLocks/>
              </p:cNvSpPr>
              <p:nvPr/>
            </p:nvSpPr>
            <p:spPr bwMode="auto">
              <a:xfrm>
                <a:off x="882" y="480"/>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path>
                </a:pathLst>
              </a:custGeom>
              <a:solidFill>
                <a:srgbClr val="E4E4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4" name="Freeform 2577">
                <a:extLst>
                  <a:ext uri="{FF2B5EF4-FFF2-40B4-BE49-F238E27FC236}">
                    <a16:creationId xmlns:a16="http://schemas.microsoft.com/office/drawing/2014/main" id="{26AAF867-A0FD-42D2-97DA-376F0DAE3D79}"/>
                  </a:ext>
                </a:extLst>
              </p:cNvPr>
              <p:cNvSpPr>
                <a:spLocks/>
              </p:cNvSpPr>
              <p:nvPr/>
            </p:nvSpPr>
            <p:spPr bwMode="auto">
              <a:xfrm>
                <a:off x="882" y="4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E4E4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5" name="Freeform 2578">
                <a:extLst>
                  <a:ext uri="{FF2B5EF4-FFF2-40B4-BE49-F238E27FC236}">
                    <a16:creationId xmlns:a16="http://schemas.microsoft.com/office/drawing/2014/main" id="{406B5BE6-81D0-4789-8F7B-C33DA015D8DF}"/>
                  </a:ext>
                </a:extLst>
              </p:cNvPr>
              <p:cNvSpPr>
                <a:spLocks/>
              </p:cNvSpPr>
              <p:nvPr/>
            </p:nvSpPr>
            <p:spPr bwMode="auto">
              <a:xfrm>
                <a:off x="882" y="4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E4E4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6" name="Freeform 2579">
                <a:extLst>
                  <a:ext uri="{FF2B5EF4-FFF2-40B4-BE49-F238E27FC236}">
                    <a16:creationId xmlns:a16="http://schemas.microsoft.com/office/drawing/2014/main" id="{671D0EE1-8487-4887-A741-6C075BFDD0A9}"/>
                  </a:ext>
                </a:extLst>
              </p:cNvPr>
              <p:cNvSpPr>
                <a:spLocks/>
              </p:cNvSpPr>
              <p:nvPr/>
            </p:nvSpPr>
            <p:spPr bwMode="auto">
              <a:xfrm>
                <a:off x="882" y="4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E4E4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7" name="Freeform 2580">
                <a:extLst>
                  <a:ext uri="{FF2B5EF4-FFF2-40B4-BE49-F238E27FC236}">
                    <a16:creationId xmlns:a16="http://schemas.microsoft.com/office/drawing/2014/main" id="{13757FA2-4397-4C90-9893-C17847843E97}"/>
                  </a:ext>
                </a:extLst>
              </p:cNvPr>
              <p:cNvSpPr>
                <a:spLocks/>
              </p:cNvSpPr>
              <p:nvPr/>
            </p:nvSpPr>
            <p:spPr bwMode="auto">
              <a:xfrm>
                <a:off x="882" y="4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E4E4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8" name="Freeform 2581">
                <a:extLst>
                  <a:ext uri="{FF2B5EF4-FFF2-40B4-BE49-F238E27FC236}">
                    <a16:creationId xmlns:a16="http://schemas.microsoft.com/office/drawing/2014/main" id="{7E09F6A3-18EE-49D0-A982-0CAF711B3B71}"/>
                  </a:ext>
                </a:extLst>
              </p:cNvPr>
              <p:cNvSpPr>
                <a:spLocks/>
              </p:cNvSpPr>
              <p:nvPr/>
            </p:nvSpPr>
            <p:spPr bwMode="auto">
              <a:xfrm>
                <a:off x="882" y="4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E4E4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9" name="Freeform 2582">
                <a:extLst>
                  <a:ext uri="{FF2B5EF4-FFF2-40B4-BE49-F238E27FC236}">
                    <a16:creationId xmlns:a16="http://schemas.microsoft.com/office/drawing/2014/main" id="{45487633-D2CD-4689-8BB6-4CA1A43D2F0A}"/>
                  </a:ext>
                </a:extLst>
              </p:cNvPr>
              <p:cNvSpPr>
                <a:spLocks/>
              </p:cNvSpPr>
              <p:nvPr/>
            </p:nvSpPr>
            <p:spPr bwMode="auto">
              <a:xfrm>
                <a:off x="882" y="4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E4E4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0" name="Freeform 2583">
                <a:extLst>
                  <a:ext uri="{FF2B5EF4-FFF2-40B4-BE49-F238E27FC236}">
                    <a16:creationId xmlns:a16="http://schemas.microsoft.com/office/drawing/2014/main" id="{082A3BF0-E02F-4FA2-85B6-FE1D7F84ABCB}"/>
                  </a:ext>
                </a:extLst>
              </p:cNvPr>
              <p:cNvSpPr>
                <a:spLocks/>
              </p:cNvSpPr>
              <p:nvPr/>
            </p:nvSpPr>
            <p:spPr bwMode="auto">
              <a:xfrm>
                <a:off x="882" y="4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E4E4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1" name="Freeform 2584">
                <a:extLst>
                  <a:ext uri="{FF2B5EF4-FFF2-40B4-BE49-F238E27FC236}">
                    <a16:creationId xmlns:a16="http://schemas.microsoft.com/office/drawing/2014/main" id="{BB381E43-FFCB-4D13-996F-831A21F8E4C9}"/>
                  </a:ext>
                </a:extLst>
              </p:cNvPr>
              <p:cNvSpPr>
                <a:spLocks/>
              </p:cNvSpPr>
              <p:nvPr/>
            </p:nvSpPr>
            <p:spPr bwMode="auto">
              <a:xfrm>
                <a:off x="882" y="4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E4E4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2" name="Freeform 2585">
                <a:extLst>
                  <a:ext uri="{FF2B5EF4-FFF2-40B4-BE49-F238E27FC236}">
                    <a16:creationId xmlns:a16="http://schemas.microsoft.com/office/drawing/2014/main" id="{66427512-A37B-415C-8F68-1550AE0FD0B5}"/>
                  </a:ext>
                </a:extLst>
              </p:cNvPr>
              <p:cNvSpPr>
                <a:spLocks/>
              </p:cNvSpPr>
              <p:nvPr/>
            </p:nvSpPr>
            <p:spPr bwMode="auto">
              <a:xfrm>
                <a:off x="882" y="4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E4E4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3" name="Freeform 2586">
                <a:extLst>
                  <a:ext uri="{FF2B5EF4-FFF2-40B4-BE49-F238E27FC236}">
                    <a16:creationId xmlns:a16="http://schemas.microsoft.com/office/drawing/2014/main" id="{2D5995BB-9B09-4F20-97AD-1063CAF52524}"/>
                  </a:ext>
                </a:extLst>
              </p:cNvPr>
              <p:cNvSpPr>
                <a:spLocks/>
              </p:cNvSpPr>
              <p:nvPr/>
            </p:nvSpPr>
            <p:spPr bwMode="auto">
              <a:xfrm>
                <a:off x="882" y="4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E4E4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4" name="Freeform 2587">
                <a:extLst>
                  <a:ext uri="{FF2B5EF4-FFF2-40B4-BE49-F238E27FC236}">
                    <a16:creationId xmlns:a16="http://schemas.microsoft.com/office/drawing/2014/main" id="{EDC7FE37-2A87-4B84-9ACD-43B2DAE1766D}"/>
                  </a:ext>
                </a:extLst>
              </p:cNvPr>
              <p:cNvSpPr>
                <a:spLocks/>
              </p:cNvSpPr>
              <p:nvPr/>
            </p:nvSpPr>
            <p:spPr bwMode="auto">
              <a:xfrm>
                <a:off x="882" y="4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E4E4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5" name="Freeform 2588">
                <a:extLst>
                  <a:ext uri="{FF2B5EF4-FFF2-40B4-BE49-F238E27FC236}">
                    <a16:creationId xmlns:a16="http://schemas.microsoft.com/office/drawing/2014/main" id="{6510A5B4-CD27-43BE-9737-AED796A155DA}"/>
                  </a:ext>
                </a:extLst>
              </p:cNvPr>
              <p:cNvSpPr>
                <a:spLocks/>
              </p:cNvSpPr>
              <p:nvPr/>
            </p:nvSpPr>
            <p:spPr bwMode="auto">
              <a:xfrm>
                <a:off x="882" y="4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E4E4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6" name="Freeform 2589">
                <a:extLst>
                  <a:ext uri="{FF2B5EF4-FFF2-40B4-BE49-F238E27FC236}">
                    <a16:creationId xmlns:a16="http://schemas.microsoft.com/office/drawing/2014/main" id="{F565C3B9-DFCA-4FD9-B3CF-E5E77DC20500}"/>
                  </a:ext>
                </a:extLst>
              </p:cNvPr>
              <p:cNvSpPr>
                <a:spLocks/>
              </p:cNvSpPr>
              <p:nvPr/>
            </p:nvSpPr>
            <p:spPr bwMode="auto">
              <a:xfrm>
                <a:off x="882" y="4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E4E4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7" name="Freeform 2590">
                <a:extLst>
                  <a:ext uri="{FF2B5EF4-FFF2-40B4-BE49-F238E27FC236}">
                    <a16:creationId xmlns:a16="http://schemas.microsoft.com/office/drawing/2014/main" id="{0C11C6F0-C74D-41FA-9606-5906ED36D02F}"/>
                  </a:ext>
                </a:extLst>
              </p:cNvPr>
              <p:cNvSpPr>
                <a:spLocks/>
              </p:cNvSpPr>
              <p:nvPr/>
            </p:nvSpPr>
            <p:spPr bwMode="auto">
              <a:xfrm>
                <a:off x="882" y="4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E4E4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8" name="Freeform 2591">
                <a:extLst>
                  <a:ext uri="{FF2B5EF4-FFF2-40B4-BE49-F238E27FC236}">
                    <a16:creationId xmlns:a16="http://schemas.microsoft.com/office/drawing/2014/main" id="{B61D94A6-3015-4D42-9AB4-9F477FA0412B}"/>
                  </a:ext>
                </a:extLst>
              </p:cNvPr>
              <p:cNvSpPr>
                <a:spLocks/>
              </p:cNvSpPr>
              <p:nvPr/>
            </p:nvSpPr>
            <p:spPr bwMode="auto">
              <a:xfrm>
                <a:off x="882" y="4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E4E4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9" name="Freeform 2592">
                <a:extLst>
                  <a:ext uri="{FF2B5EF4-FFF2-40B4-BE49-F238E27FC236}">
                    <a16:creationId xmlns:a16="http://schemas.microsoft.com/office/drawing/2014/main" id="{183215D1-317B-4918-A006-8C18CE528CD2}"/>
                  </a:ext>
                </a:extLst>
              </p:cNvPr>
              <p:cNvSpPr>
                <a:spLocks/>
              </p:cNvSpPr>
              <p:nvPr/>
            </p:nvSpPr>
            <p:spPr bwMode="auto">
              <a:xfrm>
                <a:off x="882" y="4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E4E4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0" name="Freeform 2593">
                <a:extLst>
                  <a:ext uri="{FF2B5EF4-FFF2-40B4-BE49-F238E27FC236}">
                    <a16:creationId xmlns:a16="http://schemas.microsoft.com/office/drawing/2014/main" id="{946A3807-23CA-42DD-9D9F-E4ED509383B1}"/>
                  </a:ext>
                </a:extLst>
              </p:cNvPr>
              <p:cNvSpPr>
                <a:spLocks/>
              </p:cNvSpPr>
              <p:nvPr/>
            </p:nvSpPr>
            <p:spPr bwMode="auto">
              <a:xfrm>
                <a:off x="882" y="4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E4E4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1" name="Freeform 2594">
                <a:extLst>
                  <a:ext uri="{FF2B5EF4-FFF2-40B4-BE49-F238E27FC236}">
                    <a16:creationId xmlns:a16="http://schemas.microsoft.com/office/drawing/2014/main" id="{8DE4474E-878E-43C4-962F-B91AE89C7CB9}"/>
                  </a:ext>
                </a:extLst>
              </p:cNvPr>
              <p:cNvSpPr>
                <a:spLocks noEditPoints="1"/>
              </p:cNvSpPr>
              <p:nvPr/>
            </p:nvSpPr>
            <p:spPr bwMode="auto">
              <a:xfrm>
                <a:off x="882" y="484"/>
                <a:ext cx="0" cy="5"/>
              </a:xfrm>
              <a:custGeom>
                <a:avLst/>
                <a:gdLst>
                  <a:gd name="T0" fmla="*/ 2 h 2"/>
                  <a:gd name="T1" fmla="*/ 1 h 2"/>
                  <a:gd name="T2" fmla="*/ 1 h 2"/>
                  <a:gd name="T3" fmla="*/ 1 h 2"/>
                  <a:gd name="T4" fmla="*/ 1 h 2"/>
                  <a:gd name="T5" fmla="*/ 1 h 2"/>
                  <a:gd name="T6" fmla="*/ 1 h 2"/>
                  <a:gd name="T7" fmla="*/ 1 h 2"/>
                  <a:gd name="T8" fmla="*/ 1 h 2"/>
                  <a:gd name="T9" fmla="*/ 1 h 2"/>
                  <a:gd name="T10" fmla="*/ 1 h 2"/>
                  <a:gd name="T11" fmla="*/ 1 h 2"/>
                  <a:gd name="T12" fmla="*/ 1 h 2"/>
                  <a:gd name="T13" fmla="*/ 1 h 2"/>
                  <a:gd name="T14" fmla="*/ 1 h 2"/>
                  <a:gd name="T15" fmla="*/ 1 h 2"/>
                  <a:gd name="T16" fmla="*/ 0 h 2"/>
                  <a:gd name="T17" fmla="*/ 0 h 2"/>
                  <a:gd name="T18" fmla="*/ 0 h 2"/>
                  <a:gd name="T19" fmla="*/ 0 h 2"/>
                  <a:gd name="T20" fmla="*/ 0 h 2"/>
                  <a:gd name="T21" fmla="*/ 0 h 2"/>
                  <a:gd name="T22" fmla="*/ 0 h 2"/>
                  <a:gd name="T23" fmla="*/ 0 h 2"/>
                  <a:gd name="T24" fmla="*/ 0 h 2"/>
                  <a:gd name="T25" fmla="*/ 0 h 2"/>
                  <a:gd name="T26" fmla="*/ 0 h 2"/>
                  <a:gd name="T27" fmla="*/ 0 h 2"/>
                  <a:gd name="T28" fmla="*/ 0 h 2"/>
                  <a:gd name="T29" fmla="*/ 0 h 2"/>
                  <a:gd name="T30" fmla="*/ 0 h 2"/>
                  <a:gd name="T31"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Lst>
                <a:rect l="0" t="0" r="r" b="b"/>
                <a:pathLst>
                  <a:path h="2">
                    <a:moveTo>
                      <a:pt x="0" y="1"/>
                    </a:moveTo>
                    <a:cubicBezTo>
                      <a:pt x="0" y="1"/>
                      <a:pt x="0" y="1"/>
                      <a:pt x="0" y="2"/>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path>
                </a:pathLst>
              </a:custGeom>
              <a:solidFill>
                <a:srgbClr val="E4E4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2" name="Freeform 2595">
                <a:extLst>
                  <a:ext uri="{FF2B5EF4-FFF2-40B4-BE49-F238E27FC236}">
                    <a16:creationId xmlns:a16="http://schemas.microsoft.com/office/drawing/2014/main" id="{EE0D353E-4496-4825-9C38-A100648F2183}"/>
                  </a:ext>
                </a:extLst>
              </p:cNvPr>
              <p:cNvSpPr>
                <a:spLocks noEditPoints="1"/>
              </p:cNvSpPr>
              <p:nvPr/>
            </p:nvSpPr>
            <p:spPr bwMode="auto">
              <a:xfrm>
                <a:off x="882" y="480"/>
                <a:ext cx="0" cy="4"/>
              </a:xfrm>
              <a:custGeom>
                <a:avLst/>
                <a:gdLst>
                  <a:gd name="T0" fmla="*/ 2 h 2"/>
                  <a:gd name="T1" fmla="*/ 2 h 2"/>
                  <a:gd name="T2" fmla="*/ 2 h 2"/>
                  <a:gd name="T3" fmla="*/ 2 h 2"/>
                  <a:gd name="T4" fmla="*/ 2 h 2"/>
                  <a:gd name="T5" fmla="*/ 2 h 2"/>
                  <a:gd name="T6" fmla="*/ 2 h 2"/>
                  <a:gd name="T7" fmla="*/ 2 h 2"/>
                  <a:gd name="T8" fmla="*/ 2 h 2"/>
                  <a:gd name="T9" fmla="*/ 2 h 2"/>
                  <a:gd name="T10" fmla="*/ 2 h 2"/>
                  <a:gd name="T11" fmla="*/ 2 h 2"/>
                  <a:gd name="T12" fmla="*/ 2 h 2"/>
                  <a:gd name="T13" fmla="*/ 2 h 2"/>
                  <a:gd name="T14" fmla="*/ 2 h 2"/>
                  <a:gd name="T15" fmla="*/ 2 h 2"/>
                  <a:gd name="T16" fmla="*/ 1 h 2"/>
                  <a:gd name="T17" fmla="*/ 1 h 2"/>
                  <a:gd name="T18" fmla="*/ 1 h 2"/>
                  <a:gd name="T19" fmla="*/ 1 h 2"/>
                  <a:gd name="T20" fmla="*/ 1 h 2"/>
                  <a:gd name="T21" fmla="*/ 1 h 2"/>
                  <a:gd name="T22" fmla="*/ 1 h 2"/>
                  <a:gd name="T23" fmla="*/ 1 h 2"/>
                  <a:gd name="T24" fmla="*/ 1 h 2"/>
                  <a:gd name="T25" fmla="*/ 1 h 2"/>
                  <a:gd name="T26" fmla="*/ 1 h 2"/>
                  <a:gd name="T27" fmla="*/ 1 h 2"/>
                  <a:gd name="T28" fmla="*/ 1 h 2"/>
                  <a:gd name="T29" fmla="*/ 1 h 2"/>
                  <a:gd name="T30" fmla="*/ 1 h 2"/>
                  <a:gd name="T31" fmla="*/ 1 h 2"/>
                  <a:gd name="T32" fmla="*/ 1 h 2"/>
                  <a:gd name="T33" fmla="*/ 1 h 2"/>
                  <a:gd name="T34" fmla="*/ 1 h 2"/>
                  <a:gd name="T35" fmla="*/ 1 h 2"/>
                  <a:gd name="T36" fmla="*/ 0 h 2"/>
                  <a:gd name="T37" fmla="*/ 0 h 2"/>
                  <a:gd name="T38" fmla="*/ 0 h 2"/>
                  <a:gd name="T39" fmla="*/ 0 h 2"/>
                  <a:gd name="T40" fmla="*/ 0 h 2"/>
                  <a:gd name="T41" fmla="*/ 0 h 2"/>
                  <a:gd name="T42"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 ang="0">
                    <a:pos x="0" y="T30"/>
                  </a:cxn>
                  <a:cxn ang="0">
                    <a:pos x="0" y="T31"/>
                  </a:cxn>
                  <a:cxn ang="0">
                    <a:pos x="0" y="T32"/>
                  </a:cxn>
                  <a:cxn ang="0">
                    <a:pos x="0" y="T33"/>
                  </a:cxn>
                  <a:cxn ang="0">
                    <a:pos x="0" y="T34"/>
                  </a:cxn>
                  <a:cxn ang="0">
                    <a:pos x="0" y="T35"/>
                  </a:cxn>
                  <a:cxn ang="0">
                    <a:pos x="0" y="T36"/>
                  </a:cxn>
                  <a:cxn ang="0">
                    <a:pos x="0" y="T37"/>
                  </a:cxn>
                  <a:cxn ang="0">
                    <a:pos x="0" y="T38"/>
                  </a:cxn>
                  <a:cxn ang="0">
                    <a:pos x="0" y="T39"/>
                  </a:cxn>
                  <a:cxn ang="0">
                    <a:pos x="0" y="T40"/>
                  </a:cxn>
                  <a:cxn ang="0">
                    <a:pos x="0" y="T41"/>
                  </a:cxn>
                  <a:cxn ang="0">
                    <a:pos x="0" y="T42"/>
                  </a:cxn>
                </a:cxnLst>
                <a:rect l="0" t="0" r="r" b="b"/>
                <a:pathLst>
                  <a:path h="2">
                    <a:moveTo>
                      <a:pt x="0" y="2"/>
                    </a:moveTo>
                    <a:cubicBezTo>
                      <a:pt x="0" y="2"/>
                      <a:pt x="0" y="2"/>
                      <a:pt x="0" y="2"/>
                    </a:cubicBezTo>
                    <a:cubicBezTo>
                      <a:pt x="0" y="2"/>
                      <a:pt x="0" y="2"/>
                      <a:pt x="0" y="2"/>
                    </a:cubicBezTo>
                    <a:moveTo>
                      <a:pt x="0" y="2"/>
                    </a:moveTo>
                    <a:cubicBezTo>
                      <a:pt x="0" y="2"/>
                      <a:pt x="0" y="2"/>
                      <a:pt x="0" y="2"/>
                    </a:cubicBezTo>
                    <a:cubicBezTo>
                      <a:pt x="0" y="2"/>
                      <a:pt x="0" y="2"/>
                      <a:pt x="0" y="2"/>
                    </a:cubicBezTo>
                    <a:cubicBezTo>
                      <a:pt x="0" y="2"/>
                      <a:pt x="0" y="2"/>
                      <a:pt x="0" y="2"/>
                    </a:cubicBezTo>
                    <a:moveTo>
                      <a:pt x="0" y="2"/>
                    </a:moveTo>
                    <a:cubicBezTo>
                      <a:pt x="0" y="2"/>
                      <a:pt x="0" y="2"/>
                      <a:pt x="0" y="2"/>
                    </a:cubicBezTo>
                    <a:cubicBezTo>
                      <a:pt x="0" y="2"/>
                      <a:pt x="0" y="2"/>
                      <a:pt x="0" y="2"/>
                    </a:cubicBezTo>
                    <a:cubicBezTo>
                      <a:pt x="0" y="2"/>
                      <a:pt x="0" y="2"/>
                      <a:pt x="0" y="2"/>
                    </a:cubicBezTo>
                    <a:moveTo>
                      <a:pt x="0" y="2"/>
                    </a:moveTo>
                    <a:cubicBezTo>
                      <a:pt x="0" y="2"/>
                      <a:pt x="0" y="2"/>
                      <a:pt x="0" y="2"/>
                    </a:cubicBezTo>
                    <a:cubicBezTo>
                      <a:pt x="0" y="2"/>
                      <a:pt x="0" y="2"/>
                      <a:pt x="0" y="2"/>
                    </a:cubicBezTo>
                    <a:cubicBezTo>
                      <a:pt x="0" y="2"/>
                      <a:pt x="0" y="2"/>
                      <a:pt x="0" y="2"/>
                    </a:cubicBezTo>
                    <a:moveTo>
                      <a:pt x="0" y="2"/>
                    </a:moveTo>
                    <a:cubicBezTo>
                      <a:pt x="0" y="2"/>
                      <a:pt x="0" y="2"/>
                      <a:pt x="0" y="2"/>
                    </a:cubicBezTo>
                    <a:cubicBezTo>
                      <a:pt x="0" y="2"/>
                      <a:pt x="0" y="2"/>
                      <a:pt x="0" y="2"/>
                    </a:cubicBezTo>
                    <a:cubicBezTo>
                      <a:pt x="0" y="2"/>
                      <a:pt x="0" y="2"/>
                      <a:pt x="0" y="2"/>
                    </a:cubicBezTo>
                    <a:moveTo>
                      <a:pt x="0" y="2"/>
                    </a:moveTo>
                    <a:cubicBezTo>
                      <a:pt x="0" y="2"/>
                      <a:pt x="0" y="2"/>
                      <a:pt x="0" y="2"/>
                    </a:cubicBezTo>
                    <a:cubicBezTo>
                      <a:pt x="0" y="2"/>
                      <a:pt x="0" y="2"/>
                      <a:pt x="0" y="2"/>
                    </a:cubicBezTo>
                    <a:cubicBezTo>
                      <a:pt x="0" y="2"/>
                      <a:pt x="0" y="2"/>
                      <a:pt x="0" y="2"/>
                    </a:cubicBezTo>
                    <a:moveTo>
                      <a:pt x="0" y="2"/>
                    </a:moveTo>
                    <a:cubicBezTo>
                      <a:pt x="0" y="2"/>
                      <a:pt x="0" y="2"/>
                      <a:pt x="0" y="2"/>
                    </a:cubicBezTo>
                    <a:cubicBezTo>
                      <a:pt x="0" y="2"/>
                      <a:pt x="0" y="2"/>
                      <a:pt x="0" y="2"/>
                    </a:cubicBezTo>
                    <a:cubicBezTo>
                      <a:pt x="0" y="2"/>
                      <a:pt x="0" y="2"/>
                      <a:pt x="0" y="2"/>
                    </a:cubicBezTo>
                    <a:cubicBezTo>
                      <a:pt x="0" y="2"/>
                      <a:pt x="0" y="2"/>
                      <a:pt x="0" y="2"/>
                    </a:cubicBezTo>
                    <a:moveTo>
                      <a:pt x="0" y="2"/>
                    </a:moveTo>
                    <a:cubicBezTo>
                      <a:pt x="0" y="2"/>
                      <a:pt x="0" y="2"/>
                      <a:pt x="0" y="2"/>
                    </a:cubicBezTo>
                    <a:cubicBezTo>
                      <a:pt x="0" y="2"/>
                      <a:pt x="0" y="2"/>
                      <a:pt x="0" y="2"/>
                    </a:cubicBezTo>
                    <a:cubicBezTo>
                      <a:pt x="0" y="2"/>
                      <a:pt x="0" y="2"/>
                      <a:pt x="0" y="2"/>
                    </a:cubicBezTo>
                    <a:cubicBezTo>
                      <a:pt x="0" y="2"/>
                      <a:pt x="0" y="2"/>
                      <a:pt x="0" y="2"/>
                    </a:cubicBezTo>
                    <a:moveTo>
                      <a:pt x="0" y="1"/>
                    </a:moveTo>
                    <a:cubicBezTo>
                      <a:pt x="0" y="2"/>
                      <a:pt x="0" y="2"/>
                      <a:pt x="0" y="2"/>
                    </a:cubicBezTo>
                    <a:cubicBezTo>
                      <a:pt x="0" y="2"/>
                      <a:pt x="0" y="2"/>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1F31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3" name="Freeform 2596">
                <a:extLst>
                  <a:ext uri="{FF2B5EF4-FFF2-40B4-BE49-F238E27FC236}">
                    <a16:creationId xmlns:a16="http://schemas.microsoft.com/office/drawing/2014/main" id="{509AAC7D-E5AA-4A3C-B647-C5F19BAFDEE2}"/>
                  </a:ext>
                </a:extLst>
              </p:cNvPr>
              <p:cNvSpPr>
                <a:spLocks/>
              </p:cNvSpPr>
              <p:nvPr/>
            </p:nvSpPr>
            <p:spPr bwMode="auto">
              <a:xfrm>
                <a:off x="882" y="4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1F31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4" name="Freeform 2597">
                <a:extLst>
                  <a:ext uri="{FF2B5EF4-FFF2-40B4-BE49-F238E27FC236}">
                    <a16:creationId xmlns:a16="http://schemas.microsoft.com/office/drawing/2014/main" id="{B737CF27-3B81-41E2-9C31-2371895BADE7}"/>
                  </a:ext>
                </a:extLst>
              </p:cNvPr>
              <p:cNvSpPr>
                <a:spLocks/>
              </p:cNvSpPr>
              <p:nvPr/>
            </p:nvSpPr>
            <p:spPr bwMode="auto">
              <a:xfrm>
                <a:off x="882" y="4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1F31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5" name="Freeform 2598">
                <a:extLst>
                  <a:ext uri="{FF2B5EF4-FFF2-40B4-BE49-F238E27FC236}">
                    <a16:creationId xmlns:a16="http://schemas.microsoft.com/office/drawing/2014/main" id="{814ED56F-BD0D-4E29-B40B-BCBBAB61A148}"/>
                  </a:ext>
                </a:extLst>
              </p:cNvPr>
              <p:cNvSpPr>
                <a:spLocks/>
              </p:cNvSpPr>
              <p:nvPr/>
            </p:nvSpPr>
            <p:spPr bwMode="auto">
              <a:xfrm>
                <a:off x="882" y="4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1F31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6" name="Freeform 2599">
                <a:extLst>
                  <a:ext uri="{FF2B5EF4-FFF2-40B4-BE49-F238E27FC236}">
                    <a16:creationId xmlns:a16="http://schemas.microsoft.com/office/drawing/2014/main" id="{835B29D3-F208-4D90-9BAA-CAF8493554C8}"/>
                  </a:ext>
                </a:extLst>
              </p:cNvPr>
              <p:cNvSpPr>
                <a:spLocks/>
              </p:cNvSpPr>
              <p:nvPr/>
            </p:nvSpPr>
            <p:spPr bwMode="auto">
              <a:xfrm>
                <a:off x="882" y="4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1F31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7" name="Oval 2600">
                <a:extLst>
                  <a:ext uri="{FF2B5EF4-FFF2-40B4-BE49-F238E27FC236}">
                    <a16:creationId xmlns:a16="http://schemas.microsoft.com/office/drawing/2014/main" id="{FEFEFACA-A4A2-4C07-B52F-28BB0CA9E48D}"/>
                  </a:ext>
                </a:extLst>
              </p:cNvPr>
              <p:cNvSpPr>
                <a:spLocks noChangeArrowheads="1"/>
              </p:cNvSpPr>
              <p:nvPr/>
            </p:nvSpPr>
            <p:spPr bwMode="auto">
              <a:xfrm>
                <a:off x="882" y="484"/>
                <a:ext cx="1" cy="1"/>
              </a:xfrm>
              <a:prstGeom prst="ellipse">
                <a:avLst/>
              </a:prstGeom>
              <a:solidFill>
                <a:srgbClr val="1F31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8" name="Oval 2601">
                <a:extLst>
                  <a:ext uri="{FF2B5EF4-FFF2-40B4-BE49-F238E27FC236}">
                    <a16:creationId xmlns:a16="http://schemas.microsoft.com/office/drawing/2014/main" id="{04212CF2-2DF5-4868-8FDF-1EDC1B630D44}"/>
                  </a:ext>
                </a:extLst>
              </p:cNvPr>
              <p:cNvSpPr>
                <a:spLocks noChangeArrowheads="1"/>
              </p:cNvSpPr>
              <p:nvPr/>
            </p:nvSpPr>
            <p:spPr bwMode="auto">
              <a:xfrm>
                <a:off x="882" y="484"/>
                <a:ext cx="1" cy="1"/>
              </a:xfrm>
              <a:prstGeom prst="ellipse">
                <a:avLst/>
              </a:prstGeom>
              <a:solidFill>
                <a:srgbClr val="1F31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9" name="Freeform 2602">
                <a:extLst>
                  <a:ext uri="{FF2B5EF4-FFF2-40B4-BE49-F238E27FC236}">
                    <a16:creationId xmlns:a16="http://schemas.microsoft.com/office/drawing/2014/main" id="{C0F11720-0B92-4C28-82AA-A7D3FF17A714}"/>
                  </a:ext>
                </a:extLst>
              </p:cNvPr>
              <p:cNvSpPr>
                <a:spLocks/>
              </p:cNvSpPr>
              <p:nvPr/>
            </p:nvSpPr>
            <p:spPr bwMode="auto">
              <a:xfrm>
                <a:off x="882" y="4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1F31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0" name="Freeform 2603">
                <a:extLst>
                  <a:ext uri="{FF2B5EF4-FFF2-40B4-BE49-F238E27FC236}">
                    <a16:creationId xmlns:a16="http://schemas.microsoft.com/office/drawing/2014/main" id="{218EAFA5-64EE-4FD9-824A-B5F6ED530A2B}"/>
                  </a:ext>
                </a:extLst>
              </p:cNvPr>
              <p:cNvSpPr>
                <a:spLocks/>
              </p:cNvSpPr>
              <p:nvPr/>
            </p:nvSpPr>
            <p:spPr bwMode="auto">
              <a:xfrm>
                <a:off x="882" y="4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1F31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91" name="Freeform 2605">
              <a:extLst>
                <a:ext uri="{FF2B5EF4-FFF2-40B4-BE49-F238E27FC236}">
                  <a16:creationId xmlns:a16="http://schemas.microsoft.com/office/drawing/2014/main" id="{33E761A1-F59B-463A-9DD2-71C58444B712}"/>
                </a:ext>
              </a:extLst>
            </p:cNvPr>
            <p:cNvSpPr>
              <a:spLocks/>
            </p:cNvSpPr>
            <p:nvPr/>
          </p:nvSpPr>
          <p:spPr bwMode="auto">
            <a:xfrm>
              <a:off x="882" y="48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1F31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2" name="Freeform 2606">
              <a:extLst>
                <a:ext uri="{FF2B5EF4-FFF2-40B4-BE49-F238E27FC236}">
                  <a16:creationId xmlns:a16="http://schemas.microsoft.com/office/drawing/2014/main" id="{8812F53C-0B85-4E83-BF3D-480C9718FA94}"/>
                </a:ext>
              </a:extLst>
            </p:cNvPr>
            <p:cNvSpPr>
              <a:spLocks/>
            </p:cNvSpPr>
            <p:nvPr/>
          </p:nvSpPr>
          <p:spPr bwMode="auto">
            <a:xfrm>
              <a:off x="882" y="48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1F31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3" name="Freeform 2607">
              <a:extLst>
                <a:ext uri="{FF2B5EF4-FFF2-40B4-BE49-F238E27FC236}">
                  <a16:creationId xmlns:a16="http://schemas.microsoft.com/office/drawing/2014/main" id="{2F5D870C-49E2-496C-9639-643AB2DB360F}"/>
                </a:ext>
              </a:extLst>
            </p:cNvPr>
            <p:cNvSpPr>
              <a:spLocks/>
            </p:cNvSpPr>
            <p:nvPr/>
          </p:nvSpPr>
          <p:spPr bwMode="auto">
            <a:xfrm>
              <a:off x="882" y="48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1F31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4" name="Freeform 2608">
              <a:extLst>
                <a:ext uri="{FF2B5EF4-FFF2-40B4-BE49-F238E27FC236}">
                  <a16:creationId xmlns:a16="http://schemas.microsoft.com/office/drawing/2014/main" id="{AAC91F43-5A15-4E9B-A0A0-39309022CA20}"/>
                </a:ext>
              </a:extLst>
            </p:cNvPr>
            <p:cNvSpPr>
              <a:spLocks/>
            </p:cNvSpPr>
            <p:nvPr/>
          </p:nvSpPr>
          <p:spPr bwMode="auto">
            <a:xfrm>
              <a:off x="882" y="48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1F31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5" name="Freeform 2609">
              <a:extLst>
                <a:ext uri="{FF2B5EF4-FFF2-40B4-BE49-F238E27FC236}">
                  <a16:creationId xmlns:a16="http://schemas.microsoft.com/office/drawing/2014/main" id="{10915626-23CF-4558-9802-586D63ADCFA1}"/>
                </a:ext>
              </a:extLst>
            </p:cNvPr>
            <p:cNvSpPr>
              <a:spLocks/>
            </p:cNvSpPr>
            <p:nvPr/>
          </p:nvSpPr>
          <p:spPr bwMode="auto">
            <a:xfrm>
              <a:off x="882" y="48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1F31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6" name="Freeform 2610">
              <a:extLst>
                <a:ext uri="{FF2B5EF4-FFF2-40B4-BE49-F238E27FC236}">
                  <a16:creationId xmlns:a16="http://schemas.microsoft.com/office/drawing/2014/main" id="{18CA85E8-6ADF-4292-A23C-CA06565ABFA2}"/>
                </a:ext>
              </a:extLst>
            </p:cNvPr>
            <p:cNvSpPr>
              <a:spLocks/>
            </p:cNvSpPr>
            <p:nvPr/>
          </p:nvSpPr>
          <p:spPr bwMode="auto">
            <a:xfrm>
              <a:off x="882" y="48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1F31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7" name="Freeform 2611">
              <a:extLst>
                <a:ext uri="{FF2B5EF4-FFF2-40B4-BE49-F238E27FC236}">
                  <a16:creationId xmlns:a16="http://schemas.microsoft.com/office/drawing/2014/main" id="{E2F8110F-CDE9-4874-84B3-DF2B58EE3F0F}"/>
                </a:ext>
              </a:extLst>
            </p:cNvPr>
            <p:cNvSpPr>
              <a:spLocks/>
            </p:cNvSpPr>
            <p:nvPr/>
          </p:nvSpPr>
          <p:spPr bwMode="auto">
            <a:xfrm>
              <a:off x="882" y="48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1F31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8" name="Freeform 2612">
              <a:extLst>
                <a:ext uri="{FF2B5EF4-FFF2-40B4-BE49-F238E27FC236}">
                  <a16:creationId xmlns:a16="http://schemas.microsoft.com/office/drawing/2014/main" id="{6D324FE2-F736-46BD-AD1E-E6641F98F8E8}"/>
                </a:ext>
              </a:extLst>
            </p:cNvPr>
            <p:cNvSpPr>
              <a:spLocks/>
            </p:cNvSpPr>
            <p:nvPr/>
          </p:nvSpPr>
          <p:spPr bwMode="auto">
            <a:xfrm>
              <a:off x="882" y="48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1F31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9" name="Freeform 2613">
              <a:extLst>
                <a:ext uri="{FF2B5EF4-FFF2-40B4-BE49-F238E27FC236}">
                  <a16:creationId xmlns:a16="http://schemas.microsoft.com/office/drawing/2014/main" id="{861B287A-76AE-4574-9C94-F34A6B366645}"/>
                </a:ext>
              </a:extLst>
            </p:cNvPr>
            <p:cNvSpPr>
              <a:spLocks/>
            </p:cNvSpPr>
            <p:nvPr/>
          </p:nvSpPr>
          <p:spPr bwMode="auto">
            <a:xfrm>
              <a:off x="882" y="48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1F31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0" name="Freeform 2614">
              <a:extLst>
                <a:ext uri="{FF2B5EF4-FFF2-40B4-BE49-F238E27FC236}">
                  <a16:creationId xmlns:a16="http://schemas.microsoft.com/office/drawing/2014/main" id="{45159826-FBF8-4FD5-868D-5BAAF13BA6CA}"/>
                </a:ext>
              </a:extLst>
            </p:cNvPr>
            <p:cNvSpPr>
              <a:spLocks/>
            </p:cNvSpPr>
            <p:nvPr/>
          </p:nvSpPr>
          <p:spPr bwMode="auto">
            <a:xfrm>
              <a:off x="882" y="48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1F31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1" name="Freeform 2615">
              <a:extLst>
                <a:ext uri="{FF2B5EF4-FFF2-40B4-BE49-F238E27FC236}">
                  <a16:creationId xmlns:a16="http://schemas.microsoft.com/office/drawing/2014/main" id="{6515A155-F93C-463F-8637-5295749C04F4}"/>
                </a:ext>
              </a:extLst>
            </p:cNvPr>
            <p:cNvSpPr>
              <a:spLocks/>
            </p:cNvSpPr>
            <p:nvPr/>
          </p:nvSpPr>
          <p:spPr bwMode="auto">
            <a:xfrm>
              <a:off x="882" y="48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1F31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2" name="Freeform 2616">
              <a:extLst>
                <a:ext uri="{FF2B5EF4-FFF2-40B4-BE49-F238E27FC236}">
                  <a16:creationId xmlns:a16="http://schemas.microsoft.com/office/drawing/2014/main" id="{71C249F4-25F1-42CF-A0BC-CB881D715EF8}"/>
                </a:ext>
              </a:extLst>
            </p:cNvPr>
            <p:cNvSpPr>
              <a:spLocks noEditPoints="1"/>
            </p:cNvSpPr>
            <p:nvPr/>
          </p:nvSpPr>
          <p:spPr bwMode="auto">
            <a:xfrm>
              <a:off x="772" y="432"/>
              <a:ext cx="110" cy="141"/>
            </a:xfrm>
            <a:custGeom>
              <a:avLst/>
              <a:gdLst>
                <a:gd name="T0" fmla="*/ 9 w 46"/>
                <a:gd name="T1" fmla="*/ 13 h 59"/>
                <a:gd name="T2" fmla="*/ 20 w 46"/>
                <a:gd name="T3" fmla="*/ 18 h 59"/>
                <a:gd name="T4" fmla="*/ 13 w 46"/>
                <a:gd name="T5" fmla="*/ 25 h 59"/>
                <a:gd name="T6" fmla="*/ 20 w 46"/>
                <a:gd name="T7" fmla="*/ 29 h 59"/>
                <a:gd name="T8" fmla="*/ 14 w 46"/>
                <a:gd name="T9" fmla="*/ 38 h 59"/>
                <a:gd name="T10" fmla="*/ 22 w 46"/>
                <a:gd name="T11" fmla="*/ 41 h 59"/>
                <a:gd name="T12" fmla="*/ 0 w 46"/>
                <a:gd name="T13" fmla="*/ 0 h 59"/>
                <a:gd name="T14" fmla="*/ 0 w 46"/>
                <a:gd name="T15" fmla="*/ 28 h 59"/>
                <a:gd name="T16" fmla="*/ 7 w 46"/>
                <a:gd name="T17" fmla="*/ 13 h 59"/>
                <a:gd name="T18" fmla="*/ 0 w 46"/>
                <a:gd name="T19" fmla="*/ 48 h 59"/>
                <a:gd name="T20" fmla="*/ 46 w 46"/>
                <a:gd name="T21" fmla="*/ 24 h 59"/>
                <a:gd name="T22" fmla="*/ 46 w 46"/>
                <a:gd name="T23" fmla="*/ 23 h 59"/>
                <a:gd name="T24" fmla="*/ 46 w 46"/>
                <a:gd name="T25" fmla="*/ 23 h 59"/>
                <a:gd name="T26" fmla="*/ 46 w 46"/>
                <a:gd name="T27" fmla="*/ 23 h 59"/>
                <a:gd name="T28" fmla="*/ 46 w 46"/>
                <a:gd name="T29" fmla="*/ 23 h 59"/>
                <a:gd name="T30" fmla="*/ 46 w 46"/>
                <a:gd name="T31" fmla="*/ 23 h 59"/>
                <a:gd name="T32" fmla="*/ 46 w 46"/>
                <a:gd name="T33" fmla="*/ 23 h 59"/>
                <a:gd name="T34" fmla="*/ 46 w 46"/>
                <a:gd name="T35" fmla="*/ 23 h 59"/>
                <a:gd name="T36" fmla="*/ 46 w 46"/>
                <a:gd name="T37" fmla="*/ 23 h 59"/>
                <a:gd name="T38" fmla="*/ 46 w 46"/>
                <a:gd name="T39" fmla="*/ 23 h 59"/>
                <a:gd name="T40" fmla="*/ 46 w 46"/>
                <a:gd name="T41" fmla="*/ 23 h 59"/>
                <a:gd name="T42" fmla="*/ 46 w 46"/>
                <a:gd name="T43" fmla="*/ 23 h 59"/>
                <a:gd name="T44" fmla="*/ 46 w 46"/>
                <a:gd name="T45" fmla="*/ 22 h 59"/>
                <a:gd name="T46" fmla="*/ 46 w 46"/>
                <a:gd name="T47" fmla="*/ 22 h 59"/>
                <a:gd name="T48" fmla="*/ 46 w 46"/>
                <a:gd name="T49" fmla="*/ 22 h 59"/>
                <a:gd name="T50" fmla="*/ 27 w 46"/>
                <a:gd name="T51" fmla="*/ 51 h 59"/>
                <a:gd name="T52" fmla="*/ 24 w 46"/>
                <a:gd name="T53" fmla="*/ 38 h 59"/>
                <a:gd name="T54" fmla="*/ 24 w 46"/>
                <a:gd name="T55" fmla="*/ 33 h 59"/>
                <a:gd name="T56" fmla="*/ 27 w 46"/>
                <a:gd name="T57" fmla="*/ 33 h 59"/>
                <a:gd name="T58" fmla="*/ 23 w 46"/>
                <a:gd name="T59" fmla="*/ 20 h 59"/>
                <a:gd name="T60" fmla="*/ 27 w 46"/>
                <a:gd name="T61" fmla="*/ 3 h 59"/>
                <a:gd name="T62" fmla="*/ 46 w 46"/>
                <a:gd name="T63" fmla="*/ 22 h 59"/>
                <a:gd name="T64" fmla="*/ 46 w 46"/>
                <a:gd name="T65" fmla="*/ 21 h 59"/>
                <a:gd name="T66" fmla="*/ 46 w 46"/>
                <a:gd name="T67" fmla="*/ 21 h 59"/>
                <a:gd name="T68" fmla="*/ 46 w 46"/>
                <a:gd name="T69" fmla="*/ 21 h 59"/>
                <a:gd name="T70" fmla="*/ 46 w 46"/>
                <a:gd name="T71" fmla="*/ 21 h 59"/>
                <a:gd name="T72" fmla="*/ 46 w 46"/>
                <a:gd name="T73" fmla="*/ 21 h 59"/>
                <a:gd name="T74" fmla="*/ 46 w 46"/>
                <a:gd name="T75" fmla="*/ 21 h 59"/>
                <a:gd name="T76" fmla="*/ 46 w 46"/>
                <a:gd name="T77" fmla="*/ 21 h 59"/>
                <a:gd name="T78" fmla="*/ 46 w 46"/>
                <a:gd name="T79" fmla="*/ 21 h 59"/>
                <a:gd name="T80" fmla="*/ 46 w 46"/>
                <a:gd name="T81" fmla="*/ 21 h 59"/>
                <a:gd name="T82" fmla="*/ 46 w 46"/>
                <a:gd name="T83" fmla="*/ 21 h 59"/>
                <a:gd name="T84" fmla="*/ 46 w 46"/>
                <a:gd name="T85" fmla="*/ 21 h 59"/>
                <a:gd name="T86" fmla="*/ 46 w 46"/>
                <a:gd name="T87" fmla="*/ 21 h 59"/>
                <a:gd name="T88" fmla="*/ 46 w 46"/>
                <a:gd name="T89" fmla="*/ 21 h 59"/>
                <a:gd name="T90" fmla="*/ 46 w 46"/>
                <a:gd name="T91" fmla="*/ 20 h 59"/>
                <a:gd name="T92" fmla="*/ 46 w 46"/>
                <a:gd name="T93" fmla="*/ 20 h 59"/>
                <a:gd name="T94" fmla="*/ 46 w 46"/>
                <a:gd name="T95" fmla="*/ 20 h 59"/>
                <a:gd name="T96" fmla="*/ 46 w 46"/>
                <a:gd name="T97" fmla="*/ 20 h 59"/>
                <a:gd name="T98" fmla="*/ 46 w 46"/>
                <a:gd name="T99"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 h="59">
                  <a:moveTo>
                    <a:pt x="10" y="46"/>
                  </a:moveTo>
                  <a:cubicBezTo>
                    <a:pt x="10" y="33"/>
                    <a:pt x="9" y="26"/>
                    <a:pt x="9" y="13"/>
                  </a:cubicBezTo>
                  <a:cubicBezTo>
                    <a:pt x="13" y="13"/>
                    <a:pt x="16" y="13"/>
                    <a:pt x="20" y="13"/>
                  </a:cubicBezTo>
                  <a:cubicBezTo>
                    <a:pt x="20" y="15"/>
                    <a:pt x="20" y="16"/>
                    <a:pt x="20" y="18"/>
                  </a:cubicBezTo>
                  <a:cubicBezTo>
                    <a:pt x="17" y="18"/>
                    <a:pt x="16" y="19"/>
                    <a:pt x="13" y="19"/>
                  </a:cubicBezTo>
                  <a:cubicBezTo>
                    <a:pt x="13" y="21"/>
                    <a:pt x="13" y="23"/>
                    <a:pt x="13" y="25"/>
                  </a:cubicBezTo>
                  <a:cubicBezTo>
                    <a:pt x="16" y="25"/>
                    <a:pt x="18" y="25"/>
                    <a:pt x="20" y="24"/>
                  </a:cubicBezTo>
                  <a:cubicBezTo>
                    <a:pt x="20" y="26"/>
                    <a:pt x="20" y="27"/>
                    <a:pt x="20" y="29"/>
                  </a:cubicBezTo>
                  <a:cubicBezTo>
                    <a:pt x="18" y="30"/>
                    <a:pt x="16" y="30"/>
                    <a:pt x="14" y="31"/>
                  </a:cubicBezTo>
                  <a:cubicBezTo>
                    <a:pt x="14" y="34"/>
                    <a:pt x="14" y="35"/>
                    <a:pt x="14" y="38"/>
                  </a:cubicBezTo>
                  <a:cubicBezTo>
                    <a:pt x="17" y="37"/>
                    <a:pt x="19" y="37"/>
                    <a:pt x="22" y="36"/>
                  </a:cubicBezTo>
                  <a:cubicBezTo>
                    <a:pt x="22" y="38"/>
                    <a:pt x="22" y="39"/>
                    <a:pt x="22" y="41"/>
                  </a:cubicBezTo>
                  <a:cubicBezTo>
                    <a:pt x="17" y="43"/>
                    <a:pt x="15" y="44"/>
                    <a:pt x="10" y="46"/>
                  </a:cubicBezTo>
                  <a:moveTo>
                    <a:pt x="0" y="0"/>
                  </a:moveTo>
                  <a:cubicBezTo>
                    <a:pt x="0" y="32"/>
                    <a:pt x="0" y="32"/>
                    <a:pt x="0" y="32"/>
                  </a:cubicBezTo>
                  <a:cubicBezTo>
                    <a:pt x="0" y="30"/>
                    <a:pt x="0" y="29"/>
                    <a:pt x="0" y="28"/>
                  </a:cubicBezTo>
                  <a:cubicBezTo>
                    <a:pt x="1" y="22"/>
                    <a:pt x="2" y="19"/>
                    <a:pt x="2" y="13"/>
                  </a:cubicBezTo>
                  <a:cubicBezTo>
                    <a:pt x="4" y="13"/>
                    <a:pt x="5" y="13"/>
                    <a:pt x="7" y="13"/>
                  </a:cubicBezTo>
                  <a:cubicBezTo>
                    <a:pt x="5" y="26"/>
                    <a:pt x="4" y="33"/>
                    <a:pt x="1" y="48"/>
                  </a:cubicBezTo>
                  <a:cubicBezTo>
                    <a:pt x="1" y="48"/>
                    <a:pt x="0" y="48"/>
                    <a:pt x="0" y="48"/>
                  </a:cubicBezTo>
                  <a:cubicBezTo>
                    <a:pt x="0" y="59"/>
                    <a:pt x="0" y="59"/>
                    <a:pt x="0" y="59"/>
                  </a:cubicBezTo>
                  <a:cubicBezTo>
                    <a:pt x="25" y="57"/>
                    <a:pt x="45" y="42"/>
                    <a:pt x="46" y="24"/>
                  </a:cubicBezTo>
                  <a:cubicBezTo>
                    <a:pt x="46" y="24"/>
                    <a:pt x="46" y="24"/>
                    <a:pt x="46" y="24"/>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2"/>
                    <a:pt x="46" y="22"/>
                    <a:pt x="46" y="22"/>
                  </a:cubicBezTo>
                  <a:cubicBezTo>
                    <a:pt x="46" y="22"/>
                    <a:pt x="46" y="22"/>
                    <a:pt x="46" y="22"/>
                  </a:cubicBezTo>
                  <a:cubicBezTo>
                    <a:pt x="46" y="22"/>
                    <a:pt x="46" y="22"/>
                    <a:pt x="46" y="22"/>
                  </a:cubicBezTo>
                  <a:cubicBezTo>
                    <a:pt x="46" y="22"/>
                    <a:pt x="46" y="22"/>
                    <a:pt x="46" y="22"/>
                  </a:cubicBezTo>
                  <a:cubicBezTo>
                    <a:pt x="46" y="22"/>
                    <a:pt x="46" y="22"/>
                    <a:pt x="46" y="22"/>
                  </a:cubicBezTo>
                  <a:cubicBezTo>
                    <a:pt x="46" y="22"/>
                    <a:pt x="46" y="22"/>
                    <a:pt x="46" y="22"/>
                  </a:cubicBezTo>
                  <a:cubicBezTo>
                    <a:pt x="45" y="34"/>
                    <a:pt x="38" y="44"/>
                    <a:pt x="27" y="51"/>
                  </a:cubicBezTo>
                  <a:cubicBezTo>
                    <a:pt x="27" y="38"/>
                    <a:pt x="27" y="38"/>
                    <a:pt x="27" y="38"/>
                  </a:cubicBezTo>
                  <a:cubicBezTo>
                    <a:pt x="26" y="38"/>
                    <a:pt x="25" y="38"/>
                    <a:pt x="24" y="38"/>
                  </a:cubicBezTo>
                  <a:cubicBezTo>
                    <a:pt x="24" y="38"/>
                    <a:pt x="24" y="38"/>
                    <a:pt x="24" y="38"/>
                  </a:cubicBezTo>
                  <a:cubicBezTo>
                    <a:pt x="24" y="36"/>
                    <a:pt x="24" y="35"/>
                    <a:pt x="24" y="33"/>
                  </a:cubicBezTo>
                  <a:cubicBezTo>
                    <a:pt x="25" y="33"/>
                    <a:pt x="25" y="33"/>
                    <a:pt x="25" y="33"/>
                  </a:cubicBezTo>
                  <a:cubicBezTo>
                    <a:pt x="26" y="33"/>
                    <a:pt x="26" y="33"/>
                    <a:pt x="27" y="33"/>
                  </a:cubicBezTo>
                  <a:cubicBezTo>
                    <a:pt x="27" y="26"/>
                    <a:pt x="27" y="26"/>
                    <a:pt x="27" y="26"/>
                  </a:cubicBezTo>
                  <a:cubicBezTo>
                    <a:pt x="25" y="26"/>
                    <a:pt x="23" y="24"/>
                    <a:pt x="23" y="20"/>
                  </a:cubicBezTo>
                  <a:cubicBezTo>
                    <a:pt x="23" y="17"/>
                    <a:pt x="24" y="14"/>
                    <a:pt x="27" y="13"/>
                  </a:cubicBezTo>
                  <a:cubicBezTo>
                    <a:pt x="27" y="3"/>
                    <a:pt x="27" y="3"/>
                    <a:pt x="27" y="3"/>
                  </a:cubicBezTo>
                  <a:cubicBezTo>
                    <a:pt x="38" y="5"/>
                    <a:pt x="45" y="10"/>
                    <a:pt x="46" y="22"/>
                  </a:cubicBezTo>
                  <a:cubicBezTo>
                    <a:pt x="46" y="22"/>
                    <a:pt x="46" y="22"/>
                    <a:pt x="46" y="22"/>
                  </a:cubicBezTo>
                  <a:cubicBezTo>
                    <a:pt x="46" y="22"/>
                    <a:pt x="46" y="22"/>
                    <a:pt x="46" y="22"/>
                  </a:cubicBezTo>
                  <a:cubicBezTo>
                    <a:pt x="46" y="22"/>
                    <a:pt x="46" y="22"/>
                    <a:pt x="46" y="21"/>
                  </a:cubicBezTo>
                  <a:cubicBezTo>
                    <a:pt x="46" y="21"/>
                    <a:pt x="46" y="21"/>
                    <a:pt x="46" y="21"/>
                  </a:cubicBezTo>
                  <a:cubicBezTo>
                    <a:pt x="46" y="21"/>
                    <a:pt x="46" y="21"/>
                    <a:pt x="46" y="21"/>
                  </a:cubicBezTo>
                  <a:cubicBezTo>
                    <a:pt x="46" y="21"/>
                    <a:pt x="46" y="21"/>
                    <a:pt x="46" y="21"/>
                  </a:cubicBezTo>
                  <a:cubicBezTo>
                    <a:pt x="46" y="21"/>
                    <a:pt x="46" y="21"/>
                    <a:pt x="46" y="21"/>
                  </a:cubicBezTo>
                  <a:cubicBezTo>
                    <a:pt x="46" y="21"/>
                    <a:pt x="46" y="21"/>
                    <a:pt x="46" y="21"/>
                  </a:cubicBezTo>
                  <a:cubicBezTo>
                    <a:pt x="46" y="21"/>
                    <a:pt x="46" y="21"/>
                    <a:pt x="46" y="21"/>
                  </a:cubicBezTo>
                  <a:cubicBezTo>
                    <a:pt x="46" y="21"/>
                    <a:pt x="46" y="21"/>
                    <a:pt x="46" y="21"/>
                  </a:cubicBezTo>
                  <a:cubicBezTo>
                    <a:pt x="46" y="21"/>
                    <a:pt x="46" y="21"/>
                    <a:pt x="46" y="21"/>
                  </a:cubicBezTo>
                  <a:cubicBezTo>
                    <a:pt x="46" y="21"/>
                    <a:pt x="46" y="21"/>
                    <a:pt x="46" y="21"/>
                  </a:cubicBezTo>
                  <a:cubicBezTo>
                    <a:pt x="46" y="21"/>
                    <a:pt x="46" y="21"/>
                    <a:pt x="46" y="21"/>
                  </a:cubicBezTo>
                  <a:cubicBezTo>
                    <a:pt x="46" y="21"/>
                    <a:pt x="46" y="21"/>
                    <a:pt x="46" y="21"/>
                  </a:cubicBezTo>
                  <a:cubicBezTo>
                    <a:pt x="46" y="21"/>
                    <a:pt x="46" y="21"/>
                    <a:pt x="46" y="21"/>
                  </a:cubicBezTo>
                  <a:cubicBezTo>
                    <a:pt x="46" y="21"/>
                    <a:pt x="46" y="21"/>
                    <a:pt x="46" y="21"/>
                  </a:cubicBezTo>
                  <a:cubicBezTo>
                    <a:pt x="46" y="21"/>
                    <a:pt x="46" y="21"/>
                    <a:pt x="46" y="21"/>
                  </a:cubicBezTo>
                  <a:cubicBezTo>
                    <a:pt x="46" y="21"/>
                    <a:pt x="46" y="21"/>
                    <a:pt x="46" y="21"/>
                  </a:cubicBezTo>
                  <a:cubicBezTo>
                    <a:pt x="46" y="21"/>
                    <a:pt x="46" y="21"/>
                    <a:pt x="46" y="21"/>
                  </a:cubicBezTo>
                  <a:cubicBezTo>
                    <a:pt x="46" y="21"/>
                    <a:pt x="46" y="21"/>
                    <a:pt x="46" y="21"/>
                  </a:cubicBezTo>
                  <a:cubicBezTo>
                    <a:pt x="46" y="21"/>
                    <a:pt x="46" y="21"/>
                    <a:pt x="46" y="21"/>
                  </a:cubicBezTo>
                  <a:cubicBezTo>
                    <a:pt x="46" y="21"/>
                    <a:pt x="46" y="21"/>
                    <a:pt x="46" y="21"/>
                  </a:cubicBezTo>
                  <a:cubicBezTo>
                    <a:pt x="46" y="21"/>
                    <a:pt x="46" y="21"/>
                    <a:pt x="46" y="21"/>
                  </a:cubicBezTo>
                  <a:cubicBezTo>
                    <a:pt x="46" y="21"/>
                    <a:pt x="46" y="21"/>
                    <a:pt x="46" y="21"/>
                  </a:cubicBezTo>
                  <a:cubicBezTo>
                    <a:pt x="46" y="21"/>
                    <a:pt x="46" y="21"/>
                    <a:pt x="46" y="21"/>
                  </a:cubicBezTo>
                  <a:cubicBezTo>
                    <a:pt x="46" y="21"/>
                    <a:pt x="46" y="21"/>
                    <a:pt x="46" y="21"/>
                  </a:cubicBezTo>
                  <a:cubicBezTo>
                    <a:pt x="46" y="21"/>
                    <a:pt x="46" y="21"/>
                    <a:pt x="46" y="21"/>
                  </a:cubicBezTo>
                  <a:cubicBezTo>
                    <a:pt x="46" y="21"/>
                    <a:pt x="46" y="21"/>
                    <a:pt x="46" y="20"/>
                  </a:cubicBezTo>
                  <a:cubicBezTo>
                    <a:pt x="46" y="20"/>
                    <a:pt x="46" y="20"/>
                    <a:pt x="46" y="20"/>
                  </a:cubicBezTo>
                  <a:cubicBezTo>
                    <a:pt x="46" y="20"/>
                    <a:pt x="46" y="20"/>
                    <a:pt x="46" y="20"/>
                  </a:cubicBezTo>
                  <a:cubicBezTo>
                    <a:pt x="46" y="20"/>
                    <a:pt x="46" y="20"/>
                    <a:pt x="46" y="20"/>
                  </a:cubicBezTo>
                  <a:cubicBezTo>
                    <a:pt x="46" y="20"/>
                    <a:pt x="46" y="20"/>
                    <a:pt x="46" y="20"/>
                  </a:cubicBezTo>
                  <a:cubicBezTo>
                    <a:pt x="46" y="20"/>
                    <a:pt x="46" y="20"/>
                    <a:pt x="46" y="20"/>
                  </a:cubicBezTo>
                  <a:cubicBezTo>
                    <a:pt x="46" y="20"/>
                    <a:pt x="46" y="20"/>
                    <a:pt x="46" y="20"/>
                  </a:cubicBezTo>
                  <a:cubicBezTo>
                    <a:pt x="46" y="20"/>
                    <a:pt x="46" y="20"/>
                    <a:pt x="46" y="20"/>
                  </a:cubicBezTo>
                  <a:cubicBezTo>
                    <a:pt x="46" y="20"/>
                    <a:pt x="46" y="20"/>
                    <a:pt x="46" y="20"/>
                  </a:cubicBezTo>
                  <a:cubicBezTo>
                    <a:pt x="46" y="20"/>
                    <a:pt x="46" y="20"/>
                    <a:pt x="46" y="20"/>
                  </a:cubicBezTo>
                  <a:cubicBezTo>
                    <a:pt x="44" y="3"/>
                    <a:pt x="25" y="1"/>
                    <a:pt x="0" y="0"/>
                  </a:cubicBezTo>
                </a:path>
              </a:pathLst>
            </a:custGeom>
            <a:solidFill>
              <a:srgbClr val="CCCC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3" name="Freeform 2617">
              <a:extLst>
                <a:ext uri="{FF2B5EF4-FFF2-40B4-BE49-F238E27FC236}">
                  <a16:creationId xmlns:a16="http://schemas.microsoft.com/office/drawing/2014/main" id="{4D4CC45A-6542-4086-A5EC-D4D1E7039FED}"/>
                </a:ext>
              </a:extLst>
            </p:cNvPr>
            <p:cNvSpPr>
              <a:spLocks/>
            </p:cNvSpPr>
            <p:nvPr/>
          </p:nvSpPr>
          <p:spPr bwMode="auto">
            <a:xfrm>
              <a:off x="772" y="463"/>
              <a:ext cx="17" cy="83"/>
            </a:xfrm>
            <a:custGeom>
              <a:avLst/>
              <a:gdLst>
                <a:gd name="T0" fmla="*/ 2 w 7"/>
                <a:gd name="T1" fmla="*/ 0 h 35"/>
                <a:gd name="T2" fmla="*/ 0 w 7"/>
                <a:gd name="T3" fmla="*/ 15 h 35"/>
                <a:gd name="T4" fmla="*/ 0 w 7"/>
                <a:gd name="T5" fmla="*/ 19 h 35"/>
                <a:gd name="T6" fmla="*/ 0 w 7"/>
                <a:gd name="T7" fmla="*/ 35 h 35"/>
                <a:gd name="T8" fmla="*/ 1 w 7"/>
                <a:gd name="T9" fmla="*/ 35 h 35"/>
                <a:gd name="T10" fmla="*/ 7 w 7"/>
                <a:gd name="T11" fmla="*/ 0 h 35"/>
                <a:gd name="T12" fmla="*/ 2 w 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7" h="35">
                  <a:moveTo>
                    <a:pt x="2" y="0"/>
                  </a:moveTo>
                  <a:cubicBezTo>
                    <a:pt x="2" y="6"/>
                    <a:pt x="1" y="9"/>
                    <a:pt x="0" y="15"/>
                  </a:cubicBezTo>
                  <a:cubicBezTo>
                    <a:pt x="0" y="16"/>
                    <a:pt x="0" y="17"/>
                    <a:pt x="0" y="19"/>
                  </a:cubicBezTo>
                  <a:cubicBezTo>
                    <a:pt x="0" y="35"/>
                    <a:pt x="0" y="35"/>
                    <a:pt x="0" y="35"/>
                  </a:cubicBezTo>
                  <a:cubicBezTo>
                    <a:pt x="0" y="35"/>
                    <a:pt x="1" y="35"/>
                    <a:pt x="1" y="35"/>
                  </a:cubicBezTo>
                  <a:cubicBezTo>
                    <a:pt x="4" y="20"/>
                    <a:pt x="5" y="13"/>
                    <a:pt x="7" y="0"/>
                  </a:cubicBezTo>
                  <a:cubicBezTo>
                    <a:pt x="5" y="0"/>
                    <a:pt x="4" y="0"/>
                    <a:pt x="2" y="0"/>
                  </a:cubicBezTo>
                </a:path>
              </a:pathLst>
            </a:custGeom>
            <a:solidFill>
              <a:srgbClr val="6F2C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4" name="Freeform 2618">
              <a:extLst>
                <a:ext uri="{FF2B5EF4-FFF2-40B4-BE49-F238E27FC236}">
                  <a16:creationId xmlns:a16="http://schemas.microsoft.com/office/drawing/2014/main" id="{2E96913D-89A7-4B03-A398-844931E4F477}"/>
                </a:ext>
              </a:extLst>
            </p:cNvPr>
            <p:cNvSpPr>
              <a:spLocks/>
            </p:cNvSpPr>
            <p:nvPr/>
          </p:nvSpPr>
          <p:spPr bwMode="auto">
            <a:xfrm>
              <a:off x="794" y="463"/>
              <a:ext cx="31" cy="79"/>
            </a:xfrm>
            <a:custGeom>
              <a:avLst/>
              <a:gdLst>
                <a:gd name="T0" fmla="*/ 11 w 13"/>
                <a:gd name="T1" fmla="*/ 0 h 33"/>
                <a:gd name="T2" fmla="*/ 0 w 13"/>
                <a:gd name="T3" fmla="*/ 0 h 33"/>
                <a:gd name="T4" fmla="*/ 1 w 13"/>
                <a:gd name="T5" fmla="*/ 33 h 33"/>
                <a:gd name="T6" fmla="*/ 13 w 13"/>
                <a:gd name="T7" fmla="*/ 28 h 33"/>
                <a:gd name="T8" fmla="*/ 13 w 13"/>
                <a:gd name="T9" fmla="*/ 23 h 33"/>
                <a:gd name="T10" fmla="*/ 5 w 13"/>
                <a:gd name="T11" fmla="*/ 25 h 33"/>
                <a:gd name="T12" fmla="*/ 5 w 13"/>
                <a:gd name="T13" fmla="*/ 18 h 33"/>
                <a:gd name="T14" fmla="*/ 11 w 13"/>
                <a:gd name="T15" fmla="*/ 16 h 33"/>
                <a:gd name="T16" fmla="*/ 11 w 13"/>
                <a:gd name="T17" fmla="*/ 11 h 33"/>
                <a:gd name="T18" fmla="*/ 4 w 13"/>
                <a:gd name="T19" fmla="*/ 12 h 33"/>
                <a:gd name="T20" fmla="*/ 4 w 13"/>
                <a:gd name="T21" fmla="*/ 6 h 33"/>
                <a:gd name="T22" fmla="*/ 11 w 13"/>
                <a:gd name="T23" fmla="*/ 5 h 33"/>
                <a:gd name="T24" fmla="*/ 11 w 13"/>
                <a:gd name="T2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33">
                  <a:moveTo>
                    <a:pt x="11" y="0"/>
                  </a:moveTo>
                  <a:cubicBezTo>
                    <a:pt x="7" y="0"/>
                    <a:pt x="4" y="0"/>
                    <a:pt x="0" y="0"/>
                  </a:cubicBezTo>
                  <a:cubicBezTo>
                    <a:pt x="0" y="13"/>
                    <a:pt x="1" y="20"/>
                    <a:pt x="1" y="33"/>
                  </a:cubicBezTo>
                  <a:cubicBezTo>
                    <a:pt x="6" y="31"/>
                    <a:pt x="8" y="30"/>
                    <a:pt x="13" y="28"/>
                  </a:cubicBezTo>
                  <a:cubicBezTo>
                    <a:pt x="13" y="26"/>
                    <a:pt x="13" y="25"/>
                    <a:pt x="13" y="23"/>
                  </a:cubicBezTo>
                  <a:cubicBezTo>
                    <a:pt x="10" y="24"/>
                    <a:pt x="8" y="24"/>
                    <a:pt x="5" y="25"/>
                  </a:cubicBezTo>
                  <a:cubicBezTo>
                    <a:pt x="5" y="22"/>
                    <a:pt x="5" y="21"/>
                    <a:pt x="5" y="18"/>
                  </a:cubicBezTo>
                  <a:cubicBezTo>
                    <a:pt x="7" y="17"/>
                    <a:pt x="9" y="17"/>
                    <a:pt x="11" y="16"/>
                  </a:cubicBezTo>
                  <a:cubicBezTo>
                    <a:pt x="11" y="14"/>
                    <a:pt x="11" y="13"/>
                    <a:pt x="11" y="11"/>
                  </a:cubicBezTo>
                  <a:cubicBezTo>
                    <a:pt x="9" y="12"/>
                    <a:pt x="7" y="12"/>
                    <a:pt x="4" y="12"/>
                  </a:cubicBezTo>
                  <a:cubicBezTo>
                    <a:pt x="4" y="10"/>
                    <a:pt x="4" y="8"/>
                    <a:pt x="4" y="6"/>
                  </a:cubicBezTo>
                  <a:cubicBezTo>
                    <a:pt x="7" y="6"/>
                    <a:pt x="8" y="5"/>
                    <a:pt x="11" y="5"/>
                  </a:cubicBezTo>
                  <a:cubicBezTo>
                    <a:pt x="11" y="3"/>
                    <a:pt x="11" y="2"/>
                    <a:pt x="11" y="0"/>
                  </a:cubicBezTo>
                </a:path>
              </a:pathLst>
            </a:custGeom>
            <a:solidFill>
              <a:srgbClr val="6F2C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5" name="Oval 2619">
              <a:extLst>
                <a:ext uri="{FF2B5EF4-FFF2-40B4-BE49-F238E27FC236}">
                  <a16:creationId xmlns:a16="http://schemas.microsoft.com/office/drawing/2014/main" id="{F5A3E1AB-E6DF-4C1F-9A9E-07A6981986AE}"/>
                </a:ext>
              </a:extLst>
            </p:cNvPr>
            <p:cNvSpPr>
              <a:spLocks noChangeArrowheads="1"/>
            </p:cNvSpPr>
            <p:nvPr/>
          </p:nvSpPr>
          <p:spPr bwMode="auto">
            <a:xfrm>
              <a:off x="882" y="484"/>
              <a:ext cx="1" cy="1"/>
            </a:xfrm>
            <a:prstGeom prst="ellipse">
              <a:avLst/>
            </a:prstGeom>
            <a:solidFill>
              <a:srgbClr val="CCCC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6" name="Oval 2620">
              <a:extLst>
                <a:ext uri="{FF2B5EF4-FFF2-40B4-BE49-F238E27FC236}">
                  <a16:creationId xmlns:a16="http://schemas.microsoft.com/office/drawing/2014/main" id="{D56BB3C2-04D6-4C36-8544-E9342E251498}"/>
                </a:ext>
              </a:extLst>
            </p:cNvPr>
            <p:cNvSpPr>
              <a:spLocks noChangeArrowheads="1"/>
            </p:cNvSpPr>
            <p:nvPr/>
          </p:nvSpPr>
          <p:spPr bwMode="auto">
            <a:xfrm>
              <a:off x="882" y="484"/>
              <a:ext cx="1" cy="1"/>
            </a:xfrm>
            <a:prstGeom prst="ellipse">
              <a:avLst/>
            </a:prstGeom>
            <a:solidFill>
              <a:srgbClr val="CCCC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7" name="Freeform 2621">
              <a:extLst>
                <a:ext uri="{FF2B5EF4-FFF2-40B4-BE49-F238E27FC236}">
                  <a16:creationId xmlns:a16="http://schemas.microsoft.com/office/drawing/2014/main" id="{1871FD11-6B6E-4037-8827-AD0CFBAF849D}"/>
                </a:ext>
              </a:extLst>
            </p:cNvPr>
            <p:cNvSpPr>
              <a:spLocks/>
            </p:cNvSpPr>
            <p:nvPr/>
          </p:nvSpPr>
          <p:spPr bwMode="auto">
            <a:xfrm>
              <a:off x="882" y="4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CCCC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8" name="Freeform 2622">
              <a:extLst>
                <a:ext uri="{FF2B5EF4-FFF2-40B4-BE49-F238E27FC236}">
                  <a16:creationId xmlns:a16="http://schemas.microsoft.com/office/drawing/2014/main" id="{D21C8B26-5019-4365-9801-3E57DDE89E37}"/>
                </a:ext>
              </a:extLst>
            </p:cNvPr>
            <p:cNvSpPr>
              <a:spLocks/>
            </p:cNvSpPr>
            <p:nvPr/>
          </p:nvSpPr>
          <p:spPr bwMode="auto">
            <a:xfrm>
              <a:off x="882" y="4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CCCC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9" name="Freeform 2623">
              <a:extLst>
                <a:ext uri="{FF2B5EF4-FFF2-40B4-BE49-F238E27FC236}">
                  <a16:creationId xmlns:a16="http://schemas.microsoft.com/office/drawing/2014/main" id="{7CA39AF0-89BB-4ECE-996C-054A2AD85214}"/>
                </a:ext>
              </a:extLst>
            </p:cNvPr>
            <p:cNvSpPr>
              <a:spLocks/>
            </p:cNvSpPr>
            <p:nvPr/>
          </p:nvSpPr>
          <p:spPr bwMode="auto">
            <a:xfrm>
              <a:off x="882" y="4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CCCC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0" name="Freeform 2624">
              <a:extLst>
                <a:ext uri="{FF2B5EF4-FFF2-40B4-BE49-F238E27FC236}">
                  <a16:creationId xmlns:a16="http://schemas.microsoft.com/office/drawing/2014/main" id="{43A4FDEA-CB12-4AB5-9D82-1D73C1BBD12B}"/>
                </a:ext>
              </a:extLst>
            </p:cNvPr>
            <p:cNvSpPr>
              <a:spLocks/>
            </p:cNvSpPr>
            <p:nvPr/>
          </p:nvSpPr>
          <p:spPr bwMode="auto">
            <a:xfrm>
              <a:off x="882" y="4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CCCC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1" name="Freeform 2625">
              <a:extLst>
                <a:ext uri="{FF2B5EF4-FFF2-40B4-BE49-F238E27FC236}">
                  <a16:creationId xmlns:a16="http://schemas.microsoft.com/office/drawing/2014/main" id="{4DA68F32-00A9-44BE-802E-E99224E0ACF7}"/>
                </a:ext>
              </a:extLst>
            </p:cNvPr>
            <p:cNvSpPr>
              <a:spLocks noEditPoints="1"/>
            </p:cNvSpPr>
            <p:nvPr/>
          </p:nvSpPr>
          <p:spPr bwMode="auto">
            <a:xfrm>
              <a:off x="882" y="484"/>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CCCC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2" name="Freeform 2626">
              <a:extLst>
                <a:ext uri="{FF2B5EF4-FFF2-40B4-BE49-F238E27FC236}">
                  <a16:creationId xmlns:a16="http://schemas.microsoft.com/office/drawing/2014/main" id="{80E7B322-52D2-4784-B678-B1ADF5EA06A2}"/>
                </a:ext>
              </a:extLst>
            </p:cNvPr>
            <p:cNvSpPr>
              <a:spLocks noEditPoints="1"/>
            </p:cNvSpPr>
            <p:nvPr/>
          </p:nvSpPr>
          <p:spPr bwMode="auto">
            <a:xfrm>
              <a:off x="827" y="463"/>
              <a:ext cx="10" cy="59"/>
            </a:xfrm>
            <a:custGeom>
              <a:avLst/>
              <a:gdLst>
                <a:gd name="T0" fmla="*/ 4 w 4"/>
                <a:gd name="T1" fmla="*/ 20 h 25"/>
                <a:gd name="T2" fmla="*/ 2 w 4"/>
                <a:gd name="T3" fmla="*/ 20 h 25"/>
                <a:gd name="T4" fmla="*/ 1 w 4"/>
                <a:gd name="T5" fmla="*/ 20 h 25"/>
                <a:gd name="T6" fmla="*/ 1 w 4"/>
                <a:gd name="T7" fmla="*/ 25 h 25"/>
                <a:gd name="T8" fmla="*/ 1 w 4"/>
                <a:gd name="T9" fmla="*/ 25 h 25"/>
                <a:gd name="T10" fmla="*/ 4 w 4"/>
                <a:gd name="T11" fmla="*/ 25 h 25"/>
                <a:gd name="T12" fmla="*/ 4 w 4"/>
                <a:gd name="T13" fmla="*/ 20 h 25"/>
                <a:gd name="T14" fmla="*/ 4 w 4"/>
                <a:gd name="T15" fmla="*/ 0 h 25"/>
                <a:gd name="T16" fmla="*/ 0 w 4"/>
                <a:gd name="T17" fmla="*/ 7 h 25"/>
                <a:gd name="T18" fmla="*/ 4 w 4"/>
                <a:gd name="T19" fmla="*/ 13 h 25"/>
                <a:gd name="T20" fmla="*/ 4 w 4"/>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25">
                  <a:moveTo>
                    <a:pt x="4" y="20"/>
                  </a:moveTo>
                  <a:cubicBezTo>
                    <a:pt x="3" y="20"/>
                    <a:pt x="3" y="20"/>
                    <a:pt x="2" y="20"/>
                  </a:cubicBezTo>
                  <a:cubicBezTo>
                    <a:pt x="2" y="20"/>
                    <a:pt x="2" y="20"/>
                    <a:pt x="1" y="20"/>
                  </a:cubicBezTo>
                  <a:cubicBezTo>
                    <a:pt x="1" y="22"/>
                    <a:pt x="1" y="23"/>
                    <a:pt x="1" y="25"/>
                  </a:cubicBezTo>
                  <a:cubicBezTo>
                    <a:pt x="1" y="25"/>
                    <a:pt x="1" y="25"/>
                    <a:pt x="1" y="25"/>
                  </a:cubicBezTo>
                  <a:cubicBezTo>
                    <a:pt x="2" y="25"/>
                    <a:pt x="3" y="25"/>
                    <a:pt x="4" y="25"/>
                  </a:cubicBezTo>
                  <a:cubicBezTo>
                    <a:pt x="4" y="20"/>
                    <a:pt x="4" y="20"/>
                    <a:pt x="4" y="20"/>
                  </a:cubicBezTo>
                  <a:moveTo>
                    <a:pt x="4" y="0"/>
                  </a:moveTo>
                  <a:cubicBezTo>
                    <a:pt x="1" y="1"/>
                    <a:pt x="0" y="4"/>
                    <a:pt x="0" y="7"/>
                  </a:cubicBezTo>
                  <a:cubicBezTo>
                    <a:pt x="0" y="11"/>
                    <a:pt x="2" y="13"/>
                    <a:pt x="4" y="13"/>
                  </a:cubicBezTo>
                  <a:cubicBezTo>
                    <a:pt x="4" y="0"/>
                    <a:pt x="4" y="0"/>
                    <a:pt x="4" y="0"/>
                  </a:cubicBezTo>
                </a:path>
              </a:pathLst>
            </a:custGeom>
            <a:solidFill>
              <a:srgbClr val="6F2C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3" name="Freeform 2627">
              <a:extLst>
                <a:ext uri="{FF2B5EF4-FFF2-40B4-BE49-F238E27FC236}">
                  <a16:creationId xmlns:a16="http://schemas.microsoft.com/office/drawing/2014/main" id="{0315CA0B-C2E1-4B03-B097-D311689F1976}"/>
                </a:ext>
              </a:extLst>
            </p:cNvPr>
            <p:cNvSpPr>
              <a:spLocks noEditPoints="1"/>
            </p:cNvSpPr>
            <p:nvPr/>
          </p:nvSpPr>
          <p:spPr bwMode="auto">
            <a:xfrm>
              <a:off x="882" y="484"/>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path>
              </a:pathLst>
            </a:custGeom>
            <a:solidFill>
              <a:srgbClr val="1F31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4" name="Freeform 2628">
              <a:extLst>
                <a:ext uri="{FF2B5EF4-FFF2-40B4-BE49-F238E27FC236}">
                  <a16:creationId xmlns:a16="http://schemas.microsoft.com/office/drawing/2014/main" id="{FB0A9FC8-129E-44DD-B3A2-338EB2419B66}"/>
                </a:ext>
              </a:extLst>
            </p:cNvPr>
            <p:cNvSpPr>
              <a:spLocks/>
            </p:cNvSpPr>
            <p:nvPr/>
          </p:nvSpPr>
          <p:spPr bwMode="auto">
            <a:xfrm>
              <a:off x="882" y="4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1F31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5" name="Freeform 2629">
              <a:extLst>
                <a:ext uri="{FF2B5EF4-FFF2-40B4-BE49-F238E27FC236}">
                  <a16:creationId xmlns:a16="http://schemas.microsoft.com/office/drawing/2014/main" id="{096340AA-E178-4F7D-9760-611B1C78B7DA}"/>
                </a:ext>
              </a:extLst>
            </p:cNvPr>
            <p:cNvSpPr>
              <a:spLocks/>
            </p:cNvSpPr>
            <p:nvPr/>
          </p:nvSpPr>
          <p:spPr bwMode="auto">
            <a:xfrm>
              <a:off x="882" y="4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1F31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6" name="Freeform 2630">
              <a:extLst>
                <a:ext uri="{FF2B5EF4-FFF2-40B4-BE49-F238E27FC236}">
                  <a16:creationId xmlns:a16="http://schemas.microsoft.com/office/drawing/2014/main" id="{525015B9-871D-4782-B6A1-10B08DEBCD96}"/>
                </a:ext>
              </a:extLst>
            </p:cNvPr>
            <p:cNvSpPr>
              <a:spLocks/>
            </p:cNvSpPr>
            <p:nvPr/>
          </p:nvSpPr>
          <p:spPr bwMode="auto">
            <a:xfrm>
              <a:off x="882" y="4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1F31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7" name="Freeform 2631">
              <a:extLst>
                <a:ext uri="{FF2B5EF4-FFF2-40B4-BE49-F238E27FC236}">
                  <a16:creationId xmlns:a16="http://schemas.microsoft.com/office/drawing/2014/main" id="{4144426E-9D1E-401A-BBC6-68E5C6A06E9C}"/>
                </a:ext>
              </a:extLst>
            </p:cNvPr>
            <p:cNvSpPr>
              <a:spLocks/>
            </p:cNvSpPr>
            <p:nvPr/>
          </p:nvSpPr>
          <p:spPr bwMode="auto">
            <a:xfrm>
              <a:off x="882" y="4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CCCC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8" name="Freeform 2632">
              <a:extLst>
                <a:ext uri="{FF2B5EF4-FFF2-40B4-BE49-F238E27FC236}">
                  <a16:creationId xmlns:a16="http://schemas.microsoft.com/office/drawing/2014/main" id="{B6C6EF5E-11CB-49BE-80E8-9B85FD57E5F7}"/>
                </a:ext>
              </a:extLst>
            </p:cNvPr>
            <p:cNvSpPr>
              <a:spLocks/>
            </p:cNvSpPr>
            <p:nvPr/>
          </p:nvSpPr>
          <p:spPr bwMode="auto">
            <a:xfrm>
              <a:off x="882" y="4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CCCC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9" name="Freeform 2633">
              <a:extLst>
                <a:ext uri="{FF2B5EF4-FFF2-40B4-BE49-F238E27FC236}">
                  <a16:creationId xmlns:a16="http://schemas.microsoft.com/office/drawing/2014/main" id="{3FAA4FEF-DDB4-4B26-8BC4-6A47FBB4378C}"/>
                </a:ext>
              </a:extLst>
            </p:cNvPr>
            <p:cNvSpPr>
              <a:spLocks/>
            </p:cNvSpPr>
            <p:nvPr/>
          </p:nvSpPr>
          <p:spPr bwMode="auto">
            <a:xfrm>
              <a:off x="882" y="4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CCCC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0" name="Freeform 2634">
              <a:extLst>
                <a:ext uri="{FF2B5EF4-FFF2-40B4-BE49-F238E27FC236}">
                  <a16:creationId xmlns:a16="http://schemas.microsoft.com/office/drawing/2014/main" id="{37A26C7F-F32C-477B-BDD9-4F8E7474F00B}"/>
                </a:ext>
              </a:extLst>
            </p:cNvPr>
            <p:cNvSpPr>
              <a:spLocks noEditPoints="1"/>
            </p:cNvSpPr>
            <p:nvPr/>
          </p:nvSpPr>
          <p:spPr bwMode="auto">
            <a:xfrm>
              <a:off x="882" y="484"/>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path>
              </a:pathLst>
            </a:custGeom>
            <a:solidFill>
              <a:srgbClr val="CCCC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1" name="Freeform 2635">
              <a:extLst>
                <a:ext uri="{FF2B5EF4-FFF2-40B4-BE49-F238E27FC236}">
                  <a16:creationId xmlns:a16="http://schemas.microsoft.com/office/drawing/2014/main" id="{3289C93B-31C1-411D-878A-54FEB798FE92}"/>
                </a:ext>
              </a:extLst>
            </p:cNvPr>
            <p:cNvSpPr>
              <a:spLocks noEditPoints="1"/>
            </p:cNvSpPr>
            <p:nvPr/>
          </p:nvSpPr>
          <p:spPr bwMode="auto">
            <a:xfrm>
              <a:off x="882" y="484"/>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1C2D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2" name="Freeform 2636">
              <a:extLst>
                <a:ext uri="{FF2B5EF4-FFF2-40B4-BE49-F238E27FC236}">
                  <a16:creationId xmlns:a16="http://schemas.microsoft.com/office/drawing/2014/main" id="{F94F08A3-3705-4067-88CC-BC65B7C5FB1C}"/>
                </a:ext>
              </a:extLst>
            </p:cNvPr>
            <p:cNvSpPr>
              <a:spLocks/>
            </p:cNvSpPr>
            <p:nvPr/>
          </p:nvSpPr>
          <p:spPr bwMode="auto">
            <a:xfrm>
              <a:off x="882" y="4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1C2D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3" name="Freeform 2637">
              <a:extLst>
                <a:ext uri="{FF2B5EF4-FFF2-40B4-BE49-F238E27FC236}">
                  <a16:creationId xmlns:a16="http://schemas.microsoft.com/office/drawing/2014/main" id="{30C560C6-70F8-4B01-BB2F-40CFB49735E6}"/>
                </a:ext>
              </a:extLst>
            </p:cNvPr>
            <p:cNvSpPr>
              <a:spLocks/>
            </p:cNvSpPr>
            <p:nvPr/>
          </p:nvSpPr>
          <p:spPr bwMode="auto">
            <a:xfrm>
              <a:off x="882" y="4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1C2D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4" name="Freeform 2638">
              <a:extLst>
                <a:ext uri="{FF2B5EF4-FFF2-40B4-BE49-F238E27FC236}">
                  <a16:creationId xmlns:a16="http://schemas.microsoft.com/office/drawing/2014/main" id="{A196DC2C-3E91-43F7-B710-F85AA9CB9A90}"/>
                </a:ext>
              </a:extLst>
            </p:cNvPr>
            <p:cNvSpPr>
              <a:spLocks/>
            </p:cNvSpPr>
            <p:nvPr/>
          </p:nvSpPr>
          <p:spPr bwMode="auto">
            <a:xfrm>
              <a:off x="882" y="4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1C2D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5" name="Freeform 2639">
              <a:extLst>
                <a:ext uri="{FF2B5EF4-FFF2-40B4-BE49-F238E27FC236}">
                  <a16:creationId xmlns:a16="http://schemas.microsoft.com/office/drawing/2014/main" id="{1C954109-944C-43F9-A6AA-3FECA39A1C4E}"/>
                </a:ext>
              </a:extLst>
            </p:cNvPr>
            <p:cNvSpPr>
              <a:spLocks/>
            </p:cNvSpPr>
            <p:nvPr/>
          </p:nvSpPr>
          <p:spPr bwMode="auto">
            <a:xfrm>
              <a:off x="882" y="4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1C2D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6" name="Freeform 2640">
              <a:extLst>
                <a:ext uri="{FF2B5EF4-FFF2-40B4-BE49-F238E27FC236}">
                  <a16:creationId xmlns:a16="http://schemas.microsoft.com/office/drawing/2014/main" id="{8A735759-DFC7-422B-AF07-897247A88EEC}"/>
                </a:ext>
              </a:extLst>
            </p:cNvPr>
            <p:cNvSpPr>
              <a:spLocks/>
            </p:cNvSpPr>
            <p:nvPr/>
          </p:nvSpPr>
          <p:spPr bwMode="auto">
            <a:xfrm>
              <a:off x="882" y="4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1C2D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7" name="Freeform 2641">
              <a:extLst>
                <a:ext uri="{FF2B5EF4-FFF2-40B4-BE49-F238E27FC236}">
                  <a16:creationId xmlns:a16="http://schemas.microsoft.com/office/drawing/2014/main" id="{774A7C9A-1CF2-4CD6-B183-93DC6AF0C617}"/>
                </a:ext>
              </a:extLst>
            </p:cNvPr>
            <p:cNvSpPr>
              <a:spLocks noEditPoints="1"/>
            </p:cNvSpPr>
            <p:nvPr/>
          </p:nvSpPr>
          <p:spPr bwMode="auto">
            <a:xfrm>
              <a:off x="837" y="439"/>
              <a:ext cx="45" cy="114"/>
            </a:xfrm>
            <a:custGeom>
              <a:avLst/>
              <a:gdLst>
                <a:gd name="T0" fmla="*/ 0 w 19"/>
                <a:gd name="T1" fmla="*/ 23 h 48"/>
                <a:gd name="T2" fmla="*/ 0 w 19"/>
                <a:gd name="T3" fmla="*/ 30 h 48"/>
                <a:gd name="T4" fmla="*/ 2 w 19"/>
                <a:gd name="T5" fmla="*/ 29 h 48"/>
                <a:gd name="T6" fmla="*/ 4 w 19"/>
                <a:gd name="T7" fmla="*/ 25 h 48"/>
                <a:gd name="T8" fmla="*/ 1 w 19"/>
                <a:gd name="T9" fmla="*/ 23 h 48"/>
                <a:gd name="T10" fmla="*/ 0 w 19"/>
                <a:gd name="T11" fmla="*/ 23 h 48"/>
                <a:gd name="T12" fmla="*/ 0 w 19"/>
                <a:gd name="T13" fmla="*/ 0 h 48"/>
                <a:gd name="T14" fmla="*/ 0 w 19"/>
                <a:gd name="T15" fmla="*/ 10 h 48"/>
                <a:gd name="T16" fmla="*/ 3 w 19"/>
                <a:gd name="T17" fmla="*/ 10 h 48"/>
                <a:gd name="T18" fmla="*/ 7 w 19"/>
                <a:gd name="T19" fmla="*/ 11 h 48"/>
                <a:gd name="T20" fmla="*/ 6 w 19"/>
                <a:gd name="T21" fmla="*/ 14 h 48"/>
                <a:gd name="T22" fmla="*/ 4 w 19"/>
                <a:gd name="T23" fmla="*/ 14 h 48"/>
                <a:gd name="T24" fmla="*/ 3 w 19"/>
                <a:gd name="T25" fmla="*/ 14 h 48"/>
                <a:gd name="T26" fmla="*/ 0 w 19"/>
                <a:gd name="T27" fmla="*/ 16 h 48"/>
                <a:gd name="T28" fmla="*/ 4 w 19"/>
                <a:gd name="T29" fmla="*/ 19 h 48"/>
                <a:gd name="T30" fmla="*/ 8 w 19"/>
                <a:gd name="T31" fmla="*/ 22 h 48"/>
                <a:gd name="T32" fmla="*/ 2 w 19"/>
                <a:gd name="T33" fmla="*/ 34 h 48"/>
                <a:gd name="T34" fmla="*/ 0 w 19"/>
                <a:gd name="T35" fmla="*/ 35 h 48"/>
                <a:gd name="T36" fmla="*/ 0 w 19"/>
                <a:gd name="T37" fmla="*/ 48 h 48"/>
                <a:gd name="T38" fmla="*/ 19 w 19"/>
                <a:gd name="T39" fmla="*/ 19 h 48"/>
                <a:gd name="T40" fmla="*/ 19 w 19"/>
                <a:gd name="T41" fmla="*/ 19 h 48"/>
                <a:gd name="T42" fmla="*/ 19 w 19"/>
                <a:gd name="T43" fmla="*/ 19 h 48"/>
                <a:gd name="T44" fmla="*/ 19 w 19"/>
                <a:gd name="T45" fmla="*/ 19 h 48"/>
                <a:gd name="T46" fmla="*/ 19 w 19"/>
                <a:gd name="T47" fmla="*/ 19 h 48"/>
                <a:gd name="T48" fmla="*/ 19 w 19"/>
                <a:gd name="T49" fmla="*/ 19 h 48"/>
                <a:gd name="T50" fmla="*/ 19 w 19"/>
                <a:gd name="T51" fmla="*/ 19 h 48"/>
                <a:gd name="T52" fmla="*/ 19 w 19"/>
                <a:gd name="T53" fmla="*/ 19 h 48"/>
                <a:gd name="T54" fmla="*/ 19 w 19"/>
                <a:gd name="T55" fmla="*/ 19 h 48"/>
                <a:gd name="T56" fmla="*/ 19 w 19"/>
                <a:gd name="T57" fmla="*/ 19 h 48"/>
                <a:gd name="T58" fmla="*/ 19 w 19"/>
                <a:gd name="T59" fmla="*/ 19 h 48"/>
                <a:gd name="T60" fmla="*/ 19 w 19"/>
                <a:gd name="T61" fmla="*/ 19 h 48"/>
                <a:gd name="T62" fmla="*/ 19 w 19"/>
                <a:gd name="T63" fmla="*/ 19 h 48"/>
                <a:gd name="T64" fmla="*/ 19 w 19"/>
                <a:gd name="T65" fmla="*/ 19 h 48"/>
                <a:gd name="T66" fmla="*/ 19 w 19"/>
                <a:gd name="T67" fmla="*/ 19 h 48"/>
                <a:gd name="T68" fmla="*/ 19 w 19"/>
                <a:gd name="T69" fmla="*/ 19 h 48"/>
                <a:gd name="T70" fmla="*/ 19 w 19"/>
                <a:gd name="T71" fmla="*/ 19 h 48"/>
                <a:gd name="T72" fmla="*/ 19 w 19"/>
                <a:gd name="T73" fmla="*/ 19 h 48"/>
                <a:gd name="T74" fmla="*/ 19 w 19"/>
                <a:gd name="T75" fmla="*/ 19 h 48"/>
                <a:gd name="T76" fmla="*/ 19 w 19"/>
                <a:gd name="T77" fmla="*/ 19 h 48"/>
                <a:gd name="T78" fmla="*/ 19 w 19"/>
                <a:gd name="T79" fmla="*/ 19 h 48"/>
                <a:gd name="T80" fmla="*/ 19 w 19"/>
                <a:gd name="T81" fmla="*/ 19 h 48"/>
                <a:gd name="T82" fmla="*/ 19 w 19"/>
                <a:gd name="T83" fmla="*/ 19 h 48"/>
                <a:gd name="T84" fmla="*/ 19 w 19"/>
                <a:gd name="T85" fmla="*/ 19 h 48"/>
                <a:gd name="T86" fmla="*/ 19 w 19"/>
                <a:gd name="T87" fmla="*/ 19 h 48"/>
                <a:gd name="T88" fmla="*/ 19 w 19"/>
                <a:gd name="T89" fmla="*/ 19 h 48"/>
                <a:gd name="T90" fmla="*/ 19 w 19"/>
                <a:gd name="T91" fmla="*/ 19 h 48"/>
                <a:gd name="T92" fmla="*/ 19 w 19"/>
                <a:gd name="T93" fmla="*/ 19 h 48"/>
                <a:gd name="T94" fmla="*/ 19 w 19"/>
                <a:gd name="T95" fmla="*/ 19 h 48"/>
                <a:gd name="T96" fmla="*/ 19 w 19"/>
                <a:gd name="T97" fmla="*/ 19 h 48"/>
                <a:gd name="T98" fmla="*/ 19 w 19"/>
                <a:gd name="T99" fmla="*/ 19 h 48"/>
                <a:gd name="T100" fmla="*/ 19 w 19"/>
                <a:gd name="T101" fmla="*/ 19 h 48"/>
                <a:gd name="T102" fmla="*/ 19 w 19"/>
                <a:gd name="T103" fmla="*/ 19 h 48"/>
                <a:gd name="T104" fmla="*/ 19 w 19"/>
                <a:gd name="T105" fmla="*/ 19 h 48"/>
                <a:gd name="T106" fmla="*/ 0 w 19"/>
                <a:gd name="T10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 h="48">
                  <a:moveTo>
                    <a:pt x="0" y="23"/>
                  </a:moveTo>
                  <a:cubicBezTo>
                    <a:pt x="0" y="30"/>
                    <a:pt x="0" y="30"/>
                    <a:pt x="0" y="30"/>
                  </a:cubicBezTo>
                  <a:cubicBezTo>
                    <a:pt x="1" y="30"/>
                    <a:pt x="1" y="29"/>
                    <a:pt x="2" y="29"/>
                  </a:cubicBezTo>
                  <a:cubicBezTo>
                    <a:pt x="3" y="28"/>
                    <a:pt x="4" y="26"/>
                    <a:pt x="4" y="25"/>
                  </a:cubicBezTo>
                  <a:cubicBezTo>
                    <a:pt x="4" y="24"/>
                    <a:pt x="3" y="24"/>
                    <a:pt x="1" y="23"/>
                  </a:cubicBezTo>
                  <a:cubicBezTo>
                    <a:pt x="1" y="23"/>
                    <a:pt x="0" y="23"/>
                    <a:pt x="0" y="23"/>
                  </a:cubicBezTo>
                  <a:moveTo>
                    <a:pt x="0" y="0"/>
                  </a:moveTo>
                  <a:cubicBezTo>
                    <a:pt x="0" y="10"/>
                    <a:pt x="0" y="10"/>
                    <a:pt x="0" y="10"/>
                  </a:cubicBezTo>
                  <a:cubicBezTo>
                    <a:pt x="1" y="10"/>
                    <a:pt x="2" y="10"/>
                    <a:pt x="3" y="10"/>
                  </a:cubicBezTo>
                  <a:cubicBezTo>
                    <a:pt x="5" y="10"/>
                    <a:pt x="6" y="10"/>
                    <a:pt x="7" y="11"/>
                  </a:cubicBezTo>
                  <a:cubicBezTo>
                    <a:pt x="7" y="12"/>
                    <a:pt x="7" y="13"/>
                    <a:pt x="6" y="14"/>
                  </a:cubicBezTo>
                  <a:cubicBezTo>
                    <a:pt x="6" y="14"/>
                    <a:pt x="5" y="14"/>
                    <a:pt x="4" y="14"/>
                  </a:cubicBezTo>
                  <a:cubicBezTo>
                    <a:pt x="3" y="14"/>
                    <a:pt x="3" y="14"/>
                    <a:pt x="3" y="14"/>
                  </a:cubicBezTo>
                  <a:cubicBezTo>
                    <a:pt x="1" y="14"/>
                    <a:pt x="0" y="15"/>
                    <a:pt x="0" y="16"/>
                  </a:cubicBezTo>
                  <a:cubicBezTo>
                    <a:pt x="0" y="18"/>
                    <a:pt x="1" y="18"/>
                    <a:pt x="4" y="19"/>
                  </a:cubicBezTo>
                  <a:cubicBezTo>
                    <a:pt x="7" y="19"/>
                    <a:pt x="8" y="20"/>
                    <a:pt x="8" y="22"/>
                  </a:cubicBezTo>
                  <a:cubicBezTo>
                    <a:pt x="8" y="25"/>
                    <a:pt x="6" y="30"/>
                    <a:pt x="2" y="34"/>
                  </a:cubicBezTo>
                  <a:cubicBezTo>
                    <a:pt x="1" y="34"/>
                    <a:pt x="0" y="34"/>
                    <a:pt x="0" y="35"/>
                  </a:cubicBezTo>
                  <a:cubicBezTo>
                    <a:pt x="0" y="48"/>
                    <a:pt x="0" y="48"/>
                    <a:pt x="0" y="48"/>
                  </a:cubicBezTo>
                  <a:cubicBezTo>
                    <a:pt x="11" y="41"/>
                    <a:pt x="18" y="31"/>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8" y="7"/>
                    <a:pt x="11" y="2"/>
                    <a:pt x="0" y="0"/>
                  </a:cubicBezTo>
                </a:path>
              </a:pathLst>
            </a:custGeom>
            <a:solidFill>
              <a:srgbClr val="B6B7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8" name="Freeform 2642">
              <a:extLst>
                <a:ext uri="{FF2B5EF4-FFF2-40B4-BE49-F238E27FC236}">
                  <a16:creationId xmlns:a16="http://schemas.microsoft.com/office/drawing/2014/main" id="{F87D5027-EA03-43D9-9BF2-21E79839CA50}"/>
                </a:ext>
              </a:extLst>
            </p:cNvPr>
            <p:cNvSpPr>
              <a:spLocks/>
            </p:cNvSpPr>
            <p:nvPr/>
          </p:nvSpPr>
          <p:spPr bwMode="auto">
            <a:xfrm>
              <a:off x="837" y="463"/>
              <a:ext cx="19" cy="59"/>
            </a:xfrm>
            <a:custGeom>
              <a:avLst/>
              <a:gdLst>
                <a:gd name="T0" fmla="*/ 3 w 8"/>
                <a:gd name="T1" fmla="*/ 0 h 25"/>
                <a:gd name="T2" fmla="*/ 0 w 8"/>
                <a:gd name="T3" fmla="*/ 0 h 25"/>
                <a:gd name="T4" fmla="*/ 0 w 8"/>
                <a:gd name="T5" fmla="*/ 13 h 25"/>
                <a:gd name="T6" fmla="*/ 1 w 8"/>
                <a:gd name="T7" fmla="*/ 13 h 25"/>
                <a:gd name="T8" fmla="*/ 4 w 8"/>
                <a:gd name="T9" fmla="*/ 15 h 25"/>
                <a:gd name="T10" fmla="*/ 2 w 8"/>
                <a:gd name="T11" fmla="*/ 19 h 25"/>
                <a:gd name="T12" fmla="*/ 0 w 8"/>
                <a:gd name="T13" fmla="*/ 20 h 25"/>
                <a:gd name="T14" fmla="*/ 0 w 8"/>
                <a:gd name="T15" fmla="*/ 25 h 25"/>
                <a:gd name="T16" fmla="*/ 2 w 8"/>
                <a:gd name="T17" fmla="*/ 24 h 25"/>
                <a:gd name="T18" fmla="*/ 8 w 8"/>
                <a:gd name="T19" fmla="*/ 12 h 25"/>
                <a:gd name="T20" fmla="*/ 4 w 8"/>
                <a:gd name="T21" fmla="*/ 9 h 25"/>
                <a:gd name="T22" fmla="*/ 0 w 8"/>
                <a:gd name="T23" fmla="*/ 6 h 25"/>
                <a:gd name="T24" fmla="*/ 3 w 8"/>
                <a:gd name="T25" fmla="*/ 4 h 25"/>
                <a:gd name="T26" fmla="*/ 4 w 8"/>
                <a:gd name="T27" fmla="*/ 4 h 25"/>
                <a:gd name="T28" fmla="*/ 6 w 8"/>
                <a:gd name="T29" fmla="*/ 4 h 25"/>
                <a:gd name="T30" fmla="*/ 7 w 8"/>
                <a:gd name="T31" fmla="*/ 1 h 25"/>
                <a:gd name="T32" fmla="*/ 3 w 8"/>
                <a:gd name="T3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25">
                  <a:moveTo>
                    <a:pt x="3" y="0"/>
                  </a:moveTo>
                  <a:cubicBezTo>
                    <a:pt x="2" y="0"/>
                    <a:pt x="1" y="0"/>
                    <a:pt x="0" y="0"/>
                  </a:cubicBezTo>
                  <a:cubicBezTo>
                    <a:pt x="0" y="13"/>
                    <a:pt x="0" y="13"/>
                    <a:pt x="0" y="13"/>
                  </a:cubicBezTo>
                  <a:cubicBezTo>
                    <a:pt x="0" y="13"/>
                    <a:pt x="1" y="13"/>
                    <a:pt x="1" y="13"/>
                  </a:cubicBezTo>
                  <a:cubicBezTo>
                    <a:pt x="3" y="14"/>
                    <a:pt x="4" y="14"/>
                    <a:pt x="4" y="15"/>
                  </a:cubicBezTo>
                  <a:cubicBezTo>
                    <a:pt x="4" y="16"/>
                    <a:pt x="3" y="18"/>
                    <a:pt x="2" y="19"/>
                  </a:cubicBezTo>
                  <a:cubicBezTo>
                    <a:pt x="1" y="19"/>
                    <a:pt x="1" y="20"/>
                    <a:pt x="0" y="20"/>
                  </a:cubicBezTo>
                  <a:cubicBezTo>
                    <a:pt x="0" y="25"/>
                    <a:pt x="0" y="25"/>
                    <a:pt x="0" y="25"/>
                  </a:cubicBezTo>
                  <a:cubicBezTo>
                    <a:pt x="0" y="24"/>
                    <a:pt x="1" y="24"/>
                    <a:pt x="2" y="24"/>
                  </a:cubicBezTo>
                  <a:cubicBezTo>
                    <a:pt x="6" y="20"/>
                    <a:pt x="8" y="15"/>
                    <a:pt x="8" y="12"/>
                  </a:cubicBezTo>
                  <a:cubicBezTo>
                    <a:pt x="8" y="10"/>
                    <a:pt x="7" y="9"/>
                    <a:pt x="4" y="9"/>
                  </a:cubicBezTo>
                  <a:cubicBezTo>
                    <a:pt x="1" y="8"/>
                    <a:pt x="0" y="8"/>
                    <a:pt x="0" y="6"/>
                  </a:cubicBezTo>
                  <a:cubicBezTo>
                    <a:pt x="0" y="5"/>
                    <a:pt x="1" y="4"/>
                    <a:pt x="3" y="4"/>
                  </a:cubicBezTo>
                  <a:cubicBezTo>
                    <a:pt x="3" y="4"/>
                    <a:pt x="3" y="4"/>
                    <a:pt x="4" y="4"/>
                  </a:cubicBezTo>
                  <a:cubicBezTo>
                    <a:pt x="5" y="4"/>
                    <a:pt x="6" y="4"/>
                    <a:pt x="6" y="4"/>
                  </a:cubicBezTo>
                  <a:cubicBezTo>
                    <a:pt x="7" y="3"/>
                    <a:pt x="7" y="2"/>
                    <a:pt x="7" y="1"/>
                  </a:cubicBezTo>
                  <a:cubicBezTo>
                    <a:pt x="6" y="0"/>
                    <a:pt x="5" y="0"/>
                    <a:pt x="3" y="0"/>
                  </a:cubicBezTo>
                </a:path>
              </a:pathLst>
            </a:custGeom>
            <a:solidFill>
              <a:srgbClr val="6329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829" name="Picture 2643">
              <a:extLst>
                <a:ext uri="{FF2B5EF4-FFF2-40B4-BE49-F238E27FC236}">
                  <a16:creationId xmlns:a16="http://schemas.microsoft.com/office/drawing/2014/main" id="{33E33028-CF53-429C-9FE4-FB7F16DF9B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 y="267"/>
              <a:ext cx="322"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30" name="Picture 2644">
              <a:extLst>
                <a:ext uri="{FF2B5EF4-FFF2-40B4-BE49-F238E27FC236}">
                  <a16:creationId xmlns:a16="http://schemas.microsoft.com/office/drawing/2014/main" id="{D4750569-228B-47E0-B6C3-4B90EE222E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 y="818"/>
              <a:ext cx="327"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83" name="Group 2798">
            <a:extLst>
              <a:ext uri="{FF2B5EF4-FFF2-40B4-BE49-F238E27FC236}">
                <a16:creationId xmlns:a16="http://schemas.microsoft.com/office/drawing/2014/main" id="{AA5E78D5-01AA-4AD8-A4A3-44A685B20C98}"/>
              </a:ext>
            </a:extLst>
          </p:cNvPr>
          <p:cNvGrpSpPr>
            <a:grpSpLocks noChangeAspect="1"/>
          </p:cNvGrpSpPr>
          <p:nvPr/>
        </p:nvGrpSpPr>
        <p:grpSpPr bwMode="auto">
          <a:xfrm>
            <a:off x="5021263" y="3280705"/>
            <a:ext cx="636587" cy="379212"/>
            <a:chOff x="1" y="0"/>
            <a:chExt cx="1301" cy="775"/>
          </a:xfrm>
        </p:grpSpPr>
        <p:sp>
          <p:nvSpPr>
            <p:cNvPr id="4784" name="AutoShape 2797">
              <a:extLst>
                <a:ext uri="{FF2B5EF4-FFF2-40B4-BE49-F238E27FC236}">
                  <a16:creationId xmlns:a16="http://schemas.microsoft.com/office/drawing/2014/main" id="{E4C883AE-6C8E-4483-BDE7-92472DE0F297}"/>
                </a:ext>
              </a:extLst>
            </p:cNvPr>
            <p:cNvSpPr>
              <a:spLocks noChangeAspect="1" noChangeArrowheads="1" noTextEdit="1"/>
            </p:cNvSpPr>
            <p:nvPr/>
          </p:nvSpPr>
          <p:spPr bwMode="auto">
            <a:xfrm>
              <a:off x="1" y="0"/>
              <a:ext cx="1301" cy="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785" name="Group 2999">
              <a:extLst>
                <a:ext uri="{FF2B5EF4-FFF2-40B4-BE49-F238E27FC236}">
                  <a16:creationId xmlns:a16="http://schemas.microsoft.com/office/drawing/2014/main" id="{E2105BBD-CA64-4859-82C4-B00560AA39E6}"/>
                </a:ext>
              </a:extLst>
            </p:cNvPr>
            <p:cNvGrpSpPr>
              <a:grpSpLocks/>
            </p:cNvGrpSpPr>
            <p:nvPr/>
          </p:nvGrpSpPr>
          <p:grpSpPr bwMode="auto">
            <a:xfrm>
              <a:off x="-1" y="5"/>
              <a:ext cx="957" cy="775"/>
              <a:chOff x="-1" y="5"/>
              <a:chExt cx="957" cy="775"/>
            </a:xfrm>
          </p:grpSpPr>
          <p:sp>
            <p:nvSpPr>
              <p:cNvPr id="4930" name="Freeform 2799">
                <a:extLst>
                  <a:ext uri="{FF2B5EF4-FFF2-40B4-BE49-F238E27FC236}">
                    <a16:creationId xmlns:a16="http://schemas.microsoft.com/office/drawing/2014/main" id="{7E66B1C4-5377-41B7-B101-FA6B0FC9A9EC}"/>
                  </a:ext>
                </a:extLst>
              </p:cNvPr>
              <p:cNvSpPr>
                <a:spLocks/>
              </p:cNvSpPr>
              <p:nvPr/>
            </p:nvSpPr>
            <p:spPr bwMode="auto">
              <a:xfrm>
                <a:off x="30" y="222"/>
                <a:ext cx="283" cy="400"/>
              </a:xfrm>
              <a:custGeom>
                <a:avLst/>
                <a:gdLst>
                  <a:gd name="T0" fmla="*/ 113 w 119"/>
                  <a:gd name="T1" fmla="*/ 65 h 167"/>
                  <a:gd name="T2" fmla="*/ 95 w 119"/>
                  <a:gd name="T3" fmla="*/ 50 h 167"/>
                  <a:gd name="T4" fmla="*/ 62 w 119"/>
                  <a:gd name="T5" fmla="*/ 37 h 167"/>
                  <a:gd name="T6" fmla="*/ 42 w 119"/>
                  <a:gd name="T7" fmla="*/ 28 h 167"/>
                  <a:gd name="T8" fmla="*/ 26 w 119"/>
                  <a:gd name="T9" fmla="*/ 18 h 167"/>
                  <a:gd name="T10" fmla="*/ 9 w 119"/>
                  <a:gd name="T11" fmla="*/ 7 h 167"/>
                  <a:gd name="T12" fmla="*/ 1 w 119"/>
                  <a:gd name="T13" fmla="*/ 0 h 167"/>
                  <a:gd name="T14" fmla="*/ 3 w 119"/>
                  <a:gd name="T15" fmla="*/ 18 h 167"/>
                  <a:gd name="T16" fmla="*/ 53 w 119"/>
                  <a:gd name="T17" fmla="*/ 76 h 167"/>
                  <a:gd name="T18" fmla="*/ 41 w 119"/>
                  <a:gd name="T19" fmla="*/ 87 h 167"/>
                  <a:gd name="T20" fmla="*/ 34 w 119"/>
                  <a:gd name="T21" fmla="*/ 103 h 167"/>
                  <a:gd name="T22" fmla="*/ 25 w 119"/>
                  <a:gd name="T23" fmla="*/ 136 h 167"/>
                  <a:gd name="T24" fmla="*/ 25 w 119"/>
                  <a:gd name="T25" fmla="*/ 167 h 167"/>
                  <a:gd name="T26" fmla="*/ 28 w 119"/>
                  <a:gd name="T27" fmla="*/ 162 h 167"/>
                  <a:gd name="T28" fmla="*/ 58 w 119"/>
                  <a:gd name="T29" fmla="*/ 131 h 167"/>
                  <a:gd name="T30" fmla="*/ 87 w 119"/>
                  <a:gd name="T31" fmla="*/ 112 h 167"/>
                  <a:gd name="T32" fmla="*/ 114 w 119"/>
                  <a:gd name="T33" fmla="*/ 91 h 167"/>
                  <a:gd name="T34" fmla="*/ 118 w 119"/>
                  <a:gd name="T35" fmla="*/ 82 h 167"/>
                  <a:gd name="T36" fmla="*/ 113 w 119"/>
                  <a:gd name="T37" fmla="*/ 6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167">
                    <a:moveTo>
                      <a:pt x="113" y="65"/>
                    </a:moveTo>
                    <a:cubicBezTo>
                      <a:pt x="112" y="57"/>
                      <a:pt x="103" y="53"/>
                      <a:pt x="95" y="50"/>
                    </a:cubicBezTo>
                    <a:cubicBezTo>
                      <a:pt x="84" y="45"/>
                      <a:pt x="73" y="41"/>
                      <a:pt x="62" y="37"/>
                    </a:cubicBezTo>
                    <a:cubicBezTo>
                      <a:pt x="55" y="34"/>
                      <a:pt x="48" y="32"/>
                      <a:pt x="42" y="28"/>
                    </a:cubicBezTo>
                    <a:cubicBezTo>
                      <a:pt x="36" y="25"/>
                      <a:pt x="31" y="22"/>
                      <a:pt x="26" y="18"/>
                    </a:cubicBezTo>
                    <a:cubicBezTo>
                      <a:pt x="20" y="14"/>
                      <a:pt x="15" y="10"/>
                      <a:pt x="9" y="7"/>
                    </a:cubicBezTo>
                    <a:cubicBezTo>
                      <a:pt x="6" y="5"/>
                      <a:pt x="2" y="4"/>
                      <a:pt x="1" y="0"/>
                    </a:cubicBezTo>
                    <a:cubicBezTo>
                      <a:pt x="0" y="6"/>
                      <a:pt x="1" y="12"/>
                      <a:pt x="3" y="18"/>
                    </a:cubicBezTo>
                    <a:cubicBezTo>
                      <a:pt x="12" y="43"/>
                      <a:pt x="30" y="64"/>
                      <a:pt x="53" y="76"/>
                    </a:cubicBezTo>
                    <a:cubicBezTo>
                      <a:pt x="47" y="78"/>
                      <a:pt x="44" y="82"/>
                      <a:pt x="41" y="87"/>
                    </a:cubicBezTo>
                    <a:cubicBezTo>
                      <a:pt x="38" y="92"/>
                      <a:pt x="36" y="98"/>
                      <a:pt x="34" y="103"/>
                    </a:cubicBezTo>
                    <a:cubicBezTo>
                      <a:pt x="31" y="114"/>
                      <a:pt x="28" y="125"/>
                      <a:pt x="25" y="136"/>
                    </a:cubicBezTo>
                    <a:cubicBezTo>
                      <a:pt x="22" y="146"/>
                      <a:pt x="19" y="158"/>
                      <a:pt x="25" y="167"/>
                    </a:cubicBezTo>
                    <a:cubicBezTo>
                      <a:pt x="27" y="165"/>
                      <a:pt x="27" y="164"/>
                      <a:pt x="28" y="162"/>
                    </a:cubicBezTo>
                    <a:cubicBezTo>
                      <a:pt x="35" y="149"/>
                      <a:pt x="46" y="139"/>
                      <a:pt x="58" y="131"/>
                    </a:cubicBezTo>
                    <a:cubicBezTo>
                      <a:pt x="67" y="125"/>
                      <a:pt x="77" y="118"/>
                      <a:pt x="87" y="112"/>
                    </a:cubicBezTo>
                    <a:cubicBezTo>
                      <a:pt x="97" y="106"/>
                      <a:pt x="107" y="100"/>
                      <a:pt x="114" y="91"/>
                    </a:cubicBezTo>
                    <a:cubicBezTo>
                      <a:pt x="116" y="88"/>
                      <a:pt x="118" y="85"/>
                      <a:pt x="118" y="82"/>
                    </a:cubicBezTo>
                    <a:cubicBezTo>
                      <a:pt x="119" y="76"/>
                      <a:pt x="118" y="69"/>
                      <a:pt x="113" y="65"/>
                    </a:cubicBezTo>
                  </a:path>
                </a:pathLst>
              </a:custGeom>
              <a:solidFill>
                <a:srgbClr val="CA2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1" name="Freeform 2800">
                <a:extLst>
                  <a:ext uri="{FF2B5EF4-FFF2-40B4-BE49-F238E27FC236}">
                    <a16:creationId xmlns:a16="http://schemas.microsoft.com/office/drawing/2014/main" id="{B5EDBA48-5995-4BFB-B7D7-B490553029BF}"/>
                  </a:ext>
                </a:extLst>
              </p:cNvPr>
              <p:cNvSpPr>
                <a:spLocks noEditPoints="1"/>
              </p:cNvSpPr>
              <p:nvPr/>
            </p:nvSpPr>
            <p:spPr bwMode="auto">
              <a:xfrm>
                <a:off x="32" y="222"/>
                <a:ext cx="152" cy="400"/>
              </a:xfrm>
              <a:custGeom>
                <a:avLst/>
                <a:gdLst>
                  <a:gd name="T0" fmla="*/ 41 w 64"/>
                  <a:gd name="T1" fmla="*/ 125 h 167"/>
                  <a:gd name="T2" fmla="*/ 40 w 64"/>
                  <a:gd name="T3" fmla="*/ 126 h 167"/>
                  <a:gd name="T4" fmla="*/ 22 w 64"/>
                  <a:gd name="T5" fmla="*/ 142 h 167"/>
                  <a:gd name="T6" fmla="*/ 21 w 64"/>
                  <a:gd name="T7" fmla="*/ 154 h 167"/>
                  <a:gd name="T8" fmla="*/ 24 w 64"/>
                  <a:gd name="T9" fmla="*/ 167 h 167"/>
                  <a:gd name="T10" fmla="*/ 27 w 64"/>
                  <a:gd name="T11" fmla="*/ 162 h 167"/>
                  <a:gd name="T12" fmla="*/ 39 w 64"/>
                  <a:gd name="T13" fmla="*/ 146 h 167"/>
                  <a:gd name="T14" fmla="*/ 39 w 64"/>
                  <a:gd name="T15" fmla="*/ 140 h 167"/>
                  <a:gd name="T16" fmla="*/ 41 w 64"/>
                  <a:gd name="T17" fmla="*/ 125 h 167"/>
                  <a:gd name="T18" fmla="*/ 43 w 64"/>
                  <a:gd name="T19" fmla="*/ 116 h 167"/>
                  <a:gd name="T20" fmla="*/ 26 w 64"/>
                  <a:gd name="T21" fmla="*/ 131 h 167"/>
                  <a:gd name="T22" fmla="*/ 24 w 64"/>
                  <a:gd name="T23" fmla="*/ 136 h 167"/>
                  <a:gd name="T24" fmla="*/ 23 w 64"/>
                  <a:gd name="T25" fmla="*/ 138 h 167"/>
                  <a:gd name="T26" fmla="*/ 39 w 64"/>
                  <a:gd name="T27" fmla="*/ 123 h 167"/>
                  <a:gd name="T28" fmla="*/ 42 w 64"/>
                  <a:gd name="T29" fmla="*/ 120 h 167"/>
                  <a:gd name="T30" fmla="*/ 43 w 64"/>
                  <a:gd name="T31" fmla="*/ 116 h 167"/>
                  <a:gd name="T32" fmla="*/ 46 w 64"/>
                  <a:gd name="T33" fmla="*/ 107 h 167"/>
                  <a:gd name="T34" fmla="*/ 28 w 64"/>
                  <a:gd name="T35" fmla="*/ 122 h 167"/>
                  <a:gd name="T36" fmla="*/ 27 w 64"/>
                  <a:gd name="T37" fmla="*/ 127 h 167"/>
                  <a:gd name="T38" fmla="*/ 45 w 64"/>
                  <a:gd name="T39" fmla="*/ 112 h 167"/>
                  <a:gd name="T40" fmla="*/ 46 w 64"/>
                  <a:gd name="T41" fmla="*/ 107 h 167"/>
                  <a:gd name="T42" fmla="*/ 0 w 64"/>
                  <a:gd name="T43" fmla="*/ 0 h 167"/>
                  <a:gd name="T44" fmla="*/ 0 w 64"/>
                  <a:gd name="T45" fmla="*/ 4 h 167"/>
                  <a:gd name="T46" fmla="*/ 2 w 64"/>
                  <a:gd name="T47" fmla="*/ 18 h 167"/>
                  <a:gd name="T48" fmla="*/ 52 w 64"/>
                  <a:gd name="T49" fmla="*/ 76 h 167"/>
                  <a:gd name="T50" fmla="*/ 52 w 64"/>
                  <a:gd name="T51" fmla="*/ 76 h 167"/>
                  <a:gd name="T52" fmla="*/ 52 w 64"/>
                  <a:gd name="T53" fmla="*/ 76 h 167"/>
                  <a:gd name="T54" fmla="*/ 40 w 64"/>
                  <a:gd name="T55" fmla="*/ 87 h 167"/>
                  <a:gd name="T56" fmla="*/ 33 w 64"/>
                  <a:gd name="T57" fmla="*/ 103 h 167"/>
                  <a:gd name="T58" fmla="*/ 29 w 64"/>
                  <a:gd name="T59" fmla="*/ 117 h 167"/>
                  <a:gd name="T60" fmla="*/ 48 w 64"/>
                  <a:gd name="T61" fmla="*/ 102 h 167"/>
                  <a:gd name="T62" fmla="*/ 61 w 64"/>
                  <a:gd name="T63" fmla="*/ 80 h 167"/>
                  <a:gd name="T64" fmla="*/ 64 w 64"/>
                  <a:gd name="T65" fmla="*/ 73 h 167"/>
                  <a:gd name="T66" fmla="*/ 29 w 64"/>
                  <a:gd name="T67" fmla="*/ 60 h 167"/>
                  <a:gd name="T68" fmla="*/ 26 w 64"/>
                  <a:gd name="T69" fmla="*/ 57 h 167"/>
                  <a:gd name="T70" fmla="*/ 56 w 64"/>
                  <a:gd name="T71" fmla="*/ 69 h 167"/>
                  <a:gd name="T72" fmla="*/ 64 w 64"/>
                  <a:gd name="T73" fmla="*/ 71 h 167"/>
                  <a:gd name="T74" fmla="*/ 63 w 64"/>
                  <a:gd name="T75" fmla="*/ 68 h 167"/>
                  <a:gd name="T76" fmla="*/ 54 w 64"/>
                  <a:gd name="T77" fmla="*/ 64 h 167"/>
                  <a:gd name="T78" fmla="*/ 31 w 64"/>
                  <a:gd name="T79" fmla="*/ 53 h 167"/>
                  <a:gd name="T80" fmla="*/ 18 w 64"/>
                  <a:gd name="T81" fmla="*/ 47 h 167"/>
                  <a:gd name="T82" fmla="*/ 15 w 64"/>
                  <a:gd name="T83" fmla="*/ 44 h 167"/>
                  <a:gd name="T84" fmla="*/ 30 w 64"/>
                  <a:gd name="T85" fmla="*/ 50 h 167"/>
                  <a:gd name="T86" fmla="*/ 54 w 64"/>
                  <a:gd name="T87" fmla="*/ 61 h 167"/>
                  <a:gd name="T88" fmla="*/ 56 w 64"/>
                  <a:gd name="T89" fmla="*/ 62 h 167"/>
                  <a:gd name="T90" fmla="*/ 41 w 64"/>
                  <a:gd name="T91" fmla="*/ 51 h 167"/>
                  <a:gd name="T92" fmla="*/ 10 w 64"/>
                  <a:gd name="T93" fmla="*/ 35 h 167"/>
                  <a:gd name="T94" fmla="*/ 8 w 64"/>
                  <a:gd name="T95" fmla="*/ 32 h 167"/>
                  <a:gd name="T96" fmla="*/ 24 w 64"/>
                  <a:gd name="T97" fmla="*/ 39 h 167"/>
                  <a:gd name="T98" fmla="*/ 32 w 64"/>
                  <a:gd name="T99" fmla="*/ 43 h 167"/>
                  <a:gd name="T100" fmla="*/ 26 w 64"/>
                  <a:gd name="T101" fmla="*/ 36 h 167"/>
                  <a:gd name="T102" fmla="*/ 23 w 64"/>
                  <a:gd name="T103" fmla="*/ 32 h 167"/>
                  <a:gd name="T104" fmla="*/ 22 w 64"/>
                  <a:gd name="T105" fmla="*/ 31 h 167"/>
                  <a:gd name="T106" fmla="*/ 4 w 64"/>
                  <a:gd name="T107" fmla="*/ 22 h 167"/>
                  <a:gd name="T108" fmla="*/ 3 w 64"/>
                  <a:gd name="T109" fmla="*/ 19 h 167"/>
                  <a:gd name="T110" fmla="*/ 19 w 64"/>
                  <a:gd name="T111" fmla="*/ 26 h 167"/>
                  <a:gd name="T112" fmla="*/ 16 w 64"/>
                  <a:gd name="T113" fmla="*/ 20 h 167"/>
                  <a:gd name="T114" fmla="*/ 1 w 64"/>
                  <a:gd name="T115" fmla="*/ 13 h 167"/>
                  <a:gd name="T116" fmla="*/ 0 w 64"/>
                  <a:gd name="T117" fmla="*/ 10 h 167"/>
                  <a:gd name="T118" fmla="*/ 13 w 64"/>
                  <a:gd name="T119" fmla="*/ 15 h 167"/>
                  <a:gd name="T120" fmla="*/ 8 w 64"/>
                  <a:gd name="T121" fmla="*/ 6 h 167"/>
                  <a:gd name="T122" fmla="*/ 0 w 64"/>
                  <a:gd name="T12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 h="167">
                    <a:moveTo>
                      <a:pt x="41" y="125"/>
                    </a:moveTo>
                    <a:cubicBezTo>
                      <a:pt x="41" y="125"/>
                      <a:pt x="40" y="125"/>
                      <a:pt x="40" y="126"/>
                    </a:cubicBezTo>
                    <a:cubicBezTo>
                      <a:pt x="34" y="131"/>
                      <a:pt x="29" y="137"/>
                      <a:pt x="22" y="142"/>
                    </a:cubicBezTo>
                    <a:cubicBezTo>
                      <a:pt x="21" y="146"/>
                      <a:pt x="21" y="150"/>
                      <a:pt x="21" y="154"/>
                    </a:cubicBezTo>
                    <a:cubicBezTo>
                      <a:pt x="21" y="159"/>
                      <a:pt x="22" y="163"/>
                      <a:pt x="24" y="167"/>
                    </a:cubicBezTo>
                    <a:cubicBezTo>
                      <a:pt x="26" y="165"/>
                      <a:pt x="26" y="164"/>
                      <a:pt x="27" y="162"/>
                    </a:cubicBezTo>
                    <a:cubicBezTo>
                      <a:pt x="30" y="156"/>
                      <a:pt x="34" y="151"/>
                      <a:pt x="39" y="146"/>
                    </a:cubicBezTo>
                    <a:cubicBezTo>
                      <a:pt x="39" y="144"/>
                      <a:pt x="39" y="142"/>
                      <a:pt x="39" y="140"/>
                    </a:cubicBezTo>
                    <a:cubicBezTo>
                      <a:pt x="39" y="136"/>
                      <a:pt x="40" y="131"/>
                      <a:pt x="41" y="125"/>
                    </a:cubicBezTo>
                    <a:moveTo>
                      <a:pt x="43" y="116"/>
                    </a:moveTo>
                    <a:cubicBezTo>
                      <a:pt x="37" y="121"/>
                      <a:pt x="31" y="126"/>
                      <a:pt x="26" y="131"/>
                    </a:cubicBezTo>
                    <a:cubicBezTo>
                      <a:pt x="25" y="133"/>
                      <a:pt x="25" y="134"/>
                      <a:pt x="24" y="136"/>
                    </a:cubicBezTo>
                    <a:cubicBezTo>
                      <a:pt x="24" y="137"/>
                      <a:pt x="24" y="137"/>
                      <a:pt x="23" y="138"/>
                    </a:cubicBezTo>
                    <a:cubicBezTo>
                      <a:pt x="28" y="133"/>
                      <a:pt x="34" y="128"/>
                      <a:pt x="39" y="123"/>
                    </a:cubicBezTo>
                    <a:cubicBezTo>
                      <a:pt x="40" y="122"/>
                      <a:pt x="41" y="121"/>
                      <a:pt x="42" y="120"/>
                    </a:cubicBezTo>
                    <a:cubicBezTo>
                      <a:pt x="43" y="119"/>
                      <a:pt x="43" y="118"/>
                      <a:pt x="43" y="116"/>
                    </a:cubicBezTo>
                    <a:moveTo>
                      <a:pt x="46" y="107"/>
                    </a:moveTo>
                    <a:cubicBezTo>
                      <a:pt x="40" y="112"/>
                      <a:pt x="34" y="117"/>
                      <a:pt x="28" y="122"/>
                    </a:cubicBezTo>
                    <a:cubicBezTo>
                      <a:pt x="28" y="123"/>
                      <a:pt x="27" y="125"/>
                      <a:pt x="27" y="127"/>
                    </a:cubicBezTo>
                    <a:cubicBezTo>
                      <a:pt x="32" y="122"/>
                      <a:pt x="38" y="116"/>
                      <a:pt x="45" y="112"/>
                    </a:cubicBezTo>
                    <a:cubicBezTo>
                      <a:pt x="45" y="110"/>
                      <a:pt x="46" y="108"/>
                      <a:pt x="46" y="107"/>
                    </a:cubicBezTo>
                    <a:moveTo>
                      <a:pt x="0" y="0"/>
                    </a:moveTo>
                    <a:cubicBezTo>
                      <a:pt x="0" y="2"/>
                      <a:pt x="0" y="3"/>
                      <a:pt x="0" y="4"/>
                    </a:cubicBezTo>
                    <a:cubicBezTo>
                      <a:pt x="0" y="9"/>
                      <a:pt x="1" y="13"/>
                      <a:pt x="2" y="18"/>
                    </a:cubicBezTo>
                    <a:cubicBezTo>
                      <a:pt x="11" y="43"/>
                      <a:pt x="29" y="64"/>
                      <a:pt x="52" y="76"/>
                    </a:cubicBezTo>
                    <a:cubicBezTo>
                      <a:pt x="52" y="76"/>
                      <a:pt x="52" y="76"/>
                      <a:pt x="52" y="76"/>
                    </a:cubicBezTo>
                    <a:cubicBezTo>
                      <a:pt x="52" y="76"/>
                      <a:pt x="52" y="76"/>
                      <a:pt x="52" y="76"/>
                    </a:cubicBezTo>
                    <a:cubicBezTo>
                      <a:pt x="46" y="78"/>
                      <a:pt x="43" y="82"/>
                      <a:pt x="40" y="87"/>
                    </a:cubicBezTo>
                    <a:cubicBezTo>
                      <a:pt x="37" y="92"/>
                      <a:pt x="35" y="98"/>
                      <a:pt x="33" y="103"/>
                    </a:cubicBezTo>
                    <a:cubicBezTo>
                      <a:pt x="32" y="108"/>
                      <a:pt x="31" y="113"/>
                      <a:pt x="29" y="117"/>
                    </a:cubicBezTo>
                    <a:cubicBezTo>
                      <a:pt x="35" y="112"/>
                      <a:pt x="42" y="107"/>
                      <a:pt x="48" y="102"/>
                    </a:cubicBezTo>
                    <a:cubicBezTo>
                      <a:pt x="52" y="93"/>
                      <a:pt x="56" y="84"/>
                      <a:pt x="61" y="80"/>
                    </a:cubicBezTo>
                    <a:cubicBezTo>
                      <a:pt x="63" y="78"/>
                      <a:pt x="64" y="75"/>
                      <a:pt x="64" y="73"/>
                    </a:cubicBezTo>
                    <a:cubicBezTo>
                      <a:pt x="52" y="70"/>
                      <a:pt x="40" y="66"/>
                      <a:pt x="29" y="60"/>
                    </a:cubicBezTo>
                    <a:cubicBezTo>
                      <a:pt x="28" y="59"/>
                      <a:pt x="27" y="58"/>
                      <a:pt x="26" y="57"/>
                    </a:cubicBezTo>
                    <a:cubicBezTo>
                      <a:pt x="36" y="62"/>
                      <a:pt x="45" y="66"/>
                      <a:pt x="56" y="69"/>
                    </a:cubicBezTo>
                    <a:cubicBezTo>
                      <a:pt x="58" y="69"/>
                      <a:pt x="61" y="70"/>
                      <a:pt x="64" y="71"/>
                    </a:cubicBezTo>
                    <a:cubicBezTo>
                      <a:pt x="64" y="70"/>
                      <a:pt x="64" y="69"/>
                      <a:pt x="63" y="68"/>
                    </a:cubicBezTo>
                    <a:cubicBezTo>
                      <a:pt x="60" y="67"/>
                      <a:pt x="57" y="65"/>
                      <a:pt x="54" y="64"/>
                    </a:cubicBezTo>
                    <a:cubicBezTo>
                      <a:pt x="46" y="60"/>
                      <a:pt x="39" y="56"/>
                      <a:pt x="31" y="53"/>
                    </a:cubicBezTo>
                    <a:cubicBezTo>
                      <a:pt x="27" y="51"/>
                      <a:pt x="22" y="49"/>
                      <a:pt x="18" y="47"/>
                    </a:cubicBezTo>
                    <a:cubicBezTo>
                      <a:pt x="17" y="46"/>
                      <a:pt x="16" y="45"/>
                      <a:pt x="15" y="44"/>
                    </a:cubicBezTo>
                    <a:cubicBezTo>
                      <a:pt x="20" y="45"/>
                      <a:pt x="25" y="48"/>
                      <a:pt x="30" y="50"/>
                    </a:cubicBezTo>
                    <a:cubicBezTo>
                      <a:pt x="38" y="54"/>
                      <a:pt x="46" y="58"/>
                      <a:pt x="54" y="61"/>
                    </a:cubicBezTo>
                    <a:cubicBezTo>
                      <a:pt x="55" y="61"/>
                      <a:pt x="55" y="61"/>
                      <a:pt x="56" y="62"/>
                    </a:cubicBezTo>
                    <a:cubicBezTo>
                      <a:pt x="51" y="59"/>
                      <a:pt x="46" y="55"/>
                      <a:pt x="41" y="51"/>
                    </a:cubicBezTo>
                    <a:cubicBezTo>
                      <a:pt x="30" y="46"/>
                      <a:pt x="21" y="38"/>
                      <a:pt x="10" y="35"/>
                    </a:cubicBezTo>
                    <a:cubicBezTo>
                      <a:pt x="9" y="34"/>
                      <a:pt x="9" y="33"/>
                      <a:pt x="8" y="32"/>
                    </a:cubicBezTo>
                    <a:cubicBezTo>
                      <a:pt x="14" y="33"/>
                      <a:pt x="20" y="36"/>
                      <a:pt x="24" y="39"/>
                    </a:cubicBezTo>
                    <a:cubicBezTo>
                      <a:pt x="27" y="40"/>
                      <a:pt x="29" y="42"/>
                      <a:pt x="32" y="43"/>
                    </a:cubicBezTo>
                    <a:cubicBezTo>
                      <a:pt x="30" y="41"/>
                      <a:pt x="28" y="38"/>
                      <a:pt x="26" y="36"/>
                    </a:cubicBezTo>
                    <a:cubicBezTo>
                      <a:pt x="25" y="35"/>
                      <a:pt x="24" y="33"/>
                      <a:pt x="23" y="32"/>
                    </a:cubicBezTo>
                    <a:cubicBezTo>
                      <a:pt x="23" y="32"/>
                      <a:pt x="22" y="31"/>
                      <a:pt x="22" y="31"/>
                    </a:cubicBezTo>
                    <a:cubicBezTo>
                      <a:pt x="16" y="28"/>
                      <a:pt x="10" y="25"/>
                      <a:pt x="4" y="22"/>
                    </a:cubicBezTo>
                    <a:cubicBezTo>
                      <a:pt x="3" y="21"/>
                      <a:pt x="3" y="20"/>
                      <a:pt x="3" y="19"/>
                    </a:cubicBezTo>
                    <a:cubicBezTo>
                      <a:pt x="9" y="21"/>
                      <a:pt x="14" y="23"/>
                      <a:pt x="19" y="26"/>
                    </a:cubicBezTo>
                    <a:cubicBezTo>
                      <a:pt x="18" y="24"/>
                      <a:pt x="17" y="22"/>
                      <a:pt x="16" y="20"/>
                    </a:cubicBezTo>
                    <a:cubicBezTo>
                      <a:pt x="11" y="17"/>
                      <a:pt x="6" y="15"/>
                      <a:pt x="1" y="13"/>
                    </a:cubicBezTo>
                    <a:cubicBezTo>
                      <a:pt x="1" y="12"/>
                      <a:pt x="0" y="11"/>
                      <a:pt x="0" y="10"/>
                    </a:cubicBezTo>
                    <a:cubicBezTo>
                      <a:pt x="4" y="11"/>
                      <a:pt x="9" y="13"/>
                      <a:pt x="13" y="15"/>
                    </a:cubicBezTo>
                    <a:cubicBezTo>
                      <a:pt x="11" y="12"/>
                      <a:pt x="9" y="9"/>
                      <a:pt x="8" y="6"/>
                    </a:cubicBezTo>
                    <a:cubicBezTo>
                      <a:pt x="5" y="5"/>
                      <a:pt x="1" y="4"/>
                      <a:pt x="0" y="0"/>
                    </a:cubicBezTo>
                  </a:path>
                </a:pathLst>
              </a:custGeom>
              <a:solidFill>
                <a:srgbClr val="DE3E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2" name="Freeform 2801">
                <a:extLst>
                  <a:ext uri="{FF2B5EF4-FFF2-40B4-BE49-F238E27FC236}">
                    <a16:creationId xmlns:a16="http://schemas.microsoft.com/office/drawing/2014/main" id="{EA5B98AB-D820-4AB6-A7AF-AAE4D3899443}"/>
                  </a:ext>
                </a:extLst>
              </p:cNvPr>
              <p:cNvSpPr>
                <a:spLocks/>
              </p:cNvSpPr>
              <p:nvPr/>
            </p:nvSpPr>
            <p:spPr bwMode="auto">
              <a:xfrm>
                <a:off x="394" y="5"/>
                <a:ext cx="110" cy="95"/>
              </a:xfrm>
              <a:custGeom>
                <a:avLst/>
                <a:gdLst>
                  <a:gd name="T0" fmla="*/ 4 w 46"/>
                  <a:gd name="T1" fmla="*/ 38 h 40"/>
                  <a:gd name="T2" fmla="*/ 45 w 46"/>
                  <a:gd name="T3" fmla="*/ 2 h 40"/>
                  <a:gd name="T4" fmla="*/ 44 w 46"/>
                  <a:gd name="T5" fmla="*/ 1 h 40"/>
                  <a:gd name="T6" fmla="*/ 2 w 46"/>
                  <a:gd name="T7" fmla="*/ 36 h 40"/>
                  <a:gd name="T8" fmla="*/ 4 w 46"/>
                  <a:gd name="T9" fmla="*/ 38 h 40"/>
                </a:gdLst>
                <a:ahLst/>
                <a:cxnLst>
                  <a:cxn ang="0">
                    <a:pos x="T0" y="T1"/>
                  </a:cxn>
                  <a:cxn ang="0">
                    <a:pos x="T2" y="T3"/>
                  </a:cxn>
                  <a:cxn ang="0">
                    <a:pos x="T4" y="T5"/>
                  </a:cxn>
                  <a:cxn ang="0">
                    <a:pos x="T6" y="T7"/>
                  </a:cxn>
                  <a:cxn ang="0">
                    <a:pos x="T8" y="T9"/>
                  </a:cxn>
                </a:cxnLst>
                <a:rect l="0" t="0" r="r" b="b"/>
                <a:pathLst>
                  <a:path w="46" h="40">
                    <a:moveTo>
                      <a:pt x="4" y="38"/>
                    </a:moveTo>
                    <a:cubicBezTo>
                      <a:pt x="18" y="27"/>
                      <a:pt x="34" y="16"/>
                      <a:pt x="45" y="2"/>
                    </a:cubicBezTo>
                    <a:cubicBezTo>
                      <a:pt x="46" y="2"/>
                      <a:pt x="45" y="0"/>
                      <a:pt x="44" y="1"/>
                    </a:cubicBezTo>
                    <a:cubicBezTo>
                      <a:pt x="29" y="11"/>
                      <a:pt x="16" y="25"/>
                      <a:pt x="2" y="36"/>
                    </a:cubicBezTo>
                    <a:cubicBezTo>
                      <a:pt x="0" y="37"/>
                      <a:pt x="2" y="40"/>
                      <a:pt x="4" y="38"/>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3" name="Freeform 2802">
                <a:extLst>
                  <a:ext uri="{FF2B5EF4-FFF2-40B4-BE49-F238E27FC236}">
                    <a16:creationId xmlns:a16="http://schemas.microsoft.com/office/drawing/2014/main" id="{04ED72BF-5811-4A7A-BE04-2348195275ED}"/>
                  </a:ext>
                </a:extLst>
              </p:cNvPr>
              <p:cNvSpPr>
                <a:spLocks/>
              </p:cNvSpPr>
              <p:nvPr/>
            </p:nvSpPr>
            <p:spPr bwMode="auto">
              <a:xfrm>
                <a:off x="659" y="48"/>
                <a:ext cx="135" cy="131"/>
              </a:xfrm>
              <a:custGeom>
                <a:avLst/>
                <a:gdLst>
                  <a:gd name="T0" fmla="*/ 0 w 57"/>
                  <a:gd name="T1" fmla="*/ 0 h 55"/>
                  <a:gd name="T2" fmla="*/ 13 w 57"/>
                  <a:gd name="T3" fmla="*/ 7 h 55"/>
                  <a:gd name="T4" fmla="*/ 32 w 57"/>
                  <a:gd name="T5" fmla="*/ 22 h 55"/>
                  <a:gd name="T6" fmla="*/ 56 w 57"/>
                  <a:gd name="T7" fmla="*/ 55 h 55"/>
                  <a:gd name="T8" fmla="*/ 56 w 57"/>
                  <a:gd name="T9" fmla="*/ 54 h 55"/>
                  <a:gd name="T10" fmla="*/ 34 w 57"/>
                  <a:gd name="T11" fmla="*/ 23 h 55"/>
                  <a:gd name="T12" fmla="*/ 18 w 57"/>
                  <a:gd name="T13" fmla="*/ 10 h 55"/>
                  <a:gd name="T14" fmla="*/ 0 w 57"/>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5">
                    <a:moveTo>
                      <a:pt x="0" y="0"/>
                    </a:moveTo>
                    <a:cubicBezTo>
                      <a:pt x="4" y="3"/>
                      <a:pt x="9" y="5"/>
                      <a:pt x="13" y="7"/>
                    </a:cubicBezTo>
                    <a:cubicBezTo>
                      <a:pt x="20" y="12"/>
                      <a:pt x="26" y="17"/>
                      <a:pt x="32" y="22"/>
                    </a:cubicBezTo>
                    <a:cubicBezTo>
                      <a:pt x="42" y="32"/>
                      <a:pt x="49" y="42"/>
                      <a:pt x="56" y="55"/>
                    </a:cubicBezTo>
                    <a:cubicBezTo>
                      <a:pt x="56" y="55"/>
                      <a:pt x="57" y="55"/>
                      <a:pt x="56" y="54"/>
                    </a:cubicBezTo>
                    <a:cubicBezTo>
                      <a:pt x="54" y="42"/>
                      <a:pt x="43" y="31"/>
                      <a:pt x="34" y="23"/>
                    </a:cubicBezTo>
                    <a:cubicBezTo>
                      <a:pt x="29" y="18"/>
                      <a:pt x="24" y="14"/>
                      <a:pt x="18" y="10"/>
                    </a:cubicBezTo>
                    <a:cubicBezTo>
                      <a:pt x="12" y="5"/>
                      <a:pt x="6" y="4"/>
                      <a:pt x="0" y="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4" name="Freeform 2803">
                <a:extLst>
                  <a:ext uri="{FF2B5EF4-FFF2-40B4-BE49-F238E27FC236}">
                    <a16:creationId xmlns:a16="http://schemas.microsoft.com/office/drawing/2014/main" id="{56EE55DB-02F6-4682-AD8E-484EAF850595}"/>
                  </a:ext>
                </a:extLst>
              </p:cNvPr>
              <p:cNvSpPr>
                <a:spLocks/>
              </p:cNvSpPr>
              <p:nvPr/>
            </p:nvSpPr>
            <p:spPr bwMode="auto">
              <a:xfrm>
                <a:off x="659" y="62"/>
                <a:ext cx="109" cy="115"/>
              </a:xfrm>
              <a:custGeom>
                <a:avLst/>
                <a:gdLst>
                  <a:gd name="T0" fmla="*/ 0 w 46"/>
                  <a:gd name="T1" fmla="*/ 0 h 48"/>
                  <a:gd name="T2" fmla="*/ 26 w 46"/>
                  <a:gd name="T3" fmla="*/ 20 h 48"/>
                  <a:gd name="T4" fmla="*/ 45 w 46"/>
                  <a:gd name="T5" fmla="*/ 47 h 48"/>
                  <a:gd name="T6" fmla="*/ 46 w 46"/>
                  <a:gd name="T7" fmla="*/ 47 h 48"/>
                  <a:gd name="T8" fmla="*/ 28 w 46"/>
                  <a:gd name="T9" fmla="*/ 20 h 48"/>
                  <a:gd name="T10" fmla="*/ 0 w 46"/>
                  <a:gd name="T11" fmla="*/ 0 h 48"/>
                </a:gdLst>
                <a:ahLst/>
                <a:cxnLst>
                  <a:cxn ang="0">
                    <a:pos x="T0" y="T1"/>
                  </a:cxn>
                  <a:cxn ang="0">
                    <a:pos x="T2" y="T3"/>
                  </a:cxn>
                  <a:cxn ang="0">
                    <a:pos x="T4" y="T5"/>
                  </a:cxn>
                  <a:cxn ang="0">
                    <a:pos x="T6" y="T7"/>
                  </a:cxn>
                  <a:cxn ang="0">
                    <a:pos x="T8" y="T9"/>
                  </a:cxn>
                  <a:cxn ang="0">
                    <a:pos x="T10" y="T11"/>
                  </a:cxn>
                </a:cxnLst>
                <a:rect l="0" t="0" r="r" b="b"/>
                <a:pathLst>
                  <a:path w="46" h="48">
                    <a:moveTo>
                      <a:pt x="0" y="0"/>
                    </a:moveTo>
                    <a:cubicBezTo>
                      <a:pt x="10" y="5"/>
                      <a:pt x="19" y="12"/>
                      <a:pt x="26" y="20"/>
                    </a:cubicBezTo>
                    <a:cubicBezTo>
                      <a:pt x="34" y="29"/>
                      <a:pt x="39" y="38"/>
                      <a:pt x="45" y="47"/>
                    </a:cubicBezTo>
                    <a:cubicBezTo>
                      <a:pt x="45" y="48"/>
                      <a:pt x="46" y="48"/>
                      <a:pt x="46" y="47"/>
                    </a:cubicBezTo>
                    <a:cubicBezTo>
                      <a:pt x="43" y="37"/>
                      <a:pt x="35" y="27"/>
                      <a:pt x="28" y="20"/>
                    </a:cubicBezTo>
                    <a:cubicBezTo>
                      <a:pt x="20" y="11"/>
                      <a:pt x="11" y="5"/>
                      <a:pt x="0" y="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5" name="Freeform 2804">
                <a:extLst>
                  <a:ext uri="{FF2B5EF4-FFF2-40B4-BE49-F238E27FC236}">
                    <a16:creationId xmlns:a16="http://schemas.microsoft.com/office/drawing/2014/main" id="{17FF414D-0923-47BA-90CC-2A60E9BF6B2B}"/>
                  </a:ext>
                </a:extLst>
              </p:cNvPr>
              <p:cNvSpPr>
                <a:spLocks/>
              </p:cNvSpPr>
              <p:nvPr/>
            </p:nvSpPr>
            <p:spPr bwMode="auto">
              <a:xfrm>
                <a:off x="651" y="76"/>
                <a:ext cx="101" cy="115"/>
              </a:xfrm>
              <a:custGeom>
                <a:avLst/>
                <a:gdLst>
                  <a:gd name="T0" fmla="*/ 1 w 42"/>
                  <a:gd name="T1" fmla="*/ 1 h 48"/>
                  <a:gd name="T2" fmla="*/ 24 w 42"/>
                  <a:gd name="T3" fmla="*/ 20 h 48"/>
                  <a:gd name="T4" fmla="*/ 40 w 42"/>
                  <a:gd name="T5" fmla="*/ 47 h 48"/>
                  <a:gd name="T6" fmla="*/ 42 w 42"/>
                  <a:gd name="T7" fmla="*/ 47 h 48"/>
                  <a:gd name="T8" fmla="*/ 1 w 42"/>
                  <a:gd name="T9" fmla="*/ 0 h 48"/>
                  <a:gd name="T10" fmla="*/ 1 w 42"/>
                  <a:gd name="T11" fmla="*/ 1 h 48"/>
                </a:gdLst>
                <a:ahLst/>
                <a:cxnLst>
                  <a:cxn ang="0">
                    <a:pos x="T0" y="T1"/>
                  </a:cxn>
                  <a:cxn ang="0">
                    <a:pos x="T2" y="T3"/>
                  </a:cxn>
                  <a:cxn ang="0">
                    <a:pos x="T4" y="T5"/>
                  </a:cxn>
                  <a:cxn ang="0">
                    <a:pos x="T6" y="T7"/>
                  </a:cxn>
                  <a:cxn ang="0">
                    <a:pos x="T8" y="T9"/>
                  </a:cxn>
                  <a:cxn ang="0">
                    <a:pos x="T10" y="T11"/>
                  </a:cxn>
                </a:cxnLst>
                <a:rect l="0" t="0" r="r" b="b"/>
                <a:pathLst>
                  <a:path w="42" h="48">
                    <a:moveTo>
                      <a:pt x="1" y="1"/>
                    </a:moveTo>
                    <a:cubicBezTo>
                      <a:pt x="9" y="6"/>
                      <a:pt x="17" y="13"/>
                      <a:pt x="24" y="20"/>
                    </a:cubicBezTo>
                    <a:cubicBezTo>
                      <a:pt x="31" y="29"/>
                      <a:pt x="34" y="38"/>
                      <a:pt x="40" y="47"/>
                    </a:cubicBezTo>
                    <a:cubicBezTo>
                      <a:pt x="41" y="48"/>
                      <a:pt x="42" y="48"/>
                      <a:pt x="42" y="47"/>
                    </a:cubicBezTo>
                    <a:cubicBezTo>
                      <a:pt x="35" y="27"/>
                      <a:pt x="19" y="10"/>
                      <a:pt x="1" y="0"/>
                    </a:cubicBezTo>
                    <a:cubicBezTo>
                      <a:pt x="0" y="0"/>
                      <a:pt x="0" y="1"/>
                      <a:pt x="1"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6" name="Freeform 2805">
                <a:extLst>
                  <a:ext uri="{FF2B5EF4-FFF2-40B4-BE49-F238E27FC236}">
                    <a16:creationId xmlns:a16="http://schemas.microsoft.com/office/drawing/2014/main" id="{2E52231B-0F44-4693-AB35-AD1CF92CB64D}"/>
                  </a:ext>
                </a:extLst>
              </p:cNvPr>
              <p:cNvSpPr>
                <a:spLocks/>
              </p:cNvSpPr>
              <p:nvPr/>
            </p:nvSpPr>
            <p:spPr bwMode="auto">
              <a:xfrm>
                <a:off x="647" y="88"/>
                <a:ext cx="74" cy="106"/>
              </a:xfrm>
              <a:custGeom>
                <a:avLst/>
                <a:gdLst>
                  <a:gd name="T0" fmla="*/ 0 w 31"/>
                  <a:gd name="T1" fmla="*/ 1 h 44"/>
                  <a:gd name="T2" fmla="*/ 18 w 31"/>
                  <a:gd name="T3" fmla="*/ 18 h 44"/>
                  <a:gd name="T4" fmla="*/ 30 w 31"/>
                  <a:gd name="T5" fmla="*/ 44 h 44"/>
                  <a:gd name="T6" fmla="*/ 31 w 31"/>
                  <a:gd name="T7" fmla="*/ 44 h 44"/>
                  <a:gd name="T8" fmla="*/ 23 w 31"/>
                  <a:gd name="T9" fmla="*/ 19 h 44"/>
                  <a:gd name="T10" fmla="*/ 1 w 31"/>
                  <a:gd name="T11" fmla="*/ 0 h 44"/>
                  <a:gd name="T12" fmla="*/ 0 w 31"/>
                  <a:gd name="T13" fmla="*/ 1 h 44"/>
                </a:gdLst>
                <a:ahLst/>
                <a:cxnLst>
                  <a:cxn ang="0">
                    <a:pos x="T0" y="T1"/>
                  </a:cxn>
                  <a:cxn ang="0">
                    <a:pos x="T2" y="T3"/>
                  </a:cxn>
                  <a:cxn ang="0">
                    <a:pos x="T4" y="T5"/>
                  </a:cxn>
                  <a:cxn ang="0">
                    <a:pos x="T6" y="T7"/>
                  </a:cxn>
                  <a:cxn ang="0">
                    <a:pos x="T8" y="T9"/>
                  </a:cxn>
                  <a:cxn ang="0">
                    <a:pos x="T10" y="T11"/>
                  </a:cxn>
                  <a:cxn ang="0">
                    <a:pos x="T12" y="T13"/>
                  </a:cxn>
                </a:cxnLst>
                <a:rect l="0" t="0" r="r" b="b"/>
                <a:pathLst>
                  <a:path w="31" h="44">
                    <a:moveTo>
                      <a:pt x="0" y="1"/>
                    </a:moveTo>
                    <a:cubicBezTo>
                      <a:pt x="5" y="8"/>
                      <a:pt x="12" y="12"/>
                      <a:pt x="18" y="18"/>
                    </a:cubicBezTo>
                    <a:cubicBezTo>
                      <a:pt x="26" y="25"/>
                      <a:pt x="26" y="35"/>
                      <a:pt x="30" y="44"/>
                    </a:cubicBezTo>
                    <a:cubicBezTo>
                      <a:pt x="31" y="44"/>
                      <a:pt x="31" y="44"/>
                      <a:pt x="31" y="44"/>
                    </a:cubicBezTo>
                    <a:cubicBezTo>
                      <a:pt x="31" y="35"/>
                      <a:pt x="28" y="26"/>
                      <a:pt x="23" y="19"/>
                    </a:cubicBezTo>
                    <a:cubicBezTo>
                      <a:pt x="17" y="11"/>
                      <a:pt x="8" y="7"/>
                      <a:pt x="1" y="0"/>
                    </a:cubicBezTo>
                    <a:cubicBezTo>
                      <a:pt x="0" y="0"/>
                      <a:pt x="0" y="1"/>
                      <a:pt x="0"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7" name="Freeform 2806">
                <a:extLst>
                  <a:ext uri="{FF2B5EF4-FFF2-40B4-BE49-F238E27FC236}">
                    <a16:creationId xmlns:a16="http://schemas.microsoft.com/office/drawing/2014/main" id="{E9D63055-65A0-4BDF-A784-D856A689C9C1}"/>
                  </a:ext>
                </a:extLst>
              </p:cNvPr>
              <p:cNvSpPr>
                <a:spLocks/>
              </p:cNvSpPr>
              <p:nvPr/>
            </p:nvSpPr>
            <p:spPr bwMode="auto">
              <a:xfrm>
                <a:off x="635" y="103"/>
                <a:ext cx="74" cy="83"/>
              </a:xfrm>
              <a:custGeom>
                <a:avLst/>
                <a:gdLst>
                  <a:gd name="T0" fmla="*/ 0 w 31"/>
                  <a:gd name="T1" fmla="*/ 1 h 35"/>
                  <a:gd name="T2" fmla="*/ 17 w 31"/>
                  <a:gd name="T3" fmla="*/ 15 h 35"/>
                  <a:gd name="T4" fmla="*/ 30 w 31"/>
                  <a:gd name="T5" fmla="*/ 34 h 35"/>
                  <a:gd name="T6" fmla="*/ 31 w 31"/>
                  <a:gd name="T7" fmla="*/ 34 h 35"/>
                  <a:gd name="T8" fmla="*/ 1 w 31"/>
                  <a:gd name="T9" fmla="*/ 0 h 35"/>
                  <a:gd name="T10" fmla="*/ 0 w 31"/>
                  <a:gd name="T11" fmla="*/ 1 h 35"/>
                </a:gdLst>
                <a:ahLst/>
                <a:cxnLst>
                  <a:cxn ang="0">
                    <a:pos x="T0" y="T1"/>
                  </a:cxn>
                  <a:cxn ang="0">
                    <a:pos x="T2" y="T3"/>
                  </a:cxn>
                  <a:cxn ang="0">
                    <a:pos x="T4" y="T5"/>
                  </a:cxn>
                  <a:cxn ang="0">
                    <a:pos x="T6" y="T7"/>
                  </a:cxn>
                  <a:cxn ang="0">
                    <a:pos x="T8" y="T9"/>
                  </a:cxn>
                  <a:cxn ang="0">
                    <a:pos x="T10" y="T11"/>
                  </a:cxn>
                </a:cxnLst>
                <a:rect l="0" t="0" r="r" b="b"/>
                <a:pathLst>
                  <a:path w="31" h="35">
                    <a:moveTo>
                      <a:pt x="0" y="1"/>
                    </a:moveTo>
                    <a:cubicBezTo>
                      <a:pt x="6" y="6"/>
                      <a:pt x="11" y="10"/>
                      <a:pt x="17" y="15"/>
                    </a:cubicBezTo>
                    <a:cubicBezTo>
                      <a:pt x="22" y="21"/>
                      <a:pt x="26" y="27"/>
                      <a:pt x="30" y="34"/>
                    </a:cubicBezTo>
                    <a:cubicBezTo>
                      <a:pt x="30" y="35"/>
                      <a:pt x="31" y="35"/>
                      <a:pt x="31" y="34"/>
                    </a:cubicBezTo>
                    <a:cubicBezTo>
                      <a:pt x="28" y="19"/>
                      <a:pt x="13" y="8"/>
                      <a:pt x="1" y="0"/>
                    </a:cubicBezTo>
                    <a:lnTo>
                      <a:pt x="0" y="1"/>
                    </a:ln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8" name="Freeform 2807">
                <a:extLst>
                  <a:ext uri="{FF2B5EF4-FFF2-40B4-BE49-F238E27FC236}">
                    <a16:creationId xmlns:a16="http://schemas.microsoft.com/office/drawing/2014/main" id="{92BAD6CE-6F21-49CB-98EA-99F1BF171082}"/>
                  </a:ext>
                </a:extLst>
              </p:cNvPr>
              <p:cNvSpPr>
                <a:spLocks/>
              </p:cNvSpPr>
              <p:nvPr/>
            </p:nvSpPr>
            <p:spPr bwMode="auto">
              <a:xfrm>
                <a:off x="628" y="115"/>
                <a:ext cx="69" cy="79"/>
              </a:xfrm>
              <a:custGeom>
                <a:avLst/>
                <a:gdLst>
                  <a:gd name="T0" fmla="*/ 1 w 29"/>
                  <a:gd name="T1" fmla="*/ 2 h 33"/>
                  <a:gd name="T2" fmla="*/ 16 w 29"/>
                  <a:gd name="T3" fmla="*/ 15 h 33"/>
                  <a:gd name="T4" fmla="*/ 28 w 29"/>
                  <a:gd name="T5" fmla="*/ 32 h 33"/>
                  <a:gd name="T6" fmla="*/ 29 w 29"/>
                  <a:gd name="T7" fmla="*/ 32 h 33"/>
                  <a:gd name="T8" fmla="*/ 2 w 29"/>
                  <a:gd name="T9" fmla="*/ 1 h 33"/>
                  <a:gd name="T10" fmla="*/ 1 w 29"/>
                  <a:gd name="T11" fmla="*/ 2 h 33"/>
                </a:gdLst>
                <a:ahLst/>
                <a:cxnLst>
                  <a:cxn ang="0">
                    <a:pos x="T0" y="T1"/>
                  </a:cxn>
                  <a:cxn ang="0">
                    <a:pos x="T2" y="T3"/>
                  </a:cxn>
                  <a:cxn ang="0">
                    <a:pos x="T4" y="T5"/>
                  </a:cxn>
                  <a:cxn ang="0">
                    <a:pos x="T6" y="T7"/>
                  </a:cxn>
                  <a:cxn ang="0">
                    <a:pos x="T8" y="T9"/>
                  </a:cxn>
                  <a:cxn ang="0">
                    <a:pos x="T10" y="T11"/>
                  </a:cxn>
                </a:cxnLst>
                <a:rect l="0" t="0" r="r" b="b"/>
                <a:pathLst>
                  <a:path w="29" h="33">
                    <a:moveTo>
                      <a:pt x="1" y="2"/>
                    </a:moveTo>
                    <a:cubicBezTo>
                      <a:pt x="6" y="6"/>
                      <a:pt x="11" y="10"/>
                      <a:pt x="16" y="15"/>
                    </a:cubicBezTo>
                    <a:cubicBezTo>
                      <a:pt x="21" y="20"/>
                      <a:pt x="24" y="26"/>
                      <a:pt x="28" y="32"/>
                    </a:cubicBezTo>
                    <a:cubicBezTo>
                      <a:pt x="28" y="33"/>
                      <a:pt x="29" y="32"/>
                      <a:pt x="29" y="32"/>
                    </a:cubicBezTo>
                    <a:cubicBezTo>
                      <a:pt x="26" y="18"/>
                      <a:pt x="12" y="8"/>
                      <a:pt x="2" y="1"/>
                    </a:cubicBezTo>
                    <a:cubicBezTo>
                      <a:pt x="1" y="0"/>
                      <a:pt x="0" y="1"/>
                      <a:pt x="1"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9" name="Freeform 2808">
                <a:extLst>
                  <a:ext uri="{FF2B5EF4-FFF2-40B4-BE49-F238E27FC236}">
                    <a16:creationId xmlns:a16="http://schemas.microsoft.com/office/drawing/2014/main" id="{01CE5975-E9BC-41CE-BF1F-10BB511BCC81}"/>
                  </a:ext>
                </a:extLst>
              </p:cNvPr>
              <p:cNvSpPr>
                <a:spLocks/>
              </p:cNvSpPr>
              <p:nvPr/>
            </p:nvSpPr>
            <p:spPr bwMode="auto">
              <a:xfrm>
                <a:off x="620" y="129"/>
                <a:ext cx="62" cy="69"/>
              </a:xfrm>
              <a:custGeom>
                <a:avLst/>
                <a:gdLst>
                  <a:gd name="T0" fmla="*/ 1 w 26"/>
                  <a:gd name="T1" fmla="*/ 1 h 29"/>
                  <a:gd name="T2" fmla="*/ 25 w 26"/>
                  <a:gd name="T3" fmla="*/ 28 h 29"/>
                  <a:gd name="T4" fmla="*/ 26 w 26"/>
                  <a:gd name="T5" fmla="*/ 28 h 29"/>
                  <a:gd name="T6" fmla="*/ 1 w 26"/>
                  <a:gd name="T7" fmla="*/ 1 h 29"/>
                  <a:gd name="T8" fmla="*/ 1 w 26"/>
                  <a:gd name="T9" fmla="*/ 1 h 29"/>
                </a:gdLst>
                <a:ahLst/>
                <a:cxnLst>
                  <a:cxn ang="0">
                    <a:pos x="T0" y="T1"/>
                  </a:cxn>
                  <a:cxn ang="0">
                    <a:pos x="T2" y="T3"/>
                  </a:cxn>
                  <a:cxn ang="0">
                    <a:pos x="T4" y="T5"/>
                  </a:cxn>
                  <a:cxn ang="0">
                    <a:pos x="T6" y="T7"/>
                  </a:cxn>
                  <a:cxn ang="0">
                    <a:pos x="T8" y="T9"/>
                  </a:cxn>
                </a:cxnLst>
                <a:rect l="0" t="0" r="r" b="b"/>
                <a:pathLst>
                  <a:path w="26" h="29">
                    <a:moveTo>
                      <a:pt x="1" y="1"/>
                    </a:moveTo>
                    <a:cubicBezTo>
                      <a:pt x="9" y="11"/>
                      <a:pt x="19" y="17"/>
                      <a:pt x="25" y="28"/>
                    </a:cubicBezTo>
                    <a:cubicBezTo>
                      <a:pt x="25" y="29"/>
                      <a:pt x="26" y="28"/>
                      <a:pt x="26" y="28"/>
                    </a:cubicBezTo>
                    <a:cubicBezTo>
                      <a:pt x="23" y="15"/>
                      <a:pt x="10" y="9"/>
                      <a:pt x="1" y="1"/>
                    </a:cubicBezTo>
                    <a:cubicBezTo>
                      <a:pt x="1" y="0"/>
                      <a:pt x="0" y="1"/>
                      <a:pt x="1"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0" name="Freeform 2809">
                <a:extLst>
                  <a:ext uri="{FF2B5EF4-FFF2-40B4-BE49-F238E27FC236}">
                    <a16:creationId xmlns:a16="http://schemas.microsoft.com/office/drawing/2014/main" id="{CC20CCDE-2FEB-4094-97F4-922157D02BF5}"/>
                  </a:ext>
                </a:extLst>
              </p:cNvPr>
              <p:cNvSpPr>
                <a:spLocks/>
              </p:cNvSpPr>
              <p:nvPr/>
            </p:nvSpPr>
            <p:spPr bwMode="auto">
              <a:xfrm>
                <a:off x="604" y="136"/>
                <a:ext cx="62" cy="70"/>
              </a:xfrm>
              <a:custGeom>
                <a:avLst/>
                <a:gdLst>
                  <a:gd name="T0" fmla="*/ 0 w 26"/>
                  <a:gd name="T1" fmla="*/ 1 h 29"/>
                  <a:gd name="T2" fmla="*/ 25 w 26"/>
                  <a:gd name="T3" fmla="*/ 28 h 29"/>
                  <a:gd name="T4" fmla="*/ 26 w 26"/>
                  <a:gd name="T5" fmla="*/ 28 h 29"/>
                  <a:gd name="T6" fmla="*/ 17 w 26"/>
                  <a:gd name="T7" fmla="*/ 15 h 29"/>
                  <a:gd name="T8" fmla="*/ 1 w 26"/>
                  <a:gd name="T9" fmla="*/ 0 h 29"/>
                  <a:gd name="T10" fmla="*/ 0 w 26"/>
                  <a:gd name="T11" fmla="*/ 1 h 29"/>
                </a:gdLst>
                <a:ahLst/>
                <a:cxnLst>
                  <a:cxn ang="0">
                    <a:pos x="T0" y="T1"/>
                  </a:cxn>
                  <a:cxn ang="0">
                    <a:pos x="T2" y="T3"/>
                  </a:cxn>
                  <a:cxn ang="0">
                    <a:pos x="T4" y="T5"/>
                  </a:cxn>
                  <a:cxn ang="0">
                    <a:pos x="T6" y="T7"/>
                  </a:cxn>
                  <a:cxn ang="0">
                    <a:pos x="T8" y="T9"/>
                  </a:cxn>
                  <a:cxn ang="0">
                    <a:pos x="T10" y="T11"/>
                  </a:cxn>
                </a:cxnLst>
                <a:rect l="0" t="0" r="r" b="b"/>
                <a:pathLst>
                  <a:path w="26" h="29">
                    <a:moveTo>
                      <a:pt x="0" y="1"/>
                    </a:moveTo>
                    <a:cubicBezTo>
                      <a:pt x="9" y="10"/>
                      <a:pt x="18" y="18"/>
                      <a:pt x="25" y="28"/>
                    </a:cubicBezTo>
                    <a:cubicBezTo>
                      <a:pt x="25" y="29"/>
                      <a:pt x="26" y="28"/>
                      <a:pt x="26" y="28"/>
                    </a:cubicBezTo>
                    <a:cubicBezTo>
                      <a:pt x="25" y="22"/>
                      <a:pt x="21" y="18"/>
                      <a:pt x="17" y="15"/>
                    </a:cubicBezTo>
                    <a:cubicBezTo>
                      <a:pt x="12" y="10"/>
                      <a:pt x="7" y="5"/>
                      <a:pt x="1" y="0"/>
                    </a:cubicBezTo>
                    <a:cubicBezTo>
                      <a:pt x="1" y="0"/>
                      <a:pt x="0" y="1"/>
                      <a:pt x="0"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1" name="Freeform 2810">
                <a:extLst>
                  <a:ext uri="{FF2B5EF4-FFF2-40B4-BE49-F238E27FC236}">
                    <a16:creationId xmlns:a16="http://schemas.microsoft.com/office/drawing/2014/main" id="{A6F8A546-E105-4029-B0E8-50173D753A04}"/>
                  </a:ext>
                </a:extLst>
              </p:cNvPr>
              <p:cNvSpPr>
                <a:spLocks/>
              </p:cNvSpPr>
              <p:nvPr/>
            </p:nvSpPr>
            <p:spPr bwMode="auto">
              <a:xfrm>
                <a:off x="599" y="148"/>
                <a:ext cx="55" cy="60"/>
              </a:xfrm>
              <a:custGeom>
                <a:avLst/>
                <a:gdLst>
                  <a:gd name="T0" fmla="*/ 1 w 23"/>
                  <a:gd name="T1" fmla="*/ 2 h 25"/>
                  <a:gd name="T2" fmla="*/ 21 w 23"/>
                  <a:gd name="T3" fmla="*/ 25 h 25"/>
                  <a:gd name="T4" fmla="*/ 22 w 23"/>
                  <a:gd name="T5" fmla="*/ 24 h 25"/>
                  <a:gd name="T6" fmla="*/ 2 w 23"/>
                  <a:gd name="T7" fmla="*/ 1 h 25"/>
                  <a:gd name="T8" fmla="*/ 1 w 23"/>
                  <a:gd name="T9" fmla="*/ 2 h 25"/>
                </a:gdLst>
                <a:ahLst/>
                <a:cxnLst>
                  <a:cxn ang="0">
                    <a:pos x="T0" y="T1"/>
                  </a:cxn>
                  <a:cxn ang="0">
                    <a:pos x="T2" y="T3"/>
                  </a:cxn>
                  <a:cxn ang="0">
                    <a:pos x="T4" y="T5"/>
                  </a:cxn>
                  <a:cxn ang="0">
                    <a:pos x="T6" y="T7"/>
                  </a:cxn>
                  <a:cxn ang="0">
                    <a:pos x="T8" y="T9"/>
                  </a:cxn>
                </a:cxnLst>
                <a:rect l="0" t="0" r="r" b="b"/>
                <a:pathLst>
                  <a:path w="23" h="25">
                    <a:moveTo>
                      <a:pt x="1" y="2"/>
                    </a:moveTo>
                    <a:cubicBezTo>
                      <a:pt x="8" y="9"/>
                      <a:pt x="15" y="16"/>
                      <a:pt x="21" y="25"/>
                    </a:cubicBezTo>
                    <a:cubicBezTo>
                      <a:pt x="22" y="25"/>
                      <a:pt x="23" y="25"/>
                      <a:pt x="22" y="24"/>
                    </a:cubicBezTo>
                    <a:cubicBezTo>
                      <a:pt x="19" y="14"/>
                      <a:pt x="9" y="8"/>
                      <a:pt x="2" y="1"/>
                    </a:cubicBezTo>
                    <a:cubicBezTo>
                      <a:pt x="1" y="0"/>
                      <a:pt x="0" y="1"/>
                      <a:pt x="1"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2" name="Freeform 2811">
                <a:extLst>
                  <a:ext uri="{FF2B5EF4-FFF2-40B4-BE49-F238E27FC236}">
                    <a16:creationId xmlns:a16="http://schemas.microsoft.com/office/drawing/2014/main" id="{E079FF34-056A-44B3-9F84-C9277BD22A21}"/>
                  </a:ext>
                </a:extLst>
              </p:cNvPr>
              <p:cNvSpPr>
                <a:spLocks/>
              </p:cNvSpPr>
              <p:nvPr/>
            </p:nvSpPr>
            <p:spPr bwMode="auto">
              <a:xfrm>
                <a:off x="580" y="151"/>
                <a:ext cx="57" cy="62"/>
              </a:xfrm>
              <a:custGeom>
                <a:avLst/>
                <a:gdLst>
                  <a:gd name="T0" fmla="*/ 1 w 24"/>
                  <a:gd name="T1" fmla="*/ 2 h 26"/>
                  <a:gd name="T2" fmla="*/ 13 w 24"/>
                  <a:gd name="T3" fmla="*/ 13 h 26"/>
                  <a:gd name="T4" fmla="*/ 23 w 24"/>
                  <a:gd name="T5" fmla="*/ 25 h 26"/>
                  <a:gd name="T6" fmla="*/ 24 w 24"/>
                  <a:gd name="T7" fmla="*/ 25 h 26"/>
                  <a:gd name="T8" fmla="*/ 2 w 24"/>
                  <a:gd name="T9" fmla="*/ 1 h 26"/>
                  <a:gd name="T10" fmla="*/ 1 w 24"/>
                  <a:gd name="T11" fmla="*/ 2 h 26"/>
                </a:gdLst>
                <a:ahLst/>
                <a:cxnLst>
                  <a:cxn ang="0">
                    <a:pos x="T0" y="T1"/>
                  </a:cxn>
                  <a:cxn ang="0">
                    <a:pos x="T2" y="T3"/>
                  </a:cxn>
                  <a:cxn ang="0">
                    <a:pos x="T4" y="T5"/>
                  </a:cxn>
                  <a:cxn ang="0">
                    <a:pos x="T6" y="T7"/>
                  </a:cxn>
                  <a:cxn ang="0">
                    <a:pos x="T8" y="T9"/>
                  </a:cxn>
                  <a:cxn ang="0">
                    <a:pos x="T10" y="T11"/>
                  </a:cxn>
                </a:cxnLst>
                <a:rect l="0" t="0" r="r" b="b"/>
                <a:pathLst>
                  <a:path w="24" h="26">
                    <a:moveTo>
                      <a:pt x="1" y="2"/>
                    </a:moveTo>
                    <a:cubicBezTo>
                      <a:pt x="4" y="6"/>
                      <a:pt x="8" y="10"/>
                      <a:pt x="13" y="13"/>
                    </a:cubicBezTo>
                    <a:cubicBezTo>
                      <a:pt x="17" y="17"/>
                      <a:pt x="20" y="21"/>
                      <a:pt x="23" y="25"/>
                    </a:cubicBezTo>
                    <a:cubicBezTo>
                      <a:pt x="24" y="26"/>
                      <a:pt x="24" y="26"/>
                      <a:pt x="24" y="25"/>
                    </a:cubicBezTo>
                    <a:cubicBezTo>
                      <a:pt x="22" y="14"/>
                      <a:pt x="9" y="9"/>
                      <a:pt x="2" y="1"/>
                    </a:cubicBezTo>
                    <a:cubicBezTo>
                      <a:pt x="1" y="0"/>
                      <a:pt x="0" y="1"/>
                      <a:pt x="1"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3" name="Freeform 2812">
                <a:extLst>
                  <a:ext uri="{FF2B5EF4-FFF2-40B4-BE49-F238E27FC236}">
                    <a16:creationId xmlns:a16="http://schemas.microsoft.com/office/drawing/2014/main" id="{DB28B5DF-F6E2-4D93-81A4-ED80D5C13EF9}"/>
                  </a:ext>
                </a:extLst>
              </p:cNvPr>
              <p:cNvSpPr>
                <a:spLocks/>
              </p:cNvSpPr>
              <p:nvPr/>
            </p:nvSpPr>
            <p:spPr bwMode="auto">
              <a:xfrm>
                <a:off x="573" y="160"/>
                <a:ext cx="55" cy="58"/>
              </a:xfrm>
              <a:custGeom>
                <a:avLst/>
                <a:gdLst>
                  <a:gd name="T0" fmla="*/ 1 w 23"/>
                  <a:gd name="T1" fmla="*/ 2 h 24"/>
                  <a:gd name="T2" fmla="*/ 22 w 23"/>
                  <a:gd name="T3" fmla="*/ 24 h 24"/>
                  <a:gd name="T4" fmla="*/ 23 w 23"/>
                  <a:gd name="T5" fmla="*/ 23 h 24"/>
                  <a:gd name="T6" fmla="*/ 2 w 23"/>
                  <a:gd name="T7" fmla="*/ 1 h 24"/>
                  <a:gd name="T8" fmla="*/ 1 w 23"/>
                  <a:gd name="T9" fmla="*/ 2 h 24"/>
                </a:gdLst>
                <a:ahLst/>
                <a:cxnLst>
                  <a:cxn ang="0">
                    <a:pos x="T0" y="T1"/>
                  </a:cxn>
                  <a:cxn ang="0">
                    <a:pos x="T2" y="T3"/>
                  </a:cxn>
                  <a:cxn ang="0">
                    <a:pos x="T4" y="T5"/>
                  </a:cxn>
                  <a:cxn ang="0">
                    <a:pos x="T6" y="T7"/>
                  </a:cxn>
                  <a:cxn ang="0">
                    <a:pos x="T8" y="T9"/>
                  </a:cxn>
                </a:cxnLst>
                <a:rect l="0" t="0" r="r" b="b"/>
                <a:pathLst>
                  <a:path w="23" h="24">
                    <a:moveTo>
                      <a:pt x="1" y="2"/>
                    </a:moveTo>
                    <a:cubicBezTo>
                      <a:pt x="8" y="9"/>
                      <a:pt x="15" y="17"/>
                      <a:pt x="22" y="24"/>
                    </a:cubicBezTo>
                    <a:cubicBezTo>
                      <a:pt x="23" y="24"/>
                      <a:pt x="23" y="24"/>
                      <a:pt x="23" y="23"/>
                    </a:cubicBezTo>
                    <a:cubicBezTo>
                      <a:pt x="17" y="15"/>
                      <a:pt x="10" y="8"/>
                      <a:pt x="2" y="1"/>
                    </a:cubicBezTo>
                    <a:cubicBezTo>
                      <a:pt x="1" y="0"/>
                      <a:pt x="0" y="1"/>
                      <a:pt x="1"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4" name="Freeform 2813">
                <a:extLst>
                  <a:ext uri="{FF2B5EF4-FFF2-40B4-BE49-F238E27FC236}">
                    <a16:creationId xmlns:a16="http://schemas.microsoft.com/office/drawing/2014/main" id="{B14BC5AD-2995-4FE0-958A-13DBAB72BE3E}"/>
                  </a:ext>
                </a:extLst>
              </p:cNvPr>
              <p:cNvSpPr>
                <a:spLocks/>
              </p:cNvSpPr>
              <p:nvPr/>
            </p:nvSpPr>
            <p:spPr bwMode="auto">
              <a:xfrm>
                <a:off x="561" y="170"/>
                <a:ext cx="50" cy="57"/>
              </a:xfrm>
              <a:custGeom>
                <a:avLst/>
                <a:gdLst>
                  <a:gd name="T0" fmla="*/ 1 w 21"/>
                  <a:gd name="T1" fmla="*/ 2 h 24"/>
                  <a:gd name="T2" fmla="*/ 9 w 21"/>
                  <a:gd name="T3" fmla="*/ 12 h 24"/>
                  <a:gd name="T4" fmla="*/ 20 w 21"/>
                  <a:gd name="T5" fmla="*/ 24 h 24"/>
                  <a:gd name="T6" fmla="*/ 21 w 21"/>
                  <a:gd name="T7" fmla="*/ 23 h 24"/>
                  <a:gd name="T8" fmla="*/ 2 w 21"/>
                  <a:gd name="T9" fmla="*/ 1 h 24"/>
                  <a:gd name="T10" fmla="*/ 1 w 21"/>
                  <a:gd name="T11" fmla="*/ 2 h 24"/>
                </a:gdLst>
                <a:ahLst/>
                <a:cxnLst>
                  <a:cxn ang="0">
                    <a:pos x="T0" y="T1"/>
                  </a:cxn>
                  <a:cxn ang="0">
                    <a:pos x="T2" y="T3"/>
                  </a:cxn>
                  <a:cxn ang="0">
                    <a:pos x="T4" y="T5"/>
                  </a:cxn>
                  <a:cxn ang="0">
                    <a:pos x="T6" y="T7"/>
                  </a:cxn>
                  <a:cxn ang="0">
                    <a:pos x="T8" y="T9"/>
                  </a:cxn>
                  <a:cxn ang="0">
                    <a:pos x="T10" y="T11"/>
                  </a:cxn>
                </a:cxnLst>
                <a:rect l="0" t="0" r="r" b="b"/>
                <a:pathLst>
                  <a:path w="21" h="24">
                    <a:moveTo>
                      <a:pt x="1" y="2"/>
                    </a:moveTo>
                    <a:cubicBezTo>
                      <a:pt x="2" y="6"/>
                      <a:pt x="6" y="9"/>
                      <a:pt x="9" y="12"/>
                    </a:cubicBezTo>
                    <a:cubicBezTo>
                      <a:pt x="13" y="16"/>
                      <a:pt x="16" y="20"/>
                      <a:pt x="20" y="24"/>
                    </a:cubicBezTo>
                    <a:cubicBezTo>
                      <a:pt x="20" y="24"/>
                      <a:pt x="21" y="24"/>
                      <a:pt x="21" y="23"/>
                    </a:cubicBezTo>
                    <a:cubicBezTo>
                      <a:pt x="18" y="13"/>
                      <a:pt x="9" y="8"/>
                      <a:pt x="2" y="1"/>
                    </a:cubicBezTo>
                    <a:cubicBezTo>
                      <a:pt x="2" y="0"/>
                      <a:pt x="0" y="1"/>
                      <a:pt x="1"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5" name="Freeform 2814">
                <a:extLst>
                  <a:ext uri="{FF2B5EF4-FFF2-40B4-BE49-F238E27FC236}">
                    <a16:creationId xmlns:a16="http://schemas.microsoft.com/office/drawing/2014/main" id="{F5258E90-1F80-4C5C-BA5A-ABFBE8DDD73A}"/>
                  </a:ext>
                </a:extLst>
              </p:cNvPr>
              <p:cNvSpPr>
                <a:spLocks/>
              </p:cNvSpPr>
              <p:nvPr/>
            </p:nvSpPr>
            <p:spPr bwMode="auto">
              <a:xfrm>
                <a:off x="544" y="184"/>
                <a:ext cx="50" cy="50"/>
              </a:xfrm>
              <a:custGeom>
                <a:avLst/>
                <a:gdLst>
                  <a:gd name="T0" fmla="*/ 1 w 21"/>
                  <a:gd name="T1" fmla="*/ 1 h 21"/>
                  <a:gd name="T2" fmla="*/ 21 w 21"/>
                  <a:gd name="T3" fmla="*/ 21 h 21"/>
                  <a:gd name="T4" fmla="*/ 21 w 21"/>
                  <a:gd name="T5" fmla="*/ 21 h 21"/>
                  <a:gd name="T6" fmla="*/ 2 w 21"/>
                  <a:gd name="T7" fmla="*/ 0 h 21"/>
                  <a:gd name="T8" fmla="*/ 1 w 21"/>
                  <a:gd name="T9" fmla="*/ 1 h 21"/>
                </a:gdLst>
                <a:ahLst/>
                <a:cxnLst>
                  <a:cxn ang="0">
                    <a:pos x="T0" y="T1"/>
                  </a:cxn>
                  <a:cxn ang="0">
                    <a:pos x="T2" y="T3"/>
                  </a:cxn>
                  <a:cxn ang="0">
                    <a:pos x="T4" y="T5"/>
                  </a:cxn>
                  <a:cxn ang="0">
                    <a:pos x="T6" y="T7"/>
                  </a:cxn>
                  <a:cxn ang="0">
                    <a:pos x="T8" y="T9"/>
                  </a:cxn>
                </a:cxnLst>
                <a:rect l="0" t="0" r="r" b="b"/>
                <a:pathLst>
                  <a:path w="21" h="21">
                    <a:moveTo>
                      <a:pt x="1" y="1"/>
                    </a:moveTo>
                    <a:cubicBezTo>
                      <a:pt x="8" y="7"/>
                      <a:pt x="16" y="13"/>
                      <a:pt x="21" y="21"/>
                    </a:cubicBezTo>
                    <a:cubicBezTo>
                      <a:pt x="21" y="21"/>
                      <a:pt x="21" y="21"/>
                      <a:pt x="21" y="21"/>
                    </a:cubicBezTo>
                    <a:cubicBezTo>
                      <a:pt x="17" y="12"/>
                      <a:pt x="10" y="6"/>
                      <a:pt x="2" y="0"/>
                    </a:cubicBezTo>
                    <a:cubicBezTo>
                      <a:pt x="1" y="0"/>
                      <a:pt x="0" y="1"/>
                      <a:pt x="1"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6" name="Freeform 2815">
                <a:extLst>
                  <a:ext uri="{FF2B5EF4-FFF2-40B4-BE49-F238E27FC236}">
                    <a16:creationId xmlns:a16="http://schemas.microsoft.com/office/drawing/2014/main" id="{612952AD-E48D-4E23-AEE1-8252D9926D05}"/>
                  </a:ext>
                </a:extLst>
              </p:cNvPr>
              <p:cNvSpPr>
                <a:spLocks/>
              </p:cNvSpPr>
              <p:nvPr/>
            </p:nvSpPr>
            <p:spPr bwMode="auto">
              <a:xfrm>
                <a:off x="528" y="184"/>
                <a:ext cx="57" cy="60"/>
              </a:xfrm>
              <a:custGeom>
                <a:avLst/>
                <a:gdLst>
                  <a:gd name="T0" fmla="*/ 0 w 24"/>
                  <a:gd name="T1" fmla="*/ 0 h 25"/>
                  <a:gd name="T2" fmla="*/ 9 w 24"/>
                  <a:gd name="T3" fmla="*/ 11 h 25"/>
                  <a:gd name="T4" fmla="*/ 22 w 24"/>
                  <a:gd name="T5" fmla="*/ 24 h 25"/>
                  <a:gd name="T6" fmla="*/ 23 w 24"/>
                  <a:gd name="T7" fmla="*/ 23 h 25"/>
                  <a:gd name="T8" fmla="*/ 14 w 24"/>
                  <a:gd name="T9" fmla="*/ 10 h 25"/>
                  <a:gd name="T10" fmla="*/ 0 w 24"/>
                  <a:gd name="T11" fmla="*/ 0 h 25"/>
                </a:gdLst>
                <a:ahLst/>
                <a:cxnLst>
                  <a:cxn ang="0">
                    <a:pos x="T0" y="T1"/>
                  </a:cxn>
                  <a:cxn ang="0">
                    <a:pos x="T2" y="T3"/>
                  </a:cxn>
                  <a:cxn ang="0">
                    <a:pos x="T4" y="T5"/>
                  </a:cxn>
                  <a:cxn ang="0">
                    <a:pos x="T6" y="T7"/>
                  </a:cxn>
                  <a:cxn ang="0">
                    <a:pos x="T8" y="T9"/>
                  </a:cxn>
                  <a:cxn ang="0">
                    <a:pos x="T10" y="T11"/>
                  </a:cxn>
                </a:cxnLst>
                <a:rect l="0" t="0" r="r" b="b"/>
                <a:pathLst>
                  <a:path w="24" h="25">
                    <a:moveTo>
                      <a:pt x="0" y="0"/>
                    </a:moveTo>
                    <a:cubicBezTo>
                      <a:pt x="1" y="5"/>
                      <a:pt x="6" y="8"/>
                      <a:pt x="9" y="11"/>
                    </a:cubicBezTo>
                    <a:cubicBezTo>
                      <a:pt x="14" y="15"/>
                      <a:pt x="18" y="20"/>
                      <a:pt x="22" y="24"/>
                    </a:cubicBezTo>
                    <a:cubicBezTo>
                      <a:pt x="23" y="25"/>
                      <a:pt x="24" y="24"/>
                      <a:pt x="23" y="23"/>
                    </a:cubicBezTo>
                    <a:cubicBezTo>
                      <a:pt x="22" y="18"/>
                      <a:pt x="18" y="14"/>
                      <a:pt x="14" y="10"/>
                    </a:cubicBezTo>
                    <a:cubicBezTo>
                      <a:pt x="9" y="7"/>
                      <a:pt x="5" y="3"/>
                      <a:pt x="0" y="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7" name="Freeform 2816">
                <a:extLst>
                  <a:ext uri="{FF2B5EF4-FFF2-40B4-BE49-F238E27FC236}">
                    <a16:creationId xmlns:a16="http://schemas.microsoft.com/office/drawing/2014/main" id="{0E5CDA3C-F76A-46C5-A2CC-8F6A2212DB07}"/>
                  </a:ext>
                </a:extLst>
              </p:cNvPr>
              <p:cNvSpPr>
                <a:spLocks/>
              </p:cNvSpPr>
              <p:nvPr/>
            </p:nvSpPr>
            <p:spPr bwMode="auto">
              <a:xfrm>
                <a:off x="513" y="194"/>
                <a:ext cx="60" cy="57"/>
              </a:xfrm>
              <a:custGeom>
                <a:avLst/>
                <a:gdLst>
                  <a:gd name="T0" fmla="*/ 0 w 25"/>
                  <a:gd name="T1" fmla="*/ 0 h 24"/>
                  <a:gd name="T2" fmla="*/ 24 w 25"/>
                  <a:gd name="T3" fmla="*/ 24 h 24"/>
                  <a:gd name="T4" fmla="*/ 25 w 25"/>
                  <a:gd name="T5" fmla="*/ 24 h 24"/>
                  <a:gd name="T6" fmla="*/ 0 w 25"/>
                  <a:gd name="T7" fmla="*/ 0 h 24"/>
                </a:gdLst>
                <a:ahLst/>
                <a:cxnLst>
                  <a:cxn ang="0">
                    <a:pos x="T0" y="T1"/>
                  </a:cxn>
                  <a:cxn ang="0">
                    <a:pos x="T2" y="T3"/>
                  </a:cxn>
                  <a:cxn ang="0">
                    <a:pos x="T4" y="T5"/>
                  </a:cxn>
                  <a:cxn ang="0">
                    <a:pos x="T6" y="T7"/>
                  </a:cxn>
                </a:cxnLst>
                <a:rect l="0" t="0" r="r" b="b"/>
                <a:pathLst>
                  <a:path w="25" h="24">
                    <a:moveTo>
                      <a:pt x="0" y="0"/>
                    </a:moveTo>
                    <a:cubicBezTo>
                      <a:pt x="8" y="9"/>
                      <a:pt x="17" y="15"/>
                      <a:pt x="24" y="24"/>
                    </a:cubicBezTo>
                    <a:cubicBezTo>
                      <a:pt x="24" y="24"/>
                      <a:pt x="25" y="24"/>
                      <a:pt x="25" y="24"/>
                    </a:cubicBezTo>
                    <a:cubicBezTo>
                      <a:pt x="21" y="13"/>
                      <a:pt x="9" y="6"/>
                      <a:pt x="0" y="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8" name="Freeform 2817">
                <a:extLst>
                  <a:ext uri="{FF2B5EF4-FFF2-40B4-BE49-F238E27FC236}">
                    <a16:creationId xmlns:a16="http://schemas.microsoft.com/office/drawing/2014/main" id="{421CE571-EE63-4B52-9077-B64D03715E54}"/>
                  </a:ext>
                </a:extLst>
              </p:cNvPr>
              <p:cNvSpPr>
                <a:spLocks/>
              </p:cNvSpPr>
              <p:nvPr/>
            </p:nvSpPr>
            <p:spPr bwMode="auto">
              <a:xfrm>
                <a:off x="494" y="208"/>
                <a:ext cx="62" cy="60"/>
              </a:xfrm>
              <a:custGeom>
                <a:avLst/>
                <a:gdLst>
                  <a:gd name="T0" fmla="*/ 1 w 26"/>
                  <a:gd name="T1" fmla="*/ 1 h 25"/>
                  <a:gd name="T2" fmla="*/ 15 w 26"/>
                  <a:gd name="T3" fmla="*/ 12 h 25"/>
                  <a:gd name="T4" fmla="*/ 25 w 26"/>
                  <a:gd name="T5" fmla="*/ 24 h 25"/>
                  <a:gd name="T6" fmla="*/ 26 w 26"/>
                  <a:gd name="T7" fmla="*/ 24 h 25"/>
                  <a:gd name="T8" fmla="*/ 18 w 26"/>
                  <a:gd name="T9" fmla="*/ 10 h 25"/>
                  <a:gd name="T10" fmla="*/ 2 w 26"/>
                  <a:gd name="T11" fmla="*/ 0 h 25"/>
                  <a:gd name="T12" fmla="*/ 1 w 26"/>
                  <a:gd name="T13" fmla="*/ 1 h 25"/>
                </a:gdLst>
                <a:ahLst/>
                <a:cxnLst>
                  <a:cxn ang="0">
                    <a:pos x="T0" y="T1"/>
                  </a:cxn>
                  <a:cxn ang="0">
                    <a:pos x="T2" y="T3"/>
                  </a:cxn>
                  <a:cxn ang="0">
                    <a:pos x="T4" y="T5"/>
                  </a:cxn>
                  <a:cxn ang="0">
                    <a:pos x="T6" y="T7"/>
                  </a:cxn>
                  <a:cxn ang="0">
                    <a:pos x="T8" y="T9"/>
                  </a:cxn>
                  <a:cxn ang="0">
                    <a:pos x="T10" y="T11"/>
                  </a:cxn>
                  <a:cxn ang="0">
                    <a:pos x="T12" y="T13"/>
                  </a:cxn>
                </a:cxnLst>
                <a:rect l="0" t="0" r="r" b="b"/>
                <a:pathLst>
                  <a:path w="26" h="25">
                    <a:moveTo>
                      <a:pt x="1" y="1"/>
                    </a:moveTo>
                    <a:cubicBezTo>
                      <a:pt x="6" y="5"/>
                      <a:pt x="11" y="8"/>
                      <a:pt x="15" y="12"/>
                    </a:cubicBezTo>
                    <a:cubicBezTo>
                      <a:pt x="19" y="16"/>
                      <a:pt x="21" y="21"/>
                      <a:pt x="25" y="24"/>
                    </a:cubicBezTo>
                    <a:cubicBezTo>
                      <a:pt x="25" y="25"/>
                      <a:pt x="26" y="25"/>
                      <a:pt x="26" y="24"/>
                    </a:cubicBezTo>
                    <a:cubicBezTo>
                      <a:pt x="26" y="19"/>
                      <a:pt x="22" y="14"/>
                      <a:pt x="18" y="10"/>
                    </a:cubicBezTo>
                    <a:cubicBezTo>
                      <a:pt x="14" y="6"/>
                      <a:pt x="8" y="3"/>
                      <a:pt x="2" y="0"/>
                    </a:cubicBezTo>
                    <a:cubicBezTo>
                      <a:pt x="1" y="0"/>
                      <a:pt x="0" y="1"/>
                      <a:pt x="1"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9" name="Freeform 2818">
                <a:extLst>
                  <a:ext uri="{FF2B5EF4-FFF2-40B4-BE49-F238E27FC236}">
                    <a16:creationId xmlns:a16="http://schemas.microsoft.com/office/drawing/2014/main" id="{004568D4-E7F4-48B3-819E-3481D86AF3D6}"/>
                  </a:ext>
                </a:extLst>
              </p:cNvPr>
              <p:cNvSpPr>
                <a:spLocks/>
              </p:cNvSpPr>
              <p:nvPr/>
            </p:nvSpPr>
            <p:spPr bwMode="auto">
              <a:xfrm>
                <a:off x="480" y="213"/>
                <a:ext cx="67" cy="67"/>
              </a:xfrm>
              <a:custGeom>
                <a:avLst/>
                <a:gdLst>
                  <a:gd name="T0" fmla="*/ 1 w 28"/>
                  <a:gd name="T1" fmla="*/ 2 h 28"/>
                  <a:gd name="T2" fmla="*/ 17 w 28"/>
                  <a:gd name="T3" fmla="*/ 13 h 28"/>
                  <a:gd name="T4" fmla="*/ 27 w 28"/>
                  <a:gd name="T5" fmla="*/ 27 h 28"/>
                  <a:gd name="T6" fmla="*/ 28 w 28"/>
                  <a:gd name="T7" fmla="*/ 27 h 28"/>
                  <a:gd name="T8" fmla="*/ 1 w 28"/>
                  <a:gd name="T9" fmla="*/ 0 h 28"/>
                  <a:gd name="T10" fmla="*/ 1 w 28"/>
                  <a:gd name="T11" fmla="*/ 2 h 28"/>
                </a:gdLst>
                <a:ahLst/>
                <a:cxnLst>
                  <a:cxn ang="0">
                    <a:pos x="T0" y="T1"/>
                  </a:cxn>
                  <a:cxn ang="0">
                    <a:pos x="T2" y="T3"/>
                  </a:cxn>
                  <a:cxn ang="0">
                    <a:pos x="T4" y="T5"/>
                  </a:cxn>
                  <a:cxn ang="0">
                    <a:pos x="T6" y="T7"/>
                  </a:cxn>
                  <a:cxn ang="0">
                    <a:pos x="T8" y="T9"/>
                  </a:cxn>
                  <a:cxn ang="0">
                    <a:pos x="T10" y="T11"/>
                  </a:cxn>
                </a:cxnLst>
                <a:rect l="0" t="0" r="r" b="b"/>
                <a:pathLst>
                  <a:path w="28" h="28">
                    <a:moveTo>
                      <a:pt x="1" y="2"/>
                    </a:moveTo>
                    <a:cubicBezTo>
                      <a:pt x="6" y="5"/>
                      <a:pt x="12" y="9"/>
                      <a:pt x="17" y="13"/>
                    </a:cubicBezTo>
                    <a:cubicBezTo>
                      <a:pt x="21" y="17"/>
                      <a:pt x="24" y="22"/>
                      <a:pt x="27" y="27"/>
                    </a:cubicBezTo>
                    <a:cubicBezTo>
                      <a:pt x="28" y="28"/>
                      <a:pt x="28" y="27"/>
                      <a:pt x="28" y="27"/>
                    </a:cubicBezTo>
                    <a:cubicBezTo>
                      <a:pt x="26" y="14"/>
                      <a:pt x="11" y="6"/>
                      <a:pt x="1" y="0"/>
                    </a:cubicBezTo>
                    <a:cubicBezTo>
                      <a:pt x="0" y="0"/>
                      <a:pt x="0" y="1"/>
                      <a:pt x="1"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0" name="Freeform 2819">
                <a:extLst>
                  <a:ext uri="{FF2B5EF4-FFF2-40B4-BE49-F238E27FC236}">
                    <a16:creationId xmlns:a16="http://schemas.microsoft.com/office/drawing/2014/main" id="{32C9159F-EA5A-421B-AE6A-C30C22160DEA}"/>
                  </a:ext>
                </a:extLst>
              </p:cNvPr>
              <p:cNvSpPr>
                <a:spLocks/>
              </p:cNvSpPr>
              <p:nvPr/>
            </p:nvSpPr>
            <p:spPr bwMode="auto">
              <a:xfrm>
                <a:off x="468" y="225"/>
                <a:ext cx="60" cy="52"/>
              </a:xfrm>
              <a:custGeom>
                <a:avLst/>
                <a:gdLst>
                  <a:gd name="T0" fmla="*/ 0 w 25"/>
                  <a:gd name="T1" fmla="*/ 1 h 22"/>
                  <a:gd name="T2" fmla="*/ 11 w 25"/>
                  <a:gd name="T3" fmla="*/ 11 h 22"/>
                  <a:gd name="T4" fmla="*/ 24 w 25"/>
                  <a:gd name="T5" fmla="*/ 22 h 22"/>
                  <a:gd name="T6" fmla="*/ 25 w 25"/>
                  <a:gd name="T7" fmla="*/ 21 h 22"/>
                  <a:gd name="T8" fmla="*/ 1 w 25"/>
                  <a:gd name="T9" fmla="*/ 0 h 22"/>
                  <a:gd name="T10" fmla="*/ 0 w 25"/>
                  <a:gd name="T11" fmla="*/ 1 h 22"/>
                </a:gdLst>
                <a:ahLst/>
                <a:cxnLst>
                  <a:cxn ang="0">
                    <a:pos x="T0" y="T1"/>
                  </a:cxn>
                  <a:cxn ang="0">
                    <a:pos x="T2" y="T3"/>
                  </a:cxn>
                  <a:cxn ang="0">
                    <a:pos x="T4" y="T5"/>
                  </a:cxn>
                  <a:cxn ang="0">
                    <a:pos x="T6" y="T7"/>
                  </a:cxn>
                  <a:cxn ang="0">
                    <a:pos x="T8" y="T9"/>
                  </a:cxn>
                  <a:cxn ang="0">
                    <a:pos x="T10" y="T11"/>
                  </a:cxn>
                </a:cxnLst>
                <a:rect l="0" t="0" r="r" b="b"/>
                <a:pathLst>
                  <a:path w="25" h="22">
                    <a:moveTo>
                      <a:pt x="0" y="1"/>
                    </a:moveTo>
                    <a:cubicBezTo>
                      <a:pt x="4" y="5"/>
                      <a:pt x="7" y="8"/>
                      <a:pt x="11" y="11"/>
                    </a:cubicBezTo>
                    <a:cubicBezTo>
                      <a:pt x="16" y="14"/>
                      <a:pt x="19" y="18"/>
                      <a:pt x="24" y="22"/>
                    </a:cubicBezTo>
                    <a:cubicBezTo>
                      <a:pt x="24" y="22"/>
                      <a:pt x="25" y="22"/>
                      <a:pt x="25" y="21"/>
                    </a:cubicBezTo>
                    <a:cubicBezTo>
                      <a:pt x="23" y="11"/>
                      <a:pt x="9" y="5"/>
                      <a:pt x="1" y="0"/>
                    </a:cubicBezTo>
                    <a:cubicBezTo>
                      <a:pt x="1" y="0"/>
                      <a:pt x="0" y="1"/>
                      <a:pt x="0"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1" name="Freeform 2820">
                <a:extLst>
                  <a:ext uri="{FF2B5EF4-FFF2-40B4-BE49-F238E27FC236}">
                    <a16:creationId xmlns:a16="http://schemas.microsoft.com/office/drawing/2014/main" id="{DACF7F92-7FAA-4045-A55D-1031B3994F55}"/>
                  </a:ext>
                </a:extLst>
              </p:cNvPr>
              <p:cNvSpPr>
                <a:spLocks/>
              </p:cNvSpPr>
              <p:nvPr/>
            </p:nvSpPr>
            <p:spPr bwMode="auto">
              <a:xfrm>
                <a:off x="456" y="239"/>
                <a:ext cx="55" cy="48"/>
              </a:xfrm>
              <a:custGeom>
                <a:avLst/>
                <a:gdLst>
                  <a:gd name="T0" fmla="*/ 1 w 23"/>
                  <a:gd name="T1" fmla="*/ 2 h 20"/>
                  <a:gd name="T2" fmla="*/ 22 w 23"/>
                  <a:gd name="T3" fmla="*/ 20 h 20"/>
                  <a:gd name="T4" fmla="*/ 23 w 23"/>
                  <a:gd name="T5" fmla="*/ 19 h 20"/>
                  <a:gd name="T6" fmla="*/ 2 w 23"/>
                  <a:gd name="T7" fmla="*/ 1 h 20"/>
                  <a:gd name="T8" fmla="*/ 1 w 23"/>
                  <a:gd name="T9" fmla="*/ 2 h 20"/>
                </a:gdLst>
                <a:ahLst/>
                <a:cxnLst>
                  <a:cxn ang="0">
                    <a:pos x="T0" y="T1"/>
                  </a:cxn>
                  <a:cxn ang="0">
                    <a:pos x="T2" y="T3"/>
                  </a:cxn>
                  <a:cxn ang="0">
                    <a:pos x="T4" y="T5"/>
                  </a:cxn>
                  <a:cxn ang="0">
                    <a:pos x="T6" y="T7"/>
                  </a:cxn>
                  <a:cxn ang="0">
                    <a:pos x="T8" y="T9"/>
                  </a:cxn>
                </a:cxnLst>
                <a:rect l="0" t="0" r="r" b="b"/>
                <a:pathLst>
                  <a:path w="23" h="20">
                    <a:moveTo>
                      <a:pt x="1" y="2"/>
                    </a:moveTo>
                    <a:cubicBezTo>
                      <a:pt x="9" y="8"/>
                      <a:pt x="15" y="14"/>
                      <a:pt x="22" y="20"/>
                    </a:cubicBezTo>
                    <a:cubicBezTo>
                      <a:pt x="22" y="20"/>
                      <a:pt x="23" y="20"/>
                      <a:pt x="23" y="19"/>
                    </a:cubicBezTo>
                    <a:cubicBezTo>
                      <a:pt x="18" y="12"/>
                      <a:pt x="9" y="6"/>
                      <a:pt x="2" y="1"/>
                    </a:cubicBezTo>
                    <a:cubicBezTo>
                      <a:pt x="1" y="0"/>
                      <a:pt x="0" y="2"/>
                      <a:pt x="1"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2" name="Freeform 2821">
                <a:extLst>
                  <a:ext uri="{FF2B5EF4-FFF2-40B4-BE49-F238E27FC236}">
                    <a16:creationId xmlns:a16="http://schemas.microsoft.com/office/drawing/2014/main" id="{241F3CB8-FE65-4CB5-A149-784DB3511804}"/>
                  </a:ext>
                </a:extLst>
              </p:cNvPr>
              <p:cNvSpPr>
                <a:spLocks/>
              </p:cNvSpPr>
              <p:nvPr/>
            </p:nvSpPr>
            <p:spPr bwMode="auto">
              <a:xfrm>
                <a:off x="439" y="244"/>
                <a:ext cx="60" cy="50"/>
              </a:xfrm>
              <a:custGeom>
                <a:avLst/>
                <a:gdLst>
                  <a:gd name="T0" fmla="*/ 1 w 25"/>
                  <a:gd name="T1" fmla="*/ 2 h 21"/>
                  <a:gd name="T2" fmla="*/ 24 w 25"/>
                  <a:gd name="T3" fmla="*/ 20 h 21"/>
                  <a:gd name="T4" fmla="*/ 25 w 25"/>
                  <a:gd name="T5" fmla="*/ 20 h 21"/>
                  <a:gd name="T6" fmla="*/ 2 w 25"/>
                  <a:gd name="T7" fmla="*/ 1 h 21"/>
                  <a:gd name="T8" fmla="*/ 1 w 25"/>
                  <a:gd name="T9" fmla="*/ 2 h 21"/>
                </a:gdLst>
                <a:ahLst/>
                <a:cxnLst>
                  <a:cxn ang="0">
                    <a:pos x="T0" y="T1"/>
                  </a:cxn>
                  <a:cxn ang="0">
                    <a:pos x="T2" y="T3"/>
                  </a:cxn>
                  <a:cxn ang="0">
                    <a:pos x="T4" y="T5"/>
                  </a:cxn>
                  <a:cxn ang="0">
                    <a:pos x="T6" y="T7"/>
                  </a:cxn>
                  <a:cxn ang="0">
                    <a:pos x="T8" y="T9"/>
                  </a:cxn>
                </a:cxnLst>
                <a:rect l="0" t="0" r="r" b="b"/>
                <a:pathLst>
                  <a:path w="25" h="21">
                    <a:moveTo>
                      <a:pt x="1" y="2"/>
                    </a:moveTo>
                    <a:cubicBezTo>
                      <a:pt x="8" y="8"/>
                      <a:pt x="16" y="16"/>
                      <a:pt x="24" y="20"/>
                    </a:cubicBezTo>
                    <a:cubicBezTo>
                      <a:pt x="25" y="21"/>
                      <a:pt x="25" y="20"/>
                      <a:pt x="25" y="20"/>
                    </a:cubicBezTo>
                    <a:cubicBezTo>
                      <a:pt x="19" y="12"/>
                      <a:pt x="10" y="6"/>
                      <a:pt x="2" y="1"/>
                    </a:cubicBezTo>
                    <a:cubicBezTo>
                      <a:pt x="1" y="0"/>
                      <a:pt x="0" y="1"/>
                      <a:pt x="1"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3" name="Freeform 2822">
                <a:extLst>
                  <a:ext uri="{FF2B5EF4-FFF2-40B4-BE49-F238E27FC236}">
                    <a16:creationId xmlns:a16="http://schemas.microsoft.com/office/drawing/2014/main" id="{0DF75C27-DBAE-4004-BAE8-1C085CDE478A}"/>
                  </a:ext>
                </a:extLst>
              </p:cNvPr>
              <p:cNvSpPr>
                <a:spLocks/>
              </p:cNvSpPr>
              <p:nvPr/>
            </p:nvSpPr>
            <p:spPr bwMode="auto">
              <a:xfrm>
                <a:off x="430" y="256"/>
                <a:ext cx="55" cy="45"/>
              </a:xfrm>
              <a:custGeom>
                <a:avLst/>
                <a:gdLst>
                  <a:gd name="T0" fmla="*/ 1 w 23"/>
                  <a:gd name="T1" fmla="*/ 3 h 19"/>
                  <a:gd name="T2" fmla="*/ 22 w 23"/>
                  <a:gd name="T3" fmla="*/ 19 h 19"/>
                  <a:gd name="T4" fmla="*/ 22 w 23"/>
                  <a:gd name="T5" fmla="*/ 18 h 19"/>
                  <a:gd name="T6" fmla="*/ 3 w 23"/>
                  <a:gd name="T7" fmla="*/ 1 h 19"/>
                  <a:gd name="T8" fmla="*/ 1 w 23"/>
                  <a:gd name="T9" fmla="*/ 3 h 19"/>
                </a:gdLst>
                <a:ahLst/>
                <a:cxnLst>
                  <a:cxn ang="0">
                    <a:pos x="T0" y="T1"/>
                  </a:cxn>
                  <a:cxn ang="0">
                    <a:pos x="T2" y="T3"/>
                  </a:cxn>
                  <a:cxn ang="0">
                    <a:pos x="T4" y="T5"/>
                  </a:cxn>
                  <a:cxn ang="0">
                    <a:pos x="T6" y="T7"/>
                  </a:cxn>
                  <a:cxn ang="0">
                    <a:pos x="T8" y="T9"/>
                  </a:cxn>
                </a:cxnLst>
                <a:rect l="0" t="0" r="r" b="b"/>
                <a:pathLst>
                  <a:path w="23" h="19">
                    <a:moveTo>
                      <a:pt x="1" y="3"/>
                    </a:moveTo>
                    <a:cubicBezTo>
                      <a:pt x="8" y="8"/>
                      <a:pt x="14" y="14"/>
                      <a:pt x="22" y="19"/>
                    </a:cubicBezTo>
                    <a:cubicBezTo>
                      <a:pt x="22" y="19"/>
                      <a:pt x="23" y="18"/>
                      <a:pt x="22" y="18"/>
                    </a:cubicBezTo>
                    <a:cubicBezTo>
                      <a:pt x="17" y="12"/>
                      <a:pt x="10" y="6"/>
                      <a:pt x="3" y="1"/>
                    </a:cubicBezTo>
                    <a:cubicBezTo>
                      <a:pt x="2" y="0"/>
                      <a:pt x="0" y="2"/>
                      <a:pt x="1" y="3"/>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4" name="Freeform 2823">
                <a:extLst>
                  <a:ext uri="{FF2B5EF4-FFF2-40B4-BE49-F238E27FC236}">
                    <a16:creationId xmlns:a16="http://schemas.microsoft.com/office/drawing/2014/main" id="{A0DFF6A7-D919-4ABD-8510-81B1FDC93AD3}"/>
                  </a:ext>
                </a:extLst>
              </p:cNvPr>
              <p:cNvSpPr>
                <a:spLocks/>
              </p:cNvSpPr>
              <p:nvPr/>
            </p:nvSpPr>
            <p:spPr bwMode="auto">
              <a:xfrm>
                <a:off x="416" y="265"/>
                <a:ext cx="59" cy="51"/>
              </a:xfrm>
              <a:custGeom>
                <a:avLst/>
                <a:gdLst>
                  <a:gd name="T0" fmla="*/ 0 w 25"/>
                  <a:gd name="T1" fmla="*/ 2 h 21"/>
                  <a:gd name="T2" fmla="*/ 11 w 25"/>
                  <a:gd name="T3" fmla="*/ 12 h 21"/>
                  <a:gd name="T4" fmla="*/ 24 w 25"/>
                  <a:gd name="T5" fmla="*/ 21 h 21"/>
                  <a:gd name="T6" fmla="*/ 25 w 25"/>
                  <a:gd name="T7" fmla="*/ 20 h 21"/>
                  <a:gd name="T8" fmla="*/ 2 w 25"/>
                  <a:gd name="T9" fmla="*/ 1 h 21"/>
                  <a:gd name="T10" fmla="*/ 0 w 25"/>
                  <a:gd name="T11" fmla="*/ 2 h 21"/>
                </a:gdLst>
                <a:ahLst/>
                <a:cxnLst>
                  <a:cxn ang="0">
                    <a:pos x="T0" y="T1"/>
                  </a:cxn>
                  <a:cxn ang="0">
                    <a:pos x="T2" y="T3"/>
                  </a:cxn>
                  <a:cxn ang="0">
                    <a:pos x="T4" y="T5"/>
                  </a:cxn>
                  <a:cxn ang="0">
                    <a:pos x="T6" y="T7"/>
                  </a:cxn>
                  <a:cxn ang="0">
                    <a:pos x="T8" y="T9"/>
                  </a:cxn>
                  <a:cxn ang="0">
                    <a:pos x="T10" y="T11"/>
                  </a:cxn>
                </a:cxnLst>
                <a:rect l="0" t="0" r="r" b="b"/>
                <a:pathLst>
                  <a:path w="25" h="21">
                    <a:moveTo>
                      <a:pt x="0" y="2"/>
                    </a:moveTo>
                    <a:cubicBezTo>
                      <a:pt x="4" y="6"/>
                      <a:pt x="7" y="9"/>
                      <a:pt x="11" y="12"/>
                    </a:cubicBezTo>
                    <a:cubicBezTo>
                      <a:pt x="15" y="15"/>
                      <a:pt x="20" y="18"/>
                      <a:pt x="24" y="21"/>
                    </a:cubicBezTo>
                    <a:cubicBezTo>
                      <a:pt x="25" y="21"/>
                      <a:pt x="25" y="21"/>
                      <a:pt x="25" y="20"/>
                    </a:cubicBezTo>
                    <a:cubicBezTo>
                      <a:pt x="21" y="11"/>
                      <a:pt x="8" y="7"/>
                      <a:pt x="2" y="1"/>
                    </a:cubicBezTo>
                    <a:cubicBezTo>
                      <a:pt x="1" y="0"/>
                      <a:pt x="0" y="1"/>
                      <a:pt x="0"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5" name="Freeform 2824">
                <a:extLst>
                  <a:ext uri="{FF2B5EF4-FFF2-40B4-BE49-F238E27FC236}">
                    <a16:creationId xmlns:a16="http://schemas.microsoft.com/office/drawing/2014/main" id="{479AE270-814E-41A4-AF75-9A6B734DD40A}"/>
                  </a:ext>
                </a:extLst>
              </p:cNvPr>
              <p:cNvSpPr>
                <a:spLocks/>
              </p:cNvSpPr>
              <p:nvPr/>
            </p:nvSpPr>
            <p:spPr bwMode="auto">
              <a:xfrm>
                <a:off x="401" y="270"/>
                <a:ext cx="55" cy="46"/>
              </a:xfrm>
              <a:custGeom>
                <a:avLst/>
                <a:gdLst>
                  <a:gd name="T0" fmla="*/ 1 w 23"/>
                  <a:gd name="T1" fmla="*/ 2 h 19"/>
                  <a:gd name="T2" fmla="*/ 22 w 23"/>
                  <a:gd name="T3" fmla="*/ 19 h 19"/>
                  <a:gd name="T4" fmla="*/ 23 w 23"/>
                  <a:gd name="T5" fmla="*/ 18 h 19"/>
                  <a:gd name="T6" fmla="*/ 2 w 23"/>
                  <a:gd name="T7" fmla="*/ 1 h 19"/>
                  <a:gd name="T8" fmla="*/ 1 w 23"/>
                  <a:gd name="T9" fmla="*/ 2 h 19"/>
                </a:gdLst>
                <a:ahLst/>
                <a:cxnLst>
                  <a:cxn ang="0">
                    <a:pos x="T0" y="T1"/>
                  </a:cxn>
                  <a:cxn ang="0">
                    <a:pos x="T2" y="T3"/>
                  </a:cxn>
                  <a:cxn ang="0">
                    <a:pos x="T4" y="T5"/>
                  </a:cxn>
                  <a:cxn ang="0">
                    <a:pos x="T6" y="T7"/>
                  </a:cxn>
                  <a:cxn ang="0">
                    <a:pos x="T8" y="T9"/>
                  </a:cxn>
                </a:cxnLst>
                <a:rect l="0" t="0" r="r" b="b"/>
                <a:pathLst>
                  <a:path w="23" h="19">
                    <a:moveTo>
                      <a:pt x="1" y="2"/>
                    </a:moveTo>
                    <a:cubicBezTo>
                      <a:pt x="7" y="9"/>
                      <a:pt x="13" y="16"/>
                      <a:pt x="22" y="19"/>
                    </a:cubicBezTo>
                    <a:cubicBezTo>
                      <a:pt x="23" y="19"/>
                      <a:pt x="23" y="18"/>
                      <a:pt x="23" y="18"/>
                    </a:cubicBezTo>
                    <a:cubicBezTo>
                      <a:pt x="17" y="11"/>
                      <a:pt x="8" y="7"/>
                      <a:pt x="2" y="1"/>
                    </a:cubicBezTo>
                    <a:cubicBezTo>
                      <a:pt x="1" y="0"/>
                      <a:pt x="0" y="1"/>
                      <a:pt x="1"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6" name="Freeform 2825">
                <a:extLst>
                  <a:ext uri="{FF2B5EF4-FFF2-40B4-BE49-F238E27FC236}">
                    <a16:creationId xmlns:a16="http://schemas.microsoft.com/office/drawing/2014/main" id="{7BE847E9-6DD6-492C-A0A3-9C2D05F96BEE}"/>
                  </a:ext>
                </a:extLst>
              </p:cNvPr>
              <p:cNvSpPr>
                <a:spLocks/>
              </p:cNvSpPr>
              <p:nvPr/>
            </p:nvSpPr>
            <p:spPr bwMode="auto">
              <a:xfrm>
                <a:off x="382" y="282"/>
                <a:ext cx="62" cy="53"/>
              </a:xfrm>
              <a:custGeom>
                <a:avLst/>
                <a:gdLst>
                  <a:gd name="T0" fmla="*/ 0 w 26"/>
                  <a:gd name="T1" fmla="*/ 2 h 22"/>
                  <a:gd name="T2" fmla="*/ 12 w 26"/>
                  <a:gd name="T3" fmla="*/ 12 h 22"/>
                  <a:gd name="T4" fmla="*/ 25 w 26"/>
                  <a:gd name="T5" fmla="*/ 22 h 22"/>
                  <a:gd name="T6" fmla="*/ 25 w 26"/>
                  <a:gd name="T7" fmla="*/ 21 h 22"/>
                  <a:gd name="T8" fmla="*/ 16 w 26"/>
                  <a:gd name="T9" fmla="*/ 11 h 22"/>
                  <a:gd name="T10" fmla="*/ 1 w 26"/>
                  <a:gd name="T11" fmla="*/ 1 h 22"/>
                  <a:gd name="T12" fmla="*/ 0 w 26"/>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26" h="22">
                    <a:moveTo>
                      <a:pt x="0" y="2"/>
                    </a:moveTo>
                    <a:cubicBezTo>
                      <a:pt x="4" y="6"/>
                      <a:pt x="8" y="9"/>
                      <a:pt x="12" y="12"/>
                    </a:cubicBezTo>
                    <a:cubicBezTo>
                      <a:pt x="17" y="15"/>
                      <a:pt x="20" y="19"/>
                      <a:pt x="25" y="22"/>
                    </a:cubicBezTo>
                    <a:cubicBezTo>
                      <a:pt x="25" y="22"/>
                      <a:pt x="26" y="22"/>
                      <a:pt x="25" y="21"/>
                    </a:cubicBezTo>
                    <a:cubicBezTo>
                      <a:pt x="24" y="17"/>
                      <a:pt x="20" y="14"/>
                      <a:pt x="16" y="11"/>
                    </a:cubicBezTo>
                    <a:cubicBezTo>
                      <a:pt x="11" y="7"/>
                      <a:pt x="6" y="4"/>
                      <a:pt x="1" y="1"/>
                    </a:cubicBezTo>
                    <a:cubicBezTo>
                      <a:pt x="1" y="0"/>
                      <a:pt x="0" y="2"/>
                      <a:pt x="0"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7" name="Freeform 2826">
                <a:extLst>
                  <a:ext uri="{FF2B5EF4-FFF2-40B4-BE49-F238E27FC236}">
                    <a16:creationId xmlns:a16="http://schemas.microsoft.com/office/drawing/2014/main" id="{B6326981-EE93-4021-961F-18E7C84FA315}"/>
                  </a:ext>
                </a:extLst>
              </p:cNvPr>
              <p:cNvSpPr>
                <a:spLocks/>
              </p:cNvSpPr>
              <p:nvPr/>
            </p:nvSpPr>
            <p:spPr bwMode="auto">
              <a:xfrm>
                <a:off x="370" y="292"/>
                <a:ext cx="57" cy="43"/>
              </a:xfrm>
              <a:custGeom>
                <a:avLst/>
                <a:gdLst>
                  <a:gd name="T0" fmla="*/ 1 w 24"/>
                  <a:gd name="T1" fmla="*/ 3 h 18"/>
                  <a:gd name="T2" fmla="*/ 23 w 24"/>
                  <a:gd name="T3" fmla="*/ 18 h 18"/>
                  <a:gd name="T4" fmla="*/ 24 w 24"/>
                  <a:gd name="T5" fmla="*/ 17 h 18"/>
                  <a:gd name="T6" fmla="*/ 2 w 24"/>
                  <a:gd name="T7" fmla="*/ 1 h 18"/>
                  <a:gd name="T8" fmla="*/ 1 w 24"/>
                  <a:gd name="T9" fmla="*/ 3 h 18"/>
                </a:gdLst>
                <a:ahLst/>
                <a:cxnLst>
                  <a:cxn ang="0">
                    <a:pos x="T0" y="T1"/>
                  </a:cxn>
                  <a:cxn ang="0">
                    <a:pos x="T2" y="T3"/>
                  </a:cxn>
                  <a:cxn ang="0">
                    <a:pos x="T4" y="T5"/>
                  </a:cxn>
                  <a:cxn ang="0">
                    <a:pos x="T6" y="T7"/>
                  </a:cxn>
                  <a:cxn ang="0">
                    <a:pos x="T8" y="T9"/>
                  </a:cxn>
                </a:cxnLst>
                <a:rect l="0" t="0" r="r" b="b"/>
                <a:pathLst>
                  <a:path w="24" h="18">
                    <a:moveTo>
                      <a:pt x="1" y="3"/>
                    </a:moveTo>
                    <a:cubicBezTo>
                      <a:pt x="7" y="9"/>
                      <a:pt x="14" y="16"/>
                      <a:pt x="23" y="18"/>
                    </a:cubicBezTo>
                    <a:cubicBezTo>
                      <a:pt x="24" y="18"/>
                      <a:pt x="24" y="18"/>
                      <a:pt x="24" y="17"/>
                    </a:cubicBezTo>
                    <a:cubicBezTo>
                      <a:pt x="17" y="12"/>
                      <a:pt x="9" y="8"/>
                      <a:pt x="2" y="1"/>
                    </a:cubicBezTo>
                    <a:cubicBezTo>
                      <a:pt x="1" y="0"/>
                      <a:pt x="0" y="2"/>
                      <a:pt x="1" y="3"/>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8" name="Freeform 2827">
                <a:extLst>
                  <a:ext uri="{FF2B5EF4-FFF2-40B4-BE49-F238E27FC236}">
                    <a16:creationId xmlns:a16="http://schemas.microsoft.com/office/drawing/2014/main" id="{DAD161E5-FB6C-4824-B622-9AC7C2096FFC}"/>
                  </a:ext>
                </a:extLst>
              </p:cNvPr>
              <p:cNvSpPr>
                <a:spLocks/>
              </p:cNvSpPr>
              <p:nvPr/>
            </p:nvSpPr>
            <p:spPr bwMode="auto">
              <a:xfrm>
                <a:off x="356" y="297"/>
                <a:ext cx="60" cy="47"/>
              </a:xfrm>
              <a:custGeom>
                <a:avLst/>
                <a:gdLst>
                  <a:gd name="T0" fmla="*/ 1 w 25"/>
                  <a:gd name="T1" fmla="*/ 3 h 20"/>
                  <a:gd name="T2" fmla="*/ 24 w 25"/>
                  <a:gd name="T3" fmla="*/ 20 h 20"/>
                  <a:gd name="T4" fmla="*/ 24 w 25"/>
                  <a:gd name="T5" fmla="*/ 20 h 20"/>
                  <a:gd name="T6" fmla="*/ 3 w 25"/>
                  <a:gd name="T7" fmla="*/ 1 h 20"/>
                  <a:gd name="T8" fmla="*/ 1 w 25"/>
                  <a:gd name="T9" fmla="*/ 3 h 20"/>
                </a:gdLst>
                <a:ahLst/>
                <a:cxnLst>
                  <a:cxn ang="0">
                    <a:pos x="T0" y="T1"/>
                  </a:cxn>
                  <a:cxn ang="0">
                    <a:pos x="T2" y="T3"/>
                  </a:cxn>
                  <a:cxn ang="0">
                    <a:pos x="T4" y="T5"/>
                  </a:cxn>
                  <a:cxn ang="0">
                    <a:pos x="T6" y="T7"/>
                  </a:cxn>
                  <a:cxn ang="0">
                    <a:pos x="T8" y="T9"/>
                  </a:cxn>
                </a:cxnLst>
                <a:rect l="0" t="0" r="r" b="b"/>
                <a:pathLst>
                  <a:path w="25" h="20">
                    <a:moveTo>
                      <a:pt x="1" y="3"/>
                    </a:moveTo>
                    <a:cubicBezTo>
                      <a:pt x="8" y="10"/>
                      <a:pt x="15" y="16"/>
                      <a:pt x="24" y="20"/>
                    </a:cubicBezTo>
                    <a:cubicBezTo>
                      <a:pt x="24" y="20"/>
                      <a:pt x="25" y="20"/>
                      <a:pt x="24" y="20"/>
                    </a:cubicBezTo>
                    <a:cubicBezTo>
                      <a:pt x="17" y="13"/>
                      <a:pt x="9" y="8"/>
                      <a:pt x="3" y="1"/>
                    </a:cubicBezTo>
                    <a:cubicBezTo>
                      <a:pt x="2" y="0"/>
                      <a:pt x="0" y="2"/>
                      <a:pt x="1" y="3"/>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9" name="Freeform 2828">
                <a:extLst>
                  <a:ext uri="{FF2B5EF4-FFF2-40B4-BE49-F238E27FC236}">
                    <a16:creationId xmlns:a16="http://schemas.microsoft.com/office/drawing/2014/main" id="{63BD37F3-66F6-4EDF-8D50-16B6E722B9A0}"/>
                  </a:ext>
                </a:extLst>
              </p:cNvPr>
              <p:cNvSpPr>
                <a:spLocks/>
              </p:cNvSpPr>
              <p:nvPr/>
            </p:nvSpPr>
            <p:spPr bwMode="auto">
              <a:xfrm>
                <a:off x="339" y="304"/>
                <a:ext cx="58" cy="45"/>
              </a:xfrm>
              <a:custGeom>
                <a:avLst/>
                <a:gdLst>
                  <a:gd name="T0" fmla="*/ 0 w 24"/>
                  <a:gd name="T1" fmla="*/ 2 h 19"/>
                  <a:gd name="T2" fmla="*/ 10 w 24"/>
                  <a:gd name="T3" fmla="*/ 10 h 19"/>
                  <a:gd name="T4" fmla="*/ 23 w 24"/>
                  <a:gd name="T5" fmla="*/ 18 h 19"/>
                  <a:gd name="T6" fmla="*/ 24 w 24"/>
                  <a:gd name="T7" fmla="*/ 17 h 19"/>
                  <a:gd name="T8" fmla="*/ 1 w 24"/>
                  <a:gd name="T9" fmla="*/ 1 h 19"/>
                  <a:gd name="T10" fmla="*/ 0 w 24"/>
                  <a:gd name="T11" fmla="*/ 2 h 19"/>
                </a:gdLst>
                <a:ahLst/>
                <a:cxnLst>
                  <a:cxn ang="0">
                    <a:pos x="T0" y="T1"/>
                  </a:cxn>
                  <a:cxn ang="0">
                    <a:pos x="T2" y="T3"/>
                  </a:cxn>
                  <a:cxn ang="0">
                    <a:pos x="T4" y="T5"/>
                  </a:cxn>
                  <a:cxn ang="0">
                    <a:pos x="T6" y="T7"/>
                  </a:cxn>
                  <a:cxn ang="0">
                    <a:pos x="T8" y="T9"/>
                  </a:cxn>
                  <a:cxn ang="0">
                    <a:pos x="T10" y="T11"/>
                  </a:cxn>
                </a:cxnLst>
                <a:rect l="0" t="0" r="r" b="b"/>
                <a:pathLst>
                  <a:path w="24" h="19">
                    <a:moveTo>
                      <a:pt x="0" y="2"/>
                    </a:moveTo>
                    <a:cubicBezTo>
                      <a:pt x="3" y="5"/>
                      <a:pt x="6" y="8"/>
                      <a:pt x="10" y="10"/>
                    </a:cubicBezTo>
                    <a:cubicBezTo>
                      <a:pt x="14" y="13"/>
                      <a:pt x="18" y="17"/>
                      <a:pt x="23" y="18"/>
                    </a:cubicBezTo>
                    <a:cubicBezTo>
                      <a:pt x="24" y="19"/>
                      <a:pt x="24" y="18"/>
                      <a:pt x="24" y="17"/>
                    </a:cubicBezTo>
                    <a:cubicBezTo>
                      <a:pt x="18" y="10"/>
                      <a:pt x="8" y="8"/>
                      <a:pt x="1" y="1"/>
                    </a:cubicBezTo>
                    <a:cubicBezTo>
                      <a:pt x="1" y="0"/>
                      <a:pt x="0" y="1"/>
                      <a:pt x="0"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0" name="Freeform 2829">
                <a:extLst>
                  <a:ext uri="{FF2B5EF4-FFF2-40B4-BE49-F238E27FC236}">
                    <a16:creationId xmlns:a16="http://schemas.microsoft.com/office/drawing/2014/main" id="{22E29274-1EB9-461E-A77D-0F04DDDD3A0F}"/>
                  </a:ext>
                </a:extLst>
              </p:cNvPr>
              <p:cNvSpPr>
                <a:spLocks/>
              </p:cNvSpPr>
              <p:nvPr/>
            </p:nvSpPr>
            <p:spPr bwMode="auto">
              <a:xfrm>
                <a:off x="320" y="313"/>
                <a:ext cx="65" cy="46"/>
              </a:xfrm>
              <a:custGeom>
                <a:avLst/>
                <a:gdLst>
                  <a:gd name="T0" fmla="*/ 1 w 27"/>
                  <a:gd name="T1" fmla="*/ 1 h 19"/>
                  <a:gd name="T2" fmla="*/ 26 w 27"/>
                  <a:gd name="T3" fmla="*/ 19 h 19"/>
                  <a:gd name="T4" fmla="*/ 26 w 27"/>
                  <a:gd name="T5" fmla="*/ 18 h 19"/>
                  <a:gd name="T6" fmla="*/ 15 w 27"/>
                  <a:gd name="T7" fmla="*/ 10 h 19"/>
                  <a:gd name="T8" fmla="*/ 3 w 27"/>
                  <a:gd name="T9" fmla="*/ 0 h 19"/>
                  <a:gd name="T10" fmla="*/ 1 w 27"/>
                  <a:gd name="T11" fmla="*/ 1 h 19"/>
                </a:gdLst>
                <a:ahLst/>
                <a:cxnLst>
                  <a:cxn ang="0">
                    <a:pos x="T0" y="T1"/>
                  </a:cxn>
                  <a:cxn ang="0">
                    <a:pos x="T2" y="T3"/>
                  </a:cxn>
                  <a:cxn ang="0">
                    <a:pos x="T4" y="T5"/>
                  </a:cxn>
                  <a:cxn ang="0">
                    <a:pos x="T6" y="T7"/>
                  </a:cxn>
                  <a:cxn ang="0">
                    <a:pos x="T8" y="T9"/>
                  </a:cxn>
                  <a:cxn ang="0">
                    <a:pos x="T10" y="T11"/>
                  </a:cxn>
                </a:cxnLst>
                <a:rect l="0" t="0" r="r" b="b"/>
                <a:pathLst>
                  <a:path w="27" h="19">
                    <a:moveTo>
                      <a:pt x="1" y="1"/>
                    </a:moveTo>
                    <a:cubicBezTo>
                      <a:pt x="6" y="10"/>
                      <a:pt x="16" y="17"/>
                      <a:pt x="26" y="19"/>
                    </a:cubicBezTo>
                    <a:cubicBezTo>
                      <a:pt x="26" y="19"/>
                      <a:pt x="27" y="19"/>
                      <a:pt x="26" y="18"/>
                    </a:cubicBezTo>
                    <a:cubicBezTo>
                      <a:pt x="23" y="15"/>
                      <a:pt x="19" y="13"/>
                      <a:pt x="15" y="10"/>
                    </a:cubicBezTo>
                    <a:cubicBezTo>
                      <a:pt x="11" y="8"/>
                      <a:pt x="6" y="5"/>
                      <a:pt x="3" y="0"/>
                    </a:cubicBezTo>
                    <a:cubicBezTo>
                      <a:pt x="2" y="0"/>
                      <a:pt x="0" y="0"/>
                      <a:pt x="1"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1" name="Freeform 2830">
                <a:extLst>
                  <a:ext uri="{FF2B5EF4-FFF2-40B4-BE49-F238E27FC236}">
                    <a16:creationId xmlns:a16="http://schemas.microsoft.com/office/drawing/2014/main" id="{8DF31DEC-F5F7-49FC-88CF-DFB9BB1CA780}"/>
                  </a:ext>
                </a:extLst>
              </p:cNvPr>
              <p:cNvSpPr>
                <a:spLocks/>
              </p:cNvSpPr>
              <p:nvPr/>
            </p:nvSpPr>
            <p:spPr bwMode="auto">
              <a:xfrm>
                <a:off x="316" y="328"/>
                <a:ext cx="54" cy="43"/>
              </a:xfrm>
              <a:custGeom>
                <a:avLst/>
                <a:gdLst>
                  <a:gd name="T0" fmla="*/ 1 w 23"/>
                  <a:gd name="T1" fmla="*/ 2 h 18"/>
                  <a:gd name="T2" fmla="*/ 22 w 23"/>
                  <a:gd name="T3" fmla="*/ 18 h 18"/>
                  <a:gd name="T4" fmla="*/ 23 w 23"/>
                  <a:gd name="T5" fmla="*/ 16 h 18"/>
                  <a:gd name="T6" fmla="*/ 13 w 23"/>
                  <a:gd name="T7" fmla="*/ 10 h 18"/>
                  <a:gd name="T8" fmla="*/ 3 w 23"/>
                  <a:gd name="T9" fmla="*/ 1 h 18"/>
                  <a:gd name="T10" fmla="*/ 1 w 23"/>
                  <a:gd name="T11" fmla="*/ 2 h 18"/>
                </a:gdLst>
                <a:ahLst/>
                <a:cxnLst>
                  <a:cxn ang="0">
                    <a:pos x="T0" y="T1"/>
                  </a:cxn>
                  <a:cxn ang="0">
                    <a:pos x="T2" y="T3"/>
                  </a:cxn>
                  <a:cxn ang="0">
                    <a:pos x="T4" y="T5"/>
                  </a:cxn>
                  <a:cxn ang="0">
                    <a:pos x="T6" y="T7"/>
                  </a:cxn>
                  <a:cxn ang="0">
                    <a:pos x="T8" y="T9"/>
                  </a:cxn>
                  <a:cxn ang="0">
                    <a:pos x="T10" y="T11"/>
                  </a:cxn>
                </a:cxnLst>
                <a:rect l="0" t="0" r="r" b="b"/>
                <a:pathLst>
                  <a:path w="23" h="18">
                    <a:moveTo>
                      <a:pt x="1" y="2"/>
                    </a:moveTo>
                    <a:cubicBezTo>
                      <a:pt x="6" y="9"/>
                      <a:pt x="13" y="16"/>
                      <a:pt x="22" y="18"/>
                    </a:cubicBezTo>
                    <a:cubicBezTo>
                      <a:pt x="23" y="18"/>
                      <a:pt x="23" y="17"/>
                      <a:pt x="23" y="16"/>
                    </a:cubicBezTo>
                    <a:cubicBezTo>
                      <a:pt x="20" y="14"/>
                      <a:pt x="16" y="12"/>
                      <a:pt x="13" y="10"/>
                    </a:cubicBezTo>
                    <a:cubicBezTo>
                      <a:pt x="9" y="7"/>
                      <a:pt x="6" y="4"/>
                      <a:pt x="3" y="1"/>
                    </a:cubicBezTo>
                    <a:cubicBezTo>
                      <a:pt x="2" y="0"/>
                      <a:pt x="0" y="1"/>
                      <a:pt x="1"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2" name="Freeform 2831">
                <a:extLst>
                  <a:ext uri="{FF2B5EF4-FFF2-40B4-BE49-F238E27FC236}">
                    <a16:creationId xmlns:a16="http://schemas.microsoft.com/office/drawing/2014/main" id="{CE0D48AD-601D-46F0-8F61-94AA35354E90}"/>
                  </a:ext>
                </a:extLst>
              </p:cNvPr>
              <p:cNvSpPr>
                <a:spLocks/>
              </p:cNvSpPr>
              <p:nvPr/>
            </p:nvSpPr>
            <p:spPr bwMode="auto">
              <a:xfrm>
                <a:off x="744" y="392"/>
                <a:ext cx="203" cy="70"/>
              </a:xfrm>
              <a:custGeom>
                <a:avLst/>
                <a:gdLst>
                  <a:gd name="T0" fmla="*/ 0 w 85"/>
                  <a:gd name="T1" fmla="*/ 1 h 29"/>
                  <a:gd name="T2" fmla="*/ 39 w 85"/>
                  <a:gd name="T3" fmla="*/ 20 h 29"/>
                  <a:gd name="T4" fmla="*/ 84 w 85"/>
                  <a:gd name="T5" fmla="*/ 23 h 29"/>
                  <a:gd name="T6" fmla="*/ 84 w 85"/>
                  <a:gd name="T7" fmla="*/ 22 h 29"/>
                  <a:gd name="T8" fmla="*/ 40 w 85"/>
                  <a:gd name="T9" fmla="*/ 17 h 29"/>
                  <a:gd name="T10" fmla="*/ 1 w 85"/>
                  <a:gd name="T11" fmla="*/ 1 h 29"/>
                  <a:gd name="T12" fmla="*/ 0 w 85"/>
                  <a:gd name="T13" fmla="*/ 1 h 29"/>
                </a:gdLst>
                <a:ahLst/>
                <a:cxnLst>
                  <a:cxn ang="0">
                    <a:pos x="T0" y="T1"/>
                  </a:cxn>
                  <a:cxn ang="0">
                    <a:pos x="T2" y="T3"/>
                  </a:cxn>
                  <a:cxn ang="0">
                    <a:pos x="T4" y="T5"/>
                  </a:cxn>
                  <a:cxn ang="0">
                    <a:pos x="T6" y="T7"/>
                  </a:cxn>
                  <a:cxn ang="0">
                    <a:pos x="T8" y="T9"/>
                  </a:cxn>
                  <a:cxn ang="0">
                    <a:pos x="T10" y="T11"/>
                  </a:cxn>
                  <a:cxn ang="0">
                    <a:pos x="T12" y="T13"/>
                  </a:cxn>
                </a:cxnLst>
                <a:rect l="0" t="0" r="r" b="b"/>
                <a:pathLst>
                  <a:path w="85" h="29">
                    <a:moveTo>
                      <a:pt x="0" y="1"/>
                    </a:moveTo>
                    <a:cubicBezTo>
                      <a:pt x="11" y="11"/>
                      <a:pt x="26" y="15"/>
                      <a:pt x="39" y="20"/>
                    </a:cubicBezTo>
                    <a:cubicBezTo>
                      <a:pt x="53" y="24"/>
                      <a:pt x="70" y="29"/>
                      <a:pt x="84" y="23"/>
                    </a:cubicBezTo>
                    <a:cubicBezTo>
                      <a:pt x="85" y="23"/>
                      <a:pt x="85" y="22"/>
                      <a:pt x="84" y="22"/>
                    </a:cubicBezTo>
                    <a:cubicBezTo>
                      <a:pt x="69" y="23"/>
                      <a:pt x="55" y="22"/>
                      <a:pt x="40" y="17"/>
                    </a:cubicBezTo>
                    <a:cubicBezTo>
                      <a:pt x="26" y="13"/>
                      <a:pt x="13" y="8"/>
                      <a:pt x="1" y="1"/>
                    </a:cubicBezTo>
                    <a:cubicBezTo>
                      <a:pt x="0" y="0"/>
                      <a:pt x="0" y="1"/>
                      <a:pt x="0"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3" name="Freeform 2832">
                <a:extLst>
                  <a:ext uri="{FF2B5EF4-FFF2-40B4-BE49-F238E27FC236}">
                    <a16:creationId xmlns:a16="http://schemas.microsoft.com/office/drawing/2014/main" id="{79510D2C-7427-448B-BCA1-6750B90C9DD6}"/>
                  </a:ext>
                </a:extLst>
              </p:cNvPr>
              <p:cNvSpPr>
                <a:spLocks/>
              </p:cNvSpPr>
              <p:nvPr/>
            </p:nvSpPr>
            <p:spPr bwMode="auto">
              <a:xfrm>
                <a:off x="728" y="404"/>
                <a:ext cx="228" cy="67"/>
              </a:xfrm>
              <a:custGeom>
                <a:avLst/>
                <a:gdLst>
                  <a:gd name="T0" fmla="*/ 0 w 96"/>
                  <a:gd name="T1" fmla="*/ 0 h 28"/>
                  <a:gd name="T2" fmla="*/ 46 w 96"/>
                  <a:gd name="T3" fmla="*/ 20 h 28"/>
                  <a:gd name="T4" fmla="*/ 95 w 96"/>
                  <a:gd name="T5" fmla="*/ 20 h 28"/>
                  <a:gd name="T6" fmla="*/ 95 w 96"/>
                  <a:gd name="T7" fmla="*/ 19 h 28"/>
                  <a:gd name="T8" fmla="*/ 72 w 96"/>
                  <a:gd name="T9" fmla="*/ 21 h 28"/>
                  <a:gd name="T10" fmla="*/ 45 w 96"/>
                  <a:gd name="T11" fmla="*/ 17 h 28"/>
                  <a:gd name="T12" fmla="*/ 24 w 96"/>
                  <a:gd name="T13" fmla="*/ 11 h 28"/>
                  <a:gd name="T14" fmla="*/ 0 w 96"/>
                  <a:gd name="T15" fmla="*/ 0 h 28"/>
                  <a:gd name="T16" fmla="*/ 0 w 9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8">
                    <a:moveTo>
                      <a:pt x="0" y="0"/>
                    </a:moveTo>
                    <a:cubicBezTo>
                      <a:pt x="11" y="12"/>
                      <a:pt x="31" y="16"/>
                      <a:pt x="46" y="20"/>
                    </a:cubicBezTo>
                    <a:cubicBezTo>
                      <a:pt x="60" y="24"/>
                      <a:pt x="81" y="28"/>
                      <a:pt x="95" y="20"/>
                    </a:cubicBezTo>
                    <a:cubicBezTo>
                      <a:pt x="96" y="20"/>
                      <a:pt x="95" y="19"/>
                      <a:pt x="95" y="19"/>
                    </a:cubicBezTo>
                    <a:cubicBezTo>
                      <a:pt x="87" y="20"/>
                      <a:pt x="80" y="21"/>
                      <a:pt x="72" y="21"/>
                    </a:cubicBezTo>
                    <a:cubicBezTo>
                      <a:pt x="63" y="21"/>
                      <a:pt x="54" y="19"/>
                      <a:pt x="45" y="17"/>
                    </a:cubicBezTo>
                    <a:cubicBezTo>
                      <a:pt x="38" y="15"/>
                      <a:pt x="31" y="14"/>
                      <a:pt x="24" y="11"/>
                    </a:cubicBezTo>
                    <a:cubicBezTo>
                      <a:pt x="16" y="8"/>
                      <a:pt x="8" y="3"/>
                      <a:pt x="0" y="0"/>
                    </a:cubicBezTo>
                    <a:cubicBezTo>
                      <a:pt x="0" y="0"/>
                      <a:pt x="0" y="0"/>
                      <a:pt x="0" y="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4" name="Freeform 2833">
                <a:extLst>
                  <a:ext uri="{FF2B5EF4-FFF2-40B4-BE49-F238E27FC236}">
                    <a16:creationId xmlns:a16="http://schemas.microsoft.com/office/drawing/2014/main" id="{888DCED9-097C-4BF3-87F8-465FE0D003A4}"/>
                  </a:ext>
                </a:extLst>
              </p:cNvPr>
              <p:cNvSpPr>
                <a:spLocks/>
              </p:cNvSpPr>
              <p:nvPr/>
            </p:nvSpPr>
            <p:spPr bwMode="auto">
              <a:xfrm>
                <a:off x="742" y="428"/>
                <a:ext cx="212" cy="50"/>
              </a:xfrm>
              <a:custGeom>
                <a:avLst/>
                <a:gdLst>
                  <a:gd name="T0" fmla="*/ 0 w 89"/>
                  <a:gd name="T1" fmla="*/ 0 h 21"/>
                  <a:gd name="T2" fmla="*/ 42 w 89"/>
                  <a:gd name="T3" fmla="*/ 17 h 21"/>
                  <a:gd name="T4" fmla="*/ 88 w 89"/>
                  <a:gd name="T5" fmla="*/ 16 h 21"/>
                  <a:gd name="T6" fmla="*/ 88 w 89"/>
                  <a:gd name="T7" fmla="*/ 15 h 21"/>
                  <a:gd name="T8" fmla="*/ 43 w 89"/>
                  <a:gd name="T9" fmla="*/ 15 h 21"/>
                  <a:gd name="T10" fmla="*/ 0 w 89"/>
                  <a:gd name="T11" fmla="*/ 0 h 21"/>
                </a:gdLst>
                <a:ahLst/>
                <a:cxnLst>
                  <a:cxn ang="0">
                    <a:pos x="T0" y="T1"/>
                  </a:cxn>
                  <a:cxn ang="0">
                    <a:pos x="T2" y="T3"/>
                  </a:cxn>
                  <a:cxn ang="0">
                    <a:pos x="T4" y="T5"/>
                  </a:cxn>
                  <a:cxn ang="0">
                    <a:pos x="T6" y="T7"/>
                  </a:cxn>
                  <a:cxn ang="0">
                    <a:pos x="T8" y="T9"/>
                  </a:cxn>
                  <a:cxn ang="0">
                    <a:pos x="T10" y="T11"/>
                  </a:cxn>
                </a:cxnLst>
                <a:rect l="0" t="0" r="r" b="b"/>
                <a:pathLst>
                  <a:path w="89" h="21">
                    <a:moveTo>
                      <a:pt x="0" y="0"/>
                    </a:moveTo>
                    <a:cubicBezTo>
                      <a:pt x="12" y="10"/>
                      <a:pt x="28" y="15"/>
                      <a:pt x="42" y="17"/>
                    </a:cubicBezTo>
                    <a:cubicBezTo>
                      <a:pt x="57" y="20"/>
                      <a:pt x="74" y="21"/>
                      <a:pt x="88" y="16"/>
                    </a:cubicBezTo>
                    <a:cubicBezTo>
                      <a:pt x="89" y="16"/>
                      <a:pt x="89" y="15"/>
                      <a:pt x="88" y="15"/>
                    </a:cubicBezTo>
                    <a:cubicBezTo>
                      <a:pt x="73" y="16"/>
                      <a:pt x="58" y="17"/>
                      <a:pt x="43" y="15"/>
                    </a:cubicBezTo>
                    <a:cubicBezTo>
                      <a:pt x="28" y="12"/>
                      <a:pt x="14" y="6"/>
                      <a:pt x="0" y="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5" name="Freeform 2834">
                <a:extLst>
                  <a:ext uri="{FF2B5EF4-FFF2-40B4-BE49-F238E27FC236}">
                    <a16:creationId xmlns:a16="http://schemas.microsoft.com/office/drawing/2014/main" id="{E004E50E-72C1-4B67-843B-6960EA464FAA}"/>
                  </a:ext>
                </a:extLst>
              </p:cNvPr>
              <p:cNvSpPr>
                <a:spLocks/>
              </p:cNvSpPr>
              <p:nvPr/>
            </p:nvSpPr>
            <p:spPr bwMode="auto">
              <a:xfrm>
                <a:off x="756" y="445"/>
                <a:ext cx="189" cy="43"/>
              </a:xfrm>
              <a:custGeom>
                <a:avLst/>
                <a:gdLst>
                  <a:gd name="T0" fmla="*/ 0 w 79"/>
                  <a:gd name="T1" fmla="*/ 1 h 18"/>
                  <a:gd name="T2" fmla="*/ 35 w 79"/>
                  <a:gd name="T3" fmla="*/ 15 h 18"/>
                  <a:gd name="T4" fmla="*/ 78 w 79"/>
                  <a:gd name="T5" fmla="*/ 17 h 18"/>
                  <a:gd name="T6" fmla="*/ 78 w 79"/>
                  <a:gd name="T7" fmla="*/ 15 h 18"/>
                  <a:gd name="T8" fmla="*/ 37 w 79"/>
                  <a:gd name="T9" fmla="*/ 12 h 18"/>
                  <a:gd name="T10" fmla="*/ 1 w 79"/>
                  <a:gd name="T11" fmla="*/ 1 h 18"/>
                  <a:gd name="T12" fmla="*/ 0 w 79"/>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79" h="18">
                    <a:moveTo>
                      <a:pt x="0" y="1"/>
                    </a:moveTo>
                    <a:cubicBezTo>
                      <a:pt x="10" y="9"/>
                      <a:pt x="23" y="13"/>
                      <a:pt x="35" y="15"/>
                    </a:cubicBezTo>
                    <a:cubicBezTo>
                      <a:pt x="49" y="17"/>
                      <a:pt x="64" y="18"/>
                      <a:pt x="78" y="17"/>
                    </a:cubicBezTo>
                    <a:cubicBezTo>
                      <a:pt x="79" y="16"/>
                      <a:pt x="79" y="15"/>
                      <a:pt x="78" y="15"/>
                    </a:cubicBezTo>
                    <a:cubicBezTo>
                      <a:pt x="64" y="14"/>
                      <a:pt x="51" y="15"/>
                      <a:pt x="37" y="12"/>
                    </a:cubicBezTo>
                    <a:cubicBezTo>
                      <a:pt x="24" y="11"/>
                      <a:pt x="13" y="6"/>
                      <a:pt x="1" y="1"/>
                    </a:cubicBezTo>
                    <a:cubicBezTo>
                      <a:pt x="0" y="0"/>
                      <a:pt x="0" y="1"/>
                      <a:pt x="0"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6" name="Freeform 2835">
                <a:extLst>
                  <a:ext uri="{FF2B5EF4-FFF2-40B4-BE49-F238E27FC236}">
                    <a16:creationId xmlns:a16="http://schemas.microsoft.com/office/drawing/2014/main" id="{8FFC5FDF-881C-4CDA-A5CE-FFB95FB78C34}"/>
                  </a:ext>
                </a:extLst>
              </p:cNvPr>
              <p:cNvSpPr>
                <a:spLocks/>
              </p:cNvSpPr>
              <p:nvPr/>
            </p:nvSpPr>
            <p:spPr bwMode="auto">
              <a:xfrm>
                <a:off x="773" y="466"/>
                <a:ext cx="107" cy="34"/>
              </a:xfrm>
              <a:custGeom>
                <a:avLst/>
                <a:gdLst>
                  <a:gd name="T0" fmla="*/ 0 w 45"/>
                  <a:gd name="T1" fmla="*/ 1 h 14"/>
                  <a:gd name="T2" fmla="*/ 21 w 45"/>
                  <a:gd name="T3" fmla="*/ 11 h 14"/>
                  <a:gd name="T4" fmla="*/ 44 w 45"/>
                  <a:gd name="T5" fmla="*/ 13 h 14"/>
                  <a:gd name="T6" fmla="*/ 44 w 45"/>
                  <a:gd name="T7" fmla="*/ 12 h 14"/>
                  <a:gd name="T8" fmla="*/ 21 w 45"/>
                  <a:gd name="T9" fmla="*/ 8 h 14"/>
                  <a:gd name="T10" fmla="*/ 0 w 45"/>
                  <a:gd name="T11" fmla="*/ 0 h 14"/>
                  <a:gd name="T12" fmla="*/ 0 w 45"/>
                  <a:gd name="T13" fmla="*/ 1 h 14"/>
                </a:gdLst>
                <a:ahLst/>
                <a:cxnLst>
                  <a:cxn ang="0">
                    <a:pos x="T0" y="T1"/>
                  </a:cxn>
                  <a:cxn ang="0">
                    <a:pos x="T2" y="T3"/>
                  </a:cxn>
                  <a:cxn ang="0">
                    <a:pos x="T4" y="T5"/>
                  </a:cxn>
                  <a:cxn ang="0">
                    <a:pos x="T6" y="T7"/>
                  </a:cxn>
                  <a:cxn ang="0">
                    <a:pos x="T8" y="T9"/>
                  </a:cxn>
                  <a:cxn ang="0">
                    <a:pos x="T10" y="T11"/>
                  </a:cxn>
                  <a:cxn ang="0">
                    <a:pos x="T12" y="T13"/>
                  </a:cxn>
                </a:cxnLst>
                <a:rect l="0" t="0" r="r" b="b"/>
                <a:pathLst>
                  <a:path w="45" h="14">
                    <a:moveTo>
                      <a:pt x="0" y="1"/>
                    </a:moveTo>
                    <a:cubicBezTo>
                      <a:pt x="5" y="6"/>
                      <a:pt x="14" y="9"/>
                      <a:pt x="21" y="11"/>
                    </a:cubicBezTo>
                    <a:cubicBezTo>
                      <a:pt x="28" y="13"/>
                      <a:pt x="36" y="14"/>
                      <a:pt x="44" y="13"/>
                    </a:cubicBezTo>
                    <a:cubicBezTo>
                      <a:pt x="45" y="13"/>
                      <a:pt x="45" y="12"/>
                      <a:pt x="44" y="12"/>
                    </a:cubicBezTo>
                    <a:cubicBezTo>
                      <a:pt x="37" y="11"/>
                      <a:pt x="29" y="10"/>
                      <a:pt x="21" y="8"/>
                    </a:cubicBezTo>
                    <a:cubicBezTo>
                      <a:pt x="14" y="6"/>
                      <a:pt x="7" y="2"/>
                      <a:pt x="0" y="0"/>
                    </a:cubicBezTo>
                    <a:lnTo>
                      <a:pt x="0" y="1"/>
                    </a:ln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7" name="Freeform 2836">
                <a:extLst>
                  <a:ext uri="{FF2B5EF4-FFF2-40B4-BE49-F238E27FC236}">
                    <a16:creationId xmlns:a16="http://schemas.microsoft.com/office/drawing/2014/main" id="{DE3201B3-F277-458A-9A1B-ECF755A2DC37}"/>
                  </a:ext>
                </a:extLst>
              </p:cNvPr>
              <p:cNvSpPr>
                <a:spLocks/>
              </p:cNvSpPr>
              <p:nvPr/>
            </p:nvSpPr>
            <p:spPr bwMode="auto">
              <a:xfrm>
                <a:off x="685" y="591"/>
                <a:ext cx="126" cy="119"/>
              </a:xfrm>
              <a:custGeom>
                <a:avLst/>
                <a:gdLst>
                  <a:gd name="T0" fmla="*/ 1 w 53"/>
                  <a:gd name="T1" fmla="*/ 49 h 50"/>
                  <a:gd name="T2" fmla="*/ 36 w 53"/>
                  <a:gd name="T3" fmla="*/ 29 h 50"/>
                  <a:gd name="T4" fmla="*/ 53 w 53"/>
                  <a:gd name="T5" fmla="*/ 1 h 50"/>
                  <a:gd name="T6" fmla="*/ 52 w 53"/>
                  <a:gd name="T7" fmla="*/ 1 h 50"/>
                  <a:gd name="T8" fmla="*/ 44 w 53"/>
                  <a:gd name="T9" fmla="*/ 14 h 50"/>
                  <a:gd name="T10" fmla="*/ 32 w 53"/>
                  <a:gd name="T11" fmla="*/ 28 h 50"/>
                  <a:gd name="T12" fmla="*/ 1 w 53"/>
                  <a:gd name="T13" fmla="*/ 48 h 50"/>
                  <a:gd name="T14" fmla="*/ 1 w 53"/>
                  <a:gd name="T15" fmla="*/ 49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0">
                    <a:moveTo>
                      <a:pt x="1" y="49"/>
                    </a:moveTo>
                    <a:cubicBezTo>
                      <a:pt x="14" y="44"/>
                      <a:pt x="26" y="38"/>
                      <a:pt x="36" y="29"/>
                    </a:cubicBezTo>
                    <a:cubicBezTo>
                      <a:pt x="43" y="22"/>
                      <a:pt x="52" y="11"/>
                      <a:pt x="53" y="1"/>
                    </a:cubicBezTo>
                    <a:cubicBezTo>
                      <a:pt x="53" y="0"/>
                      <a:pt x="52" y="0"/>
                      <a:pt x="52" y="1"/>
                    </a:cubicBezTo>
                    <a:cubicBezTo>
                      <a:pt x="48" y="5"/>
                      <a:pt x="47" y="10"/>
                      <a:pt x="44" y="14"/>
                    </a:cubicBezTo>
                    <a:cubicBezTo>
                      <a:pt x="41" y="19"/>
                      <a:pt x="37" y="24"/>
                      <a:pt x="32" y="28"/>
                    </a:cubicBezTo>
                    <a:cubicBezTo>
                      <a:pt x="23" y="37"/>
                      <a:pt x="12" y="42"/>
                      <a:pt x="1" y="48"/>
                    </a:cubicBezTo>
                    <a:cubicBezTo>
                      <a:pt x="0" y="48"/>
                      <a:pt x="0" y="50"/>
                      <a:pt x="1" y="49"/>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8" name="Freeform 2837">
                <a:extLst>
                  <a:ext uri="{FF2B5EF4-FFF2-40B4-BE49-F238E27FC236}">
                    <a16:creationId xmlns:a16="http://schemas.microsoft.com/office/drawing/2014/main" id="{59557193-4EDD-453F-8F72-7C67FB4FCD20}"/>
                  </a:ext>
                </a:extLst>
              </p:cNvPr>
              <p:cNvSpPr>
                <a:spLocks/>
              </p:cNvSpPr>
              <p:nvPr/>
            </p:nvSpPr>
            <p:spPr bwMode="auto">
              <a:xfrm>
                <a:off x="706" y="584"/>
                <a:ext cx="127" cy="131"/>
              </a:xfrm>
              <a:custGeom>
                <a:avLst/>
                <a:gdLst>
                  <a:gd name="T0" fmla="*/ 2 w 53"/>
                  <a:gd name="T1" fmla="*/ 55 h 55"/>
                  <a:gd name="T2" fmla="*/ 32 w 53"/>
                  <a:gd name="T3" fmla="*/ 31 h 55"/>
                  <a:gd name="T4" fmla="*/ 52 w 53"/>
                  <a:gd name="T5" fmla="*/ 1 h 55"/>
                  <a:gd name="T6" fmla="*/ 51 w 53"/>
                  <a:gd name="T7" fmla="*/ 0 h 55"/>
                  <a:gd name="T8" fmla="*/ 30 w 53"/>
                  <a:gd name="T9" fmla="*/ 31 h 55"/>
                  <a:gd name="T10" fmla="*/ 1 w 53"/>
                  <a:gd name="T11" fmla="*/ 54 h 55"/>
                  <a:gd name="T12" fmla="*/ 2 w 53"/>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53" h="55">
                    <a:moveTo>
                      <a:pt x="2" y="55"/>
                    </a:moveTo>
                    <a:cubicBezTo>
                      <a:pt x="14" y="49"/>
                      <a:pt x="24" y="41"/>
                      <a:pt x="32" y="31"/>
                    </a:cubicBezTo>
                    <a:cubicBezTo>
                      <a:pt x="40" y="23"/>
                      <a:pt x="50" y="12"/>
                      <a:pt x="52" y="1"/>
                    </a:cubicBezTo>
                    <a:cubicBezTo>
                      <a:pt x="53" y="0"/>
                      <a:pt x="52" y="0"/>
                      <a:pt x="51" y="0"/>
                    </a:cubicBezTo>
                    <a:cubicBezTo>
                      <a:pt x="44" y="10"/>
                      <a:pt x="39" y="22"/>
                      <a:pt x="30" y="31"/>
                    </a:cubicBezTo>
                    <a:cubicBezTo>
                      <a:pt x="22" y="40"/>
                      <a:pt x="12" y="47"/>
                      <a:pt x="1" y="54"/>
                    </a:cubicBezTo>
                    <a:cubicBezTo>
                      <a:pt x="0" y="54"/>
                      <a:pt x="1" y="55"/>
                      <a:pt x="2" y="55"/>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9" name="Freeform 2838">
                <a:extLst>
                  <a:ext uri="{FF2B5EF4-FFF2-40B4-BE49-F238E27FC236}">
                    <a16:creationId xmlns:a16="http://schemas.microsoft.com/office/drawing/2014/main" id="{385B8387-3745-425F-B0C5-8FD751B9B292}"/>
                  </a:ext>
                </a:extLst>
              </p:cNvPr>
              <p:cNvSpPr>
                <a:spLocks/>
              </p:cNvSpPr>
              <p:nvPr/>
            </p:nvSpPr>
            <p:spPr bwMode="auto">
              <a:xfrm>
                <a:off x="723" y="596"/>
                <a:ext cx="114" cy="124"/>
              </a:xfrm>
              <a:custGeom>
                <a:avLst/>
                <a:gdLst>
                  <a:gd name="T0" fmla="*/ 1 w 48"/>
                  <a:gd name="T1" fmla="*/ 52 h 52"/>
                  <a:gd name="T2" fmla="*/ 29 w 48"/>
                  <a:gd name="T3" fmla="*/ 31 h 52"/>
                  <a:gd name="T4" fmla="*/ 48 w 48"/>
                  <a:gd name="T5" fmla="*/ 1 h 52"/>
                  <a:gd name="T6" fmla="*/ 47 w 48"/>
                  <a:gd name="T7" fmla="*/ 1 h 52"/>
                  <a:gd name="T8" fmla="*/ 26 w 48"/>
                  <a:gd name="T9" fmla="*/ 29 h 52"/>
                  <a:gd name="T10" fmla="*/ 1 w 48"/>
                  <a:gd name="T11" fmla="*/ 51 h 52"/>
                  <a:gd name="T12" fmla="*/ 1 w 48"/>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48" h="52">
                    <a:moveTo>
                      <a:pt x="1" y="52"/>
                    </a:moveTo>
                    <a:cubicBezTo>
                      <a:pt x="12" y="48"/>
                      <a:pt x="21" y="39"/>
                      <a:pt x="29" y="31"/>
                    </a:cubicBezTo>
                    <a:cubicBezTo>
                      <a:pt x="37" y="23"/>
                      <a:pt x="45" y="12"/>
                      <a:pt x="48" y="1"/>
                    </a:cubicBezTo>
                    <a:cubicBezTo>
                      <a:pt x="48" y="0"/>
                      <a:pt x="47" y="0"/>
                      <a:pt x="47" y="1"/>
                    </a:cubicBezTo>
                    <a:cubicBezTo>
                      <a:pt x="40" y="11"/>
                      <a:pt x="35" y="21"/>
                      <a:pt x="26" y="29"/>
                    </a:cubicBezTo>
                    <a:cubicBezTo>
                      <a:pt x="18" y="37"/>
                      <a:pt x="8" y="43"/>
                      <a:pt x="1" y="51"/>
                    </a:cubicBezTo>
                    <a:cubicBezTo>
                      <a:pt x="0" y="52"/>
                      <a:pt x="1" y="52"/>
                      <a:pt x="1" y="5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0" name="Freeform 2839">
                <a:extLst>
                  <a:ext uri="{FF2B5EF4-FFF2-40B4-BE49-F238E27FC236}">
                    <a16:creationId xmlns:a16="http://schemas.microsoft.com/office/drawing/2014/main" id="{9EBA815D-803F-493A-9CCE-E8E99ED92938}"/>
                  </a:ext>
                </a:extLst>
              </p:cNvPr>
              <p:cNvSpPr>
                <a:spLocks/>
              </p:cNvSpPr>
              <p:nvPr/>
            </p:nvSpPr>
            <p:spPr bwMode="auto">
              <a:xfrm>
                <a:off x="749" y="612"/>
                <a:ext cx="95" cy="110"/>
              </a:xfrm>
              <a:custGeom>
                <a:avLst/>
                <a:gdLst>
                  <a:gd name="T0" fmla="*/ 0 w 40"/>
                  <a:gd name="T1" fmla="*/ 46 h 46"/>
                  <a:gd name="T2" fmla="*/ 40 w 40"/>
                  <a:gd name="T3" fmla="*/ 0 h 46"/>
                  <a:gd name="T4" fmla="*/ 40 w 40"/>
                  <a:gd name="T5" fmla="*/ 0 h 46"/>
                  <a:gd name="T6" fmla="*/ 0 w 40"/>
                  <a:gd name="T7" fmla="*/ 46 h 46"/>
                  <a:gd name="T8" fmla="*/ 0 w 40"/>
                  <a:gd name="T9" fmla="*/ 46 h 46"/>
                </a:gdLst>
                <a:ahLst/>
                <a:cxnLst>
                  <a:cxn ang="0">
                    <a:pos x="T0" y="T1"/>
                  </a:cxn>
                  <a:cxn ang="0">
                    <a:pos x="T2" y="T3"/>
                  </a:cxn>
                  <a:cxn ang="0">
                    <a:pos x="T4" y="T5"/>
                  </a:cxn>
                  <a:cxn ang="0">
                    <a:pos x="T6" y="T7"/>
                  </a:cxn>
                  <a:cxn ang="0">
                    <a:pos x="T8" y="T9"/>
                  </a:cxn>
                </a:cxnLst>
                <a:rect l="0" t="0" r="r" b="b"/>
                <a:pathLst>
                  <a:path w="40" h="46">
                    <a:moveTo>
                      <a:pt x="0" y="46"/>
                    </a:moveTo>
                    <a:cubicBezTo>
                      <a:pt x="17" y="35"/>
                      <a:pt x="32" y="18"/>
                      <a:pt x="40" y="0"/>
                    </a:cubicBezTo>
                    <a:cubicBezTo>
                      <a:pt x="40" y="0"/>
                      <a:pt x="40" y="0"/>
                      <a:pt x="40" y="0"/>
                    </a:cubicBezTo>
                    <a:cubicBezTo>
                      <a:pt x="29" y="18"/>
                      <a:pt x="14" y="31"/>
                      <a:pt x="0" y="46"/>
                    </a:cubicBezTo>
                    <a:cubicBezTo>
                      <a:pt x="0" y="46"/>
                      <a:pt x="0" y="46"/>
                      <a:pt x="0" y="46"/>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1" name="Freeform 2840">
                <a:extLst>
                  <a:ext uri="{FF2B5EF4-FFF2-40B4-BE49-F238E27FC236}">
                    <a16:creationId xmlns:a16="http://schemas.microsoft.com/office/drawing/2014/main" id="{479E454C-138D-4D28-A5E5-A9166C4DC4C3}"/>
                  </a:ext>
                </a:extLst>
              </p:cNvPr>
              <p:cNvSpPr>
                <a:spLocks/>
              </p:cNvSpPr>
              <p:nvPr/>
            </p:nvSpPr>
            <p:spPr bwMode="auto">
              <a:xfrm>
                <a:off x="761" y="641"/>
                <a:ext cx="81" cy="98"/>
              </a:xfrm>
              <a:custGeom>
                <a:avLst/>
                <a:gdLst>
                  <a:gd name="T0" fmla="*/ 1 w 34"/>
                  <a:gd name="T1" fmla="*/ 41 h 41"/>
                  <a:gd name="T2" fmla="*/ 33 w 34"/>
                  <a:gd name="T3" fmla="*/ 1 h 41"/>
                  <a:gd name="T4" fmla="*/ 32 w 34"/>
                  <a:gd name="T5" fmla="*/ 0 h 41"/>
                  <a:gd name="T6" fmla="*/ 17 w 34"/>
                  <a:gd name="T7" fmla="*/ 20 h 41"/>
                  <a:gd name="T8" fmla="*/ 1 w 34"/>
                  <a:gd name="T9" fmla="*/ 40 h 41"/>
                  <a:gd name="T10" fmla="*/ 1 w 34"/>
                  <a:gd name="T11" fmla="*/ 41 h 41"/>
                </a:gdLst>
                <a:ahLst/>
                <a:cxnLst>
                  <a:cxn ang="0">
                    <a:pos x="T0" y="T1"/>
                  </a:cxn>
                  <a:cxn ang="0">
                    <a:pos x="T2" y="T3"/>
                  </a:cxn>
                  <a:cxn ang="0">
                    <a:pos x="T4" y="T5"/>
                  </a:cxn>
                  <a:cxn ang="0">
                    <a:pos x="T6" y="T7"/>
                  </a:cxn>
                  <a:cxn ang="0">
                    <a:pos x="T8" y="T9"/>
                  </a:cxn>
                  <a:cxn ang="0">
                    <a:pos x="T10" y="T11"/>
                  </a:cxn>
                </a:cxnLst>
                <a:rect l="0" t="0" r="r" b="b"/>
                <a:pathLst>
                  <a:path w="34" h="41">
                    <a:moveTo>
                      <a:pt x="1" y="41"/>
                    </a:moveTo>
                    <a:cubicBezTo>
                      <a:pt x="15" y="31"/>
                      <a:pt x="27" y="16"/>
                      <a:pt x="33" y="1"/>
                    </a:cubicBezTo>
                    <a:cubicBezTo>
                      <a:pt x="34" y="1"/>
                      <a:pt x="33" y="0"/>
                      <a:pt x="32" y="0"/>
                    </a:cubicBezTo>
                    <a:cubicBezTo>
                      <a:pt x="27" y="7"/>
                      <a:pt x="22" y="14"/>
                      <a:pt x="17" y="20"/>
                    </a:cubicBezTo>
                    <a:cubicBezTo>
                      <a:pt x="12" y="27"/>
                      <a:pt x="6" y="33"/>
                      <a:pt x="1" y="40"/>
                    </a:cubicBezTo>
                    <a:cubicBezTo>
                      <a:pt x="0" y="40"/>
                      <a:pt x="1" y="41"/>
                      <a:pt x="1" y="4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2" name="Freeform 2841">
                <a:extLst>
                  <a:ext uri="{FF2B5EF4-FFF2-40B4-BE49-F238E27FC236}">
                    <a16:creationId xmlns:a16="http://schemas.microsoft.com/office/drawing/2014/main" id="{EDC8B630-A654-4072-B4A2-F2D5FEDD58B0}"/>
                  </a:ext>
                </a:extLst>
              </p:cNvPr>
              <p:cNvSpPr>
                <a:spLocks/>
              </p:cNvSpPr>
              <p:nvPr/>
            </p:nvSpPr>
            <p:spPr bwMode="auto">
              <a:xfrm>
                <a:off x="399" y="476"/>
                <a:ext cx="69" cy="36"/>
              </a:xfrm>
              <a:custGeom>
                <a:avLst/>
                <a:gdLst>
                  <a:gd name="T0" fmla="*/ 2 w 29"/>
                  <a:gd name="T1" fmla="*/ 15 h 15"/>
                  <a:gd name="T2" fmla="*/ 28 w 29"/>
                  <a:gd name="T3" fmla="*/ 2 h 15"/>
                  <a:gd name="T4" fmla="*/ 28 w 29"/>
                  <a:gd name="T5" fmla="*/ 0 h 15"/>
                  <a:gd name="T6" fmla="*/ 1 w 29"/>
                  <a:gd name="T7" fmla="*/ 13 h 15"/>
                  <a:gd name="T8" fmla="*/ 2 w 29"/>
                  <a:gd name="T9" fmla="*/ 15 h 15"/>
                </a:gdLst>
                <a:ahLst/>
                <a:cxnLst>
                  <a:cxn ang="0">
                    <a:pos x="T0" y="T1"/>
                  </a:cxn>
                  <a:cxn ang="0">
                    <a:pos x="T2" y="T3"/>
                  </a:cxn>
                  <a:cxn ang="0">
                    <a:pos x="T4" y="T5"/>
                  </a:cxn>
                  <a:cxn ang="0">
                    <a:pos x="T6" y="T7"/>
                  </a:cxn>
                  <a:cxn ang="0">
                    <a:pos x="T8" y="T9"/>
                  </a:cxn>
                </a:cxnLst>
                <a:rect l="0" t="0" r="r" b="b"/>
                <a:pathLst>
                  <a:path w="29" h="15">
                    <a:moveTo>
                      <a:pt x="2" y="15"/>
                    </a:moveTo>
                    <a:cubicBezTo>
                      <a:pt x="11" y="10"/>
                      <a:pt x="20" y="7"/>
                      <a:pt x="28" y="2"/>
                    </a:cubicBezTo>
                    <a:cubicBezTo>
                      <a:pt x="29" y="1"/>
                      <a:pt x="28" y="0"/>
                      <a:pt x="28" y="0"/>
                    </a:cubicBezTo>
                    <a:cubicBezTo>
                      <a:pt x="18" y="1"/>
                      <a:pt x="9" y="7"/>
                      <a:pt x="1" y="13"/>
                    </a:cubicBezTo>
                    <a:cubicBezTo>
                      <a:pt x="0" y="14"/>
                      <a:pt x="2" y="15"/>
                      <a:pt x="2" y="15"/>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3" name="Freeform 2842">
                <a:extLst>
                  <a:ext uri="{FF2B5EF4-FFF2-40B4-BE49-F238E27FC236}">
                    <a16:creationId xmlns:a16="http://schemas.microsoft.com/office/drawing/2014/main" id="{1FEBDF9B-E157-4603-8F4A-5F33A742AA32}"/>
                  </a:ext>
                </a:extLst>
              </p:cNvPr>
              <p:cNvSpPr>
                <a:spLocks/>
              </p:cNvSpPr>
              <p:nvPr/>
            </p:nvSpPr>
            <p:spPr bwMode="auto">
              <a:xfrm>
                <a:off x="408" y="485"/>
                <a:ext cx="67" cy="39"/>
              </a:xfrm>
              <a:custGeom>
                <a:avLst/>
                <a:gdLst>
                  <a:gd name="T0" fmla="*/ 1 w 28"/>
                  <a:gd name="T1" fmla="*/ 16 h 16"/>
                  <a:gd name="T2" fmla="*/ 14 w 28"/>
                  <a:gd name="T3" fmla="*/ 9 h 16"/>
                  <a:gd name="T4" fmla="*/ 28 w 28"/>
                  <a:gd name="T5" fmla="*/ 2 h 16"/>
                  <a:gd name="T6" fmla="*/ 27 w 28"/>
                  <a:gd name="T7" fmla="*/ 1 h 16"/>
                  <a:gd name="T8" fmla="*/ 13 w 28"/>
                  <a:gd name="T9" fmla="*/ 6 h 16"/>
                  <a:gd name="T10" fmla="*/ 0 w 28"/>
                  <a:gd name="T11" fmla="*/ 14 h 16"/>
                  <a:gd name="T12" fmla="*/ 1 w 2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8" h="16">
                    <a:moveTo>
                      <a:pt x="1" y="16"/>
                    </a:moveTo>
                    <a:cubicBezTo>
                      <a:pt x="6" y="14"/>
                      <a:pt x="10" y="11"/>
                      <a:pt x="14" y="9"/>
                    </a:cubicBezTo>
                    <a:cubicBezTo>
                      <a:pt x="19" y="6"/>
                      <a:pt x="23" y="5"/>
                      <a:pt x="28" y="2"/>
                    </a:cubicBezTo>
                    <a:cubicBezTo>
                      <a:pt x="28" y="1"/>
                      <a:pt x="28" y="0"/>
                      <a:pt x="27" y="1"/>
                    </a:cubicBezTo>
                    <a:cubicBezTo>
                      <a:pt x="22" y="2"/>
                      <a:pt x="17" y="4"/>
                      <a:pt x="13" y="6"/>
                    </a:cubicBezTo>
                    <a:cubicBezTo>
                      <a:pt x="9" y="9"/>
                      <a:pt x="4" y="11"/>
                      <a:pt x="0" y="14"/>
                    </a:cubicBezTo>
                    <a:cubicBezTo>
                      <a:pt x="0" y="15"/>
                      <a:pt x="1" y="16"/>
                      <a:pt x="1" y="16"/>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4" name="Freeform 2843">
                <a:extLst>
                  <a:ext uri="{FF2B5EF4-FFF2-40B4-BE49-F238E27FC236}">
                    <a16:creationId xmlns:a16="http://schemas.microsoft.com/office/drawing/2014/main" id="{02D720C4-F816-4BA1-A1A5-EAC04791ABA5}"/>
                  </a:ext>
                </a:extLst>
              </p:cNvPr>
              <p:cNvSpPr>
                <a:spLocks/>
              </p:cNvSpPr>
              <p:nvPr/>
            </p:nvSpPr>
            <p:spPr bwMode="auto">
              <a:xfrm>
                <a:off x="416" y="495"/>
                <a:ext cx="66" cy="43"/>
              </a:xfrm>
              <a:custGeom>
                <a:avLst/>
                <a:gdLst>
                  <a:gd name="T0" fmla="*/ 2 w 28"/>
                  <a:gd name="T1" fmla="*/ 17 h 18"/>
                  <a:gd name="T2" fmla="*/ 14 w 28"/>
                  <a:gd name="T3" fmla="*/ 9 h 18"/>
                  <a:gd name="T4" fmla="*/ 27 w 28"/>
                  <a:gd name="T5" fmla="*/ 1 h 18"/>
                  <a:gd name="T6" fmla="*/ 27 w 28"/>
                  <a:gd name="T7" fmla="*/ 0 h 18"/>
                  <a:gd name="T8" fmla="*/ 12 w 28"/>
                  <a:gd name="T9" fmla="*/ 8 h 18"/>
                  <a:gd name="T10" fmla="*/ 1 w 28"/>
                  <a:gd name="T11" fmla="*/ 16 h 18"/>
                  <a:gd name="T12" fmla="*/ 2 w 28"/>
                  <a:gd name="T13" fmla="*/ 17 h 18"/>
                </a:gdLst>
                <a:ahLst/>
                <a:cxnLst>
                  <a:cxn ang="0">
                    <a:pos x="T0" y="T1"/>
                  </a:cxn>
                  <a:cxn ang="0">
                    <a:pos x="T2" y="T3"/>
                  </a:cxn>
                  <a:cxn ang="0">
                    <a:pos x="T4" y="T5"/>
                  </a:cxn>
                  <a:cxn ang="0">
                    <a:pos x="T6" y="T7"/>
                  </a:cxn>
                  <a:cxn ang="0">
                    <a:pos x="T8" y="T9"/>
                  </a:cxn>
                  <a:cxn ang="0">
                    <a:pos x="T10" y="T11"/>
                  </a:cxn>
                  <a:cxn ang="0">
                    <a:pos x="T12" y="T13"/>
                  </a:cxn>
                </a:cxnLst>
                <a:rect l="0" t="0" r="r" b="b"/>
                <a:pathLst>
                  <a:path w="28" h="18">
                    <a:moveTo>
                      <a:pt x="2" y="17"/>
                    </a:moveTo>
                    <a:cubicBezTo>
                      <a:pt x="5" y="14"/>
                      <a:pt x="10" y="11"/>
                      <a:pt x="14" y="9"/>
                    </a:cubicBezTo>
                    <a:cubicBezTo>
                      <a:pt x="18" y="6"/>
                      <a:pt x="23" y="4"/>
                      <a:pt x="27" y="1"/>
                    </a:cubicBezTo>
                    <a:cubicBezTo>
                      <a:pt x="28" y="1"/>
                      <a:pt x="27" y="0"/>
                      <a:pt x="27" y="0"/>
                    </a:cubicBezTo>
                    <a:cubicBezTo>
                      <a:pt x="22" y="2"/>
                      <a:pt x="17" y="5"/>
                      <a:pt x="12" y="8"/>
                    </a:cubicBezTo>
                    <a:cubicBezTo>
                      <a:pt x="8" y="10"/>
                      <a:pt x="4" y="12"/>
                      <a:pt x="1" y="16"/>
                    </a:cubicBezTo>
                    <a:cubicBezTo>
                      <a:pt x="0" y="17"/>
                      <a:pt x="1" y="18"/>
                      <a:pt x="2" y="17"/>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5" name="Freeform 2844">
                <a:extLst>
                  <a:ext uri="{FF2B5EF4-FFF2-40B4-BE49-F238E27FC236}">
                    <a16:creationId xmlns:a16="http://schemas.microsoft.com/office/drawing/2014/main" id="{B35DEA85-2207-4084-8B8F-C911FA26B5DC}"/>
                  </a:ext>
                </a:extLst>
              </p:cNvPr>
              <p:cNvSpPr>
                <a:spLocks/>
              </p:cNvSpPr>
              <p:nvPr/>
            </p:nvSpPr>
            <p:spPr bwMode="auto">
              <a:xfrm>
                <a:off x="425" y="500"/>
                <a:ext cx="69" cy="45"/>
              </a:xfrm>
              <a:custGeom>
                <a:avLst/>
                <a:gdLst>
                  <a:gd name="T0" fmla="*/ 2 w 29"/>
                  <a:gd name="T1" fmla="*/ 19 h 19"/>
                  <a:gd name="T2" fmla="*/ 28 w 29"/>
                  <a:gd name="T3" fmla="*/ 2 h 19"/>
                  <a:gd name="T4" fmla="*/ 28 w 29"/>
                  <a:gd name="T5" fmla="*/ 1 h 19"/>
                  <a:gd name="T6" fmla="*/ 1 w 29"/>
                  <a:gd name="T7" fmla="*/ 17 h 19"/>
                  <a:gd name="T8" fmla="*/ 2 w 29"/>
                  <a:gd name="T9" fmla="*/ 19 h 19"/>
                </a:gdLst>
                <a:ahLst/>
                <a:cxnLst>
                  <a:cxn ang="0">
                    <a:pos x="T0" y="T1"/>
                  </a:cxn>
                  <a:cxn ang="0">
                    <a:pos x="T2" y="T3"/>
                  </a:cxn>
                  <a:cxn ang="0">
                    <a:pos x="T4" y="T5"/>
                  </a:cxn>
                  <a:cxn ang="0">
                    <a:pos x="T6" y="T7"/>
                  </a:cxn>
                  <a:cxn ang="0">
                    <a:pos x="T8" y="T9"/>
                  </a:cxn>
                </a:cxnLst>
                <a:rect l="0" t="0" r="r" b="b"/>
                <a:pathLst>
                  <a:path w="29" h="19">
                    <a:moveTo>
                      <a:pt x="2" y="19"/>
                    </a:moveTo>
                    <a:cubicBezTo>
                      <a:pt x="10" y="13"/>
                      <a:pt x="20" y="8"/>
                      <a:pt x="28" y="2"/>
                    </a:cubicBezTo>
                    <a:cubicBezTo>
                      <a:pt x="29" y="1"/>
                      <a:pt x="28" y="0"/>
                      <a:pt x="28" y="1"/>
                    </a:cubicBezTo>
                    <a:cubicBezTo>
                      <a:pt x="18" y="4"/>
                      <a:pt x="9" y="11"/>
                      <a:pt x="1" y="17"/>
                    </a:cubicBezTo>
                    <a:cubicBezTo>
                      <a:pt x="0" y="18"/>
                      <a:pt x="1" y="19"/>
                      <a:pt x="2" y="19"/>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6" name="Freeform 2845">
                <a:extLst>
                  <a:ext uri="{FF2B5EF4-FFF2-40B4-BE49-F238E27FC236}">
                    <a16:creationId xmlns:a16="http://schemas.microsoft.com/office/drawing/2014/main" id="{48D6E9B6-1FAB-4AEF-A874-7E886CC73A7B}"/>
                  </a:ext>
                </a:extLst>
              </p:cNvPr>
              <p:cNvSpPr>
                <a:spLocks/>
              </p:cNvSpPr>
              <p:nvPr/>
            </p:nvSpPr>
            <p:spPr bwMode="auto">
              <a:xfrm>
                <a:off x="439" y="514"/>
                <a:ext cx="62" cy="38"/>
              </a:xfrm>
              <a:custGeom>
                <a:avLst/>
                <a:gdLst>
                  <a:gd name="T0" fmla="*/ 2 w 26"/>
                  <a:gd name="T1" fmla="*/ 16 h 16"/>
                  <a:gd name="T2" fmla="*/ 26 w 26"/>
                  <a:gd name="T3" fmla="*/ 2 h 16"/>
                  <a:gd name="T4" fmla="*/ 25 w 26"/>
                  <a:gd name="T5" fmla="*/ 1 h 16"/>
                  <a:gd name="T6" fmla="*/ 1 w 26"/>
                  <a:gd name="T7" fmla="*/ 14 h 16"/>
                  <a:gd name="T8" fmla="*/ 2 w 26"/>
                  <a:gd name="T9" fmla="*/ 16 h 16"/>
                </a:gdLst>
                <a:ahLst/>
                <a:cxnLst>
                  <a:cxn ang="0">
                    <a:pos x="T0" y="T1"/>
                  </a:cxn>
                  <a:cxn ang="0">
                    <a:pos x="T2" y="T3"/>
                  </a:cxn>
                  <a:cxn ang="0">
                    <a:pos x="T4" y="T5"/>
                  </a:cxn>
                  <a:cxn ang="0">
                    <a:pos x="T6" y="T7"/>
                  </a:cxn>
                  <a:cxn ang="0">
                    <a:pos x="T8" y="T9"/>
                  </a:cxn>
                </a:cxnLst>
                <a:rect l="0" t="0" r="r" b="b"/>
                <a:pathLst>
                  <a:path w="26" h="16">
                    <a:moveTo>
                      <a:pt x="2" y="16"/>
                    </a:moveTo>
                    <a:cubicBezTo>
                      <a:pt x="9" y="11"/>
                      <a:pt x="18" y="7"/>
                      <a:pt x="26" y="2"/>
                    </a:cubicBezTo>
                    <a:cubicBezTo>
                      <a:pt x="26" y="1"/>
                      <a:pt x="26" y="0"/>
                      <a:pt x="25" y="1"/>
                    </a:cubicBezTo>
                    <a:cubicBezTo>
                      <a:pt x="16" y="3"/>
                      <a:pt x="8" y="9"/>
                      <a:pt x="1" y="14"/>
                    </a:cubicBezTo>
                    <a:cubicBezTo>
                      <a:pt x="0" y="15"/>
                      <a:pt x="1" y="16"/>
                      <a:pt x="2" y="16"/>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7" name="Freeform 2846">
                <a:extLst>
                  <a:ext uri="{FF2B5EF4-FFF2-40B4-BE49-F238E27FC236}">
                    <a16:creationId xmlns:a16="http://schemas.microsoft.com/office/drawing/2014/main" id="{3F7595D5-025C-4D95-B387-3937F3BFA768}"/>
                  </a:ext>
                </a:extLst>
              </p:cNvPr>
              <p:cNvSpPr>
                <a:spLocks/>
              </p:cNvSpPr>
              <p:nvPr/>
            </p:nvSpPr>
            <p:spPr bwMode="auto">
              <a:xfrm>
                <a:off x="444" y="519"/>
                <a:ext cx="76" cy="50"/>
              </a:xfrm>
              <a:custGeom>
                <a:avLst/>
                <a:gdLst>
                  <a:gd name="T0" fmla="*/ 2 w 32"/>
                  <a:gd name="T1" fmla="*/ 21 h 21"/>
                  <a:gd name="T2" fmla="*/ 32 w 32"/>
                  <a:gd name="T3" fmla="*/ 1 h 21"/>
                  <a:gd name="T4" fmla="*/ 31 w 32"/>
                  <a:gd name="T5" fmla="*/ 0 h 21"/>
                  <a:gd name="T6" fmla="*/ 1 w 32"/>
                  <a:gd name="T7" fmla="*/ 19 h 21"/>
                  <a:gd name="T8" fmla="*/ 2 w 32"/>
                  <a:gd name="T9" fmla="*/ 21 h 21"/>
                </a:gdLst>
                <a:ahLst/>
                <a:cxnLst>
                  <a:cxn ang="0">
                    <a:pos x="T0" y="T1"/>
                  </a:cxn>
                  <a:cxn ang="0">
                    <a:pos x="T2" y="T3"/>
                  </a:cxn>
                  <a:cxn ang="0">
                    <a:pos x="T4" y="T5"/>
                  </a:cxn>
                  <a:cxn ang="0">
                    <a:pos x="T6" y="T7"/>
                  </a:cxn>
                  <a:cxn ang="0">
                    <a:pos x="T8" y="T9"/>
                  </a:cxn>
                </a:cxnLst>
                <a:rect l="0" t="0" r="r" b="b"/>
                <a:pathLst>
                  <a:path w="32" h="21">
                    <a:moveTo>
                      <a:pt x="2" y="21"/>
                    </a:moveTo>
                    <a:cubicBezTo>
                      <a:pt x="12" y="14"/>
                      <a:pt x="23" y="9"/>
                      <a:pt x="32" y="1"/>
                    </a:cubicBezTo>
                    <a:cubicBezTo>
                      <a:pt x="32" y="1"/>
                      <a:pt x="32" y="0"/>
                      <a:pt x="31" y="0"/>
                    </a:cubicBezTo>
                    <a:cubicBezTo>
                      <a:pt x="19" y="3"/>
                      <a:pt x="10" y="11"/>
                      <a:pt x="1" y="19"/>
                    </a:cubicBezTo>
                    <a:cubicBezTo>
                      <a:pt x="0" y="20"/>
                      <a:pt x="1" y="21"/>
                      <a:pt x="2" y="2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8" name="Freeform 2847">
                <a:extLst>
                  <a:ext uri="{FF2B5EF4-FFF2-40B4-BE49-F238E27FC236}">
                    <a16:creationId xmlns:a16="http://schemas.microsoft.com/office/drawing/2014/main" id="{19CF4094-83EF-44F0-A5F5-0CDA92482533}"/>
                  </a:ext>
                </a:extLst>
              </p:cNvPr>
              <p:cNvSpPr>
                <a:spLocks/>
              </p:cNvSpPr>
              <p:nvPr/>
            </p:nvSpPr>
            <p:spPr bwMode="auto">
              <a:xfrm>
                <a:off x="456" y="536"/>
                <a:ext cx="67" cy="43"/>
              </a:xfrm>
              <a:custGeom>
                <a:avLst/>
                <a:gdLst>
                  <a:gd name="T0" fmla="*/ 2 w 28"/>
                  <a:gd name="T1" fmla="*/ 17 h 18"/>
                  <a:gd name="T2" fmla="*/ 28 w 28"/>
                  <a:gd name="T3" fmla="*/ 2 h 18"/>
                  <a:gd name="T4" fmla="*/ 27 w 28"/>
                  <a:gd name="T5" fmla="*/ 1 h 18"/>
                  <a:gd name="T6" fmla="*/ 1 w 28"/>
                  <a:gd name="T7" fmla="*/ 15 h 18"/>
                  <a:gd name="T8" fmla="*/ 2 w 28"/>
                  <a:gd name="T9" fmla="*/ 17 h 18"/>
                </a:gdLst>
                <a:ahLst/>
                <a:cxnLst>
                  <a:cxn ang="0">
                    <a:pos x="T0" y="T1"/>
                  </a:cxn>
                  <a:cxn ang="0">
                    <a:pos x="T2" y="T3"/>
                  </a:cxn>
                  <a:cxn ang="0">
                    <a:pos x="T4" y="T5"/>
                  </a:cxn>
                  <a:cxn ang="0">
                    <a:pos x="T6" y="T7"/>
                  </a:cxn>
                  <a:cxn ang="0">
                    <a:pos x="T8" y="T9"/>
                  </a:cxn>
                </a:cxnLst>
                <a:rect l="0" t="0" r="r" b="b"/>
                <a:pathLst>
                  <a:path w="28" h="18">
                    <a:moveTo>
                      <a:pt x="2" y="17"/>
                    </a:moveTo>
                    <a:cubicBezTo>
                      <a:pt x="10" y="11"/>
                      <a:pt x="19" y="7"/>
                      <a:pt x="28" y="2"/>
                    </a:cubicBezTo>
                    <a:cubicBezTo>
                      <a:pt x="28" y="1"/>
                      <a:pt x="28" y="0"/>
                      <a:pt x="27" y="1"/>
                    </a:cubicBezTo>
                    <a:cubicBezTo>
                      <a:pt x="17" y="3"/>
                      <a:pt x="9" y="9"/>
                      <a:pt x="1" y="15"/>
                    </a:cubicBezTo>
                    <a:cubicBezTo>
                      <a:pt x="0" y="16"/>
                      <a:pt x="1" y="18"/>
                      <a:pt x="2" y="17"/>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9" name="Freeform 2848">
                <a:extLst>
                  <a:ext uri="{FF2B5EF4-FFF2-40B4-BE49-F238E27FC236}">
                    <a16:creationId xmlns:a16="http://schemas.microsoft.com/office/drawing/2014/main" id="{295F50B1-A915-459B-9545-2AB038D02D1C}"/>
                  </a:ext>
                </a:extLst>
              </p:cNvPr>
              <p:cNvSpPr>
                <a:spLocks/>
              </p:cNvSpPr>
              <p:nvPr/>
            </p:nvSpPr>
            <p:spPr bwMode="auto">
              <a:xfrm>
                <a:off x="449" y="555"/>
                <a:ext cx="79" cy="48"/>
              </a:xfrm>
              <a:custGeom>
                <a:avLst/>
                <a:gdLst>
                  <a:gd name="T0" fmla="*/ 2 w 33"/>
                  <a:gd name="T1" fmla="*/ 19 h 20"/>
                  <a:gd name="T2" fmla="*/ 32 w 33"/>
                  <a:gd name="T3" fmla="*/ 1 h 20"/>
                  <a:gd name="T4" fmla="*/ 32 w 33"/>
                  <a:gd name="T5" fmla="*/ 0 h 20"/>
                  <a:gd name="T6" fmla="*/ 1 w 33"/>
                  <a:gd name="T7" fmla="*/ 17 h 20"/>
                  <a:gd name="T8" fmla="*/ 2 w 33"/>
                  <a:gd name="T9" fmla="*/ 19 h 20"/>
                </a:gdLst>
                <a:ahLst/>
                <a:cxnLst>
                  <a:cxn ang="0">
                    <a:pos x="T0" y="T1"/>
                  </a:cxn>
                  <a:cxn ang="0">
                    <a:pos x="T2" y="T3"/>
                  </a:cxn>
                  <a:cxn ang="0">
                    <a:pos x="T4" y="T5"/>
                  </a:cxn>
                  <a:cxn ang="0">
                    <a:pos x="T6" y="T7"/>
                  </a:cxn>
                  <a:cxn ang="0">
                    <a:pos x="T8" y="T9"/>
                  </a:cxn>
                </a:cxnLst>
                <a:rect l="0" t="0" r="r" b="b"/>
                <a:pathLst>
                  <a:path w="33" h="20">
                    <a:moveTo>
                      <a:pt x="2" y="19"/>
                    </a:moveTo>
                    <a:cubicBezTo>
                      <a:pt x="12" y="13"/>
                      <a:pt x="23" y="8"/>
                      <a:pt x="32" y="1"/>
                    </a:cubicBezTo>
                    <a:cubicBezTo>
                      <a:pt x="33" y="1"/>
                      <a:pt x="32" y="0"/>
                      <a:pt x="32" y="0"/>
                    </a:cubicBezTo>
                    <a:cubicBezTo>
                      <a:pt x="20" y="3"/>
                      <a:pt x="10" y="10"/>
                      <a:pt x="1" y="17"/>
                    </a:cubicBezTo>
                    <a:cubicBezTo>
                      <a:pt x="0" y="18"/>
                      <a:pt x="1" y="20"/>
                      <a:pt x="2" y="19"/>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0" name="Freeform 2849">
                <a:extLst>
                  <a:ext uri="{FF2B5EF4-FFF2-40B4-BE49-F238E27FC236}">
                    <a16:creationId xmlns:a16="http://schemas.microsoft.com/office/drawing/2014/main" id="{414FC98D-EAA6-473D-989E-07111463472B}"/>
                  </a:ext>
                </a:extLst>
              </p:cNvPr>
              <p:cNvSpPr>
                <a:spLocks/>
              </p:cNvSpPr>
              <p:nvPr/>
            </p:nvSpPr>
            <p:spPr bwMode="auto">
              <a:xfrm>
                <a:off x="466" y="557"/>
                <a:ext cx="85" cy="50"/>
              </a:xfrm>
              <a:custGeom>
                <a:avLst/>
                <a:gdLst>
                  <a:gd name="T0" fmla="*/ 2 w 36"/>
                  <a:gd name="T1" fmla="*/ 20 h 21"/>
                  <a:gd name="T2" fmla="*/ 35 w 36"/>
                  <a:gd name="T3" fmla="*/ 2 h 21"/>
                  <a:gd name="T4" fmla="*/ 35 w 36"/>
                  <a:gd name="T5" fmla="*/ 1 h 21"/>
                  <a:gd name="T6" fmla="*/ 1 w 36"/>
                  <a:gd name="T7" fmla="*/ 18 h 21"/>
                  <a:gd name="T8" fmla="*/ 2 w 36"/>
                  <a:gd name="T9" fmla="*/ 20 h 21"/>
                </a:gdLst>
                <a:ahLst/>
                <a:cxnLst>
                  <a:cxn ang="0">
                    <a:pos x="T0" y="T1"/>
                  </a:cxn>
                  <a:cxn ang="0">
                    <a:pos x="T2" y="T3"/>
                  </a:cxn>
                  <a:cxn ang="0">
                    <a:pos x="T4" y="T5"/>
                  </a:cxn>
                  <a:cxn ang="0">
                    <a:pos x="T6" y="T7"/>
                  </a:cxn>
                  <a:cxn ang="0">
                    <a:pos x="T8" y="T9"/>
                  </a:cxn>
                </a:cxnLst>
                <a:rect l="0" t="0" r="r" b="b"/>
                <a:pathLst>
                  <a:path w="36" h="21">
                    <a:moveTo>
                      <a:pt x="2" y="20"/>
                    </a:moveTo>
                    <a:cubicBezTo>
                      <a:pt x="13" y="14"/>
                      <a:pt x="25" y="9"/>
                      <a:pt x="35" y="2"/>
                    </a:cubicBezTo>
                    <a:cubicBezTo>
                      <a:pt x="36" y="1"/>
                      <a:pt x="36" y="0"/>
                      <a:pt x="35" y="1"/>
                    </a:cubicBezTo>
                    <a:cubicBezTo>
                      <a:pt x="23" y="4"/>
                      <a:pt x="12" y="12"/>
                      <a:pt x="1" y="18"/>
                    </a:cubicBezTo>
                    <a:cubicBezTo>
                      <a:pt x="0" y="19"/>
                      <a:pt x="1" y="21"/>
                      <a:pt x="2" y="2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1" name="Freeform 2850">
                <a:extLst>
                  <a:ext uri="{FF2B5EF4-FFF2-40B4-BE49-F238E27FC236}">
                    <a16:creationId xmlns:a16="http://schemas.microsoft.com/office/drawing/2014/main" id="{F0F4C849-89BE-4AA5-9786-731C7761A577}"/>
                  </a:ext>
                </a:extLst>
              </p:cNvPr>
              <p:cNvSpPr>
                <a:spLocks/>
              </p:cNvSpPr>
              <p:nvPr/>
            </p:nvSpPr>
            <p:spPr bwMode="auto">
              <a:xfrm>
                <a:off x="475" y="569"/>
                <a:ext cx="84" cy="48"/>
              </a:xfrm>
              <a:custGeom>
                <a:avLst/>
                <a:gdLst>
                  <a:gd name="T0" fmla="*/ 3 w 35"/>
                  <a:gd name="T1" fmla="*/ 19 h 20"/>
                  <a:gd name="T2" fmla="*/ 35 w 35"/>
                  <a:gd name="T3" fmla="*/ 1 h 20"/>
                  <a:gd name="T4" fmla="*/ 34 w 35"/>
                  <a:gd name="T5" fmla="*/ 0 h 20"/>
                  <a:gd name="T6" fmla="*/ 2 w 35"/>
                  <a:gd name="T7" fmla="*/ 17 h 20"/>
                  <a:gd name="T8" fmla="*/ 3 w 35"/>
                  <a:gd name="T9" fmla="*/ 19 h 20"/>
                </a:gdLst>
                <a:ahLst/>
                <a:cxnLst>
                  <a:cxn ang="0">
                    <a:pos x="T0" y="T1"/>
                  </a:cxn>
                  <a:cxn ang="0">
                    <a:pos x="T2" y="T3"/>
                  </a:cxn>
                  <a:cxn ang="0">
                    <a:pos x="T4" y="T5"/>
                  </a:cxn>
                  <a:cxn ang="0">
                    <a:pos x="T6" y="T7"/>
                  </a:cxn>
                  <a:cxn ang="0">
                    <a:pos x="T8" y="T9"/>
                  </a:cxn>
                </a:cxnLst>
                <a:rect l="0" t="0" r="r" b="b"/>
                <a:pathLst>
                  <a:path w="35" h="20">
                    <a:moveTo>
                      <a:pt x="3" y="19"/>
                    </a:moveTo>
                    <a:cubicBezTo>
                      <a:pt x="13" y="13"/>
                      <a:pt x="25" y="9"/>
                      <a:pt x="35" y="1"/>
                    </a:cubicBezTo>
                    <a:cubicBezTo>
                      <a:pt x="35" y="1"/>
                      <a:pt x="35" y="0"/>
                      <a:pt x="34" y="0"/>
                    </a:cubicBezTo>
                    <a:cubicBezTo>
                      <a:pt x="22" y="4"/>
                      <a:pt x="12" y="11"/>
                      <a:pt x="2" y="17"/>
                    </a:cubicBezTo>
                    <a:cubicBezTo>
                      <a:pt x="0" y="18"/>
                      <a:pt x="1" y="20"/>
                      <a:pt x="3" y="19"/>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2" name="Freeform 2851">
                <a:extLst>
                  <a:ext uri="{FF2B5EF4-FFF2-40B4-BE49-F238E27FC236}">
                    <a16:creationId xmlns:a16="http://schemas.microsoft.com/office/drawing/2014/main" id="{EE67D5A0-E091-4A4F-BCBC-E77E5BCEC0A8}"/>
                  </a:ext>
                </a:extLst>
              </p:cNvPr>
              <p:cNvSpPr>
                <a:spLocks/>
              </p:cNvSpPr>
              <p:nvPr/>
            </p:nvSpPr>
            <p:spPr bwMode="auto">
              <a:xfrm>
                <a:off x="478" y="579"/>
                <a:ext cx="100" cy="50"/>
              </a:xfrm>
              <a:custGeom>
                <a:avLst/>
                <a:gdLst>
                  <a:gd name="T0" fmla="*/ 1 w 42"/>
                  <a:gd name="T1" fmla="*/ 21 h 21"/>
                  <a:gd name="T2" fmla="*/ 41 w 42"/>
                  <a:gd name="T3" fmla="*/ 2 h 21"/>
                  <a:gd name="T4" fmla="*/ 41 w 42"/>
                  <a:gd name="T5" fmla="*/ 1 h 21"/>
                  <a:gd name="T6" fmla="*/ 0 w 42"/>
                  <a:gd name="T7" fmla="*/ 20 h 21"/>
                  <a:gd name="T8" fmla="*/ 1 w 42"/>
                  <a:gd name="T9" fmla="*/ 21 h 21"/>
                </a:gdLst>
                <a:ahLst/>
                <a:cxnLst>
                  <a:cxn ang="0">
                    <a:pos x="T0" y="T1"/>
                  </a:cxn>
                  <a:cxn ang="0">
                    <a:pos x="T2" y="T3"/>
                  </a:cxn>
                  <a:cxn ang="0">
                    <a:pos x="T4" y="T5"/>
                  </a:cxn>
                  <a:cxn ang="0">
                    <a:pos x="T6" y="T7"/>
                  </a:cxn>
                  <a:cxn ang="0">
                    <a:pos x="T8" y="T9"/>
                  </a:cxn>
                </a:cxnLst>
                <a:rect l="0" t="0" r="r" b="b"/>
                <a:pathLst>
                  <a:path w="42" h="21">
                    <a:moveTo>
                      <a:pt x="1" y="21"/>
                    </a:moveTo>
                    <a:cubicBezTo>
                      <a:pt x="15" y="16"/>
                      <a:pt x="29" y="10"/>
                      <a:pt x="41" y="2"/>
                    </a:cubicBezTo>
                    <a:cubicBezTo>
                      <a:pt x="42" y="1"/>
                      <a:pt x="41" y="0"/>
                      <a:pt x="41" y="1"/>
                    </a:cubicBezTo>
                    <a:cubicBezTo>
                      <a:pt x="27" y="6"/>
                      <a:pt x="14" y="13"/>
                      <a:pt x="0" y="20"/>
                    </a:cubicBezTo>
                    <a:cubicBezTo>
                      <a:pt x="0" y="20"/>
                      <a:pt x="0" y="21"/>
                      <a:pt x="1" y="2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3" name="Freeform 2852">
                <a:extLst>
                  <a:ext uri="{FF2B5EF4-FFF2-40B4-BE49-F238E27FC236}">
                    <a16:creationId xmlns:a16="http://schemas.microsoft.com/office/drawing/2014/main" id="{78F111C2-1B31-4549-86D7-E0C8E4F46023}"/>
                  </a:ext>
                </a:extLst>
              </p:cNvPr>
              <p:cNvSpPr>
                <a:spLocks/>
              </p:cNvSpPr>
              <p:nvPr/>
            </p:nvSpPr>
            <p:spPr bwMode="auto">
              <a:xfrm>
                <a:off x="22" y="246"/>
                <a:ext cx="274" cy="139"/>
              </a:xfrm>
              <a:custGeom>
                <a:avLst/>
                <a:gdLst>
                  <a:gd name="T0" fmla="*/ 0 w 115"/>
                  <a:gd name="T1" fmla="*/ 0 h 58"/>
                  <a:gd name="T2" fmla="*/ 28 w 115"/>
                  <a:gd name="T3" fmla="*/ 15 h 58"/>
                  <a:gd name="T4" fmla="*/ 56 w 115"/>
                  <a:gd name="T5" fmla="*/ 30 h 58"/>
                  <a:gd name="T6" fmla="*/ 85 w 115"/>
                  <a:gd name="T7" fmla="*/ 41 h 58"/>
                  <a:gd name="T8" fmla="*/ 114 w 115"/>
                  <a:gd name="T9" fmla="*/ 58 h 58"/>
                  <a:gd name="T10" fmla="*/ 115 w 115"/>
                  <a:gd name="T11" fmla="*/ 57 h 58"/>
                  <a:gd name="T12" fmla="*/ 59 w 115"/>
                  <a:gd name="T13" fmla="*/ 28 h 58"/>
                  <a:gd name="T14" fmla="*/ 28 w 115"/>
                  <a:gd name="T15" fmla="*/ 11 h 58"/>
                  <a:gd name="T16" fmla="*/ 0 w 115"/>
                  <a:gd name="T17" fmla="*/ 0 h 58"/>
                  <a:gd name="T18" fmla="*/ 0 w 115"/>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58">
                    <a:moveTo>
                      <a:pt x="0" y="0"/>
                    </a:moveTo>
                    <a:cubicBezTo>
                      <a:pt x="9" y="5"/>
                      <a:pt x="19" y="9"/>
                      <a:pt x="28" y="15"/>
                    </a:cubicBezTo>
                    <a:cubicBezTo>
                      <a:pt x="37" y="21"/>
                      <a:pt x="46" y="26"/>
                      <a:pt x="56" y="30"/>
                    </a:cubicBezTo>
                    <a:cubicBezTo>
                      <a:pt x="65" y="34"/>
                      <a:pt x="76" y="37"/>
                      <a:pt x="85" y="41"/>
                    </a:cubicBezTo>
                    <a:cubicBezTo>
                      <a:pt x="96" y="45"/>
                      <a:pt x="105" y="52"/>
                      <a:pt x="114" y="58"/>
                    </a:cubicBezTo>
                    <a:cubicBezTo>
                      <a:pt x="115" y="58"/>
                      <a:pt x="115" y="58"/>
                      <a:pt x="115" y="57"/>
                    </a:cubicBezTo>
                    <a:cubicBezTo>
                      <a:pt x="104" y="40"/>
                      <a:pt x="77" y="35"/>
                      <a:pt x="59" y="28"/>
                    </a:cubicBezTo>
                    <a:cubicBezTo>
                      <a:pt x="48" y="24"/>
                      <a:pt x="38" y="18"/>
                      <a:pt x="28" y="11"/>
                    </a:cubicBezTo>
                    <a:cubicBezTo>
                      <a:pt x="20" y="6"/>
                      <a:pt x="10" y="0"/>
                      <a:pt x="0" y="0"/>
                    </a:cubicBezTo>
                    <a:cubicBezTo>
                      <a:pt x="0" y="0"/>
                      <a:pt x="0" y="0"/>
                      <a:pt x="0" y="0"/>
                    </a:cubicBezTo>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4" name="Freeform 2853">
                <a:extLst>
                  <a:ext uri="{FF2B5EF4-FFF2-40B4-BE49-F238E27FC236}">
                    <a16:creationId xmlns:a16="http://schemas.microsoft.com/office/drawing/2014/main" id="{A563B90C-7058-4C20-8D12-77FDB5EBF86D}"/>
                  </a:ext>
                </a:extLst>
              </p:cNvPr>
              <p:cNvSpPr>
                <a:spLocks/>
              </p:cNvSpPr>
              <p:nvPr/>
            </p:nvSpPr>
            <p:spPr bwMode="auto">
              <a:xfrm>
                <a:off x="20" y="263"/>
                <a:ext cx="260" cy="127"/>
              </a:xfrm>
              <a:custGeom>
                <a:avLst/>
                <a:gdLst>
                  <a:gd name="T0" fmla="*/ 0 w 109"/>
                  <a:gd name="T1" fmla="*/ 1 h 53"/>
                  <a:gd name="T2" fmla="*/ 27 w 109"/>
                  <a:gd name="T3" fmla="*/ 14 h 53"/>
                  <a:gd name="T4" fmla="*/ 52 w 109"/>
                  <a:gd name="T5" fmla="*/ 30 h 53"/>
                  <a:gd name="T6" fmla="*/ 79 w 109"/>
                  <a:gd name="T7" fmla="*/ 39 h 53"/>
                  <a:gd name="T8" fmla="*/ 108 w 109"/>
                  <a:gd name="T9" fmla="*/ 53 h 53"/>
                  <a:gd name="T10" fmla="*/ 109 w 109"/>
                  <a:gd name="T11" fmla="*/ 52 h 53"/>
                  <a:gd name="T12" fmla="*/ 90 w 109"/>
                  <a:gd name="T13" fmla="*/ 38 h 53"/>
                  <a:gd name="T14" fmla="*/ 58 w 109"/>
                  <a:gd name="T15" fmla="*/ 29 h 53"/>
                  <a:gd name="T16" fmla="*/ 0 w 109"/>
                  <a:gd name="T17" fmla="*/ 0 h 53"/>
                  <a:gd name="T18" fmla="*/ 0 w 109"/>
                  <a:gd name="T19"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53">
                    <a:moveTo>
                      <a:pt x="0" y="1"/>
                    </a:moveTo>
                    <a:cubicBezTo>
                      <a:pt x="9" y="5"/>
                      <a:pt x="18" y="9"/>
                      <a:pt x="27" y="14"/>
                    </a:cubicBezTo>
                    <a:cubicBezTo>
                      <a:pt x="35" y="19"/>
                      <a:pt x="43" y="26"/>
                      <a:pt x="52" y="30"/>
                    </a:cubicBezTo>
                    <a:cubicBezTo>
                      <a:pt x="61" y="33"/>
                      <a:pt x="70" y="36"/>
                      <a:pt x="79" y="39"/>
                    </a:cubicBezTo>
                    <a:cubicBezTo>
                      <a:pt x="90" y="42"/>
                      <a:pt x="99" y="44"/>
                      <a:pt x="108" y="53"/>
                    </a:cubicBezTo>
                    <a:cubicBezTo>
                      <a:pt x="108" y="53"/>
                      <a:pt x="109" y="53"/>
                      <a:pt x="109" y="52"/>
                    </a:cubicBezTo>
                    <a:cubicBezTo>
                      <a:pt x="106" y="44"/>
                      <a:pt x="97" y="41"/>
                      <a:pt x="90" y="38"/>
                    </a:cubicBezTo>
                    <a:cubicBezTo>
                      <a:pt x="79" y="35"/>
                      <a:pt x="69" y="33"/>
                      <a:pt x="58" y="29"/>
                    </a:cubicBezTo>
                    <a:cubicBezTo>
                      <a:pt x="38" y="21"/>
                      <a:pt x="22" y="3"/>
                      <a:pt x="0" y="0"/>
                    </a:cubicBezTo>
                    <a:cubicBezTo>
                      <a:pt x="0" y="1"/>
                      <a:pt x="0" y="1"/>
                      <a:pt x="0" y="1"/>
                    </a:cubicBezTo>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5" name="Freeform 2854">
                <a:extLst>
                  <a:ext uri="{FF2B5EF4-FFF2-40B4-BE49-F238E27FC236}">
                    <a16:creationId xmlns:a16="http://schemas.microsoft.com/office/drawing/2014/main" id="{EDC0CA2E-F34B-4490-82E4-1079EEA542E3}"/>
                  </a:ext>
                </a:extLst>
              </p:cNvPr>
              <p:cNvSpPr>
                <a:spLocks/>
              </p:cNvSpPr>
              <p:nvPr/>
            </p:nvSpPr>
            <p:spPr bwMode="auto">
              <a:xfrm>
                <a:off x="77" y="414"/>
                <a:ext cx="219" cy="217"/>
              </a:xfrm>
              <a:custGeom>
                <a:avLst/>
                <a:gdLst>
                  <a:gd name="T0" fmla="*/ 2 w 92"/>
                  <a:gd name="T1" fmla="*/ 90 h 91"/>
                  <a:gd name="T2" fmla="*/ 22 w 92"/>
                  <a:gd name="T3" fmla="*/ 59 h 91"/>
                  <a:gd name="T4" fmla="*/ 49 w 92"/>
                  <a:gd name="T5" fmla="*/ 40 h 91"/>
                  <a:gd name="T6" fmla="*/ 74 w 92"/>
                  <a:gd name="T7" fmla="*/ 22 h 91"/>
                  <a:gd name="T8" fmla="*/ 92 w 92"/>
                  <a:gd name="T9" fmla="*/ 1 h 91"/>
                  <a:gd name="T10" fmla="*/ 90 w 92"/>
                  <a:gd name="T11" fmla="*/ 1 h 91"/>
                  <a:gd name="T12" fmla="*/ 66 w 92"/>
                  <a:gd name="T13" fmla="*/ 26 h 91"/>
                  <a:gd name="T14" fmla="*/ 35 w 92"/>
                  <a:gd name="T15" fmla="*/ 46 h 91"/>
                  <a:gd name="T16" fmla="*/ 12 w 92"/>
                  <a:gd name="T17" fmla="*/ 66 h 91"/>
                  <a:gd name="T18" fmla="*/ 1 w 92"/>
                  <a:gd name="T19" fmla="*/ 90 h 91"/>
                  <a:gd name="T20" fmla="*/ 2 w 92"/>
                  <a:gd name="T21" fmla="*/ 9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1">
                    <a:moveTo>
                      <a:pt x="2" y="90"/>
                    </a:moveTo>
                    <a:cubicBezTo>
                      <a:pt x="4" y="78"/>
                      <a:pt x="13" y="68"/>
                      <a:pt x="22" y="59"/>
                    </a:cubicBezTo>
                    <a:cubicBezTo>
                      <a:pt x="30" y="52"/>
                      <a:pt x="39" y="45"/>
                      <a:pt x="49" y="40"/>
                    </a:cubicBezTo>
                    <a:cubicBezTo>
                      <a:pt x="58" y="35"/>
                      <a:pt x="66" y="29"/>
                      <a:pt x="74" y="22"/>
                    </a:cubicBezTo>
                    <a:cubicBezTo>
                      <a:pt x="80" y="17"/>
                      <a:pt x="91" y="10"/>
                      <a:pt x="92" y="1"/>
                    </a:cubicBezTo>
                    <a:cubicBezTo>
                      <a:pt x="92" y="1"/>
                      <a:pt x="91" y="0"/>
                      <a:pt x="90" y="1"/>
                    </a:cubicBezTo>
                    <a:cubicBezTo>
                      <a:pt x="85" y="11"/>
                      <a:pt x="75" y="18"/>
                      <a:pt x="66" y="26"/>
                    </a:cubicBezTo>
                    <a:cubicBezTo>
                      <a:pt x="57" y="34"/>
                      <a:pt x="45" y="38"/>
                      <a:pt x="35" y="46"/>
                    </a:cubicBezTo>
                    <a:cubicBezTo>
                      <a:pt x="27" y="51"/>
                      <a:pt x="19" y="58"/>
                      <a:pt x="12" y="66"/>
                    </a:cubicBezTo>
                    <a:cubicBezTo>
                      <a:pt x="7" y="73"/>
                      <a:pt x="0" y="81"/>
                      <a:pt x="1" y="90"/>
                    </a:cubicBezTo>
                    <a:cubicBezTo>
                      <a:pt x="1" y="90"/>
                      <a:pt x="2" y="91"/>
                      <a:pt x="2" y="9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6" name="Freeform 2855">
                <a:extLst>
                  <a:ext uri="{FF2B5EF4-FFF2-40B4-BE49-F238E27FC236}">
                    <a16:creationId xmlns:a16="http://schemas.microsoft.com/office/drawing/2014/main" id="{380567D7-6266-4FFC-B037-25ACD3F71209}"/>
                  </a:ext>
                </a:extLst>
              </p:cNvPr>
              <p:cNvSpPr>
                <a:spLocks/>
              </p:cNvSpPr>
              <p:nvPr/>
            </p:nvSpPr>
            <p:spPr bwMode="auto">
              <a:xfrm>
                <a:off x="68" y="409"/>
                <a:ext cx="212" cy="196"/>
              </a:xfrm>
              <a:custGeom>
                <a:avLst/>
                <a:gdLst>
                  <a:gd name="T0" fmla="*/ 0 w 89"/>
                  <a:gd name="T1" fmla="*/ 81 h 82"/>
                  <a:gd name="T2" fmla="*/ 20 w 89"/>
                  <a:gd name="T3" fmla="*/ 59 h 82"/>
                  <a:gd name="T4" fmla="*/ 48 w 89"/>
                  <a:gd name="T5" fmla="*/ 39 h 82"/>
                  <a:gd name="T6" fmla="*/ 73 w 89"/>
                  <a:gd name="T7" fmla="*/ 22 h 82"/>
                  <a:gd name="T8" fmla="*/ 88 w 89"/>
                  <a:gd name="T9" fmla="*/ 2 h 82"/>
                  <a:gd name="T10" fmla="*/ 87 w 89"/>
                  <a:gd name="T11" fmla="*/ 1 h 82"/>
                  <a:gd name="T12" fmla="*/ 77 w 89"/>
                  <a:gd name="T13" fmla="*/ 14 h 82"/>
                  <a:gd name="T14" fmla="*/ 67 w 89"/>
                  <a:gd name="T15" fmla="*/ 24 h 82"/>
                  <a:gd name="T16" fmla="*/ 38 w 89"/>
                  <a:gd name="T17" fmla="*/ 42 h 82"/>
                  <a:gd name="T18" fmla="*/ 15 w 89"/>
                  <a:gd name="T19" fmla="*/ 60 h 82"/>
                  <a:gd name="T20" fmla="*/ 0 w 89"/>
                  <a:gd name="T21" fmla="*/ 81 h 82"/>
                  <a:gd name="T22" fmla="*/ 0 w 89"/>
                  <a:gd name="T23"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82">
                    <a:moveTo>
                      <a:pt x="0" y="81"/>
                    </a:moveTo>
                    <a:cubicBezTo>
                      <a:pt x="8" y="74"/>
                      <a:pt x="13" y="66"/>
                      <a:pt x="20" y="59"/>
                    </a:cubicBezTo>
                    <a:cubicBezTo>
                      <a:pt x="29" y="51"/>
                      <a:pt x="38" y="45"/>
                      <a:pt x="48" y="39"/>
                    </a:cubicBezTo>
                    <a:cubicBezTo>
                      <a:pt x="57" y="35"/>
                      <a:pt x="65" y="29"/>
                      <a:pt x="73" y="22"/>
                    </a:cubicBezTo>
                    <a:cubicBezTo>
                      <a:pt x="78" y="17"/>
                      <a:pt x="86" y="9"/>
                      <a:pt x="88" y="2"/>
                    </a:cubicBezTo>
                    <a:cubicBezTo>
                      <a:pt x="89" y="1"/>
                      <a:pt x="88" y="0"/>
                      <a:pt x="87" y="1"/>
                    </a:cubicBezTo>
                    <a:cubicBezTo>
                      <a:pt x="83" y="5"/>
                      <a:pt x="81" y="10"/>
                      <a:pt x="77" y="14"/>
                    </a:cubicBezTo>
                    <a:cubicBezTo>
                      <a:pt x="74" y="17"/>
                      <a:pt x="71" y="21"/>
                      <a:pt x="67" y="24"/>
                    </a:cubicBezTo>
                    <a:cubicBezTo>
                      <a:pt x="58" y="31"/>
                      <a:pt x="48" y="36"/>
                      <a:pt x="38" y="42"/>
                    </a:cubicBezTo>
                    <a:cubicBezTo>
                      <a:pt x="29" y="47"/>
                      <a:pt x="22" y="53"/>
                      <a:pt x="15" y="60"/>
                    </a:cubicBezTo>
                    <a:cubicBezTo>
                      <a:pt x="10" y="66"/>
                      <a:pt x="2" y="73"/>
                      <a:pt x="0" y="81"/>
                    </a:cubicBezTo>
                    <a:cubicBezTo>
                      <a:pt x="0" y="81"/>
                      <a:pt x="0" y="82"/>
                      <a:pt x="0" y="8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7" name="Freeform 2856">
                <a:extLst>
                  <a:ext uri="{FF2B5EF4-FFF2-40B4-BE49-F238E27FC236}">
                    <a16:creationId xmlns:a16="http://schemas.microsoft.com/office/drawing/2014/main" id="{3DB6745A-D855-46D7-B69F-730B500C3C87}"/>
                  </a:ext>
                </a:extLst>
              </p:cNvPr>
              <p:cNvSpPr>
                <a:spLocks/>
              </p:cNvSpPr>
              <p:nvPr/>
            </p:nvSpPr>
            <p:spPr bwMode="auto">
              <a:xfrm>
                <a:off x="75" y="407"/>
                <a:ext cx="190" cy="162"/>
              </a:xfrm>
              <a:custGeom>
                <a:avLst/>
                <a:gdLst>
                  <a:gd name="T0" fmla="*/ 1 w 80"/>
                  <a:gd name="T1" fmla="*/ 68 h 68"/>
                  <a:gd name="T2" fmla="*/ 22 w 80"/>
                  <a:gd name="T3" fmla="*/ 49 h 68"/>
                  <a:gd name="T4" fmla="*/ 45 w 80"/>
                  <a:gd name="T5" fmla="*/ 31 h 68"/>
                  <a:gd name="T6" fmla="*/ 65 w 80"/>
                  <a:gd name="T7" fmla="*/ 18 h 68"/>
                  <a:gd name="T8" fmla="*/ 79 w 80"/>
                  <a:gd name="T9" fmla="*/ 1 h 68"/>
                  <a:gd name="T10" fmla="*/ 78 w 80"/>
                  <a:gd name="T11" fmla="*/ 0 h 68"/>
                  <a:gd name="T12" fmla="*/ 63 w 80"/>
                  <a:gd name="T13" fmla="*/ 16 h 68"/>
                  <a:gd name="T14" fmla="*/ 39 w 80"/>
                  <a:gd name="T15" fmla="*/ 32 h 68"/>
                  <a:gd name="T16" fmla="*/ 21 w 80"/>
                  <a:gd name="T17" fmla="*/ 46 h 68"/>
                  <a:gd name="T18" fmla="*/ 1 w 80"/>
                  <a:gd name="T19" fmla="*/ 67 h 68"/>
                  <a:gd name="T20" fmla="*/ 1 w 8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68">
                    <a:moveTo>
                      <a:pt x="1" y="68"/>
                    </a:moveTo>
                    <a:cubicBezTo>
                      <a:pt x="9" y="62"/>
                      <a:pt x="15" y="55"/>
                      <a:pt x="22" y="49"/>
                    </a:cubicBezTo>
                    <a:cubicBezTo>
                      <a:pt x="29" y="42"/>
                      <a:pt x="36" y="36"/>
                      <a:pt x="45" y="31"/>
                    </a:cubicBezTo>
                    <a:cubicBezTo>
                      <a:pt x="52" y="27"/>
                      <a:pt x="59" y="23"/>
                      <a:pt x="65" y="18"/>
                    </a:cubicBezTo>
                    <a:cubicBezTo>
                      <a:pt x="70" y="13"/>
                      <a:pt x="77" y="8"/>
                      <a:pt x="79" y="1"/>
                    </a:cubicBezTo>
                    <a:cubicBezTo>
                      <a:pt x="80" y="1"/>
                      <a:pt x="79" y="0"/>
                      <a:pt x="78" y="0"/>
                    </a:cubicBezTo>
                    <a:cubicBezTo>
                      <a:pt x="72" y="4"/>
                      <a:pt x="68" y="11"/>
                      <a:pt x="63" y="16"/>
                    </a:cubicBezTo>
                    <a:cubicBezTo>
                      <a:pt x="55" y="22"/>
                      <a:pt x="47" y="27"/>
                      <a:pt x="39" y="32"/>
                    </a:cubicBezTo>
                    <a:cubicBezTo>
                      <a:pt x="33" y="36"/>
                      <a:pt x="27" y="41"/>
                      <a:pt x="21" y="46"/>
                    </a:cubicBezTo>
                    <a:cubicBezTo>
                      <a:pt x="14" y="53"/>
                      <a:pt x="7" y="59"/>
                      <a:pt x="1" y="67"/>
                    </a:cubicBezTo>
                    <a:cubicBezTo>
                      <a:pt x="0" y="67"/>
                      <a:pt x="1" y="68"/>
                      <a:pt x="1" y="68"/>
                    </a:cubicBezTo>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8" name="Freeform 2857">
                <a:extLst>
                  <a:ext uri="{FF2B5EF4-FFF2-40B4-BE49-F238E27FC236}">
                    <a16:creationId xmlns:a16="http://schemas.microsoft.com/office/drawing/2014/main" id="{F8CD58AA-FA1E-47A4-8AF3-9CCAF0042567}"/>
                  </a:ext>
                </a:extLst>
              </p:cNvPr>
              <p:cNvSpPr>
                <a:spLocks/>
              </p:cNvSpPr>
              <p:nvPr/>
            </p:nvSpPr>
            <p:spPr bwMode="auto">
              <a:xfrm>
                <a:off x="34" y="294"/>
                <a:ext cx="236" cy="113"/>
              </a:xfrm>
              <a:custGeom>
                <a:avLst/>
                <a:gdLst>
                  <a:gd name="T0" fmla="*/ 1 w 99"/>
                  <a:gd name="T1" fmla="*/ 3 h 47"/>
                  <a:gd name="T2" fmla="*/ 46 w 99"/>
                  <a:gd name="T3" fmla="*/ 24 h 47"/>
                  <a:gd name="T4" fmla="*/ 73 w 99"/>
                  <a:gd name="T5" fmla="*/ 32 h 47"/>
                  <a:gd name="T6" fmla="*/ 97 w 99"/>
                  <a:gd name="T7" fmla="*/ 46 h 47"/>
                  <a:gd name="T8" fmla="*/ 99 w 99"/>
                  <a:gd name="T9" fmla="*/ 45 h 47"/>
                  <a:gd name="T10" fmla="*/ 83 w 99"/>
                  <a:gd name="T11" fmla="*/ 31 h 47"/>
                  <a:gd name="T12" fmla="*/ 51 w 99"/>
                  <a:gd name="T13" fmla="*/ 22 h 47"/>
                  <a:gd name="T14" fmla="*/ 23 w 99"/>
                  <a:gd name="T15" fmla="*/ 9 h 47"/>
                  <a:gd name="T16" fmla="*/ 1 w 99"/>
                  <a:gd name="T17" fmla="*/ 2 h 47"/>
                  <a:gd name="T18" fmla="*/ 1 w 99"/>
                  <a:gd name="T19" fmla="*/ 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47">
                    <a:moveTo>
                      <a:pt x="1" y="3"/>
                    </a:moveTo>
                    <a:cubicBezTo>
                      <a:pt x="18" y="5"/>
                      <a:pt x="31" y="19"/>
                      <a:pt x="46" y="24"/>
                    </a:cubicBezTo>
                    <a:cubicBezTo>
                      <a:pt x="55" y="27"/>
                      <a:pt x="64" y="29"/>
                      <a:pt x="73" y="32"/>
                    </a:cubicBezTo>
                    <a:cubicBezTo>
                      <a:pt x="83" y="35"/>
                      <a:pt x="90" y="39"/>
                      <a:pt x="97" y="46"/>
                    </a:cubicBezTo>
                    <a:cubicBezTo>
                      <a:pt x="98" y="47"/>
                      <a:pt x="99" y="46"/>
                      <a:pt x="99" y="45"/>
                    </a:cubicBezTo>
                    <a:cubicBezTo>
                      <a:pt x="97" y="38"/>
                      <a:pt x="89" y="34"/>
                      <a:pt x="83" y="31"/>
                    </a:cubicBezTo>
                    <a:cubicBezTo>
                      <a:pt x="73" y="27"/>
                      <a:pt x="62" y="25"/>
                      <a:pt x="51" y="22"/>
                    </a:cubicBezTo>
                    <a:cubicBezTo>
                      <a:pt x="41" y="18"/>
                      <a:pt x="32" y="14"/>
                      <a:pt x="23" y="9"/>
                    </a:cubicBezTo>
                    <a:cubicBezTo>
                      <a:pt x="17" y="5"/>
                      <a:pt x="8" y="0"/>
                      <a:pt x="1" y="2"/>
                    </a:cubicBezTo>
                    <a:cubicBezTo>
                      <a:pt x="0" y="3"/>
                      <a:pt x="0" y="3"/>
                      <a:pt x="1" y="3"/>
                    </a:cubicBezTo>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9" name="Freeform 2858">
                <a:extLst>
                  <a:ext uri="{FF2B5EF4-FFF2-40B4-BE49-F238E27FC236}">
                    <a16:creationId xmlns:a16="http://schemas.microsoft.com/office/drawing/2014/main" id="{6BE8787E-B436-404D-A6AC-C8A413F9C628}"/>
                  </a:ext>
                </a:extLst>
              </p:cNvPr>
              <p:cNvSpPr>
                <a:spLocks/>
              </p:cNvSpPr>
              <p:nvPr/>
            </p:nvSpPr>
            <p:spPr bwMode="auto">
              <a:xfrm>
                <a:off x="51" y="323"/>
                <a:ext cx="214" cy="86"/>
              </a:xfrm>
              <a:custGeom>
                <a:avLst/>
                <a:gdLst>
                  <a:gd name="T0" fmla="*/ 0 w 90"/>
                  <a:gd name="T1" fmla="*/ 1 h 36"/>
                  <a:gd name="T2" fmla="*/ 23 w 90"/>
                  <a:gd name="T3" fmla="*/ 11 h 36"/>
                  <a:gd name="T4" fmla="*/ 46 w 90"/>
                  <a:gd name="T5" fmla="*/ 22 h 36"/>
                  <a:gd name="T6" fmla="*/ 64 w 90"/>
                  <a:gd name="T7" fmla="*/ 28 h 36"/>
                  <a:gd name="T8" fmla="*/ 88 w 90"/>
                  <a:gd name="T9" fmla="*/ 36 h 36"/>
                  <a:gd name="T10" fmla="*/ 89 w 90"/>
                  <a:gd name="T11" fmla="*/ 34 h 36"/>
                  <a:gd name="T12" fmla="*/ 73 w 90"/>
                  <a:gd name="T13" fmla="*/ 26 h 36"/>
                  <a:gd name="T14" fmla="*/ 46 w 90"/>
                  <a:gd name="T15" fmla="*/ 19 h 36"/>
                  <a:gd name="T16" fmla="*/ 22 w 90"/>
                  <a:gd name="T17" fmla="*/ 8 h 36"/>
                  <a:gd name="T18" fmla="*/ 1 w 90"/>
                  <a:gd name="T19" fmla="*/ 0 h 36"/>
                  <a:gd name="T20" fmla="*/ 0 w 90"/>
                  <a:gd name="T21"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36">
                    <a:moveTo>
                      <a:pt x="0" y="1"/>
                    </a:moveTo>
                    <a:cubicBezTo>
                      <a:pt x="8" y="5"/>
                      <a:pt x="16" y="7"/>
                      <a:pt x="23" y="11"/>
                    </a:cubicBezTo>
                    <a:cubicBezTo>
                      <a:pt x="31" y="14"/>
                      <a:pt x="38" y="18"/>
                      <a:pt x="46" y="22"/>
                    </a:cubicBezTo>
                    <a:cubicBezTo>
                      <a:pt x="52" y="25"/>
                      <a:pt x="58" y="27"/>
                      <a:pt x="64" y="28"/>
                    </a:cubicBezTo>
                    <a:cubicBezTo>
                      <a:pt x="73" y="29"/>
                      <a:pt x="80" y="32"/>
                      <a:pt x="88" y="36"/>
                    </a:cubicBezTo>
                    <a:cubicBezTo>
                      <a:pt x="89" y="36"/>
                      <a:pt x="90" y="35"/>
                      <a:pt x="89" y="34"/>
                    </a:cubicBezTo>
                    <a:cubicBezTo>
                      <a:pt x="85" y="30"/>
                      <a:pt x="79" y="27"/>
                      <a:pt x="73" y="26"/>
                    </a:cubicBezTo>
                    <a:cubicBezTo>
                      <a:pt x="63" y="24"/>
                      <a:pt x="55" y="23"/>
                      <a:pt x="46" y="19"/>
                    </a:cubicBezTo>
                    <a:cubicBezTo>
                      <a:pt x="38" y="16"/>
                      <a:pt x="30" y="12"/>
                      <a:pt x="22" y="8"/>
                    </a:cubicBezTo>
                    <a:cubicBezTo>
                      <a:pt x="15" y="5"/>
                      <a:pt x="8" y="1"/>
                      <a:pt x="1" y="0"/>
                    </a:cubicBezTo>
                    <a:cubicBezTo>
                      <a:pt x="0" y="1"/>
                      <a:pt x="0" y="1"/>
                      <a:pt x="0" y="1"/>
                    </a:cubicBezTo>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0" name="Freeform 2859">
                <a:extLst>
                  <a:ext uri="{FF2B5EF4-FFF2-40B4-BE49-F238E27FC236}">
                    <a16:creationId xmlns:a16="http://schemas.microsoft.com/office/drawing/2014/main" id="{09EA11C2-EF11-4643-8CE6-0559B4B7DA70}"/>
                  </a:ext>
                </a:extLst>
              </p:cNvPr>
              <p:cNvSpPr>
                <a:spLocks/>
              </p:cNvSpPr>
              <p:nvPr/>
            </p:nvSpPr>
            <p:spPr bwMode="auto">
              <a:xfrm>
                <a:off x="72" y="399"/>
                <a:ext cx="196" cy="153"/>
              </a:xfrm>
              <a:custGeom>
                <a:avLst/>
                <a:gdLst>
                  <a:gd name="T0" fmla="*/ 2 w 82"/>
                  <a:gd name="T1" fmla="*/ 63 h 64"/>
                  <a:gd name="T2" fmla="*/ 43 w 82"/>
                  <a:gd name="T3" fmla="*/ 31 h 64"/>
                  <a:gd name="T4" fmla="*/ 60 w 82"/>
                  <a:gd name="T5" fmla="*/ 18 h 64"/>
                  <a:gd name="T6" fmla="*/ 81 w 82"/>
                  <a:gd name="T7" fmla="*/ 3 h 64"/>
                  <a:gd name="T8" fmla="*/ 80 w 82"/>
                  <a:gd name="T9" fmla="*/ 1 h 64"/>
                  <a:gd name="T10" fmla="*/ 62 w 82"/>
                  <a:gd name="T11" fmla="*/ 11 h 64"/>
                  <a:gd name="T12" fmla="*/ 40 w 82"/>
                  <a:gd name="T13" fmla="*/ 29 h 64"/>
                  <a:gd name="T14" fmla="*/ 1 w 82"/>
                  <a:gd name="T15" fmla="*/ 62 h 64"/>
                  <a:gd name="T16" fmla="*/ 2 w 82"/>
                  <a:gd name="T17" fmla="*/ 6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64">
                    <a:moveTo>
                      <a:pt x="2" y="63"/>
                    </a:moveTo>
                    <a:cubicBezTo>
                      <a:pt x="15" y="51"/>
                      <a:pt x="28" y="40"/>
                      <a:pt x="43" y="31"/>
                    </a:cubicBezTo>
                    <a:cubicBezTo>
                      <a:pt x="49" y="27"/>
                      <a:pt x="55" y="23"/>
                      <a:pt x="60" y="18"/>
                    </a:cubicBezTo>
                    <a:cubicBezTo>
                      <a:pt x="66" y="11"/>
                      <a:pt x="74" y="8"/>
                      <a:pt x="81" y="3"/>
                    </a:cubicBezTo>
                    <a:cubicBezTo>
                      <a:pt x="82" y="2"/>
                      <a:pt x="82" y="0"/>
                      <a:pt x="80" y="1"/>
                    </a:cubicBezTo>
                    <a:cubicBezTo>
                      <a:pt x="74" y="2"/>
                      <a:pt x="68" y="7"/>
                      <a:pt x="62" y="11"/>
                    </a:cubicBezTo>
                    <a:cubicBezTo>
                      <a:pt x="55" y="18"/>
                      <a:pt x="48" y="23"/>
                      <a:pt x="40" y="29"/>
                    </a:cubicBezTo>
                    <a:cubicBezTo>
                      <a:pt x="26" y="38"/>
                      <a:pt x="12" y="49"/>
                      <a:pt x="1" y="62"/>
                    </a:cubicBezTo>
                    <a:cubicBezTo>
                      <a:pt x="0" y="63"/>
                      <a:pt x="1" y="64"/>
                      <a:pt x="2" y="63"/>
                    </a:cubicBezTo>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1" name="Freeform 2860">
                <a:extLst>
                  <a:ext uri="{FF2B5EF4-FFF2-40B4-BE49-F238E27FC236}">
                    <a16:creationId xmlns:a16="http://schemas.microsoft.com/office/drawing/2014/main" id="{BFB00DC8-F8AC-488C-B4F0-CF6D6D2ED0A3}"/>
                  </a:ext>
                </a:extLst>
              </p:cNvPr>
              <p:cNvSpPr>
                <a:spLocks/>
              </p:cNvSpPr>
              <p:nvPr/>
            </p:nvSpPr>
            <p:spPr bwMode="auto">
              <a:xfrm>
                <a:off x="82" y="354"/>
                <a:ext cx="164" cy="50"/>
              </a:xfrm>
              <a:custGeom>
                <a:avLst/>
                <a:gdLst>
                  <a:gd name="T0" fmla="*/ 1 w 69"/>
                  <a:gd name="T1" fmla="*/ 1 h 21"/>
                  <a:gd name="T2" fmla="*/ 69 w 69"/>
                  <a:gd name="T3" fmla="*/ 20 h 21"/>
                  <a:gd name="T4" fmla="*/ 69 w 69"/>
                  <a:gd name="T5" fmla="*/ 20 h 21"/>
                  <a:gd name="T6" fmla="*/ 35 w 69"/>
                  <a:gd name="T7" fmla="*/ 14 h 21"/>
                  <a:gd name="T8" fmla="*/ 1 w 69"/>
                  <a:gd name="T9" fmla="*/ 0 h 21"/>
                  <a:gd name="T10" fmla="*/ 1 w 69"/>
                  <a:gd name="T11" fmla="*/ 1 h 21"/>
                </a:gdLst>
                <a:ahLst/>
                <a:cxnLst>
                  <a:cxn ang="0">
                    <a:pos x="T0" y="T1"/>
                  </a:cxn>
                  <a:cxn ang="0">
                    <a:pos x="T2" y="T3"/>
                  </a:cxn>
                  <a:cxn ang="0">
                    <a:pos x="T4" y="T5"/>
                  </a:cxn>
                  <a:cxn ang="0">
                    <a:pos x="T6" y="T7"/>
                  </a:cxn>
                  <a:cxn ang="0">
                    <a:pos x="T8" y="T9"/>
                  </a:cxn>
                  <a:cxn ang="0">
                    <a:pos x="T10" y="T11"/>
                  </a:cxn>
                </a:cxnLst>
                <a:rect l="0" t="0" r="r" b="b"/>
                <a:pathLst>
                  <a:path w="69" h="21">
                    <a:moveTo>
                      <a:pt x="1" y="1"/>
                    </a:moveTo>
                    <a:cubicBezTo>
                      <a:pt x="22" y="13"/>
                      <a:pt x="44" y="21"/>
                      <a:pt x="69" y="20"/>
                    </a:cubicBezTo>
                    <a:cubicBezTo>
                      <a:pt x="69" y="20"/>
                      <a:pt x="69" y="20"/>
                      <a:pt x="69" y="20"/>
                    </a:cubicBezTo>
                    <a:cubicBezTo>
                      <a:pt x="58" y="18"/>
                      <a:pt x="46" y="17"/>
                      <a:pt x="35" y="14"/>
                    </a:cubicBezTo>
                    <a:cubicBezTo>
                      <a:pt x="23" y="11"/>
                      <a:pt x="12" y="6"/>
                      <a:pt x="1" y="0"/>
                    </a:cubicBezTo>
                    <a:cubicBezTo>
                      <a:pt x="1" y="0"/>
                      <a:pt x="0" y="1"/>
                      <a:pt x="1" y="1"/>
                    </a:cubicBezTo>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2" name="Freeform 2861">
                <a:extLst>
                  <a:ext uri="{FF2B5EF4-FFF2-40B4-BE49-F238E27FC236}">
                    <a16:creationId xmlns:a16="http://schemas.microsoft.com/office/drawing/2014/main" id="{B25DBB21-2245-4D8B-836E-F769BA62983C}"/>
                  </a:ext>
                </a:extLst>
              </p:cNvPr>
              <p:cNvSpPr>
                <a:spLocks/>
              </p:cNvSpPr>
              <p:nvPr/>
            </p:nvSpPr>
            <p:spPr bwMode="auto">
              <a:xfrm>
                <a:off x="82" y="402"/>
                <a:ext cx="162" cy="122"/>
              </a:xfrm>
              <a:custGeom>
                <a:avLst/>
                <a:gdLst>
                  <a:gd name="T0" fmla="*/ 2 w 68"/>
                  <a:gd name="T1" fmla="*/ 50 h 51"/>
                  <a:gd name="T2" fmla="*/ 33 w 68"/>
                  <a:gd name="T3" fmla="*/ 25 h 51"/>
                  <a:gd name="T4" fmla="*/ 67 w 68"/>
                  <a:gd name="T5" fmla="*/ 1 h 51"/>
                  <a:gd name="T6" fmla="*/ 67 w 68"/>
                  <a:gd name="T7" fmla="*/ 0 h 51"/>
                  <a:gd name="T8" fmla="*/ 35 w 68"/>
                  <a:gd name="T9" fmla="*/ 21 h 51"/>
                  <a:gd name="T10" fmla="*/ 1 w 68"/>
                  <a:gd name="T11" fmla="*/ 49 h 51"/>
                  <a:gd name="T12" fmla="*/ 2 w 68"/>
                  <a:gd name="T13" fmla="*/ 50 h 51"/>
                </a:gdLst>
                <a:ahLst/>
                <a:cxnLst>
                  <a:cxn ang="0">
                    <a:pos x="T0" y="T1"/>
                  </a:cxn>
                  <a:cxn ang="0">
                    <a:pos x="T2" y="T3"/>
                  </a:cxn>
                  <a:cxn ang="0">
                    <a:pos x="T4" y="T5"/>
                  </a:cxn>
                  <a:cxn ang="0">
                    <a:pos x="T6" y="T7"/>
                  </a:cxn>
                  <a:cxn ang="0">
                    <a:pos x="T8" y="T9"/>
                  </a:cxn>
                  <a:cxn ang="0">
                    <a:pos x="T10" y="T11"/>
                  </a:cxn>
                  <a:cxn ang="0">
                    <a:pos x="T12" y="T13"/>
                  </a:cxn>
                </a:cxnLst>
                <a:rect l="0" t="0" r="r" b="b"/>
                <a:pathLst>
                  <a:path w="68" h="51">
                    <a:moveTo>
                      <a:pt x="2" y="50"/>
                    </a:moveTo>
                    <a:cubicBezTo>
                      <a:pt x="13" y="42"/>
                      <a:pt x="23" y="33"/>
                      <a:pt x="33" y="25"/>
                    </a:cubicBezTo>
                    <a:cubicBezTo>
                      <a:pt x="44" y="16"/>
                      <a:pt x="56" y="10"/>
                      <a:pt x="67" y="1"/>
                    </a:cubicBezTo>
                    <a:cubicBezTo>
                      <a:pt x="68" y="1"/>
                      <a:pt x="68" y="0"/>
                      <a:pt x="67" y="0"/>
                    </a:cubicBezTo>
                    <a:cubicBezTo>
                      <a:pt x="55" y="5"/>
                      <a:pt x="44" y="13"/>
                      <a:pt x="35" y="21"/>
                    </a:cubicBezTo>
                    <a:cubicBezTo>
                      <a:pt x="23" y="30"/>
                      <a:pt x="12" y="39"/>
                      <a:pt x="1" y="49"/>
                    </a:cubicBezTo>
                    <a:cubicBezTo>
                      <a:pt x="0" y="50"/>
                      <a:pt x="1" y="51"/>
                      <a:pt x="2" y="50"/>
                    </a:cubicBezTo>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3" name="Freeform 2862">
                <a:extLst>
                  <a:ext uri="{FF2B5EF4-FFF2-40B4-BE49-F238E27FC236}">
                    <a16:creationId xmlns:a16="http://schemas.microsoft.com/office/drawing/2014/main" id="{A2C5E0EA-B07B-4FCF-86DD-C9DCF7B764D6}"/>
                  </a:ext>
                </a:extLst>
              </p:cNvPr>
              <p:cNvSpPr>
                <a:spLocks/>
              </p:cNvSpPr>
              <p:nvPr/>
            </p:nvSpPr>
            <p:spPr bwMode="auto">
              <a:xfrm>
                <a:off x="120" y="390"/>
                <a:ext cx="88" cy="21"/>
              </a:xfrm>
              <a:custGeom>
                <a:avLst/>
                <a:gdLst>
                  <a:gd name="T0" fmla="*/ 0 w 37"/>
                  <a:gd name="T1" fmla="*/ 0 h 9"/>
                  <a:gd name="T2" fmla="*/ 36 w 37"/>
                  <a:gd name="T3" fmla="*/ 8 h 9"/>
                  <a:gd name="T4" fmla="*/ 36 w 37"/>
                  <a:gd name="T5" fmla="*/ 7 h 9"/>
                  <a:gd name="T6" fmla="*/ 17 w 37"/>
                  <a:gd name="T7" fmla="*/ 4 h 9"/>
                  <a:gd name="T8" fmla="*/ 0 w 37"/>
                  <a:gd name="T9" fmla="*/ 0 h 9"/>
                </a:gdLst>
                <a:ahLst/>
                <a:cxnLst>
                  <a:cxn ang="0">
                    <a:pos x="T0" y="T1"/>
                  </a:cxn>
                  <a:cxn ang="0">
                    <a:pos x="T2" y="T3"/>
                  </a:cxn>
                  <a:cxn ang="0">
                    <a:pos x="T4" y="T5"/>
                  </a:cxn>
                  <a:cxn ang="0">
                    <a:pos x="T6" y="T7"/>
                  </a:cxn>
                  <a:cxn ang="0">
                    <a:pos x="T8" y="T9"/>
                  </a:cxn>
                </a:cxnLst>
                <a:rect l="0" t="0" r="r" b="b"/>
                <a:pathLst>
                  <a:path w="37" h="9">
                    <a:moveTo>
                      <a:pt x="0" y="0"/>
                    </a:moveTo>
                    <a:cubicBezTo>
                      <a:pt x="10" y="7"/>
                      <a:pt x="25" y="9"/>
                      <a:pt x="36" y="8"/>
                    </a:cubicBezTo>
                    <a:cubicBezTo>
                      <a:pt x="37" y="8"/>
                      <a:pt x="37" y="7"/>
                      <a:pt x="36" y="7"/>
                    </a:cubicBezTo>
                    <a:cubicBezTo>
                      <a:pt x="30" y="6"/>
                      <a:pt x="23" y="5"/>
                      <a:pt x="17" y="4"/>
                    </a:cubicBezTo>
                    <a:cubicBezTo>
                      <a:pt x="11" y="3"/>
                      <a:pt x="6" y="1"/>
                      <a:pt x="0" y="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4" name="Freeform 2863">
                <a:extLst>
                  <a:ext uri="{FF2B5EF4-FFF2-40B4-BE49-F238E27FC236}">
                    <a16:creationId xmlns:a16="http://schemas.microsoft.com/office/drawing/2014/main" id="{2C9D526C-D4E6-4F05-B587-CF25DA10E274}"/>
                  </a:ext>
                </a:extLst>
              </p:cNvPr>
              <p:cNvSpPr>
                <a:spLocks/>
              </p:cNvSpPr>
              <p:nvPr/>
            </p:nvSpPr>
            <p:spPr bwMode="auto">
              <a:xfrm>
                <a:off x="94" y="411"/>
                <a:ext cx="112" cy="86"/>
              </a:xfrm>
              <a:custGeom>
                <a:avLst/>
                <a:gdLst>
                  <a:gd name="T0" fmla="*/ 1 w 47"/>
                  <a:gd name="T1" fmla="*/ 36 h 36"/>
                  <a:gd name="T2" fmla="*/ 23 w 47"/>
                  <a:gd name="T3" fmla="*/ 16 h 36"/>
                  <a:gd name="T4" fmla="*/ 46 w 47"/>
                  <a:gd name="T5" fmla="*/ 1 h 36"/>
                  <a:gd name="T6" fmla="*/ 46 w 47"/>
                  <a:gd name="T7" fmla="*/ 0 h 36"/>
                  <a:gd name="T8" fmla="*/ 21 w 47"/>
                  <a:gd name="T9" fmla="*/ 14 h 36"/>
                  <a:gd name="T10" fmla="*/ 1 w 47"/>
                  <a:gd name="T11" fmla="*/ 35 h 36"/>
                  <a:gd name="T12" fmla="*/ 1 w 47"/>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47" h="36">
                    <a:moveTo>
                      <a:pt x="1" y="36"/>
                    </a:moveTo>
                    <a:cubicBezTo>
                      <a:pt x="9" y="29"/>
                      <a:pt x="15" y="22"/>
                      <a:pt x="23" y="16"/>
                    </a:cubicBezTo>
                    <a:cubicBezTo>
                      <a:pt x="30" y="11"/>
                      <a:pt x="39" y="6"/>
                      <a:pt x="46" y="1"/>
                    </a:cubicBezTo>
                    <a:cubicBezTo>
                      <a:pt x="47" y="0"/>
                      <a:pt x="47" y="0"/>
                      <a:pt x="46" y="0"/>
                    </a:cubicBezTo>
                    <a:cubicBezTo>
                      <a:pt x="37" y="3"/>
                      <a:pt x="29" y="9"/>
                      <a:pt x="21" y="14"/>
                    </a:cubicBezTo>
                    <a:cubicBezTo>
                      <a:pt x="13" y="20"/>
                      <a:pt x="6" y="27"/>
                      <a:pt x="1" y="35"/>
                    </a:cubicBezTo>
                    <a:cubicBezTo>
                      <a:pt x="0" y="35"/>
                      <a:pt x="1" y="36"/>
                      <a:pt x="1" y="36"/>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5" name="Freeform 2864">
                <a:extLst>
                  <a:ext uri="{FF2B5EF4-FFF2-40B4-BE49-F238E27FC236}">
                    <a16:creationId xmlns:a16="http://schemas.microsoft.com/office/drawing/2014/main" id="{13C51ECC-A12E-4FD2-B2DA-8056EAA13423}"/>
                  </a:ext>
                </a:extLst>
              </p:cNvPr>
              <p:cNvSpPr>
                <a:spLocks/>
              </p:cNvSpPr>
              <p:nvPr/>
            </p:nvSpPr>
            <p:spPr bwMode="auto">
              <a:xfrm>
                <a:off x="99" y="414"/>
                <a:ext cx="81" cy="60"/>
              </a:xfrm>
              <a:custGeom>
                <a:avLst/>
                <a:gdLst>
                  <a:gd name="T0" fmla="*/ 1 w 34"/>
                  <a:gd name="T1" fmla="*/ 25 h 25"/>
                  <a:gd name="T2" fmla="*/ 17 w 34"/>
                  <a:gd name="T3" fmla="*/ 10 h 25"/>
                  <a:gd name="T4" fmla="*/ 34 w 34"/>
                  <a:gd name="T5" fmla="*/ 1 h 25"/>
                  <a:gd name="T6" fmla="*/ 34 w 34"/>
                  <a:gd name="T7" fmla="*/ 0 h 25"/>
                  <a:gd name="T8" fmla="*/ 0 w 34"/>
                  <a:gd name="T9" fmla="*/ 24 h 25"/>
                  <a:gd name="T10" fmla="*/ 1 w 34"/>
                  <a:gd name="T11" fmla="*/ 25 h 25"/>
                </a:gdLst>
                <a:ahLst/>
                <a:cxnLst>
                  <a:cxn ang="0">
                    <a:pos x="T0" y="T1"/>
                  </a:cxn>
                  <a:cxn ang="0">
                    <a:pos x="T2" y="T3"/>
                  </a:cxn>
                  <a:cxn ang="0">
                    <a:pos x="T4" y="T5"/>
                  </a:cxn>
                  <a:cxn ang="0">
                    <a:pos x="T6" y="T7"/>
                  </a:cxn>
                  <a:cxn ang="0">
                    <a:pos x="T8" y="T9"/>
                  </a:cxn>
                  <a:cxn ang="0">
                    <a:pos x="T10" y="T11"/>
                  </a:cxn>
                </a:cxnLst>
                <a:rect l="0" t="0" r="r" b="b"/>
                <a:pathLst>
                  <a:path w="34" h="25">
                    <a:moveTo>
                      <a:pt x="1" y="25"/>
                    </a:moveTo>
                    <a:cubicBezTo>
                      <a:pt x="6" y="20"/>
                      <a:pt x="11" y="15"/>
                      <a:pt x="17" y="10"/>
                    </a:cubicBezTo>
                    <a:cubicBezTo>
                      <a:pt x="22" y="6"/>
                      <a:pt x="28" y="4"/>
                      <a:pt x="34" y="1"/>
                    </a:cubicBezTo>
                    <a:cubicBezTo>
                      <a:pt x="34" y="0"/>
                      <a:pt x="34" y="0"/>
                      <a:pt x="34" y="0"/>
                    </a:cubicBezTo>
                    <a:cubicBezTo>
                      <a:pt x="21" y="3"/>
                      <a:pt x="7" y="14"/>
                      <a:pt x="0" y="24"/>
                    </a:cubicBezTo>
                    <a:lnTo>
                      <a:pt x="1" y="25"/>
                    </a:ln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6" name="Freeform 2865">
                <a:extLst>
                  <a:ext uri="{FF2B5EF4-FFF2-40B4-BE49-F238E27FC236}">
                    <a16:creationId xmlns:a16="http://schemas.microsoft.com/office/drawing/2014/main" id="{BA8BF061-8EB2-45E4-A70C-901E3A18240F}"/>
                  </a:ext>
                </a:extLst>
              </p:cNvPr>
              <p:cNvSpPr>
                <a:spLocks/>
              </p:cNvSpPr>
              <p:nvPr/>
            </p:nvSpPr>
            <p:spPr bwMode="auto">
              <a:xfrm>
                <a:off x="113" y="411"/>
                <a:ext cx="48" cy="27"/>
              </a:xfrm>
              <a:custGeom>
                <a:avLst/>
                <a:gdLst>
                  <a:gd name="T0" fmla="*/ 0 w 20"/>
                  <a:gd name="T1" fmla="*/ 11 h 11"/>
                  <a:gd name="T2" fmla="*/ 10 w 20"/>
                  <a:gd name="T3" fmla="*/ 5 h 11"/>
                  <a:gd name="T4" fmla="*/ 20 w 20"/>
                  <a:gd name="T5" fmla="*/ 1 h 11"/>
                  <a:gd name="T6" fmla="*/ 20 w 20"/>
                  <a:gd name="T7" fmla="*/ 0 h 11"/>
                  <a:gd name="T8" fmla="*/ 0 w 20"/>
                  <a:gd name="T9" fmla="*/ 10 h 11"/>
                  <a:gd name="T10" fmla="*/ 0 w 20"/>
                  <a:gd name="T11" fmla="*/ 11 h 11"/>
                </a:gdLst>
                <a:ahLst/>
                <a:cxnLst>
                  <a:cxn ang="0">
                    <a:pos x="T0" y="T1"/>
                  </a:cxn>
                  <a:cxn ang="0">
                    <a:pos x="T2" y="T3"/>
                  </a:cxn>
                  <a:cxn ang="0">
                    <a:pos x="T4" y="T5"/>
                  </a:cxn>
                  <a:cxn ang="0">
                    <a:pos x="T6" y="T7"/>
                  </a:cxn>
                  <a:cxn ang="0">
                    <a:pos x="T8" y="T9"/>
                  </a:cxn>
                  <a:cxn ang="0">
                    <a:pos x="T10" y="T11"/>
                  </a:cxn>
                </a:cxnLst>
                <a:rect l="0" t="0" r="r" b="b"/>
                <a:pathLst>
                  <a:path w="20" h="11">
                    <a:moveTo>
                      <a:pt x="0" y="11"/>
                    </a:moveTo>
                    <a:cubicBezTo>
                      <a:pt x="3" y="9"/>
                      <a:pt x="6" y="7"/>
                      <a:pt x="10" y="5"/>
                    </a:cubicBezTo>
                    <a:cubicBezTo>
                      <a:pt x="13" y="3"/>
                      <a:pt x="17" y="2"/>
                      <a:pt x="20" y="1"/>
                    </a:cubicBezTo>
                    <a:cubicBezTo>
                      <a:pt x="20" y="0"/>
                      <a:pt x="20" y="0"/>
                      <a:pt x="20" y="0"/>
                    </a:cubicBezTo>
                    <a:cubicBezTo>
                      <a:pt x="13" y="0"/>
                      <a:pt x="5" y="5"/>
                      <a:pt x="0" y="10"/>
                    </a:cubicBezTo>
                    <a:lnTo>
                      <a:pt x="0" y="11"/>
                    </a:ln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7" name="Freeform 2866">
                <a:extLst>
                  <a:ext uri="{FF2B5EF4-FFF2-40B4-BE49-F238E27FC236}">
                    <a16:creationId xmlns:a16="http://schemas.microsoft.com/office/drawing/2014/main" id="{C2C1C0DE-3DD3-4A04-B6D2-D2AC357E7C7D}"/>
                  </a:ext>
                </a:extLst>
              </p:cNvPr>
              <p:cNvSpPr>
                <a:spLocks/>
              </p:cNvSpPr>
              <p:nvPr/>
            </p:nvSpPr>
            <p:spPr bwMode="auto">
              <a:xfrm>
                <a:off x="394" y="471"/>
                <a:ext cx="196" cy="156"/>
              </a:xfrm>
              <a:custGeom>
                <a:avLst/>
                <a:gdLst>
                  <a:gd name="T0" fmla="*/ 82 w 82"/>
                  <a:gd name="T1" fmla="*/ 48 h 65"/>
                  <a:gd name="T2" fmla="*/ 45 w 82"/>
                  <a:gd name="T3" fmla="*/ 63 h 65"/>
                  <a:gd name="T4" fmla="*/ 38 w 82"/>
                  <a:gd name="T5" fmla="*/ 65 h 65"/>
                  <a:gd name="T6" fmla="*/ 31 w 82"/>
                  <a:gd name="T7" fmla="*/ 59 h 65"/>
                  <a:gd name="T8" fmla="*/ 0 w 82"/>
                  <a:gd name="T9" fmla="*/ 8 h 65"/>
                  <a:gd name="T10" fmla="*/ 12 w 82"/>
                  <a:gd name="T11" fmla="*/ 0 h 65"/>
                  <a:gd name="T12" fmla="*/ 14 w 82"/>
                  <a:gd name="T13" fmla="*/ 2 h 65"/>
                  <a:gd name="T14" fmla="*/ 35 w 82"/>
                  <a:gd name="T15" fmla="*/ 14 h 65"/>
                  <a:gd name="T16" fmla="*/ 82 w 82"/>
                  <a:gd name="T17"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65">
                    <a:moveTo>
                      <a:pt x="82" y="48"/>
                    </a:moveTo>
                    <a:cubicBezTo>
                      <a:pt x="69" y="51"/>
                      <a:pt x="57" y="56"/>
                      <a:pt x="45" y="63"/>
                    </a:cubicBezTo>
                    <a:cubicBezTo>
                      <a:pt x="43" y="64"/>
                      <a:pt x="40" y="65"/>
                      <a:pt x="38" y="65"/>
                    </a:cubicBezTo>
                    <a:cubicBezTo>
                      <a:pt x="35" y="64"/>
                      <a:pt x="33" y="61"/>
                      <a:pt x="31" y="59"/>
                    </a:cubicBezTo>
                    <a:cubicBezTo>
                      <a:pt x="21" y="42"/>
                      <a:pt x="10" y="25"/>
                      <a:pt x="0" y="8"/>
                    </a:cubicBezTo>
                    <a:cubicBezTo>
                      <a:pt x="4" y="6"/>
                      <a:pt x="8" y="3"/>
                      <a:pt x="12" y="0"/>
                    </a:cubicBezTo>
                    <a:cubicBezTo>
                      <a:pt x="11" y="0"/>
                      <a:pt x="13" y="1"/>
                      <a:pt x="14" y="2"/>
                    </a:cubicBezTo>
                    <a:cubicBezTo>
                      <a:pt x="21" y="6"/>
                      <a:pt x="28" y="10"/>
                      <a:pt x="35" y="14"/>
                    </a:cubicBezTo>
                    <a:cubicBezTo>
                      <a:pt x="52" y="23"/>
                      <a:pt x="70" y="34"/>
                      <a:pt x="82" y="48"/>
                    </a:cubicBezTo>
                    <a:close/>
                  </a:path>
                </a:pathLst>
              </a:custGeom>
              <a:solidFill>
                <a:srgbClr val="C719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8" name="Freeform 2867">
                <a:extLst>
                  <a:ext uri="{FF2B5EF4-FFF2-40B4-BE49-F238E27FC236}">
                    <a16:creationId xmlns:a16="http://schemas.microsoft.com/office/drawing/2014/main" id="{CB293008-B8E6-486C-8FAC-E9314804A505}"/>
                  </a:ext>
                </a:extLst>
              </p:cNvPr>
              <p:cNvSpPr>
                <a:spLocks/>
              </p:cNvSpPr>
              <p:nvPr/>
            </p:nvSpPr>
            <p:spPr bwMode="auto">
              <a:xfrm>
                <a:off x="373" y="5"/>
                <a:ext cx="109" cy="95"/>
              </a:xfrm>
              <a:custGeom>
                <a:avLst/>
                <a:gdLst>
                  <a:gd name="T0" fmla="*/ 4 w 46"/>
                  <a:gd name="T1" fmla="*/ 38 h 40"/>
                  <a:gd name="T2" fmla="*/ 45 w 46"/>
                  <a:gd name="T3" fmla="*/ 2 h 40"/>
                  <a:gd name="T4" fmla="*/ 44 w 46"/>
                  <a:gd name="T5" fmla="*/ 1 h 40"/>
                  <a:gd name="T6" fmla="*/ 1 w 46"/>
                  <a:gd name="T7" fmla="*/ 36 h 40"/>
                  <a:gd name="T8" fmla="*/ 4 w 46"/>
                  <a:gd name="T9" fmla="*/ 38 h 40"/>
                </a:gdLst>
                <a:ahLst/>
                <a:cxnLst>
                  <a:cxn ang="0">
                    <a:pos x="T0" y="T1"/>
                  </a:cxn>
                  <a:cxn ang="0">
                    <a:pos x="T2" y="T3"/>
                  </a:cxn>
                  <a:cxn ang="0">
                    <a:pos x="T4" y="T5"/>
                  </a:cxn>
                  <a:cxn ang="0">
                    <a:pos x="T6" y="T7"/>
                  </a:cxn>
                  <a:cxn ang="0">
                    <a:pos x="T8" y="T9"/>
                  </a:cxn>
                </a:cxnLst>
                <a:rect l="0" t="0" r="r" b="b"/>
                <a:pathLst>
                  <a:path w="46" h="40">
                    <a:moveTo>
                      <a:pt x="4" y="38"/>
                    </a:moveTo>
                    <a:cubicBezTo>
                      <a:pt x="18" y="27"/>
                      <a:pt x="34" y="16"/>
                      <a:pt x="45" y="2"/>
                    </a:cubicBezTo>
                    <a:cubicBezTo>
                      <a:pt x="46" y="2"/>
                      <a:pt x="45" y="0"/>
                      <a:pt x="44" y="1"/>
                    </a:cubicBezTo>
                    <a:cubicBezTo>
                      <a:pt x="29" y="11"/>
                      <a:pt x="16" y="25"/>
                      <a:pt x="1" y="36"/>
                    </a:cubicBezTo>
                    <a:cubicBezTo>
                      <a:pt x="0" y="37"/>
                      <a:pt x="2" y="40"/>
                      <a:pt x="4" y="38"/>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9" name="Freeform 2868">
                <a:extLst>
                  <a:ext uri="{FF2B5EF4-FFF2-40B4-BE49-F238E27FC236}">
                    <a16:creationId xmlns:a16="http://schemas.microsoft.com/office/drawing/2014/main" id="{4224654A-A2A9-43D2-9022-125EC8FB774D}"/>
                  </a:ext>
                </a:extLst>
              </p:cNvPr>
              <p:cNvSpPr>
                <a:spLocks/>
              </p:cNvSpPr>
              <p:nvPr/>
            </p:nvSpPr>
            <p:spPr bwMode="auto">
              <a:xfrm>
                <a:off x="637" y="48"/>
                <a:ext cx="134" cy="131"/>
              </a:xfrm>
              <a:custGeom>
                <a:avLst/>
                <a:gdLst>
                  <a:gd name="T0" fmla="*/ 0 w 56"/>
                  <a:gd name="T1" fmla="*/ 0 h 55"/>
                  <a:gd name="T2" fmla="*/ 13 w 56"/>
                  <a:gd name="T3" fmla="*/ 7 h 55"/>
                  <a:gd name="T4" fmla="*/ 32 w 56"/>
                  <a:gd name="T5" fmla="*/ 22 h 55"/>
                  <a:gd name="T6" fmla="*/ 56 w 56"/>
                  <a:gd name="T7" fmla="*/ 55 h 55"/>
                  <a:gd name="T8" fmla="*/ 56 w 56"/>
                  <a:gd name="T9" fmla="*/ 54 h 55"/>
                  <a:gd name="T10" fmla="*/ 34 w 56"/>
                  <a:gd name="T11" fmla="*/ 23 h 55"/>
                  <a:gd name="T12" fmla="*/ 18 w 56"/>
                  <a:gd name="T13" fmla="*/ 10 h 55"/>
                  <a:gd name="T14" fmla="*/ 0 w 56"/>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55">
                    <a:moveTo>
                      <a:pt x="0" y="0"/>
                    </a:moveTo>
                    <a:cubicBezTo>
                      <a:pt x="4" y="3"/>
                      <a:pt x="9" y="5"/>
                      <a:pt x="13" y="7"/>
                    </a:cubicBezTo>
                    <a:cubicBezTo>
                      <a:pt x="20" y="12"/>
                      <a:pt x="26" y="17"/>
                      <a:pt x="32" y="22"/>
                    </a:cubicBezTo>
                    <a:cubicBezTo>
                      <a:pt x="42" y="32"/>
                      <a:pt x="49" y="42"/>
                      <a:pt x="56" y="55"/>
                    </a:cubicBezTo>
                    <a:cubicBezTo>
                      <a:pt x="56" y="55"/>
                      <a:pt x="56" y="55"/>
                      <a:pt x="56" y="54"/>
                    </a:cubicBezTo>
                    <a:cubicBezTo>
                      <a:pt x="54" y="42"/>
                      <a:pt x="43" y="31"/>
                      <a:pt x="34" y="23"/>
                    </a:cubicBezTo>
                    <a:cubicBezTo>
                      <a:pt x="29" y="18"/>
                      <a:pt x="24" y="14"/>
                      <a:pt x="18" y="10"/>
                    </a:cubicBezTo>
                    <a:cubicBezTo>
                      <a:pt x="12" y="5"/>
                      <a:pt x="6" y="4"/>
                      <a:pt x="0" y="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0" name="Freeform 2869">
                <a:extLst>
                  <a:ext uri="{FF2B5EF4-FFF2-40B4-BE49-F238E27FC236}">
                    <a16:creationId xmlns:a16="http://schemas.microsoft.com/office/drawing/2014/main" id="{AC72C47D-89CE-4979-BB03-30DBBDDD6F95}"/>
                  </a:ext>
                </a:extLst>
              </p:cNvPr>
              <p:cNvSpPr>
                <a:spLocks/>
              </p:cNvSpPr>
              <p:nvPr/>
            </p:nvSpPr>
            <p:spPr bwMode="auto">
              <a:xfrm>
                <a:off x="637" y="62"/>
                <a:ext cx="110" cy="115"/>
              </a:xfrm>
              <a:custGeom>
                <a:avLst/>
                <a:gdLst>
                  <a:gd name="T0" fmla="*/ 0 w 46"/>
                  <a:gd name="T1" fmla="*/ 0 h 48"/>
                  <a:gd name="T2" fmla="*/ 26 w 46"/>
                  <a:gd name="T3" fmla="*/ 20 h 48"/>
                  <a:gd name="T4" fmla="*/ 45 w 46"/>
                  <a:gd name="T5" fmla="*/ 47 h 48"/>
                  <a:gd name="T6" fmla="*/ 46 w 46"/>
                  <a:gd name="T7" fmla="*/ 47 h 48"/>
                  <a:gd name="T8" fmla="*/ 28 w 46"/>
                  <a:gd name="T9" fmla="*/ 20 h 48"/>
                  <a:gd name="T10" fmla="*/ 0 w 46"/>
                  <a:gd name="T11" fmla="*/ 0 h 48"/>
                </a:gdLst>
                <a:ahLst/>
                <a:cxnLst>
                  <a:cxn ang="0">
                    <a:pos x="T0" y="T1"/>
                  </a:cxn>
                  <a:cxn ang="0">
                    <a:pos x="T2" y="T3"/>
                  </a:cxn>
                  <a:cxn ang="0">
                    <a:pos x="T4" y="T5"/>
                  </a:cxn>
                  <a:cxn ang="0">
                    <a:pos x="T6" y="T7"/>
                  </a:cxn>
                  <a:cxn ang="0">
                    <a:pos x="T8" y="T9"/>
                  </a:cxn>
                  <a:cxn ang="0">
                    <a:pos x="T10" y="T11"/>
                  </a:cxn>
                </a:cxnLst>
                <a:rect l="0" t="0" r="r" b="b"/>
                <a:pathLst>
                  <a:path w="46" h="48">
                    <a:moveTo>
                      <a:pt x="0" y="0"/>
                    </a:moveTo>
                    <a:cubicBezTo>
                      <a:pt x="10" y="5"/>
                      <a:pt x="19" y="12"/>
                      <a:pt x="26" y="20"/>
                    </a:cubicBezTo>
                    <a:cubicBezTo>
                      <a:pt x="34" y="29"/>
                      <a:pt x="38" y="38"/>
                      <a:pt x="45" y="47"/>
                    </a:cubicBezTo>
                    <a:cubicBezTo>
                      <a:pt x="45" y="48"/>
                      <a:pt x="46" y="48"/>
                      <a:pt x="46" y="47"/>
                    </a:cubicBezTo>
                    <a:cubicBezTo>
                      <a:pt x="43" y="37"/>
                      <a:pt x="35" y="27"/>
                      <a:pt x="28" y="20"/>
                    </a:cubicBezTo>
                    <a:cubicBezTo>
                      <a:pt x="20" y="11"/>
                      <a:pt x="11" y="5"/>
                      <a:pt x="0" y="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1" name="Freeform 2870">
                <a:extLst>
                  <a:ext uri="{FF2B5EF4-FFF2-40B4-BE49-F238E27FC236}">
                    <a16:creationId xmlns:a16="http://schemas.microsoft.com/office/drawing/2014/main" id="{675AF74D-EDAC-48AB-831A-532891F8928E}"/>
                  </a:ext>
                </a:extLst>
              </p:cNvPr>
              <p:cNvSpPr>
                <a:spLocks/>
              </p:cNvSpPr>
              <p:nvPr/>
            </p:nvSpPr>
            <p:spPr bwMode="auto">
              <a:xfrm>
                <a:off x="630" y="76"/>
                <a:ext cx="100" cy="115"/>
              </a:xfrm>
              <a:custGeom>
                <a:avLst/>
                <a:gdLst>
                  <a:gd name="T0" fmla="*/ 0 w 42"/>
                  <a:gd name="T1" fmla="*/ 1 h 48"/>
                  <a:gd name="T2" fmla="*/ 24 w 42"/>
                  <a:gd name="T3" fmla="*/ 20 h 48"/>
                  <a:gd name="T4" fmla="*/ 40 w 42"/>
                  <a:gd name="T5" fmla="*/ 47 h 48"/>
                  <a:gd name="T6" fmla="*/ 41 w 42"/>
                  <a:gd name="T7" fmla="*/ 47 h 48"/>
                  <a:gd name="T8" fmla="*/ 1 w 42"/>
                  <a:gd name="T9" fmla="*/ 0 h 48"/>
                  <a:gd name="T10" fmla="*/ 0 w 42"/>
                  <a:gd name="T11" fmla="*/ 1 h 48"/>
                </a:gdLst>
                <a:ahLst/>
                <a:cxnLst>
                  <a:cxn ang="0">
                    <a:pos x="T0" y="T1"/>
                  </a:cxn>
                  <a:cxn ang="0">
                    <a:pos x="T2" y="T3"/>
                  </a:cxn>
                  <a:cxn ang="0">
                    <a:pos x="T4" y="T5"/>
                  </a:cxn>
                  <a:cxn ang="0">
                    <a:pos x="T6" y="T7"/>
                  </a:cxn>
                  <a:cxn ang="0">
                    <a:pos x="T8" y="T9"/>
                  </a:cxn>
                  <a:cxn ang="0">
                    <a:pos x="T10" y="T11"/>
                  </a:cxn>
                </a:cxnLst>
                <a:rect l="0" t="0" r="r" b="b"/>
                <a:pathLst>
                  <a:path w="42" h="48">
                    <a:moveTo>
                      <a:pt x="0" y="1"/>
                    </a:moveTo>
                    <a:cubicBezTo>
                      <a:pt x="9" y="6"/>
                      <a:pt x="17" y="13"/>
                      <a:pt x="24" y="20"/>
                    </a:cubicBezTo>
                    <a:cubicBezTo>
                      <a:pt x="31" y="29"/>
                      <a:pt x="34" y="38"/>
                      <a:pt x="40" y="47"/>
                    </a:cubicBezTo>
                    <a:cubicBezTo>
                      <a:pt x="41" y="48"/>
                      <a:pt x="42" y="48"/>
                      <a:pt x="41" y="47"/>
                    </a:cubicBezTo>
                    <a:cubicBezTo>
                      <a:pt x="35" y="27"/>
                      <a:pt x="19" y="10"/>
                      <a:pt x="1" y="0"/>
                    </a:cubicBezTo>
                    <a:cubicBezTo>
                      <a:pt x="0" y="0"/>
                      <a:pt x="0" y="1"/>
                      <a:pt x="0"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2" name="Freeform 2871">
                <a:extLst>
                  <a:ext uri="{FF2B5EF4-FFF2-40B4-BE49-F238E27FC236}">
                    <a16:creationId xmlns:a16="http://schemas.microsoft.com/office/drawing/2014/main" id="{143BCF8D-D721-499D-9147-D6532B3B3AF1}"/>
                  </a:ext>
                </a:extLst>
              </p:cNvPr>
              <p:cNvSpPr>
                <a:spLocks/>
              </p:cNvSpPr>
              <p:nvPr/>
            </p:nvSpPr>
            <p:spPr bwMode="auto">
              <a:xfrm>
                <a:off x="625" y="88"/>
                <a:ext cx="74" cy="106"/>
              </a:xfrm>
              <a:custGeom>
                <a:avLst/>
                <a:gdLst>
                  <a:gd name="T0" fmla="*/ 0 w 31"/>
                  <a:gd name="T1" fmla="*/ 1 h 44"/>
                  <a:gd name="T2" fmla="*/ 18 w 31"/>
                  <a:gd name="T3" fmla="*/ 18 h 44"/>
                  <a:gd name="T4" fmla="*/ 30 w 31"/>
                  <a:gd name="T5" fmla="*/ 44 h 44"/>
                  <a:gd name="T6" fmla="*/ 31 w 31"/>
                  <a:gd name="T7" fmla="*/ 44 h 44"/>
                  <a:gd name="T8" fmla="*/ 23 w 31"/>
                  <a:gd name="T9" fmla="*/ 19 h 44"/>
                  <a:gd name="T10" fmla="*/ 1 w 31"/>
                  <a:gd name="T11" fmla="*/ 0 h 44"/>
                  <a:gd name="T12" fmla="*/ 0 w 31"/>
                  <a:gd name="T13" fmla="*/ 1 h 44"/>
                </a:gdLst>
                <a:ahLst/>
                <a:cxnLst>
                  <a:cxn ang="0">
                    <a:pos x="T0" y="T1"/>
                  </a:cxn>
                  <a:cxn ang="0">
                    <a:pos x="T2" y="T3"/>
                  </a:cxn>
                  <a:cxn ang="0">
                    <a:pos x="T4" y="T5"/>
                  </a:cxn>
                  <a:cxn ang="0">
                    <a:pos x="T6" y="T7"/>
                  </a:cxn>
                  <a:cxn ang="0">
                    <a:pos x="T8" y="T9"/>
                  </a:cxn>
                  <a:cxn ang="0">
                    <a:pos x="T10" y="T11"/>
                  </a:cxn>
                  <a:cxn ang="0">
                    <a:pos x="T12" y="T13"/>
                  </a:cxn>
                </a:cxnLst>
                <a:rect l="0" t="0" r="r" b="b"/>
                <a:pathLst>
                  <a:path w="31" h="44">
                    <a:moveTo>
                      <a:pt x="0" y="1"/>
                    </a:moveTo>
                    <a:cubicBezTo>
                      <a:pt x="5" y="8"/>
                      <a:pt x="12" y="12"/>
                      <a:pt x="18" y="18"/>
                    </a:cubicBezTo>
                    <a:cubicBezTo>
                      <a:pt x="26" y="25"/>
                      <a:pt x="26" y="35"/>
                      <a:pt x="30" y="44"/>
                    </a:cubicBezTo>
                    <a:cubicBezTo>
                      <a:pt x="30" y="44"/>
                      <a:pt x="31" y="44"/>
                      <a:pt x="31" y="44"/>
                    </a:cubicBezTo>
                    <a:cubicBezTo>
                      <a:pt x="31" y="35"/>
                      <a:pt x="28" y="26"/>
                      <a:pt x="23" y="19"/>
                    </a:cubicBezTo>
                    <a:cubicBezTo>
                      <a:pt x="17" y="11"/>
                      <a:pt x="8" y="7"/>
                      <a:pt x="1" y="0"/>
                    </a:cubicBezTo>
                    <a:cubicBezTo>
                      <a:pt x="0" y="0"/>
                      <a:pt x="0" y="1"/>
                      <a:pt x="0"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3" name="Freeform 2872">
                <a:extLst>
                  <a:ext uri="{FF2B5EF4-FFF2-40B4-BE49-F238E27FC236}">
                    <a16:creationId xmlns:a16="http://schemas.microsoft.com/office/drawing/2014/main" id="{FD4D3CA4-DF9D-4FDB-83D3-3DB2FE2FA988}"/>
                  </a:ext>
                </a:extLst>
              </p:cNvPr>
              <p:cNvSpPr>
                <a:spLocks/>
              </p:cNvSpPr>
              <p:nvPr/>
            </p:nvSpPr>
            <p:spPr bwMode="auto">
              <a:xfrm>
                <a:off x="613" y="103"/>
                <a:ext cx="74" cy="83"/>
              </a:xfrm>
              <a:custGeom>
                <a:avLst/>
                <a:gdLst>
                  <a:gd name="T0" fmla="*/ 0 w 31"/>
                  <a:gd name="T1" fmla="*/ 1 h 35"/>
                  <a:gd name="T2" fmla="*/ 17 w 31"/>
                  <a:gd name="T3" fmla="*/ 15 h 35"/>
                  <a:gd name="T4" fmla="*/ 30 w 31"/>
                  <a:gd name="T5" fmla="*/ 34 h 35"/>
                  <a:gd name="T6" fmla="*/ 31 w 31"/>
                  <a:gd name="T7" fmla="*/ 34 h 35"/>
                  <a:gd name="T8" fmla="*/ 1 w 31"/>
                  <a:gd name="T9" fmla="*/ 0 h 35"/>
                  <a:gd name="T10" fmla="*/ 0 w 31"/>
                  <a:gd name="T11" fmla="*/ 1 h 35"/>
                </a:gdLst>
                <a:ahLst/>
                <a:cxnLst>
                  <a:cxn ang="0">
                    <a:pos x="T0" y="T1"/>
                  </a:cxn>
                  <a:cxn ang="0">
                    <a:pos x="T2" y="T3"/>
                  </a:cxn>
                  <a:cxn ang="0">
                    <a:pos x="T4" y="T5"/>
                  </a:cxn>
                  <a:cxn ang="0">
                    <a:pos x="T6" y="T7"/>
                  </a:cxn>
                  <a:cxn ang="0">
                    <a:pos x="T8" y="T9"/>
                  </a:cxn>
                  <a:cxn ang="0">
                    <a:pos x="T10" y="T11"/>
                  </a:cxn>
                </a:cxnLst>
                <a:rect l="0" t="0" r="r" b="b"/>
                <a:pathLst>
                  <a:path w="31" h="35">
                    <a:moveTo>
                      <a:pt x="0" y="1"/>
                    </a:moveTo>
                    <a:cubicBezTo>
                      <a:pt x="6" y="6"/>
                      <a:pt x="11" y="10"/>
                      <a:pt x="17" y="15"/>
                    </a:cubicBezTo>
                    <a:cubicBezTo>
                      <a:pt x="22" y="21"/>
                      <a:pt x="26" y="27"/>
                      <a:pt x="30" y="34"/>
                    </a:cubicBezTo>
                    <a:cubicBezTo>
                      <a:pt x="30" y="35"/>
                      <a:pt x="31" y="35"/>
                      <a:pt x="31" y="34"/>
                    </a:cubicBezTo>
                    <a:cubicBezTo>
                      <a:pt x="27" y="19"/>
                      <a:pt x="13" y="8"/>
                      <a:pt x="1" y="0"/>
                    </a:cubicBezTo>
                    <a:lnTo>
                      <a:pt x="0" y="1"/>
                    </a:ln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4" name="Freeform 2873">
                <a:extLst>
                  <a:ext uri="{FF2B5EF4-FFF2-40B4-BE49-F238E27FC236}">
                    <a16:creationId xmlns:a16="http://schemas.microsoft.com/office/drawing/2014/main" id="{9639A0D0-C613-4076-A532-ADAAF969DC48}"/>
                  </a:ext>
                </a:extLst>
              </p:cNvPr>
              <p:cNvSpPr>
                <a:spLocks/>
              </p:cNvSpPr>
              <p:nvPr/>
            </p:nvSpPr>
            <p:spPr bwMode="auto">
              <a:xfrm>
                <a:off x="606" y="115"/>
                <a:ext cx="69" cy="79"/>
              </a:xfrm>
              <a:custGeom>
                <a:avLst/>
                <a:gdLst>
                  <a:gd name="T0" fmla="*/ 1 w 29"/>
                  <a:gd name="T1" fmla="*/ 2 h 33"/>
                  <a:gd name="T2" fmla="*/ 15 w 29"/>
                  <a:gd name="T3" fmla="*/ 15 h 33"/>
                  <a:gd name="T4" fmla="*/ 28 w 29"/>
                  <a:gd name="T5" fmla="*/ 32 h 33"/>
                  <a:gd name="T6" fmla="*/ 29 w 29"/>
                  <a:gd name="T7" fmla="*/ 32 h 33"/>
                  <a:gd name="T8" fmla="*/ 2 w 29"/>
                  <a:gd name="T9" fmla="*/ 1 h 33"/>
                  <a:gd name="T10" fmla="*/ 1 w 29"/>
                  <a:gd name="T11" fmla="*/ 2 h 33"/>
                </a:gdLst>
                <a:ahLst/>
                <a:cxnLst>
                  <a:cxn ang="0">
                    <a:pos x="T0" y="T1"/>
                  </a:cxn>
                  <a:cxn ang="0">
                    <a:pos x="T2" y="T3"/>
                  </a:cxn>
                  <a:cxn ang="0">
                    <a:pos x="T4" y="T5"/>
                  </a:cxn>
                  <a:cxn ang="0">
                    <a:pos x="T6" y="T7"/>
                  </a:cxn>
                  <a:cxn ang="0">
                    <a:pos x="T8" y="T9"/>
                  </a:cxn>
                  <a:cxn ang="0">
                    <a:pos x="T10" y="T11"/>
                  </a:cxn>
                </a:cxnLst>
                <a:rect l="0" t="0" r="r" b="b"/>
                <a:pathLst>
                  <a:path w="29" h="33">
                    <a:moveTo>
                      <a:pt x="1" y="2"/>
                    </a:moveTo>
                    <a:cubicBezTo>
                      <a:pt x="6" y="6"/>
                      <a:pt x="11" y="10"/>
                      <a:pt x="15" y="15"/>
                    </a:cubicBezTo>
                    <a:cubicBezTo>
                      <a:pt x="21" y="20"/>
                      <a:pt x="24" y="26"/>
                      <a:pt x="28" y="32"/>
                    </a:cubicBezTo>
                    <a:cubicBezTo>
                      <a:pt x="28" y="33"/>
                      <a:pt x="29" y="32"/>
                      <a:pt x="29" y="32"/>
                    </a:cubicBezTo>
                    <a:cubicBezTo>
                      <a:pt x="26" y="18"/>
                      <a:pt x="12" y="8"/>
                      <a:pt x="2" y="1"/>
                    </a:cubicBezTo>
                    <a:cubicBezTo>
                      <a:pt x="1" y="0"/>
                      <a:pt x="0" y="1"/>
                      <a:pt x="1"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5" name="Freeform 2874">
                <a:extLst>
                  <a:ext uri="{FF2B5EF4-FFF2-40B4-BE49-F238E27FC236}">
                    <a16:creationId xmlns:a16="http://schemas.microsoft.com/office/drawing/2014/main" id="{33F00AFE-14F6-44A6-9D87-051479B2355D}"/>
                  </a:ext>
                </a:extLst>
              </p:cNvPr>
              <p:cNvSpPr>
                <a:spLocks/>
              </p:cNvSpPr>
              <p:nvPr/>
            </p:nvSpPr>
            <p:spPr bwMode="auto">
              <a:xfrm>
                <a:off x="599" y="129"/>
                <a:ext cx="62" cy="69"/>
              </a:xfrm>
              <a:custGeom>
                <a:avLst/>
                <a:gdLst>
                  <a:gd name="T0" fmla="*/ 1 w 26"/>
                  <a:gd name="T1" fmla="*/ 1 h 29"/>
                  <a:gd name="T2" fmla="*/ 25 w 26"/>
                  <a:gd name="T3" fmla="*/ 28 h 29"/>
                  <a:gd name="T4" fmla="*/ 26 w 26"/>
                  <a:gd name="T5" fmla="*/ 28 h 29"/>
                  <a:gd name="T6" fmla="*/ 1 w 26"/>
                  <a:gd name="T7" fmla="*/ 1 h 29"/>
                  <a:gd name="T8" fmla="*/ 1 w 26"/>
                  <a:gd name="T9" fmla="*/ 1 h 29"/>
                </a:gdLst>
                <a:ahLst/>
                <a:cxnLst>
                  <a:cxn ang="0">
                    <a:pos x="T0" y="T1"/>
                  </a:cxn>
                  <a:cxn ang="0">
                    <a:pos x="T2" y="T3"/>
                  </a:cxn>
                  <a:cxn ang="0">
                    <a:pos x="T4" y="T5"/>
                  </a:cxn>
                  <a:cxn ang="0">
                    <a:pos x="T6" y="T7"/>
                  </a:cxn>
                  <a:cxn ang="0">
                    <a:pos x="T8" y="T9"/>
                  </a:cxn>
                </a:cxnLst>
                <a:rect l="0" t="0" r="r" b="b"/>
                <a:pathLst>
                  <a:path w="26" h="29">
                    <a:moveTo>
                      <a:pt x="1" y="1"/>
                    </a:moveTo>
                    <a:cubicBezTo>
                      <a:pt x="9" y="11"/>
                      <a:pt x="19" y="17"/>
                      <a:pt x="25" y="28"/>
                    </a:cubicBezTo>
                    <a:cubicBezTo>
                      <a:pt x="25" y="29"/>
                      <a:pt x="26" y="28"/>
                      <a:pt x="26" y="28"/>
                    </a:cubicBezTo>
                    <a:cubicBezTo>
                      <a:pt x="23" y="15"/>
                      <a:pt x="10" y="9"/>
                      <a:pt x="1" y="1"/>
                    </a:cubicBezTo>
                    <a:cubicBezTo>
                      <a:pt x="1" y="0"/>
                      <a:pt x="0" y="1"/>
                      <a:pt x="1"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6" name="Freeform 2875">
                <a:extLst>
                  <a:ext uri="{FF2B5EF4-FFF2-40B4-BE49-F238E27FC236}">
                    <a16:creationId xmlns:a16="http://schemas.microsoft.com/office/drawing/2014/main" id="{F5ACF0CF-A6ED-4CE3-BA81-60A148416E69}"/>
                  </a:ext>
                </a:extLst>
              </p:cNvPr>
              <p:cNvSpPr>
                <a:spLocks/>
              </p:cNvSpPr>
              <p:nvPr/>
            </p:nvSpPr>
            <p:spPr bwMode="auto">
              <a:xfrm>
                <a:off x="582" y="136"/>
                <a:ext cx="62" cy="70"/>
              </a:xfrm>
              <a:custGeom>
                <a:avLst/>
                <a:gdLst>
                  <a:gd name="T0" fmla="*/ 0 w 26"/>
                  <a:gd name="T1" fmla="*/ 1 h 29"/>
                  <a:gd name="T2" fmla="*/ 25 w 26"/>
                  <a:gd name="T3" fmla="*/ 28 h 29"/>
                  <a:gd name="T4" fmla="*/ 26 w 26"/>
                  <a:gd name="T5" fmla="*/ 28 h 29"/>
                  <a:gd name="T6" fmla="*/ 17 w 26"/>
                  <a:gd name="T7" fmla="*/ 15 h 29"/>
                  <a:gd name="T8" fmla="*/ 1 w 26"/>
                  <a:gd name="T9" fmla="*/ 0 h 29"/>
                  <a:gd name="T10" fmla="*/ 0 w 26"/>
                  <a:gd name="T11" fmla="*/ 1 h 29"/>
                </a:gdLst>
                <a:ahLst/>
                <a:cxnLst>
                  <a:cxn ang="0">
                    <a:pos x="T0" y="T1"/>
                  </a:cxn>
                  <a:cxn ang="0">
                    <a:pos x="T2" y="T3"/>
                  </a:cxn>
                  <a:cxn ang="0">
                    <a:pos x="T4" y="T5"/>
                  </a:cxn>
                  <a:cxn ang="0">
                    <a:pos x="T6" y="T7"/>
                  </a:cxn>
                  <a:cxn ang="0">
                    <a:pos x="T8" y="T9"/>
                  </a:cxn>
                  <a:cxn ang="0">
                    <a:pos x="T10" y="T11"/>
                  </a:cxn>
                </a:cxnLst>
                <a:rect l="0" t="0" r="r" b="b"/>
                <a:pathLst>
                  <a:path w="26" h="29">
                    <a:moveTo>
                      <a:pt x="0" y="1"/>
                    </a:moveTo>
                    <a:cubicBezTo>
                      <a:pt x="9" y="10"/>
                      <a:pt x="18" y="18"/>
                      <a:pt x="25" y="28"/>
                    </a:cubicBezTo>
                    <a:cubicBezTo>
                      <a:pt x="25" y="29"/>
                      <a:pt x="26" y="28"/>
                      <a:pt x="26" y="28"/>
                    </a:cubicBezTo>
                    <a:cubicBezTo>
                      <a:pt x="25" y="22"/>
                      <a:pt x="21" y="18"/>
                      <a:pt x="17" y="15"/>
                    </a:cubicBezTo>
                    <a:cubicBezTo>
                      <a:pt x="12" y="10"/>
                      <a:pt x="7" y="5"/>
                      <a:pt x="1" y="0"/>
                    </a:cubicBezTo>
                    <a:cubicBezTo>
                      <a:pt x="1" y="0"/>
                      <a:pt x="0" y="1"/>
                      <a:pt x="0"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7" name="Freeform 2876">
                <a:extLst>
                  <a:ext uri="{FF2B5EF4-FFF2-40B4-BE49-F238E27FC236}">
                    <a16:creationId xmlns:a16="http://schemas.microsoft.com/office/drawing/2014/main" id="{556B4ED9-2CBA-488A-A06E-BC0F9FED06BE}"/>
                  </a:ext>
                </a:extLst>
              </p:cNvPr>
              <p:cNvSpPr>
                <a:spLocks/>
              </p:cNvSpPr>
              <p:nvPr/>
            </p:nvSpPr>
            <p:spPr bwMode="auto">
              <a:xfrm>
                <a:off x="578" y="148"/>
                <a:ext cx="52" cy="60"/>
              </a:xfrm>
              <a:custGeom>
                <a:avLst/>
                <a:gdLst>
                  <a:gd name="T0" fmla="*/ 0 w 22"/>
                  <a:gd name="T1" fmla="*/ 2 h 25"/>
                  <a:gd name="T2" fmla="*/ 21 w 22"/>
                  <a:gd name="T3" fmla="*/ 25 h 25"/>
                  <a:gd name="T4" fmla="*/ 22 w 22"/>
                  <a:gd name="T5" fmla="*/ 24 h 25"/>
                  <a:gd name="T6" fmla="*/ 1 w 22"/>
                  <a:gd name="T7" fmla="*/ 1 h 25"/>
                  <a:gd name="T8" fmla="*/ 0 w 22"/>
                  <a:gd name="T9" fmla="*/ 2 h 25"/>
                </a:gdLst>
                <a:ahLst/>
                <a:cxnLst>
                  <a:cxn ang="0">
                    <a:pos x="T0" y="T1"/>
                  </a:cxn>
                  <a:cxn ang="0">
                    <a:pos x="T2" y="T3"/>
                  </a:cxn>
                  <a:cxn ang="0">
                    <a:pos x="T4" y="T5"/>
                  </a:cxn>
                  <a:cxn ang="0">
                    <a:pos x="T6" y="T7"/>
                  </a:cxn>
                  <a:cxn ang="0">
                    <a:pos x="T8" y="T9"/>
                  </a:cxn>
                </a:cxnLst>
                <a:rect l="0" t="0" r="r" b="b"/>
                <a:pathLst>
                  <a:path w="22" h="25">
                    <a:moveTo>
                      <a:pt x="0" y="2"/>
                    </a:moveTo>
                    <a:cubicBezTo>
                      <a:pt x="8" y="9"/>
                      <a:pt x="15" y="16"/>
                      <a:pt x="21" y="25"/>
                    </a:cubicBezTo>
                    <a:cubicBezTo>
                      <a:pt x="22" y="25"/>
                      <a:pt x="22" y="25"/>
                      <a:pt x="22" y="24"/>
                    </a:cubicBezTo>
                    <a:cubicBezTo>
                      <a:pt x="19" y="14"/>
                      <a:pt x="9" y="8"/>
                      <a:pt x="1" y="1"/>
                    </a:cubicBezTo>
                    <a:cubicBezTo>
                      <a:pt x="1" y="0"/>
                      <a:pt x="0" y="1"/>
                      <a:pt x="0"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8" name="Freeform 2877">
                <a:extLst>
                  <a:ext uri="{FF2B5EF4-FFF2-40B4-BE49-F238E27FC236}">
                    <a16:creationId xmlns:a16="http://schemas.microsoft.com/office/drawing/2014/main" id="{502B2DD9-B9CB-4EE7-B534-1B66A0C48741}"/>
                  </a:ext>
                </a:extLst>
              </p:cNvPr>
              <p:cNvSpPr>
                <a:spLocks/>
              </p:cNvSpPr>
              <p:nvPr/>
            </p:nvSpPr>
            <p:spPr bwMode="auto">
              <a:xfrm>
                <a:off x="559" y="151"/>
                <a:ext cx="57" cy="62"/>
              </a:xfrm>
              <a:custGeom>
                <a:avLst/>
                <a:gdLst>
                  <a:gd name="T0" fmla="*/ 1 w 24"/>
                  <a:gd name="T1" fmla="*/ 2 h 26"/>
                  <a:gd name="T2" fmla="*/ 12 w 24"/>
                  <a:gd name="T3" fmla="*/ 13 h 26"/>
                  <a:gd name="T4" fmla="*/ 23 w 24"/>
                  <a:gd name="T5" fmla="*/ 25 h 26"/>
                  <a:gd name="T6" fmla="*/ 24 w 24"/>
                  <a:gd name="T7" fmla="*/ 25 h 26"/>
                  <a:gd name="T8" fmla="*/ 2 w 24"/>
                  <a:gd name="T9" fmla="*/ 1 h 26"/>
                  <a:gd name="T10" fmla="*/ 1 w 24"/>
                  <a:gd name="T11" fmla="*/ 2 h 26"/>
                </a:gdLst>
                <a:ahLst/>
                <a:cxnLst>
                  <a:cxn ang="0">
                    <a:pos x="T0" y="T1"/>
                  </a:cxn>
                  <a:cxn ang="0">
                    <a:pos x="T2" y="T3"/>
                  </a:cxn>
                  <a:cxn ang="0">
                    <a:pos x="T4" y="T5"/>
                  </a:cxn>
                  <a:cxn ang="0">
                    <a:pos x="T6" y="T7"/>
                  </a:cxn>
                  <a:cxn ang="0">
                    <a:pos x="T8" y="T9"/>
                  </a:cxn>
                  <a:cxn ang="0">
                    <a:pos x="T10" y="T11"/>
                  </a:cxn>
                </a:cxnLst>
                <a:rect l="0" t="0" r="r" b="b"/>
                <a:pathLst>
                  <a:path w="24" h="26">
                    <a:moveTo>
                      <a:pt x="1" y="2"/>
                    </a:moveTo>
                    <a:cubicBezTo>
                      <a:pt x="4" y="6"/>
                      <a:pt x="8" y="10"/>
                      <a:pt x="12" y="13"/>
                    </a:cubicBezTo>
                    <a:cubicBezTo>
                      <a:pt x="17" y="17"/>
                      <a:pt x="20" y="21"/>
                      <a:pt x="23" y="25"/>
                    </a:cubicBezTo>
                    <a:cubicBezTo>
                      <a:pt x="24" y="26"/>
                      <a:pt x="24" y="26"/>
                      <a:pt x="24" y="25"/>
                    </a:cubicBezTo>
                    <a:cubicBezTo>
                      <a:pt x="22" y="14"/>
                      <a:pt x="9" y="9"/>
                      <a:pt x="2" y="1"/>
                    </a:cubicBezTo>
                    <a:cubicBezTo>
                      <a:pt x="1" y="0"/>
                      <a:pt x="0" y="1"/>
                      <a:pt x="1"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9" name="Freeform 2878">
                <a:extLst>
                  <a:ext uri="{FF2B5EF4-FFF2-40B4-BE49-F238E27FC236}">
                    <a16:creationId xmlns:a16="http://schemas.microsoft.com/office/drawing/2014/main" id="{D3549C4E-72EA-4034-9C64-24589543749B}"/>
                  </a:ext>
                </a:extLst>
              </p:cNvPr>
              <p:cNvSpPr>
                <a:spLocks/>
              </p:cNvSpPr>
              <p:nvPr/>
            </p:nvSpPr>
            <p:spPr bwMode="auto">
              <a:xfrm>
                <a:off x="551" y="160"/>
                <a:ext cx="55" cy="58"/>
              </a:xfrm>
              <a:custGeom>
                <a:avLst/>
                <a:gdLst>
                  <a:gd name="T0" fmla="*/ 1 w 23"/>
                  <a:gd name="T1" fmla="*/ 2 h 24"/>
                  <a:gd name="T2" fmla="*/ 22 w 23"/>
                  <a:gd name="T3" fmla="*/ 24 h 24"/>
                  <a:gd name="T4" fmla="*/ 23 w 23"/>
                  <a:gd name="T5" fmla="*/ 23 h 24"/>
                  <a:gd name="T6" fmla="*/ 2 w 23"/>
                  <a:gd name="T7" fmla="*/ 1 h 24"/>
                  <a:gd name="T8" fmla="*/ 1 w 23"/>
                  <a:gd name="T9" fmla="*/ 2 h 24"/>
                </a:gdLst>
                <a:ahLst/>
                <a:cxnLst>
                  <a:cxn ang="0">
                    <a:pos x="T0" y="T1"/>
                  </a:cxn>
                  <a:cxn ang="0">
                    <a:pos x="T2" y="T3"/>
                  </a:cxn>
                  <a:cxn ang="0">
                    <a:pos x="T4" y="T5"/>
                  </a:cxn>
                  <a:cxn ang="0">
                    <a:pos x="T6" y="T7"/>
                  </a:cxn>
                  <a:cxn ang="0">
                    <a:pos x="T8" y="T9"/>
                  </a:cxn>
                </a:cxnLst>
                <a:rect l="0" t="0" r="r" b="b"/>
                <a:pathLst>
                  <a:path w="23" h="24">
                    <a:moveTo>
                      <a:pt x="1" y="2"/>
                    </a:moveTo>
                    <a:cubicBezTo>
                      <a:pt x="8" y="9"/>
                      <a:pt x="15" y="17"/>
                      <a:pt x="22" y="24"/>
                    </a:cubicBezTo>
                    <a:cubicBezTo>
                      <a:pt x="23" y="24"/>
                      <a:pt x="23" y="24"/>
                      <a:pt x="23" y="23"/>
                    </a:cubicBezTo>
                    <a:cubicBezTo>
                      <a:pt x="17" y="15"/>
                      <a:pt x="9" y="8"/>
                      <a:pt x="2" y="1"/>
                    </a:cubicBezTo>
                    <a:cubicBezTo>
                      <a:pt x="1" y="0"/>
                      <a:pt x="0" y="1"/>
                      <a:pt x="1"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0" name="Freeform 2879">
                <a:extLst>
                  <a:ext uri="{FF2B5EF4-FFF2-40B4-BE49-F238E27FC236}">
                    <a16:creationId xmlns:a16="http://schemas.microsoft.com/office/drawing/2014/main" id="{59E99350-3372-4909-9E26-140D07C0C076}"/>
                  </a:ext>
                </a:extLst>
              </p:cNvPr>
              <p:cNvSpPr>
                <a:spLocks/>
              </p:cNvSpPr>
              <p:nvPr/>
            </p:nvSpPr>
            <p:spPr bwMode="auto">
              <a:xfrm>
                <a:off x="539" y="170"/>
                <a:ext cx="51" cy="57"/>
              </a:xfrm>
              <a:custGeom>
                <a:avLst/>
                <a:gdLst>
                  <a:gd name="T0" fmla="*/ 1 w 21"/>
                  <a:gd name="T1" fmla="*/ 2 h 24"/>
                  <a:gd name="T2" fmla="*/ 9 w 21"/>
                  <a:gd name="T3" fmla="*/ 12 h 24"/>
                  <a:gd name="T4" fmla="*/ 20 w 21"/>
                  <a:gd name="T5" fmla="*/ 24 h 24"/>
                  <a:gd name="T6" fmla="*/ 21 w 21"/>
                  <a:gd name="T7" fmla="*/ 23 h 24"/>
                  <a:gd name="T8" fmla="*/ 2 w 21"/>
                  <a:gd name="T9" fmla="*/ 1 h 24"/>
                  <a:gd name="T10" fmla="*/ 1 w 21"/>
                  <a:gd name="T11" fmla="*/ 2 h 24"/>
                </a:gdLst>
                <a:ahLst/>
                <a:cxnLst>
                  <a:cxn ang="0">
                    <a:pos x="T0" y="T1"/>
                  </a:cxn>
                  <a:cxn ang="0">
                    <a:pos x="T2" y="T3"/>
                  </a:cxn>
                  <a:cxn ang="0">
                    <a:pos x="T4" y="T5"/>
                  </a:cxn>
                  <a:cxn ang="0">
                    <a:pos x="T6" y="T7"/>
                  </a:cxn>
                  <a:cxn ang="0">
                    <a:pos x="T8" y="T9"/>
                  </a:cxn>
                  <a:cxn ang="0">
                    <a:pos x="T10" y="T11"/>
                  </a:cxn>
                </a:cxnLst>
                <a:rect l="0" t="0" r="r" b="b"/>
                <a:pathLst>
                  <a:path w="21" h="24">
                    <a:moveTo>
                      <a:pt x="1" y="2"/>
                    </a:moveTo>
                    <a:cubicBezTo>
                      <a:pt x="2" y="6"/>
                      <a:pt x="6" y="9"/>
                      <a:pt x="9" y="12"/>
                    </a:cubicBezTo>
                    <a:cubicBezTo>
                      <a:pt x="13" y="16"/>
                      <a:pt x="16" y="20"/>
                      <a:pt x="20" y="24"/>
                    </a:cubicBezTo>
                    <a:cubicBezTo>
                      <a:pt x="20" y="24"/>
                      <a:pt x="21" y="24"/>
                      <a:pt x="21" y="23"/>
                    </a:cubicBezTo>
                    <a:cubicBezTo>
                      <a:pt x="18" y="13"/>
                      <a:pt x="9" y="8"/>
                      <a:pt x="2" y="1"/>
                    </a:cubicBezTo>
                    <a:cubicBezTo>
                      <a:pt x="1" y="0"/>
                      <a:pt x="0" y="1"/>
                      <a:pt x="1"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1" name="Freeform 2880">
                <a:extLst>
                  <a:ext uri="{FF2B5EF4-FFF2-40B4-BE49-F238E27FC236}">
                    <a16:creationId xmlns:a16="http://schemas.microsoft.com/office/drawing/2014/main" id="{1D29ACC0-217A-45AF-A0F2-7C893BEECDF6}"/>
                  </a:ext>
                </a:extLst>
              </p:cNvPr>
              <p:cNvSpPr>
                <a:spLocks/>
              </p:cNvSpPr>
              <p:nvPr/>
            </p:nvSpPr>
            <p:spPr bwMode="auto">
              <a:xfrm>
                <a:off x="523" y="184"/>
                <a:ext cx="50" cy="50"/>
              </a:xfrm>
              <a:custGeom>
                <a:avLst/>
                <a:gdLst>
                  <a:gd name="T0" fmla="*/ 1 w 21"/>
                  <a:gd name="T1" fmla="*/ 1 h 21"/>
                  <a:gd name="T2" fmla="*/ 21 w 21"/>
                  <a:gd name="T3" fmla="*/ 21 h 21"/>
                  <a:gd name="T4" fmla="*/ 21 w 21"/>
                  <a:gd name="T5" fmla="*/ 21 h 21"/>
                  <a:gd name="T6" fmla="*/ 2 w 21"/>
                  <a:gd name="T7" fmla="*/ 0 h 21"/>
                  <a:gd name="T8" fmla="*/ 1 w 21"/>
                  <a:gd name="T9" fmla="*/ 1 h 21"/>
                </a:gdLst>
                <a:ahLst/>
                <a:cxnLst>
                  <a:cxn ang="0">
                    <a:pos x="T0" y="T1"/>
                  </a:cxn>
                  <a:cxn ang="0">
                    <a:pos x="T2" y="T3"/>
                  </a:cxn>
                  <a:cxn ang="0">
                    <a:pos x="T4" y="T5"/>
                  </a:cxn>
                  <a:cxn ang="0">
                    <a:pos x="T6" y="T7"/>
                  </a:cxn>
                  <a:cxn ang="0">
                    <a:pos x="T8" y="T9"/>
                  </a:cxn>
                </a:cxnLst>
                <a:rect l="0" t="0" r="r" b="b"/>
                <a:pathLst>
                  <a:path w="21" h="21">
                    <a:moveTo>
                      <a:pt x="1" y="1"/>
                    </a:moveTo>
                    <a:cubicBezTo>
                      <a:pt x="8" y="7"/>
                      <a:pt x="16" y="13"/>
                      <a:pt x="21" y="21"/>
                    </a:cubicBezTo>
                    <a:cubicBezTo>
                      <a:pt x="21" y="21"/>
                      <a:pt x="21" y="21"/>
                      <a:pt x="21" y="21"/>
                    </a:cubicBezTo>
                    <a:cubicBezTo>
                      <a:pt x="17" y="12"/>
                      <a:pt x="10" y="6"/>
                      <a:pt x="2" y="0"/>
                    </a:cubicBezTo>
                    <a:cubicBezTo>
                      <a:pt x="1" y="0"/>
                      <a:pt x="0" y="1"/>
                      <a:pt x="1"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2" name="Freeform 2881">
                <a:extLst>
                  <a:ext uri="{FF2B5EF4-FFF2-40B4-BE49-F238E27FC236}">
                    <a16:creationId xmlns:a16="http://schemas.microsoft.com/office/drawing/2014/main" id="{1014E42C-D485-49E4-B19C-5D67F9A2732B}"/>
                  </a:ext>
                </a:extLst>
              </p:cNvPr>
              <p:cNvSpPr>
                <a:spLocks/>
              </p:cNvSpPr>
              <p:nvPr/>
            </p:nvSpPr>
            <p:spPr bwMode="auto">
              <a:xfrm>
                <a:off x="506" y="184"/>
                <a:ext cx="55" cy="60"/>
              </a:xfrm>
              <a:custGeom>
                <a:avLst/>
                <a:gdLst>
                  <a:gd name="T0" fmla="*/ 0 w 23"/>
                  <a:gd name="T1" fmla="*/ 0 h 25"/>
                  <a:gd name="T2" fmla="*/ 9 w 23"/>
                  <a:gd name="T3" fmla="*/ 11 h 25"/>
                  <a:gd name="T4" fmla="*/ 22 w 23"/>
                  <a:gd name="T5" fmla="*/ 24 h 25"/>
                  <a:gd name="T6" fmla="*/ 23 w 23"/>
                  <a:gd name="T7" fmla="*/ 23 h 25"/>
                  <a:gd name="T8" fmla="*/ 13 w 23"/>
                  <a:gd name="T9" fmla="*/ 10 h 25"/>
                  <a:gd name="T10" fmla="*/ 0 w 23"/>
                  <a:gd name="T11" fmla="*/ 0 h 25"/>
                </a:gdLst>
                <a:ahLst/>
                <a:cxnLst>
                  <a:cxn ang="0">
                    <a:pos x="T0" y="T1"/>
                  </a:cxn>
                  <a:cxn ang="0">
                    <a:pos x="T2" y="T3"/>
                  </a:cxn>
                  <a:cxn ang="0">
                    <a:pos x="T4" y="T5"/>
                  </a:cxn>
                  <a:cxn ang="0">
                    <a:pos x="T6" y="T7"/>
                  </a:cxn>
                  <a:cxn ang="0">
                    <a:pos x="T8" y="T9"/>
                  </a:cxn>
                  <a:cxn ang="0">
                    <a:pos x="T10" y="T11"/>
                  </a:cxn>
                </a:cxnLst>
                <a:rect l="0" t="0" r="r" b="b"/>
                <a:pathLst>
                  <a:path w="23" h="25">
                    <a:moveTo>
                      <a:pt x="0" y="0"/>
                    </a:moveTo>
                    <a:cubicBezTo>
                      <a:pt x="1" y="5"/>
                      <a:pt x="6" y="8"/>
                      <a:pt x="9" y="11"/>
                    </a:cubicBezTo>
                    <a:cubicBezTo>
                      <a:pt x="14" y="15"/>
                      <a:pt x="18" y="20"/>
                      <a:pt x="22" y="24"/>
                    </a:cubicBezTo>
                    <a:cubicBezTo>
                      <a:pt x="23" y="25"/>
                      <a:pt x="23" y="24"/>
                      <a:pt x="23" y="23"/>
                    </a:cubicBezTo>
                    <a:cubicBezTo>
                      <a:pt x="22" y="18"/>
                      <a:pt x="18" y="14"/>
                      <a:pt x="13" y="10"/>
                    </a:cubicBezTo>
                    <a:cubicBezTo>
                      <a:pt x="9" y="7"/>
                      <a:pt x="5" y="3"/>
                      <a:pt x="0" y="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3" name="Freeform 2882">
                <a:extLst>
                  <a:ext uri="{FF2B5EF4-FFF2-40B4-BE49-F238E27FC236}">
                    <a16:creationId xmlns:a16="http://schemas.microsoft.com/office/drawing/2014/main" id="{7F029C3F-D708-4C13-B3BA-7D4CBB33804E}"/>
                  </a:ext>
                </a:extLst>
              </p:cNvPr>
              <p:cNvSpPr>
                <a:spLocks/>
              </p:cNvSpPr>
              <p:nvPr/>
            </p:nvSpPr>
            <p:spPr bwMode="auto">
              <a:xfrm>
                <a:off x="492" y="194"/>
                <a:ext cx="59" cy="57"/>
              </a:xfrm>
              <a:custGeom>
                <a:avLst/>
                <a:gdLst>
                  <a:gd name="T0" fmla="*/ 0 w 25"/>
                  <a:gd name="T1" fmla="*/ 0 h 24"/>
                  <a:gd name="T2" fmla="*/ 24 w 25"/>
                  <a:gd name="T3" fmla="*/ 24 h 24"/>
                  <a:gd name="T4" fmla="*/ 25 w 25"/>
                  <a:gd name="T5" fmla="*/ 24 h 24"/>
                  <a:gd name="T6" fmla="*/ 0 w 25"/>
                  <a:gd name="T7" fmla="*/ 0 h 24"/>
                </a:gdLst>
                <a:ahLst/>
                <a:cxnLst>
                  <a:cxn ang="0">
                    <a:pos x="T0" y="T1"/>
                  </a:cxn>
                  <a:cxn ang="0">
                    <a:pos x="T2" y="T3"/>
                  </a:cxn>
                  <a:cxn ang="0">
                    <a:pos x="T4" y="T5"/>
                  </a:cxn>
                  <a:cxn ang="0">
                    <a:pos x="T6" y="T7"/>
                  </a:cxn>
                </a:cxnLst>
                <a:rect l="0" t="0" r="r" b="b"/>
                <a:pathLst>
                  <a:path w="25" h="24">
                    <a:moveTo>
                      <a:pt x="0" y="0"/>
                    </a:moveTo>
                    <a:cubicBezTo>
                      <a:pt x="8" y="9"/>
                      <a:pt x="17" y="15"/>
                      <a:pt x="24" y="24"/>
                    </a:cubicBezTo>
                    <a:cubicBezTo>
                      <a:pt x="24" y="24"/>
                      <a:pt x="25" y="24"/>
                      <a:pt x="25" y="24"/>
                    </a:cubicBezTo>
                    <a:cubicBezTo>
                      <a:pt x="21" y="13"/>
                      <a:pt x="9" y="6"/>
                      <a:pt x="0" y="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4" name="Freeform 2883">
                <a:extLst>
                  <a:ext uri="{FF2B5EF4-FFF2-40B4-BE49-F238E27FC236}">
                    <a16:creationId xmlns:a16="http://schemas.microsoft.com/office/drawing/2014/main" id="{8AA5C2D5-E58F-4795-9DB6-4D2387219015}"/>
                  </a:ext>
                </a:extLst>
              </p:cNvPr>
              <p:cNvSpPr>
                <a:spLocks/>
              </p:cNvSpPr>
              <p:nvPr/>
            </p:nvSpPr>
            <p:spPr bwMode="auto">
              <a:xfrm>
                <a:off x="473" y="208"/>
                <a:ext cx="62" cy="60"/>
              </a:xfrm>
              <a:custGeom>
                <a:avLst/>
                <a:gdLst>
                  <a:gd name="T0" fmla="*/ 1 w 26"/>
                  <a:gd name="T1" fmla="*/ 1 h 25"/>
                  <a:gd name="T2" fmla="*/ 15 w 26"/>
                  <a:gd name="T3" fmla="*/ 12 h 25"/>
                  <a:gd name="T4" fmla="*/ 24 w 26"/>
                  <a:gd name="T5" fmla="*/ 24 h 25"/>
                  <a:gd name="T6" fmla="*/ 26 w 26"/>
                  <a:gd name="T7" fmla="*/ 24 h 25"/>
                  <a:gd name="T8" fmla="*/ 18 w 26"/>
                  <a:gd name="T9" fmla="*/ 10 h 25"/>
                  <a:gd name="T10" fmla="*/ 2 w 26"/>
                  <a:gd name="T11" fmla="*/ 0 h 25"/>
                  <a:gd name="T12" fmla="*/ 1 w 26"/>
                  <a:gd name="T13" fmla="*/ 1 h 25"/>
                </a:gdLst>
                <a:ahLst/>
                <a:cxnLst>
                  <a:cxn ang="0">
                    <a:pos x="T0" y="T1"/>
                  </a:cxn>
                  <a:cxn ang="0">
                    <a:pos x="T2" y="T3"/>
                  </a:cxn>
                  <a:cxn ang="0">
                    <a:pos x="T4" y="T5"/>
                  </a:cxn>
                  <a:cxn ang="0">
                    <a:pos x="T6" y="T7"/>
                  </a:cxn>
                  <a:cxn ang="0">
                    <a:pos x="T8" y="T9"/>
                  </a:cxn>
                  <a:cxn ang="0">
                    <a:pos x="T10" y="T11"/>
                  </a:cxn>
                  <a:cxn ang="0">
                    <a:pos x="T12" y="T13"/>
                  </a:cxn>
                </a:cxnLst>
                <a:rect l="0" t="0" r="r" b="b"/>
                <a:pathLst>
                  <a:path w="26" h="25">
                    <a:moveTo>
                      <a:pt x="1" y="1"/>
                    </a:moveTo>
                    <a:cubicBezTo>
                      <a:pt x="6" y="5"/>
                      <a:pt x="11" y="8"/>
                      <a:pt x="15" y="12"/>
                    </a:cubicBezTo>
                    <a:cubicBezTo>
                      <a:pt x="19" y="16"/>
                      <a:pt x="21" y="21"/>
                      <a:pt x="24" y="24"/>
                    </a:cubicBezTo>
                    <a:cubicBezTo>
                      <a:pt x="25" y="25"/>
                      <a:pt x="26" y="25"/>
                      <a:pt x="26" y="24"/>
                    </a:cubicBezTo>
                    <a:cubicBezTo>
                      <a:pt x="26" y="19"/>
                      <a:pt x="22" y="14"/>
                      <a:pt x="18" y="10"/>
                    </a:cubicBezTo>
                    <a:cubicBezTo>
                      <a:pt x="14" y="6"/>
                      <a:pt x="8" y="3"/>
                      <a:pt x="2" y="0"/>
                    </a:cubicBezTo>
                    <a:cubicBezTo>
                      <a:pt x="1" y="0"/>
                      <a:pt x="0" y="1"/>
                      <a:pt x="1"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5" name="Freeform 2884">
                <a:extLst>
                  <a:ext uri="{FF2B5EF4-FFF2-40B4-BE49-F238E27FC236}">
                    <a16:creationId xmlns:a16="http://schemas.microsoft.com/office/drawing/2014/main" id="{03A1756E-5765-4361-93A2-6F5E0F01EAF9}"/>
                  </a:ext>
                </a:extLst>
              </p:cNvPr>
              <p:cNvSpPr>
                <a:spLocks/>
              </p:cNvSpPr>
              <p:nvPr/>
            </p:nvSpPr>
            <p:spPr bwMode="auto">
              <a:xfrm>
                <a:off x="458" y="213"/>
                <a:ext cx="67" cy="67"/>
              </a:xfrm>
              <a:custGeom>
                <a:avLst/>
                <a:gdLst>
                  <a:gd name="T0" fmla="*/ 0 w 28"/>
                  <a:gd name="T1" fmla="*/ 2 h 28"/>
                  <a:gd name="T2" fmla="*/ 16 w 28"/>
                  <a:gd name="T3" fmla="*/ 13 h 28"/>
                  <a:gd name="T4" fmla="*/ 27 w 28"/>
                  <a:gd name="T5" fmla="*/ 27 h 28"/>
                  <a:gd name="T6" fmla="*/ 28 w 28"/>
                  <a:gd name="T7" fmla="*/ 27 h 28"/>
                  <a:gd name="T8" fmla="*/ 1 w 28"/>
                  <a:gd name="T9" fmla="*/ 0 h 28"/>
                  <a:gd name="T10" fmla="*/ 0 w 28"/>
                  <a:gd name="T11" fmla="*/ 2 h 28"/>
                </a:gdLst>
                <a:ahLst/>
                <a:cxnLst>
                  <a:cxn ang="0">
                    <a:pos x="T0" y="T1"/>
                  </a:cxn>
                  <a:cxn ang="0">
                    <a:pos x="T2" y="T3"/>
                  </a:cxn>
                  <a:cxn ang="0">
                    <a:pos x="T4" y="T5"/>
                  </a:cxn>
                  <a:cxn ang="0">
                    <a:pos x="T6" y="T7"/>
                  </a:cxn>
                  <a:cxn ang="0">
                    <a:pos x="T8" y="T9"/>
                  </a:cxn>
                  <a:cxn ang="0">
                    <a:pos x="T10" y="T11"/>
                  </a:cxn>
                </a:cxnLst>
                <a:rect l="0" t="0" r="r" b="b"/>
                <a:pathLst>
                  <a:path w="28" h="28">
                    <a:moveTo>
                      <a:pt x="0" y="2"/>
                    </a:moveTo>
                    <a:cubicBezTo>
                      <a:pt x="6" y="5"/>
                      <a:pt x="12" y="9"/>
                      <a:pt x="16" y="13"/>
                    </a:cubicBezTo>
                    <a:cubicBezTo>
                      <a:pt x="21" y="17"/>
                      <a:pt x="24" y="22"/>
                      <a:pt x="27" y="27"/>
                    </a:cubicBezTo>
                    <a:cubicBezTo>
                      <a:pt x="28" y="28"/>
                      <a:pt x="28" y="27"/>
                      <a:pt x="28" y="27"/>
                    </a:cubicBezTo>
                    <a:cubicBezTo>
                      <a:pt x="26" y="14"/>
                      <a:pt x="11" y="6"/>
                      <a:pt x="1" y="0"/>
                    </a:cubicBezTo>
                    <a:cubicBezTo>
                      <a:pt x="0" y="0"/>
                      <a:pt x="0" y="1"/>
                      <a:pt x="0"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6" name="Freeform 2885">
                <a:extLst>
                  <a:ext uri="{FF2B5EF4-FFF2-40B4-BE49-F238E27FC236}">
                    <a16:creationId xmlns:a16="http://schemas.microsoft.com/office/drawing/2014/main" id="{79BF922A-1069-454E-BBA5-3D3BE21D17FD}"/>
                  </a:ext>
                </a:extLst>
              </p:cNvPr>
              <p:cNvSpPr>
                <a:spLocks/>
              </p:cNvSpPr>
              <p:nvPr/>
            </p:nvSpPr>
            <p:spPr bwMode="auto">
              <a:xfrm>
                <a:off x="447" y="225"/>
                <a:ext cx="59" cy="52"/>
              </a:xfrm>
              <a:custGeom>
                <a:avLst/>
                <a:gdLst>
                  <a:gd name="T0" fmla="*/ 0 w 25"/>
                  <a:gd name="T1" fmla="*/ 1 h 22"/>
                  <a:gd name="T2" fmla="*/ 11 w 25"/>
                  <a:gd name="T3" fmla="*/ 11 h 22"/>
                  <a:gd name="T4" fmla="*/ 24 w 25"/>
                  <a:gd name="T5" fmla="*/ 22 h 22"/>
                  <a:gd name="T6" fmla="*/ 25 w 25"/>
                  <a:gd name="T7" fmla="*/ 21 h 22"/>
                  <a:gd name="T8" fmla="*/ 1 w 25"/>
                  <a:gd name="T9" fmla="*/ 0 h 22"/>
                  <a:gd name="T10" fmla="*/ 0 w 25"/>
                  <a:gd name="T11" fmla="*/ 1 h 22"/>
                </a:gdLst>
                <a:ahLst/>
                <a:cxnLst>
                  <a:cxn ang="0">
                    <a:pos x="T0" y="T1"/>
                  </a:cxn>
                  <a:cxn ang="0">
                    <a:pos x="T2" y="T3"/>
                  </a:cxn>
                  <a:cxn ang="0">
                    <a:pos x="T4" y="T5"/>
                  </a:cxn>
                  <a:cxn ang="0">
                    <a:pos x="T6" y="T7"/>
                  </a:cxn>
                  <a:cxn ang="0">
                    <a:pos x="T8" y="T9"/>
                  </a:cxn>
                  <a:cxn ang="0">
                    <a:pos x="T10" y="T11"/>
                  </a:cxn>
                </a:cxnLst>
                <a:rect l="0" t="0" r="r" b="b"/>
                <a:pathLst>
                  <a:path w="25" h="22">
                    <a:moveTo>
                      <a:pt x="0" y="1"/>
                    </a:moveTo>
                    <a:cubicBezTo>
                      <a:pt x="4" y="5"/>
                      <a:pt x="7" y="8"/>
                      <a:pt x="11" y="11"/>
                    </a:cubicBezTo>
                    <a:cubicBezTo>
                      <a:pt x="16" y="14"/>
                      <a:pt x="19" y="18"/>
                      <a:pt x="24" y="22"/>
                    </a:cubicBezTo>
                    <a:cubicBezTo>
                      <a:pt x="24" y="22"/>
                      <a:pt x="25" y="22"/>
                      <a:pt x="25" y="21"/>
                    </a:cubicBezTo>
                    <a:cubicBezTo>
                      <a:pt x="23" y="11"/>
                      <a:pt x="9" y="5"/>
                      <a:pt x="1" y="0"/>
                    </a:cubicBezTo>
                    <a:cubicBezTo>
                      <a:pt x="0" y="0"/>
                      <a:pt x="0" y="1"/>
                      <a:pt x="0"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7" name="Freeform 2886">
                <a:extLst>
                  <a:ext uri="{FF2B5EF4-FFF2-40B4-BE49-F238E27FC236}">
                    <a16:creationId xmlns:a16="http://schemas.microsoft.com/office/drawing/2014/main" id="{225A97B6-C50E-4077-8A46-8ED0BB45DDD5}"/>
                  </a:ext>
                </a:extLst>
              </p:cNvPr>
              <p:cNvSpPr>
                <a:spLocks/>
              </p:cNvSpPr>
              <p:nvPr/>
            </p:nvSpPr>
            <p:spPr bwMode="auto">
              <a:xfrm>
                <a:off x="435" y="239"/>
                <a:ext cx="54" cy="48"/>
              </a:xfrm>
              <a:custGeom>
                <a:avLst/>
                <a:gdLst>
                  <a:gd name="T0" fmla="*/ 1 w 23"/>
                  <a:gd name="T1" fmla="*/ 2 h 20"/>
                  <a:gd name="T2" fmla="*/ 22 w 23"/>
                  <a:gd name="T3" fmla="*/ 20 h 20"/>
                  <a:gd name="T4" fmla="*/ 23 w 23"/>
                  <a:gd name="T5" fmla="*/ 19 h 20"/>
                  <a:gd name="T6" fmla="*/ 2 w 23"/>
                  <a:gd name="T7" fmla="*/ 1 h 20"/>
                  <a:gd name="T8" fmla="*/ 1 w 23"/>
                  <a:gd name="T9" fmla="*/ 2 h 20"/>
                </a:gdLst>
                <a:ahLst/>
                <a:cxnLst>
                  <a:cxn ang="0">
                    <a:pos x="T0" y="T1"/>
                  </a:cxn>
                  <a:cxn ang="0">
                    <a:pos x="T2" y="T3"/>
                  </a:cxn>
                  <a:cxn ang="0">
                    <a:pos x="T4" y="T5"/>
                  </a:cxn>
                  <a:cxn ang="0">
                    <a:pos x="T6" y="T7"/>
                  </a:cxn>
                  <a:cxn ang="0">
                    <a:pos x="T8" y="T9"/>
                  </a:cxn>
                </a:cxnLst>
                <a:rect l="0" t="0" r="r" b="b"/>
                <a:pathLst>
                  <a:path w="23" h="20">
                    <a:moveTo>
                      <a:pt x="1" y="2"/>
                    </a:moveTo>
                    <a:cubicBezTo>
                      <a:pt x="8" y="8"/>
                      <a:pt x="15" y="14"/>
                      <a:pt x="22" y="20"/>
                    </a:cubicBezTo>
                    <a:cubicBezTo>
                      <a:pt x="22" y="20"/>
                      <a:pt x="23" y="20"/>
                      <a:pt x="23" y="19"/>
                    </a:cubicBezTo>
                    <a:cubicBezTo>
                      <a:pt x="18" y="12"/>
                      <a:pt x="9" y="6"/>
                      <a:pt x="2" y="1"/>
                    </a:cubicBezTo>
                    <a:cubicBezTo>
                      <a:pt x="1" y="0"/>
                      <a:pt x="0" y="2"/>
                      <a:pt x="1"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8" name="Freeform 2887">
                <a:extLst>
                  <a:ext uri="{FF2B5EF4-FFF2-40B4-BE49-F238E27FC236}">
                    <a16:creationId xmlns:a16="http://schemas.microsoft.com/office/drawing/2014/main" id="{BE3536B6-5120-4C23-8147-88569846C213}"/>
                  </a:ext>
                </a:extLst>
              </p:cNvPr>
              <p:cNvSpPr>
                <a:spLocks/>
              </p:cNvSpPr>
              <p:nvPr/>
            </p:nvSpPr>
            <p:spPr bwMode="auto">
              <a:xfrm>
                <a:off x="418" y="244"/>
                <a:ext cx="60" cy="50"/>
              </a:xfrm>
              <a:custGeom>
                <a:avLst/>
                <a:gdLst>
                  <a:gd name="T0" fmla="*/ 1 w 25"/>
                  <a:gd name="T1" fmla="*/ 2 h 21"/>
                  <a:gd name="T2" fmla="*/ 24 w 25"/>
                  <a:gd name="T3" fmla="*/ 20 h 21"/>
                  <a:gd name="T4" fmla="*/ 25 w 25"/>
                  <a:gd name="T5" fmla="*/ 20 h 21"/>
                  <a:gd name="T6" fmla="*/ 2 w 25"/>
                  <a:gd name="T7" fmla="*/ 1 h 21"/>
                  <a:gd name="T8" fmla="*/ 1 w 25"/>
                  <a:gd name="T9" fmla="*/ 2 h 21"/>
                </a:gdLst>
                <a:ahLst/>
                <a:cxnLst>
                  <a:cxn ang="0">
                    <a:pos x="T0" y="T1"/>
                  </a:cxn>
                  <a:cxn ang="0">
                    <a:pos x="T2" y="T3"/>
                  </a:cxn>
                  <a:cxn ang="0">
                    <a:pos x="T4" y="T5"/>
                  </a:cxn>
                  <a:cxn ang="0">
                    <a:pos x="T6" y="T7"/>
                  </a:cxn>
                  <a:cxn ang="0">
                    <a:pos x="T8" y="T9"/>
                  </a:cxn>
                </a:cxnLst>
                <a:rect l="0" t="0" r="r" b="b"/>
                <a:pathLst>
                  <a:path w="25" h="21">
                    <a:moveTo>
                      <a:pt x="1" y="2"/>
                    </a:moveTo>
                    <a:cubicBezTo>
                      <a:pt x="8" y="8"/>
                      <a:pt x="16" y="16"/>
                      <a:pt x="24" y="20"/>
                    </a:cubicBezTo>
                    <a:cubicBezTo>
                      <a:pt x="25" y="21"/>
                      <a:pt x="25" y="20"/>
                      <a:pt x="25" y="20"/>
                    </a:cubicBezTo>
                    <a:cubicBezTo>
                      <a:pt x="19" y="12"/>
                      <a:pt x="10" y="6"/>
                      <a:pt x="2" y="1"/>
                    </a:cubicBezTo>
                    <a:cubicBezTo>
                      <a:pt x="1" y="0"/>
                      <a:pt x="0" y="1"/>
                      <a:pt x="1"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9" name="Freeform 2888">
                <a:extLst>
                  <a:ext uri="{FF2B5EF4-FFF2-40B4-BE49-F238E27FC236}">
                    <a16:creationId xmlns:a16="http://schemas.microsoft.com/office/drawing/2014/main" id="{F4B7089D-9E7E-4DAA-A436-D3B976A8BD01}"/>
                  </a:ext>
                </a:extLst>
              </p:cNvPr>
              <p:cNvSpPr>
                <a:spLocks/>
              </p:cNvSpPr>
              <p:nvPr/>
            </p:nvSpPr>
            <p:spPr bwMode="auto">
              <a:xfrm>
                <a:off x="408" y="256"/>
                <a:ext cx="55" cy="45"/>
              </a:xfrm>
              <a:custGeom>
                <a:avLst/>
                <a:gdLst>
                  <a:gd name="T0" fmla="*/ 1 w 23"/>
                  <a:gd name="T1" fmla="*/ 3 h 19"/>
                  <a:gd name="T2" fmla="*/ 22 w 23"/>
                  <a:gd name="T3" fmla="*/ 19 h 19"/>
                  <a:gd name="T4" fmla="*/ 22 w 23"/>
                  <a:gd name="T5" fmla="*/ 18 h 19"/>
                  <a:gd name="T6" fmla="*/ 3 w 23"/>
                  <a:gd name="T7" fmla="*/ 1 h 19"/>
                  <a:gd name="T8" fmla="*/ 1 w 23"/>
                  <a:gd name="T9" fmla="*/ 3 h 19"/>
                </a:gdLst>
                <a:ahLst/>
                <a:cxnLst>
                  <a:cxn ang="0">
                    <a:pos x="T0" y="T1"/>
                  </a:cxn>
                  <a:cxn ang="0">
                    <a:pos x="T2" y="T3"/>
                  </a:cxn>
                  <a:cxn ang="0">
                    <a:pos x="T4" y="T5"/>
                  </a:cxn>
                  <a:cxn ang="0">
                    <a:pos x="T6" y="T7"/>
                  </a:cxn>
                  <a:cxn ang="0">
                    <a:pos x="T8" y="T9"/>
                  </a:cxn>
                </a:cxnLst>
                <a:rect l="0" t="0" r="r" b="b"/>
                <a:pathLst>
                  <a:path w="23" h="19">
                    <a:moveTo>
                      <a:pt x="1" y="3"/>
                    </a:moveTo>
                    <a:cubicBezTo>
                      <a:pt x="8" y="8"/>
                      <a:pt x="14" y="14"/>
                      <a:pt x="22" y="19"/>
                    </a:cubicBezTo>
                    <a:cubicBezTo>
                      <a:pt x="22" y="19"/>
                      <a:pt x="23" y="18"/>
                      <a:pt x="22" y="18"/>
                    </a:cubicBezTo>
                    <a:cubicBezTo>
                      <a:pt x="17" y="12"/>
                      <a:pt x="9" y="6"/>
                      <a:pt x="3" y="1"/>
                    </a:cubicBezTo>
                    <a:cubicBezTo>
                      <a:pt x="2" y="0"/>
                      <a:pt x="0" y="2"/>
                      <a:pt x="1" y="3"/>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0" name="Freeform 2889">
                <a:extLst>
                  <a:ext uri="{FF2B5EF4-FFF2-40B4-BE49-F238E27FC236}">
                    <a16:creationId xmlns:a16="http://schemas.microsoft.com/office/drawing/2014/main" id="{5CB16561-0619-4B38-8622-945F31FD0546}"/>
                  </a:ext>
                </a:extLst>
              </p:cNvPr>
              <p:cNvSpPr>
                <a:spLocks/>
              </p:cNvSpPr>
              <p:nvPr/>
            </p:nvSpPr>
            <p:spPr bwMode="auto">
              <a:xfrm>
                <a:off x="394" y="265"/>
                <a:ext cx="60" cy="51"/>
              </a:xfrm>
              <a:custGeom>
                <a:avLst/>
                <a:gdLst>
                  <a:gd name="T0" fmla="*/ 0 w 25"/>
                  <a:gd name="T1" fmla="*/ 2 h 21"/>
                  <a:gd name="T2" fmla="*/ 11 w 25"/>
                  <a:gd name="T3" fmla="*/ 12 h 21"/>
                  <a:gd name="T4" fmla="*/ 24 w 25"/>
                  <a:gd name="T5" fmla="*/ 21 h 21"/>
                  <a:gd name="T6" fmla="*/ 25 w 25"/>
                  <a:gd name="T7" fmla="*/ 20 h 21"/>
                  <a:gd name="T8" fmla="*/ 2 w 25"/>
                  <a:gd name="T9" fmla="*/ 1 h 21"/>
                  <a:gd name="T10" fmla="*/ 0 w 25"/>
                  <a:gd name="T11" fmla="*/ 2 h 21"/>
                </a:gdLst>
                <a:ahLst/>
                <a:cxnLst>
                  <a:cxn ang="0">
                    <a:pos x="T0" y="T1"/>
                  </a:cxn>
                  <a:cxn ang="0">
                    <a:pos x="T2" y="T3"/>
                  </a:cxn>
                  <a:cxn ang="0">
                    <a:pos x="T4" y="T5"/>
                  </a:cxn>
                  <a:cxn ang="0">
                    <a:pos x="T6" y="T7"/>
                  </a:cxn>
                  <a:cxn ang="0">
                    <a:pos x="T8" y="T9"/>
                  </a:cxn>
                  <a:cxn ang="0">
                    <a:pos x="T10" y="T11"/>
                  </a:cxn>
                </a:cxnLst>
                <a:rect l="0" t="0" r="r" b="b"/>
                <a:pathLst>
                  <a:path w="25" h="21">
                    <a:moveTo>
                      <a:pt x="0" y="2"/>
                    </a:moveTo>
                    <a:cubicBezTo>
                      <a:pt x="3" y="6"/>
                      <a:pt x="7" y="9"/>
                      <a:pt x="11" y="12"/>
                    </a:cubicBezTo>
                    <a:cubicBezTo>
                      <a:pt x="15" y="15"/>
                      <a:pt x="19" y="18"/>
                      <a:pt x="24" y="21"/>
                    </a:cubicBezTo>
                    <a:cubicBezTo>
                      <a:pt x="24" y="21"/>
                      <a:pt x="25" y="21"/>
                      <a:pt x="25" y="20"/>
                    </a:cubicBezTo>
                    <a:cubicBezTo>
                      <a:pt x="21" y="11"/>
                      <a:pt x="8" y="7"/>
                      <a:pt x="2" y="1"/>
                    </a:cubicBezTo>
                    <a:cubicBezTo>
                      <a:pt x="1" y="0"/>
                      <a:pt x="0" y="1"/>
                      <a:pt x="0"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1" name="Freeform 2890">
                <a:extLst>
                  <a:ext uri="{FF2B5EF4-FFF2-40B4-BE49-F238E27FC236}">
                    <a16:creationId xmlns:a16="http://schemas.microsoft.com/office/drawing/2014/main" id="{2F5401E0-7FDC-4CE4-B8F3-96AAAE4371E1}"/>
                  </a:ext>
                </a:extLst>
              </p:cNvPr>
              <p:cNvSpPr>
                <a:spLocks/>
              </p:cNvSpPr>
              <p:nvPr/>
            </p:nvSpPr>
            <p:spPr bwMode="auto">
              <a:xfrm>
                <a:off x="380" y="270"/>
                <a:ext cx="55" cy="46"/>
              </a:xfrm>
              <a:custGeom>
                <a:avLst/>
                <a:gdLst>
                  <a:gd name="T0" fmla="*/ 0 w 23"/>
                  <a:gd name="T1" fmla="*/ 2 h 19"/>
                  <a:gd name="T2" fmla="*/ 22 w 23"/>
                  <a:gd name="T3" fmla="*/ 19 h 19"/>
                  <a:gd name="T4" fmla="*/ 23 w 23"/>
                  <a:gd name="T5" fmla="*/ 18 h 19"/>
                  <a:gd name="T6" fmla="*/ 2 w 23"/>
                  <a:gd name="T7" fmla="*/ 1 h 19"/>
                  <a:gd name="T8" fmla="*/ 0 w 23"/>
                  <a:gd name="T9" fmla="*/ 2 h 19"/>
                </a:gdLst>
                <a:ahLst/>
                <a:cxnLst>
                  <a:cxn ang="0">
                    <a:pos x="T0" y="T1"/>
                  </a:cxn>
                  <a:cxn ang="0">
                    <a:pos x="T2" y="T3"/>
                  </a:cxn>
                  <a:cxn ang="0">
                    <a:pos x="T4" y="T5"/>
                  </a:cxn>
                  <a:cxn ang="0">
                    <a:pos x="T6" y="T7"/>
                  </a:cxn>
                  <a:cxn ang="0">
                    <a:pos x="T8" y="T9"/>
                  </a:cxn>
                </a:cxnLst>
                <a:rect l="0" t="0" r="r" b="b"/>
                <a:pathLst>
                  <a:path w="23" h="19">
                    <a:moveTo>
                      <a:pt x="0" y="2"/>
                    </a:moveTo>
                    <a:cubicBezTo>
                      <a:pt x="7" y="9"/>
                      <a:pt x="13" y="16"/>
                      <a:pt x="22" y="19"/>
                    </a:cubicBezTo>
                    <a:cubicBezTo>
                      <a:pt x="23" y="19"/>
                      <a:pt x="23" y="18"/>
                      <a:pt x="23" y="18"/>
                    </a:cubicBezTo>
                    <a:cubicBezTo>
                      <a:pt x="17" y="11"/>
                      <a:pt x="8" y="7"/>
                      <a:pt x="2" y="1"/>
                    </a:cubicBezTo>
                    <a:cubicBezTo>
                      <a:pt x="1" y="0"/>
                      <a:pt x="0" y="1"/>
                      <a:pt x="0"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2" name="Freeform 2891">
                <a:extLst>
                  <a:ext uri="{FF2B5EF4-FFF2-40B4-BE49-F238E27FC236}">
                    <a16:creationId xmlns:a16="http://schemas.microsoft.com/office/drawing/2014/main" id="{9C5CBF77-8891-4566-A6A2-5DC6A4745A92}"/>
                  </a:ext>
                </a:extLst>
              </p:cNvPr>
              <p:cNvSpPr>
                <a:spLocks/>
              </p:cNvSpPr>
              <p:nvPr/>
            </p:nvSpPr>
            <p:spPr bwMode="auto">
              <a:xfrm>
                <a:off x="361" y="282"/>
                <a:ext cx="59" cy="53"/>
              </a:xfrm>
              <a:custGeom>
                <a:avLst/>
                <a:gdLst>
                  <a:gd name="T0" fmla="*/ 0 w 25"/>
                  <a:gd name="T1" fmla="*/ 2 h 22"/>
                  <a:gd name="T2" fmla="*/ 12 w 25"/>
                  <a:gd name="T3" fmla="*/ 12 h 22"/>
                  <a:gd name="T4" fmla="*/ 25 w 25"/>
                  <a:gd name="T5" fmla="*/ 22 h 22"/>
                  <a:gd name="T6" fmla="*/ 25 w 25"/>
                  <a:gd name="T7" fmla="*/ 21 h 22"/>
                  <a:gd name="T8" fmla="*/ 16 w 25"/>
                  <a:gd name="T9" fmla="*/ 11 h 22"/>
                  <a:gd name="T10" fmla="*/ 1 w 25"/>
                  <a:gd name="T11" fmla="*/ 1 h 22"/>
                  <a:gd name="T12" fmla="*/ 0 w 25"/>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25" h="22">
                    <a:moveTo>
                      <a:pt x="0" y="2"/>
                    </a:moveTo>
                    <a:cubicBezTo>
                      <a:pt x="4" y="6"/>
                      <a:pt x="8" y="9"/>
                      <a:pt x="12" y="12"/>
                    </a:cubicBezTo>
                    <a:cubicBezTo>
                      <a:pt x="16" y="15"/>
                      <a:pt x="20" y="19"/>
                      <a:pt x="25" y="22"/>
                    </a:cubicBezTo>
                    <a:cubicBezTo>
                      <a:pt x="25" y="22"/>
                      <a:pt x="25" y="22"/>
                      <a:pt x="25" y="21"/>
                    </a:cubicBezTo>
                    <a:cubicBezTo>
                      <a:pt x="24" y="17"/>
                      <a:pt x="20" y="14"/>
                      <a:pt x="16" y="11"/>
                    </a:cubicBezTo>
                    <a:cubicBezTo>
                      <a:pt x="11" y="7"/>
                      <a:pt x="6" y="4"/>
                      <a:pt x="1" y="1"/>
                    </a:cubicBezTo>
                    <a:cubicBezTo>
                      <a:pt x="1" y="0"/>
                      <a:pt x="0" y="2"/>
                      <a:pt x="0"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3" name="Freeform 2892">
                <a:extLst>
                  <a:ext uri="{FF2B5EF4-FFF2-40B4-BE49-F238E27FC236}">
                    <a16:creationId xmlns:a16="http://schemas.microsoft.com/office/drawing/2014/main" id="{0756E223-4A1D-4044-87A5-C2F7881189B3}"/>
                  </a:ext>
                </a:extLst>
              </p:cNvPr>
              <p:cNvSpPr>
                <a:spLocks/>
              </p:cNvSpPr>
              <p:nvPr/>
            </p:nvSpPr>
            <p:spPr bwMode="auto">
              <a:xfrm>
                <a:off x="349" y="292"/>
                <a:ext cx="57" cy="43"/>
              </a:xfrm>
              <a:custGeom>
                <a:avLst/>
                <a:gdLst>
                  <a:gd name="T0" fmla="*/ 1 w 24"/>
                  <a:gd name="T1" fmla="*/ 3 h 18"/>
                  <a:gd name="T2" fmla="*/ 23 w 24"/>
                  <a:gd name="T3" fmla="*/ 18 h 18"/>
                  <a:gd name="T4" fmla="*/ 24 w 24"/>
                  <a:gd name="T5" fmla="*/ 17 h 18"/>
                  <a:gd name="T6" fmla="*/ 2 w 24"/>
                  <a:gd name="T7" fmla="*/ 1 h 18"/>
                  <a:gd name="T8" fmla="*/ 1 w 24"/>
                  <a:gd name="T9" fmla="*/ 3 h 18"/>
                </a:gdLst>
                <a:ahLst/>
                <a:cxnLst>
                  <a:cxn ang="0">
                    <a:pos x="T0" y="T1"/>
                  </a:cxn>
                  <a:cxn ang="0">
                    <a:pos x="T2" y="T3"/>
                  </a:cxn>
                  <a:cxn ang="0">
                    <a:pos x="T4" y="T5"/>
                  </a:cxn>
                  <a:cxn ang="0">
                    <a:pos x="T6" y="T7"/>
                  </a:cxn>
                  <a:cxn ang="0">
                    <a:pos x="T8" y="T9"/>
                  </a:cxn>
                </a:cxnLst>
                <a:rect l="0" t="0" r="r" b="b"/>
                <a:pathLst>
                  <a:path w="24" h="18">
                    <a:moveTo>
                      <a:pt x="1" y="3"/>
                    </a:moveTo>
                    <a:cubicBezTo>
                      <a:pt x="7" y="9"/>
                      <a:pt x="14" y="16"/>
                      <a:pt x="23" y="18"/>
                    </a:cubicBezTo>
                    <a:cubicBezTo>
                      <a:pt x="24" y="18"/>
                      <a:pt x="24" y="18"/>
                      <a:pt x="24" y="17"/>
                    </a:cubicBezTo>
                    <a:cubicBezTo>
                      <a:pt x="17" y="12"/>
                      <a:pt x="9" y="8"/>
                      <a:pt x="2" y="1"/>
                    </a:cubicBezTo>
                    <a:cubicBezTo>
                      <a:pt x="1" y="0"/>
                      <a:pt x="0" y="2"/>
                      <a:pt x="1" y="3"/>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4" name="Freeform 2893">
                <a:extLst>
                  <a:ext uri="{FF2B5EF4-FFF2-40B4-BE49-F238E27FC236}">
                    <a16:creationId xmlns:a16="http://schemas.microsoft.com/office/drawing/2014/main" id="{28D04616-C305-45D5-A79F-266E48BB16E3}"/>
                  </a:ext>
                </a:extLst>
              </p:cNvPr>
              <p:cNvSpPr>
                <a:spLocks/>
              </p:cNvSpPr>
              <p:nvPr/>
            </p:nvSpPr>
            <p:spPr bwMode="auto">
              <a:xfrm>
                <a:off x="335" y="297"/>
                <a:ext cx="59" cy="47"/>
              </a:xfrm>
              <a:custGeom>
                <a:avLst/>
                <a:gdLst>
                  <a:gd name="T0" fmla="*/ 1 w 25"/>
                  <a:gd name="T1" fmla="*/ 3 h 20"/>
                  <a:gd name="T2" fmla="*/ 24 w 25"/>
                  <a:gd name="T3" fmla="*/ 20 h 20"/>
                  <a:gd name="T4" fmla="*/ 24 w 25"/>
                  <a:gd name="T5" fmla="*/ 20 h 20"/>
                  <a:gd name="T6" fmla="*/ 3 w 25"/>
                  <a:gd name="T7" fmla="*/ 1 h 20"/>
                  <a:gd name="T8" fmla="*/ 1 w 25"/>
                  <a:gd name="T9" fmla="*/ 3 h 20"/>
                </a:gdLst>
                <a:ahLst/>
                <a:cxnLst>
                  <a:cxn ang="0">
                    <a:pos x="T0" y="T1"/>
                  </a:cxn>
                  <a:cxn ang="0">
                    <a:pos x="T2" y="T3"/>
                  </a:cxn>
                  <a:cxn ang="0">
                    <a:pos x="T4" y="T5"/>
                  </a:cxn>
                  <a:cxn ang="0">
                    <a:pos x="T6" y="T7"/>
                  </a:cxn>
                  <a:cxn ang="0">
                    <a:pos x="T8" y="T9"/>
                  </a:cxn>
                </a:cxnLst>
                <a:rect l="0" t="0" r="r" b="b"/>
                <a:pathLst>
                  <a:path w="25" h="20">
                    <a:moveTo>
                      <a:pt x="1" y="3"/>
                    </a:moveTo>
                    <a:cubicBezTo>
                      <a:pt x="8" y="10"/>
                      <a:pt x="15" y="16"/>
                      <a:pt x="24" y="20"/>
                    </a:cubicBezTo>
                    <a:cubicBezTo>
                      <a:pt x="24" y="20"/>
                      <a:pt x="25" y="20"/>
                      <a:pt x="24" y="20"/>
                    </a:cubicBezTo>
                    <a:cubicBezTo>
                      <a:pt x="17" y="13"/>
                      <a:pt x="9" y="8"/>
                      <a:pt x="3" y="1"/>
                    </a:cubicBezTo>
                    <a:cubicBezTo>
                      <a:pt x="1" y="0"/>
                      <a:pt x="0" y="2"/>
                      <a:pt x="1" y="3"/>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5" name="Freeform 2894">
                <a:extLst>
                  <a:ext uri="{FF2B5EF4-FFF2-40B4-BE49-F238E27FC236}">
                    <a16:creationId xmlns:a16="http://schemas.microsoft.com/office/drawing/2014/main" id="{93F41DEF-2E6A-4A9C-82FC-08CDC25C35F7}"/>
                  </a:ext>
                </a:extLst>
              </p:cNvPr>
              <p:cNvSpPr>
                <a:spLocks/>
              </p:cNvSpPr>
              <p:nvPr/>
            </p:nvSpPr>
            <p:spPr bwMode="auto">
              <a:xfrm>
                <a:off x="318" y="304"/>
                <a:ext cx="57" cy="45"/>
              </a:xfrm>
              <a:custGeom>
                <a:avLst/>
                <a:gdLst>
                  <a:gd name="T0" fmla="*/ 0 w 24"/>
                  <a:gd name="T1" fmla="*/ 2 h 19"/>
                  <a:gd name="T2" fmla="*/ 10 w 24"/>
                  <a:gd name="T3" fmla="*/ 10 h 19"/>
                  <a:gd name="T4" fmla="*/ 23 w 24"/>
                  <a:gd name="T5" fmla="*/ 18 h 19"/>
                  <a:gd name="T6" fmla="*/ 24 w 24"/>
                  <a:gd name="T7" fmla="*/ 17 h 19"/>
                  <a:gd name="T8" fmla="*/ 1 w 24"/>
                  <a:gd name="T9" fmla="*/ 1 h 19"/>
                  <a:gd name="T10" fmla="*/ 0 w 24"/>
                  <a:gd name="T11" fmla="*/ 2 h 19"/>
                </a:gdLst>
                <a:ahLst/>
                <a:cxnLst>
                  <a:cxn ang="0">
                    <a:pos x="T0" y="T1"/>
                  </a:cxn>
                  <a:cxn ang="0">
                    <a:pos x="T2" y="T3"/>
                  </a:cxn>
                  <a:cxn ang="0">
                    <a:pos x="T4" y="T5"/>
                  </a:cxn>
                  <a:cxn ang="0">
                    <a:pos x="T6" y="T7"/>
                  </a:cxn>
                  <a:cxn ang="0">
                    <a:pos x="T8" y="T9"/>
                  </a:cxn>
                  <a:cxn ang="0">
                    <a:pos x="T10" y="T11"/>
                  </a:cxn>
                </a:cxnLst>
                <a:rect l="0" t="0" r="r" b="b"/>
                <a:pathLst>
                  <a:path w="24" h="19">
                    <a:moveTo>
                      <a:pt x="0" y="2"/>
                    </a:moveTo>
                    <a:cubicBezTo>
                      <a:pt x="3" y="5"/>
                      <a:pt x="6" y="8"/>
                      <a:pt x="10" y="10"/>
                    </a:cubicBezTo>
                    <a:cubicBezTo>
                      <a:pt x="14" y="13"/>
                      <a:pt x="18" y="17"/>
                      <a:pt x="23" y="18"/>
                    </a:cubicBezTo>
                    <a:cubicBezTo>
                      <a:pt x="24" y="19"/>
                      <a:pt x="24" y="18"/>
                      <a:pt x="24" y="17"/>
                    </a:cubicBezTo>
                    <a:cubicBezTo>
                      <a:pt x="17" y="10"/>
                      <a:pt x="8" y="8"/>
                      <a:pt x="1" y="1"/>
                    </a:cubicBezTo>
                    <a:cubicBezTo>
                      <a:pt x="1" y="0"/>
                      <a:pt x="0" y="1"/>
                      <a:pt x="0"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6" name="Freeform 2895">
                <a:extLst>
                  <a:ext uri="{FF2B5EF4-FFF2-40B4-BE49-F238E27FC236}">
                    <a16:creationId xmlns:a16="http://schemas.microsoft.com/office/drawing/2014/main" id="{4FF381CC-3E40-4C01-B199-9206620EEE99}"/>
                  </a:ext>
                </a:extLst>
              </p:cNvPr>
              <p:cNvSpPr>
                <a:spLocks/>
              </p:cNvSpPr>
              <p:nvPr/>
            </p:nvSpPr>
            <p:spPr bwMode="auto">
              <a:xfrm>
                <a:off x="299" y="313"/>
                <a:ext cx="64" cy="46"/>
              </a:xfrm>
              <a:custGeom>
                <a:avLst/>
                <a:gdLst>
                  <a:gd name="T0" fmla="*/ 1 w 27"/>
                  <a:gd name="T1" fmla="*/ 1 h 19"/>
                  <a:gd name="T2" fmla="*/ 26 w 27"/>
                  <a:gd name="T3" fmla="*/ 19 h 19"/>
                  <a:gd name="T4" fmla="*/ 26 w 27"/>
                  <a:gd name="T5" fmla="*/ 18 h 19"/>
                  <a:gd name="T6" fmla="*/ 15 w 27"/>
                  <a:gd name="T7" fmla="*/ 10 h 19"/>
                  <a:gd name="T8" fmla="*/ 2 w 27"/>
                  <a:gd name="T9" fmla="*/ 0 h 19"/>
                  <a:gd name="T10" fmla="*/ 1 w 27"/>
                  <a:gd name="T11" fmla="*/ 1 h 19"/>
                </a:gdLst>
                <a:ahLst/>
                <a:cxnLst>
                  <a:cxn ang="0">
                    <a:pos x="T0" y="T1"/>
                  </a:cxn>
                  <a:cxn ang="0">
                    <a:pos x="T2" y="T3"/>
                  </a:cxn>
                  <a:cxn ang="0">
                    <a:pos x="T4" y="T5"/>
                  </a:cxn>
                  <a:cxn ang="0">
                    <a:pos x="T6" y="T7"/>
                  </a:cxn>
                  <a:cxn ang="0">
                    <a:pos x="T8" y="T9"/>
                  </a:cxn>
                  <a:cxn ang="0">
                    <a:pos x="T10" y="T11"/>
                  </a:cxn>
                </a:cxnLst>
                <a:rect l="0" t="0" r="r" b="b"/>
                <a:pathLst>
                  <a:path w="27" h="19">
                    <a:moveTo>
                      <a:pt x="1" y="1"/>
                    </a:moveTo>
                    <a:cubicBezTo>
                      <a:pt x="6" y="10"/>
                      <a:pt x="16" y="17"/>
                      <a:pt x="26" y="19"/>
                    </a:cubicBezTo>
                    <a:cubicBezTo>
                      <a:pt x="26" y="19"/>
                      <a:pt x="27" y="19"/>
                      <a:pt x="26" y="18"/>
                    </a:cubicBezTo>
                    <a:cubicBezTo>
                      <a:pt x="23" y="15"/>
                      <a:pt x="19" y="13"/>
                      <a:pt x="15" y="10"/>
                    </a:cubicBezTo>
                    <a:cubicBezTo>
                      <a:pt x="11" y="8"/>
                      <a:pt x="5" y="5"/>
                      <a:pt x="2" y="0"/>
                    </a:cubicBezTo>
                    <a:cubicBezTo>
                      <a:pt x="2" y="0"/>
                      <a:pt x="0" y="0"/>
                      <a:pt x="1"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7" name="Freeform 2896">
                <a:extLst>
                  <a:ext uri="{FF2B5EF4-FFF2-40B4-BE49-F238E27FC236}">
                    <a16:creationId xmlns:a16="http://schemas.microsoft.com/office/drawing/2014/main" id="{B99A332B-A18A-4712-9FB1-6DE95EB9EC16}"/>
                  </a:ext>
                </a:extLst>
              </p:cNvPr>
              <p:cNvSpPr>
                <a:spLocks/>
              </p:cNvSpPr>
              <p:nvPr/>
            </p:nvSpPr>
            <p:spPr bwMode="auto">
              <a:xfrm>
                <a:off x="294" y="328"/>
                <a:ext cx="55" cy="43"/>
              </a:xfrm>
              <a:custGeom>
                <a:avLst/>
                <a:gdLst>
                  <a:gd name="T0" fmla="*/ 1 w 23"/>
                  <a:gd name="T1" fmla="*/ 2 h 18"/>
                  <a:gd name="T2" fmla="*/ 22 w 23"/>
                  <a:gd name="T3" fmla="*/ 18 h 18"/>
                  <a:gd name="T4" fmla="*/ 23 w 23"/>
                  <a:gd name="T5" fmla="*/ 16 h 18"/>
                  <a:gd name="T6" fmla="*/ 13 w 23"/>
                  <a:gd name="T7" fmla="*/ 10 h 18"/>
                  <a:gd name="T8" fmla="*/ 3 w 23"/>
                  <a:gd name="T9" fmla="*/ 1 h 18"/>
                  <a:gd name="T10" fmla="*/ 1 w 23"/>
                  <a:gd name="T11" fmla="*/ 2 h 18"/>
                </a:gdLst>
                <a:ahLst/>
                <a:cxnLst>
                  <a:cxn ang="0">
                    <a:pos x="T0" y="T1"/>
                  </a:cxn>
                  <a:cxn ang="0">
                    <a:pos x="T2" y="T3"/>
                  </a:cxn>
                  <a:cxn ang="0">
                    <a:pos x="T4" y="T5"/>
                  </a:cxn>
                  <a:cxn ang="0">
                    <a:pos x="T6" y="T7"/>
                  </a:cxn>
                  <a:cxn ang="0">
                    <a:pos x="T8" y="T9"/>
                  </a:cxn>
                  <a:cxn ang="0">
                    <a:pos x="T10" y="T11"/>
                  </a:cxn>
                </a:cxnLst>
                <a:rect l="0" t="0" r="r" b="b"/>
                <a:pathLst>
                  <a:path w="23" h="18">
                    <a:moveTo>
                      <a:pt x="1" y="2"/>
                    </a:moveTo>
                    <a:cubicBezTo>
                      <a:pt x="6" y="9"/>
                      <a:pt x="13" y="16"/>
                      <a:pt x="22" y="18"/>
                    </a:cubicBezTo>
                    <a:cubicBezTo>
                      <a:pt x="22" y="18"/>
                      <a:pt x="23" y="17"/>
                      <a:pt x="23" y="16"/>
                    </a:cubicBezTo>
                    <a:cubicBezTo>
                      <a:pt x="20" y="14"/>
                      <a:pt x="16" y="12"/>
                      <a:pt x="13" y="10"/>
                    </a:cubicBezTo>
                    <a:cubicBezTo>
                      <a:pt x="9" y="7"/>
                      <a:pt x="6" y="4"/>
                      <a:pt x="3" y="1"/>
                    </a:cubicBezTo>
                    <a:cubicBezTo>
                      <a:pt x="2" y="0"/>
                      <a:pt x="0" y="1"/>
                      <a:pt x="1"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8" name="Freeform 2897">
                <a:extLst>
                  <a:ext uri="{FF2B5EF4-FFF2-40B4-BE49-F238E27FC236}">
                    <a16:creationId xmlns:a16="http://schemas.microsoft.com/office/drawing/2014/main" id="{CD93D790-0D6F-4AC8-B965-DDD7BC1CBE03}"/>
                  </a:ext>
                </a:extLst>
              </p:cNvPr>
              <p:cNvSpPr>
                <a:spLocks/>
              </p:cNvSpPr>
              <p:nvPr/>
            </p:nvSpPr>
            <p:spPr bwMode="auto">
              <a:xfrm>
                <a:off x="723" y="392"/>
                <a:ext cx="202" cy="70"/>
              </a:xfrm>
              <a:custGeom>
                <a:avLst/>
                <a:gdLst>
                  <a:gd name="T0" fmla="*/ 0 w 85"/>
                  <a:gd name="T1" fmla="*/ 1 h 29"/>
                  <a:gd name="T2" fmla="*/ 39 w 85"/>
                  <a:gd name="T3" fmla="*/ 20 h 29"/>
                  <a:gd name="T4" fmla="*/ 84 w 85"/>
                  <a:gd name="T5" fmla="*/ 23 h 29"/>
                  <a:gd name="T6" fmla="*/ 84 w 85"/>
                  <a:gd name="T7" fmla="*/ 22 h 29"/>
                  <a:gd name="T8" fmla="*/ 40 w 85"/>
                  <a:gd name="T9" fmla="*/ 17 h 29"/>
                  <a:gd name="T10" fmla="*/ 1 w 85"/>
                  <a:gd name="T11" fmla="*/ 1 h 29"/>
                  <a:gd name="T12" fmla="*/ 0 w 85"/>
                  <a:gd name="T13" fmla="*/ 1 h 29"/>
                </a:gdLst>
                <a:ahLst/>
                <a:cxnLst>
                  <a:cxn ang="0">
                    <a:pos x="T0" y="T1"/>
                  </a:cxn>
                  <a:cxn ang="0">
                    <a:pos x="T2" y="T3"/>
                  </a:cxn>
                  <a:cxn ang="0">
                    <a:pos x="T4" y="T5"/>
                  </a:cxn>
                  <a:cxn ang="0">
                    <a:pos x="T6" y="T7"/>
                  </a:cxn>
                  <a:cxn ang="0">
                    <a:pos x="T8" y="T9"/>
                  </a:cxn>
                  <a:cxn ang="0">
                    <a:pos x="T10" y="T11"/>
                  </a:cxn>
                  <a:cxn ang="0">
                    <a:pos x="T12" y="T13"/>
                  </a:cxn>
                </a:cxnLst>
                <a:rect l="0" t="0" r="r" b="b"/>
                <a:pathLst>
                  <a:path w="85" h="29">
                    <a:moveTo>
                      <a:pt x="0" y="1"/>
                    </a:moveTo>
                    <a:cubicBezTo>
                      <a:pt x="11" y="11"/>
                      <a:pt x="26" y="15"/>
                      <a:pt x="39" y="20"/>
                    </a:cubicBezTo>
                    <a:cubicBezTo>
                      <a:pt x="53" y="24"/>
                      <a:pt x="70" y="29"/>
                      <a:pt x="84" y="23"/>
                    </a:cubicBezTo>
                    <a:cubicBezTo>
                      <a:pt x="85" y="23"/>
                      <a:pt x="85" y="22"/>
                      <a:pt x="84" y="22"/>
                    </a:cubicBezTo>
                    <a:cubicBezTo>
                      <a:pt x="68" y="23"/>
                      <a:pt x="55" y="22"/>
                      <a:pt x="40" y="17"/>
                    </a:cubicBezTo>
                    <a:cubicBezTo>
                      <a:pt x="26" y="13"/>
                      <a:pt x="13" y="8"/>
                      <a:pt x="1" y="1"/>
                    </a:cubicBezTo>
                    <a:cubicBezTo>
                      <a:pt x="0" y="0"/>
                      <a:pt x="0" y="1"/>
                      <a:pt x="0"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9" name="Freeform 2898">
                <a:extLst>
                  <a:ext uri="{FF2B5EF4-FFF2-40B4-BE49-F238E27FC236}">
                    <a16:creationId xmlns:a16="http://schemas.microsoft.com/office/drawing/2014/main" id="{EA1BBA87-6079-4B9D-A879-B86CADDC0CD7}"/>
                  </a:ext>
                </a:extLst>
              </p:cNvPr>
              <p:cNvSpPr>
                <a:spLocks/>
              </p:cNvSpPr>
              <p:nvPr/>
            </p:nvSpPr>
            <p:spPr bwMode="auto">
              <a:xfrm>
                <a:off x="706" y="404"/>
                <a:ext cx="229" cy="67"/>
              </a:xfrm>
              <a:custGeom>
                <a:avLst/>
                <a:gdLst>
                  <a:gd name="T0" fmla="*/ 0 w 96"/>
                  <a:gd name="T1" fmla="*/ 0 h 28"/>
                  <a:gd name="T2" fmla="*/ 45 w 96"/>
                  <a:gd name="T3" fmla="*/ 20 h 28"/>
                  <a:gd name="T4" fmla="*/ 95 w 96"/>
                  <a:gd name="T5" fmla="*/ 20 h 28"/>
                  <a:gd name="T6" fmla="*/ 95 w 96"/>
                  <a:gd name="T7" fmla="*/ 19 h 28"/>
                  <a:gd name="T8" fmla="*/ 72 w 96"/>
                  <a:gd name="T9" fmla="*/ 21 h 28"/>
                  <a:gd name="T10" fmla="*/ 45 w 96"/>
                  <a:gd name="T11" fmla="*/ 17 h 28"/>
                  <a:gd name="T12" fmla="*/ 24 w 96"/>
                  <a:gd name="T13" fmla="*/ 11 h 28"/>
                  <a:gd name="T14" fmla="*/ 0 w 96"/>
                  <a:gd name="T15" fmla="*/ 0 h 28"/>
                  <a:gd name="T16" fmla="*/ 0 w 9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8">
                    <a:moveTo>
                      <a:pt x="0" y="0"/>
                    </a:moveTo>
                    <a:cubicBezTo>
                      <a:pt x="11" y="12"/>
                      <a:pt x="30" y="16"/>
                      <a:pt x="45" y="20"/>
                    </a:cubicBezTo>
                    <a:cubicBezTo>
                      <a:pt x="60" y="24"/>
                      <a:pt x="81" y="28"/>
                      <a:pt x="95" y="20"/>
                    </a:cubicBezTo>
                    <a:cubicBezTo>
                      <a:pt x="96" y="20"/>
                      <a:pt x="95" y="19"/>
                      <a:pt x="95" y="19"/>
                    </a:cubicBezTo>
                    <a:cubicBezTo>
                      <a:pt x="87" y="20"/>
                      <a:pt x="80" y="21"/>
                      <a:pt x="72" y="21"/>
                    </a:cubicBezTo>
                    <a:cubicBezTo>
                      <a:pt x="63" y="21"/>
                      <a:pt x="54" y="19"/>
                      <a:pt x="45" y="17"/>
                    </a:cubicBezTo>
                    <a:cubicBezTo>
                      <a:pt x="38" y="15"/>
                      <a:pt x="31" y="14"/>
                      <a:pt x="24" y="11"/>
                    </a:cubicBezTo>
                    <a:cubicBezTo>
                      <a:pt x="16" y="8"/>
                      <a:pt x="8" y="3"/>
                      <a:pt x="0" y="0"/>
                    </a:cubicBezTo>
                    <a:cubicBezTo>
                      <a:pt x="0" y="0"/>
                      <a:pt x="0" y="0"/>
                      <a:pt x="0" y="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0" name="Freeform 2899">
                <a:extLst>
                  <a:ext uri="{FF2B5EF4-FFF2-40B4-BE49-F238E27FC236}">
                    <a16:creationId xmlns:a16="http://schemas.microsoft.com/office/drawing/2014/main" id="{B513468D-0B7C-4C0D-9AC8-72FBE8F6C3ED}"/>
                  </a:ext>
                </a:extLst>
              </p:cNvPr>
              <p:cNvSpPr>
                <a:spLocks/>
              </p:cNvSpPr>
              <p:nvPr/>
            </p:nvSpPr>
            <p:spPr bwMode="auto">
              <a:xfrm>
                <a:off x="721" y="428"/>
                <a:ext cx="212" cy="50"/>
              </a:xfrm>
              <a:custGeom>
                <a:avLst/>
                <a:gdLst>
                  <a:gd name="T0" fmla="*/ 0 w 89"/>
                  <a:gd name="T1" fmla="*/ 0 h 21"/>
                  <a:gd name="T2" fmla="*/ 42 w 89"/>
                  <a:gd name="T3" fmla="*/ 17 h 21"/>
                  <a:gd name="T4" fmla="*/ 88 w 89"/>
                  <a:gd name="T5" fmla="*/ 16 h 21"/>
                  <a:gd name="T6" fmla="*/ 88 w 89"/>
                  <a:gd name="T7" fmla="*/ 15 h 21"/>
                  <a:gd name="T8" fmla="*/ 43 w 89"/>
                  <a:gd name="T9" fmla="*/ 15 h 21"/>
                  <a:gd name="T10" fmla="*/ 0 w 89"/>
                  <a:gd name="T11" fmla="*/ 0 h 21"/>
                </a:gdLst>
                <a:ahLst/>
                <a:cxnLst>
                  <a:cxn ang="0">
                    <a:pos x="T0" y="T1"/>
                  </a:cxn>
                  <a:cxn ang="0">
                    <a:pos x="T2" y="T3"/>
                  </a:cxn>
                  <a:cxn ang="0">
                    <a:pos x="T4" y="T5"/>
                  </a:cxn>
                  <a:cxn ang="0">
                    <a:pos x="T6" y="T7"/>
                  </a:cxn>
                  <a:cxn ang="0">
                    <a:pos x="T8" y="T9"/>
                  </a:cxn>
                  <a:cxn ang="0">
                    <a:pos x="T10" y="T11"/>
                  </a:cxn>
                </a:cxnLst>
                <a:rect l="0" t="0" r="r" b="b"/>
                <a:pathLst>
                  <a:path w="89" h="21">
                    <a:moveTo>
                      <a:pt x="0" y="0"/>
                    </a:moveTo>
                    <a:cubicBezTo>
                      <a:pt x="12" y="10"/>
                      <a:pt x="28" y="15"/>
                      <a:pt x="42" y="17"/>
                    </a:cubicBezTo>
                    <a:cubicBezTo>
                      <a:pt x="57" y="20"/>
                      <a:pt x="74" y="21"/>
                      <a:pt x="88" y="16"/>
                    </a:cubicBezTo>
                    <a:cubicBezTo>
                      <a:pt x="89" y="16"/>
                      <a:pt x="88" y="15"/>
                      <a:pt x="88" y="15"/>
                    </a:cubicBezTo>
                    <a:cubicBezTo>
                      <a:pt x="73" y="16"/>
                      <a:pt x="58" y="17"/>
                      <a:pt x="43" y="15"/>
                    </a:cubicBezTo>
                    <a:cubicBezTo>
                      <a:pt x="28" y="12"/>
                      <a:pt x="14" y="6"/>
                      <a:pt x="0" y="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1" name="Freeform 2900">
                <a:extLst>
                  <a:ext uri="{FF2B5EF4-FFF2-40B4-BE49-F238E27FC236}">
                    <a16:creationId xmlns:a16="http://schemas.microsoft.com/office/drawing/2014/main" id="{D6E010D8-D665-4E38-811B-E1A17623B2F0}"/>
                  </a:ext>
                </a:extLst>
              </p:cNvPr>
              <p:cNvSpPr>
                <a:spLocks/>
              </p:cNvSpPr>
              <p:nvPr/>
            </p:nvSpPr>
            <p:spPr bwMode="auto">
              <a:xfrm>
                <a:off x="735" y="445"/>
                <a:ext cx="188" cy="43"/>
              </a:xfrm>
              <a:custGeom>
                <a:avLst/>
                <a:gdLst>
                  <a:gd name="T0" fmla="*/ 0 w 79"/>
                  <a:gd name="T1" fmla="*/ 1 h 18"/>
                  <a:gd name="T2" fmla="*/ 35 w 79"/>
                  <a:gd name="T3" fmla="*/ 15 h 18"/>
                  <a:gd name="T4" fmla="*/ 78 w 79"/>
                  <a:gd name="T5" fmla="*/ 17 h 18"/>
                  <a:gd name="T6" fmla="*/ 78 w 79"/>
                  <a:gd name="T7" fmla="*/ 15 h 18"/>
                  <a:gd name="T8" fmla="*/ 37 w 79"/>
                  <a:gd name="T9" fmla="*/ 12 h 18"/>
                  <a:gd name="T10" fmla="*/ 1 w 79"/>
                  <a:gd name="T11" fmla="*/ 1 h 18"/>
                  <a:gd name="T12" fmla="*/ 0 w 79"/>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79" h="18">
                    <a:moveTo>
                      <a:pt x="0" y="1"/>
                    </a:moveTo>
                    <a:cubicBezTo>
                      <a:pt x="10" y="9"/>
                      <a:pt x="23" y="13"/>
                      <a:pt x="35" y="15"/>
                    </a:cubicBezTo>
                    <a:cubicBezTo>
                      <a:pt x="49" y="17"/>
                      <a:pt x="64" y="18"/>
                      <a:pt x="78" y="17"/>
                    </a:cubicBezTo>
                    <a:cubicBezTo>
                      <a:pt x="79" y="16"/>
                      <a:pt x="79" y="15"/>
                      <a:pt x="78" y="15"/>
                    </a:cubicBezTo>
                    <a:cubicBezTo>
                      <a:pt x="64" y="14"/>
                      <a:pt x="51" y="15"/>
                      <a:pt x="37" y="12"/>
                    </a:cubicBezTo>
                    <a:cubicBezTo>
                      <a:pt x="24" y="11"/>
                      <a:pt x="13" y="6"/>
                      <a:pt x="1" y="1"/>
                    </a:cubicBezTo>
                    <a:cubicBezTo>
                      <a:pt x="0" y="0"/>
                      <a:pt x="0" y="1"/>
                      <a:pt x="0"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2" name="Freeform 2901">
                <a:extLst>
                  <a:ext uri="{FF2B5EF4-FFF2-40B4-BE49-F238E27FC236}">
                    <a16:creationId xmlns:a16="http://schemas.microsoft.com/office/drawing/2014/main" id="{DF2162CA-2893-4266-AEBE-0178D95C0ED1}"/>
                  </a:ext>
                </a:extLst>
              </p:cNvPr>
              <p:cNvSpPr>
                <a:spLocks/>
              </p:cNvSpPr>
              <p:nvPr/>
            </p:nvSpPr>
            <p:spPr bwMode="auto">
              <a:xfrm>
                <a:off x="749" y="466"/>
                <a:ext cx="110" cy="34"/>
              </a:xfrm>
              <a:custGeom>
                <a:avLst/>
                <a:gdLst>
                  <a:gd name="T0" fmla="*/ 0 w 46"/>
                  <a:gd name="T1" fmla="*/ 1 h 14"/>
                  <a:gd name="T2" fmla="*/ 22 w 46"/>
                  <a:gd name="T3" fmla="*/ 11 h 14"/>
                  <a:gd name="T4" fmla="*/ 45 w 46"/>
                  <a:gd name="T5" fmla="*/ 13 h 14"/>
                  <a:gd name="T6" fmla="*/ 45 w 46"/>
                  <a:gd name="T7" fmla="*/ 12 h 14"/>
                  <a:gd name="T8" fmla="*/ 22 w 46"/>
                  <a:gd name="T9" fmla="*/ 8 h 14"/>
                  <a:gd name="T10" fmla="*/ 1 w 46"/>
                  <a:gd name="T11" fmla="*/ 0 h 14"/>
                  <a:gd name="T12" fmla="*/ 0 w 46"/>
                  <a:gd name="T13" fmla="*/ 1 h 14"/>
                </a:gdLst>
                <a:ahLst/>
                <a:cxnLst>
                  <a:cxn ang="0">
                    <a:pos x="T0" y="T1"/>
                  </a:cxn>
                  <a:cxn ang="0">
                    <a:pos x="T2" y="T3"/>
                  </a:cxn>
                  <a:cxn ang="0">
                    <a:pos x="T4" y="T5"/>
                  </a:cxn>
                  <a:cxn ang="0">
                    <a:pos x="T6" y="T7"/>
                  </a:cxn>
                  <a:cxn ang="0">
                    <a:pos x="T8" y="T9"/>
                  </a:cxn>
                  <a:cxn ang="0">
                    <a:pos x="T10" y="T11"/>
                  </a:cxn>
                  <a:cxn ang="0">
                    <a:pos x="T12" y="T13"/>
                  </a:cxn>
                </a:cxnLst>
                <a:rect l="0" t="0" r="r" b="b"/>
                <a:pathLst>
                  <a:path w="46" h="14">
                    <a:moveTo>
                      <a:pt x="0" y="1"/>
                    </a:moveTo>
                    <a:cubicBezTo>
                      <a:pt x="6" y="6"/>
                      <a:pt x="15" y="9"/>
                      <a:pt x="22" y="11"/>
                    </a:cubicBezTo>
                    <a:cubicBezTo>
                      <a:pt x="29" y="13"/>
                      <a:pt x="37" y="14"/>
                      <a:pt x="45" y="13"/>
                    </a:cubicBezTo>
                    <a:cubicBezTo>
                      <a:pt x="46" y="13"/>
                      <a:pt x="46" y="12"/>
                      <a:pt x="45" y="12"/>
                    </a:cubicBezTo>
                    <a:cubicBezTo>
                      <a:pt x="37" y="11"/>
                      <a:pt x="30" y="10"/>
                      <a:pt x="22" y="8"/>
                    </a:cubicBezTo>
                    <a:cubicBezTo>
                      <a:pt x="15" y="6"/>
                      <a:pt x="8" y="2"/>
                      <a:pt x="1" y="0"/>
                    </a:cubicBezTo>
                    <a:lnTo>
                      <a:pt x="0" y="1"/>
                    </a:ln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3" name="Freeform 2902">
                <a:extLst>
                  <a:ext uri="{FF2B5EF4-FFF2-40B4-BE49-F238E27FC236}">
                    <a16:creationId xmlns:a16="http://schemas.microsoft.com/office/drawing/2014/main" id="{30F46A94-5306-47BA-B712-0A41DAB81A77}"/>
                  </a:ext>
                </a:extLst>
              </p:cNvPr>
              <p:cNvSpPr>
                <a:spLocks/>
              </p:cNvSpPr>
              <p:nvPr/>
            </p:nvSpPr>
            <p:spPr bwMode="auto">
              <a:xfrm>
                <a:off x="661" y="591"/>
                <a:ext cx="129" cy="119"/>
              </a:xfrm>
              <a:custGeom>
                <a:avLst/>
                <a:gdLst>
                  <a:gd name="T0" fmla="*/ 2 w 54"/>
                  <a:gd name="T1" fmla="*/ 49 h 50"/>
                  <a:gd name="T2" fmla="*/ 37 w 54"/>
                  <a:gd name="T3" fmla="*/ 29 h 50"/>
                  <a:gd name="T4" fmla="*/ 54 w 54"/>
                  <a:gd name="T5" fmla="*/ 1 h 50"/>
                  <a:gd name="T6" fmla="*/ 53 w 54"/>
                  <a:gd name="T7" fmla="*/ 1 h 50"/>
                  <a:gd name="T8" fmla="*/ 45 w 54"/>
                  <a:gd name="T9" fmla="*/ 14 h 50"/>
                  <a:gd name="T10" fmla="*/ 33 w 54"/>
                  <a:gd name="T11" fmla="*/ 28 h 50"/>
                  <a:gd name="T12" fmla="*/ 2 w 54"/>
                  <a:gd name="T13" fmla="*/ 48 h 50"/>
                  <a:gd name="T14" fmla="*/ 2 w 54"/>
                  <a:gd name="T15" fmla="*/ 49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0">
                    <a:moveTo>
                      <a:pt x="2" y="49"/>
                    </a:moveTo>
                    <a:cubicBezTo>
                      <a:pt x="15" y="44"/>
                      <a:pt x="27" y="38"/>
                      <a:pt x="37" y="29"/>
                    </a:cubicBezTo>
                    <a:cubicBezTo>
                      <a:pt x="44" y="22"/>
                      <a:pt x="53" y="11"/>
                      <a:pt x="54" y="1"/>
                    </a:cubicBezTo>
                    <a:cubicBezTo>
                      <a:pt x="54" y="0"/>
                      <a:pt x="53" y="0"/>
                      <a:pt x="53" y="1"/>
                    </a:cubicBezTo>
                    <a:cubicBezTo>
                      <a:pt x="49" y="5"/>
                      <a:pt x="48" y="10"/>
                      <a:pt x="45" y="14"/>
                    </a:cubicBezTo>
                    <a:cubicBezTo>
                      <a:pt x="42" y="19"/>
                      <a:pt x="38" y="24"/>
                      <a:pt x="33" y="28"/>
                    </a:cubicBezTo>
                    <a:cubicBezTo>
                      <a:pt x="24" y="37"/>
                      <a:pt x="13" y="42"/>
                      <a:pt x="2" y="48"/>
                    </a:cubicBezTo>
                    <a:cubicBezTo>
                      <a:pt x="0" y="48"/>
                      <a:pt x="1" y="50"/>
                      <a:pt x="2" y="49"/>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4" name="Freeform 2903">
                <a:extLst>
                  <a:ext uri="{FF2B5EF4-FFF2-40B4-BE49-F238E27FC236}">
                    <a16:creationId xmlns:a16="http://schemas.microsoft.com/office/drawing/2014/main" id="{8BEAE05D-F99F-4BD1-9B73-6683FEFAC0EB}"/>
                  </a:ext>
                </a:extLst>
              </p:cNvPr>
              <p:cNvSpPr>
                <a:spLocks/>
              </p:cNvSpPr>
              <p:nvPr/>
            </p:nvSpPr>
            <p:spPr bwMode="auto">
              <a:xfrm>
                <a:off x="685" y="584"/>
                <a:ext cx="126" cy="131"/>
              </a:xfrm>
              <a:custGeom>
                <a:avLst/>
                <a:gdLst>
                  <a:gd name="T0" fmla="*/ 2 w 53"/>
                  <a:gd name="T1" fmla="*/ 55 h 55"/>
                  <a:gd name="T2" fmla="*/ 32 w 53"/>
                  <a:gd name="T3" fmla="*/ 31 h 55"/>
                  <a:gd name="T4" fmla="*/ 52 w 53"/>
                  <a:gd name="T5" fmla="*/ 1 h 55"/>
                  <a:gd name="T6" fmla="*/ 51 w 53"/>
                  <a:gd name="T7" fmla="*/ 0 h 55"/>
                  <a:gd name="T8" fmla="*/ 30 w 53"/>
                  <a:gd name="T9" fmla="*/ 31 h 55"/>
                  <a:gd name="T10" fmla="*/ 1 w 53"/>
                  <a:gd name="T11" fmla="*/ 54 h 55"/>
                  <a:gd name="T12" fmla="*/ 2 w 53"/>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53" h="55">
                    <a:moveTo>
                      <a:pt x="2" y="55"/>
                    </a:moveTo>
                    <a:cubicBezTo>
                      <a:pt x="13" y="49"/>
                      <a:pt x="24" y="41"/>
                      <a:pt x="32" y="31"/>
                    </a:cubicBezTo>
                    <a:cubicBezTo>
                      <a:pt x="40" y="23"/>
                      <a:pt x="49" y="12"/>
                      <a:pt x="52" y="1"/>
                    </a:cubicBezTo>
                    <a:cubicBezTo>
                      <a:pt x="53" y="0"/>
                      <a:pt x="52" y="0"/>
                      <a:pt x="51" y="0"/>
                    </a:cubicBezTo>
                    <a:cubicBezTo>
                      <a:pt x="43" y="10"/>
                      <a:pt x="39" y="22"/>
                      <a:pt x="30" y="31"/>
                    </a:cubicBezTo>
                    <a:cubicBezTo>
                      <a:pt x="21" y="40"/>
                      <a:pt x="12" y="47"/>
                      <a:pt x="1" y="54"/>
                    </a:cubicBezTo>
                    <a:cubicBezTo>
                      <a:pt x="0" y="54"/>
                      <a:pt x="1" y="55"/>
                      <a:pt x="2" y="55"/>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5" name="Freeform 2904">
                <a:extLst>
                  <a:ext uri="{FF2B5EF4-FFF2-40B4-BE49-F238E27FC236}">
                    <a16:creationId xmlns:a16="http://schemas.microsoft.com/office/drawing/2014/main" id="{26B276D9-BADB-4E4C-9C07-513CDF847AC2}"/>
                  </a:ext>
                </a:extLst>
              </p:cNvPr>
              <p:cNvSpPr>
                <a:spLocks/>
              </p:cNvSpPr>
              <p:nvPr/>
            </p:nvSpPr>
            <p:spPr bwMode="auto">
              <a:xfrm>
                <a:off x="701" y="596"/>
                <a:ext cx="115" cy="124"/>
              </a:xfrm>
              <a:custGeom>
                <a:avLst/>
                <a:gdLst>
                  <a:gd name="T0" fmla="*/ 1 w 48"/>
                  <a:gd name="T1" fmla="*/ 52 h 52"/>
                  <a:gd name="T2" fmla="*/ 29 w 48"/>
                  <a:gd name="T3" fmla="*/ 31 h 52"/>
                  <a:gd name="T4" fmla="*/ 48 w 48"/>
                  <a:gd name="T5" fmla="*/ 1 h 52"/>
                  <a:gd name="T6" fmla="*/ 47 w 48"/>
                  <a:gd name="T7" fmla="*/ 1 h 52"/>
                  <a:gd name="T8" fmla="*/ 26 w 48"/>
                  <a:gd name="T9" fmla="*/ 29 h 52"/>
                  <a:gd name="T10" fmla="*/ 0 w 48"/>
                  <a:gd name="T11" fmla="*/ 51 h 52"/>
                  <a:gd name="T12" fmla="*/ 1 w 48"/>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48" h="52">
                    <a:moveTo>
                      <a:pt x="1" y="52"/>
                    </a:moveTo>
                    <a:cubicBezTo>
                      <a:pt x="12" y="48"/>
                      <a:pt x="21" y="39"/>
                      <a:pt x="29" y="31"/>
                    </a:cubicBezTo>
                    <a:cubicBezTo>
                      <a:pt x="37" y="23"/>
                      <a:pt x="45" y="12"/>
                      <a:pt x="48" y="1"/>
                    </a:cubicBezTo>
                    <a:cubicBezTo>
                      <a:pt x="48" y="0"/>
                      <a:pt x="47" y="0"/>
                      <a:pt x="47" y="1"/>
                    </a:cubicBezTo>
                    <a:cubicBezTo>
                      <a:pt x="40" y="11"/>
                      <a:pt x="34" y="21"/>
                      <a:pt x="26" y="29"/>
                    </a:cubicBezTo>
                    <a:cubicBezTo>
                      <a:pt x="18" y="37"/>
                      <a:pt x="8" y="43"/>
                      <a:pt x="0" y="51"/>
                    </a:cubicBezTo>
                    <a:cubicBezTo>
                      <a:pt x="0" y="52"/>
                      <a:pt x="0" y="52"/>
                      <a:pt x="1" y="5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6" name="Freeform 2905">
                <a:extLst>
                  <a:ext uri="{FF2B5EF4-FFF2-40B4-BE49-F238E27FC236}">
                    <a16:creationId xmlns:a16="http://schemas.microsoft.com/office/drawing/2014/main" id="{8AEC2D5F-2A66-4353-896A-60CAA2FDBB09}"/>
                  </a:ext>
                </a:extLst>
              </p:cNvPr>
              <p:cNvSpPr>
                <a:spLocks/>
              </p:cNvSpPr>
              <p:nvPr/>
            </p:nvSpPr>
            <p:spPr bwMode="auto">
              <a:xfrm>
                <a:off x="728" y="612"/>
                <a:ext cx="95" cy="110"/>
              </a:xfrm>
              <a:custGeom>
                <a:avLst/>
                <a:gdLst>
                  <a:gd name="T0" fmla="*/ 0 w 40"/>
                  <a:gd name="T1" fmla="*/ 46 h 46"/>
                  <a:gd name="T2" fmla="*/ 40 w 40"/>
                  <a:gd name="T3" fmla="*/ 0 h 46"/>
                  <a:gd name="T4" fmla="*/ 40 w 40"/>
                  <a:gd name="T5" fmla="*/ 0 h 46"/>
                  <a:gd name="T6" fmla="*/ 0 w 40"/>
                  <a:gd name="T7" fmla="*/ 46 h 46"/>
                  <a:gd name="T8" fmla="*/ 0 w 40"/>
                  <a:gd name="T9" fmla="*/ 46 h 46"/>
                </a:gdLst>
                <a:ahLst/>
                <a:cxnLst>
                  <a:cxn ang="0">
                    <a:pos x="T0" y="T1"/>
                  </a:cxn>
                  <a:cxn ang="0">
                    <a:pos x="T2" y="T3"/>
                  </a:cxn>
                  <a:cxn ang="0">
                    <a:pos x="T4" y="T5"/>
                  </a:cxn>
                  <a:cxn ang="0">
                    <a:pos x="T6" y="T7"/>
                  </a:cxn>
                  <a:cxn ang="0">
                    <a:pos x="T8" y="T9"/>
                  </a:cxn>
                </a:cxnLst>
                <a:rect l="0" t="0" r="r" b="b"/>
                <a:pathLst>
                  <a:path w="40" h="46">
                    <a:moveTo>
                      <a:pt x="0" y="46"/>
                    </a:moveTo>
                    <a:cubicBezTo>
                      <a:pt x="17" y="35"/>
                      <a:pt x="32" y="18"/>
                      <a:pt x="40" y="0"/>
                    </a:cubicBezTo>
                    <a:cubicBezTo>
                      <a:pt x="40" y="0"/>
                      <a:pt x="40" y="0"/>
                      <a:pt x="40" y="0"/>
                    </a:cubicBezTo>
                    <a:cubicBezTo>
                      <a:pt x="29" y="18"/>
                      <a:pt x="14" y="31"/>
                      <a:pt x="0" y="46"/>
                    </a:cubicBezTo>
                    <a:cubicBezTo>
                      <a:pt x="0" y="46"/>
                      <a:pt x="0" y="46"/>
                      <a:pt x="0" y="46"/>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7" name="Freeform 2906">
                <a:extLst>
                  <a:ext uri="{FF2B5EF4-FFF2-40B4-BE49-F238E27FC236}">
                    <a16:creationId xmlns:a16="http://schemas.microsoft.com/office/drawing/2014/main" id="{3C88CD57-7F86-41BC-9E13-1C0C5C79C1F9}"/>
                  </a:ext>
                </a:extLst>
              </p:cNvPr>
              <p:cNvSpPr>
                <a:spLocks/>
              </p:cNvSpPr>
              <p:nvPr/>
            </p:nvSpPr>
            <p:spPr bwMode="auto">
              <a:xfrm>
                <a:off x="740" y="641"/>
                <a:ext cx="81" cy="98"/>
              </a:xfrm>
              <a:custGeom>
                <a:avLst/>
                <a:gdLst>
                  <a:gd name="T0" fmla="*/ 1 w 34"/>
                  <a:gd name="T1" fmla="*/ 41 h 41"/>
                  <a:gd name="T2" fmla="*/ 33 w 34"/>
                  <a:gd name="T3" fmla="*/ 1 h 41"/>
                  <a:gd name="T4" fmla="*/ 32 w 34"/>
                  <a:gd name="T5" fmla="*/ 0 h 41"/>
                  <a:gd name="T6" fmla="*/ 17 w 34"/>
                  <a:gd name="T7" fmla="*/ 20 h 41"/>
                  <a:gd name="T8" fmla="*/ 1 w 34"/>
                  <a:gd name="T9" fmla="*/ 40 h 41"/>
                  <a:gd name="T10" fmla="*/ 1 w 34"/>
                  <a:gd name="T11" fmla="*/ 41 h 41"/>
                </a:gdLst>
                <a:ahLst/>
                <a:cxnLst>
                  <a:cxn ang="0">
                    <a:pos x="T0" y="T1"/>
                  </a:cxn>
                  <a:cxn ang="0">
                    <a:pos x="T2" y="T3"/>
                  </a:cxn>
                  <a:cxn ang="0">
                    <a:pos x="T4" y="T5"/>
                  </a:cxn>
                  <a:cxn ang="0">
                    <a:pos x="T6" y="T7"/>
                  </a:cxn>
                  <a:cxn ang="0">
                    <a:pos x="T8" y="T9"/>
                  </a:cxn>
                  <a:cxn ang="0">
                    <a:pos x="T10" y="T11"/>
                  </a:cxn>
                </a:cxnLst>
                <a:rect l="0" t="0" r="r" b="b"/>
                <a:pathLst>
                  <a:path w="34" h="41">
                    <a:moveTo>
                      <a:pt x="1" y="41"/>
                    </a:moveTo>
                    <a:cubicBezTo>
                      <a:pt x="14" y="31"/>
                      <a:pt x="26" y="16"/>
                      <a:pt x="33" y="1"/>
                    </a:cubicBezTo>
                    <a:cubicBezTo>
                      <a:pt x="34" y="1"/>
                      <a:pt x="33" y="0"/>
                      <a:pt x="32" y="0"/>
                    </a:cubicBezTo>
                    <a:cubicBezTo>
                      <a:pt x="27" y="7"/>
                      <a:pt x="22" y="14"/>
                      <a:pt x="17" y="20"/>
                    </a:cubicBezTo>
                    <a:cubicBezTo>
                      <a:pt x="12" y="27"/>
                      <a:pt x="6" y="33"/>
                      <a:pt x="1" y="40"/>
                    </a:cubicBezTo>
                    <a:cubicBezTo>
                      <a:pt x="0" y="40"/>
                      <a:pt x="1" y="41"/>
                      <a:pt x="1" y="4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8" name="Freeform 2907">
                <a:extLst>
                  <a:ext uri="{FF2B5EF4-FFF2-40B4-BE49-F238E27FC236}">
                    <a16:creationId xmlns:a16="http://schemas.microsoft.com/office/drawing/2014/main" id="{511421B1-8D95-4C8D-B8B2-392F9D586177}"/>
                  </a:ext>
                </a:extLst>
              </p:cNvPr>
              <p:cNvSpPr>
                <a:spLocks/>
              </p:cNvSpPr>
              <p:nvPr/>
            </p:nvSpPr>
            <p:spPr bwMode="auto">
              <a:xfrm>
                <a:off x="377" y="476"/>
                <a:ext cx="67" cy="36"/>
              </a:xfrm>
              <a:custGeom>
                <a:avLst/>
                <a:gdLst>
                  <a:gd name="T0" fmla="*/ 2 w 28"/>
                  <a:gd name="T1" fmla="*/ 15 h 15"/>
                  <a:gd name="T2" fmla="*/ 28 w 28"/>
                  <a:gd name="T3" fmla="*/ 2 h 15"/>
                  <a:gd name="T4" fmla="*/ 27 w 28"/>
                  <a:gd name="T5" fmla="*/ 0 h 15"/>
                  <a:gd name="T6" fmla="*/ 1 w 28"/>
                  <a:gd name="T7" fmla="*/ 13 h 15"/>
                  <a:gd name="T8" fmla="*/ 2 w 28"/>
                  <a:gd name="T9" fmla="*/ 15 h 15"/>
                </a:gdLst>
                <a:ahLst/>
                <a:cxnLst>
                  <a:cxn ang="0">
                    <a:pos x="T0" y="T1"/>
                  </a:cxn>
                  <a:cxn ang="0">
                    <a:pos x="T2" y="T3"/>
                  </a:cxn>
                  <a:cxn ang="0">
                    <a:pos x="T4" y="T5"/>
                  </a:cxn>
                  <a:cxn ang="0">
                    <a:pos x="T6" y="T7"/>
                  </a:cxn>
                  <a:cxn ang="0">
                    <a:pos x="T8" y="T9"/>
                  </a:cxn>
                </a:cxnLst>
                <a:rect l="0" t="0" r="r" b="b"/>
                <a:pathLst>
                  <a:path w="28" h="15">
                    <a:moveTo>
                      <a:pt x="2" y="15"/>
                    </a:moveTo>
                    <a:cubicBezTo>
                      <a:pt x="11" y="10"/>
                      <a:pt x="20" y="7"/>
                      <a:pt x="28" y="2"/>
                    </a:cubicBezTo>
                    <a:cubicBezTo>
                      <a:pt x="28" y="1"/>
                      <a:pt x="28" y="0"/>
                      <a:pt x="27" y="0"/>
                    </a:cubicBezTo>
                    <a:cubicBezTo>
                      <a:pt x="18" y="1"/>
                      <a:pt x="9" y="7"/>
                      <a:pt x="1" y="13"/>
                    </a:cubicBezTo>
                    <a:cubicBezTo>
                      <a:pt x="0" y="14"/>
                      <a:pt x="1" y="15"/>
                      <a:pt x="2" y="15"/>
                    </a:cubicBezTo>
                    <a:close/>
                  </a:path>
                </a:pathLst>
              </a:custGeom>
              <a:solidFill>
                <a:srgbClr val="AD05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9" name="Freeform 2908">
                <a:extLst>
                  <a:ext uri="{FF2B5EF4-FFF2-40B4-BE49-F238E27FC236}">
                    <a16:creationId xmlns:a16="http://schemas.microsoft.com/office/drawing/2014/main" id="{F5713183-5A19-4086-989B-2980D5EDC10B}"/>
                  </a:ext>
                </a:extLst>
              </p:cNvPr>
              <p:cNvSpPr>
                <a:spLocks/>
              </p:cNvSpPr>
              <p:nvPr/>
            </p:nvSpPr>
            <p:spPr bwMode="auto">
              <a:xfrm>
                <a:off x="387" y="485"/>
                <a:ext cx="67" cy="39"/>
              </a:xfrm>
              <a:custGeom>
                <a:avLst/>
                <a:gdLst>
                  <a:gd name="T0" fmla="*/ 1 w 28"/>
                  <a:gd name="T1" fmla="*/ 16 h 16"/>
                  <a:gd name="T2" fmla="*/ 14 w 28"/>
                  <a:gd name="T3" fmla="*/ 9 h 16"/>
                  <a:gd name="T4" fmla="*/ 27 w 28"/>
                  <a:gd name="T5" fmla="*/ 2 h 16"/>
                  <a:gd name="T6" fmla="*/ 27 w 28"/>
                  <a:gd name="T7" fmla="*/ 1 h 16"/>
                  <a:gd name="T8" fmla="*/ 13 w 28"/>
                  <a:gd name="T9" fmla="*/ 6 h 16"/>
                  <a:gd name="T10" fmla="*/ 0 w 28"/>
                  <a:gd name="T11" fmla="*/ 14 h 16"/>
                  <a:gd name="T12" fmla="*/ 1 w 2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8" h="16">
                    <a:moveTo>
                      <a:pt x="1" y="16"/>
                    </a:moveTo>
                    <a:cubicBezTo>
                      <a:pt x="6" y="14"/>
                      <a:pt x="10" y="11"/>
                      <a:pt x="14" y="9"/>
                    </a:cubicBezTo>
                    <a:cubicBezTo>
                      <a:pt x="19" y="6"/>
                      <a:pt x="23" y="5"/>
                      <a:pt x="27" y="2"/>
                    </a:cubicBezTo>
                    <a:cubicBezTo>
                      <a:pt x="28" y="1"/>
                      <a:pt x="28" y="0"/>
                      <a:pt x="27" y="1"/>
                    </a:cubicBezTo>
                    <a:cubicBezTo>
                      <a:pt x="22" y="2"/>
                      <a:pt x="17" y="4"/>
                      <a:pt x="13" y="6"/>
                    </a:cubicBezTo>
                    <a:cubicBezTo>
                      <a:pt x="9" y="9"/>
                      <a:pt x="4" y="11"/>
                      <a:pt x="0" y="14"/>
                    </a:cubicBezTo>
                    <a:cubicBezTo>
                      <a:pt x="0" y="15"/>
                      <a:pt x="0" y="16"/>
                      <a:pt x="1" y="16"/>
                    </a:cubicBezTo>
                    <a:close/>
                  </a:path>
                </a:pathLst>
              </a:custGeom>
              <a:solidFill>
                <a:srgbClr val="AD05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0" name="Freeform 2909">
                <a:extLst>
                  <a:ext uri="{FF2B5EF4-FFF2-40B4-BE49-F238E27FC236}">
                    <a16:creationId xmlns:a16="http://schemas.microsoft.com/office/drawing/2014/main" id="{15A16322-5D08-490C-81CA-12D296FAE63F}"/>
                  </a:ext>
                </a:extLst>
              </p:cNvPr>
              <p:cNvSpPr>
                <a:spLocks/>
              </p:cNvSpPr>
              <p:nvPr/>
            </p:nvSpPr>
            <p:spPr bwMode="auto">
              <a:xfrm>
                <a:off x="394" y="495"/>
                <a:ext cx="67" cy="43"/>
              </a:xfrm>
              <a:custGeom>
                <a:avLst/>
                <a:gdLst>
                  <a:gd name="T0" fmla="*/ 2 w 28"/>
                  <a:gd name="T1" fmla="*/ 17 h 18"/>
                  <a:gd name="T2" fmla="*/ 14 w 28"/>
                  <a:gd name="T3" fmla="*/ 9 h 18"/>
                  <a:gd name="T4" fmla="*/ 27 w 28"/>
                  <a:gd name="T5" fmla="*/ 1 h 18"/>
                  <a:gd name="T6" fmla="*/ 27 w 28"/>
                  <a:gd name="T7" fmla="*/ 0 h 18"/>
                  <a:gd name="T8" fmla="*/ 12 w 28"/>
                  <a:gd name="T9" fmla="*/ 8 h 18"/>
                  <a:gd name="T10" fmla="*/ 1 w 28"/>
                  <a:gd name="T11" fmla="*/ 16 h 18"/>
                  <a:gd name="T12" fmla="*/ 2 w 28"/>
                  <a:gd name="T13" fmla="*/ 17 h 18"/>
                </a:gdLst>
                <a:ahLst/>
                <a:cxnLst>
                  <a:cxn ang="0">
                    <a:pos x="T0" y="T1"/>
                  </a:cxn>
                  <a:cxn ang="0">
                    <a:pos x="T2" y="T3"/>
                  </a:cxn>
                  <a:cxn ang="0">
                    <a:pos x="T4" y="T5"/>
                  </a:cxn>
                  <a:cxn ang="0">
                    <a:pos x="T6" y="T7"/>
                  </a:cxn>
                  <a:cxn ang="0">
                    <a:pos x="T8" y="T9"/>
                  </a:cxn>
                  <a:cxn ang="0">
                    <a:pos x="T10" y="T11"/>
                  </a:cxn>
                  <a:cxn ang="0">
                    <a:pos x="T12" y="T13"/>
                  </a:cxn>
                </a:cxnLst>
                <a:rect l="0" t="0" r="r" b="b"/>
                <a:pathLst>
                  <a:path w="28" h="18">
                    <a:moveTo>
                      <a:pt x="2" y="17"/>
                    </a:moveTo>
                    <a:cubicBezTo>
                      <a:pt x="5" y="14"/>
                      <a:pt x="10" y="11"/>
                      <a:pt x="14" y="9"/>
                    </a:cubicBezTo>
                    <a:cubicBezTo>
                      <a:pt x="18" y="6"/>
                      <a:pt x="23" y="4"/>
                      <a:pt x="27" y="1"/>
                    </a:cubicBezTo>
                    <a:cubicBezTo>
                      <a:pt x="28" y="1"/>
                      <a:pt x="27" y="0"/>
                      <a:pt x="27" y="0"/>
                    </a:cubicBezTo>
                    <a:cubicBezTo>
                      <a:pt x="22" y="2"/>
                      <a:pt x="17" y="5"/>
                      <a:pt x="12" y="8"/>
                    </a:cubicBezTo>
                    <a:cubicBezTo>
                      <a:pt x="8" y="10"/>
                      <a:pt x="4" y="12"/>
                      <a:pt x="1" y="16"/>
                    </a:cubicBezTo>
                    <a:cubicBezTo>
                      <a:pt x="0" y="17"/>
                      <a:pt x="1" y="18"/>
                      <a:pt x="2" y="17"/>
                    </a:cubicBezTo>
                    <a:close/>
                  </a:path>
                </a:pathLst>
              </a:custGeom>
              <a:solidFill>
                <a:srgbClr val="AD05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1" name="Freeform 2910">
                <a:extLst>
                  <a:ext uri="{FF2B5EF4-FFF2-40B4-BE49-F238E27FC236}">
                    <a16:creationId xmlns:a16="http://schemas.microsoft.com/office/drawing/2014/main" id="{4800BEC8-8601-42B2-9D62-7CA6B4C32005}"/>
                  </a:ext>
                </a:extLst>
              </p:cNvPr>
              <p:cNvSpPr>
                <a:spLocks/>
              </p:cNvSpPr>
              <p:nvPr/>
            </p:nvSpPr>
            <p:spPr bwMode="auto">
              <a:xfrm>
                <a:off x="404" y="500"/>
                <a:ext cx="69" cy="45"/>
              </a:xfrm>
              <a:custGeom>
                <a:avLst/>
                <a:gdLst>
                  <a:gd name="T0" fmla="*/ 2 w 29"/>
                  <a:gd name="T1" fmla="*/ 19 h 19"/>
                  <a:gd name="T2" fmla="*/ 28 w 29"/>
                  <a:gd name="T3" fmla="*/ 2 h 19"/>
                  <a:gd name="T4" fmla="*/ 28 w 29"/>
                  <a:gd name="T5" fmla="*/ 1 h 19"/>
                  <a:gd name="T6" fmla="*/ 1 w 29"/>
                  <a:gd name="T7" fmla="*/ 17 h 19"/>
                  <a:gd name="T8" fmla="*/ 2 w 29"/>
                  <a:gd name="T9" fmla="*/ 19 h 19"/>
                </a:gdLst>
                <a:ahLst/>
                <a:cxnLst>
                  <a:cxn ang="0">
                    <a:pos x="T0" y="T1"/>
                  </a:cxn>
                  <a:cxn ang="0">
                    <a:pos x="T2" y="T3"/>
                  </a:cxn>
                  <a:cxn ang="0">
                    <a:pos x="T4" y="T5"/>
                  </a:cxn>
                  <a:cxn ang="0">
                    <a:pos x="T6" y="T7"/>
                  </a:cxn>
                  <a:cxn ang="0">
                    <a:pos x="T8" y="T9"/>
                  </a:cxn>
                </a:cxnLst>
                <a:rect l="0" t="0" r="r" b="b"/>
                <a:pathLst>
                  <a:path w="29" h="19">
                    <a:moveTo>
                      <a:pt x="2" y="19"/>
                    </a:moveTo>
                    <a:cubicBezTo>
                      <a:pt x="10" y="13"/>
                      <a:pt x="20" y="8"/>
                      <a:pt x="28" y="2"/>
                    </a:cubicBezTo>
                    <a:cubicBezTo>
                      <a:pt x="29" y="1"/>
                      <a:pt x="28" y="0"/>
                      <a:pt x="28" y="1"/>
                    </a:cubicBezTo>
                    <a:cubicBezTo>
                      <a:pt x="18" y="4"/>
                      <a:pt x="9" y="11"/>
                      <a:pt x="1" y="17"/>
                    </a:cubicBezTo>
                    <a:cubicBezTo>
                      <a:pt x="0" y="18"/>
                      <a:pt x="1" y="19"/>
                      <a:pt x="2" y="19"/>
                    </a:cubicBezTo>
                    <a:close/>
                  </a:path>
                </a:pathLst>
              </a:custGeom>
              <a:solidFill>
                <a:srgbClr val="AD05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2" name="Freeform 2911">
                <a:extLst>
                  <a:ext uri="{FF2B5EF4-FFF2-40B4-BE49-F238E27FC236}">
                    <a16:creationId xmlns:a16="http://schemas.microsoft.com/office/drawing/2014/main" id="{86F2D8CD-F946-40B9-98DF-1A5127D6E792}"/>
                  </a:ext>
                </a:extLst>
              </p:cNvPr>
              <p:cNvSpPr>
                <a:spLocks/>
              </p:cNvSpPr>
              <p:nvPr/>
            </p:nvSpPr>
            <p:spPr bwMode="auto">
              <a:xfrm>
                <a:off x="418" y="514"/>
                <a:ext cx="62" cy="38"/>
              </a:xfrm>
              <a:custGeom>
                <a:avLst/>
                <a:gdLst>
                  <a:gd name="T0" fmla="*/ 1 w 26"/>
                  <a:gd name="T1" fmla="*/ 16 h 16"/>
                  <a:gd name="T2" fmla="*/ 26 w 26"/>
                  <a:gd name="T3" fmla="*/ 2 h 16"/>
                  <a:gd name="T4" fmla="*/ 25 w 26"/>
                  <a:gd name="T5" fmla="*/ 1 h 16"/>
                  <a:gd name="T6" fmla="*/ 1 w 26"/>
                  <a:gd name="T7" fmla="*/ 14 h 16"/>
                  <a:gd name="T8" fmla="*/ 1 w 26"/>
                  <a:gd name="T9" fmla="*/ 16 h 16"/>
                </a:gdLst>
                <a:ahLst/>
                <a:cxnLst>
                  <a:cxn ang="0">
                    <a:pos x="T0" y="T1"/>
                  </a:cxn>
                  <a:cxn ang="0">
                    <a:pos x="T2" y="T3"/>
                  </a:cxn>
                  <a:cxn ang="0">
                    <a:pos x="T4" y="T5"/>
                  </a:cxn>
                  <a:cxn ang="0">
                    <a:pos x="T6" y="T7"/>
                  </a:cxn>
                  <a:cxn ang="0">
                    <a:pos x="T8" y="T9"/>
                  </a:cxn>
                </a:cxnLst>
                <a:rect l="0" t="0" r="r" b="b"/>
                <a:pathLst>
                  <a:path w="26" h="16">
                    <a:moveTo>
                      <a:pt x="1" y="16"/>
                    </a:moveTo>
                    <a:cubicBezTo>
                      <a:pt x="9" y="11"/>
                      <a:pt x="18" y="7"/>
                      <a:pt x="26" y="2"/>
                    </a:cubicBezTo>
                    <a:cubicBezTo>
                      <a:pt x="26" y="1"/>
                      <a:pt x="26" y="0"/>
                      <a:pt x="25" y="1"/>
                    </a:cubicBezTo>
                    <a:cubicBezTo>
                      <a:pt x="16" y="3"/>
                      <a:pt x="8" y="9"/>
                      <a:pt x="1" y="14"/>
                    </a:cubicBezTo>
                    <a:cubicBezTo>
                      <a:pt x="0" y="15"/>
                      <a:pt x="0" y="16"/>
                      <a:pt x="1" y="16"/>
                    </a:cubicBezTo>
                    <a:close/>
                  </a:path>
                </a:pathLst>
              </a:custGeom>
              <a:solidFill>
                <a:srgbClr val="AD05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3" name="Freeform 2912">
                <a:extLst>
                  <a:ext uri="{FF2B5EF4-FFF2-40B4-BE49-F238E27FC236}">
                    <a16:creationId xmlns:a16="http://schemas.microsoft.com/office/drawing/2014/main" id="{D66C8C23-1160-4D7A-8CA9-C64FD64A234A}"/>
                  </a:ext>
                </a:extLst>
              </p:cNvPr>
              <p:cNvSpPr>
                <a:spLocks/>
              </p:cNvSpPr>
              <p:nvPr/>
            </p:nvSpPr>
            <p:spPr bwMode="auto">
              <a:xfrm>
                <a:off x="423" y="519"/>
                <a:ext cx="76" cy="50"/>
              </a:xfrm>
              <a:custGeom>
                <a:avLst/>
                <a:gdLst>
                  <a:gd name="T0" fmla="*/ 2 w 32"/>
                  <a:gd name="T1" fmla="*/ 21 h 21"/>
                  <a:gd name="T2" fmla="*/ 32 w 32"/>
                  <a:gd name="T3" fmla="*/ 1 h 21"/>
                  <a:gd name="T4" fmla="*/ 31 w 32"/>
                  <a:gd name="T5" fmla="*/ 0 h 21"/>
                  <a:gd name="T6" fmla="*/ 1 w 32"/>
                  <a:gd name="T7" fmla="*/ 19 h 21"/>
                  <a:gd name="T8" fmla="*/ 2 w 32"/>
                  <a:gd name="T9" fmla="*/ 21 h 21"/>
                </a:gdLst>
                <a:ahLst/>
                <a:cxnLst>
                  <a:cxn ang="0">
                    <a:pos x="T0" y="T1"/>
                  </a:cxn>
                  <a:cxn ang="0">
                    <a:pos x="T2" y="T3"/>
                  </a:cxn>
                  <a:cxn ang="0">
                    <a:pos x="T4" y="T5"/>
                  </a:cxn>
                  <a:cxn ang="0">
                    <a:pos x="T6" y="T7"/>
                  </a:cxn>
                  <a:cxn ang="0">
                    <a:pos x="T8" y="T9"/>
                  </a:cxn>
                </a:cxnLst>
                <a:rect l="0" t="0" r="r" b="b"/>
                <a:pathLst>
                  <a:path w="32" h="21">
                    <a:moveTo>
                      <a:pt x="2" y="21"/>
                    </a:moveTo>
                    <a:cubicBezTo>
                      <a:pt x="11" y="14"/>
                      <a:pt x="23" y="9"/>
                      <a:pt x="32" y="1"/>
                    </a:cubicBezTo>
                    <a:cubicBezTo>
                      <a:pt x="32" y="1"/>
                      <a:pt x="32" y="0"/>
                      <a:pt x="31" y="0"/>
                    </a:cubicBezTo>
                    <a:cubicBezTo>
                      <a:pt x="19" y="3"/>
                      <a:pt x="10" y="11"/>
                      <a:pt x="1" y="19"/>
                    </a:cubicBezTo>
                    <a:cubicBezTo>
                      <a:pt x="0" y="20"/>
                      <a:pt x="1" y="21"/>
                      <a:pt x="2" y="21"/>
                    </a:cubicBezTo>
                    <a:close/>
                  </a:path>
                </a:pathLst>
              </a:custGeom>
              <a:solidFill>
                <a:srgbClr val="AD05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4" name="Freeform 2913">
                <a:extLst>
                  <a:ext uri="{FF2B5EF4-FFF2-40B4-BE49-F238E27FC236}">
                    <a16:creationId xmlns:a16="http://schemas.microsoft.com/office/drawing/2014/main" id="{41B5840D-5D48-495D-AFA6-1EAB2A9BDD65}"/>
                  </a:ext>
                </a:extLst>
              </p:cNvPr>
              <p:cNvSpPr>
                <a:spLocks/>
              </p:cNvSpPr>
              <p:nvPr/>
            </p:nvSpPr>
            <p:spPr bwMode="auto">
              <a:xfrm>
                <a:off x="435" y="536"/>
                <a:ext cx="66" cy="43"/>
              </a:xfrm>
              <a:custGeom>
                <a:avLst/>
                <a:gdLst>
                  <a:gd name="T0" fmla="*/ 2 w 28"/>
                  <a:gd name="T1" fmla="*/ 17 h 18"/>
                  <a:gd name="T2" fmla="*/ 27 w 28"/>
                  <a:gd name="T3" fmla="*/ 2 h 18"/>
                  <a:gd name="T4" fmla="*/ 27 w 28"/>
                  <a:gd name="T5" fmla="*/ 1 h 18"/>
                  <a:gd name="T6" fmla="*/ 1 w 28"/>
                  <a:gd name="T7" fmla="*/ 15 h 18"/>
                  <a:gd name="T8" fmla="*/ 2 w 28"/>
                  <a:gd name="T9" fmla="*/ 17 h 18"/>
                </a:gdLst>
                <a:ahLst/>
                <a:cxnLst>
                  <a:cxn ang="0">
                    <a:pos x="T0" y="T1"/>
                  </a:cxn>
                  <a:cxn ang="0">
                    <a:pos x="T2" y="T3"/>
                  </a:cxn>
                  <a:cxn ang="0">
                    <a:pos x="T4" y="T5"/>
                  </a:cxn>
                  <a:cxn ang="0">
                    <a:pos x="T6" y="T7"/>
                  </a:cxn>
                  <a:cxn ang="0">
                    <a:pos x="T8" y="T9"/>
                  </a:cxn>
                </a:cxnLst>
                <a:rect l="0" t="0" r="r" b="b"/>
                <a:pathLst>
                  <a:path w="28" h="18">
                    <a:moveTo>
                      <a:pt x="2" y="17"/>
                    </a:moveTo>
                    <a:cubicBezTo>
                      <a:pt x="10" y="11"/>
                      <a:pt x="19" y="7"/>
                      <a:pt x="27" y="2"/>
                    </a:cubicBezTo>
                    <a:cubicBezTo>
                      <a:pt x="28" y="1"/>
                      <a:pt x="28" y="0"/>
                      <a:pt x="27" y="1"/>
                    </a:cubicBezTo>
                    <a:cubicBezTo>
                      <a:pt x="17" y="3"/>
                      <a:pt x="9" y="9"/>
                      <a:pt x="1" y="15"/>
                    </a:cubicBezTo>
                    <a:cubicBezTo>
                      <a:pt x="0" y="16"/>
                      <a:pt x="1" y="18"/>
                      <a:pt x="2" y="17"/>
                    </a:cubicBezTo>
                    <a:close/>
                  </a:path>
                </a:pathLst>
              </a:custGeom>
              <a:solidFill>
                <a:srgbClr val="AD05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5" name="Freeform 2914">
                <a:extLst>
                  <a:ext uri="{FF2B5EF4-FFF2-40B4-BE49-F238E27FC236}">
                    <a16:creationId xmlns:a16="http://schemas.microsoft.com/office/drawing/2014/main" id="{F2696897-736E-4DC0-BBA1-AB681F284F7B}"/>
                  </a:ext>
                </a:extLst>
              </p:cNvPr>
              <p:cNvSpPr>
                <a:spLocks/>
              </p:cNvSpPr>
              <p:nvPr/>
            </p:nvSpPr>
            <p:spPr bwMode="auto">
              <a:xfrm>
                <a:off x="427" y="555"/>
                <a:ext cx="77" cy="48"/>
              </a:xfrm>
              <a:custGeom>
                <a:avLst/>
                <a:gdLst>
                  <a:gd name="T0" fmla="*/ 2 w 32"/>
                  <a:gd name="T1" fmla="*/ 19 h 20"/>
                  <a:gd name="T2" fmla="*/ 32 w 32"/>
                  <a:gd name="T3" fmla="*/ 1 h 20"/>
                  <a:gd name="T4" fmla="*/ 31 w 32"/>
                  <a:gd name="T5" fmla="*/ 0 h 20"/>
                  <a:gd name="T6" fmla="*/ 1 w 32"/>
                  <a:gd name="T7" fmla="*/ 17 h 20"/>
                  <a:gd name="T8" fmla="*/ 2 w 32"/>
                  <a:gd name="T9" fmla="*/ 19 h 20"/>
                </a:gdLst>
                <a:ahLst/>
                <a:cxnLst>
                  <a:cxn ang="0">
                    <a:pos x="T0" y="T1"/>
                  </a:cxn>
                  <a:cxn ang="0">
                    <a:pos x="T2" y="T3"/>
                  </a:cxn>
                  <a:cxn ang="0">
                    <a:pos x="T4" y="T5"/>
                  </a:cxn>
                  <a:cxn ang="0">
                    <a:pos x="T6" y="T7"/>
                  </a:cxn>
                  <a:cxn ang="0">
                    <a:pos x="T8" y="T9"/>
                  </a:cxn>
                </a:cxnLst>
                <a:rect l="0" t="0" r="r" b="b"/>
                <a:pathLst>
                  <a:path w="32" h="20">
                    <a:moveTo>
                      <a:pt x="2" y="19"/>
                    </a:moveTo>
                    <a:cubicBezTo>
                      <a:pt x="12" y="13"/>
                      <a:pt x="22" y="8"/>
                      <a:pt x="32" y="1"/>
                    </a:cubicBezTo>
                    <a:cubicBezTo>
                      <a:pt x="32" y="1"/>
                      <a:pt x="32" y="0"/>
                      <a:pt x="31" y="0"/>
                    </a:cubicBezTo>
                    <a:cubicBezTo>
                      <a:pt x="20" y="3"/>
                      <a:pt x="10" y="10"/>
                      <a:pt x="1" y="17"/>
                    </a:cubicBezTo>
                    <a:cubicBezTo>
                      <a:pt x="0" y="18"/>
                      <a:pt x="1" y="20"/>
                      <a:pt x="2" y="19"/>
                    </a:cubicBezTo>
                    <a:close/>
                  </a:path>
                </a:pathLst>
              </a:custGeom>
              <a:solidFill>
                <a:srgbClr val="AD05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6" name="Freeform 2915">
                <a:extLst>
                  <a:ext uri="{FF2B5EF4-FFF2-40B4-BE49-F238E27FC236}">
                    <a16:creationId xmlns:a16="http://schemas.microsoft.com/office/drawing/2014/main" id="{02E35FED-6003-4A7E-8AA4-76EEEFF157E3}"/>
                  </a:ext>
                </a:extLst>
              </p:cNvPr>
              <p:cNvSpPr>
                <a:spLocks/>
              </p:cNvSpPr>
              <p:nvPr/>
            </p:nvSpPr>
            <p:spPr bwMode="auto">
              <a:xfrm>
                <a:off x="444" y="557"/>
                <a:ext cx="86" cy="50"/>
              </a:xfrm>
              <a:custGeom>
                <a:avLst/>
                <a:gdLst>
                  <a:gd name="T0" fmla="*/ 2 w 36"/>
                  <a:gd name="T1" fmla="*/ 20 h 21"/>
                  <a:gd name="T2" fmla="*/ 35 w 36"/>
                  <a:gd name="T3" fmla="*/ 2 h 21"/>
                  <a:gd name="T4" fmla="*/ 35 w 36"/>
                  <a:gd name="T5" fmla="*/ 1 h 21"/>
                  <a:gd name="T6" fmla="*/ 1 w 36"/>
                  <a:gd name="T7" fmla="*/ 18 h 21"/>
                  <a:gd name="T8" fmla="*/ 2 w 36"/>
                  <a:gd name="T9" fmla="*/ 20 h 21"/>
                </a:gdLst>
                <a:ahLst/>
                <a:cxnLst>
                  <a:cxn ang="0">
                    <a:pos x="T0" y="T1"/>
                  </a:cxn>
                  <a:cxn ang="0">
                    <a:pos x="T2" y="T3"/>
                  </a:cxn>
                  <a:cxn ang="0">
                    <a:pos x="T4" y="T5"/>
                  </a:cxn>
                  <a:cxn ang="0">
                    <a:pos x="T6" y="T7"/>
                  </a:cxn>
                  <a:cxn ang="0">
                    <a:pos x="T8" y="T9"/>
                  </a:cxn>
                </a:cxnLst>
                <a:rect l="0" t="0" r="r" b="b"/>
                <a:pathLst>
                  <a:path w="36" h="21">
                    <a:moveTo>
                      <a:pt x="2" y="20"/>
                    </a:moveTo>
                    <a:cubicBezTo>
                      <a:pt x="13" y="14"/>
                      <a:pt x="25" y="9"/>
                      <a:pt x="35" y="2"/>
                    </a:cubicBezTo>
                    <a:cubicBezTo>
                      <a:pt x="36" y="1"/>
                      <a:pt x="36" y="0"/>
                      <a:pt x="35" y="1"/>
                    </a:cubicBezTo>
                    <a:cubicBezTo>
                      <a:pt x="23" y="4"/>
                      <a:pt x="11" y="12"/>
                      <a:pt x="1" y="18"/>
                    </a:cubicBezTo>
                    <a:cubicBezTo>
                      <a:pt x="0" y="19"/>
                      <a:pt x="1" y="21"/>
                      <a:pt x="2" y="20"/>
                    </a:cubicBezTo>
                    <a:close/>
                  </a:path>
                </a:pathLst>
              </a:custGeom>
              <a:solidFill>
                <a:srgbClr val="AD05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7" name="Freeform 2916">
                <a:extLst>
                  <a:ext uri="{FF2B5EF4-FFF2-40B4-BE49-F238E27FC236}">
                    <a16:creationId xmlns:a16="http://schemas.microsoft.com/office/drawing/2014/main" id="{EA204116-8EA2-4588-A511-E074FB846A53}"/>
                  </a:ext>
                </a:extLst>
              </p:cNvPr>
              <p:cNvSpPr>
                <a:spLocks/>
              </p:cNvSpPr>
              <p:nvPr/>
            </p:nvSpPr>
            <p:spPr bwMode="auto">
              <a:xfrm>
                <a:off x="454" y="569"/>
                <a:ext cx="83" cy="48"/>
              </a:xfrm>
              <a:custGeom>
                <a:avLst/>
                <a:gdLst>
                  <a:gd name="T0" fmla="*/ 2 w 35"/>
                  <a:gd name="T1" fmla="*/ 19 h 20"/>
                  <a:gd name="T2" fmla="*/ 35 w 35"/>
                  <a:gd name="T3" fmla="*/ 1 h 20"/>
                  <a:gd name="T4" fmla="*/ 34 w 35"/>
                  <a:gd name="T5" fmla="*/ 0 h 20"/>
                  <a:gd name="T6" fmla="*/ 1 w 35"/>
                  <a:gd name="T7" fmla="*/ 17 h 20"/>
                  <a:gd name="T8" fmla="*/ 2 w 35"/>
                  <a:gd name="T9" fmla="*/ 19 h 20"/>
                </a:gdLst>
                <a:ahLst/>
                <a:cxnLst>
                  <a:cxn ang="0">
                    <a:pos x="T0" y="T1"/>
                  </a:cxn>
                  <a:cxn ang="0">
                    <a:pos x="T2" y="T3"/>
                  </a:cxn>
                  <a:cxn ang="0">
                    <a:pos x="T4" y="T5"/>
                  </a:cxn>
                  <a:cxn ang="0">
                    <a:pos x="T6" y="T7"/>
                  </a:cxn>
                  <a:cxn ang="0">
                    <a:pos x="T8" y="T9"/>
                  </a:cxn>
                </a:cxnLst>
                <a:rect l="0" t="0" r="r" b="b"/>
                <a:pathLst>
                  <a:path w="35" h="20">
                    <a:moveTo>
                      <a:pt x="2" y="19"/>
                    </a:moveTo>
                    <a:cubicBezTo>
                      <a:pt x="13" y="13"/>
                      <a:pt x="25" y="9"/>
                      <a:pt x="35" y="1"/>
                    </a:cubicBezTo>
                    <a:cubicBezTo>
                      <a:pt x="35" y="1"/>
                      <a:pt x="35" y="0"/>
                      <a:pt x="34" y="0"/>
                    </a:cubicBezTo>
                    <a:cubicBezTo>
                      <a:pt x="22" y="4"/>
                      <a:pt x="12" y="11"/>
                      <a:pt x="1" y="17"/>
                    </a:cubicBezTo>
                    <a:cubicBezTo>
                      <a:pt x="0" y="18"/>
                      <a:pt x="1" y="20"/>
                      <a:pt x="2" y="19"/>
                    </a:cubicBezTo>
                    <a:close/>
                  </a:path>
                </a:pathLst>
              </a:custGeom>
              <a:solidFill>
                <a:srgbClr val="AD05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8" name="Freeform 2917">
                <a:extLst>
                  <a:ext uri="{FF2B5EF4-FFF2-40B4-BE49-F238E27FC236}">
                    <a16:creationId xmlns:a16="http://schemas.microsoft.com/office/drawing/2014/main" id="{64720E0B-B328-47DF-89C6-83BB30484DBF}"/>
                  </a:ext>
                </a:extLst>
              </p:cNvPr>
              <p:cNvSpPr>
                <a:spLocks/>
              </p:cNvSpPr>
              <p:nvPr/>
            </p:nvSpPr>
            <p:spPr bwMode="auto">
              <a:xfrm>
                <a:off x="456" y="579"/>
                <a:ext cx="100" cy="50"/>
              </a:xfrm>
              <a:custGeom>
                <a:avLst/>
                <a:gdLst>
                  <a:gd name="T0" fmla="*/ 1 w 42"/>
                  <a:gd name="T1" fmla="*/ 21 h 21"/>
                  <a:gd name="T2" fmla="*/ 41 w 42"/>
                  <a:gd name="T3" fmla="*/ 2 h 21"/>
                  <a:gd name="T4" fmla="*/ 41 w 42"/>
                  <a:gd name="T5" fmla="*/ 1 h 21"/>
                  <a:gd name="T6" fmla="*/ 0 w 42"/>
                  <a:gd name="T7" fmla="*/ 20 h 21"/>
                  <a:gd name="T8" fmla="*/ 1 w 42"/>
                  <a:gd name="T9" fmla="*/ 21 h 21"/>
                </a:gdLst>
                <a:ahLst/>
                <a:cxnLst>
                  <a:cxn ang="0">
                    <a:pos x="T0" y="T1"/>
                  </a:cxn>
                  <a:cxn ang="0">
                    <a:pos x="T2" y="T3"/>
                  </a:cxn>
                  <a:cxn ang="0">
                    <a:pos x="T4" y="T5"/>
                  </a:cxn>
                  <a:cxn ang="0">
                    <a:pos x="T6" y="T7"/>
                  </a:cxn>
                  <a:cxn ang="0">
                    <a:pos x="T8" y="T9"/>
                  </a:cxn>
                </a:cxnLst>
                <a:rect l="0" t="0" r="r" b="b"/>
                <a:pathLst>
                  <a:path w="42" h="21">
                    <a:moveTo>
                      <a:pt x="1" y="21"/>
                    </a:moveTo>
                    <a:cubicBezTo>
                      <a:pt x="15" y="16"/>
                      <a:pt x="29" y="10"/>
                      <a:pt x="41" y="2"/>
                    </a:cubicBezTo>
                    <a:cubicBezTo>
                      <a:pt x="42" y="1"/>
                      <a:pt x="41" y="0"/>
                      <a:pt x="41" y="1"/>
                    </a:cubicBezTo>
                    <a:cubicBezTo>
                      <a:pt x="27" y="6"/>
                      <a:pt x="14" y="13"/>
                      <a:pt x="0" y="20"/>
                    </a:cubicBezTo>
                    <a:cubicBezTo>
                      <a:pt x="0" y="20"/>
                      <a:pt x="0" y="21"/>
                      <a:pt x="1" y="21"/>
                    </a:cubicBezTo>
                    <a:close/>
                  </a:path>
                </a:pathLst>
              </a:custGeom>
              <a:solidFill>
                <a:srgbClr val="AD05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9" name="Freeform 2918">
                <a:extLst>
                  <a:ext uri="{FF2B5EF4-FFF2-40B4-BE49-F238E27FC236}">
                    <a16:creationId xmlns:a16="http://schemas.microsoft.com/office/drawing/2014/main" id="{CDD1B0CB-53A0-47FF-8A25-B44D3A1BDF7A}"/>
                  </a:ext>
                </a:extLst>
              </p:cNvPr>
              <p:cNvSpPr>
                <a:spLocks/>
              </p:cNvSpPr>
              <p:nvPr/>
            </p:nvSpPr>
            <p:spPr bwMode="auto">
              <a:xfrm>
                <a:off x="1" y="246"/>
                <a:ext cx="274" cy="139"/>
              </a:xfrm>
              <a:custGeom>
                <a:avLst/>
                <a:gdLst>
                  <a:gd name="T0" fmla="*/ 0 w 115"/>
                  <a:gd name="T1" fmla="*/ 0 h 58"/>
                  <a:gd name="T2" fmla="*/ 28 w 115"/>
                  <a:gd name="T3" fmla="*/ 15 h 58"/>
                  <a:gd name="T4" fmla="*/ 56 w 115"/>
                  <a:gd name="T5" fmla="*/ 30 h 58"/>
                  <a:gd name="T6" fmla="*/ 85 w 115"/>
                  <a:gd name="T7" fmla="*/ 41 h 58"/>
                  <a:gd name="T8" fmla="*/ 114 w 115"/>
                  <a:gd name="T9" fmla="*/ 58 h 58"/>
                  <a:gd name="T10" fmla="*/ 115 w 115"/>
                  <a:gd name="T11" fmla="*/ 57 h 58"/>
                  <a:gd name="T12" fmla="*/ 59 w 115"/>
                  <a:gd name="T13" fmla="*/ 28 h 58"/>
                  <a:gd name="T14" fmla="*/ 28 w 115"/>
                  <a:gd name="T15" fmla="*/ 11 h 58"/>
                  <a:gd name="T16" fmla="*/ 0 w 115"/>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58">
                    <a:moveTo>
                      <a:pt x="0" y="0"/>
                    </a:moveTo>
                    <a:cubicBezTo>
                      <a:pt x="9" y="5"/>
                      <a:pt x="19" y="9"/>
                      <a:pt x="28" y="15"/>
                    </a:cubicBezTo>
                    <a:cubicBezTo>
                      <a:pt x="37" y="21"/>
                      <a:pt x="46" y="26"/>
                      <a:pt x="56" y="30"/>
                    </a:cubicBezTo>
                    <a:cubicBezTo>
                      <a:pt x="65" y="34"/>
                      <a:pt x="75" y="37"/>
                      <a:pt x="85" y="41"/>
                    </a:cubicBezTo>
                    <a:cubicBezTo>
                      <a:pt x="96" y="45"/>
                      <a:pt x="105" y="52"/>
                      <a:pt x="114" y="58"/>
                    </a:cubicBezTo>
                    <a:cubicBezTo>
                      <a:pt x="115" y="58"/>
                      <a:pt x="115" y="58"/>
                      <a:pt x="115" y="57"/>
                    </a:cubicBezTo>
                    <a:cubicBezTo>
                      <a:pt x="104" y="40"/>
                      <a:pt x="77" y="35"/>
                      <a:pt x="59" y="28"/>
                    </a:cubicBezTo>
                    <a:cubicBezTo>
                      <a:pt x="48" y="24"/>
                      <a:pt x="38" y="18"/>
                      <a:pt x="28" y="11"/>
                    </a:cubicBezTo>
                    <a:cubicBezTo>
                      <a:pt x="20" y="6"/>
                      <a:pt x="10" y="0"/>
                      <a:pt x="0" y="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0" name="Freeform 2919">
                <a:extLst>
                  <a:ext uri="{FF2B5EF4-FFF2-40B4-BE49-F238E27FC236}">
                    <a16:creationId xmlns:a16="http://schemas.microsoft.com/office/drawing/2014/main" id="{01C5BA74-D349-4541-96A7-A8817F3DDA79}"/>
                  </a:ext>
                </a:extLst>
              </p:cNvPr>
              <p:cNvSpPr>
                <a:spLocks/>
              </p:cNvSpPr>
              <p:nvPr/>
            </p:nvSpPr>
            <p:spPr bwMode="auto">
              <a:xfrm>
                <a:off x="-1" y="263"/>
                <a:ext cx="259" cy="127"/>
              </a:xfrm>
              <a:custGeom>
                <a:avLst/>
                <a:gdLst>
                  <a:gd name="T0" fmla="*/ 0 w 109"/>
                  <a:gd name="T1" fmla="*/ 1 h 53"/>
                  <a:gd name="T2" fmla="*/ 27 w 109"/>
                  <a:gd name="T3" fmla="*/ 14 h 53"/>
                  <a:gd name="T4" fmla="*/ 52 w 109"/>
                  <a:gd name="T5" fmla="*/ 30 h 53"/>
                  <a:gd name="T6" fmla="*/ 79 w 109"/>
                  <a:gd name="T7" fmla="*/ 39 h 53"/>
                  <a:gd name="T8" fmla="*/ 108 w 109"/>
                  <a:gd name="T9" fmla="*/ 53 h 53"/>
                  <a:gd name="T10" fmla="*/ 109 w 109"/>
                  <a:gd name="T11" fmla="*/ 52 h 53"/>
                  <a:gd name="T12" fmla="*/ 90 w 109"/>
                  <a:gd name="T13" fmla="*/ 38 h 53"/>
                  <a:gd name="T14" fmla="*/ 58 w 109"/>
                  <a:gd name="T15" fmla="*/ 29 h 53"/>
                  <a:gd name="T16" fmla="*/ 0 w 109"/>
                  <a:gd name="T17" fmla="*/ 0 h 53"/>
                  <a:gd name="T18" fmla="*/ 0 w 109"/>
                  <a:gd name="T19"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53">
                    <a:moveTo>
                      <a:pt x="0" y="1"/>
                    </a:moveTo>
                    <a:cubicBezTo>
                      <a:pt x="9" y="5"/>
                      <a:pt x="18" y="9"/>
                      <a:pt x="27" y="14"/>
                    </a:cubicBezTo>
                    <a:cubicBezTo>
                      <a:pt x="35" y="19"/>
                      <a:pt x="43" y="26"/>
                      <a:pt x="52" y="30"/>
                    </a:cubicBezTo>
                    <a:cubicBezTo>
                      <a:pt x="61" y="33"/>
                      <a:pt x="70" y="36"/>
                      <a:pt x="79" y="39"/>
                    </a:cubicBezTo>
                    <a:cubicBezTo>
                      <a:pt x="90" y="42"/>
                      <a:pt x="99" y="44"/>
                      <a:pt x="108" y="53"/>
                    </a:cubicBezTo>
                    <a:cubicBezTo>
                      <a:pt x="108" y="53"/>
                      <a:pt x="109" y="53"/>
                      <a:pt x="109" y="52"/>
                    </a:cubicBezTo>
                    <a:cubicBezTo>
                      <a:pt x="106" y="44"/>
                      <a:pt x="97" y="41"/>
                      <a:pt x="90" y="38"/>
                    </a:cubicBezTo>
                    <a:cubicBezTo>
                      <a:pt x="79" y="35"/>
                      <a:pt x="68" y="33"/>
                      <a:pt x="58" y="29"/>
                    </a:cubicBezTo>
                    <a:cubicBezTo>
                      <a:pt x="38" y="21"/>
                      <a:pt x="22" y="3"/>
                      <a:pt x="0" y="0"/>
                    </a:cubicBezTo>
                    <a:lnTo>
                      <a:pt x="0" y="1"/>
                    </a:ln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1" name="Freeform 2920">
                <a:extLst>
                  <a:ext uri="{FF2B5EF4-FFF2-40B4-BE49-F238E27FC236}">
                    <a16:creationId xmlns:a16="http://schemas.microsoft.com/office/drawing/2014/main" id="{DBA14FE8-A800-49E3-B1EC-8D26B5A263E5}"/>
                  </a:ext>
                </a:extLst>
              </p:cNvPr>
              <p:cNvSpPr>
                <a:spLocks/>
              </p:cNvSpPr>
              <p:nvPr/>
            </p:nvSpPr>
            <p:spPr bwMode="auto">
              <a:xfrm>
                <a:off x="56" y="414"/>
                <a:ext cx="219" cy="217"/>
              </a:xfrm>
              <a:custGeom>
                <a:avLst/>
                <a:gdLst>
                  <a:gd name="T0" fmla="*/ 2 w 92"/>
                  <a:gd name="T1" fmla="*/ 90 h 91"/>
                  <a:gd name="T2" fmla="*/ 22 w 92"/>
                  <a:gd name="T3" fmla="*/ 59 h 91"/>
                  <a:gd name="T4" fmla="*/ 49 w 92"/>
                  <a:gd name="T5" fmla="*/ 40 h 91"/>
                  <a:gd name="T6" fmla="*/ 74 w 92"/>
                  <a:gd name="T7" fmla="*/ 22 h 91"/>
                  <a:gd name="T8" fmla="*/ 92 w 92"/>
                  <a:gd name="T9" fmla="*/ 1 h 91"/>
                  <a:gd name="T10" fmla="*/ 90 w 92"/>
                  <a:gd name="T11" fmla="*/ 1 h 91"/>
                  <a:gd name="T12" fmla="*/ 66 w 92"/>
                  <a:gd name="T13" fmla="*/ 26 h 91"/>
                  <a:gd name="T14" fmla="*/ 35 w 92"/>
                  <a:gd name="T15" fmla="*/ 46 h 91"/>
                  <a:gd name="T16" fmla="*/ 12 w 92"/>
                  <a:gd name="T17" fmla="*/ 66 h 91"/>
                  <a:gd name="T18" fmla="*/ 1 w 92"/>
                  <a:gd name="T19" fmla="*/ 90 h 91"/>
                  <a:gd name="T20" fmla="*/ 2 w 92"/>
                  <a:gd name="T21" fmla="*/ 9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1">
                    <a:moveTo>
                      <a:pt x="2" y="90"/>
                    </a:moveTo>
                    <a:cubicBezTo>
                      <a:pt x="4" y="78"/>
                      <a:pt x="13" y="68"/>
                      <a:pt x="22" y="59"/>
                    </a:cubicBezTo>
                    <a:cubicBezTo>
                      <a:pt x="30" y="52"/>
                      <a:pt x="39" y="45"/>
                      <a:pt x="49" y="40"/>
                    </a:cubicBezTo>
                    <a:cubicBezTo>
                      <a:pt x="58" y="35"/>
                      <a:pt x="66" y="29"/>
                      <a:pt x="74" y="22"/>
                    </a:cubicBezTo>
                    <a:cubicBezTo>
                      <a:pt x="80" y="17"/>
                      <a:pt x="90" y="10"/>
                      <a:pt x="92" y="1"/>
                    </a:cubicBezTo>
                    <a:cubicBezTo>
                      <a:pt x="92" y="1"/>
                      <a:pt x="91" y="0"/>
                      <a:pt x="90" y="1"/>
                    </a:cubicBezTo>
                    <a:cubicBezTo>
                      <a:pt x="85" y="11"/>
                      <a:pt x="75" y="18"/>
                      <a:pt x="66" y="26"/>
                    </a:cubicBezTo>
                    <a:cubicBezTo>
                      <a:pt x="57" y="34"/>
                      <a:pt x="45" y="38"/>
                      <a:pt x="35" y="46"/>
                    </a:cubicBezTo>
                    <a:cubicBezTo>
                      <a:pt x="27" y="51"/>
                      <a:pt x="19" y="58"/>
                      <a:pt x="12" y="66"/>
                    </a:cubicBezTo>
                    <a:cubicBezTo>
                      <a:pt x="7" y="73"/>
                      <a:pt x="0" y="81"/>
                      <a:pt x="1" y="90"/>
                    </a:cubicBezTo>
                    <a:cubicBezTo>
                      <a:pt x="1" y="90"/>
                      <a:pt x="2" y="91"/>
                      <a:pt x="2" y="9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2" name="Freeform 2921">
                <a:extLst>
                  <a:ext uri="{FF2B5EF4-FFF2-40B4-BE49-F238E27FC236}">
                    <a16:creationId xmlns:a16="http://schemas.microsoft.com/office/drawing/2014/main" id="{D432B89D-4C53-4E26-A621-0D047D66282F}"/>
                  </a:ext>
                </a:extLst>
              </p:cNvPr>
              <p:cNvSpPr>
                <a:spLocks/>
              </p:cNvSpPr>
              <p:nvPr/>
            </p:nvSpPr>
            <p:spPr bwMode="auto">
              <a:xfrm>
                <a:off x="46" y="409"/>
                <a:ext cx="212" cy="196"/>
              </a:xfrm>
              <a:custGeom>
                <a:avLst/>
                <a:gdLst>
                  <a:gd name="T0" fmla="*/ 0 w 89"/>
                  <a:gd name="T1" fmla="*/ 81 h 82"/>
                  <a:gd name="T2" fmla="*/ 20 w 89"/>
                  <a:gd name="T3" fmla="*/ 59 h 82"/>
                  <a:gd name="T4" fmla="*/ 48 w 89"/>
                  <a:gd name="T5" fmla="*/ 39 h 82"/>
                  <a:gd name="T6" fmla="*/ 73 w 89"/>
                  <a:gd name="T7" fmla="*/ 22 h 82"/>
                  <a:gd name="T8" fmla="*/ 88 w 89"/>
                  <a:gd name="T9" fmla="*/ 2 h 82"/>
                  <a:gd name="T10" fmla="*/ 87 w 89"/>
                  <a:gd name="T11" fmla="*/ 1 h 82"/>
                  <a:gd name="T12" fmla="*/ 77 w 89"/>
                  <a:gd name="T13" fmla="*/ 14 h 82"/>
                  <a:gd name="T14" fmla="*/ 67 w 89"/>
                  <a:gd name="T15" fmla="*/ 24 h 82"/>
                  <a:gd name="T16" fmla="*/ 37 w 89"/>
                  <a:gd name="T17" fmla="*/ 42 h 82"/>
                  <a:gd name="T18" fmla="*/ 15 w 89"/>
                  <a:gd name="T19" fmla="*/ 60 h 82"/>
                  <a:gd name="T20" fmla="*/ 0 w 89"/>
                  <a:gd name="T21" fmla="*/ 81 h 82"/>
                  <a:gd name="T22" fmla="*/ 0 w 89"/>
                  <a:gd name="T23"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82">
                    <a:moveTo>
                      <a:pt x="0" y="81"/>
                    </a:moveTo>
                    <a:cubicBezTo>
                      <a:pt x="8" y="74"/>
                      <a:pt x="13" y="66"/>
                      <a:pt x="20" y="59"/>
                    </a:cubicBezTo>
                    <a:cubicBezTo>
                      <a:pt x="29" y="51"/>
                      <a:pt x="38" y="45"/>
                      <a:pt x="48" y="39"/>
                    </a:cubicBezTo>
                    <a:cubicBezTo>
                      <a:pt x="57" y="35"/>
                      <a:pt x="65" y="29"/>
                      <a:pt x="73" y="22"/>
                    </a:cubicBezTo>
                    <a:cubicBezTo>
                      <a:pt x="78" y="17"/>
                      <a:pt x="86" y="9"/>
                      <a:pt x="88" y="2"/>
                    </a:cubicBezTo>
                    <a:cubicBezTo>
                      <a:pt x="89" y="1"/>
                      <a:pt x="88" y="0"/>
                      <a:pt x="87" y="1"/>
                    </a:cubicBezTo>
                    <a:cubicBezTo>
                      <a:pt x="83" y="5"/>
                      <a:pt x="81" y="10"/>
                      <a:pt x="77" y="14"/>
                    </a:cubicBezTo>
                    <a:cubicBezTo>
                      <a:pt x="74" y="17"/>
                      <a:pt x="71" y="21"/>
                      <a:pt x="67" y="24"/>
                    </a:cubicBezTo>
                    <a:cubicBezTo>
                      <a:pt x="58" y="31"/>
                      <a:pt x="48" y="36"/>
                      <a:pt x="37" y="42"/>
                    </a:cubicBezTo>
                    <a:cubicBezTo>
                      <a:pt x="29" y="47"/>
                      <a:pt x="22" y="53"/>
                      <a:pt x="15" y="60"/>
                    </a:cubicBezTo>
                    <a:cubicBezTo>
                      <a:pt x="9" y="66"/>
                      <a:pt x="2" y="73"/>
                      <a:pt x="0" y="81"/>
                    </a:cubicBezTo>
                    <a:cubicBezTo>
                      <a:pt x="0" y="81"/>
                      <a:pt x="0" y="82"/>
                      <a:pt x="0" y="8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3" name="Freeform 2922">
                <a:extLst>
                  <a:ext uri="{FF2B5EF4-FFF2-40B4-BE49-F238E27FC236}">
                    <a16:creationId xmlns:a16="http://schemas.microsoft.com/office/drawing/2014/main" id="{0511E681-7EE4-4FF8-B31F-C6541A82EFC5}"/>
                  </a:ext>
                </a:extLst>
              </p:cNvPr>
              <p:cNvSpPr>
                <a:spLocks/>
              </p:cNvSpPr>
              <p:nvPr/>
            </p:nvSpPr>
            <p:spPr bwMode="auto">
              <a:xfrm>
                <a:off x="53" y="407"/>
                <a:ext cx="191" cy="162"/>
              </a:xfrm>
              <a:custGeom>
                <a:avLst/>
                <a:gdLst>
                  <a:gd name="T0" fmla="*/ 1 w 80"/>
                  <a:gd name="T1" fmla="*/ 68 h 68"/>
                  <a:gd name="T2" fmla="*/ 22 w 80"/>
                  <a:gd name="T3" fmla="*/ 49 h 68"/>
                  <a:gd name="T4" fmla="*/ 45 w 80"/>
                  <a:gd name="T5" fmla="*/ 31 h 68"/>
                  <a:gd name="T6" fmla="*/ 65 w 80"/>
                  <a:gd name="T7" fmla="*/ 18 h 68"/>
                  <a:gd name="T8" fmla="*/ 79 w 80"/>
                  <a:gd name="T9" fmla="*/ 1 h 68"/>
                  <a:gd name="T10" fmla="*/ 78 w 80"/>
                  <a:gd name="T11" fmla="*/ 0 h 68"/>
                  <a:gd name="T12" fmla="*/ 63 w 80"/>
                  <a:gd name="T13" fmla="*/ 16 h 68"/>
                  <a:gd name="T14" fmla="*/ 39 w 80"/>
                  <a:gd name="T15" fmla="*/ 32 h 68"/>
                  <a:gd name="T16" fmla="*/ 21 w 80"/>
                  <a:gd name="T17" fmla="*/ 46 h 68"/>
                  <a:gd name="T18" fmla="*/ 1 w 80"/>
                  <a:gd name="T19" fmla="*/ 67 h 68"/>
                  <a:gd name="T20" fmla="*/ 1 w 8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68">
                    <a:moveTo>
                      <a:pt x="1" y="68"/>
                    </a:moveTo>
                    <a:cubicBezTo>
                      <a:pt x="9" y="62"/>
                      <a:pt x="15" y="55"/>
                      <a:pt x="22" y="49"/>
                    </a:cubicBezTo>
                    <a:cubicBezTo>
                      <a:pt x="29" y="42"/>
                      <a:pt x="36" y="36"/>
                      <a:pt x="45" y="31"/>
                    </a:cubicBezTo>
                    <a:cubicBezTo>
                      <a:pt x="52" y="27"/>
                      <a:pt x="59" y="23"/>
                      <a:pt x="65" y="18"/>
                    </a:cubicBezTo>
                    <a:cubicBezTo>
                      <a:pt x="70" y="13"/>
                      <a:pt x="77" y="8"/>
                      <a:pt x="79" y="1"/>
                    </a:cubicBezTo>
                    <a:cubicBezTo>
                      <a:pt x="80" y="1"/>
                      <a:pt x="79" y="0"/>
                      <a:pt x="78" y="0"/>
                    </a:cubicBezTo>
                    <a:cubicBezTo>
                      <a:pt x="72" y="4"/>
                      <a:pt x="68" y="11"/>
                      <a:pt x="63" y="16"/>
                    </a:cubicBezTo>
                    <a:cubicBezTo>
                      <a:pt x="55" y="22"/>
                      <a:pt x="47" y="27"/>
                      <a:pt x="39" y="32"/>
                    </a:cubicBezTo>
                    <a:cubicBezTo>
                      <a:pt x="32" y="36"/>
                      <a:pt x="27" y="41"/>
                      <a:pt x="21" y="46"/>
                    </a:cubicBezTo>
                    <a:cubicBezTo>
                      <a:pt x="14" y="53"/>
                      <a:pt x="6" y="59"/>
                      <a:pt x="1" y="67"/>
                    </a:cubicBezTo>
                    <a:cubicBezTo>
                      <a:pt x="0" y="67"/>
                      <a:pt x="1" y="68"/>
                      <a:pt x="1" y="68"/>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4" name="Freeform 2923">
                <a:extLst>
                  <a:ext uri="{FF2B5EF4-FFF2-40B4-BE49-F238E27FC236}">
                    <a16:creationId xmlns:a16="http://schemas.microsoft.com/office/drawing/2014/main" id="{6B020C53-839D-4952-A274-DE1A775DD038}"/>
                  </a:ext>
                </a:extLst>
              </p:cNvPr>
              <p:cNvSpPr>
                <a:spLocks/>
              </p:cNvSpPr>
              <p:nvPr/>
            </p:nvSpPr>
            <p:spPr bwMode="auto">
              <a:xfrm>
                <a:off x="13" y="294"/>
                <a:ext cx="236" cy="113"/>
              </a:xfrm>
              <a:custGeom>
                <a:avLst/>
                <a:gdLst>
                  <a:gd name="T0" fmla="*/ 1 w 99"/>
                  <a:gd name="T1" fmla="*/ 3 h 47"/>
                  <a:gd name="T2" fmla="*/ 46 w 99"/>
                  <a:gd name="T3" fmla="*/ 24 h 47"/>
                  <a:gd name="T4" fmla="*/ 73 w 99"/>
                  <a:gd name="T5" fmla="*/ 32 h 47"/>
                  <a:gd name="T6" fmla="*/ 97 w 99"/>
                  <a:gd name="T7" fmla="*/ 46 h 47"/>
                  <a:gd name="T8" fmla="*/ 99 w 99"/>
                  <a:gd name="T9" fmla="*/ 45 h 47"/>
                  <a:gd name="T10" fmla="*/ 83 w 99"/>
                  <a:gd name="T11" fmla="*/ 31 h 47"/>
                  <a:gd name="T12" fmla="*/ 51 w 99"/>
                  <a:gd name="T13" fmla="*/ 22 h 47"/>
                  <a:gd name="T14" fmla="*/ 23 w 99"/>
                  <a:gd name="T15" fmla="*/ 9 h 47"/>
                  <a:gd name="T16" fmla="*/ 1 w 99"/>
                  <a:gd name="T17" fmla="*/ 2 h 47"/>
                  <a:gd name="T18" fmla="*/ 1 w 99"/>
                  <a:gd name="T19" fmla="*/ 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47">
                    <a:moveTo>
                      <a:pt x="1" y="3"/>
                    </a:moveTo>
                    <a:cubicBezTo>
                      <a:pt x="18" y="5"/>
                      <a:pt x="30" y="19"/>
                      <a:pt x="46" y="24"/>
                    </a:cubicBezTo>
                    <a:cubicBezTo>
                      <a:pt x="55" y="27"/>
                      <a:pt x="64" y="29"/>
                      <a:pt x="73" y="32"/>
                    </a:cubicBezTo>
                    <a:cubicBezTo>
                      <a:pt x="83" y="35"/>
                      <a:pt x="90" y="39"/>
                      <a:pt x="97" y="46"/>
                    </a:cubicBezTo>
                    <a:cubicBezTo>
                      <a:pt x="98" y="47"/>
                      <a:pt x="99" y="46"/>
                      <a:pt x="99" y="45"/>
                    </a:cubicBezTo>
                    <a:cubicBezTo>
                      <a:pt x="97" y="38"/>
                      <a:pt x="89" y="34"/>
                      <a:pt x="83" y="31"/>
                    </a:cubicBezTo>
                    <a:cubicBezTo>
                      <a:pt x="73" y="27"/>
                      <a:pt x="62" y="25"/>
                      <a:pt x="51" y="22"/>
                    </a:cubicBezTo>
                    <a:cubicBezTo>
                      <a:pt x="41" y="18"/>
                      <a:pt x="32" y="14"/>
                      <a:pt x="23" y="9"/>
                    </a:cubicBezTo>
                    <a:cubicBezTo>
                      <a:pt x="17" y="5"/>
                      <a:pt x="8" y="0"/>
                      <a:pt x="1" y="2"/>
                    </a:cubicBezTo>
                    <a:cubicBezTo>
                      <a:pt x="0" y="3"/>
                      <a:pt x="0" y="3"/>
                      <a:pt x="1" y="3"/>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5" name="Freeform 2924">
                <a:extLst>
                  <a:ext uri="{FF2B5EF4-FFF2-40B4-BE49-F238E27FC236}">
                    <a16:creationId xmlns:a16="http://schemas.microsoft.com/office/drawing/2014/main" id="{DD0EC4BD-E9C8-4FE3-96DF-A827A6869AE3}"/>
                  </a:ext>
                </a:extLst>
              </p:cNvPr>
              <p:cNvSpPr>
                <a:spLocks/>
              </p:cNvSpPr>
              <p:nvPr/>
            </p:nvSpPr>
            <p:spPr bwMode="auto">
              <a:xfrm>
                <a:off x="30" y="323"/>
                <a:ext cx="214" cy="86"/>
              </a:xfrm>
              <a:custGeom>
                <a:avLst/>
                <a:gdLst>
                  <a:gd name="T0" fmla="*/ 0 w 90"/>
                  <a:gd name="T1" fmla="*/ 1 h 36"/>
                  <a:gd name="T2" fmla="*/ 23 w 90"/>
                  <a:gd name="T3" fmla="*/ 11 h 36"/>
                  <a:gd name="T4" fmla="*/ 46 w 90"/>
                  <a:gd name="T5" fmla="*/ 22 h 36"/>
                  <a:gd name="T6" fmla="*/ 64 w 90"/>
                  <a:gd name="T7" fmla="*/ 28 h 36"/>
                  <a:gd name="T8" fmla="*/ 88 w 90"/>
                  <a:gd name="T9" fmla="*/ 36 h 36"/>
                  <a:gd name="T10" fmla="*/ 89 w 90"/>
                  <a:gd name="T11" fmla="*/ 34 h 36"/>
                  <a:gd name="T12" fmla="*/ 72 w 90"/>
                  <a:gd name="T13" fmla="*/ 26 h 36"/>
                  <a:gd name="T14" fmla="*/ 46 w 90"/>
                  <a:gd name="T15" fmla="*/ 19 h 36"/>
                  <a:gd name="T16" fmla="*/ 22 w 90"/>
                  <a:gd name="T17" fmla="*/ 8 h 36"/>
                  <a:gd name="T18" fmla="*/ 1 w 90"/>
                  <a:gd name="T19" fmla="*/ 0 h 36"/>
                  <a:gd name="T20" fmla="*/ 0 w 90"/>
                  <a:gd name="T21"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36">
                    <a:moveTo>
                      <a:pt x="0" y="1"/>
                    </a:moveTo>
                    <a:cubicBezTo>
                      <a:pt x="8" y="5"/>
                      <a:pt x="16" y="7"/>
                      <a:pt x="23" y="11"/>
                    </a:cubicBezTo>
                    <a:cubicBezTo>
                      <a:pt x="31" y="14"/>
                      <a:pt x="38" y="18"/>
                      <a:pt x="46" y="22"/>
                    </a:cubicBezTo>
                    <a:cubicBezTo>
                      <a:pt x="52" y="25"/>
                      <a:pt x="58" y="27"/>
                      <a:pt x="64" y="28"/>
                    </a:cubicBezTo>
                    <a:cubicBezTo>
                      <a:pt x="73" y="29"/>
                      <a:pt x="80" y="32"/>
                      <a:pt x="88" y="36"/>
                    </a:cubicBezTo>
                    <a:cubicBezTo>
                      <a:pt x="89" y="36"/>
                      <a:pt x="90" y="35"/>
                      <a:pt x="89" y="34"/>
                    </a:cubicBezTo>
                    <a:cubicBezTo>
                      <a:pt x="85" y="30"/>
                      <a:pt x="79" y="27"/>
                      <a:pt x="72" y="26"/>
                    </a:cubicBezTo>
                    <a:cubicBezTo>
                      <a:pt x="63" y="24"/>
                      <a:pt x="55" y="23"/>
                      <a:pt x="46" y="19"/>
                    </a:cubicBezTo>
                    <a:cubicBezTo>
                      <a:pt x="38" y="16"/>
                      <a:pt x="30" y="12"/>
                      <a:pt x="22" y="8"/>
                    </a:cubicBezTo>
                    <a:cubicBezTo>
                      <a:pt x="15" y="5"/>
                      <a:pt x="8" y="1"/>
                      <a:pt x="1" y="0"/>
                    </a:cubicBezTo>
                    <a:lnTo>
                      <a:pt x="0" y="1"/>
                    </a:ln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6" name="Freeform 2925">
                <a:extLst>
                  <a:ext uri="{FF2B5EF4-FFF2-40B4-BE49-F238E27FC236}">
                    <a16:creationId xmlns:a16="http://schemas.microsoft.com/office/drawing/2014/main" id="{844ACDFC-1DA5-439A-80BF-8B9A73A564AD}"/>
                  </a:ext>
                </a:extLst>
              </p:cNvPr>
              <p:cNvSpPr>
                <a:spLocks/>
              </p:cNvSpPr>
              <p:nvPr/>
            </p:nvSpPr>
            <p:spPr bwMode="auto">
              <a:xfrm>
                <a:off x="51" y="399"/>
                <a:ext cx="195" cy="153"/>
              </a:xfrm>
              <a:custGeom>
                <a:avLst/>
                <a:gdLst>
                  <a:gd name="T0" fmla="*/ 2 w 82"/>
                  <a:gd name="T1" fmla="*/ 63 h 64"/>
                  <a:gd name="T2" fmla="*/ 43 w 82"/>
                  <a:gd name="T3" fmla="*/ 31 h 64"/>
                  <a:gd name="T4" fmla="*/ 60 w 82"/>
                  <a:gd name="T5" fmla="*/ 18 h 64"/>
                  <a:gd name="T6" fmla="*/ 81 w 82"/>
                  <a:gd name="T7" fmla="*/ 3 h 64"/>
                  <a:gd name="T8" fmla="*/ 80 w 82"/>
                  <a:gd name="T9" fmla="*/ 1 h 64"/>
                  <a:gd name="T10" fmla="*/ 62 w 82"/>
                  <a:gd name="T11" fmla="*/ 11 h 64"/>
                  <a:gd name="T12" fmla="*/ 40 w 82"/>
                  <a:gd name="T13" fmla="*/ 29 h 64"/>
                  <a:gd name="T14" fmla="*/ 1 w 82"/>
                  <a:gd name="T15" fmla="*/ 62 h 64"/>
                  <a:gd name="T16" fmla="*/ 2 w 82"/>
                  <a:gd name="T17" fmla="*/ 6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64">
                    <a:moveTo>
                      <a:pt x="2" y="63"/>
                    </a:moveTo>
                    <a:cubicBezTo>
                      <a:pt x="15" y="51"/>
                      <a:pt x="28" y="40"/>
                      <a:pt x="43" y="31"/>
                    </a:cubicBezTo>
                    <a:cubicBezTo>
                      <a:pt x="49" y="27"/>
                      <a:pt x="55" y="23"/>
                      <a:pt x="60" y="18"/>
                    </a:cubicBezTo>
                    <a:cubicBezTo>
                      <a:pt x="66" y="11"/>
                      <a:pt x="74" y="8"/>
                      <a:pt x="81" y="3"/>
                    </a:cubicBezTo>
                    <a:cubicBezTo>
                      <a:pt x="82" y="2"/>
                      <a:pt x="82" y="0"/>
                      <a:pt x="80" y="1"/>
                    </a:cubicBezTo>
                    <a:cubicBezTo>
                      <a:pt x="74" y="2"/>
                      <a:pt x="67" y="7"/>
                      <a:pt x="62" y="11"/>
                    </a:cubicBezTo>
                    <a:cubicBezTo>
                      <a:pt x="55" y="18"/>
                      <a:pt x="48" y="23"/>
                      <a:pt x="40" y="29"/>
                    </a:cubicBezTo>
                    <a:cubicBezTo>
                      <a:pt x="26" y="38"/>
                      <a:pt x="12" y="49"/>
                      <a:pt x="1" y="62"/>
                    </a:cubicBezTo>
                    <a:cubicBezTo>
                      <a:pt x="0" y="63"/>
                      <a:pt x="1" y="64"/>
                      <a:pt x="2" y="63"/>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7" name="Freeform 2926">
                <a:extLst>
                  <a:ext uri="{FF2B5EF4-FFF2-40B4-BE49-F238E27FC236}">
                    <a16:creationId xmlns:a16="http://schemas.microsoft.com/office/drawing/2014/main" id="{F804F48B-68CD-4231-973F-6DDACD6F6E18}"/>
                  </a:ext>
                </a:extLst>
              </p:cNvPr>
              <p:cNvSpPr>
                <a:spLocks/>
              </p:cNvSpPr>
              <p:nvPr/>
            </p:nvSpPr>
            <p:spPr bwMode="auto">
              <a:xfrm>
                <a:off x="61" y="354"/>
                <a:ext cx="164" cy="50"/>
              </a:xfrm>
              <a:custGeom>
                <a:avLst/>
                <a:gdLst>
                  <a:gd name="T0" fmla="*/ 1 w 69"/>
                  <a:gd name="T1" fmla="*/ 1 h 21"/>
                  <a:gd name="T2" fmla="*/ 69 w 69"/>
                  <a:gd name="T3" fmla="*/ 20 h 21"/>
                  <a:gd name="T4" fmla="*/ 69 w 69"/>
                  <a:gd name="T5" fmla="*/ 20 h 21"/>
                  <a:gd name="T6" fmla="*/ 35 w 69"/>
                  <a:gd name="T7" fmla="*/ 14 h 21"/>
                  <a:gd name="T8" fmla="*/ 1 w 69"/>
                  <a:gd name="T9" fmla="*/ 0 h 21"/>
                  <a:gd name="T10" fmla="*/ 1 w 69"/>
                  <a:gd name="T11" fmla="*/ 1 h 21"/>
                </a:gdLst>
                <a:ahLst/>
                <a:cxnLst>
                  <a:cxn ang="0">
                    <a:pos x="T0" y="T1"/>
                  </a:cxn>
                  <a:cxn ang="0">
                    <a:pos x="T2" y="T3"/>
                  </a:cxn>
                  <a:cxn ang="0">
                    <a:pos x="T4" y="T5"/>
                  </a:cxn>
                  <a:cxn ang="0">
                    <a:pos x="T6" y="T7"/>
                  </a:cxn>
                  <a:cxn ang="0">
                    <a:pos x="T8" y="T9"/>
                  </a:cxn>
                  <a:cxn ang="0">
                    <a:pos x="T10" y="T11"/>
                  </a:cxn>
                </a:cxnLst>
                <a:rect l="0" t="0" r="r" b="b"/>
                <a:pathLst>
                  <a:path w="69" h="21">
                    <a:moveTo>
                      <a:pt x="1" y="1"/>
                    </a:moveTo>
                    <a:cubicBezTo>
                      <a:pt x="22" y="13"/>
                      <a:pt x="44" y="21"/>
                      <a:pt x="69" y="20"/>
                    </a:cubicBezTo>
                    <a:cubicBezTo>
                      <a:pt x="69" y="20"/>
                      <a:pt x="69" y="20"/>
                      <a:pt x="69" y="20"/>
                    </a:cubicBezTo>
                    <a:cubicBezTo>
                      <a:pt x="58" y="18"/>
                      <a:pt x="46" y="17"/>
                      <a:pt x="35" y="14"/>
                    </a:cubicBezTo>
                    <a:cubicBezTo>
                      <a:pt x="23" y="11"/>
                      <a:pt x="12" y="6"/>
                      <a:pt x="1" y="0"/>
                    </a:cubicBezTo>
                    <a:cubicBezTo>
                      <a:pt x="1" y="0"/>
                      <a:pt x="0" y="1"/>
                      <a:pt x="1"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8" name="Freeform 2927">
                <a:extLst>
                  <a:ext uri="{FF2B5EF4-FFF2-40B4-BE49-F238E27FC236}">
                    <a16:creationId xmlns:a16="http://schemas.microsoft.com/office/drawing/2014/main" id="{F351AF92-0BB8-487F-84D7-89B4C3F880E4}"/>
                  </a:ext>
                </a:extLst>
              </p:cNvPr>
              <p:cNvSpPr>
                <a:spLocks/>
              </p:cNvSpPr>
              <p:nvPr/>
            </p:nvSpPr>
            <p:spPr bwMode="auto">
              <a:xfrm>
                <a:off x="61" y="402"/>
                <a:ext cx="162" cy="122"/>
              </a:xfrm>
              <a:custGeom>
                <a:avLst/>
                <a:gdLst>
                  <a:gd name="T0" fmla="*/ 2 w 68"/>
                  <a:gd name="T1" fmla="*/ 50 h 51"/>
                  <a:gd name="T2" fmla="*/ 33 w 68"/>
                  <a:gd name="T3" fmla="*/ 25 h 51"/>
                  <a:gd name="T4" fmla="*/ 67 w 68"/>
                  <a:gd name="T5" fmla="*/ 1 h 51"/>
                  <a:gd name="T6" fmla="*/ 67 w 68"/>
                  <a:gd name="T7" fmla="*/ 0 h 51"/>
                  <a:gd name="T8" fmla="*/ 35 w 68"/>
                  <a:gd name="T9" fmla="*/ 21 h 51"/>
                  <a:gd name="T10" fmla="*/ 1 w 68"/>
                  <a:gd name="T11" fmla="*/ 49 h 51"/>
                  <a:gd name="T12" fmla="*/ 2 w 68"/>
                  <a:gd name="T13" fmla="*/ 50 h 51"/>
                </a:gdLst>
                <a:ahLst/>
                <a:cxnLst>
                  <a:cxn ang="0">
                    <a:pos x="T0" y="T1"/>
                  </a:cxn>
                  <a:cxn ang="0">
                    <a:pos x="T2" y="T3"/>
                  </a:cxn>
                  <a:cxn ang="0">
                    <a:pos x="T4" y="T5"/>
                  </a:cxn>
                  <a:cxn ang="0">
                    <a:pos x="T6" y="T7"/>
                  </a:cxn>
                  <a:cxn ang="0">
                    <a:pos x="T8" y="T9"/>
                  </a:cxn>
                  <a:cxn ang="0">
                    <a:pos x="T10" y="T11"/>
                  </a:cxn>
                  <a:cxn ang="0">
                    <a:pos x="T12" y="T13"/>
                  </a:cxn>
                </a:cxnLst>
                <a:rect l="0" t="0" r="r" b="b"/>
                <a:pathLst>
                  <a:path w="68" h="51">
                    <a:moveTo>
                      <a:pt x="2" y="50"/>
                    </a:moveTo>
                    <a:cubicBezTo>
                      <a:pt x="13" y="42"/>
                      <a:pt x="23" y="33"/>
                      <a:pt x="33" y="25"/>
                    </a:cubicBezTo>
                    <a:cubicBezTo>
                      <a:pt x="44" y="16"/>
                      <a:pt x="56" y="10"/>
                      <a:pt x="67" y="1"/>
                    </a:cubicBezTo>
                    <a:cubicBezTo>
                      <a:pt x="68" y="1"/>
                      <a:pt x="68" y="0"/>
                      <a:pt x="67" y="0"/>
                    </a:cubicBezTo>
                    <a:cubicBezTo>
                      <a:pt x="55" y="5"/>
                      <a:pt x="44" y="13"/>
                      <a:pt x="35" y="21"/>
                    </a:cubicBezTo>
                    <a:cubicBezTo>
                      <a:pt x="23" y="30"/>
                      <a:pt x="12" y="39"/>
                      <a:pt x="1" y="49"/>
                    </a:cubicBezTo>
                    <a:cubicBezTo>
                      <a:pt x="0" y="50"/>
                      <a:pt x="1" y="51"/>
                      <a:pt x="2" y="5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9" name="Freeform 2928">
                <a:extLst>
                  <a:ext uri="{FF2B5EF4-FFF2-40B4-BE49-F238E27FC236}">
                    <a16:creationId xmlns:a16="http://schemas.microsoft.com/office/drawing/2014/main" id="{F2ADE9A7-F808-4100-9238-03B45658A487}"/>
                  </a:ext>
                </a:extLst>
              </p:cNvPr>
              <p:cNvSpPr>
                <a:spLocks/>
              </p:cNvSpPr>
              <p:nvPr/>
            </p:nvSpPr>
            <p:spPr bwMode="auto">
              <a:xfrm>
                <a:off x="99" y="390"/>
                <a:ext cx="88" cy="21"/>
              </a:xfrm>
              <a:custGeom>
                <a:avLst/>
                <a:gdLst>
                  <a:gd name="T0" fmla="*/ 0 w 37"/>
                  <a:gd name="T1" fmla="*/ 0 h 9"/>
                  <a:gd name="T2" fmla="*/ 36 w 37"/>
                  <a:gd name="T3" fmla="*/ 8 h 9"/>
                  <a:gd name="T4" fmla="*/ 36 w 37"/>
                  <a:gd name="T5" fmla="*/ 7 h 9"/>
                  <a:gd name="T6" fmla="*/ 17 w 37"/>
                  <a:gd name="T7" fmla="*/ 4 h 9"/>
                  <a:gd name="T8" fmla="*/ 0 w 37"/>
                  <a:gd name="T9" fmla="*/ 0 h 9"/>
                </a:gdLst>
                <a:ahLst/>
                <a:cxnLst>
                  <a:cxn ang="0">
                    <a:pos x="T0" y="T1"/>
                  </a:cxn>
                  <a:cxn ang="0">
                    <a:pos x="T2" y="T3"/>
                  </a:cxn>
                  <a:cxn ang="0">
                    <a:pos x="T4" y="T5"/>
                  </a:cxn>
                  <a:cxn ang="0">
                    <a:pos x="T6" y="T7"/>
                  </a:cxn>
                  <a:cxn ang="0">
                    <a:pos x="T8" y="T9"/>
                  </a:cxn>
                </a:cxnLst>
                <a:rect l="0" t="0" r="r" b="b"/>
                <a:pathLst>
                  <a:path w="37" h="9">
                    <a:moveTo>
                      <a:pt x="0" y="0"/>
                    </a:moveTo>
                    <a:cubicBezTo>
                      <a:pt x="10" y="7"/>
                      <a:pt x="25" y="9"/>
                      <a:pt x="36" y="8"/>
                    </a:cubicBezTo>
                    <a:cubicBezTo>
                      <a:pt x="37" y="8"/>
                      <a:pt x="37" y="7"/>
                      <a:pt x="36" y="7"/>
                    </a:cubicBezTo>
                    <a:cubicBezTo>
                      <a:pt x="30" y="6"/>
                      <a:pt x="23" y="5"/>
                      <a:pt x="17" y="4"/>
                    </a:cubicBezTo>
                    <a:cubicBezTo>
                      <a:pt x="11" y="3"/>
                      <a:pt x="6" y="1"/>
                      <a:pt x="0" y="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0" name="Freeform 2929">
                <a:extLst>
                  <a:ext uri="{FF2B5EF4-FFF2-40B4-BE49-F238E27FC236}">
                    <a16:creationId xmlns:a16="http://schemas.microsoft.com/office/drawing/2014/main" id="{91BD507E-44DE-49B4-8DE6-1BBDD9217CF7}"/>
                  </a:ext>
                </a:extLst>
              </p:cNvPr>
              <p:cNvSpPr>
                <a:spLocks/>
              </p:cNvSpPr>
              <p:nvPr/>
            </p:nvSpPr>
            <p:spPr bwMode="auto">
              <a:xfrm>
                <a:off x="72" y="411"/>
                <a:ext cx="112" cy="86"/>
              </a:xfrm>
              <a:custGeom>
                <a:avLst/>
                <a:gdLst>
                  <a:gd name="T0" fmla="*/ 1 w 47"/>
                  <a:gd name="T1" fmla="*/ 36 h 36"/>
                  <a:gd name="T2" fmla="*/ 22 w 47"/>
                  <a:gd name="T3" fmla="*/ 16 h 36"/>
                  <a:gd name="T4" fmla="*/ 46 w 47"/>
                  <a:gd name="T5" fmla="*/ 1 h 36"/>
                  <a:gd name="T6" fmla="*/ 46 w 47"/>
                  <a:gd name="T7" fmla="*/ 0 h 36"/>
                  <a:gd name="T8" fmla="*/ 21 w 47"/>
                  <a:gd name="T9" fmla="*/ 14 h 36"/>
                  <a:gd name="T10" fmla="*/ 0 w 47"/>
                  <a:gd name="T11" fmla="*/ 35 h 36"/>
                  <a:gd name="T12" fmla="*/ 1 w 47"/>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47" h="36">
                    <a:moveTo>
                      <a:pt x="1" y="36"/>
                    </a:moveTo>
                    <a:cubicBezTo>
                      <a:pt x="8" y="29"/>
                      <a:pt x="15" y="22"/>
                      <a:pt x="22" y="16"/>
                    </a:cubicBezTo>
                    <a:cubicBezTo>
                      <a:pt x="30" y="11"/>
                      <a:pt x="38" y="6"/>
                      <a:pt x="46" y="1"/>
                    </a:cubicBezTo>
                    <a:cubicBezTo>
                      <a:pt x="47" y="0"/>
                      <a:pt x="46" y="0"/>
                      <a:pt x="46" y="0"/>
                    </a:cubicBezTo>
                    <a:cubicBezTo>
                      <a:pt x="37" y="3"/>
                      <a:pt x="28" y="9"/>
                      <a:pt x="21" y="14"/>
                    </a:cubicBezTo>
                    <a:cubicBezTo>
                      <a:pt x="13" y="20"/>
                      <a:pt x="6" y="27"/>
                      <a:pt x="0" y="35"/>
                    </a:cubicBezTo>
                    <a:cubicBezTo>
                      <a:pt x="0" y="35"/>
                      <a:pt x="1" y="36"/>
                      <a:pt x="1" y="36"/>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1" name="Freeform 2930">
                <a:extLst>
                  <a:ext uri="{FF2B5EF4-FFF2-40B4-BE49-F238E27FC236}">
                    <a16:creationId xmlns:a16="http://schemas.microsoft.com/office/drawing/2014/main" id="{820ADE92-4D94-434C-8868-5422B9672ABB}"/>
                  </a:ext>
                </a:extLst>
              </p:cNvPr>
              <p:cNvSpPr>
                <a:spLocks/>
              </p:cNvSpPr>
              <p:nvPr/>
            </p:nvSpPr>
            <p:spPr bwMode="auto">
              <a:xfrm>
                <a:off x="77" y="414"/>
                <a:ext cx="81" cy="60"/>
              </a:xfrm>
              <a:custGeom>
                <a:avLst/>
                <a:gdLst>
                  <a:gd name="T0" fmla="*/ 1 w 34"/>
                  <a:gd name="T1" fmla="*/ 25 h 25"/>
                  <a:gd name="T2" fmla="*/ 17 w 34"/>
                  <a:gd name="T3" fmla="*/ 10 h 25"/>
                  <a:gd name="T4" fmla="*/ 34 w 34"/>
                  <a:gd name="T5" fmla="*/ 1 h 25"/>
                  <a:gd name="T6" fmla="*/ 33 w 34"/>
                  <a:gd name="T7" fmla="*/ 0 h 25"/>
                  <a:gd name="T8" fmla="*/ 0 w 34"/>
                  <a:gd name="T9" fmla="*/ 24 h 25"/>
                  <a:gd name="T10" fmla="*/ 1 w 34"/>
                  <a:gd name="T11" fmla="*/ 25 h 25"/>
                </a:gdLst>
                <a:ahLst/>
                <a:cxnLst>
                  <a:cxn ang="0">
                    <a:pos x="T0" y="T1"/>
                  </a:cxn>
                  <a:cxn ang="0">
                    <a:pos x="T2" y="T3"/>
                  </a:cxn>
                  <a:cxn ang="0">
                    <a:pos x="T4" y="T5"/>
                  </a:cxn>
                  <a:cxn ang="0">
                    <a:pos x="T6" y="T7"/>
                  </a:cxn>
                  <a:cxn ang="0">
                    <a:pos x="T8" y="T9"/>
                  </a:cxn>
                  <a:cxn ang="0">
                    <a:pos x="T10" y="T11"/>
                  </a:cxn>
                </a:cxnLst>
                <a:rect l="0" t="0" r="r" b="b"/>
                <a:pathLst>
                  <a:path w="34" h="25">
                    <a:moveTo>
                      <a:pt x="1" y="25"/>
                    </a:moveTo>
                    <a:cubicBezTo>
                      <a:pt x="6" y="20"/>
                      <a:pt x="11" y="15"/>
                      <a:pt x="17" y="10"/>
                    </a:cubicBezTo>
                    <a:cubicBezTo>
                      <a:pt x="22" y="6"/>
                      <a:pt x="28" y="4"/>
                      <a:pt x="34" y="1"/>
                    </a:cubicBezTo>
                    <a:cubicBezTo>
                      <a:pt x="34" y="0"/>
                      <a:pt x="34" y="0"/>
                      <a:pt x="33" y="0"/>
                    </a:cubicBezTo>
                    <a:cubicBezTo>
                      <a:pt x="21" y="3"/>
                      <a:pt x="7" y="14"/>
                      <a:pt x="0" y="24"/>
                    </a:cubicBezTo>
                    <a:lnTo>
                      <a:pt x="1" y="25"/>
                    </a:ln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2" name="Freeform 2931">
                <a:extLst>
                  <a:ext uri="{FF2B5EF4-FFF2-40B4-BE49-F238E27FC236}">
                    <a16:creationId xmlns:a16="http://schemas.microsoft.com/office/drawing/2014/main" id="{0937AC38-ABE3-47BF-96E1-4983F75EDF1B}"/>
                  </a:ext>
                </a:extLst>
              </p:cNvPr>
              <p:cNvSpPr>
                <a:spLocks/>
              </p:cNvSpPr>
              <p:nvPr/>
            </p:nvSpPr>
            <p:spPr bwMode="auto">
              <a:xfrm>
                <a:off x="92" y="411"/>
                <a:ext cx="47" cy="27"/>
              </a:xfrm>
              <a:custGeom>
                <a:avLst/>
                <a:gdLst>
                  <a:gd name="T0" fmla="*/ 0 w 20"/>
                  <a:gd name="T1" fmla="*/ 11 h 11"/>
                  <a:gd name="T2" fmla="*/ 10 w 20"/>
                  <a:gd name="T3" fmla="*/ 5 h 11"/>
                  <a:gd name="T4" fmla="*/ 20 w 20"/>
                  <a:gd name="T5" fmla="*/ 1 h 11"/>
                  <a:gd name="T6" fmla="*/ 20 w 20"/>
                  <a:gd name="T7" fmla="*/ 0 h 11"/>
                  <a:gd name="T8" fmla="*/ 0 w 20"/>
                  <a:gd name="T9" fmla="*/ 10 h 11"/>
                  <a:gd name="T10" fmla="*/ 0 w 20"/>
                  <a:gd name="T11" fmla="*/ 11 h 11"/>
                </a:gdLst>
                <a:ahLst/>
                <a:cxnLst>
                  <a:cxn ang="0">
                    <a:pos x="T0" y="T1"/>
                  </a:cxn>
                  <a:cxn ang="0">
                    <a:pos x="T2" y="T3"/>
                  </a:cxn>
                  <a:cxn ang="0">
                    <a:pos x="T4" y="T5"/>
                  </a:cxn>
                  <a:cxn ang="0">
                    <a:pos x="T6" y="T7"/>
                  </a:cxn>
                  <a:cxn ang="0">
                    <a:pos x="T8" y="T9"/>
                  </a:cxn>
                  <a:cxn ang="0">
                    <a:pos x="T10" y="T11"/>
                  </a:cxn>
                </a:cxnLst>
                <a:rect l="0" t="0" r="r" b="b"/>
                <a:pathLst>
                  <a:path w="20" h="11">
                    <a:moveTo>
                      <a:pt x="0" y="11"/>
                    </a:moveTo>
                    <a:cubicBezTo>
                      <a:pt x="3" y="9"/>
                      <a:pt x="6" y="7"/>
                      <a:pt x="10" y="5"/>
                    </a:cubicBezTo>
                    <a:cubicBezTo>
                      <a:pt x="13" y="3"/>
                      <a:pt x="17" y="2"/>
                      <a:pt x="20" y="1"/>
                    </a:cubicBezTo>
                    <a:cubicBezTo>
                      <a:pt x="20" y="0"/>
                      <a:pt x="20" y="0"/>
                      <a:pt x="20" y="0"/>
                    </a:cubicBezTo>
                    <a:cubicBezTo>
                      <a:pt x="13" y="0"/>
                      <a:pt x="5" y="5"/>
                      <a:pt x="0" y="10"/>
                    </a:cubicBezTo>
                    <a:lnTo>
                      <a:pt x="0" y="11"/>
                    </a:ln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3" name="Freeform 2932">
                <a:extLst>
                  <a:ext uri="{FF2B5EF4-FFF2-40B4-BE49-F238E27FC236}">
                    <a16:creationId xmlns:a16="http://schemas.microsoft.com/office/drawing/2014/main" id="{023556FD-B9E9-40D5-9008-B9571692C00E}"/>
                  </a:ext>
                </a:extLst>
              </p:cNvPr>
              <p:cNvSpPr>
                <a:spLocks/>
              </p:cNvSpPr>
              <p:nvPr/>
            </p:nvSpPr>
            <p:spPr bwMode="auto">
              <a:xfrm>
                <a:off x="678" y="581"/>
                <a:ext cx="207" cy="151"/>
              </a:xfrm>
              <a:custGeom>
                <a:avLst/>
                <a:gdLst>
                  <a:gd name="T0" fmla="*/ 85 w 87"/>
                  <a:gd name="T1" fmla="*/ 1 h 63"/>
                  <a:gd name="T2" fmla="*/ 79 w 87"/>
                  <a:gd name="T3" fmla="*/ 23 h 63"/>
                  <a:gd name="T4" fmla="*/ 50 w 87"/>
                  <a:gd name="T5" fmla="*/ 55 h 63"/>
                  <a:gd name="T6" fmla="*/ 33 w 87"/>
                  <a:gd name="T7" fmla="*/ 60 h 63"/>
                  <a:gd name="T8" fmla="*/ 10 w 87"/>
                  <a:gd name="T9" fmla="*/ 52 h 63"/>
                  <a:gd name="T10" fmla="*/ 3 w 87"/>
                  <a:gd name="T11" fmla="*/ 50 h 63"/>
                  <a:gd name="T12" fmla="*/ 0 w 87"/>
                  <a:gd name="T13" fmla="*/ 48 h 63"/>
                  <a:gd name="T14" fmla="*/ 1 w 87"/>
                  <a:gd name="T15" fmla="*/ 44 h 63"/>
                  <a:gd name="T16" fmla="*/ 5 w 87"/>
                  <a:gd name="T17" fmla="*/ 43 h 63"/>
                  <a:gd name="T18" fmla="*/ 26 w 87"/>
                  <a:gd name="T19" fmla="*/ 27 h 63"/>
                  <a:gd name="T20" fmla="*/ 42 w 87"/>
                  <a:gd name="T21" fmla="*/ 6 h 63"/>
                  <a:gd name="T22" fmla="*/ 60 w 87"/>
                  <a:gd name="T23" fmla="*/ 4 h 63"/>
                  <a:gd name="T24" fmla="*/ 72 w 87"/>
                  <a:gd name="T25" fmla="*/ 3 h 63"/>
                  <a:gd name="T26" fmla="*/ 85 w 87"/>
                  <a:gd name="T27" fmla="*/ 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63">
                    <a:moveTo>
                      <a:pt x="85" y="1"/>
                    </a:moveTo>
                    <a:cubicBezTo>
                      <a:pt x="87" y="9"/>
                      <a:pt x="83" y="16"/>
                      <a:pt x="79" y="23"/>
                    </a:cubicBezTo>
                    <a:cubicBezTo>
                      <a:pt x="71" y="35"/>
                      <a:pt x="61" y="46"/>
                      <a:pt x="50" y="55"/>
                    </a:cubicBezTo>
                    <a:cubicBezTo>
                      <a:pt x="44" y="60"/>
                      <a:pt x="41" y="63"/>
                      <a:pt x="33" y="60"/>
                    </a:cubicBezTo>
                    <a:cubicBezTo>
                      <a:pt x="25" y="57"/>
                      <a:pt x="17" y="54"/>
                      <a:pt x="10" y="52"/>
                    </a:cubicBezTo>
                    <a:cubicBezTo>
                      <a:pt x="7" y="51"/>
                      <a:pt x="5" y="51"/>
                      <a:pt x="3" y="50"/>
                    </a:cubicBezTo>
                    <a:cubicBezTo>
                      <a:pt x="2" y="49"/>
                      <a:pt x="1" y="48"/>
                      <a:pt x="0" y="48"/>
                    </a:cubicBezTo>
                    <a:cubicBezTo>
                      <a:pt x="0" y="47"/>
                      <a:pt x="0" y="45"/>
                      <a:pt x="1" y="44"/>
                    </a:cubicBezTo>
                    <a:cubicBezTo>
                      <a:pt x="3" y="44"/>
                      <a:pt x="4" y="44"/>
                      <a:pt x="5" y="43"/>
                    </a:cubicBezTo>
                    <a:cubicBezTo>
                      <a:pt x="12" y="38"/>
                      <a:pt x="20" y="33"/>
                      <a:pt x="26" y="27"/>
                    </a:cubicBezTo>
                    <a:cubicBezTo>
                      <a:pt x="33" y="21"/>
                      <a:pt x="39" y="14"/>
                      <a:pt x="42" y="6"/>
                    </a:cubicBezTo>
                    <a:cubicBezTo>
                      <a:pt x="48" y="4"/>
                      <a:pt x="54" y="4"/>
                      <a:pt x="60" y="4"/>
                    </a:cubicBezTo>
                    <a:cubicBezTo>
                      <a:pt x="64" y="4"/>
                      <a:pt x="68" y="4"/>
                      <a:pt x="72" y="3"/>
                    </a:cubicBezTo>
                    <a:cubicBezTo>
                      <a:pt x="76" y="3"/>
                      <a:pt x="81" y="0"/>
                      <a:pt x="85" y="1"/>
                    </a:cubicBezTo>
                    <a:close/>
                  </a:path>
                </a:pathLst>
              </a:custGeom>
              <a:solidFill>
                <a:srgbClr val="DD23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4" name="Freeform 2933">
                <a:extLst>
                  <a:ext uri="{FF2B5EF4-FFF2-40B4-BE49-F238E27FC236}">
                    <a16:creationId xmlns:a16="http://schemas.microsoft.com/office/drawing/2014/main" id="{668FC29E-9CB9-4434-85EA-D442C511CC46}"/>
                  </a:ext>
                </a:extLst>
              </p:cNvPr>
              <p:cNvSpPr>
                <a:spLocks/>
              </p:cNvSpPr>
              <p:nvPr/>
            </p:nvSpPr>
            <p:spPr bwMode="auto">
              <a:xfrm>
                <a:off x="373" y="5"/>
                <a:ext cx="109" cy="95"/>
              </a:xfrm>
              <a:custGeom>
                <a:avLst/>
                <a:gdLst>
                  <a:gd name="T0" fmla="*/ 4 w 46"/>
                  <a:gd name="T1" fmla="*/ 38 h 40"/>
                  <a:gd name="T2" fmla="*/ 45 w 46"/>
                  <a:gd name="T3" fmla="*/ 2 h 40"/>
                  <a:gd name="T4" fmla="*/ 44 w 46"/>
                  <a:gd name="T5" fmla="*/ 1 h 40"/>
                  <a:gd name="T6" fmla="*/ 1 w 46"/>
                  <a:gd name="T7" fmla="*/ 36 h 40"/>
                  <a:gd name="T8" fmla="*/ 4 w 46"/>
                  <a:gd name="T9" fmla="*/ 38 h 40"/>
                </a:gdLst>
                <a:ahLst/>
                <a:cxnLst>
                  <a:cxn ang="0">
                    <a:pos x="T0" y="T1"/>
                  </a:cxn>
                  <a:cxn ang="0">
                    <a:pos x="T2" y="T3"/>
                  </a:cxn>
                  <a:cxn ang="0">
                    <a:pos x="T4" y="T5"/>
                  </a:cxn>
                  <a:cxn ang="0">
                    <a:pos x="T6" y="T7"/>
                  </a:cxn>
                  <a:cxn ang="0">
                    <a:pos x="T8" y="T9"/>
                  </a:cxn>
                </a:cxnLst>
                <a:rect l="0" t="0" r="r" b="b"/>
                <a:pathLst>
                  <a:path w="46" h="40">
                    <a:moveTo>
                      <a:pt x="4" y="38"/>
                    </a:moveTo>
                    <a:cubicBezTo>
                      <a:pt x="18" y="27"/>
                      <a:pt x="34" y="16"/>
                      <a:pt x="45" y="2"/>
                    </a:cubicBezTo>
                    <a:cubicBezTo>
                      <a:pt x="46" y="2"/>
                      <a:pt x="45" y="0"/>
                      <a:pt x="44" y="1"/>
                    </a:cubicBezTo>
                    <a:cubicBezTo>
                      <a:pt x="29" y="11"/>
                      <a:pt x="16" y="25"/>
                      <a:pt x="1" y="36"/>
                    </a:cubicBezTo>
                    <a:cubicBezTo>
                      <a:pt x="0" y="37"/>
                      <a:pt x="2" y="40"/>
                      <a:pt x="4" y="38"/>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5" name="Freeform 2934">
                <a:extLst>
                  <a:ext uri="{FF2B5EF4-FFF2-40B4-BE49-F238E27FC236}">
                    <a16:creationId xmlns:a16="http://schemas.microsoft.com/office/drawing/2014/main" id="{5C387CE3-AEA9-4B69-80FF-21A31D708D8E}"/>
                  </a:ext>
                </a:extLst>
              </p:cNvPr>
              <p:cNvSpPr>
                <a:spLocks/>
              </p:cNvSpPr>
              <p:nvPr/>
            </p:nvSpPr>
            <p:spPr bwMode="auto">
              <a:xfrm>
                <a:off x="637" y="48"/>
                <a:ext cx="134" cy="131"/>
              </a:xfrm>
              <a:custGeom>
                <a:avLst/>
                <a:gdLst>
                  <a:gd name="T0" fmla="*/ 0 w 56"/>
                  <a:gd name="T1" fmla="*/ 0 h 55"/>
                  <a:gd name="T2" fmla="*/ 13 w 56"/>
                  <a:gd name="T3" fmla="*/ 7 h 55"/>
                  <a:gd name="T4" fmla="*/ 32 w 56"/>
                  <a:gd name="T5" fmla="*/ 22 h 55"/>
                  <a:gd name="T6" fmla="*/ 56 w 56"/>
                  <a:gd name="T7" fmla="*/ 55 h 55"/>
                  <a:gd name="T8" fmla="*/ 56 w 56"/>
                  <a:gd name="T9" fmla="*/ 54 h 55"/>
                  <a:gd name="T10" fmla="*/ 34 w 56"/>
                  <a:gd name="T11" fmla="*/ 23 h 55"/>
                  <a:gd name="T12" fmla="*/ 18 w 56"/>
                  <a:gd name="T13" fmla="*/ 10 h 55"/>
                  <a:gd name="T14" fmla="*/ 0 w 56"/>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55">
                    <a:moveTo>
                      <a:pt x="0" y="0"/>
                    </a:moveTo>
                    <a:cubicBezTo>
                      <a:pt x="4" y="3"/>
                      <a:pt x="9" y="5"/>
                      <a:pt x="13" y="7"/>
                    </a:cubicBezTo>
                    <a:cubicBezTo>
                      <a:pt x="20" y="12"/>
                      <a:pt x="26" y="17"/>
                      <a:pt x="32" y="22"/>
                    </a:cubicBezTo>
                    <a:cubicBezTo>
                      <a:pt x="42" y="32"/>
                      <a:pt x="49" y="42"/>
                      <a:pt x="56" y="55"/>
                    </a:cubicBezTo>
                    <a:cubicBezTo>
                      <a:pt x="56" y="55"/>
                      <a:pt x="56" y="55"/>
                      <a:pt x="56" y="54"/>
                    </a:cubicBezTo>
                    <a:cubicBezTo>
                      <a:pt x="54" y="42"/>
                      <a:pt x="43" y="31"/>
                      <a:pt x="34" y="23"/>
                    </a:cubicBezTo>
                    <a:cubicBezTo>
                      <a:pt x="29" y="18"/>
                      <a:pt x="24" y="14"/>
                      <a:pt x="18" y="10"/>
                    </a:cubicBezTo>
                    <a:cubicBezTo>
                      <a:pt x="12" y="5"/>
                      <a:pt x="6" y="4"/>
                      <a:pt x="0" y="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6" name="Freeform 2935">
                <a:extLst>
                  <a:ext uri="{FF2B5EF4-FFF2-40B4-BE49-F238E27FC236}">
                    <a16:creationId xmlns:a16="http://schemas.microsoft.com/office/drawing/2014/main" id="{E1D018A8-B6F4-49F7-87B4-9701AD06CD0B}"/>
                  </a:ext>
                </a:extLst>
              </p:cNvPr>
              <p:cNvSpPr>
                <a:spLocks/>
              </p:cNvSpPr>
              <p:nvPr/>
            </p:nvSpPr>
            <p:spPr bwMode="auto">
              <a:xfrm>
                <a:off x="637" y="62"/>
                <a:ext cx="110" cy="115"/>
              </a:xfrm>
              <a:custGeom>
                <a:avLst/>
                <a:gdLst>
                  <a:gd name="T0" fmla="*/ 0 w 46"/>
                  <a:gd name="T1" fmla="*/ 0 h 48"/>
                  <a:gd name="T2" fmla="*/ 26 w 46"/>
                  <a:gd name="T3" fmla="*/ 20 h 48"/>
                  <a:gd name="T4" fmla="*/ 45 w 46"/>
                  <a:gd name="T5" fmla="*/ 47 h 48"/>
                  <a:gd name="T6" fmla="*/ 46 w 46"/>
                  <a:gd name="T7" fmla="*/ 47 h 48"/>
                  <a:gd name="T8" fmla="*/ 28 w 46"/>
                  <a:gd name="T9" fmla="*/ 20 h 48"/>
                  <a:gd name="T10" fmla="*/ 0 w 46"/>
                  <a:gd name="T11" fmla="*/ 0 h 48"/>
                </a:gdLst>
                <a:ahLst/>
                <a:cxnLst>
                  <a:cxn ang="0">
                    <a:pos x="T0" y="T1"/>
                  </a:cxn>
                  <a:cxn ang="0">
                    <a:pos x="T2" y="T3"/>
                  </a:cxn>
                  <a:cxn ang="0">
                    <a:pos x="T4" y="T5"/>
                  </a:cxn>
                  <a:cxn ang="0">
                    <a:pos x="T6" y="T7"/>
                  </a:cxn>
                  <a:cxn ang="0">
                    <a:pos x="T8" y="T9"/>
                  </a:cxn>
                  <a:cxn ang="0">
                    <a:pos x="T10" y="T11"/>
                  </a:cxn>
                </a:cxnLst>
                <a:rect l="0" t="0" r="r" b="b"/>
                <a:pathLst>
                  <a:path w="46" h="48">
                    <a:moveTo>
                      <a:pt x="0" y="0"/>
                    </a:moveTo>
                    <a:cubicBezTo>
                      <a:pt x="10" y="5"/>
                      <a:pt x="19" y="12"/>
                      <a:pt x="26" y="20"/>
                    </a:cubicBezTo>
                    <a:cubicBezTo>
                      <a:pt x="34" y="29"/>
                      <a:pt x="38" y="38"/>
                      <a:pt x="45" y="47"/>
                    </a:cubicBezTo>
                    <a:cubicBezTo>
                      <a:pt x="45" y="48"/>
                      <a:pt x="46" y="48"/>
                      <a:pt x="46" y="47"/>
                    </a:cubicBezTo>
                    <a:cubicBezTo>
                      <a:pt x="43" y="37"/>
                      <a:pt x="35" y="27"/>
                      <a:pt x="28" y="20"/>
                    </a:cubicBezTo>
                    <a:cubicBezTo>
                      <a:pt x="20" y="11"/>
                      <a:pt x="11" y="5"/>
                      <a:pt x="0" y="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7" name="Freeform 2936">
                <a:extLst>
                  <a:ext uri="{FF2B5EF4-FFF2-40B4-BE49-F238E27FC236}">
                    <a16:creationId xmlns:a16="http://schemas.microsoft.com/office/drawing/2014/main" id="{23B5C658-F013-46BA-9091-F8C298817F57}"/>
                  </a:ext>
                </a:extLst>
              </p:cNvPr>
              <p:cNvSpPr>
                <a:spLocks/>
              </p:cNvSpPr>
              <p:nvPr/>
            </p:nvSpPr>
            <p:spPr bwMode="auto">
              <a:xfrm>
                <a:off x="630" y="76"/>
                <a:ext cx="100" cy="115"/>
              </a:xfrm>
              <a:custGeom>
                <a:avLst/>
                <a:gdLst>
                  <a:gd name="T0" fmla="*/ 0 w 42"/>
                  <a:gd name="T1" fmla="*/ 1 h 48"/>
                  <a:gd name="T2" fmla="*/ 24 w 42"/>
                  <a:gd name="T3" fmla="*/ 20 h 48"/>
                  <a:gd name="T4" fmla="*/ 40 w 42"/>
                  <a:gd name="T5" fmla="*/ 47 h 48"/>
                  <a:gd name="T6" fmla="*/ 41 w 42"/>
                  <a:gd name="T7" fmla="*/ 47 h 48"/>
                  <a:gd name="T8" fmla="*/ 1 w 42"/>
                  <a:gd name="T9" fmla="*/ 0 h 48"/>
                  <a:gd name="T10" fmla="*/ 0 w 42"/>
                  <a:gd name="T11" fmla="*/ 1 h 48"/>
                </a:gdLst>
                <a:ahLst/>
                <a:cxnLst>
                  <a:cxn ang="0">
                    <a:pos x="T0" y="T1"/>
                  </a:cxn>
                  <a:cxn ang="0">
                    <a:pos x="T2" y="T3"/>
                  </a:cxn>
                  <a:cxn ang="0">
                    <a:pos x="T4" y="T5"/>
                  </a:cxn>
                  <a:cxn ang="0">
                    <a:pos x="T6" y="T7"/>
                  </a:cxn>
                  <a:cxn ang="0">
                    <a:pos x="T8" y="T9"/>
                  </a:cxn>
                  <a:cxn ang="0">
                    <a:pos x="T10" y="T11"/>
                  </a:cxn>
                </a:cxnLst>
                <a:rect l="0" t="0" r="r" b="b"/>
                <a:pathLst>
                  <a:path w="42" h="48">
                    <a:moveTo>
                      <a:pt x="0" y="1"/>
                    </a:moveTo>
                    <a:cubicBezTo>
                      <a:pt x="9" y="6"/>
                      <a:pt x="17" y="13"/>
                      <a:pt x="24" y="20"/>
                    </a:cubicBezTo>
                    <a:cubicBezTo>
                      <a:pt x="31" y="29"/>
                      <a:pt x="34" y="38"/>
                      <a:pt x="40" y="47"/>
                    </a:cubicBezTo>
                    <a:cubicBezTo>
                      <a:pt x="41" y="48"/>
                      <a:pt x="42" y="48"/>
                      <a:pt x="41" y="47"/>
                    </a:cubicBezTo>
                    <a:cubicBezTo>
                      <a:pt x="35" y="27"/>
                      <a:pt x="19" y="10"/>
                      <a:pt x="1" y="0"/>
                    </a:cubicBezTo>
                    <a:cubicBezTo>
                      <a:pt x="0" y="0"/>
                      <a:pt x="0" y="1"/>
                      <a:pt x="0"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8" name="Freeform 2937">
                <a:extLst>
                  <a:ext uri="{FF2B5EF4-FFF2-40B4-BE49-F238E27FC236}">
                    <a16:creationId xmlns:a16="http://schemas.microsoft.com/office/drawing/2014/main" id="{A234EAFC-B505-4E4A-8147-4BDD877E97FF}"/>
                  </a:ext>
                </a:extLst>
              </p:cNvPr>
              <p:cNvSpPr>
                <a:spLocks/>
              </p:cNvSpPr>
              <p:nvPr/>
            </p:nvSpPr>
            <p:spPr bwMode="auto">
              <a:xfrm>
                <a:off x="625" y="88"/>
                <a:ext cx="74" cy="106"/>
              </a:xfrm>
              <a:custGeom>
                <a:avLst/>
                <a:gdLst>
                  <a:gd name="T0" fmla="*/ 0 w 31"/>
                  <a:gd name="T1" fmla="*/ 1 h 44"/>
                  <a:gd name="T2" fmla="*/ 18 w 31"/>
                  <a:gd name="T3" fmla="*/ 18 h 44"/>
                  <a:gd name="T4" fmla="*/ 30 w 31"/>
                  <a:gd name="T5" fmla="*/ 44 h 44"/>
                  <a:gd name="T6" fmla="*/ 31 w 31"/>
                  <a:gd name="T7" fmla="*/ 44 h 44"/>
                  <a:gd name="T8" fmla="*/ 23 w 31"/>
                  <a:gd name="T9" fmla="*/ 19 h 44"/>
                  <a:gd name="T10" fmla="*/ 1 w 31"/>
                  <a:gd name="T11" fmla="*/ 0 h 44"/>
                  <a:gd name="T12" fmla="*/ 0 w 31"/>
                  <a:gd name="T13" fmla="*/ 1 h 44"/>
                </a:gdLst>
                <a:ahLst/>
                <a:cxnLst>
                  <a:cxn ang="0">
                    <a:pos x="T0" y="T1"/>
                  </a:cxn>
                  <a:cxn ang="0">
                    <a:pos x="T2" y="T3"/>
                  </a:cxn>
                  <a:cxn ang="0">
                    <a:pos x="T4" y="T5"/>
                  </a:cxn>
                  <a:cxn ang="0">
                    <a:pos x="T6" y="T7"/>
                  </a:cxn>
                  <a:cxn ang="0">
                    <a:pos x="T8" y="T9"/>
                  </a:cxn>
                  <a:cxn ang="0">
                    <a:pos x="T10" y="T11"/>
                  </a:cxn>
                  <a:cxn ang="0">
                    <a:pos x="T12" y="T13"/>
                  </a:cxn>
                </a:cxnLst>
                <a:rect l="0" t="0" r="r" b="b"/>
                <a:pathLst>
                  <a:path w="31" h="44">
                    <a:moveTo>
                      <a:pt x="0" y="1"/>
                    </a:moveTo>
                    <a:cubicBezTo>
                      <a:pt x="5" y="8"/>
                      <a:pt x="12" y="12"/>
                      <a:pt x="18" y="18"/>
                    </a:cubicBezTo>
                    <a:cubicBezTo>
                      <a:pt x="26" y="25"/>
                      <a:pt x="26" y="35"/>
                      <a:pt x="30" y="44"/>
                    </a:cubicBezTo>
                    <a:cubicBezTo>
                      <a:pt x="30" y="44"/>
                      <a:pt x="31" y="44"/>
                      <a:pt x="31" y="44"/>
                    </a:cubicBezTo>
                    <a:cubicBezTo>
                      <a:pt x="31" y="35"/>
                      <a:pt x="28" y="26"/>
                      <a:pt x="23" y="19"/>
                    </a:cubicBezTo>
                    <a:cubicBezTo>
                      <a:pt x="17" y="11"/>
                      <a:pt x="8" y="7"/>
                      <a:pt x="1" y="0"/>
                    </a:cubicBezTo>
                    <a:cubicBezTo>
                      <a:pt x="0" y="0"/>
                      <a:pt x="0" y="1"/>
                      <a:pt x="0"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9" name="Freeform 2938">
                <a:extLst>
                  <a:ext uri="{FF2B5EF4-FFF2-40B4-BE49-F238E27FC236}">
                    <a16:creationId xmlns:a16="http://schemas.microsoft.com/office/drawing/2014/main" id="{CFDF9BC3-27BC-4781-B291-A76C3DC95507}"/>
                  </a:ext>
                </a:extLst>
              </p:cNvPr>
              <p:cNvSpPr>
                <a:spLocks/>
              </p:cNvSpPr>
              <p:nvPr/>
            </p:nvSpPr>
            <p:spPr bwMode="auto">
              <a:xfrm>
                <a:off x="613" y="103"/>
                <a:ext cx="74" cy="83"/>
              </a:xfrm>
              <a:custGeom>
                <a:avLst/>
                <a:gdLst>
                  <a:gd name="T0" fmla="*/ 0 w 31"/>
                  <a:gd name="T1" fmla="*/ 1 h 35"/>
                  <a:gd name="T2" fmla="*/ 17 w 31"/>
                  <a:gd name="T3" fmla="*/ 15 h 35"/>
                  <a:gd name="T4" fmla="*/ 30 w 31"/>
                  <a:gd name="T5" fmla="*/ 34 h 35"/>
                  <a:gd name="T6" fmla="*/ 31 w 31"/>
                  <a:gd name="T7" fmla="*/ 34 h 35"/>
                  <a:gd name="T8" fmla="*/ 1 w 31"/>
                  <a:gd name="T9" fmla="*/ 0 h 35"/>
                  <a:gd name="T10" fmla="*/ 0 w 31"/>
                  <a:gd name="T11" fmla="*/ 1 h 35"/>
                </a:gdLst>
                <a:ahLst/>
                <a:cxnLst>
                  <a:cxn ang="0">
                    <a:pos x="T0" y="T1"/>
                  </a:cxn>
                  <a:cxn ang="0">
                    <a:pos x="T2" y="T3"/>
                  </a:cxn>
                  <a:cxn ang="0">
                    <a:pos x="T4" y="T5"/>
                  </a:cxn>
                  <a:cxn ang="0">
                    <a:pos x="T6" y="T7"/>
                  </a:cxn>
                  <a:cxn ang="0">
                    <a:pos x="T8" y="T9"/>
                  </a:cxn>
                  <a:cxn ang="0">
                    <a:pos x="T10" y="T11"/>
                  </a:cxn>
                </a:cxnLst>
                <a:rect l="0" t="0" r="r" b="b"/>
                <a:pathLst>
                  <a:path w="31" h="35">
                    <a:moveTo>
                      <a:pt x="0" y="1"/>
                    </a:moveTo>
                    <a:cubicBezTo>
                      <a:pt x="6" y="6"/>
                      <a:pt x="11" y="10"/>
                      <a:pt x="17" y="15"/>
                    </a:cubicBezTo>
                    <a:cubicBezTo>
                      <a:pt x="22" y="21"/>
                      <a:pt x="26" y="27"/>
                      <a:pt x="30" y="34"/>
                    </a:cubicBezTo>
                    <a:cubicBezTo>
                      <a:pt x="30" y="35"/>
                      <a:pt x="31" y="35"/>
                      <a:pt x="31" y="34"/>
                    </a:cubicBezTo>
                    <a:cubicBezTo>
                      <a:pt x="27" y="19"/>
                      <a:pt x="13" y="8"/>
                      <a:pt x="1" y="0"/>
                    </a:cubicBezTo>
                    <a:lnTo>
                      <a:pt x="0" y="1"/>
                    </a:ln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0" name="Freeform 2939">
                <a:extLst>
                  <a:ext uri="{FF2B5EF4-FFF2-40B4-BE49-F238E27FC236}">
                    <a16:creationId xmlns:a16="http://schemas.microsoft.com/office/drawing/2014/main" id="{54FCAB9F-CD47-42DD-9972-B49566073415}"/>
                  </a:ext>
                </a:extLst>
              </p:cNvPr>
              <p:cNvSpPr>
                <a:spLocks/>
              </p:cNvSpPr>
              <p:nvPr/>
            </p:nvSpPr>
            <p:spPr bwMode="auto">
              <a:xfrm>
                <a:off x="606" y="115"/>
                <a:ext cx="69" cy="79"/>
              </a:xfrm>
              <a:custGeom>
                <a:avLst/>
                <a:gdLst>
                  <a:gd name="T0" fmla="*/ 1 w 29"/>
                  <a:gd name="T1" fmla="*/ 2 h 33"/>
                  <a:gd name="T2" fmla="*/ 15 w 29"/>
                  <a:gd name="T3" fmla="*/ 15 h 33"/>
                  <a:gd name="T4" fmla="*/ 28 w 29"/>
                  <a:gd name="T5" fmla="*/ 32 h 33"/>
                  <a:gd name="T6" fmla="*/ 29 w 29"/>
                  <a:gd name="T7" fmla="*/ 32 h 33"/>
                  <a:gd name="T8" fmla="*/ 2 w 29"/>
                  <a:gd name="T9" fmla="*/ 1 h 33"/>
                  <a:gd name="T10" fmla="*/ 1 w 29"/>
                  <a:gd name="T11" fmla="*/ 2 h 33"/>
                </a:gdLst>
                <a:ahLst/>
                <a:cxnLst>
                  <a:cxn ang="0">
                    <a:pos x="T0" y="T1"/>
                  </a:cxn>
                  <a:cxn ang="0">
                    <a:pos x="T2" y="T3"/>
                  </a:cxn>
                  <a:cxn ang="0">
                    <a:pos x="T4" y="T5"/>
                  </a:cxn>
                  <a:cxn ang="0">
                    <a:pos x="T6" y="T7"/>
                  </a:cxn>
                  <a:cxn ang="0">
                    <a:pos x="T8" y="T9"/>
                  </a:cxn>
                  <a:cxn ang="0">
                    <a:pos x="T10" y="T11"/>
                  </a:cxn>
                </a:cxnLst>
                <a:rect l="0" t="0" r="r" b="b"/>
                <a:pathLst>
                  <a:path w="29" h="33">
                    <a:moveTo>
                      <a:pt x="1" y="2"/>
                    </a:moveTo>
                    <a:cubicBezTo>
                      <a:pt x="6" y="6"/>
                      <a:pt x="11" y="10"/>
                      <a:pt x="15" y="15"/>
                    </a:cubicBezTo>
                    <a:cubicBezTo>
                      <a:pt x="21" y="20"/>
                      <a:pt x="24" y="26"/>
                      <a:pt x="28" y="32"/>
                    </a:cubicBezTo>
                    <a:cubicBezTo>
                      <a:pt x="28" y="33"/>
                      <a:pt x="29" y="32"/>
                      <a:pt x="29" y="32"/>
                    </a:cubicBezTo>
                    <a:cubicBezTo>
                      <a:pt x="26" y="18"/>
                      <a:pt x="12" y="8"/>
                      <a:pt x="2" y="1"/>
                    </a:cubicBezTo>
                    <a:cubicBezTo>
                      <a:pt x="1" y="0"/>
                      <a:pt x="0" y="1"/>
                      <a:pt x="1"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1" name="Freeform 2940">
                <a:extLst>
                  <a:ext uri="{FF2B5EF4-FFF2-40B4-BE49-F238E27FC236}">
                    <a16:creationId xmlns:a16="http://schemas.microsoft.com/office/drawing/2014/main" id="{E856751E-3E1D-404F-AD93-0335B62AE465}"/>
                  </a:ext>
                </a:extLst>
              </p:cNvPr>
              <p:cNvSpPr>
                <a:spLocks/>
              </p:cNvSpPr>
              <p:nvPr/>
            </p:nvSpPr>
            <p:spPr bwMode="auto">
              <a:xfrm>
                <a:off x="599" y="129"/>
                <a:ext cx="62" cy="69"/>
              </a:xfrm>
              <a:custGeom>
                <a:avLst/>
                <a:gdLst>
                  <a:gd name="T0" fmla="*/ 1 w 26"/>
                  <a:gd name="T1" fmla="*/ 1 h 29"/>
                  <a:gd name="T2" fmla="*/ 25 w 26"/>
                  <a:gd name="T3" fmla="*/ 28 h 29"/>
                  <a:gd name="T4" fmla="*/ 26 w 26"/>
                  <a:gd name="T5" fmla="*/ 28 h 29"/>
                  <a:gd name="T6" fmla="*/ 1 w 26"/>
                  <a:gd name="T7" fmla="*/ 1 h 29"/>
                  <a:gd name="T8" fmla="*/ 1 w 26"/>
                  <a:gd name="T9" fmla="*/ 1 h 29"/>
                </a:gdLst>
                <a:ahLst/>
                <a:cxnLst>
                  <a:cxn ang="0">
                    <a:pos x="T0" y="T1"/>
                  </a:cxn>
                  <a:cxn ang="0">
                    <a:pos x="T2" y="T3"/>
                  </a:cxn>
                  <a:cxn ang="0">
                    <a:pos x="T4" y="T5"/>
                  </a:cxn>
                  <a:cxn ang="0">
                    <a:pos x="T6" y="T7"/>
                  </a:cxn>
                  <a:cxn ang="0">
                    <a:pos x="T8" y="T9"/>
                  </a:cxn>
                </a:cxnLst>
                <a:rect l="0" t="0" r="r" b="b"/>
                <a:pathLst>
                  <a:path w="26" h="29">
                    <a:moveTo>
                      <a:pt x="1" y="1"/>
                    </a:moveTo>
                    <a:cubicBezTo>
                      <a:pt x="9" y="11"/>
                      <a:pt x="19" y="17"/>
                      <a:pt x="25" y="28"/>
                    </a:cubicBezTo>
                    <a:cubicBezTo>
                      <a:pt x="25" y="29"/>
                      <a:pt x="26" y="28"/>
                      <a:pt x="26" y="28"/>
                    </a:cubicBezTo>
                    <a:cubicBezTo>
                      <a:pt x="23" y="15"/>
                      <a:pt x="10" y="9"/>
                      <a:pt x="1" y="1"/>
                    </a:cubicBezTo>
                    <a:cubicBezTo>
                      <a:pt x="1" y="0"/>
                      <a:pt x="0" y="1"/>
                      <a:pt x="1"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2" name="Freeform 2941">
                <a:extLst>
                  <a:ext uri="{FF2B5EF4-FFF2-40B4-BE49-F238E27FC236}">
                    <a16:creationId xmlns:a16="http://schemas.microsoft.com/office/drawing/2014/main" id="{699AB80A-2508-4E3D-991D-B91EAAEE4ABE}"/>
                  </a:ext>
                </a:extLst>
              </p:cNvPr>
              <p:cNvSpPr>
                <a:spLocks/>
              </p:cNvSpPr>
              <p:nvPr/>
            </p:nvSpPr>
            <p:spPr bwMode="auto">
              <a:xfrm>
                <a:off x="582" y="136"/>
                <a:ext cx="62" cy="70"/>
              </a:xfrm>
              <a:custGeom>
                <a:avLst/>
                <a:gdLst>
                  <a:gd name="T0" fmla="*/ 0 w 26"/>
                  <a:gd name="T1" fmla="*/ 1 h 29"/>
                  <a:gd name="T2" fmla="*/ 25 w 26"/>
                  <a:gd name="T3" fmla="*/ 28 h 29"/>
                  <a:gd name="T4" fmla="*/ 26 w 26"/>
                  <a:gd name="T5" fmla="*/ 28 h 29"/>
                  <a:gd name="T6" fmla="*/ 17 w 26"/>
                  <a:gd name="T7" fmla="*/ 15 h 29"/>
                  <a:gd name="T8" fmla="*/ 1 w 26"/>
                  <a:gd name="T9" fmla="*/ 0 h 29"/>
                  <a:gd name="T10" fmla="*/ 0 w 26"/>
                  <a:gd name="T11" fmla="*/ 1 h 29"/>
                </a:gdLst>
                <a:ahLst/>
                <a:cxnLst>
                  <a:cxn ang="0">
                    <a:pos x="T0" y="T1"/>
                  </a:cxn>
                  <a:cxn ang="0">
                    <a:pos x="T2" y="T3"/>
                  </a:cxn>
                  <a:cxn ang="0">
                    <a:pos x="T4" y="T5"/>
                  </a:cxn>
                  <a:cxn ang="0">
                    <a:pos x="T6" y="T7"/>
                  </a:cxn>
                  <a:cxn ang="0">
                    <a:pos x="T8" y="T9"/>
                  </a:cxn>
                  <a:cxn ang="0">
                    <a:pos x="T10" y="T11"/>
                  </a:cxn>
                </a:cxnLst>
                <a:rect l="0" t="0" r="r" b="b"/>
                <a:pathLst>
                  <a:path w="26" h="29">
                    <a:moveTo>
                      <a:pt x="0" y="1"/>
                    </a:moveTo>
                    <a:cubicBezTo>
                      <a:pt x="9" y="10"/>
                      <a:pt x="18" y="18"/>
                      <a:pt x="25" y="28"/>
                    </a:cubicBezTo>
                    <a:cubicBezTo>
                      <a:pt x="25" y="29"/>
                      <a:pt x="26" y="28"/>
                      <a:pt x="26" y="28"/>
                    </a:cubicBezTo>
                    <a:cubicBezTo>
                      <a:pt x="25" y="22"/>
                      <a:pt x="21" y="18"/>
                      <a:pt x="17" y="15"/>
                    </a:cubicBezTo>
                    <a:cubicBezTo>
                      <a:pt x="12" y="10"/>
                      <a:pt x="7" y="5"/>
                      <a:pt x="1" y="0"/>
                    </a:cubicBezTo>
                    <a:cubicBezTo>
                      <a:pt x="1" y="0"/>
                      <a:pt x="0" y="1"/>
                      <a:pt x="0"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3" name="Freeform 2942">
                <a:extLst>
                  <a:ext uri="{FF2B5EF4-FFF2-40B4-BE49-F238E27FC236}">
                    <a16:creationId xmlns:a16="http://schemas.microsoft.com/office/drawing/2014/main" id="{094B949E-5629-4650-BB49-29ACD244DF47}"/>
                  </a:ext>
                </a:extLst>
              </p:cNvPr>
              <p:cNvSpPr>
                <a:spLocks/>
              </p:cNvSpPr>
              <p:nvPr/>
            </p:nvSpPr>
            <p:spPr bwMode="auto">
              <a:xfrm>
                <a:off x="578" y="148"/>
                <a:ext cx="52" cy="60"/>
              </a:xfrm>
              <a:custGeom>
                <a:avLst/>
                <a:gdLst>
                  <a:gd name="T0" fmla="*/ 0 w 22"/>
                  <a:gd name="T1" fmla="*/ 2 h 25"/>
                  <a:gd name="T2" fmla="*/ 21 w 22"/>
                  <a:gd name="T3" fmla="*/ 25 h 25"/>
                  <a:gd name="T4" fmla="*/ 22 w 22"/>
                  <a:gd name="T5" fmla="*/ 24 h 25"/>
                  <a:gd name="T6" fmla="*/ 1 w 22"/>
                  <a:gd name="T7" fmla="*/ 1 h 25"/>
                  <a:gd name="T8" fmla="*/ 0 w 22"/>
                  <a:gd name="T9" fmla="*/ 2 h 25"/>
                </a:gdLst>
                <a:ahLst/>
                <a:cxnLst>
                  <a:cxn ang="0">
                    <a:pos x="T0" y="T1"/>
                  </a:cxn>
                  <a:cxn ang="0">
                    <a:pos x="T2" y="T3"/>
                  </a:cxn>
                  <a:cxn ang="0">
                    <a:pos x="T4" y="T5"/>
                  </a:cxn>
                  <a:cxn ang="0">
                    <a:pos x="T6" y="T7"/>
                  </a:cxn>
                  <a:cxn ang="0">
                    <a:pos x="T8" y="T9"/>
                  </a:cxn>
                </a:cxnLst>
                <a:rect l="0" t="0" r="r" b="b"/>
                <a:pathLst>
                  <a:path w="22" h="25">
                    <a:moveTo>
                      <a:pt x="0" y="2"/>
                    </a:moveTo>
                    <a:cubicBezTo>
                      <a:pt x="8" y="9"/>
                      <a:pt x="15" y="16"/>
                      <a:pt x="21" y="25"/>
                    </a:cubicBezTo>
                    <a:cubicBezTo>
                      <a:pt x="22" y="25"/>
                      <a:pt x="22" y="25"/>
                      <a:pt x="22" y="24"/>
                    </a:cubicBezTo>
                    <a:cubicBezTo>
                      <a:pt x="19" y="14"/>
                      <a:pt x="9" y="8"/>
                      <a:pt x="1" y="1"/>
                    </a:cubicBezTo>
                    <a:cubicBezTo>
                      <a:pt x="1" y="0"/>
                      <a:pt x="0" y="1"/>
                      <a:pt x="0"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4" name="Freeform 2943">
                <a:extLst>
                  <a:ext uri="{FF2B5EF4-FFF2-40B4-BE49-F238E27FC236}">
                    <a16:creationId xmlns:a16="http://schemas.microsoft.com/office/drawing/2014/main" id="{C30312F1-FDE1-41F2-92E8-17C49104C59B}"/>
                  </a:ext>
                </a:extLst>
              </p:cNvPr>
              <p:cNvSpPr>
                <a:spLocks/>
              </p:cNvSpPr>
              <p:nvPr/>
            </p:nvSpPr>
            <p:spPr bwMode="auto">
              <a:xfrm>
                <a:off x="559" y="151"/>
                <a:ext cx="57" cy="62"/>
              </a:xfrm>
              <a:custGeom>
                <a:avLst/>
                <a:gdLst>
                  <a:gd name="T0" fmla="*/ 1 w 24"/>
                  <a:gd name="T1" fmla="*/ 2 h 26"/>
                  <a:gd name="T2" fmla="*/ 12 w 24"/>
                  <a:gd name="T3" fmla="*/ 13 h 26"/>
                  <a:gd name="T4" fmla="*/ 23 w 24"/>
                  <a:gd name="T5" fmla="*/ 25 h 26"/>
                  <a:gd name="T6" fmla="*/ 24 w 24"/>
                  <a:gd name="T7" fmla="*/ 25 h 26"/>
                  <a:gd name="T8" fmla="*/ 2 w 24"/>
                  <a:gd name="T9" fmla="*/ 1 h 26"/>
                  <a:gd name="T10" fmla="*/ 1 w 24"/>
                  <a:gd name="T11" fmla="*/ 2 h 26"/>
                </a:gdLst>
                <a:ahLst/>
                <a:cxnLst>
                  <a:cxn ang="0">
                    <a:pos x="T0" y="T1"/>
                  </a:cxn>
                  <a:cxn ang="0">
                    <a:pos x="T2" y="T3"/>
                  </a:cxn>
                  <a:cxn ang="0">
                    <a:pos x="T4" y="T5"/>
                  </a:cxn>
                  <a:cxn ang="0">
                    <a:pos x="T6" y="T7"/>
                  </a:cxn>
                  <a:cxn ang="0">
                    <a:pos x="T8" y="T9"/>
                  </a:cxn>
                  <a:cxn ang="0">
                    <a:pos x="T10" y="T11"/>
                  </a:cxn>
                </a:cxnLst>
                <a:rect l="0" t="0" r="r" b="b"/>
                <a:pathLst>
                  <a:path w="24" h="26">
                    <a:moveTo>
                      <a:pt x="1" y="2"/>
                    </a:moveTo>
                    <a:cubicBezTo>
                      <a:pt x="4" y="6"/>
                      <a:pt x="8" y="10"/>
                      <a:pt x="12" y="13"/>
                    </a:cubicBezTo>
                    <a:cubicBezTo>
                      <a:pt x="17" y="17"/>
                      <a:pt x="20" y="21"/>
                      <a:pt x="23" y="25"/>
                    </a:cubicBezTo>
                    <a:cubicBezTo>
                      <a:pt x="24" y="26"/>
                      <a:pt x="24" y="26"/>
                      <a:pt x="24" y="25"/>
                    </a:cubicBezTo>
                    <a:cubicBezTo>
                      <a:pt x="22" y="14"/>
                      <a:pt x="9" y="9"/>
                      <a:pt x="2" y="1"/>
                    </a:cubicBezTo>
                    <a:cubicBezTo>
                      <a:pt x="1" y="0"/>
                      <a:pt x="0" y="1"/>
                      <a:pt x="1"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5" name="Freeform 2944">
                <a:extLst>
                  <a:ext uri="{FF2B5EF4-FFF2-40B4-BE49-F238E27FC236}">
                    <a16:creationId xmlns:a16="http://schemas.microsoft.com/office/drawing/2014/main" id="{78AAE02F-3028-4916-A46B-EE39E0544BE1}"/>
                  </a:ext>
                </a:extLst>
              </p:cNvPr>
              <p:cNvSpPr>
                <a:spLocks/>
              </p:cNvSpPr>
              <p:nvPr/>
            </p:nvSpPr>
            <p:spPr bwMode="auto">
              <a:xfrm>
                <a:off x="551" y="160"/>
                <a:ext cx="55" cy="58"/>
              </a:xfrm>
              <a:custGeom>
                <a:avLst/>
                <a:gdLst>
                  <a:gd name="T0" fmla="*/ 1 w 23"/>
                  <a:gd name="T1" fmla="*/ 2 h 24"/>
                  <a:gd name="T2" fmla="*/ 22 w 23"/>
                  <a:gd name="T3" fmla="*/ 24 h 24"/>
                  <a:gd name="T4" fmla="*/ 23 w 23"/>
                  <a:gd name="T5" fmla="*/ 23 h 24"/>
                  <a:gd name="T6" fmla="*/ 2 w 23"/>
                  <a:gd name="T7" fmla="*/ 1 h 24"/>
                  <a:gd name="T8" fmla="*/ 1 w 23"/>
                  <a:gd name="T9" fmla="*/ 2 h 24"/>
                </a:gdLst>
                <a:ahLst/>
                <a:cxnLst>
                  <a:cxn ang="0">
                    <a:pos x="T0" y="T1"/>
                  </a:cxn>
                  <a:cxn ang="0">
                    <a:pos x="T2" y="T3"/>
                  </a:cxn>
                  <a:cxn ang="0">
                    <a:pos x="T4" y="T5"/>
                  </a:cxn>
                  <a:cxn ang="0">
                    <a:pos x="T6" y="T7"/>
                  </a:cxn>
                  <a:cxn ang="0">
                    <a:pos x="T8" y="T9"/>
                  </a:cxn>
                </a:cxnLst>
                <a:rect l="0" t="0" r="r" b="b"/>
                <a:pathLst>
                  <a:path w="23" h="24">
                    <a:moveTo>
                      <a:pt x="1" y="2"/>
                    </a:moveTo>
                    <a:cubicBezTo>
                      <a:pt x="8" y="9"/>
                      <a:pt x="15" y="17"/>
                      <a:pt x="22" y="24"/>
                    </a:cubicBezTo>
                    <a:cubicBezTo>
                      <a:pt x="23" y="24"/>
                      <a:pt x="23" y="24"/>
                      <a:pt x="23" y="23"/>
                    </a:cubicBezTo>
                    <a:cubicBezTo>
                      <a:pt x="17" y="15"/>
                      <a:pt x="9" y="8"/>
                      <a:pt x="2" y="1"/>
                    </a:cubicBezTo>
                    <a:cubicBezTo>
                      <a:pt x="1" y="0"/>
                      <a:pt x="0" y="1"/>
                      <a:pt x="1"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6" name="Freeform 2945">
                <a:extLst>
                  <a:ext uri="{FF2B5EF4-FFF2-40B4-BE49-F238E27FC236}">
                    <a16:creationId xmlns:a16="http://schemas.microsoft.com/office/drawing/2014/main" id="{E405166E-9B58-4FCB-9F28-F400D391610D}"/>
                  </a:ext>
                </a:extLst>
              </p:cNvPr>
              <p:cNvSpPr>
                <a:spLocks/>
              </p:cNvSpPr>
              <p:nvPr/>
            </p:nvSpPr>
            <p:spPr bwMode="auto">
              <a:xfrm>
                <a:off x="539" y="170"/>
                <a:ext cx="51" cy="57"/>
              </a:xfrm>
              <a:custGeom>
                <a:avLst/>
                <a:gdLst>
                  <a:gd name="T0" fmla="*/ 1 w 21"/>
                  <a:gd name="T1" fmla="*/ 2 h 24"/>
                  <a:gd name="T2" fmla="*/ 9 w 21"/>
                  <a:gd name="T3" fmla="*/ 12 h 24"/>
                  <a:gd name="T4" fmla="*/ 20 w 21"/>
                  <a:gd name="T5" fmla="*/ 24 h 24"/>
                  <a:gd name="T6" fmla="*/ 21 w 21"/>
                  <a:gd name="T7" fmla="*/ 23 h 24"/>
                  <a:gd name="T8" fmla="*/ 2 w 21"/>
                  <a:gd name="T9" fmla="*/ 1 h 24"/>
                  <a:gd name="T10" fmla="*/ 1 w 21"/>
                  <a:gd name="T11" fmla="*/ 2 h 24"/>
                </a:gdLst>
                <a:ahLst/>
                <a:cxnLst>
                  <a:cxn ang="0">
                    <a:pos x="T0" y="T1"/>
                  </a:cxn>
                  <a:cxn ang="0">
                    <a:pos x="T2" y="T3"/>
                  </a:cxn>
                  <a:cxn ang="0">
                    <a:pos x="T4" y="T5"/>
                  </a:cxn>
                  <a:cxn ang="0">
                    <a:pos x="T6" y="T7"/>
                  </a:cxn>
                  <a:cxn ang="0">
                    <a:pos x="T8" y="T9"/>
                  </a:cxn>
                  <a:cxn ang="0">
                    <a:pos x="T10" y="T11"/>
                  </a:cxn>
                </a:cxnLst>
                <a:rect l="0" t="0" r="r" b="b"/>
                <a:pathLst>
                  <a:path w="21" h="24">
                    <a:moveTo>
                      <a:pt x="1" y="2"/>
                    </a:moveTo>
                    <a:cubicBezTo>
                      <a:pt x="2" y="6"/>
                      <a:pt x="6" y="9"/>
                      <a:pt x="9" y="12"/>
                    </a:cubicBezTo>
                    <a:cubicBezTo>
                      <a:pt x="13" y="16"/>
                      <a:pt x="16" y="20"/>
                      <a:pt x="20" y="24"/>
                    </a:cubicBezTo>
                    <a:cubicBezTo>
                      <a:pt x="20" y="24"/>
                      <a:pt x="21" y="24"/>
                      <a:pt x="21" y="23"/>
                    </a:cubicBezTo>
                    <a:cubicBezTo>
                      <a:pt x="18" y="13"/>
                      <a:pt x="9" y="8"/>
                      <a:pt x="2" y="1"/>
                    </a:cubicBezTo>
                    <a:cubicBezTo>
                      <a:pt x="1" y="0"/>
                      <a:pt x="0" y="1"/>
                      <a:pt x="1"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7" name="Freeform 2946">
                <a:extLst>
                  <a:ext uri="{FF2B5EF4-FFF2-40B4-BE49-F238E27FC236}">
                    <a16:creationId xmlns:a16="http://schemas.microsoft.com/office/drawing/2014/main" id="{A1403D4F-4FD3-4AD7-A709-D20AB7D4AC4A}"/>
                  </a:ext>
                </a:extLst>
              </p:cNvPr>
              <p:cNvSpPr>
                <a:spLocks/>
              </p:cNvSpPr>
              <p:nvPr/>
            </p:nvSpPr>
            <p:spPr bwMode="auto">
              <a:xfrm>
                <a:off x="523" y="184"/>
                <a:ext cx="50" cy="50"/>
              </a:xfrm>
              <a:custGeom>
                <a:avLst/>
                <a:gdLst>
                  <a:gd name="T0" fmla="*/ 1 w 21"/>
                  <a:gd name="T1" fmla="*/ 1 h 21"/>
                  <a:gd name="T2" fmla="*/ 21 w 21"/>
                  <a:gd name="T3" fmla="*/ 21 h 21"/>
                  <a:gd name="T4" fmla="*/ 21 w 21"/>
                  <a:gd name="T5" fmla="*/ 21 h 21"/>
                  <a:gd name="T6" fmla="*/ 2 w 21"/>
                  <a:gd name="T7" fmla="*/ 0 h 21"/>
                  <a:gd name="T8" fmla="*/ 1 w 21"/>
                  <a:gd name="T9" fmla="*/ 1 h 21"/>
                </a:gdLst>
                <a:ahLst/>
                <a:cxnLst>
                  <a:cxn ang="0">
                    <a:pos x="T0" y="T1"/>
                  </a:cxn>
                  <a:cxn ang="0">
                    <a:pos x="T2" y="T3"/>
                  </a:cxn>
                  <a:cxn ang="0">
                    <a:pos x="T4" y="T5"/>
                  </a:cxn>
                  <a:cxn ang="0">
                    <a:pos x="T6" y="T7"/>
                  </a:cxn>
                  <a:cxn ang="0">
                    <a:pos x="T8" y="T9"/>
                  </a:cxn>
                </a:cxnLst>
                <a:rect l="0" t="0" r="r" b="b"/>
                <a:pathLst>
                  <a:path w="21" h="21">
                    <a:moveTo>
                      <a:pt x="1" y="1"/>
                    </a:moveTo>
                    <a:cubicBezTo>
                      <a:pt x="8" y="7"/>
                      <a:pt x="16" y="13"/>
                      <a:pt x="21" y="21"/>
                    </a:cubicBezTo>
                    <a:cubicBezTo>
                      <a:pt x="21" y="21"/>
                      <a:pt x="21" y="21"/>
                      <a:pt x="21" y="21"/>
                    </a:cubicBezTo>
                    <a:cubicBezTo>
                      <a:pt x="17" y="12"/>
                      <a:pt x="10" y="6"/>
                      <a:pt x="2" y="0"/>
                    </a:cubicBezTo>
                    <a:cubicBezTo>
                      <a:pt x="1" y="0"/>
                      <a:pt x="0" y="1"/>
                      <a:pt x="1"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8" name="Freeform 2947">
                <a:extLst>
                  <a:ext uri="{FF2B5EF4-FFF2-40B4-BE49-F238E27FC236}">
                    <a16:creationId xmlns:a16="http://schemas.microsoft.com/office/drawing/2014/main" id="{A52DE9BE-EF2E-43FB-A7FE-88EFCCD12D65}"/>
                  </a:ext>
                </a:extLst>
              </p:cNvPr>
              <p:cNvSpPr>
                <a:spLocks/>
              </p:cNvSpPr>
              <p:nvPr/>
            </p:nvSpPr>
            <p:spPr bwMode="auto">
              <a:xfrm>
                <a:off x="506" y="184"/>
                <a:ext cx="55" cy="60"/>
              </a:xfrm>
              <a:custGeom>
                <a:avLst/>
                <a:gdLst>
                  <a:gd name="T0" fmla="*/ 0 w 23"/>
                  <a:gd name="T1" fmla="*/ 0 h 25"/>
                  <a:gd name="T2" fmla="*/ 9 w 23"/>
                  <a:gd name="T3" fmla="*/ 11 h 25"/>
                  <a:gd name="T4" fmla="*/ 22 w 23"/>
                  <a:gd name="T5" fmla="*/ 24 h 25"/>
                  <a:gd name="T6" fmla="*/ 23 w 23"/>
                  <a:gd name="T7" fmla="*/ 23 h 25"/>
                  <a:gd name="T8" fmla="*/ 13 w 23"/>
                  <a:gd name="T9" fmla="*/ 10 h 25"/>
                  <a:gd name="T10" fmla="*/ 0 w 23"/>
                  <a:gd name="T11" fmla="*/ 0 h 25"/>
                </a:gdLst>
                <a:ahLst/>
                <a:cxnLst>
                  <a:cxn ang="0">
                    <a:pos x="T0" y="T1"/>
                  </a:cxn>
                  <a:cxn ang="0">
                    <a:pos x="T2" y="T3"/>
                  </a:cxn>
                  <a:cxn ang="0">
                    <a:pos x="T4" y="T5"/>
                  </a:cxn>
                  <a:cxn ang="0">
                    <a:pos x="T6" y="T7"/>
                  </a:cxn>
                  <a:cxn ang="0">
                    <a:pos x="T8" y="T9"/>
                  </a:cxn>
                  <a:cxn ang="0">
                    <a:pos x="T10" y="T11"/>
                  </a:cxn>
                </a:cxnLst>
                <a:rect l="0" t="0" r="r" b="b"/>
                <a:pathLst>
                  <a:path w="23" h="25">
                    <a:moveTo>
                      <a:pt x="0" y="0"/>
                    </a:moveTo>
                    <a:cubicBezTo>
                      <a:pt x="1" y="5"/>
                      <a:pt x="6" y="8"/>
                      <a:pt x="9" y="11"/>
                    </a:cubicBezTo>
                    <a:cubicBezTo>
                      <a:pt x="14" y="15"/>
                      <a:pt x="18" y="20"/>
                      <a:pt x="22" y="24"/>
                    </a:cubicBezTo>
                    <a:cubicBezTo>
                      <a:pt x="23" y="25"/>
                      <a:pt x="23" y="24"/>
                      <a:pt x="23" y="23"/>
                    </a:cubicBezTo>
                    <a:cubicBezTo>
                      <a:pt x="22" y="18"/>
                      <a:pt x="18" y="14"/>
                      <a:pt x="13" y="10"/>
                    </a:cubicBezTo>
                    <a:cubicBezTo>
                      <a:pt x="9" y="7"/>
                      <a:pt x="5" y="3"/>
                      <a:pt x="0" y="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9" name="Freeform 2948">
                <a:extLst>
                  <a:ext uri="{FF2B5EF4-FFF2-40B4-BE49-F238E27FC236}">
                    <a16:creationId xmlns:a16="http://schemas.microsoft.com/office/drawing/2014/main" id="{F3012522-16B8-49B6-943F-7E48C90EB18A}"/>
                  </a:ext>
                </a:extLst>
              </p:cNvPr>
              <p:cNvSpPr>
                <a:spLocks/>
              </p:cNvSpPr>
              <p:nvPr/>
            </p:nvSpPr>
            <p:spPr bwMode="auto">
              <a:xfrm>
                <a:off x="492" y="194"/>
                <a:ext cx="59" cy="57"/>
              </a:xfrm>
              <a:custGeom>
                <a:avLst/>
                <a:gdLst>
                  <a:gd name="T0" fmla="*/ 0 w 25"/>
                  <a:gd name="T1" fmla="*/ 0 h 24"/>
                  <a:gd name="T2" fmla="*/ 24 w 25"/>
                  <a:gd name="T3" fmla="*/ 24 h 24"/>
                  <a:gd name="T4" fmla="*/ 25 w 25"/>
                  <a:gd name="T5" fmla="*/ 24 h 24"/>
                  <a:gd name="T6" fmla="*/ 0 w 25"/>
                  <a:gd name="T7" fmla="*/ 0 h 24"/>
                </a:gdLst>
                <a:ahLst/>
                <a:cxnLst>
                  <a:cxn ang="0">
                    <a:pos x="T0" y="T1"/>
                  </a:cxn>
                  <a:cxn ang="0">
                    <a:pos x="T2" y="T3"/>
                  </a:cxn>
                  <a:cxn ang="0">
                    <a:pos x="T4" y="T5"/>
                  </a:cxn>
                  <a:cxn ang="0">
                    <a:pos x="T6" y="T7"/>
                  </a:cxn>
                </a:cxnLst>
                <a:rect l="0" t="0" r="r" b="b"/>
                <a:pathLst>
                  <a:path w="25" h="24">
                    <a:moveTo>
                      <a:pt x="0" y="0"/>
                    </a:moveTo>
                    <a:cubicBezTo>
                      <a:pt x="8" y="9"/>
                      <a:pt x="17" y="15"/>
                      <a:pt x="24" y="24"/>
                    </a:cubicBezTo>
                    <a:cubicBezTo>
                      <a:pt x="24" y="24"/>
                      <a:pt x="25" y="24"/>
                      <a:pt x="25" y="24"/>
                    </a:cubicBezTo>
                    <a:cubicBezTo>
                      <a:pt x="21" y="13"/>
                      <a:pt x="9" y="6"/>
                      <a:pt x="0" y="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80" name="Freeform 2949">
                <a:extLst>
                  <a:ext uri="{FF2B5EF4-FFF2-40B4-BE49-F238E27FC236}">
                    <a16:creationId xmlns:a16="http://schemas.microsoft.com/office/drawing/2014/main" id="{4CFAEF29-5B97-4B44-9F2C-780DFC81FF27}"/>
                  </a:ext>
                </a:extLst>
              </p:cNvPr>
              <p:cNvSpPr>
                <a:spLocks/>
              </p:cNvSpPr>
              <p:nvPr/>
            </p:nvSpPr>
            <p:spPr bwMode="auto">
              <a:xfrm>
                <a:off x="473" y="208"/>
                <a:ext cx="62" cy="60"/>
              </a:xfrm>
              <a:custGeom>
                <a:avLst/>
                <a:gdLst>
                  <a:gd name="T0" fmla="*/ 1 w 26"/>
                  <a:gd name="T1" fmla="*/ 1 h 25"/>
                  <a:gd name="T2" fmla="*/ 15 w 26"/>
                  <a:gd name="T3" fmla="*/ 12 h 25"/>
                  <a:gd name="T4" fmla="*/ 24 w 26"/>
                  <a:gd name="T5" fmla="*/ 24 h 25"/>
                  <a:gd name="T6" fmla="*/ 26 w 26"/>
                  <a:gd name="T7" fmla="*/ 24 h 25"/>
                  <a:gd name="T8" fmla="*/ 18 w 26"/>
                  <a:gd name="T9" fmla="*/ 10 h 25"/>
                  <a:gd name="T10" fmla="*/ 2 w 26"/>
                  <a:gd name="T11" fmla="*/ 0 h 25"/>
                  <a:gd name="T12" fmla="*/ 1 w 26"/>
                  <a:gd name="T13" fmla="*/ 1 h 25"/>
                </a:gdLst>
                <a:ahLst/>
                <a:cxnLst>
                  <a:cxn ang="0">
                    <a:pos x="T0" y="T1"/>
                  </a:cxn>
                  <a:cxn ang="0">
                    <a:pos x="T2" y="T3"/>
                  </a:cxn>
                  <a:cxn ang="0">
                    <a:pos x="T4" y="T5"/>
                  </a:cxn>
                  <a:cxn ang="0">
                    <a:pos x="T6" y="T7"/>
                  </a:cxn>
                  <a:cxn ang="0">
                    <a:pos x="T8" y="T9"/>
                  </a:cxn>
                  <a:cxn ang="0">
                    <a:pos x="T10" y="T11"/>
                  </a:cxn>
                  <a:cxn ang="0">
                    <a:pos x="T12" y="T13"/>
                  </a:cxn>
                </a:cxnLst>
                <a:rect l="0" t="0" r="r" b="b"/>
                <a:pathLst>
                  <a:path w="26" h="25">
                    <a:moveTo>
                      <a:pt x="1" y="1"/>
                    </a:moveTo>
                    <a:cubicBezTo>
                      <a:pt x="6" y="5"/>
                      <a:pt x="11" y="8"/>
                      <a:pt x="15" y="12"/>
                    </a:cubicBezTo>
                    <a:cubicBezTo>
                      <a:pt x="19" y="16"/>
                      <a:pt x="21" y="21"/>
                      <a:pt x="24" y="24"/>
                    </a:cubicBezTo>
                    <a:cubicBezTo>
                      <a:pt x="25" y="25"/>
                      <a:pt x="26" y="25"/>
                      <a:pt x="26" y="24"/>
                    </a:cubicBezTo>
                    <a:cubicBezTo>
                      <a:pt x="26" y="19"/>
                      <a:pt x="22" y="14"/>
                      <a:pt x="18" y="10"/>
                    </a:cubicBezTo>
                    <a:cubicBezTo>
                      <a:pt x="14" y="6"/>
                      <a:pt x="8" y="3"/>
                      <a:pt x="2" y="0"/>
                    </a:cubicBezTo>
                    <a:cubicBezTo>
                      <a:pt x="1" y="0"/>
                      <a:pt x="0" y="1"/>
                      <a:pt x="1"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81" name="Freeform 2950">
                <a:extLst>
                  <a:ext uri="{FF2B5EF4-FFF2-40B4-BE49-F238E27FC236}">
                    <a16:creationId xmlns:a16="http://schemas.microsoft.com/office/drawing/2014/main" id="{3B3D1C61-F489-445D-BA09-2CA0DBCC9C79}"/>
                  </a:ext>
                </a:extLst>
              </p:cNvPr>
              <p:cNvSpPr>
                <a:spLocks/>
              </p:cNvSpPr>
              <p:nvPr/>
            </p:nvSpPr>
            <p:spPr bwMode="auto">
              <a:xfrm>
                <a:off x="458" y="213"/>
                <a:ext cx="67" cy="67"/>
              </a:xfrm>
              <a:custGeom>
                <a:avLst/>
                <a:gdLst>
                  <a:gd name="T0" fmla="*/ 0 w 28"/>
                  <a:gd name="T1" fmla="*/ 2 h 28"/>
                  <a:gd name="T2" fmla="*/ 16 w 28"/>
                  <a:gd name="T3" fmla="*/ 13 h 28"/>
                  <a:gd name="T4" fmla="*/ 27 w 28"/>
                  <a:gd name="T5" fmla="*/ 27 h 28"/>
                  <a:gd name="T6" fmla="*/ 28 w 28"/>
                  <a:gd name="T7" fmla="*/ 27 h 28"/>
                  <a:gd name="T8" fmla="*/ 1 w 28"/>
                  <a:gd name="T9" fmla="*/ 0 h 28"/>
                  <a:gd name="T10" fmla="*/ 0 w 28"/>
                  <a:gd name="T11" fmla="*/ 2 h 28"/>
                </a:gdLst>
                <a:ahLst/>
                <a:cxnLst>
                  <a:cxn ang="0">
                    <a:pos x="T0" y="T1"/>
                  </a:cxn>
                  <a:cxn ang="0">
                    <a:pos x="T2" y="T3"/>
                  </a:cxn>
                  <a:cxn ang="0">
                    <a:pos x="T4" y="T5"/>
                  </a:cxn>
                  <a:cxn ang="0">
                    <a:pos x="T6" y="T7"/>
                  </a:cxn>
                  <a:cxn ang="0">
                    <a:pos x="T8" y="T9"/>
                  </a:cxn>
                  <a:cxn ang="0">
                    <a:pos x="T10" y="T11"/>
                  </a:cxn>
                </a:cxnLst>
                <a:rect l="0" t="0" r="r" b="b"/>
                <a:pathLst>
                  <a:path w="28" h="28">
                    <a:moveTo>
                      <a:pt x="0" y="2"/>
                    </a:moveTo>
                    <a:cubicBezTo>
                      <a:pt x="6" y="5"/>
                      <a:pt x="12" y="9"/>
                      <a:pt x="16" y="13"/>
                    </a:cubicBezTo>
                    <a:cubicBezTo>
                      <a:pt x="21" y="17"/>
                      <a:pt x="24" y="22"/>
                      <a:pt x="27" y="27"/>
                    </a:cubicBezTo>
                    <a:cubicBezTo>
                      <a:pt x="28" y="28"/>
                      <a:pt x="28" y="27"/>
                      <a:pt x="28" y="27"/>
                    </a:cubicBezTo>
                    <a:cubicBezTo>
                      <a:pt x="26" y="14"/>
                      <a:pt x="11" y="6"/>
                      <a:pt x="1" y="0"/>
                    </a:cubicBezTo>
                    <a:cubicBezTo>
                      <a:pt x="0" y="0"/>
                      <a:pt x="0" y="1"/>
                      <a:pt x="0"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82" name="Freeform 2951">
                <a:extLst>
                  <a:ext uri="{FF2B5EF4-FFF2-40B4-BE49-F238E27FC236}">
                    <a16:creationId xmlns:a16="http://schemas.microsoft.com/office/drawing/2014/main" id="{1ABF2AFA-C159-4F43-90F8-E8F6E5E0C19A}"/>
                  </a:ext>
                </a:extLst>
              </p:cNvPr>
              <p:cNvSpPr>
                <a:spLocks/>
              </p:cNvSpPr>
              <p:nvPr/>
            </p:nvSpPr>
            <p:spPr bwMode="auto">
              <a:xfrm>
                <a:off x="447" y="225"/>
                <a:ext cx="59" cy="52"/>
              </a:xfrm>
              <a:custGeom>
                <a:avLst/>
                <a:gdLst>
                  <a:gd name="T0" fmla="*/ 0 w 25"/>
                  <a:gd name="T1" fmla="*/ 1 h 22"/>
                  <a:gd name="T2" fmla="*/ 11 w 25"/>
                  <a:gd name="T3" fmla="*/ 11 h 22"/>
                  <a:gd name="T4" fmla="*/ 24 w 25"/>
                  <a:gd name="T5" fmla="*/ 22 h 22"/>
                  <a:gd name="T6" fmla="*/ 25 w 25"/>
                  <a:gd name="T7" fmla="*/ 21 h 22"/>
                  <a:gd name="T8" fmla="*/ 1 w 25"/>
                  <a:gd name="T9" fmla="*/ 0 h 22"/>
                  <a:gd name="T10" fmla="*/ 0 w 25"/>
                  <a:gd name="T11" fmla="*/ 1 h 22"/>
                </a:gdLst>
                <a:ahLst/>
                <a:cxnLst>
                  <a:cxn ang="0">
                    <a:pos x="T0" y="T1"/>
                  </a:cxn>
                  <a:cxn ang="0">
                    <a:pos x="T2" y="T3"/>
                  </a:cxn>
                  <a:cxn ang="0">
                    <a:pos x="T4" y="T5"/>
                  </a:cxn>
                  <a:cxn ang="0">
                    <a:pos x="T6" y="T7"/>
                  </a:cxn>
                  <a:cxn ang="0">
                    <a:pos x="T8" y="T9"/>
                  </a:cxn>
                  <a:cxn ang="0">
                    <a:pos x="T10" y="T11"/>
                  </a:cxn>
                </a:cxnLst>
                <a:rect l="0" t="0" r="r" b="b"/>
                <a:pathLst>
                  <a:path w="25" h="22">
                    <a:moveTo>
                      <a:pt x="0" y="1"/>
                    </a:moveTo>
                    <a:cubicBezTo>
                      <a:pt x="4" y="5"/>
                      <a:pt x="7" y="8"/>
                      <a:pt x="11" y="11"/>
                    </a:cubicBezTo>
                    <a:cubicBezTo>
                      <a:pt x="16" y="14"/>
                      <a:pt x="19" y="18"/>
                      <a:pt x="24" y="22"/>
                    </a:cubicBezTo>
                    <a:cubicBezTo>
                      <a:pt x="24" y="22"/>
                      <a:pt x="25" y="22"/>
                      <a:pt x="25" y="21"/>
                    </a:cubicBezTo>
                    <a:cubicBezTo>
                      <a:pt x="23" y="11"/>
                      <a:pt x="9" y="5"/>
                      <a:pt x="1" y="0"/>
                    </a:cubicBezTo>
                    <a:cubicBezTo>
                      <a:pt x="0" y="0"/>
                      <a:pt x="0" y="1"/>
                      <a:pt x="0"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83" name="Freeform 2952">
                <a:extLst>
                  <a:ext uri="{FF2B5EF4-FFF2-40B4-BE49-F238E27FC236}">
                    <a16:creationId xmlns:a16="http://schemas.microsoft.com/office/drawing/2014/main" id="{C0500941-FF99-45BC-B18F-ECEDFE094109}"/>
                  </a:ext>
                </a:extLst>
              </p:cNvPr>
              <p:cNvSpPr>
                <a:spLocks/>
              </p:cNvSpPr>
              <p:nvPr/>
            </p:nvSpPr>
            <p:spPr bwMode="auto">
              <a:xfrm>
                <a:off x="435" y="239"/>
                <a:ext cx="54" cy="48"/>
              </a:xfrm>
              <a:custGeom>
                <a:avLst/>
                <a:gdLst>
                  <a:gd name="T0" fmla="*/ 1 w 23"/>
                  <a:gd name="T1" fmla="*/ 2 h 20"/>
                  <a:gd name="T2" fmla="*/ 22 w 23"/>
                  <a:gd name="T3" fmla="*/ 20 h 20"/>
                  <a:gd name="T4" fmla="*/ 23 w 23"/>
                  <a:gd name="T5" fmla="*/ 19 h 20"/>
                  <a:gd name="T6" fmla="*/ 2 w 23"/>
                  <a:gd name="T7" fmla="*/ 1 h 20"/>
                  <a:gd name="T8" fmla="*/ 1 w 23"/>
                  <a:gd name="T9" fmla="*/ 2 h 20"/>
                </a:gdLst>
                <a:ahLst/>
                <a:cxnLst>
                  <a:cxn ang="0">
                    <a:pos x="T0" y="T1"/>
                  </a:cxn>
                  <a:cxn ang="0">
                    <a:pos x="T2" y="T3"/>
                  </a:cxn>
                  <a:cxn ang="0">
                    <a:pos x="T4" y="T5"/>
                  </a:cxn>
                  <a:cxn ang="0">
                    <a:pos x="T6" y="T7"/>
                  </a:cxn>
                  <a:cxn ang="0">
                    <a:pos x="T8" y="T9"/>
                  </a:cxn>
                </a:cxnLst>
                <a:rect l="0" t="0" r="r" b="b"/>
                <a:pathLst>
                  <a:path w="23" h="20">
                    <a:moveTo>
                      <a:pt x="1" y="2"/>
                    </a:moveTo>
                    <a:cubicBezTo>
                      <a:pt x="8" y="8"/>
                      <a:pt x="15" y="14"/>
                      <a:pt x="22" y="20"/>
                    </a:cubicBezTo>
                    <a:cubicBezTo>
                      <a:pt x="22" y="20"/>
                      <a:pt x="23" y="20"/>
                      <a:pt x="23" y="19"/>
                    </a:cubicBezTo>
                    <a:cubicBezTo>
                      <a:pt x="18" y="12"/>
                      <a:pt x="9" y="6"/>
                      <a:pt x="2" y="1"/>
                    </a:cubicBezTo>
                    <a:cubicBezTo>
                      <a:pt x="1" y="0"/>
                      <a:pt x="0" y="2"/>
                      <a:pt x="1"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84" name="Freeform 2953">
                <a:extLst>
                  <a:ext uri="{FF2B5EF4-FFF2-40B4-BE49-F238E27FC236}">
                    <a16:creationId xmlns:a16="http://schemas.microsoft.com/office/drawing/2014/main" id="{D5F1BBF8-1699-4D4B-8014-347A1770B568}"/>
                  </a:ext>
                </a:extLst>
              </p:cNvPr>
              <p:cNvSpPr>
                <a:spLocks/>
              </p:cNvSpPr>
              <p:nvPr/>
            </p:nvSpPr>
            <p:spPr bwMode="auto">
              <a:xfrm>
                <a:off x="418" y="244"/>
                <a:ext cx="60" cy="50"/>
              </a:xfrm>
              <a:custGeom>
                <a:avLst/>
                <a:gdLst>
                  <a:gd name="T0" fmla="*/ 1 w 25"/>
                  <a:gd name="T1" fmla="*/ 2 h 21"/>
                  <a:gd name="T2" fmla="*/ 24 w 25"/>
                  <a:gd name="T3" fmla="*/ 20 h 21"/>
                  <a:gd name="T4" fmla="*/ 25 w 25"/>
                  <a:gd name="T5" fmla="*/ 20 h 21"/>
                  <a:gd name="T6" fmla="*/ 2 w 25"/>
                  <a:gd name="T7" fmla="*/ 1 h 21"/>
                  <a:gd name="T8" fmla="*/ 1 w 25"/>
                  <a:gd name="T9" fmla="*/ 2 h 21"/>
                </a:gdLst>
                <a:ahLst/>
                <a:cxnLst>
                  <a:cxn ang="0">
                    <a:pos x="T0" y="T1"/>
                  </a:cxn>
                  <a:cxn ang="0">
                    <a:pos x="T2" y="T3"/>
                  </a:cxn>
                  <a:cxn ang="0">
                    <a:pos x="T4" y="T5"/>
                  </a:cxn>
                  <a:cxn ang="0">
                    <a:pos x="T6" y="T7"/>
                  </a:cxn>
                  <a:cxn ang="0">
                    <a:pos x="T8" y="T9"/>
                  </a:cxn>
                </a:cxnLst>
                <a:rect l="0" t="0" r="r" b="b"/>
                <a:pathLst>
                  <a:path w="25" h="21">
                    <a:moveTo>
                      <a:pt x="1" y="2"/>
                    </a:moveTo>
                    <a:cubicBezTo>
                      <a:pt x="8" y="8"/>
                      <a:pt x="16" y="16"/>
                      <a:pt x="24" y="20"/>
                    </a:cubicBezTo>
                    <a:cubicBezTo>
                      <a:pt x="25" y="21"/>
                      <a:pt x="25" y="20"/>
                      <a:pt x="25" y="20"/>
                    </a:cubicBezTo>
                    <a:cubicBezTo>
                      <a:pt x="19" y="12"/>
                      <a:pt x="10" y="6"/>
                      <a:pt x="2" y="1"/>
                    </a:cubicBezTo>
                    <a:cubicBezTo>
                      <a:pt x="1" y="0"/>
                      <a:pt x="0" y="1"/>
                      <a:pt x="1"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85" name="Freeform 2954">
                <a:extLst>
                  <a:ext uri="{FF2B5EF4-FFF2-40B4-BE49-F238E27FC236}">
                    <a16:creationId xmlns:a16="http://schemas.microsoft.com/office/drawing/2014/main" id="{4FD1FEB2-7850-4342-B901-A4A9A39F63D0}"/>
                  </a:ext>
                </a:extLst>
              </p:cNvPr>
              <p:cNvSpPr>
                <a:spLocks/>
              </p:cNvSpPr>
              <p:nvPr/>
            </p:nvSpPr>
            <p:spPr bwMode="auto">
              <a:xfrm>
                <a:off x="408" y="256"/>
                <a:ext cx="55" cy="45"/>
              </a:xfrm>
              <a:custGeom>
                <a:avLst/>
                <a:gdLst>
                  <a:gd name="T0" fmla="*/ 1 w 23"/>
                  <a:gd name="T1" fmla="*/ 3 h 19"/>
                  <a:gd name="T2" fmla="*/ 22 w 23"/>
                  <a:gd name="T3" fmla="*/ 19 h 19"/>
                  <a:gd name="T4" fmla="*/ 22 w 23"/>
                  <a:gd name="T5" fmla="*/ 18 h 19"/>
                  <a:gd name="T6" fmla="*/ 3 w 23"/>
                  <a:gd name="T7" fmla="*/ 1 h 19"/>
                  <a:gd name="T8" fmla="*/ 1 w 23"/>
                  <a:gd name="T9" fmla="*/ 3 h 19"/>
                </a:gdLst>
                <a:ahLst/>
                <a:cxnLst>
                  <a:cxn ang="0">
                    <a:pos x="T0" y="T1"/>
                  </a:cxn>
                  <a:cxn ang="0">
                    <a:pos x="T2" y="T3"/>
                  </a:cxn>
                  <a:cxn ang="0">
                    <a:pos x="T4" y="T5"/>
                  </a:cxn>
                  <a:cxn ang="0">
                    <a:pos x="T6" y="T7"/>
                  </a:cxn>
                  <a:cxn ang="0">
                    <a:pos x="T8" y="T9"/>
                  </a:cxn>
                </a:cxnLst>
                <a:rect l="0" t="0" r="r" b="b"/>
                <a:pathLst>
                  <a:path w="23" h="19">
                    <a:moveTo>
                      <a:pt x="1" y="3"/>
                    </a:moveTo>
                    <a:cubicBezTo>
                      <a:pt x="8" y="8"/>
                      <a:pt x="14" y="14"/>
                      <a:pt x="22" y="19"/>
                    </a:cubicBezTo>
                    <a:cubicBezTo>
                      <a:pt x="22" y="19"/>
                      <a:pt x="23" y="18"/>
                      <a:pt x="22" y="18"/>
                    </a:cubicBezTo>
                    <a:cubicBezTo>
                      <a:pt x="17" y="12"/>
                      <a:pt x="9" y="6"/>
                      <a:pt x="3" y="1"/>
                    </a:cubicBezTo>
                    <a:cubicBezTo>
                      <a:pt x="2" y="0"/>
                      <a:pt x="0" y="2"/>
                      <a:pt x="1" y="3"/>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86" name="Freeform 2955">
                <a:extLst>
                  <a:ext uri="{FF2B5EF4-FFF2-40B4-BE49-F238E27FC236}">
                    <a16:creationId xmlns:a16="http://schemas.microsoft.com/office/drawing/2014/main" id="{E115EDDA-AD9A-4A47-85D6-628B707779C3}"/>
                  </a:ext>
                </a:extLst>
              </p:cNvPr>
              <p:cNvSpPr>
                <a:spLocks/>
              </p:cNvSpPr>
              <p:nvPr/>
            </p:nvSpPr>
            <p:spPr bwMode="auto">
              <a:xfrm>
                <a:off x="394" y="265"/>
                <a:ext cx="60" cy="51"/>
              </a:xfrm>
              <a:custGeom>
                <a:avLst/>
                <a:gdLst>
                  <a:gd name="T0" fmla="*/ 0 w 25"/>
                  <a:gd name="T1" fmla="*/ 2 h 21"/>
                  <a:gd name="T2" fmla="*/ 11 w 25"/>
                  <a:gd name="T3" fmla="*/ 12 h 21"/>
                  <a:gd name="T4" fmla="*/ 24 w 25"/>
                  <a:gd name="T5" fmla="*/ 21 h 21"/>
                  <a:gd name="T6" fmla="*/ 25 w 25"/>
                  <a:gd name="T7" fmla="*/ 20 h 21"/>
                  <a:gd name="T8" fmla="*/ 2 w 25"/>
                  <a:gd name="T9" fmla="*/ 1 h 21"/>
                  <a:gd name="T10" fmla="*/ 0 w 25"/>
                  <a:gd name="T11" fmla="*/ 2 h 21"/>
                </a:gdLst>
                <a:ahLst/>
                <a:cxnLst>
                  <a:cxn ang="0">
                    <a:pos x="T0" y="T1"/>
                  </a:cxn>
                  <a:cxn ang="0">
                    <a:pos x="T2" y="T3"/>
                  </a:cxn>
                  <a:cxn ang="0">
                    <a:pos x="T4" y="T5"/>
                  </a:cxn>
                  <a:cxn ang="0">
                    <a:pos x="T6" y="T7"/>
                  </a:cxn>
                  <a:cxn ang="0">
                    <a:pos x="T8" y="T9"/>
                  </a:cxn>
                  <a:cxn ang="0">
                    <a:pos x="T10" y="T11"/>
                  </a:cxn>
                </a:cxnLst>
                <a:rect l="0" t="0" r="r" b="b"/>
                <a:pathLst>
                  <a:path w="25" h="21">
                    <a:moveTo>
                      <a:pt x="0" y="2"/>
                    </a:moveTo>
                    <a:cubicBezTo>
                      <a:pt x="3" y="6"/>
                      <a:pt x="7" y="9"/>
                      <a:pt x="11" y="12"/>
                    </a:cubicBezTo>
                    <a:cubicBezTo>
                      <a:pt x="15" y="15"/>
                      <a:pt x="19" y="18"/>
                      <a:pt x="24" y="21"/>
                    </a:cubicBezTo>
                    <a:cubicBezTo>
                      <a:pt x="24" y="21"/>
                      <a:pt x="25" y="21"/>
                      <a:pt x="25" y="20"/>
                    </a:cubicBezTo>
                    <a:cubicBezTo>
                      <a:pt x="21" y="11"/>
                      <a:pt x="8" y="7"/>
                      <a:pt x="2" y="1"/>
                    </a:cubicBezTo>
                    <a:cubicBezTo>
                      <a:pt x="1" y="0"/>
                      <a:pt x="0" y="1"/>
                      <a:pt x="0"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87" name="Freeform 2956">
                <a:extLst>
                  <a:ext uri="{FF2B5EF4-FFF2-40B4-BE49-F238E27FC236}">
                    <a16:creationId xmlns:a16="http://schemas.microsoft.com/office/drawing/2014/main" id="{58ADC570-A79B-4D34-A275-8307F80FAC71}"/>
                  </a:ext>
                </a:extLst>
              </p:cNvPr>
              <p:cNvSpPr>
                <a:spLocks/>
              </p:cNvSpPr>
              <p:nvPr/>
            </p:nvSpPr>
            <p:spPr bwMode="auto">
              <a:xfrm>
                <a:off x="380" y="270"/>
                <a:ext cx="55" cy="46"/>
              </a:xfrm>
              <a:custGeom>
                <a:avLst/>
                <a:gdLst>
                  <a:gd name="T0" fmla="*/ 0 w 23"/>
                  <a:gd name="T1" fmla="*/ 2 h 19"/>
                  <a:gd name="T2" fmla="*/ 22 w 23"/>
                  <a:gd name="T3" fmla="*/ 19 h 19"/>
                  <a:gd name="T4" fmla="*/ 23 w 23"/>
                  <a:gd name="T5" fmla="*/ 18 h 19"/>
                  <a:gd name="T6" fmla="*/ 2 w 23"/>
                  <a:gd name="T7" fmla="*/ 1 h 19"/>
                  <a:gd name="T8" fmla="*/ 0 w 23"/>
                  <a:gd name="T9" fmla="*/ 2 h 19"/>
                </a:gdLst>
                <a:ahLst/>
                <a:cxnLst>
                  <a:cxn ang="0">
                    <a:pos x="T0" y="T1"/>
                  </a:cxn>
                  <a:cxn ang="0">
                    <a:pos x="T2" y="T3"/>
                  </a:cxn>
                  <a:cxn ang="0">
                    <a:pos x="T4" y="T5"/>
                  </a:cxn>
                  <a:cxn ang="0">
                    <a:pos x="T6" y="T7"/>
                  </a:cxn>
                  <a:cxn ang="0">
                    <a:pos x="T8" y="T9"/>
                  </a:cxn>
                </a:cxnLst>
                <a:rect l="0" t="0" r="r" b="b"/>
                <a:pathLst>
                  <a:path w="23" h="19">
                    <a:moveTo>
                      <a:pt x="0" y="2"/>
                    </a:moveTo>
                    <a:cubicBezTo>
                      <a:pt x="7" y="9"/>
                      <a:pt x="13" y="16"/>
                      <a:pt x="22" y="19"/>
                    </a:cubicBezTo>
                    <a:cubicBezTo>
                      <a:pt x="23" y="19"/>
                      <a:pt x="23" y="18"/>
                      <a:pt x="23" y="18"/>
                    </a:cubicBezTo>
                    <a:cubicBezTo>
                      <a:pt x="17" y="11"/>
                      <a:pt x="8" y="7"/>
                      <a:pt x="2" y="1"/>
                    </a:cubicBezTo>
                    <a:cubicBezTo>
                      <a:pt x="1" y="0"/>
                      <a:pt x="0" y="1"/>
                      <a:pt x="0"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88" name="Freeform 2957">
                <a:extLst>
                  <a:ext uri="{FF2B5EF4-FFF2-40B4-BE49-F238E27FC236}">
                    <a16:creationId xmlns:a16="http://schemas.microsoft.com/office/drawing/2014/main" id="{08E36FF8-0416-4821-9DAA-255BD47D714F}"/>
                  </a:ext>
                </a:extLst>
              </p:cNvPr>
              <p:cNvSpPr>
                <a:spLocks/>
              </p:cNvSpPr>
              <p:nvPr/>
            </p:nvSpPr>
            <p:spPr bwMode="auto">
              <a:xfrm>
                <a:off x="361" y="282"/>
                <a:ext cx="59" cy="53"/>
              </a:xfrm>
              <a:custGeom>
                <a:avLst/>
                <a:gdLst>
                  <a:gd name="T0" fmla="*/ 0 w 25"/>
                  <a:gd name="T1" fmla="*/ 2 h 22"/>
                  <a:gd name="T2" fmla="*/ 12 w 25"/>
                  <a:gd name="T3" fmla="*/ 12 h 22"/>
                  <a:gd name="T4" fmla="*/ 25 w 25"/>
                  <a:gd name="T5" fmla="*/ 22 h 22"/>
                  <a:gd name="T6" fmla="*/ 25 w 25"/>
                  <a:gd name="T7" fmla="*/ 21 h 22"/>
                  <a:gd name="T8" fmla="*/ 16 w 25"/>
                  <a:gd name="T9" fmla="*/ 11 h 22"/>
                  <a:gd name="T10" fmla="*/ 1 w 25"/>
                  <a:gd name="T11" fmla="*/ 1 h 22"/>
                  <a:gd name="T12" fmla="*/ 0 w 25"/>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25" h="22">
                    <a:moveTo>
                      <a:pt x="0" y="2"/>
                    </a:moveTo>
                    <a:cubicBezTo>
                      <a:pt x="4" y="6"/>
                      <a:pt x="8" y="9"/>
                      <a:pt x="12" y="12"/>
                    </a:cubicBezTo>
                    <a:cubicBezTo>
                      <a:pt x="16" y="15"/>
                      <a:pt x="20" y="19"/>
                      <a:pt x="25" y="22"/>
                    </a:cubicBezTo>
                    <a:cubicBezTo>
                      <a:pt x="25" y="22"/>
                      <a:pt x="25" y="22"/>
                      <a:pt x="25" y="21"/>
                    </a:cubicBezTo>
                    <a:cubicBezTo>
                      <a:pt x="24" y="17"/>
                      <a:pt x="20" y="14"/>
                      <a:pt x="16" y="11"/>
                    </a:cubicBezTo>
                    <a:cubicBezTo>
                      <a:pt x="11" y="7"/>
                      <a:pt x="6" y="4"/>
                      <a:pt x="1" y="1"/>
                    </a:cubicBezTo>
                    <a:cubicBezTo>
                      <a:pt x="1" y="0"/>
                      <a:pt x="0" y="2"/>
                      <a:pt x="0"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89" name="Freeform 2958">
                <a:extLst>
                  <a:ext uri="{FF2B5EF4-FFF2-40B4-BE49-F238E27FC236}">
                    <a16:creationId xmlns:a16="http://schemas.microsoft.com/office/drawing/2014/main" id="{8F12965A-3EC0-47D4-AA47-778E697FC9ED}"/>
                  </a:ext>
                </a:extLst>
              </p:cNvPr>
              <p:cNvSpPr>
                <a:spLocks/>
              </p:cNvSpPr>
              <p:nvPr/>
            </p:nvSpPr>
            <p:spPr bwMode="auto">
              <a:xfrm>
                <a:off x="349" y="292"/>
                <a:ext cx="57" cy="43"/>
              </a:xfrm>
              <a:custGeom>
                <a:avLst/>
                <a:gdLst>
                  <a:gd name="T0" fmla="*/ 1 w 24"/>
                  <a:gd name="T1" fmla="*/ 3 h 18"/>
                  <a:gd name="T2" fmla="*/ 23 w 24"/>
                  <a:gd name="T3" fmla="*/ 18 h 18"/>
                  <a:gd name="T4" fmla="*/ 24 w 24"/>
                  <a:gd name="T5" fmla="*/ 17 h 18"/>
                  <a:gd name="T6" fmla="*/ 2 w 24"/>
                  <a:gd name="T7" fmla="*/ 1 h 18"/>
                  <a:gd name="T8" fmla="*/ 1 w 24"/>
                  <a:gd name="T9" fmla="*/ 3 h 18"/>
                </a:gdLst>
                <a:ahLst/>
                <a:cxnLst>
                  <a:cxn ang="0">
                    <a:pos x="T0" y="T1"/>
                  </a:cxn>
                  <a:cxn ang="0">
                    <a:pos x="T2" y="T3"/>
                  </a:cxn>
                  <a:cxn ang="0">
                    <a:pos x="T4" y="T5"/>
                  </a:cxn>
                  <a:cxn ang="0">
                    <a:pos x="T6" y="T7"/>
                  </a:cxn>
                  <a:cxn ang="0">
                    <a:pos x="T8" y="T9"/>
                  </a:cxn>
                </a:cxnLst>
                <a:rect l="0" t="0" r="r" b="b"/>
                <a:pathLst>
                  <a:path w="24" h="18">
                    <a:moveTo>
                      <a:pt x="1" y="3"/>
                    </a:moveTo>
                    <a:cubicBezTo>
                      <a:pt x="7" y="9"/>
                      <a:pt x="14" y="16"/>
                      <a:pt x="23" y="18"/>
                    </a:cubicBezTo>
                    <a:cubicBezTo>
                      <a:pt x="24" y="18"/>
                      <a:pt x="24" y="18"/>
                      <a:pt x="24" y="17"/>
                    </a:cubicBezTo>
                    <a:cubicBezTo>
                      <a:pt x="17" y="12"/>
                      <a:pt x="9" y="8"/>
                      <a:pt x="2" y="1"/>
                    </a:cubicBezTo>
                    <a:cubicBezTo>
                      <a:pt x="1" y="0"/>
                      <a:pt x="0" y="2"/>
                      <a:pt x="1" y="3"/>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0" name="Freeform 2959">
                <a:extLst>
                  <a:ext uri="{FF2B5EF4-FFF2-40B4-BE49-F238E27FC236}">
                    <a16:creationId xmlns:a16="http://schemas.microsoft.com/office/drawing/2014/main" id="{1F5E363E-96CC-4011-B561-6D155BAC307C}"/>
                  </a:ext>
                </a:extLst>
              </p:cNvPr>
              <p:cNvSpPr>
                <a:spLocks/>
              </p:cNvSpPr>
              <p:nvPr/>
            </p:nvSpPr>
            <p:spPr bwMode="auto">
              <a:xfrm>
                <a:off x="335" y="297"/>
                <a:ext cx="59" cy="47"/>
              </a:xfrm>
              <a:custGeom>
                <a:avLst/>
                <a:gdLst>
                  <a:gd name="T0" fmla="*/ 1 w 25"/>
                  <a:gd name="T1" fmla="*/ 3 h 20"/>
                  <a:gd name="T2" fmla="*/ 24 w 25"/>
                  <a:gd name="T3" fmla="*/ 20 h 20"/>
                  <a:gd name="T4" fmla="*/ 24 w 25"/>
                  <a:gd name="T5" fmla="*/ 20 h 20"/>
                  <a:gd name="T6" fmla="*/ 3 w 25"/>
                  <a:gd name="T7" fmla="*/ 1 h 20"/>
                  <a:gd name="T8" fmla="*/ 1 w 25"/>
                  <a:gd name="T9" fmla="*/ 3 h 20"/>
                </a:gdLst>
                <a:ahLst/>
                <a:cxnLst>
                  <a:cxn ang="0">
                    <a:pos x="T0" y="T1"/>
                  </a:cxn>
                  <a:cxn ang="0">
                    <a:pos x="T2" y="T3"/>
                  </a:cxn>
                  <a:cxn ang="0">
                    <a:pos x="T4" y="T5"/>
                  </a:cxn>
                  <a:cxn ang="0">
                    <a:pos x="T6" y="T7"/>
                  </a:cxn>
                  <a:cxn ang="0">
                    <a:pos x="T8" y="T9"/>
                  </a:cxn>
                </a:cxnLst>
                <a:rect l="0" t="0" r="r" b="b"/>
                <a:pathLst>
                  <a:path w="25" h="20">
                    <a:moveTo>
                      <a:pt x="1" y="3"/>
                    </a:moveTo>
                    <a:cubicBezTo>
                      <a:pt x="8" y="10"/>
                      <a:pt x="15" y="16"/>
                      <a:pt x="24" y="20"/>
                    </a:cubicBezTo>
                    <a:cubicBezTo>
                      <a:pt x="24" y="20"/>
                      <a:pt x="25" y="20"/>
                      <a:pt x="24" y="20"/>
                    </a:cubicBezTo>
                    <a:cubicBezTo>
                      <a:pt x="17" y="13"/>
                      <a:pt x="9" y="8"/>
                      <a:pt x="3" y="1"/>
                    </a:cubicBezTo>
                    <a:cubicBezTo>
                      <a:pt x="1" y="0"/>
                      <a:pt x="0" y="2"/>
                      <a:pt x="1" y="3"/>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1" name="Freeform 2960">
                <a:extLst>
                  <a:ext uri="{FF2B5EF4-FFF2-40B4-BE49-F238E27FC236}">
                    <a16:creationId xmlns:a16="http://schemas.microsoft.com/office/drawing/2014/main" id="{3E98A5D0-E671-4C80-8336-8EEC09EB36C8}"/>
                  </a:ext>
                </a:extLst>
              </p:cNvPr>
              <p:cNvSpPr>
                <a:spLocks/>
              </p:cNvSpPr>
              <p:nvPr/>
            </p:nvSpPr>
            <p:spPr bwMode="auto">
              <a:xfrm>
                <a:off x="318" y="304"/>
                <a:ext cx="57" cy="45"/>
              </a:xfrm>
              <a:custGeom>
                <a:avLst/>
                <a:gdLst>
                  <a:gd name="T0" fmla="*/ 0 w 24"/>
                  <a:gd name="T1" fmla="*/ 2 h 19"/>
                  <a:gd name="T2" fmla="*/ 10 w 24"/>
                  <a:gd name="T3" fmla="*/ 10 h 19"/>
                  <a:gd name="T4" fmla="*/ 23 w 24"/>
                  <a:gd name="T5" fmla="*/ 18 h 19"/>
                  <a:gd name="T6" fmla="*/ 24 w 24"/>
                  <a:gd name="T7" fmla="*/ 17 h 19"/>
                  <a:gd name="T8" fmla="*/ 1 w 24"/>
                  <a:gd name="T9" fmla="*/ 1 h 19"/>
                  <a:gd name="T10" fmla="*/ 0 w 24"/>
                  <a:gd name="T11" fmla="*/ 2 h 19"/>
                </a:gdLst>
                <a:ahLst/>
                <a:cxnLst>
                  <a:cxn ang="0">
                    <a:pos x="T0" y="T1"/>
                  </a:cxn>
                  <a:cxn ang="0">
                    <a:pos x="T2" y="T3"/>
                  </a:cxn>
                  <a:cxn ang="0">
                    <a:pos x="T4" y="T5"/>
                  </a:cxn>
                  <a:cxn ang="0">
                    <a:pos x="T6" y="T7"/>
                  </a:cxn>
                  <a:cxn ang="0">
                    <a:pos x="T8" y="T9"/>
                  </a:cxn>
                  <a:cxn ang="0">
                    <a:pos x="T10" y="T11"/>
                  </a:cxn>
                </a:cxnLst>
                <a:rect l="0" t="0" r="r" b="b"/>
                <a:pathLst>
                  <a:path w="24" h="19">
                    <a:moveTo>
                      <a:pt x="0" y="2"/>
                    </a:moveTo>
                    <a:cubicBezTo>
                      <a:pt x="3" y="5"/>
                      <a:pt x="6" y="8"/>
                      <a:pt x="10" y="10"/>
                    </a:cubicBezTo>
                    <a:cubicBezTo>
                      <a:pt x="14" y="13"/>
                      <a:pt x="18" y="17"/>
                      <a:pt x="23" y="18"/>
                    </a:cubicBezTo>
                    <a:cubicBezTo>
                      <a:pt x="24" y="19"/>
                      <a:pt x="24" y="18"/>
                      <a:pt x="24" y="17"/>
                    </a:cubicBezTo>
                    <a:cubicBezTo>
                      <a:pt x="17" y="10"/>
                      <a:pt x="8" y="8"/>
                      <a:pt x="1" y="1"/>
                    </a:cubicBezTo>
                    <a:cubicBezTo>
                      <a:pt x="1" y="0"/>
                      <a:pt x="0" y="1"/>
                      <a:pt x="0"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2" name="Freeform 2961">
                <a:extLst>
                  <a:ext uri="{FF2B5EF4-FFF2-40B4-BE49-F238E27FC236}">
                    <a16:creationId xmlns:a16="http://schemas.microsoft.com/office/drawing/2014/main" id="{887A7FD7-1CF9-4E37-A179-4E2A7AD80140}"/>
                  </a:ext>
                </a:extLst>
              </p:cNvPr>
              <p:cNvSpPr>
                <a:spLocks/>
              </p:cNvSpPr>
              <p:nvPr/>
            </p:nvSpPr>
            <p:spPr bwMode="auto">
              <a:xfrm>
                <a:off x="299" y="313"/>
                <a:ext cx="64" cy="46"/>
              </a:xfrm>
              <a:custGeom>
                <a:avLst/>
                <a:gdLst>
                  <a:gd name="T0" fmla="*/ 1 w 27"/>
                  <a:gd name="T1" fmla="*/ 1 h 19"/>
                  <a:gd name="T2" fmla="*/ 26 w 27"/>
                  <a:gd name="T3" fmla="*/ 19 h 19"/>
                  <a:gd name="T4" fmla="*/ 26 w 27"/>
                  <a:gd name="T5" fmla="*/ 18 h 19"/>
                  <a:gd name="T6" fmla="*/ 15 w 27"/>
                  <a:gd name="T7" fmla="*/ 10 h 19"/>
                  <a:gd name="T8" fmla="*/ 2 w 27"/>
                  <a:gd name="T9" fmla="*/ 0 h 19"/>
                  <a:gd name="T10" fmla="*/ 1 w 27"/>
                  <a:gd name="T11" fmla="*/ 1 h 19"/>
                </a:gdLst>
                <a:ahLst/>
                <a:cxnLst>
                  <a:cxn ang="0">
                    <a:pos x="T0" y="T1"/>
                  </a:cxn>
                  <a:cxn ang="0">
                    <a:pos x="T2" y="T3"/>
                  </a:cxn>
                  <a:cxn ang="0">
                    <a:pos x="T4" y="T5"/>
                  </a:cxn>
                  <a:cxn ang="0">
                    <a:pos x="T6" y="T7"/>
                  </a:cxn>
                  <a:cxn ang="0">
                    <a:pos x="T8" y="T9"/>
                  </a:cxn>
                  <a:cxn ang="0">
                    <a:pos x="T10" y="T11"/>
                  </a:cxn>
                </a:cxnLst>
                <a:rect l="0" t="0" r="r" b="b"/>
                <a:pathLst>
                  <a:path w="27" h="19">
                    <a:moveTo>
                      <a:pt x="1" y="1"/>
                    </a:moveTo>
                    <a:cubicBezTo>
                      <a:pt x="6" y="10"/>
                      <a:pt x="16" y="17"/>
                      <a:pt x="26" y="19"/>
                    </a:cubicBezTo>
                    <a:cubicBezTo>
                      <a:pt x="26" y="19"/>
                      <a:pt x="27" y="19"/>
                      <a:pt x="26" y="18"/>
                    </a:cubicBezTo>
                    <a:cubicBezTo>
                      <a:pt x="23" y="15"/>
                      <a:pt x="19" y="13"/>
                      <a:pt x="15" y="10"/>
                    </a:cubicBezTo>
                    <a:cubicBezTo>
                      <a:pt x="11" y="8"/>
                      <a:pt x="5" y="5"/>
                      <a:pt x="2" y="0"/>
                    </a:cubicBezTo>
                    <a:cubicBezTo>
                      <a:pt x="2" y="0"/>
                      <a:pt x="0" y="0"/>
                      <a:pt x="1"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3" name="Freeform 2962">
                <a:extLst>
                  <a:ext uri="{FF2B5EF4-FFF2-40B4-BE49-F238E27FC236}">
                    <a16:creationId xmlns:a16="http://schemas.microsoft.com/office/drawing/2014/main" id="{8BCF60A5-9BB5-4FB0-98D9-EC32FF57D017}"/>
                  </a:ext>
                </a:extLst>
              </p:cNvPr>
              <p:cNvSpPr>
                <a:spLocks/>
              </p:cNvSpPr>
              <p:nvPr/>
            </p:nvSpPr>
            <p:spPr bwMode="auto">
              <a:xfrm>
                <a:off x="294" y="328"/>
                <a:ext cx="55" cy="43"/>
              </a:xfrm>
              <a:custGeom>
                <a:avLst/>
                <a:gdLst>
                  <a:gd name="T0" fmla="*/ 1 w 23"/>
                  <a:gd name="T1" fmla="*/ 2 h 18"/>
                  <a:gd name="T2" fmla="*/ 22 w 23"/>
                  <a:gd name="T3" fmla="*/ 18 h 18"/>
                  <a:gd name="T4" fmla="*/ 23 w 23"/>
                  <a:gd name="T5" fmla="*/ 16 h 18"/>
                  <a:gd name="T6" fmla="*/ 13 w 23"/>
                  <a:gd name="T7" fmla="*/ 10 h 18"/>
                  <a:gd name="T8" fmla="*/ 3 w 23"/>
                  <a:gd name="T9" fmla="*/ 1 h 18"/>
                  <a:gd name="T10" fmla="*/ 1 w 23"/>
                  <a:gd name="T11" fmla="*/ 2 h 18"/>
                </a:gdLst>
                <a:ahLst/>
                <a:cxnLst>
                  <a:cxn ang="0">
                    <a:pos x="T0" y="T1"/>
                  </a:cxn>
                  <a:cxn ang="0">
                    <a:pos x="T2" y="T3"/>
                  </a:cxn>
                  <a:cxn ang="0">
                    <a:pos x="T4" y="T5"/>
                  </a:cxn>
                  <a:cxn ang="0">
                    <a:pos x="T6" y="T7"/>
                  </a:cxn>
                  <a:cxn ang="0">
                    <a:pos x="T8" y="T9"/>
                  </a:cxn>
                  <a:cxn ang="0">
                    <a:pos x="T10" y="T11"/>
                  </a:cxn>
                </a:cxnLst>
                <a:rect l="0" t="0" r="r" b="b"/>
                <a:pathLst>
                  <a:path w="23" h="18">
                    <a:moveTo>
                      <a:pt x="1" y="2"/>
                    </a:moveTo>
                    <a:cubicBezTo>
                      <a:pt x="6" y="9"/>
                      <a:pt x="13" y="16"/>
                      <a:pt x="22" y="18"/>
                    </a:cubicBezTo>
                    <a:cubicBezTo>
                      <a:pt x="22" y="18"/>
                      <a:pt x="23" y="17"/>
                      <a:pt x="23" y="16"/>
                    </a:cubicBezTo>
                    <a:cubicBezTo>
                      <a:pt x="20" y="14"/>
                      <a:pt x="16" y="12"/>
                      <a:pt x="13" y="10"/>
                    </a:cubicBezTo>
                    <a:cubicBezTo>
                      <a:pt x="9" y="7"/>
                      <a:pt x="6" y="4"/>
                      <a:pt x="3" y="1"/>
                    </a:cubicBezTo>
                    <a:cubicBezTo>
                      <a:pt x="2" y="0"/>
                      <a:pt x="0" y="1"/>
                      <a:pt x="1"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4" name="Freeform 2963">
                <a:extLst>
                  <a:ext uri="{FF2B5EF4-FFF2-40B4-BE49-F238E27FC236}">
                    <a16:creationId xmlns:a16="http://schemas.microsoft.com/office/drawing/2014/main" id="{52F7040C-7EC1-4271-AA94-F0C67786537B}"/>
                  </a:ext>
                </a:extLst>
              </p:cNvPr>
              <p:cNvSpPr>
                <a:spLocks/>
              </p:cNvSpPr>
              <p:nvPr/>
            </p:nvSpPr>
            <p:spPr bwMode="auto">
              <a:xfrm>
                <a:off x="723" y="392"/>
                <a:ext cx="202" cy="70"/>
              </a:xfrm>
              <a:custGeom>
                <a:avLst/>
                <a:gdLst>
                  <a:gd name="T0" fmla="*/ 0 w 85"/>
                  <a:gd name="T1" fmla="*/ 1 h 29"/>
                  <a:gd name="T2" fmla="*/ 39 w 85"/>
                  <a:gd name="T3" fmla="*/ 20 h 29"/>
                  <a:gd name="T4" fmla="*/ 84 w 85"/>
                  <a:gd name="T5" fmla="*/ 23 h 29"/>
                  <a:gd name="T6" fmla="*/ 84 w 85"/>
                  <a:gd name="T7" fmla="*/ 22 h 29"/>
                  <a:gd name="T8" fmla="*/ 40 w 85"/>
                  <a:gd name="T9" fmla="*/ 17 h 29"/>
                  <a:gd name="T10" fmla="*/ 1 w 85"/>
                  <a:gd name="T11" fmla="*/ 1 h 29"/>
                  <a:gd name="T12" fmla="*/ 0 w 85"/>
                  <a:gd name="T13" fmla="*/ 1 h 29"/>
                </a:gdLst>
                <a:ahLst/>
                <a:cxnLst>
                  <a:cxn ang="0">
                    <a:pos x="T0" y="T1"/>
                  </a:cxn>
                  <a:cxn ang="0">
                    <a:pos x="T2" y="T3"/>
                  </a:cxn>
                  <a:cxn ang="0">
                    <a:pos x="T4" y="T5"/>
                  </a:cxn>
                  <a:cxn ang="0">
                    <a:pos x="T6" y="T7"/>
                  </a:cxn>
                  <a:cxn ang="0">
                    <a:pos x="T8" y="T9"/>
                  </a:cxn>
                  <a:cxn ang="0">
                    <a:pos x="T10" y="T11"/>
                  </a:cxn>
                  <a:cxn ang="0">
                    <a:pos x="T12" y="T13"/>
                  </a:cxn>
                </a:cxnLst>
                <a:rect l="0" t="0" r="r" b="b"/>
                <a:pathLst>
                  <a:path w="85" h="29">
                    <a:moveTo>
                      <a:pt x="0" y="1"/>
                    </a:moveTo>
                    <a:cubicBezTo>
                      <a:pt x="11" y="11"/>
                      <a:pt x="26" y="15"/>
                      <a:pt x="39" y="20"/>
                    </a:cubicBezTo>
                    <a:cubicBezTo>
                      <a:pt x="53" y="24"/>
                      <a:pt x="70" y="29"/>
                      <a:pt x="84" y="23"/>
                    </a:cubicBezTo>
                    <a:cubicBezTo>
                      <a:pt x="85" y="23"/>
                      <a:pt x="85" y="22"/>
                      <a:pt x="84" y="22"/>
                    </a:cubicBezTo>
                    <a:cubicBezTo>
                      <a:pt x="68" y="23"/>
                      <a:pt x="55" y="22"/>
                      <a:pt x="40" y="17"/>
                    </a:cubicBezTo>
                    <a:cubicBezTo>
                      <a:pt x="26" y="13"/>
                      <a:pt x="13" y="8"/>
                      <a:pt x="1" y="1"/>
                    </a:cubicBezTo>
                    <a:cubicBezTo>
                      <a:pt x="0" y="0"/>
                      <a:pt x="0" y="1"/>
                      <a:pt x="0"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5" name="Freeform 2964">
                <a:extLst>
                  <a:ext uri="{FF2B5EF4-FFF2-40B4-BE49-F238E27FC236}">
                    <a16:creationId xmlns:a16="http://schemas.microsoft.com/office/drawing/2014/main" id="{0D631B38-D51D-4D78-BB63-B70FBBD534D1}"/>
                  </a:ext>
                </a:extLst>
              </p:cNvPr>
              <p:cNvSpPr>
                <a:spLocks/>
              </p:cNvSpPr>
              <p:nvPr/>
            </p:nvSpPr>
            <p:spPr bwMode="auto">
              <a:xfrm>
                <a:off x="706" y="404"/>
                <a:ext cx="229" cy="67"/>
              </a:xfrm>
              <a:custGeom>
                <a:avLst/>
                <a:gdLst>
                  <a:gd name="T0" fmla="*/ 0 w 96"/>
                  <a:gd name="T1" fmla="*/ 0 h 28"/>
                  <a:gd name="T2" fmla="*/ 45 w 96"/>
                  <a:gd name="T3" fmla="*/ 20 h 28"/>
                  <a:gd name="T4" fmla="*/ 95 w 96"/>
                  <a:gd name="T5" fmla="*/ 20 h 28"/>
                  <a:gd name="T6" fmla="*/ 95 w 96"/>
                  <a:gd name="T7" fmla="*/ 19 h 28"/>
                  <a:gd name="T8" fmla="*/ 72 w 96"/>
                  <a:gd name="T9" fmla="*/ 21 h 28"/>
                  <a:gd name="T10" fmla="*/ 45 w 96"/>
                  <a:gd name="T11" fmla="*/ 17 h 28"/>
                  <a:gd name="T12" fmla="*/ 24 w 96"/>
                  <a:gd name="T13" fmla="*/ 11 h 28"/>
                  <a:gd name="T14" fmla="*/ 0 w 96"/>
                  <a:gd name="T15" fmla="*/ 0 h 28"/>
                  <a:gd name="T16" fmla="*/ 0 w 9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8">
                    <a:moveTo>
                      <a:pt x="0" y="0"/>
                    </a:moveTo>
                    <a:cubicBezTo>
                      <a:pt x="11" y="12"/>
                      <a:pt x="30" y="16"/>
                      <a:pt x="45" y="20"/>
                    </a:cubicBezTo>
                    <a:cubicBezTo>
                      <a:pt x="60" y="24"/>
                      <a:pt x="81" y="28"/>
                      <a:pt x="95" y="20"/>
                    </a:cubicBezTo>
                    <a:cubicBezTo>
                      <a:pt x="96" y="20"/>
                      <a:pt x="95" y="19"/>
                      <a:pt x="95" y="19"/>
                    </a:cubicBezTo>
                    <a:cubicBezTo>
                      <a:pt x="87" y="20"/>
                      <a:pt x="80" y="21"/>
                      <a:pt x="72" y="21"/>
                    </a:cubicBezTo>
                    <a:cubicBezTo>
                      <a:pt x="63" y="21"/>
                      <a:pt x="54" y="19"/>
                      <a:pt x="45" y="17"/>
                    </a:cubicBezTo>
                    <a:cubicBezTo>
                      <a:pt x="38" y="15"/>
                      <a:pt x="31" y="14"/>
                      <a:pt x="24" y="11"/>
                    </a:cubicBezTo>
                    <a:cubicBezTo>
                      <a:pt x="16" y="8"/>
                      <a:pt x="8" y="3"/>
                      <a:pt x="0" y="0"/>
                    </a:cubicBezTo>
                    <a:cubicBezTo>
                      <a:pt x="0" y="0"/>
                      <a:pt x="0" y="0"/>
                      <a:pt x="0" y="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6" name="Freeform 2965">
                <a:extLst>
                  <a:ext uri="{FF2B5EF4-FFF2-40B4-BE49-F238E27FC236}">
                    <a16:creationId xmlns:a16="http://schemas.microsoft.com/office/drawing/2014/main" id="{4315F0A6-E951-497D-9DD5-DF2EF1570D22}"/>
                  </a:ext>
                </a:extLst>
              </p:cNvPr>
              <p:cNvSpPr>
                <a:spLocks/>
              </p:cNvSpPr>
              <p:nvPr/>
            </p:nvSpPr>
            <p:spPr bwMode="auto">
              <a:xfrm>
                <a:off x="721" y="428"/>
                <a:ext cx="212" cy="50"/>
              </a:xfrm>
              <a:custGeom>
                <a:avLst/>
                <a:gdLst>
                  <a:gd name="T0" fmla="*/ 0 w 89"/>
                  <a:gd name="T1" fmla="*/ 0 h 21"/>
                  <a:gd name="T2" fmla="*/ 42 w 89"/>
                  <a:gd name="T3" fmla="*/ 17 h 21"/>
                  <a:gd name="T4" fmla="*/ 88 w 89"/>
                  <a:gd name="T5" fmla="*/ 16 h 21"/>
                  <a:gd name="T6" fmla="*/ 88 w 89"/>
                  <a:gd name="T7" fmla="*/ 15 h 21"/>
                  <a:gd name="T8" fmla="*/ 43 w 89"/>
                  <a:gd name="T9" fmla="*/ 15 h 21"/>
                  <a:gd name="T10" fmla="*/ 0 w 89"/>
                  <a:gd name="T11" fmla="*/ 0 h 21"/>
                </a:gdLst>
                <a:ahLst/>
                <a:cxnLst>
                  <a:cxn ang="0">
                    <a:pos x="T0" y="T1"/>
                  </a:cxn>
                  <a:cxn ang="0">
                    <a:pos x="T2" y="T3"/>
                  </a:cxn>
                  <a:cxn ang="0">
                    <a:pos x="T4" y="T5"/>
                  </a:cxn>
                  <a:cxn ang="0">
                    <a:pos x="T6" y="T7"/>
                  </a:cxn>
                  <a:cxn ang="0">
                    <a:pos x="T8" y="T9"/>
                  </a:cxn>
                  <a:cxn ang="0">
                    <a:pos x="T10" y="T11"/>
                  </a:cxn>
                </a:cxnLst>
                <a:rect l="0" t="0" r="r" b="b"/>
                <a:pathLst>
                  <a:path w="89" h="21">
                    <a:moveTo>
                      <a:pt x="0" y="0"/>
                    </a:moveTo>
                    <a:cubicBezTo>
                      <a:pt x="12" y="10"/>
                      <a:pt x="28" y="15"/>
                      <a:pt x="42" y="17"/>
                    </a:cubicBezTo>
                    <a:cubicBezTo>
                      <a:pt x="57" y="20"/>
                      <a:pt x="74" y="21"/>
                      <a:pt x="88" y="16"/>
                    </a:cubicBezTo>
                    <a:cubicBezTo>
                      <a:pt x="89" y="16"/>
                      <a:pt x="88" y="15"/>
                      <a:pt x="88" y="15"/>
                    </a:cubicBezTo>
                    <a:cubicBezTo>
                      <a:pt x="73" y="16"/>
                      <a:pt x="58" y="17"/>
                      <a:pt x="43" y="15"/>
                    </a:cubicBezTo>
                    <a:cubicBezTo>
                      <a:pt x="28" y="12"/>
                      <a:pt x="14" y="6"/>
                      <a:pt x="0" y="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7" name="Freeform 2966">
                <a:extLst>
                  <a:ext uri="{FF2B5EF4-FFF2-40B4-BE49-F238E27FC236}">
                    <a16:creationId xmlns:a16="http://schemas.microsoft.com/office/drawing/2014/main" id="{1A32E47B-1DCD-456D-936B-EECD4E5F3A7C}"/>
                  </a:ext>
                </a:extLst>
              </p:cNvPr>
              <p:cNvSpPr>
                <a:spLocks/>
              </p:cNvSpPr>
              <p:nvPr/>
            </p:nvSpPr>
            <p:spPr bwMode="auto">
              <a:xfrm>
                <a:off x="735" y="445"/>
                <a:ext cx="188" cy="43"/>
              </a:xfrm>
              <a:custGeom>
                <a:avLst/>
                <a:gdLst>
                  <a:gd name="T0" fmla="*/ 0 w 79"/>
                  <a:gd name="T1" fmla="*/ 1 h 18"/>
                  <a:gd name="T2" fmla="*/ 35 w 79"/>
                  <a:gd name="T3" fmla="*/ 15 h 18"/>
                  <a:gd name="T4" fmla="*/ 78 w 79"/>
                  <a:gd name="T5" fmla="*/ 17 h 18"/>
                  <a:gd name="T6" fmla="*/ 78 w 79"/>
                  <a:gd name="T7" fmla="*/ 15 h 18"/>
                  <a:gd name="T8" fmla="*/ 37 w 79"/>
                  <a:gd name="T9" fmla="*/ 12 h 18"/>
                  <a:gd name="T10" fmla="*/ 1 w 79"/>
                  <a:gd name="T11" fmla="*/ 1 h 18"/>
                  <a:gd name="T12" fmla="*/ 0 w 79"/>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79" h="18">
                    <a:moveTo>
                      <a:pt x="0" y="1"/>
                    </a:moveTo>
                    <a:cubicBezTo>
                      <a:pt x="10" y="9"/>
                      <a:pt x="23" y="13"/>
                      <a:pt x="35" y="15"/>
                    </a:cubicBezTo>
                    <a:cubicBezTo>
                      <a:pt x="49" y="17"/>
                      <a:pt x="64" y="18"/>
                      <a:pt x="78" y="17"/>
                    </a:cubicBezTo>
                    <a:cubicBezTo>
                      <a:pt x="79" y="16"/>
                      <a:pt x="79" y="15"/>
                      <a:pt x="78" y="15"/>
                    </a:cubicBezTo>
                    <a:cubicBezTo>
                      <a:pt x="64" y="14"/>
                      <a:pt x="51" y="15"/>
                      <a:pt x="37" y="12"/>
                    </a:cubicBezTo>
                    <a:cubicBezTo>
                      <a:pt x="24" y="11"/>
                      <a:pt x="13" y="6"/>
                      <a:pt x="1" y="1"/>
                    </a:cubicBezTo>
                    <a:cubicBezTo>
                      <a:pt x="0" y="0"/>
                      <a:pt x="0" y="1"/>
                      <a:pt x="0"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8" name="Freeform 2967">
                <a:extLst>
                  <a:ext uri="{FF2B5EF4-FFF2-40B4-BE49-F238E27FC236}">
                    <a16:creationId xmlns:a16="http://schemas.microsoft.com/office/drawing/2014/main" id="{B44D1D8F-B1A6-49E6-BC5F-A79F91E4E775}"/>
                  </a:ext>
                </a:extLst>
              </p:cNvPr>
              <p:cNvSpPr>
                <a:spLocks/>
              </p:cNvSpPr>
              <p:nvPr/>
            </p:nvSpPr>
            <p:spPr bwMode="auto">
              <a:xfrm>
                <a:off x="749" y="466"/>
                <a:ext cx="110" cy="34"/>
              </a:xfrm>
              <a:custGeom>
                <a:avLst/>
                <a:gdLst>
                  <a:gd name="T0" fmla="*/ 0 w 46"/>
                  <a:gd name="T1" fmla="*/ 1 h 14"/>
                  <a:gd name="T2" fmla="*/ 22 w 46"/>
                  <a:gd name="T3" fmla="*/ 11 h 14"/>
                  <a:gd name="T4" fmla="*/ 45 w 46"/>
                  <a:gd name="T5" fmla="*/ 13 h 14"/>
                  <a:gd name="T6" fmla="*/ 45 w 46"/>
                  <a:gd name="T7" fmla="*/ 12 h 14"/>
                  <a:gd name="T8" fmla="*/ 22 w 46"/>
                  <a:gd name="T9" fmla="*/ 8 h 14"/>
                  <a:gd name="T10" fmla="*/ 1 w 46"/>
                  <a:gd name="T11" fmla="*/ 0 h 14"/>
                  <a:gd name="T12" fmla="*/ 0 w 46"/>
                  <a:gd name="T13" fmla="*/ 1 h 14"/>
                </a:gdLst>
                <a:ahLst/>
                <a:cxnLst>
                  <a:cxn ang="0">
                    <a:pos x="T0" y="T1"/>
                  </a:cxn>
                  <a:cxn ang="0">
                    <a:pos x="T2" y="T3"/>
                  </a:cxn>
                  <a:cxn ang="0">
                    <a:pos x="T4" y="T5"/>
                  </a:cxn>
                  <a:cxn ang="0">
                    <a:pos x="T6" y="T7"/>
                  </a:cxn>
                  <a:cxn ang="0">
                    <a:pos x="T8" y="T9"/>
                  </a:cxn>
                  <a:cxn ang="0">
                    <a:pos x="T10" y="T11"/>
                  </a:cxn>
                  <a:cxn ang="0">
                    <a:pos x="T12" y="T13"/>
                  </a:cxn>
                </a:cxnLst>
                <a:rect l="0" t="0" r="r" b="b"/>
                <a:pathLst>
                  <a:path w="46" h="14">
                    <a:moveTo>
                      <a:pt x="0" y="1"/>
                    </a:moveTo>
                    <a:cubicBezTo>
                      <a:pt x="6" y="6"/>
                      <a:pt x="15" y="9"/>
                      <a:pt x="22" y="11"/>
                    </a:cubicBezTo>
                    <a:cubicBezTo>
                      <a:pt x="29" y="13"/>
                      <a:pt x="37" y="14"/>
                      <a:pt x="45" y="13"/>
                    </a:cubicBezTo>
                    <a:cubicBezTo>
                      <a:pt x="46" y="13"/>
                      <a:pt x="46" y="12"/>
                      <a:pt x="45" y="12"/>
                    </a:cubicBezTo>
                    <a:cubicBezTo>
                      <a:pt x="37" y="11"/>
                      <a:pt x="30" y="10"/>
                      <a:pt x="22" y="8"/>
                    </a:cubicBezTo>
                    <a:cubicBezTo>
                      <a:pt x="15" y="6"/>
                      <a:pt x="8" y="2"/>
                      <a:pt x="1" y="0"/>
                    </a:cubicBezTo>
                    <a:lnTo>
                      <a:pt x="0" y="1"/>
                    </a:ln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9" name="Freeform 2968">
                <a:extLst>
                  <a:ext uri="{FF2B5EF4-FFF2-40B4-BE49-F238E27FC236}">
                    <a16:creationId xmlns:a16="http://schemas.microsoft.com/office/drawing/2014/main" id="{3FBFE026-E5C0-4A0E-9A5A-931B07E48116}"/>
                  </a:ext>
                </a:extLst>
              </p:cNvPr>
              <p:cNvSpPr>
                <a:spLocks/>
              </p:cNvSpPr>
              <p:nvPr/>
            </p:nvSpPr>
            <p:spPr bwMode="auto">
              <a:xfrm>
                <a:off x="661" y="591"/>
                <a:ext cx="129" cy="119"/>
              </a:xfrm>
              <a:custGeom>
                <a:avLst/>
                <a:gdLst>
                  <a:gd name="T0" fmla="*/ 2 w 54"/>
                  <a:gd name="T1" fmla="*/ 49 h 50"/>
                  <a:gd name="T2" fmla="*/ 37 w 54"/>
                  <a:gd name="T3" fmla="*/ 29 h 50"/>
                  <a:gd name="T4" fmla="*/ 54 w 54"/>
                  <a:gd name="T5" fmla="*/ 1 h 50"/>
                  <a:gd name="T6" fmla="*/ 53 w 54"/>
                  <a:gd name="T7" fmla="*/ 1 h 50"/>
                  <a:gd name="T8" fmla="*/ 45 w 54"/>
                  <a:gd name="T9" fmla="*/ 14 h 50"/>
                  <a:gd name="T10" fmla="*/ 33 w 54"/>
                  <a:gd name="T11" fmla="*/ 28 h 50"/>
                  <a:gd name="T12" fmla="*/ 2 w 54"/>
                  <a:gd name="T13" fmla="*/ 48 h 50"/>
                  <a:gd name="T14" fmla="*/ 2 w 54"/>
                  <a:gd name="T15" fmla="*/ 49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0">
                    <a:moveTo>
                      <a:pt x="2" y="49"/>
                    </a:moveTo>
                    <a:cubicBezTo>
                      <a:pt x="15" y="44"/>
                      <a:pt x="27" y="38"/>
                      <a:pt x="37" y="29"/>
                    </a:cubicBezTo>
                    <a:cubicBezTo>
                      <a:pt x="44" y="22"/>
                      <a:pt x="53" y="11"/>
                      <a:pt x="54" y="1"/>
                    </a:cubicBezTo>
                    <a:cubicBezTo>
                      <a:pt x="54" y="0"/>
                      <a:pt x="53" y="0"/>
                      <a:pt x="53" y="1"/>
                    </a:cubicBezTo>
                    <a:cubicBezTo>
                      <a:pt x="49" y="5"/>
                      <a:pt x="48" y="10"/>
                      <a:pt x="45" y="14"/>
                    </a:cubicBezTo>
                    <a:cubicBezTo>
                      <a:pt x="42" y="19"/>
                      <a:pt x="38" y="24"/>
                      <a:pt x="33" y="28"/>
                    </a:cubicBezTo>
                    <a:cubicBezTo>
                      <a:pt x="24" y="37"/>
                      <a:pt x="13" y="42"/>
                      <a:pt x="2" y="48"/>
                    </a:cubicBezTo>
                    <a:cubicBezTo>
                      <a:pt x="0" y="48"/>
                      <a:pt x="1" y="50"/>
                      <a:pt x="2" y="49"/>
                    </a:cubicBezTo>
                    <a:close/>
                  </a:path>
                </a:pathLst>
              </a:custGeom>
              <a:solidFill>
                <a:srgbClr val="AD05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00" name="Freeform 2969">
                <a:extLst>
                  <a:ext uri="{FF2B5EF4-FFF2-40B4-BE49-F238E27FC236}">
                    <a16:creationId xmlns:a16="http://schemas.microsoft.com/office/drawing/2014/main" id="{69FBF10C-6C15-4BE0-B80C-772A446DE0D8}"/>
                  </a:ext>
                </a:extLst>
              </p:cNvPr>
              <p:cNvSpPr>
                <a:spLocks/>
              </p:cNvSpPr>
              <p:nvPr/>
            </p:nvSpPr>
            <p:spPr bwMode="auto">
              <a:xfrm>
                <a:off x="685" y="584"/>
                <a:ext cx="126" cy="131"/>
              </a:xfrm>
              <a:custGeom>
                <a:avLst/>
                <a:gdLst>
                  <a:gd name="T0" fmla="*/ 2 w 53"/>
                  <a:gd name="T1" fmla="*/ 55 h 55"/>
                  <a:gd name="T2" fmla="*/ 32 w 53"/>
                  <a:gd name="T3" fmla="*/ 31 h 55"/>
                  <a:gd name="T4" fmla="*/ 52 w 53"/>
                  <a:gd name="T5" fmla="*/ 1 h 55"/>
                  <a:gd name="T6" fmla="*/ 51 w 53"/>
                  <a:gd name="T7" fmla="*/ 0 h 55"/>
                  <a:gd name="T8" fmla="*/ 30 w 53"/>
                  <a:gd name="T9" fmla="*/ 31 h 55"/>
                  <a:gd name="T10" fmla="*/ 1 w 53"/>
                  <a:gd name="T11" fmla="*/ 54 h 55"/>
                  <a:gd name="T12" fmla="*/ 2 w 53"/>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53" h="55">
                    <a:moveTo>
                      <a:pt x="2" y="55"/>
                    </a:moveTo>
                    <a:cubicBezTo>
                      <a:pt x="13" y="49"/>
                      <a:pt x="24" y="41"/>
                      <a:pt x="32" y="31"/>
                    </a:cubicBezTo>
                    <a:cubicBezTo>
                      <a:pt x="40" y="23"/>
                      <a:pt x="49" y="12"/>
                      <a:pt x="52" y="1"/>
                    </a:cubicBezTo>
                    <a:cubicBezTo>
                      <a:pt x="53" y="0"/>
                      <a:pt x="52" y="0"/>
                      <a:pt x="51" y="0"/>
                    </a:cubicBezTo>
                    <a:cubicBezTo>
                      <a:pt x="43" y="10"/>
                      <a:pt x="39" y="22"/>
                      <a:pt x="30" y="31"/>
                    </a:cubicBezTo>
                    <a:cubicBezTo>
                      <a:pt x="21" y="40"/>
                      <a:pt x="12" y="47"/>
                      <a:pt x="1" y="54"/>
                    </a:cubicBezTo>
                    <a:cubicBezTo>
                      <a:pt x="0" y="54"/>
                      <a:pt x="1" y="55"/>
                      <a:pt x="2" y="55"/>
                    </a:cubicBezTo>
                    <a:close/>
                  </a:path>
                </a:pathLst>
              </a:custGeom>
              <a:solidFill>
                <a:srgbClr val="AD05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01" name="Freeform 2970">
                <a:extLst>
                  <a:ext uri="{FF2B5EF4-FFF2-40B4-BE49-F238E27FC236}">
                    <a16:creationId xmlns:a16="http://schemas.microsoft.com/office/drawing/2014/main" id="{EDD8FC6E-0F9C-4AD8-B271-B05A0F2A782C}"/>
                  </a:ext>
                </a:extLst>
              </p:cNvPr>
              <p:cNvSpPr>
                <a:spLocks/>
              </p:cNvSpPr>
              <p:nvPr/>
            </p:nvSpPr>
            <p:spPr bwMode="auto">
              <a:xfrm>
                <a:off x="701" y="596"/>
                <a:ext cx="115" cy="124"/>
              </a:xfrm>
              <a:custGeom>
                <a:avLst/>
                <a:gdLst>
                  <a:gd name="T0" fmla="*/ 1 w 48"/>
                  <a:gd name="T1" fmla="*/ 52 h 52"/>
                  <a:gd name="T2" fmla="*/ 29 w 48"/>
                  <a:gd name="T3" fmla="*/ 31 h 52"/>
                  <a:gd name="T4" fmla="*/ 48 w 48"/>
                  <a:gd name="T5" fmla="*/ 1 h 52"/>
                  <a:gd name="T6" fmla="*/ 47 w 48"/>
                  <a:gd name="T7" fmla="*/ 1 h 52"/>
                  <a:gd name="T8" fmla="*/ 26 w 48"/>
                  <a:gd name="T9" fmla="*/ 29 h 52"/>
                  <a:gd name="T10" fmla="*/ 0 w 48"/>
                  <a:gd name="T11" fmla="*/ 51 h 52"/>
                  <a:gd name="T12" fmla="*/ 1 w 48"/>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48" h="52">
                    <a:moveTo>
                      <a:pt x="1" y="52"/>
                    </a:moveTo>
                    <a:cubicBezTo>
                      <a:pt x="12" y="48"/>
                      <a:pt x="21" y="39"/>
                      <a:pt x="29" y="31"/>
                    </a:cubicBezTo>
                    <a:cubicBezTo>
                      <a:pt x="37" y="23"/>
                      <a:pt x="45" y="12"/>
                      <a:pt x="48" y="1"/>
                    </a:cubicBezTo>
                    <a:cubicBezTo>
                      <a:pt x="48" y="0"/>
                      <a:pt x="47" y="0"/>
                      <a:pt x="47" y="1"/>
                    </a:cubicBezTo>
                    <a:cubicBezTo>
                      <a:pt x="40" y="11"/>
                      <a:pt x="34" y="21"/>
                      <a:pt x="26" y="29"/>
                    </a:cubicBezTo>
                    <a:cubicBezTo>
                      <a:pt x="18" y="37"/>
                      <a:pt x="8" y="43"/>
                      <a:pt x="0" y="51"/>
                    </a:cubicBezTo>
                    <a:cubicBezTo>
                      <a:pt x="0" y="52"/>
                      <a:pt x="0" y="52"/>
                      <a:pt x="1" y="52"/>
                    </a:cubicBezTo>
                    <a:close/>
                  </a:path>
                </a:pathLst>
              </a:custGeom>
              <a:solidFill>
                <a:srgbClr val="AD05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02" name="Freeform 2971">
                <a:extLst>
                  <a:ext uri="{FF2B5EF4-FFF2-40B4-BE49-F238E27FC236}">
                    <a16:creationId xmlns:a16="http://schemas.microsoft.com/office/drawing/2014/main" id="{84D102A7-5636-43C0-92F0-51B820869BF8}"/>
                  </a:ext>
                </a:extLst>
              </p:cNvPr>
              <p:cNvSpPr>
                <a:spLocks/>
              </p:cNvSpPr>
              <p:nvPr/>
            </p:nvSpPr>
            <p:spPr bwMode="auto">
              <a:xfrm>
                <a:off x="728" y="612"/>
                <a:ext cx="95" cy="110"/>
              </a:xfrm>
              <a:custGeom>
                <a:avLst/>
                <a:gdLst>
                  <a:gd name="T0" fmla="*/ 0 w 40"/>
                  <a:gd name="T1" fmla="*/ 46 h 46"/>
                  <a:gd name="T2" fmla="*/ 40 w 40"/>
                  <a:gd name="T3" fmla="*/ 0 h 46"/>
                  <a:gd name="T4" fmla="*/ 40 w 40"/>
                  <a:gd name="T5" fmla="*/ 0 h 46"/>
                  <a:gd name="T6" fmla="*/ 0 w 40"/>
                  <a:gd name="T7" fmla="*/ 46 h 46"/>
                  <a:gd name="T8" fmla="*/ 0 w 40"/>
                  <a:gd name="T9" fmla="*/ 46 h 46"/>
                </a:gdLst>
                <a:ahLst/>
                <a:cxnLst>
                  <a:cxn ang="0">
                    <a:pos x="T0" y="T1"/>
                  </a:cxn>
                  <a:cxn ang="0">
                    <a:pos x="T2" y="T3"/>
                  </a:cxn>
                  <a:cxn ang="0">
                    <a:pos x="T4" y="T5"/>
                  </a:cxn>
                  <a:cxn ang="0">
                    <a:pos x="T6" y="T7"/>
                  </a:cxn>
                  <a:cxn ang="0">
                    <a:pos x="T8" y="T9"/>
                  </a:cxn>
                </a:cxnLst>
                <a:rect l="0" t="0" r="r" b="b"/>
                <a:pathLst>
                  <a:path w="40" h="46">
                    <a:moveTo>
                      <a:pt x="0" y="46"/>
                    </a:moveTo>
                    <a:cubicBezTo>
                      <a:pt x="17" y="35"/>
                      <a:pt x="32" y="18"/>
                      <a:pt x="40" y="0"/>
                    </a:cubicBezTo>
                    <a:cubicBezTo>
                      <a:pt x="40" y="0"/>
                      <a:pt x="40" y="0"/>
                      <a:pt x="40" y="0"/>
                    </a:cubicBezTo>
                    <a:cubicBezTo>
                      <a:pt x="29" y="18"/>
                      <a:pt x="14" y="31"/>
                      <a:pt x="0" y="46"/>
                    </a:cubicBezTo>
                    <a:cubicBezTo>
                      <a:pt x="0" y="46"/>
                      <a:pt x="0" y="46"/>
                      <a:pt x="0" y="46"/>
                    </a:cubicBezTo>
                    <a:close/>
                  </a:path>
                </a:pathLst>
              </a:custGeom>
              <a:solidFill>
                <a:srgbClr val="AD05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03" name="Freeform 2972">
                <a:extLst>
                  <a:ext uri="{FF2B5EF4-FFF2-40B4-BE49-F238E27FC236}">
                    <a16:creationId xmlns:a16="http://schemas.microsoft.com/office/drawing/2014/main" id="{9E29CF7C-6A39-4F9E-9880-54EF5575BE53}"/>
                  </a:ext>
                </a:extLst>
              </p:cNvPr>
              <p:cNvSpPr>
                <a:spLocks/>
              </p:cNvSpPr>
              <p:nvPr/>
            </p:nvSpPr>
            <p:spPr bwMode="auto">
              <a:xfrm>
                <a:off x="740" y="641"/>
                <a:ext cx="81" cy="98"/>
              </a:xfrm>
              <a:custGeom>
                <a:avLst/>
                <a:gdLst>
                  <a:gd name="T0" fmla="*/ 1 w 34"/>
                  <a:gd name="T1" fmla="*/ 41 h 41"/>
                  <a:gd name="T2" fmla="*/ 33 w 34"/>
                  <a:gd name="T3" fmla="*/ 1 h 41"/>
                  <a:gd name="T4" fmla="*/ 32 w 34"/>
                  <a:gd name="T5" fmla="*/ 0 h 41"/>
                  <a:gd name="T6" fmla="*/ 17 w 34"/>
                  <a:gd name="T7" fmla="*/ 20 h 41"/>
                  <a:gd name="T8" fmla="*/ 1 w 34"/>
                  <a:gd name="T9" fmla="*/ 40 h 41"/>
                  <a:gd name="T10" fmla="*/ 1 w 34"/>
                  <a:gd name="T11" fmla="*/ 41 h 41"/>
                </a:gdLst>
                <a:ahLst/>
                <a:cxnLst>
                  <a:cxn ang="0">
                    <a:pos x="T0" y="T1"/>
                  </a:cxn>
                  <a:cxn ang="0">
                    <a:pos x="T2" y="T3"/>
                  </a:cxn>
                  <a:cxn ang="0">
                    <a:pos x="T4" y="T5"/>
                  </a:cxn>
                  <a:cxn ang="0">
                    <a:pos x="T6" y="T7"/>
                  </a:cxn>
                  <a:cxn ang="0">
                    <a:pos x="T8" y="T9"/>
                  </a:cxn>
                  <a:cxn ang="0">
                    <a:pos x="T10" y="T11"/>
                  </a:cxn>
                </a:cxnLst>
                <a:rect l="0" t="0" r="r" b="b"/>
                <a:pathLst>
                  <a:path w="34" h="41">
                    <a:moveTo>
                      <a:pt x="1" y="41"/>
                    </a:moveTo>
                    <a:cubicBezTo>
                      <a:pt x="14" y="31"/>
                      <a:pt x="26" y="16"/>
                      <a:pt x="33" y="1"/>
                    </a:cubicBezTo>
                    <a:cubicBezTo>
                      <a:pt x="34" y="1"/>
                      <a:pt x="33" y="0"/>
                      <a:pt x="32" y="0"/>
                    </a:cubicBezTo>
                    <a:cubicBezTo>
                      <a:pt x="27" y="7"/>
                      <a:pt x="22" y="14"/>
                      <a:pt x="17" y="20"/>
                    </a:cubicBezTo>
                    <a:cubicBezTo>
                      <a:pt x="12" y="27"/>
                      <a:pt x="6" y="33"/>
                      <a:pt x="1" y="40"/>
                    </a:cubicBezTo>
                    <a:cubicBezTo>
                      <a:pt x="0" y="40"/>
                      <a:pt x="1" y="41"/>
                      <a:pt x="1" y="41"/>
                    </a:cubicBezTo>
                    <a:close/>
                  </a:path>
                </a:pathLst>
              </a:custGeom>
              <a:solidFill>
                <a:srgbClr val="AD05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04" name="Freeform 2973">
                <a:extLst>
                  <a:ext uri="{FF2B5EF4-FFF2-40B4-BE49-F238E27FC236}">
                    <a16:creationId xmlns:a16="http://schemas.microsoft.com/office/drawing/2014/main" id="{2D659589-634C-4866-A6DE-ACB69EB51DF6}"/>
                  </a:ext>
                </a:extLst>
              </p:cNvPr>
              <p:cNvSpPr>
                <a:spLocks/>
              </p:cNvSpPr>
              <p:nvPr/>
            </p:nvSpPr>
            <p:spPr bwMode="auto">
              <a:xfrm>
                <a:off x="377" y="476"/>
                <a:ext cx="67" cy="36"/>
              </a:xfrm>
              <a:custGeom>
                <a:avLst/>
                <a:gdLst>
                  <a:gd name="T0" fmla="*/ 2 w 28"/>
                  <a:gd name="T1" fmla="*/ 15 h 15"/>
                  <a:gd name="T2" fmla="*/ 28 w 28"/>
                  <a:gd name="T3" fmla="*/ 2 h 15"/>
                  <a:gd name="T4" fmla="*/ 27 w 28"/>
                  <a:gd name="T5" fmla="*/ 0 h 15"/>
                  <a:gd name="T6" fmla="*/ 1 w 28"/>
                  <a:gd name="T7" fmla="*/ 13 h 15"/>
                  <a:gd name="T8" fmla="*/ 2 w 28"/>
                  <a:gd name="T9" fmla="*/ 15 h 15"/>
                </a:gdLst>
                <a:ahLst/>
                <a:cxnLst>
                  <a:cxn ang="0">
                    <a:pos x="T0" y="T1"/>
                  </a:cxn>
                  <a:cxn ang="0">
                    <a:pos x="T2" y="T3"/>
                  </a:cxn>
                  <a:cxn ang="0">
                    <a:pos x="T4" y="T5"/>
                  </a:cxn>
                  <a:cxn ang="0">
                    <a:pos x="T6" y="T7"/>
                  </a:cxn>
                  <a:cxn ang="0">
                    <a:pos x="T8" y="T9"/>
                  </a:cxn>
                </a:cxnLst>
                <a:rect l="0" t="0" r="r" b="b"/>
                <a:pathLst>
                  <a:path w="28" h="15">
                    <a:moveTo>
                      <a:pt x="2" y="15"/>
                    </a:moveTo>
                    <a:cubicBezTo>
                      <a:pt x="11" y="10"/>
                      <a:pt x="20" y="7"/>
                      <a:pt x="28" y="2"/>
                    </a:cubicBezTo>
                    <a:cubicBezTo>
                      <a:pt x="28" y="1"/>
                      <a:pt x="28" y="0"/>
                      <a:pt x="27" y="0"/>
                    </a:cubicBezTo>
                    <a:cubicBezTo>
                      <a:pt x="18" y="1"/>
                      <a:pt x="9" y="7"/>
                      <a:pt x="1" y="13"/>
                    </a:cubicBezTo>
                    <a:cubicBezTo>
                      <a:pt x="0" y="14"/>
                      <a:pt x="1" y="15"/>
                      <a:pt x="2" y="15"/>
                    </a:cubicBezTo>
                    <a:close/>
                  </a:path>
                </a:pathLst>
              </a:custGeom>
              <a:solidFill>
                <a:srgbClr val="AD05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05" name="Freeform 2974">
                <a:extLst>
                  <a:ext uri="{FF2B5EF4-FFF2-40B4-BE49-F238E27FC236}">
                    <a16:creationId xmlns:a16="http://schemas.microsoft.com/office/drawing/2014/main" id="{D99041D1-2D68-4635-86CF-B3845C10A1FF}"/>
                  </a:ext>
                </a:extLst>
              </p:cNvPr>
              <p:cNvSpPr>
                <a:spLocks/>
              </p:cNvSpPr>
              <p:nvPr/>
            </p:nvSpPr>
            <p:spPr bwMode="auto">
              <a:xfrm>
                <a:off x="387" y="485"/>
                <a:ext cx="67" cy="39"/>
              </a:xfrm>
              <a:custGeom>
                <a:avLst/>
                <a:gdLst>
                  <a:gd name="T0" fmla="*/ 1 w 28"/>
                  <a:gd name="T1" fmla="*/ 16 h 16"/>
                  <a:gd name="T2" fmla="*/ 14 w 28"/>
                  <a:gd name="T3" fmla="*/ 9 h 16"/>
                  <a:gd name="T4" fmla="*/ 27 w 28"/>
                  <a:gd name="T5" fmla="*/ 2 h 16"/>
                  <a:gd name="T6" fmla="*/ 27 w 28"/>
                  <a:gd name="T7" fmla="*/ 1 h 16"/>
                  <a:gd name="T8" fmla="*/ 13 w 28"/>
                  <a:gd name="T9" fmla="*/ 6 h 16"/>
                  <a:gd name="T10" fmla="*/ 0 w 28"/>
                  <a:gd name="T11" fmla="*/ 14 h 16"/>
                  <a:gd name="T12" fmla="*/ 1 w 2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8" h="16">
                    <a:moveTo>
                      <a:pt x="1" y="16"/>
                    </a:moveTo>
                    <a:cubicBezTo>
                      <a:pt x="6" y="14"/>
                      <a:pt x="10" y="11"/>
                      <a:pt x="14" y="9"/>
                    </a:cubicBezTo>
                    <a:cubicBezTo>
                      <a:pt x="19" y="6"/>
                      <a:pt x="23" y="5"/>
                      <a:pt x="27" y="2"/>
                    </a:cubicBezTo>
                    <a:cubicBezTo>
                      <a:pt x="28" y="1"/>
                      <a:pt x="28" y="0"/>
                      <a:pt x="27" y="1"/>
                    </a:cubicBezTo>
                    <a:cubicBezTo>
                      <a:pt x="22" y="2"/>
                      <a:pt x="17" y="4"/>
                      <a:pt x="13" y="6"/>
                    </a:cubicBezTo>
                    <a:cubicBezTo>
                      <a:pt x="9" y="9"/>
                      <a:pt x="4" y="11"/>
                      <a:pt x="0" y="14"/>
                    </a:cubicBezTo>
                    <a:cubicBezTo>
                      <a:pt x="0" y="15"/>
                      <a:pt x="0" y="16"/>
                      <a:pt x="1" y="16"/>
                    </a:cubicBezTo>
                    <a:close/>
                  </a:path>
                </a:pathLst>
              </a:custGeom>
              <a:solidFill>
                <a:srgbClr val="AD05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06" name="Freeform 2975">
                <a:extLst>
                  <a:ext uri="{FF2B5EF4-FFF2-40B4-BE49-F238E27FC236}">
                    <a16:creationId xmlns:a16="http://schemas.microsoft.com/office/drawing/2014/main" id="{FFD62E2D-BC92-45D9-A941-CF9C4BF3C3E1}"/>
                  </a:ext>
                </a:extLst>
              </p:cNvPr>
              <p:cNvSpPr>
                <a:spLocks/>
              </p:cNvSpPr>
              <p:nvPr/>
            </p:nvSpPr>
            <p:spPr bwMode="auto">
              <a:xfrm>
                <a:off x="394" y="495"/>
                <a:ext cx="67" cy="43"/>
              </a:xfrm>
              <a:custGeom>
                <a:avLst/>
                <a:gdLst>
                  <a:gd name="T0" fmla="*/ 2 w 28"/>
                  <a:gd name="T1" fmla="*/ 17 h 18"/>
                  <a:gd name="T2" fmla="*/ 14 w 28"/>
                  <a:gd name="T3" fmla="*/ 9 h 18"/>
                  <a:gd name="T4" fmla="*/ 27 w 28"/>
                  <a:gd name="T5" fmla="*/ 1 h 18"/>
                  <a:gd name="T6" fmla="*/ 27 w 28"/>
                  <a:gd name="T7" fmla="*/ 0 h 18"/>
                  <a:gd name="T8" fmla="*/ 12 w 28"/>
                  <a:gd name="T9" fmla="*/ 8 h 18"/>
                  <a:gd name="T10" fmla="*/ 1 w 28"/>
                  <a:gd name="T11" fmla="*/ 16 h 18"/>
                  <a:gd name="T12" fmla="*/ 2 w 28"/>
                  <a:gd name="T13" fmla="*/ 17 h 18"/>
                </a:gdLst>
                <a:ahLst/>
                <a:cxnLst>
                  <a:cxn ang="0">
                    <a:pos x="T0" y="T1"/>
                  </a:cxn>
                  <a:cxn ang="0">
                    <a:pos x="T2" y="T3"/>
                  </a:cxn>
                  <a:cxn ang="0">
                    <a:pos x="T4" y="T5"/>
                  </a:cxn>
                  <a:cxn ang="0">
                    <a:pos x="T6" y="T7"/>
                  </a:cxn>
                  <a:cxn ang="0">
                    <a:pos x="T8" y="T9"/>
                  </a:cxn>
                  <a:cxn ang="0">
                    <a:pos x="T10" y="T11"/>
                  </a:cxn>
                  <a:cxn ang="0">
                    <a:pos x="T12" y="T13"/>
                  </a:cxn>
                </a:cxnLst>
                <a:rect l="0" t="0" r="r" b="b"/>
                <a:pathLst>
                  <a:path w="28" h="18">
                    <a:moveTo>
                      <a:pt x="2" y="17"/>
                    </a:moveTo>
                    <a:cubicBezTo>
                      <a:pt x="5" y="14"/>
                      <a:pt x="10" y="11"/>
                      <a:pt x="14" y="9"/>
                    </a:cubicBezTo>
                    <a:cubicBezTo>
                      <a:pt x="18" y="6"/>
                      <a:pt x="23" y="4"/>
                      <a:pt x="27" y="1"/>
                    </a:cubicBezTo>
                    <a:cubicBezTo>
                      <a:pt x="28" y="1"/>
                      <a:pt x="27" y="0"/>
                      <a:pt x="27" y="0"/>
                    </a:cubicBezTo>
                    <a:cubicBezTo>
                      <a:pt x="22" y="2"/>
                      <a:pt x="17" y="5"/>
                      <a:pt x="12" y="8"/>
                    </a:cubicBezTo>
                    <a:cubicBezTo>
                      <a:pt x="8" y="10"/>
                      <a:pt x="4" y="12"/>
                      <a:pt x="1" y="16"/>
                    </a:cubicBezTo>
                    <a:cubicBezTo>
                      <a:pt x="0" y="17"/>
                      <a:pt x="1" y="18"/>
                      <a:pt x="2" y="17"/>
                    </a:cubicBezTo>
                    <a:close/>
                  </a:path>
                </a:pathLst>
              </a:custGeom>
              <a:solidFill>
                <a:srgbClr val="AD05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07" name="Freeform 2976">
                <a:extLst>
                  <a:ext uri="{FF2B5EF4-FFF2-40B4-BE49-F238E27FC236}">
                    <a16:creationId xmlns:a16="http://schemas.microsoft.com/office/drawing/2014/main" id="{C6E7BFA6-5CD4-4131-A806-789A6CD1BCCD}"/>
                  </a:ext>
                </a:extLst>
              </p:cNvPr>
              <p:cNvSpPr>
                <a:spLocks/>
              </p:cNvSpPr>
              <p:nvPr/>
            </p:nvSpPr>
            <p:spPr bwMode="auto">
              <a:xfrm>
                <a:off x="404" y="500"/>
                <a:ext cx="69" cy="45"/>
              </a:xfrm>
              <a:custGeom>
                <a:avLst/>
                <a:gdLst>
                  <a:gd name="T0" fmla="*/ 2 w 29"/>
                  <a:gd name="T1" fmla="*/ 19 h 19"/>
                  <a:gd name="T2" fmla="*/ 28 w 29"/>
                  <a:gd name="T3" fmla="*/ 2 h 19"/>
                  <a:gd name="T4" fmla="*/ 28 w 29"/>
                  <a:gd name="T5" fmla="*/ 1 h 19"/>
                  <a:gd name="T6" fmla="*/ 1 w 29"/>
                  <a:gd name="T7" fmla="*/ 17 h 19"/>
                  <a:gd name="T8" fmla="*/ 2 w 29"/>
                  <a:gd name="T9" fmla="*/ 19 h 19"/>
                </a:gdLst>
                <a:ahLst/>
                <a:cxnLst>
                  <a:cxn ang="0">
                    <a:pos x="T0" y="T1"/>
                  </a:cxn>
                  <a:cxn ang="0">
                    <a:pos x="T2" y="T3"/>
                  </a:cxn>
                  <a:cxn ang="0">
                    <a:pos x="T4" y="T5"/>
                  </a:cxn>
                  <a:cxn ang="0">
                    <a:pos x="T6" y="T7"/>
                  </a:cxn>
                  <a:cxn ang="0">
                    <a:pos x="T8" y="T9"/>
                  </a:cxn>
                </a:cxnLst>
                <a:rect l="0" t="0" r="r" b="b"/>
                <a:pathLst>
                  <a:path w="29" h="19">
                    <a:moveTo>
                      <a:pt x="2" y="19"/>
                    </a:moveTo>
                    <a:cubicBezTo>
                      <a:pt x="10" y="13"/>
                      <a:pt x="20" y="8"/>
                      <a:pt x="28" y="2"/>
                    </a:cubicBezTo>
                    <a:cubicBezTo>
                      <a:pt x="29" y="1"/>
                      <a:pt x="28" y="0"/>
                      <a:pt x="28" y="1"/>
                    </a:cubicBezTo>
                    <a:cubicBezTo>
                      <a:pt x="18" y="4"/>
                      <a:pt x="9" y="11"/>
                      <a:pt x="1" y="17"/>
                    </a:cubicBezTo>
                    <a:cubicBezTo>
                      <a:pt x="0" y="18"/>
                      <a:pt x="1" y="19"/>
                      <a:pt x="2" y="19"/>
                    </a:cubicBezTo>
                    <a:close/>
                  </a:path>
                </a:pathLst>
              </a:custGeom>
              <a:solidFill>
                <a:srgbClr val="AD05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08" name="Freeform 2977">
                <a:extLst>
                  <a:ext uri="{FF2B5EF4-FFF2-40B4-BE49-F238E27FC236}">
                    <a16:creationId xmlns:a16="http://schemas.microsoft.com/office/drawing/2014/main" id="{B085E242-6C6C-4CF3-92B6-84E492A4AD00}"/>
                  </a:ext>
                </a:extLst>
              </p:cNvPr>
              <p:cNvSpPr>
                <a:spLocks/>
              </p:cNvSpPr>
              <p:nvPr/>
            </p:nvSpPr>
            <p:spPr bwMode="auto">
              <a:xfrm>
                <a:off x="418" y="514"/>
                <a:ext cx="62" cy="38"/>
              </a:xfrm>
              <a:custGeom>
                <a:avLst/>
                <a:gdLst>
                  <a:gd name="T0" fmla="*/ 1 w 26"/>
                  <a:gd name="T1" fmla="*/ 16 h 16"/>
                  <a:gd name="T2" fmla="*/ 26 w 26"/>
                  <a:gd name="T3" fmla="*/ 2 h 16"/>
                  <a:gd name="T4" fmla="*/ 25 w 26"/>
                  <a:gd name="T5" fmla="*/ 1 h 16"/>
                  <a:gd name="T6" fmla="*/ 1 w 26"/>
                  <a:gd name="T7" fmla="*/ 14 h 16"/>
                  <a:gd name="T8" fmla="*/ 1 w 26"/>
                  <a:gd name="T9" fmla="*/ 16 h 16"/>
                </a:gdLst>
                <a:ahLst/>
                <a:cxnLst>
                  <a:cxn ang="0">
                    <a:pos x="T0" y="T1"/>
                  </a:cxn>
                  <a:cxn ang="0">
                    <a:pos x="T2" y="T3"/>
                  </a:cxn>
                  <a:cxn ang="0">
                    <a:pos x="T4" y="T5"/>
                  </a:cxn>
                  <a:cxn ang="0">
                    <a:pos x="T6" y="T7"/>
                  </a:cxn>
                  <a:cxn ang="0">
                    <a:pos x="T8" y="T9"/>
                  </a:cxn>
                </a:cxnLst>
                <a:rect l="0" t="0" r="r" b="b"/>
                <a:pathLst>
                  <a:path w="26" h="16">
                    <a:moveTo>
                      <a:pt x="1" y="16"/>
                    </a:moveTo>
                    <a:cubicBezTo>
                      <a:pt x="9" y="11"/>
                      <a:pt x="18" y="7"/>
                      <a:pt x="26" y="2"/>
                    </a:cubicBezTo>
                    <a:cubicBezTo>
                      <a:pt x="26" y="1"/>
                      <a:pt x="26" y="0"/>
                      <a:pt x="25" y="1"/>
                    </a:cubicBezTo>
                    <a:cubicBezTo>
                      <a:pt x="16" y="3"/>
                      <a:pt x="8" y="9"/>
                      <a:pt x="1" y="14"/>
                    </a:cubicBezTo>
                    <a:cubicBezTo>
                      <a:pt x="0" y="15"/>
                      <a:pt x="0" y="16"/>
                      <a:pt x="1" y="16"/>
                    </a:cubicBezTo>
                    <a:close/>
                  </a:path>
                </a:pathLst>
              </a:custGeom>
              <a:solidFill>
                <a:srgbClr val="AD05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09" name="Freeform 2978">
                <a:extLst>
                  <a:ext uri="{FF2B5EF4-FFF2-40B4-BE49-F238E27FC236}">
                    <a16:creationId xmlns:a16="http://schemas.microsoft.com/office/drawing/2014/main" id="{6ACB555C-1B95-41A5-9655-EC8E812F4A3A}"/>
                  </a:ext>
                </a:extLst>
              </p:cNvPr>
              <p:cNvSpPr>
                <a:spLocks/>
              </p:cNvSpPr>
              <p:nvPr/>
            </p:nvSpPr>
            <p:spPr bwMode="auto">
              <a:xfrm>
                <a:off x="423" y="519"/>
                <a:ext cx="76" cy="50"/>
              </a:xfrm>
              <a:custGeom>
                <a:avLst/>
                <a:gdLst>
                  <a:gd name="T0" fmla="*/ 2 w 32"/>
                  <a:gd name="T1" fmla="*/ 21 h 21"/>
                  <a:gd name="T2" fmla="*/ 32 w 32"/>
                  <a:gd name="T3" fmla="*/ 1 h 21"/>
                  <a:gd name="T4" fmla="*/ 31 w 32"/>
                  <a:gd name="T5" fmla="*/ 0 h 21"/>
                  <a:gd name="T6" fmla="*/ 1 w 32"/>
                  <a:gd name="T7" fmla="*/ 19 h 21"/>
                  <a:gd name="T8" fmla="*/ 2 w 32"/>
                  <a:gd name="T9" fmla="*/ 21 h 21"/>
                </a:gdLst>
                <a:ahLst/>
                <a:cxnLst>
                  <a:cxn ang="0">
                    <a:pos x="T0" y="T1"/>
                  </a:cxn>
                  <a:cxn ang="0">
                    <a:pos x="T2" y="T3"/>
                  </a:cxn>
                  <a:cxn ang="0">
                    <a:pos x="T4" y="T5"/>
                  </a:cxn>
                  <a:cxn ang="0">
                    <a:pos x="T6" y="T7"/>
                  </a:cxn>
                  <a:cxn ang="0">
                    <a:pos x="T8" y="T9"/>
                  </a:cxn>
                </a:cxnLst>
                <a:rect l="0" t="0" r="r" b="b"/>
                <a:pathLst>
                  <a:path w="32" h="21">
                    <a:moveTo>
                      <a:pt x="2" y="21"/>
                    </a:moveTo>
                    <a:cubicBezTo>
                      <a:pt x="11" y="14"/>
                      <a:pt x="23" y="9"/>
                      <a:pt x="32" y="1"/>
                    </a:cubicBezTo>
                    <a:cubicBezTo>
                      <a:pt x="32" y="1"/>
                      <a:pt x="32" y="0"/>
                      <a:pt x="31" y="0"/>
                    </a:cubicBezTo>
                    <a:cubicBezTo>
                      <a:pt x="19" y="3"/>
                      <a:pt x="10" y="11"/>
                      <a:pt x="1" y="19"/>
                    </a:cubicBezTo>
                    <a:cubicBezTo>
                      <a:pt x="0" y="20"/>
                      <a:pt x="1" y="21"/>
                      <a:pt x="2" y="21"/>
                    </a:cubicBezTo>
                    <a:close/>
                  </a:path>
                </a:pathLst>
              </a:custGeom>
              <a:solidFill>
                <a:srgbClr val="AD05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0" name="Freeform 2979">
                <a:extLst>
                  <a:ext uri="{FF2B5EF4-FFF2-40B4-BE49-F238E27FC236}">
                    <a16:creationId xmlns:a16="http://schemas.microsoft.com/office/drawing/2014/main" id="{BC785FE0-A9B6-4CDF-8A5B-44B292898831}"/>
                  </a:ext>
                </a:extLst>
              </p:cNvPr>
              <p:cNvSpPr>
                <a:spLocks/>
              </p:cNvSpPr>
              <p:nvPr/>
            </p:nvSpPr>
            <p:spPr bwMode="auto">
              <a:xfrm>
                <a:off x="435" y="536"/>
                <a:ext cx="66" cy="43"/>
              </a:xfrm>
              <a:custGeom>
                <a:avLst/>
                <a:gdLst>
                  <a:gd name="T0" fmla="*/ 2 w 28"/>
                  <a:gd name="T1" fmla="*/ 17 h 18"/>
                  <a:gd name="T2" fmla="*/ 27 w 28"/>
                  <a:gd name="T3" fmla="*/ 2 h 18"/>
                  <a:gd name="T4" fmla="*/ 27 w 28"/>
                  <a:gd name="T5" fmla="*/ 1 h 18"/>
                  <a:gd name="T6" fmla="*/ 1 w 28"/>
                  <a:gd name="T7" fmla="*/ 15 h 18"/>
                  <a:gd name="T8" fmla="*/ 2 w 28"/>
                  <a:gd name="T9" fmla="*/ 17 h 18"/>
                </a:gdLst>
                <a:ahLst/>
                <a:cxnLst>
                  <a:cxn ang="0">
                    <a:pos x="T0" y="T1"/>
                  </a:cxn>
                  <a:cxn ang="0">
                    <a:pos x="T2" y="T3"/>
                  </a:cxn>
                  <a:cxn ang="0">
                    <a:pos x="T4" y="T5"/>
                  </a:cxn>
                  <a:cxn ang="0">
                    <a:pos x="T6" y="T7"/>
                  </a:cxn>
                  <a:cxn ang="0">
                    <a:pos x="T8" y="T9"/>
                  </a:cxn>
                </a:cxnLst>
                <a:rect l="0" t="0" r="r" b="b"/>
                <a:pathLst>
                  <a:path w="28" h="18">
                    <a:moveTo>
                      <a:pt x="2" y="17"/>
                    </a:moveTo>
                    <a:cubicBezTo>
                      <a:pt x="10" y="11"/>
                      <a:pt x="19" y="7"/>
                      <a:pt x="27" y="2"/>
                    </a:cubicBezTo>
                    <a:cubicBezTo>
                      <a:pt x="28" y="1"/>
                      <a:pt x="28" y="0"/>
                      <a:pt x="27" y="1"/>
                    </a:cubicBezTo>
                    <a:cubicBezTo>
                      <a:pt x="17" y="3"/>
                      <a:pt x="9" y="9"/>
                      <a:pt x="1" y="15"/>
                    </a:cubicBezTo>
                    <a:cubicBezTo>
                      <a:pt x="0" y="16"/>
                      <a:pt x="1" y="18"/>
                      <a:pt x="2" y="17"/>
                    </a:cubicBezTo>
                    <a:close/>
                  </a:path>
                </a:pathLst>
              </a:custGeom>
              <a:solidFill>
                <a:srgbClr val="AD05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1" name="Freeform 2980">
                <a:extLst>
                  <a:ext uri="{FF2B5EF4-FFF2-40B4-BE49-F238E27FC236}">
                    <a16:creationId xmlns:a16="http://schemas.microsoft.com/office/drawing/2014/main" id="{D066F9F2-F502-4C44-9B88-D46666AA3129}"/>
                  </a:ext>
                </a:extLst>
              </p:cNvPr>
              <p:cNvSpPr>
                <a:spLocks/>
              </p:cNvSpPr>
              <p:nvPr/>
            </p:nvSpPr>
            <p:spPr bwMode="auto">
              <a:xfrm>
                <a:off x="427" y="555"/>
                <a:ext cx="77" cy="48"/>
              </a:xfrm>
              <a:custGeom>
                <a:avLst/>
                <a:gdLst>
                  <a:gd name="T0" fmla="*/ 2 w 32"/>
                  <a:gd name="T1" fmla="*/ 19 h 20"/>
                  <a:gd name="T2" fmla="*/ 32 w 32"/>
                  <a:gd name="T3" fmla="*/ 1 h 20"/>
                  <a:gd name="T4" fmla="*/ 31 w 32"/>
                  <a:gd name="T5" fmla="*/ 0 h 20"/>
                  <a:gd name="T6" fmla="*/ 1 w 32"/>
                  <a:gd name="T7" fmla="*/ 17 h 20"/>
                  <a:gd name="T8" fmla="*/ 2 w 32"/>
                  <a:gd name="T9" fmla="*/ 19 h 20"/>
                </a:gdLst>
                <a:ahLst/>
                <a:cxnLst>
                  <a:cxn ang="0">
                    <a:pos x="T0" y="T1"/>
                  </a:cxn>
                  <a:cxn ang="0">
                    <a:pos x="T2" y="T3"/>
                  </a:cxn>
                  <a:cxn ang="0">
                    <a:pos x="T4" y="T5"/>
                  </a:cxn>
                  <a:cxn ang="0">
                    <a:pos x="T6" y="T7"/>
                  </a:cxn>
                  <a:cxn ang="0">
                    <a:pos x="T8" y="T9"/>
                  </a:cxn>
                </a:cxnLst>
                <a:rect l="0" t="0" r="r" b="b"/>
                <a:pathLst>
                  <a:path w="32" h="20">
                    <a:moveTo>
                      <a:pt x="2" y="19"/>
                    </a:moveTo>
                    <a:cubicBezTo>
                      <a:pt x="12" y="13"/>
                      <a:pt x="22" y="8"/>
                      <a:pt x="32" y="1"/>
                    </a:cubicBezTo>
                    <a:cubicBezTo>
                      <a:pt x="32" y="1"/>
                      <a:pt x="32" y="0"/>
                      <a:pt x="31" y="0"/>
                    </a:cubicBezTo>
                    <a:cubicBezTo>
                      <a:pt x="20" y="3"/>
                      <a:pt x="10" y="10"/>
                      <a:pt x="1" y="17"/>
                    </a:cubicBezTo>
                    <a:cubicBezTo>
                      <a:pt x="0" y="18"/>
                      <a:pt x="1" y="20"/>
                      <a:pt x="2" y="19"/>
                    </a:cubicBezTo>
                    <a:close/>
                  </a:path>
                </a:pathLst>
              </a:custGeom>
              <a:solidFill>
                <a:srgbClr val="AD05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2" name="Freeform 2981">
                <a:extLst>
                  <a:ext uri="{FF2B5EF4-FFF2-40B4-BE49-F238E27FC236}">
                    <a16:creationId xmlns:a16="http://schemas.microsoft.com/office/drawing/2014/main" id="{3BBB94CD-BD6D-49FF-8BEB-C30A61AD17B9}"/>
                  </a:ext>
                </a:extLst>
              </p:cNvPr>
              <p:cNvSpPr>
                <a:spLocks/>
              </p:cNvSpPr>
              <p:nvPr/>
            </p:nvSpPr>
            <p:spPr bwMode="auto">
              <a:xfrm>
                <a:off x="444" y="557"/>
                <a:ext cx="86" cy="50"/>
              </a:xfrm>
              <a:custGeom>
                <a:avLst/>
                <a:gdLst>
                  <a:gd name="T0" fmla="*/ 2 w 36"/>
                  <a:gd name="T1" fmla="*/ 20 h 21"/>
                  <a:gd name="T2" fmla="*/ 35 w 36"/>
                  <a:gd name="T3" fmla="*/ 2 h 21"/>
                  <a:gd name="T4" fmla="*/ 35 w 36"/>
                  <a:gd name="T5" fmla="*/ 1 h 21"/>
                  <a:gd name="T6" fmla="*/ 1 w 36"/>
                  <a:gd name="T7" fmla="*/ 18 h 21"/>
                  <a:gd name="T8" fmla="*/ 2 w 36"/>
                  <a:gd name="T9" fmla="*/ 20 h 21"/>
                </a:gdLst>
                <a:ahLst/>
                <a:cxnLst>
                  <a:cxn ang="0">
                    <a:pos x="T0" y="T1"/>
                  </a:cxn>
                  <a:cxn ang="0">
                    <a:pos x="T2" y="T3"/>
                  </a:cxn>
                  <a:cxn ang="0">
                    <a:pos x="T4" y="T5"/>
                  </a:cxn>
                  <a:cxn ang="0">
                    <a:pos x="T6" y="T7"/>
                  </a:cxn>
                  <a:cxn ang="0">
                    <a:pos x="T8" y="T9"/>
                  </a:cxn>
                </a:cxnLst>
                <a:rect l="0" t="0" r="r" b="b"/>
                <a:pathLst>
                  <a:path w="36" h="21">
                    <a:moveTo>
                      <a:pt x="2" y="20"/>
                    </a:moveTo>
                    <a:cubicBezTo>
                      <a:pt x="13" y="14"/>
                      <a:pt x="25" y="9"/>
                      <a:pt x="35" y="2"/>
                    </a:cubicBezTo>
                    <a:cubicBezTo>
                      <a:pt x="36" y="1"/>
                      <a:pt x="36" y="0"/>
                      <a:pt x="35" y="1"/>
                    </a:cubicBezTo>
                    <a:cubicBezTo>
                      <a:pt x="23" y="4"/>
                      <a:pt x="11" y="12"/>
                      <a:pt x="1" y="18"/>
                    </a:cubicBezTo>
                    <a:cubicBezTo>
                      <a:pt x="0" y="19"/>
                      <a:pt x="1" y="21"/>
                      <a:pt x="2" y="20"/>
                    </a:cubicBezTo>
                    <a:close/>
                  </a:path>
                </a:pathLst>
              </a:custGeom>
              <a:solidFill>
                <a:srgbClr val="AD05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3" name="Freeform 2982">
                <a:extLst>
                  <a:ext uri="{FF2B5EF4-FFF2-40B4-BE49-F238E27FC236}">
                    <a16:creationId xmlns:a16="http://schemas.microsoft.com/office/drawing/2014/main" id="{E09E9838-DC66-4A81-8803-3A0E7AB8C9F4}"/>
                  </a:ext>
                </a:extLst>
              </p:cNvPr>
              <p:cNvSpPr>
                <a:spLocks/>
              </p:cNvSpPr>
              <p:nvPr/>
            </p:nvSpPr>
            <p:spPr bwMode="auto">
              <a:xfrm>
                <a:off x="454" y="569"/>
                <a:ext cx="83" cy="48"/>
              </a:xfrm>
              <a:custGeom>
                <a:avLst/>
                <a:gdLst>
                  <a:gd name="T0" fmla="*/ 2 w 35"/>
                  <a:gd name="T1" fmla="*/ 19 h 20"/>
                  <a:gd name="T2" fmla="*/ 35 w 35"/>
                  <a:gd name="T3" fmla="*/ 1 h 20"/>
                  <a:gd name="T4" fmla="*/ 34 w 35"/>
                  <a:gd name="T5" fmla="*/ 0 h 20"/>
                  <a:gd name="T6" fmla="*/ 1 w 35"/>
                  <a:gd name="T7" fmla="*/ 17 h 20"/>
                  <a:gd name="T8" fmla="*/ 2 w 35"/>
                  <a:gd name="T9" fmla="*/ 19 h 20"/>
                </a:gdLst>
                <a:ahLst/>
                <a:cxnLst>
                  <a:cxn ang="0">
                    <a:pos x="T0" y="T1"/>
                  </a:cxn>
                  <a:cxn ang="0">
                    <a:pos x="T2" y="T3"/>
                  </a:cxn>
                  <a:cxn ang="0">
                    <a:pos x="T4" y="T5"/>
                  </a:cxn>
                  <a:cxn ang="0">
                    <a:pos x="T6" y="T7"/>
                  </a:cxn>
                  <a:cxn ang="0">
                    <a:pos x="T8" y="T9"/>
                  </a:cxn>
                </a:cxnLst>
                <a:rect l="0" t="0" r="r" b="b"/>
                <a:pathLst>
                  <a:path w="35" h="20">
                    <a:moveTo>
                      <a:pt x="2" y="19"/>
                    </a:moveTo>
                    <a:cubicBezTo>
                      <a:pt x="13" y="13"/>
                      <a:pt x="25" y="9"/>
                      <a:pt x="35" y="1"/>
                    </a:cubicBezTo>
                    <a:cubicBezTo>
                      <a:pt x="35" y="1"/>
                      <a:pt x="35" y="0"/>
                      <a:pt x="34" y="0"/>
                    </a:cubicBezTo>
                    <a:cubicBezTo>
                      <a:pt x="22" y="4"/>
                      <a:pt x="12" y="11"/>
                      <a:pt x="1" y="17"/>
                    </a:cubicBezTo>
                    <a:cubicBezTo>
                      <a:pt x="0" y="18"/>
                      <a:pt x="1" y="20"/>
                      <a:pt x="2" y="19"/>
                    </a:cubicBezTo>
                    <a:close/>
                  </a:path>
                </a:pathLst>
              </a:custGeom>
              <a:solidFill>
                <a:srgbClr val="AD05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4" name="Freeform 2983">
                <a:extLst>
                  <a:ext uri="{FF2B5EF4-FFF2-40B4-BE49-F238E27FC236}">
                    <a16:creationId xmlns:a16="http://schemas.microsoft.com/office/drawing/2014/main" id="{CCF73AEF-CCAE-4099-ADCC-1ACA6F3F1E25}"/>
                  </a:ext>
                </a:extLst>
              </p:cNvPr>
              <p:cNvSpPr>
                <a:spLocks/>
              </p:cNvSpPr>
              <p:nvPr/>
            </p:nvSpPr>
            <p:spPr bwMode="auto">
              <a:xfrm>
                <a:off x="456" y="579"/>
                <a:ext cx="100" cy="50"/>
              </a:xfrm>
              <a:custGeom>
                <a:avLst/>
                <a:gdLst>
                  <a:gd name="T0" fmla="*/ 1 w 42"/>
                  <a:gd name="T1" fmla="*/ 21 h 21"/>
                  <a:gd name="T2" fmla="*/ 41 w 42"/>
                  <a:gd name="T3" fmla="*/ 2 h 21"/>
                  <a:gd name="T4" fmla="*/ 41 w 42"/>
                  <a:gd name="T5" fmla="*/ 1 h 21"/>
                  <a:gd name="T6" fmla="*/ 0 w 42"/>
                  <a:gd name="T7" fmla="*/ 20 h 21"/>
                  <a:gd name="T8" fmla="*/ 1 w 42"/>
                  <a:gd name="T9" fmla="*/ 21 h 21"/>
                </a:gdLst>
                <a:ahLst/>
                <a:cxnLst>
                  <a:cxn ang="0">
                    <a:pos x="T0" y="T1"/>
                  </a:cxn>
                  <a:cxn ang="0">
                    <a:pos x="T2" y="T3"/>
                  </a:cxn>
                  <a:cxn ang="0">
                    <a:pos x="T4" y="T5"/>
                  </a:cxn>
                  <a:cxn ang="0">
                    <a:pos x="T6" y="T7"/>
                  </a:cxn>
                  <a:cxn ang="0">
                    <a:pos x="T8" y="T9"/>
                  </a:cxn>
                </a:cxnLst>
                <a:rect l="0" t="0" r="r" b="b"/>
                <a:pathLst>
                  <a:path w="42" h="21">
                    <a:moveTo>
                      <a:pt x="1" y="21"/>
                    </a:moveTo>
                    <a:cubicBezTo>
                      <a:pt x="15" y="16"/>
                      <a:pt x="29" y="10"/>
                      <a:pt x="41" y="2"/>
                    </a:cubicBezTo>
                    <a:cubicBezTo>
                      <a:pt x="42" y="1"/>
                      <a:pt x="41" y="0"/>
                      <a:pt x="41" y="1"/>
                    </a:cubicBezTo>
                    <a:cubicBezTo>
                      <a:pt x="27" y="6"/>
                      <a:pt x="14" y="13"/>
                      <a:pt x="0" y="20"/>
                    </a:cubicBezTo>
                    <a:cubicBezTo>
                      <a:pt x="0" y="20"/>
                      <a:pt x="0" y="21"/>
                      <a:pt x="1" y="21"/>
                    </a:cubicBezTo>
                    <a:close/>
                  </a:path>
                </a:pathLst>
              </a:custGeom>
              <a:solidFill>
                <a:srgbClr val="AD05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5" name="Freeform 2984">
                <a:extLst>
                  <a:ext uri="{FF2B5EF4-FFF2-40B4-BE49-F238E27FC236}">
                    <a16:creationId xmlns:a16="http://schemas.microsoft.com/office/drawing/2014/main" id="{7A7CAFF5-D9FF-4F7A-B04C-A8196F217D78}"/>
                  </a:ext>
                </a:extLst>
              </p:cNvPr>
              <p:cNvSpPr>
                <a:spLocks/>
              </p:cNvSpPr>
              <p:nvPr/>
            </p:nvSpPr>
            <p:spPr bwMode="auto">
              <a:xfrm>
                <a:off x="1" y="246"/>
                <a:ext cx="274" cy="139"/>
              </a:xfrm>
              <a:custGeom>
                <a:avLst/>
                <a:gdLst>
                  <a:gd name="T0" fmla="*/ 0 w 115"/>
                  <a:gd name="T1" fmla="*/ 0 h 58"/>
                  <a:gd name="T2" fmla="*/ 28 w 115"/>
                  <a:gd name="T3" fmla="*/ 15 h 58"/>
                  <a:gd name="T4" fmla="*/ 56 w 115"/>
                  <a:gd name="T5" fmla="*/ 30 h 58"/>
                  <a:gd name="T6" fmla="*/ 85 w 115"/>
                  <a:gd name="T7" fmla="*/ 41 h 58"/>
                  <a:gd name="T8" fmla="*/ 114 w 115"/>
                  <a:gd name="T9" fmla="*/ 58 h 58"/>
                  <a:gd name="T10" fmla="*/ 115 w 115"/>
                  <a:gd name="T11" fmla="*/ 57 h 58"/>
                  <a:gd name="T12" fmla="*/ 59 w 115"/>
                  <a:gd name="T13" fmla="*/ 28 h 58"/>
                  <a:gd name="T14" fmla="*/ 28 w 115"/>
                  <a:gd name="T15" fmla="*/ 11 h 58"/>
                  <a:gd name="T16" fmla="*/ 0 w 115"/>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58">
                    <a:moveTo>
                      <a:pt x="0" y="0"/>
                    </a:moveTo>
                    <a:cubicBezTo>
                      <a:pt x="9" y="5"/>
                      <a:pt x="19" y="9"/>
                      <a:pt x="28" y="15"/>
                    </a:cubicBezTo>
                    <a:cubicBezTo>
                      <a:pt x="37" y="21"/>
                      <a:pt x="46" y="26"/>
                      <a:pt x="56" y="30"/>
                    </a:cubicBezTo>
                    <a:cubicBezTo>
                      <a:pt x="65" y="34"/>
                      <a:pt x="75" y="37"/>
                      <a:pt x="85" y="41"/>
                    </a:cubicBezTo>
                    <a:cubicBezTo>
                      <a:pt x="96" y="45"/>
                      <a:pt x="105" y="52"/>
                      <a:pt x="114" y="58"/>
                    </a:cubicBezTo>
                    <a:cubicBezTo>
                      <a:pt x="115" y="58"/>
                      <a:pt x="115" y="58"/>
                      <a:pt x="115" y="57"/>
                    </a:cubicBezTo>
                    <a:cubicBezTo>
                      <a:pt x="104" y="40"/>
                      <a:pt x="77" y="35"/>
                      <a:pt x="59" y="28"/>
                    </a:cubicBezTo>
                    <a:cubicBezTo>
                      <a:pt x="48" y="24"/>
                      <a:pt x="38" y="18"/>
                      <a:pt x="28" y="11"/>
                    </a:cubicBezTo>
                    <a:cubicBezTo>
                      <a:pt x="20" y="6"/>
                      <a:pt x="10" y="0"/>
                      <a:pt x="0" y="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6" name="Freeform 2985">
                <a:extLst>
                  <a:ext uri="{FF2B5EF4-FFF2-40B4-BE49-F238E27FC236}">
                    <a16:creationId xmlns:a16="http://schemas.microsoft.com/office/drawing/2014/main" id="{C78A19D5-6C5B-4922-9FCA-E75F43E9DA30}"/>
                  </a:ext>
                </a:extLst>
              </p:cNvPr>
              <p:cNvSpPr>
                <a:spLocks/>
              </p:cNvSpPr>
              <p:nvPr/>
            </p:nvSpPr>
            <p:spPr bwMode="auto">
              <a:xfrm>
                <a:off x="-1" y="263"/>
                <a:ext cx="259" cy="127"/>
              </a:xfrm>
              <a:custGeom>
                <a:avLst/>
                <a:gdLst>
                  <a:gd name="T0" fmla="*/ 0 w 109"/>
                  <a:gd name="T1" fmla="*/ 1 h 53"/>
                  <a:gd name="T2" fmla="*/ 27 w 109"/>
                  <a:gd name="T3" fmla="*/ 14 h 53"/>
                  <a:gd name="T4" fmla="*/ 52 w 109"/>
                  <a:gd name="T5" fmla="*/ 30 h 53"/>
                  <a:gd name="T6" fmla="*/ 79 w 109"/>
                  <a:gd name="T7" fmla="*/ 39 h 53"/>
                  <a:gd name="T8" fmla="*/ 108 w 109"/>
                  <a:gd name="T9" fmla="*/ 53 h 53"/>
                  <a:gd name="T10" fmla="*/ 109 w 109"/>
                  <a:gd name="T11" fmla="*/ 52 h 53"/>
                  <a:gd name="T12" fmla="*/ 90 w 109"/>
                  <a:gd name="T13" fmla="*/ 38 h 53"/>
                  <a:gd name="T14" fmla="*/ 58 w 109"/>
                  <a:gd name="T15" fmla="*/ 29 h 53"/>
                  <a:gd name="T16" fmla="*/ 0 w 109"/>
                  <a:gd name="T17" fmla="*/ 0 h 53"/>
                  <a:gd name="T18" fmla="*/ 0 w 109"/>
                  <a:gd name="T19"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53">
                    <a:moveTo>
                      <a:pt x="0" y="1"/>
                    </a:moveTo>
                    <a:cubicBezTo>
                      <a:pt x="9" y="5"/>
                      <a:pt x="18" y="9"/>
                      <a:pt x="27" y="14"/>
                    </a:cubicBezTo>
                    <a:cubicBezTo>
                      <a:pt x="35" y="19"/>
                      <a:pt x="43" y="26"/>
                      <a:pt x="52" y="30"/>
                    </a:cubicBezTo>
                    <a:cubicBezTo>
                      <a:pt x="61" y="33"/>
                      <a:pt x="70" y="36"/>
                      <a:pt x="79" y="39"/>
                    </a:cubicBezTo>
                    <a:cubicBezTo>
                      <a:pt x="90" y="42"/>
                      <a:pt x="99" y="44"/>
                      <a:pt x="108" y="53"/>
                    </a:cubicBezTo>
                    <a:cubicBezTo>
                      <a:pt x="108" y="53"/>
                      <a:pt x="109" y="53"/>
                      <a:pt x="109" y="52"/>
                    </a:cubicBezTo>
                    <a:cubicBezTo>
                      <a:pt x="106" y="44"/>
                      <a:pt x="97" y="41"/>
                      <a:pt x="90" y="38"/>
                    </a:cubicBezTo>
                    <a:cubicBezTo>
                      <a:pt x="79" y="35"/>
                      <a:pt x="68" y="33"/>
                      <a:pt x="58" y="29"/>
                    </a:cubicBezTo>
                    <a:cubicBezTo>
                      <a:pt x="38" y="21"/>
                      <a:pt x="22" y="3"/>
                      <a:pt x="0" y="0"/>
                    </a:cubicBezTo>
                    <a:lnTo>
                      <a:pt x="0" y="1"/>
                    </a:ln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7" name="Freeform 2986">
                <a:extLst>
                  <a:ext uri="{FF2B5EF4-FFF2-40B4-BE49-F238E27FC236}">
                    <a16:creationId xmlns:a16="http://schemas.microsoft.com/office/drawing/2014/main" id="{4538B99A-397C-496E-812A-A2BB9CBFCD68}"/>
                  </a:ext>
                </a:extLst>
              </p:cNvPr>
              <p:cNvSpPr>
                <a:spLocks/>
              </p:cNvSpPr>
              <p:nvPr/>
            </p:nvSpPr>
            <p:spPr bwMode="auto">
              <a:xfrm>
                <a:off x="56" y="414"/>
                <a:ext cx="219" cy="217"/>
              </a:xfrm>
              <a:custGeom>
                <a:avLst/>
                <a:gdLst>
                  <a:gd name="T0" fmla="*/ 2 w 92"/>
                  <a:gd name="T1" fmla="*/ 90 h 91"/>
                  <a:gd name="T2" fmla="*/ 22 w 92"/>
                  <a:gd name="T3" fmla="*/ 59 h 91"/>
                  <a:gd name="T4" fmla="*/ 49 w 92"/>
                  <a:gd name="T5" fmla="*/ 40 h 91"/>
                  <a:gd name="T6" fmla="*/ 74 w 92"/>
                  <a:gd name="T7" fmla="*/ 22 h 91"/>
                  <a:gd name="T8" fmla="*/ 92 w 92"/>
                  <a:gd name="T9" fmla="*/ 1 h 91"/>
                  <a:gd name="T10" fmla="*/ 90 w 92"/>
                  <a:gd name="T11" fmla="*/ 1 h 91"/>
                  <a:gd name="T12" fmla="*/ 66 w 92"/>
                  <a:gd name="T13" fmla="*/ 26 h 91"/>
                  <a:gd name="T14" fmla="*/ 35 w 92"/>
                  <a:gd name="T15" fmla="*/ 46 h 91"/>
                  <a:gd name="T16" fmla="*/ 12 w 92"/>
                  <a:gd name="T17" fmla="*/ 66 h 91"/>
                  <a:gd name="T18" fmla="*/ 1 w 92"/>
                  <a:gd name="T19" fmla="*/ 90 h 91"/>
                  <a:gd name="T20" fmla="*/ 2 w 92"/>
                  <a:gd name="T21" fmla="*/ 9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1">
                    <a:moveTo>
                      <a:pt x="2" y="90"/>
                    </a:moveTo>
                    <a:cubicBezTo>
                      <a:pt x="4" y="78"/>
                      <a:pt x="13" y="68"/>
                      <a:pt x="22" y="59"/>
                    </a:cubicBezTo>
                    <a:cubicBezTo>
                      <a:pt x="30" y="52"/>
                      <a:pt x="39" y="45"/>
                      <a:pt x="49" y="40"/>
                    </a:cubicBezTo>
                    <a:cubicBezTo>
                      <a:pt x="58" y="35"/>
                      <a:pt x="66" y="29"/>
                      <a:pt x="74" y="22"/>
                    </a:cubicBezTo>
                    <a:cubicBezTo>
                      <a:pt x="80" y="17"/>
                      <a:pt x="90" y="10"/>
                      <a:pt x="92" y="1"/>
                    </a:cubicBezTo>
                    <a:cubicBezTo>
                      <a:pt x="92" y="1"/>
                      <a:pt x="91" y="0"/>
                      <a:pt x="90" y="1"/>
                    </a:cubicBezTo>
                    <a:cubicBezTo>
                      <a:pt x="85" y="11"/>
                      <a:pt x="75" y="18"/>
                      <a:pt x="66" y="26"/>
                    </a:cubicBezTo>
                    <a:cubicBezTo>
                      <a:pt x="57" y="34"/>
                      <a:pt x="45" y="38"/>
                      <a:pt x="35" y="46"/>
                    </a:cubicBezTo>
                    <a:cubicBezTo>
                      <a:pt x="27" y="51"/>
                      <a:pt x="19" y="58"/>
                      <a:pt x="12" y="66"/>
                    </a:cubicBezTo>
                    <a:cubicBezTo>
                      <a:pt x="7" y="73"/>
                      <a:pt x="0" y="81"/>
                      <a:pt x="1" y="90"/>
                    </a:cubicBezTo>
                    <a:cubicBezTo>
                      <a:pt x="1" y="90"/>
                      <a:pt x="2" y="91"/>
                      <a:pt x="2" y="9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8" name="Freeform 2987">
                <a:extLst>
                  <a:ext uri="{FF2B5EF4-FFF2-40B4-BE49-F238E27FC236}">
                    <a16:creationId xmlns:a16="http://schemas.microsoft.com/office/drawing/2014/main" id="{D3BB206A-280D-44DE-BBDA-6C1BC787F93A}"/>
                  </a:ext>
                </a:extLst>
              </p:cNvPr>
              <p:cNvSpPr>
                <a:spLocks/>
              </p:cNvSpPr>
              <p:nvPr/>
            </p:nvSpPr>
            <p:spPr bwMode="auto">
              <a:xfrm>
                <a:off x="46" y="409"/>
                <a:ext cx="212" cy="196"/>
              </a:xfrm>
              <a:custGeom>
                <a:avLst/>
                <a:gdLst>
                  <a:gd name="T0" fmla="*/ 0 w 89"/>
                  <a:gd name="T1" fmla="*/ 81 h 82"/>
                  <a:gd name="T2" fmla="*/ 20 w 89"/>
                  <a:gd name="T3" fmla="*/ 59 h 82"/>
                  <a:gd name="T4" fmla="*/ 48 w 89"/>
                  <a:gd name="T5" fmla="*/ 39 h 82"/>
                  <a:gd name="T6" fmla="*/ 73 w 89"/>
                  <a:gd name="T7" fmla="*/ 22 h 82"/>
                  <a:gd name="T8" fmla="*/ 88 w 89"/>
                  <a:gd name="T9" fmla="*/ 2 h 82"/>
                  <a:gd name="T10" fmla="*/ 87 w 89"/>
                  <a:gd name="T11" fmla="*/ 1 h 82"/>
                  <a:gd name="T12" fmla="*/ 77 w 89"/>
                  <a:gd name="T13" fmla="*/ 14 h 82"/>
                  <a:gd name="T14" fmla="*/ 67 w 89"/>
                  <a:gd name="T15" fmla="*/ 24 h 82"/>
                  <a:gd name="T16" fmla="*/ 37 w 89"/>
                  <a:gd name="T17" fmla="*/ 42 h 82"/>
                  <a:gd name="T18" fmla="*/ 15 w 89"/>
                  <a:gd name="T19" fmla="*/ 60 h 82"/>
                  <a:gd name="T20" fmla="*/ 0 w 89"/>
                  <a:gd name="T21" fmla="*/ 81 h 82"/>
                  <a:gd name="T22" fmla="*/ 0 w 89"/>
                  <a:gd name="T23"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82">
                    <a:moveTo>
                      <a:pt x="0" y="81"/>
                    </a:moveTo>
                    <a:cubicBezTo>
                      <a:pt x="8" y="74"/>
                      <a:pt x="13" y="66"/>
                      <a:pt x="20" y="59"/>
                    </a:cubicBezTo>
                    <a:cubicBezTo>
                      <a:pt x="29" y="51"/>
                      <a:pt x="38" y="45"/>
                      <a:pt x="48" y="39"/>
                    </a:cubicBezTo>
                    <a:cubicBezTo>
                      <a:pt x="57" y="35"/>
                      <a:pt x="65" y="29"/>
                      <a:pt x="73" y="22"/>
                    </a:cubicBezTo>
                    <a:cubicBezTo>
                      <a:pt x="78" y="17"/>
                      <a:pt x="86" y="9"/>
                      <a:pt x="88" y="2"/>
                    </a:cubicBezTo>
                    <a:cubicBezTo>
                      <a:pt x="89" y="1"/>
                      <a:pt x="88" y="0"/>
                      <a:pt x="87" y="1"/>
                    </a:cubicBezTo>
                    <a:cubicBezTo>
                      <a:pt x="83" y="5"/>
                      <a:pt x="81" y="10"/>
                      <a:pt x="77" y="14"/>
                    </a:cubicBezTo>
                    <a:cubicBezTo>
                      <a:pt x="74" y="17"/>
                      <a:pt x="71" y="21"/>
                      <a:pt x="67" y="24"/>
                    </a:cubicBezTo>
                    <a:cubicBezTo>
                      <a:pt x="58" y="31"/>
                      <a:pt x="48" y="36"/>
                      <a:pt x="37" y="42"/>
                    </a:cubicBezTo>
                    <a:cubicBezTo>
                      <a:pt x="29" y="47"/>
                      <a:pt x="22" y="53"/>
                      <a:pt x="15" y="60"/>
                    </a:cubicBezTo>
                    <a:cubicBezTo>
                      <a:pt x="9" y="66"/>
                      <a:pt x="2" y="73"/>
                      <a:pt x="0" y="81"/>
                    </a:cubicBezTo>
                    <a:cubicBezTo>
                      <a:pt x="0" y="81"/>
                      <a:pt x="0" y="82"/>
                      <a:pt x="0" y="8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9" name="Freeform 2988">
                <a:extLst>
                  <a:ext uri="{FF2B5EF4-FFF2-40B4-BE49-F238E27FC236}">
                    <a16:creationId xmlns:a16="http://schemas.microsoft.com/office/drawing/2014/main" id="{B4175987-028D-4A9E-9DF0-5C21A8D14534}"/>
                  </a:ext>
                </a:extLst>
              </p:cNvPr>
              <p:cNvSpPr>
                <a:spLocks/>
              </p:cNvSpPr>
              <p:nvPr/>
            </p:nvSpPr>
            <p:spPr bwMode="auto">
              <a:xfrm>
                <a:off x="53" y="407"/>
                <a:ext cx="191" cy="162"/>
              </a:xfrm>
              <a:custGeom>
                <a:avLst/>
                <a:gdLst>
                  <a:gd name="T0" fmla="*/ 1 w 80"/>
                  <a:gd name="T1" fmla="*/ 68 h 68"/>
                  <a:gd name="T2" fmla="*/ 22 w 80"/>
                  <a:gd name="T3" fmla="*/ 49 h 68"/>
                  <a:gd name="T4" fmla="*/ 45 w 80"/>
                  <a:gd name="T5" fmla="*/ 31 h 68"/>
                  <a:gd name="T6" fmla="*/ 65 w 80"/>
                  <a:gd name="T7" fmla="*/ 18 h 68"/>
                  <a:gd name="T8" fmla="*/ 79 w 80"/>
                  <a:gd name="T9" fmla="*/ 1 h 68"/>
                  <a:gd name="T10" fmla="*/ 78 w 80"/>
                  <a:gd name="T11" fmla="*/ 0 h 68"/>
                  <a:gd name="T12" fmla="*/ 63 w 80"/>
                  <a:gd name="T13" fmla="*/ 16 h 68"/>
                  <a:gd name="T14" fmla="*/ 39 w 80"/>
                  <a:gd name="T15" fmla="*/ 32 h 68"/>
                  <a:gd name="T16" fmla="*/ 21 w 80"/>
                  <a:gd name="T17" fmla="*/ 46 h 68"/>
                  <a:gd name="T18" fmla="*/ 1 w 80"/>
                  <a:gd name="T19" fmla="*/ 67 h 68"/>
                  <a:gd name="T20" fmla="*/ 1 w 8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68">
                    <a:moveTo>
                      <a:pt x="1" y="68"/>
                    </a:moveTo>
                    <a:cubicBezTo>
                      <a:pt x="9" y="62"/>
                      <a:pt x="15" y="55"/>
                      <a:pt x="22" y="49"/>
                    </a:cubicBezTo>
                    <a:cubicBezTo>
                      <a:pt x="29" y="42"/>
                      <a:pt x="36" y="36"/>
                      <a:pt x="45" y="31"/>
                    </a:cubicBezTo>
                    <a:cubicBezTo>
                      <a:pt x="52" y="27"/>
                      <a:pt x="59" y="23"/>
                      <a:pt x="65" y="18"/>
                    </a:cubicBezTo>
                    <a:cubicBezTo>
                      <a:pt x="70" y="13"/>
                      <a:pt x="77" y="8"/>
                      <a:pt x="79" y="1"/>
                    </a:cubicBezTo>
                    <a:cubicBezTo>
                      <a:pt x="80" y="1"/>
                      <a:pt x="79" y="0"/>
                      <a:pt x="78" y="0"/>
                    </a:cubicBezTo>
                    <a:cubicBezTo>
                      <a:pt x="72" y="4"/>
                      <a:pt x="68" y="11"/>
                      <a:pt x="63" y="16"/>
                    </a:cubicBezTo>
                    <a:cubicBezTo>
                      <a:pt x="55" y="22"/>
                      <a:pt x="47" y="27"/>
                      <a:pt x="39" y="32"/>
                    </a:cubicBezTo>
                    <a:cubicBezTo>
                      <a:pt x="32" y="36"/>
                      <a:pt x="27" y="41"/>
                      <a:pt x="21" y="46"/>
                    </a:cubicBezTo>
                    <a:cubicBezTo>
                      <a:pt x="14" y="53"/>
                      <a:pt x="6" y="59"/>
                      <a:pt x="1" y="67"/>
                    </a:cubicBezTo>
                    <a:cubicBezTo>
                      <a:pt x="0" y="67"/>
                      <a:pt x="1" y="68"/>
                      <a:pt x="1" y="68"/>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0" name="Freeform 2989">
                <a:extLst>
                  <a:ext uri="{FF2B5EF4-FFF2-40B4-BE49-F238E27FC236}">
                    <a16:creationId xmlns:a16="http://schemas.microsoft.com/office/drawing/2014/main" id="{42F60678-9E80-457C-955D-EA01B69ADA00}"/>
                  </a:ext>
                </a:extLst>
              </p:cNvPr>
              <p:cNvSpPr>
                <a:spLocks/>
              </p:cNvSpPr>
              <p:nvPr/>
            </p:nvSpPr>
            <p:spPr bwMode="auto">
              <a:xfrm>
                <a:off x="13" y="294"/>
                <a:ext cx="236" cy="113"/>
              </a:xfrm>
              <a:custGeom>
                <a:avLst/>
                <a:gdLst>
                  <a:gd name="T0" fmla="*/ 1 w 99"/>
                  <a:gd name="T1" fmla="*/ 3 h 47"/>
                  <a:gd name="T2" fmla="*/ 46 w 99"/>
                  <a:gd name="T3" fmla="*/ 24 h 47"/>
                  <a:gd name="T4" fmla="*/ 73 w 99"/>
                  <a:gd name="T5" fmla="*/ 32 h 47"/>
                  <a:gd name="T6" fmla="*/ 97 w 99"/>
                  <a:gd name="T7" fmla="*/ 46 h 47"/>
                  <a:gd name="T8" fmla="*/ 99 w 99"/>
                  <a:gd name="T9" fmla="*/ 45 h 47"/>
                  <a:gd name="T10" fmla="*/ 83 w 99"/>
                  <a:gd name="T11" fmla="*/ 31 h 47"/>
                  <a:gd name="T12" fmla="*/ 51 w 99"/>
                  <a:gd name="T13" fmla="*/ 22 h 47"/>
                  <a:gd name="T14" fmla="*/ 23 w 99"/>
                  <a:gd name="T15" fmla="*/ 9 h 47"/>
                  <a:gd name="T16" fmla="*/ 1 w 99"/>
                  <a:gd name="T17" fmla="*/ 2 h 47"/>
                  <a:gd name="T18" fmla="*/ 1 w 99"/>
                  <a:gd name="T19" fmla="*/ 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47">
                    <a:moveTo>
                      <a:pt x="1" y="3"/>
                    </a:moveTo>
                    <a:cubicBezTo>
                      <a:pt x="18" y="5"/>
                      <a:pt x="30" y="19"/>
                      <a:pt x="46" y="24"/>
                    </a:cubicBezTo>
                    <a:cubicBezTo>
                      <a:pt x="55" y="27"/>
                      <a:pt x="64" y="29"/>
                      <a:pt x="73" y="32"/>
                    </a:cubicBezTo>
                    <a:cubicBezTo>
                      <a:pt x="83" y="35"/>
                      <a:pt x="90" y="39"/>
                      <a:pt x="97" y="46"/>
                    </a:cubicBezTo>
                    <a:cubicBezTo>
                      <a:pt x="98" y="47"/>
                      <a:pt x="99" y="46"/>
                      <a:pt x="99" y="45"/>
                    </a:cubicBezTo>
                    <a:cubicBezTo>
                      <a:pt x="97" y="38"/>
                      <a:pt x="89" y="34"/>
                      <a:pt x="83" y="31"/>
                    </a:cubicBezTo>
                    <a:cubicBezTo>
                      <a:pt x="73" y="27"/>
                      <a:pt x="62" y="25"/>
                      <a:pt x="51" y="22"/>
                    </a:cubicBezTo>
                    <a:cubicBezTo>
                      <a:pt x="41" y="18"/>
                      <a:pt x="32" y="14"/>
                      <a:pt x="23" y="9"/>
                    </a:cubicBezTo>
                    <a:cubicBezTo>
                      <a:pt x="17" y="5"/>
                      <a:pt x="8" y="0"/>
                      <a:pt x="1" y="2"/>
                    </a:cubicBezTo>
                    <a:cubicBezTo>
                      <a:pt x="0" y="3"/>
                      <a:pt x="0" y="3"/>
                      <a:pt x="1" y="3"/>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1" name="Freeform 2990">
                <a:extLst>
                  <a:ext uri="{FF2B5EF4-FFF2-40B4-BE49-F238E27FC236}">
                    <a16:creationId xmlns:a16="http://schemas.microsoft.com/office/drawing/2014/main" id="{424AE8C3-2D6E-4E78-A969-270302AAB609}"/>
                  </a:ext>
                </a:extLst>
              </p:cNvPr>
              <p:cNvSpPr>
                <a:spLocks/>
              </p:cNvSpPr>
              <p:nvPr/>
            </p:nvSpPr>
            <p:spPr bwMode="auto">
              <a:xfrm>
                <a:off x="30" y="323"/>
                <a:ext cx="214" cy="86"/>
              </a:xfrm>
              <a:custGeom>
                <a:avLst/>
                <a:gdLst>
                  <a:gd name="T0" fmla="*/ 0 w 90"/>
                  <a:gd name="T1" fmla="*/ 1 h 36"/>
                  <a:gd name="T2" fmla="*/ 23 w 90"/>
                  <a:gd name="T3" fmla="*/ 11 h 36"/>
                  <a:gd name="T4" fmla="*/ 46 w 90"/>
                  <a:gd name="T5" fmla="*/ 22 h 36"/>
                  <a:gd name="T6" fmla="*/ 64 w 90"/>
                  <a:gd name="T7" fmla="*/ 28 h 36"/>
                  <a:gd name="T8" fmla="*/ 88 w 90"/>
                  <a:gd name="T9" fmla="*/ 36 h 36"/>
                  <a:gd name="T10" fmla="*/ 89 w 90"/>
                  <a:gd name="T11" fmla="*/ 34 h 36"/>
                  <a:gd name="T12" fmla="*/ 72 w 90"/>
                  <a:gd name="T13" fmla="*/ 26 h 36"/>
                  <a:gd name="T14" fmla="*/ 46 w 90"/>
                  <a:gd name="T15" fmla="*/ 19 h 36"/>
                  <a:gd name="T16" fmla="*/ 22 w 90"/>
                  <a:gd name="T17" fmla="*/ 8 h 36"/>
                  <a:gd name="T18" fmla="*/ 1 w 90"/>
                  <a:gd name="T19" fmla="*/ 0 h 36"/>
                  <a:gd name="T20" fmla="*/ 0 w 90"/>
                  <a:gd name="T21"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36">
                    <a:moveTo>
                      <a:pt x="0" y="1"/>
                    </a:moveTo>
                    <a:cubicBezTo>
                      <a:pt x="8" y="5"/>
                      <a:pt x="16" y="7"/>
                      <a:pt x="23" y="11"/>
                    </a:cubicBezTo>
                    <a:cubicBezTo>
                      <a:pt x="31" y="14"/>
                      <a:pt x="38" y="18"/>
                      <a:pt x="46" y="22"/>
                    </a:cubicBezTo>
                    <a:cubicBezTo>
                      <a:pt x="52" y="25"/>
                      <a:pt x="58" y="27"/>
                      <a:pt x="64" y="28"/>
                    </a:cubicBezTo>
                    <a:cubicBezTo>
                      <a:pt x="73" y="29"/>
                      <a:pt x="80" y="32"/>
                      <a:pt x="88" y="36"/>
                    </a:cubicBezTo>
                    <a:cubicBezTo>
                      <a:pt x="89" y="36"/>
                      <a:pt x="90" y="35"/>
                      <a:pt x="89" y="34"/>
                    </a:cubicBezTo>
                    <a:cubicBezTo>
                      <a:pt x="85" y="30"/>
                      <a:pt x="79" y="27"/>
                      <a:pt x="72" y="26"/>
                    </a:cubicBezTo>
                    <a:cubicBezTo>
                      <a:pt x="63" y="24"/>
                      <a:pt x="55" y="23"/>
                      <a:pt x="46" y="19"/>
                    </a:cubicBezTo>
                    <a:cubicBezTo>
                      <a:pt x="38" y="16"/>
                      <a:pt x="30" y="12"/>
                      <a:pt x="22" y="8"/>
                    </a:cubicBezTo>
                    <a:cubicBezTo>
                      <a:pt x="15" y="5"/>
                      <a:pt x="8" y="1"/>
                      <a:pt x="1" y="0"/>
                    </a:cubicBezTo>
                    <a:lnTo>
                      <a:pt x="0" y="1"/>
                    </a:ln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2" name="Freeform 2991">
                <a:extLst>
                  <a:ext uri="{FF2B5EF4-FFF2-40B4-BE49-F238E27FC236}">
                    <a16:creationId xmlns:a16="http://schemas.microsoft.com/office/drawing/2014/main" id="{07502EE4-34EE-44C4-92F4-5CE0E7051B05}"/>
                  </a:ext>
                </a:extLst>
              </p:cNvPr>
              <p:cNvSpPr>
                <a:spLocks/>
              </p:cNvSpPr>
              <p:nvPr/>
            </p:nvSpPr>
            <p:spPr bwMode="auto">
              <a:xfrm>
                <a:off x="51" y="399"/>
                <a:ext cx="195" cy="153"/>
              </a:xfrm>
              <a:custGeom>
                <a:avLst/>
                <a:gdLst>
                  <a:gd name="T0" fmla="*/ 2 w 82"/>
                  <a:gd name="T1" fmla="*/ 63 h 64"/>
                  <a:gd name="T2" fmla="*/ 43 w 82"/>
                  <a:gd name="T3" fmla="*/ 31 h 64"/>
                  <a:gd name="T4" fmla="*/ 60 w 82"/>
                  <a:gd name="T5" fmla="*/ 18 h 64"/>
                  <a:gd name="T6" fmla="*/ 81 w 82"/>
                  <a:gd name="T7" fmla="*/ 3 h 64"/>
                  <a:gd name="T8" fmla="*/ 80 w 82"/>
                  <a:gd name="T9" fmla="*/ 1 h 64"/>
                  <a:gd name="T10" fmla="*/ 62 w 82"/>
                  <a:gd name="T11" fmla="*/ 11 h 64"/>
                  <a:gd name="T12" fmla="*/ 40 w 82"/>
                  <a:gd name="T13" fmla="*/ 29 h 64"/>
                  <a:gd name="T14" fmla="*/ 1 w 82"/>
                  <a:gd name="T15" fmla="*/ 62 h 64"/>
                  <a:gd name="T16" fmla="*/ 2 w 82"/>
                  <a:gd name="T17" fmla="*/ 6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64">
                    <a:moveTo>
                      <a:pt x="2" y="63"/>
                    </a:moveTo>
                    <a:cubicBezTo>
                      <a:pt x="15" y="51"/>
                      <a:pt x="28" y="40"/>
                      <a:pt x="43" y="31"/>
                    </a:cubicBezTo>
                    <a:cubicBezTo>
                      <a:pt x="49" y="27"/>
                      <a:pt x="55" y="23"/>
                      <a:pt x="60" y="18"/>
                    </a:cubicBezTo>
                    <a:cubicBezTo>
                      <a:pt x="66" y="11"/>
                      <a:pt x="74" y="8"/>
                      <a:pt x="81" y="3"/>
                    </a:cubicBezTo>
                    <a:cubicBezTo>
                      <a:pt x="82" y="2"/>
                      <a:pt x="82" y="0"/>
                      <a:pt x="80" y="1"/>
                    </a:cubicBezTo>
                    <a:cubicBezTo>
                      <a:pt x="74" y="2"/>
                      <a:pt x="67" y="7"/>
                      <a:pt x="62" y="11"/>
                    </a:cubicBezTo>
                    <a:cubicBezTo>
                      <a:pt x="55" y="18"/>
                      <a:pt x="48" y="23"/>
                      <a:pt x="40" y="29"/>
                    </a:cubicBezTo>
                    <a:cubicBezTo>
                      <a:pt x="26" y="38"/>
                      <a:pt x="12" y="49"/>
                      <a:pt x="1" y="62"/>
                    </a:cubicBezTo>
                    <a:cubicBezTo>
                      <a:pt x="0" y="63"/>
                      <a:pt x="1" y="64"/>
                      <a:pt x="2" y="63"/>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3" name="Freeform 2992">
                <a:extLst>
                  <a:ext uri="{FF2B5EF4-FFF2-40B4-BE49-F238E27FC236}">
                    <a16:creationId xmlns:a16="http://schemas.microsoft.com/office/drawing/2014/main" id="{A6E77D70-CFA1-4E80-B5E0-5BC54CED63A6}"/>
                  </a:ext>
                </a:extLst>
              </p:cNvPr>
              <p:cNvSpPr>
                <a:spLocks/>
              </p:cNvSpPr>
              <p:nvPr/>
            </p:nvSpPr>
            <p:spPr bwMode="auto">
              <a:xfrm>
                <a:off x="61" y="354"/>
                <a:ext cx="164" cy="50"/>
              </a:xfrm>
              <a:custGeom>
                <a:avLst/>
                <a:gdLst>
                  <a:gd name="T0" fmla="*/ 1 w 69"/>
                  <a:gd name="T1" fmla="*/ 1 h 21"/>
                  <a:gd name="T2" fmla="*/ 69 w 69"/>
                  <a:gd name="T3" fmla="*/ 20 h 21"/>
                  <a:gd name="T4" fmla="*/ 69 w 69"/>
                  <a:gd name="T5" fmla="*/ 20 h 21"/>
                  <a:gd name="T6" fmla="*/ 35 w 69"/>
                  <a:gd name="T7" fmla="*/ 14 h 21"/>
                  <a:gd name="T8" fmla="*/ 1 w 69"/>
                  <a:gd name="T9" fmla="*/ 0 h 21"/>
                  <a:gd name="T10" fmla="*/ 1 w 69"/>
                  <a:gd name="T11" fmla="*/ 1 h 21"/>
                </a:gdLst>
                <a:ahLst/>
                <a:cxnLst>
                  <a:cxn ang="0">
                    <a:pos x="T0" y="T1"/>
                  </a:cxn>
                  <a:cxn ang="0">
                    <a:pos x="T2" y="T3"/>
                  </a:cxn>
                  <a:cxn ang="0">
                    <a:pos x="T4" y="T5"/>
                  </a:cxn>
                  <a:cxn ang="0">
                    <a:pos x="T6" y="T7"/>
                  </a:cxn>
                  <a:cxn ang="0">
                    <a:pos x="T8" y="T9"/>
                  </a:cxn>
                  <a:cxn ang="0">
                    <a:pos x="T10" y="T11"/>
                  </a:cxn>
                </a:cxnLst>
                <a:rect l="0" t="0" r="r" b="b"/>
                <a:pathLst>
                  <a:path w="69" h="21">
                    <a:moveTo>
                      <a:pt x="1" y="1"/>
                    </a:moveTo>
                    <a:cubicBezTo>
                      <a:pt x="22" y="13"/>
                      <a:pt x="44" y="21"/>
                      <a:pt x="69" y="20"/>
                    </a:cubicBezTo>
                    <a:cubicBezTo>
                      <a:pt x="69" y="20"/>
                      <a:pt x="69" y="20"/>
                      <a:pt x="69" y="20"/>
                    </a:cubicBezTo>
                    <a:cubicBezTo>
                      <a:pt x="58" y="18"/>
                      <a:pt x="46" y="17"/>
                      <a:pt x="35" y="14"/>
                    </a:cubicBezTo>
                    <a:cubicBezTo>
                      <a:pt x="23" y="11"/>
                      <a:pt x="12" y="6"/>
                      <a:pt x="1" y="0"/>
                    </a:cubicBezTo>
                    <a:cubicBezTo>
                      <a:pt x="1" y="0"/>
                      <a:pt x="0" y="1"/>
                      <a:pt x="1"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4" name="Freeform 2993">
                <a:extLst>
                  <a:ext uri="{FF2B5EF4-FFF2-40B4-BE49-F238E27FC236}">
                    <a16:creationId xmlns:a16="http://schemas.microsoft.com/office/drawing/2014/main" id="{5098C588-3081-4CF0-97C6-949A2F786A6C}"/>
                  </a:ext>
                </a:extLst>
              </p:cNvPr>
              <p:cNvSpPr>
                <a:spLocks/>
              </p:cNvSpPr>
              <p:nvPr/>
            </p:nvSpPr>
            <p:spPr bwMode="auto">
              <a:xfrm>
                <a:off x="61" y="402"/>
                <a:ext cx="162" cy="122"/>
              </a:xfrm>
              <a:custGeom>
                <a:avLst/>
                <a:gdLst>
                  <a:gd name="T0" fmla="*/ 2 w 68"/>
                  <a:gd name="T1" fmla="*/ 50 h 51"/>
                  <a:gd name="T2" fmla="*/ 33 w 68"/>
                  <a:gd name="T3" fmla="*/ 25 h 51"/>
                  <a:gd name="T4" fmla="*/ 67 w 68"/>
                  <a:gd name="T5" fmla="*/ 1 h 51"/>
                  <a:gd name="T6" fmla="*/ 67 w 68"/>
                  <a:gd name="T7" fmla="*/ 0 h 51"/>
                  <a:gd name="T8" fmla="*/ 35 w 68"/>
                  <a:gd name="T9" fmla="*/ 21 h 51"/>
                  <a:gd name="T10" fmla="*/ 1 w 68"/>
                  <a:gd name="T11" fmla="*/ 49 h 51"/>
                  <a:gd name="T12" fmla="*/ 2 w 68"/>
                  <a:gd name="T13" fmla="*/ 50 h 51"/>
                </a:gdLst>
                <a:ahLst/>
                <a:cxnLst>
                  <a:cxn ang="0">
                    <a:pos x="T0" y="T1"/>
                  </a:cxn>
                  <a:cxn ang="0">
                    <a:pos x="T2" y="T3"/>
                  </a:cxn>
                  <a:cxn ang="0">
                    <a:pos x="T4" y="T5"/>
                  </a:cxn>
                  <a:cxn ang="0">
                    <a:pos x="T6" y="T7"/>
                  </a:cxn>
                  <a:cxn ang="0">
                    <a:pos x="T8" y="T9"/>
                  </a:cxn>
                  <a:cxn ang="0">
                    <a:pos x="T10" y="T11"/>
                  </a:cxn>
                  <a:cxn ang="0">
                    <a:pos x="T12" y="T13"/>
                  </a:cxn>
                </a:cxnLst>
                <a:rect l="0" t="0" r="r" b="b"/>
                <a:pathLst>
                  <a:path w="68" h="51">
                    <a:moveTo>
                      <a:pt x="2" y="50"/>
                    </a:moveTo>
                    <a:cubicBezTo>
                      <a:pt x="13" y="42"/>
                      <a:pt x="23" y="33"/>
                      <a:pt x="33" y="25"/>
                    </a:cubicBezTo>
                    <a:cubicBezTo>
                      <a:pt x="44" y="16"/>
                      <a:pt x="56" y="10"/>
                      <a:pt x="67" y="1"/>
                    </a:cubicBezTo>
                    <a:cubicBezTo>
                      <a:pt x="68" y="1"/>
                      <a:pt x="68" y="0"/>
                      <a:pt x="67" y="0"/>
                    </a:cubicBezTo>
                    <a:cubicBezTo>
                      <a:pt x="55" y="5"/>
                      <a:pt x="44" y="13"/>
                      <a:pt x="35" y="21"/>
                    </a:cubicBezTo>
                    <a:cubicBezTo>
                      <a:pt x="23" y="30"/>
                      <a:pt x="12" y="39"/>
                      <a:pt x="1" y="49"/>
                    </a:cubicBezTo>
                    <a:cubicBezTo>
                      <a:pt x="0" y="50"/>
                      <a:pt x="1" y="51"/>
                      <a:pt x="2" y="5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5" name="Freeform 2994">
                <a:extLst>
                  <a:ext uri="{FF2B5EF4-FFF2-40B4-BE49-F238E27FC236}">
                    <a16:creationId xmlns:a16="http://schemas.microsoft.com/office/drawing/2014/main" id="{27B7C4F1-77FC-4DFE-BA22-D3A56F46446D}"/>
                  </a:ext>
                </a:extLst>
              </p:cNvPr>
              <p:cNvSpPr>
                <a:spLocks/>
              </p:cNvSpPr>
              <p:nvPr/>
            </p:nvSpPr>
            <p:spPr bwMode="auto">
              <a:xfrm>
                <a:off x="99" y="390"/>
                <a:ext cx="88" cy="21"/>
              </a:xfrm>
              <a:custGeom>
                <a:avLst/>
                <a:gdLst>
                  <a:gd name="T0" fmla="*/ 0 w 37"/>
                  <a:gd name="T1" fmla="*/ 0 h 9"/>
                  <a:gd name="T2" fmla="*/ 36 w 37"/>
                  <a:gd name="T3" fmla="*/ 8 h 9"/>
                  <a:gd name="T4" fmla="*/ 36 w 37"/>
                  <a:gd name="T5" fmla="*/ 7 h 9"/>
                  <a:gd name="T6" fmla="*/ 17 w 37"/>
                  <a:gd name="T7" fmla="*/ 4 h 9"/>
                  <a:gd name="T8" fmla="*/ 0 w 37"/>
                  <a:gd name="T9" fmla="*/ 0 h 9"/>
                </a:gdLst>
                <a:ahLst/>
                <a:cxnLst>
                  <a:cxn ang="0">
                    <a:pos x="T0" y="T1"/>
                  </a:cxn>
                  <a:cxn ang="0">
                    <a:pos x="T2" y="T3"/>
                  </a:cxn>
                  <a:cxn ang="0">
                    <a:pos x="T4" y="T5"/>
                  </a:cxn>
                  <a:cxn ang="0">
                    <a:pos x="T6" y="T7"/>
                  </a:cxn>
                  <a:cxn ang="0">
                    <a:pos x="T8" y="T9"/>
                  </a:cxn>
                </a:cxnLst>
                <a:rect l="0" t="0" r="r" b="b"/>
                <a:pathLst>
                  <a:path w="37" h="9">
                    <a:moveTo>
                      <a:pt x="0" y="0"/>
                    </a:moveTo>
                    <a:cubicBezTo>
                      <a:pt x="10" y="7"/>
                      <a:pt x="25" y="9"/>
                      <a:pt x="36" y="8"/>
                    </a:cubicBezTo>
                    <a:cubicBezTo>
                      <a:pt x="37" y="8"/>
                      <a:pt x="37" y="7"/>
                      <a:pt x="36" y="7"/>
                    </a:cubicBezTo>
                    <a:cubicBezTo>
                      <a:pt x="30" y="6"/>
                      <a:pt x="23" y="5"/>
                      <a:pt x="17" y="4"/>
                    </a:cubicBezTo>
                    <a:cubicBezTo>
                      <a:pt x="11" y="3"/>
                      <a:pt x="6" y="1"/>
                      <a:pt x="0" y="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6" name="Freeform 2995">
                <a:extLst>
                  <a:ext uri="{FF2B5EF4-FFF2-40B4-BE49-F238E27FC236}">
                    <a16:creationId xmlns:a16="http://schemas.microsoft.com/office/drawing/2014/main" id="{DB2DA434-B658-4AC8-B566-E942C6B5F264}"/>
                  </a:ext>
                </a:extLst>
              </p:cNvPr>
              <p:cNvSpPr>
                <a:spLocks/>
              </p:cNvSpPr>
              <p:nvPr/>
            </p:nvSpPr>
            <p:spPr bwMode="auto">
              <a:xfrm>
                <a:off x="72" y="411"/>
                <a:ext cx="112" cy="86"/>
              </a:xfrm>
              <a:custGeom>
                <a:avLst/>
                <a:gdLst>
                  <a:gd name="T0" fmla="*/ 1 w 47"/>
                  <a:gd name="T1" fmla="*/ 36 h 36"/>
                  <a:gd name="T2" fmla="*/ 22 w 47"/>
                  <a:gd name="T3" fmla="*/ 16 h 36"/>
                  <a:gd name="T4" fmla="*/ 46 w 47"/>
                  <a:gd name="T5" fmla="*/ 1 h 36"/>
                  <a:gd name="T6" fmla="*/ 46 w 47"/>
                  <a:gd name="T7" fmla="*/ 0 h 36"/>
                  <a:gd name="T8" fmla="*/ 21 w 47"/>
                  <a:gd name="T9" fmla="*/ 14 h 36"/>
                  <a:gd name="T10" fmla="*/ 0 w 47"/>
                  <a:gd name="T11" fmla="*/ 35 h 36"/>
                  <a:gd name="T12" fmla="*/ 1 w 47"/>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47" h="36">
                    <a:moveTo>
                      <a:pt x="1" y="36"/>
                    </a:moveTo>
                    <a:cubicBezTo>
                      <a:pt x="8" y="29"/>
                      <a:pt x="15" y="22"/>
                      <a:pt x="22" y="16"/>
                    </a:cubicBezTo>
                    <a:cubicBezTo>
                      <a:pt x="30" y="11"/>
                      <a:pt x="38" y="6"/>
                      <a:pt x="46" y="1"/>
                    </a:cubicBezTo>
                    <a:cubicBezTo>
                      <a:pt x="47" y="0"/>
                      <a:pt x="46" y="0"/>
                      <a:pt x="46" y="0"/>
                    </a:cubicBezTo>
                    <a:cubicBezTo>
                      <a:pt x="37" y="3"/>
                      <a:pt x="28" y="9"/>
                      <a:pt x="21" y="14"/>
                    </a:cubicBezTo>
                    <a:cubicBezTo>
                      <a:pt x="13" y="20"/>
                      <a:pt x="6" y="27"/>
                      <a:pt x="0" y="35"/>
                    </a:cubicBezTo>
                    <a:cubicBezTo>
                      <a:pt x="0" y="35"/>
                      <a:pt x="1" y="36"/>
                      <a:pt x="1" y="36"/>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7" name="Freeform 2996">
                <a:extLst>
                  <a:ext uri="{FF2B5EF4-FFF2-40B4-BE49-F238E27FC236}">
                    <a16:creationId xmlns:a16="http://schemas.microsoft.com/office/drawing/2014/main" id="{EDEA8D9F-2DEB-4119-815B-1F57B9D2D084}"/>
                  </a:ext>
                </a:extLst>
              </p:cNvPr>
              <p:cNvSpPr>
                <a:spLocks/>
              </p:cNvSpPr>
              <p:nvPr/>
            </p:nvSpPr>
            <p:spPr bwMode="auto">
              <a:xfrm>
                <a:off x="77" y="414"/>
                <a:ext cx="81" cy="60"/>
              </a:xfrm>
              <a:custGeom>
                <a:avLst/>
                <a:gdLst>
                  <a:gd name="T0" fmla="*/ 1 w 34"/>
                  <a:gd name="T1" fmla="*/ 25 h 25"/>
                  <a:gd name="T2" fmla="*/ 17 w 34"/>
                  <a:gd name="T3" fmla="*/ 10 h 25"/>
                  <a:gd name="T4" fmla="*/ 34 w 34"/>
                  <a:gd name="T5" fmla="*/ 1 h 25"/>
                  <a:gd name="T6" fmla="*/ 33 w 34"/>
                  <a:gd name="T7" fmla="*/ 0 h 25"/>
                  <a:gd name="T8" fmla="*/ 0 w 34"/>
                  <a:gd name="T9" fmla="*/ 24 h 25"/>
                  <a:gd name="T10" fmla="*/ 1 w 34"/>
                  <a:gd name="T11" fmla="*/ 25 h 25"/>
                </a:gdLst>
                <a:ahLst/>
                <a:cxnLst>
                  <a:cxn ang="0">
                    <a:pos x="T0" y="T1"/>
                  </a:cxn>
                  <a:cxn ang="0">
                    <a:pos x="T2" y="T3"/>
                  </a:cxn>
                  <a:cxn ang="0">
                    <a:pos x="T4" y="T5"/>
                  </a:cxn>
                  <a:cxn ang="0">
                    <a:pos x="T6" y="T7"/>
                  </a:cxn>
                  <a:cxn ang="0">
                    <a:pos x="T8" y="T9"/>
                  </a:cxn>
                  <a:cxn ang="0">
                    <a:pos x="T10" y="T11"/>
                  </a:cxn>
                </a:cxnLst>
                <a:rect l="0" t="0" r="r" b="b"/>
                <a:pathLst>
                  <a:path w="34" h="25">
                    <a:moveTo>
                      <a:pt x="1" y="25"/>
                    </a:moveTo>
                    <a:cubicBezTo>
                      <a:pt x="6" y="20"/>
                      <a:pt x="11" y="15"/>
                      <a:pt x="17" y="10"/>
                    </a:cubicBezTo>
                    <a:cubicBezTo>
                      <a:pt x="22" y="6"/>
                      <a:pt x="28" y="4"/>
                      <a:pt x="34" y="1"/>
                    </a:cubicBezTo>
                    <a:cubicBezTo>
                      <a:pt x="34" y="0"/>
                      <a:pt x="34" y="0"/>
                      <a:pt x="33" y="0"/>
                    </a:cubicBezTo>
                    <a:cubicBezTo>
                      <a:pt x="21" y="3"/>
                      <a:pt x="7" y="14"/>
                      <a:pt x="0" y="24"/>
                    </a:cubicBezTo>
                    <a:lnTo>
                      <a:pt x="1" y="25"/>
                    </a:ln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8" name="Freeform 2997">
                <a:extLst>
                  <a:ext uri="{FF2B5EF4-FFF2-40B4-BE49-F238E27FC236}">
                    <a16:creationId xmlns:a16="http://schemas.microsoft.com/office/drawing/2014/main" id="{1BE170D1-A42A-4A12-B867-DF24FBC82DC6}"/>
                  </a:ext>
                </a:extLst>
              </p:cNvPr>
              <p:cNvSpPr>
                <a:spLocks/>
              </p:cNvSpPr>
              <p:nvPr/>
            </p:nvSpPr>
            <p:spPr bwMode="auto">
              <a:xfrm>
                <a:off x="92" y="411"/>
                <a:ext cx="47" cy="27"/>
              </a:xfrm>
              <a:custGeom>
                <a:avLst/>
                <a:gdLst>
                  <a:gd name="T0" fmla="*/ 0 w 20"/>
                  <a:gd name="T1" fmla="*/ 11 h 11"/>
                  <a:gd name="T2" fmla="*/ 10 w 20"/>
                  <a:gd name="T3" fmla="*/ 5 h 11"/>
                  <a:gd name="T4" fmla="*/ 20 w 20"/>
                  <a:gd name="T5" fmla="*/ 1 h 11"/>
                  <a:gd name="T6" fmla="*/ 20 w 20"/>
                  <a:gd name="T7" fmla="*/ 0 h 11"/>
                  <a:gd name="T8" fmla="*/ 0 w 20"/>
                  <a:gd name="T9" fmla="*/ 10 h 11"/>
                  <a:gd name="T10" fmla="*/ 0 w 20"/>
                  <a:gd name="T11" fmla="*/ 11 h 11"/>
                </a:gdLst>
                <a:ahLst/>
                <a:cxnLst>
                  <a:cxn ang="0">
                    <a:pos x="T0" y="T1"/>
                  </a:cxn>
                  <a:cxn ang="0">
                    <a:pos x="T2" y="T3"/>
                  </a:cxn>
                  <a:cxn ang="0">
                    <a:pos x="T4" y="T5"/>
                  </a:cxn>
                  <a:cxn ang="0">
                    <a:pos x="T6" y="T7"/>
                  </a:cxn>
                  <a:cxn ang="0">
                    <a:pos x="T8" y="T9"/>
                  </a:cxn>
                  <a:cxn ang="0">
                    <a:pos x="T10" y="T11"/>
                  </a:cxn>
                </a:cxnLst>
                <a:rect l="0" t="0" r="r" b="b"/>
                <a:pathLst>
                  <a:path w="20" h="11">
                    <a:moveTo>
                      <a:pt x="0" y="11"/>
                    </a:moveTo>
                    <a:cubicBezTo>
                      <a:pt x="3" y="9"/>
                      <a:pt x="6" y="7"/>
                      <a:pt x="10" y="5"/>
                    </a:cubicBezTo>
                    <a:cubicBezTo>
                      <a:pt x="13" y="3"/>
                      <a:pt x="17" y="2"/>
                      <a:pt x="20" y="1"/>
                    </a:cubicBezTo>
                    <a:cubicBezTo>
                      <a:pt x="20" y="0"/>
                      <a:pt x="20" y="0"/>
                      <a:pt x="20" y="0"/>
                    </a:cubicBezTo>
                    <a:cubicBezTo>
                      <a:pt x="13" y="0"/>
                      <a:pt x="5" y="5"/>
                      <a:pt x="0" y="10"/>
                    </a:cubicBezTo>
                    <a:lnTo>
                      <a:pt x="0" y="11"/>
                    </a:ln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9" name="Freeform 2998">
                <a:extLst>
                  <a:ext uri="{FF2B5EF4-FFF2-40B4-BE49-F238E27FC236}">
                    <a16:creationId xmlns:a16="http://schemas.microsoft.com/office/drawing/2014/main" id="{96DB568C-B13D-4ACB-AE42-13728C651877}"/>
                  </a:ext>
                </a:extLst>
              </p:cNvPr>
              <p:cNvSpPr>
                <a:spLocks/>
              </p:cNvSpPr>
              <p:nvPr/>
            </p:nvSpPr>
            <p:spPr bwMode="auto">
              <a:xfrm>
                <a:off x="718" y="543"/>
                <a:ext cx="196" cy="237"/>
              </a:xfrm>
              <a:custGeom>
                <a:avLst/>
                <a:gdLst>
                  <a:gd name="T0" fmla="*/ 5 w 82"/>
                  <a:gd name="T1" fmla="*/ 98 h 99"/>
                  <a:gd name="T2" fmla="*/ 21 w 82"/>
                  <a:gd name="T3" fmla="*/ 95 h 99"/>
                  <a:gd name="T4" fmla="*/ 34 w 82"/>
                  <a:gd name="T5" fmla="*/ 88 h 99"/>
                  <a:gd name="T6" fmla="*/ 57 w 82"/>
                  <a:gd name="T7" fmla="*/ 63 h 99"/>
                  <a:gd name="T8" fmla="*/ 74 w 82"/>
                  <a:gd name="T9" fmla="*/ 31 h 99"/>
                  <a:gd name="T10" fmla="*/ 74 w 82"/>
                  <a:gd name="T11" fmla="*/ 1 h 99"/>
                  <a:gd name="T12" fmla="*/ 69 w 82"/>
                  <a:gd name="T13" fmla="*/ 0 h 99"/>
                  <a:gd name="T14" fmla="*/ 55 w 82"/>
                  <a:gd name="T15" fmla="*/ 23 h 99"/>
                  <a:gd name="T16" fmla="*/ 41 w 82"/>
                  <a:gd name="T17" fmla="*/ 51 h 99"/>
                  <a:gd name="T18" fmla="*/ 24 w 82"/>
                  <a:gd name="T19" fmla="*/ 74 h 99"/>
                  <a:gd name="T20" fmla="*/ 15 w 82"/>
                  <a:gd name="T21" fmla="*/ 83 h 99"/>
                  <a:gd name="T22" fmla="*/ 3 w 82"/>
                  <a:gd name="T23" fmla="*/ 92 h 99"/>
                  <a:gd name="T24" fmla="*/ 5 w 82"/>
                  <a:gd name="T25" fmla="*/ 9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2" h="99">
                    <a:moveTo>
                      <a:pt x="5" y="98"/>
                    </a:moveTo>
                    <a:cubicBezTo>
                      <a:pt x="11" y="97"/>
                      <a:pt x="15" y="97"/>
                      <a:pt x="21" y="95"/>
                    </a:cubicBezTo>
                    <a:cubicBezTo>
                      <a:pt x="26" y="93"/>
                      <a:pt x="30" y="91"/>
                      <a:pt x="34" y="88"/>
                    </a:cubicBezTo>
                    <a:cubicBezTo>
                      <a:pt x="44" y="81"/>
                      <a:pt x="51" y="73"/>
                      <a:pt x="57" y="63"/>
                    </a:cubicBezTo>
                    <a:cubicBezTo>
                      <a:pt x="63" y="53"/>
                      <a:pt x="69" y="42"/>
                      <a:pt x="74" y="31"/>
                    </a:cubicBezTo>
                    <a:cubicBezTo>
                      <a:pt x="77" y="23"/>
                      <a:pt x="82" y="8"/>
                      <a:pt x="74" y="1"/>
                    </a:cubicBezTo>
                    <a:cubicBezTo>
                      <a:pt x="72" y="0"/>
                      <a:pt x="71" y="0"/>
                      <a:pt x="69" y="0"/>
                    </a:cubicBezTo>
                    <a:cubicBezTo>
                      <a:pt x="61" y="4"/>
                      <a:pt x="58" y="16"/>
                      <a:pt x="55" y="23"/>
                    </a:cubicBezTo>
                    <a:cubicBezTo>
                      <a:pt x="51" y="33"/>
                      <a:pt x="46" y="42"/>
                      <a:pt x="41" y="51"/>
                    </a:cubicBezTo>
                    <a:cubicBezTo>
                      <a:pt x="36" y="59"/>
                      <a:pt x="31" y="67"/>
                      <a:pt x="24" y="74"/>
                    </a:cubicBezTo>
                    <a:cubicBezTo>
                      <a:pt x="21" y="77"/>
                      <a:pt x="18" y="80"/>
                      <a:pt x="15" y="83"/>
                    </a:cubicBezTo>
                    <a:cubicBezTo>
                      <a:pt x="11" y="86"/>
                      <a:pt x="7" y="90"/>
                      <a:pt x="3" y="92"/>
                    </a:cubicBezTo>
                    <a:cubicBezTo>
                      <a:pt x="0" y="94"/>
                      <a:pt x="2" y="99"/>
                      <a:pt x="5" y="98"/>
                    </a:cubicBezTo>
                    <a:close/>
                  </a:path>
                </a:pathLst>
              </a:custGeom>
              <a:solidFill>
                <a:srgbClr val="FD5B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786" name="Freeform 3000">
              <a:extLst>
                <a:ext uri="{FF2B5EF4-FFF2-40B4-BE49-F238E27FC236}">
                  <a16:creationId xmlns:a16="http://schemas.microsoft.com/office/drawing/2014/main" id="{25CFF512-6065-464F-B826-FFE25FF186E9}"/>
                </a:ext>
              </a:extLst>
            </p:cNvPr>
            <p:cNvSpPr>
              <a:spLocks/>
            </p:cNvSpPr>
            <p:nvPr/>
          </p:nvSpPr>
          <p:spPr bwMode="auto">
            <a:xfrm>
              <a:off x="280" y="33"/>
              <a:ext cx="567" cy="359"/>
            </a:xfrm>
            <a:custGeom>
              <a:avLst/>
              <a:gdLst>
                <a:gd name="T0" fmla="*/ 238 w 238"/>
                <a:gd name="T1" fmla="*/ 60 h 150"/>
                <a:gd name="T2" fmla="*/ 224 w 238"/>
                <a:gd name="T3" fmla="*/ 41 h 150"/>
                <a:gd name="T4" fmla="*/ 213 w 238"/>
                <a:gd name="T5" fmla="*/ 29 h 150"/>
                <a:gd name="T6" fmla="*/ 165 w 238"/>
                <a:gd name="T7" fmla="*/ 3 h 150"/>
                <a:gd name="T8" fmla="*/ 160 w 238"/>
                <a:gd name="T9" fmla="*/ 1 h 150"/>
                <a:gd name="T10" fmla="*/ 158 w 238"/>
                <a:gd name="T11" fmla="*/ 6 h 150"/>
                <a:gd name="T12" fmla="*/ 158 w 238"/>
                <a:gd name="T13" fmla="*/ 10 h 150"/>
                <a:gd name="T14" fmla="*/ 158 w 238"/>
                <a:gd name="T15" fmla="*/ 11 h 150"/>
                <a:gd name="T16" fmla="*/ 149 w 238"/>
                <a:gd name="T17" fmla="*/ 40 h 150"/>
                <a:gd name="T18" fmla="*/ 139 w 238"/>
                <a:gd name="T19" fmla="*/ 49 h 150"/>
                <a:gd name="T20" fmla="*/ 120 w 238"/>
                <a:gd name="T21" fmla="*/ 64 h 150"/>
                <a:gd name="T22" fmla="*/ 103 w 238"/>
                <a:gd name="T23" fmla="*/ 71 h 150"/>
                <a:gd name="T24" fmla="*/ 64 w 238"/>
                <a:gd name="T25" fmla="*/ 99 h 150"/>
                <a:gd name="T26" fmla="*/ 51 w 238"/>
                <a:gd name="T27" fmla="*/ 110 h 150"/>
                <a:gd name="T28" fmla="*/ 36 w 238"/>
                <a:gd name="T29" fmla="*/ 117 h 150"/>
                <a:gd name="T30" fmla="*/ 7 w 238"/>
                <a:gd name="T31" fmla="*/ 141 h 150"/>
                <a:gd name="T32" fmla="*/ 0 w 238"/>
                <a:gd name="T33" fmla="*/ 146 h 150"/>
                <a:gd name="T34" fmla="*/ 15 w 238"/>
                <a:gd name="T35" fmla="*/ 150 h 150"/>
                <a:gd name="T36" fmla="*/ 94 w 238"/>
                <a:gd name="T37" fmla="*/ 119 h 150"/>
                <a:gd name="T38" fmla="*/ 238 w 238"/>
                <a:gd name="T39" fmla="*/ 6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 h="150">
                  <a:moveTo>
                    <a:pt x="238" y="60"/>
                  </a:moveTo>
                  <a:cubicBezTo>
                    <a:pt x="234" y="53"/>
                    <a:pt x="229" y="47"/>
                    <a:pt x="224" y="41"/>
                  </a:cubicBezTo>
                  <a:cubicBezTo>
                    <a:pt x="221" y="37"/>
                    <a:pt x="217" y="33"/>
                    <a:pt x="213" y="29"/>
                  </a:cubicBezTo>
                  <a:cubicBezTo>
                    <a:pt x="198" y="18"/>
                    <a:pt x="178" y="15"/>
                    <a:pt x="165" y="3"/>
                  </a:cubicBezTo>
                  <a:cubicBezTo>
                    <a:pt x="163" y="1"/>
                    <a:pt x="161" y="0"/>
                    <a:pt x="160" y="1"/>
                  </a:cubicBezTo>
                  <a:cubicBezTo>
                    <a:pt x="158" y="1"/>
                    <a:pt x="157" y="4"/>
                    <a:pt x="158" y="6"/>
                  </a:cubicBezTo>
                  <a:cubicBezTo>
                    <a:pt x="158" y="7"/>
                    <a:pt x="158" y="8"/>
                    <a:pt x="158" y="10"/>
                  </a:cubicBezTo>
                  <a:cubicBezTo>
                    <a:pt x="158" y="10"/>
                    <a:pt x="158" y="10"/>
                    <a:pt x="158" y="11"/>
                  </a:cubicBezTo>
                  <a:cubicBezTo>
                    <a:pt x="158" y="11"/>
                    <a:pt x="155" y="31"/>
                    <a:pt x="149" y="40"/>
                  </a:cubicBezTo>
                  <a:cubicBezTo>
                    <a:pt x="146" y="43"/>
                    <a:pt x="142" y="46"/>
                    <a:pt x="139" y="49"/>
                  </a:cubicBezTo>
                  <a:cubicBezTo>
                    <a:pt x="135" y="52"/>
                    <a:pt x="123" y="63"/>
                    <a:pt x="120" y="64"/>
                  </a:cubicBezTo>
                  <a:cubicBezTo>
                    <a:pt x="115" y="67"/>
                    <a:pt x="108" y="70"/>
                    <a:pt x="103" y="71"/>
                  </a:cubicBezTo>
                  <a:cubicBezTo>
                    <a:pt x="87" y="76"/>
                    <a:pt x="75" y="88"/>
                    <a:pt x="64" y="99"/>
                  </a:cubicBezTo>
                  <a:cubicBezTo>
                    <a:pt x="60" y="103"/>
                    <a:pt x="56" y="107"/>
                    <a:pt x="51" y="110"/>
                  </a:cubicBezTo>
                  <a:cubicBezTo>
                    <a:pt x="46" y="113"/>
                    <a:pt x="41" y="115"/>
                    <a:pt x="36" y="117"/>
                  </a:cubicBezTo>
                  <a:cubicBezTo>
                    <a:pt x="25" y="122"/>
                    <a:pt x="14" y="131"/>
                    <a:pt x="7" y="141"/>
                  </a:cubicBezTo>
                  <a:cubicBezTo>
                    <a:pt x="5" y="143"/>
                    <a:pt x="3" y="146"/>
                    <a:pt x="0" y="146"/>
                  </a:cubicBezTo>
                  <a:cubicBezTo>
                    <a:pt x="4" y="149"/>
                    <a:pt x="10" y="150"/>
                    <a:pt x="15" y="150"/>
                  </a:cubicBezTo>
                  <a:cubicBezTo>
                    <a:pt x="43" y="148"/>
                    <a:pt x="69" y="133"/>
                    <a:pt x="94" y="119"/>
                  </a:cubicBezTo>
                  <a:cubicBezTo>
                    <a:pt x="140" y="95"/>
                    <a:pt x="188" y="76"/>
                    <a:pt x="238" y="60"/>
                  </a:cubicBezTo>
                </a:path>
              </a:pathLst>
            </a:custGeom>
            <a:solidFill>
              <a:srgbClr val="DF1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7" name="Freeform 3001">
              <a:extLst>
                <a:ext uri="{FF2B5EF4-FFF2-40B4-BE49-F238E27FC236}">
                  <a16:creationId xmlns:a16="http://schemas.microsoft.com/office/drawing/2014/main" id="{98F57ADA-48A4-42D7-A763-1F3A86B5569A}"/>
                </a:ext>
              </a:extLst>
            </p:cNvPr>
            <p:cNvSpPr>
              <a:spLocks/>
            </p:cNvSpPr>
            <p:nvPr/>
          </p:nvSpPr>
          <p:spPr bwMode="auto">
            <a:xfrm>
              <a:off x="620" y="0"/>
              <a:ext cx="246" cy="203"/>
            </a:xfrm>
            <a:custGeom>
              <a:avLst/>
              <a:gdLst>
                <a:gd name="T0" fmla="*/ 1 w 103"/>
                <a:gd name="T1" fmla="*/ 6 h 85"/>
                <a:gd name="T2" fmla="*/ 24 w 103"/>
                <a:gd name="T3" fmla="*/ 22 h 85"/>
                <a:gd name="T4" fmla="*/ 47 w 103"/>
                <a:gd name="T5" fmla="*/ 40 h 85"/>
                <a:gd name="T6" fmla="*/ 67 w 103"/>
                <a:gd name="T7" fmla="*/ 60 h 85"/>
                <a:gd name="T8" fmla="*/ 88 w 103"/>
                <a:gd name="T9" fmla="*/ 81 h 85"/>
                <a:gd name="T10" fmla="*/ 101 w 103"/>
                <a:gd name="T11" fmla="*/ 71 h 85"/>
                <a:gd name="T12" fmla="*/ 83 w 103"/>
                <a:gd name="T13" fmla="*/ 44 h 85"/>
                <a:gd name="T14" fmla="*/ 59 w 103"/>
                <a:gd name="T15" fmla="*/ 24 h 85"/>
                <a:gd name="T16" fmla="*/ 32 w 103"/>
                <a:gd name="T17" fmla="*/ 9 h 85"/>
                <a:gd name="T18" fmla="*/ 3 w 103"/>
                <a:gd name="T19" fmla="*/ 1 h 85"/>
                <a:gd name="T20" fmla="*/ 1 w 103"/>
                <a:gd name="T21" fmla="*/ 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85">
                  <a:moveTo>
                    <a:pt x="1" y="6"/>
                  </a:moveTo>
                  <a:cubicBezTo>
                    <a:pt x="7" y="13"/>
                    <a:pt x="17" y="17"/>
                    <a:pt x="24" y="22"/>
                  </a:cubicBezTo>
                  <a:cubicBezTo>
                    <a:pt x="32" y="27"/>
                    <a:pt x="40" y="33"/>
                    <a:pt x="47" y="40"/>
                  </a:cubicBezTo>
                  <a:cubicBezTo>
                    <a:pt x="54" y="46"/>
                    <a:pt x="61" y="53"/>
                    <a:pt x="67" y="60"/>
                  </a:cubicBezTo>
                  <a:cubicBezTo>
                    <a:pt x="74" y="68"/>
                    <a:pt x="79" y="76"/>
                    <a:pt x="88" y="81"/>
                  </a:cubicBezTo>
                  <a:cubicBezTo>
                    <a:pt x="95" y="85"/>
                    <a:pt x="103" y="78"/>
                    <a:pt x="101" y="71"/>
                  </a:cubicBezTo>
                  <a:cubicBezTo>
                    <a:pt x="99" y="60"/>
                    <a:pt x="91" y="52"/>
                    <a:pt x="83" y="44"/>
                  </a:cubicBezTo>
                  <a:cubicBezTo>
                    <a:pt x="75" y="37"/>
                    <a:pt x="67" y="30"/>
                    <a:pt x="59" y="24"/>
                  </a:cubicBezTo>
                  <a:cubicBezTo>
                    <a:pt x="50" y="19"/>
                    <a:pt x="41" y="13"/>
                    <a:pt x="32" y="9"/>
                  </a:cubicBezTo>
                  <a:cubicBezTo>
                    <a:pt x="23" y="5"/>
                    <a:pt x="13" y="0"/>
                    <a:pt x="3" y="1"/>
                  </a:cubicBezTo>
                  <a:cubicBezTo>
                    <a:pt x="1" y="2"/>
                    <a:pt x="0" y="4"/>
                    <a:pt x="1" y="6"/>
                  </a:cubicBezTo>
                </a:path>
              </a:pathLst>
            </a:custGeom>
            <a:solidFill>
              <a:srgbClr val="FD5B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8" name="Freeform 3002">
              <a:extLst>
                <a:ext uri="{FF2B5EF4-FFF2-40B4-BE49-F238E27FC236}">
                  <a16:creationId xmlns:a16="http://schemas.microsoft.com/office/drawing/2014/main" id="{B58D85C8-D4AD-42F1-994C-D658B9D3A07D}"/>
                </a:ext>
              </a:extLst>
            </p:cNvPr>
            <p:cNvSpPr>
              <a:spLocks/>
            </p:cNvSpPr>
            <p:nvPr/>
          </p:nvSpPr>
          <p:spPr bwMode="auto">
            <a:xfrm>
              <a:off x="373" y="5"/>
              <a:ext cx="109" cy="95"/>
            </a:xfrm>
            <a:custGeom>
              <a:avLst/>
              <a:gdLst>
                <a:gd name="T0" fmla="*/ 4 w 46"/>
                <a:gd name="T1" fmla="*/ 38 h 40"/>
                <a:gd name="T2" fmla="*/ 45 w 46"/>
                <a:gd name="T3" fmla="*/ 2 h 40"/>
                <a:gd name="T4" fmla="*/ 44 w 46"/>
                <a:gd name="T5" fmla="*/ 1 h 40"/>
                <a:gd name="T6" fmla="*/ 1 w 46"/>
                <a:gd name="T7" fmla="*/ 36 h 40"/>
                <a:gd name="T8" fmla="*/ 4 w 46"/>
                <a:gd name="T9" fmla="*/ 38 h 40"/>
              </a:gdLst>
              <a:ahLst/>
              <a:cxnLst>
                <a:cxn ang="0">
                  <a:pos x="T0" y="T1"/>
                </a:cxn>
                <a:cxn ang="0">
                  <a:pos x="T2" y="T3"/>
                </a:cxn>
                <a:cxn ang="0">
                  <a:pos x="T4" y="T5"/>
                </a:cxn>
                <a:cxn ang="0">
                  <a:pos x="T6" y="T7"/>
                </a:cxn>
                <a:cxn ang="0">
                  <a:pos x="T8" y="T9"/>
                </a:cxn>
              </a:cxnLst>
              <a:rect l="0" t="0" r="r" b="b"/>
              <a:pathLst>
                <a:path w="46" h="40">
                  <a:moveTo>
                    <a:pt x="4" y="38"/>
                  </a:moveTo>
                  <a:cubicBezTo>
                    <a:pt x="18" y="27"/>
                    <a:pt x="34" y="16"/>
                    <a:pt x="45" y="2"/>
                  </a:cubicBezTo>
                  <a:cubicBezTo>
                    <a:pt x="46" y="2"/>
                    <a:pt x="45" y="0"/>
                    <a:pt x="44" y="1"/>
                  </a:cubicBezTo>
                  <a:cubicBezTo>
                    <a:pt x="29" y="11"/>
                    <a:pt x="16" y="25"/>
                    <a:pt x="1" y="36"/>
                  </a:cubicBezTo>
                  <a:cubicBezTo>
                    <a:pt x="0" y="37"/>
                    <a:pt x="2" y="40"/>
                    <a:pt x="4" y="38"/>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9" name="Freeform 3003">
              <a:extLst>
                <a:ext uri="{FF2B5EF4-FFF2-40B4-BE49-F238E27FC236}">
                  <a16:creationId xmlns:a16="http://schemas.microsoft.com/office/drawing/2014/main" id="{8D1481D5-FCF6-4D4A-8CEE-8CE63085896E}"/>
                </a:ext>
              </a:extLst>
            </p:cNvPr>
            <p:cNvSpPr>
              <a:spLocks/>
            </p:cNvSpPr>
            <p:nvPr/>
          </p:nvSpPr>
          <p:spPr bwMode="auto">
            <a:xfrm>
              <a:off x="637" y="48"/>
              <a:ext cx="134" cy="131"/>
            </a:xfrm>
            <a:custGeom>
              <a:avLst/>
              <a:gdLst>
                <a:gd name="T0" fmla="*/ 0 w 56"/>
                <a:gd name="T1" fmla="*/ 0 h 55"/>
                <a:gd name="T2" fmla="*/ 13 w 56"/>
                <a:gd name="T3" fmla="*/ 7 h 55"/>
                <a:gd name="T4" fmla="*/ 32 w 56"/>
                <a:gd name="T5" fmla="*/ 22 h 55"/>
                <a:gd name="T6" fmla="*/ 56 w 56"/>
                <a:gd name="T7" fmla="*/ 55 h 55"/>
                <a:gd name="T8" fmla="*/ 56 w 56"/>
                <a:gd name="T9" fmla="*/ 54 h 55"/>
                <a:gd name="T10" fmla="*/ 34 w 56"/>
                <a:gd name="T11" fmla="*/ 23 h 55"/>
                <a:gd name="T12" fmla="*/ 18 w 56"/>
                <a:gd name="T13" fmla="*/ 10 h 55"/>
                <a:gd name="T14" fmla="*/ 0 w 56"/>
                <a:gd name="T15" fmla="*/ 0 h 55"/>
                <a:gd name="T16" fmla="*/ 0 w 56"/>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5">
                  <a:moveTo>
                    <a:pt x="0" y="0"/>
                  </a:moveTo>
                  <a:cubicBezTo>
                    <a:pt x="4" y="3"/>
                    <a:pt x="9" y="5"/>
                    <a:pt x="13" y="7"/>
                  </a:cubicBezTo>
                  <a:cubicBezTo>
                    <a:pt x="20" y="12"/>
                    <a:pt x="26" y="17"/>
                    <a:pt x="32" y="22"/>
                  </a:cubicBezTo>
                  <a:cubicBezTo>
                    <a:pt x="42" y="32"/>
                    <a:pt x="49" y="42"/>
                    <a:pt x="56" y="55"/>
                  </a:cubicBezTo>
                  <a:cubicBezTo>
                    <a:pt x="56" y="55"/>
                    <a:pt x="56" y="55"/>
                    <a:pt x="56" y="54"/>
                  </a:cubicBezTo>
                  <a:cubicBezTo>
                    <a:pt x="54" y="42"/>
                    <a:pt x="43" y="31"/>
                    <a:pt x="34" y="23"/>
                  </a:cubicBezTo>
                  <a:cubicBezTo>
                    <a:pt x="29" y="18"/>
                    <a:pt x="24" y="14"/>
                    <a:pt x="18" y="10"/>
                  </a:cubicBezTo>
                  <a:cubicBezTo>
                    <a:pt x="12" y="5"/>
                    <a:pt x="6" y="4"/>
                    <a:pt x="0" y="0"/>
                  </a:cubicBezTo>
                  <a:cubicBezTo>
                    <a:pt x="0" y="0"/>
                    <a:pt x="0" y="0"/>
                    <a:pt x="0" y="0"/>
                  </a:cubicBezTo>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0" name="Freeform 3004">
              <a:extLst>
                <a:ext uri="{FF2B5EF4-FFF2-40B4-BE49-F238E27FC236}">
                  <a16:creationId xmlns:a16="http://schemas.microsoft.com/office/drawing/2014/main" id="{5DB76AFA-C7AB-4782-8447-57467FBCB6D3}"/>
                </a:ext>
              </a:extLst>
            </p:cNvPr>
            <p:cNvSpPr>
              <a:spLocks/>
            </p:cNvSpPr>
            <p:nvPr/>
          </p:nvSpPr>
          <p:spPr bwMode="auto">
            <a:xfrm>
              <a:off x="637" y="62"/>
              <a:ext cx="110" cy="115"/>
            </a:xfrm>
            <a:custGeom>
              <a:avLst/>
              <a:gdLst>
                <a:gd name="T0" fmla="*/ 0 w 46"/>
                <a:gd name="T1" fmla="*/ 0 h 48"/>
                <a:gd name="T2" fmla="*/ 26 w 46"/>
                <a:gd name="T3" fmla="*/ 20 h 48"/>
                <a:gd name="T4" fmla="*/ 45 w 46"/>
                <a:gd name="T5" fmla="*/ 47 h 48"/>
                <a:gd name="T6" fmla="*/ 46 w 46"/>
                <a:gd name="T7" fmla="*/ 47 h 48"/>
                <a:gd name="T8" fmla="*/ 28 w 46"/>
                <a:gd name="T9" fmla="*/ 20 h 48"/>
                <a:gd name="T10" fmla="*/ 0 w 46"/>
                <a:gd name="T11" fmla="*/ 0 h 48"/>
                <a:gd name="T12" fmla="*/ 0 w 46"/>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46" h="48">
                  <a:moveTo>
                    <a:pt x="0" y="0"/>
                  </a:moveTo>
                  <a:cubicBezTo>
                    <a:pt x="10" y="5"/>
                    <a:pt x="19" y="12"/>
                    <a:pt x="26" y="20"/>
                  </a:cubicBezTo>
                  <a:cubicBezTo>
                    <a:pt x="34" y="29"/>
                    <a:pt x="38" y="38"/>
                    <a:pt x="45" y="47"/>
                  </a:cubicBezTo>
                  <a:cubicBezTo>
                    <a:pt x="45" y="48"/>
                    <a:pt x="46" y="48"/>
                    <a:pt x="46" y="47"/>
                  </a:cubicBezTo>
                  <a:cubicBezTo>
                    <a:pt x="43" y="37"/>
                    <a:pt x="35" y="27"/>
                    <a:pt x="28" y="20"/>
                  </a:cubicBezTo>
                  <a:cubicBezTo>
                    <a:pt x="20" y="11"/>
                    <a:pt x="11" y="5"/>
                    <a:pt x="0" y="0"/>
                  </a:cubicBezTo>
                  <a:cubicBezTo>
                    <a:pt x="0" y="0"/>
                    <a:pt x="0" y="0"/>
                    <a:pt x="0" y="0"/>
                  </a:cubicBezTo>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1" name="Freeform 3005">
              <a:extLst>
                <a:ext uri="{FF2B5EF4-FFF2-40B4-BE49-F238E27FC236}">
                  <a16:creationId xmlns:a16="http://schemas.microsoft.com/office/drawing/2014/main" id="{AF54CDF7-358B-4B09-A7BB-D8164DF99A2B}"/>
                </a:ext>
              </a:extLst>
            </p:cNvPr>
            <p:cNvSpPr>
              <a:spLocks/>
            </p:cNvSpPr>
            <p:nvPr/>
          </p:nvSpPr>
          <p:spPr bwMode="auto">
            <a:xfrm>
              <a:off x="630" y="76"/>
              <a:ext cx="100" cy="115"/>
            </a:xfrm>
            <a:custGeom>
              <a:avLst/>
              <a:gdLst>
                <a:gd name="T0" fmla="*/ 0 w 42"/>
                <a:gd name="T1" fmla="*/ 1 h 48"/>
                <a:gd name="T2" fmla="*/ 24 w 42"/>
                <a:gd name="T3" fmla="*/ 20 h 48"/>
                <a:gd name="T4" fmla="*/ 40 w 42"/>
                <a:gd name="T5" fmla="*/ 47 h 48"/>
                <a:gd name="T6" fmla="*/ 41 w 42"/>
                <a:gd name="T7" fmla="*/ 47 h 48"/>
                <a:gd name="T8" fmla="*/ 1 w 42"/>
                <a:gd name="T9" fmla="*/ 0 h 48"/>
                <a:gd name="T10" fmla="*/ 0 w 42"/>
                <a:gd name="T11" fmla="*/ 1 h 48"/>
              </a:gdLst>
              <a:ahLst/>
              <a:cxnLst>
                <a:cxn ang="0">
                  <a:pos x="T0" y="T1"/>
                </a:cxn>
                <a:cxn ang="0">
                  <a:pos x="T2" y="T3"/>
                </a:cxn>
                <a:cxn ang="0">
                  <a:pos x="T4" y="T5"/>
                </a:cxn>
                <a:cxn ang="0">
                  <a:pos x="T6" y="T7"/>
                </a:cxn>
                <a:cxn ang="0">
                  <a:pos x="T8" y="T9"/>
                </a:cxn>
                <a:cxn ang="0">
                  <a:pos x="T10" y="T11"/>
                </a:cxn>
              </a:cxnLst>
              <a:rect l="0" t="0" r="r" b="b"/>
              <a:pathLst>
                <a:path w="42" h="48">
                  <a:moveTo>
                    <a:pt x="0" y="1"/>
                  </a:moveTo>
                  <a:cubicBezTo>
                    <a:pt x="9" y="6"/>
                    <a:pt x="17" y="13"/>
                    <a:pt x="24" y="20"/>
                  </a:cubicBezTo>
                  <a:cubicBezTo>
                    <a:pt x="31" y="29"/>
                    <a:pt x="34" y="38"/>
                    <a:pt x="40" y="47"/>
                  </a:cubicBezTo>
                  <a:cubicBezTo>
                    <a:pt x="41" y="48"/>
                    <a:pt x="42" y="48"/>
                    <a:pt x="41" y="47"/>
                  </a:cubicBezTo>
                  <a:cubicBezTo>
                    <a:pt x="35" y="27"/>
                    <a:pt x="19" y="10"/>
                    <a:pt x="1" y="0"/>
                  </a:cubicBezTo>
                  <a:cubicBezTo>
                    <a:pt x="0" y="0"/>
                    <a:pt x="0" y="1"/>
                    <a:pt x="0" y="1"/>
                  </a:cubicBezTo>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2" name="Freeform 3006">
              <a:extLst>
                <a:ext uri="{FF2B5EF4-FFF2-40B4-BE49-F238E27FC236}">
                  <a16:creationId xmlns:a16="http://schemas.microsoft.com/office/drawing/2014/main" id="{2B73EC2D-D018-4ECC-B6A4-18973F64A9CC}"/>
                </a:ext>
              </a:extLst>
            </p:cNvPr>
            <p:cNvSpPr>
              <a:spLocks/>
            </p:cNvSpPr>
            <p:nvPr/>
          </p:nvSpPr>
          <p:spPr bwMode="auto">
            <a:xfrm>
              <a:off x="625" y="88"/>
              <a:ext cx="74" cy="106"/>
            </a:xfrm>
            <a:custGeom>
              <a:avLst/>
              <a:gdLst>
                <a:gd name="T0" fmla="*/ 0 w 31"/>
                <a:gd name="T1" fmla="*/ 1 h 44"/>
                <a:gd name="T2" fmla="*/ 18 w 31"/>
                <a:gd name="T3" fmla="*/ 18 h 44"/>
                <a:gd name="T4" fmla="*/ 30 w 31"/>
                <a:gd name="T5" fmla="*/ 44 h 44"/>
                <a:gd name="T6" fmla="*/ 31 w 31"/>
                <a:gd name="T7" fmla="*/ 44 h 44"/>
                <a:gd name="T8" fmla="*/ 23 w 31"/>
                <a:gd name="T9" fmla="*/ 19 h 44"/>
                <a:gd name="T10" fmla="*/ 1 w 31"/>
                <a:gd name="T11" fmla="*/ 0 h 44"/>
                <a:gd name="T12" fmla="*/ 0 w 31"/>
                <a:gd name="T13" fmla="*/ 1 h 44"/>
              </a:gdLst>
              <a:ahLst/>
              <a:cxnLst>
                <a:cxn ang="0">
                  <a:pos x="T0" y="T1"/>
                </a:cxn>
                <a:cxn ang="0">
                  <a:pos x="T2" y="T3"/>
                </a:cxn>
                <a:cxn ang="0">
                  <a:pos x="T4" y="T5"/>
                </a:cxn>
                <a:cxn ang="0">
                  <a:pos x="T6" y="T7"/>
                </a:cxn>
                <a:cxn ang="0">
                  <a:pos x="T8" y="T9"/>
                </a:cxn>
                <a:cxn ang="0">
                  <a:pos x="T10" y="T11"/>
                </a:cxn>
                <a:cxn ang="0">
                  <a:pos x="T12" y="T13"/>
                </a:cxn>
              </a:cxnLst>
              <a:rect l="0" t="0" r="r" b="b"/>
              <a:pathLst>
                <a:path w="31" h="44">
                  <a:moveTo>
                    <a:pt x="0" y="1"/>
                  </a:moveTo>
                  <a:cubicBezTo>
                    <a:pt x="5" y="8"/>
                    <a:pt x="12" y="12"/>
                    <a:pt x="18" y="18"/>
                  </a:cubicBezTo>
                  <a:cubicBezTo>
                    <a:pt x="26" y="25"/>
                    <a:pt x="26" y="35"/>
                    <a:pt x="30" y="44"/>
                  </a:cubicBezTo>
                  <a:cubicBezTo>
                    <a:pt x="30" y="44"/>
                    <a:pt x="31" y="44"/>
                    <a:pt x="31" y="44"/>
                  </a:cubicBezTo>
                  <a:cubicBezTo>
                    <a:pt x="31" y="35"/>
                    <a:pt x="28" y="26"/>
                    <a:pt x="23" y="19"/>
                  </a:cubicBezTo>
                  <a:cubicBezTo>
                    <a:pt x="17" y="11"/>
                    <a:pt x="8" y="7"/>
                    <a:pt x="1" y="0"/>
                  </a:cubicBezTo>
                  <a:cubicBezTo>
                    <a:pt x="0" y="0"/>
                    <a:pt x="0" y="1"/>
                    <a:pt x="0" y="1"/>
                  </a:cubicBezTo>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3" name="Freeform 3007">
              <a:extLst>
                <a:ext uri="{FF2B5EF4-FFF2-40B4-BE49-F238E27FC236}">
                  <a16:creationId xmlns:a16="http://schemas.microsoft.com/office/drawing/2014/main" id="{A1CFD46E-827A-4884-8958-DFD2580A342D}"/>
                </a:ext>
              </a:extLst>
            </p:cNvPr>
            <p:cNvSpPr>
              <a:spLocks/>
            </p:cNvSpPr>
            <p:nvPr/>
          </p:nvSpPr>
          <p:spPr bwMode="auto">
            <a:xfrm>
              <a:off x="613" y="103"/>
              <a:ext cx="74" cy="83"/>
            </a:xfrm>
            <a:custGeom>
              <a:avLst/>
              <a:gdLst>
                <a:gd name="T0" fmla="*/ 0 w 31"/>
                <a:gd name="T1" fmla="*/ 1 h 35"/>
                <a:gd name="T2" fmla="*/ 17 w 31"/>
                <a:gd name="T3" fmla="*/ 15 h 35"/>
                <a:gd name="T4" fmla="*/ 30 w 31"/>
                <a:gd name="T5" fmla="*/ 34 h 35"/>
                <a:gd name="T6" fmla="*/ 31 w 31"/>
                <a:gd name="T7" fmla="*/ 34 h 35"/>
                <a:gd name="T8" fmla="*/ 1 w 31"/>
                <a:gd name="T9" fmla="*/ 0 h 35"/>
                <a:gd name="T10" fmla="*/ 0 w 31"/>
                <a:gd name="T11" fmla="*/ 1 h 35"/>
              </a:gdLst>
              <a:ahLst/>
              <a:cxnLst>
                <a:cxn ang="0">
                  <a:pos x="T0" y="T1"/>
                </a:cxn>
                <a:cxn ang="0">
                  <a:pos x="T2" y="T3"/>
                </a:cxn>
                <a:cxn ang="0">
                  <a:pos x="T4" y="T5"/>
                </a:cxn>
                <a:cxn ang="0">
                  <a:pos x="T6" y="T7"/>
                </a:cxn>
                <a:cxn ang="0">
                  <a:pos x="T8" y="T9"/>
                </a:cxn>
                <a:cxn ang="0">
                  <a:pos x="T10" y="T11"/>
                </a:cxn>
              </a:cxnLst>
              <a:rect l="0" t="0" r="r" b="b"/>
              <a:pathLst>
                <a:path w="31" h="35">
                  <a:moveTo>
                    <a:pt x="0" y="1"/>
                  </a:moveTo>
                  <a:cubicBezTo>
                    <a:pt x="6" y="6"/>
                    <a:pt x="11" y="10"/>
                    <a:pt x="17" y="15"/>
                  </a:cubicBezTo>
                  <a:cubicBezTo>
                    <a:pt x="22" y="21"/>
                    <a:pt x="26" y="27"/>
                    <a:pt x="30" y="34"/>
                  </a:cubicBezTo>
                  <a:cubicBezTo>
                    <a:pt x="30" y="35"/>
                    <a:pt x="31" y="35"/>
                    <a:pt x="31" y="34"/>
                  </a:cubicBezTo>
                  <a:cubicBezTo>
                    <a:pt x="27" y="19"/>
                    <a:pt x="13" y="8"/>
                    <a:pt x="1" y="0"/>
                  </a:cubicBezTo>
                  <a:cubicBezTo>
                    <a:pt x="0" y="1"/>
                    <a:pt x="0" y="1"/>
                    <a:pt x="0" y="1"/>
                  </a:cubicBezTo>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4" name="Freeform 3008">
              <a:extLst>
                <a:ext uri="{FF2B5EF4-FFF2-40B4-BE49-F238E27FC236}">
                  <a16:creationId xmlns:a16="http://schemas.microsoft.com/office/drawing/2014/main" id="{C1894E18-2EB6-49E9-87B6-CDDDBCE378D0}"/>
                </a:ext>
              </a:extLst>
            </p:cNvPr>
            <p:cNvSpPr>
              <a:spLocks/>
            </p:cNvSpPr>
            <p:nvPr/>
          </p:nvSpPr>
          <p:spPr bwMode="auto">
            <a:xfrm>
              <a:off x="606" y="115"/>
              <a:ext cx="69" cy="79"/>
            </a:xfrm>
            <a:custGeom>
              <a:avLst/>
              <a:gdLst>
                <a:gd name="T0" fmla="*/ 1 w 29"/>
                <a:gd name="T1" fmla="*/ 2 h 33"/>
                <a:gd name="T2" fmla="*/ 15 w 29"/>
                <a:gd name="T3" fmla="*/ 15 h 33"/>
                <a:gd name="T4" fmla="*/ 28 w 29"/>
                <a:gd name="T5" fmla="*/ 32 h 33"/>
                <a:gd name="T6" fmla="*/ 29 w 29"/>
                <a:gd name="T7" fmla="*/ 32 h 33"/>
                <a:gd name="T8" fmla="*/ 2 w 29"/>
                <a:gd name="T9" fmla="*/ 1 h 33"/>
                <a:gd name="T10" fmla="*/ 1 w 29"/>
                <a:gd name="T11" fmla="*/ 2 h 33"/>
              </a:gdLst>
              <a:ahLst/>
              <a:cxnLst>
                <a:cxn ang="0">
                  <a:pos x="T0" y="T1"/>
                </a:cxn>
                <a:cxn ang="0">
                  <a:pos x="T2" y="T3"/>
                </a:cxn>
                <a:cxn ang="0">
                  <a:pos x="T4" y="T5"/>
                </a:cxn>
                <a:cxn ang="0">
                  <a:pos x="T6" y="T7"/>
                </a:cxn>
                <a:cxn ang="0">
                  <a:pos x="T8" y="T9"/>
                </a:cxn>
                <a:cxn ang="0">
                  <a:pos x="T10" y="T11"/>
                </a:cxn>
              </a:cxnLst>
              <a:rect l="0" t="0" r="r" b="b"/>
              <a:pathLst>
                <a:path w="29" h="33">
                  <a:moveTo>
                    <a:pt x="1" y="2"/>
                  </a:moveTo>
                  <a:cubicBezTo>
                    <a:pt x="6" y="6"/>
                    <a:pt x="11" y="10"/>
                    <a:pt x="15" y="15"/>
                  </a:cubicBezTo>
                  <a:cubicBezTo>
                    <a:pt x="21" y="20"/>
                    <a:pt x="24" y="26"/>
                    <a:pt x="28" y="32"/>
                  </a:cubicBezTo>
                  <a:cubicBezTo>
                    <a:pt x="28" y="33"/>
                    <a:pt x="29" y="32"/>
                    <a:pt x="29" y="32"/>
                  </a:cubicBezTo>
                  <a:cubicBezTo>
                    <a:pt x="26" y="18"/>
                    <a:pt x="12" y="8"/>
                    <a:pt x="2" y="1"/>
                  </a:cubicBezTo>
                  <a:cubicBezTo>
                    <a:pt x="1" y="0"/>
                    <a:pt x="0" y="1"/>
                    <a:pt x="1" y="2"/>
                  </a:cubicBezTo>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5" name="Freeform 3009">
              <a:extLst>
                <a:ext uri="{FF2B5EF4-FFF2-40B4-BE49-F238E27FC236}">
                  <a16:creationId xmlns:a16="http://schemas.microsoft.com/office/drawing/2014/main" id="{011298F6-1A93-4611-A2EC-72E28667F4B4}"/>
                </a:ext>
              </a:extLst>
            </p:cNvPr>
            <p:cNvSpPr>
              <a:spLocks/>
            </p:cNvSpPr>
            <p:nvPr/>
          </p:nvSpPr>
          <p:spPr bwMode="auto">
            <a:xfrm>
              <a:off x="599" y="129"/>
              <a:ext cx="62" cy="69"/>
            </a:xfrm>
            <a:custGeom>
              <a:avLst/>
              <a:gdLst>
                <a:gd name="T0" fmla="*/ 1 w 26"/>
                <a:gd name="T1" fmla="*/ 1 h 29"/>
                <a:gd name="T2" fmla="*/ 25 w 26"/>
                <a:gd name="T3" fmla="*/ 28 h 29"/>
                <a:gd name="T4" fmla="*/ 26 w 26"/>
                <a:gd name="T5" fmla="*/ 28 h 29"/>
                <a:gd name="T6" fmla="*/ 1 w 26"/>
                <a:gd name="T7" fmla="*/ 1 h 29"/>
                <a:gd name="T8" fmla="*/ 1 w 26"/>
                <a:gd name="T9" fmla="*/ 1 h 29"/>
              </a:gdLst>
              <a:ahLst/>
              <a:cxnLst>
                <a:cxn ang="0">
                  <a:pos x="T0" y="T1"/>
                </a:cxn>
                <a:cxn ang="0">
                  <a:pos x="T2" y="T3"/>
                </a:cxn>
                <a:cxn ang="0">
                  <a:pos x="T4" y="T5"/>
                </a:cxn>
                <a:cxn ang="0">
                  <a:pos x="T6" y="T7"/>
                </a:cxn>
                <a:cxn ang="0">
                  <a:pos x="T8" y="T9"/>
                </a:cxn>
              </a:cxnLst>
              <a:rect l="0" t="0" r="r" b="b"/>
              <a:pathLst>
                <a:path w="26" h="29">
                  <a:moveTo>
                    <a:pt x="1" y="1"/>
                  </a:moveTo>
                  <a:cubicBezTo>
                    <a:pt x="9" y="11"/>
                    <a:pt x="19" y="17"/>
                    <a:pt x="25" y="28"/>
                  </a:cubicBezTo>
                  <a:cubicBezTo>
                    <a:pt x="25" y="29"/>
                    <a:pt x="26" y="28"/>
                    <a:pt x="26" y="28"/>
                  </a:cubicBezTo>
                  <a:cubicBezTo>
                    <a:pt x="23" y="15"/>
                    <a:pt x="10" y="9"/>
                    <a:pt x="1" y="1"/>
                  </a:cubicBezTo>
                  <a:cubicBezTo>
                    <a:pt x="1" y="0"/>
                    <a:pt x="0" y="1"/>
                    <a:pt x="1" y="1"/>
                  </a:cubicBezTo>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6" name="Freeform 3010">
              <a:extLst>
                <a:ext uri="{FF2B5EF4-FFF2-40B4-BE49-F238E27FC236}">
                  <a16:creationId xmlns:a16="http://schemas.microsoft.com/office/drawing/2014/main" id="{D5B383D2-38C0-439B-8F23-121DD403CB8B}"/>
                </a:ext>
              </a:extLst>
            </p:cNvPr>
            <p:cNvSpPr>
              <a:spLocks/>
            </p:cNvSpPr>
            <p:nvPr/>
          </p:nvSpPr>
          <p:spPr bwMode="auto">
            <a:xfrm>
              <a:off x="582" y="136"/>
              <a:ext cx="62" cy="70"/>
            </a:xfrm>
            <a:custGeom>
              <a:avLst/>
              <a:gdLst>
                <a:gd name="T0" fmla="*/ 0 w 26"/>
                <a:gd name="T1" fmla="*/ 1 h 29"/>
                <a:gd name="T2" fmla="*/ 25 w 26"/>
                <a:gd name="T3" fmla="*/ 28 h 29"/>
                <a:gd name="T4" fmla="*/ 26 w 26"/>
                <a:gd name="T5" fmla="*/ 28 h 29"/>
                <a:gd name="T6" fmla="*/ 17 w 26"/>
                <a:gd name="T7" fmla="*/ 15 h 29"/>
                <a:gd name="T8" fmla="*/ 1 w 26"/>
                <a:gd name="T9" fmla="*/ 0 h 29"/>
                <a:gd name="T10" fmla="*/ 0 w 26"/>
                <a:gd name="T11" fmla="*/ 1 h 29"/>
              </a:gdLst>
              <a:ahLst/>
              <a:cxnLst>
                <a:cxn ang="0">
                  <a:pos x="T0" y="T1"/>
                </a:cxn>
                <a:cxn ang="0">
                  <a:pos x="T2" y="T3"/>
                </a:cxn>
                <a:cxn ang="0">
                  <a:pos x="T4" y="T5"/>
                </a:cxn>
                <a:cxn ang="0">
                  <a:pos x="T6" y="T7"/>
                </a:cxn>
                <a:cxn ang="0">
                  <a:pos x="T8" y="T9"/>
                </a:cxn>
                <a:cxn ang="0">
                  <a:pos x="T10" y="T11"/>
                </a:cxn>
              </a:cxnLst>
              <a:rect l="0" t="0" r="r" b="b"/>
              <a:pathLst>
                <a:path w="26" h="29">
                  <a:moveTo>
                    <a:pt x="0" y="1"/>
                  </a:moveTo>
                  <a:cubicBezTo>
                    <a:pt x="9" y="10"/>
                    <a:pt x="18" y="18"/>
                    <a:pt x="25" y="28"/>
                  </a:cubicBezTo>
                  <a:cubicBezTo>
                    <a:pt x="25" y="29"/>
                    <a:pt x="26" y="28"/>
                    <a:pt x="26" y="28"/>
                  </a:cubicBezTo>
                  <a:cubicBezTo>
                    <a:pt x="25" y="22"/>
                    <a:pt x="21" y="18"/>
                    <a:pt x="17" y="15"/>
                  </a:cubicBezTo>
                  <a:cubicBezTo>
                    <a:pt x="12" y="10"/>
                    <a:pt x="7" y="5"/>
                    <a:pt x="1" y="0"/>
                  </a:cubicBezTo>
                  <a:cubicBezTo>
                    <a:pt x="1" y="0"/>
                    <a:pt x="0" y="1"/>
                    <a:pt x="0" y="1"/>
                  </a:cubicBezTo>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7" name="Freeform 3011">
              <a:extLst>
                <a:ext uri="{FF2B5EF4-FFF2-40B4-BE49-F238E27FC236}">
                  <a16:creationId xmlns:a16="http://schemas.microsoft.com/office/drawing/2014/main" id="{737A124A-7E58-4A8F-8932-B11AD329462A}"/>
                </a:ext>
              </a:extLst>
            </p:cNvPr>
            <p:cNvSpPr>
              <a:spLocks/>
            </p:cNvSpPr>
            <p:nvPr/>
          </p:nvSpPr>
          <p:spPr bwMode="auto">
            <a:xfrm>
              <a:off x="578" y="148"/>
              <a:ext cx="52" cy="60"/>
            </a:xfrm>
            <a:custGeom>
              <a:avLst/>
              <a:gdLst>
                <a:gd name="T0" fmla="*/ 0 w 22"/>
                <a:gd name="T1" fmla="*/ 2 h 25"/>
                <a:gd name="T2" fmla="*/ 21 w 22"/>
                <a:gd name="T3" fmla="*/ 25 h 25"/>
                <a:gd name="T4" fmla="*/ 22 w 22"/>
                <a:gd name="T5" fmla="*/ 24 h 25"/>
                <a:gd name="T6" fmla="*/ 1 w 22"/>
                <a:gd name="T7" fmla="*/ 1 h 25"/>
                <a:gd name="T8" fmla="*/ 0 w 22"/>
                <a:gd name="T9" fmla="*/ 2 h 25"/>
              </a:gdLst>
              <a:ahLst/>
              <a:cxnLst>
                <a:cxn ang="0">
                  <a:pos x="T0" y="T1"/>
                </a:cxn>
                <a:cxn ang="0">
                  <a:pos x="T2" y="T3"/>
                </a:cxn>
                <a:cxn ang="0">
                  <a:pos x="T4" y="T5"/>
                </a:cxn>
                <a:cxn ang="0">
                  <a:pos x="T6" y="T7"/>
                </a:cxn>
                <a:cxn ang="0">
                  <a:pos x="T8" y="T9"/>
                </a:cxn>
              </a:cxnLst>
              <a:rect l="0" t="0" r="r" b="b"/>
              <a:pathLst>
                <a:path w="22" h="25">
                  <a:moveTo>
                    <a:pt x="0" y="2"/>
                  </a:moveTo>
                  <a:cubicBezTo>
                    <a:pt x="8" y="9"/>
                    <a:pt x="15" y="16"/>
                    <a:pt x="21" y="25"/>
                  </a:cubicBezTo>
                  <a:cubicBezTo>
                    <a:pt x="22" y="25"/>
                    <a:pt x="22" y="25"/>
                    <a:pt x="22" y="24"/>
                  </a:cubicBezTo>
                  <a:cubicBezTo>
                    <a:pt x="19" y="14"/>
                    <a:pt x="9" y="8"/>
                    <a:pt x="1" y="1"/>
                  </a:cubicBezTo>
                  <a:cubicBezTo>
                    <a:pt x="1" y="0"/>
                    <a:pt x="0" y="1"/>
                    <a:pt x="0" y="2"/>
                  </a:cubicBezTo>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8" name="Freeform 3012">
              <a:extLst>
                <a:ext uri="{FF2B5EF4-FFF2-40B4-BE49-F238E27FC236}">
                  <a16:creationId xmlns:a16="http://schemas.microsoft.com/office/drawing/2014/main" id="{0F2F5AFF-5A08-4756-B4F6-D9E8F942752A}"/>
                </a:ext>
              </a:extLst>
            </p:cNvPr>
            <p:cNvSpPr>
              <a:spLocks/>
            </p:cNvSpPr>
            <p:nvPr/>
          </p:nvSpPr>
          <p:spPr bwMode="auto">
            <a:xfrm>
              <a:off x="559" y="151"/>
              <a:ext cx="57" cy="62"/>
            </a:xfrm>
            <a:custGeom>
              <a:avLst/>
              <a:gdLst>
                <a:gd name="T0" fmla="*/ 1 w 24"/>
                <a:gd name="T1" fmla="*/ 2 h 26"/>
                <a:gd name="T2" fmla="*/ 12 w 24"/>
                <a:gd name="T3" fmla="*/ 13 h 26"/>
                <a:gd name="T4" fmla="*/ 23 w 24"/>
                <a:gd name="T5" fmla="*/ 25 h 26"/>
                <a:gd name="T6" fmla="*/ 24 w 24"/>
                <a:gd name="T7" fmla="*/ 25 h 26"/>
                <a:gd name="T8" fmla="*/ 2 w 24"/>
                <a:gd name="T9" fmla="*/ 1 h 26"/>
                <a:gd name="T10" fmla="*/ 1 w 24"/>
                <a:gd name="T11" fmla="*/ 2 h 26"/>
              </a:gdLst>
              <a:ahLst/>
              <a:cxnLst>
                <a:cxn ang="0">
                  <a:pos x="T0" y="T1"/>
                </a:cxn>
                <a:cxn ang="0">
                  <a:pos x="T2" y="T3"/>
                </a:cxn>
                <a:cxn ang="0">
                  <a:pos x="T4" y="T5"/>
                </a:cxn>
                <a:cxn ang="0">
                  <a:pos x="T6" y="T7"/>
                </a:cxn>
                <a:cxn ang="0">
                  <a:pos x="T8" y="T9"/>
                </a:cxn>
                <a:cxn ang="0">
                  <a:pos x="T10" y="T11"/>
                </a:cxn>
              </a:cxnLst>
              <a:rect l="0" t="0" r="r" b="b"/>
              <a:pathLst>
                <a:path w="24" h="26">
                  <a:moveTo>
                    <a:pt x="1" y="2"/>
                  </a:moveTo>
                  <a:cubicBezTo>
                    <a:pt x="4" y="6"/>
                    <a:pt x="8" y="10"/>
                    <a:pt x="12" y="13"/>
                  </a:cubicBezTo>
                  <a:cubicBezTo>
                    <a:pt x="17" y="17"/>
                    <a:pt x="20" y="21"/>
                    <a:pt x="23" y="25"/>
                  </a:cubicBezTo>
                  <a:cubicBezTo>
                    <a:pt x="24" y="26"/>
                    <a:pt x="24" y="26"/>
                    <a:pt x="24" y="25"/>
                  </a:cubicBezTo>
                  <a:cubicBezTo>
                    <a:pt x="22" y="14"/>
                    <a:pt x="9" y="9"/>
                    <a:pt x="2" y="1"/>
                  </a:cubicBezTo>
                  <a:cubicBezTo>
                    <a:pt x="1" y="0"/>
                    <a:pt x="0" y="1"/>
                    <a:pt x="1" y="2"/>
                  </a:cubicBezTo>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9" name="Freeform 3013">
              <a:extLst>
                <a:ext uri="{FF2B5EF4-FFF2-40B4-BE49-F238E27FC236}">
                  <a16:creationId xmlns:a16="http://schemas.microsoft.com/office/drawing/2014/main" id="{22318EE2-D0C1-4B64-9652-B0F28BA58DC4}"/>
                </a:ext>
              </a:extLst>
            </p:cNvPr>
            <p:cNvSpPr>
              <a:spLocks/>
            </p:cNvSpPr>
            <p:nvPr/>
          </p:nvSpPr>
          <p:spPr bwMode="auto">
            <a:xfrm>
              <a:off x="551" y="160"/>
              <a:ext cx="55" cy="58"/>
            </a:xfrm>
            <a:custGeom>
              <a:avLst/>
              <a:gdLst>
                <a:gd name="T0" fmla="*/ 1 w 23"/>
                <a:gd name="T1" fmla="*/ 2 h 24"/>
                <a:gd name="T2" fmla="*/ 22 w 23"/>
                <a:gd name="T3" fmla="*/ 24 h 24"/>
                <a:gd name="T4" fmla="*/ 23 w 23"/>
                <a:gd name="T5" fmla="*/ 23 h 24"/>
                <a:gd name="T6" fmla="*/ 2 w 23"/>
                <a:gd name="T7" fmla="*/ 1 h 24"/>
                <a:gd name="T8" fmla="*/ 1 w 23"/>
                <a:gd name="T9" fmla="*/ 2 h 24"/>
              </a:gdLst>
              <a:ahLst/>
              <a:cxnLst>
                <a:cxn ang="0">
                  <a:pos x="T0" y="T1"/>
                </a:cxn>
                <a:cxn ang="0">
                  <a:pos x="T2" y="T3"/>
                </a:cxn>
                <a:cxn ang="0">
                  <a:pos x="T4" y="T5"/>
                </a:cxn>
                <a:cxn ang="0">
                  <a:pos x="T6" y="T7"/>
                </a:cxn>
                <a:cxn ang="0">
                  <a:pos x="T8" y="T9"/>
                </a:cxn>
              </a:cxnLst>
              <a:rect l="0" t="0" r="r" b="b"/>
              <a:pathLst>
                <a:path w="23" h="24">
                  <a:moveTo>
                    <a:pt x="1" y="2"/>
                  </a:moveTo>
                  <a:cubicBezTo>
                    <a:pt x="8" y="9"/>
                    <a:pt x="15" y="17"/>
                    <a:pt x="22" y="24"/>
                  </a:cubicBezTo>
                  <a:cubicBezTo>
                    <a:pt x="23" y="24"/>
                    <a:pt x="23" y="24"/>
                    <a:pt x="23" y="23"/>
                  </a:cubicBezTo>
                  <a:cubicBezTo>
                    <a:pt x="17" y="15"/>
                    <a:pt x="9" y="8"/>
                    <a:pt x="2" y="1"/>
                  </a:cubicBezTo>
                  <a:cubicBezTo>
                    <a:pt x="1" y="0"/>
                    <a:pt x="0" y="1"/>
                    <a:pt x="1" y="2"/>
                  </a:cubicBezTo>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0" name="Freeform 3014">
              <a:extLst>
                <a:ext uri="{FF2B5EF4-FFF2-40B4-BE49-F238E27FC236}">
                  <a16:creationId xmlns:a16="http://schemas.microsoft.com/office/drawing/2014/main" id="{F733A7E4-B876-4938-B0F3-5BB70CDFC4D3}"/>
                </a:ext>
              </a:extLst>
            </p:cNvPr>
            <p:cNvSpPr>
              <a:spLocks/>
            </p:cNvSpPr>
            <p:nvPr/>
          </p:nvSpPr>
          <p:spPr bwMode="auto">
            <a:xfrm>
              <a:off x="539" y="170"/>
              <a:ext cx="51" cy="57"/>
            </a:xfrm>
            <a:custGeom>
              <a:avLst/>
              <a:gdLst>
                <a:gd name="T0" fmla="*/ 1 w 21"/>
                <a:gd name="T1" fmla="*/ 2 h 24"/>
                <a:gd name="T2" fmla="*/ 9 w 21"/>
                <a:gd name="T3" fmla="*/ 12 h 24"/>
                <a:gd name="T4" fmla="*/ 20 w 21"/>
                <a:gd name="T5" fmla="*/ 24 h 24"/>
                <a:gd name="T6" fmla="*/ 21 w 21"/>
                <a:gd name="T7" fmla="*/ 23 h 24"/>
                <a:gd name="T8" fmla="*/ 2 w 21"/>
                <a:gd name="T9" fmla="*/ 1 h 24"/>
                <a:gd name="T10" fmla="*/ 1 w 21"/>
                <a:gd name="T11" fmla="*/ 2 h 24"/>
              </a:gdLst>
              <a:ahLst/>
              <a:cxnLst>
                <a:cxn ang="0">
                  <a:pos x="T0" y="T1"/>
                </a:cxn>
                <a:cxn ang="0">
                  <a:pos x="T2" y="T3"/>
                </a:cxn>
                <a:cxn ang="0">
                  <a:pos x="T4" y="T5"/>
                </a:cxn>
                <a:cxn ang="0">
                  <a:pos x="T6" y="T7"/>
                </a:cxn>
                <a:cxn ang="0">
                  <a:pos x="T8" y="T9"/>
                </a:cxn>
                <a:cxn ang="0">
                  <a:pos x="T10" y="T11"/>
                </a:cxn>
              </a:cxnLst>
              <a:rect l="0" t="0" r="r" b="b"/>
              <a:pathLst>
                <a:path w="21" h="24">
                  <a:moveTo>
                    <a:pt x="1" y="2"/>
                  </a:moveTo>
                  <a:cubicBezTo>
                    <a:pt x="2" y="6"/>
                    <a:pt x="6" y="9"/>
                    <a:pt x="9" y="12"/>
                  </a:cubicBezTo>
                  <a:cubicBezTo>
                    <a:pt x="13" y="16"/>
                    <a:pt x="16" y="20"/>
                    <a:pt x="20" y="24"/>
                  </a:cubicBezTo>
                  <a:cubicBezTo>
                    <a:pt x="20" y="24"/>
                    <a:pt x="21" y="24"/>
                    <a:pt x="21" y="23"/>
                  </a:cubicBezTo>
                  <a:cubicBezTo>
                    <a:pt x="18" y="13"/>
                    <a:pt x="9" y="8"/>
                    <a:pt x="2" y="1"/>
                  </a:cubicBezTo>
                  <a:cubicBezTo>
                    <a:pt x="1" y="0"/>
                    <a:pt x="0" y="1"/>
                    <a:pt x="1" y="2"/>
                  </a:cubicBezTo>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1" name="Freeform 3015">
              <a:extLst>
                <a:ext uri="{FF2B5EF4-FFF2-40B4-BE49-F238E27FC236}">
                  <a16:creationId xmlns:a16="http://schemas.microsoft.com/office/drawing/2014/main" id="{F0102A4A-667F-41F4-905A-F1701B6220A4}"/>
                </a:ext>
              </a:extLst>
            </p:cNvPr>
            <p:cNvSpPr>
              <a:spLocks/>
            </p:cNvSpPr>
            <p:nvPr/>
          </p:nvSpPr>
          <p:spPr bwMode="auto">
            <a:xfrm>
              <a:off x="523" y="184"/>
              <a:ext cx="50" cy="50"/>
            </a:xfrm>
            <a:custGeom>
              <a:avLst/>
              <a:gdLst>
                <a:gd name="T0" fmla="*/ 1 w 21"/>
                <a:gd name="T1" fmla="*/ 1 h 21"/>
                <a:gd name="T2" fmla="*/ 21 w 21"/>
                <a:gd name="T3" fmla="*/ 21 h 21"/>
                <a:gd name="T4" fmla="*/ 21 w 21"/>
                <a:gd name="T5" fmla="*/ 21 h 21"/>
                <a:gd name="T6" fmla="*/ 2 w 21"/>
                <a:gd name="T7" fmla="*/ 0 h 21"/>
                <a:gd name="T8" fmla="*/ 1 w 21"/>
                <a:gd name="T9" fmla="*/ 1 h 21"/>
              </a:gdLst>
              <a:ahLst/>
              <a:cxnLst>
                <a:cxn ang="0">
                  <a:pos x="T0" y="T1"/>
                </a:cxn>
                <a:cxn ang="0">
                  <a:pos x="T2" y="T3"/>
                </a:cxn>
                <a:cxn ang="0">
                  <a:pos x="T4" y="T5"/>
                </a:cxn>
                <a:cxn ang="0">
                  <a:pos x="T6" y="T7"/>
                </a:cxn>
                <a:cxn ang="0">
                  <a:pos x="T8" y="T9"/>
                </a:cxn>
              </a:cxnLst>
              <a:rect l="0" t="0" r="r" b="b"/>
              <a:pathLst>
                <a:path w="21" h="21">
                  <a:moveTo>
                    <a:pt x="1" y="1"/>
                  </a:moveTo>
                  <a:cubicBezTo>
                    <a:pt x="8" y="7"/>
                    <a:pt x="16" y="13"/>
                    <a:pt x="21" y="21"/>
                  </a:cubicBezTo>
                  <a:cubicBezTo>
                    <a:pt x="21" y="21"/>
                    <a:pt x="21" y="21"/>
                    <a:pt x="21" y="21"/>
                  </a:cubicBezTo>
                  <a:cubicBezTo>
                    <a:pt x="17" y="12"/>
                    <a:pt x="10" y="6"/>
                    <a:pt x="2" y="0"/>
                  </a:cubicBezTo>
                  <a:cubicBezTo>
                    <a:pt x="1" y="0"/>
                    <a:pt x="0" y="1"/>
                    <a:pt x="1" y="1"/>
                  </a:cubicBezTo>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2" name="Freeform 3016">
              <a:extLst>
                <a:ext uri="{FF2B5EF4-FFF2-40B4-BE49-F238E27FC236}">
                  <a16:creationId xmlns:a16="http://schemas.microsoft.com/office/drawing/2014/main" id="{D19152D3-D74C-4888-94AF-822A5DA59445}"/>
                </a:ext>
              </a:extLst>
            </p:cNvPr>
            <p:cNvSpPr>
              <a:spLocks/>
            </p:cNvSpPr>
            <p:nvPr/>
          </p:nvSpPr>
          <p:spPr bwMode="auto">
            <a:xfrm>
              <a:off x="506" y="184"/>
              <a:ext cx="55" cy="60"/>
            </a:xfrm>
            <a:custGeom>
              <a:avLst/>
              <a:gdLst>
                <a:gd name="T0" fmla="*/ 0 w 23"/>
                <a:gd name="T1" fmla="*/ 0 h 25"/>
                <a:gd name="T2" fmla="*/ 9 w 23"/>
                <a:gd name="T3" fmla="*/ 11 h 25"/>
                <a:gd name="T4" fmla="*/ 22 w 23"/>
                <a:gd name="T5" fmla="*/ 24 h 25"/>
                <a:gd name="T6" fmla="*/ 23 w 23"/>
                <a:gd name="T7" fmla="*/ 23 h 25"/>
                <a:gd name="T8" fmla="*/ 13 w 23"/>
                <a:gd name="T9" fmla="*/ 10 h 25"/>
                <a:gd name="T10" fmla="*/ 0 w 23"/>
                <a:gd name="T11" fmla="*/ 0 h 25"/>
                <a:gd name="T12" fmla="*/ 0 w 23"/>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3" h="25">
                  <a:moveTo>
                    <a:pt x="0" y="0"/>
                  </a:moveTo>
                  <a:cubicBezTo>
                    <a:pt x="1" y="5"/>
                    <a:pt x="6" y="8"/>
                    <a:pt x="9" y="11"/>
                  </a:cubicBezTo>
                  <a:cubicBezTo>
                    <a:pt x="14" y="15"/>
                    <a:pt x="18" y="20"/>
                    <a:pt x="22" y="24"/>
                  </a:cubicBezTo>
                  <a:cubicBezTo>
                    <a:pt x="23" y="25"/>
                    <a:pt x="23" y="24"/>
                    <a:pt x="23" y="23"/>
                  </a:cubicBezTo>
                  <a:cubicBezTo>
                    <a:pt x="22" y="18"/>
                    <a:pt x="18" y="14"/>
                    <a:pt x="13" y="10"/>
                  </a:cubicBezTo>
                  <a:cubicBezTo>
                    <a:pt x="9" y="7"/>
                    <a:pt x="5" y="3"/>
                    <a:pt x="0" y="0"/>
                  </a:cubicBezTo>
                  <a:cubicBezTo>
                    <a:pt x="0" y="0"/>
                    <a:pt x="0" y="0"/>
                    <a:pt x="0" y="0"/>
                  </a:cubicBezTo>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3" name="Freeform 3017">
              <a:extLst>
                <a:ext uri="{FF2B5EF4-FFF2-40B4-BE49-F238E27FC236}">
                  <a16:creationId xmlns:a16="http://schemas.microsoft.com/office/drawing/2014/main" id="{87887AA7-EFBF-4AAD-833B-0CF04A3D1667}"/>
                </a:ext>
              </a:extLst>
            </p:cNvPr>
            <p:cNvSpPr>
              <a:spLocks/>
            </p:cNvSpPr>
            <p:nvPr/>
          </p:nvSpPr>
          <p:spPr bwMode="auto">
            <a:xfrm>
              <a:off x="492" y="194"/>
              <a:ext cx="59" cy="57"/>
            </a:xfrm>
            <a:custGeom>
              <a:avLst/>
              <a:gdLst>
                <a:gd name="T0" fmla="*/ 0 w 25"/>
                <a:gd name="T1" fmla="*/ 0 h 24"/>
                <a:gd name="T2" fmla="*/ 24 w 25"/>
                <a:gd name="T3" fmla="*/ 24 h 24"/>
                <a:gd name="T4" fmla="*/ 25 w 25"/>
                <a:gd name="T5" fmla="*/ 24 h 24"/>
                <a:gd name="T6" fmla="*/ 0 w 25"/>
                <a:gd name="T7" fmla="*/ 0 h 24"/>
                <a:gd name="T8" fmla="*/ 0 w 25"/>
                <a:gd name="T9" fmla="*/ 0 h 24"/>
              </a:gdLst>
              <a:ahLst/>
              <a:cxnLst>
                <a:cxn ang="0">
                  <a:pos x="T0" y="T1"/>
                </a:cxn>
                <a:cxn ang="0">
                  <a:pos x="T2" y="T3"/>
                </a:cxn>
                <a:cxn ang="0">
                  <a:pos x="T4" y="T5"/>
                </a:cxn>
                <a:cxn ang="0">
                  <a:pos x="T6" y="T7"/>
                </a:cxn>
                <a:cxn ang="0">
                  <a:pos x="T8" y="T9"/>
                </a:cxn>
              </a:cxnLst>
              <a:rect l="0" t="0" r="r" b="b"/>
              <a:pathLst>
                <a:path w="25" h="24">
                  <a:moveTo>
                    <a:pt x="0" y="0"/>
                  </a:moveTo>
                  <a:cubicBezTo>
                    <a:pt x="8" y="9"/>
                    <a:pt x="17" y="15"/>
                    <a:pt x="24" y="24"/>
                  </a:cubicBezTo>
                  <a:cubicBezTo>
                    <a:pt x="24" y="24"/>
                    <a:pt x="25" y="24"/>
                    <a:pt x="25" y="24"/>
                  </a:cubicBezTo>
                  <a:cubicBezTo>
                    <a:pt x="21" y="13"/>
                    <a:pt x="9" y="6"/>
                    <a:pt x="0" y="0"/>
                  </a:cubicBezTo>
                  <a:cubicBezTo>
                    <a:pt x="0" y="0"/>
                    <a:pt x="0" y="0"/>
                    <a:pt x="0" y="0"/>
                  </a:cubicBezTo>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4" name="Freeform 3018">
              <a:extLst>
                <a:ext uri="{FF2B5EF4-FFF2-40B4-BE49-F238E27FC236}">
                  <a16:creationId xmlns:a16="http://schemas.microsoft.com/office/drawing/2014/main" id="{1F0E8139-A89B-46AF-AC7D-84612FF5B3F9}"/>
                </a:ext>
              </a:extLst>
            </p:cNvPr>
            <p:cNvSpPr>
              <a:spLocks/>
            </p:cNvSpPr>
            <p:nvPr/>
          </p:nvSpPr>
          <p:spPr bwMode="auto">
            <a:xfrm>
              <a:off x="473" y="208"/>
              <a:ext cx="62" cy="60"/>
            </a:xfrm>
            <a:custGeom>
              <a:avLst/>
              <a:gdLst>
                <a:gd name="T0" fmla="*/ 1 w 26"/>
                <a:gd name="T1" fmla="*/ 1 h 25"/>
                <a:gd name="T2" fmla="*/ 15 w 26"/>
                <a:gd name="T3" fmla="*/ 12 h 25"/>
                <a:gd name="T4" fmla="*/ 24 w 26"/>
                <a:gd name="T5" fmla="*/ 24 h 25"/>
                <a:gd name="T6" fmla="*/ 26 w 26"/>
                <a:gd name="T7" fmla="*/ 24 h 25"/>
                <a:gd name="T8" fmla="*/ 18 w 26"/>
                <a:gd name="T9" fmla="*/ 10 h 25"/>
                <a:gd name="T10" fmla="*/ 2 w 26"/>
                <a:gd name="T11" fmla="*/ 0 h 25"/>
                <a:gd name="T12" fmla="*/ 1 w 26"/>
                <a:gd name="T13" fmla="*/ 1 h 25"/>
              </a:gdLst>
              <a:ahLst/>
              <a:cxnLst>
                <a:cxn ang="0">
                  <a:pos x="T0" y="T1"/>
                </a:cxn>
                <a:cxn ang="0">
                  <a:pos x="T2" y="T3"/>
                </a:cxn>
                <a:cxn ang="0">
                  <a:pos x="T4" y="T5"/>
                </a:cxn>
                <a:cxn ang="0">
                  <a:pos x="T6" y="T7"/>
                </a:cxn>
                <a:cxn ang="0">
                  <a:pos x="T8" y="T9"/>
                </a:cxn>
                <a:cxn ang="0">
                  <a:pos x="T10" y="T11"/>
                </a:cxn>
                <a:cxn ang="0">
                  <a:pos x="T12" y="T13"/>
                </a:cxn>
              </a:cxnLst>
              <a:rect l="0" t="0" r="r" b="b"/>
              <a:pathLst>
                <a:path w="26" h="25">
                  <a:moveTo>
                    <a:pt x="1" y="1"/>
                  </a:moveTo>
                  <a:cubicBezTo>
                    <a:pt x="6" y="5"/>
                    <a:pt x="11" y="8"/>
                    <a:pt x="15" y="12"/>
                  </a:cubicBezTo>
                  <a:cubicBezTo>
                    <a:pt x="19" y="16"/>
                    <a:pt x="21" y="21"/>
                    <a:pt x="24" y="24"/>
                  </a:cubicBezTo>
                  <a:cubicBezTo>
                    <a:pt x="25" y="25"/>
                    <a:pt x="26" y="25"/>
                    <a:pt x="26" y="24"/>
                  </a:cubicBezTo>
                  <a:cubicBezTo>
                    <a:pt x="26" y="19"/>
                    <a:pt x="22" y="14"/>
                    <a:pt x="18" y="10"/>
                  </a:cubicBezTo>
                  <a:cubicBezTo>
                    <a:pt x="13" y="6"/>
                    <a:pt x="8" y="3"/>
                    <a:pt x="2" y="0"/>
                  </a:cubicBezTo>
                  <a:cubicBezTo>
                    <a:pt x="1" y="0"/>
                    <a:pt x="0" y="1"/>
                    <a:pt x="1" y="1"/>
                  </a:cubicBezTo>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5" name="Freeform 3019">
              <a:extLst>
                <a:ext uri="{FF2B5EF4-FFF2-40B4-BE49-F238E27FC236}">
                  <a16:creationId xmlns:a16="http://schemas.microsoft.com/office/drawing/2014/main" id="{C9A56166-C0D8-4B43-9DD4-D54BFAA63175}"/>
                </a:ext>
              </a:extLst>
            </p:cNvPr>
            <p:cNvSpPr>
              <a:spLocks/>
            </p:cNvSpPr>
            <p:nvPr/>
          </p:nvSpPr>
          <p:spPr bwMode="auto">
            <a:xfrm>
              <a:off x="458" y="213"/>
              <a:ext cx="67" cy="67"/>
            </a:xfrm>
            <a:custGeom>
              <a:avLst/>
              <a:gdLst>
                <a:gd name="T0" fmla="*/ 0 w 28"/>
                <a:gd name="T1" fmla="*/ 2 h 28"/>
                <a:gd name="T2" fmla="*/ 16 w 28"/>
                <a:gd name="T3" fmla="*/ 13 h 28"/>
                <a:gd name="T4" fmla="*/ 27 w 28"/>
                <a:gd name="T5" fmla="*/ 27 h 28"/>
                <a:gd name="T6" fmla="*/ 28 w 28"/>
                <a:gd name="T7" fmla="*/ 27 h 28"/>
                <a:gd name="T8" fmla="*/ 1 w 28"/>
                <a:gd name="T9" fmla="*/ 0 h 28"/>
                <a:gd name="T10" fmla="*/ 0 w 28"/>
                <a:gd name="T11" fmla="*/ 2 h 28"/>
              </a:gdLst>
              <a:ahLst/>
              <a:cxnLst>
                <a:cxn ang="0">
                  <a:pos x="T0" y="T1"/>
                </a:cxn>
                <a:cxn ang="0">
                  <a:pos x="T2" y="T3"/>
                </a:cxn>
                <a:cxn ang="0">
                  <a:pos x="T4" y="T5"/>
                </a:cxn>
                <a:cxn ang="0">
                  <a:pos x="T6" y="T7"/>
                </a:cxn>
                <a:cxn ang="0">
                  <a:pos x="T8" y="T9"/>
                </a:cxn>
                <a:cxn ang="0">
                  <a:pos x="T10" y="T11"/>
                </a:cxn>
              </a:cxnLst>
              <a:rect l="0" t="0" r="r" b="b"/>
              <a:pathLst>
                <a:path w="28" h="28">
                  <a:moveTo>
                    <a:pt x="0" y="2"/>
                  </a:moveTo>
                  <a:cubicBezTo>
                    <a:pt x="6" y="5"/>
                    <a:pt x="12" y="9"/>
                    <a:pt x="16" y="13"/>
                  </a:cubicBezTo>
                  <a:cubicBezTo>
                    <a:pt x="21" y="17"/>
                    <a:pt x="24" y="22"/>
                    <a:pt x="27" y="27"/>
                  </a:cubicBezTo>
                  <a:cubicBezTo>
                    <a:pt x="28" y="28"/>
                    <a:pt x="28" y="27"/>
                    <a:pt x="28" y="27"/>
                  </a:cubicBezTo>
                  <a:cubicBezTo>
                    <a:pt x="26" y="14"/>
                    <a:pt x="11" y="6"/>
                    <a:pt x="1" y="0"/>
                  </a:cubicBezTo>
                  <a:cubicBezTo>
                    <a:pt x="0" y="0"/>
                    <a:pt x="0" y="1"/>
                    <a:pt x="0" y="2"/>
                  </a:cubicBezTo>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6" name="Freeform 3020">
              <a:extLst>
                <a:ext uri="{FF2B5EF4-FFF2-40B4-BE49-F238E27FC236}">
                  <a16:creationId xmlns:a16="http://schemas.microsoft.com/office/drawing/2014/main" id="{54F709F8-5687-4099-8E5D-3FFE920B07B7}"/>
                </a:ext>
              </a:extLst>
            </p:cNvPr>
            <p:cNvSpPr>
              <a:spLocks/>
            </p:cNvSpPr>
            <p:nvPr/>
          </p:nvSpPr>
          <p:spPr bwMode="auto">
            <a:xfrm>
              <a:off x="447" y="225"/>
              <a:ext cx="59" cy="52"/>
            </a:xfrm>
            <a:custGeom>
              <a:avLst/>
              <a:gdLst>
                <a:gd name="T0" fmla="*/ 0 w 25"/>
                <a:gd name="T1" fmla="*/ 1 h 22"/>
                <a:gd name="T2" fmla="*/ 11 w 25"/>
                <a:gd name="T3" fmla="*/ 11 h 22"/>
                <a:gd name="T4" fmla="*/ 24 w 25"/>
                <a:gd name="T5" fmla="*/ 22 h 22"/>
                <a:gd name="T6" fmla="*/ 25 w 25"/>
                <a:gd name="T7" fmla="*/ 21 h 22"/>
                <a:gd name="T8" fmla="*/ 1 w 25"/>
                <a:gd name="T9" fmla="*/ 0 h 22"/>
                <a:gd name="T10" fmla="*/ 0 w 25"/>
                <a:gd name="T11" fmla="*/ 1 h 22"/>
              </a:gdLst>
              <a:ahLst/>
              <a:cxnLst>
                <a:cxn ang="0">
                  <a:pos x="T0" y="T1"/>
                </a:cxn>
                <a:cxn ang="0">
                  <a:pos x="T2" y="T3"/>
                </a:cxn>
                <a:cxn ang="0">
                  <a:pos x="T4" y="T5"/>
                </a:cxn>
                <a:cxn ang="0">
                  <a:pos x="T6" y="T7"/>
                </a:cxn>
                <a:cxn ang="0">
                  <a:pos x="T8" y="T9"/>
                </a:cxn>
                <a:cxn ang="0">
                  <a:pos x="T10" y="T11"/>
                </a:cxn>
              </a:cxnLst>
              <a:rect l="0" t="0" r="r" b="b"/>
              <a:pathLst>
                <a:path w="25" h="22">
                  <a:moveTo>
                    <a:pt x="0" y="1"/>
                  </a:moveTo>
                  <a:cubicBezTo>
                    <a:pt x="4" y="5"/>
                    <a:pt x="7" y="8"/>
                    <a:pt x="11" y="11"/>
                  </a:cubicBezTo>
                  <a:cubicBezTo>
                    <a:pt x="16" y="14"/>
                    <a:pt x="19" y="18"/>
                    <a:pt x="24" y="22"/>
                  </a:cubicBezTo>
                  <a:cubicBezTo>
                    <a:pt x="24" y="22"/>
                    <a:pt x="25" y="22"/>
                    <a:pt x="25" y="21"/>
                  </a:cubicBezTo>
                  <a:cubicBezTo>
                    <a:pt x="23" y="11"/>
                    <a:pt x="9" y="5"/>
                    <a:pt x="1" y="0"/>
                  </a:cubicBezTo>
                  <a:cubicBezTo>
                    <a:pt x="0" y="0"/>
                    <a:pt x="0" y="1"/>
                    <a:pt x="0" y="1"/>
                  </a:cubicBezTo>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7" name="Freeform 3021">
              <a:extLst>
                <a:ext uri="{FF2B5EF4-FFF2-40B4-BE49-F238E27FC236}">
                  <a16:creationId xmlns:a16="http://schemas.microsoft.com/office/drawing/2014/main" id="{10656FB8-99F4-4DBC-8343-4EC90668D6FD}"/>
                </a:ext>
              </a:extLst>
            </p:cNvPr>
            <p:cNvSpPr>
              <a:spLocks/>
            </p:cNvSpPr>
            <p:nvPr/>
          </p:nvSpPr>
          <p:spPr bwMode="auto">
            <a:xfrm>
              <a:off x="435" y="239"/>
              <a:ext cx="54" cy="48"/>
            </a:xfrm>
            <a:custGeom>
              <a:avLst/>
              <a:gdLst>
                <a:gd name="T0" fmla="*/ 1 w 23"/>
                <a:gd name="T1" fmla="*/ 2 h 20"/>
                <a:gd name="T2" fmla="*/ 22 w 23"/>
                <a:gd name="T3" fmla="*/ 20 h 20"/>
                <a:gd name="T4" fmla="*/ 23 w 23"/>
                <a:gd name="T5" fmla="*/ 19 h 20"/>
                <a:gd name="T6" fmla="*/ 2 w 23"/>
                <a:gd name="T7" fmla="*/ 1 h 20"/>
                <a:gd name="T8" fmla="*/ 1 w 23"/>
                <a:gd name="T9" fmla="*/ 2 h 20"/>
              </a:gdLst>
              <a:ahLst/>
              <a:cxnLst>
                <a:cxn ang="0">
                  <a:pos x="T0" y="T1"/>
                </a:cxn>
                <a:cxn ang="0">
                  <a:pos x="T2" y="T3"/>
                </a:cxn>
                <a:cxn ang="0">
                  <a:pos x="T4" y="T5"/>
                </a:cxn>
                <a:cxn ang="0">
                  <a:pos x="T6" y="T7"/>
                </a:cxn>
                <a:cxn ang="0">
                  <a:pos x="T8" y="T9"/>
                </a:cxn>
              </a:cxnLst>
              <a:rect l="0" t="0" r="r" b="b"/>
              <a:pathLst>
                <a:path w="23" h="20">
                  <a:moveTo>
                    <a:pt x="1" y="2"/>
                  </a:moveTo>
                  <a:cubicBezTo>
                    <a:pt x="8" y="8"/>
                    <a:pt x="15" y="14"/>
                    <a:pt x="22" y="20"/>
                  </a:cubicBezTo>
                  <a:cubicBezTo>
                    <a:pt x="22" y="20"/>
                    <a:pt x="23" y="20"/>
                    <a:pt x="23" y="19"/>
                  </a:cubicBezTo>
                  <a:cubicBezTo>
                    <a:pt x="18" y="12"/>
                    <a:pt x="9" y="6"/>
                    <a:pt x="2" y="1"/>
                  </a:cubicBezTo>
                  <a:cubicBezTo>
                    <a:pt x="1" y="0"/>
                    <a:pt x="0" y="2"/>
                    <a:pt x="1" y="2"/>
                  </a:cubicBezTo>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8" name="Freeform 3022">
              <a:extLst>
                <a:ext uri="{FF2B5EF4-FFF2-40B4-BE49-F238E27FC236}">
                  <a16:creationId xmlns:a16="http://schemas.microsoft.com/office/drawing/2014/main" id="{59CFE8DA-8A1C-4DE4-81D9-F24157DCC4EA}"/>
                </a:ext>
              </a:extLst>
            </p:cNvPr>
            <p:cNvSpPr>
              <a:spLocks/>
            </p:cNvSpPr>
            <p:nvPr/>
          </p:nvSpPr>
          <p:spPr bwMode="auto">
            <a:xfrm>
              <a:off x="418" y="244"/>
              <a:ext cx="60" cy="50"/>
            </a:xfrm>
            <a:custGeom>
              <a:avLst/>
              <a:gdLst>
                <a:gd name="T0" fmla="*/ 1 w 25"/>
                <a:gd name="T1" fmla="*/ 2 h 21"/>
                <a:gd name="T2" fmla="*/ 24 w 25"/>
                <a:gd name="T3" fmla="*/ 20 h 21"/>
                <a:gd name="T4" fmla="*/ 25 w 25"/>
                <a:gd name="T5" fmla="*/ 20 h 21"/>
                <a:gd name="T6" fmla="*/ 2 w 25"/>
                <a:gd name="T7" fmla="*/ 1 h 21"/>
                <a:gd name="T8" fmla="*/ 1 w 25"/>
                <a:gd name="T9" fmla="*/ 2 h 21"/>
              </a:gdLst>
              <a:ahLst/>
              <a:cxnLst>
                <a:cxn ang="0">
                  <a:pos x="T0" y="T1"/>
                </a:cxn>
                <a:cxn ang="0">
                  <a:pos x="T2" y="T3"/>
                </a:cxn>
                <a:cxn ang="0">
                  <a:pos x="T4" y="T5"/>
                </a:cxn>
                <a:cxn ang="0">
                  <a:pos x="T6" y="T7"/>
                </a:cxn>
                <a:cxn ang="0">
                  <a:pos x="T8" y="T9"/>
                </a:cxn>
              </a:cxnLst>
              <a:rect l="0" t="0" r="r" b="b"/>
              <a:pathLst>
                <a:path w="25" h="21">
                  <a:moveTo>
                    <a:pt x="1" y="2"/>
                  </a:moveTo>
                  <a:cubicBezTo>
                    <a:pt x="8" y="8"/>
                    <a:pt x="16" y="16"/>
                    <a:pt x="24" y="20"/>
                  </a:cubicBezTo>
                  <a:cubicBezTo>
                    <a:pt x="25" y="21"/>
                    <a:pt x="25" y="20"/>
                    <a:pt x="25" y="20"/>
                  </a:cubicBezTo>
                  <a:cubicBezTo>
                    <a:pt x="19" y="12"/>
                    <a:pt x="10" y="6"/>
                    <a:pt x="2" y="1"/>
                  </a:cubicBezTo>
                  <a:cubicBezTo>
                    <a:pt x="1" y="0"/>
                    <a:pt x="0" y="1"/>
                    <a:pt x="1" y="2"/>
                  </a:cubicBezTo>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9" name="Freeform 3023">
              <a:extLst>
                <a:ext uri="{FF2B5EF4-FFF2-40B4-BE49-F238E27FC236}">
                  <a16:creationId xmlns:a16="http://schemas.microsoft.com/office/drawing/2014/main" id="{514267AC-0582-4082-8828-92AF5A8BE4ED}"/>
                </a:ext>
              </a:extLst>
            </p:cNvPr>
            <p:cNvSpPr>
              <a:spLocks/>
            </p:cNvSpPr>
            <p:nvPr/>
          </p:nvSpPr>
          <p:spPr bwMode="auto">
            <a:xfrm>
              <a:off x="408" y="256"/>
              <a:ext cx="55" cy="45"/>
            </a:xfrm>
            <a:custGeom>
              <a:avLst/>
              <a:gdLst>
                <a:gd name="T0" fmla="*/ 1 w 23"/>
                <a:gd name="T1" fmla="*/ 3 h 19"/>
                <a:gd name="T2" fmla="*/ 22 w 23"/>
                <a:gd name="T3" fmla="*/ 19 h 19"/>
                <a:gd name="T4" fmla="*/ 22 w 23"/>
                <a:gd name="T5" fmla="*/ 18 h 19"/>
                <a:gd name="T6" fmla="*/ 3 w 23"/>
                <a:gd name="T7" fmla="*/ 1 h 19"/>
                <a:gd name="T8" fmla="*/ 1 w 23"/>
                <a:gd name="T9" fmla="*/ 3 h 19"/>
              </a:gdLst>
              <a:ahLst/>
              <a:cxnLst>
                <a:cxn ang="0">
                  <a:pos x="T0" y="T1"/>
                </a:cxn>
                <a:cxn ang="0">
                  <a:pos x="T2" y="T3"/>
                </a:cxn>
                <a:cxn ang="0">
                  <a:pos x="T4" y="T5"/>
                </a:cxn>
                <a:cxn ang="0">
                  <a:pos x="T6" y="T7"/>
                </a:cxn>
                <a:cxn ang="0">
                  <a:pos x="T8" y="T9"/>
                </a:cxn>
              </a:cxnLst>
              <a:rect l="0" t="0" r="r" b="b"/>
              <a:pathLst>
                <a:path w="23" h="19">
                  <a:moveTo>
                    <a:pt x="1" y="3"/>
                  </a:moveTo>
                  <a:cubicBezTo>
                    <a:pt x="8" y="8"/>
                    <a:pt x="14" y="14"/>
                    <a:pt x="22" y="19"/>
                  </a:cubicBezTo>
                  <a:cubicBezTo>
                    <a:pt x="22" y="19"/>
                    <a:pt x="23" y="18"/>
                    <a:pt x="22" y="18"/>
                  </a:cubicBezTo>
                  <a:cubicBezTo>
                    <a:pt x="17" y="12"/>
                    <a:pt x="9" y="6"/>
                    <a:pt x="3" y="1"/>
                  </a:cubicBezTo>
                  <a:cubicBezTo>
                    <a:pt x="2" y="0"/>
                    <a:pt x="0" y="2"/>
                    <a:pt x="1" y="3"/>
                  </a:cubicBezTo>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0" name="Freeform 3024">
              <a:extLst>
                <a:ext uri="{FF2B5EF4-FFF2-40B4-BE49-F238E27FC236}">
                  <a16:creationId xmlns:a16="http://schemas.microsoft.com/office/drawing/2014/main" id="{49D3FDF4-0F4B-41E3-815A-8987B490BA90}"/>
                </a:ext>
              </a:extLst>
            </p:cNvPr>
            <p:cNvSpPr>
              <a:spLocks/>
            </p:cNvSpPr>
            <p:nvPr/>
          </p:nvSpPr>
          <p:spPr bwMode="auto">
            <a:xfrm>
              <a:off x="394" y="265"/>
              <a:ext cx="60" cy="51"/>
            </a:xfrm>
            <a:custGeom>
              <a:avLst/>
              <a:gdLst>
                <a:gd name="T0" fmla="*/ 0 w 25"/>
                <a:gd name="T1" fmla="*/ 2 h 21"/>
                <a:gd name="T2" fmla="*/ 11 w 25"/>
                <a:gd name="T3" fmla="*/ 12 h 21"/>
                <a:gd name="T4" fmla="*/ 24 w 25"/>
                <a:gd name="T5" fmla="*/ 21 h 21"/>
                <a:gd name="T6" fmla="*/ 25 w 25"/>
                <a:gd name="T7" fmla="*/ 20 h 21"/>
                <a:gd name="T8" fmla="*/ 2 w 25"/>
                <a:gd name="T9" fmla="*/ 1 h 21"/>
                <a:gd name="T10" fmla="*/ 0 w 25"/>
                <a:gd name="T11" fmla="*/ 2 h 21"/>
              </a:gdLst>
              <a:ahLst/>
              <a:cxnLst>
                <a:cxn ang="0">
                  <a:pos x="T0" y="T1"/>
                </a:cxn>
                <a:cxn ang="0">
                  <a:pos x="T2" y="T3"/>
                </a:cxn>
                <a:cxn ang="0">
                  <a:pos x="T4" y="T5"/>
                </a:cxn>
                <a:cxn ang="0">
                  <a:pos x="T6" y="T7"/>
                </a:cxn>
                <a:cxn ang="0">
                  <a:pos x="T8" y="T9"/>
                </a:cxn>
                <a:cxn ang="0">
                  <a:pos x="T10" y="T11"/>
                </a:cxn>
              </a:cxnLst>
              <a:rect l="0" t="0" r="r" b="b"/>
              <a:pathLst>
                <a:path w="25" h="21">
                  <a:moveTo>
                    <a:pt x="0" y="2"/>
                  </a:moveTo>
                  <a:cubicBezTo>
                    <a:pt x="3" y="6"/>
                    <a:pt x="7" y="9"/>
                    <a:pt x="11" y="12"/>
                  </a:cubicBezTo>
                  <a:cubicBezTo>
                    <a:pt x="15" y="15"/>
                    <a:pt x="19" y="18"/>
                    <a:pt x="24" y="21"/>
                  </a:cubicBezTo>
                  <a:cubicBezTo>
                    <a:pt x="24" y="21"/>
                    <a:pt x="25" y="21"/>
                    <a:pt x="25" y="20"/>
                  </a:cubicBezTo>
                  <a:cubicBezTo>
                    <a:pt x="21" y="11"/>
                    <a:pt x="8" y="7"/>
                    <a:pt x="2" y="1"/>
                  </a:cubicBezTo>
                  <a:cubicBezTo>
                    <a:pt x="1" y="0"/>
                    <a:pt x="0" y="1"/>
                    <a:pt x="0" y="2"/>
                  </a:cubicBezTo>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1" name="Freeform 3025">
              <a:extLst>
                <a:ext uri="{FF2B5EF4-FFF2-40B4-BE49-F238E27FC236}">
                  <a16:creationId xmlns:a16="http://schemas.microsoft.com/office/drawing/2014/main" id="{0A068B21-4DF6-4E89-BD59-986289674BCB}"/>
                </a:ext>
              </a:extLst>
            </p:cNvPr>
            <p:cNvSpPr>
              <a:spLocks/>
            </p:cNvSpPr>
            <p:nvPr/>
          </p:nvSpPr>
          <p:spPr bwMode="auto">
            <a:xfrm>
              <a:off x="380" y="270"/>
              <a:ext cx="55" cy="46"/>
            </a:xfrm>
            <a:custGeom>
              <a:avLst/>
              <a:gdLst>
                <a:gd name="T0" fmla="*/ 0 w 23"/>
                <a:gd name="T1" fmla="*/ 2 h 19"/>
                <a:gd name="T2" fmla="*/ 22 w 23"/>
                <a:gd name="T3" fmla="*/ 19 h 19"/>
                <a:gd name="T4" fmla="*/ 23 w 23"/>
                <a:gd name="T5" fmla="*/ 18 h 19"/>
                <a:gd name="T6" fmla="*/ 2 w 23"/>
                <a:gd name="T7" fmla="*/ 1 h 19"/>
                <a:gd name="T8" fmla="*/ 0 w 23"/>
                <a:gd name="T9" fmla="*/ 2 h 19"/>
              </a:gdLst>
              <a:ahLst/>
              <a:cxnLst>
                <a:cxn ang="0">
                  <a:pos x="T0" y="T1"/>
                </a:cxn>
                <a:cxn ang="0">
                  <a:pos x="T2" y="T3"/>
                </a:cxn>
                <a:cxn ang="0">
                  <a:pos x="T4" y="T5"/>
                </a:cxn>
                <a:cxn ang="0">
                  <a:pos x="T6" y="T7"/>
                </a:cxn>
                <a:cxn ang="0">
                  <a:pos x="T8" y="T9"/>
                </a:cxn>
              </a:cxnLst>
              <a:rect l="0" t="0" r="r" b="b"/>
              <a:pathLst>
                <a:path w="23" h="19">
                  <a:moveTo>
                    <a:pt x="0" y="2"/>
                  </a:moveTo>
                  <a:cubicBezTo>
                    <a:pt x="7" y="9"/>
                    <a:pt x="13" y="16"/>
                    <a:pt x="22" y="19"/>
                  </a:cubicBezTo>
                  <a:cubicBezTo>
                    <a:pt x="23" y="19"/>
                    <a:pt x="23" y="18"/>
                    <a:pt x="23" y="18"/>
                  </a:cubicBezTo>
                  <a:cubicBezTo>
                    <a:pt x="17" y="11"/>
                    <a:pt x="8" y="7"/>
                    <a:pt x="2" y="1"/>
                  </a:cubicBezTo>
                  <a:cubicBezTo>
                    <a:pt x="1" y="0"/>
                    <a:pt x="0" y="1"/>
                    <a:pt x="0" y="2"/>
                  </a:cubicBezTo>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2" name="Freeform 3026">
              <a:extLst>
                <a:ext uri="{FF2B5EF4-FFF2-40B4-BE49-F238E27FC236}">
                  <a16:creationId xmlns:a16="http://schemas.microsoft.com/office/drawing/2014/main" id="{9C925B87-5AAF-483D-B42A-B0A52FAE937D}"/>
                </a:ext>
              </a:extLst>
            </p:cNvPr>
            <p:cNvSpPr>
              <a:spLocks/>
            </p:cNvSpPr>
            <p:nvPr/>
          </p:nvSpPr>
          <p:spPr bwMode="auto">
            <a:xfrm>
              <a:off x="361" y="282"/>
              <a:ext cx="59" cy="53"/>
            </a:xfrm>
            <a:custGeom>
              <a:avLst/>
              <a:gdLst>
                <a:gd name="T0" fmla="*/ 0 w 25"/>
                <a:gd name="T1" fmla="*/ 2 h 22"/>
                <a:gd name="T2" fmla="*/ 12 w 25"/>
                <a:gd name="T3" fmla="*/ 12 h 22"/>
                <a:gd name="T4" fmla="*/ 25 w 25"/>
                <a:gd name="T5" fmla="*/ 22 h 22"/>
                <a:gd name="T6" fmla="*/ 25 w 25"/>
                <a:gd name="T7" fmla="*/ 21 h 22"/>
                <a:gd name="T8" fmla="*/ 16 w 25"/>
                <a:gd name="T9" fmla="*/ 11 h 22"/>
                <a:gd name="T10" fmla="*/ 1 w 25"/>
                <a:gd name="T11" fmla="*/ 1 h 22"/>
                <a:gd name="T12" fmla="*/ 0 w 25"/>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25" h="22">
                  <a:moveTo>
                    <a:pt x="0" y="2"/>
                  </a:moveTo>
                  <a:cubicBezTo>
                    <a:pt x="4" y="6"/>
                    <a:pt x="8" y="9"/>
                    <a:pt x="12" y="12"/>
                  </a:cubicBezTo>
                  <a:cubicBezTo>
                    <a:pt x="16" y="15"/>
                    <a:pt x="20" y="19"/>
                    <a:pt x="25" y="22"/>
                  </a:cubicBezTo>
                  <a:cubicBezTo>
                    <a:pt x="25" y="22"/>
                    <a:pt x="25" y="22"/>
                    <a:pt x="25" y="21"/>
                  </a:cubicBezTo>
                  <a:cubicBezTo>
                    <a:pt x="24" y="17"/>
                    <a:pt x="20" y="14"/>
                    <a:pt x="16" y="11"/>
                  </a:cubicBezTo>
                  <a:cubicBezTo>
                    <a:pt x="11" y="7"/>
                    <a:pt x="6" y="4"/>
                    <a:pt x="1" y="1"/>
                  </a:cubicBezTo>
                  <a:cubicBezTo>
                    <a:pt x="1" y="0"/>
                    <a:pt x="0" y="2"/>
                    <a:pt x="0" y="2"/>
                  </a:cubicBezTo>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3" name="Freeform 3027">
              <a:extLst>
                <a:ext uri="{FF2B5EF4-FFF2-40B4-BE49-F238E27FC236}">
                  <a16:creationId xmlns:a16="http://schemas.microsoft.com/office/drawing/2014/main" id="{0AB566AC-58DE-4F23-A052-0FD32238595A}"/>
                </a:ext>
              </a:extLst>
            </p:cNvPr>
            <p:cNvSpPr>
              <a:spLocks/>
            </p:cNvSpPr>
            <p:nvPr/>
          </p:nvSpPr>
          <p:spPr bwMode="auto">
            <a:xfrm>
              <a:off x="349" y="292"/>
              <a:ext cx="57" cy="43"/>
            </a:xfrm>
            <a:custGeom>
              <a:avLst/>
              <a:gdLst>
                <a:gd name="T0" fmla="*/ 1 w 24"/>
                <a:gd name="T1" fmla="*/ 3 h 18"/>
                <a:gd name="T2" fmla="*/ 23 w 24"/>
                <a:gd name="T3" fmla="*/ 18 h 18"/>
                <a:gd name="T4" fmla="*/ 24 w 24"/>
                <a:gd name="T5" fmla="*/ 17 h 18"/>
                <a:gd name="T6" fmla="*/ 2 w 24"/>
                <a:gd name="T7" fmla="*/ 1 h 18"/>
                <a:gd name="T8" fmla="*/ 1 w 24"/>
                <a:gd name="T9" fmla="*/ 3 h 18"/>
              </a:gdLst>
              <a:ahLst/>
              <a:cxnLst>
                <a:cxn ang="0">
                  <a:pos x="T0" y="T1"/>
                </a:cxn>
                <a:cxn ang="0">
                  <a:pos x="T2" y="T3"/>
                </a:cxn>
                <a:cxn ang="0">
                  <a:pos x="T4" y="T5"/>
                </a:cxn>
                <a:cxn ang="0">
                  <a:pos x="T6" y="T7"/>
                </a:cxn>
                <a:cxn ang="0">
                  <a:pos x="T8" y="T9"/>
                </a:cxn>
              </a:cxnLst>
              <a:rect l="0" t="0" r="r" b="b"/>
              <a:pathLst>
                <a:path w="24" h="18">
                  <a:moveTo>
                    <a:pt x="1" y="3"/>
                  </a:moveTo>
                  <a:cubicBezTo>
                    <a:pt x="7" y="9"/>
                    <a:pt x="14" y="16"/>
                    <a:pt x="23" y="18"/>
                  </a:cubicBezTo>
                  <a:cubicBezTo>
                    <a:pt x="24" y="18"/>
                    <a:pt x="24" y="18"/>
                    <a:pt x="24" y="17"/>
                  </a:cubicBezTo>
                  <a:cubicBezTo>
                    <a:pt x="17" y="12"/>
                    <a:pt x="9" y="8"/>
                    <a:pt x="2" y="1"/>
                  </a:cubicBezTo>
                  <a:cubicBezTo>
                    <a:pt x="1" y="0"/>
                    <a:pt x="0" y="2"/>
                    <a:pt x="1" y="3"/>
                  </a:cubicBezTo>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4" name="Freeform 3028">
              <a:extLst>
                <a:ext uri="{FF2B5EF4-FFF2-40B4-BE49-F238E27FC236}">
                  <a16:creationId xmlns:a16="http://schemas.microsoft.com/office/drawing/2014/main" id="{F59128D0-0A30-4BC1-B408-2E7C7F97C3B9}"/>
                </a:ext>
              </a:extLst>
            </p:cNvPr>
            <p:cNvSpPr>
              <a:spLocks/>
            </p:cNvSpPr>
            <p:nvPr/>
          </p:nvSpPr>
          <p:spPr bwMode="auto">
            <a:xfrm>
              <a:off x="335" y="297"/>
              <a:ext cx="59" cy="47"/>
            </a:xfrm>
            <a:custGeom>
              <a:avLst/>
              <a:gdLst>
                <a:gd name="T0" fmla="*/ 1 w 25"/>
                <a:gd name="T1" fmla="*/ 3 h 20"/>
                <a:gd name="T2" fmla="*/ 24 w 25"/>
                <a:gd name="T3" fmla="*/ 20 h 20"/>
                <a:gd name="T4" fmla="*/ 24 w 25"/>
                <a:gd name="T5" fmla="*/ 20 h 20"/>
                <a:gd name="T6" fmla="*/ 3 w 25"/>
                <a:gd name="T7" fmla="*/ 1 h 20"/>
                <a:gd name="T8" fmla="*/ 1 w 25"/>
                <a:gd name="T9" fmla="*/ 3 h 20"/>
              </a:gdLst>
              <a:ahLst/>
              <a:cxnLst>
                <a:cxn ang="0">
                  <a:pos x="T0" y="T1"/>
                </a:cxn>
                <a:cxn ang="0">
                  <a:pos x="T2" y="T3"/>
                </a:cxn>
                <a:cxn ang="0">
                  <a:pos x="T4" y="T5"/>
                </a:cxn>
                <a:cxn ang="0">
                  <a:pos x="T6" y="T7"/>
                </a:cxn>
                <a:cxn ang="0">
                  <a:pos x="T8" y="T9"/>
                </a:cxn>
              </a:cxnLst>
              <a:rect l="0" t="0" r="r" b="b"/>
              <a:pathLst>
                <a:path w="25" h="20">
                  <a:moveTo>
                    <a:pt x="1" y="3"/>
                  </a:moveTo>
                  <a:cubicBezTo>
                    <a:pt x="8" y="10"/>
                    <a:pt x="15" y="16"/>
                    <a:pt x="24" y="20"/>
                  </a:cubicBezTo>
                  <a:cubicBezTo>
                    <a:pt x="24" y="20"/>
                    <a:pt x="25" y="20"/>
                    <a:pt x="24" y="20"/>
                  </a:cubicBezTo>
                  <a:cubicBezTo>
                    <a:pt x="17" y="13"/>
                    <a:pt x="9" y="8"/>
                    <a:pt x="3" y="1"/>
                  </a:cubicBezTo>
                  <a:cubicBezTo>
                    <a:pt x="1" y="0"/>
                    <a:pt x="0" y="2"/>
                    <a:pt x="1" y="3"/>
                  </a:cubicBezTo>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5" name="Freeform 3029">
              <a:extLst>
                <a:ext uri="{FF2B5EF4-FFF2-40B4-BE49-F238E27FC236}">
                  <a16:creationId xmlns:a16="http://schemas.microsoft.com/office/drawing/2014/main" id="{705FBA28-D149-42EF-8025-8AC53EE16301}"/>
                </a:ext>
              </a:extLst>
            </p:cNvPr>
            <p:cNvSpPr>
              <a:spLocks/>
            </p:cNvSpPr>
            <p:nvPr/>
          </p:nvSpPr>
          <p:spPr bwMode="auto">
            <a:xfrm>
              <a:off x="318" y="304"/>
              <a:ext cx="57" cy="45"/>
            </a:xfrm>
            <a:custGeom>
              <a:avLst/>
              <a:gdLst>
                <a:gd name="T0" fmla="*/ 0 w 24"/>
                <a:gd name="T1" fmla="*/ 2 h 19"/>
                <a:gd name="T2" fmla="*/ 10 w 24"/>
                <a:gd name="T3" fmla="*/ 10 h 19"/>
                <a:gd name="T4" fmla="*/ 23 w 24"/>
                <a:gd name="T5" fmla="*/ 18 h 19"/>
                <a:gd name="T6" fmla="*/ 24 w 24"/>
                <a:gd name="T7" fmla="*/ 17 h 19"/>
                <a:gd name="T8" fmla="*/ 1 w 24"/>
                <a:gd name="T9" fmla="*/ 1 h 19"/>
                <a:gd name="T10" fmla="*/ 0 w 24"/>
                <a:gd name="T11" fmla="*/ 2 h 19"/>
              </a:gdLst>
              <a:ahLst/>
              <a:cxnLst>
                <a:cxn ang="0">
                  <a:pos x="T0" y="T1"/>
                </a:cxn>
                <a:cxn ang="0">
                  <a:pos x="T2" y="T3"/>
                </a:cxn>
                <a:cxn ang="0">
                  <a:pos x="T4" y="T5"/>
                </a:cxn>
                <a:cxn ang="0">
                  <a:pos x="T6" y="T7"/>
                </a:cxn>
                <a:cxn ang="0">
                  <a:pos x="T8" y="T9"/>
                </a:cxn>
                <a:cxn ang="0">
                  <a:pos x="T10" y="T11"/>
                </a:cxn>
              </a:cxnLst>
              <a:rect l="0" t="0" r="r" b="b"/>
              <a:pathLst>
                <a:path w="24" h="19">
                  <a:moveTo>
                    <a:pt x="0" y="2"/>
                  </a:moveTo>
                  <a:cubicBezTo>
                    <a:pt x="3" y="5"/>
                    <a:pt x="6" y="8"/>
                    <a:pt x="10" y="10"/>
                  </a:cubicBezTo>
                  <a:cubicBezTo>
                    <a:pt x="14" y="13"/>
                    <a:pt x="18" y="17"/>
                    <a:pt x="23" y="18"/>
                  </a:cubicBezTo>
                  <a:cubicBezTo>
                    <a:pt x="24" y="19"/>
                    <a:pt x="24" y="18"/>
                    <a:pt x="24" y="17"/>
                  </a:cubicBezTo>
                  <a:cubicBezTo>
                    <a:pt x="17" y="10"/>
                    <a:pt x="8" y="8"/>
                    <a:pt x="1" y="1"/>
                  </a:cubicBezTo>
                  <a:cubicBezTo>
                    <a:pt x="1" y="0"/>
                    <a:pt x="0" y="1"/>
                    <a:pt x="0" y="2"/>
                  </a:cubicBezTo>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6" name="Freeform 3030">
              <a:extLst>
                <a:ext uri="{FF2B5EF4-FFF2-40B4-BE49-F238E27FC236}">
                  <a16:creationId xmlns:a16="http://schemas.microsoft.com/office/drawing/2014/main" id="{E024F84E-F099-4C23-AD3D-553758701F11}"/>
                </a:ext>
              </a:extLst>
            </p:cNvPr>
            <p:cNvSpPr>
              <a:spLocks/>
            </p:cNvSpPr>
            <p:nvPr/>
          </p:nvSpPr>
          <p:spPr bwMode="auto">
            <a:xfrm>
              <a:off x="299" y="313"/>
              <a:ext cx="64" cy="46"/>
            </a:xfrm>
            <a:custGeom>
              <a:avLst/>
              <a:gdLst>
                <a:gd name="T0" fmla="*/ 1 w 27"/>
                <a:gd name="T1" fmla="*/ 1 h 19"/>
                <a:gd name="T2" fmla="*/ 26 w 27"/>
                <a:gd name="T3" fmla="*/ 19 h 19"/>
                <a:gd name="T4" fmla="*/ 26 w 27"/>
                <a:gd name="T5" fmla="*/ 18 h 19"/>
                <a:gd name="T6" fmla="*/ 15 w 27"/>
                <a:gd name="T7" fmla="*/ 10 h 19"/>
                <a:gd name="T8" fmla="*/ 2 w 27"/>
                <a:gd name="T9" fmla="*/ 0 h 19"/>
                <a:gd name="T10" fmla="*/ 1 w 27"/>
                <a:gd name="T11" fmla="*/ 1 h 19"/>
              </a:gdLst>
              <a:ahLst/>
              <a:cxnLst>
                <a:cxn ang="0">
                  <a:pos x="T0" y="T1"/>
                </a:cxn>
                <a:cxn ang="0">
                  <a:pos x="T2" y="T3"/>
                </a:cxn>
                <a:cxn ang="0">
                  <a:pos x="T4" y="T5"/>
                </a:cxn>
                <a:cxn ang="0">
                  <a:pos x="T6" y="T7"/>
                </a:cxn>
                <a:cxn ang="0">
                  <a:pos x="T8" y="T9"/>
                </a:cxn>
                <a:cxn ang="0">
                  <a:pos x="T10" y="T11"/>
                </a:cxn>
              </a:cxnLst>
              <a:rect l="0" t="0" r="r" b="b"/>
              <a:pathLst>
                <a:path w="27" h="19">
                  <a:moveTo>
                    <a:pt x="1" y="1"/>
                  </a:moveTo>
                  <a:cubicBezTo>
                    <a:pt x="6" y="10"/>
                    <a:pt x="16" y="17"/>
                    <a:pt x="26" y="19"/>
                  </a:cubicBezTo>
                  <a:cubicBezTo>
                    <a:pt x="26" y="19"/>
                    <a:pt x="27" y="19"/>
                    <a:pt x="26" y="18"/>
                  </a:cubicBezTo>
                  <a:cubicBezTo>
                    <a:pt x="23" y="15"/>
                    <a:pt x="19" y="13"/>
                    <a:pt x="15" y="10"/>
                  </a:cubicBezTo>
                  <a:cubicBezTo>
                    <a:pt x="11" y="8"/>
                    <a:pt x="5" y="5"/>
                    <a:pt x="2" y="0"/>
                  </a:cubicBezTo>
                  <a:cubicBezTo>
                    <a:pt x="2" y="0"/>
                    <a:pt x="0" y="0"/>
                    <a:pt x="1" y="1"/>
                  </a:cubicBezTo>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7" name="Freeform 3031">
              <a:extLst>
                <a:ext uri="{FF2B5EF4-FFF2-40B4-BE49-F238E27FC236}">
                  <a16:creationId xmlns:a16="http://schemas.microsoft.com/office/drawing/2014/main" id="{1F57F182-7E8C-4325-A639-59F4AE0FD102}"/>
                </a:ext>
              </a:extLst>
            </p:cNvPr>
            <p:cNvSpPr>
              <a:spLocks/>
            </p:cNvSpPr>
            <p:nvPr/>
          </p:nvSpPr>
          <p:spPr bwMode="auto">
            <a:xfrm>
              <a:off x="294" y="328"/>
              <a:ext cx="55" cy="43"/>
            </a:xfrm>
            <a:custGeom>
              <a:avLst/>
              <a:gdLst>
                <a:gd name="T0" fmla="*/ 1 w 23"/>
                <a:gd name="T1" fmla="*/ 2 h 18"/>
                <a:gd name="T2" fmla="*/ 22 w 23"/>
                <a:gd name="T3" fmla="*/ 18 h 18"/>
                <a:gd name="T4" fmla="*/ 23 w 23"/>
                <a:gd name="T5" fmla="*/ 16 h 18"/>
                <a:gd name="T6" fmla="*/ 13 w 23"/>
                <a:gd name="T7" fmla="*/ 10 h 18"/>
                <a:gd name="T8" fmla="*/ 3 w 23"/>
                <a:gd name="T9" fmla="*/ 1 h 18"/>
                <a:gd name="T10" fmla="*/ 1 w 23"/>
                <a:gd name="T11" fmla="*/ 2 h 18"/>
              </a:gdLst>
              <a:ahLst/>
              <a:cxnLst>
                <a:cxn ang="0">
                  <a:pos x="T0" y="T1"/>
                </a:cxn>
                <a:cxn ang="0">
                  <a:pos x="T2" y="T3"/>
                </a:cxn>
                <a:cxn ang="0">
                  <a:pos x="T4" y="T5"/>
                </a:cxn>
                <a:cxn ang="0">
                  <a:pos x="T6" y="T7"/>
                </a:cxn>
                <a:cxn ang="0">
                  <a:pos x="T8" y="T9"/>
                </a:cxn>
                <a:cxn ang="0">
                  <a:pos x="T10" y="T11"/>
                </a:cxn>
              </a:cxnLst>
              <a:rect l="0" t="0" r="r" b="b"/>
              <a:pathLst>
                <a:path w="23" h="18">
                  <a:moveTo>
                    <a:pt x="1" y="2"/>
                  </a:moveTo>
                  <a:cubicBezTo>
                    <a:pt x="6" y="9"/>
                    <a:pt x="13" y="16"/>
                    <a:pt x="22" y="18"/>
                  </a:cubicBezTo>
                  <a:cubicBezTo>
                    <a:pt x="22" y="18"/>
                    <a:pt x="23" y="17"/>
                    <a:pt x="23" y="16"/>
                  </a:cubicBezTo>
                  <a:cubicBezTo>
                    <a:pt x="20" y="14"/>
                    <a:pt x="16" y="12"/>
                    <a:pt x="13" y="10"/>
                  </a:cubicBezTo>
                  <a:cubicBezTo>
                    <a:pt x="9" y="7"/>
                    <a:pt x="6" y="4"/>
                    <a:pt x="3" y="1"/>
                  </a:cubicBezTo>
                  <a:cubicBezTo>
                    <a:pt x="2" y="0"/>
                    <a:pt x="0" y="1"/>
                    <a:pt x="1" y="2"/>
                  </a:cubicBezTo>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8" name="Freeform 3032">
              <a:extLst>
                <a:ext uri="{FF2B5EF4-FFF2-40B4-BE49-F238E27FC236}">
                  <a16:creationId xmlns:a16="http://schemas.microsoft.com/office/drawing/2014/main" id="{B5E3AC6D-4851-42B5-925F-0369A7E3B11A}"/>
                </a:ext>
              </a:extLst>
            </p:cNvPr>
            <p:cNvSpPr>
              <a:spLocks/>
            </p:cNvSpPr>
            <p:nvPr/>
          </p:nvSpPr>
          <p:spPr bwMode="auto">
            <a:xfrm>
              <a:off x="723" y="392"/>
              <a:ext cx="202" cy="70"/>
            </a:xfrm>
            <a:custGeom>
              <a:avLst/>
              <a:gdLst>
                <a:gd name="T0" fmla="*/ 0 w 85"/>
                <a:gd name="T1" fmla="*/ 1 h 29"/>
                <a:gd name="T2" fmla="*/ 39 w 85"/>
                <a:gd name="T3" fmla="*/ 20 h 29"/>
                <a:gd name="T4" fmla="*/ 84 w 85"/>
                <a:gd name="T5" fmla="*/ 23 h 29"/>
                <a:gd name="T6" fmla="*/ 84 w 85"/>
                <a:gd name="T7" fmla="*/ 22 h 29"/>
                <a:gd name="T8" fmla="*/ 40 w 85"/>
                <a:gd name="T9" fmla="*/ 17 h 29"/>
                <a:gd name="T10" fmla="*/ 1 w 85"/>
                <a:gd name="T11" fmla="*/ 1 h 29"/>
                <a:gd name="T12" fmla="*/ 0 w 85"/>
                <a:gd name="T13" fmla="*/ 1 h 29"/>
              </a:gdLst>
              <a:ahLst/>
              <a:cxnLst>
                <a:cxn ang="0">
                  <a:pos x="T0" y="T1"/>
                </a:cxn>
                <a:cxn ang="0">
                  <a:pos x="T2" y="T3"/>
                </a:cxn>
                <a:cxn ang="0">
                  <a:pos x="T4" y="T5"/>
                </a:cxn>
                <a:cxn ang="0">
                  <a:pos x="T6" y="T7"/>
                </a:cxn>
                <a:cxn ang="0">
                  <a:pos x="T8" y="T9"/>
                </a:cxn>
                <a:cxn ang="0">
                  <a:pos x="T10" y="T11"/>
                </a:cxn>
                <a:cxn ang="0">
                  <a:pos x="T12" y="T13"/>
                </a:cxn>
              </a:cxnLst>
              <a:rect l="0" t="0" r="r" b="b"/>
              <a:pathLst>
                <a:path w="85" h="29">
                  <a:moveTo>
                    <a:pt x="0" y="1"/>
                  </a:moveTo>
                  <a:cubicBezTo>
                    <a:pt x="11" y="11"/>
                    <a:pt x="26" y="15"/>
                    <a:pt x="39" y="20"/>
                  </a:cubicBezTo>
                  <a:cubicBezTo>
                    <a:pt x="53" y="24"/>
                    <a:pt x="70" y="29"/>
                    <a:pt x="84" y="23"/>
                  </a:cubicBezTo>
                  <a:cubicBezTo>
                    <a:pt x="85" y="23"/>
                    <a:pt x="85" y="22"/>
                    <a:pt x="84" y="22"/>
                  </a:cubicBezTo>
                  <a:cubicBezTo>
                    <a:pt x="68" y="23"/>
                    <a:pt x="55" y="22"/>
                    <a:pt x="40" y="17"/>
                  </a:cubicBezTo>
                  <a:cubicBezTo>
                    <a:pt x="26" y="13"/>
                    <a:pt x="13" y="8"/>
                    <a:pt x="1" y="1"/>
                  </a:cubicBezTo>
                  <a:cubicBezTo>
                    <a:pt x="0" y="0"/>
                    <a:pt x="0" y="1"/>
                    <a:pt x="0"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9" name="Freeform 3033">
              <a:extLst>
                <a:ext uri="{FF2B5EF4-FFF2-40B4-BE49-F238E27FC236}">
                  <a16:creationId xmlns:a16="http://schemas.microsoft.com/office/drawing/2014/main" id="{1D3D6C43-2201-4BFF-B8C3-56D0C473AFD1}"/>
                </a:ext>
              </a:extLst>
            </p:cNvPr>
            <p:cNvSpPr>
              <a:spLocks/>
            </p:cNvSpPr>
            <p:nvPr/>
          </p:nvSpPr>
          <p:spPr bwMode="auto">
            <a:xfrm>
              <a:off x="706" y="404"/>
              <a:ext cx="229" cy="67"/>
            </a:xfrm>
            <a:custGeom>
              <a:avLst/>
              <a:gdLst>
                <a:gd name="T0" fmla="*/ 0 w 96"/>
                <a:gd name="T1" fmla="*/ 0 h 28"/>
                <a:gd name="T2" fmla="*/ 45 w 96"/>
                <a:gd name="T3" fmla="*/ 20 h 28"/>
                <a:gd name="T4" fmla="*/ 95 w 96"/>
                <a:gd name="T5" fmla="*/ 20 h 28"/>
                <a:gd name="T6" fmla="*/ 95 w 96"/>
                <a:gd name="T7" fmla="*/ 19 h 28"/>
                <a:gd name="T8" fmla="*/ 72 w 96"/>
                <a:gd name="T9" fmla="*/ 21 h 28"/>
                <a:gd name="T10" fmla="*/ 45 w 96"/>
                <a:gd name="T11" fmla="*/ 17 h 28"/>
                <a:gd name="T12" fmla="*/ 24 w 96"/>
                <a:gd name="T13" fmla="*/ 11 h 28"/>
                <a:gd name="T14" fmla="*/ 0 w 96"/>
                <a:gd name="T15" fmla="*/ 0 h 28"/>
                <a:gd name="T16" fmla="*/ 0 w 9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8">
                  <a:moveTo>
                    <a:pt x="0" y="0"/>
                  </a:moveTo>
                  <a:cubicBezTo>
                    <a:pt x="11" y="12"/>
                    <a:pt x="30" y="16"/>
                    <a:pt x="45" y="20"/>
                  </a:cubicBezTo>
                  <a:cubicBezTo>
                    <a:pt x="60" y="24"/>
                    <a:pt x="81" y="28"/>
                    <a:pt x="95" y="20"/>
                  </a:cubicBezTo>
                  <a:cubicBezTo>
                    <a:pt x="96" y="20"/>
                    <a:pt x="95" y="19"/>
                    <a:pt x="95" y="19"/>
                  </a:cubicBezTo>
                  <a:cubicBezTo>
                    <a:pt x="87" y="20"/>
                    <a:pt x="80" y="21"/>
                    <a:pt x="72" y="21"/>
                  </a:cubicBezTo>
                  <a:cubicBezTo>
                    <a:pt x="63" y="21"/>
                    <a:pt x="54" y="19"/>
                    <a:pt x="45" y="17"/>
                  </a:cubicBezTo>
                  <a:cubicBezTo>
                    <a:pt x="38" y="15"/>
                    <a:pt x="31" y="14"/>
                    <a:pt x="24" y="11"/>
                  </a:cubicBezTo>
                  <a:cubicBezTo>
                    <a:pt x="16" y="8"/>
                    <a:pt x="8" y="3"/>
                    <a:pt x="0" y="0"/>
                  </a:cubicBezTo>
                  <a:cubicBezTo>
                    <a:pt x="0" y="0"/>
                    <a:pt x="0" y="0"/>
                    <a:pt x="0" y="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0" name="Freeform 3034">
              <a:extLst>
                <a:ext uri="{FF2B5EF4-FFF2-40B4-BE49-F238E27FC236}">
                  <a16:creationId xmlns:a16="http://schemas.microsoft.com/office/drawing/2014/main" id="{CFE5C645-9489-421D-9AF1-DE3C0718ED68}"/>
                </a:ext>
              </a:extLst>
            </p:cNvPr>
            <p:cNvSpPr>
              <a:spLocks/>
            </p:cNvSpPr>
            <p:nvPr/>
          </p:nvSpPr>
          <p:spPr bwMode="auto">
            <a:xfrm>
              <a:off x="721" y="428"/>
              <a:ext cx="212" cy="50"/>
            </a:xfrm>
            <a:custGeom>
              <a:avLst/>
              <a:gdLst>
                <a:gd name="T0" fmla="*/ 0 w 89"/>
                <a:gd name="T1" fmla="*/ 0 h 21"/>
                <a:gd name="T2" fmla="*/ 42 w 89"/>
                <a:gd name="T3" fmla="*/ 17 h 21"/>
                <a:gd name="T4" fmla="*/ 88 w 89"/>
                <a:gd name="T5" fmla="*/ 16 h 21"/>
                <a:gd name="T6" fmla="*/ 88 w 89"/>
                <a:gd name="T7" fmla="*/ 15 h 21"/>
                <a:gd name="T8" fmla="*/ 43 w 89"/>
                <a:gd name="T9" fmla="*/ 15 h 21"/>
                <a:gd name="T10" fmla="*/ 0 w 89"/>
                <a:gd name="T11" fmla="*/ 0 h 21"/>
              </a:gdLst>
              <a:ahLst/>
              <a:cxnLst>
                <a:cxn ang="0">
                  <a:pos x="T0" y="T1"/>
                </a:cxn>
                <a:cxn ang="0">
                  <a:pos x="T2" y="T3"/>
                </a:cxn>
                <a:cxn ang="0">
                  <a:pos x="T4" y="T5"/>
                </a:cxn>
                <a:cxn ang="0">
                  <a:pos x="T6" y="T7"/>
                </a:cxn>
                <a:cxn ang="0">
                  <a:pos x="T8" y="T9"/>
                </a:cxn>
                <a:cxn ang="0">
                  <a:pos x="T10" y="T11"/>
                </a:cxn>
              </a:cxnLst>
              <a:rect l="0" t="0" r="r" b="b"/>
              <a:pathLst>
                <a:path w="89" h="21">
                  <a:moveTo>
                    <a:pt x="0" y="0"/>
                  </a:moveTo>
                  <a:cubicBezTo>
                    <a:pt x="12" y="10"/>
                    <a:pt x="28" y="15"/>
                    <a:pt x="42" y="17"/>
                  </a:cubicBezTo>
                  <a:cubicBezTo>
                    <a:pt x="57" y="20"/>
                    <a:pt x="74" y="21"/>
                    <a:pt x="88" y="16"/>
                  </a:cubicBezTo>
                  <a:cubicBezTo>
                    <a:pt x="89" y="16"/>
                    <a:pt x="88" y="15"/>
                    <a:pt x="88" y="15"/>
                  </a:cubicBezTo>
                  <a:cubicBezTo>
                    <a:pt x="73" y="16"/>
                    <a:pt x="58" y="17"/>
                    <a:pt x="43" y="15"/>
                  </a:cubicBezTo>
                  <a:cubicBezTo>
                    <a:pt x="28" y="12"/>
                    <a:pt x="14" y="6"/>
                    <a:pt x="0" y="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1" name="Freeform 3035">
              <a:extLst>
                <a:ext uri="{FF2B5EF4-FFF2-40B4-BE49-F238E27FC236}">
                  <a16:creationId xmlns:a16="http://schemas.microsoft.com/office/drawing/2014/main" id="{B1375735-6009-49BA-937C-51E3568F237F}"/>
                </a:ext>
              </a:extLst>
            </p:cNvPr>
            <p:cNvSpPr>
              <a:spLocks/>
            </p:cNvSpPr>
            <p:nvPr/>
          </p:nvSpPr>
          <p:spPr bwMode="auto">
            <a:xfrm>
              <a:off x="735" y="445"/>
              <a:ext cx="188" cy="43"/>
            </a:xfrm>
            <a:custGeom>
              <a:avLst/>
              <a:gdLst>
                <a:gd name="T0" fmla="*/ 0 w 79"/>
                <a:gd name="T1" fmla="*/ 1 h 18"/>
                <a:gd name="T2" fmla="*/ 35 w 79"/>
                <a:gd name="T3" fmla="*/ 15 h 18"/>
                <a:gd name="T4" fmla="*/ 78 w 79"/>
                <a:gd name="T5" fmla="*/ 17 h 18"/>
                <a:gd name="T6" fmla="*/ 78 w 79"/>
                <a:gd name="T7" fmla="*/ 15 h 18"/>
                <a:gd name="T8" fmla="*/ 37 w 79"/>
                <a:gd name="T9" fmla="*/ 12 h 18"/>
                <a:gd name="T10" fmla="*/ 1 w 79"/>
                <a:gd name="T11" fmla="*/ 1 h 18"/>
                <a:gd name="T12" fmla="*/ 0 w 79"/>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79" h="18">
                  <a:moveTo>
                    <a:pt x="0" y="1"/>
                  </a:moveTo>
                  <a:cubicBezTo>
                    <a:pt x="10" y="9"/>
                    <a:pt x="23" y="13"/>
                    <a:pt x="35" y="15"/>
                  </a:cubicBezTo>
                  <a:cubicBezTo>
                    <a:pt x="49" y="17"/>
                    <a:pt x="64" y="18"/>
                    <a:pt x="78" y="17"/>
                  </a:cubicBezTo>
                  <a:cubicBezTo>
                    <a:pt x="79" y="16"/>
                    <a:pt x="79" y="15"/>
                    <a:pt x="78" y="15"/>
                  </a:cubicBezTo>
                  <a:cubicBezTo>
                    <a:pt x="64" y="14"/>
                    <a:pt x="51" y="15"/>
                    <a:pt x="37" y="12"/>
                  </a:cubicBezTo>
                  <a:cubicBezTo>
                    <a:pt x="24" y="11"/>
                    <a:pt x="13" y="6"/>
                    <a:pt x="1" y="1"/>
                  </a:cubicBezTo>
                  <a:cubicBezTo>
                    <a:pt x="0" y="0"/>
                    <a:pt x="0" y="1"/>
                    <a:pt x="0"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2" name="Freeform 3036">
              <a:extLst>
                <a:ext uri="{FF2B5EF4-FFF2-40B4-BE49-F238E27FC236}">
                  <a16:creationId xmlns:a16="http://schemas.microsoft.com/office/drawing/2014/main" id="{713C9BC9-4AB4-4F12-B5A0-FEFA945ED206}"/>
                </a:ext>
              </a:extLst>
            </p:cNvPr>
            <p:cNvSpPr>
              <a:spLocks/>
            </p:cNvSpPr>
            <p:nvPr/>
          </p:nvSpPr>
          <p:spPr bwMode="auto">
            <a:xfrm>
              <a:off x="749" y="466"/>
              <a:ext cx="110" cy="34"/>
            </a:xfrm>
            <a:custGeom>
              <a:avLst/>
              <a:gdLst>
                <a:gd name="T0" fmla="*/ 0 w 46"/>
                <a:gd name="T1" fmla="*/ 1 h 14"/>
                <a:gd name="T2" fmla="*/ 22 w 46"/>
                <a:gd name="T3" fmla="*/ 11 h 14"/>
                <a:gd name="T4" fmla="*/ 45 w 46"/>
                <a:gd name="T5" fmla="*/ 13 h 14"/>
                <a:gd name="T6" fmla="*/ 45 w 46"/>
                <a:gd name="T7" fmla="*/ 12 h 14"/>
                <a:gd name="T8" fmla="*/ 22 w 46"/>
                <a:gd name="T9" fmla="*/ 8 h 14"/>
                <a:gd name="T10" fmla="*/ 1 w 46"/>
                <a:gd name="T11" fmla="*/ 0 h 14"/>
                <a:gd name="T12" fmla="*/ 0 w 46"/>
                <a:gd name="T13" fmla="*/ 1 h 14"/>
              </a:gdLst>
              <a:ahLst/>
              <a:cxnLst>
                <a:cxn ang="0">
                  <a:pos x="T0" y="T1"/>
                </a:cxn>
                <a:cxn ang="0">
                  <a:pos x="T2" y="T3"/>
                </a:cxn>
                <a:cxn ang="0">
                  <a:pos x="T4" y="T5"/>
                </a:cxn>
                <a:cxn ang="0">
                  <a:pos x="T6" y="T7"/>
                </a:cxn>
                <a:cxn ang="0">
                  <a:pos x="T8" y="T9"/>
                </a:cxn>
                <a:cxn ang="0">
                  <a:pos x="T10" y="T11"/>
                </a:cxn>
                <a:cxn ang="0">
                  <a:pos x="T12" y="T13"/>
                </a:cxn>
              </a:cxnLst>
              <a:rect l="0" t="0" r="r" b="b"/>
              <a:pathLst>
                <a:path w="46" h="14">
                  <a:moveTo>
                    <a:pt x="0" y="1"/>
                  </a:moveTo>
                  <a:cubicBezTo>
                    <a:pt x="6" y="6"/>
                    <a:pt x="15" y="9"/>
                    <a:pt x="22" y="11"/>
                  </a:cubicBezTo>
                  <a:cubicBezTo>
                    <a:pt x="29" y="13"/>
                    <a:pt x="37" y="14"/>
                    <a:pt x="45" y="13"/>
                  </a:cubicBezTo>
                  <a:cubicBezTo>
                    <a:pt x="46" y="13"/>
                    <a:pt x="46" y="12"/>
                    <a:pt x="45" y="12"/>
                  </a:cubicBezTo>
                  <a:cubicBezTo>
                    <a:pt x="37" y="11"/>
                    <a:pt x="30" y="10"/>
                    <a:pt x="22" y="8"/>
                  </a:cubicBezTo>
                  <a:cubicBezTo>
                    <a:pt x="15" y="6"/>
                    <a:pt x="8" y="2"/>
                    <a:pt x="1" y="0"/>
                  </a:cubicBezTo>
                  <a:lnTo>
                    <a:pt x="0" y="1"/>
                  </a:ln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3" name="Freeform 3037">
              <a:extLst>
                <a:ext uri="{FF2B5EF4-FFF2-40B4-BE49-F238E27FC236}">
                  <a16:creationId xmlns:a16="http://schemas.microsoft.com/office/drawing/2014/main" id="{3D09BBCF-5ABF-4A4B-9429-B29FCE03EDEA}"/>
                </a:ext>
              </a:extLst>
            </p:cNvPr>
            <p:cNvSpPr>
              <a:spLocks/>
            </p:cNvSpPr>
            <p:nvPr/>
          </p:nvSpPr>
          <p:spPr bwMode="auto">
            <a:xfrm>
              <a:off x="661" y="591"/>
              <a:ext cx="129" cy="119"/>
            </a:xfrm>
            <a:custGeom>
              <a:avLst/>
              <a:gdLst>
                <a:gd name="T0" fmla="*/ 2 w 54"/>
                <a:gd name="T1" fmla="*/ 49 h 50"/>
                <a:gd name="T2" fmla="*/ 37 w 54"/>
                <a:gd name="T3" fmla="*/ 29 h 50"/>
                <a:gd name="T4" fmla="*/ 54 w 54"/>
                <a:gd name="T5" fmla="*/ 1 h 50"/>
                <a:gd name="T6" fmla="*/ 53 w 54"/>
                <a:gd name="T7" fmla="*/ 1 h 50"/>
                <a:gd name="T8" fmla="*/ 45 w 54"/>
                <a:gd name="T9" fmla="*/ 14 h 50"/>
                <a:gd name="T10" fmla="*/ 33 w 54"/>
                <a:gd name="T11" fmla="*/ 28 h 50"/>
                <a:gd name="T12" fmla="*/ 2 w 54"/>
                <a:gd name="T13" fmla="*/ 48 h 50"/>
                <a:gd name="T14" fmla="*/ 2 w 54"/>
                <a:gd name="T15" fmla="*/ 49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0">
                  <a:moveTo>
                    <a:pt x="2" y="49"/>
                  </a:moveTo>
                  <a:cubicBezTo>
                    <a:pt x="15" y="44"/>
                    <a:pt x="27" y="38"/>
                    <a:pt x="37" y="29"/>
                  </a:cubicBezTo>
                  <a:cubicBezTo>
                    <a:pt x="44" y="22"/>
                    <a:pt x="53" y="11"/>
                    <a:pt x="54" y="1"/>
                  </a:cubicBezTo>
                  <a:cubicBezTo>
                    <a:pt x="54" y="0"/>
                    <a:pt x="53" y="0"/>
                    <a:pt x="53" y="1"/>
                  </a:cubicBezTo>
                  <a:cubicBezTo>
                    <a:pt x="49" y="5"/>
                    <a:pt x="48" y="10"/>
                    <a:pt x="45" y="14"/>
                  </a:cubicBezTo>
                  <a:cubicBezTo>
                    <a:pt x="42" y="19"/>
                    <a:pt x="38" y="24"/>
                    <a:pt x="33" y="28"/>
                  </a:cubicBezTo>
                  <a:cubicBezTo>
                    <a:pt x="24" y="37"/>
                    <a:pt x="13" y="42"/>
                    <a:pt x="2" y="48"/>
                  </a:cubicBezTo>
                  <a:cubicBezTo>
                    <a:pt x="0" y="48"/>
                    <a:pt x="1" y="50"/>
                    <a:pt x="2" y="49"/>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4" name="Freeform 3038">
              <a:extLst>
                <a:ext uri="{FF2B5EF4-FFF2-40B4-BE49-F238E27FC236}">
                  <a16:creationId xmlns:a16="http://schemas.microsoft.com/office/drawing/2014/main" id="{FB0C3322-A28E-462D-9FAA-6FB431081E4B}"/>
                </a:ext>
              </a:extLst>
            </p:cNvPr>
            <p:cNvSpPr>
              <a:spLocks/>
            </p:cNvSpPr>
            <p:nvPr/>
          </p:nvSpPr>
          <p:spPr bwMode="auto">
            <a:xfrm>
              <a:off x="685" y="584"/>
              <a:ext cx="126" cy="131"/>
            </a:xfrm>
            <a:custGeom>
              <a:avLst/>
              <a:gdLst>
                <a:gd name="T0" fmla="*/ 2 w 53"/>
                <a:gd name="T1" fmla="*/ 55 h 55"/>
                <a:gd name="T2" fmla="*/ 32 w 53"/>
                <a:gd name="T3" fmla="*/ 31 h 55"/>
                <a:gd name="T4" fmla="*/ 52 w 53"/>
                <a:gd name="T5" fmla="*/ 1 h 55"/>
                <a:gd name="T6" fmla="*/ 51 w 53"/>
                <a:gd name="T7" fmla="*/ 0 h 55"/>
                <a:gd name="T8" fmla="*/ 30 w 53"/>
                <a:gd name="T9" fmla="*/ 31 h 55"/>
                <a:gd name="T10" fmla="*/ 1 w 53"/>
                <a:gd name="T11" fmla="*/ 54 h 55"/>
                <a:gd name="T12" fmla="*/ 2 w 53"/>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53" h="55">
                  <a:moveTo>
                    <a:pt x="2" y="55"/>
                  </a:moveTo>
                  <a:cubicBezTo>
                    <a:pt x="13" y="49"/>
                    <a:pt x="24" y="41"/>
                    <a:pt x="32" y="31"/>
                  </a:cubicBezTo>
                  <a:cubicBezTo>
                    <a:pt x="40" y="23"/>
                    <a:pt x="49" y="12"/>
                    <a:pt x="52" y="1"/>
                  </a:cubicBezTo>
                  <a:cubicBezTo>
                    <a:pt x="53" y="0"/>
                    <a:pt x="52" y="0"/>
                    <a:pt x="51" y="0"/>
                  </a:cubicBezTo>
                  <a:cubicBezTo>
                    <a:pt x="43" y="10"/>
                    <a:pt x="39" y="22"/>
                    <a:pt x="30" y="31"/>
                  </a:cubicBezTo>
                  <a:cubicBezTo>
                    <a:pt x="21" y="40"/>
                    <a:pt x="12" y="47"/>
                    <a:pt x="1" y="54"/>
                  </a:cubicBezTo>
                  <a:cubicBezTo>
                    <a:pt x="0" y="54"/>
                    <a:pt x="1" y="55"/>
                    <a:pt x="2" y="55"/>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5" name="Freeform 3039">
              <a:extLst>
                <a:ext uri="{FF2B5EF4-FFF2-40B4-BE49-F238E27FC236}">
                  <a16:creationId xmlns:a16="http://schemas.microsoft.com/office/drawing/2014/main" id="{AC977486-B75D-4AFA-B76B-0734F0A58FF3}"/>
                </a:ext>
              </a:extLst>
            </p:cNvPr>
            <p:cNvSpPr>
              <a:spLocks/>
            </p:cNvSpPr>
            <p:nvPr/>
          </p:nvSpPr>
          <p:spPr bwMode="auto">
            <a:xfrm>
              <a:off x="701" y="596"/>
              <a:ext cx="115" cy="124"/>
            </a:xfrm>
            <a:custGeom>
              <a:avLst/>
              <a:gdLst>
                <a:gd name="T0" fmla="*/ 1 w 48"/>
                <a:gd name="T1" fmla="*/ 52 h 52"/>
                <a:gd name="T2" fmla="*/ 29 w 48"/>
                <a:gd name="T3" fmla="*/ 31 h 52"/>
                <a:gd name="T4" fmla="*/ 48 w 48"/>
                <a:gd name="T5" fmla="*/ 1 h 52"/>
                <a:gd name="T6" fmla="*/ 47 w 48"/>
                <a:gd name="T7" fmla="*/ 1 h 52"/>
                <a:gd name="T8" fmla="*/ 26 w 48"/>
                <a:gd name="T9" fmla="*/ 29 h 52"/>
                <a:gd name="T10" fmla="*/ 0 w 48"/>
                <a:gd name="T11" fmla="*/ 51 h 52"/>
                <a:gd name="T12" fmla="*/ 1 w 48"/>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48" h="52">
                  <a:moveTo>
                    <a:pt x="1" y="52"/>
                  </a:moveTo>
                  <a:cubicBezTo>
                    <a:pt x="12" y="48"/>
                    <a:pt x="21" y="39"/>
                    <a:pt x="29" y="31"/>
                  </a:cubicBezTo>
                  <a:cubicBezTo>
                    <a:pt x="37" y="23"/>
                    <a:pt x="45" y="12"/>
                    <a:pt x="48" y="1"/>
                  </a:cubicBezTo>
                  <a:cubicBezTo>
                    <a:pt x="48" y="0"/>
                    <a:pt x="47" y="0"/>
                    <a:pt x="47" y="1"/>
                  </a:cubicBezTo>
                  <a:cubicBezTo>
                    <a:pt x="40" y="11"/>
                    <a:pt x="34" y="21"/>
                    <a:pt x="26" y="29"/>
                  </a:cubicBezTo>
                  <a:cubicBezTo>
                    <a:pt x="18" y="37"/>
                    <a:pt x="8" y="43"/>
                    <a:pt x="0" y="51"/>
                  </a:cubicBezTo>
                  <a:cubicBezTo>
                    <a:pt x="0" y="52"/>
                    <a:pt x="0" y="52"/>
                    <a:pt x="1" y="5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6" name="Freeform 3040">
              <a:extLst>
                <a:ext uri="{FF2B5EF4-FFF2-40B4-BE49-F238E27FC236}">
                  <a16:creationId xmlns:a16="http://schemas.microsoft.com/office/drawing/2014/main" id="{1BD54B48-1CD2-43FE-9418-D00D2737B9DB}"/>
                </a:ext>
              </a:extLst>
            </p:cNvPr>
            <p:cNvSpPr>
              <a:spLocks/>
            </p:cNvSpPr>
            <p:nvPr/>
          </p:nvSpPr>
          <p:spPr bwMode="auto">
            <a:xfrm>
              <a:off x="728" y="612"/>
              <a:ext cx="95" cy="110"/>
            </a:xfrm>
            <a:custGeom>
              <a:avLst/>
              <a:gdLst>
                <a:gd name="T0" fmla="*/ 0 w 40"/>
                <a:gd name="T1" fmla="*/ 46 h 46"/>
                <a:gd name="T2" fmla="*/ 40 w 40"/>
                <a:gd name="T3" fmla="*/ 0 h 46"/>
                <a:gd name="T4" fmla="*/ 40 w 40"/>
                <a:gd name="T5" fmla="*/ 0 h 46"/>
                <a:gd name="T6" fmla="*/ 0 w 40"/>
                <a:gd name="T7" fmla="*/ 46 h 46"/>
                <a:gd name="T8" fmla="*/ 0 w 40"/>
                <a:gd name="T9" fmla="*/ 46 h 46"/>
              </a:gdLst>
              <a:ahLst/>
              <a:cxnLst>
                <a:cxn ang="0">
                  <a:pos x="T0" y="T1"/>
                </a:cxn>
                <a:cxn ang="0">
                  <a:pos x="T2" y="T3"/>
                </a:cxn>
                <a:cxn ang="0">
                  <a:pos x="T4" y="T5"/>
                </a:cxn>
                <a:cxn ang="0">
                  <a:pos x="T6" y="T7"/>
                </a:cxn>
                <a:cxn ang="0">
                  <a:pos x="T8" y="T9"/>
                </a:cxn>
              </a:cxnLst>
              <a:rect l="0" t="0" r="r" b="b"/>
              <a:pathLst>
                <a:path w="40" h="46">
                  <a:moveTo>
                    <a:pt x="0" y="46"/>
                  </a:moveTo>
                  <a:cubicBezTo>
                    <a:pt x="17" y="35"/>
                    <a:pt x="32" y="18"/>
                    <a:pt x="40" y="0"/>
                  </a:cubicBezTo>
                  <a:cubicBezTo>
                    <a:pt x="40" y="0"/>
                    <a:pt x="40" y="0"/>
                    <a:pt x="40" y="0"/>
                  </a:cubicBezTo>
                  <a:cubicBezTo>
                    <a:pt x="29" y="18"/>
                    <a:pt x="14" y="31"/>
                    <a:pt x="0" y="46"/>
                  </a:cubicBezTo>
                  <a:cubicBezTo>
                    <a:pt x="0" y="46"/>
                    <a:pt x="0" y="46"/>
                    <a:pt x="0" y="46"/>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7" name="Freeform 3041">
              <a:extLst>
                <a:ext uri="{FF2B5EF4-FFF2-40B4-BE49-F238E27FC236}">
                  <a16:creationId xmlns:a16="http://schemas.microsoft.com/office/drawing/2014/main" id="{500DC1BF-7BBA-40B2-B9A8-3902EC96491B}"/>
                </a:ext>
              </a:extLst>
            </p:cNvPr>
            <p:cNvSpPr>
              <a:spLocks/>
            </p:cNvSpPr>
            <p:nvPr/>
          </p:nvSpPr>
          <p:spPr bwMode="auto">
            <a:xfrm>
              <a:off x="740" y="641"/>
              <a:ext cx="81" cy="98"/>
            </a:xfrm>
            <a:custGeom>
              <a:avLst/>
              <a:gdLst>
                <a:gd name="T0" fmla="*/ 1 w 34"/>
                <a:gd name="T1" fmla="*/ 41 h 41"/>
                <a:gd name="T2" fmla="*/ 33 w 34"/>
                <a:gd name="T3" fmla="*/ 1 h 41"/>
                <a:gd name="T4" fmla="*/ 32 w 34"/>
                <a:gd name="T5" fmla="*/ 0 h 41"/>
                <a:gd name="T6" fmla="*/ 17 w 34"/>
                <a:gd name="T7" fmla="*/ 20 h 41"/>
                <a:gd name="T8" fmla="*/ 1 w 34"/>
                <a:gd name="T9" fmla="*/ 40 h 41"/>
                <a:gd name="T10" fmla="*/ 1 w 34"/>
                <a:gd name="T11" fmla="*/ 41 h 41"/>
              </a:gdLst>
              <a:ahLst/>
              <a:cxnLst>
                <a:cxn ang="0">
                  <a:pos x="T0" y="T1"/>
                </a:cxn>
                <a:cxn ang="0">
                  <a:pos x="T2" y="T3"/>
                </a:cxn>
                <a:cxn ang="0">
                  <a:pos x="T4" y="T5"/>
                </a:cxn>
                <a:cxn ang="0">
                  <a:pos x="T6" y="T7"/>
                </a:cxn>
                <a:cxn ang="0">
                  <a:pos x="T8" y="T9"/>
                </a:cxn>
                <a:cxn ang="0">
                  <a:pos x="T10" y="T11"/>
                </a:cxn>
              </a:cxnLst>
              <a:rect l="0" t="0" r="r" b="b"/>
              <a:pathLst>
                <a:path w="34" h="41">
                  <a:moveTo>
                    <a:pt x="1" y="41"/>
                  </a:moveTo>
                  <a:cubicBezTo>
                    <a:pt x="14" y="31"/>
                    <a:pt x="26" y="16"/>
                    <a:pt x="33" y="1"/>
                  </a:cubicBezTo>
                  <a:cubicBezTo>
                    <a:pt x="34" y="1"/>
                    <a:pt x="33" y="0"/>
                    <a:pt x="32" y="0"/>
                  </a:cubicBezTo>
                  <a:cubicBezTo>
                    <a:pt x="27" y="7"/>
                    <a:pt x="22" y="14"/>
                    <a:pt x="17" y="20"/>
                  </a:cubicBezTo>
                  <a:cubicBezTo>
                    <a:pt x="12" y="27"/>
                    <a:pt x="6" y="33"/>
                    <a:pt x="1" y="40"/>
                  </a:cubicBezTo>
                  <a:cubicBezTo>
                    <a:pt x="0" y="40"/>
                    <a:pt x="1" y="41"/>
                    <a:pt x="1" y="4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8" name="Freeform 3042">
              <a:extLst>
                <a:ext uri="{FF2B5EF4-FFF2-40B4-BE49-F238E27FC236}">
                  <a16:creationId xmlns:a16="http://schemas.microsoft.com/office/drawing/2014/main" id="{8C32C24E-1730-4A96-924B-2D51E09D8CF7}"/>
                </a:ext>
              </a:extLst>
            </p:cNvPr>
            <p:cNvSpPr>
              <a:spLocks/>
            </p:cNvSpPr>
            <p:nvPr/>
          </p:nvSpPr>
          <p:spPr bwMode="auto">
            <a:xfrm>
              <a:off x="377" y="476"/>
              <a:ext cx="67" cy="36"/>
            </a:xfrm>
            <a:custGeom>
              <a:avLst/>
              <a:gdLst>
                <a:gd name="T0" fmla="*/ 2 w 28"/>
                <a:gd name="T1" fmla="*/ 15 h 15"/>
                <a:gd name="T2" fmla="*/ 28 w 28"/>
                <a:gd name="T3" fmla="*/ 2 h 15"/>
                <a:gd name="T4" fmla="*/ 27 w 28"/>
                <a:gd name="T5" fmla="*/ 0 h 15"/>
                <a:gd name="T6" fmla="*/ 1 w 28"/>
                <a:gd name="T7" fmla="*/ 13 h 15"/>
                <a:gd name="T8" fmla="*/ 2 w 28"/>
                <a:gd name="T9" fmla="*/ 15 h 15"/>
              </a:gdLst>
              <a:ahLst/>
              <a:cxnLst>
                <a:cxn ang="0">
                  <a:pos x="T0" y="T1"/>
                </a:cxn>
                <a:cxn ang="0">
                  <a:pos x="T2" y="T3"/>
                </a:cxn>
                <a:cxn ang="0">
                  <a:pos x="T4" y="T5"/>
                </a:cxn>
                <a:cxn ang="0">
                  <a:pos x="T6" y="T7"/>
                </a:cxn>
                <a:cxn ang="0">
                  <a:pos x="T8" y="T9"/>
                </a:cxn>
              </a:cxnLst>
              <a:rect l="0" t="0" r="r" b="b"/>
              <a:pathLst>
                <a:path w="28" h="15">
                  <a:moveTo>
                    <a:pt x="2" y="15"/>
                  </a:moveTo>
                  <a:cubicBezTo>
                    <a:pt x="11" y="10"/>
                    <a:pt x="20" y="7"/>
                    <a:pt x="28" y="2"/>
                  </a:cubicBezTo>
                  <a:cubicBezTo>
                    <a:pt x="28" y="1"/>
                    <a:pt x="28" y="0"/>
                    <a:pt x="27" y="0"/>
                  </a:cubicBezTo>
                  <a:cubicBezTo>
                    <a:pt x="18" y="1"/>
                    <a:pt x="9" y="7"/>
                    <a:pt x="1" y="13"/>
                  </a:cubicBezTo>
                  <a:cubicBezTo>
                    <a:pt x="0" y="14"/>
                    <a:pt x="1" y="15"/>
                    <a:pt x="2" y="15"/>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9" name="Freeform 3043">
              <a:extLst>
                <a:ext uri="{FF2B5EF4-FFF2-40B4-BE49-F238E27FC236}">
                  <a16:creationId xmlns:a16="http://schemas.microsoft.com/office/drawing/2014/main" id="{03738ECA-2FA1-4E42-8D53-BB28453ACF82}"/>
                </a:ext>
              </a:extLst>
            </p:cNvPr>
            <p:cNvSpPr>
              <a:spLocks/>
            </p:cNvSpPr>
            <p:nvPr/>
          </p:nvSpPr>
          <p:spPr bwMode="auto">
            <a:xfrm>
              <a:off x="387" y="485"/>
              <a:ext cx="67" cy="39"/>
            </a:xfrm>
            <a:custGeom>
              <a:avLst/>
              <a:gdLst>
                <a:gd name="T0" fmla="*/ 1 w 28"/>
                <a:gd name="T1" fmla="*/ 16 h 16"/>
                <a:gd name="T2" fmla="*/ 14 w 28"/>
                <a:gd name="T3" fmla="*/ 9 h 16"/>
                <a:gd name="T4" fmla="*/ 27 w 28"/>
                <a:gd name="T5" fmla="*/ 2 h 16"/>
                <a:gd name="T6" fmla="*/ 27 w 28"/>
                <a:gd name="T7" fmla="*/ 1 h 16"/>
                <a:gd name="T8" fmla="*/ 13 w 28"/>
                <a:gd name="T9" fmla="*/ 6 h 16"/>
                <a:gd name="T10" fmla="*/ 0 w 28"/>
                <a:gd name="T11" fmla="*/ 14 h 16"/>
                <a:gd name="T12" fmla="*/ 1 w 2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8" h="16">
                  <a:moveTo>
                    <a:pt x="1" y="16"/>
                  </a:moveTo>
                  <a:cubicBezTo>
                    <a:pt x="6" y="14"/>
                    <a:pt x="10" y="11"/>
                    <a:pt x="14" y="9"/>
                  </a:cubicBezTo>
                  <a:cubicBezTo>
                    <a:pt x="19" y="6"/>
                    <a:pt x="23" y="5"/>
                    <a:pt x="27" y="2"/>
                  </a:cubicBezTo>
                  <a:cubicBezTo>
                    <a:pt x="28" y="1"/>
                    <a:pt x="28" y="0"/>
                    <a:pt x="27" y="1"/>
                  </a:cubicBezTo>
                  <a:cubicBezTo>
                    <a:pt x="22" y="2"/>
                    <a:pt x="17" y="4"/>
                    <a:pt x="13" y="6"/>
                  </a:cubicBezTo>
                  <a:cubicBezTo>
                    <a:pt x="9" y="9"/>
                    <a:pt x="4" y="11"/>
                    <a:pt x="0" y="14"/>
                  </a:cubicBezTo>
                  <a:cubicBezTo>
                    <a:pt x="0" y="15"/>
                    <a:pt x="0" y="16"/>
                    <a:pt x="1" y="16"/>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0" name="Freeform 3044">
              <a:extLst>
                <a:ext uri="{FF2B5EF4-FFF2-40B4-BE49-F238E27FC236}">
                  <a16:creationId xmlns:a16="http://schemas.microsoft.com/office/drawing/2014/main" id="{C3B195FD-625F-4C8F-96DB-6E67416DCB36}"/>
                </a:ext>
              </a:extLst>
            </p:cNvPr>
            <p:cNvSpPr>
              <a:spLocks/>
            </p:cNvSpPr>
            <p:nvPr/>
          </p:nvSpPr>
          <p:spPr bwMode="auto">
            <a:xfrm>
              <a:off x="394" y="495"/>
              <a:ext cx="67" cy="43"/>
            </a:xfrm>
            <a:custGeom>
              <a:avLst/>
              <a:gdLst>
                <a:gd name="T0" fmla="*/ 2 w 28"/>
                <a:gd name="T1" fmla="*/ 17 h 18"/>
                <a:gd name="T2" fmla="*/ 14 w 28"/>
                <a:gd name="T3" fmla="*/ 9 h 18"/>
                <a:gd name="T4" fmla="*/ 27 w 28"/>
                <a:gd name="T5" fmla="*/ 1 h 18"/>
                <a:gd name="T6" fmla="*/ 27 w 28"/>
                <a:gd name="T7" fmla="*/ 0 h 18"/>
                <a:gd name="T8" fmla="*/ 12 w 28"/>
                <a:gd name="T9" fmla="*/ 8 h 18"/>
                <a:gd name="T10" fmla="*/ 1 w 28"/>
                <a:gd name="T11" fmla="*/ 16 h 18"/>
                <a:gd name="T12" fmla="*/ 2 w 28"/>
                <a:gd name="T13" fmla="*/ 17 h 18"/>
              </a:gdLst>
              <a:ahLst/>
              <a:cxnLst>
                <a:cxn ang="0">
                  <a:pos x="T0" y="T1"/>
                </a:cxn>
                <a:cxn ang="0">
                  <a:pos x="T2" y="T3"/>
                </a:cxn>
                <a:cxn ang="0">
                  <a:pos x="T4" y="T5"/>
                </a:cxn>
                <a:cxn ang="0">
                  <a:pos x="T6" y="T7"/>
                </a:cxn>
                <a:cxn ang="0">
                  <a:pos x="T8" y="T9"/>
                </a:cxn>
                <a:cxn ang="0">
                  <a:pos x="T10" y="T11"/>
                </a:cxn>
                <a:cxn ang="0">
                  <a:pos x="T12" y="T13"/>
                </a:cxn>
              </a:cxnLst>
              <a:rect l="0" t="0" r="r" b="b"/>
              <a:pathLst>
                <a:path w="28" h="18">
                  <a:moveTo>
                    <a:pt x="2" y="17"/>
                  </a:moveTo>
                  <a:cubicBezTo>
                    <a:pt x="5" y="14"/>
                    <a:pt x="10" y="11"/>
                    <a:pt x="14" y="9"/>
                  </a:cubicBezTo>
                  <a:cubicBezTo>
                    <a:pt x="18" y="6"/>
                    <a:pt x="23" y="4"/>
                    <a:pt x="27" y="1"/>
                  </a:cubicBezTo>
                  <a:cubicBezTo>
                    <a:pt x="28" y="1"/>
                    <a:pt x="27" y="0"/>
                    <a:pt x="27" y="0"/>
                  </a:cubicBezTo>
                  <a:cubicBezTo>
                    <a:pt x="22" y="2"/>
                    <a:pt x="17" y="5"/>
                    <a:pt x="12" y="8"/>
                  </a:cubicBezTo>
                  <a:cubicBezTo>
                    <a:pt x="8" y="10"/>
                    <a:pt x="4" y="12"/>
                    <a:pt x="1" y="16"/>
                  </a:cubicBezTo>
                  <a:cubicBezTo>
                    <a:pt x="0" y="17"/>
                    <a:pt x="1" y="18"/>
                    <a:pt x="2" y="17"/>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1" name="Freeform 3045">
              <a:extLst>
                <a:ext uri="{FF2B5EF4-FFF2-40B4-BE49-F238E27FC236}">
                  <a16:creationId xmlns:a16="http://schemas.microsoft.com/office/drawing/2014/main" id="{FD469874-D0BB-4D3B-B4FA-57C677B56512}"/>
                </a:ext>
              </a:extLst>
            </p:cNvPr>
            <p:cNvSpPr>
              <a:spLocks/>
            </p:cNvSpPr>
            <p:nvPr/>
          </p:nvSpPr>
          <p:spPr bwMode="auto">
            <a:xfrm>
              <a:off x="404" y="500"/>
              <a:ext cx="69" cy="45"/>
            </a:xfrm>
            <a:custGeom>
              <a:avLst/>
              <a:gdLst>
                <a:gd name="T0" fmla="*/ 2 w 29"/>
                <a:gd name="T1" fmla="*/ 19 h 19"/>
                <a:gd name="T2" fmla="*/ 28 w 29"/>
                <a:gd name="T3" fmla="*/ 2 h 19"/>
                <a:gd name="T4" fmla="*/ 28 w 29"/>
                <a:gd name="T5" fmla="*/ 1 h 19"/>
                <a:gd name="T6" fmla="*/ 1 w 29"/>
                <a:gd name="T7" fmla="*/ 17 h 19"/>
                <a:gd name="T8" fmla="*/ 2 w 29"/>
                <a:gd name="T9" fmla="*/ 19 h 19"/>
              </a:gdLst>
              <a:ahLst/>
              <a:cxnLst>
                <a:cxn ang="0">
                  <a:pos x="T0" y="T1"/>
                </a:cxn>
                <a:cxn ang="0">
                  <a:pos x="T2" y="T3"/>
                </a:cxn>
                <a:cxn ang="0">
                  <a:pos x="T4" y="T5"/>
                </a:cxn>
                <a:cxn ang="0">
                  <a:pos x="T6" y="T7"/>
                </a:cxn>
                <a:cxn ang="0">
                  <a:pos x="T8" y="T9"/>
                </a:cxn>
              </a:cxnLst>
              <a:rect l="0" t="0" r="r" b="b"/>
              <a:pathLst>
                <a:path w="29" h="19">
                  <a:moveTo>
                    <a:pt x="2" y="19"/>
                  </a:moveTo>
                  <a:cubicBezTo>
                    <a:pt x="10" y="13"/>
                    <a:pt x="20" y="8"/>
                    <a:pt x="28" y="2"/>
                  </a:cubicBezTo>
                  <a:cubicBezTo>
                    <a:pt x="29" y="1"/>
                    <a:pt x="28" y="0"/>
                    <a:pt x="28" y="1"/>
                  </a:cubicBezTo>
                  <a:cubicBezTo>
                    <a:pt x="18" y="4"/>
                    <a:pt x="9" y="11"/>
                    <a:pt x="1" y="17"/>
                  </a:cubicBezTo>
                  <a:cubicBezTo>
                    <a:pt x="0" y="18"/>
                    <a:pt x="1" y="19"/>
                    <a:pt x="2" y="19"/>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2" name="Freeform 3046">
              <a:extLst>
                <a:ext uri="{FF2B5EF4-FFF2-40B4-BE49-F238E27FC236}">
                  <a16:creationId xmlns:a16="http://schemas.microsoft.com/office/drawing/2014/main" id="{A913445C-A450-4FC2-984C-FBD76AAD065F}"/>
                </a:ext>
              </a:extLst>
            </p:cNvPr>
            <p:cNvSpPr>
              <a:spLocks/>
            </p:cNvSpPr>
            <p:nvPr/>
          </p:nvSpPr>
          <p:spPr bwMode="auto">
            <a:xfrm>
              <a:off x="418" y="514"/>
              <a:ext cx="62" cy="38"/>
            </a:xfrm>
            <a:custGeom>
              <a:avLst/>
              <a:gdLst>
                <a:gd name="T0" fmla="*/ 1 w 26"/>
                <a:gd name="T1" fmla="*/ 16 h 16"/>
                <a:gd name="T2" fmla="*/ 26 w 26"/>
                <a:gd name="T3" fmla="*/ 2 h 16"/>
                <a:gd name="T4" fmla="*/ 25 w 26"/>
                <a:gd name="T5" fmla="*/ 1 h 16"/>
                <a:gd name="T6" fmla="*/ 1 w 26"/>
                <a:gd name="T7" fmla="*/ 14 h 16"/>
                <a:gd name="T8" fmla="*/ 1 w 26"/>
                <a:gd name="T9" fmla="*/ 16 h 16"/>
              </a:gdLst>
              <a:ahLst/>
              <a:cxnLst>
                <a:cxn ang="0">
                  <a:pos x="T0" y="T1"/>
                </a:cxn>
                <a:cxn ang="0">
                  <a:pos x="T2" y="T3"/>
                </a:cxn>
                <a:cxn ang="0">
                  <a:pos x="T4" y="T5"/>
                </a:cxn>
                <a:cxn ang="0">
                  <a:pos x="T6" y="T7"/>
                </a:cxn>
                <a:cxn ang="0">
                  <a:pos x="T8" y="T9"/>
                </a:cxn>
              </a:cxnLst>
              <a:rect l="0" t="0" r="r" b="b"/>
              <a:pathLst>
                <a:path w="26" h="16">
                  <a:moveTo>
                    <a:pt x="1" y="16"/>
                  </a:moveTo>
                  <a:cubicBezTo>
                    <a:pt x="9" y="11"/>
                    <a:pt x="18" y="7"/>
                    <a:pt x="26" y="2"/>
                  </a:cubicBezTo>
                  <a:cubicBezTo>
                    <a:pt x="26" y="1"/>
                    <a:pt x="26" y="0"/>
                    <a:pt x="25" y="1"/>
                  </a:cubicBezTo>
                  <a:cubicBezTo>
                    <a:pt x="16" y="3"/>
                    <a:pt x="8" y="9"/>
                    <a:pt x="1" y="14"/>
                  </a:cubicBezTo>
                  <a:cubicBezTo>
                    <a:pt x="0" y="15"/>
                    <a:pt x="0" y="16"/>
                    <a:pt x="1" y="16"/>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3" name="Freeform 3047">
              <a:extLst>
                <a:ext uri="{FF2B5EF4-FFF2-40B4-BE49-F238E27FC236}">
                  <a16:creationId xmlns:a16="http://schemas.microsoft.com/office/drawing/2014/main" id="{00B938E3-9DFD-456A-862F-6B102BA46E47}"/>
                </a:ext>
              </a:extLst>
            </p:cNvPr>
            <p:cNvSpPr>
              <a:spLocks/>
            </p:cNvSpPr>
            <p:nvPr/>
          </p:nvSpPr>
          <p:spPr bwMode="auto">
            <a:xfrm>
              <a:off x="423" y="519"/>
              <a:ext cx="76" cy="50"/>
            </a:xfrm>
            <a:custGeom>
              <a:avLst/>
              <a:gdLst>
                <a:gd name="T0" fmla="*/ 2 w 32"/>
                <a:gd name="T1" fmla="*/ 21 h 21"/>
                <a:gd name="T2" fmla="*/ 32 w 32"/>
                <a:gd name="T3" fmla="*/ 1 h 21"/>
                <a:gd name="T4" fmla="*/ 31 w 32"/>
                <a:gd name="T5" fmla="*/ 0 h 21"/>
                <a:gd name="T6" fmla="*/ 1 w 32"/>
                <a:gd name="T7" fmla="*/ 19 h 21"/>
                <a:gd name="T8" fmla="*/ 2 w 32"/>
                <a:gd name="T9" fmla="*/ 21 h 21"/>
              </a:gdLst>
              <a:ahLst/>
              <a:cxnLst>
                <a:cxn ang="0">
                  <a:pos x="T0" y="T1"/>
                </a:cxn>
                <a:cxn ang="0">
                  <a:pos x="T2" y="T3"/>
                </a:cxn>
                <a:cxn ang="0">
                  <a:pos x="T4" y="T5"/>
                </a:cxn>
                <a:cxn ang="0">
                  <a:pos x="T6" y="T7"/>
                </a:cxn>
                <a:cxn ang="0">
                  <a:pos x="T8" y="T9"/>
                </a:cxn>
              </a:cxnLst>
              <a:rect l="0" t="0" r="r" b="b"/>
              <a:pathLst>
                <a:path w="32" h="21">
                  <a:moveTo>
                    <a:pt x="2" y="21"/>
                  </a:moveTo>
                  <a:cubicBezTo>
                    <a:pt x="11" y="14"/>
                    <a:pt x="23" y="9"/>
                    <a:pt x="32" y="1"/>
                  </a:cubicBezTo>
                  <a:cubicBezTo>
                    <a:pt x="32" y="1"/>
                    <a:pt x="32" y="0"/>
                    <a:pt x="31" y="0"/>
                  </a:cubicBezTo>
                  <a:cubicBezTo>
                    <a:pt x="19" y="3"/>
                    <a:pt x="10" y="11"/>
                    <a:pt x="1" y="19"/>
                  </a:cubicBezTo>
                  <a:cubicBezTo>
                    <a:pt x="0" y="20"/>
                    <a:pt x="1" y="21"/>
                    <a:pt x="2" y="2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4" name="Freeform 3048">
              <a:extLst>
                <a:ext uri="{FF2B5EF4-FFF2-40B4-BE49-F238E27FC236}">
                  <a16:creationId xmlns:a16="http://schemas.microsoft.com/office/drawing/2014/main" id="{D2809EFE-FAD3-48FC-B837-A7142E5294A9}"/>
                </a:ext>
              </a:extLst>
            </p:cNvPr>
            <p:cNvSpPr>
              <a:spLocks/>
            </p:cNvSpPr>
            <p:nvPr/>
          </p:nvSpPr>
          <p:spPr bwMode="auto">
            <a:xfrm>
              <a:off x="435" y="536"/>
              <a:ext cx="66" cy="43"/>
            </a:xfrm>
            <a:custGeom>
              <a:avLst/>
              <a:gdLst>
                <a:gd name="T0" fmla="*/ 2 w 28"/>
                <a:gd name="T1" fmla="*/ 17 h 18"/>
                <a:gd name="T2" fmla="*/ 27 w 28"/>
                <a:gd name="T3" fmla="*/ 2 h 18"/>
                <a:gd name="T4" fmla="*/ 27 w 28"/>
                <a:gd name="T5" fmla="*/ 1 h 18"/>
                <a:gd name="T6" fmla="*/ 1 w 28"/>
                <a:gd name="T7" fmla="*/ 15 h 18"/>
                <a:gd name="T8" fmla="*/ 2 w 28"/>
                <a:gd name="T9" fmla="*/ 17 h 18"/>
              </a:gdLst>
              <a:ahLst/>
              <a:cxnLst>
                <a:cxn ang="0">
                  <a:pos x="T0" y="T1"/>
                </a:cxn>
                <a:cxn ang="0">
                  <a:pos x="T2" y="T3"/>
                </a:cxn>
                <a:cxn ang="0">
                  <a:pos x="T4" y="T5"/>
                </a:cxn>
                <a:cxn ang="0">
                  <a:pos x="T6" y="T7"/>
                </a:cxn>
                <a:cxn ang="0">
                  <a:pos x="T8" y="T9"/>
                </a:cxn>
              </a:cxnLst>
              <a:rect l="0" t="0" r="r" b="b"/>
              <a:pathLst>
                <a:path w="28" h="18">
                  <a:moveTo>
                    <a:pt x="2" y="17"/>
                  </a:moveTo>
                  <a:cubicBezTo>
                    <a:pt x="10" y="11"/>
                    <a:pt x="19" y="7"/>
                    <a:pt x="27" y="2"/>
                  </a:cubicBezTo>
                  <a:cubicBezTo>
                    <a:pt x="28" y="1"/>
                    <a:pt x="28" y="0"/>
                    <a:pt x="27" y="1"/>
                  </a:cubicBezTo>
                  <a:cubicBezTo>
                    <a:pt x="17" y="3"/>
                    <a:pt x="9" y="9"/>
                    <a:pt x="1" y="15"/>
                  </a:cubicBezTo>
                  <a:cubicBezTo>
                    <a:pt x="0" y="16"/>
                    <a:pt x="1" y="18"/>
                    <a:pt x="2" y="17"/>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5" name="Freeform 3049">
              <a:extLst>
                <a:ext uri="{FF2B5EF4-FFF2-40B4-BE49-F238E27FC236}">
                  <a16:creationId xmlns:a16="http://schemas.microsoft.com/office/drawing/2014/main" id="{A86269DF-3445-4796-B57D-EE29F4B61680}"/>
                </a:ext>
              </a:extLst>
            </p:cNvPr>
            <p:cNvSpPr>
              <a:spLocks/>
            </p:cNvSpPr>
            <p:nvPr/>
          </p:nvSpPr>
          <p:spPr bwMode="auto">
            <a:xfrm>
              <a:off x="427" y="555"/>
              <a:ext cx="77" cy="48"/>
            </a:xfrm>
            <a:custGeom>
              <a:avLst/>
              <a:gdLst>
                <a:gd name="T0" fmla="*/ 2 w 32"/>
                <a:gd name="T1" fmla="*/ 19 h 20"/>
                <a:gd name="T2" fmla="*/ 32 w 32"/>
                <a:gd name="T3" fmla="*/ 1 h 20"/>
                <a:gd name="T4" fmla="*/ 31 w 32"/>
                <a:gd name="T5" fmla="*/ 0 h 20"/>
                <a:gd name="T6" fmla="*/ 1 w 32"/>
                <a:gd name="T7" fmla="*/ 17 h 20"/>
                <a:gd name="T8" fmla="*/ 2 w 32"/>
                <a:gd name="T9" fmla="*/ 19 h 20"/>
              </a:gdLst>
              <a:ahLst/>
              <a:cxnLst>
                <a:cxn ang="0">
                  <a:pos x="T0" y="T1"/>
                </a:cxn>
                <a:cxn ang="0">
                  <a:pos x="T2" y="T3"/>
                </a:cxn>
                <a:cxn ang="0">
                  <a:pos x="T4" y="T5"/>
                </a:cxn>
                <a:cxn ang="0">
                  <a:pos x="T6" y="T7"/>
                </a:cxn>
                <a:cxn ang="0">
                  <a:pos x="T8" y="T9"/>
                </a:cxn>
              </a:cxnLst>
              <a:rect l="0" t="0" r="r" b="b"/>
              <a:pathLst>
                <a:path w="32" h="20">
                  <a:moveTo>
                    <a:pt x="2" y="19"/>
                  </a:moveTo>
                  <a:cubicBezTo>
                    <a:pt x="12" y="13"/>
                    <a:pt x="22" y="8"/>
                    <a:pt x="32" y="1"/>
                  </a:cubicBezTo>
                  <a:cubicBezTo>
                    <a:pt x="32" y="1"/>
                    <a:pt x="32" y="0"/>
                    <a:pt x="31" y="0"/>
                  </a:cubicBezTo>
                  <a:cubicBezTo>
                    <a:pt x="20" y="3"/>
                    <a:pt x="10" y="10"/>
                    <a:pt x="1" y="17"/>
                  </a:cubicBezTo>
                  <a:cubicBezTo>
                    <a:pt x="0" y="18"/>
                    <a:pt x="1" y="20"/>
                    <a:pt x="2" y="19"/>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6" name="Freeform 3050">
              <a:extLst>
                <a:ext uri="{FF2B5EF4-FFF2-40B4-BE49-F238E27FC236}">
                  <a16:creationId xmlns:a16="http://schemas.microsoft.com/office/drawing/2014/main" id="{4A5ED6EE-8508-411F-B136-CC04619D5245}"/>
                </a:ext>
              </a:extLst>
            </p:cNvPr>
            <p:cNvSpPr>
              <a:spLocks/>
            </p:cNvSpPr>
            <p:nvPr/>
          </p:nvSpPr>
          <p:spPr bwMode="auto">
            <a:xfrm>
              <a:off x="444" y="557"/>
              <a:ext cx="86" cy="50"/>
            </a:xfrm>
            <a:custGeom>
              <a:avLst/>
              <a:gdLst>
                <a:gd name="T0" fmla="*/ 2 w 36"/>
                <a:gd name="T1" fmla="*/ 20 h 21"/>
                <a:gd name="T2" fmla="*/ 35 w 36"/>
                <a:gd name="T3" fmla="*/ 2 h 21"/>
                <a:gd name="T4" fmla="*/ 35 w 36"/>
                <a:gd name="T5" fmla="*/ 1 h 21"/>
                <a:gd name="T6" fmla="*/ 1 w 36"/>
                <a:gd name="T7" fmla="*/ 18 h 21"/>
                <a:gd name="T8" fmla="*/ 2 w 36"/>
                <a:gd name="T9" fmla="*/ 20 h 21"/>
              </a:gdLst>
              <a:ahLst/>
              <a:cxnLst>
                <a:cxn ang="0">
                  <a:pos x="T0" y="T1"/>
                </a:cxn>
                <a:cxn ang="0">
                  <a:pos x="T2" y="T3"/>
                </a:cxn>
                <a:cxn ang="0">
                  <a:pos x="T4" y="T5"/>
                </a:cxn>
                <a:cxn ang="0">
                  <a:pos x="T6" y="T7"/>
                </a:cxn>
                <a:cxn ang="0">
                  <a:pos x="T8" y="T9"/>
                </a:cxn>
              </a:cxnLst>
              <a:rect l="0" t="0" r="r" b="b"/>
              <a:pathLst>
                <a:path w="36" h="21">
                  <a:moveTo>
                    <a:pt x="2" y="20"/>
                  </a:moveTo>
                  <a:cubicBezTo>
                    <a:pt x="13" y="14"/>
                    <a:pt x="25" y="9"/>
                    <a:pt x="35" y="2"/>
                  </a:cubicBezTo>
                  <a:cubicBezTo>
                    <a:pt x="36" y="1"/>
                    <a:pt x="36" y="0"/>
                    <a:pt x="35" y="1"/>
                  </a:cubicBezTo>
                  <a:cubicBezTo>
                    <a:pt x="23" y="4"/>
                    <a:pt x="11" y="12"/>
                    <a:pt x="1" y="18"/>
                  </a:cubicBezTo>
                  <a:cubicBezTo>
                    <a:pt x="0" y="19"/>
                    <a:pt x="1" y="21"/>
                    <a:pt x="2" y="2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7" name="Freeform 3051">
              <a:extLst>
                <a:ext uri="{FF2B5EF4-FFF2-40B4-BE49-F238E27FC236}">
                  <a16:creationId xmlns:a16="http://schemas.microsoft.com/office/drawing/2014/main" id="{09001256-7831-4167-8DDB-43641C4469EB}"/>
                </a:ext>
              </a:extLst>
            </p:cNvPr>
            <p:cNvSpPr>
              <a:spLocks/>
            </p:cNvSpPr>
            <p:nvPr/>
          </p:nvSpPr>
          <p:spPr bwMode="auto">
            <a:xfrm>
              <a:off x="454" y="569"/>
              <a:ext cx="83" cy="48"/>
            </a:xfrm>
            <a:custGeom>
              <a:avLst/>
              <a:gdLst>
                <a:gd name="T0" fmla="*/ 2 w 35"/>
                <a:gd name="T1" fmla="*/ 19 h 20"/>
                <a:gd name="T2" fmla="*/ 35 w 35"/>
                <a:gd name="T3" fmla="*/ 1 h 20"/>
                <a:gd name="T4" fmla="*/ 34 w 35"/>
                <a:gd name="T5" fmla="*/ 0 h 20"/>
                <a:gd name="T6" fmla="*/ 1 w 35"/>
                <a:gd name="T7" fmla="*/ 17 h 20"/>
                <a:gd name="T8" fmla="*/ 2 w 35"/>
                <a:gd name="T9" fmla="*/ 19 h 20"/>
              </a:gdLst>
              <a:ahLst/>
              <a:cxnLst>
                <a:cxn ang="0">
                  <a:pos x="T0" y="T1"/>
                </a:cxn>
                <a:cxn ang="0">
                  <a:pos x="T2" y="T3"/>
                </a:cxn>
                <a:cxn ang="0">
                  <a:pos x="T4" y="T5"/>
                </a:cxn>
                <a:cxn ang="0">
                  <a:pos x="T6" y="T7"/>
                </a:cxn>
                <a:cxn ang="0">
                  <a:pos x="T8" y="T9"/>
                </a:cxn>
              </a:cxnLst>
              <a:rect l="0" t="0" r="r" b="b"/>
              <a:pathLst>
                <a:path w="35" h="20">
                  <a:moveTo>
                    <a:pt x="2" y="19"/>
                  </a:moveTo>
                  <a:cubicBezTo>
                    <a:pt x="13" y="13"/>
                    <a:pt x="25" y="9"/>
                    <a:pt x="35" y="1"/>
                  </a:cubicBezTo>
                  <a:cubicBezTo>
                    <a:pt x="35" y="1"/>
                    <a:pt x="35" y="0"/>
                    <a:pt x="34" y="0"/>
                  </a:cubicBezTo>
                  <a:cubicBezTo>
                    <a:pt x="22" y="4"/>
                    <a:pt x="12" y="11"/>
                    <a:pt x="1" y="17"/>
                  </a:cubicBezTo>
                  <a:cubicBezTo>
                    <a:pt x="0" y="18"/>
                    <a:pt x="1" y="20"/>
                    <a:pt x="2" y="19"/>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8" name="Freeform 3052">
              <a:extLst>
                <a:ext uri="{FF2B5EF4-FFF2-40B4-BE49-F238E27FC236}">
                  <a16:creationId xmlns:a16="http://schemas.microsoft.com/office/drawing/2014/main" id="{2A65EB3A-7757-4615-9D58-EB971B9AB482}"/>
                </a:ext>
              </a:extLst>
            </p:cNvPr>
            <p:cNvSpPr>
              <a:spLocks/>
            </p:cNvSpPr>
            <p:nvPr/>
          </p:nvSpPr>
          <p:spPr bwMode="auto">
            <a:xfrm>
              <a:off x="456" y="579"/>
              <a:ext cx="100" cy="50"/>
            </a:xfrm>
            <a:custGeom>
              <a:avLst/>
              <a:gdLst>
                <a:gd name="T0" fmla="*/ 1 w 42"/>
                <a:gd name="T1" fmla="*/ 21 h 21"/>
                <a:gd name="T2" fmla="*/ 41 w 42"/>
                <a:gd name="T3" fmla="*/ 2 h 21"/>
                <a:gd name="T4" fmla="*/ 41 w 42"/>
                <a:gd name="T5" fmla="*/ 1 h 21"/>
                <a:gd name="T6" fmla="*/ 0 w 42"/>
                <a:gd name="T7" fmla="*/ 20 h 21"/>
                <a:gd name="T8" fmla="*/ 1 w 42"/>
                <a:gd name="T9" fmla="*/ 21 h 21"/>
              </a:gdLst>
              <a:ahLst/>
              <a:cxnLst>
                <a:cxn ang="0">
                  <a:pos x="T0" y="T1"/>
                </a:cxn>
                <a:cxn ang="0">
                  <a:pos x="T2" y="T3"/>
                </a:cxn>
                <a:cxn ang="0">
                  <a:pos x="T4" y="T5"/>
                </a:cxn>
                <a:cxn ang="0">
                  <a:pos x="T6" y="T7"/>
                </a:cxn>
                <a:cxn ang="0">
                  <a:pos x="T8" y="T9"/>
                </a:cxn>
              </a:cxnLst>
              <a:rect l="0" t="0" r="r" b="b"/>
              <a:pathLst>
                <a:path w="42" h="21">
                  <a:moveTo>
                    <a:pt x="1" y="21"/>
                  </a:moveTo>
                  <a:cubicBezTo>
                    <a:pt x="15" y="16"/>
                    <a:pt x="29" y="10"/>
                    <a:pt x="41" y="2"/>
                  </a:cubicBezTo>
                  <a:cubicBezTo>
                    <a:pt x="42" y="1"/>
                    <a:pt x="41" y="0"/>
                    <a:pt x="41" y="1"/>
                  </a:cubicBezTo>
                  <a:cubicBezTo>
                    <a:pt x="27" y="6"/>
                    <a:pt x="14" y="13"/>
                    <a:pt x="0" y="20"/>
                  </a:cubicBezTo>
                  <a:cubicBezTo>
                    <a:pt x="0" y="20"/>
                    <a:pt x="0" y="21"/>
                    <a:pt x="1" y="2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9" name="Freeform 3053">
              <a:extLst>
                <a:ext uri="{FF2B5EF4-FFF2-40B4-BE49-F238E27FC236}">
                  <a16:creationId xmlns:a16="http://schemas.microsoft.com/office/drawing/2014/main" id="{EA80ECFE-0FFF-4BBF-AB55-6539C396EED0}"/>
                </a:ext>
              </a:extLst>
            </p:cNvPr>
            <p:cNvSpPr>
              <a:spLocks/>
            </p:cNvSpPr>
            <p:nvPr/>
          </p:nvSpPr>
          <p:spPr bwMode="auto">
            <a:xfrm>
              <a:off x="1" y="246"/>
              <a:ext cx="274" cy="139"/>
            </a:xfrm>
            <a:custGeom>
              <a:avLst/>
              <a:gdLst>
                <a:gd name="T0" fmla="*/ 0 w 115"/>
                <a:gd name="T1" fmla="*/ 0 h 58"/>
                <a:gd name="T2" fmla="*/ 28 w 115"/>
                <a:gd name="T3" fmla="*/ 15 h 58"/>
                <a:gd name="T4" fmla="*/ 56 w 115"/>
                <a:gd name="T5" fmla="*/ 30 h 58"/>
                <a:gd name="T6" fmla="*/ 85 w 115"/>
                <a:gd name="T7" fmla="*/ 41 h 58"/>
                <a:gd name="T8" fmla="*/ 114 w 115"/>
                <a:gd name="T9" fmla="*/ 58 h 58"/>
                <a:gd name="T10" fmla="*/ 115 w 115"/>
                <a:gd name="T11" fmla="*/ 57 h 58"/>
                <a:gd name="T12" fmla="*/ 59 w 115"/>
                <a:gd name="T13" fmla="*/ 28 h 58"/>
                <a:gd name="T14" fmla="*/ 28 w 115"/>
                <a:gd name="T15" fmla="*/ 11 h 58"/>
                <a:gd name="T16" fmla="*/ 0 w 115"/>
                <a:gd name="T17" fmla="*/ 0 h 58"/>
                <a:gd name="T18" fmla="*/ 0 w 115"/>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 h="58">
                  <a:moveTo>
                    <a:pt x="0" y="0"/>
                  </a:moveTo>
                  <a:cubicBezTo>
                    <a:pt x="9" y="5"/>
                    <a:pt x="19" y="9"/>
                    <a:pt x="28" y="15"/>
                  </a:cubicBezTo>
                  <a:cubicBezTo>
                    <a:pt x="37" y="21"/>
                    <a:pt x="46" y="26"/>
                    <a:pt x="56" y="30"/>
                  </a:cubicBezTo>
                  <a:cubicBezTo>
                    <a:pt x="65" y="34"/>
                    <a:pt x="75" y="37"/>
                    <a:pt x="85" y="41"/>
                  </a:cubicBezTo>
                  <a:cubicBezTo>
                    <a:pt x="96" y="45"/>
                    <a:pt x="105" y="52"/>
                    <a:pt x="114" y="58"/>
                  </a:cubicBezTo>
                  <a:cubicBezTo>
                    <a:pt x="115" y="58"/>
                    <a:pt x="115" y="58"/>
                    <a:pt x="115" y="57"/>
                  </a:cubicBezTo>
                  <a:cubicBezTo>
                    <a:pt x="104" y="40"/>
                    <a:pt x="77" y="35"/>
                    <a:pt x="59" y="28"/>
                  </a:cubicBezTo>
                  <a:cubicBezTo>
                    <a:pt x="48" y="24"/>
                    <a:pt x="38" y="18"/>
                    <a:pt x="28" y="11"/>
                  </a:cubicBezTo>
                  <a:cubicBezTo>
                    <a:pt x="20" y="6"/>
                    <a:pt x="10" y="0"/>
                    <a:pt x="0" y="0"/>
                  </a:cubicBezTo>
                  <a:cubicBezTo>
                    <a:pt x="0" y="0"/>
                    <a:pt x="0" y="0"/>
                    <a:pt x="0" y="0"/>
                  </a:cubicBezTo>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0" name="Freeform 3054">
              <a:extLst>
                <a:ext uri="{FF2B5EF4-FFF2-40B4-BE49-F238E27FC236}">
                  <a16:creationId xmlns:a16="http://schemas.microsoft.com/office/drawing/2014/main" id="{9073D88B-DA4E-4C17-BE2F-89299848D516}"/>
                </a:ext>
              </a:extLst>
            </p:cNvPr>
            <p:cNvSpPr>
              <a:spLocks/>
            </p:cNvSpPr>
            <p:nvPr/>
          </p:nvSpPr>
          <p:spPr bwMode="auto">
            <a:xfrm>
              <a:off x="-1" y="263"/>
              <a:ext cx="259" cy="127"/>
            </a:xfrm>
            <a:custGeom>
              <a:avLst/>
              <a:gdLst>
                <a:gd name="T0" fmla="*/ 0 w 109"/>
                <a:gd name="T1" fmla="*/ 1 h 53"/>
                <a:gd name="T2" fmla="*/ 27 w 109"/>
                <a:gd name="T3" fmla="*/ 14 h 53"/>
                <a:gd name="T4" fmla="*/ 52 w 109"/>
                <a:gd name="T5" fmla="*/ 30 h 53"/>
                <a:gd name="T6" fmla="*/ 79 w 109"/>
                <a:gd name="T7" fmla="*/ 39 h 53"/>
                <a:gd name="T8" fmla="*/ 108 w 109"/>
                <a:gd name="T9" fmla="*/ 53 h 53"/>
                <a:gd name="T10" fmla="*/ 109 w 109"/>
                <a:gd name="T11" fmla="*/ 52 h 53"/>
                <a:gd name="T12" fmla="*/ 90 w 109"/>
                <a:gd name="T13" fmla="*/ 38 h 53"/>
                <a:gd name="T14" fmla="*/ 58 w 109"/>
                <a:gd name="T15" fmla="*/ 29 h 53"/>
                <a:gd name="T16" fmla="*/ 0 w 109"/>
                <a:gd name="T17" fmla="*/ 0 h 53"/>
                <a:gd name="T18" fmla="*/ 0 w 109"/>
                <a:gd name="T19"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53">
                  <a:moveTo>
                    <a:pt x="0" y="1"/>
                  </a:moveTo>
                  <a:cubicBezTo>
                    <a:pt x="9" y="5"/>
                    <a:pt x="18" y="9"/>
                    <a:pt x="27" y="14"/>
                  </a:cubicBezTo>
                  <a:cubicBezTo>
                    <a:pt x="35" y="19"/>
                    <a:pt x="43" y="26"/>
                    <a:pt x="52" y="30"/>
                  </a:cubicBezTo>
                  <a:cubicBezTo>
                    <a:pt x="61" y="33"/>
                    <a:pt x="70" y="36"/>
                    <a:pt x="79" y="39"/>
                  </a:cubicBezTo>
                  <a:cubicBezTo>
                    <a:pt x="90" y="42"/>
                    <a:pt x="99" y="44"/>
                    <a:pt x="108" y="53"/>
                  </a:cubicBezTo>
                  <a:cubicBezTo>
                    <a:pt x="108" y="53"/>
                    <a:pt x="109" y="53"/>
                    <a:pt x="109" y="52"/>
                  </a:cubicBezTo>
                  <a:cubicBezTo>
                    <a:pt x="106" y="44"/>
                    <a:pt x="97" y="41"/>
                    <a:pt x="90" y="38"/>
                  </a:cubicBezTo>
                  <a:cubicBezTo>
                    <a:pt x="79" y="35"/>
                    <a:pt x="68" y="33"/>
                    <a:pt x="58" y="29"/>
                  </a:cubicBezTo>
                  <a:cubicBezTo>
                    <a:pt x="38" y="21"/>
                    <a:pt x="22" y="3"/>
                    <a:pt x="0" y="0"/>
                  </a:cubicBezTo>
                  <a:lnTo>
                    <a:pt x="0" y="1"/>
                  </a:ln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1" name="Freeform 3055">
              <a:extLst>
                <a:ext uri="{FF2B5EF4-FFF2-40B4-BE49-F238E27FC236}">
                  <a16:creationId xmlns:a16="http://schemas.microsoft.com/office/drawing/2014/main" id="{1013C010-18ED-43A2-9BE2-FD031FFE7990}"/>
                </a:ext>
              </a:extLst>
            </p:cNvPr>
            <p:cNvSpPr>
              <a:spLocks/>
            </p:cNvSpPr>
            <p:nvPr/>
          </p:nvSpPr>
          <p:spPr bwMode="auto">
            <a:xfrm>
              <a:off x="56" y="414"/>
              <a:ext cx="219" cy="217"/>
            </a:xfrm>
            <a:custGeom>
              <a:avLst/>
              <a:gdLst>
                <a:gd name="T0" fmla="*/ 2 w 92"/>
                <a:gd name="T1" fmla="*/ 90 h 91"/>
                <a:gd name="T2" fmla="*/ 22 w 92"/>
                <a:gd name="T3" fmla="*/ 59 h 91"/>
                <a:gd name="T4" fmla="*/ 49 w 92"/>
                <a:gd name="T5" fmla="*/ 40 h 91"/>
                <a:gd name="T6" fmla="*/ 74 w 92"/>
                <a:gd name="T7" fmla="*/ 22 h 91"/>
                <a:gd name="T8" fmla="*/ 92 w 92"/>
                <a:gd name="T9" fmla="*/ 1 h 91"/>
                <a:gd name="T10" fmla="*/ 90 w 92"/>
                <a:gd name="T11" fmla="*/ 1 h 91"/>
                <a:gd name="T12" fmla="*/ 66 w 92"/>
                <a:gd name="T13" fmla="*/ 26 h 91"/>
                <a:gd name="T14" fmla="*/ 35 w 92"/>
                <a:gd name="T15" fmla="*/ 46 h 91"/>
                <a:gd name="T16" fmla="*/ 12 w 92"/>
                <a:gd name="T17" fmla="*/ 66 h 91"/>
                <a:gd name="T18" fmla="*/ 1 w 92"/>
                <a:gd name="T19" fmla="*/ 90 h 91"/>
                <a:gd name="T20" fmla="*/ 2 w 92"/>
                <a:gd name="T21" fmla="*/ 9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1">
                  <a:moveTo>
                    <a:pt x="2" y="90"/>
                  </a:moveTo>
                  <a:cubicBezTo>
                    <a:pt x="4" y="78"/>
                    <a:pt x="13" y="68"/>
                    <a:pt x="22" y="59"/>
                  </a:cubicBezTo>
                  <a:cubicBezTo>
                    <a:pt x="30" y="52"/>
                    <a:pt x="39" y="45"/>
                    <a:pt x="49" y="40"/>
                  </a:cubicBezTo>
                  <a:cubicBezTo>
                    <a:pt x="58" y="35"/>
                    <a:pt x="66" y="29"/>
                    <a:pt x="74" y="22"/>
                  </a:cubicBezTo>
                  <a:cubicBezTo>
                    <a:pt x="80" y="17"/>
                    <a:pt x="90" y="10"/>
                    <a:pt x="92" y="1"/>
                  </a:cubicBezTo>
                  <a:cubicBezTo>
                    <a:pt x="92" y="1"/>
                    <a:pt x="91" y="0"/>
                    <a:pt x="90" y="1"/>
                  </a:cubicBezTo>
                  <a:cubicBezTo>
                    <a:pt x="85" y="11"/>
                    <a:pt x="75" y="18"/>
                    <a:pt x="66" y="26"/>
                  </a:cubicBezTo>
                  <a:cubicBezTo>
                    <a:pt x="57" y="34"/>
                    <a:pt x="45" y="38"/>
                    <a:pt x="35" y="46"/>
                  </a:cubicBezTo>
                  <a:cubicBezTo>
                    <a:pt x="27" y="51"/>
                    <a:pt x="19" y="58"/>
                    <a:pt x="12" y="66"/>
                  </a:cubicBezTo>
                  <a:cubicBezTo>
                    <a:pt x="7" y="73"/>
                    <a:pt x="0" y="81"/>
                    <a:pt x="1" y="90"/>
                  </a:cubicBezTo>
                  <a:cubicBezTo>
                    <a:pt x="1" y="90"/>
                    <a:pt x="2" y="91"/>
                    <a:pt x="2" y="9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2" name="Freeform 3056">
              <a:extLst>
                <a:ext uri="{FF2B5EF4-FFF2-40B4-BE49-F238E27FC236}">
                  <a16:creationId xmlns:a16="http://schemas.microsoft.com/office/drawing/2014/main" id="{BF889EA6-953B-4FC6-8B95-348D6A6A2852}"/>
                </a:ext>
              </a:extLst>
            </p:cNvPr>
            <p:cNvSpPr>
              <a:spLocks/>
            </p:cNvSpPr>
            <p:nvPr/>
          </p:nvSpPr>
          <p:spPr bwMode="auto">
            <a:xfrm>
              <a:off x="46" y="409"/>
              <a:ext cx="212" cy="196"/>
            </a:xfrm>
            <a:custGeom>
              <a:avLst/>
              <a:gdLst>
                <a:gd name="T0" fmla="*/ 0 w 89"/>
                <a:gd name="T1" fmla="*/ 81 h 82"/>
                <a:gd name="T2" fmla="*/ 20 w 89"/>
                <a:gd name="T3" fmla="*/ 59 h 82"/>
                <a:gd name="T4" fmla="*/ 48 w 89"/>
                <a:gd name="T5" fmla="*/ 39 h 82"/>
                <a:gd name="T6" fmla="*/ 73 w 89"/>
                <a:gd name="T7" fmla="*/ 22 h 82"/>
                <a:gd name="T8" fmla="*/ 88 w 89"/>
                <a:gd name="T9" fmla="*/ 2 h 82"/>
                <a:gd name="T10" fmla="*/ 87 w 89"/>
                <a:gd name="T11" fmla="*/ 1 h 82"/>
                <a:gd name="T12" fmla="*/ 77 w 89"/>
                <a:gd name="T13" fmla="*/ 14 h 82"/>
                <a:gd name="T14" fmla="*/ 67 w 89"/>
                <a:gd name="T15" fmla="*/ 24 h 82"/>
                <a:gd name="T16" fmla="*/ 37 w 89"/>
                <a:gd name="T17" fmla="*/ 42 h 82"/>
                <a:gd name="T18" fmla="*/ 15 w 89"/>
                <a:gd name="T19" fmla="*/ 60 h 82"/>
                <a:gd name="T20" fmla="*/ 0 w 89"/>
                <a:gd name="T21" fmla="*/ 81 h 82"/>
                <a:gd name="T22" fmla="*/ 0 w 89"/>
                <a:gd name="T23"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82">
                  <a:moveTo>
                    <a:pt x="0" y="81"/>
                  </a:moveTo>
                  <a:cubicBezTo>
                    <a:pt x="8" y="74"/>
                    <a:pt x="13" y="66"/>
                    <a:pt x="20" y="59"/>
                  </a:cubicBezTo>
                  <a:cubicBezTo>
                    <a:pt x="29" y="51"/>
                    <a:pt x="38" y="45"/>
                    <a:pt x="48" y="39"/>
                  </a:cubicBezTo>
                  <a:cubicBezTo>
                    <a:pt x="57" y="35"/>
                    <a:pt x="65" y="29"/>
                    <a:pt x="73" y="22"/>
                  </a:cubicBezTo>
                  <a:cubicBezTo>
                    <a:pt x="78" y="17"/>
                    <a:pt x="86" y="9"/>
                    <a:pt x="88" y="2"/>
                  </a:cubicBezTo>
                  <a:cubicBezTo>
                    <a:pt x="89" y="1"/>
                    <a:pt x="88" y="0"/>
                    <a:pt x="87" y="1"/>
                  </a:cubicBezTo>
                  <a:cubicBezTo>
                    <a:pt x="83" y="5"/>
                    <a:pt x="81" y="10"/>
                    <a:pt x="77" y="14"/>
                  </a:cubicBezTo>
                  <a:cubicBezTo>
                    <a:pt x="74" y="17"/>
                    <a:pt x="71" y="21"/>
                    <a:pt x="67" y="24"/>
                  </a:cubicBezTo>
                  <a:cubicBezTo>
                    <a:pt x="58" y="31"/>
                    <a:pt x="48" y="36"/>
                    <a:pt x="37" y="42"/>
                  </a:cubicBezTo>
                  <a:cubicBezTo>
                    <a:pt x="29" y="47"/>
                    <a:pt x="22" y="53"/>
                    <a:pt x="15" y="60"/>
                  </a:cubicBezTo>
                  <a:cubicBezTo>
                    <a:pt x="9" y="66"/>
                    <a:pt x="2" y="73"/>
                    <a:pt x="0" y="81"/>
                  </a:cubicBezTo>
                  <a:cubicBezTo>
                    <a:pt x="0" y="81"/>
                    <a:pt x="0" y="82"/>
                    <a:pt x="0" y="8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3" name="Freeform 3057">
              <a:extLst>
                <a:ext uri="{FF2B5EF4-FFF2-40B4-BE49-F238E27FC236}">
                  <a16:creationId xmlns:a16="http://schemas.microsoft.com/office/drawing/2014/main" id="{96915209-0738-4160-A029-EE576F5AB0F5}"/>
                </a:ext>
              </a:extLst>
            </p:cNvPr>
            <p:cNvSpPr>
              <a:spLocks/>
            </p:cNvSpPr>
            <p:nvPr/>
          </p:nvSpPr>
          <p:spPr bwMode="auto">
            <a:xfrm>
              <a:off x="53" y="407"/>
              <a:ext cx="191" cy="162"/>
            </a:xfrm>
            <a:custGeom>
              <a:avLst/>
              <a:gdLst>
                <a:gd name="T0" fmla="*/ 1 w 80"/>
                <a:gd name="T1" fmla="*/ 68 h 68"/>
                <a:gd name="T2" fmla="*/ 22 w 80"/>
                <a:gd name="T3" fmla="*/ 49 h 68"/>
                <a:gd name="T4" fmla="*/ 45 w 80"/>
                <a:gd name="T5" fmla="*/ 31 h 68"/>
                <a:gd name="T6" fmla="*/ 65 w 80"/>
                <a:gd name="T7" fmla="*/ 18 h 68"/>
                <a:gd name="T8" fmla="*/ 79 w 80"/>
                <a:gd name="T9" fmla="*/ 1 h 68"/>
                <a:gd name="T10" fmla="*/ 78 w 80"/>
                <a:gd name="T11" fmla="*/ 0 h 68"/>
                <a:gd name="T12" fmla="*/ 63 w 80"/>
                <a:gd name="T13" fmla="*/ 16 h 68"/>
                <a:gd name="T14" fmla="*/ 39 w 80"/>
                <a:gd name="T15" fmla="*/ 32 h 68"/>
                <a:gd name="T16" fmla="*/ 21 w 80"/>
                <a:gd name="T17" fmla="*/ 46 h 68"/>
                <a:gd name="T18" fmla="*/ 1 w 80"/>
                <a:gd name="T19" fmla="*/ 67 h 68"/>
                <a:gd name="T20" fmla="*/ 1 w 8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68">
                  <a:moveTo>
                    <a:pt x="1" y="68"/>
                  </a:moveTo>
                  <a:cubicBezTo>
                    <a:pt x="9" y="62"/>
                    <a:pt x="15" y="55"/>
                    <a:pt x="22" y="49"/>
                  </a:cubicBezTo>
                  <a:cubicBezTo>
                    <a:pt x="29" y="42"/>
                    <a:pt x="36" y="36"/>
                    <a:pt x="45" y="31"/>
                  </a:cubicBezTo>
                  <a:cubicBezTo>
                    <a:pt x="52" y="27"/>
                    <a:pt x="59" y="23"/>
                    <a:pt x="65" y="18"/>
                  </a:cubicBezTo>
                  <a:cubicBezTo>
                    <a:pt x="70" y="13"/>
                    <a:pt x="77" y="8"/>
                    <a:pt x="79" y="1"/>
                  </a:cubicBezTo>
                  <a:cubicBezTo>
                    <a:pt x="80" y="1"/>
                    <a:pt x="79" y="0"/>
                    <a:pt x="78" y="0"/>
                  </a:cubicBezTo>
                  <a:cubicBezTo>
                    <a:pt x="72" y="4"/>
                    <a:pt x="68" y="11"/>
                    <a:pt x="63" y="16"/>
                  </a:cubicBezTo>
                  <a:cubicBezTo>
                    <a:pt x="55" y="22"/>
                    <a:pt x="47" y="27"/>
                    <a:pt x="39" y="32"/>
                  </a:cubicBezTo>
                  <a:cubicBezTo>
                    <a:pt x="32" y="36"/>
                    <a:pt x="27" y="41"/>
                    <a:pt x="21" y="46"/>
                  </a:cubicBezTo>
                  <a:cubicBezTo>
                    <a:pt x="14" y="53"/>
                    <a:pt x="6" y="59"/>
                    <a:pt x="1" y="67"/>
                  </a:cubicBezTo>
                  <a:cubicBezTo>
                    <a:pt x="0" y="67"/>
                    <a:pt x="1" y="68"/>
                    <a:pt x="1" y="68"/>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4" name="Freeform 3058">
              <a:extLst>
                <a:ext uri="{FF2B5EF4-FFF2-40B4-BE49-F238E27FC236}">
                  <a16:creationId xmlns:a16="http://schemas.microsoft.com/office/drawing/2014/main" id="{1C80B8DB-0E0E-4A94-AC3D-43EF1D6E0EE5}"/>
                </a:ext>
              </a:extLst>
            </p:cNvPr>
            <p:cNvSpPr>
              <a:spLocks/>
            </p:cNvSpPr>
            <p:nvPr/>
          </p:nvSpPr>
          <p:spPr bwMode="auto">
            <a:xfrm>
              <a:off x="13" y="294"/>
              <a:ext cx="236" cy="113"/>
            </a:xfrm>
            <a:custGeom>
              <a:avLst/>
              <a:gdLst>
                <a:gd name="T0" fmla="*/ 1 w 99"/>
                <a:gd name="T1" fmla="*/ 3 h 47"/>
                <a:gd name="T2" fmla="*/ 46 w 99"/>
                <a:gd name="T3" fmla="*/ 24 h 47"/>
                <a:gd name="T4" fmla="*/ 73 w 99"/>
                <a:gd name="T5" fmla="*/ 32 h 47"/>
                <a:gd name="T6" fmla="*/ 97 w 99"/>
                <a:gd name="T7" fmla="*/ 46 h 47"/>
                <a:gd name="T8" fmla="*/ 99 w 99"/>
                <a:gd name="T9" fmla="*/ 45 h 47"/>
                <a:gd name="T10" fmla="*/ 83 w 99"/>
                <a:gd name="T11" fmla="*/ 31 h 47"/>
                <a:gd name="T12" fmla="*/ 51 w 99"/>
                <a:gd name="T13" fmla="*/ 22 h 47"/>
                <a:gd name="T14" fmla="*/ 23 w 99"/>
                <a:gd name="T15" fmla="*/ 9 h 47"/>
                <a:gd name="T16" fmla="*/ 1 w 99"/>
                <a:gd name="T17" fmla="*/ 2 h 47"/>
                <a:gd name="T18" fmla="*/ 1 w 99"/>
                <a:gd name="T19" fmla="*/ 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47">
                  <a:moveTo>
                    <a:pt x="1" y="3"/>
                  </a:moveTo>
                  <a:cubicBezTo>
                    <a:pt x="18" y="5"/>
                    <a:pt x="30" y="19"/>
                    <a:pt x="46" y="24"/>
                  </a:cubicBezTo>
                  <a:cubicBezTo>
                    <a:pt x="55" y="27"/>
                    <a:pt x="64" y="29"/>
                    <a:pt x="73" y="32"/>
                  </a:cubicBezTo>
                  <a:cubicBezTo>
                    <a:pt x="83" y="35"/>
                    <a:pt x="90" y="39"/>
                    <a:pt x="97" y="46"/>
                  </a:cubicBezTo>
                  <a:cubicBezTo>
                    <a:pt x="98" y="47"/>
                    <a:pt x="99" y="46"/>
                    <a:pt x="99" y="45"/>
                  </a:cubicBezTo>
                  <a:cubicBezTo>
                    <a:pt x="97" y="38"/>
                    <a:pt x="89" y="34"/>
                    <a:pt x="83" y="31"/>
                  </a:cubicBezTo>
                  <a:cubicBezTo>
                    <a:pt x="73" y="27"/>
                    <a:pt x="62" y="25"/>
                    <a:pt x="51" y="22"/>
                  </a:cubicBezTo>
                  <a:cubicBezTo>
                    <a:pt x="41" y="18"/>
                    <a:pt x="32" y="14"/>
                    <a:pt x="23" y="9"/>
                  </a:cubicBezTo>
                  <a:cubicBezTo>
                    <a:pt x="17" y="5"/>
                    <a:pt x="8" y="0"/>
                    <a:pt x="1" y="2"/>
                  </a:cubicBezTo>
                  <a:cubicBezTo>
                    <a:pt x="0" y="3"/>
                    <a:pt x="0" y="3"/>
                    <a:pt x="1" y="3"/>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5" name="Freeform 3059">
              <a:extLst>
                <a:ext uri="{FF2B5EF4-FFF2-40B4-BE49-F238E27FC236}">
                  <a16:creationId xmlns:a16="http://schemas.microsoft.com/office/drawing/2014/main" id="{BDE64E4D-FEE8-45A3-98CA-2EC63E21815B}"/>
                </a:ext>
              </a:extLst>
            </p:cNvPr>
            <p:cNvSpPr>
              <a:spLocks/>
            </p:cNvSpPr>
            <p:nvPr/>
          </p:nvSpPr>
          <p:spPr bwMode="auto">
            <a:xfrm>
              <a:off x="30" y="323"/>
              <a:ext cx="214" cy="86"/>
            </a:xfrm>
            <a:custGeom>
              <a:avLst/>
              <a:gdLst>
                <a:gd name="T0" fmla="*/ 0 w 90"/>
                <a:gd name="T1" fmla="*/ 1 h 36"/>
                <a:gd name="T2" fmla="*/ 23 w 90"/>
                <a:gd name="T3" fmla="*/ 11 h 36"/>
                <a:gd name="T4" fmla="*/ 46 w 90"/>
                <a:gd name="T5" fmla="*/ 22 h 36"/>
                <a:gd name="T6" fmla="*/ 64 w 90"/>
                <a:gd name="T7" fmla="*/ 28 h 36"/>
                <a:gd name="T8" fmla="*/ 88 w 90"/>
                <a:gd name="T9" fmla="*/ 36 h 36"/>
                <a:gd name="T10" fmla="*/ 89 w 90"/>
                <a:gd name="T11" fmla="*/ 34 h 36"/>
                <a:gd name="T12" fmla="*/ 72 w 90"/>
                <a:gd name="T13" fmla="*/ 26 h 36"/>
                <a:gd name="T14" fmla="*/ 46 w 90"/>
                <a:gd name="T15" fmla="*/ 19 h 36"/>
                <a:gd name="T16" fmla="*/ 22 w 90"/>
                <a:gd name="T17" fmla="*/ 8 h 36"/>
                <a:gd name="T18" fmla="*/ 1 w 90"/>
                <a:gd name="T19" fmla="*/ 0 h 36"/>
                <a:gd name="T20" fmla="*/ 0 w 90"/>
                <a:gd name="T21"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36">
                  <a:moveTo>
                    <a:pt x="0" y="1"/>
                  </a:moveTo>
                  <a:cubicBezTo>
                    <a:pt x="8" y="5"/>
                    <a:pt x="16" y="7"/>
                    <a:pt x="23" y="11"/>
                  </a:cubicBezTo>
                  <a:cubicBezTo>
                    <a:pt x="31" y="14"/>
                    <a:pt x="38" y="18"/>
                    <a:pt x="46" y="22"/>
                  </a:cubicBezTo>
                  <a:cubicBezTo>
                    <a:pt x="52" y="25"/>
                    <a:pt x="58" y="27"/>
                    <a:pt x="64" y="28"/>
                  </a:cubicBezTo>
                  <a:cubicBezTo>
                    <a:pt x="73" y="29"/>
                    <a:pt x="80" y="32"/>
                    <a:pt x="88" y="36"/>
                  </a:cubicBezTo>
                  <a:cubicBezTo>
                    <a:pt x="89" y="36"/>
                    <a:pt x="90" y="35"/>
                    <a:pt x="89" y="34"/>
                  </a:cubicBezTo>
                  <a:cubicBezTo>
                    <a:pt x="85" y="30"/>
                    <a:pt x="79" y="27"/>
                    <a:pt x="72" y="26"/>
                  </a:cubicBezTo>
                  <a:cubicBezTo>
                    <a:pt x="63" y="24"/>
                    <a:pt x="55" y="23"/>
                    <a:pt x="46" y="19"/>
                  </a:cubicBezTo>
                  <a:cubicBezTo>
                    <a:pt x="38" y="16"/>
                    <a:pt x="30" y="12"/>
                    <a:pt x="22" y="8"/>
                  </a:cubicBezTo>
                  <a:cubicBezTo>
                    <a:pt x="15" y="5"/>
                    <a:pt x="8" y="1"/>
                    <a:pt x="1" y="0"/>
                  </a:cubicBezTo>
                  <a:lnTo>
                    <a:pt x="0" y="1"/>
                  </a:ln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6" name="Freeform 3060">
              <a:extLst>
                <a:ext uri="{FF2B5EF4-FFF2-40B4-BE49-F238E27FC236}">
                  <a16:creationId xmlns:a16="http://schemas.microsoft.com/office/drawing/2014/main" id="{8A76BEC2-6416-4595-98B7-1E944585ED66}"/>
                </a:ext>
              </a:extLst>
            </p:cNvPr>
            <p:cNvSpPr>
              <a:spLocks/>
            </p:cNvSpPr>
            <p:nvPr/>
          </p:nvSpPr>
          <p:spPr bwMode="auto">
            <a:xfrm>
              <a:off x="51" y="399"/>
              <a:ext cx="195" cy="153"/>
            </a:xfrm>
            <a:custGeom>
              <a:avLst/>
              <a:gdLst>
                <a:gd name="T0" fmla="*/ 2 w 82"/>
                <a:gd name="T1" fmla="*/ 63 h 64"/>
                <a:gd name="T2" fmla="*/ 43 w 82"/>
                <a:gd name="T3" fmla="*/ 31 h 64"/>
                <a:gd name="T4" fmla="*/ 60 w 82"/>
                <a:gd name="T5" fmla="*/ 18 h 64"/>
                <a:gd name="T6" fmla="*/ 81 w 82"/>
                <a:gd name="T7" fmla="*/ 3 h 64"/>
                <a:gd name="T8" fmla="*/ 80 w 82"/>
                <a:gd name="T9" fmla="*/ 1 h 64"/>
                <a:gd name="T10" fmla="*/ 62 w 82"/>
                <a:gd name="T11" fmla="*/ 11 h 64"/>
                <a:gd name="T12" fmla="*/ 40 w 82"/>
                <a:gd name="T13" fmla="*/ 29 h 64"/>
                <a:gd name="T14" fmla="*/ 1 w 82"/>
                <a:gd name="T15" fmla="*/ 62 h 64"/>
                <a:gd name="T16" fmla="*/ 2 w 82"/>
                <a:gd name="T17" fmla="*/ 6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64">
                  <a:moveTo>
                    <a:pt x="2" y="63"/>
                  </a:moveTo>
                  <a:cubicBezTo>
                    <a:pt x="15" y="51"/>
                    <a:pt x="28" y="40"/>
                    <a:pt x="43" y="31"/>
                  </a:cubicBezTo>
                  <a:cubicBezTo>
                    <a:pt x="49" y="27"/>
                    <a:pt x="55" y="23"/>
                    <a:pt x="60" y="18"/>
                  </a:cubicBezTo>
                  <a:cubicBezTo>
                    <a:pt x="66" y="11"/>
                    <a:pt x="74" y="8"/>
                    <a:pt x="81" y="3"/>
                  </a:cubicBezTo>
                  <a:cubicBezTo>
                    <a:pt x="82" y="2"/>
                    <a:pt x="82" y="0"/>
                    <a:pt x="80" y="1"/>
                  </a:cubicBezTo>
                  <a:cubicBezTo>
                    <a:pt x="74" y="2"/>
                    <a:pt x="67" y="7"/>
                    <a:pt x="62" y="11"/>
                  </a:cubicBezTo>
                  <a:cubicBezTo>
                    <a:pt x="55" y="18"/>
                    <a:pt x="48" y="23"/>
                    <a:pt x="40" y="29"/>
                  </a:cubicBezTo>
                  <a:cubicBezTo>
                    <a:pt x="26" y="38"/>
                    <a:pt x="12" y="49"/>
                    <a:pt x="1" y="62"/>
                  </a:cubicBezTo>
                  <a:cubicBezTo>
                    <a:pt x="0" y="63"/>
                    <a:pt x="1" y="64"/>
                    <a:pt x="2" y="63"/>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7" name="Freeform 3061">
              <a:extLst>
                <a:ext uri="{FF2B5EF4-FFF2-40B4-BE49-F238E27FC236}">
                  <a16:creationId xmlns:a16="http://schemas.microsoft.com/office/drawing/2014/main" id="{00FCD07D-FA2B-4284-81B9-318CA15B9D48}"/>
                </a:ext>
              </a:extLst>
            </p:cNvPr>
            <p:cNvSpPr>
              <a:spLocks/>
            </p:cNvSpPr>
            <p:nvPr/>
          </p:nvSpPr>
          <p:spPr bwMode="auto">
            <a:xfrm>
              <a:off x="61" y="354"/>
              <a:ext cx="164" cy="50"/>
            </a:xfrm>
            <a:custGeom>
              <a:avLst/>
              <a:gdLst>
                <a:gd name="T0" fmla="*/ 1 w 69"/>
                <a:gd name="T1" fmla="*/ 1 h 21"/>
                <a:gd name="T2" fmla="*/ 69 w 69"/>
                <a:gd name="T3" fmla="*/ 20 h 21"/>
                <a:gd name="T4" fmla="*/ 69 w 69"/>
                <a:gd name="T5" fmla="*/ 20 h 21"/>
                <a:gd name="T6" fmla="*/ 35 w 69"/>
                <a:gd name="T7" fmla="*/ 14 h 21"/>
                <a:gd name="T8" fmla="*/ 1 w 69"/>
                <a:gd name="T9" fmla="*/ 0 h 21"/>
                <a:gd name="T10" fmla="*/ 1 w 69"/>
                <a:gd name="T11" fmla="*/ 1 h 21"/>
              </a:gdLst>
              <a:ahLst/>
              <a:cxnLst>
                <a:cxn ang="0">
                  <a:pos x="T0" y="T1"/>
                </a:cxn>
                <a:cxn ang="0">
                  <a:pos x="T2" y="T3"/>
                </a:cxn>
                <a:cxn ang="0">
                  <a:pos x="T4" y="T5"/>
                </a:cxn>
                <a:cxn ang="0">
                  <a:pos x="T6" y="T7"/>
                </a:cxn>
                <a:cxn ang="0">
                  <a:pos x="T8" y="T9"/>
                </a:cxn>
                <a:cxn ang="0">
                  <a:pos x="T10" y="T11"/>
                </a:cxn>
              </a:cxnLst>
              <a:rect l="0" t="0" r="r" b="b"/>
              <a:pathLst>
                <a:path w="69" h="21">
                  <a:moveTo>
                    <a:pt x="1" y="1"/>
                  </a:moveTo>
                  <a:cubicBezTo>
                    <a:pt x="22" y="13"/>
                    <a:pt x="44" y="21"/>
                    <a:pt x="69" y="20"/>
                  </a:cubicBezTo>
                  <a:cubicBezTo>
                    <a:pt x="69" y="20"/>
                    <a:pt x="69" y="20"/>
                    <a:pt x="69" y="20"/>
                  </a:cubicBezTo>
                  <a:cubicBezTo>
                    <a:pt x="58" y="18"/>
                    <a:pt x="46" y="17"/>
                    <a:pt x="35" y="14"/>
                  </a:cubicBezTo>
                  <a:cubicBezTo>
                    <a:pt x="23" y="11"/>
                    <a:pt x="12" y="6"/>
                    <a:pt x="1" y="0"/>
                  </a:cubicBezTo>
                  <a:cubicBezTo>
                    <a:pt x="1" y="0"/>
                    <a:pt x="0" y="1"/>
                    <a:pt x="1"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8" name="Freeform 3062">
              <a:extLst>
                <a:ext uri="{FF2B5EF4-FFF2-40B4-BE49-F238E27FC236}">
                  <a16:creationId xmlns:a16="http://schemas.microsoft.com/office/drawing/2014/main" id="{E5611B81-3CB2-47B7-8DE6-84593264AA94}"/>
                </a:ext>
              </a:extLst>
            </p:cNvPr>
            <p:cNvSpPr>
              <a:spLocks/>
            </p:cNvSpPr>
            <p:nvPr/>
          </p:nvSpPr>
          <p:spPr bwMode="auto">
            <a:xfrm>
              <a:off x="61" y="402"/>
              <a:ext cx="162" cy="122"/>
            </a:xfrm>
            <a:custGeom>
              <a:avLst/>
              <a:gdLst>
                <a:gd name="T0" fmla="*/ 2 w 68"/>
                <a:gd name="T1" fmla="*/ 50 h 51"/>
                <a:gd name="T2" fmla="*/ 33 w 68"/>
                <a:gd name="T3" fmla="*/ 25 h 51"/>
                <a:gd name="T4" fmla="*/ 67 w 68"/>
                <a:gd name="T5" fmla="*/ 1 h 51"/>
                <a:gd name="T6" fmla="*/ 67 w 68"/>
                <a:gd name="T7" fmla="*/ 0 h 51"/>
                <a:gd name="T8" fmla="*/ 35 w 68"/>
                <a:gd name="T9" fmla="*/ 21 h 51"/>
                <a:gd name="T10" fmla="*/ 1 w 68"/>
                <a:gd name="T11" fmla="*/ 49 h 51"/>
                <a:gd name="T12" fmla="*/ 2 w 68"/>
                <a:gd name="T13" fmla="*/ 50 h 51"/>
              </a:gdLst>
              <a:ahLst/>
              <a:cxnLst>
                <a:cxn ang="0">
                  <a:pos x="T0" y="T1"/>
                </a:cxn>
                <a:cxn ang="0">
                  <a:pos x="T2" y="T3"/>
                </a:cxn>
                <a:cxn ang="0">
                  <a:pos x="T4" y="T5"/>
                </a:cxn>
                <a:cxn ang="0">
                  <a:pos x="T6" y="T7"/>
                </a:cxn>
                <a:cxn ang="0">
                  <a:pos x="T8" y="T9"/>
                </a:cxn>
                <a:cxn ang="0">
                  <a:pos x="T10" y="T11"/>
                </a:cxn>
                <a:cxn ang="0">
                  <a:pos x="T12" y="T13"/>
                </a:cxn>
              </a:cxnLst>
              <a:rect l="0" t="0" r="r" b="b"/>
              <a:pathLst>
                <a:path w="68" h="51">
                  <a:moveTo>
                    <a:pt x="2" y="50"/>
                  </a:moveTo>
                  <a:cubicBezTo>
                    <a:pt x="13" y="42"/>
                    <a:pt x="23" y="33"/>
                    <a:pt x="33" y="25"/>
                  </a:cubicBezTo>
                  <a:cubicBezTo>
                    <a:pt x="44" y="16"/>
                    <a:pt x="56" y="10"/>
                    <a:pt x="67" y="1"/>
                  </a:cubicBezTo>
                  <a:cubicBezTo>
                    <a:pt x="68" y="1"/>
                    <a:pt x="68" y="0"/>
                    <a:pt x="67" y="0"/>
                  </a:cubicBezTo>
                  <a:cubicBezTo>
                    <a:pt x="55" y="5"/>
                    <a:pt x="44" y="13"/>
                    <a:pt x="35" y="21"/>
                  </a:cubicBezTo>
                  <a:cubicBezTo>
                    <a:pt x="23" y="30"/>
                    <a:pt x="12" y="39"/>
                    <a:pt x="1" y="49"/>
                  </a:cubicBezTo>
                  <a:cubicBezTo>
                    <a:pt x="0" y="50"/>
                    <a:pt x="1" y="51"/>
                    <a:pt x="2" y="5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9" name="Freeform 3063">
              <a:extLst>
                <a:ext uri="{FF2B5EF4-FFF2-40B4-BE49-F238E27FC236}">
                  <a16:creationId xmlns:a16="http://schemas.microsoft.com/office/drawing/2014/main" id="{5C9C04C3-8836-4A9F-9F4A-D2501061AF21}"/>
                </a:ext>
              </a:extLst>
            </p:cNvPr>
            <p:cNvSpPr>
              <a:spLocks/>
            </p:cNvSpPr>
            <p:nvPr/>
          </p:nvSpPr>
          <p:spPr bwMode="auto">
            <a:xfrm>
              <a:off x="99" y="390"/>
              <a:ext cx="88" cy="21"/>
            </a:xfrm>
            <a:custGeom>
              <a:avLst/>
              <a:gdLst>
                <a:gd name="T0" fmla="*/ 0 w 37"/>
                <a:gd name="T1" fmla="*/ 0 h 9"/>
                <a:gd name="T2" fmla="*/ 36 w 37"/>
                <a:gd name="T3" fmla="*/ 8 h 9"/>
                <a:gd name="T4" fmla="*/ 36 w 37"/>
                <a:gd name="T5" fmla="*/ 7 h 9"/>
                <a:gd name="T6" fmla="*/ 17 w 37"/>
                <a:gd name="T7" fmla="*/ 4 h 9"/>
                <a:gd name="T8" fmla="*/ 0 w 37"/>
                <a:gd name="T9" fmla="*/ 0 h 9"/>
              </a:gdLst>
              <a:ahLst/>
              <a:cxnLst>
                <a:cxn ang="0">
                  <a:pos x="T0" y="T1"/>
                </a:cxn>
                <a:cxn ang="0">
                  <a:pos x="T2" y="T3"/>
                </a:cxn>
                <a:cxn ang="0">
                  <a:pos x="T4" y="T5"/>
                </a:cxn>
                <a:cxn ang="0">
                  <a:pos x="T6" y="T7"/>
                </a:cxn>
                <a:cxn ang="0">
                  <a:pos x="T8" y="T9"/>
                </a:cxn>
              </a:cxnLst>
              <a:rect l="0" t="0" r="r" b="b"/>
              <a:pathLst>
                <a:path w="37" h="9">
                  <a:moveTo>
                    <a:pt x="0" y="0"/>
                  </a:moveTo>
                  <a:cubicBezTo>
                    <a:pt x="10" y="7"/>
                    <a:pt x="25" y="9"/>
                    <a:pt x="36" y="8"/>
                  </a:cubicBezTo>
                  <a:cubicBezTo>
                    <a:pt x="37" y="8"/>
                    <a:pt x="37" y="7"/>
                    <a:pt x="36" y="7"/>
                  </a:cubicBezTo>
                  <a:cubicBezTo>
                    <a:pt x="30" y="6"/>
                    <a:pt x="23" y="5"/>
                    <a:pt x="17" y="4"/>
                  </a:cubicBezTo>
                  <a:cubicBezTo>
                    <a:pt x="11" y="3"/>
                    <a:pt x="6" y="1"/>
                    <a:pt x="0" y="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0" name="Freeform 3064">
              <a:extLst>
                <a:ext uri="{FF2B5EF4-FFF2-40B4-BE49-F238E27FC236}">
                  <a16:creationId xmlns:a16="http://schemas.microsoft.com/office/drawing/2014/main" id="{00C487DB-2BD1-4BC6-968F-BAC5054C2F71}"/>
                </a:ext>
              </a:extLst>
            </p:cNvPr>
            <p:cNvSpPr>
              <a:spLocks/>
            </p:cNvSpPr>
            <p:nvPr/>
          </p:nvSpPr>
          <p:spPr bwMode="auto">
            <a:xfrm>
              <a:off x="72" y="411"/>
              <a:ext cx="112" cy="86"/>
            </a:xfrm>
            <a:custGeom>
              <a:avLst/>
              <a:gdLst>
                <a:gd name="T0" fmla="*/ 1 w 47"/>
                <a:gd name="T1" fmla="*/ 36 h 36"/>
                <a:gd name="T2" fmla="*/ 22 w 47"/>
                <a:gd name="T3" fmla="*/ 16 h 36"/>
                <a:gd name="T4" fmla="*/ 46 w 47"/>
                <a:gd name="T5" fmla="*/ 1 h 36"/>
                <a:gd name="T6" fmla="*/ 46 w 47"/>
                <a:gd name="T7" fmla="*/ 0 h 36"/>
                <a:gd name="T8" fmla="*/ 21 w 47"/>
                <a:gd name="T9" fmla="*/ 14 h 36"/>
                <a:gd name="T10" fmla="*/ 0 w 47"/>
                <a:gd name="T11" fmla="*/ 35 h 36"/>
                <a:gd name="T12" fmla="*/ 1 w 47"/>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47" h="36">
                  <a:moveTo>
                    <a:pt x="1" y="36"/>
                  </a:moveTo>
                  <a:cubicBezTo>
                    <a:pt x="8" y="29"/>
                    <a:pt x="15" y="22"/>
                    <a:pt x="22" y="16"/>
                  </a:cubicBezTo>
                  <a:cubicBezTo>
                    <a:pt x="30" y="11"/>
                    <a:pt x="38" y="6"/>
                    <a:pt x="46" y="1"/>
                  </a:cubicBezTo>
                  <a:cubicBezTo>
                    <a:pt x="47" y="0"/>
                    <a:pt x="46" y="0"/>
                    <a:pt x="46" y="0"/>
                  </a:cubicBezTo>
                  <a:cubicBezTo>
                    <a:pt x="37" y="3"/>
                    <a:pt x="28" y="9"/>
                    <a:pt x="21" y="14"/>
                  </a:cubicBezTo>
                  <a:cubicBezTo>
                    <a:pt x="13" y="20"/>
                    <a:pt x="6" y="27"/>
                    <a:pt x="0" y="35"/>
                  </a:cubicBezTo>
                  <a:cubicBezTo>
                    <a:pt x="0" y="35"/>
                    <a:pt x="1" y="36"/>
                    <a:pt x="1" y="36"/>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1" name="Freeform 3065">
              <a:extLst>
                <a:ext uri="{FF2B5EF4-FFF2-40B4-BE49-F238E27FC236}">
                  <a16:creationId xmlns:a16="http://schemas.microsoft.com/office/drawing/2014/main" id="{BC0B5FBE-4F28-4DCA-A7E3-2F53685033B6}"/>
                </a:ext>
              </a:extLst>
            </p:cNvPr>
            <p:cNvSpPr>
              <a:spLocks/>
            </p:cNvSpPr>
            <p:nvPr/>
          </p:nvSpPr>
          <p:spPr bwMode="auto">
            <a:xfrm>
              <a:off x="77" y="414"/>
              <a:ext cx="81" cy="60"/>
            </a:xfrm>
            <a:custGeom>
              <a:avLst/>
              <a:gdLst>
                <a:gd name="T0" fmla="*/ 1 w 34"/>
                <a:gd name="T1" fmla="*/ 25 h 25"/>
                <a:gd name="T2" fmla="*/ 17 w 34"/>
                <a:gd name="T3" fmla="*/ 10 h 25"/>
                <a:gd name="T4" fmla="*/ 34 w 34"/>
                <a:gd name="T5" fmla="*/ 1 h 25"/>
                <a:gd name="T6" fmla="*/ 33 w 34"/>
                <a:gd name="T7" fmla="*/ 0 h 25"/>
                <a:gd name="T8" fmla="*/ 0 w 34"/>
                <a:gd name="T9" fmla="*/ 24 h 25"/>
                <a:gd name="T10" fmla="*/ 1 w 34"/>
                <a:gd name="T11" fmla="*/ 25 h 25"/>
              </a:gdLst>
              <a:ahLst/>
              <a:cxnLst>
                <a:cxn ang="0">
                  <a:pos x="T0" y="T1"/>
                </a:cxn>
                <a:cxn ang="0">
                  <a:pos x="T2" y="T3"/>
                </a:cxn>
                <a:cxn ang="0">
                  <a:pos x="T4" y="T5"/>
                </a:cxn>
                <a:cxn ang="0">
                  <a:pos x="T6" y="T7"/>
                </a:cxn>
                <a:cxn ang="0">
                  <a:pos x="T8" y="T9"/>
                </a:cxn>
                <a:cxn ang="0">
                  <a:pos x="T10" y="T11"/>
                </a:cxn>
              </a:cxnLst>
              <a:rect l="0" t="0" r="r" b="b"/>
              <a:pathLst>
                <a:path w="34" h="25">
                  <a:moveTo>
                    <a:pt x="1" y="25"/>
                  </a:moveTo>
                  <a:cubicBezTo>
                    <a:pt x="6" y="20"/>
                    <a:pt x="11" y="15"/>
                    <a:pt x="17" y="10"/>
                  </a:cubicBezTo>
                  <a:cubicBezTo>
                    <a:pt x="22" y="6"/>
                    <a:pt x="28" y="4"/>
                    <a:pt x="34" y="1"/>
                  </a:cubicBezTo>
                  <a:cubicBezTo>
                    <a:pt x="34" y="0"/>
                    <a:pt x="34" y="0"/>
                    <a:pt x="33" y="0"/>
                  </a:cubicBezTo>
                  <a:cubicBezTo>
                    <a:pt x="21" y="3"/>
                    <a:pt x="7" y="14"/>
                    <a:pt x="0" y="24"/>
                  </a:cubicBezTo>
                  <a:lnTo>
                    <a:pt x="1" y="25"/>
                  </a:ln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2" name="Freeform 3066">
              <a:extLst>
                <a:ext uri="{FF2B5EF4-FFF2-40B4-BE49-F238E27FC236}">
                  <a16:creationId xmlns:a16="http://schemas.microsoft.com/office/drawing/2014/main" id="{3E800E25-249F-4E56-8DF5-97CB3CA3E705}"/>
                </a:ext>
              </a:extLst>
            </p:cNvPr>
            <p:cNvSpPr>
              <a:spLocks/>
            </p:cNvSpPr>
            <p:nvPr/>
          </p:nvSpPr>
          <p:spPr bwMode="auto">
            <a:xfrm>
              <a:off x="92" y="411"/>
              <a:ext cx="47" cy="27"/>
            </a:xfrm>
            <a:custGeom>
              <a:avLst/>
              <a:gdLst>
                <a:gd name="T0" fmla="*/ 0 w 20"/>
                <a:gd name="T1" fmla="*/ 11 h 11"/>
                <a:gd name="T2" fmla="*/ 10 w 20"/>
                <a:gd name="T3" fmla="*/ 5 h 11"/>
                <a:gd name="T4" fmla="*/ 20 w 20"/>
                <a:gd name="T5" fmla="*/ 1 h 11"/>
                <a:gd name="T6" fmla="*/ 20 w 20"/>
                <a:gd name="T7" fmla="*/ 0 h 11"/>
                <a:gd name="T8" fmla="*/ 0 w 20"/>
                <a:gd name="T9" fmla="*/ 10 h 11"/>
                <a:gd name="T10" fmla="*/ 0 w 20"/>
                <a:gd name="T11" fmla="*/ 11 h 11"/>
              </a:gdLst>
              <a:ahLst/>
              <a:cxnLst>
                <a:cxn ang="0">
                  <a:pos x="T0" y="T1"/>
                </a:cxn>
                <a:cxn ang="0">
                  <a:pos x="T2" y="T3"/>
                </a:cxn>
                <a:cxn ang="0">
                  <a:pos x="T4" y="T5"/>
                </a:cxn>
                <a:cxn ang="0">
                  <a:pos x="T6" y="T7"/>
                </a:cxn>
                <a:cxn ang="0">
                  <a:pos x="T8" y="T9"/>
                </a:cxn>
                <a:cxn ang="0">
                  <a:pos x="T10" y="T11"/>
                </a:cxn>
              </a:cxnLst>
              <a:rect l="0" t="0" r="r" b="b"/>
              <a:pathLst>
                <a:path w="20" h="11">
                  <a:moveTo>
                    <a:pt x="0" y="11"/>
                  </a:moveTo>
                  <a:cubicBezTo>
                    <a:pt x="3" y="9"/>
                    <a:pt x="6" y="7"/>
                    <a:pt x="10" y="5"/>
                  </a:cubicBezTo>
                  <a:cubicBezTo>
                    <a:pt x="13" y="3"/>
                    <a:pt x="17" y="2"/>
                    <a:pt x="20" y="1"/>
                  </a:cubicBezTo>
                  <a:cubicBezTo>
                    <a:pt x="20" y="0"/>
                    <a:pt x="20" y="0"/>
                    <a:pt x="20" y="0"/>
                  </a:cubicBezTo>
                  <a:cubicBezTo>
                    <a:pt x="13" y="0"/>
                    <a:pt x="5" y="5"/>
                    <a:pt x="0" y="10"/>
                  </a:cubicBezTo>
                  <a:lnTo>
                    <a:pt x="0" y="11"/>
                  </a:ln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3" name="Freeform 3067">
              <a:extLst>
                <a:ext uri="{FF2B5EF4-FFF2-40B4-BE49-F238E27FC236}">
                  <a16:creationId xmlns:a16="http://schemas.microsoft.com/office/drawing/2014/main" id="{1C78372E-F7F6-4EB4-8AFC-06D52420B272}"/>
                </a:ext>
              </a:extLst>
            </p:cNvPr>
            <p:cNvSpPr>
              <a:spLocks/>
            </p:cNvSpPr>
            <p:nvPr/>
          </p:nvSpPr>
          <p:spPr bwMode="auto">
            <a:xfrm>
              <a:off x="237" y="153"/>
              <a:ext cx="1005" cy="474"/>
            </a:xfrm>
            <a:custGeom>
              <a:avLst/>
              <a:gdLst>
                <a:gd name="T0" fmla="*/ 11 w 422"/>
                <a:gd name="T1" fmla="*/ 116 h 198"/>
                <a:gd name="T2" fmla="*/ 0 w 422"/>
                <a:gd name="T3" fmla="*/ 106 h 198"/>
                <a:gd name="T4" fmla="*/ 9 w 422"/>
                <a:gd name="T5" fmla="*/ 92 h 198"/>
                <a:gd name="T6" fmla="*/ 25 w 422"/>
                <a:gd name="T7" fmla="*/ 87 h 198"/>
                <a:gd name="T8" fmla="*/ 149 w 422"/>
                <a:gd name="T9" fmla="*/ 21 h 198"/>
                <a:gd name="T10" fmla="*/ 243 w 422"/>
                <a:gd name="T11" fmla="*/ 1 h 198"/>
                <a:gd name="T12" fmla="*/ 294 w 422"/>
                <a:gd name="T13" fmla="*/ 12 h 198"/>
                <a:gd name="T14" fmla="*/ 323 w 422"/>
                <a:gd name="T15" fmla="*/ 30 h 198"/>
                <a:gd name="T16" fmla="*/ 421 w 422"/>
                <a:gd name="T17" fmla="*/ 103 h 198"/>
                <a:gd name="T18" fmla="*/ 422 w 422"/>
                <a:gd name="T19" fmla="*/ 105 h 198"/>
                <a:gd name="T20" fmla="*/ 419 w 422"/>
                <a:gd name="T21" fmla="*/ 106 h 198"/>
                <a:gd name="T22" fmla="*/ 395 w 422"/>
                <a:gd name="T23" fmla="*/ 112 h 198"/>
                <a:gd name="T24" fmla="*/ 396 w 422"/>
                <a:gd name="T25" fmla="*/ 113 h 198"/>
                <a:gd name="T26" fmla="*/ 401 w 422"/>
                <a:gd name="T27" fmla="*/ 114 h 198"/>
                <a:gd name="T28" fmla="*/ 416 w 422"/>
                <a:gd name="T29" fmla="*/ 115 h 198"/>
                <a:gd name="T30" fmla="*/ 400 w 422"/>
                <a:gd name="T31" fmla="*/ 128 h 198"/>
                <a:gd name="T32" fmla="*/ 349 w 422"/>
                <a:gd name="T33" fmla="*/ 160 h 198"/>
                <a:gd name="T34" fmla="*/ 311 w 422"/>
                <a:gd name="T35" fmla="*/ 181 h 198"/>
                <a:gd name="T36" fmla="*/ 246 w 422"/>
                <a:gd name="T37" fmla="*/ 194 h 198"/>
                <a:gd name="T38" fmla="*/ 128 w 422"/>
                <a:gd name="T39" fmla="*/ 180 h 198"/>
                <a:gd name="T40" fmla="*/ 71 w 422"/>
                <a:gd name="T41" fmla="*/ 140 h 198"/>
                <a:gd name="T42" fmla="*/ 11 w 422"/>
                <a:gd name="T43" fmla="*/ 11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2" h="198">
                  <a:moveTo>
                    <a:pt x="11" y="116"/>
                  </a:moveTo>
                  <a:cubicBezTo>
                    <a:pt x="4" y="116"/>
                    <a:pt x="0" y="110"/>
                    <a:pt x="0" y="106"/>
                  </a:cubicBezTo>
                  <a:cubicBezTo>
                    <a:pt x="0" y="100"/>
                    <a:pt x="4" y="95"/>
                    <a:pt x="9" y="92"/>
                  </a:cubicBezTo>
                  <a:cubicBezTo>
                    <a:pt x="14" y="89"/>
                    <a:pt x="19" y="88"/>
                    <a:pt x="25" y="87"/>
                  </a:cubicBezTo>
                  <a:cubicBezTo>
                    <a:pt x="71" y="76"/>
                    <a:pt x="107" y="41"/>
                    <a:pt x="149" y="21"/>
                  </a:cubicBezTo>
                  <a:cubicBezTo>
                    <a:pt x="178" y="7"/>
                    <a:pt x="211" y="0"/>
                    <a:pt x="243" y="1"/>
                  </a:cubicBezTo>
                  <a:cubicBezTo>
                    <a:pt x="261" y="1"/>
                    <a:pt x="278" y="4"/>
                    <a:pt x="294" y="12"/>
                  </a:cubicBezTo>
                  <a:cubicBezTo>
                    <a:pt x="305" y="17"/>
                    <a:pt x="314" y="23"/>
                    <a:pt x="323" y="30"/>
                  </a:cubicBezTo>
                  <a:cubicBezTo>
                    <a:pt x="356" y="54"/>
                    <a:pt x="388" y="78"/>
                    <a:pt x="421" y="103"/>
                  </a:cubicBezTo>
                  <a:cubicBezTo>
                    <a:pt x="421" y="103"/>
                    <a:pt x="422" y="104"/>
                    <a:pt x="422" y="105"/>
                  </a:cubicBezTo>
                  <a:cubicBezTo>
                    <a:pt x="421" y="106"/>
                    <a:pt x="420" y="106"/>
                    <a:pt x="419" y="106"/>
                  </a:cubicBezTo>
                  <a:cubicBezTo>
                    <a:pt x="411" y="109"/>
                    <a:pt x="403" y="111"/>
                    <a:pt x="395" y="112"/>
                  </a:cubicBezTo>
                  <a:cubicBezTo>
                    <a:pt x="395" y="112"/>
                    <a:pt x="396" y="113"/>
                    <a:pt x="396" y="113"/>
                  </a:cubicBezTo>
                  <a:cubicBezTo>
                    <a:pt x="397" y="114"/>
                    <a:pt x="399" y="114"/>
                    <a:pt x="401" y="114"/>
                  </a:cubicBezTo>
                  <a:cubicBezTo>
                    <a:pt x="406" y="114"/>
                    <a:pt x="411" y="114"/>
                    <a:pt x="416" y="115"/>
                  </a:cubicBezTo>
                  <a:cubicBezTo>
                    <a:pt x="412" y="121"/>
                    <a:pt x="407" y="124"/>
                    <a:pt x="400" y="128"/>
                  </a:cubicBezTo>
                  <a:cubicBezTo>
                    <a:pt x="383" y="139"/>
                    <a:pt x="366" y="150"/>
                    <a:pt x="349" y="160"/>
                  </a:cubicBezTo>
                  <a:cubicBezTo>
                    <a:pt x="336" y="168"/>
                    <a:pt x="324" y="175"/>
                    <a:pt x="311" y="181"/>
                  </a:cubicBezTo>
                  <a:cubicBezTo>
                    <a:pt x="290" y="189"/>
                    <a:pt x="268" y="192"/>
                    <a:pt x="246" y="194"/>
                  </a:cubicBezTo>
                  <a:cubicBezTo>
                    <a:pt x="206" y="197"/>
                    <a:pt x="164" y="198"/>
                    <a:pt x="128" y="180"/>
                  </a:cubicBezTo>
                  <a:cubicBezTo>
                    <a:pt x="107" y="169"/>
                    <a:pt x="90" y="153"/>
                    <a:pt x="71" y="140"/>
                  </a:cubicBezTo>
                  <a:cubicBezTo>
                    <a:pt x="53" y="127"/>
                    <a:pt x="34" y="113"/>
                    <a:pt x="11" y="116"/>
                  </a:cubicBezTo>
                </a:path>
              </a:pathLst>
            </a:custGeom>
            <a:solidFill>
              <a:srgbClr val="E53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4" name="Freeform 3068">
              <a:extLst>
                <a:ext uri="{FF2B5EF4-FFF2-40B4-BE49-F238E27FC236}">
                  <a16:creationId xmlns:a16="http://schemas.microsoft.com/office/drawing/2014/main" id="{D786EC7E-E2F9-4848-8767-BD8E400346AF}"/>
                </a:ext>
              </a:extLst>
            </p:cNvPr>
            <p:cNvSpPr>
              <a:spLocks/>
            </p:cNvSpPr>
            <p:nvPr/>
          </p:nvSpPr>
          <p:spPr bwMode="auto">
            <a:xfrm>
              <a:off x="237" y="155"/>
              <a:ext cx="1005" cy="252"/>
            </a:xfrm>
            <a:custGeom>
              <a:avLst/>
              <a:gdLst>
                <a:gd name="T0" fmla="*/ 221 w 422"/>
                <a:gd name="T1" fmla="*/ 0 h 105"/>
                <a:gd name="T2" fmla="*/ 211 w 422"/>
                <a:gd name="T3" fmla="*/ 1 h 105"/>
                <a:gd name="T4" fmla="*/ 202 w 422"/>
                <a:gd name="T5" fmla="*/ 3 h 105"/>
                <a:gd name="T6" fmla="*/ 193 w 422"/>
                <a:gd name="T7" fmla="*/ 4 h 105"/>
                <a:gd name="T8" fmla="*/ 187 w 422"/>
                <a:gd name="T9" fmla="*/ 6 h 105"/>
                <a:gd name="T10" fmla="*/ 181 w 422"/>
                <a:gd name="T11" fmla="*/ 7 h 105"/>
                <a:gd name="T12" fmla="*/ 174 w 422"/>
                <a:gd name="T13" fmla="*/ 9 h 105"/>
                <a:gd name="T14" fmla="*/ 167 w 422"/>
                <a:gd name="T15" fmla="*/ 12 h 105"/>
                <a:gd name="T16" fmla="*/ 161 w 422"/>
                <a:gd name="T17" fmla="*/ 14 h 105"/>
                <a:gd name="T18" fmla="*/ 156 w 422"/>
                <a:gd name="T19" fmla="*/ 16 h 105"/>
                <a:gd name="T20" fmla="*/ 150 w 422"/>
                <a:gd name="T21" fmla="*/ 19 h 105"/>
                <a:gd name="T22" fmla="*/ 148 w 422"/>
                <a:gd name="T23" fmla="*/ 20 h 105"/>
                <a:gd name="T24" fmla="*/ 141 w 422"/>
                <a:gd name="T25" fmla="*/ 24 h 105"/>
                <a:gd name="T26" fmla="*/ 136 w 422"/>
                <a:gd name="T27" fmla="*/ 27 h 105"/>
                <a:gd name="T28" fmla="*/ 129 w 422"/>
                <a:gd name="T29" fmla="*/ 30 h 105"/>
                <a:gd name="T30" fmla="*/ 125 w 422"/>
                <a:gd name="T31" fmla="*/ 33 h 105"/>
                <a:gd name="T32" fmla="*/ 117 w 422"/>
                <a:gd name="T33" fmla="*/ 38 h 105"/>
                <a:gd name="T34" fmla="*/ 113 w 422"/>
                <a:gd name="T35" fmla="*/ 40 h 105"/>
                <a:gd name="T36" fmla="*/ 106 w 422"/>
                <a:gd name="T37" fmla="*/ 45 h 105"/>
                <a:gd name="T38" fmla="*/ 99 w 422"/>
                <a:gd name="T39" fmla="*/ 50 h 105"/>
                <a:gd name="T40" fmla="*/ 93 w 422"/>
                <a:gd name="T41" fmla="*/ 53 h 105"/>
                <a:gd name="T42" fmla="*/ 88 w 422"/>
                <a:gd name="T43" fmla="*/ 57 h 105"/>
                <a:gd name="T44" fmla="*/ 81 w 422"/>
                <a:gd name="T45" fmla="*/ 61 h 105"/>
                <a:gd name="T46" fmla="*/ 76 w 422"/>
                <a:gd name="T47" fmla="*/ 64 h 105"/>
                <a:gd name="T48" fmla="*/ 69 w 422"/>
                <a:gd name="T49" fmla="*/ 68 h 105"/>
                <a:gd name="T50" fmla="*/ 62 w 422"/>
                <a:gd name="T51" fmla="*/ 72 h 105"/>
                <a:gd name="T52" fmla="*/ 57 w 422"/>
                <a:gd name="T53" fmla="*/ 75 h 105"/>
                <a:gd name="T54" fmla="*/ 51 w 422"/>
                <a:gd name="T55" fmla="*/ 77 h 105"/>
                <a:gd name="T56" fmla="*/ 42 w 422"/>
                <a:gd name="T57" fmla="*/ 81 h 105"/>
                <a:gd name="T58" fmla="*/ 34 w 422"/>
                <a:gd name="T59" fmla="*/ 84 h 105"/>
                <a:gd name="T60" fmla="*/ 19 w 422"/>
                <a:gd name="T61" fmla="*/ 88 h 105"/>
                <a:gd name="T62" fmla="*/ 12 w 422"/>
                <a:gd name="T63" fmla="*/ 90 h 105"/>
                <a:gd name="T64" fmla="*/ 8 w 422"/>
                <a:gd name="T65" fmla="*/ 91 h 105"/>
                <a:gd name="T66" fmla="*/ 3 w 422"/>
                <a:gd name="T67" fmla="*/ 96 h 105"/>
                <a:gd name="T68" fmla="*/ 0 w 422"/>
                <a:gd name="T69" fmla="*/ 101 h 105"/>
                <a:gd name="T70" fmla="*/ 0 w 422"/>
                <a:gd name="T71" fmla="*/ 103 h 105"/>
                <a:gd name="T72" fmla="*/ 3 w 422"/>
                <a:gd name="T73" fmla="*/ 104 h 105"/>
                <a:gd name="T74" fmla="*/ 72 w 422"/>
                <a:gd name="T75" fmla="*/ 83 h 105"/>
                <a:gd name="T76" fmla="*/ 229 w 422"/>
                <a:gd name="T77" fmla="*/ 23 h 105"/>
                <a:gd name="T78" fmla="*/ 296 w 422"/>
                <a:gd name="T79" fmla="*/ 40 h 105"/>
                <a:gd name="T80" fmla="*/ 384 w 422"/>
                <a:gd name="T81" fmla="*/ 96 h 105"/>
                <a:gd name="T82" fmla="*/ 419 w 422"/>
                <a:gd name="T83" fmla="*/ 105 h 105"/>
                <a:gd name="T84" fmla="*/ 422 w 422"/>
                <a:gd name="T85" fmla="*/ 103 h 105"/>
                <a:gd name="T86" fmla="*/ 323 w 422"/>
                <a:gd name="T87" fmla="*/ 29 h 105"/>
                <a:gd name="T88" fmla="*/ 243 w 422"/>
                <a:gd name="T8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2" h="105">
                  <a:moveTo>
                    <a:pt x="237" y="0"/>
                  </a:moveTo>
                  <a:cubicBezTo>
                    <a:pt x="232" y="0"/>
                    <a:pt x="226" y="0"/>
                    <a:pt x="221" y="0"/>
                  </a:cubicBezTo>
                  <a:cubicBezTo>
                    <a:pt x="220" y="0"/>
                    <a:pt x="219" y="0"/>
                    <a:pt x="218" y="0"/>
                  </a:cubicBezTo>
                  <a:cubicBezTo>
                    <a:pt x="216" y="1"/>
                    <a:pt x="214" y="1"/>
                    <a:pt x="211" y="1"/>
                  </a:cubicBezTo>
                  <a:cubicBezTo>
                    <a:pt x="210" y="1"/>
                    <a:pt x="209" y="1"/>
                    <a:pt x="208" y="2"/>
                  </a:cubicBezTo>
                  <a:cubicBezTo>
                    <a:pt x="206" y="2"/>
                    <a:pt x="204" y="2"/>
                    <a:pt x="202" y="3"/>
                  </a:cubicBezTo>
                  <a:cubicBezTo>
                    <a:pt x="201" y="3"/>
                    <a:pt x="200" y="3"/>
                    <a:pt x="199" y="3"/>
                  </a:cubicBezTo>
                  <a:cubicBezTo>
                    <a:pt x="197" y="4"/>
                    <a:pt x="195" y="4"/>
                    <a:pt x="193" y="4"/>
                  </a:cubicBezTo>
                  <a:cubicBezTo>
                    <a:pt x="192" y="5"/>
                    <a:pt x="191" y="5"/>
                    <a:pt x="189" y="5"/>
                  </a:cubicBezTo>
                  <a:cubicBezTo>
                    <a:pt x="189" y="5"/>
                    <a:pt x="188" y="6"/>
                    <a:pt x="187" y="6"/>
                  </a:cubicBezTo>
                  <a:cubicBezTo>
                    <a:pt x="186" y="6"/>
                    <a:pt x="185" y="6"/>
                    <a:pt x="184" y="6"/>
                  </a:cubicBezTo>
                  <a:cubicBezTo>
                    <a:pt x="183" y="7"/>
                    <a:pt x="182" y="7"/>
                    <a:pt x="181" y="7"/>
                  </a:cubicBezTo>
                  <a:cubicBezTo>
                    <a:pt x="180" y="8"/>
                    <a:pt x="179" y="8"/>
                    <a:pt x="178" y="8"/>
                  </a:cubicBezTo>
                  <a:cubicBezTo>
                    <a:pt x="177" y="9"/>
                    <a:pt x="176" y="9"/>
                    <a:pt x="174" y="9"/>
                  </a:cubicBezTo>
                  <a:cubicBezTo>
                    <a:pt x="174" y="10"/>
                    <a:pt x="173" y="10"/>
                    <a:pt x="172" y="10"/>
                  </a:cubicBezTo>
                  <a:cubicBezTo>
                    <a:pt x="170" y="11"/>
                    <a:pt x="169" y="11"/>
                    <a:pt x="167" y="12"/>
                  </a:cubicBezTo>
                  <a:cubicBezTo>
                    <a:pt x="166" y="12"/>
                    <a:pt x="165" y="13"/>
                    <a:pt x="164" y="13"/>
                  </a:cubicBezTo>
                  <a:cubicBezTo>
                    <a:pt x="163" y="13"/>
                    <a:pt x="162" y="14"/>
                    <a:pt x="161" y="14"/>
                  </a:cubicBezTo>
                  <a:cubicBezTo>
                    <a:pt x="161" y="14"/>
                    <a:pt x="160" y="15"/>
                    <a:pt x="159" y="15"/>
                  </a:cubicBezTo>
                  <a:cubicBezTo>
                    <a:pt x="158" y="15"/>
                    <a:pt x="157" y="16"/>
                    <a:pt x="156" y="16"/>
                  </a:cubicBezTo>
                  <a:cubicBezTo>
                    <a:pt x="155" y="17"/>
                    <a:pt x="155" y="17"/>
                    <a:pt x="154" y="17"/>
                  </a:cubicBezTo>
                  <a:cubicBezTo>
                    <a:pt x="152" y="18"/>
                    <a:pt x="151" y="19"/>
                    <a:pt x="150" y="19"/>
                  </a:cubicBezTo>
                  <a:cubicBezTo>
                    <a:pt x="150" y="19"/>
                    <a:pt x="149" y="19"/>
                    <a:pt x="149" y="20"/>
                  </a:cubicBezTo>
                  <a:cubicBezTo>
                    <a:pt x="149" y="20"/>
                    <a:pt x="149" y="20"/>
                    <a:pt x="148" y="20"/>
                  </a:cubicBezTo>
                  <a:cubicBezTo>
                    <a:pt x="147" y="21"/>
                    <a:pt x="146" y="21"/>
                    <a:pt x="144" y="22"/>
                  </a:cubicBezTo>
                  <a:cubicBezTo>
                    <a:pt x="143" y="23"/>
                    <a:pt x="142" y="23"/>
                    <a:pt x="141" y="24"/>
                  </a:cubicBezTo>
                  <a:cubicBezTo>
                    <a:pt x="140" y="24"/>
                    <a:pt x="138" y="25"/>
                    <a:pt x="137" y="26"/>
                  </a:cubicBezTo>
                  <a:cubicBezTo>
                    <a:pt x="136" y="26"/>
                    <a:pt x="136" y="26"/>
                    <a:pt x="136" y="27"/>
                  </a:cubicBezTo>
                  <a:cubicBezTo>
                    <a:pt x="135" y="27"/>
                    <a:pt x="133" y="28"/>
                    <a:pt x="132" y="28"/>
                  </a:cubicBezTo>
                  <a:cubicBezTo>
                    <a:pt x="131" y="29"/>
                    <a:pt x="130" y="30"/>
                    <a:pt x="129" y="30"/>
                  </a:cubicBezTo>
                  <a:cubicBezTo>
                    <a:pt x="129" y="31"/>
                    <a:pt x="128" y="31"/>
                    <a:pt x="127" y="31"/>
                  </a:cubicBezTo>
                  <a:cubicBezTo>
                    <a:pt x="126" y="32"/>
                    <a:pt x="126" y="32"/>
                    <a:pt x="125" y="33"/>
                  </a:cubicBezTo>
                  <a:cubicBezTo>
                    <a:pt x="123" y="34"/>
                    <a:pt x="122" y="35"/>
                    <a:pt x="120" y="36"/>
                  </a:cubicBezTo>
                  <a:cubicBezTo>
                    <a:pt x="119" y="36"/>
                    <a:pt x="118" y="37"/>
                    <a:pt x="117" y="38"/>
                  </a:cubicBezTo>
                  <a:cubicBezTo>
                    <a:pt x="117" y="38"/>
                    <a:pt x="116" y="39"/>
                    <a:pt x="115" y="39"/>
                  </a:cubicBezTo>
                  <a:cubicBezTo>
                    <a:pt x="114" y="39"/>
                    <a:pt x="114" y="40"/>
                    <a:pt x="113" y="40"/>
                  </a:cubicBezTo>
                  <a:cubicBezTo>
                    <a:pt x="112" y="41"/>
                    <a:pt x="110" y="42"/>
                    <a:pt x="109" y="43"/>
                  </a:cubicBezTo>
                  <a:cubicBezTo>
                    <a:pt x="108" y="44"/>
                    <a:pt x="107" y="44"/>
                    <a:pt x="106" y="45"/>
                  </a:cubicBezTo>
                  <a:cubicBezTo>
                    <a:pt x="104" y="46"/>
                    <a:pt x="102" y="47"/>
                    <a:pt x="101" y="48"/>
                  </a:cubicBezTo>
                  <a:cubicBezTo>
                    <a:pt x="100" y="49"/>
                    <a:pt x="99" y="49"/>
                    <a:pt x="99" y="50"/>
                  </a:cubicBezTo>
                  <a:cubicBezTo>
                    <a:pt x="98" y="50"/>
                    <a:pt x="97" y="51"/>
                    <a:pt x="96" y="51"/>
                  </a:cubicBezTo>
                  <a:cubicBezTo>
                    <a:pt x="95" y="52"/>
                    <a:pt x="94" y="53"/>
                    <a:pt x="93" y="53"/>
                  </a:cubicBezTo>
                  <a:cubicBezTo>
                    <a:pt x="92" y="54"/>
                    <a:pt x="91" y="55"/>
                    <a:pt x="90" y="55"/>
                  </a:cubicBezTo>
                  <a:cubicBezTo>
                    <a:pt x="89" y="56"/>
                    <a:pt x="88" y="56"/>
                    <a:pt x="88" y="57"/>
                  </a:cubicBezTo>
                  <a:cubicBezTo>
                    <a:pt x="87" y="57"/>
                    <a:pt x="86" y="58"/>
                    <a:pt x="85" y="59"/>
                  </a:cubicBezTo>
                  <a:cubicBezTo>
                    <a:pt x="84" y="59"/>
                    <a:pt x="82" y="60"/>
                    <a:pt x="81" y="61"/>
                  </a:cubicBezTo>
                  <a:cubicBezTo>
                    <a:pt x="80" y="61"/>
                    <a:pt x="80" y="62"/>
                    <a:pt x="79" y="62"/>
                  </a:cubicBezTo>
                  <a:cubicBezTo>
                    <a:pt x="78" y="63"/>
                    <a:pt x="77" y="63"/>
                    <a:pt x="76" y="64"/>
                  </a:cubicBezTo>
                  <a:cubicBezTo>
                    <a:pt x="74" y="65"/>
                    <a:pt x="73" y="66"/>
                    <a:pt x="71" y="67"/>
                  </a:cubicBezTo>
                  <a:cubicBezTo>
                    <a:pt x="70" y="67"/>
                    <a:pt x="69" y="68"/>
                    <a:pt x="69" y="68"/>
                  </a:cubicBezTo>
                  <a:cubicBezTo>
                    <a:pt x="67" y="69"/>
                    <a:pt x="66" y="70"/>
                    <a:pt x="65" y="70"/>
                  </a:cubicBezTo>
                  <a:cubicBezTo>
                    <a:pt x="64" y="71"/>
                    <a:pt x="63" y="71"/>
                    <a:pt x="62" y="72"/>
                  </a:cubicBezTo>
                  <a:cubicBezTo>
                    <a:pt x="61" y="72"/>
                    <a:pt x="60" y="73"/>
                    <a:pt x="59" y="73"/>
                  </a:cubicBezTo>
                  <a:cubicBezTo>
                    <a:pt x="58" y="74"/>
                    <a:pt x="57" y="74"/>
                    <a:pt x="57" y="75"/>
                  </a:cubicBezTo>
                  <a:cubicBezTo>
                    <a:pt x="56" y="75"/>
                    <a:pt x="55" y="75"/>
                    <a:pt x="54" y="76"/>
                  </a:cubicBezTo>
                  <a:cubicBezTo>
                    <a:pt x="53" y="76"/>
                    <a:pt x="52" y="77"/>
                    <a:pt x="51" y="77"/>
                  </a:cubicBezTo>
                  <a:cubicBezTo>
                    <a:pt x="49" y="78"/>
                    <a:pt x="47" y="79"/>
                    <a:pt x="46" y="79"/>
                  </a:cubicBezTo>
                  <a:cubicBezTo>
                    <a:pt x="44" y="80"/>
                    <a:pt x="43" y="80"/>
                    <a:pt x="42" y="81"/>
                  </a:cubicBezTo>
                  <a:cubicBezTo>
                    <a:pt x="40" y="81"/>
                    <a:pt x="39" y="82"/>
                    <a:pt x="38" y="82"/>
                  </a:cubicBezTo>
                  <a:cubicBezTo>
                    <a:pt x="36" y="83"/>
                    <a:pt x="35" y="83"/>
                    <a:pt x="34" y="84"/>
                  </a:cubicBezTo>
                  <a:cubicBezTo>
                    <a:pt x="31" y="85"/>
                    <a:pt x="28" y="85"/>
                    <a:pt x="25" y="86"/>
                  </a:cubicBezTo>
                  <a:cubicBezTo>
                    <a:pt x="23" y="87"/>
                    <a:pt x="21" y="87"/>
                    <a:pt x="19" y="88"/>
                  </a:cubicBezTo>
                  <a:cubicBezTo>
                    <a:pt x="17" y="88"/>
                    <a:pt x="15" y="88"/>
                    <a:pt x="14" y="89"/>
                  </a:cubicBezTo>
                  <a:cubicBezTo>
                    <a:pt x="13" y="89"/>
                    <a:pt x="13" y="89"/>
                    <a:pt x="12" y="90"/>
                  </a:cubicBezTo>
                  <a:cubicBezTo>
                    <a:pt x="11" y="90"/>
                    <a:pt x="10" y="91"/>
                    <a:pt x="9" y="91"/>
                  </a:cubicBezTo>
                  <a:cubicBezTo>
                    <a:pt x="9" y="91"/>
                    <a:pt x="8" y="91"/>
                    <a:pt x="8" y="91"/>
                  </a:cubicBezTo>
                  <a:cubicBezTo>
                    <a:pt x="8" y="92"/>
                    <a:pt x="7" y="93"/>
                    <a:pt x="6" y="93"/>
                  </a:cubicBezTo>
                  <a:cubicBezTo>
                    <a:pt x="5" y="94"/>
                    <a:pt x="4" y="95"/>
                    <a:pt x="3" y="96"/>
                  </a:cubicBezTo>
                  <a:cubicBezTo>
                    <a:pt x="2" y="97"/>
                    <a:pt x="2" y="97"/>
                    <a:pt x="2" y="98"/>
                  </a:cubicBezTo>
                  <a:cubicBezTo>
                    <a:pt x="1" y="99"/>
                    <a:pt x="1" y="100"/>
                    <a:pt x="0" y="101"/>
                  </a:cubicBezTo>
                  <a:cubicBezTo>
                    <a:pt x="0" y="102"/>
                    <a:pt x="0" y="102"/>
                    <a:pt x="0" y="102"/>
                  </a:cubicBezTo>
                  <a:cubicBezTo>
                    <a:pt x="0" y="103"/>
                    <a:pt x="0" y="103"/>
                    <a:pt x="0" y="103"/>
                  </a:cubicBezTo>
                  <a:cubicBezTo>
                    <a:pt x="0" y="103"/>
                    <a:pt x="0" y="103"/>
                    <a:pt x="0" y="103"/>
                  </a:cubicBezTo>
                  <a:cubicBezTo>
                    <a:pt x="1" y="104"/>
                    <a:pt x="2" y="104"/>
                    <a:pt x="3" y="104"/>
                  </a:cubicBezTo>
                  <a:cubicBezTo>
                    <a:pt x="12" y="104"/>
                    <a:pt x="23" y="101"/>
                    <a:pt x="27" y="100"/>
                  </a:cubicBezTo>
                  <a:cubicBezTo>
                    <a:pt x="43" y="96"/>
                    <a:pt x="58" y="90"/>
                    <a:pt x="72" y="83"/>
                  </a:cubicBezTo>
                  <a:cubicBezTo>
                    <a:pt x="102" y="68"/>
                    <a:pt x="130" y="49"/>
                    <a:pt x="161" y="36"/>
                  </a:cubicBezTo>
                  <a:cubicBezTo>
                    <a:pt x="182" y="28"/>
                    <a:pt x="206" y="23"/>
                    <a:pt x="229" y="23"/>
                  </a:cubicBezTo>
                  <a:cubicBezTo>
                    <a:pt x="237" y="23"/>
                    <a:pt x="245" y="23"/>
                    <a:pt x="253" y="25"/>
                  </a:cubicBezTo>
                  <a:cubicBezTo>
                    <a:pt x="268" y="27"/>
                    <a:pt x="283" y="32"/>
                    <a:pt x="296" y="40"/>
                  </a:cubicBezTo>
                  <a:cubicBezTo>
                    <a:pt x="310" y="48"/>
                    <a:pt x="322" y="60"/>
                    <a:pt x="335" y="70"/>
                  </a:cubicBezTo>
                  <a:cubicBezTo>
                    <a:pt x="350" y="81"/>
                    <a:pt x="367" y="89"/>
                    <a:pt x="384" y="96"/>
                  </a:cubicBezTo>
                  <a:cubicBezTo>
                    <a:pt x="393" y="99"/>
                    <a:pt x="401" y="102"/>
                    <a:pt x="410" y="103"/>
                  </a:cubicBezTo>
                  <a:cubicBezTo>
                    <a:pt x="413" y="104"/>
                    <a:pt x="416" y="105"/>
                    <a:pt x="419" y="105"/>
                  </a:cubicBezTo>
                  <a:cubicBezTo>
                    <a:pt x="420" y="105"/>
                    <a:pt x="421" y="104"/>
                    <a:pt x="422" y="104"/>
                  </a:cubicBezTo>
                  <a:cubicBezTo>
                    <a:pt x="422" y="104"/>
                    <a:pt x="422" y="103"/>
                    <a:pt x="422" y="103"/>
                  </a:cubicBezTo>
                  <a:cubicBezTo>
                    <a:pt x="422" y="103"/>
                    <a:pt x="421" y="102"/>
                    <a:pt x="421" y="102"/>
                  </a:cubicBezTo>
                  <a:cubicBezTo>
                    <a:pt x="388" y="77"/>
                    <a:pt x="356" y="53"/>
                    <a:pt x="323" y="29"/>
                  </a:cubicBezTo>
                  <a:cubicBezTo>
                    <a:pt x="314" y="22"/>
                    <a:pt x="305" y="16"/>
                    <a:pt x="294" y="11"/>
                  </a:cubicBezTo>
                  <a:cubicBezTo>
                    <a:pt x="278" y="3"/>
                    <a:pt x="261" y="0"/>
                    <a:pt x="243" y="0"/>
                  </a:cubicBezTo>
                  <a:cubicBezTo>
                    <a:pt x="241" y="0"/>
                    <a:pt x="239" y="0"/>
                    <a:pt x="237" y="0"/>
                  </a:cubicBezTo>
                </a:path>
              </a:pathLst>
            </a:custGeom>
            <a:solidFill>
              <a:srgbClr val="EC4A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5" name="Freeform 3069">
              <a:extLst>
                <a:ext uri="{FF2B5EF4-FFF2-40B4-BE49-F238E27FC236}">
                  <a16:creationId xmlns:a16="http://schemas.microsoft.com/office/drawing/2014/main" id="{B27B93E5-CF71-42E3-BC23-818706B7E661}"/>
                </a:ext>
              </a:extLst>
            </p:cNvPr>
            <p:cNvSpPr>
              <a:spLocks/>
            </p:cNvSpPr>
            <p:nvPr/>
          </p:nvSpPr>
          <p:spPr bwMode="auto">
            <a:xfrm>
              <a:off x="168" y="368"/>
              <a:ext cx="1143" cy="259"/>
            </a:xfrm>
            <a:custGeom>
              <a:avLst/>
              <a:gdLst>
                <a:gd name="T0" fmla="*/ 463 w 480"/>
                <a:gd name="T1" fmla="*/ 19 h 108"/>
                <a:gd name="T2" fmla="*/ 371 w 480"/>
                <a:gd name="T3" fmla="*/ 30 h 108"/>
                <a:gd name="T4" fmla="*/ 282 w 480"/>
                <a:gd name="T5" fmla="*/ 49 h 108"/>
                <a:gd name="T6" fmla="*/ 190 w 480"/>
                <a:gd name="T7" fmla="*/ 41 h 108"/>
                <a:gd name="T8" fmla="*/ 107 w 480"/>
                <a:gd name="T9" fmla="*/ 8 h 108"/>
                <a:gd name="T10" fmla="*/ 5 w 480"/>
                <a:gd name="T11" fmla="*/ 20 h 108"/>
                <a:gd name="T12" fmla="*/ 9 w 480"/>
                <a:gd name="T13" fmla="*/ 32 h 108"/>
                <a:gd name="T14" fmla="*/ 95 w 480"/>
                <a:gd name="T15" fmla="*/ 36 h 108"/>
                <a:gd name="T16" fmla="*/ 157 w 480"/>
                <a:gd name="T17" fmla="*/ 61 h 108"/>
                <a:gd name="T18" fmla="*/ 137 w 480"/>
                <a:gd name="T19" fmla="*/ 55 h 108"/>
                <a:gd name="T20" fmla="*/ 117 w 480"/>
                <a:gd name="T21" fmla="*/ 48 h 108"/>
                <a:gd name="T22" fmla="*/ 108 w 480"/>
                <a:gd name="T23" fmla="*/ 46 h 108"/>
                <a:gd name="T24" fmla="*/ 96 w 480"/>
                <a:gd name="T25" fmla="*/ 48 h 108"/>
                <a:gd name="T26" fmla="*/ 90 w 480"/>
                <a:gd name="T27" fmla="*/ 61 h 108"/>
                <a:gd name="T28" fmla="*/ 104 w 480"/>
                <a:gd name="T29" fmla="*/ 74 h 108"/>
                <a:gd name="T30" fmla="*/ 122 w 480"/>
                <a:gd name="T31" fmla="*/ 81 h 108"/>
                <a:gd name="T32" fmla="*/ 159 w 480"/>
                <a:gd name="T33" fmla="*/ 93 h 108"/>
                <a:gd name="T34" fmla="*/ 234 w 480"/>
                <a:gd name="T35" fmla="*/ 107 h 108"/>
                <a:gd name="T36" fmla="*/ 309 w 480"/>
                <a:gd name="T37" fmla="*/ 98 h 108"/>
                <a:gd name="T38" fmla="*/ 378 w 480"/>
                <a:gd name="T39" fmla="*/ 71 h 108"/>
                <a:gd name="T40" fmla="*/ 459 w 480"/>
                <a:gd name="T41" fmla="*/ 49 h 108"/>
                <a:gd name="T42" fmla="*/ 463 w 480"/>
                <a:gd name="T43" fmla="*/ 1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0" h="108">
                  <a:moveTo>
                    <a:pt x="463" y="19"/>
                  </a:moveTo>
                  <a:cubicBezTo>
                    <a:pt x="432" y="8"/>
                    <a:pt x="400" y="19"/>
                    <a:pt x="371" y="30"/>
                  </a:cubicBezTo>
                  <a:cubicBezTo>
                    <a:pt x="342" y="40"/>
                    <a:pt x="313" y="47"/>
                    <a:pt x="282" y="49"/>
                  </a:cubicBezTo>
                  <a:cubicBezTo>
                    <a:pt x="251" y="50"/>
                    <a:pt x="219" y="50"/>
                    <a:pt x="190" y="41"/>
                  </a:cubicBezTo>
                  <a:cubicBezTo>
                    <a:pt x="161" y="32"/>
                    <a:pt x="136" y="15"/>
                    <a:pt x="107" y="8"/>
                  </a:cubicBezTo>
                  <a:cubicBezTo>
                    <a:pt x="73" y="0"/>
                    <a:pt x="36" y="1"/>
                    <a:pt x="5" y="20"/>
                  </a:cubicBezTo>
                  <a:cubicBezTo>
                    <a:pt x="0" y="23"/>
                    <a:pt x="2" y="33"/>
                    <a:pt x="9" y="32"/>
                  </a:cubicBezTo>
                  <a:cubicBezTo>
                    <a:pt x="37" y="30"/>
                    <a:pt x="67" y="28"/>
                    <a:pt x="95" y="36"/>
                  </a:cubicBezTo>
                  <a:cubicBezTo>
                    <a:pt x="117" y="41"/>
                    <a:pt x="136" y="52"/>
                    <a:pt x="157" y="61"/>
                  </a:cubicBezTo>
                  <a:cubicBezTo>
                    <a:pt x="150" y="59"/>
                    <a:pt x="143" y="57"/>
                    <a:pt x="137" y="55"/>
                  </a:cubicBezTo>
                  <a:cubicBezTo>
                    <a:pt x="130" y="52"/>
                    <a:pt x="124" y="50"/>
                    <a:pt x="117" y="48"/>
                  </a:cubicBezTo>
                  <a:cubicBezTo>
                    <a:pt x="114" y="47"/>
                    <a:pt x="111" y="46"/>
                    <a:pt x="108" y="46"/>
                  </a:cubicBezTo>
                  <a:cubicBezTo>
                    <a:pt x="103" y="45"/>
                    <a:pt x="99" y="47"/>
                    <a:pt x="96" y="48"/>
                  </a:cubicBezTo>
                  <a:cubicBezTo>
                    <a:pt x="90" y="49"/>
                    <a:pt x="87" y="56"/>
                    <a:pt x="90" y="61"/>
                  </a:cubicBezTo>
                  <a:cubicBezTo>
                    <a:pt x="94" y="67"/>
                    <a:pt x="97" y="71"/>
                    <a:pt x="104" y="74"/>
                  </a:cubicBezTo>
                  <a:cubicBezTo>
                    <a:pt x="110" y="77"/>
                    <a:pt x="116" y="79"/>
                    <a:pt x="122" y="81"/>
                  </a:cubicBezTo>
                  <a:cubicBezTo>
                    <a:pt x="135" y="86"/>
                    <a:pt x="147" y="90"/>
                    <a:pt x="159" y="93"/>
                  </a:cubicBezTo>
                  <a:cubicBezTo>
                    <a:pt x="183" y="100"/>
                    <a:pt x="208" y="105"/>
                    <a:pt x="234" y="107"/>
                  </a:cubicBezTo>
                  <a:cubicBezTo>
                    <a:pt x="259" y="108"/>
                    <a:pt x="284" y="105"/>
                    <a:pt x="309" y="98"/>
                  </a:cubicBezTo>
                  <a:cubicBezTo>
                    <a:pt x="332" y="90"/>
                    <a:pt x="355" y="80"/>
                    <a:pt x="378" y="71"/>
                  </a:cubicBezTo>
                  <a:cubicBezTo>
                    <a:pt x="404" y="61"/>
                    <a:pt x="431" y="52"/>
                    <a:pt x="459" y="49"/>
                  </a:cubicBezTo>
                  <a:cubicBezTo>
                    <a:pt x="476" y="47"/>
                    <a:pt x="480" y="25"/>
                    <a:pt x="463" y="19"/>
                  </a:cubicBezTo>
                  <a:close/>
                </a:path>
              </a:pathLst>
            </a:custGeom>
            <a:solidFill>
              <a:srgbClr val="E129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6" name="Freeform 3070">
              <a:extLst>
                <a:ext uri="{FF2B5EF4-FFF2-40B4-BE49-F238E27FC236}">
                  <a16:creationId xmlns:a16="http://schemas.microsoft.com/office/drawing/2014/main" id="{880FA9EC-FFDD-490C-BA95-3F3AB2B4261E}"/>
                </a:ext>
              </a:extLst>
            </p:cNvPr>
            <p:cNvSpPr>
              <a:spLocks/>
            </p:cNvSpPr>
            <p:nvPr/>
          </p:nvSpPr>
          <p:spPr bwMode="auto">
            <a:xfrm>
              <a:off x="182" y="404"/>
              <a:ext cx="1110" cy="242"/>
            </a:xfrm>
            <a:custGeom>
              <a:avLst/>
              <a:gdLst>
                <a:gd name="T0" fmla="*/ 8 w 466"/>
                <a:gd name="T1" fmla="*/ 25 h 101"/>
                <a:gd name="T2" fmla="*/ 51 w 466"/>
                <a:gd name="T3" fmla="*/ 27 h 101"/>
                <a:gd name="T4" fmla="*/ 93 w 466"/>
                <a:gd name="T5" fmla="*/ 42 h 101"/>
                <a:gd name="T6" fmla="*/ 176 w 466"/>
                <a:gd name="T7" fmla="*/ 87 h 101"/>
                <a:gd name="T8" fmla="*/ 271 w 466"/>
                <a:gd name="T9" fmla="*/ 98 h 101"/>
                <a:gd name="T10" fmla="*/ 365 w 466"/>
                <a:gd name="T11" fmla="*/ 74 h 101"/>
                <a:gd name="T12" fmla="*/ 410 w 466"/>
                <a:gd name="T13" fmla="*/ 49 h 101"/>
                <a:gd name="T14" fmla="*/ 429 w 466"/>
                <a:gd name="T15" fmla="*/ 39 h 101"/>
                <a:gd name="T16" fmla="*/ 453 w 466"/>
                <a:gd name="T17" fmla="*/ 34 h 101"/>
                <a:gd name="T18" fmla="*/ 453 w 466"/>
                <a:gd name="T19" fmla="*/ 8 h 101"/>
                <a:gd name="T20" fmla="*/ 407 w 466"/>
                <a:gd name="T21" fmla="*/ 17 h 101"/>
                <a:gd name="T22" fmla="*/ 371 w 466"/>
                <a:gd name="T23" fmla="*/ 39 h 101"/>
                <a:gd name="T24" fmla="*/ 279 w 466"/>
                <a:gd name="T25" fmla="*/ 67 h 101"/>
                <a:gd name="T26" fmla="*/ 187 w 466"/>
                <a:gd name="T27" fmla="*/ 60 h 101"/>
                <a:gd name="T28" fmla="*/ 103 w 466"/>
                <a:gd name="T29" fmla="*/ 16 h 101"/>
                <a:gd name="T30" fmla="*/ 52 w 466"/>
                <a:gd name="T31" fmla="*/ 2 h 101"/>
                <a:gd name="T32" fmla="*/ 3 w 466"/>
                <a:gd name="T33" fmla="*/ 15 h 101"/>
                <a:gd name="T34" fmla="*/ 8 w 466"/>
                <a:gd name="T35" fmla="*/ 2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6" h="101">
                  <a:moveTo>
                    <a:pt x="8" y="25"/>
                  </a:moveTo>
                  <a:cubicBezTo>
                    <a:pt x="22" y="27"/>
                    <a:pt x="36" y="25"/>
                    <a:pt x="51" y="27"/>
                  </a:cubicBezTo>
                  <a:cubicBezTo>
                    <a:pt x="66" y="30"/>
                    <a:pt x="80" y="36"/>
                    <a:pt x="93" y="42"/>
                  </a:cubicBezTo>
                  <a:cubicBezTo>
                    <a:pt x="121" y="57"/>
                    <a:pt x="147" y="76"/>
                    <a:pt x="176" y="87"/>
                  </a:cubicBezTo>
                  <a:cubicBezTo>
                    <a:pt x="206" y="99"/>
                    <a:pt x="239" y="101"/>
                    <a:pt x="271" y="98"/>
                  </a:cubicBezTo>
                  <a:cubicBezTo>
                    <a:pt x="303" y="94"/>
                    <a:pt x="335" y="86"/>
                    <a:pt x="365" y="74"/>
                  </a:cubicBezTo>
                  <a:cubicBezTo>
                    <a:pt x="381" y="68"/>
                    <a:pt x="395" y="58"/>
                    <a:pt x="410" y="49"/>
                  </a:cubicBezTo>
                  <a:cubicBezTo>
                    <a:pt x="416" y="45"/>
                    <a:pt x="422" y="41"/>
                    <a:pt x="429" y="39"/>
                  </a:cubicBezTo>
                  <a:cubicBezTo>
                    <a:pt x="437" y="36"/>
                    <a:pt x="445" y="36"/>
                    <a:pt x="453" y="34"/>
                  </a:cubicBezTo>
                  <a:cubicBezTo>
                    <a:pt x="466" y="31"/>
                    <a:pt x="464" y="12"/>
                    <a:pt x="453" y="8"/>
                  </a:cubicBezTo>
                  <a:cubicBezTo>
                    <a:pt x="438" y="3"/>
                    <a:pt x="420" y="10"/>
                    <a:pt x="407" y="17"/>
                  </a:cubicBezTo>
                  <a:cubicBezTo>
                    <a:pt x="395" y="23"/>
                    <a:pt x="383" y="32"/>
                    <a:pt x="371" y="39"/>
                  </a:cubicBezTo>
                  <a:cubicBezTo>
                    <a:pt x="343" y="54"/>
                    <a:pt x="310" y="62"/>
                    <a:pt x="279" y="67"/>
                  </a:cubicBezTo>
                  <a:cubicBezTo>
                    <a:pt x="248" y="72"/>
                    <a:pt x="216" y="71"/>
                    <a:pt x="187" y="60"/>
                  </a:cubicBezTo>
                  <a:cubicBezTo>
                    <a:pt x="157" y="49"/>
                    <a:pt x="131" y="29"/>
                    <a:pt x="103" y="16"/>
                  </a:cubicBezTo>
                  <a:cubicBezTo>
                    <a:pt x="86" y="9"/>
                    <a:pt x="70" y="4"/>
                    <a:pt x="52" y="2"/>
                  </a:cubicBezTo>
                  <a:cubicBezTo>
                    <a:pt x="35" y="0"/>
                    <a:pt x="15" y="2"/>
                    <a:pt x="3" y="15"/>
                  </a:cubicBezTo>
                  <a:cubicBezTo>
                    <a:pt x="0" y="19"/>
                    <a:pt x="3" y="25"/>
                    <a:pt x="8" y="25"/>
                  </a:cubicBezTo>
                  <a:close/>
                </a:path>
              </a:pathLst>
            </a:custGeom>
            <a:solidFill>
              <a:srgbClr val="D627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7" name="Freeform 3071">
              <a:extLst>
                <a:ext uri="{FF2B5EF4-FFF2-40B4-BE49-F238E27FC236}">
                  <a16:creationId xmlns:a16="http://schemas.microsoft.com/office/drawing/2014/main" id="{DC647D5B-4022-4A18-9DF3-934DA78B0B42}"/>
                </a:ext>
              </a:extLst>
            </p:cNvPr>
            <p:cNvSpPr>
              <a:spLocks/>
            </p:cNvSpPr>
            <p:nvPr/>
          </p:nvSpPr>
          <p:spPr bwMode="auto">
            <a:xfrm>
              <a:off x="392" y="246"/>
              <a:ext cx="543" cy="129"/>
            </a:xfrm>
            <a:custGeom>
              <a:avLst/>
              <a:gdLst>
                <a:gd name="T0" fmla="*/ 224 w 228"/>
                <a:gd name="T1" fmla="*/ 47 h 54"/>
                <a:gd name="T2" fmla="*/ 227 w 228"/>
                <a:gd name="T3" fmla="*/ 38 h 54"/>
                <a:gd name="T4" fmla="*/ 221 w 228"/>
                <a:gd name="T5" fmla="*/ 31 h 54"/>
                <a:gd name="T6" fmla="*/ 180 w 228"/>
                <a:gd name="T7" fmla="*/ 9 h 54"/>
                <a:gd name="T8" fmla="*/ 85 w 228"/>
                <a:gd name="T9" fmla="*/ 12 h 54"/>
                <a:gd name="T10" fmla="*/ 54 w 228"/>
                <a:gd name="T11" fmla="*/ 19 h 54"/>
                <a:gd name="T12" fmla="*/ 17 w 228"/>
                <a:gd name="T13" fmla="*/ 36 h 54"/>
                <a:gd name="T14" fmla="*/ 1 w 228"/>
                <a:gd name="T15" fmla="*/ 50 h 54"/>
                <a:gd name="T16" fmla="*/ 1 w 228"/>
                <a:gd name="T17" fmla="*/ 54 h 54"/>
                <a:gd name="T18" fmla="*/ 18 w 228"/>
                <a:gd name="T19" fmla="*/ 47 h 54"/>
                <a:gd name="T20" fmla="*/ 44 w 228"/>
                <a:gd name="T21" fmla="*/ 39 h 54"/>
                <a:gd name="T22" fmla="*/ 89 w 228"/>
                <a:gd name="T23" fmla="*/ 29 h 54"/>
                <a:gd name="T24" fmla="*/ 192 w 228"/>
                <a:gd name="T25" fmla="*/ 41 h 54"/>
                <a:gd name="T26" fmla="*/ 224 w 228"/>
                <a:gd name="T27"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54">
                  <a:moveTo>
                    <a:pt x="224" y="47"/>
                  </a:moveTo>
                  <a:cubicBezTo>
                    <a:pt x="227" y="45"/>
                    <a:pt x="228" y="41"/>
                    <a:pt x="227" y="38"/>
                  </a:cubicBezTo>
                  <a:cubicBezTo>
                    <a:pt x="226" y="35"/>
                    <a:pt x="223" y="33"/>
                    <a:pt x="221" y="31"/>
                  </a:cubicBezTo>
                  <a:cubicBezTo>
                    <a:pt x="209" y="21"/>
                    <a:pt x="195" y="13"/>
                    <a:pt x="180" y="9"/>
                  </a:cubicBezTo>
                  <a:cubicBezTo>
                    <a:pt x="149" y="0"/>
                    <a:pt x="117" y="6"/>
                    <a:pt x="85" y="12"/>
                  </a:cubicBezTo>
                  <a:cubicBezTo>
                    <a:pt x="75" y="14"/>
                    <a:pt x="64" y="16"/>
                    <a:pt x="54" y="19"/>
                  </a:cubicBezTo>
                  <a:cubicBezTo>
                    <a:pt x="41" y="23"/>
                    <a:pt x="29" y="30"/>
                    <a:pt x="17" y="36"/>
                  </a:cubicBezTo>
                  <a:cubicBezTo>
                    <a:pt x="11" y="40"/>
                    <a:pt x="4" y="44"/>
                    <a:pt x="1" y="50"/>
                  </a:cubicBezTo>
                  <a:cubicBezTo>
                    <a:pt x="0" y="51"/>
                    <a:pt x="1" y="52"/>
                    <a:pt x="1" y="54"/>
                  </a:cubicBezTo>
                  <a:cubicBezTo>
                    <a:pt x="7" y="53"/>
                    <a:pt x="13" y="50"/>
                    <a:pt x="18" y="47"/>
                  </a:cubicBezTo>
                  <a:cubicBezTo>
                    <a:pt x="26" y="44"/>
                    <a:pt x="35" y="41"/>
                    <a:pt x="44" y="39"/>
                  </a:cubicBezTo>
                  <a:cubicBezTo>
                    <a:pt x="59" y="35"/>
                    <a:pt x="74" y="32"/>
                    <a:pt x="89" y="29"/>
                  </a:cubicBezTo>
                  <a:cubicBezTo>
                    <a:pt x="124" y="25"/>
                    <a:pt x="159" y="29"/>
                    <a:pt x="192" y="41"/>
                  </a:cubicBezTo>
                  <a:cubicBezTo>
                    <a:pt x="203" y="46"/>
                    <a:pt x="213" y="52"/>
                    <a:pt x="224" y="47"/>
                  </a:cubicBezTo>
                  <a:close/>
                </a:path>
              </a:pathLst>
            </a:custGeom>
            <a:solidFill>
              <a:srgbClr val="FD5B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8" name="Freeform 3072">
              <a:extLst>
                <a:ext uri="{FF2B5EF4-FFF2-40B4-BE49-F238E27FC236}">
                  <a16:creationId xmlns:a16="http://schemas.microsoft.com/office/drawing/2014/main" id="{A4F91434-2780-4265-A075-EC93624F58F1}"/>
                </a:ext>
              </a:extLst>
            </p:cNvPr>
            <p:cNvSpPr>
              <a:spLocks/>
            </p:cNvSpPr>
            <p:nvPr/>
          </p:nvSpPr>
          <p:spPr bwMode="auto">
            <a:xfrm>
              <a:off x="1047" y="311"/>
              <a:ext cx="76" cy="74"/>
            </a:xfrm>
            <a:custGeom>
              <a:avLst/>
              <a:gdLst>
                <a:gd name="T0" fmla="*/ 0 w 32"/>
                <a:gd name="T1" fmla="*/ 17 h 31"/>
                <a:gd name="T2" fmla="*/ 0 w 32"/>
                <a:gd name="T3" fmla="*/ 20 h 31"/>
                <a:gd name="T4" fmla="*/ 2 w 32"/>
                <a:gd name="T5" fmla="*/ 25 h 31"/>
                <a:gd name="T6" fmla="*/ 14 w 32"/>
                <a:gd name="T7" fmla="*/ 30 h 31"/>
                <a:gd name="T8" fmla="*/ 25 w 32"/>
                <a:gd name="T9" fmla="*/ 9 h 31"/>
                <a:gd name="T10" fmla="*/ 0 w 32"/>
                <a:gd name="T11" fmla="*/ 17 h 31"/>
              </a:gdLst>
              <a:ahLst/>
              <a:cxnLst>
                <a:cxn ang="0">
                  <a:pos x="T0" y="T1"/>
                </a:cxn>
                <a:cxn ang="0">
                  <a:pos x="T2" y="T3"/>
                </a:cxn>
                <a:cxn ang="0">
                  <a:pos x="T4" y="T5"/>
                </a:cxn>
                <a:cxn ang="0">
                  <a:pos x="T6" y="T7"/>
                </a:cxn>
                <a:cxn ang="0">
                  <a:pos x="T8" y="T9"/>
                </a:cxn>
                <a:cxn ang="0">
                  <a:pos x="T10" y="T11"/>
                </a:cxn>
              </a:cxnLst>
              <a:rect l="0" t="0" r="r" b="b"/>
              <a:pathLst>
                <a:path w="32" h="31">
                  <a:moveTo>
                    <a:pt x="0" y="17"/>
                  </a:moveTo>
                  <a:cubicBezTo>
                    <a:pt x="0" y="18"/>
                    <a:pt x="0" y="19"/>
                    <a:pt x="0" y="20"/>
                  </a:cubicBezTo>
                  <a:cubicBezTo>
                    <a:pt x="0" y="22"/>
                    <a:pt x="1" y="23"/>
                    <a:pt x="2" y="25"/>
                  </a:cubicBezTo>
                  <a:cubicBezTo>
                    <a:pt x="5" y="28"/>
                    <a:pt x="9" y="30"/>
                    <a:pt x="14" y="30"/>
                  </a:cubicBezTo>
                  <a:cubicBezTo>
                    <a:pt x="25" y="31"/>
                    <a:pt x="32" y="17"/>
                    <a:pt x="25" y="9"/>
                  </a:cubicBezTo>
                  <a:cubicBezTo>
                    <a:pt x="17" y="0"/>
                    <a:pt x="4" y="8"/>
                    <a:pt x="0" y="17"/>
                  </a:cubicBezTo>
                  <a:close/>
                </a:path>
              </a:pathLst>
            </a:custGeom>
            <a:solidFill>
              <a:srgbClr val="F385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9" name="Freeform 3073">
              <a:extLst>
                <a:ext uri="{FF2B5EF4-FFF2-40B4-BE49-F238E27FC236}">
                  <a16:creationId xmlns:a16="http://schemas.microsoft.com/office/drawing/2014/main" id="{ECE9FA75-EE04-4DCD-B993-DA06AAB49C89}"/>
                </a:ext>
              </a:extLst>
            </p:cNvPr>
            <p:cNvSpPr>
              <a:spLocks/>
            </p:cNvSpPr>
            <p:nvPr/>
          </p:nvSpPr>
          <p:spPr bwMode="auto">
            <a:xfrm>
              <a:off x="1061" y="332"/>
              <a:ext cx="43" cy="39"/>
            </a:xfrm>
            <a:custGeom>
              <a:avLst/>
              <a:gdLst>
                <a:gd name="T0" fmla="*/ 1 w 18"/>
                <a:gd name="T1" fmla="*/ 9 h 16"/>
                <a:gd name="T2" fmla="*/ 1 w 18"/>
                <a:gd name="T3" fmla="*/ 11 h 16"/>
                <a:gd name="T4" fmla="*/ 2 w 18"/>
                <a:gd name="T5" fmla="*/ 13 h 16"/>
                <a:gd name="T6" fmla="*/ 8 w 18"/>
                <a:gd name="T7" fmla="*/ 16 h 16"/>
                <a:gd name="T8" fmla="*/ 14 w 18"/>
                <a:gd name="T9" fmla="*/ 5 h 16"/>
                <a:gd name="T10" fmla="*/ 1 w 18"/>
                <a:gd name="T11" fmla="*/ 9 h 16"/>
              </a:gdLst>
              <a:ahLst/>
              <a:cxnLst>
                <a:cxn ang="0">
                  <a:pos x="T0" y="T1"/>
                </a:cxn>
                <a:cxn ang="0">
                  <a:pos x="T2" y="T3"/>
                </a:cxn>
                <a:cxn ang="0">
                  <a:pos x="T4" y="T5"/>
                </a:cxn>
                <a:cxn ang="0">
                  <a:pos x="T6" y="T7"/>
                </a:cxn>
                <a:cxn ang="0">
                  <a:pos x="T8" y="T9"/>
                </a:cxn>
                <a:cxn ang="0">
                  <a:pos x="T10" y="T11"/>
                </a:cxn>
              </a:cxnLst>
              <a:rect l="0" t="0" r="r" b="b"/>
              <a:pathLst>
                <a:path w="18" h="16">
                  <a:moveTo>
                    <a:pt x="1" y="9"/>
                  </a:moveTo>
                  <a:cubicBezTo>
                    <a:pt x="1" y="10"/>
                    <a:pt x="0" y="10"/>
                    <a:pt x="1" y="11"/>
                  </a:cubicBezTo>
                  <a:cubicBezTo>
                    <a:pt x="1" y="12"/>
                    <a:pt x="1" y="13"/>
                    <a:pt x="2" y="13"/>
                  </a:cubicBezTo>
                  <a:cubicBezTo>
                    <a:pt x="3" y="15"/>
                    <a:pt x="6" y="16"/>
                    <a:pt x="8" y="16"/>
                  </a:cubicBezTo>
                  <a:cubicBezTo>
                    <a:pt x="14" y="16"/>
                    <a:pt x="18" y="9"/>
                    <a:pt x="14" y="5"/>
                  </a:cubicBezTo>
                  <a:cubicBezTo>
                    <a:pt x="10" y="0"/>
                    <a:pt x="3" y="4"/>
                    <a:pt x="1" y="9"/>
                  </a:cubicBezTo>
                  <a:close/>
                </a:path>
              </a:pathLst>
            </a:custGeom>
            <a:solidFill>
              <a:srgbClr val="382A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0" name="Freeform 3074">
              <a:extLst>
                <a:ext uri="{FF2B5EF4-FFF2-40B4-BE49-F238E27FC236}">
                  <a16:creationId xmlns:a16="http://schemas.microsoft.com/office/drawing/2014/main" id="{0F956363-1D93-4CA5-8947-28B0202CBFC6}"/>
                </a:ext>
              </a:extLst>
            </p:cNvPr>
            <p:cNvSpPr>
              <a:spLocks/>
            </p:cNvSpPr>
            <p:nvPr/>
          </p:nvSpPr>
          <p:spPr bwMode="auto">
            <a:xfrm>
              <a:off x="1071" y="342"/>
              <a:ext cx="21" cy="17"/>
            </a:xfrm>
            <a:custGeom>
              <a:avLst/>
              <a:gdLst>
                <a:gd name="T0" fmla="*/ 0 w 9"/>
                <a:gd name="T1" fmla="*/ 4 h 7"/>
                <a:gd name="T2" fmla="*/ 0 w 9"/>
                <a:gd name="T3" fmla="*/ 4 h 7"/>
                <a:gd name="T4" fmla="*/ 1 w 9"/>
                <a:gd name="T5" fmla="*/ 5 h 7"/>
                <a:gd name="T6" fmla="*/ 4 w 9"/>
                <a:gd name="T7" fmla="*/ 7 h 7"/>
                <a:gd name="T8" fmla="*/ 7 w 9"/>
                <a:gd name="T9" fmla="*/ 2 h 7"/>
                <a:gd name="T10" fmla="*/ 0 w 9"/>
                <a:gd name="T11" fmla="*/ 4 h 7"/>
              </a:gdLst>
              <a:ahLst/>
              <a:cxnLst>
                <a:cxn ang="0">
                  <a:pos x="T0" y="T1"/>
                </a:cxn>
                <a:cxn ang="0">
                  <a:pos x="T2" y="T3"/>
                </a:cxn>
                <a:cxn ang="0">
                  <a:pos x="T4" y="T5"/>
                </a:cxn>
                <a:cxn ang="0">
                  <a:pos x="T6" y="T7"/>
                </a:cxn>
                <a:cxn ang="0">
                  <a:pos x="T8" y="T9"/>
                </a:cxn>
                <a:cxn ang="0">
                  <a:pos x="T10" y="T11"/>
                </a:cxn>
              </a:cxnLst>
              <a:rect l="0" t="0" r="r" b="b"/>
              <a:pathLst>
                <a:path w="9" h="7">
                  <a:moveTo>
                    <a:pt x="0" y="4"/>
                  </a:moveTo>
                  <a:cubicBezTo>
                    <a:pt x="0" y="4"/>
                    <a:pt x="0" y="4"/>
                    <a:pt x="0" y="4"/>
                  </a:cubicBezTo>
                  <a:cubicBezTo>
                    <a:pt x="0" y="5"/>
                    <a:pt x="0" y="5"/>
                    <a:pt x="1" y="5"/>
                  </a:cubicBezTo>
                  <a:cubicBezTo>
                    <a:pt x="1" y="6"/>
                    <a:pt x="3" y="7"/>
                    <a:pt x="4" y="7"/>
                  </a:cubicBezTo>
                  <a:cubicBezTo>
                    <a:pt x="7" y="7"/>
                    <a:pt x="9" y="4"/>
                    <a:pt x="7" y="2"/>
                  </a:cubicBezTo>
                  <a:cubicBezTo>
                    <a:pt x="5" y="0"/>
                    <a:pt x="1" y="1"/>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1" name="Freeform 3075">
              <a:extLst>
                <a:ext uri="{FF2B5EF4-FFF2-40B4-BE49-F238E27FC236}">
                  <a16:creationId xmlns:a16="http://schemas.microsoft.com/office/drawing/2014/main" id="{09AD9719-1BB3-46A0-AC10-C1B280498059}"/>
                </a:ext>
              </a:extLst>
            </p:cNvPr>
            <p:cNvSpPr>
              <a:spLocks/>
            </p:cNvSpPr>
            <p:nvPr/>
          </p:nvSpPr>
          <p:spPr bwMode="auto">
            <a:xfrm>
              <a:off x="725" y="395"/>
              <a:ext cx="191" cy="100"/>
            </a:xfrm>
            <a:custGeom>
              <a:avLst/>
              <a:gdLst>
                <a:gd name="T0" fmla="*/ 70 w 80"/>
                <a:gd name="T1" fmla="*/ 36 h 42"/>
                <a:gd name="T2" fmla="*/ 33 w 80"/>
                <a:gd name="T3" fmla="*/ 41 h 42"/>
                <a:gd name="T4" fmla="*/ 25 w 80"/>
                <a:gd name="T5" fmla="*/ 40 h 42"/>
                <a:gd name="T6" fmla="*/ 15 w 80"/>
                <a:gd name="T7" fmla="*/ 27 h 42"/>
                <a:gd name="T8" fmla="*/ 3 w 80"/>
                <a:gd name="T9" fmla="*/ 11 h 42"/>
                <a:gd name="T10" fmla="*/ 1 w 80"/>
                <a:gd name="T11" fmla="*/ 7 h 42"/>
                <a:gd name="T12" fmla="*/ 6 w 80"/>
                <a:gd name="T13" fmla="*/ 1 h 42"/>
                <a:gd name="T14" fmla="*/ 15 w 80"/>
                <a:gd name="T15" fmla="*/ 3 h 42"/>
                <a:gd name="T16" fmla="*/ 56 w 80"/>
                <a:gd name="T17" fmla="*/ 18 h 42"/>
                <a:gd name="T18" fmla="*/ 74 w 80"/>
                <a:gd name="T19" fmla="*/ 23 h 42"/>
                <a:gd name="T20" fmla="*/ 80 w 80"/>
                <a:gd name="T21" fmla="*/ 25 h 42"/>
                <a:gd name="T22" fmla="*/ 70 w 80"/>
                <a:gd name="T23"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42">
                  <a:moveTo>
                    <a:pt x="70" y="36"/>
                  </a:moveTo>
                  <a:cubicBezTo>
                    <a:pt x="58" y="40"/>
                    <a:pt x="45" y="42"/>
                    <a:pt x="33" y="41"/>
                  </a:cubicBezTo>
                  <a:cubicBezTo>
                    <a:pt x="30" y="41"/>
                    <a:pt x="27" y="41"/>
                    <a:pt x="25" y="40"/>
                  </a:cubicBezTo>
                  <a:cubicBezTo>
                    <a:pt x="20" y="37"/>
                    <a:pt x="17" y="32"/>
                    <a:pt x="15" y="27"/>
                  </a:cubicBezTo>
                  <a:cubicBezTo>
                    <a:pt x="12" y="21"/>
                    <a:pt x="8" y="16"/>
                    <a:pt x="3" y="11"/>
                  </a:cubicBezTo>
                  <a:cubicBezTo>
                    <a:pt x="2" y="10"/>
                    <a:pt x="1" y="9"/>
                    <a:pt x="1" y="7"/>
                  </a:cubicBezTo>
                  <a:cubicBezTo>
                    <a:pt x="0" y="4"/>
                    <a:pt x="3" y="1"/>
                    <a:pt x="6" y="1"/>
                  </a:cubicBezTo>
                  <a:cubicBezTo>
                    <a:pt x="9" y="0"/>
                    <a:pt x="12" y="1"/>
                    <a:pt x="15" y="3"/>
                  </a:cubicBezTo>
                  <a:cubicBezTo>
                    <a:pt x="29" y="9"/>
                    <a:pt x="43" y="13"/>
                    <a:pt x="56" y="18"/>
                  </a:cubicBezTo>
                  <a:cubicBezTo>
                    <a:pt x="62" y="20"/>
                    <a:pt x="68" y="22"/>
                    <a:pt x="74" y="23"/>
                  </a:cubicBezTo>
                  <a:cubicBezTo>
                    <a:pt x="76" y="23"/>
                    <a:pt x="79" y="23"/>
                    <a:pt x="80" y="25"/>
                  </a:cubicBezTo>
                  <a:cubicBezTo>
                    <a:pt x="80" y="27"/>
                    <a:pt x="74" y="35"/>
                    <a:pt x="70" y="36"/>
                  </a:cubicBezTo>
                  <a:close/>
                </a:path>
              </a:pathLst>
            </a:custGeom>
            <a:solidFill>
              <a:srgbClr val="CA2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2" name="Freeform 3076">
              <a:extLst>
                <a:ext uri="{FF2B5EF4-FFF2-40B4-BE49-F238E27FC236}">
                  <a16:creationId xmlns:a16="http://schemas.microsoft.com/office/drawing/2014/main" id="{449D75A1-CEF9-4DE9-8333-D39B01EBA584}"/>
                </a:ext>
              </a:extLst>
            </p:cNvPr>
            <p:cNvSpPr>
              <a:spLocks/>
            </p:cNvSpPr>
            <p:nvPr/>
          </p:nvSpPr>
          <p:spPr bwMode="auto">
            <a:xfrm>
              <a:off x="928" y="287"/>
              <a:ext cx="124" cy="232"/>
            </a:xfrm>
            <a:custGeom>
              <a:avLst/>
              <a:gdLst>
                <a:gd name="T0" fmla="*/ 52 w 52"/>
                <a:gd name="T1" fmla="*/ 0 h 97"/>
                <a:gd name="T2" fmla="*/ 42 w 52"/>
                <a:gd name="T3" fmla="*/ 1 h 97"/>
                <a:gd name="T4" fmla="*/ 27 w 52"/>
                <a:gd name="T5" fmla="*/ 5 h 97"/>
                <a:gd name="T6" fmla="*/ 6 w 52"/>
                <a:gd name="T7" fmla="*/ 29 h 97"/>
                <a:gd name="T8" fmla="*/ 20 w 52"/>
                <a:gd name="T9" fmla="*/ 84 h 97"/>
                <a:gd name="T10" fmla="*/ 51 w 52"/>
                <a:gd name="T11" fmla="*/ 97 h 97"/>
                <a:gd name="T12" fmla="*/ 31 w 52"/>
                <a:gd name="T13" fmla="*/ 82 h 97"/>
                <a:gd name="T14" fmla="*/ 19 w 52"/>
                <a:gd name="T15" fmla="*/ 69 h 97"/>
                <a:gd name="T16" fmla="*/ 13 w 52"/>
                <a:gd name="T17" fmla="*/ 39 h 97"/>
                <a:gd name="T18" fmla="*/ 19 w 52"/>
                <a:gd name="T19" fmla="*/ 20 h 97"/>
                <a:gd name="T20" fmla="*/ 52 w 52"/>
                <a:gd name="T21"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97">
                  <a:moveTo>
                    <a:pt x="52" y="0"/>
                  </a:moveTo>
                  <a:cubicBezTo>
                    <a:pt x="49" y="1"/>
                    <a:pt x="46" y="1"/>
                    <a:pt x="42" y="1"/>
                  </a:cubicBezTo>
                  <a:cubicBezTo>
                    <a:pt x="37" y="2"/>
                    <a:pt x="32" y="3"/>
                    <a:pt x="27" y="5"/>
                  </a:cubicBezTo>
                  <a:cubicBezTo>
                    <a:pt x="17" y="9"/>
                    <a:pt x="10" y="19"/>
                    <a:pt x="6" y="29"/>
                  </a:cubicBezTo>
                  <a:cubicBezTo>
                    <a:pt x="0" y="48"/>
                    <a:pt x="5" y="72"/>
                    <a:pt x="20" y="84"/>
                  </a:cubicBezTo>
                  <a:cubicBezTo>
                    <a:pt x="29" y="91"/>
                    <a:pt x="40" y="94"/>
                    <a:pt x="51" y="97"/>
                  </a:cubicBezTo>
                  <a:cubicBezTo>
                    <a:pt x="45" y="92"/>
                    <a:pt x="37" y="87"/>
                    <a:pt x="31" y="82"/>
                  </a:cubicBezTo>
                  <a:cubicBezTo>
                    <a:pt x="26" y="79"/>
                    <a:pt x="22" y="74"/>
                    <a:pt x="19" y="69"/>
                  </a:cubicBezTo>
                  <a:cubicBezTo>
                    <a:pt x="13" y="61"/>
                    <a:pt x="12" y="50"/>
                    <a:pt x="13" y="39"/>
                  </a:cubicBezTo>
                  <a:cubicBezTo>
                    <a:pt x="14" y="32"/>
                    <a:pt x="15" y="25"/>
                    <a:pt x="19" y="20"/>
                  </a:cubicBezTo>
                  <a:cubicBezTo>
                    <a:pt x="26" y="8"/>
                    <a:pt x="40" y="4"/>
                    <a:pt x="52" y="0"/>
                  </a:cubicBezTo>
                  <a:close/>
                </a:path>
              </a:pathLst>
            </a:custGeom>
            <a:solidFill>
              <a:srgbClr val="AD05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3" name="Freeform 3077">
              <a:extLst>
                <a:ext uri="{FF2B5EF4-FFF2-40B4-BE49-F238E27FC236}">
                  <a16:creationId xmlns:a16="http://schemas.microsoft.com/office/drawing/2014/main" id="{6BC4EF7B-386A-4295-86CE-A919D3D342F1}"/>
                </a:ext>
              </a:extLst>
            </p:cNvPr>
            <p:cNvSpPr>
              <a:spLocks/>
            </p:cNvSpPr>
            <p:nvPr/>
          </p:nvSpPr>
          <p:spPr bwMode="auto">
            <a:xfrm>
              <a:off x="373" y="5"/>
              <a:ext cx="109" cy="95"/>
            </a:xfrm>
            <a:custGeom>
              <a:avLst/>
              <a:gdLst>
                <a:gd name="T0" fmla="*/ 4 w 46"/>
                <a:gd name="T1" fmla="*/ 38 h 40"/>
                <a:gd name="T2" fmla="*/ 45 w 46"/>
                <a:gd name="T3" fmla="*/ 2 h 40"/>
                <a:gd name="T4" fmla="*/ 44 w 46"/>
                <a:gd name="T5" fmla="*/ 1 h 40"/>
                <a:gd name="T6" fmla="*/ 1 w 46"/>
                <a:gd name="T7" fmla="*/ 36 h 40"/>
                <a:gd name="T8" fmla="*/ 4 w 46"/>
                <a:gd name="T9" fmla="*/ 38 h 40"/>
              </a:gdLst>
              <a:ahLst/>
              <a:cxnLst>
                <a:cxn ang="0">
                  <a:pos x="T0" y="T1"/>
                </a:cxn>
                <a:cxn ang="0">
                  <a:pos x="T2" y="T3"/>
                </a:cxn>
                <a:cxn ang="0">
                  <a:pos x="T4" y="T5"/>
                </a:cxn>
                <a:cxn ang="0">
                  <a:pos x="T6" y="T7"/>
                </a:cxn>
                <a:cxn ang="0">
                  <a:pos x="T8" y="T9"/>
                </a:cxn>
              </a:cxnLst>
              <a:rect l="0" t="0" r="r" b="b"/>
              <a:pathLst>
                <a:path w="46" h="40">
                  <a:moveTo>
                    <a:pt x="4" y="38"/>
                  </a:moveTo>
                  <a:cubicBezTo>
                    <a:pt x="18" y="27"/>
                    <a:pt x="34" y="16"/>
                    <a:pt x="45" y="2"/>
                  </a:cubicBezTo>
                  <a:cubicBezTo>
                    <a:pt x="46" y="2"/>
                    <a:pt x="45" y="0"/>
                    <a:pt x="44" y="1"/>
                  </a:cubicBezTo>
                  <a:cubicBezTo>
                    <a:pt x="29" y="11"/>
                    <a:pt x="16" y="25"/>
                    <a:pt x="1" y="36"/>
                  </a:cubicBezTo>
                  <a:cubicBezTo>
                    <a:pt x="0" y="37"/>
                    <a:pt x="2" y="40"/>
                    <a:pt x="4" y="38"/>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4" name="Freeform 3078">
              <a:extLst>
                <a:ext uri="{FF2B5EF4-FFF2-40B4-BE49-F238E27FC236}">
                  <a16:creationId xmlns:a16="http://schemas.microsoft.com/office/drawing/2014/main" id="{15D72957-FCFB-413A-99EB-653697BC1629}"/>
                </a:ext>
              </a:extLst>
            </p:cNvPr>
            <p:cNvSpPr>
              <a:spLocks/>
            </p:cNvSpPr>
            <p:nvPr/>
          </p:nvSpPr>
          <p:spPr bwMode="auto">
            <a:xfrm>
              <a:off x="637" y="48"/>
              <a:ext cx="134" cy="131"/>
            </a:xfrm>
            <a:custGeom>
              <a:avLst/>
              <a:gdLst>
                <a:gd name="T0" fmla="*/ 0 w 56"/>
                <a:gd name="T1" fmla="*/ 0 h 55"/>
                <a:gd name="T2" fmla="*/ 13 w 56"/>
                <a:gd name="T3" fmla="*/ 7 h 55"/>
                <a:gd name="T4" fmla="*/ 32 w 56"/>
                <a:gd name="T5" fmla="*/ 22 h 55"/>
                <a:gd name="T6" fmla="*/ 56 w 56"/>
                <a:gd name="T7" fmla="*/ 55 h 55"/>
                <a:gd name="T8" fmla="*/ 56 w 56"/>
                <a:gd name="T9" fmla="*/ 54 h 55"/>
                <a:gd name="T10" fmla="*/ 34 w 56"/>
                <a:gd name="T11" fmla="*/ 23 h 55"/>
                <a:gd name="T12" fmla="*/ 18 w 56"/>
                <a:gd name="T13" fmla="*/ 10 h 55"/>
                <a:gd name="T14" fmla="*/ 0 w 56"/>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55">
                  <a:moveTo>
                    <a:pt x="0" y="0"/>
                  </a:moveTo>
                  <a:cubicBezTo>
                    <a:pt x="4" y="3"/>
                    <a:pt x="9" y="5"/>
                    <a:pt x="13" y="7"/>
                  </a:cubicBezTo>
                  <a:cubicBezTo>
                    <a:pt x="20" y="12"/>
                    <a:pt x="26" y="17"/>
                    <a:pt x="32" y="22"/>
                  </a:cubicBezTo>
                  <a:cubicBezTo>
                    <a:pt x="42" y="32"/>
                    <a:pt x="49" y="42"/>
                    <a:pt x="56" y="55"/>
                  </a:cubicBezTo>
                  <a:cubicBezTo>
                    <a:pt x="56" y="55"/>
                    <a:pt x="56" y="55"/>
                    <a:pt x="56" y="54"/>
                  </a:cubicBezTo>
                  <a:cubicBezTo>
                    <a:pt x="54" y="42"/>
                    <a:pt x="43" y="31"/>
                    <a:pt x="34" y="23"/>
                  </a:cubicBezTo>
                  <a:cubicBezTo>
                    <a:pt x="29" y="18"/>
                    <a:pt x="24" y="14"/>
                    <a:pt x="18" y="10"/>
                  </a:cubicBezTo>
                  <a:cubicBezTo>
                    <a:pt x="12" y="5"/>
                    <a:pt x="6" y="4"/>
                    <a:pt x="0" y="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5" name="Freeform 3079">
              <a:extLst>
                <a:ext uri="{FF2B5EF4-FFF2-40B4-BE49-F238E27FC236}">
                  <a16:creationId xmlns:a16="http://schemas.microsoft.com/office/drawing/2014/main" id="{23B431B7-E74D-4EDF-8FCA-5F9D10871AF8}"/>
                </a:ext>
              </a:extLst>
            </p:cNvPr>
            <p:cNvSpPr>
              <a:spLocks/>
            </p:cNvSpPr>
            <p:nvPr/>
          </p:nvSpPr>
          <p:spPr bwMode="auto">
            <a:xfrm>
              <a:off x="637" y="62"/>
              <a:ext cx="110" cy="115"/>
            </a:xfrm>
            <a:custGeom>
              <a:avLst/>
              <a:gdLst>
                <a:gd name="T0" fmla="*/ 0 w 46"/>
                <a:gd name="T1" fmla="*/ 0 h 48"/>
                <a:gd name="T2" fmla="*/ 26 w 46"/>
                <a:gd name="T3" fmla="*/ 20 h 48"/>
                <a:gd name="T4" fmla="*/ 45 w 46"/>
                <a:gd name="T5" fmla="*/ 47 h 48"/>
                <a:gd name="T6" fmla="*/ 46 w 46"/>
                <a:gd name="T7" fmla="*/ 47 h 48"/>
                <a:gd name="T8" fmla="*/ 28 w 46"/>
                <a:gd name="T9" fmla="*/ 20 h 48"/>
                <a:gd name="T10" fmla="*/ 0 w 46"/>
                <a:gd name="T11" fmla="*/ 0 h 48"/>
              </a:gdLst>
              <a:ahLst/>
              <a:cxnLst>
                <a:cxn ang="0">
                  <a:pos x="T0" y="T1"/>
                </a:cxn>
                <a:cxn ang="0">
                  <a:pos x="T2" y="T3"/>
                </a:cxn>
                <a:cxn ang="0">
                  <a:pos x="T4" y="T5"/>
                </a:cxn>
                <a:cxn ang="0">
                  <a:pos x="T6" y="T7"/>
                </a:cxn>
                <a:cxn ang="0">
                  <a:pos x="T8" y="T9"/>
                </a:cxn>
                <a:cxn ang="0">
                  <a:pos x="T10" y="T11"/>
                </a:cxn>
              </a:cxnLst>
              <a:rect l="0" t="0" r="r" b="b"/>
              <a:pathLst>
                <a:path w="46" h="48">
                  <a:moveTo>
                    <a:pt x="0" y="0"/>
                  </a:moveTo>
                  <a:cubicBezTo>
                    <a:pt x="10" y="5"/>
                    <a:pt x="19" y="12"/>
                    <a:pt x="26" y="20"/>
                  </a:cubicBezTo>
                  <a:cubicBezTo>
                    <a:pt x="34" y="29"/>
                    <a:pt x="38" y="38"/>
                    <a:pt x="45" y="47"/>
                  </a:cubicBezTo>
                  <a:cubicBezTo>
                    <a:pt x="45" y="48"/>
                    <a:pt x="46" y="48"/>
                    <a:pt x="46" y="47"/>
                  </a:cubicBezTo>
                  <a:cubicBezTo>
                    <a:pt x="43" y="37"/>
                    <a:pt x="35" y="27"/>
                    <a:pt x="28" y="20"/>
                  </a:cubicBezTo>
                  <a:cubicBezTo>
                    <a:pt x="20" y="11"/>
                    <a:pt x="11" y="5"/>
                    <a:pt x="0" y="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6" name="Freeform 3080">
              <a:extLst>
                <a:ext uri="{FF2B5EF4-FFF2-40B4-BE49-F238E27FC236}">
                  <a16:creationId xmlns:a16="http://schemas.microsoft.com/office/drawing/2014/main" id="{C951770E-779C-4559-9894-745751DAD962}"/>
                </a:ext>
              </a:extLst>
            </p:cNvPr>
            <p:cNvSpPr>
              <a:spLocks/>
            </p:cNvSpPr>
            <p:nvPr/>
          </p:nvSpPr>
          <p:spPr bwMode="auto">
            <a:xfrm>
              <a:off x="630" y="76"/>
              <a:ext cx="100" cy="115"/>
            </a:xfrm>
            <a:custGeom>
              <a:avLst/>
              <a:gdLst>
                <a:gd name="T0" fmla="*/ 0 w 42"/>
                <a:gd name="T1" fmla="*/ 1 h 48"/>
                <a:gd name="T2" fmla="*/ 24 w 42"/>
                <a:gd name="T3" fmla="*/ 20 h 48"/>
                <a:gd name="T4" fmla="*/ 40 w 42"/>
                <a:gd name="T5" fmla="*/ 47 h 48"/>
                <a:gd name="T6" fmla="*/ 41 w 42"/>
                <a:gd name="T7" fmla="*/ 47 h 48"/>
                <a:gd name="T8" fmla="*/ 1 w 42"/>
                <a:gd name="T9" fmla="*/ 0 h 48"/>
                <a:gd name="T10" fmla="*/ 0 w 42"/>
                <a:gd name="T11" fmla="*/ 1 h 48"/>
              </a:gdLst>
              <a:ahLst/>
              <a:cxnLst>
                <a:cxn ang="0">
                  <a:pos x="T0" y="T1"/>
                </a:cxn>
                <a:cxn ang="0">
                  <a:pos x="T2" y="T3"/>
                </a:cxn>
                <a:cxn ang="0">
                  <a:pos x="T4" y="T5"/>
                </a:cxn>
                <a:cxn ang="0">
                  <a:pos x="T6" y="T7"/>
                </a:cxn>
                <a:cxn ang="0">
                  <a:pos x="T8" y="T9"/>
                </a:cxn>
                <a:cxn ang="0">
                  <a:pos x="T10" y="T11"/>
                </a:cxn>
              </a:cxnLst>
              <a:rect l="0" t="0" r="r" b="b"/>
              <a:pathLst>
                <a:path w="42" h="48">
                  <a:moveTo>
                    <a:pt x="0" y="1"/>
                  </a:moveTo>
                  <a:cubicBezTo>
                    <a:pt x="9" y="6"/>
                    <a:pt x="17" y="13"/>
                    <a:pt x="24" y="20"/>
                  </a:cubicBezTo>
                  <a:cubicBezTo>
                    <a:pt x="31" y="29"/>
                    <a:pt x="34" y="38"/>
                    <a:pt x="40" y="47"/>
                  </a:cubicBezTo>
                  <a:cubicBezTo>
                    <a:pt x="41" y="48"/>
                    <a:pt x="42" y="48"/>
                    <a:pt x="41" y="47"/>
                  </a:cubicBezTo>
                  <a:cubicBezTo>
                    <a:pt x="35" y="27"/>
                    <a:pt x="19" y="10"/>
                    <a:pt x="1" y="0"/>
                  </a:cubicBezTo>
                  <a:cubicBezTo>
                    <a:pt x="0" y="0"/>
                    <a:pt x="0" y="1"/>
                    <a:pt x="0"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7" name="Freeform 3081">
              <a:extLst>
                <a:ext uri="{FF2B5EF4-FFF2-40B4-BE49-F238E27FC236}">
                  <a16:creationId xmlns:a16="http://schemas.microsoft.com/office/drawing/2014/main" id="{9CCE194A-1480-4282-93BF-9593D3960C95}"/>
                </a:ext>
              </a:extLst>
            </p:cNvPr>
            <p:cNvSpPr>
              <a:spLocks/>
            </p:cNvSpPr>
            <p:nvPr/>
          </p:nvSpPr>
          <p:spPr bwMode="auto">
            <a:xfrm>
              <a:off x="625" y="88"/>
              <a:ext cx="74" cy="106"/>
            </a:xfrm>
            <a:custGeom>
              <a:avLst/>
              <a:gdLst>
                <a:gd name="T0" fmla="*/ 0 w 31"/>
                <a:gd name="T1" fmla="*/ 1 h 44"/>
                <a:gd name="T2" fmla="*/ 18 w 31"/>
                <a:gd name="T3" fmla="*/ 18 h 44"/>
                <a:gd name="T4" fmla="*/ 30 w 31"/>
                <a:gd name="T5" fmla="*/ 44 h 44"/>
                <a:gd name="T6" fmla="*/ 31 w 31"/>
                <a:gd name="T7" fmla="*/ 44 h 44"/>
                <a:gd name="T8" fmla="*/ 23 w 31"/>
                <a:gd name="T9" fmla="*/ 19 h 44"/>
                <a:gd name="T10" fmla="*/ 1 w 31"/>
                <a:gd name="T11" fmla="*/ 0 h 44"/>
                <a:gd name="T12" fmla="*/ 0 w 31"/>
                <a:gd name="T13" fmla="*/ 1 h 44"/>
              </a:gdLst>
              <a:ahLst/>
              <a:cxnLst>
                <a:cxn ang="0">
                  <a:pos x="T0" y="T1"/>
                </a:cxn>
                <a:cxn ang="0">
                  <a:pos x="T2" y="T3"/>
                </a:cxn>
                <a:cxn ang="0">
                  <a:pos x="T4" y="T5"/>
                </a:cxn>
                <a:cxn ang="0">
                  <a:pos x="T6" y="T7"/>
                </a:cxn>
                <a:cxn ang="0">
                  <a:pos x="T8" y="T9"/>
                </a:cxn>
                <a:cxn ang="0">
                  <a:pos x="T10" y="T11"/>
                </a:cxn>
                <a:cxn ang="0">
                  <a:pos x="T12" y="T13"/>
                </a:cxn>
              </a:cxnLst>
              <a:rect l="0" t="0" r="r" b="b"/>
              <a:pathLst>
                <a:path w="31" h="44">
                  <a:moveTo>
                    <a:pt x="0" y="1"/>
                  </a:moveTo>
                  <a:cubicBezTo>
                    <a:pt x="5" y="8"/>
                    <a:pt x="12" y="12"/>
                    <a:pt x="18" y="18"/>
                  </a:cubicBezTo>
                  <a:cubicBezTo>
                    <a:pt x="26" y="25"/>
                    <a:pt x="26" y="35"/>
                    <a:pt x="30" y="44"/>
                  </a:cubicBezTo>
                  <a:cubicBezTo>
                    <a:pt x="30" y="44"/>
                    <a:pt x="31" y="44"/>
                    <a:pt x="31" y="44"/>
                  </a:cubicBezTo>
                  <a:cubicBezTo>
                    <a:pt x="31" y="35"/>
                    <a:pt x="28" y="26"/>
                    <a:pt x="23" y="19"/>
                  </a:cubicBezTo>
                  <a:cubicBezTo>
                    <a:pt x="17" y="11"/>
                    <a:pt x="8" y="7"/>
                    <a:pt x="1" y="0"/>
                  </a:cubicBezTo>
                  <a:cubicBezTo>
                    <a:pt x="0" y="0"/>
                    <a:pt x="0" y="1"/>
                    <a:pt x="0"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8" name="Freeform 3082">
              <a:extLst>
                <a:ext uri="{FF2B5EF4-FFF2-40B4-BE49-F238E27FC236}">
                  <a16:creationId xmlns:a16="http://schemas.microsoft.com/office/drawing/2014/main" id="{52986F85-4EC3-40A6-AB98-7D38F3268844}"/>
                </a:ext>
              </a:extLst>
            </p:cNvPr>
            <p:cNvSpPr>
              <a:spLocks/>
            </p:cNvSpPr>
            <p:nvPr/>
          </p:nvSpPr>
          <p:spPr bwMode="auto">
            <a:xfrm>
              <a:off x="613" y="103"/>
              <a:ext cx="74" cy="83"/>
            </a:xfrm>
            <a:custGeom>
              <a:avLst/>
              <a:gdLst>
                <a:gd name="T0" fmla="*/ 0 w 31"/>
                <a:gd name="T1" fmla="*/ 1 h 35"/>
                <a:gd name="T2" fmla="*/ 17 w 31"/>
                <a:gd name="T3" fmla="*/ 15 h 35"/>
                <a:gd name="T4" fmla="*/ 30 w 31"/>
                <a:gd name="T5" fmla="*/ 34 h 35"/>
                <a:gd name="T6" fmla="*/ 31 w 31"/>
                <a:gd name="T7" fmla="*/ 34 h 35"/>
                <a:gd name="T8" fmla="*/ 1 w 31"/>
                <a:gd name="T9" fmla="*/ 0 h 35"/>
                <a:gd name="T10" fmla="*/ 0 w 31"/>
                <a:gd name="T11" fmla="*/ 1 h 35"/>
              </a:gdLst>
              <a:ahLst/>
              <a:cxnLst>
                <a:cxn ang="0">
                  <a:pos x="T0" y="T1"/>
                </a:cxn>
                <a:cxn ang="0">
                  <a:pos x="T2" y="T3"/>
                </a:cxn>
                <a:cxn ang="0">
                  <a:pos x="T4" y="T5"/>
                </a:cxn>
                <a:cxn ang="0">
                  <a:pos x="T6" y="T7"/>
                </a:cxn>
                <a:cxn ang="0">
                  <a:pos x="T8" y="T9"/>
                </a:cxn>
                <a:cxn ang="0">
                  <a:pos x="T10" y="T11"/>
                </a:cxn>
              </a:cxnLst>
              <a:rect l="0" t="0" r="r" b="b"/>
              <a:pathLst>
                <a:path w="31" h="35">
                  <a:moveTo>
                    <a:pt x="0" y="1"/>
                  </a:moveTo>
                  <a:cubicBezTo>
                    <a:pt x="6" y="6"/>
                    <a:pt x="11" y="10"/>
                    <a:pt x="17" y="15"/>
                  </a:cubicBezTo>
                  <a:cubicBezTo>
                    <a:pt x="22" y="21"/>
                    <a:pt x="26" y="27"/>
                    <a:pt x="30" y="34"/>
                  </a:cubicBezTo>
                  <a:cubicBezTo>
                    <a:pt x="30" y="35"/>
                    <a:pt x="31" y="35"/>
                    <a:pt x="31" y="34"/>
                  </a:cubicBezTo>
                  <a:cubicBezTo>
                    <a:pt x="27" y="19"/>
                    <a:pt x="13" y="8"/>
                    <a:pt x="1" y="0"/>
                  </a:cubicBezTo>
                  <a:lnTo>
                    <a:pt x="0" y="1"/>
                  </a:ln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9" name="Freeform 3083">
              <a:extLst>
                <a:ext uri="{FF2B5EF4-FFF2-40B4-BE49-F238E27FC236}">
                  <a16:creationId xmlns:a16="http://schemas.microsoft.com/office/drawing/2014/main" id="{558BD355-0C4B-4DA6-A1E1-6C3E75C258B4}"/>
                </a:ext>
              </a:extLst>
            </p:cNvPr>
            <p:cNvSpPr>
              <a:spLocks/>
            </p:cNvSpPr>
            <p:nvPr/>
          </p:nvSpPr>
          <p:spPr bwMode="auto">
            <a:xfrm>
              <a:off x="606" y="115"/>
              <a:ext cx="69" cy="79"/>
            </a:xfrm>
            <a:custGeom>
              <a:avLst/>
              <a:gdLst>
                <a:gd name="T0" fmla="*/ 1 w 29"/>
                <a:gd name="T1" fmla="*/ 2 h 33"/>
                <a:gd name="T2" fmla="*/ 15 w 29"/>
                <a:gd name="T3" fmla="*/ 15 h 33"/>
                <a:gd name="T4" fmla="*/ 28 w 29"/>
                <a:gd name="T5" fmla="*/ 32 h 33"/>
                <a:gd name="T6" fmla="*/ 29 w 29"/>
                <a:gd name="T7" fmla="*/ 32 h 33"/>
                <a:gd name="T8" fmla="*/ 2 w 29"/>
                <a:gd name="T9" fmla="*/ 1 h 33"/>
                <a:gd name="T10" fmla="*/ 1 w 29"/>
                <a:gd name="T11" fmla="*/ 2 h 33"/>
              </a:gdLst>
              <a:ahLst/>
              <a:cxnLst>
                <a:cxn ang="0">
                  <a:pos x="T0" y="T1"/>
                </a:cxn>
                <a:cxn ang="0">
                  <a:pos x="T2" y="T3"/>
                </a:cxn>
                <a:cxn ang="0">
                  <a:pos x="T4" y="T5"/>
                </a:cxn>
                <a:cxn ang="0">
                  <a:pos x="T6" y="T7"/>
                </a:cxn>
                <a:cxn ang="0">
                  <a:pos x="T8" y="T9"/>
                </a:cxn>
                <a:cxn ang="0">
                  <a:pos x="T10" y="T11"/>
                </a:cxn>
              </a:cxnLst>
              <a:rect l="0" t="0" r="r" b="b"/>
              <a:pathLst>
                <a:path w="29" h="33">
                  <a:moveTo>
                    <a:pt x="1" y="2"/>
                  </a:moveTo>
                  <a:cubicBezTo>
                    <a:pt x="6" y="6"/>
                    <a:pt x="11" y="10"/>
                    <a:pt x="15" y="15"/>
                  </a:cubicBezTo>
                  <a:cubicBezTo>
                    <a:pt x="21" y="20"/>
                    <a:pt x="24" y="26"/>
                    <a:pt x="28" y="32"/>
                  </a:cubicBezTo>
                  <a:cubicBezTo>
                    <a:pt x="28" y="33"/>
                    <a:pt x="29" y="32"/>
                    <a:pt x="29" y="32"/>
                  </a:cubicBezTo>
                  <a:cubicBezTo>
                    <a:pt x="26" y="18"/>
                    <a:pt x="12" y="8"/>
                    <a:pt x="2" y="1"/>
                  </a:cubicBezTo>
                  <a:cubicBezTo>
                    <a:pt x="1" y="0"/>
                    <a:pt x="0" y="1"/>
                    <a:pt x="1"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0" name="Freeform 3084">
              <a:extLst>
                <a:ext uri="{FF2B5EF4-FFF2-40B4-BE49-F238E27FC236}">
                  <a16:creationId xmlns:a16="http://schemas.microsoft.com/office/drawing/2014/main" id="{9ACD13EF-F840-41DD-9F0D-D8D849F8F7F2}"/>
                </a:ext>
              </a:extLst>
            </p:cNvPr>
            <p:cNvSpPr>
              <a:spLocks/>
            </p:cNvSpPr>
            <p:nvPr/>
          </p:nvSpPr>
          <p:spPr bwMode="auto">
            <a:xfrm>
              <a:off x="599" y="129"/>
              <a:ext cx="62" cy="69"/>
            </a:xfrm>
            <a:custGeom>
              <a:avLst/>
              <a:gdLst>
                <a:gd name="T0" fmla="*/ 1 w 26"/>
                <a:gd name="T1" fmla="*/ 1 h 29"/>
                <a:gd name="T2" fmla="*/ 25 w 26"/>
                <a:gd name="T3" fmla="*/ 28 h 29"/>
                <a:gd name="T4" fmla="*/ 26 w 26"/>
                <a:gd name="T5" fmla="*/ 28 h 29"/>
                <a:gd name="T6" fmla="*/ 1 w 26"/>
                <a:gd name="T7" fmla="*/ 1 h 29"/>
                <a:gd name="T8" fmla="*/ 1 w 26"/>
                <a:gd name="T9" fmla="*/ 1 h 29"/>
              </a:gdLst>
              <a:ahLst/>
              <a:cxnLst>
                <a:cxn ang="0">
                  <a:pos x="T0" y="T1"/>
                </a:cxn>
                <a:cxn ang="0">
                  <a:pos x="T2" y="T3"/>
                </a:cxn>
                <a:cxn ang="0">
                  <a:pos x="T4" y="T5"/>
                </a:cxn>
                <a:cxn ang="0">
                  <a:pos x="T6" y="T7"/>
                </a:cxn>
                <a:cxn ang="0">
                  <a:pos x="T8" y="T9"/>
                </a:cxn>
              </a:cxnLst>
              <a:rect l="0" t="0" r="r" b="b"/>
              <a:pathLst>
                <a:path w="26" h="29">
                  <a:moveTo>
                    <a:pt x="1" y="1"/>
                  </a:moveTo>
                  <a:cubicBezTo>
                    <a:pt x="9" y="11"/>
                    <a:pt x="19" y="17"/>
                    <a:pt x="25" y="28"/>
                  </a:cubicBezTo>
                  <a:cubicBezTo>
                    <a:pt x="25" y="29"/>
                    <a:pt x="26" y="28"/>
                    <a:pt x="26" y="28"/>
                  </a:cubicBezTo>
                  <a:cubicBezTo>
                    <a:pt x="23" y="15"/>
                    <a:pt x="10" y="9"/>
                    <a:pt x="1" y="1"/>
                  </a:cubicBezTo>
                  <a:cubicBezTo>
                    <a:pt x="1" y="0"/>
                    <a:pt x="0" y="1"/>
                    <a:pt x="1"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1" name="Freeform 3085">
              <a:extLst>
                <a:ext uri="{FF2B5EF4-FFF2-40B4-BE49-F238E27FC236}">
                  <a16:creationId xmlns:a16="http://schemas.microsoft.com/office/drawing/2014/main" id="{5D3B206B-DE4C-447C-A487-222526FA9039}"/>
                </a:ext>
              </a:extLst>
            </p:cNvPr>
            <p:cNvSpPr>
              <a:spLocks/>
            </p:cNvSpPr>
            <p:nvPr/>
          </p:nvSpPr>
          <p:spPr bwMode="auto">
            <a:xfrm>
              <a:off x="582" y="136"/>
              <a:ext cx="62" cy="70"/>
            </a:xfrm>
            <a:custGeom>
              <a:avLst/>
              <a:gdLst>
                <a:gd name="T0" fmla="*/ 0 w 26"/>
                <a:gd name="T1" fmla="*/ 1 h 29"/>
                <a:gd name="T2" fmla="*/ 25 w 26"/>
                <a:gd name="T3" fmla="*/ 28 h 29"/>
                <a:gd name="T4" fmla="*/ 26 w 26"/>
                <a:gd name="T5" fmla="*/ 28 h 29"/>
                <a:gd name="T6" fmla="*/ 17 w 26"/>
                <a:gd name="T7" fmla="*/ 15 h 29"/>
                <a:gd name="T8" fmla="*/ 1 w 26"/>
                <a:gd name="T9" fmla="*/ 0 h 29"/>
                <a:gd name="T10" fmla="*/ 0 w 26"/>
                <a:gd name="T11" fmla="*/ 1 h 29"/>
              </a:gdLst>
              <a:ahLst/>
              <a:cxnLst>
                <a:cxn ang="0">
                  <a:pos x="T0" y="T1"/>
                </a:cxn>
                <a:cxn ang="0">
                  <a:pos x="T2" y="T3"/>
                </a:cxn>
                <a:cxn ang="0">
                  <a:pos x="T4" y="T5"/>
                </a:cxn>
                <a:cxn ang="0">
                  <a:pos x="T6" y="T7"/>
                </a:cxn>
                <a:cxn ang="0">
                  <a:pos x="T8" y="T9"/>
                </a:cxn>
                <a:cxn ang="0">
                  <a:pos x="T10" y="T11"/>
                </a:cxn>
              </a:cxnLst>
              <a:rect l="0" t="0" r="r" b="b"/>
              <a:pathLst>
                <a:path w="26" h="29">
                  <a:moveTo>
                    <a:pt x="0" y="1"/>
                  </a:moveTo>
                  <a:cubicBezTo>
                    <a:pt x="9" y="10"/>
                    <a:pt x="18" y="18"/>
                    <a:pt x="25" y="28"/>
                  </a:cubicBezTo>
                  <a:cubicBezTo>
                    <a:pt x="25" y="29"/>
                    <a:pt x="26" y="28"/>
                    <a:pt x="26" y="28"/>
                  </a:cubicBezTo>
                  <a:cubicBezTo>
                    <a:pt x="25" y="22"/>
                    <a:pt x="21" y="18"/>
                    <a:pt x="17" y="15"/>
                  </a:cubicBezTo>
                  <a:cubicBezTo>
                    <a:pt x="12" y="10"/>
                    <a:pt x="7" y="5"/>
                    <a:pt x="1" y="0"/>
                  </a:cubicBezTo>
                  <a:cubicBezTo>
                    <a:pt x="1" y="0"/>
                    <a:pt x="0" y="1"/>
                    <a:pt x="0"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2" name="Freeform 3086">
              <a:extLst>
                <a:ext uri="{FF2B5EF4-FFF2-40B4-BE49-F238E27FC236}">
                  <a16:creationId xmlns:a16="http://schemas.microsoft.com/office/drawing/2014/main" id="{5516C1B0-43B1-4158-9D45-25340C7B139D}"/>
                </a:ext>
              </a:extLst>
            </p:cNvPr>
            <p:cNvSpPr>
              <a:spLocks/>
            </p:cNvSpPr>
            <p:nvPr/>
          </p:nvSpPr>
          <p:spPr bwMode="auto">
            <a:xfrm>
              <a:off x="578" y="148"/>
              <a:ext cx="52" cy="60"/>
            </a:xfrm>
            <a:custGeom>
              <a:avLst/>
              <a:gdLst>
                <a:gd name="T0" fmla="*/ 0 w 22"/>
                <a:gd name="T1" fmla="*/ 2 h 25"/>
                <a:gd name="T2" fmla="*/ 21 w 22"/>
                <a:gd name="T3" fmla="*/ 25 h 25"/>
                <a:gd name="T4" fmla="*/ 22 w 22"/>
                <a:gd name="T5" fmla="*/ 24 h 25"/>
                <a:gd name="T6" fmla="*/ 1 w 22"/>
                <a:gd name="T7" fmla="*/ 1 h 25"/>
                <a:gd name="T8" fmla="*/ 0 w 22"/>
                <a:gd name="T9" fmla="*/ 2 h 25"/>
              </a:gdLst>
              <a:ahLst/>
              <a:cxnLst>
                <a:cxn ang="0">
                  <a:pos x="T0" y="T1"/>
                </a:cxn>
                <a:cxn ang="0">
                  <a:pos x="T2" y="T3"/>
                </a:cxn>
                <a:cxn ang="0">
                  <a:pos x="T4" y="T5"/>
                </a:cxn>
                <a:cxn ang="0">
                  <a:pos x="T6" y="T7"/>
                </a:cxn>
                <a:cxn ang="0">
                  <a:pos x="T8" y="T9"/>
                </a:cxn>
              </a:cxnLst>
              <a:rect l="0" t="0" r="r" b="b"/>
              <a:pathLst>
                <a:path w="22" h="25">
                  <a:moveTo>
                    <a:pt x="0" y="2"/>
                  </a:moveTo>
                  <a:cubicBezTo>
                    <a:pt x="8" y="9"/>
                    <a:pt x="15" y="16"/>
                    <a:pt x="21" y="25"/>
                  </a:cubicBezTo>
                  <a:cubicBezTo>
                    <a:pt x="22" y="25"/>
                    <a:pt x="22" y="25"/>
                    <a:pt x="22" y="24"/>
                  </a:cubicBezTo>
                  <a:cubicBezTo>
                    <a:pt x="19" y="14"/>
                    <a:pt x="9" y="8"/>
                    <a:pt x="1" y="1"/>
                  </a:cubicBezTo>
                  <a:cubicBezTo>
                    <a:pt x="1" y="0"/>
                    <a:pt x="0" y="1"/>
                    <a:pt x="0"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3" name="Freeform 3087">
              <a:extLst>
                <a:ext uri="{FF2B5EF4-FFF2-40B4-BE49-F238E27FC236}">
                  <a16:creationId xmlns:a16="http://schemas.microsoft.com/office/drawing/2014/main" id="{04B68419-4465-4932-8906-F1CA80AB6CD9}"/>
                </a:ext>
              </a:extLst>
            </p:cNvPr>
            <p:cNvSpPr>
              <a:spLocks/>
            </p:cNvSpPr>
            <p:nvPr/>
          </p:nvSpPr>
          <p:spPr bwMode="auto">
            <a:xfrm>
              <a:off x="559" y="151"/>
              <a:ext cx="57" cy="62"/>
            </a:xfrm>
            <a:custGeom>
              <a:avLst/>
              <a:gdLst>
                <a:gd name="T0" fmla="*/ 1 w 24"/>
                <a:gd name="T1" fmla="*/ 2 h 26"/>
                <a:gd name="T2" fmla="*/ 12 w 24"/>
                <a:gd name="T3" fmla="*/ 13 h 26"/>
                <a:gd name="T4" fmla="*/ 23 w 24"/>
                <a:gd name="T5" fmla="*/ 25 h 26"/>
                <a:gd name="T6" fmla="*/ 24 w 24"/>
                <a:gd name="T7" fmla="*/ 25 h 26"/>
                <a:gd name="T8" fmla="*/ 2 w 24"/>
                <a:gd name="T9" fmla="*/ 1 h 26"/>
                <a:gd name="T10" fmla="*/ 1 w 24"/>
                <a:gd name="T11" fmla="*/ 2 h 26"/>
              </a:gdLst>
              <a:ahLst/>
              <a:cxnLst>
                <a:cxn ang="0">
                  <a:pos x="T0" y="T1"/>
                </a:cxn>
                <a:cxn ang="0">
                  <a:pos x="T2" y="T3"/>
                </a:cxn>
                <a:cxn ang="0">
                  <a:pos x="T4" y="T5"/>
                </a:cxn>
                <a:cxn ang="0">
                  <a:pos x="T6" y="T7"/>
                </a:cxn>
                <a:cxn ang="0">
                  <a:pos x="T8" y="T9"/>
                </a:cxn>
                <a:cxn ang="0">
                  <a:pos x="T10" y="T11"/>
                </a:cxn>
              </a:cxnLst>
              <a:rect l="0" t="0" r="r" b="b"/>
              <a:pathLst>
                <a:path w="24" h="26">
                  <a:moveTo>
                    <a:pt x="1" y="2"/>
                  </a:moveTo>
                  <a:cubicBezTo>
                    <a:pt x="4" y="6"/>
                    <a:pt x="8" y="10"/>
                    <a:pt x="12" y="13"/>
                  </a:cubicBezTo>
                  <a:cubicBezTo>
                    <a:pt x="17" y="17"/>
                    <a:pt x="20" y="21"/>
                    <a:pt x="23" y="25"/>
                  </a:cubicBezTo>
                  <a:cubicBezTo>
                    <a:pt x="24" y="26"/>
                    <a:pt x="24" y="26"/>
                    <a:pt x="24" y="25"/>
                  </a:cubicBezTo>
                  <a:cubicBezTo>
                    <a:pt x="22" y="14"/>
                    <a:pt x="9" y="9"/>
                    <a:pt x="2" y="1"/>
                  </a:cubicBezTo>
                  <a:cubicBezTo>
                    <a:pt x="1" y="0"/>
                    <a:pt x="0" y="1"/>
                    <a:pt x="1"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4" name="Freeform 3088">
              <a:extLst>
                <a:ext uri="{FF2B5EF4-FFF2-40B4-BE49-F238E27FC236}">
                  <a16:creationId xmlns:a16="http://schemas.microsoft.com/office/drawing/2014/main" id="{6EB58AC1-953E-4BFF-B4CC-C054665F057D}"/>
                </a:ext>
              </a:extLst>
            </p:cNvPr>
            <p:cNvSpPr>
              <a:spLocks/>
            </p:cNvSpPr>
            <p:nvPr/>
          </p:nvSpPr>
          <p:spPr bwMode="auto">
            <a:xfrm>
              <a:off x="551" y="160"/>
              <a:ext cx="55" cy="58"/>
            </a:xfrm>
            <a:custGeom>
              <a:avLst/>
              <a:gdLst>
                <a:gd name="T0" fmla="*/ 1 w 23"/>
                <a:gd name="T1" fmla="*/ 2 h 24"/>
                <a:gd name="T2" fmla="*/ 22 w 23"/>
                <a:gd name="T3" fmla="*/ 24 h 24"/>
                <a:gd name="T4" fmla="*/ 23 w 23"/>
                <a:gd name="T5" fmla="*/ 23 h 24"/>
                <a:gd name="T6" fmla="*/ 2 w 23"/>
                <a:gd name="T7" fmla="*/ 1 h 24"/>
                <a:gd name="T8" fmla="*/ 1 w 23"/>
                <a:gd name="T9" fmla="*/ 2 h 24"/>
              </a:gdLst>
              <a:ahLst/>
              <a:cxnLst>
                <a:cxn ang="0">
                  <a:pos x="T0" y="T1"/>
                </a:cxn>
                <a:cxn ang="0">
                  <a:pos x="T2" y="T3"/>
                </a:cxn>
                <a:cxn ang="0">
                  <a:pos x="T4" y="T5"/>
                </a:cxn>
                <a:cxn ang="0">
                  <a:pos x="T6" y="T7"/>
                </a:cxn>
                <a:cxn ang="0">
                  <a:pos x="T8" y="T9"/>
                </a:cxn>
              </a:cxnLst>
              <a:rect l="0" t="0" r="r" b="b"/>
              <a:pathLst>
                <a:path w="23" h="24">
                  <a:moveTo>
                    <a:pt x="1" y="2"/>
                  </a:moveTo>
                  <a:cubicBezTo>
                    <a:pt x="8" y="9"/>
                    <a:pt x="15" y="17"/>
                    <a:pt x="22" y="24"/>
                  </a:cubicBezTo>
                  <a:cubicBezTo>
                    <a:pt x="23" y="24"/>
                    <a:pt x="23" y="24"/>
                    <a:pt x="23" y="23"/>
                  </a:cubicBezTo>
                  <a:cubicBezTo>
                    <a:pt x="17" y="15"/>
                    <a:pt x="9" y="8"/>
                    <a:pt x="2" y="1"/>
                  </a:cubicBezTo>
                  <a:cubicBezTo>
                    <a:pt x="1" y="0"/>
                    <a:pt x="0" y="1"/>
                    <a:pt x="1"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5" name="Freeform 3089">
              <a:extLst>
                <a:ext uri="{FF2B5EF4-FFF2-40B4-BE49-F238E27FC236}">
                  <a16:creationId xmlns:a16="http://schemas.microsoft.com/office/drawing/2014/main" id="{2A5D2840-7943-43F8-9277-E5FE2AB03AB8}"/>
                </a:ext>
              </a:extLst>
            </p:cNvPr>
            <p:cNvSpPr>
              <a:spLocks/>
            </p:cNvSpPr>
            <p:nvPr/>
          </p:nvSpPr>
          <p:spPr bwMode="auto">
            <a:xfrm>
              <a:off x="539" y="170"/>
              <a:ext cx="51" cy="57"/>
            </a:xfrm>
            <a:custGeom>
              <a:avLst/>
              <a:gdLst>
                <a:gd name="T0" fmla="*/ 1 w 21"/>
                <a:gd name="T1" fmla="*/ 2 h 24"/>
                <a:gd name="T2" fmla="*/ 9 w 21"/>
                <a:gd name="T3" fmla="*/ 12 h 24"/>
                <a:gd name="T4" fmla="*/ 20 w 21"/>
                <a:gd name="T5" fmla="*/ 24 h 24"/>
                <a:gd name="T6" fmla="*/ 21 w 21"/>
                <a:gd name="T7" fmla="*/ 23 h 24"/>
                <a:gd name="T8" fmla="*/ 2 w 21"/>
                <a:gd name="T9" fmla="*/ 1 h 24"/>
                <a:gd name="T10" fmla="*/ 1 w 21"/>
                <a:gd name="T11" fmla="*/ 2 h 24"/>
              </a:gdLst>
              <a:ahLst/>
              <a:cxnLst>
                <a:cxn ang="0">
                  <a:pos x="T0" y="T1"/>
                </a:cxn>
                <a:cxn ang="0">
                  <a:pos x="T2" y="T3"/>
                </a:cxn>
                <a:cxn ang="0">
                  <a:pos x="T4" y="T5"/>
                </a:cxn>
                <a:cxn ang="0">
                  <a:pos x="T6" y="T7"/>
                </a:cxn>
                <a:cxn ang="0">
                  <a:pos x="T8" y="T9"/>
                </a:cxn>
                <a:cxn ang="0">
                  <a:pos x="T10" y="T11"/>
                </a:cxn>
              </a:cxnLst>
              <a:rect l="0" t="0" r="r" b="b"/>
              <a:pathLst>
                <a:path w="21" h="24">
                  <a:moveTo>
                    <a:pt x="1" y="2"/>
                  </a:moveTo>
                  <a:cubicBezTo>
                    <a:pt x="2" y="6"/>
                    <a:pt x="6" y="9"/>
                    <a:pt x="9" y="12"/>
                  </a:cubicBezTo>
                  <a:cubicBezTo>
                    <a:pt x="13" y="16"/>
                    <a:pt x="16" y="20"/>
                    <a:pt x="20" y="24"/>
                  </a:cubicBezTo>
                  <a:cubicBezTo>
                    <a:pt x="20" y="24"/>
                    <a:pt x="21" y="24"/>
                    <a:pt x="21" y="23"/>
                  </a:cubicBezTo>
                  <a:cubicBezTo>
                    <a:pt x="18" y="13"/>
                    <a:pt x="9" y="8"/>
                    <a:pt x="2" y="1"/>
                  </a:cubicBezTo>
                  <a:cubicBezTo>
                    <a:pt x="1" y="0"/>
                    <a:pt x="0" y="1"/>
                    <a:pt x="1"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6" name="Freeform 3090">
              <a:extLst>
                <a:ext uri="{FF2B5EF4-FFF2-40B4-BE49-F238E27FC236}">
                  <a16:creationId xmlns:a16="http://schemas.microsoft.com/office/drawing/2014/main" id="{2666A927-8CFB-4D13-9D99-8C342AFE4EDC}"/>
                </a:ext>
              </a:extLst>
            </p:cNvPr>
            <p:cNvSpPr>
              <a:spLocks/>
            </p:cNvSpPr>
            <p:nvPr/>
          </p:nvSpPr>
          <p:spPr bwMode="auto">
            <a:xfrm>
              <a:off x="523" y="184"/>
              <a:ext cx="50" cy="50"/>
            </a:xfrm>
            <a:custGeom>
              <a:avLst/>
              <a:gdLst>
                <a:gd name="T0" fmla="*/ 1 w 21"/>
                <a:gd name="T1" fmla="*/ 1 h 21"/>
                <a:gd name="T2" fmla="*/ 21 w 21"/>
                <a:gd name="T3" fmla="*/ 21 h 21"/>
                <a:gd name="T4" fmla="*/ 21 w 21"/>
                <a:gd name="T5" fmla="*/ 21 h 21"/>
                <a:gd name="T6" fmla="*/ 2 w 21"/>
                <a:gd name="T7" fmla="*/ 0 h 21"/>
                <a:gd name="T8" fmla="*/ 1 w 21"/>
                <a:gd name="T9" fmla="*/ 1 h 21"/>
              </a:gdLst>
              <a:ahLst/>
              <a:cxnLst>
                <a:cxn ang="0">
                  <a:pos x="T0" y="T1"/>
                </a:cxn>
                <a:cxn ang="0">
                  <a:pos x="T2" y="T3"/>
                </a:cxn>
                <a:cxn ang="0">
                  <a:pos x="T4" y="T5"/>
                </a:cxn>
                <a:cxn ang="0">
                  <a:pos x="T6" y="T7"/>
                </a:cxn>
                <a:cxn ang="0">
                  <a:pos x="T8" y="T9"/>
                </a:cxn>
              </a:cxnLst>
              <a:rect l="0" t="0" r="r" b="b"/>
              <a:pathLst>
                <a:path w="21" h="21">
                  <a:moveTo>
                    <a:pt x="1" y="1"/>
                  </a:moveTo>
                  <a:cubicBezTo>
                    <a:pt x="8" y="7"/>
                    <a:pt x="16" y="13"/>
                    <a:pt x="21" y="21"/>
                  </a:cubicBezTo>
                  <a:cubicBezTo>
                    <a:pt x="21" y="21"/>
                    <a:pt x="21" y="21"/>
                    <a:pt x="21" y="21"/>
                  </a:cubicBezTo>
                  <a:cubicBezTo>
                    <a:pt x="17" y="12"/>
                    <a:pt x="10" y="6"/>
                    <a:pt x="2" y="0"/>
                  </a:cubicBezTo>
                  <a:cubicBezTo>
                    <a:pt x="1" y="0"/>
                    <a:pt x="0" y="1"/>
                    <a:pt x="1"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7" name="Freeform 3091">
              <a:extLst>
                <a:ext uri="{FF2B5EF4-FFF2-40B4-BE49-F238E27FC236}">
                  <a16:creationId xmlns:a16="http://schemas.microsoft.com/office/drawing/2014/main" id="{7CD40A85-81C1-4DF4-9303-10BA220D5FDC}"/>
                </a:ext>
              </a:extLst>
            </p:cNvPr>
            <p:cNvSpPr>
              <a:spLocks/>
            </p:cNvSpPr>
            <p:nvPr/>
          </p:nvSpPr>
          <p:spPr bwMode="auto">
            <a:xfrm>
              <a:off x="506" y="184"/>
              <a:ext cx="55" cy="60"/>
            </a:xfrm>
            <a:custGeom>
              <a:avLst/>
              <a:gdLst>
                <a:gd name="T0" fmla="*/ 0 w 23"/>
                <a:gd name="T1" fmla="*/ 0 h 25"/>
                <a:gd name="T2" fmla="*/ 9 w 23"/>
                <a:gd name="T3" fmla="*/ 11 h 25"/>
                <a:gd name="T4" fmla="*/ 22 w 23"/>
                <a:gd name="T5" fmla="*/ 24 h 25"/>
                <a:gd name="T6" fmla="*/ 23 w 23"/>
                <a:gd name="T7" fmla="*/ 23 h 25"/>
                <a:gd name="T8" fmla="*/ 13 w 23"/>
                <a:gd name="T9" fmla="*/ 10 h 25"/>
                <a:gd name="T10" fmla="*/ 0 w 23"/>
                <a:gd name="T11" fmla="*/ 0 h 25"/>
              </a:gdLst>
              <a:ahLst/>
              <a:cxnLst>
                <a:cxn ang="0">
                  <a:pos x="T0" y="T1"/>
                </a:cxn>
                <a:cxn ang="0">
                  <a:pos x="T2" y="T3"/>
                </a:cxn>
                <a:cxn ang="0">
                  <a:pos x="T4" y="T5"/>
                </a:cxn>
                <a:cxn ang="0">
                  <a:pos x="T6" y="T7"/>
                </a:cxn>
                <a:cxn ang="0">
                  <a:pos x="T8" y="T9"/>
                </a:cxn>
                <a:cxn ang="0">
                  <a:pos x="T10" y="T11"/>
                </a:cxn>
              </a:cxnLst>
              <a:rect l="0" t="0" r="r" b="b"/>
              <a:pathLst>
                <a:path w="23" h="25">
                  <a:moveTo>
                    <a:pt x="0" y="0"/>
                  </a:moveTo>
                  <a:cubicBezTo>
                    <a:pt x="1" y="5"/>
                    <a:pt x="6" y="8"/>
                    <a:pt x="9" y="11"/>
                  </a:cubicBezTo>
                  <a:cubicBezTo>
                    <a:pt x="14" y="15"/>
                    <a:pt x="18" y="20"/>
                    <a:pt x="22" y="24"/>
                  </a:cubicBezTo>
                  <a:cubicBezTo>
                    <a:pt x="23" y="25"/>
                    <a:pt x="23" y="24"/>
                    <a:pt x="23" y="23"/>
                  </a:cubicBezTo>
                  <a:cubicBezTo>
                    <a:pt x="22" y="18"/>
                    <a:pt x="18" y="14"/>
                    <a:pt x="13" y="10"/>
                  </a:cubicBezTo>
                  <a:cubicBezTo>
                    <a:pt x="9" y="7"/>
                    <a:pt x="5" y="3"/>
                    <a:pt x="0" y="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8" name="Freeform 3092">
              <a:extLst>
                <a:ext uri="{FF2B5EF4-FFF2-40B4-BE49-F238E27FC236}">
                  <a16:creationId xmlns:a16="http://schemas.microsoft.com/office/drawing/2014/main" id="{54004105-322C-4679-991C-02E03EBB57D3}"/>
                </a:ext>
              </a:extLst>
            </p:cNvPr>
            <p:cNvSpPr>
              <a:spLocks/>
            </p:cNvSpPr>
            <p:nvPr/>
          </p:nvSpPr>
          <p:spPr bwMode="auto">
            <a:xfrm>
              <a:off x="492" y="194"/>
              <a:ext cx="59" cy="57"/>
            </a:xfrm>
            <a:custGeom>
              <a:avLst/>
              <a:gdLst>
                <a:gd name="T0" fmla="*/ 0 w 25"/>
                <a:gd name="T1" fmla="*/ 0 h 24"/>
                <a:gd name="T2" fmla="*/ 24 w 25"/>
                <a:gd name="T3" fmla="*/ 24 h 24"/>
                <a:gd name="T4" fmla="*/ 25 w 25"/>
                <a:gd name="T5" fmla="*/ 24 h 24"/>
                <a:gd name="T6" fmla="*/ 0 w 25"/>
                <a:gd name="T7" fmla="*/ 0 h 24"/>
              </a:gdLst>
              <a:ahLst/>
              <a:cxnLst>
                <a:cxn ang="0">
                  <a:pos x="T0" y="T1"/>
                </a:cxn>
                <a:cxn ang="0">
                  <a:pos x="T2" y="T3"/>
                </a:cxn>
                <a:cxn ang="0">
                  <a:pos x="T4" y="T5"/>
                </a:cxn>
                <a:cxn ang="0">
                  <a:pos x="T6" y="T7"/>
                </a:cxn>
              </a:cxnLst>
              <a:rect l="0" t="0" r="r" b="b"/>
              <a:pathLst>
                <a:path w="25" h="24">
                  <a:moveTo>
                    <a:pt x="0" y="0"/>
                  </a:moveTo>
                  <a:cubicBezTo>
                    <a:pt x="8" y="9"/>
                    <a:pt x="17" y="15"/>
                    <a:pt x="24" y="24"/>
                  </a:cubicBezTo>
                  <a:cubicBezTo>
                    <a:pt x="24" y="24"/>
                    <a:pt x="25" y="24"/>
                    <a:pt x="25" y="24"/>
                  </a:cubicBezTo>
                  <a:cubicBezTo>
                    <a:pt x="21" y="13"/>
                    <a:pt x="9" y="6"/>
                    <a:pt x="0" y="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9" name="Freeform 3093">
              <a:extLst>
                <a:ext uri="{FF2B5EF4-FFF2-40B4-BE49-F238E27FC236}">
                  <a16:creationId xmlns:a16="http://schemas.microsoft.com/office/drawing/2014/main" id="{1294B4A6-EE53-4050-8B37-7C6AB66AF2BA}"/>
                </a:ext>
              </a:extLst>
            </p:cNvPr>
            <p:cNvSpPr>
              <a:spLocks/>
            </p:cNvSpPr>
            <p:nvPr/>
          </p:nvSpPr>
          <p:spPr bwMode="auto">
            <a:xfrm>
              <a:off x="473" y="208"/>
              <a:ext cx="62" cy="60"/>
            </a:xfrm>
            <a:custGeom>
              <a:avLst/>
              <a:gdLst>
                <a:gd name="T0" fmla="*/ 1 w 26"/>
                <a:gd name="T1" fmla="*/ 1 h 25"/>
                <a:gd name="T2" fmla="*/ 15 w 26"/>
                <a:gd name="T3" fmla="*/ 12 h 25"/>
                <a:gd name="T4" fmla="*/ 24 w 26"/>
                <a:gd name="T5" fmla="*/ 24 h 25"/>
                <a:gd name="T6" fmla="*/ 26 w 26"/>
                <a:gd name="T7" fmla="*/ 24 h 25"/>
                <a:gd name="T8" fmla="*/ 18 w 26"/>
                <a:gd name="T9" fmla="*/ 10 h 25"/>
                <a:gd name="T10" fmla="*/ 2 w 26"/>
                <a:gd name="T11" fmla="*/ 0 h 25"/>
                <a:gd name="T12" fmla="*/ 1 w 26"/>
                <a:gd name="T13" fmla="*/ 1 h 25"/>
              </a:gdLst>
              <a:ahLst/>
              <a:cxnLst>
                <a:cxn ang="0">
                  <a:pos x="T0" y="T1"/>
                </a:cxn>
                <a:cxn ang="0">
                  <a:pos x="T2" y="T3"/>
                </a:cxn>
                <a:cxn ang="0">
                  <a:pos x="T4" y="T5"/>
                </a:cxn>
                <a:cxn ang="0">
                  <a:pos x="T6" y="T7"/>
                </a:cxn>
                <a:cxn ang="0">
                  <a:pos x="T8" y="T9"/>
                </a:cxn>
                <a:cxn ang="0">
                  <a:pos x="T10" y="T11"/>
                </a:cxn>
                <a:cxn ang="0">
                  <a:pos x="T12" y="T13"/>
                </a:cxn>
              </a:cxnLst>
              <a:rect l="0" t="0" r="r" b="b"/>
              <a:pathLst>
                <a:path w="26" h="25">
                  <a:moveTo>
                    <a:pt x="1" y="1"/>
                  </a:moveTo>
                  <a:cubicBezTo>
                    <a:pt x="6" y="5"/>
                    <a:pt x="11" y="8"/>
                    <a:pt x="15" y="12"/>
                  </a:cubicBezTo>
                  <a:cubicBezTo>
                    <a:pt x="19" y="16"/>
                    <a:pt x="21" y="21"/>
                    <a:pt x="24" y="24"/>
                  </a:cubicBezTo>
                  <a:cubicBezTo>
                    <a:pt x="25" y="25"/>
                    <a:pt x="26" y="25"/>
                    <a:pt x="26" y="24"/>
                  </a:cubicBezTo>
                  <a:cubicBezTo>
                    <a:pt x="26" y="19"/>
                    <a:pt x="22" y="14"/>
                    <a:pt x="18" y="10"/>
                  </a:cubicBezTo>
                  <a:cubicBezTo>
                    <a:pt x="14" y="6"/>
                    <a:pt x="8" y="3"/>
                    <a:pt x="2" y="0"/>
                  </a:cubicBezTo>
                  <a:cubicBezTo>
                    <a:pt x="1" y="0"/>
                    <a:pt x="0" y="1"/>
                    <a:pt x="1"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0" name="Freeform 3094">
              <a:extLst>
                <a:ext uri="{FF2B5EF4-FFF2-40B4-BE49-F238E27FC236}">
                  <a16:creationId xmlns:a16="http://schemas.microsoft.com/office/drawing/2014/main" id="{D12C7085-AD0D-43A1-BC7F-7BB642913961}"/>
                </a:ext>
              </a:extLst>
            </p:cNvPr>
            <p:cNvSpPr>
              <a:spLocks/>
            </p:cNvSpPr>
            <p:nvPr/>
          </p:nvSpPr>
          <p:spPr bwMode="auto">
            <a:xfrm>
              <a:off x="458" y="213"/>
              <a:ext cx="67" cy="67"/>
            </a:xfrm>
            <a:custGeom>
              <a:avLst/>
              <a:gdLst>
                <a:gd name="T0" fmla="*/ 0 w 28"/>
                <a:gd name="T1" fmla="*/ 2 h 28"/>
                <a:gd name="T2" fmla="*/ 16 w 28"/>
                <a:gd name="T3" fmla="*/ 13 h 28"/>
                <a:gd name="T4" fmla="*/ 27 w 28"/>
                <a:gd name="T5" fmla="*/ 27 h 28"/>
                <a:gd name="T6" fmla="*/ 28 w 28"/>
                <a:gd name="T7" fmla="*/ 27 h 28"/>
                <a:gd name="T8" fmla="*/ 1 w 28"/>
                <a:gd name="T9" fmla="*/ 0 h 28"/>
                <a:gd name="T10" fmla="*/ 0 w 28"/>
                <a:gd name="T11" fmla="*/ 2 h 28"/>
              </a:gdLst>
              <a:ahLst/>
              <a:cxnLst>
                <a:cxn ang="0">
                  <a:pos x="T0" y="T1"/>
                </a:cxn>
                <a:cxn ang="0">
                  <a:pos x="T2" y="T3"/>
                </a:cxn>
                <a:cxn ang="0">
                  <a:pos x="T4" y="T5"/>
                </a:cxn>
                <a:cxn ang="0">
                  <a:pos x="T6" y="T7"/>
                </a:cxn>
                <a:cxn ang="0">
                  <a:pos x="T8" y="T9"/>
                </a:cxn>
                <a:cxn ang="0">
                  <a:pos x="T10" y="T11"/>
                </a:cxn>
              </a:cxnLst>
              <a:rect l="0" t="0" r="r" b="b"/>
              <a:pathLst>
                <a:path w="28" h="28">
                  <a:moveTo>
                    <a:pt x="0" y="2"/>
                  </a:moveTo>
                  <a:cubicBezTo>
                    <a:pt x="6" y="5"/>
                    <a:pt x="12" y="9"/>
                    <a:pt x="16" y="13"/>
                  </a:cubicBezTo>
                  <a:cubicBezTo>
                    <a:pt x="21" y="17"/>
                    <a:pt x="24" y="22"/>
                    <a:pt x="27" y="27"/>
                  </a:cubicBezTo>
                  <a:cubicBezTo>
                    <a:pt x="28" y="28"/>
                    <a:pt x="28" y="27"/>
                    <a:pt x="28" y="27"/>
                  </a:cubicBezTo>
                  <a:cubicBezTo>
                    <a:pt x="26" y="14"/>
                    <a:pt x="11" y="6"/>
                    <a:pt x="1" y="0"/>
                  </a:cubicBezTo>
                  <a:cubicBezTo>
                    <a:pt x="0" y="0"/>
                    <a:pt x="0" y="1"/>
                    <a:pt x="0"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1" name="Freeform 3095">
              <a:extLst>
                <a:ext uri="{FF2B5EF4-FFF2-40B4-BE49-F238E27FC236}">
                  <a16:creationId xmlns:a16="http://schemas.microsoft.com/office/drawing/2014/main" id="{1E859A23-5567-4243-A522-DE5278470D84}"/>
                </a:ext>
              </a:extLst>
            </p:cNvPr>
            <p:cNvSpPr>
              <a:spLocks/>
            </p:cNvSpPr>
            <p:nvPr/>
          </p:nvSpPr>
          <p:spPr bwMode="auto">
            <a:xfrm>
              <a:off x="447" y="225"/>
              <a:ext cx="59" cy="52"/>
            </a:xfrm>
            <a:custGeom>
              <a:avLst/>
              <a:gdLst>
                <a:gd name="T0" fmla="*/ 0 w 25"/>
                <a:gd name="T1" fmla="*/ 1 h 22"/>
                <a:gd name="T2" fmla="*/ 11 w 25"/>
                <a:gd name="T3" fmla="*/ 11 h 22"/>
                <a:gd name="T4" fmla="*/ 24 w 25"/>
                <a:gd name="T5" fmla="*/ 22 h 22"/>
                <a:gd name="T6" fmla="*/ 25 w 25"/>
                <a:gd name="T7" fmla="*/ 21 h 22"/>
                <a:gd name="T8" fmla="*/ 1 w 25"/>
                <a:gd name="T9" fmla="*/ 0 h 22"/>
                <a:gd name="T10" fmla="*/ 0 w 25"/>
                <a:gd name="T11" fmla="*/ 1 h 22"/>
              </a:gdLst>
              <a:ahLst/>
              <a:cxnLst>
                <a:cxn ang="0">
                  <a:pos x="T0" y="T1"/>
                </a:cxn>
                <a:cxn ang="0">
                  <a:pos x="T2" y="T3"/>
                </a:cxn>
                <a:cxn ang="0">
                  <a:pos x="T4" y="T5"/>
                </a:cxn>
                <a:cxn ang="0">
                  <a:pos x="T6" y="T7"/>
                </a:cxn>
                <a:cxn ang="0">
                  <a:pos x="T8" y="T9"/>
                </a:cxn>
                <a:cxn ang="0">
                  <a:pos x="T10" y="T11"/>
                </a:cxn>
              </a:cxnLst>
              <a:rect l="0" t="0" r="r" b="b"/>
              <a:pathLst>
                <a:path w="25" h="22">
                  <a:moveTo>
                    <a:pt x="0" y="1"/>
                  </a:moveTo>
                  <a:cubicBezTo>
                    <a:pt x="4" y="5"/>
                    <a:pt x="7" y="8"/>
                    <a:pt x="11" y="11"/>
                  </a:cubicBezTo>
                  <a:cubicBezTo>
                    <a:pt x="16" y="14"/>
                    <a:pt x="19" y="18"/>
                    <a:pt x="24" y="22"/>
                  </a:cubicBezTo>
                  <a:cubicBezTo>
                    <a:pt x="24" y="22"/>
                    <a:pt x="25" y="22"/>
                    <a:pt x="25" y="21"/>
                  </a:cubicBezTo>
                  <a:cubicBezTo>
                    <a:pt x="23" y="11"/>
                    <a:pt x="9" y="5"/>
                    <a:pt x="1" y="0"/>
                  </a:cubicBezTo>
                  <a:cubicBezTo>
                    <a:pt x="0" y="0"/>
                    <a:pt x="0" y="1"/>
                    <a:pt x="0"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2" name="Freeform 3096">
              <a:extLst>
                <a:ext uri="{FF2B5EF4-FFF2-40B4-BE49-F238E27FC236}">
                  <a16:creationId xmlns:a16="http://schemas.microsoft.com/office/drawing/2014/main" id="{3308950C-6D23-47F4-80FD-8B9511491167}"/>
                </a:ext>
              </a:extLst>
            </p:cNvPr>
            <p:cNvSpPr>
              <a:spLocks/>
            </p:cNvSpPr>
            <p:nvPr/>
          </p:nvSpPr>
          <p:spPr bwMode="auto">
            <a:xfrm>
              <a:off x="435" y="239"/>
              <a:ext cx="54" cy="48"/>
            </a:xfrm>
            <a:custGeom>
              <a:avLst/>
              <a:gdLst>
                <a:gd name="T0" fmla="*/ 1 w 23"/>
                <a:gd name="T1" fmla="*/ 2 h 20"/>
                <a:gd name="T2" fmla="*/ 22 w 23"/>
                <a:gd name="T3" fmla="*/ 20 h 20"/>
                <a:gd name="T4" fmla="*/ 23 w 23"/>
                <a:gd name="T5" fmla="*/ 19 h 20"/>
                <a:gd name="T6" fmla="*/ 2 w 23"/>
                <a:gd name="T7" fmla="*/ 1 h 20"/>
                <a:gd name="T8" fmla="*/ 1 w 23"/>
                <a:gd name="T9" fmla="*/ 2 h 20"/>
              </a:gdLst>
              <a:ahLst/>
              <a:cxnLst>
                <a:cxn ang="0">
                  <a:pos x="T0" y="T1"/>
                </a:cxn>
                <a:cxn ang="0">
                  <a:pos x="T2" y="T3"/>
                </a:cxn>
                <a:cxn ang="0">
                  <a:pos x="T4" y="T5"/>
                </a:cxn>
                <a:cxn ang="0">
                  <a:pos x="T6" y="T7"/>
                </a:cxn>
                <a:cxn ang="0">
                  <a:pos x="T8" y="T9"/>
                </a:cxn>
              </a:cxnLst>
              <a:rect l="0" t="0" r="r" b="b"/>
              <a:pathLst>
                <a:path w="23" h="20">
                  <a:moveTo>
                    <a:pt x="1" y="2"/>
                  </a:moveTo>
                  <a:cubicBezTo>
                    <a:pt x="8" y="8"/>
                    <a:pt x="15" y="14"/>
                    <a:pt x="22" y="20"/>
                  </a:cubicBezTo>
                  <a:cubicBezTo>
                    <a:pt x="22" y="20"/>
                    <a:pt x="23" y="20"/>
                    <a:pt x="23" y="19"/>
                  </a:cubicBezTo>
                  <a:cubicBezTo>
                    <a:pt x="18" y="12"/>
                    <a:pt x="9" y="6"/>
                    <a:pt x="2" y="1"/>
                  </a:cubicBezTo>
                  <a:cubicBezTo>
                    <a:pt x="1" y="0"/>
                    <a:pt x="0" y="2"/>
                    <a:pt x="1"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3" name="Freeform 3097">
              <a:extLst>
                <a:ext uri="{FF2B5EF4-FFF2-40B4-BE49-F238E27FC236}">
                  <a16:creationId xmlns:a16="http://schemas.microsoft.com/office/drawing/2014/main" id="{B25EB33E-915C-4D6E-8336-AE8A561BE385}"/>
                </a:ext>
              </a:extLst>
            </p:cNvPr>
            <p:cNvSpPr>
              <a:spLocks/>
            </p:cNvSpPr>
            <p:nvPr/>
          </p:nvSpPr>
          <p:spPr bwMode="auto">
            <a:xfrm>
              <a:off x="418" y="244"/>
              <a:ext cx="60" cy="50"/>
            </a:xfrm>
            <a:custGeom>
              <a:avLst/>
              <a:gdLst>
                <a:gd name="T0" fmla="*/ 1 w 25"/>
                <a:gd name="T1" fmla="*/ 2 h 21"/>
                <a:gd name="T2" fmla="*/ 24 w 25"/>
                <a:gd name="T3" fmla="*/ 20 h 21"/>
                <a:gd name="T4" fmla="*/ 25 w 25"/>
                <a:gd name="T5" fmla="*/ 20 h 21"/>
                <a:gd name="T6" fmla="*/ 2 w 25"/>
                <a:gd name="T7" fmla="*/ 1 h 21"/>
                <a:gd name="T8" fmla="*/ 1 w 25"/>
                <a:gd name="T9" fmla="*/ 2 h 21"/>
              </a:gdLst>
              <a:ahLst/>
              <a:cxnLst>
                <a:cxn ang="0">
                  <a:pos x="T0" y="T1"/>
                </a:cxn>
                <a:cxn ang="0">
                  <a:pos x="T2" y="T3"/>
                </a:cxn>
                <a:cxn ang="0">
                  <a:pos x="T4" y="T5"/>
                </a:cxn>
                <a:cxn ang="0">
                  <a:pos x="T6" y="T7"/>
                </a:cxn>
                <a:cxn ang="0">
                  <a:pos x="T8" y="T9"/>
                </a:cxn>
              </a:cxnLst>
              <a:rect l="0" t="0" r="r" b="b"/>
              <a:pathLst>
                <a:path w="25" h="21">
                  <a:moveTo>
                    <a:pt x="1" y="2"/>
                  </a:moveTo>
                  <a:cubicBezTo>
                    <a:pt x="8" y="8"/>
                    <a:pt x="16" y="16"/>
                    <a:pt x="24" y="20"/>
                  </a:cubicBezTo>
                  <a:cubicBezTo>
                    <a:pt x="25" y="21"/>
                    <a:pt x="25" y="20"/>
                    <a:pt x="25" y="20"/>
                  </a:cubicBezTo>
                  <a:cubicBezTo>
                    <a:pt x="19" y="12"/>
                    <a:pt x="10" y="6"/>
                    <a:pt x="2" y="1"/>
                  </a:cubicBezTo>
                  <a:cubicBezTo>
                    <a:pt x="1" y="0"/>
                    <a:pt x="0" y="1"/>
                    <a:pt x="1"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4" name="Freeform 3098">
              <a:extLst>
                <a:ext uri="{FF2B5EF4-FFF2-40B4-BE49-F238E27FC236}">
                  <a16:creationId xmlns:a16="http://schemas.microsoft.com/office/drawing/2014/main" id="{AF3CABDD-B476-4CB1-9356-EE06FD2831C4}"/>
                </a:ext>
              </a:extLst>
            </p:cNvPr>
            <p:cNvSpPr>
              <a:spLocks/>
            </p:cNvSpPr>
            <p:nvPr/>
          </p:nvSpPr>
          <p:spPr bwMode="auto">
            <a:xfrm>
              <a:off x="408" y="256"/>
              <a:ext cx="55" cy="45"/>
            </a:xfrm>
            <a:custGeom>
              <a:avLst/>
              <a:gdLst>
                <a:gd name="T0" fmla="*/ 1 w 23"/>
                <a:gd name="T1" fmla="*/ 3 h 19"/>
                <a:gd name="T2" fmla="*/ 22 w 23"/>
                <a:gd name="T3" fmla="*/ 19 h 19"/>
                <a:gd name="T4" fmla="*/ 22 w 23"/>
                <a:gd name="T5" fmla="*/ 18 h 19"/>
                <a:gd name="T6" fmla="*/ 3 w 23"/>
                <a:gd name="T7" fmla="*/ 1 h 19"/>
                <a:gd name="T8" fmla="*/ 1 w 23"/>
                <a:gd name="T9" fmla="*/ 3 h 19"/>
              </a:gdLst>
              <a:ahLst/>
              <a:cxnLst>
                <a:cxn ang="0">
                  <a:pos x="T0" y="T1"/>
                </a:cxn>
                <a:cxn ang="0">
                  <a:pos x="T2" y="T3"/>
                </a:cxn>
                <a:cxn ang="0">
                  <a:pos x="T4" y="T5"/>
                </a:cxn>
                <a:cxn ang="0">
                  <a:pos x="T6" y="T7"/>
                </a:cxn>
                <a:cxn ang="0">
                  <a:pos x="T8" y="T9"/>
                </a:cxn>
              </a:cxnLst>
              <a:rect l="0" t="0" r="r" b="b"/>
              <a:pathLst>
                <a:path w="23" h="19">
                  <a:moveTo>
                    <a:pt x="1" y="3"/>
                  </a:moveTo>
                  <a:cubicBezTo>
                    <a:pt x="8" y="8"/>
                    <a:pt x="14" y="14"/>
                    <a:pt x="22" y="19"/>
                  </a:cubicBezTo>
                  <a:cubicBezTo>
                    <a:pt x="22" y="19"/>
                    <a:pt x="23" y="18"/>
                    <a:pt x="22" y="18"/>
                  </a:cubicBezTo>
                  <a:cubicBezTo>
                    <a:pt x="17" y="12"/>
                    <a:pt x="9" y="6"/>
                    <a:pt x="3" y="1"/>
                  </a:cubicBezTo>
                  <a:cubicBezTo>
                    <a:pt x="2" y="0"/>
                    <a:pt x="0" y="2"/>
                    <a:pt x="1" y="3"/>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5" name="Freeform 3099">
              <a:extLst>
                <a:ext uri="{FF2B5EF4-FFF2-40B4-BE49-F238E27FC236}">
                  <a16:creationId xmlns:a16="http://schemas.microsoft.com/office/drawing/2014/main" id="{633B590F-6D1D-47D8-A32F-74E9B9A79314}"/>
                </a:ext>
              </a:extLst>
            </p:cNvPr>
            <p:cNvSpPr>
              <a:spLocks/>
            </p:cNvSpPr>
            <p:nvPr/>
          </p:nvSpPr>
          <p:spPr bwMode="auto">
            <a:xfrm>
              <a:off x="394" y="265"/>
              <a:ext cx="60" cy="51"/>
            </a:xfrm>
            <a:custGeom>
              <a:avLst/>
              <a:gdLst>
                <a:gd name="T0" fmla="*/ 0 w 25"/>
                <a:gd name="T1" fmla="*/ 2 h 21"/>
                <a:gd name="T2" fmla="*/ 11 w 25"/>
                <a:gd name="T3" fmla="*/ 12 h 21"/>
                <a:gd name="T4" fmla="*/ 24 w 25"/>
                <a:gd name="T5" fmla="*/ 21 h 21"/>
                <a:gd name="T6" fmla="*/ 25 w 25"/>
                <a:gd name="T7" fmla="*/ 20 h 21"/>
                <a:gd name="T8" fmla="*/ 2 w 25"/>
                <a:gd name="T9" fmla="*/ 1 h 21"/>
                <a:gd name="T10" fmla="*/ 0 w 25"/>
                <a:gd name="T11" fmla="*/ 2 h 21"/>
              </a:gdLst>
              <a:ahLst/>
              <a:cxnLst>
                <a:cxn ang="0">
                  <a:pos x="T0" y="T1"/>
                </a:cxn>
                <a:cxn ang="0">
                  <a:pos x="T2" y="T3"/>
                </a:cxn>
                <a:cxn ang="0">
                  <a:pos x="T4" y="T5"/>
                </a:cxn>
                <a:cxn ang="0">
                  <a:pos x="T6" y="T7"/>
                </a:cxn>
                <a:cxn ang="0">
                  <a:pos x="T8" y="T9"/>
                </a:cxn>
                <a:cxn ang="0">
                  <a:pos x="T10" y="T11"/>
                </a:cxn>
              </a:cxnLst>
              <a:rect l="0" t="0" r="r" b="b"/>
              <a:pathLst>
                <a:path w="25" h="21">
                  <a:moveTo>
                    <a:pt x="0" y="2"/>
                  </a:moveTo>
                  <a:cubicBezTo>
                    <a:pt x="3" y="6"/>
                    <a:pt x="7" y="9"/>
                    <a:pt x="11" y="12"/>
                  </a:cubicBezTo>
                  <a:cubicBezTo>
                    <a:pt x="15" y="15"/>
                    <a:pt x="19" y="18"/>
                    <a:pt x="24" y="21"/>
                  </a:cubicBezTo>
                  <a:cubicBezTo>
                    <a:pt x="24" y="21"/>
                    <a:pt x="25" y="21"/>
                    <a:pt x="25" y="20"/>
                  </a:cubicBezTo>
                  <a:cubicBezTo>
                    <a:pt x="21" y="11"/>
                    <a:pt x="8" y="7"/>
                    <a:pt x="2" y="1"/>
                  </a:cubicBezTo>
                  <a:cubicBezTo>
                    <a:pt x="1" y="0"/>
                    <a:pt x="0" y="1"/>
                    <a:pt x="0"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6" name="Freeform 3100">
              <a:extLst>
                <a:ext uri="{FF2B5EF4-FFF2-40B4-BE49-F238E27FC236}">
                  <a16:creationId xmlns:a16="http://schemas.microsoft.com/office/drawing/2014/main" id="{BE82465D-7E83-4BB0-9DBE-9C7D49915FFC}"/>
                </a:ext>
              </a:extLst>
            </p:cNvPr>
            <p:cNvSpPr>
              <a:spLocks/>
            </p:cNvSpPr>
            <p:nvPr/>
          </p:nvSpPr>
          <p:spPr bwMode="auto">
            <a:xfrm>
              <a:off x="380" y="270"/>
              <a:ext cx="55" cy="46"/>
            </a:xfrm>
            <a:custGeom>
              <a:avLst/>
              <a:gdLst>
                <a:gd name="T0" fmla="*/ 0 w 23"/>
                <a:gd name="T1" fmla="*/ 2 h 19"/>
                <a:gd name="T2" fmla="*/ 22 w 23"/>
                <a:gd name="T3" fmla="*/ 19 h 19"/>
                <a:gd name="T4" fmla="*/ 23 w 23"/>
                <a:gd name="T5" fmla="*/ 18 h 19"/>
                <a:gd name="T6" fmla="*/ 2 w 23"/>
                <a:gd name="T7" fmla="*/ 1 h 19"/>
                <a:gd name="T8" fmla="*/ 0 w 23"/>
                <a:gd name="T9" fmla="*/ 2 h 19"/>
              </a:gdLst>
              <a:ahLst/>
              <a:cxnLst>
                <a:cxn ang="0">
                  <a:pos x="T0" y="T1"/>
                </a:cxn>
                <a:cxn ang="0">
                  <a:pos x="T2" y="T3"/>
                </a:cxn>
                <a:cxn ang="0">
                  <a:pos x="T4" y="T5"/>
                </a:cxn>
                <a:cxn ang="0">
                  <a:pos x="T6" y="T7"/>
                </a:cxn>
                <a:cxn ang="0">
                  <a:pos x="T8" y="T9"/>
                </a:cxn>
              </a:cxnLst>
              <a:rect l="0" t="0" r="r" b="b"/>
              <a:pathLst>
                <a:path w="23" h="19">
                  <a:moveTo>
                    <a:pt x="0" y="2"/>
                  </a:moveTo>
                  <a:cubicBezTo>
                    <a:pt x="7" y="9"/>
                    <a:pt x="13" y="16"/>
                    <a:pt x="22" y="19"/>
                  </a:cubicBezTo>
                  <a:cubicBezTo>
                    <a:pt x="23" y="19"/>
                    <a:pt x="23" y="18"/>
                    <a:pt x="23" y="18"/>
                  </a:cubicBezTo>
                  <a:cubicBezTo>
                    <a:pt x="17" y="11"/>
                    <a:pt x="8" y="7"/>
                    <a:pt x="2" y="1"/>
                  </a:cubicBezTo>
                  <a:cubicBezTo>
                    <a:pt x="1" y="0"/>
                    <a:pt x="0" y="1"/>
                    <a:pt x="0"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7" name="Freeform 3101">
              <a:extLst>
                <a:ext uri="{FF2B5EF4-FFF2-40B4-BE49-F238E27FC236}">
                  <a16:creationId xmlns:a16="http://schemas.microsoft.com/office/drawing/2014/main" id="{F0AFF700-4CEE-41BE-AB3D-D7414FDDCD17}"/>
                </a:ext>
              </a:extLst>
            </p:cNvPr>
            <p:cNvSpPr>
              <a:spLocks/>
            </p:cNvSpPr>
            <p:nvPr/>
          </p:nvSpPr>
          <p:spPr bwMode="auto">
            <a:xfrm>
              <a:off x="361" y="282"/>
              <a:ext cx="59" cy="53"/>
            </a:xfrm>
            <a:custGeom>
              <a:avLst/>
              <a:gdLst>
                <a:gd name="T0" fmla="*/ 0 w 25"/>
                <a:gd name="T1" fmla="*/ 2 h 22"/>
                <a:gd name="T2" fmla="*/ 12 w 25"/>
                <a:gd name="T3" fmla="*/ 12 h 22"/>
                <a:gd name="T4" fmla="*/ 25 w 25"/>
                <a:gd name="T5" fmla="*/ 22 h 22"/>
                <a:gd name="T6" fmla="*/ 25 w 25"/>
                <a:gd name="T7" fmla="*/ 21 h 22"/>
                <a:gd name="T8" fmla="*/ 16 w 25"/>
                <a:gd name="T9" fmla="*/ 11 h 22"/>
                <a:gd name="T10" fmla="*/ 1 w 25"/>
                <a:gd name="T11" fmla="*/ 1 h 22"/>
                <a:gd name="T12" fmla="*/ 0 w 25"/>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25" h="22">
                  <a:moveTo>
                    <a:pt x="0" y="2"/>
                  </a:moveTo>
                  <a:cubicBezTo>
                    <a:pt x="4" y="6"/>
                    <a:pt x="8" y="9"/>
                    <a:pt x="12" y="12"/>
                  </a:cubicBezTo>
                  <a:cubicBezTo>
                    <a:pt x="16" y="15"/>
                    <a:pt x="20" y="19"/>
                    <a:pt x="25" y="22"/>
                  </a:cubicBezTo>
                  <a:cubicBezTo>
                    <a:pt x="25" y="22"/>
                    <a:pt x="25" y="22"/>
                    <a:pt x="25" y="21"/>
                  </a:cubicBezTo>
                  <a:cubicBezTo>
                    <a:pt x="24" y="17"/>
                    <a:pt x="20" y="14"/>
                    <a:pt x="16" y="11"/>
                  </a:cubicBezTo>
                  <a:cubicBezTo>
                    <a:pt x="11" y="7"/>
                    <a:pt x="6" y="4"/>
                    <a:pt x="1" y="1"/>
                  </a:cubicBezTo>
                  <a:cubicBezTo>
                    <a:pt x="1" y="0"/>
                    <a:pt x="0" y="2"/>
                    <a:pt x="0"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8" name="Freeform 3102">
              <a:extLst>
                <a:ext uri="{FF2B5EF4-FFF2-40B4-BE49-F238E27FC236}">
                  <a16:creationId xmlns:a16="http://schemas.microsoft.com/office/drawing/2014/main" id="{3453617C-1502-48EB-A32E-83D3A6F72225}"/>
                </a:ext>
              </a:extLst>
            </p:cNvPr>
            <p:cNvSpPr>
              <a:spLocks/>
            </p:cNvSpPr>
            <p:nvPr/>
          </p:nvSpPr>
          <p:spPr bwMode="auto">
            <a:xfrm>
              <a:off x="349" y="292"/>
              <a:ext cx="57" cy="43"/>
            </a:xfrm>
            <a:custGeom>
              <a:avLst/>
              <a:gdLst>
                <a:gd name="T0" fmla="*/ 1 w 24"/>
                <a:gd name="T1" fmla="*/ 3 h 18"/>
                <a:gd name="T2" fmla="*/ 23 w 24"/>
                <a:gd name="T3" fmla="*/ 18 h 18"/>
                <a:gd name="T4" fmla="*/ 24 w 24"/>
                <a:gd name="T5" fmla="*/ 17 h 18"/>
                <a:gd name="T6" fmla="*/ 2 w 24"/>
                <a:gd name="T7" fmla="*/ 1 h 18"/>
                <a:gd name="T8" fmla="*/ 1 w 24"/>
                <a:gd name="T9" fmla="*/ 3 h 18"/>
              </a:gdLst>
              <a:ahLst/>
              <a:cxnLst>
                <a:cxn ang="0">
                  <a:pos x="T0" y="T1"/>
                </a:cxn>
                <a:cxn ang="0">
                  <a:pos x="T2" y="T3"/>
                </a:cxn>
                <a:cxn ang="0">
                  <a:pos x="T4" y="T5"/>
                </a:cxn>
                <a:cxn ang="0">
                  <a:pos x="T6" y="T7"/>
                </a:cxn>
                <a:cxn ang="0">
                  <a:pos x="T8" y="T9"/>
                </a:cxn>
              </a:cxnLst>
              <a:rect l="0" t="0" r="r" b="b"/>
              <a:pathLst>
                <a:path w="24" h="18">
                  <a:moveTo>
                    <a:pt x="1" y="3"/>
                  </a:moveTo>
                  <a:cubicBezTo>
                    <a:pt x="7" y="9"/>
                    <a:pt x="14" y="16"/>
                    <a:pt x="23" y="18"/>
                  </a:cubicBezTo>
                  <a:cubicBezTo>
                    <a:pt x="24" y="18"/>
                    <a:pt x="24" y="18"/>
                    <a:pt x="24" y="17"/>
                  </a:cubicBezTo>
                  <a:cubicBezTo>
                    <a:pt x="17" y="12"/>
                    <a:pt x="9" y="8"/>
                    <a:pt x="2" y="1"/>
                  </a:cubicBezTo>
                  <a:cubicBezTo>
                    <a:pt x="1" y="0"/>
                    <a:pt x="0" y="2"/>
                    <a:pt x="1" y="3"/>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9" name="Freeform 3103">
              <a:extLst>
                <a:ext uri="{FF2B5EF4-FFF2-40B4-BE49-F238E27FC236}">
                  <a16:creationId xmlns:a16="http://schemas.microsoft.com/office/drawing/2014/main" id="{15503601-EFE7-4F0D-99BD-9D9413F948A1}"/>
                </a:ext>
              </a:extLst>
            </p:cNvPr>
            <p:cNvSpPr>
              <a:spLocks/>
            </p:cNvSpPr>
            <p:nvPr/>
          </p:nvSpPr>
          <p:spPr bwMode="auto">
            <a:xfrm>
              <a:off x="335" y="297"/>
              <a:ext cx="59" cy="47"/>
            </a:xfrm>
            <a:custGeom>
              <a:avLst/>
              <a:gdLst>
                <a:gd name="T0" fmla="*/ 1 w 25"/>
                <a:gd name="T1" fmla="*/ 3 h 20"/>
                <a:gd name="T2" fmla="*/ 24 w 25"/>
                <a:gd name="T3" fmla="*/ 20 h 20"/>
                <a:gd name="T4" fmla="*/ 24 w 25"/>
                <a:gd name="T5" fmla="*/ 20 h 20"/>
                <a:gd name="T6" fmla="*/ 3 w 25"/>
                <a:gd name="T7" fmla="*/ 1 h 20"/>
                <a:gd name="T8" fmla="*/ 1 w 25"/>
                <a:gd name="T9" fmla="*/ 3 h 20"/>
              </a:gdLst>
              <a:ahLst/>
              <a:cxnLst>
                <a:cxn ang="0">
                  <a:pos x="T0" y="T1"/>
                </a:cxn>
                <a:cxn ang="0">
                  <a:pos x="T2" y="T3"/>
                </a:cxn>
                <a:cxn ang="0">
                  <a:pos x="T4" y="T5"/>
                </a:cxn>
                <a:cxn ang="0">
                  <a:pos x="T6" y="T7"/>
                </a:cxn>
                <a:cxn ang="0">
                  <a:pos x="T8" y="T9"/>
                </a:cxn>
              </a:cxnLst>
              <a:rect l="0" t="0" r="r" b="b"/>
              <a:pathLst>
                <a:path w="25" h="20">
                  <a:moveTo>
                    <a:pt x="1" y="3"/>
                  </a:moveTo>
                  <a:cubicBezTo>
                    <a:pt x="8" y="10"/>
                    <a:pt x="15" y="16"/>
                    <a:pt x="24" y="20"/>
                  </a:cubicBezTo>
                  <a:cubicBezTo>
                    <a:pt x="24" y="20"/>
                    <a:pt x="25" y="20"/>
                    <a:pt x="24" y="20"/>
                  </a:cubicBezTo>
                  <a:cubicBezTo>
                    <a:pt x="17" y="13"/>
                    <a:pt x="9" y="8"/>
                    <a:pt x="3" y="1"/>
                  </a:cubicBezTo>
                  <a:cubicBezTo>
                    <a:pt x="1" y="0"/>
                    <a:pt x="0" y="2"/>
                    <a:pt x="1" y="3"/>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0" name="Freeform 3104">
              <a:extLst>
                <a:ext uri="{FF2B5EF4-FFF2-40B4-BE49-F238E27FC236}">
                  <a16:creationId xmlns:a16="http://schemas.microsoft.com/office/drawing/2014/main" id="{686F57F0-041C-4E1E-9A5A-BFE3FD1B9A37}"/>
                </a:ext>
              </a:extLst>
            </p:cNvPr>
            <p:cNvSpPr>
              <a:spLocks/>
            </p:cNvSpPr>
            <p:nvPr/>
          </p:nvSpPr>
          <p:spPr bwMode="auto">
            <a:xfrm>
              <a:off x="318" y="304"/>
              <a:ext cx="57" cy="45"/>
            </a:xfrm>
            <a:custGeom>
              <a:avLst/>
              <a:gdLst>
                <a:gd name="T0" fmla="*/ 0 w 24"/>
                <a:gd name="T1" fmla="*/ 2 h 19"/>
                <a:gd name="T2" fmla="*/ 10 w 24"/>
                <a:gd name="T3" fmla="*/ 10 h 19"/>
                <a:gd name="T4" fmla="*/ 23 w 24"/>
                <a:gd name="T5" fmla="*/ 18 h 19"/>
                <a:gd name="T6" fmla="*/ 24 w 24"/>
                <a:gd name="T7" fmla="*/ 17 h 19"/>
                <a:gd name="T8" fmla="*/ 1 w 24"/>
                <a:gd name="T9" fmla="*/ 1 h 19"/>
                <a:gd name="T10" fmla="*/ 0 w 24"/>
                <a:gd name="T11" fmla="*/ 2 h 19"/>
              </a:gdLst>
              <a:ahLst/>
              <a:cxnLst>
                <a:cxn ang="0">
                  <a:pos x="T0" y="T1"/>
                </a:cxn>
                <a:cxn ang="0">
                  <a:pos x="T2" y="T3"/>
                </a:cxn>
                <a:cxn ang="0">
                  <a:pos x="T4" y="T5"/>
                </a:cxn>
                <a:cxn ang="0">
                  <a:pos x="T6" y="T7"/>
                </a:cxn>
                <a:cxn ang="0">
                  <a:pos x="T8" y="T9"/>
                </a:cxn>
                <a:cxn ang="0">
                  <a:pos x="T10" y="T11"/>
                </a:cxn>
              </a:cxnLst>
              <a:rect l="0" t="0" r="r" b="b"/>
              <a:pathLst>
                <a:path w="24" h="19">
                  <a:moveTo>
                    <a:pt x="0" y="2"/>
                  </a:moveTo>
                  <a:cubicBezTo>
                    <a:pt x="3" y="5"/>
                    <a:pt x="6" y="8"/>
                    <a:pt x="10" y="10"/>
                  </a:cubicBezTo>
                  <a:cubicBezTo>
                    <a:pt x="14" y="13"/>
                    <a:pt x="18" y="17"/>
                    <a:pt x="23" y="18"/>
                  </a:cubicBezTo>
                  <a:cubicBezTo>
                    <a:pt x="24" y="19"/>
                    <a:pt x="24" y="18"/>
                    <a:pt x="24" y="17"/>
                  </a:cubicBezTo>
                  <a:cubicBezTo>
                    <a:pt x="17" y="10"/>
                    <a:pt x="8" y="8"/>
                    <a:pt x="1" y="1"/>
                  </a:cubicBezTo>
                  <a:cubicBezTo>
                    <a:pt x="1" y="0"/>
                    <a:pt x="0" y="1"/>
                    <a:pt x="0"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1" name="Freeform 3105">
              <a:extLst>
                <a:ext uri="{FF2B5EF4-FFF2-40B4-BE49-F238E27FC236}">
                  <a16:creationId xmlns:a16="http://schemas.microsoft.com/office/drawing/2014/main" id="{76FECEE9-A367-4C78-A4C5-3007692C8D47}"/>
                </a:ext>
              </a:extLst>
            </p:cNvPr>
            <p:cNvSpPr>
              <a:spLocks/>
            </p:cNvSpPr>
            <p:nvPr/>
          </p:nvSpPr>
          <p:spPr bwMode="auto">
            <a:xfrm>
              <a:off x="299" y="313"/>
              <a:ext cx="64" cy="46"/>
            </a:xfrm>
            <a:custGeom>
              <a:avLst/>
              <a:gdLst>
                <a:gd name="T0" fmla="*/ 1 w 27"/>
                <a:gd name="T1" fmla="*/ 1 h 19"/>
                <a:gd name="T2" fmla="*/ 26 w 27"/>
                <a:gd name="T3" fmla="*/ 19 h 19"/>
                <a:gd name="T4" fmla="*/ 26 w 27"/>
                <a:gd name="T5" fmla="*/ 18 h 19"/>
                <a:gd name="T6" fmla="*/ 15 w 27"/>
                <a:gd name="T7" fmla="*/ 10 h 19"/>
                <a:gd name="T8" fmla="*/ 2 w 27"/>
                <a:gd name="T9" fmla="*/ 0 h 19"/>
                <a:gd name="T10" fmla="*/ 1 w 27"/>
                <a:gd name="T11" fmla="*/ 1 h 19"/>
              </a:gdLst>
              <a:ahLst/>
              <a:cxnLst>
                <a:cxn ang="0">
                  <a:pos x="T0" y="T1"/>
                </a:cxn>
                <a:cxn ang="0">
                  <a:pos x="T2" y="T3"/>
                </a:cxn>
                <a:cxn ang="0">
                  <a:pos x="T4" y="T5"/>
                </a:cxn>
                <a:cxn ang="0">
                  <a:pos x="T6" y="T7"/>
                </a:cxn>
                <a:cxn ang="0">
                  <a:pos x="T8" y="T9"/>
                </a:cxn>
                <a:cxn ang="0">
                  <a:pos x="T10" y="T11"/>
                </a:cxn>
              </a:cxnLst>
              <a:rect l="0" t="0" r="r" b="b"/>
              <a:pathLst>
                <a:path w="27" h="19">
                  <a:moveTo>
                    <a:pt x="1" y="1"/>
                  </a:moveTo>
                  <a:cubicBezTo>
                    <a:pt x="6" y="10"/>
                    <a:pt x="16" y="17"/>
                    <a:pt x="26" y="19"/>
                  </a:cubicBezTo>
                  <a:cubicBezTo>
                    <a:pt x="26" y="19"/>
                    <a:pt x="27" y="19"/>
                    <a:pt x="26" y="18"/>
                  </a:cubicBezTo>
                  <a:cubicBezTo>
                    <a:pt x="23" y="15"/>
                    <a:pt x="19" y="13"/>
                    <a:pt x="15" y="10"/>
                  </a:cubicBezTo>
                  <a:cubicBezTo>
                    <a:pt x="11" y="8"/>
                    <a:pt x="5" y="5"/>
                    <a:pt x="2" y="0"/>
                  </a:cubicBezTo>
                  <a:cubicBezTo>
                    <a:pt x="2" y="0"/>
                    <a:pt x="0" y="0"/>
                    <a:pt x="1"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2" name="Freeform 3106">
              <a:extLst>
                <a:ext uri="{FF2B5EF4-FFF2-40B4-BE49-F238E27FC236}">
                  <a16:creationId xmlns:a16="http://schemas.microsoft.com/office/drawing/2014/main" id="{F9DE181F-C8FC-474B-AAB5-B18234406BE8}"/>
                </a:ext>
              </a:extLst>
            </p:cNvPr>
            <p:cNvSpPr>
              <a:spLocks/>
            </p:cNvSpPr>
            <p:nvPr/>
          </p:nvSpPr>
          <p:spPr bwMode="auto">
            <a:xfrm>
              <a:off x="294" y="328"/>
              <a:ext cx="55" cy="43"/>
            </a:xfrm>
            <a:custGeom>
              <a:avLst/>
              <a:gdLst>
                <a:gd name="T0" fmla="*/ 1 w 23"/>
                <a:gd name="T1" fmla="*/ 2 h 18"/>
                <a:gd name="T2" fmla="*/ 22 w 23"/>
                <a:gd name="T3" fmla="*/ 18 h 18"/>
                <a:gd name="T4" fmla="*/ 23 w 23"/>
                <a:gd name="T5" fmla="*/ 16 h 18"/>
                <a:gd name="T6" fmla="*/ 13 w 23"/>
                <a:gd name="T7" fmla="*/ 10 h 18"/>
                <a:gd name="T8" fmla="*/ 3 w 23"/>
                <a:gd name="T9" fmla="*/ 1 h 18"/>
                <a:gd name="T10" fmla="*/ 1 w 23"/>
                <a:gd name="T11" fmla="*/ 2 h 18"/>
              </a:gdLst>
              <a:ahLst/>
              <a:cxnLst>
                <a:cxn ang="0">
                  <a:pos x="T0" y="T1"/>
                </a:cxn>
                <a:cxn ang="0">
                  <a:pos x="T2" y="T3"/>
                </a:cxn>
                <a:cxn ang="0">
                  <a:pos x="T4" y="T5"/>
                </a:cxn>
                <a:cxn ang="0">
                  <a:pos x="T6" y="T7"/>
                </a:cxn>
                <a:cxn ang="0">
                  <a:pos x="T8" y="T9"/>
                </a:cxn>
                <a:cxn ang="0">
                  <a:pos x="T10" y="T11"/>
                </a:cxn>
              </a:cxnLst>
              <a:rect l="0" t="0" r="r" b="b"/>
              <a:pathLst>
                <a:path w="23" h="18">
                  <a:moveTo>
                    <a:pt x="1" y="2"/>
                  </a:moveTo>
                  <a:cubicBezTo>
                    <a:pt x="6" y="9"/>
                    <a:pt x="13" y="16"/>
                    <a:pt x="22" y="18"/>
                  </a:cubicBezTo>
                  <a:cubicBezTo>
                    <a:pt x="22" y="18"/>
                    <a:pt x="23" y="17"/>
                    <a:pt x="23" y="16"/>
                  </a:cubicBezTo>
                  <a:cubicBezTo>
                    <a:pt x="20" y="14"/>
                    <a:pt x="16" y="12"/>
                    <a:pt x="13" y="10"/>
                  </a:cubicBezTo>
                  <a:cubicBezTo>
                    <a:pt x="9" y="7"/>
                    <a:pt x="6" y="4"/>
                    <a:pt x="3" y="1"/>
                  </a:cubicBezTo>
                  <a:cubicBezTo>
                    <a:pt x="2" y="0"/>
                    <a:pt x="0" y="1"/>
                    <a:pt x="1" y="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3" name="Freeform 3107">
              <a:extLst>
                <a:ext uri="{FF2B5EF4-FFF2-40B4-BE49-F238E27FC236}">
                  <a16:creationId xmlns:a16="http://schemas.microsoft.com/office/drawing/2014/main" id="{D08CEC31-FD88-480B-98AE-8ACD2ADAF8A0}"/>
                </a:ext>
              </a:extLst>
            </p:cNvPr>
            <p:cNvSpPr>
              <a:spLocks/>
            </p:cNvSpPr>
            <p:nvPr/>
          </p:nvSpPr>
          <p:spPr bwMode="auto">
            <a:xfrm>
              <a:off x="723" y="392"/>
              <a:ext cx="202" cy="70"/>
            </a:xfrm>
            <a:custGeom>
              <a:avLst/>
              <a:gdLst>
                <a:gd name="T0" fmla="*/ 0 w 85"/>
                <a:gd name="T1" fmla="*/ 1 h 29"/>
                <a:gd name="T2" fmla="*/ 39 w 85"/>
                <a:gd name="T3" fmla="*/ 20 h 29"/>
                <a:gd name="T4" fmla="*/ 84 w 85"/>
                <a:gd name="T5" fmla="*/ 23 h 29"/>
                <a:gd name="T6" fmla="*/ 84 w 85"/>
                <a:gd name="T7" fmla="*/ 22 h 29"/>
                <a:gd name="T8" fmla="*/ 40 w 85"/>
                <a:gd name="T9" fmla="*/ 17 h 29"/>
                <a:gd name="T10" fmla="*/ 1 w 85"/>
                <a:gd name="T11" fmla="*/ 1 h 29"/>
                <a:gd name="T12" fmla="*/ 0 w 85"/>
                <a:gd name="T13" fmla="*/ 1 h 29"/>
              </a:gdLst>
              <a:ahLst/>
              <a:cxnLst>
                <a:cxn ang="0">
                  <a:pos x="T0" y="T1"/>
                </a:cxn>
                <a:cxn ang="0">
                  <a:pos x="T2" y="T3"/>
                </a:cxn>
                <a:cxn ang="0">
                  <a:pos x="T4" y="T5"/>
                </a:cxn>
                <a:cxn ang="0">
                  <a:pos x="T6" y="T7"/>
                </a:cxn>
                <a:cxn ang="0">
                  <a:pos x="T8" y="T9"/>
                </a:cxn>
                <a:cxn ang="0">
                  <a:pos x="T10" y="T11"/>
                </a:cxn>
                <a:cxn ang="0">
                  <a:pos x="T12" y="T13"/>
                </a:cxn>
              </a:cxnLst>
              <a:rect l="0" t="0" r="r" b="b"/>
              <a:pathLst>
                <a:path w="85" h="29">
                  <a:moveTo>
                    <a:pt x="0" y="1"/>
                  </a:moveTo>
                  <a:cubicBezTo>
                    <a:pt x="11" y="11"/>
                    <a:pt x="26" y="15"/>
                    <a:pt x="39" y="20"/>
                  </a:cubicBezTo>
                  <a:cubicBezTo>
                    <a:pt x="53" y="24"/>
                    <a:pt x="70" y="29"/>
                    <a:pt x="84" y="23"/>
                  </a:cubicBezTo>
                  <a:cubicBezTo>
                    <a:pt x="85" y="23"/>
                    <a:pt x="85" y="22"/>
                    <a:pt x="84" y="22"/>
                  </a:cubicBezTo>
                  <a:cubicBezTo>
                    <a:pt x="68" y="23"/>
                    <a:pt x="55" y="22"/>
                    <a:pt x="40" y="17"/>
                  </a:cubicBezTo>
                  <a:cubicBezTo>
                    <a:pt x="26" y="13"/>
                    <a:pt x="13" y="8"/>
                    <a:pt x="1" y="1"/>
                  </a:cubicBezTo>
                  <a:cubicBezTo>
                    <a:pt x="0" y="0"/>
                    <a:pt x="0" y="1"/>
                    <a:pt x="0"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4" name="Freeform 3108">
              <a:extLst>
                <a:ext uri="{FF2B5EF4-FFF2-40B4-BE49-F238E27FC236}">
                  <a16:creationId xmlns:a16="http://schemas.microsoft.com/office/drawing/2014/main" id="{E7A90FC1-C272-42DD-838C-0655236A22E7}"/>
                </a:ext>
              </a:extLst>
            </p:cNvPr>
            <p:cNvSpPr>
              <a:spLocks/>
            </p:cNvSpPr>
            <p:nvPr/>
          </p:nvSpPr>
          <p:spPr bwMode="auto">
            <a:xfrm>
              <a:off x="706" y="404"/>
              <a:ext cx="229" cy="67"/>
            </a:xfrm>
            <a:custGeom>
              <a:avLst/>
              <a:gdLst>
                <a:gd name="T0" fmla="*/ 0 w 96"/>
                <a:gd name="T1" fmla="*/ 0 h 28"/>
                <a:gd name="T2" fmla="*/ 45 w 96"/>
                <a:gd name="T3" fmla="*/ 20 h 28"/>
                <a:gd name="T4" fmla="*/ 95 w 96"/>
                <a:gd name="T5" fmla="*/ 20 h 28"/>
                <a:gd name="T6" fmla="*/ 95 w 96"/>
                <a:gd name="T7" fmla="*/ 19 h 28"/>
                <a:gd name="T8" fmla="*/ 72 w 96"/>
                <a:gd name="T9" fmla="*/ 21 h 28"/>
                <a:gd name="T10" fmla="*/ 45 w 96"/>
                <a:gd name="T11" fmla="*/ 17 h 28"/>
                <a:gd name="T12" fmla="*/ 24 w 96"/>
                <a:gd name="T13" fmla="*/ 11 h 28"/>
                <a:gd name="T14" fmla="*/ 0 w 96"/>
                <a:gd name="T15" fmla="*/ 0 h 28"/>
                <a:gd name="T16" fmla="*/ 0 w 9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28">
                  <a:moveTo>
                    <a:pt x="0" y="0"/>
                  </a:moveTo>
                  <a:cubicBezTo>
                    <a:pt x="11" y="12"/>
                    <a:pt x="30" y="16"/>
                    <a:pt x="45" y="20"/>
                  </a:cubicBezTo>
                  <a:cubicBezTo>
                    <a:pt x="60" y="24"/>
                    <a:pt x="81" y="28"/>
                    <a:pt x="95" y="20"/>
                  </a:cubicBezTo>
                  <a:cubicBezTo>
                    <a:pt x="96" y="20"/>
                    <a:pt x="95" y="19"/>
                    <a:pt x="95" y="19"/>
                  </a:cubicBezTo>
                  <a:cubicBezTo>
                    <a:pt x="87" y="20"/>
                    <a:pt x="80" y="21"/>
                    <a:pt x="72" y="21"/>
                  </a:cubicBezTo>
                  <a:cubicBezTo>
                    <a:pt x="63" y="21"/>
                    <a:pt x="54" y="19"/>
                    <a:pt x="45" y="17"/>
                  </a:cubicBezTo>
                  <a:cubicBezTo>
                    <a:pt x="38" y="15"/>
                    <a:pt x="31" y="14"/>
                    <a:pt x="24" y="11"/>
                  </a:cubicBezTo>
                  <a:cubicBezTo>
                    <a:pt x="16" y="8"/>
                    <a:pt x="8" y="3"/>
                    <a:pt x="0" y="0"/>
                  </a:cubicBezTo>
                  <a:cubicBezTo>
                    <a:pt x="0" y="0"/>
                    <a:pt x="0" y="0"/>
                    <a:pt x="0" y="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5" name="Freeform 3109">
              <a:extLst>
                <a:ext uri="{FF2B5EF4-FFF2-40B4-BE49-F238E27FC236}">
                  <a16:creationId xmlns:a16="http://schemas.microsoft.com/office/drawing/2014/main" id="{97FD73EA-F745-496F-B802-F85AE5C70C04}"/>
                </a:ext>
              </a:extLst>
            </p:cNvPr>
            <p:cNvSpPr>
              <a:spLocks/>
            </p:cNvSpPr>
            <p:nvPr/>
          </p:nvSpPr>
          <p:spPr bwMode="auto">
            <a:xfrm>
              <a:off x="721" y="428"/>
              <a:ext cx="212" cy="50"/>
            </a:xfrm>
            <a:custGeom>
              <a:avLst/>
              <a:gdLst>
                <a:gd name="T0" fmla="*/ 0 w 89"/>
                <a:gd name="T1" fmla="*/ 0 h 21"/>
                <a:gd name="T2" fmla="*/ 42 w 89"/>
                <a:gd name="T3" fmla="*/ 17 h 21"/>
                <a:gd name="T4" fmla="*/ 88 w 89"/>
                <a:gd name="T5" fmla="*/ 16 h 21"/>
                <a:gd name="T6" fmla="*/ 88 w 89"/>
                <a:gd name="T7" fmla="*/ 15 h 21"/>
                <a:gd name="T8" fmla="*/ 43 w 89"/>
                <a:gd name="T9" fmla="*/ 15 h 21"/>
                <a:gd name="T10" fmla="*/ 0 w 89"/>
                <a:gd name="T11" fmla="*/ 0 h 21"/>
              </a:gdLst>
              <a:ahLst/>
              <a:cxnLst>
                <a:cxn ang="0">
                  <a:pos x="T0" y="T1"/>
                </a:cxn>
                <a:cxn ang="0">
                  <a:pos x="T2" y="T3"/>
                </a:cxn>
                <a:cxn ang="0">
                  <a:pos x="T4" y="T5"/>
                </a:cxn>
                <a:cxn ang="0">
                  <a:pos x="T6" y="T7"/>
                </a:cxn>
                <a:cxn ang="0">
                  <a:pos x="T8" y="T9"/>
                </a:cxn>
                <a:cxn ang="0">
                  <a:pos x="T10" y="T11"/>
                </a:cxn>
              </a:cxnLst>
              <a:rect l="0" t="0" r="r" b="b"/>
              <a:pathLst>
                <a:path w="89" h="21">
                  <a:moveTo>
                    <a:pt x="0" y="0"/>
                  </a:moveTo>
                  <a:cubicBezTo>
                    <a:pt x="12" y="10"/>
                    <a:pt x="28" y="15"/>
                    <a:pt x="42" y="17"/>
                  </a:cubicBezTo>
                  <a:cubicBezTo>
                    <a:pt x="57" y="20"/>
                    <a:pt x="74" y="21"/>
                    <a:pt x="88" y="16"/>
                  </a:cubicBezTo>
                  <a:cubicBezTo>
                    <a:pt x="89" y="16"/>
                    <a:pt x="88" y="15"/>
                    <a:pt x="88" y="15"/>
                  </a:cubicBezTo>
                  <a:cubicBezTo>
                    <a:pt x="73" y="16"/>
                    <a:pt x="58" y="17"/>
                    <a:pt x="43" y="15"/>
                  </a:cubicBezTo>
                  <a:cubicBezTo>
                    <a:pt x="28" y="12"/>
                    <a:pt x="14" y="6"/>
                    <a:pt x="0" y="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6" name="Freeform 3110">
              <a:extLst>
                <a:ext uri="{FF2B5EF4-FFF2-40B4-BE49-F238E27FC236}">
                  <a16:creationId xmlns:a16="http://schemas.microsoft.com/office/drawing/2014/main" id="{84E8F507-6B9D-4DE2-B066-4B77AF41DFCD}"/>
                </a:ext>
              </a:extLst>
            </p:cNvPr>
            <p:cNvSpPr>
              <a:spLocks/>
            </p:cNvSpPr>
            <p:nvPr/>
          </p:nvSpPr>
          <p:spPr bwMode="auto">
            <a:xfrm>
              <a:off x="735" y="445"/>
              <a:ext cx="188" cy="43"/>
            </a:xfrm>
            <a:custGeom>
              <a:avLst/>
              <a:gdLst>
                <a:gd name="T0" fmla="*/ 0 w 79"/>
                <a:gd name="T1" fmla="*/ 1 h 18"/>
                <a:gd name="T2" fmla="*/ 35 w 79"/>
                <a:gd name="T3" fmla="*/ 15 h 18"/>
                <a:gd name="T4" fmla="*/ 78 w 79"/>
                <a:gd name="T5" fmla="*/ 17 h 18"/>
                <a:gd name="T6" fmla="*/ 78 w 79"/>
                <a:gd name="T7" fmla="*/ 15 h 18"/>
                <a:gd name="T8" fmla="*/ 37 w 79"/>
                <a:gd name="T9" fmla="*/ 12 h 18"/>
                <a:gd name="T10" fmla="*/ 1 w 79"/>
                <a:gd name="T11" fmla="*/ 1 h 18"/>
                <a:gd name="T12" fmla="*/ 0 w 79"/>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79" h="18">
                  <a:moveTo>
                    <a:pt x="0" y="1"/>
                  </a:moveTo>
                  <a:cubicBezTo>
                    <a:pt x="10" y="9"/>
                    <a:pt x="23" y="13"/>
                    <a:pt x="35" y="15"/>
                  </a:cubicBezTo>
                  <a:cubicBezTo>
                    <a:pt x="49" y="17"/>
                    <a:pt x="64" y="18"/>
                    <a:pt x="78" y="17"/>
                  </a:cubicBezTo>
                  <a:cubicBezTo>
                    <a:pt x="79" y="16"/>
                    <a:pt x="79" y="15"/>
                    <a:pt x="78" y="15"/>
                  </a:cubicBezTo>
                  <a:cubicBezTo>
                    <a:pt x="64" y="14"/>
                    <a:pt x="51" y="15"/>
                    <a:pt x="37" y="12"/>
                  </a:cubicBezTo>
                  <a:cubicBezTo>
                    <a:pt x="24" y="11"/>
                    <a:pt x="13" y="6"/>
                    <a:pt x="1" y="1"/>
                  </a:cubicBezTo>
                  <a:cubicBezTo>
                    <a:pt x="0" y="0"/>
                    <a:pt x="0" y="1"/>
                    <a:pt x="0"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7" name="Freeform 3111">
              <a:extLst>
                <a:ext uri="{FF2B5EF4-FFF2-40B4-BE49-F238E27FC236}">
                  <a16:creationId xmlns:a16="http://schemas.microsoft.com/office/drawing/2014/main" id="{4F789F17-E821-45E1-A1A7-172FA97B2757}"/>
                </a:ext>
              </a:extLst>
            </p:cNvPr>
            <p:cNvSpPr>
              <a:spLocks/>
            </p:cNvSpPr>
            <p:nvPr/>
          </p:nvSpPr>
          <p:spPr bwMode="auto">
            <a:xfrm>
              <a:off x="749" y="466"/>
              <a:ext cx="110" cy="34"/>
            </a:xfrm>
            <a:custGeom>
              <a:avLst/>
              <a:gdLst>
                <a:gd name="T0" fmla="*/ 0 w 46"/>
                <a:gd name="T1" fmla="*/ 1 h 14"/>
                <a:gd name="T2" fmla="*/ 22 w 46"/>
                <a:gd name="T3" fmla="*/ 11 h 14"/>
                <a:gd name="T4" fmla="*/ 45 w 46"/>
                <a:gd name="T5" fmla="*/ 13 h 14"/>
                <a:gd name="T6" fmla="*/ 45 w 46"/>
                <a:gd name="T7" fmla="*/ 12 h 14"/>
                <a:gd name="T8" fmla="*/ 22 w 46"/>
                <a:gd name="T9" fmla="*/ 8 h 14"/>
                <a:gd name="T10" fmla="*/ 1 w 46"/>
                <a:gd name="T11" fmla="*/ 0 h 14"/>
                <a:gd name="T12" fmla="*/ 0 w 46"/>
                <a:gd name="T13" fmla="*/ 1 h 14"/>
              </a:gdLst>
              <a:ahLst/>
              <a:cxnLst>
                <a:cxn ang="0">
                  <a:pos x="T0" y="T1"/>
                </a:cxn>
                <a:cxn ang="0">
                  <a:pos x="T2" y="T3"/>
                </a:cxn>
                <a:cxn ang="0">
                  <a:pos x="T4" y="T5"/>
                </a:cxn>
                <a:cxn ang="0">
                  <a:pos x="T6" y="T7"/>
                </a:cxn>
                <a:cxn ang="0">
                  <a:pos x="T8" y="T9"/>
                </a:cxn>
                <a:cxn ang="0">
                  <a:pos x="T10" y="T11"/>
                </a:cxn>
                <a:cxn ang="0">
                  <a:pos x="T12" y="T13"/>
                </a:cxn>
              </a:cxnLst>
              <a:rect l="0" t="0" r="r" b="b"/>
              <a:pathLst>
                <a:path w="46" h="14">
                  <a:moveTo>
                    <a:pt x="0" y="1"/>
                  </a:moveTo>
                  <a:cubicBezTo>
                    <a:pt x="6" y="6"/>
                    <a:pt x="15" y="9"/>
                    <a:pt x="22" y="11"/>
                  </a:cubicBezTo>
                  <a:cubicBezTo>
                    <a:pt x="29" y="13"/>
                    <a:pt x="37" y="14"/>
                    <a:pt x="45" y="13"/>
                  </a:cubicBezTo>
                  <a:cubicBezTo>
                    <a:pt x="46" y="13"/>
                    <a:pt x="46" y="12"/>
                    <a:pt x="45" y="12"/>
                  </a:cubicBezTo>
                  <a:cubicBezTo>
                    <a:pt x="37" y="11"/>
                    <a:pt x="30" y="10"/>
                    <a:pt x="22" y="8"/>
                  </a:cubicBezTo>
                  <a:cubicBezTo>
                    <a:pt x="15" y="6"/>
                    <a:pt x="8" y="2"/>
                    <a:pt x="1" y="0"/>
                  </a:cubicBezTo>
                  <a:lnTo>
                    <a:pt x="0" y="1"/>
                  </a:ln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8" name="Freeform 3112">
              <a:extLst>
                <a:ext uri="{FF2B5EF4-FFF2-40B4-BE49-F238E27FC236}">
                  <a16:creationId xmlns:a16="http://schemas.microsoft.com/office/drawing/2014/main" id="{F224C617-0233-4DF2-A553-2C29F73B6DD5}"/>
                </a:ext>
              </a:extLst>
            </p:cNvPr>
            <p:cNvSpPr>
              <a:spLocks/>
            </p:cNvSpPr>
            <p:nvPr/>
          </p:nvSpPr>
          <p:spPr bwMode="auto">
            <a:xfrm>
              <a:off x="661" y="591"/>
              <a:ext cx="129" cy="119"/>
            </a:xfrm>
            <a:custGeom>
              <a:avLst/>
              <a:gdLst>
                <a:gd name="T0" fmla="*/ 2 w 54"/>
                <a:gd name="T1" fmla="*/ 49 h 50"/>
                <a:gd name="T2" fmla="*/ 37 w 54"/>
                <a:gd name="T3" fmla="*/ 29 h 50"/>
                <a:gd name="T4" fmla="*/ 54 w 54"/>
                <a:gd name="T5" fmla="*/ 1 h 50"/>
                <a:gd name="T6" fmla="*/ 53 w 54"/>
                <a:gd name="T7" fmla="*/ 1 h 50"/>
                <a:gd name="T8" fmla="*/ 45 w 54"/>
                <a:gd name="T9" fmla="*/ 14 h 50"/>
                <a:gd name="T10" fmla="*/ 33 w 54"/>
                <a:gd name="T11" fmla="*/ 28 h 50"/>
                <a:gd name="T12" fmla="*/ 2 w 54"/>
                <a:gd name="T13" fmla="*/ 48 h 50"/>
                <a:gd name="T14" fmla="*/ 2 w 54"/>
                <a:gd name="T15" fmla="*/ 49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0">
                  <a:moveTo>
                    <a:pt x="2" y="49"/>
                  </a:moveTo>
                  <a:cubicBezTo>
                    <a:pt x="15" y="44"/>
                    <a:pt x="27" y="38"/>
                    <a:pt x="37" y="29"/>
                  </a:cubicBezTo>
                  <a:cubicBezTo>
                    <a:pt x="44" y="22"/>
                    <a:pt x="53" y="11"/>
                    <a:pt x="54" y="1"/>
                  </a:cubicBezTo>
                  <a:cubicBezTo>
                    <a:pt x="54" y="0"/>
                    <a:pt x="53" y="0"/>
                    <a:pt x="53" y="1"/>
                  </a:cubicBezTo>
                  <a:cubicBezTo>
                    <a:pt x="49" y="5"/>
                    <a:pt x="48" y="10"/>
                    <a:pt x="45" y="14"/>
                  </a:cubicBezTo>
                  <a:cubicBezTo>
                    <a:pt x="42" y="19"/>
                    <a:pt x="38" y="24"/>
                    <a:pt x="33" y="28"/>
                  </a:cubicBezTo>
                  <a:cubicBezTo>
                    <a:pt x="24" y="37"/>
                    <a:pt x="13" y="42"/>
                    <a:pt x="2" y="48"/>
                  </a:cubicBezTo>
                  <a:cubicBezTo>
                    <a:pt x="0" y="48"/>
                    <a:pt x="1" y="50"/>
                    <a:pt x="2" y="49"/>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9" name="Freeform 3113">
              <a:extLst>
                <a:ext uri="{FF2B5EF4-FFF2-40B4-BE49-F238E27FC236}">
                  <a16:creationId xmlns:a16="http://schemas.microsoft.com/office/drawing/2014/main" id="{905CBF18-55B8-4C83-9971-4F22E5FA3C99}"/>
                </a:ext>
              </a:extLst>
            </p:cNvPr>
            <p:cNvSpPr>
              <a:spLocks/>
            </p:cNvSpPr>
            <p:nvPr/>
          </p:nvSpPr>
          <p:spPr bwMode="auto">
            <a:xfrm>
              <a:off x="685" y="584"/>
              <a:ext cx="126" cy="131"/>
            </a:xfrm>
            <a:custGeom>
              <a:avLst/>
              <a:gdLst>
                <a:gd name="T0" fmla="*/ 2 w 53"/>
                <a:gd name="T1" fmla="*/ 55 h 55"/>
                <a:gd name="T2" fmla="*/ 32 w 53"/>
                <a:gd name="T3" fmla="*/ 31 h 55"/>
                <a:gd name="T4" fmla="*/ 52 w 53"/>
                <a:gd name="T5" fmla="*/ 1 h 55"/>
                <a:gd name="T6" fmla="*/ 51 w 53"/>
                <a:gd name="T7" fmla="*/ 0 h 55"/>
                <a:gd name="T8" fmla="*/ 30 w 53"/>
                <a:gd name="T9" fmla="*/ 31 h 55"/>
                <a:gd name="T10" fmla="*/ 1 w 53"/>
                <a:gd name="T11" fmla="*/ 54 h 55"/>
                <a:gd name="T12" fmla="*/ 2 w 53"/>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53" h="55">
                  <a:moveTo>
                    <a:pt x="2" y="55"/>
                  </a:moveTo>
                  <a:cubicBezTo>
                    <a:pt x="13" y="49"/>
                    <a:pt x="24" y="41"/>
                    <a:pt x="32" y="31"/>
                  </a:cubicBezTo>
                  <a:cubicBezTo>
                    <a:pt x="40" y="23"/>
                    <a:pt x="49" y="12"/>
                    <a:pt x="52" y="1"/>
                  </a:cubicBezTo>
                  <a:cubicBezTo>
                    <a:pt x="53" y="0"/>
                    <a:pt x="52" y="0"/>
                    <a:pt x="51" y="0"/>
                  </a:cubicBezTo>
                  <a:cubicBezTo>
                    <a:pt x="43" y="10"/>
                    <a:pt x="39" y="22"/>
                    <a:pt x="30" y="31"/>
                  </a:cubicBezTo>
                  <a:cubicBezTo>
                    <a:pt x="21" y="40"/>
                    <a:pt x="12" y="47"/>
                    <a:pt x="1" y="54"/>
                  </a:cubicBezTo>
                  <a:cubicBezTo>
                    <a:pt x="0" y="54"/>
                    <a:pt x="1" y="55"/>
                    <a:pt x="2" y="55"/>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0" name="Freeform 3114">
              <a:extLst>
                <a:ext uri="{FF2B5EF4-FFF2-40B4-BE49-F238E27FC236}">
                  <a16:creationId xmlns:a16="http://schemas.microsoft.com/office/drawing/2014/main" id="{853B77DD-2D22-47F7-ABA9-F3A762C4EACC}"/>
                </a:ext>
              </a:extLst>
            </p:cNvPr>
            <p:cNvSpPr>
              <a:spLocks/>
            </p:cNvSpPr>
            <p:nvPr/>
          </p:nvSpPr>
          <p:spPr bwMode="auto">
            <a:xfrm>
              <a:off x="701" y="596"/>
              <a:ext cx="115" cy="124"/>
            </a:xfrm>
            <a:custGeom>
              <a:avLst/>
              <a:gdLst>
                <a:gd name="T0" fmla="*/ 1 w 48"/>
                <a:gd name="T1" fmla="*/ 52 h 52"/>
                <a:gd name="T2" fmla="*/ 29 w 48"/>
                <a:gd name="T3" fmla="*/ 31 h 52"/>
                <a:gd name="T4" fmla="*/ 48 w 48"/>
                <a:gd name="T5" fmla="*/ 1 h 52"/>
                <a:gd name="T6" fmla="*/ 47 w 48"/>
                <a:gd name="T7" fmla="*/ 1 h 52"/>
                <a:gd name="T8" fmla="*/ 26 w 48"/>
                <a:gd name="T9" fmla="*/ 29 h 52"/>
                <a:gd name="T10" fmla="*/ 0 w 48"/>
                <a:gd name="T11" fmla="*/ 51 h 52"/>
                <a:gd name="T12" fmla="*/ 1 w 48"/>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48" h="52">
                  <a:moveTo>
                    <a:pt x="1" y="52"/>
                  </a:moveTo>
                  <a:cubicBezTo>
                    <a:pt x="12" y="48"/>
                    <a:pt x="21" y="39"/>
                    <a:pt x="29" y="31"/>
                  </a:cubicBezTo>
                  <a:cubicBezTo>
                    <a:pt x="37" y="23"/>
                    <a:pt x="45" y="12"/>
                    <a:pt x="48" y="1"/>
                  </a:cubicBezTo>
                  <a:cubicBezTo>
                    <a:pt x="48" y="0"/>
                    <a:pt x="47" y="0"/>
                    <a:pt x="47" y="1"/>
                  </a:cubicBezTo>
                  <a:cubicBezTo>
                    <a:pt x="40" y="11"/>
                    <a:pt x="34" y="21"/>
                    <a:pt x="26" y="29"/>
                  </a:cubicBezTo>
                  <a:cubicBezTo>
                    <a:pt x="18" y="37"/>
                    <a:pt x="8" y="43"/>
                    <a:pt x="0" y="51"/>
                  </a:cubicBezTo>
                  <a:cubicBezTo>
                    <a:pt x="0" y="52"/>
                    <a:pt x="0" y="52"/>
                    <a:pt x="1" y="52"/>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1" name="Freeform 3115">
              <a:extLst>
                <a:ext uri="{FF2B5EF4-FFF2-40B4-BE49-F238E27FC236}">
                  <a16:creationId xmlns:a16="http://schemas.microsoft.com/office/drawing/2014/main" id="{69152B14-4027-4EF8-B321-9AA49CA41575}"/>
                </a:ext>
              </a:extLst>
            </p:cNvPr>
            <p:cNvSpPr>
              <a:spLocks/>
            </p:cNvSpPr>
            <p:nvPr/>
          </p:nvSpPr>
          <p:spPr bwMode="auto">
            <a:xfrm>
              <a:off x="728" y="612"/>
              <a:ext cx="95" cy="110"/>
            </a:xfrm>
            <a:custGeom>
              <a:avLst/>
              <a:gdLst>
                <a:gd name="T0" fmla="*/ 0 w 40"/>
                <a:gd name="T1" fmla="*/ 46 h 46"/>
                <a:gd name="T2" fmla="*/ 40 w 40"/>
                <a:gd name="T3" fmla="*/ 0 h 46"/>
                <a:gd name="T4" fmla="*/ 40 w 40"/>
                <a:gd name="T5" fmla="*/ 0 h 46"/>
                <a:gd name="T6" fmla="*/ 0 w 40"/>
                <a:gd name="T7" fmla="*/ 46 h 46"/>
                <a:gd name="T8" fmla="*/ 0 w 40"/>
                <a:gd name="T9" fmla="*/ 46 h 46"/>
              </a:gdLst>
              <a:ahLst/>
              <a:cxnLst>
                <a:cxn ang="0">
                  <a:pos x="T0" y="T1"/>
                </a:cxn>
                <a:cxn ang="0">
                  <a:pos x="T2" y="T3"/>
                </a:cxn>
                <a:cxn ang="0">
                  <a:pos x="T4" y="T5"/>
                </a:cxn>
                <a:cxn ang="0">
                  <a:pos x="T6" y="T7"/>
                </a:cxn>
                <a:cxn ang="0">
                  <a:pos x="T8" y="T9"/>
                </a:cxn>
              </a:cxnLst>
              <a:rect l="0" t="0" r="r" b="b"/>
              <a:pathLst>
                <a:path w="40" h="46">
                  <a:moveTo>
                    <a:pt x="0" y="46"/>
                  </a:moveTo>
                  <a:cubicBezTo>
                    <a:pt x="17" y="35"/>
                    <a:pt x="32" y="18"/>
                    <a:pt x="40" y="0"/>
                  </a:cubicBezTo>
                  <a:cubicBezTo>
                    <a:pt x="40" y="0"/>
                    <a:pt x="40" y="0"/>
                    <a:pt x="40" y="0"/>
                  </a:cubicBezTo>
                  <a:cubicBezTo>
                    <a:pt x="29" y="18"/>
                    <a:pt x="14" y="31"/>
                    <a:pt x="0" y="46"/>
                  </a:cubicBezTo>
                  <a:cubicBezTo>
                    <a:pt x="0" y="46"/>
                    <a:pt x="0" y="46"/>
                    <a:pt x="0" y="46"/>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2" name="Freeform 3116">
              <a:extLst>
                <a:ext uri="{FF2B5EF4-FFF2-40B4-BE49-F238E27FC236}">
                  <a16:creationId xmlns:a16="http://schemas.microsoft.com/office/drawing/2014/main" id="{6FAA84C4-08B9-4F93-87E7-10005A26DB79}"/>
                </a:ext>
              </a:extLst>
            </p:cNvPr>
            <p:cNvSpPr>
              <a:spLocks/>
            </p:cNvSpPr>
            <p:nvPr/>
          </p:nvSpPr>
          <p:spPr bwMode="auto">
            <a:xfrm>
              <a:off x="740" y="641"/>
              <a:ext cx="81" cy="98"/>
            </a:xfrm>
            <a:custGeom>
              <a:avLst/>
              <a:gdLst>
                <a:gd name="T0" fmla="*/ 1 w 34"/>
                <a:gd name="T1" fmla="*/ 41 h 41"/>
                <a:gd name="T2" fmla="*/ 33 w 34"/>
                <a:gd name="T3" fmla="*/ 1 h 41"/>
                <a:gd name="T4" fmla="*/ 32 w 34"/>
                <a:gd name="T5" fmla="*/ 0 h 41"/>
                <a:gd name="T6" fmla="*/ 17 w 34"/>
                <a:gd name="T7" fmla="*/ 20 h 41"/>
                <a:gd name="T8" fmla="*/ 1 w 34"/>
                <a:gd name="T9" fmla="*/ 40 h 41"/>
                <a:gd name="T10" fmla="*/ 1 w 34"/>
                <a:gd name="T11" fmla="*/ 41 h 41"/>
              </a:gdLst>
              <a:ahLst/>
              <a:cxnLst>
                <a:cxn ang="0">
                  <a:pos x="T0" y="T1"/>
                </a:cxn>
                <a:cxn ang="0">
                  <a:pos x="T2" y="T3"/>
                </a:cxn>
                <a:cxn ang="0">
                  <a:pos x="T4" y="T5"/>
                </a:cxn>
                <a:cxn ang="0">
                  <a:pos x="T6" y="T7"/>
                </a:cxn>
                <a:cxn ang="0">
                  <a:pos x="T8" y="T9"/>
                </a:cxn>
                <a:cxn ang="0">
                  <a:pos x="T10" y="T11"/>
                </a:cxn>
              </a:cxnLst>
              <a:rect l="0" t="0" r="r" b="b"/>
              <a:pathLst>
                <a:path w="34" h="41">
                  <a:moveTo>
                    <a:pt x="1" y="41"/>
                  </a:moveTo>
                  <a:cubicBezTo>
                    <a:pt x="14" y="31"/>
                    <a:pt x="26" y="16"/>
                    <a:pt x="33" y="1"/>
                  </a:cubicBezTo>
                  <a:cubicBezTo>
                    <a:pt x="34" y="1"/>
                    <a:pt x="33" y="0"/>
                    <a:pt x="32" y="0"/>
                  </a:cubicBezTo>
                  <a:cubicBezTo>
                    <a:pt x="27" y="7"/>
                    <a:pt x="22" y="14"/>
                    <a:pt x="17" y="20"/>
                  </a:cubicBezTo>
                  <a:cubicBezTo>
                    <a:pt x="12" y="27"/>
                    <a:pt x="6" y="33"/>
                    <a:pt x="1" y="40"/>
                  </a:cubicBezTo>
                  <a:cubicBezTo>
                    <a:pt x="0" y="40"/>
                    <a:pt x="1" y="41"/>
                    <a:pt x="1" y="4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3" name="Freeform 3117">
              <a:extLst>
                <a:ext uri="{FF2B5EF4-FFF2-40B4-BE49-F238E27FC236}">
                  <a16:creationId xmlns:a16="http://schemas.microsoft.com/office/drawing/2014/main" id="{76256974-506C-4990-84E8-F44D95C5E28C}"/>
                </a:ext>
              </a:extLst>
            </p:cNvPr>
            <p:cNvSpPr>
              <a:spLocks/>
            </p:cNvSpPr>
            <p:nvPr/>
          </p:nvSpPr>
          <p:spPr bwMode="auto">
            <a:xfrm>
              <a:off x="377" y="476"/>
              <a:ext cx="67" cy="36"/>
            </a:xfrm>
            <a:custGeom>
              <a:avLst/>
              <a:gdLst>
                <a:gd name="T0" fmla="*/ 2 w 28"/>
                <a:gd name="T1" fmla="*/ 15 h 15"/>
                <a:gd name="T2" fmla="*/ 28 w 28"/>
                <a:gd name="T3" fmla="*/ 2 h 15"/>
                <a:gd name="T4" fmla="*/ 27 w 28"/>
                <a:gd name="T5" fmla="*/ 0 h 15"/>
                <a:gd name="T6" fmla="*/ 1 w 28"/>
                <a:gd name="T7" fmla="*/ 13 h 15"/>
                <a:gd name="T8" fmla="*/ 2 w 28"/>
                <a:gd name="T9" fmla="*/ 15 h 15"/>
              </a:gdLst>
              <a:ahLst/>
              <a:cxnLst>
                <a:cxn ang="0">
                  <a:pos x="T0" y="T1"/>
                </a:cxn>
                <a:cxn ang="0">
                  <a:pos x="T2" y="T3"/>
                </a:cxn>
                <a:cxn ang="0">
                  <a:pos x="T4" y="T5"/>
                </a:cxn>
                <a:cxn ang="0">
                  <a:pos x="T6" y="T7"/>
                </a:cxn>
                <a:cxn ang="0">
                  <a:pos x="T8" y="T9"/>
                </a:cxn>
              </a:cxnLst>
              <a:rect l="0" t="0" r="r" b="b"/>
              <a:pathLst>
                <a:path w="28" h="15">
                  <a:moveTo>
                    <a:pt x="2" y="15"/>
                  </a:moveTo>
                  <a:cubicBezTo>
                    <a:pt x="11" y="10"/>
                    <a:pt x="20" y="7"/>
                    <a:pt x="28" y="2"/>
                  </a:cubicBezTo>
                  <a:cubicBezTo>
                    <a:pt x="28" y="1"/>
                    <a:pt x="28" y="0"/>
                    <a:pt x="27" y="0"/>
                  </a:cubicBezTo>
                  <a:cubicBezTo>
                    <a:pt x="18" y="1"/>
                    <a:pt x="9" y="7"/>
                    <a:pt x="1" y="13"/>
                  </a:cubicBezTo>
                  <a:cubicBezTo>
                    <a:pt x="0" y="14"/>
                    <a:pt x="1" y="15"/>
                    <a:pt x="2" y="15"/>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4" name="Freeform 3118">
              <a:extLst>
                <a:ext uri="{FF2B5EF4-FFF2-40B4-BE49-F238E27FC236}">
                  <a16:creationId xmlns:a16="http://schemas.microsoft.com/office/drawing/2014/main" id="{C3F21B2B-6C1F-417E-82ED-66C2DE58CE5E}"/>
                </a:ext>
              </a:extLst>
            </p:cNvPr>
            <p:cNvSpPr>
              <a:spLocks/>
            </p:cNvSpPr>
            <p:nvPr/>
          </p:nvSpPr>
          <p:spPr bwMode="auto">
            <a:xfrm>
              <a:off x="387" y="485"/>
              <a:ext cx="67" cy="39"/>
            </a:xfrm>
            <a:custGeom>
              <a:avLst/>
              <a:gdLst>
                <a:gd name="T0" fmla="*/ 1 w 28"/>
                <a:gd name="T1" fmla="*/ 16 h 16"/>
                <a:gd name="T2" fmla="*/ 14 w 28"/>
                <a:gd name="T3" fmla="*/ 9 h 16"/>
                <a:gd name="T4" fmla="*/ 27 w 28"/>
                <a:gd name="T5" fmla="*/ 2 h 16"/>
                <a:gd name="T6" fmla="*/ 27 w 28"/>
                <a:gd name="T7" fmla="*/ 1 h 16"/>
                <a:gd name="T8" fmla="*/ 13 w 28"/>
                <a:gd name="T9" fmla="*/ 6 h 16"/>
                <a:gd name="T10" fmla="*/ 0 w 28"/>
                <a:gd name="T11" fmla="*/ 14 h 16"/>
                <a:gd name="T12" fmla="*/ 1 w 28"/>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28" h="16">
                  <a:moveTo>
                    <a:pt x="1" y="16"/>
                  </a:moveTo>
                  <a:cubicBezTo>
                    <a:pt x="6" y="14"/>
                    <a:pt x="10" y="11"/>
                    <a:pt x="14" y="9"/>
                  </a:cubicBezTo>
                  <a:cubicBezTo>
                    <a:pt x="19" y="6"/>
                    <a:pt x="23" y="5"/>
                    <a:pt x="27" y="2"/>
                  </a:cubicBezTo>
                  <a:cubicBezTo>
                    <a:pt x="28" y="1"/>
                    <a:pt x="28" y="0"/>
                    <a:pt x="27" y="1"/>
                  </a:cubicBezTo>
                  <a:cubicBezTo>
                    <a:pt x="22" y="2"/>
                    <a:pt x="17" y="4"/>
                    <a:pt x="13" y="6"/>
                  </a:cubicBezTo>
                  <a:cubicBezTo>
                    <a:pt x="9" y="9"/>
                    <a:pt x="4" y="11"/>
                    <a:pt x="0" y="14"/>
                  </a:cubicBezTo>
                  <a:cubicBezTo>
                    <a:pt x="0" y="15"/>
                    <a:pt x="0" y="16"/>
                    <a:pt x="1" y="16"/>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5" name="Freeform 3119">
              <a:extLst>
                <a:ext uri="{FF2B5EF4-FFF2-40B4-BE49-F238E27FC236}">
                  <a16:creationId xmlns:a16="http://schemas.microsoft.com/office/drawing/2014/main" id="{E26742E3-3308-4612-B761-B40EE760FA95}"/>
                </a:ext>
              </a:extLst>
            </p:cNvPr>
            <p:cNvSpPr>
              <a:spLocks/>
            </p:cNvSpPr>
            <p:nvPr/>
          </p:nvSpPr>
          <p:spPr bwMode="auto">
            <a:xfrm>
              <a:off x="394" y="495"/>
              <a:ext cx="67" cy="43"/>
            </a:xfrm>
            <a:custGeom>
              <a:avLst/>
              <a:gdLst>
                <a:gd name="T0" fmla="*/ 2 w 28"/>
                <a:gd name="T1" fmla="*/ 17 h 18"/>
                <a:gd name="T2" fmla="*/ 14 w 28"/>
                <a:gd name="T3" fmla="*/ 9 h 18"/>
                <a:gd name="T4" fmla="*/ 27 w 28"/>
                <a:gd name="T5" fmla="*/ 1 h 18"/>
                <a:gd name="T6" fmla="*/ 27 w 28"/>
                <a:gd name="T7" fmla="*/ 0 h 18"/>
                <a:gd name="T8" fmla="*/ 12 w 28"/>
                <a:gd name="T9" fmla="*/ 8 h 18"/>
                <a:gd name="T10" fmla="*/ 1 w 28"/>
                <a:gd name="T11" fmla="*/ 16 h 18"/>
                <a:gd name="T12" fmla="*/ 2 w 28"/>
                <a:gd name="T13" fmla="*/ 17 h 18"/>
              </a:gdLst>
              <a:ahLst/>
              <a:cxnLst>
                <a:cxn ang="0">
                  <a:pos x="T0" y="T1"/>
                </a:cxn>
                <a:cxn ang="0">
                  <a:pos x="T2" y="T3"/>
                </a:cxn>
                <a:cxn ang="0">
                  <a:pos x="T4" y="T5"/>
                </a:cxn>
                <a:cxn ang="0">
                  <a:pos x="T6" y="T7"/>
                </a:cxn>
                <a:cxn ang="0">
                  <a:pos x="T8" y="T9"/>
                </a:cxn>
                <a:cxn ang="0">
                  <a:pos x="T10" y="T11"/>
                </a:cxn>
                <a:cxn ang="0">
                  <a:pos x="T12" y="T13"/>
                </a:cxn>
              </a:cxnLst>
              <a:rect l="0" t="0" r="r" b="b"/>
              <a:pathLst>
                <a:path w="28" h="18">
                  <a:moveTo>
                    <a:pt x="2" y="17"/>
                  </a:moveTo>
                  <a:cubicBezTo>
                    <a:pt x="5" y="14"/>
                    <a:pt x="10" y="11"/>
                    <a:pt x="14" y="9"/>
                  </a:cubicBezTo>
                  <a:cubicBezTo>
                    <a:pt x="18" y="6"/>
                    <a:pt x="23" y="4"/>
                    <a:pt x="27" y="1"/>
                  </a:cubicBezTo>
                  <a:cubicBezTo>
                    <a:pt x="28" y="1"/>
                    <a:pt x="27" y="0"/>
                    <a:pt x="27" y="0"/>
                  </a:cubicBezTo>
                  <a:cubicBezTo>
                    <a:pt x="22" y="2"/>
                    <a:pt x="17" y="5"/>
                    <a:pt x="12" y="8"/>
                  </a:cubicBezTo>
                  <a:cubicBezTo>
                    <a:pt x="8" y="10"/>
                    <a:pt x="4" y="12"/>
                    <a:pt x="1" y="16"/>
                  </a:cubicBezTo>
                  <a:cubicBezTo>
                    <a:pt x="0" y="17"/>
                    <a:pt x="1" y="18"/>
                    <a:pt x="2" y="17"/>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6" name="Freeform 3120">
              <a:extLst>
                <a:ext uri="{FF2B5EF4-FFF2-40B4-BE49-F238E27FC236}">
                  <a16:creationId xmlns:a16="http://schemas.microsoft.com/office/drawing/2014/main" id="{67D42D27-C410-4CB9-9447-543A944A7E44}"/>
                </a:ext>
              </a:extLst>
            </p:cNvPr>
            <p:cNvSpPr>
              <a:spLocks/>
            </p:cNvSpPr>
            <p:nvPr/>
          </p:nvSpPr>
          <p:spPr bwMode="auto">
            <a:xfrm>
              <a:off x="404" y="500"/>
              <a:ext cx="69" cy="45"/>
            </a:xfrm>
            <a:custGeom>
              <a:avLst/>
              <a:gdLst>
                <a:gd name="T0" fmla="*/ 2 w 29"/>
                <a:gd name="T1" fmla="*/ 19 h 19"/>
                <a:gd name="T2" fmla="*/ 28 w 29"/>
                <a:gd name="T3" fmla="*/ 2 h 19"/>
                <a:gd name="T4" fmla="*/ 28 w 29"/>
                <a:gd name="T5" fmla="*/ 1 h 19"/>
                <a:gd name="T6" fmla="*/ 1 w 29"/>
                <a:gd name="T7" fmla="*/ 17 h 19"/>
                <a:gd name="T8" fmla="*/ 2 w 29"/>
                <a:gd name="T9" fmla="*/ 19 h 19"/>
              </a:gdLst>
              <a:ahLst/>
              <a:cxnLst>
                <a:cxn ang="0">
                  <a:pos x="T0" y="T1"/>
                </a:cxn>
                <a:cxn ang="0">
                  <a:pos x="T2" y="T3"/>
                </a:cxn>
                <a:cxn ang="0">
                  <a:pos x="T4" y="T5"/>
                </a:cxn>
                <a:cxn ang="0">
                  <a:pos x="T6" y="T7"/>
                </a:cxn>
                <a:cxn ang="0">
                  <a:pos x="T8" y="T9"/>
                </a:cxn>
              </a:cxnLst>
              <a:rect l="0" t="0" r="r" b="b"/>
              <a:pathLst>
                <a:path w="29" h="19">
                  <a:moveTo>
                    <a:pt x="2" y="19"/>
                  </a:moveTo>
                  <a:cubicBezTo>
                    <a:pt x="10" y="13"/>
                    <a:pt x="20" y="8"/>
                    <a:pt x="28" y="2"/>
                  </a:cubicBezTo>
                  <a:cubicBezTo>
                    <a:pt x="29" y="1"/>
                    <a:pt x="28" y="0"/>
                    <a:pt x="28" y="1"/>
                  </a:cubicBezTo>
                  <a:cubicBezTo>
                    <a:pt x="18" y="4"/>
                    <a:pt x="9" y="11"/>
                    <a:pt x="1" y="17"/>
                  </a:cubicBezTo>
                  <a:cubicBezTo>
                    <a:pt x="0" y="18"/>
                    <a:pt x="1" y="19"/>
                    <a:pt x="2" y="19"/>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7" name="Freeform 3121">
              <a:extLst>
                <a:ext uri="{FF2B5EF4-FFF2-40B4-BE49-F238E27FC236}">
                  <a16:creationId xmlns:a16="http://schemas.microsoft.com/office/drawing/2014/main" id="{2D37B316-81DC-4027-A828-7033B98F725E}"/>
                </a:ext>
              </a:extLst>
            </p:cNvPr>
            <p:cNvSpPr>
              <a:spLocks/>
            </p:cNvSpPr>
            <p:nvPr/>
          </p:nvSpPr>
          <p:spPr bwMode="auto">
            <a:xfrm>
              <a:off x="418" y="514"/>
              <a:ext cx="62" cy="38"/>
            </a:xfrm>
            <a:custGeom>
              <a:avLst/>
              <a:gdLst>
                <a:gd name="T0" fmla="*/ 1 w 26"/>
                <a:gd name="T1" fmla="*/ 16 h 16"/>
                <a:gd name="T2" fmla="*/ 26 w 26"/>
                <a:gd name="T3" fmla="*/ 2 h 16"/>
                <a:gd name="T4" fmla="*/ 25 w 26"/>
                <a:gd name="T5" fmla="*/ 1 h 16"/>
                <a:gd name="T6" fmla="*/ 1 w 26"/>
                <a:gd name="T7" fmla="*/ 14 h 16"/>
                <a:gd name="T8" fmla="*/ 1 w 26"/>
                <a:gd name="T9" fmla="*/ 16 h 16"/>
              </a:gdLst>
              <a:ahLst/>
              <a:cxnLst>
                <a:cxn ang="0">
                  <a:pos x="T0" y="T1"/>
                </a:cxn>
                <a:cxn ang="0">
                  <a:pos x="T2" y="T3"/>
                </a:cxn>
                <a:cxn ang="0">
                  <a:pos x="T4" y="T5"/>
                </a:cxn>
                <a:cxn ang="0">
                  <a:pos x="T6" y="T7"/>
                </a:cxn>
                <a:cxn ang="0">
                  <a:pos x="T8" y="T9"/>
                </a:cxn>
              </a:cxnLst>
              <a:rect l="0" t="0" r="r" b="b"/>
              <a:pathLst>
                <a:path w="26" h="16">
                  <a:moveTo>
                    <a:pt x="1" y="16"/>
                  </a:moveTo>
                  <a:cubicBezTo>
                    <a:pt x="9" y="11"/>
                    <a:pt x="18" y="7"/>
                    <a:pt x="26" y="2"/>
                  </a:cubicBezTo>
                  <a:cubicBezTo>
                    <a:pt x="26" y="1"/>
                    <a:pt x="26" y="0"/>
                    <a:pt x="25" y="1"/>
                  </a:cubicBezTo>
                  <a:cubicBezTo>
                    <a:pt x="16" y="3"/>
                    <a:pt x="8" y="9"/>
                    <a:pt x="1" y="14"/>
                  </a:cubicBezTo>
                  <a:cubicBezTo>
                    <a:pt x="0" y="15"/>
                    <a:pt x="0" y="16"/>
                    <a:pt x="1" y="16"/>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8" name="Freeform 3122">
              <a:extLst>
                <a:ext uri="{FF2B5EF4-FFF2-40B4-BE49-F238E27FC236}">
                  <a16:creationId xmlns:a16="http://schemas.microsoft.com/office/drawing/2014/main" id="{7D608F65-B747-4C1A-A5F7-531CFA525F7C}"/>
                </a:ext>
              </a:extLst>
            </p:cNvPr>
            <p:cNvSpPr>
              <a:spLocks/>
            </p:cNvSpPr>
            <p:nvPr/>
          </p:nvSpPr>
          <p:spPr bwMode="auto">
            <a:xfrm>
              <a:off x="423" y="519"/>
              <a:ext cx="76" cy="50"/>
            </a:xfrm>
            <a:custGeom>
              <a:avLst/>
              <a:gdLst>
                <a:gd name="T0" fmla="*/ 2 w 32"/>
                <a:gd name="T1" fmla="*/ 21 h 21"/>
                <a:gd name="T2" fmla="*/ 32 w 32"/>
                <a:gd name="T3" fmla="*/ 1 h 21"/>
                <a:gd name="T4" fmla="*/ 31 w 32"/>
                <a:gd name="T5" fmla="*/ 0 h 21"/>
                <a:gd name="T6" fmla="*/ 1 w 32"/>
                <a:gd name="T7" fmla="*/ 19 h 21"/>
                <a:gd name="T8" fmla="*/ 2 w 32"/>
                <a:gd name="T9" fmla="*/ 21 h 21"/>
              </a:gdLst>
              <a:ahLst/>
              <a:cxnLst>
                <a:cxn ang="0">
                  <a:pos x="T0" y="T1"/>
                </a:cxn>
                <a:cxn ang="0">
                  <a:pos x="T2" y="T3"/>
                </a:cxn>
                <a:cxn ang="0">
                  <a:pos x="T4" y="T5"/>
                </a:cxn>
                <a:cxn ang="0">
                  <a:pos x="T6" y="T7"/>
                </a:cxn>
                <a:cxn ang="0">
                  <a:pos x="T8" y="T9"/>
                </a:cxn>
              </a:cxnLst>
              <a:rect l="0" t="0" r="r" b="b"/>
              <a:pathLst>
                <a:path w="32" h="21">
                  <a:moveTo>
                    <a:pt x="2" y="21"/>
                  </a:moveTo>
                  <a:cubicBezTo>
                    <a:pt x="11" y="14"/>
                    <a:pt x="23" y="9"/>
                    <a:pt x="32" y="1"/>
                  </a:cubicBezTo>
                  <a:cubicBezTo>
                    <a:pt x="32" y="1"/>
                    <a:pt x="32" y="0"/>
                    <a:pt x="31" y="0"/>
                  </a:cubicBezTo>
                  <a:cubicBezTo>
                    <a:pt x="19" y="3"/>
                    <a:pt x="10" y="11"/>
                    <a:pt x="1" y="19"/>
                  </a:cubicBezTo>
                  <a:cubicBezTo>
                    <a:pt x="0" y="20"/>
                    <a:pt x="1" y="21"/>
                    <a:pt x="2" y="2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9" name="Freeform 3123">
              <a:extLst>
                <a:ext uri="{FF2B5EF4-FFF2-40B4-BE49-F238E27FC236}">
                  <a16:creationId xmlns:a16="http://schemas.microsoft.com/office/drawing/2014/main" id="{2898AA6B-C39B-4EFD-A72C-8E5A5300784F}"/>
                </a:ext>
              </a:extLst>
            </p:cNvPr>
            <p:cNvSpPr>
              <a:spLocks/>
            </p:cNvSpPr>
            <p:nvPr/>
          </p:nvSpPr>
          <p:spPr bwMode="auto">
            <a:xfrm>
              <a:off x="435" y="536"/>
              <a:ext cx="66" cy="43"/>
            </a:xfrm>
            <a:custGeom>
              <a:avLst/>
              <a:gdLst>
                <a:gd name="T0" fmla="*/ 2 w 28"/>
                <a:gd name="T1" fmla="*/ 17 h 18"/>
                <a:gd name="T2" fmla="*/ 27 w 28"/>
                <a:gd name="T3" fmla="*/ 2 h 18"/>
                <a:gd name="T4" fmla="*/ 27 w 28"/>
                <a:gd name="T5" fmla="*/ 1 h 18"/>
                <a:gd name="T6" fmla="*/ 1 w 28"/>
                <a:gd name="T7" fmla="*/ 15 h 18"/>
                <a:gd name="T8" fmla="*/ 2 w 28"/>
                <a:gd name="T9" fmla="*/ 17 h 18"/>
              </a:gdLst>
              <a:ahLst/>
              <a:cxnLst>
                <a:cxn ang="0">
                  <a:pos x="T0" y="T1"/>
                </a:cxn>
                <a:cxn ang="0">
                  <a:pos x="T2" y="T3"/>
                </a:cxn>
                <a:cxn ang="0">
                  <a:pos x="T4" y="T5"/>
                </a:cxn>
                <a:cxn ang="0">
                  <a:pos x="T6" y="T7"/>
                </a:cxn>
                <a:cxn ang="0">
                  <a:pos x="T8" y="T9"/>
                </a:cxn>
              </a:cxnLst>
              <a:rect l="0" t="0" r="r" b="b"/>
              <a:pathLst>
                <a:path w="28" h="18">
                  <a:moveTo>
                    <a:pt x="2" y="17"/>
                  </a:moveTo>
                  <a:cubicBezTo>
                    <a:pt x="10" y="11"/>
                    <a:pt x="19" y="7"/>
                    <a:pt x="27" y="2"/>
                  </a:cubicBezTo>
                  <a:cubicBezTo>
                    <a:pt x="28" y="1"/>
                    <a:pt x="28" y="0"/>
                    <a:pt x="27" y="1"/>
                  </a:cubicBezTo>
                  <a:cubicBezTo>
                    <a:pt x="17" y="3"/>
                    <a:pt x="9" y="9"/>
                    <a:pt x="1" y="15"/>
                  </a:cubicBezTo>
                  <a:cubicBezTo>
                    <a:pt x="0" y="16"/>
                    <a:pt x="1" y="18"/>
                    <a:pt x="2" y="17"/>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0" name="Freeform 3124">
              <a:extLst>
                <a:ext uri="{FF2B5EF4-FFF2-40B4-BE49-F238E27FC236}">
                  <a16:creationId xmlns:a16="http://schemas.microsoft.com/office/drawing/2014/main" id="{32F98A0D-5207-436D-95CA-642BCE343471}"/>
                </a:ext>
              </a:extLst>
            </p:cNvPr>
            <p:cNvSpPr>
              <a:spLocks/>
            </p:cNvSpPr>
            <p:nvPr/>
          </p:nvSpPr>
          <p:spPr bwMode="auto">
            <a:xfrm>
              <a:off x="427" y="555"/>
              <a:ext cx="77" cy="48"/>
            </a:xfrm>
            <a:custGeom>
              <a:avLst/>
              <a:gdLst>
                <a:gd name="T0" fmla="*/ 2 w 32"/>
                <a:gd name="T1" fmla="*/ 19 h 20"/>
                <a:gd name="T2" fmla="*/ 32 w 32"/>
                <a:gd name="T3" fmla="*/ 1 h 20"/>
                <a:gd name="T4" fmla="*/ 31 w 32"/>
                <a:gd name="T5" fmla="*/ 0 h 20"/>
                <a:gd name="T6" fmla="*/ 1 w 32"/>
                <a:gd name="T7" fmla="*/ 17 h 20"/>
                <a:gd name="T8" fmla="*/ 2 w 32"/>
                <a:gd name="T9" fmla="*/ 19 h 20"/>
              </a:gdLst>
              <a:ahLst/>
              <a:cxnLst>
                <a:cxn ang="0">
                  <a:pos x="T0" y="T1"/>
                </a:cxn>
                <a:cxn ang="0">
                  <a:pos x="T2" y="T3"/>
                </a:cxn>
                <a:cxn ang="0">
                  <a:pos x="T4" y="T5"/>
                </a:cxn>
                <a:cxn ang="0">
                  <a:pos x="T6" y="T7"/>
                </a:cxn>
                <a:cxn ang="0">
                  <a:pos x="T8" y="T9"/>
                </a:cxn>
              </a:cxnLst>
              <a:rect l="0" t="0" r="r" b="b"/>
              <a:pathLst>
                <a:path w="32" h="20">
                  <a:moveTo>
                    <a:pt x="2" y="19"/>
                  </a:moveTo>
                  <a:cubicBezTo>
                    <a:pt x="12" y="13"/>
                    <a:pt x="22" y="8"/>
                    <a:pt x="32" y="1"/>
                  </a:cubicBezTo>
                  <a:cubicBezTo>
                    <a:pt x="32" y="1"/>
                    <a:pt x="32" y="0"/>
                    <a:pt x="31" y="0"/>
                  </a:cubicBezTo>
                  <a:cubicBezTo>
                    <a:pt x="20" y="3"/>
                    <a:pt x="10" y="10"/>
                    <a:pt x="1" y="17"/>
                  </a:cubicBezTo>
                  <a:cubicBezTo>
                    <a:pt x="0" y="18"/>
                    <a:pt x="1" y="20"/>
                    <a:pt x="2" y="19"/>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1" name="Freeform 3125">
              <a:extLst>
                <a:ext uri="{FF2B5EF4-FFF2-40B4-BE49-F238E27FC236}">
                  <a16:creationId xmlns:a16="http://schemas.microsoft.com/office/drawing/2014/main" id="{70571F61-A30A-492F-AC6B-E5CA02B5B194}"/>
                </a:ext>
              </a:extLst>
            </p:cNvPr>
            <p:cNvSpPr>
              <a:spLocks/>
            </p:cNvSpPr>
            <p:nvPr/>
          </p:nvSpPr>
          <p:spPr bwMode="auto">
            <a:xfrm>
              <a:off x="444" y="557"/>
              <a:ext cx="86" cy="50"/>
            </a:xfrm>
            <a:custGeom>
              <a:avLst/>
              <a:gdLst>
                <a:gd name="T0" fmla="*/ 2 w 36"/>
                <a:gd name="T1" fmla="*/ 20 h 21"/>
                <a:gd name="T2" fmla="*/ 35 w 36"/>
                <a:gd name="T3" fmla="*/ 2 h 21"/>
                <a:gd name="T4" fmla="*/ 35 w 36"/>
                <a:gd name="T5" fmla="*/ 1 h 21"/>
                <a:gd name="T6" fmla="*/ 1 w 36"/>
                <a:gd name="T7" fmla="*/ 18 h 21"/>
                <a:gd name="T8" fmla="*/ 2 w 36"/>
                <a:gd name="T9" fmla="*/ 20 h 21"/>
              </a:gdLst>
              <a:ahLst/>
              <a:cxnLst>
                <a:cxn ang="0">
                  <a:pos x="T0" y="T1"/>
                </a:cxn>
                <a:cxn ang="0">
                  <a:pos x="T2" y="T3"/>
                </a:cxn>
                <a:cxn ang="0">
                  <a:pos x="T4" y="T5"/>
                </a:cxn>
                <a:cxn ang="0">
                  <a:pos x="T6" y="T7"/>
                </a:cxn>
                <a:cxn ang="0">
                  <a:pos x="T8" y="T9"/>
                </a:cxn>
              </a:cxnLst>
              <a:rect l="0" t="0" r="r" b="b"/>
              <a:pathLst>
                <a:path w="36" h="21">
                  <a:moveTo>
                    <a:pt x="2" y="20"/>
                  </a:moveTo>
                  <a:cubicBezTo>
                    <a:pt x="13" y="14"/>
                    <a:pt x="25" y="9"/>
                    <a:pt x="35" y="2"/>
                  </a:cubicBezTo>
                  <a:cubicBezTo>
                    <a:pt x="36" y="1"/>
                    <a:pt x="36" y="0"/>
                    <a:pt x="35" y="1"/>
                  </a:cubicBezTo>
                  <a:cubicBezTo>
                    <a:pt x="23" y="4"/>
                    <a:pt x="11" y="12"/>
                    <a:pt x="1" y="18"/>
                  </a:cubicBezTo>
                  <a:cubicBezTo>
                    <a:pt x="0" y="19"/>
                    <a:pt x="1" y="21"/>
                    <a:pt x="2" y="2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2" name="Freeform 3126">
              <a:extLst>
                <a:ext uri="{FF2B5EF4-FFF2-40B4-BE49-F238E27FC236}">
                  <a16:creationId xmlns:a16="http://schemas.microsoft.com/office/drawing/2014/main" id="{BC014AC7-2A4B-49BA-B7CC-953DE7D2C205}"/>
                </a:ext>
              </a:extLst>
            </p:cNvPr>
            <p:cNvSpPr>
              <a:spLocks/>
            </p:cNvSpPr>
            <p:nvPr/>
          </p:nvSpPr>
          <p:spPr bwMode="auto">
            <a:xfrm>
              <a:off x="454" y="569"/>
              <a:ext cx="83" cy="48"/>
            </a:xfrm>
            <a:custGeom>
              <a:avLst/>
              <a:gdLst>
                <a:gd name="T0" fmla="*/ 2 w 35"/>
                <a:gd name="T1" fmla="*/ 19 h 20"/>
                <a:gd name="T2" fmla="*/ 35 w 35"/>
                <a:gd name="T3" fmla="*/ 1 h 20"/>
                <a:gd name="T4" fmla="*/ 34 w 35"/>
                <a:gd name="T5" fmla="*/ 0 h 20"/>
                <a:gd name="T6" fmla="*/ 1 w 35"/>
                <a:gd name="T7" fmla="*/ 17 h 20"/>
                <a:gd name="T8" fmla="*/ 2 w 35"/>
                <a:gd name="T9" fmla="*/ 19 h 20"/>
              </a:gdLst>
              <a:ahLst/>
              <a:cxnLst>
                <a:cxn ang="0">
                  <a:pos x="T0" y="T1"/>
                </a:cxn>
                <a:cxn ang="0">
                  <a:pos x="T2" y="T3"/>
                </a:cxn>
                <a:cxn ang="0">
                  <a:pos x="T4" y="T5"/>
                </a:cxn>
                <a:cxn ang="0">
                  <a:pos x="T6" y="T7"/>
                </a:cxn>
                <a:cxn ang="0">
                  <a:pos x="T8" y="T9"/>
                </a:cxn>
              </a:cxnLst>
              <a:rect l="0" t="0" r="r" b="b"/>
              <a:pathLst>
                <a:path w="35" h="20">
                  <a:moveTo>
                    <a:pt x="2" y="19"/>
                  </a:moveTo>
                  <a:cubicBezTo>
                    <a:pt x="13" y="13"/>
                    <a:pt x="25" y="9"/>
                    <a:pt x="35" y="1"/>
                  </a:cubicBezTo>
                  <a:cubicBezTo>
                    <a:pt x="35" y="1"/>
                    <a:pt x="35" y="0"/>
                    <a:pt x="34" y="0"/>
                  </a:cubicBezTo>
                  <a:cubicBezTo>
                    <a:pt x="22" y="4"/>
                    <a:pt x="12" y="11"/>
                    <a:pt x="1" y="17"/>
                  </a:cubicBezTo>
                  <a:cubicBezTo>
                    <a:pt x="0" y="18"/>
                    <a:pt x="1" y="20"/>
                    <a:pt x="2" y="19"/>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3" name="Freeform 3127">
              <a:extLst>
                <a:ext uri="{FF2B5EF4-FFF2-40B4-BE49-F238E27FC236}">
                  <a16:creationId xmlns:a16="http://schemas.microsoft.com/office/drawing/2014/main" id="{BDFE1A03-3E21-410C-BEC7-A3F048F15D9C}"/>
                </a:ext>
              </a:extLst>
            </p:cNvPr>
            <p:cNvSpPr>
              <a:spLocks/>
            </p:cNvSpPr>
            <p:nvPr/>
          </p:nvSpPr>
          <p:spPr bwMode="auto">
            <a:xfrm>
              <a:off x="456" y="579"/>
              <a:ext cx="100" cy="50"/>
            </a:xfrm>
            <a:custGeom>
              <a:avLst/>
              <a:gdLst>
                <a:gd name="T0" fmla="*/ 1 w 42"/>
                <a:gd name="T1" fmla="*/ 21 h 21"/>
                <a:gd name="T2" fmla="*/ 41 w 42"/>
                <a:gd name="T3" fmla="*/ 2 h 21"/>
                <a:gd name="T4" fmla="*/ 41 w 42"/>
                <a:gd name="T5" fmla="*/ 1 h 21"/>
                <a:gd name="T6" fmla="*/ 0 w 42"/>
                <a:gd name="T7" fmla="*/ 20 h 21"/>
                <a:gd name="T8" fmla="*/ 1 w 42"/>
                <a:gd name="T9" fmla="*/ 21 h 21"/>
              </a:gdLst>
              <a:ahLst/>
              <a:cxnLst>
                <a:cxn ang="0">
                  <a:pos x="T0" y="T1"/>
                </a:cxn>
                <a:cxn ang="0">
                  <a:pos x="T2" y="T3"/>
                </a:cxn>
                <a:cxn ang="0">
                  <a:pos x="T4" y="T5"/>
                </a:cxn>
                <a:cxn ang="0">
                  <a:pos x="T6" y="T7"/>
                </a:cxn>
                <a:cxn ang="0">
                  <a:pos x="T8" y="T9"/>
                </a:cxn>
              </a:cxnLst>
              <a:rect l="0" t="0" r="r" b="b"/>
              <a:pathLst>
                <a:path w="42" h="21">
                  <a:moveTo>
                    <a:pt x="1" y="21"/>
                  </a:moveTo>
                  <a:cubicBezTo>
                    <a:pt x="15" y="16"/>
                    <a:pt x="29" y="10"/>
                    <a:pt x="41" y="2"/>
                  </a:cubicBezTo>
                  <a:cubicBezTo>
                    <a:pt x="42" y="1"/>
                    <a:pt x="41" y="0"/>
                    <a:pt x="41" y="1"/>
                  </a:cubicBezTo>
                  <a:cubicBezTo>
                    <a:pt x="27" y="6"/>
                    <a:pt x="14" y="13"/>
                    <a:pt x="0" y="20"/>
                  </a:cubicBezTo>
                  <a:cubicBezTo>
                    <a:pt x="0" y="20"/>
                    <a:pt x="0" y="21"/>
                    <a:pt x="1" y="2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4" name="Freeform 3128">
              <a:extLst>
                <a:ext uri="{FF2B5EF4-FFF2-40B4-BE49-F238E27FC236}">
                  <a16:creationId xmlns:a16="http://schemas.microsoft.com/office/drawing/2014/main" id="{AEFD88BC-7382-4E8F-8856-D1A9A652A68F}"/>
                </a:ext>
              </a:extLst>
            </p:cNvPr>
            <p:cNvSpPr>
              <a:spLocks/>
            </p:cNvSpPr>
            <p:nvPr/>
          </p:nvSpPr>
          <p:spPr bwMode="auto">
            <a:xfrm>
              <a:off x="1" y="246"/>
              <a:ext cx="274" cy="139"/>
            </a:xfrm>
            <a:custGeom>
              <a:avLst/>
              <a:gdLst>
                <a:gd name="T0" fmla="*/ 0 w 115"/>
                <a:gd name="T1" fmla="*/ 0 h 58"/>
                <a:gd name="T2" fmla="*/ 28 w 115"/>
                <a:gd name="T3" fmla="*/ 15 h 58"/>
                <a:gd name="T4" fmla="*/ 56 w 115"/>
                <a:gd name="T5" fmla="*/ 30 h 58"/>
                <a:gd name="T6" fmla="*/ 85 w 115"/>
                <a:gd name="T7" fmla="*/ 41 h 58"/>
                <a:gd name="T8" fmla="*/ 114 w 115"/>
                <a:gd name="T9" fmla="*/ 58 h 58"/>
                <a:gd name="T10" fmla="*/ 115 w 115"/>
                <a:gd name="T11" fmla="*/ 57 h 58"/>
                <a:gd name="T12" fmla="*/ 59 w 115"/>
                <a:gd name="T13" fmla="*/ 28 h 58"/>
                <a:gd name="T14" fmla="*/ 28 w 115"/>
                <a:gd name="T15" fmla="*/ 11 h 58"/>
                <a:gd name="T16" fmla="*/ 0 w 115"/>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58">
                  <a:moveTo>
                    <a:pt x="0" y="0"/>
                  </a:moveTo>
                  <a:cubicBezTo>
                    <a:pt x="9" y="5"/>
                    <a:pt x="19" y="9"/>
                    <a:pt x="28" y="15"/>
                  </a:cubicBezTo>
                  <a:cubicBezTo>
                    <a:pt x="37" y="21"/>
                    <a:pt x="46" y="26"/>
                    <a:pt x="56" y="30"/>
                  </a:cubicBezTo>
                  <a:cubicBezTo>
                    <a:pt x="65" y="34"/>
                    <a:pt x="75" y="37"/>
                    <a:pt x="85" y="41"/>
                  </a:cubicBezTo>
                  <a:cubicBezTo>
                    <a:pt x="96" y="45"/>
                    <a:pt x="105" y="52"/>
                    <a:pt x="114" y="58"/>
                  </a:cubicBezTo>
                  <a:cubicBezTo>
                    <a:pt x="115" y="58"/>
                    <a:pt x="115" y="58"/>
                    <a:pt x="115" y="57"/>
                  </a:cubicBezTo>
                  <a:cubicBezTo>
                    <a:pt x="104" y="40"/>
                    <a:pt x="77" y="35"/>
                    <a:pt x="59" y="28"/>
                  </a:cubicBezTo>
                  <a:cubicBezTo>
                    <a:pt x="48" y="24"/>
                    <a:pt x="38" y="18"/>
                    <a:pt x="28" y="11"/>
                  </a:cubicBezTo>
                  <a:cubicBezTo>
                    <a:pt x="20" y="6"/>
                    <a:pt x="10" y="0"/>
                    <a:pt x="0" y="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5" name="Freeform 3129">
              <a:extLst>
                <a:ext uri="{FF2B5EF4-FFF2-40B4-BE49-F238E27FC236}">
                  <a16:creationId xmlns:a16="http://schemas.microsoft.com/office/drawing/2014/main" id="{A7045EA8-1033-4F1C-8DD3-1DD5B0DD0606}"/>
                </a:ext>
              </a:extLst>
            </p:cNvPr>
            <p:cNvSpPr>
              <a:spLocks/>
            </p:cNvSpPr>
            <p:nvPr/>
          </p:nvSpPr>
          <p:spPr bwMode="auto">
            <a:xfrm>
              <a:off x="-1" y="263"/>
              <a:ext cx="259" cy="127"/>
            </a:xfrm>
            <a:custGeom>
              <a:avLst/>
              <a:gdLst>
                <a:gd name="T0" fmla="*/ 0 w 109"/>
                <a:gd name="T1" fmla="*/ 1 h 53"/>
                <a:gd name="T2" fmla="*/ 27 w 109"/>
                <a:gd name="T3" fmla="*/ 14 h 53"/>
                <a:gd name="T4" fmla="*/ 52 w 109"/>
                <a:gd name="T5" fmla="*/ 30 h 53"/>
                <a:gd name="T6" fmla="*/ 79 w 109"/>
                <a:gd name="T7" fmla="*/ 39 h 53"/>
                <a:gd name="T8" fmla="*/ 108 w 109"/>
                <a:gd name="T9" fmla="*/ 53 h 53"/>
                <a:gd name="T10" fmla="*/ 109 w 109"/>
                <a:gd name="T11" fmla="*/ 52 h 53"/>
                <a:gd name="T12" fmla="*/ 90 w 109"/>
                <a:gd name="T13" fmla="*/ 38 h 53"/>
                <a:gd name="T14" fmla="*/ 58 w 109"/>
                <a:gd name="T15" fmla="*/ 29 h 53"/>
                <a:gd name="T16" fmla="*/ 0 w 109"/>
                <a:gd name="T17" fmla="*/ 0 h 53"/>
                <a:gd name="T18" fmla="*/ 0 w 109"/>
                <a:gd name="T19"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53">
                  <a:moveTo>
                    <a:pt x="0" y="1"/>
                  </a:moveTo>
                  <a:cubicBezTo>
                    <a:pt x="9" y="5"/>
                    <a:pt x="18" y="9"/>
                    <a:pt x="27" y="14"/>
                  </a:cubicBezTo>
                  <a:cubicBezTo>
                    <a:pt x="35" y="19"/>
                    <a:pt x="43" y="26"/>
                    <a:pt x="52" y="30"/>
                  </a:cubicBezTo>
                  <a:cubicBezTo>
                    <a:pt x="61" y="33"/>
                    <a:pt x="70" y="36"/>
                    <a:pt x="79" y="39"/>
                  </a:cubicBezTo>
                  <a:cubicBezTo>
                    <a:pt x="90" y="42"/>
                    <a:pt x="99" y="44"/>
                    <a:pt x="108" y="53"/>
                  </a:cubicBezTo>
                  <a:cubicBezTo>
                    <a:pt x="108" y="53"/>
                    <a:pt x="109" y="53"/>
                    <a:pt x="109" y="52"/>
                  </a:cubicBezTo>
                  <a:cubicBezTo>
                    <a:pt x="106" y="44"/>
                    <a:pt x="97" y="41"/>
                    <a:pt x="90" y="38"/>
                  </a:cubicBezTo>
                  <a:cubicBezTo>
                    <a:pt x="79" y="35"/>
                    <a:pt x="68" y="33"/>
                    <a:pt x="58" y="29"/>
                  </a:cubicBezTo>
                  <a:cubicBezTo>
                    <a:pt x="38" y="21"/>
                    <a:pt x="22" y="3"/>
                    <a:pt x="0" y="0"/>
                  </a:cubicBezTo>
                  <a:lnTo>
                    <a:pt x="0" y="1"/>
                  </a:ln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6" name="Freeform 3130">
              <a:extLst>
                <a:ext uri="{FF2B5EF4-FFF2-40B4-BE49-F238E27FC236}">
                  <a16:creationId xmlns:a16="http://schemas.microsoft.com/office/drawing/2014/main" id="{C658D5E3-7EC8-436B-8C92-1C050F66AE42}"/>
                </a:ext>
              </a:extLst>
            </p:cNvPr>
            <p:cNvSpPr>
              <a:spLocks/>
            </p:cNvSpPr>
            <p:nvPr/>
          </p:nvSpPr>
          <p:spPr bwMode="auto">
            <a:xfrm>
              <a:off x="56" y="414"/>
              <a:ext cx="219" cy="217"/>
            </a:xfrm>
            <a:custGeom>
              <a:avLst/>
              <a:gdLst>
                <a:gd name="T0" fmla="*/ 2 w 92"/>
                <a:gd name="T1" fmla="*/ 90 h 91"/>
                <a:gd name="T2" fmla="*/ 22 w 92"/>
                <a:gd name="T3" fmla="*/ 59 h 91"/>
                <a:gd name="T4" fmla="*/ 49 w 92"/>
                <a:gd name="T5" fmla="*/ 40 h 91"/>
                <a:gd name="T6" fmla="*/ 74 w 92"/>
                <a:gd name="T7" fmla="*/ 22 h 91"/>
                <a:gd name="T8" fmla="*/ 92 w 92"/>
                <a:gd name="T9" fmla="*/ 1 h 91"/>
                <a:gd name="T10" fmla="*/ 90 w 92"/>
                <a:gd name="T11" fmla="*/ 1 h 91"/>
                <a:gd name="T12" fmla="*/ 66 w 92"/>
                <a:gd name="T13" fmla="*/ 26 h 91"/>
                <a:gd name="T14" fmla="*/ 35 w 92"/>
                <a:gd name="T15" fmla="*/ 46 h 91"/>
                <a:gd name="T16" fmla="*/ 12 w 92"/>
                <a:gd name="T17" fmla="*/ 66 h 91"/>
                <a:gd name="T18" fmla="*/ 1 w 92"/>
                <a:gd name="T19" fmla="*/ 90 h 91"/>
                <a:gd name="T20" fmla="*/ 2 w 92"/>
                <a:gd name="T21" fmla="*/ 9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1">
                  <a:moveTo>
                    <a:pt x="2" y="90"/>
                  </a:moveTo>
                  <a:cubicBezTo>
                    <a:pt x="4" y="78"/>
                    <a:pt x="13" y="68"/>
                    <a:pt x="22" y="59"/>
                  </a:cubicBezTo>
                  <a:cubicBezTo>
                    <a:pt x="30" y="52"/>
                    <a:pt x="39" y="45"/>
                    <a:pt x="49" y="40"/>
                  </a:cubicBezTo>
                  <a:cubicBezTo>
                    <a:pt x="58" y="35"/>
                    <a:pt x="66" y="29"/>
                    <a:pt x="74" y="22"/>
                  </a:cubicBezTo>
                  <a:cubicBezTo>
                    <a:pt x="80" y="17"/>
                    <a:pt x="90" y="10"/>
                    <a:pt x="92" y="1"/>
                  </a:cubicBezTo>
                  <a:cubicBezTo>
                    <a:pt x="92" y="1"/>
                    <a:pt x="91" y="0"/>
                    <a:pt x="90" y="1"/>
                  </a:cubicBezTo>
                  <a:cubicBezTo>
                    <a:pt x="85" y="11"/>
                    <a:pt x="75" y="18"/>
                    <a:pt x="66" y="26"/>
                  </a:cubicBezTo>
                  <a:cubicBezTo>
                    <a:pt x="57" y="34"/>
                    <a:pt x="45" y="38"/>
                    <a:pt x="35" y="46"/>
                  </a:cubicBezTo>
                  <a:cubicBezTo>
                    <a:pt x="27" y="51"/>
                    <a:pt x="19" y="58"/>
                    <a:pt x="12" y="66"/>
                  </a:cubicBezTo>
                  <a:cubicBezTo>
                    <a:pt x="7" y="73"/>
                    <a:pt x="0" y="81"/>
                    <a:pt x="1" y="90"/>
                  </a:cubicBezTo>
                  <a:cubicBezTo>
                    <a:pt x="1" y="90"/>
                    <a:pt x="2" y="91"/>
                    <a:pt x="2" y="9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7" name="Freeform 3131">
              <a:extLst>
                <a:ext uri="{FF2B5EF4-FFF2-40B4-BE49-F238E27FC236}">
                  <a16:creationId xmlns:a16="http://schemas.microsoft.com/office/drawing/2014/main" id="{178932CA-0F3D-475B-8EA7-855735C479D7}"/>
                </a:ext>
              </a:extLst>
            </p:cNvPr>
            <p:cNvSpPr>
              <a:spLocks/>
            </p:cNvSpPr>
            <p:nvPr/>
          </p:nvSpPr>
          <p:spPr bwMode="auto">
            <a:xfrm>
              <a:off x="46" y="409"/>
              <a:ext cx="212" cy="196"/>
            </a:xfrm>
            <a:custGeom>
              <a:avLst/>
              <a:gdLst>
                <a:gd name="T0" fmla="*/ 0 w 89"/>
                <a:gd name="T1" fmla="*/ 81 h 82"/>
                <a:gd name="T2" fmla="*/ 20 w 89"/>
                <a:gd name="T3" fmla="*/ 59 h 82"/>
                <a:gd name="T4" fmla="*/ 48 w 89"/>
                <a:gd name="T5" fmla="*/ 39 h 82"/>
                <a:gd name="T6" fmla="*/ 73 w 89"/>
                <a:gd name="T7" fmla="*/ 22 h 82"/>
                <a:gd name="T8" fmla="*/ 88 w 89"/>
                <a:gd name="T9" fmla="*/ 2 h 82"/>
                <a:gd name="T10" fmla="*/ 87 w 89"/>
                <a:gd name="T11" fmla="*/ 1 h 82"/>
                <a:gd name="T12" fmla="*/ 77 w 89"/>
                <a:gd name="T13" fmla="*/ 14 h 82"/>
                <a:gd name="T14" fmla="*/ 67 w 89"/>
                <a:gd name="T15" fmla="*/ 24 h 82"/>
                <a:gd name="T16" fmla="*/ 37 w 89"/>
                <a:gd name="T17" fmla="*/ 42 h 82"/>
                <a:gd name="T18" fmla="*/ 15 w 89"/>
                <a:gd name="T19" fmla="*/ 60 h 82"/>
                <a:gd name="T20" fmla="*/ 0 w 89"/>
                <a:gd name="T21" fmla="*/ 81 h 82"/>
                <a:gd name="T22" fmla="*/ 0 w 89"/>
                <a:gd name="T23"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82">
                  <a:moveTo>
                    <a:pt x="0" y="81"/>
                  </a:moveTo>
                  <a:cubicBezTo>
                    <a:pt x="8" y="74"/>
                    <a:pt x="13" y="66"/>
                    <a:pt x="20" y="59"/>
                  </a:cubicBezTo>
                  <a:cubicBezTo>
                    <a:pt x="29" y="51"/>
                    <a:pt x="38" y="45"/>
                    <a:pt x="48" y="39"/>
                  </a:cubicBezTo>
                  <a:cubicBezTo>
                    <a:pt x="57" y="35"/>
                    <a:pt x="65" y="29"/>
                    <a:pt x="73" y="22"/>
                  </a:cubicBezTo>
                  <a:cubicBezTo>
                    <a:pt x="78" y="17"/>
                    <a:pt x="86" y="9"/>
                    <a:pt x="88" y="2"/>
                  </a:cubicBezTo>
                  <a:cubicBezTo>
                    <a:pt x="89" y="1"/>
                    <a:pt x="88" y="0"/>
                    <a:pt x="87" y="1"/>
                  </a:cubicBezTo>
                  <a:cubicBezTo>
                    <a:pt x="83" y="5"/>
                    <a:pt x="81" y="10"/>
                    <a:pt x="77" y="14"/>
                  </a:cubicBezTo>
                  <a:cubicBezTo>
                    <a:pt x="74" y="17"/>
                    <a:pt x="71" y="21"/>
                    <a:pt x="67" y="24"/>
                  </a:cubicBezTo>
                  <a:cubicBezTo>
                    <a:pt x="58" y="31"/>
                    <a:pt x="48" y="36"/>
                    <a:pt x="37" y="42"/>
                  </a:cubicBezTo>
                  <a:cubicBezTo>
                    <a:pt x="29" y="47"/>
                    <a:pt x="22" y="53"/>
                    <a:pt x="15" y="60"/>
                  </a:cubicBezTo>
                  <a:cubicBezTo>
                    <a:pt x="9" y="66"/>
                    <a:pt x="2" y="73"/>
                    <a:pt x="0" y="81"/>
                  </a:cubicBezTo>
                  <a:cubicBezTo>
                    <a:pt x="0" y="81"/>
                    <a:pt x="0" y="82"/>
                    <a:pt x="0" y="8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8" name="Freeform 3132">
              <a:extLst>
                <a:ext uri="{FF2B5EF4-FFF2-40B4-BE49-F238E27FC236}">
                  <a16:creationId xmlns:a16="http://schemas.microsoft.com/office/drawing/2014/main" id="{A48019C9-CFFC-4233-B719-343B2EB91162}"/>
                </a:ext>
              </a:extLst>
            </p:cNvPr>
            <p:cNvSpPr>
              <a:spLocks/>
            </p:cNvSpPr>
            <p:nvPr/>
          </p:nvSpPr>
          <p:spPr bwMode="auto">
            <a:xfrm>
              <a:off x="53" y="407"/>
              <a:ext cx="191" cy="162"/>
            </a:xfrm>
            <a:custGeom>
              <a:avLst/>
              <a:gdLst>
                <a:gd name="T0" fmla="*/ 1 w 80"/>
                <a:gd name="T1" fmla="*/ 68 h 68"/>
                <a:gd name="T2" fmla="*/ 22 w 80"/>
                <a:gd name="T3" fmla="*/ 49 h 68"/>
                <a:gd name="T4" fmla="*/ 45 w 80"/>
                <a:gd name="T5" fmla="*/ 31 h 68"/>
                <a:gd name="T6" fmla="*/ 65 w 80"/>
                <a:gd name="T7" fmla="*/ 18 h 68"/>
                <a:gd name="T8" fmla="*/ 79 w 80"/>
                <a:gd name="T9" fmla="*/ 1 h 68"/>
                <a:gd name="T10" fmla="*/ 78 w 80"/>
                <a:gd name="T11" fmla="*/ 0 h 68"/>
                <a:gd name="T12" fmla="*/ 63 w 80"/>
                <a:gd name="T13" fmla="*/ 16 h 68"/>
                <a:gd name="T14" fmla="*/ 39 w 80"/>
                <a:gd name="T15" fmla="*/ 32 h 68"/>
                <a:gd name="T16" fmla="*/ 21 w 80"/>
                <a:gd name="T17" fmla="*/ 46 h 68"/>
                <a:gd name="T18" fmla="*/ 1 w 80"/>
                <a:gd name="T19" fmla="*/ 67 h 68"/>
                <a:gd name="T20" fmla="*/ 1 w 8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68">
                  <a:moveTo>
                    <a:pt x="1" y="68"/>
                  </a:moveTo>
                  <a:cubicBezTo>
                    <a:pt x="9" y="62"/>
                    <a:pt x="15" y="55"/>
                    <a:pt x="22" y="49"/>
                  </a:cubicBezTo>
                  <a:cubicBezTo>
                    <a:pt x="29" y="42"/>
                    <a:pt x="36" y="36"/>
                    <a:pt x="45" y="31"/>
                  </a:cubicBezTo>
                  <a:cubicBezTo>
                    <a:pt x="52" y="27"/>
                    <a:pt x="59" y="23"/>
                    <a:pt x="65" y="18"/>
                  </a:cubicBezTo>
                  <a:cubicBezTo>
                    <a:pt x="70" y="13"/>
                    <a:pt x="77" y="8"/>
                    <a:pt x="79" y="1"/>
                  </a:cubicBezTo>
                  <a:cubicBezTo>
                    <a:pt x="80" y="1"/>
                    <a:pt x="79" y="0"/>
                    <a:pt x="78" y="0"/>
                  </a:cubicBezTo>
                  <a:cubicBezTo>
                    <a:pt x="72" y="4"/>
                    <a:pt x="68" y="11"/>
                    <a:pt x="63" y="16"/>
                  </a:cubicBezTo>
                  <a:cubicBezTo>
                    <a:pt x="55" y="22"/>
                    <a:pt x="47" y="27"/>
                    <a:pt x="39" y="32"/>
                  </a:cubicBezTo>
                  <a:cubicBezTo>
                    <a:pt x="32" y="36"/>
                    <a:pt x="27" y="41"/>
                    <a:pt x="21" y="46"/>
                  </a:cubicBezTo>
                  <a:cubicBezTo>
                    <a:pt x="14" y="53"/>
                    <a:pt x="6" y="59"/>
                    <a:pt x="1" y="67"/>
                  </a:cubicBezTo>
                  <a:cubicBezTo>
                    <a:pt x="0" y="67"/>
                    <a:pt x="1" y="68"/>
                    <a:pt x="1" y="68"/>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9" name="Freeform 3133">
              <a:extLst>
                <a:ext uri="{FF2B5EF4-FFF2-40B4-BE49-F238E27FC236}">
                  <a16:creationId xmlns:a16="http://schemas.microsoft.com/office/drawing/2014/main" id="{B6BF3DF4-869E-454B-9766-7AAB14289FBD}"/>
                </a:ext>
              </a:extLst>
            </p:cNvPr>
            <p:cNvSpPr>
              <a:spLocks/>
            </p:cNvSpPr>
            <p:nvPr/>
          </p:nvSpPr>
          <p:spPr bwMode="auto">
            <a:xfrm>
              <a:off x="13" y="294"/>
              <a:ext cx="236" cy="113"/>
            </a:xfrm>
            <a:custGeom>
              <a:avLst/>
              <a:gdLst>
                <a:gd name="T0" fmla="*/ 1 w 99"/>
                <a:gd name="T1" fmla="*/ 3 h 47"/>
                <a:gd name="T2" fmla="*/ 46 w 99"/>
                <a:gd name="T3" fmla="*/ 24 h 47"/>
                <a:gd name="T4" fmla="*/ 73 w 99"/>
                <a:gd name="T5" fmla="*/ 32 h 47"/>
                <a:gd name="T6" fmla="*/ 97 w 99"/>
                <a:gd name="T7" fmla="*/ 46 h 47"/>
                <a:gd name="T8" fmla="*/ 99 w 99"/>
                <a:gd name="T9" fmla="*/ 45 h 47"/>
                <a:gd name="T10" fmla="*/ 83 w 99"/>
                <a:gd name="T11" fmla="*/ 31 h 47"/>
                <a:gd name="T12" fmla="*/ 51 w 99"/>
                <a:gd name="T13" fmla="*/ 22 h 47"/>
                <a:gd name="T14" fmla="*/ 23 w 99"/>
                <a:gd name="T15" fmla="*/ 9 h 47"/>
                <a:gd name="T16" fmla="*/ 1 w 99"/>
                <a:gd name="T17" fmla="*/ 2 h 47"/>
                <a:gd name="T18" fmla="*/ 1 w 99"/>
                <a:gd name="T19" fmla="*/ 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47">
                  <a:moveTo>
                    <a:pt x="1" y="3"/>
                  </a:moveTo>
                  <a:cubicBezTo>
                    <a:pt x="18" y="5"/>
                    <a:pt x="30" y="19"/>
                    <a:pt x="46" y="24"/>
                  </a:cubicBezTo>
                  <a:cubicBezTo>
                    <a:pt x="55" y="27"/>
                    <a:pt x="64" y="29"/>
                    <a:pt x="73" y="32"/>
                  </a:cubicBezTo>
                  <a:cubicBezTo>
                    <a:pt x="83" y="35"/>
                    <a:pt x="90" y="39"/>
                    <a:pt x="97" y="46"/>
                  </a:cubicBezTo>
                  <a:cubicBezTo>
                    <a:pt x="98" y="47"/>
                    <a:pt x="99" y="46"/>
                    <a:pt x="99" y="45"/>
                  </a:cubicBezTo>
                  <a:cubicBezTo>
                    <a:pt x="97" y="38"/>
                    <a:pt x="89" y="34"/>
                    <a:pt x="83" y="31"/>
                  </a:cubicBezTo>
                  <a:cubicBezTo>
                    <a:pt x="73" y="27"/>
                    <a:pt x="62" y="25"/>
                    <a:pt x="51" y="22"/>
                  </a:cubicBezTo>
                  <a:cubicBezTo>
                    <a:pt x="41" y="18"/>
                    <a:pt x="32" y="14"/>
                    <a:pt x="23" y="9"/>
                  </a:cubicBezTo>
                  <a:cubicBezTo>
                    <a:pt x="17" y="5"/>
                    <a:pt x="8" y="0"/>
                    <a:pt x="1" y="2"/>
                  </a:cubicBezTo>
                  <a:cubicBezTo>
                    <a:pt x="0" y="3"/>
                    <a:pt x="0" y="3"/>
                    <a:pt x="1" y="3"/>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0" name="Freeform 3134">
              <a:extLst>
                <a:ext uri="{FF2B5EF4-FFF2-40B4-BE49-F238E27FC236}">
                  <a16:creationId xmlns:a16="http://schemas.microsoft.com/office/drawing/2014/main" id="{DB41E20B-A3D5-457A-A3D0-8A8BFED62199}"/>
                </a:ext>
              </a:extLst>
            </p:cNvPr>
            <p:cNvSpPr>
              <a:spLocks/>
            </p:cNvSpPr>
            <p:nvPr/>
          </p:nvSpPr>
          <p:spPr bwMode="auto">
            <a:xfrm>
              <a:off x="30" y="323"/>
              <a:ext cx="214" cy="86"/>
            </a:xfrm>
            <a:custGeom>
              <a:avLst/>
              <a:gdLst>
                <a:gd name="T0" fmla="*/ 0 w 90"/>
                <a:gd name="T1" fmla="*/ 1 h 36"/>
                <a:gd name="T2" fmla="*/ 23 w 90"/>
                <a:gd name="T3" fmla="*/ 11 h 36"/>
                <a:gd name="T4" fmla="*/ 46 w 90"/>
                <a:gd name="T5" fmla="*/ 22 h 36"/>
                <a:gd name="T6" fmla="*/ 64 w 90"/>
                <a:gd name="T7" fmla="*/ 28 h 36"/>
                <a:gd name="T8" fmla="*/ 88 w 90"/>
                <a:gd name="T9" fmla="*/ 36 h 36"/>
                <a:gd name="T10" fmla="*/ 89 w 90"/>
                <a:gd name="T11" fmla="*/ 34 h 36"/>
                <a:gd name="T12" fmla="*/ 72 w 90"/>
                <a:gd name="T13" fmla="*/ 26 h 36"/>
                <a:gd name="T14" fmla="*/ 46 w 90"/>
                <a:gd name="T15" fmla="*/ 19 h 36"/>
                <a:gd name="T16" fmla="*/ 22 w 90"/>
                <a:gd name="T17" fmla="*/ 8 h 36"/>
                <a:gd name="T18" fmla="*/ 1 w 90"/>
                <a:gd name="T19" fmla="*/ 0 h 36"/>
                <a:gd name="T20" fmla="*/ 0 w 90"/>
                <a:gd name="T21"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36">
                  <a:moveTo>
                    <a:pt x="0" y="1"/>
                  </a:moveTo>
                  <a:cubicBezTo>
                    <a:pt x="8" y="5"/>
                    <a:pt x="16" y="7"/>
                    <a:pt x="23" y="11"/>
                  </a:cubicBezTo>
                  <a:cubicBezTo>
                    <a:pt x="31" y="14"/>
                    <a:pt x="38" y="18"/>
                    <a:pt x="46" y="22"/>
                  </a:cubicBezTo>
                  <a:cubicBezTo>
                    <a:pt x="52" y="25"/>
                    <a:pt x="58" y="27"/>
                    <a:pt x="64" y="28"/>
                  </a:cubicBezTo>
                  <a:cubicBezTo>
                    <a:pt x="73" y="29"/>
                    <a:pt x="80" y="32"/>
                    <a:pt x="88" y="36"/>
                  </a:cubicBezTo>
                  <a:cubicBezTo>
                    <a:pt x="89" y="36"/>
                    <a:pt x="90" y="35"/>
                    <a:pt x="89" y="34"/>
                  </a:cubicBezTo>
                  <a:cubicBezTo>
                    <a:pt x="85" y="30"/>
                    <a:pt x="79" y="27"/>
                    <a:pt x="72" y="26"/>
                  </a:cubicBezTo>
                  <a:cubicBezTo>
                    <a:pt x="63" y="24"/>
                    <a:pt x="55" y="23"/>
                    <a:pt x="46" y="19"/>
                  </a:cubicBezTo>
                  <a:cubicBezTo>
                    <a:pt x="38" y="16"/>
                    <a:pt x="30" y="12"/>
                    <a:pt x="22" y="8"/>
                  </a:cubicBezTo>
                  <a:cubicBezTo>
                    <a:pt x="15" y="5"/>
                    <a:pt x="8" y="1"/>
                    <a:pt x="1" y="0"/>
                  </a:cubicBezTo>
                  <a:lnTo>
                    <a:pt x="0" y="1"/>
                  </a:ln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1" name="Freeform 3135">
              <a:extLst>
                <a:ext uri="{FF2B5EF4-FFF2-40B4-BE49-F238E27FC236}">
                  <a16:creationId xmlns:a16="http://schemas.microsoft.com/office/drawing/2014/main" id="{6759BB67-B638-4DEF-A0EB-2B4760C45DA2}"/>
                </a:ext>
              </a:extLst>
            </p:cNvPr>
            <p:cNvSpPr>
              <a:spLocks/>
            </p:cNvSpPr>
            <p:nvPr/>
          </p:nvSpPr>
          <p:spPr bwMode="auto">
            <a:xfrm>
              <a:off x="51" y="399"/>
              <a:ext cx="195" cy="153"/>
            </a:xfrm>
            <a:custGeom>
              <a:avLst/>
              <a:gdLst>
                <a:gd name="T0" fmla="*/ 2 w 82"/>
                <a:gd name="T1" fmla="*/ 63 h 64"/>
                <a:gd name="T2" fmla="*/ 43 w 82"/>
                <a:gd name="T3" fmla="*/ 31 h 64"/>
                <a:gd name="T4" fmla="*/ 60 w 82"/>
                <a:gd name="T5" fmla="*/ 18 h 64"/>
                <a:gd name="T6" fmla="*/ 81 w 82"/>
                <a:gd name="T7" fmla="*/ 3 h 64"/>
                <a:gd name="T8" fmla="*/ 80 w 82"/>
                <a:gd name="T9" fmla="*/ 1 h 64"/>
                <a:gd name="T10" fmla="*/ 62 w 82"/>
                <a:gd name="T11" fmla="*/ 11 h 64"/>
                <a:gd name="T12" fmla="*/ 40 w 82"/>
                <a:gd name="T13" fmla="*/ 29 h 64"/>
                <a:gd name="T14" fmla="*/ 1 w 82"/>
                <a:gd name="T15" fmla="*/ 62 h 64"/>
                <a:gd name="T16" fmla="*/ 2 w 82"/>
                <a:gd name="T17" fmla="*/ 6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64">
                  <a:moveTo>
                    <a:pt x="2" y="63"/>
                  </a:moveTo>
                  <a:cubicBezTo>
                    <a:pt x="15" y="51"/>
                    <a:pt x="28" y="40"/>
                    <a:pt x="43" y="31"/>
                  </a:cubicBezTo>
                  <a:cubicBezTo>
                    <a:pt x="49" y="27"/>
                    <a:pt x="55" y="23"/>
                    <a:pt x="60" y="18"/>
                  </a:cubicBezTo>
                  <a:cubicBezTo>
                    <a:pt x="66" y="11"/>
                    <a:pt x="74" y="8"/>
                    <a:pt x="81" y="3"/>
                  </a:cubicBezTo>
                  <a:cubicBezTo>
                    <a:pt x="82" y="2"/>
                    <a:pt x="82" y="0"/>
                    <a:pt x="80" y="1"/>
                  </a:cubicBezTo>
                  <a:cubicBezTo>
                    <a:pt x="74" y="2"/>
                    <a:pt x="67" y="7"/>
                    <a:pt x="62" y="11"/>
                  </a:cubicBezTo>
                  <a:cubicBezTo>
                    <a:pt x="55" y="18"/>
                    <a:pt x="48" y="23"/>
                    <a:pt x="40" y="29"/>
                  </a:cubicBezTo>
                  <a:cubicBezTo>
                    <a:pt x="26" y="38"/>
                    <a:pt x="12" y="49"/>
                    <a:pt x="1" y="62"/>
                  </a:cubicBezTo>
                  <a:cubicBezTo>
                    <a:pt x="0" y="63"/>
                    <a:pt x="1" y="64"/>
                    <a:pt x="2" y="63"/>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2" name="Freeform 3136">
              <a:extLst>
                <a:ext uri="{FF2B5EF4-FFF2-40B4-BE49-F238E27FC236}">
                  <a16:creationId xmlns:a16="http://schemas.microsoft.com/office/drawing/2014/main" id="{6F9F1CED-F9A4-4C82-861D-ABF054264C90}"/>
                </a:ext>
              </a:extLst>
            </p:cNvPr>
            <p:cNvSpPr>
              <a:spLocks/>
            </p:cNvSpPr>
            <p:nvPr/>
          </p:nvSpPr>
          <p:spPr bwMode="auto">
            <a:xfrm>
              <a:off x="61" y="354"/>
              <a:ext cx="164" cy="50"/>
            </a:xfrm>
            <a:custGeom>
              <a:avLst/>
              <a:gdLst>
                <a:gd name="T0" fmla="*/ 1 w 69"/>
                <a:gd name="T1" fmla="*/ 1 h 21"/>
                <a:gd name="T2" fmla="*/ 69 w 69"/>
                <a:gd name="T3" fmla="*/ 20 h 21"/>
                <a:gd name="T4" fmla="*/ 69 w 69"/>
                <a:gd name="T5" fmla="*/ 20 h 21"/>
                <a:gd name="T6" fmla="*/ 35 w 69"/>
                <a:gd name="T7" fmla="*/ 14 h 21"/>
                <a:gd name="T8" fmla="*/ 1 w 69"/>
                <a:gd name="T9" fmla="*/ 0 h 21"/>
                <a:gd name="T10" fmla="*/ 1 w 69"/>
                <a:gd name="T11" fmla="*/ 1 h 21"/>
              </a:gdLst>
              <a:ahLst/>
              <a:cxnLst>
                <a:cxn ang="0">
                  <a:pos x="T0" y="T1"/>
                </a:cxn>
                <a:cxn ang="0">
                  <a:pos x="T2" y="T3"/>
                </a:cxn>
                <a:cxn ang="0">
                  <a:pos x="T4" y="T5"/>
                </a:cxn>
                <a:cxn ang="0">
                  <a:pos x="T6" y="T7"/>
                </a:cxn>
                <a:cxn ang="0">
                  <a:pos x="T8" y="T9"/>
                </a:cxn>
                <a:cxn ang="0">
                  <a:pos x="T10" y="T11"/>
                </a:cxn>
              </a:cxnLst>
              <a:rect l="0" t="0" r="r" b="b"/>
              <a:pathLst>
                <a:path w="69" h="21">
                  <a:moveTo>
                    <a:pt x="1" y="1"/>
                  </a:moveTo>
                  <a:cubicBezTo>
                    <a:pt x="22" y="13"/>
                    <a:pt x="44" y="21"/>
                    <a:pt x="69" y="20"/>
                  </a:cubicBezTo>
                  <a:cubicBezTo>
                    <a:pt x="69" y="20"/>
                    <a:pt x="69" y="20"/>
                    <a:pt x="69" y="20"/>
                  </a:cubicBezTo>
                  <a:cubicBezTo>
                    <a:pt x="58" y="18"/>
                    <a:pt x="46" y="17"/>
                    <a:pt x="35" y="14"/>
                  </a:cubicBezTo>
                  <a:cubicBezTo>
                    <a:pt x="23" y="11"/>
                    <a:pt x="12" y="6"/>
                    <a:pt x="1" y="0"/>
                  </a:cubicBezTo>
                  <a:cubicBezTo>
                    <a:pt x="1" y="0"/>
                    <a:pt x="0" y="1"/>
                    <a:pt x="1" y="1"/>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3" name="Freeform 3137">
              <a:extLst>
                <a:ext uri="{FF2B5EF4-FFF2-40B4-BE49-F238E27FC236}">
                  <a16:creationId xmlns:a16="http://schemas.microsoft.com/office/drawing/2014/main" id="{2DA14621-BD51-40C3-80E6-E4F658CE6D1B}"/>
                </a:ext>
              </a:extLst>
            </p:cNvPr>
            <p:cNvSpPr>
              <a:spLocks/>
            </p:cNvSpPr>
            <p:nvPr/>
          </p:nvSpPr>
          <p:spPr bwMode="auto">
            <a:xfrm>
              <a:off x="61" y="402"/>
              <a:ext cx="162" cy="122"/>
            </a:xfrm>
            <a:custGeom>
              <a:avLst/>
              <a:gdLst>
                <a:gd name="T0" fmla="*/ 2 w 68"/>
                <a:gd name="T1" fmla="*/ 50 h 51"/>
                <a:gd name="T2" fmla="*/ 33 w 68"/>
                <a:gd name="T3" fmla="*/ 25 h 51"/>
                <a:gd name="T4" fmla="*/ 67 w 68"/>
                <a:gd name="T5" fmla="*/ 1 h 51"/>
                <a:gd name="T6" fmla="*/ 67 w 68"/>
                <a:gd name="T7" fmla="*/ 0 h 51"/>
                <a:gd name="T8" fmla="*/ 35 w 68"/>
                <a:gd name="T9" fmla="*/ 21 h 51"/>
                <a:gd name="T10" fmla="*/ 1 w 68"/>
                <a:gd name="T11" fmla="*/ 49 h 51"/>
                <a:gd name="T12" fmla="*/ 2 w 68"/>
                <a:gd name="T13" fmla="*/ 50 h 51"/>
              </a:gdLst>
              <a:ahLst/>
              <a:cxnLst>
                <a:cxn ang="0">
                  <a:pos x="T0" y="T1"/>
                </a:cxn>
                <a:cxn ang="0">
                  <a:pos x="T2" y="T3"/>
                </a:cxn>
                <a:cxn ang="0">
                  <a:pos x="T4" y="T5"/>
                </a:cxn>
                <a:cxn ang="0">
                  <a:pos x="T6" y="T7"/>
                </a:cxn>
                <a:cxn ang="0">
                  <a:pos x="T8" y="T9"/>
                </a:cxn>
                <a:cxn ang="0">
                  <a:pos x="T10" y="T11"/>
                </a:cxn>
                <a:cxn ang="0">
                  <a:pos x="T12" y="T13"/>
                </a:cxn>
              </a:cxnLst>
              <a:rect l="0" t="0" r="r" b="b"/>
              <a:pathLst>
                <a:path w="68" h="51">
                  <a:moveTo>
                    <a:pt x="2" y="50"/>
                  </a:moveTo>
                  <a:cubicBezTo>
                    <a:pt x="13" y="42"/>
                    <a:pt x="23" y="33"/>
                    <a:pt x="33" y="25"/>
                  </a:cubicBezTo>
                  <a:cubicBezTo>
                    <a:pt x="44" y="16"/>
                    <a:pt x="56" y="10"/>
                    <a:pt x="67" y="1"/>
                  </a:cubicBezTo>
                  <a:cubicBezTo>
                    <a:pt x="68" y="1"/>
                    <a:pt x="68" y="0"/>
                    <a:pt x="67" y="0"/>
                  </a:cubicBezTo>
                  <a:cubicBezTo>
                    <a:pt x="55" y="5"/>
                    <a:pt x="44" y="13"/>
                    <a:pt x="35" y="21"/>
                  </a:cubicBezTo>
                  <a:cubicBezTo>
                    <a:pt x="23" y="30"/>
                    <a:pt x="12" y="39"/>
                    <a:pt x="1" y="49"/>
                  </a:cubicBezTo>
                  <a:cubicBezTo>
                    <a:pt x="0" y="50"/>
                    <a:pt x="1" y="51"/>
                    <a:pt x="2" y="5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4" name="Freeform 3138">
              <a:extLst>
                <a:ext uri="{FF2B5EF4-FFF2-40B4-BE49-F238E27FC236}">
                  <a16:creationId xmlns:a16="http://schemas.microsoft.com/office/drawing/2014/main" id="{5CE062BA-1BFB-4951-BAC8-59A7090A505F}"/>
                </a:ext>
              </a:extLst>
            </p:cNvPr>
            <p:cNvSpPr>
              <a:spLocks/>
            </p:cNvSpPr>
            <p:nvPr/>
          </p:nvSpPr>
          <p:spPr bwMode="auto">
            <a:xfrm>
              <a:off x="99" y="390"/>
              <a:ext cx="88" cy="21"/>
            </a:xfrm>
            <a:custGeom>
              <a:avLst/>
              <a:gdLst>
                <a:gd name="T0" fmla="*/ 0 w 37"/>
                <a:gd name="T1" fmla="*/ 0 h 9"/>
                <a:gd name="T2" fmla="*/ 36 w 37"/>
                <a:gd name="T3" fmla="*/ 8 h 9"/>
                <a:gd name="T4" fmla="*/ 36 w 37"/>
                <a:gd name="T5" fmla="*/ 7 h 9"/>
                <a:gd name="T6" fmla="*/ 17 w 37"/>
                <a:gd name="T7" fmla="*/ 4 h 9"/>
                <a:gd name="T8" fmla="*/ 0 w 37"/>
                <a:gd name="T9" fmla="*/ 0 h 9"/>
              </a:gdLst>
              <a:ahLst/>
              <a:cxnLst>
                <a:cxn ang="0">
                  <a:pos x="T0" y="T1"/>
                </a:cxn>
                <a:cxn ang="0">
                  <a:pos x="T2" y="T3"/>
                </a:cxn>
                <a:cxn ang="0">
                  <a:pos x="T4" y="T5"/>
                </a:cxn>
                <a:cxn ang="0">
                  <a:pos x="T6" y="T7"/>
                </a:cxn>
                <a:cxn ang="0">
                  <a:pos x="T8" y="T9"/>
                </a:cxn>
              </a:cxnLst>
              <a:rect l="0" t="0" r="r" b="b"/>
              <a:pathLst>
                <a:path w="37" h="9">
                  <a:moveTo>
                    <a:pt x="0" y="0"/>
                  </a:moveTo>
                  <a:cubicBezTo>
                    <a:pt x="10" y="7"/>
                    <a:pt x="25" y="9"/>
                    <a:pt x="36" y="8"/>
                  </a:cubicBezTo>
                  <a:cubicBezTo>
                    <a:pt x="37" y="8"/>
                    <a:pt x="37" y="7"/>
                    <a:pt x="36" y="7"/>
                  </a:cubicBezTo>
                  <a:cubicBezTo>
                    <a:pt x="30" y="6"/>
                    <a:pt x="23" y="5"/>
                    <a:pt x="17" y="4"/>
                  </a:cubicBezTo>
                  <a:cubicBezTo>
                    <a:pt x="11" y="3"/>
                    <a:pt x="6" y="1"/>
                    <a:pt x="0" y="0"/>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5" name="Freeform 3139">
              <a:extLst>
                <a:ext uri="{FF2B5EF4-FFF2-40B4-BE49-F238E27FC236}">
                  <a16:creationId xmlns:a16="http://schemas.microsoft.com/office/drawing/2014/main" id="{FFC5BD95-BCA0-4A09-BE93-28C93A1D3B33}"/>
                </a:ext>
              </a:extLst>
            </p:cNvPr>
            <p:cNvSpPr>
              <a:spLocks/>
            </p:cNvSpPr>
            <p:nvPr/>
          </p:nvSpPr>
          <p:spPr bwMode="auto">
            <a:xfrm>
              <a:off x="72" y="411"/>
              <a:ext cx="112" cy="86"/>
            </a:xfrm>
            <a:custGeom>
              <a:avLst/>
              <a:gdLst>
                <a:gd name="T0" fmla="*/ 1 w 47"/>
                <a:gd name="T1" fmla="*/ 36 h 36"/>
                <a:gd name="T2" fmla="*/ 22 w 47"/>
                <a:gd name="T3" fmla="*/ 16 h 36"/>
                <a:gd name="T4" fmla="*/ 46 w 47"/>
                <a:gd name="T5" fmla="*/ 1 h 36"/>
                <a:gd name="T6" fmla="*/ 46 w 47"/>
                <a:gd name="T7" fmla="*/ 0 h 36"/>
                <a:gd name="T8" fmla="*/ 21 w 47"/>
                <a:gd name="T9" fmla="*/ 14 h 36"/>
                <a:gd name="T10" fmla="*/ 0 w 47"/>
                <a:gd name="T11" fmla="*/ 35 h 36"/>
                <a:gd name="T12" fmla="*/ 1 w 47"/>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47" h="36">
                  <a:moveTo>
                    <a:pt x="1" y="36"/>
                  </a:moveTo>
                  <a:cubicBezTo>
                    <a:pt x="8" y="29"/>
                    <a:pt x="15" y="22"/>
                    <a:pt x="22" y="16"/>
                  </a:cubicBezTo>
                  <a:cubicBezTo>
                    <a:pt x="30" y="11"/>
                    <a:pt x="38" y="6"/>
                    <a:pt x="46" y="1"/>
                  </a:cubicBezTo>
                  <a:cubicBezTo>
                    <a:pt x="47" y="0"/>
                    <a:pt x="46" y="0"/>
                    <a:pt x="46" y="0"/>
                  </a:cubicBezTo>
                  <a:cubicBezTo>
                    <a:pt x="37" y="3"/>
                    <a:pt x="28" y="9"/>
                    <a:pt x="21" y="14"/>
                  </a:cubicBezTo>
                  <a:cubicBezTo>
                    <a:pt x="13" y="20"/>
                    <a:pt x="6" y="27"/>
                    <a:pt x="0" y="35"/>
                  </a:cubicBezTo>
                  <a:cubicBezTo>
                    <a:pt x="0" y="35"/>
                    <a:pt x="1" y="36"/>
                    <a:pt x="1" y="36"/>
                  </a:cubicBez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6" name="Freeform 3140">
              <a:extLst>
                <a:ext uri="{FF2B5EF4-FFF2-40B4-BE49-F238E27FC236}">
                  <a16:creationId xmlns:a16="http://schemas.microsoft.com/office/drawing/2014/main" id="{B913825F-BCBA-4456-9B7C-89B2777404CC}"/>
                </a:ext>
              </a:extLst>
            </p:cNvPr>
            <p:cNvSpPr>
              <a:spLocks/>
            </p:cNvSpPr>
            <p:nvPr/>
          </p:nvSpPr>
          <p:spPr bwMode="auto">
            <a:xfrm>
              <a:off x="77" y="414"/>
              <a:ext cx="81" cy="60"/>
            </a:xfrm>
            <a:custGeom>
              <a:avLst/>
              <a:gdLst>
                <a:gd name="T0" fmla="*/ 1 w 34"/>
                <a:gd name="T1" fmla="*/ 25 h 25"/>
                <a:gd name="T2" fmla="*/ 17 w 34"/>
                <a:gd name="T3" fmla="*/ 10 h 25"/>
                <a:gd name="T4" fmla="*/ 34 w 34"/>
                <a:gd name="T5" fmla="*/ 1 h 25"/>
                <a:gd name="T6" fmla="*/ 33 w 34"/>
                <a:gd name="T7" fmla="*/ 0 h 25"/>
                <a:gd name="T8" fmla="*/ 0 w 34"/>
                <a:gd name="T9" fmla="*/ 24 h 25"/>
                <a:gd name="T10" fmla="*/ 1 w 34"/>
                <a:gd name="T11" fmla="*/ 25 h 25"/>
              </a:gdLst>
              <a:ahLst/>
              <a:cxnLst>
                <a:cxn ang="0">
                  <a:pos x="T0" y="T1"/>
                </a:cxn>
                <a:cxn ang="0">
                  <a:pos x="T2" y="T3"/>
                </a:cxn>
                <a:cxn ang="0">
                  <a:pos x="T4" y="T5"/>
                </a:cxn>
                <a:cxn ang="0">
                  <a:pos x="T6" y="T7"/>
                </a:cxn>
                <a:cxn ang="0">
                  <a:pos x="T8" y="T9"/>
                </a:cxn>
                <a:cxn ang="0">
                  <a:pos x="T10" y="T11"/>
                </a:cxn>
              </a:cxnLst>
              <a:rect l="0" t="0" r="r" b="b"/>
              <a:pathLst>
                <a:path w="34" h="25">
                  <a:moveTo>
                    <a:pt x="1" y="25"/>
                  </a:moveTo>
                  <a:cubicBezTo>
                    <a:pt x="6" y="20"/>
                    <a:pt x="11" y="15"/>
                    <a:pt x="17" y="10"/>
                  </a:cubicBezTo>
                  <a:cubicBezTo>
                    <a:pt x="22" y="6"/>
                    <a:pt x="28" y="4"/>
                    <a:pt x="34" y="1"/>
                  </a:cubicBezTo>
                  <a:cubicBezTo>
                    <a:pt x="34" y="0"/>
                    <a:pt x="34" y="0"/>
                    <a:pt x="33" y="0"/>
                  </a:cubicBezTo>
                  <a:cubicBezTo>
                    <a:pt x="21" y="3"/>
                    <a:pt x="7" y="14"/>
                    <a:pt x="0" y="24"/>
                  </a:cubicBezTo>
                  <a:lnTo>
                    <a:pt x="1" y="25"/>
                  </a:ln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7" name="Freeform 3141">
              <a:extLst>
                <a:ext uri="{FF2B5EF4-FFF2-40B4-BE49-F238E27FC236}">
                  <a16:creationId xmlns:a16="http://schemas.microsoft.com/office/drawing/2014/main" id="{1AC2C96C-7A06-44DA-8365-B9C02BF129E7}"/>
                </a:ext>
              </a:extLst>
            </p:cNvPr>
            <p:cNvSpPr>
              <a:spLocks/>
            </p:cNvSpPr>
            <p:nvPr/>
          </p:nvSpPr>
          <p:spPr bwMode="auto">
            <a:xfrm>
              <a:off x="92" y="411"/>
              <a:ext cx="47" cy="27"/>
            </a:xfrm>
            <a:custGeom>
              <a:avLst/>
              <a:gdLst>
                <a:gd name="T0" fmla="*/ 0 w 20"/>
                <a:gd name="T1" fmla="*/ 11 h 11"/>
                <a:gd name="T2" fmla="*/ 10 w 20"/>
                <a:gd name="T3" fmla="*/ 5 h 11"/>
                <a:gd name="T4" fmla="*/ 20 w 20"/>
                <a:gd name="T5" fmla="*/ 1 h 11"/>
                <a:gd name="T6" fmla="*/ 20 w 20"/>
                <a:gd name="T7" fmla="*/ 0 h 11"/>
                <a:gd name="T8" fmla="*/ 0 w 20"/>
                <a:gd name="T9" fmla="*/ 10 h 11"/>
                <a:gd name="T10" fmla="*/ 0 w 20"/>
                <a:gd name="T11" fmla="*/ 11 h 11"/>
              </a:gdLst>
              <a:ahLst/>
              <a:cxnLst>
                <a:cxn ang="0">
                  <a:pos x="T0" y="T1"/>
                </a:cxn>
                <a:cxn ang="0">
                  <a:pos x="T2" y="T3"/>
                </a:cxn>
                <a:cxn ang="0">
                  <a:pos x="T4" y="T5"/>
                </a:cxn>
                <a:cxn ang="0">
                  <a:pos x="T6" y="T7"/>
                </a:cxn>
                <a:cxn ang="0">
                  <a:pos x="T8" y="T9"/>
                </a:cxn>
                <a:cxn ang="0">
                  <a:pos x="T10" y="T11"/>
                </a:cxn>
              </a:cxnLst>
              <a:rect l="0" t="0" r="r" b="b"/>
              <a:pathLst>
                <a:path w="20" h="11">
                  <a:moveTo>
                    <a:pt x="0" y="11"/>
                  </a:moveTo>
                  <a:cubicBezTo>
                    <a:pt x="3" y="9"/>
                    <a:pt x="6" y="7"/>
                    <a:pt x="10" y="5"/>
                  </a:cubicBezTo>
                  <a:cubicBezTo>
                    <a:pt x="13" y="3"/>
                    <a:pt x="17" y="2"/>
                    <a:pt x="20" y="1"/>
                  </a:cubicBezTo>
                  <a:cubicBezTo>
                    <a:pt x="20" y="0"/>
                    <a:pt x="20" y="0"/>
                    <a:pt x="20" y="0"/>
                  </a:cubicBezTo>
                  <a:cubicBezTo>
                    <a:pt x="13" y="0"/>
                    <a:pt x="5" y="5"/>
                    <a:pt x="0" y="10"/>
                  </a:cubicBezTo>
                  <a:lnTo>
                    <a:pt x="0" y="11"/>
                  </a:lnTo>
                  <a:close/>
                </a:path>
              </a:pathLst>
            </a:custGeom>
            <a:solidFill>
              <a:srgbClr val="BB2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8" name="Freeform 3142">
              <a:extLst>
                <a:ext uri="{FF2B5EF4-FFF2-40B4-BE49-F238E27FC236}">
                  <a16:creationId xmlns:a16="http://schemas.microsoft.com/office/drawing/2014/main" id="{55495887-8272-4BE6-83A6-A2C2D1C9997E}"/>
                </a:ext>
              </a:extLst>
            </p:cNvPr>
            <p:cNvSpPr>
              <a:spLocks/>
            </p:cNvSpPr>
            <p:nvPr/>
          </p:nvSpPr>
          <p:spPr bwMode="auto">
            <a:xfrm>
              <a:off x="709" y="198"/>
              <a:ext cx="21" cy="22"/>
            </a:xfrm>
            <a:custGeom>
              <a:avLst/>
              <a:gdLst>
                <a:gd name="T0" fmla="*/ 8 w 9"/>
                <a:gd name="T1" fmla="*/ 6 h 9"/>
                <a:gd name="T2" fmla="*/ 8 w 9"/>
                <a:gd name="T3" fmla="*/ 6 h 9"/>
                <a:gd name="T4" fmla="*/ 2 w 9"/>
                <a:gd name="T5" fmla="*/ 6 h 9"/>
                <a:gd name="T6" fmla="*/ 2 w 9"/>
                <a:gd name="T7" fmla="*/ 6 h 9"/>
                <a:gd name="T8" fmla="*/ 8 w 9"/>
                <a:gd name="T9" fmla="*/ 6 h 9"/>
              </a:gdLst>
              <a:ahLst/>
              <a:cxnLst>
                <a:cxn ang="0">
                  <a:pos x="T0" y="T1"/>
                </a:cxn>
                <a:cxn ang="0">
                  <a:pos x="T2" y="T3"/>
                </a:cxn>
                <a:cxn ang="0">
                  <a:pos x="T4" y="T5"/>
                </a:cxn>
                <a:cxn ang="0">
                  <a:pos x="T6" y="T7"/>
                </a:cxn>
                <a:cxn ang="0">
                  <a:pos x="T8" y="T9"/>
                </a:cxn>
              </a:cxnLst>
              <a:rect l="0" t="0" r="r" b="b"/>
              <a:pathLst>
                <a:path w="9" h="9">
                  <a:moveTo>
                    <a:pt x="8" y="6"/>
                  </a:moveTo>
                  <a:cubicBezTo>
                    <a:pt x="8" y="6"/>
                    <a:pt x="8" y="6"/>
                    <a:pt x="8" y="6"/>
                  </a:cubicBezTo>
                  <a:cubicBezTo>
                    <a:pt x="9" y="0"/>
                    <a:pt x="0" y="0"/>
                    <a:pt x="2" y="6"/>
                  </a:cubicBezTo>
                  <a:cubicBezTo>
                    <a:pt x="2" y="6"/>
                    <a:pt x="2" y="6"/>
                    <a:pt x="2" y="6"/>
                  </a:cubicBezTo>
                  <a:cubicBezTo>
                    <a:pt x="2" y="9"/>
                    <a:pt x="7" y="9"/>
                    <a:pt x="8"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9" name="Freeform 3143">
              <a:extLst>
                <a:ext uri="{FF2B5EF4-FFF2-40B4-BE49-F238E27FC236}">
                  <a16:creationId xmlns:a16="http://schemas.microsoft.com/office/drawing/2014/main" id="{A079BC76-7226-4E3F-8596-4975B0ACEAB5}"/>
                </a:ext>
              </a:extLst>
            </p:cNvPr>
            <p:cNvSpPr>
              <a:spLocks/>
            </p:cNvSpPr>
            <p:nvPr/>
          </p:nvSpPr>
          <p:spPr bwMode="auto">
            <a:xfrm>
              <a:off x="778" y="186"/>
              <a:ext cx="183" cy="84"/>
            </a:xfrm>
            <a:custGeom>
              <a:avLst/>
              <a:gdLst>
                <a:gd name="T0" fmla="*/ 1 w 77"/>
                <a:gd name="T1" fmla="*/ 8 h 35"/>
                <a:gd name="T2" fmla="*/ 40 w 77"/>
                <a:gd name="T3" fmla="*/ 17 h 35"/>
                <a:gd name="T4" fmla="*/ 58 w 77"/>
                <a:gd name="T5" fmla="*/ 26 h 35"/>
                <a:gd name="T6" fmla="*/ 74 w 77"/>
                <a:gd name="T7" fmla="*/ 34 h 35"/>
                <a:gd name="T8" fmla="*/ 77 w 77"/>
                <a:gd name="T9" fmla="*/ 31 h 35"/>
                <a:gd name="T10" fmla="*/ 45 w 77"/>
                <a:gd name="T11" fmla="*/ 7 h 35"/>
                <a:gd name="T12" fmla="*/ 1 w 77"/>
                <a:gd name="T13" fmla="*/ 6 h 35"/>
                <a:gd name="T14" fmla="*/ 1 w 77"/>
                <a:gd name="T15" fmla="*/ 8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35">
                  <a:moveTo>
                    <a:pt x="1" y="8"/>
                  </a:moveTo>
                  <a:cubicBezTo>
                    <a:pt x="14" y="11"/>
                    <a:pt x="28" y="12"/>
                    <a:pt x="40" y="17"/>
                  </a:cubicBezTo>
                  <a:cubicBezTo>
                    <a:pt x="46" y="19"/>
                    <a:pt x="52" y="23"/>
                    <a:pt x="58" y="26"/>
                  </a:cubicBezTo>
                  <a:cubicBezTo>
                    <a:pt x="63" y="30"/>
                    <a:pt x="68" y="35"/>
                    <a:pt x="74" y="34"/>
                  </a:cubicBezTo>
                  <a:cubicBezTo>
                    <a:pt x="76" y="34"/>
                    <a:pt x="77" y="33"/>
                    <a:pt x="77" y="31"/>
                  </a:cubicBezTo>
                  <a:cubicBezTo>
                    <a:pt x="77" y="18"/>
                    <a:pt x="56" y="10"/>
                    <a:pt x="45" y="7"/>
                  </a:cubicBezTo>
                  <a:cubicBezTo>
                    <a:pt x="32" y="3"/>
                    <a:pt x="15" y="0"/>
                    <a:pt x="1" y="6"/>
                  </a:cubicBezTo>
                  <a:cubicBezTo>
                    <a:pt x="0" y="6"/>
                    <a:pt x="0" y="7"/>
                    <a:pt x="1"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131" name="Group 3146">
            <a:extLst>
              <a:ext uri="{FF2B5EF4-FFF2-40B4-BE49-F238E27FC236}">
                <a16:creationId xmlns:a16="http://schemas.microsoft.com/office/drawing/2014/main" id="{5D8ED903-0D87-43E4-90AB-2F4ACC5F13B7}"/>
              </a:ext>
            </a:extLst>
          </p:cNvPr>
          <p:cNvGrpSpPr>
            <a:grpSpLocks noChangeAspect="1"/>
          </p:cNvGrpSpPr>
          <p:nvPr/>
        </p:nvGrpSpPr>
        <p:grpSpPr bwMode="auto">
          <a:xfrm>
            <a:off x="6096000" y="3279117"/>
            <a:ext cx="909637" cy="440329"/>
            <a:chOff x="63" y="5"/>
            <a:chExt cx="1287" cy="623"/>
          </a:xfrm>
        </p:grpSpPr>
        <p:sp>
          <p:nvSpPr>
            <p:cNvPr id="5133" name="Freeform 3147">
              <a:extLst>
                <a:ext uri="{FF2B5EF4-FFF2-40B4-BE49-F238E27FC236}">
                  <a16:creationId xmlns:a16="http://schemas.microsoft.com/office/drawing/2014/main" id="{84B747AC-BF32-4AC6-9E43-D3006EEED821}"/>
                </a:ext>
              </a:extLst>
            </p:cNvPr>
            <p:cNvSpPr>
              <a:spLocks/>
            </p:cNvSpPr>
            <p:nvPr/>
          </p:nvSpPr>
          <p:spPr bwMode="auto">
            <a:xfrm>
              <a:off x="637" y="499"/>
              <a:ext cx="129" cy="129"/>
            </a:xfrm>
            <a:custGeom>
              <a:avLst/>
              <a:gdLst>
                <a:gd name="T0" fmla="*/ 36 w 54"/>
                <a:gd name="T1" fmla="*/ 1 h 54"/>
                <a:gd name="T2" fmla="*/ 1 w 54"/>
                <a:gd name="T3" fmla="*/ 26 h 54"/>
                <a:gd name="T4" fmla="*/ 0 w 54"/>
                <a:gd name="T5" fmla="*/ 26 h 54"/>
                <a:gd name="T6" fmla="*/ 0 w 54"/>
                <a:gd name="T7" fmla="*/ 25 h 54"/>
                <a:gd name="T8" fmla="*/ 13 w 54"/>
                <a:gd name="T9" fmla="*/ 44 h 54"/>
                <a:gd name="T10" fmla="*/ 15 w 54"/>
                <a:gd name="T11" fmla="*/ 52 h 54"/>
                <a:gd name="T12" fmla="*/ 18 w 54"/>
                <a:gd name="T13" fmla="*/ 52 h 54"/>
                <a:gd name="T14" fmla="*/ 22 w 54"/>
                <a:gd name="T15" fmla="*/ 50 h 54"/>
                <a:gd name="T16" fmla="*/ 43 w 54"/>
                <a:gd name="T17" fmla="*/ 30 h 54"/>
                <a:gd name="T18" fmla="*/ 54 w 54"/>
                <a:gd name="T19" fmla="*/ 3 h 54"/>
                <a:gd name="T20" fmla="*/ 44 w 54"/>
                <a:gd name="T21" fmla="*/ 2 h 54"/>
                <a:gd name="T22" fmla="*/ 36 w 54"/>
                <a:gd name="T23" fmla="*/ 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54">
                  <a:moveTo>
                    <a:pt x="36" y="1"/>
                  </a:moveTo>
                  <a:cubicBezTo>
                    <a:pt x="27" y="12"/>
                    <a:pt x="15" y="20"/>
                    <a:pt x="1" y="26"/>
                  </a:cubicBezTo>
                  <a:cubicBezTo>
                    <a:pt x="0" y="26"/>
                    <a:pt x="0" y="26"/>
                    <a:pt x="0" y="26"/>
                  </a:cubicBezTo>
                  <a:cubicBezTo>
                    <a:pt x="0" y="25"/>
                    <a:pt x="0" y="25"/>
                    <a:pt x="0" y="25"/>
                  </a:cubicBezTo>
                  <a:cubicBezTo>
                    <a:pt x="7" y="29"/>
                    <a:pt x="10" y="37"/>
                    <a:pt x="13" y="44"/>
                  </a:cubicBezTo>
                  <a:cubicBezTo>
                    <a:pt x="15" y="46"/>
                    <a:pt x="16" y="49"/>
                    <a:pt x="15" y="52"/>
                  </a:cubicBezTo>
                  <a:cubicBezTo>
                    <a:pt x="15" y="54"/>
                    <a:pt x="16" y="53"/>
                    <a:pt x="18" y="52"/>
                  </a:cubicBezTo>
                  <a:cubicBezTo>
                    <a:pt x="19" y="52"/>
                    <a:pt x="20" y="51"/>
                    <a:pt x="22" y="50"/>
                  </a:cubicBezTo>
                  <a:cubicBezTo>
                    <a:pt x="29" y="45"/>
                    <a:pt x="37" y="38"/>
                    <a:pt x="43" y="30"/>
                  </a:cubicBezTo>
                  <a:cubicBezTo>
                    <a:pt x="49" y="22"/>
                    <a:pt x="53" y="13"/>
                    <a:pt x="54" y="3"/>
                  </a:cubicBezTo>
                  <a:cubicBezTo>
                    <a:pt x="51" y="5"/>
                    <a:pt x="48" y="3"/>
                    <a:pt x="44" y="2"/>
                  </a:cubicBezTo>
                  <a:cubicBezTo>
                    <a:pt x="42" y="1"/>
                    <a:pt x="39" y="0"/>
                    <a:pt x="36" y="1"/>
                  </a:cubicBezTo>
                </a:path>
              </a:pathLst>
            </a:custGeom>
            <a:solidFill>
              <a:srgbClr val="CDC4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4" name="Freeform 3148">
              <a:extLst>
                <a:ext uri="{FF2B5EF4-FFF2-40B4-BE49-F238E27FC236}">
                  <a16:creationId xmlns:a16="http://schemas.microsoft.com/office/drawing/2014/main" id="{2036EAFD-00AB-4781-8BEF-DCA52EED1B2E}"/>
                </a:ext>
              </a:extLst>
            </p:cNvPr>
            <p:cNvSpPr>
              <a:spLocks/>
            </p:cNvSpPr>
            <p:nvPr/>
          </p:nvSpPr>
          <p:spPr bwMode="auto">
            <a:xfrm>
              <a:off x="339" y="381"/>
              <a:ext cx="260" cy="139"/>
            </a:xfrm>
            <a:custGeom>
              <a:avLst/>
              <a:gdLst>
                <a:gd name="T0" fmla="*/ 19 w 109"/>
                <a:gd name="T1" fmla="*/ 1 h 58"/>
                <a:gd name="T2" fmla="*/ 0 w 109"/>
                <a:gd name="T3" fmla="*/ 17 h 58"/>
                <a:gd name="T4" fmla="*/ 58 w 109"/>
                <a:gd name="T5" fmla="*/ 58 h 58"/>
                <a:gd name="T6" fmla="*/ 109 w 109"/>
                <a:gd name="T7" fmla="*/ 31 h 58"/>
                <a:gd name="T8" fmla="*/ 72 w 109"/>
                <a:gd name="T9" fmla="*/ 12 h 58"/>
                <a:gd name="T10" fmla="*/ 23 w 109"/>
                <a:gd name="T11" fmla="*/ 0 h 58"/>
                <a:gd name="T12" fmla="*/ 19 w 109"/>
                <a:gd name="T13" fmla="*/ 1 h 58"/>
              </a:gdLst>
              <a:ahLst/>
              <a:cxnLst>
                <a:cxn ang="0">
                  <a:pos x="T0" y="T1"/>
                </a:cxn>
                <a:cxn ang="0">
                  <a:pos x="T2" y="T3"/>
                </a:cxn>
                <a:cxn ang="0">
                  <a:pos x="T4" y="T5"/>
                </a:cxn>
                <a:cxn ang="0">
                  <a:pos x="T6" y="T7"/>
                </a:cxn>
                <a:cxn ang="0">
                  <a:pos x="T8" y="T9"/>
                </a:cxn>
                <a:cxn ang="0">
                  <a:pos x="T10" y="T11"/>
                </a:cxn>
                <a:cxn ang="0">
                  <a:pos x="T12" y="T13"/>
                </a:cxn>
              </a:cxnLst>
              <a:rect l="0" t="0" r="r" b="b"/>
              <a:pathLst>
                <a:path w="109" h="58">
                  <a:moveTo>
                    <a:pt x="19" y="1"/>
                  </a:moveTo>
                  <a:cubicBezTo>
                    <a:pt x="13" y="6"/>
                    <a:pt x="7" y="12"/>
                    <a:pt x="0" y="17"/>
                  </a:cubicBezTo>
                  <a:cubicBezTo>
                    <a:pt x="23" y="25"/>
                    <a:pt x="43" y="39"/>
                    <a:pt x="58" y="58"/>
                  </a:cubicBezTo>
                  <a:cubicBezTo>
                    <a:pt x="78" y="56"/>
                    <a:pt x="97" y="48"/>
                    <a:pt x="109" y="31"/>
                  </a:cubicBezTo>
                  <a:cubicBezTo>
                    <a:pt x="97" y="24"/>
                    <a:pt x="84" y="18"/>
                    <a:pt x="72" y="12"/>
                  </a:cubicBezTo>
                  <a:cubicBezTo>
                    <a:pt x="57" y="5"/>
                    <a:pt x="40" y="1"/>
                    <a:pt x="23" y="0"/>
                  </a:cubicBezTo>
                  <a:cubicBezTo>
                    <a:pt x="21" y="0"/>
                    <a:pt x="18" y="0"/>
                    <a:pt x="19" y="1"/>
                  </a:cubicBezTo>
                </a:path>
              </a:pathLst>
            </a:custGeom>
            <a:solidFill>
              <a:srgbClr val="CDC4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5" name="Freeform 3149">
              <a:extLst>
                <a:ext uri="{FF2B5EF4-FFF2-40B4-BE49-F238E27FC236}">
                  <a16:creationId xmlns:a16="http://schemas.microsoft.com/office/drawing/2014/main" id="{AAB7F6F0-2AE4-4065-A0AC-605878BEF39D}"/>
                </a:ext>
              </a:extLst>
            </p:cNvPr>
            <p:cNvSpPr>
              <a:spLocks/>
            </p:cNvSpPr>
            <p:nvPr/>
          </p:nvSpPr>
          <p:spPr bwMode="auto">
            <a:xfrm>
              <a:off x="349" y="391"/>
              <a:ext cx="48" cy="38"/>
            </a:xfrm>
            <a:custGeom>
              <a:avLst/>
              <a:gdLst>
                <a:gd name="T0" fmla="*/ 15 w 20"/>
                <a:gd name="T1" fmla="*/ 0 h 16"/>
                <a:gd name="T2" fmla="*/ 0 w 20"/>
                <a:gd name="T3" fmla="*/ 14 h 16"/>
                <a:gd name="T4" fmla="*/ 3 w 20"/>
                <a:gd name="T5" fmla="*/ 16 h 16"/>
                <a:gd name="T6" fmla="*/ 20 w 20"/>
                <a:gd name="T7" fmla="*/ 2 h 16"/>
                <a:gd name="T8" fmla="*/ 15 w 20"/>
                <a:gd name="T9" fmla="*/ 0 h 16"/>
              </a:gdLst>
              <a:ahLst/>
              <a:cxnLst>
                <a:cxn ang="0">
                  <a:pos x="T0" y="T1"/>
                </a:cxn>
                <a:cxn ang="0">
                  <a:pos x="T2" y="T3"/>
                </a:cxn>
                <a:cxn ang="0">
                  <a:pos x="T4" y="T5"/>
                </a:cxn>
                <a:cxn ang="0">
                  <a:pos x="T6" y="T7"/>
                </a:cxn>
                <a:cxn ang="0">
                  <a:pos x="T8" y="T9"/>
                </a:cxn>
              </a:cxnLst>
              <a:rect l="0" t="0" r="r" b="b"/>
              <a:pathLst>
                <a:path w="20" h="16">
                  <a:moveTo>
                    <a:pt x="15" y="0"/>
                  </a:moveTo>
                  <a:cubicBezTo>
                    <a:pt x="10" y="5"/>
                    <a:pt x="5" y="9"/>
                    <a:pt x="0" y="14"/>
                  </a:cubicBezTo>
                  <a:cubicBezTo>
                    <a:pt x="1" y="15"/>
                    <a:pt x="2" y="15"/>
                    <a:pt x="3" y="16"/>
                  </a:cubicBezTo>
                  <a:cubicBezTo>
                    <a:pt x="9" y="11"/>
                    <a:pt x="14" y="7"/>
                    <a:pt x="20" y="2"/>
                  </a:cubicBezTo>
                  <a:cubicBezTo>
                    <a:pt x="18" y="2"/>
                    <a:pt x="17" y="1"/>
                    <a:pt x="15" y="0"/>
                  </a:cubicBezTo>
                </a:path>
              </a:pathLst>
            </a:custGeom>
            <a:solidFill>
              <a:srgbClr val="D8D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6" name="Freeform 3150">
              <a:extLst>
                <a:ext uri="{FF2B5EF4-FFF2-40B4-BE49-F238E27FC236}">
                  <a16:creationId xmlns:a16="http://schemas.microsoft.com/office/drawing/2014/main" id="{FC1F9899-104C-4358-8F43-2297654F4F3C}"/>
                </a:ext>
              </a:extLst>
            </p:cNvPr>
            <p:cNvSpPr>
              <a:spLocks/>
            </p:cNvSpPr>
            <p:nvPr/>
          </p:nvSpPr>
          <p:spPr bwMode="auto">
            <a:xfrm>
              <a:off x="373" y="398"/>
              <a:ext cx="40" cy="41"/>
            </a:xfrm>
            <a:custGeom>
              <a:avLst/>
              <a:gdLst>
                <a:gd name="T0" fmla="*/ 13 w 17"/>
                <a:gd name="T1" fmla="*/ 0 h 17"/>
                <a:gd name="T2" fmla="*/ 0 w 17"/>
                <a:gd name="T3" fmla="*/ 16 h 17"/>
                <a:gd name="T4" fmla="*/ 2 w 17"/>
                <a:gd name="T5" fmla="*/ 17 h 17"/>
                <a:gd name="T6" fmla="*/ 11 w 17"/>
                <a:gd name="T7" fmla="*/ 7 h 17"/>
                <a:gd name="T8" fmla="*/ 17 w 17"/>
                <a:gd name="T9" fmla="*/ 2 h 17"/>
                <a:gd name="T10" fmla="*/ 13 w 17"/>
                <a:gd name="T11" fmla="*/ 0 h 17"/>
              </a:gdLst>
              <a:ahLst/>
              <a:cxnLst>
                <a:cxn ang="0">
                  <a:pos x="T0" y="T1"/>
                </a:cxn>
                <a:cxn ang="0">
                  <a:pos x="T2" y="T3"/>
                </a:cxn>
                <a:cxn ang="0">
                  <a:pos x="T4" y="T5"/>
                </a:cxn>
                <a:cxn ang="0">
                  <a:pos x="T6" y="T7"/>
                </a:cxn>
                <a:cxn ang="0">
                  <a:pos x="T8" y="T9"/>
                </a:cxn>
                <a:cxn ang="0">
                  <a:pos x="T10" y="T11"/>
                </a:cxn>
              </a:cxnLst>
              <a:rect l="0" t="0" r="r" b="b"/>
              <a:pathLst>
                <a:path w="17" h="17">
                  <a:moveTo>
                    <a:pt x="13" y="0"/>
                  </a:moveTo>
                  <a:cubicBezTo>
                    <a:pt x="8" y="5"/>
                    <a:pt x="4" y="10"/>
                    <a:pt x="0" y="16"/>
                  </a:cubicBezTo>
                  <a:cubicBezTo>
                    <a:pt x="1" y="16"/>
                    <a:pt x="1" y="16"/>
                    <a:pt x="2" y="17"/>
                  </a:cubicBezTo>
                  <a:cubicBezTo>
                    <a:pt x="5" y="13"/>
                    <a:pt x="8" y="10"/>
                    <a:pt x="11" y="7"/>
                  </a:cubicBezTo>
                  <a:cubicBezTo>
                    <a:pt x="13" y="5"/>
                    <a:pt x="15" y="3"/>
                    <a:pt x="17" y="2"/>
                  </a:cubicBezTo>
                  <a:cubicBezTo>
                    <a:pt x="16" y="1"/>
                    <a:pt x="14" y="1"/>
                    <a:pt x="13" y="0"/>
                  </a:cubicBezTo>
                </a:path>
              </a:pathLst>
            </a:custGeom>
            <a:solidFill>
              <a:srgbClr val="D8D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7" name="Freeform 3151">
              <a:extLst>
                <a:ext uri="{FF2B5EF4-FFF2-40B4-BE49-F238E27FC236}">
                  <a16:creationId xmlns:a16="http://schemas.microsoft.com/office/drawing/2014/main" id="{CD96C7CA-E85D-40B6-91C4-BE447B628FC2}"/>
                </a:ext>
              </a:extLst>
            </p:cNvPr>
            <p:cNvSpPr>
              <a:spLocks/>
            </p:cNvSpPr>
            <p:nvPr/>
          </p:nvSpPr>
          <p:spPr bwMode="auto">
            <a:xfrm>
              <a:off x="394" y="408"/>
              <a:ext cx="43" cy="43"/>
            </a:xfrm>
            <a:custGeom>
              <a:avLst/>
              <a:gdLst>
                <a:gd name="T0" fmla="*/ 14 w 18"/>
                <a:gd name="T1" fmla="*/ 0 h 18"/>
                <a:gd name="T2" fmla="*/ 0 w 18"/>
                <a:gd name="T3" fmla="*/ 16 h 18"/>
                <a:gd name="T4" fmla="*/ 3 w 18"/>
                <a:gd name="T5" fmla="*/ 18 h 18"/>
                <a:gd name="T6" fmla="*/ 18 w 18"/>
                <a:gd name="T7" fmla="*/ 2 h 18"/>
                <a:gd name="T8" fmla="*/ 14 w 18"/>
                <a:gd name="T9" fmla="*/ 0 h 18"/>
              </a:gdLst>
              <a:ahLst/>
              <a:cxnLst>
                <a:cxn ang="0">
                  <a:pos x="T0" y="T1"/>
                </a:cxn>
                <a:cxn ang="0">
                  <a:pos x="T2" y="T3"/>
                </a:cxn>
                <a:cxn ang="0">
                  <a:pos x="T4" y="T5"/>
                </a:cxn>
                <a:cxn ang="0">
                  <a:pos x="T6" y="T7"/>
                </a:cxn>
                <a:cxn ang="0">
                  <a:pos x="T8" y="T9"/>
                </a:cxn>
              </a:cxnLst>
              <a:rect l="0" t="0" r="r" b="b"/>
              <a:pathLst>
                <a:path w="18" h="18">
                  <a:moveTo>
                    <a:pt x="14" y="0"/>
                  </a:moveTo>
                  <a:cubicBezTo>
                    <a:pt x="8" y="5"/>
                    <a:pt x="4" y="10"/>
                    <a:pt x="0" y="16"/>
                  </a:cubicBezTo>
                  <a:cubicBezTo>
                    <a:pt x="1" y="17"/>
                    <a:pt x="2" y="18"/>
                    <a:pt x="3" y="18"/>
                  </a:cubicBezTo>
                  <a:cubicBezTo>
                    <a:pt x="7" y="12"/>
                    <a:pt x="13" y="7"/>
                    <a:pt x="18" y="2"/>
                  </a:cubicBezTo>
                  <a:cubicBezTo>
                    <a:pt x="17" y="1"/>
                    <a:pt x="15" y="0"/>
                    <a:pt x="14" y="0"/>
                  </a:cubicBezTo>
                </a:path>
              </a:pathLst>
            </a:custGeom>
            <a:solidFill>
              <a:srgbClr val="D8D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8" name="Freeform 3152">
              <a:extLst>
                <a:ext uri="{FF2B5EF4-FFF2-40B4-BE49-F238E27FC236}">
                  <a16:creationId xmlns:a16="http://schemas.microsoft.com/office/drawing/2014/main" id="{187872F5-AECD-4F96-98F6-9903BB272CC0}"/>
                </a:ext>
              </a:extLst>
            </p:cNvPr>
            <p:cNvSpPr>
              <a:spLocks/>
            </p:cNvSpPr>
            <p:nvPr/>
          </p:nvSpPr>
          <p:spPr bwMode="auto">
            <a:xfrm>
              <a:off x="413" y="415"/>
              <a:ext cx="48" cy="48"/>
            </a:xfrm>
            <a:custGeom>
              <a:avLst/>
              <a:gdLst>
                <a:gd name="T0" fmla="*/ 15 w 20"/>
                <a:gd name="T1" fmla="*/ 0 h 20"/>
                <a:gd name="T2" fmla="*/ 0 w 20"/>
                <a:gd name="T3" fmla="*/ 19 h 20"/>
                <a:gd name="T4" fmla="*/ 2 w 20"/>
                <a:gd name="T5" fmla="*/ 20 h 20"/>
                <a:gd name="T6" fmla="*/ 14 w 20"/>
                <a:gd name="T7" fmla="*/ 7 h 20"/>
                <a:gd name="T8" fmla="*/ 20 w 20"/>
                <a:gd name="T9" fmla="*/ 2 h 20"/>
                <a:gd name="T10" fmla="*/ 15 w 20"/>
                <a:gd name="T11" fmla="*/ 0 h 20"/>
              </a:gdLst>
              <a:ahLst/>
              <a:cxnLst>
                <a:cxn ang="0">
                  <a:pos x="T0" y="T1"/>
                </a:cxn>
                <a:cxn ang="0">
                  <a:pos x="T2" y="T3"/>
                </a:cxn>
                <a:cxn ang="0">
                  <a:pos x="T4" y="T5"/>
                </a:cxn>
                <a:cxn ang="0">
                  <a:pos x="T6" y="T7"/>
                </a:cxn>
                <a:cxn ang="0">
                  <a:pos x="T8" y="T9"/>
                </a:cxn>
                <a:cxn ang="0">
                  <a:pos x="T10" y="T11"/>
                </a:cxn>
              </a:cxnLst>
              <a:rect l="0" t="0" r="r" b="b"/>
              <a:pathLst>
                <a:path w="20" h="20">
                  <a:moveTo>
                    <a:pt x="15" y="0"/>
                  </a:moveTo>
                  <a:cubicBezTo>
                    <a:pt x="9" y="6"/>
                    <a:pt x="4" y="12"/>
                    <a:pt x="0" y="19"/>
                  </a:cubicBezTo>
                  <a:cubicBezTo>
                    <a:pt x="1" y="19"/>
                    <a:pt x="1" y="20"/>
                    <a:pt x="2" y="20"/>
                  </a:cubicBezTo>
                  <a:cubicBezTo>
                    <a:pt x="6" y="16"/>
                    <a:pt x="10" y="12"/>
                    <a:pt x="14" y="7"/>
                  </a:cubicBezTo>
                  <a:cubicBezTo>
                    <a:pt x="16" y="6"/>
                    <a:pt x="18" y="4"/>
                    <a:pt x="20" y="2"/>
                  </a:cubicBezTo>
                  <a:cubicBezTo>
                    <a:pt x="18" y="2"/>
                    <a:pt x="17" y="1"/>
                    <a:pt x="15" y="0"/>
                  </a:cubicBezTo>
                </a:path>
              </a:pathLst>
            </a:custGeom>
            <a:solidFill>
              <a:srgbClr val="D8D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9" name="Freeform 3153">
              <a:extLst>
                <a:ext uri="{FF2B5EF4-FFF2-40B4-BE49-F238E27FC236}">
                  <a16:creationId xmlns:a16="http://schemas.microsoft.com/office/drawing/2014/main" id="{1E14BEFE-9FB0-440B-A3CE-6FAEF77A23E5}"/>
                </a:ext>
              </a:extLst>
            </p:cNvPr>
            <p:cNvSpPr>
              <a:spLocks/>
            </p:cNvSpPr>
            <p:nvPr/>
          </p:nvSpPr>
          <p:spPr bwMode="auto">
            <a:xfrm>
              <a:off x="432" y="427"/>
              <a:ext cx="53" cy="50"/>
            </a:xfrm>
            <a:custGeom>
              <a:avLst/>
              <a:gdLst>
                <a:gd name="T0" fmla="*/ 18 w 22"/>
                <a:gd name="T1" fmla="*/ 0 h 21"/>
                <a:gd name="T2" fmla="*/ 0 w 22"/>
                <a:gd name="T3" fmla="*/ 19 h 21"/>
                <a:gd name="T4" fmla="*/ 2 w 22"/>
                <a:gd name="T5" fmla="*/ 21 h 21"/>
                <a:gd name="T6" fmla="*/ 22 w 22"/>
                <a:gd name="T7" fmla="*/ 2 h 21"/>
                <a:gd name="T8" fmla="*/ 18 w 22"/>
                <a:gd name="T9" fmla="*/ 0 h 21"/>
              </a:gdLst>
              <a:ahLst/>
              <a:cxnLst>
                <a:cxn ang="0">
                  <a:pos x="T0" y="T1"/>
                </a:cxn>
                <a:cxn ang="0">
                  <a:pos x="T2" y="T3"/>
                </a:cxn>
                <a:cxn ang="0">
                  <a:pos x="T4" y="T5"/>
                </a:cxn>
                <a:cxn ang="0">
                  <a:pos x="T6" y="T7"/>
                </a:cxn>
                <a:cxn ang="0">
                  <a:pos x="T8" y="T9"/>
                </a:cxn>
              </a:cxnLst>
              <a:rect l="0" t="0" r="r" b="b"/>
              <a:pathLst>
                <a:path w="22" h="21">
                  <a:moveTo>
                    <a:pt x="18" y="0"/>
                  </a:moveTo>
                  <a:cubicBezTo>
                    <a:pt x="11" y="6"/>
                    <a:pt x="5" y="12"/>
                    <a:pt x="0" y="19"/>
                  </a:cubicBezTo>
                  <a:cubicBezTo>
                    <a:pt x="0" y="20"/>
                    <a:pt x="1" y="21"/>
                    <a:pt x="2" y="21"/>
                  </a:cubicBezTo>
                  <a:cubicBezTo>
                    <a:pt x="9" y="15"/>
                    <a:pt x="16" y="8"/>
                    <a:pt x="22" y="2"/>
                  </a:cubicBezTo>
                  <a:cubicBezTo>
                    <a:pt x="21" y="1"/>
                    <a:pt x="20" y="1"/>
                    <a:pt x="18" y="0"/>
                  </a:cubicBezTo>
                </a:path>
              </a:pathLst>
            </a:custGeom>
            <a:solidFill>
              <a:srgbClr val="D8D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0" name="Freeform 3154">
              <a:extLst>
                <a:ext uri="{FF2B5EF4-FFF2-40B4-BE49-F238E27FC236}">
                  <a16:creationId xmlns:a16="http://schemas.microsoft.com/office/drawing/2014/main" id="{DB11830E-F43E-4C12-B081-6F60A873BC02}"/>
                </a:ext>
              </a:extLst>
            </p:cNvPr>
            <p:cNvSpPr>
              <a:spLocks/>
            </p:cNvSpPr>
            <p:nvPr/>
          </p:nvSpPr>
          <p:spPr bwMode="auto">
            <a:xfrm>
              <a:off x="470" y="463"/>
              <a:ext cx="96" cy="53"/>
            </a:xfrm>
            <a:custGeom>
              <a:avLst/>
              <a:gdLst>
                <a:gd name="T0" fmla="*/ 37 w 40"/>
                <a:gd name="T1" fmla="*/ 0 h 22"/>
                <a:gd name="T2" fmla="*/ 0 w 40"/>
                <a:gd name="T3" fmla="*/ 20 h 22"/>
                <a:gd name="T4" fmla="*/ 1 w 40"/>
                <a:gd name="T5" fmla="*/ 22 h 22"/>
                <a:gd name="T6" fmla="*/ 40 w 40"/>
                <a:gd name="T7" fmla="*/ 1 h 22"/>
                <a:gd name="T8" fmla="*/ 37 w 40"/>
                <a:gd name="T9" fmla="*/ 0 h 22"/>
              </a:gdLst>
              <a:ahLst/>
              <a:cxnLst>
                <a:cxn ang="0">
                  <a:pos x="T0" y="T1"/>
                </a:cxn>
                <a:cxn ang="0">
                  <a:pos x="T2" y="T3"/>
                </a:cxn>
                <a:cxn ang="0">
                  <a:pos x="T4" y="T5"/>
                </a:cxn>
                <a:cxn ang="0">
                  <a:pos x="T6" y="T7"/>
                </a:cxn>
                <a:cxn ang="0">
                  <a:pos x="T8" y="T9"/>
                </a:cxn>
              </a:cxnLst>
              <a:rect l="0" t="0" r="r" b="b"/>
              <a:pathLst>
                <a:path w="40" h="22">
                  <a:moveTo>
                    <a:pt x="37" y="0"/>
                  </a:moveTo>
                  <a:cubicBezTo>
                    <a:pt x="25" y="8"/>
                    <a:pt x="13" y="14"/>
                    <a:pt x="0" y="20"/>
                  </a:cubicBezTo>
                  <a:cubicBezTo>
                    <a:pt x="0" y="21"/>
                    <a:pt x="1" y="21"/>
                    <a:pt x="1" y="22"/>
                  </a:cubicBezTo>
                  <a:cubicBezTo>
                    <a:pt x="15" y="17"/>
                    <a:pt x="29" y="11"/>
                    <a:pt x="40" y="1"/>
                  </a:cubicBezTo>
                  <a:cubicBezTo>
                    <a:pt x="39" y="1"/>
                    <a:pt x="38" y="0"/>
                    <a:pt x="37" y="0"/>
                  </a:cubicBezTo>
                </a:path>
              </a:pathLst>
            </a:custGeom>
            <a:solidFill>
              <a:srgbClr val="D8D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1" name="Freeform 3155">
              <a:extLst>
                <a:ext uri="{FF2B5EF4-FFF2-40B4-BE49-F238E27FC236}">
                  <a16:creationId xmlns:a16="http://schemas.microsoft.com/office/drawing/2014/main" id="{B64B3FFF-2A8F-4607-A840-775B15F29F9B}"/>
                </a:ext>
              </a:extLst>
            </p:cNvPr>
            <p:cNvSpPr>
              <a:spLocks/>
            </p:cNvSpPr>
            <p:nvPr/>
          </p:nvSpPr>
          <p:spPr bwMode="auto">
            <a:xfrm>
              <a:off x="459" y="451"/>
              <a:ext cx="81" cy="53"/>
            </a:xfrm>
            <a:custGeom>
              <a:avLst/>
              <a:gdLst>
                <a:gd name="T0" fmla="*/ 30 w 34"/>
                <a:gd name="T1" fmla="*/ 0 h 22"/>
                <a:gd name="T2" fmla="*/ 18 w 34"/>
                <a:gd name="T3" fmla="*/ 8 h 22"/>
                <a:gd name="T4" fmla="*/ 0 w 34"/>
                <a:gd name="T5" fmla="*/ 20 h 22"/>
                <a:gd name="T6" fmla="*/ 2 w 34"/>
                <a:gd name="T7" fmla="*/ 22 h 22"/>
                <a:gd name="T8" fmla="*/ 21 w 34"/>
                <a:gd name="T9" fmla="*/ 9 h 22"/>
                <a:gd name="T10" fmla="*/ 34 w 34"/>
                <a:gd name="T11" fmla="*/ 1 h 22"/>
                <a:gd name="T12" fmla="*/ 30 w 34"/>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34" h="22">
                  <a:moveTo>
                    <a:pt x="30" y="0"/>
                  </a:moveTo>
                  <a:cubicBezTo>
                    <a:pt x="26" y="2"/>
                    <a:pt x="22" y="5"/>
                    <a:pt x="18" y="8"/>
                  </a:cubicBezTo>
                  <a:cubicBezTo>
                    <a:pt x="12" y="12"/>
                    <a:pt x="6" y="16"/>
                    <a:pt x="0" y="20"/>
                  </a:cubicBezTo>
                  <a:cubicBezTo>
                    <a:pt x="1" y="20"/>
                    <a:pt x="1" y="21"/>
                    <a:pt x="2" y="22"/>
                  </a:cubicBezTo>
                  <a:cubicBezTo>
                    <a:pt x="8" y="18"/>
                    <a:pt x="14" y="13"/>
                    <a:pt x="21" y="9"/>
                  </a:cubicBezTo>
                  <a:cubicBezTo>
                    <a:pt x="25" y="7"/>
                    <a:pt x="29" y="4"/>
                    <a:pt x="34" y="1"/>
                  </a:cubicBezTo>
                  <a:cubicBezTo>
                    <a:pt x="33" y="1"/>
                    <a:pt x="31" y="0"/>
                    <a:pt x="30" y="0"/>
                  </a:cubicBezTo>
                </a:path>
              </a:pathLst>
            </a:custGeom>
            <a:solidFill>
              <a:srgbClr val="D8D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2" name="Freeform 3156">
              <a:extLst>
                <a:ext uri="{FF2B5EF4-FFF2-40B4-BE49-F238E27FC236}">
                  <a16:creationId xmlns:a16="http://schemas.microsoft.com/office/drawing/2014/main" id="{C20ED75B-4195-419C-919C-17B3CD1BA61D}"/>
                </a:ext>
              </a:extLst>
            </p:cNvPr>
            <p:cNvSpPr>
              <a:spLocks/>
            </p:cNvSpPr>
            <p:nvPr/>
          </p:nvSpPr>
          <p:spPr bwMode="auto">
            <a:xfrm>
              <a:off x="447" y="439"/>
              <a:ext cx="64" cy="53"/>
            </a:xfrm>
            <a:custGeom>
              <a:avLst/>
              <a:gdLst>
                <a:gd name="T0" fmla="*/ 24 w 27"/>
                <a:gd name="T1" fmla="*/ 0 h 22"/>
                <a:gd name="T2" fmla="*/ 0 w 27"/>
                <a:gd name="T3" fmla="*/ 20 h 22"/>
                <a:gd name="T4" fmla="*/ 2 w 27"/>
                <a:gd name="T5" fmla="*/ 22 h 22"/>
                <a:gd name="T6" fmla="*/ 27 w 27"/>
                <a:gd name="T7" fmla="*/ 1 h 22"/>
                <a:gd name="T8" fmla="*/ 24 w 27"/>
                <a:gd name="T9" fmla="*/ 0 h 22"/>
              </a:gdLst>
              <a:ahLst/>
              <a:cxnLst>
                <a:cxn ang="0">
                  <a:pos x="T0" y="T1"/>
                </a:cxn>
                <a:cxn ang="0">
                  <a:pos x="T2" y="T3"/>
                </a:cxn>
                <a:cxn ang="0">
                  <a:pos x="T4" y="T5"/>
                </a:cxn>
                <a:cxn ang="0">
                  <a:pos x="T6" y="T7"/>
                </a:cxn>
                <a:cxn ang="0">
                  <a:pos x="T8" y="T9"/>
                </a:cxn>
              </a:cxnLst>
              <a:rect l="0" t="0" r="r" b="b"/>
              <a:pathLst>
                <a:path w="27" h="22">
                  <a:moveTo>
                    <a:pt x="24" y="0"/>
                  </a:moveTo>
                  <a:cubicBezTo>
                    <a:pt x="15" y="5"/>
                    <a:pt x="8" y="13"/>
                    <a:pt x="0" y="20"/>
                  </a:cubicBezTo>
                  <a:cubicBezTo>
                    <a:pt x="1" y="21"/>
                    <a:pt x="2" y="21"/>
                    <a:pt x="2" y="22"/>
                  </a:cubicBezTo>
                  <a:cubicBezTo>
                    <a:pt x="11" y="16"/>
                    <a:pt x="19" y="8"/>
                    <a:pt x="27" y="1"/>
                  </a:cubicBezTo>
                  <a:cubicBezTo>
                    <a:pt x="26" y="1"/>
                    <a:pt x="25" y="0"/>
                    <a:pt x="24" y="0"/>
                  </a:cubicBezTo>
                </a:path>
              </a:pathLst>
            </a:custGeom>
            <a:solidFill>
              <a:srgbClr val="D8D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3" name="Freeform 3157">
              <a:extLst>
                <a:ext uri="{FF2B5EF4-FFF2-40B4-BE49-F238E27FC236}">
                  <a16:creationId xmlns:a16="http://schemas.microsoft.com/office/drawing/2014/main" id="{223D29A9-8B3A-47BD-978B-482B259D0FEB}"/>
                </a:ext>
              </a:extLst>
            </p:cNvPr>
            <p:cNvSpPr>
              <a:spLocks/>
            </p:cNvSpPr>
            <p:nvPr/>
          </p:nvSpPr>
          <p:spPr bwMode="auto">
            <a:xfrm>
              <a:off x="649" y="520"/>
              <a:ext cx="76" cy="51"/>
            </a:xfrm>
            <a:custGeom>
              <a:avLst/>
              <a:gdLst>
                <a:gd name="T0" fmla="*/ 28 w 32"/>
                <a:gd name="T1" fmla="*/ 0 h 21"/>
                <a:gd name="T2" fmla="*/ 20 w 32"/>
                <a:gd name="T3" fmla="*/ 7 h 21"/>
                <a:gd name="T4" fmla="*/ 0 w 32"/>
                <a:gd name="T5" fmla="*/ 19 h 21"/>
                <a:gd name="T6" fmla="*/ 1 w 32"/>
                <a:gd name="T7" fmla="*/ 21 h 21"/>
                <a:gd name="T8" fmla="*/ 32 w 32"/>
                <a:gd name="T9" fmla="*/ 1 h 21"/>
                <a:gd name="T10" fmla="*/ 28 w 32"/>
                <a:gd name="T11" fmla="*/ 0 h 21"/>
              </a:gdLst>
              <a:ahLst/>
              <a:cxnLst>
                <a:cxn ang="0">
                  <a:pos x="T0" y="T1"/>
                </a:cxn>
                <a:cxn ang="0">
                  <a:pos x="T2" y="T3"/>
                </a:cxn>
                <a:cxn ang="0">
                  <a:pos x="T4" y="T5"/>
                </a:cxn>
                <a:cxn ang="0">
                  <a:pos x="T6" y="T7"/>
                </a:cxn>
                <a:cxn ang="0">
                  <a:pos x="T8" y="T9"/>
                </a:cxn>
                <a:cxn ang="0">
                  <a:pos x="T10" y="T11"/>
                </a:cxn>
              </a:cxnLst>
              <a:rect l="0" t="0" r="r" b="b"/>
              <a:pathLst>
                <a:path w="32" h="21">
                  <a:moveTo>
                    <a:pt x="28" y="0"/>
                  </a:moveTo>
                  <a:cubicBezTo>
                    <a:pt x="25" y="3"/>
                    <a:pt x="23" y="5"/>
                    <a:pt x="20" y="7"/>
                  </a:cubicBezTo>
                  <a:cubicBezTo>
                    <a:pt x="14" y="12"/>
                    <a:pt x="7" y="16"/>
                    <a:pt x="0" y="19"/>
                  </a:cubicBezTo>
                  <a:cubicBezTo>
                    <a:pt x="0" y="20"/>
                    <a:pt x="1" y="21"/>
                    <a:pt x="1" y="21"/>
                  </a:cubicBezTo>
                  <a:cubicBezTo>
                    <a:pt x="13" y="17"/>
                    <a:pt x="24" y="10"/>
                    <a:pt x="32" y="1"/>
                  </a:cubicBezTo>
                  <a:cubicBezTo>
                    <a:pt x="30" y="1"/>
                    <a:pt x="29" y="1"/>
                    <a:pt x="28" y="0"/>
                  </a:cubicBezTo>
                </a:path>
              </a:pathLst>
            </a:custGeom>
            <a:solidFill>
              <a:srgbClr val="D8D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4" name="Freeform 3158">
              <a:extLst>
                <a:ext uri="{FF2B5EF4-FFF2-40B4-BE49-F238E27FC236}">
                  <a16:creationId xmlns:a16="http://schemas.microsoft.com/office/drawing/2014/main" id="{1E205AF3-EE4A-4892-8007-D631B748F326}"/>
                </a:ext>
              </a:extLst>
            </p:cNvPr>
            <p:cNvSpPr>
              <a:spLocks/>
            </p:cNvSpPr>
            <p:nvPr/>
          </p:nvSpPr>
          <p:spPr bwMode="auto">
            <a:xfrm>
              <a:off x="661" y="525"/>
              <a:ext cx="79" cy="65"/>
            </a:xfrm>
            <a:custGeom>
              <a:avLst/>
              <a:gdLst>
                <a:gd name="T0" fmla="*/ 29 w 33"/>
                <a:gd name="T1" fmla="*/ 0 h 27"/>
                <a:gd name="T2" fmla="*/ 19 w 33"/>
                <a:gd name="T3" fmla="*/ 11 h 27"/>
                <a:gd name="T4" fmla="*/ 0 w 33"/>
                <a:gd name="T5" fmla="*/ 25 h 27"/>
                <a:gd name="T6" fmla="*/ 1 w 33"/>
                <a:gd name="T7" fmla="*/ 27 h 27"/>
                <a:gd name="T8" fmla="*/ 17 w 33"/>
                <a:gd name="T9" fmla="*/ 16 h 27"/>
                <a:gd name="T10" fmla="*/ 33 w 33"/>
                <a:gd name="T11" fmla="*/ 1 h 27"/>
                <a:gd name="T12" fmla="*/ 29 w 3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33" h="27">
                  <a:moveTo>
                    <a:pt x="29" y="0"/>
                  </a:moveTo>
                  <a:cubicBezTo>
                    <a:pt x="26" y="4"/>
                    <a:pt x="23" y="7"/>
                    <a:pt x="19" y="11"/>
                  </a:cubicBezTo>
                  <a:cubicBezTo>
                    <a:pt x="14" y="16"/>
                    <a:pt x="7" y="22"/>
                    <a:pt x="0" y="25"/>
                  </a:cubicBezTo>
                  <a:cubicBezTo>
                    <a:pt x="1" y="26"/>
                    <a:pt x="1" y="26"/>
                    <a:pt x="1" y="27"/>
                  </a:cubicBezTo>
                  <a:cubicBezTo>
                    <a:pt x="7" y="24"/>
                    <a:pt x="12" y="20"/>
                    <a:pt x="17" y="16"/>
                  </a:cubicBezTo>
                  <a:cubicBezTo>
                    <a:pt x="22" y="11"/>
                    <a:pt x="28" y="6"/>
                    <a:pt x="33" y="1"/>
                  </a:cubicBezTo>
                  <a:cubicBezTo>
                    <a:pt x="32" y="1"/>
                    <a:pt x="30" y="0"/>
                    <a:pt x="29" y="0"/>
                  </a:cubicBezTo>
                </a:path>
              </a:pathLst>
            </a:custGeom>
            <a:solidFill>
              <a:srgbClr val="D8D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5" name="Freeform 3159">
              <a:extLst>
                <a:ext uri="{FF2B5EF4-FFF2-40B4-BE49-F238E27FC236}">
                  <a16:creationId xmlns:a16="http://schemas.microsoft.com/office/drawing/2014/main" id="{F1D14705-D098-46EB-9F0A-6B74565CF82A}"/>
                </a:ext>
              </a:extLst>
            </p:cNvPr>
            <p:cNvSpPr>
              <a:spLocks/>
            </p:cNvSpPr>
            <p:nvPr/>
          </p:nvSpPr>
          <p:spPr bwMode="auto">
            <a:xfrm>
              <a:off x="673" y="528"/>
              <a:ext cx="81" cy="88"/>
            </a:xfrm>
            <a:custGeom>
              <a:avLst/>
              <a:gdLst>
                <a:gd name="T0" fmla="*/ 30 w 34"/>
                <a:gd name="T1" fmla="*/ 0 h 37"/>
                <a:gd name="T2" fmla="*/ 17 w 34"/>
                <a:gd name="T3" fmla="*/ 18 h 37"/>
                <a:gd name="T4" fmla="*/ 0 w 34"/>
                <a:gd name="T5" fmla="*/ 34 h 37"/>
                <a:gd name="T6" fmla="*/ 0 w 34"/>
                <a:gd name="T7" fmla="*/ 37 h 37"/>
                <a:gd name="T8" fmla="*/ 34 w 34"/>
                <a:gd name="T9" fmla="*/ 1 h 37"/>
                <a:gd name="T10" fmla="*/ 30 w 34"/>
                <a:gd name="T11" fmla="*/ 0 h 37"/>
              </a:gdLst>
              <a:ahLst/>
              <a:cxnLst>
                <a:cxn ang="0">
                  <a:pos x="T0" y="T1"/>
                </a:cxn>
                <a:cxn ang="0">
                  <a:pos x="T2" y="T3"/>
                </a:cxn>
                <a:cxn ang="0">
                  <a:pos x="T4" y="T5"/>
                </a:cxn>
                <a:cxn ang="0">
                  <a:pos x="T6" y="T7"/>
                </a:cxn>
                <a:cxn ang="0">
                  <a:pos x="T8" y="T9"/>
                </a:cxn>
                <a:cxn ang="0">
                  <a:pos x="T10" y="T11"/>
                </a:cxn>
              </a:cxnLst>
              <a:rect l="0" t="0" r="r" b="b"/>
              <a:pathLst>
                <a:path w="34" h="37">
                  <a:moveTo>
                    <a:pt x="30" y="0"/>
                  </a:moveTo>
                  <a:cubicBezTo>
                    <a:pt x="26" y="6"/>
                    <a:pt x="22" y="12"/>
                    <a:pt x="17" y="18"/>
                  </a:cubicBezTo>
                  <a:cubicBezTo>
                    <a:pt x="12" y="24"/>
                    <a:pt x="6" y="29"/>
                    <a:pt x="0" y="34"/>
                  </a:cubicBezTo>
                  <a:cubicBezTo>
                    <a:pt x="0" y="35"/>
                    <a:pt x="0" y="36"/>
                    <a:pt x="0" y="37"/>
                  </a:cubicBezTo>
                  <a:cubicBezTo>
                    <a:pt x="14" y="28"/>
                    <a:pt x="26" y="15"/>
                    <a:pt x="34" y="1"/>
                  </a:cubicBezTo>
                  <a:cubicBezTo>
                    <a:pt x="32" y="1"/>
                    <a:pt x="31" y="1"/>
                    <a:pt x="30" y="0"/>
                  </a:cubicBezTo>
                </a:path>
              </a:pathLst>
            </a:custGeom>
            <a:solidFill>
              <a:srgbClr val="D8D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6" name="Freeform 3160">
              <a:extLst>
                <a:ext uri="{FF2B5EF4-FFF2-40B4-BE49-F238E27FC236}">
                  <a16:creationId xmlns:a16="http://schemas.microsoft.com/office/drawing/2014/main" id="{C547463E-DEAB-47EE-ACB9-3F7D34B26FEB}"/>
                </a:ext>
              </a:extLst>
            </p:cNvPr>
            <p:cNvSpPr>
              <a:spLocks/>
            </p:cNvSpPr>
            <p:nvPr/>
          </p:nvSpPr>
          <p:spPr bwMode="auto">
            <a:xfrm>
              <a:off x="63" y="211"/>
              <a:ext cx="188" cy="257"/>
            </a:xfrm>
            <a:custGeom>
              <a:avLst/>
              <a:gdLst>
                <a:gd name="T0" fmla="*/ 75 w 79"/>
                <a:gd name="T1" fmla="*/ 34 h 107"/>
                <a:gd name="T2" fmla="*/ 3 w 79"/>
                <a:gd name="T3" fmla="*/ 0 h 107"/>
                <a:gd name="T4" fmla="*/ 1 w 79"/>
                <a:gd name="T5" fmla="*/ 0 h 107"/>
                <a:gd name="T6" fmla="*/ 1 w 79"/>
                <a:gd name="T7" fmla="*/ 4 h 107"/>
                <a:gd name="T8" fmla="*/ 3 w 79"/>
                <a:gd name="T9" fmla="*/ 6 h 107"/>
                <a:gd name="T10" fmla="*/ 18 w 79"/>
                <a:gd name="T11" fmla="*/ 44 h 107"/>
                <a:gd name="T12" fmla="*/ 11 w 79"/>
                <a:gd name="T13" fmla="*/ 84 h 107"/>
                <a:gd name="T14" fmla="*/ 6 w 79"/>
                <a:gd name="T15" fmla="*/ 101 h 107"/>
                <a:gd name="T16" fmla="*/ 35 w 79"/>
                <a:gd name="T17" fmla="*/ 99 h 107"/>
                <a:gd name="T18" fmla="*/ 62 w 79"/>
                <a:gd name="T19" fmla="*/ 85 h 107"/>
                <a:gd name="T20" fmla="*/ 70 w 79"/>
                <a:gd name="T21" fmla="*/ 77 h 107"/>
                <a:gd name="T22" fmla="*/ 77 w 79"/>
                <a:gd name="T23" fmla="*/ 55 h 107"/>
                <a:gd name="T24" fmla="*/ 78 w 79"/>
                <a:gd name="T25" fmla="*/ 57 h 107"/>
                <a:gd name="T26" fmla="*/ 77 w 79"/>
                <a:gd name="T27" fmla="*/ 57 h 107"/>
                <a:gd name="T28" fmla="*/ 78 w 79"/>
                <a:gd name="T29" fmla="*/ 46 h 107"/>
                <a:gd name="T30" fmla="*/ 75 w 79"/>
                <a:gd name="T31" fmla="*/ 3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 h="107">
                  <a:moveTo>
                    <a:pt x="75" y="34"/>
                  </a:moveTo>
                  <a:cubicBezTo>
                    <a:pt x="57" y="14"/>
                    <a:pt x="30" y="1"/>
                    <a:pt x="3" y="0"/>
                  </a:cubicBezTo>
                  <a:cubicBezTo>
                    <a:pt x="3" y="0"/>
                    <a:pt x="2" y="0"/>
                    <a:pt x="1" y="0"/>
                  </a:cubicBezTo>
                  <a:cubicBezTo>
                    <a:pt x="0" y="1"/>
                    <a:pt x="0" y="3"/>
                    <a:pt x="1" y="4"/>
                  </a:cubicBezTo>
                  <a:cubicBezTo>
                    <a:pt x="1" y="5"/>
                    <a:pt x="2" y="5"/>
                    <a:pt x="3" y="6"/>
                  </a:cubicBezTo>
                  <a:cubicBezTo>
                    <a:pt x="14" y="15"/>
                    <a:pt x="18" y="30"/>
                    <a:pt x="18" y="44"/>
                  </a:cubicBezTo>
                  <a:cubicBezTo>
                    <a:pt x="19" y="57"/>
                    <a:pt x="15" y="71"/>
                    <a:pt x="11" y="84"/>
                  </a:cubicBezTo>
                  <a:cubicBezTo>
                    <a:pt x="9" y="90"/>
                    <a:pt x="8" y="96"/>
                    <a:pt x="6" y="101"/>
                  </a:cubicBezTo>
                  <a:cubicBezTo>
                    <a:pt x="16" y="107"/>
                    <a:pt x="26" y="103"/>
                    <a:pt x="35" y="99"/>
                  </a:cubicBezTo>
                  <a:cubicBezTo>
                    <a:pt x="45" y="95"/>
                    <a:pt x="54" y="91"/>
                    <a:pt x="62" y="85"/>
                  </a:cubicBezTo>
                  <a:cubicBezTo>
                    <a:pt x="65" y="82"/>
                    <a:pt x="68" y="80"/>
                    <a:pt x="70" y="77"/>
                  </a:cubicBezTo>
                  <a:cubicBezTo>
                    <a:pt x="74" y="71"/>
                    <a:pt x="76" y="63"/>
                    <a:pt x="77" y="55"/>
                  </a:cubicBezTo>
                  <a:cubicBezTo>
                    <a:pt x="78" y="57"/>
                    <a:pt x="78" y="57"/>
                    <a:pt x="78" y="57"/>
                  </a:cubicBezTo>
                  <a:cubicBezTo>
                    <a:pt x="77" y="57"/>
                    <a:pt x="77" y="57"/>
                    <a:pt x="77" y="57"/>
                  </a:cubicBezTo>
                  <a:cubicBezTo>
                    <a:pt x="77" y="53"/>
                    <a:pt x="78" y="49"/>
                    <a:pt x="78" y="46"/>
                  </a:cubicBezTo>
                  <a:cubicBezTo>
                    <a:pt x="78" y="41"/>
                    <a:pt x="79" y="37"/>
                    <a:pt x="75" y="34"/>
                  </a:cubicBezTo>
                </a:path>
              </a:pathLst>
            </a:custGeom>
            <a:solidFill>
              <a:srgbClr val="536D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7" name="Freeform 3161">
              <a:extLst>
                <a:ext uri="{FF2B5EF4-FFF2-40B4-BE49-F238E27FC236}">
                  <a16:creationId xmlns:a16="http://schemas.microsoft.com/office/drawing/2014/main" id="{AE97B45E-55F0-4283-9978-9D493D3E677C}"/>
                </a:ext>
              </a:extLst>
            </p:cNvPr>
            <p:cNvSpPr>
              <a:spLocks noEditPoints="1"/>
            </p:cNvSpPr>
            <p:nvPr/>
          </p:nvSpPr>
          <p:spPr bwMode="auto">
            <a:xfrm>
              <a:off x="63" y="211"/>
              <a:ext cx="76" cy="249"/>
            </a:xfrm>
            <a:custGeom>
              <a:avLst/>
              <a:gdLst>
                <a:gd name="T0" fmla="*/ 7 w 32"/>
                <a:gd name="T1" fmla="*/ 98 h 104"/>
                <a:gd name="T2" fmla="*/ 6 w 32"/>
                <a:gd name="T3" fmla="*/ 101 h 104"/>
                <a:gd name="T4" fmla="*/ 17 w 32"/>
                <a:gd name="T5" fmla="*/ 104 h 104"/>
                <a:gd name="T6" fmla="*/ 21 w 32"/>
                <a:gd name="T7" fmla="*/ 98 h 104"/>
                <a:gd name="T8" fmla="*/ 13 w 32"/>
                <a:gd name="T9" fmla="*/ 99 h 104"/>
                <a:gd name="T10" fmla="*/ 7 w 32"/>
                <a:gd name="T11" fmla="*/ 98 h 104"/>
                <a:gd name="T12" fmla="*/ 25 w 32"/>
                <a:gd name="T13" fmla="*/ 88 h 104"/>
                <a:gd name="T14" fmla="*/ 9 w 32"/>
                <a:gd name="T15" fmla="*/ 90 h 104"/>
                <a:gd name="T16" fmla="*/ 8 w 32"/>
                <a:gd name="T17" fmla="*/ 96 h 104"/>
                <a:gd name="T18" fmla="*/ 23 w 32"/>
                <a:gd name="T19" fmla="*/ 94 h 104"/>
                <a:gd name="T20" fmla="*/ 25 w 32"/>
                <a:gd name="T21" fmla="*/ 88 h 104"/>
                <a:gd name="T22" fmla="*/ 28 w 32"/>
                <a:gd name="T23" fmla="*/ 75 h 104"/>
                <a:gd name="T24" fmla="*/ 13 w 32"/>
                <a:gd name="T25" fmla="*/ 76 h 104"/>
                <a:gd name="T26" fmla="*/ 11 w 32"/>
                <a:gd name="T27" fmla="*/ 84 h 104"/>
                <a:gd name="T28" fmla="*/ 10 w 32"/>
                <a:gd name="T29" fmla="*/ 87 h 104"/>
                <a:gd name="T30" fmla="*/ 27 w 32"/>
                <a:gd name="T31" fmla="*/ 83 h 104"/>
                <a:gd name="T32" fmla="*/ 28 w 32"/>
                <a:gd name="T33" fmla="*/ 75 h 104"/>
                <a:gd name="T34" fmla="*/ 30 w 32"/>
                <a:gd name="T35" fmla="*/ 64 h 104"/>
                <a:gd name="T36" fmla="*/ 19 w 32"/>
                <a:gd name="T37" fmla="*/ 65 h 104"/>
                <a:gd name="T38" fmla="*/ 16 w 32"/>
                <a:gd name="T39" fmla="*/ 65 h 104"/>
                <a:gd name="T40" fmla="*/ 14 w 32"/>
                <a:gd name="T41" fmla="*/ 74 h 104"/>
                <a:gd name="T42" fmla="*/ 29 w 32"/>
                <a:gd name="T43" fmla="*/ 72 h 104"/>
                <a:gd name="T44" fmla="*/ 30 w 32"/>
                <a:gd name="T45" fmla="*/ 66 h 104"/>
                <a:gd name="T46" fmla="*/ 30 w 32"/>
                <a:gd name="T47" fmla="*/ 64 h 104"/>
                <a:gd name="T48" fmla="*/ 18 w 32"/>
                <a:gd name="T49" fmla="*/ 51 h 104"/>
                <a:gd name="T50" fmla="*/ 17 w 32"/>
                <a:gd name="T51" fmla="*/ 63 h 104"/>
                <a:gd name="T52" fmla="*/ 17 w 32"/>
                <a:gd name="T53" fmla="*/ 63 h 104"/>
                <a:gd name="T54" fmla="*/ 30 w 32"/>
                <a:gd name="T55" fmla="*/ 61 h 104"/>
                <a:gd name="T56" fmla="*/ 31 w 32"/>
                <a:gd name="T57" fmla="*/ 52 h 104"/>
                <a:gd name="T58" fmla="*/ 18 w 32"/>
                <a:gd name="T59" fmla="*/ 51 h 104"/>
                <a:gd name="T60" fmla="*/ 3 w 32"/>
                <a:gd name="T61" fmla="*/ 0 h 104"/>
                <a:gd name="T62" fmla="*/ 1 w 32"/>
                <a:gd name="T63" fmla="*/ 0 h 104"/>
                <a:gd name="T64" fmla="*/ 0 w 32"/>
                <a:gd name="T65" fmla="*/ 2 h 104"/>
                <a:gd name="T66" fmla="*/ 1 w 32"/>
                <a:gd name="T67" fmla="*/ 4 h 104"/>
                <a:gd name="T68" fmla="*/ 3 w 32"/>
                <a:gd name="T69" fmla="*/ 6 h 104"/>
                <a:gd name="T70" fmla="*/ 18 w 32"/>
                <a:gd name="T71" fmla="*/ 44 h 104"/>
                <a:gd name="T72" fmla="*/ 18 w 32"/>
                <a:gd name="T73" fmla="*/ 44 h 104"/>
                <a:gd name="T74" fmla="*/ 18 w 32"/>
                <a:gd name="T75" fmla="*/ 49 h 104"/>
                <a:gd name="T76" fmla="*/ 26 w 32"/>
                <a:gd name="T77" fmla="*/ 49 h 104"/>
                <a:gd name="T78" fmla="*/ 31 w 32"/>
                <a:gd name="T79" fmla="*/ 49 h 104"/>
                <a:gd name="T80" fmla="*/ 32 w 32"/>
                <a:gd name="T81" fmla="*/ 43 h 104"/>
                <a:gd name="T82" fmla="*/ 18 w 32"/>
                <a:gd name="T83" fmla="*/ 41 h 104"/>
                <a:gd name="T84" fmla="*/ 18 w 32"/>
                <a:gd name="T85" fmla="*/ 38 h 104"/>
                <a:gd name="T86" fmla="*/ 32 w 32"/>
                <a:gd name="T87" fmla="*/ 40 h 104"/>
                <a:gd name="T88" fmla="*/ 32 w 32"/>
                <a:gd name="T89" fmla="*/ 34 h 104"/>
                <a:gd name="T90" fmla="*/ 17 w 32"/>
                <a:gd name="T91" fmla="*/ 31 h 104"/>
                <a:gd name="T92" fmla="*/ 16 w 32"/>
                <a:gd name="T93" fmla="*/ 28 h 104"/>
                <a:gd name="T94" fmla="*/ 32 w 32"/>
                <a:gd name="T95" fmla="*/ 31 h 104"/>
                <a:gd name="T96" fmla="*/ 31 w 32"/>
                <a:gd name="T97" fmla="*/ 24 h 104"/>
                <a:gd name="T98" fmla="*/ 13 w 32"/>
                <a:gd name="T99" fmla="*/ 18 h 104"/>
                <a:gd name="T100" fmla="*/ 11 w 32"/>
                <a:gd name="T101" fmla="*/ 16 h 104"/>
                <a:gd name="T102" fmla="*/ 31 w 32"/>
                <a:gd name="T103" fmla="*/ 21 h 104"/>
                <a:gd name="T104" fmla="*/ 30 w 32"/>
                <a:gd name="T105" fmla="*/ 13 h 104"/>
                <a:gd name="T106" fmla="*/ 2 w 32"/>
                <a:gd name="T107" fmla="*/ 6 h 104"/>
                <a:gd name="T108" fmla="*/ 1 w 32"/>
                <a:gd name="T109" fmla="*/ 4 h 104"/>
                <a:gd name="T110" fmla="*/ 29 w 32"/>
                <a:gd name="T111" fmla="*/ 10 h 104"/>
                <a:gd name="T112" fmla="*/ 27 w 32"/>
                <a:gd name="T113" fmla="*/ 4 h 104"/>
                <a:gd name="T114" fmla="*/ 3 w 32"/>
                <a:gd name="T115" fmla="*/ 0 h 104"/>
                <a:gd name="T116" fmla="*/ 3 w 32"/>
                <a:gd name="T1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 h="104">
                  <a:moveTo>
                    <a:pt x="7" y="98"/>
                  </a:moveTo>
                  <a:cubicBezTo>
                    <a:pt x="7" y="99"/>
                    <a:pt x="7" y="100"/>
                    <a:pt x="6" y="101"/>
                  </a:cubicBezTo>
                  <a:cubicBezTo>
                    <a:pt x="10" y="103"/>
                    <a:pt x="13" y="104"/>
                    <a:pt x="17" y="104"/>
                  </a:cubicBezTo>
                  <a:cubicBezTo>
                    <a:pt x="18" y="102"/>
                    <a:pt x="20" y="100"/>
                    <a:pt x="21" y="98"/>
                  </a:cubicBezTo>
                  <a:cubicBezTo>
                    <a:pt x="18" y="98"/>
                    <a:pt x="16" y="99"/>
                    <a:pt x="13" y="99"/>
                  </a:cubicBezTo>
                  <a:cubicBezTo>
                    <a:pt x="11" y="99"/>
                    <a:pt x="9" y="98"/>
                    <a:pt x="7" y="98"/>
                  </a:cubicBezTo>
                  <a:moveTo>
                    <a:pt x="25" y="88"/>
                  </a:moveTo>
                  <a:cubicBezTo>
                    <a:pt x="20" y="89"/>
                    <a:pt x="15" y="90"/>
                    <a:pt x="9" y="90"/>
                  </a:cubicBezTo>
                  <a:cubicBezTo>
                    <a:pt x="9" y="92"/>
                    <a:pt x="8" y="94"/>
                    <a:pt x="8" y="96"/>
                  </a:cubicBezTo>
                  <a:cubicBezTo>
                    <a:pt x="13" y="95"/>
                    <a:pt x="18" y="95"/>
                    <a:pt x="23" y="94"/>
                  </a:cubicBezTo>
                  <a:cubicBezTo>
                    <a:pt x="24" y="92"/>
                    <a:pt x="25" y="90"/>
                    <a:pt x="25" y="88"/>
                  </a:cubicBezTo>
                  <a:moveTo>
                    <a:pt x="28" y="75"/>
                  </a:moveTo>
                  <a:cubicBezTo>
                    <a:pt x="23" y="76"/>
                    <a:pt x="18" y="76"/>
                    <a:pt x="13" y="76"/>
                  </a:cubicBezTo>
                  <a:cubicBezTo>
                    <a:pt x="13" y="79"/>
                    <a:pt x="12" y="82"/>
                    <a:pt x="11" y="84"/>
                  </a:cubicBezTo>
                  <a:cubicBezTo>
                    <a:pt x="11" y="85"/>
                    <a:pt x="11" y="86"/>
                    <a:pt x="10" y="87"/>
                  </a:cubicBezTo>
                  <a:cubicBezTo>
                    <a:pt x="16" y="86"/>
                    <a:pt x="21" y="85"/>
                    <a:pt x="27" y="83"/>
                  </a:cubicBezTo>
                  <a:cubicBezTo>
                    <a:pt x="27" y="81"/>
                    <a:pt x="28" y="78"/>
                    <a:pt x="28" y="75"/>
                  </a:cubicBezTo>
                  <a:moveTo>
                    <a:pt x="30" y="64"/>
                  </a:moveTo>
                  <a:cubicBezTo>
                    <a:pt x="26" y="65"/>
                    <a:pt x="23" y="65"/>
                    <a:pt x="19" y="65"/>
                  </a:cubicBezTo>
                  <a:cubicBezTo>
                    <a:pt x="18" y="65"/>
                    <a:pt x="17" y="65"/>
                    <a:pt x="16" y="65"/>
                  </a:cubicBezTo>
                  <a:cubicBezTo>
                    <a:pt x="15" y="68"/>
                    <a:pt x="15" y="71"/>
                    <a:pt x="14" y="74"/>
                  </a:cubicBezTo>
                  <a:cubicBezTo>
                    <a:pt x="19" y="74"/>
                    <a:pt x="24" y="73"/>
                    <a:pt x="29" y="72"/>
                  </a:cubicBezTo>
                  <a:cubicBezTo>
                    <a:pt x="29" y="70"/>
                    <a:pt x="30" y="68"/>
                    <a:pt x="30" y="66"/>
                  </a:cubicBezTo>
                  <a:cubicBezTo>
                    <a:pt x="30" y="66"/>
                    <a:pt x="30" y="65"/>
                    <a:pt x="30" y="64"/>
                  </a:cubicBezTo>
                  <a:moveTo>
                    <a:pt x="18" y="51"/>
                  </a:moveTo>
                  <a:cubicBezTo>
                    <a:pt x="18" y="55"/>
                    <a:pt x="17" y="59"/>
                    <a:pt x="17" y="63"/>
                  </a:cubicBezTo>
                  <a:cubicBezTo>
                    <a:pt x="17" y="63"/>
                    <a:pt x="17" y="63"/>
                    <a:pt x="17" y="63"/>
                  </a:cubicBezTo>
                  <a:cubicBezTo>
                    <a:pt x="21" y="63"/>
                    <a:pt x="26" y="62"/>
                    <a:pt x="30" y="61"/>
                  </a:cubicBezTo>
                  <a:cubicBezTo>
                    <a:pt x="31" y="58"/>
                    <a:pt x="31" y="55"/>
                    <a:pt x="31" y="52"/>
                  </a:cubicBezTo>
                  <a:cubicBezTo>
                    <a:pt x="27" y="52"/>
                    <a:pt x="22" y="52"/>
                    <a:pt x="18" y="51"/>
                  </a:cubicBezTo>
                  <a:moveTo>
                    <a:pt x="3" y="0"/>
                  </a:moveTo>
                  <a:cubicBezTo>
                    <a:pt x="2" y="0"/>
                    <a:pt x="2" y="0"/>
                    <a:pt x="1" y="0"/>
                  </a:cubicBezTo>
                  <a:cubicBezTo>
                    <a:pt x="1" y="1"/>
                    <a:pt x="0" y="2"/>
                    <a:pt x="0" y="2"/>
                  </a:cubicBezTo>
                  <a:cubicBezTo>
                    <a:pt x="0" y="3"/>
                    <a:pt x="0" y="3"/>
                    <a:pt x="1" y="4"/>
                  </a:cubicBezTo>
                  <a:cubicBezTo>
                    <a:pt x="1" y="5"/>
                    <a:pt x="2" y="5"/>
                    <a:pt x="3" y="6"/>
                  </a:cubicBezTo>
                  <a:cubicBezTo>
                    <a:pt x="14" y="15"/>
                    <a:pt x="18" y="30"/>
                    <a:pt x="18" y="44"/>
                  </a:cubicBezTo>
                  <a:cubicBezTo>
                    <a:pt x="18" y="44"/>
                    <a:pt x="18" y="44"/>
                    <a:pt x="18" y="44"/>
                  </a:cubicBezTo>
                  <a:cubicBezTo>
                    <a:pt x="18" y="46"/>
                    <a:pt x="18" y="47"/>
                    <a:pt x="18" y="49"/>
                  </a:cubicBezTo>
                  <a:cubicBezTo>
                    <a:pt x="21" y="49"/>
                    <a:pt x="23" y="49"/>
                    <a:pt x="26" y="49"/>
                  </a:cubicBezTo>
                  <a:cubicBezTo>
                    <a:pt x="28" y="49"/>
                    <a:pt x="30" y="49"/>
                    <a:pt x="31" y="49"/>
                  </a:cubicBezTo>
                  <a:cubicBezTo>
                    <a:pt x="32" y="47"/>
                    <a:pt x="32" y="45"/>
                    <a:pt x="32" y="43"/>
                  </a:cubicBezTo>
                  <a:cubicBezTo>
                    <a:pt x="27" y="42"/>
                    <a:pt x="23" y="42"/>
                    <a:pt x="18" y="41"/>
                  </a:cubicBezTo>
                  <a:cubicBezTo>
                    <a:pt x="18" y="40"/>
                    <a:pt x="18" y="39"/>
                    <a:pt x="18" y="38"/>
                  </a:cubicBezTo>
                  <a:cubicBezTo>
                    <a:pt x="23" y="39"/>
                    <a:pt x="27" y="39"/>
                    <a:pt x="32" y="40"/>
                  </a:cubicBezTo>
                  <a:cubicBezTo>
                    <a:pt x="32" y="38"/>
                    <a:pt x="32" y="36"/>
                    <a:pt x="32" y="34"/>
                  </a:cubicBezTo>
                  <a:cubicBezTo>
                    <a:pt x="27" y="33"/>
                    <a:pt x="22" y="32"/>
                    <a:pt x="17" y="31"/>
                  </a:cubicBezTo>
                  <a:cubicBezTo>
                    <a:pt x="17" y="30"/>
                    <a:pt x="17" y="29"/>
                    <a:pt x="16" y="28"/>
                  </a:cubicBezTo>
                  <a:cubicBezTo>
                    <a:pt x="22" y="29"/>
                    <a:pt x="27" y="30"/>
                    <a:pt x="32" y="31"/>
                  </a:cubicBezTo>
                  <a:cubicBezTo>
                    <a:pt x="31" y="28"/>
                    <a:pt x="31" y="26"/>
                    <a:pt x="31" y="24"/>
                  </a:cubicBezTo>
                  <a:cubicBezTo>
                    <a:pt x="25" y="22"/>
                    <a:pt x="19" y="20"/>
                    <a:pt x="13" y="18"/>
                  </a:cubicBezTo>
                  <a:cubicBezTo>
                    <a:pt x="12" y="18"/>
                    <a:pt x="12" y="17"/>
                    <a:pt x="11" y="16"/>
                  </a:cubicBezTo>
                  <a:cubicBezTo>
                    <a:pt x="18" y="17"/>
                    <a:pt x="24" y="19"/>
                    <a:pt x="31" y="21"/>
                  </a:cubicBezTo>
                  <a:cubicBezTo>
                    <a:pt x="30" y="18"/>
                    <a:pt x="30" y="16"/>
                    <a:pt x="30" y="13"/>
                  </a:cubicBezTo>
                  <a:cubicBezTo>
                    <a:pt x="21" y="10"/>
                    <a:pt x="12" y="7"/>
                    <a:pt x="2" y="6"/>
                  </a:cubicBezTo>
                  <a:cubicBezTo>
                    <a:pt x="2" y="5"/>
                    <a:pt x="1" y="5"/>
                    <a:pt x="1" y="4"/>
                  </a:cubicBezTo>
                  <a:cubicBezTo>
                    <a:pt x="11" y="5"/>
                    <a:pt x="20" y="7"/>
                    <a:pt x="29" y="10"/>
                  </a:cubicBezTo>
                  <a:cubicBezTo>
                    <a:pt x="28" y="8"/>
                    <a:pt x="28" y="6"/>
                    <a:pt x="27" y="4"/>
                  </a:cubicBezTo>
                  <a:cubicBezTo>
                    <a:pt x="19" y="2"/>
                    <a:pt x="11" y="1"/>
                    <a:pt x="3" y="0"/>
                  </a:cubicBezTo>
                  <a:cubicBezTo>
                    <a:pt x="3" y="0"/>
                    <a:pt x="3" y="0"/>
                    <a:pt x="3" y="0"/>
                  </a:cubicBezTo>
                </a:path>
              </a:pathLst>
            </a:custGeom>
            <a:solidFill>
              <a:srgbClr val="6484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8" name="Freeform 3162">
              <a:extLst>
                <a:ext uri="{FF2B5EF4-FFF2-40B4-BE49-F238E27FC236}">
                  <a16:creationId xmlns:a16="http://schemas.microsoft.com/office/drawing/2014/main" id="{E2F1E554-2A3A-46B3-BE24-8123DF40E6AC}"/>
                </a:ext>
              </a:extLst>
            </p:cNvPr>
            <p:cNvSpPr>
              <a:spLocks/>
            </p:cNvSpPr>
            <p:nvPr/>
          </p:nvSpPr>
          <p:spPr bwMode="auto">
            <a:xfrm>
              <a:off x="132" y="235"/>
              <a:ext cx="95" cy="65"/>
            </a:xfrm>
            <a:custGeom>
              <a:avLst/>
              <a:gdLst>
                <a:gd name="T0" fmla="*/ 0 w 40"/>
                <a:gd name="T1" fmla="*/ 0 h 27"/>
                <a:gd name="T2" fmla="*/ 1 w 40"/>
                <a:gd name="T3" fmla="*/ 3 h 27"/>
                <a:gd name="T4" fmla="*/ 10 w 40"/>
                <a:gd name="T5" fmla="*/ 8 h 27"/>
                <a:gd name="T6" fmla="*/ 27 w 40"/>
                <a:gd name="T7" fmla="*/ 18 h 27"/>
                <a:gd name="T8" fmla="*/ 39 w 40"/>
                <a:gd name="T9" fmla="*/ 27 h 27"/>
                <a:gd name="T10" fmla="*/ 39 w 40"/>
                <a:gd name="T11" fmla="*/ 24 h 27"/>
                <a:gd name="T12" fmla="*/ 40 w 40"/>
                <a:gd name="T13" fmla="*/ 23 h 27"/>
                <a:gd name="T14" fmla="*/ 11 w 40"/>
                <a:gd name="T15" fmla="*/ 5 h 27"/>
                <a:gd name="T16" fmla="*/ 0 w 40"/>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7">
                  <a:moveTo>
                    <a:pt x="0" y="0"/>
                  </a:moveTo>
                  <a:cubicBezTo>
                    <a:pt x="0" y="1"/>
                    <a:pt x="0" y="2"/>
                    <a:pt x="1" y="3"/>
                  </a:cubicBezTo>
                  <a:cubicBezTo>
                    <a:pt x="4" y="5"/>
                    <a:pt x="7" y="6"/>
                    <a:pt x="10" y="8"/>
                  </a:cubicBezTo>
                  <a:cubicBezTo>
                    <a:pt x="16" y="11"/>
                    <a:pt x="22" y="14"/>
                    <a:pt x="27" y="18"/>
                  </a:cubicBezTo>
                  <a:cubicBezTo>
                    <a:pt x="31" y="20"/>
                    <a:pt x="35" y="24"/>
                    <a:pt x="39" y="27"/>
                  </a:cubicBezTo>
                  <a:cubicBezTo>
                    <a:pt x="39" y="26"/>
                    <a:pt x="39" y="25"/>
                    <a:pt x="39" y="24"/>
                  </a:cubicBezTo>
                  <a:cubicBezTo>
                    <a:pt x="39" y="24"/>
                    <a:pt x="40" y="23"/>
                    <a:pt x="40" y="23"/>
                  </a:cubicBezTo>
                  <a:cubicBezTo>
                    <a:pt x="32" y="15"/>
                    <a:pt x="20" y="9"/>
                    <a:pt x="11" y="5"/>
                  </a:cubicBezTo>
                  <a:cubicBezTo>
                    <a:pt x="7" y="3"/>
                    <a:pt x="4" y="2"/>
                    <a:pt x="0" y="0"/>
                  </a:cubicBezTo>
                </a:path>
              </a:pathLst>
            </a:custGeom>
            <a:solidFill>
              <a:srgbClr val="719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9" name="Freeform 3163">
              <a:extLst>
                <a:ext uri="{FF2B5EF4-FFF2-40B4-BE49-F238E27FC236}">
                  <a16:creationId xmlns:a16="http://schemas.microsoft.com/office/drawing/2014/main" id="{22609AF5-FF1B-4074-B888-88C79DA4A033}"/>
                </a:ext>
              </a:extLst>
            </p:cNvPr>
            <p:cNvSpPr>
              <a:spLocks/>
            </p:cNvSpPr>
            <p:nvPr/>
          </p:nvSpPr>
          <p:spPr bwMode="auto">
            <a:xfrm>
              <a:off x="65" y="221"/>
              <a:ext cx="70" cy="21"/>
            </a:xfrm>
            <a:custGeom>
              <a:avLst/>
              <a:gdLst>
                <a:gd name="T0" fmla="*/ 0 w 29"/>
                <a:gd name="T1" fmla="*/ 0 h 9"/>
                <a:gd name="T2" fmla="*/ 1 w 29"/>
                <a:gd name="T3" fmla="*/ 2 h 9"/>
                <a:gd name="T4" fmla="*/ 29 w 29"/>
                <a:gd name="T5" fmla="*/ 9 h 9"/>
                <a:gd name="T6" fmla="*/ 28 w 29"/>
                <a:gd name="T7" fmla="*/ 6 h 9"/>
                <a:gd name="T8" fmla="*/ 0 w 29"/>
                <a:gd name="T9" fmla="*/ 0 h 9"/>
              </a:gdLst>
              <a:ahLst/>
              <a:cxnLst>
                <a:cxn ang="0">
                  <a:pos x="T0" y="T1"/>
                </a:cxn>
                <a:cxn ang="0">
                  <a:pos x="T2" y="T3"/>
                </a:cxn>
                <a:cxn ang="0">
                  <a:pos x="T4" y="T5"/>
                </a:cxn>
                <a:cxn ang="0">
                  <a:pos x="T6" y="T7"/>
                </a:cxn>
                <a:cxn ang="0">
                  <a:pos x="T8" y="T9"/>
                </a:cxn>
              </a:cxnLst>
              <a:rect l="0" t="0" r="r" b="b"/>
              <a:pathLst>
                <a:path w="29" h="9">
                  <a:moveTo>
                    <a:pt x="0" y="0"/>
                  </a:moveTo>
                  <a:cubicBezTo>
                    <a:pt x="0" y="1"/>
                    <a:pt x="1" y="1"/>
                    <a:pt x="1" y="2"/>
                  </a:cubicBezTo>
                  <a:cubicBezTo>
                    <a:pt x="11" y="3"/>
                    <a:pt x="20" y="6"/>
                    <a:pt x="29" y="9"/>
                  </a:cubicBezTo>
                  <a:cubicBezTo>
                    <a:pt x="28" y="8"/>
                    <a:pt x="28" y="7"/>
                    <a:pt x="28" y="6"/>
                  </a:cubicBezTo>
                  <a:cubicBezTo>
                    <a:pt x="19" y="3"/>
                    <a:pt x="10" y="1"/>
                    <a:pt x="0" y="0"/>
                  </a:cubicBezTo>
                </a:path>
              </a:pathLst>
            </a:custGeom>
            <a:solidFill>
              <a:srgbClr val="80A2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0" name="Freeform 3164">
              <a:extLst>
                <a:ext uri="{FF2B5EF4-FFF2-40B4-BE49-F238E27FC236}">
                  <a16:creationId xmlns:a16="http://schemas.microsoft.com/office/drawing/2014/main" id="{55173959-E31A-4B65-A855-8761D2AD44FE}"/>
                </a:ext>
              </a:extLst>
            </p:cNvPr>
            <p:cNvSpPr>
              <a:spLocks/>
            </p:cNvSpPr>
            <p:nvPr/>
          </p:nvSpPr>
          <p:spPr bwMode="auto">
            <a:xfrm>
              <a:off x="137" y="261"/>
              <a:ext cx="88" cy="48"/>
            </a:xfrm>
            <a:custGeom>
              <a:avLst/>
              <a:gdLst>
                <a:gd name="T0" fmla="*/ 0 w 37"/>
                <a:gd name="T1" fmla="*/ 0 h 20"/>
                <a:gd name="T2" fmla="*/ 0 w 37"/>
                <a:gd name="T3" fmla="*/ 3 h 20"/>
                <a:gd name="T4" fmla="*/ 5 w 37"/>
                <a:gd name="T5" fmla="*/ 4 h 20"/>
                <a:gd name="T6" fmla="*/ 36 w 37"/>
                <a:gd name="T7" fmla="*/ 20 h 20"/>
                <a:gd name="T8" fmla="*/ 36 w 37"/>
                <a:gd name="T9" fmla="*/ 19 h 20"/>
                <a:gd name="T10" fmla="*/ 37 w 37"/>
                <a:gd name="T11" fmla="*/ 16 h 20"/>
                <a:gd name="T12" fmla="*/ 8 w 37"/>
                <a:gd name="T13" fmla="*/ 3 h 20"/>
                <a:gd name="T14" fmla="*/ 0 w 37"/>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0">
                  <a:moveTo>
                    <a:pt x="0" y="0"/>
                  </a:moveTo>
                  <a:cubicBezTo>
                    <a:pt x="0" y="1"/>
                    <a:pt x="0" y="2"/>
                    <a:pt x="0" y="3"/>
                  </a:cubicBezTo>
                  <a:cubicBezTo>
                    <a:pt x="2" y="3"/>
                    <a:pt x="3" y="4"/>
                    <a:pt x="5" y="4"/>
                  </a:cubicBezTo>
                  <a:cubicBezTo>
                    <a:pt x="16" y="8"/>
                    <a:pt x="26" y="14"/>
                    <a:pt x="36" y="20"/>
                  </a:cubicBezTo>
                  <a:cubicBezTo>
                    <a:pt x="36" y="20"/>
                    <a:pt x="36" y="20"/>
                    <a:pt x="36" y="19"/>
                  </a:cubicBezTo>
                  <a:cubicBezTo>
                    <a:pt x="36" y="18"/>
                    <a:pt x="36" y="17"/>
                    <a:pt x="37" y="16"/>
                  </a:cubicBezTo>
                  <a:cubicBezTo>
                    <a:pt x="28" y="10"/>
                    <a:pt x="18" y="6"/>
                    <a:pt x="8" y="3"/>
                  </a:cubicBezTo>
                  <a:cubicBezTo>
                    <a:pt x="5" y="2"/>
                    <a:pt x="3" y="1"/>
                    <a:pt x="0" y="0"/>
                  </a:cubicBezTo>
                </a:path>
              </a:pathLst>
            </a:custGeom>
            <a:solidFill>
              <a:srgbClr val="719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1" name="Freeform 3165">
              <a:extLst>
                <a:ext uri="{FF2B5EF4-FFF2-40B4-BE49-F238E27FC236}">
                  <a16:creationId xmlns:a16="http://schemas.microsoft.com/office/drawing/2014/main" id="{5C95404F-6B37-4916-BA06-473FF1496823}"/>
                </a:ext>
              </a:extLst>
            </p:cNvPr>
            <p:cNvSpPr>
              <a:spLocks/>
            </p:cNvSpPr>
            <p:nvPr/>
          </p:nvSpPr>
          <p:spPr bwMode="auto">
            <a:xfrm>
              <a:off x="89" y="249"/>
              <a:ext cx="48" cy="20"/>
            </a:xfrm>
            <a:custGeom>
              <a:avLst/>
              <a:gdLst>
                <a:gd name="T0" fmla="*/ 0 w 20"/>
                <a:gd name="T1" fmla="*/ 0 h 8"/>
                <a:gd name="T2" fmla="*/ 2 w 20"/>
                <a:gd name="T3" fmla="*/ 2 h 8"/>
                <a:gd name="T4" fmla="*/ 20 w 20"/>
                <a:gd name="T5" fmla="*/ 8 h 8"/>
                <a:gd name="T6" fmla="*/ 20 w 20"/>
                <a:gd name="T7" fmla="*/ 5 h 8"/>
                <a:gd name="T8" fmla="*/ 0 w 20"/>
                <a:gd name="T9" fmla="*/ 0 h 8"/>
              </a:gdLst>
              <a:ahLst/>
              <a:cxnLst>
                <a:cxn ang="0">
                  <a:pos x="T0" y="T1"/>
                </a:cxn>
                <a:cxn ang="0">
                  <a:pos x="T2" y="T3"/>
                </a:cxn>
                <a:cxn ang="0">
                  <a:pos x="T4" y="T5"/>
                </a:cxn>
                <a:cxn ang="0">
                  <a:pos x="T6" y="T7"/>
                </a:cxn>
                <a:cxn ang="0">
                  <a:pos x="T8" y="T9"/>
                </a:cxn>
              </a:cxnLst>
              <a:rect l="0" t="0" r="r" b="b"/>
              <a:pathLst>
                <a:path w="20" h="8">
                  <a:moveTo>
                    <a:pt x="0" y="0"/>
                  </a:moveTo>
                  <a:cubicBezTo>
                    <a:pt x="1" y="1"/>
                    <a:pt x="1" y="2"/>
                    <a:pt x="2" y="2"/>
                  </a:cubicBezTo>
                  <a:cubicBezTo>
                    <a:pt x="8" y="4"/>
                    <a:pt x="14" y="6"/>
                    <a:pt x="20" y="8"/>
                  </a:cubicBezTo>
                  <a:cubicBezTo>
                    <a:pt x="20" y="7"/>
                    <a:pt x="20" y="6"/>
                    <a:pt x="20" y="5"/>
                  </a:cubicBezTo>
                  <a:cubicBezTo>
                    <a:pt x="13" y="3"/>
                    <a:pt x="7" y="1"/>
                    <a:pt x="0" y="0"/>
                  </a:cubicBezTo>
                </a:path>
              </a:pathLst>
            </a:custGeom>
            <a:solidFill>
              <a:srgbClr val="80A2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2" name="Freeform 3166">
              <a:extLst>
                <a:ext uri="{FF2B5EF4-FFF2-40B4-BE49-F238E27FC236}">
                  <a16:creationId xmlns:a16="http://schemas.microsoft.com/office/drawing/2014/main" id="{3D5F558E-6ECD-42F6-BD47-4DAC90D9054E}"/>
                </a:ext>
              </a:extLst>
            </p:cNvPr>
            <p:cNvSpPr>
              <a:spLocks/>
            </p:cNvSpPr>
            <p:nvPr/>
          </p:nvSpPr>
          <p:spPr bwMode="auto">
            <a:xfrm>
              <a:off x="139" y="285"/>
              <a:ext cx="84" cy="29"/>
            </a:xfrm>
            <a:custGeom>
              <a:avLst/>
              <a:gdLst>
                <a:gd name="T0" fmla="*/ 0 w 35"/>
                <a:gd name="T1" fmla="*/ 0 h 12"/>
                <a:gd name="T2" fmla="*/ 0 w 35"/>
                <a:gd name="T3" fmla="*/ 3 h 12"/>
                <a:gd name="T4" fmla="*/ 9 w 35"/>
                <a:gd name="T5" fmla="*/ 5 h 12"/>
                <a:gd name="T6" fmla="*/ 26 w 35"/>
                <a:gd name="T7" fmla="*/ 11 h 12"/>
                <a:gd name="T8" fmla="*/ 35 w 35"/>
                <a:gd name="T9" fmla="*/ 12 h 12"/>
                <a:gd name="T10" fmla="*/ 35 w 35"/>
                <a:gd name="T11" fmla="*/ 11 h 12"/>
                <a:gd name="T12" fmla="*/ 9 w 35"/>
                <a:gd name="T13" fmla="*/ 2 h 12"/>
                <a:gd name="T14" fmla="*/ 0 w 35"/>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12">
                  <a:moveTo>
                    <a:pt x="0" y="0"/>
                  </a:moveTo>
                  <a:cubicBezTo>
                    <a:pt x="0" y="1"/>
                    <a:pt x="0" y="2"/>
                    <a:pt x="0" y="3"/>
                  </a:cubicBezTo>
                  <a:cubicBezTo>
                    <a:pt x="3" y="4"/>
                    <a:pt x="6" y="4"/>
                    <a:pt x="9" y="5"/>
                  </a:cubicBezTo>
                  <a:cubicBezTo>
                    <a:pt x="15" y="7"/>
                    <a:pt x="21" y="9"/>
                    <a:pt x="26" y="11"/>
                  </a:cubicBezTo>
                  <a:cubicBezTo>
                    <a:pt x="29" y="11"/>
                    <a:pt x="32" y="12"/>
                    <a:pt x="35" y="12"/>
                  </a:cubicBezTo>
                  <a:cubicBezTo>
                    <a:pt x="35" y="12"/>
                    <a:pt x="35" y="11"/>
                    <a:pt x="35" y="11"/>
                  </a:cubicBezTo>
                  <a:cubicBezTo>
                    <a:pt x="27" y="7"/>
                    <a:pt x="18" y="4"/>
                    <a:pt x="9" y="2"/>
                  </a:cubicBezTo>
                  <a:cubicBezTo>
                    <a:pt x="6" y="1"/>
                    <a:pt x="3" y="0"/>
                    <a:pt x="0" y="0"/>
                  </a:cubicBezTo>
                </a:path>
              </a:pathLst>
            </a:custGeom>
            <a:solidFill>
              <a:srgbClr val="719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3" name="Freeform 3167">
              <a:extLst>
                <a:ext uri="{FF2B5EF4-FFF2-40B4-BE49-F238E27FC236}">
                  <a16:creationId xmlns:a16="http://schemas.microsoft.com/office/drawing/2014/main" id="{5268AC6B-F035-4E9B-B2C6-4985C4CA8A13}"/>
                </a:ext>
              </a:extLst>
            </p:cNvPr>
            <p:cNvSpPr>
              <a:spLocks/>
            </p:cNvSpPr>
            <p:nvPr/>
          </p:nvSpPr>
          <p:spPr bwMode="auto">
            <a:xfrm>
              <a:off x="101" y="278"/>
              <a:ext cx="38" cy="15"/>
            </a:xfrm>
            <a:custGeom>
              <a:avLst/>
              <a:gdLst>
                <a:gd name="T0" fmla="*/ 0 w 16"/>
                <a:gd name="T1" fmla="*/ 0 h 6"/>
                <a:gd name="T2" fmla="*/ 1 w 16"/>
                <a:gd name="T3" fmla="*/ 3 h 6"/>
                <a:gd name="T4" fmla="*/ 16 w 16"/>
                <a:gd name="T5" fmla="*/ 6 h 6"/>
                <a:gd name="T6" fmla="*/ 16 w 16"/>
                <a:gd name="T7" fmla="*/ 3 h 6"/>
                <a:gd name="T8" fmla="*/ 0 w 16"/>
                <a:gd name="T9" fmla="*/ 0 h 6"/>
              </a:gdLst>
              <a:ahLst/>
              <a:cxnLst>
                <a:cxn ang="0">
                  <a:pos x="T0" y="T1"/>
                </a:cxn>
                <a:cxn ang="0">
                  <a:pos x="T2" y="T3"/>
                </a:cxn>
                <a:cxn ang="0">
                  <a:pos x="T4" y="T5"/>
                </a:cxn>
                <a:cxn ang="0">
                  <a:pos x="T6" y="T7"/>
                </a:cxn>
                <a:cxn ang="0">
                  <a:pos x="T8" y="T9"/>
                </a:cxn>
              </a:cxnLst>
              <a:rect l="0" t="0" r="r" b="b"/>
              <a:pathLst>
                <a:path w="16" h="6">
                  <a:moveTo>
                    <a:pt x="0" y="0"/>
                  </a:moveTo>
                  <a:cubicBezTo>
                    <a:pt x="1" y="1"/>
                    <a:pt x="1" y="2"/>
                    <a:pt x="1" y="3"/>
                  </a:cubicBezTo>
                  <a:cubicBezTo>
                    <a:pt x="6" y="4"/>
                    <a:pt x="11" y="5"/>
                    <a:pt x="16" y="6"/>
                  </a:cubicBezTo>
                  <a:cubicBezTo>
                    <a:pt x="16" y="5"/>
                    <a:pt x="16" y="4"/>
                    <a:pt x="16" y="3"/>
                  </a:cubicBezTo>
                  <a:cubicBezTo>
                    <a:pt x="11" y="2"/>
                    <a:pt x="6" y="1"/>
                    <a:pt x="0" y="0"/>
                  </a:cubicBezTo>
                </a:path>
              </a:pathLst>
            </a:custGeom>
            <a:solidFill>
              <a:srgbClr val="80A2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4" name="Freeform 3168">
              <a:extLst>
                <a:ext uri="{FF2B5EF4-FFF2-40B4-BE49-F238E27FC236}">
                  <a16:creationId xmlns:a16="http://schemas.microsoft.com/office/drawing/2014/main" id="{CCDBF4E6-14F4-4036-B7EF-313C18549094}"/>
                </a:ext>
              </a:extLst>
            </p:cNvPr>
            <p:cNvSpPr>
              <a:spLocks/>
            </p:cNvSpPr>
            <p:nvPr/>
          </p:nvSpPr>
          <p:spPr bwMode="auto">
            <a:xfrm>
              <a:off x="139" y="307"/>
              <a:ext cx="86" cy="17"/>
            </a:xfrm>
            <a:custGeom>
              <a:avLst/>
              <a:gdLst>
                <a:gd name="T0" fmla="*/ 0 w 36"/>
                <a:gd name="T1" fmla="*/ 0 h 7"/>
                <a:gd name="T2" fmla="*/ 0 w 36"/>
                <a:gd name="T3" fmla="*/ 3 h 7"/>
                <a:gd name="T4" fmla="*/ 8 w 36"/>
                <a:gd name="T5" fmla="*/ 4 h 7"/>
                <a:gd name="T6" fmla="*/ 36 w 36"/>
                <a:gd name="T7" fmla="*/ 7 h 7"/>
                <a:gd name="T8" fmla="*/ 36 w 36"/>
                <a:gd name="T9" fmla="*/ 6 h 7"/>
                <a:gd name="T10" fmla="*/ 36 w 36"/>
                <a:gd name="T11" fmla="*/ 5 h 7"/>
                <a:gd name="T12" fmla="*/ 26 w 36"/>
                <a:gd name="T13" fmla="*/ 2 h 7"/>
                <a:gd name="T14" fmla="*/ 10 w 36"/>
                <a:gd name="T15" fmla="*/ 1 h 7"/>
                <a:gd name="T16" fmla="*/ 0 w 36"/>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7">
                  <a:moveTo>
                    <a:pt x="0" y="0"/>
                  </a:moveTo>
                  <a:cubicBezTo>
                    <a:pt x="0" y="1"/>
                    <a:pt x="0" y="2"/>
                    <a:pt x="0" y="3"/>
                  </a:cubicBezTo>
                  <a:cubicBezTo>
                    <a:pt x="3" y="3"/>
                    <a:pt x="5" y="3"/>
                    <a:pt x="8" y="4"/>
                  </a:cubicBezTo>
                  <a:cubicBezTo>
                    <a:pt x="17" y="5"/>
                    <a:pt x="27" y="6"/>
                    <a:pt x="36" y="7"/>
                  </a:cubicBezTo>
                  <a:cubicBezTo>
                    <a:pt x="36" y="6"/>
                    <a:pt x="36" y="6"/>
                    <a:pt x="36" y="6"/>
                  </a:cubicBezTo>
                  <a:cubicBezTo>
                    <a:pt x="36" y="6"/>
                    <a:pt x="36" y="5"/>
                    <a:pt x="36" y="5"/>
                  </a:cubicBezTo>
                  <a:cubicBezTo>
                    <a:pt x="32" y="4"/>
                    <a:pt x="29" y="3"/>
                    <a:pt x="26" y="2"/>
                  </a:cubicBezTo>
                  <a:cubicBezTo>
                    <a:pt x="21" y="1"/>
                    <a:pt x="15" y="1"/>
                    <a:pt x="10" y="1"/>
                  </a:cubicBezTo>
                  <a:cubicBezTo>
                    <a:pt x="6" y="0"/>
                    <a:pt x="3" y="0"/>
                    <a:pt x="0" y="0"/>
                  </a:cubicBezTo>
                </a:path>
              </a:pathLst>
            </a:custGeom>
            <a:solidFill>
              <a:srgbClr val="719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5" name="Freeform 3169">
              <a:extLst>
                <a:ext uri="{FF2B5EF4-FFF2-40B4-BE49-F238E27FC236}">
                  <a16:creationId xmlns:a16="http://schemas.microsoft.com/office/drawing/2014/main" id="{1FE13A52-3930-43BC-8CF6-342D6AFB6595}"/>
                </a:ext>
              </a:extLst>
            </p:cNvPr>
            <p:cNvSpPr>
              <a:spLocks/>
            </p:cNvSpPr>
            <p:nvPr/>
          </p:nvSpPr>
          <p:spPr bwMode="auto">
            <a:xfrm>
              <a:off x="106" y="302"/>
              <a:ext cx="33" cy="12"/>
            </a:xfrm>
            <a:custGeom>
              <a:avLst/>
              <a:gdLst>
                <a:gd name="T0" fmla="*/ 0 w 14"/>
                <a:gd name="T1" fmla="*/ 0 h 5"/>
                <a:gd name="T2" fmla="*/ 0 w 14"/>
                <a:gd name="T3" fmla="*/ 3 h 5"/>
                <a:gd name="T4" fmla="*/ 14 w 14"/>
                <a:gd name="T5" fmla="*/ 5 h 5"/>
                <a:gd name="T6" fmla="*/ 14 w 14"/>
                <a:gd name="T7" fmla="*/ 2 h 5"/>
                <a:gd name="T8" fmla="*/ 0 w 14"/>
                <a:gd name="T9" fmla="*/ 0 h 5"/>
              </a:gdLst>
              <a:ahLst/>
              <a:cxnLst>
                <a:cxn ang="0">
                  <a:pos x="T0" y="T1"/>
                </a:cxn>
                <a:cxn ang="0">
                  <a:pos x="T2" y="T3"/>
                </a:cxn>
                <a:cxn ang="0">
                  <a:pos x="T4" y="T5"/>
                </a:cxn>
                <a:cxn ang="0">
                  <a:pos x="T6" y="T7"/>
                </a:cxn>
                <a:cxn ang="0">
                  <a:pos x="T8" y="T9"/>
                </a:cxn>
              </a:cxnLst>
              <a:rect l="0" t="0" r="r" b="b"/>
              <a:pathLst>
                <a:path w="14" h="5">
                  <a:moveTo>
                    <a:pt x="0" y="0"/>
                  </a:moveTo>
                  <a:cubicBezTo>
                    <a:pt x="0" y="1"/>
                    <a:pt x="0" y="2"/>
                    <a:pt x="0" y="3"/>
                  </a:cubicBezTo>
                  <a:cubicBezTo>
                    <a:pt x="5" y="4"/>
                    <a:pt x="9" y="4"/>
                    <a:pt x="14" y="5"/>
                  </a:cubicBezTo>
                  <a:cubicBezTo>
                    <a:pt x="14" y="4"/>
                    <a:pt x="14" y="3"/>
                    <a:pt x="14" y="2"/>
                  </a:cubicBezTo>
                  <a:cubicBezTo>
                    <a:pt x="9" y="1"/>
                    <a:pt x="5" y="1"/>
                    <a:pt x="0" y="0"/>
                  </a:cubicBezTo>
                </a:path>
              </a:pathLst>
            </a:custGeom>
            <a:solidFill>
              <a:srgbClr val="80A2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6" name="Freeform 3170">
              <a:extLst>
                <a:ext uri="{FF2B5EF4-FFF2-40B4-BE49-F238E27FC236}">
                  <a16:creationId xmlns:a16="http://schemas.microsoft.com/office/drawing/2014/main" id="{E861DDC1-8081-470C-8835-9D21A3660B9D}"/>
                </a:ext>
              </a:extLst>
            </p:cNvPr>
            <p:cNvSpPr>
              <a:spLocks/>
            </p:cNvSpPr>
            <p:nvPr/>
          </p:nvSpPr>
          <p:spPr bwMode="auto">
            <a:xfrm>
              <a:off x="201" y="312"/>
              <a:ext cx="24" cy="7"/>
            </a:xfrm>
            <a:custGeom>
              <a:avLst/>
              <a:gdLst>
                <a:gd name="T0" fmla="*/ 0 w 10"/>
                <a:gd name="T1" fmla="*/ 0 h 3"/>
                <a:gd name="T2" fmla="*/ 10 w 10"/>
                <a:gd name="T3" fmla="*/ 3 h 3"/>
                <a:gd name="T4" fmla="*/ 9 w 10"/>
                <a:gd name="T5" fmla="*/ 1 h 3"/>
                <a:gd name="T6" fmla="*/ 0 w 10"/>
                <a:gd name="T7" fmla="*/ 0 h 3"/>
              </a:gdLst>
              <a:ahLst/>
              <a:cxnLst>
                <a:cxn ang="0">
                  <a:pos x="T0" y="T1"/>
                </a:cxn>
                <a:cxn ang="0">
                  <a:pos x="T2" y="T3"/>
                </a:cxn>
                <a:cxn ang="0">
                  <a:pos x="T4" y="T5"/>
                </a:cxn>
                <a:cxn ang="0">
                  <a:pos x="T6" y="T7"/>
                </a:cxn>
              </a:cxnLst>
              <a:rect l="0" t="0" r="r" b="b"/>
              <a:pathLst>
                <a:path w="10" h="3">
                  <a:moveTo>
                    <a:pt x="0" y="0"/>
                  </a:moveTo>
                  <a:cubicBezTo>
                    <a:pt x="3" y="1"/>
                    <a:pt x="6" y="2"/>
                    <a:pt x="10" y="3"/>
                  </a:cubicBezTo>
                  <a:cubicBezTo>
                    <a:pt x="10" y="3"/>
                    <a:pt x="9" y="2"/>
                    <a:pt x="9" y="1"/>
                  </a:cubicBezTo>
                  <a:cubicBezTo>
                    <a:pt x="6" y="1"/>
                    <a:pt x="3" y="0"/>
                    <a:pt x="0" y="0"/>
                  </a:cubicBezTo>
                </a:path>
              </a:pathLst>
            </a:custGeom>
            <a:solidFill>
              <a:srgbClr val="8CAC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7" name="Freeform 3171">
              <a:extLst>
                <a:ext uri="{FF2B5EF4-FFF2-40B4-BE49-F238E27FC236}">
                  <a16:creationId xmlns:a16="http://schemas.microsoft.com/office/drawing/2014/main" id="{26C0F9F1-860B-47A4-AA19-32D096FA1080}"/>
                </a:ext>
              </a:extLst>
            </p:cNvPr>
            <p:cNvSpPr>
              <a:spLocks/>
            </p:cNvSpPr>
            <p:nvPr/>
          </p:nvSpPr>
          <p:spPr bwMode="auto">
            <a:xfrm>
              <a:off x="137" y="324"/>
              <a:ext cx="88" cy="14"/>
            </a:xfrm>
            <a:custGeom>
              <a:avLst/>
              <a:gdLst>
                <a:gd name="T0" fmla="*/ 33 w 37"/>
                <a:gd name="T1" fmla="*/ 0 h 6"/>
                <a:gd name="T2" fmla="*/ 8 w 37"/>
                <a:gd name="T3" fmla="*/ 2 h 6"/>
                <a:gd name="T4" fmla="*/ 0 w 37"/>
                <a:gd name="T5" fmla="*/ 2 h 6"/>
                <a:gd name="T6" fmla="*/ 0 w 37"/>
                <a:gd name="T7" fmla="*/ 5 h 6"/>
                <a:gd name="T8" fmla="*/ 10 w 37"/>
                <a:gd name="T9" fmla="*/ 6 h 6"/>
                <a:gd name="T10" fmla="*/ 37 w 37"/>
                <a:gd name="T11" fmla="*/ 3 h 6"/>
                <a:gd name="T12" fmla="*/ 37 w 37"/>
                <a:gd name="T13" fmla="*/ 0 h 6"/>
                <a:gd name="T14" fmla="*/ 33 w 37"/>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6">
                  <a:moveTo>
                    <a:pt x="33" y="0"/>
                  </a:moveTo>
                  <a:cubicBezTo>
                    <a:pt x="25" y="0"/>
                    <a:pt x="16" y="1"/>
                    <a:pt x="8" y="2"/>
                  </a:cubicBezTo>
                  <a:cubicBezTo>
                    <a:pt x="5" y="2"/>
                    <a:pt x="3" y="2"/>
                    <a:pt x="0" y="2"/>
                  </a:cubicBezTo>
                  <a:cubicBezTo>
                    <a:pt x="0" y="3"/>
                    <a:pt x="0" y="4"/>
                    <a:pt x="0" y="5"/>
                  </a:cubicBezTo>
                  <a:cubicBezTo>
                    <a:pt x="4" y="5"/>
                    <a:pt x="7" y="6"/>
                    <a:pt x="10" y="6"/>
                  </a:cubicBezTo>
                  <a:cubicBezTo>
                    <a:pt x="19" y="6"/>
                    <a:pt x="28" y="5"/>
                    <a:pt x="37" y="3"/>
                  </a:cubicBezTo>
                  <a:cubicBezTo>
                    <a:pt x="37" y="2"/>
                    <a:pt x="37" y="1"/>
                    <a:pt x="37" y="0"/>
                  </a:cubicBezTo>
                  <a:cubicBezTo>
                    <a:pt x="36" y="0"/>
                    <a:pt x="35" y="0"/>
                    <a:pt x="33" y="0"/>
                  </a:cubicBezTo>
                </a:path>
              </a:pathLst>
            </a:custGeom>
            <a:solidFill>
              <a:srgbClr val="719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8" name="Freeform 3172">
              <a:extLst>
                <a:ext uri="{FF2B5EF4-FFF2-40B4-BE49-F238E27FC236}">
                  <a16:creationId xmlns:a16="http://schemas.microsoft.com/office/drawing/2014/main" id="{B0C7396A-1C24-4579-B489-CDF4409EB008}"/>
                </a:ext>
              </a:extLst>
            </p:cNvPr>
            <p:cNvSpPr>
              <a:spLocks/>
            </p:cNvSpPr>
            <p:nvPr/>
          </p:nvSpPr>
          <p:spPr bwMode="auto">
            <a:xfrm>
              <a:off x="106" y="329"/>
              <a:ext cx="31" cy="7"/>
            </a:xfrm>
            <a:custGeom>
              <a:avLst/>
              <a:gdLst>
                <a:gd name="T0" fmla="*/ 0 w 13"/>
                <a:gd name="T1" fmla="*/ 0 h 3"/>
                <a:gd name="T2" fmla="*/ 0 w 13"/>
                <a:gd name="T3" fmla="*/ 2 h 3"/>
                <a:gd name="T4" fmla="*/ 13 w 13"/>
                <a:gd name="T5" fmla="*/ 3 h 3"/>
                <a:gd name="T6" fmla="*/ 13 w 13"/>
                <a:gd name="T7" fmla="*/ 0 h 3"/>
                <a:gd name="T8" fmla="*/ 8 w 13"/>
                <a:gd name="T9" fmla="*/ 0 h 3"/>
                <a:gd name="T10" fmla="*/ 0 w 13"/>
                <a:gd name="T11" fmla="*/ 0 h 3"/>
              </a:gdLst>
              <a:ahLst/>
              <a:cxnLst>
                <a:cxn ang="0">
                  <a:pos x="T0" y="T1"/>
                </a:cxn>
                <a:cxn ang="0">
                  <a:pos x="T2" y="T3"/>
                </a:cxn>
                <a:cxn ang="0">
                  <a:pos x="T4" y="T5"/>
                </a:cxn>
                <a:cxn ang="0">
                  <a:pos x="T6" y="T7"/>
                </a:cxn>
                <a:cxn ang="0">
                  <a:pos x="T8" y="T9"/>
                </a:cxn>
                <a:cxn ang="0">
                  <a:pos x="T10" y="T11"/>
                </a:cxn>
              </a:cxnLst>
              <a:rect l="0" t="0" r="r" b="b"/>
              <a:pathLst>
                <a:path w="13" h="3">
                  <a:moveTo>
                    <a:pt x="0" y="0"/>
                  </a:moveTo>
                  <a:cubicBezTo>
                    <a:pt x="0" y="1"/>
                    <a:pt x="0" y="1"/>
                    <a:pt x="0" y="2"/>
                  </a:cubicBezTo>
                  <a:cubicBezTo>
                    <a:pt x="4" y="3"/>
                    <a:pt x="9" y="3"/>
                    <a:pt x="13" y="3"/>
                  </a:cubicBezTo>
                  <a:cubicBezTo>
                    <a:pt x="13" y="2"/>
                    <a:pt x="13" y="1"/>
                    <a:pt x="13" y="0"/>
                  </a:cubicBezTo>
                  <a:cubicBezTo>
                    <a:pt x="12" y="0"/>
                    <a:pt x="10" y="0"/>
                    <a:pt x="8" y="0"/>
                  </a:cubicBezTo>
                  <a:cubicBezTo>
                    <a:pt x="5" y="0"/>
                    <a:pt x="3" y="0"/>
                    <a:pt x="0" y="0"/>
                  </a:cubicBezTo>
                </a:path>
              </a:pathLst>
            </a:custGeom>
            <a:solidFill>
              <a:srgbClr val="80A2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9" name="Freeform 3173">
              <a:extLst>
                <a:ext uri="{FF2B5EF4-FFF2-40B4-BE49-F238E27FC236}">
                  <a16:creationId xmlns:a16="http://schemas.microsoft.com/office/drawing/2014/main" id="{5146D889-FD8B-4C92-BF1F-1D1F372B010B}"/>
                </a:ext>
              </a:extLst>
            </p:cNvPr>
            <p:cNvSpPr>
              <a:spLocks/>
            </p:cNvSpPr>
            <p:nvPr/>
          </p:nvSpPr>
          <p:spPr bwMode="auto">
            <a:xfrm>
              <a:off x="135" y="338"/>
              <a:ext cx="90" cy="26"/>
            </a:xfrm>
            <a:custGeom>
              <a:avLst/>
              <a:gdLst>
                <a:gd name="T0" fmla="*/ 38 w 38"/>
                <a:gd name="T1" fmla="*/ 0 h 11"/>
                <a:gd name="T2" fmla="*/ 9 w 38"/>
                <a:gd name="T3" fmla="*/ 6 h 11"/>
                <a:gd name="T4" fmla="*/ 0 w 38"/>
                <a:gd name="T5" fmla="*/ 8 h 11"/>
                <a:gd name="T6" fmla="*/ 0 w 38"/>
                <a:gd name="T7" fmla="*/ 11 h 11"/>
                <a:gd name="T8" fmla="*/ 2 w 38"/>
                <a:gd name="T9" fmla="*/ 11 h 11"/>
                <a:gd name="T10" fmla="*/ 38 w 38"/>
                <a:gd name="T11" fmla="*/ 2 h 11"/>
                <a:gd name="T12" fmla="*/ 38 w 3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8" y="0"/>
                  </a:moveTo>
                  <a:cubicBezTo>
                    <a:pt x="28" y="1"/>
                    <a:pt x="18" y="4"/>
                    <a:pt x="9" y="6"/>
                  </a:cubicBezTo>
                  <a:cubicBezTo>
                    <a:pt x="6" y="7"/>
                    <a:pt x="3" y="7"/>
                    <a:pt x="0" y="8"/>
                  </a:cubicBezTo>
                  <a:cubicBezTo>
                    <a:pt x="0" y="9"/>
                    <a:pt x="0" y="10"/>
                    <a:pt x="0" y="11"/>
                  </a:cubicBezTo>
                  <a:cubicBezTo>
                    <a:pt x="1" y="11"/>
                    <a:pt x="2" y="11"/>
                    <a:pt x="2" y="11"/>
                  </a:cubicBezTo>
                  <a:cubicBezTo>
                    <a:pt x="14" y="9"/>
                    <a:pt x="27" y="6"/>
                    <a:pt x="38" y="2"/>
                  </a:cubicBezTo>
                  <a:cubicBezTo>
                    <a:pt x="38" y="1"/>
                    <a:pt x="38" y="0"/>
                    <a:pt x="38" y="0"/>
                  </a:cubicBezTo>
                </a:path>
              </a:pathLst>
            </a:custGeom>
            <a:solidFill>
              <a:srgbClr val="719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0" name="Freeform 3174">
              <a:extLst>
                <a:ext uri="{FF2B5EF4-FFF2-40B4-BE49-F238E27FC236}">
                  <a16:creationId xmlns:a16="http://schemas.microsoft.com/office/drawing/2014/main" id="{76303D47-B64E-4562-B083-7B3A9C975B37}"/>
                </a:ext>
              </a:extLst>
            </p:cNvPr>
            <p:cNvSpPr>
              <a:spLocks/>
            </p:cNvSpPr>
            <p:nvPr/>
          </p:nvSpPr>
          <p:spPr bwMode="auto">
            <a:xfrm>
              <a:off x="101" y="357"/>
              <a:ext cx="34" cy="10"/>
            </a:xfrm>
            <a:custGeom>
              <a:avLst/>
              <a:gdLst>
                <a:gd name="T0" fmla="*/ 14 w 14"/>
                <a:gd name="T1" fmla="*/ 0 h 4"/>
                <a:gd name="T2" fmla="*/ 1 w 14"/>
                <a:gd name="T3" fmla="*/ 2 h 4"/>
                <a:gd name="T4" fmla="*/ 1 w 14"/>
                <a:gd name="T5" fmla="*/ 2 h 4"/>
                <a:gd name="T6" fmla="*/ 0 w 14"/>
                <a:gd name="T7" fmla="*/ 4 h 4"/>
                <a:gd name="T8" fmla="*/ 3 w 14"/>
                <a:gd name="T9" fmla="*/ 4 h 4"/>
                <a:gd name="T10" fmla="*/ 14 w 14"/>
                <a:gd name="T11" fmla="*/ 3 h 4"/>
                <a:gd name="T12" fmla="*/ 14 w 1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4" h="4">
                  <a:moveTo>
                    <a:pt x="14" y="0"/>
                  </a:moveTo>
                  <a:cubicBezTo>
                    <a:pt x="10" y="1"/>
                    <a:pt x="5" y="2"/>
                    <a:pt x="1" y="2"/>
                  </a:cubicBezTo>
                  <a:cubicBezTo>
                    <a:pt x="1" y="2"/>
                    <a:pt x="1" y="2"/>
                    <a:pt x="1" y="2"/>
                  </a:cubicBezTo>
                  <a:cubicBezTo>
                    <a:pt x="0" y="2"/>
                    <a:pt x="0" y="3"/>
                    <a:pt x="0" y="4"/>
                  </a:cubicBezTo>
                  <a:cubicBezTo>
                    <a:pt x="1" y="4"/>
                    <a:pt x="2" y="4"/>
                    <a:pt x="3" y="4"/>
                  </a:cubicBezTo>
                  <a:cubicBezTo>
                    <a:pt x="7" y="4"/>
                    <a:pt x="10" y="4"/>
                    <a:pt x="14" y="3"/>
                  </a:cubicBezTo>
                  <a:cubicBezTo>
                    <a:pt x="14" y="2"/>
                    <a:pt x="14" y="1"/>
                    <a:pt x="14" y="0"/>
                  </a:cubicBezTo>
                </a:path>
              </a:pathLst>
            </a:custGeom>
            <a:solidFill>
              <a:srgbClr val="80A2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1" name="Freeform 3175">
              <a:extLst>
                <a:ext uri="{FF2B5EF4-FFF2-40B4-BE49-F238E27FC236}">
                  <a16:creationId xmlns:a16="http://schemas.microsoft.com/office/drawing/2014/main" id="{0F79F854-27A2-4975-859A-4854CBB1CCE8}"/>
                </a:ext>
              </a:extLst>
            </p:cNvPr>
            <p:cNvSpPr>
              <a:spLocks/>
            </p:cNvSpPr>
            <p:nvPr/>
          </p:nvSpPr>
          <p:spPr bwMode="auto">
            <a:xfrm>
              <a:off x="130" y="345"/>
              <a:ext cx="97" cy="46"/>
            </a:xfrm>
            <a:custGeom>
              <a:avLst/>
              <a:gdLst>
                <a:gd name="T0" fmla="*/ 40 w 41"/>
                <a:gd name="T1" fmla="*/ 0 h 19"/>
                <a:gd name="T2" fmla="*/ 1 w 41"/>
                <a:gd name="T3" fmla="*/ 16 h 19"/>
                <a:gd name="T4" fmla="*/ 0 w 41"/>
                <a:gd name="T5" fmla="*/ 19 h 19"/>
                <a:gd name="T6" fmla="*/ 41 w 41"/>
                <a:gd name="T7" fmla="*/ 2 h 19"/>
                <a:gd name="T8" fmla="*/ 40 w 41"/>
                <a:gd name="T9" fmla="*/ 0 h 19"/>
              </a:gdLst>
              <a:ahLst/>
              <a:cxnLst>
                <a:cxn ang="0">
                  <a:pos x="T0" y="T1"/>
                </a:cxn>
                <a:cxn ang="0">
                  <a:pos x="T2" y="T3"/>
                </a:cxn>
                <a:cxn ang="0">
                  <a:pos x="T4" y="T5"/>
                </a:cxn>
                <a:cxn ang="0">
                  <a:pos x="T6" y="T7"/>
                </a:cxn>
                <a:cxn ang="0">
                  <a:pos x="T8" y="T9"/>
                </a:cxn>
              </a:cxnLst>
              <a:rect l="0" t="0" r="r" b="b"/>
              <a:pathLst>
                <a:path w="41" h="19">
                  <a:moveTo>
                    <a:pt x="40" y="0"/>
                  </a:moveTo>
                  <a:cubicBezTo>
                    <a:pt x="28" y="7"/>
                    <a:pt x="15" y="13"/>
                    <a:pt x="1" y="16"/>
                  </a:cubicBezTo>
                  <a:cubicBezTo>
                    <a:pt x="1" y="17"/>
                    <a:pt x="1" y="18"/>
                    <a:pt x="0" y="19"/>
                  </a:cubicBezTo>
                  <a:cubicBezTo>
                    <a:pt x="15" y="17"/>
                    <a:pt x="29" y="11"/>
                    <a:pt x="41" y="2"/>
                  </a:cubicBezTo>
                  <a:cubicBezTo>
                    <a:pt x="41" y="2"/>
                    <a:pt x="40" y="1"/>
                    <a:pt x="40" y="0"/>
                  </a:cubicBezTo>
                </a:path>
              </a:pathLst>
            </a:custGeom>
            <a:solidFill>
              <a:srgbClr val="719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2" name="Freeform 3176">
              <a:extLst>
                <a:ext uri="{FF2B5EF4-FFF2-40B4-BE49-F238E27FC236}">
                  <a16:creationId xmlns:a16="http://schemas.microsoft.com/office/drawing/2014/main" id="{2A219EB0-AB8D-4A2B-B491-4D9D5775DC10}"/>
                </a:ext>
              </a:extLst>
            </p:cNvPr>
            <p:cNvSpPr>
              <a:spLocks/>
            </p:cNvSpPr>
            <p:nvPr/>
          </p:nvSpPr>
          <p:spPr bwMode="auto">
            <a:xfrm>
              <a:off x="94" y="384"/>
              <a:ext cx="38" cy="9"/>
            </a:xfrm>
            <a:custGeom>
              <a:avLst/>
              <a:gdLst>
                <a:gd name="T0" fmla="*/ 16 w 16"/>
                <a:gd name="T1" fmla="*/ 0 h 4"/>
                <a:gd name="T2" fmla="*/ 1 w 16"/>
                <a:gd name="T3" fmla="*/ 2 h 4"/>
                <a:gd name="T4" fmla="*/ 0 w 16"/>
                <a:gd name="T5" fmla="*/ 4 h 4"/>
                <a:gd name="T6" fmla="*/ 15 w 16"/>
                <a:gd name="T7" fmla="*/ 3 h 4"/>
                <a:gd name="T8" fmla="*/ 16 w 16"/>
                <a:gd name="T9" fmla="*/ 0 h 4"/>
              </a:gdLst>
              <a:ahLst/>
              <a:cxnLst>
                <a:cxn ang="0">
                  <a:pos x="T0" y="T1"/>
                </a:cxn>
                <a:cxn ang="0">
                  <a:pos x="T2" y="T3"/>
                </a:cxn>
                <a:cxn ang="0">
                  <a:pos x="T4" y="T5"/>
                </a:cxn>
                <a:cxn ang="0">
                  <a:pos x="T6" y="T7"/>
                </a:cxn>
                <a:cxn ang="0">
                  <a:pos x="T8" y="T9"/>
                </a:cxn>
              </a:cxnLst>
              <a:rect l="0" t="0" r="r" b="b"/>
              <a:pathLst>
                <a:path w="16" h="4">
                  <a:moveTo>
                    <a:pt x="16" y="0"/>
                  </a:moveTo>
                  <a:cubicBezTo>
                    <a:pt x="11" y="1"/>
                    <a:pt x="6" y="2"/>
                    <a:pt x="1" y="2"/>
                  </a:cubicBezTo>
                  <a:cubicBezTo>
                    <a:pt x="1" y="3"/>
                    <a:pt x="0" y="4"/>
                    <a:pt x="0" y="4"/>
                  </a:cubicBezTo>
                  <a:cubicBezTo>
                    <a:pt x="5" y="4"/>
                    <a:pt x="10" y="4"/>
                    <a:pt x="15" y="3"/>
                  </a:cubicBezTo>
                  <a:cubicBezTo>
                    <a:pt x="16" y="2"/>
                    <a:pt x="16" y="1"/>
                    <a:pt x="16" y="0"/>
                  </a:cubicBezTo>
                </a:path>
              </a:pathLst>
            </a:custGeom>
            <a:solidFill>
              <a:srgbClr val="80A2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3" name="Freeform 3177">
              <a:extLst>
                <a:ext uri="{FF2B5EF4-FFF2-40B4-BE49-F238E27FC236}">
                  <a16:creationId xmlns:a16="http://schemas.microsoft.com/office/drawing/2014/main" id="{E7EC4595-61AB-4C71-A868-7CEA99F89178}"/>
                </a:ext>
              </a:extLst>
            </p:cNvPr>
            <p:cNvSpPr>
              <a:spLocks/>
            </p:cNvSpPr>
            <p:nvPr/>
          </p:nvSpPr>
          <p:spPr bwMode="auto">
            <a:xfrm>
              <a:off x="123" y="360"/>
              <a:ext cx="104" cy="62"/>
            </a:xfrm>
            <a:custGeom>
              <a:avLst/>
              <a:gdLst>
                <a:gd name="T0" fmla="*/ 44 w 44"/>
                <a:gd name="T1" fmla="*/ 0 h 26"/>
                <a:gd name="T2" fmla="*/ 15 w 44"/>
                <a:gd name="T3" fmla="*/ 17 h 26"/>
                <a:gd name="T4" fmla="*/ 2 w 44"/>
                <a:gd name="T5" fmla="*/ 21 h 26"/>
                <a:gd name="T6" fmla="*/ 0 w 44"/>
                <a:gd name="T7" fmla="*/ 26 h 26"/>
                <a:gd name="T8" fmla="*/ 18 w 44"/>
                <a:gd name="T9" fmla="*/ 20 h 26"/>
                <a:gd name="T10" fmla="*/ 41 w 44"/>
                <a:gd name="T11" fmla="*/ 8 h 26"/>
                <a:gd name="T12" fmla="*/ 44 w 44"/>
                <a:gd name="T13" fmla="*/ 4 h 26"/>
                <a:gd name="T14" fmla="*/ 44 w 44"/>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6">
                  <a:moveTo>
                    <a:pt x="44" y="0"/>
                  </a:moveTo>
                  <a:cubicBezTo>
                    <a:pt x="35" y="6"/>
                    <a:pt x="26" y="13"/>
                    <a:pt x="15" y="17"/>
                  </a:cubicBezTo>
                  <a:cubicBezTo>
                    <a:pt x="11" y="19"/>
                    <a:pt x="6" y="20"/>
                    <a:pt x="2" y="21"/>
                  </a:cubicBezTo>
                  <a:cubicBezTo>
                    <a:pt x="1" y="23"/>
                    <a:pt x="1" y="24"/>
                    <a:pt x="0" y="26"/>
                  </a:cubicBezTo>
                  <a:cubicBezTo>
                    <a:pt x="6" y="24"/>
                    <a:pt x="12" y="22"/>
                    <a:pt x="18" y="20"/>
                  </a:cubicBezTo>
                  <a:cubicBezTo>
                    <a:pt x="26" y="17"/>
                    <a:pt x="34" y="13"/>
                    <a:pt x="41" y="8"/>
                  </a:cubicBezTo>
                  <a:cubicBezTo>
                    <a:pt x="42" y="7"/>
                    <a:pt x="43" y="6"/>
                    <a:pt x="44" y="4"/>
                  </a:cubicBezTo>
                  <a:cubicBezTo>
                    <a:pt x="44" y="3"/>
                    <a:pt x="44" y="1"/>
                    <a:pt x="44" y="0"/>
                  </a:cubicBezTo>
                </a:path>
              </a:pathLst>
            </a:custGeom>
            <a:solidFill>
              <a:srgbClr val="719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4" name="Freeform 3178">
              <a:extLst>
                <a:ext uri="{FF2B5EF4-FFF2-40B4-BE49-F238E27FC236}">
                  <a16:creationId xmlns:a16="http://schemas.microsoft.com/office/drawing/2014/main" id="{9723652F-18E8-47C7-86FA-9FD6C0647C79}"/>
                </a:ext>
              </a:extLst>
            </p:cNvPr>
            <p:cNvSpPr>
              <a:spLocks/>
            </p:cNvSpPr>
            <p:nvPr/>
          </p:nvSpPr>
          <p:spPr bwMode="auto">
            <a:xfrm>
              <a:off x="84" y="410"/>
              <a:ext cx="43" cy="17"/>
            </a:xfrm>
            <a:custGeom>
              <a:avLst/>
              <a:gdLst>
                <a:gd name="T0" fmla="*/ 18 w 18"/>
                <a:gd name="T1" fmla="*/ 0 h 7"/>
                <a:gd name="T2" fmla="*/ 1 w 18"/>
                <a:gd name="T3" fmla="*/ 4 h 7"/>
                <a:gd name="T4" fmla="*/ 0 w 18"/>
                <a:gd name="T5" fmla="*/ 7 h 7"/>
                <a:gd name="T6" fmla="*/ 16 w 18"/>
                <a:gd name="T7" fmla="*/ 5 h 7"/>
                <a:gd name="T8" fmla="*/ 18 w 18"/>
                <a:gd name="T9" fmla="*/ 0 h 7"/>
              </a:gdLst>
              <a:ahLst/>
              <a:cxnLst>
                <a:cxn ang="0">
                  <a:pos x="T0" y="T1"/>
                </a:cxn>
                <a:cxn ang="0">
                  <a:pos x="T2" y="T3"/>
                </a:cxn>
                <a:cxn ang="0">
                  <a:pos x="T4" y="T5"/>
                </a:cxn>
                <a:cxn ang="0">
                  <a:pos x="T6" y="T7"/>
                </a:cxn>
                <a:cxn ang="0">
                  <a:pos x="T8" y="T9"/>
                </a:cxn>
              </a:cxnLst>
              <a:rect l="0" t="0" r="r" b="b"/>
              <a:pathLst>
                <a:path w="18" h="7">
                  <a:moveTo>
                    <a:pt x="18" y="0"/>
                  </a:moveTo>
                  <a:cubicBezTo>
                    <a:pt x="12" y="2"/>
                    <a:pt x="7" y="3"/>
                    <a:pt x="1" y="4"/>
                  </a:cubicBezTo>
                  <a:cubicBezTo>
                    <a:pt x="1" y="5"/>
                    <a:pt x="1" y="6"/>
                    <a:pt x="0" y="7"/>
                  </a:cubicBezTo>
                  <a:cubicBezTo>
                    <a:pt x="6" y="7"/>
                    <a:pt x="11" y="6"/>
                    <a:pt x="16" y="5"/>
                  </a:cubicBezTo>
                  <a:cubicBezTo>
                    <a:pt x="17" y="3"/>
                    <a:pt x="17" y="2"/>
                    <a:pt x="18" y="0"/>
                  </a:cubicBezTo>
                </a:path>
              </a:pathLst>
            </a:custGeom>
            <a:solidFill>
              <a:srgbClr val="80A2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5" name="Freeform 3179">
              <a:extLst>
                <a:ext uri="{FF2B5EF4-FFF2-40B4-BE49-F238E27FC236}">
                  <a16:creationId xmlns:a16="http://schemas.microsoft.com/office/drawing/2014/main" id="{03F504AC-0C81-480B-9709-E99E347DE91F}"/>
                </a:ext>
              </a:extLst>
            </p:cNvPr>
            <p:cNvSpPr>
              <a:spLocks/>
            </p:cNvSpPr>
            <p:nvPr/>
          </p:nvSpPr>
          <p:spPr bwMode="auto">
            <a:xfrm>
              <a:off x="113" y="372"/>
              <a:ext cx="117" cy="74"/>
            </a:xfrm>
            <a:custGeom>
              <a:avLst/>
              <a:gdLst>
                <a:gd name="T0" fmla="*/ 49 w 49"/>
                <a:gd name="T1" fmla="*/ 0 h 31"/>
                <a:gd name="T2" fmla="*/ 45 w 49"/>
                <a:gd name="T3" fmla="*/ 3 h 31"/>
                <a:gd name="T4" fmla="*/ 21 w 49"/>
                <a:gd name="T5" fmla="*/ 20 h 31"/>
                <a:gd name="T6" fmla="*/ 2 w 49"/>
                <a:gd name="T7" fmla="*/ 27 h 31"/>
                <a:gd name="T8" fmla="*/ 2 w 49"/>
                <a:gd name="T9" fmla="*/ 27 h 31"/>
                <a:gd name="T10" fmla="*/ 0 w 49"/>
                <a:gd name="T11" fmla="*/ 31 h 31"/>
                <a:gd name="T12" fmla="*/ 22 w 49"/>
                <a:gd name="T13" fmla="*/ 24 h 31"/>
                <a:gd name="T14" fmla="*/ 49 w 49"/>
                <a:gd name="T15" fmla="*/ 2 h 31"/>
                <a:gd name="T16" fmla="*/ 49 w 49"/>
                <a:gd name="T17" fmla="*/ 2 h 31"/>
                <a:gd name="T18" fmla="*/ 49 w 49"/>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31">
                  <a:moveTo>
                    <a:pt x="49" y="0"/>
                  </a:moveTo>
                  <a:cubicBezTo>
                    <a:pt x="47" y="1"/>
                    <a:pt x="46" y="2"/>
                    <a:pt x="45" y="3"/>
                  </a:cubicBezTo>
                  <a:cubicBezTo>
                    <a:pt x="38" y="10"/>
                    <a:pt x="30" y="16"/>
                    <a:pt x="21" y="20"/>
                  </a:cubicBezTo>
                  <a:cubicBezTo>
                    <a:pt x="15" y="23"/>
                    <a:pt x="9" y="25"/>
                    <a:pt x="2" y="27"/>
                  </a:cubicBezTo>
                  <a:cubicBezTo>
                    <a:pt x="2" y="27"/>
                    <a:pt x="2" y="27"/>
                    <a:pt x="2" y="27"/>
                  </a:cubicBezTo>
                  <a:cubicBezTo>
                    <a:pt x="1" y="28"/>
                    <a:pt x="0" y="30"/>
                    <a:pt x="0" y="31"/>
                  </a:cubicBezTo>
                  <a:cubicBezTo>
                    <a:pt x="8" y="30"/>
                    <a:pt x="16" y="27"/>
                    <a:pt x="22" y="24"/>
                  </a:cubicBezTo>
                  <a:cubicBezTo>
                    <a:pt x="32" y="19"/>
                    <a:pt x="42" y="11"/>
                    <a:pt x="49" y="2"/>
                  </a:cubicBezTo>
                  <a:cubicBezTo>
                    <a:pt x="49" y="2"/>
                    <a:pt x="49" y="2"/>
                    <a:pt x="49" y="2"/>
                  </a:cubicBezTo>
                  <a:cubicBezTo>
                    <a:pt x="49" y="1"/>
                    <a:pt x="49" y="1"/>
                    <a:pt x="49" y="0"/>
                  </a:cubicBezTo>
                </a:path>
              </a:pathLst>
            </a:custGeom>
            <a:solidFill>
              <a:srgbClr val="719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6" name="Freeform 3180">
              <a:extLst>
                <a:ext uri="{FF2B5EF4-FFF2-40B4-BE49-F238E27FC236}">
                  <a16:creationId xmlns:a16="http://schemas.microsoft.com/office/drawing/2014/main" id="{0B1FA664-B11D-4158-8AFD-E9BCDB909DD0}"/>
                </a:ext>
              </a:extLst>
            </p:cNvPr>
            <p:cNvSpPr>
              <a:spLocks/>
            </p:cNvSpPr>
            <p:nvPr/>
          </p:nvSpPr>
          <p:spPr bwMode="auto">
            <a:xfrm>
              <a:off x="80" y="436"/>
              <a:ext cx="38" cy="12"/>
            </a:xfrm>
            <a:custGeom>
              <a:avLst/>
              <a:gdLst>
                <a:gd name="T0" fmla="*/ 16 w 16"/>
                <a:gd name="T1" fmla="*/ 0 h 5"/>
                <a:gd name="T2" fmla="*/ 1 w 16"/>
                <a:gd name="T3" fmla="*/ 2 h 5"/>
                <a:gd name="T4" fmla="*/ 0 w 16"/>
                <a:gd name="T5" fmla="*/ 4 h 5"/>
                <a:gd name="T6" fmla="*/ 6 w 16"/>
                <a:gd name="T7" fmla="*/ 5 h 5"/>
                <a:gd name="T8" fmla="*/ 14 w 16"/>
                <a:gd name="T9" fmla="*/ 4 h 5"/>
                <a:gd name="T10" fmla="*/ 16 w 16"/>
                <a:gd name="T11" fmla="*/ 0 h 5"/>
              </a:gdLst>
              <a:ahLst/>
              <a:cxnLst>
                <a:cxn ang="0">
                  <a:pos x="T0" y="T1"/>
                </a:cxn>
                <a:cxn ang="0">
                  <a:pos x="T2" y="T3"/>
                </a:cxn>
                <a:cxn ang="0">
                  <a:pos x="T4" y="T5"/>
                </a:cxn>
                <a:cxn ang="0">
                  <a:pos x="T6" y="T7"/>
                </a:cxn>
                <a:cxn ang="0">
                  <a:pos x="T8" y="T9"/>
                </a:cxn>
                <a:cxn ang="0">
                  <a:pos x="T10" y="T11"/>
                </a:cxn>
              </a:cxnLst>
              <a:rect l="0" t="0" r="r" b="b"/>
              <a:pathLst>
                <a:path w="16" h="5">
                  <a:moveTo>
                    <a:pt x="16" y="0"/>
                  </a:moveTo>
                  <a:cubicBezTo>
                    <a:pt x="11" y="1"/>
                    <a:pt x="6" y="1"/>
                    <a:pt x="1" y="2"/>
                  </a:cubicBezTo>
                  <a:cubicBezTo>
                    <a:pt x="1" y="2"/>
                    <a:pt x="0" y="3"/>
                    <a:pt x="0" y="4"/>
                  </a:cubicBezTo>
                  <a:cubicBezTo>
                    <a:pt x="2" y="4"/>
                    <a:pt x="4" y="5"/>
                    <a:pt x="6" y="5"/>
                  </a:cubicBezTo>
                  <a:cubicBezTo>
                    <a:pt x="9" y="5"/>
                    <a:pt x="11" y="4"/>
                    <a:pt x="14" y="4"/>
                  </a:cubicBezTo>
                  <a:cubicBezTo>
                    <a:pt x="14" y="3"/>
                    <a:pt x="15" y="1"/>
                    <a:pt x="16" y="0"/>
                  </a:cubicBezTo>
                </a:path>
              </a:pathLst>
            </a:custGeom>
            <a:solidFill>
              <a:srgbClr val="80A2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7" name="Freeform 3181">
              <a:extLst>
                <a:ext uri="{FF2B5EF4-FFF2-40B4-BE49-F238E27FC236}">
                  <a16:creationId xmlns:a16="http://schemas.microsoft.com/office/drawing/2014/main" id="{567C2DBA-1D5C-4837-BAFC-80B8F962FDF1}"/>
                </a:ext>
              </a:extLst>
            </p:cNvPr>
            <p:cNvSpPr>
              <a:spLocks/>
            </p:cNvSpPr>
            <p:nvPr/>
          </p:nvSpPr>
          <p:spPr bwMode="auto">
            <a:xfrm>
              <a:off x="220" y="369"/>
              <a:ext cx="10" cy="10"/>
            </a:xfrm>
            <a:custGeom>
              <a:avLst/>
              <a:gdLst>
                <a:gd name="T0" fmla="*/ 3 w 4"/>
                <a:gd name="T1" fmla="*/ 0 h 4"/>
                <a:gd name="T2" fmla="*/ 0 w 4"/>
                <a:gd name="T3" fmla="*/ 4 h 4"/>
                <a:gd name="T4" fmla="*/ 4 w 4"/>
                <a:gd name="T5" fmla="*/ 1 h 4"/>
                <a:gd name="T6" fmla="*/ 3 w 4"/>
                <a:gd name="T7" fmla="*/ 0 h 4"/>
              </a:gdLst>
              <a:ahLst/>
              <a:cxnLst>
                <a:cxn ang="0">
                  <a:pos x="T0" y="T1"/>
                </a:cxn>
                <a:cxn ang="0">
                  <a:pos x="T2" y="T3"/>
                </a:cxn>
                <a:cxn ang="0">
                  <a:pos x="T4" y="T5"/>
                </a:cxn>
                <a:cxn ang="0">
                  <a:pos x="T6" y="T7"/>
                </a:cxn>
              </a:cxnLst>
              <a:rect l="0" t="0" r="r" b="b"/>
              <a:pathLst>
                <a:path w="4" h="4">
                  <a:moveTo>
                    <a:pt x="3" y="0"/>
                  </a:moveTo>
                  <a:cubicBezTo>
                    <a:pt x="2" y="2"/>
                    <a:pt x="1" y="3"/>
                    <a:pt x="0" y="4"/>
                  </a:cubicBezTo>
                  <a:cubicBezTo>
                    <a:pt x="1" y="3"/>
                    <a:pt x="2" y="2"/>
                    <a:pt x="4" y="1"/>
                  </a:cubicBezTo>
                  <a:cubicBezTo>
                    <a:pt x="4" y="1"/>
                    <a:pt x="4" y="1"/>
                    <a:pt x="3" y="0"/>
                  </a:cubicBezTo>
                </a:path>
              </a:pathLst>
            </a:custGeom>
            <a:solidFill>
              <a:srgbClr val="8CAC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8" name="Freeform 3182">
              <a:extLst>
                <a:ext uri="{FF2B5EF4-FFF2-40B4-BE49-F238E27FC236}">
                  <a16:creationId xmlns:a16="http://schemas.microsoft.com/office/drawing/2014/main" id="{2EE5D977-25E9-4678-8139-7916FFCDA049}"/>
                </a:ext>
              </a:extLst>
            </p:cNvPr>
            <p:cNvSpPr>
              <a:spLocks/>
            </p:cNvSpPr>
            <p:nvPr/>
          </p:nvSpPr>
          <p:spPr bwMode="auto">
            <a:xfrm>
              <a:off x="349" y="163"/>
              <a:ext cx="93" cy="94"/>
            </a:xfrm>
            <a:custGeom>
              <a:avLst/>
              <a:gdLst>
                <a:gd name="T0" fmla="*/ 39 w 39"/>
                <a:gd name="T1" fmla="*/ 24 h 39"/>
                <a:gd name="T2" fmla="*/ 24 w 39"/>
                <a:gd name="T3" fmla="*/ 15 h 39"/>
                <a:gd name="T4" fmla="*/ 15 w 39"/>
                <a:gd name="T5" fmla="*/ 1 h 39"/>
                <a:gd name="T6" fmla="*/ 13 w 39"/>
                <a:gd name="T7" fmla="*/ 1 h 39"/>
                <a:gd name="T8" fmla="*/ 2 w 39"/>
                <a:gd name="T9" fmla="*/ 6 h 39"/>
                <a:gd name="T10" fmla="*/ 0 w 39"/>
                <a:gd name="T11" fmla="*/ 8 h 39"/>
                <a:gd name="T12" fmla="*/ 1 w 39"/>
                <a:gd name="T13" fmla="*/ 12 h 39"/>
                <a:gd name="T14" fmla="*/ 6 w 39"/>
                <a:gd name="T15" fmla="*/ 39 h 39"/>
                <a:gd name="T16" fmla="*/ 16 w 39"/>
                <a:gd name="T17" fmla="*/ 36 h 39"/>
                <a:gd name="T18" fmla="*/ 39 w 39"/>
                <a:gd name="T19"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9">
                  <a:moveTo>
                    <a:pt x="39" y="24"/>
                  </a:moveTo>
                  <a:cubicBezTo>
                    <a:pt x="34" y="23"/>
                    <a:pt x="29" y="19"/>
                    <a:pt x="24" y="15"/>
                  </a:cubicBezTo>
                  <a:cubicBezTo>
                    <a:pt x="20" y="11"/>
                    <a:pt x="17" y="6"/>
                    <a:pt x="15" y="1"/>
                  </a:cubicBezTo>
                  <a:cubicBezTo>
                    <a:pt x="14" y="1"/>
                    <a:pt x="13" y="0"/>
                    <a:pt x="13" y="1"/>
                  </a:cubicBezTo>
                  <a:cubicBezTo>
                    <a:pt x="8" y="0"/>
                    <a:pt x="5" y="2"/>
                    <a:pt x="2" y="6"/>
                  </a:cubicBezTo>
                  <a:cubicBezTo>
                    <a:pt x="1" y="6"/>
                    <a:pt x="0" y="7"/>
                    <a:pt x="0" y="8"/>
                  </a:cubicBezTo>
                  <a:cubicBezTo>
                    <a:pt x="0" y="9"/>
                    <a:pt x="0" y="11"/>
                    <a:pt x="1" y="12"/>
                  </a:cubicBezTo>
                  <a:cubicBezTo>
                    <a:pt x="4" y="20"/>
                    <a:pt x="8" y="30"/>
                    <a:pt x="6" y="39"/>
                  </a:cubicBezTo>
                  <a:cubicBezTo>
                    <a:pt x="9" y="38"/>
                    <a:pt x="14" y="37"/>
                    <a:pt x="16" y="36"/>
                  </a:cubicBezTo>
                  <a:cubicBezTo>
                    <a:pt x="24" y="32"/>
                    <a:pt x="31" y="27"/>
                    <a:pt x="39" y="24"/>
                  </a:cubicBezTo>
                </a:path>
              </a:pathLst>
            </a:custGeom>
            <a:solidFill>
              <a:srgbClr val="536D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9" name="Freeform 3183">
              <a:extLst>
                <a:ext uri="{FF2B5EF4-FFF2-40B4-BE49-F238E27FC236}">
                  <a16:creationId xmlns:a16="http://schemas.microsoft.com/office/drawing/2014/main" id="{D94FC2E1-E56F-4E5D-8641-6BA200759A65}"/>
                </a:ext>
              </a:extLst>
            </p:cNvPr>
            <p:cNvSpPr>
              <a:spLocks/>
            </p:cNvSpPr>
            <p:nvPr/>
          </p:nvSpPr>
          <p:spPr bwMode="auto">
            <a:xfrm>
              <a:off x="518" y="5"/>
              <a:ext cx="341" cy="196"/>
            </a:xfrm>
            <a:custGeom>
              <a:avLst/>
              <a:gdLst>
                <a:gd name="T0" fmla="*/ 143 w 143"/>
                <a:gd name="T1" fmla="*/ 67 h 82"/>
                <a:gd name="T2" fmla="*/ 141 w 143"/>
                <a:gd name="T3" fmla="*/ 46 h 82"/>
                <a:gd name="T4" fmla="*/ 128 w 143"/>
                <a:gd name="T5" fmla="*/ 25 h 82"/>
                <a:gd name="T6" fmla="*/ 100 w 143"/>
                <a:gd name="T7" fmla="*/ 0 h 82"/>
                <a:gd name="T8" fmla="*/ 83 w 143"/>
                <a:gd name="T9" fmla="*/ 12 h 82"/>
                <a:gd name="T10" fmla="*/ 68 w 143"/>
                <a:gd name="T11" fmla="*/ 20 h 82"/>
                <a:gd name="T12" fmla="*/ 16 w 143"/>
                <a:gd name="T13" fmla="*/ 37 h 82"/>
                <a:gd name="T14" fmla="*/ 1 w 143"/>
                <a:gd name="T15" fmla="*/ 44 h 82"/>
                <a:gd name="T16" fmla="*/ 10 w 143"/>
                <a:gd name="T17" fmla="*/ 60 h 82"/>
                <a:gd name="T18" fmla="*/ 13 w 143"/>
                <a:gd name="T19" fmla="*/ 66 h 82"/>
                <a:gd name="T20" fmla="*/ 13 w 143"/>
                <a:gd name="T21" fmla="*/ 74 h 82"/>
                <a:gd name="T22" fmla="*/ 13 w 143"/>
                <a:gd name="T23" fmla="*/ 82 h 82"/>
                <a:gd name="T24" fmla="*/ 29 w 143"/>
                <a:gd name="T25" fmla="*/ 79 h 82"/>
                <a:gd name="T26" fmla="*/ 115 w 143"/>
                <a:gd name="T27" fmla="*/ 64 h 82"/>
                <a:gd name="T28" fmla="*/ 143 w 143"/>
                <a:gd name="T29" fmla="*/ 6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 h="82">
                  <a:moveTo>
                    <a:pt x="143" y="67"/>
                  </a:moveTo>
                  <a:cubicBezTo>
                    <a:pt x="143" y="60"/>
                    <a:pt x="143" y="53"/>
                    <a:pt x="141" y="46"/>
                  </a:cubicBezTo>
                  <a:cubicBezTo>
                    <a:pt x="138" y="38"/>
                    <a:pt x="133" y="31"/>
                    <a:pt x="128" y="25"/>
                  </a:cubicBezTo>
                  <a:cubicBezTo>
                    <a:pt x="120" y="15"/>
                    <a:pt x="112" y="5"/>
                    <a:pt x="100" y="0"/>
                  </a:cubicBezTo>
                  <a:cubicBezTo>
                    <a:pt x="95" y="4"/>
                    <a:pt x="89" y="8"/>
                    <a:pt x="83" y="12"/>
                  </a:cubicBezTo>
                  <a:cubicBezTo>
                    <a:pt x="79" y="15"/>
                    <a:pt x="74" y="18"/>
                    <a:pt x="68" y="20"/>
                  </a:cubicBezTo>
                  <a:cubicBezTo>
                    <a:pt x="47" y="29"/>
                    <a:pt x="23" y="34"/>
                    <a:pt x="16" y="37"/>
                  </a:cubicBezTo>
                  <a:cubicBezTo>
                    <a:pt x="10" y="39"/>
                    <a:pt x="3" y="41"/>
                    <a:pt x="1" y="44"/>
                  </a:cubicBezTo>
                  <a:cubicBezTo>
                    <a:pt x="0" y="46"/>
                    <a:pt x="6" y="54"/>
                    <a:pt x="10" y="60"/>
                  </a:cubicBezTo>
                  <a:cubicBezTo>
                    <a:pt x="11" y="62"/>
                    <a:pt x="12" y="64"/>
                    <a:pt x="13" y="66"/>
                  </a:cubicBezTo>
                  <a:cubicBezTo>
                    <a:pt x="14" y="68"/>
                    <a:pt x="14" y="71"/>
                    <a:pt x="13" y="74"/>
                  </a:cubicBezTo>
                  <a:cubicBezTo>
                    <a:pt x="13" y="77"/>
                    <a:pt x="13" y="79"/>
                    <a:pt x="13" y="82"/>
                  </a:cubicBezTo>
                  <a:cubicBezTo>
                    <a:pt x="18" y="82"/>
                    <a:pt x="23" y="80"/>
                    <a:pt x="29" y="79"/>
                  </a:cubicBezTo>
                  <a:cubicBezTo>
                    <a:pt x="57" y="73"/>
                    <a:pt x="86" y="68"/>
                    <a:pt x="115" y="64"/>
                  </a:cubicBezTo>
                  <a:cubicBezTo>
                    <a:pt x="126" y="62"/>
                    <a:pt x="133" y="63"/>
                    <a:pt x="143" y="67"/>
                  </a:cubicBezTo>
                </a:path>
              </a:pathLst>
            </a:custGeom>
            <a:solidFill>
              <a:srgbClr val="536D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0" name="Freeform 3184">
              <a:extLst>
                <a:ext uri="{FF2B5EF4-FFF2-40B4-BE49-F238E27FC236}">
                  <a16:creationId xmlns:a16="http://schemas.microsoft.com/office/drawing/2014/main" id="{1D536AC5-A0FD-46EB-AF50-FAE003FCD959}"/>
                </a:ext>
              </a:extLst>
            </p:cNvPr>
            <p:cNvSpPr>
              <a:spLocks/>
            </p:cNvSpPr>
            <p:nvPr/>
          </p:nvSpPr>
          <p:spPr bwMode="auto">
            <a:xfrm>
              <a:off x="523" y="103"/>
              <a:ext cx="50" cy="67"/>
            </a:xfrm>
            <a:custGeom>
              <a:avLst/>
              <a:gdLst>
                <a:gd name="T0" fmla="*/ 4 w 21"/>
                <a:gd name="T1" fmla="*/ 0 h 28"/>
                <a:gd name="T2" fmla="*/ 0 w 21"/>
                <a:gd name="T3" fmla="*/ 2 h 28"/>
                <a:gd name="T4" fmla="*/ 9 w 21"/>
                <a:gd name="T5" fmla="*/ 14 h 28"/>
                <a:gd name="T6" fmla="*/ 18 w 21"/>
                <a:gd name="T7" fmla="*/ 28 h 28"/>
                <a:gd name="T8" fmla="*/ 21 w 21"/>
                <a:gd name="T9" fmla="*/ 27 h 28"/>
                <a:gd name="T10" fmla="*/ 4 w 21"/>
                <a:gd name="T11" fmla="*/ 0 h 28"/>
              </a:gdLst>
              <a:ahLst/>
              <a:cxnLst>
                <a:cxn ang="0">
                  <a:pos x="T0" y="T1"/>
                </a:cxn>
                <a:cxn ang="0">
                  <a:pos x="T2" y="T3"/>
                </a:cxn>
                <a:cxn ang="0">
                  <a:pos x="T4" y="T5"/>
                </a:cxn>
                <a:cxn ang="0">
                  <a:pos x="T6" y="T7"/>
                </a:cxn>
                <a:cxn ang="0">
                  <a:pos x="T8" y="T9"/>
                </a:cxn>
                <a:cxn ang="0">
                  <a:pos x="T10" y="T11"/>
                </a:cxn>
              </a:cxnLst>
              <a:rect l="0" t="0" r="r" b="b"/>
              <a:pathLst>
                <a:path w="21" h="28">
                  <a:moveTo>
                    <a:pt x="4" y="0"/>
                  </a:moveTo>
                  <a:cubicBezTo>
                    <a:pt x="2" y="1"/>
                    <a:pt x="0" y="1"/>
                    <a:pt x="0" y="2"/>
                  </a:cubicBezTo>
                  <a:cubicBezTo>
                    <a:pt x="3" y="6"/>
                    <a:pt x="6" y="10"/>
                    <a:pt x="9" y="14"/>
                  </a:cubicBezTo>
                  <a:cubicBezTo>
                    <a:pt x="12" y="18"/>
                    <a:pt x="15" y="23"/>
                    <a:pt x="18" y="28"/>
                  </a:cubicBezTo>
                  <a:cubicBezTo>
                    <a:pt x="19" y="28"/>
                    <a:pt x="20" y="27"/>
                    <a:pt x="21" y="27"/>
                  </a:cubicBezTo>
                  <a:cubicBezTo>
                    <a:pt x="18" y="17"/>
                    <a:pt x="12" y="7"/>
                    <a:pt x="4" y="0"/>
                  </a:cubicBezTo>
                </a:path>
              </a:pathLst>
            </a:custGeom>
            <a:solidFill>
              <a:srgbClr val="719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1" name="Freeform 3185">
              <a:extLst>
                <a:ext uri="{FF2B5EF4-FFF2-40B4-BE49-F238E27FC236}">
                  <a16:creationId xmlns:a16="http://schemas.microsoft.com/office/drawing/2014/main" id="{02A99D01-E196-4834-B719-2D4386BCD8A2}"/>
                </a:ext>
              </a:extLst>
            </p:cNvPr>
            <p:cNvSpPr>
              <a:spLocks/>
            </p:cNvSpPr>
            <p:nvPr/>
          </p:nvSpPr>
          <p:spPr bwMode="auto">
            <a:xfrm>
              <a:off x="547" y="96"/>
              <a:ext cx="43" cy="69"/>
            </a:xfrm>
            <a:custGeom>
              <a:avLst/>
              <a:gdLst>
                <a:gd name="T0" fmla="*/ 2 w 18"/>
                <a:gd name="T1" fmla="*/ 0 h 29"/>
                <a:gd name="T2" fmla="*/ 0 w 18"/>
                <a:gd name="T3" fmla="*/ 1 h 29"/>
                <a:gd name="T4" fmla="*/ 7 w 18"/>
                <a:gd name="T5" fmla="*/ 12 h 29"/>
                <a:gd name="T6" fmla="*/ 16 w 18"/>
                <a:gd name="T7" fmla="*/ 29 h 29"/>
                <a:gd name="T8" fmla="*/ 18 w 18"/>
                <a:gd name="T9" fmla="*/ 28 h 29"/>
                <a:gd name="T10" fmla="*/ 11 w 18"/>
                <a:gd name="T11" fmla="*/ 14 h 29"/>
                <a:gd name="T12" fmla="*/ 5 w 18"/>
                <a:gd name="T13" fmla="*/ 5 h 29"/>
                <a:gd name="T14" fmla="*/ 2 w 18"/>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9">
                  <a:moveTo>
                    <a:pt x="2" y="0"/>
                  </a:moveTo>
                  <a:cubicBezTo>
                    <a:pt x="1" y="0"/>
                    <a:pt x="0" y="0"/>
                    <a:pt x="0" y="1"/>
                  </a:cubicBezTo>
                  <a:cubicBezTo>
                    <a:pt x="2" y="5"/>
                    <a:pt x="5" y="8"/>
                    <a:pt x="7" y="12"/>
                  </a:cubicBezTo>
                  <a:cubicBezTo>
                    <a:pt x="10" y="18"/>
                    <a:pt x="13" y="23"/>
                    <a:pt x="16" y="29"/>
                  </a:cubicBezTo>
                  <a:cubicBezTo>
                    <a:pt x="17" y="29"/>
                    <a:pt x="17" y="28"/>
                    <a:pt x="18" y="28"/>
                  </a:cubicBezTo>
                  <a:cubicBezTo>
                    <a:pt x="16" y="23"/>
                    <a:pt x="14" y="19"/>
                    <a:pt x="11" y="14"/>
                  </a:cubicBezTo>
                  <a:cubicBezTo>
                    <a:pt x="9" y="11"/>
                    <a:pt x="7" y="8"/>
                    <a:pt x="5" y="5"/>
                  </a:cubicBezTo>
                  <a:cubicBezTo>
                    <a:pt x="4" y="3"/>
                    <a:pt x="3" y="2"/>
                    <a:pt x="2" y="0"/>
                  </a:cubicBezTo>
                </a:path>
              </a:pathLst>
            </a:custGeom>
            <a:solidFill>
              <a:srgbClr val="719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2" name="Freeform 3186">
              <a:extLst>
                <a:ext uri="{FF2B5EF4-FFF2-40B4-BE49-F238E27FC236}">
                  <a16:creationId xmlns:a16="http://schemas.microsoft.com/office/drawing/2014/main" id="{F0A0F90D-436A-413F-AF86-FA4468367C8E}"/>
                </a:ext>
              </a:extLst>
            </p:cNvPr>
            <p:cNvSpPr>
              <a:spLocks/>
            </p:cNvSpPr>
            <p:nvPr/>
          </p:nvSpPr>
          <p:spPr bwMode="auto">
            <a:xfrm>
              <a:off x="747" y="10"/>
              <a:ext cx="105" cy="117"/>
            </a:xfrm>
            <a:custGeom>
              <a:avLst/>
              <a:gdLst>
                <a:gd name="T0" fmla="*/ 2 w 44"/>
                <a:gd name="T1" fmla="*/ 0 h 49"/>
                <a:gd name="T2" fmla="*/ 0 w 44"/>
                <a:gd name="T3" fmla="*/ 1 h 49"/>
                <a:gd name="T4" fmla="*/ 25 w 44"/>
                <a:gd name="T5" fmla="*/ 25 h 49"/>
                <a:gd name="T6" fmla="*/ 39 w 44"/>
                <a:gd name="T7" fmla="*/ 49 h 49"/>
                <a:gd name="T8" fmla="*/ 44 w 44"/>
                <a:gd name="T9" fmla="*/ 49 h 49"/>
                <a:gd name="T10" fmla="*/ 23 w 44"/>
                <a:gd name="T11" fmla="*/ 17 h 49"/>
                <a:gd name="T12" fmla="*/ 2 w 4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44" h="49">
                  <a:moveTo>
                    <a:pt x="2" y="0"/>
                  </a:moveTo>
                  <a:cubicBezTo>
                    <a:pt x="1" y="0"/>
                    <a:pt x="0" y="1"/>
                    <a:pt x="0" y="1"/>
                  </a:cubicBezTo>
                  <a:cubicBezTo>
                    <a:pt x="10" y="7"/>
                    <a:pt x="18" y="16"/>
                    <a:pt x="25" y="25"/>
                  </a:cubicBezTo>
                  <a:cubicBezTo>
                    <a:pt x="30" y="33"/>
                    <a:pt x="34" y="42"/>
                    <a:pt x="39" y="49"/>
                  </a:cubicBezTo>
                  <a:cubicBezTo>
                    <a:pt x="41" y="49"/>
                    <a:pt x="43" y="49"/>
                    <a:pt x="44" y="49"/>
                  </a:cubicBezTo>
                  <a:cubicBezTo>
                    <a:pt x="38" y="38"/>
                    <a:pt x="31" y="27"/>
                    <a:pt x="23" y="17"/>
                  </a:cubicBezTo>
                  <a:cubicBezTo>
                    <a:pt x="17" y="10"/>
                    <a:pt x="10" y="3"/>
                    <a:pt x="2" y="0"/>
                  </a:cubicBezTo>
                </a:path>
              </a:pathLst>
            </a:custGeom>
            <a:solidFill>
              <a:srgbClr val="719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3" name="Freeform 3187">
              <a:extLst>
                <a:ext uri="{FF2B5EF4-FFF2-40B4-BE49-F238E27FC236}">
                  <a16:creationId xmlns:a16="http://schemas.microsoft.com/office/drawing/2014/main" id="{38D90C00-B579-4485-BCA0-E61CDE3AF116}"/>
                </a:ext>
              </a:extLst>
            </p:cNvPr>
            <p:cNvSpPr>
              <a:spLocks/>
            </p:cNvSpPr>
            <p:nvPr/>
          </p:nvSpPr>
          <p:spPr bwMode="auto">
            <a:xfrm>
              <a:off x="733" y="19"/>
              <a:ext cx="83" cy="110"/>
            </a:xfrm>
            <a:custGeom>
              <a:avLst/>
              <a:gdLst>
                <a:gd name="T0" fmla="*/ 2 w 35"/>
                <a:gd name="T1" fmla="*/ 0 h 46"/>
                <a:gd name="T2" fmla="*/ 0 w 35"/>
                <a:gd name="T3" fmla="*/ 2 h 46"/>
                <a:gd name="T4" fmla="*/ 19 w 35"/>
                <a:gd name="T5" fmla="*/ 22 h 46"/>
                <a:gd name="T6" fmla="*/ 30 w 35"/>
                <a:gd name="T7" fmla="*/ 46 h 46"/>
                <a:gd name="T8" fmla="*/ 35 w 35"/>
                <a:gd name="T9" fmla="*/ 45 h 46"/>
                <a:gd name="T10" fmla="*/ 21 w 35"/>
                <a:gd name="T11" fmla="*/ 17 h 46"/>
                <a:gd name="T12" fmla="*/ 2 w 35"/>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35" h="46">
                  <a:moveTo>
                    <a:pt x="2" y="0"/>
                  </a:moveTo>
                  <a:cubicBezTo>
                    <a:pt x="2" y="0"/>
                    <a:pt x="1" y="1"/>
                    <a:pt x="0" y="2"/>
                  </a:cubicBezTo>
                  <a:cubicBezTo>
                    <a:pt x="8" y="7"/>
                    <a:pt x="14" y="14"/>
                    <a:pt x="19" y="22"/>
                  </a:cubicBezTo>
                  <a:cubicBezTo>
                    <a:pt x="24" y="29"/>
                    <a:pt x="27" y="37"/>
                    <a:pt x="30" y="46"/>
                  </a:cubicBezTo>
                  <a:cubicBezTo>
                    <a:pt x="32" y="45"/>
                    <a:pt x="33" y="45"/>
                    <a:pt x="35" y="45"/>
                  </a:cubicBezTo>
                  <a:cubicBezTo>
                    <a:pt x="32" y="35"/>
                    <a:pt x="26" y="25"/>
                    <a:pt x="21" y="17"/>
                  </a:cubicBezTo>
                  <a:cubicBezTo>
                    <a:pt x="16" y="10"/>
                    <a:pt x="10" y="4"/>
                    <a:pt x="2" y="0"/>
                  </a:cubicBezTo>
                </a:path>
              </a:pathLst>
            </a:custGeom>
            <a:solidFill>
              <a:srgbClr val="719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4" name="Freeform 3188">
              <a:extLst>
                <a:ext uri="{FF2B5EF4-FFF2-40B4-BE49-F238E27FC236}">
                  <a16:creationId xmlns:a16="http://schemas.microsoft.com/office/drawing/2014/main" id="{0111D46C-F0EF-4C7D-8FCE-0215EED7FB57}"/>
                </a:ext>
              </a:extLst>
            </p:cNvPr>
            <p:cNvSpPr>
              <a:spLocks/>
            </p:cNvSpPr>
            <p:nvPr/>
          </p:nvSpPr>
          <p:spPr bwMode="auto">
            <a:xfrm>
              <a:off x="718" y="29"/>
              <a:ext cx="72" cy="100"/>
            </a:xfrm>
            <a:custGeom>
              <a:avLst/>
              <a:gdLst>
                <a:gd name="T0" fmla="*/ 2 w 30"/>
                <a:gd name="T1" fmla="*/ 0 h 42"/>
                <a:gd name="T2" fmla="*/ 0 w 30"/>
                <a:gd name="T3" fmla="*/ 1 h 42"/>
                <a:gd name="T4" fmla="*/ 18 w 30"/>
                <a:gd name="T5" fmla="*/ 20 h 42"/>
                <a:gd name="T6" fmla="*/ 27 w 30"/>
                <a:gd name="T7" fmla="*/ 42 h 42"/>
                <a:gd name="T8" fmla="*/ 30 w 30"/>
                <a:gd name="T9" fmla="*/ 42 h 42"/>
                <a:gd name="T10" fmla="*/ 2 w 30"/>
                <a:gd name="T11" fmla="*/ 0 h 42"/>
              </a:gdLst>
              <a:ahLst/>
              <a:cxnLst>
                <a:cxn ang="0">
                  <a:pos x="T0" y="T1"/>
                </a:cxn>
                <a:cxn ang="0">
                  <a:pos x="T2" y="T3"/>
                </a:cxn>
                <a:cxn ang="0">
                  <a:pos x="T4" y="T5"/>
                </a:cxn>
                <a:cxn ang="0">
                  <a:pos x="T6" y="T7"/>
                </a:cxn>
                <a:cxn ang="0">
                  <a:pos x="T8" y="T9"/>
                </a:cxn>
                <a:cxn ang="0">
                  <a:pos x="T10" y="T11"/>
                </a:cxn>
              </a:cxnLst>
              <a:rect l="0" t="0" r="r" b="b"/>
              <a:pathLst>
                <a:path w="30" h="42">
                  <a:moveTo>
                    <a:pt x="2" y="0"/>
                  </a:moveTo>
                  <a:cubicBezTo>
                    <a:pt x="1" y="1"/>
                    <a:pt x="1" y="1"/>
                    <a:pt x="0" y="1"/>
                  </a:cubicBezTo>
                  <a:cubicBezTo>
                    <a:pt x="7" y="7"/>
                    <a:pt x="13" y="13"/>
                    <a:pt x="18" y="20"/>
                  </a:cubicBezTo>
                  <a:cubicBezTo>
                    <a:pt x="22" y="27"/>
                    <a:pt x="25" y="35"/>
                    <a:pt x="27" y="42"/>
                  </a:cubicBezTo>
                  <a:cubicBezTo>
                    <a:pt x="28" y="42"/>
                    <a:pt x="29" y="42"/>
                    <a:pt x="30" y="42"/>
                  </a:cubicBezTo>
                  <a:cubicBezTo>
                    <a:pt x="27" y="25"/>
                    <a:pt x="15" y="11"/>
                    <a:pt x="2" y="0"/>
                  </a:cubicBezTo>
                </a:path>
              </a:pathLst>
            </a:custGeom>
            <a:solidFill>
              <a:srgbClr val="719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5" name="Freeform 3189">
              <a:extLst>
                <a:ext uri="{FF2B5EF4-FFF2-40B4-BE49-F238E27FC236}">
                  <a16:creationId xmlns:a16="http://schemas.microsoft.com/office/drawing/2014/main" id="{EA3B356F-594E-46BD-BFA9-99EE5B8FA0E0}"/>
                </a:ext>
              </a:extLst>
            </p:cNvPr>
            <p:cNvSpPr>
              <a:spLocks/>
            </p:cNvSpPr>
            <p:nvPr/>
          </p:nvSpPr>
          <p:spPr bwMode="auto">
            <a:xfrm>
              <a:off x="706" y="38"/>
              <a:ext cx="55" cy="94"/>
            </a:xfrm>
            <a:custGeom>
              <a:avLst/>
              <a:gdLst>
                <a:gd name="T0" fmla="*/ 2 w 23"/>
                <a:gd name="T1" fmla="*/ 0 h 39"/>
                <a:gd name="T2" fmla="*/ 0 w 23"/>
                <a:gd name="T3" fmla="*/ 1 h 39"/>
                <a:gd name="T4" fmla="*/ 21 w 23"/>
                <a:gd name="T5" fmla="*/ 39 h 39"/>
                <a:gd name="T6" fmla="*/ 23 w 23"/>
                <a:gd name="T7" fmla="*/ 39 h 39"/>
                <a:gd name="T8" fmla="*/ 2 w 23"/>
                <a:gd name="T9" fmla="*/ 0 h 39"/>
              </a:gdLst>
              <a:ahLst/>
              <a:cxnLst>
                <a:cxn ang="0">
                  <a:pos x="T0" y="T1"/>
                </a:cxn>
                <a:cxn ang="0">
                  <a:pos x="T2" y="T3"/>
                </a:cxn>
                <a:cxn ang="0">
                  <a:pos x="T4" y="T5"/>
                </a:cxn>
                <a:cxn ang="0">
                  <a:pos x="T6" y="T7"/>
                </a:cxn>
                <a:cxn ang="0">
                  <a:pos x="T8" y="T9"/>
                </a:cxn>
              </a:cxnLst>
              <a:rect l="0" t="0" r="r" b="b"/>
              <a:pathLst>
                <a:path w="23" h="39">
                  <a:moveTo>
                    <a:pt x="2" y="0"/>
                  </a:moveTo>
                  <a:cubicBezTo>
                    <a:pt x="1" y="0"/>
                    <a:pt x="0" y="1"/>
                    <a:pt x="0" y="1"/>
                  </a:cubicBezTo>
                  <a:cubicBezTo>
                    <a:pt x="10" y="12"/>
                    <a:pt x="14" y="25"/>
                    <a:pt x="21" y="39"/>
                  </a:cubicBezTo>
                  <a:cubicBezTo>
                    <a:pt x="22" y="39"/>
                    <a:pt x="22" y="39"/>
                    <a:pt x="23" y="39"/>
                  </a:cubicBezTo>
                  <a:cubicBezTo>
                    <a:pt x="21" y="24"/>
                    <a:pt x="13" y="10"/>
                    <a:pt x="2" y="0"/>
                  </a:cubicBezTo>
                </a:path>
              </a:pathLst>
            </a:custGeom>
            <a:solidFill>
              <a:srgbClr val="719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6" name="Freeform 3190">
              <a:extLst>
                <a:ext uri="{FF2B5EF4-FFF2-40B4-BE49-F238E27FC236}">
                  <a16:creationId xmlns:a16="http://schemas.microsoft.com/office/drawing/2014/main" id="{2F89346B-A88C-4443-B7E4-2E214DABA5A0}"/>
                </a:ext>
              </a:extLst>
            </p:cNvPr>
            <p:cNvSpPr>
              <a:spLocks/>
            </p:cNvSpPr>
            <p:nvPr/>
          </p:nvSpPr>
          <p:spPr bwMode="auto">
            <a:xfrm>
              <a:off x="656" y="60"/>
              <a:ext cx="41" cy="81"/>
            </a:xfrm>
            <a:custGeom>
              <a:avLst/>
              <a:gdLst>
                <a:gd name="T0" fmla="*/ 2 w 17"/>
                <a:gd name="T1" fmla="*/ 0 h 34"/>
                <a:gd name="T2" fmla="*/ 0 w 17"/>
                <a:gd name="T3" fmla="*/ 1 h 34"/>
                <a:gd name="T4" fmla="*/ 9 w 17"/>
                <a:gd name="T5" fmla="*/ 21 h 34"/>
                <a:gd name="T6" fmla="*/ 12 w 17"/>
                <a:gd name="T7" fmla="*/ 34 h 34"/>
                <a:gd name="T8" fmla="*/ 17 w 17"/>
                <a:gd name="T9" fmla="*/ 33 h 34"/>
                <a:gd name="T10" fmla="*/ 10 w 17"/>
                <a:gd name="T11" fmla="*/ 14 h 34"/>
                <a:gd name="T12" fmla="*/ 2 w 17"/>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2" y="0"/>
                  </a:moveTo>
                  <a:cubicBezTo>
                    <a:pt x="1" y="1"/>
                    <a:pt x="1" y="1"/>
                    <a:pt x="0" y="1"/>
                  </a:cubicBezTo>
                  <a:cubicBezTo>
                    <a:pt x="4" y="8"/>
                    <a:pt x="7" y="16"/>
                    <a:pt x="9" y="21"/>
                  </a:cubicBezTo>
                  <a:cubicBezTo>
                    <a:pt x="10" y="25"/>
                    <a:pt x="11" y="30"/>
                    <a:pt x="12" y="34"/>
                  </a:cubicBezTo>
                  <a:cubicBezTo>
                    <a:pt x="14" y="34"/>
                    <a:pt x="15" y="33"/>
                    <a:pt x="17" y="33"/>
                  </a:cubicBezTo>
                  <a:cubicBezTo>
                    <a:pt x="15" y="26"/>
                    <a:pt x="13" y="19"/>
                    <a:pt x="10" y="14"/>
                  </a:cubicBezTo>
                  <a:cubicBezTo>
                    <a:pt x="8" y="11"/>
                    <a:pt x="6" y="5"/>
                    <a:pt x="2" y="0"/>
                  </a:cubicBezTo>
                </a:path>
              </a:pathLst>
            </a:custGeom>
            <a:solidFill>
              <a:srgbClr val="719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7" name="Freeform 3191">
              <a:extLst>
                <a:ext uri="{FF2B5EF4-FFF2-40B4-BE49-F238E27FC236}">
                  <a16:creationId xmlns:a16="http://schemas.microsoft.com/office/drawing/2014/main" id="{F857A48F-7225-4F26-8ED8-5832DAA2B601}"/>
                </a:ext>
              </a:extLst>
            </p:cNvPr>
            <p:cNvSpPr>
              <a:spLocks/>
            </p:cNvSpPr>
            <p:nvPr/>
          </p:nvSpPr>
          <p:spPr bwMode="auto">
            <a:xfrm>
              <a:off x="675" y="53"/>
              <a:ext cx="50" cy="84"/>
            </a:xfrm>
            <a:custGeom>
              <a:avLst/>
              <a:gdLst>
                <a:gd name="T0" fmla="*/ 2 w 21"/>
                <a:gd name="T1" fmla="*/ 0 h 35"/>
                <a:gd name="T2" fmla="*/ 0 w 21"/>
                <a:gd name="T3" fmla="*/ 1 h 35"/>
                <a:gd name="T4" fmla="*/ 13 w 21"/>
                <a:gd name="T5" fmla="*/ 23 h 35"/>
                <a:gd name="T6" fmla="*/ 16 w 21"/>
                <a:gd name="T7" fmla="*/ 35 h 35"/>
                <a:gd name="T8" fmla="*/ 21 w 21"/>
                <a:gd name="T9" fmla="*/ 34 h 35"/>
                <a:gd name="T10" fmla="*/ 2 w 21"/>
                <a:gd name="T11" fmla="*/ 0 h 35"/>
              </a:gdLst>
              <a:ahLst/>
              <a:cxnLst>
                <a:cxn ang="0">
                  <a:pos x="T0" y="T1"/>
                </a:cxn>
                <a:cxn ang="0">
                  <a:pos x="T2" y="T3"/>
                </a:cxn>
                <a:cxn ang="0">
                  <a:pos x="T4" y="T5"/>
                </a:cxn>
                <a:cxn ang="0">
                  <a:pos x="T6" y="T7"/>
                </a:cxn>
                <a:cxn ang="0">
                  <a:pos x="T8" y="T9"/>
                </a:cxn>
                <a:cxn ang="0">
                  <a:pos x="T10" y="T11"/>
                </a:cxn>
              </a:cxnLst>
              <a:rect l="0" t="0" r="r" b="b"/>
              <a:pathLst>
                <a:path w="21" h="35">
                  <a:moveTo>
                    <a:pt x="2" y="0"/>
                  </a:moveTo>
                  <a:cubicBezTo>
                    <a:pt x="1" y="1"/>
                    <a:pt x="1" y="1"/>
                    <a:pt x="0" y="1"/>
                  </a:cubicBezTo>
                  <a:cubicBezTo>
                    <a:pt x="5" y="8"/>
                    <a:pt x="10" y="16"/>
                    <a:pt x="13" y="23"/>
                  </a:cubicBezTo>
                  <a:cubicBezTo>
                    <a:pt x="14" y="27"/>
                    <a:pt x="15" y="31"/>
                    <a:pt x="16" y="35"/>
                  </a:cubicBezTo>
                  <a:cubicBezTo>
                    <a:pt x="18" y="35"/>
                    <a:pt x="19" y="35"/>
                    <a:pt x="21" y="34"/>
                  </a:cubicBezTo>
                  <a:cubicBezTo>
                    <a:pt x="17" y="22"/>
                    <a:pt x="10" y="10"/>
                    <a:pt x="2" y="0"/>
                  </a:cubicBezTo>
                </a:path>
              </a:pathLst>
            </a:custGeom>
            <a:solidFill>
              <a:srgbClr val="719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8" name="Freeform 3192">
              <a:extLst>
                <a:ext uri="{FF2B5EF4-FFF2-40B4-BE49-F238E27FC236}">
                  <a16:creationId xmlns:a16="http://schemas.microsoft.com/office/drawing/2014/main" id="{10AB47D1-814F-49C2-BAB6-974CF63C9331}"/>
                </a:ext>
              </a:extLst>
            </p:cNvPr>
            <p:cNvSpPr>
              <a:spLocks/>
            </p:cNvSpPr>
            <p:nvPr/>
          </p:nvSpPr>
          <p:spPr bwMode="auto">
            <a:xfrm>
              <a:off x="692" y="46"/>
              <a:ext cx="53" cy="88"/>
            </a:xfrm>
            <a:custGeom>
              <a:avLst/>
              <a:gdLst>
                <a:gd name="T0" fmla="*/ 3 w 22"/>
                <a:gd name="T1" fmla="*/ 0 h 37"/>
                <a:gd name="T2" fmla="*/ 0 w 22"/>
                <a:gd name="T3" fmla="*/ 1 h 37"/>
                <a:gd name="T4" fmla="*/ 11 w 22"/>
                <a:gd name="T5" fmla="*/ 19 h 37"/>
                <a:gd name="T6" fmla="*/ 18 w 22"/>
                <a:gd name="T7" fmla="*/ 37 h 37"/>
                <a:gd name="T8" fmla="*/ 22 w 22"/>
                <a:gd name="T9" fmla="*/ 36 h 37"/>
                <a:gd name="T10" fmla="*/ 3 w 22"/>
                <a:gd name="T11" fmla="*/ 0 h 37"/>
              </a:gdLst>
              <a:ahLst/>
              <a:cxnLst>
                <a:cxn ang="0">
                  <a:pos x="T0" y="T1"/>
                </a:cxn>
                <a:cxn ang="0">
                  <a:pos x="T2" y="T3"/>
                </a:cxn>
                <a:cxn ang="0">
                  <a:pos x="T4" y="T5"/>
                </a:cxn>
                <a:cxn ang="0">
                  <a:pos x="T6" y="T7"/>
                </a:cxn>
                <a:cxn ang="0">
                  <a:pos x="T8" y="T9"/>
                </a:cxn>
                <a:cxn ang="0">
                  <a:pos x="T10" y="T11"/>
                </a:cxn>
              </a:cxnLst>
              <a:rect l="0" t="0" r="r" b="b"/>
              <a:pathLst>
                <a:path w="22" h="37">
                  <a:moveTo>
                    <a:pt x="3" y="0"/>
                  </a:moveTo>
                  <a:cubicBezTo>
                    <a:pt x="2" y="0"/>
                    <a:pt x="1" y="1"/>
                    <a:pt x="0" y="1"/>
                  </a:cubicBezTo>
                  <a:cubicBezTo>
                    <a:pt x="4" y="7"/>
                    <a:pt x="8" y="12"/>
                    <a:pt x="11" y="19"/>
                  </a:cubicBezTo>
                  <a:cubicBezTo>
                    <a:pt x="14" y="25"/>
                    <a:pt x="16" y="31"/>
                    <a:pt x="18" y="37"/>
                  </a:cubicBezTo>
                  <a:cubicBezTo>
                    <a:pt x="19" y="37"/>
                    <a:pt x="20" y="37"/>
                    <a:pt x="22" y="36"/>
                  </a:cubicBezTo>
                  <a:cubicBezTo>
                    <a:pt x="19" y="23"/>
                    <a:pt x="12" y="10"/>
                    <a:pt x="3" y="0"/>
                  </a:cubicBezTo>
                </a:path>
              </a:pathLst>
            </a:custGeom>
            <a:solidFill>
              <a:srgbClr val="719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9" name="Freeform 3193">
              <a:extLst>
                <a:ext uri="{FF2B5EF4-FFF2-40B4-BE49-F238E27FC236}">
                  <a16:creationId xmlns:a16="http://schemas.microsoft.com/office/drawing/2014/main" id="{0D7A8BE0-5F72-461E-AFF7-3A656E7A9406}"/>
                </a:ext>
              </a:extLst>
            </p:cNvPr>
            <p:cNvSpPr>
              <a:spLocks/>
            </p:cNvSpPr>
            <p:nvPr/>
          </p:nvSpPr>
          <p:spPr bwMode="auto">
            <a:xfrm>
              <a:off x="633" y="67"/>
              <a:ext cx="42" cy="79"/>
            </a:xfrm>
            <a:custGeom>
              <a:avLst/>
              <a:gdLst>
                <a:gd name="T0" fmla="*/ 4 w 18"/>
                <a:gd name="T1" fmla="*/ 0 h 33"/>
                <a:gd name="T2" fmla="*/ 0 w 18"/>
                <a:gd name="T3" fmla="*/ 1 h 33"/>
                <a:gd name="T4" fmla="*/ 1 w 18"/>
                <a:gd name="T5" fmla="*/ 2 h 33"/>
                <a:gd name="T6" fmla="*/ 5 w 18"/>
                <a:gd name="T7" fmla="*/ 8 h 33"/>
                <a:gd name="T8" fmla="*/ 10 w 18"/>
                <a:gd name="T9" fmla="*/ 23 h 33"/>
                <a:gd name="T10" fmla="*/ 13 w 18"/>
                <a:gd name="T11" fmla="*/ 33 h 33"/>
                <a:gd name="T12" fmla="*/ 18 w 18"/>
                <a:gd name="T13" fmla="*/ 32 h 33"/>
                <a:gd name="T14" fmla="*/ 16 w 18"/>
                <a:gd name="T15" fmla="*/ 28 h 33"/>
                <a:gd name="T16" fmla="*/ 10 w 18"/>
                <a:gd name="T17" fmla="*/ 9 h 33"/>
                <a:gd name="T18" fmla="*/ 4 w 18"/>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33">
                  <a:moveTo>
                    <a:pt x="4" y="0"/>
                  </a:moveTo>
                  <a:cubicBezTo>
                    <a:pt x="3" y="1"/>
                    <a:pt x="2" y="1"/>
                    <a:pt x="0" y="1"/>
                  </a:cubicBezTo>
                  <a:cubicBezTo>
                    <a:pt x="1" y="2"/>
                    <a:pt x="1" y="2"/>
                    <a:pt x="1" y="2"/>
                  </a:cubicBezTo>
                  <a:cubicBezTo>
                    <a:pt x="2" y="4"/>
                    <a:pt x="4" y="6"/>
                    <a:pt x="5" y="8"/>
                  </a:cubicBezTo>
                  <a:cubicBezTo>
                    <a:pt x="7" y="13"/>
                    <a:pt x="9" y="18"/>
                    <a:pt x="10" y="23"/>
                  </a:cubicBezTo>
                  <a:cubicBezTo>
                    <a:pt x="11" y="26"/>
                    <a:pt x="12" y="29"/>
                    <a:pt x="13" y="33"/>
                  </a:cubicBezTo>
                  <a:cubicBezTo>
                    <a:pt x="15" y="32"/>
                    <a:pt x="16" y="32"/>
                    <a:pt x="18" y="32"/>
                  </a:cubicBezTo>
                  <a:cubicBezTo>
                    <a:pt x="17" y="30"/>
                    <a:pt x="17" y="29"/>
                    <a:pt x="16" y="28"/>
                  </a:cubicBezTo>
                  <a:cubicBezTo>
                    <a:pt x="15" y="21"/>
                    <a:pt x="13" y="15"/>
                    <a:pt x="10" y="9"/>
                  </a:cubicBezTo>
                  <a:cubicBezTo>
                    <a:pt x="9" y="8"/>
                    <a:pt x="7" y="4"/>
                    <a:pt x="4" y="0"/>
                  </a:cubicBezTo>
                </a:path>
              </a:pathLst>
            </a:custGeom>
            <a:solidFill>
              <a:srgbClr val="719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0" name="Freeform 3194">
              <a:extLst>
                <a:ext uri="{FF2B5EF4-FFF2-40B4-BE49-F238E27FC236}">
                  <a16:creationId xmlns:a16="http://schemas.microsoft.com/office/drawing/2014/main" id="{2D2ABD52-81D9-4E06-A6C2-164832A8A49C}"/>
                </a:ext>
              </a:extLst>
            </p:cNvPr>
            <p:cNvSpPr>
              <a:spLocks/>
            </p:cNvSpPr>
            <p:nvPr/>
          </p:nvSpPr>
          <p:spPr bwMode="auto">
            <a:xfrm>
              <a:off x="611" y="77"/>
              <a:ext cx="43" cy="72"/>
            </a:xfrm>
            <a:custGeom>
              <a:avLst/>
              <a:gdLst>
                <a:gd name="T0" fmla="*/ 2 w 18"/>
                <a:gd name="T1" fmla="*/ 0 h 30"/>
                <a:gd name="T2" fmla="*/ 0 w 18"/>
                <a:gd name="T3" fmla="*/ 0 h 30"/>
                <a:gd name="T4" fmla="*/ 11 w 18"/>
                <a:gd name="T5" fmla="*/ 18 h 30"/>
                <a:gd name="T6" fmla="*/ 15 w 18"/>
                <a:gd name="T7" fmla="*/ 30 h 30"/>
                <a:gd name="T8" fmla="*/ 18 w 18"/>
                <a:gd name="T9" fmla="*/ 30 h 30"/>
                <a:gd name="T10" fmla="*/ 2 w 18"/>
                <a:gd name="T11" fmla="*/ 0 h 30"/>
              </a:gdLst>
              <a:ahLst/>
              <a:cxnLst>
                <a:cxn ang="0">
                  <a:pos x="T0" y="T1"/>
                </a:cxn>
                <a:cxn ang="0">
                  <a:pos x="T2" y="T3"/>
                </a:cxn>
                <a:cxn ang="0">
                  <a:pos x="T4" y="T5"/>
                </a:cxn>
                <a:cxn ang="0">
                  <a:pos x="T6" y="T7"/>
                </a:cxn>
                <a:cxn ang="0">
                  <a:pos x="T8" y="T9"/>
                </a:cxn>
                <a:cxn ang="0">
                  <a:pos x="T10" y="T11"/>
                </a:cxn>
              </a:cxnLst>
              <a:rect l="0" t="0" r="r" b="b"/>
              <a:pathLst>
                <a:path w="18" h="30">
                  <a:moveTo>
                    <a:pt x="2" y="0"/>
                  </a:moveTo>
                  <a:cubicBezTo>
                    <a:pt x="1" y="0"/>
                    <a:pt x="1" y="0"/>
                    <a:pt x="0" y="0"/>
                  </a:cubicBezTo>
                  <a:cubicBezTo>
                    <a:pt x="5" y="6"/>
                    <a:pt x="8" y="12"/>
                    <a:pt x="11" y="18"/>
                  </a:cubicBezTo>
                  <a:cubicBezTo>
                    <a:pt x="13" y="22"/>
                    <a:pt x="14" y="26"/>
                    <a:pt x="15" y="30"/>
                  </a:cubicBezTo>
                  <a:cubicBezTo>
                    <a:pt x="16" y="30"/>
                    <a:pt x="17" y="30"/>
                    <a:pt x="18" y="30"/>
                  </a:cubicBezTo>
                  <a:cubicBezTo>
                    <a:pt x="16" y="19"/>
                    <a:pt x="9" y="8"/>
                    <a:pt x="2" y="0"/>
                  </a:cubicBezTo>
                </a:path>
              </a:pathLst>
            </a:custGeom>
            <a:solidFill>
              <a:srgbClr val="719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1" name="Freeform 3195">
              <a:extLst>
                <a:ext uri="{FF2B5EF4-FFF2-40B4-BE49-F238E27FC236}">
                  <a16:creationId xmlns:a16="http://schemas.microsoft.com/office/drawing/2014/main" id="{A9427DE3-37E0-4B1F-8EDC-4ADB8A07DE76}"/>
                </a:ext>
              </a:extLst>
            </p:cNvPr>
            <p:cNvSpPr>
              <a:spLocks/>
            </p:cNvSpPr>
            <p:nvPr/>
          </p:nvSpPr>
          <p:spPr bwMode="auto">
            <a:xfrm>
              <a:off x="590" y="81"/>
              <a:ext cx="47" cy="72"/>
            </a:xfrm>
            <a:custGeom>
              <a:avLst/>
              <a:gdLst>
                <a:gd name="T0" fmla="*/ 3 w 20"/>
                <a:gd name="T1" fmla="*/ 0 h 30"/>
                <a:gd name="T2" fmla="*/ 0 w 20"/>
                <a:gd name="T3" fmla="*/ 1 h 30"/>
                <a:gd name="T4" fmla="*/ 11 w 20"/>
                <a:gd name="T5" fmla="*/ 16 h 30"/>
                <a:gd name="T6" fmla="*/ 16 w 20"/>
                <a:gd name="T7" fmla="*/ 30 h 30"/>
                <a:gd name="T8" fmla="*/ 20 w 20"/>
                <a:gd name="T9" fmla="*/ 29 h 30"/>
                <a:gd name="T10" fmla="*/ 3 w 20"/>
                <a:gd name="T11" fmla="*/ 0 h 30"/>
              </a:gdLst>
              <a:ahLst/>
              <a:cxnLst>
                <a:cxn ang="0">
                  <a:pos x="T0" y="T1"/>
                </a:cxn>
                <a:cxn ang="0">
                  <a:pos x="T2" y="T3"/>
                </a:cxn>
                <a:cxn ang="0">
                  <a:pos x="T4" y="T5"/>
                </a:cxn>
                <a:cxn ang="0">
                  <a:pos x="T6" y="T7"/>
                </a:cxn>
                <a:cxn ang="0">
                  <a:pos x="T8" y="T9"/>
                </a:cxn>
                <a:cxn ang="0">
                  <a:pos x="T10" y="T11"/>
                </a:cxn>
              </a:cxnLst>
              <a:rect l="0" t="0" r="r" b="b"/>
              <a:pathLst>
                <a:path w="20" h="30">
                  <a:moveTo>
                    <a:pt x="3" y="0"/>
                  </a:moveTo>
                  <a:cubicBezTo>
                    <a:pt x="2" y="0"/>
                    <a:pt x="1" y="0"/>
                    <a:pt x="0" y="1"/>
                  </a:cubicBezTo>
                  <a:cubicBezTo>
                    <a:pt x="4" y="5"/>
                    <a:pt x="8" y="10"/>
                    <a:pt x="11" y="16"/>
                  </a:cubicBezTo>
                  <a:cubicBezTo>
                    <a:pt x="13" y="20"/>
                    <a:pt x="15" y="25"/>
                    <a:pt x="16" y="30"/>
                  </a:cubicBezTo>
                  <a:cubicBezTo>
                    <a:pt x="18" y="30"/>
                    <a:pt x="19" y="29"/>
                    <a:pt x="20" y="29"/>
                  </a:cubicBezTo>
                  <a:cubicBezTo>
                    <a:pt x="18" y="18"/>
                    <a:pt x="11" y="7"/>
                    <a:pt x="3" y="0"/>
                  </a:cubicBezTo>
                </a:path>
              </a:pathLst>
            </a:custGeom>
            <a:solidFill>
              <a:srgbClr val="719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2" name="Freeform 3196">
              <a:extLst>
                <a:ext uri="{FF2B5EF4-FFF2-40B4-BE49-F238E27FC236}">
                  <a16:creationId xmlns:a16="http://schemas.microsoft.com/office/drawing/2014/main" id="{628259DD-8241-42E8-88A0-41874B8AEA06}"/>
                </a:ext>
              </a:extLst>
            </p:cNvPr>
            <p:cNvSpPr>
              <a:spLocks/>
            </p:cNvSpPr>
            <p:nvPr/>
          </p:nvSpPr>
          <p:spPr bwMode="auto">
            <a:xfrm>
              <a:off x="561" y="89"/>
              <a:ext cx="45" cy="72"/>
            </a:xfrm>
            <a:custGeom>
              <a:avLst/>
              <a:gdLst>
                <a:gd name="T0" fmla="*/ 2 w 19"/>
                <a:gd name="T1" fmla="*/ 0 h 30"/>
                <a:gd name="T2" fmla="*/ 0 w 19"/>
                <a:gd name="T3" fmla="*/ 1 h 30"/>
                <a:gd name="T4" fmla="*/ 17 w 19"/>
                <a:gd name="T5" fmla="*/ 30 h 30"/>
                <a:gd name="T6" fmla="*/ 19 w 19"/>
                <a:gd name="T7" fmla="*/ 29 h 30"/>
                <a:gd name="T8" fmla="*/ 2 w 19"/>
                <a:gd name="T9" fmla="*/ 0 h 30"/>
              </a:gdLst>
              <a:ahLst/>
              <a:cxnLst>
                <a:cxn ang="0">
                  <a:pos x="T0" y="T1"/>
                </a:cxn>
                <a:cxn ang="0">
                  <a:pos x="T2" y="T3"/>
                </a:cxn>
                <a:cxn ang="0">
                  <a:pos x="T4" y="T5"/>
                </a:cxn>
                <a:cxn ang="0">
                  <a:pos x="T6" y="T7"/>
                </a:cxn>
                <a:cxn ang="0">
                  <a:pos x="T8" y="T9"/>
                </a:cxn>
              </a:cxnLst>
              <a:rect l="0" t="0" r="r" b="b"/>
              <a:pathLst>
                <a:path w="19" h="30">
                  <a:moveTo>
                    <a:pt x="2" y="0"/>
                  </a:moveTo>
                  <a:cubicBezTo>
                    <a:pt x="2" y="1"/>
                    <a:pt x="1" y="1"/>
                    <a:pt x="0" y="1"/>
                  </a:cubicBezTo>
                  <a:cubicBezTo>
                    <a:pt x="6" y="11"/>
                    <a:pt x="11" y="21"/>
                    <a:pt x="17" y="30"/>
                  </a:cubicBezTo>
                  <a:cubicBezTo>
                    <a:pt x="17" y="30"/>
                    <a:pt x="18" y="29"/>
                    <a:pt x="19" y="29"/>
                  </a:cubicBezTo>
                  <a:cubicBezTo>
                    <a:pt x="16" y="19"/>
                    <a:pt x="9" y="9"/>
                    <a:pt x="2" y="0"/>
                  </a:cubicBezTo>
                </a:path>
              </a:pathLst>
            </a:custGeom>
            <a:solidFill>
              <a:srgbClr val="719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3" name="Freeform 3197">
              <a:extLst>
                <a:ext uri="{FF2B5EF4-FFF2-40B4-BE49-F238E27FC236}">
                  <a16:creationId xmlns:a16="http://schemas.microsoft.com/office/drawing/2014/main" id="{23AF3114-C8DB-4499-8F61-337ED49A5927}"/>
                </a:ext>
              </a:extLst>
            </p:cNvPr>
            <p:cNvSpPr>
              <a:spLocks/>
            </p:cNvSpPr>
            <p:nvPr/>
          </p:nvSpPr>
          <p:spPr bwMode="auto">
            <a:xfrm>
              <a:off x="575" y="86"/>
              <a:ext cx="50" cy="70"/>
            </a:xfrm>
            <a:custGeom>
              <a:avLst/>
              <a:gdLst>
                <a:gd name="T0" fmla="*/ 2 w 21"/>
                <a:gd name="T1" fmla="*/ 0 h 29"/>
                <a:gd name="T2" fmla="*/ 0 w 21"/>
                <a:gd name="T3" fmla="*/ 0 h 29"/>
                <a:gd name="T4" fmla="*/ 12 w 21"/>
                <a:gd name="T5" fmla="*/ 17 h 29"/>
                <a:gd name="T6" fmla="*/ 18 w 21"/>
                <a:gd name="T7" fmla="*/ 29 h 29"/>
                <a:gd name="T8" fmla="*/ 21 w 21"/>
                <a:gd name="T9" fmla="*/ 28 h 29"/>
                <a:gd name="T10" fmla="*/ 2 w 21"/>
                <a:gd name="T11" fmla="*/ 0 h 29"/>
              </a:gdLst>
              <a:ahLst/>
              <a:cxnLst>
                <a:cxn ang="0">
                  <a:pos x="T0" y="T1"/>
                </a:cxn>
                <a:cxn ang="0">
                  <a:pos x="T2" y="T3"/>
                </a:cxn>
                <a:cxn ang="0">
                  <a:pos x="T4" y="T5"/>
                </a:cxn>
                <a:cxn ang="0">
                  <a:pos x="T6" y="T7"/>
                </a:cxn>
                <a:cxn ang="0">
                  <a:pos x="T8" y="T9"/>
                </a:cxn>
                <a:cxn ang="0">
                  <a:pos x="T10" y="T11"/>
                </a:cxn>
              </a:cxnLst>
              <a:rect l="0" t="0" r="r" b="b"/>
              <a:pathLst>
                <a:path w="21" h="29">
                  <a:moveTo>
                    <a:pt x="2" y="0"/>
                  </a:moveTo>
                  <a:cubicBezTo>
                    <a:pt x="2" y="0"/>
                    <a:pt x="1" y="0"/>
                    <a:pt x="0" y="0"/>
                  </a:cubicBezTo>
                  <a:cubicBezTo>
                    <a:pt x="4" y="6"/>
                    <a:pt x="8" y="11"/>
                    <a:pt x="12" y="17"/>
                  </a:cubicBezTo>
                  <a:cubicBezTo>
                    <a:pt x="14" y="21"/>
                    <a:pt x="16" y="25"/>
                    <a:pt x="18" y="29"/>
                  </a:cubicBezTo>
                  <a:cubicBezTo>
                    <a:pt x="19" y="29"/>
                    <a:pt x="20" y="29"/>
                    <a:pt x="21" y="28"/>
                  </a:cubicBezTo>
                  <a:cubicBezTo>
                    <a:pt x="18" y="17"/>
                    <a:pt x="11" y="7"/>
                    <a:pt x="2" y="0"/>
                  </a:cubicBezTo>
                </a:path>
              </a:pathLst>
            </a:custGeom>
            <a:solidFill>
              <a:srgbClr val="719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4" name="Freeform 3198">
              <a:extLst>
                <a:ext uri="{FF2B5EF4-FFF2-40B4-BE49-F238E27FC236}">
                  <a16:creationId xmlns:a16="http://schemas.microsoft.com/office/drawing/2014/main" id="{91A8A926-5F03-4E3B-93A4-AE91D4440F48}"/>
                </a:ext>
              </a:extLst>
            </p:cNvPr>
            <p:cNvSpPr>
              <a:spLocks/>
            </p:cNvSpPr>
            <p:nvPr/>
          </p:nvSpPr>
          <p:spPr bwMode="auto">
            <a:xfrm>
              <a:off x="368" y="165"/>
              <a:ext cx="60" cy="58"/>
            </a:xfrm>
            <a:custGeom>
              <a:avLst/>
              <a:gdLst>
                <a:gd name="T0" fmla="*/ 2 w 25"/>
                <a:gd name="T1" fmla="*/ 0 h 24"/>
                <a:gd name="T2" fmla="*/ 0 w 25"/>
                <a:gd name="T3" fmla="*/ 0 h 24"/>
                <a:gd name="T4" fmla="*/ 8 w 25"/>
                <a:gd name="T5" fmla="*/ 12 h 24"/>
                <a:gd name="T6" fmla="*/ 22 w 25"/>
                <a:gd name="T7" fmla="*/ 24 h 24"/>
                <a:gd name="T8" fmla="*/ 25 w 25"/>
                <a:gd name="T9" fmla="*/ 22 h 24"/>
                <a:gd name="T10" fmla="*/ 14 w 25"/>
                <a:gd name="T11" fmla="*/ 14 h 24"/>
                <a:gd name="T12" fmla="*/ 2 w 25"/>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5" h="24">
                  <a:moveTo>
                    <a:pt x="2" y="0"/>
                  </a:moveTo>
                  <a:cubicBezTo>
                    <a:pt x="1" y="0"/>
                    <a:pt x="1" y="0"/>
                    <a:pt x="0" y="0"/>
                  </a:cubicBezTo>
                  <a:cubicBezTo>
                    <a:pt x="2" y="5"/>
                    <a:pt x="5" y="9"/>
                    <a:pt x="8" y="12"/>
                  </a:cubicBezTo>
                  <a:cubicBezTo>
                    <a:pt x="12" y="16"/>
                    <a:pt x="17" y="21"/>
                    <a:pt x="22" y="24"/>
                  </a:cubicBezTo>
                  <a:cubicBezTo>
                    <a:pt x="23" y="23"/>
                    <a:pt x="24" y="23"/>
                    <a:pt x="25" y="22"/>
                  </a:cubicBezTo>
                  <a:cubicBezTo>
                    <a:pt x="21" y="20"/>
                    <a:pt x="17" y="17"/>
                    <a:pt x="14" y="14"/>
                  </a:cubicBezTo>
                  <a:cubicBezTo>
                    <a:pt x="10" y="10"/>
                    <a:pt x="5" y="5"/>
                    <a:pt x="2" y="0"/>
                  </a:cubicBezTo>
                </a:path>
              </a:pathLst>
            </a:custGeom>
            <a:solidFill>
              <a:srgbClr val="719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5" name="Freeform 3199">
              <a:extLst>
                <a:ext uri="{FF2B5EF4-FFF2-40B4-BE49-F238E27FC236}">
                  <a16:creationId xmlns:a16="http://schemas.microsoft.com/office/drawing/2014/main" id="{71ADBE39-FA74-4D3A-B096-F1E3612684D3}"/>
                </a:ext>
              </a:extLst>
            </p:cNvPr>
            <p:cNvSpPr>
              <a:spLocks/>
            </p:cNvSpPr>
            <p:nvPr/>
          </p:nvSpPr>
          <p:spPr bwMode="auto">
            <a:xfrm>
              <a:off x="359" y="168"/>
              <a:ext cx="45" cy="62"/>
            </a:xfrm>
            <a:custGeom>
              <a:avLst/>
              <a:gdLst>
                <a:gd name="T0" fmla="*/ 2 w 19"/>
                <a:gd name="T1" fmla="*/ 0 h 26"/>
                <a:gd name="T2" fmla="*/ 0 w 19"/>
                <a:gd name="T3" fmla="*/ 1 h 26"/>
                <a:gd name="T4" fmla="*/ 10 w 19"/>
                <a:gd name="T5" fmla="*/ 17 h 26"/>
                <a:gd name="T6" fmla="*/ 17 w 19"/>
                <a:gd name="T7" fmla="*/ 26 h 26"/>
                <a:gd name="T8" fmla="*/ 19 w 19"/>
                <a:gd name="T9" fmla="*/ 26 h 26"/>
                <a:gd name="T10" fmla="*/ 2 w 19"/>
                <a:gd name="T11" fmla="*/ 0 h 26"/>
              </a:gdLst>
              <a:ahLst/>
              <a:cxnLst>
                <a:cxn ang="0">
                  <a:pos x="T0" y="T1"/>
                </a:cxn>
                <a:cxn ang="0">
                  <a:pos x="T2" y="T3"/>
                </a:cxn>
                <a:cxn ang="0">
                  <a:pos x="T4" y="T5"/>
                </a:cxn>
                <a:cxn ang="0">
                  <a:pos x="T6" y="T7"/>
                </a:cxn>
                <a:cxn ang="0">
                  <a:pos x="T8" y="T9"/>
                </a:cxn>
                <a:cxn ang="0">
                  <a:pos x="T10" y="T11"/>
                </a:cxn>
              </a:cxnLst>
              <a:rect l="0" t="0" r="r" b="b"/>
              <a:pathLst>
                <a:path w="19" h="26">
                  <a:moveTo>
                    <a:pt x="2" y="0"/>
                  </a:moveTo>
                  <a:cubicBezTo>
                    <a:pt x="1" y="0"/>
                    <a:pt x="1" y="1"/>
                    <a:pt x="0" y="1"/>
                  </a:cubicBezTo>
                  <a:cubicBezTo>
                    <a:pt x="3" y="6"/>
                    <a:pt x="7" y="11"/>
                    <a:pt x="10" y="17"/>
                  </a:cubicBezTo>
                  <a:cubicBezTo>
                    <a:pt x="12" y="20"/>
                    <a:pt x="14" y="23"/>
                    <a:pt x="17" y="26"/>
                  </a:cubicBezTo>
                  <a:cubicBezTo>
                    <a:pt x="18" y="26"/>
                    <a:pt x="18" y="26"/>
                    <a:pt x="19" y="26"/>
                  </a:cubicBezTo>
                  <a:cubicBezTo>
                    <a:pt x="13" y="17"/>
                    <a:pt x="8" y="9"/>
                    <a:pt x="2" y="0"/>
                  </a:cubicBezTo>
                </a:path>
              </a:pathLst>
            </a:custGeom>
            <a:solidFill>
              <a:srgbClr val="719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6" name="Freeform 3200">
              <a:extLst>
                <a:ext uri="{FF2B5EF4-FFF2-40B4-BE49-F238E27FC236}">
                  <a16:creationId xmlns:a16="http://schemas.microsoft.com/office/drawing/2014/main" id="{3BC9D6DB-3A36-4770-873A-D3478ADF8744}"/>
                </a:ext>
              </a:extLst>
            </p:cNvPr>
            <p:cNvSpPr>
              <a:spLocks/>
            </p:cNvSpPr>
            <p:nvPr/>
          </p:nvSpPr>
          <p:spPr bwMode="auto">
            <a:xfrm>
              <a:off x="349" y="175"/>
              <a:ext cx="36" cy="65"/>
            </a:xfrm>
            <a:custGeom>
              <a:avLst/>
              <a:gdLst>
                <a:gd name="T0" fmla="*/ 2 w 15"/>
                <a:gd name="T1" fmla="*/ 0 h 27"/>
                <a:gd name="T2" fmla="*/ 2 w 15"/>
                <a:gd name="T3" fmla="*/ 1 h 27"/>
                <a:gd name="T4" fmla="*/ 0 w 15"/>
                <a:gd name="T5" fmla="*/ 2 h 27"/>
                <a:gd name="T6" fmla="*/ 8 w 15"/>
                <a:gd name="T7" fmla="*/ 14 h 27"/>
                <a:gd name="T8" fmla="*/ 12 w 15"/>
                <a:gd name="T9" fmla="*/ 27 h 27"/>
                <a:gd name="T10" fmla="*/ 15 w 15"/>
                <a:gd name="T11" fmla="*/ 26 h 27"/>
                <a:gd name="T12" fmla="*/ 2 w 15"/>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5" h="27">
                  <a:moveTo>
                    <a:pt x="2" y="0"/>
                  </a:moveTo>
                  <a:cubicBezTo>
                    <a:pt x="2" y="0"/>
                    <a:pt x="2" y="1"/>
                    <a:pt x="2" y="1"/>
                  </a:cubicBezTo>
                  <a:cubicBezTo>
                    <a:pt x="1" y="1"/>
                    <a:pt x="0" y="2"/>
                    <a:pt x="0" y="2"/>
                  </a:cubicBezTo>
                  <a:cubicBezTo>
                    <a:pt x="3" y="6"/>
                    <a:pt x="5" y="10"/>
                    <a:pt x="8" y="14"/>
                  </a:cubicBezTo>
                  <a:cubicBezTo>
                    <a:pt x="10" y="18"/>
                    <a:pt x="11" y="23"/>
                    <a:pt x="12" y="27"/>
                  </a:cubicBezTo>
                  <a:cubicBezTo>
                    <a:pt x="13" y="27"/>
                    <a:pt x="14" y="26"/>
                    <a:pt x="15" y="26"/>
                  </a:cubicBezTo>
                  <a:cubicBezTo>
                    <a:pt x="14" y="17"/>
                    <a:pt x="8" y="7"/>
                    <a:pt x="2" y="0"/>
                  </a:cubicBezTo>
                </a:path>
              </a:pathLst>
            </a:custGeom>
            <a:solidFill>
              <a:srgbClr val="719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7" name="Freeform 3201">
              <a:extLst>
                <a:ext uri="{FF2B5EF4-FFF2-40B4-BE49-F238E27FC236}">
                  <a16:creationId xmlns:a16="http://schemas.microsoft.com/office/drawing/2014/main" id="{EF90C7C7-9B2D-41D4-B563-9CB763AAD18C}"/>
                </a:ext>
              </a:extLst>
            </p:cNvPr>
            <p:cNvSpPr>
              <a:spLocks/>
            </p:cNvSpPr>
            <p:nvPr/>
          </p:nvSpPr>
          <p:spPr bwMode="auto">
            <a:xfrm>
              <a:off x="223" y="113"/>
              <a:ext cx="1101" cy="434"/>
            </a:xfrm>
            <a:custGeom>
              <a:avLst/>
              <a:gdLst>
                <a:gd name="T0" fmla="*/ 29 w 462"/>
                <a:gd name="T1" fmla="*/ 106 h 181"/>
                <a:gd name="T2" fmla="*/ 15 w 462"/>
                <a:gd name="T3" fmla="*/ 113 h 181"/>
                <a:gd name="T4" fmla="*/ 9 w 462"/>
                <a:gd name="T5" fmla="*/ 114 h 181"/>
                <a:gd name="T6" fmla="*/ 3 w 462"/>
                <a:gd name="T7" fmla="*/ 110 h 181"/>
                <a:gd name="T8" fmla="*/ 2 w 462"/>
                <a:gd name="T9" fmla="*/ 102 h 181"/>
                <a:gd name="T10" fmla="*/ 1 w 462"/>
                <a:gd name="T11" fmla="*/ 87 h 181"/>
                <a:gd name="T12" fmla="*/ 1 w 462"/>
                <a:gd name="T13" fmla="*/ 75 h 181"/>
                <a:gd name="T14" fmla="*/ 7 w 462"/>
                <a:gd name="T15" fmla="*/ 69 h 181"/>
                <a:gd name="T16" fmla="*/ 13 w 462"/>
                <a:gd name="T17" fmla="*/ 71 h 181"/>
                <a:gd name="T18" fmla="*/ 26 w 462"/>
                <a:gd name="T19" fmla="*/ 71 h 181"/>
                <a:gd name="T20" fmla="*/ 281 w 462"/>
                <a:gd name="T21" fmla="*/ 7 h 181"/>
                <a:gd name="T22" fmla="*/ 350 w 462"/>
                <a:gd name="T23" fmla="*/ 24 h 181"/>
                <a:gd name="T24" fmla="*/ 432 w 462"/>
                <a:gd name="T25" fmla="*/ 88 h 181"/>
                <a:gd name="T26" fmla="*/ 459 w 462"/>
                <a:gd name="T27" fmla="*/ 97 h 181"/>
                <a:gd name="T28" fmla="*/ 461 w 462"/>
                <a:gd name="T29" fmla="*/ 99 h 181"/>
                <a:gd name="T30" fmla="*/ 457 w 462"/>
                <a:gd name="T31" fmla="*/ 104 h 181"/>
                <a:gd name="T32" fmla="*/ 442 w 462"/>
                <a:gd name="T33" fmla="*/ 110 h 181"/>
                <a:gd name="T34" fmla="*/ 437 w 462"/>
                <a:gd name="T35" fmla="*/ 115 h 181"/>
                <a:gd name="T36" fmla="*/ 441 w 462"/>
                <a:gd name="T37" fmla="*/ 122 h 181"/>
                <a:gd name="T38" fmla="*/ 430 w 462"/>
                <a:gd name="T39" fmla="*/ 127 h 181"/>
                <a:gd name="T40" fmla="*/ 274 w 462"/>
                <a:gd name="T41" fmla="*/ 178 h 181"/>
                <a:gd name="T42" fmla="*/ 151 w 462"/>
                <a:gd name="T43" fmla="*/ 150 h 181"/>
                <a:gd name="T44" fmla="*/ 29 w 462"/>
                <a:gd name="T45" fmla="*/ 10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2" h="181">
                  <a:moveTo>
                    <a:pt x="29" y="106"/>
                  </a:moveTo>
                  <a:cubicBezTo>
                    <a:pt x="24" y="108"/>
                    <a:pt x="19" y="110"/>
                    <a:pt x="15" y="113"/>
                  </a:cubicBezTo>
                  <a:cubicBezTo>
                    <a:pt x="13" y="113"/>
                    <a:pt x="11" y="114"/>
                    <a:pt x="9" y="114"/>
                  </a:cubicBezTo>
                  <a:cubicBezTo>
                    <a:pt x="6" y="114"/>
                    <a:pt x="4" y="112"/>
                    <a:pt x="3" y="110"/>
                  </a:cubicBezTo>
                  <a:cubicBezTo>
                    <a:pt x="2" y="107"/>
                    <a:pt x="2" y="105"/>
                    <a:pt x="2" y="102"/>
                  </a:cubicBezTo>
                  <a:cubicBezTo>
                    <a:pt x="1" y="97"/>
                    <a:pt x="1" y="92"/>
                    <a:pt x="1" y="87"/>
                  </a:cubicBezTo>
                  <a:cubicBezTo>
                    <a:pt x="0" y="83"/>
                    <a:pt x="0" y="79"/>
                    <a:pt x="1" y="75"/>
                  </a:cubicBezTo>
                  <a:cubicBezTo>
                    <a:pt x="2" y="72"/>
                    <a:pt x="4" y="70"/>
                    <a:pt x="7" y="69"/>
                  </a:cubicBezTo>
                  <a:cubicBezTo>
                    <a:pt x="9" y="69"/>
                    <a:pt x="11" y="70"/>
                    <a:pt x="13" y="71"/>
                  </a:cubicBezTo>
                  <a:cubicBezTo>
                    <a:pt x="17" y="73"/>
                    <a:pt x="22" y="73"/>
                    <a:pt x="26" y="71"/>
                  </a:cubicBezTo>
                  <a:cubicBezTo>
                    <a:pt x="106" y="33"/>
                    <a:pt x="192" y="0"/>
                    <a:pt x="281" y="7"/>
                  </a:cubicBezTo>
                  <a:cubicBezTo>
                    <a:pt x="305" y="9"/>
                    <a:pt x="329" y="14"/>
                    <a:pt x="350" y="24"/>
                  </a:cubicBezTo>
                  <a:cubicBezTo>
                    <a:pt x="382" y="38"/>
                    <a:pt x="407" y="64"/>
                    <a:pt x="432" y="88"/>
                  </a:cubicBezTo>
                  <a:cubicBezTo>
                    <a:pt x="439" y="96"/>
                    <a:pt x="452" y="90"/>
                    <a:pt x="459" y="97"/>
                  </a:cubicBezTo>
                  <a:cubicBezTo>
                    <a:pt x="460" y="97"/>
                    <a:pt x="461" y="98"/>
                    <a:pt x="461" y="99"/>
                  </a:cubicBezTo>
                  <a:cubicBezTo>
                    <a:pt x="462" y="102"/>
                    <a:pt x="459" y="103"/>
                    <a:pt x="457" y="104"/>
                  </a:cubicBezTo>
                  <a:cubicBezTo>
                    <a:pt x="453" y="107"/>
                    <a:pt x="448" y="109"/>
                    <a:pt x="442" y="110"/>
                  </a:cubicBezTo>
                  <a:cubicBezTo>
                    <a:pt x="440" y="111"/>
                    <a:pt x="437" y="112"/>
                    <a:pt x="437" y="115"/>
                  </a:cubicBezTo>
                  <a:cubicBezTo>
                    <a:pt x="441" y="114"/>
                    <a:pt x="443" y="119"/>
                    <a:pt x="441" y="122"/>
                  </a:cubicBezTo>
                  <a:cubicBezTo>
                    <a:pt x="438" y="125"/>
                    <a:pt x="434" y="126"/>
                    <a:pt x="430" y="127"/>
                  </a:cubicBezTo>
                  <a:cubicBezTo>
                    <a:pt x="377" y="139"/>
                    <a:pt x="329" y="173"/>
                    <a:pt x="274" y="178"/>
                  </a:cubicBezTo>
                  <a:cubicBezTo>
                    <a:pt x="232" y="181"/>
                    <a:pt x="190" y="167"/>
                    <a:pt x="151" y="150"/>
                  </a:cubicBezTo>
                  <a:cubicBezTo>
                    <a:pt x="112" y="133"/>
                    <a:pt x="71" y="114"/>
                    <a:pt x="29" y="106"/>
                  </a:cubicBezTo>
                </a:path>
              </a:pathLst>
            </a:custGeom>
            <a:solidFill>
              <a:srgbClr val="769C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8" name="Freeform 3202">
              <a:extLst>
                <a:ext uri="{FF2B5EF4-FFF2-40B4-BE49-F238E27FC236}">
                  <a16:creationId xmlns:a16="http://schemas.microsoft.com/office/drawing/2014/main" id="{8924C846-7C63-4980-83D4-2CF7C7816D82}"/>
                </a:ext>
              </a:extLst>
            </p:cNvPr>
            <p:cNvSpPr>
              <a:spLocks/>
            </p:cNvSpPr>
            <p:nvPr/>
          </p:nvSpPr>
          <p:spPr bwMode="auto">
            <a:xfrm>
              <a:off x="223" y="127"/>
              <a:ext cx="1098" cy="235"/>
            </a:xfrm>
            <a:custGeom>
              <a:avLst/>
              <a:gdLst>
                <a:gd name="T0" fmla="*/ 256 w 461"/>
                <a:gd name="T1" fmla="*/ 0 h 98"/>
                <a:gd name="T2" fmla="*/ 249 w 461"/>
                <a:gd name="T3" fmla="*/ 0 h 98"/>
                <a:gd name="T4" fmla="*/ 244 w 461"/>
                <a:gd name="T5" fmla="*/ 1 h 98"/>
                <a:gd name="T6" fmla="*/ 238 w 461"/>
                <a:gd name="T7" fmla="*/ 1 h 98"/>
                <a:gd name="T8" fmla="*/ 235 w 461"/>
                <a:gd name="T9" fmla="*/ 1 h 98"/>
                <a:gd name="T10" fmla="*/ 226 w 461"/>
                <a:gd name="T11" fmla="*/ 2 h 98"/>
                <a:gd name="T12" fmla="*/ 224 w 461"/>
                <a:gd name="T13" fmla="*/ 2 h 98"/>
                <a:gd name="T14" fmla="*/ 219 w 461"/>
                <a:gd name="T15" fmla="*/ 2 h 98"/>
                <a:gd name="T16" fmla="*/ 215 w 461"/>
                <a:gd name="T17" fmla="*/ 3 h 98"/>
                <a:gd name="T18" fmla="*/ 211 w 461"/>
                <a:gd name="T19" fmla="*/ 3 h 98"/>
                <a:gd name="T20" fmla="*/ 206 w 461"/>
                <a:gd name="T21" fmla="*/ 4 h 98"/>
                <a:gd name="T22" fmla="*/ 199 w 461"/>
                <a:gd name="T23" fmla="*/ 5 h 98"/>
                <a:gd name="T24" fmla="*/ 194 w 461"/>
                <a:gd name="T25" fmla="*/ 6 h 98"/>
                <a:gd name="T26" fmla="*/ 190 w 461"/>
                <a:gd name="T27" fmla="*/ 7 h 98"/>
                <a:gd name="T28" fmla="*/ 185 w 461"/>
                <a:gd name="T29" fmla="*/ 8 h 98"/>
                <a:gd name="T30" fmla="*/ 181 w 461"/>
                <a:gd name="T31" fmla="*/ 9 h 98"/>
                <a:gd name="T32" fmla="*/ 178 w 461"/>
                <a:gd name="T33" fmla="*/ 9 h 98"/>
                <a:gd name="T34" fmla="*/ 174 w 461"/>
                <a:gd name="T35" fmla="*/ 10 h 98"/>
                <a:gd name="T36" fmla="*/ 170 w 461"/>
                <a:gd name="T37" fmla="*/ 11 h 98"/>
                <a:gd name="T38" fmla="*/ 169 w 461"/>
                <a:gd name="T39" fmla="*/ 11 h 98"/>
                <a:gd name="T40" fmla="*/ 166 w 461"/>
                <a:gd name="T41" fmla="*/ 12 h 98"/>
                <a:gd name="T42" fmla="*/ 161 w 461"/>
                <a:gd name="T43" fmla="*/ 13 h 98"/>
                <a:gd name="T44" fmla="*/ 159 w 461"/>
                <a:gd name="T45" fmla="*/ 14 h 98"/>
                <a:gd name="T46" fmla="*/ 154 w 461"/>
                <a:gd name="T47" fmla="*/ 15 h 98"/>
                <a:gd name="T48" fmla="*/ 152 w 461"/>
                <a:gd name="T49" fmla="*/ 16 h 98"/>
                <a:gd name="T50" fmla="*/ 147 w 461"/>
                <a:gd name="T51" fmla="*/ 17 h 98"/>
                <a:gd name="T52" fmla="*/ 144 w 461"/>
                <a:gd name="T53" fmla="*/ 18 h 98"/>
                <a:gd name="T54" fmla="*/ 86 w 461"/>
                <a:gd name="T55" fmla="*/ 38 h 98"/>
                <a:gd name="T56" fmla="*/ 83 w 461"/>
                <a:gd name="T57" fmla="*/ 40 h 98"/>
                <a:gd name="T58" fmla="*/ 76 w 461"/>
                <a:gd name="T59" fmla="*/ 43 h 98"/>
                <a:gd name="T60" fmla="*/ 74 w 461"/>
                <a:gd name="T61" fmla="*/ 43 h 98"/>
                <a:gd name="T62" fmla="*/ 68 w 461"/>
                <a:gd name="T63" fmla="*/ 46 h 98"/>
                <a:gd name="T64" fmla="*/ 65 w 461"/>
                <a:gd name="T65" fmla="*/ 47 h 98"/>
                <a:gd name="T66" fmla="*/ 26 w 461"/>
                <a:gd name="T67" fmla="*/ 65 h 98"/>
                <a:gd name="T68" fmla="*/ 19 w 461"/>
                <a:gd name="T69" fmla="*/ 66 h 98"/>
                <a:gd name="T70" fmla="*/ 13 w 461"/>
                <a:gd name="T71" fmla="*/ 65 h 98"/>
                <a:gd name="T72" fmla="*/ 7 w 461"/>
                <a:gd name="T73" fmla="*/ 63 h 98"/>
                <a:gd name="T74" fmla="*/ 7 w 461"/>
                <a:gd name="T75" fmla="*/ 63 h 98"/>
                <a:gd name="T76" fmla="*/ 2 w 461"/>
                <a:gd name="T77" fmla="*/ 68 h 98"/>
                <a:gd name="T78" fmla="*/ 1 w 461"/>
                <a:gd name="T79" fmla="*/ 69 h 98"/>
                <a:gd name="T80" fmla="*/ 1 w 461"/>
                <a:gd name="T81" fmla="*/ 72 h 98"/>
                <a:gd name="T82" fmla="*/ 1 w 461"/>
                <a:gd name="T83" fmla="*/ 72 h 98"/>
                <a:gd name="T84" fmla="*/ 0 w 461"/>
                <a:gd name="T85" fmla="*/ 75 h 98"/>
                <a:gd name="T86" fmla="*/ 0 w 461"/>
                <a:gd name="T87" fmla="*/ 76 h 98"/>
                <a:gd name="T88" fmla="*/ 23 w 461"/>
                <a:gd name="T89" fmla="*/ 80 h 98"/>
                <a:gd name="T90" fmla="*/ 32 w 461"/>
                <a:gd name="T91" fmla="*/ 79 h 98"/>
                <a:gd name="T92" fmla="*/ 81 w 461"/>
                <a:gd name="T93" fmla="*/ 63 h 98"/>
                <a:gd name="T94" fmla="*/ 126 w 461"/>
                <a:gd name="T95" fmla="*/ 45 h 98"/>
                <a:gd name="T96" fmla="*/ 178 w 461"/>
                <a:gd name="T97" fmla="*/ 34 h 98"/>
                <a:gd name="T98" fmla="*/ 261 w 461"/>
                <a:gd name="T99" fmla="*/ 25 h 98"/>
                <a:gd name="T100" fmla="*/ 288 w 461"/>
                <a:gd name="T101" fmla="*/ 26 h 98"/>
                <a:gd name="T102" fmla="*/ 377 w 461"/>
                <a:gd name="T103" fmla="*/ 60 h 98"/>
                <a:gd name="T104" fmla="*/ 429 w 461"/>
                <a:gd name="T105" fmla="*/ 91 h 98"/>
                <a:gd name="T106" fmla="*/ 458 w 461"/>
                <a:gd name="T107" fmla="*/ 98 h 98"/>
                <a:gd name="T108" fmla="*/ 461 w 461"/>
                <a:gd name="T109" fmla="*/ 94 h 98"/>
                <a:gd name="T110" fmla="*/ 461 w 461"/>
                <a:gd name="T111" fmla="*/ 93 h 98"/>
                <a:gd name="T112" fmla="*/ 459 w 461"/>
                <a:gd name="T113" fmla="*/ 91 h 98"/>
                <a:gd name="T114" fmla="*/ 432 w 461"/>
                <a:gd name="T115" fmla="*/ 82 h 98"/>
                <a:gd name="T116" fmla="*/ 350 w 461"/>
                <a:gd name="T117" fmla="*/ 18 h 98"/>
                <a:gd name="T118" fmla="*/ 281 w 461"/>
                <a:gd name="T119" fmla="*/ 1 h 98"/>
                <a:gd name="T120" fmla="*/ 264 w 461"/>
                <a:gd name="T121" fmla="*/ 0 h 98"/>
                <a:gd name="T122" fmla="*/ 259 w 461"/>
                <a:gd name="T123" fmla="*/ 0 h 98"/>
                <a:gd name="T124" fmla="*/ 256 w 461"/>
                <a:gd name="T12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1" h="98">
                  <a:moveTo>
                    <a:pt x="256" y="0"/>
                  </a:moveTo>
                  <a:cubicBezTo>
                    <a:pt x="254" y="0"/>
                    <a:pt x="251" y="0"/>
                    <a:pt x="249" y="0"/>
                  </a:cubicBezTo>
                  <a:cubicBezTo>
                    <a:pt x="247" y="0"/>
                    <a:pt x="246" y="0"/>
                    <a:pt x="244" y="1"/>
                  </a:cubicBezTo>
                  <a:cubicBezTo>
                    <a:pt x="242" y="1"/>
                    <a:pt x="240" y="1"/>
                    <a:pt x="238" y="1"/>
                  </a:cubicBezTo>
                  <a:cubicBezTo>
                    <a:pt x="237" y="1"/>
                    <a:pt x="236" y="1"/>
                    <a:pt x="235" y="1"/>
                  </a:cubicBezTo>
                  <a:cubicBezTo>
                    <a:pt x="232" y="1"/>
                    <a:pt x="229" y="1"/>
                    <a:pt x="226" y="2"/>
                  </a:cubicBezTo>
                  <a:cubicBezTo>
                    <a:pt x="225" y="2"/>
                    <a:pt x="225" y="2"/>
                    <a:pt x="224" y="2"/>
                  </a:cubicBezTo>
                  <a:cubicBezTo>
                    <a:pt x="222" y="2"/>
                    <a:pt x="221" y="2"/>
                    <a:pt x="219" y="2"/>
                  </a:cubicBezTo>
                  <a:cubicBezTo>
                    <a:pt x="217" y="3"/>
                    <a:pt x="216" y="3"/>
                    <a:pt x="215" y="3"/>
                  </a:cubicBezTo>
                  <a:cubicBezTo>
                    <a:pt x="213" y="3"/>
                    <a:pt x="212" y="3"/>
                    <a:pt x="211" y="3"/>
                  </a:cubicBezTo>
                  <a:cubicBezTo>
                    <a:pt x="209" y="4"/>
                    <a:pt x="208" y="4"/>
                    <a:pt x="206" y="4"/>
                  </a:cubicBezTo>
                  <a:cubicBezTo>
                    <a:pt x="204" y="4"/>
                    <a:pt x="201" y="5"/>
                    <a:pt x="199" y="5"/>
                  </a:cubicBezTo>
                  <a:cubicBezTo>
                    <a:pt x="197" y="5"/>
                    <a:pt x="196" y="6"/>
                    <a:pt x="194" y="6"/>
                  </a:cubicBezTo>
                  <a:cubicBezTo>
                    <a:pt x="193" y="6"/>
                    <a:pt x="191" y="7"/>
                    <a:pt x="190" y="7"/>
                  </a:cubicBezTo>
                  <a:cubicBezTo>
                    <a:pt x="188" y="7"/>
                    <a:pt x="187" y="7"/>
                    <a:pt x="185" y="8"/>
                  </a:cubicBezTo>
                  <a:cubicBezTo>
                    <a:pt x="184" y="8"/>
                    <a:pt x="182" y="8"/>
                    <a:pt x="181" y="9"/>
                  </a:cubicBezTo>
                  <a:cubicBezTo>
                    <a:pt x="180" y="9"/>
                    <a:pt x="179" y="9"/>
                    <a:pt x="178" y="9"/>
                  </a:cubicBezTo>
                  <a:cubicBezTo>
                    <a:pt x="177" y="10"/>
                    <a:pt x="176" y="10"/>
                    <a:pt x="174" y="10"/>
                  </a:cubicBezTo>
                  <a:cubicBezTo>
                    <a:pt x="173" y="10"/>
                    <a:pt x="172" y="11"/>
                    <a:pt x="170" y="11"/>
                  </a:cubicBezTo>
                  <a:cubicBezTo>
                    <a:pt x="170" y="11"/>
                    <a:pt x="170" y="11"/>
                    <a:pt x="169" y="11"/>
                  </a:cubicBezTo>
                  <a:cubicBezTo>
                    <a:pt x="168" y="12"/>
                    <a:pt x="167" y="12"/>
                    <a:pt x="166" y="12"/>
                  </a:cubicBezTo>
                  <a:cubicBezTo>
                    <a:pt x="164" y="12"/>
                    <a:pt x="163" y="13"/>
                    <a:pt x="161" y="13"/>
                  </a:cubicBezTo>
                  <a:cubicBezTo>
                    <a:pt x="160" y="13"/>
                    <a:pt x="159" y="14"/>
                    <a:pt x="159" y="14"/>
                  </a:cubicBezTo>
                  <a:cubicBezTo>
                    <a:pt x="157" y="14"/>
                    <a:pt x="156" y="15"/>
                    <a:pt x="154" y="15"/>
                  </a:cubicBezTo>
                  <a:cubicBezTo>
                    <a:pt x="153" y="15"/>
                    <a:pt x="153" y="16"/>
                    <a:pt x="152" y="16"/>
                  </a:cubicBezTo>
                  <a:cubicBezTo>
                    <a:pt x="150" y="16"/>
                    <a:pt x="149" y="17"/>
                    <a:pt x="147" y="17"/>
                  </a:cubicBezTo>
                  <a:cubicBezTo>
                    <a:pt x="146" y="17"/>
                    <a:pt x="145" y="18"/>
                    <a:pt x="144" y="18"/>
                  </a:cubicBezTo>
                  <a:cubicBezTo>
                    <a:pt x="124" y="24"/>
                    <a:pt x="105" y="31"/>
                    <a:pt x="86" y="38"/>
                  </a:cubicBezTo>
                  <a:cubicBezTo>
                    <a:pt x="85" y="39"/>
                    <a:pt x="84" y="39"/>
                    <a:pt x="83" y="40"/>
                  </a:cubicBezTo>
                  <a:cubicBezTo>
                    <a:pt x="81" y="41"/>
                    <a:pt x="78" y="42"/>
                    <a:pt x="76" y="43"/>
                  </a:cubicBezTo>
                  <a:cubicBezTo>
                    <a:pt x="75" y="43"/>
                    <a:pt x="75" y="43"/>
                    <a:pt x="74" y="43"/>
                  </a:cubicBezTo>
                  <a:cubicBezTo>
                    <a:pt x="72" y="44"/>
                    <a:pt x="70" y="45"/>
                    <a:pt x="68" y="46"/>
                  </a:cubicBezTo>
                  <a:cubicBezTo>
                    <a:pt x="67" y="46"/>
                    <a:pt x="66" y="47"/>
                    <a:pt x="65" y="47"/>
                  </a:cubicBezTo>
                  <a:cubicBezTo>
                    <a:pt x="52" y="53"/>
                    <a:pt x="39" y="59"/>
                    <a:pt x="26" y="65"/>
                  </a:cubicBezTo>
                  <a:cubicBezTo>
                    <a:pt x="24" y="66"/>
                    <a:pt x="21" y="66"/>
                    <a:pt x="19" y="66"/>
                  </a:cubicBezTo>
                  <a:cubicBezTo>
                    <a:pt x="17" y="66"/>
                    <a:pt x="15" y="66"/>
                    <a:pt x="13" y="65"/>
                  </a:cubicBezTo>
                  <a:cubicBezTo>
                    <a:pt x="11" y="65"/>
                    <a:pt x="9" y="63"/>
                    <a:pt x="7" y="63"/>
                  </a:cubicBezTo>
                  <a:cubicBezTo>
                    <a:pt x="7" y="63"/>
                    <a:pt x="7" y="63"/>
                    <a:pt x="7" y="63"/>
                  </a:cubicBezTo>
                  <a:cubicBezTo>
                    <a:pt x="4" y="64"/>
                    <a:pt x="3" y="66"/>
                    <a:pt x="2" y="68"/>
                  </a:cubicBezTo>
                  <a:cubicBezTo>
                    <a:pt x="2" y="68"/>
                    <a:pt x="1" y="69"/>
                    <a:pt x="1" y="69"/>
                  </a:cubicBezTo>
                  <a:cubicBezTo>
                    <a:pt x="1" y="70"/>
                    <a:pt x="1" y="71"/>
                    <a:pt x="1" y="72"/>
                  </a:cubicBezTo>
                  <a:cubicBezTo>
                    <a:pt x="1" y="72"/>
                    <a:pt x="1" y="72"/>
                    <a:pt x="1" y="72"/>
                  </a:cubicBezTo>
                  <a:cubicBezTo>
                    <a:pt x="0" y="73"/>
                    <a:pt x="0" y="74"/>
                    <a:pt x="0" y="75"/>
                  </a:cubicBezTo>
                  <a:cubicBezTo>
                    <a:pt x="0" y="76"/>
                    <a:pt x="0" y="76"/>
                    <a:pt x="0" y="76"/>
                  </a:cubicBezTo>
                  <a:cubicBezTo>
                    <a:pt x="7" y="79"/>
                    <a:pt x="15" y="80"/>
                    <a:pt x="23" y="80"/>
                  </a:cubicBezTo>
                  <a:cubicBezTo>
                    <a:pt x="26" y="80"/>
                    <a:pt x="29" y="80"/>
                    <a:pt x="32" y="79"/>
                  </a:cubicBezTo>
                  <a:cubicBezTo>
                    <a:pt x="49" y="78"/>
                    <a:pt x="65" y="70"/>
                    <a:pt x="81" y="63"/>
                  </a:cubicBezTo>
                  <a:cubicBezTo>
                    <a:pt x="96" y="56"/>
                    <a:pt x="110" y="50"/>
                    <a:pt x="126" y="45"/>
                  </a:cubicBezTo>
                  <a:cubicBezTo>
                    <a:pt x="143" y="41"/>
                    <a:pt x="161" y="38"/>
                    <a:pt x="178" y="34"/>
                  </a:cubicBezTo>
                  <a:cubicBezTo>
                    <a:pt x="205" y="29"/>
                    <a:pt x="233" y="25"/>
                    <a:pt x="261" y="25"/>
                  </a:cubicBezTo>
                  <a:cubicBezTo>
                    <a:pt x="270" y="25"/>
                    <a:pt x="279" y="25"/>
                    <a:pt x="288" y="26"/>
                  </a:cubicBezTo>
                  <a:cubicBezTo>
                    <a:pt x="320" y="30"/>
                    <a:pt x="350" y="42"/>
                    <a:pt x="377" y="60"/>
                  </a:cubicBezTo>
                  <a:cubicBezTo>
                    <a:pt x="394" y="71"/>
                    <a:pt x="410" y="83"/>
                    <a:pt x="429" y="91"/>
                  </a:cubicBezTo>
                  <a:cubicBezTo>
                    <a:pt x="438" y="95"/>
                    <a:pt x="448" y="97"/>
                    <a:pt x="458" y="98"/>
                  </a:cubicBezTo>
                  <a:cubicBezTo>
                    <a:pt x="460" y="97"/>
                    <a:pt x="461" y="96"/>
                    <a:pt x="461" y="94"/>
                  </a:cubicBezTo>
                  <a:cubicBezTo>
                    <a:pt x="461" y="94"/>
                    <a:pt x="461" y="93"/>
                    <a:pt x="461" y="93"/>
                  </a:cubicBezTo>
                  <a:cubicBezTo>
                    <a:pt x="461" y="92"/>
                    <a:pt x="460" y="91"/>
                    <a:pt x="459" y="91"/>
                  </a:cubicBezTo>
                  <a:cubicBezTo>
                    <a:pt x="452" y="84"/>
                    <a:pt x="439" y="90"/>
                    <a:pt x="432" y="82"/>
                  </a:cubicBezTo>
                  <a:cubicBezTo>
                    <a:pt x="407" y="58"/>
                    <a:pt x="382" y="32"/>
                    <a:pt x="350" y="18"/>
                  </a:cubicBezTo>
                  <a:cubicBezTo>
                    <a:pt x="329" y="8"/>
                    <a:pt x="305" y="3"/>
                    <a:pt x="281" y="1"/>
                  </a:cubicBezTo>
                  <a:cubicBezTo>
                    <a:pt x="275" y="1"/>
                    <a:pt x="270" y="1"/>
                    <a:pt x="264" y="0"/>
                  </a:cubicBezTo>
                  <a:cubicBezTo>
                    <a:pt x="263" y="0"/>
                    <a:pt x="261" y="0"/>
                    <a:pt x="259" y="0"/>
                  </a:cubicBezTo>
                  <a:cubicBezTo>
                    <a:pt x="258" y="0"/>
                    <a:pt x="257" y="0"/>
                    <a:pt x="256" y="0"/>
                  </a:cubicBezTo>
                </a:path>
              </a:pathLst>
            </a:custGeom>
            <a:solidFill>
              <a:srgbClr val="92AF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9" name="Freeform 3203">
              <a:extLst>
                <a:ext uri="{FF2B5EF4-FFF2-40B4-BE49-F238E27FC236}">
                  <a16:creationId xmlns:a16="http://schemas.microsoft.com/office/drawing/2014/main" id="{0ED3F2A3-3377-49A2-9227-FEBF983E45AC}"/>
                </a:ext>
              </a:extLst>
            </p:cNvPr>
            <p:cNvSpPr>
              <a:spLocks/>
            </p:cNvSpPr>
            <p:nvPr/>
          </p:nvSpPr>
          <p:spPr bwMode="auto">
            <a:xfrm>
              <a:off x="139" y="324"/>
              <a:ext cx="1211" cy="194"/>
            </a:xfrm>
            <a:custGeom>
              <a:avLst/>
              <a:gdLst>
                <a:gd name="T0" fmla="*/ 4 w 508"/>
                <a:gd name="T1" fmla="*/ 27 h 81"/>
                <a:gd name="T2" fmla="*/ 27 w 508"/>
                <a:gd name="T3" fmla="*/ 29 h 81"/>
                <a:gd name="T4" fmla="*/ 52 w 508"/>
                <a:gd name="T5" fmla="*/ 29 h 81"/>
                <a:gd name="T6" fmla="*/ 99 w 508"/>
                <a:gd name="T7" fmla="*/ 29 h 81"/>
                <a:gd name="T8" fmla="*/ 143 w 508"/>
                <a:gd name="T9" fmla="*/ 36 h 81"/>
                <a:gd name="T10" fmla="*/ 186 w 508"/>
                <a:gd name="T11" fmla="*/ 52 h 81"/>
                <a:gd name="T12" fmla="*/ 280 w 508"/>
                <a:gd name="T13" fmla="*/ 77 h 81"/>
                <a:gd name="T14" fmla="*/ 332 w 508"/>
                <a:gd name="T15" fmla="*/ 79 h 81"/>
                <a:gd name="T16" fmla="*/ 383 w 508"/>
                <a:gd name="T17" fmla="*/ 70 h 81"/>
                <a:gd name="T18" fmla="*/ 491 w 508"/>
                <a:gd name="T19" fmla="*/ 67 h 81"/>
                <a:gd name="T20" fmla="*/ 508 w 508"/>
                <a:gd name="T21" fmla="*/ 50 h 81"/>
                <a:gd name="T22" fmla="*/ 491 w 508"/>
                <a:gd name="T23" fmla="*/ 32 h 81"/>
                <a:gd name="T24" fmla="*/ 390 w 508"/>
                <a:gd name="T25" fmla="*/ 33 h 81"/>
                <a:gd name="T26" fmla="*/ 293 w 508"/>
                <a:gd name="T27" fmla="*/ 43 h 81"/>
                <a:gd name="T28" fmla="*/ 201 w 508"/>
                <a:gd name="T29" fmla="*/ 21 h 81"/>
                <a:gd name="T30" fmla="*/ 157 w 508"/>
                <a:gd name="T31" fmla="*/ 6 h 81"/>
                <a:gd name="T32" fmla="*/ 109 w 508"/>
                <a:gd name="T33" fmla="*/ 1 h 81"/>
                <a:gd name="T34" fmla="*/ 55 w 508"/>
                <a:gd name="T35" fmla="*/ 4 h 81"/>
                <a:gd name="T36" fmla="*/ 29 w 508"/>
                <a:gd name="T37" fmla="*/ 10 h 81"/>
                <a:gd name="T38" fmla="*/ 17 w 508"/>
                <a:gd name="T39" fmla="*/ 14 h 81"/>
                <a:gd name="T40" fmla="*/ 3 w 508"/>
                <a:gd name="T41" fmla="*/ 20 h 81"/>
                <a:gd name="T42" fmla="*/ 4 w 508"/>
                <a:gd name="T43" fmla="*/ 2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8" h="81">
                  <a:moveTo>
                    <a:pt x="4" y="27"/>
                  </a:moveTo>
                  <a:cubicBezTo>
                    <a:pt x="12" y="27"/>
                    <a:pt x="19" y="30"/>
                    <a:pt x="27" y="29"/>
                  </a:cubicBezTo>
                  <a:cubicBezTo>
                    <a:pt x="35" y="29"/>
                    <a:pt x="44" y="29"/>
                    <a:pt x="52" y="29"/>
                  </a:cubicBezTo>
                  <a:cubicBezTo>
                    <a:pt x="68" y="29"/>
                    <a:pt x="83" y="28"/>
                    <a:pt x="99" y="29"/>
                  </a:cubicBezTo>
                  <a:cubicBezTo>
                    <a:pt x="114" y="30"/>
                    <a:pt x="129" y="32"/>
                    <a:pt x="143" y="36"/>
                  </a:cubicBezTo>
                  <a:cubicBezTo>
                    <a:pt x="158" y="40"/>
                    <a:pt x="172" y="46"/>
                    <a:pt x="186" y="52"/>
                  </a:cubicBezTo>
                  <a:cubicBezTo>
                    <a:pt x="216" y="65"/>
                    <a:pt x="248" y="72"/>
                    <a:pt x="280" y="77"/>
                  </a:cubicBezTo>
                  <a:cubicBezTo>
                    <a:pt x="297" y="79"/>
                    <a:pt x="314" y="81"/>
                    <a:pt x="332" y="79"/>
                  </a:cubicBezTo>
                  <a:cubicBezTo>
                    <a:pt x="349" y="77"/>
                    <a:pt x="366" y="73"/>
                    <a:pt x="383" y="70"/>
                  </a:cubicBezTo>
                  <a:cubicBezTo>
                    <a:pt x="418" y="63"/>
                    <a:pt x="455" y="63"/>
                    <a:pt x="491" y="67"/>
                  </a:cubicBezTo>
                  <a:cubicBezTo>
                    <a:pt x="500" y="68"/>
                    <a:pt x="508" y="58"/>
                    <a:pt x="508" y="50"/>
                  </a:cubicBezTo>
                  <a:cubicBezTo>
                    <a:pt x="508" y="39"/>
                    <a:pt x="500" y="33"/>
                    <a:pt x="491" y="32"/>
                  </a:cubicBezTo>
                  <a:cubicBezTo>
                    <a:pt x="457" y="28"/>
                    <a:pt x="424" y="28"/>
                    <a:pt x="390" y="33"/>
                  </a:cubicBezTo>
                  <a:cubicBezTo>
                    <a:pt x="358" y="37"/>
                    <a:pt x="327" y="47"/>
                    <a:pt x="293" y="43"/>
                  </a:cubicBezTo>
                  <a:cubicBezTo>
                    <a:pt x="262" y="39"/>
                    <a:pt x="230" y="32"/>
                    <a:pt x="201" y="21"/>
                  </a:cubicBezTo>
                  <a:cubicBezTo>
                    <a:pt x="186" y="16"/>
                    <a:pt x="172" y="10"/>
                    <a:pt x="157" y="6"/>
                  </a:cubicBezTo>
                  <a:cubicBezTo>
                    <a:pt x="141" y="3"/>
                    <a:pt x="125" y="1"/>
                    <a:pt x="109" y="1"/>
                  </a:cubicBezTo>
                  <a:cubicBezTo>
                    <a:pt x="91" y="0"/>
                    <a:pt x="73" y="2"/>
                    <a:pt x="55" y="4"/>
                  </a:cubicBezTo>
                  <a:cubicBezTo>
                    <a:pt x="46" y="6"/>
                    <a:pt x="37" y="8"/>
                    <a:pt x="29" y="10"/>
                  </a:cubicBezTo>
                  <a:cubicBezTo>
                    <a:pt x="25" y="11"/>
                    <a:pt x="21" y="12"/>
                    <a:pt x="17" y="14"/>
                  </a:cubicBezTo>
                  <a:cubicBezTo>
                    <a:pt x="12" y="15"/>
                    <a:pt x="8" y="18"/>
                    <a:pt x="3" y="20"/>
                  </a:cubicBezTo>
                  <a:cubicBezTo>
                    <a:pt x="0" y="21"/>
                    <a:pt x="0" y="27"/>
                    <a:pt x="4" y="27"/>
                  </a:cubicBezTo>
                </a:path>
              </a:pathLst>
            </a:custGeom>
            <a:solidFill>
              <a:srgbClr val="5B87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0" name="Freeform 3204">
              <a:extLst>
                <a:ext uri="{FF2B5EF4-FFF2-40B4-BE49-F238E27FC236}">
                  <a16:creationId xmlns:a16="http://schemas.microsoft.com/office/drawing/2014/main" id="{F47F0C6B-C8EC-43D2-8FAB-96E62F4E0BFB}"/>
                </a:ext>
              </a:extLst>
            </p:cNvPr>
            <p:cNvSpPr>
              <a:spLocks/>
            </p:cNvSpPr>
            <p:nvPr/>
          </p:nvSpPr>
          <p:spPr bwMode="auto">
            <a:xfrm>
              <a:off x="165" y="333"/>
              <a:ext cx="1180" cy="250"/>
            </a:xfrm>
            <a:custGeom>
              <a:avLst/>
              <a:gdLst>
                <a:gd name="T0" fmla="*/ 7 w 495"/>
                <a:gd name="T1" fmla="*/ 36 h 104"/>
                <a:gd name="T2" fmla="*/ 13 w 495"/>
                <a:gd name="T3" fmla="*/ 36 h 104"/>
                <a:gd name="T4" fmla="*/ 17 w 495"/>
                <a:gd name="T5" fmla="*/ 36 h 104"/>
                <a:gd name="T6" fmla="*/ 29 w 495"/>
                <a:gd name="T7" fmla="*/ 34 h 104"/>
                <a:gd name="T8" fmla="*/ 53 w 495"/>
                <a:gd name="T9" fmla="*/ 29 h 104"/>
                <a:gd name="T10" fmla="*/ 99 w 495"/>
                <a:gd name="T11" fmla="*/ 31 h 104"/>
                <a:gd name="T12" fmla="*/ 188 w 495"/>
                <a:gd name="T13" fmla="*/ 74 h 104"/>
                <a:gd name="T14" fmla="*/ 282 w 495"/>
                <a:gd name="T15" fmla="*/ 102 h 104"/>
                <a:gd name="T16" fmla="*/ 381 w 495"/>
                <a:gd name="T17" fmla="*/ 79 h 104"/>
                <a:gd name="T18" fmla="*/ 432 w 495"/>
                <a:gd name="T19" fmla="*/ 61 h 104"/>
                <a:gd name="T20" fmla="*/ 455 w 495"/>
                <a:gd name="T21" fmla="*/ 59 h 104"/>
                <a:gd name="T22" fmla="*/ 478 w 495"/>
                <a:gd name="T23" fmla="*/ 63 h 104"/>
                <a:gd name="T24" fmla="*/ 490 w 495"/>
                <a:gd name="T25" fmla="*/ 44 h 104"/>
                <a:gd name="T26" fmla="*/ 444 w 495"/>
                <a:gd name="T27" fmla="*/ 27 h 104"/>
                <a:gd name="T28" fmla="*/ 396 w 495"/>
                <a:gd name="T29" fmla="*/ 40 h 104"/>
                <a:gd name="T30" fmla="*/ 358 w 495"/>
                <a:gd name="T31" fmla="*/ 51 h 104"/>
                <a:gd name="T32" fmla="*/ 309 w 495"/>
                <a:gd name="T33" fmla="*/ 63 h 104"/>
                <a:gd name="T34" fmla="*/ 118 w 495"/>
                <a:gd name="T35" fmla="*/ 11 h 104"/>
                <a:gd name="T36" fmla="*/ 43 w 495"/>
                <a:gd name="T37" fmla="*/ 5 h 104"/>
                <a:gd name="T38" fmla="*/ 26 w 495"/>
                <a:gd name="T39" fmla="*/ 12 h 104"/>
                <a:gd name="T40" fmla="*/ 14 w 495"/>
                <a:gd name="T41" fmla="*/ 19 h 104"/>
                <a:gd name="T42" fmla="*/ 4 w 495"/>
                <a:gd name="T43" fmla="*/ 29 h 104"/>
                <a:gd name="T44" fmla="*/ 7 w 495"/>
                <a:gd name="T45" fmla="*/ 3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5" h="104">
                  <a:moveTo>
                    <a:pt x="7" y="36"/>
                  </a:moveTo>
                  <a:cubicBezTo>
                    <a:pt x="9" y="36"/>
                    <a:pt x="11" y="36"/>
                    <a:pt x="13" y="36"/>
                  </a:cubicBezTo>
                  <a:cubicBezTo>
                    <a:pt x="15" y="36"/>
                    <a:pt x="16" y="36"/>
                    <a:pt x="17" y="36"/>
                  </a:cubicBezTo>
                  <a:cubicBezTo>
                    <a:pt x="21" y="36"/>
                    <a:pt x="25" y="35"/>
                    <a:pt x="29" y="34"/>
                  </a:cubicBezTo>
                  <a:cubicBezTo>
                    <a:pt x="37" y="33"/>
                    <a:pt x="45" y="30"/>
                    <a:pt x="53" y="29"/>
                  </a:cubicBezTo>
                  <a:cubicBezTo>
                    <a:pt x="68" y="26"/>
                    <a:pt x="84" y="26"/>
                    <a:pt x="99" y="31"/>
                  </a:cubicBezTo>
                  <a:cubicBezTo>
                    <a:pt x="130" y="41"/>
                    <a:pt x="159" y="60"/>
                    <a:pt x="188" y="74"/>
                  </a:cubicBezTo>
                  <a:cubicBezTo>
                    <a:pt x="218" y="89"/>
                    <a:pt x="249" y="100"/>
                    <a:pt x="282" y="102"/>
                  </a:cubicBezTo>
                  <a:cubicBezTo>
                    <a:pt x="317" y="104"/>
                    <a:pt x="349" y="91"/>
                    <a:pt x="381" y="79"/>
                  </a:cubicBezTo>
                  <a:cubicBezTo>
                    <a:pt x="398" y="73"/>
                    <a:pt x="415" y="65"/>
                    <a:pt x="432" y="61"/>
                  </a:cubicBezTo>
                  <a:cubicBezTo>
                    <a:pt x="440" y="59"/>
                    <a:pt x="447" y="58"/>
                    <a:pt x="455" y="59"/>
                  </a:cubicBezTo>
                  <a:cubicBezTo>
                    <a:pt x="463" y="60"/>
                    <a:pt x="470" y="63"/>
                    <a:pt x="478" y="63"/>
                  </a:cubicBezTo>
                  <a:cubicBezTo>
                    <a:pt x="488" y="64"/>
                    <a:pt x="495" y="52"/>
                    <a:pt x="490" y="44"/>
                  </a:cubicBezTo>
                  <a:cubicBezTo>
                    <a:pt x="480" y="29"/>
                    <a:pt x="461" y="26"/>
                    <a:pt x="444" y="27"/>
                  </a:cubicBezTo>
                  <a:cubicBezTo>
                    <a:pt x="427" y="28"/>
                    <a:pt x="411" y="33"/>
                    <a:pt x="396" y="40"/>
                  </a:cubicBezTo>
                  <a:cubicBezTo>
                    <a:pt x="380" y="46"/>
                    <a:pt x="374" y="45"/>
                    <a:pt x="358" y="51"/>
                  </a:cubicBezTo>
                  <a:cubicBezTo>
                    <a:pt x="342" y="56"/>
                    <a:pt x="326" y="62"/>
                    <a:pt x="309" y="63"/>
                  </a:cubicBezTo>
                  <a:cubicBezTo>
                    <a:pt x="239" y="68"/>
                    <a:pt x="181" y="31"/>
                    <a:pt x="118" y="11"/>
                  </a:cubicBezTo>
                  <a:cubicBezTo>
                    <a:pt x="99" y="5"/>
                    <a:pt x="62" y="0"/>
                    <a:pt x="43" y="5"/>
                  </a:cubicBezTo>
                  <a:cubicBezTo>
                    <a:pt x="34" y="8"/>
                    <a:pt x="34" y="8"/>
                    <a:pt x="26" y="12"/>
                  </a:cubicBezTo>
                  <a:cubicBezTo>
                    <a:pt x="21" y="14"/>
                    <a:pt x="18" y="16"/>
                    <a:pt x="14" y="19"/>
                  </a:cubicBezTo>
                  <a:cubicBezTo>
                    <a:pt x="10" y="22"/>
                    <a:pt x="8" y="26"/>
                    <a:pt x="4" y="29"/>
                  </a:cubicBezTo>
                  <a:cubicBezTo>
                    <a:pt x="0" y="31"/>
                    <a:pt x="3" y="37"/>
                    <a:pt x="7" y="36"/>
                  </a:cubicBezTo>
                </a:path>
              </a:pathLst>
            </a:custGeom>
            <a:solidFill>
              <a:srgbClr val="D8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1" name="Freeform 3205">
              <a:extLst>
                <a:ext uri="{FF2B5EF4-FFF2-40B4-BE49-F238E27FC236}">
                  <a16:creationId xmlns:a16="http://schemas.microsoft.com/office/drawing/2014/main" id="{AFDE0890-12ED-401E-9C59-07D628AE0AB8}"/>
                </a:ext>
              </a:extLst>
            </p:cNvPr>
            <p:cNvSpPr>
              <a:spLocks/>
            </p:cNvSpPr>
            <p:nvPr/>
          </p:nvSpPr>
          <p:spPr bwMode="auto">
            <a:xfrm>
              <a:off x="1109" y="285"/>
              <a:ext cx="55" cy="53"/>
            </a:xfrm>
            <a:custGeom>
              <a:avLst/>
              <a:gdLst>
                <a:gd name="T0" fmla="*/ 0 w 23"/>
                <a:gd name="T1" fmla="*/ 12 h 22"/>
                <a:gd name="T2" fmla="*/ 1 w 23"/>
                <a:gd name="T3" fmla="*/ 17 h 22"/>
                <a:gd name="T4" fmla="*/ 7 w 23"/>
                <a:gd name="T5" fmla="*/ 21 h 22"/>
                <a:gd name="T6" fmla="*/ 18 w 23"/>
                <a:gd name="T7" fmla="*/ 19 h 22"/>
                <a:gd name="T8" fmla="*/ 16 w 23"/>
                <a:gd name="T9" fmla="*/ 3 h 22"/>
                <a:gd name="T10" fmla="*/ 0 w 23"/>
                <a:gd name="T11" fmla="*/ 12 h 22"/>
              </a:gdLst>
              <a:ahLst/>
              <a:cxnLst>
                <a:cxn ang="0">
                  <a:pos x="T0" y="T1"/>
                </a:cxn>
                <a:cxn ang="0">
                  <a:pos x="T2" y="T3"/>
                </a:cxn>
                <a:cxn ang="0">
                  <a:pos x="T4" y="T5"/>
                </a:cxn>
                <a:cxn ang="0">
                  <a:pos x="T6" y="T7"/>
                </a:cxn>
                <a:cxn ang="0">
                  <a:pos x="T8" y="T9"/>
                </a:cxn>
                <a:cxn ang="0">
                  <a:pos x="T10" y="T11"/>
                </a:cxn>
              </a:cxnLst>
              <a:rect l="0" t="0" r="r" b="b"/>
              <a:pathLst>
                <a:path w="23" h="22">
                  <a:moveTo>
                    <a:pt x="0" y="12"/>
                  </a:moveTo>
                  <a:cubicBezTo>
                    <a:pt x="0" y="14"/>
                    <a:pt x="0" y="16"/>
                    <a:pt x="1" y="17"/>
                  </a:cubicBezTo>
                  <a:cubicBezTo>
                    <a:pt x="2" y="19"/>
                    <a:pt x="5" y="20"/>
                    <a:pt x="7" y="21"/>
                  </a:cubicBezTo>
                  <a:cubicBezTo>
                    <a:pt x="11" y="22"/>
                    <a:pt x="15" y="22"/>
                    <a:pt x="18" y="19"/>
                  </a:cubicBezTo>
                  <a:cubicBezTo>
                    <a:pt x="23" y="15"/>
                    <a:pt x="22" y="5"/>
                    <a:pt x="16" y="3"/>
                  </a:cubicBezTo>
                  <a:cubicBezTo>
                    <a:pt x="9" y="0"/>
                    <a:pt x="1" y="5"/>
                    <a:pt x="0"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2" name="Freeform 3206">
              <a:extLst>
                <a:ext uri="{FF2B5EF4-FFF2-40B4-BE49-F238E27FC236}">
                  <a16:creationId xmlns:a16="http://schemas.microsoft.com/office/drawing/2014/main" id="{5210AA6B-EA91-4257-9A1D-1EA7F1B6EA2D}"/>
                </a:ext>
              </a:extLst>
            </p:cNvPr>
            <p:cNvSpPr>
              <a:spLocks/>
            </p:cNvSpPr>
            <p:nvPr/>
          </p:nvSpPr>
          <p:spPr bwMode="auto">
            <a:xfrm>
              <a:off x="1119" y="295"/>
              <a:ext cx="40" cy="36"/>
            </a:xfrm>
            <a:custGeom>
              <a:avLst/>
              <a:gdLst>
                <a:gd name="T0" fmla="*/ 0 w 17"/>
                <a:gd name="T1" fmla="*/ 9 h 15"/>
                <a:gd name="T2" fmla="*/ 1 w 17"/>
                <a:gd name="T3" fmla="*/ 12 h 15"/>
                <a:gd name="T4" fmla="*/ 5 w 17"/>
                <a:gd name="T5" fmla="*/ 15 h 15"/>
                <a:gd name="T6" fmla="*/ 13 w 17"/>
                <a:gd name="T7" fmla="*/ 14 h 15"/>
                <a:gd name="T8" fmla="*/ 11 w 17"/>
                <a:gd name="T9" fmla="*/ 2 h 15"/>
                <a:gd name="T10" fmla="*/ 0 w 17"/>
                <a:gd name="T11" fmla="*/ 9 h 15"/>
              </a:gdLst>
              <a:ahLst/>
              <a:cxnLst>
                <a:cxn ang="0">
                  <a:pos x="T0" y="T1"/>
                </a:cxn>
                <a:cxn ang="0">
                  <a:pos x="T2" y="T3"/>
                </a:cxn>
                <a:cxn ang="0">
                  <a:pos x="T4" y="T5"/>
                </a:cxn>
                <a:cxn ang="0">
                  <a:pos x="T6" y="T7"/>
                </a:cxn>
                <a:cxn ang="0">
                  <a:pos x="T8" y="T9"/>
                </a:cxn>
                <a:cxn ang="0">
                  <a:pos x="T10" y="T11"/>
                </a:cxn>
              </a:cxnLst>
              <a:rect l="0" t="0" r="r" b="b"/>
              <a:pathLst>
                <a:path w="17" h="15">
                  <a:moveTo>
                    <a:pt x="0" y="9"/>
                  </a:moveTo>
                  <a:cubicBezTo>
                    <a:pt x="0" y="10"/>
                    <a:pt x="0" y="11"/>
                    <a:pt x="1" y="12"/>
                  </a:cubicBezTo>
                  <a:cubicBezTo>
                    <a:pt x="2" y="14"/>
                    <a:pt x="4" y="14"/>
                    <a:pt x="5" y="15"/>
                  </a:cubicBezTo>
                  <a:cubicBezTo>
                    <a:pt x="8" y="15"/>
                    <a:pt x="11" y="15"/>
                    <a:pt x="13" y="14"/>
                  </a:cubicBezTo>
                  <a:cubicBezTo>
                    <a:pt x="17" y="11"/>
                    <a:pt x="16" y="4"/>
                    <a:pt x="11" y="2"/>
                  </a:cubicBezTo>
                  <a:cubicBezTo>
                    <a:pt x="7" y="0"/>
                    <a:pt x="1" y="4"/>
                    <a:pt x="0" y="9"/>
                  </a:cubicBezTo>
                  <a:close/>
                </a:path>
              </a:pathLst>
            </a:custGeom>
            <a:solidFill>
              <a:srgbClr val="536D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3" name="Freeform 3207">
              <a:extLst>
                <a:ext uri="{FF2B5EF4-FFF2-40B4-BE49-F238E27FC236}">
                  <a16:creationId xmlns:a16="http://schemas.microsoft.com/office/drawing/2014/main" id="{091DFB98-A895-4DBC-AAB6-355A38452A8F}"/>
                </a:ext>
              </a:extLst>
            </p:cNvPr>
            <p:cNvSpPr>
              <a:spLocks/>
            </p:cNvSpPr>
            <p:nvPr/>
          </p:nvSpPr>
          <p:spPr bwMode="auto">
            <a:xfrm>
              <a:off x="1133" y="305"/>
              <a:ext cx="9" cy="7"/>
            </a:xfrm>
            <a:custGeom>
              <a:avLst/>
              <a:gdLst>
                <a:gd name="T0" fmla="*/ 0 w 4"/>
                <a:gd name="T1" fmla="*/ 2 h 3"/>
                <a:gd name="T2" fmla="*/ 1 w 4"/>
                <a:gd name="T3" fmla="*/ 3 h 3"/>
                <a:gd name="T4" fmla="*/ 2 w 4"/>
                <a:gd name="T5" fmla="*/ 3 h 3"/>
                <a:gd name="T6" fmla="*/ 3 w 4"/>
                <a:gd name="T7" fmla="*/ 3 h 3"/>
                <a:gd name="T8" fmla="*/ 3 w 4"/>
                <a:gd name="T9" fmla="*/ 0 h 3"/>
                <a:gd name="T10" fmla="*/ 0 w 4"/>
                <a:gd name="T11" fmla="*/ 2 h 3"/>
              </a:gdLst>
              <a:ahLst/>
              <a:cxnLst>
                <a:cxn ang="0">
                  <a:pos x="T0" y="T1"/>
                </a:cxn>
                <a:cxn ang="0">
                  <a:pos x="T2" y="T3"/>
                </a:cxn>
                <a:cxn ang="0">
                  <a:pos x="T4" y="T5"/>
                </a:cxn>
                <a:cxn ang="0">
                  <a:pos x="T6" y="T7"/>
                </a:cxn>
                <a:cxn ang="0">
                  <a:pos x="T8" y="T9"/>
                </a:cxn>
                <a:cxn ang="0">
                  <a:pos x="T10" y="T11"/>
                </a:cxn>
              </a:cxnLst>
              <a:rect l="0" t="0" r="r" b="b"/>
              <a:pathLst>
                <a:path w="4" h="3">
                  <a:moveTo>
                    <a:pt x="0" y="2"/>
                  </a:moveTo>
                  <a:cubicBezTo>
                    <a:pt x="1" y="3"/>
                    <a:pt x="1" y="3"/>
                    <a:pt x="1" y="3"/>
                  </a:cubicBezTo>
                  <a:cubicBezTo>
                    <a:pt x="1" y="3"/>
                    <a:pt x="1" y="3"/>
                    <a:pt x="2" y="3"/>
                  </a:cubicBezTo>
                  <a:cubicBezTo>
                    <a:pt x="2" y="3"/>
                    <a:pt x="3" y="3"/>
                    <a:pt x="3" y="3"/>
                  </a:cubicBezTo>
                  <a:cubicBezTo>
                    <a:pt x="4" y="2"/>
                    <a:pt x="4" y="0"/>
                    <a:pt x="3" y="0"/>
                  </a:cubicBezTo>
                  <a:cubicBezTo>
                    <a:pt x="2" y="0"/>
                    <a:pt x="1"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4" name="Freeform 3208">
              <a:extLst>
                <a:ext uri="{FF2B5EF4-FFF2-40B4-BE49-F238E27FC236}">
                  <a16:creationId xmlns:a16="http://schemas.microsoft.com/office/drawing/2014/main" id="{C078F365-A948-4DD2-9B38-FB18401B90F9}"/>
                </a:ext>
              </a:extLst>
            </p:cNvPr>
            <p:cNvSpPr>
              <a:spLocks/>
            </p:cNvSpPr>
            <p:nvPr/>
          </p:nvSpPr>
          <p:spPr bwMode="auto">
            <a:xfrm>
              <a:off x="966" y="216"/>
              <a:ext cx="145" cy="228"/>
            </a:xfrm>
            <a:custGeom>
              <a:avLst/>
              <a:gdLst>
                <a:gd name="T0" fmla="*/ 44 w 61"/>
                <a:gd name="T1" fmla="*/ 93 h 95"/>
                <a:gd name="T2" fmla="*/ 9 w 61"/>
                <a:gd name="T3" fmla="*/ 71 h 95"/>
                <a:gd name="T4" fmla="*/ 7 w 61"/>
                <a:gd name="T5" fmla="*/ 30 h 95"/>
                <a:gd name="T6" fmla="*/ 19 w 61"/>
                <a:gd name="T7" fmla="*/ 14 h 95"/>
                <a:gd name="T8" fmla="*/ 38 w 61"/>
                <a:gd name="T9" fmla="*/ 2 h 95"/>
                <a:gd name="T10" fmla="*/ 61 w 61"/>
                <a:gd name="T11" fmla="*/ 4 h 95"/>
                <a:gd name="T12" fmla="*/ 29 w 61"/>
                <a:gd name="T13" fmla="*/ 16 h 95"/>
                <a:gd name="T14" fmla="*/ 16 w 61"/>
                <a:gd name="T15" fmla="*/ 33 h 95"/>
                <a:gd name="T16" fmla="*/ 12 w 61"/>
                <a:gd name="T17" fmla="*/ 47 h 95"/>
                <a:gd name="T18" fmla="*/ 19 w 61"/>
                <a:gd name="T19" fmla="*/ 72 h 95"/>
                <a:gd name="T20" fmla="*/ 38 w 61"/>
                <a:gd name="T21" fmla="*/ 91 h 95"/>
                <a:gd name="T22" fmla="*/ 43 w 61"/>
                <a:gd name="T23" fmla="*/ 92 h 95"/>
                <a:gd name="T24" fmla="*/ 44 w 61"/>
                <a:gd name="T25" fmla="*/ 9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95">
                  <a:moveTo>
                    <a:pt x="44" y="93"/>
                  </a:moveTo>
                  <a:cubicBezTo>
                    <a:pt x="30" y="90"/>
                    <a:pt x="17" y="83"/>
                    <a:pt x="9" y="71"/>
                  </a:cubicBezTo>
                  <a:cubicBezTo>
                    <a:pt x="2" y="59"/>
                    <a:pt x="0" y="43"/>
                    <a:pt x="7" y="30"/>
                  </a:cubicBezTo>
                  <a:cubicBezTo>
                    <a:pt x="10" y="25"/>
                    <a:pt x="15" y="18"/>
                    <a:pt x="19" y="14"/>
                  </a:cubicBezTo>
                  <a:cubicBezTo>
                    <a:pt x="25" y="8"/>
                    <a:pt x="31" y="5"/>
                    <a:pt x="38" y="2"/>
                  </a:cubicBezTo>
                  <a:cubicBezTo>
                    <a:pt x="46" y="0"/>
                    <a:pt x="54" y="0"/>
                    <a:pt x="61" y="4"/>
                  </a:cubicBezTo>
                  <a:cubicBezTo>
                    <a:pt x="49" y="5"/>
                    <a:pt x="38" y="9"/>
                    <a:pt x="29" y="16"/>
                  </a:cubicBezTo>
                  <a:cubicBezTo>
                    <a:pt x="24" y="21"/>
                    <a:pt x="19" y="27"/>
                    <a:pt x="16" y="33"/>
                  </a:cubicBezTo>
                  <a:cubicBezTo>
                    <a:pt x="14" y="38"/>
                    <a:pt x="12" y="42"/>
                    <a:pt x="12" y="47"/>
                  </a:cubicBezTo>
                  <a:cubicBezTo>
                    <a:pt x="11" y="56"/>
                    <a:pt x="14" y="65"/>
                    <a:pt x="19" y="72"/>
                  </a:cubicBezTo>
                  <a:cubicBezTo>
                    <a:pt x="24" y="80"/>
                    <a:pt x="31" y="85"/>
                    <a:pt x="38" y="91"/>
                  </a:cubicBezTo>
                  <a:cubicBezTo>
                    <a:pt x="40" y="91"/>
                    <a:pt x="41" y="92"/>
                    <a:pt x="43" y="92"/>
                  </a:cubicBezTo>
                  <a:cubicBezTo>
                    <a:pt x="44" y="92"/>
                    <a:pt x="45" y="95"/>
                    <a:pt x="44" y="93"/>
                  </a:cubicBezTo>
                  <a:close/>
                </a:path>
              </a:pathLst>
            </a:custGeom>
            <a:solidFill>
              <a:srgbClr val="536D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5" name="Freeform 3209">
              <a:extLst>
                <a:ext uri="{FF2B5EF4-FFF2-40B4-BE49-F238E27FC236}">
                  <a16:creationId xmlns:a16="http://schemas.microsoft.com/office/drawing/2014/main" id="{6ECBB94D-A7E3-4DFD-BACE-87CF9EEFD7B7}"/>
                </a:ext>
              </a:extLst>
            </p:cNvPr>
            <p:cNvSpPr>
              <a:spLocks/>
            </p:cNvSpPr>
            <p:nvPr/>
          </p:nvSpPr>
          <p:spPr bwMode="auto">
            <a:xfrm>
              <a:off x="845" y="393"/>
              <a:ext cx="143" cy="82"/>
            </a:xfrm>
            <a:custGeom>
              <a:avLst/>
              <a:gdLst>
                <a:gd name="T0" fmla="*/ 26 w 60"/>
                <a:gd name="T1" fmla="*/ 2 h 34"/>
                <a:gd name="T2" fmla="*/ 8 w 60"/>
                <a:gd name="T3" fmla="*/ 0 h 34"/>
                <a:gd name="T4" fmla="*/ 4 w 60"/>
                <a:gd name="T5" fmla="*/ 1 h 34"/>
                <a:gd name="T6" fmla="*/ 1 w 60"/>
                <a:gd name="T7" fmla="*/ 6 h 34"/>
                <a:gd name="T8" fmla="*/ 2 w 60"/>
                <a:gd name="T9" fmla="*/ 24 h 34"/>
                <a:gd name="T10" fmla="*/ 9 w 60"/>
                <a:gd name="T11" fmla="*/ 32 h 34"/>
                <a:gd name="T12" fmla="*/ 14 w 60"/>
                <a:gd name="T13" fmla="*/ 34 h 34"/>
                <a:gd name="T14" fmla="*/ 18 w 60"/>
                <a:gd name="T15" fmla="*/ 33 h 34"/>
                <a:gd name="T16" fmla="*/ 51 w 60"/>
                <a:gd name="T17" fmla="*/ 15 h 34"/>
                <a:gd name="T18" fmla="*/ 52 w 60"/>
                <a:gd name="T19" fmla="*/ 1 h 34"/>
                <a:gd name="T20" fmla="*/ 42 w 60"/>
                <a:gd name="T21" fmla="*/ 2 h 34"/>
                <a:gd name="T22" fmla="*/ 26 w 60"/>
                <a:gd name="T23"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34">
                  <a:moveTo>
                    <a:pt x="26" y="2"/>
                  </a:moveTo>
                  <a:cubicBezTo>
                    <a:pt x="20" y="1"/>
                    <a:pt x="14" y="1"/>
                    <a:pt x="8" y="0"/>
                  </a:cubicBezTo>
                  <a:cubicBezTo>
                    <a:pt x="6" y="0"/>
                    <a:pt x="5" y="0"/>
                    <a:pt x="4" y="1"/>
                  </a:cubicBezTo>
                  <a:cubicBezTo>
                    <a:pt x="2" y="2"/>
                    <a:pt x="1" y="4"/>
                    <a:pt x="1" y="6"/>
                  </a:cubicBezTo>
                  <a:cubicBezTo>
                    <a:pt x="0" y="12"/>
                    <a:pt x="0" y="18"/>
                    <a:pt x="2" y="24"/>
                  </a:cubicBezTo>
                  <a:cubicBezTo>
                    <a:pt x="3" y="27"/>
                    <a:pt x="6" y="30"/>
                    <a:pt x="9" y="32"/>
                  </a:cubicBezTo>
                  <a:cubicBezTo>
                    <a:pt x="11" y="33"/>
                    <a:pt x="12" y="34"/>
                    <a:pt x="14" y="34"/>
                  </a:cubicBezTo>
                  <a:cubicBezTo>
                    <a:pt x="16" y="34"/>
                    <a:pt x="17" y="34"/>
                    <a:pt x="18" y="33"/>
                  </a:cubicBezTo>
                  <a:cubicBezTo>
                    <a:pt x="30" y="28"/>
                    <a:pt x="39" y="18"/>
                    <a:pt x="51" y="15"/>
                  </a:cubicBezTo>
                  <a:cubicBezTo>
                    <a:pt x="59" y="13"/>
                    <a:pt x="60" y="3"/>
                    <a:pt x="52" y="1"/>
                  </a:cubicBezTo>
                  <a:cubicBezTo>
                    <a:pt x="49" y="0"/>
                    <a:pt x="45" y="1"/>
                    <a:pt x="42" y="2"/>
                  </a:cubicBezTo>
                  <a:cubicBezTo>
                    <a:pt x="37" y="2"/>
                    <a:pt x="31" y="2"/>
                    <a:pt x="26" y="2"/>
                  </a:cubicBezTo>
                </a:path>
              </a:pathLst>
            </a:custGeom>
            <a:solidFill>
              <a:srgbClr val="536D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6" name="Freeform 3210">
              <a:extLst>
                <a:ext uri="{FF2B5EF4-FFF2-40B4-BE49-F238E27FC236}">
                  <a16:creationId xmlns:a16="http://schemas.microsoft.com/office/drawing/2014/main" id="{1CE31346-C952-48C6-B338-80BF77B91A3F}"/>
                </a:ext>
              </a:extLst>
            </p:cNvPr>
            <p:cNvSpPr>
              <a:spLocks/>
            </p:cNvSpPr>
            <p:nvPr/>
          </p:nvSpPr>
          <p:spPr bwMode="auto">
            <a:xfrm>
              <a:off x="849" y="396"/>
              <a:ext cx="127" cy="12"/>
            </a:xfrm>
            <a:custGeom>
              <a:avLst/>
              <a:gdLst>
                <a:gd name="T0" fmla="*/ 1 w 53"/>
                <a:gd name="T1" fmla="*/ 0 h 5"/>
                <a:gd name="T2" fmla="*/ 0 w 53"/>
                <a:gd name="T3" fmla="*/ 2 h 5"/>
                <a:gd name="T4" fmla="*/ 24 w 53"/>
                <a:gd name="T5" fmla="*/ 5 h 5"/>
                <a:gd name="T6" fmla="*/ 33 w 53"/>
                <a:gd name="T7" fmla="*/ 5 h 5"/>
                <a:gd name="T8" fmla="*/ 53 w 53"/>
                <a:gd name="T9" fmla="*/ 2 h 5"/>
                <a:gd name="T10" fmla="*/ 51 w 53"/>
                <a:gd name="T11" fmla="*/ 1 h 5"/>
                <a:gd name="T12" fmla="*/ 31 w 53"/>
                <a:gd name="T13" fmla="*/ 3 h 5"/>
                <a:gd name="T14" fmla="*/ 1 w 53"/>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5">
                  <a:moveTo>
                    <a:pt x="1" y="0"/>
                  </a:moveTo>
                  <a:cubicBezTo>
                    <a:pt x="0" y="1"/>
                    <a:pt x="0" y="2"/>
                    <a:pt x="0" y="2"/>
                  </a:cubicBezTo>
                  <a:cubicBezTo>
                    <a:pt x="8" y="4"/>
                    <a:pt x="16" y="4"/>
                    <a:pt x="24" y="5"/>
                  </a:cubicBezTo>
                  <a:cubicBezTo>
                    <a:pt x="27" y="5"/>
                    <a:pt x="30" y="5"/>
                    <a:pt x="33" y="5"/>
                  </a:cubicBezTo>
                  <a:cubicBezTo>
                    <a:pt x="40" y="5"/>
                    <a:pt x="47" y="4"/>
                    <a:pt x="53" y="2"/>
                  </a:cubicBezTo>
                  <a:cubicBezTo>
                    <a:pt x="53" y="1"/>
                    <a:pt x="52" y="1"/>
                    <a:pt x="51" y="1"/>
                  </a:cubicBezTo>
                  <a:cubicBezTo>
                    <a:pt x="45" y="2"/>
                    <a:pt x="38" y="3"/>
                    <a:pt x="31" y="3"/>
                  </a:cubicBezTo>
                  <a:cubicBezTo>
                    <a:pt x="21" y="3"/>
                    <a:pt x="11" y="2"/>
                    <a:pt x="1" y="0"/>
                  </a:cubicBezTo>
                </a:path>
              </a:pathLst>
            </a:custGeom>
            <a:solidFill>
              <a:srgbClr val="719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7" name="Freeform 3211">
              <a:extLst>
                <a:ext uri="{FF2B5EF4-FFF2-40B4-BE49-F238E27FC236}">
                  <a16:creationId xmlns:a16="http://schemas.microsoft.com/office/drawing/2014/main" id="{EC692951-B25F-43E4-BB3D-99B321940C4E}"/>
                </a:ext>
              </a:extLst>
            </p:cNvPr>
            <p:cNvSpPr>
              <a:spLocks/>
            </p:cNvSpPr>
            <p:nvPr/>
          </p:nvSpPr>
          <p:spPr bwMode="auto">
            <a:xfrm>
              <a:off x="871" y="422"/>
              <a:ext cx="107" cy="53"/>
            </a:xfrm>
            <a:custGeom>
              <a:avLst/>
              <a:gdLst>
                <a:gd name="T0" fmla="*/ 45 w 45"/>
                <a:gd name="T1" fmla="*/ 0 h 22"/>
                <a:gd name="T2" fmla="*/ 19 w 45"/>
                <a:gd name="T3" fmla="*/ 11 h 22"/>
                <a:gd name="T4" fmla="*/ 0 w 45"/>
                <a:gd name="T5" fmla="*/ 21 h 22"/>
                <a:gd name="T6" fmla="*/ 3 w 45"/>
                <a:gd name="T7" fmla="*/ 22 h 22"/>
                <a:gd name="T8" fmla="*/ 20 w 45"/>
                <a:gd name="T9" fmla="*/ 13 h 22"/>
                <a:gd name="T10" fmla="*/ 24 w 45"/>
                <a:gd name="T11" fmla="*/ 11 h 22"/>
                <a:gd name="T12" fmla="*/ 40 w 45"/>
                <a:gd name="T13" fmla="*/ 3 h 22"/>
                <a:gd name="T14" fmla="*/ 45 w 45"/>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22">
                  <a:moveTo>
                    <a:pt x="45" y="0"/>
                  </a:moveTo>
                  <a:cubicBezTo>
                    <a:pt x="36" y="2"/>
                    <a:pt x="27" y="7"/>
                    <a:pt x="19" y="11"/>
                  </a:cubicBezTo>
                  <a:cubicBezTo>
                    <a:pt x="12" y="14"/>
                    <a:pt x="6" y="17"/>
                    <a:pt x="0" y="21"/>
                  </a:cubicBezTo>
                  <a:cubicBezTo>
                    <a:pt x="1" y="22"/>
                    <a:pt x="2" y="22"/>
                    <a:pt x="3" y="22"/>
                  </a:cubicBezTo>
                  <a:cubicBezTo>
                    <a:pt x="9" y="19"/>
                    <a:pt x="14" y="16"/>
                    <a:pt x="20" y="13"/>
                  </a:cubicBezTo>
                  <a:cubicBezTo>
                    <a:pt x="21" y="12"/>
                    <a:pt x="23" y="12"/>
                    <a:pt x="24" y="11"/>
                  </a:cubicBezTo>
                  <a:cubicBezTo>
                    <a:pt x="29" y="8"/>
                    <a:pt x="35" y="5"/>
                    <a:pt x="40" y="3"/>
                  </a:cubicBezTo>
                  <a:cubicBezTo>
                    <a:pt x="43" y="3"/>
                    <a:pt x="44" y="1"/>
                    <a:pt x="45" y="0"/>
                  </a:cubicBezTo>
                </a:path>
              </a:pathLst>
            </a:custGeom>
            <a:solidFill>
              <a:srgbClr val="719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8" name="Freeform 3212">
              <a:extLst>
                <a:ext uri="{FF2B5EF4-FFF2-40B4-BE49-F238E27FC236}">
                  <a16:creationId xmlns:a16="http://schemas.microsoft.com/office/drawing/2014/main" id="{3DC047A9-8976-4422-8B47-6CD85F33C63A}"/>
                </a:ext>
              </a:extLst>
            </p:cNvPr>
            <p:cNvSpPr>
              <a:spLocks/>
            </p:cNvSpPr>
            <p:nvPr/>
          </p:nvSpPr>
          <p:spPr bwMode="auto">
            <a:xfrm>
              <a:off x="847" y="400"/>
              <a:ext cx="133" cy="22"/>
            </a:xfrm>
            <a:custGeom>
              <a:avLst/>
              <a:gdLst>
                <a:gd name="T0" fmla="*/ 55 w 56"/>
                <a:gd name="T1" fmla="*/ 0 h 9"/>
                <a:gd name="T2" fmla="*/ 48 w 56"/>
                <a:gd name="T3" fmla="*/ 3 h 9"/>
                <a:gd name="T4" fmla="*/ 30 w 56"/>
                <a:gd name="T5" fmla="*/ 6 h 9"/>
                <a:gd name="T6" fmla="*/ 16 w 56"/>
                <a:gd name="T7" fmla="*/ 7 h 9"/>
                <a:gd name="T8" fmla="*/ 0 w 56"/>
                <a:gd name="T9" fmla="*/ 6 h 9"/>
                <a:gd name="T10" fmla="*/ 0 w 56"/>
                <a:gd name="T11" fmla="*/ 8 h 9"/>
                <a:gd name="T12" fmla="*/ 15 w 56"/>
                <a:gd name="T13" fmla="*/ 9 h 9"/>
                <a:gd name="T14" fmla="*/ 33 w 56"/>
                <a:gd name="T15" fmla="*/ 8 h 9"/>
                <a:gd name="T16" fmla="*/ 56 w 56"/>
                <a:gd name="T17" fmla="*/ 2 h 9"/>
                <a:gd name="T18" fmla="*/ 55 w 56"/>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9">
                  <a:moveTo>
                    <a:pt x="55" y="0"/>
                  </a:moveTo>
                  <a:cubicBezTo>
                    <a:pt x="52" y="1"/>
                    <a:pt x="50" y="2"/>
                    <a:pt x="48" y="3"/>
                  </a:cubicBezTo>
                  <a:cubicBezTo>
                    <a:pt x="42" y="5"/>
                    <a:pt x="36" y="6"/>
                    <a:pt x="30" y="6"/>
                  </a:cubicBezTo>
                  <a:cubicBezTo>
                    <a:pt x="25" y="7"/>
                    <a:pt x="21" y="7"/>
                    <a:pt x="16" y="7"/>
                  </a:cubicBezTo>
                  <a:cubicBezTo>
                    <a:pt x="11" y="7"/>
                    <a:pt x="5" y="7"/>
                    <a:pt x="0" y="6"/>
                  </a:cubicBezTo>
                  <a:cubicBezTo>
                    <a:pt x="0" y="7"/>
                    <a:pt x="0" y="7"/>
                    <a:pt x="0" y="8"/>
                  </a:cubicBezTo>
                  <a:cubicBezTo>
                    <a:pt x="4" y="9"/>
                    <a:pt x="10" y="9"/>
                    <a:pt x="15" y="9"/>
                  </a:cubicBezTo>
                  <a:cubicBezTo>
                    <a:pt x="21" y="9"/>
                    <a:pt x="27" y="9"/>
                    <a:pt x="33" y="8"/>
                  </a:cubicBezTo>
                  <a:cubicBezTo>
                    <a:pt x="40" y="8"/>
                    <a:pt x="49" y="6"/>
                    <a:pt x="56" y="2"/>
                  </a:cubicBezTo>
                  <a:cubicBezTo>
                    <a:pt x="56" y="2"/>
                    <a:pt x="55" y="1"/>
                    <a:pt x="55" y="0"/>
                  </a:cubicBezTo>
                </a:path>
              </a:pathLst>
            </a:custGeom>
            <a:solidFill>
              <a:srgbClr val="719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9" name="Freeform 3213">
              <a:extLst>
                <a:ext uri="{FF2B5EF4-FFF2-40B4-BE49-F238E27FC236}">
                  <a16:creationId xmlns:a16="http://schemas.microsoft.com/office/drawing/2014/main" id="{1C0A9367-D43C-46BD-8E09-9D586C0A325F}"/>
                </a:ext>
              </a:extLst>
            </p:cNvPr>
            <p:cNvSpPr>
              <a:spLocks/>
            </p:cNvSpPr>
            <p:nvPr/>
          </p:nvSpPr>
          <p:spPr bwMode="auto">
            <a:xfrm>
              <a:off x="847" y="408"/>
              <a:ext cx="133" cy="38"/>
            </a:xfrm>
            <a:custGeom>
              <a:avLst/>
              <a:gdLst>
                <a:gd name="T0" fmla="*/ 56 w 56"/>
                <a:gd name="T1" fmla="*/ 0 h 16"/>
                <a:gd name="T2" fmla="*/ 28 w 56"/>
                <a:gd name="T3" fmla="*/ 10 h 16"/>
                <a:gd name="T4" fmla="*/ 0 w 56"/>
                <a:gd name="T5" fmla="*/ 14 h 16"/>
                <a:gd name="T6" fmla="*/ 0 w 56"/>
                <a:gd name="T7" fmla="*/ 16 h 16"/>
                <a:gd name="T8" fmla="*/ 4 w 56"/>
                <a:gd name="T9" fmla="*/ 16 h 16"/>
                <a:gd name="T10" fmla="*/ 28 w 56"/>
                <a:gd name="T11" fmla="*/ 13 h 16"/>
                <a:gd name="T12" fmla="*/ 56 w 56"/>
                <a:gd name="T13" fmla="*/ 3 h 16"/>
                <a:gd name="T14" fmla="*/ 56 w 56"/>
                <a:gd name="T15" fmla="*/ 2 h 16"/>
                <a:gd name="T16" fmla="*/ 56 w 56"/>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16">
                  <a:moveTo>
                    <a:pt x="56" y="0"/>
                  </a:moveTo>
                  <a:cubicBezTo>
                    <a:pt x="47" y="3"/>
                    <a:pt x="38" y="8"/>
                    <a:pt x="28" y="10"/>
                  </a:cubicBezTo>
                  <a:cubicBezTo>
                    <a:pt x="19" y="12"/>
                    <a:pt x="9" y="12"/>
                    <a:pt x="0" y="14"/>
                  </a:cubicBezTo>
                  <a:cubicBezTo>
                    <a:pt x="0" y="15"/>
                    <a:pt x="0" y="15"/>
                    <a:pt x="0" y="16"/>
                  </a:cubicBezTo>
                  <a:cubicBezTo>
                    <a:pt x="1" y="16"/>
                    <a:pt x="3" y="16"/>
                    <a:pt x="4" y="16"/>
                  </a:cubicBezTo>
                  <a:cubicBezTo>
                    <a:pt x="12" y="16"/>
                    <a:pt x="20" y="15"/>
                    <a:pt x="28" y="13"/>
                  </a:cubicBezTo>
                  <a:cubicBezTo>
                    <a:pt x="37" y="11"/>
                    <a:pt x="48" y="8"/>
                    <a:pt x="56" y="3"/>
                  </a:cubicBezTo>
                  <a:cubicBezTo>
                    <a:pt x="56" y="3"/>
                    <a:pt x="56" y="2"/>
                    <a:pt x="56" y="2"/>
                  </a:cubicBezTo>
                  <a:cubicBezTo>
                    <a:pt x="56" y="1"/>
                    <a:pt x="56" y="0"/>
                    <a:pt x="56" y="0"/>
                  </a:cubicBezTo>
                </a:path>
              </a:pathLst>
            </a:custGeom>
            <a:solidFill>
              <a:srgbClr val="719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0" name="Freeform 3214">
              <a:extLst>
                <a:ext uri="{FF2B5EF4-FFF2-40B4-BE49-F238E27FC236}">
                  <a16:creationId xmlns:a16="http://schemas.microsoft.com/office/drawing/2014/main" id="{3CC2C7FC-A4E0-46E2-ABA9-34954D8D8DA6}"/>
                </a:ext>
              </a:extLst>
            </p:cNvPr>
            <p:cNvSpPr>
              <a:spLocks/>
            </p:cNvSpPr>
            <p:nvPr/>
          </p:nvSpPr>
          <p:spPr bwMode="auto">
            <a:xfrm>
              <a:off x="837" y="177"/>
              <a:ext cx="20" cy="22"/>
            </a:xfrm>
            <a:custGeom>
              <a:avLst/>
              <a:gdLst>
                <a:gd name="T0" fmla="*/ 0 w 8"/>
                <a:gd name="T1" fmla="*/ 5 h 9"/>
                <a:gd name="T2" fmla="*/ 2 w 8"/>
                <a:gd name="T3" fmla="*/ 8 h 9"/>
                <a:gd name="T4" fmla="*/ 7 w 8"/>
                <a:gd name="T5" fmla="*/ 6 h 9"/>
                <a:gd name="T6" fmla="*/ 7 w 8"/>
                <a:gd name="T7" fmla="*/ 6 h 9"/>
                <a:gd name="T8" fmla="*/ 6 w 8"/>
                <a:gd name="T9" fmla="*/ 7 h 9"/>
                <a:gd name="T10" fmla="*/ 7 w 8"/>
                <a:gd name="T11" fmla="*/ 3 h 9"/>
                <a:gd name="T12" fmla="*/ 5 w 8"/>
                <a:gd name="T13" fmla="*/ 0 h 9"/>
                <a:gd name="T14" fmla="*/ 1 w 8"/>
                <a:gd name="T15" fmla="*/ 1 h 9"/>
                <a:gd name="T16" fmla="*/ 0 w 8"/>
                <a:gd name="T17"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9">
                  <a:moveTo>
                    <a:pt x="0" y="5"/>
                  </a:moveTo>
                  <a:cubicBezTo>
                    <a:pt x="0" y="6"/>
                    <a:pt x="1" y="7"/>
                    <a:pt x="2" y="8"/>
                  </a:cubicBezTo>
                  <a:cubicBezTo>
                    <a:pt x="4" y="9"/>
                    <a:pt x="6" y="8"/>
                    <a:pt x="7" y="6"/>
                  </a:cubicBezTo>
                  <a:cubicBezTo>
                    <a:pt x="7" y="6"/>
                    <a:pt x="7" y="6"/>
                    <a:pt x="7" y="6"/>
                  </a:cubicBezTo>
                  <a:cubicBezTo>
                    <a:pt x="7" y="6"/>
                    <a:pt x="7" y="6"/>
                    <a:pt x="6" y="7"/>
                  </a:cubicBezTo>
                  <a:cubicBezTo>
                    <a:pt x="7" y="5"/>
                    <a:pt x="8" y="4"/>
                    <a:pt x="7" y="3"/>
                  </a:cubicBezTo>
                  <a:cubicBezTo>
                    <a:pt x="7" y="2"/>
                    <a:pt x="6" y="1"/>
                    <a:pt x="5" y="0"/>
                  </a:cubicBezTo>
                  <a:cubicBezTo>
                    <a:pt x="4" y="0"/>
                    <a:pt x="2" y="0"/>
                    <a:pt x="1" y="1"/>
                  </a:cubicBezTo>
                  <a:cubicBezTo>
                    <a:pt x="0" y="2"/>
                    <a:pt x="0" y="4"/>
                    <a:pt x="0" y="5"/>
                  </a:cubicBezTo>
                  <a:close/>
                </a:path>
              </a:pathLst>
            </a:custGeom>
            <a:solidFill>
              <a:srgbClr val="D8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1" name="Freeform 3215">
              <a:extLst>
                <a:ext uri="{FF2B5EF4-FFF2-40B4-BE49-F238E27FC236}">
                  <a16:creationId xmlns:a16="http://schemas.microsoft.com/office/drawing/2014/main" id="{DCBEC5A8-FAB8-4552-939C-54F3DCEF9F77}"/>
                </a:ext>
              </a:extLst>
            </p:cNvPr>
            <p:cNvSpPr>
              <a:spLocks/>
            </p:cNvSpPr>
            <p:nvPr/>
          </p:nvSpPr>
          <p:spPr bwMode="auto">
            <a:xfrm>
              <a:off x="697" y="180"/>
              <a:ext cx="31" cy="33"/>
            </a:xfrm>
            <a:custGeom>
              <a:avLst/>
              <a:gdLst>
                <a:gd name="T0" fmla="*/ 1 w 13"/>
                <a:gd name="T1" fmla="*/ 4 h 14"/>
                <a:gd name="T2" fmla="*/ 1 w 13"/>
                <a:gd name="T3" fmla="*/ 4 h 14"/>
                <a:gd name="T4" fmla="*/ 0 w 13"/>
                <a:gd name="T5" fmla="*/ 7 h 14"/>
                <a:gd name="T6" fmla="*/ 1 w 13"/>
                <a:gd name="T7" fmla="*/ 11 h 14"/>
                <a:gd name="T8" fmla="*/ 6 w 13"/>
                <a:gd name="T9" fmla="*/ 14 h 14"/>
                <a:gd name="T10" fmla="*/ 12 w 13"/>
                <a:gd name="T11" fmla="*/ 11 h 14"/>
                <a:gd name="T12" fmla="*/ 12 w 13"/>
                <a:gd name="T13" fmla="*/ 4 h 14"/>
                <a:gd name="T14" fmla="*/ 12 w 13"/>
                <a:gd name="T15" fmla="*/ 4 h 14"/>
                <a:gd name="T16" fmla="*/ 6 w 13"/>
                <a:gd name="T17" fmla="*/ 0 h 14"/>
                <a:gd name="T18" fmla="*/ 1 w 13"/>
                <a:gd name="T19"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1" y="4"/>
                  </a:moveTo>
                  <a:cubicBezTo>
                    <a:pt x="1" y="4"/>
                    <a:pt x="1" y="4"/>
                    <a:pt x="1" y="4"/>
                  </a:cubicBezTo>
                  <a:cubicBezTo>
                    <a:pt x="0" y="5"/>
                    <a:pt x="0" y="6"/>
                    <a:pt x="0" y="7"/>
                  </a:cubicBezTo>
                  <a:cubicBezTo>
                    <a:pt x="0" y="8"/>
                    <a:pt x="0" y="10"/>
                    <a:pt x="1" y="11"/>
                  </a:cubicBezTo>
                  <a:cubicBezTo>
                    <a:pt x="2" y="13"/>
                    <a:pt x="4" y="14"/>
                    <a:pt x="6" y="14"/>
                  </a:cubicBezTo>
                  <a:cubicBezTo>
                    <a:pt x="9" y="14"/>
                    <a:pt x="11" y="13"/>
                    <a:pt x="12" y="11"/>
                  </a:cubicBezTo>
                  <a:cubicBezTo>
                    <a:pt x="13" y="8"/>
                    <a:pt x="13" y="6"/>
                    <a:pt x="12" y="4"/>
                  </a:cubicBezTo>
                  <a:cubicBezTo>
                    <a:pt x="12" y="4"/>
                    <a:pt x="12" y="4"/>
                    <a:pt x="12" y="4"/>
                  </a:cubicBezTo>
                  <a:cubicBezTo>
                    <a:pt x="11" y="2"/>
                    <a:pt x="8" y="0"/>
                    <a:pt x="6" y="0"/>
                  </a:cubicBezTo>
                  <a:cubicBezTo>
                    <a:pt x="4" y="0"/>
                    <a:pt x="2" y="2"/>
                    <a:pt x="1" y="4"/>
                  </a:cubicBezTo>
                  <a:close/>
                </a:path>
              </a:pathLst>
            </a:custGeom>
            <a:solidFill>
              <a:srgbClr val="D8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2" name="Freeform 3216">
              <a:extLst>
                <a:ext uri="{FF2B5EF4-FFF2-40B4-BE49-F238E27FC236}">
                  <a16:creationId xmlns:a16="http://schemas.microsoft.com/office/drawing/2014/main" id="{06A7F8D7-8A0C-4086-9678-83789DF3CABA}"/>
                </a:ext>
              </a:extLst>
            </p:cNvPr>
            <p:cNvSpPr>
              <a:spLocks/>
            </p:cNvSpPr>
            <p:nvPr/>
          </p:nvSpPr>
          <p:spPr bwMode="auto">
            <a:xfrm>
              <a:off x="778" y="235"/>
              <a:ext cx="19" cy="17"/>
            </a:xfrm>
            <a:custGeom>
              <a:avLst/>
              <a:gdLst>
                <a:gd name="T0" fmla="*/ 4 w 8"/>
                <a:gd name="T1" fmla="*/ 7 h 7"/>
                <a:gd name="T2" fmla="*/ 4 w 8"/>
                <a:gd name="T3" fmla="*/ 0 h 7"/>
                <a:gd name="T4" fmla="*/ 4 w 8"/>
                <a:gd name="T5" fmla="*/ 7 h 7"/>
              </a:gdLst>
              <a:ahLst/>
              <a:cxnLst>
                <a:cxn ang="0">
                  <a:pos x="T0" y="T1"/>
                </a:cxn>
                <a:cxn ang="0">
                  <a:pos x="T2" y="T3"/>
                </a:cxn>
                <a:cxn ang="0">
                  <a:pos x="T4" y="T5"/>
                </a:cxn>
              </a:cxnLst>
              <a:rect l="0" t="0" r="r" b="b"/>
              <a:pathLst>
                <a:path w="8" h="7">
                  <a:moveTo>
                    <a:pt x="4" y="7"/>
                  </a:moveTo>
                  <a:cubicBezTo>
                    <a:pt x="8" y="7"/>
                    <a:pt x="8" y="0"/>
                    <a:pt x="4" y="0"/>
                  </a:cubicBezTo>
                  <a:cubicBezTo>
                    <a:pt x="0" y="0"/>
                    <a:pt x="0" y="7"/>
                    <a:pt x="4" y="7"/>
                  </a:cubicBezTo>
                  <a:close/>
                </a:path>
              </a:pathLst>
            </a:custGeom>
            <a:solidFill>
              <a:srgbClr val="D8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3" name="Freeform 3217">
              <a:extLst>
                <a:ext uri="{FF2B5EF4-FFF2-40B4-BE49-F238E27FC236}">
                  <a16:creationId xmlns:a16="http://schemas.microsoft.com/office/drawing/2014/main" id="{5FB1507E-0F1E-4254-8789-6940CDE46921}"/>
                </a:ext>
              </a:extLst>
            </p:cNvPr>
            <p:cNvSpPr>
              <a:spLocks/>
            </p:cNvSpPr>
            <p:nvPr/>
          </p:nvSpPr>
          <p:spPr bwMode="auto">
            <a:xfrm>
              <a:off x="909" y="199"/>
              <a:ext cx="26" cy="24"/>
            </a:xfrm>
            <a:custGeom>
              <a:avLst/>
              <a:gdLst>
                <a:gd name="T0" fmla="*/ 9 w 11"/>
                <a:gd name="T1" fmla="*/ 8 h 10"/>
                <a:gd name="T2" fmla="*/ 10 w 11"/>
                <a:gd name="T3" fmla="*/ 7 h 10"/>
                <a:gd name="T4" fmla="*/ 10 w 11"/>
                <a:gd name="T5" fmla="*/ 3 h 10"/>
                <a:gd name="T6" fmla="*/ 9 w 11"/>
                <a:gd name="T7" fmla="*/ 1 h 10"/>
                <a:gd name="T8" fmla="*/ 4 w 11"/>
                <a:gd name="T9" fmla="*/ 0 h 10"/>
                <a:gd name="T10" fmla="*/ 1 w 11"/>
                <a:gd name="T11" fmla="*/ 5 h 10"/>
                <a:gd name="T12" fmla="*/ 3 w 11"/>
                <a:gd name="T13" fmla="*/ 9 h 10"/>
                <a:gd name="T14" fmla="*/ 9 w 11"/>
                <a:gd name="T15" fmla="*/ 8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0">
                  <a:moveTo>
                    <a:pt x="9" y="8"/>
                  </a:moveTo>
                  <a:cubicBezTo>
                    <a:pt x="9" y="8"/>
                    <a:pt x="10" y="7"/>
                    <a:pt x="10" y="7"/>
                  </a:cubicBezTo>
                  <a:cubicBezTo>
                    <a:pt x="11" y="6"/>
                    <a:pt x="11" y="4"/>
                    <a:pt x="10" y="3"/>
                  </a:cubicBezTo>
                  <a:cubicBezTo>
                    <a:pt x="10" y="2"/>
                    <a:pt x="9" y="2"/>
                    <a:pt x="9" y="1"/>
                  </a:cubicBezTo>
                  <a:cubicBezTo>
                    <a:pt x="7" y="0"/>
                    <a:pt x="5" y="0"/>
                    <a:pt x="4" y="0"/>
                  </a:cubicBezTo>
                  <a:cubicBezTo>
                    <a:pt x="2" y="1"/>
                    <a:pt x="0" y="3"/>
                    <a:pt x="1" y="5"/>
                  </a:cubicBezTo>
                  <a:cubicBezTo>
                    <a:pt x="1" y="6"/>
                    <a:pt x="1" y="8"/>
                    <a:pt x="3" y="9"/>
                  </a:cubicBezTo>
                  <a:cubicBezTo>
                    <a:pt x="5" y="10"/>
                    <a:pt x="7" y="10"/>
                    <a:pt x="9" y="8"/>
                  </a:cubicBezTo>
                  <a:close/>
                </a:path>
              </a:pathLst>
            </a:custGeom>
            <a:solidFill>
              <a:srgbClr val="D8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4" name="Freeform 3218">
              <a:extLst>
                <a:ext uri="{FF2B5EF4-FFF2-40B4-BE49-F238E27FC236}">
                  <a16:creationId xmlns:a16="http://schemas.microsoft.com/office/drawing/2014/main" id="{52407657-EEFC-4486-9527-DA185A8E14A4}"/>
                </a:ext>
              </a:extLst>
            </p:cNvPr>
            <p:cNvSpPr>
              <a:spLocks/>
            </p:cNvSpPr>
            <p:nvPr/>
          </p:nvSpPr>
          <p:spPr bwMode="auto">
            <a:xfrm>
              <a:off x="966" y="161"/>
              <a:ext cx="24" cy="26"/>
            </a:xfrm>
            <a:custGeom>
              <a:avLst/>
              <a:gdLst>
                <a:gd name="T0" fmla="*/ 2 w 10"/>
                <a:gd name="T1" fmla="*/ 9 h 11"/>
                <a:gd name="T2" fmla="*/ 4 w 10"/>
                <a:gd name="T3" fmla="*/ 10 h 11"/>
                <a:gd name="T4" fmla="*/ 9 w 10"/>
                <a:gd name="T5" fmla="*/ 5 h 11"/>
                <a:gd name="T6" fmla="*/ 8 w 10"/>
                <a:gd name="T7" fmla="*/ 3 h 11"/>
                <a:gd name="T8" fmla="*/ 1 w 10"/>
                <a:gd name="T9" fmla="*/ 2 h 11"/>
                <a:gd name="T10" fmla="*/ 0 w 10"/>
                <a:gd name="T11" fmla="*/ 5 h 11"/>
                <a:gd name="T12" fmla="*/ 2 w 10"/>
                <a:gd name="T13" fmla="*/ 9 h 11"/>
              </a:gdLst>
              <a:ahLst/>
              <a:cxnLst>
                <a:cxn ang="0">
                  <a:pos x="T0" y="T1"/>
                </a:cxn>
                <a:cxn ang="0">
                  <a:pos x="T2" y="T3"/>
                </a:cxn>
                <a:cxn ang="0">
                  <a:pos x="T4" y="T5"/>
                </a:cxn>
                <a:cxn ang="0">
                  <a:pos x="T6" y="T7"/>
                </a:cxn>
                <a:cxn ang="0">
                  <a:pos x="T8" y="T9"/>
                </a:cxn>
                <a:cxn ang="0">
                  <a:pos x="T10" y="T11"/>
                </a:cxn>
                <a:cxn ang="0">
                  <a:pos x="T12" y="T13"/>
                </a:cxn>
              </a:cxnLst>
              <a:rect l="0" t="0" r="r" b="b"/>
              <a:pathLst>
                <a:path w="10" h="11">
                  <a:moveTo>
                    <a:pt x="2" y="9"/>
                  </a:moveTo>
                  <a:cubicBezTo>
                    <a:pt x="3" y="9"/>
                    <a:pt x="3" y="9"/>
                    <a:pt x="4" y="10"/>
                  </a:cubicBezTo>
                  <a:cubicBezTo>
                    <a:pt x="7" y="11"/>
                    <a:pt x="10" y="7"/>
                    <a:pt x="9" y="5"/>
                  </a:cubicBezTo>
                  <a:cubicBezTo>
                    <a:pt x="9" y="4"/>
                    <a:pt x="8" y="3"/>
                    <a:pt x="8" y="3"/>
                  </a:cubicBezTo>
                  <a:cubicBezTo>
                    <a:pt x="6" y="1"/>
                    <a:pt x="3" y="0"/>
                    <a:pt x="1" y="2"/>
                  </a:cubicBezTo>
                  <a:cubicBezTo>
                    <a:pt x="0" y="3"/>
                    <a:pt x="0" y="4"/>
                    <a:pt x="0" y="5"/>
                  </a:cubicBezTo>
                  <a:cubicBezTo>
                    <a:pt x="0" y="7"/>
                    <a:pt x="1" y="8"/>
                    <a:pt x="2" y="9"/>
                  </a:cubicBezTo>
                  <a:close/>
                </a:path>
              </a:pathLst>
            </a:custGeom>
            <a:solidFill>
              <a:srgbClr val="D8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5" name="Freeform 3219">
              <a:extLst>
                <a:ext uri="{FF2B5EF4-FFF2-40B4-BE49-F238E27FC236}">
                  <a16:creationId xmlns:a16="http://schemas.microsoft.com/office/drawing/2014/main" id="{854C2E9F-F43E-4F25-B602-9CEF9EAEB3E3}"/>
                </a:ext>
              </a:extLst>
            </p:cNvPr>
            <p:cNvSpPr>
              <a:spLocks/>
            </p:cNvSpPr>
            <p:nvPr/>
          </p:nvSpPr>
          <p:spPr bwMode="auto">
            <a:xfrm>
              <a:off x="594" y="211"/>
              <a:ext cx="10" cy="10"/>
            </a:xfrm>
            <a:custGeom>
              <a:avLst/>
              <a:gdLst>
                <a:gd name="T0" fmla="*/ 1 w 4"/>
                <a:gd name="T1" fmla="*/ 1 h 4"/>
                <a:gd name="T2" fmla="*/ 0 w 4"/>
                <a:gd name="T3" fmla="*/ 2 h 4"/>
                <a:gd name="T4" fmla="*/ 2 w 4"/>
                <a:gd name="T5" fmla="*/ 4 h 4"/>
                <a:gd name="T6" fmla="*/ 4 w 4"/>
                <a:gd name="T7" fmla="*/ 2 h 4"/>
                <a:gd name="T8" fmla="*/ 4 w 4"/>
                <a:gd name="T9" fmla="*/ 1 h 4"/>
                <a:gd name="T10" fmla="*/ 1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1" y="1"/>
                  </a:moveTo>
                  <a:cubicBezTo>
                    <a:pt x="0" y="2"/>
                    <a:pt x="0" y="2"/>
                    <a:pt x="0" y="2"/>
                  </a:cubicBezTo>
                  <a:cubicBezTo>
                    <a:pt x="0" y="3"/>
                    <a:pt x="1" y="4"/>
                    <a:pt x="2" y="4"/>
                  </a:cubicBezTo>
                  <a:cubicBezTo>
                    <a:pt x="3" y="4"/>
                    <a:pt x="4" y="3"/>
                    <a:pt x="4" y="2"/>
                  </a:cubicBezTo>
                  <a:cubicBezTo>
                    <a:pt x="4" y="1"/>
                    <a:pt x="4" y="1"/>
                    <a:pt x="4" y="1"/>
                  </a:cubicBezTo>
                  <a:cubicBezTo>
                    <a:pt x="3" y="0"/>
                    <a:pt x="1" y="0"/>
                    <a:pt x="1" y="1"/>
                  </a:cubicBezTo>
                  <a:close/>
                </a:path>
              </a:pathLst>
            </a:custGeom>
            <a:solidFill>
              <a:srgbClr val="D8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6" name="Freeform 3220">
              <a:extLst>
                <a:ext uri="{FF2B5EF4-FFF2-40B4-BE49-F238E27FC236}">
                  <a16:creationId xmlns:a16="http://schemas.microsoft.com/office/drawing/2014/main" id="{38545A5B-2FDC-42DF-9880-FBB75B2F0E1A}"/>
                </a:ext>
              </a:extLst>
            </p:cNvPr>
            <p:cNvSpPr>
              <a:spLocks/>
            </p:cNvSpPr>
            <p:nvPr/>
          </p:nvSpPr>
          <p:spPr bwMode="auto">
            <a:xfrm>
              <a:off x="597" y="266"/>
              <a:ext cx="19" cy="17"/>
            </a:xfrm>
            <a:custGeom>
              <a:avLst/>
              <a:gdLst>
                <a:gd name="T0" fmla="*/ 4 w 8"/>
                <a:gd name="T1" fmla="*/ 7 h 7"/>
                <a:gd name="T2" fmla="*/ 4 w 8"/>
                <a:gd name="T3" fmla="*/ 0 h 7"/>
                <a:gd name="T4" fmla="*/ 4 w 8"/>
                <a:gd name="T5" fmla="*/ 7 h 7"/>
              </a:gdLst>
              <a:ahLst/>
              <a:cxnLst>
                <a:cxn ang="0">
                  <a:pos x="T0" y="T1"/>
                </a:cxn>
                <a:cxn ang="0">
                  <a:pos x="T2" y="T3"/>
                </a:cxn>
                <a:cxn ang="0">
                  <a:pos x="T4" y="T5"/>
                </a:cxn>
              </a:cxnLst>
              <a:rect l="0" t="0" r="r" b="b"/>
              <a:pathLst>
                <a:path w="8" h="7">
                  <a:moveTo>
                    <a:pt x="4" y="7"/>
                  </a:moveTo>
                  <a:cubicBezTo>
                    <a:pt x="8" y="7"/>
                    <a:pt x="8" y="0"/>
                    <a:pt x="4" y="0"/>
                  </a:cubicBezTo>
                  <a:cubicBezTo>
                    <a:pt x="0" y="0"/>
                    <a:pt x="0" y="7"/>
                    <a:pt x="4" y="7"/>
                  </a:cubicBezTo>
                  <a:close/>
                </a:path>
              </a:pathLst>
            </a:custGeom>
            <a:solidFill>
              <a:srgbClr val="D8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7" name="Freeform 3221">
              <a:extLst>
                <a:ext uri="{FF2B5EF4-FFF2-40B4-BE49-F238E27FC236}">
                  <a16:creationId xmlns:a16="http://schemas.microsoft.com/office/drawing/2014/main" id="{4A989AB7-A474-4AD0-A133-F13F2127A385}"/>
                </a:ext>
              </a:extLst>
            </p:cNvPr>
            <p:cNvSpPr>
              <a:spLocks/>
            </p:cNvSpPr>
            <p:nvPr/>
          </p:nvSpPr>
          <p:spPr bwMode="auto">
            <a:xfrm>
              <a:off x="485" y="249"/>
              <a:ext cx="28" cy="34"/>
            </a:xfrm>
            <a:custGeom>
              <a:avLst/>
              <a:gdLst>
                <a:gd name="T0" fmla="*/ 4 w 12"/>
                <a:gd name="T1" fmla="*/ 2 h 14"/>
                <a:gd name="T2" fmla="*/ 3 w 12"/>
                <a:gd name="T3" fmla="*/ 2 h 14"/>
                <a:gd name="T4" fmla="*/ 5 w 12"/>
                <a:gd name="T5" fmla="*/ 2 h 14"/>
                <a:gd name="T6" fmla="*/ 1 w 12"/>
                <a:gd name="T7" fmla="*/ 4 h 14"/>
                <a:gd name="T8" fmla="*/ 0 w 12"/>
                <a:gd name="T9" fmla="*/ 8 h 14"/>
                <a:gd name="T10" fmla="*/ 1 w 12"/>
                <a:gd name="T11" fmla="*/ 11 h 14"/>
                <a:gd name="T12" fmla="*/ 3 w 12"/>
                <a:gd name="T13" fmla="*/ 13 h 14"/>
                <a:gd name="T14" fmla="*/ 10 w 12"/>
                <a:gd name="T15" fmla="*/ 12 h 14"/>
                <a:gd name="T16" fmla="*/ 12 w 12"/>
                <a:gd name="T17" fmla="*/ 8 h 14"/>
                <a:gd name="T18" fmla="*/ 11 w 12"/>
                <a:gd name="T19" fmla="*/ 4 h 14"/>
                <a:gd name="T20" fmla="*/ 11 w 12"/>
                <a:gd name="T21" fmla="*/ 4 h 14"/>
                <a:gd name="T22" fmla="*/ 11 w 12"/>
                <a:gd name="T23" fmla="*/ 5 h 14"/>
                <a:gd name="T24" fmla="*/ 11 w 12"/>
                <a:gd name="T25" fmla="*/ 4 h 14"/>
                <a:gd name="T26" fmla="*/ 4 w 12"/>
                <a:gd name="T27"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4">
                  <a:moveTo>
                    <a:pt x="4" y="2"/>
                  </a:moveTo>
                  <a:cubicBezTo>
                    <a:pt x="3" y="2"/>
                    <a:pt x="3" y="2"/>
                    <a:pt x="3" y="2"/>
                  </a:cubicBezTo>
                  <a:cubicBezTo>
                    <a:pt x="4" y="2"/>
                    <a:pt x="4" y="2"/>
                    <a:pt x="5" y="2"/>
                  </a:cubicBezTo>
                  <a:cubicBezTo>
                    <a:pt x="3" y="2"/>
                    <a:pt x="2" y="3"/>
                    <a:pt x="1" y="4"/>
                  </a:cubicBezTo>
                  <a:cubicBezTo>
                    <a:pt x="0" y="6"/>
                    <a:pt x="0" y="7"/>
                    <a:pt x="0" y="8"/>
                  </a:cubicBezTo>
                  <a:cubicBezTo>
                    <a:pt x="0" y="9"/>
                    <a:pt x="0" y="10"/>
                    <a:pt x="1" y="11"/>
                  </a:cubicBezTo>
                  <a:cubicBezTo>
                    <a:pt x="1" y="12"/>
                    <a:pt x="2" y="13"/>
                    <a:pt x="3" y="13"/>
                  </a:cubicBezTo>
                  <a:cubicBezTo>
                    <a:pt x="6" y="14"/>
                    <a:pt x="8" y="14"/>
                    <a:pt x="10" y="12"/>
                  </a:cubicBezTo>
                  <a:cubicBezTo>
                    <a:pt x="11" y="11"/>
                    <a:pt x="11" y="10"/>
                    <a:pt x="12" y="8"/>
                  </a:cubicBezTo>
                  <a:cubicBezTo>
                    <a:pt x="12" y="7"/>
                    <a:pt x="12" y="6"/>
                    <a:pt x="11" y="4"/>
                  </a:cubicBezTo>
                  <a:cubicBezTo>
                    <a:pt x="11" y="4"/>
                    <a:pt x="11" y="4"/>
                    <a:pt x="11" y="4"/>
                  </a:cubicBezTo>
                  <a:cubicBezTo>
                    <a:pt x="11" y="4"/>
                    <a:pt x="11" y="5"/>
                    <a:pt x="11" y="5"/>
                  </a:cubicBezTo>
                  <a:cubicBezTo>
                    <a:pt x="11" y="4"/>
                    <a:pt x="11" y="4"/>
                    <a:pt x="11" y="4"/>
                  </a:cubicBezTo>
                  <a:cubicBezTo>
                    <a:pt x="10" y="2"/>
                    <a:pt x="7" y="0"/>
                    <a:pt x="4" y="2"/>
                  </a:cubicBezTo>
                  <a:close/>
                </a:path>
              </a:pathLst>
            </a:custGeom>
            <a:solidFill>
              <a:srgbClr val="D8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8" name="Freeform 3222">
              <a:extLst>
                <a:ext uri="{FF2B5EF4-FFF2-40B4-BE49-F238E27FC236}">
                  <a16:creationId xmlns:a16="http://schemas.microsoft.com/office/drawing/2014/main" id="{3DEF1598-BAB0-489A-B4AA-E9FF843BDF7D}"/>
                </a:ext>
              </a:extLst>
            </p:cNvPr>
            <p:cNvSpPr>
              <a:spLocks/>
            </p:cNvSpPr>
            <p:nvPr/>
          </p:nvSpPr>
          <p:spPr bwMode="auto">
            <a:xfrm>
              <a:off x="425" y="247"/>
              <a:ext cx="22" cy="22"/>
            </a:xfrm>
            <a:custGeom>
              <a:avLst/>
              <a:gdLst>
                <a:gd name="T0" fmla="*/ 7 w 9"/>
                <a:gd name="T1" fmla="*/ 1 h 9"/>
                <a:gd name="T2" fmla="*/ 3 w 9"/>
                <a:gd name="T3" fmla="*/ 1 h 9"/>
                <a:gd name="T4" fmla="*/ 1 w 9"/>
                <a:gd name="T5" fmla="*/ 6 h 9"/>
                <a:gd name="T6" fmla="*/ 3 w 9"/>
                <a:gd name="T7" fmla="*/ 9 h 9"/>
                <a:gd name="T8" fmla="*/ 7 w 9"/>
                <a:gd name="T9" fmla="*/ 8 h 9"/>
                <a:gd name="T10" fmla="*/ 7 w 9"/>
                <a:gd name="T11" fmla="*/ 7 h 9"/>
                <a:gd name="T12" fmla="*/ 8 w 9"/>
                <a:gd name="T13" fmla="*/ 5 h 9"/>
                <a:gd name="T14" fmla="*/ 7 w 9"/>
                <a:gd name="T15" fmla="*/ 6 h 9"/>
                <a:gd name="T16" fmla="*/ 7 w 9"/>
                <a:gd name="T17" fmla="*/ 6 h 9"/>
                <a:gd name="T18" fmla="*/ 9 w 9"/>
                <a:gd name="T19" fmla="*/ 4 h 9"/>
                <a:gd name="T20" fmla="*/ 7 w 9"/>
                <a:gd name="T2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9">
                  <a:moveTo>
                    <a:pt x="7" y="1"/>
                  </a:moveTo>
                  <a:cubicBezTo>
                    <a:pt x="6" y="0"/>
                    <a:pt x="5" y="0"/>
                    <a:pt x="3" y="1"/>
                  </a:cubicBezTo>
                  <a:cubicBezTo>
                    <a:pt x="1" y="2"/>
                    <a:pt x="0" y="4"/>
                    <a:pt x="1" y="6"/>
                  </a:cubicBezTo>
                  <a:cubicBezTo>
                    <a:pt x="1" y="7"/>
                    <a:pt x="2" y="8"/>
                    <a:pt x="3" y="9"/>
                  </a:cubicBezTo>
                  <a:cubicBezTo>
                    <a:pt x="4" y="9"/>
                    <a:pt x="6" y="9"/>
                    <a:pt x="7" y="8"/>
                  </a:cubicBezTo>
                  <a:cubicBezTo>
                    <a:pt x="7" y="7"/>
                    <a:pt x="7" y="7"/>
                    <a:pt x="7" y="7"/>
                  </a:cubicBezTo>
                  <a:cubicBezTo>
                    <a:pt x="8" y="6"/>
                    <a:pt x="8" y="5"/>
                    <a:pt x="8" y="5"/>
                  </a:cubicBezTo>
                  <a:cubicBezTo>
                    <a:pt x="8" y="5"/>
                    <a:pt x="8" y="6"/>
                    <a:pt x="7" y="6"/>
                  </a:cubicBezTo>
                  <a:cubicBezTo>
                    <a:pt x="8" y="6"/>
                    <a:pt x="7" y="6"/>
                    <a:pt x="7" y="6"/>
                  </a:cubicBezTo>
                  <a:cubicBezTo>
                    <a:pt x="8" y="6"/>
                    <a:pt x="9" y="5"/>
                    <a:pt x="9" y="4"/>
                  </a:cubicBezTo>
                  <a:cubicBezTo>
                    <a:pt x="9" y="3"/>
                    <a:pt x="8" y="2"/>
                    <a:pt x="7" y="1"/>
                  </a:cubicBezTo>
                  <a:close/>
                </a:path>
              </a:pathLst>
            </a:custGeom>
            <a:solidFill>
              <a:srgbClr val="D8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9" name="Freeform 3223">
              <a:extLst>
                <a:ext uri="{FF2B5EF4-FFF2-40B4-BE49-F238E27FC236}">
                  <a16:creationId xmlns:a16="http://schemas.microsoft.com/office/drawing/2014/main" id="{10AE1AAE-D9D4-43F9-B65C-0A1D4E70366F}"/>
                </a:ext>
              </a:extLst>
            </p:cNvPr>
            <p:cNvSpPr>
              <a:spLocks/>
            </p:cNvSpPr>
            <p:nvPr/>
          </p:nvSpPr>
          <p:spPr bwMode="auto">
            <a:xfrm>
              <a:off x="494" y="211"/>
              <a:ext cx="24" cy="22"/>
            </a:xfrm>
            <a:custGeom>
              <a:avLst/>
              <a:gdLst>
                <a:gd name="T0" fmla="*/ 7 w 10"/>
                <a:gd name="T1" fmla="*/ 9 h 9"/>
                <a:gd name="T2" fmla="*/ 8 w 10"/>
                <a:gd name="T3" fmla="*/ 7 h 9"/>
                <a:gd name="T4" fmla="*/ 8 w 10"/>
                <a:gd name="T5" fmla="*/ 7 h 9"/>
                <a:gd name="T6" fmla="*/ 8 w 10"/>
                <a:gd name="T7" fmla="*/ 2 h 9"/>
                <a:gd name="T8" fmla="*/ 9 w 10"/>
                <a:gd name="T9" fmla="*/ 3 h 9"/>
                <a:gd name="T10" fmla="*/ 8 w 10"/>
                <a:gd name="T11" fmla="*/ 2 h 9"/>
                <a:gd name="T12" fmla="*/ 7 w 10"/>
                <a:gd name="T13" fmla="*/ 1 h 9"/>
                <a:gd name="T14" fmla="*/ 2 w 10"/>
                <a:gd name="T15" fmla="*/ 1 h 9"/>
                <a:gd name="T16" fmla="*/ 0 w 10"/>
                <a:gd name="T17" fmla="*/ 5 h 9"/>
                <a:gd name="T18" fmla="*/ 2 w 10"/>
                <a:gd name="T19" fmla="*/ 9 h 9"/>
                <a:gd name="T20" fmla="*/ 7 w 10"/>
                <a:gd name="T2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9">
                  <a:moveTo>
                    <a:pt x="7" y="9"/>
                  </a:moveTo>
                  <a:cubicBezTo>
                    <a:pt x="7" y="8"/>
                    <a:pt x="8" y="8"/>
                    <a:pt x="8" y="7"/>
                  </a:cubicBezTo>
                  <a:cubicBezTo>
                    <a:pt x="8" y="7"/>
                    <a:pt x="9" y="6"/>
                    <a:pt x="8" y="7"/>
                  </a:cubicBezTo>
                  <a:cubicBezTo>
                    <a:pt x="10" y="6"/>
                    <a:pt x="10" y="4"/>
                    <a:pt x="8" y="2"/>
                  </a:cubicBezTo>
                  <a:cubicBezTo>
                    <a:pt x="9" y="3"/>
                    <a:pt x="9" y="3"/>
                    <a:pt x="9" y="3"/>
                  </a:cubicBezTo>
                  <a:cubicBezTo>
                    <a:pt x="8" y="2"/>
                    <a:pt x="8" y="2"/>
                    <a:pt x="8" y="2"/>
                  </a:cubicBezTo>
                  <a:cubicBezTo>
                    <a:pt x="8" y="2"/>
                    <a:pt x="7" y="1"/>
                    <a:pt x="7" y="1"/>
                  </a:cubicBezTo>
                  <a:cubicBezTo>
                    <a:pt x="5" y="0"/>
                    <a:pt x="4" y="0"/>
                    <a:pt x="2" y="1"/>
                  </a:cubicBezTo>
                  <a:cubicBezTo>
                    <a:pt x="1" y="2"/>
                    <a:pt x="0" y="3"/>
                    <a:pt x="0" y="5"/>
                  </a:cubicBezTo>
                  <a:cubicBezTo>
                    <a:pt x="0" y="6"/>
                    <a:pt x="1" y="8"/>
                    <a:pt x="2" y="9"/>
                  </a:cubicBezTo>
                  <a:cubicBezTo>
                    <a:pt x="4" y="9"/>
                    <a:pt x="5" y="9"/>
                    <a:pt x="7" y="9"/>
                  </a:cubicBezTo>
                  <a:close/>
                </a:path>
              </a:pathLst>
            </a:custGeom>
            <a:solidFill>
              <a:srgbClr val="D8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0" name="Freeform 3224">
              <a:extLst>
                <a:ext uri="{FF2B5EF4-FFF2-40B4-BE49-F238E27FC236}">
                  <a16:creationId xmlns:a16="http://schemas.microsoft.com/office/drawing/2014/main" id="{F4865D74-8330-4D5C-8585-339320DC010F}"/>
                </a:ext>
              </a:extLst>
            </p:cNvPr>
            <p:cNvSpPr>
              <a:spLocks/>
            </p:cNvSpPr>
            <p:nvPr/>
          </p:nvSpPr>
          <p:spPr bwMode="auto">
            <a:xfrm>
              <a:off x="382" y="293"/>
              <a:ext cx="17" cy="16"/>
            </a:xfrm>
            <a:custGeom>
              <a:avLst/>
              <a:gdLst>
                <a:gd name="T0" fmla="*/ 4 w 7"/>
                <a:gd name="T1" fmla="*/ 7 h 7"/>
                <a:gd name="T2" fmla="*/ 5 w 7"/>
                <a:gd name="T3" fmla="*/ 7 h 7"/>
                <a:gd name="T4" fmla="*/ 7 w 7"/>
                <a:gd name="T5" fmla="*/ 3 h 7"/>
                <a:gd name="T6" fmla="*/ 5 w 7"/>
                <a:gd name="T7" fmla="*/ 0 h 7"/>
                <a:gd name="T8" fmla="*/ 4 w 7"/>
                <a:gd name="T9" fmla="*/ 0 h 7"/>
                <a:gd name="T10" fmla="*/ 1 w 7"/>
                <a:gd name="T11" fmla="*/ 1 h 7"/>
                <a:gd name="T12" fmla="*/ 0 w 7"/>
                <a:gd name="T13" fmla="*/ 3 h 7"/>
                <a:gd name="T14" fmla="*/ 1 w 7"/>
                <a:gd name="T15" fmla="*/ 6 h 7"/>
                <a:gd name="T16" fmla="*/ 4 w 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7"/>
                  </a:moveTo>
                  <a:cubicBezTo>
                    <a:pt x="5" y="7"/>
                    <a:pt x="5" y="7"/>
                    <a:pt x="5" y="7"/>
                  </a:cubicBezTo>
                  <a:cubicBezTo>
                    <a:pt x="6" y="6"/>
                    <a:pt x="7" y="5"/>
                    <a:pt x="7" y="3"/>
                  </a:cubicBezTo>
                  <a:cubicBezTo>
                    <a:pt x="7" y="2"/>
                    <a:pt x="6" y="0"/>
                    <a:pt x="5" y="0"/>
                  </a:cubicBezTo>
                  <a:cubicBezTo>
                    <a:pt x="4" y="0"/>
                    <a:pt x="4" y="0"/>
                    <a:pt x="4" y="0"/>
                  </a:cubicBezTo>
                  <a:cubicBezTo>
                    <a:pt x="3" y="0"/>
                    <a:pt x="2" y="0"/>
                    <a:pt x="1" y="1"/>
                  </a:cubicBezTo>
                  <a:cubicBezTo>
                    <a:pt x="0" y="1"/>
                    <a:pt x="0" y="2"/>
                    <a:pt x="0" y="3"/>
                  </a:cubicBezTo>
                  <a:cubicBezTo>
                    <a:pt x="0" y="4"/>
                    <a:pt x="0" y="5"/>
                    <a:pt x="1" y="6"/>
                  </a:cubicBezTo>
                  <a:cubicBezTo>
                    <a:pt x="2" y="7"/>
                    <a:pt x="3" y="7"/>
                    <a:pt x="4" y="7"/>
                  </a:cubicBezTo>
                  <a:close/>
                </a:path>
              </a:pathLst>
            </a:custGeom>
            <a:solidFill>
              <a:srgbClr val="D8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1" name="Freeform 3225">
              <a:extLst>
                <a:ext uri="{FF2B5EF4-FFF2-40B4-BE49-F238E27FC236}">
                  <a16:creationId xmlns:a16="http://schemas.microsoft.com/office/drawing/2014/main" id="{47CE00D9-832C-4C2A-9E09-7E410F82A71B}"/>
                </a:ext>
              </a:extLst>
            </p:cNvPr>
            <p:cNvSpPr>
              <a:spLocks/>
            </p:cNvSpPr>
            <p:nvPr/>
          </p:nvSpPr>
          <p:spPr bwMode="auto">
            <a:xfrm>
              <a:off x="339" y="271"/>
              <a:ext cx="15" cy="14"/>
            </a:xfrm>
            <a:custGeom>
              <a:avLst/>
              <a:gdLst>
                <a:gd name="T0" fmla="*/ 3 w 6"/>
                <a:gd name="T1" fmla="*/ 1 h 6"/>
                <a:gd name="T2" fmla="*/ 2 w 6"/>
                <a:gd name="T3" fmla="*/ 1 h 6"/>
                <a:gd name="T4" fmla="*/ 0 w 6"/>
                <a:gd name="T5" fmla="*/ 3 h 6"/>
                <a:gd name="T6" fmla="*/ 2 w 6"/>
                <a:gd name="T7" fmla="*/ 6 h 6"/>
                <a:gd name="T8" fmla="*/ 3 w 6"/>
                <a:gd name="T9" fmla="*/ 6 h 6"/>
                <a:gd name="T10" fmla="*/ 6 w 6"/>
                <a:gd name="T11" fmla="*/ 6 h 6"/>
                <a:gd name="T12" fmla="*/ 6 w 6"/>
                <a:gd name="T13" fmla="*/ 3 h 6"/>
                <a:gd name="T14" fmla="*/ 6 w 6"/>
                <a:gd name="T15" fmla="*/ 1 h 6"/>
                <a:gd name="T16" fmla="*/ 3 w 6"/>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3" y="1"/>
                  </a:moveTo>
                  <a:cubicBezTo>
                    <a:pt x="2" y="1"/>
                    <a:pt x="2" y="1"/>
                    <a:pt x="2" y="1"/>
                  </a:cubicBezTo>
                  <a:cubicBezTo>
                    <a:pt x="1" y="1"/>
                    <a:pt x="0" y="2"/>
                    <a:pt x="0" y="3"/>
                  </a:cubicBezTo>
                  <a:cubicBezTo>
                    <a:pt x="0" y="5"/>
                    <a:pt x="1" y="6"/>
                    <a:pt x="2" y="6"/>
                  </a:cubicBezTo>
                  <a:cubicBezTo>
                    <a:pt x="3" y="6"/>
                    <a:pt x="3" y="6"/>
                    <a:pt x="3" y="6"/>
                  </a:cubicBezTo>
                  <a:cubicBezTo>
                    <a:pt x="4" y="6"/>
                    <a:pt x="5" y="6"/>
                    <a:pt x="6" y="6"/>
                  </a:cubicBezTo>
                  <a:cubicBezTo>
                    <a:pt x="6" y="5"/>
                    <a:pt x="6" y="4"/>
                    <a:pt x="6" y="3"/>
                  </a:cubicBezTo>
                  <a:cubicBezTo>
                    <a:pt x="6" y="3"/>
                    <a:pt x="6" y="2"/>
                    <a:pt x="6" y="1"/>
                  </a:cubicBezTo>
                  <a:cubicBezTo>
                    <a:pt x="5" y="0"/>
                    <a:pt x="4" y="0"/>
                    <a:pt x="3" y="1"/>
                  </a:cubicBezTo>
                  <a:close/>
                </a:path>
              </a:pathLst>
            </a:custGeom>
            <a:solidFill>
              <a:srgbClr val="D8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2" name="Freeform 3226">
              <a:extLst>
                <a:ext uri="{FF2B5EF4-FFF2-40B4-BE49-F238E27FC236}">
                  <a16:creationId xmlns:a16="http://schemas.microsoft.com/office/drawing/2014/main" id="{D0860CB6-14A7-4FE6-98EE-CF3734EE2FD8}"/>
                </a:ext>
              </a:extLst>
            </p:cNvPr>
            <p:cNvSpPr>
              <a:spLocks/>
            </p:cNvSpPr>
            <p:nvPr/>
          </p:nvSpPr>
          <p:spPr bwMode="auto">
            <a:xfrm>
              <a:off x="292" y="300"/>
              <a:ext cx="12" cy="17"/>
            </a:xfrm>
            <a:custGeom>
              <a:avLst/>
              <a:gdLst>
                <a:gd name="T0" fmla="*/ 0 w 5"/>
                <a:gd name="T1" fmla="*/ 2 h 7"/>
                <a:gd name="T2" fmla="*/ 0 w 5"/>
                <a:gd name="T3" fmla="*/ 3 h 7"/>
                <a:gd name="T4" fmla="*/ 0 w 5"/>
                <a:gd name="T5" fmla="*/ 5 h 7"/>
                <a:gd name="T6" fmla="*/ 3 w 5"/>
                <a:gd name="T7" fmla="*/ 6 h 7"/>
                <a:gd name="T8" fmla="*/ 4 w 5"/>
                <a:gd name="T9" fmla="*/ 3 h 7"/>
                <a:gd name="T10" fmla="*/ 3 w 5"/>
                <a:gd name="T11" fmla="*/ 0 h 7"/>
                <a:gd name="T12" fmla="*/ 0 w 5"/>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0" y="2"/>
                  </a:moveTo>
                  <a:cubicBezTo>
                    <a:pt x="0" y="2"/>
                    <a:pt x="0" y="3"/>
                    <a:pt x="0" y="3"/>
                  </a:cubicBezTo>
                  <a:cubicBezTo>
                    <a:pt x="0" y="4"/>
                    <a:pt x="0" y="5"/>
                    <a:pt x="0" y="5"/>
                  </a:cubicBezTo>
                  <a:cubicBezTo>
                    <a:pt x="0" y="7"/>
                    <a:pt x="2" y="7"/>
                    <a:pt x="3" y="6"/>
                  </a:cubicBezTo>
                  <a:cubicBezTo>
                    <a:pt x="4" y="5"/>
                    <a:pt x="4" y="4"/>
                    <a:pt x="4" y="3"/>
                  </a:cubicBezTo>
                  <a:cubicBezTo>
                    <a:pt x="5" y="2"/>
                    <a:pt x="5" y="1"/>
                    <a:pt x="3" y="0"/>
                  </a:cubicBezTo>
                  <a:cubicBezTo>
                    <a:pt x="2" y="0"/>
                    <a:pt x="1" y="0"/>
                    <a:pt x="0" y="2"/>
                  </a:cubicBezTo>
                  <a:close/>
                </a:path>
              </a:pathLst>
            </a:custGeom>
            <a:solidFill>
              <a:srgbClr val="D8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3" name="Freeform 3227">
              <a:extLst>
                <a:ext uri="{FF2B5EF4-FFF2-40B4-BE49-F238E27FC236}">
                  <a16:creationId xmlns:a16="http://schemas.microsoft.com/office/drawing/2014/main" id="{7EF4B40C-EB3A-404C-9EE6-F081703AD82F}"/>
                </a:ext>
              </a:extLst>
            </p:cNvPr>
            <p:cNvSpPr>
              <a:spLocks/>
            </p:cNvSpPr>
            <p:nvPr/>
          </p:nvSpPr>
          <p:spPr bwMode="auto">
            <a:xfrm>
              <a:off x="685" y="288"/>
              <a:ext cx="7" cy="7"/>
            </a:xfrm>
            <a:custGeom>
              <a:avLst/>
              <a:gdLst>
                <a:gd name="T0" fmla="*/ 0 w 3"/>
                <a:gd name="T1" fmla="*/ 2 h 3"/>
                <a:gd name="T2" fmla="*/ 1 w 3"/>
                <a:gd name="T3" fmla="*/ 3 h 3"/>
                <a:gd name="T4" fmla="*/ 2 w 3"/>
                <a:gd name="T5" fmla="*/ 3 h 3"/>
                <a:gd name="T6" fmla="*/ 3 w 3"/>
                <a:gd name="T7" fmla="*/ 2 h 3"/>
                <a:gd name="T8" fmla="*/ 2 w 3"/>
                <a:gd name="T9" fmla="*/ 0 h 3"/>
                <a:gd name="T10" fmla="*/ 0 w 3"/>
                <a:gd name="T11" fmla="*/ 2 h 3"/>
              </a:gdLst>
              <a:ahLst/>
              <a:cxnLst>
                <a:cxn ang="0">
                  <a:pos x="T0" y="T1"/>
                </a:cxn>
                <a:cxn ang="0">
                  <a:pos x="T2" y="T3"/>
                </a:cxn>
                <a:cxn ang="0">
                  <a:pos x="T4" y="T5"/>
                </a:cxn>
                <a:cxn ang="0">
                  <a:pos x="T6" y="T7"/>
                </a:cxn>
                <a:cxn ang="0">
                  <a:pos x="T8" y="T9"/>
                </a:cxn>
                <a:cxn ang="0">
                  <a:pos x="T10" y="T11"/>
                </a:cxn>
              </a:cxnLst>
              <a:rect l="0" t="0" r="r" b="b"/>
              <a:pathLst>
                <a:path w="3" h="3">
                  <a:moveTo>
                    <a:pt x="0" y="2"/>
                  </a:moveTo>
                  <a:cubicBezTo>
                    <a:pt x="1" y="3"/>
                    <a:pt x="1" y="3"/>
                    <a:pt x="1" y="3"/>
                  </a:cubicBezTo>
                  <a:cubicBezTo>
                    <a:pt x="1" y="3"/>
                    <a:pt x="2" y="3"/>
                    <a:pt x="2" y="3"/>
                  </a:cubicBezTo>
                  <a:cubicBezTo>
                    <a:pt x="3" y="2"/>
                    <a:pt x="3" y="2"/>
                    <a:pt x="3" y="2"/>
                  </a:cubicBezTo>
                  <a:cubicBezTo>
                    <a:pt x="3" y="1"/>
                    <a:pt x="3" y="0"/>
                    <a:pt x="2" y="0"/>
                  </a:cubicBezTo>
                  <a:cubicBezTo>
                    <a:pt x="1" y="0"/>
                    <a:pt x="0" y="1"/>
                    <a:pt x="0" y="2"/>
                  </a:cubicBezTo>
                  <a:close/>
                </a:path>
              </a:pathLst>
            </a:custGeom>
            <a:solidFill>
              <a:srgbClr val="D8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4" name="Freeform 3228">
              <a:extLst>
                <a:ext uri="{FF2B5EF4-FFF2-40B4-BE49-F238E27FC236}">
                  <a16:creationId xmlns:a16="http://schemas.microsoft.com/office/drawing/2014/main" id="{E7446BA8-A450-45FA-AA5C-4F080F50EC33}"/>
                </a:ext>
              </a:extLst>
            </p:cNvPr>
            <p:cNvSpPr>
              <a:spLocks/>
            </p:cNvSpPr>
            <p:nvPr/>
          </p:nvSpPr>
          <p:spPr bwMode="auto">
            <a:xfrm>
              <a:off x="582" y="324"/>
              <a:ext cx="22" cy="21"/>
            </a:xfrm>
            <a:custGeom>
              <a:avLst/>
              <a:gdLst>
                <a:gd name="T0" fmla="*/ 1 w 9"/>
                <a:gd name="T1" fmla="*/ 6 h 9"/>
                <a:gd name="T2" fmla="*/ 2 w 9"/>
                <a:gd name="T3" fmla="*/ 7 h 9"/>
                <a:gd name="T4" fmla="*/ 6 w 9"/>
                <a:gd name="T5" fmla="*/ 9 h 9"/>
                <a:gd name="T6" fmla="*/ 8 w 9"/>
                <a:gd name="T7" fmla="*/ 4 h 9"/>
                <a:gd name="T8" fmla="*/ 7 w 9"/>
                <a:gd name="T9" fmla="*/ 2 h 9"/>
                <a:gd name="T10" fmla="*/ 2 w 9"/>
                <a:gd name="T11" fmla="*/ 1 h 9"/>
                <a:gd name="T12" fmla="*/ 1 w 9"/>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1" y="6"/>
                  </a:moveTo>
                  <a:cubicBezTo>
                    <a:pt x="1" y="6"/>
                    <a:pt x="1" y="7"/>
                    <a:pt x="2" y="7"/>
                  </a:cubicBezTo>
                  <a:cubicBezTo>
                    <a:pt x="3" y="9"/>
                    <a:pt x="4" y="9"/>
                    <a:pt x="6" y="9"/>
                  </a:cubicBezTo>
                  <a:cubicBezTo>
                    <a:pt x="8" y="8"/>
                    <a:pt x="9" y="6"/>
                    <a:pt x="8" y="4"/>
                  </a:cubicBezTo>
                  <a:cubicBezTo>
                    <a:pt x="8" y="4"/>
                    <a:pt x="8" y="3"/>
                    <a:pt x="7" y="2"/>
                  </a:cubicBezTo>
                  <a:cubicBezTo>
                    <a:pt x="6" y="1"/>
                    <a:pt x="4" y="0"/>
                    <a:pt x="2" y="1"/>
                  </a:cubicBezTo>
                  <a:cubicBezTo>
                    <a:pt x="0" y="2"/>
                    <a:pt x="0" y="4"/>
                    <a:pt x="1" y="6"/>
                  </a:cubicBezTo>
                  <a:close/>
                </a:path>
              </a:pathLst>
            </a:custGeom>
            <a:solidFill>
              <a:srgbClr val="D8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5" name="Freeform 3229">
              <a:extLst>
                <a:ext uri="{FF2B5EF4-FFF2-40B4-BE49-F238E27FC236}">
                  <a16:creationId xmlns:a16="http://schemas.microsoft.com/office/drawing/2014/main" id="{61657EB3-8A1F-42D4-A02F-E6129C1FE805}"/>
                </a:ext>
              </a:extLst>
            </p:cNvPr>
            <p:cNvSpPr>
              <a:spLocks/>
            </p:cNvSpPr>
            <p:nvPr/>
          </p:nvSpPr>
          <p:spPr bwMode="auto">
            <a:xfrm>
              <a:off x="854" y="319"/>
              <a:ext cx="7" cy="10"/>
            </a:xfrm>
            <a:custGeom>
              <a:avLst/>
              <a:gdLst>
                <a:gd name="T0" fmla="*/ 0 w 3"/>
                <a:gd name="T1" fmla="*/ 2 h 4"/>
                <a:gd name="T2" fmla="*/ 0 w 3"/>
                <a:gd name="T3" fmla="*/ 2 h 4"/>
                <a:gd name="T4" fmla="*/ 3 w 3"/>
                <a:gd name="T5" fmla="*/ 2 h 4"/>
                <a:gd name="T6" fmla="*/ 3 w 3"/>
                <a:gd name="T7" fmla="*/ 2 h 4"/>
                <a:gd name="T8" fmla="*/ 2 w 3"/>
                <a:gd name="T9" fmla="*/ 0 h 4"/>
                <a:gd name="T10" fmla="*/ 0 w 3"/>
                <a:gd name="T11" fmla="*/ 2 h 4"/>
              </a:gdLst>
              <a:ahLst/>
              <a:cxnLst>
                <a:cxn ang="0">
                  <a:pos x="T0" y="T1"/>
                </a:cxn>
                <a:cxn ang="0">
                  <a:pos x="T2" y="T3"/>
                </a:cxn>
                <a:cxn ang="0">
                  <a:pos x="T4" y="T5"/>
                </a:cxn>
                <a:cxn ang="0">
                  <a:pos x="T6" y="T7"/>
                </a:cxn>
                <a:cxn ang="0">
                  <a:pos x="T8" y="T9"/>
                </a:cxn>
                <a:cxn ang="0">
                  <a:pos x="T10" y="T11"/>
                </a:cxn>
              </a:cxnLst>
              <a:rect l="0" t="0" r="r" b="b"/>
              <a:pathLst>
                <a:path w="3" h="4">
                  <a:moveTo>
                    <a:pt x="0" y="2"/>
                  </a:moveTo>
                  <a:cubicBezTo>
                    <a:pt x="0" y="2"/>
                    <a:pt x="0" y="2"/>
                    <a:pt x="0" y="2"/>
                  </a:cubicBezTo>
                  <a:cubicBezTo>
                    <a:pt x="1" y="4"/>
                    <a:pt x="3" y="4"/>
                    <a:pt x="3" y="2"/>
                  </a:cubicBezTo>
                  <a:cubicBezTo>
                    <a:pt x="3" y="2"/>
                    <a:pt x="3" y="2"/>
                    <a:pt x="3" y="2"/>
                  </a:cubicBezTo>
                  <a:cubicBezTo>
                    <a:pt x="3" y="1"/>
                    <a:pt x="3" y="0"/>
                    <a:pt x="2" y="0"/>
                  </a:cubicBezTo>
                  <a:cubicBezTo>
                    <a:pt x="1" y="0"/>
                    <a:pt x="0" y="1"/>
                    <a:pt x="0" y="2"/>
                  </a:cubicBezTo>
                  <a:close/>
                </a:path>
              </a:pathLst>
            </a:custGeom>
            <a:solidFill>
              <a:srgbClr val="D8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6" name="Freeform 3230">
              <a:extLst>
                <a:ext uri="{FF2B5EF4-FFF2-40B4-BE49-F238E27FC236}">
                  <a16:creationId xmlns:a16="http://schemas.microsoft.com/office/drawing/2014/main" id="{B9DEF6CB-22EA-4B2B-B739-06373966E77C}"/>
                </a:ext>
              </a:extLst>
            </p:cNvPr>
            <p:cNvSpPr>
              <a:spLocks/>
            </p:cNvSpPr>
            <p:nvPr/>
          </p:nvSpPr>
          <p:spPr bwMode="auto">
            <a:xfrm>
              <a:off x="759" y="374"/>
              <a:ext cx="16" cy="14"/>
            </a:xfrm>
            <a:custGeom>
              <a:avLst/>
              <a:gdLst>
                <a:gd name="T0" fmla="*/ 3 w 7"/>
                <a:gd name="T1" fmla="*/ 6 h 6"/>
                <a:gd name="T2" fmla="*/ 3 w 7"/>
                <a:gd name="T3" fmla="*/ 0 h 6"/>
                <a:gd name="T4" fmla="*/ 3 w 7"/>
                <a:gd name="T5" fmla="*/ 6 h 6"/>
              </a:gdLst>
              <a:ahLst/>
              <a:cxnLst>
                <a:cxn ang="0">
                  <a:pos x="T0" y="T1"/>
                </a:cxn>
                <a:cxn ang="0">
                  <a:pos x="T2" y="T3"/>
                </a:cxn>
                <a:cxn ang="0">
                  <a:pos x="T4" y="T5"/>
                </a:cxn>
              </a:cxnLst>
              <a:rect l="0" t="0" r="r" b="b"/>
              <a:pathLst>
                <a:path w="7" h="6">
                  <a:moveTo>
                    <a:pt x="3" y="6"/>
                  </a:moveTo>
                  <a:cubicBezTo>
                    <a:pt x="7" y="6"/>
                    <a:pt x="7" y="0"/>
                    <a:pt x="3" y="0"/>
                  </a:cubicBezTo>
                  <a:cubicBezTo>
                    <a:pt x="0" y="0"/>
                    <a:pt x="0" y="6"/>
                    <a:pt x="3" y="6"/>
                  </a:cubicBezTo>
                  <a:close/>
                </a:path>
              </a:pathLst>
            </a:custGeom>
            <a:solidFill>
              <a:srgbClr val="D8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218" name="Group 3233">
            <a:extLst>
              <a:ext uri="{FF2B5EF4-FFF2-40B4-BE49-F238E27FC236}">
                <a16:creationId xmlns:a16="http://schemas.microsoft.com/office/drawing/2014/main" id="{37A01FDD-03FA-467C-92D6-DF6DE635CA0A}"/>
              </a:ext>
            </a:extLst>
          </p:cNvPr>
          <p:cNvGrpSpPr>
            <a:grpSpLocks noChangeAspect="1"/>
          </p:cNvGrpSpPr>
          <p:nvPr/>
        </p:nvGrpSpPr>
        <p:grpSpPr bwMode="auto">
          <a:xfrm>
            <a:off x="5553076" y="3289817"/>
            <a:ext cx="542924" cy="400462"/>
            <a:chOff x="-6" y="-2"/>
            <a:chExt cx="1109" cy="818"/>
          </a:xfrm>
        </p:grpSpPr>
        <p:sp>
          <p:nvSpPr>
            <p:cNvPr id="5220" name="Freeform 3234">
              <a:extLst>
                <a:ext uri="{FF2B5EF4-FFF2-40B4-BE49-F238E27FC236}">
                  <a16:creationId xmlns:a16="http://schemas.microsoft.com/office/drawing/2014/main" id="{A1C823D5-C76A-4E25-B466-ED52CEBD0CD9}"/>
                </a:ext>
              </a:extLst>
            </p:cNvPr>
            <p:cNvSpPr>
              <a:spLocks/>
            </p:cNvSpPr>
            <p:nvPr/>
          </p:nvSpPr>
          <p:spPr bwMode="auto">
            <a:xfrm>
              <a:off x="514" y="273"/>
              <a:ext cx="534" cy="169"/>
            </a:xfrm>
            <a:custGeom>
              <a:avLst/>
              <a:gdLst>
                <a:gd name="T0" fmla="*/ 220 w 224"/>
                <a:gd name="T1" fmla="*/ 5 h 71"/>
                <a:gd name="T2" fmla="*/ 222 w 224"/>
                <a:gd name="T3" fmla="*/ 51 h 71"/>
                <a:gd name="T4" fmla="*/ 185 w 224"/>
                <a:gd name="T5" fmla="*/ 63 h 71"/>
                <a:gd name="T6" fmla="*/ 137 w 224"/>
                <a:gd name="T7" fmla="*/ 56 h 71"/>
                <a:gd name="T8" fmla="*/ 72 w 224"/>
                <a:gd name="T9" fmla="*/ 51 h 71"/>
                <a:gd name="T10" fmla="*/ 17 w 224"/>
                <a:gd name="T11" fmla="*/ 71 h 71"/>
                <a:gd name="T12" fmla="*/ 10 w 224"/>
                <a:gd name="T13" fmla="*/ 60 h 71"/>
                <a:gd name="T14" fmla="*/ 0 w 224"/>
                <a:gd name="T15" fmla="*/ 39 h 71"/>
                <a:gd name="T16" fmla="*/ 10 w 224"/>
                <a:gd name="T17" fmla="*/ 23 h 71"/>
                <a:gd name="T18" fmla="*/ 27 w 224"/>
                <a:gd name="T19" fmla="*/ 16 h 71"/>
                <a:gd name="T20" fmla="*/ 72 w 224"/>
                <a:gd name="T21" fmla="*/ 7 h 71"/>
                <a:gd name="T22" fmla="*/ 106 w 224"/>
                <a:gd name="T23" fmla="*/ 4 h 71"/>
                <a:gd name="T24" fmla="*/ 144 w 224"/>
                <a:gd name="T25" fmla="*/ 3 h 71"/>
                <a:gd name="T26" fmla="*/ 220 w 224"/>
                <a:gd name="T27" fmla="*/ 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4" h="71">
                  <a:moveTo>
                    <a:pt x="220" y="5"/>
                  </a:moveTo>
                  <a:cubicBezTo>
                    <a:pt x="224" y="21"/>
                    <a:pt x="224" y="34"/>
                    <a:pt x="222" y="51"/>
                  </a:cubicBezTo>
                  <a:cubicBezTo>
                    <a:pt x="221" y="53"/>
                    <a:pt x="211" y="64"/>
                    <a:pt x="185" y="63"/>
                  </a:cubicBezTo>
                  <a:cubicBezTo>
                    <a:pt x="176" y="63"/>
                    <a:pt x="147" y="58"/>
                    <a:pt x="137" y="56"/>
                  </a:cubicBezTo>
                  <a:cubicBezTo>
                    <a:pt x="108" y="51"/>
                    <a:pt x="102" y="49"/>
                    <a:pt x="72" y="51"/>
                  </a:cubicBezTo>
                  <a:cubicBezTo>
                    <a:pt x="52" y="52"/>
                    <a:pt x="32" y="57"/>
                    <a:pt x="17" y="71"/>
                  </a:cubicBezTo>
                  <a:cubicBezTo>
                    <a:pt x="13" y="69"/>
                    <a:pt x="12" y="64"/>
                    <a:pt x="10" y="60"/>
                  </a:cubicBezTo>
                  <a:cubicBezTo>
                    <a:pt x="6" y="53"/>
                    <a:pt x="0" y="47"/>
                    <a:pt x="0" y="39"/>
                  </a:cubicBezTo>
                  <a:cubicBezTo>
                    <a:pt x="1" y="33"/>
                    <a:pt x="5" y="27"/>
                    <a:pt x="10" y="23"/>
                  </a:cubicBezTo>
                  <a:cubicBezTo>
                    <a:pt x="15" y="20"/>
                    <a:pt x="21" y="18"/>
                    <a:pt x="27" y="16"/>
                  </a:cubicBezTo>
                  <a:cubicBezTo>
                    <a:pt x="42" y="12"/>
                    <a:pt x="57" y="8"/>
                    <a:pt x="72" y="7"/>
                  </a:cubicBezTo>
                  <a:cubicBezTo>
                    <a:pt x="83" y="5"/>
                    <a:pt x="95" y="5"/>
                    <a:pt x="106" y="4"/>
                  </a:cubicBezTo>
                  <a:cubicBezTo>
                    <a:pt x="119" y="4"/>
                    <a:pt x="131" y="3"/>
                    <a:pt x="144" y="3"/>
                  </a:cubicBezTo>
                  <a:cubicBezTo>
                    <a:pt x="169" y="2"/>
                    <a:pt x="196" y="0"/>
                    <a:pt x="220" y="5"/>
                  </a:cubicBezTo>
                </a:path>
              </a:pathLst>
            </a:custGeom>
            <a:solidFill>
              <a:srgbClr val="A09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1" name="Freeform 3235">
              <a:extLst>
                <a:ext uri="{FF2B5EF4-FFF2-40B4-BE49-F238E27FC236}">
                  <a16:creationId xmlns:a16="http://schemas.microsoft.com/office/drawing/2014/main" id="{F51188C5-9EE4-4771-8B5A-1DC66756C300}"/>
                </a:ext>
              </a:extLst>
            </p:cNvPr>
            <p:cNvSpPr>
              <a:spLocks noEditPoints="1"/>
            </p:cNvSpPr>
            <p:nvPr/>
          </p:nvSpPr>
          <p:spPr bwMode="auto">
            <a:xfrm>
              <a:off x="516" y="268"/>
              <a:ext cx="222" cy="203"/>
            </a:xfrm>
            <a:custGeom>
              <a:avLst/>
              <a:gdLst>
                <a:gd name="T0" fmla="*/ 87 w 93"/>
                <a:gd name="T1" fmla="*/ 22 h 85"/>
                <a:gd name="T2" fmla="*/ 72 w 93"/>
                <a:gd name="T3" fmla="*/ 6 h 85"/>
                <a:gd name="T4" fmla="*/ 66 w 93"/>
                <a:gd name="T5" fmla="*/ 7 h 85"/>
                <a:gd name="T6" fmla="*/ 64 w 93"/>
                <a:gd name="T7" fmla="*/ 5 h 85"/>
                <a:gd name="T8" fmla="*/ 58 w 93"/>
                <a:gd name="T9" fmla="*/ 3 h 85"/>
                <a:gd name="T10" fmla="*/ 45 w 93"/>
                <a:gd name="T11" fmla="*/ 2 h 85"/>
                <a:gd name="T12" fmla="*/ 27 w 93"/>
                <a:gd name="T13" fmla="*/ 8 h 85"/>
                <a:gd name="T14" fmla="*/ 20 w 93"/>
                <a:gd name="T15" fmla="*/ 13 h 85"/>
                <a:gd name="T16" fmla="*/ 17 w 93"/>
                <a:gd name="T17" fmla="*/ 16 h 85"/>
                <a:gd name="T18" fmla="*/ 12 w 93"/>
                <a:gd name="T19" fmla="*/ 10 h 85"/>
                <a:gd name="T20" fmla="*/ 1 w 93"/>
                <a:gd name="T21" fmla="*/ 27 h 85"/>
                <a:gd name="T22" fmla="*/ 7 w 93"/>
                <a:gd name="T23" fmla="*/ 57 h 85"/>
                <a:gd name="T24" fmla="*/ 9 w 93"/>
                <a:gd name="T25" fmla="*/ 60 h 85"/>
                <a:gd name="T26" fmla="*/ 10 w 93"/>
                <a:gd name="T27" fmla="*/ 63 h 85"/>
                <a:gd name="T28" fmla="*/ 37 w 93"/>
                <a:gd name="T29" fmla="*/ 76 h 85"/>
                <a:gd name="T30" fmla="*/ 39 w 93"/>
                <a:gd name="T31" fmla="*/ 74 h 85"/>
                <a:gd name="T32" fmla="*/ 41 w 93"/>
                <a:gd name="T33" fmla="*/ 73 h 85"/>
                <a:gd name="T34" fmla="*/ 44 w 93"/>
                <a:gd name="T35" fmla="*/ 71 h 85"/>
                <a:gd name="T36" fmla="*/ 55 w 93"/>
                <a:gd name="T37" fmla="*/ 68 h 85"/>
                <a:gd name="T38" fmla="*/ 70 w 93"/>
                <a:gd name="T39" fmla="*/ 68 h 85"/>
                <a:gd name="T40" fmla="*/ 72 w 93"/>
                <a:gd name="T41" fmla="*/ 67 h 85"/>
                <a:gd name="T42" fmla="*/ 78 w 93"/>
                <a:gd name="T43" fmla="*/ 65 h 85"/>
                <a:gd name="T44" fmla="*/ 87 w 93"/>
                <a:gd name="T45" fmla="*/ 44 h 85"/>
                <a:gd name="T46" fmla="*/ 87 w 93"/>
                <a:gd name="T47" fmla="*/ 22 h 85"/>
                <a:gd name="T48" fmla="*/ 15 w 93"/>
                <a:gd name="T49" fmla="*/ 18 h 85"/>
                <a:gd name="T50" fmla="*/ 15 w 93"/>
                <a:gd name="T51" fmla="*/ 18 h 85"/>
                <a:gd name="T52" fmla="*/ 14 w 93"/>
                <a:gd name="T53" fmla="*/ 20 h 85"/>
                <a:gd name="T54" fmla="*/ 15 w 93"/>
                <a:gd name="T55"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3" h="85">
                  <a:moveTo>
                    <a:pt x="87" y="22"/>
                  </a:moveTo>
                  <a:cubicBezTo>
                    <a:pt x="86" y="13"/>
                    <a:pt x="81" y="6"/>
                    <a:pt x="72" y="6"/>
                  </a:cubicBezTo>
                  <a:cubicBezTo>
                    <a:pt x="70" y="6"/>
                    <a:pt x="68" y="6"/>
                    <a:pt x="66" y="7"/>
                  </a:cubicBezTo>
                  <a:cubicBezTo>
                    <a:pt x="65" y="7"/>
                    <a:pt x="65" y="6"/>
                    <a:pt x="64" y="5"/>
                  </a:cubicBezTo>
                  <a:cubicBezTo>
                    <a:pt x="62" y="4"/>
                    <a:pt x="60" y="3"/>
                    <a:pt x="58" y="3"/>
                  </a:cubicBezTo>
                  <a:cubicBezTo>
                    <a:pt x="54" y="1"/>
                    <a:pt x="49" y="0"/>
                    <a:pt x="45" y="2"/>
                  </a:cubicBezTo>
                  <a:cubicBezTo>
                    <a:pt x="38" y="0"/>
                    <a:pt x="30" y="2"/>
                    <a:pt x="27" y="8"/>
                  </a:cubicBezTo>
                  <a:cubicBezTo>
                    <a:pt x="24" y="9"/>
                    <a:pt x="22" y="11"/>
                    <a:pt x="20" y="13"/>
                  </a:cubicBezTo>
                  <a:cubicBezTo>
                    <a:pt x="19" y="14"/>
                    <a:pt x="18" y="15"/>
                    <a:pt x="17" y="16"/>
                  </a:cubicBezTo>
                  <a:cubicBezTo>
                    <a:pt x="17" y="13"/>
                    <a:pt x="15" y="10"/>
                    <a:pt x="12" y="10"/>
                  </a:cubicBezTo>
                  <a:cubicBezTo>
                    <a:pt x="4" y="10"/>
                    <a:pt x="2" y="20"/>
                    <a:pt x="1" y="27"/>
                  </a:cubicBezTo>
                  <a:cubicBezTo>
                    <a:pt x="0" y="37"/>
                    <a:pt x="3" y="48"/>
                    <a:pt x="7" y="57"/>
                  </a:cubicBezTo>
                  <a:cubicBezTo>
                    <a:pt x="8" y="58"/>
                    <a:pt x="8" y="59"/>
                    <a:pt x="9" y="60"/>
                  </a:cubicBezTo>
                  <a:cubicBezTo>
                    <a:pt x="9" y="61"/>
                    <a:pt x="9" y="62"/>
                    <a:pt x="10" y="63"/>
                  </a:cubicBezTo>
                  <a:cubicBezTo>
                    <a:pt x="13" y="75"/>
                    <a:pt x="25" y="85"/>
                    <a:pt x="37" y="76"/>
                  </a:cubicBezTo>
                  <a:cubicBezTo>
                    <a:pt x="38" y="75"/>
                    <a:pt x="38" y="75"/>
                    <a:pt x="39" y="74"/>
                  </a:cubicBezTo>
                  <a:cubicBezTo>
                    <a:pt x="40" y="74"/>
                    <a:pt x="40" y="73"/>
                    <a:pt x="41" y="73"/>
                  </a:cubicBezTo>
                  <a:cubicBezTo>
                    <a:pt x="42" y="72"/>
                    <a:pt x="43" y="72"/>
                    <a:pt x="44" y="71"/>
                  </a:cubicBezTo>
                  <a:cubicBezTo>
                    <a:pt x="48" y="71"/>
                    <a:pt x="51" y="70"/>
                    <a:pt x="55" y="68"/>
                  </a:cubicBezTo>
                  <a:cubicBezTo>
                    <a:pt x="59" y="71"/>
                    <a:pt x="65" y="72"/>
                    <a:pt x="70" y="68"/>
                  </a:cubicBezTo>
                  <a:cubicBezTo>
                    <a:pt x="71" y="68"/>
                    <a:pt x="72" y="67"/>
                    <a:pt x="72" y="67"/>
                  </a:cubicBezTo>
                  <a:cubicBezTo>
                    <a:pt x="74" y="67"/>
                    <a:pt x="76" y="66"/>
                    <a:pt x="78" y="65"/>
                  </a:cubicBezTo>
                  <a:cubicBezTo>
                    <a:pt x="87" y="63"/>
                    <a:pt x="93" y="52"/>
                    <a:pt x="87" y="44"/>
                  </a:cubicBezTo>
                  <a:cubicBezTo>
                    <a:pt x="88" y="37"/>
                    <a:pt x="88" y="29"/>
                    <a:pt x="87" y="22"/>
                  </a:cubicBezTo>
                  <a:moveTo>
                    <a:pt x="15" y="18"/>
                  </a:moveTo>
                  <a:cubicBezTo>
                    <a:pt x="15" y="18"/>
                    <a:pt x="15" y="18"/>
                    <a:pt x="15" y="18"/>
                  </a:cubicBezTo>
                  <a:cubicBezTo>
                    <a:pt x="14" y="19"/>
                    <a:pt x="14" y="19"/>
                    <a:pt x="14" y="20"/>
                  </a:cubicBezTo>
                  <a:cubicBezTo>
                    <a:pt x="14" y="19"/>
                    <a:pt x="14" y="18"/>
                    <a:pt x="15" y="18"/>
                  </a:cubicBezTo>
                </a:path>
              </a:pathLst>
            </a:custGeom>
            <a:solidFill>
              <a:srgbClr val="C4B4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2" name="Freeform 3236">
              <a:extLst>
                <a:ext uri="{FF2B5EF4-FFF2-40B4-BE49-F238E27FC236}">
                  <a16:creationId xmlns:a16="http://schemas.microsoft.com/office/drawing/2014/main" id="{1A9C86AF-03BD-48DB-ADC2-78CC28EC8586}"/>
                </a:ext>
              </a:extLst>
            </p:cNvPr>
            <p:cNvSpPr>
              <a:spLocks/>
            </p:cNvSpPr>
            <p:nvPr/>
          </p:nvSpPr>
          <p:spPr bwMode="auto">
            <a:xfrm>
              <a:off x="903" y="273"/>
              <a:ext cx="188" cy="201"/>
            </a:xfrm>
            <a:custGeom>
              <a:avLst/>
              <a:gdLst>
                <a:gd name="T0" fmla="*/ 72 w 79"/>
                <a:gd name="T1" fmla="*/ 15 h 84"/>
                <a:gd name="T2" fmla="*/ 56 w 79"/>
                <a:gd name="T3" fmla="*/ 0 h 84"/>
                <a:gd name="T4" fmla="*/ 52 w 79"/>
                <a:gd name="T5" fmla="*/ 0 h 84"/>
                <a:gd name="T6" fmla="*/ 50 w 79"/>
                <a:gd name="T7" fmla="*/ 0 h 84"/>
                <a:gd name="T8" fmla="*/ 36 w 79"/>
                <a:gd name="T9" fmla="*/ 9 h 84"/>
                <a:gd name="T10" fmla="*/ 34 w 79"/>
                <a:gd name="T11" fmla="*/ 9 h 84"/>
                <a:gd name="T12" fmla="*/ 26 w 79"/>
                <a:gd name="T13" fmla="*/ 13 h 84"/>
                <a:gd name="T14" fmla="*/ 21 w 79"/>
                <a:gd name="T15" fmla="*/ 13 h 84"/>
                <a:gd name="T16" fmla="*/ 12 w 79"/>
                <a:gd name="T17" fmla="*/ 20 h 84"/>
                <a:gd name="T18" fmla="*/ 8 w 79"/>
                <a:gd name="T19" fmla="*/ 21 h 84"/>
                <a:gd name="T20" fmla="*/ 1 w 79"/>
                <a:gd name="T21" fmla="*/ 26 h 84"/>
                <a:gd name="T22" fmla="*/ 2 w 79"/>
                <a:gd name="T23" fmla="*/ 28 h 84"/>
                <a:gd name="T24" fmla="*/ 1 w 79"/>
                <a:gd name="T25" fmla="*/ 36 h 84"/>
                <a:gd name="T26" fmla="*/ 8 w 79"/>
                <a:gd name="T27" fmla="*/ 62 h 84"/>
                <a:gd name="T28" fmla="*/ 9 w 79"/>
                <a:gd name="T29" fmla="*/ 66 h 84"/>
                <a:gd name="T30" fmla="*/ 10 w 79"/>
                <a:gd name="T31" fmla="*/ 75 h 84"/>
                <a:gd name="T32" fmla="*/ 11 w 79"/>
                <a:gd name="T33" fmla="*/ 75 h 84"/>
                <a:gd name="T34" fmla="*/ 22 w 79"/>
                <a:gd name="T35" fmla="*/ 84 h 84"/>
                <a:gd name="T36" fmla="*/ 30 w 79"/>
                <a:gd name="T37" fmla="*/ 82 h 84"/>
                <a:gd name="T38" fmla="*/ 40 w 79"/>
                <a:gd name="T39" fmla="*/ 81 h 84"/>
                <a:gd name="T40" fmla="*/ 43 w 79"/>
                <a:gd name="T41" fmla="*/ 79 h 84"/>
                <a:gd name="T42" fmla="*/ 55 w 79"/>
                <a:gd name="T43" fmla="*/ 74 h 84"/>
                <a:gd name="T44" fmla="*/ 70 w 79"/>
                <a:gd name="T45" fmla="*/ 71 h 84"/>
                <a:gd name="T46" fmla="*/ 72 w 79"/>
                <a:gd name="T47" fmla="*/ 1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 h="84">
                  <a:moveTo>
                    <a:pt x="72" y="15"/>
                  </a:moveTo>
                  <a:cubicBezTo>
                    <a:pt x="71" y="7"/>
                    <a:pt x="65" y="0"/>
                    <a:pt x="56" y="0"/>
                  </a:cubicBezTo>
                  <a:cubicBezTo>
                    <a:pt x="55" y="0"/>
                    <a:pt x="53" y="0"/>
                    <a:pt x="52" y="0"/>
                  </a:cubicBezTo>
                  <a:cubicBezTo>
                    <a:pt x="51" y="0"/>
                    <a:pt x="51" y="0"/>
                    <a:pt x="50" y="0"/>
                  </a:cubicBezTo>
                  <a:cubicBezTo>
                    <a:pt x="44" y="0"/>
                    <a:pt x="38" y="4"/>
                    <a:pt x="36" y="9"/>
                  </a:cubicBezTo>
                  <a:cubicBezTo>
                    <a:pt x="35" y="9"/>
                    <a:pt x="35" y="9"/>
                    <a:pt x="34" y="9"/>
                  </a:cubicBezTo>
                  <a:cubicBezTo>
                    <a:pt x="31" y="9"/>
                    <a:pt x="28" y="11"/>
                    <a:pt x="26" y="13"/>
                  </a:cubicBezTo>
                  <a:cubicBezTo>
                    <a:pt x="24" y="13"/>
                    <a:pt x="23" y="13"/>
                    <a:pt x="21" y="13"/>
                  </a:cubicBezTo>
                  <a:cubicBezTo>
                    <a:pt x="17" y="14"/>
                    <a:pt x="14" y="17"/>
                    <a:pt x="12" y="20"/>
                  </a:cubicBezTo>
                  <a:cubicBezTo>
                    <a:pt x="11" y="20"/>
                    <a:pt x="9" y="21"/>
                    <a:pt x="8" y="21"/>
                  </a:cubicBezTo>
                  <a:cubicBezTo>
                    <a:pt x="5" y="19"/>
                    <a:pt x="1" y="22"/>
                    <a:pt x="1" y="26"/>
                  </a:cubicBezTo>
                  <a:cubicBezTo>
                    <a:pt x="1" y="27"/>
                    <a:pt x="1" y="27"/>
                    <a:pt x="2" y="28"/>
                  </a:cubicBezTo>
                  <a:cubicBezTo>
                    <a:pt x="1" y="30"/>
                    <a:pt x="0" y="33"/>
                    <a:pt x="1" y="36"/>
                  </a:cubicBezTo>
                  <a:cubicBezTo>
                    <a:pt x="4" y="45"/>
                    <a:pt x="6" y="53"/>
                    <a:pt x="8" y="62"/>
                  </a:cubicBezTo>
                  <a:cubicBezTo>
                    <a:pt x="8" y="63"/>
                    <a:pt x="8" y="65"/>
                    <a:pt x="9" y="66"/>
                  </a:cubicBezTo>
                  <a:cubicBezTo>
                    <a:pt x="9" y="69"/>
                    <a:pt x="10" y="72"/>
                    <a:pt x="10" y="75"/>
                  </a:cubicBezTo>
                  <a:cubicBezTo>
                    <a:pt x="11" y="75"/>
                    <a:pt x="11" y="75"/>
                    <a:pt x="11" y="75"/>
                  </a:cubicBezTo>
                  <a:cubicBezTo>
                    <a:pt x="12" y="80"/>
                    <a:pt x="16" y="84"/>
                    <a:pt x="22" y="84"/>
                  </a:cubicBezTo>
                  <a:cubicBezTo>
                    <a:pt x="25" y="84"/>
                    <a:pt x="28" y="83"/>
                    <a:pt x="30" y="82"/>
                  </a:cubicBezTo>
                  <a:cubicBezTo>
                    <a:pt x="34" y="82"/>
                    <a:pt x="37" y="82"/>
                    <a:pt x="40" y="81"/>
                  </a:cubicBezTo>
                  <a:cubicBezTo>
                    <a:pt x="41" y="80"/>
                    <a:pt x="42" y="80"/>
                    <a:pt x="43" y="79"/>
                  </a:cubicBezTo>
                  <a:cubicBezTo>
                    <a:pt x="48" y="79"/>
                    <a:pt x="52" y="77"/>
                    <a:pt x="55" y="74"/>
                  </a:cubicBezTo>
                  <a:cubicBezTo>
                    <a:pt x="60" y="77"/>
                    <a:pt x="68" y="76"/>
                    <a:pt x="70" y="71"/>
                  </a:cubicBezTo>
                  <a:cubicBezTo>
                    <a:pt x="79" y="54"/>
                    <a:pt x="73" y="33"/>
                    <a:pt x="72" y="15"/>
                  </a:cubicBezTo>
                </a:path>
              </a:pathLst>
            </a:custGeom>
            <a:solidFill>
              <a:srgbClr val="828D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3" name="Freeform 3237">
              <a:extLst>
                <a:ext uri="{FF2B5EF4-FFF2-40B4-BE49-F238E27FC236}">
                  <a16:creationId xmlns:a16="http://schemas.microsoft.com/office/drawing/2014/main" id="{61369503-8BC1-43C6-BC44-DAEB90A34ED1}"/>
                </a:ext>
              </a:extLst>
            </p:cNvPr>
            <p:cNvSpPr>
              <a:spLocks/>
            </p:cNvSpPr>
            <p:nvPr/>
          </p:nvSpPr>
          <p:spPr bwMode="auto">
            <a:xfrm>
              <a:off x="724" y="373"/>
              <a:ext cx="195" cy="46"/>
            </a:xfrm>
            <a:custGeom>
              <a:avLst/>
              <a:gdLst>
                <a:gd name="T0" fmla="*/ 1 w 82"/>
                <a:gd name="T1" fmla="*/ 0 h 19"/>
                <a:gd name="T2" fmla="*/ 0 w 82"/>
                <a:gd name="T3" fmla="*/ 0 h 19"/>
                <a:gd name="T4" fmla="*/ 2 w 82"/>
                <a:gd name="T5" fmla="*/ 8 h 19"/>
                <a:gd name="T6" fmla="*/ 49 w 82"/>
                <a:gd name="T7" fmla="*/ 14 h 19"/>
                <a:gd name="T8" fmla="*/ 82 w 82"/>
                <a:gd name="T9" fmla="*/ 19 h 19"/>
                <a:gd name="T10" fmla="*/ 81 w 82"/>
                <a:gd name="T11" fmla="*/ 14 h 19"/>
                <a:gd name="T12" fmla="*/ 39 w 82"/>
                <a:gd name="T13" fmla="*/ 6 h 19"/>
                <a:gd name="T14" fmla="*/ 1 w 82"/>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9">
                  <a:moveTo>
                    <a:pt x="1" y="0"/>
                  </a:moveTo>
                  <a:cubicBezTo>
                    <a:pt x="1" y="0"/>
                    <a:pt x="0" y="0"/>
                    <a:pt x="0" y="0"/>
                  </a:cubicBezTo>
                  <a:cubicBezTo>
                    <a:pt x="2" y="3"/>
                    <a:pt x="3" y="5"/>
                    <a:pt x="2" y="8"/>
                  </a:cubicBezTo>
                  <a:cubicBezTo>
                    <a:pt x="18" y="8"/>
                    <a:pt x="27" y="11"/>
                    <a:pt x="49" y="14"/>
                  </a:cubicBezTo>
                  <a:cubicBezTo>
                    <a:pt x="56" y="15"/>
                    <a:pt x="70" y="18"/>
                    <a:pt x="82" y="19"/>
                  </a:cubicBezTo>
                  <a:cubicBezTo>
                    <a:pt x="82" y="18"/>
                    <a:pt x="82" y="16"/>
                    <a:pt x="81" y="14"/>
                  </a:cubicBezTo>
                  <a:cubicBezTo>
                    <a:pt x="67" y="12"/>
                    <a:pt x="53" y="9"/>
                    <a:pt x="39" y="6"/>
                  </a:cubicBezTo>
                  <a:cubicBezTo>
                    <a:pt x="26" y="4"/>
                    <a:pt x="13" y="1"/>
                    <a:pt x="1" y="0"/>
                  </a:cubicBezTo>
                </a:path>
              </a:pathLst>
            </a:custGeom>
            <a:solidFill>
              <a:srgbClr val="9692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4" name="Freeform 3238">
              <a:extLst>
                <a:ext uri="{FF2B5EF4-FFF2-40B4-BE49-F238E27FC236}">
                  <a16:creationId xmlns:a16="http://schemas.microsoft.com/office/drawing/2014/main" id="{C913F2A2-EDFF-4401-A7C3-82BE8A3E804F}"/>
                </a:ext>
              </a:extLst>
            </p:cNvPr>
            <p:cNvSpPr>
              <a:spLocks/>
            </p:cNvSpPr>
            <p:nvPr/>
          </p:nvSpPr>
          <p:spPr bwMode="auto">
            <a:xfrm>
              <a:off x="552" y="371"/>
              <a:ext cx="179" cy="57"/>
            </a:xfrm>
            <a:custGeom>
              <a:avLst/>
              <a:gdLst>
                <a:gd name="T0" fmla="*/ 56 w 75"/>
                <a:gd name="T1" fmla="*/ 0 h 24"/>
                <a:gd name="T2" fmla="*/ 45 w 75"/>
                <a:gd name="T3" fmla="*/ 0 h 24"/>
                <a:gd name="T4" fmla="*/ 14 w 75"/>
                <a:gd name="T5" fmla="*/ 8 h 24"/>
                <a:gd name="T6" fmla="*/ 0 w 75"/>
                <a:gd name="T7" fmla="*/ 14 h 24"/>
                <a:gd name="T8" fmla="*/ 1 w 75"/>
                <a:gd name="T9" fmla="*/ 15 h 24"/>
                <a:gd name="T10" fmla="*/ 1 w 75"/>
                <a:gd name="T11" fmla="*/ 15 h 24"/>
                <a:gd name="T12" fmla="*/ 9 w 75"/>
                <a:gd name="T13" fmla="*/ 24 h 24"/>
                <a:gd name="T14" fmla="*/ 56 w 75"/>
                <a:gd name="T15" fmla="*/ 10 h 24"/>
                <a:gd name="T16" fmla="*/ 74 w 75"/>
                <a:gd name="T17" fmla="*/ 9 h 24"/>
                <a:gd name="T18" fmla="*/ 74 w 75"/>
                <a:gd name="T19" fmla="*/ 9 h 24"/>
                <a:gd name="T20" fmla="*/ 72 w 75"/>
                <a:gd name="T21" fmla="*/ 1 h 24"/>
                <a:gd name="T22" fmla="*/ 73 w 75"/>
                <a:gd name="T23" fmla="*/ 1 h 24"/>
                <a:gd name="T24" fmla="*/ 56 w 75"/>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24">
                  <a:moveTo>
                    <a:pt x="56" y="0"/>
                  </a:moveTo>
                  <a:cubicBezTo>
                    <a:pt x="52" y="0"/>
                    <a:pt x="48" y="0"/>
                    <a:pt x="45" y="0"/>
                  </a:cubicBezTo>
                  <a:cubicBezTo>
                    <a:pt x="34" y="1"/>
                    <a:pt x="24" y="4"/>
                    <a:pt x="14" y="8"/>
                  </a:cubicBezTo>
                  <a:cubicBezTo>
                    <a:pt x="9" y="10"/>
                    <a:pt x="4" y="12"/>
                    <a:pt x="0" y="14"/>
                  </a:cubicBezTo>
                  <a:cubicBezTo>
                    <a:pt x="0" y="14"/>
                    <a:pt x="0" y="15"/>
                    <a:pt x="1" y="15"/>
                  </a:cubicBezTo>
                  <a:cubicBezTo>
                    <a:pt x="1" y="15"/>
                    <a:pt x="1" y="15"/>
                    <a:pt x="1" y="15"/>
                  </a:cubicBezTo>
                  <a:cubicBezTo>
                    <a:pt x="3" y="18"/>
                    <a:pt x="6" y="21"/>
                    <a:pt x="9" y="24"/>
                  </a:cubicBezTo>
                  <a:cubicBezTo>
                    <a:pt x="22" y="15"/>
                    <a:pt x="39" y="11"/>
                    <a:pt x="56" y="10"/>
                  </a:cubicBezTo>
                  <a:cubicBezTo>
                    <a:pt x="63" y="9"/>
                    <a:pt x="69" y="9"/>
                    <a:pt x="74" y="9"/>
                  </a:cubicBezTo>
                  <a:cubicBezTo>
                    <a:pt x="74" y="9"/>
                    <a:pt x="74" y="9"/>
                    <a:pt x="74" y="9"/>
                  </a:cubicBezTo>
                  <a:cubicBezTo>
                    <a:pt x="75" y="6"/>
                    <a:pt x="74" y="4"/>
                    <a:pt x="72" y="1"/>
                  </a:cubicBezTo>
                  <a:cubicBezTo>
                    <a:pt x="72" y="1"/>
                    <a:pt x="73" y="1"/>
                    <a:pt x="73" y="1"/>
                  </a:cubicBezTo>
                  <a:cubicBezTo>
                    <a:pt x="67" y="0"/>
                    <a:pt x="61" y="0"/>
                    <a:pt x="56" y="0"/>
                  </a:cubicBezTo>
                </a:path>
              </a:pathLst>
            </a:custGeom>
            <a:solidFill>
              <a:srgbClr val="B8A9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5" name="Freeform 3239">
              <a:extLst>
                <a:ext uri="{FF2B5EF4-FFF2-40B4-BE49-F238E27FC236}">
                  <a16:creationId xmlns:a16="http://schemas.microsoft.com/office/drawing/2014/main" id="{32FC283F-D6C6-4BCD-A67E-65F6289F6196}"/>
                </a:ext>
              </a:extLst>
            </p:cNvPr>
            <p:cNvSpPr>
              <a:spLocks/>
            </p:cNvSpPr>
            <p:nvPr/>
          </p:nvSpPr>
          <p:spPr bwMode="auto">
            <a:xfrm>
              <a:off x="917" y="344"/>
              <a:ext cx="131" cy="79"/>
            </a:xfrm>
            <a:custGeom>
              <a:avLst/>
              <a:gdLst>
                <a:gd name="T0" fmla="*/ 55 w 55"/>
                <a:gd name="T1" fmla="*/ 0 h 33"/>
                <a:gd name="T2" fmla="*/ 50 w 55"/>
                <a:gd name="T3" fmla="*/ 12 h 33"/>
                <a:gd name="T4" fmla="*/ 18 w 55"/>
                <a:gd name="T5" fmla="*/ 27 h 33"/>
                <a:gd name="T6" fmla="*/ 15 w 55"/>
                <a:gd name="T7" fmla="*/ 27 h 33"/>
                <a:gd name="T8" fmla="*/ 0 w 55"/>
                <a:gd name="T9" fmla="*/ 26 h 33"/>
                <a:gd name="T10" fmla="*/ 1 w 55"/>
                <a:gd name="T11" fmla="*/ 31 h 33"/>
                <a:gd name="T12" fmla="*/ 16 w 55"/>
                <a:gd name="T13" fmla="*/ 33 h 33"/>
                <a:gd name="T14" fmla="*/ 19 w 55"/>
                <a:gd name="T15" fmla="*/ 33 h 33"/>
                <a:gd name="T16" fmla="*/ 53 w 55"/>
                <a:gd name="T17" fmla="*/ 21 h 33"/>
                <a:gd name="T18" fmla="*/ 55 w 55"/>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3">
                  <a:moveTo>
                    <a:pt x="55" y="0"/>
                  </a:moveTo>
                  <a:cubicBezTo>
                    <a:pt x="53" y="4"/>
                    <a:pt x="52" y="8"/>
                    <a:pt x="50" y="12"/>
                  </a:cubicBezTo>
                  <a:cubicBezTo>
                    <a:pt x="45" y="24"/>
                    <a:pt x="30" y="27"/>
                    <a:pt x="18" y="27"/>
                  </a:cubicBezTo>
                  <a:cubicBezTo>
                    <a:pt x="17" y="27"/>
                    <a:pt x="16" y="27"/>
                    <a:pt x="15" y="27"/>
                  </a:cubicBezTo>
                  <a:cubicBezTo>
                    <a:pt x="10" y="27"/>
                    <a:pt x="5" y="26"/>
                    <a:pt x="0" y="26"/>
                  </a:cubicBezTo>
                  <a:cubicBezTo>
                    <a:pt x="1" y="28"/>
                    <a:pt x="1" y="30"/>
                    <a:pt x="1" y="31"/>
                  </a:cubicBezTo>
                  <a:cubicBezTo>
                    <a:pt x="8" y="32"/>
                    <a:pt x="13" y="33"/>
                    <a:pt x="16" y="33"/>
                  </a:cubicBezTo>
                  <a:cubicBezTo>
                    <a:pt x="17" y="33"/>
                    <a:pt x="18" y="33"/>
                    <a:pt x="19" y="33"/>
                  </a:cubicBezTo>
                  <a:cubicBezTo>
                    <a:pt x="42" y="33"/>
                    <a:pt x="52" y="23"/>
                    <a:pt x="53" y="21"/>
                  </a:cubicBezTo>
                  <a:cubicBezTo>
                    <a:pt x="54" y="13"/>
                    <a:pt x="54" y="7"/>
                    <a:pt x="55" y="0"/>
                  </a:cubicBezTo>
                </a:path>
              </a:pathLst>
            </a:custGeom>
            <a:solidFill>
              <a:srgbClr val="7A84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6" name="Freeform 3240">
              <a:extLst>
                <a:ext uri="{FF2B5EF4-FFF2-40B4-BE49-F238E27FC236}">
                  <a16:creationId xmlns:a16="http://schemas.microsoft.com/office/drawing/2014/main" id="{782A1AE9-DE37-4F58-B823-014E5E067540}"/>
                </a:ext>
              </a:extLst>
            </p:cNvPr>
            <p:cNvSpPr>
              <a:spLocks/>
            </p:cNvSpPr>
            <p:nvPr/>
          </p:nvSpPr>
          <p:spPr bwMode="auto">
            <a:xfrm>
              <a:off x="111" y="359"/>
              <a:ext cx="901" cy="457"/>
            </a:xfrm>
            <a:custGeom>
              <a:avLst/>
              <a:gdLst>
                <a:gd name="T0" fmla="*/ 354 w 378"/>
                <a:gd name="T1" fmla="*/ 68 h 191"/>
                <a:gd name="T2" fmla="*/ 372 w 378"/>
                <a:gd name="T3" fmla="*/ 88 h 191"/>
                <a:gd name="T4" fmla="*/ 375 w 378"/>
                <a:gd name="T5" fmla="*/ 116 h 191"/>
                <a:gd name="T6" fmla="*/ 375 w 378"/>
                <a:gd name="T7" fmla="*/ 133 h 191"/>
                <a:gd name="T8" fmla="*/ 365 w 378"/>
                <a:gd name="T9" fmla="*/ 145 h 191"/>
                <a:gd name="T10" fmla="*/ 290 w 378"/>
                <a:gd name="T11" fmla="*/ 184 h 191"/>
                <a:gd name="T12" fmla="*/ 204 w 378"/>
                <a:gd name="T13" fmla="*/ 188 h 191"/>
                <a:gd name="T14" fmla="*/ 82 w 378"/>
                <a:gd name="T15" fmla="*/ 134 h 191"/>
                <a:gd name="T16" fmla="*/ 49 w 378"/>
                <a:gd name="T17" fmla="*/ 84 h 191"/>
                <a:gd name="T18" fmla="*/ 5 w 378"/>
                <a:gd name="T19" fmla="*/ 41 h 191"/>
                <a:gd name="T20" fmla="*/ 0 w 378"/>
                <a:gd name="T21" fmla="*/ 7 h 191"/>
                <a:gd name="T22" fmla="*/ 39 w 378"/>
                <a:gd name="T23" fmla="*/ 11 h 191"/>
                <a:gd name="T24" fmla="*/ 118 w 378"/>
                <a:gd name="T25" fmla="*/ 61 h 191"/>
                <a:gd name="T26" fmla="*/ 154 w 378"/>
                <a:gd name="T27" fmla="*/ 74 h 191"/>
                <a:gd name="T28" fmla="*/ 354 w 378"/>
                <a:gd name="T29" fmla="*/ 6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8" h="191">
                  <a:moveTo>
                    <a:pt x="354" y="68"/>
                  </a:moveTo>
                  <a:cubicBezTo>
                    <a:pt x="363" y="71"/>
                    <a:pt x="369" y="79"/>
                    <a:pt x="372" y="88"/>
                  </a:cubicBezTo>
                  <a:cubicBezTo>
                    <a:pt x="375" y="97"/>
                    <a:pt x="375" y="107"/>
                    <a:pt x="375" y="116"/>
                  </a:cubicBezTo>
                  <a:cubicBezTo>
                    <a:pt x="375" y="122"/>
                    <a:pt x="378" y="128"/>
                    <a:pt x="375" y="133"/>
                  </a:cubicBezTo>
                  <a:cubicBezTo>
                    <a:pt x="373" y="138"/>
                    <a:pt x="369" y="142"/>
                    <a:pt x="365" y="145"/>
                  </a:cubicBezTo>
                  <a:cubicBezTo>
                    <a:pt x="344" y="164"/>
                    <a:pt x="317" y="177"/>
                    <a:pt x="290" y="184"/>
                  </a:cubicBezTo>
                  <a:cubicBezTo>
                    <a:pt x="262" y="190"/>
                    <a:pt x="233" y="191"/>
                    <a:pt x="204" y="188"/>
                  </a:cubicBezTo>
                  <a:cubicBezTo>
                    <a:pt x="159" y="184"/>
                    <a:pt x="112" y="168"/>
                    <a:pt x="82" y="134"/>
                  </a:cubicBezTo>
                  <a:cubicBezTo>
                    <a:pt x="69" y="118"/>
                    <a:pt x="60" y="100"/>
                    <a:pt x="49" y="84"/>
                  </a:cubicBezTo>
                  <a:cubicBezTo>
                    <a:pt x="38" y="68"/>
                    <a:pt x="5" y="44"/>
                    <a:pt x="5" y="41"/>
                  </a:cubicBezTo>
                  <a:cubicBezTo>
                    <a:pt x="6" y="30"/>
                    <a:pt x="4" y="18"/>
                    <a:pt x="0" y="7"/>
                  </a:cubicBezTo>
                  <a:cubicBezTo>
                    <a:pt x="11" y="0"/>
                    <a:pt x="27" y="5"/>
                    <a:pt x="39" y="11"/>
                  </a:cubicBezTo>
                  <a:cubicBezTo>
                    <a:pt x="67" y="25"/>
                    <a:pt x="90" y="47"/>
                    <a:pt x="118" y="61"/>
                  </a:cubicBezTo>
                  <a:cubicBezTo>
                    <a:pt x="130" y="66"/>
                    <a:pt x="141" y="70"/>
                    <a:pt x="154" y="74"/>
                  </a:cubicBezTo>
                  <a:cubicBezTo>
                    <a:pt x="219" y="93"/>
                    <a:pt x="291" y="92"/>
                    <a:pt x="354" y="68"/>
                  </a:cubicBezTo>
                </a:path>
              </a:pathLst>
            </a:custGeom>
            <a:solidFill>
              <a:srgbClr val="A09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7" name="Freeform 3241">
              <a:extLst>
                <a:ext uri="{FF2B5EF4-FFF2-40B4-BE49-F238E27FC236}">
                  <a16:creationId xmlns:a16="http://schemas.microsoft.com/office/drawing/2014/main" id="{D336E95C-66D2-4969-8102-F27E99427739}"/>
                </a:ext>
              </a:extLst>
            </p:cNvPr>
            <p:cNvSpPr>
              <a:spLocks/>
            </p:cNvSpPr>
            <p:nvPr/>
          </p:nvSpPr>
          <p:spPr bwMode="auto">
            <a:xfrm>
              <a:off x="111" y="72"/>
              <a:ext cx="939" cy="643"/>
            </a:xfrm>
            <a:custGeom>
              <a:avLst/>
              <a:gdLst>
                <a:gd name="T0" fmla="*/ 391 w 394"/>
                <a:gd name="T1" fmla="*/ 89 h 269"/>
                <a:gd name="T2" fmla="*/ 380 w 394"/>
                <a:gd name="T3" fmla="*/ 114 h 269"/>
                <a:gd name="T4" fmla="*/ 353 w 394"/>
                <a:gd name="T5" fmla="*/ 121 h 269"/>
                <a:gd name="T6" fmla="*/ 293 w 394"/>
                <a:gd name="T7" fmla="*/ 113 h 269"/>
                <a:gd name="T8" fmla="*/ 233 w 394"/>
                <a:gd name="T9" fmla="*/ 104 h 269"/>
                <a:gd name="T10" fmla="*/ 177 w 394"/>
                <a:gd name="T11" fmla="*/ 126 h 269"/>
                <a:gd name="T12" fmla="*/ 179 w 394"/>
                <a:gd name="T13" fmla="*/ 131 h 269"/>
                <a:gd name="T14" fmla="*/ 200 w 394"/>
                <a:gd name="T15" fmla="*/ 153 h 269"/>
                <a:gd name="T16" fmla="*/ 224 w 394"/>
                <a:gd name="T17" fmla="*/ 161 h 269"/>
                <a:gd name="T18" fmla="*/ 249 w 394"/>
                <a:gd name="T19" fmla="*/ 166 h 269"/>
                <a:gd name="T20" fmla="*/ 303 w 394"/>
                <a:gd name="T21" fmla="*/ 170 h 269"/>
                <a:gd name="T22" fmla="*/ 358 w 394"/>
                <a:gd name="T23" fmla="*/ 184 h 269"/>
                <a:gd name="T24" fmla="*/ 369 w 394"/>
                <a:gd name="T25" fmla="*/ 198 h 269"/>
                <a:gd name="T26" fmla="*/ 371 w 394"/>
                <a:gd name="T27" fmla="*/ 208 h 269"/>
                <a:gd name="T28" fmla="*/ 354 w 394"/>
                <a:gd name="T29" fmla="*/ 240 h 269"/>
                <a:gd name="T30" fmla="*/ 343 w 394"/>
                <a:gd name="T31" fmla="*/ 247 h 269"/>
                <a:gd name="T32" fmla="*/ 297 w 394"/>
                <a:gd name="T33" fmla="*/ 263 h 269"/>
                <a:gd name="T34" fmla="*/ 256 w 394"/>
                <a:gd name="T35" fmla="*/ 268 h 269"/>
                <a:gd name="T36" fmla="*/ 194 w 394"/>
                <a:gd name="T37" fmla="*/ 266 h 269"/>
                <a:gd name="T38" fmla="*/ 135 w 394"/>
                <a:gd name="T39" fmla="*/ 245 h 269"/>
                <a:gd name="T40" fmla="*/ 67 w 394"/>
                <a:gd name="T41" fmla="*/ 190 h 269"/>
                <a:gd name="T42" fmla="*/ 43 w 394"/>
                <a:gd name="T43" fmla="*/ 161 h 269"/>
                <a:gd name="T44" fmla="*/ 32 w 394"/>
                <a:gd name="T45" fmla="*/ 148 h 269"/>
                <a:gd name="T46" fmla="*/ 5 w 394"/>
                <a:gd name="T47" fmla="*/ 132 h 269"/>
                <a:gd name="T48" fmla="*/ 0 w 394"/>
                <a:gd name="T49" fmla="*/ 127 h 269"/>
                <a:gd name="T50" fmla="*/ 1 w 394"/>
                <a:gd name="T51" fmla="*/ 125 h 269"/>
                <a:gd name="T52" fmla="*/ 15 w 394"/>
                <a:gd name="T53" fmla="*/ 114 h 269"/>
                <a:gd name="T54" fmla="*/ 65 w 394"/>
                <a:gd name="T55" fmla="*/ 66 h 269"/>
                <a:gd name="T56" fmla="*/ 133 w 394"/>
                <a:gd name="T57" fmla="*/ 12 h 269"/>
                <a:gd name="T58" fmla="*/ 197 w 394"/>
                <a:gd name="T59" fmla="*/ 2 h 269"/>
                <a:gd name="T60" fmla="*/ 283 w 394"/>
                <a:gd name="T61" fmla="*/ 6 h 269"/>
                <a:gd name="T62" fmla="*/ 391 w 394"/>
                <a:gd name="T63" fmla="*/ 8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4" h="269">
                  <a:moveTo>
                    <a:pt x="391" y="89"/>
                  </a:moveTo>
                  <a:cubicBezTo>
                    <a:pt x="394" y="98"/>
                    <a:pt x="389" y="108"/>
                    <a:pt x="380" y="114"/>
                  </a:cubicBezTo>
                  <a:cubicBezTo>
                    <a:pt x="372" y="120"/>
                    <a:pt x="362" y="121"/>
                    <a:pt x="353" y="121"/>
                  </a:cubicBezTo>
                  <a:cubicBezTo>
                    <a:pt x="332" y="122"/>
                    <a:pt x="312" y="117"/>
                    <a:pt x="293" y="113"/>
                  </a:cubicBezTo>
                  <a:cubicBezTo>
                    <a:pt x="273" y="108"/>
                    <a:pt x="253" y="104"/>
                    <a:pt x="233" y="104"/>
                  </a:cubicBezTo>
                  <a:cubicBezTo>
                    <a:pt x="213" y="105"/>
                    <a:pt x="190" y="112"/>
                    <a:pt x="177" y="126"/>
                  </a:cubicBezTo>
                  <a:cubicBezTo>
                    <a:pt x="176" y="128"/>
                    <a:pt x="178" y="130"/>
                    <a:pt x="179" y="131"/>
                  </a:cubicBezTo>
                  <a:cubicBezTo>
                    <a:pt x="185" y="139"/>
                    <a:pt x="191" y="148"/>
                    <a:pt x="200" y="153"/>
                  </a:cubicBezTo>
                  <a:cubicBezTo>
                    <a:pt x="207" y="157"/>
                    <a:pt x="216" y="159"/>
                    <a:pt x="224" y="161"/>
                  </a:cubicBezTo>
                  <a:cubicBezTo>
                    <a:pt x="232" y="163"/>
                    <a:pt x="240" y="165"/>
                    <a:pt x="249" y="166"/>
                  </a:cubicBezTo>
                  <a:cubicBezTo>
                    <a:pt x="267" y="167"/>
                    <a:pt x="285" y="168"/>
                    <a:pt x="303" y="170"/>
                  </a:cubicBezTo>
                  <a:cubicBezTo>
                    <a:pt x="322" y="171"/>
                    <a:pt x="342" y="173"/>
                    <a:pt x="358" y="184"/>
                  </a:cubicBezTo>
                  <a:cubicBezTo>
                    <a:pt x="362" y="188"/>
                    <a:pt x="367" y="192"/>
                    <a:pt x="369" y="198"/>
                  </a:cubicBezTo>
                  <a:cubicBezTo>
                    <a:pt x="370" y="201"/>
                    <a:pt x="371" y="204"/>
                    <a:pt x="371" y="208"/>
                  </a:cubicBezTo>
                  <a:cubicBezTo>
                    <a:pt x="371" y="221"/>
                    <a:pt x="365" y="233"/>
                    <a:pt x="354" y="240"/>
                  </a:cubicBezTo>
                  <a:cubicBezTo>
                    <a:pt x="351" y="243"/>
                    <a:pt x="347" y="245"/>
                    <a:pt x="343" y="247"/>
                  </a:cubicBezTo>
                  <a:cubicBezTo>
                    <a:pt x="328" y="253"/>
                    <a:pt x="313" y="260"/>
                    <a:pt x="297" y="263"/>
                  </a:cubicBezTo>
                  <a:cubicBezTo>
                    <a:pt x="284" y="266"/>
                    <a:pt x="270" y="267"/>
                    <a:pt x="256" y="268"/>
                  </a:cubicBezTo>
                  <a:cubicBezTo>
                    <a:pt x="235" y="269"/>
                    <a:pt x="214" y="269"/>
                    <a:pt x="194" y="266"/>
                  </a:cubicBezTo>
                  <a:cubicBezTo>
                    <a:pt x="173" y="263"/>
                    <a:pt x="154" y="254"/>
                    <a:pt x="135" y="245"/>
                  </a:cubicBezTo>
                  <a:cubicBezTo>
                    <a:pt x="108" y="233"/>
                    <a:pt x="87" y="212"/>
                    <a:pt x="67" y="190"/>
                  </a:cubicBezTo>
                  <a:cubicBezTo>
                    <a:pt x="59" y="180"/>
                    <a:pt x="51" y="171"/>
                    <a:pt x="43" y="161"/>
                  </a:cubicBezTo>
                  <a:cubicBezTo>
                    <a:pt x="39" y="156"/>
                    <a:pt x="36" y="152"/>
                    <a:pt x="32" y="148"/>
                  </a:cubicBezTo>
                  <a:cubicBezTo>
                    <a:pt x="24" y="141"/>
                    <a:pt x="15" y="135"/>
                    <a:pt x="5" y="132"/>
                  </a:cubicBezTo>
                  <a:cubicBezTo>
                    <a:pt x="3" y="131"/>
                    <a:pt x="0" y="130"/>
                    <a:pt x="0" y="127"/>
                  </a:cubicBezTo>
                  <a:cubicBezTo>
                    <a:pt x="0" y="127"/>
                    <a:pt x="1" y="126"/>
                    <a:pt x="1" y="125"/>
                  </a:cubicBezTo>
                  <a:cubicBezTo>
                    <a:pt x="5" y="121"/>
                    <a:pt x="10" y="117"/>
                    <a:pt x="15" y="114"/>
                  </a:cubicBezTo>
                  <a:cubicBezTo>
                    <a:pt x="34" y="102"/>
                    <a:pt x="54" y="88"/>
                    <a:pt x="65" y="66"/>
                  </a:cubicBezTo>
                  <a:cubicBezTo>
                    <a:pt x="77" y="40"/>
                    <a:pt x="105" y="22"/>
                    <a:pt x="133" y="12"/>
                  </a:cubicBezTo>
                  <a:cubicBezTo>
                    <a:pt x="153" y="5"/>
                    <a:pt x="175" y="3"/>
                    <a:pt x="197" y="2"/>
                  </a:cubicBezTo>
                  <a:cubicBezTo>
                    <a:pt x="226" y="1"/>
                    <a:pt x="255" y="0"/>
                    <a:pt x="283" y="6"/>
                  </a:cubicBezTo>
                  <a:cubicBezTo>
                    <a:pt x="327" y="16"/>
                    <a:pt x="378" y="45"/>
                    <a:pt x="391" y="89"/>
                  </a:cubicBezTo>
                </a:path>
              </a:pathLst>
            </a:custGeom>
            <a:solidFill>
              <a:srgbClr val="EC7E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0" name="Freeform 3244">
              <a:extLst>
                <a:ext uri="{FF2B5EF4-FFF2-40B4-BE49-F238E27FC236}">
                  <a16:creationId xmlns:a16="http://schemas.microsoft.com/office/drawing/2014/main" id="{543D4012-F0FE-4126-969A-30230A83D48A}"/>
                </a:ext>
              </a:extLst>
            </p:cNvPr>
            <p:cNvSpPr>
              <a:spLocks/>
            </p:cNvSpPr>
            <p:nvPr/>
          </p:nvSpPr>
          <p:spPr bwMode="auto">
            <a:xfrm>
              <a:off x="39" y="-2"/>
              <a:ext cx="1064" cy="421"/>
            </a:xfrm>
            <a:custGeom>
              <a:avLst/>
              <a:gdLst>
                <a:gd name="T0" fmla="*/ 4 w 446"/>
                <a:gd name="T1" fmla="*/ 155 h 176"/>
                <a:gd name="T2" fmla="*/ 26 w 446"/>
                <a:gd name="T3" fmla="*/ 164 h 176"/>
                <a:gd name="T4" fmla="*/ 56 w 446"/>
                <a:gd name="T5" fmla="*/ 164 h 176"/>
                <a:gd name="T6" fmla="*/ 107 w 446"/>
                <a:gd name="T7" fmla="*/ 141 h 176"/>
                <a:gd name="T8" fmla="*/ 123 w 446"/>
                <a:gd name="T9" fmla="*/ 119 h 176"/>
                <a:gd name="T10" fmla="*/ 129 w 446"/>
                <a:gd name="T11" fmla="*/ 110 h 176"/>
                <a:gd name="T12" fmla="*/ 132 w 446"/>
                <a:gd name="T13" fmla="*/ 105 h 176"/>
                <a:gd name="T14" fmla="*/ 134 w 446"/>
                <a:gd name="T15" fmla="*/ 103 h 176"/>
                <a:gd name="T16" fmla="*/ 150 w 446"/>
                <a:gd name="T17" fmla="*/ 86 h 176"/>
                <a:gd name="T18" fmla="*/ 159 w 446"/>
                <a:gd name="T19" fmla="*/ 77 h 176"/>
                <a:gd name="T20" fmla="*/ 162 w 446"/>
                <a:gd name="T21" fmla="*/ 75 h 176"/>
                <a:gd name="T22" fmla="*/ 163 w 446"/>
                <a:gd name="T23" fmla="*/ 74 h 176"/>
                <a:gd name="T24" fmla="*/ 166 w 446"/>
                <a:gd name="T25" fmla="*/ 72 h 176"/>
                <a:gd name="T26" fmla="*/ 186 w 446"/>
                <a:gd name="T27" fmla="*/ 59 h 176"/>
                <a:gd name="T28" fmla="*/ 208 w 446"/>
                <a:gd name="T29" fmla="*/ 50 h 176"/>
                <a:gd name="T30" fmla="*/ 219 w 446"/>
                <a:gd name="T31" fmla="*/ 47 h 176"/>
                <a:gd name="T32" fmla="*/ 226 w 446"/>
                <a:gd name="T33" fmla="*/ 45 h 176"/>
                <a:gd name="T34" fmla="*/ 228 w 446"/>
                <a:gd name="T35" fmla="*/ 45 h 176"/>
                <a:gd name="T36" fmla="*/ 230 w 446"/>
                <a:gd name="T37" fmla="*/ 45 h 176"/>
                <a:gd name="T38" fmla="*/ 253 w 446"/>
                <a:gd name="T39" fmla="*/ 46 h 176"/>
                <a:gd name="T40" fmla="*/ 279 w 446"/>
                <a:gd name="T41" fmla="*/ 53 h 176"/>
                <a:gd name="T42" fmla="*/ 292 w 446"/>
                <a:gd name="T43" fmla="*/ 58 h 176"/>
                <a:gd name="T44" fmla="*/ 297 w 446"/>
                <a:gd name="T45" fmla="*/ 60 h 176"/>
                <a:gd name="T46" fmla="*/ 298 w 446"/>
                <a:gd name="T47" fmla="*/ 60 h 176"/>
                <a:gd name="T48" fmla="*/ 302 w 446"/>
                <a:gd name="T49" fmla="*/ 62 h 176"/>
                <a:gd name="T50" fmla="*/ 347 w 446"/>
                <a:gd name="T51" fmla="*/ 87 h 176"/>
                <a:gd name="T52" fmla="*/ 350 w 446"/>
                <a:gd name="T53" fmla="*/ 90 h 176"/>
                <a:gd name="T54" fmla="*/ 351 w 446"/>
                <a:gd name="T55" fmla="*/ 91 h 176"/>
                <a:gd name="T56" fmla="*/ 355 w 446"/>
                <a:gd name="T57" fmla="*/ 94 h 176"/>
                <a:gd name="T58" fmla="*/ 364 w 446"/>
                <a:gd name="T59" fmla="*/ 103 h 176"/>
                <a:gd name="T60" fmla="*/ 374 w 446"/>
                <a:gd name="T61" fmla="*/ 113 h 176"/>
                <a:gd name="T62" fmla="*/ 378 w 446"/>
                <a:gd name="T63" fmla="*/ 117 h 176"/>
                <a:gd name="T64" fmla="*/ 378 w 446"/>
                <a:gd name="T65" fmla="*/ 117 h 176"/>
                <a:gd name="T66" fmla="*/ 380 w 446"/>
                <a:gd name="T67" fmla="*/ 120 h 176"/>
                <a:gd name="T68" fmla="*/ 394 w 446"/>
                <a:gd name="T69" fmla="*/ 144 h 176"/>
                <a:gd name="T70" fmla="*/ 395 w 446"/>
                <a:gd name="T71" fmla="*/ 145 h 176"/>
                <a:gd name="T72" fmla="*/ 395 w 446"/>
                <a:gd name="T73" fmla="*/ 145 h 176"/>
                <a:gd name="T74" fmla="*/ 399 w 446"/>
                <a:gd name="T75" fmla="*/ 155 h 176"/>
                <a:gd name="T76" fmla="*/ 411 w 446"/>
                <a:gd name="T77" fmla="*/ 171 h 176"/>
                <a:gd name="T78" fmla="*/ 437 w 446"/>
                <a:gd name="T79" fmla="*/ 164 h 176"/>
                <a:gd name="T80" fmla="*/ 423 w 446"/>
                <a:gd name="T81" fmla="*/ 105 h 176"/>
                <a:gd name="T82" fmla="*/ 388 w 446"/>
                <a:gd name="T83" fmla="*/ 65 h 176"/>
                <a:gd name="T84" fmla="*/ 288 w 446"/>
                <a:gd name="T85" fmla="*/ 10 h 176"/>
                <a:gd name="T86" fmla="*/ 230 w 446"/>
                <a:gd name="T87" fmla="*/ 1 h 176"/>
                <a:gd name="T88" fmla="*/ 170 w 446"/>
                <a:gd name="T89" fmla="*/ 18 h 176"/>
                <a:gd name="T90" fmla="*/ 91 w 446"/>
                <a:gd name="T91" fmla="*/ 88 h 176"/>
                <a:gd name="T92" fmla="*/ 76 w 446"/>
                <a:gd name="T93" fmla="*/ 111 h 176"/>
                <a:gd name="T94" fmla="*/ 74 w 446"/>
                <a:gd name="T95" fmla="*/ 114 h 176"/>
                <a:gd name="T96" fmla="*/ 71 w 446"/>
                <a:gd name="T97" fmla="*/ 118 h 176"/>
                <a:gd name="T98" fmla="*/ 60 w 446"/>
                <a:gd name="T99" fmla="*/ 124 h 176"/>
                <a:gd name="T100" fmla="*/ 59 w 446"/>
                <a:gd name="T101" fmla="*/ 124 h 176"/>
                <a:gd name="T102" fmla="*/ 57 w 446"/>
                <a:gd name="T103" fmla="*/ 125 h 176"/>
                <a:gd name="T104" fmla="*/ 49 w 446"/>
                <a:gd name="T105" fmla="*/ 128 h 176"/>
                <a:gd name="T106" fmla="*/ 36 w 446"/>
                <a:gd name="T107" fmla="*/ 132 h 176"/>
                <a:gd name="T108" fmla="*/ 5 w 446"/>
                <a:gd name="T109" fmla="*/ 144 h 176"/>
                <a:gd name="T110" fmla="*/ 4 w 446"/>
                <a:gd name="T111" fmla="*/ 15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6" h="176">
                  <a:moveTo>
                    <a:pt x="4" y="155"/>
                  </a:moveTo>
                  <a:cubicBezTo>
                    <a:pt x="11" y="160"/>
                    <a:pt x="18" y="163"/>
                    <a:pt x="26" y="164"/>
                  </a:cubicBezTo>
                  <a:cubicBezTo>
                    <a:pt x="36" y="166"/>
                    <a:pt x="46" y="165"/>
                    <a:pt x="56" y="164"/>
                  </a:cubicBezTo>
                  <a:cubicBezTo>
                    <a:pt x="75" y="162"/>
                    <a:pt x="94" y="156"/>
                    <a:pt x="107" y="141"/>
                  </a:cubicBezTo>
                  <a:cubicBezTo>
                    <a:pt x="113" y="134"/>
                    <a:pt x="118" y="126"/>
                    <a:pt x="123" y="119"/>
                  </a:cubicBezTo>
                  <a:cubicBezTo>
                    <a:pt x="125" y="116"/>
                    <a:pt x="127" y="113"/>
                    <a:pt x="129" y="110"/>
                  </a:cubicBezTo>
                  <a:cubicBezTo>
                    <a:pt x="130" y="108"/>
                    <a:pt x="131" y="106"/>
                    <a:pt x="132" y="105"/>
                  </a:cubicBezTo>
                  <a:cubicBezTo>
                    <a:pt x="130" y="108"/>
                    <a:pt x="134" y="103"/>
                    <a:pt x="134" y="103"/>
                  </a:cubicBezTo>
                  <a:cubicBezTo>
                    <a:pt x="139" y="97"/>
                    <a:pt x="144" y="91"/>
                    <a:pt x="150" y="86"/>
                  </a:cubicBezTo>
                  <a:cubicBezTo>
                    <a:pt x="153" y="83"/>
                    <a:pt x="156" y="80"/>
                    <a:pt x="159" y="77"/>
                  </a:cubicBezTo>
                  <a:cubicBezTo>
                    <a:pt x="160" y="76"/>
                    <a:pt x="161" y="76"/>
                    <a:pt x="162" y="75"/>
                  </a:cubicBezTo>
                  <a:cubicBezTo>
                    <a:pt x="164" y="73"/>
                    <a:pt x="165" y="73"/>
                    <a:pt x="163" y="74"/>
                  </a:cubicBezTo>
                  <a:cubicBezTo>
                    <a:pt x="164" y="73"/>
                    <a:pt x="165" y="73"/>
                    <a:pt x="166" y="72"/>
                  </a:cubicBezTo>
                  <a:cubicBezTo>
                    <a:pt x="173" y="67"/>
                    <a:pt x="179" y="63"/>
                    <a:pt x="186" y="59"/>
                  </a:cubicBezTo>
                  <a:cubicBezTo>
                    <a:pt x="195" y="54"/>
                    <a:pt x="199" y="53"/>
                    <a:pt x="208" y="50"/>
                  </a:cubicBezTo>
                  <a:cubicBezTo>
                    <a:pt x="212" y="48"/>
                    <a:pt x="216" y="47"/>
                    <a:pt x="219" y="47"/>
                  </a:cubicBezTo>
                  <a:cubicBezTo>
                    <a:pt x="222" y="46"/>
                    <a:pt x="224" y="46"/>
                    <a:pt x="226" y="45"/>
                  </a:cubicBezTo>
                  <a:cubicBezTo>
                    <a:pt x="224" y="46"/>
                    <a:pt x="226" y="45"/>
                    <a:pt x="228" y="45"/>
                  </a:cubicBezTo>
                  <a:cubicBezTo>
                    <a:pt x="229" y="45"/>
                    <a:pt x="230" y="45"/>
                    <a:pt x="230" y="45"/>
                  </a:cubicBezTo>
                  <a:cubicBezTo>
                    <a:pt x="238" y="45"/>
                    <a:pt x="247" y="45"/>
                    <a:pt x="253" y="46"/>
                  </a:cubicBezTo>
                  <a:cubicBezTo>
                    <a:pt x="262" y="48"/>
                    <a:pt x="270" y="50"/>
                    <a:pt x="279" y="53"/>
                  </a:cubicBezTo>
                  <a:cubicBezTo>
                    <a:pt x="283" y="55"/>
                    <a:pt x="288" y="56"/>
                    <a:pt x="292" y="58"/>
                  </a:cubicBezTo>
                  <a:cubicBezTo>
                    <a:pt x="294" y="59"/>
                    <a:pt x="295" y="59"/>
                    <a:pt x="297" y="60"/>
                  </a:cubicBezTo>
                  <a:cubicBezTo>
                    <a:pt x="299" y="61"/>
                    <a:pt x="299" y="61"/>
                    <a:pt x="298" y="60"/>
                  </a:cubicBezTo>
                  <a:cubicBezTo>
                    <a:pt x="299" y="61"/>
                    <a:pt x="300" y="61"/>
                    <a:pt x="302" y="62"/>
                  </a:cubicBezTo>
                  <a:cubicBezTo>
                    <a:pt x="317" y="69"/>
                    <a:pt x="333" y="77"/>
                    <a:pt x="347" y="87"/>
                  </a:cubicBezTo>
                  <a:cubicBezTo>
                    <a:pt x="348" y="88"/>
                    <a:pt x="349" y="89"/>
                    <a:pt x="350" y="90"/>
                  </a:cubicBezTo>
                  <a:cubicBezTo>
                    <a:pt x="349" y="89"/>
                    <a:pt x="349" y="89"/>
                    <a:pt x="351" y="91"/>
                  </a:cubicBezTo>
                  <a:cubicBezTo>
                    <a:pt x="352" y="92"/>
                    <a:pt x="354" y="93"/>
                    <a:pt x="355" y="94"/>
                  </a:cubicBezTo>
                  <a:cubicBezTo>
                    <a:pt x="358" y="97"/>
                    <a:pt x="361" y="100"/>
                    <a:pt x="364" y="103"/>
                  </a:cubicBezTo>
                  <a:cubicBezTo>
                    <a:pt x="368" y="106"/>
                    <a:pt x="371" y="110"/>
                    <a:pt x="374" y="113"/>
                  </a:cubicBezTo>
                  <a:cubicBezTo>
                    <a:pt x="376" y="115"/>
                    <a:pt x="377" y="116"/>
                    <a:pt x="378" y="117"/>
                  </a:cubicBezTo>
                  <a:cubicBezTo>
                    <a:pt x="379" y="119"/>
                    <a:pt x="379" y="118"/>
                    <a:pt x="378" y="117"/>
                  </a:cubicBezTo>
                  <a:cubicBezTo>
                    <a:pt x="378" y="118"/>
                    <a:pt x="379" y="119"/>
                    <a:pt x="380" y="120"/>
                  </a:cubicBezTo>
                  <a:cubicBezTo>
                    <a:pt x="385" y="128"/>
                    <a:pt x="390" y="136"/>
                    <a:pt x="394" y="144"/>
                  </a:cubicBezTo>
                  <a:cubicBezTo>
                    <a:pt x="395" y="147"/>
                    <a:pt x="395" y="146"/>
                    <a:pt x="395" y="145"/>
                  </a:cubicBezTo>
                  <a:cubicBezTo>
                    <a:pt x="394" y="145"/>
                    <a:pt x="394" y="144"/>
                    <a:pt x="395" y="145"/>
                  </a:cubicBezTo>
                  <a:cubicBezTo>
                    <a:pt x="396" y="149"/>
                    <a:pt x="397" y="152"/>
                    <a:pt x="399" y="155"/>
                  </a:cubicBezTo>
                  <a:cubicBezTo>
                    <a:pt x="401" y="162"/>
                    <a:pt x="405" y="167"/>
                    <a:pt x="411" y="171"/>
                  </a:cubicBezTo>
                  <a:cubicBezTo>
                    <a:pt x="419" y="176"/>
                    <a:pt x="433" y="173"/>
                    <a:pt x="437" y="164"/>
                  </a:cubicBezTo>
                  <a:cubicBezTo>
                    <a:pt x="446" y="145"/>
                    <a:pt x="433" y="122"/>
                    <a:pt x="423" y="105"/>
                  </a:cubicBezTo>
                  <a:cubicBezTo>
                    <a:pt x="413" y="90"/>
                    <a:pt x="402" y="77"/>
                    <a:pt x="388" y="65"/>
                  </a:cubicBezTo>
                  <a:cubicBezTo>
                    <a:pt x="359" y="40"/>
                    <a:pt x="324" y="22"/>
                    <a:pt x="288" y="10"/>
                  </a:cubicBezTo>
                  <a:cubicBezTo>
                    <a:pt x="269" y="4"/>
                    <a:pt x="249" y="0"/>
                    <a:pt x="230" y="1"/>
                  </a:cubicBezTo>
                  <a:cubicBezTo>
                    <a:pt x="209" y="2"/>
                    <a:pt x="189" y="9"/>
                    <a:pt x="170" y="18"/>
                  </a:cubicBezTo>
                  <a:cubicBezTo>
                    <a:pt x="138" y="34"/>
                    <a:pt x="111" y="59"/>
                    <a:pt x="91" y="88"/>
                  </a:cubicBezTo>
                  <a:cubicBezTo>
                    <a:pt x="85" y="95"/>
                    <a:pt x="81" y="104"/>
                    <a:pt x="76" y="111"/>
                  </a:cubicBezTo>
                  <a:cubicBezTo>
                    <a:pt x="76" y="111"/>
                    <a:pt x="72" y="117"/>
                    <a:pt x="74" y="114"/>
                  </a:cubicBezTo>
                  <a:cubicBezTo>
                    <a:pt x="74" y="115"/>
                    <a:pt x="68" y="120"/>
                    <a:pt x="71" y="118"/>
                  </a:cubicBezTo>
                  <a:cubicBezTo>
                    <a:pt x="68" y="120"/>
                    <a:pt x="64" y="122"/>
                    <a:pt x="60" y="124"/>
                  </a:cubicBezTo>
                  <a:cubicBezTo>
                    <a:pt x="62" y="123"/>
                    <a:pt x="61" y="124"/>
                    <a:pt x="59" y="124"/>
                  </a:cubicBezTo>
                  <a:cubicBezTo>
                    <a:pt x="58" y="125"/>
                    <a:pt x="57" y="125"/>
                    <a:pt x="57" y="125"/>
                  </a:cubicBezTo>
                  <a:cubicBezTo>
                    <a:pt x="55" y="126"/>
                    <a:pt x="52" y="127"/>
                    <a:pt x="49" y="128"/>
                  </a:cubicBezTo>
                  <a:cubicBezTo>
                    <a:pt x="45" y="129"/>
                    <a:pt x="40" y="130"/>
                    <a:pt x="36" y="132"/>
                  </a:cubicBezTo>
                  <a:cubicBezTo>
                    <a:pt x="25" y="135"/>
                    <a:pt x="14" y="137"/>
                    <a:pt x="5" y="144"/>
                  </a:cubicBezTo>
                  <a:cubicBezTo>
                    <a:pt x="2" y="146"/>
                    <a:pt x="0" y="152"/>
                    <a:pt x="4" y="155"/>
                  </a:cubicBezTo>
                </a:path>
              </a:pathLst>
            </a:custGeom>
            <a:solidFill>
              <a:srgbClr val="EB7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1" name="Freeform 3245">
              <a:extLst>
                <a:ext uri="{FF2B5EF4-FFF2-40B4-BE49-F238E27FC236}">
                  <a16:creationId xmlns:a16="http://schemas.microsoft.com/office/drawing/2014/main" id="{4588AD73-AE77-4101-B951-0A51BB404C8F}"/>
                </a:ext>
              </a:extLst>
            </p:cNvPr>
            <p:cNvSpPr>
              <a:spLocks/>
            </p:cNvSpPr>
            <p:nvPr/>
          </p:nvSpPr>
          <p:spPr bwMode="auto">
            <a:xfrm>
              <a:off x="480" y="282"/>
              <a:ext cx="518" cy="163"/>
            </a:xfrm>
            <a:custGeom>
              <a:avLst/>
              <a:gdLst>
                <a:gd name="T0" fmla="*/ 208 w 217"/>
                <a:gd name="T1" fmla="*/ 36 h 68"/>
                <a:gd name="T2" fmla="*/ 187 w 217"/>
                <a:gd name="T3" fmla="*/ 28 h 68"/>
                <a:gd name="T4" fmla="*/ 162 w 217"/>
                <a:gd name="T5" fmla="*/ 17 h 68"/>
                <a:gd name="T6" fmla="*/ 114 w 217"/>
                <a:gd name="T7" fmla="*/ 5 h 68"/>
                <a:gd name="T8" fmla="*/ 62 w 217"/>
                <a:gd name="T9" fmla="*/ 1 h 68"/>
                <a:gd name="T10" fmla="*/ 33 w 217"/>
                <a:gd name="T11" fmla="*/ 9 h 68"/>
                <a:gd name="T12" fmla="*/ 12 w 217"/>
                <a:gd name="T13" fmla="*/ 24 h 68"/>
                <a:gd name="T14" fmla="*/ 3 w 217"/>
                <a:gd name="T15" fmla="*/ 49 h 68"/>
                <a:gd name="T16" fmla="*/ 12 w 217"/>
                <a:gd name="T17" fmla="*/ 61 h 68"/>
                <a:gd name="T18" fmla="*/ 34 w 217"/>
                <a:gd name="T19" fmla="*/ 61 h 68"/>
                <a:gd name="T20" fmla="*/ 53 w 217"/>
                <a:gd name="T21" fmla="*/ 48 h 68"/>
                <a:gd name="T22" fmla="*/ 58 w 217"/>
                <a:gd name="T23" fmla="*/ 45 h 68"/>
                <a:gd name="T24" fmla="*/ 58 w 217"/>
                <a:gd name="T25" fmla="*/ 45 h 68"/>
                <a:gd name="T26" fmla="*/ 60 w 217"/>
                <a:gd name="T27" fmla="*/ 44 h 68"/>
                <a:gd name="T28" fmla="*/ 63 w 217"/>
                <a:gd name="T29" fmla="*/ 44 h 68"/>
                <a:gd name="T30" fmla="*/ 63 w 217"/>
                <a:gd name="T31" fmla="*/ 44 h 68"/>
                <a:gd name="T32" fmla="*/ 69 w 217"/>
                <a:gd name="T33" fmla="*/ 43 h 68"/>
                <a:gd name="T34" fmla="*/ 93 w 217"/>
                <a:gd name="T35" fmla="*/ 44 h 68"/>
                <a:gd name="T36" fmla="*/ 105 w 217"/>
                <a:gd name="T37" fmla="*/ 45 h 68"/>
                <a:gd name="T38" fmla="*/ 111 w 217"/>
                <a:gd name="T39" fmla="*/ 46 h 68"/>
                <a:gd name="T40" fmla="*/ 114 w 217"/>
                <a:gd name="T41" fmla="*/ 46 h 68"/>
                <a:gd name="T42" fmla="*/ 160 w 217"/>
                <a:gd name="T43" fmla="*/ 56 h 68"/>
                <a:gd name="T44" fmla="*/ 210 w 217"/>
                <a:gd name="T45" fmla="*/ 56 h 68"/>
                <a:gd name="T46" fmla="*/ 208 w 217"/>
                <a:gd name="T47" fmla="*/ 3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7" h="68">
                  <a:moveTo>
                    <a:pt x="208" y="36"/>
                  </a:moveTo>
                  <a:cubicBezTo>
                    <a:pt x="201" y="33"/>
                    <a:pt x="193" y="31"/>
                    <a:pt x="187" y="28"/>
                  </a:cubicBezTo>
                  <a:cubicBezTo>
                    <a:pt x="179" y="24"/>
                    <a:pt x="170" y="20"/>
                    <a:pt x="162" y="17"/>
                  </a:cubicBezTo>
                  <a:cubicBezTo>
                    <a:pt x="146" y="12"/>
                    <a:pt x="130" y="8"/>
                    <a:pt x="114" y="5"/>
                  </a:cubicBezTo>
                  <a:cubicBezTo>
                    <a:pt x="97" y="2"/>
                    <a:pt x="79" y="0"/>
                    <a:pt x="62" y="1"/>
                  </a:cubicBezTo>
                  <a:cubicBezTo>
                    <a:pt x="51" y="2"/>
                    <a:pt x="42" y="4"/>
                    <a:pt x="33" y="9"/>
                  </a:cubicBezTo>
                  <a:cubicBezTo>
                    <a:pt x="26" y="14"/>
                    <a:pt x="19" y="19"/>
                    <a:pt x="12" y="24"/>
                  </a:cubicBezTo>
                  <a:cubicBezTo>
                    <a:pt x="4" y="30"/>
                    <a:pt x="0" y="39"/>
                    <a:pt x="3" y="49"/>
                  </a:cubicBezTo>
                  <a:cubicBezTo>
                    <a:pt x="4" y="54"/>
                    <a:pt x="8" y="59"/>
                    <a:pt x="12" y="61"/>
                  </a:cubicBezTo>
                  <a:cubicBezTo>
                    <a:pt x="18" y="65"/>
                    <a:pt x="28" y="66"/>
                    <a:pt x="34" y="61"/>
                  </a:cubicBezTo>
                  <a:cubicBezTo>
                    <a:pt x="40" y="57"/>
                    <a:pt x="46" y="52"/>
                    <a:pt x="53" y="48"/>
                  </a:cubicBezTo>
                  <a:cubicBezTo>
                    <a:pt x="55" y="47"/>
                    <a:pt x="56" y="46"/>
                    <a:pt x="58" y="45"/>
                  </a:cubicBezTo>
                  <a:cubicBezTo>
                    <a:pt x="59" y="44"/>
                    <a:pt x="59" y="44"/>
                    <a:pt x="58" y="45"/>
                  </a:cubicBezTo>
                  <a:cubicBezTo>
                    <a:pt x="59" y="45"/>
                    <a:pt x="60" y="44"/>
                    <a:pt x="60" y="44"/>
                  </a:cubicBezTo>
                  <a:cubicBezTo>
                    <a:pt x="61" y="44"/>
                    <a:pt x="62" y="44"/>
                    <a:pt x="63" y="44"/>
                  </a:cubicBezTo>
                  <a:cubicBezTo>
                    <a:pt x="61" y="44"/>
                    <a:pt x="61" y="44"/>
                    <a:pt x="63" y="44"/>
                  </a:cubicBezTo>
                  <a:cubicBezTo>
                    <a:pt x="65" y="43"/>
                    <a:pt x="67" y="43"/>
                    <a:pt x="69" y="43"/>
                  </a:cubicBezTo>
                  <a:cubicBezTo>
                    <a:pt x="77" y="43"/>
                    <a:pt x="85" y="44"/>
                    <a:pt x="93" y="44"/>
                  </a:cubicBezTo>
                  <a:cubicBezTo>
                    <a:pt x="97" y="45"/>
                    <a:pt x="101" y="45"/>
                    <a:pt x="105" y="45"/>
                  </a:cubicBezTo>
                  <a:cubicBezTo>
                    <a:pt x="107" y="45"/>
                    <a:pt x="109" y="46"/>
                    <a:pt x="111" y="46"/>
                  </a:cubicBezTo>
                  <a:cubicBezTo>
                    <a:pt x="111" y="46"/>
                    <a:pt x="115" y="46"/>
                    <a:pt x="114" y="46"/>
                  </a:cubicBezTo>
                  <a:cubicBezTo>
                    <a:pt x="129" y="48"/>
                    <a:pt x="144" y="52"/>
                    <a:pt x="160" y="56"/>
                  </a:cubicBezTo>
                  <a:cubicBezTo>
                    <a:pt x="175" y="60"/>
                    <a:pt x="196" y="68"/>
                    <a:pt x="210" y="56"/>
                  </a:cubicBezTo>
                  <a:cubicBezTo>
                    <a:pt x="217" y="51"/>
                    <a:pt x="214" y="40"/>
                    <a:pt x="208" y="36"/>
                  </a:cubicBezTo>
                </a:path>
              </a:pathLst>
            </a:custGeom>
            <a:solidFill>
              <a:srgbClr val="EB7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2" name="Freeform 3246">
              <a:extLst>
                <a:ext uri="{FF2B5EF4-FFF2-40B4-BE49-F238E27FC236}">
                  <a16:creationId xmlns:a16="http://schemas.microsoft.com/office/drawing/2014/main" id="{062D98FF-1E72-4321-9FFE-770CEA61E34A}"/>
                </a:ext>
              </a:extLst>
            </p:cNvPr>
            <p:cNvSpPr>
              <a:spLocks/>
            </p:cNvSpPr>
            <p:nvPr/>
          </p:nvSpPr>
          <p:spPr bwMode="auto">
            <a:xfrm>
              <a:off x="-6" y="347"/>
              <a:ext cx="1056" cy="409"/>
            </a:xfrm>
            <a:custGeom>
              <a:avLst/>
              <a:gdLst>
                <a:gd name="T0" fmla="*/ 11 w 443"/>
                <a:gd name="T1" fmla="*/ 35 h 171"/>
                <a:gd name="T2" fmla="*/ 32 w 443"/>
                <a:gd name="T3" fmla="*/ 32 h 171"/>
                <a:gd name="T4" fmla="*/ 49 w 443"/>
                <a:gd name="T5" fmla="*/ 33 h 171"/>
                <a:gd name="T6" fmla="*/ 86 w 443"/>
                <a:gd name="T7" fmla="*/ 51 h 171"/>
                <a:gd name="T8" fmla="*/ 121 w 443"/>
                <a:gd name="T9" fmla="*/ 87 h 171"/>
                <a:gd name="T10" fmla="*/ 154 w 443"/>
                <a:gd name="T11" fmla="*/ 124 h 171"/>
                <a:gd name="T12" fmla="*/ 254 w 443"/>
                <a:gd name="T13" fmla="*/ 167 h 171"/>
                <a:gd name="T14" fmla="*/ 358 w 443"/>
                <a:gd name="T15" fmla="*/ 154 h 171"/>
                <a:gd name="T16" fmla="*/ 411 w 443"/>
                <a:gd name="T17" fmla="*/ 123 h 171"/>
                <a:gd name="T18" fmla="*/ 428 w 443"/>
                <a:gd name="T19" fmla="*/ 100 h 171"/>
                <a:gd name="T20" fmla="*/ 438 w 443"/>
                <a:gd name="T21" fmla="*/ 64 h 171"/>
                <a:gd name="T22" fmla="*/ 410 w 443"/>
                <a:gd name="T23" fmla="*/ 52 h 171"/>
                <a:gd name="T24" fmla="*/ 392 w 443"/>
                <a:gd name="T25" fmla="*/ 76 h 171"/>
                <a:gd name="T26" fmla="*/ 385 w 443"/>
                <a:gd name="T27" fmla="*/ 85 h 171"/>
                <a:gd name="T28" fmla="*/ 382 w 443"/>
                <a:gd name="T29" fmla="*/ 89 h 171"/>
                <a:gd name="T30" fmla="*/ 382 w 443"/>
                <a:gd name="T31" fmla="*/ 89 h 171"/>
                <a:gd name="T32" fmla="*/ 379 w 443"/>
                <a:gd name="T33" fmla="*/ 92 h 171"/>
                <a:gd name="T34" fmla="*/ 376 w 443"/>
                <a:gd name="T35" fmla="*/ 96 h 171"/>
                <a:gd name="T36" fmla="*/ 374 w 443"/>
                <a:gd name="T37" fmla="*/ 98 h 171"/>
                <a:gd name="T38" fmla="*/ 365 w 443"/>
                <a:gd name="T39" fmla="*/ 104 h 171"/>
                <a:gd name="T40" fmla="*/ 359 w 443"/>
                <a:gd name="T41" fmla="*/ 107 h 171"/>
                <a:gd name="T42" fmla="*/ 357 w 443"/>
                <a:gd name="T43" fmla="*/ 108 h 171"/>
                <a:gd name="T44" fmla="*/ 356 w 443"/>
                <a:gd name="T45" fmla="*/ 108 h 171"/>
                <a:gd name="T46" fmla="*/ 354 w 443"/>
                <a:gd name="T47" fmla="*/ 109 h 171"/>
                <a:gd name="T48" fmla="*/ 352 w 443"/>
                <a:gd name="T49" fmla="*/ 110 h 171"/>
                <a:gd name="T50" fmla="*/ 345 w 443"/>
                <a:gd name="T51" fmla="*/ 112 h 171"/>
                <a:gd name="T52" fmla="*/ 321 w 443"/>
                <a:gd name="T53" fmla="*/ 119 h 171"/>
                <a:gd name="T54" fmla="*/ 310 w 443"/>
                <a:gd name="T55" fmla="*/ 121 h 171"/>
                <a:gd name="T56" fmla="*/ 303 w 443"/>
                <a:gd name="T57" fmla="*/ 123 h 171"/>
                <a:gd name="T58" fmla="*/ 300 w 443"/>
                <a:gd name="T59" fmla="*/ 123 h 171"/>
                <a:gd name="T60" fmla="*/ 276 w 443"/>
                <a:gd name="T61" fmla="*/ 124 h 171"/>
                <a:gd name="T62" fmla="*/ 263 w 443"/>
                <a:gd name="T63" fmla="*/ 124 h 171"/>
                <a:gd name="T64" fmla="*/ 259 w 443"/>
                <a:gd name="T65" fmla="*/ 123 h 171"/>
                <a:gd name="T66" fmla="*/ 254 w 443"/>
                <a:gd name="T67" fmla="*/ 123 h 171"/>
                <a:gd name="T68" fmla="*/ 253 w 443"/>
                <a:gd name="T69" fmla="*/ 122 h 171"/>
                <a:gd name="T70" fmla="*/ 231 w 443"/>
                <a:gd name="T71" fmla="*/ 118 h 171"/>
                <a:gd name="T72" fmla="*/ 210 w 443"/>
                <a:gd name="T73" fmla="*/ 110 h 171"/>
                <a:gd name="T74" fmla="*/ 199 w 443"/>
                <a:gd name="T75" fmla="*/ 104 h 171"/>
                <a:gd name="T76" fmla="*/ 194 w 443"/>
                <a:gd name="T77" fmla="*/ 101 h 171"/>
                <a:gd name="T78" fmla="*/ 193 w 443"/>
                <a:gd name="T79" fmla="*/ 100 h 171"/>
                <a:gd name="T80" fmla="*/ 192 w 443"/>
                <a:gd name="T81" fmla="*/ 99 h 171"/>
                <a:gd name="T82" fmla="*/ 175 w 443"/>
                <a:gd name="T83" fmla="*/ 82 h 171"/>
                <a:gd name="T84" fmla="*/ 100 w 443"/>
                <a:gd name="T85" fmla="*/ 14 h 171"/>
                <a:gd name="T86" fmla="*/ 48 w 443"/>
                <a:gd name="T87" fmla="*/ 1 h 171"/>
                <a:gd name="T88" fmla="*/ 22 w 443"/>
                <a:gd name="T89" fmla="*/ 6 h 171"/>
                <a:gd name="T90" fmla="*/ 3 w 443"/>
                <a:gd name="T91" fmla="*/ 25 h 171"/>
                <a:gd name="T92" fmla="*/ 11 w 443"/>
                <a:gd name="T93" fmla="*/ 3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3" h="171">
                  <a:moveTo>
                    <a:pt x="11" y="35"/>
                  </a:moveTo>
                  <a:cubicBezTo>
                    <a:pt x="17" y="32"/>
                    <a:pt x="25" y="33"/>
                    <a:pt x="32" y="32"/>
                  </a:cubicBezTo>
                  <a:cubicBezTo>
                    <a:pt x="38" y="31"/>
                    <a:pt x="44" y="31"/>
                    <a:pt x="49" y="33"/>
                  </a:cubicBezTo>
                  <a:cubicBezTo>
                    <a:pt x="63" y="35"/>
                    <a:pt x="76" y="43"/>
                    <a:pt x="86" y="51"/>
                  </a:cubicBezTo>
                  <a:cubicBezTo>
                    <a:pt x="99" y="62"/>
                    <a:pt x="109" y="75"/>
                    <a:pt x="121" y="87"/>
                  </a:cubicBezTo>
                  <a:cubicBezTo>
                    <a:pt x="132" y="99"/>
                    <a:pt x="142" y="113"/>
                    <a:pt x="154" y="124"/>
                  </a:cubicBezTo>
                  <a:cubicBezTo>
                    <a:pt x="181" y="150"/>
                    <a:pt x="218" y="162"/>
                    <a:pt x="254" y="167"/>
                  </a:cubicBezTo>
                  <a:cubicBezTo>
                    <a:pt x="289" y="171"/>
                    <a:pt x="325" y="166"/>
                    <a:pt x="358" y="154"/>
                  </a:cubicBezTo>
                  <a:cubicBezTo>
                    <a:pt x="377" y="148"/>
                    <a:pt x="396" y="139"/>
                    <a:pt x="411" y="123"/>
                  </a:cubicBezTo>
                  <a:cubicBezTo>
                    <a:pt x="417" y="116"/>
                    <a:pt x="423" y="108"/>
                    <a:pt x="428" y="100"/>
                  </a:cubicBezTo>
                  <a:cubicBezTo>
                    <a:pt x="435" y="89"/>
                    <a:pt x="443" y="77"/>
                    <a:pt x="438" y="64"/>
                  </a:cubicBezTo>
                  <a:cubicBezTo>
                    <a:pt x="435" y="53"/>
                    <a:pt x="421" y="45"/>
                    <a:pt x="410" y="52"/>
                  </a:cubicBezTo>
                  <a:cubicBezTo>
                    <a:pt x="401" y="59"/>
                    <a:pt x="397" y="67"/>
                    <a:pt x="392" y="76"/>
                  </a:cubicBezTo>
                  <a:cubicBezTo>
                    <a:pt x="390" y="79"/>
                    <a:pt x="387" y="82"/>
                    <a:pt x="385" y="85"/>
                  </a:cubicBezTo>
                  <a:cubicBezTo>
                    <a:pt x="384" y="86"/>
                    <a:pt x="383" y="88"/>
                    <a:pt x="382" y="89"/>
                  </a:cubicBezTo>
                  <a:cubicBezTo>
                    <a:pt x="381" y="90"/>
                    <a:pt x="381" y="90"/>
                    <a:pt x="382" y="89"/>
                  </a:cubicBezTo>
                  <a:cubicBezTo>
                    <a:pt x="381" y="90"/>
                    <a:pt x="380" y="91"/>
                    <a:pt x="379" y="92"/>
                  </a:cubicBezTo>
                  <a:cubicBezTo>
                    <a:pt x="378" y="94"/>
                    <a:pt x="377" y="95"/>
                    <a:pt x="376" y="96"/>
                  </a:cubicBezTo>
                  <a:cubicBezTo>
                    <a:pt x="375" y="97"/>
                    <a:pt x="371" y="100"/>
                    <a:pt x="374" y="98"/>
                  </a:cubicBezTo>
                  <a:cubicBezTo>
                    <a:pt x="371" y="100"/>
                    <a:pt x="368" y="102"/>
                    <a:pt x="365" y="104"/>
                  </a:cubicBezTo>
                  <a:cubicBezTo>
                    <a:pt x="363" y="105"/>
                    <a:pt x="361" y="106"/>
                    <a:pt x="359" y="107"/>
                  </a:cubicBezTo>
                  <a:cubicBezTo>
                    <a:pt x="359" y="107"/>
                    <a:pt x="358" y="107"/>
                    <a:pt x="357" y="108"/>
                  </a:cubicBezTo>
                  <a:cubicBezTo>
                    <a:pt x="356" y="108"/>
                    <a:pt x="354" y="109"/>
                    <a:pt x="356" y="108"/>
                  </a:cubicBezTo>
                  <a:cubicBezTo>
                    <a:pt x="357" y="108"/>
                    <a:pt x="356" y="108"/>
                    <a:pt x="354" y="109"/>
                  </a:cubicBezTo>
                  <a:cubicBezTo>
                    <a:pt x="353" y="109"/>
                    <a:pt x="352" y="110"/>
                    <a:pt x="352" y="110"/>
                  </a:cubicBezTo>
                  <a:cubicBezTo>
                    <a:pt x="350" y="111"/>
                    <a:pt x="347" y="112"/>
                    <a:pt x="345" y="112"/>
                  </a:cubicBezTo>
                  <a:cubicBezTo>
                    <a:pt x="337" y="115"/>
                    <a:pt x="329" y="117"/>
                    <a:pt x="321" y="119"/>
                  </a:cubicBezTo>
                  <a:cubicBezTo>
                    <a:pt x="318" y="120"/>
                    <a:pt x="314" y="121"/>
                    <a:pt x="310" y="121"/>
                  </a:cubicBezTo>
                  <a:cubicBezTo>
                    <a:pt x="308" y="122"/>
                    <a:pt x="306" y="122"/>
                    <a:pt x="303" y="123"/>
                  </a:cubicBezTo>
                  <a:cubicBezTo>
                    <a:pt x="307" y="122"/>
                    <a:pt x="300" y="123"/>
                    <a:pt x="300" y="123"/>
                  </a:cubicBezTo>
                  <a:cubicBezTo>
                    <a:pt x="292" y="124"/>
                    <a:pt x="284" y="124"/>
                    <a:pt x="276" y="124"/>
                  </a:cubicBezTo>
                  <a:cubicBezTo>
                    <a:pt x="272" y="124"/>
                    <a:pt x="267" y="124"/>
                    <a:pt x="263" y="124"/>
                  </a:cubicBezTo>
                  <a:cubicBezTo>
                    <a:pt x="262" y="123"/>
                    <a:pt x="260" y="123"/>
                    <a:pt x="259" y="123"/>
                  </a:cubicBezTo>
                  <a:cubicBezTo>
                    <a:pt x="257" y="123"/>
                    <a:pt x="256" y="123"/>
                    <a:pt x="254" y="123"/>
                  </a:cubicBezTo>
                  <a:cubicBezTo>
                    <a:pt x="256" y="123"/>
                    <a:pt x="256" y="123"/>
                    <a:pt x="253" y="122"/>
                  </a:cubicBezTo>
                  <a:cubicBezTo>
                    <a:pt x="246" y="121"/>
                    <a:pt x="238" y="120"/>
                    <a:pt x="231" y="118"/>
                  </a:cubicBezTo>
                  <a:cubicBezTo>
                    <a:pt x="223" y="115"/>
                    <a:pt x="215" y="113"/>
                    <a:pt x="210" y="110"/>
                  </a:cubicBezTo>
                  <a:cubicBezTo>
                    <a:pt x="206" y="108"/>
                    <a:pt x="203" y="106"/>
                    <a:pt x="199" y="104"/>
                  </a:cubicBezTo>
                  <a:cubicBezTo>
                    <a:pt x="198" y="103"/>
                    <a:pt x="196" y="102"/>
                    <a:pt x="194" y="101"/>
                  </a:cubicBezTo>
                  <a:cubicBezTo>
                    <a:pt x="192" y="99"/>
                    <a:pt x="192" y="100"/>
                    <a:pt x="193" y="100"/>
                  </a:cubicBezTo>
                  <a:cubicBezTo>
                    <a:pt x="193" y="101"/>
                    <a:pt x="194" y="101"/>
                    <a:pt x="192" y="99"/>
                  </a:cubicBezTo>
                  <a:cubicBezTo>
                    <a:pt x="186" y="94"/>
                    <a:pt x="180" y="88"/>
                    <a:pt x="175" y="82"/>
                  </a:cubicBezTo>
                  <a:cubicBezTo>
                    <a:pt x="152" y="57"/>
                    <a:pt x="130" y="31"/>
                    <a:pt x="100" y="14"/>
                  </a:cubicBezTo>
                  <a:cubicBezTo>
                    <a:pt x="84" y="6"/>
                    <a:pt x="66" y="0"/>
                    <a:pt x="48" y="1"/>
                  </a:cubicBezTo>
                  <a:cubicBezTo>
                    <a:pt x="39" y="1"/>
                    <a:pt x="30" y="3"/>
                    <a:pt x="22" y="6"/>
                  </a:cubicBezTo>
                  <a:cubicBezTo>
                    <a:pt x="14" y="9"/>
                    <a:pt x="8" y="17"/>
                    <a:pt x="3" y="25"/>
                  </a:cubicBezTo>
                  <a:cubicBezTo>
                    <a:pt x="0" y="30"/>
                    <a:pt x="5" y="36"/>
                    <a:pt x="11" y="35"/>
                  </a:cubicBezTo>
                </a:path>
              </a:pathLst>
            </a:custGeom>
            <a:solidFill>
              <a:srgbClr val="EB7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3" name="Freeform 3247">
              <a:extLst>
                <a:ext uri="{FF2B5EF4-FFF2-40B4-BE49-F238E27FC236}">
                  <a16:creationId xmlns:a16="http://schemas.microsoft.com/office/drawing/2014/main" id="{C54D0A69-9BB9-4315-B492-DBA72223C64F}"/>
                </a:ext>
              </a:extLst>
            </p:cNvPr>
            <p:cNvSpPr>
              <a:spLocks/>
            </p:cNvSpPr>
            <p:nvPr/>
          </p:nvSpPr>
          <p:spPr bwMode="auto">
            <a:xfrm>
              <a:off x="488" y="352"/>
              <a:ext cx="546" cy="215"/>
            </a:xfrm>
            <a:custGeom>
              <a:avLst/>
              <a:gdLst>
                <a:gd name="T0" fmla="*/ 15 w 229"/>
                <a:gd name="T1" fmla="*/ 1 h 90"/>
                <a:gd name="T2" fmla="*/ 1 w 229"/>
                <a:gd name="T3" fmla="*/ 28 h 90"/>
                <a:gd name="T4" fmla="*/ 19 w 229"/>
                <a:gd name="T5" fmla="*/ 58 h 90"/>
                <a:gd name="T6" fmla="*/ 83 w 229"/>
                <a:gd name="T7" fmla="*/ 85 h 90"/>
                <a:gd name="T8" fmla="*/ 150 w 229"/>
                <a:gd name="T9" fmla="*/ 87 h 90"/>
                <a:gd name="T10" fmla="*/ 185 w 229"/>
                <a:gd name="T11" fmla="*/ 81 h 90"/>
                <a:gd name="T12" fmla="*/ 221 w 229"/>
                <a:gd name="T13" fmla="*/ 67 h 90"/>
                <a:gd name="T14" fmla="*/ 224 w 229"/>
                <a:gd name="T15" fmla="*/ 40 h 90"/>
                <a:gd name="T16" fmla="*/ 216 w 229"/>
                <a:gd name="T17" fmla="*/ 33 h 90"/>
                <a:gd name="T18" fmla="*/ 194 w 229"/>
                <a:gd name="T19" fmla="*/ 33 h 90"/>
                <a:gd name="T20" fmla="*/ 193 w 229"/>
                <a:gd name="T21" fmla="*/ 34 h 90"/>
                <a:gd name="T22" fmla="*/ 187 w 229"/>
                <a:gd name="T23" fmla="*/ 35 h 90"/>
                <a:gd name="T24" fmla="*/ 174 w 229"/>
                <a:gd name="T25" fmla="*/ 39 h 90"/>
                <a:gd name="T26" fmla="*/ 160 w 229"/>
                <a:gd name="T27" fmla="*/ 42 h 90"/>
                <a:gd name="T28" fmla="*/ 154 w 229"/>
                <a:gd name="T29" fmla="*/ 43 h 90"/>
                <a:gd name="T30" fmla="*/ 152 w 229"/>
                <a:gd name="T31" fmla="*/ 43 h 90"/>
                <a:gd name="T32" fmla="*/ 150 w 229"/>
                <a:gd name="T33" fmla="*/ 43 h 90"/>
                <a:gd name="T34" fmla="*/ 124 w 229"/>
                <a:gd name="T35" fmla="*/ 45 h 90"/>
                <a:gd name="T36" fmla="*/ 111 w 229"/>
                <a:gd name="T37" fmla="*/ 44 h 90"/>
                <a:gd name="T38" fmla="*/ 104 w 229"/>
                <a:gd name="T39" fmla="*/ 44 h 90"/>
                <a:gd name="T40" fmla="*/ 99 w 229"/>
                <a:gd name="T41" fmla="*/ 43 h 90"/>
                <a:gd name="T42" fmla="*/ 95 w 229"/>
                <a:gd name="T43" fmla="*/ 43 h 90"/>
                <a:gd name="T44" fmla="*/ 89 w 229"/>
                <a:gd name="T45" fmla="*/ 42 h 90"/>
                <a:gd name="T46" fmla="*/ 76 w 229"/>
                <a:gd name="T47" fmla="*/ 38 h 90"/>
                <a:gd name="T48" fmla="*/ 50 w 229"/>
                <a:gd name="T49" fmla="*/ 30 h 90"/>
                <a:gd name="T50" fmla="*/ 33 w 229"/>
                <a:gd name="T51" fmla="*/ 20 h 90"/>
                <a:gd name="T52" fmla="*/ 21 w 229"/>
                <a:gd name="T53" fmla="*/ 3 h 90"/>
                <a:gd name="T54" fmla="*/ 15 w 229"/>
                <a:gd name="T55" fmla="*/ 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9" h="90">
                  <a:moveTo>
                    <a:pt x="15" y="1"/>
                  </a:moveTo>
                  <a:cubicBezTo>
                    <a:pt x="3" y="5"/>
                    <a:pt x="0" y="17"/>
                    <a:pt x="1" y="28"/>
                  </a:cubicBezTo>
                  <a:cubicBezTo>
                    <a:pt x="2" y="40"/>
                    <a:pt x="9" y="50"/>
                    <a:pt x="19" y="58"/>
                  </a:cubicBezTo>
                  <a:cubicBezTo>
                    <a:pt x="37" y="74"/>
                    <a:pt x="60" y="81"/>
                    <a:pt x="83" y="85"/>
                  </a:cubicBezTo>
                  <a:cubicBezTo>
                    <a:pt x="105" y="89"/>
                    <a:pt x="128" y="90"/>
                    <a:pt x="150" y="87"/>
                  </a:cubicBezTo>
                  <a:cubicBezTo>
                    <a:pt x="162" y="86"/>
                    <a:pt x="174" y="84"/>
                    <a:pt x="185" y="81"/>
                  </a:cubicBezTo>
                  <a:cubicBezTo>
                    <a:pt x="198" y="78"/>
                    <a:pt x="210" y="75"/>
                    <a:pt x="221" y="67"/>
                  </a:cubicBezTo>
                  <a:cubicBezTo>
                    <a:pt x="228" y="61"/>
                    <a:pt x="229" y="48"/>
                    <a:pt x="224" y="40"/>
                  </a:cubicBezTo>
                  <a:cubicBezTo>
                    <a:pt x="222" y="37"/>
                    <a:pt x="220" y="35"/>
                    <a:pt x="216" y="33"/>
                  </a:cubicBezTo>
                  <a:cubicBezTo>
                    <a:pt x="210" y="29"/>
                    <a:pt x="200" y="28"/>
                    <a:pt x="194" y="33"/>
                  </a:cubicBezTo>
                  <a:cubicBezTo>
                    <a:pt x="192" y="34"/>
                    <a:pt x="190" y="35"/>
                    <a:pt x="193" y="34"/>
                  </a:cubicBezTo>
                  <a:cubicBezTo>
                    <a:pt x="191" y="34"/>
                    <a:pt x="189" y="35"/>
                    <a:pt x="187" y="35"/>
                  </a:cubicBezTo>
                  <a:cubicBezTo>
                    <a:pt x="183" y="37"/>
                    <a:pt x="178" y="38"/>
                    <a:pt x="174" y="39"/>
                  </a:cubicBezTo>
                  <a:cubicBezTo>
                    <a:pt x="169" y="40"/>
                    <a:pt x="165" y="41"/>
                    <a:pt x="160" y="42"/>
                  </a:cubicBezTo>
                  <a:cubicBezTo>
                    <a:pt x="158" y="42"/>
                    <a:pt x="156" y="42"/>
                    <a:pt x="154" y="43"/>
                  </a:cubicBezTo>
                  <a:cubicBezTo>
                    <a:pt x="151" y="43"/>
                    <a:pt x="152" y="43"/>
                    <a:pt x="152" y="43"/>
                  </a:cubicBezTo>
                  <a:cubicBezTo>
                    <a:pt x="153" y="43"/>
                    <a:pt x="153" y="43"/>
                    <a:pt x="150" y="43"/>
                  </a:cubicBezTo>
                  <a:cubicBezTo>
                    <a:pt x="142" y="44"/>
                    <a:pt x="133" y="45"/>
                    <a:pt x="124" y="45"/>
                  </a:cubicBezTo>
                  <a:cubicBezTo>
                    <a:pt x="120" y="45"/>
                    <a:pt x="115" y="45"/>
                    <a:pt x="111" y="44"/>
                  </a:cubicBezTo>
                  <a:cubicBezTo>
                    <a:pt x="109" y="44"/>
                    <a:pt x="106" y="44"/>
                    <a:pt x="104" y="44"/>
                  </a:cubicBezTo>
                  <a:cubicBezTo>
                    <a:pt x="103" y="44"/>
                    <a:pt x="98" y="43"/>
                    <a:pt x="99" y="43"/>
                  </a:cubicBezTo>
                  <a:cubicBezTo>
                    <a:pt x="101" y="44"/>
                    <a:pt x="96" y="43"/>
                    <a:pt x="95" y="43"/>
                  </a:cubicBezTo>
                  <a:cubicBezTo>
                    <a:pt x="93" y="42"/>
                    <a:pt x="91" y="42"/>
                    <a:pt x="89" y="42"/>
                  </a:cubicBezTo>
                  <a:cubicBezTo>
                    <a:pt x="84" y="41"/>
                    <a:pt x="80" y="40"/>
                    <a:pt x="76" y="38"/>
                  </a:cubicBezTo>
                  <a:cubicBezTo>
                    <a:pt x="67" y="36"/>
                    <a:pt x="58" y="33"/>
                    <a:pt x="50" y="30"/>
                  </a:cubicBezTo>
                  <a:cubicBezTo>
                    <a:pt x="44" y="27"/>
                    <a:pt x="39" y="25"/>
                    <a:pt x="33" y="20"/>
                  </a:cubicBezTo>
                  <a:cubicBezTo>
                    <a:pt x="27" y="15"/>
                    <a:pt x="25" y="9"/>
                    <a:pt x="21" y="3"/>
                  </a:cubicBezTo>
                  <a:cubicBezTo>
                    <a:pt x="20" y="1"/>
                    <a:pt x="17" y="0"/>
                    <a:pt x="15" y="1"/>
                  </a:cubicBezTo>
                </a:path>
              </a:pathLst>
            </a:custGeom>
            <a:solidFill>
              <a:srgbClr val="EB7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4" name="Freeform 3248">
              <a:extLst>
                <a:ext uri="{FF2B5EF4-FFF2-40B4-BE49-F238E27FC236}">
                  <a16:creationId xmlns:a16="http://schemas.microsoft.com/office/drawing/2014/main" id="{8EB8A767-B31E-45E4-A89A-EFBE23A82BF4}"/>
                </a:ext>
              </a:extLst>
            </p:cNvPr>
            <p:cNvSpPr>
              <a:spLocks/>
            </p:cNvSpPr>
            <p:nvPr/>
          </p:nvSpPr>
          <p:spPr bwMode="auto">
            <a:xfrm>
              <a:off x="375" y="151"/>
              <a:ext cx="449" cy="210"/>
            </a:xfrm>
            <a:custGeom>
              <a:avLst/>
              <a:gdLst>
                <a:gd name="T0" fmla="*/ 188 w 188"/>
                <a:gd name="T1" fmla="*/ 43 h 88"/>
                <a:gd name="T2" fmla="*/ 167 w 188"/>
                <a:gd name="T3" fmla="*/ 28 h 88"/>
                <a:gd name="T4" fmla="*/ 142 w 188"/>
                <a:gd name="T5" fmla="*/ 16 h 88"/>
                <a:gd name="T6" fmla="*/ 83 w 188"/>
                <a:gd name="T7" fmla="*/ 1 h 88"/>
                <a:gd name="T8" fmla="*/ 28 w 188"/>
                <a:gd name="T9" fmla="*/ 19 h 88"/>
                <a:gd name="T10" fmla="*/ 2 w 188"/>
                <a:gd name="T11" fmla="*/ 69 h 88"/>
                <a:gd name="T12" fmla="*/ 13 w 188"/>
                <a:gd name="T13" fmla="*/ 84 h 88"/>
                <a:gd name="T14" fmla="*/ 52 w 188"/>
                <a:gd name="T15" fmla="*/ 69 h 88"/>
                <a:gd name="T16" fmla="*/ 80 w 188"/>
                <a:gd name="T17" fmla="*/ 50 h 88"/>
                <a:gd name="T18" fmla="*/ 111 w 188"/>
                <a:gd name="T19" fmla="*/ 40 h 88"/>
                <a:gd name="T20" fmla="*/ 141 w 188"/>
                <a:gd name="T21" fmla="*/ 39 h 88"/>
                <a:gd name="T22" fmla="*/ 165 w 188"/>
                <a:gd name="T23" fmla="*/ 43 h 88"/>
                <a:gd name="T24" fmla="*/ 186 w 188"/>
                <a:gd name="T25" fmla="*/ 46 h 88"/>
                <a:gd name="T26" fmla="*/ 188 w 188"/>
                <a:gd name="T27" fmla="*/ 4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8" h="88">
                  <a:moveTo>
                    <a:pt x="188" y="43"/>
                  </a:moveTo>
                  <a:cubicBezTo>
                    <a:pt x="186" y="35"/>
                    <a:pt x="174" y="31"/>
                    <a:pt x="167" y="28"/>
                  </a:cubicBezTo>
                  <a:cubicBezTo>
                    <a:pt x="159" y="24"/>
                    <a:pt x="150" y="20"/>
                    <a:pt x="142" y="16"/>
                  </a:cubicBezTo>
                  <a:cubicBezTo>
                    <a:pt x="124" y="7"/>
                    <a:pt x="103" y="1"/>
                    <a:pt x="83" y="1"/>
                  </a:cubicBezTo>
                  <a:cubicBezTo>
                    <a:pt x="63" y="0"/>
                    <a:pt x="44" y="7"/>
                    <a:pt x="28" y="19"/>
                  </a:cubicBezTo>
                  <a:cubicBezTo>
                    <a:pt x="15" y="30"/>
                    <a:pt x="0" y="50"/>
                    <a:pt x="2" y="69"/>
                  </a:cubicBezTo>
                  <a:cubicBezTo>
                    <a:pt x="2" y="75"/>
                    <a:pt x="6" y="82"/>
                    <a:pt x="13" y="84"/>
                  </a:cubicBezTo>
                  <a:cubicBezTo>
                    <a:pt x="29" y="88"/>
                    <a:pt x="41" y="79"/>
                    <a:pt x="52" y="69"/>
                  </a:cubicBezTo>
                  <a:cubicBezTo>
                    <a:pt x="60" y="61"/>
                    <a:pt x="69" y="55"/>
                    <a:pt x="80" y="50"/>
                  </a:cubicBezTo>
                  <a:cubicBezTo>
                    <a:pt x="89" y="45"/>
                    <a:pt x="101" y="42"/>
                    <a:pt x="111" y="40"/>
                  </a:cubicBezTo>
                  <a:cubicBezTo>
                    <a:pt x="117" y="39"/>
                    <a:pt x="136" y="39"/>
                    <a:pt x="141" y="39"/>
                  </a:cubicBezTo>
                  <a:cubicBezTo>
                    <a:pt x="146" y="38"/>
                    <a:pt x="156" y="41"/>
                    <a:pt x="165" y="43"/>
                  </a:cubicBezTo>
                  <a:cubicBezTo>
                    <a:pt x="175" y="45"/>
                    <a:pt x="184" y="48"/>
                    <a:pt x="186" y="46"/>
                  </a:cubicBezTo>
                  <a:cubicBezTo>
                    <a:pt x="187" y="46"/>
                    <a:pt x="188" y="45"/>
                    <a:pt x="188" y="43"/>
                  </a:cubicBezTo>
                </a:path>
              </a:pathLst>
            </a:custGeom>
            <a:solidFill>
              <a:srgbClr val="F385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5" name="Freeform 3249">
              <a:extLst>
                <a:ext uri="{FF2B5EF4-FFF2-40B4-BE49-F238E27FC236}">
                  <a16:creationId xmlns:a16="http://schemas.microsoft.com/office/drawing/2014/main" id="{C0311630-C7A9-4EC2-A50C-F769D21B55C8}"/>
                </a:ext>
              </a:extLst>
            </p:cNvPr>
            <p:cNvSpPr>
              <a:spLocks/>
            </p:cNvSpPr>
            <p:nvPr/>
          </p:nvSpPr>
          <p:spPr bwMode="auto">
            <a:xfrm>
              <a:off x="383" y="371"/>
              <a:ext cx="262" cy="253"/>
            </a:xfrm>
            <a:custGeom>
              <a:avLst/>
              <a:gdLst>
                <a:gd name="T0" fmla="*/ 110 w 110"/>
                <a:gd name="T1" fmla="*/ 97 h 106"/>
                <a:gd name="T2" fmla="*/ 87 w 110"/>
                <a:gd name="T3" fmla="*/ 82 h 106"/>
                <a:gd name="T4" fmla="*/ 62 w 110"/>
                <a:gd name="T5" fmla="*/ 65 h 106"/>
                <a:gd name="T6" fmla="*/ 44 w 110"/>
                <a:gd name="T7" fmla="*/ 42 h 106"/>
                <a:gd name="T8" fmla="*/ 37 w 110"/>
                <a:gd name="T9" fmla="*/ 28 h 106"/>
                <a:gd name="T10" fmla="*/ 35 w 110"/>
                <a:gd name="T11" fmla="*/ 14 h 106"/>
                <a:gd name="T12" fmla="*/ 8 w 110"/>
                <a:gd name="T13" fmla="*/ 10 h 106"/>
                <a:gd name="T14" fmla="*/ 18 w 110"/>
                <a:gd name="T15" fmla="*/ 53 h 106"/>
                <a:gd name="T16" fmla="*/ 46 w 110"/>
                <a:gd name="T17" fmla="*/ 80 h 106"/>
                <a:gd name="T18" fmla="*/ 77 w 110"/>
                <a:gd name="T19" fmla="*/ 97 h 106"/>
                <a:gd name="T20" fmla="*/ 109 w 110"/>
                <a:gd name="T21" fmla="*/ 99 h 106"/>
                <a:gd name="T22" fmla="*/ 110 w 110"/>
                <a:gd name="T23" fmla="*/ 9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 h="106">
                  <a:moveTo>
                    <a:pt x="110" y="97"/>
                  </a:moveTo>
                  <a:cubicBezTo>
                    <a:pt x="105" y="89"/>
                    <a:pt x="94" y="85"/>
                    <a:pt x="87" y="82"/>
                  </a:cubicBezTo>
                  <a:cubicBezTo>
                    <a:pt x="78" y="78"/>
                    <a:pt x="69" y="72"/>
                    <a:pt x="62" y="65"/>
                  </a:cubicBezTo>
                  <a:cubicBezTo>
                    <a:pt x="55" y="58"/>
                    <a:pt x="49" y="50"/>
                    <a:pt x="44" y="42"/>
                  </a:cubicBezTo>
                  <a:cubicBezTo>
                    <a:pt x="41" y="38"/>
                    <a:pt x="39" y="33"/>
                    <a:pt x="37" y="28"/>
                  </a:cubicBezTo>
                  <a:cubicBezTo>
                    <a:pt x="35" y="23"/>
                    <a:pt x="35" y="19"/>
                    <a:pt x="35" y="14"/>
                  </a:cubicBezTo>
                  <a:cubicBezTo>
                    <a:pt x="32" y="1"/>
                    <a:pt x="14" y="0"/>
                    <a:pt x="8" y="10"/>
                  </a:cubicBezTo>
                  <a:cubicBezTo>
                    <a:pt x="0" y="24"/>
                    <a:pt x="9" y="41"/>
                    <a:pt x="18" y="53"/>
                  </a:cubicBezTo>
                  <a:cubicBezTo>
                    <a:pt x="26" y="63"/>
                    <a:pt x="35" y="72"/>
                    <a:pt x="46" y="80"/>
                  </a:cubicBezTo>
                  <a:cubicBezTo>
                    <a:pt x="55" y="87"/>
                    <a:pt x="66" y="93"/>
                    <a:pt x="77" y="97"/>
                  </a:cubicBezTo>
                  <a:cubicBezTo>
                    <a:pt x="86" y="101"/>
                    <a:pt x="101" y="106"/>
                    <a:pt x="109" y="99"/>
                  </a:cubicBezTo>
                  <a:cubicBezTo>
                    <a:pt x="110" y="98"/>
                    <a:pt x="110" y="97"/>
                    <a:pt x="110" y="97"/>
                  </a:cubicBezTo>
                </a:path>
              </a:pathLst>
            </a:custGeom>
            <a:solidFill>
              <a:srgbClr val="F385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6" name="Freeform 3250">
              <a:extLst>
                <a:ext uri="{FF2B5EF4-FFF2-40B4-BE49-F238E27FC236}">
                  <a16:creationId xmlns:a16="http://schemas.microsoft.com/office/drawing/2014/main" id="{ABAB32CD-DF04-4940-9EFC-988E956893D0}"/>
                </a:ext>
              </a:extLst>
            </p:cNvPr>
            <p:cNvSpPr>
              <a:spLocks/>
            </p:cNvSpPr>
            <p:nvPr/>
          </p:nvSpPr>
          <p:spPr bwMode="auto">
            <a:xfrm>
              <a:off x="371" y="332"/>
              <a:ext cx="136" cy="103"/>
            </a:xfrm>
            <a:custGeom>
              <a:avLst/>
              <a:gdLst>
                <a:gd name="T0" fmla="*/ 4 w 57"/>
                <a:gd name="T1" fmla="*/ 28 h 43"/>
                <a:gd name="T2" fmla="*/ 8 w 57"/>
                <a:gd name="T3" fmla="*/ 36 h 43"/>
                <a:gd name="T4" fmla="*/ 23 w 57"/>
                <a:gd name="T5" fmla="*/ 42 h 43"/>
                <a:gd name="T6" fmla="*/ 45 w 57"/>
                <a:gd name="T7" fmla="*/ 41 h 43"/>
                <a:gd name="T8" fmla="*/ 57 w 57"/>
                <a:gd name="T9" fmla="*/ 24 h 43"/>
                <a:gd name="T10" fmla="*/ 54 w 57"/>
                <a:gd name="T11" fmla="*/ 14 h 43"/>
                <a:gd name="T12" fmla="*/ 45 w 57"/>
                <a:gd name="T13" fmla="*/ 3 h 43"/>
                <a:gd name="T14" fmla="*/ 38 w 57"/>
                <a:gd name="T15" fmla="*/ 2 h 43"/>
                <a:gd name="T16" fmla="*/ 4 w 57"/>
                <a:gd name="T17"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3">
                  <a:moveTo>
                    <a:pt x="4" y="28"/>
                  </a:moveTo>
                  <a:cubicBezTo>
                    <a:pt x="4" y="31"/>
                    <a:pt x="5" y="34"/>
                    <a:pt x="8" y="36"/>
                  </a:cubicBezTo>
                  <a:cubicBezTo>
                    <a:pt x="11" y="41"/>
                    <a:pt x="17" y="42"/>
                    <a:pt x="23" y="42"/>
                  </a:cubicBezTo>
                  <a:cubicBezTo>
                    <a:pt x="30" y="43"/>
                    <a:pt x="38" y="43"/>
                    <a:pt x="45" y="41"/>
                  </a:cubicBezTo>
                  <a:cubicBezTo>
                    <a:pt x="51" y="38"/>
                    <a:pt x="57" y="32"/>
                    <a:pt x="57" y="24"/>
                  </a:cubicBezTo>
                  <a:cubicBezTo>
                    <a:pt x="57" y="21"/>
                    <a:pt x="56" y="17"/>
                    <a:pt x="54" y="14"/>
                  </a:cubicBezTo>
                  <a:cubicBezTo>
                    <a:pt x="52" y="10"/>
                    <a:pt x="49" y="5"/>
                    <a:pt x="45" y="3"/>
                  </a:cubicBezTo>
                  <a:cubicBezTo>
                    <a:pt x="43" y="2"/>
                    <a:pt x="40" y="2"/>
                    <a:pt x="38" y="2"/>
                  </a:cubicBezTo>
                  <a:cubicBezTo>
                    <a:pt x="21" y="0"/>
                    <a:pt x="0" y="5"/>
                    <a:pt x="4" y="28"/>
                  </a:cubicBezTo>
                  <a:close/>
                </a:path>
              </a:pathLst>
            </a:custGeom>
            <a:solidFill>
              <a:srgbClr val="FEEB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7" name="Freeform 3251">
              <a:extLst>
                <a:ext uri="{FF2B5EF4-FFF2-40B4-BE49-F238E27FC236}">
                  <a16:creationId xmlns:a16="http://schemas.microsoft.com/office/drawing/2014/main" id="{C11BCEB6-7588-45BF-859E-B2604C2B7E3E}"/>
                </a:ext>
              </a:extLst>
            </p:cNvPr>
            <p:cNvSpPr>
              <a:spLocks/>
            </p:cNvSpPr>
            <p:nvPr/>
          </p:nvSpPr>
          <p:spPr bwMode="auto">
            <a:xfrm>
              <a:off x="406" y="352"/>
              <a:ext cx="79" cy="64"/>
            </a:xfrm>
            <a:custGeom>
              <a:avLst/>
              <a:gdLst>
                <a:gd name="T0" fmla="*/ 1 w 33"/>
                <a:gd name="T1" fmla="*/ 13 h 27"/>
                <a:gd name="T2" fmla="*/ 4 w 33"/>
                <a:gd name="T3" fmla="*/ 23 h 27"/>
                <a:gd name="T4" fmla="*/ 8 w 33"/>
                <a:gd name="T5" fmla="*/ 26 h 27"/>
                <a:gd name="T6" fmla="*/ 31 w 33"/>
                <a:gd name="T7" fmla="*/ 14 h 27"/>
                <a:gd name="T8" fmla="*/ 1 w 33"/>
                <a:gd name="T9" fmla="*/ 13 h 27"/>
              </a:gdLst>
              <a:ahLst/>
              <a:cxnLst>
                <a:cxn ang="0">
                  <a:pos x="T0" y="T1"/>
                </a:cxn>
                <a:cxn ang="0">
                  <a:pos x="T2" y="T3"/>
                </a:cxn>
                <a:cxn ang="0">
                  <a:pos x="T4" y="T5"/>
                </a:cxn>
                <a:cxn ang="0">
                  <a:pos x="T6" y="T7"/>
                </a:cxn>
                <a:cxn ang="0">
                  <a:pos x="T8" y="T9"/>
                </a:cxn>
              </a:cxnLst>
              <a:rect l="0" t="0" r="r" b="b"/>
              <a:pathLst>
                <a:path w="33" h="27">
                  <a:moveTo>
                    <a:pt x="1" y="13"/>
                  </a:moveTo>
                  <a:cubicBezTo>
                    <a:pt x="0" y="17"/>
                    <a:pt x="1" y="21"/>
                    <a:pt x="4" y="23"/>
                  </a:cubicBezTo>
                  <a:cubicBezTo>
                    <a:pt x="5" y="24"/>
                    <a:pt x="7" y="25"/>
                    <a:pt x="8" y="26"/>
                  </a:cubicBezTo>
                  <a:cubicBezTo>
                    <a:pt x="14" y="27"/>
                    <a:pt x="33" y="23"/>
                    <a:pt x="31" y="14"/>
                  </a:cubicBezTo>
                  <a:cubicBezTo>
                    <a:pt x="29" y="0"/>
                    <a:pt x="3" y="2"/>
                    <a:pt x="1" y="13"/>
                  </a:cubicBezTo>
                  <a:close/>
                </a:path>
              </a:pathLst>
            </a:custGeom>
            <a:solidFill>
              <a:srgbClr val="EBBE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8" name="Freeform 3252">
              <a:extLst>
                <a:ext uri="{FF2B5EF4-FFF2-40B4-BE49-F238E27FC236}">
                  <a16:creationId xmlns:a16="http://schemas.microsoft.com/office/drawing/2014/main" id="{EA82D1E2-4809-4CC0-A837-548BD36A97B8}"/>
                </a:ext>
              </a:extLst>
            </p:cNvPr>
            <p:cNvSpPr>
              <a:spLocks/>
            </p:cNvSpPr>
            <p:nvPr/>
          </p:nvSpPr>
          <p:spPr bwMode="auto">
            <a:xfrm>
              <a:off x="142" y="344"/>
              <a:ext cx="221" cy="48"/>
            </a:xfrm>
            <a:custGeom>
              <a:avLst/>
              <a:gdLst>
                <a:gd name="T0" fmla="*/ 0 w 93"/>
                <a:gd name="T1" fmla="*/ 9 h 20"/>
                <a:gd name="T2" fmla="*/ 0 w 93"/>
                <a:gd name="T3" fmla="*/ 7 h 20"/>
                <a:gd name="T4" fmla="*/ 11 w 93"/>
                <a:gd name="T5" fmla="*/ 2 h 20"/>
                <a:gd name="T6" fmla="*/ 28 w 93"/>
                <a:gd name="T7" fmla="*/ 0 h 20"/>
                <a:gd name="T8" fmla="*/ 47 w 93"/>
                <a:gd name="T9" fmla="*/ 3 h 20"/>
                <a:gd name="T10" fmla="*/ 90 w 93"/>
                <a:gd name="T11" fmla="*/ 12 h 20"/>
                <a:gd name="T12" fmla="*/ 78 w 93"/>
                <a:gd name="T13" fmla="*/ 18 h 20"/>
                <a:gd name="T14" fmla="*/ 46 w 93"/>
                <a:gd name="T15" fmla="*/ 18 h 20"/>
                <a:gd name="T16" fmla="*/ 16 w 93"/>
                <a:gd name="T17" fmla="*/ 17 h 20"/>
                <a:gd name="T18" fmla="*/ 0 w 93"/>
                <a:gd name="T19"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20">
                  <a:moveTo>
                    <a:pt x="0" y="9"/>
                  </a:moveTo>
                  <a:cubicBezTo>
                    <a:pt x="0" y="9"/>
                    <a:pt x="0" y="8"/>
                    <a:pt x="0" y="7"/>
                  </a:cubicBezTo>
                  <a:cubicBezTo>
                    <a:pt x="3" y="4"/>
                    <a:pt x="7" y="3"/>
                    <a:pt x="11" y="2"/>
                  </a:cubicBezTo>
                  <a:cubicBezTo>
                    <a:pt x="17" y="0"/>
                    <a:pt x="22" y="0"/>
                    <a:pt x="28" y="0"/>
                  </a:cubicBezTo>
                  <a:cubicBezTo>
                    <a:pt x="34" y="1"/>
                    <a:pt x="41" y="2"/>
                    <a:pt x="47" y="3"/>
                  </a:cubicBezTo>
                  <a:cubicBezTo>
                    <a:pt x="61" y="7"/>
                    <a:pt x="85" y="5"/>
                    <a:pt x="90" y="12"/>
                  </a:cubicBezTo>
                  <a:cubicBezTo>
                    <a:pt x="93" y="17"/>
                    <a:pt x="84" y="17"/>
                    <a:pt x="78" y="18"/>
                  </a:cubicBezTo>
                  <a:cubicBezTo>
                    <a:pt x="70" y="20"/>
                    <a:pt x="59" y="19"/>
                    <a:pt x="46" y="18"/>
                  </a:cubicBezTo>
                  <a:cubicBezTo>
                    <a:pt x="41" y="17"/>
                    <a:pt x="22" y="17"/>
                    <a:pt x="16" y="17"/>
                  </a:cubicBezTo>
                  <a:cubicBezTo>
                    <a:pt x="10" y="17"/>
                    <a:pt x="4" y="14"/>
                    <a:pt x="0" y="9"/>
                  </a:cubicBezTo>
                </a:path>
              </a:pathLst>
            </a:custGeom>
            <a:solidFill>
              <a:srgbClr val="FDE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9" name="Freeform 3253">
              <a:extLst>
                <a:ext uri="{FF2B5EF4-FFF2-40B4-BE49-F238E27FC236}">
                  <a16:creationId xmlns:a16="http://schemas.microsoft.com/office/drawing/2014/main" id="{CC631CFA-093B-4389-A2FB-E46EC42C5CCC}"/>
                </a:ext>
              </a:extLst>
            </p:cNvPr>
            <p:cNvSpPr>
              <a:spLocks/>
            </p:cNvSpPr>
            <p:nvPr/>
          </p:nvSpPr>
          <p:spPr bwMode="auto">
            <a:xfrm>
              <a:off x="58" y="24"/>
              <a:ext cx="1031" cy="371"/>
            </a:xfrm>
            <a:custGeom>
              <a:avLst/>
              <a:gdLst>
                <a:gd name="T0" fmla="*/ 4 w 432"/>
                <a:gd name="T1" fmla="*/ 146 h 155"/>
                <a:gd name="T2" fmla="*/ 50 w 432"/>
                <a:gd name="T3" fmla="*/ 138 h 155"/>
                <a:gd name="T4" fmla="*/ 85 w 432"/>
                <a:gd name="T5" fmla="*/ 103 h 155"/>
                <a:gd name="T6" fmla="*/ 116 w 432"/>
                <a:gd name="T7" fmla="*/ 62 h 155"/>
                <a:gd name="T8" fmla="*/ 156 w 432"/>
                <a:gd name="T9" fmla="*/ 40 h 155"/>
                <a:gd name="T10" fmla="*/ 261 w 432"/>
                <a:gd name="T11" fmla="*/ 26 h 155"/>
                <a:gd name="T12" fmla="*/ 360 w 432"/>
                <a:gd name="T13" fmla="*/ 57 h 155"/>
                <a:gd name="T14" fmla="*/ 397 w 432"/>
                <a:gd name="T15" fmla="*/ 98 h 155"/>
                <a:gd name="T16" fmla="*/ 391 w 432"/>
                <a:gd name="T17" fmla="*/ 148 h 155"/>
                <a:gd name="T18" fmla="*/ 396 w 432"/>
                <a:gd name="T19" fmla="*/ 153 h 155"/>
                <a:gd name="T20" fmla="*/ 401 w 432"/>
                <a:gd name="T21" fmla="*/ 62 h 155"/>
                <a:gd name="T22" fmla="*/ 308 w 432"/>
                <a:gd name="T23" fmla="*/ 8 h 155"/>
                <a:gd name="T24" fmla="*/ 185 w 432"/>
                <a:gd name="T25" fmla="*/ 8 h 155"/>
                <a:gd name="T26" fmla="*/ 90 w 432"/>
                <a:gd name="T27" fmla="*/ 61 h 155"/>
                <a:gd name="T28" fmla="*/ 53 w 432"/>
                <a:gd name="T29" fmla="*/ 112 h 155"/>
                <a:gd name="T30" fmla="*/ 29 w 432"/>
                <a:gd name="T31" fmla="*/ 129 h 155"/>
                <a:gd name="T32" fmla="*/ 3 w 432"/>
                <a:gd name="T33" fmla="*/ 140 h 155"/>
                <a:gd name="T34" fmla="*/ 4 w 432"/>
                <a:gd name="T35" fmla="*/ 14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2" h="155">
                  <a:moveTo>
                    <a:pt x="4" y="146"/>
                  </a:moveTo>
                  <a:cubicBezTo>
                    <a:pt x="19" y="151"/>
                    <a:pt x="36" y="145"/>
                    <a:pt x="50" y="138"/>
                  </a:cubicBezTo>
                  <a:cubicBezTo>
                    <a:pt x="65" y="130"/>
                    <a:pt x="75" y="117"/>
                    <a:pt x="85" y="103"/>
                  </a:cubicBezTo>
                  <a:cubicBezTo>
                    <a:pt x="95" y="89"/>
                    <a:pt x="103" y="74"/>
                    <a:pt x="116" y="62"/>
                  </a:cubicBezTo>
                  <a:cubicBezTo>
                    <a:pt x="128" y="52"/>
                    <a:pt x="142" y="46"/>
                    <a:pt x="156" y="40"/>
                  </a:cubicBezTo>
                  <a:cubicBezTo>
                    <a:pt x="191" y="26"/>
                    <a:pt x="224" y="24"/>
                    <a:pt x="261" y="26"/>
                  </a:cubicBezTo>
                  <a:cubicBezTo>
                    <a:pt x="295" y="28"/>
                    <a:pt x="333" y="35"/>
                    <a:pt x="360" y="57"/>
                  </a:cubicBezTo>
                  <a:cubicBezTo>
                    <a:pt x="374" y="68"/>
                    <a:pt x="392" y="82"/>
                    <a:pt x="397" y="98"/>
                  </a:cubicBezTo>
                  <a:cubicBezTo>
                    <a:pt x="402" y="114"/>
                    <a:pt x="401" y="135"/>
                    <a:pt x="391" y="148"/>
                  </a:cubicBezTo>
                  <a:cubicBezTo>
                    <a:pt x="389" y="151"/>
                    <a:pt x="394" y="155"/>
                    <a:pt x="396" y="153"/>
                  </a:cubicBezTo>
                  <a:cubicBezTo>
                    <a:pt x="432" y="134"/>
                    <a:pt x="422" y="89"/>
                    <a:pt x="401" y="62"/>
                  </a:cubicBezTo>
                  <a:cubicBezTo>
                    <a:pt x="379" y="33"/>
                    <a:pt x="343" y="16"/>
                    <a:pt x="308" y="8"/>
                  </a:cubicBezTo>
                  <a:cubicBezTo>
                    <a:pt x="268" y="0"/>
                    <a:pt x="225" y="0"/>
                    <a:pt x="185" y="8"/>
                  </a:cubicBezTo>
                  <a:cubicBezTo>
                    <a:pt x="149" y="15"/>
                    <a:pt x="113" y="32"/>
                    <a:pt x="90" y="61"/>
                  </a:cubicBezTo>
                  <a:cubicBezTo>
                    <a:pt x="77" y="77"/>
                    <a:pt x="68" y="97"/>
                    <a:pt x="53" y="112"/>
                  </a:cubicBezTo>
                  <a:cubicBezTo>
                    <a:pt x="46" y="119"/>
                    <a:pt x="38" y="125"/>
                    <a:pt x="29" y="129"/>
                  </a:cubicBezTo>
                  <a:cubicBezTo>
                    <a:pt x="21" y="133"/>
                    <a:pt x="12" y="136"/>
                    <a:pt x="3" y="140"/>
                  </a:cubicBezTo>
                  <a:cubicBezTo>
                    <a:pt x="0" y="142"/>
                    <a:pt x="1" y="146"/>
                    <a:pt x="4" y="146"/>
                  </a:cubicBezTo>
                </a:path>
              </a:pathLst>
            </a:custGeom>
            <a:solidFill>
              <a:srgbClr val="FDE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0" name="Freeform 3254">
              <a:extLst>
                <a:ext uri="{FF2B5EF4-FFF2-40B4-BE49-F238E27FC236}">
                  <a16:creationId xmlns:a16="http://schemas.microsoft.com/office/drawing/2014/main" id="{1C2C1032-B22A-4AB2-9883-ECD3B5EB91BC}"/>
                </a:ext>
              </a:extLst>
            </p:cNvPr>
            <p:cNvSpPr>
              <a:spLocks/>
            </p:cNvSpPr>
            <p:nvPr/>
          </p:nvSpPr>
          <p:spPr bwMode="auto">
            <a:xfrm>
              <a:off x="519" y="287"/>
              <a:ext cx="536" cy="115"/>
            </a:xfrm>
            <a:custGeom>
              <a:avLst/>
              <a:gdLst>
                <a:gd name="T0" fmla="*/ 7 w 225"/>
                <a:gd name="T1" fmla="*/ 41 h 48"/>
                <a:gd name="T2" fmla="*/ 16 w 225"/>
                <a:gd name="T3" fmla="*/ 37 h 48"/>
                <a:gd name="T4" fmla="*/ 28 w 225"/>
                <a:gd name="T5" fmla="*/ 29 h 48"/>
                <a:gd name="T6" fmla="*/ 57 w 225"/>
                <a:gd name="T7" fmla="*/ 24 h 48"/>
                <a:gd name="T8" fmla="*/ 120 w 225"/>
                <a:gd name="T9" fmla="*/ 39 h 48"/>
                <a:gd name="T10" fmla="*/ 184 w 225"/>
                <a:gd name="T11" fmla="*/ 45 h 48"/>
                <a:gd name="T12" fmla="*/ 225 w 225"/>
                <a:gd name="T13" fmla="*/ 17 h 48"/>
                <a:gd name="T14" fmla="*/ 207 w 225"/>
                <a:gd name="T15" fmla="*/ 3 h 48"/>
                <a:gd name="T16" fmla="*/ 170 w 225"/>
                <a:gd name="T17" fmla="*/ 26 h 48"/>
                <a:gd name="T18" fmla="*/ 104 w 225"/>
                <a:gd name="T19" fmla="*/ 14 h 48"/>
                <a:gd name="T20" fmla="*/ 40 w 225"/>
                <a:gd name="T21" fmla="*/ 11 h 48"/>
                <a:gd name="T22" fmla="*/ 10 w 225"/>
                <a:gd name="T23" fmla="*/ 26 h 48"/>
                <a:gd name="T24" fmla="*/ 3 w 225"/>
                <a:gd name="T25" fmla="*/ 43 h 48"/>
                <a:gd name="T26" fmla="*/ 5 w 225"/>
                <a:gd name="T27" fmla="*/ 42 h 48"/>
                <a:gd name="T28" fmla="*/ 7 w 225"/>
                <a:gd name="T29" fmla="*/ 4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 h="48">
                  <a:moveTo>
                    <a:pt x="7" y="41"/>
                  </a:moveTo>
                  <a:cubicBezTo>
                    <a:pt x="11" y="41"/>
                    <a:pt x="13" y="38"/>
                    <a:pt x="16" y="37"/>
                  </a:cubicBezTo>
                  <a:cubicBezTo>
                    <a:pt x="20" y="34"/>
                    <a:pt x="24" y="31"/>
                    <a:pt x="28" y="29"/>
                  </a:cubicBezTo>
                  <a:cubicBezTo>
                    <a:pt x="37" y="25"/>
                    <a:pt x="47" y="24"/>
                    <a:pt x="57" y="24"/>
                  </a:cubicBezTo>
                  <a:cubicBezTo>
                    <a:pt x="79" y="25"/>
                    <a:pt x="100" y="33"/>
                    <a:pt x="120" y="39"/>
                  </a:cubicBezTo>
                  <a:cubicBezTo>
                    <a:pt x="141" y="44"/>
                    <a:pt x="162" y="48"/>
                    <a:pt x="184" y="45"/>
                  </a:cubicBezTo>
                  <a:cubicBezTo>
                    <a:pt x="201" y="43"/>
                    <a:pt x="219" y="34"/>
                    <a:pt x="225" y="17"/>
                  </a:cubicBezTo>
                  <a:cubicBezTo>
                    <a:pt x="225" y="15"/>
                    <a:pt x="207" y="0"/>
                    <a:pt x="207" y="3"/>
                  </a:cubicBezTo>
                  <a:cubicBezTo>
                    <a:pt x="205" y="24"/>
                    <a:pt x="188" y="25"/>
                    <a:pt x="170" y="26"/>
                  </a:cubicBezTo>
                  <a:cubicBezTo>
                    <a:pt x="148" y="26"/>
                    <a:pt x="126" y="19"/>
                    <a:pt x="104" y="14"/>
                  </a:cubicBezTo>
                  <a:cubicBezTo>
                    <a:pt x="83" y="9"/>
                    <a:pt x="61" y="6"/>
                    <a:pt x="40" y="11"/>
                  </a:cubicBezTo>
                  <a:cubicBezTo>
                    <a:pt x="31" y="13"/>
                    <a:pt x="17" y="20"/>
                    <a:pt x="10" y="26"/>
                  </a:cubicBezTo>
                  <a:cubicBezTo>
                    <a:pt x="5" y="29"/>
                    <a:pt x="0" y="37"/>
                    <a:pt x="3" y="43"/>
                  </a:cubicBezTo>
                  <a:cubicBezTo>
                    <a:pt x="3" y="43"/>
                    <a:pt x="4" y="43"/>
                    <a:pt x="5" y="42"/>
                  </a:cubicBezTo>
                  <a:cubicBezTo>
                    <a:pt x="6" y="42"/>
                    <a:pt x="7" y="41"/>
                    <a:pt x="7" y="41"/>
                  </a:cubicBezTo>
                </a:path>
              </a:pathLst>
            </a:custGeom>
            <a:solidFill>
              <a:srgbClr val="FDE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1" name="Freeform 3255">
              <a:extLst>
                <a:ext uri="{FF2B5EF4-FFF2-40B4-BE49-F238E27FC236}">
                  <a16:creationId xmlns:a16="http://schemas.microsoft.com/office/drawing/2014/main" id="{4B4872F8-CF62-4F57-817E-E3933A0B2E1E}"/>
                </a:ext>
              </a:extLst>
            </p:cNvPr>
            <p:cNvSpPr>
              <a:spLocks/>
            </p:cNvSpPr>
            <p:nvPr/>
          </p:nvSpPr>
          <p:spPr bwMode="auto">
            <a:xfrm>
              <a:off x="75" y="356"/>
              <a:ext cx="952" cy="390"/>
            </a:xfrm>
            <a:custGeom>
              <a:avLst/>
              <a:gdLst>
                <a:gd name="T0" fmla="*/ 3 w 399"/>
                <a:gd name="T1" fmla="*/ 8 h 163"/>
                <a:gd name="T2" fmla="*/ 13 w 399"/>
                <a:gd name="T3" fmla="*/ 15 h 163"/>
                <a:gd name="T4" fmla="*/ 23 w 399"/>
                <a:gd name="T5" fmla="*/ 21 h 163"/>
                <a:gd name="T6" fmla="*/ 42 w 399"/>
                <a:gd name="T7" fmla="*/ 35 h 163"/>
                <a:gd name="T8" fmla="*/ 76 w 399"/>
                <a:gd name="T9" fmla="*/ 70 h 163"/>
                <a:gd name="T10" fmla="*/ 159 w 399"/>
                <a:gd name="T11" fmla="*/ 140 h 163"/>
                <a:gd name="T12" fmla="*/ 214 w 399"/>
                <a:gd name="T13" fmla="*/ 158 h 163"/>
                <a:gd name="T14" fmla="*/ 271 w 399"/>
                <a:gd name="T15" fmla="*/ 163 h 163"/>
                <a:gd name="T16" fmla="*/ 368 w 399"/>
                <a:gd name="T17" fmla="*/ 128 h 163"/>
                <a:gd name="T18" fmla="*/ 397 w 399"/>
                <a:gd name="T19" fmla="*/ 79 h 163"/>
                <a:gd name="T20" fmla="*/ 371 w 399"/>
                <a:gd name="T21" fmla="*/ 41 h 163"/>
                <a:gd name="T22" fmla="*/ 366 w 399"/>
                <a:gd name="T23" fmla="*/ 51 h 163"/>
                <a:gd name="T24" fmla="*/ 376 w 399"/>
                <a:gd name="T25" fmla="*/ 84 h 163"/>
                <a:gd name="T26" fmla="*/ 347 w 399"/>
                <a:gd name="T27" fmla="*/ 119 h 163"/>
                <a:gd name="T28" fmla="*/ 259 w 399"/>
                <a:gd name="T29" fmla="*/ 143 h 163"/>
                <a:gd name="T30" fmla="*/ 205 w 399"/>
                <a:gd name="T31" fmla="*/ 135 h 163"/>
                <a:gd name="T32" fmla="*/ 159 w 399"/>
                <a:gd name="T33" fmla="*/ 116 h 163"/>
                <a:gd name="T34" fmla="*/ 86 w 399"/>
                <a:gd name="T35" fmla="*/ 51 h 163"/>
                <a:gd name="T36" fmla="*/ 50 w 399"/>
                <a:gd name="T37" fmla="*/ 18 h 163"/>
                <a:gd name="T38" fmla="*/ 30 w 399"/>
                <a:gd name="T39" fmla="*/ 5 h 163"/>
                <a:gd name="T40" fmla="*/ 19 w 399"/>
                <a:gd name="T41" fmla="*/ 1 h 163"/>
                <a:gd name="T42" fmla="*/ 11 w 399"/>
                <a:gd name="T43" fmla="*/ 0 h 163"/>
                <a:gd name="T44" fmla="*/ 5 w 399"/>
                <a:gd name="T45" fmla="*/ 0 h 163"/>
                <a:gd name="T46" fmla="*/ 3 w 399"/>
                <a:gd name="T47" fmla="*/ 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9" h="163">
                  <a:moveTo>
                    <a:pt x="3" y="8"/>
                  </a:moveTo>
                  <a:cubicBezTo>
                    <a:pt x="7" y="10"/>
                    <a:pt x="9" y="13"/>
                    <a:pt x="13" y="15"/>
                  </a:cubicBezTo>
                  <a:cubicBezTo>
                    <a:pt x="16" y="17"/>
                    <a:pt x="20" y="19"/>
                    <a:pt x="23" y="21"/>
                  </a:cubicBezTo>
                  <a:cubicBezTo>
                    <a:pt x="30" y="25"/>
                    <a:pt x="36" y="30"/>
                    <a:pt x="42" y="35"/>
                  </a:cubicBezTo>
                  <a:cubicBezTo>
                    <a:pt x="54" y="46"/>
                    <a:pt x="65" y="58"/>
                    <a:pt x="76" y="70"/>
                  </a:cubicBezTo>
                  <a:cubicBezTo>
                    <a:pt x="101" y="96"/>
                    <a:pt x="127" y="123"/>
                    <a:pt x="159" y="140"/>
                  </a:cubicBezTo>
                  <a:cubicBezTo>
                    <a:pt x="176" y="149"/>
                    <a:pt x="195" y="154"/>
                    <a:pt x="214" y="158"/>
                  </a:cubicBezTo>
                  <a:cubicBezTo>
                    <a:pt x="233" y="161"/>
                    <a:pt x="252" y="163"/>
                    <a:pt x="271" y="163"/>
                  </a:cubicBezTo>
                  <a:cubicBezTo>
                    <a:pt x="306" y="162"/>
                    <a:pt x="341" y="151"/>
                    <a:pt x="368" y="128"/>
                  </a:cubicBezTo>
                  <a:cubicBezTo>
                    <a:pt x="382" y="116"/>
                    <a:pt x="396" y="98"/>
                    <a:pt x="397" y="79"/>
                  </a:cubicBezTo>
                  <a:cubicBezTo>
                    <a:pt x="399" y="63"/>
                    <a:pt x="390" y="41"/>
                    <a:pt x="371" y="41"/>
                  </a:cubicBezTo>
                  <a:cubicBezTo>
                    <a:pt x="367" y="41"/>
                    <a:pt x="363" y="47"/>
                    <a:pt x="366" y="51"/>
                  </a:cubicBezTo>
                  <a:cubicBezTo>
                    <a:pt x="373" y="62"/>
                    <a:pt x="380" y="71"/>
                    <a:pt x="376" y="84"/>
                  </a:cubicBezTo>
                  <a:cubicBezTo>
                    <a:pt x="371" y="98"/>
                    <a:pt x="359" y="110"/>
                    <a:pt x="347" y="119"/>
                  </a:cubicBezTo>
                  <a:cubicBezTo>
                    <a:pt x="321" y="137"/>
                    <a:pt x="290" y="143"/>
                    <a:pt x="259" y="143"/>
                  </a:cubicBezTo>
                  <a:cubicBezTo>
                    <a:pt x="241" y="142"/>
                    <a:pt x="223" y="139"/>
                    <a:pt x="205" y="135"/>
                  </a:cubicBezTo>
                  <a:cubicBezTo>
                    <a:pt x="189" y="131"/>
                    <a:pt x="173" y="126"/>
                    <a:pt x="159" y="116"/>
                  </a:cubicBezTo>
                  <a:cubicBezTo>
                    <a:pt x="132" y="99"/>
                    <a:pt x="109" y="75"/>
                    <a:pt x="86" y="51"/>
                  </a:cubicBezTo>
                  <a:cubicBezTo>
                    <a:pt x="75" y="39"/>
                    <a:pt x="63" y="28"/>
                    <a:pt x="50" y="18"/>
                  </a:cubicBezTo>
                  <a:cubicBezTo>
                    <a:pt x="44" y="13"/>
                    <a:pt x="37" y="9"/>
                    <a:pt x="30" y="5"/>
                  </a:cubicBezTo>
                  <a:cubicBezTo>
                    <a:pt x="26" y="4"/>
                    <a:pt x="23" y="2"/>
                    <a:pt x="19" y="1"/>
                  </a:cubicBezTo>
                  <a:cubicBezTo>
                    <a:pt x="16" y="0"/>
                    <a:pt x="13" y="0"/>
                    <a:pt x="11" y="0"/>
                  </a:cubicBezTo>
                  <a:cubicBezTo>
                    <a:pt x="9" y="0"/>
                    <a:pt x="7" y="1"/>
                    <a:pt x="5" y="0"/>
                  </a:cubicBezTo>
                  <a:cubicBezTo>
                    <a:pt x="1" y="0"/>
                    <a:pt x="0" y="6"/>
                    <a:pt x="3" y="8"/>
                  </a:cubicBezTo>
                </a:path>
              </a:pathLst>
            </a:custGeom>
            <a:solidFill>
              <a:srgbClr val="FDE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2" name="Freeform 3256">
              <a:extLst>
                <a:ext uri="{FF2B5EF4-FFF2-40B4-BE49-F238E27FC236}">
                  <a16:creationId xmlns:a16="http://schemas.microsoft.com/office/drawing/2014/main" id="{8BD9226B-D375-492A-BC8C-4206FC0AFFB0}"/>
                </a:ext>
              </a:extLst>
            </p:cNvPr>
            <p:cNvSpPr>
              <a:spLocks/>
            </p:cNvSpPr>
            <p:nvPr/>
          </p:nvSpPr>
          <p:spPr bwMode="auto">
            <a:xfrm>
              <a:off x="526" y="390"/>
              <a:ext cx="143" cy="88"/>
            </a:xfrm>
            <a:custGeom>
              <a:avLst/>
              <a:gdLst>
                <a:gd name="T0" fmla="*/ 0 w 60"/>
                <a:gd name="T1" fmla="*/ 0 h 37"/>
                <a:gd name="T2" fmla="*/ 4 w 60"/>
                <a:gd name="T3" fmla="*/ 12 h 37"/>
                <a:gd name="T4" fmla="*/ 5 w 60"/>
                <a:gd name="T5" fmla="*/ 13 h 37"/>
                <a:gd name="T6" fmla="*/ 9 w 60"/>
                <a:gd name="T7" fmla="*/ 13 h 37"/>
                <a:gd name="T8" fmla="*/ 11 w 60"/>
                <a:gd name="T9" fmla="*/ 13 h 37"/>
                <a:gd name="T10" fmla="*/ 12 w 60"/>
                <a:gd name="T11" fmla="*/ 15 h 37"/>
                <a:gd name="T12" fmla="*/ 8 w 60"/>
                <a:gd name="T13" fmla="*/ 17 h 37"/>
                <a:gd name="T14" fmla="*/ 26 w 60"/>
                <a:gd name="T15" fmla="*/ 31 h 37"/>
                <a:gd name="T16" fmla="*/ 35 w 60"/>
                <a:gd name="T17" fmla="*/ 33 h 37"/>
                <a:gd name="T18" fmla="*/ 35 w 60"/>
                <a:gd name="T19" fmla="*/ 35 h 37"/>
                <a:gd name="T20" fmla="*/ 42 w 60"/>
                <a:gd name="T21" fmla="*/ 37 h 37"/>
                <a:gd name="T22" fmla="*/ 60 w 60"/>
                <a:gd name="T23" fmla="*/ 30 h 37"/>
                <a:gd name="T24" fmla="*/ 50 w 60"/>
                <a:gd name="T25" fmla="*/ 28 h 37"/>
                <a:gd name="T26" fmla="*/ 26 w 60"/>
                <a:gd name="T27" fmla="*/ 20 h 37"/>
                <a:gd name="T28" fmla="*/ 12 w 60"/>
                <a:gd name="T29" fmla="*/ 7 h 37"/>
                <a:gd name="T30" fmla="*/ 11 w 60"/>
                <a:gd name="T31" fmla="*/ 7 h 37"/>
                <a:gd name="T32" fmla="*/ 1 w 60"/>
                <a:gd name="T33" fmla="*/ 0 h 37"/>
                <a:gd name="T34" fmla="*/ 0 w 60"/>
                <a:gd name="T35" fmla="*/ 0 h 37"/>
                <a:gd name="T36" fmla="*/ 0 w 60"/>
                <a:gd name="T37" fmla="*/ 0 h 37"/>
                <a:gd name="T38" fmla="*/ 0 w 60"/>
                <a:gd name="T3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37">
                  <a:moveTo>
                    <a:pt x="0" y="0"/>
                  </a:moveTo>
                  <a:cubicBezTo>
                    <a:pt x="0" y="4"/>
                    <a:pt x="2" y="9"/>
                    <a:pt x="4" y="12"/>
                  </a:cubicBezTo>
                  <a:cubicBezTo>
                    <a:pt x="4" y="12"/>
                    <a:pt x="4" y="13"/>
                    <a:pt x="5" y="13"/>
                  </a:cubicBezTo>
                  <a:cubicBezTo>
                    <a:pt x="6" y="13"/>
                    <a:pt x="7" y="13"/>
                    <a:pt x="9" y="13"/>
                  </a:cubicBezTo>
                  <a:cubicBezTo>
                    <a:pt x="10" y="13"/>
                    <a:pt x="11" y="13"/>
                    <a:pt x="11" y="13"/>
                  </a:cubicBezTo>
                  <a:cubicBezTo>
                    <a:pt x="12" y="13"/>
                    <a:pt x="12" y="15"/>
                    <a:pt x="12" y="15"/>
                  </a:cubicBezTo>
                  <a:cubicBezTo>
                    <a:pt x="10" y="16"/>
                    <a:pt x="9" y="17"/>
                    <a:pt x="8" y="17"/>
                  </a:cubicBezTo>
                  <a:cubicBezTo>
                    <a:pt x="13" y="23"/>
                    <a:pt x="19" y="28"/>
                    <a:pt x="26" y="31"/>
                  </a:cubicBezTo>
                  <a:cubicBezTo>
                    <a:pt x="29" y="31"/>
                    <a:pt x="32" y="32"/>
                    <a:pt x="35" y="33"/>
                  </a:cubicBezTo>
                  <a:cubicBezTo>
                    <a:pt x="35" y="34"/>
                    <a:pt x="36" y="34"/>
                    <a:pt x="35" y="35"/>
                  </a:cubicBezTo>
                  <a:cubicBezTo>
                    <a:pt x="38" y="36"/>
                    <a:pt x="40" y="36"/>
                    <a:pt x="42" y="37"/>
                  </a:cubicBezTo>
                  <a:cubicBezTo>
                    <a:pt x="48" y="34"/>
                    <a:pt x="54" y="31"/>
                    <a:pt x="60" y="30"/>
                  </a:cubicBezTo>
                  <a:cubicBezTo>
                    <a:pt x="57" y="29"/>
                    <a:pt x="53" y="29"/>
                    <a:pt x="50" y="28"/>
                  </a:cubicBezTo>
                  <a:cubicBezTo>
                    <a:pt x="42" y="26"/>
                    <a:pt x="33" y="24"/>
                    <a:pt x="26" y="20"/>
                  </a:cubicBezTo>
                  <a:cubicBezTo>
                    <a:pt x="21" y="17"/>
                    <a:pt x="16" y="12"/>
                    <a:pt x="12" y="7"/>
                  </a:cubicBezTo>
                  <a:cubicBezTo>
                    <a:pt x="11" y="7"/>
                    <a:pt x="11" y="7"/>
                    <a:pt x="11" y="7"/>
                  </a:cubicBezTo>
                  <a:cubicBezTo>
                    <a:pt x="7" y="7"/>
                    <a:pt x="3" y="3"/>
                    <a:pt x="1" y="0"/>
                  </a:cubicBezTo>
                  <a:cubicBezTo>
                    <a:pt x="1" y="0"/>
                    <a:pt x="0" y="0"/>
                    <a:pt x="0" y="0"/>
                  </a:cubicBezTo>
                  <a:cubicBezTo>
                    <a:pt x="0" y="0"/>
                    <a:pt x="0" y="0"/>
                    <a:pt x="0" y="0"/>
                  </a:cubicBezTo>
                  <a:cubicBezTo>
                    <a:pt x="0" y="0"/>
                    <a:pt x="0" y="0"/>
                    <a:pt x="0" y="0"/>
                  </a:cubicBezTo>
                </a:path>
              </a:pathLst>
            </a:custGeom>
            <a:solidFill>
              <a:srgbClr val="F18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3" name="Freeform 3257">
              <a:extLst>
                <a:ext uri="{FF2B5EF4-FFF2-40B4-BE49-F238E27FC236}">
                  <a16:creationId xmlns:a16="http://schemas.microsoft.com/office/drawing/2014/main" id="{20700298-0392-44B3-A19E-6C5F4488BD98}"/>
                </a:ext>
              </a:extLst>
            </p:cNvPr>
            <p:cNvSpPr>
              <a:spLocks/>
            </p:cNvSpPr>
            <p:nvPr/>
          </p:nvSpPr>
          <p:spPr bwMode="auto">
            <a:xfrm>
              <a:off x="643" y="464"/>
              <a:ext cx="57" cy="22"/>
            </a:xfrm>
            <a:custGeom>
              <a:avLst/>
              <a:gdLst>
                <a:gd name="T0" fmla="*/ 15 w 24"/>
                <a:gd name="T1" fmla="*/ 0 h 9"/>
                <a:gd name="T2" fmla="*/ 0 w 24"/>
                <a:gd name="T3" fmla="*/ 7 h 9"/>
                <a:gd name="T4" fmla="*/ 22 w 24"/>
                <a:gd name="T5" fmla="*/ 9 h 9"/>
                <a:gd name="T6" fmla="*/ 23 w 24"/>
                <a:gd name="T7" fmla="*/ 1 h 9"/>
                <a:gd name="T8" fmla="*/ 15 w 24"/>
                <a:gd name="T9" fmla="*/ 0 h 9"/>
              </a:gdLst>
              <a:ahLst/>
              <a:cxnLst>
                <a:cxn ang="0">
                  <a:pos x="T0" y="T1"/>
                </a:cxn>
                <a:cxn ang="0">
                  <a:pos x="T2" y="T3"/>
                </a:cxn>
                <a:cxn ang="0">
                  <a:pos x="T4" y="T5"/>
                </a:cxn>
                <a:cxn ang="0">
                  <a:pos x="T6" y="T7"/>
                </a:cxn>
                <a:cxn ang="0">
                  <a:pos x="T8" y="T9"/>
                </a:cxn>
              </a:cxnLst>
              <a:rect l="0" t="0" r="r" b="b"/>
              <a:pathLst>
                <a:path w="24" h="9">
                  <a:moveTo>
                    <a:pt x="15" y="0"/>
                  </a:moveTo>
                  <a:cubicBezTo>
                    <a:pt x="10" y="2"/>
                    <a:pt x="5" y="5"/>
                    <a:pt x="0" y="7"/>
                  </a:cubicBezTo>
                  <a:cubicBezTo>
                    <a:pt x="7" y="9"/>
                    <a:pt x="15" y="9"/>
                    <a:pt x="22" y="9"/>
                  </a:cubicBezTo>
                  <a:cubicBezTo>
                    <a:pt x="23" y="7"/>
                    <a:pt x="24" y="4"/>
                    <a:pt x="23" y="1"/>
                  </a:cubicBezTo>
                  <a:cubicBezTo>
                    <a:pt x="21" y="1"/>
                    <a:pt x="18" y="1"/>
                    <a:pt x="15" y="0"/>
                  </a:cubicBezTo>
                </a:path>
              </a:pathLst>
            </a:custGeom>
            <a:solidFill>
              <a:srgbClr val="F18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4" name="Freeform 3258">
              <a:extLst>
                <a:ext uri="{FF2B5EF4-FFF2-40B4-BE49-F238E27FC236}">
                  <a16:creationId xmlns:a16="http://schemas.microsoft.com/office/drawing/2014/main" id="{59A3ACCF-1A67-41AA-BE48-73266D19FDB6}"/>
                </a:ext>
              </a:extLst>
            </p:cNvPr>
            <p:cNvSpPr>
              <a:spLocks/>
            </p:cNvSpPr>
            <p:nvPr/>
          </p:nvSpPr>
          <p:spPr bwMode="auto">
            <a:xfrm>
              <a:off x="700" y="466"/>
              <a:ext cx="26" cy="22"/>
            </a:xfrm>
            <a:custGeom>
              <a:avLst/>
              <a:gdLst>
                <a:gd name="T0" fmla="*/ 0 w 11"/>
                <a:gd name="T1" fmla="*/ 0 h 9"/>
                <a:gd name="T2" fmla="*/ 0 w 11"/>
                <a:gd name="T3" fmla="*/ 8 h 9"/>
                <a:gd name="T4" fmla="*/ 11 w 11"/>
                <a:gd name="T5" fmla="*/ 9 h 9"/>
                <a:gd name="T6" fmla="*/ 10 w 11"/>
                <a:gd name="T7" fmla="*/ 4 h 9"/>
                <a:gd name="T8" fmla="*/ 10 w 11"/>
                <a:gd name="T9" fmla="*/ 1 h 9"/>
                <a:gd name="T10" fmla="*/ 2 w 11"/>
                <a:gd name="T11" fmla="*/ 1 h 9"/>
                <a:gd name="T12" fmla="*/ 0 w 1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0" y="0"/>
                  </a:moveTo>
                  <a:cubicBezTo>
                    <a:pt x="1" y="3"/>
                    <a:pt x="1" y="6"/>
                    <a:pt x="0" y="8"/>
                  </a:cubicBezTo>
                  <a:cubicBezTo>
                    <a:pt x="4" y="9"/>
                    <a:pt x="7" y="9"/>
                    <a:pt x="11" y="9"/>
                  </a:cubicBezTo>
                  <a:cubicBezTo>
                    <a:pt x="11" y="7"/>
                    <a:pt x="10" y="5"/>
                    <a:pt x="10" y="4"/>
                  </a:cubicBezTo>
                  <a:cubicBezTo>
                    <a:pt x="10" y="3"/>
                    <a:pt x="10" y="2"/>
                    <a:pt x="10" y="1"/>
                  </a:cubicBezTo>
                  <a:cubicBezTo>
                    <a:pt x="7" y="1"/>
                    <a:pt x="4" y="1"/>
                    <a:pt x="2" y="1"/>
                  </a:cubicBezTo>
                  <a:cubicBezTo>
                    <a:pt x="1" y="0"/>
                    <a:pt x="1" y="0"/>
                    <a:pt x="0" y="0"/>
                  </a:cubicBezTo>
                </a:path>
              </a:pathLst>
            </a:custGeom>
            <a:solidFill>
              <a:srgbClr val="F18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5" name="Freeform 3259">
              <a:extLst>
                <a:ext uri="{FF2B5EF4-FFF2-40B4-BE49-F238E27FC236}">
                  <a16:creationId xmlns:a16="http://schemas.microsoft.com/office/drawing/2014/main" id="{97D7F06C-F15B-461D-BC87-0AE8D492D851}"/>
                </a:ext>
              </a:extLst>
            </p:cNvPr>
            <p:cNvSpPr>
              <a:spLocks/>
            </p:cNvSpPr>
            <p:nvPr/>
          </p:nvSpPr>
          <p:spPr bwMode="auto">
            <a:xfrm>
              <a:off x="733" y="469"/>
              <a:ext cx="46" cy="19"/>
            </a:xfrm>
            <a:custGeom>
              <a:avLst/>
              <a:gdLst>
                <a:gd name="T0" fmla="*/ 0 w 19"/>
                <a:gd name="T1" fmla="*/ 0 h 8"/>
                <a:gd name="T2" fmla="*/ 1 w 19"/>
                <a:gd name="T3" fmla="*/ 8 h 8"/>
                <a:gd name="T4" fmla="*/ 7 w 19"/>
                <a:gd name="T5" fmla="*/ 8 h 8"/>
                <a:gd name="T6" fmla="*/ 11 w 19"/>
                <a:gd name="T7" fmla="*/ 8 h 8"/>
                <a:gd name="T8" fmla="*/ 19 w 19"/>
                <a:gd name="T9" fmla="*/ 8 h 8"/>
                <a:gd name="T10" fmla="*/ 16 w 19"/>
                <a:gd name="T11" fmla="*/ 2 h 8"/>
                <a:gd name="T12" fmla="*/ 0 w 19"/>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9" h="8">
                  <a:moveTo>
                    <a:pt x="0" y="0"/>
                  </a:moveTo>
                  <a:cubicBezTo>
                    <a:pt x="0" y="3"/>
                    <a:pt x="1" y="5"/>
                    <a:pt x="1" y="8"/>
                  </a:cubicBezTo>
                  <a:cubicBezTo>
                    <a:pt x="3" y="8"/>
                    <a:pt x="5" y="8"/>
                    <a:pt x="7" y="8"/>
                  </a:cubicBezTo>
                  <a:cubicBezTo>
                    <a:pt x="8" y="8"/>
                    <a:pt x="9" y="8"/>
                    <a:pt x="11" y="8"/>
                  </a:cubicBezTo>
                  <a:cubicBezTo>
                    <a:pt x="14" y="8"/>
                    <a:pt x="16" y="8"/>
                    <a:pt x="19" y="8"/>
                  </a:cubicBezTo>
                  <a:cubicBezTo>
                    <a:pt x="19" y="6"/>
                    <a:pt x="18" y="3"/>
                    <a:pt x="16" y="2"/>
                  </a:cubicBezTo>
                  <a:cubicBezTo>
                    <a:pt x="11" y="1"/>
                    <a:pt x="6" y="1"/>
                    <a:pt x="0" y="0"/>
                  </a:cubicBezTo>
                </a:path>
              </a:pathLst>
            </a:custGeom>
            <a:solidFill>
              <a:srgbClr val="F18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6" name="Freeform 3260">
              <a:extLst>
                <a:ext uri="{FF2B5EF4-FFF2-40B4-BE49-F238E27FC236}">
                  <a16:creationId xmlns:a16="http://schemas.microsoft.com/office/drawing/2014/main" id="{1EE51983-9C94-4C8E-A75F-0CC9FCA6DC4B}"/>
                </a:ext>
              </a:extLst>
            </p:cNvPr>
            <p:cNvSpPr>
              <a:spLocks/>
            </p:cNvSpPr>
            <p:nvPr/>
          </p:nvSpPr>
          <p:spPr bwMode="auto">
            <a:xfrm>
              <a:off x="779" y="474"/>
              <a:ext cx="35" cy="14"/>
            </a:xfrm>
            <a:custGeom>
              <a:avLst/>
              <a:gdLst>
                <a:gd name="T0" fmla="*/ 0 w 15"/>
                <a:gd name="T1" fmla="*/ 0 h 6"/>
                <a:gd name="T2" fmla="*/ 3 w 15"/>
                <a:gd name="T3" fmla="*/ 6 h 6"/>
                <a:gd name="T4" fmla="*/ 8 w 15"/>
                <a:gd name="T5" fmla="*/ 5 h 6"/>
                <a:gd name="T6" fmla="*/ 15 w 15"/>
                <a:gd name="T7" fmla="*/ 5 h 6"/>
                <a:gd name="T8" fmla="*/ 14 w 15"/>
                <a:gd name="T9" fmla="*/ 1 h 6"/>
                <a:gd name="T10" fmla="*/ 0 w 15"/>
                <a:gd name="T11" fmla="*/ 0 h 6"/>
              </a:gdLst>
              <a:ahLst/>
              <a:cxnLst>
                <a:cxn ang="0">
                  <a:pos x="T0" y="T1"/>
                </a:cxn>
                <a:cxn ang="0">
                  <a:pos x="T2" y="T3"/>
                </a:cxn>
                <a:cxn ang="0">
                  <a:pos x="T4" y="T5"/>
                </a:cxn>
                <a:cxn ang="0">
                  <a:pos x="T6" y="T7"/>
                </a:cxn>
                <a:cxn ang="0">
                  <a:pos x="T8" y="T9"/>
                </a:cxn>
                <a:cxn ang="0">
                  <a:pos x="T10" y="T11"/>
                </a:cxn>
              </a:cxnLst>
              <a:rect l="0" t="0" r="r" b="b"/>
              <a:pathLst>
                <a:path w="15" h="6">
                  <a:moveTo>
                    <a:pt x="0" y="0"/>
                  </a:moveTo>
                  <a:cubicBezTo>
                    <a:pt x="2" y="2"/>
                    <a:pt x="3" y="4"/>
                    <a:pt x="3" y="6"/>
                  </a:cubicBezTo>
                  <a:cubicBezTo>
                    <a:pt x="5" y="6"/>
                    <a:pt x="7" y="6"/>
                    <a:pt x="8" y="5"/>
                  </a:cubicBezTo>
                  <a:cubicBezTo>
                    <a:pt x="11" y="5"/>
                    <a:pt x="13" y="5"/>
                    <a:pt x="15" y="5"/>
                  </a:cubicBezTo>
                  <a:cubicBezTo>
                    <a:pt x="15" y="4"/>
                    <a:pt x="14" y="2"/>
                    <a:pt x="14" y="1"/>
                  </a:cubicBezTo>
                  <a:cubicBezTo>
                    <a:pt x="9" y="1"/>
                    <a:pt x="5" y="0"/>
                    <a:pt x="0" y="0"/>
                  </a:cubicBezTo>
                </a:path>
              </a:pathLst>
            </a:custGeom>
            <a:solidFill>
              <a:srgbClr val="F18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7" name="Freeform 3261">
              <a:extLst>
                <a:ext uri="{FF2B5EF4-FFF2-40B4-BE49-F238E27FC236}">
                  <a16:creationId xmlns:a16="http://schemas.microsoft.com/office/drawing/2014/main" id="{4952582A-A826-4B1A-B8AA-114A41B255DB}"/>
                </a:ext>
              </a:extLst>
            </p:cNvPr>
            <p:cNvSpPr>
              <a:spLocks/>
            </p:cNvSpPr>
            <p:nvPr/>
          </p:nvSpPr>
          <p:spPr bwMode="auto">
            <a:xfrm>
              <a:off x="821" y="476"/>
              <a:ext cx="48" cy="12"/>
            </a:xfrm>
            <a:custGeom>
              <a:avLst/>
              <a:gdLst>
                <a:gd name="T0" fmla="*/ 0 w 20"/>
                <a:gd name="T1" fmla="*/ 0 h 5"/>
                <a:gd name="T2" fmla="*/ 1 w 20"/>
                <a:gd name="T3" fmla="*/ 4 h 5"/>
                <a:gd name="T4" fmla="*/ 7 w 20"/>
                <a:gd name="T5" fmla="*/ 4 h 5"/>
                <a:gd name="T6" fmla="*/ 20 w 20"/>
                <a:gd name="T7" fmla="*/ 5 h 5"/>
                <a:gd name="T8" fmla="*/ 20 w 20"/>
                <a:gd name="T9" fmla="*/ 4 h 5"/>
                <a:gd name="T10" fmla="*/ 19 w 20"/>
                <a:gd name="T11" fmla="*/ 2 h 5"/>
                <a:gd name="T12" fmla="*/ 5 w 20"/>
                <a:gd name="T13" fmla="*/ 1 h 5"/>
                <a:gd name="T14" fmla="*/ 0 w 20"/>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5">
                  <a:moveTo>
                    <a:pt x="0" y="0"/>
                  </a:moveTo>
                  <a:cubicBezTo>
                    <a:pt x="0" y="1"/>
                    <a:pt x="1" y="3"/>
                    <a:pt x="1" y="4"/>
                  </a:cubicBezTo>
                  <a:cubicBezTo>
                    <a:pt x="3" y="4"/>
                    <a:pt x="5" y="4"/>
                    <a:pt x="7" y="4"/>
                  </a:cubicBezTo>
                  <a:cubicBezTo>
                    <a:pt x="11" y="4"/>
                    <a:pt x="15" y="4"/>
                    <a:pt x="20" y="5"/>
                  </a:cubicBezTo>
                  <a:cubicBezTo>
                    <a:pt x="20" y="4"/>
                    <a:pt x="20" y="4"/>
                    <a:pt x="20" y="4"/>
                  </a:cubicBezTo>
                  <a:cubicBezTo>
                    <a:pt x="20" y="4"/>
                    <a:pt x="19" y="3"/>
                    <a:pt x="19" y="2"/>
                  </a:cubicBezTo>
                  <a:cubicBezTo>
                    <a:pt x="15" y="1"/>
                    <a:pt x="10" y="1"/>
                    <a:pt x="5" y="1"/>
                  </a:cubicBezTo>
                  <a:cubicBezTo>
                    <a:pt x="3" y="0"/>
                    <a:pt x="1" y="0"/>
                    <a:pt x="0" y="0"/>
                  </a:cubicBezTo>
                </a:path>
              </a:pathLst>
            </a:custGeom>
            <a:solidFill>
              <a:srgbClr val="F18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8" name="Freeform 3262">
              <a:extLst>
                <a:ext uri="{FF2B5EF4-FFF2-40B4-BE49-F238E27FC236}">
                  <a16:creationId xmlns:a16="http://schemas.microsoft.com/office/drawing/2014/main" id="{6C8AA1B7-8267-415F-9FE1-B2DF88FBC9C5}"/>
                </a:ext>
              </a:extLst>
            </p:cNvPr>
            <p:cNvSpPr>
              <a:spLocks/>
            </p:cNvSpPr>
            <p:nvPr/>
          </p:nvSpPr>
          <p:spPr bwMode="auto">
            <a:xfrm>
              <a:off x="876" y="481"/>
              <a:ext cx="22" cy="12"/>
            </a:xfrm>
            <a:custGeom>
              <a:avLst/>
              <a:gdLst>
                <a:gd name="T0" fmla="*/ 0 w 9"/>
                <a:gd name="T1" fmla="*/ 0 h 5"/>
                <a:gd name="T2" fmla="*/ 1 w 9"/>
                <a:gd name="T3" fmla="*/ 3 h 5"/>
                <a:gd name="T4" fmla="*/ 9 w 9"/>
                <a:gd name="T5" fmla="*/ 5 h 5"/>
                <a:gd name="T6" fmla="*/ 8 w 9"/>
                <a:gd name="T7" fmla="*/ 2 h 5"/>
                <a:gd name="T8" fmla="*/ 0 w 9"/>
                <a:gd name="T9" fmla="*/ 0 h 5"/>
              </a:gdLst>
              <a:ahLst/>
              <a:cxnLst>
                <a:cxn ang="0">
                  <a:pos x="T0" y="T1"/>
                </a:cxn>
                <a:cxn ang="0">
                  <a:pos x="T2" y="T3"/>
                </a:cxn>
                <a:cxn ang="0">
                  <a:pos x="T4" y="T5"/>
                </a:cxn>
                <a:cxn ang="0">
                  <a:pos x="T6" y="T7"/>
                </a:cxn>
                <a:cxn ang="0">
                  <a:pos x="T8" y="T9"/>
                </a:cxn>
              </a:cxnLst>
              <a:rect l="0" t="0" r="r" b="b"/>
              <a:pathLst>
                <a:path w="9" h="5">
                  <a:moveTo>
                    <a:pt x="0" y="0"/>
                  </a:moveTo>
                  <a:cubicBezTo>
                    <a:pt x="0" y="1"/>
                    <a:pt x="0" y="2"/>
                    <a:pt x="1" y="3"/>
                  </a:cubicBezTo>
                  <a:cubicBezTo>
                    <a:pt x="4" y="3"/>
                    <a:pt x="7" y="4"/>
                    <a:pt x="9" y="5"/>
                  </a:cubicBezTo>
                  <a:cubicBezTo>
                    <a:pt x="9" y="4"/>
                    <a:pt x="9" y="3"/>
                    <a:pt x="8" y="2"/>
                  </a:cubicBezTo>
                  <a:cubicBezTo>
                    <a:pt x="6" y="1"/>
                    <a:pt x="3" y="1"/>
                    <a:pt x="0" y="0"/>
                  </a:cubicBezTo>
                </a:path>
              </a:pathLst>
            </a:custGeom>
            <a:solidFill>
              <a:srgbClr val="F18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9" name="Freeform 3263">
              <a:extLst>
                <a:ext uri="{FF2B5EF4-FFF2-40B4-BE49-F238E27FC236}">
                  <a16:creationId xmlns:a16="http://schemas.microsoft.com/office/drawing/2014/main" id="{6A9B6DDA-694E-4977-A632-A1179A7A687A}"/>
                </a:ext>
              </a:extLst>
            </p:cNvPr>
            <p:cNvSpPr>
              <a:spLocks/>
            </p:cNvSpPr>
            <p:nvPr/>
          </p:nvSpPr>
          <p:spPr bwMode="auto">
            <a:xfrm>
              <a:off x="969" y="533"/>
              <a:ext cx="5" cy="17"/>
            </a:xfrm>
            <a:custGeom>
              <a:avLst/>
              <a:gdLst>
                <a:gd name="T0" fmla="*/ 2 w 2"/>
                <a:gd name="T1" fmla="*/ 0 h 7"/>
                <a:gd name="T2" fmla="*/ 0 w 2"/>
                <a:gd name="T3" fmla="*/ 1 h 7"/>
                <a:gd name="T4" fmla="*/ 1 w 2"/>
                <a:gd name="T5" fmla="*/ 7 h 7"/>
                <a:gd name="T6" fmla="*/ 2 w 2"/>
                <a:gd name="T7" fmla="*/ 0 h 7"/>
              </a:gdLst>
              <a:ahLst/>
              <a:cxnLst>
                <a:cxn ang="0">
                  <a:pos x="T0" y="T1"/>
                </a:cxn>
                <a:cxn ang="0">
                  <a:pos x="T2" y="T3"/>
                </a:cxn>
                <a:cxn ang="0">
                  <a:pos x="T4" y="T5"/>
                </a:cxn>
                <a:cxn ang="0">
                  <a:pos x="T6" y="T7"/>
                </a:cxn>
              </a:cxnLst>
              <a:rect l="0" t="0" r="r" b="b"/>
              <a:pathLst>
                <a:path w="2" h="7">
                  <a:moveTo>
                    <a:pt x="2" y="0"/>
                  </a:moveTo>
                  <a:cubicBezTo>
                    <a:pt x="1" y="0"/>
                    <a:pt x="0" y="0"/>
                    <a:pt x="0" y="1"/>
                  </a:cubicBezTo>
                  <a:cubicBezTo>
                    <a:pt x="1" y="3"/>
                    <a:pt x="1" y="5"/>
                    <a:pt x="1" y="7"/>
                  </a:cubicBezTo>
                  <a:cubicBezTo>
                    <a:pt x="2" y="5"/>
                    <a:pt x="2" y="2"/>
                    <a:pt x="2" y="0"/>
                  </a:cubicBezTo>
                </a:path>
              </a:pathLst>
            </a:custGeom>
            <a:solidFill>
              <a:srgbClr val="F18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0" name="Freeform 3264">
              <a:extLst>
                <a:ext uri="{FF2B5EF4-FFF2-40B4-BE49-F238E27FC236}">
                  <a16:creationId xmlns:a16="http://schemas.microsoft.com/office/drawing/2014/main" id="{B2FC29F8-6880-4269-8BAA-614495499BC2}"/>
                </a:ext>
              </a:extLst>
            </p:cNvPr>
            <p:cNvSpPr>
              <a:spLocks/>
            </p:cNvSpPr>
            <p:nvPr/>
          </p:nvSpPr>
          <p:spPr bwMode="auto">
            <a:xfrm>
              <a:off x="907" y="488"/>
              <a:ext cx="67" cy="48"/>
            </a:xfrm>
            <a:custGeom>
              <a:avLst/>
              <a:gdLst>
                <a:gd name="T0" fmla="*/ 0 w 28"/>
                <a:gd name="T1" fmla="*/ 0 h 20"/>
                <a:gd name="T2" fmla="*/ 2 w 28"/>
                <a:gd name="T3" fmla="*/ 3 h 20"/>
                <a:gd name="T4" fmla="*/ 23 w 28"/>
                <a:gd name="T5" fmla="*/ 15 h 20"/>
                <a:gd name="T6" fmla="*/ 26 w 28"/>
                <a:gd name="T7" fmla="*/ 20 h 20"/>
                <a:gd name="T8" fmla="*/ 28 w 28"/>
                <a:gd name="T9" fmla="*/ 19 h 20"/>
                <a:gd name="T10" fmla="*/ 26 w 28"/>
                <a:gd name="T11" fmla="*/ 13 h 20"/>
                <a:gd name="T12" fmla="*/ 24 w 28"/>
                <a:gd name="T13" fmla="*/ 10 h 20"/>
                <a:gd name="T14" fmla="*/ 0 w 28"/>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0">
                  <a:moveTo>
                    <a:pt x="0" y="0"/>
                  </a:moveTo>
                  <a:cubicBezTo>
                    <a:pt x="1" y="1"/>
                    <a:pt x="1" y="2"/>
                    <a:pt x="2" y="3"/>
                  </a:cubicBezTo>
                  <a:cubicBezTo>
                    <a:pt x="10" y="6"/>
                    <a:pt x="18" y="9"/>
                    <a:pt x="23" y="15"/>
                  </a:cubicBezTo>
                  <a:cubicBezTo>
                    <a:pt x="24" y="17"/>
                    <a:pt x="25" y="18"/>
                    <a:pt x="26" y="20"/>
                  </a:cubicBezTo>
                  <a:cubicBezTo>
                    <a:pt x="26" y="19"/>
                    <a:pt x="27" y="19"/>
                    <a:pt x="28" y="19"/>
                  </a:cubicBezTo>
                  <a:cubicBezTo>
                    <a:pt x="28" y="17"/>
                    <a:pt x="27" y="15"/>
                    <a:pt x="26" y="13"/>
                  </a:cubicBezTo>
                  <a:cubicBezTo>
                    <a:pt x="26" y="12"/>
                    <a:pt x="25" y="11"/>
                    <a:pt x="24" y="10"/>
                  </a:cubicBezTo>
                  <a:cubicBezTo>
                    <a:pt x="17" y="5"/>
                    <a:pt x="9" y="2"/>
                    <a:pt x="0" y="0"/>
                  </a:cubicBezTo>
                </a:path>
              </a:pathLst>
            </a:custGeom>
            <a:solidFill>
              <a:srgbClr val="F18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1" name="Freeform 3265">
              <a:extLst>
                <a:ext uri="{FF2B5EF4-FFF2-40B4-BE49-F238E27FC236}">
                  <a16:creationId xmlns:a16="http://schemas.microsoft.com/office/drawing/2014/main" id="{C44D8C6C-A721-4452-9161-555A410B4F2C}"/>
                </a:ext>
              </a:extLst>
            </p:cNvPr>
            <p:cNvSpPr>
              <a:spLocks noEditPoints="1"/>
            </p:cNvSpPr>
            <p:nvPr/>
          </p:nvSpPr>
          <p:spPr bwMode="auto">
            <a:xfrm>
              <a:off x="526" y="366"/>
              <a:ext cx="14" cy="24"/>
            </a:xfrm>
            <a:custGeom>
              <a:avLst/>
              <a:gdLst>
                <a:gd name="T0" fmla="*/ 0 w 6"/>
                <a:gd name="T1" fmla="*/ 7 h 10"/>
                <a:gd name="T2" fmla="*/ 0 w 6"/>
                <a:gd name="T3" fmla="*/ 10 h 10"/>
                <a:gd name="T4" fmla="*/ 0 w 6"/>
                <a:gd name="T5" fmla="*/ 10 h 10"/>
                <a:gd name="T6" fmla="*/ 0 w 6"/>
                <a:gd name="T7" fmla="*/ 10 h 10"/>
                <a:gd name="T8" fmla="*/ 1 w 6"/>
                <a:gd name="T9" fmla="*/ 10 h 10"/>
                <a:gd name="T10" fmla="*/ 1 w 6"/>
                <a:gd name="T11" fmla="*/ 8 h 10"/>
                <a:gd name="T12" fmla="*/ 0 w 6"/>
                <a:gd name="T13" fmla="*/ 7 h 10"/>
                <a:gd name="T14" fmla="*/ 6 w 6"/>
                <a:gd name="T15" fmla="*/ 0 h 10"/>
                <a:gd name="T16" fmla="*/ 5 w 6"/>
                <a:gd name="T17" fmla="*/ 1 h 10"/>
                <a:gd name="T18" fmla="*/ 2 w 6"/>
                <a:gd name="T19" fmla="*/ 2 h 10"/>
                <a:gd name="T20" fmla="*/ 3 w 6"/>
                <a:gd name="T21" fmla="*/ 3 h 10"/>
                <a:gd name="T22" fmla="*/ 3 w 6"/>
                <a:gd name="T23" fmla="*/ 3 h 10"/>
                <a:gd name="T24" fmla="*/ 3 w 6"/>
                <a:gd name="T25" fmla="*/ 4 h 10"/>
                <a:gd name="T26" fmla="*/ 3 w 6"/>
                <a:gd name="T27" fmla="*/ 3 h 10"/>
                <a:gd name="T28" fmla="*/ 6 w 6"/>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10">
                  <a:moveTo>
                    <a:pt x="0" y="7"/>
                  </a:moveTo>
                  <a:cubicBezTo>
                    <a:pt x="0" y="8"/>
                    <a:pt x="0" y="9"/>
                    <a:pt x="0" y="10"/>
                  </a:cubicBezTo>
                  <a:cubicBezTo>
                    <a:pt x="0" y="10"/>
                    <a:pt x="0" y="10"/>
                    <a:pt x="0" y="10"/>
                  </a:cubicBezTo>
                  <a:cubicBezTo>
                    <a:pt x="0" y="10"/>
                    <a:pt x="0" y="10"/>
                    <a:pt x="0" y="10"/>
                  </a:cubicBezTo>
                  <a:cubicBezTo>
                    <a:pt x="0" y="10"/>
                    <a:pt x="1" y="10"/>
                    <a:pt x="1" y="10"/>
                  </a:cubicBezTo>
                  <a:cubicBezTo>
                    <a:pt x="1" y="9"/>
                    <a:pt x="1" y="9"/>
                    <a:pt x="1" y="8"/>
                  </a:cubicBezTo>
                  <a:cubicBezTo>
                    <a:pt x="0" y="8"/>
                    <a:pt x="0" y="8"/>
                    <a:pt x="0" y="7"/>
                  </a:cubicBezTo>
                  <a:moveTo>
                    <a:pt x="6" y="0"/>
                  </a:moveTo>
                  <a:cubicBezTo>
                    <a:pt x="5" y="0"/>
                    <a:pt x="5" y="1"/>
                    <a:pt x="5" y="1"/>
                  </a:cubicBezTo>
                  <a:cubicBezTo>
                    <a:pt x="4" y="1"/>
                    <a:pt x="3" y="2"/>
                    <a:pt x="2" y="2"/>
                  </a:cubicBezTo>
                  <a:cubicBezTo>
                    <a:pt x="2" y="3"/>
                    <a:pt x="2" y="3"/>
                    <a:pt x="3" y="3"/>
                  </a:cubicBezTo>
                  <a:cubicBezTo>
                    <a:pt x="3" y="3"/>
                    <a:pt x="3" y="3"/>
                    <a:pt x="3" y="3"/>
                  </a:cubicBezTo>
                  <a:cubicBezTo>
                    <a:pt x="3" y="4"/>
                    <a:pt x="3" y="4"/>
                    <a:pt x="3" y="4"/>
                  </a:cubicBezTo>
                  <a:cubicBezTo>
                    <a:pt x="3" y="4"/>
                    <a:pt x="3" y="4"/>
                    <a:pt x="3" y="3"/>
                  </a:cubicBezTo>
                  <a:cubicBezTo>
                    <a:pt x="4" y="2"/>
                    <a:pt x="5" y="1"/>
                    <a:pt x="6" y="0"/>
                  </a:cubicBezTo>
                </a:path>
              </a:pathLst>
            </a:custGeom>
            <a:solidFill>
              <a:srgbClr val="FDE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2" name="Freeform 3266">
              <a:extLst>
                <a:ext uri="{FF2B5EF4-FFF2-40B4-BE49-F238E27FC236}">
                  <a16:creationId xmlns:a16="http://schemas.microsoft.com/office/drawing/2014/main" id="{768A0E58-3E89-4F59-800D-A4E73853CA3C}"/>
                </a:ext>
              </a:extLst>
            </p:cNvPr>
            <p:cNvSpPr>
              <a:spLocks/>
            </p:cNvSpPr>
            <p:nvPr/>
          </p:nvSpPr>
          <p:spPr bwMode="auto">
            <a:xfrm>
              <a:off x="948" y="584"/>
              <a:ext cx="12" cy="14"/>
            </a:xfrm>
            <a:custGeom>
              <a:avLst/>
              <a:gdLst>
                <a:gd name="T0" fmla="*/ 5 w 5"/>
                <a:gd name="T1" fmla="*/ 0 h 6"/>
                <a:gd name="T2" fmla="*/ 0 w 5"/>
                <a:gd name="T3" fmla="*/ 6 h 6"/>
                <a:gd name="T4" fmla="*/ 5 w 5"/>
                <a:gd name="T5" fmla="*/ 0 h 6"/>
              </a:gdLst>
              <a:ahLst/>
              <a:cxnLst>
                <a:cxn ang="0">
                  <a:pos x="T0" y="T1"/>
                </a:cxn>
                <a:cxn ang="0">
                  <a:pos x="T2" y="T3"/>
                </a:cxn>
                <a:cxn ang="0">
                  <a:pos x="T4" y="T5"/>
                </a:cxn>
              </a:cxnLst>
              <a:rect l="0" t="0" r="r" b="b"/>
              <a:pathLst>
                <a:path w="5" h="6">
                  <a:moveTo>
                    <a:pt x="5" y="0"/>
                  </a:moveTo>
                  <a:cubicBezTo>
                    <a:pt x="2" y="3"/>
                    <a:pt x="0" y="5"/>
                    <a:pt x="0" y="6"/>
                  </a:cubicBezTo>
                  <a:cubicBezTo>
                    <a:pt x="2" y="4"/>
                    <a:pt x="3" y="2"/>
                    <a:pt x="5" y="0"/>
                  </a:cubicBezTo>
                </a:path>
              </a:pathLst>
            </a:custGeom>
            <a:solidFill>
              <a:srgbClr val="F18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3" name="Freeform 3267">
              <a:extLst>
                <a:ext uri="{FF2B5EF4-FFF2-40B4-BE49-F238E27FC236}">
                  <a16:creationId xmlns:a16="http://schemas.microsoft.com/office/drawing/2014/main" id="{F819C558-4762-41D3-AD0C-1909F2885918}"/>
                </a:ext>
              </a:extLst>
            </p:cNvPr>
            <p:cNvSpPr>
              <a:spLocks/>
            </p:cNvSpPr>
            <p:nvPr/>
          </p:nvSpPr>
          <p:spPr bwMode="auto">
            <a:xfrm>
              <a:off x="948" y="519"/>
              <a:ext cx="48" cy="81"/>
            </a:xfrm>
            <a:custGeom>
              <a:avLst/>
              <a:gdLst>
                <a:gd name="T0" fmla="*/ 9 w 20"/>
                <a:gd name="T1" fmla="*/ 0 h 34"/>
                <a:gd name="T2" fmla="*/ 9 w 20"/>
                <a:gd name="T3" fmla="*/ 0 h 34"/>
                <a:gd name="T4" fmla="*/ 11 w 20"/>
                <a:gd name="T5" fmla="*/ 6 h 34"/>
                <a:gd name="T6" fmla="*/ 10 w 20"/>
                <a:gd name="T7" fmla="*/ 13 h 34"/>
                <a:gd name="T8" fmla="*/ 5 w 20"/>
                <a:gd name="T9" fmla="*/ 27 h 34"/>
                <a:gd name="T10" fmla="*/ 0 w 20"/>
                <a:gd name="T11" fmla="*/ 33 h 34"/>
                <a:gd name="T12" fmla="*/ 2 w 20"/>
                <a:gd name="T13" fmla="*/ 34 h 34"/>
                <a:gd name="T14" fmla="*/ 2 w 20"/>
                <a:gd name="T15" fmla="*/ 34 h 34"/>
                <a:gd name="T16" fmla="*/ 20 w 20"/>
                <a:gd name="T17" fmla="*/ 24 h 34"/>
                <a:gd name="T18" fmla="*/ 20 w 20"/>
                <a:gd name="T19" fmla="*/ 22 h 34"/>
                <a:gd name="T20" fmla="*/ 20 w 20"/>
                <a:gd name="T21" fmla="*/ 21 h 34"/>
                <a:gd name="T22" fmla="*/ 19 w 20"/>
                <a:gd name="T23" fmla="*/ 17 h 34"/>
                <a:gd name="T24" fmla="*/ 18 w 20"/>
                <a:gd name="T25" fmla="*/ 11 h 34"/>
                <a:gd name="T26" fmla="*/ 9 w 20"/>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34">
                  <a:moveTo>
                    <a:pt x="9" y="0"/>
                  </a:moveTo>
                  <a:cubicBezTo>
                    <a:pt x="9" y="0"/>
                    <a:pt x="9" y="0"/>
                    <a:pt x="9" y="0"/>
                  </a:cubicBezTo>
                  <a:cubicBezTo>
                    <a:pt x="10" y="2"/>
                    <a:pt x="11" y="4"/>
                    <a:pt x="11" y="6"/>
                  </a:cubicBezTo>
                  <a:cubicBezTo>
                    <a:pt x="11" y="8"/>
                    <a:pt x="11" y="11"/>
                    <a:pt x="10" y="13"/>
                  </a:cubicBezTo>
                  <a:cubicBezTo>
                    <a:pt x="11" y="19"/>
                    <a:pt x="8" y="23"/>
                    <a:pt x="5" y="27"/>
                  </a:cubicBezTo>
                  <a:cubicBezTo>
                    <a:pt x="3" y="29"/>
                    <a:pt x="2" y="31"/>
                    <a:pt x="0" y="33"/>
                  </a:cubicBezTo>
                  <a:cubicBezTo>
                    <a:pt x="0" y="34"/>
                    <a:pt x="1" y="34"/>
                    <a:pt x="2" y="34"/>
                  </a:cubicBezTo>
                  <a:cubicBezTo>
                    <a:pt x="2" y="34"/>
                    <a:pt x="2" y="34"/>
                    <a:pt x="2" y="34"/>
                  </a:cubicBezTo>
                  <a:cubicBezTo>
                    <a:pt x="3" y="34"/>
                    <a:pt x="12" y="29"/>
                    <a:pt x="20" y="24"/>
                  </a:cubicBezTo>
                  <a:cubicBezTo>
                    <a:pt x="20" y="23"/>
                    <a:pt x="20" y="23"/>
                    <a:pt x="20" y="22"/>
                  </a:cubicBezTo>
                  <a:cubicBezTo>
                    <a:pt x="20" y="22"/>
                    <a:pt x="20" y="21"/>
                    <a:pt x="20" y="21"/>
                  </a:cubicBezTo>
                  <a:cubicBezTo>
                    <a:pt x="20" y="20"/>
                    <a:pt x="19" y="18"/>
                    <a:pt x="19" y="17"/>
                  </a:cubicBezTo>
                  <a:cubicBezTo>
                    <a:pt x="19" y="15"/>
                    <a:pt x="18" y="13"/>
                    <a:pt x="18" y="11"/>
                  </a:cubicBezTo>
                  <a:cubicBezTo>
                    <a:pt x="16" y="7"/>
                    <a:pt x="13" y="3"/>
                    <a:pt x="9" y="0"/>
                  </a:cubicBezTo>
                </a:path>
              </a:pathLst>
            </a:custGeom>
            <a:solidFill>
              <a:srgbClr val="FDE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4" name="Freeform 3268">
              <a:extLst>
                <a:ext uri="{FF2B5EF4-FFF2-40B4-BE49-F238E27FC236}">
                  <a16:creationId xmlns:a16="http://schemas.microsoft.com/office/drawing/2014/main" id="{26601E42-93ED-4269-B636-694FBFA67919}"/>
                </a:ext>
              </a:extLst>
            </p:cNvPr>
            <p:cNvSpPr>
              <a:spLocks noEditPoints="1"/>
            </p:cNvSpPr>
            <p:nvPr/>
          </p:nvSpPr>
          <p:spPr bwMode="auto">
            <a:xfrm>
              <a:off x="123" y="440"/>
              <a:ext cx="706" cy="373"/>
            </a:xfrm>
            <a:custGeom>
              <a:avLst/>
              <a:gdLst>
                <a:gd name="T0" fmla="*/ 150 w 296"/>
                <a:gd name="T1" fmla="*/ 130 h 156"/>
                <a:gd name="T2" fmla="*/ 152 w 296"/>
                <a:gd name="T3" fmla="*/ 145 h 156"/>
                <a:gd name="T4" fmla="*/ 199 w 296"/>
                <a:gd name="T5" fmla="*/ 154 h 156"/>
                <a:gd name="T6" fmla="*/ 230 w 296"/>
                <a:gd name="T7" fmla="*/ 156 h 156"/>
                <a:gd name="T8" fmla="*/ 285 w 296"/>
                <a:gd name="T9" fmla="*/ 150 h 156"/>
                <a:gd name="T10" fmla="*/ 296 w 296"/>
                <a:gd name="T11" fmla="*/ 147 h 156"/>
                <a:gd name="T12" fmla="*/ 294 w 296"/>
                <a:gd name="T13" fmla="*/ 133 h 156"/>
                <a:gd name="T14" fmla="*/ 231 w 296"/>
                <a:gd name="T15" fmla="*/ 142 h 156"/>
                <a:gd name="T16" fmla="*/ 221 w 296"/>
                <a:gd name="T17" fmla="*/ 141 h 156"/>
                <a:gd name="T18" fmla="*/ 171 w 296"/>
                <a:gd name="T19" fmla="*/ 135 h 156"/>
                <a:gd name="T20" fmla="*/ 150 w 296"/>
                <a:gd name="T21" fmla="*/ 130 h 156"/>
                <a:gd name="T22" fmla="*/ 0 w 296"/>
                <a:gd name="T23" fmla="*/ 0 h 156"/>
                <a:gd name="T24" fmla="*/ 0 w 296"/>
                <a:gd name="T25" fmla="*/ 4 h 156"/>
                <a:gd name="T26" fmla="*/ 0 w 296"/>
                <a:gd name="T27" fmla="*/ 7 h 156"/>
                <a:gd name="T28" fmla="*/ 0 w 296"/>
                <a:gd name="T29" fmla="*/ 8 h 156"/>
                <a:gd name="T30" fmla="*/ 26 w 296"/>
                <a:gd name="T31" fmla="*/ 31 h 156"/>
                <a:gd name="T32" fmla="*/ 26 w 296"/>
                <a:gd name="T33" fmla="*/ 29 h 156"/>
                <a:gd name="T34" fmla="*/ 26 w 296"/>
                <a:gd name="T35" fmla="*/ 25 h 156"/>
                <a:gd name="T36" fmla="*/ 26 w 296"/>
                <a:gd name="T37" fmla="*/ 15 h 156"/>
                <a:gd name="T38" fmla="*/ 24 w 296"/>
                <a:gd name="T39" fmla="*/ 14 h 156"/>
                <a:gd name="T40" fmla="*/ 0 w 296"/>
                <a:gd name="T4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6" h="156">
                  <a:moveTo>
                    <a:pt x="150" y="130"/>
                  </a:moveTo>
                  <a:cubicBezTo>
                    <a:pt x="151" y="135"/>
                    <a:pt x="151" y="140"/>
                    <a:pt x="152" y="145"/>
                  </a:cubicBezTo>
                  <a:cubicBezTo>
                    <a:pt x="167" y="150"/>
                    <a:pt x="183" y="153"/>
                    <a:pt x="199" y="154"/>
                  </a:cubicBezTo>
                  <a:cubicBezTo>
                    <a:pt x="209" y="155"/>
                    <a:pt x="220" y="156"/>
                    <a:pt x="230" y="156"/>
                  </a:cubicBezTo>
                  <a:cubicBezTo>
                    <a:pt x="248" y="156"/>
                    <a:pt x="267" y="154"/>
                    <a:pt x="285" y="150"/>
                  </a:cubicBezTo>
                  <a:cubicBezTo>
                    <a:pt x="289" y="149"/>
                    <a:pt x="292" y="148"/>
                    <a:pt x="296" y="147"/>
                  </a:cubicBezTo>
                  <a:cubicBezTo>
                    <a:pt x="295" y="142"/>
                    <a:pt x="294" y="138"/>
                    <a:pt x="294" y="133"/>
                  </a:cubicBezTo>
                  <a:cubicBezTo>
                    <a:pt x="273" y="139"/>
                    <a:pt x="252" y="142"/>
                    <a:pt x="231" y="142"/>
                  </a:cubicBezTo>
                  <a:cubicBezTo>
                    <a:pt x="227" y="142"/>
                    <a:pt x="224" y="142"/>
                    <a:pt x="221" y="141"/>
                  </a:cubicBezTo>
                  <a:cubicBezTo>
                    <a:pt x="204" y="141"/>
                    <a:pt x="187" y="139"/>
                    <a:pt x="171" y="135"/>
                  </a:cubicBezTo>
                  <a:cubicBezTo>
                    <a:pt x="164" y="133"/>
                    <a:pt x="157" y="132"/>
                    <a:pt x="150" y="130"/>
                  </a:cubicBezTo>
                  <a:moveTo>
                    <a:pt x="0" y="0"/>
                  </a:moveTo>
                  <a:cubicBezTo>
                    <a:pt x="0" y="1"/>
                    <a:pt x="0" y="3"/>
                    <a:pt x="0" y="4"/>
                  </a:cubicBezTo>
                  <a:cubicBezTo>
                    <a:pt x="0" y="5"/>
                    <a:pt x="0" y="6"/>
                    <a:pt x="0" y="7"/>
                  </a:cubicBezTo>
                  <a:cubicBezTo>
                    <a:pt x="0" y="7"/>
                    <a:pt x="0" y="8"/>
                    <a:pt x="0" y="8"/>
                  </a:cubicBezTo>
                  <a:cubicBezTo>
                    <a:pt x="0" y="9"/>
                    <a:pt x="14" y="19"/>
                    <a:pt x="26" y="31"/>
                  </a:cubicBezTo>
                  <a:cubicBezTo>
                    <a:pt x="26" y="30"/>
                    <a:pt x="26" y="30"/>
                    <a:pt x="26" y="29"/>
                  </a:cubicBezTo>
                  <a:cubicBezTo>
                    <a:pt x="26" y="28"/>
                    <a:pt x="26" y="27"/>
                    <a:pt x="26" y="25"/>
                  </a:cubicBezTo>
                  <a:cubicBezTo>
                    <a:pt x="26" y="22"/>
                    <a:pt x="26" y="19"/>
                    <a:pt x="26" y="15"/>
                  </a:cubicBezTo>
                  <a:cubicBezTo>
                    <a:pt x="25" y="15"/>
                    <a:pt x="25" y="15"/>
                    <a:pt x="24" y="14"/>
                  </a:cubicBezTo>
                  <a:cubicBezTo>
                    <a:pt x="17" y="8"/>
                    <a:pt x="9" y="3"/>
                    <a:pt x="0" y="0"/>
                  </a:cubicBezTo>
                </a:path>
              </a:pathLst>
            </a:custGeom>
            <a:solidFill>
              <a:srgbClr val="8D88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5" name="Freeform 3269">
              <a:extLst>
                <a:ext uri="{FF2B5EF4-FFF2-40B4-BE49-F238E27FC236}">
                  <a16:creationId xmlns:a16="http://schemas.microsoft.com/office/drawing/2014/main" id="{AE5BE038-7241-4BEF-81F8-A0EA4F1AE9B5}"/>
                </a:ext>
              </a:extLst>
            </p:cNvPr>
            <p:cNvSpPr>
              <a:spLocks/>
            </p:cNvSpPr>
            <p:nvPr/>
          </p:nvSpPr>
          <p:spPr bwMode="auto">
            <a:xfrm>
              <a:off x="824" y="670"/>
              <a:ext cx="184" cy="122"/>
            </a:xfrm>
            <a:custGeom>
              <a:avLst/>
              <a:gdLst>
                <a:gd name="T0" fmla="*/ 77 w 77"/>
                <a:gd name="T1" fmla="*/ 0 h 51"/>
                <a:gd name="T2" fmla="*/ 74 w 77"/>
                <a:gd name="T3" fmla="*/ 2 h 51"/>
                <a:gd name="T4" fmla="*/ 27 w 77"/>
                <a:gd name="T5" fmla="*/ 27 h 51"/>
                <a:gd name="T6" fmla="*/ 0 w 77"/>
                <a:gd name="T7" fmla="*/ 37 h 51"/>
                <a:gd name="T8" fmla="*/ 2 w 77"/>
                <a:gd name="T9" fmla="*/ 51 h 51"/>
                <a:gd name="T10" fmla="*/ 66 w 77"/>
                <a:gd name="T11" fmla="*/ 15 h 51"/>
                <a:gd name="T12" fmla="*/ 76 w 77"/>
                <a:gd name="T13" fmla="*/ 3 h 51"/>
                <a:gd name="T14" fmla="*/ 77 w 77"/>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51">
                  <a:moveTo>
                    <a:pt x="77" y="0"/>
                  </a:moveTo>
                  <a:cubicBezTo>
                    <a:pt x="76" y="0"/>
                    <a:pt x="75" y="1"/>
                    <a:pt x="74" y="2"/>
                  </a:cubicBezTo>
                  <a:cubicBezTo>
                    <a:pt x="59" y="11"/>
                    <a:pt x="44" y="20"/>
                    <a:pt x="27" y="27"/>
                  </a:cubicBezTo>
                  <a:cubicBezTo>
                    <a:pt x="18" y="31"/>
                    <a:pt x="9" y="35"/>
                    <a:pt x="0" y="37"/>
                  </a:cubicBezTo>
                  <a:cubicBezTo>
                    <a:pt x="0" y="42"/>
                    <a:pt x="1" y="46"/>
                    <a:pt x="2" y="51"/>
                  </a:cubicBezTo>
                  <a:cubicBezTo>
                    <a:pt x="26" y="43"/>
                    <a:pt x="48" y="32"/>
                    <a:pt x="66" y="15"/>
                  </a:cubicBezTo>
                  <a:cubicBezTo>
                    <a:pt x="70" y="12"/>
                    <a:pt x="74" y="8"/>
                    <a:pt x="76" y="3"/>
                  </a:cubicBezTo>
                  <a:cubicBezTo>
                    <a:pt x="76" y="2"/>
                    <a:pt x="77" y="1"/>
                    <a:pt x="77" y="0"/>
                  </a:cubicBezTo>
                </a:path>
              </a:pathLst>
            </a:custGeom>
            <a:solidFill>
              <a:srgbClr val="737B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6" name="Freeform 3270">
              <a:extLst>
                <a:ext uri="{FF2B5EF4-FFF2-40B4-BE49-F238E27FC236}">
                  <a16:creationId xmlns:a16="http://schemas.microsoft.com/office/drawing/2014/main" id="{53D6DEE2-1625-42B9-B99D-4FE5DA8BF1CF}"/>
                </a:ext>
              </a:extLst>
            </p:cNvPr>
            <p:cNvSpPr>
              <a:spLocks/>
            </p:cNvSpPr>
            <p:nvPr/>
          </p:nvSpPr>
          <p:spPr bwMode="auto">
            <a:xfrm>
              <a:off x="185" y="476"/>
              <a:ext cx="300" cy="311"/>
            </a:xfrm>
            <a:custGeom>
              <a:avLst/>
              <a:gdLst>
                <a:gd name="T0" fmla="*/ 0 w 126"/>
                <a:gd name="T1" fmla="*/ 0 h 130"/>
                <a:gd name="T2" fmla="*/ 0 w 126"/>
                <a:gd name="T3" fmla="*/ 10 h 130"/>
                <a:gd name="T4" fmla="*/ 0 w 126"/>
                <a:gd name="T5" fmla="*/ 14 h 130"/>
                <a:gd name="T6" fmla="*/ 0 w 126"/>
                <a:gd name="T7" fmla="*/ 16 h 130"/>
                <a:gd name="T8" fmla="*/ 18 w 126"/>
                <a:gd name="T9" fmla="*/ 35 h 130"/>
                <a:gd name="T10" fmla="*/ 51 w 126"/>
                <a:gd name="T11" fmla="*/ 85 h 130"/>
                <a:gd name="T12" fmla="*/ 126 w 126"/>
                <a:gd name="T13" fmla="*/ 130 h 130"/>
                <a:gd name="T14" fmla="*/ 124 w 126"/>
                <a:gd name="T15" fmla="*/ 115 h 130"/>
                <a:gd name="T16" fmla="*/ 95 w 126"/>
                <a:gd name="T17" fmla="*/ 104 h 130"/>
                <a:gd name="T18" fmla="*/ 32 w 126"/>
                <a:gd name="T19" fmla="*/ 38 h 130"/>
                <a:gd name="T20" fmla="*/ 0 w 126"/>
                <a:gd name="T2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30">
                  <a:moveTo>
                    <a:pt x="0" y="0"/>
                  </a:moveTo>
                  <a:cubicBezTo>
                    <a:pt x="0" y="4"/>
                    <a:pt x="0" y="7"/>
                    <a:pt x="0" y="10"/>
                  </a:cubicBezTo>
                  <a:cubicBezTo>
                    <a:pt x="0" y="12"/>
                    <a:pt x="0" y="13"/>
                    <a:pt x="0" y="14"/>
                  </a:cubicBezTo>
                  <a:cubicBezTo>
                    <a:pt x="0" y="15"/>
                    <a:pt x="0" y="15"/>
                    <a:pt x="0" y="16"/>
                  </a:cubicBezTo>
                  <a:cubicBezTo>
                    <a:pt x="7" y="22"/>
                    <a:pt x="14" y="29"/>
                    <a:pt x="18" y="35"/>
                  </a:cubicBezTo>
                  <a:cubicBezTo>
                    <a:pt x="29" y="51"/>
                    <a:pt x="38" y="69"/>
                    <a:pt x="51" y="85"/>
                  </a:cubicBezTo>
                  <a:cubicBezTo>
                    <a:pt x="70" y="107"/>
                    <a:pt x="97" y="122"/>
                    <a:pt x="126" y="130"/>
                  </a:cubicBezTo>
                  <a:cubicBezTo>
                    <a:pt x="125" y="125"/>
                    <a:pt x="125" y="120"/>
                    <a:pt x="124" y="115"/>
                  </a:cubicBezTo>
                  <a:cubicBezTo>
                    <a:pt x="114" y="112"/>
                    <a:pt x="104" y="109"/>
                    <a:pt x="95" y="104"/>
                  </a:cubicBezTo>
                  <a:cubicBezTo>
                    <a:pt x="66" y="90"/>
                    <a:pt x="49" y="64"/>
                    <a:pt x="32" y="38"/>
                  </a:cubicBezTo>
                  <a:cubicBezTo>
                    <a:pt x="22" y="24"/>
                    <a:pt x="12" y="11"/>
                    <a:pt x="0" y="0"/>
                  </a:cubicBezTo>
                </a:path>
              </a:pathLst>
            </a:custGeom>
            <a:solidFill>
              <a:srgbClr val="AD9D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7" name="Freeform 3271">
              <a:extLst>
                <a:ext uri="{FF2B5EF4-FFF2-40B4-BE49-F238E27FC236}">
                  <a16:creationId xmlns:a16="http://schemas.microsoft.com/office/drawing/2014/main" id="{2EB500AA-43CD-4C56-A873-A619875F64AC}"/>
                </a:ext>
              </a:extLst>
            </p:cNvPr>
            <p:cNvSpPr>
              <a:spLocks/>
            </p:cNvSpPr>
            <p:nvPr/>
          </p:nvSpPr>
          <p:spPr bwMode="auto">
            <a:xfrm>
              <a:off x="292" y="297"/>
              <a:ext cx="31" cy="43"/>
            </a:xfrm>
            <a:custGeom>
              <a:avLst/>
              <a:gdLst>
                <a:gd name="T0" fmla="*/ 13 w 13"/>
                <a:gd name="T1" fmla="*/ 0 h 18"/>
                <a:gd name="T2" fmla="*/ 1 w 13"/>
                <a:gd name="T3" fmla="*/ 16 h 18"/>
                <a:gd name="T4" fmla="*/ 0 w 13"/>
                <a:gd name="T5" fmla="*/ 18 h 18"/>
                <a:gd name="T6" fmla="*/ 7 w 13"/>
                <a:gd name="T7" fmla="*/ 10 h 18"/>
                <a:gd name="T8" fmla="*/ 13 w 13"/>
                <a:gd name="T9" fmla="*/ 0 h 18"/>
              </a:gdLst>
              <a:ahLst/>
              <a:cxnLst>
                <a:cxn ang="0">
                  <a:pos x="T0" y="T1"/>
                </a:cxn>
                <a:cxn ang="0">
                  <a:pos x="T2" y="T3"/>
                </a:cxn>
                <a:cxn ang="0">
                  <a:pos x="T4" y="T5"/>
                </a:cxn>
                <a:cxn ang="0">
                  <a:pos x="T6" y="T7"/>
                </a:cxn>
                <a:cxn ang="0">
                  <a:pos x="T8" y="T9"/>
                </a:cxn>
              </a:cxnLst>
              <a:rect l="0" t="0" r="r" b="b"/>
              <a:pathLst>
                <a:path w="13" h="18">
                  <a:moveTo>
                    <a:pt x="13" y="0"/>
                  </a:moveTo>
                  <a:cubicBezTo>
                    <a:pt x="9" y="5"/>
                    <a:pt x="5" y="11"/>
                    <a:pt x="1" y="16"/>
                  </a:cubicBezTo>
                  <a:cubicBezTo>
                    <a:pt x="1" y="17"/>
                    <a:pt x="0" y="17"/>
                    <a:pt x="0" y="18"/>
                  </a:cubicBezTo>
                  <a:cubicBezTo>
                    <a:pt x="2" y="15"/>
                    <a:pt x="5" y="13"/>
                    <a:pt x="7" y="10"/>
                  </a:cubicBezTo>
                  <a:cubicBezTo>
                    <a:pt x="9" y="7"/>
                    <a:pt x="11" y="4"/>
                    <a:pt x="13" y="0"/>
                  </a:cubicBezTo>
                </a:path>
              </a:pathLst>
            </a:custGeom>
            <a:solidFill>
              <a:srgbClr val="F19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8" name="Freeform 3272">
              <a:extLst>
                <a:ext uri="{FF2B5EF4-FFF2-40B4-BE49-F238E27FC236}">
                  <a16:creationId xmlns:a16="http://schemas.microsoft.com/office/drawing/2014/main" id="{071C784D-31E5-415F-B835-90CB42F52820}"/>
                </a:ext>
              </a:extLst>
            </p:cNvPr>
            <p:cNvSpPr>
              <a:spLocks/>
            </p:cNvSpPr>
            <p:nvPr/>
          </p:nvSpPr>
          <p:spPr bwMode="auto">
            <a:xfrm>
              <a:off x="256" y="136"/>
              <a:ext cx="134" cy="218"/>
            </a:xfrm>
            <a:custGeom>
              <a:avLst/>
              <a:gdLst>
                <a:gd name="T0" fmla="*/ 56 w 56"/>
                <a:gd name="T1" fmla="*/ 0 h 91"/>
                <a:gd name="T2" fmla="*/ 45 w 56"/>
                <a:gd name="T3" fmla="*/ 7 h 91"/>
                <a:gd name="T4" fmla="*/ 34 w 56"/>
                <a:gd name="T5" fmla="*/ 26 h 91"/>
                <a:gd name="T6" fmla="*/ 24 w 56"/>
                <a:gd name="T7" fmla="*/ 65 h 91"/>
                <a:gd name="T8" fmla="*/ 0 w 56"/>
                <a:gd name="T9" fmla="*/ 91 h 91"/>
                <a:gd name="T10" fmla="*/ 4 w 56"/>
                <a:gd name="T11" fmla="*/ 91 h 91"/>
                <a:gd name="T12" fmla="*/ 15 w 56"/>
                <a:gd name="T13" fmla="*/ 85 h 91"/>
                <a:gd name="T14" fmla="*/ 16 w 56"/>
                <a:gd name="T15" fmla="*/ 83 h 91"/>
                <a:gd name="T16" fmla="*/ 28 w 56"/>
                <a:gd name="T17" fmla="*/ 67 h 91"/>
                <a:gd name="T18" fmla="*/ 34 w 56"/>
                <a:gd name="T19" fmla="*/ 40 h 91"/>
                <a:gd name="T20" fmla="*/ 53 w 56"/>
                <a:gd name="T21" fmla="*/ 3 h 91"/>
                <a:gd name="T22" fmla="*/ 56 w 56"/>
                <a:gd name="T23"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91">
                  <a:moveTo>
                    <a:pt x="56" y="0"/>
                  </a:moveTo>
                  <a:cubicBezTo>
                    <a:pt x="52" y="2"/>
                    <a:pt x="48" y="4"/>
                    <a:pt x="45" y="7"/>
                  </a:cubicBezTo>
                  <a:cubicBezTo>
                    <a:pt x="40" y="12"/>
                    <a:pt x="36" y="19"/>
                    <a:pt x="34" y="26"/>
                  </a:cubicBezTo>
                  <a:cubicBezTo>
                    <a:pt x="29" y="39"/>
                    <a:pt x="29" y="52"/>
                    <a:pt x="24" y="65"/>
                  </a:cubicBezTo>
                  <a:cubicBezTo>
                    <a:pt x="19" y="77"/>
                    <a:pt x="10" y="84"/>
                    <a:pt x="0" y="91"/>
                  </a:cubicBezTo>
                  <a:cubicBezTo>
                    <a:pt x="1" y="91"/>
                    <a:pt x="3" y="91"/>
                    <a:pt x="4" y="91"/>
                  </a:cubicBezTo>
                  <a:cubicBezTo>
                    <a:pt x="8" y="90"/>
                    <a:pt x="11" y="87"/>
                    <a:pt x="15" y="85"/>
                  </a:cubicBezTo>
                  <a:cubicBezTo>
                    <a:pt x="15" y="84"/>
                    <a:pt x="16" y="84"/>
                    <a:pt x="16" y="83"/>
                  </a:cubicBezTo>
                  <a:cubicBezTo>
                    <a:pt x="20" y="78"/>
                    <a:pt x="24" y="72"/>
                    <a:pt x="28" y="67"/>
                  </a:cubicBezTo>
                  <a:cubicBezTo>
                    <a:pt x="31" y="58"/>
                    <a:pt x="33" y="49"/>
                    <a:pt x="34" y="40"/>
                  </a:cubicBezTo>
                  <a:cubicBezTo>
                    <a:pt x="37" y="26"/>
                    <a:pt x="43" y="14"/>
                    <a:pt x="53" y="3"/>
                  </a:cubicBezTo>
                  <a:cubicBezTo>
                    <a:pt x="54" y="2"/>
                    <a:pt x="55" y="1"/>
                    <a:pt x="56" y="0"/>
                  </a:cubicBezTo>
                </a:path>
              </a:pathLst>
            </a:custGeom>
            <a:solidFill>
              <a:srgbClr val="F18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9" name="Freeform 3273">
              <a:extLst>
                <a:ext uri="{FF2B5EF4-FFF2-40B4-BE49-F238E27FC236}">
                  <a16:creationId xmlns:a16="http://schemas.microsoft.com/office/drawing/2014/main" id="{635A70CF-758C-4B6C-9BE9-6C443AEFE76C}"/>
                </a:ext>
              </a:extLst>
            </p:cNvPr>
            <p:cNvSpPr>
              <a:spLocks/>
            </p:cNvSpPr>
            <p:nvPr/>
          </p:nvSpPr>
          <p:spPr bwMode="auto">
            <a:xfrm>
              <a:off x="235" y="354"/>
              <a:ext cx="31" cy="14"/>
            </a:xfrm>
            <a:custGeom>
              <a:avLst/>
              <a:gdLst>
                <a:gd name="T0" fmla="*/ 9 w 13"/>
                <a:gd name="T1" fmla="*/ 0 h 6"/>
                <a:gd name="T2" fmla="*/ 0 w 13"/>
                <a:gd name="T3" fmla="*/ 5 h 6"/>
                <a:gd name="T4" fmla="*/ 1 w 13"/>
                <a:gd name="T5" fmla="*/ 6 h 6"/>
                <a:gd name="T6" fmla="*/ 13 w 13"/>
                <a:gd name="T7" fmla="*/ 0 h 6"/>
                <a:gd name="T8" fmla="*/ 9 w 13"/>
                <a:gd name="T9" fmla="*/ 0 h 6"/>
              </a:gdLst>
              <a:ahLst/>
              <a:cxnLst>
                <a:cxn ang="0">
                  <a:pos x="T0" y="T1"/>
                </a:cxn>
                <a:cxn ang="0">
                  <a:pos x="T2" y="T3"/>
                </a:cxn>
                <a:cxn ang="0">
                  <a:pos x="T4" y="T5"/>
                </a:cxn>
                <a:cxn ang="0">
                  <a:pos x="T6" y="T7"/>
                </a:cxn>
                <a:cxn ang="0">
                  <a:pos x="T8" y="T9"/>
                </a:cxn>
              </a:cxnLst>
              <a:rect l="0" t="0" r="r" b="b"/>
              <a:pathLst>
                <a:path w="13" h="6">
                  <a:moveTo>
                    <a:pt x="9" y="0"/>
                  </a:moveTo>
                  <a:cubicBezTo>
                    <a:pt x="6" y="2"/>
                    <a:pt x="3" y="3"/>
                    <a:pt x="0" y="5"/>
                  </a:cubicBezTo>
                  <a:cubicBezTo>
                    <a:pt x="1" y="6"/>
                    <a:pt x="1" y="6"/>
                    <a:pt x="1" y="6"/>
                  </a:cubicBezTo>
                  <a:cubicBezTo>
                    <a:pt x="5" y="4"/>
                    <a:pt x="9" y="3"/>
                    <a:pt x="13" y="0"/>
                  </a:cubicBezTo>
                  <a:cubicBezTo>
                    <a:pt x="12" y="0"/>
                    <a:pt x="10" y="0"/>
                    <a:pt x="9" y="0"/>
                  </a:cubicBezTo>
                </a:path>
              </a:pathLst>
            </a:custGeom>
            <a:solidFill>
              <a:srgbClr val="FDE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0" name="Freeform 3274">
              <a:extLst>
                <a:ext uri="{FF2B5EF4-FFF2-40B4-BE49-F238E27FC236}">
                  <a16:creationId xmlns:a16="http://schemas.microsoft.com/office/drawing/2014/main" id="{CC274CA6-DC4C-43B1-A3C0-D7F74B3F8D06}"/>
                </a:ext>
              </a:extLst>
            </p:cNvPr>
            <p:cNvSpPr>
              <a:spLocks/>
            </p:cNvSpPr>
            <p:nvPr/>
          </p:nvSpPr>
          <p:spPr bwMode="auto">
            <a:xfrm>
              <a:off x="363" y="93"/>
              <a:ext cx="86" cy="60"/>
            </a:xfrm>
            <a:custGeom>
              <a:avLst/>
              <a:gdLst>
                <a:gd name="T0" fmla="*/ 36 w 36"/>
                <a:gd name="T1" fmla="*/ 0 h 25"/>
                <a:gd name="T2" fmla="*/ 27 w 36"/>
                <a:gd name="T3" fmla="*/ 3 h 25"/>
                <a:gd name="T4" fmla="*/ 21 w 36"/>
                <a:gd name="T5" fmla="*/ 5 h 25"/>
                <a:gd name="T6" fmla="*/ 9 w 36"/>
                <a:gd name="T7" fmla="*/ 15 h 25"/>
                <a:gd name="T8" fmla="*/ 0 w 36"/>
                <a:gd name="T9" fmla="*/ 25 h 25"/>
                <a:gd name="T10" fmla="*/ 11 w 36"/>
                <a:gd name="T11" fmla="*/ 18 h 25"/>
                <a:gd name="T12" fmla="*/ 25 w 36"/>
                <a:gd name="T13" fmla="*/ 8 h 25"/>
                <a:gd name="T14" fmla="*/ 36 w 36"/>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5">
                  <a:moveTo>
                    <a:pt x="36" y="0"/>
                  </a:moveTo>
                  <a:cubicBezTo>
                    <a:pt x="33" y="1"/>
                    <a:pt x="30" y="2"/>
                    <a:pt x="27" y="3"/>
                  </a:cubicBezTo>
                  <a:cubicBezTo>
                    <a:pt x="25" y="4"/>
                    <a:pt x="23" y="5"/>
                    <a:pt x="21" y="5"/>
                  </a:cubicBezTo>
                  <a:cubicBezTo>
                    <a:pt x="16" y="9"/>
                    <a:pt x="12" y="12"/>
                    <a:pt x="9" y="15"/>
                  </a:cubicBezTo>
                  <a:cubicBezTo>
                    <a:pt x="6" y="18"/>
                    <a:pt x="3" y="21"/>
                    <a:pt x="0" y="25"/>
                  </a:cubicBezTo>
                  <a:cubicBezTo>
                    <a:pt x="3" y="22"/>
                    <a:pt x="7" y="20"/>
                    <a:pt x="11" y="18"/>
                  </a:cubicBezTo>
                  <a:cubicBezTo>
                    <a:pt x="15" y="14"/>
                    <a:pt x="20" y="11"/>
                    <a:pt x="25" y="8"/>
                  </a:cubicBezTo>
                  <a:cubicBezTo>
                    <a:pt x="28" y="5"/>
                    <a:pt x="32" y="3"/>
                    <a:pt x="36" y="0"/>
                  </a:cubicBezTo>
                </a:path>
              </a:pathLst>
            </a:custGeom>
            <a:solidFill>
              <a:srgbClr val="FDE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1" name="Freeform 3275">
              <a:extLst>
                <a:ext uri="{FF2B5EF4-FFF2-40B4-BE49-F238E27FC236}">
                  <a16:creationId xmlns:a16="http://schemas.microsoft.com/office/drawing/2014/main" id="{42563E8D-A964-4568-A732-4FFD025D9D02}"/>
                </a:ext>
              </a:extLst>
            </p:cNvPr>
            <p:cNvSpPr>
              <a:spLocks/>
            </p:cNvSpPr>
            <p:nvPr/>
          </p:nvSpPr>
          <p:spPr bwMode="auto">
            <a:xfrm>
              <a:off x="483" y="323"/>
              <a:ext cx="28" cy="24"/>
            </a:xfrm>
            <a:custGeom>
              <a:avLst/>
              <a:gdLst>
                <a:gd name="T0" fmla="*/ 3 w 12"/>
                <a:gd name="T1" fmla="*/ 0 h 10"/>
                <a:gd name="T2" fmla="*/ 0 w 12"/>
                <a:gd name="T3" fmla="*/ 3 h 10"/>
                <a:gd name="T4" fmla="*/ 8 w 12"/>
                <a:gd name="T5" fmla="*/ 10 h 10"/>
                <a:gd name="T6" fmla="*/ 11 w 12"/>
                <a:gd name="T7" fmla="*/ 7 h 10"/>
                <a:gd name="T8" fmla="*/ 12 w 12"/>
                <a:gd name="T9" fmla="*/ 7 h 10"/>
                <a:gd name="T10" fmla="*/ 3 w 12"/>
                <a:gd name="T11" fmla="*/ 0 h 10"/>
              </a:gdLst>
              <a:ahLst/>
              <a:cxnLst>
                <a:cxn ang="0">
                  <a:pos x="T0" y="T1"/>
                </a:cxn>
                <a:cxn ang="0">
                  <a:pos x="T2" y="T3"/>
                </a:cxn>
                <a:cxn ang="0">
                  <a:pos x="T4" y="T5"/>
                </a:cxn>
                <a:cxn ang="0">
                  <a:pos x="T6" y="T7"/>
                </a:cxn>
                <a:cxn ang="0">
                  <a:pos x="T8" y="T9"/>
                </a:cxn>
                <a:cxn ang="0">
                  <a:pos x="T10" y="T11"/>
                </a:cxn>
              </a:cxnLst>
              <a:rect l="0" t="0" r="r" b="b"/>
              <a:pathLst>
                <a:path w="12" h="10">
                  <a:moveTo>
                    <a:pt x="3" y="0"/>
                  </a:moveTo>
                  <a:cubicBezTo>
                    <a:pt x="2" y="1"/>
                    <a:pt x="1" y="2"/>
                    <a:pt x="0" y="3"/>
                  </a:cubicBezTo>
                  <a:cubicBezTo>
                    <a:pt x="3" y="5"/>
                    <a:pt x="6" y="7"/>
                    <a:pt x="8" y="10"/>
                  </a:cubicBezTo>
                  <a:cubicBezTo>
                    <a:pt x="9" y="9"/>
                    <a:pt x="10" y="8"/>
                    <a:pt x="11" y="7"/>
                  </a:cubicBezTo>
                  <a:cubicBezTo>
                    <a:pt x="11" y="7"/>
                    <a:pt x="12" y="7"/>
                    <a:pt x="12" y="7"/>
                  </a:cubicBezTo>
                  <a:cubicBezTo>
                    <a:pt x="9" y="5"/>
                    <a:pt x="6" y="2"/>
                    <a:pt x="3" y="0"/>
                  </a:cubicBezTo>
                </a:path>
              </a:pathLst>
            </a:custGeom>
            <a:solidFill>
              <a:srgbClr val="F19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2" name="Freeform 3276">
              <a:extLst>
                <a:ext uri="{FF2B5EF4-FFF2-40B4-BE49-F238E27FC236}">
                  <a16:creationId xmlns:a16="http://schemas.microsoft.com/office/drawing/2014/main" id="{F480591A-C612-440A-A8F8-7306FDF40509}"/>
                </a:ext>
              </a:extLst>
            </p:cNvPr>
            <p:cNvSpPr>
              <a:spLocks/>
            </p:cNvSpPr>
            <p:nvPr/>
          </p:nvSpPr>
          <p:spPr bwMode="auto">
            <a:xfrm>
              <a:off x="502" y="340"/>
              <a:ext cx="19" cy="19"/>
            </a:xfrm>
            <a:custGeom>
              <a:avLst/>
              <a:gdLst>
                <a:gd name="T0" fmla="*/ 4 w 8"/>
                <a:gd name="T1" fmla="*/ 0 h 8"/>
                <a:gd name="T2" fmla="*/ 3 w 8"/>
                <a:gd name="T3" fmla="*/ 0 h 8"/>
                <a:gd name="T4" fmla="*/ 0 w 8"/>
                <a:gd name="T5" fmla="*/ 3 h 8"/>
                <a:gd name="T6" fmla="*/ 4 w 8"/>
                <a:gd name="T7" fmla="*/ 8 h 8"/>
                <a:gd name="T8" fmla="*/ 8 w 8"/>
                <a:gd name="T9" fmla="*/ 6 h 8"/>
                <a:gd name="T10" fmla="*/ 4 w 8"/>
                <a:gd name="T11" fmla="*/ 1 h 8"/>
                <a:gd name="T12" fmla="*/ 4 w 8"/>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4" y="0"/>
                  </a:moveTo>
                  <a:cubicBezTo>
                    <a:pt x="4" y="0"/>
                    <a:pt x="3" y="0"/>
                    <a:pt x="3" y="0"/>
                  </a:cubicBezTo>
                  <a:cubicBezTo>
                    <a:pt x="2" y="1"/>
                    <a:pt x="1" y="2"/>
                    <a:pt x="0" y="3"/>
                  </a:cubicBezTo>
                  <a:cubicBezTo>
                    <a:pt x="2" y="4"/>
                    <a:pt x="3" y="6"/>
                    <a:pt x="4" y="8"/>
                  </a:cubicBezTo>
                  <a:cubicBezTo>
                    <a:pt x="5" y="7"/>
                    <a:pt x="7" y="6"/>
                    <a:pt x="8" y="6"/>
                  </a:cubicBezTo>
                  <a:cubicBezTo>
                    <a:pt x="7" y="4"/>
                    <a:pt x="6" y="3"/>
                    <a:pt x="4" y="1"/>
                  </a:cubicBezTo>
                  <a:cubicBezTo>
                    <a:pt x="4" y="1"/>
                    <a:pt x="4" y="1"/>
                    <a:pt x="4" y="0"/>
                  </a:cubicBezTo>
                </a:path>
              </a:pathLst>
            </a:custGeom>
            <a:solidFill>
              <a:srgbClr val="F18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3" name="Freeform 3277">
              <a:extLst>
                <a:ext uri="{FF2B5EF4-FFF2-40B4-BE49-F238E27FC236}">
                  <a16:creationId xmlns:a16="http://schemas.microsoft.com/office/drawing/2014/main" id="{03213180-8A76-4D8E-8087-C2F12CA68C3A}"/>
                </a:ext>
              </a:extLst>
            </p:cNvPr>
            <p:cNvSpPr>
              <a:spLocks/>
            </p:cNvSpPr>
            <p:nvPr/>
          </p:nvSpPr>
          <p:spPr bwMode="auto">
            <a:xfrm>
              <a:off x="511" y="354"/>
              <a:ext cx="17" cy="26"/>
            </a:xfrm>
            <a:custGeom>
              <a:avLst/>
              <a:gdLst>
                <a:gd name="T0" fmla="*/ 4 w 7"/>
                <a:gd name="T1" fmla="*/ 0 h 11"/>
                <a:gd name="T2" fmla="*/ 0 w 7"/>
                <a:gd name="T3" fmla="*/ 2 h 11"/>
                <a:gd name="T4" fmla="*/ 5 w 7"/>
                <a:gd name="T5" fmla="*/ 11 h 11"/>
                <a:gd name="T6" fmla="*/ 7 w 7"/>
                <a:gd name="T7" fmla="*/ 5 h 11"/>
                <a:gd name="T8" fmla="*/ 4 w 7"/>
                <a:gd name="T9" fmla="*/ 0 h 11"/>
              </a:gdLst>
              <a:ahLst/>
              <a:cxnLst>
                <a:cxn ang="0">
                  <a:pos x="T0" y="T1"/>
                </a:cxn>
                <a:cxn ang="0">
                  <a:pos x="T2" y="T3"/>
                </a:cxn>
                <a:cxn ang="0">
                  <a:pos x="T4" y="T5"/>
                </a:cxn>
                <a:cxn ang="0">
                  <a:pos x="T6" y="T7"/>
                </a:cxn>
                <a:cxn ang="0">
                  <a:pos x="T8" y="T9"/>
                </a:cxn>
              </a:cxnLst>
              <a:rect l="0" t="0" r="r" b="b"/>
              <a:pathLst>
                <a:path w="7" h="11">
                  <a:moveTo>
                    <a:pt x="4" y="0"/>
                  </a:moveTo>
                  <a:cubicBezTo>
                    <a:pt x="3" y="0"/>
                    <a:pt x="1" y="1"/>
                    <a:pt x="0" y="2"/>
                  </a:cubicBezTo>
                  <a:cubicBezTo>
                    <a:pt x="2" y="5"/>
                    <a:pt x="4" y="8"/>
                    <a:pt x="5" y="11"/>
                  </a:cubicBezTo>
                  <a:cubicBezTo>
                    <a:pt x="5" y="9"/>
                    <a:pt x="6" y="7"/>
                    <a:pt x="7" y="5"/>
                  </a:cubicBezTo>
                  <a:cubicBezTo>
                    <a:pt x="6" y="3"/>
                    <a:pt x="5" y="2"/>
                    <a:pt x="4" y="0"/>
                  </a:cubicBezTo>
                </a:path>
              </a:pathLst>
            </a:custGeom>
            <a:solidFill>
              <a:srgbClr val="F18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4" name="Freeform 3278">
              <a:extLst>
                <a:ext uri="{FF2B5EF4-FFF2-40B4-BE49-F238E27FC236}">
                  <a16:creationId xmlns:a16="http://schemas.microsoft.com/office/drawing/2014/main" id="{1D61C9F6-034E-477E-9DB9-DEC564607A3E}"/>
                </a:ext>
              </a:extLst>
            </p:cNvPr>
            <p:cNvSpPr>
              <a:spLocks/>
            </p:cNvSpPr>
            <p:nvPr/>
          </p:nvSpPr>
          <p:spPr bwMode="auto">
            <a:xfrm>
              <a:off x="349" y="330"/>
              <a:ext cx="41" cy="43"/>
            </a:xfrm>
            <a:custGeom>
              <a:avLst/>
              <a:gdLst>
                <a:gd name="T0" fmla="*/ 15 w 17"/>
                <a:gd name="T1" fmla="*/ 0 h 18"/>
                <a:gd name="T2" fmla="*/ 0 w 17"/>
                <a:gd name="T3" fmla="*/ 16 h 18"/>
                <a:gd name="T4" fmla="*/ 3 w 17"/>
                <a:gd name="T5" fmla="*/ 18 h 18"/>
                <a:gd name="T6" fmla="*/ 14 w 17"/>
                <a:gd name="T7" fmla="*/ 6 h 18"/>
                <a:gd name="T8" fmla="*/ 17 w 17"/>
                <a:gd name="T9" fmla="*/ 4 h 18"/>
                <a:gd name="T10" fmla="*/ 15 w 17"/>
                <a:gd name="T11" fmla="*/ 0 h 18"/>
              </a:gdLst>
              <a:ahLst/>
              <a:cxnLst>
                <a:cxn ang="0">
                  <a:pos x="T0" y="T1"/>
                </a:cxn>
                <a:cxn ang="0">
                  <a:pos x="T2" y="T3"/>
                </a:cxn>
                <a:cxn ang="0">
                  <a:pos x="T4" y="T5"/>
                </a:cxn>
                <a:cxn ang="0">
                  <a:pos x="T6" y="T7"/>
                </a:cxn>
                <a:cxn ang="0">
                  <a:pos x="T8" y="T9"/>
                </a:cxn>
                <a:cxn ang="0">
                  <a:pos x="T10" y="T11"/>
                </a:cxn>
              </a:cxnLst>
              <a:rect l="0" t="0" r="r" b="b"/>
              <a:pathLst>
                <a:path w="17" h="18">
                  <a:moveTo>
                    <a:pt x="15" y="0"/>
                  </a:moveTo>
                  <a:cubicBezTo>
                    <a:pt x="9" y="5"/>
                    <a:pt x="5" y="11"/>
                    <a:pt x="0" y="16"/>
                  </a:cubicBezTo>
                  <a:cubicBezTo>
                    <a:pt x="1" y="16"/>
                    <a:pt x="2" y="17"/>
                    <a:pt x="3" y="18"/>
                  </a:cubicBezTo>
                  <a:cubicBezTo>
                    <a:pt x="7" y="15"/>
                    <a:pt x="11" y="10"/>
                    <a:pt x="14" y="6"/>
                  </a:cubicBezTo>
                  <a:cubicBezTo>
                    <a:pt x="15" y="6"/>
                    <a:pt x="16" y="5"/>
                    <a:pt x="17" y="4"/>
                  </a:cubicBezTo>
                  <a:cubicBezTo>
                    <a:pt x="16" y="3"/>
                    <a:pt x="15" y="2"/>
                    <a:pt x="15" y="0"/>
                  </a:cubicBezTo>
                </a:path>
              </a:pathLst>
            </a:custGeom>
            <a:solidFill>
              <a:srgbClr val="F19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5" name="Freeform 3279">
              <a:extLst>
                <a:ext uri="{FF2B5EF4-FFF2-40B4-BE49-F238E27FC236}">
                  <a16:creationId xmlns:a16="http://schemas.microsoft.com/office/drawing/2014/main" id="{5342A4EE-E685-4424-8E46-4115F5B9E343}"/>
                </a:ext>
              </a:extLst>
            </p:cNvPr>
            <p:cNvSpPr>
              <a:spLocks/>
            </p:cNvSpPr>
            <p:nvPr/>
          </p:nvSpPr>
          <p:spPr bwMode="auto">
            <a:xfrm>
              <a:off x="385" y="309"/>
              <a:ext cx="105" cy="31"/>
            </a:xfrm>
            <a:custGeom>
              <a:avLst/>
              <a:gdLst>
                <a:gd name="T0" fmla="*/ 23 w 44"/>
                <a:gd name="T1" fmla="*/ 0 h 13"/>
                <a:gd name="T2" fmla="*/ 3 w 44"/>
                <a:gd name="T3" fmla="*/ 6 h 13"/>
                <a:gd name="T4" fmla="*/ 0 w 44"/>
                <a:gd name="T5" fmla="*/ 9 h 13"/>
                <a:gd name="T6" fmla="*/ 2 w 44"/>
                <a:gd name="T7" fmla="*/ 13 h 13"/>
                <a:gd name="T8" fmla="*/ 24 w 44"/>
                <a:gd name="T9" fmla="*/ 4 h 13"/>
                <a:gd name="T10" fmla="*/ 36 w 44"/>
                <a:gd name="T11" fmla="*/ 6 h 13"/>
                <a:gd name="T12" fmla="*/ 41 w 44"/>
                <a:gd name="T13" fmla="*/ 9 h 13"/>
                <a:gd name="T14" fmla="*/ 44 w 44"/>
                <a:gd name="T15" fmla="*/ 6 h 13"/>
                <a:gd name="T16" fmla="*/ 29 w 44"/>
                <a:gd name="T17" fmla="*/ 0 h 13"/>
                <a:gd name="T18" fmla="*/ 23 w 44"/>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13">
                  <a:moveTo>
                    <a:pt x="23" y="0"/>
                  </a:moveTo>
                  <a:cubicBezTo>
                    <a:pt x="16" y="0"/>
                    <a:pt x="9" y="2"/>
                    <a:pt x="3" y="6"/>
                  </a:cubicBezTo>
                  <a:cubicBezTo>
                    <a:pt x="2" y="7"/>
                    <a:pt x="1" y="8"/>
                    <a:pt x="0" y="9"/>
                  </a:cubicBezTo>
                  <a:cubicBezTo>
                    <a:pt x="0" y="11"/>
                    <a:pt x="1" y="12"/>
                    <a:pt x="2" y="13"/>
                  </a:cubicBezTo>
                  <a:cubicBezTo>
                    <a:pt x="8" y="7"/>
                    <a:pt x="16" y="4"/>
                    <a:pt x="24" y="4"/>
                  </a:cubicBezTo>
                  <a:cubicBezTo>
                    <a:pt x="28" y="4"/>
                    <a:pt x="32" y="4"/>
                    <a:pt x="36" y="6"/>
                  </a:cubicBezTo>
                  <a:cubicBezTo>
                    <a:pt x="38" y="7"/>
                    <a:pt x="40" y="8"/>
                    <a:pt x="41" y="9"/>
                  </a:cubicBezTo>
                  <a:cubicBezTo>
                    <a:pt x="42" y="8"/>
                    <a:pt x="43" y="7"/>
                    <a:pt x="44" y="6"/>
                  </a:cubicBezTo>
                  <a:cubicBezTo>
                    <a:pt x="40" y="3"/>
                    <a:pt x="35" y="1"/>
                    <a:pt x="29" y="0"/>
                  </a:cubicBezTo>
                  <a:cubicBezTo>
                    <a:pt x="27" y="0"/>
                    <a:pt x="25" y="0"/>
                    <a:pt x="23" y="0"/>
                  </a:cubicBezTo>
                </a:path>
              </a:pathLst>
            </a:custGeom>
            <a:solidFill>
              <a:srgbClr val="F69E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6" name="Freeform 3280">
              <a:extLst>
                <a:ext uri="{FF2B5EF4-FFF2-40B4-BE49-F238E27FC236}">
                  <a16:creationId xmlns:a16="http://schemas.microsoft.com/office/drawing/2014/main" id="{9B1E7D97-208F-4D61-9126-0A7011822D68}"/>
                </a:ext>
              </a:extLst>
            </p:cNvPr>
            <p:cNvSpPr>
              <a:spLocks/>
            </p:cNvSpPr>
            <p:nvPr/>
          </p:nvSpPr>
          <p:spPr bwMode="auto">
            <a:xfrm>
              <a:off x="325" y="368"/>
              <a:ext cx="31" cy="15"/>
            </a:xfrm>
            <a:custGeom>
              <a:avLst/>
              <a:gdLst>
                <a:gd name="T0" fmla="*/ 10 w 13"/>
                <a:gd name="T1" fmla="*/ 0 h 6"/>
                <a:gd name="T2" fmla="*/ 1 w 13"/>
                <a:gd name="T3" fmla="*/ 4 h 6"/>
                <a:gd name="T4" fmla="*/ 1 w 13"/>
                <a:gd name="T5" fmla="*/ 6 h 6"/>
                <a:gd name="T6" fmla="*/ 2 w 13"/>
                <a:gd name="T7" fmla="*/ 6 h 6"/>
                <a:gd name="T8" fmla="*/ 13 w 13"/>
                <a:gd name="T9" fmla="*/ 2 h 6"/>
                <a:gd name="T10" fmla="*/ 10 w 13"/>
                <a:gd name="T11" fmla="*/ 0 h 6"/>
              </a:gdLst>
              <a:ahLst/>
              <a:cxnLst>
                <a:cxn ang="0">
                  <a:pos x="T0" y="T1"/>
                </a:cxn>
                <a:cxn ang="0">
                  <a:pos x="T2" y="T3"/>
                </a:cxn>
                <a:cxn ang="0">
                  <a:pos x="T4" y="T5"/>
                </a:cxn>
                <a:cxn ang="0">
                  <a:pos x="T6" y="T7"/>
                </a:cxn>
                <a:cxn ang="0">
                  <a:pos x="T8" y="T9"/>
                </a:cxn>
                <a:cxn ang="0">
                  <a:pos x="T10" y="T11"/>
                </a:cxn>
              </a:cxnLst>
              <a:rect l="0" t="0" r="r" b="b"/>
              <a:pathLst>
                <a:path w="13" h="6">
                  <a:moveTo>
                    <a:pt x="10" y="0"/>
                  </a:moveTo>
                  <a:cubicBezTo>
                    <a:pt x="7" y="2"/>
                    <a:pt x="4" y="3"/>
                    <a:pt x="1" y="4"/>
                  </a:cubicBezTo>
                  <a:cubicBezTo>
                    <a:pt x="0" y="4"/>
                    <a:pt x="0" y="6"/>
                    <a:pt x="1" y="6"/>
                  </a:cubicBezTo>
                  <a:cubicBezTo>
                    <a:pt x="1" y="6"/>
                    <a:pt x="2" y="6"/>
                    <a:pt x="2" y="6"/>
                  </a:cubicBezTo>
                  <a:cubicBezTo>
                    <a:pt x="6" y="6"/>
                    <a:pt x="10" y="4"/>
                    <a:pt x="13" y="2"/>
                  </a:cubicBezTo>
                  <a:cubicBezTo>
                    <a:pt x="12" y="1"/>
                    <a:pt x="11" y="0"/>
                    <a:pt x="10" y="0"/>
                  </a:cubicBezTo>
                </a:path>
              </a:pathLst>
            </a:custGeom>
            <a:solidFill>
              <a:srgbClr val="FDE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7" name="Freeform 3281">
              <a:extLst>
                <a:ext uri="{FF2B5EF4-FFF2-40B4-BE49-F238E27FC236}">
                  <a16:creationId xmlns:a16="http://schemas.microsoft.com/office/drawing/2014/main" id="{00720416-BEC2-4AF0-BDEB-F513A76DFAB1}"/>
                </a:ext>
              </a:extLst>
            </p:cNvPr>
            <p:cNvSpPr>
              <a:spLocks/>
            </p:cNvSpPr>
            <p:nvPr/>
          </p:nvSpPr>
          <p:spPr bwMode="auto">
            <a:xfrm>
              <a:off x="523" y="366"/>
              <a:ext cx="7" cy="17"/>
            </a:xfrm>
            <a:custGeom>
              <a:avLst/>
              <a:gdLst>
                <a:gd name="T0" fmla="*/ 2 w 3"/>
                <a:gd name="T1" fmla="*/ 0 h 7"/>
                <a:gd name="T2" fmla="*/ 0 w 3"/>
                <a:gd name="T3" fmla="*/ 6 h 7"/>
                <a:gd name="T4" fmla="*/ 1 w 3"/>
                <a:gd name="T5" fmla="*/ 7 h 7"/>
                <a:gd name="T6" fmla="*/ 3 w 3"/>
                <a:gd name="T7" fmla="*/ 2 h 7"/>
                <a:gd name="T8" fmla="*/ 3 w 3"/>
                <a:gd name="T9" fmla="*/ 2 h 7"/>
                <a:gd name="T10" fmla="*/ 2 w 3"/>
                <a:gd name="T11" fmla="*/ 0 h 7"/>
              </a:gdLst>
              <a:ahLst/>
              <a:cxnLst>
                <a:cxn ang="0">
                  <a:pos x="T0" y="T1"/>
                </a:cxn>
                <a:cxn ang="0">
                  <a:pos x="T2" y="T3"/>
                </a:cxn>
                <a:cxn ang="0">
                  <a:pos x="T4" y="T5"/>
                </a:cxn>
                <a:cxn ang="0">
                  <a:pos x="T6" y="T7"/>
                </a:cxn>
                <a:cxn ang="0">
                  <a:pos x="T8" y="T9"/>
                </a:cxn>
                <a:cxn ang="0">
                  <a:pos x="T10" y="T11"/>
                </a:cxn>
              </a:cxnLst>
              <a:rect l="0" t="0" r="r" b="b"/>
              <a:pathLst>
                <a:path w="3" h="7">
                  <a:moveTo>
                    <a:pt x="2" y="0"/>
                  </a:moveTo>
                  <a:cubicBezTo>
                    <a:pt x="1" y="2"/>
                    <a:pt x="0" y="4"/>
                    <a:pt x="0" y="6"/>
                  </a:cubicBezTo>
                  <a:cubicBezTo>
                    <a:pt x="1" y="6"/>
                    <a:pt x="1" y="7"/>
                    <a:pt x="1" y="7"/>
                  </a:cubicBezTo>
                  <a:cubicBezTo>
                    <a:pt x="1" y="5"/>
                    <a:pt x="2" y="4"/>
                    <a:pt x="3" y="2"/>
                  </a:cubicBezTo>
                  <a:cubicBezTo>
                    <a:pt x="3" y="2"/>
                    <a:pt x="3" y="2"/>
                    <a:pt x="3" y="2"/>
                  </a:cubicBezTo>
                  <a:cubicBezTo>
                    <a:pt x="3" y="1"/>
                    <a:pt x="2" y="0"/>
                    <a:pt x="2" y="0"/>
                  </a:cubicBezTo>
                </a:path>
              </a:pathLst>
            </a:custGeom>
            <a:solidFill>
              <a:srgbClr val="FDE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8" name="Freeform 3282">
              <a:extLst>
                <a:ext uri="{FF2B5EF4-FFF2-40B4-BE49-F238E27FC236}">
                  <a16:creationId xmlns:a16="http://schemas.microsoft.com/office/drawing/2014/main" id="{7D6A6ABB-4C23-4EDD-9690-0F6BA021608C}"/>
                </a:ext>
              </a:extLst>
            </p:cNvPr>
            <p:cNvSpPr>
              <a:spLocks/>
            </p:cNvSpPr>
            <p:nvPr/>
          </p:nvSpPr>
          <p:spPr bwMode="auto">
            <a:xfrm>
              <a:off x="528" y="385"/>
              <a:ext cx="26" cy="22"/>
            </a:xfrm>
            <a:custGeom>
              <a:avLst/>
              <a:gdLst>
                <a:gd name="T0" fmla="*/ 4 w 11"/>
                <a:gd name="T1" fmla="*/ 0 h 9"/>
                <a:gd name="T2" fmla="*/ 3 w 11"/>
                <a:gd name="T3" fmla="*/ 0 h 9"/>
                <a:gd name="T4" fmla="*/ 3 w 11"/>
                <a:gd name="T5" fmla="*/ 0 h 9"/>
                <a:gd name="T6" fmla="*/ 3 w 11"/>
                <a:gd name="T7" fmla="*/ 0 h 9"/>
                <a:gd name="T8" fmla="*/ 1 w 11"/>
                <a:gd name="T9" fmla="*/ 1 h 9"/>
                <a:gd name="T10" fmla="*/ 0 w 11"/>
                <a:gd name="T11" fmla="*/ 2 h 9"/>
                <a:gd name="T12" fmla="*/ 10 w 11"/>
                <a:gd name="T13" fmla="*/ 9 h 9"/>
                <a:gd name="T14" fmla="*/ 11 w 11"/>
                <a:gd name="T15" fmla="*/ 9 h 9"/>
                <a:gd name="T16" fmla="*/ 10 w 11"/>
                <a:gd name="T17" fmla="*/ 8 h 9"/>
                <a:gd name="T18" fmla="*/ 4 w 11"/>
                <a:gd name="T19" fmla="*/ 0 h 9"/>
                <a:gd name="T20" fmla="*/ 4 w 11"/>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9">
                  <a:moveTo>
                    <a:pt x="4" y="0"/>
                  </a:moveTo>
                  <a:cubicBezTo>
                    <a:pt x="4" y="0"/>
                    <a:pt x="3" y="0"/>
                    <a:pt x="3" y="0"/>
                  </a:cubicBezTo>
                  <a:cubicBezTo>
                    <a:pt x="3" y="0"/>
                    <a:pt x="3" y="0"/>
                    <a:pt x="3" y="0"/>
                  </a:cubicBezTo>
                  <a:cubicBezTo>
                    <a:pt x="3" y="0"/>
                    <a:pt x="3" y="0"/>
                    <a:pt x="3" y="0"/>
                  </a:cubicBezTo>
                  <a:cubicBezTo>
                    <a:pt x="3" y="0"/>
                    <a:pt x="2" y="1"/>
                    <a:pt x="1" y="1"/>
                  </a:cubicBezTo>
                  <a:cubicBezTo>
                    <a:pt x="1" y="1"/>
                    <a:pt x="1" y="2"/>
                    <a:pt x="0" y="2"/>
                  </a:cubicBezTo>
                  <a:cubicBezTo>
                    <a:pt x="2" y="5"/>
                    <a:pt x="6" y="9"/>
                    <a:pt x="10" y="9"/>
                  </a:cubicBezTo>
                  <a:cubicBezTo>
                    <a:pt x="10" y="9"/>
                    <a:pt x="10" y="9"/>
                    <a:pt x="11" y="9"/>
                  </a:cubicBezTo>
                  <a:cubicBezTo>
                    <a:pt x="10" y="9"/>
                    <a:pt x="10" y="8"/>
                    <a:pt x="10" y="8"/>
                  </a:cubicBezTo>
                  <a:cubicBezTo>
                    <a:pt x="8" y="5"/>
                    <a:pt x="6" y="3"/>
                    <a:pt x="4" y="0"/>
                  </a:cubicBezTo>
                  <a:cubicBezTo>
                    <a:pt x="4" y="0"/>
                    <a:pt x="4" y="0"/>
                    <a:pt x="4" y="0"/>
                  </a:cubicBezTo>
                </a:path>
              </a:pathLst>
            </a:custGeom>
            <a:solidFill>
              <a:srgbClr val="F5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9" name="Freeform 3283">
              <a:extLst>
                <a:ext uri="{FF2B5EF4-FFF2-40B4-BE49-F238E27FC236}">
                  <a16:creationId xmlns:a16="http://schemas.microsoft.com/office/drawing/2014/main" id="{38D873CC-E672-4EDC-A226-FA7D1558BA51}"/>
                </a:ext>
              </a:extLst>
            </p:cNvPr>
            <p:cNvSpPr>
              <a:spLocks/>
            </p:cNvSpPr>
            <p:nvPr/>
          </p:nvSpPr>
          <p:spPr bwMode="auto">
            <a:xfrm>
              <a:off x="526" y="371"/>
              <a:ext cx="12" cy="19"/>
            </a:xfrm>
            <a:custGeom>
              <a:avLst/>
              <a:gdLst>
                <a:gd name="T0" fmla="*/ 2 w 5"/>
                <a:gd name="T1" fmla="*/ 0 h 8"/>
                <a:gd name="T2" fmla="*/ 0 w 5"/>
                <a:gd name="T3" fmla="*/ 5 h 8"/>
                <a:gd name="T4" fmla="*/ 1 w 5"/>
                <a:gd name="T5" fmla="*/ 6 h 8"/>
                <a:gd name="T6" fmla="*/ 1 w 5"/>
                <a:gd name="T7" fmla="*/ 8 h 8"/>
                <a:gd name="T8" fmla="*/ 2 w 5"/>
                <a:gd name="T9" fmla="*/ 7 h 8"/>
                <a:gd name="T10" fmla="*/ 4 w 5"/>
                <a:gd name="T11" fmla="*/ 6 h 8"/>
                <a:gd name="T12" fmla="*/ 4 w 5"/>
                <a:gd name="T13" fmla="*/ 6 h 8"/>
                <a:gd name="T14" fmla="*/ 4 w 5"/>
                <a:gd name="T15" fmla="*/ 6 h 8"/>
                <a:gd name="T16" fmla="*/ 5 w 5"/>
                <a:gd name="T17" fmla="*/ 6 h 8"/>
                <a:gd name="T18" fmla="*/ 5 w 5"/>
                <a:gd name="T19" fmla="*/ 6 h 8"/>
                <a:gd name="T20" fmla="*/ 3 w 5"/>
                <a:gd name="T21" fmla="*/ 2 h 8"/>
                <a:gd name="T22" fmla="*/ 3 w 5"/>
                <a:gd name="T23" fmla="*/ 1 h 8"/>
                <a:gd name="T24" fmla="*/ 3 w 5"/>
                <a:gd name="T25" fmla="*/ 1 h 8"/>
                <a:gd name="T26" fmla="*/ 2 w 5"/>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8">
                  <a:moveTo>
                    <a:pt x="2" y="0"/>
                  </a:moveTo>
                  <a:cubicBezTo>
                    <a:pt x="1" y="2"/>
                    <a:pt x="0" y="3"/>
                    <a:pt x="0" y="5"/>
                  </a:cubicBezTo>
                  <a:cubicBezTo>
                    <a:pt x="0" y="6"/>
                    <a:pt x="0" y="6"/>
                    <a:pt x="1" y="6"/>
                  </a:cubicBezTo>
                  <a:cubicBezTo>
                    <a:pt x="1" y="7"/>
                    <a:pt x="1" y="7"/>
                    <a:pt x="1" y="8"/>
                  </a:cubicBezTo>
                  <a:cubicBezTo>
                    <a:pt x="2" y="8"/>
                    <a:pt x="2" y="7"/>
                    <a:pt x="2" y="7"/>
                  </a:cubicBezTo>
                  <a:cubicBezTo>
                    <a:pt x="3" y="7"/>
                    <a:pt x="4" y="6"/>
                    <a:pt x="4" y="6"/>
                  </a:cubicBezTo>
                  <a:cubicBezTo>
                    <a:pt x="4" y="6"/>
                    <a:pt x="4" y="6"/>
                    <a:pt x="4" y="6"/>
                  </a:cubicBezTo>
                  <a:cubicBezTo>
                    <a:pt x="4" y="6"/>
                    <a:pt x="4" y="6"/>
                    <a:pt x="4" y="6"/>
                  </a:cubicBezTo>
                  <a:cubicBezTo>
                    <a:pt x="4" y="6"/>
                    <a:pt x="5" y="6"/>
                    <a:pt x="5" y="6"/>
                  </a:cubicBezTo>
                  <a:cubicBezTo>
                    <a:pt x="5" y="6"/>
                    <a:pt x="5" y="6"/>
                    <a:pt x="5" y="6"/>
                  </a:cubicBezTo>
                  <a:cubicBezTo>
                    <a:pt x="4" y="5"/>
                    <a:pt x="3" y="3"/>
                    <a:pt x="3" y="2"/>
                  </a:cubicBezTo>
                  <a:cubicBezTo>
                    <a:pt x="3" y="2"/>
                    <a:pt x="3" y="2"/>
                    <a:pt x="3" y="1"/>
                  </a:cubicBezTo>
                  <a:cubicBezTo>
                    <a:pt x="3" y="1"/>
                    <a:pt x="3" y="1"/>
                    <a:pt x="3" y="1"/>
                  </a:cubicBezTo>
                  <a:cubicBezTo>
                    <a:pt x="2" y="1"/>
                    <a:pt x="2" y="1"/>
                    <a:pt x="2" y="0"/>
                  </a:cubicBezTo>
                </a:path>
              </a:pathLst>
            </a:custGeom>
            <a:solidFill>
              <a:srgbClr val="FDF2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0" name="Freeform 3284">
              <a:extLst>
                <a:ext uri="{FF2B5EF4-FFF2-40B4-BE49-F238E27FC236}">
                  <a16:creationId xmlns:a16="http://schemas.microsoft.com/office/drawing/2014/main" id="{A2256A2E-9C43-4053-96E4-C60DBAB2DAFC}"/>
                </a:ext>
              </a:extLst>
            </p:cNvPr>
            <p:cNvSpPr>
              <a:spLocks/>
            </p:cNvSpPr>
            <p:nvPr/>
          </p:nvSpPr>
          <p:spPr bwMode="auto">
            <a:xfrm>
              <a:off x="251" y="387"/>
              <a:ext cx="62" cy="53"/>
            </a:xfrm>
            <a:custGeom>
              <a:avLst/>
              <a:gdLst>
                <a:gd name="T0" fmla="*/ 0 w 26"/>
                <a:gd name="T1" fmla="*/ 0 h 22"/>
                <a:gd name="T2" fmla="*/ 0 w 26"/>
                <a:gd name="T3" fmla="*/ 2 h 22"/>
                <a:gd name="T4" fmla="*/ 26 w 26"/>
                <a:gd name="T5" fmla="*/ 22 h 22"/>
                <a:gd name="T6" fmla="*/ 19 w 26"/>
                <a:gd name="T7" fmla="*/ 15 h 22"/>
                <a:gd name="T8" fmla="*/ 2 w 26"/>
                <a:gd name="T9" fmla="*/ 0 h 22"/>
                <a:gd name="T10" fmla="*/ 0 w 26"/>
                <a:gd name="T11" fmla="*/ 0 h 22"/>
                <a:gd name="T12" fmla="*/ 0 w 26"/>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6" h="22">
                  <a:moveTo>
                    <a:pt x="0" y="0"/>
                  </a:moveTo>
                  <a:cubicBezTo>
                    <a:pt x="0" y="0"/>
                    <a:pt x="0" y="1"/>
                    <a:pt x="0" y="2"/>
                  </a:cubicBezTo>
                  <a:cubicBezTo>
                    <a:pt x="10" y="8"/>
                    <a:pt x="18" y="15"/>
                    <a:pt x="26" y="22"/>
                  </a:cubicBezTo>
                  <a:cubicBezTo>
                    <a:pt x="24" y="19"/>
                    <a:pt x="22" y="17"/>
                    <a:pt x="19" y="15"/>
                  </a:cubicBezTo>
                  <a:cubicBezTo>
                    <a:pt x="15" y="12"/>
                    <a:pt x="4" y="6"/>
                    <a:pt x="2" y="0"/>
                  </a:cubicBezTo>
                  <a:cubicBezTo>
                    <a:pt x="1" y="0"/>
                    <a:pt x="1" y="0"/>
                    <a:pt x="0" y="0"/>
                  </a:cubicBezTo>
                  <a:cubicBezTo>
                    <a:pt x="0" y="0"/>
                    <a:pt x="0" y="0"/>
                    <a:pt x="0" y="0"/>
                  </a:cubicBezTo>
                </a:path>
              </a:pathLst>
            </a:custGeom>
            <a:solidFill>
              <a:srgbClr val="F19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1" name="Freeform 3285">
              <a:extLst>
                <a:ext uri="{FF2B5EF4-FFF2-40B4-BE49-F238E27FC236}">
                  <a16:creationId xmlns:a16="http://schemas.microsoft.com/office/drawing/2014/main" id="{A070D9D5-7DD8-4F02-8731-FA73A47BFB8C}"/>
                </a:ext>
              </a:extLst>
            </p:cNvPr>
            <p:cNvSpPr>
              <a:spLocks/>
            </p:cNvSpPr>
            <p:nvPr/>
          </p:nvSpPr>
          <p:spPr bwMode="auto">
            <a:xfrm>
              <a:off x="251" y="392"/>
              <a:ext cx="84" cy="141"/>
            </a:xfrm>
            <a:custGeom>
              <a:avLst/>
              <a:gdLst>
                <a:gd name="T0" fmla="*/ 0 w 35"/>
                <a:gd name="T1" fmla="*/ 0 h 59"/>
                <a:gd name="T2" fmla="*/ 2 w 35"/>
                <a:gd name="T3" fmla="*/ 4 h 59"/>
                <a:gd name="T4" fmla="*/ 13 w 35"/>
                <a:gd name="T5" fmla="*/ 13 h 59"/>
                <a:gd name="T6" fmla="*/ 25 w 35"/>
                <a:gd name="T7" fmla="*/ 27 h 59"/>
                <a:gd name="T8" fmla="*/ 29 w 35"/>
                <a:gd name="T9" fmla="*/ 53 h 59"/>
                <a:gd name="T10" fmla="*/ 34 w 35"/>
                <a:gd name="T11" fmla="*/ 59 h 59"/>
                <a:gd name="T12" fmla="*/ 31 w 35"/>
                <a:gd name="T13" fmla="*/ 30 h 59"/>
                <a:gd name="T14" fmla="*/ 26 w 35"/>
                <a:gd name="T15" fmla="*/ 20 h 59"/>
                <a:gd name="T16" fmla="*/ 0 w 35"/>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59">
                  <a:moveTo>
                    <a:pt x="0" y="0"/>
                  </a:moveTo>
                  <a:cubicBezTo>
                    <a:pt x="1" y="2"/>
                    <a:pt x="1" y="3"/>
                    <a:pt x="2" y="4"/>
                  </a:cubicBezTo>
                  <a:cubicBezTo>
                    <a:pt x="5" y="8"/>
                    <a:pt x="9" y="11"/>
                    <a:pt x="13" y="13"/>
                  </a:cubicBezTo>
                  <a:cubicBezTo>
                    <a:pt x="18" y="17"/>
                    <a:pt x="22" y="21"/>
                    <a:pt x="25" y="27"/>
                  </a:cubicBezTo>
                  <a:cubicBezTo>
                    <a:pt x="30" y="36"/>
                    <a:pt x="28" y="45"/>
                    <a:pt x="29" y="53"/>
                  </a:cubicBezTo>
                  <a:cubicBezTo>
                    <a:pt x="31" y="55"/>
                    <a:pt x="32" y="57"/>
                    <a:pt x="34" y="59"/>
                  </a:cubicBezTo>
                  <a:cubicBezTo>
                    <a:pt x="32" y="49"/>
                    <a:pt x="35" y="39"/>
                    <a:pt x="31" y="30"/>
                  </a:cubicBezTo>
                  <a:cubicBezTo>
                    <a:pt x="30" y="26"/>
                    <a:pt x="29" y="23"/>
                    <a:pt x="26" y="20"/>
                  </a:cubicBezTo>
                  <a:cubicBezTo>
                    <a:pt x="18" y="13"/>
                    <a:pt x="10" y="6"/>
                    <a:pt x="0" y="0"/>
                  </a:cubicBezTo>
                </a:path>
              </a:pathLst>
            </a:custGeom>
            <a:solidFill>
              <a:srgbClr val="F18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2" name="Freeform 3286">
              <a:extLst>
                <a:ext uri="{FF2B5EF4-FFF2-40B4-BE49-F238E27FC236}">
                  <a16:creationId xmlns:a16="http://schemas.microsoft.com/office/drawing/2014/main" id="{ABE4420F-7A55-439F-A85E-FEC940404B26}"/>
                </a:ext>
              </a:extLst>
            </p:cNvPr>
            <p:cNvSpPr>
              <a:spLocks/>
            </p:cNvSpPr>
            <p:nvPr/>
          </p:nvSpPr>
          <p:spPr bwMode="auto">
            <a:xfrm>
              <a:off x="251" y="368"/>
              <a:ext cx="12" cy="19"/>
            </a:xfrm>
            <a:custGeom>
              <a:avLst/>
              <a:gdLst>
                <a:gd name="T0" fmla="*/ 5 w 5"/>
                <a:gd name="T1" fmla="*/ 0 h 8"/>
                <a:gd name="T2" fmla="*/ 0 w 5"/>
                <a:gd name="T3" fmla="*/ 8 h 8"/>
                <a:gd name="T4" fmla="*/ 0 w 5"/>
                <a:gd name="T5" fmla="*/ 8 h 8"/>
                <a:gd name="T6" fmla="*/ 2 w 5"/>
                <a:gd name="T7" fmla="*/ 8 h 8"/>
                <a:gd name="T8" fmla="*/ 5 w 5"/>
                <a:gd name="T9" fmla="*/ 0 h 8"/>
                <a:gd name="T10" fmla="*/ 5 w 5"/>
                <a:gd name="T11" fmla="*/ 0 h 8"/>
              </a:gdLst>
              <a:ahLst/>
              <a:cxnLst>
                <a:cxn ang="0">
                  <a:pos x="T0" y="T1"/>
                </a:cxn>
                <a:cxn ang="0">
                  <a:pos x="T2" y="T3"/>
                </a:cxn>
                <a:cxn ang="0">
                  <a:pos x="T4" y="T5"/>
                </a:cxn>
                <a:cxn ang="0">
                  <a:pos x="T6" y="T7"/>
                </a:cxn>
                <a:cxn ang="0">
                  <a:pos x="T8" y="T9"/>
                </a:cxn>
                <a:cxn ang="0">
                  <a:pos x="T10" y="T11"/>
                </a:cxn>
              </a:cxnLst>
              <a:rect l="0" t="0" r="r" b="b"/>
              <a:pathLst>
                <a:path w="5" h="8">
                  <a:moveTo>
                    <a:pt x="5" y="0"/>
                  </a:moveTo>
                  <a:cubicBezTo>
                    <a:pt x="1" y="1"/>
                    <a:pt x="0" y="4"/>
                    <a:pt x="0" y="8"/>
                  </a:cubicBezTo>
                  <a:cubicBezTo>
                    <a:pt x="0" y="8"/>
                    <a:pt x="0" y="8"/>
                    <a:pt x="0" y="8"/>
                  </a:cubicBezTo>
                  <a:cubicBezTo>
                    <a:pt x="1" y="8"/>
                    <a:pt x="1" y="8"/>
                    <a:pt x="2" y="8"/>
                  </a:cubicBezTo>
                  <a:cubicBezTo>
                    <a:pt x="1" y="5"/>
                    <a:pt x="2" y="3"/>
                    <a:pt x="5" y="0"/>
                  </a:cubicBezTo>
                  <a:cubicBezTo>
                    <a:pt x="5" y="0"/>
                    <a:pt x="5" y="0"/>
                    <a:pt x="5" y="0"/>
                  </a:cubicBezTo>
                </a:path>
              </a:pathLst>
            </a:custGeom>
            <a:solidFill>
              <a:srgbClr val="FDE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3" name="Freeform 3287">
              <a:extLst>
                <a:ext uri="{FF2B5EF4-FFF2-40B4-BE49-F238E27FC236}">
                  <a16:creationId xmlns:a16="http://schemas.microsoft.com/office/drawing/2014/main" id="{68ABECA6-BACC-4FA8-97E1-B3608674FCCB}"/>
                </a:ext>
              </a:extLst>
            </p:cNvPr>
            <p:cNvSpPr>
              <a:spLocks/>
            </p:cNvSpPr>
            <p:nvPr/>
          </p:nvSpPr>
          <p:spPr bwMode="auto">
            <a:xfrm>
              <a:off x="321" y="519"/>
              <a:ext cx="50" cy="74"/>
            </a:xfrm>
            <a:custGeom>
              <a:avLst/>
              <a:gdLst>
                <a:gd name="T0" fmla="*/ 0 w 21"/>
                <a:gd name="T1" fmla="*/ 0 h 31"/>
                <a:gd name="T2" fmla="*/ 1 w 21"/>
                <a:gd name="T3" fmla="*/ 10 h 31"/>
                <a:gd name="T4" fmla="*/ 19 w 21"/>
                <a:gd name="T5" fmla="*/ 31 h 31"/>
                <a:gd name="T6" fmla="*/ 20 w 21"/>
                <a:gd name="T7" fmla="*/ 31 h 31"/>
                <a:gd name="T8" fmla="*/ 21 w 21"/>
                <a:gd name="T9" fmla="*/ 31 h 31"/>
                <a:gd name="T10" fmla="*/ 10 w 21"/>
                <a:gd name="T11" fmla="*/ 22 h 31"/>
                <a:gd name="T12" fmla="*/ 10 w 21"/>
                <a:gd name="T13" fmla="*/ 22 h 31"/>
                <a:gd name="T14" fmla="*/ 19 w 21"/>
                <a:gd name="T15" fmla="*/ 28 h 31"/>
                <a:gd name="T16" fmla="*/ 5 w 21"/>
                <a:gd name="T17" fmla="*/ 6 h 31"/>
                <a:gd name="T18" fmla="*/ 5 w 21"/>
                <a:gd name="T19" fmla="*/ 6 h 31"/>
                <a:gd name="T20" fmla="*/ 0 w 21"/>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1">
                  <a:moveTo>
                    <a:pt x="0" y="0"/>
                  </a:moveTo>
                  <a:cubicBezTo>
                    <a:pt x="0" y="4"/>
                    <a:pt x="1" y="7"/>
                    <a:pt x="1" y="10"/>
                  </a:cubicBezTo>
                  <a:cubicBezTo>
                    <a:pt x="4" y="19"/>
                    <a:pt x="10" y="28"/>
                    <a:pt x="19" y="31"/>
                  </a:cubicBezTo>
                  <a:cubicBezTo>
                    <a:pt x="19" y="31"/>
                    <a:pt x="20" y="31"/>
                    <a:pt x="20" y="31"/>
                  </a:cubicBezTo>
                  <a:cubicBezTo>
                    <a:pt x="20" y="31"/>
                    <a:pt x="20" y="31"/>
                    <a:pt x="21" y="31"/>
                  </a:cubicBezTo>
                  <a:cubicBezTo>
                    <a:pt x="17" y="28"/>
                    <a:pt x="13" y="25"/>
                    <a:pt x="10" y="22"/>
                  </a:cubicBezTo>
                  <a:cubicBezTo>
                    <a:pt x="10" y="22"/>
                    <a:pt x="10" y="22"/>
                    <a:pt x="10" y="22"/>
                  </a:cubicBezTo>
                  <a:cubicBezTo>
                    <a:pt x="13" y="24"/>
                    <a:pt x="16" y="26"/>
                    <a:pt x="19" y="28"/>
                  </a:cubicBezTo>
                  <a:cubicBezTo>
                    <a:pt x="13" y="22"/>
                    <a:pt x="7" y="15"/>
                    <a:pt x="5" y="6"/>
                  </a:cubicBezTo>
                  <a:cubicBezTo>
                    <a:pt x="5" y="6"/>
                    <a:pt x="5" y="6"/>
                    <a:pt x="5" y="6"/>
                  </a:cubicBezTo>
                  <a:cubicBezTo>
                    <a:pt x="3" y="4"/>
                    <a:pt x="2" y="2"/>
                    <a:pt x="0" y="0"/>
                  </a:cubicBezTo>
                </a:path>
              </a:pathLst>
            </a:custGeom>
            <a:solidFill>
              <a:srgbClr val="FDE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4" name="Freeform 3288">
              <a:extLst>
                <a:ext uri="{FF2B5EF4-FFF2-40B4-BE49-F238E27FC236}">
                  <a16:creationId xmlns:a16="http://schemas.microsoft.com/office/drawing/2014/main" id="{0E510475-A28E-4302-9418-4CB987BE3160}"/>
                </a:ext>
              </a:extLst>
            </p:cNvPr>
            <p:cNvSpPr>
              <a:spLocks noEditPoints="1"/>
            </p:cNvSpPr>
            <p:nvPr/>
          </p:nvSpPr>
          <p:spPr bwMode="auto">
            <a:xfrm>
              <a:off x="337" y="385"/>
              <a:ext cx="162" cy="91"/>
            </a:xfrm>
            <a:custGeom>
              <a:avLst/>
              <a:gdLst>
                <a:gd name="T0" fmla="*/ 66 w 68"/>
                <a:gd name="T1" fmla="*/ 23 h 38"/>
                <a:gd name="T2" fmla="*/ 59 w 68"/>
                <a:gd name="T3" fmla="*/ 29 h 38"/>
                <a:gd name="T4" fmla="*/ 61 w 68"/>
                <a:gd name="T5" fmla="*/ 33 h 38"/>
                <a:gd name="T6" fmla="*/ 68 w 68"/>
                <a:gd name="T7" fmla="*/ 27 h 38"/>
                <a:gd name="T8" fmla="*/ 66 w 68"/>
                <a:gd name="T9" fmla="*/ 23 h 38"/>
                <a:gd name="T10" fmla="*/ 4 w 68"/>
                <a:gd name="T11" fmla="*/ 0 h 38"/>
                <a:gd name="T12" fmla="*/ 2 w 68"/>
                <a:gd name="T13" fmla="*/ 0 h 38"/>
                <a:gd name="T14" fmla="*/ 31 w 68"/>
                <a:gd name="T15" fmla="*/ 38 h 38"/>
                <a:gd name="T16" fmla="*/ 28 w 68"/>
                <a:gd name="T17" fmla="*/ 32 h 38"/>
                <a:gd name="T18" fmla="*/ 17 w 68"/>
                <a:gd name="T19" fmla="*/ 25 h 38"/>
                <a:gd name="T20" fmla="*/ 4 w 68"/>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38">
                  <a:moveTo>
                    <a:pt x="66" y="23"/>
                  </a:moveTo>
                  <a:cubicBezTo>
                    <a:pt x="64" y="25"/>
                    <a:pt x="61" y="27"/>
                    <a:pt x="59" y="29"/>
                  </a:cubicBezTo>
                  <a:cubicBezTo>
                    <a:pt x="60" y="30"/>
                    <a:pt x="60" y="31"/>
                    <a:pt x="61" y="33"/>
                  </a:cubicBezTo>
                  <a:cubicBezTo>
                    <a:pt x="63" y="31"/>
                    <a:pt x="66" y="29"/>
                    <a:pt x="68" y="27"/>
                  </a:cubicBezTo>
                  <a:cubicBezTo>
                    <a:pt x="67" y="26"/>
                    <a:pt x="67" y="24"/>
                    <a:pt x="66" y="23"/>
                  </a:cubicBezTo>
                  <a:moveTo>
                    <a:pt x="4" y="0"/>
                  </a:moveTo>
                  <a:cubicBezTo>
                    <a:pt x="4" y="0"/>
                    <a:pt x="3" y="0"/>
                    <a:pt x="2" y="0"/>
                  </a:cubicBezTo>
                  <a:cubicBezTo>
                    <a:pt x="0" y="17"/>
                    <a:pt x="16" y="33"/>
                    <a:pt x="31" y="38"/>
                  </a:cubicBezTo>
                  <a:cubicBezTo>
                    <a:pt x="30" y="36"/>
                    <a:pt x="29" y="34"/>
                    <a:pt x="28" y="32"/>
                  </a:cubicBezTo>
                  <a:cubicBezTo>
                    <a:pt x="24" y="31"/>
                    <a:pt x="20" y="28"/>
                    <a:pt x="17" y="25"/>
                  </a:cubicBezTo>
                  <a:cubicBezTo>
                    <a:pt x="9" y="18"/>
                    <a:pt x="7" y="9"/>
                    <a:pt x="4" y="0"/>
                  </a:cubicBezTo>
                </a:path>
              </a:pathLst>
            </a:custGeom>
            <a:solidFill>
              <a:srgbClr val="F19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5" name="Freeform 3289">
              <a:extLst>
                <a:ext uri="{FF2B5EF4-FFF2-40B4-BE49-F238E27FC236}">
                  <a16:creationId xmlns:a16="http://schemas.microsoft.com/office/drawing/2014/main" id="{E2AAC48D-22CC-48E8-AB62-C5AEE77D203C}"/>
                </a:ext>
              </a:extLst>
            </p:cNvPr>
            <p:cNvSpPr>
              <a:spLocks/>
            </p:cNvSpPr>
            <p:nvPr/>
          </p:nvSpPr>
          <p:spPr bwMode="auto">
            <a:xfrm>
              <a:off x="495" y="421"/>
              <a:ext cx="50" cy="29"/>
            </a:xfrm>
            <a:custGeom>
              <a:avLst/>
              <a:gdLst>
                <a:gd name="T0" fmla="*/ 18 w 21"/>
                <a:gd name="T1" fmla="*/ 0 h 12"/>
                <a:gd name="T2" fmla="*/ 2 w 21"/>
                <a:gd name="T3" fmla="*/ 6 h 12"/>
                <a:gd name="T4" fmla="*/ 0 w 21"/>
                <a:gd name="T5" fmla="*/ 8 h 12"/>
                <a:gd name="T6" fmla="*/ 2 w 21"/>
                <a:gd name="T7" fmla="*/ 12 h 12"/>
                <a:gd name="T8" fmla="*/ 10 w 21"/>
                <a:gd name="T9" fmla="*/ 8 h 12"/>
                <a:gd name="T10" fmla="*/ 21 w 21"/>
                <a:gd name="T11" fmla="*/ 4 h 12"/>
                <a:gd name="T12" fmla="*/ 18 w 2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1" h="12">
                  <a:moveTo>
                    <a:pt x="18" y="0"/>
                  </a:moveTo>
                  <a:cubicBezTo>
                    <a:pt x="12" y="1"/>
                    <a:pt x="7" y="4"/>
                    <a:pt x="2" y="6"/>
                  </a:cubicBezTo>
                  <a:cubicBezTo>
                    <a:pt x="2" y="7"/>
                    <a:pt x="1" y="7"/>
                    <a:pt x="0" y="8"/>
                  </a:cubicBezTo>
                  <a:cubicBezTo>
                    <a:pt x="1" y="9"/>
                    <a:pt x="1" y="11"/>
                    <a:pt x="2" y="12"/>
                  </a:cubicBezTo>
                  <a:cubicBezTo>
                    <a:pt x="4" y="10"/>
                    <a:pt x="7" y="9"/>
                    <a:pt x="10" y="8"/>
                  </a:cubicBezTo>
                  <a:cubicBezTo>
                    <a:pt x="13" y="6"/>
                    <a:pt x="17" y="6"/>
                    <a:pt x="21" y="4"/>
                  </a:cubicBezTo>
                  <a:cubicBezTo>
                    <a:pt x="20" y="3"/>
                    <a:pt x="19" y="2"/>
                    <a:pt x="18" y="0"/>
                  </a:cubicBezTo>
                </a:path>
              </a:pathLst>
            </a:custGeom>
            <a:solidFill>
              <a:srgbClr val="F18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6" name="Freeform 3290">
              <a:extLst>
                <a:ext uri="{FF2B5EF4-FFF2-40B4-BE49-F238E27FC236}">
                  <a16:creationId xmlns:a16="http://schemas.microsoft.com/office/drawing/2014/main" id="{3F8C3F0A-B90C-4B83-B5FE-720C1C8C156D}"/>
                </a:ext>
              </a:extLst>
            </p:cNvPr>
            <p:cNvSpPr>
              <a:spLocks/>
            </p:cNvSpPr>
            <p:nvPr/>
          </p:nvSpPr>
          <p:spPr bwMode="auto">
            <a:xfrm>
              <a:off x="404" y="454"/>
              <a:ext cx="79" cy="27"/>
            </a:xfrm>
            <a:custGeom>
              <a:avLst/>
              <a:gdLst>
                <a:gd name="T0" fmla="*/ 31 w 33"/>
                <a:gd name="T1" fmla="*/ 0 h 11"/>
                <a:gd name="T2" fmla="*/ 16 w 33"/>
                <a:gd name="T3" fmla="*/ 6 h 11"/>
                <a:gd name="T4" fmla="*/ 14 w 33"/>
                <a:gd name="T5" fmla="*/ 6 h 11"/>
                <a:gd name="T6" fmla="*/ 0 w 33"/>
                <a:gd name="T7" fmla="*/ 3 h 11"/>
                <a:gd name="T8" fmla="*/ 3 w 33"/>
                <a:gd name="T9" fmla="*/ 9 h 11"/>
                <a:gd name="T10" fmla="*/ 6 w 33"/>
                <a:gd name="T11" fmla="*/ 10 h 11"/>
                <a:gd name="T12" fmla="*/ 14 w 33"/>
                <a:gd name="T13" fmla="*/ 11 h 11"/>
                <a:gd name="T14" fmla="*/ 32 w 33"/>
                <a:gd name="T15" fmla="*/ 5 h 11"/>
                <a:gd name="T16" fmla="*/ 33 w 33"/>
                <a:gd name="T17" fmla="*/ 4 h 11"/>
                <a:gd name="T18" fmla="*/ 31 w 33"/>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11">
                  <a:moveTo>
                    <a:pt x="31" y="0"/>
                  </a:moveTo>
                  <a:cubicBezTo>
                    <a:pt x="26" y="3"/>
                    <a:pt x="22" y="6"/>
                    <a:pt x="16" y="6"/>
                  </a:cubicBezTo>
                  <a:cubicBezTo>
                    <a:pt x="15" y="6"/>
                    <a:pt x="15" y="6"/>
                    <a:pt x="14" y="6"/>
                  </a:cubicBezTo>
                  <a:cubicBezTo>
                    <a:pt x="9" y="6"/>
                    <a:pt x="5" y="5"/>
                    <a:pt x="0" y="3"/>
                  </a:cubicBezTo>
                  <a:cubicBezTo>
                    <a:pt x="1" y="5"/>
                    <a:pt x="2" y="7"/>
                    <a:pt x="3" y="9"/>
                  </a:cubicBezTo>
                  <a:cubicBezTo>
                    <a:pt x="4" y="9"/>
                    <a:pt x="5" y="9"/>
                    <a:pt x="6" y="10"/>
                  </a:cubicBezTo>
                  <a:cubicBezTo>
                    <a:pt x="9" y="10"/>
                    <a:pt x="11" y="11"/>
                    <a:pt x="14" y="11"/>
                  </a:cubicBezTo>
                  <a:cubicBezTo>
                    <a:pt x="20" y="11"/>
                    <a:pt x="26" y="9"/>
                    <a:pt x="32" y="5"/>
                  </a:cubicBezTo>
                  <a:cubicBezTo>
                    <a:pt x="32" y="4"/>
                    <a:pt x="33" y="4"/>
                    <a:pt x="33" y="4"/>
                  </a:cubicBezTo>
                  <a:cubicBezTo>
                    <a:pt x="32" y="2"/>
                    <a:pt x="32" y="1"/>
                    <a:pt x="31" y="0"/>
                  </a:cubicBezTo>
                </a:path>
              </a:pathLst>
            </a:custGeom>
            <a:solidFill>
              <a:srgbClr val="F69E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7" name="Freeform 3291">
              <a:extLst>
                <a:ext uri="{FF2B5EF4-FFF2-40B4-BE49-F238E27FC236}">
                  <a16:creationId xmlns:a16="http://schemas.microsoft.com/office/drawing/2014/main" id="{5BB96688-0900-4E7C-ABF7-80729D0FDCAE}"/>
                </a:ext>
              </a:extLst>
            </p:cNvPr>
            <p:cNvSpPr>
              <a:spLocks/>
            </p:cNvSpPr>
            <p:nvPr/>
          </p:nvSpPr>
          <p:spPr bwMode="auto">
            <a:xfrm>
              <a:off x="342" y="380"/>
              <a:ext cx="5" cy="5"/>
            </a:xfrm>
            <a:custGeom>
              <a:avLst/>
              <a:gdLst>
                <a:gd name="T0" fmla="*/ 1 w 2"/>
                <a:gd name="T1" fmla="*/ 0 h 2"/>
                <a:gd name="T2" fmla="*/ 1 w 2"/>
                <a:gd name="T3" fmla="*/ 0 h 2"/>
                <a:gd name="T4" fmla="*/ 0 w 2"/>
                <a:gd name="T5" fmla="*/ 2 h 2"/>
                <a:gd name="T6" fmla="*/ 2 w 2"/>
                <a:gd name="T7" fmla="*/ 2 h 2"/>
                <a:gd name="T8" fmla="*/ 2 w 2"/>
                <a:gd name="T9" fmla="*/ 0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cubicBezTo>
                    <a:pt x="1" y="0"/>
                    <a:pt x="1" y="0"/>
                    <a:pt x="1" y="0"/>
                  </a:cubicBezTo>
                  <a:cubicBezTo>
                    <a:pt x="1" y="1"/>
                    <a:pt x="0" y="1"/>
                    <a:pt x="0" y="2"/>
                  </a:cubicBezTo>
                  <a:cubicBezTo>
                    <a:pt x="1" y="2"/>
                    <a:pt x="2" y="2"/>
                    <a:pt x="2" y="2"/>
                  </a:cubicBezTo>
                  <a:cubicBezTo>
                    <a:pt x="2" y="1"/>
                    <a:pt x="2" y="1"/>
                    <a:pt x="2" y="0"/>
                  </a:cubicBezTo>
                  <a:cubicBezTo>
                    <a:pt x="2" y="0"/>
                    <a:pt x="1" y="0"/>
                    <a:pt x="1" y="0"/>
                  </a:cubicBezTo>
                </a:path>
              </a:pathLst>
            </a:custGeom>
            <a:solidFill>
              <a:srgbClr val="FDE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8" name="Freeform 3292">
              <a:extLst>
                <a:ext uri="{FF2B5EF4-FFF2-40B4-BE49-F238E27FC236}">
                  <a16:creationId xmlns:a16="http://schemas.microsoft.com/office/drawing/2014/main" id="{1ADDBF1A-AA66-4AC6-97C1-87733B20CA41}"/>
                </a:ext>
              </a:extLst>
            </p:cNvPr>
            <p:cNvSpPr>
              <a:spLocks/>
            </p:cNvSpPr>
            <p:nvPr/>
          </p:nvSpPr>
          <p:spPr bwMode="auto">
            <a:xfrm>
              <a:off x="538" y="421"/>
              <a:ext cx="16" cy="10"/>
            </a:xfrm>
            <a:custGeom>
              <a:avLst/>
              <a:gdLst>
                <a:gd name="T0" fmla="*/ 4 w 7"/>
                <a:gd name="T1" fmla="*/ 0 h 4"/>
                <a:gd name="T2" fmla="*/ 0 w 7"/>
                <a:gd name="T3" fmla="*/ 0 h 4"/>
                <a:gd name="T4" fmla="*/ 3 w 7"/>
                <a:gd name="T5" fmla="*/ 4 h 4"/>
                <a:gd name="T6" fmla="*/ 7 w 7"/>
                <a:gd name="T7" fmla="*/ 2 h 4"/>
                <a:gd name="T8" fmla="*/ 6 w 7"/>
                <a:gd name="T9" fmla="*/ 0 h 4"/>
                <a:gd name="T10" fmla="*/ 4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4" y="0"/>
                  </a:moveTo>
                  <a:cubicBezTo>
                    <a:pt x="2" y="0"/>
                    <a:pt x="1" y="0"/>
                    <a:pt x="0" y="0"/>
                  </a:cubicBezTo>
                  <a:cubicBezTo>
                    <a:pt x="1" y="2"/>
                    <a:pt x="2" y="3"/>
                    <a:pt x="3" y="4"/>
                  </a:cubicBezTo>
                  <a:cubicBezTo>
                    <a:pt x="4" y="4"/>
                    <a:pt x="5" y="3"/>
                    <a:pt x="7" y="2"/>
                  </a:cubicBezTo>
                  <a:cubicBezTo>
                    <a:pt x="7" y="2"/>
                    <a:pt x="7" y="0"/>
                    <a:pt x="6" y="0"/>
                  </a:cubicBezTo>
                  <a:cubicBezTo>
                    <a:pt x="6" y="0"/>
                    <a:pt x="5" y="0"/>
                    <a:pt x="4" y="0"/>
                  </a:cubicBezTo>
                </a:path>
              </a:pathLst>
            </a:custGeom>
            <a:solidFill>
              <a:srgbClr val="F5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9" name="Freeform 3293">
              <a:extLst>
                <a:ext uri="{FF2B5EF4-FFF2-40B4-BE49-F238E27FC236}">
                  <a16:creationId xmlns:a16="http://schemas.microsoft.com/office/drawing/2014/main" id="{7458165F-9299-44EB-81FE-73DD7A2522A0}"/>
                </a:ext>
              </a:extLst>
            </p:cNvPr>
            <p:cNvSpPr>
              <a:spLocks/>
            </p:cNvSpPr>
            <p:nvPr/>
          </p:nvSpPr>
          <p:spPr bwMode="auto">
            <a:xfrm>
              <a:off x="530" y="282"/>
              <a:ext cx="20" cy="36"/>
            </a:xfrm>
            <a:custGeom>
              <a:avLst/>
              <a:gdLst>
                <a:gd name="T0" fmla="*/ 4 w 8"/>
                <a:gd name="T1" fmla="*/ 0 h 15"/>
                <a:gd name="T2" fmla="*/ 0 w 8"/>
                <a:gd name="T3" fmla="*/ 3 h 15"/>
                <a:gd name="T4" fmla="*/ 4 w 8"/>
                <a:gd name="T5" fmla="*/ 15 h 15"/>
                <a:gd name="T6" fmla="*/ 8 w 8"/>
                <a:gd name="T7" fmla="*/ 12 h 15"/>
                <a:gd name="T8" fmla="*/ 4 w 8"/>
                <a:gd name="T9" fmla="*/ 0 h 15"/>
              </a:gdLst>
              <a:ahLst/>
              <a:cxnLst>
                <a:cxn ang="0">
                  <a:pos x="T0" y="T1"/>
                </a:cxn>
                <a:cxn ang="0">
                  <a:pos x="T2" y="T3"/>
                </a:cxn>
                <a:cxn ang="0">
                  <a:pos x="T4" y="T5"/>
                </a:cxn>
                <a:cxn ang="0">
                  <a:pos x="T6" y="T7"/>
                </a:cxn>
                <a:cxn ang="0">
                  <a:pos x="T8" y="T9"/>
                </a:cxn>
              </a:cxnLst>
              <a:rect l="0" t="0" r="r" b="b"/>
              <a:pathLst>
                <a:path w="8" h="15">
                  <a:moveTo>
                    <a:pt x="4" y="0"/>
                  </a:moveTo>
                  <a:cubicBezTo>
                    <a:pt x="3" y="1"/>
                    <a:pt x="1" y="2"/>
                    <a:pt x="0" y="3"/>
                  </a:cubicBezTo>
                  <a:cubicBezTo>
                    <a:pt x="2" y="7"/>
                    <a:pt x="3" y="11"/>
                    <a:pt x="4" y="15"/>
                  </a:cubicBezTo>
                  <a:cubicBezTo>
                    <a:pt x="6" y="14"/>
                    <a:pt x="7" y="13"/>
                    <a:pt x="8" y="12"/>
                  </a:cubicBezTo>
                  <a:cubicBezTo>
                    <a:pt x="7" y="8"/>
                    <a:pt x="6" y="3"/>
                    <a:pt x="4" y="0"/>
                  </a:cubicBezTo>
                </a:path>
              </a:pathLst>
            </a:custGeom>
            <a:solidFill>
              <a:srgbClr val="F19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0" name="Freeform 3294">
              <a:extLst>
                <a:ext uri="{FF2B5EF4-FFF2-40B4-BE49-F238E27FC236}">
                  <a16:creationId xmlns:a16="http://schemas.microsoft.com/office/drawing/2014/main" id="{63F1D5A8-6BC7-4D78-A2AB-E062B480F619}"/>
                </a:ext>
              </a:extLst>
            </p:cNvPr>
            <p:cNvSpPr>
              <a:spLocks/>
            </p:cNvSpPr>
            <p:nvPr/>
          </p:nvSpPr>
          <p:spPr bwMode="auto">
            <a:xfrm>
              <a:off x="540" y="311"/>
              <a:ext cx="19" cy="31"/>
            </a:xfrm>
            <a:custGeom>
              <a:avLst/>
              <a:gdLst>
                <a:gd name="T0" fmla="*/ 4 w 8"/>
                <a:gd name="T1" fmla="*/ 0 h 13"/>
                <a:gd name="T2" fmla="*/ 0 w 8"/>
                <a:gd name="T3" fmla="*/ 3 h 13"/>
                <a:gd name="T4" fmla="*/ 3 w 8"/>
                <a:gd name="T5" fmla="*/ 11 h 13"/>
                <a:gd name="T6" fmla="*/ 4 w 8"/>
                <a:gd name="T7" fmla="*/ 13 h 13"/>
                <a:gd name="T8" fmla="*/ 8 w 8"/>
                <a:gd name="T9" fmla="*/ 11 h 13"/>
                <a:gd name="T10" fmla="*/ 4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4" y="0"/>
                  </a:moveTo>
                  <a:cubicBezTo>
                    <a:pt x="3" y="1"/>
                    <a:pt x="2" y="2"/>
                    <a:pt x="0" y="3"/>
                  </a:cubicBezTo>
                  <a:cubicBezTo>
                    <a:pt x="1" y="5"/>
                    <a:pt x="2" y="8"/>
                    <a:pt x="3" y="11"/>
                  </a:cubicBezTo>
                  <a:cubicBezTo>
                    <a:pt x="3" y="11"/>
                    <a:pt x="4" y="12"/>
                    <a:pt x="4" y="13"/>
                  </a:cubicBezTo>
                  <a:cubicBezTo>
                    <a:pt x="6" y="12"/>
                    <a:pt x="7" y="12"/>
                    <a:pt x="8" y="11"/>
                  </a:cubicBezTo>
                  <a:cubicBezTo>
                    <a:pt x="7" y="7"/>
                    <a:pt x="5" y="4"/>
                    <a:pt x="4" y="0"/>
                  </a:cubicBezTo>
                </a:path>
              </a:pathLst>
            </a:custGeom>
            <a:solidFill>
              <a:srgbClr val="F18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1" name="Freeform 3295">
              <a:extLst>
                <a:ext uri="{FF2B5EF4-FFF2-40B4-BE49-F238E27FC236}">
                  <a16:creationId xmlns:a16="http://schemas.microsoft.com/office/drawing/2014/main" id="{148BF4C4-79AE-4C1C-9B93-33F4190BE831}"/>
                </a:ext>
              </a:extLst>
            </p:cNvPr>
            <p:cNvSpPr>
              <a:spLocks/>
            </p:cNvSpPr>
            <p:nvPr/>
          </p:nvSpPr>
          <p:spPr bwMode="auto">
            <a:xfrm>
              <a:off x="316" y="297"/>
              <a:ext cx="64" cy="64"/>
            </a:xfrm>
            <a:custGeom>
              <a:avLst/>
              <a:gdLst>
                <a:gd name="T0" fmla="*/ 27 w 27"/>
                <a:gd name="T1" fmla="*/ 0 h 27"/>
                <a:gd name="T2" fmla="*/ 18 w 27"/>
                <a:gd name="T3" fmla="*/ 10 h 27"/>
                <a:gd name="T4" fmla="*/ 0 w 27"/>
                <a:gd name="T5" fmla="*/ 27 h 27"/>
                <a:gd name="T6" fmla="*/ 5 w 27"/>
                <a:gd name="T7" fmla="*/ 27 h 27"/>
                <a:gd name="T8" fmla="*/ 27 w 27"/>
                <a:gd name="T9" fmla="*/ 6 h 27"/>
                <a:gd name="T10" fmla="*/ 27 w 27"/>
                <a:gd name="T11" fmla="*/ 0 h 27"/>
              </a:gdLst>
              <a:ahLst/>
              <a:cxnLst>
                <a:cxn ang="0">
                  <a:pos x="T0" y="T1"/>
                </a:cxn>
                <a:cxn ang="0">
                  <a:pos x="T2" y="T3"/>
                </a:cxn>
                <a:cxn ang="0">
                  <a:pos x="T4" y="T5"/>
                </a:cxn>
                <a:cxn ang="0">
                  <a:pos x="T6" y="T7"/>
                </a:cxn>
                <a:cxn ang="0">
                  <a:pos x="T8" y="T9"/>
                </a:cxn>
                <a:cxn ang="0">
                  <a:pos x="T10" y="T11"/>
                </a:cxn>
              </a:cxnLst>
              <a:rect l="0" t="0" r="r" b="b"/>
              <a:pathLst>
                <a:path w="27" h="27">
                  <a:moveTo>
                    <a:pt x="27" y="0"/>
                  </a:moveTo>
                  <a:cubicBezTo>
                    <a:pt x="24" y="3"/>
                    <a:pt x="21" y="7"/>
                    <a:pt x="18" y="10"/>
                  </a:cubicBezTo>
                  <a:cubicBezTo>
                    <a:pt x="13" y="16"/>
                    <a:pt x="7" y="24"/>
                    <a:pt x="0" y="27"/>
                  </a:cubicBezTo>
                  <a:cubicBezTo>
                    <a:pt x="2" y="27"/>
                    <a:pt x="3" y="27"/>
                    <a:pt x="5" y="27"/>
                  </a:cubicBezTo>
                  <a:cubicBezTo>
                    <a:pt x="14" y="23"/>
                    <a:pt x="21" y="13"/>
                    <a:pt x="27" y="6"/>
                  </a:cubicBezTo>
                  <a:cubicBezTo>
                    <a:pt x="27" y="4"/>
                    <a:pt x="27" y="2"/>
                    <a:pt x="27" y="0"/>
                  </a:cubicBezTo>
                </a:path>
              </a:pathLst>
            </a:custGeom>
            <a:solidFill>
              <a:srgbClr val="F19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2" name="Freeform 3296">
              <a:extLst>
                <a:ext uri="{FF2B5EF4-FFF2-40B4-BE49-F238E27FC236}">
                  <a16:creationId xmlns:a16="http://schemas.microsoft.com/office/drawing/2014/main" id="{B8D5529B-C541-4B03-A94C-7F358DFB85AF}"/>
                </a:ext>
              </a:extLst>
            </p:cNvPr>
            <p:cNvSpPr>
              <a:spLocks/>
            </p:cNvSpPr>
            <p:nvPr/>
          </p:nvSpPr>
          <p:spPr bwMode="auto">
            <a:xfrm>
              <a:off x="380" y="242"/>
              <a:ext cx="160" cy="69"/>
            </a:xfrm>
            <a:custGeom>
              <a:avLst/>
              <a:gdLst>
                <a:gd name="T0" fmla="*/ 40 w 67"/>
                <a:gd name="T1" fmla="*/ 0 h 29"/>
                <a:gd name="T2" fmla="*/ 40 w 67"/>
                <a:gd name="T3" fmla="*/ 0 h 29"/>
                <a:gd name="T4" fmla="*/ 6 w 67"/>
                <a:gd name="T5" fmla="*/ 16 h 29"/>
                <a:gd name="T6" fmla="*/ 0 w 67"/>
                <a:gd name="T7" fmla="*/ 23 h 29"/>
                <a:gd name="T8" fmla="*/ 0 w 67"/>
                <a:gd name="T9" fmla="*/ 29 h 29"/>
                <a:gd name="T10" fmla="*/ 2 w 67"/>
                <a:gd name="T11" fmla="*/ 27 h 29"/>
                <a:gd name="T12" fmla="*/ 40 w 67"/>
                <a:gd name="T13" fmla="*/ 5 h 29"/>
                <a:gd name="T14" fmla="*/ 44 w 67"/>
                <a:gd name="T15" fmla="*/ 5 h 29"/>
                <a:gd name="T16" fmla="*/ 63 w 67"/>
                <a:gd name="T17" fmla="*/ 20 h 29"/>
                <a:gd name="T18" fmla="*/ 67 w 67"/>
                <a:gd name="T19" fmla="*/ 17 h 29"/>
                <a:gd name="T20" fmla="*/ 67 w 67"/>
                <a:gd name="T21" fmla="*/ 16 h 29"/>
                <a:gd name="T22" fmla="*/ 40 w 67"/>
                <a:gd name="T2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29">
                  <a:moveTo>
                    <a:pt x="40" y="0"/>
                  </a:moveTo>
                  <a:cubicBezTo>
                    <a:pt x="40" y="0"/>
                    <a:pt x="40" y="0"/>
                    <a:pt x="40" y="0"/>
                  </a:cubicBezTo>
                  <a:cubicBezTo>
                    <a:pt x="27" y="1"/>
                    <a:pt x="16" y="8"/>
                    <a:pt x="6" y="16"/>
                  </a:cubicBezTo>
                  <a:cubicBezTo>
                    <a:pt x="4" y="19"/>
                    <a:pt x="2" y="21"/>
                    <a:pt x="0" y="23"/>
                  </a:cubicBezTo>
                  <a:cubicBezTo>
                    <a:pt x="0" y="25"/>
                    <a:pt x="0" y="27"/>
                    <a:pt x="0" y="29"/>
                  </a:cubicBezTo>
                  <a:cubicBezTo>
                    <a:pt x="0" y="29"/>
                    <a:pt x="1" y="28"/>
                    <a:pt x="2" y="27"/>
                  </a:cubicBezTo>
                  <a:cubicBezTo>
                    <a:pt x="12" y="16"/>
                    <a:pt x="24" y="5"/>
                    <a:pt x="40" y="5"/>
                  </a:cubicBezTo>
                  <a:cubicBezTo>
                    <a:pt x="41" y="5"/>
                    <a:pt x="43" y="5"/>
                    <a:pt x="44" y="5"/>
                  </a:cubicBezTo>
                  <a:cubicBezTo>
                    <a:pt x="54" y="6"/>
                    <a:pt x="59" y="12"/>
                    <a:pt x="63" y="20"/>
                  </a:cubicBezTo>
                  <a:cubicBezTo>
                    <a:pt x="64" y="19"/>
                    <a:pt x="66" y="18"/>
                    <a:pt x="67" y="17"/>
                  </a:cubicBezTo>
                  <a:cubicBezTo>
                    <a:pt x="67" y="17"/>
                    <a:pt x="67" y="17"/>
                    <a:pt x="67" y="16"/>
                  </a:cubicBezTo>
                  <a:cubicBezTo>
                    <a:pt x="61" y="6"/>
                    <a:pt x="52" y="0"/>
                    <a:pt x="40" y="0"/>
                  </a:cubicBezTo>
                </a:path>
              </a:pathLst>
            </a:custGeom>
            <a:solidFill>
              <a:srgbClr val="F69E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3" name="Freeform 3297">
              <a:extLst>
                <a:ext uri="{FF2B5EF4-FFF2-40B4-BE49-F238E27FC236}">
                  <a16:creationId xmlns:a16="http://schemas.microsoft.com/office/drawing/2014/main" id="{772EAA3D-C9DC-452B-BF92-91FCE86D2132}"/>
                </a:ext>
              </a:extLst>
            </p:cNvPr>
            <p:cNvSpPr>
              <a:spLocks/>
            </p:cNvSpPr>
            <p:nvPr/>
          </p:nvSpPr>
          <p:spPr bwMode="auto">
            <a:xfrm>
              <a:off x="309" y="361"/>
              <a:ext cx="19" cy="5"/>
            </a:xfrm>
            <a:custGeom>
              <a:avLst/>
              <a:gdLst>
                <a:gd name="T0" fmla="*/ 3 w 8"/>
                <a:gd name="T1" fmla="*/ 0 h 2"/>
                <a:gd name="T2" fmla="*/ 0 w 8"/>
                <a:gd name="T3" fmla="*/ 1 h 2"/>
                <a:gd name="T4" fmla="*/ 1 w 8"/>
                <a:gd name="T5" fmla="*/ 2 h 2"/>
                <a:gd name="T6" fmla="*/ 1 w 8"/>
                <a:gd name="T7" fmla="*/ 2 h 2"/>
                <a:gd name="T8" fmla="*/ 8 w 8"/>
                <a:gd name="T9" fmla="*/ 0 h 2"/>
                <a:gd name="T10" fmla="*/ 3 w 8"/>
                <a:gd name="T11" fmla="*/ 0 h 2"/>
              </a:gdLst>
              <a:ahLst/>
              <a:cxnLst>
                <a:cxn ang="0">
                  <a:pos x="T0" y="T1"/>
                </a:cxn>
                <a:cxn ang="0">
                  <a:pos x="T2" y="T3"/>
                </a:cxn>
                <a:cxn ang="0">
                  <a:pos x="T4" y="T5"/>
                </a:cxn>
                <a:cxn ang="0">
                  <a:pos x="T6" y="T7"/>
                </a:cxn>
                <a:cxn ang="0">
                  <a:pos x="T8" y="T9"/>
                </a:cxn>
                <a:cxn ang="0">
                  <a:pos x="T10" y="T11"/>
                </a:cxn>
              </a:cxnLst>
              <a:rect l="0" t="0" r="r" b="b"/>
              <a:pathLst>
                <a:path w="8" h="2">
                  <a:moveTo>
                    <a:pt x="3" y="0"/>
                  </a:moveTo>
                  <a:cubicBezTo>
                    <a:pt x="2" y="0"/>
                    <a:pt x="1" y="0"/>
                    <a:pt x="0" y="1"/>
                  </a:cubicBezTo>
                  <a:cubicBezTo>
                    <a:pt x="0" y="1"/>
                    <a:pt x="0" y="2"/>
                    <a:pt x="1" y="2"/>
                  </a:cubicBezTo>
                  <a:cubicBezTo>
                    <a:pt x="1" y="2"/>
                    <a:pt x="1" y="2"/>
                    <a:pt x="1" y="2"/>
                  </a:cubicBezTo>
                  <a:cubicBezTo>
                    <a:pt x="3" y="2"/>
                    <a:pt x="6" y="1"/>
                    <a:pt x="8" y="0"/>
                  </a:cubicBezTo>
                  <a:cubicBezTo>
                    <a:pt x="6" y="0"/>
                    <a:pt x="5" y="0"/>
                    <a:pt x="3" y="0"/>
                  </a:cubicBezTo>
                </a:path>
              </a:pathLst>
            </a:custGeom>
            <a:solidFill>
              <a:srgbClr val="FDE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4" name="Freeform 3298">
              <a:extLst>
                <a:ext uri="{FF2B5EF4-FFF2-40B4-BE49-F238E27FC236}">
                  <a16:creationId xmlns:a16="http://schemas.microsoft.com/office/drawing/2014/main" id="{708150AD-3E7B-4532-B77E-CEBC4054D965}"/>
                </a:ext>
              </a:extLst>
            </p:cNvPr>
            <p:cNvSpPr>
              <a:spLocks/>
            </p:cNvSpPr>
            <p:nvPr/>
          </p:nvSpPr>
          <p:spPr bwMode="auto">
            <a:xfrm>
              <a:off x="550" y="337"/>
              <a:ext cx="16" cy="17"/>
            </a:xfrm>
            <a:custGeom>
              <a:avLst/>
              <a:gdLst>
                <a:gd name="T0" fmla="*/ 4 w 7"/>
                <a:gd name="T1" fmla="*/ 0 h 7"/>
                <a:gd name="T2" fmla="*/ 0 w 7"/>
                <a:gd name="T3" fmla="*/ 2 h 7"/>
                <a:gd name="T4" fmla="*/ 3 w 7"/>
                <a:gd name="T5" fmla="*/ 7 h 7"/>
                <a:gd name="T6" fmla="*/ 7 w 7"/>
                <a:gd name="T7" fmla="*/ 4 h 7"/>
                <a:gd name="T8" fmla="*/ 4 w 7"/>
                <a:gd name="T9" fmla="*/ 0 h 7"/>
              </a:gdLst>
              <a:ahLst/>
              <a:cxnLst>
                <a:cxn ang="0">
                  <a:pos x="T0" y="T1"/>
                </a:cxn>
                <a:cxn ang="0">
                  <a:pos x="T2" y="T3"/>
                </a:cxn>
                <a:cxn ang="0">
                  <a:pos x="T4" y="T5"/>
                </a:cxn>
                <a:cxn ang="0">
                  <a:pos x="T6" y="T7"/>
                </a:cxn>
                <a:cxn ang="0">
                  <a:pos x="T8" y="T9"/>
                </a:cxn>
              </a:cxnLst>
              <a:rect l="0" t="0" r="r" b="b"/>
              <a:pathLst>
                <a:path w="7" h="7">
                  <a:moveTo>
                    <a:pt x="4" y="0"/>
                  </a:moveTo>
                  <a:cubicBezTo>
                    <a:pt x="3" y="1"/>
                    <a:pt x="2" y="1"/>
                    <a:pt x="0" y="2"/>
                  </a:cubicBezTo>
                  <a:cubicBezTo>
                    <a:pt x="1" y="4"/>
                    <a:pt x="2" y="5"/>
                    <a:pt x="3" y="7"/>
                  </a:cubicBezTo>
                  <a:cubicBezTo>
                    <a:pt x="4" y="6"/>
                    <a:pt x="6" y="5"/>
                    <a:pt x="7" y="4"/>
                  </a:cubicBezTo>
                  <a:cubicBezTo>
                    <a:pt x="6" y="3"/>
                    <a:pt x="5" y="1"/>
                    <a:pt x="4" y="0"/>
                  </a:cubicBezTo>
                </a:path>
              </a:pathLst>
            </a:custGeom>
            <a:solidFill>
              <a:srgbClr val="FDE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5" name="Freeform 3299">
              <a:extLst>
                <a:ext uri="{FF2B5EF4-FFF2-40B4-BE49-F238E27FC236}">
                  <a16:creationId xmlns:a16="http://schemas.microsoft.com/office/drawing/2014/main" id="{D322ADA4-A174-4F56-B830-01BE0BB95BE4}"/>
                </a:ext>
              </a:extLst>
            </p:cNvPr>
            <p:cNvSpPr>
              <a:spLocks/>
            </p:cNvSpPr>
            <p:nvPr/>
          </p:nvSpPr>
          <p:spPr bwMode="auto">
            <a:xfrm>
              <a:off x="294" y="136"/>
              <a:ext cx="270" cy="223"/>
            </a:xfrm>
            <a:custGeom>
              <a:avLst/>
              <a:gdLst>
                <a:gd name="T0" fmla="*/ 89 w 113"/>
                <a:gd name="T1" fmla="*/ 0 h 93"/>
                <a:gd name="T2" fmla="*/ 80 w 113"/>
                <a:gd name="T3" fmla="*/ 1 h 93"/>
                <a:gd name="T4" fmla="*/ 79 w 113"/>
                <a:gd name="T5" fmla="*/ 1 h 93"/>
                <a:gd name="T6" fmla="*/ 59 w 113"/>
                <a:gd name="T7" fmla="*/ 14 h 93"/>
                <a:gd name="T8" fmla="*/ 56 w 113"/>
                <a:gd name="T9" fmla="*/ 16 h 93"/>
                <a:gd name="T10" fmla="*/ 55 w 113"/>
                <a:gd name="T11" fmla="*/ 17 h 93"/>
                <a:gd name="T12" fmla="*/ 52 w 113"/>
                <a:gd name="T13" fmla="*/ 19 h 93"/>
                <a:gd name="T14" fmla="*/ 43 w 113"/>
                <a:gd name="T15" fmla="*/ 28 h 93"/>
                <a:gd name="T16" fmla="*/ 41 w 113"/>
                <a:gd name="T17" fmla="*/ 29 h 93"/>
                <a:gd name="T18" fmla="*/ 26 w 113"/>
                <a:gd name="T19" fmla="*/ 58 h 93"/>
                <a:gd name="T20" fmla="*/ 15 w 113"/>
                <a:gd name="T21" fmla="*/ 75 h 93"/>
                <a:gd name="T22" fmla="*/ 2 w 113"/>
                <a:gd name="T23" fmla="*/ 89 h 93"/>
                <a:gd name="T24" fmla="*/ 0 w 113"/>
                <a:gd name="T25" fmla="*/ 93 h 93"/>
                <a:gd name="T26" fmla="*/ 5 w 113"/>
                <a:gd name="T27" fmla="*/ 93 h 93"/>
                <a:gd name="T28" fmla="*/ 5 w 113"/>
                <a:gd name="T29" fmla="*/ 93 h 93"/>
                <a:gd name="T30" fmla="*/ 18 w 113"/>
                <a:gd name="T31" fmla="*/ 80 h 93"/>
                <a:gd name="T32" fmla="*/ 28 w 113"/>
                <a:gd name="T33" fmla="*/ 64 h 93"/>
                <a:gd name="T34" fmla="*/ 46 w 113"/>
                <a:gd name="T35" fmla="*/ 30 h 93"/>
                <a:gd name="T36" fmla="*/ 79 w 113"/>
                <a:gd name="T37" fmla="*/ 5 h 93"/>
                <a:gd name="T38" fmla="*/ 88 w 113"/>
                <a:gd name="T39" fmla="*/ 4 h 93"/>
                <a:gd name="T40" fmla="*/ 105 w 113"/>
                <a:gd name="T41" fmla="*/ 7 h 93"/>
                <a:gd name="T42" fmla="*/ 113 w 113"/>
                <a:gd name="T43" fmla="*/ 7 h 93"/>
                <a:gd name="T44" fmla="*/ 89 w 113"/>
                <a:gd name="T4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93">
                  <a:moveTo>
                    <a:pt x="89" y="0"/>
                  </a:moveTo>
                  <a:cubicBezTo>
                    <a:pt x="86" y="0"/>
                    <a:pt x="83" y="0"/>
                    <a:pt x="80" y="1"/>
                  </a:cubicBezTo>
                  <a:cubicBezTo>
                    <a:pt x="80" y="1"/>
                    <a:pt x="79" y="1"/>
                    <a:pt x="79" y="1"/>
                  </a:cubicBezTo>
                  <a:cubicBezTo>
                    <a:pt x="72" y="5"/>
                    <a:pt x="66" y="9"/>
                    <a:pt x="59" y="14"/>
                  </a:cubicBezTo>
                  <a:cubicBezTo>
                    <a:pt x="58" y="14"/>
                    <a:pt x="57" y="15"/>
                    <a:pt x="56" y="16"/>
                  </a:cubicBezTo>
                  <a:cubicBezTo>
                    <a:pt x="56" y="16"/>
                    <a:pt x="56" y="16"/>
                    <a:pt x="55" y="17"/>
                  </a:cubicBezTo>
                  <a:cubicBezTo>
                    <a:pt x="54" y="18"/>
                    <a:pt x="53" y="18"/>
                    <a:pt x="52" y="19"/>
                  </a:cubicBezTo>
                  <a:cubicBezTo>
                    <a:pt x="49" y="22"/>
                    <a:pt x="46" y="25"/>
                    <a:pt x="43" y="28"/>
                  </a:cubicBezTo>
                  <a:cubicBezTo>
                    <a:pt x="42" y="28"/>
                    <a:pt x="42" y="29"/>
                    <a:pt x="41" y="29"/>
                  </a:cubicBezTo>
                  <a:cubicBezTo>
                    <a:pt x="36" y="38"/>
                    <a:pt x="31" y="48"/>
                    <a:pt x="26" y="58"/>
                  </a:cubicBezTo>
                  <a:cubicBezTo>
                    <a:pt x="23" y="64"/>
                    <a:pt x="20" y="70"/>
                    <a:pt x="15" y="75"/>
                  </a:cubicBezTo>
                  <a:cubicBezTo>
                    <a:pt x="11" y="80"/>
                    <a:pt x="6" y="84"/>
                    <a:pt x="2" y="89"/>
                  </a:cubicBezTo>
                  <a:cubicBezTo>
                    <a:pt x="1" y="90"/>
                    <a:pt x="0" y="92"/>
                    <a:pt x="0" y="93"/>
                  </a:cubicBezTo>
                  <a:cubicBezTo>
                    <a:pt x="2" y="93"/>
                    <a:pt x="3" y="93"/>
                    <a:pt x="5" y="93"/>
                  </a:cubicBezTo>
                  <a:cubicBezTo>
                    <a:pt x="5" y="93"/>
                    <a:pt x="5" y="93"/>
                    <a:pt x="5" y="93"/>
                  </a:cubicBezTo>
                  <a:cubicBezTo>
                    <a:pt x="8" y="88"/>
                    <a:pt x="14" y="84"/>
                    <a:pt x="18" y="80"/>
                  </a:cubicBezTo>
                  <a:cubicBezTo>
                    <a:pt x="21" y="75"/>
                    <a:pt x="25" y="70"/>
                    <a:pt x="28" y="64"/>
                  </a:cubicBezTo>
                  <a:cubicBezTo>
                    <a:pt x="34" y="53"/>
                    <a:pt x="39" y="41"/>
                    <a:pt x="46" y="30"/>
                  </a:cubicBezTo>
                  <a:cubicBezTo>
                    <a:pt x="54" y="18"/>
                    <a:pt x="64" y="8"/>
                    <a:pt x="79" y="5"/>
                  </a:cubicBezTo>
                  <a:cubicBezTo>
                    <a:pt x="82" y="4"/>
                    <a:pt x="85" y="4"/>
                    <a:pt x="88" y="4"/>
                  </a:cubicBezTo>
                  <a:cubicBezTo>
                    <a:pt x="94" y="4"/>
                    <a:pt x="100" y="5"/>
                    <a:pt x="105" y="7"/>
                  </a:cubicBezTo>
                  <a:cubicBezTo>
                    <a:pt x="108" y="7"/>
                    <a:pt x="111" y="7"/>
                    <a:pt x="113" y="7"/>
                  </a:cubicBezTo>
                  <a:cubicBezTo>
                    <a:pt x="106" y="2"/>
                    <a:pt x="98" y="0"/>
                    <a:pt x="89" y="0"/>
                  </a:cubicBezTo>
                </a:path>
              </a:pathLst>
            </a:custGeom>
            <a:solidFill>
              <a:srgbClr val="F19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6" name="Freeform 3300">
              <a:extLst>
                <a:ext uri="{FF2B5EF4-FFF2-40B4-BE49-F238E27FC236}">
                  <a16:creationId xmlns:a16="http://schemas.microsoft.com/office/drawing/2014/main" id="{3D9EBAC5-D6E8-44B6-AC27-47E1485CE50D}"/>
                </a:ext>
              </a:extLst>
            </p:cNvPr>
            <p:cNvSpPr>
              <a:spLocks/>
            </p:cNvSpPr>
            <p:nvPr/>
          </p:nvSpPr>
          <p:spPr bwMode="auto">
            <a:xfrm>
              <a:off x="392" y="139"/>
              <a:ext cx="93" cy="67"/>
            </a:xfrm>
            <a:custGeom>
              <a:avLst/>
              <a:gdLst>
                <a:gd name="T0" fmla="*/ 39 w 39"/>
                <a:gd name="T1" fmla="*/ 0 h 28"/>
                <a:gd name="T2" fmla="*/ 5 w 39"/>
                <a:gd name="T3" fmla="*/ 21 h 28"/>
                <a:gd name="T4" fmla="*/ 0 w 39"/>
                <a:gd name="T5" fmla="*/ 28 h 28"/>
                <a:gd name="T6" fmla="*/ 2 w 39"/>
                <a:gd name="T7" fmla="*/ 27 h 28"/>
                <a:gd name="T8" fmla="*/ 11 w 39"/>
                <a:gd name="T9" fmla="*/ 18 h 28"/>
                <a:gd name="T10" fmla="*/ 14 w 39"/>
                <a:gd name="T11" fmla="*/ 16 h 28"/>
                <a:gd name="T12" fmla="*/ 15 w 39"/>
                <a:gd name="T13" fmla="*/ 15 h 28"/>
                <a:gd name="T14" fmla="*/ 18 w 39"/>
                <a:gd name="T15" fmla="*/ 13 h 28"/>
                <a:gd name="T16" fmla="*/ 38 w 39"/>
                <a:gd name="T17" fmla="*/ 0 h 28"/>
                <a:gd name="T18" fmla="*/ 39 w 39"/>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28">
                  <a:moveTo>
                    <a:pt x="39" y="0"/>
                  </a:moveTo>
                  <a:cubicBezTo>
                    <a:pt x="26" y="2"/>
                    <a:pt x="14" y="10"/>
                    <a:pt x="5" y="21"/>
                  </a:cubicBezTo>
                  <a:cubicBezTo>
                    <a:pt x="4" y="23"/>
                    <a:pt x="2" y="26"/>
                    <a:pt x="0" y="28"/>
                  </a:cubicBezTo>
                  <a:cubicBezTo>
                    <a:pt x="1" y="28"/>
                    <a:pt x="1" y="27"/>
                    <a:pt x="2" y="27"/>
                  </a:cubicBezTo>
                  <a:cubicBezTo>
                    <a:pt x="5" y="24"/>
                    <a:pt x="8" y="21"/>
                    <a:pt x="11" y="18"/>
                  </a:cubicBezTo>
                  <a:cubicBezTo>
                    <a:pt x="12" y="17"/>
                    <a:pt x="13" y="17"/>
                    <a:pt x="14" y="16"/>
                  </a:cubicBezTo>
                  <a:cubicBezTo>
                    <a:pt x="15" y="15"/>
                    <a:pt x="15" y="15"/>
                    <a:pt x="15" y="15"/>
                  </a:cubicBezTo>
                  <a:cubicBezTo>
                    <a:pt x="16" y="14"/>
                    <a:pt x="17" y="13"/>
                    <a:pt x="18" y="13"/>
                  </a:cubicBezTo>
                  <a:cubicBezTo>
                    <a:pt x="25" y="8"/>
                    <a:pt x="31" y="4"/>
                    <a:pt x="38" y="0"/>
                  </a:cubicBezTo>
                  <a:cubicBezTo>
                    <a:pt x="38" y="0"/>
                    <a:pt x="39" y="0"/>
                    <a:pt x="39" y="0"/>
                  </a:cubicBezTo>
                </a:path>
              </a:pathLst>
            </a:custGeom>
            <a:solidFill>
              <a:srgbClr val="F18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7" name="Freeform 3301">
              <a:extLst>
                <a:ext uri="{FF2B5EF4-FFF2-40B4-BE49-F238E27FC236}">
                  <a16:creationId xmlns:a16="http://schemas.microsoft.com/office/drawing/2014/main" id="{80706B26-AD8C-40B4-A102-8DB4287BDEA7}"/>
                </a:ext>
              </a:extLst>
            </p:cNvPr>
            <p:cNvSpPr>
              <a:spLocks/>
            </p:cNvSpPr>
            <p:nvPr/>
          </p:nvSpPr>
          <p:spPr bwMode="auto">
            <a:xfrm>
              <a:off x="609" y="251"/>
              <a:ext cx="12" cy="36"/>
            </a:xfrm>
            <a:custGeom>
              <a:avLst/>
              <a:gdLst>
                <a:gd name="T0" fmla="*/ 5 w 5"/>
                <a:gd name="T1" fmla="*/ 0 h 15"/>
                <a:gd name="T2" fmla="*/ 2 w 5"/>
                <a:gd name="T3" fmla="*/ 1 h 15"/>
                <a:gd name="T4" fmla="*/ 0 w 5"/>
                <a:gd name="T5" fmla="*/ 15 h 15"/>
                <a:gd name="T6" fmla="*/ 4 w 5"/>
                <a:gd name="T7" fmla="*/ 14 h 15"/>
                <a:gd name="T8" fmla="*/ 5 w 5"/>
                <a:gd name="T9" fmla="*/ 0 h 15"/>
              </a:gdLst>
              <a:ahLst/>
              <a:cxnLst>
                <a:cxn ang="0">
                  <a:pos x="T0" y="T1"/>
                </a:cxn>
                <a:cxn ang="0">
                  <a:pos x="T2" y="T3"/>
                </a:cxn>
                <a:cxn ang="0">
                  <a:pos x="T4" y="T5"/>
                </a:cxn>
                <a:cxn ang="0">
                  <a:pos x="T6" y="T7"/>
                </a:cxn>
                <a:cxn ang="0">
                  <a:pos x="T8" y="T9"/>
                </a:cxn>
              </a:cxnLst>
              <a:rect l="0" t="0" r="r" b="b"/>
              <a:pathLst>
                <a:path w="5" h="15">
                  <a:moveTo>
                    <a:pt x="5" y="0"/>
                  </a:moveTo>
                  <a:cubicBezTo>
                    <a:pt x="4" y="0"/>
                    <a:pt x="3" y="1"/>
                    <a:pt x="2" y="1"/>
                  </a:cubicBezTo>
                  <a:cubicBezTo>
                    <a:pt x="2" y="5"/>
                    <a:pt x="1" y="10"/>
                    <a:pt x="0" y="15"/>
                  </a:cubicBezTo>
                  <a:cubicBezTo>
                    <a:pt x="2" y="14"/>
                    <a:pt x="3" y="14"/>
                    <a:pt x="4" y="14"/>
                  </a:cubicBezTo>
                  <a:cubicBezTo>
                    <a:pt x="4" y="9"/>
                    <a:pt x="5" y="5"/>
                    <a:pt x="5" y="0"/>
                  </a:cubicBezTo>
                </a:path>
              </a:pathLst>
            </a:custGeom>
            <a:solidFill>
              <a:srgbClr val="F19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8" name="Freeform 3302">
              <a:extLst>
                <a:ext uri="{FF2B5EF4-FFF2-40B4-BE49-F238E27FC236}">
                  <a16:creationId xmlns:a16="http://schemas.microsoft.com/office/drawing/2014/main" id="{003A602B-0020-4193-A123-B0A08F35D994}"/>
                </a:ext>
              </a:extLst>
            </p:cNvPr>
            <p:cNvSpPr>
              <a:spLocks/>
            </p:cNvSpPr>
            <p:nvPr/>
          </p:nvSpPr>
          <p:spPr bwMode="auto">
            <a:xfrm>
              <a:off x="609" y="285"/>
              <a:ext cx="10" cy="28"/>
            </a:xfrm>
            <a:custGeom>
              <a:avLst/>
              <a:gdLst>
                <a:gd name="T0" fmla="*/ 4 w 4"/>
                <a:gd name="T1" fmla="*/ 0 h 12"/>
                <a:gd name="T2" fmla="*/ 0 w 4"/>
                <a:gd name="T3" fmla="*/ 1 h 12"/>
                <a:gd name="T4" fmla="*/ 0 w 4"/>
                <a:gd name="T5" fmla="*/ 8 h 12"/>
                <a:gd name="T6" fmla="*/ 1 w 4"/>
                <a:gd name="T7" fmla="*/ 12 h 12"/>
                <a:gd name="T8" fmla="*/ 2 w 4"/>
                <a:gd name="T9" fmla="*/ 12 h 12"/>
                <a:gd name="T10" fmla="*/ 4 w 4"/>
                <a:gd name="T11" fmla="*/ 11 h 12"/>
                <a:gd name="T12" fmla="*/ 3 w 4"/>
                <a:gd name="T13" fmla="*/ 8 h 12"/>
                <a:gd name="T14" fmla="*/ 4 w 4"/>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2">
                  <a:moveTo>
                    <a:pt x="4" y="0"/>
                  </a:moveTo>
                  <a:cubicBezTo>
                    <a:pt x="3" y="0"/>
                    <a:pt x="2" y="0"/>
                    <a:pt x="0" y="1"/>
                  </a:cubicBezTo>
                  <a:cubicBezTo>
                    <a:pt x="0" y="3"/>
                    <a:pt x="0" y="5"/>
                    <a:pt x="0" y="8"/>
                  </a:cubicBezTo>
                  <a:cubicBezTo>
                    <a:pt x="1" y="9"/>
                    <a:pt x="1" y="11"/>
                    <a:pt x="1" y="12"/>
                  </a:cubicBezTo>
                  <a:cubicBezTo>
                    <a:pt x="1" y="12"/>
                    <a:pt x="1" y="12"/>
                    <a:pt x="2" y="12"/>
                  </a:cubicBezTo>
                  <a:cubicBezTo>
                    <a:pt x="2" y="12"/>
                    <a:pt x="3" y="11"/>
                    <a:pt x="4" y="11"/>
                  </a:cubicBezTo>
                  <a:cubicBezTo>
                    <a:pt x="4" y="10"/>
                    <a:pt x="4" y="9"/>
                    <a:pt x="3" y="8"/>
                  </a:cubicBezTo>
                  <a:cubicBezTo>
                    <a:pt x="3" y="5"/>
                    <a:pt x="3" y="3"/>
                    <a:pt x="4" y="0"/>
                  </a:cubicBezTo>
                </a:path>
              </a:pathLst>
            </a:custGeom>
            <a:solidFill>
              <a:srgbClr val="F18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9" name="Freeform 3303">
              <a:extLst>
                <a:ext uri="{FF2B5EF4-FFF2-40B4-BE49-F238E27FC236}">
                  <a16:creationId xmlns:a16="http://schemas.microsoft.com/office/drawing/2014/main" id="{BFCB971C-C256-49ED-AA16-AB418869EF7C}"/>
                </a:ext>
              </a:extLst>
            </p:cNvPr>
            <p:cNvSpPr>
              <a:spLocks/>
            </p:cNvSpPr>
            <p:nvPr/>
          </p:nvSpPr>
          <p:spPr bwMode="auto">
            <a:xfrm>
              <a:off x="294" y="390"/>
              <a:ext cx="167" cy="148"/>
            </a:xfrm>
            <a:custGeom>
              <a:avLst/>
              <a:gdLst>
                <a:gd name="T0" fmla="*/ 6 w 70"/>
                <a:gd name="T1" fmla="*/ 0 h 62"/>
                <a:gd name="T2" fmla="*/ 2 w 70"/>
                <a:gd name="T3" fmla="*/ 0 h 62"/>
                <a:gd name="T4" fmla="*/ 0 w 70"/>
                <a:gd name="T5" fmla="*/ 0 h 62"/>
                <a:gd name="T6" fmla="*/ 9 w 70"/>
                <a:gd name="T7" fmla="*/ 12 h 62"/>
                <a:gd name="T8" fmla="*/ 26 w 70"/>
                <a:gd name="T9" fmla="*/ 39 h 62"/>
                <a:gd name="T10" fmla="*/ 42 w 70"/>
                <a:gd name="T11" fmla="*/ 57 h 62"/>
                <a:gd name="T12" fmla="*/ 63 w 70"/>
                <a:gd name="T13" fmla="*/ 62 h 62"/>
                <a:gd name="T14" fmla="*/ 70 w 70"/>
                <a:gd name="T15" fmla="*/ 61 h 62"/>
                <a:gd name="T16" fmla="*/ 65 w 70"/>
                <a:gd name="T17" fmla="*/ 57 h 62"/>
                <a:gd name="T18" fmla="*/ 62 w 70"/>
                <a:gd name="T19" fmla="*/ 57 h 62"/>
                <a:gd name="T20" fmla="*/ 46 w 70"/>
                <a:gd name="T21" fmla="*/ 53 h 62"/>
                <a:gd name="T22" fmla="*/ 22 w 70"/>
                <a:gd name="T23" fmla="*/ 20 h 62"/>
                <a:gd name="T24" fmla="*/ 12 w 70"/>
                <a:gd name="T25" fmla="*/ 7 h 62"/>
                <a:gd name="T26" fmla="*/ 6 w 70"/>
                <a:gd name="T2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62">
                  <a:moveTo>
                    <a:pt x="6" y="0"/>
                  </a:moveTo>
                  <a:cubicBezTo>
                    <a:pt x="4" y="0"/>
                    <a:pt x="3" y="0"/>
                    <a:pt x="2" y="0"/>
                  </a:cubicBezTo>
                  <a:cubicBezTo>
                    <a:pt x="1" y="0"/>
                    <a:pt x="1" y="0"/>
                    <a:pt x="0" y="0"/>
                  </a:cubicBezTo>
                  <a:cubicBezTo>
                    <a:pt x="2" y="5"/>
                    <a:pt x="6" y="9"/>
                    <a:pt x="9" y="12"/>
                  </a:cubicBezTo>
                  <a:cubicBezTo>
                    <a:pt x="17" y="20"/>
                    <a:pt x="21" y="30"/>
                    <a:pt x="26" y="39"/>
                  </a:cubicBezTo>
                  <a:cubicBezTo>
                    <a:pt x="32" y="45"/>
                    <a:pt x="37" y="51"/>
                    <a:pt x="42" y="57"/>
                  </a:cubicBezTo>
                  <a:cubicBezTo>
                    <a:pt x="48" y="60"/>
                    <a:pt x="55" y="62"/>
                    <a:pt x="63" y="62"/>
                  </a:cubicBezTo>
                  <a:cubicBezTo>
                    <a:pt x="65" y="62"/>
                    <a:pt x="67" y="61"/>
                    <a:pt x="70" y="61"/>
                  </a:cubicBezTo>
                  <a:cubicBezTo>
                    <a:pt x="68" y="60"/>
                    <a:pt x="66" y="58"/>
                    <a:pt x="65" y="57"/>
                  </a:cubicBezTo>
                  <a:cubicBezTo>
                    <a:pt x="64" y="57"/>
                    <a:pt x="63" y="57"/>
                    <a:pt x="62" y="57"/>
                  </a:cubicBezTo>
                  <a:cubicBezTo>
                    <a:pt x="57" y="57"/>
                    <a:pt x="51" y="56"/>
                    <a:pt x="46" y="53"/>
                  </a:cubicBezTo>
                  <a:cubicBezTo>
                    <a:pt x="33" y="47"/>
                    <a:pt x="29" y="31"/>
                    <a:pt x="22" y="20"/>
                  </a:cubicBezTo>
                  <a:cubicBezTo>
                    <a:pt x="19" y="15"/>
                    <a:pt x="16" y="11"/>
                    <a:pt x="12" y="7"/>
                  </a:cubicBezTo>
                  <a:cubicBezTo>
                    <a:pt x="10" y="5"/>
                    <a:pt x="7" y="3"/>
                    <a:pt x="6" y="0"/>
                  </a:cubicBezTo>
                </a:path>
              </a:pathLst>
            </a:custGeom>
            <a:solidFill>
              <a:srgbClr val="F19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0" name="Freeform 3304">
              <a:extLst>
                <a:ext uri="{FF2B5EF4-FFF2-40B4-BE49-F238E27FC236}">
                  <a16:creationId xmlns:a16="http://schemas.microsoft.com/office/drawing/2014/main" id="{88FA7793-525E-4F42-8B93-284CFBAE4A0F}"/>
                </a:ext>
              </a:extLst>
            </p:cNvPr>
            <p:cNvSpPr>
              <a:spLocks/>
            </p:cNvSpPr>
            <p:nvPr/>
          </p:nvSpPr>
          <p:spPr bwMode="auto">
            <a:xfrm>
              <a:off x="356" y="483"/>
              <a:ext cx="38" cy="43"/>
            </a:xfrm>
            <a:custGeom>
              <a:avLst/>
              <a:gdLst>
                <a:gd name="T0" fmla="*/ 0 w 16"/>
                <a:gd name="T1" fmla="*/ 0 h 18"/>
                <a:gd name="T2" fmla="*/ 6 w 16"/>
                <a:gd name="T3" fmla="*/ 8 h 18"/>
                <a:gd name="T4" fmla="*/ 16 w 16"/>
                <a:gd name="T5" fmla="*/ 18 h 18"/>
                <a:gd name="T6" fmla="*/ 0 w 16"/>
                <a:gd name="T7" fmla="*/ 0 h 18"/>
              </a:gdLst>
              <a:ahLst/>
              <a:cxnLst>
                <a:cxn ang="0">
                  <a:pos x="T0" y="T1"/>
                </a:cxn>
                <a:cxn ang="0">
                  <a:pos x="T2" y="T3"/>
                </a:cxn>
                <a:cxn ang="0">
                  <a:pos x="T4" y="T5"/>
                </a:cxn>
                <a:cxn ang="0">
                  <a:pos x="T6" y="T7"/>
                </a:cxn>
              </a:cxnLst>
              <a:rect l="0" t="0" r="r" b="b"/>
              <a:pathLst>
                <a:path w="16" h="18">
                  <a:moveTo>
                    <a:pt x="0" y="0"/>
                  </a:moveTo>
                  <a:cubicBezTo>
                    <a:pt x="2" y="3"/>
                    <a:pt x="3" y="6"/>
                    <a:pt x="6" y="8"/>
                  </a:cubicBezTo>
                  <a:cubicBezTo>
                    <a:pt x="9" y="12"/>
                    <a:pt x="12" y="16"/>
                    <a:pt x="16" y="18"/>
                  </a:cubicBezTo>
                  <a:cubicBezTo>
                    <a:pt x="11" y="12"/>
                    <a:pt x="6" y="6"/>
                    <a:pt x="0" y="0"/>
                  </a:cubicBezTo>
                </a:path>
              </a:pathLst>
            </a:custGeom>
            <a:solidFill>
              <a:srgbClr val="F18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1" name="Freeform 3305">
              <a:extLst>
                <a:ext uri="{FF2B5EF4-FFF2-40B4-BE49-F238E27FC236}">
                  <a16:creationId xmlns:a16="http://schemas.microsoft.com/office/drawing/2014/main" id="{4CB4AFB6-86D5-4F3B-99B0-2108E7E35165}"/>
                </a:ext>
              </a:extLst>
            </p:cNvPr>
            <p:cNvSpPr>
              <a:spLocks/>
            </p:cNvSpPr>
            <p:nvPr/>
          </p:nvSpPr>
          <p:spPr bwMode="auto">
            <a:xfrm>
              <a:off x="545" y="153"/>
              <a:ext cx="76" cy="101"/>
            </a:xfrm>
            <a:custGeom>
              <a:avLst/>
              <a:gdLst>
                <a:gd name="T0" fmla="*/ 8 w 32"/>
                <a:gd name="T1" fmla="*/ 0 h 42"/>
                <a:gd name="T2" fmla="*/ 0 w 32"/>
                <a:gd name="T3" fmla="*/ 0 h 42"/>
                <a:gd name="T4" fmla="*/ 17 w 32"/>
                <a:gd name="T5" fmla="*/ 12 h 42"/>
                <a:gd name="T6" fmla="*/ 28 w 32"/>
                <a:gd name="T7" fmla="*/ 35 h 42"/>
                <a:gd name="T8" fmla="*/ 29 w 32"/>
                <a:gd name="T9" fmla="*/ 42 h 42"/>
                <a:gd name="T10" fmla="*/ 32 w 32"/>
                <a:gd name="T11" fmla="*/ 41 h 42"/>
                <a:gd name="T12" fmla="*/ 32 w 32"/>
                <a:gd name="T13" fmla="*/ 36 h 42"/>
                <a:gd name="T14" fmla="*/ 13 w 32"/>
                <a:gd name="T15" fmla="*/ 2 h 42"/>
                <a:gd name="T16" fmla="*/ 8 w 32"/>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42">
                  <a:moveTo>
                    <a:pt x="8" y="0"/>
                  </a:moveTo>
                  <a:cubicBezTo>
                    <a:pt x="6" y="0"/>
                    <a:pt x="3" y="0"/>
                    <a:pt x="0" y="0"/>
                  </a:cubicBezTo>
                  <a:cubicBezTo>
                    <a:pt x="7" y="3"/>
                    <a:pt x="12" y="6"/>
                    <a:pt x="17" y="12"/>
                  </a:cubicBezTo>
                  <a:cubicBezTo>
                    <a:pt x="23" y="18"/>
                    <a:pt x="27" y="26"/>
                    <a:pt x="28" y="35"/>
                  </a:cubicBezTo>
                  <a:cubicBezTo>
                    <a:pt x="29" y="37"/>
                    <a:pt x="29" y="40"/>
                    <a:pt x="29" y="42"/>
                  </a:cubicBezTo>
                  <a:cubicBezTo>
                    <a:pt x="30" y="42"/>
                    <a:pt x="31" y="41"/>
                    <a:pt x="32" y="41"/>
                  </a:cubicBezTo>
                  <a:cubicBezTo>
                    <a:pt x="32" y="39"/>
                    <a:pt x="32" y="38"/>
                    <a:pt x="32" y="36"/>
                  </a:cubicBezTo>
                  <a:cubicBezTo>
                    <a:pt x="30" y="23"/>
                    <a:pt x="23" y="10"/>
                    <a:pt x="13" y="2"/>
                  </a:cubicBezTo>
                  <a:cubicBezTo>
                    <a:pt x="11" y="1"/>
                    <a:pt x="10" y="0"/>
                    <a:pt x="8" y="0"/>
                  </a:cubicBezTo>
                </a:path>
              </a:pathLst>
            </a:custGeom>
            <a:solidFill>
              <a:srgbClr val="F69E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2" name="Freeform 3306">
              <a:extLst>
                <a:ext uri="{FF2B5EF4-FFF2-40B4-BE49-F238E27FC236}">
                  <a16:creationId xmlns:a16="http://schemas.microsoft.com/office/drawing/2014/main" id="{04FA20C8-39C9-4047-8D0F-2FCB738C4B75}"/>
                </a:ext>
              </a:extLst>
            </p:cNvPr>
            <p:cNvSpPr>
              <a:spLocks/>
            </p:cNvSpPr>
            <p:nvPr/>
          </p:nvSpPr>
          <p:spPr bwMode="auto">
            <a:xfrm>
              <a:off x="290" y="359"/>
              <a:ext cx="19" cy="31"/>
            </a:xfrm>
            <a:custGeom>
              <a:avLst/>
              <a:gdLst>
                <a:gd name="T0" fmla="*/ 2 w 8"/>
                <a:gd name="T1" fmla="*/ 0 h 13"/>
                <a:gd name="T2" fmla="*/ 2 w 8"/>
                <a:gd name="T3" fmla="*/ 13 h 13"/>
                <a:gd name="T4" fmla="*/ 4 w 8"/>
                <a:gd name="T5" fmla="*/ 13 h 13"/>
                <a:gd name="T6" fmla="*/ 8 w 8"/>
                <a:gd name="T7" fmla="*/ 13 h 13"/>
                <a:gd name="T8" fmla="*/ 7 w 8"/>
                <a:gd name="T9" fmla="*/ 0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0" y="4"/>
                    <a:pt x="0" y="9"/>
                    <a:pt x="2" y="13"/>
                  </a:cubicBezTo>
                  <a:cubicBezTo>
                    <a:pt x="3" y="13"/>
                    <a:pt x="3" y="13"/>
                    <a:pt x="4" y="13"/>
                  </a:cubicBezTo>
                  <a:cubicBezTo>
                    <a:pt x="5" y="13"/>
                    <a:pt x="6" y="13"/>
                    <a:pt x="8" y="13"/>
                  </a:cubicBezTo>
                  <a:cubicBezTo>
                    <a:pt x="5" y="9"/>
                    <a:pt x="4" y="5"/>
                    <a:pt x="7" y="0"/>
                  </a:cubicBezTo>
                  <a:cubicBezTo>
                    <a:pt x="5" y="0"/>
                    <a:pt x="4" y="0"/>
                    <a:pt x="2" y="0"/>
                  </a:cubicBezTo>
                </a:path>
              </a:pathLst>
            </a:custGeom>
            <a:solidFill>
              <a:srgbClr val="FDE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3" name="Freeform 3307">
              <a:extLst>
                <a:ext uri="{FF2B5EF4-FFF2-40B4-BE49-F238E27FC236}">
                  <a16:creationId xmlns:a16="http://schemas.microsoft.com/office/drawing/2014/main" id="{31723C2E-032D-4541-81CE-4152FDEE94BC}"/>
                </a:ext>
              </a:extLst>
            </p:cNvPr>
            <p:cNvSpPr>
              <a:spLocks/>
            </p:cNvSpPr>
            <p:nvPr/>
          </p:nvSpPr>
          <p:spPr bwMode="auto">
            <a:xfrm>
              <a:off x="612" y="311"/>
              <a:ext cx="14" cy="17"/>
            </a:xfrm>
            <a:custGeom>
              <a:avLst/>
              <a:gdLst>
                <a:gd name="T0" fmla="*/ 3 w 6"/>
                <a:gd name="T1" fmla="*/ 0 h 7"/>
                <a:gd name="T2" fmla="*/ 1 w 6"/>
                <a:gd name="T3" fmla="*/ 1 h 7"/>
                <a:gd name="T4" fmla="*/ 0 w 6"/>
                <a:gd name="T5" fmla="*/ 1 h 7"/>
                <a:gd name="T6" fmla="*/ 3 w 6"/>
                <a:gd name="T7" fmla="*/ 7 h 7"/>
                <a:gd name="T8" fmla="*/ 6 w 6"/>
                <a:gd name="T9" fmla="*/ 7 h 7"/>
                <a:gd name="T10" fmla="*/ 3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3" y="0"/>
                  </a:moveTo>
                  <a:cubicBezTo>
                    <a:pt x="2" y="0"/>
                    <a:pt x="1" y="1"/>
                    <a:pt x="1" y="1"/>
                  </a:cubicBezTo>
                  <a:cubicBezTo>
                    <a:pt x="0" y="1"/>
                    <a:pt x="0" y="1"/>
                    <a:pt x="0" y="1"/>
                  </a:cubicBezTo>
                  <a:cubicBezTo>
                    <a:pt x="1" y="3"/>
                    <a:pt x="2" y="5"/>
                    <a:pt x="3" y="7"/>
                  </a:cubicBezTo>
                  <a:cubicBezTo>
                    <a:pt x="4" y="7"/>
                    <a:pt x="5" y="7"/>
                    <a:pt x="6" y="7"/>
                  </a:cubicBezTo>
                  <a:cubicBezTo>
                    <a:pt x="4" y="5"/>
                    <a:pt x="3" y="3"/>
                    <a:pt x="3" y="0"/>
                  </a:cubicBezTo>
                </a:path>
              </a:pathLst>
            </a:custGeom>
            <a:solidFill>
              <a:srgbClr val="FDE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4" name="Freeform 3308">
              <a:extLst>
                <a:ext uri="{FF2B5EF4-FFF2-40B4-BE49-F238E27FC236}">
                  <a16:creationId xmlns:a16="http://schemas.microsoft.com/office/drawing/2014/main" id="{728D047B-F7E4-4F56-8417-0C22C020331B}"/>
                </a:ext>
              </a:extLst>
            </p:cNvPr>
            <p:cNvSpPr>
              <a:spLocks/>
            </p:cNvSpPr>
            <p:nvPr/>
          </p:nvSpPr>
          <p:spPr bwMode="auto">
            <a:xfrm>
              <a:off x="511" y="490"/>
              <a:ext cx="31" cy="24"/>
            </a:xfrm>
            <a:custGeom>
              <a:avLst/>
              <a:gdLst>
                <a:gd name="T0" fmla="*/ 9 w 13"/>
                <a:gd name="T1" fmla="*/ 0 h 10"/>
                <a:gd name="T2" fmla="*/ 4 w 13"/>
                <a:gd name="T3" fmla="*/ 3 h 10"/>
                <a:gd name="T4" fmla="*/ 0 w 13"/>
                <a:gd name="T5" fmla="*/ 6 h 10"/>
                <a:gd name="T6" fmla="*/ 3 w 13"/>
                <a:gd name="T7" fmla="*/ 10 h 10"/>
                <a:gd name="T8" fmla="*/ 9 w 13"/>
                <a:gd name="T9" fmla="*/ 7 h 10"/>
                <a:gd name="T10" fmla="*/ 13 w 13"/>
                <a:gd name="T11" fmla="*/ 4 h 10"/>
                <a:gd name="T12" fmla="*/ 9 w 13"/>
                <a:gd name="T13" fmla="*/ 0 h 10"/>
                <a:gd name="T14" fmla="*/ 9 w 13"/>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9" y="0"/>
                  </a:moveTo>
                  <a:cubicBezTo>
                    <a:pt x="7" y="1"/>
                    <a:pt x="6" y="2"/>
                    <a:pt x="4" y="3"/>
                  </a:cubicBezTo>
                  <a:cubicBezTo>
                    <a:pt x="3" y="4"/>
                    <a:pt x="1" y="5"/>
                    <a:pt x="0" y="6"/>
                  </a:cubicBezTo>
                  <a:cubicBezTo>
                    <a:pt x="1" y="8"/>
                    <a:pt x="2" y="9"/>
                    <a:pt x="3" y="10"/>
                  </a:cubicBezTo>
                  <a:cubicBezTo>
                    <a:pt x="5" y="9"/>
                    <a:pt x="7" y="8"/>
                    <a:pt x="9" y="7"/>
                  </a:cubicBezTo>
                  <a:cubicBezTo>
                    <a:pt x="10" y="6"/>
                    <a:pt x="11" y="5"/>
                    <a:pt x="13" y="4"/>
                  </a:cubicBezTo>
                  <a:cubicBezTo>
                    <a:pt x="11" y="3"/>
                    <a:pt x="10" y="2"/>
                    <a:pt x="9" y="0"/>
                  </a:cubicBezTo>
                  <a:cubicBezTo>
                    <a:pt x="9" y="0"/>
                    <a:pt x="9" y="0"/>
                    <a:pt x="9" y="0"/>
                  </a:cubicBezTo>
                </a:path>
              </a:pathLst>
            </a:custGeom>
            <a:solidFill>
              <a:srgbClr val="F19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5" name="Freeform 3309">
              <a:extLst>
                <a:ext uri="{FF2B5EF4-FFF2-40B4-BE49-F238E27FC236}">
                  <a16:creationId xmlns:a16="http://schemas.microsoft.com/office/drawing/2014/main" id="{B7E6EE42-5FF5-4C43-A9AE-A3C7D162214E}"/>
                </a:ext>
              </a:extLst>
            </p:cNvPr>
            <p:cNvSpPr>
              <a:spLocks/>
            </p:cNvSpPr>
            <p:nvPr/>
          </p:nvSpPr>
          <p:spPr bwMode="auto">
            <a:xfrm>
              <a:off x="533" y="464"/>
              <a:ext cx="76" cy="36"/>
            </a:xfrm>
            <a:custGeom>
              <a:avLst/>
              <a:gdLst>
                <a:gd name="T0" fmla="*/ 23 w 32"/>
                <a:gd name="T1" fmla="*/ 0 h 15"/>
                <a:gd name="T2" fmla="*/ 0 w 32"/>
                <a:gd name="T3" fmla="*/ 11 h 15"/>
                <a:gd name="T4" fmla="*/ 0 w 32"/>
                <a:gd name="T5" fmla="*/ 11 h 15"/>
                <a:gd name="T6" fmla="*/ 4 w 32"/>
                <a:gd name="T7" fmla="*/ 15 h 15"/>
                <a:gd name="T8" fmla="*/ 26 w 32"/>
                <a:gd name="T9" fmla="*/ 5 h 15"/>
                <a:gd name="T10" fmla="*/ 30 w 32"/>
                <a:gd name="T11" fmla="*/ 5 h 15"/>
                <a:gd name="T12" fmla="*/ 31 w 32"/>
                <a:gd name="T13" fmla="*/ 6 h 15"/>
                <a:gd name="T14" fmla="*/ 32 w 32"/>
                <a:gd name="T15" fmla="*/ 4 h 15"/>
                <a:gd name="T16" fmla="*/ 24 w 32"/>
                <a:gd name="T17" fmla="*/ 1 h 15"/>
                <a:gd name="T18" fmla="*/ 23 w 32"/>
                <a:gd name="T19" fmla="*/ 0 h 15"/>
                <a:gd name="T20" fmla="*/ 23 w 32"/>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5">
                  <a:moveTo>
                    <a:pt x="23" y="0"/>
                  </a:moveTo>
                  <a:cubicBezTo>
                    <a:pt x="14" y="0"/>
                    <a:pt x="7" y="6"/>
                    <a:pt x="0" y="11"/>
                  </a:cubicBezTo>
                  <a:cubicBezTo>
                    <a:pt x="0" y="11"/>
                    <a:pt x="0" y="11"/>
                    <a:pt x="0" y="11"/>
                  </a:cubicBezTo>
                  <a:cubicBezTo>
                    <a:pt x="1" y="13"/>
                    <a:pt x="2" y="14"/>
                    <a:pt x="4" y="15"/>
                  </a:cubicBezTo>
                  <a:cubicBezTo>
                    <a:pt x="11" y="10"/>
                    <a:pt x="17" y="5"/>
                    <a:pt x="26" y="5"/>
                  </a:cubicBezTo>
                  <a:cubicBezTo>
                    <a:pt x="27" y="5"/>
                    <a:pt x="29" y="5"/>
                    <a:pt x="30" y="5"/>
                  </a:cubicBezTo>
                  <a:cubicBezTo>
                    <a:pt x="30" y="6"/>
                    <a:pt x="30" y="6"/>
                    <a:pt x="31" y="6"/>
                  </a:cubicBezTo>
                  <a:cubicBezTo>
                    <a:pt x="31" y="6"/>
                    <a:pt x="32" y="5"/>
                    <a:pt x="32" y="4"/>
                  </a:cubicBezTo>
                  <a:cubicBezTo>
                    <a:pt x="30" y="3"/>
                    <a:pt x="27" y="2"/>
                    <a:pt x="24" y="1"/>
                  </a:cubicBezTo>
                  <a:cubicBezTo>
                    <a:pt x="24" y="1"/>
                    <a:pt x="24" y="0"/>
                    <a:pt x="23" y="0"/>
                  </a:cubicBezTo>
                  <a:cubicBezTo>
                    <a:pt x="23" y="0"/>
                    <a:pt x="23" y="0"/>
                    <a:pt x="23" y="0"/>
                  </a:cubicBezTo>
                </a:path>
              </a:pathLst>
            </a:custGeom>
            <a:solidFill>
              <a:srgbClr val="F18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6" name="Freeform 3310">
              <a:extLst>
                <a:ext uri="{FF2B5EF4-FFF2-40B4-BE49-F238E27FC236}">
                  <a16:creationId xmlns:a16="http://schemas.microsoft.com/office/drawing/2014/main" id="{3EC9AB96-1201-428A-8ED1-1BD69222DCA5}"/>
                </a:ext>
              </a:extLst>
            </p:cNvPr>
            <p:cNvSpPr>
              <a:spLocks/>
            </p:cNvSpPr>
            <p:nvPr/>
          </p:nvSpPr>
          <p:spPr bwMode="auto">
            <a:xfrm>
              <a:off x="449" y="505"/>
              <a:ext cx="70" cy="31"/>
            </a:xfrm>
            <a:custGeom>
              <a:avLst/>
              <a:gdLst>
                <a:gd name="T0" fmla="*/ 26 w 29"/>
                <a:gd name="T1" fmla="*/ 0 h 13"/>
                <a:gd name="T2" fmla="*/ 0 w 29"/>
                <a:gd name="T3" fmla="*/ 9 h 13"/>
                <a:gd name="T4" fmla="*/ 5 w 29"/>
                <a:gd name="T5" fmla="*/ 13 h 13"/>
                <a:gd name="T6" fmla="*/ 9 w 29"/>
                <a:gd name="T7" fmla="*/ 12 h 13"/>
                <a:gd name="T8" fmla="*/ 29 w 29"/>
                <a:gd name="T9" fmla="*/ 4 h 13"/>
                <a:gd name="T10" fmla="*/ 26 w 29"/>
                <a:gd name="T11" fmla="*/ 0 h 13"/>
              </a:gdLst>
              <a:ahLst/>
              <a:cxnLst>
                <a:cxn ang="0">
                  <a:pos x="T0" y="T1"/>
                </a:cxn>
                <a:cxn ang="0">
                  <a:pos x="T2" y="T3"/>
                </a:cxn>
                <a:cxn ang="0">
                  <a:pos x="T4" y="T5"/>
                </a:cxn>
                <a:cxn ang="0">
                  <a:pos x="T6" y="T7"/>
                </a:cxn>
                <a:cxn ang="0">
                  <a:pos x="T8" y="T9"/>
                </a:cxn>
                <a:cxn ang="0">
                  <a:pos x="T10" y="T11"/>
                </a:cxn>
              </a:cxnLst>
              <a:rect l="0" t="0" r="r" b="b"/>
              <a:pathLst>
                <a:path w="29" h="13">
                  <a:moveTo>
                    <a:pt x="26" y="0"/>
                  </a:moveTo>
                  <a:cubicBezTo>
                    <a:pt x="18" y="5"/>
                    <a:pt x="9" y="8"/>
                    <a:pt x="0" y="9"/>
                  </a:cubicBezTo>
                  <a:cubicBezTo>
                    <a:pt x="1" y="10"/>
                    <a:pt x="3" y="12"/>
                    <a:pt x="5" y="13"/>
                  </a:cubicBezTo>
                  <a:cubicBezTo>
                    <a:pt x="6" y="13"/>
                    <a:pt x="8" y="13"/>
                    <a:pt x="9" y="12"/>
                  </a:cubicBezTo>
                  <a:cubicBezTo>
                    <a:pt x="17" y="11"/>
                    <a:pt x="23" y="8"/>
                    <a:pt x="29" y="4"/>
                  </a:cubicBezTo>
                  <a:cubicBezTo>
                    <a:pt x="28" y="3"/>
                    <a:pt x="27" y="2"/>
                    <a:pt x="26" y="0"/>
                  </a:cubicBezTo>
                </a:path>
              </a:pathLst>
            </a:custGeom>
            <a:solidFill>
              <a:srgbClr val="F69E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7" name="Freeform 3311">
              <a:extLst>
                <a:ext uri="{FF2B5EF4-FFF2-40B4-BE49-F238E27FC236}">
                  <a16:creationId xmlns:a16="http://schemas.microsoft.com/office/drawing/2014/main" id="{46FD28F0-2C2A-4247-94C7-362114F3260F}"/>
                </a:ext>
              </a:extLst>
            </p:cNvPr>
            <p:cNvSpPr>
              <a:spLocks/>
            </p:cNvSpPr>
            <p:nvPr/>
          </p:nvSpPr>
          <p:spPr bwMode="auto">
            <a:xfrm>
              <a:off x="588" y="464"/>
              <a:ext cx="24" cy="10"/>
            </a:xfrm>
            <a:custGeom>
              <a:avLst/>
              <a:gdLst>
                <a:gd name="T0" fmla="*/ 0 w 10"/>
                <a:gd name="T1" fmla="*/ 0 h 4"/>
                <a:gd name="T2" fmla="*/ 1 w 10"/>
                <a:gd name="T3" fmla="*/ 1 h 4"/>
                <a:gd name="T4" fmla="*/ 9 w 10"/>
                <a:gd name="T5" fmla="*/ 4 h 4"/>
                <a:gd name="T6" fmla="*/ 9 w 10"/>
                <a:gd name="T7" fmla="*/ 2 h 4"/>
                <a:gd name="T8" fmla="*/ 0 w 10"/>
                <a:gd name="T9" fmla="*/ 0 h 4"/>
              </a:gdLst>
              <a:ahLst/>
              <a:cxnLst>
                <a:cxn ang="0">
                  <a:pos x="T0" y="T1"/>
                </a:cxn>
                <a:cxn ang="0">
                  <a:pos x="T2" y="T3"/>
                </a:cxn>
                <a:cxn ang="0">
                  <a:pos x="T4" y="T5"/>
                </a:cxn>
                <a:cxn ang="0">
                  <a:pos x="T6" y="T7"/>
                </a:cxn>
                <a:cxn ang="0">
                  <a:pos x="T8" y="T9"/>
                </a:cxn>
              </a:cxnLst>
              <a:rect l="0" t="0" r="r" b="b"/>
              <a:pathLst>
                <a:path w="10" h="4">
                  <a:moveTo>
                    <a:pt x="0" y="0"/>
                  </a:moveTo>
                  <a:cubicBezTo>
                    <a:pt x="1" y="0"/>
                    <a:pt x="1" y="1"/>
                    <a:pt x="1" y="1"/>
                  </a:cubicBezTo>
                  <a:cubicBezTo>
                    <a:pt x="4" y="2"/>
                    <a:pt x="7" y="3"/>
                    <a:pt x="9" y="4"/>
                  </a:cubicBezTo>
                  <a:cubicBezTo>
                    <a:pt x="10" y="3"/>
                    <a:pt x="9" y="3"/>
                    <a:pt x="9" y="2"/>
                  </a:cubicBezTo>
                  <a:cubicBezTo>
                    <a:pt x="6" y="1"/>
                    <a:pt x="3" y="0"/>
                    <a:pt x="0" y="0"/>
                  </a:cubicBezTo>
                </a:path>
              </a:pathLst>
            </a:custGeom>
            <a:solidFill>
              <a:srgbClr val="F5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8" name="Freeform 3312">
              <a:extLst>
                <a:ext uri="{FF2B5EF4-FFF2-40B4-BE49-F238E27FC236}">
                  <a16:creationId xmlns:a16="http://schemas.microsoft.com/office/drawing/2014/main" id="{B6993F49-9021-4B5F-9BA7-EB7EEEB148EF}"/>
                </a:ext>
              </a:extLst>
            </p:cNvPr>
            <p:cNvSpPr>
              <a:spLocks/>
            </p:cNvSpPr>
            <p:nvPr/>
          </p:nvSpPr>
          <p:spPr bwMode="auto">
            <a:xfrm>
              <a:off x="554" y="519"/>
              <a:ext cx="29" cy="31"/>
            </a:xfrm>
            <a:custGeom>
              <a:avLst/>
              <a:gdLst>
                <a:gd name="T0" fmla="*/ 9 w 12"/>
                <a:gd name="T1" fmla="*/ 0 h 13"/>
                <a:gd name="T2" fmla="*/ 0 w 12"/>
                <a:gd name="T3" fmla="*/ 11 h 13"/>
                <a:gd name="T4" fmla="*/ 3 w 12"/>
                <a:gd name="T5" fmla="*/ 13 h 13"/>
                <a:gd name="T6" fmla="*/ 12 w 12"/>
                <a:gd name="T7" fmla="*/ 2 h 13"/>
                <a:gd name="T8" fmla="*/ 9 w 12"/>
                <a:gd name="T9" fmla="*/ 0 h 13"/>
              </a:gdLst>
              <a:ahLst/>
              <a:cxnLst>
                <a:cxn ang="0">
                  <a:pos x="T0" y="T1"/>
                </a:cxn>
                <a:cxn ang="0">
                  <a:pos x="T2" y="T3"/>
                </a:cxn>
                <a:cxn ang="0">
                  <a:pos x="T4" y="T5"/>
                </a:cxn>
                <a:cxn ang="0">
                  <a:pos x="T6" y="T7"/>
                </a:cxn>
                <a:cxn ang="0">
                  <a:pos x="T8" y="T9"/>
                </a:cxn>
              </a:cxnLst>
              <a:rect l="0" t="0" r="r" b="b"/>
              <a:pathLst>
                <a:path w="12" h="13">
                  <a:moveTo>
                    <a:pt x="9" y="0"/>
                  </a:moveTo>
                  <a:cubicBezTo>
                    <a:pt x="5" y="4"/>
                    <a:pt x="3" y="7"/>
                    <a:pt x="0" y="11"/>
                  </a:cubicBezTo>
                  <a:cubicBezTo>
                    <a:pt x="1" y="12"/>
                    <a:pt x="1" y="12"/>
                    <a:pt x="3" y="13"/>
                  </a:cubicBezTo>
                  <a:cubicBezTo>
                    <a:pt x="6" y="9"/>
                    <a:pt x="9" y="6"/>
                    <a:pt x="12" y="2"/>
                  </a:cubicBezTo>
                  <a:cubicBezTo>
                    <a:pt x="11" y="1"/>
                    <a:pt x="10" y="1"/>
                    <a:pt x="9" y="0"/>
                  </a:cubicBezTo>
                </a:path>
              </a:pathLst>
            </a:custGeom>
            <a:solidFill>
              <a:srgbClr val="F19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9" name="Freeform 3313">
              <a:extLst>
                <a:ext uri="{FF2B5EF4-FFF2-40B4-BE49-F238E27FC236}">
                  <a16:creationId xmlns:a16="http://schemas.microsoft.com/office/drawing/2014/main" id="{3875DFCD-3CC1-4894-B848-F53283C78D40}"/>
                </a:ext>
              </a:extLst>
            </p:cNvPr>
            <p:cNvSpPr>
              <a:spLocks/>
            </p:cNvSpPr>
            <p:nvPr/>
          </p:nvSpPr>
          <p:spPr bwMode="auto">
            <a:xfrm>
              <a:off x="576" y="478"/>
              <a:ext cx="67" cy="46"/>
            </a:xfrm>
            <a:custGeom>
              <a:avLst/>
              <a:gdLst>
                <a:gd name="T0" fmla="*/ 21 w 28"/>
                <a:gd name="T1" fmla="*/ 0 h 19"/>
                <a:gd name="T2" fmla="*/ 12 w 28"/>
                <a:gd name="T3" fmla="*/ 6 h 19"/>
                <a:gd name="T4" fmla="*/ 0 w 28"/>
                <a:gd name="T5" fmla="*/ 17 h 19"/>
                <a:gd name="T6" fmla="*/ 3 w 28"/>
                <a:gd name="T7" fmla="*/ 19 h 19"/>
                <a:gd name="T8" fmla="*/ 5 w 28"/>
                <a:gd name="T9" fmla="*/ 16 h 19"/>
                <a:gd name="T10" fmla="*/ 28 w 28"/>
                <a:gd name="T11" fmla="*/ 1 h 19"/>
                <a:gd name="T12" fmla="*/ 21 w 28"/>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8" h="19">
                  <a:moveTo>
                    <a:pt x="21" y="0"/>
                  </a:moveTo>
                  <a:cubicBezTo>
                    <a:pt x="18" y="2"/>
                    <a:pt x="15" y="4"/>
                    <a:pt x="12" y="6"/>
                  </a:cubicBezTo>
                  <a:cubicBezTo>
                    <a:pt x="7" y="9"/>
                    <a:pt x="3" y="13"/>
                    <a:pt x="0" y="17"/>
                  </a:cubicBezTo>
                  <a:cubicBezTo>
                    <a:pt x="1" y="18"/>
                    <a:pt x="2" y="18"/>
                    <a:pt x="3" y="19"/>
                  </a:cubicBezTo>
                  <a:cubicBezTo>
                    <a:pt x="4" y="18"/>
                    <a:pt x="5" y="17"/>
                    <a:pt x="5" y="16"/>
                  </a:cubicBezTo>
                  <a:cubicBezTo>
                    <a:pt x="12" y="10"/>
                    <a:pt x="20" y="5"/>
                    <a:pt x="28" y="1"/>
                  </a:cubicBezTo>
                  <a:cubicBezTo>
                    <a:pt x="26" y="1"/>
                    <a:pt x="23" y="0"/>
                    <a:pt x="21" y="0"/>
                  </a:cubicBezTo>
                </a:path>
              </a:pathLst>
            </a:custGeom>
            <a:solidFill>
              <a:srgbClr val="F18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0" name="Freeform 3314">
              <a:extLst>
                <a:ext uri="{FF2B5EF4-FFF2-40B4-BE49-F238E27FC236}">
                  <a16:creationId xmlns:a16="http://schemas.microsoft.com/office/drawing/2014/main" id="{F76FAC12-6048-4BF6-AF4D-A79FE3C76100}"/>
                </a:ext>
              </a:extLst>
            </p:cNvPr>
            <p:cNvSpPr>
              <a:spLocks/>
            </p:cNvSpPr>
            <p:nvPr/>
          </p:nvSpPr>
          <p:spPr bwMode="auto">
            <a:xfrm>
              <a:off x="519" y="545"/>
              <a:ext cx="42" cy="41"/>
            </a:xfrm>
            <a:custGeom>
              <a:avLst/>
              <a:gdLst>
                <a:gd name="T0" fmla="*/ 15 w 18"/>
                <a:gd name="T1" fmla="*/ 0 h 17"/>
                <a:gd name="T2" fmla="*/ 9 w 18"/>
                <a:gd name="T3" fmla="*/ 7 h 17"/>
                <a:gd name="T4" fmla="*/ 0 w 18"/>
                <a:gd name="T5" fmla="*/ 14 h 17"/>
                <a:gd name="T6" fmla="*/ 4 w 18"/>
                <a:gd name="T7" fmla="*/ 17 h 17"/>
                <a:gd name="T8" fmla="*/ 18 w 18"/>
                <a:gd name="T9" fmla="*/ 2 h 17"/>
                <a:gd name="T10" fmla="*/ 15 w 18"/>
                <a:gd name="T11" fmla="*/ 0 h 17"/>
              </a:gdLst>
              <a:ahLst/>
              <a:cxnLst>
                <a:cxn ang="0">
                  <a:pos x="T0" y="T1"/>
                </a:cxn>
                <a:cxn ang="0">
                  <a:pos x="T2" y="T3"/>
                </a:cxn>
                <a:cxn ang="0">
                  <a:pos x="T4" y="T5"/>
                </a:cxn>
                <a:cxn ang="0">
                  <a:pos x="T6" y="T7"/>
                </a:cxn>
                <a:cxn ang="0">
                  <a:pos x="T8" y="T9"/>
                </a:cxn>
                <a:cxn ang="0">
                  <a:pos x="T10" y="T11"/>
                </a:cxn>
              </a:cxnLst>
              <a:rect l="0" t="0" r="r" b="b"/>
              <a:pathLst>
                <a:path w="18" h="17">
                  <a:moveTo>
                    <a:pt x="15" y="0"/>
                  </a:moveTo>
                  <a:cubicBezTo>
                    <a:pt x="13" y="2"/>
                    <a:pt x="11" y="4"/>
                    <a:pt x="9" y="7"/>
                  </a:cubicBezTo>
                  <a:cubicBezTo>
                    <a:pt x="6" y="9"/>
                    <a:pt x="3" y="12"/>
                    <a:pt x="0" y="14"/>
                  </a:cubicBezTo>
                  <a:cubicBezTo>
                    <a:pt x="1" y="15"/>
                    <a:pt x="2" y="16"/>
                    <a:pt x="4" y="17"/>
                  </a:cubicBezTo>
                  <a:cubicBezTo>
                    <a:pt x="9" y="12"/>
                    <a:pt x="13" y="7"/>
                    <a:pt x="18" y="2"/>
                  </a:cubicBezTo>
                  <a:cubicBezTo>
                    <a:pt x="16" y="1"/>
                    <a:pt x="16" y="1"/>
                    <a:pt x="15" y="0"/>
                  </a:cubicBezTo>
                </a:path>
              </a:pathLst>
            </a:custGeom>
            <a:solidFill>
              <a:srgbClr val="F69E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1" name="Freeform 3315">
              <a:extLst>
                <a:ext uri="{FF2B5EF4-FFF2-40B4-BE49-F238E27FC236}">
                  <a16:creationId xmlns:a16="http://schemas.microsoft.com/office/drawing/2014/main" id="{894B8094-E4E4-4043-A50C-78B51145457A}"/>
                </a:ext>
              </a:extLst>
            </p:cNvPr>
            <p:cNvSpPr>
              <a:spLocks/>
            </p:cNvSpPr>
            <p:nvPr/>
          </p:nvSpPr>
          <p:spPr bwMode="auto">
            <a:xfrm>
              <a:off x="626" y="462"/>
              <a:ext cx="52" cy="19"/>
            </a:xfrm>
            <a:custGeom>
              <a:avLst/>
              <a:gdLst>
                <a:gd name="T0" fmla="*/ 18 w 22"/>
                <a:gd name="T1" fmla="*/ 0 h 8"/>
                <a:gd name="T2" fmla="*/ 0 w 22"/>
                <a:gd name="T3" fmla="*/ 7 h 8"/>
                <a:gd name="T4" fmla="*/ 7 w 22"/>
                <a:gd name="T5" fmla="*/ 8 h 8"/>
                <a:gd name="T6" fmla="*/ 22 w 22"/>
                <a:gd name="T7" fmla="*/ 1 h 8"/>
                <a:gd name="T8" fmla="*/ 18 w 22"/>
                <a:gd name="T9" fmla="*/ 0 h 8"/>
              </a:gdLst>
              <a:ahLst/>
              <a:cxnLst>
                <a:cxn ang="0">
                  <a:pos x="T0" y="T1"/>
                </a:cxn>
                <a:cxn ang="0">
                  <a:pos x="T2" y="T3"/>
                </a:cxn>
                <a:cxn ang="0">
                  <a:pos x="T4" y="T5"/>
                </a:cxn>
                <a:cxn ang="0">
                  <a:pos x="T6" y="T7"/>
                </a:cxn>
                <a:cxn ang="0">
                  <a:pos x="T8" y="T9"/>
                </a:cxn>
              </a:cxnLst>
              <a:rect l="0" t="0" r="r" b="b"/>
              <a:pathLst>
                <a:path w="22" h="8">
                  <a:moveTo>
                    <a:pt x="18" y="0"/>
                  </a:moveTo>
                  <a:cubicBezTo>
                    <a:pt x="12" y="1"/>
                    <a:pt x="6" y="4"/>
                    <a:pt x="0" y="7"/>
                  </a:cubicBezTo>
                  <a:cubicBezTo>
                    <a:pt x="2" y="7"/>
                    <a:pt x="5" y="8"/>
                    <a:pt x="7" y="8"/>
                  </a:cubicBezTo>
                  <a:cubicBezTo>
                    <a:pt x="12" y="6"/>
                    <a:pt x="17" y="3"/>
                    <a:pt x="22" y="1"/>
                  </a:cubicBezTo>
                  <a:cubicBezTo>
                    <a:pt x="21" y="1"/>
                    <a:pt x="19" y="0"/>
                    <a:pt x="18" y="0"/>
                  </a:cubicBezTo>
                </a:path>
              </a:pathLst>
            </a:custGeom>
            <a:solidFill>
              <a:srgbClr val="F5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2" name="Freeform 3316">
              <a:extLst>
                <a:ext uri="{FF2B5EF4-FFF2-40B4-BE49-F238E27FC236}">
                  <a16:creationId xmlns:a16="http://schemas.microsoft.com/office/drawing/2014/main" id="{A5FEBCA6-D138-4D30-81DA-6D6EB9CEC99C}"/>
                </a:ext>
              </a:extLst>
            </p:cNvPr>
            <p:cNvSpPr>
              <a:spLocks/>
            </p:cNvSpPr>
            <p:nvPr/>
          </p:nvSpPr>
          <p:spPr bwMode="auto">
            <a:xfrm>
              <a:off x="476" y="579"/>
              <a:ext cx="52" cy="26"/>
            </a:xfrm>
            <a:custGeom>
              <a:avLst/>
              <a:gdLst>
                <a:gd name="T0" fmla="*/ 18 w 22"/>
                <a:gd name="T1" fmla="*/ 0 h 11"/>
                <a:gd name="T2" fmla="*/ 0 w 22"/>
                <a:gd name="T3" fmla="*/ 9 h 11"/>
                <a:gd name="T4" fmla="*/ 5 w 22"/>
                <a:gd name="T5" fmla="*/ 11 h 11"/>
                <a:gd name="T6" fmla="*/ 18 w 22"/>
                <a:gd name="T7" fmla="*/ 5 h 11"/>
                <a:gd name="T8" fmla="*/ 22 w 22"/>
                <a:gd name="T9" fmla="*/ 3 h 11"/>
                <a:gd name="T10" fmla="*/ 18 w 22"/>
                <a:gd name="T11" fmla="*/ 0 h 11"/>
              </a:gdLst>
              <a:ahLst/>
              <a:cxnLst>
                <a:cxn ang="0">
                  <a:pos x="T0" y="T1"/>
                </a:cxn>
                <a:cxn ang="0">
                  <a:pos x="T2" y="T3"/>
                </a:cxn>
                <a:cxn ang="0">
                  <a:pos x="T4" y="T5"/>
                </a:cxn>
                <a:cxn ang="0">
                  <a:pos x="T6" y="T7"/>
                </a:cxn>
                <a:cxn ang="0">
                  <a:pos x="T8" y="T9"/>
                </a:cxn>
                <a:cxn ang="0">
                  <a:pos x="T10" y="T11"/>
                </a:cxn>
              </a:cxnLst>
              <a:rect l="0" t="0" r="r" b="b"/>
              <a:pathLst>
                <a:path w="22" h="11">
                  <a:moveTo>
                    <a:pt x="18" y="0"/>
                  </a:moveTo>
                  <a:cubicBezTo>
                    <a:pt x="12" y="4"/>
                    <a:pt x="6" y="7"/>
                    <a:pt x="0" y="9"/>
                  </a:cubicBezTo>
                  <a:cubicBezTo>
                    <a:pt x="1" y="10"/>
                    <a:pt x="3" y="11"/>
                    <a:pt x="5" y="11"/>
                  </a:cubicBezTo>
                  <a:cubicBezTo>
                    <a:pt x="9" y="10"/>
                    <a:pt x="14" y="8"/>
                    <a:pt x="18" y="5"/>
                  </a:cubicBezTo>
                  <a:cubicBezTo>
                    <a:pt x="19" y="4"/>
                    <a:pt x="21" y="3"/>
                    <a:pt x="22" y="3"/>
                  </a:cubicBezTo>
                  <a:cubicBezTo>
                    <a:pt x="20" y="2"/>
                    <a:pt x="19" y="1"/>
                    <a:pt x="18" y="0"/>
                  </a:cubicBezTo>
                </a:path>
              </a:pathLst>
            </a:custGeom>
            <a:solidFill>
              <a:srgbClr val="F19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3" name="Freeform 3317">
              <a:extLst>
                <a:ext uri="{FF2B5EF4-FFF2-40B4-BE49-F238E27FC236}">
                  <a16:creationId xmlns:a16="http://schemas.microsoft.com/office/drawing/2014/main" id="{E2D857D5-BDF4-4722-A35E-5B438BEEBEBB}"/>
                </a:ext>
              </a:extLst>
            </p:cNvPr>
            <p:cNvSpPr>
              <a:spLocks/>
            </p:cNvSpPr>
            <p:nvPr/>
          </p:nvSpPr>
          <p:spPr bwMode="auto">
            <a:xfrm>
              <a:off x="409" y="600"/>
              <a:ext cx="79" cy="12"/>
            </a:xfrm>
            <a:custGeom>
              <a:avLst/>
              <a:gdLst>
                <a:gd name="T0" fmla="*/ 28 w 33"/>
                <a:gd name="T1" fmla="*/ 0 h 5"/>
                <a:gd name="T2" fmla="*/ 12 w 33"/>
                <a:gd name="T3" fmla="*/ 2 h 5"/>
                <a:gd name="T4" fmla="*/ 0 w 33"/>
                <a:gd name="T5" fmla="*/ 1 h 5"/>
                <a:gd name="T6" fmla="*/ 5 w 33"/>
                <a:gd name="T7" fmla="*/ 5 h 5"/>
                <a:gd name="T8" fmla="*/ 15 w 33"/>
                <a:gd name="T9" fmla="*/ 5 h 5"/>
                <a:gd name="T10" fmla="*/ 33 w 33"/>
                <a:gd name="T11" fmla="*/ 2 h 5"/>
                <a:gd name="T12" fmla="*/ 28 w 3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3" h="5">
                  <a:moveTo>
                    <a:pt x="28" y="0"/>
                  </a:moveTo>
                  <a:cubicBezTo>
                    <a:pt x="23" y="1"/>
                    <a:pt x="17" y="2"/>
                    <a:pt x="12" y="2"/>
                  </a:cubicBezTo>
                  <a:cubicBezTo>
                    <a:pt x="8" y="2"/>
                    <a:pt x="4" y="1"/>
                    <a:pt x="0" y="1"/>
                  </a:cubicBezTo>
                  <a:cubicBezTo>
                    <a:pt x="2" y="2"/>
                    <a:pt x="3" y="3"/>
                    <a:pt x="5" y="5"/>
                  </a:cubicBezTo>
                  <a:cubicBezTo>
                    <a:pt x="8" y="5"/>
                    <a:pt x="11" y="5"/>
                    <a:pt x="15" y="5"/>
                  </a:cubicBezTo>
                  <a:cubicBezTo>
                    <a:pt x="21" y="5"/>
                    <a:pt x="27" y="4"/>
                    <a:pt x="33" y="2"/>
                  </a:cubicBezTo>
                  <a:cubicBezTo>
                    <a:pt x="31" y="2"/>
                    <a:pt x="29" y="1"/>
                    <a:pt x="28" y="0"/>
                  </a:cubicBezTo>
                </a:path>
              </a:pathLst>
            </a:custGeom>
            <a:solidFill>
              <a:srgbClr val="F18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4" name="Freeform 3318">
              <a:extLst>
                <a:ext uri="{FF2B5EF4-FFF2-40B4-BE49-F238E27FC236}">
                  <a16:creationId xmlns:a16="http://schemas.microsoft.com/office/drawing/2014/main" id="{63078B60-64D2-4CD8-93E8-3717E7EC369B}"/>
                </a:ext>
              </a:extLst>
            </p:cNvPr>
            <p:cNvSpPr>
              <a:spLocks/>
            </p:cNvSpPr>
            <p:nvPr/>
          </p:nvSpPr>
          <p:spPr bwMode="auto">
            <a:xfrm>
              <a:off x="366" y="586"/>
              <a:ext cx="55" cy="26"/>
            </a:xfrm>
            <a:custGeom>
              <a:avLst/>
              <a:gdLst>
                <a:gd name="T0" fmla="*/ 0 w 23"/>
                <a:gd name="T1" fmla="*/ 0 h 11"/>
                <a:gd name="T2" fmla="*/ 1 w 23"/>
                <a:gd name="T3" fmla="*/ 1 h 11"/>
                <a:gd name="T4" fmla="*/ 2 w 23"/>
                <a:gd name="T5" fmla="*/ 3 h 11"/>
                <a:gd name="T6" fmla="*/ 23 w 23"/>
                <a:gd name="T7" fmla="*/ 11 h 11"/>
                <a:gd name="T8" fmla="*/ 18 w 23"/>
                <a:gd name="T9" fmla="*/ 7 h 11"/>
                <a:gd name="T10" fmla="*/ 0 w 23"/>
                <a:gd name="T11" fmla="*/ 0 h 11"/>
              </a:gdLst>
              <a:ahLst/>
              <a:cxnLst>
                <a:cxn ang="0">
                  <a:pos x="T0" y="T1"/>
                </a:cxn>
                <a:cxn ang="0">
                  <a:pos x="T2" y="T3"/>
                </a:cxn>
                <a:cxn ang="0">
                  <a:pos x="T4" y="T5"/>
                </a:cxn>
                <a:cxn ang="0">
                  <a:pos x="T6" y="T7"/>
                </a:cxn>
                <a:cxn ang="0">
                  <a:pos x="T8" y="T9"/>
                </a:cxn>
                <a:cxn ang="0">
                  <a:pos x="T10" y="T11"/>
                </a:cxn>
              </a:cxnLst>
              <a:rect l="0" t="0" r="r" b="b"/>
              <a:pathLst>
                <a:path w="23" h="11">
                  <a:moveTo>
                    <a:pt x="0" y="0"/>
                  </a:moveTo>
                  <a:cubicBezTo>
                    <a:pt x="1" y="1"/>
                    <a:pt x="1" y="1"/>
                    <a:pt x="1" y="1"/>
                  </a:cubicBezTo>
                  <a:cubicBezTo>
                    <a:pt x="2" y="2"/>
                    <a:pt x="2" y="2"/>
                    <a:pt x="2" y="3"/>
                  </a:cubicBezTo>
                  <a:cubicBezTo>
                    <a:pt x="8" y="7"/>
                    <a:pt x="15" y="9"/>
                    <a:pt x="23" y="11"/>
                  </a:cubicBezTo>
                  <a:cubicBezTo>
                    <a:pt x="21" y="9"/>
                    <a:pt x="20" y="8"/>
                    <a:pt x="18" y="7"/>
                  </a:cubicBezTo>
                  <a:cubicBezTo>
                    <a:pt x="12" y="5"/>
                    <a:pt x="6" y="3"/>
                    <a:pt x="0" y="0"/>
                  </a:cubicBezTo>
                </a:path>
              </a:pathLst>
            </a:custGeom>
            <a:solidFill>
              <a:srgbClr val="FDE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5" name="Freeform 3319">
              <a:extLst>
                <a:ext uri="{FF2B5EF4-FFF2-40B4-BE49-F238E27FC236}">
                  <a16:creationId xmlns:a16="http://schemas.microsoft.com/office/drawing/2014/main" id="{4386B247-D9C7-4A46-957A-E7CEC9C0F73F}"/>
                </a:ext>
              </a:extLst>
            </p:cNvPr>
            <p:cNvSpPr>
              <a:spLocks/>
            </p:cNvSpPr>
            <p:nvPr/>
          </p:nvSpPr>
          <p:spPr bwMode="auto">
            <a:xfrm>
              <a:off x="344" y="572"/>
              <a:ext cx="27" cy="21"/>
            </a:xfrm>
            <a:custGeom>
              <a:avLst/>
              <a:gdLst>
                <a:gd name="T0" fmla="*/ 0 w 11"/>
                <a:gd name="T1" fmla="*/ 0 h 9"/>
                <a:gd name="T2" fmla="*/ 0 w 11"/>
                <a:gd name="T3" fmla="*/ 0 h 9"/>
                <a:gd name="T4" fmla="*/ 11 w 11"/>
                <a:gd name="T5" fmla="*/ 9 h 9"/>
                <a:gd name="T6" fmla="*/ 10 w 11"/>
                <a:gd name="T7" fmla="*/ 7 h 9"/>
                <a:gd name="T8" fmla="*/ 9 w 11"/>
                <a:gd name="T9" fmla="*/ 6 h 9"/>
                <a:gd name="T10" fmla="*/ 0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0" y="0"/>
                  </a:moveTo>
                  <a:cubicBezTo>
                    <a:pt x="0" y="0"/>
                    <a:pt x="0" y="0"/>
                    <a:pt x="0" y="0"/>
                  </a:cubicBezTo>
                  <a:cubicBezTo>
                    <a:pt x="3" y="3"/>
                    <a:pt x="7" y="6"/>
                    <a:pt x="11" y="9"/>
                  </a:cubicBezTo>
                  <a:cubicBezTo>
                    <a:pt x="11" y="8"/>
                    <a:pt x="11" y="8"/>
                    <a:pt x="10" y="7"/>
                  </a:cubicBezTo>
                  <a:cubicBezTo>
                    <a:pt x="10" y="7"/>
                    <a:pt x="10" y="7"/>
                    <a:pt x="9" y="6"/>
                  </a:cubicBezTo>
                  <a:cubicBezTo>
                    <a:pt x="6" y="4"/>
                    <a:pt x="3" y="2"/>
                    <a:pt x="0" y="0"/>
                  </a:cubicBezTo>
                </a:path>
              </a:pathLst>
            </a:custGeom>
            <a:solidFill>
              <a:srgbClr val="FDF2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6" name="Freeform 3320">
              <a:extLst>
                <a:ext uri="{FF2B5EF4-FFF2-40B4-BE49-F238E27FC236}">
                  <a16:creationId xmlns:a16="http://schemas.microsoft.com/office/drawing/2014/main" id="{E71BF169-4B64-4C7B-813E-A01CB4173CCA}"/>
                </a:ext>
              </a:extLst>
            </p:cNvPr>
            <p:cNvSpPr>
              <a:spLocks/>
            </p:cNvSpPr>
            <p:nvPr/>
          </p:nvSpPr>
          <p:spPr bwMode="auto">
            <a:xfrm>
              <a:off x="614" y="105"/>
              <a:ext cx="60" cy="67"/>
            </a:xfrm>
            <a:custGeom>
              <a:avLst/>
              <a:gdLst>
                <a:gd name="T0" fmla="*/ 0 w 25"/>
                <a:gd name="T1" fmla="*/ 0 h 28"/>
                <a:gd name="T2" fmla="*/ 21 w 25"/>
                <a:gd name="T3" fmla="*/ 26 h 28"/>
                <a:gd name="T4" fmla="*/ 25 w 25"/>
                <a:gd name="T5" fmla="*/ 28 h 28"/>
                <a:gd name="T6" fmla="*/ 19 w 25"/>
                <a:gd name="T7" fmla="*/ 15 h 28"/>
                <a:gd name="T8" fmla="*/ 6 w 25"/>
                <a:gd name="T9" fmla="*/ 0 h 28"/>
                <a:gd name="T10" fmla="*/ 0 w 25"/>
                <a:gd name="T11" fmla="*/ 0 h 28"/>
              </a:gdLst>
              <a:ahLst/>
              <a:cxnLst>
                <a:cxn ang="0">
                  <a:pos x="T0" y="T1"/>
                </a:cxn>
                <a:cxn ang="0">
                  <a:pos x="T2" y="T3"/>
                </a:cxn>
                <a:cxn ang="0">
                  <a:pos x="T4" y="T5"/>
                </a:cxn>
                <a:cxn ang="0">
                  <a:pos x="T6" y="T7"/>
                </a:cxn>
                <a:cxn ang="0">
                  <a:pos x="T8" y="T9"/>
                </a:cxn>
                <a:cxn ang="0">
                  <a:pos x="T10" y="T11"/>
                </a:cxn>
              </a:cxnLst>
              <a:rect l="0" t="0" r="r" b="b"/>
              <a:pathLst>
                <a:path w="25" h="28">
                  <a:moveTo>
                    <a:pt x="0" y="0"/>
                  </a:moveTo>
                  <a:cubicBezTo>
                    <a:pt x="9" y="6"/>
                    <a:pt x="17" y="15"/>
                    <a:pt x="21" y="26"/>
                  </a:cubicBezTo>
                  <a:cubicBezTo>
                    <a:pt x="22" y="27"/>
                    <a:pt x="24" y="27"/>
                    <a:pt x="25" y="28"/>
                  </a:cubicBezTo>
                  <a:cubicBezTo>
                    <a:pt x="24" y="23"/>
                    <a:pt x="22" y="19"/>
                    <a:pt x="19" y="15"/>
                  </a:cubicBezTo>
                  <a:cubicBezTo>
                    <a:pt x="16" y="9"/>
                    <a:pt x="11" y="4"/>
                    <a:pt x="6" y="0"/>
                  </a:cubicBezTo>
                  <a:cubicBezTo>
                    <a:pt x="4" y="0"/>
                    <a:pt x="2" y="0"/>
                    <a:pt x="0" y="0"/>
                  </a:cubicBezTo>
                </a:path>
              </a:pathLst>
            </a:custGeom>
            <a:solidFill>
              <a:srgbClr val="F19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7" name="Freeform 3321">
              <a:extLst>
                <a:ext uri="{FF2B5EF4-FFF2-40B4-BE49-F238E27FC236}">
                  <a16:creationId xmlns:a16="http://schemas.microsoft.com/office/drawing/2014/main" id="{4FF84FA5-3B3A-4665-90A7-052B86612020}"/>
                </a:ext>
              </a:extLst>
            </p:cNvPr>
            <p:cNvSpPr>
              <a:spLocks/>
            </p:cNvSpPr>
            <p:nvPr/>
          </p:nvSpPr>
          <p:spPr bwMode="auto">
            <a:xfrm>
              <a:off x="561" y="86"/>
              <a:ext cx="67" cy="19"/>
            </a:xfrm>
            <a:custGeom>
              <a:avLst/>
              <a:gdLst>
                <a:gd name="T0" fmla="*/ 11 w 28"/>
                <a:gd name="T1" fmla="*/ 0 h 8"/>
                <a:gd name="T2" fmla="*/ 0 w 28"/>
                <a:gd name="T3" fmla="*/ 1 h 8"/>
                <a:gd name="T4" fmla="*/ 19 w 28"/>
                <a:gd name="T5" fmla="*/ 7 h 8"/>
                <a:gd name="T6" fmla="*/ 22 w 28"/>
                <a:gd name="T7" fmla="*/ 8 h 8"/>
                <a:gd name="T8" fmla="*/ 28 w 28"/>
                <a:gd name="T9" fmla="*/ 8 h 8"/>
                <a:gd name="T10" fmla="*/ 11 w 28"/>
                <a:gd name="T11" fmla="*/ 0 h 8"/>
              </a:gdLst>
              <a:ahLst/>
              <a:cxnLst>
                <a:cxn ang="0">
                  <a:pos x="T0" y="T1"/>
                </a:cxn>
                <a:cxn ang="0">
                  <a:pos x="T2" y="T3"/>
                </a:cxn>
                <a:cxn ang="0">
                  <a:pos x="T4" y="T5"/>
                </a:cxn>
                <a:cxn ang="0">
                  <a:pos x="T6" y="T7"/>
                </a:cxn>
                <a:cxn ang="0">
                  <a:pos x="T8" y="T9"/>
                </a:cxn>
                <a:cxn ang="0">
                  <a:pos x="T10" y="T11"/>
                </a:cxn>
              </a:cxnLst>
              <a:rect l="0" t="0" r="r" b="b"/>
              <a:pathLst>
                <a:path w="28" h="8">
                  <a:moveTo>
                    <a:pt x="11" y="0"/>
                  </a:moveTo>
                  <a:cubicBezTo>
                    <a:pt x="8" y="0"/>
                    <a:pt x="4" y="0"/>
                    <a:pt x="0" y="1"/>
                  </a:cubicBezTo>
                  <a:cubicBezTo>
                    <a:pt x="6" y="1"/>
                    <a:pt x="13" y="3"/>
                    <a:pt x="19" y="7"/>
                  </a:cubicBezTo>
                  <a:cubicBezTo>
                    <a:pt x="20" y="7"/>
                    <a:pt x="21" y="8"/>
                    <a:pt x="22" y="8"/>
                  </a:cubicBezTo>
                  <a:cubicBezTo>
                    <a:pt x="24" y="8"/>
                    <a:pt x="26" y="8"/>
                    <a:pt x="28" y="8"/>
                  </a:cubicBezTo>
                  <a:cubicBezTo>
                    <a:pt x="23" y="5"/>
                    <a:pt x="17" y="2"/>
                    <a:pt x="11" y="0"/>
                  </a:cubicBezTo>
                </a:path>
              </a:pathLst>
            </a:custGeom>
            <a:solidFill>
              <a:srgbClr val="F18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8" name="Freeform 3322">
              <a:extLst>
                <a:ext uri="{FF2B5EF4-FFF2-40B4-BE49-F238E27FC236}">
                  <a16:creationId xmlns:a16="http://schemas.microsoft.com/office/drawing/2014/main" id="{B44527F1-3E15-4008-9426-8772FFC808C6}"/>
                </a:ext>
              </a:extLst>
            </p:cNvPr>
            <p:cNvSpPr>
              <a:spLocks/>
            </p:cNvSpPr>
            <p:nvPr/>
          </p:nvSpPr>
          <p:spPr bwMode="auto">
            <a:xfrm>
              <a:off x="664" y="244"/>
              <a:ext cx="12" cy="41"/>
            </a:xfrm>
            <a:custGeom>
              <a:avLst/>
              <a:gdLst>
                <a:gd name="T0" fmla="*/ 5 w 5"/>
                <a:gd name="T1" fmla="*/ 0 h 17"/>
                <a:gd name="T2" fmla="*/ 1 w 5"/>
                <a:gd name="T3" fmla="*/ 1 h 17"/>
                <a:gd name="T4" fmla="*/ 1 w 5"/>
                <a:gd name="T5" fmla="*/ 14 h 17"/>
                <a:gd name="T6" fmla="*/ 1 w 5"/>
                <a:gd name="T7" fmla="*/ 17 h 17"/>
                <a:gd name="T8" fmla="*/ 5 w 5"/>
                <a:gd name="T9" fmla="*/ 17 h 17"/>
                <a:gd name="T10" fmla="*/ 5 w 5"/>
                <a:gd name="T11" fmla="*/ 0 h 17"/>
              </a:gdLst>
              <a:ahLst/>
              <a:cxnLst>
                <a:cxn ang="0">
                  <a:pos x="T0" y="T1"/>
                </a:cxn>
                <a:cxn ang="0">
                  <a:pos x="T2" y="T3"/>
                </a:cxn>
                <a:cxn ang="0">
                  <a:pos x="T4" y="T5"/>
                </a:cxn>
                <a:cxn ang="0">
                  <a:pos x="T6" y="T7"/>
                </a:cxn>
                <a:cxn ang="0">
                  <a:pos x="T8" y="T9"/>
                </a:cxn>
                <a:cxn ang="0">
                  <a:pos x="T10" y="T11"/>
                </a:cxn>
              </a:cxnLst>
              <a:rect l="0" t="0" r="r" b="b"/>
              <a:pathLst>
                <a:path w="5" h="17">
                  <a:moveTo>
                    <a:pt x="5" y="0"/>
                  </a:moveTo>
                  <a:cubicBezTo>
                    <a:pt x="4" y="0"/>
                    <a:pt x="3" y="0"/>
                    <a:pt x="1" y="1"/>
                  </a:cubicBezTo>
                  <a:cubicBezTo>
                    <a:pt x="1" y="5"/>
                    <a:pt x="0" y="9"/>
                    <a:pt x="1" y="14"/>
                  </a:cubicBezTo>
                  <a:cubicBezTo>
                    <a:pt x="1" y="15"/>
                    <a:pt x="1" y="16"/>
                    <a:pt x="1" y="17"/>
                  </a:cubicBezTo>
                  <a:cubicBezTo>
                    <a:pt x="3" y="17"/>
                    <a:pt x="4" y="17"/>
                    <a:pt x="5" y="17"/>
                  </a:cubicBezTo>
                  <a:cubicBezTo>
                    <a:pt x="4" y="11"/>
                    <a:pt x="4" y="6"/>
                    <a:pt x="5" y="0"/>
                  </a:cubicBezTo>
                </a:path>
              </a:pathLst>
            </a:custGeom>
            <a:solidFill>
              <a:srgbClr val="F19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9" name="Freeform 3323">
              <a:extLst>
                <a:ext uri="{FF2B5EF4-FFF2-40B4-BE49-F238E27FC236}">
                  <a16:creationId xmlns:a16="http://schemas.microsoft.com/office/drawing/2014/main" id="{A522A806-4ED8-43A6-A72C-DD8D19697DA1}"/>
                </a:ext>
              </a:extLst>
            </p:cNvPr>
            <p:cNvSpPr>
              <a:spLocks/>
            </p:cNvSpPr>
            <p:nvPr/>
          </p:nvSpPr>
          <p:spPr bwMode="auto">
            <a:xfrm>
              <a:off x="666" y="285"/>
              <a:ext cx="22" cy="24"/>
            </a:xfrm>
            <a:custGeom>
              <a:avLst/>
              <a:gdLst>
                <a:gd name="T0" fmla="*/ 0 w 9"/>
                <a:gd name="T1" fmla="*/ 0 h 10"/>
                <a:gd name="T2" fmla="*/ 4 w 9"/>
                <a:gd name="T3" fmla="*/ 9 h 10"/>
                <a:gd name="T4" fmla="*/ 9 w 9"/>
                <a:gd name="T5" fmla="*/ 10 h 10"/>
                <a:gd name="T6" fmla="*/ 4 w 9"/>
                <a:gd name="T7" fmla="*/ 0 h 10"/>
                <a:gd name="T8" fmla="*/ 4 w 9"/>
                <a:gd name="T9" fmla="*/ 0 h 10"/>
                <a:gd name="T10" fmla="*/ 0 w 9"/>
                <a:gd name="T11" fmla="*/ 0 h 10"/>
              </a:gdLst>
              <a:ahLst/>
              <a:cxnLst>
                <a:cxn ang="0">
                  <a:pos x="T0" y="T1"/>
                </a:cxn>
                <a:cxn ang="0">
                  <a:pos x="T2" y="T3"/>
                </a:cxn>
                <a:cxn ang="0">
                  <a:pos x="T4" y="T5"/>
                </a:cxn>
                <a:cxn ang="0">
                  <a:pos x="T6" y="T7"/>
                </a:cxn>
                <a:cxn ang="0">
                  <a:pos x="T8" y="T9"/>
                </a:cxn>
                <a:cxn ang="0">
                  <a:pos x="T10" y="T11"/>
                </a:cxn>
              </a:cxnLst>
              <a:rect l="0" t="0" r="r" b="b"/>
              <a:pathLst>
                <a:path w="9" h="10">
                  <a:moveTo>
                    <a:pt x="0" y="0"/>
                  </a:moveTo>
                  <a:cubicBezTo>
                    <a:pt x="1" y="3"/>
                    <a:pt x="2" y="6"/>
                    <a:pt x="4" y="9"/>
                  </a:cubicBezTo>
                  <a:cubicBezTo>
                    <a:pt x="6" y="9"/>
                    <a:pt x="8" y="9"/>
                    <a:pt x="9" y="10"/>
                  </a:cubicBezTo>
                  <a:cubicBezTo>
                    <a:pt x="7" y="7"/>
                    <a:pt x="5" y="4"/>
                    <a:pt x="4" y="0"/>
                  </a:cubicBezTo>
                  <a:cubicBezTo>
                    <a:pt x="4" y="0"/>
                    <a:pt x="4" y="0"/>
                    <a:pt x="4" y="0"/>
                  </a:cubicBezTo>
                  <a:cubicBezTo>
                    <a:pt x="3" y="0"/>
                    <a:pt x="2" y="0"/>
                    <a:pt x="0" y="0"/>
                  </a:cubicBezTo>
                </a:path>
              </a:pathLst>
            </a:custGeom>
            <a:solidFill>
              <a:srgbClr val="F18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0" name="Freeform 3324">
              <a:extLst>
                <a:ext uri="{FF2B5EF4-FFF2-40B4-BE49-F238E27FC236}">
                  <a16:creationId xmlns:a16="http://schemas.microsoft.com/office/drawing/2014/main" id="{51F3ED7A-1713-4951-80F9-251A01F2A2DA}"/>
                </a:ext>
              </a:extLst>
            </p:cNvPr>
            <p:cNvSpPr>
              <a:spLocks/>
            </p:cNvSpPr>
            <p:nvPr/>
          </p:nvSpPr>
          <p:spPr bwMode="auto">
            <a:xfrm>
              <a:off x="664" y="167"/>
              <a:ext cx="17" cy="79"/>
            </a:xfrm>
            <a:custGeom>
              <a:avLst/>
              <a:gdLst>
                <a:gd name="T0" fmla="*/ 0 w 7"/>
                <a:gd name="T1" fmla="*/ 0 h 33"/>
                <a:gd name="T2" fmla="*/ 1 w 7"/>
                <a:gd name="T3" fmla="*/ 5 h 33"/>
                <a:gd name="T4" fmla="*/ 3 w 7"/>
                <a:gd name="T5" fmla="*/ 24 h 33"/>
                <a:gd name="T6" fmla="*/ 1 w 7"/>
                <a:gd name="T7" fmla="*/ 33 h 33"/>
                <a:gd name="T8" fmla="*/ 5 w 7"/>
                <a:gd name="T9" fmla="*/ 32 h 33"/>
                <a:gd name="T10" fmla="*/ 6 w 7"/>
                <a:gd name="T11" fmla="*/ 24 h 33"/>
                <a:gd name="T12" fmla="*/ 4 w 7"/>
                <a:gd name="T13" fmla="*/ 2 h 33"/>
                <a:gd name="T14" fmla="*/ 0 w 7"/>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3">
                  <a:moveTo>
                    <a:pt x="0" y="0"/>
                  </a:moveTo>
                  <a:cubicBezTo>
                    <a:pt x="0" y="2"/>
                    <a:pt x="1" y="3"/>
                    <a:pt x="1" y="5"/>
                  </a:cubicBezTo>
                  <a:cubicBezTo>
                    <a:pt x="3" y="11"/>
                    <a:pt x="3" y="18"/>
                    <a:pt x="3" y="24"/>
                  </a:cubicBezTo>
                  <a:cubicBezTo>
                    <a:pt x="2" y="27"/>
                    <a:pt x="2" y="30"/>
                    <a:pt x="1" y="33"/>
                  </a:cubicBezTo>
                  <a:cubicBezTo>
                    <a:pt x="3" y="32"/>
                    <a:pt x="4" y="32"/>
                    <a:pt x="5" y="32"/>
                  </a:cubicBezTo>
                  <a:cubicBezTo>
                    <a:pt x="6" y="30"/>
                    <a:pt x="6" y="27"/>
                    <a:pt x="6" y="24"/>
                  </a:cubicBezTo>
                  <a:cubicBezTo>
                    <a:pt x="7" y="17"/>
                    <a:pt x="6" y="9"/>
                    <a:pt x="4" y="2"/>
                  </a:cubicBezTo>
                  <a:cubicBezTo>
                    <a:pt x="3" y="1"/>
                    <a:pt x="1" y="1"/>
                    <a:pt x="0" y="0"/>
                  </a:cubicBezTo>
                </a:path>
              </a:pathLst>
            </a:custGeom>
            <a:solidFill>
              <a:srgbClr val="F69E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1" name="Freeform 3325">
              <a:extLst>
                <a:ext uri="{FF2B5EF4-FFF2-40B4-BE49-F238E27FC236}">
                  <a16:creationId xmlns:a16="http://schemas.microsoft.com/office/drawing/2014/main" id="{FB3E4303-8B89-42A8-BB00-CB8222503409}"/>
                </a:ext>
              </a:extLst>
            </p:cNvPr>
            <p:cNvSpPr>
              <a:spLocks/>
            </p:cNvSpPr>
            <p:nvPr/>
          </p:nvSpPr>
          <p:spPr bwMode="auto">
            <a:xfrm>
              <a:off x="511" y="79"/>
              <a:ext cx="77" cy="9"/>
            </a:xfrm>
            <a:custGeom>
              <a:avLst/>
              <a:gdLst>
                <a:gd name="T0" fmla="*/ 17 w 32"/>
                <a:gd name="T1" fmla="*/ 0 h 4"/>
                <a:gd name="T2" fmla="*/ 0 w 32"/>
                <a:gd name="T3" fmla="*/ 4 h 4"/>
                <a:gd name="T4" fmla="*/ 0 w 32"/>
                <a:gd name="T5" fmla="*/ 4 h 4"/>
                <a:gd name="T6" fmla="*/ 13 w 32"/>
                <a:gd name="T7" fmla="*/ 3 h 4"/>
                <a:gd name="T8" fmla="*/ 21 w 32"/>
                <a:gd name="T9" fmla="*/ 4 h 4"/>
                <a:gd name="T10" fmla="*/ 32 w 32"/>
                <a:gd name="T11" fmla="*/ 3 h 4"/>
                <a:gd name="T12" fmla="*/ 17 w 32"/>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2" h="4">
                  <a:moveTo>
                    <a:pt x="17" y="0"/>
                  </a:moveTo>
                  <a:cubicBezTo>
                    <a:pt x="11" y="0"/>
                    <a:pt x="6" y="1"/>
                    <a:pt x="0" y="4"/>
                  </a:cubicBezTo>
                  <a:cubicBezTo>
                    <a:pt x="0" y="4"/>
                    <a:pt x="0" y="4"/>
                    <a:pt x="0" y="4"/>
                  </a:cubicBezTo>
                  <a:cubicBezTo>
                    <a:pt x="5" y="4"/>
                    <a:pt x="9" y="3"/>
                    <a:pt x="13" y="3"/>
                  </a:cubicBezTo>
                  <a:cubicBezTo>
                    <a:pt x="16" y="3"/>
                    <a:pt x="18" y="3"/>
                    <a:pt x="21" y="4"/>
                  </a:cubicBezTo>
                  <a:cubicBezTo>
                    <a:pt x="25" y="3"/>
                    <a:pt x="29" y="3"/>
                    <a:pt x="32" y="3"/>
                  </a:cubicBezTo>
                  <a:cubicBezTo>
                    <a:pt x="27" y="1"/>
                    <a:pt x="22" y="0"/>
                    <a:pt x="17" y="0"/>
                  </a:cubicBezTo>
                </a:path>
              </a:pathLst>
            </a:custGeom>
            <a:solidFill>
              <a:srgbClr val="FDE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2" name="Freeform 3326">
              <a:extLst>
                <a:ext uri="{FF2B5EF4-FFF2-40B4-BE49-F238E27FC236}">
                  <a16:creationId xmlns:a16="http://schemas.microsoft.com/office/drawing/2014/main" id="{8FC35029-4B41-4653-8093-2768F35F26EF}"/>
                </a:ext>
              </a:extLst>
            </p:cNvPr>
            <p:cNvSpPr>
              <a:spLocks/>
            </p:cNvSpPr>
            <p:nvPr/>
          </p:nvSpPr>
          <p:spPr bwMode="auto">
            <a:xfrm>
              <a:off x="676" y="306"/>
              <a:ext cx="26" cy="17"/>
            </a:xfrm>
            <a:custGeom>
              <a:avLst/>
              <a:gdLst>
                <a:gd name="T0" fmla="*/ 0 w 11"/>
                <a:gd name="T1" fmla="*/ 0 h 7"/>
                <a:gd name="T2" fmla="*/ 6 w 11"/>
                <a:gd name="T3" fmla="*/ 6 h 7"/>
                <a:gd name="T4" fmla="*/ 11 w 11"/>
                <a:gd name="T5" fmla="*/ 7 h 7"/>
                <a:gd name="T6" fmla="*/ 5 w 11"/>
                <a:gd name="T7" fmla="*/ 1 h 7"/>
                <a:gd name="T8" fmla="*/ 0 w 11"/>
                <a:gd name="T9" fmla="*/ 0 h 7"/>
              </a:gdLst>
              <a:ahLst/>
              <a:cxnLst>
                <a:cxn ang="0">
                  <a:pos x="T0" y="T1"/>
                </a:cxn>
                <a:cxn ang="0">
                  <a:pos x="T2" y="T3"/>
                </a:cxn>
                <a:cxn ang="0">
                  <a:pos x="T4" y="T5"/>
                </a:cxn>
                <a:cxn ang="0">
                  <a:pos x="T6" y="T7"/>
                </a:cxn>
                <a:cxn ang="0">
                  <a:pos x="T8" y="T9"/>
                </a:cxn>
              </a:cxnLst>
              <a:rect l="0" t="0" r="r" b="b"/>
              <a:pathLst>
                <a:path w="11" h="7">
                  <a:moveTo>
                    <a:pt x="0" y="0"/>
                  </a:moveTo>
                  <a:cubicBezTo>
                    <a:pt x="2" y="3"/>
                    <a:pt x="4" y="5"/>
                    <a:pt x="6" y="6"/>
                  </a:cubicBezTo>
                  <a:cubicBezTo>
                    <a:pt x="8" y="7"/>
                    <a:pt x="9" y="7"/>
                    <a:pt x="11" y="7"/>
                  </a:cubicBezTo>
                  <a:cubicBezTo>
                    <a:pt x="9" y="5"/>
                    <a:pt x="7" y="3"/>
                    <a:pt x="5" y="1"/>
                  </a:cubicBezTo>
                  <a:cubicBezTo>
                    <a:pt x="4" y="0"/>
                    <a:pt x="2" y="0"/>
                    <a:pt x="0" y="0"/>
                  </a:cubicBezTo>
                </a:path>
              </a:pathLst>
            </a:custGeom>
            <a:solidFill>
              <a:srgbClr val="FDE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3" name="Freeform 3327">
              <a:extLst>
                <a:ext uri="{FF2B5EF4-FFF2-40B4-BE49-F238E27FC236}">
                  <a16:creationId xmlns:a16="http://schemas.microsoft.com/office/drawing/2014/main" id="{515452B9-2B68-4701-9404-035D0F024EDE}"/>
                </a:ext>
              </a:extLst>
            </p:cNvPr>
            <p:cNvSpPr>
              <a:spLocks/>
            </p:cNvSpPr>
            <p:nvPr/>
          </p:nvSpPr>
          <p:spPr bwMode="auto">
            <a:xfrm>
              <a:off x="748" y="148"/>
              <a:ext cx="23" cy="62"/>
            </a:xfrm>
            <a:custGeom>
              <a:avLst/>
              <a:gdLst>
                <a:gd name="T0" fmla="*/ 7 w 10"/>
                <a:gd name="T1" fmla="*/ 0 h 26"/>
                <a:gd name="T2" fmla="*/ 0 w 10"/>
                <a:gd name="T3" fmla="*/ 24 h 26"/>
                <a:gd name="T4" fmla="*/ 4 w 10"/>
                <a:gd name="T5" fmla="*/ 26 h 26"/>
                <a:gd name="T6" fmla="*/ 7 w 10"/>
                <a:gd name="T7" fmla="*/ 17 h 26"/>
                <a:gd name="T8" fmla="*/ 10 w 10"/>
                <a:gd name="T9" fmla="*/ 1 h 26"/>
                <a:gd name="T10" fmla="*/ 7 w 10"/>
                <a:gd name="T11" fmla="*/ 0 h 26"/>
              </a:gdLst>
              <a:ahLst/>
              <a:cxnLst>
                <a:cxn ang="0">
                  <a:pos x="T0" y="T1"/>
                </a:cxn>
                <a:cxn ang="0">
                  <a:pos x="T2" y="T3"/>
                </a:cxn>
                <a:cxn ang="0">
                  <a:pos x="T4" y="T5"/>
                </a:cxn>
                <a:cxn ang="0">
                  <a:pos x="T6" y="T7"/>
                </a:cxn>
                <a:cxn ang="0">
                  <a:pos x="T8" y="T9"/>
                </a:cxn>
                <a:cxn ang="0">
                  <a:pos x="T10" y="T11"/>
                </a:cxn>
              </a:cxnLst>
              <a:rect l="0" t="0" r="r" b="b"/>
              <a:pathLst>
                <a:path w="10" h="26">
                  <a:moveTo>
                    <a:pt x="7" y="0"/>
                  </a:moveTo>
                  <a:cubicBezTo>
                    <a:pt x="6" y="8"/>
                    <a:pt x="3" y="16"/>
                    <a:pt x="0" y="24"/>
                  </a:cubicBezTo>
                  <a:cubicBezTo>
                    <a:pt x="2" y="25"/>
                    <a:pt x="3" y="25"/>
                    <a:pt x="4" y="26"/>
                  </a:cubicBezTo>
                  <a:cubicBezTo>
                    <a:pt x="5" y="23"/>
                    <a:pt x="6" y="20"/>
                    <a:pt x="7" y="17"/>
                  </a:cubicBezTo>
                  <a:cubicBezTo>
                    <a:pt x="8" y="12"/>
                    <a:pt x="9" y="7"/>
                    <a:pt x="10" y="1"/>
                  </a:cubicBezTo>
                  <a:cubicBezTo>
                    <a:pt x="9" y="1"/>
                    <a:pt x="8" y="0"/>
                    <a:pt x="7" y="0"/>
                  </a:cubicBezTo>
                </a:path>
              </a:pathLst>
            </a:custGeom>
            <a:solidFill>
              <a:srgbClr val="F19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4" name="Freeform 3328">
              <a:extLst>
                <a:ext uri="{FF2B5EF4-FFF2-40B4-BE49-F238E27FC236}">
                  <a16:creationId xmlns:a16="http://schemas.microsoft.com/office/drawing/2014/main" id="{A84C9816-3559-4E27-8CC7-5AFB6CCFDEAF}"/>
                </a:ext>
              </a:extLst>
            </p:cNvPr>
            <p:cNvSpPr>
              <a:spLocks/>
            </p:cNvSpPr>
            <p:nvPr/>
          </p:nvSpPr>
          <p:spPr bwMode="auto">
            <a:xfrm>
              <a:off x="750" y="93"/>
              <a:ext cx="21" cy="58"/>
            </a:xfrm>
            <a:custGeom>
              <a:avLst/>
              <a:gdLst>
                <a:gd name="T0" fmla="*/ 0 w 9"/>
                <a:gd name="T1" fmla="*/ 0 h 24"/>
                <a:gd name="T2" fmla="*/ 6 w 9"/>
                <a:gd name="T3" fmla="*/ 22 h 24"/>
                <a:gd name="T4" fmla="*/ 6 w 9"/>
                <a:gd name="T5" fmla="*/ 23 h 24"/>
                <a:gd name="T6" fmla="*/ 9 w 9"/>
                <a:gd name="T7" fmla="*/ 24 h 24"/>
                <a:gd name="T8" fmla="*/ 5 w 9"/>
                <a:gd name="T9" fmla="*/ 1 h 24"/>
                <a:gd name="T10" fmla="*/ 0 w 9"/>
                <a:gd name="T11" fmla="*/ 0 h 24"/>
              </a:gdLst>
              <a:ahLst/>
              <a:cxnLst>
                <a:cxn ang="0">
                  <a:pos x="T0" y="T1"/>
                </a:cxn>
                <a:cxn ang="0">
                  <a:pos x="T2" y="T3"/>
                </a:cxn>
                <a:cxn ang="0">
                  <a:pos x="T4" y="T5"/>
                </a:cxn>
                <a:cxn ang="0">
                  <a:pos x="T6" y="T7"/>
                </a:cxn>
                <a:cxn ang="0">
                  <a:pos x="T8" y="T9"/>
                </a:cxn>
                <a:cxn ang="0">
                  <a:pos x="T10" y="T11"/>
                </a:cxn>
              </a:cxnLst>
              <a:rect l="0" t="0" r="r" b="b"/>
              <a:pathLst>
                <a:path w="9" h="24">
                  <a:moveTo>
                    <a:pt x="0" y="0"/>
                  </a:moveTo>
                  <a:cubicBezTo>
                    <a:pt x="4" y="7"/>
                    <a:pt x="6" y="14"/>
                    <a:pt x="6" y="22"/>
                  </a:cubicBezTo>
                  <a:cubicBezTo>
                    <a:pt x="6" y="22"/>
                    <a:pt x="6" y="23"/>
                    <a:pt x="6" y="23"/>
                  </a:cubicBezTo>
                  <a:cubicBezTo>
                    <a:pt x="7" y="23"/>
                    <a:pt x="8" y="24"/>
                    <a:pt x="9" y="24"/>
                  </a:cubicBezTo>
                  <a:cubicBezTo>
                    <a:pt x="9" y="16"/>
                    <a:pt x="8" y="8"/>
                    <a:pt x="5" y="1"/>
                  </a:cubicBezTo>
                  <a:cubicBezTo>
                    <a:pt x="3" y="1"/>
                    <a:pt x="2" y="1"/>
                    <a:pt x="0" y="0"/>
                  </a:cubicBezTo>
                </a:path>
              </a:pathLst>
            </a:custGeom>
            <a:solidFill>
              <a:srgbClr val="F18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5" name="Freeform 3329">
              <a:extLst>
                <a:ext uri="{FF2B5EF4-FFF2-40B4-BE49-F238E27FC236}">
                  <a16:creationId xmlns:a16="http://schemas.microsoft.com/office/drawing/2014/main" id="{90DAFE98-BAE8-441B-9649-79366794C56B}"/>
                </a:ext>
              </a:extLst>
            </p:cNvPr>
            <p:cNvSpPr>
              <a:spLocks/>
            </p:cNvSpPr>
            <p:nvPr/>
          </p:nvSpPr>
          <p:spPr bwMode="auto">
            <a:xfrm>
              <a:off x="728" y="246"/>
              <a:ext cx="15" cy="46"/>
            </a:xfrm>
            <a:custGeom>
              <a:avLst/>
              <a:gdLst>
                <a:gd name="T0" fmla="*/ 3 w 6"/>
                <a:gd name="T1" fmla="*/ 0 h 19"/>
                <a:gd name="T2" fmla="*/ 0 w 6"/>
                <a:gd name="T3" fmla="*/ 19 h 19"/>
                <a:gd name="T4" fmla="*/ 4 w 6"/>
                <a:gd name="T5" fmla="*/ 19 h 19"/>
                <a:gd name="T6" fmla="*/ 6 w 6"/>
                <a:gd name="T7" fmla="*/ 0 h 19"/>
                <a:gd name="T8" fmla="*/ 3 w 6"/>
                <a:gd name="T9" fmla="*/ 0 h 19"/>
              </a:gdLst>
              <a:ahLst/>
              <a:cxnLst>
                <a:cxn ang="0">
                  <a:pos x="T0" y="T1"/>
                </a:cxn>
                <a:cxn ang="0">
                  <a:pos x="T2" y="T3"/>
                </a:cxn>
                <a:cxn ang="0">
                  <a:pos x="T4" y="T5"/>
                </a:cxn>
                <a:cxn ang="0">
                  <a:pos x="T6" y="T7"/>
                </a:cxn>
                <a:cxn ang="0">
                  <a:pos x="T8" y="T9"/>
                </a:cxn>
              </a:cxnLst>
              <a:rect l="0" t="0" r="r" b="b"/>
              <a:pathLst>
                <a:path w="6" h="19">
                  <a:moveTo>
                    <a:pt x="3" y="0"/>
                  </a:moveTo>
                  <a:cubicBezTo>
                    <a:pt x="1" y="6"/>
                    <a:pt x="0" y="12"/>
                    <a:pt x="0" y="19"/>
                  </a:cubicBezTo>
                  <a:cubicBezTo>
                    <a:pt x="2" y="19"/>
                    <a:pt x="3" y="19"/>
                    <a:pt x="4" y="19"/>
                  </a:cubicBezTo>
                  <a:cubicBezTo>
                    <a:pt x="4" y="13"/>
                    <a:pt x="5" y="7"/>
                    <a:pt x="6" y="0"/>
                  </a:cubicBezTo>
                  <a:cubicBezTo>
                    <a:pt x="5" y="0"/>
                    <a:pt x="4" y="0"/>
                    <a:pt x="3" y="0"/>
                  </a:cubicBezTo>
                </a:path>
              </a:pathLst>
            </a:custGeom>
            <a:solidFill>
              <a:srgbClr val="F19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6" name="Freeform 3330">
              <a:extLst>
                <a:ext uri="{FF2B5EF4-FFF2-40B4-BE49-F238E27FC236}">
                  <a16:creationId xmlns:a16="http://schemas.microsoft.com/office/drawing/2014/main" id="{175E00C6-F4FE-4602-A986-73F6F477E8D1}"/>
                </a:ext>
              </a:extLst>
            </p:cNvPr>
            <p:cNvSpPr>
              <a:spLocks/>
            </p:cNvSpPr>
            <p:nvPr/>
          </p:nvSpPr>
          <p:spPr bwMode="auto">
            <a:xfrm>
              <a:off x="728" y="292"/>
              <a:ext cx="12" cy="24"/>
            </a:xfrm>
            <a:custGeom>
              <a:avLst/>
              <a:gdLst>
                <a:gd name="T0" fmla="*/ 0 w 5"/>
                <a:gd name="T1" fmla="*/ 0 h 10"/>
                <a:gd name="T2" fmla="*/ 2 w 5"/>
                <a:gd name="T3" fmla="*/ 9 h 10"/>
                <a:gd name="T4" fmla="*/ 5 w 5"/>
                <a:gd name="T5" fmla="*/ 10 h 10"/>
                <a:gd name="T6" fmla="*/ 4 w 5"/>
                <a:gd name="T7" fmla="*/ 0 h 10"/>
                <a:gd name="T8" fmla="*/ 0 w 5"/>
                <a:gd name="T9" fmla="*/ 0 h 10"/>
              </a:gdLst>
              <a:ahLst/>
              <a:cxnLst>
                <a:cxn ang="0">
                  <a:pos x="T0" y="T1"/>
                </a:cxn>
                <a:cxn ang="0">
                  <a:pos x="T2" y="T3"/>
                </a:cxn>
                <a:cxn ang="0">
                  <a:pos x="T4" y="T5"/>
                </a:cxn>
                <a:cxn ang="0">
                  <a:pos x="T6" y="T7"/>
                </a:cxn>
                <a:cxn ang="0">
                  <a:pos x="T8" y="T9"/>
                </a:cxn>
              </a:cxnLst>
              <a:rect l="0" t="0" r="r" b="b"/>
              <a:pathLst>
                <a:path w="5" h="10">
                  <a:moveTo>
                    <a:pt x="0" y="0"/>
                  </a:moveTo>
                  <a:cubicBezTo>
                    <a:pt x="1" y="3"/>
                    <a:pt x="1" y="6"/>
                    <a:pt x="2" y="9"/>
                  </a:cubicBezTo>
                  <a:cubicBezTo>
                    <a:pt x="3" y="9"/>
                    <a:pt x="4" y="9"/>
                    <a:pt x="5" y="10"/>
                  </a:cubicBezTo>
                  <a:cubicBezTo>
                    <a:pt x="4" y="6"/>
                    <a:pt x="4" y="3"/>
                    <a:pt x="4" y="0"/>
                  </a:cubicBezTo>
                  <a:cubicBezTo>
                    <a:pt x="3" y="0"/>
                    <a:pt x="2" y="0"/>
                    <a:pt x="0" y="0"/>
                  </a:cubicBezTo>
                </a:path>
              </a:pathLst>
            </a:custGeom>
            <a:solidFill>
              <a:srgbClr val="F18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7" name="Freeform 3331">
              <a:extLst>
                <a:ext uri="{FF2B5EF4-FFF2-40B4-BE49-F238E27FC236}">
                  <a16:creationId xmlns:a16="http://schemas.microsoft.com/office/drawing/2014/main" id="{81C688DE-5B87-408F-86EC-0A4B559F4207}"/>
                </a:ext>
              </a:extLst>
            </p:cNvPr>
            <p:cNvSpPr>
              <a:spLocks/>
            </p:cNvSpPr>
            <p:nvPr/>
          </p:nvSpPr>
          <p:spPr bwMode="auto">
            <a:xfrm>
              <a:off x="736" y="206"/>
              <a:ext cx="21" cy="40"/>
            </a:xfrm>
            <a:custGeom>
              <a:avLst/>
              <a:gdLst>
                <a:gd name="T0" fmla="*/ 5 w 9"/>
                <a:gd name="T1" fmla="*/ 0 h 17"/>
                <a:gd name="T2" fmla="*/ 2 w 9"/>
                <a:gd name="T3" fmla="*/ 9 h 17"/>
                <a:gd name="T4" fmla="*/ 0 w 9"/>
                <a:gd name="T5" fmla="*/ 17 h 17"/>
                <a:gd name="T6" fmla="*/ 3 w 9"/>
                <a:gd name="T7" fmla="*/ 17 h 17"/>
                <a:gd name="T8" fmla="*/ 9 w 9"/>
                <a:gd name="T9" fmla="*/ 2 h 17"/>
                <a:gd name="T10" fmla="*/ 5 w 9"/>
                <a:gd name="T11" fmla="*/ 0 h 17"/>
              </a:gdLst>
              <a:ahLst/>
              <a:cxnLst>
                <a:cxn ang="0">
                  <a:pos x="T0" y="T1"/>
                </a:cxn>
                <a:cxn ang="0">
                  <a:pos x="T2" y="T3"/>
                </a:cxn>
                <a:cxn ang="0">
                  <a:pos x="T4" y="T5"/>
                </a:cxn>
                <a:cxn ang="0">
                  <a:pos x="T6" y="T7"/>
                </a:cxn>
                <a:cxn ang="0">
                  <a:pos x="T8" y="T9"/>
                </a:cxn>
                <a:cxn ang="0">
                  <a:pos x="T10" y="T11"/>
                </a:cxn>
              </a:cxnLst>
              <a:rect l="0" t="0" r="r" b="b"/>
              <a:pathLst>
                <a:path w="9" h="17">
                  <a:moveTo>
                    <a:pt x="5" y="0"/>
                  </a:moveTo>
                  <a:cubicBezTo>
                    <a:pt x="4" y="3"/>
                    <a:pt x="3" y="6"/>
                    <a:pt x="2" y="9"/>
                  </a:cubicBezTo>
                  <a:cubicBezTo>
                    <a:pt x="1" y="11"/>
                    <a:pt x="1" y="14"/>
                    <a:pt x="0" y="17"/>
                  </a:cubicBezTo>
                  <a:cubicBezTo>
                    <a:pt x="1" y="17"/>
                    <a:pt x="2" y="17"/>
                    <a:pt x="3" y="17"/>
                  </a:cubicBezTo>
                  <a:cubicBezTo>
                    <a:pt x="5" y="12"/>
                    <a:pt x="7" y="7"/>
                    <a:pt x="9" y="2"/>
                  </a:cubicBezTo>
                  <a:cubicBezTo>
                    <a:pt x="8" y="1"/>
                    <a:pt x="7" y="1"/>
                    <a:pt x="5" y="0"/>
                  </a:cubicBezTo>
                </a:path>
              </a:pathLst>
            </a:custGeom>
            <a:solidFill>
              <a:srgbClr val="F69E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8" name="Freeform 3332">
              <a:extLst>
                <a:ext uri="{FF2B5EF4-FFF2-40B4-BE49-F238E27FC236}">
                  <a16:creationId xmlns:a16="http://schemas.microsoft.com/office/drawing/2014/main" id="{706EB019-6327-4738-A6E5-DC85EA486F86}"/>
                </a:ext>
              </a:extLst>
            </p:cNvPr>
            <p:cNvSpPr>
              <a:spLocks/>
            </p:cNvSpPr>
            <p:nvPr/>
          </p:nvSpPr>
          <p:spPr bwMode="auto">
            <a:xfrm>
              <a:off x="738" y="79"/>
              <a:ext cx="24" cy="17"/>
            </a:xfrm>
            <a:custGeom>
              <a:avLst/>
              <a:gdLst>
                <a:gd name="T0" fmla="*/ 0 w 10"/>
                <a:gd name="T1" fmla="*/ 0 h 7"/>
                <a:gd name="T2" fmla="*/ 5 w 10"/>
                <a:gd name="T3" fmla="*/ 6 h 7"/>
                <a:gd name="T4" fmla="*/ 10 w 10"/>
                <a:gd name="T5" fmla="*/ 7 h 7"/>
                <a:gd name="T6" fmla="*/ 6 w 10"/>
                <a:gd name="T7" fmla="*/ 1 h 7"/>
                <a:gd name="T8" fmla="*/ 0 w 10"/>
                <a:gd name="T9" fmla="*/ 0 h 7"/>
              </a:gdLst>
              <a:ahLst/>
              <a:cxnLst>
                <a:cxn ang="0">
                  <a:pos x="T0" y="T1"/>
                </a:cxn>
                <a:cxn ang="0">
                  <a:pos x="T2" y="T3"/>
                </a:cxn>
                <a:cxn ang="0">
                  <a:pos x="T4" y="T5"/>
                </a:cxn>
                <a:cxn ang="0">
                  <a:pos x="T6" y="T7"/>
                </a:cxn>
                <a:cxn ang="0">
                  <a:pos x="T8" y="T9"/>
                </a:cxn>
              </a:cxnLst>
              <a:rect l="0" t="0" r="r" b="b"/>
              <a:pathLst>
                <a:path w="10" h="7">
                  <a:moveTo>
                    <a:pt x="0" y="0"/>
                  </a:moveTo>
                  <a:cubicBezTo>
                    <a:pt x="2" y="2"/>
                    <a:pt x="4" y="4"/>
                    <a:pt x="5" y="6"/>
                  </a:cubicBezTo>
                  <a:cubicBezTo>
                    <a:pt x="7" y="7"/>
                    <a:pt x="8" y="7"/>
                    <a:pt x="10" y="7"/>
                  </a:cubicBezTo>
                  <a:cubicBezTo>
                    <a:pt x="9" y="5"/>
                    <a:pt x="7" y="3"/>
                    <a:pt x="6" y="1"/>
                  </a:cubicBezTo>
                  <a:cubicBezTo>
                    <a:pt x="4" y="0"/>
                    <a:pt x="2" y="0"/>
                    <a:pt x="0" y="0"/>
                  </a:cubicBezTo>
                </a:path>
              </a:pathLst>
            </a:custGeom>
            <a:solidFill>
              <a:srgbClr val="FDE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9" name="Freeform 3333">
              <a:extLst>
                <a:ext uri="{FF2B5EF4-FFF2-40B4-BE49-F238E27FC236}">
                  <a16:creationId xmlns:a16="http://schemas.microsoft.com/office/drawing/2014/main" id="{B493CF82-C7F1-4517-B98C-CC6DEAB90486}"/>
                </a:ext>
              </a:extLst>
            </p:cNvPr>
            <p:cNvSpPr>
              <a:spLocks/>
            </p:cNvSpPr>
            <p:nvPr/>
          </p:nvSpPr>
          <p:spPr bwMode="auto">
            <a:xfrm>
              <a:off x="733" y="313"/>
              <a:ext cx="15" cy="15"/>
            </a:xfrm>
            <a:custGeom>
              <a:avLst/>
              <a:gdLst>
                <a:gd name="T0" fmla="*/ 0 w 6"/>
                <a:gd name="T1" fmla="*/ 0 h 6"/>
                <a:gd name="T2" fmla="*/ 3 w 6"/>
                <a:gd name="T3" fmla="*/ 6 h 6"/>
                <a:gd name="T4" fmla="*/ 6 w 6"/>
                <a:gd name="T5" fmla="*/ 6 h 6"/>
                <a:gd name="T6" fmla="*/ 3 w 6"/>
                <a:gd name="T7" fmla="*/ 1 h 6"/>
                <a:gd name="T8" fmla="*/ 0 w 6"/>
                <a:gd name="T9" fmla="*/ 0 h 6"/>
              </a:gdLst>
              <a:ahLst/>
              <a:cxnLst>
                <a:cxn ang="0">
                  <a:pos x="T0" y="T1"/>
                </a:cxn>
                <a:cxn ang="0">
                  <a:pos x="T2" y="T3"/>
                </a:cxn>
                <a:cxn ang="0">
                  <a:pos x="T4" y="T5"/>
                </a:cxn>
                <a:cxn ang="0">
                  <a:pos x="T6" y="T7"/>
                </a:cxn>
                <a:cxn ang="0">
                  <a:pos x="T8" y="T9"/>
                </a:cxn>
              </a:cxnLst>
              <a:rect l="0" t="0" r="r" b="b"/>
              <a:pathLst>
                <a:path w="6" h="6">
                  <a:moveTo>
                    <a:pt x="0" y="0"/>
                  </a:moveTo>
                  <a:cubicBezTo>
                    <a:pt x="1" y="2"/>
                    <a:pt x="2" y="4"/>
                    <a:pt x="3" y="6"/>
                  </a:cubicBezTo>
                  <a:cubicBezTo>
                    <a:pt x="4" y="6"/>
                    <a:pt x="5" y="6"/>
                    <a:pt x="6" y="6"/>
                  </a:cubicBezTo>
                  <a:cubicBezTo>
                    <a:pt x="5" y="4"/>
                    <a:pt x="4" y="2"/>
                    <a:pt x="3" y="1"/>
                  </a:cubicBezTo>
                  <a:cubicBezTo>
                    <a:pt x="2" y="0"/>
                    <a:pt x="1" y="0"/>
                    <a:pt x="0" y="0"/>
                  </a:cubicBezTo>
                </a:path>
              </a:pathLst>
            </a:custGeom>
            <a:solidFill>
              <a:srgbClr val="FDE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20" name="Freeform 3334">
              <a:extLst>
                <a:ext uri="{FF2B5EF4-FFF2-40B4-BE49-F238E27FC236}">
                  <a16:creationId xmlns:a16="http://schemas.microsoft.com/office/drawing/2014/main" id="{5FEA3687-FEE6-4E10-AF31-5CFE3B89C7AC}"/>
                </a:ext>
              </a:extLst>
            </p:cNvPr>
            <p:cNvSpPr>
              <a:spLocks/>
            </p:cNvSpPr>
            <p:nvPr/>
          </p:nvSpPr>
          <p:spPr bwMode="auto">
            <a:xfrm>
              <a:off x="807" y="182"/>
              <a:ext cx="29" cy="57"/>
            </a:xfrm>
            <a:custGeom>
              <a:avLst/>
              <a:gdLst>
                <a:gd name="T0" fmla="*/ 9 w 12"/>
                <a:gd name="T1" fmla="*/ 0 h 24"/>
                <a:gd name="T2" fmla="*/ 2 w 12"/>
                <a:gd name="T3" fmla="*/ 18 h 24"/>
                <a:gd name="T4" fmla="*/ 0 w 12"/>
                <a:gd name="T5" fmla="*/ 22 h 24"/>
                <a:gd name="T6" fmla="*/ 2 w 12"/>
                <a:gd name="T7" fmla="*/ 24 h 24"/>
                <a:gd name="T8" fmla="*/ 12 w 12"/>
                <a:gd name="T9" fmla="*/ 2 h 24"/>
                <a:gd name="T10" fmla="*/ 9 w 12"/>
                <a:gd name="T11" fmla="*/ 0 h 24"/>
              </a:gdLst>
              <a:ahLst/>
              <a:cxnLst>
                <a:cxn ang="0">
                  <a:pos x="T0" y="T1"/>
                </a:cxn>
                <a:cxn ang="0">
                  <a:pos x="T2" y="T3"/>
                </a:cxn>
                <a:cxn ang="0">
                  <a:pos x="T4" y="T5"/>
                </a:cxn>
                <a:cxn ang="0">
                  <a:pos x="T6" y="T7"/>
                </a:cxn>
                <a:cxn ang="0">
                  <a:pos x="T8" y="T9"/>
                </a:cxn>
                <a:cxn ang="0">
                  <a:pos x="T10" y="T11"/>
                </a:cxn>
              </a:cxnLst>
              <a:rect l="0" t="0" r="r" b="b"/>
              <a:pathLst>
                <a:path w="12" h="24">
                  <a:moveTo>
                    <a:pt x="9" y="0"/>
                  </a:moveTo>
                  <a:cubicBezTo>
                    <a:pt x="8" y="6"/>
                    <a:pt x="5" y="12"/>
                    <a:pt x="2" y="18"/>
                  </a:cubicBezTo>
                  <a:cubicBezTo>
                    <a:pt x="2" y="19"/>
                    <a:pt x="1" y="20"/>
                    <a:pt x="0" y="22"/>
                  </a:cubicBezTo>
                  <a:cubicBezTo>
                    <a:pt x="1" y="23"/>
                    <a:pt x="2" y="23"/>
                    <a:pt x="2" y="24"/>
                  </a:cubicBezTo>
                  <a:cubicBezTo>
                    <a:pt x="6" y="17"/>
                    <a:pt x="10" y="10"/>
                    <a:pt x="12" y="2"/>
                  </a:cubicBezTo>
                  <a:cubicBezTo>
                    <a:pt x="11" y="1"/>
                    <a:pt x="10" y="1"/>
                    <a:pt x="9" y="0"/>
                  </a:cubicBezTo>
                </a:path>
              </a:pathLst>
            </a:custGeom>
            <a:solidFill>
              <a:srgbClr val="F19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21" name="Freeform 3335">
              <a:extLst>
                <a:ext uri="{FF2B5EF4-FFF2-40B4-BE49-F238E27FC236}">
                  <a16:creationId xmlns:a16="http://schemas.microsoft.com/office/drawing/2014/main" id="{C9884AEB-371C-4A19-A8CB-B1FD36CCDFF6}"/>
                </a:ext>
              </a:extLst>
            </p:cNvPr>
            <p:cNvSpPr>
              <a:spLocks/>
            </p:cNvSpPr>
            <p:nvPr/>
          </p:nvSpPr>
          <p:spPr bwMode="auto">
            <a:xfrm>
              <a:off x="829" y="115"/>
              <a:ext cx="16" cy="72"/>
            </a:xfrm>
            <a:custGeom>
              <a:avLst/>
              <a:gdLst>
                <a:gd name="T0" fmla="*/ 2 w 7"/>
                <a:gd name="T1" fmla="*/ 0 h 30"/>
                <a:gd name="T2" fmla="*/ 3 w 7"/>
                <a:gd name="T3" fmla="*/ 5 h 30"/>
                <a:gd name="T4" fmla="*/ 0 w 7"/>
                <a:gd name="T5" fmla="*/ 28 h 30"/>
                <a:gd name="T6" fmla="*/ 3 w 7"/>
                <a:gd name="T7" fmla="*/ 30 h 30"/>
                <a:gd name="T8" fmla="*/ 4 w 7"/>
                <a:gd name="T9" fmla="*/ 27 h 30"/>
                <a:gd name="T10" fmla="*/ 5 w 7"/>
                <a:gd name="T11" fmla="*/ 1 h 30"/>
                <a:gd name="T12" fmla="*/ 2 w 7"/>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7" h="30">
                  <a:moveTo>
                    <a:pt x="2" y="0"/>
                  </a:moveTo>
                  <a:cubicBezTo>
                    <a:pt x="2" y="2"/>
                    <a:pt x="3" y="4"/>
                    <a:pt x="3" y="5"/>
                  </a:cubicBezTo>
                  <a:cubicBezTo>
                    <a:pt x="3" y="13"/>
                    <a:pt x="2" y="21"/>
                    <a:pt x="0" y="28"/>
                  </a:cubicBezTo>
                  <a:cubicBezTo>
                    <a:pt x="1" y="29"/>
                    <a:pt x="2" y="29"/>
                    <a:pt x="3" y="30"/>
                  </a:cubicBezTo>
                  <a:cubicBezTo>
                    <a:pt x="3" y="29"/>
                    <a:pt x="3" y="28"/>
                    <a:pt x="4" y="27"/>
                  </a:cubicBezTo>
                  <a:cubicBezTo>
                    <a:pt x="6" y="19"/>
                    <a:pt x="7" y="10"/>
                    <a:pt x="5" y="1"/>
                  </a:cubicBezTo>
                  <a:cubicBezTo>
                    <a:pt x="4" y="1"/>
                    <a:pt x="3" y="0"/>
                    <a:pt x="2" y="0"/>
                  </a:cubicBezTo>
                </a:path>
              </a:pathLst>
            </a:custGeom>
            <a:solidFill>
              <a:srgbClr val="F18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22" name="Freeform 3336">
              <a:extLst>
                <a:ext uri="{FF2B5EF4-FFF2-40B4-BE49-F238E27FC236}">
                  <a16:creationId xmlns:a16="http://schemas.microsoft.com/office/drawing/2014/main" id="{29FFC842-EDAA-42F1-ADDE-62D93B28BAFA}"/>
                </a:ext>
              </a:extLst>
            </p:cNvPr>
            <p:cNvSpPr>
              <a:spLocks/>
            </p:cNvSpPr>
            <p:nvPr/>
          </p:nvSpPr>
          <p:spPr bwMode="auto">
            <a:xfrm>
              <a:off x="779" y="258"/>
              <a:ext cx="21" cy="43"/>
            </a:xfrm>
            <a:custGeom>
              <a:avLst/>
              <a:gdLst>
                <a:gd name="T0" fmla="*/ 6 w 9"/>
                <a:gd name="T1" fmla="*/ 0 h 18"/>
                <a:gd name="T2" fmla="*/ 0 w 9"/>
                <a:gd name="T3" fmla="*/ 17 h 18"/>
                <a:gd name="T4" fmla="*/ 3 w 9"/>
                <a:gd name="T5" fmla="*/ 18 h 18"/>
                <a:gd name="T6" fmla="*/ 9 w 9"/>
                <a:gd name="T7" fmla="*/ 1 h 18"/>
                <a:gd name="T8" fmla="*/ 6 w 9"/>
                <a:gd name="T9" fmla="*/ 0 h 18"/>
              </a:gdLst>
              <a:ahLst/>
              <a:cxnLst>
                <a:cxn ang="0">
                  <a:pos x="T0" y="T1"/>
                </a:cxn>
                <a:cxn ang="0">
                  <a:pos x="T2" y="T3"/>
                </a:cxn>
                <a:cxn ang="0">
                  <a:pos x="T4" y="T5"/>
                </a:cxn>
                <a:cxn ang="0">
                  <a:pos x="T6" y="T7"/>
                </a:cxn>
                <a:cxn ang="0">
                  <a:pos x="T8" y="T9"/>
                </a:cxn>
              </a:cxnLst>
              <a:rect l="0" t="0" r="r" b="b"/>
              <a:pathLst>
                <a:path w="9" h="18">
                  <a:moveTo>
                    <a:pt x="6" y="0"/>
                  </a:moveTo>
                  <a:cubicBezTo>
                    <a:pt x="4" y="6"/>
                    <a:pt x="1" y="12"/>
                    <a:pt x="0" y="17"/>
                  </a:cubicBezTo>
                  <a:cubicBezTo>
                    <a:pt x="1" y="18"/>
                    <a:pt x="2" y="18"/>
                    <a:pt x="3" y="18"/>
                  </a:cubicBezTo>
                  <a:cubicBezTo>
                    <a:pt x="4" y="12"/>
                    <a:pt x="6" y="6"/>
                    <a:pt x="9" y="1"/>
                  </a:cubicBezTo>
                  <a:cubicBezTo>
                    <a:pt x="8" y="1"/>
                    <a:pt x="7" y="1"/>
                    <a:pt x="6" y="0"/>
                  </a:cubicBezTo>
                </a:path>
              </a:pathLst>
            </a:custGeom>
            <a:solidFill>
              <a:srgbClr val="F19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23" name="Freeform 3337">
              <a:extLst>
                <a:ext uri="{FF2B5EF4-FFF2-40B4-BE49-F238E27FC236}">
                  <a16:creationId xmlns:a16="http://schemas.microsoft.com/office/drawing/2014/main" id="{D65B6368-66AB-4E62-88A2-06F9D77D8EA8}"/>
                </a:ext>
              </a:extLst>
            </p:cNvPr>
            <p:cNvSpPr>
              <a:spLocks/>
            </p:cNvSpPr>
            <p:nvPr/>
          </p:nvSpPr>
          <p:spPr bwMode="auto">
            <a:xfrm>
              <a:off x="779" y="299"/>
              <a:ext cx="7" cy="26"/>
            </a:xfrm>
            <a:custGeom>
              <a:avLst/>
              <a:gdLst>
                <a:gd name="T0" fmla="*/ 0 w 3"/>
                <a:gd name="T1" fmla="*/ 0 h 11"/>
                <a:gd name="T2" fmla="*/ 1 w 3"/>
                <a:gd name="T3" fmla="*/ 10 h 11"/>
                <a:gd name="T4" fmla="*/ 3 w 3"/>
                <a:gd name="T5" fmla="*/ 11 h 11"/>
                <a:gd name="T6" fmla="*/ 3 w 3"/>
                <a:gd name="T7" fmla="*/ 1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cubicBezTo>
                    <a:pt x="0" y="4"/>
                    <a:pt x="0" y="7"/>
                    <a:pt x="1" y="10"/>
                  </a:cubicBezTo>
                  <a:cubicBezTo>
                    <a:pt x="2" y="10"/>
                    <a:pt x="2" y="11"/>
                    <a:pt x="3" y="11"/>
                  </a:cubicBezTo>
                  <a:cubicBezTo>
                    <a:pt x="2" y="8"/>
                    <a:pt x="2" y="4"/>
                    <a:pt x="3" y="1"/>
                  </a:cubicBezTo>
                  <a:cubicBezTo>
                    <a:pt x="2" y="1"/>
                    <a:pt x="1" y="1"/>
                    <a:pt x="0" y="0"/>
                  </a:cubicBezTo>
                </a:path>
              </a:pathLst>
            </a:custGeom>
            <a:solidFill>
              <a:srgbClr val="F18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24" name="Freeform 3338">
              <a:extLst>
                <a:ext uri="{FF2B5EF4-FFF2-40B4-BE49-F238E27FC236}">
                  <a16:creationId xmlns:a16="http://schemas.microsoft.com/office/drawing/2014/main" id="{E1C76CEE-D6FC-4DA0-96C6-A7795731ED0D}"/>
                </a:ext>
              </a:extLst>
            </p:cNvPr>
            <p:cNvSpPr>
              <a:spLocks/>
            </p:cNvSpPr>
            <p:nvPr/>
          </p:nvSpPr>
          <p:spPr bwMode="auto">
            <a:xfrm>
              <a:off x="793" y="234"/>
              <a:ext cx="19" cy="27"/>
            </a:xfrm>
            <a:custGeom>
              <a:avLst/>
              <a:gdLst>
                <a:gd name="T0" fmla="*/ 6 w 8"/>
                <a:gd name="T1" fmla="*/ 0 h 11"/>
                <a:gd name="T2" fmla="*/ 0 w 8"/>
                <a:gd name="T3" fmla="*/ 10 h 11"/>
                <a:gd name="T4" fmla="*/ 3 w 8"/>
                <a:gd name="T5" fmla="*/ 11 h 11"/>
                <a:gd name="T6" fmla="*/ 4 w 8"/>
                <a:gd name="T7" fmla="*/ 9 h 11"/>
                <a:gd name="T8" fmla="*/ 8 w 8"/>
                <a:gd name="T9" fmla="*/ 2 h 11"/>
                <a:gd name="T10" fmla="*/ 6 w 8"/>
                <a:gd name="T11" fmla="*/ 0 h 11"/>
              </a:gdLst>
              <a:ahLst/>
              <a:cxnLst>
                <a:cxn ang="0">
                  <a:pos x="T0" y="T1"/>
                </a:cxn>
                <a:cxn ang="0">
                  <a:pos x="T2" y="T3"/>
                </a:cxn>
                <a:cxn ang="0">
                  <a:pos x="T4" y="T5"/>
                </a:cxn>
                <a:cxn ang="0">
                  <a:pos x="T6" y="T7"/>
                </a:cxn>
                <a:cxn ang="0">
                  <a:pos x="T8" y="T9"/>
                </a:cxn>
                <a:cxn ang="0">
                  <a:pos x="T10" y="T11"/>
                </a:cxn>
              </a:cxnLst>
              <a:rect l="0" t="0" r="r" b="b"/>
              <a:pathLst>
                <a:path w="8" h="11">
                  <a:moveTo>
                    <a:pt x="6" y="0"/>
                  </a:moveTo>
                  <a:cubicBezTo>
                    <a:pt x="4" y="3"/>
                    <a:pt x="2" y="7"/>
                    <a:pt x="0" y="10"/>
                  </a:cubicBezTo>
                  <a:cubicBezTo>
                    <a:pt x="1" y="11"/>
                    <a:pt x="2" y="11"/>
                    <a:pt x="3" y="11"/>
                  </a:cubicBezTo>
                  <a:cubicBezTo>
                    <a:pt x="3" y="10"/>
                    <a:pt x="4" y="10"/>
                    <a:pt x="4" y="9"/>
                  </a:cubicBezTo>
                  <a:cubicBezTo>
                    <a:pt x="6" y="7"/>
                    <a:pt x="7" y="4"/>
                    <a:pt x="8" y="2"/>
                  </a:cubicBezTo>
                  <a:cubicBezTo>
                    <a:pt x="8" y="1"/>
                    <a:pt x="7" y="1"/>
                    <a:pt x="6" y="0"/>
                  </a:cubicBezTo>
                </a:path>
              </a:pathLst>
            </a:custGeom>
            <a:solidFill>
              <a:srgbClr val="F69E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25" name="Freeform 3339">
              <a:extLst>
                <a:ext uri="{FF2B5EF4-FFF2-40B4-BE49-F238E27FC236}">
                  <a16:creationId xmlns:a16="http://schemas.microsoft.com/office/drawing/2014/main" id="{68B50CFF-6AF3-48E8-978F-A108567CDC6A}"/>
                </a:ext>
              </a:extLst>
            </p:cNvPr>
            <p:cNvSpPr>
              <a:spLocks/>
            </p:cNvSpPr>
            <p:nvPr/>
          </p:nvSpPr>
          <p:spPr bwMode="auto">
            <a:xfrm>
              <a:off x="826" y="98"/>
              <a:ext cx="15" cy="19"/>
            </a:xfrm>
            <a:custGeom>
              <a:avLst/>
              <a:gdLst>
                <a:gd name="T0" fmla="*/ 0 w 6"/>
                <a:gd name="T1" fmla="*/ 0 h 8"/>
                <a:gd name="T2" fmla="*/ 3 w 6"/>
                <a:gd name="T3" fmla="*/ 7 h 8"/>
                <a:gd name="T4" fmla="*/ 6 w 6"/>
                <a:gd name="T5" fmla="*/ 8 h 8"/>
                <a:gd name="T6" fmla="*/ 5 w 6"/>
                <a:gd name="T7" fmla="*/ 2 h 8"/>
                <a:gd name="T8" fmla="*/ 5 w 6"/>
                <a:gd name="T9" fmla="*/ 2 h 8"/>
                <a:gd name="T10" fmla="*/ 0 w 6"/>
                <a:gd name="T11" fmla="*/ 0 h 8"/>
              </a:gdLst>
              <a:ahLst/>
              <a:cxnLst>
                <a:cxn ang="0">
                  <a:pos x="T0" y="T1"/>
                </a:cxn>
                <a:cxn ang="0">
                  <a:pos x="T2" y="T3"/>
                </a:cxn>
                <a:cxn ang="0">
                  <a:pos x="T4" y="T5"/>
                </a:cxn>
                <a:cxn ang="0">
                  <a:pos x="T6" y="T7"/>
                </a:cxn>
                <a:cxn ang="0">
                  <a:pos x="T8" y="T9"/>
                </a:cxn>
                <a:cxn ang="0">
                  <a:pos x="T10" y="T11"/>
                </a:cxn>
              </a:cxnLst>
              <a:rect l="0" t="0" r="r" b="b"/>
              <a:pathLst>
                <a:path w="6" h="8">
                  <a:moveTo>
                    <a:pt x="0" y="0"/>
                  </a:moveTo>
                  <a:cubicBezTo>
                    <a:pt x="1" y="2"/>
                    <a:pt x="2" y="5"/>
                    <a:pt x="3" y="7"/>
                  </a:cubicBezTo>
                  <a:cubicBezTo>
                    <a:pt x="4" y="7"/>
                    <a:pt x="5" y="8"/>
                    <a:pt x="6" y="8"/>
                  </a:cubicBezTo>
                  <a:cubicBezTo>
                    <a:pt x="6" y="6"/>
                    <a:pt x="6" y="4"/>
                    <a:pt x="5" y="2"/>
                  </a:cubicBezTo>
                  <a:cubicBezTo>
                    <a:pt x="5" y="2"/>
                    <a:pt x="5" y="2"/>
                    <a:pt x="5" y="2"/>
                  </a:cubicBezTo>
                  <a:cubicBezTo>
                    <a:pt x="3" y="1"/>
                    <a:pt x="2" y="1"/>
                    <a:pt x="0" y="0"/>
                  </a:cubicBezTo>
                </a:path>
              </a:pathLst>
            </a:custGeom>
            <a:solidFill>
              <a:srgbClr val="FDE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26" name="Freeform 3340">
              <a:extLst>
                <a:ext uri="{FF2B5EF4-FFF2-40B4-BE49-F238E27FC236}">
                  <a16:creationId xmlns:a16="http://schemas.microsoft.com/office/drawing/2014/main" id="{76C2FF4E-A060-4C47-A748-F4549F965E4F}"/>
                </a:ext>
              </a:extLst>
            </p:cNvPr>
            <p:cNvSpPr>
              <a:spLocks/>
            </p:cNvSpPr>
            <p:nvPr/>
          </p:nvSpPr>
          <p:spPr bwMode="auto">
            <a:xfrm>
              <a:off x="781" y="323"/>
              <a:ext cx="9" cy="14"/>
            </a:xfrm>
            <a:custGeom>
              <a:avLst/>
              <a:gdLst>
                <a:gd name="T0" fmla="*/ 0 w 4"/>
                <a:gd name="T1" fmla="*/ 0 h 6"/>
                <a:gd name="T2" fmla="*/ 3 w 4"/>
                <a:gd name="T3" fmla="*/ 6 h 6"/>
                <a:gd name="T4" fmla="*/ 4 w 4"/>
                <a:gd name="T5" fmla="*/ 6 h 6"/>
                <a:gd name="T6" fmla="*/ 2 w 4"/>
                <a:gd name="T7" fmla="*/ 1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cubicBezTo>
                    <a:pt x="1" y="2"/>
                    <a:pt x="2" y="4"/>
                    <a:pt x="3" y="6"/>
                  </a:cubicBezTo>
                  <a:cubicBezTo>
                    <a:pt x="3" y="6"/>
                    <a:pt x="4" y="6"/>
                    <a:pt x="4" y="6"/>
                  </a:cubicBezTo>
                  <a:cubicBezTo>
                    <a:pt x="3" y="4"/>
                    <a:pt x="3" y="3"/>
                    <a:pt x="2" y="1"/>
                  </a:cubicBezTo>
                  <a:cubicBezTo>
                    <a:pt x="1" y="1"/>
                    <a:pt x="1" y="0"/>
                    <a:pt x="0" y="0"/>
                  </a:cubicBezTo>
                </a:path>
              </a:pathLst>
            </a:custGeom>
            <a:solidFill>
              <a:srgbClr val="FDE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27" name="Freeform 3341">
              <a:extLst>
                <a:ext uri="{FF2B5EF4-FFF2-40B4-BE49-F238E27FC236}">
                  <a16:creationId xmlns:a16="http://schemas.microsoft.com/office/drawing/2014/main" id="{DD3DAF38-E1AB-405B-AE19-2C463AC56D6A}"/>
                </a:ext>
              </a:extLst>
            </p:cNvPr>
            <p:cNvSpPr>
              <a:spLocks/>
            </p:cNvSpPr>
            <p:nvPr/>
          </p:nvSpPr>
          <p:spPr bwMode="auto">
            <a:xfrm>
              <a:off x="843" y="218"/>
              <a:ext cx="43" cy="100"/>
            </a:xfrm>
            <a:custGeom>
              <a:avLst/>
              <a:gdLst>
                <a:gd name="T0" fmla="*/ 15 w 18"/>
                <a:gd name="T1" fmla="*/ 0 h 42"/>
                <a:gd name="T2" fmla="*/ 12 w 18"/>
                <a:gd name="T3" fmla="*/ 5 h 42"/>
                <a:gd name="T4" fmla="*/ 0 w 18"/>
                <a:gd name="T5" fmla="*/ 34 h 42"/>
                <a:gd name="T6" fmla="*/ 0 w 18"/>
                <a:gd name="T7" fmla="*/ 41 h 42"/>
                <a:gd name="T8" fmla="*/ 3 w 18"/>
                <a:gd name="T9" fmla="*/ 42 h 42"/>
                <a:gd name="T10" fmla="*/ 6 w 18"/>
                <a:gd name="T11" fmla="*/ 25 h 42"/>
                <a:gd name="T12" fmla="*/ 18 w 18"/>
                <a:gd name="T13" fmla="*/ 2 h 42"/>
                <a:gd name="T14" fmla="*/ 18 w 18"/>
                <a:gd name="T15" fmla="*/ 2 h 42"/>
                <a:gd name="T16" fmla="*/ 15 w 18"/>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42">
                  <a:moveTo>
                    <a:pt x="15" y="0"/>
                  </a:moveTo>
                  <a:cubicBezTo>
                    <a:pt x="14" y="1"/>
                    <a:pt x="13" y="3"/>
                    <a:pt x="12" y="5"/>
                  </a:cubicBezTo>
                  <a:cubicBezTo>
                    <a:pt x="6" y="14"/>
                    <a:pt x="2" y="23"/>
                    <a:pt x="0" y="34"/>
                  </a:cubicBezTo>
                  <a:cubicBezTo>
                    <a:pt x="0" y="36"/>
                    <a:pt x="0" y="39"/>
                    <a:pt x="0" y="41"/>
                  </a:cubicBezTo>
                  <a:cubicBezTo>
                    <a:pt x="1" y="41"/>
                    <a:pt x="2" y="42"/>
                    <a:pt x="3" y="42"/>
                  </a:cubicBezTo>
                  <a:cubicBezTo>
                    <a:pt x="3" y="36"/>
                    <a:pt x="4" y="30"/>
                    <a:pt x="6" y="25"/>
                  </a:cubicBezTo>
                  <a:cubicBezTo>
                    <a:pt x="9" y="17"/>
                    <a:pt x="13" y="9"/>
                    <a:pt x="18" y="2"/>
                  </a:cubicBezTo>
                  <a:cubicBezTo>
                    <a:pt x="18" y="2"/>
                    <a:pt x="18" y="2"/>
                    <a:pt x="18" y="2"/>
                  </a:cubicBezTo>
                  <a:cubicBezTo>
                    <a:pt x="17" y="1"/>
                    <a:pt x="16" y="0"/>
                    <a:pt x="15" y="0"/>
                  </a:cubicBezTo>
                </a:path>
              </a:pathLst>
            </a:custGeom>
            <a:solidFill>
              <a:srgbClr val="F19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28" name="Freeform 3342">
              <a:extLst>
                <a:ext uri="{FF2B5EF4-FFF2-40B4-BE49-F238E27FC236}">
                  <a16:creationId xmlns:a16="http://schemas.microsoft.com/office/drawing/2014/main" id="{E14DC42D-7EFD-4961-BF6A-4FE692CC486D}"/>
                </a:ext>
              </a:extLst>
            </p:cNvPr>
            <p:cNvSpPr>
              <a:spLocks/>
            </p:cNvSpPr>
            <p:nvPr/>
          </p:nvSpPr>
          <p:spPr bwMode="auto">
            <a:xfrm>
              <a:off x="879" y="158"/>
              <a:ext cx="43" cy="64"/>
            </a:xfrm>
            <a:custGeom>
              <a:avLst/>
              <a:gdLst>
                <a:gd name="T0" fmla="*/ 15 w 18"/>
                <a:gd name="T1" fmla="*/ 0 h 27"/>
                <a:gd name="T2" fmla="*/ 15 w 18"/>
                <a:gd name="T3" fmla="*/ 0 h 27"/>
                <a:gd name="T4" fmla="*/ 0 w 18"/>
                <a:gd name="T5" fmla="*/ 25 h 27"/>
                <a:gd name="T6" fmla="*/ 3 w 18"/>
                <a:gd name="T7" fmla="*/ 27 h 27"/>
                <a:gd name="T8" fmla="*/ 3 w 18"/>
                <a:gd name="T9" fmla="*/ 27 h 27"/>
                <a:gd name="T10" fmla="*/ 8 w 18"/>
                <a:gd name="T11" fmla="*/ 20 h 27"/>
                <a:gd name="T12" fmla="*/ 18 w 18"/>
                <a:gd name="T13" fmla="*/ 3 h 27"/>
                <a:gd name="T14" fmla="*/ 16 w 18"/>
                <a:gd name="T15" fmla="*/ 1 h 27"/>
                <a:gd name="T16" fmla="*/ 15 w 18"/>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7">
                  <a:moveTo>
                    <a:pt x="15" y="0"/>
                  </a:moveTo>
                  <a:cubicBezTo>
                    <a:pt x="15" y="0"/>
                    <a:pt x="15" y="0"/>
                    <a:pt x="15" y="0"/>
                  </a:cubicBezTo>
                  <a:cubicBezTo>
                    <a:pt x="10" y="9"/>
                    <a:pt x="5" y="17"/>
                    <a:pt x="0" y="25"/>
                  </a:cubicBezTo>
                  <a:cubicBezTo>
                    <a:pt x="1" y="25"/>
                    <a:pt x="2" y="26"/>
                    <a:pt x="3" y="27"/>
                  </a:cubicBezTo>
                  <a:cubicBezTo>
                    <a:pt x="3" y="27"/>
                    <a:pt x="3" y="27"/>
                    <a:pt x="3" y="27"/>
                  </a:cubicBezTo>
                  <a:cubicBezTo>
                    <a:pt x="4" y="24"/>
                    <a:pt x="6" y="22"/>
                    <a:pt x="8" y="20"/>
                  </a:cubicBezTo>
                  <a:cubicBezTo>
                    <a:pt x="11" y="15"/>
                    <a:pt x="15" y="9"/>
                    <a:pt x="18" y="3"/>
                  </a:cubicBezTo>
                  <a:cubicBezTo>
                    <a:pt x="17" y="2"/>
                    <a:pt x="17" y="1"/>
                    <a:pt x="16" y="1"/>
                  </a:cubicBezTo>
                  <a:cubicBezTo>
                    <a:pt x="16" y="1"/>
                    <a:pt x="15" y="0"/>
                    <a:pt x="15" y="0"/>
                  </a:cubicBezTo>
                </a:path>
              </a:pathLst>
            </a:custGeom>
            <a:solidFill>
              <a:srgbClr val="F18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29" name="Freeform 3343">
              <a:extLst>
                <a:ext uri="{FF2B5EF4-FFF2-40B4-BE49-F238E27FC236}">
                  <a16:creationId xmlns:a16="http://schemas.microsoft.com/office/drawing/2014/main" id="{0CD09574-A4D9-48D1-9161-08B57EECE130}"/>
                </a:ext>
              </a:extLst>
            </p:cNvPr>
            <p:cNvSpPr>
              <a:spLocks/>
            </p:cNvSpPr>
            <p:nvPr/>
          </p:nvSpPr>
          <p:spPr bwMode="auto">
            <a:xfrm>
              <a:off x="843" y="316"/>
              <a:ext cx="12" cy="24"/>
            </a:xfrm>
            <a:custGeom>
              <a:avLst/>
              <a:gdLst>
                <a:gd name="T0" fmla="*/ 0 w 5"/>
                <a:gd name="T1" fmla="*/ 0 h 10"/>
                <a:gd name="T2" fmla="*/ 1 w 5"/>
                <a:gd name="T3" fmla="*/ 10 h 10"/>
                <a:gd name="T4" fmla="*/ 5 w 5"/>
                <a:gd name="T5" fmla="*/ 10 h 10"/>
                <a:gd name="T6" fmla="*/ 3 w 5"/>
                <a:gd name="T7" fmla="*/ 2 h 10"/>
                <a:gd name="T8" fmla="*/ 3 w 5"/>
                <a:gd name="T9" fmla="*/ 1 h 10"/>
                <a:gd name="T10" fmla="*/ 0 w 5"/>
                <a:gd name="T11" fmla="*/ 0 h 10"/>
              </a:gdLst>
              <a:ahLst/>
              <a:cxnLst>
                <a:cxn ang="0">
                  <a:pos x="T0" y="T1"/>
                </a:cxn>
                <a:cxn ang="0">
                  <a:pos x="T2" y="T3"/>
                </a:cxn>
                <a:cxn ang="0">
                  <a:pos x="T4" y="T5"/>
                </a:cxn>
                <a:cxn ang="0">
                  <a:pos x="T6" y="T7"/>
                </a:cxn>
                <a:cxn ang="0">
                  <a:pos x="T8" y="T9"/>
                </a:cxn>
                <a:cxn ang="0">
                  <a:pos x="T10" y="T11"/>
                </a:cxn>
              </a:cxnLst>
              <a:rect l="0" t="0" r="r" b="b"/>
              <a:pathLst>
                <a:path w="5" h="10">
                  <a:moveTo>
                    <a:pt x="0" y="0"/>
                  </a:moveTo>
                  <a:cubicBezTo>
                    <a:pt x="0" y="3"/>
                    <a:pt x="0" y="6"/>
                    <a:pt x="1" y="10"/>
                  </a:cubicBezTo>
                  <a:cubicBezTo>
                    <a:pt x="2" y="10"/>
                    <a:pt x="3" y="10"/>
                    <a:pt x="5" y="10"/>
                  </a:cubicBezTo>
                  <a:cubicBezTo>
                    <a:pt x="4" y="8"/>
                    <a:pt x="3" y="5"/>
                    <a:pt x="3" y="2"/>
                  </a:cubicBezTo>
                  <a:cubicBezTo>
                    <a:pt x="3" y="2"/>
                    <a:pt x="3" y="1"/>
                    <a:pt x="3" y="1"/>
                  </a:cubicBezTo>
                  <a:cubicBezTo>
                    <a:pt x="2" y="1"/>
                    <a:pt x="1" y="0"/>
                    <a:pt x="0" y="0"/>
                  </a:cubicBezTo>
                </a:path>
              </a:pathLst>
            </a:custGeom>
            <a:solidFill>
              <a:srgbClr val="F18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30" name="Freeform 3344">
              <a:extLst>
                <a:ext uri="{FF2B5EF4-FFF2-40B4-BE49-F238E27FC236}">
                  <a16:creationId xmlns:a16="http://schemas.microsoft.com/office/drawing/2014/main" id="{EAF6BD27-CCEF-4EC7-8BF4-D2502CF7CE5D}"/>
                </a:ext>
              </a:extLst>
            </p:cNvPr>
            <p:cNvSpPr>
              <a:spLocks/>
            </p:cNvSpPr>
            <p:nvPr/>
          </p:nvSpPr>
          <p:spPr bwMode="auto">
            <a:xfrm>
              <a:off x="914" y="141"/>
              <a:ext cx="17" cy="24"/>
            </a:xfrm>
            <a:custGeom>
              <a:avLst/>
              <a:gdLst>
                <a:gd name="T0" fmla="*/ 3 w 7"/>
                <a:gd name="T1" fmla="*/ 0 h 10"/>
                <a:gd name="T2" fmla="*/ 0 w 7"/>
                <a:gd name="T3" fmla="*/ 7 h 10"/>
                <a:gd name="T4" fmla="*/ 1 w 7"/>
                <a:gd name="T5" fmla="*/ 8 h 10"/>
                <a:gd name="T6" fmla="*/ 3 w 7"/>
                <a:gd name="T7" fmla="*/ 10 h 10"/>
                <a:gd name="T8" fmla="*/ 7 w 7"/>
                <a:gd name="T9" fmla="*/ 3 h 10"/>
                <a:gd name="T10" fmla="*/ 3 w 7"/>
                <a:gd name="T11" fmla="*/ 0 h 10"/>
              </a:gdLst>
              <a:ahLst/>
              <a:cxnLst>
                <a:cxn ang="0">
                  <a:pos x="T0" y="T1"/>
                </a:cxn>
                <a:cxn ang="0">
                  <a:pos x="T2" y="T3"/>
                </a:cxn>
                <a:cxn ang="0">
                  <a:pos x="T4" y="T5"/>
                </a:cxn>
                <a:cxn ang="0">
                  <a:pos x="T6" y="T7"/>
                </a:cxn>
                <a:cxn ang="0">
                  <a:pos x="T8" y="T9"/>
                </a:cxn>
                <a:cxn ang="0">
                  <a:pos x="T10" y="T11"/>
                </a:cxn>
              </a:cxnLst>
              <a:rect l="0" t="0" r="r" b="b"/>
              <a:pathLst>
                <a:path w="7" h="10">
                  <a:moveTo>
                    <a:pt x="3" y="0"/>
                  </a:moveTo>
                  <a:cubicBezTo>
                    <a:pt x="2" y="3"/>
                    <a:pt x="1" y="5"/>
                    <a:pt x="0" y="7"/>
                  </a:cubicBezTo>
                  <a:cubicBezTo>
                    <a:pt x="0" y="7"/>
                    <a:pt x="1" y="8"/>
                    <a:pt x="1" y="8"/>
                  </a:cubicBezTo>
                  <a:cubicBezTo>
                    <a:pt x="2" y="8"/>
                    <a:pt x="2" y="9"/>
                    <a:pt x="3" y="10"/>
                  </a:cubicBezTo>
                  <a:cubicBezTo>
                    <a:pt x="5" y="7"/>
                    <a:pt x="6" y="5"/>
                    <a:pt x="7" y="3"/>
                  </a:cubicBezTo>
                  <a:cubicBezTo>
                    <a:pt x="6" y="2"/>
                    <a:pt x="5" y="1"/>
                    <a:pt x="3" y="0"/>
                  </a:cubicBezTo>
                </a:path>
              </a:pathLst>
            </a:custGeom>
            <a:solidFill>
              <a:srgbClr val="FDE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31" name="Freeform 3345">
              <a:extLst>
                <a:ext uri="{FF2B5EF4-FFF2-40B4-BE49-F238E27FC236}">
                  <a16:creationId xmlns:a16="http://schemas.microsoft.com/office/drawing/2014/main" id="{9BE9AC60-03CC-4B2F-AD25-09B6C06E475C}"/>
                </a:ext>
              </a:extLst>
            </p:cNvPr>
            <p:cNvSpPr>
              <a:spLocks/>
            </p:cNvSpPr>
            <p:nvPr/>
          </p:nvSpPr>
          <p:spPr bwMode="auto">
            <a:xfrm>
              <a:off x="845" y="340"/>
              <a:ext cx="12" cy="12"/>
            </a:xfrm>
            <a:custGeom>
              <a:avLst/>
              <a:gdLst>
                <a:gd name="T0" fmla="*/ 0 w 5"/>
                <a:gd name="T1" fmla="*/ 0 h 5"/>
                <a:gd name="T2" fmla="*/ 1 w 5"/>
                <a:gd name="T3" fmla="*/ 4 h 5"/>
                <a:gd name="T4" fmla="*/ 5 w 5"/>
                <a:gd name="T5" fmla="*/ 5 h 5"/>
                <a:gd name="T6" fmla="*/ 4 w 5"/>
                <a:gd name="T7" fmla="*/ 0 h 5"/>
                <a:gd name="T8" fmla="*/ 0 w 5"/>
                <a:gd name="T9" fmla="*/ 0 h 5"/>
              </a:gdLst>
              <a:ahLst/>
              <a:cxnLst>
                <a:cxn ang="0">
                  <a:pos x="T0" y="T1"/>
                </a:cxn>
                <a:cxn ang="0">
                  <a:pos x="T2" y="T3"/>
                </a:cxn>
                <a:cxn ang="0">
                  <a:pos x="T4" y="T5"/>
                </a:cxn>
                <a:cxn ang="0">
                  <a:pos x="T6" y="T7"/>
                </a:cxn>
                <a:cxn ang="0">
                  <a:pos x="T8" y="T9"/>
                </a:cxn>
              </a:cxnLst>
              <a:rect l="0" t="0" r="r" b="b"/>
              <a:pathLst>
                <a:path w="5" h="5">
                  <a:moveTo>
                    <a:pt x="0" y="0"/>
                  </a:moveTo>
                  <a:cubicBezTo>
                    <a:pt x="0" y="1"/>
                    <a:pt x="0" y="3"/>
                    <a:pt x="1" y="4"/>
                  </a:cubicBezTo>
                  <a:cubicBezTo>
                    <a:pt x="2" y="5"/>
                    <a:pt x="4" y="5"/>
                    <a:pt x="5" y="5"/>
                  </a:cubicBezTo>
                  <a:cubicBezTo>
                    <a:pt x="4" y="4"/>
                    <a:pt x="4" y="2"/>
                    <a:pt x="4" y="0"/>
                  </a:cubicBezTo>
                  <a:cubicBezTo>
                    <a:pt x="2" y="0"/>
                    <a:pt x="1" y="0"/>
                    <a:pt x="0" y="0"/>
                  </a:cubicBezTo>
                </a:path>
              </a:pathLst>
            </a:custGeom>
            <a:solidFill>
              <a:srgbClr val="FDE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32" name="Freeform 3346">
              <a:extLst>
                <a:ext uri="{FF2B5EF4-FFF2-40B4-BE49-F238E27FC236}">
                  <a16:creationId xmlns:a16="http://schemas.microsoft.com/office/drawing/2014/main" id="{CF2F6162-F075-4609-957F-49C537BB1CB1}"/>
                </a:ext>
              </a:extLst>
            </p:cNvPr>
            <p:cNvSpPr>
              <a:spLocks/>
            </p:cNvSpPr>
            <p:nvPr/>
          </p:nvSpPr>
          <p:spPr bwMode="auto">
            <a:xfrm>
              <a:off x="910" y="268"/>
              <a:ext cx="28" cy="76"/>
            </a:xfrm>
            <a:custGeom>
              <a:avLst/>
              <a:gdLst>
                <a:gd name="T0" fmla="*/ 9 w 12"/>
                <a:gd name="T1" fmla="*/ 0 h 32"/>
                <a:gd name="T2" fmla="*/ 5 w 12"/>
                <a:gd name="T3" fmla="*/ 8 h 32"/>
                <a:gd name="T4" fmla="*/ 0 w 12"/>
                <a:gd name="T5" fmla="*/ 31 h 32"/>
                <a:gd name="T6" fmla="*/ 3 w 12"/>
                <a:gd name="T7" fmla="*/ 32 h 32"/>
                <a:gd name="T8" fmla="*/ 12 w 12"/>
                <a:gd name="T9" fmla="*/ 4 h 32"/>
                <a:gd name="T10" fmla="*/ 9 w 12"/>
                <a:gd name="T11" fmla="*/ 0 h 32"/>
                <a:gd name="T12" fmla="*/ 9 w 12"/>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2" h="32">
                  <a:moveTo>
                    <a:pt x="9" y="0"/>
                  </a:moveTo>
                  <a:cubicBezTo>
                    <a:pt x="8" y="3"/>
                    <a:pt x="7" y="5"/>
                    <a:pt x="5" y="8"/>
                  </a:cubicBezTo>
                  <a:cubicBezTo>
                    <a:pt x="2" y="15"/>
                    <a:pt x="0" y="23"/>
                    <a:pt x="0" y="31"/>
                  </a:cubicBezTo>
                  <a:cubicBezTo>
                    <a:pt x="1" y="31"/>
                    <a:pt x="2" y="32"/>
                    <a:pt x="3" y="32"/>
                  </a:cubicBezTo>
                  <a:cubicBezTo>
                    <a:pt x="2" y="23"/>
                    <a:pt x="8" y="13"/>
                    <a:pt x="12" y="4"/>
                  </a:cubicBezTo>
                  <a:cubicBezTo>
                    <a:pt x="11" y="3"/>
                    <a:pt x="10" y="1"/>
                    <a:pt x="9" y="0"/>
                  </a:cubicBezTo>
                  <a:cubicBezTo>
                    <a:pt x="9" y="0"/>
                    <a:pt x="9" y="0"/>
                    <a:pt x="9" y="0"/>
                  </a:cubicBezTo>
                </a:path>
              </a:pathLst>
            </a:custGeom>
            <a:solidFill>
              <a:srgbClr val="F19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33" name="Freeform 3347">
              <a:extLst>
                <a:ext uri="{FF2B5EF4-FFF2-40B4-BE49-F238E27FC236}">
                  <a16:creationId xmlns:a16="http://schemas.microsoft.com/office/drawing/2014/main" id="{AA2BA18E-ACAB-4382-9145-6BFC27FAEA04}"/>
                </a:ext>
              </a:extLst>
            </p:cNvPr>
            <p:cNvSpPr>
              <a:spLocks/>
            </p:cNvSpPr>
            <p:nvPr/>
          </p:nvSpPr>
          <p:spPr bwMode="auto">
            <a:xfrm>
              <a:off x="931" y="194"/>
              <a:ext cx="38" cy="83"/>
            </a:xfrm>
            <a:custGeom>
              <a:avLst/>
              <a:gdLst>
                <a:gd name="T0" fmla="*/ 12 w 16"/>
                <a:gd name="T1" fmla="*/ 0 h 35"/>
                <a:gd name="T2" fmla="*/ 9 w 16"/>
                <a:gd name="T3" fmla="*/ 9 h 35"/>
                <a:gd name="T4" fmla="*/ 0 w 16"/>
                <a:gd name="T5" fmla="*/ 31 h 35"/>
                <a:gd name="T6" fmla="*/ 0 w 16"/>
                <a:gd name="T7" fmla="*/ 31 h 35"/>
                <a:gd name="T8" fmla="*/ 3 w 16"/>
                <a:gd name="T9" fmla="*/ 35 h 35"/>
                <a:gd name="T10" fmla="*/ 8 w 16"/>
                <a:gd name="T11" fmla="*/ 25 h 35"/>
                <a:gd name="T12" fmla="*/ 16 w 16"/>
                <a:gd name="T13" fmla="*/ 5 h 35"/>
                <a:gd name="T14" fmla="*/ 12 w 16"/>
                <a:gd name="T15" fmla="*/ 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35">
                  <a:moveTo>
                    <a:pt x="12" y="0"/>
                  </a:moveTo>
                  <a:cubicBezTo>
                    <a:pt x="11" y="3"/>
                    <a:pt x="10" y="6"/>
                    <a:pt x="9" y="9"/>
                  </a:cubicBezTo>
                  <a:cubicBezTo>
                    <a:pt x="7" y="17"/>
                    <a:pt x="4" y="24"/>
                    <a:pt x="0" y="31"/>
                  </a:cubicBezTo>
                  <a:cubicBezTo>
                    <a:pt x="0" y="31"/>
                    <a:pt x="0" y="31"/>
                    <a:pt x="0" y="31"/>
                  </a:cubicBezTo>
                  <a:cubicBezTo>
                    <a:pt x="1" y="32"/>
                    <a:pt x="2" y="34"/>
                    <a:pt x="3" y="35"/>
                  </a:cubicBezTo>
                  <a:cubicBezTo>
                    <a:pt x="5" y="31"/>
                    <a:pt x="7" y="28"/>
                    <a:pt x="8" y="25"/>
                  </a:cubicBezTo>
                  <a:cubicBezTo>
                    <a:pt x="11" y="19"/>
                    <a:pt x="14" y="12"/>
                    <a:pt x="16" y="5"/>
                  </a:cubicBezTo>
                  <a:cubicBezTo>
                    <a:pt x="15" y="3"/>
                    <a:pt x="13" y="2"/>
                    <a:pt x="12" y="0"/>
                  </a:cubicBezTo>
                </a:path>
              </a:pathLst>
            </a:custGeom>
            <a:solidFill>
              <a:srgbClr val="F18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34" name="Freeform 3348">
              <a:extLst>
                <a:ext uri="{FF2B5EF4-FFF2-40B4-BE49-F238E27FC236}">
                  <a16:creationId xmlns:a16="http://schemas.microsoft.com/office/drawing/2014/main" id="{6F403EC6-F577-4CDC-A241-4B8ECDE9D84C}"/>
                </a:ext>
              </a:extLst>
            </p:cNvPr>
            <p:cNvSpPr>
              <a:spLocks/>
            </p:cNvSpPr>
            <p:nvPr/>
          </p:nvSpPr>
          <p:spPr bwMode="auto">
            <a:xfrm>
              <a:off x="910" y="342"/>
              <a:ext cx="7" cy="7"/>
            </a:xfrm>
            <a:custGeom>
              <a:avLst/>
              <a:gdLst>
                <a:gd name="T0" fmla="*/ 0 w 3"/>
                <a:gd name="T1" fmla="*/ 0 h 3"/>
                <a:gd name="T2" fmla="*/ 1 w 3"/>
                <a:gd name="T3" fmla="*/ 2 h 3"/>
                <a:gd name="T4" fmla="*/ 3 w 3"/>
                <a:gd name="T5" fmla="*/ 3 h 3"/>
                <a:gd name="T6" fmla="*/ 3 w 3"/>
                <a:gd name="T7" fmla="*/ 1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0" y="1"/>
                    <a:pt x="1" y="2"/>
                    <a:pt x="1" y="2"/>
                  </a:cubicBezTo>
                  <a:cubicBezTo>
                    <a:pt x="2" y="2"/>
                    <a:pt x="2" y="3"/>
                    <a:pt x="3" y="3"/>
                  </a:cubicBezTo>
                  <a:cubicBezTo>
                    <a:pt x="3" y="2"/>
                    <a:pt x="3" y="2"/>
                    <a:pt x="3" y="1"/>
                  </a:cubicBezTo>
                  <a:cubicBezTo>
                    <a:pt x="2" y="1"/>
                    <a:pt x="1" y="0"/>
                    <a:pt x="0" y="0"/>
                  </a:cubicBezTo>
                </a:path>
              </a:pathLst>
            </a:custGeom>
            <a:solidFill>
              <a:srgbClr val="F18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35" name="Freeform 3349">
              <a:extLst>
                <a:ext uri="{FF2B5EF4-FFF2-40B4-BE49-F238E27FC236}">
                  <a16:creationId xmlns:a16="http://schemas.microsoft.com/office/drawing/2014/main" id="{347C4103-F999-4779-9B96-DD208D5C2B28}"/>
                </a:ext>
              </a:extLst>
            </p:cNvPr>
            <p:cNvSpPr>
              <a:spLocks/>
            </p:cNvSpPr>
            <p:nvPr/>
          </p:nvSpPr>
          <p:spPr bwMode="auto">
            <a:xfrm>
              <a:off x="960" y="170"/>
              <a:ext cx="16" cy="36"/>
            </a:xfrm>
            <a:custGeom>
              <a:avLst/>
              <a:gdLst>
                <a:gd name="T0" fmla="*/ 1 w 7"/>
                <a:gd name="T1" fmla="*/ 0 h 15"/>
                <a:gd name="T2" fmla="*/ 0 w 7"/>
                <a:gd name="T3" fmla="*/ 10 h 15"/>
                <a:gd name="T4" fmla="*/ 4 w 7"/>
                <a:gd name="T5" fmla="*/ 15 h 15"/>
                <a:gd name="T6" fmla="*/ 7 w 7"/>
                <a:gd name="T7" fmla="*/ 5 h 15"/>
                <a:gd name="T8" fmla="*/ 1 w 7"/>
                <a:gd name="T9" fmla="*/ 0 h 15"/>
              </a:gdLst>
              <a:ahLst/>
              <a:cxnLst>
                <a:cxn ang="0">
                  <a:pos x="T0" y="T1"/>
                </a:cxn>
                <a:cxn ang="0">
                  <a:pos x="T2" y="T3"/>
                </a:cxn>
                <a:cxn ang="0">
                  <a:pos x="T4" y="T5"/>
                </a:cxn>
                <a:cxn ang="0">
                  <a:pos x="T6" y="T7"/>
                </a:cxn>
                <a:cxn ang="0">
                  <a:pos x="T8" y="T9"/>
                </a:cxn>
              </a:cxnLst>
              <a:rect l="0" t="0" r="r" b="b"/>
              <a:pathLst>
                <a:path w="7" h="15">
                  <a:moveTo>
                    <a:pt x="1" y="0"/>
                  </a:moveTo>
                  <a:cubicBezTo>
                    <a:pt x="1" y="3"/>
                    <a:pt x="0" y="7"/>
                    <a:pt x="0" y="10"/>
                  </a:cubicBezTo>
                  <a:cubicBezTo>
                    <a:pt x="1" y="12"/>
                    <a:pt x="3" y="13"/>
                    <a:pt x="4" y="15"/>
                  </a:cubicBezTo>
                  <a:cubicBezTo>
                    <a:pt x="5" y="12"/>
                    <a:pt x="6" y="8"/>
                    <a:pt x="7" y="5"/>
                  </a:cubicBezTo>
                  <a:cubicBezTo>
                    <a:pt x="5" y="3"/>
                    <a:pt x="3" y="1"/>
                    <a:pt x="1" y="0"/>
                  </a:cubicBezTo>
                </a:path>
              </a:pathLst>
            </a:custGeom>
            <a:solidFill>
              <a:srgbClr val="FDE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36" name="Freeform 3350">
              <a:extLst>
                <a:ext uri="{FF2B5EF4-FFF2-40B4-BE49-F238E27FC236}">
                  <a16:creationId xmlns:a16="http://schemas.microsoft.com/office/drawing/2014/main" id="{B6104941-1F63-439B-B319-931E18B17989}"/>
                </a:ext>
              </a:extLst>
            </p:cNvPr>
            <p:cNvSpPr>
              <a:spLocks/>
            </p:cNvSpPr>
            <p:nvPr/>
          </p:nvSpPr>
          <p:spPr bwMode="auto">
            <a:xfrm>
              <a:off x="912" y="347"/>
              <a:ext cx="10" cy="14"/>
            </a:xfrm>
            <a:custGeom>
              <a:avLst/>
              <a:gdLst>
                <a:gd name="T0" fmla="*/ 0 w 4"/>
                <a:gd name="T1" fmla="*/ 0 h 6"/>
                <a:gd name="T2" fmla="*/ 2 w 4"/>
                <a:gd name="T3" fmla="*/ 6 h 6"/>
                <a:gd name="T4" fmla="*/ 4 w 4"/>
                <a:gd name="T5" fmla="*/ 6 h 6"/>
                <a:gd name="T6" fmla="*/ 2 w 4"/>
                <a:gd name="T7" fmla="*/ 1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cubicBezTo>
                    <a:pt x="0" y="2"/>
                    <a:pt x="1" y="4"/>
                    <a:pt x="2" y="6"/>
                  </a:cubicBezTo>
                  <a:cubicBezTo>
                    <a:pt x="3" y="6"/>
                    <a:pt x="3" y="6"/>
                    <a:pt x="4" y="6"/>
                  </a:cubicBezTo>
                  <a:cubicBezTo>
                    <a:pt x="3" y="4"/>
                    <a:pt x="2" y="2"/>
                    <a:pt x="2" y="1"/>
                  </a:cubicBezTo>
                  <a:cubicBezTo>
                    <a:pt x="1" y="1"/>
                    <a:pt x="1" y="0"/>
                    <a:pt x="0" y="0"/>
                  </a:cubicBezTo>
                </a:path>
              </a:pathLst>
            </a:custGeom>
            <a:solidFill>
              <a:srgbClr val="FDE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37" name="Freeform 3351">
              <a:extLst>
                <a:ext uri="{FF2B5EF4-FFF2-40B4-BE49-F238E27FC236}">
                  <a16:creationId xmlns:a16="http://schemas.microsoft.com/office/drawing/2014/main" id="{DFFD210B-B0ED-4B55-A598-6DD9F2D70194}"/>
                </a:ext>
              </a:extLst>
            </p:cNvPr>
            <p:cNvSpPr>
              <a:spLocks/>
            </p:cNvSpPr>
            <p:nvPr/>
          </p:nvSpPr>
          <p:spPr bwMode="auto">
            <a:xfrm>
              <a:off x="607" y="543"/>
              <a:ext cx="43" cy="36"/>
            </a:xfrm>
            <a:custGeom>
              <a:avLst/>
              <a:gdLst>
                <a:gd name="T0" fmla="*/ 12 w 18"/>
                <a:gd name="T1" fmla="*/ 0 h 15"/>
                <a:gd name="T2" fmla="*/ 0 w 18"/>
                <a:gd name="T3" fmla="*/ 13 h 15"/>
                <a:gd name="T4" fmla="*/ 4 w 18"/>
                <a:gd name="T5" fmla="*/ 15 h 15"/>
                <a:gd name="T6" fmla="*/ 11 w 18"/>
                <a:gd name="T7" fmla="*/ 7 h 15"/>
                <a:gd name="T8" fmla="*/ 18 w 18"/>
                <a:gd name="T9" fmla="*/ 2 h 15"/>
                <a:gd name="T10" fmla="*/ 12 w 18"/>
                <a:gd name="T11" fmla="*/ 0 h 15"/>
              </a:gdLst>
              <a:ahLst/>
              <a:cxnLst>
                <a:cxn ang="0">
                  <a:pos x="T0" y="T1"/>
                </a:cxn>
                <a:cxn ang="0">
                  <a:pos x="T2" y="T3"/>
                </a:cxn>
                <a:cxn ang="0">
                  <a:pos x="T4" y="T5"/>
                </a:cxn>
                <a:cxn ang="0">
                  <a:pos x="T6" y="T7"/>
                </a:cxn>
                <a:cxn ang="0">
                  <a:pos x="T8" y="T9"/>
                </a:cxn>
                <a:cxn ang="0">
                  <a:pos x="T10" y="T11"/>
                </a:cxn>
              </a:cxnLst>
              <a:rect l="0" t="0" r="r" b="b"/>
              <a:pathLst>
                <a:path w="18" h="15">
                  <a:moveTo>
                    <a:pt x="12" y="0"/>
                  </a:moveTo>
                  <a:cubicBezTo>
                    <a:pt x="8" y="4"/>
                    <a:pt x="4" y="8"/>
                    <a:pt x="0" y="13"/>
                  </a:cubicBezTo>
                  <a:cubicBezTo>
                    <a:pt x="1" y="14"/>
                    <a:pt x="3" y="14"/>
                    <a:pt x="4" y="15"/>
                  </a:cubicBezTo>
                  <a:cubicBezTo>
                    <a:pt x="6" y="12"/>
                    <a:pt x="9" y="10"/>
                    <a:pt x="11" y="7"/>
                  </a:cubicBezTo>
                  <a:cubicBezTo>
                    <a:pt x="13" y="6"/>
                    <a:pt x="15" y="4"/>
                    <a:pt x="18" y="2"/>
                  </a:cubicBezTo>
                  <a:cubicBezTo>
                    <a:pt x="16" y="1"/>
                    <a:pt x="14" y="1"/>
                    <a:pt x="12" y="0"/>
                  </a:cubicBezTo>
                </a:path>
              </a:pathLst>
            </a:custGeom>
            <a:solidFill>
              <a:srgbClr val="F19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38" name="Freeform 3352">
              <a:extLst>
                <a:ext uri="{FF2B5EF4-FFF2-40B4-BE49-F238E27FC236}">
                  <a16:creationId xmlns:a16="http://schemas.microsoft.com/office/drawing/2014/main" id="{D50FE3FA-163F-402A-841E-CFC6426F3987}"/>
                </a:ext>
              </a:extLst>
            </p:cNvPr>
            <p:cNvSpPr>
              <a:spLocks/>
            </p:cNvSpPr>
            <p:nvPr/>
          </p:nvSpPr>
          <p:spPr bwMode="auto">
            <a:xfrm>
              <a:off x="635" y="486"/>
              <a:ext cx="65" cy="62"/>
            </a:xfrm>
            <a:custGeom>
              <a:avLst/>
              <a:gdLst>
                <a:gd name="T0" fmla="*/ 25 w 27"/>
                <a:gd name="T1" fmla="*/ 0 h 26"/>
                <a:gd name="T2" fmla="*/ 5 w 27"/>
                <a:gd name="T3" fmla="*/ 21 h 26"/>
                <a:gd name="T4" fmla="*/ 0 w 27"/>
                <a:gd name="T5" fmla="*/ 24 h 26"/>
                <a:gd name="T6" fmla="*/ 6 w 27"/>
                <a:gd name="T7" fmla="*/ 26 h 26"/>
                <a:gd name="T8" fmla="*/ 27 w 27"/>
                <a:gd name="T9" fmla="*/ 0 h 26"/>
                <a:gd name="T10" fmla="*/ 25 w 27"/>
                <a:gd name="T11" fmla="*/ 0 h 26"/>
              </a:gdLst>
              <a:ahLst/>
              <a:cxnLst>
                <a:cxn ang="0">
                  <a:pos x="T0" y="T1"/>
                </a:cxn>
                <a:cxn ang="0">
                  <a:pos x="T2" y="T3"/>
                </a:cxn>
                <a:cxn ang="0">
                  <a:pos x="T4" y="T5"/>
                </a:cxn>
                <a:cxn ang="0">
                  <a:pos x="T6" y="T7"/>
                </a:cxn>
                <a:cxn ang="0">
                  <a:pos x="T8" y="T9"/>
                </a:cxn>
                <a:cxn ang="0">
                  <a:pos x="T10" y="T11"/>
                </a:cxn>
              </a:cxnLst>
              <a:rect l="0" t="0" r="r" b="b"/>
              <a:pathLst>
                <a:path w="27" h="26">
                  <a:moveTo>
                    <a:pt x="25" y="0"/>
                  </a:moveTo>
                  <a:cubicBezTo>
                    <a:pt x="22" y="9"/>
                    <a:pt x="12" y="16"/>
                    <a:pt x="5" y="21"/>
                  </a:cubicBezTo>
                  <a:cubicBezTo>
                    <a:pt x="4" y="22"/>
                    <a:pt x="2" y="23"/>
                    <a:pt x="0" y="24"/>
                  </a:cubicBezTo>
                  <a:cubicBezTo>
                    <a:pt x="2" y="25"/>
                    <a:pt x="4" y="25"/>
                    <a:pt x="6" y="26"/>
                  </a:cubicBezTo>
                  <a:cubicBezTo>
                    <a:pt x="14" y="19"/>
                    <a:pt x="25" y="10"/>
                    <a:pt x="27" y="0"/>
                  </a:cubicBezTo>
                  <a:cubicBezTo>
                    <a:pt x="27" y="0"/>
                    <a:pt x="26" y="0"/>
                    <a:pt x="25" y="0"/>
                  </a:cubicBezTo>
                </a:path>
              </a:pathLst>
            </a:custGeom>
            <a:solidFill>
              <a:srgbClr val="F18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39" name="Freeform 3353">
              <a:extLst>
                <a:ext uri="{FF2B5EF4-FFF2-40B4-BE49-F238E27FC236}">
                  <a16:creationId xmlns:a16="http://schemas.microsoft.com/office/drawing/2014/main" id="{86594908-DE86-49CB-8FB6-CB2FE671CF4D}"/>
                </a:ext>
              </a:extLst>
            </p:cNvPr>
            <p:cNvSpPr>
              <a:spLocks/>
            </p:cNvSpPr>
            <p:nvPr/>
          </p:nvSpPr>
          <p:spPr bwMode="auto">
            <a:xfrm>
              <a:off x="695" y="466"/>
              <a:ext cx="7" cy="20"/>
            </a:xfrm>
            <a:custGeom>
              <a:avLst/>
              <a:gdLst>
                <a:gd name="T0" fmla="*/ 1 w 3"/>
                <a:gd name="T1" fmla="*/ 0 h 8"/>
                <a:gd name="T2" fmla="*/ 0 w 3"/>
                <a:gd name="T3" fmla="*/ 8 h 8"/>
                <a:gd name="T4" fmla="*/ 2 w 3"/>
                <a:gd name="T5" fmla="*/ 8 h 8"/>
                <a:gd name="T6" fmla="*/ 2 w 3"/>
                <a:gd name="T7" fmla="*/ 0 h 8"/>
                <a:gd name="T8" fmla="*/ 1 w 3"/>
                <a:gd name="T9" fmla="*/ 0 h 8"/>
              </a:gdLst>
              <a:ahLst/>
              <a:cxnLst>
                <a:cxn ang="0">
                  <a:pos x="T0" y="T1"/>
                </a:cxn>
                <a:cxn ang="0">
                  <a:pos x="T2" y="T3"/>
                </a:cxn>
                <a:cxn ang="0">
                  <a:pos x="T4" y="T5"/>
                </a:cxn>
                <a:cxn ang="0">
                  <a:pos x="T6" y="T7"/>
                </a:cxn>
                <a:cxn ang="0">
                  <a:pos x="T8" y="T9"/>
                </a:cxn>
              </a:cxnLst>
              <a:rect l="0" t="0" r="r" b="b"/>
              <a:pathLst>
                <a:path w="3" h="8">
                  <a:moveTo>
                    <a:pt x="1" y="0"/>
                  </a:moveTo>
                  <a:cubicBezTo>
                    <a:pt x="2" y="3"/>
                    <a:pt x="1" y="6"/>
                    <a:pt x="0" y="8"/>
                  </a:cubicBezTo>
                  <a:cubicBezTo>
                    <a:pt x="1" y="8"/>
                    <a:pt x="2" y="8"/>
                    <a:pt x="2" y="8"/>
                  </a:cubicBezTo>
                  <a:cubicBezTo>
                    <a:pt x="3" y="6"/>
                    <a:pt x="3" y="3"/>
                    <a:pt x="2" y="0"/>
                  </a:cubicBezTo>
                  <a:cubicBezTo>
                    <a:pt x="2" y="0"/>
                    <a:pt x="2" y="0"/>
                    <a:pt x="1" y="0"/>
                  </a:cubicBezTo>
                </a:path>
              </a:pathLst>
            </a:custGeom>
            <a:solidFill>
              <a:srgbClr val="F5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40" name="Freeform 3354">
              <a:extLst>
                <a:ext uri="{FF2B5EF4-FFF2-40B4-BE49-F238E27FC236}">
                  <a16:creationId xmlns:a16="http://schemas.microsoft.com/office/drawing/2014/main" id="{209EB50A-524C-4B68-9C4D-54C6DF8EFC40}"/>
                </a:ext>
              </a:extLst>
            </p:cNvPr>
            <p:cNvSpPr>
              <a:spLocks/>
            </p:cNvSpPr>
            <p:nvPr/>
          </p:nvSpPr>
          <p:spPr bwMode="auto">
            <a:xfrm>
              <a:off x="578" y="610"/>
              <a:ext cx="19" cy="29"/>
            </a:xfrm>
            <a:custGeom>
              <a:avLst/>
              <a:gdLst>
                <a:gd name="T0" fmla="*/ 3 w 8"/>
                <a:gd name="T1" fmla="*/ 0 h 12"/>
                <a:gd name="T2" fmla="*/ 0 w 8"/>
                <a:gd name="T3" fmla="*/ 11 h 12"/>
                <a:gd name="T4" fmla="*/ 4 w 8"/>
                <a:gd name="T5" fmla="*/ 12 h 12"/>
                <a:gd name="T6" fmla="*/ 5 w 8"/>
                <a:gd name="T7" fmla="*/ 11 h 12"/>
                <a:gd name="T8" fmla="*/ 8 w 8"/>
                <a:gd name="T9" fmla="*/ 1 h 12"/>
                <a:gd name="T10" fmla="*/ 3 w 8"/>
                <a:gd name="T11" fmla="*/ 0 h 12"/>
              </a:gdLst>
              <a:ahLst/>
              <a:cxnLst>
                <a:cxn ang="0">
                  <a:pos x="T0" y="T1"/>
                </a:cxn>
                <a:cxn ang="0">
                  <a:pos x="T2" y="T3"/>
                </a:cxn>
                <a:cxn ang="0">
                  <a:pos x="T4" y="T5"/>
                </a:cxn>
                <a:cxn ang="0">
                  <a:pos x="T6" y="T7"/>
                </a:cxn>
                <a:cxn ang="0">
                  <a:pos x="T8" y="T9"/>
                </a:cxn>
                <a:cxn ang="0">
                  <a:pos x="T10" y="T11"/>
                </a:cxn>
              </a:cxnLst>
              <a:rect l="0" t="0" r="r" b="b"/>
              <a:pathLst>
                <a:path w="8" h="12">
                  <a:moveTo>
                    <a:pt x="3" y="0"/>
                  </a:moveTo>
                  <a:cubicBezTo>
                    <a:pt x="2" y="4"/>
                    <a:pt x="1" y="7"/>
                    <a:pt x="0" y="11"/>
                  </a:cubicBezTo>
                  <a:cubicBezTo>
                    <a:pt x="1" y="11"/>
                    <a:pt x="3" y="12"/>
                    <a:pt x="4" y="12"/>
                  </a:cubicBezTo>
                  <a:cubicBezTo>
                    <a:pt x="5" y="11"/>
                    <a:pt x="5" y="11"/>
                    <a:pt x="5" y="11"/>
                  </a:cubicBezTo>
                  <a:cubicBezTo>
                    <a:pt x="5" y="7"/>
                    <a:pt x="6" y="4"/>
                    <a:pt x="8" y="1"/>
                  </a:cubicBezTo>
                  <a:cubicBezTo>
                    <a:pt x="6" y="1"/>
                    <a:pt x="5" y="1"/>
                    <a:pt x="3" y="0"/>
                  </a:cubicBezTo>
                </a:path>
              </a:pathLst>
            </a:custGeom>
            <a:solidFill>
              <a:srgbClr val="F19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41" name="Freeform 3355">
              <a:extLst>
                <a:ext uri="{FF2B5EF4-FFF2-40B4-BE49-F238E27FC236}">
                  <a16:creationId xmlns:a16="http://schemas.microsoft.com/office/drawing/2014/main" id="{67DB967D-895E-435B-B0B2-303F0F91AC25}"/>
                </a:ext>
              </a:extLst>
            </p:cNvPr>
            <p:cNvSpPr>
              <a:spLocks/>
            </p:cNvSpPr>
            <p:nvPr/>
          </p:nvSpPr>
          <p:spPr bwMode="auto">
            <a:xfrm>
              <a:off x="573" y="636"/>
              <a:ext cx="17" cy="50"/>
            </a:xfrm>
            <a:custGeom>
              <a:avLst/>
              <a:gdLst>
                <a:gd name="T0" fmla="*/ 2 w 7"/>
                <a:gd name="T1" fmla="*/ 0 h 21"/>
                <a:gd name="T2" fmla="*/ 1 w 7"/>
                <a:gd name="T3" fmla="*/ 19 h 21"/>
                <a:gd name="T4" fmla="*/ 7 w 7"/>
                <a:gd name="T5" fmla="*/ 21 h 21"/>
                <a:gd name="T6" fmla="*/ 6 w 7"/>
                <a:gd name="T7" fmla="*/ 1 h 21"/>
                <a:gd name="T8" fmla="*/ 2 w 7"/>
                <a:gd name="T9" fmla="*/ 0 h 21"/>
              </a:gdLst>
              <a:ahLst/>
              <a:cxnLst>
                <a:cxn ang="0">
                  <a:pos x="T0" y="T1"/>
                </a:cxn>
                <a:cxn ang="0">
                  <a:pos x="T2" y="T3"/>
                </a:cxn>
                <a:cxn ang="0">
                  <a:pos x="T4" y="T5"/>
                </a:cxn>
                <a:cxn ang="0">
                  <a:pos x="T6" y="T7"/>
                </a:cxn>
                <a:cxn ang="0">
                  <a:pos x="T8" y="T9"/>
                </a:cxn>
              </a:cxnLst>
              <a:rect l="0" t="0" r="r" b="b"/>
              <a:pathLst>
                <a:path w="7" h="21">
                  <a:moveTo>
                    <a:pt x="2" y="0"/>
                  </a:moveTo>
                  <a:cubicBezTo>
                    <a:pt x="0" y="6"/>
                    <a:pt x="0" y="13"/>
                    <a:pt x="1" y="19"/>
                  </a:cubicBezTo>
                  <a:cubicBezTo>
                    <a:pt x="3" y="20"/>
                    <a:pt x="5" y="20"/>
                    <a:pt x="7" y="21"/>
                  </a:cubicBezTo>
                  <a:cubicBezTo>
                    <a:pt x="5" y="14"/>
                    <a:pt x="5" y="8"/>
                    <a:pt x="6" y="1"/>
                  </a:cubicBezTo>
                  <a:cubicBezTo>
                    <a:pt x="5" y="1"/>
                    <a:pt x="3" y="0"/>
                    <a:pt x="2" y="0"/>
                  </a:cubicBezTo>
                </a:path>
              </a:pathLst>
            </a:custGeom>
            <a:solidFill>
              <a:srgbClr val="F18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42" name="Freeform 3356">
              <a:extLst>
                <a:ext uri="{FF2B5EF4-FFF2-40B4-BE49-F238E27FC236}">
                  <a16:creationId xmlns:a16="http://schemas.microsoft.com/office/drawing/2014/main" id="{403687B2-E1D8-434B-9CFD-B8284B5C4B6C}"/>
                </a:ext>
              </a:extLst>
            </p:cNvPr>
            <p:cNvSpPr>
              <a:spLocks/>
            </p:cNvSpPr>
            <p:nvPr/>
          </p:nvSpPr>
          <p:spPr bwMode="auto">
            <a:xfrm>
              <a:off x="585" y="574"/>
              <a:ext cx="31" cy="38"/>
            </a:xfrm>
            <a:custGeom>
              <a:avLst/>
              <a:gdLst>
                <a:gd name="T0" fmla="*/ 9 w 13"/>
                <a:gd name="T1" fmla="*/ 0 h 16"/>
                <a:gd name="T2" fmla="*/ 5 w 13"/>
                <a:gd name="T3" fmla="*/ 6 h 16"/>
                <a:gd name="T4" fmla="*/ 0 w 13"/>
                <a:gd name="T5" fmla="*/ 15 h 16"/>
                <a:gd name="T6" fmla="*/ 5 w 13"/>
                <a:gd name="T7" fmla="*/ 16 h 16"/>
                <a:gd name="T8" fmla="*/ 13 w 13"/>
                <a:gd name="T9" fmla="*/ 2 h 16"/>
                <a:gd name="T10" fmla="*/ 9 w 13"/>
                <a:gd name="T11" fmla="*/ 0 h 16"/>
              </a:gdLst>
              <a:ahLst/>
              <a:cxnLst>
                <a:cxn ang="0">
                  <a:pos x="T0" y="T1"/>
                </a:cxn>
                <a:cxn ang="0">
                  <a:pos x="T2" y="T3"/>
                </a:cxn>
                <a:cxn ang="0">
                  <a:pos x="T4" y="T5"/>
                </a:cxn>
                <a:cxn ang="0">
                  <a:pos x="T6" y="T7"/>
                </a:cxn>
                <a:cxn ang="0">
                  <a:pos x="T8" y="T9"/>
                </a:cxn>
                <a:cxn ang="0">
                  <a:pos x="T10" y="T11"/>
                </a:cxn>
              </a:cxnLst>
              <a:rect l="0" t="0" r="r" b="b"/>
              <a:pathLst>
                <a:path w="13" h="16">
                  <a:moveTo>
                    <a:pt x="9" y="0"/>
                  </a:moveTo>
                  <a:cubicBezTo>
                    <a:pt x="8" y="2"/>
                    <a:pt x="6" y="4"/>
                    <a:pt x="5" y="6"/>
                  </a:cubicBezTo>
                  <a:cubicBezTo>
                    <a:pt x="3" y="9"/>
                    <a:pt x="2" y="12"/>
                    <a:pt x="0" y="15"/>
                  </a:cubicBezTo>
                  <a:cubicBezTo>
                    <a:pt x="2" y="16"/>
                    <a:pt x="3" y="16"/>
                    <a:pt x="5" y="16"/>
                  </a:cubicBezTo>
                  <a:cubicBezTo>
                    <a:pt x="7" y="11"/>
                    <a:pt x="10" y="7"/>
                    <a:pt x="13" y="2"/>
                  </a:cubicBezTo>
                  <a:cubicBezTo>
                    <a:pt x="12" y="1"/>
                    <a:pt x="10" y="1"/>
                    <a:pt x="9" y="0"/>
                  </a:cubicBezTo>
                </a:path>
              </a:pathLst>
            </a:custGeom>
            <a:solidFill>
              <a:srgbClr val="F69E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43" name="Freeform 3357">
              <a:extLst>
                <a:ext uri="{FF2B5EF4-FFF2-40B4-BE49-F238E27FC236}">
                  <a16:creationId xmlns:a16="http://schemas.microsoft.com/office/drawing/2014/main" id="{A30A111A-81DF-4927-AB9E-F884EC2AE2C0}"/>
                </a:ext>
              </a:extLst>
            </p:cNvPr>
            <p:cNvSpPr>
              <a:spLocks/>
            </p:cNvSpPr>
            <p:nvPr/>
          </p:nvSpPr>
          <p:spPr bwMode="auto">
            <a:xfrm>
              <a:off x="576" y="682"/>
              <a:ext cx="21" cy="28"/>
            </a:xfrm>
            <a:custGeom>
              <a:avLst/>
              <a:gdLst>
                <a:gd name="T0" fmla="*/ 0 w 9"/>
                <a:gd name="T1" fmla="*/ 0 h 12"/>
                <a:gd name="T2" fmla="*/ 4 w 9"/>
                <a:gd name="T3" fmla="*/ 11 h 12"/>
                <a:gd name="T4" fmla="*/ 9 w 9"/>
                <a:gd name="T5" fmla="*/ 12 h 12"/>
                <a:gd name="T6" fmla="*/ 6 w 9"/>
                <a:gd name="T7" fmla="*/ 2 h 12"/>
                <a:gd name="T8" fmla="*/ 0 w 9"/>
                <a:gd name="T9" fmla="*/ 0 h 12"/>
              </a:gdLst>
              <a:ahLst/>
              <a:cxnLst>
                <a:cxn ang="0">
                  <a:pos x="T0" y="T1"/>
                </a:cxn>
                <a:cxn ang="0">
                  <a:pos x="T2" y="T3"/>
                </a:cxn>
                <a:cxn ang="0">
                  <a:pos x="T4" y="T5"/>
                </a:cxn>
                <a:cxn ang="0">
                  <a:pos x="T6" y="T7"/>
                </a:cxn>
                <a:cxn ang="0">
                  <a:pos x="T8" y="T9"/>
                </a:cxn>
              </a:cxnLst>
              <a:rect l="0" t="0" r="r" b="b"/>
              <a:pathLst>
                <a:path w="9" h="12">
                  <a:moveTo>
                    <a:pt x="0" y="0"/>
                  </a:moveTo>
                  <a:cubicBezTo>
                    <a:pt x="1" y="4"/>
                    <a:pt x="2" y="8"/>
                    <a:pt x="4" y="11"/>
                  </a:cubicBezTo>
                  <a:cubicBezTo>
                    <a:pt x="6" y="12"/>
                    <a:pt x="7" y="12"/>
                    <a:pt x="9" y="12"/>
                  </a:cubicBezTo>
                  <a:cubicBezTo>
                    <a:pt x="8" y="8"/>
                    <a:pt x="7" y="5"/>
                    <a:pt x="6" y="2"/>
                  </a:cubicBezTo>
                  <a:cubicBezTo>
                    <a:pt x="4" y="1"/>
                    <a:pt x="2" y="1"/>
                    <a:pt x="0" y="0"/>
                  </a:cubicBezTo>
                </a:path>
              </a:pathLst>
            </a:custGeom>
            <a:solidFill>
              <a:srgbClr val="FDE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44" name="Freeform 3358">
              <a:extLst>
                <a:ext uri="{FF2B5EF4-FFF2-40B4-BE49-F238E27FC236}">
                  <a16:creationId xmlns:a16="http://schemas.microsoft.com/office/drawing/2014/main" id="{6345AD55-5A09-494E-807C-2A1E4B7EC2A8}"/>
                </a:ext>
              </a:extLst>
            </p:cNvPr>
            <p:cNvSpPr>
              <a:spLocks/>
            </p:cNvSpPr>
            <p:nvPr/>
          </p:nvSpPr>
          <p:spPr bwMode="auto">
            <a:xfrm>
              <a:off x="671" y="560"/>
              <a:ext cx="53" cy="83"/>
            </a:xfrm>
            <a:custGeom>
              <a:avLst/>
              <a:gdLst>
                <a:gd name="T0" fmla="*/ 18 w 22"/>
                <a:gd name="T1" fmla="*/ 0 h 35"/>
                <a:gd name="T2" fmla="*/ 7 w 22"/>
                <a:gd name="T3" fmla="*/ 23 h 35"/>
                <a:gd name="T4" fmla="*/ 0 w 22"/>
                <a:gd name="T5" fmla="*/ 35 h 35"/>
                <a:gd name="T6" fmla="*/ 5 w 22"/>
                <a:gd name="T7" fmla="*/ 35 h 35"/>
                <a:gd name="T8" fmla="*/ 20 w 22"/>
                <a:gd name="T9" fmla="*/ 6 h 35"/>
                <a:gd name="T10" fmla="*/ 22 w 22"/>
                <a:gd name="T11" fmla="*/ 0 h 35"/>
                <a:gd name="T12" fmla="*/ 18 w 22"/>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22" h="35">
                  <a:moveTo>
                    <a:pt x="18" y="0"/>
                  </a:moveTo>
                  <a:cubicBezTo>
                    <a:pt x="15" y="8"/>
                    <a:pt x="11" y="16"/>
                    <a:pt x="7" y="23"/>
                  </a:cubicBezTo>
                  <a:cubicBezTo>
                    <a:pt x="5" y="26"/>
                    <a:pt x="3" y="30"/>
                    <a:pt x="0" y="35"/>
                  </a:cubicBezTo>
                  <a:cubicBezTo>
                    <a:pt x="2" y="35"/>
                    <a:pt x="4" y="35"/>
                    <a:pt x="5" y="35"/>
                  </a:cubicBezTo>
                  <a:cubicBezTo>
                    <a:pt x="10" y="25"/>
                    <a:pt x="16" y="16"/>
                    <a:pt x="20" y="6"/>
                  </a:cubicBezTo>
                  <a:cubicBezTo>
                    <a:pt x="20" y="4"/>
                    <a:pt x="21" y="2"/>
                    <a:pt x="22" y="0"/>
                  </a:cubicBezTo>
                  <a:cubicBezTo>
                    <a:pt x="20" y="0"/>
                    <a:pt x="19" y="0"/>
                    <a:pt x="18" y="0"/>
                  </a:cubicBezTo>
                </a:path>
              </a:pathLst>
            </a:custGeom>
            <a:solidFill>
              <a:srgbClr val="F19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45" name="Freeform 3359">
              <a:extLst>
                <a:ext uri="{FF2B5EF4-FFF2-40B4-BE49-F238E27FC236}">
                  <a16:creationId xmlns:a16="http://schemas.microsoft.com/office/drawing/2014/main" id="{615C3650-F142-4DCB-8D3F-21F7E2180DEE}"/>
                </a:ext>
              </a:extLst>
            </p:cNvPr>
            <p:cNvSpPr>
              <a:spLocks/>
            </p:cNvSpPr>
            <p:nvPr/>
          </p:nvSpPr>
          <p:spPr bwMode="auto">
            <a:xfrm>
              <a:off x="652" y="643"/>
              <a:ext cx="31" cy="53"/>
            </a:xfrm>
            <a:custGeom>
              <a:avLst/>
              <a:gdLst>
                <a:gd name="T0" fmla="*/ 13 w 13"/>
                <a:gd name="T1" fmla="*/ 0 h 22"/>
                <a:gd name="T2" fmla="*/ 8 w 13"/>
                <a:gd name="T3" fmla="*/ 0 h 22"/>
                <a:gd name="T4" fmla="*/ 0 w 13"/>
                <a:gd name="T5" fmla="*/ 22 h 22"/>
                <a:gd name="T6" fmla="*/ 3 w 13"/>
                <a:gd name="T7" fmla="*/ 22 h 22"/>
                <a:gd name="T8" fmla="*/ 11 w 13"/>
                <a:gd name="T9" fmla="*/ 4 h 22"/>
                <a:gd name="T10" fmla="*/ 13 w 13"/>
                <a:gd name="T11" fmla="*/ 0 h 22"/>
              </a:gdLst>
              <a:ahLst/>
              <a:cxnLst>
                <a:cxn ang="0">
                  <a:pos x="T0" y="T1"/>
                </a:cxn>
                <a:cxn ang="0">
                  <a:pos x="T2" y="T3"/>
                </a:cxn>
                <a:cxn ang="0">
                  <a:pos x="T4" y="T5"/>
                </a:cxn>
                <a:cxn ang="0">
                  <a:pos x="T6" y="T7"/>
                </a:cxn>
                <a:cxn ang="0">
                  <a:pos x="T8" y="T9"/>
                </a:cxn>
                <a:cxn ang="0">
                  <a:pos x="T10" y="T11"/>
                </a:cxn>
              </a:cxnLst>
              <a:rect l="0" t="0" r="r" b="b"/>
              <a:pathLst>
                <a:path w="13" h="22">
                  <a:moveTo>
                    <a:pt x="13" y="0"/>
                  </a:moveTo>
                  <a:cubicBezTo>
                    <a:pt x="12" y="0"/>
                    <a:pt x="10" y="0"/>
                    <a:pt x="8" y="0"/>
                  </a:cubicBezTo>
                  <a:cubicBezTo>
                    <a:pt x="5" y="7"/>
                    <a:pt x="1" y="14"/>
                    <a:pt x="0" y="22"/>
                  </a:cubicBezTo>
                  <a:cubicBezTo>
                    <a:pt x="1" y="22"/>
                    <a:pt x="2" y="22"/>
                    <a:pt x="3" y="22"/>
                  </a:cubicBezTo>
                  <a:cubicBezTo>
                    <a:pt x="5" y="15"/>
                    <a:pt x="9" y="9"/>
                    <a:pt x="11" y="4"/>
                  </a:cubicBezTo>
                  <a:cubicBezTo>
                    <a:pt x="12" y="3"/>
                    <a:pt x="13" y="1"/>
                    <a:pt x="13" y="0"/>
                  </a:cubicBezTo>
                </a:path>
              </a:pathLst>
            </a:custGeom>
            <a:solidFill>
              <a:srgbClr val="F18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46" name="Freeform 3360">
              <a:extLst>
                <a:ext uri="{FF2B5EF4-FFF2-40B4-BE49-F238E27FC236}">
                  <a16:creationId xmlns:a16="http://schemas.microsoft.com/office/drawing/2014/main" id="{854B52B2-6691-4F98-8577-8E5991D2F43F}"/>
                </a:ext>
              </a:extLst>
            </p:cNvPr>
            <p:cNvSpPr>
              <a:spLocks/>
            </p:cNvSpPr>
            <p:nvPr/>
          </p:nvSpPr>
          <p:spPr bwMode="auto">
            <a:xfrm>
              <a:off x="714" y="488"/>
              <a:ext cx="22" cy="72"/>
            </a:xfrm>
            <a:custGeom>
              <a:avLst/>
              <a:gdLst>
                <a:gd name="T0" fmla="*/ 5 w 9"/>
                <a:gd name="T1" fmla="*/ 0 h 30"/>
                <a:gd name="T2" fmla="*/ 4 w 9"/>
                <a:gd name="T3" fmla="*/ 15 h 30"/>
                <a:gd name="T4" fmla="*/ 0 w 9"/>
                <a:gd name="T5" fmla="*/ 30 h 30"/>
                <a:gd name="T6" fmla="*/ 4 w 9"/>
                <a:gd name="T7" fmla="*/ 30 h 30"/>
                <a:gd name="T8" fmla="*/ 9 w 9"/>
                <a:gd name="T9" fmla="*/ 4 h 30"/>
                <a:gd name="T10" fmla="*/ 9 w 9"/>
                <a:gd name="T11" fmla="*/ 0 h 30"/>
                <a:gd name="T12" fmla="*/ 5 w 9"/>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9" h="30">
                  <a:moveTo>
                    <a:pt x="5" y="0"/>
                  </a:moveTo>
                  <a:cubicBezTo>
                    <a:pt x="5" y="5"/>
                    <a:pt x="5" y="10"/>
                    <a:pt x="4" y="15"/>
                  </a:cubicBezTo>
                  <a:cubicBezTo>
                    <a:pt x="3" y="20"/>
                    <a:pt x="1" y="25"/>
                    <a:pt x="0" y="30"/>
                  </a:cubicBezTo>
                  <a:cubicBezTo>
                    <a:pt x="1" y="30"/>
                    <a:pt x="2" y="30"/>
                    <a:pt x="4" y="30"/>
                  </a:cubicBezTo>
                  <a:cubicBezTo>
                    <a:pt x="7" y="22"/>
                    <a:pt x="9" y="13"/>
                    <a:pt x="9" y="4"/>
                  </a:cubicBezTo>
                  <a:cubicBezTo>
                    <a:pt x="9" y="2"/>
                    <a:pt x="9" y="1"/>
                    <a:pt x="9" y="0"/>
                  </a:cubicBezTo>
                  <a:cubicBezTo>
                    <a:pt x="7" y="0"/>
                    <a:pt x="6" y="0"/>
                    <a:pt x="5" y="0"/>
                  </a:cubicBezTo>
                </a:path>
              </a:pathLst>
            </a:custGeom>
            <a:solidFill>
              <a:srgbClr val="F18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47" name="Freeform 3361">
              <a:extLst>
                <a:ext uri="{FF2B5EF4-FFF2-40B4-BE49-F238E27FC236}">
                  <a16:creationId xmlns:a16="http://schemas.microsoft.com/office/drawing/2014/main" id="{9F02B48A-3552-4A98-8AB5-60A6B0D7B46F}"/>
                </a:ext>
              </a:extLst>
            </p:cNvPr>
            <p:cNvSpPr>
              <a:spLocks/>
            </p:cNvSpPr>
            <p:nvPr/>
          </p:nvSpPr>
          <p:spPr bwMode="auto">
            <a:xfrm>
              <a:off x="724" y="469"/>
              <a:ext cx="12" cy="19"/>
            </a:xfrm>
            <a:custGeom>
              <a:avLst/>
              <a:gdLst>
                <a:gd name="T0" fmla="*/ 0 w 5"/>
                <a:gd name="T1" fmla="*/ 0 h 8"/>
                <a:gd name="T2" fmla="*/ 0 w 5"/>
                <a:gd name="T3" fmla="*/ 3 h 8"/>
                <a:gd name="T4" fmla="*/ 1 w 5"/>
                <a:gd name="T5" fmla="*/ 8 h 8"/>
                <a:gd name="T6" fmla="*/ 5 w 5"/>
                <a:gd name="T7" fmla="*/ 8 h 8"/>
                <a:gd name="T8" fmla="*/ 4 w 5"/>
                <a:gd name="T9" fmla="*/ 0 h 8"/>
                <a:gd name="T10" fmla="*/ 0 w 5"/>
                <a:gd name="T11" fmla="*/ 0 h 8"/>
              </a:gdLst>
              <a:ahLst/>
              <a:cxnLst>
                <a:cxn ang="0">
                  <a:pos x="T0" y="T1"/>
                </a:cxn>
                <a:cxn ang="0">
                  <a:pos x="T2" y="T3"/>
                </a:cxn>
                <a:cxn ang="0">
                  <a:pos x="T4" y="T5"/>
                </a:cxn>
                <a:cxn ang="0">
                  <a:pos x="T6" y="T7"/>
                </a:cxn>
                <a:cxn ang="0">
                  <a:pos x="T8" y="T9"/>
                </a:cxn>
                <a:cxn ang="0">
                  <a:pos x="T10" y="T11"/>
                </a:cxn>
              </a:cxnLst>
              <a:rect l="0" t="0" r="r" b="b"/>
              <a:pathLst>
                <a:path w="5" h="8">
                  <a:moveTo>
                    <a:pt x="0" y="0"/>
                  </a:moveTo>
                  <a:cubicBezTo>
                    <a:pt x="0" y="1"/>
                    <a:pt x="0" y="2"/>
                    <a:pt x="0" y="3"/>
                  </a:cubicBezTo>
                  <a:cubicBezTo>
                    <a:pt x="0" y="4"/>
                    <a:pt x="1" y="6"/>
                    <a:pt x="1" y="8"/>
                  </a:cubicBezTo>
                  <a:cubicBezTo>
                    <a:pt x="2" y="8"/>
                    <a:pt x="3" y="8"/>
                    <a:pt x="5" y="8"/>
                  </a:cubicBezTo>
                  <a:cubicBezTo>
                    <a:pt x="5" y="5"/>
                    <a:pt x="4" y="3"/>
                    <a:pt x="4" y="0"/>
                  </a:cubicBezTo>
                  <a:cubicBezTo>
                    <a:pt x="3" y="0"/>
                    <a:pt x="1" y="0"/>
                    <a:pt x="0" y="0"/>
                  </a:cubicBezTo>
                </a:path>
              </a:pathLst>
            </a:custGeom>
            <a:solidFill>
              <a:srgbClr val="F5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48" name="Freeform 3362">
              <a:extLst>
                <a:ext uri="{FF2B5EF4-FFF2-40B4-BE49-F238E27FC236}">
                  <a16:creationId xmlns:a16="http://schemas.microsoft.com/office/drawing/2014/main" id="{95A8037C-004B-4BFA-A025-7A304B71122F}"/>
                </a:ext>
              </a:extLst>
            </p:cNvPr>
            <p:cNvSpPr>
              <a:spLocks/>
            </p:cNvSpPr>
            <p:nvPr/>
          </p:nvSpPr>
          <p:spPr bwMode="auto">
            <a:xfrm>
              <a:off x="650" y="696"/>
              <a:ext cx="9" cy="17"/>
            </a:xfrm>
            <a:custGeom>
              <a:avLst/>
              <a:gdLst>
                <a:gd name="T0" fmla="*/ 1 w 4"/>
                <a:gd name="T1" fmla="*/ 0 h 7"/>
                <a:gd name="T2" fmla="*/ 0 w 4"/>
                <a:gd name="T3" fmla="*/ 7 h 7"/>
                <a:gd name="T4" fmla="*/ 3 w 4"/>
                <a:gd name="T5" fmla="*/ 7 h 7"/>
                <a:gd name="T6" fmla="*/ 4 w 4"/>
                <a:gd name="T7" fmla="*/ 0 h 7"/>
                <a:gd name="T8" fmla="*/ 1 w 4"/>
                <a:gd name="T9" fmla="*/ 0 h 7"/>
              </a:gdLst>
              <a:ahLst/>
              <a:cxnLst>
                <a:cxn ang="0">
                  <a:pos x="T0" y="T1"/>
                </a:cxn>
                <a:cxn ang="0">
                  <a:pos x="T2" y="T3"/>
                </a:cxn>
                <a:cxn ang="0">
                  <a:pos x="T4" y="T5"/>
                </a:cxn>
                <a:cxn ang="0">
                  <a:pos x="T6" y="T7"/>
                </a:cxn>
                <a:cxn ang="0">
                  <a:pos x="T8" y="T9"/>
                </a:cxn>
              </a:cxnLst>
              <a:rect l="0" t="0" r="r" b="b"/>
              <a:pathLst>
                <a:path w="4" h="7">
                  <a:moveTo>
                    <a:pt x="1" y="0"/>
                  </a:moveTo>
                  <a:cubicBezTo>
                    <a:pt x="0" y="2"/>
                    <a:pt x="0" y="5"/>
                    <a:pt x="0" y="7"/>
                  </a:cubicBezTo>
                  <a:cubicBezTo>
                    <a:pt x="1" y="7"/>
                    <a:pt x="2" y="7"/>
                    <a:pt x="3" y="7"/>
                  </a:cubicBezTo>
                  <a:cubicBezTo>
                    <a:pt x="3" y="5"/>
                    <a:pt x="4" y="2"/>
                    <a:pt x="4" y="0"/>
                  </a:cubicBezTo>
                  <a:cubicBezTo>
                    <a:pt x="3" y="0"/>
                    <a:pt x="2" y="0"/>
                    <a:pt x="1" y="0"/>
                  </a:cubicBezTo>
                </a:path>
              </a:pathLst>
            </a:custGeom>
            <a:solidFill>
              <a:srgbClr val="FDE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49" name="Freeform 3363">
              <a:extLst>
                <a:ext uri="{FF2B5EF4-FFF2-40B4-BE49-F238E27FC236}">
                  <a16:creationId xmlns:a16="http://schemas.microsoft.com/office/drawing/2014/main" id="{0289EE93-971A-4D96-8AC1-722BF29A381D}"/>
                </a:ext>
              </a:extLst>
            </p:cNvPr>
            <p:cNvSpPr>
              <a:spLocks/>
            </p:cNvSpPr>
            <p:nvPr/>
          </p:nvSpPr>
          <p:spPr bwMode="auto">
            <a:xfrm>
              <a:off x="762" y="562"/>
              <a:ext cx="19" cy="69"/>
            </a:xfrm>
            <a:custGeom>
              <a:avLst/>
              <a:gdLst>
                <a:gd name="T0" fmla="*/ 4 w 8"/>
                <a:gd name="T1" fmla="*/ 0 h 29"/>
                <a:gd name="T2" fmla="*/ 0 w 8"/>
                <a:gd name="T3" fmla="*/ 25 h 29"/>
                <a:gd name="T4" fmla="*/ 0 w 8"/>
                <a:gd name="T5" fmla="*/ 29 h 29"/>
                <a:gd name="T6" fmla="*/ 4 w 8"/>
                <a:gd name="T7" fmla="*/ 28 h 29"/>
                <a:gd name="T8" fmla="*/ 8 w 8"/>
                <a:gd name="T9" fmla="*/ 0 h 29"/>
                <a:gd name="T10" fmla="*/ 8 w 8"/>
                <a:gd name="T11" fmla="*/ 0 h 29"/>
                <a:gd name="T12" fmla="*/ 4 w 8"/>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8" h="29">
                  <a:moveTo>
                    <a:pt x="4" y="0"/>
                  </a:moveTo>
                  <a:cubicBezTo>
                    <a:pt x="2" y="9"/>
                    <a:pt x="0" y="17"/>
                    <a:pt x="0" y="25"/>
                  </a:cubicBezTo>
                  <a:cubicBezTo>
                    <a:pt x="0" y="27"/>
                    <a:pt x="0" y="28"/>
                    <a:pt x="0" y="29"/>
                  </a:cubicBezTo>
                  <a:cubicBezTo>
                    <a:pt x="2" y="29"/>
                    <a:pt x="3" y="28"/>
                    <a:pt x="4" y="28"/>
                  </a:cubicBezTo>
                  <a:cubicBezTo>
                    <a:pt x="4" y="19"/>
                    <a:pt x="5" y="9"/>
                    <a:pt x="8" y="0"/>
                  </a:cubicBezTo>
                  <a:cubicBezTo>
                    <a:pt x="8" y="0"/>
                    <a:pt x="8" y="0"/>
                    <a:pt x="8" y="0"/>
                  </a:cubicBezTo>
                  <a:cubicBezTo>
                    <a:pt x="7" y="0"/>
                    <a:pt x="5" y="0"/>
                    <a:pt x="4" y="0"/>
                  </a:cubicBezTo>
                </a:path>
              </a:pathLst>
            </a:custGeom>
            <a:solidFill>
              <a:srgbClr val="F19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50" name="Freeform 3364">
              <a:extLst>
                <a:ext uri="{FF2B5EF4-FFF2-40B4-BE49-F238E27FC236}">
                  <a16:creationId xmlns:a16="http://schemas.microsoft.com/office/drawing/2014/main" id="{0DD3A187-DDAD-43A9-A21A-EBC7BACBBB51}"/>
                </a:ext>
              </a:extLst>
            </p:cNvPr>
            <p:cNvSpPr>
              <a:spLocks/>
            </p:cNvSpPr>
            <p:nvPr/>
          </p:nvSpPr>
          <p:spPr bwMode="auto">
            <a:xfrm>
              <a:off x="762" y="629"/>
              <a:ext cx="31" cy="62"/>
            </a:xfrm>
            <a:custGeom>
              <a:avLst/>
              <a:gdLst>
                <a:gd name="T0" fmla="*/ 4 w 13"/>
                <a:gd name="T1" fmla="*/ 0 h 26"/>
                <a:gd name="T2" fmla="*/ 0 w 13"/>
                <a:gd name="T3" fmla="*/ 1 h 26"/>
                <a:gd name="T4" fmla="*/ 9 w 13"/>
                <a:gd name="T5" fmla="*/ 26 h 26"/>
                <a:gd name="T6" fmla="*/ 13 w 13"/>
                <a:gd name="T7" fmla="*/ 25 h 26"/>
                <a:gd name="T8" fmla="*/ 7 w 13"/>
                <a:gd name="T9" fmla="*/ 14 h 26"/>
                <a:gd name="T10" fmla="*/ 4 w 13"/>
                <a:gd name="T11" fmla="*/ 0 h 26"/>
              </a:gdLst>
              <a:ahLst/>
              <a:cxnLst>
                <a:cxn ang="0">
                  <a:pos x="T0" y="T1"/>
                </a:cxn>
                <a:cxn ang="0">
                  <a:pos x="T2" y="T3"/>
                </a:cxn>
                <a:cxn ang="0">
                  <a:pos x="T4" y="T5"/>
                </a:cxn>
                <a:cxn ang="0">
                  <a:pos x="T6" y="T7"/>
                </a:cxn>
                <a:cxn ang="0">
                  <a:pos x="T8" y="T9"/>
                </a:cxn>
                <a:cxn ang="0">
                  <a:pos x="T10" y="T11"/>
                </a:cxn>
              </a:cxnLst>
              <a:rect l="0" t="0" r="r" b="b"/>
              <a:pathLst>
                <a:path w="13" h="26">
                  <a:moveTo>
                    <a:pt x="4" y="0"/>
                  </a:moveTo>
                  <a:cubicBezTo>
                    <a:pt x="3" y="0"/>
                    <a:pt x="2" y="1"/>
                    <a:pt x="0" y="1"/>
                  </a:cubicBezTo>
                  <a:cubicBezTo>
                    <a:pt x="1" y="9"/>
                    <a:pt x="4" y="18"/>
                    <a:pt x="9" y="26"/>
                  </a:cubicBezTo>
                  <a:cubicBezTo>
                    <a:pt x="10" y="25"/>
                    <a:pt x="12" y="25"/>
                    <a:pt x="13" y="25"/>
                  </a:cubicBezTo>
                  <a:cubicBezTo>
                    <a:pt x="11" y="21"/>
                    <a:pt x="9" y="18"/>
                    <a:pt x="7" y="14"/>
                  </a:cubicBezTo>
                  <a:cubicBezTo>
                    <a:pt x="5" y="9"/>
                    <a:pt x="5" y="5"/>
                    <a:pt x="4" y="0"/>
                  </a:cubicBezTo>
                </a:path>
              </a:pathLst>
            </a:custGeom>
            <a:solidFill>
              <a:srgbClr val="F18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51" name="Freeform 3365">
              <a:extLst>
                <a:ext uri="{FF2B5EF4-FFF2-40B4-BE49-F238E27FC236}">
                  <a16:creationId xmlns:a16="http://schemas.microsoft.com/office/drawing/2014/main" id="{5DF4D0F5-9164-4099-894D-F75F650EE475}"/>
                </a:ext>
              </a:extLst>
            </p:cNvPr>
            <p:cNvSpPr>
              <a:spLocks/>
            </p:cNvSpPr>
            <p:nvPr/>
          </p:nvSpPr>
          <p:spPr bwMode="auto">
            <a:xfrm>
              <a:off x="771" y="488"/>
              <a:ext cx="24" cy="74"/>
            </a:xfrm>
            <a:custGeom>
              <a:avLst/>
              <a:gdLst>
                <a:gd name="T0" fmla="*/ 6 w 10"/>
                <a:gd name="T1" fmla="*/ 0 h 31"/>
                <a:gd name="T2" fmla="*/ 3 w 10"/>
                <a:gd name="T3" fmla="*/ 0 h 31"/>
                <a:gd name="T4" fmla="*/ 3 w 10"/>
                <a:gd name="T5" fmla="*/ 20 h 31"/>
                <a:gd name="T6" fmla="*/ 0 w 10"/>
                <a:gd name="T7" fmla="*/ 31 h 31"/>
                <a:gd name="T8" fmla="*/ 4 w 10"/>
                <a:gd name="T9" fmla="*/ 31 h 31"/>
                <a:gd name="T10" fmla="*/ 7 w 10"/>
                <a:gd name="T11" fmla="*/ 1 h 31"/>
                <a:gd name="T12" fmla="*/ 6 w 10"/>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10" h="31">
                  <a:moveTo>
                    <a:pt x="6" y="0"/>
                  </a:moveTo>
                  <a:cubicBezTo>
                    <a:pt x="5" y="0"/>
                    <a:pt x="4" y="0"/>
                    <a:pt x="3" y="0"/>
                  </a:cubicBezTo>
                  <a:cubicBezTo>
                    <a:pt x="5" y="6"/>
                    <a:pt x="4" y="14"/>
                    <a:pt x="3" y="20"/>
                  </a:cubicBezTo>
                  <a:cubicBezTo>
                    <a:pt x="2" y="24"/>
                    <a:pt x="1" y="28"/>
                    <a:pt x="0" y="31"/>
                  </a:cubicBezTo>
                  <a:cubicBezTo>
                    <a:pt x="1" y="31"/>
                    <a:pt x="3" y="31"/>
                    <a:pt x="4" y="31"/>
                  </a:cubicBezTo>
                  <a:cubicBezTo>
                    <a:pt x="7" y="22"/>
                    <a:pt x="10" y="11"/>
                    <a:pt x="7" y="1"/>
                  </a:cubicBezTo>
                  <a:cubicBezTo>
                    <a:pt x="7" y="0"/>
                    <a:pt x="6" y="0"/>
                    <a:pt x="6" y="0"/>
                  </a:cubicBezTo>
                </a:path>
              </a:pathLst>
            </a:custGeom>
            <a:solidFill>
              <a:srgbClr val="F18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52" name="Freeform 3366">
              <a:extLst>
                <a:ext uri="{FF2B5EF4-FFF2-40B4-BE49-F238E27FC236}">
                  <a16:creationId xmlns:a16="http://schemas.microsoft.com/office/drawing/2014/main" id="{016A7AB0-2018-4BF7-8C52-F4C5AE574708}"/>
                </a:ext>
              </a:extLst>
            </p:cNvPr>
            <p:cNvSpPr>
              <a:spLocks/>
            </p:cNvSpPr>
            <p:nvPr/>
          </p:nvSpPr>
          <p:spPr bwMode="auto">
            <a:xfrm>
              <a:off x="771" y="474"/>
              <a:ext cx="15" cy="14"/>
            </a:xfrm>
            <a:custGeom>
              <a:avLst/>
              <a:gdLst>
                <a:gd name="T0" fmla="*/ 0 w 6"/>
                <a:gd name="T1" fmla="*/ 0 h 6"/>
                <a:gd name="T2" fmla="*/ 3 w 6"/>
                <a:gd name="T3" fmla="*/ 6 h 6"/>
                <a:gd name="T4" fmla="*/ 6 w 6"/>
                <a:gd name="T5" fmla="*/ 6 h 6"/>
                <a:gd name="T6" fmla="*/ 3 w 6"/>
                <a:gd name="T7" fmla="*/ 0 h 6"/>
                <a:gd name="T8" fmla="*/ 0 w 6"/>
                <a:gd name="T9" fmla="*/ 0 h 6"/>
              </a:gdLst>
              <a:ahLst/>
              <a:cxnLst>
                <a:cxn ang="0">
                  <a:pos x="T0" y="T1"/>
                </a:cxn>
                <a:cxn ang="0">
                  <a:pos x="T2" y="T3"/>
                </a:cxn>
                <a:cxn ang="0">
                  <a:pos x="T4" y="T5"/>
                </a:cxn>
                <a:cxn ang="0">
                  <a:pos x="T6" y="T7"/>
                </a:cxn>
                <a:cxn ang="0">
                  <a:pos x="T8" y="T9"/>
                </a:cxn>
              </a:cxnLst>
              <a:rect l="0" t="0" r="r" b="b"/>
              <a:pathLst>
                <a:path w="6" h="6">
                  <a:moveTo>
                    <a:pt x="0" y="0"/>
                  </a:moveTo>
                  <a:cubicBezTo>
                    <a:pt x="2" y="1"/>
                    <a:pt x="3" y="4"/>
                    <a:pt x="3" y="6"/>
                  </a:cubicBezTo>
                  <a:cubicBezTo>
                    <a:pt x="4" y="6"/>
                    <a:pt x="5" y="6"/>
                    <a:pt x="6" y="6"/>
                  </a:cubicBezTo>
                  <a:cubicBezTo>
                    <a:pt x="6" y="4"/>
                    <a:pt x="5" y="2"/>
                    <a:pt x="3" y="0"/>
                  </a:cubicBezTo>
                  <a:cubicBezTo>
                    <a:pt x="2" y="0"/>
                    <a:pt x="1" y="0"/>
                    <a:pt x="0" y="0"/>
                  </a:cubicBezTo>
                </a:path>
              </a:pathLst>
            </a:custGeom>
            <a:solidFill>
              <a:srgbClr val="F5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53" name="Freeform 3367">
              <a:extLst>
                <a:ext uri="{FF2B5EF4-FFF2-40B4-BE49-F238E27FC236}">
                  <a16:creationId xmlns:a16="http://schemas.microsoft.com/office/drawing/2014/main" id="{CB069354-3243-4544-BEF3-F67C1FFB9F74}"/>
                </a:ext>
              </a:extLst>
            </p:cNvPr>
            <p:cNvSpPr>
              <a:spLocks/>
            </p:cNvSpPr>
            <p:nvPr/>
          </p:nvSpPr>
          <p:spPr bwMode="auto">
            <a:xfrm>
              <a:off x="783" y="689"/>
              <a:ext cx="27" cy="17"/>
            </a:xfrm>
            <a:custGeom>
              <a:avLst/>
              <a:gdLst>
                <a:gd name="T0" fmla="*/ 4 w 11"/>
                <a:gd name="T1" fmla="*/ 0 h 7"/>
                <a:gd name="T2" fmla="*/ 0 w 11"/>
                <a:gd name="T3" fmla="*/ 1 h 7"/>
                <a:gd name="T4" fmla="*/ 6 w 11"/>
                <a:gd name="T5" fmla="*/ 7 h 7"/>
                <a:gd name="T6" fmla="*/ 11 w 11"/>
                <a:gd name="T7" fmla="*/ 6 h 7"/>
                <a:gd name="T8" fmla="*/ 4 w 11"/>
                <a:gd name="T9" fmla="*/ 0 h 7"/>
              </a:gdLst>
              <a:ahLst/>
              <a:cxnLst>
                <a:cxn ang="0">
                  <a:pos x="T0" y="T1"/>
                </a:cxn>
                <a:cxn ang="0">
                  <a:pos x="T2" y="T3"/>
                </a:cxn>
                <a:cxn ang="0">
                  <a:pos x="T4" y="T5"/>
                </a:cxn>
                <a:cxn ang="0">
                  <a:pos x="T6" y="T7"/>
                </a:cxn>
                <a:cxn ang="0">
                  <a:pos x="T8" y="T9"/>
                </a:cxn>
              </a:cxnLst>
              <a:rect l="0" t="0" r="r" b="b"/>
              <a:pathLst>
                <a:path w="11" h="7">
                  <a:moveTo>
                    <a:pt x="4" y="0"/>
                  </a:moveTo>
                  <a:cubicBezTo>
                    <a:pt x="3" y="0"/>
                    <a:pt x="1" y="0"/>
                    <a:pt x="0" y="1"/>
                  </a:cubicBezTo>
                  <a:cubicBezTo>
                    <a:pt x="2" y="3"/>
                    <a:pt x="4" y="5"/>
                    <a:pt x="6" y="7"/>
                  </a:cubicBezTo>
                  <a:cubicBezTo>
                    <a:pt x="8" y="7"/>
                    <a:pt x="9" y="7"/>
                    <a:pt x="11" y="6"/>
                  </a:cubicBezTo>
                  <a:cubicBezTo>
                    <a:pt x="9" y="4"/>
                    <a:pt x="6" y="2"/>
                    <a:pt x="4" y="0"/>
                  </a:cubicBezTo>
                </a:path>
              </a:pathLst>
            </a:custGeom>
            <a:solidFill>
              <a:srgbClr val="FDE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54" name="Freeform 3368">
              <a:extLst>
                <a:ext uri="{FF2B5EF4-FFF2-40B4-BE49-F238E27FC236}">
                  <a16:creationId xmlns:a16="http://schemas.microsoft.com/office/drawing/2014/main" id="{52497A9A-1722-4272-892C-862B63F85180}"/>
                </a:ext>
              </a:extLst>
            </p:cNvPr>
            <p:cNvSpPr>
              <a:spLocks/>
            </p:cNvSpPr>
            <p:nvPr/>
          </p:nvSpPr>
          <p:spPr bwMode="auto">
            <a:xfrm>
              <a:off x="812" y="562"/>
              <a:ext cx="14" cy="55"/>
            </a:xfrm>
            <a:custGeom>
              <a:avLst/>
              <a:gdLst>
                <a:gd name="T0" fmla="*/ 6 w 6"/>
                <a:gd name="T1" fmla="*/ 0 h 23"/>
                <a:gd name="T2" fmla="*/ 2 w 6"/>
                <a:gd name="T3" fmla="*/ 0 h 23"/>
                <a:gd name="T4" fmla="*/ 0 w 6"/>
                <a:gd name="T5" fmla="*/ 22 h 23"/>
                <a:gd name="T6" fmla="*/ 0 w 6"/>
                <a:gd name="T7" fmla="*/ 23 h 23"/>
                <a:gd name="T8" fmla="*/ 2 w 6"/>
                <a:gd name="T9" fmla="*/ 22 h 23"/>
                <a:gd name="T10" fmla="*/ 3 w 6"/>
                <a:gd name="T11" fmla="*/ 22 h 23"/>
                <a:gd name="T12" fmla="*/ 6 w 6"/>
                <a:gd name="T13" fmla="*/ 0 h 23"/>
                <a:gd name="T14" fmla="*/ 6 w 6"/>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3">
                  <a:moveTo>
                    <a:pt x="6" y="0"/>
                  </a:moveTo>
                  <a:cubicBezTo>
                    <a:pt x="5" y="0"/>
                    <a:pt x="3" y="0"/>
                    <a:pt x="2" y="0"/>
                  </a:cubicBezTo>
                  <a:cubicBezTo>
                    <a:pt x="1" y="7"/>
                    <a:pt x="0" y="15"/>
                    <a:pt x="0" y="22"/>
                  </a:cubicBezTo>
                  <a:cubicBezTo>
                    <a:pt x="0" y="22"/>
                    <a:pt x="0" y="23"/>
                    <a:pt x="0" y="23"/>
                  </a:cubicBezTo>
                  <a:cubicBezTo>
                    <a:pt x="0" y="23"/>
                    <a:pt x="1" y="23"/>
                    <a:pt x="2" y="22"/>
                  </a:cubicBezTo>
                  <a:cubicBezTo>
                    <a:pt x="2" y="22"/>
                    <a:pt x="3" y="22"/>
                    <a:pt x="3" y="22"/>
                  </a:cubicBezTo>
                  <a:cubicBezTo>
                    <a:pt x="3" y="14"/>
                    <a:pt x="5" y="7"/>
                    <a:pt x="6" y="0"/>
                  </a:cubicBezTo>
                  <a:cubicBezTo>
                    <a:pt x="6" y="0"/>
                    <a:pt x="6" y="0"/>
                    <a:pt x="6" y="0"/>
                  </a:cubicBezTo>
                </a:path>
              </a:pathLst>
            </a:custGeom>
            <a:solidFill>
              <a:srgbClr val="F19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55" name="Freeform 3369">
              <a:extLst>
                <a:ext uri="{FF2B5EF4-FFF2-40B4-BE49-F238E27FC236}">
                  <a16:creationId xmlns:a16="http://schemas.microsoft.com/office/drawing/2014/main" id="{DEE4995D-1134-45E1-B575-54F7CEB4ECD0}"/>
                </a:ext>
              </a:extLst>
            </p:cNvPr>
            <p:cNvSpPr>
              <a:spLocks/>
            </p:cNvSpPr>
            <p:nvPr/>
          </p:nvSpPr>
          <p:spPr bwMode="auto">
            <a:xfrm>
              <a:off x="812" y="615"/>
              <a:ext cx="12" cy="67"/>
            </a:xfrm>
            <a:custGeom>
              <a:avLst/>
              <a:gdLst>
                <a:gd name="T0" fmla="*/ 3 w 5"/>
                <a:gd name="T1" fmla="*/ 0 h 28"/>
                <a:gd name="T2" fmla="*/ 2 w 5"/>
                <a:gd name="T3" fmla="*/ 0 h 28"/>
                <a:gd name="T4" fmla="*/ 0 w 5"/>
                <a:gd name="T5" fmla="*/ 1 h 28"/>
                <a:gd name="T6" fmla="*/ 2 w 5"/>
                <a:gd name="T7" fmla="*/ 28 h 28"/>
                <a:gd name="T8" fmla="*/ 5 w 5"/>
                <a:gd name="T9" fmla="*/ 27 h 28"/>
                <a:gd name="T10" fmla="*/ 3 w 5"/>
                <a:gd name="T11" fmla="*/ 0 h 28"/>
              </a:gdLst>
              <a:ahLst/>
              <a:cxnLst>
                <a:cxn ang="0">
                  <a:pos x="T0" y="T1"/>
                </a:cxn>
                <a:cxn ang="0">
                  <a:pos x="T2" y="T3"/>
                </a:cxn>
                <a:cxn ang="0">
                  <a:pos x="T4" y="T5"/>
                </a:cxn>
                <a:cxn ang="0">
                  <a:pos x="T6" y="T7"/>
                </a:cxn>
                <a:cxn ang="0">
                  <a:pos x="T8" y="T9"/>
                </a:cxn>
                <a:cxn ang="0">
                  <a:pos x="T10" y="T11"/>
                </a:cxn>
              </a:cxnLst>
              <a:rect l="0" t="0" r="r" b="b"/>
              <a:pathLst>
                <a:path w="5" h="28">
                  <a:moveTo>
                    <a:pt x="3" y="0"/>
                  </a:moveTo>
                  <a:cubicBezTo>
                    <a:pt x="3" y="0"/>
                    <a:pt x="2" y="0"/>
                    <a:pt x="2" y="0"/>
                  </a:cubicBezTo>
                  <a:cubicBezTo>
                    <a:pt x="1" y="1"/>
                    <a:pt x="0" y="1"/>
                    <a:pt x="0" y="1"/>
                  </a:cubicBezTo>
                  <a:cubicBezTo>
                    <a:pt x="0" y="9"/>
                    <a:pt x="0" y="19"/>
                    <a:pt x="2" y="28"/>
                  </a:cubicBezTo>
                  <a:cubicBezTo>
                    <a:pt x="3" y="28"/>
                    <a:pt x="4" y="27"/>
                    <a:pt x="5" y="27"/>
                  </a:cubicBezTo>
                  <a:cubicBezTo>
                    <a:pt x="3" y="19"/>
                    <a:pt x="2" y="9"/>
                    <a:pt x="3" y="0"/>
                  </a:cubicBezTo>
                </a:path>
              </a:pathLst>
            </a:custGeom>
            <a:solidFill>
              <a:srgbClr val="F18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56" name="Freeform 3370">
              <a:extLst>
                <a:ext uri="{FF2B5EF4-FFF2-40B4-BE49-F238E27FC236}">
                  <a16:creationId xmlns:a16="http://schemas.microsoft.com/office/drawing/2014/main" id="{ABC9C748-8B52-49E8-B3E7-BCEFAC2A6128}"/>
                </a:ext>
              </a:extLst>
            </p:cNvPr>
            <p:cNvSpPr>
              <a:spLocks/>
            </p:cNvSpPr>
            <p:nvPr/>
          </p:nvSpPr>
          <p:spPr bwMode="auto">
            <a:xfrm>
              <a:off x="814" y="486"/>
              <a:ext cx="17" cy="76"/>
            </a:xfrm>
            <a:custGeom>
              <a:avLst/>
              <a:gdLst>
                <a:gd name="T0" fmla="*/ 4 w 7"/>
                <a:gd name="T1" fmla="*/ 0 h 32"/>
                <a:gd name="T2" fmla="*/ 0 w 7"/>
                <a:gd name="T3" fmla="*/ 0 h 32"/>
                <a:gd name="T4" fmla="*/ 1 w 7"/>
                <a:gd name="T5" fmla="*/ 32 h 32"/>
                <a:gd name="T6" fmla="*/ 5 w 7"/>
                <a:gd name="T7" fmla="*/ 32 h 32"/>
                <a:gd name="T8" fmla="*/ 4 w 7"/>
                <a:gd name="T9" fmla="*/ 0 h 32"/>
              </a:gdLst>
              <a:ahLst/>
              <a:cxnLst>
                <a:cxn ang="0">
                  <a:pos x="T0" y="T1"/>
                </a:cxn>
                <a:cxn ang="0">
                  <a:pos x="T2" y="T3"/>
                </a:cxn>
                <a:cxn ang="0">
                  <a:pos x="T4" y="T5"/>
                </a:cxn>
                <a:cxn ang="0">
                  <a:pos x="T6" y="T7"/>
                </a:cxn>
                <a:cxn ang="0">
                  <a:pos x="T8" y="T9"/>
                </a:cxn>
              </a:cxnLst>
              <a:rect l="0" t="0" r="r" b="b"/>
              <a:pathLst>
                <a:path w="7" h="32">
                  <a:moveTo>
                    <a:pt x="4" y="0"/>
                  </a:moveTo>
                  <a:cubicBezTo>
                    <a:pt x="3" y="0"/>
                    <a:pt x="2" y="0"/>
                    <a:pt x="0" y="0"/>
                  </a:cubicBezTo>
                  <a:cubicBezTo>
                    <a:pt x="4" y="10"/>
                    <a:pt x="3" y="21"/>
                    <a:pt x="1" y="32"/>
                  </a:cubicBezTo>
                  <a:cubicBezTo>
                    <a:pt x="2" y="32"/>
                    <a:pt x="4" y="32"/>
                    <a:pt x="5" y="32"/>
                  </a:cubicBezTo>
                  <a:cubicBezTo>
                    <a:pt x="6" y="22"/>
                    <a:pt x="7" y="10"/>
                    <a:pt x="4" y="0"/>
                  </a:cubicBezTo>
                </a:path>
              </a:pathLst>
            </a:custGeom>
            <a:solidFill>
              <a:srgbClr val="F18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57" name="Freeform 3371">
              <a:extLst>
                <a:ext uri="{FF2B5EF4-FFF2-40B4-BE49-F238E27FC236}">
                  <a16:creationId xmlns:a16="http://schemas.microsoft.com/office/drawing/2014/main" id="{CEA56B58-24E8-4374-AD45-800279244835}"/>
                </a:ext>
              </a:extLst>
            </p:cNvPr>
            <p:cNvSpPr>
              <a:spLocks/>
            </p:cNvSpPr>
            <p:nvPr/>
          </p:nvSpPr>
          <p:spPr bwMode="auto">
            <a:xfrm>
              <a:off x="812" y="476"/>
              <a:ext cx="12" cy="10"/>
            </a:xfrm>
            <a:custGeom>
              <a:avLst/>
              <a:gdLst>
                <a:gd name="T0" fmla="*/ 0 w 5"/>
                <a:gd name="T1" fmla="*/ 0 h 4"/>
                <a:gd name="T2" fmla="*/ 1 w 5"/>
                <a:gd name="T3" fmla="*/ 4 h 4"/>
                <a:gd name="T4" fmla="*/ 5 w 5"/>
                <a:gd name="T5" fmla="*/ 4 h 4"/>
                <a:gd name="T6" fmla="*/ 4 w 5"/>
                <a:gd name="T7" fmla="*/ 0 h 4"/>
                <a:gd name="T8" fmla="*/ 0 w 5"/>
                <a:gd name="T9" fmla="*/ 0 h 4"/>
              </a:gdLst>
              <a:ahLst/>
              <a:cxnLst>
                <a:cxn ang="0">
                  <a:pos x="T0" y="T1"/>
                </a:cxn>
                <a:cxn ang="0">
                  <a:pos x="T2" y="T3"/>
                </a:cxn>
                <a:cxn ang="0">
                  <a:pos x="T4" y="T5"/>
                </a:cxn>
                <a:cxn ang="0">
                  <a:pos x="T6" y="T7"/>
                </a:cxn>
                <a:cxn ang="0">
                  <a:pos x="T8" y="T9"/>
                </a:cxn>
              </a:cxnLst>
              <a:rect l="0" t="0" r="r" b="b"/>
              <a:pathLst>
                <a:path w="5" h="4">
                  <a:moveTo>
                    <a:pt x="0" y="0"/>
                  </a:moveTo>
                  <a:cubicBezTo>
                    <a:pt x="0" y="1"/>
                    <a:pt x="1" y="3"/>
                    <a:pt x="1" y="4"/>
                  </a:cubicBezTo>
                  <a:cubicBezTo>
                    <a:pt x="3" y="4"/>
                    <a:pt x="4" y="4"/>
                    <a:pt x="5" y="4"/>
                  </a:cubicBezTo>
                  <a:cubicBezTo>
                    <a:pt x="5" y="3"/>
                    <a:pt x="4" y="1"/>
                    <a:pt x="4" y="0"/>
                  </a:cubicBezTo>
                  <a:cubicBezTo>
                    <a:pt x="2" y="0"/>
                    <a:pt x="1" y="0"/>
                    <a:pt x="0" y="0"/>
                  </a:cubicBezTo>
                </a:path>
              </a:pathLst>
            </a:custGeom>
            <a:solidFill>
              <a:srgbClr val="F5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58" name="Freeform 3372">
              <a:extLst>
                <a:ext uri="{FF2B5EF4-FFF2-40B4-BE49-F238E27FC236}">
                  <a16:creationId xmlns:a16="http://schemas.microsoft.com/office/drawing/2014/main" id="{A4447029-8F24-4DC8-A1D2-9EF241D2213C}"/>
                </a:ext>
              </a:extLst>
            </p:cNvPr>
            <p:cNvSpPr>
              <a:spLocks/>
            </p:cNvSpPr>
            <p:nvPr/>
          </p:nvSpPr>
          <p:spPr bwMode="auto">
            <a:xfrm>
              <a:off x="817" y="679"/>
              <a:ext cx="16" cy="22"/>
            </a:xfrm>
            <a:custGeom>
              <a:avLst/>
              <a:gdLst>
                <a:gd name="T0" fmla="*/ 3 w 7"/>
                <a:gd name="T1" fmla="*/ 0 h 9"/>
                <a:gd name="T2" fmla="*/ 0 w 7"/>
                <a:gd name="T3" fmla="*/ 1 h 9"/>
                <a:gd name="T4" fmla="*/ 3 w 7"/>
                <a:gd name="T5" fmla="*/ 9 h 9"/>
                <a:gd name="T6" fmla="*/ 7 w 7"/>
                <a:gd name="T7" fmla="*/ 8 h 9"/>
                <a:gd name="T8" fmla="*/ 3 w 7"/>
                <a:gd name="T9" fmla="*/ 0 h 9"/>
              </a:gdLst>
              <a:ahLst/>
              <a:cxnLst>
                <a:cxn ang="0">
                  <a:pos x="T0" y="T1"/>
                </a:cxn>
                <a:cxn ang="0">
                  <a:pos x="T2" y="T3"/>
                </a:cxn>
                <a:cxn ang="0">
                  <a:pos x="T4" y="T5"/>
                </a:cxn>
                <a:cxn ang="0">
                  <a:pos x="T6" y="T7"/>
                </a:cxn>
                <a:cxn ang="0">
                  <a:pos x="T8" y="T9"/>
                </a:cxn>
              </a:cxnLst>
              <a:rect l="0" t="0" r="r" b="b"/>
              <a:pathLst>
                <a:path w="7" h="9">
                  <a:moveTo>
                    <a:pt x="3" y="0"/>
                  </a:moveTo>
                  <a:cubicBezTo>
                    <a:pt x="2" y="0"/>
                    <a:pt x="1" y="1"/>
                    <a:pt x="0" y="1"/>
                  </a:cubicBezTo>
                  <a:cubicBezTo>
                    <a:pt x="1" y="4"/>
                    <a:pt x="2" y="7"/>
                    <a:pt x="3" y="9"/>
                  </a:cubicBezTo>
                  <a:cubicBezTo>
                    <a:pt x="5" y="9"/>
                    <a:pt x="6" y="8"/>
                    <a:pt x="7" y="8"/>
                  </a:cubicBezTo>
                  <a:cubicBezTo>
                    <a:pt x="6" y="5"/>
                    <a:pt x="4" y="3"/>
                    <a:pt x="3" y="0"/>
                  </a:cubicBezTo>
                </a:path>
              </a:pathLst>
            </a:custGeom>
            <a:solidFill>
              <a:srgbClr val="FDE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59" name="Freeform 3373">
              <a:extLst>
                <a:ext uri="{FF2B5EF4-FFF2-40B4-BE49-F238E27FC236}">
                  <a16:creationId xmlns:a16="http://schemas.microsoft.com/office/drawing/2014/main" id="{4D4F4BD9-D7A2-400D-8496-BCAC5E035CC9}"/>
                </a:ext>
              </a:extLst>
            </p:cNvPr>
            <p:cNvSpPr>
              <a:spLocks/>
            </p:cNvSpPr>
            <p:nvPr/>
          </p:nvSpPr>
          <p:spPr bwMode="auto">
            <a:xfrm>
              <a:off x="857" y="555"/>
              <a:ext cx="17" cy="43"/>
            </a:xfrm>
            <a:custGeom>
              <a:avLst/>
              <a:gdLst>
                <a:gd name="T0" fmla="*/ 7 w 7"/>
                <a:gd name="T1" fmla="*/ 0 h 18"/>
                <a:gd name="T2" fmla="*/ 2 w 7"/>
                <a:gd name="T3" fmla="*/ 1 h 18"/>
                <a:gd name="T4" fmla="*/ 1 w 7"/>
                <a:gd name="T5" fmla="*/ 8 h 18"/>
                <a:gd name="T6" fmla="*/ 0 w 7"/>
                <a:gd name="T7" fmla="*/ 18 h 18"/>
                <a:gd name="T8" fmla="*/ 3 w 7"/>
                <a:gd name="T9" fmla="*/ 17 h 18"/>
                <a:gd name="T10" fmla="*/ 5 w 7"/>
                <a:gd name="T11" fmla="*/ 16 h 18"/>
                <a:gd name="T12" fmla="*/ 7 w 7"/>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7" h="18">
                  <a:moveTo>
                    <a:pt x="7" y="0"/>
                  </a:moveTo>
                  <a:cubicBezTo>
                    <a:pt x="5" y="1"/>
                    <a:pt x="4" y="1"/>
                    <a:pt x="2" y="1"/>
                  </a:cubicBezTo>
                  <a:cubicBezTo>
                    <a:pt x="2" y="3"/>
                    <a:pt x="2" y="5"/>
                    <a:pt x="1" y="8"/>
                  </a:cubicBezTo>
                  <a:cubicBezTo>
                    <a:pt x="1" y="11"/>
                    <a:pt x="1" y="15"/>
                    <a:pt x="0" y="18"/>
                  </a:cubicBezTo>
                  <a:cubicBezTo>
                    <a:pt x="1" y="18"/>
                    <a:pt x="2" y="17"/>
                    <a:pt x="3" y="17"/>
                  </a:cubicBezTo>
                  <a:cubicBezTo>
                    <a:pt x="4" y="16"/>
                    <a:pt x="4" y="16"/>
                    <a:pt x="5" y="16"/>
                  </a:cubicBezTo>
                  <a:cubicBezTo>
                    <a:pt x="5" y="11"/>
                    <a:pt x="6" y="5"/>
                    <a:pt x="7" y="0"/>
                  </a:cubicBezTo>
                </a:path>
              </a:pathLst>
            </a:custGeom>
            <a:solidFill>
              <a:srgbClr val="F198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60" name="Freeform 3374">
              <a:extLst>
                <a:ext uri="{FF2B5EF4-FFF2-40B4-BE49-F238E27FC236}">
                  <a16:creationId xmlns:a16="http://schemas.microsoft.com/office/drawing/2014/main" id="{5151C56D-A366-404B-83A1-B21967E063D6}"/>
                </a:ext>
              </a:extLst>
            </p:cNvPr>
            <p:cNvSpPr>
              <a:spLocks/>
            </p:cNvSpPr>
            <p:nvPr/>
          </p:nvSpPr>
          <p:spPr bwMode="auto">
            <a:xfrm>
              <a:off x="857" y="593"/>
              <a:ext cx="15" cy="70"/>
            </a:xfrm>
            <a:custGeom>
              <a:avLst/>
              <a:gdLst>
                <a:gd name="T0" fmla="*/ 5 w 6"/>
                <a:gd name="T1" fmla="*/ 0 h 29"/>
                <a:gd name="T2" fmla="*/ 3 w 6"/>
                <a:gd name="T3" fmla="*/ 1 h 29"/>
                <a:gd name="T4" fmla="*/ 0 w 6"/>
                <a:gd name="T5" fmla="*/ 2 h 29"/>
                <a:gd name="T6" fmla="*/ 3 w 6"/>
                <a:gd name="T7" fmla="*/ 29 h 29"/>
                <a:gd name="T8" fmla="*/ 6 w 6"/>
                <a:gd name="T9" fmla="*/ 27 h 29"/>
                <a:gd name="T10" fmla="*/ 5 w 6"/>
                <a:gd name="T11" fmla="*/ 0 h 29"/>
              </a:gdLst>
              <a:ahLst/>
              <a:cxnLst>
                <a:cxn ang="0">
                  <a:pos x="T0" y="T1"/>
                </a:cxn>
                <a:cxn ang="0">
                  <a:pos x="T2" y="T3"/>
                </a:cxn>
                <a:cxn ang="0">
                  <a:pos x="T4" y="T5"/>
                </a:cxn>
                <a:cxn ang="0">
                  <a:pos x="T6" y="T7"/>
                </a:cxn>
                <a:cxn ang="0">
                  <a:pos x="T8" y="T9"/>
                </a:cxn>
                <a:cxn ang="0">
                  <a:pos x="T10" y="T11"/>
                </a:cxn>
              </a:cxnLst>
              <a:rect l="0" t="0" r="r" b="b"/>
              <a:pathLst>
                <a:path w="6" h="29">
                  <a:moveTo>
                    <a:pt x="5" y="0"/>
                  </a:moveTo>
                  <a:cubicBezTo>
                    <a:pt x="4" y="0"/>
                    <a:pt x="4" y="0"/>
                    <a:pt x="3" y="1"/>
                  </a:cubicBezTo>
                  <a:cubicBezTo>
                    <a:pt x="2" y="1"/>
                    <a:pt x="1" y="2"/>
                    <a:pt x="0" y="2"/>
                  </a:cubicBezTo>
                  <a:cubicBezTo>
                    <a:pt x="0" y="11"/>
                    <a:pt x="0" y="21"/>
                    <a:pt x="3" y="29"/>
                  </a:cubicBezTo>
                  <a:cubicBezTo>
                    <a:pt x="4" y="29"/>
                    <a:pt x="5" y="28"/>
                    <a:pt x="6" y="27"/>
                  </a:cubicBezTo>
                  <a:cubicBezTo>
                    <a:pt x="4" y="19"/>
                    <a:pt x="4" y="9"/>
                    <a:pt x="5" y="0"/>
                  </a:cubicBezTo>
                </a:path>
              </a:pathLst>
            </a:custGeom>
            <a:solidFill>
              <a:srgbClr val="F18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61" name="Freeform 3375">
              <a:extLst>
                <a:ext uri="{FF2B5EF4-FFF2-40B4-BE49-F238E27FC236}">
                  <a16:creationId xmlns:a16="http://schemas.microsoft.com/office/drawing/2014/main" id="{3A7CC117-E4AB-4216-83FE-2AF5035719EE}"/>
                </a:ext>
              </a:extLst>
            </p:cNvPr>
            <p:cNvSpPr>
              <a:spLocks/>
            </p:cNvSpPr>
            <p:nvPr/>
          </p:nvSpPr>
          <p:spPr bwMode="auto">
            <a:xfrm>
              <a:off x="862" y="488"/>
              <a:ext cx="17" cy="69"/>
            </a:xfrm>
            <a:custGeom>
              <a:avLst/>
              <a:gdLst>
                <a:gd name="T0" fmla="*/ 3 w 7"/>
                <a:gd name="T1" fmla="*/ 0 h 29"/>
                <a:gd name="T2" fmla="*/ 0 w 7"/>
                <a:gd name="T3" fmla="*/ 29 h 29"/>
                <a:gd name="T4" fmla="*/ 5 w 7"/>
                <a:gd name="T5" fmla="*/ 28 h 29"/>
                <a:gd name="T6" fmla="*/ 6 w 7"/>
                <a:gd name="T7" fmla="*/ 19 h 29"/>
                <a:gd name="T8" fmla="*/ 7 w 7"/>
                <a:gd name="T9" fmla="*/ 0 h 29"/>
                <a:gd name="T10" fmla="*/ 3 w 7"/>
                <a:gd name="T11" fmla="*/ 0 h 29"/>
              </a:gdLst>
              <a:ahLst/>
              <a:cxnLst>
                <a:cxn ang="0">
                  <a:pos x="T0" y="T1"/>
                </a:cxn>
                <a:cxn ang="0">
                  <a:pos x="T2" y="T3"/>
                </a:cxn>
                <a:cxn ang="0">
                  <a:pos x="T4" y="T5"/>
                </a:cxn>
                <a:cxn ang="0">
                  <a:pos x="T6" y="T7"/>
                </a:cxn>
                <a:cxn ang="0">
                  <a:pos x="T8" y="T9"/>
                </a:cxn>
                <a:cxn ang="0">
                  <a:pos x="T10" y="T11"/>
                </a:cxn>
              </a:cxnLst>
              <a:rect l="0" t="0" r="r" b="b"/>
              <a:pathLst>
                <a:path w="7" h="29">
                  <a:moveTo>
                    <a:pt x="3" y="0"/>
                  </a:moveTo>
                  <a:cubicBezTo>
                    <a:pt x="3" y="9"/>
                    <a:pt x="2" y="19"/>
                    <a:pt x="0" y="29"/>
                  </a:cubicBezTo>
                  <a:cubicBezTo>
                    <a:pt x="2" y="29"/>
                    <a:pt x="3" y="29"/>
                    <a:pt x="5" y="28"/>
                  </a:cubicBezTo>
                  <a:cubicBezTo>
                    <a:pt x="5" y="25"/>
                    <a:pt x="5" y="22"/>
                    <a:pt x="6" y="19"/>
                  </a:cubicBezTo>
                  <a:cubicBezTo>
                    <a:pt x="6" y="13"/>
                    <a:pt x="7" y="7"/>
                    <a:pt x="7" y="0"/>
                  </a:cubicBezTo>
                  <a:cubicBezTo>
                    <a:pt x="5" y="0"/>
                    <a:pt x="4" y="0"/>
                    <a:pt x="3" y="0"/>
                  </a:cubicBezTo>
                </a:path>
              </a:pathLst>
            </a:custGeom>
            <a:solidFill>
              <a:srgbClr val="F18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62" name="Freeform 3376">
              <a:extLst>
                <a:ext uri="{FF2B5EF4-FFF2-40B4-BE49-F238E27FC236}">
                  <a16:creationId xmlns:a16="http://schemas.microsoft.com/office/drawing/2014/main" id="{7BFC40D5-451E-4987-B4F8-FCBC5CF375D3}"/>
                </a:ext>
              </a:extLst>
            </p:cNvPr>
            <p:cNvSpPr>
              <a:spLocks/>
            </p:cNvSpPr>
            <p:nvPr/>
          </p:nvSpPr>
          <p:spPr bwMode="auto">
            <a:xfrm>
              <a:off x="867" y="481"/>
              <a:ext cx="12" cy="7"/>
            </a:xfrm>
            <a:custGeom>
              <a:avLst/>
              <a:gdLst>
                <a:gd name="T0" fmla="*/ 0 w 5"/>
                <a:gd name="T1" fmla="*/ 0 h 3"/>
                <a:gd name="T2" fmla="*/ 1 w 5"/>
                <a:gd name="T3" fmla="*/ 2 h 3"/>
                <a:gd name="T4" fmla="*/ 1 w 5"/>
                <a:gd name="T5" fmla="*/ 3 h 3"/>
                <a:gd name="T6" fmla="*/ 5 w 5"/>
                <a:gd name="T7" fmla="*/ 3 h 3"/>
                <a:gd name="T8" fmla="*/ 4 w 5"/>
                <a:gd name="T9" fmla="*/ 0 h 3"/>
                <a:gd name="T10" fmla="*/ 0 w 5"/>
                <a:gd name="T11" fmla="*/ 0 h 3"/>
              </a:gdLst>
              <a:ahLst/>
              <a:cxnLst>
                <a:cxn ang="0">
                  <a:pos x="T0" y="T1"/>
                </a:cxn>
                <a:cxn ang="0">
                  <a:pos x="T2" y="T3"/>
                </a:cxn>
                <a:cxn ang="0">
                  <a:pos x="T4" y="T5"/>
                </a:cxn>
                <a:cxn ang="0">
                  <a:pos x="T6" y="T7"/>
                </a:cxn>
                <a:cxn ang="0">
                  <a:pos x="T8" y="T9"/>
                </a:cxn>
                <a:cxn ang="0">
                  <a:pos x="T10" y="T11"/>
                </a:cxn>
              </a:cxnLst>
              <a:rect l="0" t="0" r="r" b="b"/>
              <a:pathLst>
                <a:path w="5" h="3">
                  <a:moveTo>
                    <a:pt x="0" y="0"/>
                  </a:moveTo>
                  <a:cubicBezTo>
                    <a:pt x="0" y="1"/>
                    <a:pt x="1" y="2"/>
                    <a:pt x="1" y="2"/>
                  </a:cubicBezTo>
                  <a:cubicBezTo>
                    <a:pt x="1" y="2"/>
                    <a:pt x="1" y="2"/>
                    <a:pt x="1" y="3"/>
                  </a:cubicBezTo>
                  <a:cubicBezTo>
                    <a:pt x="2" y="3"/>
                    <a:pt x="3" y="3"/>
                    <a:pt x="5" y="3"/>
                  </a:cubicBezTo>
                  <a:cubicBezTo>
                    <a:pt x="4" y="2"/>
                    <a:pt x="4" y="1"/>
                    <a:pt x="4" y="0"/>
                  </a:cubicBezTo>
                  <a:cubicBezTo>
                    <a:pt x="3" y="0"/>
                    <a:pt x="2" y="0"/>
                    <a:pt x="0" y="0"/>
                  </a:cubicBezTo>
                </a:path>
              </a:pathLst>
            </a:custGeom>
            <a:solidFill>
              <a:srgbClr val="F5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63" name="Freeform 3377">
              <a:extLst>
                <a:ext uri="{FF2B5EF4-FFF2-40B4-BE49-F238E27FC236}">
                  <a16:creationId xmlns:a16="http://schemas.microsoft.com/office/drawing/2014/main" id="{B6B69579-5026-4CCE-B865-CE1D941D5504}"/>
                </a:ext>
              </a:extLst>
            </p:cNvPr>
            <p:cNvSpPr>
              <a:spLocks/>
            </p:cNvSpPr>
            <p:nvPr/>
          </p:nvSpPr>
          <p:spPr bwMode="auto">
            <a:xfrm>
              <a:off x="864" y="658"/>
              <a:ext cx="17" cy="26"/>
            </a:xfrm>
            <a:custGeom>
              <a:avLst/>
              <a:gdLst>
                <a:gd name="T0" fmla="*/ 3 w 7"/>
                <a:gd name="T1" fmla="*/ 0 h 11"/>
                <a:gd name="T2" fmla="*/ 0 w 7"/>
                <a:gd name="T3" fmla="*/ 2 h 11"/>
                <a:gd name="T4" fmla="*/ 5 w 7"/>
                <a:gd name="T5" fmla="*/ 11 h 11"/>
                <a:gd name="T6" fmla="*/ 7 w 7"/>
                <a:gd name="T7" fmla="*/ 10 h 11"/>
                <a:gd name="T8" fmla="*/ 3 w 7"/>
                <a:gd name="T9" fmla="*/ 0 h 11"/>
              </a:gdLst>
              <a:ahLst/>
              <a:cxnLst>
                <a:cxn ang="0">
                  <a:pos x="T0" y="T1"/>
                </a:cxn>
                <a:cxn ang="0">
                  <a:pos x="T2" y="T3"/>
                </a:cxn>
                <a:cxn ang="0">
                  <a:pos x="T4" y="T5"/>
                </a:cxn>
                <a:cxn ang="0">
                  <a:pos x="T6" y="T7"/>
                </a:cxn>
                <a:cxn ang="0">
                  <a:pos x="T8" y="T9"/>
                </a:cxn>
              </a:cxnLst>
              <a:rect l="0" t="0" r="r" b="b"/>
              <a:pathLst>
                <a:path w="7" h="11">
                  <a:moveTo>
                    <a:pt x="3" y="0"/>
                  </a:moveTo>
                  <a:cubicBezTo>
                    <a:pt x="2" y="1"/>
                    <a:pt x="1" y="2"/>
                    <a:pt x="0" y="2"/>
                  </a:cubicBezTo>
                  <a:cubicBezTo>
                    <a:pt x="1" y="5"/>
                    <a:pt x="3" y="8"/>
                    <a:pt x="5" y="11"/>
                  </a:cubicBezTo>
                  <a:cubicBezTo>
                    <a:pt x="6" y="11"/>
                    <a:pt x="6" y="10"/>
                    <a:pt x="7" y="10"/>
                  </a:cubicBezTo>
                  <a:cubicBezTo>
                    <a:pt x="5" y="7"/>
                    <a:pt x="4" y="4"/>
                    <a:pt x="3" y="0"/>
                  </a:cubicBezTo>
                </a:path>
              </a:pathLst>
            </a:custGeom>
            <a:solidFill>
              <a:srgbClr val="FDE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64" name="Freeform 3378">
              <a:extLst>
                <a:ext uri="{FF2B5EF4-FFF2-40B4-BE49-F238E27FC236}">
                  <a16:creationId xmlns:a16="http://schemas.microsoft.com/office/drawing/2014/main" id="{F4924859-13FC-489C-BAE1-7A25F9F0EC72}"/>
                </a:ext>
              </a:extLst>
            </p:cNvPr>
            <p:cNvSpPr>
              <a:spLocks/>
            </p:cNvSpPr>
            <p:nvPr/>
          </p:nvSpPr>
          <p:spPr bwMode="auto">
            <a:xfrm>
              <a:off x="914" y="545"/>
              <a:ext cx="17" cy="86"/>
            </a:xfrm>
            <a:custGeom>
              <a:avLst/>
              <a:gdLst>
                <a:gd name="T0" fmla="*/ 5 w 7"/>
                <a:gd name="T1" fmla="*/ 0 h 36"/>
                <a:gd name="T2" fmla="*/ 1 w 7"/>
                <a:gd name="T3" fmla="*/ 1 h 36"/>
                <a:gd name="T4" fmla="*/ 2 w 7"/>
                <a:gd name="T5" fmla="*/ 8 h 36"/>
                <a:gd name="T6" fmla="*/ 0 w 7"/>
                <a:gd name="T7" fmla="*/ 36 h 36"/>
                <a:gd name="T8" fmla="*/ 5 w 7"/>
                <a:gd name="T9" fmla="*/ 32 h 36"/>
                <a:gd name="T10" fmla="*/ 6 w 7"/>
                <a:gd name="T11" fmla="*/ 7 h 36"/>
                <a:gd name="T12" fmla="*/ 5 w 7"/>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7" h="36">
                  <a:moveTo>
                    <a:pt x="5" y="0"/>
                  </a:moveTo>
                  <a:cubicBezTo>
                    <a:pt x="3" y="1"/>
                    <a:pt x="2" y="1"/>
                    <a:pt x="1" y="1"/>
                  </a:cubicBezTo>
                  <a:cubicBezTo>
                    <a:pt x="1" y="3"/>
                    <a:pt x="2" y="6"/>
                    <a:pt x="2" y="8"/>
                  </a:cubicBezTo>
                  <a:cubicBezTo>
                    <a:pt x="3" y="18"/>
                    <a:pt x="2" y="27"/>
                    <a:pt x="0" y="36"/>
                  </a:cubicBezTo>
                  <a:cubicBezTo>
                    <a:pt x="2" y="35"/>
                    <a:pt x="3" y="33"/>
                    <a:pt x="5" y="32"/>
                  </a:cubicBezTo>
                  <a:cubicBezTo>
                    <a:pt x="7" y="23"/>
                    <a:pt x="6" y="15"/>
                    <a:pt x="6" y="7"/>
                  </a:cubicBezTo>
                  <a:cubicBezTo>
                    <a:pt x="5" y="5"/>
                    <a:pt x="5" y="3"/>
                    <a:pt x="5" y="0"/>
                  </a:cubicBezTo>
                </a:path>
              </a:pathLst>
            </a:custGeom>
            <a:solidFill>
              <a:srgbClr val="F18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65" name="Freeform 3379">
              <a:extLst>
                <a:ext uri="{FF2B5EF4-FFF2-40B4-BE49-F238E27FC236}">
                  <a16:creationId xmlns:a16="http://schemas.microsoft.com/office/drawing/2014/main" id="{FC51158B-5C12-4693-8607-42A9CD8B4C44}"/>
                </a:ext>
              </a:extLst>
            </p:cNvPr>
            <p:cNvSpPr>
              <a:spLocks/>
            </p:cNvSpPr>
            <p:nvPr/>
          </p:nvSpPr>
          <p:spPr bwMode="auto">
            <a:xfrm>
              <a:off x="898" y="493"/>
              <a:ext cx="28" cy="55"/>
            </a:xfrm>
            <a:custGeom>
              <a:avLst/>
              <a:gdLst>
                <a:gd name="T0" fmla="*/ 0 w 12"/>
                <a:gd name="T1" fmla="*/ 0 h 23"/>
                <a:gd name="T2" fmla="*/ 4 w 12"/>
                <a:gd name="T3" fmla="*/ 8 h 23"/>
                <a:gd name="T4" fmla="*/ 8 w 12"/>
                <a:gd name="T5" fmla="*/ 23 h 23"/>
                <a:gd name="T6" fmla="*/ 12 w 12"/>
                <a:gd name="T7" fmla="*/ 22 h 23"/>
                <a:gd name="T8" fmla="*/ 8 w 12"/>
                <a:gd name="T9" fmla="*/ 7 h 23"/>
                <a:gd name="T10" fmla="*/ 6 w 12"/>
                <a:gd name="T11" fmla="*/ 1 h 23"/>
                <a:gd name="T12" fmla="*/ 4 w 12"/>
                <a:gd name="T13" fmla="*/ 1 h 23"/>
                <a:gd name="T14" fmla="*/ 0 w 12"/>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3">
                  <a:moveTo>
                    <a:pt x="0" y="0"/>
                  </a:moveTo>
                  <a:cubicBezTo>
                    <a:pt x="2" y="3"/>
                    <a:pt x="3" y="6"/>
                    <a:pt x="4" y="8"/>
                  </a:cubicBezTo>
                  <a:cubicBezTo>
                    <a:pt x="6" y="13"/>
                    <a:pt x="7" y="18"/>
                    <a:pt x="8" y="23"/>
                  </a:cubicBezTo>
                  <a:cubicBezTo>
                    <a:pt x="9" y="23"/>
                    <a:pt x="10" y="23"/>
                    <a:pt x="12" y="22"/>
                  </a:cubicBezTo>
                  <a:cubicBezTo>
                    <a:pt x="11" y="17"/>
                    <a:pt x="9" y="12"/>
                    <a:pt x="8" y="7"/>
                  </a:cubicBezTo>
                  <a:cubicBezTo>
                    <a:pt x="7" y="5"/>
                    <a:pt x="7" y="3"/>
                    <a:pt x="6" y="1"/>
                  </a:cubicBezTo>
                  <a:cubicBezTo>
                    <a:pt x="5" y="1"/>
                    <a:pt x="5" y="1"/>
                    <a:pt x="4" y="1"/>
                  </a:cubicBezTo>
                  <a:cubicBezTo>
                    <a:pt x="3" y="0"/>
                    <a:pt x="2" y="0"/>
                    <a:pt x="0" y="0"/>
                  </a:cubicBezTo>
                </a:path>
              </a:pathLst>
            </a:custGeom>
            <a:solidFill>
              <a:srgbClr val="F18D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66" name="Freeform 3380">
              <a:extLst>
                <a:ext uri="{FF2B5EF4-FFF2-40B4-BE49-F238E27FC236}">
                  <a16:creationId xmlns:a16="http://schemas.microsoft.com/office/drawing/2014/main" id="{7B218A06-EAB9-44B0-8ACF-315A42BA427A}"/>
                </a:ext>
              </a:extLst>
            </p:cNvPr>
            <p:cNvSpPr>
              <a:spLocks/>
            </p:cNvSpPr>
            <p:nvPr/>
          </p:nvSpPr>
          <p:spPr bwMode="auto">
            <a:xfrm>
              <a:off x="895" y="486"/>
              <a:ext cx="17" cy="9"/>
            </a:xfrm>
            <a:custGeom>
              <a:avLst/>
              <a:gdLst>
                <a:gd name="T0" fmla="*/ 0 w 7"/>
                <a:gd name="T1" fmla="*/ 0 h 4"/>
                <a:gd name="T2" fmla="*/ 1 w 7"/>
                <a:gd name="T3" fmla="*/ 3 h 4"/>
                <a:gd name="T4" fmla="*/ 5 w 7"/>
                <a:gd name="T5" fmla="*/ 4 h 4"/>
                <a:gd name="T6" fmla="*/ 7 w 7"/>
                <a:gd name="T7" fmla="*/ 4 h 4"/>
                <a:gd name="T8" fmla="*/ 5 w 7"/>
                <a:gd name="T9" fmla="*/ 1 h 4"/>
                <a:gd name="T10" fmla="*/ 0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0" y="0"/>
                  </a:moveTo>
                  <a:cubicBezTo>
                    <a:pt x="1" y="1"/>
                    <a:pt x="1" y="2"/>
                    <a:pt x="1" y="3"/>
                  </a:cubicBezTo>
                  <a:cubicBezTo>
                    <a:pt x="3" y="3"/>
                    <a:pt x="4" y="3"/>
                    <a:pt x="5" y="4"/>
                  </a:cubicBezTo>
                  <a:cubicBezTo>
                    <a:pt x="6" y="4"/>
                    <a:pt x="6" y="4"/>
                    <a:pt x="7" y="4"/>
                  </a:cubicBezTo>
                  <a:cubicBezTo>
                    <a:pt x="6" y="3"/>
                    <a:pt x="6" y="2"/>
                    <a:pt x="5" y="1"/>
                  </a:cubicBezTo>
                  <a:cubicBezTo>
                    <a:pt x="4" y="0"/>
                    <a:pt x="2" y="0"/>
                    <a:pt x="0" y="0"/>
                  </a:cubicBezTo>
                </a:path>
              </a:pathLst>
            </a:custGeom>
            <a:solidFill>
              <a:srgbClr val="F5A5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67" name="Freeform 3381">
              <a:extLst>
                <a:ext uri="{FF2B5EF4-FFF2-40B4-BE49-F238E27FC236}">
                  <a16:creationId xmlns:a16="http://schemas.microsoft.com/office/drawing/2014/main" id="{8D8A419F-DC92-4387-B3FE-117F63124191}"/>
                </a:ext>
              </a:extLst>
            </p:cNvPr>
            <p:cNvSpPr>
              <a:spLocks/>
            </p:cNvSpPr>
            <p:nvPr/>
          </p:nvSpPr>
          <p:spPr bwMode="auto">
            <a:xfrm>
              <a:off x="907" y="622"/>
              <a:ext cx="19" cy="45"/>
            </a:xfrm>
            <a:custGeom>
              <a:avLst/>
              <a:gdLst>
                <a:gd name="T0" fmla="*/ 8 w 8"/>
                <a:gd name="T1" fmla="*/ 0 h 19"/>
                <a:gd name="T2" fmla="*/ 3 w 8"/>
                <a:gd name="T3" fmla="*/ 4 h 19"/>
                <a:gd name="T4" fmla="*/ 0 w 8"/>
                <a:gd name="T5" fmla="*/ 18 h 19"/>
                <a:gd name="T6" fmla="*/ 0 w 8"/>
                <a:gd name="T7" fmla="*/ 19 h 19"/>
                <a:gd name="T8" fmla="*/ 1 w 8"/>
                <a:gd name="T9" fmla="*/ 18 h 19"/>
                <a:gd name="T10" fmla="*/ 8 w 8"/>
                <a:gd name="T11" fmla="*/ 0 h 19"/>
              </a:gdLst>
              <a:ahLst/>
              <a:cxnLst>
                <a:cxn ang="0">
                  <a:pos x="T0" y="T1"/>
                </a:cxn>
                <a:cxn ang="0">
                  <a:pos x="T2" y="T3"/>
                </a:cxn>
                <a:cxn ang="0">
                  <a:pos x="T4" y="T5"/>
                </a:cxn>
                <a:cxn ang="0">
                  <a:pos x="T6" y="T7"/>
                </a:cxn>
                <a:cxn ang="0">
                  <a:pos x="T8" y="T9"/>
                </a:cxn>
                <a:cxn ang="0">
                  <a:pos x="T10" y="T11"/>
                </a:cxn>
              </a:cxnLst>
              <a:rect l="0" t="0" r="r" b="b"/>
              <a:pathLst>
                <a:path w="8" h="19">
                  <a:moveTo>
                    <a:pt x="8" y="0"/>
                  </a:moveTo>
                  <a:cubicBezTo>
                    <a:pt x="6" y="1"/>
                    <a:pt x="5" y="3"/>
                    <a:pt x="3" y="4"/>
                  </a:cubicBezTo>
                  <a:cubicBezTo>
                    <a:pt x="2" y="9"/>
                    <a:pt x="1" y="13"/>
                    <a:pt x="0" y="18"/>
                  </a:cubicBezTo>
                  <a:cubicBezTo>
                    <a:pt x="0" y="18"/>
                    <a:pt x="0" y="19"/>
                    <a:pt x="0" y="19"/>
                  </a:cubicBezTo>
                  <a:cubicBezTo>
                    <a:pt x="1" y="19"/>
                    <a:pt x="1" y="19"/>
                    <a:pt x="1" y="18"/>
                  </a:cubicBezTo>
                  <a:cubicBezTo>
                    <a:pt x="5" y="13"/>
                    <a:pt x="7" y="6"/>
                    <a:pt x="8" y="0"/>
                  </a:cubicBezTo>
                </a:path>
              </a:pathLst>
            </a:custGeom>
            <a:solidFill>
              <a:srgbClr val="FDEE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471" name="Group 3486">
            <a:extLst>
              <a:ext uri="{FF2B5EF4-FFF2-40B4-BE49-F238E27FC236}">
                <a16:creationId xmlns:a16="http://schemas.microsoft.com/office/drawing/2014/main" id="{908F00B5-F45E-4033-AF96-45BC0A8F7B71}"/>
              </a:ext>
            </a:extLst>
          </p:cNvPr>
          <p:cNvGrpSpPr>
            <a:grpSpLocks noChangeAspect="1"/>
          </p:cNvGrpSpPr>
          <p:nvPr/>
        </p:nvGrpSpPr>
        <p:grpSpPr bwMode="auto">
          <a:xfrm>
            <a:off x="5497514" y="2641687"/>
            <a:ext cx="236536" cy="592980"/>
            <a:chOff x="631" y="169"/>
            <a:chExt cx="505" cy="1266"/>
          </a:xfrm>
        </p:grpSpPr>
        <p:sp>
          <p:nvSpPr>
            <p:cNvPr id="5473" name="Freeform 3487">
              <a:extLst>
                <a:ext uri="{FF2B5EF4-FFF2-40B4-BE49-F238E27FC236}">
                  <a16:creationId xmlns:a16="http://schemas.microsoft.com/office/drawing/2014/main" id="{36843610-F74C-4AF8-AC8E-A00871B40540}"/>
                </a:ext>
              </a:extLst>
            </p:cNvPr>
            <p:cNvSpPr>
              <a:spLocks/>
            </p:cNvSpPr>
            <p:nvPr/>
          </p:nvSpPr>
          <p:spPr bwMode="auto">
            <a:xfrm>
              <a:off x="715" y="1349"/>
              <a:ext cx="368" cy="86"/>
            </a:xfrm>
            <a:custGeom>
              <a:avLst/>
              <a:gdLst>
                <a:gd name="T0" fmla="*/ 153 w 153"/>
                <a:gd name="T1" fmla="*/ 0 h 36"/>
                <a:gd name="T2" fmla="*/ 146 w 153"/>
                <a:gd name="T3" fmla="*/ 16 h 36"/>
                <a:gd name="T4" fmla="*/ 103 w 153"/>
                <a:gd name="T5" fmla="*/ 32 h 36"/>
                <a:gd name="T6" fmla="*/ 83 w 153"/>
                <a:gd name="T7" fmla="*/ 34 h 36"/>
                <a:gd name="T8" fmla="*/ 6 w 153"/>
                <a:gd name="T9" fmla="*/ 18 h 36"/>
                <a:gd name="T10" fmla="*/ 0 w 153"/>
                <a:gd name="T11" fmla="*/ 6 h 36"/>
                <a:gd name="T12" fmla="*/ 2 w 153"/>
                <a:gd name="T13" fmla="*/ 8 h 36"/>
                <a:gd name="T14" fmla="*/ 91 w 153"/>
                <a:gd name="T15" fmla="*/ 25 h 36"/>
                <a:gd name="T16" fmla="*/ 102 w 153"/>
                <a:gd name="T17" fmla="*/ 24 h 36"/>
                <a:gd name="T18" fmla="*/ 143 w 153"/>
                <a:gd name="T19" fmla="*/ 8 h 36"/>
                <a:gd name="T20" fmla="*/ 153 w 153"/>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36">
                  <a:moveTo>
                    <a:pt x="153" y="0"/>
                  </a:moveTo>
                  <a:cubicBezTo>
                    <a:pt x="153" y="0"/>
                    <a:pt x="153" y="10"/>
                    <a:pt x="146" y="16"/>
                  </a:cubicBezTo>
                  <a:cubicBezTo>
                    <a:pt x="141" y="20"/>
                    <a:pt x="128" y="28"/>
                    <a:pt x="103" y="32"/>
                  </a:cubicBezTo>
                  <a:cubicBezTo>
                    <a:pt x="97" y="33"/>
                    <a:pt x="90" y="33"/>
                    <a:pt x="83" y="34"/>
                  </a:cubicBezTo>
                  <a:cubicBezTo>
                    <a:pt x="40" y="36"/>
                    <a:pt x="10" y="22"/>
                    <a:pt x="6" y="18"/>
                  </a:cubicBezTo>
                  <a:cubicBezTo>
                    <a:pt x="2" y="14"/>
                    <a:pt x="0" y="6"/>
                    <a:pt x="0" y="6"/>
                  </a:cubicBezTo>
                  <a:cubicBezTo>
                    <a:pt x="0" y="6"/>
                    <a:pt x="1" y="7"/>
                    <a:pt x="2" y="8"/>
                  </a:cubicBezTo>
                  <a:cubicBezTo>
                    <a:pt x="20" y="21"/>
                    <a:pt x="49" y="29"/>
                    <a:pt x="91" y="25"/>
                  </a:cubicBezTo>
                  <a:cubicBezTo>
                    <a:pt x="95" y="25"/>
                    <a:pt x="98" y="24"/>
                    <a:pt x="102" y="24"/>
                  </a:cubicBezTo>
                  <a:cubicBezTo>
                    <a:pt x="119" y="21"/>
                    <a:pt x="134" y="15"/>
                    <a:pt x="143" y="8"/>
                  </a:cubicBezTo>
                  <a:cubicBezTo>
                    <a:pt x="147" y="5"/>
                    <a:pt x="150" y="3"/>
                    <a:pt x="153" y="0"/>
                  </a:cubicBezTo>
                </a:path>
              </a:pathLst>
            </a:custGeom>
            <a:solidFill>
              <a:srgbClr val="94BB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74" name="Freeform 3488">
              <a:extLst>
                <a:ext uri="{FF2B5EF4-FFF2-40B4-BE49-F238E27FC236}">
                  <a16:creationId xmlns:a16="http://schemas.microsoft.com/office/drawing/2014/main" id="{FABA4C4C-315B-4AC0-AA39-72C74DEF47A2}"/>
                </a:ext>
              </a:extLst>
            </p:cNvPr>
            <p:cNvSpPr>
              <a:spLocks/>
            </p:cNvSpPr>
            <p:nvPr/>
          </p:nvSpPr>
          <p:spPr bwMode="auto">
            <a:xfrm>
              <a:off x="720" y="1349"/>
              <a:ext cx="363" cy="70"/>
            </a:xfrm>
            <a:custGeom>
              <a:avLst/>
              <a:gdLst>
                <a:gd name="T0" fmla="*/ 66 w 151"/>
                <a:gd name="T1" fmla="*/ 23 h 29"/>
                <a:gd name="T2" fmla="*/ 0 w 151"/>
                <a:gd name="T3" fmla="*/ 8 h 29"/>
                <a:gd name="T4" fmla="*/ 89 w 151"/>
                <a:gd name="T5" fmla="*/ 25 h 29"/>
                <a:gd name="T6" fmla="*/ 141 w 151"/>
                <a:gd name="T7" fmla="*/ 8 h 29"/>
                <a:gd name="T8" fmla="*/ 151 w 151"/>
                <a:gd name="T9" fmla="*/ 0 h 29"/>
                <a:gd name="T10" fmla="*/ 151 w 151"/>
                <a:gd name="T11" fmla="*/ 0 h 29"/>
                <a:gd name="T12" fmla="*/ 66 w 151"/>
                <a:gd name="T13" fmla="*/ 23 h 29"/>
              </a:gdLst>
              <a:ahLst/>
              <a:cxnLst>
                <a:cxn ang="0">
                  <a:pos x="T0" y="T1"/>
                </a:cxn>
                <a:cxn ang="0">
                  <a:pos x="T2" y="T3"/>
                </a:cxn>
                <a:cxn ang="0">
                  <a:pos x="T4" y="T5"/>
                </a:cxn>
                <a:cxn ang="0">
                  <a:pos x="T6" y="T7"/>
                </a:cxn>
                <a:cxn ang="0">
                  <a:pos x="T8" y="T9"/>
                </a:cxn>
                <a:cxn ang="0">
                  <a:pos x="T10" y="T11"/>
                </a:cxn>
                <a:cxn ang="0">
                  <a:pos x="T12" y="T13"/>
                </a:cxn>
              </a:cxnLst>
              <a:rect l="0" t="0" r="r" b="b"/>
              <a:pathLst>
                <a:path w="151" h="29">
                  <a:moveTo>
                    <a:pt x="66" y="23"/>
                  </a:moveTo>
                  <a:cubicBezTo>
                    <a:pt x="24" y="22"/>
                    <a:pt x="5" y="11"/>
                    <a:pt x="0" y="8"/>
                  </a:cubicBezTo>
                  <a:cubicBezTo>
                    <a:pt x="18" y="21"/>
                    <a:pt x="47" y="29"/>
                    <a:pt x="89" y="25"/>
                  </a:cubicBezTo>
                  <a:cubicBezTo>
                    <a:pt x="111" y="23"/>
                    <a:pt x="130" y="16"/>
                    <a:pt x="141" y="8"/>
                  </a:cubicBezTo>
                  <a:cubicBezTo>
                    <a:pt x="145" y="5"/>
                    <a:pt x="148" y="3"/>
                    <a:pt x="151" y="0"/>
                  </a:cubicBezTo>
                  <a:cubicBezTo>
                    <a:pt x="151" y="0"/>
                    <a:pt x="151" y="0"/>
                    <a:pt x="151" y="0"/>
                  </a:cubicBezTo>
                  <a:cubicBezTo>
                    <a:pt x="151" y="0"/>
                    <a:pt x="120" y="24"/>
                    <a:pt x="66" y="23"/>
                  </a:cubicBezTo>
                </a:path>
              </a:pathLst>
            </a:custGeom>
            <a:solidFill>
              <a:srgbClr val="62A4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475" name="Picture 3489">
              <a:extLst>
                <a:ext uri="{FF2B5EF4-FFF2-40B4-BE49-F238E27FC236}">
                  <a16:creationId xmlns:a16="http://schemas.microsoft.com/office/drawing/2014/main" id="{A01590F5-12C1-4519-8E0A-2296C11FAA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 y="288"/>
              <a:ext cx="505" cy="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76" name="Freeform 3490">
              <a:extLst>
                <a:ext uri="{FF2B5EF4-FFF2-40B4-BE49-F238E27FC236}">
                  <a16:creationId xmlns:a16="http://schemas.microsoft.com/office/drawing/2014/main" id="{748B8FB9-F9DB-427C-8297-4E599073F50F}"/>
                </a:ext>
              </a:extLst>
            </p:cNvPr>
            <p:cNvSpPr>
              <a:spLocks/>
            </p:cNvSpPr>
            <p:nvPr/>
          </p:nvSpPr>
          <p:spPr bwMode="auto">
            <a:xfrm>
              <a:off x="744" y="214"/>
              <a:ext cx="277" cy="108"/>
            </a:xfrm>
            <a:custGeom>
              <a:avLst/>
              <a:gdLst>
                <a:gd name="T0" fmla="*/ 115 w 115"/>
                <a:gd name="T1" fmla="*/ 0 h 45"/>
                <a:gd name="T2" fmla="*/ 110 w 115"/>
                <a:gd name="T3" fmla="*/ 33 h 45"/>
                <a:gd name="T4" fmla="*/ 107 w 115"/>
                <a:gd name="T5" fmla="*/ 34 h 45"/>
                <a:gd name="T6" fmla="*/ 66 w 115"/>
                <a:gd name="T7" fmla="*/ 45 h 45"/>
                <a:gd name="T8" fmla="*/ 43 w 115"/>
                <a:gd name="T9" fmla="*/ 45 h 45"/>
                <a:gd name="T10" fmla="*/ 14 w 115"/>
                <a:gd name="T11" fmla="*/ 39 h 45"/>
                <a:gd name="T12" fmla="*/ 9 w 115"/>
                <a:gd name="T13" fmla="*/ 37 h 45"/>
                <a:gd name="T14" fmla="*/ 6 w 115"/>
                <a:gd name="T15" fmla="*/ 36 h 45"/>
                <a:gd name="T16" fmla="*/ 0 w 115"/>
                <a:gd name="T17" fmla="*/ 2 h 45"/>
                <a:gd name="T18" fmla="*/ 0 w 115"/>
                <a:gd name="T19" fmla="*/ 2 h 45"/>
                <a:gd name="T20" fmla="*/ 8 w 115"/>
                <a:gd name="T21" fmla="*/ 12 h 45"/>
                <a:gd name="T22" fmla="*/ 32 w 115"/>
                <a:gd name="T23" fmla="*/ 18 h 45"/>
                <a:gd name="T24" fmla="*/ 52 w 115"/>
                <a:gd name="T25" fmla="*/ 19 h 45"/>
                <a:gd name="T26" fmla="*/ 76 w 115"/>
                <a:gd name="T27" fmla="*/ 17 h 45"/>
                <a:gd name="T28" fmla="*/ 113 w 115"/>
                <a:gd name="T29" fmla="*/ 2 h 45"/>
                <a:gd name="T30" fmla="*/ 115 w 115"/>
                <a:gd name="T3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45">
                  <a:moveTo>
                    <a:pt x="115" y="0"/>
                  </a:moveTo>
                  <a:cubicBezTo>
                    <a:pt x="110" y="33"/>
                    <a:pt x="110" y="33"/>
                    <a:pt x="110" y="33"/>
                  </a:cubicBezTo>
                  <a:cubicBezTo>
                    <a:pt x="109" y="33"/>
                    <a:pt x="108" y="34"/>
                    <a:pt x="107" y="34"/>
                  </a:cubicBezTo>
                  <a:cubicBezTo>
                    <a:pt x="93" y="40"/>
                    <a:pt x="79" y="43"/>
                    <a:pt x="66" y="45"/>
                  </a:cubicBezTo>
                  <a:cubicBezTo>
                    <a:pt x="58" y="45"/>
                    <a:pt x="50" y="45"/>
                    <a:pt x="43" y="45"/>
                  </a:cubicBezTo>
                  <a:cubicBezTo>
                    <a:pt x="30" y="44"/>
                    <a:pt x="20" y="41"/>
                    <a:pt x="14" y="39"/>
                  </a:cubicBezTo>
                  <a:cubicBezTo>
                    <a:pt x="12" y="38"/>
                    <a:pt x="10" y="38"/>
                    <a:pt x="9" y="37"/>
                  </a:cubicBezTo>
                  <a:cubicBezTo>
                    <a:pt x="7" y="37"/>
                    <a:pt x="6" y="36"/>
                    <a:pt x="6" y="36"/>
                  </a:cubicBezTo>
                  <a:cubicBezTo>
                    <a:pt x="0" y="2"/>
                    <a:pt x="0" y="2"/>
                    <a:pt x="0" y="2"/>
                  </a:cubicBezTo>
                  <a:cubicBezTo>
                    <a:pt x="0" y="2"/>
                    <a:pt x="0" y="2"/>
                    <a:pt x="0" y="2"/>
                  </a:cubicBezTo>
                  <a:cubicBezTo>
                    <a:pt x="1" y="6"/>
                    <a:pt x="3" y="9"/>
                    <a:pt x="8" y="12"/>
                  </a:cubicBezTo>
                  <a:cubicBezTo>
                    <a:pt x="13" y="15"/>
                    <a:pt x="21" y="17"/>
                    <a:pt x="32" y="18"/>
                  </a:cubicBezTo>
                  <a:cubicBezTo>
                    <a:pt x="38" y="19"/>
                    <a:pt x="44" y="19"/>
                    <a:pt x="52" y="19"/>
                  </a:cubicBezTo>
                  <a:cubicBezTo>
                    <a:pt x="61" y="19"/>
                    <a:pt x="69" y="18"/>
                    <a:pt x="76" y="17"/>
                  </a:cubicBezTo>
                  <a:cubicBezTo>
                    <a:pt x="96" y="13"/>
                    <a:pt x="109" y="6"/>
                    <a:pt x="113" y="2"/>
                  </a:cubicBezTo>
                  <a:cubicBezTo>
                    <a:pt x="114" y="1"/>
                    <a:pt x="115" y="1"/>
                    <a:pt x="115" y="0"/>
                  </a:cubicBezTo>
                </a:path>
              </a:pathLst>
            </a:custGeom>
            <a:solidFill>
              <a:srgbClr val="D1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77" name="Freeform 3491">
              <a:extLst>
                <a:ext uri="{FF2B5EF4-FFF2-40B4-BE49-F238E27FC236}">
                  <a16:creationId xmlns:a16="http://schemas.microsoft.com/office/drawing/2014/main" id="{748165C2-0104-43F0-9AEE-AFD7CA82D0E1}"/>
                </a:ext>
              </a:extLst>
            </p:cNvPr>
            <p:cNvSpPr>
              <a:spLocks/>
            </p:cNvSpPr>
            <p:nvPr/>
          </p:nvSpPr>
          <p:spPr bwMode="auto">
            <a:xfrm>
              <a:off x="744" y="169"/>
              <a:ext cx="279" cy="91"/>
            </a:xfrm>
            <a:custGeom>
              <a:avLst/>
              <a:gdLst>
                <a:gd name="T0" fmla="*/ 115 w 116"/>
                <a:gd name="T1" fmla="*/ 19 h 38"/>
                <a:gd name="T2" fmla="*/ 113 w 116"/>
                <a:gd name="T3" fmla="*/ 21 h 38"/>
                <a:gd name="T4" fmla="*/ 52 w 116"/>
                <a:gd name="T5" fmla="*/ 38 h 38"/>
                <a:gd name="T6" fmla="*/ 31 w 116"/>
                <a:gd name="T7" fmla="*/ 37 h 38"/>
                <a:gd name="T8" fmla="*/ 0 w 116"/>
                <a:gd name="T9" fmla="*/ 21 h 38"/>
                <a:gd name="T10" fmla="*/ 0 w 116"/>
                <a:gd name="T11" fmla="*/ 21 h 38"/>
                <a:gd name="T12" fmla="*/ 32 w 116"/>
                <a:gd name="T13" fmla="*/ 4 h 38"/>
                <a:gd name="T14" fmla="*/ 60 w 116"/>
                <a:gd name="T15" fmla="*/ 1 h 38"/>
                <a:gd name="T16" fmla="*/ 115 w 116"/>
                <a:gd name="T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38">
                  <a:moveTo>
                    <a:pt x="115" y="19"/>
                  </a:moveTo>
                  <a:cubicBezTo>
                    <a:pt x="115" y="20"/>
                    <a:pt x="114" y="20"/>
                    <a:pt x="113" y="21"/>
                  </a:cubicBezTo>
                  <a:cubicBezTo>
                    <a:pt x="107" y="27"/>
                    <a:pt x="86" y="38"/>
                    <a:pt x="52" y="38"/>
                  </a:cubicBezTo>
                  <a:cubicBezTo>
                    <a:pt x="44" y="38"/>
                    <a:pt x="37" y="38"/>
                    <a:pt x="31" y="37"/>
                  </a:cubicBezTo>
                  <a:cubicBezTo>
                    <a:pt x="11" y="35"/>
                    <a:pt x="2" y="29"/>
                    <a:pt x="0" y="21"/>
                  </a:cubicBezTo>
                  <a:cubicBezTo>
                    <a:pt x="0" y="21"/>
                    <a:pt x="0" y="21"/>
                    <a:pt x="0" y="21"/>
                  </a:cubicBezTo>
                  <a:cubicBezTo>
                    <a:pt x="0" y="18"/>
                    <a:pt x="6" y="8"/>
                    <a:pt x="32" y="4"/>
                  </a:cubicBezTo>
                  <a:cubicBezTo>
                    <a:pt x="40" y="2"/>
                    <a:pt x="49" y="1"/>
                    <a:pt x="60" y="1"/>
                  </a:cubicBezTo>
                  <a:cubicBezTo>
                    <a:pt x="103" y="0"/>
                    <a:pt x="116" y="12"/>
                    <a:pt x="115" y="19"/>
                  </a:cubicBezTo>
                </a:path>
              </a:pathLst>
            </a:custGeom>
            <a:solidFill>
              <a:srgbClr val="DD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78" name="Freeform 3492">
              <a:extLst>
                <a:ext uri="{FF2B5EF4-FFF2-40B4-BE49-F238E27FC236}">
                  <a16:creationId xmlns:a16="http://schemas.microsoft.com/office/drawing/2014/main" id="{610B016D-B879-4F91-82C8-C16C302ECBE3}"/>
                </a:ext>
              </a:extLst>
            </p:cNvPr>
            <p:cNvSpPr>
              <a:spLocks/>
            </p:cNvSpPr>
            <p:nvPr/>
          </p:nvSpPr>
          <p:spPr bwMode="auto">
            <a:xfrm>
              <a:off x="653" y="448"/>
              <a:ext cx="464" cy="930"/>
            </a:xfrm>
            <a:custGeom>
              <a:avLst/>
              <a:gdLst>
                <a:gd name="T0" fmla="*/ 186 w 193"/>
                <a:gd name="T1" fmla="*/ 352 h 390"/>
                <a:gd name="T2" fmla="*/ 185 w 193"/>
                <a:gd name="T3" fmla="*/ 354 h 390"/>
                <a:gd name="T4" fmla="*/ 123 w 193"/>
                <a:gd name="T5" fmla="*/ 389 h 390"/>
                <a:gd name="T6" fmla="*/ 94 w 193"/>
                <a:gd name="T7" fmla="*/ 390 h 390"/>
                <a:gd name="T8" fmla="*/ 13 w 193"/>
                <a:gd name="T9" fmla="*/ 349 h 390"/>
                <a:gd name="T10" fmla="*/ 12 w 193"/>
                <a:gd name="T11" fmla="*/ 346 h 390"/>
                <a:gd name="T12" fmla="*/ 3 w 193"/>
                <a:gd name="T13" fmla="*/ 153 h 390"/>
                <a:gd name="T14" fmla="*/ 28 w 193"/>
                <a:gd name="T15" fmla="*/ 41 h 390"/>
                <a:gd name="T16" fmla="*/ 41 w 193"/>
                <a:gd name="T17" fmla="*/ 1 h 390"/>
                <a:gd name="T18" fmla="*/ 55 w 193"/>
                <a:gd name="T19" fmla="*/ 7 h 390"/>
                <a:gd name="T20" fmla="*/ 96 w 193"/>
                <a:gd name="T21" fmla="*/ 13 h 390"/>
                <a:gd name="T22" fmla="*/ 117 w 193"/>
                <a:gd name="T23" fmla="*/ 12 h 390"/>
                <a:gd name="T24" fmla="*/ 120 w 193"/>
                <a:gd name="T25" fmla="*/ 11 h 390"/>
                <a:gd name="T26" fmla="*/ 124 w 193"/>
                <a:gd name="T27" fmla="*/ 10 h 390"/>
                <a:gd name="T28" fmla="*/ 151 w 193"/>
                <a:gd name="T29" fmla="*/ 0 h 390"/>
                <a:gd name="T30" fmla="*/ 152 w 193"/>
                <a:gd name="T31" fmla="*/ 1 h 390"/>
                <a:gd name="T32" fmla="*/ 175 w 193"/>
                <a:gd name="T33" fmla="*/ 81 h 390"/>
                <a:gd name="T34" fmla="*/ 189 w 193"/>
                <a:gd name="T35" fmla="*/ 232 h 390"/>
                <a:gd name="T36" fmla="*/ 186 w 193"/>
                <a:gd name="T37" fmla="*/ 352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3" h="390">
                  <a:moveTo>
                    <a:pt x="186" y="352"/>
                  </a:moveTo>
                  <a:cubicBezTo>
                    <a:pt x="186" y="353"/>
                    <a:pt x="185" y="354"/>
                    <a:pt x="185" y="354"/>
                  </a:cubicBezTo>
                  <a:cubicBezTo>
                    <a:pt x="179" y="366"/>
                    <a:pt x="162" y="384"/>
                    <a:pt x="123" y="389"/>
                  </a:cubicBezTo>
                  <a:cubicBezTo>
                    <a:pt x="115" y="390"/>
                    <a:pt x="105" y="390"/>
                    <a:pt x="94" y="390"/>
                  </a:cubicBezTo>
                  <a:cubicBezTo>
                    <a:pt x="38" y="387"/>
                    <a:pt x="20" y="365"/>
                    <a:pt x="13" y="349"/>
                  </a:cubicBezTo>
                  <a:cubicBezTo>
                    <a:pt x="13" y="348"/>
                    <a:pt x="12" y="347"/>
                    <a:pt x="12" y="346"/>
                  </a:cubicBezTo>
                  <a:cubicBezTo>
                    <a:pt x="7" y="330"/>
                    <a:pt x="0" y="204"/>
                    <a:pt x="3" y="153"/>
                  </a:cubicBezTo>
                  <a:cubicBezTo>
                    <a:pt x="5" y="99"/>
                    <a:pt x="17" y="69"/>
                    <a:pt x="28" y="41"/>
                  </a:cubicBezTo>
                  <a:cubicBezTo>
                    <a:pt x="38" y="16"/>
                    <a:pt x="41" y="1"/>
                    <a:pt x="41" y="1"/>
                  </a:cubicBezTo>
                  <a:cubicBezTo>
                    <a:pt x="41" y="0"/>
                    <a:pt x="45" y="4"/>
                    <a:pt x="55" y="7"/>
                  </a:cubicBezTo>
                  <a:cubicBezTo>
                    <a:pt x="63" y="10"/>
                    <a:pt x="76" y="13"/>
                    <a:pt x="96" y="13"/>
                  </a:cubicBezTo>
                  <a:cubicBezTo>
                    <a:pt x="103" y="13"/>
                    <a:pt x="110" y="13"/>
                    <a:pt x="117" y="12"/>
                  </a:cubicBezTo>
                  <a:cubicBezTo>
                    <a:pt x="118" y="11"/>
                    <a:pt x="119" y="11"/>
                    <a:pt x="120" y="11"/>
                  </a:cubicBezTo>
                  <a:cubicBezTo>
                    <a:pt x="122" y="11"/>
                    <a:pt x="123" y="11"/>
                    <a:pt x="124" y="10"/>
                  </a:cubicBezTo>
                  <a:cubicBezTo>
                    <a:pt x="144" y="6"/>
                    <a:pt x="151" y="0"/>
                    <a:pt x="151" y="0"/>
                  </a:cubicBezTo>
                  <a:cubicBezTo>
                    <a:pt x="152" y="1"/>
                    <a:pt x="152" y="1"/>
                    <a:pt x="152" y="1"/>
                  </a:cubicBezTo>
                  <a:cubicBezTo>
                    <a:pt x="169" y="54"/>
                    <a:pt x="167" y="53"/>
                    <a:pt x="175" y="81"/>
                  </a:cubicBezTo>
                  <a:cubicBezTo>
                    <a:pt x="186" y="117"/>
                    <a:pt x="189" y="205"/>
                    <a:pt x="189" y="232"/>
                  </a:cubicBezTo>
                  <a:cubicBezTo>
                    <a:pt x="189" y="258"/>
                    <a:pt x="193" y="335"/>
                    <a:pt x="186" y="352"/>
                  </a:cubicBezTo>
                </a:path>
              </a:pathLst>
            </a:custGeom>
            <a:solidFill>
              <a:srgbClr val="F7E9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79" name="Freeform 3493">
              <a:extLst>
                <a:ext uri="{FF2B5EF4-FFF2-40B4-BE49-F238E27FC236}">
                  <a16:creationId xmlns:a16="http://schemas.microsoft.com/office/drawing/2014/main" id="{2A2B6E83-B562-42E8-AB7F-F81B79E5CC99}"/>
                </a:ext>
              </a:extLst>
            </p:cNvPr>
            <p:cNvSpPr>
              <a:spLocks/>
            </p:cNvSpPr>
            <p:nvPr/>
          </p:nvSpPr>
          <p:spPr bwMode="auto">
            <a:xfrm>
              <a:off x="744" y="179"/>
              <a:ext cx="77" cy="74"/>
            </a:xfrm>
            <a:custGeom>
              <a:avLst/>
              <a:gdLst>
                <a:gd name="T0" fmla="*/ 32 w 32"/>
                <a:gd name="T1" fmla="*/ 0 h 31"/>
                <a:gd name="T2" fmla="*/ 0 w 32"/>
                <a:gd name="T3" fmla="*/ 17 h 31"/>
                <a:gd name="T4" fmla="*/ 0 w 32"/>
                <a:gd name="T5" fmla="*/ 17 h 31"/>
                <a:gd name="T6" fmla="*/ 0 w 32"/>
                <a:gd name="T7" fmla="*/ 17 h 31"/>
                <a:gd name="T8" fmla="*/ 5 w 32"/>
                <a:gd name="T9" fmla="*/ 25 h 31"/>
                <a:gd name="T10" fmla="*/ 5 w 32"/>
                <a:gd name="T11" fmla="*/ 25 h 31"/>
                <a:gd name="T12" fmla="*/ 30 w 32"/>
                <a:gd name="T13" fmla="*/ 31 h 31"/>
                <a:gd name="T14" fmla="*/ 32 w 32"/>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32" y="0"/>
                  </a:moveTo>
                  <a:cubicBezTo>
                    <a:pt x="8" y="4"/>
                    <a:pt x="0" y="13"/>
                    <a:pt x="0" y="17"/>
                  </a:cubicBezTo>
                  <a:cubicBezTo>
                    <a:pt x="0" y="17"/>
                    <a:pt x="0" y="17"/>
                    <a:pt x="0" y="17"/>
                  </a:cubicBezTo>
                  <a:cubicBezTo>
                    <a:pt x="0" y="17"/>
                    <a:pt x="0" y="17"/>
                    <a:pt x="0" y="17"/>
                  </a:cubicBezTo>
                  <a:cubicBezTo>
                    <a:pt x="1" y="20"/>
                    <a:pt x="2" y="22"/>
                    <a:pt x="5" y="25"/>
                  </a:cubicBezTo>
                  <a:cubicBezTo>
                    <a:pt x="5" y="25"/>
                    <a:pt x="5" y="25"/>
                    <a:pt x="5" y="25"/>
                  </a:cubicBezTo>
                  <a:cubicBezTo>
                    <a:pt x="5" y="25"/>
                    <a:pt x="13" y="28"/>
                    <a:pt x="30" y="31"/>
                  </a:cubicBezTo>
                  <a:cubicBezTo>
                    <a:pt x="27" y="19"/>
                    <a:pt x="29" y="8"/>
                    <a:pt x="32" y="0"/>
                  </a:cubicBezTo>
                </a:path>
              </a:pathLst>
            </a:custGeom>
            <a:solidFill>
              <a:srgbClr val="E953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481" name="Picture 3495">
              <a:extLst>
                <a:ext uri="{FF2B5EF4-FFF2-40B4-BE49-F238E27FC236}">
                  <a16:creationId xmlns:a16="http://schemas.microsoft.com/office/drawing/2014/main" id="{55398921-7878-43AF-86A6-BBC3FF94DC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 y="1273"/>
              <a:ext cx="39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82" name="Picture 3496">
              <a:extLst>
                <a:ext uri="{FF2B5EF4-FFF2-40B4-BE49-F238E27FC236}">
                  <a16:creationId xmlns:a16="http://schemas.microsoft.com/office/drawing/2014/main" id="{16B40C46-3023-4523-AD5D-A60B771DC7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7" y="1287"/>
              <a:ext cx="21" cy="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83" name="Freeform 3497">
              <a:extLst>
                <a:ext uri="{FF2B5EF4-FFF2-40B4-BE49-F238E27FC236}">
                  <a16:creationId xmlns:a16="http://schemas.microsoft.com/office/drawing/2014/main" id="{BDC7B551-767E-4950-B864-580B2901E96C}"/>
                </a:ext>
              </a:extLst>
            </p:cNvPr>
            <p:cNvSpPr>
              <a:spLocks/>
            </p:cNvSpPr>
            <p:nvPr/>
          </p:nvSpPr>
          <p:spPr bwMode="auto">
            <a:xfrm>
              <a:off x="763" y="243"/>
              <a:ext cx="84" cy="79"/>
            </a:xfrm>
            <a:custGeom>
              <a:avLst/>
              <a:gdLst>
                <a:gd name="T0" fmla="*/ 0 w 35"/>
                <a:gd name="T1" fmla="*/ 0 h 33"/>
                <a:gd name="T2" fmla="*/ 6 w 35"/>
                <a:gd name="T3" fmla="*/ 27 h 33"/>
                <a:gd name="T4" fmla="*/ 14 w 35"/>
                <a:gd name="T5" fmla="*/ 29 h 33"/>
                <a:gd name="T6" fmla="*/ 35 w 35"/>
                <a:gd name="T7" fmla="*/ 33 h 33"/>
                <a:gd name="T8" fmla="*/ 24 w 35"/>
                <a:gd name="T9" fmla="*/ 7 h 33"/>
                <a:gd name="T10" fmla="*/ 0 w 35"/>
                <a:gd name="T11" fmla="*/ 0 h 33"/>
              </a:gdLst>
              <a:ahLst/>
              <a:cxnLst>
                <a:cxn ang="0">
                  <a:pos x="T0" y="T1"/>
                </a:cxn>
                <a:cxn ang="0">
                  <a:pos x="T2" y="T3"/>
                </a:cxn>
                <a:cxn ang="0">
                  <a:pos x="T4" y="T5"/>
                </a:cxn>
                <a:cxn ang="0">
                  <a:pos x="T6" y="T7"/>
                </a:cxn>
                <a:cxn ang="0">
                  <a:pos x="T8" y="T9"/>
                </a:cxn>
                <a:cxn ang="0">
                  <a:pos x="T10" y="T11"/>
                </a:cxn>
              </a:cxnLst>
              <a:rect l="0" t="0" r="r" b="b"/>
              <a:pathLst>
                <a:path w="35" h="33">
                  <a:moveTo>
                    <a:pt x="0" y="0"/>
                  </a:moveTo>
                  <a:cubicBezTo>
                    <a:pt x="6" y="27"/>
                    <a:pt x="6" y="27"/>
                    <a:pt x="6" y="27"/>
                  </a:cubicBezTo>
                  <a:cubicBezTo>
                    <a:pt x="8" y="28"/>
                    <a:pt x="11" y="28"/>
                    <a:pt x="14" y="29"/>
                  </a:cubicBezTo>
                  <a:cubicBezTo>
                    <a:pt x="20" y="31"/>
                    <a:pt x="27" y="32"/>
                    <a:pt x="35" y="33"/>
                  </a:cubicBezTo>
                  <a:cubicBezTo>
                    <a:pt x="24" y="7"/>
                    <a:pt x="24" y="7"/>
                    <a:pt x="24" y="7"/>
                  </a:cubicBezTo>
                  <a:cubicBezTo>
                    <a:pt x="11" y="6"/>
                    <a:pt x="4" y="3"/>
                    <a:pt x="0" y="0"/>
                  </a:cubicBezTo>
                </a:path>
              </a:pathLst>
            </a:custGeom>
            <a:solidFill>
              <a:srgbClr val="D23E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84" name="Freeform 3498">
              <a:extLst>
                <a:ext uri="{FF2B5EF4-FFF2-40B4-BE49-F238E27FC236}">
                  <a16:creationId xmlns:a16="http://schemas.microsoft.com/office/drawing/2014/main" id="{D03464DC-95B9-4274-BE95-41DBBEADFCAA}"/>
                </a:ext>
              </a:extLst>
            </p:cNvPr>
            <p:cNvSpPr>
              <a:spLocks noEditPoints="1"/>
            </p:cNvSpPr>
            <p:nvPr/>
          </p:nvSpPr>
          <p:spPr bwMode="auto">
            <a:xfrm>
              <a:off x="763" y="296"/>
              <a:ext cx="241" cy="21"/>
            </a:xfrm>
            <a:custGeom>
              <a:avLst/>
              <a:gdLst>
                <a:gd name="T0" fmla="*/ 100 w 100"/>
                <a:gd name="T1" fmla="*/ 7 h 9"/>
                <a:gd name="T2" fmla="*/ 100 w 100"/>
                <a:gd name="T3" fmla="*/ 7 h 9"/>
                <a:gd name="T4" fmla="*/ 100 w 100"/>
                <a:gd name="T5" fmla="*/ 7 h 9"/>
                <a:gd name="T6" fmla="*/ 100 w 100"/>
                <a:gd name="T7" fmla="*/ 7 h 9"/>
                <a:gd name="T8" fmla="*/ 0 w 100"/>
                <a:gd name="T9" fmla="*/ 6 h 9"/>
                <a:gd name="T10" fmla="*/ 0 w 100"/>
                <a:gd name="T11" fmla="*/ 9 h 9"/>
                <a:gd name="T12" fmla="*/ 0 w 100"/>
                <a:gd name="T13" fmla="*/ 9 h 9"/>
                <a:gd name="T14" fmla="*/ 0 w 100"/>
                <a:gd name="T15" fmla="*/ 6 h 9"/>
                <a:gd name="T16" fmla="*/ 1 w 100"/>
                <a:gd name="T17" fmla="*/ 3 h 9"/>
                <a:gd name="T18" fmla="*/ 1 w 100"/>
                <a:gd name="T19" fmla="*/ 3 h 9"/>
                <a:gd name="T20" fmla="*/ 16 w 100"/>
                <a:gd name="T21" fmla="*/ 8 h 9"/>
                <a:gd name="T22" fmla="*/ 14 w 100"/>
                <a:gd name="T23" fmla="*/ 7 h 9"/>
                <a:gd name="T24" fmla="*/ 5 w 100"/>
                <a:gd name="T25" fmla="*/ 5 h 9"/>
                <a:gd name="T26" fmla="*/ 1 w 100"/>
                <a:gd name="T27" fmla="*/ 3 h 9"/>
                <a:gd name="T28" fmla="*/ 1 w 100"/>
                <a:gd name="T29" fmla="*/ 3 h 9"/>
                <a:gd name="T30" fmla="*/ 1 w 100"/>
                <a:gd name="T31" fmla="*/ 3 h 9"/>
                <a:gd name="T32" fmla="*/ 1 w 100"/>
                <a:gd name="T33" fmla="*/ 3 h 9"/>
                <a:gd name="T34" fmla="*/ 1 w 100"/>
                <a:gd name="T35" fmla="*/ 3 h 9"/>
                <a:gd name="T36" fmla="*/ 1 w 100"/>
                <a:gd name="T37" fmla="*/ 3 h 9"/>
                <a:gd name="T38" fmla="*/ 99 w 100"/>
                <a:gd name="T39" fmla="*/ 0 h 9"/>
                <a:gd name="T40" fmla="*/ 99 w 100"/>
                <a:gd name="T41" fmla="*/ 0 h 9"/>
                <a:gd name="T42" fmla="*/ 99 w 100"/>
                <a:gd name="T43" fmla="*/ 0 h 9"/>
                <a:gd name="T44" fmla="*/ 98 w 100"/>
                <a:gd name="T45" fmla="*/ 0 h 9"/>
                <a:gd name="T46" fmla="*/ 98 w 100"/>
                <a:gd name="T47" fmla="*/ 0 h 9"/>
                <a:gd name="T48" fmla="*/ 98 w 100"/>
                <a:gd name="T49" fmla="*/ 0 h 9"/>
                <a:gd name="T50" fmla="*/ 98 w 100"/>
                <a:gd name="T51" fmla="*/ 0 h 9"/>
                <a:gd name="T52" fmla="*/ 98 w 100"/>
                <a:gd name="T53" fmla="*/ 0 h 9"/>
                <a:gd name="T54" fmla="*/ 98 w 100"/>
                <a:gd name="T55" fmla="*/ 1 h 9"/>
                <a:gd name="T56" fmla="*/ 98 w 100"/>
                <a:gd name="T57" fmla="*/ 1 h 9"/>
                <a:gd name="T58" fmla="*/ 98 w 100"/>
                <a:gd name="T59" fmla="*/ 1 h 9"/>
                <a:gd name="T60" fmla="*/ 98 w 100"/>
                <a:gd name="T61" fmla="*/ 1 h 9"/>
                <a:gd name="T62" fmla="*/ 98 w 100"/>
                <a:gd name="T63" fmla="*/ 1 h 9"/>
                <a:gd name="T64" fmla="*/ 97 w 100"/>
                <a:gd name="T65" fmla="*/ 1 h 9"/>
                <a:gd name="T66" fmla="*/ 97 w 100"/>
                <a:gd name="T67" fmla="*/ 1 h 9"/>
                <a:gd name="T68" fmla="*/ 96 w 100"/>
                <a:gd name="T69" fmla="*/ 1 h 9"/>
                <a:gd name="T70" fmla="*/ 96 w 100"/>
                <a:gd name="T71" fmla="*/ 1 h 9"/>
                <a:gd name="T72" fmla="*/ 95 w 100"/>
                <a:gd name="T73" fmla="*/ 2 h 9"/>
                <a:gd name="T74" fmla="*/ 95 w 100"/>
                <a:gd name="T75" fmla="*/ 2 h 9"/>
                <a:gd name="T76" fmla="*/ 94 w 100"/>
                <a:gd name="T77" fmla="*/ 2 h 9"/>
                <a:gd name="T78" fmla="*/ 94 w 100"/>
                <a:gd name="T79" fmla="*/ 2 h 9"/>
                <a:gd name="T80" fmla="*/ 94 w 100"/>
                <a:gd name="T81" fmla="*/ 2 h 9"/>
                <a:gd name="T82" fmla="*/ 94 w 100"/>
                <a:gd name="T83" fmla="*/ 2 h 9"/>
                <a:gd name="T84" fmla="*/ 94 w 100"/>
                <a:gd name="T85" fmla="*/ 2 h 9"/>
                <a:gd name="T86" fmla="*/ 94 w 100"/>
                <a:gd name="T87" fmla="*/ 2 h 9"/>
                <a:gd name="T88" fmla="*/ 94 w 100"/>
                <a:gd name="T89" fmla="*/ 2 h 9"/>
                <a:gd name="T90" fmla="*/ 94 w 100"/>
                <a:gd name="T91" fmla="*/ 2 h 9"/>
                <a:gd name="T92" fmla="*/ 94 w 100"/>
                <a:gd name="T93" fmla="*/ 2 h 9"/>
                <a:gd name="T94" fmla="*/ 94 w 100"/>
                <a:gd name="T95" fmla="*/ 2 h 9"/>
                <a:gd name="T96" fmla="*/ 93 w 100"/>
                <a:gd name="T97" fmla="*/ 2 h 9"/>
                <a:gd name="T98" fmla="*/ 93 w 100"/>
                <a:gd name="T99" fmla="*/ 2 h 9"/>
                <a:gd name="T100" fmla="*/ 93 w 100"/>
                <a:gd name="T101" fmla="*/ 2 h 9"/>
                <a:gd name="T102" fmla="*/ 93 w 100"/>
                <a:gd name="T103" fmla="*/ 2 h 9"/>
                <a:gd name="T104" fmla="*/ 93 w 100"/>
                <a:gd name="T105" fmla="*/ 3 h 9"/>
                <a:gd name="T106" fmla="*/ 93 w 100"/>
                <a:gd name="T107" fmla="*/ 3 h 9"/>
                <a:gd name="T108" fmla="*/ 93 w 100"/>
                <a:gd name="T109" fmla="*/ 3 h 9"/>
                <a:gd name="T110" fmla="*/ 91 w 100"/>
                <a:gd name="T111" fmla="*/ 3 h 9"/>
                <a:gd name="T112" fmla="*/ 99 w 100"/>
                <a:gd name="T113" fmla="*/ 0 h 9"/>
                <a:gd name="T114" fmla="*/ 99 w 100"/>
                <a:gd name="T115" fmla="*/ 1 h 9"/>
                <a:gd name="T116" fmla="*/ 99 w 100"/>
                <a:gd name="T1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0" h="9">
                  <a:moveTo>
                    <a:pt x="100" y="7"/>
                  </a:moveTo>
                  <a:cubicBezTo>
                    <a:pt x="100" y="7"/>
                    <a:pt x="100" y="7"/>
                    <a:pt x="100" y="7"/>
                  </a:cubicBezTo>
                  <a:cubicBezTo>
                    <a:pt x="100" y="7"/>
                    <a:pt x="100" y="7"/>
                    <a:pt x="100" y="7"/>
                  </a:cubicBezTo>
                  <a:cubicBezTo>
                    <a:pt x="100" y="7"/>
                    <a:pt x="100" y="7"/>
                    <a:pt x="100" y="7"/>
                  </a:cubicBezTo>
                  <a:moveTo>
                    <a:pt x="0" y="6"/>
                  </a:moveTo>
                  <a:cubicBezTo>
                    <a:pt x="0" y="7"/>
                    <a:pt x="0" y="8"/>
                    <a:pt x="0" y="9"/>
                  </a:cubicBezTo>
                  <a:cubicBezTo>
                    <a:pt x="0" y="9"/>
                    <a:pt x="0" y="9"/>
                    <a:pt x="0" y="9"/>
                  </a:cubicBezTo>
                  <a:cubicBezTo>
                    <a:pt x="0" y="8"/>
                    <a:pt x="0" y="7"/>
                    <a:pt x="0" y="6"/>
                  </a:cubicBezTo>
                  <a:moveTo>
                    <a:pt x="1" y="3"/>
                  </a:moveTo>
                  <a:cubicBezTo>
                    <a:pt x="1" y="3"/>
                    <a:pt x="1" y="3"/>
                    <a:pt x="1" y="3"/>
                  </a:cubicBezTo>
                  <a:cubicBezTo>
                    <a:pt x="3" y="4"/>
                    <a:pt x="9" y="6"/>
                    <a:pt x="16" y="8"/>
                  </a:cubicBezTo>
                  <a:cubicBezTo>
                    <a:pt x="15" y="8"/>
                    <a:pt x="15" y="7"/>
                    <a:pt x="14" y="7"/>
                  </a:cubicBezTo>
                  <a:cubicBezTo>
                    <a:pt x="10" y="6"/>
                    <a:pt x="7" y="5"/>
                    <a:pt x="5" y="5"/>
                  </a:cubicBezTo>
                  <a:cubicBezTo>
                    <a:pt x="3" y="4"/>
                    <a:pt x="2" y="4"/>
                    <a:pt x="1" y="3"/>
                  </a:cubicBezTo>
                  <a:cubicBezTo>
                    <a:pt x="1" y="3"/>
                    <a:pt x="1" y="3"/>
                    <a:pt x="1" y="3"/>
                  </a:cubicBezTo>
                  <a:cubicBezTo>
                    <a:pt x="1" y="3"/>
                    <a:pt x="1" y="3"/>
                    <a:pt x="1" y="3"/>
                  </a:cubicBezTo>
                  <a:cubicBezTo>
                    <a:pt x="1" y="3"/>
                    <a:pt x="1" y="3"/>
                    <a:pt x="1" y="3"/>
                  </a:cubicBezTo>
                  <a:cubicBezTo>
                    <a:pt x="1" y="3"/>
                    <a:pt x="1" y="3"/>
                    <a:pt x="1" y="3"/>
                  </a:cubicBezTo>
                  <a:cubicBezTo>
                    <a:pt x="1" y="3"/>
                    <a:pt x="1" y="3"/>
                    <a:pt x="1" y="3"/>
                  </a:cubicBezTo>
                  <a:moveTo>
                    <a:pt x="99" y="0"/>
                  </a:moveTo>
                  <a:cubicBezTo>
                    <a:pt x="99" y="0"/>
                    <a:pt x="99" y="0"/>
                    <a:pt x="99" y="0"/>
                  </a:cubicBezTo>
                  <a:cubicBezTo>
                    <a:pt x="99" y="0"/>
                    <a:pt x="99" y="0"/>
                    <a:pt x="99" y="0"/>
                  </a:cubicBezTo>
                  <a:cubicBezTo>
                    <a:pt x="99" y="0"/>
                    <a:pt x="99"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8" y="0"/>
                    <a:pt x="98" y="1"/>
                  </a:cubicBezTo>
                  <a:cubicBezTo>
                    <a:pt x="98" y="1"/>
                    <a:pt x="98" y="1"/>
                    <a:pt x="98" y="1"/>
                  </a:cubicBezTo>
                  <a:cubicBezTo>
                    <a:pt x="98" y="1"/>
                    <a:pt x="98" y="1"/>
                    <a:pt x="98" y="1"/>
                  </a:cubicBezTo>
                  <a:cubicBezTo>
                    <a:pt x="98" y="1"/>
                    <a:pt x="98" y="1"/>
                    <a:pt x="98" y="1"/>
                  </a:cubicBezTo>
                  <a:cubicBezTo>
                    <a:pt x="98" y="1"/>
                    <a:pt x="98" y="1"/>
                    <a:pt x="98" y="1"/>
                  </a:cubicBezTo>
                  <a:cubicBezTo>
                    <a:pt x="97" y="1"/>
                    <a:pt x="97" y="1"/>
                    <a:pt x="97" y="1"/>
                  </a:cubicBezTo>
                  <a:cubicBezTo>
                    <a:pt x="97" y="1"/>
                    <a:pt x="97" y="1"/>
                    <a:pt x="97" y="1"/>
                  </a:cubicBezTo>
                  <a:cubicBezTo>
                    <a:pt x="97" y="1"/>
                    <a:pt x="97" y="1"/>
                    <a:pt x="96" y="1"/>
                  </a:cubicBezTo>
                  <a:cubicBezTo>
                    <a:pt x="96" y="1"/>
                    <a:pt x="96" y="1"/>
                    <a:pt x="96" y="1"/>
                  </a:cubicBezTo>
                  <a:cubicBezTo>
                    <a:pt x="96" y="1"/>
                    <a:pt x="96" y="2"/>
                    <a:pt x="95" y="2"/>
                  </a:cubicBezTo>
                  <a:cubicBezTo>
                    <a:pt x="95" y="2"/>
                    <a:pt x="95" y="2"/>
                    <a:pt x="95" y="2"/>
                  </a:cubicBezTo>
                  <a:cubicBezTo>
                    <a:pt x="95" y="2"/>
                    <a:pt x="95" y="2"/>
                    <a:pt x="94" y="2"/>
                  </a:cubicBezTo>
                  <a:cubicBezTo>
                    <a:pt x="94" y="2"/>
                    <a:pt x="94" y="2"/>
                    <a:pt x="94" y="2"/>
                  </a:cubicBezTo>
                  <a:cubicBezTo>
                    <a:pt x="94" y="2"/>
                    <a:pt x="94" y="2"/>
                    <a:pt x="94" y="2"/>
                  </a:cubicBezTo>
                  <a:cubicBezTo>
                    <a:pt x="94" y="2"/>
                    <a:pt x="94" y="2"/>
                    <a:pt x="94" y="2"/>
                  </a:cubicBezTo>
                  <a:cubicBezTo>
                    <a:pt x="94" y="2"/>
                    <a:pt x="94" y="2"/>
                    <a:pt x="94" y="2"/>
                  </a:cubicBezTo>
                  <a:cubicBezTo>
                    <a:pt x="94" y="2"/>
                    <a:pt x="94" y="2"/>
                    <a:pt x="94" y="2"/>
                  </a:cubicBezTo>
                  <a:cubicBezTo>
                    <a:pt x="94" y="2"/>
                    <a:pt x="94" y="2"/>
                    <a:pt x="94" y="2"/>
                  </a:cubicBezTo>
                  <a:cubicBezTo>
                    <a:pt x="94" y="2"/>
                    <a:pt x="94" y="2"/>
                    <a:pt x="94" y="2"/>
                  </a:cubicBezTo>
                  <a:cubicBezTo>
                    <a:pt x="94" y="2"/>
                    <a:pt x="94" y="2"/>
                    <a:pt x="94" y="2"/>
                  </a:cubicBezTo>
                  <a:cubicBezTo>
                    <a:pt x="94" y="2"/>
                    <a:pt x="94" y="2"/>
                    <a:pt x="94" y="2"/>
                  </a:cubicBezTo>
                  <a:cubicBezTo>
                    <a:pt x="93" y="2"/>
                    <a:pt x="93" y="2"/>
                    <a:pt x="93" y="2"/>
                  </a:cubicBezTo>
                  <a:cubicBezTo>
                    <a:pt x="93" y="2"/>
                    <a:pt x="93" y="2"/>
                    <a:pt x="93" y="2"/>
                  </a:cubicBezTo>
                  <a:cubicBezTo>
                    <a:pt x="93" y="2"/>
                    <a:pt x="93" y="2"/>
                    <a:pt x="93" y="2"/>
                  </a:cubicBezTo>
                  <a:cubicBezTo>
                    <a:pt x="93" y="2"/>
                    <a:pt x="93" y="2"/>
                    <a:pt x="93" y="2"/>
                  </a:cubicBezTo>
                  <a:cubicBezTo>
                    <a:pt x="93" y="2"/>
                    <a:pt x="93" y="2"/>
                    <a:pt x="93" y="3"/>
                  </a:cubicBezTo>
                  <a:cubicBezTo>
                    <a:pt x="93" y="3"/>
                    <a:pt x="93" y="3"/>
                    <a:pt x="93" y="3"/>
                  </a:cubicBezTo>
                  <a:cubicBezTo>
                    <a:pt x="93" y="3"/>
                    <a:pt x="93" y="3"/>
                    <a:pt x="93" y="3"/>
                  </a:cubicBezTo>
                  <a:cubicBezTo>
                    <a:pt x="92" y="3"/>
                    <a:pt x="91" y="3"/>
                    <a:pt x="91" y="3"/>
                  </a:cubicBezTo>
                  <a:cubicBezTo>
                    <a:pt x="93" y="2"/>
                    <a:pt x="96" y="1"/>
                    <a:pt x="99" y="0"/>
                  </a:cubicBezTo>
                  <a:cubicBezTo>
                    <a:pt x="99" y="0"/>
                    <a:pt x="99" y="1"/>
                    <a:pt x="99" y="1"/>
                  </a:cubicBezTo>
                  <a:cubicBezTo>
                    <a:pt x="99" y="1"/>
                    <a:pt x="99" y="0"/>
                    <a:pt x="99" y="0"/>
                  </a:cubicBezTo>
                </a:path>
              </a:pathLst>
            </a:custGeom>
            <a:solidFill>
              <a:srgbClr val="A9D0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5485" name="Picture 3499">
              <a:extLst>
                <a:ext uri="{FF2B5EF4-FFF2-40B4-BE49-F238E27FC236}">
                  <a16:creationId xmlns:a16="http://schemas.microsoft.com/office/drawing/2014/main" id="{4ABCB6A3-3B97-40FB-8A33-27980B85F45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1" y="284"/>
              <a:ext cx="260"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86" name="Freeform 3500">
              <a:extLst>
                <a:ext uri="{FF2B5EF4-FFF2-40B4-BE49-F238E27FC236}">
                  <a16:creationId xmlns:a16="http://schemas.microsoft.com/office/drawing/2014/main" id="{EA102AE1-551D-42DE-A232-7CE4415C520E}"/>
                </a:ext>
              </a:extLst>
            </p:cNvPr>
            <p:cNvSpPr>
              <a:spLocks noEditPoints="1"/>
            </p:cNvSpPr>
            <p:nvPr/>
          </p:nvSpPr>
          <p:spPr bwMode="auto">
            <a:xfrm>
              <a:off x="766" y="296"/>
              <a:ext cx="235" cy="26"/>
            </a:xfrm>
            <a:custGeom>
              <a:avLst/>
              <a:gdLst>
                <a:gd name="T0" fmla="*/ 4 w 98"/>
                <a:gd name="T1" fmla="*/ 5 h 11"/>
                <a:gd name="T2" fmla="*/ 0 w 98"/>
                <a:gd name="T3" fmla="*/ 3 h 11"/>
                <a:gd name="T4" fmla="*/ 0 w 98"/>
                <a:gd name="T5" fmla="*/ 3 h 11"/>
                <a:gd name="T6" fmla="*/ 0 w 98"/>
                <a:gd name="T7" fmla="*/ 3 h 11"/>
                <a:gd name="T8" fmla="*/ 0 w 98"/>
                <a:gd name="T9" fmla="*/ 3 h 11"/>
                <a:gd name="T10" fmla="*/ 92 w 98"/>
                <a:gd name="T11" fmla="*/ 3 h 11"/>
                <a:gd name="T12" fmla="*/ 34 w 98"/>
                <a:gd name="T13" fmla="*/ 11 h 11"/>
                <a:gd name="T14" fmla="*/ 13 w 98"/>
                <a:gd name="T15" fmla="*/ 7 h 11"/>
                <a:gd name="T16" fmla="*/ 15 w 98"/>
                <a:gd name="T17" fmla="*/ 8 h 11"/>
                <a:gd name="T18" fmla="*/ 45 w 98"/>
                <a:gd name="T19" fmla="*/ 11 h 11"/>
                <a:gd name="T20" fmla="*/ 90 w 98"/>
                <a:gd name="T21" fmla="*/ 3 h 11"/>
                <a:gd name="T22" fmla="*/ 92 w 98"/>
                <a:gd name="T23" fmla="*/ 3 h 11"/>
                <a:gd name="T24" fmla="*/ 92 w 98"/>
                <a:gd name="T25" fmla="*/ 3 h 11"/>
                <a:gd name="T26" fmla="*/ 92 w 98"/>
                <a:gd name="T27" fmla="*/ 2 h 11"/>
                <a:gd name="T28" fmla="*/ 92 w 98"/>
                <a:gd name="T29" fmla="*/ 2 h 11"/>
                <a:gd name="T30" fmla="*/ 92 w 98"/>
                <a:gd name="T31" fmla="*/ 2 h 11"/>
                <a:gd name="T32" fmla="*/ 93 w 98"/>
                <a:gd name="T33" fmla="*/ 2 h 11"/>
                <a:gd name="T34" fmla="*/ 93 w 98"/>
                <a:gd name="T35" fmla="*/ 2 h 11"/>
                <a:gd name="T36" fmla="*/ 93 w 98"/>
                <a:gd name="T37" fmla="*/ 2 h 11"/>
                <a:gd name="T38" fmla="*/ 93 w 98"/>
                <a:gd name="T39" fmla="*/ 2 h 11"/>
                <a:gd name="T40" fmla="*/ 93 w 98"/>
                <a:gd name="T41" fmla="*/ 2 h 11"/>
                <a:gd name="T42" fmla="*/ 93 w 98"/>
                <a:gd name="T43" fmla="*/ 2 h 11"/>
                <a:gd name="T44" fmla="*/ 93 w 98"/>
                <a:gd name="T45" fmla="*/ 2 h 11"/>
                <a:gd name="T46" fmla="*/ 94 w 98"/>
                <a:gd name="T47" fmla="*/ 2 h 11"/>
                <a:gd name="T48" fmla="*/ 94 w 98"/>
                <a:gd name="T49" fmla="*/ 2 h 11"/>
                <a:gd name="T50" fmla="*/ 95 w 98"/>
                <a:gd name="T51" fmla="*/ 1 h 11"/>
                <a:gd name="T52" fmla="*/ 96 w 98"/>
                <a:gd name="T53" fmla="*/ 1 h 11"/>
                <a:gd name="T54" fmla="*/ 96 w 98"/>
                <a:gd name="T55" fmla="*/ 1 h 11"/>
                <a:gd name="T56" fmla="*/ 97 w 98"/>
                <a:gd name="T57" fmla="*/ 1 h 11"/>
                <a:gd name="T58" fmla="*/ 97 w 98"/>
                <a:gd name="T59" fmla="*/ 1 h 11"/>
                <a:gd name="T60" fmla="*/ 97 w 98"/>
                <a:gd name="T61" fmla="*/ 1 h 11"/>
                <a:gd name="T62" fmla="*/ 97 w 98"/>
                <a:gd name="T63" fmla="*/ 1 h 11"/>
                <a:gd name="T64" fmla="*/ 97 w 98"/>
                <a:gd name="T65" fmla="*/ 0 h 11"/>
                <a:gd name="T66" fmla="*/ 97 w 98"/>
                <a:gd name="T67" fmla="*/ 0 h 11"/>
                <a:gd name="T68" fmla="*/ 97 w 98"/>
                <a:gd name="T69" fmla="*/ 0 h 11"/>
                <a:gd name="T70" fmla="*/ 98 w 98"/>
                <a:gd name="T71" fmla="*/ 0 h 11"/>
                <a:gd name="T72" fmla="*/ 98 w 98"/>
                <a:gd name="T73" fmla="*/ 0 h 11"/>
                <a:gd name="T74" fmla="*/ 98 w 98"/>
                <a:gd name="T7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 h="11">
                  <a:moveTo>
                    <a:pt x="0" y="3"/>
                  </a:moveTo>
                  <a:cubicBezTo>
                    <a:pt x="1" y="4"/>
                    <a:pt x="2" y="4"/>
                    <a:pt x="4" y="5"/>
                  </a:cubicBezTo>
                  <a:cubicBezTo>
                    <a:pt x="2" y="4"/>
                    <a:pt x="1" y="4"/>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cubicBezTo>
                    <a:pt x="0" y="3"/>
                    <a:pt x="0" y="3"/>
                    <a:pt x="0" y="3"/>
                  </a:cubicBezTo>
                  <a:cubicBezTo>
                    <a:pt x="0" y="3"/>
                    <a:pt x="0" y="3"/>
                    <a:pt x="0" y="3"/>
                  </a:cubicBezTo>
                  <a:moveTo>
                    <a:pt x="92" y="3"/>
                  </a:moveTo>
                  <a:cubicBezTo>
                    <a:pt x="75" y="9"/>
                    <a:pt x="59" y="11"/>
                    <a:pt x="45" y="11"/>
                  </a:cubicBezTo>
                  <a:cubicBezTo>
                    <a:pt x="41" y="11"/>
                    <a:pt x="37" y="11"/>
                    <a:pt x="34" y="11"/>
                  </a:cubicBezTo>
                  <a:cubicBezTo>
                    <a:pt x="34" y="11"/>
                    <a:pt x="34" y="11"/>
                    <a:pt x="34" y="11"/>
                  </a:cubicBezTo>
                  <a:cubicBezTo>
                    <a:pt x="26" y="10"/>
                    <a:pt x="19" y="9"/>
                    <a:pt x="13" y="7"/>
                  </a:cubicBezTo>
                  <a:cubicBezTo>
                    <a:pt x="13" y="7"/>
                    <a:pt x="13" y="7"/>
                    <a:pt x="13" y="7"/>
                  </a:cubicBezTo>
                  <a:cubicBezTo>
                    <a:pt x="14" y="7"/>
                    <a:pt x="14" y="8"/>
                    <a:pt x="15" y="8"/>
                  </a:cubicBezTo>
                  <a:cubicBezTo>
                    <a:pt x="20" y="9"/>
                    <a:pt x="26" y="10"/>
                    <a:pt x="34" y="11"/>
                  </a:cubicBezTo>
                  <a:cubicBezTo>
                    <a:pt x="37" y="11"/>
                    <a:pt x="41" y="11"/>
                    <a:pt x="45" y="11"/>
                  </a:cubicBezTo>
                  <a:cubicBezTo>
                    <a:pt x="49" y="11"/>
                    <a:pt x="53" y="11"/>
                    <a:pt x="57" y="11"/>
                  </a:cubicBezTo>
                  <a:cubicBezTo>
                    <a:pt x="67" y="10"/>
                    <a:pt x="78" y="7"/>
                    <a:pt x="90" y="3"/>
                  </a:cubicBezTo>
                  <a:cubicBezTo>
                    <a:pt x="90" y="3"/>
                    <a:pt x="91" y="3"/>
                    <a:pt x="92" y="3"/>
                  </a:cubicBezTo>
                  <a:moveTo>
                    <a:pt x="92" y="3"/>
                  </a:moveTo>
                  <a:cubicBezTo>
                    <a:pt x="92" y="3"/>
                    <a:pt x="92" y="3"/>
                    <a:pt x="92" y="3"/>
                  </a:cubicBezTo>
                  <a:cubicBezTo>
                    <a:pt x="92" y="3"/>
                    <a:pt x="92" y="3"/>
                    <a:pt x="92" y="3"/>
                  </a:cubicBezTo>
                  <a:moveTo>
                    <a:pt x="92" y="2"/>
                  </a:moveTo>
                  <a:cubicBezTo>
                    <a:pt x="92" y="2"/>
                    <a:pt x="92" y="2"/>
                    <a:pt x="92" y="2"/>
                  </a:cubicBezTo>
                  <a:cubicBezTo>
                    <a:pt x="92" y="2"/>
                    <a:pt x="92" y="2"/>
                    <a:pt x="92" y="2"/>
                  </a:cubicBezTo>
                  <a:moveTo>
                    <a:pt x="92" y="2"/>
                  </a:moveTo>
                  <a:cubicBezTo>
                    <a:pt x="92" y="2"/>
                    <a:pt x="92" y="2"/>
                    <a:pt x="92" y="2"/>
                  </a:cubicBezTo>
                  <a:cubicBezTo>
                    <a:pt x="92" y="2"/>
                    <a:pt x="92" y="2"/>
                    <a:pt x="92" y="2"/>
                  </a:cubicBezTo>
                  <a:moveTo>
                    <a:pt x="93" y="2"/>
                  </a:moveTo>
                  <a:cubicBezTo>
                    <a:pt x="93" y="2"/>
                    <a:pt x="93" y="2"/>
                    <a:pt x="93" y="2"/>
                  </a:cubicBezTo>
                  <a:cubicBezTo>
                    <a:pt x="93" y="2"/>
                    <a:pt x="93" y="2"/>
                    <a:pt x="93" y="2"/>
                  </a:cubicBezTo>
                  <a:moveTo>
                    <a:pt x="93" y="2"/>
                  </a:moveTo>
                  <a:cubicBezTo>
                    <a:pt x="93" y="2"/>
                    <a:pt x="93" y="2"/>
                    <a:pt x="93" y="2"/>
                  </a:cubicBezTo>
                  <a:cubicBezTo>
                    <a:pt x="93" y="2"/>
                    <a:pt x="93" y="2"/>
                    <a:pt x="93" y="2"/>
                  </a:cubicBezTo>
                  <a:moveTo>
                    <a:pt x="93" y="2"/>
                  </a:moveTo>
                  <a:cubicBezTo>
                    <a:pt x="93" y="2"/>
                    <a:pt x="93" y="2"/>
                    <a:pt x="93" y="2"/>
                  </a:cubicBezTo>
                  <a:cubicBezTo>
                    <a:pt x="93" y="2"/>
                    <a:pt x="93" y="2"/>
                    <a:pt x="93" y="2"/>
                  </a:cubicBezTo>
                  <a:moveTo>
                    <a:pt x="93" y="2"/>
                  </a:moveTo>
                  <a:cubicBezTo>
                    <a:pt x="93" y="2"/>
                    <a:pt x="93" y="2"/>
                    <a:pt x="93" y="2"/>
                  </a:cubicBezTo>
                  <a:cubicBezTo>
                    <a:pt x="93" y="2"/>
                    <a:pt x="93" y="2"/>
                    <a:pt x="93" y="2"/>
                  </a:cubicBezTo>
                  <a:moveTo>
                    <a:pt x="93" y="2"/>
                  </a:moveTo>
                  <a:cubicBezTo>
                    <a:pt x="93" y="2"/>
                    <a:pt x="93" y="2"/>
                    <a:pt x="93" y="2"/>
                  </a:cubicBezTo>
                  <a:cubicBezTo>
                    <a:pt x="93" y="2"/>
                    <a:pt x="93" y="2"/>
                    <a:pt x="93" y="2"/>
                  </a:cubicBezTo>
                  <a:moveTo>
                    <a:pt x="94" y="2"/>
                  </a:moveTo>
                  <a:cubicBezTo>
                    <a:pt x="94" y="2"/>
                    <a:pt x="94" y="2"/>
                    <a:pt x="94" y="2"/>
                  </a:cubicBezTo>
                  <a:cubicBezTo>
                    <a:pt x="94" y="2"/>
                    <a:pt x="94" y="2"/>
                    <a:pt x="94" y="2"/>
                  </a:cubicBezTo>
                  <a:moveTo>
                    <a:pt x="95" y="1"/>
                  </a:moveTo>
                  <a:cubicBezTo>
                    <a:pt x="95" y="1"/>
                    <a:pt x="95" y="1"/>
                    <a:pt x="95" y="1"/>
                  </a:cubicBezTo>
                  <a:cubicBezTo>
                    <a:pt x="95" y="1"/>
                    <a:pt x="95" y="1"/>
                    <a:pt x="95" y="1"/>
                  </a:cubicBezTo>
                  <a:moveTo>
                    <a:pt x="96" y="1"/>
                  </a:moveTo>
                  <a:cubicBezTo>
                    <a:pt x="96" y="1"/>
                    <a:pt x="96" y="1"/>
                    <a:pt x="96" y="1"/>
                  </a:cubicBezTo>
                  <a:cubicBezTo>
                    <a:pt x="96" y="1"/>
                    <a:pt x="96" y="1"/>
                    <a:pt x="96" y="1"/>
                  </a:cubicBezTo>
                  <a:moveTo>
                    <a:pt x="97" y="1"/>
                  </a:moveTo>
                  <a:cubicBezTo>
                    <a:pt x="97" y="1"/>
                    <a:pt x="97" y="1"/>
                    <a:pt x="97" y="1"/>
                  </a:cubicBezTo>
                  <a:cubicBezTo>
                    <a:pt x="97" y="1"/>
                    <a:pt x="97" y="1"/>
                    <a:pt x="97" y="1"/>
                  </a:cubicBezTo>
                  <a:moveTo>
                    <a:pt x="97" y="1"/>
                  </a:moveTo>
                  <a:cubicBezTo>
                    <a:pt x="97" y="1"/>
                    <a:pt x="97" y="1"/>
                    <a:pt x="97" y="1"/>
                  </a:cubicBezTo>
                  <a:cubicBezTo>
                    <a:pt x="97" y="1"/>
                    <a:pt x="97" y="1"/>
                    <a:pt x="97" y="1"/>
                  </a:cubicBezTo>
                  <a:moveTo>
                    <a:pt x="97" y="0"/>
                  </a:moveTo>
                  <a:cubicBezTo>
                    <a:pt x="97" y="0"/>
                    <a:pt x="97" y="0"/>
                    <a:pt x="97" y="1"/>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8" y="0"/>
                  </a:moveTo>
                  <a:cubicBezTo>
                    <a:pt x="98" y="0"/>
                    <a:pt x="98" y="0"/>
                    <a:pt x="98" y="0"/>
                  </a:cubicBezTo>
                  <a:cubicBezTo>
                    <a:pt x="98" y="0"/>
                    <a:pt x="98" y="0"/>
                    <a:pt x="98" y="0"/>
                  </a:cubicBezTo>
                  <a:cubicBezTo>
                    <a:pt x="98" y="0"/>
                    <a:pt x="98" y="0"/>
                    <a:pt x="98" y="0"/>
                  </a:cubicBezTo>
                  <a:cubicBezTo>
                    <a:pt x="98" y="0"/>
                    <a:pt x="98" y="0"/>
                    <a:pt x="98" y="0"/>
                  </a:cubicBezTo>
                </a:path>
              </a:pathLst>
            </a:custGeom>
            <a:solidFill>
              <a:srgbClr val="8B2A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87" name="Freeform 3501">
              <a:extLst>
                <a:ext uri="{FF2B5EF4-FFF2-40B4-BE49-F238E27FC236}">
                  <a16:creationId xmlns:a16="http://schemas.microsoft.com/office/drawing/2014/main" id="{046EE45E-6385-44F3-BB93-5BE87187941E}"/>
                </a:ext>
              </a:extLst>
            </p:cNvPr>
            <p:cNvSpPr>
              <a:spLocks/>
            </p:cNvSpPr>
            <p:nvPr/>
          </p:nvSpPr>
          <p:spPr bwMode="auto">
            <a:xfrm>
              <a:off x="797" y="312"/>
              <a:ext cx="50" cy="10"/>
            </a:xfrm>
            <a:custGeom>
              <a:avLst/>
              <a:gdLst>
                <a:gd name="T0" fmla="*/ 0 w 21"/>
                <a:gd name="T1" fmla="*/ 0 h 4"/>
                <a:gd name="T2" fmla="*/ 21 w 21"/>
                <a:gd name="T3" fmla="*/ 4 h 4"/>
                <a:gd name="T4" fmla="*/ 21 w 21"/>
                <a:gd name="T5" fmla="*/ 4 h 4"/>
                <a:gd name="T6" fmla="*/ 0 w 21"/>
                <a:gd name="T7" fmla="*/ 0 h 4"/>
              </a:gdLst>
              <a:ahLst/>
              <a:cxnLst>
                <a:cxn ang="0">
                  <a:pos x="T0" y="T1"/>
                </a:cxn>
                <a:cxn ang="0">
                  <a:pos x="T2" y="T3"/>
                </a:cxn>
                <a:cxn ang="0">
                  <a:pos x="T4" y="T5"/>
                </a:cxn>
                <a:cxn ang="0">
                  <a:pos x="T6" y="T7"/>
                </a:cxn>
              </a:cxnLst>
              <a:rect l="0" t="0" r="r" b="b"/>
              <a:pathLst>
                <a:path w="21" h="4">
                  <a:moveTo>
                    <a:pt x="0" y="0"/>
                  </a:moveTo>
                  <a:cubicBezTo>
                    <a:pt x="6" y="2"/>
                    <a:pt x="13" y="3"/>
                    <a:pt x="21" y="4"/>
                  </a:cubicBezTo>
                  <a:cubicBezTo>
                    <a:pt x="21" y="4"/>
                    <a:pt x="21" y="4"/>
                    <a:pt x="21" y="4"/>
                  </a:cubicBezTo>
                  <a:cubicBezTo>
                    <a:pt x="13" y="3"/>
                    <a:pt x="6" y="2"/>
                    <a:pt x="0" y="0"/>
                  </a:cubicBezTo>
                </a:path>
              </a:pathLst>
            </a:custGeom>
            <a:solidFill>
              <a:srgbClr val="8C33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88" name="Freeform 3502">
              <a:extLst>
                <a:ext uri="{FF2B5EF4-FFF2-40B4-BE49-F238E27FC236}">
                  <a16:creationId xmlns:a16="http://schemas.microsoft.com/office/drawing/2014/main" id="{87B90174-2226-4CA3-97FD-0545B3EF3B62}"/>
                </a:ext>
              </a:extLst>
            </p:cNvPr>
            <p:cNvSpPr>
              <a:spLocks/>
            </p:cNvSpPr>
            <p:nvPr/>
          </p:nvSpPr>
          <p:spPr bwMode="auto">
            <a:xfrm>
              <a:off x="751" y="422"/>
              <a:ext cx="265" cy="57"/>
            </a:xfrm>
            <a:custGeom>
              <a:avLst/>
              <a:gdLst>
                <a:gd name="T0" fmla="*/ 110 w 110"/>
                <a:gd name="T1" fmla="*/ 11 h 24"/>
                <a:gd name="T2" fmla="*/ 56 w 110"/>
                <a:gd name="T3" fmla="*/ 24 h 24"/>
                <a:gd name="T4" fmla="*/ 0 w 110"/>
                <a:gd name="T5" fmla="*/ 11 h 24"/>
                <a:gd name="T6" fmla="*/ 58 w 110"/>
                <a:gd name="T7" fmla="*/ 0 h 24"/>
                <a:gd name="T8" fmla="*/ 110 w 110"/>
                <a:gd name="T9" fmla="*/ 11 h 24"/>
              </a:gdLst>
              <a:ahLst/>
              <a:cxnLst>
                <a:cxn ang="0">
                  <a:pos x="T0" y="T1"/>
                </a:cxn>
                <a:cxn ang="0">
                  <a:pos x="T2" y="T3"/>
                </a:cxn>
                <a:cxn ang="0">
                  <a:pos x="T4" y="T5"/>
                </a:cxn>
                <a:cxn ang="0">
                  <a:pos x="T6" y="T7"/>
                </a:cxn>
                <a:cxn ang="0">
                  <a:pos x="T8" y="T9"/>
                </a:cxn>
              </a:cxnLst>
              <a:rect l="0" t="0" r="r" b="b"/>
              <a:pathLst>
                <a:path w="110" h="24">
                  <a:moveTo>
                    <a:pt x="110" y="11"/>
                  </a:moveTo>
                  <a:cubicBezTo>
                    <a:pt x="110" y="15"/>
                    <a:pt x="85" y="24"/>
                    <a:pt x="56" y="24"/>
                  </a:cubicBezTo>
                  <a:cubicBezTo>
                    <a:pt x="26" y="24"/>
                    <a:pt x="0" y="18"/>
                    <a:pt x="0" y="11"/>
                  </a:cubicBezTo>
                  <a:cubicBezTo>
                    <a:pt x="0" y="5"/>
                    <a:pt x="29" y="0"/>
                    <a:pt x="58" y="0"/>
                  </a:cubicBezTo>
                  <a:cubicBezTo>
                    <a:pt x="88" y="0"/>
                    <a:pt x="110" y="5"/>
                    <a:pt x="110" y="11"/>
                  </a:cubicBezTo>
                  <a:close/>
                </a:path>
              </a:pathLst>
            </a:custGeom>
            <a:solidFill>
              <a:srgbClr val="F4DE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89" name="Freeform 3503">
              <a:extLst>
                <a:ext uri="{FF2B5EF4-FFF2-40B4-BE49-F238E27FC236}">
                  <a16:creationId xmlns:a16="http://schemas.microsoft.com/office/drawing/2014/main" id="{20D2B908-A273-4117-82D4-340794DFBD61}"/>
                </a:ext>
              </a:extLst>
            </p:cNvPr>
            <p:cNvSpPr>
              <a:spLocks noEditPoints="1"/>
            </p:cNvSpPr>
            <p:nvPr/>
          </p:nvSpPr>
          <p:spPr bwMode="auto">
            <a:xfrm>
              <a:off x="819" y="257"/>
              <a:ext cx="57" cy="3"/>
            </a:xfrm>
            <a:custGeom>
              <a:avLst/>
              <a:gdLst>
                <a:gd name="T0" fmla="*/ 24 w 24"/>
                <a:gd name="T1" fmla="*/ 1 h 1"/>
                <a:gd name="T2" fmla="*/ 21 w 24"/>
                <a:gd name="T3" fmla="*/ 1 h 1"/>
                <a:gd name="T4" fmla="*/ 21 w 24"/>
                <a:gd name="T5" fmla="*/ 1 h 1"/>
                <a:gd name="T6" fmla="*/ 21 w 24"/>
                <a:gd name="T7" fmla="*/ 1 h 1"/>
                <a:gd name="T8" fmla="*/ 24 w 24"/>
                <a:gd name="T9" fmla="*/ 1 h 1"/>
                <a:gd name="T10" fmla="*/ 24 w 24"/>
                <a:gd name="T11" fmla="*/ 1 h 1"/>
                <a:gd name="T12" fmla="*/ 0 w 24"/>
                <a:gd name="T13" fmla="*/ 0 h 1"/>
                <a:gd name="T14" fmla="*/ 1 w 24"/>
                <a:gd name="T15" fmla="*/ 0 h 1"/>
                <a:gd name="T16" fmla="*/ 1 w 24"/>
                <a:gd name="T17" fmla="*/ 0 h 1"/>
                <a:gd name="T18" fmla="*/ 17 w 24"/>
                <a:gd name="T19" fmla="*/ 1 h 1"/>
                <a:gd name="T20" fmla="*/ 19 w 24"/>
                <a:gd name="T21" fmla="*/ 1 h 1"/>
                <a:gd name="T22" fmla="*/ 17 w 24"/>
                <a:gd name="T23" fmla="*/ 1 h 1"/>
                <a:gd name="T24" fmla="*/ 0 w 24"/>
                <a:gd name="T2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1">
                  <a:moveTo>
                    <a:pt x="24" y="1"/>
                  </a:moveTo>
                  <a:cubicBezTo>
                    <a:pt x="23" y="1"/>
                    <a:pt x="22" y="1"/>
                    <a:pt x="21" y="1"/>
                  </a:cubicBezTo>
                  <a:cubicBezTo>
                    <a:pt x="21" y="1"/>
                    <a:pt x="21" y="1"/>
                    <a:pt x="21" y="1"/>
                  </a:cubicBezTo>
                  <a:cubicBezTo>
                    <a:pt x="21" y="1"/>
                    <a:pt x="21" y="1"/>
                    <a:pt x="21" y="1"/>
                  </a:cubicBezTo>
                  <a:cubicBezTo>
                    <a:pt x="22" y="1"/>
                    <a:pt x="23" y="1"/>
                    <a:pt x="24" y="1"/>
                  </a:cubicBezTo>
                  <a:cubicBezTo>
                    <a:pt x="24" y="1"/>
                    <a:pt x="24" y="1"/>
                    <a:pt x="24" y="1"/>
                  </a:cubicBezTo>
                  <a:moveTo>
                    <a:pt x="0" y="0"/>
                  </a:moveTo>
                  <a:cubicBezTo>
                    <a:pt x="0" y="0"/>
                    <a:pt x="1" y="0"/>
                    <a:pt x="1" y="0"/>
                  </a:cubicBezTo>
                  <a:cubicBezTo>
                    <a:pt x="1" y="0"/>
                    <a:pt x="1" y="0"/>
                    <a:pt x="1" y="0"/>
                  </a:cubicBezTo>
                  <a:cubicBezTo>
                    <a:pt x="6" y="1"/>
                    <a:pt x="11" y="1"/>
                    <a:pt x="17" y="1"/>
                  </a:cubicBezTo>
                  <a:cubicBezTo>
                    <a:pt x="18" y="1"/>
                    <a:pt x="18" y="1"/>
                    <a:pt x="19" y="1"/>
                  </a:cubicBezTo>
                  <a:cubicBezTo>
                    <a:pt x="18" y="1"/>
                    <a:pt x="18" y="1"/>
                    <a:pt x="17" y="1"/>
                  </a:cubicBezTo>
                  <a:cubicBezTo>
                    <a:pt x="11" y="1"/>
                    <a:pt x="5" y="1"/>
                    <a:pt x="0" y="0"/>
                  </a:cubicBezTo>
                </a:path>
              </a:pathLst>
            </a:custGeom>
            <a:solidFill>
              <a:srgbClr val="A9D0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90" name="Freeform 3504">
              <a:extLst>
                <a:ext uri="{FF2B5EF4-FFF2-40B4-BE49-F238E27FC236}">
                  <a16:creationId xmlns:a16="http://schemas.microsoft.com/office/drawing/2014/main" id="{241CE09F-E97E-4C30-A6D2-2EED58E151A5}"/>
                </a:ext>
              </a:extLst>
            </p:cNvPr>
            <p:cNvSpPr>
              <a:spLocks noEditPoints="1"/>
            </p:cNvSpPr>
            <p:nvPr/>
          </p:nvSpPr>
          <p:spPr bwMode="auto">
            <a:xfrm>
              <a:off x="756" y="238"/>
              <a:ext cx="120" cy="24"/>
            </a:xfrm>
            <a:custGeom>
              <a:avLst/>
              <a:gdLst>
                <a:gd name="T0" fmla="*/ 27 w 50"/>
                <a:gd name="T1" fmla="*/ 8 h 10"/>
                <a:gd name="T2" fmla="*/ 27 w 50"/>
                <a:gd name="T3" fmla="*/ 9 h 10"/>
                <a:gd name="T4" fmla="*/ 37 w 50"/>
                <a:gd name="T5" fmla="*/ 10 h 10"/>
                <a:gd name="T6" fmla="*/ 50 w 50"/>
                <a:gd name="T7" fmla="*/ 9 h 10"/>
                <a:gd name="T8" fmla="*/ 47 w 50"/>
                <a:gd name="T9" fmla="*/ 9 h 10"/>
                <a:gd name="T10" fmla="*/ 47 w 50"/>
                <a:gd name="T11" fmla="*/ 9 h 10"/>
                <a:gd name="T12" fmla="*/ 45 w 50"/>
                <a:gd name="T13" fmla="*/ 9 h 10"/>
                <a:gd name="T14" fmla="*/ 43 w 50"/>
                <a:gd name="T15" fmla="*/ 9 h 10"/>
                <a:gd name="T16" fmla="*/ 27 w 50"/>
                <a:gd name="T17" fmla="*/ 8 h 10"/>
                <a:gd name="T18" fmla="*/ 0 w 50"/>
                <a:gd name="T19" fmla="*/ 0 h 10"/>
                <a:gd name="T20" fmla="*/ 3 w 50"/>
                <a:gd name="T21" fmla="*/ 2 h 10"/>
                <a:gd name="T22" fmla="*/ 3 w 50"/>
                <a:gd name="T23" fmla="*/ 2 h 10"/>
                <a:gd name="T24" fmla="*/ 0 w 50"/>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0">
                  <a:moveTo>
                    <a:pt x="27" y="8"/>
                  </a:moveTo>
                  <a:cubicBezTo>
                    <a:pt x="27" y="9"/>
                    <a:pt x="27" y="9"/>
                    <a:pt x="27" y="9"/>
                  </a:cubicBezTo>
                  <a:cubicBezTo>
                    <a:pt x="30" y="9"/>
                    <a:pt x="34" y="10"/>
                    <a:pt x="37" y="10"/>
                  </a:cubicBezTo>
                  <a:cubicBezTo>
                    <a:pt x="41" y="10"/>
                    <a:pt x="45" y="9"/>
                    <a:pt x="50" y="9"/>
                  </a:cubicBezTo>
                  <a:cubicBezTo>
                    <a:pt x="49" y="9"/>
                    <a:pt x="48" y="9"/>
                    <a:pt x="47" y="9"/>
                  </a:cubicBezTo>
                  <a:cubicBezTo>
                    <a:pt x="47" y="9"/>
                    <a:pt x="47" y="9"/>
                    <a:pt x="47" y="9"/>
                  </a:cubicBezTo>
                  <a:cubicBezTo>
                    <a:pt x="46" y="9"/>
                    <a:pt x="45" y="9"/>
                    <a:pt x="45" y="9"/>
                  </a:cubicBezTo>
                  <a:cubicBezTo>
                    <a:pt x="44" y="9"/>
                    <a:pt x="44" y="9"/>
                    <a:pt x="43" y="9"/>
                  </a:cubicBezTo>
                  <a:cubicBezTo>
                    <a:pt x="37" y="9"/>
                    <a:pt x="32" y="9"/>
                    <a:pt x="27" y="8"/>
                  </a:cubicBezTo>
                  <a:moveTo>
                    <a:pt x="0" y="0"/>
                  </a:moveTo>
                  <a:cubicBezTo>
                    <a:pt x="0" y="0"/>
                    <a:pt x="1" y="1"/>
                    <a:pt x="3" y="2"/>
                  </a:cubicBezTo>
                  <a:cubicBezTo>
                    <a:pt x="3" y="2"/>
                    <a:pt x="3" y="2"/>
                    <a:pt x="3" y="2"/>
                  </a:cubicBezTo>
                  <a:cubicBezTo>
                    <a:pt x="2" y="1"/>
                    <a:pt x="1" y="0"/>
                    <a:pt x="0" y="0"/>
                  </a:cubicBezTo>
                </a:path>
              </a:pathLst>
            </a:custGeom>
            <a:solidFill>
              <a:srgbClr val="E29C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91" name="Freeform 3505">
              <a:extLst>
                <a:ext uri="{FF2B5EF4-FFF2-40B4-BE49-F238E27FC236}">
                  <a16:creationId xmlns:a16="http://schemas.microsoft.com/office/drawing/2014/main" id="{AC2982C4-766C-42B5-BC45-A7C9CD674011}"/>
                </a:ext>
              </a:extLst>
            </p:cNvPr>
            <p:cNvSpPr>
              <a:spLocks/>
            </p:cNvSpPr>
            <p:nvPr/>
          </p:nvSpPr>
          <p:spPr bwMode="auto">
            <a:xfrm>
              <a:off x="816" y="245"/>
              <a:ext cx="147" cy="15"/>
            </a:xfrm>
            <a:custGeom>
              <a:avLst/>
              <a:gdLst>
                <a:gd name="T0" fmla="*/ 61 w 61"/>
                <a:gd name="T1" fmla="*/ 0 h 6"/>
                <a:gd name="T2" fmla="*/ 14 w 61"/>
                <a:gd name="T3" fmla="*/ 4 h 6"/>
                <a:gd name="T4" fmla="*/ 1 w 61"/>
                <a:gd name="T5" fmla="*/ 3 h 6"/>
                <a:gd name="T6" fmla="*/ 0 w 61"/>
                <a:gd name="T7" fmla="*/ 3 h 6"/>
                <a:gd name="T8" fmla="*/ 1 w 61"/>
                <a:gd name="T9" fmla="*/ 5 h 6"/>
                <a:gd name="T10" fmla="*/ 1 w 61"/>
                <a:gd name="T11" fmla="*/ 5 h 6"/>
                <a:gd name="T12" fmla="*/ 18 w 61"/>
                <a:gd name="T13" fmla="*/ 6 h 6"/>
                <a:gd name="T14" fmla="*/ 20 w 61"/>
                <a:gd name="T15" fmla="*/ 6 h 6"/>
                <a:gd name="T16" fmla="*/ 22 w 61"/>
                <a:gd name="T17" fmla="*/ 6 h 6"/>
                <a:gd name="T18" fmla="*/ 22 w 61"/>
                <a:gd name="T19" fmla="*/ 6 h 6"/>
                <a:gd name="T20" fmla="*/ 25 w 61"/>
                <a:gd name="T21" fmla="*/ 6 h 6"/>
                <a:gd name="T22" fmla="*/ 61 w 61"/>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
                  <a:moveTo>
                    <a:pt x="61" y="0"/>
                  </a:moveTo>
                  <a:cubicBezTo>
                    <a:pt x="61" y="0"/>
                    <a:pt x="34" y="4"/>
                    <a:pt x="14" y="4"/>
                  </a:cubicBezTo>
                  <a:cubicBezTo>
                    <a:pt x="9" y="4"/>
                    <a:pt x="4" y="3"/>
                    <a:pt x="1" y="3"/>
                  </a:cubicBezTo>
                  <a:cubicBezTo>
                    <a:pt x="1" y="3"/>
                    <a:pt x="0" y="3"/>
                    <a:pt x="0" y="3"/>
                  </a:cubicBezTo>
                  <a:cubicBezTo>
                    <a:pt x="0" y="4"/>
                    <a:pt x="0" y="4"/>
                    <a:pt x="1" y="5"/>
                  </a:cubicBezTo>
                  <a:cubicBezTo>
                    <a:pt x="1" y="5"/>
                    <a:pt x="1" y="5"/>
                    <a:pt x="1" y="5"/>
                  </a:cubicBezTo>
                  <a:cubicBezTo>
                    <a:pt x="6" y="6"/>
                    <a:pt x="12" y="6"/>
                    <a:pt x="18" y="6"/>
                  </a:cubicBezTo>
                  <a:cubicBezTo>
                    <a:pt x="19" y="6"/>
                    <a:pt x="19" y="6"/>
                    <a:pt x="20" y="6"/>
                  </a:cubicBezTo>
                  <a:cubicBezTo>
                    <a:pt x="20" y="6"/>
                    <a:pt x="21" y="6"/>
                    <a:pt x="22" y="6"/>
                  </a:cubicBezTo>
                  <a:cubicBezTo>
                    <a:pt x="22" y="6"/>
                    <a:pt x="22" y="6"/>
                    <a:pt x="22" y="6"/>
                  </a:cubicBezTo>
                  <a:cubicBezTo>
                    <a:pt x="23" y="6"/>
                    <a:pt x="24" y="6"/>
                    <a:pt x="25" y="6"/>
                  </a:cubicBezTo>
                  <a:cubicBezTo>
                    <a:pt x="35" y="5"/>
                    <a:pt x="47" y="3"/>
                    <a:pt x="61" y="0"/>
                  </a:cubicBezTo>
                </a:path>
              </a:pathLst>
            </a:custGeom>
            <a:solidFill>
              <a:srgbClr val="EAA3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92" name="Freeform 3506">
              <a:extLst>
                <a:ext uri="{FF2B5EF4-FFF2-40B4-BE49-F238E27FC236}">
                  <a16:creationId xmlns:a16="http://schemas.microsoft.com/office/drawing/2014/main" id="{1C7B6A5F-87D9-44A7-BB4B-3DFDEDB6FE5A}"/>
                </a:ext>
              </a:extLst>
            </p:cNvPr>
            <p:cNvSpPr>
              <a:spLocks/>
            </p:cNvSpPr>
            <p:nvPr/>
          </p:nvSpPr>
          <p:spPr bwMode="auto">
            <a:xfrm>
              <a:off x="756" y="238"/>
              <a:ext cx="63" cy="19"/>
            </a:xfrm>
            <a:custGeom>
              <a:avLst/>
              <a:gdLst>
                <a:gd name="T0" fmla="*/ 0 w 26"/>
                <a:gd name="T1" fmla="*/ 0 h 8"/>
                <a:gd name="T2" fmla="*/ 0 w 26"/>
                <a:gd name="T3" fmla="*/ 0 h 8"/>
                <a:gd name="T4" fmla="*/ 3 w 26"/>
                <a:gd name="T5" fmla="*/ 2 h 8"/>
                <a:gd name="T6" fmla="*/ 3 w 26"/>
                <a:gd name="T7" fmla="*/ 2 h 8"/>
                <a:gd name="T8" fmla="*/ 26 w 26"/>
                <a:gd name="T9" fmla="*/ 8 h 8"/>
                <a:gd name="T10" fmla="*/ 25 w 26"/>
                <a:gd name="T11" fmla="*/ 6 h 8"/>
                <a:gd name="T12" fmla="*/ 0 w 2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6" h="8">
                  <a:moveTo>
                    <a:pt x="0" y="0"/>
                  </a:moveTo>
                  <a:cubicBezTo>
                    <a:pt x="0" y="0"/>
                    <a:pt x="0" y="0"/>
                    <a:pt x="0" y="0"/>
                  </a:cubicBezTo>
                  <a:cubicBezTo>
                    <a:pt x="1" y="0"/>
                    <a:pt x="2" y="1"/>
                    <a:pt x="3" y="2"/>
                  </a:cubicBezTo>
                  <a:cubicBezTo>
                    <a:pt x="3" y="2"/>
                    <a:pt x="3" y="2"/>
                    <a:pt x="3" y="2"/>
                  </a:cubicBezTo>
                  <a:cubicBezTo>
                    <a:pt x="8" y="5"/>
                    <a:pt x="15" y="7"/>
                    <a:pt x="26" y="8"/>
                  </a:cubicBezTo>
                  <a:cubicBezTo>
                    <a:pt x="25" y="7"/>
                    <a:pt x="25" y="7"/>
                    <a:pt x="25" y="6"/>
                  </a:cubicBezTo>
                  <a:cubicBezTo>
                    <a:pt x="8" y="3"/>
                    <a:pt x="0" y="0"/>
                    <a:pt x="0" y="0"/>
                  </a:cubicBezTo>
                </a:path>
              </a:pathLst>
            </a:custGeom>
            <a:solidFill>
              <a:srgbClr val="F1AC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93" name="Freeform 3507">
              <a:extLst>
                <a:ext uri="{FF2B5EF4-FFF2-40B4-BE49-F238E27FC236}">
                  <a16:creationId xmlns:a16="http://schemas.microsoft.com/office/drawing/2014/main" id="{C5951283-106D-48FD-AB7F-FD0C368FA87A}"/>
                </a:ext>
              </a:extLst>
            </p:cNvPr>
            <p:cNvSpPr>
              <a:spLocks/>
            </p:cNvSpPr>
            <p:nvPr/>
          </p:nvSpPr>
          <p:spPr bwMode="auto">
            <a:xfrm>
              <a:off x="763" y="243"/>
              <a:ext cx="58" cy="17"/>
            </a:xfrm>
            <a:custGeom>
              <a:avLst/>
              <a:gdLst>
                <a:gd name="T0" fmla="*/ 0 w 24"/>
                <a:gd name="T1" fmla="*/ 0 h 7"/>
                <a:gd name="T2" fmla="*/ 0 w 24"/>
                <a:gd name="T3" fmla="*/ 0 h 7"/>
                <a:gd name="T4" fmla="*/ 24 w 24"/>
                <a:gd name="T5" fmla="*/ 7 h 7"/>
                <a:gd name="T6" fmla="*/ 24 w 24"/>
                <a:gd name="T7" fmla="*/ 6 h 7"/>
                <a:gd name="T8" fmla="*/ 24 w 24"/>
                <a:gd name="T9" fmla="*/ 6 h 7"/>
                <a:gd name="T10" fmla="*/ 23 w 24"/>
                <a:gd name="T11" fmla="*/ 6 h 7"/>
                <a:gd name="T12" fmla="*/ 23 w 24"/>
                <a:gd name="T13" fmla="*/ 6 h 7"/>
                <a:gd name="T14" fmla="*/ 0 w 2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
                  <a:moveTo>
                    <a:pt x="0" y="0"/>
                  </a:moveTo>
                  <a:cubicBezTo>
                    <a:pt x="0" y="0"/>
                    <a:pt x="0" y="0"/>
                    <a:pt x="0" y="0"/>
                  </a:cubicBezTo>
                  <a:cubicBezTo>
                    <a:pt x="4" y="3"/>
                    <a:pt x="11" y="6"/>
                    <a:pt x="24" y="7"/>
                  </a:cubicBezTo>
                  <a:cubicBezTo>
                    <a:pt x="24" y="6"/>
                    <a:pt x="24" y="6"/>
                    <a:pt x="24" y="6"/>
                  </a:cubicBezTo>
                  <a:cubicBezTo>
                    <a:pt x="24" y="6"/>
                    <a:pt x="24" y="6"/>
                    <a:pt x="24" y="6"/>
                  </a:cubicBezTo>
                  <a:cubicBezTo>
                    <a:pt x="24" y="6"/>
                    <a:pt x="23" y="6"/>
                    <a:pt x="23" y="6"/>
                  </a:cubicBezTo>
                  <a:cubicBezTo>
                    <a:pt x="23" y="6"/>
                    <a:pt x="23" y="6"/>
                    <a:pt x="23" y="6"/>
                  </a:cubicBezTo>
                  <a:cubicBezTo>
                    <a:pt x="12" y="5"/>
                    <a:pt x="5" y="3"/>
                    <a:pt x="0" y="0"/>
                  </a:cubicBezTo>
                </a:path>
              </a:pathLst>
            </a:custGeom>
            <a:solidFill>
              <a:srgbClr val="E2A2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94" name="Freeform 3508">
              <a:extLst>
                <a:ext uri="{FF2B5EF4-FFF2-40B4-BE49-F238E27FC236}">
                  <a16:creationId xmlns:a16="http://schemas.microsoft.com/office/drawing/2014/main" id="{6518AAFA-8A84-4608-BFBA-51BCB123A79A}"/>
                </a:ext>
              </a:extLst>
            </p:cNvPr>
            <p:cNvSpPr>
              <a:spLocks/>
            </p:cNvSpPr>
            <p:nvPr/>
          </p:nvSpPr>
          <p:spPr bwMode="auto">
            <a:xfrm>
              <a:off x="763" y="243"/>
              <a:ext cx="56" cy="14"/>
            </a:xfrm>
            <a:custGeom>
              <a:avLst/>
              <a:gdLst>
                <a:gd name="T0" fmla="*/ 0 w 23"/>
                <a:gd name="T1" fmla="*/ 0 h 6"/>
                <a:gd name="T2" fmla="*/ 0 w 23"/>
                <a:gd name="T3" fmla="*/ 0 h 6"/>
                <a:gd name="T4" fmla="*/ 23 w 23"/>
                <a:gd name="T5" fmla="*/ 6 h 6"/>
                <a:gd name="T6" fmla="*/ 23 w 23"/>
                <a:gd name="T7" fmla="*/ 6 h 6"/>
                <a:gd name="T8" fmla="*/ 23 w 23"/>
                <a:gd name="T9" fmla="*/ 6 h 6"/>
                <a:gd name="T10" fmla="*/ 23 w 23"/>
                <a:gd name="T11" fmla="*/ 6 h 6"/>
                <a:gd name="T12" fmla="*/ 23 w 23"/>
                <a:gd name="T13" fmla="*/ 6 h 6"/>
                <a:gd name="T14" fmla="*/ 0 w 23"/>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6">
                  <a:moveTo>
                    <a:pt x="0" y="0"/>
                  </a:moveTo>
                  <a:cubicBezTo>
                    <a:pt x="0" y="0"/>
                    <a:pt x="0" y="0"/>
                    <a:pt x="0" y="0"/>
                  </a:cubicBezTo>
                  <a:cubicBezTo>
                    <a:pt x="5" y="3"/>
                    <a:pt x="12" y="5"/>
                    <a:pt x="23" y="6"/>
                  </a:cubicBezTo>
                  <a:cubicBezTo>
                    <a:pt x="23" y="6"/>
                    <a:pt x="23" y="6"/>
                    <a:pt x="23" y="6"/>
                  </a:cubicBezTo>
                  <a:cubicBezTo>
                    <a:pt x="23" y="6"/>
                    <a:pt x="23" y="6"/>
                    <a:pt x="23" y="6"/>
                  </a:cubicBezTo>
                  <a:cubicBezTo>
                    <a:pt x="23" y="6"/>
                    <a:pt x="23" y="6"/>
                    <a:pt x="23" y="6"/>
                  </a:cubicBezTo>
                  <a:cubicBezTo>
                    <a:pt x="23" y="6"/>
                    <a:pt x="23" y="6"/>
                    <a:pt x="23" y="6"/>
                  </a:cubicBezTo>
                  <a:cubicBezTo>
                    <a:pt x="12" y="5"/>
                    <a:pt x="5" y="3"/>
                    <a:pt x="0" y="0"/>
                  </a:cubicBezTo>
                </a:path>
              </a:pathLst>
            </a:custGeom>
            <a:solidFill>
              <a:srgbClr val="EAA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95" name="Freeform 3509">
              <a:extLst>
                <a:ext uri="{FF2B5EF4-FFF2-40B4-BE49-F238E27FC236}">
                  <a16:creationId xmlns:a16="http://schemas.microsoft.com/office/drawing/2014/main" id="{6E2637E0-202B-4913-9AD2-022A9B7F9062}"/>
                </a:ext>
              </a:extLst>
            </p:cNvPr>
            <p:cNvSpPr>
              <a:spLocks/>
            </p:cNvSpPr>
            <p:nvPr/>
          </p:nvSpPr>
          <p:spPr bwMode="auto">
            <a:xfrm>
              <a:off x="763" y="243"/>
              <a:ext cx="56" cy="14"/>
            </a:xfrm>
            <a:custGeom>
              <a:avLst/>
              <a:gdLst>
                <a:gd name="T0" fmla="*/ 0 w 23"/>
                <a:gd name="T1" fmla="*/ 0 h 6"/>
                <a:gd name="T2" fmla="*/ 0 w 23"/>
                <a:gd name="T3" fmla="*/ 0 h 6"/>
                <a:gd name="T4" fmla="*/ 23 w 23"/>
                <a:gd name="T5" fmla="*/ 6 h 6"/>
                <a:gd name="T6" fmla="*/ 23 w 23"/>
                <a:gd name="T7" fmla="*/ 6 h 6"/>
                <a:gd name="T8" fmla="*/ 0 w 23"/>
                <a:gd name="T9" fmla="*/ 0 h 6"/>
              </a:gdLst>
              <a:ahLst/>
              <a:cxnLst>
                <a:cxn ang="0">
                  <a:pos x="T0" y="T1"/>
                </a:cxn>
                <a:cxn ang="0">
                  <a:pos x="T2" y="T3"/>
                </a:cxn>
                <a:cxn ang="0">
                  <a:pos x="T4" y="T5"/>
                </a:cxn>
                <a:cxn ang="0">
                  <a:pos x="T6" y="T7"/>
                </a:cxn>
                <a:cxn ang="0">
                  <a:pos x="T8" y="T9"/>
                </a:cxn>
              </a:cxnLst>
              <a:rect l="0" t="0" r="r" b="b"/>
              <a:pathLst>
                <a:path w="23" h="6">
                  <a:moveTo>
                    <a:pt x="0" y="0"/>
                  </a:moveTo>
                  <a:cubicBezTo>
                    <a:pt x="0" y="0"/>
                    <a:pt x="0" y="0"/>
                    <a:pt x="0" y="0"/>
                  </a:cubicBezTo>
                  <a:cubicBezTo>
                    <a:pt x="5" y="3"/>
                    <a:pt x="12" y="5"/>
                    <a:pt x="23" y="6"/>
                  </a:cubicBezTo>
                  <a:cubicBezTo>
                    <a:pt x="23" y="6"/>
                    <a:pt x="23" y="6"/>
                    <a:pt x="23" y="6"/>
                  </a:cubicBezTo>
                  <a:cubicBezTo>
                    <a:pt x="12" y="5"/>
                    <a:pt x="5" y="3"/>
                    <a:pt x="0" y="0"/>
                  </a:cubicBezTo>
                </a:path>
              </a:pathLst>
            </a:custGeom>
            <a:solidFill>
              <a:srgbClr val="F2B0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96" name="Freeform 3510">
              <a:extLst>
                <a:ext uri="{FF2B5EF4-FFF2-40B4-BE49-F238E27FC236}">
                  <a16:creationId xmlns:a16="http://schemas.microsoft.com/office/drawing/2014/main" id="{89C98D89-C311-4362-B60C-2E660A81759B}"/>
                </a:ext>
              </a:extLst>
            </p:cNvPr>
            <p:cNvSpPr>
              <a:spLocks/>
            </p:cNvSpPr>
            <p:nvPr/>
          </p:nvSpPr>
          <p:spPr bwMode="auto">
            <a:xfrm>
              <a:off x="960" y="1349"/>
              <a:ext cx="123" cy="77"/>
            </a:xfrm>
            <a:custGeom>
              <a:avLst/>
              <a:gdLst>
                <a:gd name="T0" fmla="*/ 51 w 51"/>
                <a:gd name="T1" fmla="*/ 0 h 32"/>
                <a:gd name="T2" fmla="*/ 48 w 51"/>
                <a:gd name="T3" fmla="*/ 3 h 32"/>
                <a:gd name="T4" fmla="*/ 41 w 51"/>
                <a:gd name="T5" fmla="*/ 8 h 32"/>
                <a:gd name="T6" fmla="*/ 22 w 51"/>
                <a:gd name="T7" fmla="*/ 18 h 32"/>
                <a:gd name="T8" fmla="*/ 0 w 51"/>
                <a:gd name="T9" fmla="*/ 24 h 32"/>
                <a:gd name="T10" fmla="*/ 1 w 51"/>
                <a:gd name="T11" fmla="*/ 32 h 32"/>
                <a:gd name="T12" fmla="*/ 44 w 51"/>
                <a:gd name="T13" fmla="*/ 16 h 32"/>
                <a:gd name="T14" fmla="*/ 51 w 51"/>
                <a:gd name="T15" fmla="*/ 0 h 32"/>
                <a:gd name="T16" fmla="*/ 51 w 51"/>
                <a:gd name="T17" fmla="*/ 0 h 32"/>
                <a:gd name="T18" fmla="*/ 51 w 51"/>
                <a:gd name="T19" fmla="*/ 0 h 32"/>
                <a:gd name="T20" fmla="*/ 51 w 51"/>
                <a:gd name="T21" fmla="*/ 0 h 32"/>
                <a:gd name="T22" fmla="*/ 51 w 51"/>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32">
                  <a:moveTo>
                    <a:pt x="51" y="0"/>
                  </a:moveTo>
                  <a:cubicBezTo>
                    <a:pt x="50" y="1"/>
                    <a:pt x="49" y="2"/>
                    <a:pt x="48" y="3"/>
                  </a:cubicBezTo>
                  <a:cubicBezTo>
                    <a:pt x="46" y="4"/>
                    <a:pt x="44" y="6"/>
                    <a:pt x="41" y="8"/>
                  </a:cubicBezTo>
                  <a:cubicBezTo>
                    <a:pt x="36" y="12"/>
                    <a:pt x="29" y="15"/>
                    <a:pt x="22" y="18"/>
                  </a:cubicBezTo>
                  <a:cubicBezTo>
                    <a:pt x="15" y="20"/>
                    <a:pt x="8" y="22"/>
                    <a:pt x="0" y="24"/>
                  </a:cubicBezTo>
                  <a:cubicBezTo>
                    <a:pt x="1" y="26"/>
                    <a:pt x="1" y="29"/>
                    <a:pt x="1" y="32"/>
                  </a:cubicBezTo>
                  <a:cubicBezTo>
                    <a:pt x="26" y="28"/>
                    <a:pt x="39" y="20"/>
                    <a:pt x="44" y="16"/>
                  </a:cubicBezTo>
                  <a:cubicBezTo>
                    <a:pt x="51" y="10"/>
                    <a:pt x="51" y="1"/>
                    <a:pt x="51" y="0"/>
                  </a:cubicBezTo>
                  <a:cubicBezTo>
                    <a:pt x="51" y="0"/>
                    <a:pt x="51" y="0"/>
                    <a:pt x="51" y="0"/>
                  </a:cubicBezTo>
                  <a:cubicBezTo>
                    <a:pt x="51" y="0"/>
                    <a:pt x="51" y="0"/>
                    <a:pt x="51" y="0"/>
                  </a:cubicBezTo>
                  <a:cubicBezTo>
                    <a:pt x="51" y="0"/>
                    <a:pt x="51" y="0"/>
                    <a:pt x="51" y="0"/>
                  </a:cubicBezTo>
                  <a:cubicBezTo>
                    <a:pt x="51" y="0"/>
                    <a:pt x="51" y="0"/>
                    <a:pt x="51" y="0"/>
                  </a:cubicBezTo>
                </a:path>
              </a:pathLst>
            </a:custGeom>
            <a:solidFill>
              <a:srgbClr val="79A7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97" name="Freeform 3511">
              <a:extLst>
                <a:ext uri="{FF2B5EF4-FFF2-40B4-BE49-F238E27FC236}">
                  <a16:creationId xmlns:a16="http://schemas.microsoft.com/office/drawing/2014/main" id="{4E3E5FBE-98F0-4034-93F8-DD3E3C86BCB9}"/>
                </a:ext>
              </a:extLst>
            </p:cNvPr>
            <p:cNvSpPr>
              <a:spLocks noEditPoints="1"/>
            </p:cNvSpPr>
            <p:nvPr/>
          </p:nvSpPr>
          <p:spPr bwMode="auto">
            <a:xfrm>
              <a:off x="960" y="1349"/>
              <a:ext cx="123" cy="58"/>
            </a:xfrm>
            <a:custGeom>
              <a:avLst/>
              <a:gdLst>
                <a:gd name="T0" fmla="*/ 22 w 51"/>
                <a:gd name="T1" fmla="*/ 18 h 24"/>
                <a:gd name="T2" fmla="*/ 16 w 51"/>
                <a:gd name="T3" fmla="*/ 20 h 24"/>
                <a:gd name="T4" fmla="*/ 5 w 51"/>
                <a:gd name="T5" fmla="*/ 23 h 24"/>
                <a:gd name="T6" fmla="*/ 5 w 51"/>
                <a:gd name="T7" fmla="*/ 23 h 24"/>
                <a:gd name="T8" fmla="*/ 5 w 51"/>
                <a:gd name="T9" fmla="*/ 23 h 24"/>
                <a:gd name="T10" fmla="*/ 0 w 51"/>
                <a:gd name="T11" fmla="*/ 24 h 24"/>
                <a:gd name="T12" fmla="*/ 0 w 51"/>
                <a:gd name="T13" fmla="*/ 24 h 24"/>
                <a:gd name="T14" fmla="*/ 22 w 51"/>
                <a:gd name="T15" fmla="*/ 18 h 24"/>
                <a:gd name="T16" fmla="*/ 22 w 51"/>
                <a:gd name="T17" fmla="*/ 18 h 24"/>
                <a:gd name="T18" fmla="*/ 51 w 51"/>
                <a:gd name="T19" fmla="*/ 0 h 24"/>
                <a:gd name="T20" fmla="*/ 49 w 51"/>
                <a:gd name="T21" fmla="*/ 2 h 24"/>
                <a:gd name="T22" fmla="*/ 48 w 51"/>
                <a:gd name="T23" fmla="*/ 3 h 24"/>
                <a:gd name="T24" fmla="*/ 48 w 51"/>
                <a:gd name="T25" fmla="*/ 3 h 24"/>
                <a:gd name="T26" fmla="*/ 51 w 51"/>
                <a:gd name="T27" fmla="*/ 0 h 24"/>
                <a:gd name="T28" fmla="*/ 51 w 51"/>
                <a:gd name="T2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24">
                  <a:moveTo>
                    <a:pt x="22" y="18"/>
                  </a:moveTo>
                  <a:cubicBezTo>
                    <a:pt x="20" y="18"/>
                    <a:pt x="18" y="19"/>
                    <a:pt x="16" y="20"/>
                  </a:cubicBezTo>
                  <a:cubicBezTo>
                    <a:pt x="13" y="21"/>
                    <a:pt x="9" y="22"/>
                    <a:pt x="5" y="23"/>
                  </a:cubicBezTo>
                  <a:cubicBezTo>
                    <a:pt x="5" y="23"/>
                    <a:pt x="5" y="23"/>
                    <a:pt x="5" y="23"/>
                  </a:cubicBezTo>
                  <a:cubicBezTo>
                    <a:pt x="5" y="23"/>
                    <a:pt x="5" y="23"/>
                    <a:pt x="5" y="23"/>
                  </a:cubicBezTo>
                  <a:cubicBezTo>
                    <a:pt x="3" y="23"/>
                    <a:pt x="2" y="23"/>
                    <a:pt x="0" y="24"/>
                  </a:cubicBezTo>
                  <a:cubicBezTo>
                    <a:pt x="0" y="24"/>
                    <a:pt x="0" y="24"/>
                    <a:pt x="0" y="24"/>
                  </a:cubicBezTo>
                  <a:cubicBezTo>
                    <a:pt x="8" y="22"/>
                    <a:pt x="15" y="20"/>
                    <a:pt x="22" y="18"/>
                  </a:cubicBezTo>
                  <a:cubicBezTo>
                    <a:pt x="22" y="18"/>
                    <a:pt x="22" y="18"/>
                    <a:pt x="22" y="18"/>
                  </a:cubicBezTo>
                  <a:moveTo>
                    <a:pt x="51" y="0"/>
                  </a:moveTo>
                  <a:cubicBezTo>
                    <a:pt x="51" y="1"/>
                    <a:pt x="50" y="1"/>
                    <a:pt x="49" y="2"/>
                  </a:cubicBezTo>
                  <a:cubicBezTo>
                    <a:pt x="49" y="2"/>
                    <a:pt x="48" y="3"/>
                    <a:pt x="48" y="3"/>
                  </a:cubicBezTo>
                  <a:cubicBezTo>
                    <a:pt x="48" y="3"/>
                    <a:pt x="48" y="3"/>
                    <a:pt x="48" y="3"/>
                  </a:cubicBezTo>
                  <a:cubicBezTo>
                    <a:pt x="49" y="2"/>
                    <a:pt x="50" y="1"/>
                    <a:pt x="51" y="0"/>
                  </a:cubicBezTo>
                  <a:cubicBezTo>
                    <a:pt x="51" y="0"/>
                    <a:pt x="51" y="0"/>
                    <a:pt x="51" y="0"/>
                  </a:cubicBezTo>
                </a:path>
              </a:pathLst>
            </a:custGeom>
            <a:solidFill>
              <a:srgbClr val="5093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500" name="Group 3515">
            <a:extLst>
              <a:ext uri="{FF2B5EF4-FFF2-40B4-BE49-F238E27FC236}">
                <a16:creationId xmlns:a16="http://schemas.microsoft.com/office/drawing/2014/main" id="{EB34EB0C-72C9-4013-AF8F-6C37AB5DBF4F}"/>
              </a:ext>
            </a:extLst>
          </p:cNvPr>
          <p:cNvGrpSpPr>
            <a:grpSpLocks noChangeAspect="1"/>
          </p:cNvGrpSpPr>
          <p:nvPr/>
        </p:nvGrpSpPr>
        <p:grpSpPr bwMode="auto">
          <a:xfrm rot="8100000">
            <a:off x="5135565" y="2858429"/>
            <a:ext cx="481185" cy="288925"/>
            <a:chOff x="613" y="430"/>
            <a:chExt cx="901" cy="541"/>
          </a:xfrm>
        </p:grpSpPr>
        <p:sp>
          <p:nvSpPr>
            <p:cNvPr id="5502" name="Freeform 3516">
              <a:extLst>
                <a:ext uri="{FF2B5EF4-FFF2-40B4-BE49-F238E27FC236}">
                  <a16:creationId xmlns:a16="http://schemas.microsoft.com/office/drawing/2014/main" id="{35EC02F5-10CE-495C-9AD8-6FC9590BD117}"/>
                </a:ext>
              </a:extLst>
            </p:cNvPr>
            <p:cNvSpPr>
              <a:spLocks/>
            </p:cNvSpPr>
            <p:nvPr/>
          </p:nvSpPr>
          <p:spPr bwMode="auto">
            <a:xfrm>
              <a:off x="668" y="430"/>
              <a:ext cx="846" cy="279"/>
            </a:xfrm>
            <a:custGeom>
              <a:avLst/>
              <a:gdLst>
                <a:gd name="T0" fmla="*/ 190 w 354"/>
                <a:gd name="T1" fmla="*/ 46 h 116"/>
                <a:gd name="T2" fmla="*/ 162 w 354"/>
                <a:gd name="T3" fmla="*/ 37 h 116"/>
                <a:gd name="T4" fmla="*/ 148 w 354"/>
                <a:gd name="T5" fmla="*/ 43 h 116"/>
                <a:gd name="T6" fmla="*/ 135 w 354"/>
                <a:gd name="T7" fmla="*/ 29 h 116"/>
                <a:gd name="T8" fmla="*/ 0 w 354"/>
                <a:gd name="T9" fmla="*/ 0 h 116"/>
                <a:gd name="T10" fmla="*/ 114 w 354"/>
                <a:gd name="T11" fmla="*/ 45 h 116"/>
                <a:gd name="T12" fmla="*/ 354 w 354"/>
                <a:gd name="T13" fmla="*/ 116 h 116"/>
                <a:gd name="T14" fmla="*/ 190 w 354"/>
                <a:gd name="T15" fmla="*/ 46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4" h="116">
                  <a:moveTo>
                    <a:pt x="190" y="46"/>
                  </a:moveTo>
                  <a:cubicBezTo>
                    <a:pt x="181" y="43"/>
                    <a:pt x="172" y="40"/>
                    <a:pt x="162" y="37"/>
                  </a:cubicBezTo>
                  <a:cubicBezTo>
                    <a:pt x="159" y="42"/>
                    <a:pt x="154" y="44"/>
                    <a:pt x="148" y="43"/>
                  </a:cubicBezTo>
                  <a:cubicBezTo>
                    <a:pt x="141" y="43"/>
                    <a:pt x="135" y="37"/>
                    <a:pt x="135" y="29"/>
                  </a:cubicBezTo>
                  <a:cubicBezTo>
                    <a:pt x="67" y="11"/>
                    <a:pt x="0" y="0"/>
                    <a:pt x="0" y="0"/>
                  </a:cubicBezTo>
                  <a:cubicBezTo>
                    <a:pt x="114" y="45"/>
                    <a:pt x="114" y="45"/>
                    <a:pt x="114" y="45"/>
                  </a:cubicBezTo>
                  <a:cubicBezTo>
                    <a:pt x="354" y="116"/>
                    <a:pt x="354" y="116"/>
                    <a:pt x="354" y="116"/>
                  </a:cubicBezTo>
                  <a:cubicBezTo>
                    <a:pt x="190" y="46"/>
                    <a:pt x="190" y="46"/>
                    <a:pt x="190" y="46"/>
                  </a:cubicBezTo>
                </a:path>
              </a:pathLst>
            </a:custGeom>
            <a:solidFill>
              <a:srgbClr val="FDE1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03" name="Freeform 3517">
              <a:extLst>
                <a:ext uri="{FF2B5EF4-FFF2-40B4-BE49-F238E27FC236}">
                  <a16:creationId xmlns:a16="http://schemas.microsoft.com/office/drawing/2014/main" id="{2FD694BE-BDD8-4CEF-910C-192533EAF586}"/>
                </a:ext>
              </a:extLst>
            </p:cNvPr>
            <p:cNvSpPr>
              <a:spLocks/>
            </p:cNvSpPr>
            <p:nvPr/>
          </p:nvSpPr>
          <p:spPr bwMode="auto">
            <a:xfrm>
              <a:off x="893" y="538"/>
              <a:ext cx="621" cy="433"/>
            </a:xfrm>
            <a:custGeom>
              <a:avLst/>
              <a:gdLst>
                <a:gd name="T0" fmla="*/ 260 w 260"/>
                <a:gd name="T1" fmla="*/ 71 h 180"/>
                <a:gd name="T2" fmla="*/ 224 w 260"/>
                <a:gd name="T3" fmla="*/ 156 h 180"/>
                <a:gd name="T4" fmla="*/ 155 w 260"/>
                <a:gd name="T5" fmla="*/ 160 h 180"/>
                <a:gd name="T6" fmla="*/ 146 w 260"/>
                <a:gd name="T7" fmla="*/ 161 h 180"/>
                <a:gd name="T8" fmla="*/ 136 w 260"/>
                <a:gd name="T9" fmla="*/ 153 h 180"/>
                <a:gd name="T10" fmla="*/ 123 w 260"/>
                <a:gd name="T11" fmla="*/ 163 h 180"/>
                <a:gd name="T12" fmla="*/ 123 w 260"/>
                <a:gd name="T13" fmla="*/ 164 h 180"/>
                <a:gd name="T14" fmla="*/ 63 w 260"/>
                <a:gd name="T15" fmla="*/ 172 h 180"/>
                <a:gd name="T16" fmla="*/ 43 w 260"/>
                <a:gd name="T17" fmla="*/ 153 h 180"/>
                <a:gd name="T18" fmla="*/ 19 w 260"/>
                <a:gd name="T19" fmla="*/ 173 h 180"/>
                <a:gd name="T20" fmla="*/ 19 w 260"/>
                <a:gd name="T21" fmla="*/ 177 h 180"/>
                <a:gd name="T22" fmla="*/ 1 w 260"/>
                <a:gd name="T23" fmla="*/ 180 h 180"/>
                <a:gd name="T24" fmla="*/ 5 w 260"/>
                <a:gd name="T25" fmla="*/ 66 h 180"/>
                <a:gd name="T26" fmla="*/ 8 w 260"/>
                <a:gd name="T27" fmla="*/ 44 h 180"/>
                <a:gd name="T28" fmla="*/ 20 w 260"/>
                <a:gd name="T29" fmla="*/ 0 h 180"/>
                <a:gd name="T30" fmla="*/ 260 w 260"/>
                <a:gd name="T31" fmla="*/ 71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 h="180">
                  <a:moveTo>
                    <a:pt x="260" y="71"/>
                  </a:moveTo>
                  <a:cubicBezTo>
                    <a:pt x="224" y="156"/>
                    <a:pt x="224" y="156"/>
                    <a:pt x="224" y="156"/>
                  </a:cubicBezTo>
                  <a:cubicBezTo>
                    <a:pt x="155" y="160"/>
                    <a:pt x="155" y="160"/>
                    <a:pt x="155" y="160"/>
                  </a:cubicBezTo>
                  <a:cubicBezTo>
                    <a:pt x="146" y="161"/>
                    <a:pt x="146" y="161"/>
                    <a:pt x="146" y="161"/>
                  </a:cubicBezTo>
                  <a:cubicBezTo>
                    <a:pt x="145" y="157"/>
                    <a:pt x="141" y="153"/>
                    <a:pt x="136" y="153"/>
                  </a:cubicBezTo>
                  <a:cubicBezTo>
                    <a:pt x="130" y="152"/>
                    <a:pt x="124" y="157"/>
                    <a:pt x="123" y="163"/>
                  </a:cubicBezTo>
                  <a:cubicBezTo>
                    <a:pt x="123" y="164"/>
                    <a:pt x="123" y="164"/>
                    <a:pt x="123" y="164"/>
                  </a:cubicBezTo>
                  <a:cubicBezTo>
                    <a:pt x="63" y="172"/>
                    <a:pt x="63" y="172"/>
                    <a:pt x="63" y="172"/>
                  </a:cubicBezTo>
                  <a:cubicBezTo>
                    <a:pt x="61" y="162"/>
                    <a:pt x="54" y="154"/>
                    <a:pt x="43" y="153"/>
                  </a:cubicBezTo>
                  <a:cubicBezTo>
                    <a:pt x="31" y="152"/>
                    <a:pt x="20" y="161"/>
                    <a:pt x="19" y="173"/>
                  </a:cubicBezTo>
                  <a:cubicBezTo>
                    <a:pt x="19" y="174"/>
                    <a:pt x="19" y="176"/>
                    <a:pt x="19" y="177"/>
                  </a:cubicBezTo>
                  <a:cubicBezTo>
                    <a:pt x="1" y="180"/>
                    <a:pt x="1" y="180"/>
                    <a:pt x="1" y="180"/>
                  </a:cubicBezTo>
                  <a:cubicBezTo>
                    <a:pt x="0" y="130"/>
                    <a:pt x="2" y="93"/>
                    <a:pt x="5" y="66"/>
                  </a:cubicBezTo>
                  <a:cubicBezTo>
                    <a:pt x="6" y="58"/>
                    <a:pt x="7" y="51"/>
                    <a:pt x="8" y="44"/>
                  </a:cubicBezTo>
                  <a:cubicBezTo>
                    <a:pt x="14" y="9"/>
                    <a:pt x="20" y="0"/>
                    <a:pt x="20" y="0"/>
                  </a:cubicBezTo>
                  <a:cubicBezTo>
                    <a:pt x="260" y="71"/>
                    <a:pt x="260" y="71"/>
                    <a:pt x="260" y="71"/>
                  </a:cubicBezTo>
                </a:path>
              </a:pathLst>
            </a:custGeom>
            <a:solidFill>
              <a:srgbClr val="FFCF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04" name="Freeform 3518">
              <a:extLst>
                <a:ext uri="{FF2B5EF4-FFF2-40B4-BE49-F238E27FC236}">
                  <a16:creationId xmlns:a16="http://schemas.microsoft.com/office/drawing/2014/main" id="{A756D0B9-CBA5-4BFC-8899-BBDB20D25455}"/>
                </a:ext>
              </a:extLst>
            </p:cNvPr>
            <p:cNvSpPr>
              <a:spLocks/>
            </p:cNvSpPr>
            <p:nvPr/>
          </p:nvSpPr>
          <p:spPr bwMode="auto">
            <a:xfrm>
              <a:off x="1017" y="622"/>
              <a:ext cx="160" cy="166"/>
            </a:xfrm>
            <a:custGeom>
              <a:avLst/>
              <a:gdLst>
                <a:gd name="T0" fmla="*/ 48 w 67"/>
                <a:gd name="T1" fmla="*/ 53 h 69"/>
                <a:gd name="T2" fmla="*/ 46 w 67"/>
                <a:gd name="T3" fmla="*/ 54 h 69"/>
                <a:gd name="T4" fmla="*/ 19 w 67"/>
                <a:gd name="T5" fmla="*/ 20 h 69"/>
                <a:gd name="T6" fmla="*/ 19 w 67"/>
                <a:gd name="T7" fmla="*/ 20 h 69"/>
                <a:gd name="T8" fmla="*/ 48 w 67"/>
                <a:gd name="T9" fmla="*/ 53 h 69"/>
              </a:gdLst>
              <a:ahLst/>
              <a:cxnLst>
                <a:cxn ang="0">
                  <a:pos x="T0" y="T1"/>
                </a:cxn>
                <a:cxn ang="0">
                  <a:pos x="T2" y="T3"/>
                </a:cxn>
                <a:cxn ang="0">
                  <a:pos x="T4" y="T5"/>
                </a:cxn>
                <a:cxn ang="0">
                  <a:pos x="T6" y="T7"/>
                </a:cxn>
                <a:cxn ang="0">
                  <a:pos x="T8" y="T9"/>
                </a:cxn>
              </a:cxnLst>
              <a:rect l="0" t="0" r="r" b="b"/>
              <a:pathLst>
                <a:path w="67" h="69">
                  <a:moveTo>
                    <a:pt x="48" y="53"/>
                  </a:moveTo>
                  <a:cubicBezTo>
                    <a:pt x="47" y="53"/>
                    <a:pt x="46" y="54"/>
                    <a:pt x="46" y="54"/>
                  </a:cubicBezTo>
                  <a:cubicBezTo>
                    <a:pt x="22" y="69"/>
                    <a:pt x="0" y="34"/>
                    <a:pt x="19" y="20"/>
                  </a:cubicBezTo>
                  <a:cubicBezTo>
                    <a:pt x="19" y="20"/>
                    <a:pt x="19" y="20"/>
                    <a:pt x="19" y="20"/>
                  </a:cubicBezTo>
                  <a:cubicBezTo>
                    <a:pt x="47" y="0"/>
                    <a:pt x="67" y="37"/>
                    <a:pt x="48" y="53"/>
                  </a:cubicBezTo>
                </a:path>
              </a:pathLst>
            </a:custGeom>
            <a:solidFill>
              <a:srgbClr val="F2AA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05" name="Freeform 3519">
              <a:extLst>
                <a:ext uri="{FF2B5EF4-FFF2-40B4-BE49-F238E27FC236}">
                  <a16:creationId xmlns:a16="http://schemas.microsoft.com/office/drawing/2014/main" id="{66CA6278-89E6-48E3-8272-0813060D7A43}"/>
                </a:ext>
              </a:extLst>
            </p:cNvPr>
            <p:cNvSpPr>
              <a:spLocks/>
            </p:cNvSpPr>
            <p:nvPr/>
          </p:nvSpPr>
          <p:spPr bwMode="auto">
            <a:xfrm>
              <a:off x="1201" y="757"/>
              <a:ext cx="76" cy="81"/>
            </a:xfrm>
            <a:custGeom>
              <a:avLst/>
              <a:gdLst>
                <a:gd name="T0" fmla="*/ 1 w 32"/>
                <a:gd name="T1" fmla="*/ 21 h 34"/>
                <a:gd name="T2" fmla="*/ 0 w 32"/>
                <a:gd name="T3" fmla="*/ 14 h 34"/>
                <a:gd name="T4" fmla="*/ 27 w 32"/>
                <a:gd name="T5" fmla="*/ 12 h 34"/>
                <a:gd name="T6" fmla="*/ 28 w 32"/>
                <a:gd name="T7" fmla="*/ 14 h 34"/>
                <a:gd name="T8" fmla="*/ 1 w 32"/>
                <a:gd name="T9" fmla="*/ 21 h 34"/>
              </a:gdLst>
              <a:ahLst/>
              <a:cxnLst>
                <a:cxn ang="0">
                  <a:pos x="T0" y="T1"/>
                </a:cxn>
                <a:cxn ang="0">
                  <a:pos x="T2" y="T3"/>
                </a:cxn>
                <a:cxn ang="0">
                  <a:pos x="T4" y="T5"/>
                </a:cxn>
                <a:cxn ang="0">
                  <a:pos x="T6" y="T7"/>
                </a:cxn>
                <a:cxn ang="0">
                  <a:pos x="T8" y="T9"/>
                </a:cxn>
              </a:cxnLst>
              <a:rect l="0" t="0" r="r" b="b"/>
              <a:pathLst>
                <a:path w="32" h="34">
                  <a:moveTo>
                    <a:pt x="1" y="21"/>
                  </a:moveTo>
                  <a:cubicBezTo>
                    <a:pt x="0" y="18"/>
                    <a:pt x="0" y="16"/>
                    <a:pt x="0" y="14"/>
                  </a:cubicBezTo>
                  <a:cubicBezTo>
                    <a:pt x="4" y="3"/>
                    <a:pt x="22" y="0"/>
                    <a:pt x="27" y="12"/>
                  </a:cubicBezTo>
                  <a:cubicBezTo>
                    <a:pt x="28" y="13"/>
                    <a:pt x="28" y="14"/>
                    <a:pt x="28" y="14"/>
                  </a:cubicBezTo>
                  <a:cubicBezTo>
                    <a:pt x="32" y="30"/>
                    <a:pt x="4" y="34"/>
                    <a:pt x="1" y="21"/>
                  </a:cubicBezTo>
                </a:path>
              </a:pathLst>
            </a:custGeom>
            <a:solidFill>
              <a:srgbClr val="F2AA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06" name="Freeform 3520">
              <a:extLst>
                <a:ext uri="{FF2B5EF4-FFF2-40B4-BE49-F238E27FC236}">
                  <a16:creationId xmlns:a16="http://schemas.microsoft.com/office/drawing/2014/main" id="{257C459F-1665-4C78-94B0-D6F7CAFAFD54}"/>
                </a:ext>
              </a:extLst>
            </p:cNvPr>
            <p:cNvSpPr>
              <a:spLocks/>
            </p:cNvSpPr>
            <p:nvPr/>
          </p:nvSpPr>
          <p:spPr bwMode="auto">
            <a:xfrm>
              <a:off x="1354" y="697"/>
              <a:ext cx="81" cy="55"/>
            </a:xfrm>
            <a:custGeom>
              <a:avLst/>
              <a:gdLst>
                <a:gd name="T0" fmla="*/ 21 w 34"/>
                <a:gd name="T1" fmla="*/ 22 h 23"/>
                <a:gd name="T2" fmla="*/ 13 w 34"/>
                <a:gd name="T3" fmla="*/ 23 h 23"/>
                <a:gd name="T4" fmla="*/ 11 w 34"/>
                <a:gd name="T5" fmla="*/ 1 h 23"/>
                <a:gd name="T6" fmla="*/ 18 w 34"/>
                <a:gd name="T7" fmla="*/ 0 h 23"/>
                <a:gd name="T8" fmla="*/ 21 w 34"/>
                <a:gd name="T9" fmla="*/ 22 h 23"/>
              </a:gdLst>
              <a:ahLst/>
              <a:cxnLst>
                <a:cxn ang="0">
                  <a:pos x="T0" y="T1"/>
                </a:cxn>
                <a:cxn ang="0">
                  <a:pos x="T2" y="T3"/>
                </a:cxn>
                <a:cxn ang="0">
                  <a:pos x="T4" y="T5"/>
                </a:cxn>
                <a:cxn ang="0">
                  <a:pos x="T6" y="T7"/>
                </a:cxn>
                <a:cxn ang="0">
                  <a:pos x="T8" y="T9"/>
                </a:cxn>
              </a:cxnLst>
              <a:rect l="0" t="0" r="r" b="b"/>
              <a:pathLst>
                <a:path w="34" h="23">
                  <a:moveTo>
                    <a:pt x="21" y="22"/>
                  </a:moveTo>
                  <a:cubicBezTo>
                    <a:pt x="19" y="23"/>
                    <a:pt x="16" y="23"/>
                    <a:pt x="13" y="23"/>
                  </a:cubicBezTo>
                  <a:cubicBezTo>
                    <a:pt x="0" y="21"/>
                    <a:pt x="1" y="6"/>
                    <a:pt x="11" y="1"/>
                  </a:cubicBezTo>
                  <a:cubicBezTo>
                    <a:pt x="13" y="0"/>
                    <a:pt x="15" y="0"/>
                    <a:pt x="18" y="0"/>
                  </a:cubicBezTo>
                  <a:cubicBezTo>
                    <a:pt x="34" y="1"/>
                    <a:pt x="32" y="18"/>
                    <a:pt x="21" y="22"/>
                  </a:cubicBezTo>
                </a:path>
              </a:pathLst>
            </a:custGeom>
            <a:solidFill>
              <a:srgbClr val="F2AA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07" name="Freeform 3521">
              <a:extLst>
                <a:ext uri="{FF2B5EF4-FFF2-40B4-BE49-F238E27FC236}">
                  <a16:creationId xmlns:a16="http://schemas.microsoft.com/office/drawing/2014/main" id="{01831BC3-401F-4D82-BDFD-124C621C3698}"/>
                </a:ext>
              </a:extLst>
            </p:cNvPr>
            <p:cNvSpPr>
              <a:spLocks/>
            </p:cNvSpPr>
            <p:nvPr/>
          </p:nvSpPr>
          <p:spPr bwMode="auto">
            <a:xfrm>
              <a:off x="1327" y="831"/>
              <a:ext cx="34" cy="46"/>
            </a:xfrm>
            <a:custGeom>
              <a:avLst/>
              <a:gdLst>
                <a:gd name="T0" fmla="*/ 1 w 14"/>
                <a:gd name="T1" fmla="*/ 11 h 19"/>
                <a:gd name="T2" fmla="*/ 1 w 14"/>
                <a:gd name="T3" fmla="*/ 5 h 19"/>
                <a:gd name="T4" fmla="*/ 14 w 14"/>
                <a:gd name="T5" fmla="*/ 8 h 19"/>
                <a:gd name="T6" fmla="*/ 14 w 14"/>
                <a:gd name="T7" fmla="*/ 10 h 19"/>
                <a:gd name="T8" fmla="*/ 1 w 14"/>
                <a:gd name="T9" fmla="*/ 11 h 19"/>
              </a:gdLst>
              <a:ahLst/>
              <a:cxnLst>
                <a:cxn ang="0">
                  <a:pos x="T0" y="T1"/>
                </a:cxn>
                <a:cxn ang="0">
                  <a:pos x="T2" y="T3"/>
                </a:cxn>
                <a:cxn ang="0">
                  <a:pos x="T4" y="T5"/>
                </a:cxn>
                <a:cxn ang="0">
                  <a:pos x="T6" y="T7"/>
                </a:cxn>
                <a:cxn ang="0">
                  <a:pos x="T8" y="T9"/>
                </a:cxn>
              </a:cxnLst>
              <a:rect l="0" t="0" r="r" b="b"/>
              <a:pathLst>
                <a:path w="14" h="19">
                  <a:moveTo>
                    <a:pt x="1" y="11"/>
                  </a:moveTo>
                  <a:cubicBezTo>
                    <a:pt x="0" y="8"/>
                    <a:pt x="1" y="6"/>
                    <a:pt x="1" y="5"/>
                  </a:cubicBezTo>
                  <a:cubicBezTo>
                    <a:pt x="4" y="0"/>
                    <a:pt x="12" y="1"/>
                    <a:pt x="14" y="8"/>
                  </a:cubicBezTo>
                  <a:cubicBezTo>
                    <a:pt x="14" y="9"/>
                    <a:pt x="14" y="10"/>
                    <a:pt x="14" y="10"/>
                  </a:cubicBezTo>
                  <a:cubicBezTo>
                    <a:pt x="14" y="18"/>
                    <a:pt x="3" y="19"/>
                    <a:pt x="1" y="11"/>
                  </a:cubicBezTo>
                </a:path>
              </a:pathLst>
            </a:custGeom>
            <a:solidFill>
              <a:srgbClr val="F2AA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08" name="Freeform 3522">
              <a:extLst>
                <a:ext uri="{FF2B5EF4-FFF2-40B4-BE49-F238E27FC236}">
                  <a16:creationId xmlns:a16="http://schemas.microsoft.com/office/drawing/2014/main" id="{CD328897-DBA1-4C57-AB8A-0FF140F176D0}"/>
                </a:ext>
              </a:extLst>
            </p:cNvPr>
            <p:cNvSpPr>
              <a:spLocks/>
            </p:cNvSpPr>
            <p:nvPr/>
          </p:nvSpPr>
          <p:spPr bwMode="auto">
            <a:xfrm>
              <a:off x="950" y="778"/>
              <a:ext cx="76" cy="77"/>
            </a:xfrm>
            <a:custGeom>
              <a:avLst/>
              <a:gdLst>
                <a:gd name="T0" fmla="*/ 14 w 32"/>
                <a:gd name="T1" fmla="*/ 29 h 32"/>
                <a:gd name="T2" fmla="*/ 10 w 32"/>
                <a:gd name="T3" fmla="*/ 27 h 32"/>
                <a:gd name="T4" fmla="*/ 21 w 32"/>
                <a:gd name="T5" fmla="*/ 8 h 32"/>
                <a:gd name="T6" fmla="*/ 23 w 32"/>
                <a:gd name="T7" fmla="*/ 9 h 32"/>
                <a:gd name="T8" fmla="*/ 14 w 32"/>
                <a:gd name="T9" fmla="*/ 29 h 32"/>
              </a:gdLst>
              <a:ahLst/>
              <a:cxnLst>
                <a:cxn ang="0">
                  <a:pos x="T0" y="T1"/>
                </a:cxn>
                <a:cxn ang="0">
                  <a:pos x="T2" y="T3"/>
                </a:cxn>
                <a:cxn ang="0">
                  <a:pos x="T4" y="T5"/>
                </a:cxn>
                <a:cxn ang="0">
                  <a:pos x="T6" y="T7"/>
                </a:cxn>
                <a:cxn ang="0">
                  <a:pos x="T8" y="T9"/>
                </a:cxn>
              </a:cxnLst>
              <a:rect l="0" t="0" r="r" b="b"/>
              <a:pathLst>
                <a:path w="32" h="32">
                  <a:moveTo>
                    <a:pt x="14" y="29"/>
                  </a:moveTo>
                  <a:cubicBezTo>
                    <a:pt x="13" y="29"/>
                    <a:pt x="12" y="28"/>
                    <a:pt x="10" y="27"/>
                  </a:cubicBezTo>
                  <a:cubicBezTo>
                    <a:pt x="0" y="17"/>
                    <a:pt x="10" y="0"/>
                    <a:pt x="21" y="8"/>
                  </a:cubicBezTo>
                  <a:cubicBezTo>
                    <a:pt x="22" y="8"/>
                    <a:pt x="22" y="9"/>
                    <a:pt x="23" y="9"/>
                  </a:cubicBezTo>
                  <a:cubicBezTo>
                    <a:pt x="32" y="17"/>
                    <a:pt x="24" y="32"/>
                    <a:pt x="14" y="29"/>
                  </a:cubicBezTo>
                </a:path>
              </a:pathLst>
            </a:custGeom>
            <a:solidFill>
              <a:srgbClr val="F2AA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09" name="Freeform 3523">
              <a:extLst>
                <a:ext uri="{FF2B5EF4-FFF2-40B4-BE49-F238E27FC236}">
                  <a16:creationId xmlns:a16="http://schemas.microsoft.com/office/drawing/2014/main" id="{AAFAC7E6-D5BC-44A1-AE1D-A49E3E039D54}"/>
                </a:ext>
              </a:extLst>
            </p:cNvPr>
            <p:cNvSpPr>
              <a:spLocks/>
            </p:cNvSpPr>
            <p:nvPr/>
          </p:nvSpPr>
          <p:spPr bwMode="auto">
            <a:xfrm>
              <a:off x="1088" y="538"/>
              <a:ext cx="60" cy="48"/>
            </a:xfrm>
            <a:custGeom>
              <a:avLst/>
              <a:gdLst>
                <a:gd name="T0" fmla="*/ 7 w 25"/>
                <a:gd name="T1" fmla="*/ 5 h 20"/>
                <a:gd name="T2" fmla="*/ 18 w 25"/>
                <a:gd name="T3" fmla="*/ 14 h 20"/>
                <a:gd name="T4" fmla="*/ 7 w 25"/>
                <a:gd name="T5" fmla="*/ 5 h 20"/>
              </a:gdLst>
              <a:ahLst/>
              <a:cxnLst>
                <a:cxn ang="0">
                  <a:pos x="T0" y="T1"/>
                </a:cxn>
                <a:cxn ang="0">
                  <a:pos x="T2" y="T3"/>
                </a:cxn>
                <a:cxn ang="0">
                  <a:pos x="T4" y="T5"/>
                </a:cxn>
              </a:cxnLst>
              <a:rect l="0" t="0" r="r" b="b"/>
              <a:pathLst>
                <a:path w="25" h="20">
                  <a:moveTo>
                    <a:pt x="7" y="5"/>
                  </a:moveTo>
                  <a:cubicBezTo>
                    <a:pt x="0" y="10"/>
                    <a:pt x="10" y="20"/>
                    <a:pt x="18" y="14"/>
                  </a:cubicBezTo>
                  <a:cubicBezTo>
                    <a:pt x="25" y="9"/>
                    <a:pt x="16" y="0"/>
                    <a:pt x="7" y="5"/>
                  </a:cubicBezTo>
                  <a:close/>
                </a:path>
              </a:pathLst>
            </a:custGeom>
            <a:solidFill>
              <a:srgbClr val="FDCC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10" name="Freeform 3524">
              <a:extLst>
                <a:ext uri="{FF2B5EF4-FFF2-40B4-BE49-F238E27FC236}">
                  <a16:creationId xmlns:a16="http://schemas.microsoft.com/office/drawing/2014/main" id="{6B6DFC72-DD55-4852-8642-526A47E06114}"/>
                </a:ext>
              </a:extLst>
            </p:cNvPr>
            <p:cNvSpPr>
              <a:spLocks/>
            </p:cNvSpPr>
            <p:nvPr/>
          </p:nvSpPr>
          <p:spPr bwMode="auto">
            <a:xfrm>
              <a:off x="967" y="535"/>
              <a:ext cx="78" cy="68"/>
            </a:xfrm>
            <a:custGeom>
              <a:avLst/>
              <a:gdLst>
                <a:gd name="T0" fmla="*/ 27 w 33"/>
                <a:gd name="T1" fmla="*/ 25 h 28"/>
                <a:gd name="T2" fmla="*/ 2 w 33"/>
                <a:gd name="T3" fmla="*/ 15 h 28"/>
                <a:gd name="T4" fmla="*/ 2 w 33"/>
                <a:gd name="T5" fmla="*/ 4 h 28"/>
                <a:gd name="T6" fmla="*/ 17 w 33"/>
                <a:gd name="T7" fmla="*/ 2 h 28"/>
                <a:gd name="T8" fmla="*/ 30 w 33"/>
                <a:gd name="T9" fmla="*/ 13 h 28"/>
                <a:gd name="T10" fmla="*/ 30 w 33"/>
                <a:gd name="T11" fmla="*/ 13 h 28"/>
                <a:gd name="T12" fmla="*/ 32 w 33"/>
                <a:gd name="T13" fmla="*/ 17 h 28"/>
                <a:gd name="T14" fmla="*/ 27 w 33"/>
                <a:gd name="T15" fmla="*/ 25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8">
                  <a:moveTo>
                    <a:pt x="27" y="25"/>
                  </a:moveTo>
                  <a:cubicBezTo>
                    <a:pt x="17" y="28"/>
                    <a:pt x="6" y="23"/>
                    <a:pt x="2" y="15"/>
                  </a:cubicBezTo>
                  <a:cubicBezTo>
                    <a:pt x="0" y="11"/>
                    <a:pt x="0" y="7"/>
                    <a:pt x="2" y="4"/>
                  </a:cubicBezTo>
                  <a:cubicBezTo>
                    <a:pt x="4" y="1"/>
                    <a:pt x="9" y="0"/>
                    <a:pt x="17" y="2"/>
                  </a:cubicBezTo>
                  <a:cubicBezTo>
                    <a:pt x="23" y="4"/>
                    <a:pt x="28" y="9"/>
                    <a:pt x="30" y="13"/>
                  </a:cubicBezTo>
                  <a:cubicBezTo>
                    <a:pt x="30" y="13"/>
                    <a:pt x="30" y="13"/>
                    <a:pt x="30" y="13"/>
                  </a:cubicBezTo>
                  <a:cubicBezTo>
                    <a:pt x="31" y="14"/>
                    <a:pt x="32" y="16"/>
                    <a:pt x="32" y="17"/>
                  </a:cubicBezTo>
                  <a:cubicBezTo>
                    <a:pt x="33" y="21"/>
                    <a:pt x="31" y="24"/>
                    <a:pt x="27" y="25"/>
                  </a:cubicBezTo>
                </a:path>
              </a:pathLst>
            </a:custGeom>
            <a:solidFill>
              <a:srgbClr val="F2AA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11" name="Freeform 3525">
              <a:extLst>
                <a:ext uri="{FF2B5EF4-FFF2-40B4-BE49-F238E27FC236}">
                  <a16:creationId xmlns:a16="http://schemas.microsoft.com/office/drawing/2014/main" id="{D9C123ED-708D-4F25-A14E-0626E3ECA75A}"/>
                </a:ext>
              </a:extLst>
            </p:cNvPr>
            <p:cNvSpPr>
              <a:spLocks/>
            </p:cNvSpPr>
            <p:nvPr/>
          </p:nvSpPr>
          <p:spPr bwMode="auto">
            <a:xfrm>
              <a:off x="1241" y="913"/>
              <a:ext cx="187" cy="12"/>
            </a:xfrm>
            <a:custGeom>
              <a:avLst/>
              <a:gdLst>
                <a:gd name="T0" fmla="*/ 187 w 187"/>
                <a:gd name="T1" fmla="*/ 0 h 12"/>
                <a:gd name="T2" fmla="*/ 22 w 187"/>
                <a:gd name="T3" fmla="*/ 10 h 12"/>
                <a:gd name="T4" fmla="*/ 0 w 187"/>
                <a:gd name="T5" fmla="*/ 12 h 12"/>
                <a:gd name="T6" fmla="*/ 187 w 187"/>
                <a:gd name="T7" fmla="*/ 0 h 12"/>
              </a:gdLst>
              <a:ahLst/>
              <a:cxnLst>
                <a:cxn ang="0">
                  <a:pos x="T0" y="T1"/>
                </a:cxn>
                <a:cxn ang="0">
                  <a:pos x="T2" y="T3"/>
                </a:cxn>
                <a:cxn ang="0">
                  <a:pos x="T4" y="T5"/>
                </a:cxn>
                <a:cxn ang="0">
                  <a:pos x="T6" y="T7"/>
                </a:cxn>
              </a:cxnLst>
              <a:rect l="0" t="0" r="r" b="b"/>
              <a:pathLst>
                <a:path w="187" h="12">
                  <a:moveTo>
                    <a:pt x="187" y="0"/>
                  </a:moveTo>
                  <a:lnTo>
                    <a:pt x="22" y="10"/>
                  </a:lnTo>
                  <a:lnTo>
                    <a:pt x="0" y="12"/>
                  </a:lnTo>
                  <a:lnTo>
                    <a:pt x="187" y="0"/>
                  </a:lnTo>
                  <a:close/>
                </a:path>
              </a:pathLst>
            </a:custGeom>
            <a:solidFill>
              <a:srgbClr val="FEF0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12" name="Freeform 3526">
              <a:extLst>
                <a:ext uri="{FF2B5EF4-FFF2-40B4-BE49-F238E27FC236}">
                  <a16:creationId xmlns:a16="http://schemas.microsoft.com/office/drawing/2014/main" id="{95C8A678-95C0-4D14-9F1A-1C36ED9C198F}"/>
                </a:ext>
              </a:extLst>
            </p:cNvPr>
            <p:cNvSpPr>
              <a:spLocks/>
            </p:cNvSpPr>
            <p:nvPr/>
          </p:nvSpPr>
          <p:spPr bwMode="auto">
            <a:xfrm>
              <a:off x="1241" y="913"/>
              <a:ext cx="187" cy="12"/>
            </a:xfrm>
            <a:custGeom>
              <a:avLst/>
              <a:gdLst>
                <a:gd name="T0" fmla="*/ 187 w 187"/>
                <a:gd name="T1" fmla="*/ 0 h 12"/>
                <a:gd name="T2" fmla="*/ 22 w 187"/>
                <a:gd name="T3" fmla="*/ 10 h 12"/>
                <a:gd name="T4" fmla="*/ 0 w 187"/>
                <a:gd name="T5" fmla="*/ 12 h 12"/>
                <a:gd name="T6" fmla="*/ 187 w 187"/>
                <a:gd name="T7" fmla="*/ 0 h 12"/>
              </a:gdLst>
              <a:ahLst/>
              <a:cxnLst>
                <a:cxn ang="0">
                  <a:pos x="T0" y="T1"/>
                </a:cxn>
                <a:cxn ang="0">
                  <a:pos x="T2" y="T3"/>
                </a:cxn>
                <a:cxn ang="0">
                  <a:pos x="T4" y="T5"/>
                </a:cxn>
                <a:cxn ang="0">
                  <a:pos x="T6" y="T7"/>
                </a:cxn>
              </a:cxnLst>
              <a:rect l="0" t="0" r="r" b="b"/>
              <a:pathLst>
                <a:path w="187" h="12">
                  <a:moveTo>
                    <a:pt x="187" y="0"/>
                  </a:moveTo>
                  <a:lnTo>
                    <a:pt x="22" y="10"/>
                  </a:lnTo>
                  <a:lnTo>
                    <a:pt x="0" y="12"/>
                  </a:lnTo>
                  <a:lnTo>
                    <a:pt x="18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13" name="Freeform 3527">
              <a:extLst>
                <a:ext uri="{FF2B5EF4-FFF2-40B4-BE49-F238E27FC236}">
                  <a16:creationId xmlns:a16="http://schemas.microsoft.com/office/drawing/2014/main" id="{9218F2A4-D8D2-4151-B45E-A857906B90EC}"/>
                </a:ext>
              </a:extLst>
            </p:cNvPr>
            <p:cNvSpPr>
              <a:spLocks noEditPoints="1"/>
            </p:cNvSpPr>
            <p:nvPr/>
          </p:nvSpPr>
          <p:spPr bwMode="auto">
            <a:xfrm>
              <a:off x="895" y="685"/>
              <a:ext cx="552" cy="286"/>
            </a:xfrm>
            <a:custGeom>
              <a:avLst/>
              <a:gdLst>
                <a:gd name="T0" fmla="*/ 29 w 231"/>
                <a:gd name="T1" fmla="*/ 56 h 119"/>
                <a:gd name="T2" fmla="*/ 39 w 231"/>
                <a:gd name="T3" fmla="*/ 45 h 119"/>
                <a:gd name="T4" fmla="*/ 44 w 231"/>
                <a:gd name="T5" fmla="*/ 47 h 119"/>
                <a:gd name="T6" fmla="*/ 46 w 231"/>
                <a:gd name="T7" fmla="*/ 48 h 119"/>
                <a:gd name="T8" fmla="*/ 46 w 231"/>
                <a:gd name="T9" fmla="*/ 48 h 119"/>
                <a:gd name="T10" fmla="*/ 46 w 231"/>
                <a:gd name="T11" fmla="*/ 48 h 119"/>
                <a:gd name="T12" fmla="*/ 40 w 231"/>
                <a:gd name="T13" fmla="*/ 68 h 119"/>
                <a:gd name="T14" fmla="*/ 37 w 231"/>
                <a:gd name="T15" fmla="*/ 68 h 119"/>
                <a:gd name="T16" fmla="*/ 33 w 231"/>
                <a:gd name="T17" fmla="*/ 66 h 119"/>
                <a:gd name="T18" fmla="*/ 29 w 231"/>
                <a:gd name="T19" fmla="*/ 56 h 119"/>
                <a:gd name="T20" fmla="*/ 14 w 231"/>
                <a:gd name="T21" fmla="*/ 0 h 119"/>
                <a:gd name="T22" fmla="*/ 2 w 231"/>
                <a:gd name="T23" fmla="*/ 84 h 119"/>
                <a:gd name="T24" fmla="*/ 4 w 231"/>
                <a:gd name="T25" fmla="*/ 53 h 119"/>
                <a:gd name="T26" fmla="*/ 0 w 231"/>
                <a:gd name="T27" fmla="*/ 119 h 119"/>
                <a:gd name="T28" fmla="*/ 18 w 231"/>
                <a:gd name="T29" fmla="*/ 116 h 119"/>
                <a:gd name="T30" fmla="*/ 18 w 231"/>
                <a:gd name="T31" fmla="*/ 114 h 119"/>
                <a:gd name="T32" fmla="*/ 18 w 231"/>
                <a:gd name="T33" fmla="*/ 112 h 119"/>
                <a:gd name="T34" fmla="*/ 40 w 231"/>
                <a:gd name="T35" fmla="*/ 92 h 119"/>
                <a:gd name="T36" fmla="*/ 42 w 231"/>
                <a:gd name="T37" fmla="*/ 92 h 119"/>
                <a:gd name="T38" fmla="*/ 62 w 231"/>
                <a:gd name="T39" fmla="*/ 111 h 119"/>
                <a:gd name="T40" fmla="*/ 122 w 231"/>
                <a:gd name="T41" fmla="*/ 103 h 119"/>
                <a:gd name="T42" fmla="*/ 122 w 231"/>
                <a:gd name="T43" fmla="*/ 102 h 119"/>
                <a:gd name="T44" fmla="*/ 134 w 231"/>
                <a:gd name="T45" fmla="*/ 92 h 119"/>
                <a:gd name="T46" fmla="*/ 135 w 231"/>
                <a:gd name="T47" fmla="*/ 92 h 119"/>
                <a:gd name="T48" fmla="*/ 145 w 231"/>
                <a:gd name="T49" fmla="*/ 100 h 119"/>
                <a:gd name="T50" fmla="*/ 145 w 231"/>
                <a:gd name="T51" fmla="*/ 100 h 119"/>
                <a:gd name="T52" fmla="*/ 154 w 231"/>
                <a:gd name="T53" fmla="*/ 99 h 119"/>
                <a:gd name="T54" fmla="*/ 223 w 231"/>
                <a:gd name="T55" fmla="*/ 95 h 119"/>
                <a:gd name="T56" fmla="*/ 231 w 231"/>
                <a:gd name="T57" fmla="*/ 75 h 119"/>
                <a:gd name="T58" fmla="*/ 178 w 231"/>
                <a:gd name="T59" fmla="*/ 81 h 119"/>
                <a:gd name="T60" fmla="*/ 14 w 231"/>
                <a:gd name="T6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1" h="119">
                  <a:moveTo>
                    <a:pt x="29" y="56"/>
                  </a:moveTo>
                  <a:cubicBezTo>
                    <a:pt x="29" y="50"/>
                    <a:pt x="33" y="45"/>
                    <a:pt x="39" y="45"/>
                  </a:cubicBezTo>
                  <a:cubicBezTo>
                    <a:pt x="40" y="45"/>
                    <a:pt x="42" y="45"/>
                    <a:pt x="44" y="47"/>
                  </a:cubicBezTo>
                  <a:cubicBezTo>
                    <a:pt x="45" y="47"/>
                    <a:pt x="45" y="48"/>
                    <a:pt x="46" y="48"/>
                  </a:cubicBezTo>
                  <a:cubicBezTo>
                    <a:pt x="46" y="48"/>
                    <a:pt x="46" y="48"/>
                    <a:pt x="46" y="48"/>
                  </a:cubicBezTo>
                  <a:cubicBezTo>
                    <a:pt x="46" y="48"/>
                    <a:pt x="46" y="48"/>
                    <a:pt x="46" y="48"/>
                  </a:cubicBezTo>
                  <a:cubicBezTo>
                    <a:pt x="54" y="56"/>
                    <a:pt x="48" y="68"/>
                    <a:pt x="40" y="68"/>
                  </a:cubicBezTo>
                  <a:cubicBezTo>
                    <a:pt x="39" y="68"/>
                    <a:pt x="38" y="68"/>
                    <a:pt x="37" y="68"/>
                  </a:cubicBezTo>
                  <a:cubicBezTo>
                    <a:pt x="36" y="68"/>
                    <a:pt x="35" y="67"/>
                    <a:pt x="33" y="66"/>
                  </a:cubicBezTo>
                  <a:cubicBezTo>
                    <a:pt x="30" y="63"/>
                    <a:pt x="29" y="60"/>
                    <a:pt x="29" y="56"/>
                  </a:cubicBezTo>
                  <a:moveTo>
                    <a:pt x="14" y="0"/>
                  </a:moveTo>
                  <a:cubicBezTo>
                    <a:pt x="10" y="40"/>
                    <a:pt x="2" y="84"/>
                    <a:pt x="2" y="84"/>
                  </a:cubicBezTo>
                  <a:cubicBezTo>
                    <a:pt x="3" y="74"/>
                    <a:pt x="3" y="63"/>
                    <a:pt x="4" y="53"/>
                  </a:cubicBezTo>
                  <a:cubicBezTo>
                    <a:pt x="1" y="88"/>
                    <a:pt x="0" y="118"/>
                    <a:pt x="0" y="119"/>
                  </a:cubicBezTo>
                  <a:cubicBezTo>
                    <a:pt x="18" y="116"/>
                    <a:pt x="18" y="116"/>
                    <a:pt x="18" y="116"/>
                  </a:cubicBezTo>
                  <a:cubicBezTo>
                    <a:pt x="18" y="116"/>
                    <a:pt x="18" y="115"/>
                    <a:pt x="18" y="114"/>
                  </a:cubicBezTo>
                  <a:cubicBezTo>
                    <a:pt x="18" y="113"/>
                    <a:pt x="18" y="113"/>
                    <a:pt x="18" y="112"/>
                  </a:cubicBezTo>
                  <a:cubicBezTo>
                    <a:pt x="19" y="100"/>
                    <a:pt x="29" y="92"/>
                    <a:pt x="40" y="92"/>
                  </a:cubicBezTo>
                  <a:cubicBezTo>
                    <a:pt x="41" y="92"/>
                    <a:pt x="42" y="92"/>
                    <a:pt x="42" y="92"/>
                  </a:cubicBezTo>
                  <a:cubicBezTo>
                    <a:pt x="53" y="93"/>
                    <a:pt x="60" y="101"/>
                    <a:pt x="62" y="111"/>
                  </a:cubicBezTo>
                  <a:cubicBezTo>
                    <a:pt x="122" y="103"/>
                    <a:pt x="122" y="103"/>
                    <a:pt x="122" y="103"/>
                  </a:cubicBezTo>
                  <a:cubicBezTo>
                    <a:pt x="122" y="102"/>
                    <a:pt x="122" y="102"/>
                    <a:pt x="122" y="102"/>
                  </a:cubicBezTo>
                  <a:cubicBezTo>
                    <a:pt x="123" y="96"/>
                    <a:pt x="128" y="92"/>
                    <a:pt x="134" y="92"/>
                  </a:cubicBezTo>
                  <a:cubicBezTo>
                    <a:pt x="134" y="92"/>
                    <a:pt x="135" y="92"/>
                    <a:pt x="135" y="92"/>
                  </a:cubicBezTo>
                  <a:cubicBezTo>
                    <a:pt x="140" y="92"/>
                    <a:pt x="144" y="96"/>
                    <a:pt x="145" y="100"/>
                  </a:cubicBezTo>
                  <a:cubicBezTo>
                    <a:pt x="145" y="100"/>
                    <a:pt x="145" y="100"/>
                    <a:pt x="145" y="100"/>
                  </a:cubicBezTo>
                  <a:cubicBezTo>
                    <a:pt x="154" y="99"/>
                    <a:pt x="154" y="99"/>
                    <a:pt x="154" y="99"/>
                  </a:cubicBezTo>
                  <a:cubicBezTo>
                    <a:pt x="223" y="95"/>
                    <a:pt x="223" y="95"/>
                    <a:pt x="223" y="95"/>
                  </a:cubicBezTo>
                  <a:cubicBezTo>
                    <a:pt x="231" y="75"/>
                    <a:pt x="231" y="75"/>
                    <a:pt x="231" y="75"/>
                  </a:cubicBezTo>
                  <a:cubicBezTo>
                    <a:pt x="213" y="79"/>
                    <a:pt x="195" y="81"/>
                    <a:pt x="178" y="81"/>
                  </a:cubicBezTo>
                  <a:cubicBezTo>
                    <a:pt x="96" y="81"/>
                    <a:pt x="36" y="38"/>
                    <a:pt x="14" y="0"/>
                  </a:cubicBezTo>
                </a:path>
              </a:pathLst>
            </a:custGeom>
            <a:solidFill>
              <a:srgbClr val="FEC3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14" name="Freeform 3528">
              <a:extLst>
                <a:ext uri="{FF2B5EF4-FFF2-40B4-BE49-F238E27FC236}">
                  <a16:creationId xmlns:a16="http://schemas.microsoft.com/office/drawing/2014/main" id="{81C4CFED-720B-4A26-B686-6D4AB9B1BA69}"/>
                </a:ext>
              </a:extLst>
            </p:cNvPr>
            <p:cNvSpPr>
              <a:spLocks/>
            </p:cNvSpPr>
            <p:nvPr/>
          </p:nvSpPr>
          <p:spPr bwMode="auto">
            <a:xfrm>
              <a:off x="964" y="798"/>
              <a:ext cx="60" cy="50"/>
            </a:xfrm>
            <a:custGeom>
              <a:avLst/>
              <a:gdLst>
                <a:gd name="T0" fmla="*/ 11 w 25"/>
                <a:gd name="T1" fmla="*/ 0 h 21"/>
                <a:gd name="T2" fmla="*/ 2 w 25"/>
                <a:gd name="T3" fmla="*/ 7 h 21"/>
                <a:gd name="T4" fmla="*/ 8 w 25"/>
                <a:gd name="T5" fmla="*/ 21 h 21"/>
                <a:gd name="T6" fmla="*/ 4 w 25"/>
                <a:gd name="T7" fmla="*/ 19 h 21"/>
                <a:gd name="T8" fmla="*/ 0 w 25"/>
                <a:gd name="T9" fmla="*/ 9 h 21"/>
                <a:gd name="T10" fmla="*/ 4 w 25"/>
                <a:gd name="T11" fmla="*/ 19 h 21"/>
                <a:gd name="T12" fmla="*/ 8 w 25"/>
                <a:gd name="T13" fmla="*/ 21 h 21"/>
                <a:gd name="T14" fmla="*/ 11 w 25"/>
                <a:gd name="T15" fmla="*/ 21 h 21"/>
                <a:gd name="T16" fmla="*/ 17 w 25"/>
                <a:gd name="T17" fmla="*/ 1 h 21"/>
                <a:gd name="T18" fmla="*/ 17 w 25"/>
                <a:gd name="T19" fmla="*/ 1 h 21"/>
                <a:gd name="T20" fmla="*/ 11 w 25"/>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1">
                  <a:moveTo>
                    <a:pt x="11" y="0"/>
                  </a:moveTo>
                  <a:cubicBezTo>
                    <a:pt x="7" y="0"/>
                    <a:pt x="3" y="2"/>
                    <a:pt x="2" y="7"/>
                  </a:cubicBezTo>
                  <a:cubicBezTo>
                    <a:pt x="1" y="14"/>
                    <a:pt x="6" y="19"/>
                    <a:pt x="8" y="21"/>
                  </a:cubicBezTo>
                  <a:cubicBezTo>
                    <a:pt x="7" y="21"/>
                    <a:pt x="6" y="20"/>
                    <a:pt x="4" y="19"/>
                  </a:cubicBezTo>
                  <a:cubicBezTo>
                    <a:pt x="1" y="16"/>
                    <a:pt x="0" y="13"/>
                    <a:pt x="0" y="9"/>
                  </a:cubicBezTo>
                  <a:cubicBezTo>
                    <a:pt x="0" y="13"/>
                    <a:pt x="1" y="16"/>
                    <a:pt x="4" y="19"/>
                  </a:cubicBezTo>
                  <a:cubicBezTo>
                    <a:pt x="6" y="20"/>
                    <a:pt x="7" y="21"/>
                    <a:pt x="8" y="21"/>
                  </a:cubicBezTo>
                  <a:cubicBezTo>
                    <a:pt x="9" y="21"/>
                    <a:pt x="10" y="21"/>
                    <a:pt x="11" y="21"/>
                  </a:cubicBezTo>
                  <a:cubicBezTo>
                    <a:pt x="19" y="21"/>
                    <a:pt x="25" y="9"/>
                    <a:pt x="17" y="1"/>
                  </a:cubicBezTo>
                  <a:cubicBezTo>
                    <a:pt x="17" y="1"/>
                    <a:pt x="17" y="1"/>
                    <a:pt x="17" y="1"/>
                  </a:cubicBezTo>
                  <a:cubicBezTo>
                    <a:pt x="15" y="0"/>
                    <a:pt x="13" y="0"/>
                    <a:pt x="11" y="0"/>
                  </a:cubicBezTo>
                </a:path>
              </a:pathLst>
            </a:custGeom>
            <a:solidFill>
              <a:srgbClr val="F1A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15" name="Freeform 3529">
              <a:extLst>
                <a:ext uri="{FF2B5EF4-FFF2-40B4-BE49-F238E27FC236}">
                  <a16:creationId xmlns:a16="http://schemas.microsoft.com/office/drawing/2014/main" id="{3C463E8D-231C-4AB1-B1E0-DCB0F23FA65D}"/>
                </a:ext>
              </a:extLst>
            </p:cNvPr>
            <p:cNvSpPr>
              <a:spLocks/>
            </p:cNvSpPr>
            <p:nvPr/>
          </p:nvSpPr>
          <p:spPr bwMode="auto">
            <a:xfrm>
              <a:off x="893" y="971"/>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0" y="0"/>
                    <a:pt x="0" y="0"/>
                    <a:pt x="0" y="0"/>
                  </a:cubicBezTo>
                </a:path>
              </a:pathLst>
            </a:custGeom>
            <a:solidFill>
              <a:srgbClr val="FEF0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16" name="Freeform 3530">
              <a:extLst>
                <a:ext uri="{FF2B5EF4-FFF2-40B4-BE49-F238E27FC236}">
                  <a16:creationId xmlns:a16="http://schemas.microsoft.com/office/drawing/2014/main" id="{9FF19CF7-3C79-4C8F-ADD2-7FA79C673512}"/>
                </a:ext>
              </a:extLst>
            </p:cNvPr>
            <p:cNvSpPr>
              <a:spLocks/>
            </p:cNvSpPr>
            <p:nvPr/>
          </p:nvSpPr>
          <p:spPr bwMode="auto">
            <a:xfrm>
              <a:off x="613" y="430"/>
              <a:ext cx="327" cy="541"/>
            </a:xfrm>
            <a:custGeom>
              <a:avLst/>
              <a:gdLst>
                <a:gd name="T0" fmla="*/ 122 w 137"/>
                <a:gd name="T1" fmla="*/ 159 h 225"/>
                <a:gd name="T2" fmla="*/ 118 w 137"/>
                <a:gd name="T3" fmla="*/ 225 h 225"/>
                <a:gd name="T4" fmla="*/ 3 w 137"/>
                <a:gd name="T5" fmla="*/ 180 h 225"/>
                <a:gd name="T6" fmla="*/ 1 w 137"/>
                <a:gd name="T7" fmla="*/ 166 h 225"/>
                <a:gd name="T8" fmla="*/ 3 w 137"/>
                <a:gd name="T9" fmla="*/ 118 h 225"/>
                <a:gd name="T10" fmla="*/ 19 w 137"/>
                <a:gd name="T11" fmla="*/ 95 h 225"/>
                <a:gd name="T12" fmla="*/ 9 w 137"/>
                <a:gd name="T13" fmla="*/ 68 h 225"/>
                <a:gd name="T14" fmla="*/ 23 w 137"/>
                <a:gd name="T15" fmla="*/ 0 h 225"/>
                <a:gd name="T16" fmla="*/ 137 w 137"/>
                <a:gd name="T17" fmla="*/ 45 h 225"/>
                <a:gd name="T18" fmla="*/ 122 w 137"/>
                <a:gd name="T19" fmla="*/ 15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225">
                  <a:moveTo>
                    <a:pt x="122" y="159"/>
                  </a:moveTo>
                  <a:cubicBezTo>
                    <a:pt x="119" y="195"/>
                    <a:pt x="118" y="225"/>
                    <a:pt x="118" y="225"/>
                  </a:cubicBezTo>
                  <a:cubicBezTo>
                    <a:pt x="3" y="180"/>
                    <a:pt x="3" y="180"/>
                    <a:pt x="3" y="180"/>
                  </a:cubicBezTo>
                  <a:cubicBezTo>
                    <a:pt x="2" y="176"/>
                    <a:pt x="1" y="171"/>
                    <a:pt x="1" y="166"/>
                  </a:cubicBezTo>
                  <a:cubicBezTo>
                    <a:pt x="0" y="153"/>
                    <a:pt x="1" y="136"/>
                    <a:pt x="3" y="118"/>
                  </a:cubicBezTo>
                  <a:cubicBezTo>
                    <a:pt x="11" y="117"/>
                    <a:pt x="18" y="107"/>
                    <a:pt x="19" y="95"/>
                  </a:cubicBezTo>
                  <a:cubicBezTo>
                    <a:pt x="20" y="83"/>
                    <a:pt x="16" y="72"/>
                    <a:pt x="9" y="68"/>
                  </a:cubicBezTo>
                  <a:cubicBezTo>
                    <a:pt x="16" y="31"/>
                    <a:pt x="23" y="0"/>
                    <a:pt x="23" y="0"/>
                  </a:cubicBezTo>
                  <a:cubicBezTo>
                    <a:pt x="137" y="45"/>
                    <a:pt x="137" y="45"/>
                    <a:pt x="137" y="45"/>
                  </a:cubicBezTo>
                  <a:cubicBezTo>
                    <a:pt x="131" y="62"/>
                    <a:pt x="126" y="115"/>
                    <a:pt x="122" y="159"/>
                  </a:cubicBezTo>
                </a:path>
              </a:pathLst>
            </a:custGeom>
            <a:solidFill>
              <a:srgbClr val="FFB4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17" name="Freeform 3531">
              <a:extLst>
                <a:ext uri="{FF2B5EF4-FFF2-40B4-BE49-F238E27FC236}">
                  <a16:creationId xmlns:a16="http://schemas.microsoft.com/office/drawing/2014/main" id="{8819EEE3-6595-4513-94A9-BF81511A1511}"/>
                </a:ext>
              </a:extLst>
            </p:cNvPr>
            <p:cNvSpPr>
              <a:spLocks/>
            </p:cNvSpPr>
            <p:nvPr/>
          </p:nvSpPr>
          <p:spPr bwMode="auto">
            <a:xfrm>
              <a:off x="639" y="711"/>
              <a:ext cx="103" cy="115"/>
            </a:xfrm>
            <a:custGeom>
              <a:avLst/>
              <a:gdLst>
                <a:gd name="T0" fmla="*/ 42 w 43"/>
                <a:gd name="T1" fmla="*/ 31 h 48"/>
                <a:gd name="T2" fmla="*/ 18 w 43"/>
                <a:gd name="T3" fmla="*/ 44 h 48"/>
                <a:gd name="T4" fmla="*/ 16 w 43"/>
                <a:gd name="T5" fmla="*/ 43 h 48"/>
                <a:gd name="T6" fmla="*/ 10 w 43"/>
                <a:gd name="T7" fmla="*/ 6 h 48"/>
                <a:gd name="T8" fmla="*/ 31 w 43"/>
                <a:gd name="T9" fmla="*/ 7 h 48"/>
                <a:gd name="T10" fmla="*/ 31 w 43"/>
                <a:gd name="T11" fmla="*/ 7 h 48"/>
                <a:gd name="T12" fmla="*/ 42 w 43"/>
                <a:gd name="T13" fmla="*/ 31 h 48"/>
              </a:gdLst>
              <a:ahLst/>
              <a:cxnLst>
                <a:cxn ang="0">
                  <a:pos x="T0" y="T1"/>
                </a:cxn>
                <a:cxn ang="0">
                  <a:pos x="T2" y="T3"/>
                </a:cxn>
                <a:cxn ang="0">
                  <a:pos x="T4" y="T5"/>
                </a:cxn>
                <a:cxn ang="0">
                  <a:pos x="T6" y="T7"/>
                </a:cxn>
                <a:cxn ang="0">
                  <a:pos x="T8" y="T9"/>
                </a:cxn>
                <a:cxn ang="0">
                  <a:pos x="T10" y="T11"/>
                </a:cxn>
                <a:cxn ang="0">
                  <a:pos x="T12" y="T13"/>
                </a:cxn>
              </a:cxnLst>
              <a:rect l="0" t="0" r="r" b="b"/>
              <a:pathLst>
                <a:path w="43" h="48">
                  <a:moveTo>
                    <a:pt x="42" y="31"/>
                  </a:moveTo>
                  <a:cubicBezTo>
                    <a:pt x="40" y="41"/>
                    <a:pt x="27" y="48"/>
                    <a:pt x="18" y="44"/>
                  </a:cubicBezTo>
                  <a:cubicBezTo>
                    <a:pt x="17" y="44"/>
                    <a:pt x="17" y="44"/>
                    <a:pt x="16" y="43"/>
                  </a:cubicBezTo>
                  <a:cubicBezTo>
                    <a:pt x="0" y="34"/>
                    <a:pt x="0" y="15"/>
                    <a:pt x="10" y="6"/>
                  </a:cubicBezTo>
                  <a:cubicBezTo>
                    <a:pt x="17" y="0"/>
                    <a:pt x="25" y="2"/>
                    <a:pt x="31" y="7"/>
                  </a:cubicBezTo>
                  <a:cubicBezTo>
                    <a:pt x="31" y="7"/>
                    <a:pt x="31" y="7"/>
                    <a:pt x="31" y="7"/>
                  </a:cubicBezTo>
                  <a:cubicBezTo>
                    <a:pt x="38" y="14"/>
                    <a:pt x="43" y="25"/>
                    <a:pt x="42" y="31"/>
                  </a:cubicBezTo>
                </a:path>
              </a:pathLst>
            </a:custGeom>
            <a:solidFill>
              <a:srgbClr val="FAA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18" name="Freeform 3532">
              <a:extLst>
                <a:ext uri="{FF2B5EF4-FFF2-40B4-BE49-F238E27FC236}">
                  <a16:creationId xmlns:a16="http://schemas.microsoft.com/office/drawing/2014/main" id="{BC61623D-AB4E-43CE-A909-601534EA178E}"/>
                </a:ext>
              </a:extLst>
            </p:cNvPr>
            <p:cNvSpPr>
              <a:spLocks/>
            </p:cNvSpPr>
            <p:nvPr/>
          </p:nvSpPr>
          <p:spPr bwMode="auto">
            <a:xfrm>
              <a:off x="744" y="663"/>
              <a:ext cx="67" cy="62"/>
            </a:xfrm>
            <a:custGeom>
              <a:avLst/>
              <a:gdLst>
                <a:gd name="T0" fmla="*/ 8 w 28"/>
                <a:gd name="T1" fmla="*/ 21 h 26"/>
                <a:gd name="T2" fmla="*/ 7 w 28"/>
                <a:gd name="T3" fmla="*/ 19 h 26"/>
                <a:gd name="T4" fmla="*/ 7 w 28"/>
                <a:gd name="T5" fmla="*/ 19 h 26"/>
                <a:gd name="T6" fmla="*/ 25 w 28"/>
                <a:gd name="T7" fmla="*/ 8 h 26"/>
                <a:gd name="T8" fmla="*/ 26 w 28"/>
                <a:gd name="T9" fmla="*/ 10 h 26"/>
                <a:gd name="T10" fmla="*/ 26 w 28"/>
                <a:gd name="T11" fmla="*/ 10 h 26"/>
                <a:gd name="T12" fmla="*/ 8 w 28"/>
                <a:gd name="T13" fmla="*/ 21 h 26"/>
              </a:gdLst>
              <a:ahLst/>
              <a:cxnLst>
                <a:cxn ang="0">
                  <a:pos x="T0" y="T1"/>
                </a:cxn>
                <a:cxn ang="0">
                  <a:pos x="T2" y="T3"/>
                </a:cxn>
                <a:cxn ang="0">
                  <a:pos x="T4" y="T5"/>
                </a:cxn>
                <a:cxn ang="0">
                  <a:pos x="T6" y="T7"/>
                </a:cxn>
                <a:cxn ang="0">
                  <a:pos x="T8" y="T9"/>
                </a:cxn>
                <a:cxn ang="0">
                  <a:pos x="T10" y="T11"/>
                </a:cxn>
                <a:cxn ang="0">
                  <a:pos x="T12" y="T13"/>
                </a:cxn>
              </a:cxnLst>
              <a:rect l="0" t="0" r="r" b="b"/>
              <a:pathLst>
                <a:path w="28" h="26">
                  <a:moveTo>
                    <a:pt x="8" y="21"/>
                  </a:moveTo>
                  <a:cubicBezTo>
                    <a:pt x="8" y="20"/>
                    <a:pt x="7" y="20"/>
                    <a:pt x="7" y="19"/>
                  </a:cubicBezTo>
                  <a:cubicBezTo>
                    <a:pt x="7" y="19"/>
                    <a:pt x="7" y="19"/>
                    <a:pt x="7" y="19"/>
                  </a:cubicBezTo>
                  <a:cubicBezTo>
                    <a:pt x="0" y="7"/>
                    <a:pt x="21" y="0"/>
                    <a:pt x="25" y="8"/>
                  </a:cubicBezTo>
                  <a:cubicBezTo>
                    <a:pt x="26" y="8"/>
                    <a:pt x="26" y="9"/>
                    <a:pt x="26" y="10"/>
                  </a:cubicBezTo>
                  <a:cubicBezTo>
                    <a:pt x="26" y="10"/>
                    <a:pt x="26" y="10"/>
                    <a:pt x="26" y="10"/>
                  </a:cubicBezTo>
                  <a:cubicBezTo>
                    <a:pt x="28" y="19"/>
                    <a:pt x="13" y="26"/>
                    <a:pt x="8" y="21"/>
                  </a:cubicBezTo>
                </a:path>
              </a:pathLst>
            </a:custGeom>
            <a:solidFill>
              <a:srgbClr val="FAA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19" name="Freeform 3533">
              <a:extLst>
                <a:ext uri="{FF2B5EF4-FFF2-40B4-BE49-F238E27FC236}">
                  <a16:creationId xmlns:a16="http://schemas.microsoft.com/office/drawing/2014/main" id="{A4411015-5FA4-4B8E-A7C2-33A2BC0C2E1F}"/>
                </a:ext>
              </a:extLst>
            </p:cNvPr>
            <p:cNvSpPr>
              <a:spLocks/>
            </p:cNvSpPr>
            <p:nvPr/>
          </p:nvSpPr>
          <p:spPr bwMode="auto">
            <a:xfrm>
              <a:off x="900" y="528"/>
              <a:ext cx="45" cy="359"/>
            </a:xfrm>
            <a:custGeom>
              <a:avLst/>
              <a:gdLst>
                <a:gd name="T0" fmla="*/ 16 w 19"/>
                <a:gd name="T1" fmla="*/ 9 h 149"/>
                <a:gd name="T2" fmla="*/ 0 w 19"/>
                <a:gd name="T3" fmla="*/ 149 h 149"/>
                <a:gd name="T4" fmla="*/ 16 w 19"/>
                <a:gd name="T5" fmla="*/ 9 h 149"/>
              </a:gdLst>
              <a:ahLst/>
              <a:cxnLst>
                <a:cxn ang="0">
                  <a:pos x="T0" y="T1"/>
                </a:cxn>
                <a:cxn ang="0">
                  <a:pos x="T2" y="T3"/>
                </a:cxn>
                <a:cxn ang="0">
                  <a:pos x="T4" y="T5"/>
                </a:cxn>
              </a:cxnLst>
              <a:rect l="0" t="0" r="r" b="b"/>
              <a:pathLst>
                <a:path w="19" h="149">
                  <a:moveTo>
                    <a:pt x="16" y="9"/>
                  </a:moveTo>
                  <a:cubicBezTo>
                    <a:pt x="14" y="0"/>
                    <a:pt x="3" y="86"/>
                    <a:pt x="0" y="149"/>
                  </a:cubicBezTo>
                  <a:cubicBezTo>
                    <a:pt x="0" y="149"/>
                    <a:pt x="19" y="36"/>
                    <a:pt x="16" y="9"/>
                  </a:cubicBezTo>
                </a:path>
              </a:pathLst>
            </a:custGeom>
            <a:solidFill>
              <a:srgbClr val="FDE1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20" name="Freeform 3534">
              <a:extLst>
                <a:ext uri="{FF2B5EF4-FFF2-40B4-BE49-F238E27FC236}">
                  <a16:creationId xmlns:a16="http://schemas.microsoft.com/office/drawing/2014/main" id="{9350D3ED-4A3F-4578-AF96-27AE8E9976F7}"/>
                </a:ext>
              </a:extLst>
            </p:cNvPr>
            <p:cNvSpPr>
              <a:spLocks/>
            </p:cNvSpPr>
            <p:nvPr/>
          </p:nvSpPr>
          <p:spPr bwMode="auto">
            <a:xfrm>
              <a:off x="1069" y="576"/>
              <a:ext cx="445" cy="133"/>
            </a:xfrm>
            <a:custGeom>
              <a:avLst/>
              <a:gdLst>
                <a:gd name="T0" fmla="*/ 0 w 186"/>
                <a:gd name="T1" fmla="*/ 0 h 55"/>
                <a:gd name="T2" fmla="*/ 186 w 186"/>
                <a:gd name="T3" fmla="*/ 55 h 55"/>
                <a:gd name="T4" fmla="*/ 50 w 186"/>
                <a:gd name="T5" fmla="*/ 10 h 55"/>
                <a:gd name="T6" fmla="*/ 0 w 186"/>
                <a:gd name="T7" fmla="*/ 0 h 55"/>
              </a:gdLst>
              <a:ahLst/>
              <a:cxnLst>
                <a:cxn ang="0">
                  <a:pos x="T0" y="T1"/>
                </a:cxn>
                <a:cxn ang="0">
                  <a:pos x="T2" y="T3"/>
                </a:cxn>
                <a:cxn ang="0">
                  <a:pos x="T4" y="T5"/>
                </a:cxn>
                <a:cxn ang="0">
                  <a:pos x="T6" y="T7"/>
                </a:cxn>
              </a:cxnLst>
              <a:rect l="0" t="0" r="r" b="b"/>
              <a:pathLst>
                <a:path w="186" h="55">
                  <a:moveTo>
                    <a:pt x="0" y="0"/>
                  </a:moveTo>
                  <a:cubicBezTo>
                    <a:pt x="4" y="1"/>
                    <a:pt x="168" y="49"/>
                    <a:pt x="186" y="55"/>
                  </a:cubicBezTo>
                  <a:cubicBezTo>
                    <a:pt x="186" y="55"/>
                    <a:pt x="144" y="34"/>
                    <a:pt x="50" y="10"/>
                  </a:cubicBezTo>
                  <a:cubicBezTo>
                    <a:pt x="8" y="0"/>
                    <a:pt x="0" y="0"/>
                    <a:pt x="0" y="0"/>
                  </a:cubicBezTo>
                  <a:close/>
                </a:path>
              </a:pathLst>
            </a:custGeom>
            <a:solidFill>
              <a:srgbClr val="FFE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21" name="Freeform 3535">
              <a:extLst>
                <a:ext uri="{FF2B5EF4-FFF2-40B4-BE49-F238E27FC236}">
                  <a16:creationId xmlns:a16="http://schemas.microsoft.com/office/drawing/2014/main" id="{17FA7F0C-6D4C-4743-95CA-8AFA712042AE}"/>
                </a:ext>
              </a:extLst>
            </p:cNvPr>
            <p:cNvSpPr>
              <a:spLocks/>
            </p:cNvSpPr>
            <p:nvPr/>
          </p:nvSpPr>
          <p:spPr bwMode="auto">
            <a:xfrm>
              <a:off x="615" y="812"/>
              <a:ext cx="289" cy="159"/>
            </a:xfrm>
            <a:custGeom>
              <a:avLst/>
              <a:gdLst>
                <a:gd name="T0" fmla="*/ 121 w 121"/>
                <a:gd name="T1" fmla="*/ 0 h 66"/>
                <a:gd name="T2" fmla="*/ 46 w 121"/>
                <a:gd name="T3" fmla="*/ 13 h 66"/>
                <a:gd name="T4" fmla="*/ 0 w 121"/>
                <a:gd name="T5" fmla="*/ 7 h 66"/>
                <a:gd name="T6" fmla="*/ 2 w 121"/>
                <a:gd name="T7" fmla="*/ 21 h 66"/>
                <a:gd name="T8" fmla="*/ 117 w 121"/>
                <a:gd name="T9" fmla="*/ 66 h 66"/>
                <a:gd name="T10" fmla="*/ 121 w 121"/>
                <a:gd name="T11" fmla="*/ 0 h 66"/>
                <a:gd name="T12" fmla="*/ 121 w 121"/>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21" h="66">
                  <a:moveTo>
                    <a:pt x="121" y="0"/>
                  </a:moveTo>
                  <a:cubicBezTo>
                    <a:pt x="102" y="7"/>
                    <a:pt x="74" y="13"/>
                    <a:pt x="46" y="13"/>
                  </a:cubicBezTo>
                  <a:cubicBezTo>
                    <a:pt x="30" y="13"/>
                    <a:pt x="14" y="11"/>
                    <a:pt x="0" y="7"/>
                  </a:cubicBezTo>
                  <a:cubicBezTo>
                    <a:pt x="0" y="12"/>
                    <a:pt x="1" y="17"/>
                    <a:pt x="2" y="21"/>
                  </a:cubicBezTo>
                  <a:cubicBezTo>
                    <a:pt x="117" y="66"/>
                    <a:pt x="117" y="66"/>
                    <a:pt x="117" y="66"/>
                  </a:cubicBezTo>
                  <a:cubicBezTo>
                    <a:pt x="117" y="66"/>
                    <a:pt x="118" y="36"/>
                    <a:pt x="121" y="0"/>
                  </a:cubicBezTo>
                  <a:cubicBezTo>
                    <a:pt x="121" y="0"/>
                    <a:pt x="121" y="0"/>
                    <a:pt x="121" y="0"/>
                  </a:cubicBezTo>
                </a:path>
              </a:pathLst>
            </a:custGeom>
            <a:solidFill>
              <a:srgbClr val="FFA9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22" name="Freeform 3536">
              <a:extLst>
                <a:ext uri="{FF2B5EF4-FFF2-40B4-BE49-F238E27FC236}">
                  <a16:creationId xmlns:a16="http://schemas.microsoft.com/office/drawing/2014/main" id="{36481157-5C22-462C-885D-E00DDCAF3510}"/>
                </a:ext>
              </a:extLst>
            </p:cNvPr>
            <p:cNvSpPr>
              <a:spLocks/>
            </p:cNvSpPr>
            <p:nvPr/>
          </p:nvSpPr>
          <p:spPr bwMode="auto">
            <a:xfrm>
              <a:off x="904" y="8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DD4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23" name="Freeform 3537">
              <a:extLst>
                <a:ext uri="{FF2B5EF4-FFF2-40B4-BE49-F238E27FC236}">
                  <a16:creationId xmlns:a16="http://schemas.microsoft.com/office/drawing/2014/main" id="{152F949A-E3FB-46FD-9C62-FCBA16956ECC}"/>
                </a:ext>
              </a:extLst>
            </p:cNvPr>
            <p:cNvSpPr>
              <a:spLocks/>
            </p:cNvSpPr>
            <p:nvPr/>
          </p:nvSpPr>
          <p:spPr bwMode="auto">
            <a:xfrm>
              <a:off x="1201" y="790"/>
              <a:ext cx="69" cy="36"/>
            </a:xfrm>
            <a:custGeom>
              <a:avLst/>
              <a:gdLst>
                <a:gd name="T0" fmla="*/ 0 w 29"/>
                <a:gd name="T1" fmla="*/ 0 h 15"/>
                <a:gd name="T2" fmla="*/ 0 w 29"/>
                <a:gd name="T3" fmla="*/ 0 h 15"/>
                <a:gd name="T4" fmla="*/ 0 w 29"/>
                <a:gd name="T5" fmla="*/ 3 h 15"/>
                <a:gd name="T6" fmla="*/ 1 w 29"/>
                <a:gd name="T7" fmla="*/ 7 h 15"/>
                <a:gd name="T8" fmla="*/ 14 w 29"/>
                <a:gd name="T9" fmla="*/ 15 h 15"/>
                <a:gd name="T10" fmla="*/ 29 w 29"/>
                <a:gd name="T11" fmla="*/ 3 h 15"/>
                <a:gd name="T12" fmla="*/ 28 w 29"/>
                <a:gd name="T13" fmla="*/ 0 h 15"/>
                <a:gd name="T14" fmla="*/ 28 w 29"/>
                <a:gd name="T15" fmla="*/ 0 h 15"/>
                <a:gd name="T16" fmla="*/ 15 w 29"/>
                <a:gd name="T17" fmla="*/ 12 h 15"/>
                <a:gd name="T18" fmla="*/ 13 w 29"/>
                <a:gd name="T19" fmla="*/ 12 h 15"/>
                <a:gd name="T20" fmla="*/ 0 w 29"/>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15">
                  <a:moveTo>
                    <a:pt x="0" y="0"/>
                  </a:moveTo>
                  <a:cubicBezTo>
                    <a:pt x="0" y="0"/>
                    <a:pt x="0" y="0"/>
                    <a:pt x="0" y="0"/>
                  </a:cubicBezTo>
                  <a:cubicBezTo>
                    <a:pt x="0" y="1"/>
                    <a:pt x="0" y="2"/>
                    <a:pt x="0" y="3"/>
                  </a:cubicBezTo>
                  <a:cubicBezTo>
                    <a:pt x="0" y="4"/>
                    <a:pt x="0" y="6"/>
                    <a:pt x="1" y="7"/>
                  </a:cubicBezTo>
                  <a:cubicBezTo>
                    <a:pt x="2" y="12"/>
                    <a:pt x="8" y="15"/>
                    <a:pt x="14" y="15"/>
                  </a:cubicBezTo>
                  <a:cubicBezTo>
                    <a:pt x="21" y="15"/>
                    <a:pt x="29" y="11"/>
                    <a:pt x="29" y="3"/>
                  </a:cubicBezTo>
                  <a:cubicBezTo>
                    <a:pt x="29" y="2"/>
                    <a:pt x="29" y="1"/>
                    <a:pt x="28" y="0"/>
                  </a:cubicBezTo>
                  <a:cubicBezTo>
                    <a:pt x="28" y="0"/>
                    <a:pt x="28" y="0"/>
                    <a:pt x="28" y="0"/>
                  </a:cubicBezTo>
                  <a:cubicBezTo>
                    <a:pt x="28" y="6"/>
                    <a:pt x="24" y="11"/>
                    <a:pt x="15" y="12"/>
                  </a:cubicBezTo>
                  <a:cubicBezTo>
                    <a:pt x="14" y="12"/>
                    <a:pt x="14" y="12"/>
                    <a:pt x="13" y="12"/>
                  </a:cubicBezTo>
                  <a:cubicBezTo>
                    <a:pt x="4" y="12"/>
                    <a:pt x="1" y="5"/>
                    <a:pt x="0" y="0"/>
                  </a:cubicBezTo>
                </a:path>
              </a:pathLst>
            </a:custGeom>
            <a:solidFill>
              <a:srgbClr val="EC8D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24" name="Freeform 3538">
              <a:extLst>
                <a:ext uri="{FF2B5EF4-FFF2-40B4-BE49-F238E27FC236}">
                  <a16:creationId xmlns:a16="http://schemas.microsoft.com/office/drawing/2014/main" id="{80862DCF-46BB-41A9-B340-6200105DB824}"/>
                </a:ext>
              </a:extLst>
            </p:cNvPr>
            <p:cNvSpPr>
              <a:spLocks/>
            </p:cNvSpPr>
            <p:nvPr/>
          </p:nvSpPr>
          <p:spPr bwMode="auto">
            <a:xfrm>
              <a:off x="1361" y="699"/>
              <a:ext cx="43" cy="53"/>
            </a:xfrm>
            <a:custGeom>
              <a:avLst/>
              <a:gdLst>
                <a:gd name="T0" fmla="*/ 8 w 18"/>
                <a:gd name="T1" fmla="*/ 0 h 22"/>
                <a:gd name="T2" fmla="*/ 0 w 18"/>
                <a:gd name="T3" fmla="*/ 12 h 22"/>
                <a:gd name="T4" fmla="*/ 10 w 18"/>
                <a:gd name="T5" fmla="*/ 22 h 22"/>
                <a:gd name="T6" fmla="*/ 13 w 18"/>
                <a:gd name="T7" fmla="*/ 22 h 22"/>
                <a:gd name="T8" fmla="*/ 18 w 18"/>
                <a:gd name="T9" fmla="*/ 21 h 22"/>
                <a:gd name="T10" fmla="*/ 17 w 18"/>
                <a:gd name="T11" fmla="*/ 21 h 22"/>
                <a:gd name="T12" fmla="*/ 2 w 18"/>
                <a:gd name="T13" fmla="*/ 14 h 22"/>
                <a:gd name="T14" fmla="*/ 8 w 18"/>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22">
                  <a:moveTo>
                    <a:pt x="8" y="0"/>
                  </a:moveTo>
                  <a:cubicBezTo>
                    <a:pt x="3" y="2"/>
                    <a:pt x="0" y="7"/>
                    <a:pt x="0" y="12"/>
                  </a:cubicBezTo>
                  <a:cubicBezTo>
                    <a:pt x="0" y="17"/>
                    <a:pt x="3" y="21"/>
                    <a:pt x="10" y="22"/>
                  </a:cubicBezTo>
                  <a:cubicBezTo>
                    <a:pt x="11" y="22"/>
                    <a:pt x="12" y="22"/>
                    <a:pt x="13" y="22"/>
                  </a:cubicBezTo>
                  <a:cubicBezTo>
                    <a:pt x="15" y="22"/>
                    <a:pt x="16" y="22"/>
                    <a:pt x="18" y="21"/>
                  </a:cubicBezTo>
                  <a:cubicBezTo>
                    <a:pt x="18" y="21"/>
                    <a:pt x="17" y="21"/>
                    <a:pt x="17" y="21"/>
                  </a:cubicBezTo>
                  <a:cubicBezTo>
                    <a:pt x="10" y="21"/>
                    <a:pt x="4" y="18"/>
                    <a:pt x="2" y="14"/>
                  </a:cubicBezTo>
                  <a:cubicBezTo>
                    <a:pt x="1" y="9"/>
                    <a:pt x="5" y="3"/>
                    <a:pt x="8" y="0"/>
                  </a:cubicBezTo>
                </a:path>
              </a:pathLst>
            </a:custGeom>
            <a:solidFill>
              <a:srgbClr val="EC8D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25" name="Freeform 3539">
              <a:extLst>
                <a:ext uri="{FF2B5EF4-FFF2-40B4-BE49-F238E27FC236}">
                  <a16:creationId xmlns:a16="http://schemas.microsoft.com/office/drawing/2014/main" id="{7889F484-E116-4E77-8524-0DCF80449C5B}"/>
                </a:ext>
              </a:extLst>
            </p:cNvPr>
            <p:cNvSpPr>
              <a:spLocks/>
            </p:cNvSpPr>
            <p:nvPr/>
          </p:nvSpPr>
          <p:spPr bwMode="auto">
            <a:xfrm>
              <a:off x="1043" y="670"/>
              <a:ext cx="88" cy="91"/>
            </a:xfrm>
            <a:custGeom>
              <a:avLst/>
              <a:gdLst>
                <a:gd name="T0" fmla="*/ 8 w 37"/>
                <a:gd name="T1" fmla="*/ 0 h 38"/>
                <a:gd name="T2" fmla="*/ 8 w 37"/>
                <a:gd name="T3" fmla="*/ 0 h 38"/>
                <a:gd name="T4" fmla="*/ 1 w 37"/>
                <a:gd name="T5" fmla="*/ 14 h 38"/>
                <a:gd name="T6" fmla="*/ 23 w 37"/>
                <a:gd name="T7" fmla="*/ 38 h 38"/>
                <a:gd name="T8" fmla="*/ 35 w 37"/>
                <a:gd name="T9" fmla="*/ 34 h 38"/>
                <a:gd name="T10" fmla="*/ 37 w 37"/>
                <a:gd name="T11" fmla="*/ 33 h 38"/>
                <a:gd name="T12" fmla="*/ 26 w 37"/>
                <a:gd name="T13" fmla="*/ 35 h 38"/>
                <a:gd name="T14" fmla="*/ 6 w 37"/>
                <a:gd name="T15" fmla="*/ 25 h 38"/>
                <a:gd name="T16" fmla="*/ 8 w 3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8" y="0"/>
                  </a:moveTo>
                  <a:cubicBezTo>
                    <a:pt x="8" y="0"/>
                    <a:pt x="8" y="0"/>
                    <a:pt x="8" y="0"/>
                  </a:cubicBezTo>
                  <a:cubicBezTo>
                    <a:pt x="3" y="4"/>
                    <a:pt x="1" y="9"/>
                    <a:pt x="1" y="14"/>
                  </a:cubicBezTo>
                  <a:cubicBezTo>
                    <a:pt x="1" y="26"/>
                    <a:pt x="11" y="38"/>
                    <a:pt x="23" y="38"/>
                  </a:cubicBezTo>
                  <a:cubicBezTo>
                    <a:pt x="27" y="38"/>
                    <a:pt x="31" y="37"/>
                    <a:pt x="35" y="34"/>
                  </a:cubicBezTo>
                  <a:cubicBezTo>
                    <a:pt x="35" y="34"/>
                    <a:pt x="36" y="33"/>
                    <a:pt x="37" y="33"/>
                  </a:cubicBezTo>
                  <a:cubicBezTo>
                    <a:pt x="34" y="34"/>
                    <a:pt x="30" y="35"/>
                    <a:pt x="26" y="35"/>
                  </a:cubicBezTo>
                  <a:cubicBezTo>
                    <a:pt x="18" y="35"/>
                    <a:pt x="9" y="31"/>
                    <a:pt x="6" y="25"/>
                  </a:cubicBezTo>
                  <a:cubicBezTo>
                    <a:pt x="0" y="15"/>
                    <a:pt x="4" y="6"/>
                    <a:pt x="8" y="0"/>
                  </a:cubicBezTo>
                </a:path>
              </a:pathLst>
            </a:custGeom>
            <a:solidFill>
              <a:srgbClr val="EC8D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26" name="Freeform 3540">
              <a:extLst>
                <a:ext uri="{FF2B5EF4-FFF2-40B4-BE49-F238E27FC236}">
                  <a16:creationId xmlns:a16="http://schemas.microsoft.com/office/drawing/2014/main" id="{A2527C8D-FBC7-4BC5-ACE3-152C826E2DB7}"/>
                </a:ext>
              </a:extLst>
            </p:cNvPr>
            <p:cNvSpPr>
              <a:spLocks/>
            </p:cNvSpPr>
            <p:nvPr/>
          </p:nvSpPr>
          <p:spPr bwMode="auto">
            <a:xfrm>
              <a:off x="964" y="793"/>
              <a:ext cx="41" cy="55"/>
            </a:xfrm>
            <a:custGeom>
              <a:avLst/>
              <a:gdLst>
                <a:gd name="T0" fmla="*/ 10 w 17"/>
                <a:gd name="T1" fmla="*/ 0 h 23"/>
                <a:gd name="T2" fmla="*/ 0 w 17"/>
                <a:gd name="T3" fmla="*/ 11 h 23"/>
                <a:gd name="T4" fmla="*/ 4 w 17"/>
                <a:gd name="T5" fmla="*/ 21 h 23"/>
                <a:gd name="T6" fmla="*/ 8 w 17"/>
                <a:gd name="T7" fmla="*/ 23 h 23"/>
                <a:gd name="T8" fmla="*/ 2 w 17"/>
                <a:gd name="T9" fmla="*/ 9 h 23"/>
                <a:gd name="T10" fmla="*/ 11 w 17"/>
                <a:gd name="T11" fmla="*/ 2 h 23"/>
                <a:gd name="T12" fmla="*/ 17 w 17"/>
                <a:gd name="T13" fmla="*/ 3 h 23"/>
                <a:gd name="T14" fmla="*/ 15 w 17"/>
                <a:gd name="T15" fmla="*/ 2 h 23"/>
                <a:gd name="T16" fmla="*/ 10 w 17"/>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3">
                  <a:moveTo>
                    <a:pt x="10" y="0"/>
                  </a:moveTo>
                  <a:cubicBezTo>
                    <a:pt x="4" y="0"/>
                    <a:pt x="0" y="5"/>
                    <a:pt x="0" y="11"/>
                  </a:cubicBezTo>
                  <a:cubicBezTo>
                    <a:pt x="0" y="15"/>
                    <a:pt x="1" y="18"/>
                    <a:pt x="4" y="21"/>
                  </a:cubicBezTo>
                  <a:cubicBezTo>
                    <a:pt x="6" y="22"/>
                    <a:pt x="7" y="23"/>
                    <a:pt x="8" y="23"/>
                  </a:cubicBezTo>
                  <a:cubicBezTo>
                    <a:pt x="6" y="21"/>
                    <a:pt x="1" y="16"/>
                    <a:pt x="2" y="9"/>
                  </a:cubicBezTo>
                  <a:cubicBezTo>
                    <a:pt x="3" y="4"/>
                    <a:pt x="7" y="2"/>
                    <a:pt x="11" y="2"/>
                  </a:cubicBezTo>
                  <a:cubicBezTo>
                    <a:pt x="13" y="2"/>
                    <a:pt x="15" y="2"/>
                    <a:pt x="17" y="3"/>
                  </a:cubicBezTo>
                  <a:cubicBezTo>
                    <a:pt x="16" y="3"/>
                    <a:pt x="16" y="2"/>
                    <a:pt x="15" y="2"/>
                  </a:cubicBezTo>
                  <a:cubicBezTo>
                    <a:pt x="13" y="0"/>
                    <a:pt x="11" y="0"/>
                    <a:pt x="10" y="0"/>
                  </a:cubicBezTo>
                </a:path>
              </a:pathLst>
            </a:custGeom>
            <a:solidFill>
              <a:srgbClr val="EB85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27" name="Freeform 3541">
              <a:extLst>
                <a:ext uri="{FF2B5EF4-FFF2-40B4-BE49-F238E27FC236}">
                  <a16:creationId xmlns:a16="http://schemas.microsoft.com/office/drawing/2014/main" id="{9492DD78-C370-441E-91A8-D7D0B3198F37}"/>
                </a:ext>
              </a:extLst>
            </p:cNvPr>
            <p:cNvSpPr>
              <a:spLocks/>
            </p:cNvSpPr>
            <p:nvPr/>
          </p:nvSpPr>
          <p:spPr bwMode="auto">
            <a:xfrm>
              <a:off x="1330" y="843"/>
              <a:ext cx="31" cy="27"/>
            </a:xfrm>
            <a:custGeom>
              <a:avLst/>
              <a:gdLst>
                <a:gd name="T0" fmla="*/ 0 w 13"/>
                <a:gd name="T1" fmla="*/ 0 h 11"/>
                <a:gd name="T2" fmla="*/ 0 w 13"/>
                <a:gd name="T3" fmla="*/ 0 h 11"/>
                <a:gd name="T4" fmla="*/ 0 w 13"/>
                <a:gd name="T5" fmla="*/ 3 h 11"/>
                <a:gd name="T6" fmla="*/ 0 w 13"/>
                <a:gd name="T7" fmla="*/ 6 h 11"/>
                <a:gd name="T8" fmla="*/ 7 w 13"/>
                <a:gd name="T9" fmla="*/ 11 h 11"/>
                <a:gd name="T10" fmla="*/ 13 w 13"/>
                <a:gd name="T11" fmla="*/ 5 h 11"/>
                <a:gd name="T12" fmla="*/ 13 w 13"/>
                <a:gd name="T13" fmla="*/ 5 h 11"/>
                <a:gd name="T14" fmla="*/ 13 w 13"/>
                <a:gd name="T15" fmla="*/ 5 h 11"/>
                <a:gd name="T16" fmla="*/ 8 w 13"/>
                <a:gd name="T17" fmla="*/ 9 h 11"/>
                <a:gd name="T18" fmla="*/ 6 w 13"/>
                <a:gd name="T19" fmla="*/ 9 h 11"/>
                <a:gd name="T20" fmla="*/ 0 w 13"/>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0" y="0"/>
                  </a:moveTo>
                  <a:cubicBezTo>
                    <a:pt x="0" y="0"/>
                    <a:pt x="0" y="0"/>
                    <a:pt x="0" y="0"/>
                  </a:cubicBezTo>
                  <a:cubicBezTo>
                    <a:pt x="0" y="1"/>
                    <a:pt x="0" y="2"/>
                    <a:pt x="0" y="3"/>
                  </a:cubicBezTo>
                  <a:cubicBezTo>
                    <a:pt x="0" y="4"/>
                    <a:pt x="0" y="5"/>
                    <a:pt x="0" y="6"/>
                  </a:cubicBezTo>
                  <a:cubicBezTo>
                    <a:pt x="1" y="9"/>
                    <a:pt x="4" y="11"/>
                    <a:pt x="7" y="11"/>
                  </a:cubicBezTo>
                  <a:cubicBezTo>
                    <a:pt x="10" y="11"/>
                    <a:pt x="13" y="9"/>
                    <a:pt x="13" y="5"/>
                  </a:cubicBezTo>
                  <a:cubicBezTo>
                    <a:pt x="13" y="5"/>
                    <a:pt x="13" y="5"/>
                    <a:pt x="13" y="5"/>
                  </a:cubicBezTo>
                  <a:cubicBezTo>
                    <a:pt x="13" y="5"/>
                    <a:pt x="13" y="5"/>
                    <a:pt x="13" y="5"/>
                  </a:cubicBezTo>
                  <a:cubicBezTo>
                    <a:pt x="12" y="7"/>
                    <a:pt x="10" y="9"/>
                    <a:pt x="8" y="9"/>
                  </a:cubicBezTo>
                  <a:cubicBezTo>
                    <a:pt x="7" y="9"/>
                    <a:pt x="6" y="9"/>
                    <a:pt x="6" y="9"/>
                  </a:cubicBezTo>
                  <a:cubicBezTo>
                    <a:pt x="1" y="7"/>
                    <a:pt x="0" y="3"/>
                    <a:pt x="0" y="0"/>
                  </a:cubicBezTo>
                </a:path>
              </a:pathLst>
            </a:custGeom>
            <a:solidFill>
              <a:srgbClr val="EC8D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28" name="Freeform 3542">
              <a:extLst>
                <a:ext uri="{FF2B5EF4-FFF2-40B4-BE49-F238E27FC236}">
                  <a16:creationId xmlns:a16="http://schemas.microsoft.com/office/drawing/2014/main" id="{33A2D6FF-3BDA-4EC9-8B63-BBE0EA7CD5EC}"/>
                </a:ext>
              </a:extLst>
            </p:cNvPr>
            <p:cNvSpPr>
              <a:spLocks/>
            </p:cNvSpPr>
            <p:nvPr/>
          </p:nvSpPr>
          <p:spPr bwMode="auto">
            <a:xfrm>
              <a:off x="967" y="548"/>
              <a:ext cx="76" cy="50"/>
            </a:xfrm>
            <a:custGeom>
              <a:avLst/>
              <a:gdLst>
                <a:gd name="T0" fmla="*/ 1 w 32"/>
                <a:gd name="T1" fmla="*/ 0 h 21"/>
                <a:gd name="T2" fmla="*/ 0 w 32"/>
                <a:gd name="T3" fmla="*/ 4 h 21"/>
                <a:gd name="T4" fmla="*/ 2 w 32"/>
                <a:gd name="T5" fmla="*/ 10 h 21"/>
                <a:gd name="T6" fmla="*/ 21 w 32"/>
                <a:gd name="T7" fmla="*/ 21 h 21"/>
                <a:gd name="T8" fmla="*/ 27 w 32"/>
                <a:gd name="T9" fmla="*/ 20 h 21"/>
                <a:gd name="T10" fmla="*/ 32 w 32"/>
                <a:gd name="T11" fmla="*/ 14 h 21"/>
                <a:gd name="T12" fmla="*/ 32 w 32"/>
                <a:gd name="T13" fmla="*/ 12 h 21"/>
                <a:gd name="T14" fmla="*/ 32 w 32"/>
                <a:gd name="T15" fmla="*/ 12 h 21"/>
                <a:gd name="T16" fmla="*/ 20 w 32"/>
                <a:gd name="T17" fmla="*/ 19 h 21"/>
                <a:gd name="T18" fmla="*/ 13 w 32"/>
                <a:gd name="T19" fmla="*/ 18 h 21"/>
                <a:gd name="T20" fmla="*/ 2 w 32"/>
                <a:gd name="T21" fmla="*/ 0 h 21"/>
                <a:gd name="T22" fmla="*/ 1 w 32"/>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21">
                  <a:moveTo>
                    <a:pt x="1" y="0"/>
                  </a:moveTo>
                  <a:cubicBezTo>
                    <a:pt x="0" y="1"/>
                    <a:pt x="0" y="3"/>
                    <a:pt x="0" y="4"/>
                  </a:cubicBezTo>
                  <a:cubicBezTo>
                    <a:pt x="0" y="6"/>
                    <a:pt x="1" y="8"/>
                    <a:pt x="2" y="10"/>
                  </a:cubicBezTo>
                  <a:cubicBezTo>
                    <a:pt x="5" y="17"/>
                    <a:pt x="13" y="21"/>
                    <a:pt x="21" y="21"/>
                  </a:cubicBezTo>
                  <a:cubicBezTo>
                    <a:pt x="23" y="21"/>
                    <a:pt x="25" y="21"/>
                    <a:pt x="27" y="20"/>
                  </a:cubicBezTo>
                  <a:cubicBezTo>
                    <a:pt x="31" y="19"/>
                    <a:pt x="32" y="17"/>
                    <a:pt x="32" y="14"/>
                  </a:cubicBezTo>
                  <a:cubicBezTo>
                    <a:pt x="32" y="13"/>
                    <a:pt x="32" y="13"/>
                    <a:pt x="32" y="12"/>
                  </a:cubicBezTo>
                  <a:cubicBezTo>
                    <a:pt x="32" y="12"/>
                    <a:pt x="32" y="12"/>
                    <a:pt x="32" y="12"/>
                  </a:cubicBezTo>
                  <a:cubicBezTo>
                    <a:pt x="31" y="16"/>
                    <a:pt x="26" y="19"/>
                    <a:pt x="20" y="19"/>
                  </a:cubicBezTo>
                  <a:cubicBezTo>
                    <a:pt x="18" y="19"/>
                    <a:pt x="15" y="18"/>
                    <a:pt x="13" y="18"/>
                  </a:cubicBezTo>
                  <a:cubicBezTo>
                    <a:pt x="4" y="15"/>
                    <a:pt x="2" y="4"/>
                    <a:pt x="2" y="0"/>
                  </a:cubicBezTo>
                  <a:cubicBezTo>
                    <a:pt x="1" y="0"/>
                    <a:pt x="1" y="0"/>
                    <a:pt x="1" y="0"/>
                  </a:cubicBezTo>
                </a:path>
              </a:pathLst>
            </a:custGeom>
            <a:solidFill>
              <a:srgbClr val="EC8D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29" name="Freeform 3543">
              <a:extLst>
                <a:ext uri="{FF2B5EF4-FFF2-40B4-BE49-F238E27FC236}">
                  <a16:creationId xmlns:a16="http://schemas.microsoft.com/office/drawing/2014/main" id="{779B3E55-0058-44B8-AB69-BD9392D4271A}"/>
                </a:ext>
              </a:extLst>
            </p:cNvPr>
            <p:cNvSpPr>
              <a:spLocks/>
            </p:cNvSpPr>
            <p:nvPr/>
          </p:nvSpPr>
          <p:spPr bwMode="auto">
            <a:xfrm>
              <a:off x="759" y="675"/>
              <a:ext cx="48" cy="34"/>
            </a:xfrm>
            <a:custGeom>
              <a:avLst/>
              <a:gdLst>
                <a:gd name="T0" fmla="*/ 13 w 20"/>
                <a:gd name="T1" fmla="*/ 0 h 14"/>
                <a:gd name="T2" fmla="*/ 0 w 20"/>
                <a:gd name="T3" fmla="*/ 9 h 14"/>
                <a:gd name="T4" fmla="*/ 1 w 20"/>
                <a:gd name="T5" fmla="*/ 14 h 14"/>
                <a:gd name="T6" fmla="*/ 7 w 20"/>
                <a:gd name="T7" fmla="*/ 4 h 14"/>
                <a:gd name="T8" fmla="*/ 13 w 20"/>
                <a:gd name="T9" fmla="*/ 3 h 14"/>
                <a:gd name="T10" fmla="*/ 20 w 20"/>
                <a:gd name="T11" fmla="*/ 5 h 14"/>
                <a:gd name="T12" fmla="*/ 19 w 20"/>
                <a:gd name="T13" fmla="*/ 3 h 14"/>
                <a:gd name="T14" fmla="*/ 13 w 20"/>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4">
                  <a:moveTo>
                    <a:pt x="13" y="0"/>
                  </a:moveTo>
                  <a:cubicBezTo>
                    <a:pt x="7" y="0"/>
                    <a:pt x="0" y="3"/>
                    <a:pt x="0" y="9"/>
                  </a:cubicBezTo>
                  <a:cubicBezTo>
                    <a:pt x="0" y="11"/>
                    <a:pt x="0" y="12"/>
                    <a:pt x="1" y="14"/>
                  </a:cubicBezTo>
                  <a:cubicBezTo>
                    <a:pt x="0" y="11"/>
                    <a:pt x="0" y="6"/>
                    <a:pt x="7" y="4"/>
                  </a:cubicBezTo>
                  <a:cubicBezTo>
                    <a:pt x="9" y="3"/>
                    <a:pt x="12" y="3"/>
                    <a:pt x="13" y="3"/>
                  </a:cubicBezTo>
                  <a:cubicBezTo>
                    <a:pt x="16" y="3"/>
                    <a:pt x="18" y="3"/>
                    <a:pt x="20" y="5"/>
                  </a:cubicBezTo>
                  <a:cubicBezTo>
                    <a:pt x="20" y="4"/>
                    <a:pt x="20" y="3"/>
                    <a:pt x="19" y="3"/>
                  </a:cubicBezTo>
                  <a:cubicBezTo>
                    <a:pt x="18" y="1"/>
                    <a:pt x="15" y="0"/>
                    <a:pt x="13" y="0"/>
                  </a:cubicBezTo>
                </a:path>
              </a:pathLst>
            </a:custGeom>
            <a:solidFill>
              <a:srgbClr val="F78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30" name="Freeform 3544">
              <a:extLst>
                <a:ext uri="{FF2B5EF4-FFF2-40B4-BE49-F238E27FC236}">
                  <a16:creationId xmlns:a16="http://schemas.microsoft.com/office/drawing/2014/main" id="{6EBF1426-126E-4B1E-BECD-B634CC3D0F03}"/>
                </a:ext>
              </a:extLst>
            </p:cNvPr>
            <p:cNvSpPr>
              <a:spLocks/>
            </p:cNvSpPr>
            <p:nvPr/>
          </p:nvSpPr>
          <p:spPr bwMode="auto">
            <a:xfrm>
              <a:off x="642" y="716"/>
              <a:ext cx="71" cy="101"/>
            </a:xfrm>
            <a:custGeom>
              <a:avLst/>
              <a:gdLst>
                <a:gd name="T0" fmla="*/ 18 w 30"/>
                <a:gd name="T1" fmla="*/ 0 h 42"/>
                <a:gd name="T2" fmla="*/ 9 w 30"/>
                <a:gd name="T3" fmla="*/ 4 h 42"/>
                <a:gd name="T4" fmla="*/ 2 w 30"/>
                <a:gd name="T5" fmla="*/ 20 h 42"/>
                <a:gd name="T6" fmla="*/ 15 w 30"/>
                <a:gd name="T7" fmla="*/ 41 h 42"/>
                <a:gd name="T8" fmla="*/ 17 w 30"/>
                <a:gd name="T9" fmla="*/ 42 h 42"/>
                <a:gd name="T10" fmla="*/ 6 w 30"/>
                <a:gd name="T11" fmla="*/ 31 h 42"/>
                <a:gd name="T12" fmla="*/ 17 w 30"/>
                <a:gd name="T13" fmla="*/ 2 h 42"/>
                <a:gd name="T14" fmla="*/ 20 w 30"/>
                <a:gd name="T15" fmla="*/ 2 h 42"/>
                <a:gd name="T16" fmla="*/ 30 w 30"/>
                <a:gd name="T17" fmla="*/ 5 h 42"/>
                <a:gd name="T18" fmla="*/ 18 w 30"/>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42">
                  <a:moveTo>
                    <a:pt x="18" y="0"/>
                  </a:moveTo>
                  <a:cubicBezTo>
                    <a:pt x="15" y="0"/>
                    <a:pt x="12" y="1"/>
                    <a:pt x="9" y="4"/>
                  </a:cubicBezTo>
                  <a:cubicBezTo>
                    <a:pt x="5" y="8"/>
                    <a:pt x="2" y="14"/>
                    <a:pt x="2" y="20"/>
                  </a:cubicBezTo>
                  <a:cubicBezTo>
                    <a:pt x="2" y="28"/>
                    <a:pt x="6" y="36"/>
                    <a:pt x="15" y="41"/>
                  </a:cubicBezTo>
                  <a:cubicBezTo>
                    <a:pt x="16" y="42"/>
                    <a:pt x="16" y="42"/>
                    <a:pt x="17" y="42"/>
                  </a:cubicBezTo>
                  <a:cubicBezTo>
                    <a:pt x="14" y="40"/>
                    <a:pt x="10" y="36"/>
                    <a:pt x="6" y="31"/>
                  </a:cubicBezTo>
                  <a:cubicBezTo>
                    <a:pt x="0" y="22"/>
                    <a:pt x="6" y="4"/>
                    <a:pt x="17" y="2"/>
                  </a:cubicBezTo>
                  <a:cubicBezTo>
                    <a:pt x="18" y="2"/>
                    <a:pt x="19" y="2"/>
                    <a:pt x="20" y="2"/>
                  </a:cubicBezTo>
                  <a:cubicBezTo>
                    <a:pt x="24" y="2"/>
                    <a:pt x="27" y="4"/>
                    <a:pt x="30" y="5"/>
                  </a:cubicBezTo>
                  <a:cubicBezTo>
                    <a:pt x="27" y="2"/>
                    <a:pt x="23" y="0"/>
                    <a:pt x="18" y="0"/>
                  </a:cubicBezTo>
                </a:path>
              </a:pathLst>
            </a:custGeom>
            <a:solidFill>
              <a:srgbClr val="F78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31" name="Freeform 3545">
              <a:extLst>
                <a:ext uri="{FF2B5EF4-FFF2-40B4-BE49-F238E27FC236}">
                  <a16:creationId xmlns:a16="http://schemas.microsoft.com/office/drawing/2014/main" id="{B53A6E10-998B-434B-A215-0865E5B898EB}"/>
                </a:ext>
              </a:extLst>
            </p:cNvPr>
            <p:cNvSpPr>
              <a:spLocks noEditPoints="1"/>
            </p:cNvSpPr>
            <p:nvPr/>
          </p:nvSpPr>
          <p:spPr bwMode="auto">
            <a:xfrm>
              <a:off x="969" y="545"/>
              <a:ext cx="69" cy="22"/>
            </a:xfrm>
            <a:custGeom>
              <a:avLst/>
              <a:gdLst>
                <a:gd name="T0" fmla="*/ 69 w 69"/>
                <a:gd name="T1" fmla="*/ 22 h 22"/>
                <a:gd name="T2" fmla="*/ 69 w 69"/>
                <a:gd name="T3" fmla="*/ 22 h 22"/>
                <a:gd name="T4" fmla="*/ 69 w 69"/>
                <a:gd name="T5" fmla="*/ 22 h 22"/>
                <a:gd name="T6" fmla="*/ 69 w 69"/>
                <a:gd name="T7" fmla="*/ 22 h 22"/>
                <a:gd name="T8" fmla="*/ 69 w 69"/>
                <a:gd name="T9" fmla="*/ 22 h 22"/>
                <a:gd name="T10" fmla="*/ 0 w 69"/>
                <a:gd name="T11" fmla="*/ 0 h 22"/>
                <a:gd name="T12" fmla="*/ 0 w 69"/>
                <a:gd name="T13" fmla="*/ 0 h 22"/>
                <a:gd name="T14" fmla="*/ 2 w 69"/>
                <a:gd name="T15" fmla="*/ 0 h 22"/>
                <a:gd name="T16" fmla="*/ 2 w 69"/>
                <a:gd name="T17" fmla="*/ 0 h 22"/>
                <a:gd name="T18" fmla="*/ 0 w 69"/>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22">
                  <a:moveTo>
                    <a:pt x="69" y="22"/>
                  </a:moveTo>
                  <a:lnTo>
                    <a:pt x="69" y="22"/>
                  </a:lnTo>
                  <a:lnTo>
                    <a:pt x="69" y="22"/>
                  </a:lnTo>
                  <a:lnTo>
                    <a:pt x="69" y="22"/>
                  </a:lnTo>
                  <a:lnTo>
                    <a:pt x="69" y="22"/>
                  </a:lnTo>
                  <a:close/>
                  <a:moveTo>
                    <a:pt x="0" y="0"/>
                  </a:moveTo>
                  <a:lnTo>
                    <a:pt x="0" y="0"/>
                  </a:lnTo>
                  <a:lnTo>
                    <a:pt x="2" y="0"/>
                  </a:lnTo>
                  <a:lnTo>
                    <a:pt x="2" y="0"/>
                  </a:lnTo>
                  <a:lnTo>
                    <a:pt x="0" y="0"/>
                  </a:lnTo>
                  <a:close/>
                </a:path>
              </a:pathLst>
            </a:custGeom>
            <a:solidFill>
              <a:srgbClr val="FBE5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32" name="Freeform 3546">
              <a:extLst>
                <a:ext uri="{FF2B5EF4-FFF2-40B4-BE49-F238E27FC236}">
                  <a16:creationId xmlns:a16="http://schemas.microsoft.com/office/drawing/2014/main" id="{2989DF01-4302-49D4-A75B-0CA17B6F91D5}"/>
                </a:ext>
              </a:extLst>
            </p:cNvPr>
            <p:cNvSpPr>
              <a:spLocks noEditPoints="1"/>
            </p:cNvSpPr>
            <p:nvPr/>
          </p:nvSpPr>
          <p:spPr bwMode="auto">
            <a:xfrm>
              <a:off x="969" y="545"/>
              <a:ext cx="69" cy="22"/>
            </a:xfrm>
            <a:custGeom>
              <a:avLst/>
              <a:gdLst>
                <a:gd name="T0" fmla="*/ 69 w 69"/>
                <a:gd name="T1" fmla="*/ 22 h 22"/>
                <a:gd name="T2" fmla="*/ 69 w 69"/>
                <a:gd name="T3" fmla="*/ 22 h 22"/>
                <a:gd name="T4" fmla="*/ 69 w 69"/>
                <a:gd name="T5" fmla="*/ 22 h 22"/>
                <a:gd name="T6" fmla="*/ 69 w 69"/>
                <a:gd name="T7" fmla="*/ 22 h 22"/>
                <a:gd name="T8" fmla="*/ 69 w 69"/>
                <a:gd name="T9" fmla="*/ 22 h 22"/>
                <a:gd name="T10" fmla="*/ 0 w 69"/>
                <a:gd name="T11" fmla="*/ 0 h 22"/>
                <a:gd name="T12" fmla="*/ 0 w 69"/>
                <a:gd name="T13" fmla="*/ 0 h 22"/>
                <a:gd name="T14" fmla="*/ 2 w 69"/>
                <a:gd name="T15" fmla="*/ 0 h 22"/>
                <a:gd name="T16" fmla="*/ 2 w 69"/>
                <a:gd name="T17" fmla="*/ 0 h 22"/>
                <a:gd name="T18" fmla="*/ 0 w 69"/>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22">
                  <a:moveTo>
                    <a:pt x="69" y="22"/>
                  </a:moveTo>
                  <a:lnTo>
                    <a:pt x="69" y="22"/>
                  </a:lnTo>
                  <a:lnTo>
                    <a:pt x="69" y="22"/>
                  </a:lnTo>
                  <a:lnTo>
                    <a:pt x="69" y="22"/>
                  </a:lnTo>
                  <a:lnTo>
                    <a:pt x="69" y="22"/>
                  </a:lnTo>
                  <a:moveTo>
                    <a:pt x="0" y="0"/>
                  </a:moveTo>
                  <a:lnTo>
                    <a:pt x="0" y="0"/>
                  </a:lnTo>
                  <a:lnTo>
                    <a:pt x="2"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33" name="Freeform 3547">
              <a:extLst>
                <a:ext uri="{FF2B5EF4-FFF2-40B4-BE49-F238E27FC236}">
                  <a16:creationId xmlns:a16="http://schemas.microsoft.com/office/drawing/2014/main" id="{81F3B9E2-56CF-49F8-98E1-4EC15E6C4333}"/>
                </a:ext>
              </a:extLst>
            </p:cNvPr>
            <p:cNvSpPr>
              <a:spLocks noEditPoints="1"/>
            </p:cNvSpPr>
            <p:nvPr/>
          </p:nvSpPr>
          <p:spPr bwMode="auto">
            <a:xfrm>
              <a:off x="969" y="540"/>
              <a:ext cx="69" cy="27"/>
            </a:xfrm>
            <a:custGeom>
              <a:avLst/>
              <a:gdLst>
                <a:gd name="T0" fmla="*/ 1 w 29"/>
                <a:gd name="T1" fmla="*/ 2 h 11"/>
                <a:gd name="T2" fmla="*/ 0 w 29"/>
                <a:gd name="T3" fmla="*/ 2 h 11"/>
                <a:gd name="T4" fmla="*/ 1 w 29"/>
                <a:gd name="T5" fmla="*/ 2 h 11"/>
                <a:gd name="T6" fmla="*/ 1 w 29"/>
                <a:gd name="T7" fmla="*/ 2 h 11"/>
                <a:gd name="T8" fmla="*/ 1 w 29"/>
                <a:gd name="T9" fmla="*/ 2 h 11"/>
                <a:gd name="T10" fmla="*/ 1 w 29"/>
                <a:gd name="T11" fmla="*/ 2 h 11"/>
                <a:gd name="T12" fmla="*/ 16 w 29"/>
                <a:gd name="T13" fmla="*/ 0 h 11"/>
                <a:gd name="T14" fmla="*/ 29 w 29"/>
                <a:gd name="T15" fmla="*/ 11 h 11"/>
                <a:gd name="T16" fmla="*/ 29 w 29"/>
                <a:gd name="T17" fmla="*/ 11 h 11"/>
                <a:gd name="T18" fmla="*/ 16 w 29"/>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11">
                  <a:moveTo>
                    <a:pt x="1" y="2"/>
                  </a:moveTo>
                  <a:cubicBezTo>
                    <a:pt x="1" y="2"/>
                    <a:pt x="1" y="2"/>
                    <a:pt x="0" y="2"/>
                  </a:cubicBezTo>
                  <a:cubicBezTo>
                    <a:pt x="1" y="2"/>
                    <a:pt x="1" y="2"/>
                    <a:pt x="1" y="2"/>
                  </a:cubicBezTo>
                  <a:cubicBezTo>
                    <a:pt x="1" y="2"/>
                    <a:pt x="1" y="2"/>
                    <a:pt x="1" y="2"/>
                  </a:cubicBezTo>
                  <a:cubicBezTo>
                    <a:pt x="1" y="2"/>
                    <a:pt x="1" y="2"/>
                    <a:pt x="1" y="2"/>
                  </a:cubicBezTo>
                  <a:cubicBezTo>
                    <a:pt x="1" y="2"/>
                    <a:pt x="1" y="2"/>
                    <a:pt x="1" y="2"/>
                  </a:cubicBezTo>
                  <a:moveTo>
                    <a:pt x="16" y="0"/>
                  </a:moveTo>
                  <a:cubicBezTo>
                    <a:pt x="22" y="2"/>
                    <a:pt x="27" y="7"/>
                    <a:pt x="29" y="11"/>
                  </a:cubicBezTo>
                  <a:cubicBezTo>
                    <a:pt x="29" y="11"/>
                    <a:pt x="29" y="11"/>
                    <a:pt x="29" y="11"/>
                  </a:cubicBezTo>
                  <a:cubicBezTo>
                    <a:pt x="27" y="6"/>
                    <a:pt x="23" y="2"/>
                    <a:pt x="16" y="0"/>
                  </a:cubicBezTo>
                </a:path>
              </a:pathLst>
            </a:custGeom>
            <a:solidFill>
              <a:srgbClr val="FEE7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34" name="Freeform 3548">
              <a:extLst>
                <a:ext uri="{FF2B5EF4-FFF2-40B4-BE49-F238E27FC236}">
                  <a16:creationId xmlns:a16="http://schemas.microsoft.com/office/drawing/2014/main" id="{FF9DE7E0-CC14-43AF-8D8F-ADF1EF8F2165}"/>
                </a:ext>
              </a:extLst>
            </p:cNvPr>
            <p:cNvSpPr>
              <a:spLocks noEditPoints="1"/>
            </p:cNvSpPr>
            <p:nvPr/>
          </p:nvSpPr>
          <p:spPr bwMode="auto">
            <a:xfrm>
              <a:off x="969" y="545"/>
              <a:ext cx="69" cy="22"/>
            </a:xfrm>
            <a:custGeom>
              <a:avLst/>
              <a:gdLst>
                <a:gd name="T0" fmla="*/ 29 w 29"/>
                <a:gd name="T1" fmla="*/ 9 h 9"/>
                <a:gd name="T2" fmla="*/ 29 w 29"/>
                <a:gd name="T3" fmla="*/ 9 h 9"/>
                <a:gd name="T4" fmla="*/ 29 w 29"/>
                <a:gd name="T5" fmla="*/ 9 h 9"/>
                <a:gd name="T6" fmla="*/ 29 w 29"/>
                <a:gd name="T7" fmla="*/ 9 h 9"/>
                <a:gd name="T8" fmla="*/ 29 w 29"/>
                <a:gd name="T9" fmla="*/ 9 h 9"/>
                <a:gd name="T10" fmla="*/ 0 w 29"/>
                <a:gd name="T11" fmla="*/ 0 h 9"/>
                <a:gd name="T12" fmla="*/ 0 w 29"/>
                <a:gd name="T13" fmla="*/ 1 h 9"/>
                <a:gd name="T14" fmla="*/ 0 w 29"/>
                <a:gd name="T15" fmla="*/ 1 h 9"/>
                <a:gd name="T16" fmla="*/ 1 w 29"/>
                <a:gd name="T17" fmla="*/ 0 h 9"/>
                <a:gd name="T18" fmla="*/ 0 w 29"/>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9">
                  <a:moveTo>
                    <a:pt x="29" y="9"/>
                  </a:moveTo>
                  <a:cubicBezTo>
                    <a:pt x="29" y="9"/>
                    <a:pt x="29" y="9"/>
                    <a:pt x="29" y="9"/>
                  </a:cubicBezTo>
                  <a:cubicBezTo>
                    <a:pt x="29" y="9"/>
                    <a:pt x="29" y="9"/>
                    <a:pt x="29" y="9"/>
                  </a:cubicBezTo>
                  <a:cubicBezTo>
                    <a:pt x="29" y="9"/>
                    <a:pt x="29" y="9"/>
                    <a:pt x="29" y="9"/>
                  </a:cubicBezTo>
                  <a:cubicBezTo>
                    <a:pt x="29" y="9"/>
                    <a:pt x="29" y="9"/>
                    <a:pt x="29" y="9"/>
                  </a:cubicBezTo>
                  <a:moveTo>
                    <a:pt x="0" y="0"/>
                  </a:moveTo>
                  <a:cubicBezTo>
                    <a:pt x="0" y="1"/>
                    <a:pt x="0" y="1"/>
                    <a:pt x="0" y="1"/>
                  </a:cubicBezTo>
                  <a:cubicBezTo>
                    <a:pt x="0" y="1"/>
                    <a:pt x="0" y="1"/>
                    <a:pt x="0" y="1"/>
                  </a:cubicBezTo>
                  <a:cubicBezTo>
                    <a:pt x="0" y="1"/>
                    <a:pt x="0" y="1"/>
                    <a:pt x="1" y="0"/>
                  </a:cubicBezTo>
                  <a:cubicBezTo>
                    <a:pt x="0" y="0"/>
                    <a:pt x="0" y="0"/>
                    <a:pt x="0" y="0"/>
                  </a:cubicBezTo>
                </a:path>
              </a:pathLst>
            </a:custGeom>
            <a:solidFill>
              <a:srgbClr val="FFD9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35" name="Freeform 3549">
              <a:extLst>
                <a:ext uri="{FF2B5EF4-FFF2-40B4-BE49-F238E27FC236}">
                  <a16:creationId xmlns:a16="http://schemas.microsoft.com/office/drawing/2014/main" id="{7F88A152-6288-444D-99C1-74DE5DF21BAA}"/>
                </a:ext>
              </a:extLst>
            </p:cNvPr>
            <p:cNvSpPr>
              <a:spLocks/>
            </p:cNvSpPr>
            <p:nvPr/>
          </p:nvSpPr>
          <p:spPr bwMode="auto">
            <a:xfrm>
              <a:off x="971" y="538"/>
              <a:ext cx="67" cy="29"/>
            </a:xfrm>
            <a:custGeom>
              <a:avLst/>
              <a:gdLst>
                <a:gd name="T0" fmla="*/ 8 w 28"/>
                <a:gd name="T1" fmla="*/ 0 h 12"/>
                <a:gd name="T2" fmla="*/ 0 w 28"/>
                <a:gd name="T3" fmla="*/ 3 h 12"/>
                <a:gd name="T4" fmla="*/ 0 w 28"/>
                <a:gd name="T5" fmla="*/ 3 h 12"/>
                <a:gd name="T6" fmla="*/ 0 w 28"/>
                <a:gd name="T7" fmla="*/ 3 h 12"/>
                <a:gd name="T8" fmla="*/ 0 w 28"/>
                <a:gd name="T9" fmla="*/ 3 h 12"/>
                <a:gd name="T10" fmla="*/ 0 w 28"/>
                <a:gd name="T11" fmla="*/ 4 h 12"/>
                <a:gd name="T12" fmla="*/ 28 w 28"/>
                <a:gd name="T13" fmla="*/ 12 h 12"/>
                <a:gd name="T14" fmla="*/ 28 w 28"/>
                <a:gd name="T15" fmla="*/ 12 h 12"/>
                <a:gd name="T16" fmla="*/ 28 w 28"/>
                <a:gd name="T17" fmla="*/ 12 h 12"/>
                <a:gd name="T18" fmla="*/ 15 w 28"/>
                <a:gd name="T19" fmla="*/ 1 h 12"/>
                <a:gd name="T20" fmla="*/ 15 w 28"/>
                <a:gd name="T21" fmla="*/ 1 h 12"/>
                <a:gd name="T22" fmla="*/ 15 w 28"/>
                <a:gd name="T23" fmla="*/ 1 h 12"/>
                <a:gd name="T24" fmla="*/ 15 w 28"/>
                <a:gd name="T25" fmla="*/ 1 h 12"/>
                <a:gd name="T26" fmla="*/ 8 w 28"/>
                <a:gd name="T2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12">
                  <a:moveTo>
                    <a:pt x="8" y="0"/>
                  </a:moveTo>
                  <a:cubicBezTo>
                    <a:pt x="5" y="0"/>
                    <a:pt x="2" y="1"/>
                    <a:pt x="0" y="3"/>
                  </a:cubicBezTo>
                  <a:cubicBezTo>
                    <a:pt x="0" y="3"/>
                    <a:pt x="0" y="3"/>
                    <a:pt x="0" y="3"/>
                  </a:cubicBezTo>
                  <a:cubicBezTo>
                    <a:pt x="0" y="3"/>
                    <a:pt x="0" y="3"/>
                    <a:pt x="0" y="3"/>
                  </a:cubicBezTo>
                  <a:cubicBezTo>
                    <a:pt x="0" y="3"/>
                    <a:pt x="0" y="3"/>
                    <a:pt x="0" y="3"/>
                  </a:cubicBezTo>
                  <a:cubicBezTo>
                    <a:pt x="0" y="3"/>
                    <a:pt x="0" y="4"/>
                    <a:pt x="0" y="4"/>
                  </a:cubicBezTo>
                  <a:cubicBezTo>
                    <a:pt x="28" y="12"/>
                    <a:pt x="28" y="12"/>
                    <a:pt x="28" y="12"/>
                  </a:cubicBezTo>
                  <a:cubicBezTo>
                    <a:pt x="28" y="12"/>
                    <a:pt x="28" y="12"/>
                    <a:pt x="28" y="12"/>
                  </a:cubicBezTo>
                  <a:cubicBezTo>
                    <a:pt x="28" y="12"/>
                    <a:pt x="28" y="12"/>
                    <a:pt x="28" y="12"/>
                  </a:cubicBezTo>
                  <a:cubicBezTo>
                    <a:pt x="26" y="8"/>
                    <a:pt x="21" y="3"/>
                    <a:pt x="15" y="1"/>
                  </a:cubicBezTo>
                  <a:cubicBezTo>
                    <a:pt x="15" y="1"/>
                    <a:pt x="15" y="1"/>
                    <a:pt x="15" y="1"/>
                  </a:cubicBezTo>
                  <a:cubicBezTo>
                    <a:pt x="15" y="1"/>
                    <a:pt x="15" y="1"/>
                    <a:pt x="15" y="1"/>
                  </a:cubicBezTo>
                  <a:cubicBezTo>
                    <a:pt x="15" y="1"/>
                    <a:pt x="15" y="1"/>
                    <a:pt x="15" y="1"/>
                  </a:cubicBezTo>
                  <a:cubicBezTo>
                    <a:pt x="13" y="0"/>
                    <a:pt x="10" y="0"/>
                    <a:pt x="8" y="0"/>
                  </a:cubicBezTo>
                </a:path>
              </a:pathLst>
            </a:custGeom>
            <a:solidFill>
              <a:srgbClr val="F6B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36" name="Freeform 3550">
              <a:extLst>
                <a:ext uri="{FF2B5EF4-FFF2-40B4-BE49-F238E27FC236}">
                  <a16:creationId xmlns:a16="http://schemas.microsoft.com/office/drawing/2014/main" id="{B0A8072F-1772-40ED-BDAB-51522CEC7528}"/>
                </a:ext>
              </a:extLst>
            </p:cNvPr>
            <p:cNvSpPr>
              <a:spLocks/>
            </p:cNvSpPr>
            <p:nvPr/>
          </p:nvSpPr>
          <p:spPr bwMode="auto">
            <a:xfrm>
              <a:off x="969" y="545"/>
              <a:ext cx="2" cy="3"/>
            </a:xfrm>
            <a:custGeom>
              <a:avLst/>
              <a:gdLst>
                <a:gd name="T0" fmla="*/ 1 w 1"/>
                <a:gd name="T1" fmla="*/ 0 h 1"/>
                <a:gd name="T2" fmla="*/ 1 w 1"/>
                <a:gd name="T3" fmla="*/ 0 h 1"/>
                <a:gd name="T4" fmla="*/ 1 w 1"/>
                <a:gd name="T5" fmla="*/ 0 h 1"/>
                <a:gd name="T6" fmla="*/ 0 w 1"/>
                <a:gd name="T7" fmla="*/ 1 h 1"/>
                <a:gd name="T8" fmla="*/ 1 w 1"/>
                <a:gd name="T9" fmla="*/ 1 h 1"/>
                <a:gd name="T10" fmla="*/ 1 w 1"/>
                <a:gd name="T11" fmla="*/ 0 h 1"/>
                <a:gd name="T12" fmla="*/ 1 w 1"/>
                <a:gd name="T13" fmla="*/ 0 h 1"/>
                <a:gd name="T14" fmla="*/ 1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0"/>
                  </a:moveTo>
                  <a:cubicBezTo>
                    <a:pt x="1" y="0"/>
                    <a:pt x="1" y="0"/>
                    <a:pt x="1" y="0"/>
                  </a:cubicBezTo>
                  <a:cubicBezTo>
                    <a:pt x="1" y="0"/>
                    <a:pt x="1" y="0"/>
                    <a:pt x="1" y="0"/>
                  </a:cubicBezTo>
                  <a:cubicBezTo>
                    <a:pt x="0" y="1"/>
                    <a:pt x="0" y="1"/>
                    <a:pt x="0" y="1"/>
                  </a:cubicBezTo>
                  <a:cubicBezTo>
                    <a:pt x="1" y="1"/>
                    <a:pt x="1" y="1"/>
                    <a:pt x="1" y="1"/>
                  </a:cubicBezTo>
                  <a:cubicBezTo>
                    <a:pt x="1" y="1"/>
                    <a:pt x="1" y="0"/>
                    <a:pt x="1" y="0"/>
                  </a:cubicBezTo>
                  <a:cubicBezTo>
                    <a:pt x="1" y="0"/>
                    <a:pt x="1" y="0"/>
                    <a:pt x="1" y="0"/>
                  </a:cubicBezTo>
                  <a:cubicBezTo>
                    <a:pt x="1" y="0"/>
                    <a:pt x="1" y="0"/>
                    <a:pt x="1" y="0"/>
                  </a:cubicBezTo>
                </a:path>
              </a:pathLst>
            </a:custGeom>
            <a:solidFill>
              <a:srgbClr val="F1A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538" name="Group 3553">
            <a:extLst>
              <a:ext uri="{FF2B5EF4-FFF2-40B4-BE49-F238E27FC236}">
                <a16:creationId xmlns:a16="http://schemas.microsoft.com/office/drawing/2014/main" id="{F735EE59-273F-41ED-857C-B7156203FE24}"/>
              </a:ext>
            </a:extLst>
          </p:cNvPr>
          <p:cNvGrpSpPr>
            <a:grpSpLocks noChangeAspect="1"/>
          </p:cNvGrpSpPr>
          <p:nvPr/>
        </p:nvGrpSpPr>
        <p:grpSpPr bwMode="auto">
          <a:xfrm>
            <a:off x="6182720" y="2819551"/>
            <a:ext cx="608011" cy="353204"/>
            <a:chOff x="-11" y="-2"/>
            <a:chExt cx="2138" cy="1242"/>
          </a:xfrm>
        </p:grpSpPr>
        <p:sp>
          <p:nvSpPr>
            <p:cNvPr id="5540" name="Freeform 3554">
              <a:extLst>
                <a:ext uri="{FF2B5EF4-FFF2-40B4-BE49-F238E27FC236}">
                  <a16:creationId xmlns:a16="http://schemas.microsoft.com/office/drawing/2014/main" id="{0B532A9C-9563-4F88-AAC1-FF2F0D17484C}"/>
                </a:ext>
              </a:extLst>
            </p:cNvPr>
            <p:cNvSpPr>
              <a:spLocks/>
            </p:cNvSpPr>
            <p:nvPr/>
          </p:nvSpPr>
          <p:spPr bwMode="auto">
            <a:xfrm>
              <a:off x="-11" y="727"/>
              <a:ext cx="597" cy="513"/>
            </a:xfrm>
            <a:custGeom>
              <a:avLst/>
              <a:gdLst>
                <a:gd name="T0" fmla="*/ 28 w 251"/>
                <a:gd name="T1" fmla="*/ 187 h 215"/>
                <a:gd name="T2" fmla="*/ 107 w 251"/>
                <a:gd name="T3" fmla="*/ 195 h 215"/>
                <a:gd name="T4" fmla="*/ 122 w 251"/>
                <a:gd name="T5" fmla="*/ 128 h 215"/>
                <a:gd name="T6" fmla="*/ 251 w 251"/>
                <a:gd name="T7" fmla="*/ 108 h 215"/>
                <a:gd name="T8" fmla="*/ 240 w 251"/>
                <a:gd name="T9" fmla="*/ 35 h 215"/>
                <a:gd name="T10" fmla="*/ 118 w 251"/>
                <a:gd name="T11" fmla="*/ 54 h 215"/>
                <a:gd name="T12" fmla="*/ 106 w 251"/>
                <a:gd name="T13" fmla="*/ 27 h 215"/>
                <a:gd name="T14" fmla="*/ 27 w 251"/>
                <a:gd name="T15" fmla="*/ 20 h 215"/>
                <a:gd name="T16" fmla="*/ 19 w 251"/>
                <a:gd name="T17" fmla="*/ 99 h 215"/>
                <a:gd name="T18" fmla="*/ 33 w 251"/>
                <a:gd name="T19" fmla="*/ 111 h 215"/>
                <a:gd name="T20" fmla="*/ 28 w 251"/>
                <a:gd name="T21" fmla="*/ 18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1" h="215">
                  <a:moveTo>
                    <a:pt x="28" y="187"/>
                  </a:moveTo>
                  <a:cubicBezTo>
                    <a:pt x="48" y="211"/>
                    <a:pt x="83" y="215"/>
                    <a:pt x="107" y="195"/>
                  </a:cubicBezTo>
                  <a:cubicBezTo>
                    <a:pt x="127" y="178"/>
                    <a:pt x="133" y="150"/>
                    <a:pt x="122" y="128"/>
                  </a:cubicBezTo>
                  <a:cubicBezTo>
                    <a:pt x="251" y="108"/>
                    <a:pt x="251" y="108"/>
                    <a:pt x="251" y="108"/>
                  </a:cubicBezTo>
                  <a:cubicBezTo>
                    <a:pt x="240" y="35"/>
                    <a:pt x="240" y="35"/>
                    <a:pt x="240" y="35"/>
                  </a:cubicBezTo>
                  <a:cubicBezTo>
                    <a:pt x="118" y="54"/>
                    <a:pt x="118" y="54"/>
                    <a:pt x="118" y="54"/>
                  </a:cubicBezTo>
                  <a:cubicBezTo>
                    <a:pt x="116" y="44"/>
                    <a:pt x="112" y="35"/>
                    <a:pt x="106" y="27"/>
                  </a:cubicBezTo>
                  <a:cubicBezTo>
                    <a:pt x="86" y="4"/>
                    <a:pt x="51" y="0"/>
                    <a:pt x="27" y="20"/>
                  </a:cubicBezTo>
                  <a:cubicBezTo>
                    <a:pt x="3" y="40"/>
                    <a:pt x="0" y="75"/>
                    <a:pt x="19" y="99"/>
                  </a:cubicBezTo>
                  <a:cubicBezTo>
                    <a:pt x="23" y="104"/>
                    <a:pt x="28" y="108"/>
                    <a:pt x="33" y="111"/>
                  </a:cubicBezTo>
                  <a:cubicBezTo>
                    <a:pt x="11" y="131"/>
                    <a:pt x="9" y="164"/>
                    <a:pt x="28" y="187"/>
                  </a:cubicBezTo>
                  <a:close/>
                </a:path>
              </a:pathLst>
            </a:custGeom>
            <a:solidFill>
              <a:srgbClr val="F9F9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41" name="Freeform 3555">
              <a:extLst>
                <a:ext uri="{FF2B5EF4-FFF2-40B4-BE49-F238E27FC236}">
                  <a16:creationId xmlns:a16="http://schemas.microsoft.com/office/drawing/2014/main" id="{DC4CC550-BF5F-4A37-ADF6-E6690E7AF032}"/>
                </a:ext>
              </a:extLst>
            </p:cNvPr>
            <p:cNvSpPr>
              <a:spLocks/>
            </p:cNvSpPr>
            <p:nvPr/>
          </p:nvSpPr>
          <p:spPr bwMode="auto">
            <a:xfrm>
              <a:off x="-11" y="727"/>
              <a:ext cx="585" cy="446"/>
            </a:xfrm>
            <a:custGeom>
              <a:avLst/>
              <a:gdLst>
                <a:gd name="T0" fmla="*/ 28 w 246"/>
                <a:gd name="T1" fmla="*/ 187 h 187"/>
                <a:gd name="T2" fmla="*/ 29 w 246"/>
                <a:gd name="T3" fmla="*/ 144 h 187"/>
                <a:gd name="T4" fmla="*/ 38 w 246"/>
                <a:gd name="T5" fmla="*/ 124 h 187"/>
                <a:gd name="T6" fmla="*/ 30 w 246"/>
                <a:gd name="T7" fmla="*/ 99 h 187"/>
                <a:gd name="T8" fmla="*/ 118 w 246"/>
                <a:gd name="T9" fmla="*/ 59 h 187"/>
                <a:gd name="T10" fmla="*/ 135 w 246"/>
                <a:gd name="T11" fmla="*/ 78 h 187"/>
                <a:gd name="T12" fmla="*/ 177 w 246"/>
                <a:gd name="T13" fmla="*/ 67 h 187"/>
                <a:gd name="T14" fmla="*/ 220 w 246"/>
                <a:gd name="T15" fmla="*/ 62 h 187"/>
                <a:gd name="T16" fmla="*/ 246 w 246"/>
                <a:gd name="T17" fmla="*/ 73 h 187"/>
                <a:gd name="T18" fmla="*/ 240 w 246"/>
                <a:gd name="T19" fmla="*/ 35 h 187"/>
                <a:gd name="T20" fmla="*/ 118 w 246"/>
                <a:gd name="T21" fmla="*/ 54 h 187"/>
                <a:gd name="T22" fmla="*/ 106 w 246"/>
                <a:gd name="T23" fmla="*/ 27 h 187"/>
                <a:gd name="T24" fmla="*/ 27 w 246"/>
                <a:gd name="T25" fmla="*/ 20 h 187"/>
                <a:gd name="T26" fmla="*/ 19 w 246"/>
                <a:gd name="T27" fmla="*/ 99 h 187"/>
                <a:gd name="T28" fmla="*/ 33 w 246"/>
                <a:gd name="T29" fmla="*/ 111 h 187"/>
                <a:gd name="T30" fmla="*/ 28 w 246"/>
                <a:gd name="T31"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187">
                  <a:moveTo>
                    <a:pt x="28" y="187"/>
                  </a:moveTo>
                  <a:cubicBezTo>
                    <a:pt x="25" y="173"/>
                    <a:pt x="24" y="159"/>
                    <a:pt x="29" y="144"/>
                  </a:cubicBezTo>
                  <a:cubicBezTo>
                    <a:pt x="31" y="137"/>
                    <a:pt x="35" y="131"/>
                    <a:pt x="38" y="124"/>
                  </a:cubicBezTo>
                  <a:cubicBezTo>
                    <a:pt x="35" y="116"/>
                    <a:pt x="31" y="107"/>
                    <a:pt x="30" y="99"/>
                  </a:cubicBezTo>
                  <a:cubicBezTo>
                    <a:pt x="24" y="49"/>
                    <a:pt x="84" y="22"/>
                    <a:pt x="118" y="59"/>
                  </a:cubicBezTo>
                  <a:cubicBezTo>
                    <a:pt x="124" y="65"/>
                    <a:pt x="129" y="72"/>
                    <a:pt x="135" y="78"/>
                  </a:cubicBezTo>
                  <a:cubicBezTo>
                    <a:pt x="148" y="75"/>
                    <a:pt x="165" y="68"/>
                    <a:pt x="177" y="67"/>
                  </a:cubicBezTo>
                  <a:cubicBezTo>
                    <a:pt x="192" y="65"/>
                    <a:pt x="205" y="60"/>
                    <a:pt x="220" y="62"/>
                  </a:cubicBezTo>
                  <a:cubicBezTo>
                    <a:pt x="230" y="64"/>
                    <a:pt x="238" y="68"/>
                    <a:pt x="246" y="73"/>
                  </a:cubicBezTo>
                  <a:cubicBezTo>
                    <a:pt x="240" y="35"/>
                    <a:pt x="240" y="35"/>
                    <a:pt x="240" y="35"/>
                  </a:cubicBezTo>
                  <a:cubicBezTo>
                    <a:pt x="118" y="54"/>
                    <a:pt x="118" y="54"/>
                    <a:pt x="118" y="54"/>
                  </a:cubicBezTo>
                  <a:cubicBezTo>
                    <a:pt x="116" y="44"/>
                    <a:pt x="112" y="35"/>
                    <a:pt x="106" y="27"/>
                  </a:cubicBezTo>
                  <a:cubicBezTo>
                    <a:pt x="86" y="4"/>
                    <a:pt x="51" y="0"/>
                    <a:pt x="27" y="20"/>
                  </a:cubicBezTo>
                  <a:cubicBezTo>
                    <a:pt x="3" y="40"/>
                    <a:pt x="0" y="75"/>
                    <a:pt x="19" y="99"/>
                  </a:cubicBezTo>
                  <a:cubicBezTo>
                    <a:pt x="23" y="104"/>
                    <a:pt x="28" y="108"/>
                    <a:pt x="33" y="111"/>
                  </a:cubicBezTo>
                  <a:cubicBezTo>
                    <a:pt x="11" y="131"/>
                    <a:pt x="9" y="164"/>
                    <a:pt x="28" y="187"/>
                  </a:cubicBezTo>
                  <a:close/>
                </a:path>
              </a:pathLst>
            </a:custGeom>
            <a:solidFill>
              <a:srgbClr val="DFE6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42" name="Freeform 3556">
              <a:extLst>
                <a:ext uri="{FF2B5EF4-FFF2-40B4-BE49-F238E27FC236}">
                  <a16:creationId xmlns:a16="http://schemas.microsoft.com/office/drawing/2014/main" id="{5D500888-3F6B-4E2D-9F06-2201FCFADBB4}"/>
                </a:ext>
              </a:extLst>
            </p:cNvPr>
            <p:cNvSpPr>
              <a:spLocks/>
            </p:cNvSpPr>
            <p:nvPr/>
          </p:nvSpPr>
          <p:spPr bwMode="auto">
            <a:xfrm>
              <a:off x="270" y="84"/>
              <a:ext cx="1733" cy="1137"/>
            </a:xfrm>
            <a:custGeom>
              <a:avLst/>
              <a:gdLst>
                <a:gd name="T0" fmla="*/ 729 w 729"/>
                <a:gd name="T1" fmla="*/ 383 h 477"/>
                <a:gd name="T2" fmla="*/ 430 w 729"/>
                <a:gd name="T3" fmla="*/ 476 h 477"/>
                <a:gd name="T4" fmla="*/ 55 w 729"/>
                <a:gd name="T5" fmla="*/ 405 h 477"/>
                <a:gd name="T6" fmla="*/ 73 w 729"/>
                <a:gd name="T7" fmla="*/ 369 h 477"/>
                <a:gd name="T8" fmla="*/ 24 w 729"/>
                <a:gd name="T9" fmla="*/ 367 h 477"/>
                <a:gd name="T10" fmla="*/ 59 w 729"/>
                <a:gd name="T11" fmla="*/ 338 h 477"/>
                <a:gd name="T12" fmla="*/ 0 w 729"/>
                <a:gd name="T13" fmla="*/ 308 h 477"/>
                <a:gd name="T14" fmla="*/ 77 w 729"/>
                <a:gd name="T15" fmla="*/ 300 h 477"/>
                <a:gd name="T16" fmla="*/ 331 w 729"/>
                <a:gd name="T17" fmla="*/ 0 h 477"/>
                <a:gd name="T18" fmla="*/ 729 w 729"/>
                <a:gd name="T19" fmla="*/ 383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9" h="477">
                  <a:moveTo>
                    <a:pt x="729" y="383"/>
                  </a:moveTo>
                  <a:cubicBezTo>
                    <a:pt x="729" y="383"/>
                    <a:pt x="651" y="477"/>
                    <a:pt x="430" y="476"/>
                  </a:cubicBezTo>
                  <a:cubicBezTo>
                    <a:pt x="209" y="475"/>
                    <a:pt x="196" y="370"/>
                    <a:pt x="55" y="405"/>
                  </a:cubicBezTo>
                  <a:cubicBezTo>
                    <a:pt x="55" y="405"/>
                    <a:pt x="78" y="386"/>
                    <a:pt x="73" y="369"/>
                  </a:cubicBezTo>
                  <a:cubicBezTo>
                    <a:pt x="24" y="367"/>
                    <a:pt x="24" y="367"/>
                    <a:pt x="24" y="367"/>
                  </a:cubicBezTo>
                  <a:cubicBezTo>
                    <a:pt x="59" y="338"/>
                    <a:pt x="59" y="338"/>
                    <a:pt x="59" y="338"/>
                  </a:cubicBezTo>
                  <a:cubicBezTo>
                    <a:pt x="59" y="338"/>
                    <a:pt x="23" y="298"/>
                    <a:pt x="0" y="308"/>
                  </a:cubicBezTo>
                  <a:cubicBezTo>
                    <a:pt x="0" y="308"/>
                    <a:pt x="53" y="289"/>
                    <a:pt x="77" y="300"/>
                  </a:cubicBezTo>
                  <a:cubicBezTo>
                    <a:pt x="100" y="310"/>
                    <a:pt x="59" y="159"/>
                    <a:pt x="331" y="0"/>
                  </a:cubicBezTo>
                  <a:lnTo>
                    <a:pt x="729" y="383"/>
                  </a:lnTo>
                  <a:close/>
                </a:path>
              </a:pathLst>
            </a:custGeom>
            <a:solidFill>
              <a:srgbClr val="F49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43" name="Freeform 3557">
              <a:extLst>
                <a:ext uri="{FF2B5EF4-FFF2-40B4-BE49-F238E27FC236}">
                  <a16:creationId xmlns:a16="http://schemas.microsoft.com/office/drawing/2014/main" id="{5D0D3ED1-CDAA-43C5-8FE9-D011AAA9CDB8}"/>
                </a:ext>
              </a:extLst>
            </p:cNvPr>
            <p:cNvSpPr>
              <a:spLocks/>
            </p:cNvSpPr>
            <p:nvPr/>
          </p:nvSpPr>
          <p:spPr bwMode="auto">
            <a:xfrm>
              <a:off x="327" y="877"/>
              <a:ext cx="1676" cy="344"/>
            </a:xfrm>
            <a:custGeom>
              <a:avLst/>
              <a:gdLst>
                <a:gd name="T0" fmla="*/ 662 w 705"/>
                <a:gd name="T1" fmla="*/ 29 h 144"/>
                <a:gd name="T2" fmla="*/ 294 w 705"/>
                <a:gd name="T3" fmla="*/ 90 h 144"/>
                <a:gd name="T4" fmla="*/ 117 w 705"/>
                <a:gd name="T5" fmla="*/ 20 h 144"/>
                <a:gd name="T6" fmla="*/ 96 w 705"/>
                <a:gd name="T7" fmla="*/ 9 h 144"/>
                <a:gd name="T8" fmla="*/ 72 w 705"/>
                <a:gd name="T9" fmla="*/ 1 h 144"/>
                <a:gd name="T10" fmla="*/ 58 w 705"/>
                <a:gd name="T11" fmla="*/ 0 h 144"/>
                <a:gd name="T12" fmla="*/ 34 w 705"/>
                <a:gd name="T13" fmla="*/ 4 h 144"/>
                <a:gd name="T14" fmla="*/ 35 w 705"/>
                <a:gd name="T15" fmla="*/ 5 h 144"/>
                <a:gd name="T16" fmla="*/ 0 w 705"/>
                <a:gd name="T17" fmla="*/ 34 h 144"/>
                <a:gd name="T18" fmla="*/ 49 w 705"/>
                <a:gd name="T19" fmla="*/ 36 h 144"/>
                <a:gd name="T20" fmla="*/ 31 w 705"/>
                <a:gd name="T21" fmla="*/ 72 h 144"/>
                <a:gd name="T22" fmla="*/ 406 w 705"/>
                <a:gd name="T23" fmla="*/ 143 h 144"/>
                <a:gd name="T24" fmla="*/ 705 w 705"/>
                <a:gd name="T25" fmla="*/ 50 h 144"/>
                <a:gd name="T26" fmla="*/ 671 w 705"/>
                <a:gd name="T27" fmla="*/ 17 h 144"/>
                <a:gd name="T28" fmla="*/ 662 w 705"/>
                <a:gd name="T29" fmla="*/ 2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5" h="144">
                  <a:moveTo>
                    <a:pt x="662" y="29"/>
                  </a:moveTo>
                  <a:cubicBezTo>
                    <a:pt x="570" y="131"/>
                    <a:pt x="416" y="126"/>
                    <a:pt x="294" y="90"/>
                  </a:cubicBezTo>
                  <a:cubicBezTo>
                    <a:pt x="234" y="72"/>
                    <a:pt x="174" y="47"/>
                    <a:pt x="117" y="20"/>
                  </a:cubicBezTo>
                  <a:cubicBezTo>
                    <a:pt x="114" y="18"/>
                    <a:pt x="77" y="2"/>
                    <a:pt x="96" y="9"/>
                  </a:cubicBezTo>
                  <a:cubicBezTo>
                    <a:pt x="88" y="6"/>
                    <a:pt x="80" y="3"/>
                    <a:pt x="72" y="1"/>
                  </a:cubicBezTo>
                  <a:cubicBezTo>
                    <a:pt x="86" y="6"/>
                    <a:pt x="38" y="4"/>
                    <a:pt x="58" y="0"/>
                  </a:cubicBezTo>
                  <a:cubicBezTo>
                    <a:pt x="50" y="2"/>
                    <a:pt x="42" y="3"/>
                    <a:pt x="34" y="4"/>
                  </a:cubicBezTo>
                  <a:cubicBezTo>
                    <a:pt x="34" y="5"/>
                    <a:pt x="35" y="5"/>
                    <a:pt x="35" y="5"/>
                  </a:cubicBezTo>
                  <a:cubicBezTo>
                    <a:pt x="0" y="34"/>
                    <a:pt x="0" y="34"/>
                    <a:pt x="0" y="34"/>
                  </a:cubicBezTo>
                  <a:cubicBezTo>
                    <a:pt x="49" y="36"/>
                    <a:pt x="49" y="36"/>
                    <a:pt x="49" y="36"/>
                  </a:cubicBezTo>
                  <a:cubicBezTo>
                    <a:pt x="54" y="53"/>
                    <a:pt x="31" y="72"/>
                    <a:pt x="31" y="72"/>
                  </a:cubicBezTo>
                  <a:cubicBezTo>
                    <a:pt x="172" y="37"/>
                    <a:pt x="185" y="142"/>
                    <a:pt x="406" y="143"/>
                  </a:cubicBezTo>
                  <a:cubicBezTo>
                    <a:pt x="627" y="144"/>
                    <a:pt x="705" y="50"/>
                    <a:pt x="705" y="50"/>
                  </a:cubicBezTo>
                  <a:cubicBezTo>
                    <a:pt x="671" y="17"/>
                    <a:pt x="671" y="17"/>
                    <a:pt x="671" y="17"/>
                  </a:cubicBezTo>
                  <a:cubicBezTo>
                    <a:pt x="668" y="21"/>
                    <a:pt x="665" y="25"/>
                    <a:pt x="662" y="29"/>
                  </a:cubicBezTo>
                  <a:close/>
                </a:path>
              </a:pathLst>
            </a:custGeom>
            <a:solidFill>
              <a:srgbClr val="F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44" name="Freeform 3558">
              <a:extLst>
                <a:ext uri="{FF2B5EF4-FFF2-40B4-BE49-F238E27FC236}">
                  <a16:creationId xmlns:a16="http://schemas.microsoft.com/office/drawing/2014/main" id="{884D9898-B4C3-435B-8AA8-93A305B65BE1}"/>
                </a:ext>
              </a:extLst>
            </p:cNvPr>
            <p:cNvSpPr>
              <a:spLocks/>
            </p:cNvSpPr>
            <p:nvPr/>
          </p:nvSpPr>
          <p:spPr bwMode="auto">
            <a:xfrm>
              <a:off x="990" y="22"/>
              <a:ext cx="1063" cy="1015"/>
            </a:xfrm>
            <a:custGeom>
              <a:avLst/>
              <a:gdLst>
                <a:gd name="T0" fmla="*/ 351 w 447"/>
                <a:gd name="T1" fmla="*/ 425 h 426"/>
                <a:gd name="T2" fmla="*/ 151 w 447"/>
                <a:gd name="T3" fmla="*/ 313 h 426"/>
                <a:gd name="T4" fmla="*/ 101 w 447"/>
                <a:gd name="T5" fmla="*/ 254 h 426"/>
                <a:gd name="T6" fmla="*/ 3 w 447"/>
                <a:gd name="T7" fmla="*/ 91 h 426"/>
                <a:gd name="T8" fmla="*/ 35 w 447"/>
                <a:gd name="T9" fmla="*/ 34 h 426"/>
                <a:gd name="T10" fmla="*/ 117 w 447"/>
                <a:gd name="T11" fmla="*/ 1 h 426"/>
                <a:gd name="T12" fmla="*/ 369 w 447"/>
                <a:gd name="T13" fmla="*/ 155 h 426"/>
                <a:gd name="T14" fmla="*/ 445 w 447"/>
                <a:gd name="T15" fmla="*/ 334 h 426"/>
                <a:gd name="T16" fmla="*/ 420 w 447"/>
                <a:gd name="T17" fmla="*/ 401 h 426"/>
                <a:gd name="T18" fmla="*/ 351 w 447"/>
                <a:gd name="T19" fmla="*/ 42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7" h="426">
                  <a:moveTo>
                    <a:pt x="351" y="425"/>
                  </a:moveTo>
                  <a:cubicBezTo>
                    <a:pt x="277" y="426"/>
                    <a:pt x="191" y="369"/>
                    <a:pt x="151" y="313"/>
                  </a:cubicBezTo>
                  <a:cubicBezTo>
                    <a:pt x="139" y="295"/>
                    <a:pt x="120" y="275"/>
                    <a:pt x="101" y="254"/>
                  </a:cubicBezTo>
                  <a:cubicBezTo>
                    <a:pt x="53" y="202"/>
                    <a:pt x="0" y="144"/>
                    <a:pt x="3" y="91"/>
                  </a:cubicBezTo>
                  <a:cubicBezTo>
                    <a:pt x="4" y="70"/>
                    <a:pt x="14" y="51"/>
                    <a:pt x="35" y="34"/>
                  </a:cubicBezTo>
                  <a:cubicBezTo>
                    <a:pt x="59" y="13"/>
                    <a:pt x="87" y="2"/>
                    <a:pt x="117" y="1"/>
                  </a:cubicBezTo>
                  <a:cubicBezTo>
                    <a:pt x="185" y="0"/>
                    <a:pt x="268" y="50"/>
                    <a:pt x="369" y="155"/>
                  </a:cubicBezTo>
                  <a:cubicBezTo>
                    <a:pt x="443" y="231"/>
                    <a:pt x="447" y="306"/>
                    <a:pt x="445" y="334"/>
                  </a:cubicBezTo>
                  <a:cubicBezTo>
                    <a:pt x="444" y="364"/>
                    <a:pt x="434" y="389"/>
                    <a:pt x="420" y="401"/>
                  </a:cubicBezTo>
                  <a:cubicBezTo>
                    <a:pt x="401" y="417"/>
                    <a:pt x="378" y="425"/>
                    <a:pt x="351" y="425"/>
                  </a:cubicBezTo>
                  <a:close/>
                </a:path>
              </a:pathLst>
            </a:custGeom>
            <a:solidFill>
              <a:srgbClr val="F49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45" name="Freeform 3559">
              <a:extLst>
                <a:ext uri="{FF2B5EF4-FFF2-40B4-BE49-F238E27FC236}">
                  <a16:creationId xmlns:a16="http://schemas.microsoft.com/office/drawing/2014/main" id="{860CFFF8-EB8A-4D5A-9D5A-58D0334DA248}"/>
                </a:ext>
              </a:extLst>
            </p:cNvPr>
            <p:cNvSpPr>
              <a:spLocks noEditPoints="1"/>
            </p:cNvSpPr>
            <p:nvPr/>
          </p:nvSpPr>
          <p:spPr bwMode="auto">
            <a:xfrm>
              <a:off x="800" y="-2"/>
              <a:ext cx="1327" cy="1063"/>
            </a:xfrm>
            <a:custGeom>
              <a:avLst/>
              <a:gdLst>
                <a:gd name="T0" fmla="*/ 197 w 558"/>
                <a:gd name="T1" fmla="*/ 21 h 446"/>
                <a:gd name="T2" fmla="*/ 441 w 558"/>
                <a:gd name="T3" fmla="*/ 172 h 446"/>
                <a:gd name="T4" fmla="*/ 515 w 558"/>
                <a:gd name="T5" fmla="*/ 344 h 446"/>
                <a:gd name="T6" fmla="*/ 493 w 558"/>
                <a:gd name="T7" fmla="*/ 403 h 446"/>
                <a:gd name="T8" fmla="*/ 431 w 558"/>
                <a:gd name="T9" fmla="*/ 425 h 446"/>
                <a:gd name="T10" fmla="*/ 240 w 558"/>
                <a:gd name="T11" fmla="*/ 317 h 446"/>
                <a:gd name="T12" fmla="*/ 188 w 558"/>
                <a:gd name="T13" fmla="*/ 257 h 446"/>
                <a:gd name="T14" fmla="*/ 93 w 558"/>
                <a:gd name="T15" fmla="*/ 102 h 446"/>
                <a:gd name="T16" fmla="*/ 121 w 558"/>
                <a:gd name="T17" fmla="*/ 52 h 446"/>
                <a:gd name="T18" fmla="*/ 197 w 558"/>
                <a:gd name="T19" fmla="*/ 21 h 446"/>
                <a:gd name="T20" fmla="*/ 197 w 558"/>
                <a:gd name="T21" fmla="*/ 1 h 446"/>
                <a:gd name="T22" fmla="*/ 108 w 558"/>
                <a:gd name="T23" fmla="*/ 36 h 446"/>
                <a:gd name="T24" fmla="*/ 223 w 558"/>
                <a:gd name="T25" fmla="*/ 329 h 446"/>
                <a:gd name="T26" fmla="*/ 431 w 558"/>
                <a:gd name="T27" fmla="*/ 445 h 446"/>
                <a:gd name="T28" fmla="*/ 506 w 558"/>
                <a:gd name="T29" fmla="*/ 419 h 446"/>
                <a:gd name="T30" fmla="*/ 456 w 558"/>
                <a:gd name="T31" fmla="*/ 158 h 446"/>
                <a:gd name="T32" fmla="*/ 197 w 558"/>
                <a:gd name="T33" fmla="*/ 1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8" h="446">
                  <a:moveTo>
                    <a:pt x="197" y="21"/>
                  </a:moveTo>
                  <a:cubicBezTo>
                    <a:pt x="263" y="21"/>
                    <a:pt x="342" y="70"/>
                    <a:pt x="441" y="172"/>
                  </a:cubicBezTo>
                  <a:cubicBezTo>
                    <a:pt x="512" y="245"/>
                    <a:pt x="517" y="316"/>
                    <a:pt x="515" y="344"/>
                  </a:cubicBezTo>
                  <a:cubicBezTo>
                    <a:pt x="513" y="376"/>
                    <a:pt x="503" y="395"/>
                    <a:pt x="493" y="403"/>
                  </a:cubicBezTo>
                  <a:cubicBezTo>
                    <a:pt x="476" y="417"/>
                    <a:pt x="455" y="424"/>
                    <a:pt x="431" y="425"/>
                  </a:cubicBezTo>
                  <a:cubicBezTo>
                    <a:pt x="361" y="426"/>
                    <a:pt x="277" y="369"/>
                    <a:pt x="240" y="317"/>
                  </a:cubicBezTo>
                  <a:cubicBezTo>
                    <a:pt x="227" y="298"/>
                    <a:pt x="208" y="278"/>
                    <a:pt x="188" y="257"/>
                  </a:cubicBezTo>
                  <a:cubicBezTo>
                    <a:pt x="145" y="209"/>
                    <a:pt x="90" y="150"/>
                    <a:pt x="93" y="102"/>
                  </a:cubicBezTo>
                  <a:cubicBezTo>
                    <a:pt x="94" y="83"/>
                    <a:pt x="103" y="67"/>
                    <a:pt x="121" y="52"/>
                  </a:cubicBezTo>
                  <a:cubicBezTo>
                    <a:pt x="144" y="32"/>
                    <a:pt x="169" y="22"/>
                    <a:pt x="197" y="21"/>
                  </a:cubicBezTo>
                  <a:close/>
                  <a:moveTo>
                    <a:pt x="197" y="1"/>
                  </a:moveTo>
                  <a:cubicBezTo>
                    <a:pt x="166" y="1"/>
                    <a:pt x="136" y="12"/>
                    <a:pt x="108" y="36"/>
                  </a:cubicBezTo>
                  <a:cubicBezTo>
                    <a:pt x="0" y="129"/>
                    <a:pt x="168" y="251"/>
                    <a:pt x="223" y="329"/>
                  </a:cubicBezTo>
                  <a:cubicBezTo>
                    <a:pt x="264" y="386"/>
                    <a:pt x="353" y="446"/>
                    <a:pt x="431" y="445"/>
                  </a:cubicBezTo>
                  <a:cubicBezTo>
                    <a:pt x="459" y="445"/>
                    <a:pt x="485" y="437"/>
                    <a:pt x="506" y="419"/>
                  </a:cubicBezTo>
                  <a:cubicBezTo>
                    <a:pt x="547" y="385"/>
                    <a:pt x="558" y="263"/>
                    <a:pt x="456" y="158"/>
                  </a:cubicBezTo>
                  <a:cubicBezTo>
                    <a:pt x="380" y="80"/>
                    <a:pt x="285" y="0"/>
                    <a:pt x="197" y="1"/>
                  </a:cubicBezTo>
                  <a:close/>
                </a:path>
              </a:pathLst>
            </a:custGeom>
            <a:solidFill>
              <a:srgbClr val="F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46" name="Freeform 3560">
              <a:extLst>
                <a:ext uri="{FF2B5EF4-FFF2-40B4-BE49-F238E27FC236}">
                  <a16:creationId xmlns:a16="http://schemas.microsoft.com/office/drawing/2014/main" id="{EC11D36E-46A9-4AEB-B8B3-0601D13674FB}"/>
                </a:ext>
              </a:extLst>
            </p:cNvPr>
            <p:cNvSpPr>
              <a:spLocks/>
            </p:cNvSpPr>
            <p:nvPr/>
          </p:nvSpPr>
          <p:spPr bwMode="auto">
            <a:xfrm>
              <a:off x="1618" y="537"/>
              <a:ext cx="245" cy="317"/>
            </a:xfrm>
            <a:custGeom>
              <a:avLst/>
              <a:gdLst>
                <a:gd name="T0" fmla="*/ 22 w 103"/>
                <a:gd name="T1" fmla="*/ 85 h 133"/>
                <a:gd name="T2" fmla="*/ 17 w 103"/>
                <a:gd name="T3" fmla="*/ 10 h 133"/>
                <a:gd name="T4" fmla="*/ 82 w 103"/>
                <a:gd name="T5" fmla="*/ 48 h 133"/>
                <a:gd name="T6" fmla="*/ 87 w 103"/>
                <a:gd name="T7" fmla="*/ 123 h 133"/>
                <a:gd name="T8" fmla="*/ 22 w 103"/>
                <a:gd name="T9" fmla="*/ 85 h 133"/>
              </a:gdLst>
              <a:ahLst/>
              <a:cxnLst>
                <a:cxn ang="0">
                  <a:pos x="T0" y="T1"/>
                </a:cxn>
                <a:cxn ang="0">
                  <a:pos x="T2" y="T3"/>
                </a:cxn>
                <a:cxn ang="0">
                  <a:pos x="T4" y="T5"/>
                </a:cxn>
                <a:cxn ang="0">
                  <a:pos x="T6" y="T7"/>
                </a:cxn>
                <a:cxn ang="0">
                  <a:pos x="T8" y="T9"/>
                </a:cxn>
              </a:cxnLst>
              <a:rect l="0" t="0" r="r" b="b"/>
              <a:pathLst>
                <a:path w="103" h="133">
                  <a:moveTo>
                    <a:pt x="22" y="85"/>
                  </a:moveTo>
                  <a:cubicBezTo>
                    <a:pt x="2" y="54"/>
                    <a:pt x="0" y="21"/>
                    <a:pt x="17" y="10"/>
                  </a:cubicBezTo>
                  <a:cubicBezTo>
                    <a:pt x="33" y="0"/>
                    <a:pt x="62" y="17"/>
                    <a:pt x="82" y="48"/>
                  </a:cubicBezTo>
                  <a:cubicBezTo>
                    <a:pt x="101" y="79"/>
                    <a:pt x="103" y="112"/>
                    <a:pt x="87" y="123"/>
                  </a:cubicBezTo>
                  <a:cubicBezTo>
                    <a:pt x="70" y="133"/>
                    <a:pt x="41" y="116"/>
                    <a:pt x="22" y="85"/>
                  </a:cubicBezTo>
                  <a:close/>
                </a:path>
              </a:pathLst>
            </a:custGeom>
            <a:solidFill>
              <a:srgbClr val="F9F9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548" name="Group 3563">
            <a:extLst>
              <a:ext uri="{FF2B5EF4-FFF2-40B4-BE49-F238E27FC236}">
                <a16:creationId xmlns:a16="http://schemas.microsoft.com/office/drawing/2014/main" id="{0D64C8F2-81C5-4396-98B5-033172B1B086}"/>
              </a:ext>
            </a:extLst>
          </p:cNvPr>
          <p:cNvGrpSpPr>
            <a:grpSpLocks noChangeAspect="1"/>
          </p:cNvGrpSpPr>
          <p:nvPr/>
        </p:nvGrpSpPr>
        <p:grpSpPr bwMode="auto">
          <a:xfrm>
            <a:off x="5850316" y="1480479"/>
            <a:ext cx="245684" cy="636588"/>
            <a:chOff x="-1" y="2"/>
            <a:chExt cx="807" cy="2091"/>
          </a:xfrm>
        </p:grpSpPr>
        <p:grpSp>
          <p:nvGrpSpPr>
            <p:cNvPr id="5550" name="Group 3764">
              <a:extLst>
                <a:ext uri="{FF2B5EF4-FFF2-40B4-BE49-F238E27FC236}">
                  <a16:creationId xmlns:a16="http://schemas.microsoft.com/office/drawing/2014/main" id="{00054FE5-699C-4398-AD8A-2D48DD8FD209}"/>
                </a:ext>
              </a:extLst>
            </p:cNvPr>
            <p:cNvGrpSpPr>
              <a:grpSpLocks/>
            </p:cNvGrpSpPr>
            <p:nvPr/>
          </p:nvGrpSpPr>
          <p:grpSpPr bwMode="auto">
            <a:xfrm>
              <a:off x="109" y="2"/>
              <a:ext cx="564" cy="2084"/>
              <a:chOff x="109" y="2"/>
              <a:chExt cx="564" cy="2084"/>
            </a:xfrm>
          </p:grpSpPr>
          <p:sp>
            <p:nvSpPr>
              <p:cNvPr id="6256" name="Freeform 3564">
                <a:extLst>
                  <a:ext uri="{FF2B5EF4-FFF2-40B4-BE49-F238E27FC236}">
                    <a16:creationId xmlns:a16="http://schemas.microsoft.com/office/drawing/2014/main" id="{4FFD901A-5960-4F5D-9485-08014C4ECFF8}"/>
                  </a:ext>
                </a:extLst>
              </p:cNvPr>
              <p:cNvSpPr>
                <a:spLocks/>
              </p:cNvSpPr>
              <p:nvPr/>
            </p:nvSpPr>
            <p:spPr bwMode="auto">
              <a:xfrm>
                <a:off x="113" y="12"/>
                <a:ext cx="531" cy="542"/>
              </a:xfrm>
              <a:custGeom>
                <a:avLst/>
                <a:gdLst>
                  <a:gd name="T0" fmla="*/ 74 w 222"/>
                  <a:gd name="T1" fmla="*/ 48 h 228"/>
                  <a:gd name="T2" fmla="*/ 85 w 222"/>
                  <a:gd name="T3" fmla="*/ 0 h 228"/>
                  <a:gd name="T4" fmla="*/ 0 w 222"/>
                  <a:gd name="T5" fmla="*/ 112 h 228"/>
                  <a:gd name="T6" fmla="*/ 116 w 222"/>
                  <a:gd name="T7" fmla="*/ 228 h 228"/>
                  <a:gd name="T8" fmla="*/ 222 w 222"/>
                  <a:gd name="T9" fmla="*/ 160 h 228"/>
                  <a:gd name="T10" fmla="*/ 190 w 222"/>
                  <a:gd name="T11" fmla="*/ 165 h 228"/>
                  <a:gd name="T12" fmla="*/ 74 w 222"/>
                  <a:gd name="T13" fmla="*/ 48 h 228"/>
                </a:gdLst>
                <a:ahLst/>
                <a:cxnLst>
                  <a:cxn ang="0">
                    <a:pos x="T0" y="T1"/>
                  </a:cxn>
                  <a:cxn ang="0">
                    <a:pos x="T2" y="T3"/>
                  </a:cxn>
                  <a:cxn ang="0">
                    <a:pos x="T4" y="T5"/>
                  </a:cxn>
                  <a:cxn ang="0">
                    <a:pos x="T6" y="T7"/>
                  </a:cxn>
                  <a:cxn ang="0">
                    <a:pos x="T8" y="T9"/>
                  </a:cxn>
                  <a:cxn ang="0">
                    <a:pos x="T10" y="T11"/>
                  </a:cxn>
                  <a:cxn ang="0">
                    <a:pos x="T12" y="T13"/>
                  </a:cxn>
                </a:cxnLst>
                <a:rect l="0" t="0" r="r" b="b"/>
                <a:pathLst>
                  <a:path w="222" h="228">
                    <a:moveTo>
                      <a:pt x="74" y="48"/>
                    </a:moveTo>
                    <a:cubicBezTo>
                      <a:pt x="74" y="31"/>
                      <a:pt x="78" y="15"/>
                      <a:pt x="85" y="0"/>
                    </a:cubicBezTo>
                    <a:cubicBezTo>
                      <a:pt x="36" y="14"/>
                      <a:pt x="0" y="59"/>
                      <a:pt x="0" y="112"/>
                    </a:cubicBezTo>
                    <a:cubicBezTo>
                      <a:pt x="0" y="176"/>
                      <a:pt x="52" y="228"/>
                      <a:pt x="116" y="228"/>
                    </a:cubicBezTo>
                    <a:cubicBezTo>
                      <a:pt x="163" y="228"/>
                      <a:pt x="204" y="200"/>
                      <a:pt x="222" y="160"/>
                    </a:cubicBezTo>
                    <a:cubicBezTo>
                      <a:pt x="212" y="163"/>
                      <a:pt x="201" y="165"/>
                      <a:pt x="190" y="165"/>
                    </a:cubicBezTo>
                    <a:cubicBezTo>
                      <a:pt x="126" y="165"/>
                      <a:pt x="74" y="113"/>
                      <a:pt x="74" y="48"/>
                    </a:cubicBezTo>
                    <a:close/>
                  </a:path>
                </a:pathLst>
              </a:custGeom>
              <a:solidFill>
                <a:srgbClr val="FCE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7" name="Freeform 3565">
                <a:extLst>
                  <a:ext uri="{FF2B5EF4-FFF2-40B4-BE49-F238E27FC236}">
                    <a16:creationId xmlns:a16="http://schemas.microsoft.com/office/drawing/2014/main" id="{9425BDFF-8D8D-4284-A2B3-351DCC83AF56}"/>
                  </a:ext>
                </a:extLst>
              </p:cNvPr>
              <p:cNvSpPr>
                <a:spLocks/>
              </p:cNvSpPr>
              <p:nvPr/>
            </p:nvSpPr>
            <p:spPr bwMode="auto">
              <a:xfrm>
                <a:off x="290" y="2"/>
                <a:ext cx="380" cy="402"/>
              </a:xfrm>
              <a:custGeom>
                <a:avLst/>
                <a:gdLst>
                  <a:gd name="T0" fmla="*/ 42 w 159"/>
                  <a:gd name="T1" fmla="*/ 0 h 169"/>
                  <a:gd name="T2" fmla="*/ 11 w 159"/>
                  <a:gd name="T3" fmla="*/ 4 h 169"/>
                  <a:gd name="T4" fmla="*/ 0 w 159"/>
                  <a:gd name="T5" fmla="*/ 52 h 169"/>
                  <a:gd name="T6" fmla="*/ 116 w 159"/>
                  <a:gd name="T7" fmla="*/ 169 h 169"/>
                  <a:gd name="T8" fmla="*/ 148 w 159"/>
                  <a:gd name="T9" fmla="*/ 164 h 169"/>
                  <a:gd name="T10" fmla="*/ 159 w 159"/>
                  <a:gd name="T11" fmla="*/ 116 h 169"/>
                  <a:gd name="T12" fmla="*/ 42 w 159"/>
                  <a:gd name="T13" fmla="*/ 0 h 169"/>
                </a:gdLst>
                <a:ahLst/>
                <a:cxnLst>
                  <a:cxn ang="0">
                    <a:pos x="T0" y="T1"/>
                  </a:cxn>
                  <a:cxn ang="0">
                    <a:pos x="T2" y="T3"/>
                  </a:cxn>
                  <a:cxn ang="0">
                    <a:pos x="T4" y="T5"/>
                  </a:cxn>
                  <a:cxn ang="0">
                    <a:pos x="T6" y="T7"/>
                  </a:cxn>
                  <a:cxn ang="0">
                    <a:pos x="T8" y="T9"/>
                  </a:cxn>
                  <a:cxn ang="0">
                    <a:pos x="T10" y="T11"/>
                  </a:cxn>
                  <a:cxn ang="0">
                    <a:pos x="T12" y="T13"/>
                  </a:cxn>
                </a:cxnLst>
                <a:rect l="0" t="0" r="r" b="b"/>
                <a:pathLst>
                  <a:path w="159" h="169">
                    <a:moveTo>
                      <a:pt x="42" y="0"/>
                    </a:moveTo>
                    <a:cubicBezTo>
                      <a:pt x="31" y="0"/>
                      <a:pt x="21" y="1"/>
                      <a:pt x="11" y="4"/>
                    </a:cubicBezTo>
                    <a:cubicBezTo>
                      <a:pt x="4" y="19"/>
                      <a:pt x="0" y="35"/>
                      <a:pt x="0" y="52"/>
                    </a:cubicBezTo>
                    <a:cubicBezTo>
                      <a:pt x="0" y="117"/>
                      <a:pt x="52" y="169"/>
                      <a:pt x="116" y="169"/>
                    </a:cubicBezTo>
                    <a:cubicBezTo>
                      <a:pt x="127" y="169"/>
                      <a:pt x="138" y="167"/>
                      <a:pt x="148" y="164"/>
                    </a:cubicBezTo>
                    <a:cubicBezTo>
                      <a:pt x="155" y="150"/>
                      <a:pt x="159" y="133"/>
                      <a:pt x="159" y="116"/>
                    </a:cubicBezTo>
                    <a:cubicBezTo>
                      <a:pt x="159" y="52"/>
                      <a:pt x="106" y="0"/>
                      <a:pt x="42" y="0"/>
                    </a:cubicBezTo>
                    <a:close/>
                  </a:path>
                </a:pathLst>
              </a:custGeom>
              <a:solidFill>
                <a:srgbClr val="FFEF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8" name="Freeform 3566">
                <a:extLst>
                  <a:ext uri="{FF2B5EF4-FFF2-40B4-BE49-F238E27FC236}">
                    <a16:creationId xmlns:a16="http://schemas.microsoft.com/office/drawing/2014/main" id="{CBABB5C3-47FA-4BC6-91FF-A86E5A8A8AA7}"/>
                  </a:ext>
                </a:extLst>
              </p:cNvPr>
              <p:cNvSpPr>
                <a:spLocks/>
              </p:cNvSpPr>
              <p:nvPr/>
            </p:nvSpPr>
            <p:spPr bwMode="auto">
              <a:xfrm>
                <a:off x="109" y="312"/>
                <a:ext cx="530" cy="504"/>
              </a:xfrm>
              <a:custGeom>
                <a:avLst/>
                <a:gdLst>
                  <a:gd name="T0" fmla="*/ 74 w 222"/>
                  <a:gd name="T1" fmla="*/ 45 h 212"/>
                  <a:gd name="T2" fmla="*/ 84 w 222"/>
                  <a:gd name="T3" fmla="*/ 0 h 212"/>
                  <a:gd name="T4" fmla="*/ 0 w 222"/>
                  <a:gd name="T5" fmla="*/ 104 h 212"/>
                  <a:gd name="T6" fmla="*/ 116 w 222"/>
                  <a:gd name="T7" fmla="*/ 212 h 212"/>
                  <a:gd name="T8" fmla="*/ 222 w 222"/>
                  <a:gd name="T9" fmla="*/ 149 h 212"/>
                  <a:gd name="T10" fmla="*/ 190 w 222"/>
                  <a:gd name="T11" fmla="*/ 153 h 212"/>
                  <a:gd name="T12" fmla="*/ 74 w 222"/>
                  <a:gd name="T13" fmla="*/ 45 h 212"/>
                </a:gdLst>
                <a:ahLst/>
                <a:cxnLst>
                  <a:cxn ang="0">
                    <a:pos x="T0" y="T1"/>
                  </a:cxn>
                  <a:cxn ang="0">
                    <a:pos x="T2" y="T3"/>
                  </a:cxn>
                  <a:cxn ang="0">
                    <a:pos x="T4" y="T5"/>
                  </a:cxn>
                  <a:cxn ang="0">
                    <a:pos x="T6" y="T7"/>
                  </a:cxn>
                  <a:cxn ang="0">
                    <a:pos x="T8" y="T9"/>
                  </a:cxn>
                  <a:cxn ang="0">
                    <a:pos x="T10" y="T11"/>
                  </a:cxn>
                  <a:cxn ang="0">
                    <a:pos x="T12" y="T13"/>
                  </a:cxn>
                </a:cxnLst>
                <a:rect l="0" t="0" r="r" b="b"/>
                <a:pathLst>
                  <a:path w="222" h="212">
                    <a:moveTo>
                      <a:pt x="74" y="45"/>
                    </a:moveTo>
                    <a:cubicBezTo>
                      <a:pt x="74" y="29"/>
                      <a:pt x="78" y="14"/>
                      <a:pt x="84" y="0"/>
                    </a:cubicBezTo>
                    <a:cubicBezTo>
                      <a:pt x="35" y="13"/>
                      <a:pt x="0" y="54"/>
                      <a:pt x="0" y="104"/>
                    </a:cubicBezTo>
                    <a:cubicBezTo>
                      <a:pt x="0" y="163"/>
                      <a:pt x="52" y="212"/>
                      <a:pt x="116" y="212"/>
                    </a:cubicBezTo>
                    <a:cubicBezTo>
                      <a:pt x="163" y="212"/>
                      <a:pt x="203" y="186"/>
                      <a:pt x="222" y="149"/>
                    </a:cubicBezTo>
                    <a:cubicBezTo>
                      <a:pt x="212" y="151"/>
                      <a:pt x="201" y="153"/>
                      <a:pt x="190" y="153"/>
                    </a:cubicBezTo>
                    <a:cubicBezTo>
                      <a:pt x="126" y="153"/>
                      <a:pt x="74" y="104"/>
                      <a:pt x="74" y="45"/>
                    </a:cubicBezTo>
                    <a:close/>
                  </a:path>
                </a:pathLst>
              </a:custGeom>
              <a:solidFill>
                <a:srgbClr val="9D52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9" name="Freeform 3567">
                <a:extLst>
                  <a:ext uri="{FF2B5EF4-FFF2-40B4-BE49-F238E27FC236}">
                    <a16:creationId xmlns:a16="http://schemas.microsoft.com/office/drawing/2014/main" id="{D28460C7-F154-420B-B46E-DEF95096EC85}"/>
                  </a:ext>
                </a:extLst>
              </p:cNvPr>
              <p:cNvSpPr>
                <a:spLocks/>
              </p:cNvSpPr>
              <p:nvPr/>
            </p:nvSpPr>
            <p:spPr bwMode="auto">
              <a:xfrm>
                <a:off x="285" y="302"/>
                <a:ext cx="378" cy="374"/>
              </a:xfrm>
              <a:custGeom>
                <a:avLst/>
                <a:gdLst>
                  <a:gd name="T0" fmla="*/ 42 w 158"/>
                  <a:gd name="T1" fmla="*/ 0 h 157"/>
                  <a:gd name="T2" fmla="*/ 10 w 158"/>
                  <a:gd name="T3" fmla="*/ 4 h 157"/>
                  <a:gd name="T4" fmla="*/ 0 w 158"/>
                  <a:gd name="T5" fmla="*/ 49 h 157"/>
                  <a:gd name="T6" fmla="*/ 116 w 158"/>
                  <a:gd name="T7" fmla="*/ 157 h 157"/>
                  <a:gd name="T8" fmla="*/ 148 w 158"/>
                  <a:gd name="T9" fmla="*/ 153 h 157"/>
                  <a:gd name="T10" fmla="*/ 158 w 158"/>
                  <a:gd name="T11" fmla="*/ 108 h 157"/>
                  <a:gd name="T12" fmla="*/ 42 w 15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158" h="157">
                    <a:moveTo>
                      <a:pt x="42" y="0"/>
                    </a:moveTo>
                    <a:cubicBezTo>
                      <a:pt x="31" y="0"/>
                      <a:pt x="20" y="1"/>
                      <a:pt x="10" y="4"/>
                    </a:cubicBezTo>
                    <a:cubicBezTo>
                      <a:pt x="4" y="18"/>
                      <a:pt x="0" y="33"/>
                      <a:pt x="0" y="49"/>
                    </a:cubicBezTo>
                    <a:cubicBezTo>
                      <a:pt x="0" y="108"/>
                      <a:pt x="52" y="157"/>
                      <a:pt x="116" y="157"/>
                    </a:cubicBezTo>
                    <a:cubicBezTo>
                      <a:pt x="127" y="157"/>
                      <a:pt x="138" y="155"/>
                      <a:pt x="148" y="153"/>
                    </a:cubicBezTo>
                    <a:cubicBezTo>
                      <a:pt x="155" y="139"/>
                      <a:pt x="158" y="124"/>
                      <a:pt x="158" y="108"/>
                    </a:cubicBezTo>
                    <a:cubicBezTo>
                      <a:pt x="158" y="48"/>
                      <a:pt x="106" y="0"/>
                      <a:pt x="42" y="0"/>
                    </a:cubicBezTo>
                    <a:close/>
                  </a:path>
                </a:pathLst>
              </a:custGeom>
              <a:solidFill>
                <a:srgbClr val="BA6C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0" name="Freeform 3568">
                <a:extLst>
                  <a:ext uri="{FF2B5EF4-FFF2-40B4-BE49-F238E27FC236}">
                    <a16:creationId xmlns:a16="http://schemas.microsoft.com/office/drawing/2014/main" id="{A6DAB694-A324-437B-BD72-062980BA2943}"/>
                  </a:ext>
                </a:extLst>
              </p:cNvPr>
              <p:cNvSpPr>
                <a:spLocks/>
              </p:cNvSpPr>
              <p:nvPr/>
            </p:nvSpPr>
            <p:spPr bwMode="auto">
              <a:xfrm>
                <a:off x="116" y="740"/>
                <a:ext cx="530" cy="392"/>
              </a:xfrm>
              <a:custGeom>
                <a:avLst/>
                <a:gdLst>
                  <a:gd name="T0" fmla="*/ 77 w 222"/>
                  <a:gd name="T1" fmla="*/ 13 h 165"/>
                  <a:gd name="T2" fmla="*/ 71 w 222"/>
                  <a:gd name="T3" fmla="*/ 13 h 165"/>
                  <a:gd name="T4" fmla="*/ 48 w 222"/>
                  <a:gd name="T5" fmla="*/ 0 h 165"/>
                  <a:gd name="T6" fmla="*/ 28 w 222"/>
                  <a:gd name="T7" fmla="*/ 9 h 165"/>
                  <a:gd name="T8" fmla="*/ 10 w 222"/>
                  <a:gd name="T9" fmla="*/ 2 h 165"/>
                  <a:gd name="T10" fmla="*/ 0 w 222"/>
                  <a:gd name="T11" fmla="*/ 49 h 165"/>
                  <a:gd name="T12" fmla="*/ 116 w 222"/>
                  <a:gd name="T13" fmla="*/ 165 h 165"/>
                  <a:gd name="T14" fmla="*/ 222 w 222"/>
                  <a:gd name="T15" fmla="*/ 97 h 165"/>
                  <a:gd name="T16" fmla="*/ 191 w 222"/>
                  <a:gd name="T17" fmla="*/ 102 h 165"/>
                  <a:gd name="T18" fmla="*/ 77 w 222"/>
                  <a:gd name="T19" fmla="*/ 1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2" h="165">
                    <a:moveTo>
                      <a:pt x="77" y="13"/>
                    </a:moveTo>
                    <a:cubicBezTo>
                      <a:pt x="75" y="13"/>
                      <a:pt x="73" y="13"/>
                      <a:pt x="71" y="13"/>
                    </a:cubicBezTo>
                    <a:cubicBezTo>
                      <a:pt x="61" y="13"/>
                      <a:pt x="53" y="8"/>
                      <a:pt x="48" y="0"/>
                    </a:cubicBezTo>
                    <a:cubicBezTo>
                      <a:pt x="43" y="5"/>
                      <a:pt x="36" y="9"/>
                      <a:pt x="28" y="9"/>
                    </a:cubicBezTo>
                    <a:cubicBezTo>
                      <a:pt x="21" y="9"/>
                      <a:pt x="14" y="6"/>
                      <a:pt x="10" y="2"/>
                    </a:cubicBezTo>
                    <a:cubicBezTo>
                      <a:pt x="3" y="17"/>
                      <a:pt x="0" y="32"/>
                      <a:pt x="0" y="49"/>
                    </a:cubicBezTo>
                    <a:cubicBezTo>
                      <a:pt x="0" y="113"/>
                      <a:pt x="52" y="165"/>
                      <a:pt x="116" y="165"/>
                    </a:cubicBezTo>
                    <a:cubicBezTo>
                      <a:pt x="163" y="165"/>
                      <a:pt x="204" y="137"/>
                      <a:pt x="222" y="97"/>
                    </a:cubicBezTo>
                    <a:cubicBezTo>
                      <a:pt x="212" y="100"/>
                      <a:pt x="201" y="102"/>
                      <a:pt x="191" y="102"/>
                    </a:cubicBezTo>
                    <a:cubicBezTo>
                      <a:pt x="136" y="102"/>
                      <a:pt x="90" y="64"/>
                      <a:pt x="77" y="13"/>
                    </a:cubicBezTo>
                  </a:path>
                </a:pathLst>
              </a:custGeom>
              <a:solidFill>
                <a:srgbClr val="FFA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1" name="Freeform 3569">
                <a:extLst>
                  <a:ext uri="{FF2B5EF4-FFF2-40B4-BE49-F238E27FC236}">
                    <a16:creationId xmlns:a16="http://schemas.microsoft.com/office/drawing/2014/main" id="{830A882A-8FFE-41AC-AE05-B34038DCCF33}"/>
                  </a:ext>
                </a:extLst>
              </p:cNvPr>
              <p:cNvSpPr>
                <a:spLocks/>
              </p:cNvSpPr>
              <p:nvPr/>
            </p:nvSpPr>
            <p:spPr bwMode="auto">
              <a:xfrm>
                <a:off x="300" y="730"/>
                <a:ext cx="373" cy="252"/>
              </a:xfrm>
              <a:custGeom>
                <a:avLst/>
                <a:gdLst>
                  <a:gd name="T0" fmla="*/ 120 w 156"/>
                  <a:gd name="T1" fmla="*/ 17 h 106"/>
                  <a:gd name="T2" fmla="*/ 91 w 156"/>
                  <a:gd name="T3" fmla="*/ 0 h 106"/>
                  <a:gd name="T4" fmla="*/ 81 w 156"/>
                  <a:gd name="T5" fmla="*/ 6 h 106"/>
                  <a:gd name="T6" fmla="*/ 51 w 156"/>
                  <a:gd name="T7" fmla="*/ 25 h 106"/>
                  <a:gd name="T8" fmla="*/ 18 w 156"/>
                  <a:gd name="T9" fmla="*/ 3 h 106"/>
                  <a:gd name="T10" fmla="*/ 0 w 156"/>
                  <a:gd name="T11" fmla="*/ 17 h 106"/>
                  <a:gd name="T12" fmla="*/ 114 w 156"/>
                  <a:gd name="T13" fmla="*/ 106 h 106"/>
                  <a:gd name="T14" fmla="*/ 145 w 156"/>
                  <a:gd name="T15" fmla="*/ 101 h 106"/>
                  <a:gd name="T16" fmla="*/ 156 w 156"/>
                  <a:gd name="T17" fmla="*/ 53 h 106"/>
                  <a:gd name="T18" fmla="*/ 146 w 156"/>
                  <a:gd name="T19" fmla="*/ 6 h 106"/>
                  <a:gd name="T20" fmla="*/ 120 w 156"/>
                  <a:gd name="T21" fmla="*/ 1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106">
                    <a:moveTo>
                      <a:pt x="120" y="17"/>
                    </a:moveTo>
                    <a:cubicBezTo>
                      <a:pt x="107" y="17"/>
                      <a:pt x="96" y="10"/>
                      <a:pt x="91" y="0"/>
                    </a:cubicBezTo>
                    <a:cubicBezTo>
                      <a:pt x="89" y="3"/>
                      <a:pt x="85" y="5"/>
                      <a:pt x="81" y="6"/>
                    </a:cubicBezTo>
                    <a:cubicBezTo>
                      <a:pt x="76" y="17"/>
                      <a:pt x="64" y="25"/>
                      <a:pt x="51" y="25"/>
                    </a:cubicBezTo>
                    <a:cubicBezTo>
                      <a:pt x="36" y="25"/>
                      <a:pt x="23" y="16"/>
                      <a:pt x="18" y="3"/>
                    </a:cubicBezTo>
                    <a:cubicBezTo>
                      <a:pt x="15" y="10"/>
                      <a:pt x="8" y="15"/>
                      <a:pt x="0" y="17"/>
                    </a:cubicBezTo>
                    <a:cubicBezTo>
                      <a:pt x="13" y="68"/>
                      <a:pt x="59" y="106"/>
                      <a:pt x="114" y="106"/>
                    </a:cubicBezTo>
                    <a:cubicBezTo>
                      <a:pt x="124" y="106"/>
                      <a:pt x="135" y="104"/>
                      <a:pt x="145" y="101"/>
                    </a:cubicBezTo>
                    <a:cubicBezTo>
                      <a:pt x="152" y="86"/>
                      <a:pt x="156" y="70"/>
                      <a:pt x="156" y="53"/>
                    </a:cubicBezTo>
                    <a:cubicBezTo>
                      <a:pt x="156" y="36"/>
                      <a:pt x="152" y="20"/>
                      <a:pt x="146" y="6"/>
                    </a:cubicBezTo>
                    <a:cubicBezTo>
                      <a:pt x="139" y="13"/>
                      <a:pt x="130" y="17"/>
                      <a:pt x="120" y="17"/>
                    </a:cubicBezTo>
                    <a:close/>
                  </a:path>
                </a:pathLst>
              </a:custGeom>
              <a:solidFill>
                <a:srgbClr val="FFBC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2" name="Freeform 3570">
                <a:extLst>
                  <a:ext uri="{FF2B5EF4-FFF2-40B4-BE49-F238E27FC236}">
                    <a16:creationId xmlns:a16="http://schemas.microsoft.com/office/drawing/2014/main" id="{4CAAAF84-99EA-4684-A6D2-4D138CEDE5EB}"/>
                  </a:ext>
                </a:extLst>
              </p:cNvPr>
              <p:cNvSpPr>
                <a:spLocks/>
              </p:cNvSpPr>
              <p:nvPr/>
            </p:nvSpPr>
            <p:spPr bwMode="auto">
              <a:xfrm>
                <a:off x="133" y="968"/>
                <a:ext cx="504" cy="1118"/>
              </a:xfrm>
              <a:custGeom>
                <a:avLst/>
                <a:gdLst>
                  <a:gd name="T0" fmla="*/ 109 w 211"/>
                  <a:gd name="T1" fmla="*/ 465 h 470"/>
                  <a:gd name="T2" fmla="*/ 205 w 211"/>
                  <a:gd name="T3" fmla="*/ 15 h 470"/>
                  <a:gd name="T4" fmla="*/ 208 w 211"/>
                  <a:gd name="T5" fmla="*/ 12 h 470"/>
                  <a:gd name="T6" fmla="*/ 211 w 211"/>
                  <a:gd name="T7" fmla="*/ 9 h 470"/>
                  <a:gd name="T8" fmla="*/ 211 w 211"/>
                  <a:gd name="T9" fmla="*/ 5 h 470"/>
                  <a:gd name="T10" fmla="*/ 208 w 211"/>
                  <a:gd name="T11" fmla="*/ 2 h 470"/>
                  <a:gd name="T12" fmla="*/ 3 w 211"/>
                  <a:gd name="T13" fmla="*/ 0 h 470"/>
                  <a:gd name="T14" fmla="*/ 0 w 211"/>
                  <a:gd name="T15" fmla="*/ 3 h 470"/>
                  <a:gd name="T16" fmla="*/ 0 w 211"/>
                  <a:gd name="T17" fmla="*/ 8 h 470"/>
                  <a:gd name="T18" fmla="*/ 3 w 211"/>
                  <a:gd name="T19" fmla="*/ 11 h 470"/>
                  <a:gd name="T20" fmla="*/ 6 w 211"/>
                  <a:gd name="T21" fmla="*/ 14 h 470"/>
                  <a:gd name="T22" fmla="*/ 97 w 211"/>
                  <a:gd name="T23" fmla="*/ 465 h 470"/>
                  <a:gd name="T24" fmla="*/ 103 w 211"/>
                  <a:gd name="T25" fmla="*/ 470 h 470"/>
                  <a:gd name="T26" fmla="*/ 109 w 211"/>
                  <a:gd name="T27" fmla="*/ 465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1" h="470">
                    <a:moveTo>
                      <a:pt x="109" y="465"/>
                    </a:moveTo>
                    <a:cubicBezTo>
                      <a:pt x="205" y="15"/>
                      <a:pt x="205" y="15"/>
                      <a:pt x="205" y="15"/>
                    </a:cubicBezTo>
                    <a:cubicBezTo>
                      <a:pt x="205" y="13"/>
                      <a:pt x="207" y="12"/>
                      <a:pt x="208" y="12"/>
                    </a:cubicBezTo>
                    <a:cubicBezTo>
                      <a:pt x="210" y="12"/>
                      <a:pt x="211" y="11"/>
                      <a:pt x="211" y="9"/>
                    </a:cubicBezTo>
                    <a:cubicBezTo>
                      <a:pt x="211" y="5"/>
                      <a:pt x="211" y="5"/>
                      <a:pt x="211" y="5"/>
                    </a:cubicBezTo>
                    <a:cubicBezTo>
                      <a:pt x="211" y="3"/>
                      <a:pt x="210" y="2"/>
                      <a:pt x="208" y="2"/>
                    </a:cubicBezTo>
                    <a:cubicBezTo>
                      <a:pt x="3" y="0"/>
                      <a:pt x="3" y="0"/>
                      <a:pt x="3" y="0"/>
                    </a:cubicBezTo>
                    <a:cubicBezTo>
                      <a:pt x="2" y="0"/>
                      <a:pt x="0" y="2"/>
                      <a:pt x="0" y="3"/>
                    </a:cubicBezTo>
                    <a:cubicBezTo>
                      <a:pt x="0" y="8"/>
                      <a:pt x="0" y="8"/>
                      <a:pt x="0" y="8"/>
                    </a:cubicBezTo>
                    <a:cubicBezTo>
                      <a:pt x="0" y="10"/>
                      <a:pt x="2" y="11"/>
                      <a:pt x="3" y="11"/>
                    </a:cubicBezTo>
                    <a:cubicBezTo>
                      <a:pt x="5" y="11"/>
                      <a:pt x="6" y="12"/>
                      <a:pt x="6" y="14"/>
                    </a:cubicBezTo>
                    <a:cubicBezTo>
                      <a:pt x="97" y="465"/>
                      <a:pt x="97" y="465"/>
                      <a:pt x="97" y="465"/>
                    </a:cubicBezTo>
                    <a:cubicBezTo>
                      <a:pt x="97" y="468"/>
                      <a:pt x="100" y="470"/>
                      <a:pt x="103" y="470"/>
                    </a:cubicBezTo>
                    <a:cubicBezTo>
                      <a:pt x="106" y="470"/>
                      <a:pt x="108" y="468"/>
                      <a:pt x="109" y="465"/>
                    </a:cubicBezTo>
                  </a:path>
                </a:pathLst>
              </a:custGeom>
              <a:solidFill>
                <a:srgbClr val="F2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3" name="Freeform 3571">
                <a:extLst>
                  <a:ext uri="{FF2B5EF4-FFF2-40B4-BE49-F238E27FC236}">
                    <a16:creationId xmlns:a16="http://schemas.microsoft.com/office/drawing/2014/main" id="{1A819BA3-355D-40C4-96C1-8724EA5A24BD}"/>
                  </a:ext>
                </a:extLst>
              </p:cNvPr>
              <p:cNvSpPr>
                <a:spLocks/>
              </p:cNvSpPr>
              <p:nvPr/>
            </p:nvSpPr>
            <p:spPr bwMode="auto">
              <a:xfrm>
                <a:off x="133" y="968"/>
                <a:ext cx="504" cy="29"/>
              </a:xfrm>
              <a:custGeom>
                <a:avLst/>
                <a:gdLst>
                  <a:gd name="T0" fmla="*/ 3 w 211"/>
                  <a:gd name="T1" fmla="*/ 11 h 12"/>
                  <a:gd name="T2" fmla="*/ 0 w 211"/>
                  <a:gd name="T3" fmla="*/ 8 h 12"/>
                  <a:gd name="T4" fmla="*/ 0 w 211"/>
                  <a:gd name="T5" fmla="*/ 3 h 12"/>
                  <a:gd name="T6" fmla="*/ 3 w 211"/>
                  <a:gd name="T7" fmla="*/ 0 h 12"/>
                  <a:gd name="T8" fmla="*/ 208 w 211"/>
                  <a:gd name="T9" fmla="*/ 2 h 12"/>
                  <a:gd name="T10" fmla="*/ 211 w 211"/>
                  <a:gd name="T11" fmla="*/ 5 h 12"/>
                  <a:gd name="T12" fmla="*/ 211 w 211"/>
                  <a:gd name="T13" fmla="*/ 9 h 12"/>
                  <a:gd name="T14" fmla="*/ 208 w 211"/>
                  <a:gd name="T15" fmla="*/ 12 h 12"/>
                  <a:gd name="T16" fmla="*/ 3 w 211"/>
                  <a:gd name="T17"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12">
                    <a:moveTo>
                      <a:pt x="3" y="11"/>
                    </a:moveTo>
                    <a:cubicBezTo>
                      <a:pt x="2" y="11"/>
                      <a:pt x="0" y="10"/>
                      <a:pt x="0" y="8"/>
                    </a:cubicBezTo>
                    <a:cubicBezTo>
                      <a:pt x="0" y="3"/>
                      <a:pt x="0" y="3"/>
                      <a:pt x="0" y="3"/>
                    </a:cubicBezTo>
                    <a:cubicBezTo>
                      <a:pt x="0" y="2"/>
                      <a:pt x="2" y="0"/>
                      <a:pt x="3" y="0"/>
                    </a:cubicBezTo>
                    <a:cubicBezTo>
                      <a:pt x="208" y="2"/>
                      <a:pt x="208" y="2"/>
                      <a:pt x="208" y="2"/>
                    </a:cubicBezTo>
                    <a:cubicBezTo>
                      <a:pt x="210" y="2"/>
                      <a:pt x="211" y="3"/>
                      <a:pt x="211" y="5"/>
                    </a:cubicBezTo>
                    <a:cubicBezTo>
                      <a:pt x="211" y="9"/>
                      <a:pt x="211" y="9"/>
                      <a:pt x="211" y="9"/>
                    </a:cubicBezTo>
                    <a:cubicBezTo>
                      <a:pt x="211" y="11"/>
                      <a:pt x="210" y="12"/>
                      <a:pt x="208" y="12"/>
                    </a:cubicBezTo>
                    <a:cubicBezTo>
                      <a:pt x="3" y="11"/>
                      <a:pt x="3" y="11"/>
                      <a:pt x="3" y="11"/>
                    </a:cubicBezTo>
                  </a:path>
                </a:pathLst>
              </a:custGeom>
              <a:solidFill>
                <a:srgbClr val="F2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4" name="Freeform 3572">
                <a:extLst>
                  <a:ext uri="{FF2B5EF4-FFF2-40B4-BE49-F238E27FC236}">
                    <a16:creationId xmlns:a16="http://schemas.microsoft.com/office/drawing/2014/main" id="{9171EA92-E0F3-4019-B5ED-5CBBDD961C94}"/>
                  </a:ext>
                </a:extLst>
              </p:cNvPr>
              <p:cNvSpPr>
                <a:spLocks/>
              </p:cNvSpPr>
              <p:nvPr/>
            </p:nvSpPr>
            <p:spPr bwMode="auto">
              <a:xfrm>
                <a:off x="441" y="1836"/>
                <a:ext cx="2" cy="3"/>
              </a:xfrm>
              <a:custGeom>
                <a:avLst/>
                <a:gdLst>
                  <a:gd name="T0" fmla="*/ 2 w 2"/>
                  <a:gd name="T1" fmla="*/ 3 h 3"/>
                  <a:gd name="T2" fmla="*/ 2 w 2"/>
                  <a:gd name="T3" fmla="*/ 0 h 3"/>
                  <a:gd name="T4" fmla="*/ 0 w 2"/>
                  <a:gd name="T5" fmla="*/ 0 h 3"/>
                  <a:gd name="T6" fmla="*/ 2 w 2"/>
                  <a:gd name="T7" fmla="*/ 3 h 3"/>
                </a:gdLst>
                <a:ahLst/>
                <a:cxnLst>
                  <a:cxn ang="0">
                    <a:pos x="T0" y="T1"/>
                  </a:cxn>
                  <a:cxn ang="0">
                    <a:pos x="T2" y="T3"/>
                  </a:cxn>
                  <a:cxn ang="0">
                    <a:pos x="T4" y="T5"/>
                  </a:cxn>
                  <a:cxn ang="0">
                    <a:pos x="T6" y="T7"/>
                  </a:cxn>
                </a:cxnLst>
                <a:rect l="0" t="0" r="r" b="b"/>
                <a:pathLst>
                  <a:path w="2" h="3">
                    <a:moveTo>
                      <a:pt x="2" y="3"/>
                    </a:moveTo>
                    <a:lnTo>
                      <a:pt x="2" y="0"/>
                    </a:lnTo>
                    <a:lnTo>
                      <a:pt x="0" y="0"/>
                    </a:lnTo>
                    <a:lnTo>
                      <a:pt x="2" y="3"/>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5" name="Freeform 3573">
                <a:extLst>
                  <a:ext uri="{FF2B5EF4-FFF2-40B4-BE49-F238E27FC236}">
                    <a16:creationId xmlns:a16="http://schemas.microsoft.com/office/drawing/2014/main" id="{B501EEC0-FDAA-4E98-B47C-8A5C8DB5E224}"/>
                  </a:ext>
                </a:extLst>
              </p:cNvPr>
              <p:cNvSpPr>
                <a:spLocks/>
              </p:cNvSpPr>
              <p:nvPr/>
            </p:nvSpPr>
            <p:spPr bwMode="auto">
              <a:xfrm>
                <a:off x="386" y="1511"/>
                <a:ext cx="48" cy="23"/>
              </a:xfrm>
              <a:custGeom>
                <a:avLst/>
                <a:gdLst>
                  <a:gd name="T0" fmla="*/ 0 w 48"/>
                  <a:gd name="T1" fmla="*/ 4 h 23"/>
                  <a:gd name="T2" fmla="*/ 40 w 48"/>
                  <a:gd name="T3" fmla="*/ 23 h 23"/>
                  <a:gd name="T4" fmla="*/ 48 w 48"/>
                  <a:gd name="T5" fmla="*/ 19 h 23"/>
                  <a:gd name="T6" fmla="*/ 9 w 48"/>
                  <a:gd name="T7" fmla="*/ 0 h 23"/>
                  <a:gd name="T8" fmla="*/ 0 w 48"/>
                  <a:gd name="T9" fmla="*/ 4 h 23"/>
                </a:gdLst>
                <a:ahLst/>
                <a:cxnLst>
                  <a:cxn ang="0">
                    <a:pos x="T0" y="T1"/>
                  </a:cxn>
                  <a:cxn ang="0">
                    <a:pos x="T2" y="T3"/>
                  </a:cxn>
                  <a:cxn ang="0">
                    <a:pos x="T4" y="T5"/>
                  </a:cxn>
                  <a:cxn ang="0">
                    <a:pos x="T6" y="T7"/>
                  </a:cxn>
                  <a:cxn ang="0">
                    <a:pos x="T8" y="T9"/>
                  </a:cxn>
                </a:cxnLst>
                <a:rect l="0" t="0" r="r" b="b"/>
                <a:pathLst>
                  <a:path w="48" h="23">
                    <a:moveTo>
                      <a:pt x="0" y="4"/>
                    </a:moveTo>
                    <a:lnTo>
                      <a:pt x="40" y="23"/>
                    </a:lnTo>
                    <a:lnTo>
                      <a:pt x="48" y="19"/>
                    </a:lnTo>
                    <a:lnTo>
                      <a:pt x="9" y="0"/>
                    </a:lnTo>
                    <a:lnTo>
                      <a:pt x="0" y="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6" name="Freeform 3574">
                <a:extLst>
                  <a:ext uri="{FF2B5EF4-FFF2-40B4-BE49-F238E27FC236}">
                    <a16:creationId xmlns:a16="http://schemas.microsoft.com/office/drawing/2014/main" id="{BAF53868-4185-4A16-AAF9-E595A41A6070}"/>
                  </a:ext>
                </a:extLst>
              </p:cNvPr>
              <p:cNvSpPr>
                <a:spLocks/>
              </p:cNvSpPr>
              <p:nvPr/>
            </p:nvSpPr>
            <p:spPr bwMode="auto">
              <a:xfrm>
                <a:off x="386" y="1511"/>
                <a:ext cx="48" cy="23"/>
              </a:xfrm>
              <a:custGeom>
                <a:avLst/>
                <a:gdLst>
                  <a:gd name="T0" fmla="*/ 0 w 48"/>
                  <a:gd name="T1" fmla="*/ 4 h 23"/>
                  <a:gd name="T2" fmla="*/ 40 w 48"/>
                  <a:gd name="T3" fmla="*/ 23 h 23"/>
                  <a:gd name="T4" fmla="*/ 48 w 48"/>
                  <a:gd name="T5" fmla="*/ 19 h 23"/>
                  <a:gd name="T6" fmla="*/ 9 w 48"/>
                  <a:gd name="T7" fmla="*/ 0 h 23"/>
                  <a:gd name="T8" fmla="*/ 0 w 48"/>
                  <a:gd name="T9" fmla="*/ 4 h 23"/>
                </a:gdLst>
                <a:ahLst/>
                <a:cxnLst>
                  <a:cxn ang="0">
                    <a:pos x="T0" y="T1"/>
                  </a:cxn>
                  <a:cxn ang="0">
                    <a:pos x="T2" y="T3"/>
                  </a:cxn>
                  <a:cxn ang="0">
                    <a:pos x="T4" y="T5"/>
                  </a:cxn>
                  <a:cxn ang="0">
                    <a:pos x="T6" y="T7"/>
                  </a:cxn>
                  <a:cxn ang="0">
                    <a:pos x="T8" y="T9"/>
                  </a:cxn>
                </a:cxnLst>
                <a:rect l="0" t="0" r="r" b="b"/>
                <a:pathLst>
                  <a:path w="48" h="23">
                    <a:moveTo>
                      <a:pt x="0" y="4"/>
                    </a:moveTo>
                    <a:lnTo>
                      <a:pt x="40" y="23"/>
                    </a:lnTo>
                    <a:lnTo>
                      <a:pt x="48" y="19"/>
                    </a:lnTo>
                    <a:lnTo>
                      <a:pt x="9" y="0"/>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7" name="Freeform 3575">
                <a:extLst>
                  <a:ext uri="{FF2B5EF4-FFF2-40B4-BE49-F238E27FC236}">
                    <a16:creationId xmlns:a16="http://schemas.microsoft.com/office/drawing/2014/main" id="{6C5E96FD-3C42-4368-B8AD-D89679543264}"/>
                  </a:ext>
                </a:extLst>
              </p:cNvPr>
              <p:cNvSpPr>
                <a:spLocks/>
              </p:cNvSpPr>
              <p:nvPr/>
            </p:nvSpPr>
            <p:spPr bwMode="auto">
              <a:xfrm>
                <a:off x="288" y="1458"/>
                <a:ext cx="48" cy="26"/>
              </a:xfrm>
              <a:custGeom>
                <a:avLst/>
                <a:gdLst>
                  <a:gd name="T0" fmla="*/ 48 w 48"/>
                  <a:gd name="T1" fmla="*/ 22 h 26"/>
                  <a:gd name="T2" fmla="*/ 9 w 48"/>
                  <a:gd name="T3" fmla="*/ 0 h 26"/>
                  <a:gd name="T4" fmla="*/ 0 w 48"/>
                  <a:gd name="T5" fmla="*/ 5 h 26"/>
                  <a:gd name="T6" fmla="*/ 38 w 48"/>
                  <a:gd name="T7" fmla="*/ 26 h 26"/>
                  <a:gd name="T8" fmla="*/ 48 w 48"/>
                  <a:gd name="T9" fmla="*/ 22 h 26"/>
                </a:gdLst>
                <a:ahLst/>
                <a:cxnLst>
                  <a:cxn ang="0">
                    <a:pos x="T0" y="T1"/>
                  </a:cxn>
                  <a:cxn ang="0">
                    <a:pos x="T2" y="T3"/>
                  </a:cxn>
                  <a:cxn ang="0">
                    <a:pos x="T4" y="T5"/>
                  </a:cxn>
                  <a:cxn ang="0">
                    <a:pos x="T6" y="T7"/>
                  </a:cxn>
                  <a:cxn ang="0">
                    <a:pos x="T8" y="T9"/>
                  </a:cxn>
                </a:cxnLst>
                <a:rect l="0" t="0" r="r" b="b"/>
                <a:pathLst>
                  <a:path w="48" h="26">
                    <a:moveTo>
                      <a:pt x="48" y="22"/>
                    </a:moveTo>
                    <a:lnTo>
                      <a:pt x="9" y="0"/>
                    </a:lnTo>
                    <a:lnTo>
                      <a:pt x="0" y="5"/>
                    </a:lnTo>
                    <a:lnTo>
                      <a:pt x="38" y="26"/>
                    </a:lnTo>
                    <a:lnTo>
                      <a:pt x="48" y="22"/>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8" name="Freeform 3576">
                <a:extLst>
                  <a:ext uri="{FF2B5EF4-FFF2-40B4-BE49-F238E27FC236}">
                    <a16:creationId xmlns:a16="http://schemas.microsoft.com/office/drawing/2014/main" id="{D7BE0911-9E18-410F-873E-F7A67BAD6D28}"/>
                  </a:ext>
                </a:extLst>
              </p:cNvPr>
              <p:cNvSpPr>
                <a:spLocks/>
              </p:cNvSpPr>
              <p:nvPr/>
            </p:nvSpPr>
            <p:spPr bwMode="auto">
              <a:xfrm>
                <a:off x="288" y="1458"/>
                <a:ext cx="48" cy="26"/>
              </a:xfrm>
              <a:custGeom>
                <a:avLst/>
                <a:gdLst>
                  <a:gd name="T0" fmla="*/ 48 w 48"/>
                  <a:gd name="T1" fmla="*/ 22 h 26"/>
                  <a:gd name="T2" fmla="*/ 9 w 48"/>
                  <a:gd name="T3" fmla="*/ 0 h 26"/>
                  <a:gd name="T4" fmla="*/ 0 w 48"/>
                  <a:gd name="T5" fmla="*/ 5 h 26"/>
                  <a:gd name="T6" fmla="*/ 38 w 48"/>
                  <a:gd name="T7" fmla="*/ 26 h 26"/>
                  <a:gd name="T8" fmla="*/ 48 w 48"/>
                  <a:gd name="T9" fmla="*/ 22 h 26"/>
                </a:gdLst>
                <a:ahLst/>
                <a:cxnLst>
                  <a:cxn ang="0">
                    <a:pos x="T0" y="T1"/>
                  </a:cxn>
                  <a:cxn ang="0">
                    <a:pos x="T2" y="T3"/>
                  </a:cxn>
                  <a:cxn ang="0">
                    <a:pos x="T4" y="T5"/>
                  </a:cxn>
                  <a:cxn ang="0">
                    <a:pos x="T6" y="T7"/>
                  </a:cxn>
                  <a:cxn ang="0">
                    <a:pos x="T8" y="T9"/>
                  </a:cxn>
                </a:cxnLst>
                <a:rect l="0" t="0" r="r" b="b"/>
                <a:pathLst>
                  <a:path w="48" h="26">
                    <a:moveTo>
                      <a:pt x="48" y="22"/>
                    </a:moveTo>
                    <a:lnTo>
                      <a:pt x="9" y="0"/>
                    </a:lnTo>
                    <a:lnTo>
                      <a:pt x="0" y="5"/>
                    </a:lnTo>
                    <a:lnTo>
                      <a:pt x="38" y="26"/>
                    </a:lnTo>
                    <a:lnTo>
                      <a:pt x="48"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9" name="Freeform 3577">
                <a:extLst>
                  <a:ext uri="{FF2B5EF4-FFF2-40B4-BE49-F238E27FC236}">
                    <a16:creationId xmlns:a16="http://schemas.microsoft.com/office/drawing/2014/main" id="{754B05C1-72FC-444D-AC0E-4FBCF6E51874}"/>
                  </a:ext>
                </a:extLst>
              </p:cNvPr>
              <p:cNvSpPr>
                <a:spLocks/>
              </p:cNvSpPr>
              <p:nvPr/>
            </p:nvSpPr>
            <p:spPr bwMode="auto">
              <a:xfrm>
                <a:off x="434" y="1534"/>
                <a:ext cx="52" cy="27"/>
              </a:xfrm>
              <a:custGeom>
                <a:avLst/>
                <a:gdLst>
                  <a:gd name="T0" fmla="*/ 43 w 52"/>
                  <a:gd name="T1" fmla="*/ 27 h 27"/>
                  <a:gd name="T2" fmla="*/ 52 w 52"/>
                  <a:gd name="T3" fmla="*/ 24 h 27"/>
                  <a:gd name="T4" fmla="*/ 9 w 52"/>
                  <a:gd name="T5" fmla="*/ 0 h 27"/>
                  <a:gd name="T6" fmla="*/ 0 w 52"/>
                  <a:gd name="T7" fmla="*/ 5 h 27"/>
                  <a:gd name="T8" fmla="*/ 43 w 52"/>
                  <a:gd name="T9" fmla="*/ 27 h 27"/>
                </a:gdLst>
                <a:ahLst/>
                <a:cxnLst>
                  <a:cxn ang="0">
                    <a:pos x="T0" y="T1"/>
                  </a:cxn>
                  <a:cxn ang="0">
                    <a:pos x="T2" y="T3"/>
                  </a:cxn>
                  <a:cxn ang="0">
                    <a:pos x="T4" y="T5"/>
                  </a:cxn>
                  <a:cxn ang="0">
                    <a:pos x="T6" y="T7"/>
                  </a:cxn>
                  <a:cxn ang="0">
                    <a:pos x="T8" y="T9"/>
                  </a:cxn>
                </a:cxnLst>
                <a:rect l="0" t="0" r="r" b="b"/>
                <a:pathLst>
                  <a:path w="52" h="27">
                    <a:moveTo>
                      <a:pt x="43" y="27"/>
                    </a:moveTo>
                    <a:lnTo>
                      <a:pt x="52" y="24"/>
                    </a:lnTo>
                    <a:lnTo>
                      <a:pt x="9" y="0"/>
                    </a:lnTo>
                    <a:lnTo>
                      <a:pt x="0" y="5"/>
                    </a:lnTo>
                    <a:lnTo>
                      <a:pt x="43" y="27"/>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0" name="Freeform 3578">
                <a:extLst>
                  <a:ext uri="{FF2B5EF4-FFF2-40B4-BE49-F238E27FC236}">
                    <a16:creationId xmlns:a16="http://schemas.microsoft.com/office/drawing/2014/main" id="{503B418C-FD29-4042-A404-3AFB29E64A02}"/>
                  </a:ext>
                </a:extLst>
              </p:cNvPr>
              <p:cNvSpPr>
                <a:spLocks/>
              </p:cNvSpPr>
              <p:nvPr/>
            </p:nvSpPr>
            <p:spPr bwMode="auto">
              <a:xfrm>
                <a:off x="434" y="1534"/>
                <a:ext cx="52" cy="27"/>
              </a:xfrm>
              <a:custGeom>
                <a:avLst/>
                <a:gdLst>
                  <a:gd name="T0" fmla="*/ 43 w 52"/>
                  <a:gd name="T1" fmla="*/ 27 h 27"/>
                  <a:gd name="T2" fmla="*/ 52 w 52"/>
                  <a:gd name="T3" fmla="*/ 24 h 27"/>
                  <a:gd name="T4" fmla="*/ 9 w 52"/>
                  <a:gd name="T5" fmla="*/ 0 h 27"/>
                  <a:gd name="T6" fmla="*/ 0 w 52"/>
                  <a:gd name="T7" fmla="*/ 5 h 27"/>
                  <a:gd name="T8" fmla="*/ 43 w 52"/>
                  <a:gd name="T9" fmla="*/ 27 h 27"/>
                </a:gdLst>
                <a:ahLst/>
                <a:cxnLst>
                  <a:cxn ang="0">
                    <a:pos x="T0" y="T1"/>
                  </a:cxn>
                  <a:cxn ang="0">
                    <a:pos x="T2" y="T3"/>
                  </a:cxn>
                  <a:cxn ang="0">
                    <a:pos x="T4" y="T5"/>
                  </a:cxn>
                  <a:cxn ang="0">
                    <a:pos x="T6" y="T7"/>
                  </a:cxn>
                  <a:cxn ang="0">
                    <a:pos x="T8" y="T9"/>
                  </a:cxn>
                </a:cxnLst>
                <a:rect l="0" t="0" r="r" b="b"/>
                <a:pathLst>
                  <a:path w="52" h="27">
                    <a:moveTo>
                      <a:pt x="43" y="27"/>
                    </a:moveTo>
                    <a:lnTo>
                      <a:pt x="52" y="24"/>
                    </a:lnTo>
                    <a:lnTo>
                      <a:pt x="9" y="0"/>
                    </a:lnTo>
                    <a:lnTo>
                      <a:pt x="0" y="5"/>
                    </a:lnTo>
                    <a:lnTo>
                      <a:pt x="43" y="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1" name="Freeform 3579">
                <a:extLst>
                  <a:ext uri="{FF2B5EF4-FFF2-40B4-BE49-F238E27FC236}">
                    <a16:creationId xmlns:a16="http://schemas.microsoft.com/office/drawing/2014/main" id="{9AA6AC90-E2B9-404E-8DC9-9C8E03E9EB74}"/>
                  </a:ext>
                </a:extLst>
              </p:cNvPr>
              <p:cNvSpPr>
                <a:spLocks/>
              </p:cNvSpPr>
              <p:nvPr/>
            </p:nvSpPr>
            <p:spPr bwMode="auto">
              <a:xfrm>
                <a:off x="233" y="1427"/>
                <a:ext cx="55" cy="31"/>
              </a:xfrm>
              <a:custGeom>
                <a:avLst/>
                <a:gdLst>
                  <a:gd name="T0" fmla="*/ 45 w 55"/>
                  <a:gd name="T1" fmla="*/ 31 h 31"/>
                  <a:gd name="T2" fmla="*/ 55 w 55"/>
                  <a:gd name="T3" fmla="*/ 29 h 31"/>
                  <a:gd name="T4" fmla="*/ 2 w 55"/>
                  <a:gd name="T5" fmla="*/ 0 h 31"/>
                  <a:gd name="T6" fmla="*/ 0 w 55"/>
                  <a:gd name="T7" fmla="*/ 3 h 31"/>
                  <a:gd name="T8" fmla="*/ 2 w 55"/>
                  <a:gd name="T9" fmla="*/ 10 h 31"/>
                  <a:gd name="T10" fmla="*/ 45 w 55"/>
                  <a:gd name="T11" fmla="*/ 31 h 31"/>
                </a:gdLst>
                <a:ahLst/>
                <a:cxnLst>
                  <a:cxn ang="0">
                    <a:pos x="T0" y="T1"/>
                  </a:cxn>
                  <a:cxn ang="0">
                    <a:pos x="T2" y="T3"/>
                  </a:cxn>
                  <a:cxn ang="0">
                    <a:pos x="T4" y="T5"/>
                  </a:cxn>
                  <a:cxn ang="0">
                    <a:pos x="T6" y="T7"/>
                  </a:cxn>
                  <a:cxn ang="0">
                    <a:pos x="T8" y="T9"/>
                  </a:cxn>
                  <a:cxn ang="0">
                    <a:pos x="T10" y="T11"/>
                  </a:cxn>
                </a:cxnLst>
                <a:rect l="0" t="0" r="r" b="b"/>
                <a:pathLst>
                  <a:path w="55" h="31">
                    <a:moveTo>
                      <a:pt x="45" y="31"/>
                    </a:moveTo>
                    <a:lnTo>
                      <a:pt x="55" y="29"/>
                    </a:lnTo>
                    <a:lnTo>
                      <a:pt x="2" y="0"/>
                    </a:lnTo>
                    <a:lnTo>
                      <a:pt x="0" y="3"/>
                    </a:lnTo>
                    <a:lnTo>
                      <a:pt x="2" y="10"/>
                    </a:lnTo>
                    <a:lnTo>
                      <a:pt x="45" y="31"/>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2" name="Freeform 3580">
                <a:extLst>
                  <a:ext uri="{FF2B5EF4-FFF2-40B4-BE49-F238E27FC236}">
                    <a16:creationId xmlns:a16="http://schemas.microsoft.com/office/drawing/2014/main" id="{A939A7BD-C1DB-4062-836A-CD5ACB8E997D}"/>
                  </a:ext>
                </a:extLst>
              </p:cNvPr>
              <p:cNvSpPr>
                <a:spLocks/>
              </p:cNvSpPr>
              <p:nvPr/>
            </p:nvSpPr>
            <p:spPr bwMode="auto">
              <a:xfrm>
                <a:off x="486" y="1561"/>
                <a:ext cx="15" cy="11"/>
              </a:xfrm>
              <a:custGeom>
                <a:avLst/>
                <a:gdLst>
                  <a:gd name="T0" fmla="*/ 0 w 15"/>
                  <a:gd name="T1" fmla="*/ 4 h 11"/>
                  <a:gd name="T2" fmla="*/ 15 w 15"/>
                  <a:gd name="T3" fmla="*/ 11 h 11"/>
                  <a:gd name="T4" fmla="*/ 15 w 15"/>
                  <a:gd name="T5" fmla="*/ 4 h 11"/>
                  <a:gd name="T6" fmla="*/ 7 w 15"/>
                  <a:gd name="T7" fmla="*/ 0 h 11"/>
                  <a:gd name="T8" fmla="*/ 0 w 15"/>
                  <a:gd name="T9" fmla="*/ 4 h 11"/>
                </a:gdLst>
                <a:ahLst/>
                <a:cxnLst>
                  <a:cxn ang="0">
                    <a:pos x="T0" y="T1"/>
                  </a:cxn>
                  <a:cxn ang="0">
                    <a:pos x="T2" y="T3"/>
                  </a:cxn>
                  <a:cxn ang="0">
                    <a:pos x="T4" y="T5"/>
                  </a:cxn>
                  <a:cxn ang="0">
                    <a:pos x="T6" y="T7"/>
                  </a:cxn>
                  <a:cxn ang="0">
                    <a:pos x="T8" y="T9"/>
                  </a:cxn>
                </a:cxnLst>
                <a:rect l="0" t="0" r="r" b="b"/>
                <a:pathLst>
                  <a:path w="15" h="11">
                    <a:moveTo>
                      <a:pt x="0" y="4"/>
                    </a:moveTo>
                    <a:lnTo>
                      <a:pt x="15" y="11"/>
                    </a:lnTo>
                    <a:lnTo>
                      <a:pt x="15" y="4"/>
                    </a:lnTo>
                    <a:lnTo>
                      <a:pt x="7" y="0"/>
                    </a:lnTo>
                    <a:lnTo>
                      <a:pt x="0" y="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3" name="Freeform 3581">
                <a:extLst>
                  <a:ext uri="{FF2B5EF4-FFF2-40B4-BE49-F238E27FC236}">
                    <a16:creationId xmlns:a16="http://schemas.microsoft.com/office/drawing/2014/main" id="{DCB6242A-0CDA-4FC5-A0C4-B58B264FE4DF}"/>
                  </a:ext>
                </a:extLst>
              </p:cNvPr>
              <p:cNvSpPr>
                <a:spLocks/>
              </p:cNvSpPr>
              <p:nvPr/>
            </p:nvSpPr>
            <p:spPr bwMode="auto">
              <a:xfrm>
                <a:off x="336" y="1484"/>
                <a:ext cx="50" cy="27"/>
              </a:xfrm>
              <a:custGeom>
                <a:avLst/>
                <a:gdLst>
                  <a:gd name="T0" fmla="*/ 50 w 50"/>
                  <a:gd name="T1" fmla="*/ 22 h 27"/>
                  <a:gd name="T2" fmla="*/ 9 w 50"/>
                  <a:gd name="T3" fmla="*/ 0 h 27"/>
                  <a:gd name="T4" fmla="*/ 0 w 50"/>
                  <a:gd name="T5" fmla="*/ 5 h 27"/>
                  <a:gd name="T6" fmla="*/ 43 w 50"/>
                  <a:gd name="T7" fmla="*/ 27 h 27"/>
                  <a:gd name="T8" fmla="*/ 50 w 50"/>
                  <a:gd name="T9" fmla="*/ 22 h 27"/>
                </a:gdLst>
                <a:ahLst/>
                <a:cxnLst>
                  <a:cxn ang="0">
                    <a:pos x="T0" y="T1"/>
                  </a:cxn>
                  <a:cxn ang="0">
                    <a:pos x="T2" y="T3"/>
                  </a:cxn>
                  <a:cxn ang="0">
                    <a:pos x="T4" y="T5"/>
                  </a:cxn>
                  <a:cxn ang="0">
                    <a:pos x="T6" y="T7"/>
                  </a:cxn>
                  <a:cxn ang="0">
                    <a:pos x="T8" y="T9"/>
                  </a:cxn>
                </a:cxnLst>
                <a:rect l="0" t="0" r="r" b="b"/>
                <a:pathLst>
                  <a:path w="50" h="27">
                    <a:moveTo>
                      <a:pt x="50" y="22"/>
                    </a:moveTo>
                    <a:lnTo>
                      <a:pt x="9" y="0"/>
                    </a:lnTo>
                    <a:lnTo>
                      <a:pt x="0" y="5"/>
                    </a:lnTo>
                    <a:lnTo>
                      <a:pt x="43" y="27"/>
                    </a:lnTo>
                    <a:lnTo>
                      <a:pt x="50" y="22"/>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4" name="Freeform 3582">
                <a:extLst>
                  <a:ext uri="{FF2B5EF4-FFF2-40B4-BE49-F238E27FC236}">
                    <a16:creationId xmlns:a16="http://schemas.microsoft.com/office/drawing/2014/main" id="{BBB92702-710B-40C0-AB73-C4B8935661FD}"/>
                  </a:ext>
                </a:extLst>
              </p:cNvPr>
              <p:cNvSpPr>
                <a:spLocks/>
              </p:cNvSpPr>
              <p:nvPr/>
            </p:nvSpPr>
            <p:spPr bwMode="auto">
              <a:xfrm>
                <a:off x="336" y="1484"/>
                <a:ext cx="50" cy="27"/>
              </a:xfrm>
              <a:custGeom>
                <a:avLst/>
                <a:gdLst>
                  <a:gd name="T0" fmla="*/ 50 w 50"/>
                  <a:gd name="T1" fmla="*/ 22 h 27"/>
                  <a:gd name="T2" fmla="*/ 9 w 50"/>
                  <a:gd name="T3" fmla="*/ 0 h 27"/>
                  <a:gd name="T4" fmla="*/ 0 w 50"/>
                  <a:gd name="T5" fmla="*/ 5 h 27"/>
                  <a:gd name="T6" fmla="*/ 43 w 50"/>
                  <a:gd name="T7" fmla="*/ 27 h 27"/>
                  <a:gd name="T8" fmla="*/ 50 w 50"/>
                  <a:gd name="T9" fmla="*/ 22 h 27"/>
                </a:gdLst>
                <a:ahLst/>
                <a:cxnLst>
                  <a:cxn ang="0">
                    <a:pos x="T0" y="T1"/>
                  </a:cxn>
                  <a:cxn ang="0">
                    <a:pos x="T2" y="T3"/>
                  </a:cxn>
                  <a:cxn ang="0">
                    <a:pos x="T4" y="T5"/>
                  </a:cxn>
                  <a:cxn ang="0">
                    <a:pos x="T6" y="T7"/>
                  </a:cxn>
                  <a:cxn ang="0">
                    <a:pos x="T8" y="T9"/>
                  </a:cxn>
                </a:cxnLst>
                <a:rect l="0" t="0" r="r" b="b"/>
                <a:pathLst>
                  <a:path w="50" h="27">
                    <a:moveTo>
                      <a:pt x="50" y="22"/>
                    </a:moveTo>
                    <a:lnTo>
                      <a:pt x="9" y="0"/>
                    </a:lnTo>
                    <a:lnTo>
                      <a:pt x="0" y="5"/>
                    </a:lnTo>
                    <a:lnTo>
                      <a:pt x="43" y="27"/>
                    </a:lnTo>
                    <a:lnTo>
                      <a:pt x="5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5" name="Freeform 3583">
                <a:extLst>
                  <a:ext uri="{FF2B5EF4-FFF2-40B4-BE49-F238E27FC236}">
                    <a16:creationId xmlns:a16="http://schemas.microsoft.com/office/drawing/2014/main" id="{B28E2BE5-A423-43C9-A55A-E059DD7D7B12}"/>
                  </a:ext>
                </a:extLst>
              </p:cNvPr>
              <p:cNvSpPr>
                <a:spLocks/>
              </p:cNvSpPr>
              <p:nvPr/>
            </p:nvSpPr>
            <p:spPr bwMode="auto">
              <a:xfrm>
                <a:off x="438" y="1584"/>
                <a:ext cx="48" cy="26"/>
              </a:xfrm>
              <a:custGeom>
                <a:avLst/>
                <a:gdLst>
                  <a:gd name="T0" fmla="*/ 39 w 48"/>
                  <a:gd name="T1" fmla="*/ 26 h 26"/>
                  <a:gd name="T2" fmla="*/ 48 w 48"/>
                  <a:gd name="T3" fmla="*/ 22 h 26"/>
                  <a:gd name="T4" fmla="*/ 8 w 48"/>
                  <a:gd name="T5" fmla="*/ 0 h 26"/>
                  <a:gd name="T6" fmla="*/ 0 w 48"/>
                  <a:gd name="T7" fmla="*/ 5 h 26"/>
                  <a:gd name="T8" fmla="*/ 39 w 48"/>
                  <a:gd name="T9" fmla="*/ 26 h 26"/>
                </a:gdLst>
                <a:ahLst/>
                <a:cxnLst>
                  <a:cxn ang="0">
                    <a:pos x="T0" y="T1"/>
                  </a:cxn>
                  <a:cxn ang="0">
                    <a:pos x="T2" y="T3"/>
                  </a:cxn>
                  <a:cxn ang="0">
                    <a:pos x="T4" y="T5"/>
                  </a:cxn>
                  <a:cxn ang="0">
                    <a:pos x="T6" y="T7"/>
                  </a:cxn>
                  <a:cxn ang="0">
                    <a:pos x="T8" y="T9"/>
                  </a:cxn>
                </a:cxnLst>
                <a:rect l="0" t="0" r="r" b="b"/>
                <a:pathLst>
                  <a:path w="48" h="26">
                    <a:moveTo>
                      <a:pt x="39" y="26"/>
                    </a:moveTo>
                    <a:lnTo>
                      <a:pt x="48" y="22"/>
                    </a:lnTo>
                    <a:lnTo>
                      <a:pt x="8" y="0"/>
                    </a:lnTo>
                    <a:lnTo>
                      <a:pt x="0" y="5"/>
                    </a:lnTo>
                    <a:lnTo>
                      <a:pt x="39" y="26"/>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6" name="Freeform 3584">
                <a:extLst>
                  <a:ext uri="{FF2B5EF4-FFF2-40B4-BE49-F238E27FC236}">
                    <a16:creationId xmlns:a16="http://schemas.microsoft.com/office/drawing/2014/main" id="{BADC8D15-12AD-4709-8A08-E0D1C7670A2C}"/>
                  </a:ext>
                </a:extLst>
              </p:cNvPr>
              <p:cNvSpPr>
                <a:spLocks/>
              </p:cNvSpPr>
              <p:nvPr/>
            </p:nvSpPr>
            <p:spPr bwMode="auto">
              <a:xfrm>
                <a:off x="338" y="1534"/>
                <a:ext cx="48" cy="24"/>
              </a:xfrm>
              <a:custGeom>
                <a:avLst/>
                <a:gdLst>
                  <a:gd name="T0" fmla="*/ 48 w 48"/>
                  <a:gd name="T1" fmla="*/ 19 h 24"/>
                  <a:gd name="T2" fmla="*/ 10 w 48"/>
                  <a:gd name="T3" fmla="*/ 0 h 24"/>
                  <a:gd name="T4" fmla="*/ 0 w 48"/>
                  <a:gd name="T5" fmla="*/ 5 h 24"/>
                  <a:gd name="T6" fmla="*/ 41 w 48"/>
                  <a:gd name="T7" fmla="*/ 24 h 24"/>
                  <a:gd name="T8" fmla="*/ 48 w 48"/>
                  <a:gd name="T9" fmla="*/ 19 h 24"/>
                </a:gdLst>
                <a:ahLst/>
                <a:cxnLst>
                  <a:cxn ang="0">
                    <a:pos x="T0" y="T1"/>
                  </a:cxn>
                  <a:cxn ang="0">
                    <a:pos x="T2" y="T3"/>
                  </a:cxn>
                  <a:cxn ang="0">
                    <a:pos x="T4" y="T5"/>
                  </a:cxn>
                  <a:cxn ang="0">
                    <a:pos x="T6" y="T7"/>
                  </a:cxn>
                  <a:cxn ang="0">
                    <a:pos x="T8" y="T9"/>
                  </a:cxn>
                </a:cxnLst>
                <a:rect l="0" t="0" r="r" b="b"/>
                <a:pathLst>
                  <a:path w="48" h="24">
                    <a:moveTo>
                      <a:pt x="48" y="19"/>
                    </a:moveTo>
                    <a:lnTo>
                      <a:pt x="10" y="0"/>
                    </a:lnTo>
                    <a:lnTo>
                      <a:pt x="0" y="5"/>
                    </a:lnTo>
                    <a:lnTo>
                      <a:pt x="41" y="24"/>
                    </a:lnTo>
                    <a:lnTo>
                      <a:pt x="48" y="1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7" name="Freeform 3585">
                <a:extLst>
                  <a:ext uri="{FF2B5EF4-FFF2-40B4-BE49-F238E27FC236}">
                    <a16:creationId xmlns:a16="http://schemas.microsoft.com/office/drawing/2014/main" id="{A7392161-60E0-487F-A148-7A3027F66519}"/>
                  </a:ext>
                </a:extLst>
              </p:cNvPr>
              <p:cNvSpPr>
                <a:spLocks/>
              </p:cNvSpPr>
              <p:nvPr/>
            </p:nvSpPr>
            <p:spPr bwMode="auto">
              <a:xfrm>
                <a:off x="338" y="1534"/>
                <a:ext cx="48" cy="24"/>
              </a:xfrm>
              <a:custGeom>
                <a:avLst/>
                <a:gdLst>
                  <a:gd name="T0" fmla="*/ 48 w 48"/>
                  <a:gd name="T1" fmla="*/ 19 h 24"/>
                  <a:gd name="T2" fmla="*/ 10 w 48"/>
                  <a:gd name="T3" fmla="*/ 0 h 24"/>
                  <a:gd name="T4" fmla="*/ 0 w 48"/>
                  <a:gd name="T5" fmla="*/ 5 h 24"/>
                  <a:gd name="T6" fmla="*/ 41 w 48"/>
                  <a:gd name="T7" fmla="*/ 24 h 24"/>
                  <a:gd name="T8" fmla="*/ 48 w 48"/>
                  <a:gd name="T9" fmla="*/ 19 h 24"/>
                </a:gdLst>
                <a:ahLst/>
                <a:cxnLst>
                  <a:cxn ang="0">
                    <a:pos x="T0" y="T1"/>
                  </a:cxn>
                  <a:cxn ang="0">
                    <a:pos x="T2" y="T3"/>
                  </a:cxn>
                  <a:cxn ang="0">
                    <a:pos x="T4" y="T5"/>
                  </a:cxn>
                  <a:cxn ang="0">
                    <a:pos x="T6" y="T7"/>
                  </a:cxn>
                  <a:cxn ang="0">
                    <a:pos x="T8" y="T9"/>
                  </a:cxn>
                </a:cxnLst>
                <a:rect l="0" t="0" r="r" b="b"/>
                <a:pathLst>
                  <a:path w="48" h="24">
                    <a:moveTo>
                      <a:pt x="48" y="19"/>
                    </a:moveTo>
                    <a:lnTo>
                      <a:pt x="10" y="0"/>
                    </a:lnTo>
                    <a:lnTo>
                      <a:pt x="0" y="5"/>
                    </a:lnTo>
                    <a:lnTo>
                      <a:pt x="41" y="24"/>
                    </a:lnTo>
                    <a:lnTo>
                      <a:pt x="48"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8" name="Freeform 3586">
                <a:extLst>
                  <a:ext uri="{FF2B5EF4-FFF2-40B4-BE49-F238E27FC236}">
                    <a16:creationId xmlns:a16="http://schemas.microsoft.com/office/drawing/2014/main" id="{3EF2D181-5B43-4A94-B2E4-9592DCFD4A34}"/>
                  </a:ext>
                </a:extLst>
              </p:cNvPr>
              <p:cNvSpPr>
                <a:spLocks/>
              </p:cNvSpPr>
              <p:nvPr/>
            </p:nvSpPr>
            <p:spPr bwMode="auto">
              <a:xfrm>
                <a:off x="486" y="1610"/>
                <a:ext cx="5" cy="8"/>
              </a:xfrm>
              <a:custGeom>
                <a:avLst/>
                <a:gdLst>
                  <a:gd name="T0" fmla="*/ 5 w 5"/>
                  <a:gd name="T1" fmla="*/ 8 h 8"/>
                  <a:gd name="T2" fmla="*/ 5 w 5"/>
                  <a:gd name="T3" fmla="*/ 0 h 8"/>
                  <a:gd name="T4" fmla="*/ 0 w 5"/>
                  <a:gd name="T5" fmla="*/ 5 h 8"/>
                  <a:gd name="T6" fmla="*/ 5 w 5"/>
                  <a:gd name="T7" fmla="*/ 8 h 8"/>
                </a:gdLst>
                <a:ahLst/>
                <a:cxnLst>
                  <a:cxn ang="0">
                    <a:pos x="T0" y="T1"/>
                  </a:cxn>
                  <a:cxn ang="0">
                    <a:pos x="T2" y="T3"/>
                  </a:cxn>
                  <a:cxn ang="0">
                    <a:pos x="T4" y="T5"/>
                  </a:cxn>
                  <a:cxn ang="0">
                    <a:pos x="T6" y="T7"/>
                  </a:cxn>
                </a:cxnLst>
                <a:rect l="0" t="0" r="r" b="b"/>
                <a:pathLst>
                  <a:path w="5" h="8">
                    <a:moveTo>
                      <a:pt x="5" y="8"/>
                    </a:moveTo>
                    <a:lnTo>
                      <a:pt x="5" y="0"/>
                    </a:lnTo>
                    <a:lnTo>
                      <a:pt x="0" y="5"/>
                    </a:lnTo>
                    <a:lnTo>
                      <a:pt x="5" y="8"/>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9" name="Freeform 3587">
                <a:extLst>
                  <a:ext uri="{FF2B5EF4-FFF2-40B4-BE49-F238E27FC236}">
                    <a16:creationId xmlns:a16="http://schemas.microsoft.com/office/drawing/2014/main" id="{B8491A86-929C-4434-9295-9BED54AA78AB}"/>
                  </a:ext>
                </a:extLst>
              </p:cNvPr>
              <p:cNvSpPr>
                <a:spLocks/>
              </p:cNvSpPr>
              <p:nvPr/>
            </p:nvSpPr>
            <p:spPr bwMode="auto">
              <a:xfrm>
                <a:off x="288" y="1508"/>
                <a:ext cx="50" cy="26"/>
              </a:xfrm>
              <a:custGeom>
                <a:avLst/>
                <a:gdLst>
                  <a:gd name="T0" fmla="*/ 9 w 50"/>
                  <a:gd name="T1" fmla="*/ 0 h 26"/>
                  <a:gd name="T2" fmla="*/ 0 w 50"/>
                  <a:gd name="T3" fmla="*/ 5 h 26"/>
                  <a:gd name="T4" fmla="*/ 43 w 50"/>
                  <a:gd name="T5" fmla="*/ 26 h 26"/>
                  <a:gd name="T6" fmla="*/ 50 w 50"/>
                  <a:gd name="T7" fmla="*/ 22 h 26"/>
                  <a:gd name="T8" fmla="*/ 9 w 50"/>
                  <a:gd name="T9" fmla="*/ 0 h 26"/>
                </a:gdLst>
                <a:ahLst/>
                <a:cxnLst>
                  <a:cxn ang="0">
                    <a:pos x="T0" y="T1"/>
                  </a:cxn>
                  <a:cxn ang="0">
                    <a:pos x="T2" y="T3"/>
                  </a:cxn>
                  <a:cxn ang="0">
                    <a:pos x="T4" y="T5"/>
                  </a:cxn>
                  <a:cxn ang="0">
                    <a:pos x="T6" y="T7"/>
                  </a:cxn>
                  <a:cxn ang="0">
                    <a:pos x="T8" y="T9"/>
                  </a:cxn>
                </a:cxnLst>
                <a:rect l="0" t="0" r="r" b="b"/>
                <a:pathLst>
                  <a:path w="50" h="26">
                    <a:moveTo>
                      <a:pt x="9" y="0"/>
                    </a:moveTo>
                    <a:lnTo>
                      <a:pt x="0" y="5"/>
                    </a:lnTo>
                    <a:lnTo>
                      <a:pt x="43" y="26"/>
                    </a:lnTo>
                    <a:lnTo>
                      <a:pt x="50" y="22"/>
                    </a:lnTo>
                    <a:lnTo>
                      <a:pt x="9"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0" name="Freeform 3588">
                <a:extLst>
                  <a:ext uri="{FF2B5EF4-FFF2-40B4-BE49-F238E27FC236}">
                    <a16:creationId xmlns:a16="http://schemas.microsoft.com/office/drawing/2014/main" id="{EACD6DF1-B9BD-44D2-A5D2-ABE8927D3F16}"/>
                  </a:ext>
                </a:extLst>
              </p:cNvPr>
              <p:cNvSpPr>
                <a:spLocks/>
              </p:cNvSpPr>
              <p:nvPr/>
            </p:nvSpPr>
            <p:spPr bwMode="auto">
              <a:xfrm>
                <a:off x="288" y="1508"/>
                <a:ext cx="50" cy="26"/>
              </a:xfrm>
              <a:custGeom>
                <a:avLst/>
                <a:gdLst>
                  <a:gd name="T0" fmla="*/ 9 w 50"/>
                  <a:gd name="T1" fmla="*/ 0 h 26"/>
                  <a:gd name="T2" fmla="*/ 0 w 50"/>
                  <a:gd name="T3" fmla="*/ 5 h 26"/>
                  <a:gd name="T4" fmla="*/ 43 w 50"/>
                  <a:gd name="T5" fmla="*/ 26 h 26"/>
                  <a:gd name="T6" fmla="*/ 50 w 50"/>
                  <a:gd name="T7" fmla="*/ 22 h 26"/>
                  <a:gd name="T8" fmla="*/ 9 w 50"/>
                  <a:gd name="T9" fmla="*/ 0 h 26"/>
                </a:gdLst>
                <a:ahLst/>
                <a:cxnLst>
                  <a:cxn ang="0">
                    <a:pos x="T0" y="T1"/>
                  </a:cxn>
                  <a:cxn ang="0">
                    <a:pos x="T2" y="T3"/>
                  </a:cxn>
                  <a:cxn ang="0">
                    <a:pos x="T4" y="T5"/>
                  </a:cxn>
                  <a:cxn ang="0">
                    <a:pos x="T6" y="T7"/>
                  </a:cxn>
                  <a:cxn ang="0">
                    <a:pos x="T8" y="T9"/>
                  </a:cxn>
                </a:cxnLst>
                <a:rect l="0" t="0" r="r" b="b"/>
                <a:pathLst>
                  <a:path w="50" h="26">
                    <a:moveTo>
                      <a:pt x="9" y="0"/>
                    </a:moveTo>
                    <a:lnTo>
                      <a:pt x="0" y="5"/>
                    </a:lnTo>
                    <a:lnTo>
                      <a:pt x="43" y="26"/>
                    </a:lnTo>
                    <a:lnTo>
                      <a:pt x="50" y="22"/>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1" name="Freeform 3589">
                <a:extLst>
                  <a:ext uri="{FF2B5EF4-FFF2-40B4-BE49-F238E27FC236}">
                    <a16:creationId xmlns:a16="http://schemas.microsoft.com/office/drawing/2014/main" id="{840DC4BF-2F42-478A-A138-DCF7C9FC4165}"/>
                  </a:ext>
                </a:extLst>
              </p:cNvPr>
              <p:cNvSpPr>
                <a:spLocks/>
              </p:cNvSpPr>
              <p:nvPr/>
            </p:nvSpPr>
            <p:spPr bwMode="auto">
              <a:xfrm>
                <a:off x="245" y="1484"/>
                <a:ext cx="43" cy="24"/>
              </a:xfrm>
              <a:custGeom>
                <a:avLst/>
                <a:gdLst>
                  <a:gd name="T0" fmla="*/ 33 w 43"/>
                  <a:gd name="T1" fmla="*/ 24 h 24"/>
                  <a:gd name="T2" fmla="*/ 43 w 43"/>
                  <a:gd name="T3" fmla="*/ 19 h 24"/>
                  <a:gd name="T4" fmla="*/ 5 w 43"/>
                  <a:gd name="T5" fmla="*/ 0 h 24"/>
                  <a:gd name="T6" fmla="*/ 0 w 43"/>
                  <a:gd name="T7" fmla="*/ 0 h 24"/>
                  <a:gd name="T8" fmla="*/ 2 w 43"/>
                  <a:gd name="T9" fmla="*/ 8 h 24"/>
                  <a:gd name="T10" fmla="*/ 33 w 43"/>
                  <a:gd name="T11" fmla="*/ 24 h 24"/>
                </a:gdLst>
                <a:ahLst/>
                <a:cxnLst>
                  <a:cxn ang="0">
                    <a:pos x="T0" y="T1"/>
                  </a:cxn>
                  <a:cxn ang="0">
                    <a:pos x="T2" y="T3"/>
                  </a:cxn>
                  <a:cxn ang="0">
                    <a:pos x="T4" y="T5"/>
                  </a:cxn>
                  <a:cxn ang="0">
                    <a:pos x="T6" y="T7"/>
                  </a:cxn>
                  <a:cxn ang="0">
                    <a:pos x="T8" y="T9"/>
                  </a:cxn>
                  <a:cxn ang="0">
                    <a:pos x="T10" y="T11"/>
                  </a:cxn>
                </a:cxnLst>
                <a:rect l="0" t="0" r="r" b="b"/>
                <a:pathLst>
                  <a:path w="43" h="24">
                    <a:moveTo>
                      <a:pt x="33" y="24"/>
                    </a:moveTo>
                    <a:lnTo>
                      <a:pt x="43" y="19"/>
                    </a:lnTo>
                    <a:lnTo>
                      <a:pt x="5" y="0"/>
                    </a:lnTo>
                    <a:lnTo>
                      <a:pt x="0" y="0"/>
                    </a:lnTo>
                    <a:lnTo>
                      <a:pt x="2" y="8"/>
                    </a:lnTo>
                    <a:lnTo>
                      <a:pt x="33" y="2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2" name="Freeform 3590">
                <a:extLst>
                  <a:ext uri="{FF2B5EF4-FFF2-40B4-BE49-F238E27FC236}">
                    <a16:creationId xmlns:a16="http://schemas.microsoft.com/office/drawing/2014/main" id="{ACBF9DCB-BC93-4F7C-9A8C-559C2E5FFB6B}"/>
                  </a:ext>
                </a:extLst>
              </p:cNvPr>
              <p:cNvSpPr>
                <a:spLocks/>
              </p:cNvSpPr>
              <p:nvPr/>
            </p:nvSpPr>
            <p:spPr bwMode="auto">
              <a:xfrm>
                <a:off x="386" y="1558"/>
                <a:ext cx="52" cy="26"/>
              </a:xfrm>
              <a:custGeom>
                <a:avLst/>
                <a:gdLst>
                  <a:gd name="T0" fmla="*/ 0 w 52"/>
                  <a:gd name="T1" fmla="*/ 5 h 26"/>
                  <a:gd name="T2" fmla="*/ 43 w 52"/>
                  <a:gd name="T3" fmla="*/ 26 h 26"/>
                  <a:gd name="T4" fmla="*/ 52 w 52"/>
                  <a:gd name="T5" fmla="*/ 24 h 26"/>
                  <a:gd name="T6" fmla="*/ 9 w 52"/>
                  <a:gd name="T7" fmla="*/ 0 h 26"/>
                  <a:gd name="T8" fmla="*/ 0 w 52"/>
                  <a:gd name="T9" fmla="*/ 5 h 26"/>
                </a:gdLst>
                <a:ahLst/>
                <a:cxnLst>
                  <a:cxn ang="0">
                    <a:pos x="T0" y="T1"/>
                  </a:cxn>
                  <a:cxn ang="0">
                    <a:pos x="T2" y="T3"/>
                  </a:cxn>
                  <a:cxn ang="0">
                    <a:pos x="T4" y="T5"/>
                  </a:cxn>
                  <a:cxn ang="0">
                    <a:pos x="T6" y="T7"/>
                  </a:cxn>
                  <a:cxn ang="0">
                    <a:pos x="T8" y="T9"/>
                  </a:cxn>
                </a:cxnLst>
                <a:rect l="0" t="0" r="r" b="b"/>
                <a:pathLst>
                  <a:path w="52" h="26">
                    <a:moveTo>
                      <a:pt x="0" y="5"/>
                    </a:moveTo>
                    <a:lnTo>
                      <a:pt x="43" y="26"/>
                    </a:lnTo>
                    <a:lnTo>
                      <a:pt x="52" y="24"/>
                    </a:lnTo>
                    <a:lnTo>
                      <a:pt x="9" y="0"/>
                    </a:lnTo>
                    <a:lnTo>
                      <a:pt x="0"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3" name="Freeform 3591">
                <a:extLst>
                  <a:ext uri="{FF2B5EF4-FFF2-40B4-BE49-F238E27FC236}">
                    <a16:creationId xmlns:a16="http://schemas.microsoft.com/office/drawing/2014/main" id="{0A4A1B24-0E2F-4326-B70A-02775AA9FBD7}"/>
                  </a:ext>
                </a:extLst>
              </p:cNvPr>
              <p:cNvSpPr>
                <a:spLocks/>
              </p:cNvSpPr>
              <p:nvPr/>
            </p:nvSpPr>
            <p:spPr bwMode="auto">
              <a:xfrm>
                <a:off x="386" y="1558"/>
                <a:ext cx="52" cy="26"/>
              </a:xfrm>
              <a:custGeom>
                <a:avLst/>
                <a:gdLst>
                  <a:gd name="T0" fmla="*/ 0 w 52"/>
                  <a:gd name="T1" fmla="*/ 5 h 26"/>
                  <a:gd name="T2" fmla="*/ 43 w 52"/>
                  <a:gd name="T3" fmla="*/ 26 h 26"/>
                  <a:gd name="T4" fmla="*/ 52 w 52"/>
                  <a:gd name="T5" fmla="*/ 24 h 26"/>
                  <a:gd name="T6" fmla="*/ 9 w 52"/>
                  <a:gd name="T7" fmla="*/ 0 h 26"/>
                  <a:gd name="T8" fmla="*/ 0 w 52"/>
                  <a:gd name="T9" fmla="*/ 5 h 26"/>
                </a:gdLst>
                <a:ahLst/>
                <a:cxnLst>
                  <a:cxn ang="0">
                    <a:pos x="T0" y="T1"/>
                  </a:cxn>
                  <a:cxn ang="0">
                    <a:pos x="T2" y="T3"/>
                  </a:cxn>
                  <a:cxn ang="0">
                    <a:pos x="T4" y="T5"/>
                  </a:cxn>
                  <a:cxn ang="0">
                    <a:pos x="T6" y="T7"/>
                  </a:cxn>
                  <a:cxn ang="0">
                    <a:pos x="T8" y="T9"/>
                  </a:cxn>
                </a:cxnLst>
                <a:rect l="0" t="0" r="r" b="b"/>
                <a:pathLst>
                  <a:path w="52" h="26">
                    <a:moveTo>
                      <a:pt x="0" y="5"/>
                    </a:moveTo>
                    <a:lnTo>
                      <a:pt x="43" y="26"/>
                    </a:lnTo>
                    <a:lnTo>
                      <a:pt x="52" y="24"/>
                    </a:lnTo>
                    <a:lnTo>
                      <a:pt x="9" y="0"/>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4" name="Freeform 3592">
                <a:extLst>
                  <a:ext uri="{FF2B5EF4-FFF2-40B4-BE49-F238E27FC236}">
                    <a16:creationId xmlns:a16="http://schemas.microsoft.com/office/drawing/2014/main" id="{9E7711FA-3CFA-43B1-B002-D74F8C2EE4F7}"/>
                  </a:ext>
                </a:extLst>
              </p:cNvPr>
              <p:cNvSpPr>
                <a:spLocks/>
              </p:cNvSpPr>
              <p:nvPr/>
            </p:nvSpPr>
            <p:spPr bwMode="auto">
              <a:xfrm>
                <a:off x="388" y="1411"/>
                <a:ext cx="48" cy="23"/>
              </a:xfrm>
              <a:custGeom>
                <a:avLst/>
                <a:gdLst>
                  <a:gd name="T0" fmla="*/ 0 w 48"/>
                  <a:gd name="T1" fmla="*/ 2 h 23"/>
                  <a:gd name="T2" fmla="*/ 38 w 48"/>
                  <a:gd name="T3" fmla="*/ 23 h 23"/>
                  <a:gd name="T4" fmla="*/ 48 w 48"/>
                  <a:gd name="T5" fmla="*/ 19 h 23"/>
                  <a:gd name="T6" fmla="*/ 7 w 48"/>
                  <a:gd name="T7" fmla="*/ 0 h 23"/>
                  <a:gd name="T8" fmla="*/ 0 w 48"/>
                  <a:gd name="T9" fmla="*/ 2 h 23"/>
                </a:gdLst>
                <a:ahLst/>
                <a:cxnLst>
                  <a:cxn ang="0">
                    <a:pos x="T0" y="T1"/>
                  </a:cxn>
                  <a:cxn ang="0">
                    <a:pos x="T2" y="T3"/>
                  </a:cxn>
                  <a:cxn ang="0">
                    <a:pos x="T4" y="T5"/>
                  </a:cxn>
                  <a:cxn ang="0">
                    <a:pos x="T6" y="T7"/>
                  </a:cxn>
                  <a:cxn ang="0">
                    <a:pos x="T8" y="T9"/>
                  </a:cxn>
                </a:cxnLst>
                <a:rect l="0" t="0" r="r" b="b"/>
                <a:pathLst>
                  <a:path w="48" h="23">
                    <a:moveTo>
                      <a:pt x="0" y="2"/>
                    </a:moveTo>
                    <a:lnTo>
                      <a:pt x="38" y="23"/>
                    </a:lnTo>
                    <a:lnTo>
                      <a:pt x="48" y="19"/>
                    </a:lnTo>
                    <a:lnTo>
                      <a:pt x="7" y="0"/>
                    </a:lnTo>
                    <a:lnTo>
                      <a:pt x="0" y="2"/>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5" name="Freeform 3593">
                <a:extLst>
                  <a:ext uri="{FF2B5EF4-FFF2-40B4-BE49-F238E27FC236}">
                    <a16:creationId xmlns:a16="http://schemas.microsoft.com/office/drawing/2014/main" id="{6DF6142B-781F-4833-8F09-96858ECB0DE0}"/>
                  </a:ext>
                </a:extLst>
              </p:cNvPr>
              <p:cNvSpPr>
                <a:spLocks/>
              </p:cNvSpPr>
              <p:nvPr/>
            </p:nvSpPr>
            <p:spPr bwMode="auto">
              <a:xfrm>
                <a:off x="388" y="1411"/>
                <a:ext cx="48" cy="23"/>
              </a:xfrm>
              <a:custGeom>
                <a:avLst/>
                <a:gdLst>
                  <a:gd name="T0" fmla="*/ 0 w 48"/>
                  <a:gd name="T1" fmla="*/ 2 h 23"/>
                  <a:gd name="T2" fmla="*/ 38 w 48"/>
                  <a:gd name="T3" fmla="*/ 23 h 23"/>
                  <a:gd name="T4" fmla="*/ 48 w 48"/>
                  <a:gd name="T5" fmla="*/ 19 h 23"/>
                  <a:gd name="T6" fmla="*/ 7 w 48"/>
                  <a:gd name="T7" fmla="*/ 0 h 23"/>
                  <a:gd name="T8" fmla="*/ 0 w 48"/>
                  <a:gd name="T9" fmla="*/ 2 h 23"/>
                </a:gdLst>
                <a:ahLst/>
                <a:cxnLst>
                  <a:cxn ang="0">
                    <a:pos x="T0" y="T1"/>
                  </a:cxn>
                  <a:cxn ang="0">
                    <a:pos x="T2" y="T3"/>
                  </a:cxn>
                  <a:cxn ang="0">
                    <a:pos x="T4" y="T5"/>
                  </a:cxn>
                  <a:cxn ang="0">
                    <a:pos x="T6" y="T7"/>
                  </a:cxn>
                  <a:cxn ang="0">
                    <a:pos x="T8" y="T9"/>
                  </a:cxn>
                </a:cxnLst>
                <a:rect l="0" t="0" r="r" b="b"/>
                <a:pathLst>
                  <a:path w="48" h="23">
                    <a:moveTo>
                      <a:pt x="0" y="2"/>
                    </a:moveTo>
                    <a:lnTo>
                      <a:pt x="38" y="23"/>
                    </a:lnTo>
                    <a:lnTo>
                      <a:pt x="48" y="19"/>
                    </a:lnTo>
                    <a:lnTo>
                      <a:pt x="7"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6" name="Freeform 3594">
                <a:extLst>
                  <a:ext uri="{FF2B5EF4-FFF2-40B4-BE49-F238E27FC236}">
                    <a16:creationId xmlns:a16="http://schemas.microsoft.com/office/drawing/2014/main" id="{7921B746-CA15-49CF-962C-3BF4D2DBF959}"/>
                  </a:ext>
                </a:extLst>
              </p:cNvPr>
              <p:cNvSpPr>
                <a:spLocks/>
              </p:cNvSpPr>
              <p:nvPr/>
            </p:nvSpPr>
            <p:spPr bwMode="auto">
              <a:xfrm>
                <a:off x="278" y="1354"/>
                <a:ext cx="48" cy="23"/>
              </a:xfrm>
              <a:custGeom>
                <a:avLst/>
                <a:gdLst>
                  <a:gd name="T0" fmla="*/ 10 w 48"/>
                  <a:gd name="T1" fmla="*/ 0 h 23"/>
                  <a:gd name="T2" fmla="*/ 0 w 48"/>
                  <a:gd name="T3" fmla="*/ 4 h 23"/>
                  <a:gd name="T4" fmla="*/ 39 w 48"/>
                  <a:gd name="T5" fmla="*/ 23 h 23"/>
                  <a:gd name="T6" fmla="*/ 48 w 48"/>
                  <a:gd name="T7" fmla="*/ 19 h 23"/>
                  <a:gd name="T8" fmla="*/ 10 w 48"/>
                  <a:gd name="T9" fmla="*/ 0 h 23"/>
                </a:gdLst>
                <a:ahLst/>
                <a:cxnLst>
                  <a:cxn ang="0">
                    <a:pos x="T0" y="T1"/>
                  </a:cxn>
                  <a:cxn ang="0">
                    <a:pos x="T2" y="T3"/>
                  </a:cxn>
                  <a:cxn ang="0">
                    <a:pos x="T4" y="T5"/>
                  </a:cxn>
                  <a:cxn ang="0">
                    <a:pos x="T6" y="T7"/>
                  </a:cxn>
                  <a:cxn ang="0">
                    <a:pos x="T8" y="T9"/>
                  </a:cxn>
                </a:cxnLst>
                <a:rect l="0" t="0" r="r" b="b"/>
                <a:pathLst>
                  <a:path w="48" h="23">
                    <a:moveTo>
                      <a:pt x="10" y="0"/>
                    </a:moveTo>
                    <a:lnTo>
                      <a:pt x="0" y="4"/>
                    </a:lnTo>
                    <a:lnTo>
                      <a:pt x="39" y="23"/>
                    </a:lnTo>
                    <a:lnTo>
                      <a:pt x="48" y="19"/>
                    </a:lnTo>
                    <a:lnTo>
                      <a:pt x="10"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7" name="Freeform 3595">
                <a:extLst>
                  <a:ext uri="{FF2B5EF4-FFF2-40B4-BE49-F238E27FC236}">
                    <a16:creationId xmlns:a16="http://schemas.microsoft.com/office/drawing/2014/main" id="{3DC7979F-97E9-4494-9339-F9FF6A629BBF}"/>
                  </a:ext>
                </a:extLst>
              </p:cNvPr>
              <p:cNvSpPr>
                <a:spLocks/>
              </p:cNvSpPr>
              <p:nvPr/>
            </p:nvSpPr>
            <p:spPr bwMode="auto">
              <a:xfrm>
                <a:off x="278" y="1354"/>
                <a:ext cx="48" cy="23"/>
              </a:xfrm>
              <a:custGeom>
                <a:avLst/>
                <a:gdLst>
                  <a:gd name="T0" fmla="*/ 10 w 48"/>
                  <a:gd name="T1" fmla="*/ 0 h 23"/>
                  <a:gd name="T2" fmla="*/ 0 w 48"/>
                  <a:gd name="T3" fmla="*/ 4 h 23"/>
                  <a:gd name="T4" fmla="*/ 39 w 48"/>
                  <a:gd name="T5" fmla="*/ 23 h 23"/>
                  <a:gd name="T6" fmla="*/ 48 w 48"/>
                  <a:gd name="T7" fmla="*/ 19 h 23"/>
                  <a:gd name="T8" fmla="*/ 10 w 48"/>
                  <a:gd name="T9" fmla="*/ 0 h 23"/>
                </a:gdLst>
                <a:ahLst/>
                <a:cxnLst>
                  <a:cxn ang="0">
                    <a:pos x="T0" y="T1"/>
                  </a:cxn>
                  <a:cxn ang="0">
                    <a:pos x="T2" y="T3"/>
                  </a:cxn>
                  <a:cxn ang="0">
                    <a:pos x="T4" y="T5"/>
                  </a:cxn>
                  <a:cxn ang="0">
                    <a:pos x="T6" y="T7"/>
                  </a:cxn>
                  <a:cxn ang="0">
                    <a:pos x="T8" y="T9"/>
                  </a:cxn>
                </a:cxnLst>
                <a:rect l="0" t="0" r="r" b="b"/>
                <a:pathLst>
                  <a:path w="48" h="23">
                    <a:moveTo>
                      <a:pt x="10" y="0"/>
                    </a:moveTo>
                    <a:lnTo>
                      <a:pt x="0" y="4"/>
                    </a:lnTo>
                    <a:lnTo>
                      <a:pt x="39" y="23"/>
                    </a:lnTo>
                    <a:lnTo>
                      <a:pt x="48" y="19"/>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8" name="Freeform 3596">
                <a:extLst>
                  <a:ext uri="{FF2B5EF4-FFF2-40B4-BE49-F238E27FC236}">
                    <a16:creationId xmlns:a16="http://schemas.microsoft.com/office/drawing/2014/main" id="{E66D2589-C6C3-4412-B166-EE3DC26831EA}"/>
                  </a:ext>
                </a:extLst>
              </p:cNvPr>
              <p:cNvSpPr>
                <a:spLocks/>
              </p:cNvSpPr>
              <p:nvPr/>
            </p:nvSpPr>
            <p:spPr bwMode="auto">
              <a:xfrm>
                <a:off x="486" y="1461"/>
                <a:ext cx="36" cy="21"/>
              </a:xfrm>
              <a:custGeom>
                <a:avLst/>
                <a:gdLst>
                  <a:gd name="T0" fmla="*/ 0 w 36"/>
                  <a:gd name="T1" fmla="*/ 4 h 21"/>
                  <a:gd name="T2" fmla="*/ 34 w 36"/>
                  <a:gd name="T3" fmla="*/ 21 h 21"/>
                  <a:gd name="T4" fmla="*/ 36 w 36"/>
                  <a:gd name="T5" fmla="*/ 14 h 21"/>
                  <a:gd name="T6" fmla="*/ 10 w 36"/>
                  <a:gd name="T7" fmla="*/ 0 h 21"/>
                  <a:gd name="T8" fmla="*/ 0 w 36"/>
                  <a:gd name="T9" fmla="*/ 4 h 21"/>
                </a:gdLst>
                <a:ahLst/>
                <a:cxnLst>
                  <a:cxn ang="0">
                    <a:pos x="T0" y="T1"/>
                  </a:cxn>
                  <a:cxn ang="0">
                    <a:pos x="T2" y="T3"/>
                  </a:cxn>
                  <a:cxn ang="0">
                    <a:pos x="T4" y="T5"/>
                  </a:cxn>
                  <a:cxn ang="0">
                    <a:pos x="T6" y="T7"/>
                  </a:cxn>
                  <a:cxn ang="0">
                    <a:pos x="T8" y="T9"/>
                  </a:cxn>
                </a:cxnLst>
                <a:rect l="0" t="0" r="r" b="b"/>
                <a:pathLst>
                  <a:path w="36" h="21">
                    <a:moveTo>
                      <a:pt x="0" y="4"/>
                    </a:moveTo>
                    <a:lnTo>
                      <a:pt x="34" y="21"/>
                    </a:lnTo>
                    <a:lnTo>
                      <a:pt x="36" y="14"/>
                    </a:lnTo>
                    <a:lnTo>
                      <a:pt x="10" y="0"/>
                    </a:lnTo>
                    <a:lnTo>
                      <a:pt x="0" y="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9" name="Freeform 3597">
                <a:extLst>
                  <a:ext uri="{FF2B5EF4-FFF2-40B4-BE49-F238E27FC236}">
                    <a16:creationId xmlns:a16="http://schemas.microsoft.com/office/drawing/2014/main" id="{0BF81A0E-BDDD-4367-B4ED-999D2430EDE7}"/>
                  </a:ext>
                </a:extLst>
              </p:cNvPr>
              <p:cNvSpPr>
                <a:spLocks/>
              </p:cNvSpPr>
              <p:nvPr/>
            </p:nvSpPr>
            <p:spPr bwMode="auto">
              <a:xfrm>
                <a:off x="326" y="1377"/>
                <a:ext cx="62" cy="31"/>
              </a:xfrm>
              <a:custGeom>
                <a:avLst/>
                <a:gdLst>
                  <a:gd name="T0" fmla="*/ 0 w 62"/>
                  <a:gd name="T1" fmla="*/ 5 h 31"/>
                  <a:gd name="T2" fmla="*/ 53 w 62"/>
                  <a:gd name="T3" fmla="*/ 31 h 31"/>
                  <a:gd name="T4" fmla="*/ 62 w 62"/>
                  <a:gd name="T5" fmla="*/ 29 h 31"/>
                  <a:gd name="T6" fmla="*/ 10 w 62"/>
                  <a:gd name="T7" fmla="*/ 0 h 31"/>
                  <a:gd name="T8" fmla="*/ 0 w 62"/>
                  <a:gd name="T9" fmla="*/ 5 h 31"/>
                </a:gdLst>
                <a:ahLst/>
                <a:cxnLst>
                  <a:cxn ang="0">
                    <a:pos x="T0" y="T1"/>
                  </a:cxn>
                  <a:cxn ang="0">
                    <a:pos x="T2" y="T3"/>
                  </a:cxn>
                  <a:cxn ang="0">
                    <a:pos x="T4" y="T5"/>
                  </a:cxn>
                  <a:cxn ang="0">
                    <a:pos x="T6" y="T7"/>
                  </a:cxn>
                  <a:cxn ang="0">
                    <a:pos x="T8" y="T9"/>
                  </a:cxn>
                </a:cxnLst>
                <a:rect l="0" t="0" r="r" b="b"/>
                <a:pathLst>
                  <a:path w="62" h="31">
                    <a:moveTo>
                      <a:pt x="0" y="5"/>
                    </a:moveTo>
                    <a:lnTo>
                      <a:pt x="53" y="31"/>
                    </a:lnTo>
                    <a:lnTo>
                      <a:pt x="62" y="29"/>
                    </a:lnTo>
                    <a:lnTo>
                      <a:pt x="10" y="0"/>
                    </a:lnTo>
                    <a:lnTo>
                      <a:pt x="0"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0" name="Freeform 3598">
                <a:extLst>
                  <a:ext uri="{FF2B5EF4-FFF2-40B4-BE49-F238E27FC236}">
                    <a16:creationId xmlns:a16="http://schemas.microsoft.com/office/drawing/2014/main" id="{2AE95A46-06C5-46BE-A9FD-4647544819AA}"/>
                  </a:ext>
                </a:extLst>
              </p:cNvPr>
              <p:cNvSpPr>
                <a:spLocks/>
              </p:cNvSpPr>
              <p:nvPr/>
            </p:nvSpPr>
            <p:spPr bwMode="auto">
              <a:xfrm>
                <a:off x="326" y="1377"/>
                <a:ext cx="62" cy="31"/>
              </a:xfrm>
              <a:custGeom>
                <a:avLst/>
                <a:gdLst>
                  <a:gd name="T0" fmla="*/ 0 w 62"/>
                  <a:gd name="T1" fmla="*/ 5 h 31"/>
                  <a:gd name="T2" fmla="*/ 53 w 62"/>
                  <a:gd name="T3" fmla="*/ 31 h 31"/>
                  <a:gd name="T4" fmla="*/ 62 w 62"/>
                  <a:gd name="T5" fmla="*/ 29 h 31"/>
                  <a:gd name="T6" fmla="*/ 10 w 62"/>
                  <a:gd name="T7" fmla="*/ 0 h 31"/>
                  <a:gd name="T8" fmla="*/ 0 w 62"/>
                  <a:gd name="T9" fmla="*/ 5 h 31"/>
                </a:gdLst>
                <a:ahLst/>
                <a:cxnLst>
                  <a:cxn ang="0">
                    <a:pos x="T0" y="T1"/>
                  </a:cxn>
                  <a:cxn ang="0">
                    <a:pos x="T2" y="T3"/>
                  </a:cxn>
                  <a:cxn ang="0">
                    <a:pos x="T4" y="T5"/>
                  </a:cxn>
                  <a:cxn ang="0">
                    <a:pos x="T6" y="T7"/>
                  </a:cxn>
                  <a:cxn ang="0">
                    <a:pos x="T8" y="T9"/>
                  </a:cxn>
                </a:cxnLst>
                <a:rect l="0" t="0" r="r" b="b"/>
                <a:pathLst>
                  <a:path w="62" h="31">
                    <a:moveTo>
                      <a:pt x="0" y="5"/>
                    </a:moveTo>
                    <a:lnTo>
                      <a:pt x="53" y="31"/>
                    </a:lnTo>
                    <a:lnTo>
                      <a:pt x="62" y="29"/>
                    </a:lnTo>
                    <a:lnTo>
                      <a:pt x="10" y="0"/>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1" name="Freeform 3599">
                <a:extLst>
                  <a:ext uri="{FF2B5EF4-FFF2-40B4-BE49-F238E27FC236}">
                    <a16:creationId xmlns:a16="http://schemas.microsoft.com/office/drawing/2014/main" id="{88363E7C-7878-4DB1-B524-6EC6BBFAC654}"/>
                  </a:ext>
                </a:extLst>
              </p:cNvPr>
              <p:cNvSpPr>
                <a:spLocks/>
              </p:cNvSpPr>
              <p:nvPr/>
            </p:nvSpPr>
            <p:spPr bwMode="auto">
              <a:xfrm>
                <a:off x="211" y="1313"/>
                <a:ext cx="17" cy="14"/>
              </a:xfrm>
              <a:custGeom>
                <a:avLst/>
                <a:gdLst>
                  <a:gd name="T0" fmla="*/ 17 w 17"/>
                  <a:gd name="T1" fmla="*/ 10 h 14"/>
                  <a:gd name="T2" fmla="*/ 0 w 17"/>
                  <a:gd name="T3" fmla="*/ 0 h 14"/>
                  <a:gd name="T4" fmla="*/ 3 w 17"/>
                  <a:gd name="T5" fmla="*/ 10 h 14"/>
                  <a:gd name="T6" fmla="*/ 8 w 17"/>
                  <a:gd name="T7" fmla="*/ 14 h 14"/>
                  <a:gd name="T8" fmla="*/ 17 w 17"/>
                  <a:gd name="T9" fmla="*/ 10 h 14"/>
                </a:gdLst>
                <a:ahLst/>
                <a:cxnLst>
                  <a:cxn ang="0">
                    <a:pos x="T0" y="T1"/>
                  </a:cxn>
                  <a:cxn ang="0">
                    <a:pos x="T2" y="T3"/>
                  </a:cxn>
                  <a:cxn ang="0">
                    <a:pos x="T4" y="T5"/>
                  </a:cxn>
                  <a:cxn ang="0">
                    <a:pos x="T6" y="T7"/>
                  </a:cxn>
                  <a:cxn ang="0">
                    <a:pos x="T8" y="T9"/>
                  </a:cxn>
                </a:cxnLst>
                <a:rect l="0" t="0" r="r" b="b"/>
                <a:pathLst>
                  <a:path w="17" h="14">
                    <a:moveTo>
                      <a:pt x="17" y="10"/>
                    </a:moveTo>
                    <a:lnTo>
                      <a:pt x="0" y="0"/>
                    </a:lnTo>
                    <a:lnTo>
                      <a:pt x="3" y="10"/>
                    </a:lnTo>
                    <a:lnTo>
                      <a:pt x="8" y="14"/>
                    </a:lnTo>
                    <a:lnTo>
                      <a:pt x="17" y="1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2" name="Freeform 3600">
                <a:extLst>
                  <a:ext uri="{FF2B5EF4-FFF2-40B4-BE49-F238E27FC236}">
                    <a16:creationId xmlns:a16="http://schemas.microsoft.com/office/drawing/2014/main" id="{34ACA871-0C95-4CFD-B488-3FCC2D6E7788}"/>
                  </a:ext>
                </a:extLst>
              </p:cNvPr>
              <p:cNvSpPr>
                <a:spLocks/>
              </p:cNvSpPr>
              <p:nvPr/>
            </p:nvSpPr>
            <p:spPr bwMode="auto">
              <a:xfrm>
                <a:off x="228" y="1327"/>
                <a:ext cx="50" cy="27"/>
              </a:xfrm>
              <a:custGeom>
                <a:avLst/>
                <a:gdLst>
                  <a:gd name="T0" fmla="*/ 50 w 50"/>
                  <a:gd name="T1" fmla="*/ 22 h 27"/>
                  <a:gd name="T2" fmla="*/ 7 w 50"/>
                  <a:gd name="T3" fmla="*/ 0 h 27"/>
                  <a:gd name="T4" fmla="*/ 0 w 50"/>
                  <a:gd name="T5" fmla="*/ 5 h 27"/>
                  <a:gd name="T6" fmla="*/ 43 w 50"/>
                  <a:gd name="T7" fmla="*/ 27 h 27"/>
                  <a:gd name="T8" fmla="*/ 50 w 50"/>
                  <a:gd name="T9" fmla="*/ 22 h 27"/>
                </a:gdLst>
                <a:ahLst/>
                <a:cxnLst>
                  <a:cxn ang="0">
                    <a:pos x="T0" y="T1"/>
                  </a:cxn>
                  <a:cxn ang="0">
                    <a:pos x="T2" y="T3"/>
                  </a:cxn>
                  <a:cxn ang="0">
                    <a:pos x="T4" y="T5"/>
                  </a:cxn>
                  <a:cxn ang="0">
                    <a:pos x="T6" y="T7"/>
                  </a:cxn>
                  <a:cxn ang="0">
                    <a:pos x="T8" y="T9"/>
                  </a:cxn>
                </a:cxnLst>
                <a:rect l="0" t="0" r="r" b="b"/>
                <a:pathLst>
                  <a:path w="50" h="27">
                    <a:moveTo>
                      <a:pt x="50" y="22"/>
                    </a:moveTo>
                    <a:lnTo>
                      <a:pt x="7" y="0"/>
                    </a:lnTo>
                    <a:lnTo>
                      <a:pt x="0" y="5"/>
                    </a:lnTo>
                    <a:lnTo>
                      <a:pt x="43" y="27"/>
                    </a:lnTo>
                    <a:lnTo>
                      <a:pt x="50" y="22"/>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3" name="Freeform 3601">
                <a:extLst>
                  <a:ext uri="{FF2B5EF4-FFF2-40B4-BE49-F238E27FC236}">
                    <a16:creationId xmlns:a16="http://schemas.microsoft.com/office/drawing/2014/main" id="{EB976E8E-C3FC-4AE4-A2C8-5DA3C45AA780}"/>
                  </a:ext>
                </a:extLst>
              </p:cNvPr>
              <p:cNvSpPr>
                <a:spLocks/>
              </p:cNvSpPr>
              <p:nvPr/>
            </p:nvSpPr>
            <p:spPr bwMode="auto">
              <a:xfrm>
                <a:off x="436" y="1434"/>
                <a:ext cx="50" cy="27"/>
              </a:xfrm>
              <a:custGeom>
                <a:avLst/>
                <a:gdLst>
                  <a:gd name="T0" fmla="*/ 41 w 50"/>
                  <a:gd name="T1" fmla="*/ 27 h 27"/>
                  <a:gd name="T2" fmla="*/ 50 w 50"/>
                  <a:gd name="T3" fmla="*/ 22 h 27"/>
                  <a:gd name="T4" fmla="*/ 7 w 50"/>
                  <a:gd name="T5" fmla="*/ 0 h 27"/>
                  <a:gd name="T6" fmla="*/ 0 w 50"/>
                  <a:gd name="T7" fmla="*/ 5 h 27"/>
                  <a:gd name="T8" fmla="*/ 41 w 50"/>
                  <a:gd name="T9" fmla="*/ 27 h 27"/>
                </a:gdLst>
                <a:ahLst/>
                <a:cxnLst>
                  <a:cxn ang="0">
                    <a:pos x="T0" y="T1"/>
                  </a:cxn>
                  <a:cxn ang="0">
                    <a:pos x="T2" y="T3"/>
                  </a:cxn>
                  <a:cxn ang="0">
                    <a:pos x="T4" y="T5"/>
                  </a:cxn>
                  <a:cxn ang="0">
                    <a:pos x="T6" y="T7"/>
                  </a:cxn>
                  <a:cxn ang="0">
                    <a:pos x="T8" y="T9"/>
                  </a:cxn>
                </a:cxnLst>
                <a:rect l="0" t="0" r="r" b="b"/>
                <a:pathLst>
                  <a:path w="50" h="27">
                    <a:moveTo>
                      <a:pt x="41" y="27"/>
                    </a:moveTo>
                    <a:lnTo>
                      <a:pt x="50" y="22"/>
                    </a:lnTo>
                    <a:lnTo>
                      <a:pt x="7" y="0"/>
                    </a:lnTo>
                    <a:lnTo>
                      <a:pt x="0" y="5"/>
                    </a:lnTo>
                    <a:lnTo>
                      <a:pt x="41" y="27"/>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4" name="Freeform 3602">
                <a:extLst>
                  <a:ext uri="{FF2B5EF4-FFF2-40B4-BE49-F238E27FC236}">
                    <a16:creationId xmlns:a16="http://schemas.microsoft.com/office/drawing/2014/main" id="{2F8D9F59-C24A-483C-B570-698D7D8F2B68}"/>
                  </a:ext>
                </a:extLst>
              </p:cNvPr>
              <p:cNvSpPr>
                <a:spLocks/>
              </p:cNvSpPr>
              <p:nvPr/>
            </p:nvSpPr>
            <p:spPr bwMode="auto">
              <a:xfrm>
                <a:off x="436" y="1434"/>
                <a:ext cx="50" cy="27"/>
              </a:xfrm>
              <a:custGeom>
                <a:avLst/>
                <a:gdLst>
                  <a:gd name="T0" fmla="*/ 41 w 50"/>
                  <a:gd name="T1" fmla="*/ 27 h 27"/>
                  <a:gd name="T2" fmla="*/ 50 w 50"/>
                  <a:gd name="T3" fmla="*/ 22 h 27"/>
                  <a:gd name="T4" fmla="*/ 7 w 50"/>
                  <a:gd name="T5" fmla="*/ 0 h 27"/>
                  <a:gd name="T6" fmla="*/ 0 w 50"/>
                  <a:gd name="T7" fmla="*/ 5 h 27"/>
                  <a:gd name="T8" fmla="*/ 41 w 50"/>
                  <a:gd name="T9" fmla="*/ 27 h 27"/>
                </a:gdLst>
                <a:ahLst/>
                <a:cxnLst>
                  <a:cxn ang="0">
                    <a:pos x="T0" y="T1"/>
                  </a:cxn>
                  <a:cxn ang="0">
                    <a:pos x="T2" y="T3"/>
                  </a:cxn>
                  <a:cxn ang="0">
                    <a:pos x="T4" y="T5"/>
                  </a:cxn>
                  <a:cxn ang="0">
                    <a:pos x="T6" y="T7"/>
                  </a:cxn>
                  <a:cxn ang="0">
                    <a:pos x="T8" y="T9"/>
                  </a:cxn>
                </a:cxnLst>
                <a:rect l="0" t="0" r="r" b="b"/>
                <a:pathLst>
                  <a:path w="50" h="27">
                    <a:moveTo>
                      <a:pt x="41" y="27"/>
                    </a:moveTo>
                    <a:lnTo>
                      <a:pt x="50" y="22"/>
                    </a:lnTo>
                    <a:lnTo>
                      <a:pt x="7" y="0"/>
                    </a:lnTo>
                    <a:lnTo>
                      <a:pt x="0" y="5"/>
                    </a:lnTo>
                    <a:lnTo>
                      <a:pt x="41" y="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5" name="Freeform 3603">
                <a:extLst>
                  <a:ext uri="{FF2B5EF4-FFF2-40B4-BE49-F238E27FC236}">
                    <a16:creationId xmlns:a16="http://schemas.microsoft.com/office/drawing/2014/main" id="{1095993E-4B23-40B9-9A04-F8F022DA6473}"/>
                  </a:ext>
                </a:extLst>
              </p:cNvPr>
              <p:cNvSpPr>
                <a:spLocks/>
              </p:cNvSpPr>
              <p:nvPr/>
            </p:nvSpPr>
            <p:spPr bwMode="auto">
              <a:xfrm>
                <a:off x="221" y="1368"/>
                <a:ext cx="10" cy="9"/>
              </a:xfrm>
              <a:custGeom>
                <a:avLst/>
                <a:gdLst>
                  <a:gd name="T0" fmla="*/ 0 w 10"/>
                  <a:gd name="T1" fmla="*/ 0 h 9"/>
                  <a:gd name="T2" fmla="*/ 2 w 10"/>
                  <a:gd name="T3" fmla="*/ 9 h 9"/>
                  <a:gd name="T4" fmla="*/ 10 w 10"/>
                  <a:gd name="T5" fmla="*/ 5 h 9"/>
                  <a:gd name="T6" fmla="*/ 0 w 10"/>
                  <a:gd name="T7" fmla="*/ 0 h 9"/>
                </a:gdLst>
                <a:ahLst/>
                <a:cxnLst>
                  <a:cxn ang="0">
                    <a:pos x="T0" y="T1"/>
                  </a:cxn>
                  <a:cxn ang="0">
                    <a:pos x="T2" y="T3"/>
                  </a:cxn>
                  <a:cxn ang="0">
                    <a:pos x="T4" y="T5"/>
                  </a:cxn>
                  <a:cxn ang="0">
                    <a:pos x="T6" y="T7"/>
                  </a:cxn>
                </a:cxnLst>
                <a:rect l="0" t="0" r="r" b="b"/>
                <a:pathLst>
                  <a:path w="10" h="9">
                    <a:moveTo>
                      <a:pt x="0" y="0"/>
                    </a:moveTo>
                    <a:lnTo>
                      <a:pt x="2" y="9"/>
                    </a:lnTo>
                    <a:lnTo>
                      <a:pt x="10" y="5"/>
                    </a:lnTo>
                    <a:lnTo>
                      <a:pt x="0"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6" name="Freeform 3604">
                <a:extLst>
                  <a:ext uri="{FF2B5EF4-FFF2-40B4-BE49-F238E27FC236}">
                    <a16:creationId xmlns:a16="http://schemas.microsoft.com/office/drawing/2014/main" id="{86991FB2-F1AE-43AE-B7F9-0B6B2058C9DA}"/>
                  </a:ext>
                </a:extLst>
              </p:cNvPr>
              <p:cNvSpPr>
                <a:spLocks/>
              </p:cNvSpPr>
              <p:nvPr/>
            </p:nvSpPr>
            <p:spPr bwMode="auto">
              <a:xfrm>
                <a:off x="278" y="1401"/>
                <a:ext cx="62" cy="33"/>
              </a:xfrm>
              <a:custGeom>
                <a:avLst/>
                <a:gdLst>
                  <a:gd name="T0" fmla="*/ 62 w 62"/>
                  <a:gd name="T1" fmla="*/ 29 h 33"/>
                  <a:gd name="T2" fmla="*/ 10 w 62"/>
                  <a:gd name="T3" fmla="*/ 0 h 33"/>
                  <a:gd name="T4" fmla="*/ 0 w 62"/>
                  <a:gd name="T5" fmla="*/ 5 h 33"/>
                  <a:gd name="T6" fmla="*/ 53 w 62"/>
                  <a:gd name="T7" fmla="*/ 33 h 33"/>
                  <a:gd name="T8" fmla="*/ 62 w 62"/>
                  <a:gd name="T9" fmla="*/ 29 h 33"/>
                </a:gdLst>
                <a:ahLst/>
                <a:cxnLst>
                  <a:cxn ang="0">
                    <a:pos x="T0" y="T1"/>
                  </a:cxn>
                  <a:cxn ang="0">
                    <a:pos x="T2" y="T3"/>
                  </a:cxn>
                  <a:cxn ang="0">
                    <a:pos x="T4" y="T5"/>
                  </a:cxn>
                  <a:cxn ang="0">
                    <a:pos x="T6" y="T7"/>
                  </a:cxn>
                  <a:cxn ang="0">
                    <a:pos x="T8" y="T9"/>
                  </a:cxn>
                </a:cxnLst>
                <a:rect l="0" t="0" r="r" b="b"/>
                <a:pathLst>
                  <a:path w="62" h="33">
                    <a:moveTo>
                      <a:pt x="62" y="29"/>
                    </a:moveTo>
                    <a:lnTo>
                      <a:pt x="10" y="0"/>
                    </a:lnTo>
                    <a:lnTo>
                      <a:pt x="0" y="5"/>
                    </a:lnTo>
                    <a:lnTo>
                      <a:pt x="53" y="33"/>
                    </a:lnTo>
                    <a:lnTo>
                      <a:pt x="62" y="2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7" name="Freeform 3605">
                <a:extLst>
                  <a:ext uri="{FF2B5EF4-FFF2-40B4-BE49-F238E27FC236}">
                    <a16:creationId xmlns:a16="http://schemas.microsoft.com/office/drawing/2014/main" id="{CF64105A-5712-4040-A212-A39B3EA4D265}"/>
                  </a:ext>
                </a:extLst>
              </p:cNvPr>
              <p:cNvSpPr>
                <a:spLocks/>
              </p:cNvSpPr>
              <p:nvPr/>
            </p:nvSpPr>
            <p:spPr bwMode="auto">
              <a:xfrm>
                <a:off x="278" y="1401"/>
                <a:ext cx="62" cy="33"/>
              </a:xfrm>
              <a:custGeom>
                <a:avLst/>
                <a:gdLst>
                  <a:gd name="T0" fmla="*/ 62 w 62"/>
                  <a:gd name="T1" fmla="*/ 29 h 33"/>
                  <a:gd name="T2" fmla="*/ 10 w 62"/>
                  <a:gd name="T3" fmla="*/ 0 h 33"/>
                  <a:gd name="T4" fmla="*/ 0 w 62"/>
                  <a:gd name="T5" fmla="*/ 5 h 33"/>
                  <a:gd name="T6" fmla="*/ 53 w 62"/>
                  <a:gd name="T7" fmla="*/ 33 h 33"/>
                  <a:gd name="T8" fmla="*/ 62 w 62"/>
                  <a:gd name="T9" fmla="*/ 29 h 33"/>
                </a:gdLst>
                <a:ahLst/>
                <a:cxnLst>
                  <a:cxn ang="0">
                    <a:pos x="T0" y="T1"/>
                  </a:cxn>
                  <a:cxn ang="0">
                    <a:pos x="T2" y="T3"/>
                  </a:cxn>
                  <a:cxn ang="0">
                    <a:pos x="T4" y="T5"/>
                  </a:cxn>
                  <a:cxn ang="0">
                    <a:pos x="T6" y="T7"/>
                  </a:cxn>
                  <a:cxn ang="0">
                    <a:pos x="T8" y="T9"/>
                  </a:cxn>
                </a:cxnLst>
                <a:rect l="0" t="0" r="r" b="b"/>
                <a:pathLst>
                  <a:path w="62" h="33">
                    <a:moveTo>
                      <a:pt x="62" y="29"/>
                    </a:moveTo>
                    <a:lnTo>
                      <a:pt x="10" y="0"/>
                    </a:lnTo>
                    <a:lnTo>
                      <a:pt x="0" y="5"/>
                    </a:lnTo>
                    <a:lnTo>
                      <a:pt x="53" y="33"/>
                    </a:lnTo>
                    <a:lnTo>
                      <a:pt x="62"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8" name="Freeform 3606">
                <a:extLst>
                  <a:ext uri="{FF2B5EF4-FFF2-40B4-BE49-F238E27FC236}">
                    <a16:creationId xmlns:a16="http://schemas.microsoft.com/office/drawing/2014/main" id="{7EAF6CD1-EC2F-4CF9-8B20-630E6EA7D224}"/>
                  </a:ext>
                </a:extLst>
              </p:cNvPr>
              <p:cNvSpPr>
                <a:spLocks/>
              </p:cNvSpPr>
              <p:nvPr/>
            </p:nvSpPr>
            <p:spPr bwMode="auto">
              <a:xfrm>
                <a:off x="231" y="1377"/>
                <a:ext cx="47" cy="24"/>
              </a:xfrm>
              <a:custGeom>
                <a:avLst/>
                <a:gdLst>
                  <a:gd name="T0" fmla="*/ 9 w 47"/>
                  <a:gd name="T1" fmla="*/ 0 h 24"/>
                  <a:gd name="T2" fmla="*/ 0 w 47"/>
                  <a:gd name="T3" fmla="*/ 5 h 24"/>
                  <a:gd name="T4" fmla="*/ 38 w 47"/>
                  <a:gd name="T5" fmla="*/ 24 h 24"/>
                  <a:gd name="T6" fmla="*/ 47 w 47"/>
                  <a:gd name="T7" fmla="*/ 19 h 24"/>
                  <a:gd name="T8" fmla="*/ 9 w 47"/>
                  <a:gd name="T9" fmla="*/ 0 h 24"/>
                </a:gdLst>
                <a:ahLst/>
                <a:cxnLst>
                  <a:cxn ang="0">
                    <a:pos x="T0" y="T1"/>
                  </a:cxn>
                  <a:cxn ang="0">
                    <a:pos x="T2" y="T3"/>
                  </a:cxn>
                  <a:cxn ang="0">
                    <a:pos x="T4" y="T5"/>
                  </a:cxn>
                  <a:cxn ang="0">
                    <a:pos x="T6" y="T7"/>
                  </a:cxn>
                  <a:cxn ang="0">
                    <a:pos x="T8" y="T9"/>
                  </a:cxn>
                </a:cxnLst>
                <a:rect l="0" t="0" r="r" b="b"/>
                <a:pathLst>
                  <a:path w="47" h="24">
                    <a:moveTo>
                      <a:pt x="9" y="0"/>
                    </a:moveTo>
                    <a:lnTo>
                      <a:pt x="0" y="5"/>
                    </a:lnTo>
                    <a:lnTo>
                      <a:pt x="38" y="24"/>
                    </a:lnTo>
                    <a:lnTo>
                      <a:pt x="47" y="19"/>
                    </a:lnTo>
                    <a:lnTo>
                      <a:pt x="9"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9" name="Freeform 3607">
                <a:extLst>
                  <a:ext uri="{FF2B5EF4-FFF2-40B4-BE49-F238E27FC236}">
                    <a16:creationId xmlns:a16="http://schemas.microsoft.com/office/drawing/2014/main" id="{283FB025-1266-45E3-A749-23255F2863EE}"/>
                  </a:ext>
                </a:extLst>
              </p:cNvPr>
              <p:cNvSpPr>
                <a:spLocks/>
              </p:cNvSpPr>
              <p:nvPr/>
            </p:nvSpPr>
            <p:spPr bwMode="auto">
              <a:xfrm>
                <a:off x="386" y="1458"/>
                <a:ext cx="52" cy="26"/>
              </a:xfrm>
              <a:custGeom>
                <a:avLst/>
                <a:gdLst>
                  <a:gd name="T0" fmla="*/ 43 w 52"/>
                  <a:gd name="T1" fmla="*/ 26 h 26"/>
                  <a:gd name="T2" fmla="*/ 52 w 52"/>
                  <a:gd name="T3" fmla="*/ 22 h 26"/>
                  <a:gd name="T4" fmla="*/ 9 w 52"/>
                  <a:gd name="T5" fmla="*/ 0 h 26"/>
                  <a:gd name="T6" fmla="*/ 0 w 52"/>
                  <a:gd name="T7" fmla="*/ 5 h 26"/>
                  <a:gd name="T8" fmla="*/ 43 w 52"/>
                  <a:gd name="T9" fmla="*/ 26 h 26"/>
                </a:gdLst>
                <a:ahLst/>
                <a:cxnLst>
                  <a:cxn ang="0">
                    <a:pos x="T0" y="T1"/>
                  </a:cxn>
                  <a:cxn ang="0">
                    <a:pos x="T2" y="T3"/>
                  </a:cxn>
                  <a:cxn ang="0">
                    <a:pos x="T4" y="T5"/>
                  </a:cxn>
                  <a:cxn ang="0">
                    <a:pos x="T6" y="T7"/>
                  </a:cxn>
                  <a:cxn ang="0">
                    <a:pos x="T8" y="T9"/>
                  </a:cxn>
                </a:cxnLst>
                <a:rect l="0" t="0" r="r" b="b"/>
                <a:pathLst>
                  <a:path w="52" h="26">
                    <a:moveTo>
                      <a:pt x="43" y="26"/>
                    </a:moveTo>
                    <a:lnTo>
                      <a:pt x="52" y="22"/>
                    </a:lnTo>
                    <a:lnTo>
                      <a:pt x="9" y="0"/>
                    </a:lnTo>
                    <a:lnTo>
                      <a:pt x="0" y="5"/>
                    </a:lnTo>
                    <a:lnTo>
                      <a:pt x="43" y="26"/>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0" name="Freeform 3608">
                <a:extLst>
                  <a:ext uri="{FF2B5EF4-FFF2-40B4-BE49-F238E27FC236}">
                    <a16:creationId xmlns:a16="http://schemas.microsoft.com/office/drawing/2014/main" id="{CBB505CB-4610-40DE-86C2-D343D3B4E8AD}"/>
                  </a:ext>
                </a:extLst>
              </p:cNvPr>
              <p:cNvSpPr>
                <a:spLocks/>
              </p:cNvSpPr>
              <p:nvPr/>
            </p:nvSpPr>
            <p:spPr bwMode="auto">
              <a:xfrm>
                <a:off x="386" y="1458"/>
                <a:ext cx="52" cy="26"/>
              </a:xfrm>
              <a:custGeom>
                <a:avLst/>
                <a:gdLst>
                  <a:gd name="T0" fmla="*/ 43 w 52"/>
                  <a:gd name="T1" fmla="*/ 26 h 26"/>
                  <a:gd name="T2" fmla="*/ 52 w 52"/>
                  <a:gd name="T3" fmla="*/ 22 h 26"/>
                  <a:gd name="T4" fmla="*/ 9 w 52"/>
                  <a:gd name="T5" fmla="*/ 0 h 26"/>
                  <a:gd name="T6" fmla="*/ 0 w 52"/>
                  <a:gd name="T7" fmla="*/ 5 h 26"/>
                  <a:gd name="T8" fmla="*/ 43 w 52"/>
                  <a:gd name="T9" fmla="*/ 26 h 26"/>
                </a:gdLst>
                <a:ahLst/>
                <a:cxnLst>
                  <a:cxn ang="0">
                    <a:pos x="T0" y="T1"/>
                  </a:cxn>
                  <a:cxn ang="0">
                    <a:pos x="T2" y="T3"/>
                  </a:cxn>
                  <a:cxn ang="0">
                    <a:pos x="T4" y="T5"/>
                  </a:cxn>
                  <a:cxn ang="0">
                    <a:pos x="T6" y="T7"/>
                  </a:cxn>
                  <a:cxn ang="0">
                    <a:pos x="T8" y="T9"/>
                  </a:cxn>
                </a:cxnLst>
                <a:rect l="0" t="0" r="r" b="b"/>
                <a:pathLst>
                  <a:path w="52" h="26">
                    <a:moveTo>
                      <a:pt x="43" y="26"/>
                    </a:moveTo>
                    <a:lnTo>
                      <a:pt x="52" y="22"/>
                    </a:lnTo>
                    <a:lnTo>
                      <a:pt x="9" y="0"/>
                    </a:lnTo>
                    <a:lnTo>
                      <a:pt x="0" y="5"/>
                    </a:lnTo>
                    <a:lnTo>
                      <a:pt x="43"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1" name="Freeform 3609">
                <a:extLst>
                  <a:ext uri="{FF2B5EF4-FFF2-40B4-BE49-F238E27FC236}">
                    <a16:creationId xmlns:a16="http://schemas.microsoft.com/office/drawing/2014/main" id="{354C53F9-8442-4CB1-A4C9-22337DBD6C40}"/>
                  </a:ext>
                </a:extLst>
              </p:cNvPr>
              <p:cNvSpPr>
                <a:spLocks/>
              </p:cNvSpPr>
              <p:nvPr/>
            </p:nvSpPr>
            <p:spPr bwMode="auto">
              <a:xfrm>
                <a:off x="486" y="1508"/>
                <a:ext cx="27" cy="19"/>
              </a:xfrm>
              <a:custGeom>
                <a:avLst/>
                <a:gdLst>
                  <a:gd name="T0" fmla="*/ 0 w 27"/>
                  <a:gd name="T1" fmla="*/ 5 h 19"/>
                  <a:gd name="T2" fmla="*/ 24 w 27"/>
                  <a:gd name="T3" fmla="*/ 19 h 19"/>
                  <a:gd name="T4" fmla="*/ 27 w 27"/>
                  <a:gd name="T5" fmla="*/ 10 h 19"/>
                  <a:gd name="T6" fmla="*/ 7 w 27"/>
                  <a:gd name="T7" fmla="*/ 0 h 19"/>
                  <a:gd name="T8" fmla="*/ 0 w 27"/>
                  <a:gd name="T9" fmla="*/ 5 h 19"/>
                </a:gdLst>
                <a:ahLst/>
                <a:cxnLst>
                  <a:cxn ang="0">
                    <a:pos x="T0" y="T1"/>
                  </a:cxn>
                  <a:cxn ang="0">
                    <a:pos x="T2" y="T3"/>
                  </a:cxn>
                  <a:cxn ang="0">
                    <a:pos x="T4" y="T5"/>
                  </a:cxn>
                  <a:cxn ang="0">
                    <a:pos x="T6" y="T7"/>
                  </a:cxn>
                  <a:cxn ang="0">
                    <a:pos x="T8" y="T9"/>
                  </a:cxn>
                </a:cxnLst>
                <a:rect l="0" t="0" r="r" b="b"/>
                <a:pathLst>
                  <a:path w="27" h="19">
                    <a:moveTo>
                      <a:pt x="0" y="5"/>
                    </a:moveTo>
                    <a:lnTo>
                      <a:pt x="24" y="19"/>
                    </a:lnTo>
                    <a:lnTo>
                      <a:pt x="27" y="10"/>
                    </a:lnTo>
                    <a:lnTo>
                      <a:pt x="7" y="0"/>
                    </a:lnTo>
                    <a:lnTo>
                      <a:pt x="0"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2" name="Freeform 3610">
                <a:extLst>
                  <a:ext uri="{FF2B5EF4-FFF2-40B4-BE49-F238E27FC236}">
                    <a16:creationId xmlns:a16="http://schemas.microsoft.com/office/drawing/2014/main" id="{4DC676EC-AEA2-4F54-A78B-695D2A9C86E0}"/>
                  </a:ext>
                </a:extLst>
              </p:cNvPr>
              <p:cNvSpPr>
                <a:spLocks/>
              </p:cNvSpPr>
              <p:nvPr/>
            </p:nvSpPr>
            <p:spPr bwMode="auto">
              <a:xfrm>
                <a:off x="340" y="1434"/>
                <a:ext cx="48" cy="24"/>
              </a:xfrm>
              <a:custGeom>
                <a:avLst/>
                <a:gdLst>
                  <a:gd name="T0" fmla="*/ 48 w 48"/>
                  <a:gd name="T1" fmla="*/ 19 h 24"/>
                  <a:gd name="T2" fmla="*/ 8 w 48"/>
                  <a:gd name="T3" fmla="*/ 0 h 24"/>
                  <a:gd name="T4" fmla="*/ 0 w 48"/>
                  <a:gd name="T5" fmla="*/ 3 h 24"/>
                  <a:gd name="T6" fmla="*/ 39 w 48"/>
                  <a:gd name="T7" fmla="*/ 24 h 24"/>
                  <a:gd name="T8" fmla="*/ 48 w 48"/>
                  <a:gd name="T9" fmla="*/ 19 h 24"/>
                </a:gdLst>
                <a:ahLst/>
                <a:cxnLst>
                  <a:cxn ang="0">
                    <a:pos x="T0" y="T1"/>
                  </a:cxn>
                  <a:cxn ang="0">
                    <a:pos x="T2" y="T3"/>
                  </a:cxn>
                  <a:cxn ang="0">
                    <a:pos x="T4" y="T5"/>
                  </a:cxn>
                  <a:cxn ang="0">
                    <a:pos x="T6" y="T7"/>
                  </a:cxn>
                  <a:cxn ang="0">
                    <a:pos x="T8" y="T9"/>
                  </a:cxn>
                </a:cxnLst>
                <a:rect l="0" t="0" r="r" b="b"/>
                <a:pathLst>
                  <a:path w="48" h="24">
                    <a:moveTo>
                      <a:pt x="48" y="19"/>
                    </a:moveTo>
                    <a:lnTo>
                      <a:pt x="8" y="0"/>
                    </a:lnTo>
                    <a:lnTo>
                      <a:pt x="0" y="3"/>
                    </a:lnTo>
                    <a:lnTo>
                      <a:pt x="39" y="24"/>
                    </a:lnTo>
                    <a:lnTo>
                      <a:pt x="48" y="1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3" name="Freeform 3611">
                <a:extLst>
                  <a:ext uri="{FF2B5EF4-FFF2-40B4-BE49-F238E27FC236}">
                    <a16:creationId xmlns:a16="http://schemas.microsoft.com/office/drawing/2014/main" id="{F14E64E4-60F1-4CAA-946F-66FE7B47E413}"/>
                  </a:ext>
                </a:extLst>
              </p:cNvPr>
              <p:cNvSpPr>
                <a:spLocks/>
              </p:cNvSpPr>
              <p:nvPr/>
            </p:nvSpPr>
            <p:spPr bwMode="auto">
              <a:xfrm>
                <a:off x="340" y="1434"/>
                <a:ext cx="48" cy="24"/>
              </a:xfrm>
              <a:custGeom>
                <a:avLst/>
                <a:gdLst>
                  <a:gd name="T0" fmla="*/ 48 w 48"/>
                  <a:gd name="T1" fmla="*/ 19 h 24"/>
                  <a:gd name="T2" fmla="*/ 8 w 48"/>
                  <a:gd name="T3" fmla="*/ 0 h 24"/>
                  <a:gd name="T4" fmla="*/ 0 w 48"/>
                  <a:gd name="T5" fmla="*/ 3 h 24"/>
                  <a:gd name="T6" fmla="*/ 39 w 48"/>
                  <a:gd name="T7" fmla="*/ 24 h 24"/>
                  <a:gd name="T8" fmla="*/ 48 w 48"/>
                  <a:gd name="T9" fmla="*/ 19 h 24"/>
                </a:gdLst>
                <a:ahLst/>
                <a:cxnLst>
                  <a:cxn ang="0">
                    <a:pos x="T0" y="T1"/>
                  </a:cxn>
                  <a:cxn ang="0">
                    <a:pos x="T2" y="T3"/>
                  </a:cxn>
                  <a:cxn ang="0">
                    <a:pos x="T4" y="T5"/>
                  </a:cxn>
                  <a:cxn ang="0">
                    <a:pos x="T6" y="T7"/>
                  </a:cxn>
                  <a:cxn ang="0">
                    <a:pos x="T8" y="T9"/>
                  </a:cxn>
                </a:cxnLst>
                <a:rect l="0" t="0" r="r" b="b"/>
                <a:pathLst>
                  <a:path w="48" h="24">
                    <a:moveTo>
                      <a:pt x="48" y="19"/>
                    </a:moveTo>
                    <a:lnTo>
                      <a:pt x="8" y="0"/>
                    </a:lnTo>
                    <a:lnTo>
                      <a:pt x="0" y="3"/>
                    </a:lnTo>
                    <a:lnTo>
                      <a:pt x="39" y="24"/>
                    </a:lnTo>
                    <a:lnTo>
                      <a:pt x="48"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4" name="Freeform 3612">
                <a:extLst>
                  <a:ext uri="{FF2B5EF4-FFF2-40B4-BE49-F238E27FC236}">
                    <a16:creationId xmlns:a16="http://schemas.microsoft.com/office/drawing/2014/main" id="{4A008D8B-7678-4FDD-ACCB-EFE593482376}"/>
                  </a:ext>
                </a:extLst>
              </p:cNvPr>
              <p:cNvSpPr>
                <a:spLocks/>
              </p:cNvSpPr>
              <p:nvPr/>
            </p:nvSpPr>
            <p:spPr bwMode="auto">
              <a:xfrm>
                <a:off x="438" y="1484"/>
                <a:ext cx="48" cy="24"/>
              </a:xfrm>
              <a:custGeom>
                <a:avLst/>
                <a:gdLst>
                  <a:gd name="T0" fmla="*/ 39 w 48"/>
                  <a:gd name="T1" fmla="*/ 24 h 24"/>
                  <a:gd name="T2" fmla="*/ 48 w 48"/>
                  <a:gd name="T3" fmla="*/ 22 h 24"/>
                  <a:gd name="T4" fmla="*/ 10 w 48"/>
                  <a:gd name="T5" fmla="*/ 0 h 24"/>
                  <a:gd name="T6" fmla="*/ 0 w 48"/>
                  <a:gd name="T7" fmla="*/ 5 h 24"/>
                  <a:gd name="T8" fmla="*/ 39 w 48"/>
                  <a:gd name="T9" fmla="*/ 24 h 24"/>
                </a:gdLst>
                <a:ahLst/>
                <a:cxnLst>
                  <a:cxn ang="0">
                    <a:pos x="T0" y="T1"/>
                  </a:cxn>
                  <a:cxn ang="0">
                    <a:pos x="T2" y="T3"/>
                  </a:cxn>
                  <a:cxn ang="0">
                    <a:pos x="T4" y="T5"/>
                  </a:cxn>
                  <a:cxn ang="0">
                    <a:pos x="T6" y="T7"/>
                  </a:cxn>
                  <a:cxn ang="0">
                    <a:pos x="T8" y="T9"/>
                  </a:cxn>
                </a:cxnLst>
                <a:rect l="0" t="0" r="r" b="b"/>
                <a:pathLst>
                  <a:path w="48" h="24">
                    <a:moveTo>
                      <a:pt x="39" y="24"/>
                    </a:moveTo>
                    <a:lnTo>
                      <a:pt x="48" y="22"/>
                    </a:lnTo>
                    <a:lnTo>
                      <a:pt x="10" y="0"/>
                    </a:lnTo>
                    <a:lnTo>
                      <a:pt x="0" y="5"/>
                    </a:lnTo>
                    <a:lnTo>
                      <a:pt x="39" y="2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5" name="Freeform 3613">
                <a:extLst>
                  <a:ext uri="{FF2B5EF4-FFF2-40B4-BE49-F238E27FC236}">
                    <a16:creationId xmlns:a16="http://schemas.microsoft.com/office/drawing/2014/main" id="{C2F2783B-6D32-4CCE-A9F8-298130C20E51}"/>
                  </a:ext>
                </a:extLst>
              </p:cNvPr>
              <p:cNvSpPr>
                <a:spLocks/>
              </p:cNvSpPr>
              <p:nvPr/>
            </p:nvSpPr>
            <p:spPr bwMode="auto">
              <a:xfrm>
                <a:off x="438" y="1484"/>
                <a:ext cx="48" cy="24"/>
              </a:xfrm>
              <a:custGeom>
                <a:avLst/>
                <a:gdLst>
                  <a:gd name="T0" fmla="*/ 39 w 48"/>
                  <a:gd name="T1" fmla="*/ 24 h 24"/>
                  <a:gd name="T2" fmla="*/ 48 w 48"/>
                  <a:gd name="T3" fmla="*/ 22 h 24"/>
                  <a:gd name="T4" fmla="*/ 10 w 48"/>
                  <a:gd name="T5" fmla="*/ 0 h 24"/>
                  <a:gd name="T6" fmla="*/ 0 w 48"/>
                  <a:gd name="T7" fmla="*/ 5 h 24"/>
                  <a:gd name="T8" fmla="*/ 39 w 48"/>
                  <a:gd name="T9" fmla="*/ 24 h 24"/>
                </a:gdLst>
                <a:ahLst/>
                <a:cxnLst>
                  <a:cxn ang="0">
                    <a:pos x="T0" y="T1"/>
                  </a:cxn>
                  <a:cxn ang="0">
                    <a:pos x="T2" y="T3"/>
                  </a:cxn>
                  <a:cxn ang="0">
                    <a:pos x="T4" y="T5"/>
                  </a:cxn>
                  <a:cxn ang="0">
                    <a:pos x="T6" y="T7"/>
                  </a:cxn>
                  <a:cxn ang="0">
                    <a:pos x="T8" y="T9"/>
                  </a:cxn>
                </a:cxnLst>
                <a:rect l="0" t="0" r="r" b="b"/>
                <a:pathLst>
                  <a:path w="48" h="24">
                    <a:moveTo>
                      <a:pt x="39" y="24"/>
                    </a:moveTo>
                    <a:lnTo>
                      <a:pt x="48" y="22"/>
                    </a:lnTo>
                    <a:lnTo>
                      <a:pt x="10" y="0"/>
                    </a:lnTo>
                    <a:lnTo>
                      <a:pt x="0" y="5"/>
                    </a:lnTo>
                    <a:lnTo>
                      <a:pt x="39"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6" name="Freeform 3614">
                <a:extLst>
                  <a:ext uri="{FF2B5EF4-FFF2-40B4-BE49-F238E27FC236}">
                    <a16:creationId xmlns:a16="http://schemas.microsoft.com/office/drawing/2014/main" id="{90951DAA-32D6-4C0F-B6C6-0C4B58DC8754}"/>
                  </a:ext>
                </a:extLst>
              </p:cNvPr>
              <p:cNvSpPr>
                <a:spLocks/>
              </p:cNvSpPr>
              <p:nvPr/>
            </p:nvSpPr>
            <p:spPr bwMode="auto">
              <a:xfrm>
                <a:off x="434" y="1737"/>
                <a:ext cx="28" cy="19"/>
              </a:xfrm>
              <a:custGeom>
                <a:avLst/>
                <a:gdLst>
                  <a:gd name="T0" fmla="*/ 0 w 28"/>
                  <a:gd name="T1" fmla="*/ 4 h 19"/>
                  <a:gd name="T2" fmla="*/ 26 w 28"/>
                  <a:gd name="T3" fmla="*/ 19 h 19"/>
                  <a:gd name="T4" fmla="*/ 28 w 28"/>
                  <a:gd name="T5" fmla="*/ 11 h 19"/>
                  <a:gd name="T6" fmla="*/ 7 w 28"/>
                  <a:gd name="T7" fmla="*/ 0 h 19"/>
                  <a:gd name="T8" fmla="*/ 0 w 28"/>
                  <a:gd name="T9" fmla="*/ 4 h 19"/>
                </a:gdLst>
                <a:ahLst/>
                <a:cxnLst>
                  <a:cxn ang="0">
                    <a:pos x="T0" y="T1"/>
                  </a:cxn>
                  <a:cxn ang="0">
                    <a:pos x="T2" y="T3"/>
                  </a:cxn>
                  <a:cxn ang="0">
                    <a:pos x="T4" y="T5"/>
                  </a:cxn>
                  <a:cxn ang="0">
                    <a:pos x="T6" y="T7"/>
                  </a:cxn>
                  <a:cxn ang="0">
                    <a:pos x="T8" y="T9"/>
                  </a:cxn>
                </a:cxnLst>
                <a:rect l="0" t="0" r="r" b="b"/>
                <a:pathLst>
                  <a:path w="28" h="19">
                    <a:moveTo>
                      <a:pt x="0" y="4"/>
                    </a:moveTo>
                    <a:lnTo>
                      <a:pt x="26" y="19"/>
                    </a:lnTo>
                    <a:lnTo>
                      <a:pt x="28" y="11"/>
                    </a:lnTo>
                    <a:lnTo>
                      <a:pt x="7" y="0"/>
                    </a:lnTo>
                    <a:lnTo>
                      <a:pt x="0" y="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7" name="Freeform 3615">
                <a:extLst>
                  <a:ext uri="{FF2B5EF4-FFF2-40B4-BE49-F238E27FC236}">
                    <a16:creationId xmlns:a16="http://schemas.microsoft.com/office/drawing/2014/main" id="{66315260-DCEF-402D-A4AB-2CF93EF5E02C}"/>
                  </a:ext>
                </a:extLst>
              </p:cNvPr>
              <p:cNvSpPr>
                <a:spLocks/>
              </p:cNvSpPr>
              <p:nvPr/>
            </p:nvSpPr>
            <p:spPr bwMode="auto">
              <a:xfrm>
                <a:off x="386" y="1713"/>
                <a:ext cx="48" cy="24"/>
              </a:xfrm>
              <a:custGeom>
                <a:avLst/>
                <a:gdLst>
                  <a:gd name="T0" fmla="*/ 0 w 48"/>
                  <a:gd name="T1" fmla="*/ 5 h 24"/>
                  <a:gd name="T2" fmla="*/ 38 w 48"/>
                  <a:gd name="T3" fmla="*/ 24 h 24"/>
                  <a:gd name="T4" fmla="*/ 48 w 48"/>
                  <a:gd name="T5" fmla="*/ 19 h 24"/>
                  <a:gd name="T6" fmla="*/ 7 w 48"/>
                  <a:gd name="T7" fmla="*/ 0 h 24"/>
                  <a:gd name="T8" fmla="*/ 0 w 48"/>
                  <a:gd name="T9" fmla="*/ 5 h 24"/>
                </a:gdLst>
                <a:ahLst/>
                <a:cxnLst>
                  <a:cxn ang="0">
                    <a:pos x="T0" y="T1"/>
                  </a:cxn>
                  <a:cxn ang="0">
                    <a:pos x="T2" y="T3"/>
                  </a:cxn>
                  <a:cxn ang="0">
                    <a:pos x="T4" y="T5"/>
                  </a:cxn>
                  <a:cxn ang="0">
                    <a:pos x="T6" y="T7"/>
                  </a:cxn>
                  <a:cxn ang="0">
                    <a:pos x="T8" y="T9"/>
                  </a:cxn>
                </a:cxnLst>
                <a:rect l="0" t="0" r="r" b="b"/>
                <a:pathLst>
                  <a:path w="48" h="24">
                    <a:moveTo>
                      <a:pt x="0" y="5"/>
                    </a:moveTo>
                    <a:lnTo>
                      <a:pt x="38" y="24"/>
                    </a:lnTo>
                    <a:lnTo>
                      <a:pt x="48" y="19"/>
                    </a:lnTo>
                    <a:lnTo>
                      <a:pt x="7" y="0"/>
                    </a:lnTo>
                    <a:lnTo>
                      <a:pt x="0"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8" name="Freeform 3616">
                <a:extLst>
                  <a:ext uri="{FF2B5EF4-FFF2-40B4-BE49-F238E27FC236}">
                    <a16:creationId xmlns:a16="http://schemas.microsoft.com/office/drawing/2014/main" id="{A71A4AC0-6918-412A-AD86-88FDF2906BED}"/>
                  </a:ext>
                </a:extLst>
              </p:cNvPr>
              <p:cNvSpPr>
                <a:spLocks/>
              </p:cNvSpPr>
              <p:nvPr/>
            </p:nvSpPr>
            <p:spPr bwMode="auto">
              <a:xfrm>
                <a:off x="386" y="1713"/>
                <a:ext cx="48" cy="24"/>
              </a:xfrm>
              <a:custGeom>
                <a:avLst/>
                <a:gdLst>
                  <a:gd name="T0" fmla="*/ 0 w 48"/>
                  <a:gd name="T1" fmla="*/ 5 h 24"/>
                  <a:gd name="T2" fmla="*/ 38 w 48"/>
                  <a:gd name="T3" fmla="*/ 24 h 24"/>
                  <a:gd name="T4" fmla="*/ 48 w 48"/>
                  <a:gd name="T5" fmla="*/ 19 h 24"/>
                  <a:gd name="T6" fmla="*/ 7 w 48"/>
                  <a:gd name="T7" fmla="*/ 0 h 24"/>
                  <a:gd name="T8" fmla="*/ 0 w 48"/>
                  <a:gd name="T9" fmla="*/ 5 h 24"/>
                </a:gdLst>
                <a:ahLst/>
                <a:cxnLst>
                  <a:cxn ang="0">
                    <a:pos x="T0" y="T1"/>
                  </a:cxn>
                  <a:cxn ang="0">
                    <a:pos x="T2" y="T3"/>
                  </a:cxn>
                  <a:cxn ang="0">
                    <a:pos x="T4" y="T5"/>
                  </a:cxn>
                  <a:cxn ang="0">
                    <a:pos x="T6" y="T7"/>
                  </a:cxn>
                  <a:cxn ang="0">
                    <a:pos x="T8" y="T9"/>
                  </a:cxn>
                </a:cxnLst>
                <a:rect l="0" t="0" r="r" b="b"/>
                <a:pathLst>
                  <a:path w="48" h="24">
                    <a:moveTo>
                      <a:pt x="0" y="5"/>
                    </a:moveTo>
                    <a:lnTo>
                      <a:pt x="38" y="24"/>
                    </a:lnTo>
                    <a:lnTo>
                      <a:pt x="48" y="19"/>
                    </a:lnTo>
                    <a:lnTo>
                      <a:pt x="7" y="0"/>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9" name="Freeform 3617">
                <a:extLst>
                  <a:ext uri="{FF2B5EF4-FFF2-40B4-BE49-F238E27FC236}">
                    <a16:creationId xmlns:a16="http://schemas.microsoft.com/office/drawing/2014/main" id="{6577C832-CB63-491A-970E-DEE9B9DB4A0C}"/>
                  </a:ext>
                </a:extLst>
              </p:cNvPr>
              <p:cNvSpPr>
                <a:spLocks/>
              </p:cNvSpPr>
              <p:nvPr/>
            </p:nvSpPr>
            <p:spPr bwMode="auto">
              <a:xfrm>
                <a:off x="333" y="1687"/>
                <a:ext cx="53" cy="26"/>
              </a:xfrm>
              <a:custGeom>
                <a:avLst/>
                <a:gdLst>
                  <a:gd name="T0" fmla="*/ 53 w 53"/>
                  <a:gd name="T1" fmla="*/ 21 h 26"/>
                  <a:gd name="T2" fmla="*/ 10 w 53"/>
                  <a:gd name="T3" fmla="*/ 0 h 26"/>
                  <a:gd name="T4" fmla="*/ 0 w 53"/>
                  <a:gd name="T5" fmla="*/ 2 h 26"/>
                  <a:gd name="T6" fmla="*/ 43 w 53"/>
                  <a:gd name="T7" fmla="*/ 26 h 26"/>
                  <a:gd name="T8" fmla="*/ 53 w 53"/>
                  <a:gd name="T9" fmla="*/ 21 h 26"/>
                </a:gdLst>
                <a:ahLst/>
                <a:cxnLst>
                  <a:cxn ang="0">
                    <a:pos x="T0" y="T1"/>
                  </a:cxn>
                  <a:cxn ang="0">
                    <a:pos x="T2" y="T3"/>
                  </a:cxn>
                  <a:cxn ang="0">
                    <a:pos x="T4" y="T5"/>
                  </a:cxn>
                  <a:cxn ang="0">
                    <a:pos x="T6" y="T7"/>
                  </a:cxn>
                  <a:cxn ang="0">
                    <a:pos x="T8" y="T9"/>
                  </a:cxn>
                </a:cxnLst>
                <a:rect l="0" t="0" r="r" b="b"/>
                <a:pathLst>
                  <a:path w="53" h="26">
                    <a:moveTo>
                      <a:pt x="53" y="21"/>
                    </a:moveTo>
                    <a:lnTo>
                      <a:pt x="10" y="0"/>
                    </a:lnTo>
                    <a:lnTo>
                      <a:pt x="0" y="2"/>
                    </a:lnTo>
                    <a:lnTo>
                      <a:pt x="43" y="26"/>
                    </a:lnTo>
                    <a:lnTo>
                      <a:pt x="53" y="21"/>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0" name="Freeform 3618">
                <a:extLst>
                  <a:ext uri="{FF2B5EF4-FFF2-40B4-BE49-F238E27FC236}">
                    <a16:creationId xmlns:a16="http://schemas.microsoft.com/office/drawing/2014/main" id="{762EE0B6-7496-4078-BA24-31235B503DE6}"/>
                  </a:ext>
                </a:extLst>
              </p:cNvPr>
              <p:cNvSpPr>
                <a:spLocks/>
              </p:cNvSpPr>
              <p:nvPr/>
            </p:nvSpPr>
            <p:spPr bwMode="auto">
              <a:xfrm>
                <a:off x="333" y="1687"/>
                <a:ext cx="53" cy="26"/>
              </a:xfrm>
              <a:custGeom>
                <a:avLst/>
                <a:gdLst>
                  <a:gd name="T0" fmla="*/ 53 w 53"/>
                  <a:gd name="T1" fmla="*/ 21 h 26"/>
                  <a:gd name="T2" fmla="*/ 10 w 53"/>
                  <a:gd name="T3" fmla="*/ 0 h 26"/>
                  <a:gd name="T4" fmla="*/ 0 w 53"/>
                  <a:gd name="T5" fmla="*/ 2 h 26"/>
                  <a:gd name="T6" fmla="*/ 43 w 53"/>
                  <a:gd name="T7" fmla="*/ 26 h 26"/>
                  <a:gd name="T8" fmla="*/ 53 w 53"/>
                  <a:gd name="T9" fmla="*/ 21 h 26"/>
                </a:gdLst>
                <a:ahLst/>
                <a:cxnLst>
                  <a:cxn ang="0">
                    <a:pos x="T0" y="T1"/>
                  </a:cxn>
                  <a:cxn ang="0">
                    <a:pos x="T2" y="T3"/>
                  </a:cxn>
                  <a:cxn ang="0">
                    <a:pos x="T4" y="T5"/>
                  </a:cxn>
                  <a:cxn ang="0">
                    <a:pos x="T6" y="T7"/>
                  </a:cxn>
                  <a:cxn ang="0">
                    <a:pos x="T8" y="T9"/>
                  </a:cxn>
                </a:cxnLst>
                <a:rect l="0" t="0" r="r" b="b"/>
                <a:pathLst>
                  <a:path w="53" h="26">
                    <a:moveTo>
                      <a:pt x="53" y="21"/>
                    </a:moveTo>
                    <a:lnTo>
                      <a:pt x="10" y="0"/>
                    </a:lnTo>
                    <a:lnTo>
                      <a:pt x="0" y="2"/>
                    </a:lnTo>
                    <a:lnTo>
                      <a:pt x="43" y="26"/>
                    </a:lnTo>
                    <a:lnTo>
                      <a:pt x="53"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1" name="Freeform 3619">
                <a:extLst>
                  <a:ext uri="{FF2B5EF4-FFF2-40B4-BE49-F238E27FC236}">
                    <a16:creationId xmlns:a16="http://schemas.microsoft.com/office/drawing/2014/main" id="{635D562F-9837-4A98-AF4B-6A30DD92174E}"/>
                  </a:ext>
                </a:extLst>
              </p:cNvPr>
              <p:cNvSpPr>
                <a:spLocks/>
              </p:cNvSpPr>
              <p:nvPr/>
            </p:nvSpPr>
            <p:spPr bwMode="auto">
              <a:xfrm>
                <a:off x="285" y="1660"/>
                <a:ext cx="48" cy="27"/>
              </a:xfrm>
              <a:custGeom>
                <a:avLst/>
                <a:gdLst>
                  <a:gd name="T0" fmla="*/ 10 w 48"/>
                  <a:gd name="T1" fmla="*/ 0 h 27"/>
                  <a:gd name="T2" fmla="*/ 0 w 48"/>
                  <a:gd name="T3" fmla="*/ 5 h 27"/>
                  <a:gd name="T4" fmla="*/ 41 w 48"/>
                  <a:gd name="T5" fmla="*/ 27 h 27"/>
                  <a:gd name="T6" fmla="*/ 48 w 48"/>
                  <a:gd name="T7" fmla="*/ 22 h 27"/>
                  <a:gd name="T8" fmla="*/ 10 w 48"/>
                  <a:gd name="T9" fmla="*/ 0 h 27"/>
                </a:gdLst>
                <a:ahLst/>
                <a:cxnLst>
                  <a:cxn ang="0">
                    <a:pos x="T0" y="T1"/>
                  </a:cxn>
                  <a:cxn ang="0">
                    <a:pos x="T2" y="T3"/>
                  </a:cxn>
                  <a:cxn ang="0">
                    <a:pos x="T4" y="T5"/>
                  </a:cxn>
                  <a:cxn ang="0">
                    <a:pos x="T6" y="T7"/>
                  </a:cxn>
                  <a:cxn ang="0">
                    <a:pos x="T8" y="T9"/>
                  </a:cxn>
                </a:cxnLst>
                <a:rect l="0" t="0" r="r" b="b"/>
                <a:pathLst>
                  <a:path w="48" h="27">
                    <a:moveTo>
                      <a:pt x="10" y="0"/>
                    </a:moveTo>
                    <a:lnTo>
                      <a:pt x="0" y="5"/>
                    </a:lnTo>
                    <a:lnTo>
                      <a:pt x="41" y="27"/>
                    </a:lnTo>
                    <a:lnTo>
                      <a:pt x="48" y="22"/>
                    </a:lnTo>
                    <a:lnTo>
                      <a:pt x="10"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2" name="Freeform 3620">
                <a:extLst>
                  <a:ext uri="{FF2B5EF4-FFF2-40B4-BE49-F238E27FC236}">
                    <a16:creationId xmlns:a16="http://schemas.microsoft.com/office/drawing/2014/main" id="{DA53C320-D111-4DE1-A825-548088123748}"/>
                  </a:ext>
                </a:extLst>
              </p:cNvPr>
              <p:cNvSpPr>
                <a:spLocks/>
              </p:cNvSpPr>
              <p:nvPr/>
            </p:nvSpPr>
            <p:spPr bwMode="auto">
              <a:xfrm>
                <a:off x="285" y="1660"/>
                <a:ext cx="48" cy="27"/>
              </a:xfrm>
              <a:custGeom>
                <a:avLst/>
                <a:gdLst>
                  <a:gd name="T0" fmla="*/ 10 w 48"/>
                  <a:gd name="T1" fmla="*/ 0 h 27"/>
                  <a:gd name="T2" fmla="*/ 0 w 48"/>
                  <a:gd name="T3" fmla="*/ 5 h 27"/>
                  <a:gd name="T4" fmla="*/ 41 w 48"/>
                  <a:gd name="T5" fmla="*/ 27 h 27"/>
                  <a:gd name="T6" fmla="*/ 48 w 48"/>
                  <a:gd name="T7" fmla="*/ 22 h 27"/>
                  <a:gd name="T8" fmla="*/ 10 w 48"/>
                  <a:gd name="T9" fmla="*/ 0 h 27"/>
                </a:gdLst>
                <a:ahLst/>
                <a:cxnLst>
                  <a:cxn ang="0">
                    <a:pos x="T0" y="T1"/>
                  </a:cxn>
                  <a:cxn ang="0">
                    <a:pos x="T2" y="T3"/>
                  </a:cxn>
                  <a:cxn ang="0">
                    <a:pos x="T4" y="T5"/>
                  </a:cxn>
                  <a:cxn ang="0">
                    <a:pos x="T6" y="T7"/>
                  </a:cxn>
                  <a:cxn ang="0">
                    <a:pos x="T8" y="T9"/>
                  </a:cxn>
                </a:cxnLst>
                <a:rect l="0" t="0" r="r" b="b"/>
                <a:pathLst>
                  <a:path w="48" h="27">
                    <a:moveTo>
                      <a:pt x="10" y="0"/>
                    </a:moveTo>
                    <a:lnTo>
                      <a:pt x="0" y="5"/>
                    </a:lnTo>
                    <a:lnTo>
                      <a:pt x="41" y="27"/>
                    </a:lnTo>
                    <a:lnTo>
                      <a:pt x="48" y="22"/>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3" name="Freeform 3621">
                <a:extLst>
                  <a:ext uri="{FF2B5EF4-FFF2-40B4-BE49-F238E27FC236}">
                    <a16:creationId xmlns:a16="http://schemas.microsoft.com/office/drawing/2014/main" id="{1AABCB99-480C-429C-806C-2EDEA6B3194B}"/>
                  </a:ext>
                </a:extLst>
              </p:cNvPr>
              <p:cNvSpPr>
                <a:spLocks/>
              </p:cNvSpPr>
              <p:nvPr/>
            </p:nvSpPr>
            <p:spPr bwMode="auto">
              <a:xfrm>
                <a:off x="278" y="1653"/>
                <a:ext cx="10" cy="7"/>
              </a:xfrm>
              <a:custGeom>
                <a:avLst/>
                <a:gdLst>
                  <a:gd name="T0" fmla="*/ 0 w 10"/>
                  <a:gd name="T1" fmla="*/ 0 h 7"/>
                  <a:gd name="T2" fmla="*/ 3 w 10"/>
                  <a:gd name="T3" fmla="*/ 7 h 7"/>
                  <a:gd name="T4" fmla="*/ 10 w 10"/>
                  <a:gd name="T5" fmla="*/ 3 h 7"/>
                  <a:gd name="T6" fmla="*/ 0 w 10"/>
                  <a:gd name="T7" fmla="*/ 0 h 7"/>
                </a:gdLst>
                <a:ahLst/>
                <a:cxnLst>
                  <a:cxn ang="0">
                    <a:pos x="T0" y="T1"/>
                  </a:cxn>
                  <a:cxn ang="0">
                    <a:pos x="T2" y="T3"/>
                  </a:cxn>
                  <a:cxn ang="0">
                    <a:pos x="T4" y="T5"/>
                  </a:cxn>
                  <a:cxn ang="0">
                    <a:pos x="T6" y="T7"/>
                  </a:cxn>
                </a:cxnLst>
                <a:rect l="0" t="0" r="r" b="b"/>
                <a:pathLst>
                  <a:path w="10" h="7">
                    <a:moveTo>
                      <a:pt x="0" y="0"/>
                    </a:moveTo>
                    <a:lnTo>
                      <a:pt x="3" y="7"/>
                    </a:lnTo>
                    <a:lnTo>
                      <a:pt x="10" y="3"/>
                    </a:lnTo>
                    <a:lnTo>
                      <a:pt x="0"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4" name="Freeform 3622">
                <a:extLst>
                  <a:ext uri="{FF2B5EF4-FFF2-40B4-BE49-F238E27FC236}">
                    <a16:creationId xmlns:a16="http://schemas.microsoft.com/office/drawing/2014/main" id="{72E9725B-1C7E-4784-8FA3-4190412419AC}"/>
                  </a:ext>
                </a:extLst>
              </p:cNvPr>
              <p:cNvSpPr>
                <a:spLocks/>
              </p:cNvSpPr>
              <p:nvPr/>
            </p:nvSpPr>
            <p:spPr bwMode="auto">
              <a:xfrm>
                <a:off x="290" y="1710"/>
                <a:ext cx="48" cy="27"/>
              </a:xfrm>
              <a:custGeom>
                <a:avLst/>
                <a:gdLst>
                  <a:gd name="T0" fmla="*/ 48 w 48"/>
                  <a:gd name="T1" fmla="*/ 22 h 27"/>
                  <a:gd name="T2" fmla="*/ 5 w 48"/>
                  <a:gd name="T3" fmla="*/ 0 h 27"/>
                  <a:gd name="T4" fmla="*/ 0 w 48"/>
                  <a:gd name="T5" fmla="*/ 3 h 27"/>
                  <a:gd name="T6" fmla="*/ 3 w 48"/>
                  <a:gd name="T7" fmla="*/ 8 h 27"/>
                  <a:gd name="T8" fmla="*/ 38 w 48"/>
                  <a:gd name="T9" fmla="*/ 27 h 27"/>
                  <a:gd name="T10" fmla="*/ 48 w 48"/>
                  <a:gd name="T11" fmla="*/ 22 h 27"/>
                </a:gdLst>
                <a:ahLst/>
                <a:cxnLst>
                  <a:cxn ang="0">
                    <a:pos x="T0" y="T1"/>
                  </a:cxn>
                  <a:cxn ang="0">
                    <a:pos x="T2" y="T3"/>
                  </a:cxn>
                  <a:cxn ang="0">
                    <a:pos x="T4" y="T5"/>
                  </a:cxn>
                  <a:cxn ang="0">
                    <a:pos x="T6" y="T7"/>
                  </a:cxn>
                  <a:cxn ang="0">
                    <a:pos x="T8" y="T9"/>
                  </a:cxn>
                  <a:cxn ang="0">
                    <a:pos x="T10" y="T11"/>
                  </a:cxn>
                </a:cxnLst>
                <a:rect l="0" t="0" r="r" b="b"/>
                <a:pathLst>
                  <a:path w="48" h="27">
                    <a:moveTo>
                      <a:pt x="48" y="22"/>
                    </a:moveTo>
                    <a:lnTo>
                      <a:pt x="5" y="0"/>
                    </a:lnTo>
                    <a:lnTo>
                      <a:pt x="0" y="3"/>
                    </a:lnTo>
                    <a:lnTo>
                      <a:pt x="3" y="8"/>
                    </a:lnTo>
                    <a:lnTo>
                      <a:pt x="38" y="27"/>
                    </a:lnTo>
                    <a:lnTo>
                      <a:pt x="48" y="22"/>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5" name="Freeform 3623">
                <a:extLst>
                  <a:ext uri="{FF2B5EF4-FFF2-40B4-BE49-F238E27FC236}">
                    <a16:creationId xmlns:a16="http://schemas.microsoft.com/office/drawing/2014/main" id="{865D9855-6168-4EBD-A156-CB55C7077918}"/>
                  </a:ext>
                </a:extLst>
              </p:cNvPr>
              <p:cNvSpPr>
                <a:spLocks/>
              </p:cNvSpPr>
              <p:nvPr/>
            </p:nvSpPr>
            <p:spPr bwMode="auto">
              <a:xfrm>
                <a:off x="338" y="1737"/>
                <a:ext cx="48" cy="23"/>
              </a:xfrm>
              <a:custGeom>
                <a:avLst/>
                <a:gdLst>
                  <a:gd name="T0" fmla="*/ 48 w 48"/>
                  <a:gd name="T1" fmla="*/ 19 h 23"/>
                  <a:gd name="T2" fmla="*/ 7 w 48"/>
                  <a:gd name="T3" fmla="*/ 0 h 23"/>
                  <a:gd name="T4" fmla="*/ 0 w 48"/>
                  <a:gd name="T5" fmla="*/ 4 h 23"/>
                  <a:gd name="T6" fmla="*/ 38 w 48"/>
                  <a:gd name="T7" fmla="*/ 23 h 23"/>
                  <a:gd name="T8" fmla="*/ 48 w 48"/>
                  <a:gd name="T9" fmla="*/ 19 h 23"/>
                </a:gdLst>
                <a:ahLst/>
                <a:cxnLst>
                  <a:cxn ang="0">
                    <a:pos x="T0" y="T1"/>
                  </a:cxn>
                  <a:cxn ang="0">
                    <a:pos x="T2" y="T3"/>
                  </a:cxn>
                  <a:cxn ang="0">
                    <a:pos x="T4" y="T5"/>
                  </a:cxn>
                  <a:cxn ang="0">
                    <a:pos x="T6" y="T7"/>
                  </a:cxn>
                  <a:cxn ang="0">
                    <a:pos x="T8" y="T9"/>
                  </a:cxn>
                </a:cxnLst>
                <a:rect l="0" t="0" r="r" b="b"/>
                <a:pathLst>
                  <a:path w="48" h="23">
                    <a:moveTo>
                      <a:pt x="48" y="19"/>
                    </a:moveTo>
                    <a:lnTo>
                      <a:pt x="7" y="0"/>
                    </a:lnTo>
                    <a:lnTo>
                      <a:pt x="0" y="4"/>
                    </a:lnTo>
                    <a:lnTo>
                      <a:pt x="38" y="23"/>
                    </a:lnTo>
                    <a:lnTo>
                      <a:pt x="48" y="1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6" name="Freeform 3624">
                <a:extLst>
                  <a:ext uri="{FF2B5EF4-FFF2-40B4-BE49-F238E27FC236}">
                    <a16:creationId xmlns:a16="http://schemas.microsoft.com/office/drawing/2014/main" id="{881514F0-B5C0-4682-93F7-5A314B57805C}"/>
                  </a:ext>
                </a:extLst>
              </p:cNvPr>
              <p:cNvSpPr>
                <a:spLocks/>
              </p:cNvSpPr>
              <p:nvPr/>
            </p:nvSpPr>
            <p:spPr bwMode="auto">
              <a:xfrm>
                <a:off x="338" y="1737"/>
                <a:ext cx="48" cy="23"/>
              </a:xfrm>
              <a:custGeom>
                <a:avLst/>
                <a:gdLst>
                  <a:gd name="T0" fmla="*/ 48 w 48"/>
                  <a:gd name="T1" fmla="*/ 19 h 23"/>
                  <a:gd name="T2" fmla="*/ 7 w 48"/>
                  <a:gd name="T3" fmla="*/ 0 h 23"/>
                  <a:gd name="T4" fmla="*/ 0 w 48"/>
                  <a:gd name="T5" fmla="*/ 4 h 23"/>
                  <a:gd name="T6" fmla="*/ 38 w 48"/>
                  <a:gd name="T7" fmla="*/ 23 h 23"/>
                  <a:gd name="T8" fmla="*/ 48 w 48"/>
                  <a:gd name="T9" fmla="*/ 19 h 23"/>
                </a:gdLst>
                <a:ahLst/>
                <a:cxnLst>
                  <a:cxn ang="0">
                    <a:pos x="T0" y="T1"/>
                  </a:cxn>
                  <a:cxn ang="0">
                    <a:pos x="T2" y="T3"/>
                  </a:cxn>
                  <a:cxn ang="0">
                    <a:pos x="T4" y="T5"/>
                  </a:cxn>
                  <a:cxn ang="0">
                    <a:pos x="T6" y="T7"/>
                  </a:cxn>
                  <a:cxn ang="0">
                    <a:pos x="T8" y="T9"/>
                  </a:cxn>
                </a:cxnLst>
                <a:rect l="0" t="0" r="r" b="b"/>
                <a:pathLst>
                  <a:path w="48" h="23">
                    <a:moveTo>
                      <a:pt x="48" y="19"/>
                    </a:moveTo>
                    <a:lnTo>
                      <a:pt x="7" y="0"/>
                    </a:lnTo>
                    <a:lnTo>
                      <a:pt x="0" y="4"/>
                    </a:lnTo>
                    <a:lnTo>
                      <a:pt x="38" y="23"/>
                    </a:lnTo>
                    <a:lnTo>
                      <a:pt x="48"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7" name="Freeform 3625">
                <a:extLst>
                  <a:ext uri="{FF2B5EF4-FFF2-40B4-BE49-F238E27FC236}">
                    <a16:creationId xmlns:a16="http://schemas.microsoft.com/office/drawing/2014/main" id="{BFE4F590-6C89-4FCC-A35E-A8D433D3C87E}"/>
                  </a:ext>
                </a:extLst>
              </p:cNvPr>
              <p:cNvSpPr>
                <a:spLocks/>
              </p:cNvSpPr>
              <p:nvPr/>
            </p:nvSpPr>
            <p:spPr bwMode="auto">
              <a:xfrm>
                <a:off x="386" y="1760"/>
                <a:ext cx="50" cy="27"/>
              </a:xfrm>
              <a:custGeom>
                <a:avLst/>
                <a:gdLst>
                  <a:gd name="T0" fmla="*/ 0 w 50"/>
                  <a:gd name="T1" fmla="*/ 5 h 27"/>
                  <a:gd name="T2" fmla="*/ 40 w 50"/>
                  <a:gd name="T3" fmla="*/ 27 h 27"/>
                  <a:gd name="T4" fmla="*/ 50 w 50"/>
                  <a:gd name="T5" fmla="*/ 22 h 27"/>
                  <a:gd name="T6" fmla="*/ 7 w 50"/>
                  <a:gd name="T7" fmla="*/ 0 h 27"/>
                  <a:gd name="T8" fmla="*/ 0 w 50"/>
                  <a:gd name="T9" fmla="*/ 5 h 27"/>
                </a:gdLst>
                <a:ahLst/>
                <a:cxnLst>
                  <a:cxn ang="0">
                    <a:pos x="T0" y="T1"/>
                  </a:cxn>
                  <a:cxn ang="0">
                    <a:pos x="T2" y="T3"/>
                  </a:cxn>
                  <a:cxn ang="0">
                    <a:pos x="T4" y="T5"/>
                  </a:cxn>
                  <a:cxn ang="0">
                    <a:pos x="T6" y="T7"/>
                  </a:cxn>
                  <a:cxn ang="0">
                    <a:pos x="T8" y="T9"/>
                  </a:cxn>
                </a:cxnLst>
                <a:rect l="0" t="0" r="r" b="b"/>
                <a:pathLst>
                  <a:path w="50" h="27">
                    <a:moveTo>
                      <a:pt x="0" y="5"/>
                    </a:moveTo>
                    <a:lnTo>
                      <a:pt x="40" y="27"/>
                    </a:lnTo>
                    <a:lnTo>
                      <a:pt x="50" y="22"/>
                    </a:lnTo>
                    <a:lnTo>
                      <a:pt x="7" y="0"/>
                    </a:lnTo>
                    <a:lnTo>
                      <a:pt x="0"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8" name="Freeform 3626">
                <a:extLst>
                  <a:ext uri="{FF2B5EF4-FFF2-40B4-BE49-F238E27FC236}">
                    <a16:creationId xmlns:a16="http://schemas.microsoft.com/office/drawing/2014/main" id="{7CB91C6B-50AA-4AF4-B3BF-B9EA95533429}"/>
                  </a:ext>
                </a:extLst>
              </p:cNvPr>
              <p:cNvSpPr>
                <a:spLocks/>
              </p:cNvSpPr>
              <p:nvPr/>
            </p:nvSpPr>
            <p:spPr bwMode="auto">
              <a:xfrm>
                <a:off x="386" y="1760"/>
                <a:ext cx="50" cy="27"/>
              </a:xfrm>
              <a:custGeom>
                <a:avLst/>
                <a:gdLst>
                  <a:gd name="T0" fmla="*/ 0 w 50"/>
                  <a:gd name="T1" fmla="*/ 5 h 27"/>
                  <a:gd name="T2" fmla="*/ 40 w 50"/>
                  <a:gd name="T3" fmla="*/ 27 h 27"/>
                  <a:gd name="T4" fmla="*/ 50 w 50"/>
                  <a:gd name="T5" fmla="*/ 22 h 27"/>
                  <a:gd name="T6" fmla="*/ 7 w 50"/>
                  <a:gd name="T7" fmla="*/ 0 h 27"/>
                  <a:gd name="T8" fmla="*/ 0 w 50"/>
                  <a:gd name="T9" fmla="*/ 5 h 27"/>
                </a:gdLst>
                <a:ahLst/>
                <a:cxnLst>
                  <a:cxn ang="0">
                    <a:pos x="T0" y="T1"/>
                  </a:cxn>
                  <a:cxn ang="0">
                    <a:pos x="T2" y="T3"/>
                  </a:cxn>
                  <a:cxn ang="0">
                    <a:pos x="T4" y="T5"/>
                  </a:cxn>
                  <a:cxn ang="0">
                    <a:pos x="T6" y="T7"/>
                  </a:cxn>
                  <a:cxn ang="0">
                    <a:pos x="T8" y="T9"/>
                  </a:cxn>
                </a:cxnLst>
                <a:rect l="0" t="0" r="r" b="b"/>
                <a:pathLst>
                  <a:path w="50" h="27">
                    <a:moveTo>
                      <a:pt x="0" y="5"/>
                    </a:moveTo>
                    <a:lnTo>
                      <a:pt x="40" y="27"/>
                    </a:lnTo>
                    <a:lnTo>
                      <a:pt x="50" y="22"/>
                    </a:lnTo>
                    <a:lnTo>
                      <a:pt x="7" y="0"/>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9" name="Freeform 3627">
                <a:extLst>
                  <a:ext uri="{FF2B5EF4-FFF2-40B4-BE49-F238E27FC236}">
                    <a16:creationId xmlns:a16="http://schemas.microsoft.com/office/drawing/2014/main" id="{C20C3143-9128-42E0-8DA7-F4B2BFEE4F5F}"/>
                  </a:ext>
                </a:extLst>
              </p:cNvPr>
              <p:cNvSpPr>
                <a:spLocks/>
              </p:cNvSpPr>
              <p:nvPr/>
            </p:nvSpPr>
            <p:spPr bwMode="auto">
              <a:xfrm>
                <a:off x="436" y="1787"/>
                <a:ext cx="17" cy="11"/>
              </a:xfrm>
              <a:custGeom>
                <a:avLst/>
                <a:gdLst>
                  <a:gd name="T0" fmla="*/ 0 w 17"/>
                  <a:gd name="T1" fmla="*/ 4 h 11"/>
                  <a:gd name="T2" fmla="*/ 14 w 17"/>
                  <a:gd name="T3" fmla="*/ 11 h 11"/>
                  <a:gd name="T4" fmla="*/ 17 w 17"/>
                  <a:gd name="T5" fmla="*/ 4 h 11"/>
                  <a:gd name="T6" fmla="*/ 10 w 17"/>
                  <a:gd name="T7" fmla="*/ 0 h 11"/>
                  <a:gd name="T8" fmla="*/ 0 w 17"/>
                  <a:gd name="T9" fmla="*/ 4 h 11"/>
                </a:gdLst>
                <a:ahLst/>
                <a:cxnLst>
                  <a:cxn ang="0">
                    <a:pos x="T0" y="T1"/>
                  </a:cxn>
                  <a:cxn ang="0">
                    <a:pos x="T2" y="T3"/>
                  </a:cxn>
                  <a:cxn ang="0">
                    <a:pos x="T4" y="T5"/>
                  </a:cxn>
                  <a:cxn ang="0">
                    <a:pos x="T6" y="T7"/>
                  </a:cxn>
                  <a:cxn ang="0">
                    <a:pos x="T8" y="T9"/>
                  </a:cxn>
                </a:cxnLst>
                <a:rect l="0" t="0" r="r" b="b"/>
                <a:pathLst>
                  <a:path w="17" h="11">
                    <a:moveTo>
                      <a:pt x="0" y="4"/>
                    </a:moveTo>
                    <a:lnTo>
                      <a:pt x="14" y="11"/>
                    </a:lnTo>
                    <a:lnTo>
                      <a:pt x="17" y="4"/>
                    </a:lnTo>
                    <a:lnTo>
                      <a:pt x="10" y="0"/>
                    </a:lnTo>
                    <a:lnTo>
                      <a:pt x="0" y="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0" name="Freeform 3628">
                <a:extLst>
                  <a:ext uri="{FF2B5EF4-FFF2-40B4-BE49-F238E27FC236}">
                    <a16:creationId xmlns:a16="http://schemas.microsoft.com/office/drawing/2014/main" id="{7F74FB0B-293A-416F-8786-8F6B78DC6B85}"/>
                  </a:ext>
                </a:extLst>
              </p:cNvPr>
              <p:cNvSpPr>
                <a:spLocks/>
              </p:cNvSpPr>
              <p:nvPr/>
            </p:nvSpPr>
            <p:spPr bwMode="auto">
              <a:xfrm>
                <a:off x="434" y="1637"/>
                <a:ext cx="47" cy="26"/>
              </a:xfrm>
              <a:custGeom>
                <a:avLst/>
                <a:gdLst>
                  <a:gd name="T0" fmla="*/ 0 w 47"/>
                  <a:gd name="T1" fmla="*/ 4 h 26"/>
                  <a:gd name="T2" fmla="*/ 43 w 47"/>
                  <a:gd name="T3" fmla="*/ 26 h 26"/>
                  <a:gd name="T4" fmla="*/ 47 w 47"/>
                  <a:gd name="T5" fmla="*/ 23 h 26"/>
                  <a:gd name="T6" fmla="*/ 47 w 47"/>
                  <a:gd name="T7" fmla="*/ 19 h 26"/>
                  <a:gd name="T8" fmla="*/ 9 w 47"/>
                  <a:gd name="T9" fmla="*/ 0 h 26"/>
                  <a:gd name="T10" fmla="*/ 0 w 47"/>
                  <a:gd name="T11" fmla="*/ 4 h 26"/>
                </a:gdLst>
                <a:ahLst/>
                <a:cxnLst>
                  <a:cxn ang="0">
                    <a:pos x="T0" y="T1"/>
                  </a:cxn>
                  <a:cxn ang="0">
                    <a:pos x="T2" y="T3"/>
                  </a:cxn>
                  <a:cxn ang="0">
                    <a:pos x="T4" y="T5"/>
                  </a:cxn>
                  <a:cxn ang="0">
                    <a:pos x="T6" y="T7"/>
                  </a:cxn>
                  <a:cxn ang="0">
                    <a:pos x="T8" y="T9"/>
                  </a:cxn>
                  <a:cxn ang="0">
                    <a:pos x="T10" y="T11"/>
                  </a:cxn>
                </a:cxnLst>
                <a:rect l="0" t="0" r="r" b="b"/>
                <a:pathLst>
                  <a:path w="47" h="26">
                    <a:moveTo>
                      <a:pt x="0" y="4"/>
                    </a:moveTo>
                    <a:lnTo>
                      <a:pt x="43" y="26"/>
                    </a:lnTo>
                    <a:lnTo>
                      <a:pt x="47" y="23"/>
                    </a:lnTo>
                    <a:lnTo>
                      <a:pt x="47" y="19"/>
                    </a:lnTo>
                    <a:lnTo>
                      <a:pt x="9" y="0"/>
                    </a:lnTo>
                    <a:lnTo>
                      <a:pt x="0" y="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1" name="Freeform 3629">
                <a:extLst>
                  <a:ext uri="{FF2B5EF4-FFF2-40B4-BE49-F238E27FC236}">
                    <a16:creationId xmlns:a16="http://schemas.microsoft.com/office/drawing/2014/main" id="{082ABB31-1809-4375-8B17-9323D92E0E0A}"/>
                  </a:ext>
                </a:extLst>
              </p:cNvPr>
              <p:cNvSpPr>
                <a:spLocks/>
              </p:cNvSpPr>
              <p:nvPr/>
            </p:nvSpPr>
            <p:spPr bwMode="auto">
              <a:xfrm>
                <a:off x="386" y="1610"/>
                <a:ext cx="48" cy="27"/>
              </a:xfrm>
              <a:custGeom>
                <a:avLst/>
                <a:gdLst>
                  <a:gd name="T0" fmla="*/ 38 w 48"/>
                  <a:gd name="T1" fmla="*/ 27 h 27"/>
                  <a:gd name="T2" fmla="*/ 48 w 48"/>
                  <a:gd name="T3" fmla="*/ 22 h 27"/>
                  <a:gd name="T4" fmla="*/ 9 w 48"/>
                  <a:gd name="T5" fmla="*/ 0 h 27"/>
                  <a:gd name="T6" fmla="*/ 0 w 48"/>
                  <a:gd name="T7" fmla="*/ 5 h 27"/>
                  <a:gd name="T8" fmla="*/ 38 w 48"/>
                  <a:gd name="T9" fmla="*/ 27 h 27"/>
                </a:gdLst>
                <a:ahLst/>
                <a:cxnLst>
                  <a:cxn ang="0">
                    <a:pos x="T0" y="T1"/>
                  </a:cxn>
                  <a:cxn ang="0">
                    <a:pos x="T2" y="T3"/>
                  </a:cxn>
                  <a:cxn ang="0">
                    <a:pos x="T4" y="T5"/>
                  </a:cxn>
                  <a:cxn ang="0">
                    <a:pos x="T6" y="T7"/>
                  </a:cxn>
                  <a:cxn ang="0">
                    <a:pos x="T8" y="T9"/>
                  </a:cxn>
                </a:cxnLst>
                <a:rect l="0" t="0" r="r" b="b"/>
                <a:pathLst>
                  <a:path w="48" h="27">
                    <a:moveTo>
                      <a:pt x="38" y="27"/>
                    </a:moveTo>
                    <a:lnTo>
                      <a:pt x="48" y="22"/>
                    </a:lnTo>
                    <a:lnTo>
                      <a:pt x="9" y="0"/>
                    </a:lnTo>
                    <a:lnTo>
                      <a:pt x="0" y="5"/>
                    </a:lnTo>
                    <a:lnTo>
                      <a:pt x="38" y="27"/>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2" name="Freeform 3630">
                <a:extLst>
                  <a:ext uri="{FF2B5EF4-FFF2-40B4-BE49-F238E27FC236}">
                    <a16:creationId xmlns:a16="http://schemas.microsoft.com/office/drawing/2014/main" id="{DA22E489-7AAE-4CF3-8226-1E3218465929}"/>
                  </a:ext>
                </a:extLst>
              </p:cNvPr>
              <p:cNvSpPr>
                <a:spLocks/>
              </p:cNvSpPr>
              <p:nvPr/>
            </p:nvSpPr>
            <p:spPr bwMode="auto">
              <a:xfrm>
                <a:off x="386" y="1610"/>
                <a:ext cx="48" cy="27"/>
              </a:xfrm>
              <a:custGeom>
                <a:avLst/>
                <a:gdLst>
                  <a:gd name="T0" fmla="*/ 38 w 48"/>
                  <a:gd name="T1" fmla="*/ 27 h 27"/>
                  <a:gd name="T2" fmla="*/ 48 w 48"/>
                  <a:gd name="T3" fmla="*/ 22 h 27"/>
                  <a:gd name="T4" fmla="*/ 9 w 48"/>
                  <a:gd name="T5" fmla="*/ 0 h 27"/>
                  <a:gd name="T6" fmla="*/ 0 w 48"/>
                  <a:gd name="T7" fmla="*/ 5 h 27"/>
                  <a:gd name="T8" fmla="*/ 38 w 48"/>
                  <a:gd name="T9" fmla="*/ 27 h 27"/>
                </a:gdLst>
                <a:ahLst/>
                <a:cxnLst>
                  <a:cxn ang="0">
                    <a:pos x="T0" y="T1"/>
                  </a:cxn>
                  <a:cxn ang="0">
                    <a:pos x="T2" y="T3"/>
                  </a:cxn>
                  <a:cxn ang="0">
                    <a:pos x="T4" y="T5"/>
                  </a:cxn>
                  <a:cxn ang="0">
                    <a:pos x="T6" y="T7"/>
                  </a:cxn>
                  <a:cxn ang="0">
                    <a:pos x="T8" y="T9"/>
                  </a:cxn>
                </a:cxnLst>
                <a:rect l="0" t="0" r="r" b="b"/>
                <a:pathLst>
                  <a:path w="48" h="27">
                    <a:moveTo>
                      <a:pt x="38" y="27"/>
                    </a:moveTo>
                    <a:lnTo>
                      <a:pt x="48" y="22"/>
                    </a:lnTo>
                    <a:lnTo>
                      <a:pt x="9" y="0"/>
                    </a:lnTo>
                    <a:lnTo>
                      <a:pt x="0" y="5"/>
                    </a:lnTo>
                    <a:lnTo>
                      <a:pt x="38" y="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3" name="Freeform 3631">
                <a:extLst>
                  <a:ext uri="{FF2B5EF4-FFF2-40B4-BE49-F238E27FC236}">
                    <a16:creationId xmlns:a16="http://schemas.microsoft.com/office/drawing/2014/main" id="{7F9274E7-DD4C-4AEB-8DD4-CFBBFBCA9938}"/>
                  </a:ext>
                </a:extLst>
              </p:cNvPr>
              <p:cNvSpPr>
                <a:spLocks/>
              </p:cNvSpPr>
              <p:nvPr/>
            </p:nvSpPr>
            <p:spPr bwMode="auto">
              <a:xfrm>
                <a:off x="257" y="1539"/>
                <a:ext cx="31" cy="22"/>
              </a:xfrm>
              <a:custGeom>
                <a:avLst/>
                <a:gdLst>
                  <a:gd name="T0" fmla="*/ 31 w 31"/>
                  <a:gd name="T1" fmla="*/ 17 h 22"/>
                  <a:gd name="T2" fmla="*/ 0 w 31"/>
                  <a:gd name="T3" fmla="*/ 0 h 22"/>
                  <a:gd name="T4" fmla="*/ 2 w 31"/>
                  <a:gd name="T5" fmla="*/ 10 h 22"/>
                  <a:gd name="T6" fmla="*/ 21 w 31"/>
                  <a:gd name="T7" fmla="*/ 22 h 22"/>
                  <a:gd name="T8" fmla="*/ 31 w 31"/>
                  <a:gd name="T9" fmla="*/ 17 h 22"/>
                </a:gdLst>
                <a:ahLst/>
                <a:cxnLst>
                  <a:cxn ang="0">
                    <a:pos x="T0" y="T1"/>
                  </a:cxn>
                  <a:cxn ang="0">
                    <a:pos x="T2" y="T3"/>
                  </a:cxn>
                  <a:cxn ang="0">
                    <a:pos x="T4" y="T5"/>
                  </a:cxn>
                  <a:cxn ang="0">
                    <a:pos x="T6" y="T7"/>
                  </a:cxn>
                  <a:cxn ang="0">
                    <a:pos x="T8" y="T9"/>
                  </a:cxn>
                </a:cxnLst>
                <a:rect l="0" t="0" r="r" b="b"/>
                <a:pathLst>
                  <a:path w="31" h="22">
                    <a:moveTo>
                      <a:pt x="31" y="17"/>
                    </a:moveTo>
                    <a:lnTo>
                      <a:pt x="0" y="0"/>
                    </a:lnTo>
                    <a:lnTo>
                      <a:pt x="2" y="10"/>
                    </a:lnTo>
                    <a:lnTo>
                      <a:pt x="21" y="22"/>
                    </a:lnTo>
                    <a:lnTo>
                      <a:pt x="31" y="17"/>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4" name="Freeform 3632">
                <a:extLst>
                  <a:ext uri="{FF2B5EF4-FFF2-40B4-BE49-F238E27FC236}">
                    <a16:creationId xmlns:a16="http://schemas.microsoft.com/office/drawing/2014/main" id="{30874806-2D87-4ABE-9D83-EC5E3564B96A}"/>
                  </a:ext>
                </a:extLst>
              </p:cNvPr>
              <p:cNvSpPr>
                <a:spLocks/>
              </p:cNvSpPr>
              <p:nvPr/>
            </p:nvSpPr>
            <p:spPr bwMode="auto">
              <a:xfrm>
                <a:off x="288" y="1561"/>
                <a:ext cx="48" cy="23"/>
              </a:xfrm>
              <a:custGeom>
                <a:avLst/>
                <a:gdLst>
                  <a:gd name="T0" fmla="*/ 7 w 48"/>
                  <a:gd name="T1" fmla="*/ 0 h 23"/>
                  <a:gd name="T2" fmla="*/ 0 w 48"/>
                  <a:gd name="T3" fmla="*/ 4 h 23"/>
                  <a:gd name="T4" fmla="*/ 38 w 48"/>
                  <a:gd name="T5" fmla="*/ 23 h 23"/>
                  <a:gd name="T6" fmla="*/ 48 w 48"/>
                  <a:gd name="T7" fmla="*/ 19 h 23"/>
                  <a:gd name="T8" fmla="*/ 7 w 48"/>
                  <a:gd name="T9" fmla="*/ 0 h 23"/>
                </a:gdLst>
                <a:ahLst/>
                <a:cxnLst>
                  <a:cxn ang="0">
                    <a:pos x="T0" y="T1"/>
                  </a:cxn>
                  <a:cxn ang="0">
                    <a:pos x="T2" y="T3"/>
                  </a:cxn>
                  <a:cxn ang="0">
                    <a:pos x="T4" y="T5"/>
                  </a:cxn>
                  <a:cxn ang="0">
                    <a:pos x="T6" y="T7"/>
                  </a:cxn>
                  <a:cxn ang="0">
                    <a:pos x="T8" y="T9"/>
                  </a:cxn>
                </a:cxnLst>
                <a:rect l="0" t="0" r="r" b="b"/>
                <a:pathLst>
                  <a:path w="48" h="23">
                    <a:moveTo>
                      <a:pt x="7" y="0"/>
                    </a:moveTo>
                    <a:lnTo>
                      <a:pt x="0" y="4"/>
                    </a:lnTo>
                    <a:lnTo>
                      <a:pt x="38" y="23"/>
                    </a:lnTo>
                    <a:lnTo>
                      <a:pt x="48" y="19"/>
                    </a:lnTo>
                    <a:lnTo>
                      <a:pt x="7"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5" name="Freeform 3633">
                <a:extLst>
                  <a:ext uri="{FF2B5EF4-FFF2-40B4-BE49-F238E27FC236}">
                    <a16:creationId xmlns:a16="http://schemas.microsoft.com/office/drawing/2014/main" id="{747FAB38-0B4C-4B3C-9511-FD6DD0F741EF}"/>
                  </a:ext>
                </a:extLst>
              </p:cNvPr>
              <p:cNvSpPr>
                <a:spLocks/>
              </p:cNvSpPr>
              <p:nvPr/>
            </p:nvSpPr>
            <p:spPr bwMode="auto">
              <a:xfrm>
                <a:off x="288" y="1561"/>
                <a:ext cx="48" cy="23"/>
              </a:xfrm>
              <a:custGeom>
                <a:avLst/>
                <a:gdLst>
                  <a:gd name="T0" fmla="*/ 7 w 48"/>
                  <a:gd name="T1" fmla="*/ 0 h 23"/>
                  <a:gd name="T2" fmla="*/ 0 w 48"/>
                  <a:gd name="T3" fmla="*/ 4 h 23"/>
                  <a:gd name="T4" fmla="*/ 38 w 48"/>
                  <a:gd name="T5" fmla="*/ 23 h 23"/>
                  <a:gd name="T6" fmla="*/ 48 w 48"/>
                  <a:gd name="T7" fmla="*/ 19 h 23"/>
                  <a:gd name="T8" fmla="*/ 7 w 48"/>
                  <a:gd name="T9" fmla="*/ 0 h 23"/>
                </a:gdLst>
                <a:ahLst/>
                <a:cxnLst>
                  <a:cxn ang="0">
                    <a:pos x="T0" y="T1"/>
                  </a:cxn>
                  <a:cxn ang="0">
                    <a:pos x="T2" y="T3"/>
                  </a:cxn>
                  <a:cxn ang="0">
                    <a:pos x="T4" y="T5"/>
                  </a:cxn>
                  <a:cxn ang="0">
                    <a:pos x="T6" y="T7"/>
                  </a:cxn>
                  <a:cxn ang="0">
                    <a:pos x="T8" y="T9"/>
                  </a:cxn>
                </a:cxnLst>
                <a:rect l="0" t="0" r="r" b="b"/>
                <a:pathLst>
                  <a:path w="48" h="23">
                    <a:moveTo>
                      <a:pt x="7" y="0"/>
                    </a:moveTo>
                    <a:lnTo>
                      <a:pt x="0" y="4"/>
                    </a:lnTo>
                    <a:lnTo>
                      <a:pt x="38" y="23"/>
                    </a:lnTo>
                    <a:lnTo>
                      <a:pt x="48" y="19"/>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6" name="Freeform 3634">
                <a:extLst>
                  <a:ext uri="{FF2B5EF4-FFF2-40B4-BE49-F238E27FC236}">
                    <a16:creationId xmlns:a16="http://schemas.microsoft.com/office/drawing/2014/main" id="{192E0172-18F3-4714-B6E8-A18A46113CC6}"/>
                  </a:ext>
                </a:extLst>
              </p:cNvPr>
              <p:cNvSpPr>
                <a:spLocks/>
              </p:cNvSpPr>
              <p:nvPr/>
            </p:nvSpPr>
            <p:spPr bwMode="auto">
              <a:xfrm>
                <a:off x="336" y="1584"/>
                <a:ext cx="50" cy="26"/>
              </a:xfrm>
              <a:custGeom>
                <a:avLst/>
                <a:gdLst>
                  <a:gd name="T0" fmla="*/ 50 w 50"/>
                  <a:gd name="T1" fmla="*/ 22 h 26"/>
                  <a:gd name="T2" fmla="*/ 7 w 50"/>
                  <a:gd name="T3" fmla="*/ 0 h 26"/>
                  <a:gd name="T4" fmla="*/ 0 w 50"/>
                  <a:gd name="T5" fmla="*/ 5 h 26"/>
                  <a:gd name="T6" fmla="*/ 40 w 50"/>
                  <a:gd name="T7" fmla="*/ 26 h 26"/>
                  <a:gd name="T8" fmla="*/ 50 w 50"/>
                  <a:gd name="T9" fmla="*/ 22 h 26"/>
                </a:gdLst>
                <a:ahLst/>
                <a:cxnLst>
                  <a:cxn ang="0">
                    <a:pos x="T0" y="T1"/>
                  </a:cxn>
                  <a:cxn ang="0">
                    <a:pos x="T2" y="T3"/>
                  </a:cxn>
                  <a:cxn ang="0">
                    <a:pos x="T4" y="T5"/>
                  </a:cxn>
                  <a:cxn ang="0">
                    <a:pos x="T6" y="T7"/>
                  </a:cxn>
                  <a:cxn ang="0">
                    <a:pos x="T8" y="T9"/>
                  </a:cxn>
                </a:cxnLst>
                <a:rect l="0" t="0" r="r" b="b"/>
                <a:pathLst>
                  <a:path w="50" h="26">
                    <a:moveTo>
                      <a:pt x="50" y="22"/>
                    </a:moveTo>
                    <a:lnTo>
                      <a:pt x="7" y="0"/>
                    </a:lnTo>
                    <a:lnTo>
                      <a:pt x="0" y="5"/>
                    </a:lnTo>
                    <a:lnTo>
                      <a:pt x="40" y="26"/>
                    </a:lnTo>
                    <a:lnTo>
                      <a:pt x="50" y="22"/>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7" name="Freeform 3635">
                <a:extLst>
                  <a:ext uri="{FF2B5EF4-FFF2-40B4-BE49-F238E27FC236}">
                    <a16:creationId xmlns:a16="http://schemas.microsoft.com/office/drawing/2014/main" id="{11DB1907-6654-495C-98F7-90BF3EDF39BB}"/>
                  </a:ext>
                </a:extLst>
              </p:cNvPr>
              <p:cNvSpPr>
                <a:spLocks/>
              </p:cNvSpPr>
              <p:nvPr/>
            </p:nvSpPr>
            <p:spPr bwMode="auto">
              <a:xfrm>
                <a:off x="336" y="1584"/>
                <a:ext cx="50" cy="26"/>
              </a:xfrm>
              <a:custGeom>
                <a:avLst/>
                <a:gdLst>
                  <a:gd name="T0" fmla="*/ 50 w 50"/>
                  <a:gd name="T1" fmla="*/ 22 h 26"/>
                  <a:gd name="T2" fmla="*/ 7 w 50"/>
                  <a:gd name="T3" fmla="*/ 0 h 26"/>
                  <a:gd name="T4" fmla="*/ 0 w 50"/>
                  <a:gd name="T5" fmla="*/ 5 h 26"/>
                  <a:gd name="T6" fmla="*/ 40 w 50"/>
                  <a:gd name="T7" fmla="*/ 26 h 26"/>
                  <a:gd name="T8" fmla="*/ 50 w 50"/>
                  <a:gd name="T9" fmla="*/ 22 h 26"/>
                </a:gdLst>
                <a:ahLst/>
                <a:cxnLst>
                  <a:cxn ang="0">
                    <a:pos x="T0" y="T1"/>
                  </a:cxn>
                  <a:cxn ang="0">
                    <a:pos x="T2" y="T3"/>
                  </a:cxn>
                  <a:cxn ang="0">
                    <a:pos x="T4" y="T5"/>
                  </a:cxn>
                  <a:cxn ang="0">
                    <a:pos x="T6" y="T7"/>
                  </a:cxn>
                  <a:cxn ang="0">
                    <a:pos x="T8" y="T9"/>
                  </a:cxn>
                </a:cxnLst>
                <a:rect l="0" t="0" r="r" b="b"/>
                <a:pathLst>
                  <a:path w="50" h="26">
                    <a:moveTo>
                      <a:pt x="50" y="22"/>
                    </a:moveTo>
                    <a:lnTo>
                      <a:pt x="7" y="0"/>
                    </a:lnTo>
                    <a:lnTo>
                      <a:pt x="0" y="5"/>
                    </a:lnTo>
                    <a:lnTo>
                      <a:pt x="40" y="26"/>
                    </a:lnTo>
                    <a:lnTo>
                      <a:pt x="5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8" name="Freeform 3636">
                <a:extLst>
                  <a:ext uri="{FF2B5EF4-FFF2-40B4-BE49-F238E27FC236}">
                    <a16:creationId xmlns:a16="http://schemas.microsoft.com/office/drawing/2014/main" id="{5F59224E-CAF0-4A22-AFA6-6B1EB8387B8E}"/>
                  </a:ext>
                </a:extLst>
              </p:cNvPr>
              <p:cNvSpPr>
                <a:spLocks/>
              </p:cNvSpPr>
              <p:nvPr/>
            </p:nvSpPr>
            <p:spPr bwMode="auto">
              <a:xfrm>
                <a:off x="383" y="1915"/>
                <a:ext cx="41" cy="24"/>
              </a:xfrm>
              <a:custGeom>
                <a:avLst/>
                <a:gdLst>
                  <a:gd name="T0" fmla="*/ 39 w 41"/>
                  <a:gd name="T1" fmla="*/ 24 h 24"/>
                  <a:gd name="T2" fmla="*/ 41 w 41"/>
                  <a:gd name="T3" fmla="*/ 14 h 24"/>
                  <a:gd name="T4" fmla="*/ 10 w 41"/>
                  <a:gd name="T5" fmla="*/ 0 h 24"/>
                  <a:gd name="T6" fmla="*/ 0 w 41"/>
                  <a:gd name="T7" fmla="*/ 2 h 24"/>
                  <a:gd name="T8" fmla="*/ 39 w 41"/>
                  <a:gd name="T9" fmla="*/ 24 h 24"/>
                </a:gdLst>
                <a:ahLst/>
                <a:cxnLst>
                  <a:cxn ang="0">
                    <a:pos x="T0" y="T1"/>
                  </a:cxn>
                  <a:cxn ang="0">
                    <a:pos x="T2" y="T3"/>
                  </a:cxn>
                  <a:cxn ang="0">
                    <a:pos x="T4" y="T5"/>
                  </a:cxn>
                  <a:cxn ang="0">
                    <a:pos x="T6" y="T7"/>
                  </a:cxn>
                  <a:cxn ang="0">
                    <a:pos x="T8" y="T9"/>
                  </a:cxn>
                </a:cxnLst>
                <a:rect l="0" t="0" r="r" b="b"/>
                <a:pathLst>
                  <a:path w="41" h="24">
                    <a:moveTo>
                      <a:pt x="39" y="24"/>
                    </a:moveTo>
                    <a:lnTo>
                      <a:pt x="41" y="14"/>
                    </a:lnTo>
                    <a:lnTo>
                      <a:pt x="10" y="0"/>
                    </a:lnTo>
                    <a:lnTo>
                      <a:pt x="0" y="2"/>
                    </a:lnTo>
                    <a:lnTo>
                      <a:pt x="39" y="2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9" name="Freeform 3637">
                <a:extLst>
                  <a:ext uri="{FF2B5EF4-FFF2-40B4-BE49-F238E27FC236}">
                    <a16:creationId xmlns:a16="http://schemas.microsoft.com/office/drawing/2014/main" id="{B3AF732A-0B0B-4C4D-BF93-26113EB7B9AF}"/>
                  </a:ext>
                </a:extLst>
              </p:cNvPr>
              <p:cNvSpPr>
                <a:spLocks/>
              </p:cNvSpPr>
              <p:nvPr/>
            </p:nvSpPr>
            <p:spPr bwMode="auto">
              <a:xfrm>
                <a:off x="383" y="1915"/>
                <a:ext cx="41" cy="24"/>
              </a:xfrm>
              <a:custGeom>
                <a:avLst/>
                <a:gdLst>
                  <a:gd name="T0" fmla="*/ 39 w 41"/>
                  <a:gd name="T1" fmla="*/ 24 h 24"/>
                  <a:gd name="T2" fmla="*/ 41 w 41"/>
                  <a:gd name="T3" fmla="*/ 14 h 24"/>
                  <a:gd name="T4" fmla="*/ 10 w 41"/>
                  <a:gd name="T5" fmla="*/ 0 h 24"/>
                  <a:gd name="T6" fmla="*/ 0 w 41"/>
                  <a:gd name="T7" fmla="*/ 2 h 24"/>
                  <a:gd name="T8" fmla="*/ 39 w 41"/>
                  <a:gd name="T9" fmla="*/ 24 h 24"/>
                </a:gdLst>
                <a:ahLst/>
                <a:cxnLst>
                  <a:cxn ang="0">
                    <a:pos x="T0" y="T1"/>
                  </a:cxn>
                  <a:cxn ang="0">
                    <a:pos x="T2" y="T3"/>
                  </a:cxn>
                  <a:cxn ang="0">
                    <a:pos x="T4" y="T5"/>
                  </a:cxn>
                  <a:cxn ang="0">
                    <a:pos x="T6" y="T7"/>
                  </a:cxn>
                  <a:cxn ang="0">
                    <a:pos x="T8" y="T9"/>
                  </a:cxn>
                </a:cxnLst>
                <a:rect l="0" t="0" r="r" b="b"/>
                <a:pathLst>
                  <a:path w="41" h="24">
                    <a:moveTo>
                      <a:pt x="39" y="24"/>
                    </a:moveTo>
                    <a:lnTo>
                      <a:pt x="41" y="14"/>
                    </a:lnTo>
                    <a:lnTo>
                      <a:pt x="10" y="0"/>
                    </a:lnTo>
                    <a:lnTo>
                      <a:pt x="0" y="2"/>
                    </a:lnTo>
                    <a:lnTo>
                      <a:pt x="39"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0" name="Freeform 3638">
                <a:extLst>
                  <a:ext uri="{FF2B5EF4-FFF2-40B4-BE49-F238E27FC236}">
                    <a16:creationId xmlns:a16="http://schemas.microsoft.com/office/drawing/2014/main" id="{D35F08D4-AC22-4F38-A787-CBDB80B6BD8D}"/>
                  </a:ext>
                </a:extLst>
              </p:cNvPr>
              <p:cNvSpPr>
                <a:spLocks/>
              </p:cNvSpPr>
              <p:nvPr/>
            </p:nvSpPr>
            <p:spPr bwMode="auto">
              <a:xfrm>
                <a:off x="333" y="1886"/>
                <a:ext cx="50" cy="29"/>
              </a:xfrm>
              <a:custGeom>
                <a:avLst/>
                <a:gdLst>
                  <a:gd name="T0" fmla="*/ 0 w 50"/>
                  <a:gd name="T1" fmla="*/ 5 h 29"/>
                  <a:gd name="T2" fmla="*/ 43 w 50"/>
                  <a:gd name="T3" fmla="*/ 29 h 29"/>
                  <a:gd name="T4" fmla="*/ 50 w 50"/>
                  <a:gd name="T5" fmla="*/ 24 h 29"/>
                  <a:gd name="T6" fmla="*/ 7 w 50"/>
                  <a:gd name="T7" fmla="*/ 0 h 29"/>
                  <a:gd name="T8" fmla="*/ 0 w 50"/>
                  <a:gd name="T9" fmla="*/ 5 h 29"/>
                </a:gdLst>
                <a:ahLst/>
                <a:cxnLst>
                  <a:cxn ang="0">
                    <a:pos x="T0" y="T1"/>
                  </a:cxn>
                  <a:cxn ang="0">
                    <a:pos x="T2" y="T3"/>
                  </a:cxn>
                  <a:cxn ang="0">
                    <a:pos x="T4" y="T5"/>
                  </a:cxn>
                  <a:cxn ang="0">
                    <a:pos x="T6" y="T7"/>
                  </a:cxn>
                  <a:cxn ang="0">
                    <a:pos x="T8" y="T9"/>
                  </a:cxn>
                </a:cxnLst>
                <a:rect l="0" t="0" r="r" b="b"/>
                <a:pathLst>
                  <a:path w="50" h="29">
                    <a:moveTo>
                      <a:pt x="0" y="5"/>
                    </a:moveTo>
                    <a:lnTo>
                      <a:pt x="43" y="29"/>
                    </a:lnTo>
                    <a:lnTo>
                      <a:pt x="50" y="24"/>
                    </a:lnTo>
                    <a:lnTo>
                      <a:pt x="7" y="0"/>
                    </a:lnTo>
                    <a:lnTo>
                      <a:pt x="0"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1" name="Freeform 3639">
                <a:extLst>
                  <a:ext uri="{FF2B5EF4-FFF2-40B4-BE49-F238E27FC236}">
                    <a16:creationId xmlns:a16="http://schemas.microsoft.com/office/drawing/2014/main" id="{5CE8763E-0E03-40F7-8038-8DF833D738AC}"/>
                  </a:ext>
                </a:extLst>
              </p:cNvPr>
              <p:cNvSpPr>
                <a:spLocks/>
              </p:cNvSpPr>
              <p:nvPr/>
            </p:nvSpPr>
            <p:spPr bwMode="auto">
              <a:xfrm>
                <a:off x="333" y="1886"/>
                <a:ext cx="50" cy="29"/>
              </a:xfrm>
              <a:custGeom>
                <a:avLst/>
                <a:gdLst>
                  <a:gd name="T0" fmla="*/ 0 w 50"/>
                  <a:gd name="T1" fmla="*/ 5 h 29"/>
                  <a:gd name="T2" fmla="*/ 43 w 50"/>
                  <a:gd name="T3" fmla="*/ 29 h 29"/>
                  <a:gd name="T4" fmla="*/ 50 w 50"/>
                  <a:gd name="T5" fmla="*/ 24 h 29"/>
                  <a:gd name="T6" fmla="*/ 7 w 50"/>
                  <a:gd name="T7" fmla="*/ 0 h 29"/>
                  <a:gd name="T8" fmla="*/ 0 w 50"/>
                  <a:gd name="T9" fmla="*/ 5 h 29"/>
                </a:gdLst>
                <a:ahLst/>
                <a:cxnLst>
                  <a:cxn ang="0">
                    <a:pos x="T0" y="T1"/>
                  </a:cxn>
                  <a:cxn ang="0">
                    <a:pos x="T2" y="T3"/>
                  </a:cxn>
                  <a:cxn ang="0">
                    <a:pos x="T4" y="T5"/>
                  </a:cxn>
                  <a:cxn ang="0">
                    <a:pos x="T6" y="T7"/>
                  </a:cxn>
                  <a:cxn ang="0">
                    <a:pos x="T8" y="T9"/>
                  </a:cxn>
                </a:cxnLst>
                <a:rect l="0" t="0" r="r" b="b"/>
                <a:pathLst>
                  <a:path w="50" h="29">
                    <a:moveTo>
                      <a:pt x="0" y="5"/>
                    </a:moveTo>
                    <a:lnTo>
                      <a:pt x="43" y="29"/>
                    </a:lnTo>
                    <a:lnTo>
                      <a:pt x="50" y="24"/>
                    </a:lnTo>
                    <a:lnTo>
                      <a:pt x="7" y="0"/>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2" name="Freeform 3640">
                <a:extLst>
                  <a:ext uri="{FF2B5EF4-FFF2-40B4-BE49-F238E27FC236}">
                    <a16:creationId xmlns:a16="http://schemas.microsoft.com/office/drawing/2014/main" id="{DEB6B5AF-CCC6-4227-A481-9A3411C17955}"/>
                  </a:ext>
                </a:extLst>
              </p:cNvPr>
              <p:cNvSpPr>
                <a:spLocks/>
              </p:cNvSpPr>
              <p:nvPr/>
            </p:nvSpPr>
            <p:spPr bwMode="auto">
              <a:xfrm>
                <a:off x="324" y="1879"/>
                <a:ext cx="9" cy="7"/>
              </a:xfrm>
              <a:custGeom>
                <a:avLst/>
                <a:gdLst>
                  <a:gd name="T0" fmla="*/ 0 w 9"/>
                  <a:gd name="T1" fmla="*/ 0 h 7"/>
                  <a:gd name="T2" fmla="*/ 2 w 9"/>
                  <a:gd name="T3" fmla="*/ 7 h 7"/>
                  <a:gd name="T4" fmla="*/ 9 w 9"/>
                  <a:gd name="T5" fmla="*/ 5 h 7"/>
                  <a:gd name="T6" fmla="*/ 0 w 9"/>
                  <a:gd name="T7" fmla="*/ 0 h 7"/>
                </a:gdLst>
                <a:ahLst/>
                <a:cxnLst>
                  <a:cxn ang="0">
                    <a:pos x="T0" y="T1"/>
                  </a:cxn>
                  <a:cxn ang="0">
                    <a:pos x="T2" y="T3"/>
                  </a:cxn>
                  <a:cxn ang="0">
                    <a:pos x="T4" y="T5"/>
                  </a:cxn>
                  <a:cxn ang="0">
                    <a:pos x="T6" y="T7"/>
                  </a:cxn>
                </a:cxnLst>
                <a:rect l="0" t="0" r="r" b="b"/>
                <a:pathLst>
                  <a:path w="9" h="7">
                    <a:moveTo>
                      <a:pt x="0" y="0"/>
                    </a:moveTo>
                    <a:lnTo>
                      <a:pt x="2" y="7"/>
                    </a:lnTo>
                    <a:lnTo>
                      <a:pt x="9" y="5"/>
                    </a:lnTo>
                    <a:lnTo>
                      <a:pt x="0"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3" name="Freeform 3641">
                <a:extLst>
                  <a:ext uri="{FF2B5EF4-FFF2-40B4-BE49-F238E27FC236}">
                    <a16:creationId xmlns:a16="http://schemas.microsoft.com/office/drawing/2014/main" id="{44A3EA15-CFDE-485E-8977-B2047B2C9283}"/>
                  </a:ext>
                </a:extLst>
              </p:cNvPr>
              <p:cNvSpPr>
                <a:spLocks/>
              </p:cNvSpPr>
              <p:nvPr/>
            </p:nvSpPr>
            <p:spPr bwMode="auto">
              <a:xfrm>
                <a:off x="336" y="1941"/>
                <a:ext cx="2" cy="3"/>
              </a:xfrm>
              <a:custGeom>
                <a:avLst/>
                <a:gdLst>
                  <a:gd name="T0" fmla="*/ 0 w 2"/>
                  <a:gd name="T1" fmla="*/ 0 h 3"/>
                  <a:gd name="T2" fmla="*/ 2 w 2"/>
                  <a:gd name="T3" fmla="*/ 3 h 3"/>
                  <a:gd name="T4" fmla="*/ 2 w 2"/>
                  <a:gd name="T5" fmla="*/ 0 h 3"/>
                  <a:gd name="T6" fmla="*/ 0 w 2"/>
                  <a:gd name="T7" fmla="*/ 0 h 3"/>
                </a:gdLst>
                <a:ahLst/>
                <a:cxnLst>
                  <a:cxn ang="0">
                    <a:pos x="T0" y="T1"/>
                  </a:cxn>
                  <a:cxn ang="0">
                    <a:pos x="T2" y="T3"/>
                  </a:cxn>
                  <a:cxn ang="0">
                    <a:pos x="T4" y="T5"/>
                  </a:cxn>
                  <a:cxn ang="0">
                    <a:pos x="T6" y="T7"/>
                  </a:cxn>
                </a:cxnLst>
                <a:rect l="0" t="0" r="r" b="b"/>
                <a:pathLst>
                  <a:path w="2" h="3">
                    <a:moveTo>
                      <a:pt x="0" y="0"/>
                    </a:moveTo>
                    <a:lnTo>
                      <a:pt x="2" y="3"/>
                    </a:lnTo>
                    <a:lnTo>
                      <a:pt x="2" y="0"/>
                    </a:lnTo>
                    <a:lnTo>
                      <a:pt x="0"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4" name="Freeform 3642">
                <a:extLst>
                  <a:ext uri="{FF2B5EF4-FFF2-40B4-BE49-F238E27FC236}">
                    <a16:creationId xmlns:a16="http://schemas.microsoft.com/office/drawing/2014/main" id="{EE189D01-8955-4B5C-8225-1128F2C4243A}"/>
                  </a:ext>
                </a:extLst>
              </p:cNvPr>
              <p:cNvSpPr>
                <a:spLocks/>
              </p:cNvSpPr>
              <p:nvPr/>
            </p:nvSpPr>
            <p:spPr bwMode="auto">
              <a:xfrm>
                <a:off x="338" y="1939"/>
                <a:ext cx="45" cy="24"/>
              </a:xfrm>
              <a:custGeom>
                <a:avLst/>
                <a:gdLst>
                  <a:gd name="T0" fmla="*/ 45 w 45"/>
                  <a:gd name="T1" fmla="*/ 19 h 24"/>
                  <a:gd name="T2" fmla="*/ 7 w 45"/>
                  <a:gd name="T3" fmla="*/ 0 h 24"/>
                  <a:gd name="T4" fmla="*/ 0 w 45"/>
                  <a:gd name="T5" fmla="*/ 2 h 24"/>
                  <a:gd name="T6" fmla="*/ 0 w 45"/>
                  <a:gd name="T7" fmla="*/ 5 h 24"/>
                  <a:gd name="T8" fmla="*/ 36 w 45"/>
                  <a:gd name="T9" fmla="*/ 24 h 24"/>
                  <a:gd name="T10" fmla="*/ 45 w 45"/>
                  <a:gd name="T11" fmla="*/ 19 h 24"/>
                </a:gdLst>
                <a:ahLst/>
                <a:cxnLst>
                  <a:cxn ang="0">
                    <a:pos x="T0" y="T1"/>
                  </a:cxn>
                  <a:cxn ang="0">
                    <a:pos x="T2" y="T3"/>
                  </a:cxn>
                  <a:cxn ang="0">
                    <a:pos x="T4" y="T5"/>
                  </a:cxn>
                  <a:cxn ang="0">
                    <a:pos x="T6" y="T7"/>
                  </a:cxn>
                  <a:cxn ang="0">
                    <a:pos x="T8" y="T9"/>
                  </a:cxn>
                  <a:cxn ang="0">
                    <a:pos x="T10" y="T11"/>
                  </a:cxn>
                </a:cxnLst>
                <a:rect l="0" t="0" r="r" b="b"/>
                <a:pathLst>
                  <a:path w="45" h="24">
                    <a:moveTo>
                      <a:pt x="45" y="19"/>
                    </a:moveTo>
                    <a:lnTo>
                      <a:pt x="7" y="0"/>
                    </a:lnTo>
                    <a:lnTo>
                      <a:pt x="0" y="2"/>
                    </a:lnTo>
                    <a:lnTo>
                      <a:pt x="0" y="5"/>
                    </a:lnTo>
                    <a:lnTo>
                      <a:pt x="36" y="24"/>
                    </a:lnTo>
                    <a:lnTo>
                      <a:pt x="45" y="1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5" name="Freeform 3643">
                <a:extLst>
                  <a:ext uri="{FF2B5EF4-FFF2-40B4-BE49-F238E27FC236}">
                    <a16:creationId xmlns:a16="http://schemas.microsoft.com/office/drawing/2014/main" id="{9D8CAB73-84FB-44ED-A29F-1A6311DC5961}"/>
                  </a:ext>
                </a:extLst>
              </p:cNvPr>
              <p:cNvSpPr>
                <a:spLocks/>
              </p:cNvSpPr>
              <p:nvPr/>
            </p:nvSpPr>
            <p:spPr bwMode="auto">
              <a:xfrm>
                <a:off x="338" y="1939"/>
                <a:ext cx="45" cy="24"/>
              </a:xfrm>
              <a:custGeom>
                <a:avLst/>
                <a:gdLst>
                  <a:gd name="T0" fmla="*/ 45 w 45"/>
                  <a:gd name="T1" fmla="*/ 19 h 24"/>
                  <a:gd name="T2" fmla="*/ 7 w 45"/>
                  <a:gd name="T3" fmla="*/ 0 h 24"/>
                  <a:gd name="T4" fmla="*/ 0 w 45"/>
                  <a:gd name="T5" fmla="*/ 2 h 24"/>
                  <a:gd name="T6" fmla="*/ 0 w 45"/>
                  <a:gd name="T7" fmla="*/ 5 h 24"/>
                  <a:gd name="T8" fmla="*/ 36 w 45"/>
                  <a:gd name="T9" fmla="*/ 24 h 24"/>
                  <a:gd name="T10" fmla="*/ 45 w 45"/>
                  <a:gd name="T11" fmla="*/ 19 h 24"/>
                </a:gdLst>
                <a:ahLst/>
                <a:cxnLst>
                  <a:cxn ang="0">
                    <a:pos x="T0" y="T1"/>
                  </a:cxn>
                  <a:cxn ang="0">
                    <a:pos x="T2" y="T3"/>
                  </a:cxn>
                  <a:cxn ang="0">
                    <a:pos x="T4" y="T5"/>
                  </a:cxn>
                  <a:cxn ang="0">
                    <a:pos x="T6" y="T7"/>
                  </a:cxn>
                  <a:cxn ang="0">
                    <a:pos x="T8" y="T9"/>
                  </a:cxn>
                  <a:cxn ang="0">
                    <a:pos x="T10" y="T11"/>
                  </a:cxn>
                </a:cxnLst>
                <a:rect l="0" t="0" r="r" b="b"/>
                <a:pathLst>
                  <a:path w="45" h="24">
                    <a:moveTo>
                      <a:pt x="45" y="19"/>
                    </a:moveTo>
                    <a:lnTo>
                      <a:pt x="7" y="0"/>
                    </a:lnTo>
                    <a:lnTo>
                      <a:pt x="0" y="2"/>
                    </a:lnTo>
                    <a:lnTo>
                      <a:pt x="0" y="5"/>
                    </a:lnTo>
                    <a:lnTo>
                      <a:pt x="36" y="24"/>
                    </a:lnTo>
                    <a:lnTo>
                      <a:pt x="45"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6" name="Freeform 3644">
                <a:extLst>
                  <a:ext uri="{FF2B5EF4-FFF2-40B4-BE49-F238E27FC236}">
                    <a16:creationId xmlns:a16="http://schemas.microsoft.com/office/drawing/2014/main" id="{D490A70A-D090-4854-95D8-FA8ECB68FCA7}"/>
                  </a:ext>
                </a:extLst>
              </p:cNvPr>
              <p:cNvSpPr>
                <a:spLocks/>
              </p:cNvSpPr>
              <p:nvPr/>
            </p:nvSpPr>
            <p:spPr bwMode="auto">
              <a:xfrm>
                <a:off x="383" y="1963"/>
                <a:ext cx="32" cy="19"/>
              </a:xfrm>
              <a:custGeom>
                <a:avLst/>
                <a:gdLst>
                  <a:gd name="T0" fmla="*/ 0 w 32"/>
                  <a:gd name="T1" fmla="*/ 4 h 19"/>
                  <a:gd name="T2" fmla="*/ 29 w 32"/>
                  <a:gd name="T3" fmla="*/ 19 h 19"/>
                  <a:gd name="T4" fmla="*/ 32 w 32"/>
                  <a:gd name="T5" fmla="*/ 11 h 19"/>
                  <a:gd name="T6" fmla="*/ 10 w 32"/>
                  <a:gd name="T7" fmla="*/ 0 h 19"/>
                  <a:gd name="T8" fmla="*/ 0 w 32"/>
                  <a:gd name="T9" fmla="*/ 4 h 19"/>
                </a:gdLst>
                <a:ahLst/>
                <a:cxnLst>
                  <a:cxn ang="0">
                    <a:pos x="T0" y="T1"/>
                  </a:cxn>
                  <a:cxn ang="0">
                    <a:pos x="T2" y="T3"/>
                  </a:cxn>
                  <a:cxn ang="0">
                    <a:pos x="T4" y="T5"/>
                  </a:cxn>
                  <a:cxn ang="0">
                    <a:pos x="T6" y="T7"/>
                  </a:cxn>
                  <a:cxn ang="0">
                    <a:pos x="T8" y="T9"/>
                  </a:cxn>
                </a:cxnLst>
                <a:rect l="0" t="0" r="r" b="b"/>
                <a:pathLst>
                  <a:path w="32" h="19">
                    <a:moveTo>
                      <a:pt x="0" y="4"/>
                    </a:moveTo>
                    <a:lnTo>
                      <a:pt x="29" y="19"/>
                    </a:lnTo>
                    <a:lnTo>
                      <a:pt x="32" y="11"/>
                    </a:lnTo>
                    <a:lnTo>
                      <a:pt x="10" y="0"/>
                    </a:lnTo>
                    <a:lnTo>
                      <a:pt x="0" y="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7" name="Freeform 3645">
                <a:extLst>
                  <a:ext uri="{FF2B5EF4-FFF2-40B4-BE49-F238E27FC236}">
                    <a16:creationId xmlns:a16="http://schemas.microsoft.com/office/drawing/2014/main" id="{EEEF4C8F-C970-4E12-917C-2DB73872C705}"/>
                  </a:ext>
                </a:extLst>
              </p:cNvPr>
              <p:cNvSpPr>
                <a:spLocks/>
              </p:cNvSpPr>
              <p:nvPr/>
            </p:nvSpPr>
            <p:spPr bwMode="auto">
              <a:xfrm>
                <a:off x="383" y="1963"/>
                <a:ext cx="32" cy="19"/>
              </a:xfrm>
              <a:custGeom>
                <a:avLst/>
                <a:gdLst>
                  <a:gd name="T0" fmla="*/ 0 w 32"/>
                  <a:gd name="T1" fmla="*/ 4 h 19"/>
                  <a:gd name="T2" fmla="*/ 29 w 32"/>
                  <a:gd name="T3" fmla="*/ 19 h 19"/>
                  <a:gd name="T4" fmla="*/ 32 w 32"/>
                  <a:gd name="T5" fmla="*/ 11 h 19"/>
                  <a:gd name="T6" fmla="*/ 10 w 32"/>
                  <a:gd name="T7" fmla="*/ 0 h 19"/>
                  <a:gd name="T8" fmla="*/ 0 w 32"/>
                  <a:gd name="T9" fmla="*/ 4 h 19"/>
                </a:gdLst>
                <a:ahLst/>
                <a:cxnLst>
                  <a:cxn ang="0">
                    <a:pos x="T0" y="T1"/>
                  </a:cxn>
                  <a:cxn ang="0">
                    <a:pos x="T2" y="T3"/>
                  </a:cxn>
                  <a:cxn ang="0">
                    <a:pos x="T4" y="T5"/>
                  </a:cxn>
                  <a:cxn ang="0">
                    <a:pos x="T6" y="T7"/>
                  </a:cxn>
                  <a:cxn ang="0">
                    <a:pos x="T8" y="T9"/>
                  </a:cxn>
                </a:cxnLst>
                <a:rect l="0" t="0" r="r" b="b"/>
                <a:pathLst>
                  <a:path w="32" h="19">
                    <a:moveTo>
                      <a:pt x="0" y="4"/>
                    </a:moveTo>
                    <a:lnTo>
                      <a:pt x="29" y="19"/>
                    </a:lnTo>
                    <a:lnTo>
                      <a:pt x="32" y="11"/>
                    </a:lnTo>
                    <a:lnTo>
                      <a:pt x="10" y="0"/>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8" name="Rectangle 3646">
                <a:extLst>
                  <a:ext uri="{FF2B5EF4-FFF2-40B4-BE49-F238E27FC236}">
                    <a16:creationId xmlns:a16="http://schemas.microsoft.com/office/drawing/2014/main" id="{E9287381-DE96-4842-B3D0-B03A1D72A960}"/>
                  </a:ext>
                </a:extLst>
              </p:cNvPr>
              <p:cNvSpPr>
                <a:spLocks noChangeArrowheads="1"/>
              </p:cNvSpPr>
              <p:nvPr/>
            </p:nvSpPr>
            <p:spPr bwMode="auto">
              <a:xfrm>
                <a:off x="336" y="1934"/>
                <a:ext cx="1" cy="1"/>
              </a:xfrm>
              <a:prstGeom prst="rect">
                <a:avLst/>
              </a:prstGeom>
              <a:solidFill>
                <a:srgbClr val="FFCA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9" name="Freeform 3647">
                <a:extLst>
                  <a:ext uri="{FF2B5EF4-FFF2-40B4-BE49-F238E27FC236}">
                    <a16:creationId xmlns:a16="http://schemas.microsoft.com/office/drawing/2014/main" id="{491020CC-1B8F-4C87-9D56-E8013CA2007E}"/>
                  </a:ext>
                </a:extLst>
              </p:cNvPr>
              <p:cNvSpPr>
                <a:spLocks/>
              </p:cNvSpPr>
              <p:nvPr/>
            </p:nvSpPr>
            <p:spPr bwMode="auto">
              <a:xfrm>
                <a:off x="386" y="1813"/>
                <a:ext cx="45" cy="23"/>
              </a:xfrm>
              <a:custGeom>
                <a:avLst/>
                <a:gdLst>
                  <a:gd name="T0" fmla="*/ 0 w 45"/>
                  <a:gd name="T1" fmla="*/ 4 h 23"/>
                  <a:gd name="T2" fmla="*/ 38 w 45"/>
                  <a:gd name="T3" fmla="*/ 23 h 23"/>
                  <a:gd name="T4" fmla="*/ 45 w 45"/>
                  <a:gd name="T5" fmla="*/ 21 h 23"/>
                  <a:gd name="T6" fmla="*/ 7 w 45"/>
                  <a:gd name="T7" fmla="*/ 0 h 23"/>
                  <a:gd name="T8" fmla="*/ 0 w 45"/>
                  <a:gd name="T9" fmla="*/ 4 h 23"/>
                </a:gdLst>
                <a:ahLst/>
                <a:cxnLst>
                  <a:cxn ang="0">
                    <a:pos x="T0" y="T1"/>
                  </a:cxn>
                  <a:cxn ang="0">
                    <a:pos x="T2" y="T3"/>
                  </a:cxn>
                  <a:cxn ang="0">
                    <a:pos x="T4" y="T5"/>
                  </a:cxn>
                  <a:cxn ang="0">
                    <a:pos x="T6" y="T7"/>
                  </a:cxn>
                  <a:cxn ang="0">
                    <a:pos x="T8" y="T9"/>
                  </a:cxn>
                </a:cxnLst>
                <a:rect l="0" t="0" r="r" b="b"/>
                <a:pathLst>
                  <a:path w="45" h="23">
                    <a:moveTo>
                      <a:pt x="0" y="4"/>
                    </a:moveTo>
                    <a:lnTo>
                      <a:pt x="38" y="23"/>
                    </a:lnTo>
                    <a:lnTo>
                      <a:pt x="45" y="21"/>
                    </a:lnTo>
                    <a:lnTo>
                      <a:pt x="7" y="0"/>
                    </a:lnTo>
                    <a:lnTo>
                      <a:pt x="0" y="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0" name="Freeform 3648">
                <a:extLst>
                  <a:ext uri="{FF2B5EF4-FFF2-40B4-BE49-F238E27FC236}">
                    <a16:creationId xmlns:a16="http://schemas.microsoft.com/office/drawing/2014/main" id="{716E88F1-90BB-4CE3-AB9C-F1C96FFF0833}"/>
                  </a:ext>
                </a:extLst>
              </p:cNvPr>
              <p:cNvSpPr>
                <a:spLocks/>
              </p:cNvSpPr>
              <p:nvPr/>
            </p:nvSpPr>
            <p:spPr bwMode="auto">
              <a:xfrm>
                <a:off x="386" y="1813"/>
                <a:ext cx="45" cy="23"/>
              </a:xfrm>
              <a:custGeom>
                <a:avLst/>
                <a:gdLst>
                  <a:gd name="T0" fmla="*/ 0 w 45"/>
                  <a:gd name="T1" fmla="*/ 4 h 23"/>
                  <a:gd name="T2" fmla="*/ 38 w 45"/>
                  <a:gd name="T3" fmla="*/ 23 h 23"/>
                  <a:gd name="T4" fmla="*/ 45 w 45"/>
                  <a:gd name="T5" fmla="*/ 21 h 23"/>
                  <a:gd name="T6" fmla="*/ 7 w 45"/>
                  <a:gd name="T7" fmla="*/ 0 h 23"/>
                  <a:gd name="T8" fmla="*/ 0 w 45"/>
                  <a:gd name="T9" fmla="*/ 4 h 23"/>
                </a:gdLst>
                <a:ahLst/>
                <a:cxnLst>
                  <a:cxn ang="0">
                    <a:pos x="T0" y="T1"/>
                  </a:cxn>
                  <a:cxn ang="0">
                    <a:pos x="T2" y="T3"/>
                  </a:cxn>
                  <a:cxn ang="0">
                    <a:pos x="T4" y="T5"/>
                  </a:cxn>
                  <a:cxn ang="0">
                    <a:pos x="T6" y="T7"/>
                  </a:cxn>
                  <a:cxn ang="0">
                    <a:pos x="T8" y="T9"/>
                  </a:cxn>
                </a:cxnLst>
                <a:rect l="0" t="0" r="r" b="b"/>
                <a:pathLst>
                  <a:path w="45" h="23">
                    <a:moveTo>
                      <a:pt x="0" y="4"/>
                    </a:moveTo>
                    <a:lnTo>
                      <a:pt x="38" y="23"/>
                    </a:lnTo>
                    <a:lnTo>
                      <a:pt x="45" y="21"/>
                    </a:lnTo>
                    <a:lnTo>
                      <a:pt x="7" y="0"/>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1" name="Freeform 3649">
                <a:extLst>
                  <a:ext uri="{FF2B5EF4-FFF2-40B4-BE49-F238E27FC236}">
                    <a16:creationId xmlns:a16="http://schemas.microsoft.com/office/drawing/2014/main" id="{5AAA668B-A5F1-40F1-979B-9CE1356BE512}"/>
                  </a:ext>
                </a:extLst>
              </p:cNvPr>
              <p:cNvSpPr>
                <a:spLocks/>
              </p:cNvSpPr>
              <p:nvPr/>
            </p:nvSpPr>
            <p:spPr bwMode="auto">
              <a:xfrm>
                <a:off x="302" y="1765"/>
                <a:ext cx="31" cy="22"/>
              </a:xfrm>
              <a:custGeom>
                <a:avLst/>
                <a:gdLst>
                  <a:gd name="T0" fmla="*/ 31 w 31"/>
                  <a:gd name="T1" fmla="*/ 17 h 22"/>
                  <a:gd name="T2" fmla="*/ 0 w 31"/>
                  <a:gd name="T3" fmla="*/ 0 h 22"/>
                  <a:gd name="T4" fmla="*/ 3 w 31"/>
                  <a:gd name="T5" fmla="*/ 10 h 22"/>
                  <a:gd name="T6" fmla="*/ 22 w 31"/>
                  <a:gd name="T7" fmla="*/ 22 h 22"/>
                  <a:gd name="T8" fmla="*/ 31 w 31"/>
                  <a:gd name="T9" fmla="*/ 17 h 22"/>
                </a:gdLst>
                <a:ahLst/>
                <a:cxnLst>
                  <a:cxn ang="0">
                    <a:pos x="T0" y="T1"/>
                  </a:cxn>
                  <a:cxn ang="0">
                    <a:pos x="T2" y="T3"/>
                  </a:cxn>
                  <a:cxn ang="0">
                    <a:pos x="T4" y="T5"/>
                  </a:cxn>
                  <a:cxn ang="0">
                    <a:pos x="T6" y="T7"/>
                  </a:cxn>
                  <a:cxn ang="0">
                    <a:pos x="T8" y="T9"/>
                  </a:cxn>
                </a:cxnLst>
                <a:rect l="0" t="0" r="r" b="b"/>
                <a:pathLst>
                  <a:path w="31" h="22">
                    <a:moveTo>
                      <a:pt x="31" y="17"/>
                    </a:moveTo>
                    <a:lnTo>
                      <a:pt x="0" y="0"/>
                    </a:lnTo>
                    <a:lnTo>
                      <a:pt x="3" y="10"/>
                    </a:lnTo>
                    <a:lnTo>
                      <a:pt x="22" y="22"/>
                    </a:lnTo>
                    <a:lnTo>
                      <a:pt x="31" y="17"/>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2" name="Freeform 3650">
                <a:extLst>
                  <a:ext uri="{FF2B5EF4-FFF2-40B4-BE49-F238E27FC236}">
                    <a16:creationId xmlns:a16="http://schemas.microsoft.com/office/drawing/2014/main" id="{225BCCAB-EFA8-42A3-A129-2C4766A9BE56}"/>
                  </a:ext>
                </a:extLst>
              </p:cNvPr>
              <p:cNvSpPr>
                <a:spLocks/>
              </p:cNvSpPr>
              <p:nvPr/>
            </p:nvSpPr>
            <p:spPr bwMode="auto">
              <a:xfrm>
                <a:off x="431" y="1836"/>
                <a:ext cx="12" cy="10"/>
              </a:xfrm>
              <a:custGeom>
                <a:avLst/>
                <a:gdLst>
                  <a:gd name="T0" fmla="*/ 0 w 12"/>
                  <a:gd name="T1" fmla="*/ 5 h 10"/>
                  <a:gd name="T2" fmla="*/ 10 w 12"/>
                  <a:gd name="T3" fmla="*/ 10 h 10"/>
                  <a:gd name="T4" fmla="*/ 12 w 12"/>
                  <a:gd name="T5" fmla="*/ 3 h 10"/>
                  <a:gd name="T6" fmla="*/ 10 w 12"/>
                  <a:gd name="T7" fmla="*/ 0 h 10"/>
                  <a:gd name="T8" fmla="*/ 0 w 12"/>
                  <a:gd name="T9" fmla="*/ 5 h 10"/>
                </a:gdLst>
                <a:ahLst/>
                <a:cxnLst>
                  <a:cxn ang="0">
                    <a:pos x="T0" y="T1"/>
                  </a:cxn>
                  <a:cxn ang="0">
                    <a:pos x="T2" y="T3"/>
                  </a:cxn>
                  <a:cxn ang="0">
                    <a:pos x="T4" y="T5"/>
                  </a:cxn>
                  <a:cxn ang="0">
                    <a:pos x="T6" y="T7"/>
                  </a:cxn>
                  <a:cxn ang="0">
                    <a:pos x="T8" y="T9"/>
                  </a:cxn>
                </a:cxnLst>
                <a:rect l="0" t="0" r="r" b="b"/>
                <a:pathLst>
                  <a:path w="12" h="10">
                    <a:moveTo>
                      <a:pt x="0" y="5"/>
                    </a:moveTo>
                    <a:lnTo>
                      <a:pt x="10" y="10"/>
                    </a:lnTo>
                    <a:lnTo>
                      <a:pt x="12" y="3"/>
                    </a:lnTo>
                    <a:lnTo>
                      <a:pt x="10" y="0"/>
                    </a:lnTo>
                    <a:lnTo>
                      <a:pt x="0"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3" name="Freeform 3651">
                <a:extLst>
                  <a:ext uri="{FF2B5EF4-FFF2-40B4-BE49-F238E27FC236}">
                    <a16:creationId xmlns:a16="http://schemas.microsoft.com/office/drawing/2014/main" id="{677F70BC-01FF-4DD0-AEA1-43ADA276A23D}"/>
                  </a:ext>
                </a:extLst>
              </p:cNvPr>
              <p:cNvSpPr>
                <a:spLocks/>
              </p:cNvSpPr>
              <p:nvPr/>
            </p:nvSpPr>
            <p:spPr bwMode="auto">
              <a:xfrm>
                <a:off x="333" y="1787"/>
                <a:ext cx="53" cy="26"/>
              </a:xfrm>
              <a:custGeom>
                <a:avLst/>
                <a:gdLst>
                  <a:gd name="T0" fmla="*/ 53 w 53"/>
                  <a:gd name="T1" fmla="*/ 21 h 26"/>
                  <a:gd name="T2" fmla="*/ 10 w 53"/>
                  <a:gd name="T3" fmla="*/ 0 h 26"/>
                  <a:gd name="T4" fmla="*/ 0 w 53"/>
                  <a:gd name="T5" fmla="*/ 4 h 26"/>
                  <a:gd name="T6" fmla="*/ 43 w 53"/>
                  <a:gd name="T7" fmla="*/ 26 h 26"/>
                  <a:gd name="T8" fmla="*/ 53 w 53"/>
                  <a:gd name="T9" fmla="*/ 21 h 26"/>
                </a:gdLst>
                <a:ahLst/>
                <a:cxnLst>
                  <a:cxn ang="0">
                    <a:pos x="T0" y="T1"/>
                  </a:cxn>
                  <a:cxn ang="0">
                    <a:pos x="T2" y="T3"/>
                  </a:cxn>
                  <a:cxn ang="0">
                    <a:pos x="T4" y="T5"/>
                  </a:cxn>
                  <a:cxn ang="0">
                    <a:pos x="T6" y="T7"/>
                  </a:cxn>
                  <a:cxn ang="0">
                    <a:pos x="T8" y="T9"/>
                  </a:cxn>
                </a:cxnLst>
                <a:rect l="0" t="0" r="r" b="b"/>
                <a:pathLst>
                  <a:path w="53" h="26">
                    <a:moveTo>
                      <a:pt x="53" y="21"/>
                    </a:moveTo>
                    <a:lnTo>
                      <a:pt x="10" y="0"/>
                    </a:lnTo>
                    <a:lnTo>
                      <a:pt x="0" y="4"/>
                    </a:lnTo>
                    <a:lnTo>
                      <a:pt x="43" y="26"/>
                    </a:lnTo>
                    <a:lnTo>
                      <a:pt x="53" y="21"/>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4" name="Freeform 3652">
                <a:extLst>
                  <a:ext uri="{FF2B5EF4-FFF2-40B4-BE49-F238E27FC236}">
                    <a16:creationId xmlns:a16="http://schemas.microsoft.com/office/drawing/2014/main" id="{54E623C8-40E8-4823-AEBF-9AC39799672B}"/>
                  </a:ext>
                </a:extLst>
              </p:cNvPr>
              <p:cNvSpPr>
                <a:spLocks/>
              </p:cNvSpPr>
              <p:nvPr/>
            </p:nvSpPr>
            <p:spPr bwMode="auto">
              <a:xfrm>
                <a:off x="333" y="1787"/>
                <a:ext cx="53" cy="26"/>
              </a:xfrm>
              <a:custGeom>
                <a:avLst/>
                <a:gdLst>
                  <a:gd name="T0" fmla="*/ 53 w 53"/>
                  <a:gd name="T1" fmla="*/ 21 h 26"/>
                  <a:gd name="T2" fmla="*/ 10 w 53"/>
                  <a:gd name="T3" fmla="*/ 0 h 26"/>
                  <a:gd name="T4" fmla="*/ 0 w 53"/>
                  <a:gd name="T5" fmla="*/ 4 h 26"/>
                  <a:gd name="T6" fmla="*/ 43 w 53"/>
                  <a:gd name="T7" fmla="*/ 26 h 26"/>
                  <a:gd name="T8" fmla="*/ 53 w 53"/>
                  <a:gd name="T9" fmla="*/ 21 h 26"/>
                </a:gdLst>
                <a:ahLst/>
                <a:cxnLst>
                  <a:cxn ang="0">
                    <a:pos x="T0" y="T1"/>
                  </a:cxn>
                  <a:cxn ang="0">
                    <a:pos x="T2" y="T3"/>
                  </a:cxn>
                  <a:cxn ang="0">
                    <a:pos x="T4" y="T5"/>
                  </a:cxn>
                  <a:cxn ang="0">
                    <a:pos x="T6" y="T7"/>
                  </a:cxn>
                  <a:cxn ang="0">
                    <a:pos x="T8" y="T9"/>
                  </a:cxn>
                </a:cxnLst>
                <a:rect l="0" t="0" r="r" b="b"/>
                <a:pathLst>
                  <a:path w="53" h="26">
                    <a:moveTo>
                      <a:pt x="53" y="21"/>
                    </a:moveTo>
                    <a:lnTo>
                      <a:pt x="10" y="0"/>
                    </a:lnTo>
                    <a:lnTo>
                      <a:pt x="0" y="4"/>
                    </a:lnTo>
                    <a:lnTo>
                      <a:pt x="43" y="26"/>
                    </a:lnTo>
                    <a:lnTo>
                      <a:pt x="53"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5" name="Freeform 3653">
                <a:extLst>
                  <a:ext uri="{FF2B5EF4-FFF2-40B4-BE49-F238E27FC236}">
                    <a16:creationId xmlns:a16="http://schemas.microsoft.com/office/drawing/2014/main" id="{80DB373A-54E4-40C5-8F3D-7505478672BD}"/>
                  </a:ext>
                </a:extLst>
              </p:cNvPr>
              <p:cNvSpPr>
                <a:spLocks/>
              </p:cNvSpPr>
              <p:nvPr/>
            </p:nvSpPr>
            <p:spPr bwMode="auto">
              <a:xfrm>
                <a:off x="338" y="1836"/>
                <a:ext cx="45" cy="27"/>
              </a:xfrm>
              <a:custGeom>
                <a:avLst/>
                <a:gdLst>
                  <a:gd name="T0" fmla="*/ 45 w 45"/>
                  <a:gd name="T1" fmla="*/ 22 h 27"/>
                  <a:gd name="T2" fmla="*/ 7 w 45"/>
                  <a:gd name="T3" fmla="*/ 0 h 27"/>
                  <a:gd name="T4" fmla="*/ 0 w 45"/>
                  <a:gd name="T5" fmla="*/ 5 h 27"/>
                  <a:gd name="T6" fmla="*/ 38 w 45"/>
                  <a:gd name="T7" fmla="*/ 27 h 27"/>
                  <a:gd name="T8" fmla="*/ 45 w 45"/>
                  <a:gd name="T9" fmla="*/ 22 h 27"/>
                </a:gdLst>
                <a:ahLst/>
                <a:cxnLst>
                  <a:cxn ang="0">
                    <a:pos x="T0" y="T1"/>
                  </a:cxn>
                  <a:cxn ang="0">
                    <a:pos x="T2" y="T3"/>
                  </a:cxn>
                  <a:cxn ang="0">
                    <a:pos x="T4" y="T5"/>
                  </a:cxn>
                  <a:cxn ang="0">
                    <a:pos x="T6" y="T7"/>
                  </a:cxn>
                  <a:cxn ang="0">
                    <a:pos x="T8" y="T9"/>
                  </a:cxn>
                </a:cxnLst>
                <a:rect l="0" t="0" r="r" b="b"/>
                <a:pathLst>
                  <a:path w="45" h="27">
                    <a:moveTo>
                      <a:pt x="45" y="22"/>
                    </a:moveTo>
                    <a:lnTo>
                      <a:pt x="7" y="0"/>
                    </a:lnTo>
                    <a:lnTo>
                      <a:pt x="0" y="5"/>
                    </a:lnTo>
                    <a:lnTo>
                      <a:pt x="38" y="27"/>
                    </a:lnTo>
                    <a:lnTo>
                      <a:pt x="45" y="22"/>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6" name="Freeform 3654">
                <a:extLst>
                  <a:ext uri="{FF2B5EF4-FFF2-40B4-BE49-F238E27FC236}">
                    <a16:creationId xmlns:a16="http://schemas.microsoft.com/office/drawing/2014/main" id="{CC4F2199-B975-4D92-9B24-1760894A0EF9}"/>
                  </a:ext>
                </a:extLst>
              </p:cNvPr>
              <p:cNvSpPr>
                <a:spLocks/>
              </p:cNvSpPr>
              <p:nvPr/>
            </p:nvSpPr>
            <p:spPr bwMode="auto">
              <a:xfrm>
                <a:off x="338" y="1836"/>
                <a:ext cx="45" cy="27"/>
              </a:xfrm>
              <a:custGeom>
                <a:avLst/>
                <a:gdLst>
                  <a:gd name="T0" fmla="*/ 45 w 45"/>
                  <a:gd name="T1" fmla="*/ 22 h 27"/>
                  <a:gd name="T2" fmla="*/ 7 w 45"/>
                  <a:gd name="T3" fmla="*/ 0 h 27"/>
                  <a:gd name="T4" fmla="*/ 0 w 45"/>
                  <a:gd name="T5" fmla="*/ 5 h 27"/>
                  <a:gd name="T6" fmla="*/ 38 w 45"/>
                  <a:gd name="T7" fmla="*/ 27 h 27"/>
                  <a:gd name="T8" fmla="*/ 45 w 45"/>
                  <a:gd name="T9" fmla="*/ 22 h 27"/>
                </a:gdLst>
                <a:ahLst/>
                <a:cxnLst>
                  <a:cxn ang="0">
                    <a:pos x="T0" y="T1"/>
                  </a:cxn>
                  <a:cxn ang="0">
                    <a:pos x="T2" y="T3"/>
                  </a:cxn>
                  <a:cxn ang="0">
                    <a:pos x="T4" y="T5"/>
                  </a:cxn>
                  <a:cxn ang="0">
                    <a:pos x="T6" y="T7"/>
                  </a:cxn>
                  <a:cxn ang="0">
                    <a:pos x="T8" y="T9"/>
                  </a:cxn>
                </a:cxnLst>
                <a:rect l="0" t="0" r="r" b="b"/>
                <a:pathLst>
                  <a:path w="45" h="27">
                    <a:moveTo>
                      <a:pt x="45" y="22"/>
                    </a:moveTo>
                    <a:lnTo>
                      <a:pt x="7" y="0"/>
                    </a:lnTo>
                    <a:lnTo>
                      <a:pt x="0" y="5"/>
                    </a:lnTo>
                    <a:lnTo>
                      <a:pt x="38" y="27"/>
                    </a:lnTo>
                    <a:lnTo>
                      <a:pt x="45"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7" name="Freeform 3655">
                <a:extLst>
                  <a:ext uri="{FF2B5EF4-FFF2-40B4-BE49-F238E27FC236}">
                    <a16:creationId xmlns:a16="http://schemas.microsoft.com/office/drawing/2014/main" id="{A163B92B-370D-4BB6-AC02-D85D46846453}"/>
                  </a:ext>
                </a:extLst>
              </p:cNvPr>
              <p:cNvSpPr>
                <a:spLocks/>
              </p:cNvSpPr>
              <p:nvPr/>
            </p:nvSpPr>
            <p:spPr bwMode="auto">
              <a:xfrm>
                <a:off x="383" y="1863"/>
                <a:ext cx="51" cy="26"/>
              </a:xfrm>
              <a:custGeom>
                <a:avLst/>
                <a:gdLst>
                  <a:gd name="T0" fmla="*/ 10 w 51"/>
                  <a:gd name="T1" fmla="*/ 0 h 26"/>
                  <a:gd name="T2" fmla="*/ 0 w 51"/>
                  <a:gd name="T3" fmla="*/ 2 h 26"/>
                  <a:gd name="T4" fmla="*/ 43 w 51"/>
                  <a:gd name="T5" fmla="*/ 26 h 26"/>
                  <a:gd name="T6" fmla="*/ 51 w 51"/>
                  <a:gd name="T7" fmla="*/ 21 h 26"/>
                  <a:gd name="T8" fmla="*/ 51 w 51"/>
                  <a:gd name="T9" fmla="*/ 19 h 26"/>
                  <a:gd name="T10" fmla="*/ 10 w 51"/>
                  <a:gd name="T11" fmla="*/ 0 h 26"/>
                </a:gdLst>
                <a:ahLst/>
                <a:cxnLst>
                  <a:cxn ang="0">
                    <a:pos x="T0" y="T1"/>
                  </a:cxn>
                  <a:cxn ang="0">
                    <a:pos x="T2" y="T3"/>
                  </a:cxn>
                  <a:cxn ang="0">
                    <a:pos x="T4" y="T5"/>
                  </a:cxn>
                  <a:cxn ang="0">
                    <a:pos x="T6" y="T7"/>
                  </a:cxn>
                  <a:cxn ang="0">
                    <a:pos x="T8" y="T9"/>
                  </a:cxn>
                  <a:cxn ang="0">
                    <a:pos x="T10" y="T11"/>
                  </a:cxn>
                </a:cxnLst>
                <a:rect l="0" t="0" r="r" b="b"/>
                <a:pathLst>
                  <a:path w="51" h="26">
                    <a:moveTo>
                      <a:pt x="10" y="0"/>
                    </a:moveTo>
                    <a:lnTo>
                      <a:pt x="0" y="2"/>
                    </a:lnTo>
                    <a:lnTo>
                      <a:pt x="43" y="26"/>
                    </a:lnTo>
                    <a:lnTo>
                      <a:pt x="51" y="21"/>
                    </a:lnTo>
                    <a:lnTo>
                      <a:pt x="51" y="19"/>
                    </a:lnTo>
                    <a:lnTo>
                      <a:pt x="10"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8" name="Freeform 3656">
                <a:extLst>
                  <a:ext uri="{FF2B5EF4-FFF2-40B4-BE49-F238E27FC236}">
                    <a16:creationId xmlns:a16="http://schemas.microsoft.com/office/drawing/2014/main" id="{F7A9A5B0-C01C-41EF-B923-E05AF56B27E1}"/>
                  </a:ext>
                </a:extLst>
              </p:cNvPr>
              <p:cNvSpPr>
                <a:spLocks/>
              </p:cNvSpPr>
              <p:nvPr/>
            </p:nvSpPr>
            <p:spPr bwMode="auto">
              <a:xfrm>
                <a:off x="383" y="1863"/>
                <a:ext cx="51" cy="26"/>
              </a:xfrm>
              <a:custGeom>
                <a:avLst/>
                <a:gdLst>
                  <a:gd name="T0" fmla="*/ 10 w 51"/>
                  <a:gd name="T1" fmla="*/ 0 h 26"/>
                  <a:gd name="T2" fmla="*/ 0 w 51"/>
                  <a:gd name="T3" fmla="*/ 2 h 26"/>
                  <a:gd name="T4" fmla="*/ 43 w 51"/>
                  <a:gd name="T5" fmla="*/ 26 h 26"/>
                  <a:gd name="T6" fmla="*/ 51 w 51"/>
                  <a:gd name="T7" fmla="*/ 21 h 26"/>
                  <a:gd name="T8" fmla="*/ 51 w 51"/>
                  <a:gd name="T9" fmla="*/ 19 h 26"/>
                  <a:gd name="T10" fmla="*/ 10 w 51"/>
                  <a:gd name="T11" fmla="*/ 0 h 26"/>
                </a:gdLst>
                <a:ahLst/>
                <a:cxnLst>
                  <a:cxn ang="0">
                    <a:pos x="T0" y="T1"/>
                  </a:cxn>
                  <a:cxn ang="0">
                    <a:pos x="T2" y="T3"/>
                  </a:cxn>
                  <a:cxn ang="0">
                    <a:pos x="T4" y="T5"/>
                  </a:cxn>
                  <a:cxn ang="0">
                    <a:pos x="T6" y="T7"/>
                  </a:cxn>
                  <a:cxn ang="0">
                    <a:pos x="T8" y="T9"/>
                  </a:cxn>
                  <a:cxn ang="0">
                    <a:pos x="T10" y="T11"/>
                  </a:cxn>
                </a:cxnLst>
                <a:rect l="0" t="0" r="r" b="b"/>
                <a:pathLst>
                  <a:path w="51" h="26">
                    <a:moveTo>
                      <a:pt x="10" y="0"/>
                    </a:moveTo>
                    <a:lnTo>
                      <a:pt x="0" y="2"/>
                    </a:lnTo>
                    <a:lnTo>
                      <a:pt x="43" y="26"/>
                    </a:lnTo>
                    <a:lnTo>
                      <a:pt x="51" y="21"/>
                    </a:lnTo>
                    <a:lnTo>
                      <a:pt x="51" y="19"/>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9" name="Freeform 3657">
                <a:extLst>
                  <a:ext uri="{FF2B5EF4-FFF2-40B4-BE49-F238E27FC236}">
                    <a16:creationId xmlns:a16="http://schemas.microsoft.com/office/drawing/2014/main" id="{3EB06ECE-CF18-44DC-A076-79C2A5A94646}"/>
                  </a:ext>
                </a:extLst>
              </p:cNvPr>
              <p:cNvSpPr>
                <a:spLocks/>
              </p:cNvSpPr>
              <p:nvPr/>
            </p:nvSpPr>
            <p:spPr bwMode="auto">
              <a:xfrm>
                <a:off x="312" y="1820"/>
                <a:ext cx="26" cy="16"/>
              </a:xfrm>
              <a:custGeom>
                <a:avLst/>
                <a:gdLst>
                  <a:gd name="T0" fmla="*/ 26 w 26"/>
                  <a:gd name="T1" fmla="*/ 12 h 16"/>
                  <a:gd name="T2" fmla="*/ 0 w 26"/>
                  <a:gd name="T3" fmla="*/ 0 h 16"/>
                  <a:gd name="T4" fmla="*/ 2 w 26"/>
                  <a:gd name="T5" fmla="*/ 9 h 16"/>
                  <a:gd name="T6" fmla="*/ 16 w 26"/>
                  <a:gd name="T7" fmla="*/ 16 h 16"/>
                  <a:gd name="T8" fmla="*/ 26 w 26"/>
                  <a:gd name="T9" fmla="*/ 12 h 16"/>
                </a:gdLst>
                <a:ahLst/>
                <a:cxnLst>
                  <a:cxn ang="0">
                    <a:pos x="T0" y="T1"/>
                  </a:cxn>
                  <a:cxn ang="0">
                    <a:pos x="T2" y="T3"/>
                  </a:cxn>
                  <a:cxn ang="0">
                    <a:pos x="T4" y="T5"/>
                  </a:cxn>
                  <a:cxn ang="0">
                    <a:pos x="T6" y="T7"/>
                  </a:cxn>
                  <a:cxn ang="0">
                    <a:pos x="T8" y="T9"/>
                  </a:cxn>
                </a:cxnLst>
                <a:rect l="0" t="0" r="r" b="b"/>
                <a:pathLst>
                  <a:path w="26" h="16">
                    <a:moveTo>
                      <a:pt x="26" y="12"/>
                    </a:moveTo>
                    <a:lnTo>
                      <a:pt x="0" y="0"/>
                    </a:lnTo>
                    <a:lnTo>
                      <a:pt x="2" y="9"/>
                    </a:lnTo>
                    <a:lnTo>
                      <a:pt x="16" y="16"/>
                    </a:lnTo>
                    <a:lnTo>
                      <a:pt x="26" y="12"/>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0" name="Freeform 3658">
                <a:extLst>
                  <a:ext uri="{FF2B5EF4-FFF2-40B4-BE49-F238E27FC236}">
                    <a16:creationId xmlns:a16="http://schemas.microsoft.com/office/drawing/2014/main" id="{B83E60EC-38F8-48F3-B899-3E83E9B3780E}"/>
                  </a:ext>
                </a:extLst>
              </p:cNvPr>
              <p:cNvSpPr>
                <a:spLocks/>
              </p:cNvSpPr>
              <p:nvPr/>
            </p:nvSpPr>
            <p:spPr bwMode="auto">
              <a:xfrm>
                <a:off x="348" y="1991"/>
                <a:ext cx="35" cy="24"/>
              </a:xfrm>
              <a:custGeom>
                <a:avLst/>
                <a:gdLst>
                  <a:gd name="T0" fmla="*/ 35 w 35"/>
                  <a:gd name="T1" fmla="*/ 19 h 24"/>
                  <a:gd name="T2" fmla="*/ 0 w 35"/>
                  <a:gd name="T3" fmla="*/ 0 h 24"/>
                  <a:gd name="T4" fmla="*/ 2 w 35"/>
                  <a:gd name="T5" fmla="*/ 10 h 24"/>
                  <a:gd name="T6" fmla="*/ 26 w 35"/>
                  <a:gd name="T7" fmla="*/ 24 h 24"/>
                  <a:gd name="T8" fmla="*/ 35 w 35"/>
                  <a:gd name="T9" fmla="*/ 19 h 24"/>
                </a:gdLst>
                <a:ahLst/>
                <a:cxnLst>
                  <a:cxn ang="0">
                    <a:pos x="T0" y="T1"/>
                  </a:cxn>
                  <a:cxn ang="0">
                    <a:pos x="T2" y="T3"/>
                  </a:cxn>
                  <a:cxn ang="0">
                    <a:pos x="T4" y="T5"/>
                  </a:cxn>
                  <a:cxn ang="0">
                    <a:pos x="T6" y="T7"/>
                  </a:cxn>
                  <a:cxn ang="0">
                    <a:pos x="T8" y="T9"/>
                  </a:cxn>
                </a:cxnLst>
                <a:rect l="0" t="0" r="r" b="b"/>
                <a:pathLst>
                  <a:path w="35" h="24">
                    <a:moveTo>
                      <a:pt x="35" y="19"/>
                    </a:moveTo>
                    <a:lnTo>
                      <a:pt x="0" y="0"/>
                    </a:lnTo>
                    <a:lnTo>
                      <a:pt x="2" y="10"/>
                    </a:lnTo>
                    <a:lnTo>
                      <a:pt x="26" y="24"/>
                    </a:lnTo>
                    <a:lnTo>
                      <a:pt x="35" y="1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1" name="Freeform 3659">
                <a:extLst>
                  <a:ext uri="{FF2B5EF4-FFF2-40B4-BE49-F238E27FC236}">
                    <a16:creationId xmlns:a16="http://schemas.microsoft.com/office/drawing/2014/main" id="{12989569-BA05-4FA3-8970-6C2F31416035}"/>
                  </a:ext>
                </a:extLst>
              </p:cNvPr>
              <p:cNvSpPr>
                <a:spLocks/>
              </p:cNvSpPr>
              <p:nvPr/>
            </p:nvSpPr>
            <p:spPr bwMode="auto">
              <a:xfrm>
                <a:off x="348" y="1991"/>
                <a:ext cx="35" cy="24"/>
              </a:xfrm>
              <a:custGeom>
                <a:avLst/>
                <a:gdLst>
                  <a:gd name="T0" fmla="*/ 35 w 35"/>
                  <a:gd name="T1" fmla="*/ 19 h 24"/>
                  <a:gd name="T2" fmla="*/ 0 w 35"/>
                  <a:gd name="T3" fmla="*/ 0 h 24"/>
                  <a:gd name="T4" fmla="*/ 2 w 35"/>
                  <a:gd name="T5" fmla="*/ 10 h 24"/>
                  <a:gd name="T6" fmla="*/ 26 w 35"/>
                  <a:gd name="T7" fmla="*/ 24 h 24"/>
                  <a:gd name="T8" fmla="*/ 35 w 35"/>
                  <a:gd name="T9" fmla="*/ 19 h 24"/>
                </a:gdLst>
                <a:ahLst/>
                <a:cxnLst>
                  <a:cxn ang="0">
                    <a:pos x="T0" y="T1"/>
                  </a:cxn>
                  <a:cxn ang="0">
                    <a:pos x="T2" y="T3"/>
                  </a:cxn>
                  <a:cxn ang="0">
                    <a:pos x="T4" y="T5"/>
                  </a:cxn>
                  <a:cxn ang="0">
                    <a:pos x="T6" y="T7"/>
                  </a:cxn>
                  <a:cxn ang="0">
                    <a:pos x="T8" y="T9"/>
                  </a:cxn>
                </a:cxnLst>
                <a:rect l="0" t="0" r="r" b="b"/>
                <a:pathLst>
                  <a:path w="35" h="24">
                    <a:moveTo>
                      <a:pt x="35" y="19"/>
                    </a:moveTo>
                    <a:lnTo>
                      <a:pt x="0" y="0"/>
                    </a:lnTo>
                    <a:lnTo>
                      <a:pt x="2" y="10"/>
                    </a:lnTo>
                    <a:lnTo>
                      <a:pt x="26" y="24"/>
                    </a:lnTo>
                    <a:lnTo>
                      <a:pt x="35"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2" name="Freeform 3660">
                <a:extLst>
                  <a:ext uri="{FF2B5EF4-FFF2-40B4-BE49-F238E27FC236}">
                    <a16:creationId xmlns:a16="http://schemas.microsoft.com/office/drawing/2014/main" id="{5751C97D-14A7-4CDE-8926-3055C52FA8CF}"/>
                  </a:ext>
                </a:extLst>
              </p:cNvPr>
              <p:cNvSpPr>
                <a:spLocks/>
              </p:cNvSpPr>
              <p:nvPr/>
            </p:nvSpPr>
            <p:spPr bwMode="auto">
              <a:xfrm>
                <a:off x="383" y="2015"/>
                <a:ext cx="22" cy="14"/>
              </a:xfrm>
              <a:custGeom>
                <a:avLst/>
                <a:gdLst>
                  <a:gd name="T0" fmla="*/ 0 w 22"/>
                  <a:gd name="T1" fmla="*/ 5 h 14"/>
                  <a:gd name="T2" fmla="*/ 20 w 22"/>
                  <a:gd name="T3" fmla="*/ 14 h 14"/>
                  <a:gd name="T4" fmla="*/ 22 w 22"/>
                  <a:gd name="T5" fmla="*/ 7 h 14"/>
                  <a:gd name="T6" fmla="*/ 10 w 22"/>
                  <a:gd name="T7" fmla="*/ 0 h 14"/>
                  <a:gd name="T8" fmla="*/ 0 w 22"/>
                  <a:gd name="T9" fmla="*/ 5 h 14"/>
                </a:gdLst>
                <a:ahLst/>
                <a:cxnLst>
                  <a:cxn ang="0">
                    <a:pos x="T0" y="T1"/>
                  </a:cxn>
                  <a:cxn ang="0">
                    <a:pos x="T2" y="T3"/>
                  </a:cxn>
                  <a:cxn ang="0">
                    <a:pos x="T4" y="T5"/>
                  </a:cxn>
                  <a:cxn ang="0">
                    <a:pos x="T6" y="T7"/>
                  </a:cxn>
                  <a:cxn ang="0">
                    <a:pos x="T8" y="T9"/>
                  </a:cxn>
                </a:cxnLst>
                <a:rect l="0" t="0" r="r" b="b"/>
                <a:pathLst>
                  <a:path w="22" h="14">
                    <a:moveTo>
                      <a:pt x="0" y="5"/>
                    </a:moveTo>
                    <a:lnTo>
                      <a:pt x="20" y="14"/>
                    </a:lnTo>
                    <a:lnTo>
                      <a:pt x="22" y="7"/>
                    </a:lnTo>
                    <a:lnTo>
                      <a:pt x="10" y="0"/>
                    </a:lnTo>
                    <a:lnTo>
                      <a:pt x="0"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3" name="Freeform 3661">
                <a:extLst>
                  <a:ext uri="{FF2B5EF4-FFF2-40B4-BE49-F238E27FC236}">
                    <a16:creationId xmlns:a16="http://schemas.microsoft.com/office/drawing/2014/main" id="{568EC983-A5B7-401F-9581-FE85EBB00F96}"/>
                  </a:ext>
                </a:extLst>
              </p:cNvPr>
              <p:cNvSpPr>
                <a:spLocks/>
              </p:cNvSpPr>
              <p:nvPr/>
            </p:nvSpPr>
            <p:spPr bwMode="auto">
              <a:xfrm>
                <a:off x="383" y="2015"/>
                <a:ext cx="22" cy="14"/>
              </a:xfrm>
              <a:custGeom>
                <a:avLst/>
                <a:gdLst>
                  <a:gd name="T0" fmla="*/ 0 w 22"/>
                  <a:gd name="T1" fmla="*/ 5 h 14"/>
                  <a:gd name="T2" fmla="*/ 20 w 22"/>
                  <a:gd name="T3" fmla="*/ 14 h 14"/>
                  <a:gd name="T4" fmla="*/ 22 w 22"/>
                  <a:gd name="T5" fmla="*/ 7 h 14"/>
                  <a:gd name="T6" fmla="*/ 10 w 22"/>
                  <a:gd name="T7" fmla="*/ 0 h 14"/>
                  <a:gd name="T8" fmla="*/ 0 w 22"/>
                  <a:gd name="T9" fmla="*/ 5 h 14"/>
                </a:gdLst>
                <a:ahLst/>
                <a:cxnLst>
                  <a:cxn ang="0">
                    <a:pos x="T0" y="T1"/>
                  </a:cxn>
                  <a:cxn ang="0">
                    <a:pos x="T2" y="T3"/>
                  </a:cxn>
                  <a:cxn ang="0">
                    <a:pos x="T4" y="T5"/>
                  </a:cxn>
                  <a:cxn ang="0">
                    <a:pos x="T6" y="T7"/>
                  </a:cxn>
                  <a:cxn ang="0">
                    <a:pos x="T8" y="T9"/>
                  </a:cxn>
                </a:cxnLst>
                <a:rect l="0" t="0" r="r" b="b"/>
                <a:pathLst>
                  <a:path w="22" h="14">
                    <a:moveTo>
                      <a:pt x="0" y="5"/>
                    </a:moveTo>
                    <a:lnTo>
                      <a:pt x="20" y="14"/>
                    </a:lnTo>
                    <a:lnTo>
                      <a:pt x="22" y="7"/>
                    </a:lnTo>
                    <a:lnTo>
                      <a:pt x="10" y="0"/>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4" name="Freeform 3662">
                <a:extLst>
                  <a:ext uri="{FF2B5EF4-FFF2-40B4-BE49-F238E27FC236}">
                    <a16:creationId xmlns:a16="http://schemas.microsoft.com/office/drawing/2014/main" id="{1BB33A24-CFB5-4E6F-8CD7-0DF76F7FD062}"/>
                  </a:ext>
                </a:extLst>
              </p:cNvPr>
              <p:cNvSpPr>
                <a:spLocks/>
              </p:cNvSpPr>
              <p:nvPr/>
            </p:nvSpPr>
            <p:spPr bwMode="auto">
              <a:xfrm>
                <a:off x="266" y="1594"/>
                <a:ext cx="22" cy="14"/>
              </a:xfrm>
              <a:custGeom>
                <a:avLst/>
                <a:gdLst>
                  <a:gd name="T0" fmla="*/ 22 w 22"/>
                  <a:gd name="T1" fmla="*/ 9 h 14"/>
                  <a:gd name="T2" fmla="*/ 0 w 22"/>
                  <a:gd name="T3" fmla="*/ 0 h 14"/>
                  <a:gd name="T4" fmla="*/ 3 w 22"/>
                  <a:gd name="T5" fmla="*/ 9 h 14"/>
                  <a:gd name="T6" fmla="*/ 12 w 22"/>
                  <a:gd name="T7" fmla="*/ 14 h 14"/>
                  <a:gd name="T8" fmla="*/ 22 w 22"/>
                  <a:gd name="T9" fmla="*/ 9 h 14"/>
                </a:gdLst>
                <a:ahLst/>
                <a:cxnLst>
                  <a:cxn ang="0">
                    <a:pos x="T0" y="T1"/>
                  </a:cxn>
                  <a:cxn ang="0">
                    <a:pos x="T2" y="T3"/>
                  </a:cxn>
                  <a:cxn ang="0">
                    <a:pos x="T4" y="T5"/>
                  </a:cxn>
                  <a:cxn ang="0">
                    <a:pos x="T6" y="T7"/>
                  </a:cxn>
                  <a:cxn ang="0">
                    <a:pos x="T8" y="T9"/>
                  </a:cxn>
                </a:cxnLst>
                <a:rect l="0" t="0" r="r" b="b"/>
                <a:pathLst>
                  <a:path w="22" h="14">
                    <a:moveTo>
                      <a:pt x="22" y="9"/>
                    </a:moveTo>
                    <a:lnTo>
                      <a:pt x="0" y="0"/>
                    </a:lnTo>
                    <a:lnTo>
                      <a:pt x="3" y="9"/>
                    </a:lnTo>
                    <a:lnTo>
                      <a:pt x="12" y="14"/>
                    </a:lnTo>
                    <a:lnTo>
                      <a:pt x="22" y="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5" name="Freeform 3663">
                <a:extLst>
                  <a:ext uri="{FF2B5EF4-FFF2-40B4-BE49-F238E27FC236}">
                    <a16:creationId xmlns:a16="http://schemas.microsoft.com/office/drawing/2014/main" id="{C8DD5F36-39CF-4797-A373-86046B3C358A}"/>
                  </a:ext>
                </a:extLst>
              </p:cNvPr>
              <p:cNvSpPr>
                <a:spLocks/>
              </p:cNvSpPr>
              <p:nvPr/>
            </p:nvSpPr>
            <p:spPr bwMode="auto">
              <a:xfrm>
                <a:off x="338" y="1634"/>
                <a:ext cx="48" cy="26"/>
              </a:xfrm>
              <a:custGeom>
                <a:avLst/>
                <a:gdLst>
                  <a:gd name="T0" fmla="*/ 0 w 48"/>
                  <a:gd name="T1" fmla="*/ 5 h 26"/>
                  <a:gd name="T2" fmla="*/ 38 w 48"/>
                  <a:gd name="T3" fmla="*/ 26 h 26"/>
                  <a:gd name="T4" fmla="*/ 48 w 48"/>
                  <a:gd name="T5" fmla="*/ 22 h 26"/>
                  <a:gd name="T6" fmla="*/ 10 w 48"/>
                  <a:gd name="T7" fmla="*/ 0 h 26"/>
                  <a:gd name="T8" fmla="*/ 0 w 48"/>
                  <a:gd name="T9" fmla="*/ 5 h 26"/>
                </a:gdLst>
                <a:ahLst/>
                <a:cxnLst>
                  <a:cxn ang="0">
                    <a:pos x="T0" y="T1"/>
                  </a:cxn>
                  <a:cxn ang="0">
                    <a:pos x="T2" y="T3"/>
                  </a:cxn>
                  <a:cxn ang="0">
                    <a:pos x="T4" y="T5"/>
                  </a:cxn>
                  <a:cxn ang="0">
                    <a:pos x="T6" y="T7"/>
                  </a:cxn>
                  <a:cxn ang="0">
                    <a:pos x="T8" y="T9"/>
                  </a:cxn>
                </a:cxnLst>
                <a:rect l="0" t="0" r="r" b="b"/>
                <a:pathLst>
                  <a:path w="48" h="26">
                    <a:moveTo>
                      <a:pt x="0" y="5"/>
                    </a:moveTo>
                    <a:lnTo>
                      <a:pt x="38" y="26"/>
                    </a:lnTo>
                    <a:lnTo>
                      <a:pt x="48" y="22"/>
                    </a:lnTo>
                    <a:lnTo>
                      <a:pt x="10" y="0"/>
                    </a:lnTo>
                    <a:lnTo>
                      <a:pt x="0"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6" name="Freeform 3664">
                <a:extLst>
                  <a:ext uri="{FF2B5EF4-FFF2-40B4-BE49-F238E27FC236}">
                    <a16:creationId xmlns:a16="http://schemas.microsoft.com/office/drawing/2014/main" id="{DACC1C62-92AC-4914-B092-605C77CEDA92}"/>
                  </a:ext>
                </a:extLst>
              </p:cNvPr>
              <p:cNvSpPr>
                <a:spLocks/>
              </p:cNvSpPr>
              <p:nvPr/>
            </p:nvSpPr>
            <p:spPr bwMode="auto">
              <a:xfrm>
                <a:off x="338" y="1634"/>
                <a:ext cx="48" cy="26"/>
              </a:xfrm>
              <a:custGeom>
                <a:avLst/>
                <a:gdLst>
                  <a:gd name="T0" fmla="*/ 0 w 48"/>
                  <a:gd name="T1" fmla="*/ 5 h 26"/>
                  <a:gd name="T2" fmla="*/ 38 w 48"/>
                  <a:gd name="T3" fmla="*/ 26 h 26"/>
                  <a:gd name="T4" fmla="*/ 48 w 48"/>
                  <a:gd name="T5" fmla="*/ 22 h 26"/>
                  <a:gd name="T6" fmla="*/ 10 w 48"/>
                  <a:gd name="T7" fmla="*/ 0 h 26"/>
                  <a:gd name="T8" fmla="*/ 0 w 48"/>
                  <a:gd name="T9" fmla="*/ 5 h 26"/>
                </a:gdLst>
                <a:ahLst/>
                <a:cxnLst>
                  <a:cxn ang="0">
                    <a:pos x="T0" y="T1"/>
                  </a:cxn>
                  <a:cxn ang="0">
                    <a:pos x="T2" y="T3"/>
                  </a:cxn>
                  <a:cxn ang="0">
                    <a:pos x="T4" y="T5"/>
                  </a:cxn>
                  <a:cxn ang="0">
                    <a:pos x="T6" y="T7"/>
                  </a:cxn>
                  <a:cxn ang="0">
                    <a:pos x="T8" y="T9"/>
                  </a:cxn>
                </a:cxnLst>
                <a:rect l="0" t="0" r="r" b="b"/>
                <a:pathLst>
                  <a:path w="48" h="26">
                    <a:moveTo>
                      <a:pt x="0" y="5"/>
                    </a:moveTo>
                    <a:lnTo>
                      <a:pt x="38" y="26"/>
                    </a:lnTo>
                    <a:lnTo>
                      <a:pt x="48" y="22"/>
                    </a:lnTo>
                    <a:lnTo>
                      <a:pt x="10" y="0"/>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7" name="Freeform 3665">
                <a:extLst>
                  <a:ext uri="{FF2B5EF4-FFF2-40B4-BE49-F238E27FC236}">
                    <a16:creationId xmlns:a16="http://schemas.microsoft.com/office/drawing/2014/main" id="{AB94B5F4-9482-4A66-B3D1-AE5124826BF4}"/>
                  </a:ext>
                </a:extLst>
              </p:cNvPr>
              <p:cNvSpPr>
                <a:spLocks/>
              </p:cNvSpPr>
              <p:nvPr/>
            </p:nvSpPr>
            <p:spPr bwMode="auto">
              <a:xfrm>
                <a:off x="436" y="1687"/>
                <a:ext cx="36" cy="21"/>
              </a:xfrm>
              <a:custGeom>
                <a:avLst/>
                <a:gdLst>
                  <a:gd name="T0" fmla="*/ 0 w 36"/>
                  <a:gd name="T1" fmla="*/ 4 h 21"/>
                  <a:gd name="T2" fmla="*/ 36 w 36"/>
                  <a:gd name="T3" fmla="*/ 21 h 21"/>
                  <a:gd name="T4" fmla="*/ 36 w 36"/>
                  <a:gd name="T5" fmla="*/ 14 h 21"/>
                  <a:gd name="T6" fmla="*/ 10 w 36"/>
                  <a:gd name="T7" fmla="*/ 0 h 21"/>
                  <a:gd name="T8" fmla="*/ 0 w 36"/>
                  <a:gd name="T9" fmla="*/ 4 h 21"/>
                </a:gdLst>
                <a:ahLst/>
                <a:cxnLst>
                  <a:cxn ang="0">
                    <a:pos x="T0" y="T1"/>
                  </a:cxn>
                  <a:cxn ang="0">
                    <a:pos x="T2" y="T3"/>
                  </a:cxn>
                  <a:cxn ang="0">
                    <a:pos x="T4" y="T5"/>
                  </a:cxn>
                  <a:cxn ang="0">
                    <a:pos x="T6" y="T7"/>
                  </a:cxn>
                  <a:cxn ang="0">
                    <a:pos x="T8" y="T9"/>
                  </a:cxn>
                </a:cxnLst>
                <a:rect l="0" t="0" r="r" b="b"/>
                <a:pathLst>
                  <a:path w="36" h="21">
                    <a:moveTo>
                      <a:pt x="0" y="4"/>
                    </a:moveTo>
                    <a:lnTo>
                      <a:pt x="36" y="21"/>
                    </a:lnTo>
                    <a:lnTo>
                      <a:pt x="36" y="14"/>
                    </a:lnTo>
                    <a:lnTo>
                      <a:pt x="10" y="0"/>
                    </a:lnTo>
                    <a:lnTo>
                      <a:pt x="0" y="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8" name="Freeform 3666">
                <a:extLst>
                  <a:ext uri="{FF2B5EF4-FFF2-40B4-BE49-F238E27FC236}">
                    <a16:creationId xmlns:a16="http://schemas.microsoft.com/office/drawing/2014/main" id="{7FE6A2B0-49D7-434A-A9D5-D5A43A806B80}"/>
                  </a:ext>
                </a:extLst>
              </p:cNvPr>
              <p:cNvSpPr>
                <a:spLocks/>
              </p:cNvSpPr>
              <p:nvPr/>
            </p:nvSpPr>
            <p:spPr bwMode="auto">
              <a:xfrm>
                <a:off x="288" y="1608"/>
                <a:ext cx="50" cy="26"/>
              </a:xfrm>
              <a:custGeom>
                <a:avLst/>
                <a:gdLst>
                  <a:gd name="T0" fmla="*/ 7 w 50"/>
                  <a:gd name="T1" fmla="*/ 0 h 26"/>
                  <a:gd name="T2" fmla="*/ 0 w 50"/>
                  <a:gd name="T3" fmla="*/ 5 h 26"/>
                  <a:gd name="T4" fmla="*/ 40 w 50"/>
                  <a:gd name="T5" fmla="*/ 26 h 26"/>
                  <a:gd name="T6" fmla="*/ 50 w 50"/>
                  <a:gd name="T7" fmla="*/ 24 h 26"/>
                  <a:gd name="T8" fmla="*/ 7 w 50"/>
                  <a:gd name="T9" fmla="*/ 0 h 26"/>
                </a:gdLst>
                <a:ahLst/>
                <a:cxnLst>
                  <a:cxn ang="0">
                    <a:pos x="T0" y="T1"/>
                  </a:cxn>
                  <a:cxn ang="0">
                    <a:pos x="T2" y="T3"/>
                  </a:cxn>
                  <a:cxn ang="0">
                    <a:pos x="T4" y="T5"/>
                  </a:cxn>
                  <a:cxn ang="0">
                    <a:pos x="T6" y="T7"/>
                  </a:cxn>
                  <a:cxn ang="0">
                    <a:pos x="T8" y="T9"/>
                  </a:cxn>
                </a:cxnLst>
                <a:rect l="0" t="0" r="r" b="b"/>
                <a:pathLst>
                  <a:path w="50" h="26">
                    <a:moveTo>
                      <a:pt x="7" y="0"/>
                    </a:moveTo>
                    <a:lnTo>
                      <a:pt x="0" y="5"/>
                    </a:lnTo>
                    <a:lnTo>
                      <a:pt x="40" y="26"/>
                    </a:lnTo>
                    <a:lnTo>
                      <a:pt x="50" y="24"/>
                    </a:lnTo>
                    <a:lnTo>
                      <a:pt x="7"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9" name="Freeform 3667">
                <a:extLst>
                  <a:ext uri="{FF2B5EF4-FFF2-40B4-BE49-F238E27FC236}">
                    <a16:creationId xmlns:a16="http://schemas.microsoft.com/office/drawing/2014/main" id="{2A90E6AF-CE5C-496D-8BCA-2899C04AF068}"/>
                  </a:ext>
                </a:extLst>
              </p:cNvPr>
              <p:cNvSpPr>
                <a:spLocks/>
              </p:cNvSpPr>
              <p:nvPr/>
            </p:nvSpPr>
            <p:spPr bwMode="auto">
              <a:xfrm>
                <a:off x="288" y="1608"/>
                <a:ext cx="50" cy="26"/>
              </a:xfrm>
              <a:custGeom>
                <a:avLst/>
                <a:gdLst>
                  <a:gd name="T0" fmla="*/ 7 w 50"/>
                  <a:gd name="T1" fmla="*/ 0 h 26"/>
                  <a:gd name="T2" fmla="*/ 0 w 50"/>
                  <a:gd name="T3" fmla="*/ 5 h 26"/>
                  <a:gd name="T4" fmla="*/ 40 w 50"/>
                  <a:gd name="T5" fmla="*/ 26 h 26"/>
                  <a:gd name="T6" fmla="*/ 50 w 50"/>
                  <a:gd name="T7" fmla="*/ 24 h 26"/>
                  <a:gd name="T8" fmla="*/ 7 w 50"/>
                  <a:gd name="T9" fmla="*/ 0 h 26"/>
                </a:gdLst>
                <a:ahLst/>
                <a:cxnLst>
                  <a:cxn ang="0">
                    <a:pos x="T0" y="T1"/>
                  </a:cxn>
                  <a:cxn ang="0">
                    <a:pos x="T2" y="T3"/>
                  </a:cxn>
                  <a:cxn ang="0">
                    <a:pos x="T4" y="T5"/>
                  </a:cxn>
                  <a:cxn ang="0">
                    <a:pos x="T6" y="T7"/>
                  </a:cxn>
                  <a:cxn ang="0">
                    <a:pos x="T8" y="T9"/>
                  </a:cxn>
                </a:cxnLst>
                <a:rect l="0" t="0" r="r" b="b"/>
                <a:pathLst>
                  <a:path w="50" h="26">
                    <a:moveTo>
                      <a:pt x="7" y="0"/>
                    </a:moveTo>
                    <a:lnTo>
                      <a:pt x="0" y="5"/>
                    </a:lnTo>
                    <a:lnTo>
                      <a:pt x="40" y="26"/>
                    </a:lnTo>
                    <a:lnTo>
                      <a:pt x="50" y="24"/>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0" name="Freeform 3668">
                <a:extLst>
                  <a:ext uri="{FF2B5EF4-FFF2-40B4-BE49-F238E27FC236}">
                    <a16:creationId xmlns:a16="http://schemas.microsoft.com/office/drawing/2014/main" id="{429F55A2-49EE-428B-B5C3-87B1B1E8CED5}"/>
                  </a:ext>
                </a:extLst>
              </p:cNvPr>
              <p:cNvSpPr>
                <a:spLocks/>
              </p:cNvSpPr>
              <p:nvPr/>
            </p:nvSpPr>
            <p:spPr bwMode="auto">
              <a:xfrm>
                <a:off x="386" y="1660"/>
                <a:ext cx="50" cy="27"/>
              </a:xfrm>
              <a:custGeom>
                <a:avLst/>
                <a:gdLst>
                  <a:gd name="T0" fmla="*/ 0 w 50"/>
                  <a:gd name="T1" fmla="*/ 5 h 27"/>
                  <a:gd name="T2" fmla="*/ 43 w 50"/>
                  <a:gd name="T3" fmla="*/ 27 h 27"/>
                  <a:gd name="T4" fmla="*/ 50 w 50"/>
                  <a:gd name="T5" fmla="*/ 22 h 27"/>
                  <a:gd name="T6" fmla="*/ 9 w 50"/>
                  <a:gd name="T7" fmla="*/ 0 h 27"/>
                  <a:gd name="T8" fmla="*/ 0 w 50"/>
                  <a:gd name="T9" fmla="*/ 5 h 27"/>
                </a:gdLst>
                <a:ahLst/>
                <a:cxnLst>
                  <a:cxn ang="0">
                    <a:pos x="T0" y="T1"/>
                  </a:cxn>
                  <a:cxn ang="0">
                    <a:pos x="T2" y="T3"/>
                  </a:cxn>
                  <a:cxn ang="0">
                    <a:pos x="T4" y="T5"/>
                  </a:cxn>
                  <a:cxn ang="0">
                    <a:pos x="T6" y="T7"/>
                  </a:cxn>
                  <a:cxn ang="0">
                    <a:pos x="T8" y="T9"/>
                  </a:cxn>
                </a:cxnLst>
                <a:rect l="0" t="0" r="r" b="b"/>
                <a:pathLst>
                  <a:path w="50" h="27">
                    <a:moveTo>
                      <a:pt x="0" y="5"/>
                    </a:moveTo>
                    <a:lnTo>
                      <a:pt x="43" y="27"/>
                    </a:lnTo>
                    <a:lnTo>
                      <a:pt x="50" y="22"/>
                    </a:lnTo>
                    <a:lnTo>
                      <a:pt x="9" y="0"/>
                    </a:lnTo>
                    <a:lnTo>
                      <a:pt x="0"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1" name="Freeform 3669">
                <a:extLst>
                  <a:ext uri="{FF2B5EF4-FFF2-40B4-BE49-F238E27FC236}">
                    <a16:creationId xmlns:a16="http://schemas.microsoft.com/office/drawing/2014/main" id="{7231F362-73F1-432A-93B3-4C35BF385829}"/>
                  </a:ext>
                </a:extLst>
              </p:cNvPr>
              <p:cNvSpPr>
                <a:spLocks/>
              </p:cNvSpPr>
              <p:nvPr/>
            </p:nvSpPr>
            <p:spPr bwMode="auto">
              <a:xfrm>
                <a:off x="386" y="1660"/>
                <a:ext cx="50" cy="27"/>
              </a:xfrm>
              <a:custGeom>
                <a:avLst/>
                <a:gdLst>
                  <a:gd name="T0" fmla="*/ 0 w 50"/>
                  <a:gd name="T1" fmla="*/ 5 h 27"/>
                  <a:gd name="T2" fmla="*/ 43 w 50"/>
                  <a:gd name="T3" fmla="*/ 27 h 27"/>
                  <a:gd name="T4" fmla="*/ 50 w 50"/>
                  <a:gd name="T5" fmla="*/ 22 h 27"/>
                  <a:gd name="T6" fmla="*/ 9 w 50"/>
                  <a:gd name="T7" fmla="*/ 0 h 27"/>
                  <a:gd name="T8" fmla="*/ 0 w 50"/>
                  <a:gd name="T9" fmla="*/ 5 h 27"/>
                </a:gdLst>
                <a:ahLst/>
                <a:cxnLst>
                  <a:cxn ang="0">
                    <a:pos x="T0" y="T1"/>
                  </a:cxn>
                  <a:cxn ang="0">
                    <a:pos x="T2" y="T3"/>
                  </a:cxn>
                  <a:cxn ang="0">
                    <a:pos x="T4" y="T5"/>
                  </a:cxn>
                  <a:cxn ang="0">
                    <a:pos x="T6" y="T7"/>
                  </a:cxn>
                  <a:cxn ang="0">
                    <a:pos x="T8" y="T9"/>
                  </a:cxn>
                </a:cxnLst>
                <a:rect l="0" t="0" r="r" b="b"/>
                <a:pathLst>
                  <a:path w="50" h="27">
                    <a:moveTo>
                      <a:pt x="0" y="5"/>
                    </a:moveTo>
                    <a:lnTo>
                      <a:pt x="43" y="27"/>
                    </a:lnTo>
                    <a:lnTo>
                      <a:pt x="50" y="22"/>
                    </a:lnTo>
                    <a:lnTo>
                      <a:pt x="9" y="0"/>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2" name="Freeform 3670">
                <a:extLst>
                  <a:ext uri="{FF2B5EF4-FFF2-40B4-BE49-F238E27FC236}">
                    <a16:creationId xmlns:a16="http://schemas.microsoft.com/office/drawing/2014/main" id="{7812BB1F-C913-44E0-9BD3-FD3BADA79D1F}"/>
                  </a:ext>
                </a:extLst>
              </p:cNvPr>
              <p:cNvSpPr>
                <a:spLocks/>
              </p:cNvSpPr>
              <p:nvPr/>
            </p:nvSpPr>
            <p:spPr bwMode="auto">
              <a:xfrm>
                <a:off x="137" y="968"/>
                <a:ext cx="29" cy="17"/>
              </a:xfrm>
              <a:custGeom>
                <a:avLst/>
                <a:gdLst>
                  <a:gd name="T0" fmla="*/ 12 w 12"/>
                  <a:gd name="T1" fmla="*/ 4 h 7"/>
                  <a:gd name="T2" fmla="*/ 6 w 12"/>
                  <a:gd name="T3" fmla="*/ 0 h 7"/>
                  <a:gd name="T4" fmla="*/ 1 w 12"/>
                  <a:gd name="T5" fmla="*/ 0 h 7"/>
                  <a:gd name="T6" fmla="*/ 0 w 12"/>
                  <a:gd name="T7" fmla="*/ 1 h 7"/>
                  <a:gd name="T8" fmla="*/ 11 w 12"/>
                  <a:gd name="T9" fmla="*/ 7 h 7"/>
                  <a:gd name="T10" fmla="*/ 12 w 12"/>
                  <a:gd name="T11" fmla="*/ 4 h 7"/>
                </a:gdLst>
                <a:ahLst/>
                <a:cxnLst>
                  <a:cxn ang="0">
                    <a:pos x="T0" y="T1"/>
                  </a:cxn>
                  <a:cxn ang="0">
                    <a:pos x="T2" y="T3"/>
                  </a:cxn>
                  <a:cxn ang="0">
                    <a:pos x="T4" y="T5"/>
                  </a:cxn>
                  <a:cxn ang="0">
                    <a:pos x="T6" y="T7"/>
                  </a:cxn>
                  <a:cxn ang="0">
                    <a:pos x="T8" y="T9"/>
                  </a:cxn>
                  <a:cxn ang="0">
                    <a:pos x="T10" y="T11"/>
                  </a:cxn>
                </a:cxnLst>
                <a:rect l="0" t="0" r="r" b="b"/>
                <a:pathLst>
                  <a:path w="12" h="7">
                    <a:moveTo>
                      <a:pt x="12" y="4"/>
                    </a:moveTo>
                    <a:cubicBezTo>
                      <a:pt x="6" y="0"/>
                      <a:pt x="6" y="0"/>
                      <a:pt x="6" y="0"/>
                    </a:cubicBezTo>
                    <a:cubicBezTo>
                      <a:pt x="1" y="0"/>
                      <a:pt x="1" y="0"/>
                      <a:pt x="1" y="0"/>
                    </a:cubicBezTo>
                    <a:cubicBezTo>
                      <a:pt x="1" y="0"/>
                      <a:pt x="0" y="0"/>
                      <a:pt x="0" y="1"/>
                    </a:cubicBezTo>
                    <a:cubicBezTo>
                      <a:pt x="11" y="7"/>
                      <a:pt x="11" y="7"/>
                      <a:pt x="11" y="7"/>
                    </a:cubicBezTo>
                    <a:lnTo>
                      <a:pt x="12" y="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3" name="Freeform 3671">
                <a:extLst>
                  <a:ext uri="{FF2B5EF4-FFF2-40B4-BE49-F238E27FC236}">
                    <a16:creationId xmlns:a16="http://schemas.microsoft.com/office/drawing/2014/main" id="{63B6C586-2F25-4C16-A856-B92FF69C53EE}"/>
                  </a:ext>
                </a:extLst>
              </p:cNvPr>
              <p:cNvSpPr>
                <a:spLocks/>
              </p:cNvSpPr>
              <p:nvPr/>
            </p:nvSpPr>
            <p:spPr bwMode="auto">
              <a:xfrm>
                <a:off x="171" y="980"/>
                <a:ext cx="67" cy="38"/>
              </a:xfrm>
              <a:custGeom>
                <a:avLst/>
                <a:gdLst>
                  <a:gd name="T0" fmla="*/ 2 w 67"/>
                  <a:gd name="T1" fmla="*/ 0 h 38"/>
                  <a:gd name="T2" fmla="*/ 0 w 67"/>
                  <a:gd name="T3" fmla="*/ 7 h 38"/>
                  <a:gd name="T4" fmla="*/ 60 w 67"/>
                  <a:gd name="T5" fmla="*/ 38 h 38"/>
                  <a:gd name="T6" fmla="*/ 67 w 67"/>
                  <a:gd name="T7" fmla="*/ 33 h 38"/>
                  <a:gd name="T8" fmla="*/ 2 w 67"/>
                  <a:gd name="T9" fmla="*/ 0 h 38"/>
                </a:gdLst>
                <a:ahLst/>
                <a:cxnLst>
                  <a:cxn ang="0">
                    <a:pos x="T0" y="T1"/>
                  </a:cxn>
                  <a:cxn ang="0">
                    <a:pos x="T2" y="T3"/>
                  </a:cxn>
                  <a:cxn ang="0">
                    <a:pos x="T4" y="T5"/>
                  </a:cxn>
                  <a:cxn ang="0">
                    <a:pos x="T6" y="T7"/>
                  </a:cxn>
                  <a:cxn ang="0">
                    <a:pos x="T8" y="T9"/>
                  </a:cxn>
                </a:cxnLst>
                <a:rect l="0" t="0" r="r" b="b"/>
                <a:pathLst>
                  <a:path w="67" h="38">
                    <a:moveTo>
                      <a:pt x="2" y="0"/>
                    </a:moveTo>
                    <a:lnTo>
                      <a:pt x="0" y="7"/>
                    </a:lnTo>
                    <a:lnTo>
                      <a:pt x="60" y="38"/>
                    </a:lnTo>
                    <a:lnTo>
                      <a:pt x="67" y="33"/>
                    </a:lnTo>
                    <a:lnTo>
                      <a:pt x="2"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4" name="Freeform 3672">
                <a:extLst>
                  <a:ext uri="{FF2B5EF4-FFF2-40B4-BE49-F238E27FC236}">
                    <a16:creationId xmlns:a16="http://schemas.microsoft.com/office/drawing/2014/main" id="{E719EBAE-DE0F-4E02-8C83-88476136C4E4}"/>
                  </a:ext>
                </a:extLst>
              </p:cNvPr>
              <p:cNvSpPr>
                <a:spLocks/>
              </p:cNvSpPr>
              <p:nvPr/>
            </p:nvSpPr>
            <p:spPr bwMode="auto">
              <a:xfrm>
                <a:off x="489" y="1149"/>
                <a:ext cx="45" cy="24"/>
              </a:xfrm>
              <a:custGeom>
                <a:avLst/>
                <a:gdLst>
                  <a:gd name="T0" fmla="*/ 0 w 45"/>
                  <a:gd name="T1" fmla="*/ 2 h 24"/>
                  <a:gd name="T2" fmla="*/ 38 w 45"/>
                  <a:gd name="T3" fmla="*/ 24 h 24"/>
                  <a:gd name="T4" fmla="*/ 45 w 45"/>
                  <a:gd name="T5" fmla="*/ 19 h 24"/>
                  <a:gd name="T6" fmla="*/ 9 w 45"/>
                  <a:gd name="T7" fmla="*/ 0 h 24"/>
                  <a:gd name="T8" fmla="*/ 0 w 45"/>
                  <a:gd name="T9" fmla="*/ 2 h 24"/>
                </a:gdLst>
                <a:ahLst/>
                <a:cxnLst>
                  <a:cxn ang="0">
                    <a:pos x="T0" y="T1"/>
                  </a:cxn>
                  <a:cxn ang="0">
                    <a:pos x="T2" y="T3"/>
                  </a:cxn>
                  <a:cxn ang="0">
                    <a:pos x="T4" y="T5"/>
                  </a:cxn>
                  <a:cxn ang="0">
                    <a:pos x="T6" y="T7"/>
                  </a:cxn>
                  <a:cxn ang="0">
                    <a:pos x="T8" y="T9"/>
                  </a:cxn>
                </a:cxnLst>
                <a:rect l="0" t="0" r="r" b="b"/>
                <a:pathLst>
                  <a:path w="45" h="24">
                    <a:moveTo>
                      <a:pt x="0" y="2"/>
                    </a:moveTo>
                    <a:lnTo>
                      <a:pt x="38" y="24"/>
                    </a:lnTo>
                    <a:lnTo>
                      <a:pt x="45" y="19"/>
                    </a:lnTo>
                    <a:lnTo>
                      <a:pt x="9" y="0"/>
                    </a:lnTo>
                    <a:lnTo>
                      <a:pt x="0" y="2"/>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5" name="Freeform 3673">
                <a:extLst>
                  <a:ext uri="{FF2B5EF4-FFF2-40B4-BE49-F238E27FC236}">
                    <a16:creationId xmlns:a16="http://schemas.microsoft.com/office/drawing/2014/main" id="{DB527D21-AD63-4627-887E-6BBAC7F8ABDE}"/>
                  </a:ext>
                </a:extLst>
              </p:cNvPr>
              <p:cNvSpPr>
                <a:spLocks/>
              </p:cNvSpPr>
              <p:nvPr/>
            </p:nvSpPr>
            <p:spPr bwMode="auto">
              <a:xfrm>
                <a:off x="338" y="1070"/>
                <a:ext cx="53" cy="27"/>
              </a:xfrm>
              <a:custGeom>
                <a:avLst/>
                <a:gdLst>
                  <a:gd name="T0" fmla="*/ 53 w 53"/>
                  <a:gd name="T1" fmla="*/ 22 h 27"/>
                  <a:gd name="T2" fmla="*/ 10 w 53"/>
                  <a:gd name="T3" fmla="*/ 0 h 27"/>
                  <a:gd name="T4" fmla="*/ 0 w 53"/>
                  <a:gd name="T5" fmla="*/ 5 h 27"/>
                  <a:gd name="T6" fmla="*/ 43 w 53"/>
                  <a:gd name="T7" fmla="*/ 27 h 27"/>
                  <a:gd name="T8" fmla="*/ 53 w 53"/>
                  <a:gd name="T9" fmla="*/ 22 h 27"/>
                </a:gdLst>
                <a:ahLst/>
                <a:cxnLst>
                  <a:cxn ang="0">
                    <a:pos x="T0" y="T1"/>
                  </a:cxn>
                  <a:cxn ang="0">
                    <a:pos x="T2" y="T3"/>
                  </a:cxn>
                  <a:cxn ang="0">
                    <a:pos x="T4" y="T5"/>
                  </a:cxn>
                  <a:cxn ang="0">
                    <a:pos x="T6" y="T7"/>
                  </a:cxn>
                  <a:cxn ang="0">
                    <a:pos x="T8" y="T9"/>
                  </a:cxn>
                </a:cxnLst>
                <a:rect l="0" t="0" r="r" b="b"/>
                <a:pathLst>
                  <a:path w="53" h="27">
                    <a:moveTo>
                      <a:pt x="53" y="22"/>
                    </a:moveTo>
                    <a:lnTo>
                      <a:pt x="10" y="0"/>
                    </a:lnTo>
                    <a:lnTo>
                      <a:pt x="0" y="5"/>
                    </a:lnTo>
                    <a:lnTo>
                      <a:pt x="43" y="27"/>
                    </a:lnTo>
                    <a:lnTo>
                      <a:pt x="53" y="22"/>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6" name="Freeform 3674">
                <a:extLst>
                  <a:ext uri="{FF2B5EF4-FFF2-40B4-BE49-F238E27FC236}">
                    <a16:creationId xmlns:a16="http://schemas.microsoft.com/office/drawing/2014/main" id="{7CDF0D8A-E61F-4B7C-A776-B191C0803485}"/>
                  </a:ext>
                </a:extLst>
              </p:cNvPr>
              <p:cNvSpPr>
                <a:spLocks/>
              </p:cNvSpPr>
              <p:nvPr/>
            </p:nvSpPr>
            <p:spPr bwMode="auto">
              <a:xfrm>
                <a:off x="338" y="1070"/>
                <a:ext cx="53" cy="27"/>
              </a:xfrm>
              <a:custGeom>
                <a:avLst/>
                <a:gdLst>
                  <a:gd name="T0" fmla="*/ 53 w 53"/>
                  <a:gd name="T1" fmla="*/ 22 h 27"/>
                  <a:gd name="T2" fmla="*/ 10 w 53"/>
                  <a:gd name="T3" fmla="*/ 0 h 27"/>
                  <a:gd name="T4" fmla="*/ 0 w 53"/>
                  <a:gd name="T5" fmla="*/ 5 h 27"/>
                  <a:gd name="T6" fmla="*/ 43 w 53"/>
                  <a:gd name="T7" fmla="*/ 27 h 27"/>
                  <a:gd name="T8" fmla="*/ 53 w 53"/>
                  <a:gd name="T9" fmla="*/ 22 h 27"/>
                </a:gdLst>
                <a:ahLst/>
                <a:cxnLst>
                  <a:cxn ang="0">
                    <a:pos x="T0" y="T1"/>
                  </a:cxn>
                  <a:cxn ang="0">
                    <a:pos x="T2" y="T3"/>
                  </a:cxn>
                  <a:cxn ang="0">
                    <a:pos x="T4" y="T5"/>
                  </a:cxn>
                  <a:cxn ang="0">
                    <a:pos x="T6" y="T7"/>
                  </a:cxn>
                  <a:cxn ang="0">
                    <a:pos x="T8" y="T9"/>
                  </a:cxn>
                </a:cxnLst>
                <a:rect l="0" t="0" r="r" b="b"/>
                <a:pathLst>
                  <a:path w="53" h="27">
                    <a:moveTo>
                      <a:pt x="53" y="22"/>
                    </a:moveTo>
                    <a:lnTo>
                      <a:pt x="10" y="0"/>
                    </a:lnTo>
                    <a:lnTo>
                      <a:pt x="0" y="5"/>
                    </a:lnTo>
                    <a:lnTo>
                      <a:pt x="43" y="27"/>
                    </a:lnTo>
                    <a:lnTo>
                      <a:pt x="53"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7" name="Freeform 3675">
                <a:extLst>
                  <a:ext uri="{FF2B5EF4-FFF2-40B4-BE49-F238E27FC236}">
                    <a16:creationId xmlns:a16="http://schemas.microsoft.com/office/drawing/2014/main" id="{06F24B31-DE6F-4BDE-B33E-57D7C9EF755C}"/>
                  </a:ext>
                </a:extLst>
              </p:cNvPr>
              <p:cNvSpPr>
                <a:spLocks/>
              </p:cNvSpPr>
              <p:nvPr/>
            </p:nvSpPr>
            <p:spPr bwMode="auto">
              <a:xfrm>
                <a:off x="391" y="1097"/>
                <a:ext cx="45" cy="23"/>
              </a:xfrm>
              <a:custGeom>
                <a:avLst/>
                <a:gdLst>
                  <a:gd name="T0" fmla="*/ 0 w 45"/>
                  <a:gd name="T1" fmla="*/ 4 h 23"/>
                  <a:gd name="T2" fmla="*/ 38 w 45"/>
                  <a:gd name="T3" fmla="*/ 23 h 23"/>
                  <a:gd name="T4" fmla="*/ 45 w 45"/>
                  <a:gd name="T5" fmla="*/ 21 h 23"/>
                  <a:gd name="T6" fmla="*/ 7 w 45"/>
                  <a:gd name="T7" fmla="*/ 0 h 23"/>
                  <a:gd name="T8" fmla="*/ 0 w 45"/>
                  <a:gd name="T9" fmla="*/ 4 h 23"/>
                </a:gdLst>
                <a:ahLst/>
                <a:cxnLst>
                  <a:cxn ang="0">
                    <a:pos x="T0" y="T1"/>
                  </a:cxn>
                  <a:cxn ang="0">
                    <a:pos x="T2" y="T3"/>
                  </a:cxn>
                  <a:cxn ang="0">
                    <a:pos x="T4" y="T5"/>
                  </a:cxn>
                  <a:cxn ang="0">
                    <a:pos x="T6" y="T7"/>
                  </a:cxn>
                  <a:cxn ang="0">
                    <a:pos x="T8" y="T9"/>
                  </a:cxn>
                </a:cxnLst>
                <a:rect l="0" t="0" r="r" b="b"/>
                <a:pathLst>
                  <a:path w="45" h="23">
                    <a:moveTo>
                      <a:pt x="0" y="4"/>
                    </a:moveTo>
                    <a:lnTo>
                      <a:pt x="38" y="23"/>
                    </a:lnTo>
                    <a:lnTo>
                      <a:pt x="45" y="21"/>
                    </a:lnTo>
                    <a:lnTo>
                      <a:pt x="7" y="0"/>
                    </a:lnTo>
                    <a:lnTo>
                      <a:pt x="0" y="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8" name="Freeform 3676">
                <a:extLst>
                  <a:ext uri="{FF2B5EF4-FFF2-40B4-BE49-F238E27FC236}">
                    <a16:creationId xmlns:a16="http://schemas.microsoft.com/office/drawing/2014/main" id="{601BE519-2787-4886-B8DB-08B846CD5EBB}"/>
                  </a:ext>
                </a:extLst>
              </p:cNvPr>
              <p:cNvSpPr>
                <a:spLocks/>
              </p:cNvSpPr>
              <p:nvPr/>
            </p:nvSpPr>
            <p:spPr bwMode="auto">
              <a:xfrm>
                <a:off x="391" y="1097"/>
                <a:ext cx="45" cy="23"/>
              </a:xfrm>
              <a:custGeom>
                <a:avLst/>
                <a:gdLst>
                  <a:gd name="T0" fmla="*/ 0 w 45"/>
                  <a:gd name="T1" fmla="*/ 4 h 23"/>
                  <a:gd name="T2" fmla="*/ 38 w 45"/>
                  <a:gd name="T3" fmla="*/ 23 h 23"/>
                  <a:gd name="T4" fmla="*/ 45 w 45"/>
                  <a:gd name="T5" fmla="*/ 21 h 23"/>
                  <a:gd name="T6" fmla="*/ 7 w 45"/>
                  <a:gd name="T7" fmla="*/ 0 h 23"/>
                  <a:gd name="T8" fmla="*/ 0 w 45"/>
                  <a:gd name="T9" fmla="*/ 4 h 23"/>
                </a:gdLst>
                <a:ahLst/>
                <a:cxnLst>
                  <a:cxn ang="0">
                    <a:pos x="T0" y="T1"/>
                  </a:cxn>
                  <a:cxn ang="0">
                    <a:pos x="T2" y="T3"/>
                  </a:cxn>
                  <a:cxn ang="0">
                    <a:pos x="T4" y="T5"/>
                  </a:cxn>
                  <a:cxn ang="0">
                    <a:pos x="T6" y="T7"/>
                  </a:cxn>
                  <a:cxn ang="0">
                    <a:pos x="T8" y="T9"/>
                  </a:cxn>
                </a:cxnLst>
                <a:rect l="0" t="0" r="r" b="b"/>
                <a:pathLst>
                  <a:path w="45" h="23">
                    <a:moveTo>
                      <a:pt x="0" y="4"/>
                    </a:moveTo>
                    <a:lnTo>
                      <a:pt x="38" y="23"/>
                    </a:lnTo>
                    <a:lnTo>
                      <a:pt x="45" y="21"/>
                    </a:lnTo>
                    <a:lnTo>
                      <a:pt x="7" y="0"/>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9" name="Freeform 3677">
                <a:extLst>
                  <a:ext uri="{FF2B5EF4-FFF2-40B4-BE49-F238E27FC236}">
                    <a16:creationId xmlns:a16="http://schemas.microsoft.com/office/drawing/2014/main" id="{7F5A3E88-AD2E-4B2B-8331-5001A31CBC59}"/>
                  </a:ext>
                </a:extLst>
              </p:cNvPr>
              <p:cNvSpPr>
                <a:spLocks/>
              </p:cNvSpPr>
              <p:nvPr/>
            </p:nvSpPr>
            <p:spPr bwMode="auto">
              <a:xfrm>
                <a:off x="436" y="1120"/>
                <a:ext cx="53" cy="29"/>
              </a:xfrm>
              <a:custGeom>
                <a:avLst/>
                <a:gdLst>
                  <a:gd name="T0" fmla="*/ 43 w 53"/>
                  <a:gd name="T1" fmla="*/ 29 h 29"/>
                  <a:gd name="T2" fmla="*/ 53 w 53"/>
                  <a:gd name="T3" fmla="*/ 24 h 29"/>
                  <a:gd name="T4" fmla="*/ 10 w 53"/>
                  <a:gd name="T5" fmla="*/ 0 h 29"/>
                  <a:gd name="T6" fmla="*/ 0 w 53"/>
                  <a:gd name="T7" fmla="*/ 5 h 29"/>
                  <a:gd name="T8" fmla="*/ 43 w 53"/>
                  <a:gd name="T9" fmla="*/ 29 h 29"/>
                </a:gdLst>
                <a:ahLst/>
                <a:cxnLst>
                  <a:cxn ang="0">
                    <a:pos x="T0" y="T1"/>
                  </a:cxn>
                  <a:cxn ang="0">
                    <a:pos x="T2" y="T3"/>
                  </a:cxn>
                  <a:cxn ang="0">
                    <a:pos x="T4" y="T5"/>
                  </a:cxn>
                  <a:cxn ang="0">
                    <a:pos x="T6" y="T7"/>
                  </a:cxn>
                  <a:cxn ang="0">
                    <a:pos x="T8" y="T9"/>
                  </a:cxn>
                </a:cxnLst>
                <a:rect l="0" t="0" r="r" b="b"/>
                <a:pathLst>
                  <a:path w="53" h="29">
                    <a:moveTo>
                      <a:pt x="43" y="29"/>
                    </a:moveTo>
                    <a:lnTo>
                      <a:pt x="53" y="24"/>
                    </a:lnTo>
                    <a:lnTo>
                      <a:pt x="10" y="0"/>
                    </a:lnTo>
                    <a:lnTo>
                      <a:pt x="0" y="5"/>
                    </a:lnTo>
                    <a:lnTo>
                      <a:pt x="43" y="2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0" name="Freeform 3678">
                <a:extLst>
                  <a:ext uri="{FF2B5EF4-FFF2-40B4-BE49-F238E27FC236}">
                    <a16:creationId xmlns:a16="http://schemas.microsoft.com/office/drawing/2014/main" id="{20511485-EF1C-477C-8D9E-A7F1D5B6BEF1}"/>
                  </a:ext>
                </a:extLst>
              </p:cNvPr>
              <p:cNvSpPr>
                <a:spLocks/>
              </p:cNvSpPr>
              <p:nvPr/>
            </p:nvSpPr>
            <p:spPr bwMode="auto">
              <a:xfrm>
                <a:off x="436" y="1120"/>
                <a:ext cx="53" cy="29"/>
              </a:xfrm>
              <a:custGeom>
                <a:avLst/>
                <a:gdLst>
                  <a:gd name="T0" fmla="*/ 43 w 53"/>
                  <a:gd name="T1" fmla="*/ 29 h 29"/>
                  <a:gd name="T2" fmla="*/ 53 w 53"/>
                  <a:gd name="T3" fmla="*/ 24 h 29"/>
                  <a:gd name="T4" fmla="*/ 10 w 53"/>
                  <a:gd name="T5" fmla="*/ 0 h 29"/>
                  <a:gd name="T6" fmla="*/ 0 w 53"/>
                  <a:gd name="T7" fmla="*/ 5 h 29"/>
                  <a:gd name="T8" fmla="*/ 43 w 53"/>
                  <a:gd name="T9" fmla="*/ 29 h 29"/>
                </a:gdLst>
                <a:ahLst/>
                <a:cxnLst>
                  <a:cxn ang="0">
                    <a:pos x="T0" y="T1"/>
                  </a:cxn>
                  <a:cxn ang="0">
                    <a:pos x="T2" y="T3"/>
                  </a:cxn>
                  <a:cxn ang="0">
                    <a:pos x="T4" y="T5"/>
                  </a:cxn>
                  <a:cxn ang="0">
                    <a:pos x="T6" y="T7"/>
                  </a:cxn>
                  <a:cxn ang="0">
                    <a:pos x="T8" y="T9"/>
                  </a:cxn>
                </a:cxnLst>
                <a:rect l="0" t="0" r="r" b="b"/>
                <a:pathLst>
                  <a:path w="53" h="29">
                    <a:moveTo>
                      <a:pt x="43" y="29"/>
                    </a:moveTo>
                    <a:lnTo>
                      <a:pt x="53" y="24"/>
                    </a:lnTo>
                    <a:lnTo>
                      <a:pt x="10" y="0"/>
                    </a:lnTo>
                    <a:lnTo>
                      <a:pt x="0" y="5"/>
                    </a:lnTo>
                    <a:lnTo>
                      <a:pt x="43"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1" name="Freeform 3679">
                <a:extLst>
                  <a:ext uri="{FF2B5EF4-FFF2-40B4-BE49-F238E27FC236}">
                    <a16:creationId xmlns:a16="http://schemas.microsoft.com/office/drawing/2014/main" id="{3F8F2668-3ADB-4891-8CF2-E031B6C4DC42}"/>
                  </a:ext>
                </a:extLst>
              </p:cNvPr>
              <p:cNvSpPr>
                <a:spLocks/>
              </p:cNvSpPr>
              <p:nvPr/>
            </p:nvSpPr>
            <p:spPr bwMode="auto">
              <a:xfrm>
                <a:off x="290" y="1047"/>
                <a:ext cx="48" cy="23"/>
              </a:xfrm>
              <a:custGeom>
                <a:avLst/>
                <a:gdLst>
                  <a:gd name="T0" fmla="*/ 48 w 48"/>
                  <a:gd name="T1" fmla="*/ 19 h 23"/>
                  <a:gd name="T2" fmla="*/ 10 w 48"/>
                  <a:gd name="T3" fmla="*/ 0 h 23"/>
                  <a:gd name="T4" fmla="*/ 0 w 48"/>
                  <a:gd name="T5" fmla="*/ 2 h 23"/>
                  <a:gd name="T6" fmla="*/ 38 w 48"/>
                  <a:gd name="T7" fmla="*/ 23 h 23"/>
                  <a:gd name="T8" fmla="*/ 48 w 48"/>
                  <a:gd name="T9" fmla="*/ 19 h 23"/>
                </a:gdLst>
                <a:ahLst/>
                <a:cxnLst>
                  <a:cxn ang="0">
                    <a:pos x="T0" y="T1"/>
                  </a:cxn>
                  <a:cxn ang="0">
                    <a:pos x="T2" y="T3"/>
                  </a:cxn>
                  <a:cxn ang="0">
                    <a:pos x="T4" y="T5"/>
                  </a:cxn>
                  <a:cxn ang="0">
                    <a:pos x="T6" y="T7"/>
                  </a:cxn>
                  <a:cxn ang="0">
                    <a:pos x="T8" y="T9"/>
                  </a:cxn>
                </a:cxnLst>
                <a:rect l="0" t="0" r="r" b="b"/>
                <a:pathLst>
                  <a:path w="48" h="23">
                    <a:moveTo>
                      <a:pt x="48" y="19"/>
                    </a:moveTo>
                    <a:lnTo>
                      <a:pt x="10" y="0"/>
                    </a:lnTo>
                    <a:lnTo>
                      <a:pt x="0" y="2"/>
                    </a:lnTo>
                    <a:lnTo>
                      <a:pt x="38" y="23"/>
                    </a:lnTo>
                    <a:lnTo>
                      <a:pt x="48" y="1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2" name="Freeform 3680">
                <a:extLst>
                  <a:ext uri="{FF2B5EF4-FFF2-40B4-BE49-F238E27FC236}">
                    <a16:creationId xmlns:a16="http://schemas.microsoft.com/office/drawing/2014/main" id="{7C18D74F-2D02-40A2-B3DA-3B1F75969C3C}"/>
                  </a:ext>
                </a:extLst>
              </p:cNvPr>
              <p:cNvSpPr>
                <a:spLocks/>
              </p:cNvSpPr>
              <p:nvPr/>
            </p:nvSpPr>
            <p:spPr bwMode="auto">
              <a:xfrm>
                <a:off x="290" y="1047"/>
                <a:ext cx="48" cy="23"/>
              </a:xfrm>
              <a:custGeom>
                <a:avLst/>
                <a:gdLst>
                  <a:gd name="T0" fmla="*/ 48 w 48"/>
                  <a:gd name="T1" fmla="*/ 19 h 23"/>
                  <a:gd name="T2" fmla="*/ 10 w 48"/>
                  <a:gd name="T3" fmla="*/ 0 h 23"/>
                  <a:gd name="T4" fmla="*/ 0 w 48"/>
                  <a:gd name="T5" fmla="*/ 2 h 23"/>
                  <a:gd name="T6" fmla="*/ 38 w 48"/>
                  <a:gd name="T7" fmla="*/ 23 h 23"/>
                  <a:gd name="T8" fmla="*/ 48 w 48"/>
                  <a:gd name="T9" fmla="*/ 19 h 23"/>
                </a:gdLst>
                <a:ahLst/>
                <a:cxnLst>
                  <a:cxn ang="0">
                    <a:pos x="T0" y="T1"/>
                  </a:cxn>
                  <a:cxn ang="0">
                    <a:pos x="T2" y="T3"/>
                  </a:cxn>
                  <a:cxn ang="0">
                    <a:pos x="T4" y="T5"/>
                  </a:cxn>
                  <a:cxn ang="0">
                    <a:pos x="T6" y="T7"/>
                  </a:cxn>
                  <a:cxn ang="0">
                    <a:pos x="T8" y="T9"/>
                  </a:cxn>
                </a:cxnLst>
                <a:rect l="0" t="0" r="r" b="b"/>
                <a:pathLst>
                  <a:path w="48" h="23">
                    <a:moveTo>
                      <a:pt x="48" y="19"/>
                    </a:moveTo>
                    <a:lnTo>
                      <a:pt x="10" y="0"/>
                    </a:lnTo>
                    <a:lnTo>
                      <a:pt x="0" y="2"/>
                    </a:lnTo>
                    <a:lnTo>
                      <a:pt x="38" y="23"/>
                    </a:lnTo>
                    <a:lnTo>
                      <a:pt x="48"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3" name="Freeform 3681">
                <a:extLst>
                  <a:ext uri="{FF2B5EF4-FFF2-40B4-BE49-F238E27FC236}">
                    <a16:creationId xmlns:a16="http://schemas.microsoft.com/office/drawing/2014/main" id="{BD3FE44A-DCEC-48A7-9FDB-859F4DC1A253}"/>
                  </a:ext>
                </a:extLst>
              </p:cNvPr>
              <p:cNvSpPr>
                <a:spLocks/>
              </p:cNvSpPr>
              <p:nvPr/>
            </p:nvSpPr>
            <p:spPr bwMode="auto">
              <a:xfrm>
                <a:off x="534" y="1173"/>
                <a:ext cx="48" cy="26"/>
              </a:xfrm>
              <a:custGeom>
                <a:avLst/>
                <a:gdLst>
                  <a:gd name="T0" fmla="*/ 0 w 48"/>
                  <a:gd name="T1" fmla="*/ 5 h 26"/>
                  <a:gd name="T2" fmla="*/ 45 w 48"/>
                  <a:gd name="T3" fmla="*/ 26 h 26"/>
                  <a:gd name="T4" fmla="*/ 45 w 48"/>
                  <a:gd name="T5" fmla="*/ 26 h 26"/>
                  <a:gd name="T6" fmla="*/ 48 w 48"/>
                  <a:gd name="T7" fmla="*/ 19 h 26"/>
                  <a:gd name="T8" fmla="*/ 10 w 48"/>
                  <a:gd name="T9" fmla="*/ 0 h 26"/>
                  <a:gd name="T10" fmla="*/ 0 w 48"/>
                  <a:gd name="T11" fmla="*/ 5 h 26"/>
                </a:gdLst>
                <a:ahLst/>
                <a:cxnLst>
                  <a:cxn ang="0">
                    <a:pos x="T0" y="T1"/>
                  </a:cxn>
                  <a:cxn ang="0">
                    <a:pos x="T2" y="T3"/>
                  </a:cxn>
                  <a:cxn ang="0">
                    <a:pos x="T4" y="T5"/>
                  </a:cxn>
                  <a:cxn ang="0">
                    <a:pos x="T6" y="T7"/>
                  </a:cxn>
                  <a:cxn ang="0">
                    <a:pos x="T8" y="T9"/>
                  </a:cxn>
                  <a:cxn ang="0">
                    <a:pos x="T10" y="T11"/>
                  </a:cxn>
                </a:cxnLst>
                <a:rect l="0" t="0" r="r" b="b"/>
                <a:pathLst>
                  <a:path w="48" h="26">
                    <a:moveTo>
                      <a:pt x="0" y="5"/>
                    </a:moveTo>
                    <a:lnTo>
                      <a:pt x="45" y="26"/>
                    </a:lnTo>
                    <a:lnTo>
                      <a:pt x="45" y="26"/>
                    </a:lnTo>
                    <a:lnTo>
                      <a:pt x="48" y="19"/>
                    </a:lnTo>
                    <a:lnTo>
                      <a:pt x="10" y="0"/>
                    </a:lnTo>
                    <a:lnTo>
                      <a:pt x="0"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4" name="Freeform 3682">
                <a:extLst>
                  <a:ext uri="{FF2B5EF4-FFF2-40B4-BE49-F238E27FC236}">
                    <a16:creationId xmlns:a16="http://schemas.microsoft.com/office/drawing/2014/main" id="{652E1EE9-DA9A-45F2-9A55-56E0D8C550B6}"/>
                  </a:ext>
                </a:extLst>
              </p:cNvPr>
              <p:cNvSpPr>
                <a:spLocks/>
              </p:cNvSpPr>
              <p:nvPr/>
            </p:nvSpPr>
            <p:spPr bwMode="auto">
              <a:xfrm>
                <a:off x="238" y="1018"/>
                <a:ext cx="52" cy="29"/>
              </a:xfrm>
              <a:custGeom>
                <a:avLst/>
                <a:gdLst>
                  <a:gd name="T0" fmla="*/ 52 w 52"/>
                  <a:gd name="T1" fmla="*/ 24 h 29"/>
                  <a:gd name="T2" fmla="*/ 9 w 52"/>
                  <a:gd name="T3" fmla="*/ 0 h 29"/>
                  <a:gd name="T4" fmla="*/ 0 w 52"/>
                  <a:gd name="T5" fmla="*/ 5 h 29"/>
                  <a:gd name="T6" fmla="*/ 45 w 52"/>
                  <a:gd name="T7" fmla="*/ 29 h 29"/>
                  <a:gd name="T8" fmla="*/ 52 w 52"/>
                  <a:gd name="T9" fmla="*/ 24 h 29"/>
                </a:gdLst>
                <a:ahLst/>
                <a:cxnLst>
                  <a:cxn ang="0">
                    <a:pos x="T0" y="T1"/>
                  </a:cxn>
                  <a:cxn ang="0">
                    <a:pos x="T2" y="T3"/>
                  </a:cxn>
                  <a:cxn ang="0">
                    <a:pos x="T4" y="T5"/>
                  </a:cxn>
                  <a:cxn ang="0">
                    <a:pos x="T6" y="T7"/>
                  </a:cxn>
                  <a:cxn ang="0">
                    <a:pos x="T8" y="T9"/>
                  </a:cxn>
                </a:cxnLst>
                <a:rect l="0" t="0" r="r" b="b"/>
                <a:pathLst>
                  <a:path w="52" h="29">
                    <a:moveTo>
                      <a:pt x="52" y="24"/>
                    </a:moveTo>
                    <a:lnTo>
                      <a:pt x="9" y="0"/>
                    </a:lnTo>
                    <a:lnTo>
                      <a:pt x="0" y="5"/>
                    </a:lnTo>
                    <a:lnTo>
                      <a:pt x="45" y="29"/>
                    </a:lnTo>
                    <a:lnTo>
                      <a:pt x="52" y="2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5" name="Freeform 3683">
                <a:extLst>
                  <a:ext uri="{FF2B5EF4-FFF2-40B4-BE49-F238E27FC236}">
                    <a16:creationId xmlns:a16="http://schemas.microsoft.com/office/drawing/2014/main" id="{6150871C-9AE1-42CE-ACFD-792F0BC6BA70}"/>
                  </a:ext>
                </a:extLst>
              </p:cNvPr>
              <p:cNvSpPr>
                <a:spLocks/>
              </p:cNvSpPr>
              <p:nvPr/>
            </p:nvSpPr>
            <p:spPr bwMode="auto">
              <a:xfrm>
                <a:off x="238" y="1018"/>
                <a:ext cx="52" cy="29"/>
              </a:xfrm>
              <a:custGeom>
                <a:avLst/>
                <a:gdLst>
                  <a:gd name="T0" fmla="*/ 52 w 52"/>
                  <a:gd name="T1" fmla="*/ 24 h 29"/>
                  <a:gd name="T2" fmla="*/ 9 w 52"/>
                  <a:gd name="T3" fmla="*/ 0 h 29"/>
                  <a:gd name="T4" fmla="*/ 0 w 52"/>
                  <a:gd name="T5" fmla="*/ 5 h 29"/>
                  <a:gd name="T6" fmla="*/ 45 w 52"/>
                  <a:gd name="T7" fmla="*/ 29 h 29"/>
                  <a:gd name="T8" fmla="*/ 52 w 52"/>
                  <a:gd name="T9" fmla="*/ 24 h 29"/>
                </a:gdLst>
                <a:ahLst/>
                <a:cxnLst>
                  <a:cxn ang="0">
                    <a:pos x="T0" y="T1"/>
                  </a:cxn>
                  <a:cxn ang="0">
                    <a:pos x="T2" y="T3"/>
                  </a:cxn>
                  <a:cxn ang="0">
                    <a:pos x="T4" y="T5"/>
                  </a:cxn>
                  <a:cxn ang="0">
                    <a:pos x="T6" y="T7"/>
                  </a:cxn>
                  <a:cxn ang="0">
                    <a:pos x="T8" y="T9"/>
                  </a:cxn>
                </a:cxnLst>
                <a:rect l="0" t="0" r="r" b="b"/>
                <a:pathLst>
                  <a:path w="52" h="29">
                    <a:moveTo>
                      <a:pt x="52" y="24"/>
                    </a:moveTo>
                    <a:lnTo>
                      <a:pt x="9" y="0"/>
                    </a:lnTo>
                    <a:lnTo>
                      <a:pt x="0" y="5"/>
                    </a:lnTo>
                    <a:lnTo>
                      <a:pt x="45" y="29"/>
                    </a:lnTo>
                    <a:lnTo>
                      <a:pt x="52"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6" name="Freeform 3684">
                <a:extLst>
                  <a:ext uri="{FF2B5EF4-FFF2-40B4-BE49-F238E27FC236}">
                    <a16:creationId xmlns:a16="http://schemas.microsoft.com/office/drawing/2014/main" id="{1ABE3A74-2084-4AD7-81D6-462556FDF1CA}"/>
                  </a:ext>
                </a:extLst>
              </p:cNvPr>
              <p:cNvSpPr>
                <a:spLocks/>
              </p:cNvSpPr>
              <p:nvPr/>
            </p:nvSpPr>
            <p:spPr bwMode="auto">
              <a:xfrm>
                <a:off x="152" y="1018"/>
                <a:ext cx="38" cy="24"/>
              </a:xfrm>
              <a:custGeom>
                <a:avLst/>
                <a:gdLst>
                  <a:gd name="T0" fmla="*/ 38 w 38"/>
                  <a:gd name="T1" fmla="*/ 19 h 24"/>
                  <a:gd name="T2" fmla="*/ 0 w 38"/>
                  <a:gd name="T3" fmla="*/ 0 h 24"/>
                  <a:gd name="T4" fmla="*/ 2 w 38"/>
                  <a:gd name="T5" fmla="*/ 10 h 24"/>
                  <a:gd name="T6" fmla="*/ 31 w 38"/>
                  <a:gd name="T7" fmla="*/ 24 h 24"/>
                  <a:gd name="T8" fmla="*/ 38 w 38"/>
                  <a:gd name="T9" fmla="*/ 19 h 24"/>
                </a:gdLst>
                <a:ahLst/>
                <a:cxnLst>
                  <a:cxn ang="0">
                    <a:pos x="T0" y="T1"/>
                  </a:cxn>
                  <a:cxn ang="0">
                    <a:pos x="T2" y="T3"/>
                  </a:cxn>
                  <a:cxn ang="0">
                    <a:pos x="T4" y="T5"/>
                  </a:cxn>
                  <a:cxn ang="0">
                    <a:pos x="T6" y="T7"/>
                  </a:cxn>
                  <a:cxn ang="0">
                    <a:pos x="T8" y="T9"/>
                  </a:cxn>
                </a:cxnLst>
                <a:rect l="0" t="0" r="r" b="b"/>
                <a:pathLst>
                  <a:path w="38" h="24">
                    <a:moveTo>
                      <a:pt x="38" y="19"/>
                    </a:moveTo>
                    <a:lnTo>
                      <a:pt x="0" y="0"/>
                    </a:lnTo>
                    <a:lnTo>
                      <a:pt x="2" y="10"/>
                    </a:lnTo>
                    <a:lnTo>
                      <a:pt x="31" y="24"/>
                    </a:lnTo>
                    <a:lnTo>
                      <a:pt x="38" y="1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7" name="Freeform 3685">
                <a:extLst>
                  <a:ext uri="{FF2B5EF4-FFF2-40B4-BE49-F238E27FC236}">
                    <a16:creationId xmlns:a16="http://schemas.microsoft.com/office/drawing/2014/main" id="{9A60A860-0FA5-4254-9D26-1ADD120CC81D}"/>
                  </a:ext>
                </a:extLst>
              </p:cNvPr>
              <p:cNvSpPr>
                <a:spLocks/>
              </p:cNvSpPr>
              <p:nvPr/>
            </p:nvSpPr>
            <p:spPr bwMode="auto">
              <a:xfrm>
                <a:off x="290" y="1094"/>
                <a:ext cx="53" cy="26"/>
              </a:xfrm>
              <a:custGeom>
                <a:avLst/>
                <a:gdLst>
                  <a:gd name="T0" fmla="*/ 10 w 53"/>
                  <a:gd name="T1" fmla="*/ 0 h 26"/>
                  <a:gd name="T2" fmla="*/ 0 w 53"/>
                  <a:gd name="T3" fmla="*/ 5 h 26"/>
                  <a:gd name="T4" fmla="*/ 43 w 53"/>
                  <a:gd name="T5" fmla="*/ 26 h 26"/>
                  <a:gd name="T6" fmla="*/ 53 w 53"/>
                  <a:gd name="T7" fmla="*/ 22 h 26"/>
                  <a:gd name="T8" fmla="*/ 10 w 53"/>
                  <a:gd name="T9" fmla="*/ 0 h 26"/>
                </a:gdLst>
                <a:ahLst/>
                <a:cxnLst>
                  <a:cxn ang="0">
                    <a:pos x="T0" y="T1"/>
                  </a:cxn>
                  <a:cxn ang="0">
                    <a:pos x="T2" y="T3"/>
                  </a:cxn>
                  <a:cxn ang="0">
                    <a:pos x="T4" y="T5"/>
                  </a:cxn>
                  <a:cxn ang="0">
                    <a:pos x="T6" y="T7"/>
                  </a:cxn>
                  <a:cxn ang="0">
                    <a:pos x="T8" y="T9"/>
                  </a:cxn>
                </a:cxnLst>
                <a:rect l="0" t="0" r="r" b="b"/>
                <a:pathLst>
                  <a:path w="53" h="26">
                    <a:moveTo>
                      <a:pt x="10" y="0"/>
                    </a:moveTo>
                    <a:lnTo>
                      <a:pt x="0" y="5"/>
                    </a:lnTo>
                    <a:lnTo>
                      <a:pt x="43" y="26"/>
                    </a:lnTo>
                    <a:lnTo>
                      <a:pt x="53" y="22"/>
                    </a:lnTo>
                    <a:lnTo>
                      <a:pt x="10"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8" name="Freeform 3686">
                <a:extLst>
                  <a:ext uri="{FF2B5EF4-FFF2-40B4-BE49-F238E27FC236}">
                    <a16:creationId xmlns:a16="http://schemas.microsoft.com/office/drawing/2014/main" id="{5A9851E3-1AEA-4E59-AD06-AA24B09AE66E}"/>
                  </a:ext>
                </a:extLst>
              </p:cNvPr>
              <p:cNvSpPr>
                <a:spLocks/>
              </p:cNvSpPr>
              <p:nvPr/>
            </p:nvSpPr>
            <p:spPr bwMode="auto">
              <a:xfrm>
                <a:off x="290" y="1094"/>
                <a:ext cx="53" cy="26"/>
              </a:xfrm>
              <a:custGeom>
                <a:avLst/>
                <a:gdLst>
                  <a:gd name="T0" fmla="*/ 10 w 53"/>
                  <a:gd name="T1" fmla="*/ 0 h 26"/>
                  <a:gd name="T2" fmla="*/ 0 w 53"/>
                  <a:gd name="T3" fmla="*/ 5 h 26"/>
                  <a:gd name="T4" fmla="*/ 43 w 53"/>
                  <a:gd name="T5" fmla="*/ 26 h 26"/>
                  <a:gd name="T6" fmla="*/ 53 w 53"/>
                  <a:gd name="T7" fmla="*/ 22 h 26"/>
                  <a:gd name="T8" fmla="*/ 10 w 53"/>
                  <a:gd name="T9" fmla="*/ 0 h 26"/>
                </a:gdLst>
                <a:ahLst/>
                <a:cxnLst>
                  <a:cxn ang="0">
                    <a:pos x="T0" y="T1"/>
                  </a:cxn>
                  <a:cxn ang="0">
                    <a:pos x="T2" y="T3"/>
                  </a:cxn>
                  <a:cxn ang="0">
                    <a:pos x="T4" y="T5"/>
                  </a:cxn>
                  <a:cxn ang="0">
                    <a:pos x="T6" y="T7"/>
                  </a:cxn>
                  <a:cxn ang="0">
                    <a:pos x="T8" y="T9"/>
                  </a:cxn>
                </a:cxnLst>
                <a:rect l="0" t="0" r="r" b="b"/>
                <a:pathLst>
                  <a:path w="53" h="26">
                    <a:moveTo>
                      <a:pt x="10" y="0"/>
                    </a:moveTo>
                    <a:lnTo>
                      <a:pt x="0" y="5"/>
                    </a:lnTo>
                    <a:lnTo>
                      <a:pt x="43" y="26"/>
                    </a:lnTo>
                    <a:lnTo>
                      <a:pt x="53" y="22"/>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9" name="Freeform 3687">
                <a:extLst>
                  <a:ext uri="{FF2B5EF4-FFF2-40B4-BE49-F238E27FC236}">
                    <a16:creationId xmlns:a16="http://schemas.microsoft.com/office/drawing/2014/main" id="{1D9AFD51-54E7-4375-A7D3-C490C86DE07D}"/>
                  </a:ext>
                </a:extLst>
              </p:cNvPr>
              <p:cNvSpPr>
                <a:spLocks/>
              </p:cNvSpPr>
              <p:nvPr/>
            </p:nvSpPr>
            <p:spPr bwMode="auto">
              <a:xfrm>
                <a:off x="486" y="1197"/>
                <a:ext cx="53" cy="26"/>
              </a:xfrm>
              <a:custGeom>
                <a:avLst/>
                <a:gdLst>
                  <a:gd name="T0" fmla="*/ 0 w 53"/>
                  <a:gd name="T1" fmla="*/ 4 h 26"/>
                  <a:gd name="T2" fmla="*/ 46 w 53"/>
                  <a:gd name="T3" fmla="*/ 26 h 26"/>
                  <a:gd name="T4" fmla="*/ 53 w 53"/>
                  <a:gd name="T5" fmla="*/ 21 h 26"/>
                  <a:gd name="T6" fmla="*/ 10 w 53"/>
                  <a:gd name="T7" fmla="*/ 0 h 26"/>
                  <a:gd name="T8" fmla="*/ 0 w 53"/>
                  <a:gd name="T9" fmla="*/ 4 h 26"/>
                </a:gdLst>
                <a:ahLst/>
                <a:cxnLst>
                  <a:cxn ang="0">
                    <a:pos x="T0" y="T1"/>
                  </a:cxn>
                  <a:cxn ang="0">
                    <a:pos x="T2" y="T3"/>
                  </a:cxn>
                  <a:cxn ang="0">
                    <a:pos x="T4" y="T5"/>
                  </a:cxn>
                  <a:cxn ang="0">
                    <a:pos x="T6" y="T7"/>
                  </a:cxn>
                  <a:cxn ang="0">
                    <a:pos x="T8" y="T9"/>
                  </a:cxn>
                </a:cxnLst>
                <a:rect l="0" t="0" r="r" b="b"/>
                <a:pathLst>
                  <a:path w="53" h="26">
                    <a:moveTo>
                      <a:pt x="0" y="4"/>
                    </a:moveTo>
                    <a:lnTo>
                      <a:pt x="46" y="26"/>
                    </a:lnTo>
                    <a:lnTo>
                      <a:pt x="53" y="21"/>
                    </a:lnTo>
                    <a:lnTo>
                      <a:pt x="10" y="0"/>
                    </a:lnTo>
                    <a:lnTo>
                      <a:pt x="0" y="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0" name="Freeform 3688">
                <a:extLst>
                  <a:ext uri="{FF2B5EF4-FFF2-40B4-BE49-F238E27FC236}">
                    <a16:creationId xmlns:a16="http://schemas.microsoft.com/office/drawing/2014/main" id="{A983A42A-DD8F-401E-9547-B30B9886B7C7}"/>
                  </a:ext>
                </a:extLst>
              </p:cNvPr>
              <p:cNvSpPr>
                <a:spLocks/>
              </p:cNvSpPr>
              <p:nvPr/>
            </p:nvSpPr>
            <p:spPr bwMode="auto">
              <a:xfrm>
                <a:off x="539" y="1223"/>
                <a:ext cx="33" cy="21"/>
              </a:xfrm>
              <a:custGeom>
                <a:avLst/>
                <a:gdLst>
                  <a:gd name="T0" fmla="*/ 0 w 33"/>
                  <a:gd name="T1" fmla="*/ 4 h 21"/>
                  <a:gd name="T2" fmla="*/ 31 w 33"/>
                  <a:gd name="T3" fmla="*/ 21 h 21"/>
                  <a:gd name="T4" fmla="*/ 33 w 33"/>
                  <a:gd name="T5" fmla="*/ 14 h 21"/>
                  <a:gd name="T6" fmla="*/ 9 w 33"/>
                  <a:gd name="T7" fmla="*/ 0 h 21"/>
                  <a:gd name="T8" fmla="*/ 0 w 33"/>
                  <a:gd name="T9" fmla="*/ 4 h 21"/>
                </a:gdLst>
                <a:ahLst/>
                <a:cxnLst>
                  <a:cxn ang="0">
                    <a:pos x="T0" y="T1"/>
                  </a:cxn>
                  <a:cxn ang="0">
                    <a:pos x="T2" y="T3"/>
                  </a:cxn>
                  <a:cxn ang="0">
                    <a:pos x="T4" y="T5"/>
                  </a:cxn>
                  <a:cxn ang="0">
                    <a:pos x="T6" y="T7"/>
                  </a:cxn>
                  <a:cxn ang="0">
                    <a:pos x="T8" y="T9"/>
                  </a:cxn>
                </a:cxnLst>
                <a:rect l="0" t="0" r="r" b="b"/>
                <a:pathLst>
                  <a:path w="33" h="21">
                    <a:moveTo>
                      <a:pt x="0" y="4"/>
                    </a:moveTo>
                    <a:lnTo>
                      <a:pt x="31" y="21"/>
                    </a:lnTo>
                    <a:lnTo>
                      <a:pt x="33" y="14"/>
                    </a:lnTo>
                    <a:lnTo>
                      <a:pt x="9" y="0"/>
                    </a:lnTo>
                    <a:lnTo>
                      <a:pt x="0" y="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1" name="Freeform 3689">
                <a:extLst>
                  <a:ext uri="{FF2B5EF4-FFF2-40B4-BE49-F238E27FC236}">
                    <a16:creationId xmlns:a16="http://schemas.microsoft.com/office/drawing/2014/main" id="{097059F2-322C-4418-8C1D-15048841D69D}"/>
                  </a:ext>
                </a:extLst>
              </p:cNvPr>
              <p:cNvSpPr>
                <a:spLocks/>
              </p:cNvSpPr>
              <p:nvPr/>
            </p:nvSpPr>
            <p:spPr bwMode="auto">
              <a:xfrm>
                <a:off x="190" y="1042"/>
                <a:ext cx="52" cy="28"/>
              </a:xfrm>
              <a:custGeom>
                <a:avLst/>
                <a:gdLst>
                  <a:gd name="T0" fmla="*/ 52 w 52"/>
                  <a:gd name="T1" fmla="*/ 24 h 28"/>
                  <a:gd name="T2" fmla="*/ 9 w 52"/>
                  <a:gd name="T3" fmla="*/ 0 h 28"/>
                  <a:gd name="T4" fmla="*/ 0 w 52"/>
                  <a:gd name="T5" fmla="*/ 5 h 28"/>
                  <a:gd name="T6" fmla="*/ 45 w 52"/>
                  <a:gd name="T7" fmla="*/ 28 h 28"/>
                  <a:gd name="T8" fmla="*/ 52 w 52"/>
                  <a:gd name="T9" fmla="*/ 24 h 28"/>
                </a:gdLst>
                <a:ahLst/>
                <a:cxnLst>
                  <a:cxn ang="0">
                    <a:pos x="T0" y="T1"/>
                  </a:cxn>
                  <a:cxn ang="0">
                    <a:pos x="T2" y="T3"/>
                  </a:cxn>
                  <a:cxn ang="0">
                    <a:pos x="T4" y="T5"/>
                  </a:cxn>
                  <a:cxn ang="0">
                    <a:pos x="T6" y="T7"/>
                  </a:cxn>
                  <a:cxn ang="0">
                    <a:pos x="T8" y="T9"/>
                  </a:cxn>
                </a:cxnLst>
                <a:rect l="0" t="0" r="r" b="b"/>
                <a:pathLst>
                  <a:path w="52" h="28">
                    <a:moveTo>
                      <a:pt x="52" y="24"/>
                    </a:moveTo>
                    <a:lnTo>
                      <a:pt x="9" y="0"/>
                    </a:lnTo>
                    <a:lnTo>
                      <a:pt x="0" y="5"/>
                    </a:lnTo>
                    <a:lnTo>
                      <a:pt x="45" y="28"/>
                    </a:lnTo>
                    <a:lnTo>
                      <a:pt x="52" y="2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2" name="Freeform 3690">
                <a:extLst>
                  <a:ext uri="{FF2B5EF4-FFF2-40B4-BE49-F238E27FC236}">
                    <a16:creationId xmlns:a16="http://schemas.microsoft.com/office/drawing/2014/main" id="{B1FEB312-D9CA-4E34-9D94-EB1A4E37FF76}"/>
                  </a:ext>
                </a:extLst>
              </p:cNvPr>
              <p:cNvSpPr>
                <a:spLocks/>
              </p:cNvSpPr>
              <p:nvPr/>
            </p:nvSpPr>
            <p:spPr bwMode="auto">
              <a:xfrm>
                <a:off x="388" y="1144"/>
                <a:ext cx="53" cy="29"/>
              </a:xfrm>
              <a:custGeom>
                <a:avLst/>
                <a:gdLst>
                  <a:gd name="T0" fmla="*/ 0 w 53"/>
                  <a:gd name="T1" fmla="*/ 5 h 29"/>
                  <a:gd name="T2" fmla="*/ 43 w 53"/>
                  <a:gd name="T3" fmla="*/ 29 h 29"/>
                  <a:gd name="T4" fmla="*/ 53 w 53"/>
                  <a:gd name="T5" fmla="*/ 24 h 29"/>
                  <a:gd name="T6" fmla="*/ 10 w 53"/>
                  <a:gd name="T7" fmla="*/ 0 h 29"/>
                  <a:gd name="T8" fmla="*/ 0 w 53"/>
                  <a:gd name="T9" fmla="*/ 5 h 29"/>
                </a:gdLst>
                <a:ahLst/>
                <a:cxnLst>
                  <a:cxn ang="0">
                    <a:pos x="T0" y="T1"/>
                  </a:cxn>
                  <a:cxn ang="0">
                    <a:pos x="T2" y="T3"/>
                  </a:cxn>
                  <a:cxn ang="0">
                    <a:pos x="T4" y="T5"/>
                  </a:cxn>
                  <a:cxn ang="0">
                    <a:pos x="T6" y="T7"/>
                  </a:cxn>
                  <a:cxn ang="0">
                    <a:pos x="T8" y="T9"/>
                  </a:cxn>
                </a:cxnLst>
                <a:rect l="0" t="0" r="r" b="b"/>
                <a:pathLst>
                  <a:path w="53" h="29">
                    <a:moveTo>
                      <a:pt x="0" y="5"/>
                    </a:moveTo>
                    <a:lnTo>
                      <a:pt x="43" y="29"/>
                    </a:lnTo>
                    <a:lnTo>
                      <a:pt x="53" y="24"/>
                    </a:lnTo>
                    <a:lnTo>
                      <a:pt x="10" y="0"/>
                    </a:lnTo>
                    <a:lnTo>
                      <a:pt x="0"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3" name="Freeform 3691">
                <a:extLst>
                  <a:ext uri="{FF2B5EF4-FFF2-40B4-BE49-F238E27FC236}">
                    <a16:creationId xmlns:a16="http://schemas.microsoft.com/office/drawing/2014/main" id="{B09C5C80-E248-43AE-A347-09D2176F913F}"/>
                  </a:ext>
                </a:extLst>
              </p:cNvPr>
              <p:cNvSpPr>
                <a:spLocks/>
              </p:cNvSpPr>
              <p:nvPr/>
            </p:nvSpPr>
            <p:spPr bwMode="auto">
              <a:xfrm>
                <a:off x="388" y="1144"/>
                <a:ext cx="53" cy="29"/>
              </a:xfrm>
              <a:custGeom>
                <a:avLst/>
                <a:gdLst>
                  <a:gd name="T0" fmla="*/ 0 w 53"/>
                  <a:gd name="T1" fmla="*/ 5 h 29"/>
                  <a:gd name="T2" fmla="*/ 43 w 53"/>
                  <a:gd name="T3" fmla="*/ 29 h 29"/>
                  <a:gd name="T4" fmla="*/ 53 w 53"/>
                  <a:gd name="T5" fmla="*/ 24 h 29"/>
                  <a:gd name="T6" fmla="*/ 10 w 53"/>
                  <a:gd name="T7" fmla="*/ 0 h 29"/>
                  <a:gd name="T8" fmla="*/ 0 w 53"/>
                  <a:gd name="T9" fmla="*/ 5 h 29"/>
                </a:gdLst>
                <a:ahLst/>
                <a:cxnLst>
                  <a:cxn ang="0">
                    <a:pos x="T0" y="T1"/>
                  </a:cxn>
                  <a:cxn ang="0">
                    <a:pos x="T2" y="T3"/>
                  </a:cxn>
                  <a:cxn ang="0">
                    <a:pos x="T4" y="T5"/>
                  </a:cxn>
                  <a:cxn ang="0">
                    <a:pos x="T6" y="T7"/>
                  </a:cxn>
                  <a:cxn ang="0">
                    <a:pos x="T8" y="T9"/>
                  </a:cxn>
                </a:cxnLst>
                <a:rect l="0" t="0" r="r" b="b"/>
                <a:pathLst>
                  <a:path w="53" h="29">
                    <a:moveTo>
                      <a:pt x="0" y="5"/>
                    </a:moveTo>
                    <a:lnTo>
                      <a:pt x="43" y="29"/>
                    </a:lnTo>
                    <a:lnTo>
                      <a:pt x="53" y="24"/>
                    </a:lnTo>
                    <a:lnTo>
                      <a:pt x="10" y="0"/>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4" name="Freeform 3692">
                <a:extLst>
                  <a:ext uri="{FF2B5EF4-FFF2-40B4-BE49-F238E27FC236}">
                    <a16:creationId xmlns:a16="http://schemas.microsoft.com/office/drawing/2014/main" id="{31E9557B-A1B5-46A5-99D1-86B52DDDC3F7}"/>
                  </a:ext>
                </a:extLst>
              </p:cNvPr>
              <p:cNvSpPr>
                <a:spLocks/>
              </p:cNvSpPr>
              <p:nvPr/>
            </p:nvSpPr>
            <p:spPr bwMode="auto">
              <a:xfrm>
                <a:off x="242" y="1070"/>
                <a:ext cx="48" cy="24"/>
              </a:xfrm>
              <a:custGeom>
                <a:avLst/>
                <a:gdLst>
                  <a:gd name="T0" fmla="*/ 48 w 48"/>
                  <a:gd name="T1" fmla="*/ 20 h 24"/>
                  <a:gd name="T2" fmla="*/ 10 w 48"/>
                  <a:gd name="T3" fmla="*/ 0 h 24"/>
                  <a:gd name="T4" fmla="*/ 0 w 48"/>
                  <a:gd name="T5" fmla="*/ 3 h 24"/>
                  <a:gd name="T6" fmla="*/ 41 w 48"/>
                  <a:gd name="T7" fmla="*/ 24 h 24"/>
                  <a:gd name="T8" fmla="*/ 48 w 48"/>
                  <a:gd name="T9" fmla="*/ 20 h 24"/>
                </a:gdLst>
                <a:ahLst/>
                <a:cxnLst>
                  <a:cxn ang="0">
                    <a:pos x="T0" y="T1"/>
                  </a:cxn>
                  <a:cxn ang="0">
                    <a:pos x="T2" y="T3"/>
                  </a:cxn>
                  <a:cxn ang="0">
                    <a:pos x="T4" y="T5"/>
                  </a:cxn>
                  <a:cxn ang="0">
                    <a:pos x="T6" y="T7"/>
                  </a:cxn>
                  <a:cxn ang="0">
                    <a:pos x="T8" y="T9"/>
                  </a:cxn>
                </a:cxnLst>
                <a:rect l="0" t="0" r="r" b="b"/>
                <a:pathLst>
                  <a:path w="48" h="24">
                    <a:moveTo>
                      <a:pt x="48" y="20"/>
                    </a:moveTo>
                    <a:lnTo>
                      <a:pt x="10" y="0"/>
                    </a:lnTo>
                    <a:lnTo>
                      <a:pt x="0" y="3"/>
                    </a:lnTo>
                    <a:lnTo>
                      <a:pt x="41" y="24"/>
                    </a:lnTo>
                    <a:lnTo>
                      <a:pt x="48" y="2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5" name="Freeform 3693">
                <a:extLst>
                  <a:ext uri="{FF2B5EF4-FFF2-40B4-BE49-F238E27FC236}">
                    <a16:creationId xmlns:a16="http://schemas.microsoft.com/office/drawing/2014/main" id="{11E3AC36-886A-4981-9C8A-3256E9780444}"/>
                  </a:ext>
                </a:extLst>
              </p:cNvPr>
              <p:cNvSpPr>
                <a:spLocks/>
              </p:cNvSpPr>
              <p:nvPr/>
            </p:nvSpPr>
            <p:spPr bwMode="auto">
              <a:xfrm>
                <a:off x="242" y="1070"/>
                <a:ext cx="48" cy="24"/>
              </a:xfrm>
              <a:custGeom>
                <a:avLst/>
                <a:gdLst>
                  <a:gd name="T0" fmla="*/ 48 w 48"/>
                  <a:gd name="T1" fmla="*/ 20 h 24"/>
                  <a:gd name="T2" fmla="*/ 10 w 48"/>
                  <a:gd name="T3" fmla="*/ 0 h 24"/>
                  <a:gd name="T4" fmla="*/ 0 w 48"/>
                  <a:gd name="T5" fmla="*/ 3 h 24"/>
                  <a:gd name="T6" fmla="*/ 41 w 48"/>
                  <a:gd name="T7" fmla="*/ 24 h 24"/>
                  <a:gd name="T8" fmla="*/ 48 w 48"/>
                  <a:gd name="T9" fmla="*/ 20 h 24"/>
                </a:gdLst>
                <a:ahLst/>
                <a:cxnLst>
                  <a:cxn ang="0">
                    <a:pos x="T0" y="T1"/>
                  </a:cxn>
                  <a:cxn ang="0">
                    <a:pos x="T2" y="T3"/>
                  </a:cxn>
                  <a:cxn ang="0">
                    <a:pos x="T4" y="T5"/>
                  </a:cxn>
                  <a:cxn ang="0">
                    <a:pos x="T6" y="T7"/>
                  </a:cxn>
                  <a:cxn ang="0">
                    <a:pos x="T8" y="T9"/>
                  </a:cxn>
                </a:cxnLst>
                <a:rect l="0" t="0" r="r" b="b"/>
                <a:pathLst>
                  <a:path w="48" h="24">
                    <a:moveTo>
                      <a:pt x="48" y="20"/>
                    </a:moveTo>
                    <a:lnTo>
                      <a:pt x="10" y="0"/>
                    </a:lnTo>
                    <a:lnTo>
                      <a:pt x="0" y="3"/>
                    </a:lnTo>
                    <a:lnTo>
                      <a:pt x="41" y="24"/>
                    </a:lnTo>
                    <a:lnTo>
                      <a:pt x="48" y="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6" name="Freeform 3694">
                <a:extLst>
                  <a:ext uri="{FF2B5EF4-FFF2-40B4-BE49-F238E27FC236}">
                    <a16:creationId xmlns:a16="http://schemas.microsoft.com/office/drawing/2014/main" id="{3F191D60-36F8-466D-B468-0D9E1C154E84}"/>
                  </a:ext>
                </a:extLst>
              </p:cNvPr>
              <p:cNvSpPr>
                <a:spLocks/>
              </p:cNvSpPr>
              <p:nvPr/>
            </p:nvSpPr>
            <p:spPr bwMode="auto">
              <a:xfrm>
                <a:off x="441" y="1173"/>
                <a:ext cx="45" cy="24"/>
              </a:xfrm>
              <a:custGeom>
                <a:avLst/>
                <a:gdLst>
                  <a:gd name="T0" fmla="*/ 0 w 45"/>
                  <a:gd name="T1" fmla="*/ 5 h 24"/>
                  <a:gd name="T2" fmla="*/ 38 w 45"/>
                  <a:gd name="T3" fmla="*/ 24 h 24"/>
                  <a:gd name="T4" fmla="*/ 45 w 45"/>
                  <a:gd name="T5" fmla="*/ 19 h 24"/>
                  <a:gd name="T6" fmla="*/ 9 w 45"/>
                  <a:gd name="T7" fmla="*/ 0 h 24"/>
                  <a:gd name="T8" fmla="*/ 0 w 45"/>
                  <a:gd name="T9" fmla="*/ 5 h 24"/>
                </a:gdLst>
                <a:ahLst/>
                <a:cxnLst>
                  <a:cxn ang="0">
                    <a:pos x="T0" y="T1"/>
                  </a:cxn>
                  <a:cxn ang="0">
                    <a:pos x="T2" y="T3"/>
                  </a:cxn>
                  <a:cxn ang="0">
                    <a:pos x="T4" y="T5"/>
                  </a:cxn>
                  <a:cxn ang="0">
                    <a:pos x="T6" y="T7"/>
                  </a:cxn>
                  <a:cxn ang="0">
                    <a:pos x="T8" y="T9"/>
                  </a:cxn>
                </a:cxnLst>
                <a:rect l="0" t="0" r="r" b="b"/>
                <a:pathLst>
                  <a:path w="45" h="24">
                    <a:moveTo>
                      <a:pt x="0" y="5"/>
                    </a:moveTo>
                    <a:lnTo>
                      <a:pt x="38" y="24"/>
                    </a:lnTo>
                    <a:lnTo>
                      <a:pt x="45" y="19"/>
                    </a:lnTo>
                    <a:lnTo>
                      <a:pt x="9" y="0"/>
                    </a:lnTo>
                    <a:lnTo>
                      <a:pt x="0"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7" name="Freeform 3695">
                <a:extLst>
                  <a:ext uri="{FF2B5EF4-FFF2-40B4-BE49-F238E27FC236}">
                    <a16:creationId xmlns:a16="http://schemas.microsoft.com/office/drawing/2014/main" id="{4DDE931A-BDD1-497E-A038-C424272B0A45}"/>
                  </a:ext>
                </a:extLst>
              </p:cNvPr>
              <p:cNvSpPr>
                <a:spLocks/>
              </p:cNvSpPr>
              <p:nvPr/>
            </p:nvSpPr>
            <p:spPr bwMode="auto">
              <a:xfrm>
                <a:off x="441" y="1173"/>
                <a:ext cx="45" cy="24"/>
              </a:xfrm>
              <a:custGeom>
                <a:avLst/>
                <a:gdLst>
                  <a:gd name="T0" fmla="*/ 0 w 45"/>
                  <a:gd name="T1" fmla="*/ 5 h 24"/>
                  <a:gd name="T2" fmla="*/ 38 w 45"/>
                  <a:gd name="T3" fmla="*/ 24 h 24"/>
                  <a:gd name="T4" fmla="*/ 45 w 45"/>
                  <a:gd name="T5" fmla="*/ 19 h 24"/>
                  <a:gd name="T6" fmla="*/ 9 w 45"/>
                  <a:gd name="T7" fmla="*/ 0 h 24"/>
                  <a:gd name="T8" fmla="*/ 0 w 45"/>
                  <a:gd name="T9" fmla="*/ 5 h 24"/>
                </a:gdLst>
                <a:ahLst/>
                <a:cxnLst>
                  <a:cxn ang="0">
                    <a:pos x="T0" y="T1"/>
                  </a:cxn>
                  <a:cxn ang="0">
                    <a:pos x="T2" y="T3"/>
                  </a:cxn>
                  <a:cxn ang="0">
                    <a:pos x="T4" y="T5"/>
                  </a:cxn>
                  <a:cxn ang="0">
                    <a:pos x="T6" y="T7"/>
                  </a:cxn>
                  <a:cxn ang="0">
                    <a:pos x="T8" y="T9"/>
                  </a:cxn>
                </a:cxnLst>
                <a:rect l="0" t="0" r="r" b="b"/>
                <a:pathLst>
                  <a:path w="45" h="24">
                    <a:moveTo>
                      <a:pt x="0" y="5"/>
                    </a:moveTo>
                    <a:lnTo>
                      <a:pt x="38" y="24"/>
                    </a:lnTo>
                    <a:lnTo>
                      <a:pt x="45" y="19"/>
                    </a:lnTo>
                    <a:lnTo>
                      <a:pt x="9" y="0"/>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8" name="Freeform 3696">
                <a:extLst>
                  <a:ext uri="{FF2B5EF4-FFF2-40B4-BE49-F238E27FC236}">
                    <a16:creationId xmlns:a16="http://schemas.microsoft.com/office/drawing/2014/main" id="{BBE779E7-94B2-4C5C-85D7-1F1004DFDF7E}"/>
                  </a:ext>
                </a:extLst>
              </p:cNvPr>
              <p:cNvSpPr>
                <a:spLocks/>
              </p:cNvSpPr>
              <p:nvPr/>
            </p:nvSpPr>
            <p:spPr bwMode="auto">
              <a:xfrm>
                <a:off x="343" y="1120"/>
                <a:ext cx="45" cy="24"/>
              </a:xfrm>
              <a:custGeom>
                <a:avLst/>
                <a:gdLst>
                  <a:gd name="T0" fmla="*/ 45 w 45"/>
                  <a:gd name="T1" fmla="*/ 22 h 24"/>
                  <a:gd name="T2" fmla="*/ 7 w 45"/>
                  <a:gd name="T3" fmla="*/ 0 h 24"/>
                  <a:gd name="T4" fmla="*/ 0 w 45"/>
                  <a:gd name="T5" fmla="*/ 5 h 24"/>
                  <a:gd name="T6" fmla="*/ 38 w 45"/>
                  <a:gd name="T7" fmla="*/ 24 h 24"/>
                  <a:gd name="T8" fmla="*/ 45 w 45"/>
                  <a:gd name="T9" fmla="*/ 22 h 24"/>
                </a:gdLst>
                <a:ahLst/>
                <a:cxnLst>
                  <a:cxn ang="0">
                    <a:pos x="T0" y="T1"/>
                  </a:cxn>
                  <a:cxn ang="0">
                    <a:pos x="T2" y="T3"/>
                  </a:cxn>
                  <a:cxn ang="0">
                    <a:pos x="T4" y="T5"/>
                  </a:cxn>
                  <a:cxn ang="0">
                    <a:pos x="T6" y="T7"/>
                  </a:cxn>
                  <a:cxn ang="0">
                    <a:pos x="T8" y="T9"/>
                  </a:cxn>
                </a:cxnLst>
                <a:rect l="0" t="0" r="r" b="b"/>
                <a:pathLst>
                  <a:path w="45" h="24">
                    <a:moveTo>
                      <a:pt x="45" y="22"/>
                    </a:moveTo>
                    <a:lnTo>
                      <a:pt x="7" y="0"/>
                    </a:lnTo>
                    <a:lnTo>
                      <a:pt x="0" y="5"/>
                    </a:lnTo>
                    <a:lnTo>
                      <a:pt x="38" y="24"/>
                    </a:lnTo>
                    <a:lnTo>
                      <a:pt x="45" y="22"/>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9" name="Freeform 3697">
                <a:extLst>
                  <a:ext uri="{FF2B5EF4-FFF2-40B4-BE49-F238E27FC236}">
                    <a16:creationId xmlns:a16="http://schemas.microsoft.com/office/drawing/2014/main" id="{64192073-2B3F-4756-9C6F-D578D8F48C50}"/>
                  </a:ext>
                </a:extLst>
              </p:cNvPr>
              <p:cNvSpPr>
                <a:spLocks/>
              </p:cNvSpPr>
              <p:nvPr/>
            </p:nvSpPr>
            <p:spPr bwMode="auto">
              <a:xfrm>
                <a:off x="343" y="1120"/>
                <a:ext cx="45" cy="24"/>
              </a:xfrm>
              <a:custGeom>
                <a:avLst/>
                <a:gdLst>
                  <a:gd name="T0" fmla="*/ 45 w 45"/>
                  <a:gd name="T1" fmla="*/ 22 h 24"/>
                  <a:gd name="T2" fmla="*/ 7 w 45"/>
                  <a:gd name="T3" fmla="*/ 0 h 24"/>
                  <a:gd name="T4" fmla="*/ 0 w 45"/>
                  <a:gd name="T5" fmla="*/ 5 h 24"/>
                  <a:gd name="T6" fmla="*/ 38 w 45"/>
                  <a:gd name="T7" fmla="*/ 24 h 24"/>
                  <a:gd name="T8" fmla="*/ 45 w 45"/>
                  <a:gd name="T9" fmla="*/ 22 h 24"/>
                </a:gdLst>
                <a:ahLst/>
                <a:cxnLst>
                  <a:cxn ang="0">
                    <a:pos x="T0" y="T1"/>
                  </a:cxn>
                  <a:cxn ang="0">
                    <a:pos x="T2" y="T3"/>
                  </a:cxn>
                  <a:cxn ang="0">
                    <a:pos x="T4" y="T5"/>
                  </a:cxn>
                  <a:cxn ang="0">
                    <a:pos x="T6" y="T7"/>
                  </a:cxn>
                  <a:cxn ang="0">
                    <a:pos x="T8" y="T9"/>
                  </a:cxn>
                </a:cxnLst>
                <a:rect l="0" t="0" r="r" b="b"/>
                <a:pathLst>
                  <a:path w="45" h="24">
                    <a:moveTo>
                      <a:pt x="45" y="22"/>
                    </a:moveTo>
                    <a:lnTo>
                      <a:pt x="7" y="0"/>
                    </a:lnTo>
                    <a:lnTo>
                      <a:pt x="0" y="5"/>
                    </a:lnTo>
                    <a:lnTo>
                      <a:pt x="38" y="24"/>
                    </a:lnTo>
                    <a:lnTo>
                      <a:pt x="45"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0" name="Freeform 3698">
                <a:extLst>
                  <a:ext uri="{FF2B5EF4-FFF2-40B4-BE49-F238E27FC236}">
                    <a16:creationId xmlns:a16="http://schemas.microsoft.com/office/drawing/2014/main" id="{0339E472-F2D6-4AAF-AF5A-E0F0E0291C45}"/>
                  </a:ext>
                </a:extLst>
              </p:cNvPr>
              <p:cNvSpPr>
                <a:spLocks/>
              </p:cNvSpPr>
              <p:nvPr/>
            </p:nvSpPr>
            <p:spPr bwMode="auto">
              <a:xfrm>
                <a:off x="536" y="1070"/>
                <a:ext cx="53" cy="29"/>
              </a:xfrm>
              <a:custGeom>
                <a:avLst/>
                <a:gdLst>
                  <a:gd name="T0" fmla="*/ 43 w 53"/>
                  <a:gd name="T1" fmla="*/ 29 h 29"/>
                  <a:gd name="T2" fmla="*/ 53 w 53"/>
                  <a:gd name="T3" fmla="*/ 24 h 29"/>
                  <a:gd name="T4" fmla="*/ 8 w 53"/>
                  <a:gd name="T5" fmla="*/ 0 h 29"/>
                  <a:gd name="T6" fmla="*/ 0 w 53"/>
                  <a:gd name="T7" fmla="*/ 5 h 29"/>
                  <a:gd name="T8" fmla="*/ 43 w 53"/>
                  <a:gd name="T9" fmla="*/ 29 h 29"/>
                </a:gdLst>
                <a:ahLst/>
                <a:cxnLst>
                  <a:cxn ang="0">
                    <a:pos x="T0" y="T1"/>
                  </a:cxn>
                  <a:cxn ang="0">
                    <a:pos x="T2" y="T3"/>
                  </a:cxn>
                  <a:cxn ang="0">
                    <a:pos x="T4" y="T5"/>
                  </a:cxn>
                  <a:cxn ang="0">
                    <a:pos x="T6" y="T7"/>
                  </a:cxn>
                  <a:cxn ang="0">
                    <a:pos x="T8" y="T9"/>
                  </a:cxn>
                </a:cxnLst>
                <a:rect l="0" t="0" r="r" b="b"/>
                <a:pathLst>
                  <a:path w="53" h="29">
                    <a:moveTo>
                      <a:pt x="43" y="29"/>
                    </a:moveTo>
                    <a:lnTo>
                      <a:pt x="53" y="24"/>
                    </a:lnTo>
                    <a:lnTo>
                      <a:pt x="8" y="0"/>
                    </a:lnTo>
                    <a:lnTo>
                      <a:pt x="0" y="5"/>
                    </a:lnTo>
                    <a:lnTo>
                      <a:pt x="43" y="2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1" name="Freeform 3699">
                <a:extLst>
                  <a:ext uri="{FF2B5EF4-FFF2-40B4-BE49-F238E27FC236}">
                    <a16:creationId xmlns:a16="http://schemas.microsoft.com/office/drawing/2014/main" id="{86D28F3A-74BD-49B5-9DD4-3624A4AE2C9F}"/>
                  </a:ext>
                </a:extLst>
              </p:cNvPr>
              <p:cNvSpPr>
                <a:spLocks/>
              </p:cNvSpPr>
              <p:nvPr/>
            </p:nvSpPr>
            <p:spPr bwMode="auto">
              <a:xfrm>
                <a:off x="338" y="971"/>
                <a:ext cx="53" cy="26"/>
              </a:xfrm>
              <a:custGeom>
                <a:avLst/>
                <a:gdLst>
                  <a:gd name="T0" fmla="*/ 53 w 53"/>
                  <a:gd name="T1" fmla="*/ 21 h 26"/>
                  <a:gd name="T2" fmla="*/ 12 w 53"/>
                  <a:gd name="T3" fmla="*/ 0 h 26"/>
                  <a:gd name="T4" fmla="*/ 5 w 53"/>
                  <a:gd name="T5" fmla="*/ 0 h 26"/>
                  <a:gd name="T6" fmla="*/ 0 w 53"/>
                  <a:gd name="T7" fmla="*/ 2 h 26"/>
                  <a:gd name="T8" fmla="*/ 43 w 53"/>
                  <a:gd name="T9" fmla="*/ 26 h 26"/>
                  <a:gd name="T10" fmla="*/ 53 w 53"/>
                  <a:gd name="T11" fmla="*/ 21 h 26"/>
                </a:gdLst>
                <a:ahLst/>
                <a:cxnLst>
                  <a:cxn ang="0">
                    <a:pos x="T0" y="T1"/>
                  </a:cxn>
                  <a:cxn ang="0">
                    <a:pos x="T2" y="T3"/>
                  </a:cxn>
                  <a:cxn ang="0">
                    <a:pos x="T4" y="T5"/>
                  </a:cxn>
                  <a:cxn ang="0">
                    <a:pos x="T6" y="T7"/>
                  </a:cxn>
                  <a:cxn ang="0">
                    <a:pos x="T8" y="T9"/>
                  </a:cxn>
                  <a:cxn ang="0">
                    <a:pos x="T10" y="T11"/>
                  </a:cxn>
                </a:cxnLst>
                <a:rect l="0" t="0" r="r" b="b"/>
                <a:pathLst>
                  <a:path w="53" h="26">
                    <a:moveTo>
                      <a:pt x="53" y="21"/>
                    </a:moveTo>
                    <a:lnTo>
                      <a:pt x="12" y="0"/>
                    </a:lnTo>
                    <a:lnTo>
                      <a:pt x="5" y="0"/>
                    </a:lnTo>
                    <a:lnTo>
                      <a:pt x="0" y="2"/>
                    </a:lnTo>
                    <a:lnTo>
                      <a:pt x="43" y="26"/>
                    </a:lnTo>
                    <a:lnTo>
                      <a:pt x="53" y="21"/>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2" name="Freeform 3700">
                <a:extLst>
                  <a:ext uri="{FF2B5EF4-FFF2-40B4-BE49-F238E27FC236}">
                    <a16:creationId xmlns:a16="http://schemas.microsoft.com/office/drawing/2014/main" id="{F810B386-334A-4DF1-ABD2-9F74A7F29919}"/>
                  </a:ext>
                </a:extLst>
              </p:cNvPr>
              <p:cNvSpPr>
                <a:spLocks/>
              </p:cNvSpPr>
              <p:nvPr/>
            </p:nvSpPr>
            <p:spPr bwMode="auto">
              <a:xfrm>
                <a:off x="338" y="971"/>
                <a:ext cx="53" cy="26"/>
              </a:xfrm>
              <a:custGeom>
                <a:avLst/>
                <a:gdLst>
                  <a:gd name="T0" fmla="*/ 53 w 53"/>
                  <a:gd name="T1" fmla="*/ 21 h 26"/>
                  <a:gd name="T2" fmla="*/ 12 w 53"/>
                  <a:gd name="T3" fmla="*/ 0 h 26"/>
                  <a:gd name="T4" fmla="*/ 5 w 53"/>
                  <a:gd name="T5" fmla="*/ 0 h 26"/>
                  <a:gd name="T6" fmla="*/ 0 w 53"/>
                  <a:gd name="T7" fmla="*/ 2 h 26"/>
                  <a:gd name="T8" fmla="*/ 43 w 53"/>
                  <a:gd name="T9" fmla="*/ 26 h 26"/>
                  <a:gd name="T10" fmla="*/ 53 w 53"/>
                  <a:gd name="T11" fmla="*/ 21 h 26"/>
                </a:gdLst>
                <a:ahLst/>
                <a:cxnLst>
                  <a:cxn ang="0">
                    <a:pos x="T0" y="T1"/>
                  </a:cxn>
                  <a:cxn ang="0">
                    <a:pos x="T2" y="T3"/>
                  </a:cxn>
                  <a:cxn ang="0">
                    <a:pos x="T4" y="T5"/>
                  </a:cxn>
                  <a:cxn ang="0">
                    <a:pos x="T6" y="T7"/>
                  </a:cxn>
                  <a:cxn ang="0">
                    <a:pos x="T8" y="T9"/>
                  </a:cxn>
                  <a:cxn ang="0">
                    <a:pos x="T10" y="T11"/>
                  </a:cxn>
                </a:cxnLst>
                <a:rect l="0" t="0" r="r" b="b"/>
                <a:pathLst>
                  <a:path w="53" h="26">
                    <a:moveTo>
                      <a:pt x="53" y="21"/>
                    </a:moveTo>
                    <a:lnTo>
                      <a:pt x="12" y="0"/>
                    </a:lnTo>
                    <a:lnTo>
                      <a:pt x="5" y="0"/>
                    </a:lnTo>
                    <a:lnTo>
                      <a:pt x="0" y="2"/>
                    </a:lnTo>
                    <a:lnTo>
                      <a:pt x="43" y="26"/>
                    </a:lnTo>
                    <a:lnTo>
                      <a:pt x="53"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3" name="Freeform 3701">
                <a:extLst>
                  <a:ext uri="{FF2B5EF4-FFF2-40B4-BE49-F238E27FC236}">
                    <a16:creationId xmlns:a16="http://schemas.microsoft.com/office/drawing/2014/main" id="{BC35CD81-B420-4BA8-B6F9-38C7324B6C02}"/>
                  </a:ext>
                </a:extLst>
              </p:cNvPr>
              <p:cNvSpPr>
                <a:spLocks/>
              </p:cNvSpPr>
              <p:nvPr/>
            </p:nvSpPr>
            <p:spPr bwMode="auto">
              <a:xfrm>
                <a:off x="489" y="1047"/>
                <a:ext cx="47" cy="23"/>
              </a:xfrm>
              <a:custGeom>
                <a:avLst/>
                <a:gdLst>
                  <a:gd name="T0" fmla="*/ 0 w 47"/>
                  <a:gd name="T1" fmla="*/ 4 h 23"/>
                  <a:gd name="T2" fmla="*/ 38 w 47"/>
                  <a:gd name="T3" fmla="*/ 23 h 23"/>
                  <a:gd name="T4" fmla="*/ 47 w 47"/>
                  <a:gd name="T5" fmla="*/ 21 h 23"/>
                  <a:gd name="T6" fmla="*/ 9 w 47"/>
                  <a:gd name="T7" fmla="*/ 0 h 23"/>
                  <a:gd name="T8" fmla="*/ 0 w 47"/>
                  <a:gd name="T9" fmla="*/ 4 h 23"/>
                </a:gdLst>
                <a:ahLst/>
                <a:cxnLst>
                  <a:cxn ang="0">
                    <a:pos x="T0" y="T1"/>
                  </a:cxn>
                  <a:cxn ang="0">
                    <a:pos x="T2" y="T3"/>
                  </a:cxn>
                  <a:cxn ang="0">
                    <a:pos x="T4" y="T5"/>
                  </a:cxn>
                  <a:cxn ang="0">
                    <a:pos x="T6" y="T7"/>
                  </a:cxn>
                  <a:cxn ang="0">
                    <a:pos x="T8" y="T9"/>
                  </a:cxn>
                </a:cxnLst>
                <a:rect l="0" t="0" r="r" b="b"/>
                <a:pathLst>
                  <a:path w="47" h="23">
                    <a:moveTo>
                      <a:pt x="0" y="4"/>
                    </a:moveTo>
                    <a:lnTo>
                      <a:pt x="38" y="23"/>
                    </a:lnTo>
                    <a:lnTo>
                      <a:pt x="47" y="21"/>
                    </a:lnTo>
                    <a:lnTo>
                      <a:pt x="9" y="0"/>
                    </a:lnTo>
                    <a:lnTo>
                      <a:pt x="0" y="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4" name="Freeform 3702">
                <a:extLst>
                  <a:ext uri="{FF2B5EF4-FFF2-40B4-BE49-F238E27FC236}">
                    <a16:creationId xmlns:a16="http://schemas.microsoft.com/office/drawing/2014/main" id="{4428F2F5-A56D-4CF6-9ACC-1A58BBEF0BCC}"/>
                  </a:ext>
                </a:extLst>
              </p:cNvPr>
              <p:cNvSpPr>
                <a:spLocks/>
              </p:cNvSpPr>
              <p:nvPr/>
            </p:nvSpPr>
            <p:spPr bwMode="auto">
              <a:xfrm>
                <a:off x="391" y="997"/>
                <a:ext cx="47" cy="24"/>
              </a:xfrm>
              <a:custGeom>
                <a:avLst/>
                <a:gdLst>
                  <a:gd name="T0" fmla="*/ 38 w 47"/>
                  <a:gd name="T1" fmla="*/ 24 h 24"/>
                  <a:gd name="T2" fmla="*/ 47 w 47"/>
                  <a:gd name="T3" fmla="*/ 19 h 24"/>
                  <a:gd name="T4" fmla="*/ 7 w 47"/>
                  <a:gd name="T5" fmla="*/ 0 h 24"/>
                  <a:gd name="T6" fmla="*/ 0 w 47"/>
                  <a:gd name="T7" fmla="*/ 4 h 24"/>
                  <a:gd name="T8" fmla="*/ 38 w 47"/>
                  <a:gd name="T9" fmla="*/ 24 h 24"/>
                </a:gdLst>
                <a:ahLst/>
                <a:cxnLst>
                  <a:cxn ang="0">
                    <a:pos x="T0" y="T1"/>
                  </a:cxn>
                  <a:cxn ang="0">
                    <a:pos x="T2" y="T3"/>
                  </a:cxn>
                  <a:cxn ang="0">
                    <a:pos x="T4" y="T5"/>
                  </a:cxn>
                  <a:cxn ang="0">
                    <a:pos x="T6" y="T7"/>
                  </a:cxn>
                  <a:cxn ang="0">
                    <a:pos x="T8" y="T9"/>
                  </a:cxn>
                </a:cxnLst>
                <a:rect l="0" t="0" r="r" b="b"/>
                <a:pathLst>
                  <a:path w="47" h="24">
                    <a:moveTo>
                      <a:pt x="38" y="24"/>
                    </a:moveTo>
                    <a:lnTo>
                      <a:pt x="47" y="19"/>
                    </a:lnTo>
                    <a:lnTo>
                      <a:pt x="7" y="0"/>
                    </a:lnTo>
                    <a:lnTo>
                      <a:pt x="0" y="4"/>
                    </a:lnTo>
                    <a:lnTo>
                      <a:pt x="38" y="2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5" name="Freeform 3703">
                <a:extLst>
                  <a:ext uri="{FF2B5EF4-FFF2-40B4-BE49-F238E27FC236}">
                    <a16:creationId xmlns:a16="http://schemas.microsoft.com/office/drawing/2014/main" id="{012F29EA-1898-4F43-AA00-3C5710E520F4}"/>
                  </a:ext>
                </a:extLst>
              </p:cNvPr>
              <p:cNvSpPr>
                <a:spLocks/>
              </p:cNvSpPr>
              <p:nvPr/>
            </p:nvSpPr>
            <p:spPr bwMode="auto">
              <a:xfrm>
                <a:off x="391" y="997"/>
                <a:ext cx="47" cy="24"/>
              </a:xfrm>
              <a:custGeom>
                <a:avLst/>
                <a:gdLst>
                  <a:gd name="T0" fmla="*/ 38 w 47"/>
                  <a:gd name="T1" fmla="*/ 24 h 24"/>
                  <a:gd name="T2" fmla="*/ 47 w 47"/>
                  <a:gd name="T3" fmla="*/ 19 h 24"/>
                  <a:gd name="T4" fmla="*/ 7 w 47"/>
                  <a:gd name="T5" fmla="*/ 0 h 24"/>
                  <a:gd name="T6" fmla="*/ 0 w 47"/>
                  <a:gd name="T7" fmla="*/ 4 h 24"/>
                  <a:gd name="T8" fmla="*/ 38 w 47"/>
                  <a:gd name="T9" fmla="*/ 24 h 24"/>
                </a:gdLst>
                <a:ahLst/>
                <a:cxnLst>
                  <a:cxn ang="0">
                    <a:pos x="T0" y="T1"/>
                  </a:cxn>
                  <a:cxn ang="0">
                    <a:pos x="T2" y="T3"/>
                  </a:cxn>
                  <a:cxn ang="0">
                    <a:pos x="T4" y="T5"/>
                  </a:cxn>
                  <a:cxn ang="0">
                    <a:pos x="T6" y="T7"/>
                  </a:cxn>
                  <a:cxn ang="0">
                    <a:pos x="T8" y="T9"/>
                  </a:cxn>
                </a:cxnLst>
                <a:rect l="0" t="0" r="r" b="b"/>
                <a:pathLst>
                  <a:path w="47" h="24">
                    <a:moveTo>
                      <a:pt x="38" y="24"/>
                    </a:moveTo>
                    <a:lnTo>
                      <a:pt x="47" y="19"/>
                    </a:lnTo>
                    <a:lnTo>
                      <a:pt x="7" y="0"/>
                    </a:lnTo>
                    <a:lnTo>
                      <a:pt x="0" y="4"/>
                    </a:lnTo>
                    <a:lnTo>
                      <a:pt x="38"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6" name="Freeform 3704">
                <a:extLst>
                  <a:ext uri="{FF2B5EF4-FFF2-40B4-BE49-F238E27FC236}">
                    <a16:creationId xmlns:a16="http://schemas.microsoft.com/office/drawing/2014/main" id="{11562643-59E5-4BDA-AB07-766EE55BE858}"/>
                  </a:ext>
                </a:extLst>
              </p:cNvPr>
              <p:cNvSpPr>
                <a:spLocks/>
              </p:cNvSpPr>
              <p:nvPr/>
            </p:nvSpPr>
            <p:spPr bwMode="auto">
              <a:xfrm>
                <a:off x="589" y="1099"/>
                <a:ext cx="12" cy="10"/>
              </a:xfrm>
              <a:custGeom>
                <a:avLst/>
                <a:gdLst>
                  <a:gd name="T0" fmla="*/ 0 w 12"/>
                  <a:gd name="T1" fmla="*/ 5 h 10"/>
                  <a:gd name="T2" fmla="*/ 10 w 12"/>
                  <a:gd name="T3" fmla="*/ 10 h 10"/>
                  <a:gd name="T4" fmla="*/ 12 w 12"/>
                  <a:gd name="T5" fmla="*/ 2 h 10"/>
                  <a:gd name="T6" fmla="*/ 7 w 12"/>
                  <a:gd name="T7" fmla="*/ 0 h 10"/>
                  <a:gd name="T8" fmla="*/ 0 w 12"/>
                  <a:gd name="T9" fmla="*/ 5 h 10"/>
                </a:gdLst>
                <a:ahLst/>
                <a:cxnLst>
                  <a:cxn ang="0">
                    <a:pos x="T0" y="T1"/>
                  </a:cxn>
                  <a:cxn ang="0">
                    <a:pos x="T2" y="T3"/>
                  </a:cxn>
                  <a:cxn ang="0">
                    <a:pos x="T4" y="T5"/>
                  </a:cxn>
                  <a:cxn ang="0">
                    <a:pos x="T6" y="T7"/>
                  </a:cxn>
                  <a:cxn ang="0">
                    <a:pos x="T8" y="T9"/>
                  </a:cxn>
                </a:cxnLst>
                <a:rect l="0" t="0" r="r" b="b"/>
                <a:pathLst>
                  <a:path w="12" h="10">
                    <a:moveTo>
                      <a:pt x="0" y="5"/>
                    </a:moveTo>
                    <a:lnTo>
                      <a:pt x="10" y="10"/>
                    </a:lnTo>
                    <a:lnTo>
                      <a:pt x="12" y="2"/>
                    </a:lnTo>
                    <a:lnTo>
                      <a:pt x="7" y="0"/>
                    </a:lnTo>
                    <a:lnTo>
                      <a:pt x="0"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7" name="Freeform 3705">
                <a:extLst>
                  <a:ext uri="{FF2B5EF4-FFF2-40B4-BE49-F238E27FC236}">
                    <a16:creationId xmlns:a16="http://schemas.microsoft.com/office/drawing/2014/main" id="{F6971ED0-A579-4B0B-BE5A-40DA63C33DFD}"/>
                  </a:ext>
                </a:extLst>
              </p:cNvPr>
              <p:cNvSpPr>
                <a:spLocks/>
              </p:cNvSpPr>
              <p:nvPr/>
            </p:nvSpPr>
            <p:spPr bwMode="auto">
              <a:xfrm>
                <a:off x="438" y="1021"/>
                <a:ext cx="51" cy="26"/>
              </a:xfrm>
              <a:custGeom>
                <a:avLst/>
                <a:gdLst>
                  <a:gd name="T0" fmla="*/ 0 w 51"/>
                  <a:gd name="T1" fmla="*/ 4 h 26"/>
                  <a:gd name="T2" fmla="*/ 41 w 51"/>
                  <a:gd name="T3" fmla="*/ 26 h 26"/>
                  <a:gd name="T4" fmla="*/ 51 w 51"/>
                  <a:gd name="T5" fmla="*/ 21 h 26"/>
                  <a:gd name="T6" fmla="*/ 8 w 51"/>
                  <a:gd name="T7" fmla="*/ 0 h 26"/>
                  <a:gd name="T8" fmla="*/ 0 w 51"/>
                  <a:gd name="T9" fmla="*/ 4 h 26"/>
                </a:gdLst>
                <a:ahLst/>
                <a:cxnLst>
                  <a:cxn ang="0">
                    <a:pos x="T0" y="T1"/>
                  </a:cxn>
                  <a:cxn ang="0">
                    <a:pos x="T2" y="T3"/>
                  </a:cxn>
                  <a:cxn ang="0">
                    <a:pos x="T4" y="T5"/>
                  </a:cxn>
                  <a:cxn ang="0">
                    <a:pos x="T6" y="T7"/>
                  </a:cxn>
                  <a:cxn ang="0">
                    <a:pos x="T8" y="T9"/>
                  </a:cxn>
                </a:cxnLst>
                <a:rect l="0" t="0" r="r" b="b"/>
                <a:pathLst>
                  <a:path w="51" h="26">
                    <a:moveTo>
                      <a:pt x="0" y="4"/>
                    </a:moveTo>
                    <a:lnTo>
                      <a:pt x="41" y="26"/>
                    </a:lnTo>
                    <a:lnTo>
                      <a:pt x="51" y="21"/>
                    </a:lnTo>
                    <a:lnTo>
                      <a:pt x="8" y="0"/>
                    </a:lnTo>
                    <a:lnTo>
                      <a:pt x="0" y="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8" name="Freeform 3706">
                <a:extLst>
                  <a:ext uri="{FF2B5EF4-FFF2-40B4-BE49-F238E27FC236}">
                    <a16:creationId xmlns:a16="http://schemas.microsoft.com/office/drawing/2014/main" id="{A1ADBA7A-F26B-4B13-8362-154A109CC61D}"/>
                  </a:ext>
                </a:extLst>
              </p:cNvPr>
              <p:cNvSpPr>
                <a:spLocks/>
              </p:cNvSpPr>
              <p:nvPr/>
            </p:nvSpPr>
            <p:spPr bwMode="auto">
              <a:xfrm>
                <a:off x="438" y="1021"/>
                <a:ext cx="51" cy="26"/>
              </a:xfrm>
              <a:custGeom>
                <a:avLst/>
                <a:gdLst>
                  <a:gd name="T0" fmla="*/ 0 w 51"/>
                  <a:gd name="T1" fmla="*/ 4 h 26"/>
                  <a:gd name="T2" fmla="*/ 41 w 51"/>
                  <a:gd name="T3" fmla="*/ 26 h 26"/>
                  <a:gd name="T4" fmla="*/ 51 w 51"/>
                  <a:gd name="T5" fmla="*/ 21 h 26"/>
                  <a:gd name="T6" fmla="*/ 8 w 51"/>
                  <a:gd name="T7" fmla="*/ 0 h 26"/>
                  <a:gd name="T8" fmla="*/ 0 w 51"/>
                  <a:gd name="T9" fmla="*/ 4 h 26"/>
                </a:gdLst>
                <a:ahLst/>
                <a:cxnLst>
                  <a:cxn ang="0">
                    <a:pos x="T0" y="T1"/>
                  </a:cxn>
                  <a:cxn ang="0">
                    <a:pos x="T2" y="T3"/>
                  </a:cxn>
                  <a:cxn ang="0">
                    <a:pos x="T4" y="T5"/>
                  </a:cxn>
                  <a:cxn ang="0">
                    <a:pos x="T6" y="T7"/>
                  </a:cxn>
                  <a:cxn ang="0">
                    <a:pos x="T8" y="T9"/>
                  </a:cxn>
                </a:cxnLst>
                <a:rect l="0" t="0" r="r" b="b"/>
                <a:pathLst>
                  <a:path w="51" h="26">
                    <a:moveTo>
                      <a:pt x="0" y="4"/>
                    </a:moveTo>
                    <a:lnTo>
                      <a:pt x="41" y="26"/>
                    </a:lnTo>
                    <a:lnTo>
                      <a:pt x="51" y="21"/>
                    </a:lnTo>
                    <a:lnTo>
                      <a:pt x="8" y="0"/>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9" name="Freeform 3707">
                <a:extLst>
                  <a:ext uri="{FF2B5EF4-FFF2-40B4-BE49-F238E27FC236}">
                    <a16:creationId xmlns:a16="http://schemas.microsoft.com/office/drawing/2014/main" id="{F5A2A84C-8882-43D8-B75E-FDD49CBC8BD0}"/>
                  </a:ext>
                </a:extLst>
              </p:cNvPr>
              <p:cNvSpPr>
                <a:spLocks/>
              </p:cNvSpPr>
              <p:nvPr/>
            </p:nvSpPr>
            <p:spPr bwMode="auto">
              <a:xfrm>
                <a:off x="441" y="1070"/>
                <a:ext cx="48" cy="24"/>
              </a:xfrm>
              <a:custGeom>
                <a:avLst/>
                <a:gdLst>
                  <a:gd name="T0" fmla="*/ 38 w 48"/>
                  <a:gd name="T1" fmla="*/ 24 h 24"/>
                  <a:gd name="T2" fmla="*/ 48 w 48"/>
                  <a:gd name="T3" fmla="*/ 22 h 24"/>
                  <a:gd name="T4" fmla="*/ 9 w 48"/>
                  <a:gd name="T5" fmla="*/ 0 h 24"/>
                  <a:gd name="T6" fmla="*/ 0 w 48"/>
                  <a:gd name="T7" fmla="*/ 5 h 24"/>
                  <a:gd name="T8" fmla="*/ 38 w 48"/>
                  <a:gd name="T9" fmla="*/ 24 h 24"/>
                </a:gdLst>
                <a:ahLst/>
                <a:cxnLst>
                  <a:cxn ang="0">
                    <a:pos x="T0" y="T1"/>
                  </a:cxn>
                  <a:cxn ang="0">
                    <a:pos x="T2" y="T3"/>
                  </a:cxn>
                  <a:cxn ang="0">
                    <a:pos x="T4" y="T5"/>
                  </a:cxn>
                  <a:cxn ang="0">
                    <a:pos x="T6" y="T7"/>
                  </a:cxn>
                  <a:cxn ang="0">
                    <a:pos x="T8" y="T9"/>
                  </a:cxn>
                </a:cxnLst>
                <a:rect l="0" t="0" r="r" b="b"/>
                <a:pathLst>
                  <a:path w="48" h="24">
                    <a:moveTo>
                      <a:pt x="38" y="24"/>
                    </a:moveTo>
                    <a:lnTo>
                      <a:pt x="48" y="22"/>
                    </a:lnTo>
                    <a:lnTo>
                      <a:pt x="9" y="0"/>
                    </a:lnTo>
                    <a:lnTo>
                      <a:pt x="0" y="5"/>
                    </a:lnTo>
                    <a:lnTo>
                      <a:pt x="38" y="2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0" name="Freeform 3708">
                <a:extLst>
                  <a:ext uri="{FF2B5EF4-FFF2-40B4-BE49-F238E27FC236}">
                    <a16:creationId xmlns:a16="http://schemas.microsoft.com/office/drawing/2014/main" id="{CB3DC6D4-96C3-4623-A617-9AE8BEF7338C}"/>
                  </a:ext>
                </a:extLst>
              </p:cNvPr>
              <p:cNvSpPr>
                <a:spLocks/>
              </p:cNvSpPr>
              <p:nvPr/>
            </p:nvSpPr>
            <p:spPr bwMode="auto">
              <a:xfrm>
                <a:off x="441" y="1070"/>
                <a:ext cx="48" cy="24"/>
              </a:xfrm>
              <a:custGeom>
                <a:avLst/>
                <a:gdLst>
                  <a:gd name="T0" fmla="*/ 38 w 48"/>
                  <a:gd name="T1" fmla="*/ 24 h 24"/>
                  <a:gd name="T2" fmla="*/ 48 w 48"/>
                  <a:gd name="T3" fmla="*/ 22 h 24"/>
                  <a:gd name="T4" fmla="*/ 9 w 48"/>
                  <a:gd name="T5" fmla="*/ 0 h 24"/>
                  <a:gd name="T6" fmla="*/ 0 w 48"/>
                  <a:gd name="T7" fmla="*/ 5 h 24"/>
                  <a:gd name="T8" fmla="*/ 38 w 48"/>
                  <a:gd name="T9" fmla="*/ 24 h 24"/>
                </a:gdLst>
                <a:ahLst/>
                <a:cxnLst>
                  <a:cxn ang="0">
                    <a:pos x="T0" y="T1"/>
                  </a:cxn>
                  <a:cxn ang="0">
                    <a:pos x="T2" y="T3"/>
                  </a:cxn>
                  <a:cxn ang="0">
                    <a:pos x="T4" y="T5"/>
                  </a:cxn>
                  <a:cxn ang="0">
                    <a:pos x="T6" y="T7"/>
                  </a:cxn>
                  <a:cxn ang="0">
                    <a:pos x="T8" y="T9"/>
                  </a:cxn>
                </a:cxnLst>
                <a:rect l="0" t="0" r="r" b="b"/>
                <a:pathLst>
                  <a:path w="48" h="24">
                    <a:moveTo>
                      <a:pt x="38" y="24"/>
                    </a:moveTo>
                    <a:lnTo>
                      <a:pt x="48" y="22"/>
                    </a:lnTo>
                    <a:lnTo>
                      <a:pt x="9" y="0"/>
                    </a:lnTo>
                    <a:lnTo>
                      <a:pt x="0" y="5"/>
                    </a:lnTo>
                    <a:lnTo>
                      <a:pt x="38"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1" name="Freeform 3709">
                <a:extLst>
                  <a:ext uri="{FF2B5EF4-FFF2-40B4-BE49-F238E27FC236}">
                    <a16:creationId xmlns:a16="http://schemas.microsoft.com/office/drawing/2014/main" id="{A39393F1-C82B-4A2E-AE70-1F5F4B6BD462}"/>
                  </a:ext>
                </a:extLst>
              </p:cNvPr>
              <p:cNvSpPr>
                <a:spLocks/>
              </p:cNvSpPr>
              <p:nvPr/>
            </p:nvSpPr>
            <p:spPr bwMode="auto">
              <a:xfrm>
                <a:off x="343" y="1021"/>
                <a:ext cx="48" cy="23"/>
              </a:xfrm>
              <a:custGeom>
                <a:avLst/>
                <a:gdLst>
                  <a:gd name="T0" fmla="*/ 48 w 48"/>
                  <a:gd name="T1" fmla="*/ 19 h 23"/>
                  <a:gd name="T2" fmla="*/ 7 w 48"/>
                  <a:gd name="T3" fmla="*/ 0 h 23"/>
                  <a:gd name="T4" fmla="*/ 0 w 48"/>
                  <a:gd name="T5" fmla="*/ 4 h 23"/>
                  <a:gd name="T6" fmla="*/ 38 w 48"/>
                  <a:gd name="T7" fmla="*/ 23 h 23"/>
                  <a:gd name="T8" fmla="*/ 48 w 48"/>
                  <a:gd name="T9" fmla="*/ 19 h 23"/>
                </a:gdLst>
                <a:ahLst/>
                <a:cxnLst>
                  <a:cxn ang="0">
                    <a:pos x="T0" y="T1"/>
                  </a:cxn>
                  <a:cxn ang="0">
                    <a:pos x="T2" y="T3"/>
                  </a:cxn>
                  <a:cxn ang="0">
                    <a:pos x="T4" y="T5"/>
                  </a:cxn>
                  <a:cxn ang="0">
                    <a:pos x="T6" y="T7"/>
                  </a:cxn>
                  <a:cxn ang="0">
                    <a:pos x="T8" y="T9"/>
                  </a:cxn>
                </a:cxnLst>
                <a:rect l="0" t="0" r="r" b="b"/>
                <a:pathLst>
                  <a:path w="48" h="23">
                    <a:moveTo>
                      <a:pt x="48" y="19"/>
                    </a:moveTo>
                    <a:lnTo>
                      <a:pt x="7" y="0"/>
                    </a:lnTo>
                    <a:lnTo>
                      <a:pt x="0" y="4"/>
                    </a:lnTo>
                    <a:lnTo>
                      <a:pt x="38" y="23"/>
                    </a:lnTo>
                    <a:lnTo>
                      <a:pt x="48" y="1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2" name="Freeform 3710">
                <a:extLst>
                  <a:ext uri="{FF2B5EF4-FFF2-40B4-BE49-F238E27FC236}">
                    <a16:creationId xmlns:a16="http://schemas.microsoft.com/office/drawing/2014/main" id="{8818B60F-FF53-4764-9867-D57EC04FC257}"/>
                  </a:ext>
                </a:extLst>
              </p:cNvPr>
              <p:cNvSpPr>
                <a:spLocks/>
              </p:cNvSpPr>
              <p:nvPr/>
            </p:nvSpPr>
            <p:spPr bwMode="auto">
              <a:xfrm>
                <a:off x="343" y="1021"/>
                <a:ext cx="48" cy="23"/>
              </a:xfrm>
              <a:custGeom>
                <a:avLst/>
                <a:gdLst>
                  <a:gd name="T0" fmla="*/ 48 w 48"/>
                  <a:gd name="T1" fmla="*/ 19 h 23"/>
                  <a:gd name="T2" fmla="*/ 7 w 48"/>
                  <a:gd name="T3" fmla="*/ 0 h 23"/>
                  <a:gd name="T4" fmla="*/ 0 w 48"/>
                  <a:gd name="T5" fmla="*/ 4 h 23"/>
                  <a:gd name="T6" fmla="*/ 38 w 48"/>
                  <a:gd name="T7" fmla="*/ 23 h 23"/>
                  <a:gd name="T8" fmla="*/ 48 w 48"/>
                  <a:gd name="T9" fmla="*/ 19 h 23"/>
                </a:gdLst>
                <a:ahLst/>
                <a:cxnLst>
                  <a:cxn ang="0">
                    <a:pos x="T0" y="T1"/>
                  </a:cxn>
                  <a:cxn ang="0">
                    <a:pos x="T2" y="T3"/>
                  </a:cxn>
                  <a:cxn ang="0">
                    <a:pos x="T4" y="T5"/>
                  </a:cxn>
                  <a:cxn ang="0">
                    <a:pos x="T6" y="T7"/>
                  </a:cxn>
                  <a:cxn ang="0">
                    <a:pos x="T8" y="T9"/>
                  </a:cxn>
                </a:cxnLst>
                <a:rect l="0" t="0" r="r" b="b"/>
                <a:pathLst>
                  <a:path w="48" h="23">
                    <a:moveTo>
                      <a:pt x="48" y="19"/>
                    </a:moveTo>
                    <a:lnTo>
                      <a:pt x="7" y="0"/>
                    </a:lnTo>
                    <a:lnTo>
                      <a:pt x="0" y="4"/>
                    </a:lnTo>
                    <a:lnTo>
                      <a:pt x="38" y="23"/>
                    </a:lnTo>
                    <a:lnTo>
                      <a:pt x="48"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3" name="Freeform 3711">
                <a:extLst>
                  <a:ext uri="{FF2B5EF4-FFF2-40B4-BE49-F238E27FC236}">
                    <a16:creationId xmlns:a16="http://schemas.microsoft.com/office/drawing/2014/main" id="{7BC0F31C-4EA2-42C3-9E97-4720E63CDD68}"/>
                  </a:ext>
                </a:extLst>
              </p:cNvPr>
              <p:cNvSpPr>
                <a:spLocks/>
              </p:cNvSpPr>
              <p:nvPr/>
            </p:nvSpPr>
            <p:spPr bwMode="auto">
              <a:xfrm>
                <a:off x="391" y="1044"/>
                <a:ext cx="50" cy="26"/>
              </a:xfrm>
              <a:custGeom>
                <a:avLst/>
                <a:gdLst>
                  <a:gd name="T0" fmla="*/ 0 w 50"/>
                  <a:gd name="T1" fmla="*/ 5 h 26"/>
                  <a:gd name="T2" fmla="*/ 40 w 50"/>
                  <a:gd name="T3" fmla="*/ 26 h 26"/>
                  <a:gd name="T4" fmla="*/ 50 w 50"/>
                  <a:gd name="T5" fmla="*/ 22 h 26"/>
                  <a:gd name="T6" fmla="*/ 7 w 50"/>
                  <a:gd name="T7" fmla="*/ 0 h 26"/>
                  <a:gd name="T8" fmla="*/ 0 w 50"/>
                  <a:gd name="T9" fmla="*/ 5 h 26"/>
                </a:gdLst>
                <a:ahLst/>
                <a:cxnLst>
                  <a:cxn ang="0">
                    <a:pos x="T0" y="T1"/>
                  </a:cxn>
                  <a:cxn ang="0">
                    <a:pos x="T2" y="T3"/>
                  </a:cxn>
                  <a:cxn ang="0">
                    <a:pos x="T4" y="T5"/>
                  </a:cxn>
                  <a:cxn ang="0">
                    <a:pos x="T6" y="T7"/>
                  </a:cxn>
                  <a:cxn ang="0">
                    <a:pos x="T8" y="T9"/>
                  </a:cxn>
                </a:cxnLst>
                <a:rect l="0" t="0" r="r" b="b"/>
                <a:pathLst>
                  <a:path w="50" h="26">
                    <a:moveTo>
                      <a:pt x="0" y="5"/>
                    </a:moveTo>
                    <a:lnTo>
                      <a:pt x="40" y="26"/>
                    </a:lnTo>
                    <a:lnTo>
                      <a:pt x="50" y="22"/>
                    </a:lnTo>
                    <a:lnTo>
                      <a:pt x="7" y="0"/>
                    </a:lnTo>
                    <a:lnTo>
                      <a:pt x="0"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4" name="Freeform 3712">
                <a:extLst>
                  <a:ext uri="{FF2B5EF4-FFF2-40B4-BE49-F238E27FC236}">
                    <a16:creationId xmlns:a16="http://schemas.microsoft.com/office/drawing/2014/main" id="{60FB16E4-270E-4871-B928-6C0B57F8CD3E}"/>
                  </a:ext>
                </a:extLst>
              </p:cNvPr>
              <p:cNvSpPr>
                <a:spLocks/>
              </p:cNvSpPr>
              <p:nvPr/>
            </p:nvSpPr>
            <p:spPr bwMode="auto">
              <a:xfrm>
                <a:off x="391" y="1044"/>
                <a:ext cx="50" cy="26"/>
              </a:xfrm>
              <a:custGeom>
                <a:avLst/>
                <a:gdLst>
                  <a:gd name="T0" fmla="*/ 0 w 50"/>
                  <a:gd name="T1" fmla="*/ 5 h 26"/>
                  <a:gd name="T2" fmla="*/ 40 w 50"/>
                  <a:gd name="T3" fmla="*/ 26 h 26"/>
                  <a:gd name="T4" fmla="*/ 50 w 50"/>
                  <a:gd name="T5" fmla="*/ 22 h 26"/>
                  <a:gd name="T6" fmla="*/ 7 w 50"/>
                  <a:gd name="T7" fmla="*/ 0 h 26"/>
                  <a:gd name="T8" fmla="*/ 0 w 50"/>
                  <a:gd name="T9" fmla="*/ 5 h 26"/>
                </a:gdLst>
                <a:ahLst/>
                <a:cxnLst>
                  <a:cxn ang="0">
                    <a:pos x="T0" y="T1"/>
                  </a:cxn>
                  <a:cxn ang="0">
                    <a:pos x="T2" y="T3"/>
                  </a:cxn>
                  <a:cxn ang="0">
                    <a:pos x="T4" y="T5"/>
                  </a:cxn>
                  <a:cxn ang="0">
                    <a:pos x="T6" y="T7"/>
                  </a:cxn>
                  <a:cxn ang="0">
                    <a:pos x="T8" y="T9"/>
                  </a:cxn>
                </a:cxnLst>
                <a:rect l="0" t="0" r="r" b="b"/>
                <a:pathLst>
                  <a:path w="50" h="26">
                    <a:moveTo>
                      <a:pt x="0" y="5"/>
                    </a:moveTo>
                    <a:lnTo>
                      <a:pt x="40" y="26"/>
                    </a:lnTo>
                    <a:lnTo>
                      <a:pt x="50" y="22"/>
                    </a:lnTo>
                    <a:lnTo>
                      <a:pt x="7" y="0"/>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5" name="Freeform 3713">
                <a:extLst>
                  <a:ext uri="{FF2B5EF4-FFF2-40B4-BE49-F238E27FC236}">
                    <a16:creationId xmlns:a16="http://schemas.microsoft.com/office/drawing/2014/main" id="{B927D18B-BB86-45F4-AC97-F0A513C27D91}"/>
                  </a:ext>
                </a:extLst>
              </p:cNvPr>
              <p:cNvSpPr>
                <a:spLocks/>
              </p:cNvSpPr>
              <p:nvPr/>
            </p:nvSpPr>
            <p:spPr bwMode="auto">
              <a:xfrm>
                <a:off x="587" y="1149"/>
                <a:ext cx="4" cy="5"/>
              </a:xfrm>
              <a:custGeom>
                <a:avLst/>
                <a:gdLst>
                  <a:gd name="T0" fmla="*/ 0 w 4"/>
                  <a:gd name="T1" fmla="*/ 2 h 5"/>
                  <a:gd name="T2" fmla="*/ 4 w 4"/>
                  <a:gd name="T3" fmla="*/ 5 h 5"/>
                  <a:gd name="T4" fmla="*/ 4 w 4"/>
                  <a:gd name="T5" fmla="*/ 0 h 5"/>
                  <a:gd name="T6" fmla="*/ 0 w 4"/>
                  <a:gd name="T7" fmla="*/ 2 h 5"/>
                </a:gdLst>
                <a:ahLst/>
                <a:cxnLst>
                  <a:cxn ang="0">
                    <a:pos x="T0" y="T1"/>
                  </a:cxn>
                  <a:cxn ang="0">
                    <a:pos x="T2" y="T3"/>
                  </a:cxn>
                  <a:cxn ang="0">
                    <a:pos x="T4" y="T5"/>
                  </a:cxn>
                  <a:cxn ang="0">
                    <a:pos x="T6" y="T7"/>
                  </a:cxn>
                </a:cxnLst>
                <a:rect l="0" t="0" r="r" b="b"/>
                <a:pathLst>
                  <a:path w="4" h="5">
                    <a:moveTo>
                      <a:pt x="0" y="2"/>
                    </a:moveTo>
                    <a:lnTo>
                      <a:pt x="4" y="5"/>
                    </a:lnTo>
                    <a:lnTo>
                      <a:pt x="4" y="0"/>
                    </a:lnTo>
                    <a:lnTo>
                      <a:pt x="0" y="2"/>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6" name="Freeform 3714">
                <a:extLst>
                  <a:ext uri="{FF2B5EF4-FFF2-40B4-BE49-F238E27FC236}">
                    <a16:creationId xmlns:a16="http://schemas.microsoft.com/office/drawing/2014/main" id="{DCEAE339-A32F-4F96-BCD8-91EC55D7137E}"/>
                  </a:ext>
                </a:extLst>
              </p:cNvPr>
              <p:cNvSpPr>
                <a:spLocks/>
              </p:cNvSpPr>
              <p:nvPr/>
            </p:nvSpPr>
            <p:spPr bwMode="auto">
              <a:xfrm>
                <a:off x="290" y="992"/>
                <a:ext cx="53" cy="29"/>
              </a:xfrm>
              <a:custGeom>
                <a:avLst/>
                <a:gdLst>
                  <a:gd name="T0" fmla="*/ 7 w 53"/>
                  <a:gd name="T1" fmla="*/ 0 h 29"/>
                  <a:gd name="T2" fmla="*/ 0 w 53"/>
                  <a:gd name="T3" fmla="*/ 5 h 29"/>
                  <a:gd name="T4" fmla="*/ 43 w 53"/>
                  <a:gd name="T5" fmla="*/ 29 h 29"/>
                  <a:gd name="T6" fmla="*/ 53 w 53"/>
                  <a:gd name="T7" fmla="*/ 24 h 29"/>
                  <a:gd name="T8" fmla="*/ 7 w 53"/>
                  <a:gd name="T9" fmla="*/ 0 h 29"/>
                </a:gdLst>
                <a:ahLst/>
                <a:cxnLst>
                  <a:cxn ang="0">
                    <a:pos x="T0" y="T1"/>
                  </a:cxn>
                  <a:cxn ang="0">
                    <a:pos x="T2" y="T3"/>
                  </a:cxn>
                  <a:cxn ang="0">
                    <a:pos x="T4" y="T5"/>
                  </a:cxn>
                  <a:cxn ang="0">
                    <a:pos x="T6" y="T7"/>
                  </a:cxn>
                  <a:cxn ang="0">
                    <a:pos x="T8" y="T9"/>
                  </a:cxn>
                </a:cxnLst>
                <a:rect l="0" t="0" r="r" b="b"/>
                <a:pathLst>
                  <a:path w="53" h="29">
                    <a:moveTo>
                      <a:pt x="7" y="0"/>
                    </a:moveTo>
                    <a:lnTo>
                      <a:pt x="0" y="5"/>
                    </a:lnTo>
                    <a:lnTo>
                      <a:pt x="43" y="29"/>
                    </a:lnTo>
                    <a:lnTo>
                      <a:pt x="53" y="24"/>
                    </a:lnTo>
                    <a:lnTo>
                      <a:pt x="7"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7" name="Freeform 3715">
                <a:extLst>
                  <a:ext uri="{FF2B5EF4-FFF2-40B4-BE49-F238E27FC236}">
                    <a16:creationId xmlns:a16="http://schemas.microsoft.com/office/drawing/2014/main" id="{671E1A2E-8B8E-4458-B113-12B959FE2BF1}"/>
                  </a:ext>
                </a:extLst>
              </p:cNvPr>
              <p:cNvSpPr>
                <a:spLocks/>
              </p:cNvSpPr>
              <p:nvPr/>
            </p:nvSpPr>
            <p:spPr bwMode="auto">
              <a:xfrm>
                <a:off x="290" y="992"/>
                <a:ext cx="53" cy="29"/>
              </a:xfrm>
              <a:custGeom>
                <a:avLst/>
                <a:gdLst>
                  <a:gd name="T0" fmla="*/ 7 w 53"/>
                  <a:gd name="T1" fmla="*/ 0 h 29"/>
                  <a:gd name="T2" fmla="*/ 0 w 53"/>
                  <a:gd name="T3" fmla="*/ 5 h 29"/>
                  <a:gd name="T4" fmla="*/ 43 w 53"/>
                  <a:gd name="T5" fmla="*/ 29 h 29"/>
                  <a:gd name="T6" fmla="*/ 53 w 53"/>
                  <a:gd name="T7" fmla="*/ 24 h 29"/>
                  <a:gd name="T8" fmla="*/ 7 w 53"/>
                  <a:gd name="T9" fmla="*/ 0 h 29"/>
                </a:gdLst>
                <a:ahLst/>
                <a:cxnLst>
                  <a:cxn ang="0">
                    <a:pos x="T0" y="T1"/>
                  </a:cxn>
                  <a:cxn ang="0">
                    <a:pos x="T2" y="T3"/>
                  </a:cxn>
                  <a:cxn ang="0">
                    <a:pos x="T4" y="T5"/>
                  </a:cxn>
                  <a:cxn ang="0">
                    <a:pos x="T6" y="T7"/>
                  </a:cxn>
                  <a:cxn ang="0">
                    <a:pos x="T8" y="T9"/>
                  </a:cxn>
                </a:cxnLst>
                <a:rect l="0" t="0" r="r" b="b"/>
                <a:pathLst>
                  <a:path w="53" h="29">
                    <a:moveTo>
                      <a:pt x="7" y="0"/>
                    </a:moveTo>
                    <a:lnTo>
                      <a:pt x="0" y="5"/>
                    </a:lnTo>
                    <a:lnTo>
                      <a:pt x="43" y="29"/>
                    </a:lnTo>
                    <a:lnTo>
                      <a:pt x="53" y="24"/>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8" name="Freeform 3716">
                <a:extLst>
                  <a:ext uri="{FF2B5EF4-FFF2-40B4-BE49-F238E27FC236}">
                    <a16:creationId xmlns:a16="http://schemas.microsoft.com/office/drawing/2014/main" id="{36C91926-0043-4DD7-B4A8-8F77B23B9559}"/>
                  </a:ext>
                </a:extLst>
              </p:cNvPr>
              <p:cNvSpPr>
                <a:spLocks/>
              </p:cNvSpPr>
              <p:nvPr/>
            </p:nvSpPr>
            <p:spPr bwMode="auto">
              <a:xfrm>
                <a:off x="489" y="1097"/>
                <a:ext cx="52" cy="26"/>
              </a:xfrm>
              <a:custGeom>
                <a:avLst/>
                <a:gdLst>
                  <a:gd name="T0" fmla="*/ 0 w 52"/>
                  <a:gd name="T1" fmla="*/ 2 h 26"/>
                  <a:gd name="T2" fmla="*/ 43 w 52"/>
                  <a:gd name="T3" fmla="*/ 26 h 26"/>
                  <a:gd name="T4" fmla="*/ 52 w 52"/>
                  <a:gd name="T5" fmla="*/ 21 h 26"/>
                  <a:gd name="T6" fmla="*/ 7 w 52"/>
                  <a:gd name="T7" fmla="*/ 0 h 26"/>
                  <a:gd name="T8" fmla="*/ 0 w 52"/>
                  <a:gd name="T9" fmla="*/ 2 h 26"/>
                </a:gdLst>
                <a:ahLst/>
                <a:cxnLst>
                  <a:cxn ang="0">
                    <a:pos x="T0" y="T1"/>
                  </a:cxn>
                  <a:cxn ang="0">
                    <a:pos x="T2" y="T3"/>
                  </a:cxn>
                  <a:cxn ang="0">
                    <a:pos x="T4" y="T5"/>
                  </a:cxn>
                  <a:cxn ang="0">
                    <a:pos x="T6" y="T7"/>
                  </a:cxn>
                  <a:cxn ang="0">
                    <a:pos x="T8" y="T9"/>
                  </a:cxn>
                </a:cxnLst>
                <a:rect l="0" t="0" r="r" b="b"/>
                <a:pathLst>
                  <a:path w="52" h="26">
                    <a:moveTo>
                      <a:pt x="0" y="2"/>
                    </a:moveTo>
                    <a:lnTo>
                      <a:pt x="43" y="26"/>
                    </a:lnTo>
                    <a:lnTo>
                      <a:pt x="52" y="21"/>
                    </a:lnTo>
                    <a:lnTo>
                      <a:pt x="7" y="0"/>
                    </a:lnTo>
                    <a:lnTo>
                      <a:pt x="0" y="2"/>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9" name="Freeform 3717">
                <a:extLst>
                  <a:ext uri="{FF2B5EF4-FFF2-40B4-BE49-F238E27FC236}">
                    <a16:creationId xmlns:a16="http://schemas.microsoft.com/office/drawing/2014/main" id="{0FF6F26F-3555-4B72-99AB-6D32661FD3BB}"/>
                  </a:ext>
                </a:extLst>
              </p:cNvPr>
              <p:cNvSpPr>
                <a:spLocks/>
              </p:cNvSpPr>
              <p:nvPr/>
            </p:nvSpPr>
            <p:spPr bwMode="auto">
              <a:xfrm>
                <a:off x="541" y="1123"/>
                <a:ext cx="46" cy="24"/>
              </a:xfrm>
              <a:custGeom>
                <a:avLst/>
                <a:gdLst>
                  <a:gd name="T0" fmla="*/ 36 w 46"/>
                  <a:gd name="T1" fmla="*/ 24 h 24"/>
                  <a:gd name="T2" fmla="*/ 46 w 46"/>
                  <a:gd name="T3" fmla="*/ 19 h 24"/>
                  <a:gd name="T4" fmla="*/ 7 w 46"/>
                  <a:gd name="T5" fmla="*/ 0 h 24"/>
                  <a:gd name="T6" fmla="*/ 0 w 46"/>
                  <a:gd name="T7" fmla="*/ 5 h 24"/>
                  <a:gd name="T8" fmla="*/ 36 w 46"/>
                  <a:gd name="T9" fmla="*/ 24 h 24"/>
                </a:gdLst>
                <a:ahLst/>
                <a:cxnLst>
                  <a:cxn ang="0">
                    <a:pos x="T0" y="T1"/>
                  </a:cxn>
                  <a:cxn ang="0">
                    <a:pos x="T2" y="T3"/>
                  </a:cxn>
                  <a:cxn ang="0">
                    <a:pos x="T4" y="T5"/>
                  </a:cxn>
                  <a:cxn ang="0">
                    <a:pos x="T6" y="T7"/>
                  </a:cxn>
                  <a:cxn ang="0">
                    <a:pos x="T8" y="T9"/>
                  </a:cxn>
                </a:cxnLst>
                <a:rect l="0" t="0" r="r" b="b"/>
                <a:pathLst>
                  <a:path w="46" h="24">
                    <a:moveTo>
                      <a:pt x="36" y="24"/>
                    </a:moveTo>
                    <a:lnTo>
                      <a:pt x="46" y="19"/>
                    </a:lnTo>
                    <a:lnTo>
                      <a:pt x="7" y="0"/>
                    </a:lnTo>
                    <a:lnTo>
                      <a:pt x="0" y="5"/>
                    </a:lnTo>
                    <a:lnTo>
                      <a:pt x="36" y="2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0" name="Freeform 3718">
                <a:extLst>
                  <a:ext uri="{FF2B5EF4-FFF2-40B4-BE49-F238E27FC236}">
                    <a16:creationId xmlns:a16="http://schemas.microsoft.com/office/drawing/2014/main" id="{F0A45CCC-64E4-445E-8D88-B97F1C8A705B}"/>
                  </a:ext>
                </a:extLst>
              </p:cNvPr>
              <p:cNvSpPr>
                <a:spLocks/>
              </p:cNvSpPr>
              <p:nvPr/>
            </p:nvSpPr>
            <p:spPr bwMode="auto">
              <a:xfrm>
                <a:off x="235" y="971"/>
                <a:ext cx="55" cy="21"/>
              </a:xfrm>
              <a:custGeom>
                <a:avLst/>
                <a:gdLst>
                  <a:gd name="T0" fmla="*/ 19 w 55"/>
                  <a:gd name="T1" fmla="*/ 0 h 21"/>
                  <a:gd name="T2" fmla="*/ 0 w 55"/>
                  <a:gd name="T3" fmla="*/ 0 h 21"/>
                  <a:gd name="T4" fmla="*/ 46 w 55"/>
                  <a:gd name="T5" fmla="*/ 21 h 21"/>
                  <a:gd name="T6" fmla="*/ 55 w 55"/>
                  <a:gd name="T7" fmla="*/ 16 h 21"/>
                  <a:gd name="T8" fmla="*/ 19 w 55"/>
                  <a:gd name="T9" fmla="*/ 0 h 21"/>
                </a:gdLst>
                <a:ahLst/>
                <a:cxnLst>
                  <a:cxn ang="0">
                    <a:pos x="T0" y="T1"/>
                  </a:cxn>
                  <a:cxn ang="0">
                    <a:pos x="T2" y="T3"/>
                  </a:cxn>
                  <a:cxn ang="0">
                    <a:pos x="T4" y="T5"/>
                  </a:cxn>
                  <a:cxn ang="0">
                    <a:pos x="T6" y="T7"/>
                  </a:cxn>
                  <a:cxn ang="0">
                    <a:pos x="T8" y="T9"/>
                  </a:cxn>
                </a:cxnLst>
                <a:rect l="0" t="0" r="r" b="b"/>
                <a:pathLst>
                  <a:path w="55" h="21">
                    <a:moveTo>
                      <a:pt x="19" y="0"/>
                    </a:moveTo>
                    <a:lnTo>
                      <a:pt x="0" y="0"/>
                    </a:lnTo>
                    <a:lnTo>
                      <a:pt x="46" y="21"/>
                    </a:lnTo>
                    <a:lnTo>
                      <a:pt x="55" y="16"/>
                    </a:lnTo>
                    <a:lnTo>
                      <a:pt x="19"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1" name="Freeform 3719">
                <a:extLst>
                  <a:ext uri="{FF2B5EF4-FFF2-40B4-BE49-F238E27FC236}">
                    <a16:creationId xmlns:a16="http://schemas.microsoft.com/office/drawing/2014/main" id="{11539714-7B96-4E34-BEE9-1A2366846845}"/>
                  </a:ext>
                </a:extLst>
              </p:cNvPr>
              <p:cNvSpPr>
                <a:spLocks/>
              </p:cNvSpPr>
              <p:nvPr/>
            </p:nvSpPr>
            <p:spPr bwMode="auto">
              <a:xfrm>
                <a:off x="235" y="971"/>
                <a:ext cx="55" cy="21"/>
              </a:xfrm>
              <a:custGeom>
                <a:avLst/>
                <a:gdLst>
                  <a:gd name="T0" fmla="*/ 19 w 55"/>
                  <a:gd name="T1" fmla="*/ 0 h 21"/>
                  <a:gd name="T2" fmla="*/ 0 w 55"/>
                  <a:gd name="T3" fmla="*/ 0 h 21"/>
                  <a:gd name="T4" fmla="*/ 46 w 55"/>
                  <a:gd name="T5" fmla="*/ 21 h 21"/>
                  <a:gd name="T6" fmla="*/ 55 w 55"/>
                  <a:gd name="T7" fmla="*/ 16 h 21"/>
                  <a:gd name="T8" fmla="*/ 19 w 55"/>
                  <a:gd name="T9" fmla="*/ 0 h 21"/>
                </a:gdLst>
                <a:ahLst/>
                <a:cxnLst>
                  <a:cxn ang="0">
                    <a:pos x="T0" y="T1"/>
                  </a:cxn>
                  <a:cxn ang="0">
                    <a:pos x="T2" y="T3"/>
                  </a:cxn>
                  <a:cxn ang="0">
                    <a:pos x="T4" y="T5"/>
                  </a:cxn>
                  <a:cxn ang="0">
                    <a:pos x="T6" y="T7"/>
                  </a:cxn>
                  <a:cxn ang="0">
                    <a:pos x="T8" y="T9"/>
                  </a:cxn>
                </a:cxnLst>
                <a:rect l="0" t="0" r="r" b="b"/>
                <a:pathLst>
                  <a:path w="55" h="21">
                    <a:moveTo>
                      <a:pt x="19" y="0"/>
                    </a:moveTo>
                    <a:lnTo>
                      <a:pt x="0" y="0"/>
                    </a:lnTo>
                    <a:lnTo>
                      <a:pt x="46" y="21"/>
                    </a:lnTo>
                    <a:lnTo>
                      <a:pt x="55" y="16"/>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2" name="Freeform 3720">
                <a:extLst>
                  <a:ext uri="{FF2B5EF4-FFF2-40B4-BE49-F238E27FC236}">
                    <a16:creationId xmlns:a16="http://schemas.microsoft.com/office/drawing/2014/main" id="{5C00BF03-3CD1-4971-A6CE-BCBE808E8F1F}"/>
                  </a:ext>
                </a:extLst>
              </p:cNvPr>
              <p:cNvSpPr>
                <a:spLocks/>
              </p:cNvSpPr>
              <p:nvPr/>
            </p:nvSpPr>
            <p:spPr bwMode="auto">
              <a:xfrm>
                <a:off x="591" y="994"/>
                <a:ext cx="31" cy="19"/>
              </a:xfrm>
              <a:custGeom>
                <a:avLst/>
                <a:gdLst>
                  <a:gd name="T0" fmla="*/ 0 w 31"/>
                  <a:gd name="T1" fmla="*/ 5 h 19"/>
                  <a:gd name="T2" fmla="*/ 29 w 31"/>
                  <a:gd name="T3" fmla="*/ 19 h 19"/>
                  <a:gd name="T4" fmla="*/ 31 w 31"/>
                  <a:gd name="T5" fmla="*/ 12 h 19"/>
                  <a:gd name="T6" fmla="*/ 10 w 31"/>
                  <a:gd name="T7" fmla="*/ 0 h 19"/>
                  <a:gd name="T8" fmla="*/ 0 w 31"/>
                  <a:gd name="T9" fmla="*/ 5 h 19"/>
                </a:gdLst>
                <a:ahLst/>
                <a:cxnLst>
                  <a:cxn ang="0">
                    <a:pos x="T0" y="T1"/>
                  </a:cxn>
                  <a:cxn ang="0">
                    <a:pos x="T2" y="T3"/>
                  </a:cxn>
                  <a:cxn ang="0">
                    <a:pos x="T4" y="T5"/>
                  </a:cxn>
                  <a:cxn ang="0">
                    <a:pos x="T6" y="T7"/>
                  </a:cxn>
                  <a:cxn ang="0">
                    <a:pos x="T8" y="T9"/>
                  </a:cxn>
                </a:cxnLst>
                <a:rect l="0" t="0" r="r" b="b"/>
                <a:pathLst>
                  <a:path w="31" h="19">
                    <a:moveTo>
                      <a:pt x="0" y="5"/>
                    </a:moveTo>
                    <a:lnTo>
                      <a:pt x="29" y="19"/>
                    </a:lnTo>
                    <a:lnTo>
                      <a:pt x="31" y="12"/>
                    </a:lnTo>
                    <a:lnTo>
                      <a:pt x="10" y="0"/>
                    </a:lnTo>
                    <a:lnTo>
                      <a:pt x="0"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3" name="Freeform 3721">
                <a:extLst>
                  <a:ext uri="{FF2B5EF4-FFF2-40B4-BE49-F238E27FC236}">
                    <a16:creationId xmlns:a16="http://schemas.microsoft.com/office/drawing/2014/main" id="{F8E4BEC0-43E6-4CBD-9989-AA5B7F76959A}"/>
                  </a:ext>
                </a:extLst>
              </p:cNvPr>
              <p:cNvSpPr>
                <a:spLocks/>
              </p:cNvSpPr>
              <p:nvPr/>
            </p:nvSpPr>
            <p:spPr bwMode="auto">
              <a:xfrm>
                <a:off x="541" y="971"/>
                <a:ext cx="50" cy="23"/>
              </a:xfrm>
              <a:custGeom>
                <a:avLst/>
                <a:gdLst>
                  <a:gd name="T0" fmla="*/ 0 w 50"/>
                  <a:gd name="T1" fmla="*/ 2 h 23"/>
                  <a:gd name="T2" fmla="*/ 43 w 50"/>
                  <a:gd name="T3" fmla="*/ 23 h 23"/>
                  <a:gd name="T4" fmla="*/ 50 w 50"/>
                  <a:gd name="T5" fmla="*/ 21 h 23"/>
                  <a:gd name="T6" fmla="*/ 12 w 50"/>
                  <a:gd name="T7" fmla="*/ 0 h 23"/>
                  <a:gd name="T8" fmla="*/ 3 w 50"/>
                  <a:gd name="T9" fmla="*/ 0 h 23"/>
                  <a:gd name="T10" fmla="*/ 0 w 50"/>
                  <a:gd name="T11" fmla="*/ 2 h 23"/>
                </a:gdLst>
                <a:ahLst/>
                <a:cxnLst>
                  <a:cxn ang="0">
                    <a:pos x="T0" y="T1"/>
                  </a:cxn>
                  <a:cxn ang="0">
                    <a:pos x="T2" y="T3"/>
                  </a:cxn>
                  <a:cxn ang="0">
                    <a:pos x="T4" y="T5"/>
                  </a:cxn>
                  <a:cxn ang="0">
                    <a:pos x="T6" y="T7"/>
                  </a:cxn>
                  <a:cxn ang="0">
                    <a:pos x="T8" y="T9"/>
                  </a:cxn>
                  <a:cxn ang="0">
                    <a:pos x="T10" y="T11"/>
                  </a:cxn>
                </a:cxnLst>
                <a:rect l="0" t="0" r="r" b="b"/>
                <a:pathLst>
                  <a:path w="50" h="23">
                    <a:moveTo>
                      <a:pt x="0" y="2"/>
                    </a:moveTo>
                    <a:lnTo>
                      <a:pt x="43" y="23"/>
                    </a:lnTo>
                    <a:lnTo>
                      <a:pt x="50" y="21"/>
                    </a:lnTo>
                    <a:lnTo>
                      <a:pt x="12" y="0"/>
                    </a:lnTo>
                    <a:lnTo>
                      <a:pt x="3" y="0"/>
                    </a:lnTo>
                    <a:lnTo>
                      <a:pt x="0" y="2"/>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4" name="Freeform 3722">
                <a:extLst>
                  <a:ext uri="{FF2B5EF4-FFF2-40B4-BE49-F238E27FC236}">
                    <a16:creationId xmlns:a16="http://schemas.microsoft.com/office/drawing/2014/main" id="{17305DA1-41FC-46E2-94D7-DCE78BCBAEEB}"/>
                  </a:ext>
                </a:extLst>
              </p:cNvPr>
              <p:cNvSpPr>
                <a:spLocks/>
              </p:cNvSpPr>
              <p:nvPr/>
            </p:nvSpPr>
            <p:spPr bwMode="auto">
              <a:xfrm>
                <a:off x="541" y="1021"/>
                <a:ext cx="48" cy="23"/>
              </a:xfrm>
              <a:custGeom>
                <a:avLst/>
                <a:gdLst>
                  <a:gd name="T0" fmla="*/ 0 w 48"/>
                  <a:gd name="T1" fmla="*/ 4 h 23"/>
                  <a:gd name="T2" fmla="*/ 41 w 48"/>
                  <a:gd name="T3" fmla="*/ 23 h 23"/>
                  <a:gd name="T4" fmla="*/ 48 w 48"/>
                  <a:gd name="T5" fmla="*/ 19 h 23"/>
                  <a:gd name="T6" fmla="*/ 10 w 48"/>
                  <a:gd name="T7" fmla="*/ 0 h 23"/>
                  <a:gd name="T8" fmla="*/ 0 w 48"/>
                  <a:gd name="T9" fmla="*/ 4 h 23"/>
                </a:gdLst>
                <a:ahLst/>
                <a:cxnLst>
                  <a:cxn ang="0">
                    <a:pos x="T0" y="T1"/>
                  </a:cxn>
                  <a:cxn ang="0">
                    <a:pos x="T2" y="T3"/>
                  </a:cxn>
                  <a:cxn ang="0">
                    <a:pos x="T4" y="T5"/>
                  </a:cxn>
                  <a:cxn ang="0">
                    <a:pos x="T6" y="T7"/>
                  </a:cxn>
                  <a:cxn ang="0">
                    <a:pos x="T8" y="T9"/>
                  </a:cxn>
                </a:cxnLst>
                <a:rect l="0" t="0" r="r" b="b"/>
                <a:pathLst>
                  <a:path w="48" h="23">
                    <a:moveTo>
                      <a:pt x="0" y="4"/>
                    </a:moveTo>
                    <a:lnTo>
                      <a:pt x="41" y="23"/>
                    </a:lnTo>
                    <a:lnTo>
                      <a:pt x="48" y="19"/>
                    </a:lnTo>
                    <a:lnTo>
                      <a:pt x="10" y="0"/>
                    </a:lnTo>
                    <a:lnTo>
                      <a:pt x="0" y="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5" name="Freeform 3723">
                <a:extLst>
                  <a:ext uri="{FF2B5EF4-FFF2-40B4-BE49-F238E27FC236}">
                    <a16:creationId xmlns:a16="http://schemas.microsoft.com/office/drawing/2014/main" id="{957758D8-9FE1-44D5-81D5-FE9F450130C9}"/>
                  </a:ext>
                </a:extLst>
              </p:cNvPr>
              <p:cNvSpPr>
                <a:spLocks/>
              </p:cNvSpPr>
              <p:nvPr/>
            </p:nvSpPr>
            <p:spPr bwMode="auto">
              <a:xfrm>
                <a:off x="491" y="994"/>
                <a:ext cx="50" cy="27"/>
              </a:xfrm>
              <a:custGeom>
                <a:avLst/>
                <a:gdLst>
                  <a:gd name="T0" fmla="*/ 43 w 50"/>
                  <a:gd name="T1" fmla="*/ 27 h 27"/>
                  <a:gd name="T2" fmla="*/ 50 w 50"/>
                  <a:gd name="T3" fmla="*/ 22 h 27"/>
                  <a:gd name="T4" fmla="*/ 10 w 50"/>
                  <a:gd name="T5" fmla="*/ 0 h 27"/>
                  <a:gd name="T6" fmla="*/ 0 w 50"/>
                  <a:gd name="T7" fmla="*/ 5 h 27"/>
                  <a:gd name="T8" fmla="*/ 43 w 50"/>
                  <a:gd name="T9" fmla="*/ 27 h 27"/>
                </a:gdLst>
                <a:ahLst/>
                <a:cxnLst>
                  <a:cxn ang="0">
                    <a:pos x="T0" y="T1"/>
                  </a:cxn>
                  <a:cxn ang="0">
                    <a:pos x="T2" y="T3"/>
                  </a:cxn>
                  <a:cxn ang="0">
                    <a:pos x="T4" y="T5"/>
                  </a:cxn>
                  <a:cxn ang="0">
                    <a:pos x="T6" y="T7"/>
                  </a:cxn>
                  <a:cxn ang="0">
                    <a:pos x="T8" y="T9"/>
                  </a:cxn>
                </a:cxnLst>
                <a:rect l="0" t="0" r="r" b="b"/>
                <a:pathLst>
                  <a:path w="50" h="27">
                    <a:moveTo>
                      <a:pt x="43" y="27"/>
                    </a:moveTo>
                    <a:lnTo>
                      <a:pt x="50" y="22"/>
                    </a:lnTo>
                    <a:lnTo>
                      <a:pt x="10" y="0"/>
                    </a:lnTo>
                    <a:lnTo>
                      <a:pt x="0" y="5"/>
                    </a:lnTo>
                    <a:lnTo>
                      <a:pt x="43" y="27"/>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6" name="Freeform 3724">
                <a:extLst>
                  <a:ext uri="{FF2B5EF4-FFF2-40B4-BE49-F238E27FC236}">
                    <a16:creationId xmlns:a16="http://schemas.microsoft.com/office/drawing/2014/main" id="{1492B4D5-332D-4939-8F72-0179FB53373F}"/>
                  </a:ext>
                </a:extLst>
              </p:cNvPr>
              <p:cNvSpPr>
                <a:spLocks/>
              </p:cNvSpPr>
              <p:nvPr/>
            </p:nvSpPr>
            <p:spPr bwMode="auto">
              <a:xfrm>
                <a:off x="443" y="971"/>
                <a:ext cx="48" cy="23"/>
              </a:xfrm>
              <a:custGeom>
                <a:avLst/>
                <a:gdLst>
                  <a:gd name="T0" fmla="*/ 0 w 48"/>
                  <a:gd name="T1" fmla="*/ 2 h 23"/>
                  <a:gd name="T2" fmla="*/ 38 w 48"/>
                  <a:gd name="T3" fmla="*/ 23 h 23"/>
                  <a:gd name="T4" fmla="*/ 48 w 48"/>
                  <a:gd name="T5" fmla="*/ 19 h 23"/>
                  <a:gd name="T6" fmla="*/ 12 w 48"/>
                  <a:gd name="T7" fmla="*/ 0 h 23"/>
                  <a:gd name="T8" fmla="*/ 5 w 48"/>
                  <a:gd name="T9" fmla="*/ 0 h 23"/>
                  <a:gd name="T10" fmla="*/ 0 w 48"/>
                  <a:gd name="T11" fmla="*/ 2 h 23"/>
                </a:gdLst>
                <a:ahLst/>
                <a:cxnLst>
                  <a:cxn ang="0">
                    <a:pos x="T0" y="T1"/>
                  </a:cxn>
                  <a:cxn ang="0">
                    <a:pos x="T2" y="T3"/>
                  </a:cxn>
                  <a:cxn ang="0">
                    <a:pos x="T4" y="T5"/>
                  </a:cxn>
                  <a:cxn ang="0">
                    <a:pos x="T6" y="T7"/>
                  </a:cxn>
                  <a:cxn ang="0">
                    <a:pos x="T8" y="T9"/>
                  </a:cxn>
                  <a:cxn ang="0">
                    <a:pos x="T10" y="T11"/>
                  </a:cxn>
                </a:cxnLst>
                <a:rect l="0" t="0" r="r" b="b"/>
                <a:pathLst>
                  <a:path w="48" h="23">
                    <a:moveTo>
                      <a:pt x="0" y="2"/>
                    </a:moveTo>
                    <a:lnTo>
                      <a:pt x="38" y="23"/>
                    </a:lnTo>
                    <a:lnTo>
                      <a:pt x="48" y="19"/>
                    </a:lnTo>
                    <a:lnTo>
                      <a:pt x="12" y="0"/>
                    </a:lnTo>
                    <a:lnTo>
                      <a:pt x="5" y="0"/>
                    </a:lnTo>
                    <a:lnTo>
                      <a:pt x="0" y="2"/>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7" name="Freeform 3725">
                <a:extLst>
                  <a:ext uri="{FF2B5EF4-FFF2-40B4-BE49-F238E27FC236}">
                    <a16:creationId xmlns:a16="http://schemas.microsoft.com/office/drawing/2014/main" id="{B0759167-9435-4595-A908-37E2A6F35442}"/>
                  </a:ext>
                </a:extLst>
              </p:cNvPr>
              <p:cNvSpPr>
                <a:spLocks/>
              </p:cNvSpPr>
              <p:nvPr/>
            </p:nvSpPr>
            <p:spPr bwMode="auto">
              <a:xfrm>
                <a:off x="443" y="971"/>
                <a:ext cx="48" cy="23"/>
              </a:xfrm>
              <a:custGeom>
                <a:avLst/>
                <a:gdLst>
                  <a:gd name="T0" fmla="*/ 0 w 48"/>
                  <a:gd name="T1" fmla="*/ 2 h 23"/>
                  <a:gd name="T2" fmla="*/ 38 w 48"/>
                  <a:gd name="T3" fmla="*/ 23 h 23"/>
                  <a:gd name="T4" fmla="*/ 48 w 48"/>
                  <a:gd name="T5" fmla="*/ 19 h 23"/>
                  <a:gd name="T6" fmla="*/ 12 w 48"/>
                  <a:gd name="T7" fmla="*/ 0 h 23"/>
                  <a:gd name="T8" fmla="*/ 5 w 48"/>
                  <a:gd name="T9" fmla="*/ 0 h 23"/>
                  <a:gd name="T10" fmla="*/ 0 w 48"/>
                  <a:gd name="T11" fmla="*/ 2 h 23"/>
                </a:gdLst>
                <a:ahLst/>
                <a:cxnLst>
                  <a:cxn ang="0">
                    <a:pos x="T0" y="T1"/>
                  </a:cxn>
                  <a:cxn ang="0">
                    <a:pos x="T2" y="T3"/>
                  </a:cxn>
                  <a:cxn ang="0">
                    <a:pos x="T4" y="T5"/>
                  </a:cxn>
                  <a:cxn ang="0">
                    <a:pos x="T6" y="T7"/>
                  </a:cxn>
                  <a:cxn ang="0">
                    <a:pos x="T8" y="T9"/>
                  </a:cxn>
                  <a:cxn ang="0">
                    <a:pos x="T10" y="T11"/>
                  </a:cxn>
                </a:cxnLst>
                <a:rect l="0" t="0" r="r" b="b"/>
                <a:pathLst>
                  <a:path w="48" h="23">
                    <a:moveTo>
                      <a:pt x="0" y="2"/>
                    </a:moveTo>
                    <a:lnTo>
                      <a:pt x="38" y="23"/>
                    </a:lnTo>
                    <a:lnTo>
                      <a:pt x="48" y="19"/>
                    </a:lnTo>
                    <a:lnTo>
                      <a:pt x="12" y="0"/>
                    </a:lnTo>
                    <a:lnTo>
                      <a:pt x="5"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8" name="Freeform 3726">
                <a:extLst>
                  <a:ext uri="{FF2B5EF4-FFF2-40B4-BE49-F238E27FC236}">
                    <a16:creationId xmlns:a16="http://schemas.microsoft.com/office/drawing/2014/main" id="{2250FEBF-FE66-4F1D-8EFE-94291F0E63B1}"/>
                  </a:ext>
                </a:extLst>
              </p:cNvPr>
              <p:cNvSpPr>
                <a:spLocks/>
              </p:cNvSpPr>
              <p:nvPr/>
            </p:nvSpPr>
            <p:spPr bwMode="auto">
              <a:xfrm>
                <a:off x="589" y="1044"/>
                <a:ext cx="24" cy="17"/>
              </a:xfrm>
              <a:custGeom>
                <a:avLst/>
                <a:gdLst>
                  <a:gd name="T0" fmla="*/ 0 w 24"/>
                  <a:gd name="T1" fmla="*/ 5 h 17"/>
                  <a:gd name="T2" fmla="*/ 22 w 24"/>
                  <a:gd name="T3" fmla="*/ 17 h 17"/>
                  <a:gd name="T4" fmla="*/ 24 w 24"/>
                  <a:gd name="T5" fmla="*/ 7 h 17"/>
                  <a:gd name="T6" fmla="*/ 10 w 24"/>
                  <a:gd name="T7" fmla="*/ 0 h 17"/>
                  <a:gd name="T8" fmla="*/ 0 w 24"/>
                  <a:gd name="T9" fmla="*/ 5 h 17"/>
                </a:gdLst>
                <a:ahLst/>
                <a:cxnLst>
                  <a:cxn ang="0">
                    <a:pos x="T0" y="T1"/>
                  </a:cxn>
                  <a:cxn ang="0">
                    <a:pos x="T2" y="T3"/>
                  </a:cxn>
                  <a:cxn ang="0">
                    <a:pos x="T4" y="T5"/>
                  </a:cxn>
                  <a:cxn ang="0">
                    <a:pos x="T6" y="T7"/>
                  </a:cxn>
                  <a:cxn ang="0">
                    <a:pos x="T8" y="T9"/>
                  </a:cxn>
                </a:cxnLst>
                <a:rect l="0" t="0" r="r" b="b"/>
                <a:pathLst>
                  <a:path w="24" h="17">
                    <a:moveTo>
                      <a:pt x="0" y="5"/>
                    </a:moveTo>
                    <a:lnTo>
                      <a:pt x="22" y="17"/>
                    </a:lnTo>
                    <a:lnTo>
                      <a:pt x="24" y="7"/>
                    </a:lnTo>
                    <a:lnTo>
                      <a:pt x="10" y="0"/>
                    </a:lnTo>
                    <a:lnTo>
                      <a:pt x="0"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9" name="Freeform 3727">
                <a:extLst>
                  <a:ext uri="{FF2B5EF4-FFF2-40B4-BE49-F238E27FC236}">
                    <a16:creationId xmlns:a16="http://schemas.microsoft.com/office/drawing/2014/main" id="{280D82CD-CFD0-4ACA-B0E6-1D9E41A4EC68}"/>
                  </a:ext>
                </a:extLst>
              </p:cNvPr>
              <p:cNvSpPr>
                <a:spLocks/>
              </p:cNvSpPr>
              <p:nvPr/>
            </p:nvSpPr>
            <p:spPr bwMode="auto">
              <a:xfrm>
                <a:off x="336" y="1273"/>
                <a:ext cx="52" cy="26"/>
              </a:xfrm>
              <a:custGeom>
                <a:avLst/>
                <a:gdLst>
                  <a:gd name="T0" fmla="*/ 9 w 52"/>
                  <a:gd name="T1" fmla="*/ 0 h 26"/>
                  <a:gd name="T2" fmla="*/ 0 w 52"/>
                  <a:gd name="T3" fmla="*/ 4 h 26"/>
                  <a:gd name="T4" fmla="*/ 43 w 52"/>
                  <a:gd name="T5" fmla="*/ 26 h 26"/>
                  <a:gd name="T6" fmla="*/ 52 w 52"/>
                  <a:gd name="T7" fmla="*/ 21 h 26"/>
                  <a:gd name="T8" fmla="*/ 9 w 52"/>
                  <a:gd name="T9" fmla="*/ 0 h 26"/>
                </a:gdLst>
                <a:ahLst/>
                <a:cxnLst>
                  <a:cxn ang="0">
                    <a:pos x="T0" y="T1"/>
                  </a:cxn>
                  <a:cxn ang="0">
                    <a:pos x="T2" y="T3"/>
                  </a:cxn>
                  <a:cxn ang="0">
                    <a:pos x="T4" y="T5"/>
                  </a:cxn>
                  <a:cxn ang="0">
                    <a:pos x="T6" y="T7"/>
                  </a:cxn>
                  <a:cxn ang="0">
                    <a:pos x="T8" y="T9"/>
                  </a:cxn>
                </a:cxnLst>
                <a:rect l="0" t="0" r="r" b="b"/>
                <a:pathLst>
                  <a:path w="52" h="26">
                    <a:moveTo>
                      <a:pt x="9" y="0"/>
                    </a:moveTo>
                    <a:lnTo>
                      <a:pt x="0" y="4"/>
                    </a:lnTo>
                    <a:lnTo>
                      <a:pt x="43" y="26"/>
                    </a:lnTo>
                    <a:lnTo>
                      <a:pt x="52" y="21"/>
                    </a:lnTo>
                    <a:lnTo>
                      <a:pt x="9"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0" name="Freeform 3728">
                <a:extLst>
                  <a:ext uri="{FF2B5EF4-FFF2-40B4-BE49-F238E27FC236}">
                    <a16:creationId xmlns:a16="http://schemas.microsoft.com/office/drawing/2014/main" id="{89AEE824-7CDD-457E-A244-1F11D9EBA453}"/>
                  </a:ext>
                </a:extLst>
              </p:cNvPr>
              <p:cNvSpPr>
                <a:spLocks/>
              </p:cNvSpPr>
              <p:nvPr/>
            </p:nvSpPr>
            <p:spPr bwMode="auto">
              <a:xfrm>
                <a:off x="336" y="1273"/>
                <a:ext cx="52" cy="26"/>
              </a:xfrm>
              <a:custGeom>
                <a:avLst/>
                <a:gdLst>
                  <a:gd name="T0" fmla="*/ 9 w 52"/>
                  <a:gd name="T1" fmla="*/ 0 h 26"/>
                  <a:gd name="T2" fmla="*/ 0 w 52"/>
                  <a:gd name="T3" fmla="*/ 4 h 26"/>
                  <a:gd name="T4" fmla="*/ 43 w 52"/>
                  <a:gd name="T5" fmla="*/ 26 h 26"/>
                  <a:gd name="T6" fmla="*/ 52 w 52"/>
                  <a:gd name="T7" fmla="*/ 21 h 26"/>
                  <a:gd name="T8" fmla="*/ 9 w 52"/>
                  <a:gd name="T9" fmla="*/ 0 h 26"/>
                </a:gdLst>
                <a:ahLst/>
                <a:cxnLst>
                  <a:cxn ang="0">
                    <a:pos x="T0" y="T1"/>
                  </a:cxn>
                  <a:cxn ang="0">
                    <a:pos x="T2" y="T3"/>
                  </a:cxn>
                  <a:cxn ang="0">
                    <a:pos x="T4" y="T5"/>
                  </a:cxn>
                  <a:cxn ang="0">
                    <a:pos x="T6" y="T7"/>
                  </a:cxn>
                  <a:cxn ang="0">
                    <a:pos x="T8" y="T9"/>
                  </a:cxn>
                </a:cxnLst>
                <a:rect l="0" t="0" r="r" b="b"/>
                <a:pathLst>
                  <a:path w="52" h="26">
                    <a:moveTo>
                      <a:pt x="9" y="0"/>
                    </a:moveTo>
                    <a:lnTo>
                      <a:pt x="0" y="4"/>
                    </a:lnTo>
                    <a:lnTo>
                      <a:pt x="43" y="26"/>
                    </a:lnTo>
                    <a:lnTo>
                      <a:pt x="52" y="21"/>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1" name="Freeform 3729">
                <a:extLst>
                  <a:ext uri="{FF2B5EF4-FFF2-40B4-BE49-F238E27FC236}">
                    <a16:creationId xmlns:a16="http://schemas.microsoft.com/office/drawing/2014/main" id="{93A25D4A-B812-414B-93A5-11AE3C9C6915}"/>
                  </a:ext>
                </a:extLst>
              </p:cNvPr>
              <p:cNvSpPr>
                <a:spLocks/>
              </p:cNvSpPr>
              <p:nvPr/>
            </p:nvSpPr>
            <p:spPr bwMode="auto">
              <a:xfrm>
                <a:off x="290" y="1249"/>
                <a:ext cx="46" cy="24"/>
              </a:xfrm>
              <a:custGeom>
                <a:avLst/>
                <a:gdLst>
                  <a:gd name="T0" fmla="*/ 46 w 46"/>
                  <a:gd name="T1" fmla="*/ 19 h 24"/>
                  <a:gd name="T2" fmla="*/ 7 w 46"/>
                  <a:gd name="T3" fmla="*/ 0 h 24"/>
                  <a:gd name="T4" fmla="*/ 0 w 46"/>
                  <a:gd name="T5" fmla="*/ 2 h 24"/>
                  <a:gd name="T6" fmla="*/ 38 w 46"/>
                  <a:gd name="T7" fmla="*/ 24 h 24"/>
                  <a:gd name="T8" fmla="*/ 46 w 46"/>
                  <a:gd name="T9" fmla="*/ 19 h 24"/>
                </a:gdLst>
                <a:ahLst/>
                <a:cxnLst>
                  <a:cxn ang="0">
                    <a:pos x="T0" y="T1"/>
                  </a:cxn>
                  <a:cxn ang="0">
                    <a:pos x="T2" y="T3"/>
                  </a:cxn>
                  <a:cxn ang="0">
                    <a:pos x="T4" y="T5"/>
                  </a:cxn>
                  <a:cxn ang="0">
                    <a:pos x="T6" y="T7"/>
                  </a:cxn>
                  <a:cxn ang="0">
                    <a:pos x="T8" y="T9"/>
                  </a:cxn>
                </a:cxnLst>
                <a:rect l="0" t="0" r="r" b="b"/>
                <a:pathLst>
                  <a:path w="46" h="24">
                    <a:moveTo>
                      <a:pt x="46" y="19"/>
                    </a:moveTo>
                    <a:lnTo>
                      <a:pt x="7" y="0"/>
                    </a:lnTo>
                    <a:lnTo>
                      <a:pt x="0" y="2"/>
                    </a:lnTo>
                    <a:lnTo>
                      <a:pt x="38" y="24"/>
                    </a:lnTo>
                    <a:lnTo>
                      <a:pt x="46" y="1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2" name="Freeform 3730">
                <a:extLst>
                  <a:ext uri="{FF2B5EF4-FFF2-40B4-BE49-F238E27FC236}">
                    <a16:creationId xmlns:a16="http://schemas.microsoft.com/office/drawing/2014/main" id="{E3B69DC5-87D3-4A2F-BC76-56469D0DCBFE}"/>
                  </a:ext>
                </a:extLst>
              </p:cNvPr>
              <p:cNvSpPr>
                <a:spLocks/>
              </p:cNvSpPr>
              <p:nvPr/>
            </p:nvSpPr>
            <p:spPr bwMode="auto">
              <a:xfrm>
                <a:off x="290" y="1249"/>
                <a:ext cx="46" cy="24"/>
              </a:xfrm>
              <a:custGeom>
                <a:avLst/>
                <a:gdLst>
                  <a:gd name="T0" fmla="*/ 46 w 46"/>
                  <a:gd name="T1" fmla="*/ 19 h 24"/>
                  <a:gd name="T2" fmla="*/ 7 w 46"/>
                  <a:gd name="T3" fmla="*/ 0 h 24"/>
                  <a:gd name="T4" fmla="*/ 0 w 46"/>
                  <a:gd name="T5" fmla="*/ 2 h 24"/>
                  <a:gd name="T6" fmla="*/ 38 w 46"/>
                  <a:gd name="T7" fmla="*/ 24 h 24"/>
                  <a:gd name="T8" fmla="*/ 46 w 46"/>
                  <a:gd name="T9" fmla="*/ 19 h 24"/>
                </a:gdLst>
                <a:ahLst/>
                <a:cxnLst>
                  <a:cxn ang="0">
                    <a:pos x="T0" y="T1"/>
                  </a:cxn>
                  <a:cxn ang="0">
                    <a:pos x="T2" y="T3"/>
                  </a:cxn>
                  <a:cxn ang="0">
                    <a:pos x="T4" y="T5"/>
                  </a:cxn>
                  <a:cxn ang="0">
                    <a:pos x="T6" y="T7"/>
                  </a:cxn>
                  <a:cxn ang="0">
                    <a:pos x="T8" y="T9"/>
                  </a:cxn>
                </a:cxnLst>
                <a:rect l="0" t="0" r="r" b="b"/>
                <a:pathLst>
                  <a:path w="46" h="24">
                    <a:moveTo>
                      <a:pt x="46" y="19"/>
                    </a:moveTo>
                    <a:lnTo>
                      <a:pt x="7" y="0"/>
                    </a:lnTo>
                    <a:lnTo>
                      <a:pt x="0" y="2"/>
                    </a:lnTo>
                    <a:lnTo>
                      <a:pt x="38" y="24"/>
                    </a:lnTo>
                    <a:lnTo>
                      <a:pt x="46"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3" name="Freeform 3731">
                <a:extLst>
                  <a:ext uri="{FF2B5EF4-FFF2-40B4-BE49-F238E27FC236}">
                    <a16:creationId xmlns:a16="http://schemas.microsoft.com/office/drawing/2014/main" id="{B1DBD073-2071-4F5A-BC04-BB905A1EA896}"/>
                  </a:ext>
                </a:extLst>
              </p:cNvPr>
              <p:cNvSpPr>
                <a:spLocks/>
              </p:cNvSpPr>
              <p:nvPr/>
            </p:nvSpPr>
            <p:spPr bwMode="auto">
              <a:xfrm>
                <a:off x="436" y="1323"/>
                <a:ext cx="60" cy="33"/>
              </a:xfrm>
              <a:custGeom>
                <a:avLst/>
                <a:gdLst>
                  <a:gd name="T0" fmla="*/ 53 w 60"/>
                  <a:gd name="T1" fmla="*/ 33 h 33"/>
                  <a:gd name="T2" fmla="*/ 60 w 60"/>
                  <a:gd name="T3" fmla="*/ 28 h 33"/>
                  <a:gd name="T4" fmla="*/ 7 w 60"/>
                  <a:gd name="T5" fmla="*/ 0 h 33"/>
                  <a:gd name="T6" fmla="*/ 0 w 60"/>
                  <a:gd name="T7" fmla="*/ 4 h 33"/>
                  <a:gd name="T8" fmla="*/ 53 w 60"/>
                  <a:gd name="T9" fmla="*/ 33 h 33"/>
                </a:gdLst>
                <a:ahLst/>
                <a:cxnLst>
                  <a:cxn ang="0">
                    <a:pos x="T0" y="T1"/>
                  </a:cxn>
                  <a:cxn ang="0">
                    <a:pos x="T2" y="T3"/>
                  </a:cxn>
                  <a:cxn ang="0">
                    <a:pos x="T4" y="T5"/>
                  </a:cxn>
                  <a:cxn ang="0">
                    <a:pos x="T6" y="T7"/>
                  </a:cxn>
                  <a:cxn ang="0">
                    <a:pos x="T8" y="T9"/>
                  </a:cxn>
                </a:cxnLst>
                <a:rect l="0" t="0" r="r" b="b"/>
                <a:pathLst>
                  <a:path w="60" h="33">
                    <a:moveTo>
                      <a:pt x="53" y="33"/>
                    </a:moveTo>
                    <a:lnTo>
                      <a:pt x="60" y="28"/>
                    </a:lnTo>
                    <a:lnTo>
                      <a:pt x="7" y="0"/>
                    </a:lnTo>
                    <a:lnTo>
                      <a:pt x="0" y="4"/>
                    </a:lnTo>
                    <a:lnTo>
                      <a:pt x="53" y="33"/>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4" name="Freeform 3732">
                <a:extLst>
                  <a:ext uri="{FF2B5EF4-FFF2-40B4-BE49-F238E27FC236}">
                    <a16:creationId xmlns:a16="http://schemas.microsoft.com/office/drawing/2014/main" id="{980655A0-C974-4949-843A-337AF677C481}"/>
                  </a:ext>
                </a:extLst>
              </p:cNvPr>
              <p:cNvSpPr>
                <a:spLocks/>
              </p:cNvSpPr>
              <p:nvPr/>
            </p:nvSpPr>
            <p:spPr bwMode="auto">
              <a:xfrm>
                <a:off x="436" y="1323"/>
                <a:ext cx="60" cy="33"/>
              </a:xfrm>
              <a:custGeom>
                <a:avLst/>
                <a:gdLst>
                  <a:gd name="T0" fmla="*/ 53 w 60"/>
                  <a:gd name="T1" fmla="*/ 33 h 33"/>
                  <a:gd name="T2" fmla="*/ 60 w 60"/>
                  <a:gd name="T3" fmla="*/ 28 h 33"/>
                  <a:gd name="T4" fmla="*/ 7 w 60"/>
                  <a:gd name="T5" fmla="*/ 0 h 33"/>
                  <a:gd name="T6" fmla="*/ 0 w 60"/>
                  <a:gd name="T7" fmla="*/ 4 h 33"/>
                  <a:gd name="T8" fmla="*/ 53 w 60"/>
                  <a:gd name="T9" fmla="*/ 33 h 33"/>
                </a:gdLst>
                <a:ahLst/>
                <a:cxnLst>
                  <a:cxn ang="0">
                    <a:pos x="T0" y="T1"/>
                  </a:cxn>
                  <a:cxn ang="0">
                    <a:pos x="T2" y="T3"/>
                  </a:cxn>
                  <a:cxn ang="0">
                    <a:pos x="T4" y="T5"/>
                  </a:cxn>
                  <a:cxn ang="0">
                    <a:pos x="T6" y="T7"/>
                  </a:cxn>
                  <a:cxn ang="0">
                    <a:pos x="T8" y="T9"/>
                  </a:cxn>
                </a:cxnLst>
                <a:rect l="0" t="0" r="r" b="b"/>
                <a:pathLst>
                  <a:path w="60" h="33">
                    <a:moveTo>
                      <a:pt x="53" y="33"/>
                    </a:moveTo>
                    <a:lnTo>
                      <a:pt x="60" y="28"/>
                    </a:lnTo>
                    <a:lnTo>
                      <a:pt x="7" y="0"/>
                    </a:lnTo>
                    <a:lnTo>
                      <a:pt x="0" y="4"/>
                    </a:lnTo>
                    <a:lnTo>
                      <a:pt x="53" y="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5" name="Freeform 3733">
                <a:extLst>
                  <a:ext uri="{FF2B5EF4-FFF2-40B4-BE49-F238E27FC236}">
                    <a16:creationId xmlns:a16="http://schemas.microsoft.com/office/drawing/2014/main" id="{F8CA31FE-733B-4128-90EB-6B018CF1AAF2}"/>
                  </a:ext>
                </a:extLst>
              </p:cNvPr>
              <p:cNvSpPr>
                <a:spLocks/>
              </p:cNvSpPr>
              <p:nvPr/>
            </p:nvSpPr>
            <p:spPr bwMode="auto">
              <a:xfrm>
                <a:off x="388" y="1299"/>
                <a:ext cx="48" cy="24"/>
              </a:xfrm>
              <a:custGeom>
                <a:avLst/>
                <a:gdLst>
                  <a:gd name="T0" fmla="*/ 38 w 48"/>
                  <a:gd name="T1" fmla="*/ 24 h 24"/>
                  <a:gd name="T2" fmla="*/ 48 w 48"/>
                  <a:gd name="T3" fmla="*/ 19 h 24"/>
                  <a:gd name="T4" fmla="*/ 10 w 48"/>
                  <a:gd name="T5" fmla="*/ 0 h 24"/>
                  <a:gd name="T6" fmla="*/ 0 w 48"/>
                  <a:gd name="T7" fmla="*/ 5 h 24"/>
                  <a:gd name="T8" fmla="*/ 38 w 48"/>
                  <a:gd name="T9" fmla="*/ 24 h 24"/>
                </a:gdLst>
                <a:ahLst/>
                <a:cxnLst>
                  <a:cxn ang="0">
                    <a:pos x="T0" y="T1"/>
                  </a:cxn>
                  <a:cxn ang="0">
                    <a:pos x="T2" y="T3"/>
                  </a:cxn>
                  <a:cxn ang="0">
                    <a:pos x="T4" y="T5"/>
                  </a:cxn>
                  <a:cxn ang="0">
                    <a:pos x="T6" y="T7"/>
                  </a:cxn>
                  <a:cxn ang="0">
                    <a:pos x="T8" y="T9"/>
                  </a:cxn>
                </a:cxnLst>
                <a:rect l="0" t="0" r="r" b="b"/>
                <a:pathLst>
                  <a:path w="48" h="24">
                    <a:moveTo>
                      <a:pt x="38" y="24"/>
                    </a:moveTo>
                    <a:lnTo>
                      <a:pt x="48" y="19"/>
                    </a:lnTo>
                    <a:lnTo>
                      <a:pt x="10" y="0"/>
                    </a:lnTo>
                    <a:lnTo>
                      <a:pt x="0" y="5"/>
                    </a:lnTo>
                    <a:lnTo>
                      <a:pt x="38" y="2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6" name="Freeform 3734">
                <a:extLst>
                  <a:ext uri="{FF2B5EF4-FFF2-40B4-BE49-F238E27FC236}">
                    <a16:creationId xmlns:a16="http://schemas.microsoft.com/office/drawing/2014/main" id="{1F9EA39D-CC34-4B32-B8AA-91B6292DDB48}"/>
                  </a:ext>
                </a:extLst>
              </p:cNvPr>
              <p:cNvSpPr>
                <a:spLocks/>
              </p:cNvSpPr>
              <p:nvPr/>
            </p:nvSpPr>
            <p:spPr bwMode="auto">
              <a:xfrm>
                <a:off x="388" y="1299"/>
                <a:ext cx="48" cy="24"/>
              </a:xfrm>
              <a:custGeom>
                <a:avLst/>
                <a:gdLst>
                  <a:gd name="T0" fmla="*/ 38 w 48"/>
                  <a:gd name="T1" fmla="*/ 24 h 24"/>
                  <a:gd name="T2" fmla="*/ 48 w 48"/>
                  <a:gd name="T3" fmla="*/ 19 h 24"/>
                  <a:gd name="T4" fmla="*/ 10 w 48"/>
                  <a:gd name="T5" fmla="*/ 0 h 24"/>
                  <a:gd name="T6" fmla="*/ 0 w 48"/>
                  <a:gd name="T7" fmla="*/ 5 h 24"/>
                  <a:gd name="T8" fmla="*/ 38 w 48"/>
                  <a:gd name="T9" fmla="*/ 24 h 24"/>
                </a:gdLst>
                <a:ahLst/>
                <a:cxnLst>
                  <a:cxn ang="0">
                    <a:pos x="T0" y="T1"/>
                  </a:cxn>
                  <a:cxn ang="0">
                    <a:pos x="T2" y="T3"/>
                  </a:cxn>
                  <a:cxn ang="0">
                    <a:pos x="T4" y="T5"/>
                  </a:cxn>
                  <a:cxn ang="0">
                    <a:pos x="T6" y="T7"/>
                  </a:cxn>
                  <a:cxn ang="0">
                    <a:pos x="T8" y="T9"/>
                  </a:cxn>
                </a:cxnLst>
                <a:rect l="0" t="0" r="r" b="b"/>
                <a:pathLst>
                  <a:path w="48" h="24">
                    <a:moveTo>
                      <a:pt x="38" y="24"/>
                    </a:moveTo>
                    <a:lnTo>
                      <a:pt x="48" y="19"/>
                    </a:lnTo>
                    <a:lnTo>
                      <a:pt x="10" y="0"/>
                    </a:lnTo>
                    <a:lnTo>
                      <a:pt x="0" y="5"/>
                    </a:lnTo>
                    <a:lnTo>
                      <a:pt x="38"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7" name="Freeform 3735">
                <a:extLst>
                  <a:ext uri="{FF2B5EF4-FFF2-40B4-BE49-F238E27FC236}">
                    <a16:creationId xmlns:a16="http://schemas.microsoft.com/office/drawing/2014/main" id="{596DA06D-EA8B-401E-A098-2B0AEB106F98}"/>
                  </a:ext>
                </a:extLst>
              </p:cNvPr>
              <p:cNvSpPr>
                <a:spLocks/>
              </p:cNvSpPr>
              <p:nvPr/>
            </p:nvSpPr>
            <p:spPr bwMode="auto">
              <a:xfrm>
                <a:off x="496" y="1356"/>
                <a:ext cx="48" cy="24"/>
              </a:xfrm>
              <a:custGeom>
                <a:avLst/>
                <a:gdLst>
                  <a:gd name="T0" fmla="*/ 9 w 48"/>
                  <a:gd name="T1" fmla="*/ 0 h 24"/>
                  <a:gd name="T2" fmla="*/ 0 w 48"/>
                  <a:gd name="T3" fmla="*/ 2 h 24"/>
                  <a:gd name="T4" fmla="*/ 40 w 48"/>
                  <a:gd name="T5" fmla="*/ 24 h 24"/>
                  <a:gd name="T6" fmla="*/ 45 w 48"/>
                  <a:gd name="T7" fmla="*/ 19 h 24"/>
                  <a:gd name="T8" fmla="*/ 48 w 48"/>
                  <a:gd name="T9" fmla="*/ 19 h 24"/>
                  <a:gd name="T10" fmla="*/ 9 w 48"/>
                  <a:gd name="T11" fmla="*/ 0 h 24"/>
                </a:gdLst>
                <a:ahLst/>
                <a:cxnLst>
                  <a:cxn ang="0">
                    <a:pos x="T0" y="T1"/>
                  </a:cxn>
                  <a:cxn ang="0">
                    <a:pos x="T2" y="T3"/>
                  </a:cxn>
                  <a:cxn ang="0">
                    <a:pos x="T4" y="T5"/>
                  </a:cxn>
                  <a:cxn ang="0">
                    <a:pos x="T6" y="T7"/>
                  </a:cxn>
                  <a:cxn ang="0">
                    <a:pos x="T8" y="T9"/>
                  </a:cxn>
                  <a:cxn ang="0">
                    <a:pos x="T10" y="T11"/>
                  </a:cxn>
                </a:cxnLst>
                <a:rect l="0" t="0" r="r" b="b"/>
                <a:pathLst>
                  <a:path w="48" h="24">
                    <a:moveTo>
                      <a:pt x="9" y="0"/>
                    </a:moveTo>
                    <a:lnTo>
                      <a:pt x="0" y="2"/>
                    </a:lnTo>
                    <a:lnTo>
                      <a:pt x="40" y="24"/>
                    </a:lnTo>
                    <a:lnTo>
                      <a:pt x="45" y="19"/>
                    </a:lnTo>
                    <a:lnTo>
                      <a:pt x="48" y="19"/>
                    </a:lnTo>
                    <a:lnTo>
                      <a:pt x="9"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8" name="Freeform 3736">
                <a:extLst>
                  <a:ext uri="{FF2B5EF4-FFF2-40B4-BE49-F238E27FC236}">
                    <a16:creationId xmlns:a16="http://schemas.microsoft.com/office/drawing/2014/main" id="{0470D965-7FBB-40F7-93C2-B86D5AE43163}"/>
                  </a:ext>
                </a:extLst>
              </p:cNvPr>
              <p:cNvSpPr>
                <a:spLocks/>
              </p:cNvSpPr>
              <p:nvPr/>
            </p:nvSpPr>
            <p:spPr bwMode="auto">
              <a:xfrm>
                <a:off x="238" y="1220"/>
                <a:ext cx="52" cy="29"/>
              </a:xfrm>
              <a:custGeom>
                <a:avLst/>
                <a:gdLst>
                  <a:gd name="T0" fmla="*/ 52 w 52"/>
                  <a:gd name="T1" fmla="*/ 24 h 29"/>
                  <a:gd name="T2" fmla="*/ 9 w 52"/>
                  <a:gd name="T3" fmla="*/ 0 h 29"/>
                  <a:gd name="T4" fmla="*/ 0 w 52"/>
                  <a:gd name="T5" fmla="*/ 5 h 29"/>
                  <a:gd name="T6" fmla="*/ 43 w 52"/>
                  <a:gd name="T7" fmla="*/ 29 h 29"/>
                  <a:gd name="T8" fmla="*/ 52 w 52"/>
                  <a:gd name="T9" fmla="*/ 24 h 29"/>
                </a:gdLst>
                <a:ahLst/>
                <a:cxnLst>
                  <a:cxn ang="0">
                    <a:pos x="T0" y="T1"/>
                  </a:cxn>
                  <a:cxn ang="0">
                    <a:pos x="T2" y="T3"/>
                  </a:cxn>
                  <a:cxn ang="0">
                    <a:pos x="T4" y="T5"/>
                  </a:cxn>
                  <a:cxn ang="0">
                    <a:pos x="T6" y="T7"/>
                  </a:cxn>
                  <a:cxn ang="0">
                    <a:pos x="T8" y="T9"/>
                  </a:cxn>
                </a:cxnLst>
                <a:rect l="0" t="0" r="r" b="b"/>
                <a:pathLst>
                  <a:path w="52" h="29">
                    <a:moveTo>
                      <a:pt x="52" y="24"/>
                    </a:moveTo>
                    <a:lnTo>
                      <a:pt x="9" y="0"/>
                    </a:lnTo>
                    <a:lnTo>
                      <a:pt x="0" y="5"/>
                    </a:lnTo>
                    <a:lnTo>
                      <a:pt x="43" y="29"/>
                    </a:lnTo>
                    <a:lnTo>
                      <a:pt x="52" y="2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9" name="Freeform 3737">
                <a:extLst>
                  <a:ext uri="{FF2B5EF4-FFF2-40B4-BE49-F238E27FC236}">
                    <a16:creationId xmlns:a16="http://schemas.microsoft.com/office/drawing/2014/main" id="{428B628E-62C6-43E0-9C8E-3CA6F445D166}"/>
                  </a:ext>
                </a:extLst>
              </p:cNvPr>
              <p:cNvSpPr>
                <a:spLocks/>
              </p:cNvSpPr>
              <p:nvPr/>
            </p:nvSpPr>
            <p:spPr bwMode="auto">
              <a:xfrm>
                <a:off x="190" y="1197"/>
                <a:ext cx="48" cy="23"/>
              </a:xfrm>
              <a:custGeom>
                <a:avLst/>
                <a:gdLst>
                  <a:gd name="T0" fmla="*/ 9 w 48"/>
                  <a:gd name="T1" fmla="*/ 0 h 23"/>
                  <a:gd name="T2" fmla="*/ 0 w 48"/>
                  <a:gd name="T3" fmla="*/ 4 h 23"/>
                  <a:gd name="T4" fmla="*/ 38 w 48"/>
                  <a:gd name="T5" fmla="*/ 23 h 23"/>
                  <a:gd name="T6" fmla="*/ 48 w 48"/>
                  <a:gd name="T7" fmla="*/ 19 h 23"/>
                  <a:gd name="T8" fmla="*/ 9 w 48"/>
                  <a:gd name="T9" fmla="*/ 0 h 23"/>
                </a:gdLst>
                <a:ahLst/>
                <a:cxnLst>
                  <a:cxn ang="0">
                    <a:pos x="T0" y="T1"/>
                  </a:cxn>
                  <a:cxn ang="0">
                    <a:pos x="T2" y="T3"/>
                  </a:cxn>
                  <a:cxn ang="0">
                    <a:pos x="T4" y="T5"/>
                  </a:cxn>
                  <a:cxn ang="0">
                    <a:pos x="T6" y="T7"/>
                  </a:cxn>
                  <a:cxn ang="0">
                    <a:pos x="T8" y="T9"/>
                  </a:cxn>
                </a:cxnLst>
                <a:rect l="0" t="0" r="r" b="b"/>
                <a:pathLst>
                  <a:path w="48" h="23">
                    <a:moveTo>
                      <a:pt x="9" y="0"/>
                    </a:moveTo>
                    <a:lnTo>
                      <a:pt x="0" y="4"/>
                    </a:lnTo>
                    <a:lnTo>
                      <a:pt x="38" y="23"/>
                    </a:lnTo>
                    <a:lnTo>
                      <a:pt x="48" y="19"/>
                    </a:lnTo>
                    <a:lnTo>
                      <a:pt x="9"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0" name="Freeform 3738">
                <a:extLst>
                  <a:ext uri="{FF2B5EF4-FFF2-40B4-BE49-F238E27FC236}">
                    <a16:creationId xmlns:a16="http://schemas.microsoft.com/office/drawing/2014/main" id="{B03C236A-6DDA-47BE-8DD9-0CB1F2A5BBAC}"/>
                  </a:ext>
                </a:extLst>
              </p:cNvPr>
              <p:cNvSpPr>
                <a:spLocks/>
              </p:cNvSpPr>
              <p:nvPr/>
            </p:nvSpPr>
            <p:spPr bwMode="auto">
              <a:xfrm>
                <a:off x="185" y="1189"/>
                <a:ext cx="5" cy="5"/>
              </a:xfrm>
              <a:custGeom>
                <a:avLst/>
                <a:gdLst>
                  <a:gd name="T0" fmla="*/ 5 w 5"/>
                  <a:gd name="T1" fmla="*/ 3 h 5"/>
                  <a:gd name="T2" fmla="*/ 0 w 5"/>
                  <a:gd name="T3" fmla="*/ 0 h 5"/>
                  <a:gd name="T4" fmla="*/ 2 w 5"/>
                  <a:gd name="T5" fmla="*/ 5 h 5"/>
                  <a:gd name="T6" fmla="*/ 5 w 5"/>
                  <a:gd name="T7" fmla="*/ 3 h 5"/>
                </a:gdLst>
                <a:ahLst/>
                <a:cxnLst>
                  <a:cxn ang="0">
                    <a:pos x="T0" y="T1"/>
                  </a:cxn>
                  <a:cxn ang="0">
                    <a:pos x="T2" y="T3"/>
                  </a:cxn>
                  <a:cxn ang="0">
                    <a:pos x="T4" y="T5"/>
                  </a:cxn>
                  <a:cxn ang="0">
                    <a:pos x="T6" y="T7"/>
                  </a:cxn>
                </a:cxnLst>
                <a:rect l="0" t="0" r="r" b="b"/>
                <a:pathLst>
                  <a:path w="5" h="5">
                    <a:moveTo>
                      <a:pt x="5" y="3"/>
                    </a:moveTo>
                    <a:lnTo>
                      <a:pt x="0" y="0"/>
                    </a:lnTo>
                    <a:lnTo>
                      <a:pt x="2" y="5"/>
                    </a:lnTo>
                    <a:lnTo>
                      <a:pt x="5" y="3"/>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1" name="Freeform 3739">
                <a:extLst>
                  <a:ext uri="{FF2B5EF4-FFF2-40B4-BE49-F238E27FC236}">
                    <a16:creationId xmlns:a16="http://schemas.microsoft.com/office/drawing/2014/main" id="{D455F48A-1CA4-490A-9654-E897DDFB0E41}"/>
                  </a:ext>
                </a:extLst>
              </p:cNvPr>
              <p:cNvSpPr>
                <a:spLocks/>
              </p:cNvSpPr>
              <p:nvPr/>
            </p:nvSpPr>
            <p:spPr bwMode="auto">
              <a:xfrm>
                <a:off x="388" y="1346"/>
                <a:ext cx="60" cy="31"/>
              </a:xfrm>
              <a:custGeom>
                <a:avLst/>
                <a:gdLst>
                  <a:gd name="T0" fmla="*/ 0 w 60"/>
                  <a:gd name="T1" fmla="*/ 5 h 31"/>
                  <a:gd name="T2" fmla="*/ 53 w 60"/>
                  <a:gd name="T3" fmla="*/ 31 h 31"/>
                  <a:gd name="T4" fmla="*/ 60 w 60"/>
                  <a:gd name="T5" fmla="*/ 29 h 31"/>
                  <a:gd name="T6" fmla="*/ 7 w 60"/>
                  <a:gd name="T7" fmla="*/ 0 h 31"/>
                  <a:gd name="T8" fmla="*/ 0 w 60"/>
                  <a:gd name="T9" fmla="*/ 5 h 31"/>
                </a:gdLst>
                <a:ahLst/>
                <a:cxnLst>
                  <a:cxn ang="0">
                    <a:pos x="T0" y="T1"/>
                  </a:cxn>
                  <a:cxn ang="0">
                    <a:pos x="T2" y="T3"/>
                  </a:cxn>
                  <a:cxn ang="0">
                    <a:pos x="T4" y="T5"/>
                  </a:cxn>
                  <a:cxn ang="0">
                    <a:pos x="T6" y="T7"/>
                  </a:cxn>
                  <a:cxn ang="0">
                    <a:pos x="T8" y="T9"/>
                  </a:cxn>
                </a:cxnLst>
                <a:rect l="0" t="0" r="r" b="b"/>
                <a:pathLst>
                  <a:path w="60" h="31">
                    <a:moveTo>
                      <a:pt x="0" y="5"/>
                    </a:moveTo>
                    <a:lnTo>
                      <a:pt x="53" y="31"/>
                    </a:lnTo>
                    <a:lnTo>
                      <a:pt x="60" y="29"/>
                    </a:lnTo>
                    <a:lnTo>
                      <a:pt x="7" y="0"/>
                    </a:lnTo>
                    <a:lnTo>
                      <a:pt x="0"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2" name="Freeform 3740">
                <a:extLst>
                  <a:ext uri="{FF2B5EF4-FFF2-40B4-BE49-F238E27FC236}">
                    <a16:creationId xmlns:a16="http://schemas.microsoft.com/office/drawing/2014/main" id="{01A77281-3F02-47B6-B317-7493659639C4}"/>
                  </a:ext>
                </a:extLst>
              </p:cNvPr>
              <p:cNvSpPr>
                <a:spLocks/>
              </p:cNvSpPr>
              <p:nvPr/>
            </p:nvSpPr>
            <p:spPr bwMode="auto">
              <a:xfrm>
                <a:off x="388" y="1346"/>
                <a:ext cx="60" cy="31"/>
              </a:xfrm>
              <a:custGeom>
                <a:avLst/>
                <a:gdLst>
                  <a:gd name="T0" fmla="*/ 0 w 60"/>
                  <a:gd name="T1" fmla="*/ 5 h 31"/>
                  <a:gd name="T2" fmla="*/ 53 w 60"/>
                  <a:gd name="T3" fmla="*/ 31 h 31"/>
                  <a:gd name="T4" fmla="*/ 60 w 60"/>
                  <a:gd name="T5" fmla="*/ 29 h 31"/>
                  <a:gd name="T6" fmla="*/ 7 w 60"/>
                  <a:gd name="T7" fmla="*/ 0 h 31"/>
                  <a:gd name="T8" fmla="*/ 0 w 60"/>
                  <a:gd name="T9" fmla="*/ 5 h 31"/>
                </a:gdLst>
                <a:ahLst/>
                <a:cxnLst>
                  <a:cxn ang="0">
                    <a:pos x="T0" y="T1"/>
                  </a:cxn>
                  <a:cxn ang="0">
                    <a:pos x="T2" y="T3"/>
                  </a:cxn>
                  <a:cxn ang="0">
                    <a:pos x="T4" y="T5"/>
                  </a:cxn>
                  <a:cxn ang="0">
                    <a:pos x="T6" y="T7"/>
                  </a:cxn>
                  <a:cxn ang="0">
                    <a:pos x="T8" y="T9"/>
                  </a:cxn>
                </a:cxnLst>
                <a:rect l="0" t="0" r="r" b="b"/>
                <a:pathLst>
                  <a:path w="60" h="31">
                    <a:moveTo>
                      <a:pt x="0" y="5"/>
                    </a:moveTo>
                    <a:lnTo>
                      <a:pt x="53" y="31"/>
                    </a:lnTo>
                    <a:lnTo>
                      <a:pt x="60" y="29"/>
                    </a:lnTo>
                    <a:lnTo>
                      <a:pt x="7" y="0"/>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3" name="Freeform 3741">
                <a:extLst>
                  <a:ext uri="{FF2B5EF4-FFF2-40B4-BE49-F238E27FC236}">
                    <a16:creationId xmlns:a16="http://schemas.microsoft.com/office/drawing/2014/main" id="{2AA7B2B5-E5A6-4725-8927-FB412203BE8D}"/>
                  </a:ext>
                </a:extLst>
              </p:cNvPr>
              <p:cNvSpPr>
                <a:spLocks/>
              </p:cNvSpPr>
              <p:nvPr/>
            </p:nvSpPr>
            <p:spPr bwMode="auto">
              <a:xfrm>
                <a:off x="197" y="1244"/>
                <a:ext cx="45" cy="26"/>
              </a:xfrm>
              <a:custGeom>
                <a:avLst/>
                <a:gdLst>
                  <a:gd name="T0" fmla="*/ 45 w 45"/>
                  <a:gd name="T1" fmla="*/ 24 h 26"/>
                  <a:gd name="T2" fmla="*/ 2 w 45"/>
                  <a:gd name="T3" fmla="*/ 0 h 26"/>
                  <a:gd name="T4" fmla="*/ 0 w 45"/>
                  <a:gd name="T5" fmla="*/ 3 h 26"/>
                  <a:gd name="T6" fmla="*/ 2 w 45"/>
                  <a:gd name="T7" fmla="*/ 10 h 26"/>
                  <a:gd name="T8" fmla="*/ 36 w 45"/>
                  <a:gd name="T9" fmla="*/ 26 h 26"/>
                  <a:gd name="T10" fmla="*/ 45 w 45"/>
                  <a:gd name="T11" fmla="*/ 24 h 26"/>
                </a:gdLst>
                <a:ahLst/>
                <a:cxnLst>
                  <a:cxn ang="0">
                    <a:pos x="T0" y="T1"/>
                  </a:cxn>
                  <a:cxn ang="0">
                    <a:pos x="T2" y="T3"/>
                  </a:cxn>
                  <a:cxn ang="0">
                    <a:pos x="T4" y="T5"/>
                  </a:cxn>
                  <a:cxn ang="0">
                    <a:pos x="T6" y="T7"/>
                  </a:cxn>
                  <a:cxn ang="0">
                    <a:pos x="T8" y="T9"/>
                  </a:cxn>
                  <a:cxn ang="0">
                    <a:pos x="T10" y="T11"/>
                  </a:cxn>
                </a:cxnLst>
                <a:rect l="0" t="0" r="r" b="b"/>
                <a:pathLst>
                  <a:path w="45" h="26">
                    <a:moveTo>
                      <a:pt x="45" y="24"/>
                    </a:moveTo>
                    <a:lnTo>
                      <a:pt x="2" y="0"/>
                    </a:lnTo>
                    <a:lnTo>
                      <a:pt x="0" y="3"/>
                    </a:lnTo>
                    <a:lnTo>
                      <a:pt x="2" y="10"/>
                    </a:lnTo>
                    <a:lnTo>
                      <a:pt x="36" y="26"/>
                    </a:lnTo>
                    <a:lnTo>
                      <a:pt x="45" y="2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4" name="Freeform 3742">
                <a:extLst>
                  <a:ext uri="{FF2B5EF4-FFF2-40B4-BE49-F238E27FC236}">
                    <a16:creationId xmlns:a16="http://schemas.microsoft.com/office/drawing/2014/main" id="{82D3B0BD-38A4-4705-96FC-D52792B24958}"/>
                  </a:ext>
                </a:extLst>
              </p:cNvPr>
              <p:cNvSpPr>
                <a:spLocks/>
              </p:cNvSpPr>
              <p:nvPr/>
            </p:nvSpPr>
            <p:spPr bwMode="auto">
              <a:xfrm>
                <a:off x="448" y="1380"/>
                <a:ext cx="48" cy="24"/>
              </a:xfrm>
              <a:custGeom>
                <a:avLst/>
                <a:gdLst>
                  <a:gd name="T0" fmla="*/ 0 w 48"/>
                  <a:gd name="T1" fmla="*/ 2 h 24"/>
                  <a:gd name="T2" fmla="*/ 41 w 48"/>
                  <a:gd name="T3" fmla="*/ 24 h 24"/>
                  <a:gd name="T4" fmla="*/ 48 w 48"/>
                  <a:gd name="T5" fmla="*/ 19 h 24"/>
                  <a:gd name="T6" fmla="*/ 10 w 48"/>
                  <a:gd name="T7" fmla="*/ 0 h 24"/>
                  <a:gd name="T8" fmla="*/ 0 w 48"/>
                  <a:gd name="T9" fmla="*/ 2 h 24"/>
                </a:gdLst>
                <a:ahLst/>
                <a:cxnLst>
                  <a:cxn ang="0">
                    <a:pos x="T0" y="T1"/>
                  </a:cxn>
                  <a:cxn ang="0">
                    <a:pos x="T2" y="T3"/>
                  </a:cxn>
                  <a:cxn ang="0">
                    <a:pos x="T4" y="T5"/>
                  </a:cxn>
                  <a:cxn ang="0">
                    <a:pos x="T6" y="T7"/>
                  </a:cxn>
                  <a:cxn ang="0">
                    <a:pos x="T8" y="T9"/>
                  </a:cxn>
                </a:cxnLst>
                <a:rect l="0" t="0" r="r" b="b"/>
                <a:pathLst>
                  <a:path w="48" h="24">
                    <a:moveTo>
                      <a:pt x="0" y="2"/>
                    </a:moveTo>
                    <a:lnTo>
                      <a:pt x="41" y="24"/>
                    </a:lnTo>
                    <a:lnTo>
                      <a:pt x="48" y="19"/>
                    </a:lnTo>
                    <a:lnTo>
                      <a:pt x="10" y="0"/>
                    </a:lnTo>
                    <a:lnTo>
                      <a:pt x="0" y="2"/>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5" name="Freeform 3743">
                <a:extLst>
                  <a:ext uri="{FF2B5EF4-FFF2-40B4-BE49-F238E27FC236}">
                    <a16:creationId xmlns:a16="http://schemas.microsoft.com/office/drawing/2014/main" id="{6941335C-D127-4D7D-A81D-B54190CD3FD6}"/>
                  </a:ext>
                </a:extLst>
              </p:cNvPr>
              <p:cNvSpPr>
                <a:spLocks/>
              </p:cNvSpPr>
              <p:nvPr/>
            </p:nvSpPr>
            <p:spPr bwMode="auto">
              <a:xfrm>
                <a:off x="448" y="1380"/>
                <a:ext cx="48" cy="24"/>
              </a:xfrm>
              <a:custGeom>
                <a:avLst/>
                <a:gdLst>
                  <a:gd name="T0" fmla="*/ 0 w 48"/>
                  <a:gd name="T1" fmla="*/ 2 h 24"/>
                  <a:gd name="T2" fmla="*/ 41 w 48"/>
                  <a:gd name="T3" fmla="*/ 24 h 24"/>
                  <a:gd name="T4" fmla="*/ 48 w 48"/>
                  <a:gd name="T5" fmla="*/ 19 h 24"/>
                  <a:gd name="T6" fmla="*/ 10 w 48"/>
                  <a:gd name="T7" fmla="*/ 0 h 24"/>
                  <a:gd name="T8" fmla="*/ 0 w 48"/>
                  <a:gd name="T9" fmla="*/ 2 h 24"/>
                </a:gdLst>
                <a:ahLst/>
                <a:cxnLst>
                  <a:cxn ang="0">
                    <a:pos x="T0" y="T1"/>
                  </a:cxn>
                  <a:cxn ang="0">
                    <a:pos x="T2" y="T3"/>
                  </a:cxn>
                  <a:cxn ang="0">
                    <a:pos x="T4" y="T5"/>
                  </a:cxn>
                  <a:cxn ang="0">
                    <a:pos x="T6" y="T7"/>
                  </a:cxn>
                  <a:cxn ang="0">
                    <a:pos x="T8" y="T9"/>
                  </a:cxn>
                </a:cxnLst>
                <a:rect l="0" t="0" r="r" b="b"/>
                <a:pathLst>
                  <a:path w="48" h="24">
                    <a:moveTo>
                      <a:pt x="0" y="2"/>
                    </a:moveTo>
                    <a:lnTo>
                      <a:pt x="41" y="24"/>
                    </a:lnTo>
                    <a:lnTo>
                      <a:pt x="48" y="19"/>
                    </a:lnTo>
                    <a:lnTo>
                      <a:pt x="1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6" name="Freeform 3744">
                <a:extLst>
                  <a:ext uri="{FF2B5EF4-FFF2-40B4-BE49-F238E27FC236}">
                    <a16:creationId xmlns:a16="http://schemas.microsoft.com/office/drawing/2014/main" id="{B1D9EF18-5818-4FD2-8030-A1362C2841F2}"/>
                  </a:ext>
                </a:extLst>
              </p:cNvPr>
              <p:cNvSpPr>
                <a:spLocks/>
              </p:cNvSpPr>
              <p:nvPr/>
            </p:nvSpPr>
            <p:spPr bwMode="auto">
              <a:xfrm>
                <a:off x="340" y="1323"/>
                <a:ext cx="48" cy="23"/>
              </a:xfrm>
              <a:custGeom>
                <a:avLst/>
                <a:gdLst>
                  <a:gd name="T0" fmla="*/ 48 w 48"/>
                  <a:gd name="T1" fmla="*/ 19 h 23"/>
                  <a:gd name="T2" fmla="*/ 10 w 48"/>
                  <a:gd name="T3" fmla="*/ 0 h 23"/>
                  <a:gd name="T4" fmla="*/ 0 w 48"/>
                  <a:gd name="T5" fmla="*/ 4 h 23"/>
                  <a:gd name="T6" fmla="*/ 39 w 48"/>
                  <a:gd name="T7" fmla="*/ 23 h 23"/>
                  <a:gd name="T8" fmla="*/ 48 w 48"/>
                  <a:gd name="T9" fmla="*/ 19 h 23"/>
                </a:gdLst>
                <a:ahLst/>
                <a:cxnLst>
                  <a:cxn ang="0">
                    <a:pos x="T0" y="T1"/>
                  </a:cxn>
                  <a:cxn ang="0">
                    <a:pos x="T2" y="T3"/>
                  </a:cxn>
                  <a:cxn ang="0">
                    <a:pos x="T4" y="T5"/>
                  </a:cxn>
                  <a:cxn ang="0">
                    <a:pos x="T6" y="T7"/>
                  </a:cxn>
                  <a:cxn ang="0">
                    <a:pos x="T8" y="T9"/>
                  </a:cxn>
                </a:cxnLst>
                <a:rect l="0" t="0" r="r" b="b"/>
                <a:pathLst>
                  <a:path w="48" h="23">
                    <a:moveTo>
                      <a:pt x="48" y="19"/>
                    </a:moveTo>
                    <a:lnTo>
                      <a:pt x="10" y="0"/>
                    </a:lnTo>
                    <a:lnTo>
                      <a:pt x="0" y="4"/>
                    </a:lnTo>
                    <a:lnTo>
                      <a:pt x="39" y="23"/>
                    </a:lnTo>
                    <a:lnTo>
                      <a:pt x="48" y="1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7" name="Freeform 3745">
                <a:extLst>
                  <a:ext uri="{FF2B5EF4-FFF2-40B4-BE49-F238E27FC236}">
                    <a16:creationId xmlns:a16="http://schemas.microsoft.com/office/drawing/2014/main" id="{710F80D8-A5A3-47E6-A8B6-6138F489C3F8}"/>
                  </a:ext>
                </a:extLst>
              </p:cNvPr>
              <p:cNvSpPr>
                <a:spLocks/>
              </p:cNvSpPr>
              <p:nvPr/>
            </p:nvSpPr>
            <p:spPr bwMode="auto">
              <a:xfrm>
                <a:off x="340" y="1323"/>
                <a:ext cx="48" cy="23"/>
              </a:xfrm>
              <a:custGeom>
                <a:avLst/>
                <a:gdLst>
                  <a:gd name="T0" fmla="*/ 48 w 48"/>
                  <a:gd name="T1" fmla="*/ 19 h 23"/>
                  <a:gd name="T2" fmla="*/ 10 w 48"/>
                  <a:gd name="T3" fmla="*/ 0 h 23"/>
                  <a:gd name="T4" fmla="*/ 0 w 48"/>
                  <a:gd name="T5" fmla="*/ 4 h 23"/>
                  <a:gd name="T6" fmla="*/ 39 w 48"/>
                  <a:gd name="T7" fmla="*/ 23 h 23"/>
                  <a:gd name="T8" fmla="*/ 48 w 48"/>
                  <a:gd name="T9" fmla="*/ 19 h 23"/>
                </a:gdLst>
                <a:ahLst/>
                <a:cxnLst>
                  <a:cxn ang="0">
                    <a:pos x="T0" y="T1"/>
                  </a:cxn>
                  <a:cxn ang="0">
                    <a:pos x="T2" y="T3"/>
                  </a:cxn>
                  <a:cxn ang="0">
                    <a:pos x="T4" y="T5"/>
                  </a:cxn>
                  <a:cxn ang="0">
                    <a:pos x="T6" y="T7"/>
                  </a:cxn>
                  <a:cxn ang="0">
                    <a:pos x="T8" y="T9"/>
                  </a:cxn>
                </a:cxnLst>
                <a:rect l="0" t="0" r="r" b="b"/>
                <a:pathLst>
                  <a:path w="48" h="23">
                    <a:moveTo>
                      <a:pt x="48" y="19"/>
                    </a:moveTo>
                    <a:lnTo>
                      <a:pt x="10" y="0"/>
                    </a:lnTo>
                    <a:lnTo>
                      <a:pt x="0" y="4"/>
                    </a:lnTo>
                    <a:lnTo>
                      <a:pt x="39" y="23"/>
                    </a:lnTo>
                    <a:lnTo>
                      <a:pt x="48"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8" name="Freeform 3746">
                <a:extLst>
                  <a:ext uri="{FF2B5EF4-FFF2-40B4-BE49-F238E27FC236}">
                    <a16:creationId xmlns:a16="http://schemas.microsoft.com/office/drawing/2014/main" id="{D837897F-CC5B-437E-9F2A-68C6AB5F5160}"/>
                  </a:ext>
                </a:extLst>
              </p:cNvPr>
              <p:cNvSpPr>
                <a:spLocks/>
              </p:cNvSpPr>
              <p:nvPr/>
            </p:nvSpPr>
            <p:spPr bwMode="auto">
              <a:xfrm>
                <a:off x="290" y="1296"/>
                <a:ext cx="50" cy="27"/>
              </a:xfrm>
              <a:custGeom>
                <a:avLst/>
                <a:gdLst>
                  <a:gd name="T0" fmla="*/ 50 w 50"/>
                  <a:gd name="T1" fmla="*/ 22 h 27"/>
                  <a:gd name="T2" fmla="*/ 7 w 50"/>
                  <a:gd name="T3" fmla="*/ 0 h 27"/>
                  <a:gd name="T4" fmla="*/ 0 w 50"/>
                  <a:gd name="T5" fmla="*/ 3 h 27"/>
                  <a:gd name="T6" fmla="*/ 43 w 50"/>
                  <a:gd name="T7" fmla="*/ 27 h 27"/>
                  <a:gd name="T8" fmla="*/ 50 w 50"/>
                  <a:gd name="T9" fmla="*/ 22 h 27"/>
                </a:gdLst>
                <a:ahLst/>
                <a:cxnLst>
                  <a:cxn ang="0">
                    <a:pos x="T0" y="T1"/>
                  </a:cxn>
                  <a:cxn ang="0">
                    <a:pos x="T2" y="T3"/>
                  </a:cxn>
                  <a:cxn ang="0">
                    <a:pos x="T4" y="T5"/>
                  </a:cxn>
                  <a:cxn ang="0">
                    <a:pos x="T6" y="T7"/>
                  </a:cxn>
                  <a:cxn ang="0">
                    <a:pos x="T8" y="T9"/>
                  </a:cxn>
                </a:cxnLst>
                <a:rect l="0" t="0" r="r" b="b"/>
                <a:pathLst>
                  <a:path w="50" h="27">
                    <a:moveTo>
                      <a:pt x="50" y="22"/>
                    </a:moveTo>
                    <a:lnTo>
                      <a:pt x="7" y="0"/>
                    </a:lnTo>
                    <a:lnTo>
                      <a:pt x="0" y="3"/>
                    </a:lnTo>
                    <a:lnTo>
                      <a:pt x="43" y="27"/>
                    </a:lnTo>
                    <a:lnTo>
                      <a:pt x="50" y="22"/>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9" name="Freeform 3747">
                <a:extLst>
                  <a:ext uri="{FF2B5EF4-FFF2-40B4-BE49-F238E27FC236}">
                    <a16:creationId xmlns:a16="http://schemas.microsoft.com/office/drawing/2014/main" id="{D4A2F563-60B2-40A6-AAD1-86C71555C189}"/>
                  </a:ext>
                </a:extLst>
              </p:cNvPr>
              <p:cNvSpPr>
                <a:spLocks/>
              </p:cNvSpPr>
              <p:nvPr/>
            </p:nvSpPr>
            <p:spPr bwMode="auto">
              <a:xfrm>
                <a:off x="290" y="1296"/>
                <a:ext cx="50" cy="27"/>
              </a:xfrm>
              <a:custGeom>
                <a:avLst/>
                <a:gdLst>
                  <a:gd name="T0" fmla="*/ 50 w 50"/>
                  <a:gd name="T1" fmla="*/ 22 h 27"/>
                  <a:gd name="T2" fmla="*/ 7 w 50"/>
                  <a:gd name="T3" fmla="*/ 0 h 27"/>
                  <a:gd name="T4" fmla="*/ 0 w 50"/>
                  <a:gd name="T5" fmla="*/ 3 h 27"/>
                  <a:gd name="T6" fmla="*/ 43 w 50"/>
                  <a:gd name="T7" fmla="*/ 27 h 27"/>
                  <a:gd name="T8" fmla="*/ 50 w 50"/>
                  <a:gd name="T9" fmla="*/ 22 h 27"/>
                </a:gdLst>
                <a:ahLst/>
                <a:cxnLst>
                  <a:cxn ang="0">
                    <a:pos x="T0" y="T1"/>
                  </a:cxn>
                  <a:cxn ang="0">
                    <a:pos x="T2" y="T3"/>
                  </a:cxn>
                  <a:cxn ang="0">
                    <a:pos x="T4" y="T5"/>
                  </a:cxn>
                  <a:cxn ang="0">
                    <a:pos x="T6" y="T7"/>
                  </a:cxn>
                  <a:cxn ang="0">
                    <a:pos x="T8" y="T9"/>
                  </a:cxn>
                </a:cxnLst>
                <a:rect l="0" t="0" r="r" b="b"/>
                <a:pathLst>
                  <a:path w="50" h="27">
                    <a:moveTo>
                      <a:pt x="50" y="22"/>
                    </a:moveTo>
                    <a:lnTo>
                      <a:pt x="7" y="0"/>
                    </a:lnTo>
                    <a:lnTo>
                      <a:pt x="0" y="3"/>
                    </a:lnTo>
                    <a:lnTo>
                      <a:pt x="43" y="27"/>
                    </a:lnTo>
                    <a:lnTo>
                      <a:pt x="5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0" name="Freeform 3748">
                <a:extLst>
                  <a:ext uri="{FF2B5EF4-FFF2-40B4-BE49-F238E27FC236}">
                    <a16:creationId xmlns:a16="http://schemas.microsoft.com/office/drawing/2014/main" id="{F3AA33FE-E517-41E2-A125-5098EA01581E}"/>
                  </a:ext>
                </a:extLst>
              </p:cNvPr>
              <p:cNvSpPr>
                <a:spLocks/>
              </p:cNvSpPr>
              <p:nvPr/>
            </p:nvSpPr>
            <p:spPr bwMode="auto">
              <a:xfrm>
                <a:off x="496" y="1404"/>
                <a:ext cx="38" cy="21"/>
              </a:xfrm>
              <a:custGeom>
                <a:avLst/>
                <a:gdLst>
                  <a:gd name="T0" fmla="*/ 0 w 38"/>
                  <a:gd name="T1" fmla="*/ 4 h 21"/>
                  <a:gd name="T2" fmla="*/ 36 w 38"/>
                  <a:gd name="T3" fmla="*/ 21 h 21"/>
                  <a:gd name="T4" fmla="*/ 38 w 38"/>
                  <a:gd name="T5" fmla="*/ 14 h 21"/>
                  <a:gd name="T6" fmla="*/ 9 w 38"/>
                  <a:gd name="T7" fmla="*/ 0 h 21"/>
                  <a:gd name="T8" fmla="*/ 0 w 38"/>
                  <a:gd name="T9" fmla="*/ 4 h 21"/>
                </a:gdLst>
                <a:ahLst/>
                <a:cxnLst>
                  <a:cxn ang="0">
                    <a:pos x="T0" y="T1"/>
                  </a:cxn>
                  <a:cxn ang="0">
                    <a:pos x="T2" y="T3"/>
                  </a:cxn>
                  <a:cxn ang="0">
                    <a:pos x="T4" y="T5"/>
                  </a:cxn>
                  <a:cxn ang="0">
                    <a:pos x="T6" y="T7"/>
                  </a:cxn>
                  <a:cxn ang="0">
                    <a:pos x="T8" y="T9"/>
                  </a:cxn>
                </a:cxnLst>
                <a:rect l="0" t="0" r="r" b="b"/>
                <a:pathLst>
                  <a:path w="38" h="21">
                    <a:moveTo>
                      <a:pt x="0" y="4"/>
                    </a:moveTo>
                    <a:lnTo>
                      <a:pt x="36" y="21"/>
                    </a:lnTo>
                    <a:lnTo>
                      <a:pt x="38" y="14"/>
                    </a:lnTo>
                    <a:lnTo>
                      <a:pt x="9" y="0"/>
                    </a:lnTo>
                    <a:lnTo>
                      <a:pt x="0" y="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1" name="Freeform 3749">
                <a:extLst>
                  <a:ext uri="{FF2B5EF4-FFF2-40B4-BE49-F238E27FC236}">
                    <a16:creationId xmlns:a16="http://schemas.microsoft.com/office/drawing/2014/main" id="{0790BE33-772F-4D77-9368-61AC0AE66B90}"/>
                  </a:ext>
                </a:extLst>
              </p:cNvPr>
              <p:cNvSpPr>
                <a:spLocks/>
              </p:cNvSpPr>
              <p:nvPr/>
            </p:nvSpPr>
            <p:spPr bwMode="auto">
              <a:xfrm>
                <a:off x="242" y="1270"/>
                <a:ext cx="48" cy="26"/>
              </a:xfrm>
              <a:custGeom>
                <a:avLst/>
                <a:gdLst>
                  <a:gd name="T0" fmla="*/ 10 w 48"/>
                  <a:gd name="T1" fmla="*/ 0 h 26"/>
                  <a:gd name="T2" fmla="*/ 0 w 48"/>
                  <a:gd name="T3" fmla="*/ 5 h 26"/>
                  <a:gd name="T4" fmla="*/ 39 w 48"/>
                  <a:gd name="T5" fmla="*/ 26 h 26"/>
                  <a:gd name="T6" fmla="*/ 48 w 48"/>
                  <a:gd name="T7" fmla="*/ 22 h 26"/>
                  <a:gd name="T8" fmla="*/ 10 w 48"/>
                  <a:gd name="T9" fmla="*/ 0 h 26"/>
                </a:gdLst>
                <a:ahLst/>
                <a:cxnLst>
                  <a:cxn ang="0">
                    <a:pos x="T0" y="T1"/>
                  </a:cxn>
                  <a:cxn ang="0">
                    <a:pos x="T2" y="T3"/>
                  </a:cxn>
                  <a:cxn ang="0">
                    <a:pos x="T4" y="T5"/>
                  </a:cxn>
                  <a:cxn ang="0">
                    <a:pos x="T6" y="T7"/>
                  </a:cxn>
                  <a:cxn ang="0">
                    <a:pos x="T8" y="T9"/>
                  </a:cxn>
                </a:cxnLst>
                <a:rect l="0" t="0" r="r" b="b"/>
                <a:pathLst>
                  <a:path w="48" h="26">
                    <a:moveTo>
                      <a:pt x="10" y="0"/>
                    </a:moveTo>
                    <a:lnTo>
                      <a:pt x="0" y="5"/>
                    </a:lnTo>
                    <a:lnTo>
                      <a:pt x="39" y="26"/>
                    </a:lnTo>
                    <a:lnTo>
                      <a:pt x="48" y="22"/>
                    </a:lnTo>
                    <a:lnTo>
                      <a:pt x="10"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2" name="Freeform 3750">
                <a:extLst>
                  <a:ext uri="{FF2B5EF4-FFF2-40B4-BE49-F238E27FC236}">
                    <a16:creationId xmlns:a16="http://schemas.microsoft.com/office/drawing/2014/main" id="{90620791-33EF-4D35-8834-74D04B3F2AD5}"/>
                  </a:ext>
                </a:extLst>
              </p:cNvPr>
              <p:cNvSpPr>
                <a:spLocks/>
              </p:cNvSpPr>
              <p:nvPr/>
            </p:nvSpPr>
            <p:spPr bwMode="auto">
              <a:xfrm>
                <a:off x="534" y="1273"/>
                <a:ext cx="29" cy="19"/>
              </a:xfrm>
              <a:custGeom>
                <a:avLst/>
                <a:gdLst>
                  <a:gd name="T0" fmla="*/ 0 w 29"/>
                  <a:gd name="T1" fmla="*/ 4 h 19"/>
                  <a:gd name="T2" fmla="*/ 26 w 29"/>
                  <a:gd name="T3" fmla="*/ 19 h 19"/>
                  <a:gd name="T4" fmla="*/ 29 w 29"/>
                  <a:gd name="T5" fmla="*/ 9 h 19"/>
                  <a:gd name="T6" fmla="*/ 10 w 29"/>
                  <a:gd name="T7" fmla="*/ 0 h 19"/>
                  <a:gd name="T8" fmla="*/ 0 w 29"/>
                  <a:gd name="T9" fmla="*/ 4 h 19"/>
                </a:gdLst>
                <a:ahLst/>
                <a:cxnLst>
                  <a:cxn ang="0">
                    <a:pos x="T0" y="T1"/>
                  </a:cxn>
                  <a:cxn ang="0">
                    <a:pos x="T2" y="T3"/>
                  </a:cxn>
                  <a:cxn ang="0">
                    <a:pos x="T4" y="T5"/>
                  </a:cxn>
                  <a:cxn ang="0">
                    <a:pos x="T6" y="T7"/>
                  </a:cxn>
                  <a:cxn ang="0">
                    <a:pos x="T8" y="T9"/>
                  </a:cxn>
                </a:cxnLst>
                <a:rect l="0" t="0" r="r" b="b"/>
                <a:pathLst>
                  <a:path w="29" h="19">
                    <a:moveTo>
                      <a:pt x="0" y="4"/>
                    </a:moveTo>
                    <a:lnTo>
                      <a:pt x="26" y="19"/>
                    </a:lnTo>
                    <a:lnTo>
                      <a:pt x="29" y="9"/>
                    </a:lnTo>
                    <a:lnTo>
                      <a:pt x="10" y="0"/>
                    </a:lnTo>
                    <a:lnTo>
                      <a:pt x="0" y="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3" name="Freeform 3751">
                <a:extLst>
                  <a:ext uri="{FF2B5EF4-FFF2-40B4-BE49-F238E27FC236}">
                    <a16:creationId xmlns:a16="http://schemas.microsoft.com/office/drawing/2014/main" id="{33B3B125-1BCC-4FF2-9ED0-1BB2ABC08FB7}"/>
                  </a:ext>
                </a:extLst>
              </p:cNvPr>
              <p:cNvSpPr>
                <a:spLocks/>
              </p:cNvSpPr>
              <p:nvPr/>
            </p:nvSpPr>
            <p:spPr bwMode="auto">
              <a:xfrm>
                <a:off x="338" y="1170"/>
                <a:ext cx="50" cy="29"/>
              </a:xfrm>
              <a:custGeom>
                <a:avLst/>
                <a:gdLst>
                  <a:gd name="T0" fmla="*/ 50 w 50"/>
                  <a:gd name="T1" fmla="*/ 24 h 29"/>
                  <a:gd name="T2" fmla="*/ 7 w 50"/>
                  <a:gd name="T3" fmla="*/ 0 h 29"/>
                  <a:gd name="T4" fmla="*/ 0 w 50"/>
                  <a:gd name="T5" fmla="*/ 5 h 29"/>
                  <a:gd name="T6" fmla="*/ 43 w 50"/>
                  <a:gd name="T7" fmla="*/ 29 h 29"/>
                  <a:gd name="T8" fmla="*/ 50 w 50"/>
                  <a:gd name="T9" fmla="*/ 24 h 29"/>
                </a:gdLst>
                <a:ahLst/>
                <a:cxnLst>
                  <a:cxn ang="0">
                    <a:pos x="T0" y="T1"/>
                  </a:cxn>
                  <a:cxn ang="0">
                    <a:pos x="T2" y="T3"/>
                  </a:cxn>
                  <a:cxn ang="0">
                    <a:pos x="T4" y="T5"/>
                  </a:cxn>
                  <a:cxn ang="0">
                    <a:pos x="T6" y="T7"/>
                  </a:cxn>
                  <a:cxn ang="0">
                    <a:pos x="T8" y="T9"/>
                  </a:cxn>
                </a:cxnLst>
                <a:rect l="0" t="0" r="r" b="b"/>
                <a:pathLst>
                  <a:path w="50" h="29">
                    <a:moveTo>
                      <a:pt x="50" y="24"/>
                    </a:moveTo>
                    <a:lnTo>
                      <a:pt x="7" y="0"/>
                    </a:lnTo>
                    <a:lnTo>
                      <a:pt x="0" y="5"/>
                    </a:lnTo>
                    <a:lnTo>
                      <a:pt x="43" y="29"/>
                    </a:lnTo>
                    <a:lnTo>
                      <a:pt x="50" y="2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4" name="Freeform 3752">
                <a:extLst>
                  <a:ext uri="{FF2B5EF4-FFF2-40B4-BE49-F238E27FC236}">
                    <a16:creationId xmlns:a16="http://schemas.microsoft.com/office/drawing/2014/main" id="{A111F1AE-DE81-4466-9AA4-582E5E95A136}"/>
                  </a:ext>
                </a:extLst>
              </p:cNvPr>
              <p:cNvSpPr>
                <a:spLocks/>
              </p:cNvSpPr>
              <p:nvPr/>
            </p:nvSpPr>
            <p:spPr bwMode="auto">
              <a:xfrm>
                <a:off x="338" y="1170"/>
                <a:ext cx="50" cy="29"/>
              </a:xfrm>
              <a:custGeom>
                <a:avLst/>
                <a:gdLst>
                  <a:gd name="T0" fmla="*/ 50 w 50"/>
                  <a:gd name="T1" fmla="*/ 24 h 29"/>
                  <a:gd name="T2" fmla="*/ 7 w 50"/>
                  <a:gd name="T3" fmla="*/ 0 h 29"/>
                  <a:gd name="T4" fmla="*/ 0 w 50"/>
                  <a:gd name="T5" fmla="*/ 5 h 29"/>
                  <a:gd name="T6" fmla="*/ 43 w 50"/>
                  <a:gd name="T7" fmla="*/ 29 h 29"/>
                  <a:gd name="T8" fmla="*/ 50 w 50"/>
                  <a:gd name="T9" fmla="*/ 24 h 29"/>
                </a:gdLst>
                <a:ahLst/>
                <a:cxnLst>
                  <a:cxn ang="0">
                    <a:pos x="T0" y="T1"/>
                  </a:cxn>
                  <a:cxn ang="0">
                    <a:pos x="T2" y="T3"/>
                  </a:cxn>
                  <a:cxn ang="0">
                    <a:pos x="T4" y="T5"/>
                  </a:cxn>
                  <a:cxn ang="0">
                    <a:pos x="T6" y="T7"/>
                  </a:cxn>
                  <a:cxn ang="0">
                    <a:pos x="T8" y="T9"/>
                  </a:cxn>
                </a:cxnLst>
                <a:rect l="0" t="0" r="r" b="b"/>
                <a:pathLst>
                  <a:path w="50" h="29">
                    <a:moveTo>
                      <a:pt x="50" y="24"/>
                    </a:moveTo>
                    <a:lnTo>
                      <a:pt x="7" y="0"/>
                    </a:lnTo>
                    <a:lnTo>
                      <a:pt x="0" y="5"/>
                    </a:lnTo>
                    <a:lnTo>
                      <a:pt x="43" y="29"/>
                    </a:lnTo>
                    <a:lnTo>
                      <a:pt x="50"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5" name="Freeform 3753">
                <a:extLst>
                  <a:ext uri="{FF2B5EF4-FFF2-40B4-BE49-F238E27FC236}">
                    <a16:creationId xmlns:a16="http://schemas.microsoft.com/office/drawing/2014/main" id="{AD67A9A0-4666-40F0-BD98-AEF3521A7380}"/>
                  </a:ext>
                </a:extLst>
              </p:cNvPr>
              <p:cNvSpPr>
                <a:spLocks/>
              </p:cNvSpPr>
              <p:nvPr/>
            </p:nvSpPr>
            <p:spPr bwMode="auto">
              <a:xfrm>
                <a:off x="388" y="1199"/>
                <a:ext cx="48" cy="24"/>
              </a:xfrm>
              <a:custGeom>
                <a:avLst/>
                <a:gdLst>
                  <a:gd name="T0" fmla="*/ 0 w 48"/>
                  <a:gd name="T1" fmla="*/ 2 h 24"/>
                  <a:gd name="T2" fmla="*/ 38 w 48"/>
                  <a:gd name="T3" fmla="*/ 24 h 24"/>
                  <a:gd name="T4" fmla="*/ 48 w 48"/>
                  <a:gd name="T5" fmla="*/ 19 h 24"/>
                  <a:gd name="T6" fmla="*/ 10 w 48"/>
                  <a:gd name="T7" fmla="*/ 0 h 24"/>
                  <a:gd name="T8" fmla="*/ 0 w 48"/>
                  <a:gd name="T9" fmla="*/ 2 h 24"/>
                </a:gdLst>
                <a:ahLst/>
                <a:cxnLst>
                  <a:cxn ang="0">
                    <a:pos x="T0" y="T1"/>
                  </a:cxn>
                  <a:cxn ang="0">
                    <a:pos x="T2" y="T3"/>
                  </a:cxn>
                  <a:cxn ang="0">
                    <a:pos x="T4" y="T5"/>
                  </a:cxn>
                  <a:cxn ang="0">
                    <a:pos x="T6" y="T7"/>
                  </a:cxn>
                  <a:cxn ang="0">
                    <a:pos x="T8" y="T9"/>
                  </a:cxn>
                </a:cxnLst>
                <a:rect l="0" t="0" r="r" b="b"/>
                <a:pathLst>
                  <a:path w="48" h="24">
                    <a:moveTo>
                      <a:pt x="0" y="2"/>
                    </a:moveTo>
                    <a:lnTo>
                      <a:pt x="38" y="24"/>
                    </a:lnTo>
                    <a:lnTo>
                      <a:pt x="48" y="19"/>
                    </a:lnTo>
                    <a:lnTo>
                      <a:pt x="10" y="0"/>
                    </a:lnTo>
                    <a:lnTo>
                      <a:pt x="0" y="2"/>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6" name="Freeform 3754">
                <a:extLst>
                  <a:ext uri="{FF2B5EF4-FFF2-40B4-BE49-F238E27FC236}">
                    <a16:creationId xmlns:a16="http://schemas.microsoft.com/office/drawing/2014/main" id="{0A4E065B-8F38-4944-8006-57F5B96CC8F7}"/>
                  </a:ext>
                </a:extLst>
              </p:cNvPr>
              <p:cNvSpPr>
                <a:spLocks/>
              </p:cNvSpPr>
              <p:nvPr/>
            </p:nvSpPr>
            <p:spPr bwMode="auto">
              <a:xfrm>
                <a:off x="388" y="1199"/>
                <a:ext cx="48" cy="24"/>
              </a:xfrm>
              <a:custGeom>
                <a:avLst/>
                <a:gdLst>
                  <a:gd name="T0" fmla="*/ 0 w 48"/>
                  <a:gd name="T1" fmla="*/ 2 h 24"/>
                  <a:gd name="T2" fmla="*/ 38 w 48"/>
                  <a:gd name="T3" fmla="*/ 24 h 24"/>
                  <a:gd name="T4" fmla="*/ 48 w 48"/>
                  <a:gd name="T5" fmla="*/ 19 h 24"/>
                  <a:gd name="T6" fmla="*/ 10 w 48"/>
                  <a:gd name="T7" fmla="*/ 0 h 24"/>
                  <a:gd name="T8" fmla="*/ 0 w 48"/>
                  <a:gd name="T9" fmla="*/ 2 h 24"/>
                </a:gdLst>
                <a:ahLst/>
                <a:cxnLst>
                  <a:cxn ang="0">
                    <a:pos x="T0" y="T1"/>
                  </a:cxn>
                  <a:cxn ang="0">
                    <a:pos x="T2" y="T3"/>
                  </a:cxn>
                  <a:cxn ang="0">
                    <a:pos x="T4" y="T5"/>
                  </a:cxn>
                  <a:cxn ang="0">
                    <a:pos x="T6" y="T7"/>
                  </a:cxn>
                  <a:cxn ang="0">
                    <a:pos x="T8" y="T9"/>
                  </a:cxn>
                </a:cxnLst>
                <a:rect l="0" t="0" r="r" b="b"/>
                <a:pathLst>
                  <a:path w="48" h="24">
                    <a:moveTo>
                      <a:pt x="0" y="2"/>
                    </a:moveTo>
                    <a:lnTo>
                      <a:pt x="38" y="24"/>
                    </a:lnTo>
                    <a:lnTo>
                      <a:pt x="48" y="19"/>
                    </a:lnTo>
                    <a:lnTo>
                      <a:pt x="1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7" name="Freeform 3755">
                <a:extLst>
                  <a:ext uri="{FF2B5EF4-FFF2-40B4-BE49-F238E27FC236}">
                    <a16:creationId xmlns:a16="http://schemas.microsoft.com/office/drawing/2014/main" id="{0930A837-F36C-4B64-A0AC-B0C76589FA04}"/>
                  </a:ext>
                </a:extLst>
              </p:cNvPr>
              <p:cNvSpPr>
                <a:spLocks/>
              </p:cNvSpPr>
              <p:nvPr/>
            </p:nvSpPr>
            <p:spPr bwMode="auto">
              <a:xfrm>
                <a:off x="489" y="1249"/>
                <a:ext cx="45" cy="24"/>
              </a:xfrm>
              <a:custGeom>
                <a:avLst/>
                <a:gdLst>
                  <a:gd name="T0" fmla="*/ 0 w 45"/>
                  <a:gd name="T1" fmla="*/ 5 h 24"/>
                  <a:gd name="T2" fmla="*/ 35 w 45"/>
                  <a:gd name="T3" fmla="*/ 24 h 24"/>
                  <a:gd name="T4" fmla="*/ 45 w 45"/>
                  <a:gd name="T5" fmla="*/ 19 h 24"/>
                  <a:gd name="T6" fmla="*/ 7 w 45"/>
                  <a:gd name="T7" fmla="*/ 0 h 24"/>
                  <a:gd name="T8" fmla="*/ 0 w 45"/>
                  <a:gd name="T9" fmla="*/ 5 h 24"/>
                </a:gdLst>
                <a:ahLst/>
                <a:cxnLst>
                  <a:cxn ang="0">
                    <a:pos x="T0" y="T1"/>
                  </a:cxn>
                  <a:cxn ang="0">
                    <a:pos x="T2" y="T3"/>
                  </a:cxn>
                  <a:cxn ang="0">
                    <a:pos x="T4" y="T5"/>
                  </a:cxn>
                  <a:cxn ang="0">
                    <a:pos x="T6" y="T7"/>
                  </a:cxn>
                  <a:cxn ang="0">
                    <a:pos x="T8" y="T9"/>
                  </a:cxn>
                </a:cxnLst>
                <a:rect l="0" t="0" r="r" b="b"/>
                <a:pathLst>
                  <a:path w="45" h="24">
                    <a:moveTo>
                      <a:pt x="0" y="5"/>
                    </a:moveTo>
                    <a:lnTo>
                      <a:pt x="35" y="24"/>
                    </a:lnTo>
                    <a:lnTo>
                      <a:pt x="45" y="19"/>
                    </a:lnTo>
                    <a:lnTo>
                      <a:pt x="7" y="0"/>
                    </a:lnTo>
                    <a:lnTo>
                      <a:pt x="0"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8" name="Freeform 3756">
                <a:extLst>
                  <a:ext uri="{FF2B5EF4-FFF2-40B4-BE49-F238E27FC236}">
                    <a16:creationId xmlns:a16="http://schemas.microsoft.com/office/drawing/2014/main" id="{75FDCFB2-997B-46E9-89EE-2E3194C8F201}"/>
                  </a:ext>
                </a:extLst>
              </p:cNvPr>
              <p:cNvSpPr>
                <a:spLocks/>
              </p:cNvSpPr>
              <p:nvPr/>
            </p:nvSpPr>
            <p:spPr bwMode="auto">
              <a:xfrm>
                <a:off x="290" y="1147"/>
                <a:ext cx="48" cy="23"/>
              </a:xfrm>
              <a:custGeom>
                <a:avLst/>
                <a:gdLst>
                  <a:gd name="T0" fmla="*/ 7 w 48"/>
                  <a:gd name="T1" fmla="*/ 0 h 23"/>
                  <a:gd name="T2" fmla="*/ 0 w 48"/>
                  <a:gd name="T3" fmla="*/ 4 h 23"/>
                  <a:gd name="T4" fmla="*/ 38 w 48"/>
                  <a:gd name="T5" fmla="*/ 23 h 23"/>
                  <a:gd name="T6" fmla="*/ 48 w 48"/>
                  <a:gd name="T7" fmla="*/ 21 h 23"/>
                  <a:gd name="T8" fmla="*/ 7 w 48"/>
                  <a:gd name="T9" fmla="*/ 0 h 23"/>
                </a:gdLst>
                <a:ahLst/>
                <a:cxnLst>
                  <a:cxn ang="0">
                    <a:pos x="T0" y="T1"/>
                  </a:cxn>
                  <a:cxn ang="0">
                    <a:pos x="T2" y="T3"/>
                  </a:cxn>
                  <a:cxn ang="0">
                    <a:pos x="T4" y="T5"/>
                  </a:cxn>
                  <a:cxn ang="0">
                    <a:pos x="T6" y="T7"/>
                  </a:cxn>
                  <a:cxn ang="0">
                    <a:pos x="T8" y="T9"/>
                  </a:cxn>
                </a:cxnLst>
                <a:rect l="0" t="0" r="r" b="b"/>
                <a:pathLst>
                  <a:path w="48" h="23">
                    <a:moveTo>
                      <a:pt x="7" y="0"/>
                    </a:moveTo>
                    <a:lnTo>
                      <a:pt x="0" y="4"/>
                    </a:lnTo>
                    <a:lnTo>
                      <a:pt x="38" y="23"/>
                    </a:lnTo>
                    <a:lnTo>
                      <a:pt x="48" y="21"/>
                    </a:lnTo>
                    <a:lnTo>
                      <a:pt x="7"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9" name="Freeform 3757">
                <a:extLst>
                  <a:ext uri="{FF2B5EF4-FFF2-40B4-BE49-F238E27FC236}">
                    <a16:creationId xmlns:a16="http://schemas.microsoft.com/office/drawing/2014/main" id="{C2EFE713-B58E-400E-AFCC-083B74784F7D}"/>
                  </a:ext>
                </a:extLst>
              </p:cNvPr>
              <p:cNvSpPr>
                <a:spLocks/>
              </p:cNvSpPr>
              <p:nvPr/>
            </p:nvSpPr>
            <p:spPr bwMode="auto">
              <a:xfrm>
                <a:off x="290" y="1147"/>
                <a:ext cx="48" cy="23"/>
              </a:xfrm>
              <a:custGeom>
                <a:avLst/>
                <a:gdLst>
                  <a:gd name="T0" fmla="*/ 7 w 48"/>
                  <a:gd name="T1" fmla="*/ 0 h 23"/>
                  <a:gd name="T2" fmla="*/ 0 w 48"/>
                  <a:gd name="T3" fmla="*/ 4 h 23"/>
                  <a:gd name="T4" fmla="*/ 38 w 48"/>
                  <a:gd name="T5" fmla="*/ 23 h 23"/>
                  <a:gd name="T6" fmla="*/ 48 w 48"/>
                  <a:gd name="T7" fmla="*/ 21 h 23"/>
                  <a:gd name="T8" fmla="*/ 7 w 48"/>
                  <a:gd name="T9" fmla="*/ 0 h 23"/>
                </a:gdLst>
                <a:ahLst/>
                <a:cxnLst>
                  <a:cxn ang="0">
                    <a:pos x="T0" y="T1"/>
                  </a:cxn>
                  <a:cxn ang="0">
                    <a:pos x="T2" y="T3"/>
                  </a:cxn>
                  <a:cxn ang="0">
                    <a:pos x="T4" y="T5"/>
                  </a:cxn>
                  <a:cxn ang="0">
                    <a:pos x="T6" y="T7"/>
                  </a:cxn>
                  <a:cxn ang="0">
                    <a:pos x="T8" y="T9"/>
                  </a:cxn>
                </a:cxnLst>
                <a:rect l="0" t="0" r="r" b="b"/>
                <a:pathLst>
                  <a:path w="48" h="23">
                    <a:moveTo>
                      <a:pt x="7" y="0"/>
                    </a:moveTo>
                    <a:lnTo>
                      <a:pt x="0" y="4"/>
                    </a:lnTo>
                    <a:lnTo>
                      <a:pt x="38" y="23"/>
                    </a:lnTo>
                    <a:lnTo>
                      <a:pt x="48" y="21"/>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0" name="Freeform 3758">
                <a:extLst>
                  <a:ext uri="{FF2B5EF4-FFF2-40B4-BE49-F238E27FC236}">
                    <a16:creationId xmlns:a16="http://schemas.microsoft.com/office/drawing/2014/main" id="{3F229F61-1308-4389-93D3-025A55614DC2}"/>
                  </a:ext>
                </a:extLst>
              </p:cNvPr>
              <p:cNvSpPr>
                <a:spLocks/>
              </p:cNvSpPr>
              <p:nvPr/>
            </p:nvSpPr>
            <p:spPr bwMode="auto">
              <a:xfrm>
                <a:off x="436" y="1223"/>
                <a:ext cx="53" cy="26"/>
              </a:xfrm>
              <a:custGeom>
                <a:avLst/>
                <a:gdLst>
                  <a:gd name="T0" fmla="*/ 0 w 53"/>
                  <a:gd name="T1" fmla="*/ 4 h 26"/>
                  <a:gd name="T2" fmla="*/ 43 w 53"/>
                  <a:gd name="T3" fmla="*/ 26 h 26"/>
                  <a:gd name="T4" fmla="*/ 53 w 53"/>
                  <a:gd name="T5" fmla="*/ 21 h 26"/>
                  <a:gd name="T6" fmla="*/ 7 w 53"/>
                  <a:gd name="T7" fmla="*/ 0 h 26"/>
                  <a:gd name="T8" fmla="*/ 0 w 53"/>
                  <a:gd name="T9" fmla="*/ 4 h 26"/>
                </a:gdLst>
                <a:ahLst/>
                <a:cxnLst>
                  <a:cxn ang="0">
                    <a:pos x="T0" y="T1"/>
                  </a:cxn>
                  <a:cxn ang="0">
                    <a:pos x="T2" y="T3"/>
                  </a:cxn>
                  <a:cxn ang="0">
                    <a:pos x="T4" y="T5"/>
                  </a:cxn>
                  <a:cxn ang="0">
                    <a:pos x="T6" y="T7"/>
                  </a:cxn>
                  <a:cxn ang="0">
                    <a:pos x="T8" y="T9"/>
                  </a:cxn>
                </a:cxnLst>
                <a:rect l="0" t="0" r="r" b="b"/>
                <a:pathLst>
                  <a:path w="53" h="26">
                    <a:moveTo>
                      <a:pt x="0" y="4"/>
                    </a:moveTo>
                    <a:lnTo>
                      <a:pt x="43" y="26"/>
                    </a:lnTo>
                    <a:lnTo>
                      <a:pt x="53" y="21"/>
                    </a:lnTo>
                    <a:lnTo>
                      <a:pt x="7" y="0"/>
                    </a:lnTo>
                    <a:lnTo>
                      <a:pt x="0" y="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1" name="Freeform 3759">
                <a:extLst>
                  <a:ext uri="{FF2B5EF4-FFF2-40B4-BE49-F238E27FC236}">
                    <a16:creationId xmlns:a16="http://schemas.microsoft.com/office/drawing/2014/main" id="{88E4900B-5F73-4B89-92D9-1678D0DA87BC}"/>
                  </a:ext>
                </a:extLst>
              </p:cNvPr>
              <p:cNvSpPr>
                <a:spLocks/>
              </p:cNvSpPr>
              <p:nvPr/>
            </p:nvSpPr>
            <p:spPr bwMode="auto">
              <a:xfrm>
                <a:off x="436" y="1223"/>
                <a:ext cx="53" cy="26"/>
              </a:xfrm>
              <a:custGeom>
                <a:avLst/>
                <a:gdLst>
                  <a:gd name="T0" fmla="*/ 0 w 53"/>
                  <a:gd name="T1" fmla="*/ 4 h 26"/>
                  <a:gd name="T2" fmla="*/ 43 w 53"/>
                  <a:gd name="T3" fmla="*/ 26 h 26"/>
                  <a:gd name="T4" fmla="*/ 53 w 53"/>
                  <a:gd name="T5" fmla="*/ 21 h 26"/>
                  <a:gd name="T6" fmla="*/ 7 w 53"/>
                  <a:gd name="T7" fmla="*/ 0 h 26"/>
                  <a:gd name="T8" fmla="*/ 0 w 53"/>
                  <a:gd name="T9" fmla="*/ 4 h 26"/>
                </a:gdLst>
                <a:ahLst/>
                <a:cxnLst>
                  <a:cxn ang="0">
                    <a:pos x="T0" y="T1"/>
                  </a:cxn>
                  <a:cxn ang="0">
                    <a:pos x="T2" y="T3"/>
                  </a:cxn>
                  <a:cxn ang="0">
                    <a:pos x="T4" y="T5"/>
                  </a:cxn>
                  <a:cxn ang="0">
                    <a:pos x="T6" y="T7"/>
                  </a:cxn>
                  <a:cxn ang="0">
                    <a:pos x="T8" y="T9"/>
                  </a:cxn>
                </a:cxnLst>
                <a:rect l="0" t="0" r="r" b="b"/>
                <a:pathLst>
                  <a:path w="53" h="26">
                    <a:moveTo>
                      <a:pt x="0" y="4"/>
                    </a:moveTo>
                    <a:lnTo>
                      <a:pt x="43" y="26"/>
                    </a:lnTo>
                    <a:lnTo>
                      <a:pt x="53" y="21"/>
                    </a:lnTo>
                    <a:lnTo>
                      <a:pt x="7" y="0"/>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2" name="Freeform 3760">
                <a:extLst>
                  <a:ext uri="{FF2B5EF4-FFF2-40B4-BE49-F238E27FC236}">
                    <a16:creationId xmlns:a16="http://schemas.microsoft.com/office/drawing/2014/main" id="{4696D7FF-819E-465C-8641-FEE41FAFFA27}"/>
                  </a:ext>
                </a:extLst>
              </p:cNvPr>
              <p:cNvSpPr>
                <a:spLocks/>
              </p:cNvSpPr>
              <p:nvPr/>
            </p:nvSpPr>
            <p:spPr bwMode="auto">
              <a:xfrm>
                <a:off x="164" y="1078"/>
                <a:ext cx="26" cy="19"/>
              </a:xfrm>
              <a:custGeom>
                <a:avLst/>
                <a:gdLst>
                  <a:gd name="T0" fmla="*/ 26 w 26"/>
                  <a:gd name="T1" fmla="*/ 14 h 19"/>
                  <a:gd name="T2" fmla="*/ 0 w 26"/>
                  <a:gd name="T3" fmla="*/ 0 h 19"/>
                  <a:gd name="T4" fmla="*/ 2 w 26"/>
                  <a:gd name="T5" fmla="*/ 9 h 19"/>
                  <a:gd name="T6" fmla="*/ 19 w 26"/>
                  <a:gd name="T7" fmla="*/ 19 h 19"/>
                  <a:gd name="T8" fmla="*/ 26 w 26"/>
                  <a:gd name="T9" fmla="*/ 14 h 19"/>
                </a:gdLst>
                <a:ahLst/>
                <a:cxnLst>
                  <a:cxn ang="0">
                    <a:pos x="T0" y="T1"/>
                  </a:cxn>
                  <a:cxn ang="0">
                    <a:pos x="T2" y="T3"/>
                  </a:cxn>
                  <a:cxn ang="0">
                    <a:pos x="T4" y="T5"/>
                  </a:cxn>
                  <a:cxn ang="0">
                    <a:pos x="T6" y="T7"/>
                  </a:cxn>
                  <a:cxn ang="0">
                    <a:pos x="T8" y="T9"/>
                  </a:cxn>
                </a:cxnLst>
                <a:rect l="0" t="0" r="r" b="b"/>
                <a:pathLst>
                  <a:path w="26" h="19">
                    <a:moveTo>
                      <a:pt x="26" y="14"/>
                    </a:moveTo>
                    <a:lnTo>
                      <a:pt x="0" y="0"/>
                    </a:lnTo>
                    <a:lnTo>
                      <a:pt x="2" y="9"/>
                    </a:lnTo>
                    <a:lnTo>
                      <a:pt x="19" y="19"/>
                    </a:lnTo>
                    <a:lnTo>
                      <a:pt x="26" y="1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3" name="Freeform 3761">
                <a:extLst>
                  <a:ext uri="{FF2B5EF4-FFF2-40B4-BE49-F238E27FC236}">
                    <a16:creationId xmlns:a16="http://schemas.microsoft.com/office/drawing/2014/main" id="{3F312F1A-FCF3-4700-8272-847B959B65B6}"/>
                  </a:ext>
                </a:extLst>
              </p:cNvPr>
              <p:cNvSpPr>
                <a:spLocks/>
              </p:cNvSpPr>
              <p:nvPr/>
            </p:nvSpPr>
            <p:spPr bwMode="auto">
              <a:xfrm>
                <a:off x="238" y="1120"/>
                <a:ext cx="52" cy="27"/>
              </a:xfrm>
              <a:custGeom>
                <a:avLst/>
                <a:gdLst>
                  <a:gd name="T0" fmla="*/ 52 w 52"/>
                  <a:gd name="T1" fmla="*/ 22 h 27"/>
                  <a:gd name="T2" fmla="*/ 9 w 52"/>
                  <a:gd name="T3" fmla="*/ 0 h 27"/>
                  <a:gd name="T4" fmla="*/ 0 w 52"/>
                  <a:gd name="T5" fmla="*/ 5 h 27"/>
                  <a:gd name="T6" fmla="*/ 43 w 52"/>
                  <a:gd name="T7" fmla="*/ 27 h 27"/>
                  <a:gd name="T8" fmla="*/ 52 w 52"/>
                  <a:gd name="T9" fmla="*/ 22 h 27"/>
                </a:gdLst>
                <a:ahLst/>
                <a:cxnLst>
                  <a:cxn ang="0">
                    <a:pos x="T0" y="T1"/>
                  </a:cxn>
                  <a:cxn ang="0">
                    <a:pos x="T2" y="T3"/>
                  </a:cxn>
                  <a:cxn ang="0">
                    <a:pos x="T4" y="T5"/>
                  </a:cxn>
                  <a:cxn ang="0">
                    <a:pos x="T6" y="T7"/>
                  </a:cxn>
                  <a:cxn ang="0">
                    <a:pos x="T8" y="T9"/>
                  </a:cxn>
                </a:cxnLst>
                <a:rect l="0" t="0" r="r" b="b"/>
                <a:pathLst>
                  <a:path w="52" h="27">
                    <a:moveTo>
                      <a:pt x="52" y="22"/>
                    </a:moveTo>
                    <a:lnTo>
                      <a:pt x="9" y="0"/>
                    </a:lnTo>
                    <a:lnTo>
                      <a:pt x="0" y="5"/>
                    </a:lnTo>
                    <a:lnTo>
                      <a:pt x="43" y="27"/>
                    </a:lnTo>
                    <a:lnTo>
                      <a:pt x="52" y="22"/>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4" name="Freeform 3762">
                <a:extLst>
                  <a:ext uri="{FF2B5EF4-FFF2-40B4-BE49-F238E27FC236}">
                    <a16:creationId xmlns:a16="http://schemas.microsoft.com/office/drawing/2014/main" id="{04AA9920-4767-414F-BA04-12401385E83B}"/>
                  </a:ext>
                </a:extLst>
              </p:cNvPr>
              <p:cNvSpPr>
                <a:spLocks/>
              </p:cNvSpPr>
              <p:nvPr/>
            </p:nvSpPr>
            <p:spPr bwMode="auto">
              <a:xfrm>
                <a:off x="238" y="1120"/>
                <a:ext cx="52" cy="27"/>
              </a:xfrm>
              <a:custGeom>
                <a:avLst/>
                <a:gdLst>
                  <a:gd name="T0" fmla="*/ 52 w 52"/>
                  <a:gd name="T1" fmla="*/ 22 h 27"/>
                  <a:gd name="T2" fmla="*/ 9 w 52"/>
                  <a:gd name="T3" fmla="*/ 0 h 27"/>
                  <a:gd name="T4" fmla="*/ 0 w 52"/>
                  <a:gd name="T5" fmla="*/ 5 h 27"/>
                  <a:gd name="T6" fmla="*/ 43 w 52"/>
                  <a:gd name="T7" fmla="*/ 27 h 27"/>
                  <a:gd name="T8" fmla="*/ 52 w 52"/>
                  <a:gd name="T9" fmla="*/ 22 h 27"/>
                </a:gdLst>
                <a:ahLst/>
                <a:cxnLst>
                  <a:cxn ang="0">
                    <a:pos x="T0" y="T1"/>
                  </a:cxn>
                  <a:cxn ang="0">
                    <a:pos x="T2" y="T3"/>
                  </a:cxn>
                  <a:cxn ang="0">
                    <a:pos x="T4" y="T5"/>
                  </a:cxn>
                  <a:cxn ang="0">
                    <a:pos x="T6" y="T7"/>
                  </a:cxn>
                  <a:cxn ang="0">
                    <a:pos x="T8" y="T9"/>
                  </a:cxn>
                </a:cxnLst>
                <a:rect l="0" t="0" r="r" b="b"/>
                <a:pathLst>
                  <a:path w="52" h="27">
                    <a:moveTo>
                      <a:pt x="52" y="22"/>
                    </a:moveTo>
                    <a:lnTo>
                      <a:pt x="9" y="0"/>
                    </a:lnTo>
                    <a:lnTo>
                      <a:pt x="0" y="5"/>
                    </a:lnTo>
                    <a:lnTo>
                      <a:pt x="43" y="27"/>
                    </a:lnTo>
                    <a:lnTo>
                      <a:pt x="52"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5" name="Freeform 3763">
                <a:extLst>
                  <a:ext uri="{FF2B5EF4-FFF2-40B4-BE49-F238E27FC236}">
                    <a16:creationId xmlns:a16="http://schemas.microsoft.com/office/drawing/2014/main" id="{8D98843B-CD1B-4962-9EC8-E2C585B4D21A}"/>
                  </a:ext>
                </a:extLst>
              </p:cNvPr>
              <p:cNvSpPr>
                <a:spLocks/>
              </p:cNvSpPr>
              <p:nvPr/>
            </p:nvSpPr>
            <p:spPr bwMode="auto">
              <a:xfrm>
                <a:off x="190" y="1097"/>
                <a:ext cx="48" cy="23"/>
              </a:xfrm>
              <a:custGeom>
                <a:avLst/>
                <a:gdLst>
                  <a:gd name="T0" fmla="*/ 9 w 48"/>
                  <a:gd name="T1" fmla="*/ 0 h 23"/>
                  <a:gd name="T2" fmla="*/ 0 w 48"/>
                  <a:gd name="T3" fmla="*/ 2 h 23"/>
                  <a:gd name="T4" fmla="*/ 41 w 48"/>
                  <a:gd name="T5" fmla="*/ 23 h 23"/>
                  <a:gd name="T6" fmla="*/ 48 w 48"/>
                  <a:gd name="T7" fmla="*/ 19 h 23"/>
                  <a:gd name="T8" fmla="*/ 9 w 48"/>
                  <a:gd name="T9" fmla="*/ 0 h 23"/>
                </a:gdLst>
                <a:ahLst/>
                <a:cxnLst>
                  <a:cxn ang="0">
                    <a:pos x="T0" y="T1"/>
                  </a:cxn>
                  <a:cxn ang="0">
                    <a:pos x="T2" y="T3"/>
                  </a:cxn>
                  <a:cxn ang="0">
                    <a:pos x="T4" y="T5"/>
                  </a:cxn>
                  <a:cxn ang="0">
                    <a:pos x="T6" y="T7"/>
                  </a:cxn>
                  <a:cxn ang="0">
                    <a:pos x="T8" y="T9"/>
                  </a:cxn>
                </a:cxnLst>
                <a:rect l="0" t="0" r="r" b="b"/>
                <a:pathLst>
                  <a:path w="48" h="23">
                    <a:moveTo>
                      <a:pt x="9" y="0"/>
                    </a:moveTo>
                    <a:lnTo>
                      <a:pt x="0" y="2"/>
                    </a:lnTo>
                    <a:lnTo>
                      <a:pt x="41" y="23"/>
                    </a:lnTo>
                    <a:lnTo>
                      <a:pt x="48" y="19"/>
                    </a:lnTo>
                    <a:lnTo>
                      <a:pt x="9"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551" name="Group 3965">
              <a:extLst>
                <a:ext uri="{FF2B5EF4-FFF2-40B4-BE49-F238E27FC236}">
                  <a16:creationId xmlns:a16="http://schemas.microsoft.com/office/drawing/2014/main" id="{955C8939-4767-44D6-B56D-4F5F7BA966B3}"/>
                </a:ext>
              </a:extLst>
            </p:cNvPr>
            <p:cNvGrpSpPr>
              <a:grpSpLocks/>
            </p:cNvGrpSpPr>
            <p:nvPr/>
          </p:nvGrpSpPr>
          <p:grpSpPr bwMode="auto">
            <a:xfrm>
              <a:off x="173" y="973"/>
              <a:ext cx="464" cy="1061"/>
              <a:chOff x="173" y="973"/>
              <a:chExt cx="464" cy="1061"/>
            </a:xfrm>
          </p:grpSpPr>
          <p:sp>
            <p:nvSpPr>
              <p:cNvPr id="6056" name="Freeform 3765">
                <a:extLst>
                  <a:ext uri="{FF2B5EF4-FFF2-40B4-BE49-F238E27FC236}">
                    <a16:creationId xmlns:a16="http://schemas.microsoft.com/office/drawing/2014/main" id="{56E6BF5C-54C3-41C2-A240-5D242F8BC819}"/>
                  </a:ext>
                </a:extLst>
              </p:cNvPr>
              <p:cNvSpPr>
                <a:spLocks/>
              </p:cNvSpPr>
              <p:nvPr/>
            </p:nvSpPr>
            <p:spPr bwMode="auto">
              <a:xfrm>
                <a:off x="343" y="1220"/>
                <a:ext cx="45" cy="27"/>
              </a:xfrm>
              <a:custGeom>
                <a:avLst/>
                <a:gdLst>
                  <a:gd name="T0" fmla="*/ 45 w 45"/>
                  <a:gd name="T1" fmla="*/ 22 h 27"/>
                  <a:gd name="T2" fmla="*/ 7 w 45"/>
                  <a:gd name="T3" fmla="*/ 0 h 27"/>
                  <a:gd name="T4" fmla="*/ 0 w 45"/>
                  <a:gd name="T5" fmla="*/ 5 h 27"/>
                  <a:gd name="T6" fmla="*/ 36 w 45"/>
                  <a:gd name="T7" fmla="*/ 27 h 27"/>
                  <a:gd name="T8" fmla="*/ 45 w 45"/>
                  <a:gd name="T9" fmla="*/ 22 h 27"/>
                </a:gdLst>
                <a:ahLst/>
                <a:cxnLst>
                  <a:cxn ang="0">
                    <a:pos x="T0" y="T1"/>
                  </a:cxn>
                  <a:cxn ang="0">
                    <a:pos x="T2" y="T3"/>
                  </a:cxn>
                  <a:cxn ang="0">
                    <a:pos x="T4" y="T5"/>
                  </a:cxn>
                  <a:cxn ang="0">
                    <a:pos x="T6" y="T7"/>
                  </a:cxn>
                  <a:cxn ang="0">
                    <a:pos x="T8" y="T9"/>
                  </a:cxn>
                </a:cxnLst>
                <a:rect l="0" t="0" r="r" b="b"/>
                <a:pathLst>
                  <a:path w="45" h="27">
                    <a:moveTo>
                      <a:pt x="45" y="22"/>
                    </a:moveTo>
                    <a:lnTo>
                      <a:pt x="7" y="0"/>
                    </a:lnTo>
                    <a:lnTo>
                      <a:pt x="0" y="5"/>
                    </a:lnTo>
                    <a:lnTo>
                      <a:pt x="36" y="27"/>
                    </a:lnTo>
                    <a:lnTo>
                      <a:pt x="45" y="22"/>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57" name="Freeform 3766">
                <a:extLst>
                  <a:ext uri="{FF2B5EF4-FFF2-40B4-BE49-F238E27FC236}">
                    <a16:creationId xmlns:a16="http://schemas.microsoft.com/office/drawing/2014/main" id="{BDF192A8-F6F6-431A-9EA0-B829114E2CF7}"/>
                  </a:ext>
                </a:extLst>
              </p:cNvPr>
              <p:cNvSpPr>
                <a:spLocks/>
              </p:cNvSpPr>
              <p:nvPr/>
            </p:nvSpPr>
            <p:spPr bwMode="auto">
              <a:xfrm>
                <a:off x="343" y="1220"/>
                <a:ext cx="45" cy="27"/>
              </a:xfrm>
              <a:custGeom>
                <a:avLst/>
                <a:gdLst>
                  <a:gd name="T0" fmla="*/ 45 w 45"/>
                  <a:gd name="T1" fmla="*/ 22 h 27"/>
                  <a:gd name="T2" fmla="*/ 7 w 45"/>
                  <a:gd name="T3" fmla="*/ 0 h 27"/>
                  <a:gd name="T4" fmla="*/ 0 w 45"/>
                  <a:gd name="T5" fmla="*/ 5 h 27"/>
                  <a:gd name="T6" fmla="*/ 36 w 45"/>
                  <a:gd name="T7" fmla="*/ 27 h 27"/>
                  <a:gd name="T8" fmla="*/ 45 w 45"/>
                  <a:gd name="T9" fmla="*/ 22 h 27"/>
                </a:gdLst>
                <a:ahLst/>
                <a:cxnLst>
                  <a:cxn ang="0">
                    <a:pos x="T0" y="T1"/>
                  </a:cxn>
                  <a:cxn ang="0">
                    <a:pos x="T2" y="T3"/>
                  </a:cxn>
                  <a:cxn ang="0">
                    <a:pos x="T4" y="T5"/>
                  </a:cxn>
                  <a:cxn ang="0">
                    <a:pos x="T6" y="T7"/>
                  </a:cxn>
                  <a:cxn ang="0">
                    <a:pos x="T8" y="T9"/>
                  </a:cxn>
                </a:cxnLst>
                <a:rect l="0" t="0" r="r" b="b"/>
                <a:pathLst>
                  <a:path w="45" h="27">
                    <a:moveTo>
                      <a:pt x="45" y="22"/>
                    </a:moveTo>
                    <a:lnTo>
                      <a:pt x="7" y="0"/>
                    </a:lnTo>
                    <a:lnTo>
                      <a:pt x="0" y="5"/>
                    </a:lnTo>
                    <a:lnTo>
                      <a:pt x="36" y="27"/>
                    </a:lnTo>
                    <a:lnTo>
                      <a:pt x="45"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58" name="Freeform 3767">
                <a:extLst>
                  <a:ext uri="{FF2B5EF4-FFF2-40B4-BE49-F238E27FC236}">
                    <a16:creationId xmlns:a16="http://schemas.microsoft.com/office/drawing/2014/main" id="{A381FD82-E3CD-4D5C-9320-EAC10D99C0EC}"/>
                  </a:ext>
                </a:extLst>
              </p:cNvPr>
              <p:cNvSpPr>
                <a:spLocks/>
              </p:cNvSpPr>
              <p:nvPr/>
            </p:nvSpPr>
            <p:spPr bwMode="auto">
              <a:xfrm>
                <a:off x="290" y="1194"/>
                <a:ext cx="53" cy="26"/>
              </a:xfrm>
              <a:custGeom>
                <a:avLst/>
                <a:gdLst>
                  <a:gd name="T0" fmla="*/ 10 w 53"/>
                  <a:gd name="T1" fmla="*/ 0 h 26"/>
                  <a:gd name="T2" fmla="*/ 0 w 53"/>
                  <a:gd name="T3" fmla="*/ 5 h 26"/>
                  <a:gd name="T4" fmla="*/ 43 w 53"/>
                  <a:gd name="T5" fmla="*/ 26 h 26"/>
                  <a:gd name="T6" fmla="*/ 53 w 53"/>
                  <a:gd name="T7" fmla="*/ 24 h 26"/>
                  <a:gd name="T8" fmla="*/ 10 w 53"/>
                  <a:gd name="T9" fmla="*/ 0 h 26"/>
                </a:gdLst>
                <a:ahLst/>
                <a:cxnLst>
                  <a:cxn ang="0">
                    <a:pos x="T0" y="T1"/>
                  </a:cxn>
                  <a:cxn ang="0">
                    <a:pos x="T2" y="T3"/>
                  </a:cxn>
                  <a:cxn ang="0">
                    <a:pos x="T4" y="T5"/>
                  </a:cxn>
                  <a:cxn ang="0">
                    <a:pos x="T6" y="T7"/>
                  </a:cxn>
                  <a:cxn ang="0">
                    <a:pos x="T8" y="T9"/>
                  </a:cxn>
                </a:cxnLst>
                <a:rect l="0" t="0" r="r" b="b"/>
                <a:pathLst>
                  <a:path w="53" h="26">
                    <a:moveTo>
                      <a:pt x="10" y="0"/>
                    </a:moveTo>
                    <a:lnTo>
                      <a:pt x="0" y="5"/>
                    </a:lnTo>
                    <a:lnTo>
                      <a:pt x="43" y="26"/>
                    </a:lnTo>
                    <a:lnTo>
                      <a:pt x="53" y="24"/>
                    </a:lnTo>
                    <a:lnTo>
                      <a:pt x="10"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59" name="Freeform 3768">
                <a:extLst>
                  <a:ext uri="{FF2B5EF4-FFF2-40B4-BE49-F238E27FC236}">
                    <a16:creationId xmlns:a16="http://schemas.microsoft.com/office/drawing/2014/main" id="{3672F66B-7E5A-4F78-A3D7-D4662D9301BA}"/>
                  </a:ext>
                </a:extLst>
              </p:cNvPr>
              <p:cNvSpPr>
                <a:spLocks/>
              </p:cNvSpPr>
              <p:nvPr/>
            </p:nvSpPr>
            <p:spPr bwMode="auto">
              <a:xfrm>
                <a:off x="290" y="1194"/>
                <a:ext cx="53" cy="26"/>
              </a:xfrm>
              <a:custGeom>
                <a:avLst/>
                <a:gdLst>
                  <a:gd name="T0" fmla="*/ 10 w 53"/>
                  <a:gd name="T1" fmla="*/ 0 h 26"/>
                  <a:gd name="T2" fmla="*/ 0 w 53"/>
                  <a:gd name="T3" fmla="*/ 5 h 26"/>
                  <a:gd name="T4" fmla="*/ 43 w 53"/>
                  <a:gd name="T5" fmla="*/ 26 h 26"/>
                  <a:gd name="T6" fmla="*/ 53 w 53"/>
                  <a:gd name="T7" fmla="*/ 24 h 26"/>
                  <a:gd name="T8" fmla="*/ 10 w 53"/>
                  <a:gd name="T9" fmla="*/ 0 h 26"/>
                </a:gdLst>
                <a:ahLst/>
                <a:cxnLst>
                  <a:cxn ang="0">
                    <a:pos x="T0" y="T1"/>
                  </a:cxn>
                  <a:cxn ang="0">
                    <a:pos x="T2" y="T3"/>
                  </a:cxn>
                  <a:cxn ang="0">
                    <a:pos x="T4" y="T5"/>
                  </a:cxn>
                  <a:cxn ang="0">
                    <a:pos x="T6" y="T7"/>
                  </a:cxn>
                  <a:cxn ang="0">
                    <a:pos x="T8" y="T9"/>
                  </a:cxn>
                </a:cxnLst>
                <a:rect l="0" t="0" r="r" b="b"/>
                <a:pathLst>
                  <a:path w="53" h="26">
                    <a:moveTo>
                      <a:pt x="10" y="0"/>
                    </a:moveTo>
                    <a:lnTo>
                      <a:pt x="0" y="5"/>
                    </a:lnTo>
                    <a:lnTo>
                      <a:pt x="43" y="26"/>
                    </a:lnTo>
                    <a:lnTo>
                      <a:pt x="53" y="24"/>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0" name="Freeform 3769">
                <a:extLst>
                  <a:ext uri="{FF2B5EF4-FFF2-40B4-BE49-F238E27FC236}">
                    <a16:creationId xmlns:a16="http://schemas.microsoft.com/office/drawing/2014/main" id="{B1A9162D-69B3-424A-9617-A66DDB05DB8A}"/>
                  </a:ext>
                </a:extLst>
              </p:cNvPr>
              <p:cNvSpPr>
                <a:spLocks/>
              </p:cNvSpPr>
              <p:nvPr/>
            </p:nvSpPr>
            <p:spPr bwMode="auto">
              <a:xfrm>
                <a:off x="173" y="1130"/>
                <a:ext cx="19" cy="14"/>
              </a:xfrm>
              <a:custGeom>
                <a:avLst/>
                <a:gdLst>
                  <a:gd name="T0" fmla="*/ 19 w 19"/>
                  <a:gd name="T1" fmla="*/ 9 h 14"/>
                  <a:gd name="T2" fmla="*/ 0 w 19"/>
                  <a:gd name="T3" fmla="*/ 0 h 14"/>
                  <a:gd name="T4" fmla="*/ 3 w 19"/>
                  <a:gd name="T5" fmla="*/ 9 h 14"/>
                  <a:gd name="T6" fmla="*/ 10 w 19"/>
                  <a:gd name="T7" fmla="*/ 14 h 14"/>
                  <a:gd name="T8" fmla="*/ 19 w 19"/>
                  <a:gd name="T9" fmla="*/ 9 h 14"/>
                </a:gdLst>
                <a:ahLst/>
                <a:cxnLst>
                  <a:cxn ang="0">
                    <a:pos x="T0" y="T1"/>
                  </a:cxn>
                  <a:cxn ang="0">
                    <a:pos x="T2" y="T3"/>
                  </a:cxn>
                  <a:cxn ang="0">
                    <a:pos x="T4" y="T5"/>
                  </a:cxn>
                  <a:cxn ang="0">
                    <a:pos x="T6" y="T7"/>
                  </a:cxn>
                  <a:cxn ang="0">
                    <a:pos x="T8" y="T9"/>
                  </a:cxn>
                </a:cxnLst>
                <a:rect l="0" t="0" r="r" b="b"/>
                <a:pathLst>
                  <a:path w="19" h="14">
                    <a:moveTo>
                      <a:pt x="19" y="9"/>
                    </a:moveTo>
                    <a:lnTo>
                      <a:pt x="0" y="0"/>
                    </a:lnTo>
                    <a:lnTo>
                      <a:pt x="3" y="9"/>
                    </a:lnTo>
                    <a:lnTo>
                      <a:pt x="10" y="14"/>
                    </a:lnTo>
                    <a:lnTo>
                      <a:pt x="19" y="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1" name="Freeform 3770">
                <a:extLst>
                  <a:ext uri="{FF2B5EF4-FFF2-40B4-BE49-F238E27FC236}">
                    <a16:creationId xmlns:a16="http://schemas.microsoft.com/office/drawing/2014/main" id="{A9374BBD-1A7C-4D0B-A804-FED63449A68F}"/>
                  </a:ext>
                </a:extLst>
              </p:cNvPr>
              <p:cNvSpPr>
                <a:spLocks/>
              </p:cNvSpPr>
              <p:nvPr/>
            </p:nvSpPr>
            <p:spPr bwMode="auto">
              <a:xfrm>
                <a:off x="388" y="1247"/>
                <a:ext cx="53" cy="26"/>
              </a:xfrm>
              <a:custGeom>
                <a:avLst/>
                <a:gdLst>
                  <a:gd name="T0" fmla="*/ 0 w 53"/>
                  <a:gd name="T1" fmla="*/ 2 h 26"/>
                  <a:gd name="T2" fmla="*/ 43 w 53"/>
                  <a:gd name="T3" fmla="*/ 26 h 26"/>
                  <a:gd name="T4" fmla="*/ 53 w 53"/>
                  <a:gd name="T5" fmla="*/ 21 h 26"/>
                  <a:gd name="T6" fmla="*/ 10 w 53"/>
                  <a:gd name="T7" fmla="*/ 0 h 26"/>
                  <a:gd name="T8" fmla="*/ 0 w 53"/>
                  <a:gd name="T9" fmla="*/ 2 h 26"/>
                </a:gdLst>
                <a:ahLst/>
                <a:cxnLst>
                  <a:cxn ang="0">
                    <a:pos x="T0" y="T1"/>
                  </a:cxn>
                  <a:cxn ang="0">
                    <a:pos x="T2" y="T3"/>
                  </a:cxn>
                  <a:cxn ang="0">
                    <a:pos x="T4" y="T5"/>
                  </a:cxn>
                  <a:cxn ang="0">
                    <a:pos x="T6" y="T7"/>
                  </a:cxn>
                  <a:cxn ang="0">
                    <a:pos x="T8" y="T9"/>
                  </a:cxn>
                </a:cxnLst>
                <a:rect l="0" t="0" r="r" b="b"/>
                <a:pathLst>
                  <a:path w="53" h="26">
                    <a:moveTo>
                      <a:pt x="0" y="2"/>
                    </a:moveTo>
                    <a:lnTo>
                      <a:pt x="43" y="26"/>
                    </a:lnTo>
                    <a:lnTo>
                      <a:pt x="53" y="21"/>
                    </a:lnTo>
                    <a:lnTo>
                      <a:pt x="10" y="0"/>
                    </a:lnTo>
                    <a:lnTo>
                      <a:pt x="0" y="2"/>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2" name="Freeform 3771">
                <a:extLst>
                  <a:ext uri="{FF2B5EF4-FFF2-40B4-BE49-F238E27FC236}">
                    <a16:creationId xmlns:a16="http://schemas.microsoft.com/office/drawing/2014/main" id="{33D424BB-598E-4D99-ABA7-D58A95075DCF}"/>
                  </a:ext>
                </a:extLst>
              </p:cNvPr>
              <p:cNvSpPr>
                <a:spLocks/>
              </p:cNvSpPr>
              <p:nvPr/>
            </p:nvSpPr>
            <p:spPr bwMode="auto">
              <a:xfrm>
                <a:off x="388" y="1247"/>
                <a:ext cx="53" cy="26"/>
              </a:xfrm>
              <a:custGeom>
                <a:avLst/>
                <a:gdLst>
                  <a:gd name="T0" fmla="*/ 0 w 53"/>
                  <a:gd name="T1" fmla="*/ 2 h 26"/>
                  <a:gd name="T2" fmla="*/ 43 w 53"/>
                  <a:gd name="T3" fmla="*/ 26 h 26"/>
                  <a:gd name="T4" fmla="*/ 53 w 53"/>
                  <a:gd name="T5" fmla="*/ 21 h 26"/>
                  <a:gd name="T6" fmla="*/ 10 w 53"/>
                  <a:gd name="T7" fmla="*/ 0 h 26"/>
                  <a:gd name="T8" fmla="*/ 0 w 53"/>
                  <a:gd name="T9" fmla="*/ 2 h 26"/>
                </a:gdLst>
                <a:ahLst/>
                <a:cxnLst>
                  <a:cxn ang="0">
                    <a:pos x="T0" y="T1"/>
                  </a:cxn>
                  <a:cxn ang="0">
                    <a:pos x="T2" y="T3"/>
                  </a:cxn>
                  <a:cxn ang="0">
                    <a:pos x="T4" y="T5"/>
                  </a:cxn>
                  <a:cxn ang="0">
                    <a:pos x="T6" y="T7"/>
                  </a:cxn>
                  <a:cxn ang="0">
                    <a:pos x="T8" y="T9"/>
                  </a:cxn>
                </a:cxnLst>
                <a:rect l="0" t="0" r="r" b="b"/>
                <a:pathLst>
                  <a:path w="53" h="26">
                    <a:moveTo>
                      <a:pt x="0" y="2"/>
                    </a:moveTo>
                    <a:lnTo>
                      <a:pt x="43" y="26"/>
                    </a:lnTo>
                    <a:lnTo>
                      <a:pt x="53" y="21"/>
                    </a:lnTo>
                    <a:lnTo>
                      <a:pt x="1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3" name="Freeform 3772">
                <a:extLst>
                  <a:ext uri="{FF2B5EF4-FFF2-40B4-BE49-F238E27FC236}">
                    <a16:creationId xmlns:a16="http://schemas.microsoft.com/office/drawing/2014/main" id="{FBCCEE84-449F-44D4-B69E-7A19A095F187}"/>
                  </a:ext>
                </a:extLst>
              </p:cNvPr>
              <p:cNvSpPr>
                <a:spLocks/>
              </p:cNvSpPr>
              <p:nvPr/>
            </p:nvSpPr>
            <p:spPr bwMode="auto">
              <a:xfrm>
                <a:off x="548" y="1332"/>
                <a:ext cx="3" cy="3"/>
              </a:xfrm>
              <a:custGeom>
                <a:avLst/>
                <a:gdLst>
                  <a:gd name="T0" fmla="*/ 3 w 3"/>
                  <a:gd name="T1" fmla="*/ 3 h 3"/>
                  <a:gd name="T2" fmla="*/ 3 w 3"/>
                  <a:gd name="T3" fmla="*/ 0 h 3"/>
                  <a:gd name="T4" fmla="*/ 0 w 3"/>
                  <a:gd name="T5" fmla="*/ 0 h 3"/>
                  <a:gd name="T6" fmla="*/ 3 w 3"/>
                  <a:gd name="T7" fmla="*/ 3 h 3"/>
                </a:gdLst>
                <a:ahLst/>
                <a:cxnLst>
                  <a:cxn ang="0">
                    <a:pos x="T0" y="T1"/>
                  </a:cxn>
                  <a:cxn ang="0">
                    <a:pos x="T2" y="T3"/>
                  </a:cxn>
                  <a:cxn ang="0">
                    <a:pos x="T4" y="T5"/>
                  </a:cxn>
                  <a:cxn ang="0">
                    <a:pos x="T6" y="T7"/>
                  </a:cxn>
                </a:cxnLst>
                <a:rect l="0" t="0" r="r" b="b"/>
                <a:pathLst>
                  <a:path w="3" h="3">
                    <a:moveTo>
                      <a:pt x="3" y="3"/>
                    </a:moveTo>
                    <a:lnTo>
                      <a:pt x="3" y="0"/>
                    </a:lnTo>
                    <a:lnTo>
                      <a:pt x="0" y="0"/>
                    </a:lnTo>
                    <a:lnTo>
                      <a:pt x="3" y="3"/>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4" name="Freeform 3773">
                <a:extLst>
                  <a:ext uri="{FF2B5EF4-FFF2-40B4-BE49-F238E27FC236}">
                    <a16:creationId xmlns:a16="http://schemas.microsoft.com/office/drawing/2014/main" id="{EB2194F3-74CD-420B-9B3A-DC0A79605C20}"/>
                  </a:ext>
                </a:extLst>
              </p:cNvPr>
              <p:cNvSpPr>
                <a:spLocks/>
              </p:cNvSpPr>
              <p:nvPr/>
            </p:nvSpPr>
            <p:spPr bwMode="auto">
              <a:xfrm>
                <a:off x="486" y="1296"/>
                <a:ext cx="62" cy="34"/>
              </a:xfrm>
              <a:custGeom>
                <a:avLst/>
                <a:gdLst>
                  <a:gd name="T0" fmla="*/ 53 w 62"/>
                  <a:gd name="T1" fmla="*/ 34 h 34"/>
                  <a:gd name="T2" fmla="*/ 62 w 62"/>
                  <a:gd name="T3" fmla="*/ 29 h 34"/>
                  <a:gd name="T4" fmla="*/ 10 w 62"/>
                  <a:gd name="T5" fmla="*/ 0 h 34"/>
                  <a:gd name="T6" fmla="*/ 0 w 62"/>
                  <a:gd name="T7" fmla="*/ 5 h 34"/>
                  <a:gd name="T8" fmla="*/ 53 w 62"/>
                  <a:gd name="T9" fmla="*/ 34 h 34"/>
                </a:gdLst>
                <a:ahLst/>
                <a:cxnLst>
                  <a:cxn ang="0">
                    <a:pos x="T0" y="T1"/>
                  </a:cxn>
                  <a:cxn ang="0">
                    <a:pos x="T2" y="T3"/>
                  </a:cxn>
                  <a:cxn ang="0">
                    <a:pos x="T4" y="T5"/>
                  </a:cxn>
                  <a:cxn ang="0">
                    <a:pos x="T6" y="T7"/>
                  </a:cxn>
                  <a:cxn ang="0">
                    <a:pos x="T8" y="T9"/>
                  </a:cxn>
                </a:cxnLst>
                <a:rect l="0" t="0" r="r" b="b"/>
                <a:pathLst>
                  <a:path w="62" h="34">
                    <a:moveTo>
                      <a:pt x="53" y="34"/>
                    </a:moveTo>
                    <a:lnTo>
                      <a:pt x="62" y="29"/>
                    </a:lnTo>
                    <a:lnTo>
                      <a:pt x="10" y="0"/>
                    </a:lnTo>
                    <a:lnTo>
                      <a:pt x="0" y="5"/>
                    </a:lnTo>
                    <a:lnTo>
                      <a:pt x="53" y="3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5" name="Freeform 3774">
                <a:extLst>
                  <a:ext uri="{FF2B5EF4-FFF2-40B4-BE49-F238E27FC236}">
                    <a16:creationId xmlns:a16="http://schemas.microsoft.com/office/drawing/2014/main" id="{F9CDBF20-D5A8-4435-985A-26D9EE5C60C2}"/>
                  </a:ext>
                </a:extLst>
              </p:cNvPr>
              <p:cNvSpPr>
                <a:spLocks/>
              </p:cNvSpPr>
              <p:nvPr/>
            </p:nvSpPr>
            <p:spPr bwMode="auto">
              <a:xfrm>
                <a:off x="242" y="1170"/>
                <a:ext cx="48" cy="24"/>
              </a:xfrm>
              <a:custGeom>
                <a:avLst/>
                <a:gdLst>
                  <a:gd name="T0" fmla="*/ 48 w 48"/>
                  <a:gd name="T1" fmla="*/ 19 h 24"/>
                  <a:gd name="T2" fmla="*/ 10 w 48"/>
                  <a:gd name="T3" fmla="*/ 0 h 24"/>
                  <a:gd name="T4" fmla="*/ 0 w 48"/>
                  <a:gd name="T5" fmla="*/ 5 h 24"/>
                  <a:gd name="T6" fmla="*/ 41 w 48"/>
                  <a:gd name="T7" fmla="*/ 24 h 24"/>
                  <a:gd name="T8" fmla="*/ 48 w 48"/>
                  <a:gd name="T9" fmla="*/ 19 h 24"/>
                </a:gdLst>
                <a:ahLst/>
                <a:cxnLst>
                  <a:cxn ang="0">
                    <a:pos x="T0" y="T1"/>
                  </a:cxn>
                  <a:cxn ang="0">
                    <a:pos x="T2" y="T3"/>
                  </a:cxn>
                  <a:cxn ang="0">
                    <a:pos x="T4" y="T5"/>
                  </a:cxn>
                  <a:cxn ang="0">
                    <a:pos x="T6" y="T7"/>
                  </a:cxn>
                  <a:cxn ang="0">
                    <a:pos x="T8" y="T9"/>
                  </a:cxn>
                </a:cxnLst>
                <a:rect l="0" t="0" r="r" b="b"/>
                <a:pathLst>
                  <a:path w="48" h="24">
                    <a:moveTo>
                      <a:pt x="48" y="19"/>
                    </a:moveTo>
                    <a:lnTo>
                      <a:pt x="10" y="0"/>
                    </a:lnTo>
                    <a:lnTo>
                      <a:pt x="0" y="5"/>
                    </a:lnTo>
                    <a:lnTo>
                      <a:pt x="41" y="24"/>
                    </a:lnTo>
                    <a:lnTo>
                      <a:pt x="48" y="1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6" name="Freeform 3775">
                <a:extLst>
                  <a:ext uri="{FF2B5EF4-FFF2-40B4-BE49-F238E27FC236}">
                    <a16:creationId xmlns:a16="http://schemas.microsoft.com/office/drawing/2014/main" id="{501FC2AC-0B66-4A49-BDC2-C74995A64383}"/>
                  </a:ext>
                </a:extLst>
              </p:cNvPr>
              <p:cNvSpPr>
                <a:spLocks/>
              </p:cNvSpPr>
              <p:nvPr/>
            </p:nvSpPr>
            <p:spPr bwMode="auto">
              <a:xfrm>
                <a:off x="192" y="1144"/>
                <a:ext cx="50" cy="26"/>
              </a:xfrm>
              <a:custGeom>
                <a:avLst/>
                <a:gdLst>
                  <a:gd name="T0" fmla="*/ 10 w 50"/>
                  <a:gd name="T1" fmla="*/ 0 h 26"/>
                  <a:gd name="T2" fmla="*/ 0 w 50"/>
                  <a:gd name="T3" fmla="*/ 5 h 26"/>
                  <a:gd name="T4" fmla="*/ 43 w 50"/>
                  <a:gd name="T5" fmla="*/ 26 h 26"/>
                  <a:gd name="T6" fmla="*/ 50 w 50"/>
                  <a:gd name="T7" fmla="*/ 22 h 26"/>
                  <a:gd name="T8" fmla="*/ 10 w 50"/>
                  <a:gd name="T9" fmla="*/ 0 h 26"/>
                </a:gdLst>
                <a:ahLst/>
                <a:cxnLst>
                  <a:cxn ang="0">
                    <a:pos x="T0" y="T1"/>
                  </a:cxn>
                  <a:cxn ang="0">
                    <a:pos x="T2" y="T3"/>
                  </a:cxn>
                  <a:cxn ang="0">
                    <a:pos x="T4" y="T5"/>
                  </a:cxn>
                  <a:cxn ang="0">
                    <a:pos x="T6" y="T7"/>
                  </a:cxn>
                  <a:cxn ang="0">
                    <a:pos x="T8" y="T9"/>
                  </a:cxn>
                </a:cxnLst>
                <a:rect l="0" t="0" r="r" b="b"/>
                <a:pathLst>
                  <a:path w="50" h="26">
                    <a:moveTo>
                      <a:pt x="10" y="0"/>
                    </a:moveTo>
                    <a:lnTo>
                      <a:pt x="0" y="5"/>
                    </a:lnTo>
                    <a:lnTo>
                      <a:pt x="43" y="26"/>
                    </a:lnTo>
                    <a:lnTo>
                      <a:pt x="50" y="22"/>
                    </a:lnTo>
                    <a:lnTo>
                      <a:pt x="10"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7" name="Freeform 3776">
                <a:extLst>
                  <a:ext uri="{FF2B5EF4-FFF2-40B4-BE49-F238E27FC236}">
                    <a16:creationId xmlns:a16="http://schemas.microsoft.com/office/drawing/2014/main" id="{15FDD13B-90BF-49AB-9C53-7881C9BC4202}"/>
                  </a:ext>
                </a:extLst>
              </p:cNvPr>
              <p:cNvSpPr>
                <a:spLocks/>
              </p:cNvSpPr>
              <p:nvPr/>
            </p:nvSpPr>
            <p:spPr bwMode="auto">
              <a:xfrm>
                <a:off x="441" y="1273"/>
                <a:ext cx="45" cy="23"/>
              </a:xfrm>
              <a:custGeom>
                <a:avLst/>
                <a:gdLst>
                  <a:gd name="T0" fmla="*/ 0 w 45"/>
                  <a:gd name="T1" fmla="*/ 4 h 23"/>
                  <a:gd name="T2" fmla="*/ 38 w 45"/>
                  <a:gd name="T3" fmla="*/ 23 h 23"/>
                  <a:gd name="T4" fmla="*/ 45 w 45"/>
                  <a:gd name="T5" fmla="*/ 19 h 23"/>
                  <a:gd name="T6" fmla="*/ 7 w 45"/>
                  <a:gd name="T7" fmla="*/ 0 h 23"/>
                  <a:gd name="T8" fmla="*/ 0 w 45"/>
                  <a:gd name="T9" fmla="*/ 4 h 23"/>
                </a:gdLst>
                <a:ahLst/>
                <a:cxnLst>
                  <a:cxn ang="0">
                    <a:pos x="T0" y="T1"/>
                  </a:cxn>
                  <a:cxn ang="0">
                    <a:pos x="T2" y="T3"/>
                  </a:cxn>
                  <a:cxn ang="0">
                    <a:pos x="T4" y="T5"/>
                  </a:cxn>
                  <a:cxn ang="0">
                    <a:pos x="T6" y="T7"/>
                  </a:cxn>
                  <a:cxn ang="0">
                    <a:pos x="T8" y="T9"/>
                  </a:cxn>
                </a:cxnLst>
                <a:rect l="0" t="0" r="r" b="b"/>
                <a:pathLst>
                  <a:path w="45" h="23">
                    <a:moveTo>
                      <a:pt x="0" y="4"/>
                    </a:moveTo>
                    <a:lnTo>
                      <a:pt x="38" y="23"/>
                    </a:lnTo>
                    <a:lnTo>
                      <a:pt x="45" y="19"/>
                    </a:lnTo>
                    <a:lnTo>
                      <a:pt x="7" y="0"/>
                    </a:lnTo>
                    <a:lnTo>
                      <a:pt x="0" y="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8" name="Freeform 3777">
                <a:extLst>
                  <a:ext uri="{FF2B5EF4-FFF2-40B4-BE49-F238E27FC236}">
                    <a16:creationId xmlns:a16="http://schemas.microsoft.com/office/drawing/2014/main" id="{4EF2923F-464E-4465-B1D6-04B5DADD38D9}"/>
                  </a:ext>
                </a:extLst>
              </p:cNvPr>
              <p:cNvSpPr>
                <a:spLocks/>
              </p:cNvSpPr>
              <p:nvPr/>
            </p:nvSpPr>
            <p:spPr bwMode="auto">
              <a:xfrm>
                <a:off x="441" y="1273"/>
                <a:ext cx="45" cy="23"/>
              </a:xfrm>
              <a:custGeom>
                <a:avLst/>
                <a:gdLst>
                  <a:gd name="T0" fmla="*/ 0 w 45"/>
                  <a:gd name="T1" fmla="*/ 4 h 23"/>
                  <a:gd name="T2" fmla="*/ 38 w 45"/>
                  <a:gd name="T3" fmla="*/ 23 h 23"/>
                  <a:gd name="T4" fmla="*/ 45 w 45"/>
                  <a:gd name="T5" fmla="*/ 19 h 23"/>
                  <a:gd name="T6" fmla="*/ 7 w 45"/>
                  <a:gd name="T7" fmla="*/ 0 h 23"/>
                  <a:gd name="T8" fmla="*/ 0 w 45"/>
                  <a:gd name="T9" fmla="*/ 4 h 23"/>
                </a:gdLst>
                <a:ahLst/>
                <a:cxnLst>
                  <a:cxn ang="0">
                    <a:pos x="T0" y="T1"/>
                  </a:cxn>
                  <a:cxn ang="0">
                    <a:pos x="T2" y="T3"/>
                  </a:cxn>
                  <a:cxn ang="0">
                    <a:pos x="T4" y="T5"/>
                  </a:cxn>
                  <a:cxn ang="0">
                    <a:pos x="T6" y="T7"/>
                  </a:cxn>
                  <a:cxn ang="0">
                    <a:pos x="T8" y="T9"/>
                  </a:cxn>
                </a:cxnLst>
                <a:rect l="0" t="0" r="r" b="b"/>
                <a:pathLst>
                  <a:path w="45" h="23">
                    <a:moveTo>
                      <a:pt x="0" y="4"/>
                    </a:moveTo>
                    <a:lnTo>
                      <a:pt x="38" y="23"/>
                    </a:lnTo>
                    <a:lnTo>
                      <a:pt x="45" y="19"/>
                    </a:lnTo>
                    <a:lnTo>
                      <a:pt x="7" y="0"/>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9" name="Freeform 3778">
                <a:extLst>
                  <a:ext uri="{FF2B5EF4-FFF2-40B4-BE49-F238E27FC236}">
                    <a16:creationId xmlns:a16="http://schemas.microsoft.com/office/drawing/2014/main" id="{589FA2D5-F995-4942-B61C-385141C80DD5}"/>
                  </a:ext>
                </a:extLst>
              </p:cNvPr>
              <p:cNvSpPr>
                <a:spLocks/>
              </p:cNvSpPr>
              <p:nvPr/>
            </p:nvSpPr>
            <p:spPr bwMode="auto">
              <a:xfrm>
                <a:off x="338" y="1511"/>
                <a:ext cx="48" cy="23"/>
              </a:xfrm>
              <a:custGeom>
                <a:avLst/>
                <a:gdLst>
                  <a:gd name="T0" fmla="*/ 41 w 48"/>
                  <a:gd name="T1" fmla="*/ 0 h 23"/>
                  <a:gd name="T2" fmla="*/ 0 w 48"/>
                  <a:gd name="T3" fmla="*/ 19 h 23"/>
                  <a:gd name="T4" fmla="*/ 10 w 48"/>
                  <a:gd name="T5" fmla="*/ 23 h 23"/>
                  <a:gd name="T6" fmla="*/ 48 w 48"/>
                  <a:gd name="T7" fmla="*/ 4 h 23"/>
                  <a:gd name="T8" fmla="*/ 41 w 48"/>
                  <a:gd name="T9" fmla="*/ 0 h 23"/>
                </a:gdLst>
                <a:ahLst/>
                <a:cxnLst>
                  <a:cxn ang="0">
                    <a:pos x="T0" y="T1"/>
                  </a:cxn>
                  <a:cxn ang="0">
                    <a:pos x="T2" y="T3"/>
                  </a:cxn>
                  <a:cxn ang="0">
                    <a:pos x="T4" y="T5"/>
                  </a:cxn>
                  <a:cxn ang="0">
                    <a:pos x="T6" y="T7"/>
                  </a:cxn>
                  <a:cxn ang="0">
                    <a:pos x="T8" y="T9"/>
                  </a:cxn>
                </a:cxnLst>
                <a:rect l="0" t="0" r="r" b="b"/>
                <a:pathLst>
                  <a:path w="48" h="23">
                    <a:moveTo>
                      <a:pt x="41" y="0"/>
                    </a:moveTo>
                    <a:lnTo>
                      <a:pt x="0" y="19"/>
                    </a:lnTo>
                    <a:lnTo>
                      <a:pt x="10" y="23"/>
                    </a:lnTo>
                    <a:lnTo>
                      <a:pt x="48" y="4"/>
                    </a:lnTo>
                    <a:lnTo>
                      <a:pt x="41"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0" name="Freeform 3779">
                <a:extLst>
                  <a:ext uri="{FF2B5EF4-FFF2-40B4-BE49-F238E27FC236}">
                    <a16:creationId xmlns:a16="http://schemas.microsoft.com/office/drawing/2014/main" id="{D9FD19D9-C012-4243-BE88-4AA26E671FF7}"/>
                  </a:ext>
                </a:extLst>
              </p:cNvPr>
              <p:cNvSpPr>
                <a:spLocks/>
              </p:cNvSpPr>
              <p:nvPr/>
            </p:nvSpPr>
            <p:spPr bwMode="auto">
              <a:xfrm>
                <a:off x="338" y="1511"/>
                <a:ext cx="48" cy="23"/>
              </a:xfrm>
              <a:custGeom>
                <a:avLst/>
                <a:gdLst>
                  <a:gd name="T0" fmla="*/ 41 w 48"/>
                  <a:gd name="T1" fmla="*/ 0 h 23"/>
                  <a:gd name="T2" fmla="*/ 0 w 48"/>
                  <a:gd name="T3" fmla="*/ 19 h 23"/>
                  <a:gd name="T4" fmla="*/ 10 w 48"/>
                  <a:gd name="T5" fmla="*/ 23 h 23"/>
                  <a:gd name="T6" fmla="*/ 48 w 48"/>
                  <a:gd name="T7" fmla="*/ 4 h 23"/>
                  <a:gd name="T8" fmla="*/ 41 w 48"/>
                  <a:gd name="T9" fmla="*/ 0 h 23"/>
                </a:gdLst>
                <a:ahLst/>
                <a:cxnLst>
                  <a:cxn ang="0">
                    <a:pos x="T0" y="T1"/>
                  </a:cxn>
                  <a:cxn ang="0">
                    <a:pos x="T2" y="T3"/>
                  </a:cxn>
                  <a:cxn ang="0">
                    <a:pos x="T4" y="T5"/>
                  </a:cxn>
                  <a:cxn ang="0">
                    <a:pos x="T6" y="T7"/>
                  </a:cxn>
                  <a:cxn ang="0">
                    <a:pos x="T8" y="T9"/>
                  </a:cxn>
                </a:cxnLst>
                <a:rect l="0" t="0" r="r" b="b"/>
                <a:pathLst>
                  <a:path w="48" h="23">
                    <a:moveTo>
                      <a:pt x="41" y="0"/>
                    </a:moveTo>
                    <a:lnTo>
                      <a:pt x="0" y="19"/>
                    </a:lnTo>
                    <a:lnTo>
                      <a:pt x="10" y="23"/>
                    </a:lnTo>
                    <a:lnTo>
                      <a:pt x="48" y="4"/>
                    </a:lnTo>
                    <a:lnTo>
                      <a:pt x="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1" name="Freeform 3780">
                <a:extLst>
                  <a:ext uri="{FF2B5EF4-FFF2-40B4-BE49-F238E27FC236}">
                    <a16:creationId xmlns:a16="http://schemas.microsoft.com/office/drawing/2014/main" id="{F79CDEF1-0B94-40CF-9935-593795250533}"/>
                  </a:ext>
                </a:extLst>
              </p:cNvPr>
              <p:cNvSpPr>
                <a:spLocks/>
              </p:cNvSpPr>
              <p:nvPr/>
            </p:nvSpPr>
            <p:spPr bwMode="auto">
              <a:xfrm>
                <a:off x="288" y="1534"/>
                <a:ext cx="50" cy="27"/>
              </a:xfrm>
              <a:custGeom>
                <a:avLst/>
                <a:gdLst>
                  <a:gd name="T0" fmla="*/ 50 w 50"/>
                  <a:gd name="T1" fmla="*/ 5 h 27"/>
                  <a:gd name="T2" fmla="*/ 43 w 50"/>
                  <a:gd name="T3" fmla="*/ 0 h 27"/>
                  <a:gd name="T4" fmla="*/ 0 w 50"/>
                  <a:gd name="T5" fmla="*/ 22 h 27"/>
                  <a:gd name="T6" fmla="*/ 7 w 50"/>
                  <a:gd name="T7" fmla="*/ 27 h 27"/>
                  <a:gd name="T8" fmla="*/ 50 w 50"/>
                  <a:gd name="T9" fmla="*/ 5 h 27"/>
                </a:gdLst>
                <a:ahLst/>
                <a:cxnLst>
                  <a:cxn ang="0">
                    <a:pos x="T0" y="T1"/>
                  </a:cxn>
                  <a:cxn ang="0">
                    <a:pos x="T2" y="T3"/>
                  </a:cxn>
                  <a:cxn ang="0">
                    <a:pos x="T4" y="T5"/>
                  </a:cxn>
                  <a:cxn ang="0">
                    <a:pos x="T6" y="T7"/>
                  </a:cxn>
                  <a:cxn ang="0">
                    <a:pos x="T8" y="T9"/>
                  </a:cxn>
                </a:cxnLst>
                <a:rect l="0" t="0" r="r" b="b"/>
                <a:pathLst>
                  <a:path w="50" h="27">
                    <a:moveTo>
                      <a:pt x="50" y="5"/>
                    </a:moveTo>
                    <a:lnTo>
                      <a:pt x="43" y="0"/>
                    </a:lnTo>
                    <a:lnTo>
                      <a:pt x="0" y="22"/>
                    </a:lnTo>
                    <a:lnTo>
                      <a:pt x="7" y="27"/>
                    </a:lnTo>
                    <a:lnTo>
                      <a:pt x="50"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2" name="Freeform 3781">
                <a:extLst>
                  <a:ext uri="{FF2B5EF4-FFF2-40B4-BE49-F238E27FC236}">
                    <a16:creationId xmlns:a16="http://schemas.microsoft.com/office/drawing/2014/main" id="{68231CD4-E0BF-49FA-9444-0D9B8B588285}"/>
                  </a:ext>
                </a:extLst>
              </p:cNvPr>
              <p:cNvSpPr>
                <a:spLocks/>
              </p:cNvSpPr>
              <p:nvPr/>
            </p:nvSpPr>
            <p:spPr bwMode="auto">
              <a:xfrm>
                <a:off x="288" y="1534"/>
                <a:ext cx="50" cy="27"/>
              </a:xfrm>
              <a:custGeom>
                <a:avLst/>
                <a:gdLst>
                  <a:gd name="T0" fmla="*/ 50 w 50"/>
                  <a:gd name="T1" fmla="*/ 5 h 27"/>
                  <a:gd name="T2" fmla="*/ 43 w 50"/>
                  <a:gd name="T3" fmla="*/ 0 h 27"/>
                  <a:gd name="T4" fmla="*/ 0 w 50"/>
                  <a:gd name="T5" fmla="*/ 22 h 27"/>
                  <a:gd name="T6" fmla="*/ 7 w 50"/>
                  <a:gd name="T7" fmla="*/ 27 h 27"/>
                  <a:gd name="T8" fmla="*/ 50 w 50"/>
                  <a:gd name="T9" fmla="*/ 5 h 27"/>
                </a:gdLst>
                <a:ahLst/>
                <a:cxnLst>
                  <a:cxn ang="0">
                    <a:pos x="T0" y="T1"/>
                  </a:cxn>
                  <a:cxn ang="0">
                    <a:pos x="T2" y="T3"/>
                  </a:cxn>
                  <a:cxn ang="0">
                    <a:pos x="T4" y="T5"/>
                  </a:cxn>
                  <a:cxn ang="0">
                    <a:pos x="T6" y="T7"/>
                  </a:cxn>
                  <a:cxn ang="0">
                    <a:pos x="T8" y="T9"/>
                  </a:cxn>
                </a:cxnLst>
                <a:rect l="0" t="0" r="r" b="b"/>
                <a:pathLst>
                  <a:path w="50" h="27">
                    <a:moveTo>
                      <a:pt x="50" y="5"/>
                    </a:moveTo>
                    <a:lnTo>
                      <a:pt x="43" y="0"/>
                    </a:lnTo>
                    <a:lnTo>
                      <a:pt x="0" y="22"/>
                    </a:lnTo>
                    <a:lnTo>
                      <a:pt x="7" y="27"/>
                    </a:lnTo>
                    <a:lnTo>
                      <a:pt x="5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3" name="Freeform 3782">
                <a:extLst>
                  <a:ext uri="{FF2B5EF4-FFF2-40B4-BE49-F238E27FC236}">
                    <a16:creationId xmlns:a16="http://schemas.microsoft.com/office/drawing/2014/main" id="{77D1F6DB-5483-448C-AAAE-C9EA34E1608A}"/>
                  </a:ext>
                </a:extLst>
              </p:cNvPr>
              <p:cNvSpPr>
                <a:spLocks/>
              </p:cNvSpPr>
              <p:nvPr/>
            </p:nvSpPr>
            <p:spPr bwMode="auto">
              <a:xfrm>
                <a:off x="438" y="1461"/>
                <a:ext cx="48" cy="23"/>
              </a:xfrm>
              <a:custGeom>
                <a:avLst/>
                <a:gdLst>
                  <a:gd name="T0" fmla="*/ 10 w 48"/>
                  <a:gd name="T1" fmla="*/ 23 h 23"/>
                  <a:gd name="T2" fmla="*/ 48 w 48"/>
                  <a:gd name="T3" fmla="*/ 4 h 23"/>
                  <a:gd name="T4" fmla="*/ 39 w 48"/>
                  <a:gd name="T5" fmla="*/ 0 h 23"/>
                  <a:gd name="T6" fmla="*/ 0 w 48"/>
                  <a:gd name="T7" fmla="*/ 19 h 23"/>
                  <a:gd name="T8" fmla="*/ 10 w 48"/>
                  <a:gd name="T9" fmla="*/ 23 h 23"/>
                </a:gdLst>
                <a:ahLst/>
                <a:cxnLst>
                  <a:cxn ang="0">
                    <a:pos x="T0" y="T1"/>
                  </a:cxn>
                  <a:cxn ang="0">
                    <a:pos x="T2" y="T3"/>
                  </a:cxn>
                  <a:cxn ang="0">
                    <a:pos x="T4" y="T5"/>
                  </a:cxn>
                  <a:cxn ang="0">
                    <a:pos x="T6" y="T7"/>
                  </a:cxn>
                  <a:cxn ang="0">
                    <a:pos x="T8" y="T9"/>
                  </a:cxn>
                </a:cxnLst>
                <a:rect l="0" t="0" r="r" b="b"/>
                <a:pathLst>
                  <a:path w="48" h="23">
                    <a:moveTo>
                      <a:pt x="10" y="23"/>
                    </a:moveTo>
                    <a:lnTo>
                      <a:pt x="48" y="4"/>
                    </a:lnTo>
                    <a:lnTo>
                      <a:pt x="39" y="0"/>
                    </a:lnTo>
                    <a:lnTo>
                      <a:pt x="0" y="19"/>
                    </a:lnTo>
                    <a:lnTo>
                      <a:pt x="10" y="23"/>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4" name="Freeform 3783">
                <a:extLst>
                  <a:ext uri="{FF2B5EF4-FFF2-40B4-BE49-F238E27FC236}">
                    <a16:creationId xmlns:a16="http://schemas.microsoft.com/office/drawing/2014/main" id="{EA0D118C-DF75-4B34-B8BD-7807491E9CFF}"/>
                  </a:ext>
                </a:extLst>
              </p:cNvPr>
              <p:cNvSpPr>
                <a:spLocks/>
              </p:cNvSpPr>
              <p:nvPr/>
            </p:nvSpPr>
            <p:spPr bwMode="auto">
              <a:xfrm>
                <a:off x="438" y="1461"/>
                <a:ext cx="48" cy="23"/>
              </a:xfrm>
              <a:custGeom>
                <a:avLst/>
                <a:gdLst>
                  <a:gd name="T0" fmla="*/ 10 w 48"/>
                  <a:gd name="T1" fmla="*/ 23 h 23"/>
                  <a:gd name="T2" fmla="*/ 48 w 48"/>
                  <a:gd name="T3" fmla="*/ 4 h 23"/>
                  <a:gd name="T4" fmla="*/ 39 w 48"/>
                  <a:gd name="T5" fmla="*/ 0 h 23"/>
                  <a:gd name="T6" fmla="*/ 0 w 48"/>
                  <a:gd name="T7" fmla="*/ 19 h 23"/>
                  <a:gd name="T8" fmla="*/ 10 w 48"/>
                  <a:gd name="T9" fmla="*/ 23 h 23"/>
                </a:gdLst>
                <a:ahLst/>
                <a:cxnLst>
                  <a:cxn ang="0">
                    <a:pos x="T0" y="T1"/>
                  </a:cxn>
                  <a:cxn ang="0">
                    <a:pos x="T2" y="T3"/>
                  </a:cxn>
                  <a:cxn ang="0">
                    <a:pos x="T4" y="T5"/>
                  </a:cxn>
                  <a:cxn ang="0">
                    <a:pos x="T6" y="T7"/>
                  </a:cxn>
                  <a:cxn ang="0">
                    <a:pos x="T8" y="T9"/>
                  </a:cxn>
                </a:cxnLst>
                <a:rect l="0" t="0" r="r" b="b"/>
                <a:pathLst>
                  <a:path w="48" h="23">
                    <a:moveTo>
                      <a:pt x="10" y="23"/>
                    </a:moveTo>
                    <a:lnTo>
                      <a:pt x="48" y="4"/>
                    </a:lnTo>
                    <a:lnTo>
                      <a:pt x="39" y="0"/>
                    </a:lnTo>
                    <a:lnTo>
                      <a:pt x="0" y="19"/>
                    </a:lnTo>
                    <a:lnTo>
                      <a:pt x="10"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5" name="Freeform 3784">
                <a:extLst>
                  <a:ext uri="{FF2B5EF4-FFF2-40B4-BE49-F238E27FC236}">
                    <a16:creationId xmlns:a16="http://schemas.microsoft.com/office/drawing/2014/main" id="{5A90AC9F-5C2C-45E7-9A5A-460D0B82F062}"/>
                  </a:ext>
                </a:extLst>
              </p:cNvPr>
              <p:cNvSpPr>
                <a:spLocks/>
              </p:cNvSpPr>
              <p:nvPr/>
            </p:nvSpPr>
            <p:spPr bwMode="auto">
              <a:xfrm>
                <a:off x="486" y="1434"/>
                <a:ext cx="43" cy="27"/>
              </a:xfrm>
              <a:custGeom>
                <a:avLst/>
                <a:gdLst>
                  <a:gd name="T0" fmla="*/ 41 w 43"/>
                  <a:gd name="T1" fmla="*/ 10 h 27"/>
                  <a:gd name="T2" fmla="*/ 43 w 43"/>
                  <a:gd name="T3" fmla="*/ 0 h 27"/>
                  <a:gd name="T4" fmla="*/ 0 w 43"/>
                  <a:gd name="T5" fmla="*/ 22 h 27"/>
                  <a:gd name="T6" fmla="*/ 10 w 43"/>
                  <a:gd name="T7" fmla="*/ 27 h 27"/>
                  <a:gd name="T8" fmla="*/ 41 w 43"/>
                  <a:gd name="T9" fmla="*/ 10 h 27"/>
                </a:gdLst>
                <a:ahLst/>
                <a:cxnLst>
                  <a:cxn ang="0">
                    <a:pos x="T0" y="T1"/>
                  </a:cxn>
                  <a:cxn ang="0">
                    <a:pos x="T2" y="T3"/>
                  </a:cxn>
                  <a:cxn ang="0">
                    <a:pos x="T4" y="T5"/>
                  </a:cxn>
                  <a:cxn ang="0">
                    <a:pos x="T6" y="T7"/>
                  </a:cxn>
                  <a:cxn ang="0">
                    <a:pos x="T8" y="T9"/>
                  </a:cxn>
                </a:cxnLst>
                <a:rect l="0" t="0" r="r" b="b"/>
                <a:pathLst>
                  <a:path w="43" h="27">
                    <a:moveTo>
                      <a:pt x="41" y="10"/>
                    </a:moveTo>
                    <a:lnTo>
                      <a:pt x="43" y="0"/>
                    </a:lnTo>
                    <a:lnTo>
                      <a:pt x="0" y="22"/>
                    </a:lnTo>
                    <a:lnTo>
                      <a:pt x="10" y="27"/>
                    </a:lnTo>
                    <a:lnTo>
                      <a:pt x="41" y="1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6" name="Freeform 3785">
                <a:extLst>
                  <a:ext uri="{FF2B5EF4-FFF2-40B4-BE49-F238E27FC236}">
                    <a16:creationId xmlns:a16="http://schemas.microsoft.com/office/drawing/2014/main" id="{BDDAF996-D357-4808-A445-C8FEADE11A18}"/>
                  </a:ext>
                </a:extLst>
              </p:cNvPr>
              <p:cNvSpPr>
                <a:spLocks/>
              </p:cNvSpPr>
              <p:nvPr/>
            </p:nvSpPr>
            <p:spPr bwMode="auto">
              <a:xfrm>
                <a:off x="262" y="1561"/>
                <a:ext cx="26" cy="16"/>
              </a:xfrm>
              <a:custGeom>
                <a:avLst/>
                <a:gdLst>
                  <a:gd name="T0" fmla="*/ 16 w 26"/>
                  <a:gd name="T1" fmla="*/ 0 h 16"/>
                  <a:gd name="T2" fmla="*/ 0 w 26"/>
                  <a:gd name="T3" fmla="*/ 7 h 16"/>
                  <a:gd name="T4" fmla="*/ 2 w 26"/>
                  <a:gd name="T5" fmla="*/ 16 h 16"/>
                  <a:gd name="T6" fmla="*/ 26 w 26"/>
                  <a:gd name="T7" fmla="*/ 4 h 16"/>
                  <a:gd name="T8" fmla="*/ 16 w 26"/>
                  <a:gd name="T9" fmla="*/ 0 h 16"/>
                </a:gdLst>
                <a:ahLst/>
                <a:cxnLst>
                  <a:cxn ang="0">
                    <a:pos x="T0" y="T1"/>
                  </a:cxn>
                  <a:cxn ang="0">
                    <a:pos x="T2" y="T3"/>
                  </a:cxn>
                  <a:cxn ang="0">
                    <a:pos x="T4" y="T5"/>
                  </a:cxn>
                  <a:cxn ang="0">
                    <a:pos x="T6" y="T7"/>
                  </a:cxn>
                  <a:cxn ang="0">
                    <a:pos x="T8" y="T9"/>
                  </a:cxn>
                </a:cxnLst>
                <a:rect l="0" t="0" r="r" b="b"/>
                <a:pathLst>
                  <a:path w="26" h="16">
                    <a:moveTo>
                      <a:pt x="16" y="0"/>
                    </a:moveTo>
                    <a:lnTo>
                      <a:pt x="0" y="7"/>
                    </a:lnTo>
                    <a:lnTo>
                      <a:pt x="2" y="16"/>
                    </a:lnTo>
                    <a:lnTo>
                      <a:pt x="26" y="4"/>
                    </a:lnTo>
                    <a:lnTo>
                      <a:pt x="16"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7" name="Freeform 3786">
                <a:extLst>
                  <a:ext uri="{FF2B5EF4-FFF2-40B4-BE49-F238E27FC236}">
                    <a16:creationId xmlns:a16="http://schemas.microsoft.com/office/drawing/2014/main" id="{895E324B-5912-4B3D-B5E4-A066CF2C552D}"/>
                  </a:ext>
                </a:extLst>
              </p:cNvPr>
              <p:cNvSpPr>
                <a:spLocks/>
              </p:cNvSpPr>
              <p:nvPr/>
            </p:nvSpPr>
            <p:spPr bwMode="auto">
              <a:xfrm>
                <a:off x="386" y="1484"/>
                <a:ext cx="52" cy="27"/>
              </a:xfrm>
              <a:custGeom>
                <a:avLst/>
                <a:gdLst>
                  <a:gd name="T0" fmla="*/ 9 w 52"/>
                  <a:gd name="T1" fmla="*/ 27 h 27"/>
                  <a:gd name="T2" fmla="*/ 52 w 52"/>
                  <a:gd name="T3" fmla="*/ 5 h 27"/>
                  <a:gd name="T4" fmla="*/ 43 w 52"/>
                  <a:gd name="T5" fmla="*/ 0 h 27"/>
                  <a:gd name="T6" fmla="*/ 0 w 52"/>
                  <a:gd name="T7" fmla="*/ 22 h 27"/>
                  <a:gd name="T8" fmla="*/ 9 w 52"/>
                  <a:gd name="T9" fmla="*/ 27 h 27"/>
                </a:gdLst>
                <a:ahLst/>
                <a:cxnLst>
                  <a:cxn ang="0">
                    <a:pos x="T0" y="T1"/>
                  </a:cxn>
                  <a:cxn ang="0">
                    <a:pos x="T2" y="T3"/>
                  </a:cxn>
                  <a:cxn ang="0">
                    <a:pos x="T4" y="T5"/>
                  </a:cxn>
                  <a:cxn ang="0">
                    <a:pos x="T6" y="T7"/>
                  </a:cxn>
                  <a:cxn ang="0">
                    <a:pos x="T8" y="T9"/>
                  </a:cxn>
                </a:cxnLst>
                <a:rect l="0" t="0" r="r" b="b"/>
                <a:pathLst>
                  <a:path w="52" h="27">
                    <a:moveTo>
                      <a:pt x="9" y="27"/>
                    </a:moveTo>
                    <a:lnTo>
                      <a:pt x="52" y="5"/>
                    </a:lnTo>
                    <a:lnTo>
                      <a:pt x="43" y="0"/>
                    </a:lnTo>
                    <a:lnTo>
                      <a:pt x="0" y="22"/>
                    </a:lnTo>
                    <a:lnTo>
                      <a:pt x="9" y="27"/>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8" name="Freeform 3787">
                <a:extLst>
                  <a:ext uri="{FF2B5EF4-FFF2-40B4-BE49-F238E27FC236}">
                    <a16:creationId xmlns:a16="http://schemas.microsoft.com/office/drawing/2014/main" id="{838209C9-6EB4-4E59-96D7-A6F044C75756}"/>
                  </a:ext>
                </a:extLst>
              </p:cNvPr>
              <p:cNvSpPr>
                <a:spLocks/>
              </p:cNvSpPr>
              <p:nvPr/>
            </p:nvSpPr>
            <p:spPr bwMode="auto">
              <a:xfrm>
                <a:off x="386" y="1484"/>
                <a:ext cx="52" cy="27"/>
              </a:xfrm>
              <a:custGeom>
                <a:avLst/>
                <a:gdLst>
                  <a:gd name="T0" fmla="*/ 9 w 52"/>
                  <a:gd name="T1" fmla="*/ 27 h 27"/>
                  <a:gd name="T2" fmla="*/ 52 w 52"/>
                  <a:gd name="T3" fmla="*/ 5 h 27"/>
                  <a:gd name="T4" fmla="*/ 43 w 52"/>
                  <a:gd name="T5" fmla="*/ 0 h 27"/>
                  <a:gd name="T6" fmla="*/ 0 w 52"/>
                  <a:gd name="T7" fmla="*/ 22 h 27"/>
                  <a:gd name="T8" fmla="*/ 9 w 52"/>
                  <a:gd name="T9" fmla="*/ 27 h 27"/>
                </a:gdLst>
                <a:ahLst/>
                <a:cxnLst>
                  <a:cxn ang="0">
                    <a:pos x="T0" y="T1"/>
                  </a:cxn>
                  <a:cxn ang="0">
                    <a:pos x="T2" y="T3"/>
                  </a:cxn>
                  <a:cxn ang="0">
                    <a:pos x="T4" y="T5"/>
                  </a:cxn>
                  <a:cxn ang="0">
                    <a:pos x="T6" y="T7"/>
                  </a:cxn>
                  <a:cxn ang="0">
                    <a:pos x="T8" y="T9"/>
                  </a:cxn>
                </a:cxnLst>
                <a:rect l="0" t="0" r="r" b="b"/>
                <a:pathLst>
                  <a:path w="52" h="27">
                    <a:moveTo>
                      <a:pt x="9" y="27"/>
                    </a:moveTo>
                    <a:lnTo>
                      <a:pt x="52" y="5"/>
                    </a:lnTo>
                    <a:lnTo>
                      <a:pt x="43" y="0"/>
                    </a:lnTo>
                    <a:lnTo>
                      <a:pt x="0" y="22"/>
                    </a:lnTo>
                    <a:lnTo>
                      <a:pt x="9" y="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9" name="Freeform 3788">
                <a:extLst>
                  <a:ext uri="{FF2B5EF4-FFF2-40B4-BE49-F238E27FC236}">
                    <a16:creationId xmlns:a16="http://schemas.microsoft.com/office/drawing/2014/main" id="{343CCE4B-DBC1-4B1E-9464-354CFEE2E544}"/>
                  </a:ext>
                </a:extLst>
              </p:cNvPr>
              <p:cNvSpPr>
                <a:spLocks/>
              </p:cNvSpPr>
              <p:nvPr/>
            </p:nvSpPr>
            <p:spPr bwMode="auto">
              <a:xfrm>
                <a:off x="379" y="1506"/>
                <a:ext cx="16" cy="9"/>
              </a:xfrm>
              <a:custGeom>
                <a:avLst/>
                <a:gdLst>
                  <a:gd name="T0" fmla="*/ 16 w 16"/>
                  <a:gd name="T1" fmla="*/ 5 h 9"/>
                  <a:gd name="T2" fmla="*/ 7 w 16"/>
                  <a:gd name="T3" fmla="*/ 0 h 9"/>
                  <a:gd name="T4" fmla="*/ 0 w 16"/>
                  <a:gd name="T5" fmla="*/ 5 h 9"/>
                  <a:gd name="T6" fmla="*/ 7 w 16"/>
                  <a:gd name="T7" fmla="*/ 9 h 9"/>
                  <a:gd name="T8" fmla="*/ 16 w 16"/>
                  <a:gd name="T9" fmla="*/ 5 h 9"/>
                </a:gdLst>
                <a:ahLst/>
                <a:cxnLst>
                  <a:cxn ang="0">
                    <a:pos x="T0" y="T1"/>
                  </a:cxn>
                  <a:cxn ang="0">
                    <a:pos x="T2" y="T3"/>
                  </a:cxn>
                  <a:cxn ang="0">
                    <a:pos x="T4" y="T5"/>
                  </a:cxn>
                  <a:cxn ang="0">
                    <a:pos x="T6" y="T7"/>
                  </a:cxn>
                  <a:cxn ang="0">
                    <a:pos x="T8" y="T9"/>
                  </a:cxn>
                </a:cxnLst>
                <a:rect l="0" t="0" r="r" b="b"/>
                <a:pathLst>
                  <a:path w="16" h="9">
                    <a:moveTo>
                      <a:pt x="16" y="5"/>
                    </a:moveTo>
                    <a:lnTo>
                      <a:pt x="7" y="0"/>
                    </a:lnTo>
                    <a:lnTo>
                      <a:pt x="0" y="5"/>
                    </a:lnTo>
                    <a:lnTo>
                      <a:pt x="7" y="9"/>
                    </a:lnTo>
                    <a:lnTo>
                      <a:pt x="16"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0" name="Freeform 3789">
                <a:extLst>
                  <a:ext uri="{FF2B5EF4-FFF2-40B4-BE49-F238E27FC236}">
                    <a16:creationId xmlns:a16="http://schemas.microsoft.com/office/drawing/2014/main" id="{0C7B7F70-5C9D-4EFF-BED2-5540E6656FE3}"/>
                  </a:ext>
                </a:extLst>
              </p:cNvPr>
              <p:cNvSpPr>
                <a:spLocks/>
              </p:cNvSpPr>
              <p:nvPr/>
            </p:nvSpPr>
            <p:spPr bwMode="auto">
              <a:xfrm>
                <a:off x="379" y="1506"/>
                <a:ext cx="16" cy="9"/>
              </a:xfrm>
              <a:custGeom>
                <a:avLst/>
                <a:gdLst>
                  <a:gd name="T0" fmla="*/ 16 w 16"/>
                  <a:gd name="T1" fmla="*/ 5 h 9"/>
                  <a:gd name="T2" fmla="*/ 7 w 16"/>
                  <a:gd name="T3" fmla="*/ 0 h 9"/>
                  <a:gd name="T4" fmla="*/ 0 w 16"/>
                  <a:gd name="T5" fmla="*/ 5 h 9"/>
                  <a:gd name="T6" fmla="*/ 7 w 16"/>
                  <a:gd name="T7" fmla="*/ 9 h 9"/>
                  <a:gd name="T8" fmla="*/ 16 w 16"/>
                  <a:gd name="T9" fmla="*/ 5 h 9"/>
                </a:gdLst>
                <a:ahLst/>
                <a:cxnLst>
                  <a:cxn ang="0">
                    <a:pos x="T0" y="T1"/>
                  </a:cxn>
                  <a:cxn ang="0">
                    <a:pos x="T2" y="T3"/>
                  </a:cxn>
                  <a:cxn ang="0">
                    <a:pos x="T4" y="T5"/>
                  </a:cxn>
                  <a:cxn ang="0">
                    <a:pos x="T6" y="T7"/>
                  </a:cxn>
                  <a:cxn ang="0">
                    <a:pos x="T8" y="T9"/>
                  </a:cxn>
                </a:cxnLst>
                <a:rect l="0" t="0" r="r" b="b"/>
                <a:pathLst>
                  <a:path w="16" h="9">
                    <a:moveTo>
                      <a:pt x="16" y="5"/>
                    </a:moveTo>
                    <a:lnTo>
                      <a:pt x="7" y="0"/>
                    </a:lnTo>
                    <a:lnTo>
                      <a:pt x="0" y="5"/>
                    </a:lnTo>
                    <a:lnTo>
                      <a:pt x="7" y="9"/>
                    </a:lnTo>
                    <a:lnTo>
                      <a:pt x="16"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1" name="Freeform 3790">
                <a:extLst>
                  <a:ext uri="{FF2B5EF4-FFF2-40B4-BE49-F238E27FC236}">
                    <a16:creationId xmlns:a16="http://schemas.microsoft.com/office/drawing/2014/main" id="{F5CB4808-CC15-486F-AD8C-9B7891AF892D}"/>
                  </a:ext>
                </a:extLst>
              </p:cNvPr>
              <p:cNvSpPr>
                <a:spLocks/>
              </p:cNvSpPr>
              <p:nvPr/>
            </p:nvSpPr>
            <p:spPr bwMode="auto">
              <a:xfrm>
                <a:off x="331" y="1530"/>
                <a:ext cx="17" cy="9"/>
              </a:xfrm>
              <a:custGeom>
                <a:avLst/>
                <a:gdLst>
                  <a:gd name="T0" fmla="*/ 17 w 17"/>
                  <a:gd name="T1" fmla="*/ 4 h 9"/>
                  <a:gd name="T2" fmla="*/ 7 w 17"/>
                  <a:gd name="T3" fmla="*/ 0 h 9"/>
                  <a:gd name="T4" fmla="*/ 0 w 17"/>
                  <a:gd name="T5" fmla="*/ 4 h 9"/>
                  <a:gd name="T6" fmla="*/ 7 w 17"/>
                  <a:gd name="T7" fmla="*/ 9 h 9"/>
                  <a:gd name="T8" fmla="*/ 17 w 17"/>
                  <a:gd name="T9" fmla="*/ 4 h 9"/>
                </a:gdLst>
                <a:ahLst/>
                <a:cxnLst>
                  <a:cxn ang="0">
                    <a:pos x="T0" y="T1"/>
                  </a:cxn>
                  <a:cxn ang="0">
                    <a:pos x="T2" y="T3"/>
                  </a:cxn>
                  <a:cxn ang="0">
                    <a:pos x="T4" y="T5"/>
                  </a:cxn>
                  <a:cxn ang="0">
                    <a:pos x="T6" y="T7"/>
                  </a:cxn>
                  <a:cxn ang="0">
                    <a:pos x="T8" y="T9"/>
                  </a:cxn>
                </a:cxnLst>
                <a:rect l="0" t="0" r="r" b="b"/>
                <a:pathLst>
                  <a:path w="17" h="9">
                    <a:moveTo>
                      <a:pt x="17" y="4"/>
                    </a:moveTo>
                    <a:lnTo>
                      <a:pt x="7" y="0"/>
                    </a:lnTo>
                    <a:lnTo>
                      <a:pt x="0" y="4"/>
                    </a:lnTo>
                    <a:lnTo>
                      <a:pt x="7" y="9"/>
                    </a:lnTo>
                    <a:lnTo>
                      <a:pt x="17" y="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2" name="Freeform 3791">
                <a:extLst>
                  <a:ext uri="{FF2B5EF4-FFF2-40B4-BE49-F238E27FC236}">
                    <a16:creationId xmlns:a16="http://schemas.microsoft.com/office/drawing/2014/main" id="{ACADF3CB-E53B-4B13-A1E4-C7D43FD449B3}"/>
                  </a:ext>
                </a:extLst>
              </p:cNvPr>
              <p:cNvSpPr>
                <a:spLocks/>
              </p:cNvSpPr>
              <p:nvPr/>
            </p:nvSpPr>
            <p:spPr bwMode="auto">
              <a:xfrm>
                <a:off x="331" y="1530"/>
                <a:ext cx="17" cy="9"/>
              </a:xfrm>
              <a:custGeom>
                <a:avLst/>
                <a:gdLst>
                  <a:gd name="T0" fmla="*/ 17 w 17"/>
                  <a:gd name="T1" fmla="*/ 4 h 9"/>
                  <a:gd name="T2" fmla="*/ 7 w 17"/>
                  <a:gd name="T3" fmla="*/ 0 h 9"/>
                  <a:gd name="T4" fmla="*/ 0 w 17"/>
                  <a:gd name="T5" fmla="*/ 4 h 9"/>
                  <a:gd name="T6" fmla="*/ 7 w 17"/>
                  <a:gd name="T7" fmla="*/ 9 h 9"/>
                  <a:gd name="T8" fmla="*/ 17 w 17"/>
                  <a:gd name="T9" fmla="*/ 4 h 9"/>
                </a:gdLst>
                <a:ahLst/>
                <a:cxnLst>
                  <a:cxn ang="0">
                    <a:pos x="T0" y="T1"/>
                  </a:cxn>
                  <a:cxn ang="0">
                    <a:pos x="T2" y="T3"/>
                  </a:cxn>
                  <a:cxn ang="0">
                    <a:pos x="T4" y="T5"/>
                  </a:cxn>
                  <a:cxn ang="0">
                    <a:pos x="T6" y="T7"/>
                  </a:cxn>
                  <a:cxn ang="0">
                    <a:pos x="T8" y="T9"/>
                  </a:cxn>
                </a:cxnLst>
                <a:rect l="0" t="0" r="r" b="b"/>
                <a:pathLst>
                  <a:path w="17" h="9">
                    <a:moveTo>
                      <a:pt x="17" y="4"/>
                    </a:moveTo>
                    <a:lnTo>
                      <a:pt x="7" y="0"/>
                    </a:lnTo>
                    <a:lnTo>
                      <a:pt x="0" y="4"/>
                    </a:lnTo>
                    <a:lnTo>
                      <a:pt x="7" y="9"/>
                    </a:lnTo>
                    <a:lnTo>
                      <a:pt x="1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3" name="Freeform 3792">
                <a:extLst>
                  <a:ext uri="{FF2B5EF4-FFF2-40B4-BE49-F238E27FC236}">
                    <a16:creationId xmlns:a16="http://schemas.microsoft.com/office/drawing/2014/main" id="{833D7982-4443-4F63-BC7D-E694213D6786}"/>
                  </a:ext>
                </a:extLst>
              </p:cNvPr>
              <p:cNvSpPr>
                <a:spLocks/>
              </p:cNvSpPr>
              <p:nvPr/>
            </p:nvSpPr>
            <p:spPr bwMode="auto">
              <a:xfrm>
                <a:off x="477" y="1456"/>
                <a:ext cx="19" cy="9"/>
              </a:xfrm>
              <a:custGeom>
                <a:avLst/>
                <a:gdLst>
                  <a:gd name="T0" fmla="*/ 9 w 19"/>
                  <a:gd name="T1" fmla="*/ 9 h 9"/>
                  <a:gd name="T2" fmla="*/ 19 w 19"/>
                  <a:gd name="T3" fmla="*/ 5 h 9"/>
                  <a:gd name="T4" fmla="*/ 9 w 19"/>
                  <a:gd name="T5" fmla="*/ 0 h 9"/>
                  <a:gd name="T6" fmla="*/ 0 w 19"/>
                  <a:gd name="T7" fmla="*/ 5 h 9"/>
                  <a:gd name="T8" fmla="*/ 9 w 19"/>
                  <a:gd name="T9" fmla="*/ 9 h 9"/>
                </a:gdLst>
                <a:ahLst/>
                <a:cxnLst>
                  <a:cxn ang="0">
                    <a:pos x="T0" y="T1"/>
                  </a:cxn>
                  <a:cxn ang="0">
                    <a:pos x="T2" y="T3"/>
                  </a:cxn>
                  <a:cxn ang="0">
                    <a:pos x="T4" y="T5"/>
                  </a:cxn>
                  <a:cxn ang="0">
                    <a:pos x="T6" y="T7"/>
                  </a:cxn>
                  <a:cxn ang="0">
                    <a:pos x="T8" y="T9"/>
                  </a:cxn>
                </a:cxnLst>
                <a:rect l="0" t="0" r="r" b="b"/>
                <a:pathLst>
                  <a:path w="19" h="9">
                    <a:moveTo>
                      <a:pt x="9" y="9"/>
                    </a:moveTo>
                    <a:lnTo>
                      <a:pt x="19" y="5"/>
                    </a:lnTo>
                    <a:lnTo>
                      <a:pt x="9" y="0"/>
                    </a:lnTo>
                    <a:lnTo>
                      <a:pt x="0" y="5"/>
                    </a:lnTo>
                    <a:lnTo>
                      <a:pt x="9" y="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4" name="Freeform 3793">
                <a:extLst>
                  <a:ext uri="{FF2B5EF4-FFF2-40B4-BE49-F238E27FC236}">
                    <a16:creationId xmlns:a16="http://schemas.microsoft.com/office/drawing/2014/main" id="{24DBB834-E939-4081-A5DD-FD3642FD1754}"/>
                  </a:ext>
                </a:extLst>
              </p:cNvPr>
              <p:cNvSpPr>
                <a:spLocks/>
              </p:cNvSpPr>
              <p:nvPr/>
            </p:nvSpPr>
            <p:spPr bwMode="auto">
              <a:xfrm>
                <a:off x="429" y="1480"/>
                <a:ext cx="19" cy="9"/>
              </a:xfrm>
              <a:custGeom>
                <a:avLst/>
                <a:gdLst>
                  <a:gd name="T0" fmla="*/ 0 w 19"/>
                  <a:gd name="T1" fmla="*/ 4 h 9"/>
                  <a:gd name="T2" fmla="*/ 9 w 19"/>
                  <a:gd name="T3" fmla="*/ 9 h 9"/>
                  <a:gd name="T4" fmla="*/ 19 w 19"/>
                  <a:gd name="T5" fmla="*/ 4 h 9"/>
                  <a:gd name="T6" fmla="*/ 9 w 19"/>
                  <a:gd name="T7" fmla="*/ 0 h 9"/>
                  <a:gd name="T8" fmla="*/ 0 w 19"/>
                  <a:gd name="T9" fmla="*/ 4 h 9"/>
                </a:gdLst>
                <a:ahLst/>
                <a:cxnLst>
                  <a:cxn ang="0">
                    <a:pos x="T0" y="T1"/>
                  </a:cxn>
                  <a:cxn ang="0">
                    <a:pos x="T2" y="T3"/>
                  </a:cxn>
                  <a:cxn ang="0">
                    <a:pos x="T4" y="T5"/>
                  </a:cxn>
                  <a:cxn ang="0">
                    <a:pos x="T6" y="T7"/>
                  </a:cxn>
                  <a:cxn ang="0">
                    <a:pos x="T8" y="T9"/>
                  </a:cxn>
                </a:cxnLst>
                <a:rect l="0" t="0" r="r" b="b"/>
                <a:pathLst>
                  <a:path w="19" h="9">
                    <a:moveTo>
                      <a:pt x="0" y="4"/>
                    </a:moveTo>
                    <a:lnTo>
                      <a:pt x="9" y="9"/>
                    </a:lnTo>
                    <a:lnTo>
                      <a:pt x="19" y="4"/>
                    </a:lnTo>
                    <a:lnTo>
                      <a:pt x="9" y="0"/>
                    </a:lnTo>
                    <a:lnTo>
                      <a:pt x="0" y="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5" name="Freeform 3794">
                <a:extLst>
                  <a:ext uri="{FF2B5EF4-FFF2-40B4-BE49-F238E27FC236}">
                    <a16:creationId xmlns:a16="http://schemas.microsoft.com/office/drawing/2014/main" id="{9627FBCB-0EAD-43F4-B5BD-AECAFCEF700C}"/>
                  </a:ext>
                </a:extLst>
              </p:cNvPr>
              <p:cNvSpPr>
                <a:spLocks/>
              </p:cNvSpPr>
              <p:nvPr/>
            </p:nvSpPr>
            <p:spPr bwMode="auto">
              <a:xfrm>
                <a:off x="429" y="1480"/>
                <a:ext cx="19" cy="9"/>
              </a:xfrm>
              <a:custGeom>
                <a:avLst/>
                <a:gdLst>
                  <a:gd name="T0" fmla="*/ 0 w 19"/>
                  <a:gd name="T1" fmla="*/ 4 h 9"/>
                  <a:gd name="T2" fmla="*/ 9 w 19"/>
                  <a:gd name="T3" fmla="*/ 9 h 9"/>
                  <a:gd name="T4" fmla="*/ 19 w 19"/>
                  <a:gd name="T5" fmla="*/ 4 h 9"/>
                  <a:gd name="T6" fmla="*/ 9 w 19"/>
                  <a:gd name="T7" fmla="*/ 0 h 9"/>
                  <a:gd name="T8" fmla="*/ 0 w 19"/>
                  <a:gd name="T9" fmla="*/ 4 h 9"/>
                </a:gdLst>
                <a:ahLst/>
                <a:cxnLst>
                  <a:cxn ang="0">
                    <a:pos x="T0" y="T1"/>
                  </a:cxn>
                  <a:cxn ang="0">
                    <a:pos x="T2" y="T3"/>
                  </a:cxn>
                  <a:cxn ang="0">
                    <a:pos x="T4" y="T5"/>
                  </a:cxn>
                  <a:cxn ang="0">
                    <a:pos x="T6" y="T7"/>
                  </a:cxn>
                  <a:cxn ang="0">
                    <a:pos x="T8" y="T9"/>
                  </a:cxn>
                </a:cxnLst>
                <a:rect l="0" t="0" r="r" b="b"/>
                <a:pathLst>
                  <a:path w="19" h="9">
                    <a:moveTo>
                      <a:pt x="0" y="4"/>
                    </a:moveTo>
                    <a:lnTo>
                      <a:pt x="9" y="9"/>
                    </a:lnTo>
                    <a:lnTo>
                      <a:pt x="19" y="4"/>
                    </a:lnTo>
                    <a:lnTo>
                      <a:pt x="9" y="0"/>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6" name="Freeform 3795">
                <a:extLst>
                  <a:ext uri="{FF2B5EF4-FFF2-40B4-BE49-F238E27FC236}">
                    <a16:creationId xmlns:a16="http://schemas.microsoft.com/office/drawing/2014/main" id="{53D71765-CFB8-4E14-81C1-B62873FCCD65}"/>
                  </a:ext>
                </a:extLst>
              </p:cNvPr>
              <p:cNvSpPr>
                <a:spLocks/>
              </p:cNvSpPr>
              <p:nvPr/>
            </p:nvSpPr>
            <p:spPr bwMode="auto">
              <a:xfrm>
                <a:off x="278" y="1556"/>
                <a:ext cx="17" cy="9"/>
              </a:xfrm>
              <a:custGeom>
                <a:avLst/>
                <a:gdLst>
                  <a:gd name="T0" fmla="*/ 10 w 17"/>
                  <a:gd name="T1" fmla="*/ 0 h 9"/>
                  <a:gd name="T2" fmla="*/ 0 w 17"/>
                  <a:gd name="T3" fmla="*/ 5 h 9"/>
                  <a:gd name="T4" fmla="*/ 10 w 17"/>
                  <a:gd name="T5" fmla="*/ 9 h 9"/>
                  <a:gd name="T6" fmla="*/ 17 w 17"/>
                  <a:gd name="T7" fmla="*/ 5 h 9"/>
                  <a:gd name="T8" fmla="*/ 10 w 17"/>
                  <a:gd name="T9" fmla="*/ 0 h 9"/>
                </a:gdLst>
                <a:ahLst/>
                <a:cxnLst>
                  <a:cxn ang="0">
                    <a:pos x="T0" y="T1"/>
                  </a:cxn>
                  <a:cxn ang="0">
                    <a:pos x="T2" y="T3"/>
                  </a:cxn>
                  <a:cxn ang="0">
                    <a:pos x="T4" y="T5"/>
                  </a:cxn>
                  <a:cxn ang="0">
                    <a:pos x="T6" y="T7"/>
                  </a:cxn>
                  <a:cxn ang="0">
                    <a:pos x="T8" y="T9"/>
                  </a:cxn>
                </a:cxnLst>
                <a:rect l="0" t="0" r="r" b="b"/>
                <a:pathLst>
                  <a:path w="17" h="9">
                    <a:moveTo>
                      <a:pt x="10" y="0"/>
                    </a:moveTo>
                    <a:lnTo>
                      <a:pt x="0" y="5"/>
                    </a:lnTo>
                    <a:lnTo>
                      <a:pt x="10" y="9"/>
                    </a:lnTo>
                    <a:lnTo>
                      <a:pt x="17" y="5"/>
                    </a:lnTo>
                    <a:lnTo>
                      <a:pt x="10"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7" name="Freeform 3796">
                <a:extLst>
                  <a:ext uri="{FF2B5EF4-FFF2-40B4-BE49-F238E27FC236}">
                    <a16:creationId xmlns:a16="http://schemas.microsoft.com/office/drawing/2014/main" id="{756F2E09-5442-4549-9C47-ABAD208DAEBF}"/>
                  </a:ext>
                </a:extLst>
              </p:cNvPr>
              <p:cNvSpPr>
                <a:spLocks/>
              </p:cNvSpPr>
              <p:nvPr/>
            </p:nvSpPr>
            <p:spPr bwMode="auto">
              <a:xfrm>
                <a:off x="288" y="1584"/>
                <a:ext cx="48" cy="24"/>
              </a:xfrm>
              <a:custGeom>
                <a:avLst/>
                <a:gdLst>
                  <a:gd name="T0" fmla="*/ 48 w 48"/>
                  <a:gd name="T1" fmla="*/ 5 h 24"/>
                  <a:gd name="T2" fmla="*/ 38 w 48"/>
                  <a:gd name="T3" fmla="*/ 0 h 24"/>
                  <a:gd name="T4" fmla="*/ 0 w 48"/>
                  <a:gd name="T5" fmla="*/ 19 h 24"/>
                  <a:gd name="T6" fmla="*/ 7 w 48"/>
                  <a:gd name="T7" fmla="*/ 24 h 24"/>
                  <a:gd name="T8" fmla="*/ 48 w 48"/>
                  <a:gd name="T9" fmla="*/ 5 h 24"/>
                </a:gdLst>
                <a:ahLst/>
                <a:cxnLst>
                  <a:cxn ang="0">
                    <a:pos x="T0" y="T1"/>
                  </a:cxn>
                  <a:cxn ang="0">
                    <a:pos x="T2" y="T3"/>
                  </a:cxn>
                  <a:cxn ang="0">
                    <a:pos x="T4" y="T5"/>
                  </a:cxn>
                  <a:cxn ang="0">
                    <a:pos x="T6" y="T7"/>
                  </a:cxn>
                  <a:cxn ang="0">
                    <a:pos x="T8" y="T9"/>
                  </a:cxn>
                </a:cxnLst>
                <a:rect l="0" t="0" r="r" b="b"/>
                <a:pathLst>
                  <a:path w="48" h="24">
                    <a:moveTo>
                      <a:pt x="48" y="5"/>
                    </a:moveTo>
                    <a:lnTo>
                      <a:pt x="38" y="0"/>
                    </a:lnTo>
                    <a:lnTo>
                      <a:pt x="0" y="19"/>
                    </a:lnTo>
                    <a:lnTo>
                      <a:pt x="7" y="24"/>
                    </a:lnTo>
                    <a:lnTo>
                      <a:pt x="48"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8" name="Freeform 3797">
                <a:extLst>
                  <a:ext uri="{FF2B5EF4-FFF2-40B4-BE49-F238E27FC236}">
                    <a16:creationId xmlns:a16="http://schemas.microsoft.com/office/drawing/2014/main" id="{ED10A39A-9016-4C55-9646-5750EC80FFE5}"/>
                  </a:ext>
                </a:extLst>
              </p:cNvPr>
              <p:cNvSpPr>
                <a:spLocks/>
              </p:cNvSpPr>
              <p:nvPr/>
            </p:nvSpPr>
            <p:spPr bwMode="auto">
              <a:xfrm>
                <a:off x="288" y="1584"/>
                <a:ext cx="48" cy="24"/>
              </a:xfrm>
              <a:custGeom>
                <a:avLst/>
                <a:gdLst>
                  <a:gd name="T0" fmla="*/ 48 w 48"/>
                  <a:gd name="T1" fmla="*/ 5 h 24"/>
                  <a:gd name="T2" fmla="*/ 38 w 48"/>
                  <a:gd name="T3" fmla="*/ 0 h 24"/>
                  <a:gd name="T4" fmla="*/ 0 w 48"/>
                  <a:gd name="T5" fmla="*/ 19 h 24"/>
                  <a:gd name="T6" fmla="*/ 7 w 48"/>
                  <a:gd name="T7" fmla="*/ 24 h 24"/>
                  <a:gd name="T8" fmla="*/ 48 w 48"/>
                  <a:gd name="T9" fmla="*/ 5 h 24"/>
                </a:gdLst>
                <a:ahLst/>
                <a:cxnLst>
                  <a:cxn ang="0">
                    <a:pos x="T0" y="T1"/>
                  </a:cxn>
                  <a:cxn ang="0">
                    <a:pos x="T2" y="T3"/>
                  </a:cxn>
                  <a:cxn ang="0">
                    <a:pos x="T4" y="T5"/>
                  </a:cxn>
                  <a:cxn ang="0">
                    <a:pos x="T6" y="T7"/>
                  </a:cxn>
                  <a:cxn ang="0">
                    <a:pos x="T8" y="T9"/>
                  </a:cxn>
                </a:cxnLst>
                <a:rect l="0" t="0" r="r" b="b"/>
                <a:pathLst>
                  <a:path w="48" h="24">
                    <a:moveTo>
                      <a:pt x="48" y="5"/>
                    </a:moveTo>
                    <a:lnTo>
                      <a:pt x="38" y="0"/>
                    </a:lnTo>
                    <a:lnTo>
                      <a:pt x="0" y="19"/>
                    </a:lnTo>
                    <a:lnTo>
                      <a:pt x="7" y="24"/>
                    </a:lnTo>
                    <a:lnTo>
                      <a:pt x="48"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9" name="Freeform 3798">
                <a:extLst>
                  <a:ext uri="{FF2B5EF4-FFF2-40B4-BE49-F238E27FC236}">
                    <a16:creationId xmlns:a16="http://schemas.microsoft.com/office/drawing/2014/main" id="{0CB3B889-26C5-4486-B18E-647B2D19AE9E}"/>
                  </a:ext>
                </a:extLst>
              </p:cNvPr>
              <p:cNvSpPr>
                <a:spLocks/>
              </p:cNvSpPr>
              <p:nvPr/>
            </p:nvSpPr>
            <p:spPr bwMode="auto">
              <a:xfrm>
                <a:off x="271" y="1608"/>
                <a:ext cx="17" cy="12"/>
              </a:xfrm>
              <a:custGeom>
                <a:avLst/>
                <a:gdLst>
                  <a:gd name="T0" fmla="*/ 7 w 17"/>
                  <a:gd name="T1" fmla="*/ 0 h 12"/>
                  <a:gd name="T2" fmla="*/ 0 w 17"/>
                  <a:gd name="T3" fmla="*/ 5 h 12"/>
                  <a:gd name="T4" fmla="*/ 3 w 17"/>
                  <a:gd name="T5" fmla="*/ 12 h 12"/>
                  <a:gd name="T6" fmla="*/ 17 w 17"/>
                  <a:gd name="T7" fmla="*/ 5 h 12"/>
                  <a:gd name="T8" fmla="*/ 7 w 17"/>
                  <a:gd name="T9" fmla="*/ 0 h 12"/>
                </a:gdLst>
                <a:ahLst/>
                <a:cxnLst>
                  <a:cxn ang="0">
                    <a:pos x="T0" y="T1"/>
                  </a:cxn>
                  <a:cxn ang="0">
                    <a:pos x="T2" y="T3"/>
                  </a:cxn>
                  <a:cxn ang="0">
                    <a:pos x="T4" y="T5"/>
                  </a:cxn>
                  <a:cxn ang="0">
                    <a:pos x="T6" y="T7"/>
                  </a:cxn>
                  <a:cxn ang="0">
                    <a:pos x="T8" y="T9"/>
                  </a:cxn>
                </a:cxnLst>
                <a:rect l="0" t="0" r="r" b="b"/>
                <a:pathLst>
                  <a:path w="17" h="12">
                    <a:moveTo>
                      <a:pt x="7" y="0"/>
                    </a:moveTo>
                    <a:lnTo>
                      <a:pt x="0" y="5"/>
                    </a:lnTo>
                    <a:lnTo>
                      <a:pt x="3" y="12"/>
                    </a:lnTo>
                    <a:lnTo>
                      <a:pt x="17" y="5"/>
                    </a:lnTo>
                    <a:lnTo>
                      <a:pt x="7"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90" name="Freeform 3799">
                <a:extLst>
                  <a:ext uri="{FF2B5EF4-FFF2-40B4-BE49-F238E27FC236}">
                    <a16:creationId xmlns:a16="http://schemas.microsoft.com/office/drawing/2014/main" id="{6C1D8B65-B02D-4AE2-921E-24D59CE000E7}"/>
                  </a:ext>
                </a:extLst>
              </p:cNvPr>
              <p:cNvSpPr>
                <a:spLocks/>
              </p:cNvSpPr>
              <p:nvPr/>
            </p:nvSpPr>
            <p:spPr bwMode="auto">
              <a:xfrm>
                <a:off x="336" y="1558"/>
                <a:ext cx="50" cy="26"/>
              </a:xfrm>
              <a:custGeom>
                <a:avLst/>
                <a:gdLst>
                  <a:gd name="T0" fmla="*/ 43 w 50"/>
                  <a:gd name="T1" fmla="*/ 0 h 26"/>
                  <a:gd name="T2" fmla="*/ 0 w 50"/>
                  <a:gd name="T3" fmla="*/ 22 h 26"/>
                  <a:gd name="T4" fmla="*/ 7 w 50"/>
                  <a:gd name="T5" fmla="*/ 26 h 26"/>
                  <a:gd name="T6" fmla="*/ 50 w 50"/>
                  <a:gd name="T7" fmla="*/ 5 h 26"/>
                  <a:gd name="T8" fmla="*/ 43 w 50"/>
                  <a:gd name="T9" fmla="*/ 0 h 26"/>
                </a:gdLst>
                <a:ahLst/>
                <a:cxnLst>
                  <a:cxn ang="0">
                    <a:pos x="T0" y="T1"/>
                  </a:cxn>
                  <a:cxn ang="0">
                    <a:pos x="T2" y="T3"/>
                  </a:cxn>
                  <a:cxn ang="0">
                    <a:pos x="T4" y="T5"/>
                  </a:cxn>
                  <a:cxn ang="0">
                    <a:pos x="T6" y="T7"/>
                  </a:cxn>
                  <a:cxn ang="0">
                    <a:pos x="T8" y="T9"/>
                  </a:cxn>
                </a:cxnLst>
                <a:rect l="0" t="0" r="r" b="b"/>
                <a:pathLst>
                  <a:path w="50" h="26">
                    <a:moveTo>
                      <a:pt x="43" y="0"/>
                    </a:moveTo>
                    <a:lnTo>
                      <a:pt x="0" y="22"/>
                    </a:lnTo>
                    <a:lnTo>
                      <a:pt x="7" y="26"/>
                    </a:lnTo>
                    <a:lnTo>
                      <a:pt x="50" y="5"/>
                    </a:lnTo>
                    <a:lnTo>
                      <a:pt x="43"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91" name="Freeform 3800">
                <a:extLst>
                  <a:ext uri="{FF2B5EF4-FFF2-40B4-BE49-F238E27FC236}">
                    <a16:creationId xmlns:a16="http://schemas.microsoft.com/office/drawing/2014/main" id="{06F8725B-BADD-4E6F-B159-5898EBF1A9CF}"/>
                  </a:ext>
                </a:extLst>
              </p:cNvPr>
              <p:cNvSpPr>
                <a:spLocks/>
              </p:cNvSpPr>
              <p:nvPr/>
            </p:nvSpPr>
            <p:spPr bwMode="auto">
              <a:xfrm>
                <a:off x="336" y="1558"/>
                <a:ext cx="50" cy="26"/>
              </a:xfrm>
              <a:custGeom>
                <a:avLst/>
                <a:gdLst>
                  <a:gd name="T0" fmla="*/ 43 w 50"/>
                  <a:gd name="T1" fmla="*/ 0 h 26"/>
                  <a:gd name="T2" fmla="*/ 0 w 50"/>
                  <a:gd name="T3" fmla="*/ 22 h 26"/>
                  <a:gd name="T4" fmla="*/ 7 w 50"/>
                  <a:gd name="T5" fmla="*/ 26 h 26"/>
                  <a:gd name="T6" fmla="*/ 50 w 50"/>
                  <a:gd name="T7" fmla="*/ 5 h 26"/>
                  <a:gd name="T8" fmla="*/ 43 w 50"/>
                  <a:gd name="T9" fmla="*/ 0 h 26"/>
                </a:gdLst>
                <a:ahLst/>
                <a:cxnLst>
                  <a:cxn ang="0">
                    <a:pos x="T0" y="T1"/>
                  </a:cxn>
                  <a:cxn ang="0">
                    <a:pos x="T2" y="T3"/>
                  </a:cxn>
                  <a:cxn ang="0">
                    <a:pos x="T4" y="T5"/>
                  </a:cxn>
                  <a:cxn ang="0">
                    <a:pos x="T6" y="T7"/>
                  </a:cxn>
                  <a:cxn ang="0">
                    <a:pos x="T8" y="T9"/>
                  </a:cxn>
                </a:cxnLst>
                <a:rect l="0" t="0" r="r" b="b"/>
                <a:pathLst>
                  <a:path w="50" h="26">
                    <a:moveTo>
                      <a:pt x="43" y="0"/>
                    </a:moveTo>
                    <a:lnTo>
                      <a:pt x="0" y="22"/>
                    </a:lnTo>
                    <a:lnTo>
                      <a:pt x="7" y="26"/>
                    </a:lnTo>
                    <a:lnTo>
                      <a:pt x="50" y="5"/>
                    </a:lnTo>
                    <a:lnTo>
                      <a:pt x="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92" name="Freeform 3801">
                <a:extLst>
                  <a:ext uri="{FF2B5EF4-FFF2-40B4-BE49-F238E27FC236}">
                    <a16:creationId xmlns:a16="http://schemas.microsoft.com/office/drawing/2014/main" id="{D4BD4552-A62A-4B27-8651-C4B70801AF8C}"/>
                  </a:ext>
                </a:extLst>
              </p:cNvPr>
              <p:cNvSpPr>
                <a:spLocks/>
              </p:cNvSpPr>
              <p:nvPr/>
            </p:nvSpPr>
            <p:spPr bwMode="auto">
              <a:xfrm>
                <a:off x="386" y="1534"/>
                <a:ext cx="48" cy="24"/>
              </a:xfrm>
              <a:custGeom>
                <a:avLst/>
                <a:gdLst>
                  <a:gd name="T0" fmla="*/ 9 w 48"/>
                  <a:gd name="T1" fmla="*/ 24 h 24"/>
                  <a:gd name="T2" fmla="*/ 48 w 48"/>
                  <a:gd name="T3" fmla="*/ 5 h 24"/>
                  <a:gd name="T4" fmla="*/ 40 w 48"/>
                  <a:gd name="T5" fmla="*/ 0 h 24"/>
                  <a:gd name="T6" fmla="*/ 0 w 48"/>
                  <a:gd name="T7" fmla="*/ 19 h 24"/>
                  <a:gd name="T8" fmla="*/ 9 w 48"/>
                  <a:gd name="T9" fmla="*/ 24 h 24"/>
                </a:gdLst>
                <a:ahLst/>
                <a:cxnLst>
                  <a:cxn ang="0">
                    <a:pos x="T0" y="T1"/>
                  </a:cxn>
                  <a:cxn ang="0">
                    <a:pos x="T2" y="T3"/>
                  </a:cxn>
                  <a:cxn ang="0">
                    <a:pos x="T4" y="T5"/>
                  </a:cxn>
                  <a:cxn ang="0">
                    <a:pos x="T6" y="T7"/>
                  </a:cxn>
                  <a:cxn ang="0">
                    <a:pos x="T8" y="T9"/>
                  </a:cxn>
                </a:cxnLst>
                <a:rect l="0" t="0" r="r" b="b"/>
                <a:pathLst>
                  <a:path w="48" h="24">
                    <a:moveTo>
                      <a:pt x="9" y="24"/>
                    </a:moveTo>
                    <a:lnTo>
                      <a:pt x="48" y="5"/>
                    </a:lnTo>
                    <a:lnTo>
                      <a:pt x="40" y="0"/>
                    </a:lnTo>
                    <a:lnTo>
                      <a:pt x="0" y="19"/>
                    </a:lnTo>
                    <a:lnTo>
                      <a:pt x="9" y="2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93" name="Freeform 3802">
                <a:extLst>
                  <a:ext uri="{FF2B5EF4-FFF2-40B4-BE49-F238E27FC236}">
                    <a16:creationId xmlns:a16="http://schemas.microsoft.com/office/drawing/2014/main" id="{E1FF0B77-85E4-4612-A26F-09051BD56D6D}"/>
                  </a:ext>
                </a:extLst>
              </p:cNvPr>
              <p:cNvSpPr>
                <a:spLocks/>
              </p:cNvSpPr>
              <p:nvPr/>
            </p:nvSpPr>
            <p:spPr bwMode="auto">
              <a:xfrm>
                <a:off x="386" y="1534"/>
                <a:ext cx="48" cy="24"/>
              </a:xfrm>
              <a:custGeom>
                <a:avLst/>
                <a:gdLst>
                  <a:gd name="T0" fmla="*/ 9 w 48"/>
                  <a:gd name="T1" fmla="*/ 24 h 24"/>
                  <a:gd name="T2" fmla="*/ 48 w 48"/>
                  <a:gd name="T3" fmla="*/ 5 h 24"/>
                  <a:gd name="T4" fmla="*/ 40 w 48"/>
                  <a:gd name="T5" fmla="*/ 0 h 24"/>
                  <a:gd name="T6" fmla="*/ 0 w 48"/>
                  <a:gd name="T7" fmla="*/ 19 h 24"/>
                  <a:gd name="T8" fmla="*/ 9 w 48"/>
                  <a:gd name="T9" fmla="*/ 24 h 24"/>
                </a:gdLst>
                <a:ahLst/>
                <a:cxnLst>
                  <a:cxn ang="0">
                    <a:pos x="T0" y="T1"/>
                  </a:cxn>
                  <a:cxn ang="0">
                    <a:pos x="T2" y="T3"/>
                  </a:cxn>
                  <a:cxn ang="0">
                    <a:pos x="T4" y="T5"/>
                  </a:cxn>
                  <a:cxn ang="0">
                    <a:pos x="T6" y="T7"/>
                  </a:cxn>
                  <a:cxn ang="0">
                    <a:pos x="T8" y="T9"/>
                  </a:cxn>
                </a:cxnLst>
                <a:rect l="0" t="0" r="r" b="b"/>
                <a:pathLst>
                  <a:path w="48" h="24">
                    <a:moveTo>
                      <a:pt x="9" y="24"/>
                    </a:moveTo>
                    <a:lnTo>
                      <a:pt x="48" y="5"/>
                    </a:lnTo>
                    <a:lnTo>
                      <a:pt x="40" y="0"/>
                    </a:lnTo>
                    <a:lnTo>
                      <a:pt x="0" y="19"/>
                    </a:lnTo>
                    <a:lnTo>
                      <a:pt x="9"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94" name="Freeform 3803">
                <a:extLst>
                  <a:ext uri="{FF2B5EF4-FFF2-40B4-BE49-F238E27FC236}">
                    <a16:creationId xmlns:a16="http://schemas.microsoft.com/office/drawing/2014/main" id="{C908FFA5-C753-466D-A72B-A04DDC4F5E5F}"/>
                  </a:ext>
                </a:extLst>
              </p:cNvPr>
              <p:cNvSpPr>
                <a:spLocks/>
              </p:cNvSpPr>
              <p:nvPr/>
            </p:nvSpPr>
            <p:spPr bwMode="auto">
              <a:xfrm>
                <a:off x="486" y="1489"/>
                <a:ext cx="31" cy="19"/>
              </a:xfrm>
              <a:custGeom>
                <a:avLst/>
                <a:gdLst>
                  <a:gd name="T0" fmla="*/ 7 w 31"/>
                  <a:gd name="T1" fmla="*/ 19 h 19"/>
                  <a:gd name="T2" fmla="*/ 29 w 31"/>
                  <a:gd name="T3" fmla="*/ 10 h 19"/>
                  <a:gd name="T4" fmla="*/ 31 w 31"/>
                  <a:gd name="T5" fmla="*/ 0 h 19"/>
                  <a:gd name="T6" fmla="*/ 0 w 31"/>
                  <a:gd name="T7" fmla="*/ 17 h 19"/>
                  <a:gd name="T8" fmla="*/ 7 w 31"/>
                  <a:gd name="T9" fmla="*/ 19 h 19"/>
                </a:gdLst>
                <a:ahLst/>
                <a:cxnLst>
                  <a:cxn ang="0">
                    <a:pos x="T0" y="T1"/>
                  </a:cxn>
                  <a:cxn ang="0">
                    <a:pos x="T2" y="T3"/>
                  </a:cxn>
                  <a:cxn ang="0">
                    <a:pos x="T4" y="T5"/>
                  </a:cxn>
                  <a:cxn ang="0">
                    <a:pos x="T6" y="T7"/>
                  </a:cxn>
                  <a:cxn ang="0">
                    <a:pos x="T8" y="T9"/>
                  </a:cxn>
                </a:cxnLst>
                <a:rect l="0" t="0" r="r" b="b"/>
                <a:pathLst>
                  <a:path w="31" h="19">
                    <a:moveTo>
                      <a:pt x="7" y="19"/>
                    </a:moveTo>
                    <a:lnTo>
                      <a:pt x="29" y="10"/>
                    </a:lnTo>
                    <a:lnTo>
                      <a:pt x="31" y="0"/>
                    </a:lnTo>
                    <a:lnTo>
                      <a:pt x="0" y="17"/>
                    </a:lnTo>
                    <a:lnTo>
                      <a:pt x="7" y="1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95" name="Freeform 3804">
                <a:extLst>
                  <a:ext uri="{FF2B5EF4-FFF2-40B4-BE49-F238E27FC236}">
                    <a16:creationId xmlns:a16="http://schemas.microsoft.com/office/drawing/2014/main" id="{38ED46E7-4F07-4F90-9DD6-22F1F7C44D89}"/>
                  </a:ext>
                </a:extLst>
              </p:cNvPr>
              <p:cNvSpPr>
                <a:spLocks/>
              </p:cNvSpPr>
              <p:nvPr/>
            </p:nvSpPr>
            <p:spPr bwMode="auto">
              <a:xfrm>
                <a:off x="434" y="1508"/>
                <a:ext cx="52" cy="26"/>
              </a:xfrm>
              <a:custGeom>
                <a:avLst/>
                <a:gdLst>
                  <a:gd name="T0" fmla="*/ 0 w 52"/>
                  <a:gd name="T1" fmla="*/ 22 h 26"/>
                  <a:gd name="T2" fmla="*/ 9 w 52"/>
                  <a:gd name="T3" fmla="*/ 26 h 26"/>
                  <a:gd name="T4" fmla="*/ 52 w 52"/>
                  <a:gd name="T5" fmla="*/ 5 h 26"/>
                  <a:gd name="T6" fmla="*/ 43 w 52"/>
                  <a:gd name="T7" fmla="*/ 0 h 26"/>
                  <a:gd name="T8" fmla="*/ 0 w 52"/>
                  <a:gd name="T9" fmla="*/ 22 h 26"/>
                </a:gdLst>
                <a:ahLst/>
                <a:cxnLst>
                  <a:cxn ang="0">
                    <a:pos x="T0" y="T1"/>
                  </a:cxn>
                  <a:cxn ang="0">
                    <a:pos x="T2" y="T3"/>
                  </a:cxn>
                  <a:cxn ang="0">
                    <a:pos x="T4" y="T5"/>
                  </a:cxn>
                  <a:cxn ang="0">
                    <a:pos x="T6" y="T7"/>
                  </a:cxn>
                  <a:cxn ang="0">
                    <a:pos x="T8" y="T9"/>
                  </a:cxn>
                </a:cxnLst>
                <a:rect l="0" t="0" r="r" b="b"/>
                <a:pathLst>
                  <a:path w="52" h="26">
                    <a:moveTo>
                      <a:pt x="0" y="22"/>
                    </a:moveTo>
                    <a:lnTo>
                      <a:pt x="9" y="26"/>
                    </a:lnTo>
                    <a:lnTo>
                      <a:pt x="52" y="5"/>
                    </a:lnTo>
                    <a:lnTo>
                      <a:pt x="43" y="0"/>
                    </a:lnTo>
                    <a:lnTo>
                      <a:pt x="0" y="22"/>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96" name="Freeform 3805">
                <a:extLst>
                  <a:ext uri="{FF2B5EF4-FFF2-40B4-BE49-F238E27FC236}">
                    <a16:creationId xmlns:a16="http://schemas.microsoft.com/office/drawing/2014/main" id="{30F3C239-41B5-453F-9976-12A85D30CF10}"/>
                  </a:ext>
                </a:extLst>
              </p:cNvPr>
              <p:cNvSpPr>
                <a:spLocks/>
              </p:cNvSpPr>
              <p:nvPr/>
            </p:nvSpPr>
            <p:spPr bwMode="auto">
              <a:xfrm>
                <a:off x="434" y="1508"/>
                <a:ext cx="52" cy="26"/>
              </a:xfrm>
              <a:custGeom>
                <a:avLst/>
                <a:gdLst>
                  <a:gd name="T0" fmla="*/ 0 w 52"/>
                  <a:gd name="T1" fmla="*/ 22 h 26"/>
                  <a:gd name="T2" fmla="*/ 9 w 52"/>
                  <a:gd name="T3" fmla="*/ 26 h 26"/>
                  <a:gd name="T4" fmla="*/ 52 w 52"/>
                  <a:gd name="T5" fmla="*/ 5 h 26"/>
                  <a:gd name="T6" fmla="*/ 43 w 52"/>
                  <a:gd name="T7" fmla="*/ 0 h 26"/>
                  <a:gd name="T8" fmla="*/ 0 w 52"/>
                  <a:gd name="T9" fmla="*/ 22 h 26"/>
                </a:gdLst>
                <a:ahLst/>
                <a:cxnLst>
                  <a:cxn ang="0">
                    <a:pos x="T0" y="T1"/>
                  </a:cxn>
                  <a:cxn ang="0">
                    <a:pos x="T2" y="T3"/>
                  </a:cxn>
                  <a:cxn ang="0">
                    <a:pos x="T4" y="T5"/>
                  </a:cxn>
                  <a:cxn ang="0">
                    <a:pos x="T6" y="T7"/>
                  </a:cxn>
                  <a:cxn ang="0">
                    <a:pos x="T8" y="T9"/>
                  </a:cxn>
                </a:cxnLst>
                <a:rect l="0" t="0" r="r" b="b"/>
                <a:pathLst>
                  <a:path w="52" h="26">
                    <a:moveTo>
                      <a:pt x="0" y="22"/>
                    </a:moveTo>
                    <a:lnTo>
                      <a:pt x="9" y="26"/>
                    </a:lnTo>
                    <a:lnTo>
                      <a:pt x="52" y="5"/>
                    </a:lnTo>
                    <a:lnTo>
                      <a:pt x="43" y="0"/>
                    </a:lnTo>
                    <a:lnTo>
                      <a:pt x="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97" name="Freeform 3806">
                <a:extLst>
                  <a:ext uri="{FF2B5EF4-FFF2-40B4-BE49-F238E27FC236}">
                    <a16:creationId xmlns:a16="http://schemas.microsoft.com/office/drawing/2014/main" id="{DDA9F1B5-05B2-4D98-B01D-2C49BDA3EA7B}"/>
                  </a:ext>
                </a:extLst>
              </p:cNvPr>
              <p:cNvSpPr>
                <a:spLocks/>
              </p:cNvSpPr>
              <p:nvPr/>
            </p:nvSpPr>
            <p:spPr bwMode="auto">
              <a:xfrm>
                <a:off x="426" y="1530"/>
                <a:ext cx="17" cy="9"/>
              </a:xfrm>
              <a:custGeom>
                <a:avLst/>
                <a:gdLst>
                  <a:gd name="T0" fmla="*/ 0 w 17"/>
                  <a:gd name="T1" fmla="*/ 4 h 9"/>
                  <a:gd name="T2" fmla="*/ 8 w 17"/>
                  <a:gd name="T3" fmla="*/ 9 h 9"/>
                  <a:gd name="T4" fmla="*/ 17 w 17"/>
                  <a:gd name="T5" fmla="*/ 4 h 9"/>
                  <a:gd name="T6" fmla="*/ 8 w 17"/>
                  <a:gd name="T7" fmla="*/ 0 h 9"/>
                  <a:gd name="T8" fmla="*/ 0 w 17"/>
                  <a:gd name="T9" fmla="*/ 4 h 9"/>
                </a:gdLst>
                <a:ahLst/>
                <a:cxnLst>
                  <a:cxn ang="0">
                    <a:pos x="T0" y="T1"/>
                  </a:cxn>
                  <a:cxn ang="0">
                    <a:pos x="T2" y="T3"/>
                  </a:cxn>
                  <a:cxn ang="0">
                    <a:pos x="T4" y="T5"/>
                  </a:cxn>
                  <a:cxn ang="0">
                    <a:pos x="T6" y="T7"/>
                  </a:cxn>
                  <a:cxn ang="0">
                    <a:pos x="T8" y="T9"/>
                  </a:cxn>
                </a:cxnLst>
                <a:rect l="0" t="0" r="r" b="b"/>
                <a:pathLst>
                  <a:path w="17" h="9">
                    <a:moveTo>
                      <a:pt x="0" y="4"/>
                    </a:moveTo>
                    <a:lnTo>
                      <a:pt x="8" y="9"/>
                    </a:lnTo>
                    <a:lnTo>
                      <a:pt x="17" y="4"/>
                    </a:lnTo>
                    <a:lnTo>
                      <a:pt x="8" y="0"/>
                    </a:lnTo>
                    <a:lnTo>
                      <a:pt x="0" y="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98" name="Freeform 3807">
                <a:extLst>
                  <a:ext uri="{FF2B5EF4-FFF2-40B4-BE49-F238E27FC236}">
                    <a16:creationId xmlns:a16="http://schemas.microsoft.com/office/drawing/2014/main" id="{0E39AAE7-92C1-4AC6-BB19-5D1BC570943E}"/>
                  </a:ext>
                </a:extLst>
              </p:cNvPr>
              <p:cNvSpPr>
                <a:spLocks/>
              </p:cNvSpPr>
              <p:nvPr/>
            </p:nvSpPr>
            <p:spPr bwMode="auto">
              <a:xfrm>
                <a:off x="426" y="1530"/>
                <a:ext cx="17" cy="9"/>
              </a:xfrm>
              <a:custGeom>
                <a:avLst/>
                <a:gdLst>
                  <a:gd name="T0" fmla="*/ 0 w 17"/>
                  <a:gd name="T1" fmla="*/ 4 h 9"/>
                  <a:gd name="T2" fmla="*/ 8 w 17"/>
                  <a:gd name="T3" fmla="*/ 9 h 9"/>
                  <a:gd name="T4" fmla="*/ 17 w 17"/>
                  <a:gd name="T5" fmla="*/ 4 h 9"/>
                  <a:gd name="T6" fmla="*/ 8 w 17"/>
                  <a:gd name="T7" fmla="*/ 0 h 9"/>
                  <a:gd name="T8" fmla="*/ 0 w 17"/>
                  <a:gd name="T9" fmla="*/ 4 h 9"/>
                </a:gdLst>
                <a:ahLst/>
                <a:cxnLst>
                  <a:cxn ang="0">
                    <a:pos x="T0" y="T1"/>
                  </a:cxn>
                  <a:cxn ang="0">
                    <a:pos x="T2" y="T3"/>
                  </a:cxn>
                  <a:cxn ang="0">
                    <a:pos x="T4" y="T5"/>
                  </a:cxn>
                  <a:cxn ang="0">
                    <a:pos x="T6" y="T7"/>
                  </a:cxn>
                  <a:cxn ang="0">
                    <a:pos x="T8" y="T9"/>
                  </a:cxn>
                </a:cxnLst>
                <a:rect l="0" t="0" r="r" b="b"/>
                <a:pathLst>
                  <a:path w="17" h="9">
                    <a:moveTo>
                      <a:pt x="0" y="4"/>
                    </a:moveTo>
                    <a:lnTo>
                      <a:pt x="8" y="9"/>
                    </a:lnTo>
                    <a:lnTo>
                      <a:pt x="17" y="4"/>
                    </a:lnTo>
                    <a:lnTo>
                      <a:pt x="8" y="0"/>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99" name="Freeform 3808">
                <a:extLst>
                  <a:ext uri="{FF2B5EF4-FFF2-40B4-BE49-F238E27FC236}">
                    <a16:creationId xmlns:a16="http://schemas.microsoft.com/office/drawing/2014/main" id="{98EC0FA9-CAD6-4DAE-98E2-129BD083807C}"/>
                  </a:ext>
                </a:extLst>
              </p:cNvPr>
              <p:cNvSpPr>
                <a:spLocks/>
              </p:cNvSpPr>
              <p:nvPr/>
            </p:nvSpPr>
            <p:spPr bwMode="auto">
              <a:xfrm>
                <a:off x="379" y="1553"/>
                <a:ext cx="16" cy="10"/>
              </a:xfrm>
              <a:custGeom>
                <a:avLst/>
                <a:gdLst>
                  <a:gd name="T0" fmla="*/ 7 w 16"/>
                  <a:gd name="T1" fmla="*/ 10 h 10"/>
                  <a:gd name="T2" fmla="*/ 16 w 16"/>
                  <a:gd name="T3" fmla="*/ 5 h 10"/>
                  <a:gd name="T4" fmla="*/ 7 w 16"/>
                  <a:gd name="T5" fmla="*/ 0 h 10"/>
                  <a:gd name="T6" fmla="*/ 0 w 16"/>
                  <a:gd name="T7" fmla="*/ 5 h 10"/>
                  <a:gd name="T8" fmla="*/ 7 w 16"/>
                  <a:gd name="T9" fmla="*/ 10 h 10"/>
                </a:gdLst>
                <a:ahLst/>
                <a:cxnLst>
                  <a:cxn ang="0">
                    <a:pos x="T0" y="T1"/>
                  </a:cxn>
                  <a:cxn ang="0">
                    <a:pos x="T2" y="T3"/>
                  </a:cxn>
                  <a:cxn ang="0">
                    <a:pos x="T4" y="T5"/>
                  </a:cxn>
                  <a:cxn ang="0">
                    <a:pos x="T6" y="T7"/>
                  </a:cxn>
                  <a:cxn ang="0">
                    <a:pos x="T8" y="T9"/>
                  </a:cxn>
                </a:cxnLst>
                <a:rect l="0" t="0" r="r" b="b"/>
                <a:pathLst>
                  <a:path w="16" h="10">
                    <a:moveTo>
                      <a:pt x="7" y="10"/>
                    </a:moveTo>
                    <a:lnTo>
                      <a:pt x="16" y="5"/>
                    </a:lnTo>
                    <a:lnTo>
                      <a:pt x="7" y="0"/>
                    </a:lnTo>
                    <a:lnTo>
                      <a:pt x="0" y="5"/>
                    </a:lnTo>
                    <a:lnTo>
                      <a:pt x="7" y="1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00" name="Freeform 3809">
                <a:extLst>
                  <a:ext uri="{FF2B5EF4-FFF2-40B4-BE49-F238E27FC236}">
                    <a16:creationId xmlns:a16="http://schemas.microsoft.com/office/drawing/2014/main" id="{D6CC82EC-6DFF-485E-BCEF-95B551ECC2FA}"/>
                  </a:ext>
                </a:extLst>
              </p:cNvPr>
              <p:cNvSpPr>
                <a:spLocks/>
              </p:cNvSpPr>
              <p:nvPr/>
            </p:nvSpPr>
            <p:spPr bwMode="auto">
              <a:xfrm>
                <a:off x="379" y="1553"/>
                <a:ext cx="16" cy="10"/>
              </a:xfrm>
              <a:custGeom>
                <a:avLst/>
                <a:gdLst>
                  <a:gd name="T0" fmla="*/ 7 w 16"/>
                  <a:gd name="T1" fmla="*/ 10 h 10"/>
                  <a:gd name="T2" fmla="*/ 16 w 16"/>
                  <a:gd name="T3" fmla="*/ 5 h 10"/>
                  <a:gd name="T4" fmla="*/ 7 w 16"/>
                  <a:gd name="T5" fmla="*/ 0 h 10"/>
                  <a:gd name="T6" fmla="*/ 0 w 16"/>
                  <a:gd name="T7" fmla="*/ 5 h 10"/>
                  <a:gd name="T8" fmla="*/ 7 w 16"/>
                  <a:gd name="T9" fmla="*/ 10 h 10"/>
                </a:gdLst>
                <a:ahLst/>
                <a:cxnLst>
                  <a:cxn ang="0">
                    <a:pos x="T0" y="T1"/>
                  </a:cxn>
                  <a:cxn ang="0">
                    <a:pos x="T2" y="T3"/>
                  </a:cxn>
                  <a:cxn ang="0">
                    <a:pos x="T4" y="T5"/>
                  </a:cxn>
                  <a:cxn ang="0">
                    <a:pos x="T6" y="T7"/>
                  </a:cxn>
                  <a:cxn ang="0">
                    <a:pos x="T8" y="T9"/>
                  </a:cxn>
                </a:cxnLst>
                <a:rect l="0" t="0" r="r" b="b"/>
                <a:pathLst>
                  <a:path w="16" h="10">
                    <a:moveTo>
                      <a:pt x="7" y="10"/>
                    </a:moveTo>
                    <a:lnTo>
                      <a:pt x="16" y="5"/>
                    </a:lnTo>
                    <a:lnTo>
                      <a:pt x="7" y="0"/>
                    </a:lnTo>
                    <a:lnTo>
                      <a:pt x="0" y="5"/>
                    </a:lnTo>
                    <a:lnTo>
                      <a:pt x="7"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01" name="Freeform 3810">
                <a:extLst>
                  <a:ext uri="{FF2B5EF4-FFF2-40B4-BE49-F238E27FC236}">
                    <a16:creationId xmlns:a16="http://schemas.microsoft.com/office/drawing/2014/main" id="{E227716C-5EED-48A5-B121-3746826C664D}"/>
                  </a:ext>
                </a:extLst>
              </p:cNvPr>
              <p:cNvSpPr>
                <a:spLocks/>
              </p:cNvSpPr>
              <p:nvPr/>
            </p:nvSpPr>
            <p:spPr bwMode="auto">
              <a:xfrm>
                <a:off x="477" y="1506"/>
                <a:ext cx="16" cy="7"/>
              </a:xfrm>
              <a:custGeom>
                <a:avLst/>
                <a:gdLst>
                  <a:gd name="T0" fmla="*/ 9 w 16"/>
                  <a:gd name="T1" fmla="*/ 7 h 7"/>
                  <a:gd name="T2" fmla="*/ 16 w 16"/>
                  <a:gd name="T3" fmla="*/ 2 h 7"/>
                  <a:gd name="T4" fmla="*/ 9 w 16"/>
                  <a:gd name="T5" fmla="*/ 0 h 7"/>
                  <a:gd name="T6" fmla="*/ 0 w 16"/>
                  <a:gd name="T7" fmla="*/ 2 h 7"/>
                  <a:gd name="T8" fmla="*/ 9 w 16"/>
                  <a:gd name="T9" fmla="*/ 7 h 7"/>
                </a:gdLst>
                <a:ahLst/>
                <a:cxnLst>
                  <a:cxn ang="0">
                    <a:pos x="T0" y="T1"/>
                  </a:cxn>
                  <a:cxn ang="0">
                    <a:pos x="T2" y="T3"/>
                  </a:cxn>
                  <a:cxn ang="0">
                    <a:pos x="T4" y="T5"/>
                  </a:cxn>
                  <a:cxn ang="0">
                    <a:pos x="T6" y="T7"/>
                  </a:cxn>
                  <a:cxn ang="0">
                    <a:pos x="T8" y="T9"/>
                  </a:cxn>
                </a:cxnLst>
                <a:rect l="0" t="0" r="r" b="b"/>
                <a:pathLst>
                  <a:path w="16" h="7">
                    <a:moveTo>
                      <a:pt x="9" y="7"/>
                    </a:moveTo>
                    <a:lnTo>
                      <a:pt x="16" y="2"/>
                    </a:lnTo>
                    <a:lnTo>
                      <a:pt x="9" y="0"/>
                    </a:lnTo>
                    <a:lnTo>
                      <a:pt x="0" y="2"/>
                    </a:lnTo>
                    <a:lnTo>
                      <a:pt x="9" y="7"/>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02" name="Freeform 3811">
                <a:extLst>
                  <a:ext uri="{FF2B5EF4-FFF2-40B4-BE49-F238E27FC236}">
                    <a16:creationId xmlns:a16="http://schemas.microsoft.com/office/drawing/2014/main" id="{F31CCC94-93DC-4F21-A837-132DF4D8E25A}"/>
                  </a:ext>
                </a:extLst>
              </p:cNvPr>
              <p:cNvSpPr>
                <a:spLocks/>
              </p:cNvSpPr>
              <p:nvPr/>
            </p:nvSpPr>
            <p:spPr bwMode="auto">
              <a:xfrm>
                <a:off x="326" y="1580"/>
                <a:ext cx="17" cy="9"/>
              </a:xfrm>
              <a:custGeom>
                <a:avLst/>
                <a:gdLst>
                  <a:gd name="T0" fmla="*/ 17 w 17"/>
                  <a:gd name="T1" fmla="*/ 4 h 9"/>
                  <a:gd name="T2" fmla="*/ 10 w 17"/>
                  <a:gd name="T3" fmla="*/ 0 h 9"/>
                  <a:gd name="T4" fmla="*/ 0 w 17"/>
                  <a:gd name="T5" fmla="*/ 4 h 9"/>
                  <a:gd name="T6" fmla="*/ 10 w 17"/>
                  <a:gd name="T7" fmla="*/ 9 h 9"/>
                  <a:gd name="T8" fmla="*/ 17 w 17"/>
                  <a:gd name="T9" fmla="*/ 4 h 9"/>
                </a:gdLst>
                <a:ahLst/>
                <a:cxnLst>
                  <a:cxn ang="0">
                    <a:pos x="T0" y="T1"/>
                  </a:cxn>
                  <a:cxn ang="0">
                    <a:pos x="T2" y="T3"/>
                  </a:cxn>
                  <a:cxn ang="0">
                    <a:pos x="T4" y="T5"/>
                  </a:cxn>
                  <a:cxn ang="0">
                    <a:pos x="T6" y="T7"/>
                  </a:cxn>
                  <a:cxn ang="0">
                    <a:pos x="T8" y="T9"/>
                  </a:cxn>
                </a:cxnLst>
                <a:rect l="0" t="0" r="r" b="b"/>
                <a:pathLst>
                  <a:path w="17" h="9">
                    <a:moveTo>
                      <a:pt x="17" y="4"/>
                    </a:moveTo>
                    <a:lnTo>
                      <a:pt x="10" y="0"/>
                    </a:lnTo>
                    <a:lnTo>
                      <a:pt x="0" y="4"/>
                    </a:lnTo>
                    <a:lnTo>
                      <a:pt x="10" y="9"/>
                    </a:lnTo>
                    <a:lnTo>
                      <a:pt x="17" y="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03" name="Freeform 3812">
                <a:extLst>
                  <a:ext uri="{FF2B5EF4-FFF2-40B4-BE49-F238E27FC236}">
                    <a16:creationId xmlns:a16="http://schemas.microsoft.com/office/drawing/2014/main" id="{C0FF4F93-DB06-4CFC-B734-EE6631247B5F}"/>
                  </a:ext>
                </a:extLst>
              </p:cNvPr>
              <p:cNvSpPr>
                <a:spLocks/>
              </p:cNvSpPr>
              <p:nvPr/>
            </p:nvSpPr>
            <p:spPr bwMode="auto">
              <a:xfrm>
                <a:off x="326" y="1580"/>
                <a:ext cx="17" cy="9"/>
              </a:xfrm>
              <a:custGeom>
                <a:avLst/>
                <a:gdLst>
                  <a:gd name="T0" fmla="*/ 17 w 17"/>
                  <a:gd name="T1" fmla="*/ 4 h 9"/>
                  <a:gd name="T2" fmla="*/ 10 w 17"/>
                  <a:gd name="T3" fmla="*/ 0 h 9"/>
                  <a:gd name="T4" fmla="*/ 0 w 17"/>
                  <a:gd name="T5" fmla="*/ 4 h 9"/>
                  <a:gd name="T6" fmla="*/ 10 w 17"/>
                  <a:gd name="T7" fmla="*/ 9 h 9"/>
                  <a:gd name="T8" fmla="*/ 17 w 17"/>
                  <a:gd name="T9" fmla="*/ 4 h 9"/>
                </a:gdLst>
                <a:ahLst/>
                <a:cxnLst>
                  <a:cxn ang="0">
                    <a:pos x="T0" y="T1"/>
                  </a:cxn>
                  <a:cxn ang="0">
                    <a:pos x="T2" y="T3"/>
                  </a:cxn>
                  <a:cxn ang="0">
                    <a:pos x="T4" y="T5"/>
                  </a:cxn>
                  <a:cxn ang="0">
                    <a:pos x="T6" y="T7"/>
                  </a:cxn>
                  <a:cxn ang="0">
                    <a:pos x="T8" y="T9"/>
                  </a:cxn>
                </a:cxnLst>
                <a:rect l="0" t="0" r="r" b="b"/>
                <a:pathLst>
                  <a:path w="17" h="9">
                    <a:moveTo>
                      <a:pt x="17" y="4"/>
                    </a:moveTo>
                    <a:lnTo>
                      <a:pt x="10" y="0"/>
                    </a:lnTo>
                    <a:lnTo>
                      <a:pt x="0" y="4"/>
                    </a:lnTo>
                    <a:lnTo>
                      <a:pt x="10" y="9"/>
                    </a:lnTo>
                    <a:lnTo>
                      <a:pt x="1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04" name="Freeform 3813">
                <a:extLst>
                  <a:ext uri="{FF2B5EF4-FFF2-40B4-BE49-F238E27FC236}">
                    <a16:creationId xmlns:a16="http://schemas.microsoft.com/office/drawing/2014/main" id="{488C59A4-C610-4359-BDD4-002A1E4F02DA}"/>
                  </a:ext>
                </a:extLst>
              </p:cNvPr>
              <p:cNvSpPr>
                <a:spLocks/>
              </p:cNvSpPr>
              <p:nvPr/>
            </p:nvSpPr>
            <p:spPr bwMode="auto">
              <a:xfrm>
                <a:off x="278" y="1603"/>
                <a:ext cx="17" cy="10"/>
              </a:xfrm>
              <a:custGeom>
                <a:avLst/>
                <a:gdLst>
                  <a:gd name="T0" fmla="*/ 10 w 17"/>
                  <a:gd name="T1" fmla="*/ 0 h 10"/>
                  <a:gd name="T2" fmla="*/ 0 w 17"/>
                  <a:gd name="T3" fmla="*/ 5 h 10"/>
                  <a:gd name="T4" fmla="*/ 10 w 17"/>
                  <a:gd name="T5" fmla="*/ 10 h 10"/>
                  <a:gd name="T6" fmla="*/ 17 w 17"/>
                  <a:gd name="T7" fmla="*/ 5 h 10"/>
                  <a:gd name="T8" fmla="*/ 10 w 17"/>
                  <a:gd name="T9" fmla="*/ 0 h 10"/>
                </a:gdLst>
                <a:ahLst/>
                <a:cxnLst>
                  <a:cxn ang="0">
                    <a:pos x="T0" y="T1"/>
                  </a:cxn>
                  <a:cxn ang="0">
                    <a:pos x="T2" y="T3"/>
                  </a:cxn>
                  <a:cxn ang="0">
                    <a:pos x="T4" y="T5"/>
                  </a:cxn>
                  <a:cxn ang="0">
                    <a:pos x="T6" y="T7"/>
                  </a:cxn>
                  <a:cxn ang="0">
                    <a:pos x="T8" y="T9"/>
                  </a:cxn>
                </a:cxnLst>
                <a:rect l="0" t="0" r="r" b="b"/>
                <a:pathLst>
                  <a:path w="17" h="10">
                    <a:moveTo>
                      <a:pt x="10" y="0"/>
                    </a:moveTo>
                    <a:lnTo>
                      <a:pt x="0" y="5"/>
                    </a:lnTo>
                    <a:lnTo>
                      <a:pt x="10" y="10"/>
                    </a:lnTo>
                    <a:lnTo>
                      <a:pt x="17" y="5"/>
                    </a:lnTo>
                    <a:lnTo>
                      <a:pt x="10"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05" name="Freeform 3814">
                <a:extLst>
                  <a:ext uri="{FF2B5EF4-FFF2-40B4-BE49-F238E27FC236}">
                    <a16:creationId xmlns:a16="http://schemas.microsoft.com/office/drawing/2014/main" id="{6E2A0D0B-668C-42E6-B05F-4F7B36774633}"/>
                  </a:ext>
                </a:extLst>
              </p:cNvPr>
              <p:cNvSpPr>
                <a:spLocks/>
              </p:cNvSpPr>
              <p:nvPr/>
            </p:nvSpPr>
            <p:spPr bwMode="auto">
              <a:xfrm>
                <a:off x="340" y="1408"/>
                <a:ext cx="48" cy="26"/>
              </a:xfrm>
              <a:custGeom>
                <a:avLst/>
                <a:gdLst>
                  <a:gd name="T0" fmla="*/ 48 w 48"/>
                  <a:gd name="T1" fmla="*/ 5 h 26"/>
                  <a:gd name="T2" fmla="*/ 39 w 48"/>
                  <a:gd name="T3" fmla="*/ 0 h 26"/>
                  <a:gd name="T4" fmla="*/ 0 w 48"/>
                  <a:gd name="T5" fmla="*/ 22 h 26"/>
                  <a:gd name="T6" fmla="*/ 8 w 48"/>
                  <a:gd name="T7" fmla="*/ 26 h 26"/>
                  <a:gd name="T8" fmla="*/ 48 w 48"/>
                  <a:gd name="T9" fmla="*/ 5 h 26"/>
                </a:gdLst>
                <a:ahLst/>
                <a:cxnLst>
                  <a:cxn ang="0">
                    <a:pos x="T0" y="T1"/>
                  </a:cxn>
                  <a:cxn ang="0">
                    <a:pos x="T2" y="T3"/>
                  </a:cxn>
                  <a:cxn ang="0">
                    <a:pos x="T4" y="T5"/>
                  </a:cxn>
                  <a:cxn ang="0">
                    <a:pos x="T6" y="T7"/>
                  </a:cxn>
                  <a:cxn ang="0">
                    <a:pos x="T8" y="T9"/>
                  </a:cxn>
                </a:cxnLst>
                <a:rect l="0" t="0" r="r" b="b"/>
                <a:pathLst>
                  <a:path w="48" h="26">
                    <a:moveTo>
                      <a:pt x="48" y="5"/>
                    </a:moveTo>
                    <a:lnTo>
                      <a:pt x="39" y="0"/>
                    </a:lnTo>
                    <a:lnTo>
                      <a:pt x="0" y="22"/>
                    </a:lnTo>
                    <a:lnTo>
                      <a:pt x="8" y="26"/>
                    </a:lnTo>
                    <a:lnTo>
                      <a:pt x="48"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06" name="Freeform 3815">
                <a:extLst>
                  <a:ext uri="{FF2B5EF4-FFF2-40B4-BE49-F238E27FC236}">
                    <a16:creationId xmlns:a16="http://schemas.microsoft.com/office/drawing/2014/main" id="{05CBB849-CEA7-4A9A-9E19-86EB48C92B01}"/>
                  </a:ext>
                </a:extLst>
              </p:cNvPr>
              <p:cNvSpPr>
                <a:spLocks/>
              </p:cNvSpPr>
              <p:nvPr/>
            </p:nvSpPr>
            <p:spPr bwMode="auto">
              <a:xfrm>
                <a:off x="340" y="1408"/>
                <a:ext cx="48" cy="26"/>
              </a:xfrm>
              <a:custGeom>
                <a:avLst/>
                <a:gdLst>
                  <a:gd name="T0" fmla="*/ 48 w 48"/>
                  <a:gd name="T1" fmla="*/ 5 h 26"/>
                  <a:gd name="T2" fmla="*/ 39 w 48"/>
                  <a:gd name="T3" fmla="*/ 0 h 26"/>
                  <a:gd name="T4" fmla="*/ 0 w 48"/>
                  <a:gd name="T5" fmla="*/ 22 h 26"/>
                  <a:gd name="T6" fmla="*/ 8 w 48"/>
                  <a:gd name="T7" fmla="*/ 26 h 26"/>
                  <a:gd name="T8" fmla="*/ 48 w 48"/>
                  <a:gd name="T9" fmla="*/ 5 h 26"/>
                </a:gdLst>
                <a:ahLst/>
                <a:cxnLst>
                  <a:cxn ang="0">
                    <a:pos x="T0" y="T1"/>
                  </a:cxn>
                  <a:cxn ang="0">
                    <a:pos x="T2" y="T3"/>
                  </a:cxn>
                  <a:cxn ang="0">
                    <a:pos x="T4" y="T5"/>
                  </a:cxn>
                  <a:cxn ang="0">
                    <a:pos x="T6" y="T7"/>
                  </a:cxn>
                  <a:cxn ang="0">
                    <a:pos x="T8" y="T9"/>
                  </a:cxn>
                </a:cxnLst>
                <a:rect l="0" t="0" r="r" b="b"/>
                <a:pathLst>
                  <a:path w="48" h="26">
                    <a:moveTo>
                      <a:pt x="48" y="5"/>
                    </a:moveTo>
                    <a:lnTo>
                      <a:pt x="39" y="0"/>
                    </a:lnTo>
                    <a:lnTo>
                      <a:pt x="0" y="22"/>
                    </a:lnTo>
                    <a:lnTo>
                      <a:pt x="8" y="26"/>
                    </a:lnTo>
                    <a:lnTo>
                      <a:pt x="48"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07" name="Freeform 3816">
                <a:extLst>
                  <a:ext uri="{FF2B5EF4-FFF2-40B4-BE49-F238E27FC236}">
                    <a16:creationId xmlns:a16="http://schemas.microsoft.com/office/drawing/2014/main" id="{9134E251-D190-4BB3-BFE5-699891F399E3}"/>
                  </a:ext>
                </a:extLst>
              </p:cNvPr>
              <p:cNvSpPr>
                <a:spLocks/>
              </p:cNvSpPr>
              <p:nvPr/>
            </p:nvSpPr>
            <p:spPr bwMode="auto">
              <a:xfrm>
                <a:off x="288" y="1434"/>
                <a:ext cx="52" cy="24"/>
              </a:xfrm>
              <a:custGeom>
                <a:avLst/>
                <a:gdLst>
                  <a:gd name="T0" fmla="*/ 52 w 52"/>
                  <a:gd name="T1" fmla="*/ 3 h 24"/>
                  <a:gd name="T2" fmla="*/ 43 w 52"/>
                  <a:gd name="T3" fmla="*/ 0 h 24"/>
                  <a:gd name="T4" fmla="*/ 0 w 52"/>
                  <a:gd name="T5" fmla="*/ 22 h 24"/>
                  <a:gd name="T6" fmla="*/ 9 w 52"/>
                  <a:gd name="T7" fmla="*/ 24 h 24"/>
                  <a:gd name="T8" fmla="*/ 52 w 52"/>
                  <a:gd name="T9" fmla="*/ 3 h 24"/>
                </a:gdLst>
                <a:ahLst/>
                <a:cxnLst>
                  <a:cxn ang="0">
                    <a:pos x="T0" y="T1"/>
                  </a:cxn>
                  <a:cxn ang="0">
                    <a:pos x="T2" y="T3"/>
                  </a:cxn>
                  <a:cxn ang="0">
                    <a:pos x="T4" y="T5"/>
                  </a:cxn>
                  <a:cxn ang="0">
                    <a:pos x="T6" y="T7"/>
                  </a:cxn>
                  <a:cxn ang="0">
                    <a:pos x="T8" y="T9"/>
                  </a:cxn>
                </a:cxnLst>
                <a:rect l="0" t="0" r="r" b="b"/>
                <a:pathLst>
                  <a:path w="52" h="24">
                    <a:moveTo>
                      <a:pt x="52" y="3"/>
                    </a:moveTo>
                    <a:lnTo>
                      <a:pt x="43" y="0"/>
                    </a:lnTo>
                    <a:lnTo>
                      <a:pt x="0" y="22"/>
                    </a:lnTo>
                    <a:lnTo>
                      <a:pt x="9" y="24"/>
                    </a:lnTo>
                    <a:lnTo>
                      <a:pt x="52" y="3"/>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08" name="Freeform 3817">
                <a:extLst>
                  <a:ext uri="{FF2B5EF4-FFF2-40B4-BE49-F238E27FC236}">
                    <a16:creationId xmlns:a16="http://schemas.microsoft.com/office/drawing/2014/main" id="{260CD7EF-3F49-43DE-9A17-917226427E7A}"/>
                  </a:ext>
                </a:extLst>
              </p:cNvPr>
              <p:cNvSpPr>
                <a:spLocks/>
              </p:cNvSpPr>
              <p:nvPr/>
            </p:nvSpPr>
            <p:spPr bwMode="auto">
              <a:xfrm>
                <a:off x="288" y="1434"/>
                <a:ext cx="52" cy="24"/>
              </a:xfrm>
              <a:custGeom>
                <a:avLst/>
                <a:gdLst>
                  <a:gd name="T0" fmla="*/ 52 w 52"/>
                  <a:gd name="T1" fmla="*/ 3 h 24"/>
                  <a:gd name="T2" fmla="*/ 43 w 52"/>
                  <a:gd name="T3" fmla="*/ 0 h 24"/>
                  <a:gd name="T4" fmla="*/ 0 w 52"/>
                  <a:gd name="T5" fmla="*/ 22 h 24"/>
                  <a:gd name="T6" fmla="*/ 9 w 52"/>
                  <a:gd name="T7" fmla="*/ 24 h 24"/>
                  <a:gd name="T8" fmla="*/ 52 w 52"/>
                  <a:gd name="T9" fmla="*/ 3 h 24"/>
                </a:gdLst>
                <a:ahLst/>
                <a:cxnLst>
                  <a:cxn ang="0">
                    <a:pos x="T0" y="T1"/>
                  </a:cxn>
                  <a:cxn ang="0">
                    <a:pos x="T2" y="T3"/>
                  </a:cxn>
                  <a:cxn ang="0">
                    <a:pos x="T4" y="T5"/>
                  </a:cxn>
                  <a:cxn ang="0">
                    <a:pos x="T6" y="T7"/>
                  </a:cxn>
                  <a:cxn ang="0">
                    <a:pos x="T8" y="T9"/>
                  </a:cxn>
                </a:cxnLst>
                <a:rect l="0" t="0" r="r" b="b"/>
                <a:pathLst>
                  <a:path w="52" h="24">
                    <a:moveTo>
                      <a:pt x="52" y="3"/>
                    </a:moveTo>
                    <a:lnTo>
                      <a:pt x="43" y="0"/>
                    </a:lnTo>
                    <a:lnTo>
                      <a:pt x="0" y="22"/>
                    </a:lnTo>
                    <a:lnTo>
                      <a:pt x="9" y="24"/>
                    </a:lnTo>
                    <a:lnTo>
                      <a:pt x="52"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09" name="Freeform 3818">
                <a:extLst>
                  <a:ext uri="{FF2B5EF4-FFF2-40B4-BE49-F238E27FC236}">
                    <a16:creationId xmlns:a16="http://schemas.microsoft.com/office/drawing/2014/main" id="{7C77AAED-BA38-43EF-81E4-E0C720401CA9}"/>
                  </a:ext>
                </a:extLst>
              </p:cNvPr>
              <p:cNvSpPr>
                <a:spLocks/>
              </p:cNvSpPr>
              <p:nvPr/>
            </p:nvSpPr>
            <p:spPr bwMode="auto">
              <a:xfrm>
                <a:off x="388" y="1377"/>
                <a:ext cx="60" cy="34"/>
              </a:xfrm>
              <a:custGeom>
                <a:avLst/>
                <a:gdLst>
                  <a:gd name="T0" fmla="*/ 0 w 60"/>
                  <a:gd name="T1" fmla="*/ 29 h 34"/>
                  <a:gd name="T2" fmla="*/ 7 w 60"/>
                  <a:gd name="T3" fmla="*/ 34 h 34"/>
                  <a:gd name="T4" fmla="*/ 60 w 60"/>
                  <a:gd name="T5" fmla="*/ 5 h 34"/>
                  <a:gd name="T6" fmla="*/ 53 w 60"/>
                  <a:gd name="T7" fmla="*/ 0 h 34"/>
                  <a:gd name="T8" fmla="*/ 0 w 60"/>
                  <a:gd name="T9" fmla="*/ 29 h 34"/>
                </a:gdLst>
                <a:ahLst/>
                <a:cxnLst>
                  <a:cxn ang="0">
                    <a:pos x="T0" y="T1"/>
                  </a:cxn>
                  <a:cxn ang="0">
                    <a:pos x="T2" y="T3"/>
                  </a:cxn>
                  <a:cxn ang="0">
                    <a:pos x="T4" y="T5"/>
                  </a:cxn>
                  <a:cxn ang="0">
                    <a:pos x="T6" y="T7"/>
                  </a:cxn>
                  <a:cxn ang="0">
                    <a:pos x="T8" y="T9"/>
                  </a:cxn>
                </a:cxnLst>
                <a:rect l="0" t="0" r="r" b="b"/>
                <a:pathLst>
                  <a:path w="60" h="34">
                    <a:moveTo>
                      <a:pt x="0" y="29"/>
                    </a:moveTo>
                    <a:lnTo>
                      <a:pt x="7" y="34"/>
                    </a:lnTo>
                    <a:lnTo>
                      <a:pt x="60" y="5"/>
                    </a:lnTo>
                    <a:lnTo>
                      <a:pt x="53" y="0"/>
                    </a:lnTo>
                    <a:lnTo>
                      <a:pt x="0" y="2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10" name="Freeform 3819">
                <a:extLst>
                  <a:ext uri="{FF2B5EF4-FFF2-40B4-BE49-F238E27FC236}">
                    <a16:creationId xmlns:a16="http://schemas.microsoft.com/office/drawing/2014/main" id="{23ED77F8-DC5B-4AC6-B739-7B97B1F02432}"/>
                  </a:ext>
                </a:extLst>
              </p:cNvPr>
              <p:cNvSpPr>
                <a:spLocks/>
              </p:cNvSpPr>
              <p:nvPr/>
            </p:nvSpPr>
            <p:spPr bwMode="auto">
              <a:xfrm>
                <a:off x="388" y="1377"/>
                <a:ext cx="60" cy="34"/>
              </a:xfrm>
              <a:custGeom>
                <a:avLst/>
                <a:gdLst>
                  <a:gd name="T0" fmla="*/ 0 w 60"/>
                  <a:gd name="T1" fmla="*/ 29 h 34"/>
                  <a:gd name="T2" fmla="*/ 7 w 60"/>
                  <a:gd name="T3" fmla="*/ 34 h 34"/>
                  <a:gd name="T4" fmla="*/ 60 w 60"/>
                  <a:gd name="T5" fmla="*/ 5 h 34"/>
                  <a:gd name="T6" fmla="*/ 53 w 60"/>
                  <a:gd name="T7" fmla="*/ 0 h 34"/>
                  <a:gd name="T8" fmla="*/ 0 w 60"/>
                  <a:gd name="T9" fmla="*/ 29 h 34"/>
                </a:gdLst>
                <a:ahLst/>
                <a:cxnLst>
                  <a:cxn ang="0">
                    <a:pos x="T0" y="T1"/>
                  </a:cxn>
                  <a:cxn ang="0">
                    <a:pos x="T2" y="T3"/>
                  </a:cxn>
                  <a:cxn ang="0">
                    <a:pos x="T4" y="T5"/>
                  </a:cxn>
                  <a:cxn ang="0">
                    <a:pos x="T6" y="T7"/>
                  </a:cxn>
                  <a:cxn ang="0">
                    <a:pos x="T8" y="T9"/>
                  </a:cxn>
                </a:cxnLst>
                <a:rect l="0" t="0" r="r" b="b"/>
                <a:pathLst>
                  <a:path w="60" h="34">
                    <a:moveTo>
                      <a:pt x="0" y="29"/>
                    </a:moveTo>
                    <a:lnTo>
                      <a:pt x="7" y="34"/>
                    </a:lnTo>
                    <a:lnTo>
                      <a:pt x="60" y="5"/>
                    </a:lnTo>
                    <a:lnTo>
                      <a:pt x="53" y="0"/>
                    </a:lnTo>
                    <a:lnTo>
                      <a:pt x="0"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11" name="Freeform 3820">
                <a:extLst>
                  <a:ext uri="{FF2B5EF4-FFF2-40B4-BE49-F238E27FC236}">
                    <a16:creationId xmlns:a16="http://schemas.microsoft.com/office/drawing/2014/main" id="{FB0E84A7-E5CE-4492-B977-A4DA04422115}"/>
                  </a:ext>
                </a:extLst>
              </p:cNvPr>
              <p:cNvSpPr>
                <a:spLocks/>
              </p:cNvSpPr>
              <p:nvPr/>
            </p:nvSpPr>
            <p:spPr bwMode="auto">
              <a:xfrm>
                <a:off x="548" y="1323"/>
                <a:ext cx="5" cy="4"/>
              </a:xfrm>
              <a:custGeom>
                <a:avLst/>
                <a:gdLst>
                  <a:gd name="T0" fmla="*/ 5 w 5"/>
                  <a:gd name="T1" fmla="*/ 4 h 4"/>
                  <a:gd name="T2" fmla="*/ 5 w 5"/>
                  <a:gd name="T3" fmla="*/ 0 h 4"/>
                  <a:gd name="T4" fmla="*/ 0 w 5"/>
                  <a:gd name="T5" fmla="*/ 2 h 4"/>
                  <a:gd name="T6" fmla="*/ 5 w 5"/>
                  <a:gd name="T7" fmla="*/ 4 h 4"/>
                </a:gdLst>
                <a:ahLst/>
                <a:cxnLst>
                  <a:cxn ang="0">
                    <a:pos x="T0" y="T1"/>
                  </a:cxn>
                  <a:cxn ang="0">
                    <a:pos x="T2" y="T3"/>
                  </a:cxn>
                  <a:cxn ang="0">
                    <a:pos x="T4" y="T5"/>
                  </a:cxn>
                  <a:cxn ang="0">
                    <a:pos x="T6" y="T7"/>
                  </a:cxn>
                </a:cxnLst>
                <a:rect l="0" t="0" r="r" b="b"/>
                <a:pathLst>
                  <a:path w="5" h="4">
                    <a:moveTo>
                      <a:pt x="5" y="4"/>
                    </a:moveTo>
                    <a:lnTo>
                      <a:pt x="5" y="0"/>
                    </a:lnTo>
                    <a:lnTo>
                      <a:pt x="0" y="2"/>
                    </a:lnTo>
                    <a:lnTo>
                      <a:pt x="5" y="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12" name="Freeform 3821">
                <a:extLst>
                  <a:ext uri="{FF2B5EF4-FFF2-40B4-BE49-F238E27FC236}">
                    <a16:creationId xmlns:a16="http://schemas.microsoft.com/office/drawing/2014/main" id="{010DC014-2E0F-45CE-B0CC-4987AE55CE6D}"/>
                  </a:ext>
                </a:extLst>
              </p:cNvPr>
              <p:cNvSpPr>
                <a:spLocks/>
              </p:cNvSpPr>
              <p:nvPr/>
            </p:nvSpPr>
            <p:spPr bwMode="auto">
              <a:xfrm>
                <a:off x="496" y="1330"/>
                <a:ext cx="52" cy="26"/>
              </a:xfrm>
              <a:custGeom>
                <a:avLst/>
                <a:gdLst>
                  <a:gd name="T0" fmla="*/ 9 w 52"/>
                  <a:gd name="T1" fmla="*/ 26 h 26"/>
                  <a:gd name="T2" fmla="*/ 52 w 52"/>
                  <a:gd name="T3" fmla="*/ 2 h 26"/>
                  <a:gd name="T4" fmla="*/ 43 w 52"/>
                  <a:gd name="T5" fmla="*/ 0 h 26"/>
                  <a:gd name="T6" fmla="*/ 0 w 52"/>
                  <a:gd name="T7" fmla="*/ 21 h 26"/>
                  <a:gd name="T8" fmla="*/ 9 w 52"/>
                  <a:gd name="T9" fmla="*/ 26 h 26"/>
                </a:gdLst>
                <a:ahLst/>
                <a:cxnLst>
                  <a:cxn ang="0">
                    <a:pos x="T0" y="T1"/>
                  </a:cxn>
                  <a:cxn ang="0">
                    <a:pos x="T2" y="T3"/>
                  </a:cxn>
                  <a:cxn ang="0">
                    <a:pos x="T4" y="T5"/>
                  </a:cxn>
                  <a:cxn ang="0">
                    <a:pos x="T6" y="T7"/>
                  </a:cxn>
                  <a:cxn ang="0">
                    <a:pos x="T8" y="T9"/>
                  </a:cxn>
                </a:cxnLst>
                <a:rect l="0" t="0" r="r" b="b"/>
                <a:pathLst>
                  <a:path w="52" h="26">
                    <a:moveTo>
                      <a:pt x="9" y="26"/>
                    </a:moveTo>
                    <a:lnTo>
                      <a:pt x="52" y="2"/>
                    </a:lnTo>
                    <a:lnTo>
                      <a:pt x="43" y="0"/>
                    </a:lnTo>
                    <a:lnTo>
                      <a:pt x="0" y="21"/>
                    </a:lnTo>
                    <a:lnTo>
                      <a:pt x="9" y="26"/>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13" name="Freeform 3822">
                <a:extLst>
                  <a:ext uri="{FF2B5EF4-FFF2-40B4-BE49-F238E27FC236}">
                    <a16:creationId xmlns:a16="http://schemas.microsoft.com/office/drawing/2014/main" id="{E2E50487-E7FE-4B7A-A93F-2FF598C4C57A}"/>
                  </a:ext>
                </a:extLst>
              </p:cNvPr>
              <p:cNvSpPr>
                <a:spLocks/>
              </p:cNvSpPr>
              <p:nvPr/>
            </p:nvSpPr>
            <p:spPr bwMode="auto">
              <a:xfrm>
                <a:off x="448" y="1356"/>
                <a:ext cx="48" cy="24"/>
              </a:xfrm>
              <a:custGeom>
                <a:avLst/>
                <a:gdLst>
                  <a:gd name="T0" fmla="*/ 0 w 48"/>
                  <a:gd name="T1" fmla="*/ 19 h 24"/>
                  <a:gd name="T2" fmla="*/ 10 w 48"/>
                  <a:gd name="T3" fmla="*/ 24 h 24"/>
                  <a:gd name="T4" fmla="*/ 48 w 48"/>
                  <a:gd name="T5" fmla="*/ 2 h 24"/>
                  <a:gd name="T6" fmla="*/ 41 w 48"/>
                  <a:gd name="T7" fmla="*/ 0 h 24"/>
                  <a:gd name="T8" fmla="*/ 0 w 48"/>
                  <a:gd name="T9" fmla="*/ 19 h 24"/>
                </a:gdLst>
                <a:ahLst/>
                <a:cxnLst>
                  <a:cxn ang="0">
                    <a:pos x="T0" y="T1"/>
                  </a:cxn>
                  <a:cxn ang="0">
                    <a:pos x="T2" y="T3"/>
                  </a:cxn>
                  <a:cxn ang="0">
                    <a:pos x="T4" y="T5"/>
                  </a:cxn>
                  <a:cxn ang="0">
                    <a:pos x="T6" y="T7"/>
                  </a:cxn>
                  <a:cxn ang="0">
                    <a:pos x="T8" y="T9"/>
                  </a:cxn>
                </a:cxnLst>
                <a:rect l="0" t="0" r="r" b="b"/>
                <a:pathLst>
                  <a:path w="48" h="24">
                    <a:moveTo>
                      <a:pt x="0" y="19"/>
                    </a:moveTo>
                    <a:lnTo>
                      <a:pt x="10" y="24"/>
                    </a:lnTo>
                    <a:lnTo>
                      <a:pt x="48" y="2"/>
                    </a:lnTo>
                    <a:lnTo>
                      <a:pt x="41" y="0"/>
                    </a:lnTo>
                    <a:lnTo>
                      <a:pt x="0" y="1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14" name="Freeform 3823">
                <a:extLst>
                  <a:ext uri="{FF2B5EF4-FFF2-40B4-BE49-F238E27FC236}">
                    <a16:creationId xmlns:a16="http://schemas.microsoft.com/office/drawing/2014/main" id="{C16C1233-4096-4C52-BA3A-A1C4016A8BFA}"/>
                  </a:ext>
                </a:extLst>
              </p:cNvPr>
              <p:cNvSpPr>
                <a:spLocks/>
              </p:cNvSpPr>
              <p:nvPr/>
            </p:nvSpPr>
            <p:spPr bwMode="auto">
              <a:xfrm>
                <a:off x="448" y="1356"/>
                <a:ext cx="48" cy="24"/>
              </a:xfrm>
              <a:custGeom>
                <a:avLst/>
                <a:gdLst>
                  <a:gd name="T0" fmla="*/ 0 w 48"/>
                  <a:gd name="T1" fmla="*/ 19 h 24"/>
                  <a:gd name="T2" fmla="*/ 10 w 48"/>
                  <a:gd name="T3" fmla="*/ 24 h 24"/>
                  <a:gd name="T4" fmla="*/ 48 w 48"/>
                  <a:gd name="T5" fmla="*/ 2 h 24"/>
                  <a:gd name="T6" fmla="*/ 41 w 48"/>
                  <a:gd name="T7" fmla="*/ 0 h 24"/>
                  <a:gd name="T8" fmla="*/ 0 w 48"/>
                  <a:gd name="T9" fmla="*/ 19 h 24"/>
                </a:gdLst>
                <a:ahLst/>
                <a:cxnLst>
                  <a:cxn ang="0">
                    <a:pos x="T0" y="T1"/>
                  </a:cxn>
                  <a:cxn ang="0">
                    <a:pos x="T2" y="T3"/>
                  </a:cxn>
                  <a:cxn ang="0">
                    <a:pos x="T4" y="T5"/>
                  </a:cxn>
                  <a:cxn ang="0">
                    <a:pos x="T6" y="T7"/>
                  </a:cxn>
                  <a:cxn ang="0">
                    <a:pos x="T8" y="T9"/>
                  </a:cxn>
                </a:cxnLst>
                <a:rect l="0" t="0" r="r" b="b"/>
                <a:pathLst>
                  <a:path w="48" h="24">
                    <a:moveTo>
                      <a:pt x="0" y="19"/>
                    </a:moveTo>
                    <a:lnTo>
                      <a:pt x="10" y="24"/>
                    </a:lnTo>
                    <a:lnTo>
                      <a:pt x="48" y="2"/>
                    </a:lnTo>
                    <a:lnTo>
                      <a:pt x="41"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15" name="Freeform 3824">
                <a:extLst>
                  <a:ext uri="{FF2B5EF4-FFF2-40B4-BE49-F238E27FC236}">
                    <a16:creationId xmlns:a16="http://schemas.microsoft.com/office/drawing/2014/main" id="{1107DFA1-F844-45E7-975A-3EC94C82FFB8}"/>
                  </a:ext>
                </a:extLst>
              </p:cNvPr>
              <p:cNvSpPr>
                <a:spLocks/>
              </p:cNvSpPr>
              <p:nvPr/>
            </p:nvSpPr>
            <p:spPr bwMode="auto">
              <a:xfrm>
                <a:off x="242" y="1458"/>
                <a:ext cx="46" cy="26"/>
              </a:xfrm>
              <a:custGeom>
                <a:avLst/>
                <a:gdLst>
                  <a:gd name="T0" fmla="*/ 46 w 46"/>
                  <a:gd name="T1" fmla="*/ 5 h 26"/>
                  <a:gd name="T2" fmla="*/ 36 w 46"/>
                  <a:gd name="T3" fmla="*/ 0 h 26"/>
                  <a:gd name="T4" fmla="*/ 0 w 46"/>
                  <a:gd name="T5" fmla="*/ 19 h 26"/>
                  <a:gd name="T6" fmla="*/ 3 w 46"/>
                  <a:gd name="T7" fmla="*/ 24 h 26"/>
                  <a:gd name="T8" fmla="*/ 8 w 46"/>
                  <a:gd name="T9" fmla="*/ 26 h 26"/>
                  <a:gd name="T10" fmla="*/ 46 w 46"/>
                  <a:gd name="T11" fmla="*/ 5 h 26"/>
                </a:gdLst>
                <a:ahLst/>
                <a:cxnLst>
                  <a:cxn ang="0">
                    <a:pos x="T0" y="T1"/>
                  </a:cxn>
                  <a:cxn ang="0">
                    <a:pos x="T2" y="T3"/>
                  </a:cxn>
                  <a:cxn ang="0">
                    <a:pos x="T4" y="T5"/>
                  </a:cxn>
                  <a:cxn ang="0">
                    <a:pos x="T6" y="T7"/>
                  </a:cxn>
                  <a:cxn ang="0">
                    <a:pos x="T8" y="T9"/>
                  </a:cxn>
                  <a:cxn ang="0">
                    <a:pos x="T10" y="T11"/>
                  </a:cxn>
                </a:cxnLst>
                <a:rect l="0" t="0" r="r" b="b"/>
                <a:pathLst>
                  <a:path w="46" h="26">
                    <a:moveTo>
                      <a:pt x="46" y="5"/>
                    </a:moveTo>
                    <a:lnTo>
                      <a:pt x="36" y="0"/>
                    </a:lnTo>
                    <a:lnTo>
                      <a:pt x="0" y="19"/>
                    </a:lnTo>
                    <a:lnTo>
                      <a:pt x="3" y="24"/>
                    </a:lnTo>
                    <a:lnTo>
                      <a:pt x="8" y="26"/>
                    </a:lnTo>
                    <a:lnTo>
                      <a:pt x="46"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16" name="Freeform 3825">
                <a:extLst>
                  <a:ext uri="{FF2B5EF4-FFF2-40B4-BE49-F238E27FC236}">
                    <a16:creationId xmlns:a16="http://schemas.microsoft.com/office/drawing/2014/main" id="{533B84DA-9363-4726-B467-417BAFBB42FB}"/>
                  </a:ext>
                </a:extLst>
              </p:cNvPr>
              <p:cNvSpPr>
                <a:spLocks/>
              </p:cNvSpPr>
              <p:nvPr/>
            </p:nvSpPr>
            <p:spPr bwMode="auto">
              <a:xfrm>
                <a:off x="278" y="1456"/>
                <a:ext cx="19" cy="7"/>
              </a:xfrm>
              <a:custGeom>
                <a:avLst/>
                <a:gdLst>
                  <a:gd name="T0" fmla="*/ 10 w 19"/>
                  <a:gd name="T1" fmla="*/ 0 h 7"/>
                  <a:gd name="T2" fmla="*/ 0 w 19"/>
                  <a:gd name="T3" fmla="*/ 2 h 7"/>
                  <a:gd name="T4" fmla="*/ 10 w 19"/>
                  <a:gd name="T5" fmla="*/ 7 h 7"/>
                  <a:gd name="T6" fmla="*/ 19 w 19"/>
                  <a:gd name="T7" fmla="*/ 2 h 7"/>
                  <a:gd name="T8" fmla="*/ 10 w 19"/>
                  <a:gd name="T9" fmla="*/ 0 h 7"/>
                </a:gdLst>
                <a:ahLst/>
                <a:cxnLst>
                  <a:cxn ang="0">
                    <a:pos x="T0" y="T1"/>
                  </a:cxn>
                  <a:cxn ang="0">
                    <a:pos x="T2" y="T3"/>
                  </a:cxn>
                  <a:cxn ang="0">
                    <a:pos x="T4" y="T5"/>
                  </a:cxn>
                  <a:cxn ang="0">
                    <a:pos x="T6" y="T7"/>
                  </a:cxn>
                  <a:cxn ang="0">
                    <a:pos x="T8" y="T9"/>
                  </a:cxn>
                </a:cxnLst>
                <a:rect l="0" t="0" r="r" b="b"/>
                <a:pathLst>
                  <a:path w="19" h="7">
                    <a:moveTo>
                      <a:pt x="10" y="0"/>
                    </a:moveTo>
                    <a:lnTo>
                      <a:pt x="0" y="2"/>
                    </a:lnTo>
                    <a:lnTo>
                      <a:pt x="10" y="7"/>
                    </a:lnTo>
                    <a:lnTo>
                      <a:pt x="19" y="2"/>
                    </a:lnTo>
                    <a:lnTo>
                      <a:pt x="10"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17" name="Freeform 3826">
                <a:extLst>
                  <a:ext uri="{FF2B5EF4-FFF2-40B4-BE49-F238E27FC236}">
                    <a16:creationId xmlns:a16="http://schemas.microsoft.com/office/drawing/2014/main" id="{2625AF54-42F9-4E39-AC37-F52FE0F86B93}"/>
                  </a:ext>
                </a:extLst>
              </p:cNvPr>
              <p:cNvSpPr>
                <a:spLocks/>
              </p:cNvSpPr>
              <p:nvPr/>
            </p:nvSpPr>
            <p:spPr bwMode="auto">
              <a:xfrm>
                <a:off x="245" y="1482"/>
                <a:ext cx="5" cy="2"/>
              </a:xfrm>
              <a:custGeom>
                <a:avLst/>
                <a:gdLst>
                  <a:gd name="T0" fmla="*/ 0 w 5"/>
                  <a:gd name="T1" fmla="*/ 0 h 2"/>
                  <a:gd name="T2" fmla="*/ 0 w 5"/>
                  <a:gd name="T3" fmla="*/ 2 h 2"/>
                  <a:gd name="T4" fmla="*/ 5 w 5"/>
                  <a:gd name="T5" fmla="*/ 2 h 2"/>
                  <a:gd name="T6" fmla="*/ 0 w 5"/>
                  <a:gd name="T7" fmla="*/ 0 h 2"/>
                </a:gdLst>
                <a:ahLst/>
                <a:cxnLst>
                  <a:cxn ang="0">
                    <a:pos x="T0" y="T1"/>
                  </a:cxn>
                  <a:cxn ang="0">
                    <a:pos x="T2" y="T3"/>
                  </a:cxn>
                  <a:cxn ang="0">
                    <a:pos x="T4" y="T5"/>
                  </a:cxn>
                  <a:cxn ang="0">
                    <a:pos x="T6" y="T7"/>
                  </a:cxn>
                </a:cxnLst>
                <a:rect l="0" t="0" r="r" b="b"/>
                <a:pathLst>
                  <a:path w="5" h="2">
                    <a:moveTo>
                      <a:pt x="0" y="0"/>
                    </a:moveTo>
                    <a:lnTo>
                      <a:pt x="0" y="2"/>
                    </a:lnTo>
                    <a:lnTo>
                      <a:pt x="5" y="2"/>
                    </a:lnTo>
                    <a:lnTo>
                      <a:pt x="0"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18" name="Freeform 3827">
                <a:extLst>
                  <a:ext uri="{FF2B5EF4-FFF2-40B4-BE49-F238E27FC236}">
                    <a16:creationId xmlns:a16="http://schemas.microsoft.com/office/drawing/2014/main" id="{3E404BF6-169E-4738-8E47-5A2E4FBCA219}"/>
                  </a:ext>
                </a:extLst>
              </p:cNvPr>
              <p:cNvSpPr>
                <a:spLocks/>
              </p:cNvSpPr>
              <p:nvPr/>
            </p:nvSpPr>
            <p:spPr bwMode="auto">
              <a:xfrm>
                <a:off x="379" y="1406"/>
                <a:ext cx="16" cy="7"/>
              </a:xfrm>
              <a:custGeom>
                <a:avLst/>
                <a:gdLst>
                  <a:gd name="T0" fmla="*/ 9 w 16"/>
                  <a:gd name="T1" fmla="*/ 7 h 7"/>
                  <a:gd name="T2" fmla="*/ 16 w 16"/>
                  <a:gd name="T3" fmla="*/ 5 h 7"/>
                  <a:gd name="T4" fmla="*/ 9 w 16"/>
                  <a:gd name="T5" fmla="*/ 0 h 7"/>
                  <a:gd name="T6" fmla="*/ 0 w 16"/>
                  <a:gd name="T7" fmla="*/ 2 h 7"/>
                  <a:gd name="T8" fmla="*/ 9 w 16"/>
                  <a:gd name="T9" fmla="*/ 7 h 7"/>
                </a:gdLst>
                <a:ahLst/>
                <a:cxnLst>
                  <a:cxn ang="0">
                    <a:pos x="T0" y="T1"/>
                  </a:cxn>
                  <a:cxn ang="0">
                    <a:pos x="T2" y="T3"/>
                  </a:cxn>
                  <a:cxn ang="0">
                    <a:pos x="T4" y="T5"/>
                  </a:cxn>
                  <a:cxn ang="0">
                    <a:pos x="T6" y="T7"/>
                  </a:cxn>
                  <a:cxn ang="0">
                    <a:pos x="T8" y="T9"/>
                  </a:cxn>
                </a:cxnLst>
                <a:rect l="0" t="0" r="r" b="b"/>
                <a:pathLst>
                  <a:path w="16" h="7">
                    <a:moveTo>
                      <a:pt x="9" y="7"/>
                    </a:moveTo>
                    <a:lnTo>
                      <a:pt x="16" y="5"/>
                    </a:lnTo>
                    <a:lnTo>
                      <a:pt x="9" y="0"/>
                    </a:lnTo>
                    <a:lnTo>
                      <a:pt x="0" y="2"/>
                    </a:lnTo>
                    <a:lnTo>
                      <a:pt x="9" y="7"/>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19" name="Freeform 3828">
                <a:extLst>
                  <a:ext uri="{FF2B5EF4-FFF2-40B4-BE49-F238E27FC236}">
                    <a16:creationId xmlns:a16="http://schemas.microsoft.com/office/drawing/2014/main" id="{0F2B7593-A573-42DB-8741-DD85F06C5CD4}"/>
                  </a:ext>
                </a:extLst>
              </p:cNvPr>
              <p:cNvSpPr>
                <a:spLocks/>
              </p:cNvSpPr>
              <p:nvPr/>
            </p:nvSpPr>
            <p:spPr bwMode="auto">
              <a:xfrm>
                <a:off x="379" y="1406"/>
                <a:ext cx="16" cy="7"/>
              </a:xfrm>
              <a:custGeom>
                <a:avLst/>
                <a:gdLst>
                  <a:gd name="T0" fmla="*/ 9 w 16"/>
                  <a:gd name="T1" fmla="*/ 7 h 7"/>
                  <a:gd name="T2" fmla="*/ 16 w 16"/>
                  <a:gd name="T3" fmla="*/ 5 h 7"/>
                  <a:gd name="T4" fmla="*/ 9 w 16"/>
                  <a:gd name="T5" fmla="*/ 0 h 7"/>
                  <a:gd name="T6" fmla="*/ 0 w 16"/>
                  <a:gd name="T7" fmla="*/ 2 h 7"/>
                  <a:gd name="T8" fmla="*/ 9 w 16"/>
                  <a:gd name="T9" fmla="*/ 7 h 7"/>
                </a:gdLst>
                <a:ahLst/>
                <a:cxnLst>
                  <a:cxn ang="0">
                    <a:pos x="T0" y="T1"/>
                  </a:cxn>
                  <a:cxn ang="0">
                    <a:pos x="T2" y="T3"/>
                  </a:cxn>
                  <a:cxn ang="0">
                    <a:pos x="T4" y="T5"/>
                  </a:cxn>
                  <a:cxn ang="0">
                    <a:pos x="T6" y="T7"/>
                  </a:cxn>
                  <a:cxn ang="0">
                    <a:pos x="T8" y="T9"/>
                  </a:cxn>
                </a:cxnLst>
                <a:rect l="0" t="0" r="r" b="b"/>
                <a:pathLst>
                  <a:path w="16" h="7">
                    <a:moveTo>
                      <a:pt x="9" y="7"/>
                    </a:moveTo>
                    <a:lnTo>
                      <a:pt x="16" y="5"/>
                    </a:lnTo>
                    <a:lnTo>
                      <a:pt x="9" y="0"/>
                    </a:lnTo>
                    <a:lnTo>
                      <a:pt x="0" y="2"/>
                    </a:lnTo>
                    <a:lnTo>
                      <a:pt x="9"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20" name="Freeform 3829">
                <a:extLst>
                  <a:ext uri="{FF2B5EF4-FFF2-40B4-BE49-F238E27FC236}">
                    <a16:creationId xmlns:a16="http://schemas.microsoft.com/office/drawing/2014/main" id="{CD0B5407-7D1F-40A6-AFF6-312A47341109}"/>
                  </a:ext>
                </a:extLst>
              </p:cNvPr>
              <p:cNvSpPr>
                <a:spLocks/>
              </p:cNvSpPr>
              <p:nvPr/>
            </p:nvSpPr>
            <p:spPr bwMode="auto">
              <a:xfrm>
                <a:off x="331" y="1430"/>
                <a:ext cx="17" cy="7"/>
              </a:xfrm>
              <a:custGeom>
                <a:avLst/>
                <a:gdLst>
                  <a:gd name="T0" fmla="*/ 17 w 17"/>
                  <a:gd name="T1" fmla="*/ 4 h 7"/>
                  <a:gd name="T2" fmla="*/ 9 w 17"/>
                  <a:gd name="T3" fmla="*/ 0 h 7"/>
                  <a:gd name="T4" fmla="*/ 0 w 17"/>
                  <a:gd name="T5" fmla="*/ 4 h 7"/>
                  <a:gd name="T6" fmla="*/ 9 w 17"/>
                  <a:gd name="T7" fmla="*/ 7 h 7"/>
                  <a:gd name="T8" fmla="*/ 17 w 17"/>
                  <a:gd name="T9" fmla="*/ 4 h 7"/>
                </a:gdLst>
                <a:ahLst/>
                <a:cxnLst>
                  <a:cxn ang="0">
                    <a:pos x="T0" y="T1"/>
                  </a:cxn>
                  <a:cxn ang="0">
                    <a:pos x="T2" y="T3"/>
                  </a:cxn>
                  <a:cxn ang="0">
                    <a:pos x="T4" y="T5"/>
                  </a:cxn>
                  <a:cxn ang="0">
                    <a:pos x="T6" y="T7"/>
                  </a:cxn>
                  <a:cxn ang="0">
                    <a:pos x="T8" y="T9"/>
                  </a:cxn>
                </a:cxnLst>
                <a:rect l="0" t="0" r="r" b="b"/>
                <a:pathLst>
                  <a:path w="17" h="7">
                    <a:moveTo>
                      <a:pt x="17" y="4"/>
                    </a:moveTo>
                    <a:lnTo>
                      <a:pt x="9" y="0"/>
                    </a:lnTo>
                    <a:lnTo>
                      <a:pt x="0" y="4"/>
                    </a:lnTo>
                    <a:lnTo>
                      <a:pt x="9" y="7"/>
                    </a:lnTo>
                    <a:lnTo>
                      <a:pt x="17" y="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21" name="Freeform 3830">
                <a:extLst>
                  <a:ext uri="{FF2B5EF4-FFF2-40B4-BE49-F238E27FC236}">
                    <a16:creationId xmlns:a16="http://schemas.microsoft.com/office/drawing/2014/main" id="{7DEEA1D3-C07E-4BE2-AACC-D51933698938}"/>
                  </a:ext>
                </a:extLst>
              </p:cNvPr>
              <p:cNvSpPr>
                <a:spLocks/>
              </p:cNvSpPr>
              <p:nvPr/>
            </p:nvSpPr>
            <p:spPr bwMode="auto">
              <a:xfrm>
                <a:off x="331" y="1430"/>
                <a:ext cx="17" cy="7"/>
              </a:xfrm>
              <a:custGeom>
                <a:avLst/>
                <a:gdLst>
                  <a:gd name="T0" fmla="*/ 17 w 17"/>
                  <a:gd name="T1" fmla="*/ 4 h 7"/>
                  <a:gd name="T2" fmla="*/ 9 w 17"/>
                  <a:gd name="T3" fmla="*/ 0 h 7"/>
                  <a:gd name="T4" fmla="*/ 0 w 17"/>
                  <a:gd name="T5" fmla="*/ 4 h 7"/>
                  <a:gd name="T6" fmla="*/ 9 w 17"/>
                  <a:gd name="T7" fmla="*/ 7 h 7"/>
                  <a:gd name="T8" fmla="*/ 17 w 17"/>
                  <a:gd name="T9" fmla="*/ 4 h 7"/>
                </a:gdLst>
                <a:ahLst/>
                <a:cxnLst>
                  <a:cxn ang="0">
                    <a:pos x="T0" y="T1"/>
                  </a:cxn>
                  <a:cxn ang="0">
                    <a:pos x="T2" y="T3"/>
                  </a:cxn>
                  <a:cxn ang="0">
                    <a:pos x="T4" y="T5"/>
                  </a:cxn>
                  <a:cxn ang="0">
                    <a:pos x="T6" y="T7"/>
                  </a:cxn>
                  <a:cxn ang="0">
                    <a:pos x="T8" y="T9"/>
                  </a:cxn>
                </a:cxnLst>
                <a:rect l="0" t="0" r="r" b="b"/>
                <a:pathLst>
                  <a:path w="17" h="7">
                    <a:moveTo>
                      <a:pt x="17" y="4"/>
                    </a:moveTo>
                    <a:lnTo>
                      <a:pt x="9" y="0"/>
                    </a:lnTo>
                    <a:lnTo>
                      <a:pt x="0" y="4"/>
                    </a:lnTo>
                    <a:lnTo>
                      <a:pt x="9" y="7"/>
                    </a:lnTo>
                    <a:lnTo>
                      <a:pt x="1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22" name="Freeform 3831">
                <a:extLst>
                  <a:ext uri="{FF2B5EF4-FFF2-40B4-BE49-F238E27FC236}">
                    <a16:creationId xmlns:a16="http://schemas.microsoft.com/office/drawing/2014/main" id="{B734404E-EC82-4575-B7AE-D918E89F27C0}"/>
                  </a:ext>
                </a:extLst>
              </p:cNvPr>
              <p:cNvSpPr>
                <a:spLocks/>
              </p:cNvSpPr>
              <p:nvPr/>
            </p:nvSpPr>
            <p:spPr bwMode="auto">
              <a:xfrm>
                <a:off x="489" y="1351"/>
                <a:ext cx="16" cy="7"/>
              </a:xfrm>
              <a:custGeom>
                <a:avLst/>
                <a:gdLst>
                  <a:gd name="T0" fmla="*/ 0 w 16"/>
                  <a:gd name="T1" fmla="*/ 5 h 7"/>
                  <a:gd name="T2" fmla="*/ 7 w 16"/>
                  <a:gd name="T3" fmla="*/ 7 h 7"/>
                  <a:gd name="T4" fmla="*/ 16 w 16"/>
                  <a:gd name="T5" fmla="*/ 5 h 7"/>
                  <a:gd name="T6" fmla="*/ 7 w 16"/>
                  <a:gd name="T7" fmla="*/ 0 h 7"/>
                  <a:gd name="T8" fmla="*/ 0 w 16"/>
                  <a:gd name="T9" fmla="*/ 5 h 7"/>
                </a:gdLst>
                <a:ahLst/>
                <a:cxnLst>
                  <a:cxn ang="0">
                    <a:pos x="T0" y="T1"/>
                  </a:cxn>
                  <a:cxn ang="0">
                    <a:pos x="T2" y="T3"/>
                  </a:cxn>
                  <a:cxn ang="0">
                    <a:pos x="T4" y="T5"/>
                  </a:cxn>
                  <a:cxn ang="0">
                    <a:pos x="T6" y="T7"/>
                  </a:cxn>
                  <a:cxn ang="0">
                    <a:pos x="T8" y="T9"/>
                  </a:cxn>
                </a:cxnLst>
                <a:rect l="0" t="0" r="r" b="b"/>
                <a:pathLst>
                  <a:path w="16" h="7">
                    <a:moveTo>
                      <a:pt x="0" y="5"/>
                    </a:moveTo>
                    <a:lnTo>
                      <a:pt x="7" y="7"/>
                    </a:lnTo>
                    <a:lnTo>
                      <a:pt x="16" y="5"/>
                    </a:lnTo>
                    <a:lnTo>
                      <a:pt x="7" y="0"/>
                    </a:lnTo>
                    <a:lnTo>
                      <a:pt x="0"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23" name="Freeform 3832">
                <a:extLst>
                  <a:ext uri="{FF2B5EF4-FFF2-40B4-BE49-F238E27FC236}">
                    <a16:creationId xmlns:a16="http://schemas.microsoft.com/office/drawing/2014/main" id="{5A25CB3F-285F-440F-8044-FDE59B8F461C}"/>
                  </a:ext>
                </a:extLst>
              </p:cNvPr>
              <p:cNvSpPr>
                <a:spLocks/>
              </p:cNvSpPr>
              <p:nvPr/>
            </p:nvSpPr>
            <p:spPr bwMode="auto">
              <a:xfrm>
                <a:off x="441" y="1375"/>
                <a:ext cx="17" cy="7"/>
              </a:xfrm>
              <a:custGeom>
                <a:avLst/>
                <a:gdLst>
                  <a:gd name="T0" fmla="*/ 0 w 17"/>
                  <a:gd name="T1" fmla="*/ 2 h 7"/>
                  <a:gd name="T2" fmla="*/ 7 w 17"/>
                  <a:gd name="T3" fmla="*/ 7 h 7"/>
                  <a:gd name="T4" fmla="*/ 17 w 17"/>
                  <a:gd name="T5" fmla="*/ 5 h 7"/>
                  <a:gd name="T6" fmla="*/ 7 w 17"/>
                  <a:gd name="T7" fmla="*/ 0 h 7"/>
                  <a:gd name="T8" fmla="*/ 0 w 17"/>
                  <a:gd name="T9" fmla="*/ 2 h 7"/>
                </a:gdLst>
                <a:ahLst/>
                <a:cxnLst>
                  <a:cxn ang="0">
                    <a:pos x="T0" y="T1"/>
                  </a:cxn>
                  <a:cxn ang="0">
                    <a:pos x="T2" y="T3"/>
                  </a:cxn>
                  <a:cxn ang="0">
                    <a:pos x="T4" y="T5"/>
                  </a:cxn>
                  <a:cxn ang="0">
                    <a:pos x="T6" y="T7"/>
                  </a:cxn>
                  <a:cxn ang="0">
                    <a:pos x="T8" y="T9"/>
                  </a:cxn>
                </a:cxnLst>
                <a:rect l="0" t="0" r="r" b="b"/>
                <a:pathLst>
                  <a:path w="17" h="7">
                    <a:moveTo>
                      <a:pt x="0" y="2"/>
                    </a:moveTo>
                    <a:lnTo>
                      <a:pt x="7" y="7"/>
                    </a:lnTo>
                    <a:lnTo>
                      <a:pt x="17" y="5"/>
                    </a:lnTo>
                    <a:lnTo>
                      <a:pt x="7" y="0"/>
                    </a:lnTo>
                    <a:lnTo>
                      <a:pt x="0" y="2"/>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24" name="Freeform 3833">
                <a:extLst>
                  <a:ext uri="{FF2B5EF4-FFF2-40B4-BE49-F238E27FC236}">
                    <a16:creationId xmlns:a16="http://schemas.microsoft.com/office/drawing/2014/main" id="{4DDF019E-6A05-4E7D-9ADC-45D4AB57CA26}"/>
                  </a:ext>
                </a:extLst>
              </p:cNvPr>
              <p:cNvSpPr>
                <a:spLocks/>
              </p:cNvSpPr>
              <p:nvPr/>
            </p:nvSpPr>
            <p:spPr bwMode="auto">
              <a:xfrm>
                <a:off x="441" y="1375"/>
                <a:ext cx="17" cy="7"/>
              </a:xfrm>
              <a:custGeom>
                <a:avLst/>
                <a:gdLst>
                  <a:gd name="T0" fmla="*/ 0 w 17"/>
                  <a:gd name="T1" fmla="*/ 2 h 7"/>
                  <a:gd name="T2" fmla="*/ 7 w 17"/>
                  <a:gd name="T3" fmla="*/ 7 h 7"/>
                  <a:gd name="T4" fmla="*/ 17 w 17"/>
                  <a:gd name="T5" fmla="*/ 5 h 7"/>
                  <a:gd name="T6" fmla="*/ 7 w 17"/>
                  <a:gd name="T7" fmla="*/ 0 h 7"/>
                  <a:gd name="T8" fmla="*/ 0 w 17"/>
                  <a:gd name="T9" fmla="*/ 2 h 7"/>
                </a:gdLst>
                <a:ahLst/>
                <a:cxnLst>
                  <a:cxn ang="0">
                    <a:pos x="T0" y="T1"/>
                  </a:cxn>
                  <a:cxn ang="0">
                    <a:pos x="T2" y="T3"/>
                  </a:cxn>
                  <a:cxn ang="0">
                    <a:pos x="T4" y="T5"/>
                  </a:cxn>
                  <a:cxn ang="0">
                    <a:pos x="T6" y="T7"/>
                  </a:cxn>
                  <a:cxn ang="0">
                    <a:pos x="T8" y="T9"/>
                  </a:cxn>
                </a:cxnLst>
                <a:rect l="0" t="0" r="r" b="b"/>
                <a:pathLst>
                  <a:path w="17" h="7">
                    <a:moveTo>
                      <a:pt x="0" y="2"/>
                    </a:moveTo>
                    <a:lnTo>
                      <a:pt x="7" y="7"/>
                    </a:lnTo>
                    <a:lnTo>
                      <a:pt x="17" y="5"/>
                    </a:lnTo>
                    <a:lnTo>
                      <a:pt x="7"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25" name="Freeform 3834">
                <a:extLst>
                  <a:ext uri="{FF2B5EF4-FFF2-40B4-BE49-F238E27FC236}">
                    <a16:creationId xmlns:a16="http://schemas.microsoft.com/office/drawing/2014/main" id="{64C76D6D-BFAE-4F13-9F5B-ADEFBDE47E8F}"/>
                  </a:ext>
                </a:extLst>
              </p:cNvPr>
              <p:cNvSpPr>
                <a:spLocks/>
              </p:cNvSpPr>
              <p:nvPr/>
            </p:nvSpPr>
            <p:spPr bwMode="auto">
              <a:xfrm>
                <a:off x="539" y="1325"/>
                <a:ext cx="14" cy="7"/>
              </a:xfrm>
              <a:custGeom>
                <a:avLst/>
                <a:gdLst>
                  <a:gd name="T0" fmla="*/ 9 w 14"/>
                  <a:gd name="T1" fmla="*/ 7 h 7"/>
                  <a:gd name="T2" fmla="*/ 12 w 14"/>
                  <a:gd name="T3" fmla="*/ 7 h 7"/>
                  <a:gd name="T4" fmla="*/ 14 w 14"/>
                  <a:gd name="T5" fmla="*/ 2 h 7"/>
                  <a:gd name="T6" fmla="*/ 9 w 14"/>
                  <a:gd name="T7" fmla="*/ 0 h 7"/>
                  <a:gd name="T8" fmla="*/ 0 w 14"/>
                  <a:gd name="T9" fmla="*/ 5 h 7"/>
                  <a:gd name="T10" fmla="*/ 9 w 14"/>
                  <a:gd name="T11" fmla="*/ 7 h 7"/>
                </a:gdLst>
                <a:ahLst/>
                <a:cxnLst>
                  <a:cxn ang="0">
                    <a:pos x="T0" y="T1"/>
                  </a:cxn>
                  <a:cxn ang="0">
                    <a:pos x="T2" y="T3"/>
                  </a:cxn>
                  <a:cxn ang="0">
                    <a:pos x="T4" y="T5"/>
                  </a:cxn>
                  <a:cxn ang="0">
                    <a:pos x="T6" y="T7"/>
                  </a:cxn>
                  <a:cxn ang="0">
                    <a:pos x="T8" y="T9"/>
                  </a:cxn>
                  <a:cxn ang="0">
                    <a:pos x="T10" y="T11"/>
                  </a:cxn>
                </a:cxnLst>
                <a:rect l="0" t="0" r="r" b="b"/>
                <a:pathLst>
                  <a:path w="14" h="7">
                    <a:moveTo>
                      <a:pt x="9" y="7"/>
                    </a:moveTo>
                    <a:lnTo>
                      <a:pt x="12" y="7"/>
                    </a:lnTo>
                    <a:lnTo>
                      <a:pt x="14" y="2"/>
                    </a:lnTo>
                    <a:lnTo>
                      <a:pt x="9" y="0"/>
                    </a:lnTo>
                    <a:lnTo>
                      <a:pt x="0" y="5"/>
                    </a:lnTo>
                    <a:lnTo>
                      <a:pt x="9" y="7"/>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26" name="Freeform 3835">
                <a:extLst>
                  <a:ext uri="{FF2B5EF4-FFF2-40B4-BE49-F238E27FC236}">
                    <a16:creationId xmlns:a16="http://schemas.microsoft.com/office/drawing/2014/main" id="{3FA2A95E-1BF0-430E-AD8A-A9C10BCE618D}"/>
                  </a:ext>
                </a:extLst>
              </p:cNvPr>
              <p:cNvSpPr>
                <a:spLocks/>
              </p:cNvSpPr>
              <p:nvPr/>
            </p:nvSpPr>
            <p:spPr bwMode="auto">
              <a:xfrm>
                <a:off x="436" y="1404"/>
                <a:ext cx="60" cy="30"/>
              </a:xfrm>
              <a:custGeom>
                <a:avLst/>
                <a:gdLst>
                  <a:gd name="T0" fmla="*/ 0 w 60"/>
                  <a:gd name="T1" fmla="*/ 26 h 30"/>
                  <a:gd name="T2" fmla="*/ 7 w 60"/>
                  <a:gd name="T3" fmla="*/ 30 h 30"/>
                  <a:gd name="T4" fmla="*/ 60 w 60"/>
                  <a:gd name="T5" fmla="*/ 4 h 30"/>
                  <a:gd name="T6" fmla="*/ 53 w 60"/>
                  <a:gd name="T7" fmla="*/ 0 h 30"/>
                  <a:gd name="T8" fmla="*/ 0 w 60"/>
                  <a:gd name="T9" fmla="*/ 26 h 30"/>
                </a:gdLst>
                <a:ahLst/>
                <a:cxnLst>
                  <a:cxn ang="0">
                    <a:pos x="T0" y="T1"/>
                  </a:cxn>
                  <a:cxn ang="0">
                    <a:pos x="T2" y="T3"/>
                  </a:cxn>
                  <a:cxn ang="0">
                    <a:pos x="T4" y="T5"/>
                  </a:cxn>
                  <a:cxn ang="0">
                    <a:pos x="T6" y="T7"/>
                  </a:cxn>
                  <a:cxn ang="0">
                    <a:pos x="T8" y="T9"/>
                  </a:cxn>
                </a:cxnLst>
                <a:rect l="0" t="0" r="r" b="b"/>
                <a:pathLst>
                  <a:path w="60" h="30">
                    <a:moveTo>
                      <a:pt x="0" y="26"/>
                    </a:moveTo>
                    <a:lnTo>
                      <a:pt x="7" y="30"/>
                    </a:lnTo>
                    <a:lnTo>
                      <a:pt x="60" y="4"/>
                    </a:lnTo>
                    <a:lnTo>
                      <a:pt x="53" y="0"/>
                    </a:lnTo>
                    <a:lnTo>
                      <a:pt x="0" y="26"/>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27" name="Freeform 3836">
                <a:extLst>
                  <a:ext uri="{FF2B5EF4-FFF2-40B4-BE49-F238E27FC236}">
                    <a16:creationId xmlns:a16="http://schemas.microsoft.com/office/drawing/2014/main" id="{3C4ABEEC-4248-432F-B070-D9C38EBE8708}"/>
                  </a:ext>
                </a:extLst>
              </p:cNvPr>
              <p:cNvSpPr>
                <a:spLocks/>
              </p:cNvSpPr>
              <p:nvPr/>
            </p:nvSpPr>
            <p:spPr bwMode="auto">
              <a:xfrm>
                <a:off x="436" y="1404"/>
                <a:ext cx="60" cy="30"/>
              </a:xfrm>
              <a:custGeom>
                <a:avLst/>
                <a:gdLst>
                  <a:gd name="T0" fmla="*/ 0 w 60"/>
                  <a:gd name="T1" fmla="*/ 26 h 30"/>
                  <a:gd name="T2" fmla="*/ 7 w 60"/>
                  <a:gd name="T3" fmla="*/ 30 h 30"/>
                  <a:gd name="T4" fmla="*/ 60 w 60"/>
                  <a:gd name="T5" fmla="*/ 4 h 30"/>
                  <a:gd name="T6" fmla="*/ 53 w 60"/>
                  <a:gd name="T7" fmla="*/ 0 h 30"/>
                  <a:gd name="T8" fmla="*/ 0 w 60"/>
                  <a:gd name="T9" fmla="*/ 26 h 30"/>
                </a:gdLst>
                <a:ahLst/>
                <a:cxnLst>
                  <a:cxn ang="0">
                    <a:pos x="T0" y="T1"/>
                  </a:cxn>
                  <a:cxn ang="0">
                    <a:pos x="T2" y="T3"/>
                  </a:cxn>
                  <a:cxn ang="0">
                    <a:pos x="T4" y="T5"/>
                  </a:cxn>
                  <a:cxn ang="0">
                    <a:pos x="T6" y="T7"/>
                  </a:cxn>
                  <a:cxn ang="0">
                    <a:pos x="T8" y="T9"/>
                  </a:cxn>
                </a:cxnLst>
                <a:rect l="0" t="0" r="r" b="b"/>
                <a:pathLst>
                  <a:path w="60" h="30">
                    <a:moveTo>
                      <a:pt x="0" y="26"/>
                    </a:moveTo>
                    <a:lnTo>
                      <a:pt x="7" y="30"/>
                    </a:lnTo>
                    <a:lnTo>
                      <a:pt x="60" y="4"/>
                    </a:lnTo>
                    <a:lnTo>
                      <a:pt x="53" y="0"/>
                    </a:lnTo>
                    <a:lnTo>
                      <a:pt x="0"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28" name="Freeform 3837">
                <a:extLst>
                  <a:ext uri="{FF2B5EF4-FFF2-40B4-BE49-F238E27FC236}">
                    <a16:creationId xmlns:a16="http://schemas.microsoft.com/office/drawing/2014/main" id="{EC01183A-67BD-4C3F-9393-CADD4658FBF1}"/>
                  </a:ext>
                </a:extLst>
              </p:cNvPr>
              <p:cNvSpPr>
                <a:spLocks/>
              </p:cNvSpPr>
              <p:nvPr/>
            </p:nvSpPr>
            <p:spPr bwMode="auto">
              <a:xfrm>
                <a:off x="496" y="1380"/>
                <a:ext cx="45" cy="24"/>
              </a:xfrm>
              <a:custGeom>
                <a:avLst/>
                <a:gdLst>
                  <a:gd name="T0" fmla="*/ 40 w 45"/>
                  <a:gd name="T1" fmla="*/ 0 h 24"/>
                  <a:gd name="T2" fmla="*/ 0 w 45"/>
                  <a:gd name="T3" fmla="*/ 19 h 24"/>
                  <a:gd name="T4" fmla="*/ 9 w 45"/>
                  <a:gd name="T5" fmla="*/ 24 h 24"/>
                  <a:gd name="T6" fmla="*/ 45 w 45"/>
                  <a:gd name="T7" fmla="*/ 4 h 24"/>
                  <a:gd name="T8" fmla="*/ 45 w 45"/>
                  <a:gd name="T9" fmla="*/ 2 h 24"/>
                  <a:gd name="T10" fmla="*/ 40 w 45"/>
                  <a:gd name="T11" fmla="*/ 0 h 24"/>
                </a:gdLst>
                <a:ahLst/>
                <a:cxnLst>
                  <a:cxn ang="0">
                    <a:pos x="T0" y="T1"/>
                  </a:cxn>
                  <a:cxn ang="0">
                    <a:pos x="T2" y="T3"/>
                  </a:cxn>
                  <a:cxn ang="0">
                    <a:pos x="T4" y="T5"/>
                  </a:cxn>
                  <a:cxn ang="0">
                    <a:pos x="T6" y="T7"/>
                  </a:cxn>
                  <a:cxn ang="0">
                    <a:pos x="T8" y="T9"/>
                  </a:cxn>
                  <a:cxn ang="0">
                    <a:pos x="T10" y="T11"/>
                  </a:cxn>
                </a:cxnLst>
                <a:rect l="0" t="0" r="r" b="b"/>
                <a:pathLst>
                  <a:path w="45" h="24">
                    <a:moveTo>
                      <a:pt x="40" y="0"/>
                    </a:moveTo>
                    <a:lnTo>
                      <a:pt x="0" y="19"/>
                    </a:lnTo>
                    <a:lnTo>
                      <a:pt x="9" y="24"/>
                    </a:lnTo>
                    <a:lnTo>
                      <a:pt x="45" y="4"/>
                    </a:lnTo>
                    <a:lnTo>
                      <a:pt x="45" y="2"/>
                    </a:lnTo>
                    <a:lnTo>
                      <a:pt x="40"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29" name="Freeform 3838">
                <a:extLst>
                  <a:ext uri="{FF2B5EF4-FFF2-40B4-BE49-F238E27FC236}">
                    <a16:creationId xmlns:a16="http://schemas.microsoft.com/office/drawing/2014/main" id="{A96E23F9-658F-4E82-A56F-174412ED655F}"/>
                  </a:ext>
                </a:extLst>
              </p:cNvPr>
              <p:cNvSpPr>
                <a:spLocks/>
              </p:cNvSpPr>
              <p:nvPr/>
            </p:nvSpPr>
            <p:spPr bwMode="auto">
              <a:xfrm>
                <a:off x="336" y="1458"/>
                <a:ext cx="50" cy="26"/>
              </a:xfrm>
              <a:custGeom>
                <a:avLst/>
                <a:gdLst>
                  <a:gd name="T0" fmla="*/ 50 w 50"/>
                  <a:gd name="T1" fmla="*/ 5 h 26"/>
                  <a:gd name="T2" fmla="*/ 43 w 50"/>
                  <a:gd name="T3" fmla="*/ 0 h 26"/>
                  <a:gd name="T4" fmla="*/ 0 w 50"/>
                  <a:gd name="T5" fmla="*/ 22 h 26"/>
                  <a:gd name="T6" fmla="*/ 9 w 50"/>
                  <a:gd name="T7" fmla="*/ 26 h 26"/>
                  <a:gd name="T8" fmla="*/ 50 w 50"/>
                  <a:gd name="T9" fmla="*/ 5 h 26"/>
                </a:gdLst>
                <a:ahLst/>
                <a:cxnLst>
                  <a:cxn ang="0">
                    <a:pos x="T0" y="T1"/>
                  </a:cxn>
                  <a:cxn ang="0">
                    <a:pos x="T2" y="T3"/>
                  </a:cxn>
                  <a:cxn ang="0">
                    <a:pos x="T4" y="T5"/>
                  </a:cxn>
                  <a:cxn ang="0">
                    <a:pos x="T6" y="T7"/>
                  </a:cxn>
                  <a:cxn ang="0">
                    <a:pos x="T8" y="T9"/>
                  </a:cxn>
                </a:cxnLst>
                <a:rect l="0" t="0" r="r" b="b"/>
                <a:pathLst>
                  <a:path w="50" h="26">
                    <a:moveTo>
                      <a:pt x="50" y="5"/>
                    </a:moveTo>
                    <a:lnTo>
                      <a:pt x="43" y="0"/>
                    </a:lnTo>
                    <a:lnTo>
                      <a:pt x="0" y="22"/>
                    </a:lnTo>
                    <a:lnTo>
                      <a:pt x="9" y="26"/>
                    </a:lnTo>
                    <a:lnTo>
                      <a:pt x="50"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0" name="Freeform 3839">
                <a:extLst>
                  <a:ext uri="{FF2B5EF4-FFF2-40B4-BE49-F238E27FC236}">
                    <a16:creationId xmlns:a16="http://schemas.microsoft.com/office/drawing/2014/main" id="{5900FE93-648D-441E-B954-3528C458D477}"/>
                  </a:ext>
                </a:extLst>
              </p:cNvPr>
              <p:cNvSpPr>
                <a:spLocks/>
              </p:cNvSpPr>
              <p:nvPr/>
            </p:nvSpPr>
            <p:spPr bwMode="auto">
              <a:xfrm>
                <a:off x="336" y="1458"/>
                <a:ext cx="50" cy="26"/>
              </a:xfrm>
              <a:custGeom>
                <a:avLst/>
                <a:gdLst>
                  <a:gd name="T0" fmla="*/ 50 w 50"/>
                  <a:gd name="T1" fmla="*/ 5 h 26"/>
                  <a:gd name="T2" fmla="*/ 43 w 50"/>
                  <a:gd name="T3" fmla="*/ 0 h 26"/>
                  <a:gd name="T4" fmla="*/ 0 w 50"/>
                  <a:gd name="T5" fmla="*/ 22 h 26"/>
                  <a:gd name="T6" fmla="*/ 9 w 50"/>
                  <a:gd name="T7" fmla="*/ 26 h 26"/>
                  <a:gd name="T8" fmla="*/ 50 w 50"/>
                  <a:gd name="T9" fmla="*/ 5 h 26"/>
                </a:gdLst>
                <a:ahLst/>
                <a:cxnLst>
                  <a:cxn ang="0">
                    <a:pos x="T0" y="T1"/>
                  </a:cxn>
                  <a:cxn ang="0">
                    <a:pos x="T2" y="T3"/>
                  </a:cxn>
                  <a:cxn ang="0">
                    <a:pos x="T4" y="T5"/>
                  </a:cxn>
                  <a:cxn ang="0">
                    <a:pos x="T6" y="T7"/>
                  </a:cxn>
                  <a:cxn ang="0">
                    <a:pos x="T8" y="T9"/>
                  </a:cxn>
                </a:cxnLst>
                <a:rect l="0" t="0" r="r" b="b"/>
                <a:pathLst>
                  <a:path w="50" h="26">
                    <a:moveTo>
                      <a:pt x="50" y="5"/>
                    </a:moveTo>
                    <a:lnTo>
                      <a:pt x="43" y="0"/>
                    </a:lnTo>
                    <a:lnTo>
                      <a:pt x="0" y="22"/>
                    </a:lnTo>
                    <a:lnTo>
                      <a:pt x="9" y="26"/>
                    </a:lnTo>
                    <a:lnTo>
                      <a:pt x="5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1" name="Freeform 3840">
                <a:extLst>
                  <a:ext uri="{FF2B5EF4-FFF2-40B4-BE49-F238E27FC236}">
                    <a16:creationId xmlns:a16="http://schemas.microsoft.com/office/drawing/2014/main" id="{61BE66F6-F985-4144-8F28-D6636B64160A}"/>
                  </a:ext>
                </a:extLst>
              </p:cNvPr>
              <p:cNvSpPr>
                <a:spLocks/>
              </p:cNvSpPr>
              <p:nvPr/>
            </p:nvSpPr>
            <p:spPr bwMode="auto">
              <a:xfrm>
                <a:off x="252" y="1508"/>
                <a:ext cx="36" cy="22"/>
              </a:xfrm>
              <a:custGeom>
                <a:avLst/>
                <a:gdLst>
                  <a:gd name="T0" fmla="*/ 26 w 36"/>
                  <a:gd name="T1" fmla="*/ 0 h 22"/>
                  <a:gd name="T2" fmla="*/ 0 w 36"/>
                  <a:gd name="T3" fmla="*/ 12 h 22"/>
                  <a:gd name="T4" fmla="*/ 2 w 36"/>
                  <a:gd name="T5" fmla="*/ 22 h 22"/>
                  <a:gd name="T6" fmla="*/ 36 w 36"/>
                  <a:gd name="T7" fmla="*/ 5 h 22"/>
                  <a:gd name="T8" fmla="*/ 26 w 36"/>
                  <a:gd name="T9" fmla="*/ 0 h 22"/>
                </a:gdLst>
                <a:ahLst/>
                <a:cxnLst>
                  <a:cxn ang="0">
                    <a:pos x="T0" y="T1"/>
                  </a:cxn>
                  <a:cxn ang="0">
                    <a:pos x="T2" y="T3"/>
                  </a:cxn>
                  <a:cxn ang="0">
                    <a:pos x="T4" y="T5"/>
                  </a:cxn>
                  <a:cxn ang="0">
                    <a:pos x="T6" y="T7"/>
                  </a:cxn>
                  <a:cxn ang="0">
                    <a:pos x="T8" y="T9"/>
                  </a:cxn>
                </a:cxnLst>
                <a:rect l="0" t="0" r="r" b="b"/>
                <a:pathLst>
                  <a:path w="36" h="22">
                    <a:moveTo>
                      <a:pt x="26" y="0"/>
                    </a:moveTo>
                    <a:lnTo>
                      <a:pt x="0" y="12"/>
                    </a:lnTo>
                    <a:lnTo>
                      <a:pt x="2" y="22"/>
                    </a:lnTo>
                    <a:lnTo>
                      <a:pt x="36" y="5"/>
                    </a:lnTo>
                    <a:lnTo>
                      <a:pt x="26"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2" name="Freeform 3841">
                <a:extLst>
                  <a:ext uri="{FF2B5EF4-FFF2-40B4-BE49-F238E27FC236}">
                    <a16:creationId xmlns:a16="http://schemas.microsoft.com/office/drawing/2014/main" id="{132EEE4E-D07A-4C70-90A3-0DBC6E9E6555}"/>
                  </a:ext>
                </a:extLst>
              </p:cNvPr>
              <p:cNvSpPr>
                <a:spLocks/>
              </p:cNvSpPr>
              <p:nvPr/>
            </p:nvSpPr>
            <p:spPr bwMode="auto">
              <a:xfrm>
                <a:off x="288" y="1484"/>
                <a:ext cx="48" cy="24"/>
              </a:xfrm>
              <a:custGeom>
                <a:avLst/>
                <a:gdLst>
                  <a:gd name="T0" fmla="*/ 48 w 48"/>
                  <a:gd name="T1" fmla="*/ 5 h 24"/>
                  <a:gd name="T2" fmla="*/ 38 w 48"/>
                  <a:gd name="T3" fmla="*/ 0 h 24"/>
                  <a:gd name="T4" fmla="*/ 0 w 48"/>
                  <a:gd name="T5" fmla="*/ 19 h 24"/>
                  <a:gd name="T6" fmla="*/ 9 w 48"/>
                  <a:gd name="T7" fmla="*/ 24 h 24"/>
                  <a:gd name="T8" fmla="*/ 48 w 48"/>
                  <a:gd name="T9" fmla="*/ 5 h 24"/>
                </a:gdLst>
                <a:ahLst/>
                <a:cxnLst>
                  <a:cxn ang="0">
                    <a:pos x="T0" y="T1"/>
                  </a:cxn>
                  <a:cxn ang="0">
                    <a:pos x="T2" y="T3"/>
                  </a:cxn>
                  <a:cxn ang="0">
                    <a:pos x="T4" y="T5"/>
                  </a:cxn>
                  <a:cxn ang="0">
                    <a:pos x="T6" y="T7"/>
                  </a:cxn>
                  <a:cxn ang="0">
                    <a:pos x="T8" y="T9"/>
                  </a:cxn>
                </a:cxnLst>
                <a:rect l="0" t="0" r="r" b="b"/>
                <a:pathLst>
                  <a:path w="48" h="24">
                    <a:moveTo>
                      <a:pt x="48" y="5"/>
                    </a:moveTo>
                    <a:lnTo>
                      <a:pt x="38" y="0"/>
                    </a:lnTo>
                    <a:lnTo>
                      <a:pt x="0" y="19"/>
                    </a:lnTo>
                    <a:lnTo>
                      <a:pt x="9" y="24"/>
                    </a:lnTo>
                    <a:lnTo>
                      <a:pt x="48"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3" name="Freeform 3842">
                <a:extLst>
                  <a:ext uri="{FF2B5EF4-FFF2-40B4-BE49-F238E27FC236}">
                    <a16:creationId xmlns:a16="http://schemas.microsoft.com/office/drawing/2014/main" id="{62F20675-8E85-4D63-B30D-4DC9FF09D675}"/>
                  </a:ext>
                </a:extLst>
              </p:cNvPr>
              <p:cNvSpPr>
                <a:spLocks/>
              </p:cNvSpPr>
              <p:nvPr/>
            </p:nvSpPr>
            <p:spPr bwMode="auto">
              <a:xfrm>
                <a:off x="288" y="1484"/>
                <a:ext cx="48" cy="24"/>
              </a:xfrm>
              <a:custGeom>
                <a:avLst/>
                <a:gdLst>
                  <a:gd name="T0" fmla="*/ 48 w 48"/>
                  <a:gd name="T1" fmla="*/ 5 h 24"/>
                  <a:gd name="T2" fmla="*/ 38 w 48"/>
                  <a:gd name="T3" fmla="*/ 0 h 24"/>
                  <a:gd name="T4" fmla="*/ 0 w 48"/>
                  <a:gd name="T5" fmla="*/ 19 h 24"/>
                  <a:gd name="T6" fmla="*/ 9 w 48"/>
                  <a:gd name="T7" fmla="*/ 24 h 24"/>
                  <a:gd name="T8" fmla="*/ 48 w 48"/>
                  <a:gd name="T9" fmla="*/ 5 h 24"/>
                </a:gdLst>
                <a:ahLst/>
                <a:cxnLst>
                  <a:cxn ang="0">
                    <a:pos x="T0" y="T1"/>
                  </a:cxn>
                  <a:cxn ang="0">
                    <a:pos x="T2" y="T3"/>
                  </a:cxn>
                  <a:cxn ang="0">
                    <a:pos x="T4" y="T5"/>
                  </a:cxn>
                  <a:cxn ang="0">
                    <a:pos x="T6" y="T7"/>
                  </a:cxn>
                  <a:cxn ang="0">
                    <a:pos x="T8" y="T9"/>
                  </a:cxn>
                </a:cxnLst>
                <a:rect l="0" t="0" r="r" b="b"/>
                <a:pathLst>
                  <a:path w="48" h="24">
                    <a:moveTo>
                      <a:pt x="48" y="5"/>
                    </a:moveTo>
                    <a:lnTo>
                      <a:pt x="38" y="0"/>
                    </a:lnTo>
                    <a:lnTo>
                      <a:pt x="0" y="19"/>
                    </a:lnTo>
                    <a:lnTo>
                      <a:pt x="9" y="24"/>
                    </a:lnTo>
                    <a:lnTo>
                      <a:pt x="48"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4" name="Freeform 3843">
                <a:extLst>
                  <a:ext uri="{FF2B5EF4-FFF2-40B4-BE49-F238E27FC236}">
                    <a16:creationId xmlns:a16="http://schemas.microsoft.com/office/drawing/2014/main" id="{E56B5E68-4165-4979-8DBB-783A08316FED}"/>
                  </a:ext>
                </a:extLst>
              </p:cNvPr>
              <p:cNvSpPr>
                <a:spLocks/>
              </p:cNvSpPr>
              <p:nvPr/>
            </p:nvSpPr>
            <p:spPr bwMode="auto">
              <a:xfrm>
                <a:off x="388" y="1434"/>
                <a:ext cx="48" cy="24"/>
              </a:xfrm>
              <a:custGeom>
                <a:avLst/>
                <a:gdLst>
                  <a:gd name="T0" fmla="*/ 7 w 48"/>
                  <a:gd name="T1" fmla="*/ 24 h 24"/>
                  <a:gd name="T2" fmla="*/ 48 w 48"/>
                  <a:gd name="T3" fmla="*/ 5 h 24"/>
                  <a:gd name="T4" fmla="*/ 38 w 48"/>
                  <a:gd name="T5" fmla="*/ 0 h 24"/>
                  <a:gd name="T6" fmla="*/ 0 w 48"/>
                  <a:gd name="T7" fmla="*/ 19 h 24"/>
                  <a:gd name="T8" fmla="*/ 7 w 48"/>
                  <a:gd name="T9" fmla="*/ 24 h 24"/>
                </a:gdLst>
                <a:ahLst/>
                <a:cxnLst>
                  <a:cxn ang="0">
                    <a:pos x="T0" y="T1"/>
                  </a:cxn>
                  <a:cxn ang="0">
                    <a:pos x="T2" y="T3"/>
                  </a:cxn>
                  <a:cxn ang="0">
                    <a:pos x="T4" y="T5"/>
                  </a:cxn>
                  <a:cxn ang="0">
                    <a:pos x="T6" y="T7"/>
                  </a:cxn>
                  <a:cxn ang="0">
                    <a:pos x="T8" y="T9"/>
                  </a:cxn>
                </a:cxnLst>
                <a:rect l="0" t="0" r="r" b="b"/>
                <a:pathLst>
                  <a:path w="48" h="24">
                    <a:moveTo>
                      <a:pt x="7" y="24"/>
                    </a:moveTo>
                    <a:lnTo>
                      <a:pt x="48" y="5"/>
                    </a:lnTo>
                    <a:lnTo>
                      <a:pt x="38" y="0"/>
                    </a:lnTo>
                    <a:lnTo>
                      <a:pt x="0" y="19"/>
                    </a:lnTo>
                    <a:lnTo>
                      <a:pt x="7" y="2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5" name="Freeform 3844">
                <a:extLst>
                  <a:ext uri="{FF2B5EF4-FFF2-40B4-BE49-F238E27FC236}">
                    <a16:creationId xmlns:a16="http://schemas.microsoft.com/office/drawing/2014/main" id="{35B381D0-1665-44EA-A79B-5A1CD9AB58B5}"/>
                  </a:ext>
                </a:extLst>
              </p:cNvPr>
              <p:cNvSpPr>
                <a:spLocks/>
              </p:cNvSpPr>
              <p:nvPr/>
            </p:nvSpPr>
            <p:spPr bwMode="auto">
              <a:xfrm>
                <a:off x="388" y="1434"/>
                <a:ext cx="48" cy="24"/>
              </a:xfrm>
              <a:custGeom>
                <a:avLst/>
                <a:gdLst>
                  <a:gd name="T0" fmla="*/ 7 w 48"/>
                  <a:gd name="T1" fmla="*/ 24 h 24"/>
                  <a:gd name="T2" fmla="*/ 48 w 48"/>
                  <a:gd name="T3" fmla="*/ 5 h 24"/>
                  <a:gd name="T4" fmla="*/ 38 w 48"/>
                  <a:gd name="T5" fmla="*/ 0 h 24"/>
                  <a:gd name="T6" fmla="*/ 0 w 48"/>
                  <a:gd name="T7" fmla="*/ 19 h 24"/>
                  <a:gd name="T8" fmla="*/ 7 w 48"/>
                  <a:gd name="T9" fmla="*/ 24 h 24"/>
                </a:gdLst>
                <a:ahLst/>
                <a:cxnLst>
                  <a:cxn ang="0">
                    <a:pos x="T0" y="T1"/>
                  </a:cxn>
                  <a:cxn ang="0">
                    <a:pos x="T2" y="T3"/>
                  </a:cxn>
                  <a:cxn ang="0">
                    <a:pos x="T4" y="T5"/>
                  </a:cxn>
                  <a:cxn ang="0">
                    <a:pos x="T6" y="T7"/>
                  </a:cxn>
                  <a:cxn ang="0">
                    <a:pos x="T8" y="T9"/>
                  </a:cxn>
                </a:cxnLst>
                <a:rect l="0" t="0" r="r" b="b"/>
                <a:pathLst>
                  <a:path w="48" h="24">
                    <a:moveTo>
                      <a:pt x="7" y="24"/>
                    </a:moveTo>
                    <a:lnTo>
                      <a:pt x="48" y="5"/>
                    </a:lnTo>
                    <a:lnTo>
                      <a:pt x="38" y="0"/>
                    </a:lnTo>
                    <a:lnTo>
                      <a:pt x="0" y="19"/>
                    </a:lnTo>
                    <a:lnTo>
                      <a:pt x="7"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6" name="Freeform 3845">
                <a:extLst>
                  <a:ext uri="{FF2B5EF4-FFF2-40B4-BE49-F238E27FC236}">
                    <a16:creationId xmlns:a16="http://schemas.microsoft.com/office/drawing/2014/main" id="{148FBBFD-AC1F-404C-B3AF-7F89A68C33B0}"/>
                  </a:ext>
                </a:extLst>
              </p:cNvPr>
              <p:cNvSpPr>
                <a:spLocks/>
              </p:cNvSpPr>
              <p:nvPr/>
            </p:nvSpPr>
            <p:spPr bwMode="auto">
              <a:xfrm>
                <a:off x="326" y="1480"/>
                <a:ext cx="19" cy="9"/>
              </a:xfrm>
              <a:custGeom>
                <a:avLst/>
                <a:gdLst>
                  <a:gd name="T0" fmla="*/ 10 w 19"/>
                  <a:gd name="T1" fmla="*/ 0 h 9"/>
                  <a:gd name="T2" fmla="*/ 0 w 19"/>
                  <a:gd name="T3" fmla="*/ 4 h 9"/>
                  <a:gd name="T4" fmla="*/ 10 w 19"/>
                  <a:gd name="T5" fmla="*/ 9 h 9"/>
                  <a:gd name="T6" fmla="*/ 19 w 19"/>
                  <a:gd name="T7" fmla="*/ 4 h 9"/>
                  <a:gd name="T8" fmla="*/ 10 w 19"/>
                  <a:gd name="T9" fmla="*/ 0 h 9"/>
                </a:gdLst>
                <a:ahLst/>
                <a:cxnLst>
                  <a:cxn ang="0">
                    <a:pos x="T0" y="T1"/>
                  </a:cxn>
                  <a:cxn ang="0">
                    <a:pos x="T2" y="T3"/>
                  </a:cxn>
                  <a:cxn ang="0">
                    <a:pos x="T4" y="T5"/>
                  </a:cxn>
                  <a:cxn ang="0">
                    <a:pos x="T6" y="T7"/>
                  </a:cxn>
                  <a:cxn ang="0">
                    <a:pos x="T8" y="T9"/>
                  </a:cxn>
                </a:cxnLst>
                <a:rect l="0" t="0" r="r" b="b"/>
                <a:pathLst>
                  <a:path w="19" h="9">
                    <a:moveTo>
                      <a:pt x="10" y="0"/>
                    </a:moveTo>
                    <a:lnTo>
                      <a:pt x="0" y="4"/>
                    </a:lnTo>
                    <a:lnTo>
                      <a:pt x="10" y="9"/>
                    </a:lnTo>
                    <a:lnTo>
                      <a:pt x="19" y="4"/>
                    </a:lnTo>
                    <a:lnTo>
                      <a:pt x="10"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7" name="Freeform 3846">
                <a:extLst>
                  <a:ext uri="{FF2B5EF4-FFF2-40B4-BE49-F238E27FC236}">
                    <a16:creationId xmlns:a16="http://schemas.microsoft.com/office/drawing/2014/main" id="{F4023A41-59A1-4797-8E43-37CB4EA13FB1}"/>
                  </a:ext>
                </a:extLst>
              </p:cNvPr>
              <p:cNvSpPr>
                <a:spLocks/>
              </p:cNvSpPr>
              <p:nvPr/>
            </p:nvSpPr>
            <p:spPr bwMode="auto">
              <a:xfrm>
                <a:off x="326" y="1480"/>
                <a:ext cx="19" cy="9"/>
              </a:xfrm>
              <a:custGeom>
                <a:avLst/>
                <a:gdLst>
                  <a:gd name="T0" fmla="*/ 10 w 19"/>
                  <a:gd name="T1" fmla="*/ 0 h 9"/>
                  <a:gd name="T2" fmla="*/ 0 w 19"/>
                  <a:gd name="T3" fmla="*/ 4 h 9"/>
                  <a:gd name="T4" fmla="*/ 10 w 19"/>
                  <a:gd name="T5" fmla="*/ 9 h 9"/>
                  <a:gd name="T6" fmla="*/ 19 w 19"/>
                  <a:gd name="T7" fmla="*/ 4 h 9"/>
                  <a:gd name="T8" fmla="*/ 10 w 19"/>
                  <a:gd name="T9" fmla="*/ 0 h 9"/>
                </a:gdLst>
                <a:ahLst/>
                <a:cxnLst>
                  <a:cxn ang="0">
                    <a:pos x="T0" y="T1"/>
                  </a:cxn>
                  <a:cxn ang="0">
                    <a:pos x="T2" y="T3"/>
                  </a:cxn>
                  <a:cxn ang="0">
                    <a:pos x="T4" y="T5"/>
                  </a:cxn>
                  <a:cxn ang="0">
                    <a:pos x="T6" y="T7"/>
                  </a:cxn>
                  <a:cxn ang="0">
                    <a:pos x="T8" y="T9"/>
                  </a:cxn>
                </a:cxnLst>
                <a:rect l="0" t="0" r="r" b="b"/>
                <a:pathLst>
                  <a:path w="19" h="9">
                    <a:moveTo>
                      <a:pt x="10" y="0"/>
                    </a:moveTo>
                    <a:lnTo>
                      <a:pt x="0" y="4"/>
                    </a:lnTo>
                    <a:lnTo>
                      <a:pt x="10" y="9"/>
                    </a:lnTo>
                    <a:lnTo>
                      <a:pt x="19" y="4"/>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8" name="Freeform 3847">
                <a:extLst>
                  <a:ext uri="{FF2B5EF4-FFF2-40B4-BE49-F238E27FC236}">
                    <a16:creationId xmlns:a16="http://schemas.microsoft.com/office/drawing/2014/main" id="{F83B1E0D-F0B5-4218-972A-1E412433C397}"/>
                  </a:ext>
                </a:extLst>
              </p:cNvPr>
              <p:cNvSpPr>
                <a:spLocks/>
              </p:cNvSpPr>
              <p:nvPr/>
            </p:nvSpPr>
            <p:spPr bwMode="auto">
              <a:xfrm>
                <a:off x="278" y="1503"/>
                <a:ext cx="19" cy="10"/>
              </a:xfrm>
              <a:custGeom>
                <a:avLst/>
                <a:gdLst>
                  <a:gd name="T0" fmla="*/ 19 w 19"/>
                  <a:gd name="T1" fmla="*/ 5 h 10"/>
                  <a:gd name="T2" fmla="*/ 10 w 19"/>
                  <a:gd name="T3" fmla="*/ 0 h 10"/>
                  <a:gd name="T4" fmla="*/ 0 w 19"/>
                  <a:gd name="T5" fmla="*/ 5 h 10"/>
                  <a:gd name="T6" fmla="*/ 10 w 19"/>
                  <a:gd name="T7" fmla="*/ 10 h 10"/>
                  <a:gd name="T8" fmla="*/ 19 w 19"/>
                  <a:gd name="T9" fmla="*/ 5 h 10"/>
                </a:gdLst>
                <a:ahLst/>
                <a:cxnLst>
                  <a:cxn ang="0">
                    <a:pos x="T0" y="T1"/>
                  </a:cxn>
                  <a:cxn ang="0">
                    <a:pos x="T2" y="T3"/>
                  </a:cxn>
                  <a:cxn ang="0">
                    <a:pos x="T4" y="T5"/>
                  </a:cxn>
                  <a:cxn ang="0">
                    <a:pos x="T6" y="T7"/>
                  </a:cxn>
                  <a:cxn ang="0">
                    <a:pos x="T8" y="T9"/>
                  </a:cxn>
                </a:cxnLst>
                <a:rect l="0" t="0" r="r" b="b"/>
                <a:pathLst>
                  <a:path w="19" h="10">
                    <a:moveTo>
                      <a:pt x="19" y="5"/>
                    </a:moveTo>
                    <a:lnTo>
                      <a:pt x="10" y="0"/>
                    </a:lnTo>
                    <a:lnTo>
                      <a:pt x="0" y="5"/>
                    </a:lnTo>
                    <a:lnTo>
                      <a:pt x="10" y="10"/>
                    </a:lnTo>
                    <a:lnTo>
                      <a:pt x="19"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9" name="Freeform 3848">
                <a:extLst>
                  <a:ext uri="{FF2B5EF4-FFF2-40B4-BE49-F238E27FC236}">
                    <a16:creationId xmlns:a16="http://schemas.microsoft.com/office/drawing/2014/main" id="{22B08EC5-C161-4015-8A67-E862608F9E89}"/>
                  </a:ext>
                </a:extLst>
              </p:cNvPr>
              <p:cNvSpPr>
                <a:spLocks/>
              </p:cNvSpPr>
              <p:nvPr/>
            </p:nvSpPr>
            <p:spPr bwMode="auto">
              <a:xfrm>
                <a:off x="426" y="1430"/>
                <a:ext cx="17" cy="9"/>
              </a:xfrm>
              <a:custGeom>
                <a:avLst/>
                <a:gdLst>
                  <a:gd name="T0" fmla="*/ 10 w 17"/>
                  <a:gd name="T1" fmla="*/ 9 h 9"/>
                  <a:gd name="T2" fmla="*/ 17 w 17"/>
                  <a:gd name="T3" fmla="*/ 4 h 9"/>
                  <a:gd name="T4" fmla="*/ 10 w 17"/>
                  <a:gd name="T5" fmla="*/ 0 h 9"/>
                  <a:gd name="T6" fmla="*/ 0 w 17"/>
                  <a:gd name="T7" fmla="*/ 4 h 9"/>
                  <a:gd name="T8" fmla="*/ 10 w 17"/>
                  <a:gd name="T9" fmla="*/ 9 h 9"/>
                </a:gdLst>
                <a:ahLst/>
                <a:cxnLst>
                  <a:cxn ang="0">
                    <a:pos x="T0" y="T1"/>
                  </a:cxn>
                  <a:cxn ang="0">
                    <a:pos x="T2" y="T3"/>
                  </a:cxn>
                  <a:cxn ang="0">
                    <a:pos x="T4" y="T5"/>
                  </a:cxn>
                  <a:cxn ang="0">
                    <a:pos x="T6" y="T7"/>
                  </a:cxn>
                  <a:cxn ang="0">
                    <a:pos x="T8" y="T9"/>
                  </a:cxn>
                </a:cxnLst>
                <a:rect l="0" t="0" r="r" b="b"/>
                <a:pathLst>
                  <a:path w="17" h="9">
                    <a:moveTo>
                      <a:pt x="10" y="9"/>
                    </a:moveTo>
                    <a:lnTo>
                      <a:pt x="17" y="4"/>
                    </a:lnTo>
                    <a:lnTo>
                      <a:pt x="10" y="0"/>
                    </a:lnTo>
                    <a:lnTo>
                      <a:pt x="0" y="4"/>
                    </a:lnTo>
                    <a:lnTo>
                      <a:pt x="10" y="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0" name="Freeform 3849">
                <a:extLst>
                  <a:ext uri="{FF2B5EF4-FFF2-40B4-BE49-F238E27FC236}">
                    <a16:creationId xmlns:a16="http://schemas.microsoft.com/office/drawing/2014/main" id="{B6EE3F77-2474-42B6-9F87-5ACC32720BD5}"/>
                  </a:ext>
                </a:extLst>
              </p:cNvPr>
              <p:cNvSpPr>
                <a:spLocks/>
              </p:cNvSpPr>
              <p:nvPr/>
            </p:nvSpPr>
            <p:spPr bwMode="auto">
              <a:xfrm>
                <a:off x="426" y="1430"/>
                <a:ext cx="17" cy="9"/>
              </a:xfrm>
              <a:custGeom>
                <a:avLst/>
                <a:gdLst>
                  <a:gd name="T0" fmla="*/ 10 w 17"/>
                  <a:gd name="T1" fmla="*/ 9 h 9"/>
                  <a:gd name="T2" fmla="*/ 17 w 17"/>
                  <a:gd name="T3" fmla="*/ 4 h 9"/>
                  <a:gd name="T4" fmla="*/ 10 w 17"/>
                  <a:gd name="T5" fmla="*/ 0 h 9"/>
                  <a:gd name="T6" fmla="*/ 0 w 17"/>
                  <a:gd name="T7" fmla="*/ 4 h 9"/>
                  <a:gd name="T8" fmla="*/ 10 w 17"/>
                  <a:gd name="T9" fmla="*/ 9 h 9"/>
                </a:gdLst>
                <a:ahLst/>
                <a:cxnLst>
                  <a:cxn ang="0">
                    <a:pos x="T0" y="T1"/>
                  </a:cxn>
                  <a:cxn ang="0">
                    <a:pos x="T2" y="T3"/>
                  </a:cxn>
                  <a:cxn ang="0">
                    <a:pos x="T4" y="T5"/>
                  </a:cxn>
                  <a:cxn ang="0">
                    <a:pos x="T6" y="T7"/>
                  </a:cxn>
                  <a:cxn ang="0">
                    <a:pos x="T8" y="T9"/>
                  </a:cxn>
                </a:cxnLst>
                <a:rect l="0" t="0" r="r" b="b"/>
                <a:pathLst>
                  <a:path w="17" h="9">
                    <a:moveTo>
                      <a:pt x="10" y="9"/>
                    </a:moveTo>
                    <a:lnTo>
                      <a:pt x="17" y="4"/>
                    </a:lnTo>
                    <a:lnTo>
                      <a:pt x="10" y="0"/>
                    </a:lnTo>
                    <a:lnTo>
                      <a:pt x="0" y="4"/>
                    </a:lnTo>
                    <a:lnTo>
                      <a:pt x="1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1" name="Freeform 3850">
                <a:extLst>
                  <a:ext uri="{FF2B5EF4-FFF2-40B4-BE49-F238E27FC236}">
                    <a16:creationId xmlns:a16="http://schemas.microsoft.com/office/drawing/2014/main" id="{B4FC6D63-AB71-441C-BBFA-AFB5560272D4}"/>
                  </a:ext>
                </a:extLst>
              </p:cNvPr>
              <p:cNvSpPr>
                <a:spLocks/>
              </p:cNvSpPr>
              <p:nvPr/>
            </p:nvSpPr>
            <p:spPr bwMode="auto">
              <a:xfrm>
                <a:off x="379" y="1453"/>
                <a:ext cx="16" cy="10"/>
              </a:xfrm>
              <a:custGeom>
                <a:avLst/>
                <a:gdLst>
                  <a:gd name="T0" fmla="*/ 7 w 16"/>
                  <a:gd name="T1" fmla="*/ 10 h 10"/>
                  <a:gd name="T2" fmla="*/ 16 w 16"/>
                  <a:gd name="T3" fmla="*/ 5 h 10"/>
                  <a:gd name="T4" fmla="*/ 9 w 16"/>
                  <a:gd name="T5" fmla="*/ 0 h 10"/>
                  <a:gd name="T6" fmla="*/ 0 w 16"/>
                  <a:gd name="T7" fmla="*/ 5 h 10"/>
                  <a:gd name="T8" fmla="*/ 7 w 16"/>
                  <a:gd name="T9" fmla="*/ 10 h 10"/>
                </a:gdLst>
                <a:ahLst/>
                <a:cxnLst>
                  <a:cxn ang="0">
                    <a:pos x="T0" y="T1"/>
                  </a:cxn>
                  <a:cxn ang="0">
                    <a:pos x="T2" y="T3"/>
                  </a:cxn>
                  <a:cxn ang="0">
                    <a:pos x="T4" y="T5"/>
                  </a:cxn>
                  <a:cxn ang="0">
                    <a:pos x="T6" y="T7"/>
                  </a:cxn>
                  <a:cxn ang="0">
                    <a:pos x="T8" y="T9"/>
                  </a:cxn>
                </a:cxnLst>
                <a:rect l="0" t="0" r="r" b="b"/>
                <a:pathLst>
                  <a:path w="16" h="10">
                    <a:moveTo>
                      <a:pt x="7" y="10"/>
                    </a:moveTo>
                    <a:lnTo>
                      <a:pt x="16" y="5"/>
                    </a:lnTo>
                    <a:lnTo>
                      <a:pt x="9" y="0"/>
                    </a:lnTo>
                    <a:lnTo>
                      <a:pt x="0" y="5"/>
                    </a:lnTo>
                    <a:lnTo>
                      <a:pt x="7" y="1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2" name="Freeform 3851">
                <a:extLst>
                  <a:ext uri="{FF2B5EF4-FFF2-40B4-BE49-F238E27FC236}">
                    <a16:creationId xmlns:a16="http://schemas.microsoft.com/office/drawing/2014/main" id="{E4C47BEC-68B0-46F2-9EAD-210A9974576D}"/>
                  </a:ext>
                </a:extLst>
              </p:cNvPr>
              <p:cNvSpPr>
                <a:spLocks/>
              </p:cNvSpPr>
              <p:nvPr/>
            </p:nvSpPr>
            <p:spPr bwMode="auto">
              <a:xfrm>
                <a:off x="379" y="1453"/>
                <a:ext cx="16" cy="10"/>
              </a:xfrm>
              <a:custGeom>
                <a:avLst/>
                <a:gdLst>
                  <a:gd name="T0" fmla="*/ 7 w 16"/>
                  <a:gd name="T1" fmla="*/ 10 h 10"/>
                  <a:gd name="T2" fmla="*/ 16 w 16"/>
                  <a:gd name="T3" fmla="*/ 5 h 10"/>
                  <a:gd name="T4" fmla="*/ 9 w 16"/>
                  <a:gd name="T5" fmla="*/ 0 h 10"/>
                  <a:gd name="T6" fmla="*/ 0 w 16"/>
                  <a:gd name="T7" fmla="*/ 5 h 10"/>
                  <a:gd name="T8" fmla="*/ 7 w 16"/>
                  <a:gd name="T9" fmla="*/ 10 h 10"/>
                </a:gdLst>
                <a:ahLst/>
                <a:cxnLst>
                  <a:cxn ang="0">
                    <a:pos x="T0" y="T1"/>
                  </a:cxn>
                  <a:cxn ang="0">
                    <a:pos x="T2" y="T3"/>
                  </a:cxn>
                  <a:cxn ang="0">
                    <a:pos x="T4" y="T5"/>
                  </a:cxn>
                  <a:cxn ang="0">
                    <a:pos x="T6" y="T7"/>
                  </a:cxn>
                  <a:cxn ang="0">
                    <a:pos x="T8" y="T9"/>
                  </a:cxn>
                </a:cxnLst>
                <a:rect l="0" t="0" r="r" b="b"/>
                <a:pathLst>
                  <a:path w="16" h="10">
                    <a:moveTo>
                      <a:pt x="7" y="10"/>
                    </a:moveTo>
                    <a:lnTo>
                      <a:pt x="16" y="5"/>
                    </a:lnTo>
                    <a:lnTo>
                      <a:pt x="9" y="0"/>
                    </a:lnTo>
                    <a:lnTo>
                      <a:pt x="0" y="5"/>
                    </a:lnTo>
                    <a:lnTo>
                      <a:pt x="7"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3" name="Freeform 3852">
                <a:extLst>
                  <a:ext uri="{FF2B5EF4-FFF2-40B4-BE49-F238E27FC236}">
                    <a16:creationId xmlns:a16="http://schemas.microsoft.com/office/drawing/2014/main" id="{F52867C6-6713-470F-8C02-2F905A18AA39}"/>
                  </a:ext>
                </a:extLst>
              </p:cNvPr>
              <p:cNvSpPr>
                <a:spLocks/>
              </p:cNvSpPr>
              <p:nvPr/>
            </p:nvSpPr>
            <p:spPr bwMode="auto">
              <a:xfrm>
                <a:off x="536" y="1375"/>
                <a:ext cx="5" cy="7"/>
              </a:xfrm>
              <a:custGeom>
                <a:avLst/>
                <a:gdLst>
                  <a:gd name="T0" fmla="*/ 5 w 5"/>
                  <a:gd name="T1" fmla="*/ 7 h 7"/>
                  <a:gd name="T2" fmla="*/ 5 w 5"/>
                  <a:gd name="T3" fmla="*/ 0 h 7"/>
                  <a:gd name="T4" fmla="*/ 0 w 5"/>
                  <a:gd name="T5" fmla="*/ 5 h 7"/>
                  <a:gd name="T6" fmla="*/ 5 w 5"/>
                  <a:gd name="T7" fmla="*/ 7 h 7"/>
                </a:gdLst>
                <a:ahLst/>
                <a:cxnLst>
                  <a:cxn ang="0">
                    <a:pos x="T0" y="T1"/>
                  </a:cxn>
                  <a:cxn ang="0">
                    <a:pos x="T2" y="T3"/>
                  </a:cxn>
                  <a:cxn ang="0">
                    <a:pos x="T4" y="T5"/>
                  </a:cxn>
                  <a:cxn ang="0">
                    <a:pos x="T6" y="T7"/>
                  </a:cxn>
                </a:cxnLst>
                <a:rect l="0" t="0" r="r" b="b"/>
                <a:pathLst>
                  <a:path w="5" h="7">
                    <a:moveTo>
                      <a:pt x="5" y="7"/>
                    </a:moveTo>
                    <a:lnTo>
                      <a:pt x="5" y="0"/>
                    </a:lnTo>
                    <a:lnTo>
                      <a:pt x="0" y="5"/>
                    </a:lnTo>
                    <a:lnTo>
                      <a:pt x="5" y="7"/>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4" name="Freeform 3853">
                <a:extLst>
                  <a:ext uri="{FF2B5EF4-FFF2-40B4-BE49-F238E27FC236}">
                    <a16:creationId xmlns:a16="http://schemas.microsoft.com/office/drawing/2014/main" id="{872549BE-AB7E-4C3E-BB28-47258D359DB9}"/>
                  </a:ext>
                </a:extLst>
              </p:cNvPr>
              <p:cNvSpPr>
                <a:spLocks/>
              </p:cNvSpPr>
              <p:nvPr/>
            </p:nvSpPr>
            <p:spPr bwMode="auto">
              <a:xfrm>
                <a:off x="489" y="1399"/>
                <a:ext cx="16" cy="9"/>
              </a:xfrm>
              <a:custGeom>
                <a:avLst/>
                <a:gdLst>
                  <a:gd name="T0" fmla="*/ 7 w 16"/>
                  <a:gd name="T1" fmla="*/ 9 h 9"/>
                  <a:gd name="T2" fmla="*/ 16 w 16"/>
                  <a:gd name="T3" fmla="*/ 5 h 9"/>
                  <a:gd name="T4" fmla="*/ 7 w 16"/>
                  <a:gd name="T5" fmla="*/ 0 h 9"/>
                  <a:gd name="T6" fmla="*/ 0 w 16"/>
                  <a:gd name="T7" fmla="*/ 5 h 9"/>
                  <a:gd name="T8" fmla="*/ 7 w 16"/>
                  <a:gd name="T9" fmla="*/ 9 h 9"/>
                </a:gdLst>
                <a:ahLst/>
                <a:cxnLst>
                  <a:cxn ang="0">
                    <a:pos x="T0" y="T1"/>
                  </a:cxn>
                  <a:cxn ang="0">
                    <a:pos x="T2" y="T3"/>
                  </a:cxn>
                  <a:cxn ang="0">
                    <a:pos x="T4" y="T5"/>
                  </a:cxn>
                  <a:cxn ang="0">
                    <a:pos x="T6" y="T7"/>
                  </a:cxn>
                  <a:cxn ang="0">
                    <a:pos x="T8" y="T9"/>
                  </a:cxn>
                </a:cxnLst>
                <a:rect l="0" t="0" r="r" b="b"/>
                <a:pathLst>
                  <a:path w="16" h="9">
                    <a:moveTo>
                      <a:pt x="7" y="9"/>
                    </a:moveTo>
                    <a:lnTo>
                      <a:pt x="16" y="5"/>
                    </a:lnTo>
                    <a:lnTo>
                      <a:pt x="7" y="0"/>
                    </a:lnTo>
                    <a:lnTo>
                      <a:pt x="0" y="5"/>
                    </a:lnTo>
                    <a:lnTo>
                      <a:pt x="7" y="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5" name="Freeform 3854">
                <a:extLst>
                  <a:ext uri="{FF2B5EF4-FFF2-40B4-BE49-F238E27FC236}">
                    <a16:creationId xmlns:a16="http://schemas.microsoft.com/office/drawing/2014/main" id="{A959397F-87DA-4699-B9DE-52AB09C44187}"/>
                  </a:ext>
                </a:extLst>
              </p:cNvPr>
              <p:cNvSpPr>
                <a:spLocks/>
              </p:cNvSpPr>
              <p:nvPr/>
            </p:nvSpPr>
            <p:spPr bwMode="auto">
              <a:xfrm>
                <a:off x="386" y="1687"/>
                <a:ext cx="50" cy="26"/>
              </a:xfrm>
              <a:custGeom>
                <a:avLst/>
                <a:gdLst>
                  <a:gd name="T0" fmla="*/ 0 w 50"/>
                  <a:gd name="T1" fmla="*/ 21 h 26"/>
                  <a:gd name="T2" fmla="*/ 7 w 50"/>
                  <a:gd name="T3" fmla="*/ 26 h 26"/>
                  <a:gd name="T4" fmla="*/ 50 w 50"/>
                  <a:gd name="T5" fmla="*/ 4 h 26"/>
                  <a:gd name="T6" fmla="*/ 43 w 50"/>
                  <a:gd name="T7" fmla="*/ 0 h 26"/>
                  <a:gd name="T8" fmla="*/ 0 w 50"/>
                  <a:gd name="T9" fmla="*/ 21 h 26"/>
                </a:gdLst>
                <a:ahLst/>
                <a:cxnLst>
                  <a:cxn ang="0">
                    <a:pos x="T0" y="T1"/>
                  </a:cxn>
                  <a:cxn ang="0">
                    <a:pos x="T2" y="T3"/>
                  </a:cxn>
                  <a:cxn ang="0">
                    <a:pos x="T4" y="T5"/>
                  </a:cxn>
                  <a:cxn ang="0">
                    <a:pos x="T6" y="T7"/>
                  </a:cxn>
                  <a:cxn ang="0">
                    <a:pos x="T8" y="T9"/>
                  </a:cxn>
                </a:cxnLst>
                <a:rect l="0" t="0" r="r" b="b"/>
                <a:pathLst>
                  <a:path w="50" h="26">
                    <a:moveTo>
                      <a:pt x="0" y="21"/>
                    </a:moveTo>
                    <a:lnTo>
                      <a:pt x="7" y="26"/>
                    </a:lnTo>
                    <a:lnTo>
                      <a:pt x="50" y="4"/>
                    </a:lnTo>
                    <a:lnTo>
                      <a:pt x="43" y="0"/>
                    </a:lnTo>
                    <a:lnTo>
                      <a:pt x="0" y="21"/>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6" name="Freeform 3855">
                <a:extLst>
                  <a:ext uri="{FF2B5EF4-FFF2-40B4-BE49-F238E27FC236}">
                    <a16:creationId xmlns:a16="http://schemas.microsoft.com/office/drawing/2014/main" id="{B6D2B820-7B4B-4667-BC1A-E0565EB68325}"/>
                  </a:ext>
                </a:extLst>
              </p:cNvPr>
              <p:cNvSpPr>
                <a:spLocks/>
              </p:cNvSpPr>
              <p:nvPr/>
            </p:nvSpPr>
            <p:spPr bwMode="auto">
              <a:xfrm>
                <a:off x="386" y="1687"/>
                <a:ext cx="50" cy="26"/>
              </a:xfrm>
              <a:custGeom>
                <a:avLst/>
                <a:gdLst>
                  <a:gd name="T0" fmla="*/ 0 w 50"/>
                  <a:gd name="T1" fmla="*/ 21 h 26"/>
                  <a:gd name="T2" fmla="*/ 7 w 50"/>
                  <a:gd name="T3" fmla="*/ 26 h 26"/>
                  <a:gd name="T4" fmla="*/ 50 w 50"/>
                  <a:gd name="T5" fmla="*/ 4 h 26"/>
                  <a:gd name="T6" fmla="*/ 43 w 50"/>
                  <a:gd name="T7" fmla="*/ 0 h 26"/>
                  <a:gd name="T8" fmla="*/ 0 w 50"/>
                  <a:gd name="T9" fmla="*/ 21 h 26"/>
                </a:gdLst>
                <a:ahLst/>
                <a:cxnLst>
                  <a:cxn ang="0">
                    <a:pos x="T0" y="T1"/>
                  </a:cxn>
                  <a:cxn ang="0">
                    <a:pos x="T2" y="T3"/>
                  </a:cxn>
                  <a:cxn ang="0">
                    <a:pos x="T4" y="T5"/>
                  </a:cxn>
                  <a:cxn ang="0">
                    <a:pos x="T6" y="T7"/>
                  </a:cxn>
                  <a:cxn ang="0">
                    <a:pos x="T8" y="T9"/>
                  </a:cxn>
                </a:cxnLst>
                <a:rect l="0" t="0" r="r" b="b"/>
                <a:pathLst>
                  <a:path w="50" h="26">
                    <a:moveTo>
                      <a:pt x="0" y="21"/>
                    </a:moveTo>
                    <a:lnTo>
                      <a:pt x="7" y="26"/>
                    </a:lnTo>
                    <a:lnTo>
                      <a:pt x="50" y="4"/>
                    </a:lnTo>
                    <a:lnTo>
                      <a:pt x="43" y="0"/>
                    </a:lnTo>
                    <a:lnTo>
                      <a:pt x="0"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7" name="Freeform 3856">
                <a:extLst>
                  <a:ext uri="{FF2B5EF4-FFF2-40B4-BE49-F238E27FC236}">
                    <a16:creationId xmlns:a16="http://schemas.microsoft.com/office/drawing/2014/main" id="{72F265A7-72C9-423C-B8F9-EE792410EFF9}"/>
                  </a:ext>
                </a:extLst>
              </p:cNvPr>
              <p:cNvSpPr>
                <a:spLocks/>
              </p:cNvSpPr>
              <p:nvPr/>
            </p:nvSpPr>
            <p:spPr bwMode="auto">
              <a:xfrm>
                <a:off x="338" y="1713"/>
                <a:ext cx="48" cy="24"/>
              </a:xfrm>
              <a:custGeom>
                <a:avLst/>
                <a:gdLst>
                  <a:gd name="T0" fmla="*/ 48 w 48"/>
                  <a:gd name="T1" fmla="*/ 5 h 24"/>
                  <a:gd name="T2" fmla="*/ 38 w 48"/>
                  <a:gd name="T3" fmla="*/ 0 h 24"/>
                  <a:gd name="T4" fmla="*/ 0 w 48"/>
                  <a:gd name="T5" fmla="*/ 19 h 24"/>
                  <a:gd name="T6" fmla="*/ 7 w 48"/>
                  <a:gd name="T7" fmla="*/ 24 h 24"/>
                  <a:gd name="T8" fmla="*/ 48 w 48"/>
                  <a:gd name="T9" fmla="*/ 5 h 24"/>
                </a:gdLst>
                <a:ahLst/>
                <a:cxnLst>
                  <a:cxn ang="0">
                    <a:pos x="T0" y="T1"/>
                  </a:cxn>
                  <a:cxn ang="0">
                    <a:pos x="T2" y="T3"/>
                  </a:cxn>
                  <a:cxn ang="0">
                    <a:pos x="T4" y="T5"/>
                  </a:cxn>
                  <a:cxn ang="0">
                    <a:pos x="T6" y="T7"/>
                  </a:cxn>
                  <a:cxn ang="0">
                    <a:pos x="T8" y="T9"/>
                  </a:cxn>
                </a:cxnLst>
                <a:rect l="0" t="0" r="r" b="b"/>
                <a:pathLst>
                  <a:path w="48" h="24">
                    <a:moveTo>
                      <a:pt x="48" y="5"/>
                    </a:moveTo>
                    <a:lnTo>
                      <a:pt x="38" y="0"/>
                    </a:lnTo>
                    <a:lnTo>
                      <a:pt x="0" y="19"/>
                    </a:lnTo>
                    <a:lnTo>
                      <a:pt x="7" y="24"/>
                    </a:lnTo>
                    <a:lnTo>
                      <a:pt x="48"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8" name="Freeform 3857">
                <a:extLst>
                  <a:ext uri="{FF2B5EF4-FFF2-40B4-BE49-F238E27FC236}">
                    <a16:creationId xmlns:a16="http://schemas.microsoft.com/office/drawing/2014/main" id="{2D0DD715-19BB-4A2C-8E24-D7CABD65FAE9}"/>
                  </a:ext>
                </a:extLst>
              </p:cNvPr>
              <p:cNvSpPr>
                <a:spLocks/>
              </p:cNvSpPr>
              <p:nvPr/>
            </p:nvSpPr>
            <p:spPr bwMode="auto">
              <a:xfrm>
                <a:off x="338" y="1713"/>
                <a:ext cx="48" cy="24"/>
              </a:xfrm>
              <a:custGeom>
                <a:avLst/>
                <a:gdLst>
                  <a:gd name="T0" fmla="*/ 48 w 48"/>
                  <a:gd name="T1" fmla="*/ 5 h 24"/>
                  <a:gd name="T2" fmla="*/ 38 w 48"/>
                  <a:gd name="T3" fmla="*/ 0 h 24"/>
                  <a:gd name="T4" fmla="*/ 0 w 48"/>
                  <a:gd name="T5" fmla="*/ 19 h 24"/>
                  <a:gd name="T6" fmla="*/ 7 w 48"/>
                  <a:gd name="T7" fmla="*/ 24 h 24"/>
                  <a:gd name="T8" fmla="*/ 48 w 48"/>
                  <a:gd name="T9" fmla="*/ 5 h 24"/>
                </a:gdLst>
                <a:ahLst/>
                <a:cxnLst>
                  <a:cxn ang="0">
                    <a:pos x="T0" y="T1"/>
                  </a:cxn>
                  <a:cxn ang="0">
                    <a:pos x="T2" y="T3"/>
                  </a:cxn>
                  <a:cxn ang="0">
                    <a:pos x="T4" y="T5"/>
                  </a:cxn>
                  <a:cxn ang="0">
                    <a:pos x="T6" y="T7"/>
                  </a:cxn>
                  <a:cxn ang="0">
                    <a:pos x="T8" y="T9"/>
                  </a:cxn>
                </a:cxnLst>
                <a:rect l="0" t="0" r="r" b="b"/>
                <a:pathLst>
                  <a:path w="48" h="24">
                    <a:moveTo>
                      <a:pt x="48" y="5"/>
                    </a:moveTo>
                    <a:lnTo>
                      <a:pt x="38" y="0"/>
                    </a:lnTo>
                    <a:lnTo>
                      <a:pt x="0" y="19"/>
                    </a:lnTo>
                    <a:lnTo>
                      <a:pt x="7" y="24"/>
                    </a:lnTo>
                    <a:lnTo>
                      <a:pt x="48"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9" name="Freeform 3858">
                <a:extLst>
                  <a:ext uri="{FF2B5EF4-FFF2-40B4-BE49-F238E27FC236}">
                    <a16:creationId xmlns:a16="http://schemas.microsoft.com/office/drawing/2014/main" id="{E99FF0E3-0E33-4F34-87EB-9FD4FEDAC7F9}"/>
                  </a:ext>
                </a:extLst>
              </p:cNvPr>
              <p:cNvSpPr>
                <a:spLocks/>
              </p:cNvSpPr>
              <p:nvPr/>
            </p:nvSpPr>
            <p:spPr bwMode="auto">
              <a:xfrm>
                <a:off x="300" y="1737"/>
                <a:ext cx="38" cy="23"/>
              </a:xfrm>
              <a:custGeom>
                <a:avLst/>
                <a:gdLst>
                  <a:gd name="T0" fmla="*/ 38 w 38"/>
                  <a:gd name="T1" fmla="*/ 4 h 23"/>
                  <a:gd name="T2" fmla="*/ 28 w 38"/>
                  <a:gd name="T3" fmla="*/ 0 h 23"/>
                  <a:gd name="T4" fmla="*/ 0 w 38"/>
                  <a:gd name="T5" fmla="*/ 14 h 23"/>
                  <a:gd name="T6" fmla="*/ 0 w 38"/>
                  <a:gd name="T7" fmla="*/ 23 h 23"/>
                  <a:gd name="T8" fmla="*/ 38 w 38"/>
                  <a:gd name="T9" fmla="*/ 4 h 23"/>
                </a:gdLst>
                <a:ahLst/>
                <a:cxnLst>
                  <a:cxn ang="0">
                    <a:pos x="T0" y="T1"/>
                  </a:cxn>
                  <a:cxn ang="0">
                    <a:pos x="T2" y="T3"/>
                  </a:cxn>
                  <a:cxn ang="0">
                    <a:pos x="T4" y="T5"/>
                  </a:cxn>
                  <a:cxn ang="0">
                    <a:pos x="T6" y="T7"/>
                  </a:cxn>
                  <a:cxn ang="0">
                    <a:pos x="T8" y="T9"/>
                  </a:cxn>
                </a:cxnLst>
                <a:rect l="0" t="0" r="r" b="b"/>
                <a:pathLst>
                  <a:path w="38" h="23">
                    <a:moveTo>
                      <a:pt x="38" y="4"/>
                    </a:moveTo>
                    <a:lnTo>
                      <a:pt x="28" y="0"/>
                    </a:lnTo>
                    <a:lnTo>
                      <a:pt x="0" y="14"/>
                    </a:lnTo>
                    <a:lnTo>
                      <a:pt x="0" y="23"/>
                    </a:lnTo>
                    <a:lnTo>
                      <a:pt x="38" y="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0" name="Freeform 3859">
                <a:extLst>
                  <a:ext uri="{FF2B5EF4-FFF2-40B4-BE49-F238E27FC236}">
                    <a16:creationId xmlns:a16="http://schemas.microsoft.com/office/drawing/2014/main" id="{28214393-5E2F-4139-915B-302C27356077}"/>
                  </a:ext>
                </a:extLst>
              </p:cNvPr>
              <p:cNvSpPr>
                <a:spLocks/>
              </p:cNvSpPr>
              <p:nvPr/>
            </p:nvSpPr>
            <p:spPr bwMode="auto">
              <a:xfrm>
                <a:off x="436" y="1663"/>
                <a:ext cx="45" cy="24"/>
              </a:xfrm>
              <a:custGeom>
                <a:avLst/>
                <a:gdLst>
                  <a:gd name="T0" fmla="*/ 41 w 45"/>
                  <a:gd name="T1" fmla="*/ 0 h 24"/>
                  <a:gd name="T2" fmla="*/ 0 w 45"/>
                  <a:gd name="T3" fmla="*/ 19 h 24"/>
                  <a:gd name="T4" fmla="*/ 10 w 45"/>
                  <a:gd name="T5" fmla="*/ 24 h 24"/>
                  <a:gd name="T6" fmla="*/ 43 w 45"/>
                  <a:gd name="T7" fmla="*/ 7 h 24"/>
                  <a:gd name="T8" fmla="*/ 45 w 45"/>
                  <a:gd name="T9" fmla="*/ 2 h 24"/>
                  <a:gd name="T10" fmla="*/ 41 w 45"/>
                  <a:gd name="T11" fmla="*/ 0 h 24"/>
                </a:gdLst>
                <a:ahLst/>
                <a:cxnLst>
                  <a:cxn ang="0">
                    <a:pos x="T0" y="T1"/>
                  </a:cxn>
                  <a:cxn ang="0">
                    <a:pos x="T2" y="T3"/>
                  </a:cxn>
                  <a:cxn ang="0">
                    <a:pos x="T4" y="T5"/>
                  </a:cxn>
                  <a:cxn ang="0">
                    <a:pos x="T6" y="T7"/>
                  </a:cxn>
                  <a:cxn ang="0">
                    <a:pos x="T8" y="T9"/>
                  </a:cxn>
                  <a:cxn ang="0">
                    <a:pos x="T10" y="T11"/>
                  </a:cxn>
                </a:cxnLst>
                <a:rect l="0" t="0" r="r" b="b"/>
                <a:pathLst>
                  <a:path w="45" h="24">
                    <a:moveTo>
                      <a:pt x="41" y="0"/>
                    </a:moveTo>
                    <a:lnTo>
                      <a:pt x="0" y="19"/>
                    </a:lnTo>
                    <a:lnTo>
                      <a:pt x="10" y="24"/>
                    </a:lnTo>
                    <a:lnTo>
                      <a:pt x="43" y="7"/>
                    </a:lnTo>
                    <a:lnTo>
                      <a:pt x="45" y="2"/>
                    </a:lnTo>
                    <a:lnTo>
                      <a:pt x="41"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1" name="Freeform 3860">
                <a:extLst>
                  <a:ext uri="{FF2B5EF4-FFF2-40B4-BE49-F238E27FC236}">
                    <a16:creationId xmlns:a16="http://schemas.microsoft.com/office/drawing/2014/main" id="{DBD509DB-2055-468C-8513-3D11BF2DAFD2}"/>
                  </a:ext>
                </a:extLst>
              </p:cNvPr>
              <p:cNvSpPr>
                <a:spLocks/>
              </p:cNvSpPr>
              <p:nvPr/>
            </p:nvSpPr>
            <p:spPr bwMode="auto">
              <a:xfrm>
                <a:off x="376" y="1708"/>
                <a:ext cx="17" cy="10"/>
              </a:xfrm>
              <a:custGeom>
                <a:avLst/>
                <a:gdLst>
                  <a:gd name="T0" fmla="*/ 10 w 17"/>
                  <a:gd name="T1" fmla="*/ 10 h 10"/>
                  <a:gd name="T2" fmla="*/ 17 w 17"/>
                  <a:gd name="T3" fmla="*/ 5 h 10"/>
                  <a:gd name="T4" fmla="*/ 10 w 17"/>
                  <a:gd name="T5" fmla="*/ 0 h 10"/>
                  <a:gd name="T6" fmla="*/ 0 w 17"/>
                  <a:gd name="T7" fmla="*/ 5 h 10"/>
                  <a:gd name="T8" fmla="*/ 10 w 17"/>
                  <a:gd name="T9" fmla="*/ 10 h 10"/>
                </a:gdLst>
                <a:ahLst/>
                <a:cxnLst>
                  <a:cxn ang="0">
                    <a:pos x="T0" y="T1"/>
                  </a:cxn>
                  <a:cxn ang="0">
                    <a:pos x="T2" y="T3"/>
                  </a:cxn>
                  <a:cxn ang="0">
                    <a:pos x="T4" y="T5"/>
                  </a:cxn>
                  <a:cxn ang="0">
                    <a:pos x="T6" y="T7"/>
                  </a:cxn>
                  <a:cxn ang="0">
                    <a:pos x="T8" y="T9"/>
                  </a:cxn>
                </a:cxnLst>
                <a:rect l="0" t="0" r="r" b="b"/>
                <a:pathLst>
                  <a:path w="17" h="10">
                    <a:moveTo>
                      <a:pt x="10" y="10"/>
                    </a:moveTo>
                    <a:lnTo>
                      <a:pt x="17" y="5"/>
                    </a:lnTo>
                    <a:lnTo>
                      <a:pt x="10" y="0"/>
                    </a:lnTo>
                    <a:lnTo>
                      <a:pt x="0" y="5"/>
                    </a:lnTo>
                    <a:lnTo>
                      <a:pt x="10" y="1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2" name="Freeform 3861">
                <a:extLst>
                  <a:ext uri="{FF2B5EF4-FFF2-40B4-BE49-F238E27FC236}">
                    <a16:creationId xmlns:a16="http://schemas.microsoft.com/office/drawing/2014/main" id="{DBE5AC94-37B5-43B1-8FF6-4DCE46075DE5}"/>
                  </a:ext>
                </a:extLst>
              </p:cNvPr>
              <p:cNvSpPr>
                <a:spLocks/>
              </p:cNvSpPr>
              <p:nvPr/>
            </p:nvSpPr>
            <p:spPr bwMode="auto">
              <a:xfrm>
                <a:off x="376" y="1708"/>
                <a:ext cx="17" cy="10"/>
              </a:xfrm>
              <a:custGeom>
                <a:avLst/>
                <a:gdLst>
                  <a:gd name="T0" fmla="*/ 10 w 17"/>
                  <a:gd name="T1" fmla="*/ 10 h 10"/>
                  <a:gd name="T2" fmla="*/ 17 w 17"/>
                  <a:gd name="T3" fmla="*/ 5 h 10"/>
                  <a:gd name="T4" fmla="*/ 10 w 17"/>
                  <a:gd name="T5" fmla="*/ 0 h 10"/>
                  <a:gd name="T6" fmla="*/ 0 w 17"/>
                  <a:gd name="T7" fmla="*/ 5 h 10"/>
                  <a:gd name="T8" fmla="*/ 10 w 17"/>
                  <a:gd name="T9" fmla="*/ 10 h 10"/>
                </a:gdLst>
                <a:ahLst/>
                <a:cxnLst>
                  <a:cxn ang="0">
                    <a:pos x="T0" y="T1"/>
                  </a:cxn>
                  <a:cxn ang="0">
                    <a:pos x="T2" y="T3"/>
                  </a:cxn>
                  <a:cxn ang="0">
                    <a:pos x="T4" y="T5"/>
                  </a:cxn>
                  <a:cxn ang="0">
                    <a:pos x="T6" y="T7"/>
                  </a:cxn>
                  <a:cxn ang="0">
                    <a:pos x="T8" y="T9"/>
                  </a:cxn>
                </a:cxnLst>
                <a:rect l="0" t="0" r="r" b="b"/>
                <a:pathLst>
                  <a:path w="17" h="10">
                    <a:moveTo>
                      <a:pt x="10" y="10"/>
                    </a:moveTo>
                    <a:lnTo>
                      <a:pt x="17" y="5"/>
                    </a:lnTo>
                    <a:lnTo>
                      <a:pt x="10" y="0"/>
                    </a:lnTo>
                    <a:lnTo>
                      <a:pt x="0" y="5"/>
                    </a:lnTo>
                    <a:lnTo>
                      <a:pt x="1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3" name="Freeform 3862">
                <a:extLst>
                  <a:ext uri="{FF2B5EF4-FFF2-40B4-BE49-F238E27FC236}">
                    <a16:creationId xmlns:a16="http://schemas.microsoft.com/office/drawing/2014/main" id="{FA398974-A6C4-41FF-842A-645B8265B802}"/>
                  </a:ext>
                </a:extLst>
              </p:cNvPr>
              <p:cNvSpPr>
                <a:spLocks/>
              </p:cNvSpPr>
              <p:nvPr/>
            </p:nvSpPr>
            <p:spPr bwMode="auto">
              <a:xfrm>
                <a:off x="328" y="1732"/>
                <a:ext cx="17" cy="9"/>
              </a:xfrm>
              <a:custGeom>
                <a:avLst/>
                <a:gdLst>
                  <a:gd name="T0" fmla="*/ 10 w 17"/>
                  <a:gd name="T1" fmla="*/ 0 h 9"/>
                  <a:gd name="T2" fmla="*/ 0 w 17"/>
                  <a:gd name="T3" fmla="*/ 5 h 9"/>
                  <a:gd name="T4" fmla="*/ 10 w 17"/>
                  <a:gd name="T5" fmla="*/ 9 h 9"/>
                  <a:gd name="T6" fmla="*/ 17 w 17"/>
                  <a:gd name="T7" fmla="*/ 5 h 9"/>
                  <a:gd name="T8" fmla="*/ 10 w 17"/>
                  <a:gd name="T9" fmla="*/ 0 h 9"/>
                </a:gdLst>
                <a:ahLst/>
                <a:cxnLst>
                  <a:cxn ang="0">
                    <a:pos x="T0" y="T1"/>
                  </a:cxn>
                  <a:cxn ang="0">
                    <a:pos x="T2" y="T3"/>
                  </a:cxn>
                  <a:cxn ang="0">
                    <a:pos x="T4" y="T5"/>
                  </a:cxn>
                  <a:cxn ang="0">
                    <a:pos x="T6" y="T7"/>
                  </a:cxn>
                  <a:cxn ang="0">
                    <a:pos x="T8" y="T9"/>
                  </a:cxn>
                </a:cxnLst>
                <a:rect l="0" t="0" r="r" b="b"/>
                <a:pathLst>
                  <a:path w="17" h="9">
                    <a:moveTo>
                      <a:pt x="10" y="0"/>
                    </a:moveTo>
                    <a:lnTo>
                      <a:pt x="0" y="5"/>
                    </a:lnTo>
                    <a:lnTo>
                      <a:pt x="10" y="9"/>
                    </a:lnTo>
                    <a:lnTo>
                      <a:pt x="17" y="5"/>
                    </a:lnTo>
                    <a:lnTo>
                      <a:pt x="10"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4" name="Freeform 3863">
                <a:extLst>
                  <a:ext uri="{FF2B5EF4-FFF2-40B4-BE49-F238E27FC236}">
                    <a16:creationId xmlns:a16="http://schemas.microsoft.com/office/drawing/2014/main" id="{3E9EA521-0D9B-44CF-9C16-B3B183BAD0BA}"/>
                  </a:ext>
                </a:extLst>
              </p:cNvPr>
              <p:cNvSpPr>
                <a:spLocks/>
              </p:cNvSpPr>
              <p:nvPr/>
            </p:nvSpPr>
            <p:spPr bwMode="auto">
              <a:xfrm>
                <a:off x="328" y="1732"/>
                <a:ext cx="17" cy="9"/>
              </a:xfrm>
              <a:custGeom>
                <a:avLst/>
                <a:gdLst>
                  <a:gd name="T0" fmla="*/ 10 w 17"/>
                  <a:gd name="T1" fmla="*/ 0 h 9"/>
                  <a:gd name="T2" fmla="*/ 0 w 17"/>
                  <a:gd name="T3" fmla="*/ 5 h 9"/>
                  <a:gd name="T4" fmla="*/ 10 w 17"/>
                  <a:gd name="T5" fmla="*/ 9 h 9"/>
                  <a:gd name="T6" fmla="*/ 17 w 17"/>
                  <a:gd name="T7" fmla="*/ 5 h 9"/>
                  <a:gd name="T8" fmla="*/ 10 w 17"/>
                  <a:gd name="T9" fmla="*/ 0 h 9"/>
                </a:gdLst>
                <a:ahLst/>
                <a:cxnLst>
                  <a:cxn ang="0">
                    <a:pos x="T0" y="T1"/>
                  </a:cxn>
                  <a:cxn ang="0">
                    <a:pos x="T2" y="T3"/>
                  </a:cxn>
                  <a:cxn ang="0">
                    <a:pos x="T4" y="T5"/>
                  </a:cxn>
                  <a:cxn ang="0">
                    <a:pos x="T6" y="T7"/>
                  </a:cxn>
                  <a:cxn ang="0">
                    <a:pos x="T8" y="T9"/>
                  </a:cxn>
                </a:cxnLst>
                <a:rect l="0" t="0" r="r" b="b"/>
                <a:pathLst>
                  <a:path w="17" h="9">
                    <a:moveTo>
                      <a:pt x="10" y="0"/>
                    </a:moveTo>
                    <a:lnTo>
                      <a:pt x="0" y="5"/>
                    </a:lnTo>
                    <a:lnTo>
                      <a:pt x="10" y="9"/>
                    </a:lnTo>
                    <a:lnTo>
                      <a:pt x="17" y="5"/>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5" name="Freeform 3864">
                <a:extLst>
                  <a:ext uri="{FF2B5EF4-FFF2-40B4-BE49-F238E27FC236}">
                    <a16:creationId xmlns:a16="http://schemas.microsoft.com/office/drawing/2014/main" id="{AED8D2BD-C4D7-4623-B10F-118B3F27E9A9}"/>
                  </a:ext>
                </a:extLst>
              </p:cNvPr>
              <p:cNvSpPr>
                <a:spLocks/>
              </p:cNvSpPr>
              <p:nvPr/>
            </p:nvSpPr>
            <p:spPr bwMode="auto">
              <a:xfrm>
                <a:off x="477" y="1660"/>
                <a:ext cx="4" cy="5"/>
              </a:xfrm>
              <a:custGeom>
                <a:avLst/>
                <a:gdLst>
                  <a:gd name="T0" fmla="*/ 4 w 4"/>
                  <a:gd name="T1" fmla="*/ 0 h 5"/>
                  <a:gd name="T2" fmla="*/ 0 w 4"/>
                  <a:gd name="T3" fmla="*/ 3 h 5"/>
                  <a:gd name="T4" fmla="*/ 4 w 4"/>
                  <a:gd name="T5" fmla="*/ 5 h 5"/>
                  <a:gd name="T6" fmla="*/ 4 w 4"/>
                  <a:gd name="T7" fmla="*/ 0 h 5"/>
                </a:gdLst>
                <a:ahLst/>
                <a:cxnLst>
                  <a:cxn ang="0">
                    <a:pos x="T0" y="T1"/>
                  </a:cxn>
                  <a:cxn ang="0">
                    <a:pos x="T2" y="T3"/>
                  </a:cxn>
                  <a:cxn ang="0">
                    <a:pos x="T4" y="T5"/>
                  </a:cxn>
                  <a:cxn ang="0">
                    <a:pos x="T6" y="T7"/>
                  </a:cxn>
                </a:cxnLst>
                <a:rect l="0" t="0" r="r" b="b"/>
                <a:pathLst>
                  <a:path w="4" h="5">
                    <a:moveTo>
                      <a:pt x="4" y="0"/>
                    </a:moveTo>
                    <a:lnTo>
                      <a:pt x="0" y="3"/>
                    </a:lnTo>
                    <a:lnTo>
                      <a:pt x="4" y="5"/>
                    </a:lnTo>
                    <a:lnTo>
                      <a:pt x="4"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6" name="Freeform 3865">
                <a:extLst>
                  <a:ext uri="{FF2B5EF4-FFF2-40B4-BE49-F238E27FC236}">
                    <a16:creationId xmlns:a16="http://schemas.microsoft.com/office/drawing/2014/main" id="{79DC4DA7-C2A9-42EB-93D0-A704FC3FA15E}"/>
                  </a:ext>
                </a:extLst>
              </p:cNvPr>
              <p:cNvSpPr>
                <a:spLocks/>
              </p:cNvSpPr>
              <p:nvPr/>
            </p:nvSpPr>
            <p:spPr bwMode="auto">
              <a:xfrm>
                <a:off x="429" y="1682"/>
                <a:ext cx="17" cy="9"/>
              </a:xfrm>
              <a:custGeom>
                <a:avLst/>
                <a:gdLst>
                  <a:gd name="T0" fmla="*/ 7 w 17"/>
                  <a:gd name="T1" fmla="*/ 9 h 9"/>
                  <a:gd name="T2" fmla="*/ 17 w 17"/>
                  <a:gd name="T3" fmla="*/ 5 h 9"/>
                  <a:gd name="T4" fmla="*/ 7 w 17"/>
                  <a:gd name="T5" fmla="*/ 0 h 9"/>
                  <a:gd name="T6" fmla="*/ 0 w 17"/>
                  <a:gd name="T7" fmla="*/ 5 h 9"/>
                  <a:gd name="T8" fmla="*/ 7 w 17"/>
                  <a:gd name="T9" fmla="*/ 9 h 9"/>
                </a:gdLst>
                <a:ahLst/>
                <a:cxnLst>
                  <a:cxn ang="0">
                    <a:pos x="T0" y="T1"/>
                  </a:cxn>
                  <a:cxn ang="0">
                    <a:pos x="T2" y="T3"/>
                  </a:cxn>
                  <a:cxn ang="0">
                    <a:pos x="T4" y="T5"/>
                  </a:cxn>
                  <a:cxn ang="0">
                    <a:pos x="T6" y="T7"/>
                  </a:cxn>
                  <a:cxn ang="0">
                    <a:pos x="T8" y="T9"/>
                  </a:cxn>
                </a:cxnLst>
                <a:rect l="0" t="0" r="r" b="b"/>
                <a:pathLst>
                  <a:path w="17" h="9">
                    <a:moveTo>
                      <a:pt x="7" y="9"/>
                    </a:moveTo>
                    <a:lnTo>
                      <a:pt x="17" y="5"/>
                    </a:lnTo>
                    <a:lnTo>
                      <a:pt x="7" y="0"/>
                    </a:lnTo>
                    <a:lnTo>
                      <a:pt x="0" y="5"/>
                    </a:lnTo>
                    <a:lnTo>
                      <a:pt x="7" y="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7" name="Freeform 3866">
                <a:extLst>
                  <a:ext uri="{FF2B5EF4-FFF2-40B4-BE49-F238E27FC236}">
                    <a16:creationId xmlns:a16="http://schemas.microsoft.com/office/drawing/2014/main" id="{3BF9E2DA-5F5F-43D6-A88C-22418883C5D5}"/>
                  </a:ext>
                </a:extLst>
              </p:cNvPr>
              <p:cNvSpPr>
                <a:spLocks/>
              </p:cNvSpPr>
              <p:nvPr/>
            </p:nvSpPr>
            <p:spPr bwMode="auto">
              <a:xfrm>
                <a:off x="333" y="1760"/>
                <a:ext cx="53" cy="27"/>
              </a:xfrm>
              <a:custGeom>
                <a:avLst/>
                <a:gdLst>
                  <a:gd name="T0" fmla="*/ 53 w 53"/>
                  <a:gd name="T1" fmla="*/ 5 h 27"/>
                  <a:gd name="T2" fmla="*/ 43 w 53"/>
                  <a:gd name="T3" fmla="*/ 0 h 27"/>
                  <a:gd name="T4" fmla="*/ 0 w 53"/>
                  <a:gd name="T5" fmla="*/ 22 h 27"/>
                  <a:gd name="T6" fmla="*/ 10 w 53"/>
                  <a:gd name="T7" fmla="*/ 27 h 27"/>
                  <a:gd name="T8" fmla="*/ 53 w 53"/>
                  <a:gd name="T9" fmla="*/ 5 h 27"/>
                </a:gdLst>
                <a:ahLst/>
                <a:cxnLst>
                  <a:cxn ang="0">
                    <a:pos x="T0" y="T1"/>
                  </a:cxn>
                  <a:cxn ang="0">
                    <a:pos x="T2" y="T3"/>
                  </a:cxn>
                  <a:cxn ang="0">
                    <a:pos x="T4" y="T5"/>
                  </a:cxn>
                  <a:cxn ang="0">
                    <a:pos x="T6" y="T7"/>
                  </a:cxn>
                  <a:cxn ang="0">
                    <a:pos x="T8" y="T9"/>
                  </a:cxn>
                </a:cxnLst>
                <a:rect l="0" t="0" r="r" b="b"/>
                <a:pathLst>
                  <a:path w="53" h="27">
                    <a:moveTo>
                      <a:pt x="53" y="5"/>
                    </a:moveTo>
                    <a:lnTo>
                      <a:pt x="43" y="0"/>
                    </a:lnTo>
                    <a:lnTo>
                      <a:pt x="0" y="22"/>
                    </a:lnTo>
                    <a:lnTo>
                      <a:pt x="10" y="27"/>
                    </a:lnTo>
                    <a:lnTo>
                      <a:pt x="53"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8" name="Freeform 3867">
                <a:extLst>
                  <a:ext uri="{FF2B5EF4-FFF2-40B4-BE49-F238E27FC236}">
                    <a16:creationId xmlns:a16="http://schemas.microsoft.com/office/drawing/2014/main" id="{DAA49A38-1331-4C45-8D41-372B43663456}"/>
                  </a:ext>
                </a:extLst>
              </p:cNvPr>
              <p:cNvSpPr>
                <a:spLocks/>
              </p:cNvSpPr>
              <p:nvPr/>
            </p:nvSpPr>
            <p:spPr bwMode="auto">
              <a:xfrm>
                <a:off x="333" y="1760"/>
                <a:ext cx="53" cy="27"/>
              </a:xfrm>
              <a:custGeom>
                <a:avLst/>
                <a:gdLst>
                  <a:gd name="T0" fmla="*/ 53 w 53"/>
                  <a:gd name="T1" fmla="*/ 5 h 27"/>
                  <a:gd name="T2" fmla="*/ 43 w 53"/>
                  <a:gd name="T3" fmla="*/ 0 h 27"/>
                  <a:gd name="T4" fmla="*/ 0 w 53"/>
                  <a:gd name="T5" fmla="*/ 22 h 27"/>
                  <a:gd name="T6" fmla="*/ 10 w 53"/>
                  <a:gd name="T7" fmla="*/ 27 h 27"/>
                  <a:gd name="T8" fmla="*/ 53 w 53"/>
                  <a:gd name="T9" fmla="*/ 5 h 27"/>
                </a:gdLst>
                <a:ahLst/>
                <a:cxnLst>
                  <a:cxn ang="0">
                    <a:pos x="T0" y="T1"/>
                  </a:cxn>
                  <a:cxn ang="0">
                    <a:pos x="T2" y="T3"/>
                  </a:cxn>
                  <a:cxn ang="0">
                    <a:pos x="T4" y="T5"/>
                  </a:cxn>
                  <a:cxn ang="0">
                    <a:pos x="T6" y="T7"/>
                  </a:cxn>
                  <a:cxn ang="0">
                    <a:pos x="T8" y="T9"/>
                  </a:cxn>
                </a:cxnLst>
                <a:rect l="0" t="0" r="r" b="b"/>
                <a:pathLst>
                  <a:path w="53" h="27">
                    <a:moveTo>
                      <a:pt x="53" y="5"/>
                    </a:moveTo>
                    <a:lnTo>
                      <a:pt x="43" y="0"/>
                    </a:lnTo>
                    <a:lnTo>
                      <a:pt x="0" y="22"/>
                    </a:lnTo>
                    <a:lnTo>
                      <a:pt x="10" y="27"/>
                    </a:lnTo>
                    <a:lnTo>
                      <a:pt x="53"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9" name="Freeform 3868">
                <a:extLst>
                  <a:ext uri="{FF2B5EF4-FFF2-40B4-BE49-F238E27FC236}">
                    <a16:creationId xmlns:a16="http://schemas.microsoft.com/office/drawing/2014/main" id="{F18E5BAB-9DED-4AAF-ADAE-E89B3B175FA6}"/>
                  </a:ext>
                </a:extLst>
              </p:cNvPr>
              <p:cNvSpPr>
                <a:spLocks/>
              </p:cNvSpPr>
              <p:nvPr/>
            </p:nvSpPr>
            <p:spPr bwMode="auto">
              <a:xfrm>
                <a:off x="434" y="1713"/>
                <a:ext cx="36" cy="24"/>
              </a:xfrm>
              <a:custGeom>
                <a:avLst/>
                <a:gdLst>
                  <a:gd name="T0" fmla="*/ 0 w 36"/>
                  <a:gd name="T1" fmla="*/ 19 h 24"/>
                  <a:gd name="T2" fmla="*/ 7 w 36"/>
                  <a:gd name="T3" fmla="*/ 24 h 24"/>
                  <a:gd name="T4" fmla="*/ 33 w 36"/>
                  <a:gd name="T5" fmla="*/ 12 h 24"/>
                  <a:gd name="T6" fmla="*/ 36 w 36"/>
                  <a:gd name="T7" fmla="*/ 0 h 24"/>
                  <a:gd name="T8" fmla="*/ 0 w 36"/>
                  <a:gd name="T9" fmla="*/ 19 h 24"/>
                </a:gdLst>
                <a:ahLst/>
                <a:cxnLst>
                  <a:cxn ang="0">
                    <a:pos x="T0" y="T1"/>
                  </a:cxn>
                  <a:cxn ang="0">
                    <a:pos x="T2" y="T3"/>
                  </a:cxn>
                  <a:cxn ang="0">
                    <a:pos x="T4" y="T5"/>
                  </a:cxn>
                  <a:cxn ang="0">
                    <a:pos x="T6" y="T7"/>
                  </a:cxn>
                  <a:cxn ang="0">
                    <a:pos x="T8" y="T9"/>
                  </a:cxn>
                </a:cxnLst>
                <a:rect l="0" t="0" r="r" b="b"/>
                <a:pathLst>
                  <a:path w="36" h="24">
                    <a:moveTo>
                      <a:pt x="0" y="19"/>
                    </a:moveTo>
                    <a:lnTo>
                      <a:pt x="7" y="24"/>
                    </a:lnTo>
                    <a:lnTo>
                      <a:pt x="33" y="12"/>
                    </a:lnTo>
                    <a:lnTo>
                      <a:pt x="36" y="0"/>
                    </a:lnTo>
                    <a:lnTo>
                      <a:pt x="0" y="1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0" name="Freeform 3869">
                <a:extLst>
                  <a:ext uri="{FF2B5EF4-FFF2-40B4-BE49-F238E27FC236}">
                    <a16:creationId xmlns:a16="http://schemas.microsoft.com/office/drawing/2014/main" id="{2E79573A-73B3-4604-B87F-DFC6224F19EF}"/>
                  </a:ext>
                </a:extLst>
              </p:cNvPr>
              <p:cNvSpPr>
                <a:spLocks/>
              </p:cNvSpPr>
              <p:nvPr/>
            </p:nvSpPr>
            <p:spPr bwMode="auto">
              <a:xfrm>
                <a:off x="307" y="1787"/>
                <a:ext cx="26" cy="16"/>
              </a:xfrm>
              <a:custGeom>
                <a:avLst/>
                <a:gdLst>
                  <a:gd name="T0" fmla="*/ 26 w 26"/>
                  <a:gd name="T1" fmla="*/ 4 h 16"/>
                  <a:gd name="T2" fmla="*/ 17 w 26"/>
                  <a:gd name="T3" fmla="*/ 0 h 16"/>
                  <a:gd name="T4" fmla="*/ 0 w 26"/>
                  <a:gd name="T5" fmla="*/ 9 h 16"/>
                  <a:gd name="T6" fmla="*/ 2 w 26"/>
                  <a:gd name="T7" fmla="*/ 16 h 16"/>
                  <a:gd name="T8" fmla="*/ 26 w 26"/>
                  <a:gd name="T9" fmla="*/ 4 h 16"/>
                </a:gdLst>
                <a:ahLst/>
                <a:cxnLst>
                  <a:cxn ang="0">
                    <a:pos x="T0" y="T1"/>
                  </a:cxn>
                  <a:cxn ang="0">
                    <a:pos x="T2" y="T3"/>
                  </a:cxn>
                  <a:cxn ang="0">
                    <a:pos x="T4" y="T5"/>
                  </a:cxn>
                  <a:cxn ang="0">
                    <a:pos x="T6" y="T7"/>
                  </a:cxn>
                  <a:cxn ang="0">
                    <a:pos x="T8" y="T9"/>
                  </a:cxn>
                </a:cxnLst>
                <a:rect l="0" t="0" r="r" b="b"/>
                <a:pathLst>
                  <a:path w="26" h="16">
                    <a:moveTo>
                      <a:pt x="26" y="4"/>
                    </a:moveTo>
                    <a:lnTo>
                      <a:pt x="17" y="0"/>
                    </a:lnTo>
                    <a:lnTo>
                      <a:pt x="0" y="9"/>
                    </a:lnTo>
                    <a:lnTo>
                      <a:pt x="2" y="16"/>
                    </a:lnTo>
                    <a:lnTo>
                      <a:pt x="26" y="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1" name="Freeform 3870">
                <a:extLst>
                  <a:ext uri="{FF2B5EF4-FFF2-40B4-BE49-F238E27FC236}">
                    <a16:creationId xmlns:a16="http://schemas.microsoft.com/office/drawing/2014/main" id="{C9BF359A-583C-4C34-9825-383C5FC9381E}"/>
                  </a:ext>
                </a:extLst>
              </p:cNvPr>
              <p:cNvSpPr>
                <a:spLocks/>
              </p:cNvSpPr>
              <p:nvPr/>
            </p:nvSpPr>
            <p:spPr bwMode="auto">
              <a:xfrm>
                <a:off x="386" y="1737"/>
                <a:ext cx="48" cy="23"/>
              </a:xfrm>
              <a:custGeom>
                <a:avLst/>
                <a:gdLst>
                  <a:gd name="T0" fmla="*/ 0 w 48"/>
                  <a:gd name="T1" fmla="*/ 19 h 23"/>
                  <a:gd name="T2" fmla="*/ 7 w 48"/>
                  <a:gd name="T3" fmla="*/ 23 h 23"/>
                  <a:gd name="T4" fmla="*/ 48 w 48"/>
                  <a:gd name="T5" fmla="*/ 4 h 23"/>
                  <a:gd name="T6" fmla="*/ 38 w 48"/>
                  <a:gd name="T7" fmla="*/ 0 h 23"/>
                  <a:gd name="T8" fmla="*/ 0 w 48"/>
                  <a:gd name="T9" fmla="*/ 19 h 23"/>
                </a:gdLst>
                <a:ahLst/>
                <a:cxnLst>
                  <a:cxn ang="0">
                    <a:pos x="T0" y="T1"/>
                  </a:cxn>
                  <a:cxn ang="0">
                    <a:pos x="T2" y="T3"/>
                  </a:cxn>
                  <a:cxn ang="0">
                    <a:pos x="T4" y="T5"/>
                  </a:cxn>
                  <a:cxn ang="0">
                    <a:pos x="T6" y="T7"/>
                  </a:cxn>
                  <a:cxn ang="0">
                    <a:pos x="T8" y="T9"/>
                  </a:cxn>
                </a:cxnLst>
                <a:rect l="0" t="0" r="r" b="b"/>
                <a:pathLst>
                  <a:path w="48" h="23">
                    <a:moveTo>
                      <a:pt x="0" y="19"/>
                    </a:moveTo>
                    <a:lnTo>
                      <a:pt x="7" y="23"/>
                    </a:lnTo>
                    <a:lnTo>
                      <a:pt x="48" y="4"/>
                    </a:lnTo>
                    <a:lnTo>
                      <a:pt x="38" y="0"/>
                    </a:lnTo>
                    <a:lnTo>
                      <a:pt x="0" y="1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2" name="Freeform 3871">
                <a:extLst>
                  <a:ext uri="{FF2B5EF4-FFF2-40B4-BE49-F238E27FC236}">
                    <a16:creationId xmlns:a16="http://schemas.microsoft.com/office/drawing/2014/main" id="{73F9FEB1-DFA3-491A-B6D3-8A2E7FBB682A}"/>
                  </a:ext>
                </a:extLst>
              </p:cNvPr>
              <p:cNvSpPr>
                <a:spLocks/>
              </p:cNvSpPr>
              <p:nvPr/>
            </p:nvSpPr>
            <p:spPr bwMode="auto">
              <a:xfrm>
                <a:off x="386" y="1737"/>
                <a:ext cx="48" cy="23"/>
              </a:xfrm>
              <a:custGeom>
                <a:avLst/>
                <a:gdLst>
                  <a:gd name="T0" fmla="*/ 0 w 48"/>
                  <a:gd name="T1" fmla="*/ 19 h 23"/>
                  <a:gd name="T2" fmla="*/ 7 w 48"/>
                  <a:gd name="T3" fmla="*/ 23 h 23"/>
                  <a:gd name="T4" fmla="*/ 48 w 48"/>
                  <a:gd name="T5" fmla="*/ 4 h 23"/>
                  <a:gd name="T6" fmla="*/ 38 w 48"/>
                  <a:gd name="T7" fmla="*/ 0 h 23"/>
                  <a:gd name="T8" fmla="*/ 0 w 48"/>
                  <a:gd name="T9" fmla="*/ 19 h 23"/>
                </a:gdLst>
                <a:ahLst/>
                <a:cxnLst>
                  <a:cxn ang="0">
                    <a:pos x="T0" y="T1"/>
                  </a:cxn>
                  <a:cxn ang="0">
                    <a:pos x="T2" y="T3"/>
                  </a:cxn>
                  <a:cxn ang="0">
                    <a:pos x="T4" y="T5"/>
                  </a:cxn>
                  <a:cxn ang="0">
                    <a:pos x="T6" y="T7"/>
                  </a:cxn>
                  <a:cxn ang="0">
                    <a:pos x="T8" y="T9"/>
                  </a:cxn>
                </a:cxnLst>
                <a:rect l="0" t="0" r="r" b="b"/>
                <a:pathLst>
                  <a:path w="48" h="23">
                    <a:moveTo>
                      <a:pt x="0" y="19"/>
                    </a:moveTo>
                    <a:lnTo>
                      <a:pt x="7" y="23"/>
                    </a:lnTo>
                    <a:lnTo>
                      <a:pt x="48" y="4"/>
                    </a:lnTo>
                    <a:lnTo>
                      <a:pt x="38"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3" name="Freeform 3872">
                <a:extLst>
                  <a:ext uri="{FF2B5EF4-FFF2-40B4-BE49-F238E27FC236}">
                    <a16:creationId xmlns:a16="http://schemas.microsoft.com/office/drawing/2014/main" id="{532F5E93-45BB-4209-B0A1-CD0FA60C87C9}"/>
                  </a:ext>
                </a:extLst>
              </p:cNvPr>
              <p:cNvSpPr>
                <a:spLocks/>
              </p:cNvSpPr>
              <p:nvPr/>
            </p:nvSpPr>
            <p:spPr bwMode="auto">
              <a:xfrm>
                <a:off x="424" y="1732"/>
                <a:ext cx="17" cy="9"/>
              </a:xfrm>
              <a:custGeom>
                <a:avLst/>
                <a:gdLst>
                  <a:gd name="T0" fmla="*/ 10 w 17"/>
                  <a:gd name="T1" fmla="*/ 9 h 9"/>
                  <a:gd name="T2" fmla="*/ 17 w 17"/>
                  <a:gd name="T3" fmla="*/ 5 h 9"/>
                  <a:gd name="T4" fmla="*/ 10 w 17"/>
                  <a:gd name="T5" fmla="*/ 0 h 9"/>
                  <a:gd name="T6" fmla="*/ 0 w 17"/>
                  <a:gd name="T7" fmla="*/ 5 h 9"/>
                  <a:gd name="T8" fmla="*/ 10 w 17"/>
                  <a:gd name="T9" fmla="*/ 9 h 9"/>
                </a:gdLst>
                <a:ahLst/>
                <a:cxnLst>
                  <a:cxn ang="0">
                    <a:pos x="T0" y="T1"/>
                  </a:cxn>
                  <a:cxn ang="0">
                    <a:pos x="T2" y="T3"/>
                  </a:cxn>
                  <a:cxn ang="0">
                    <a:pos x="T4" y="T5"/>
                  </a:cxn>
                  <a:cxn ang="0">
                    <a:pos x="T6" y="T7"/>
                  </a:cxn>
                  <a:cxn ang="0">
                    <a:pos x="T8" y="T9"/>
                  </a:cxn>
                </a:cxnLst>
                <a:rect l="0" t="0" r="r" b="b"/>
                <a:pathLst>
                  <a:path w="17" h="9">
                    <a:moveTo>
                      <a:pt x="10" y="9"/>
                    </a:moveTo>
                    <a:lnTo>
                      <a:pt x="17" y="5"/>
                    </a:lnTo>
                    <a:lnTo>
                      <a:pt x="10" y="0"/>
                    </a:lnTo>
                    <a:lnTo>
                      <a:pt x="0" y="5"/>
                    </a:lnTo>
                    <a:lnTo>
                      <a:pt x="10" y="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4" name="Freeform 3873">
                <a:extLst>
                  <a:ext uri="{FF2B5EF4-FFF2-40B4-BE49-F238E27FC236}">
                    <a16:creationId xmlns:a16="http://schemas.microsoft.com/office/drawing/2014/main" id="{26B8F13C-91E7-42AF-9F78-0E4C7EF48B6F}"/>
                  </a:ext>
                </a:extLst>
              </p:cNvPr>
              <p:cNvSpPr>
                <a:spLocks/>
              </p:cNvSpPr>
              <p:nvPr/>
            </p:nvSpPr>
            <p:spPr bwMode="auto">
              <a:xfrm>
                <a:off x="376" y="1756"/>
                <a:ext cx="17" cy="9"/>
              </a:xfrm>
              <a:custGeom>
                <a:avLst/>
                <a:gdLst>
                  <a:gd name="T0" fmla="*/ 10 w 17"/>
                  <a:gd name="T1" fmla="*/ 9 h 9"/>
                  <a:gd name="T2" fmla="*/ 17 w 17"/>
                  <a:gd name="T3" fmla="*/ 4 h 9"/>
                  <a:gd name="T4" fmla="*/ 10 w 17"/>
                  <a:gd name="T5" fmla="*/ 0 h 9"/>
                  <a:gd name="T6" fmla="*/ 0 w 17"/>
                  <a:gd name="T7" fmla="*/ 4 h 9"/>
                  <a:gd name="T8" fmla="*/ 10 w 17"/>
                  <a:gd name="T9" fmla="*/ 9 h 9"/>
                </a:gdLst>
                <a:ahLst/>
                <a:cxnLst>
                  <a:cxn ang="0">
                    <a:pos x="T0" y="T1"/>
                  </a:cxn>
                  <a:cxn ang="0">
                    <a:pos x="T2" y="T3"/>
                  </a:cxn>
                  <a:cxn ang="0">
                    <a:pos x="T4" y="T5"/>
                  </a:cxn>
                  <a:cxn ang="0">
                    <a:pos x="T6" y="T7"/>
                  </a:cxn>
                  <a:cxn ang="0">
                    <a:pos x="T8" y="T9"/>
                  </a:cxn>
                </a:cxnLst>
                <a:rect l="0" t="0" r="r" b="b"/>
                <a:pathLst>
                  <a:path w="17" h="9">
                    <a:moveTo>
                      <a:pt x="10" y="9"/>
                    </a:moveTo>
                    <a:lnTo>
                      <a:pt x="17" y="4"/>
                    </a:lnTo>
                    <a:lnTo>
                      <a:pt x="10" y="0"/>
                    </a:lnTo>
                    <a:lnTo>
                      <a:pt x="0" y="4"/>
                    </a:lnTo>
                    <a:lnTo>
                      <a:pt x="10" y="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5" name="Freeform 3874">
                <a:extLst>
                  <a:ext uri="{FF2B5EF4-FFF2-40B4-BE49-F238E27FC236}">
                    <a16:creationId xmlns:a16="http://schemas.microsoft.com/office/drawing/2014/main" id="{60CF665F-7B7E-406E-8BDB-D3740CFAC148}"/>
                  </a:ext>
                </a:extLst>
              </p:cNvPr>
              <p:cNvSpPr>
                <a:spLocks/>
              </p:cNvSpPr>
              <p:nvPr/>
            </p:nvSpPr>
            <p:spPr bwMode="auto">
              <a:xfrm>
                <a:off x="376" y="1756"/>
                <a:ext cx="17" cy="9"/>
              </a:xfrm>
              <a:custGeom>
                <a:avLst/>
                <a:gdLst>
                  <a:gd name="T0" fmla="*/ 10 w 17"/>
                  <a:gd name="T1" fmla="*/ 9 h 9"/>
                  <a:gd name="T2" fmla="*/ 17 w 17"/>
                  <a:gd name="T3" fmla="*/ 4 h 9"/>
                  <a:gd name="T4" fmla="*/ 10 w 17"/>
                  <a:gd name="T5" fmla="*/ 0 h 9"/>
                  <a:gd name="T6" fmla="*/ 0 w 17"/>
                  <a:gd name="T7" fmla="*/ 4 h 9"/>
                  <a:gd name="T8" fmla="*/ 10 w 17"/>
                  <a:gd name="T9" fmla="*/ 9 h 9"/>
                </a:gdLst>
                <a:ahLst/>
                <a:cxnLst>
                  <a:cxn ang="0">
                    <a:pos x="T0" y="T1"/>
                  </a:cxn>
                  <a:cxn ang="0">
                    <a:pos x="T2" y="T3"/>
                  </a:cxn>
                  <a:cxn ang="0">
                    <a:pos x="T4" y="T5"/>
                  </a:cxn>
                  <a:cxn ang="0">
                    <a:pos x="T6" y="T7"/>
                  </a:cxn>
                  <a:cxn ang="0">
                    <a:pos x="T8" y="T9"/>
                  </a:cxn>
                </a:cxnLst>
                <a:rect l="0" t="0" r="r" b="b"/>
                <a:pathLst>
                  <a:path w="17" h="9">
                    <a:moveTo>
                      <a:pt x="10" y="9"/>
                    </a:moveTo>
                    <a:lnTo>
                      <a:pt x="17" y="4"/>
                    </a:lnTo>
                    <a:lnTo>
                      <a:pt x="10" y="0"/>
                    </a:lnTo>
                    <a:lnTo>
                      <a:pt x="0" y="4"/>
                    </a:lnTo>
                    <a:lnTo>
                      <a:pt x="1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6" name="Freeform 3875">
                <a:extLst>
                  <a:ext uri="{FF2B5EF4-FFF2-40B4-BE49-F238E27FC236}">
                    <a16:creationId xmlns:a16="http://schemas.microsoft.com/office/drawing/2014/main" id="{524C4A70-762F-4BCC-8650-3D16411AD29A}"/>
                  </a:ext>
                </a:extLst>
              </p:cNvPr>
              <p:cNvSpPr>
                <a:spLocks/>
              </p:cNvSpPr>
              <p:nvPr/>
            </p:nvSpPr>
            <p:spPr bwMode="auto">
              <a:xfrm>
                <a:off x="324" y="1782"/>
                <a:ext cx="19" cy="9"/>
              </a:xfrm>
              <a:custGeom>
                <a:avLst/>
                <a:gdLst>
                  <a:gd name="T0" fmla="*/ 9 w 19"/>
                  <a:gd name="T1" fmla="*/ 0 h 9"/>
                  <a:gd name="T2" fmla="*/ 0 w 19"/>
                  <a:gd name="T3" fmla="*/ 5 h 9"/>
                  <a:gd name="T4" fmla="*/ 9 w 19"/>
                  <a:gd name="T5" fmla="*/ 9 h 9"/>
                  <a:gd name="T6" fmla="*/ 19 w 19"/>
                  <a:gd name="T7" fmla="*/ 5 h 9"/>
                  <a:gd name="T8" fmla="*/ 9 w 19"/>
                  <a:gd name="T9" fmla="*/ 0 h 9"/>
                </a:gdLst>
                <a:ahLst/>
                <a:cxnLst>
                  <a:cxn ang="0">
                    <a:pos x="T0" y="T1"/>
                  </a:cxn>
                  <a:cxn ang="0">
                    <a:pos x="T2" y="T3"/>
                  </a:cxn>
                  <a:cxn ang="0">
                    <a:pos x="T4" y="T5"/>
                  </a:cxn>
                  <a:cxn ang="0">
                    <a:pos x="T6" y="T7"/>
                  </a:cxn>
                  <a:cxn ang="0">
                    <a:pos x="T8" y="T9"/>
                  </a:cxn>
                </a:cxnLst>
                <a:rect l="0" t="0" r="r" b="b"/>
                <a:pathLst>
                  <a:path w="19" h="9">
                    <a:moveTo>
                      <a:pt x="9" y="0"/>
                    </a:moveTo>
                    <a:lnTo>
                      <a:pt x="0" y="5"/>
                    </a:lnTo>
                    <a:lnTo>
                      <a:pt x="9" y="9"/>
                    </a:lnTo>
                    <a:lnTo>
                      <a:pt x="19" y="5"/>
                    </a:lnTo>
                    <a:lnTo>
                      <a:pt x="9"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7" name="Freeform 3876">
                <a:extLst>
                  <a:ext uri="{FF2B5EF4-FFF2-40B4-BE49-F238E27FC236}">
                    <a16:creationId xmlns:a16="http://schemas.microsoft.com/office/drawing/2014/main" id="{67000D94-5AE1-4A7C-8D6F-0F36AD407A06}"/>
                  </a:ext>
                </a:extLst>
              </p:cNvPr>
              <p:cNvSpPr>
                <a:spLocks/>
              </p:cNvSpPr>
              <p:nvPr/>
            </p:nvSpPr>
            <p:spPr bwMode="auto">
              <a:xfrm>
                <a:off x="324" y="1782"/>
                <a:ext cx="19" cy="9"/>
              </a:xfrm>
              <a:custGeom>
                <a:avLst/>
                <a:gdLst>
                  <a:gd name="T0" fmla="*/ 9 w 19"/>
                  <a:gd name="T1" fmla="*/ 0 h 9"/>
                  <a:gd name="T2" fmla="*/ 0 w 19"/>
                  <a:gd name="T3" fmla="*/ 5 h 9"/>
                  <a:gd name="T4" fmla="*/ 9 w 19"/>
                  <a:gd name="T5" fmla="*/ 9 h 9"/>
                  <a:gd name="T6" fmla="*/ 19 w 19"/>
                  <a:gd name="T7" fmla="*/ 5 h 9"/>
                  <a:gd name="T8" fmla="*/ 9 w 19"/>
                  <a:gd name="T9" fmla="*/ 0 h 9"/>
                </a:gdLst>
                <a:ahLst/>
                <a:cxnLst>
                  <a:cxn ang="0">
                    <a:pos x="T0" y="T1"/>
                  </a:cxn>
                  <a:cxn ang="0">
                    <a:pos x="T2" y="T3"/>
                  </a:cxn>
                  <a:cxn ang="0">
                    <a:pos x="T4" y="T5"/>
                  </a:cxn>
                  <a:cxn ang="0">
                    <a:pos x="T6" y="T7"/>
                  </a:cxn>
                  <a:cxn ang="0">
                    <a:pos x="T8" y="T9"/>
                  </a:cxn>
                </a:cxnLst>
                <a:rect l="0" t="0" r="r" b="b"/>
                <a:pathLst>
                  <a:path w="19" h="9">
                    <a:moveTo>
                      <a:pt x="9" y="0"/>
                    </a:moveTo>
                    <a:lnTo>
                      <a:pt x="0" y="5"/>
                    </a:lnTo>
                    <a:lnTo>
                      <a:pt x="9" y="9"/>
                    </a:lnTo>
                    <a:lnTo>
                      <a:pt x="19" y="5"/>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8" name="Freeform 3877">
                <a:extLst>
                  <a:ext uri="{FF2B5EF4-FFF2-40B4-BE49-F238E27FC236}">
                    <a16:creationId xmlns:a16="http://schemas.microsoft.com/office/drawing/2014/main" id="{832CE219-0576-4B12-B35D-71D4D5CAE66A}"/>
                  </a:ext>
                </a:extLst>
              </p:cNvPr>
              <p:cNvSpPr>
                <a:spLocks/>
              </p:cNvSpPr>
              <p:nvPr/>
            </p:nvSpPr>
            <p:spPr bwMode="auto">
              <a:xfrm>
                <a:off x="386" y="1584"/>
                <a:ext cx="52" cy="26"/>
              </a:xfrm>
              <a:custGeom>
                <a:avLst/>
                <a:gdLst>
                  <a:gd name="T0" fmla="*/ 9 w 52"/>
                  <a:gd name="T1" fmla="*/ 26 h 26"/>
                  <a:gd name="T2" fmla="*/ 52 w 52"/>
                  <a:gd name="T3" fmla="*/ 5 h 26"/>
                  <a:gd name="T4" fmla="*/ 43 w 52"/>
                  <a:gd name="T5" fmla="*/ 0 h 26"/>
                  <a:gd name="T6" fmla="*/ 0 w 52"/>
                  <a:gd name="T7" fmla="*/ 22 h 26"/>
                  <a:gd name="T8" fmla="*/ 9 w 52"/>
                  <a:gd name="T9" fmla="*/ 26 h 26"/>
                </a:gdLst>
                <a:ahLst/>
                <a:cxnLst>
                  <a:cxn ang="0">
                    <a:pos x="T0" y="T1"/>
                  </a:cxn>
                  <a:cxn ang="0">
                    <a:pos x="T2" y="T3"/>
                  </a:cxn>
                  <a:cxn ang="0">
                    <a:pos x="T4" y="T5"/>
                  </a:cxn>
                  <a:cxn ang="0">
                    <a:pos x="T6" y="T7"/>
                  </a:cxn>
                  <a:cxn ang="0">
                    <a:pos x="T8" y="T9"/>
                  </a:cxn>
                </a:cxnLst>
                <a:rect l="0" t="0" r="r" b="b"/>
                <a:pathLst>
                  <a:path w="52" h="26">
                    <a:moveTo>
                      <a:pt x="9" y="26"/>
                    </a:moveTo>
                    <a:lnTo>
                      <a:pt x="52" y="5"/>
                    </a:lnTo>
                    <a:lnTo>
                      <a:pt x="43" y="0"/>
                    </a:lnTo>
                    <a:lnTo>
                      <a:pt x="0" y="22"/>
                    </a:lnTo>
                    <a:lnTo>
                      <a:pt x="9" y="26"/>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9" name="Freeform 3878">
                <a:extLst>
                  <a:ext uri="{FF2B5EF4-FFF2-40B4-BE49-F238E27FC236}">
                    <a16:creationId xmlns:a16="http://schemas.microsoft.com/office/drawing/2014/main" id="{4B1A89B5-3C91-4B04-AD3C-E36379FE273C}"/>
                  </a:ext>
                </a:extLst>
              </p:cNvPr>
              <p:cNvSpPr>
                <a:spLocks/>
              </p:cNvSpPr>
              <p:nvPr/>
            </p:nvSpPr>
            <p:spPr bwMode="auto">
              <a:xfrm>
                <a:off x="386" y="1584"/>
                <a:ext cx="52" cy="26"/>
              </a:xfrm>
              <a:custGeom>
                <a:avLst/>
                <a:gdLst>
                  <a:gd name="T0" fmla="*/ 9 w 52"/>
                  <a:gd name="T1" fmla="*/ 26 h 26"/>
                  <a:gd name="T2" fmla="*/ 52 w 52"/>
                  <a:gd name="T3" fmla="*/ 5 h 26"/>
                  <a:gd name="T4" fmla="*/ 43 w 52"/>
                  <a:gd name="T5" fmla="*/ 0 h 26"/>
                  <a:gd name="T6" fmla="*/ 0 w 52"/>
                  <a:gd name="T7" fmla="*/ 22 h 26"/>
                  <a:gd name="T8" fmla="*/ 9 w 52"/>
                  <a:gd name="T9" fmla="*/ 26 h 26"/>
                </a:gdLst>
                <a:ahLst/>
                <a:cxnLst>
                  <a:cxn ang="0">
                    <a:pos x="T0" y="T1"/>
                  </a:cxn>
                  <a:cxn ang="0">
                    <a:pos x="T2" y="T3"/>
                  </a:cxn>
                  <a:cxn ang="0">
                    <a:pos x="T4" y="T5"/>
                  </a:cxn>
                  <a:cxn ang="0">
                    <a:pos x="T6" y="T7"/>
                  </a:cxn>
                  <a:cxn ang="0">
                    <a:pos x="T8" y="T9"/>
                  </a:cxn>
                </a:cxnLst>
                <a:rect l="0" t="0" r="r" b="b"/>
                <a:pathLst>
                  <a:path w="52" h="26">
                    <a:moveTo>
                      <a:pt x="9" y="26"/>
                    </a:moveTo>
                    <a:lnTo>
                      <a:pt x="52" y="5"/>
                    </a:lnTo>
                    <a:lnTo>
                      <a:pt x="43" y="0"/>
                    </a:lnTo>
                    <a:lnTo>
                      <a:pt x="0" y="22"/>
                    </a:lnTo>
                    <a:lnTo>
                      <a:pt x="9"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0" name="Freeform 3879">
                <a:extLst>
                  <a:ext uri="{FF2B5EF4-FFF2-40B4-BE49-F238E27FC236}">
                    <a16:creationId xmlns:a16="http://schemas.microsoft.com/office/drawing/2014/main" id="{878D30E1-9226-4691-8EF9-95CF1435C525}"/>
                  </a:ext>
                </a:extLst>
              </p:cNvPr>
              <p:cNvSpPr>
                <a:spLocks/>
              </p:cNvSpPr>
              <p:nvPr/>
            </p:nvSpPr>
            <p:spPr bwMode="auto">
              <a:xfrm>
                <a:off x="438" y="1561"/>
                <a:ext cx="48" cy="23"/>
              </a:xfrm>
              <a:custGeom>
                <a:avLst/>
                <a:gdLst>
                  <a:gd name="T0" fmla="*/ 0 w 48"/>
                  <a:gd name="T1" fmla="*/ 21 h 23"/>
                  <a:gd name="T2" fmla="*/ 8 w 48"/>
                  <a:gd name="T3" fmla="*/ 23 h 23"/>
                  <a:gd name="T4" fmla="*/ 48 w 48"/>
                  <a:gd name="T5" fmla="*/ 4 h 23"/>
                  <a:gd name="T6" fmla="*/ 39 w 48"/>
                  <a:gd name="T7" fmla="*/ 0 h 23"/>
                  <a:gd name="T8" fmla="*/ 0 w 48"/>
                  <a:gd name="T9" fmla="*/ 21 h 23"/>
                </a:gdLst>
                <a:ahLst/>
                <a:cxnLst>
                  <a:cxn ang="0">
                    <a:pos x="T0" y="T1"/>
                  </a:cxn>
                  <a:cxn ang="0">
                    <a:pos x="T2" y="T3"/>
                  </a:cxn>
                  <a:cxn ang="0">
                    <a:pos x="T4" y="T5"/>
                  </a:cxn>
                  <a:cxn ang="0">
                    <a:pos x="T6" y="T7"/>
                  </a:cxn>
                  <a:cxn ang="0">
                    <a:pos x="T8" y="T9"/>
                  </a:cxn>
                </a:cxnLst>
                <a:rect l="0" t="0" r="r" b="b"/>
                <a:pathLst>
                  <a:path w="48" h="23">
                    <a:moveTo>
                      <a:pt x="0" y="21"/>
                    </a:moveTo>
                    <a:lnTo>
                      <a:pt x="8" y="23"/>
                    </a:lnTo>
                    <a:lnTo>
                      <a:pt x="48" y="4"/>
                    </a:lnTo>
                    <a:lnTo>
                      <a:pt x="39" y="0"/>
                    </a:lnTo>
                    <a:lnTo>
                      <a:pt x="0" y="21"/>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1" name="Freeform 3880">
                <a:extLst>
                  <a:ext uri="{FF2B5EF4-FFF2-40B4-BE49-F238E27FC236}">
                    <a16:creationId xmlns:a16="http://schemas.microsoft.com/office/drawing/2014/main" id="{D9364951-3046-4854-A6E4-4FFF04C2687A}"/>
                  </a:ext>
                </a:extLst>
              </p:cNvPr>
              <p:cNvSpPr>
                <a:spLocks/>
              </p:cNvSpPr>
              <p:nvPr/>
            </p:nvSpPr>
            <p:spPr bwMode="auto">
              <a:xfrm>
                <a:off x="338" y="1610"/>
                <a:ext cx="48" cy="24"/>
              </a:xfrm>
              <a:custGeom>
                <a:avLst/>
                <a:gdLst>
                  <a:gd name="T0" fmla="*/ 38 w 48"/>
                  <a:gd name="T1" fmla="*/ 0 h 24"/>
                  <a:gd name="T2" fmla="*/ 0 w 48"/>
                  <a:gd name="T3" fmla="*/ 22 h 24"/>
                  <a:gd name="T4" fmla="*/ 10 w 48"/>
                  <a:gd name="T5" fmla="*/ 24 h 24"/>
                  <a:gd name="T6" fmla="*/ 48 w 48"/>
                  <a:gd name="T7" fmla="*/ 5 h 24"/>
                  <a:gd name="T8" fmla="*/ 38 w 48"/>
                  <a:gd name="T9" fmla="*/ 0 h 24"/>
                </a:gdLst>
                <a:ahLst/>
                <a:cxnLst>
                  <a:cxn ang="0">
                    <a:pos x="T0" y="T1"/>
                  </a:cxn>
                  <a:cxn ang="0">
                    <a:pos x="T2" y="T3"/>
                  </a:cxn>
                  <a:cxn ang="0">
                    <a:pos x="T4" y="T5"/>
                  </a:cxn>
                  <a:cxn ang="0">
                    <a:pos x="T6" y="T7"/>
                  </a:cxn>
                  <a:cxn ang="0">
                    <a:pos x="T8" y="T9"/>
                  </a:cxn>
                </a:cxnLst>
                <a:rect l="0" t="0" r="r" b="b"/>
                <a:pathLst>
                  <a:path w="48" h="24">
                    <a:moveTo>
                      <a:pt x="38" y="0"/>
                    </a:moveTo>
                    <a:lnTo>
                      <a:pt x="0" y="22"/>
                    </a:lnTo>
                    <a:lnTo>
                      <a:pt x="10" y="24"/>
                    </a:lnTo>
                    <a:lnTo>
                      <a:pt x="48" y="5"/>
                    </a:lnTo>
                    <a:lnTo>
                      <a:pt x="38"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2" name="Freeform 3881">
                <a:extLst>
                  <a:ext uri="{FF2B5EF4-FFF2-40B4-BE49-F238E27FC236}">
                    <a16:creationId xmlns:a16="http://schemas.microsoft.com/office/drawing/2014/main" id="{4FF9A099-C45B-40BD-A1BC-120537778DDE}"/>
                  </a:ext>
                </a:extLst>
              </p:cNvPr>
              <p:cNvSpPr>
                <a:spLocks/>
              </p:cNvSpPr>
              <p:nvPr/>
            </p:nvSpPr>
            <p:spPr bwMode="auto">
              <a:xfrm>
                <a:off x="338" y="1610"/>
                <a:ext cx="48" cy="24"/>
              </a:xfrm>
              <a:custGeom>
                <a:avLst/>
                <a:gdLst>
                  <a:gd name="T0" fmla="*/ 38 w 48"/>
                  <a:gd name="T1" fmla="*/ 0 h 24"/>
                  <a:gd name="T2" fmla="*/ 0 w 48"/>
                  <a:gd name="T3" fmla="*/ 22 h 24"/>
                  <a:gd name="T4" fmla="*/ 10 w 48"/>
                  <a:gd name="T5" fmla="*/ 24 h 24"/>
                  <a:gd name="T6" fmla="*/ 48 w 48"/>
                  <a:gd name="T7" fmla="*/ 5 h 24"/>
                  <a:gd name="T8" fmla="*/ 38 w 48"/>
                  <a:gd name="T9" fmla="*/ 0 h 24"/>
                </a:gdLst>
                <a:ahLst/>
                <a:cxnLst>
                  <a:cxn ang="0">
                    <a:pos x="T0" y="T1"/>
                  </a:cxn>
                  <a:cxn ang="0">
                    <a:pos x="T2" y="T3"/>
                  </a:cxn>
                  <a:cxn ang="0">
                    <a:pos x="T4" y="T5"/>
                  </a:cxn>
                  <a:cxn ang="0">
                    <a:pos x="T6" y="T7"/>
                  </a:cxn>
                  <a:cxn ang="0">
                    <a:pos x="T8" y="T9"/>
                  </a:cxn>
                </a:cxnLst>
                <a:rect l="0" t="0" r="r" b="b"/>
                <a:pathLst>
                  <a:path w="48" h="24">
                    <a:moveTo>
                      <a:pt x="38" y="0"/>
                    </a:moveTo>
                    <a:lnTo>
                      <a:pt x="0" y="22"/>
                    </a:lnTo>
                    <a:lnTo>
                      <a:pt x="10" y="24"/>
                    </a:lnTo>
                    <a:lnTo>
                      <a:pt x="48" y="5"/>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3" name="Freeform 3882">
                <a:extLst>
                  <a:ext uri="{FF2B5EF4-FFF2-40B4-BE49-F238E27FC236}">
                    <a16:creationId xmlns:a16="http://schemas.microsoft.com/office/drawing/2014/main" id="{A6E58CD8-4FE5-4D74-90C0-1EC4F1D9E918}"/>
                  </a:ext>
                </a:extLst>
              </p:cNvPr>
              <p:cNvSpPr>
                <a:spLocks/>
              </p:cNvSpPr>
              <p:nvPr/>
            </p:nvSpPr>
            <p:spPr bwMode="auto">
              <a:xfrm>
                <a:off x="281" y="1663"/>
                <a:ext cx="4" cy="5"/>
              </a:xfrm>
              <a:custGeom>
                <a:avLst/>
                <a:gdLst>
                  <a:gd name="T0" fmla="*/ 0 w 4"/>
                  <a:gd name="T1" fmla="*/ 0 h 5"/>
                  <a:gd name="T2" fmla="*/ 2 w 4"/>
                  <a:gd name="T3" fmla="*/ 5 h 5"/>
                  <a:gd name="T4" fmla="*/ 4 w 4"/>
                  <a:gd name="T5" fmla="*/ 2 h 5"/>
                  <a:gd name="T6" fmla="*/ 0 w 4"/>
                  <a:gd name="T7" fmla="*/ 0 h 5"/>
                </a:gdLst>
                <a:ahLst/>
                <a:cxnLst>
                  <a:cxn ang="0">
                    <a:pos x="T0" y="T1"/>
                  </a:cxn>
                  <a:cxn ang="0">
                    <a:pos x="T2" y="T3"/>
                  </a:cxn>
                  <a:cxn ang="0">
                    <a:pos x="T4" y="T5"/>
                  </a:cxn>
                  <a:cxn ang="0">
                    <a:pos x="T6" y="T7"/>
                  </a:cxn>
                </a:cxnLst>
                <a:rect l="0" t="0" r="r" b="b"/>
                <a:pathLst>
                  <a:path w="4" h="5">
                    <a:moveTo>
                      <a:pt x="0" y="0"/>
                    </a:moveTo>
                    <a:lnTo>
                      <a:pt x="2" y="5"/>
                    </a:lnTo>
                    <a:lnTo>
                      <a:pt x="4" y="2"/>
                    </a:lnTo>
                    <a:lnTo>
                      <a:pt x="0"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4" name="Freeform 3883">
                <a:extLst>
                  <a:ext uri="{FF2B5EF4-FFF2-40B4-BE49-F238E27FC236}">
                    <a16:creationId xmlns:a16="http://schemas.microsoft.com/office/drawing/2014/main" id="{7FC5EBD3-4C67-443C-B511-B732C374D9B5}"/>
                  </a:ext>
                </a:extLst>
              </p:cNvPr>
              <p:cNvSpPr>
                <a:spLocks/>
              </p:cNvSpPr>
              <p:nvPr/>
            </p:nvSpPr>
            <p:spPr bwMode="auto">
              <a:xfrm>
                <a:off x="486" y="1546"/>
                <a:ext cx="19" cy="15"/>
              </a:xfrm>
              <a:custGeom>
                <a:avLst/>
                <a:gdLst>
                  <a:gd name="T0" fmla="*/ 7 w 19"/>
                  <a:gd name="T1" fmla="*/ 15 h 15"/>
                  <a:gd name="T2" fmla="*/ 17 w 19"/>
                  <a:gd name="T3" fmla="*/ 10 h 15"/>
                  <a:gd name="T4" fmla="*/ 19 w 19"/>
                  <a:gd name="T5" fmla="*/ 0 h 15"/>
                  <a:gd name="T6" fmla="*/ 0 w 19"/>
                  <a:gd name="T7" fmla="*/ 12 h 15"/>
                  <a:gd name="T8" fmla="*/ 7 w 19"/>
                  <a:gd name="T9" fmla="*/ 15 h 15"/>
                </a:gdLst>
                <a:ahLst/>
                <a:cxnLst>
                  <a:cxn ang="0">
                    <a:pos x="T0" y="T1"/>
                  </a:cxn>
                  <a:cxn ang="0">
                    <a:pos x="T2" y="T3"/>
                  </a:cxn>
                  <a:cxn ang="0">
                    <a:pos x="T4" y="T5"/>
                  </a:cxn>
                  <a:cxn ang="0">
                    <a:pos x="T6" y="T7"/>
                  </a:cxn>
                  <a:cxn ang="0">
                    <a:pos x="T8" y="T9"/>
                  </a:cxn>
                </a:cxnLst>
                <a:rect l="0" t="0" r="r" b="b"/>
                <a:pathLst>
                  <a:path w="19" h="15">
                    <a:moveTo>
                      <a:pt x="7" y="15"/>
                    </a:moveTo>
                    <a:lnTo>
                      <a:pt x="17" y="10"/>
                    </a:lnTo>
                    <a:lnTo>
                      <a:pt x="19" y="0"/>
                    </a:lnTo>
                    <a:lnTo>
                      <a:pt x="0" y="12"/>
                    </a:lnTo>
                    <a:lnTo>
                      <a:pt x="7" y="1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5" name="Freeform 3884">
                <a:extLst>
                  <a:ext uri="{FF2B5EF4-FFF2-40B4-BE49-F238E27FC236}">
                    <a16:creationId xmlns:a16="http://schemas.microsoft.com/office/drawing/2014/main" id="{6FECB699-C62D-4073-A93E-606A42EC9E02}"/>
                  </a:ext>
                </a:extLst>
              </p:cNvPr>
              <p:cNvSpPr>
                <a:spLocks/>
              </p:cNvSpPr>
              <p:nvPr/>
            </p:nvSpPr>
            <p:spPr bwMode="auto">
              <a:xfrm>
                <a:off x="288" y="1634"/>
                <a:ext cx="50" cy="26"/>
              </a:xfrm>
              <a:custGeom>
                <a:avLst/>
                <a:gdLst>
                  <a:gd name="T0" fmla="*/ 40 w 50"/>
                  <a:gd name="T1" fmla="*/ 0 h 26"/>
                  <a:gd name="T2" fmla="*/ 0 w 50"/>
                  <a:gd name="T3" fmla="*/ 22 h 26"/>
                  <a:gd name="T4" fmla="*/ 7 w 50"/>
                  <a:gd name="T5" fmla="*/ 26 h 26"/>
                  <a:gd name="T6" fmla="*/ 50 w 50"/>
                  <a:gd name="T7" fmla="*/ 5 h 26"/>
                  <a:gd name="T8" fmla="*/ 40 w 50"/>
                  <a:gd name="T9" fmla="*/ 0 h 26"/>
                </a:gdLst>
                <a:ahLst/>
                <a:cxnLst>
                  <a:cxn ang="0">
                    <a:pos x="T0" y="T1"/>
                  </a:cxn>
                  <a:cxn ang="0">
                    <a:pos x="T2" y="T3"/>
                  </a:cxn>
                  <a:cxn ang="0">
                    <a:pos x="T4" y="T5"/>
                  </a:cxn>
                  <a:cxn ang="0">
                    <a:pos x="T6" y="T7"/>
                  </a:cxn>
                  <a:cxn ang="0">
                    <a:pos x="T8" y="T9"/>
                  </a:cxn>
                </a:cxnLst>
                <a:rect l="0" t="0" r="r" b="b"/>
                <a:pathLst>
                  <a:path w="50" h="26">
                    <a:moveTo>
                      <a:pt x="40" y="0"/>
                    </a:moveTo>
                    <a:lnTo>
                      <a:pt x="0" y="22"/>
                    </a:lnTo>
                    <a:lnTo>
                      <a:pt x="7" y="26"/>
                    </a:lnTo>
                    <a:lnTo>
                      <a:pt x="50" y="5"/>
                    </a:lnTo>
                    <a:lnTo>
                      <a:pt x="40"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6" name="Freeform 3885">
                <a:extLst>
                  <a:ext uri="{FF2B5EF4-FFF2-40B4-BE49-F238E27FC236}">
                    <a16:creationId xmlns:a16="http://schemas.microsoft.com/office/drawing/2014/main" id="{14E016C6-CDC4-4380-A09F-3047CF9DDC55}"/>
                  </a:ext>
                </a:extLst>
              </p:cNvPr>
              <p:cNvSpPr>
                <a:spLocks/>
              </p:cNvSpPr>
              <p:nvPr/>
            </p:nvSpPr>
            <p:spPr bwMode="auto">
              <a:xfrm>
                <a:off x="288" y="1634"/>
                <a:ext cx="50" cy="26"/>
              </a:xfrm>
              <a:custGeom>
                <a:avLst/>
                <a:gdLst>
                  <a:gd name="T0" fmla="*/ 40 w 50"/>
                  <a:gd name="T1" fmla="*/ 0 h 26"/>
                  <a:gd name="T2" fmla="*/ 0 w 50"/>
                  <a:gd name="T3" fmla="*/ 22 h 26"/>
                  <a:gd name="T4" fmla="*/ 7 w 50"/>
                  <a:gd name="T5" fmla="*/ 26 h 26"/>
                  <a:gd name="T6" fmla="*/ 50 w 50"/>
                  <a:gd name="T7" fmla="*/ 5 h 26"/>
                  <a:gd name="T8" fmla="*/ 40 w 50"/>
                  <a:gd name="T9" fmla="*/ 0 h 26"/>
                </a:gdLst>
                <a:ahLst/>
                <a:cxnLst>
                  <a:cxn ang="0">
                    <a:pos x="T0" y="T1"/>
                  </a:cxn>
                  <a:cxn ang="0">
                    <a:pos x="T2" y="T3"/>
                  </a:cxn>
                  <a:cxn ang="0">
                    <a:pos x="T4" y="T5"/>
                  </a:cxn>
                  <a:cxn ang="0">
                    <a:pos x="T6" y="T7"/>
                  </a:cxn>
                  <a:cxn ang="0">
                    <a:pos x="T8" y="T9"/>
                  </a:cxn>
                </a:cxnLst>
                <a:rect l="0" t="0" r="r" b="b"/>
                <a:pathLst>
                  <a:path w="50" h="26">
                    <a:moveTo>
                      <a:pt x="40" y="0"/>
                    </a:moveTo>
                    <a:lnTo>
                      <a:pt x="0" y="22"/>
                    </a:lnTo>
                    <a:lnTo>
                      <a:pt x="7" y="26"/>
                    </a:lnTo>
                    <a:lnTo>
                      <a:pt x="50" y="5"/>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7" name="Freeform 3886">
                <a:extLst>
                  <a:ext uri="{FF2B5EF4-FFF2-40B4-BE49-F238E27FC236}">
                    <a16:creationId xmlns:a16="http://schemas.microsoft.com/office/drawing/2014/main" id="{E90D859C-59BB-424C-932C-D8878313FA0A}"/>
                  </a:ext>
                </a:extLst>
              </p:cNvPr>
              <p:cNvSpPr>
                <a:spLocks/>
              </p:cNvSpPr>
              <p:nvPr/>
            </p:nvSpPr>
            <p:spPr bwMode="auto">
              <a:xfrm>
                <a:off x="477" y="1558"/>
                <a:ext cx="16" cy="7"/>
              </a:xfrm>
              <a:custGeom>
                <a:avLst/>
                <a:gdLst>
                  <a:gd name="T0" fmla="*/ 9 w 16"/>
                  <a:gd name="T1" fmla="*/ 7 h 7"/>
                  <a:gd name="T2" fmla="*/ 16 w 16"/>
                  <a:gd name="T3" fmla="*/ 3 h 7"/>
                  <a:gd name="T4" fmla="*/ 9 w 16"/>
                  <a:gd name="T5" fmla="*/ 0 h 7"/>
                  <a:gd name="T6" fmla="*/ 0 w 16"/>
                  <a:gd name="T7" fmla="*/ 3 h 7"/>
                  <a:gd name="T8" fmla="*/ 9 w 16"/>
                  <a:gd name="T9" fmla="*/ 7 h 7"/>
                </a:gdLst>
                <a:ahLst/>
                <a:cxnLst>
                  <a:cxn ang="0">
                    <a:pos x="T0" y="T1"/>
                  </a:cxn>
                  <a:cxn ang="0">
                    <a:pos x="T2" y="T3"/>
                  </a:cxn>
                  <a:cxn ang="0">
                    <a:pos x="T4" y="T5"/>
                  </a:cxn>
                  <a:cxn ang="0">
                    <a:pos x="T6" y="T7"/>
                  </a:cxn>
                  <a:cxn ang="0">
                    <a:pos x="T8" y="T9"/>
                  </a:cxn>
                </a:cxnLst>
                <a:rect l="0" t="0" r="r" b="b"/>
                <a:pathLst>
                  <a:path w="16" h="7">
                    <a:moveTo>
                      <a:pt x="9" y="7"/>
                    </a:moveTo>
                    <a:lnTo>
                      <a:pt x="16" y="3"/>
                    </a:lnTo>
                    <a:lnTo>
                      <a:pt x="9" y="0"/>
                    </a:lnTo>
                    <a:lnTo>
                      <a:pt x="0" y="3"/>
                    </a:lnTo>
                    <a:lnTo>
                      <a:pt x="9" y="7"/>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8" name="Freeform 3887">
                <a:extLst>
                  <a:ext uri="{FF2B5EF4-FFF2-40B4-BE49-F238E27FC236}">
                    <a16:creationId xmlns:a16="http://schemas.microsoft.com/office/drawing/2014/main" id="{4990E799-079F-4271-B834-40B9384A84B1}"/>
                  </a:ext>
                </a:extLst>
              </p:cNvPr>
              <p:cNvSpPr>
                <a:spLocks/>
              </p:cNvSpPr>
              <p:nvPr/>
            </p:nvSpPr>
            <p:spPr bwMode="auto">
              <a:xfrm>
                <a:off x="429" y="1582"/>
                <a:ext cx="17" cy="7"/>
              </a:xfrm>
              <a:custGeom>
                <a:avLst/>
                <a:gdLst>
                  <a:gd name="T0" fmla="*/ 0 w 17"/>
                  <a:gd name="T1" fmla="*/ 2 h 7"/>
                  <a:gd name="T2" fmla="*/ 9 w 17"/>
                  <a:gd name="T3" fmla="*/ 7 h 7"/>
                  <a:gd name="T4" fmla="*/ 17 w 17"/>
                  <a:gd name="T5" fmla="*/ 2 h 7"/>
                  <a:gd name="T6" fmla="*/ 9 w 17"/>
                  <a:gd name="T7" fmla="*/ 0 h 7"/>
                  <a:gd name="T8" fmla="*/ 0 w 17"/>
                  <a:gd name="T9" fmla="*/ 2 h 7"/>
                </a:gdLst>
                <a:ahLst/>
                <a:cxnLst>
                  <a:cxn ang="0">
                    <a:pos x="T0" y="T1"/>
                  </a:cxn>
                  <a:cxn ang="0">
                    <a:pos x="T2" y="T3"/>
                  </a:cxn>
                  <a:cxn ang="0">
                    <a:pos x="T4" y="T5"/>
                  </a:cxn>
                  <a:cxn ang="0">
                    <a:pos x="T6" y="T7"/>
                  </a:cxn>
                  <a:cxn ang="0">
                    <a:pos x="T8" y="T9"/>
                  </a:cxn>
                </a:cxnLst>
                <a:rect l="0" t="0" r="r" b="b"/>
                <a:pathLst>
                  <a:path w="17" h="7">
                    <a:moveTo>
                      <a:pt x="0" y="2"/>
                    </a:moveTo>
                    <a:lnTo>
                      <a:pt x="9" y="7"/>
                    </a:lnTo>
                    <a:lnTo>
                      <a:pt x="17" y="2"/>
                    </a:lnTo>
                    <a:lnTo>
                      <a:pt x="9" y="0"/>
                    </a:lnTo>
                    <a:lnTo>
                      <a:pt x="0" y="2"/>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9" name="Freeform 3888">
                <a:extLst>
                  <a:ext uri="{FF2B5EF4-FFF2-40B4-BE49-F238E27FC236}">
                    <a16:creationId xmlns:a16="http://schemas.microsoft.com/office/drawing/2014/main" id="{697CDB3F-84AD-4352-89AC-91F7FD7FBDA7}"/>
                  </a:ext>
                </a:extLst>
              </p:cNvPr>
              <p:cNvSpPr>
                <a:spLocks/>
              </p:cNvSpPr>
              <p:nvPr/>
            </p:nvSpPr>
            <p:spPr bwMode="auto">
              <a:xfrm>
                <a:off x="429" y="1582"/>
                <a:ext cx="17" cy="7"/>
              </a:xfrm>
              <a:custGeom>
                <a:avLst/>
                <a:gdLst>
                  <a:gd name="T0" fmla="*/ 0 w 17"/>
                  <a:gd name="T1" fmla="*/ 2 h 7"/>
                  <a:gd name="T2" fmla="*/ 9 w 17"/>
                  <a:gd name="T3" fmla="*/ 7 h 7"/>
                  <a:gd name="T4" fmla="*/ 17 w 17"/>
                  <a:gd name="T5" fmla="*/ 2 h 7"/>
                  <a:gd name="T6" fmla="*/ 9 w 17"/>
                  <a:gd name="T7" fmla="*/ 0 h 7"/>
                  <a:gd name="T8" fmla="*/ 0 w 17"/>
                  <a:gd name="T9" fmla="*/ 2 h 7"/>
                </a:gdLst>
                <a:ahLst/>
                <a:cxnLst>
                  <a:cxn ang="0">
                    <a:pos x="T0" y="T1"/>
                  </a:cxn>
                  <a:cxn ang="0">
                    <a:pos x="T2" y="T3"/>
                  </a:cxn>
                  <a:cxn ang="0">
                    <a:pos x="T4" y="T5"/>
                  </a:cxn>
                  <a:cxn ang="0">
                    <a:pos x="T6" y="T7"/>
                  </a:cxn>
                  <a:cxn ang="0">
                    <a:pos x="T8" y="T9"/>
                  </a:cxn>
                </a:cxnLst>
                <a:rect l="0" t="0" r="r" b="b"/>
                <a:pathLst>
                  <a:path w="17" h="7">
                    <a:moveTo>
                      <a:pt x="0" y="2"/>
                    </a:moveTo>
                    <a:lnTo>
                      <a:pt x="9" y="7"/>
                    </a:lnTo>
                    <a:lnTo>
                      <a:pt x="17" y="2"/>
                    </a:lnTo>
                    <a:lnTo>
                      <a:pt x="9"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0" name="Freeform 3889">
                <a:extLst>
                  <a:ext uri="{FF2B5EF4-FFF2-40B4-BE49-F238E27FC236}">
                    <a16:creationId xmlns:a16="http://schemas.microsoft.com/office/drawing/2014/main" id="{6BD99A11-D040-4686-8494-10BBD3636199}"/>
                  </a:ext>
                </a:extLst>
              </p:cNvPr>
              <p:cNvSpPr>
                <a:spLocks/>
              </p:cNvSpPr>
              <p:nvPr/>
            </p:nvSpPr>
            <p:spPr bwMode="auto">
              <a:xfrm>
                <a:off x="281" y="1656"/>
                <a:ext cx="14" cy="9"/>
              </a:xfrm>
              <a:custGeom>
                <a:avLst/>
                <a:gdLst>
                  <a:gd name="T0" fmla="*/ 14 w 14"/>
                  <a:gd name="T1" fmla="*/ 4 h 9"/>
                  <a:gd name="T2" fmla="*/ 7 w 14"/>
                  <a:gd name="T3" fmla="*/ 0 h 9"/>
                  <a:gd name="T4" fmla="*/ 0 w 14"/>
                  <a:gd name="T5" fmla="*/ 4 h 9"/>
                  <a:gd name="T6" fmla="*/ 0 w 14"/>
                  <a:gd name="T7" fmla="*/ 7 h 9"/>
                  <a:gd name="T8" fmla="*/ 4 w 14"/>
                  <a:gd name="T9" fmla="*/ 9 h 9"/>
                  <a:gd name="T10" fmla="*/ 14 w 14"/>
                  <a:gd name="T11" fmla="*/ 4 h 9"/>
                </a:gdLst>
                <a:ahLst/>
                <a:cxnLst>
                  <a:cxn ang="0">
                    <a:pos x="T0" y="T1"/>
                  </a:cxn>
                  <a:cxn ang="0">
                    <a:pos x="T2" y="T3"/>
                  </a:cxn>
                  <a:cxn ang="0">
                    <a:pos x="T4" y="T5"/>
                  </a:cxn>
                  <a:cxn ang="0">
                    <a:pos x="T6" y="T7"/>
                  </a:cxn>
                  <a:cxn ang="0">
                    <a:pos x="T8" y="T9"/>
                  </a:cxn>
                  <a:cxn ang="0">
                    <a:pos x="T10" y="T11"/>
                  </a:cxn>
                </a:cxnLst>
                <a:rect l="0" t="0" r="r" b="b"/>
                <a:pathLst>
                  <a:path w="14" h="9">
                    <a:moveTo>
                      <a:pt x="14" y="4"/>
                    </a:moveTo>
                    <a:lnTo>
                      <a:pt x="7" y="0"/>
                    </a:lnTo>
                    <a:lnTo>
                      <a:pt x="0" y="4"/>
                    </a:lnTo>
                    <a:lnTo>
                      <a:pt x="0" y="7"/>
                    </a:lnTo>
                    <a:lnTo>
                      <a:pt x="4" y="9"/>
                    </a:lnTo>
                    <a:lnTo>
                      <a:pt x="14" y="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1" name="Freeform 3890">
                <a:extLst>
                  <a:ext uri="{FF2B5EF4-FFF2-40B4-BE49-F238E27FC236}">
                    <a16:creationId xmlns:a16="http://schemas.microsoft.com/office/drawing/2014/main" id="{56AEA495-76B9-4537-AAA4-77A960C04E45}"/>
                  </a:ext>
                </a:extLst>
              </p:cNvPr>
              <p:cNvSpPr>
                <a:spLocks/>
              </p:cNvSpPr>
              <p:nvPr/>
            </p:nvSpPr>
            <p:spPr bwMode="auto">
              <a:xfrm>
                <a:off x="376" y="1606"/>
                <a:ext cx="19" cy="9"/>
              </a:xfrm>
              <a:custGeom>
                <a:avLst/>
                <a:gdLst>
                  <a:gd name="T0" fmla="*/ 0 w 19"/>
                  <a:gd name="T1" fmla="*/ 4 h 9"/>
                  <a:gd name="T2" fmla="*/ 10 w 19"/>
                  <a:gd name="T3" fmla="*/ 9 h 9"/>
                  <a:gd name="T4" fmla="*/ 19 w 19"/>
                  <a:gd name="T5" fmla="*/ 4 h 9"/>
                  <a:gd name="T6" fmla="*/ 10 w 19"/>
                  <a:gd name="T7" fmla="*/ 0 h 9"/>
                  <a:gd name="T8" fmla="*/ 0 w 19"/>
                  <a:gd name="T9" fmla="*/ 4 h 9"/>
                </a:gdLst>
                <a:ahLst/>
                <a:cxnLst>
                  <a:cxn ang="0">
                    <a:pos x="T0" y="T1"/>
                  </a:cxn>
                  <a:cxn ang="0">
                    <a:pos x="T2" y="T3"/>
                  </a:cxn>
                  <a:cxn ang="0">
                    <a:pos x="T4" y="T5"/>
                  </a:cxn>
                  <a:cxn ang="0">
                    <a:pos x="T6" y="T7"/>
                  </a:cxn>
                  <a:cxn ang="0">
                    <a:pos x="T8" y="T9"/>
                  </a:cxn>
                </a:cxnLst>
                <a:rect l="0" t="0" r="r" b="b"/>
                <a:pathLst>
                  <a:path w="19" h="9">
                    <a:moveTo>
                      <a:pt x="0" y="4"/>
                    </a:moveTo>
                    <a:lnTo>
                      <a:pt x="10" y="9"/>
                    </a:lnTo>
                    <a:lnTo>
                      <a:pt x="19" y="4"/>
                    </a:lnTo>
                    <a:lnTo>
                      <a:pt x="10" y="0"/>
                    </a:lnTo>
                    <a:lnTo>
                      <a:pt x="0" y="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2" name="Freeform 3891">
                <a:extLst>
                  <a:ext uri="{FF2B5EF4-FFF2-40B4-BE49-F238E27FC236}">
                    <a16:creationId xmlns:a16="http://schemas.microsoft.com/office/drawing/2014/main" id="{C4BC2989-DD65-4F15-8FC7-F58B7C5810D3}"/>
                  </a:ext>
                </a:extLst>
              </p:cNvPr>
              <p:cNvSpPr>
                <a:spLocks/>
              </p:cNvSpPr>
              <p:nvPr/>
            </p:nvSpPr>
            <p:spPr bwMode="auto">
              <a:xfrm>
                <a:off x="376" y="1606"/>
                <a:ext cx="19" cy="9"/>
              </a:xfrm>
              <a:custGeom>
                <a:avLst/>
                <a:gdLst>
                  <a:gd name="T0" fmla="*/ 0 w 19"/>
                  <a:gd name="T1" fmla="*/ 4 h 9"/>
                  <a:gd name="T2" fmla="*/ 10 w 19"/>
                  <a:gd name="T3" fmla="*/ 9 h 9"/>
                  <a:gd name="T4" fmla="*/ 19 w 19"/>
                  <a:gd name="T5" fmla="*/ 4 h 9"/>
                  <a:gd name="T6" fmla="*/ 10 w 19"/>
                  <a:gd name="T7" fmla="*/ 0 h 9"/>
                  <a:gd name="T8" fmla="*/ 0 w 19"/>
                  <a:gd name="T9" fmla="*/ 4 h 9"/>
                </a:gdLst>
                <a:ahLst/>
                <a:cxnLst>
                  <a:cxn ang="0">
                    <a:pos x="T0" y="T1"/>
                  </a:cxn>
                  <a:cxn ang="0">
                    <a:pos x="T2" y="T3"/>
                  </a:cxn>
                  <a:cxn ang="0">
                    <a:pos x="T4" y="T5"/>
                  </a:cxn>
                  <a:cxn ang="0">
                    <a:pos x="T6" y="T7"/>
                  </a:cxn>
                  <a:cxn ang="0">
                    <a:pos x="T8" y="T9"/>
                  </a:cxn>
                </a:cxnLst>
                <a:rect l="0" t="0" r="r" b="b"/>
                <a:pathLst>
                  <a:path w="19" h="9">
                    <a:moveTo>
                      <a:pt x="0" y="4"/>
                    </a:moveTo>
                    <a:lnTo>
                      <a:pt x="10" y="9"/>
                    </a:lnTo>
                    <a:lnTo>
                      <a:pt x="19" y="4"/>
                    </a:lnTo>
                    <a:lnTo>
                      <a:pt x="10" y="0"/>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3" name="Freeform 3892">
                <a:extLst>
                  <a:ext uri="{FF2B5EF4-FFF2-40B4-BE49-F238E27FC236}">
                    <a16:creationId xmlns:a16="http://schemas.microsoft.com/office/drawing/2014/main" id="{BE462312-DBDC-468C-A047-58F9B12C2FA8}"/>
                  </a:ext>
                </a:extLst>
              </p:cNvPr>
              <p:cNvSpPr>
                <a:spLocks/>
              </p:cNvSpPr>
              <p:nvPr/>
            </p:nvSpPr>
            <p:spPr bwMode="auto">
              <a:xfrm>
                <a:off x="328" y="1632"/>
                <a:ext cx="20" cy="7"/>
              </a:xfrm>
              <a:custGeom>
                <a:avLst/>
                <a:gdLst>
                  <a:gd name="T0" fmla="*/ 20 w 20"/>
                  <a:gd name="T1" fmla="*/ 2 h 7"/>
                  <a:gd name="T2" fmla="*/ 10 w 20"/>
                  <a:gd name="T3" fmla="*/ 0 h 7"/>
                  <a:gd name="T4" fmla="*/ 0 w 20"/>
                  <a:gd name="T5" fmla="*/ 2 h 7"/>
                  <a:gd name="T6" fmla="*/ 10 w 20"/>
                  <a:gd name="T7" fmla="*/ 7 h 7"/>
                  <a:gd name="T8" fmla="*/ 20 w 20"/>
                  <a:gd name="T9" fmla="*/ 2 h 7"/>
                </a:gdLst>
                <a:ahLst/>
                <a:cxnLst>
                  <a:cxn ang="0">
                    <a:pos x="T0" y="T1"/>
                  </a:cxn>
                  <a:cxn ang="0">
                    <a:pos x="T2" y="T3"/>
                  </a:cxn>
                  <a:cxn ang="0">
                    <a:pos x="T4" y="T5"/>
                  </a:cxn>
                  <a:cxn ang="0">
                    <a:pos x="T6" y="T7"/>
                  </a:cxn>
                  <a:cxn ang="0">
                    <a:pos x="T8" y="T9"/>
                  </a:cxn>
                </a:cxnLst>
                <a:rect l="0" t="0" r="r" b="b"/>
                <a:pathLst>
                  <a:path w="20" h="7">
                    <a:moveTo>
                      <a:pt x="20" y="2"/>
                    </a:moveTo>
                    <a:lnTo>
                      <a:pt x="10" y="0"/>
                    </a:lnTo>
                    <a:lnTo>
                      <a:pt x="0" y="2"/>
                    </a:lnTo>
                    <a:lnTo>
                      <a:pt x="10" y="7"/>
                    </a:lnTo>
                    <a:lnTo>
                      <a:pt x="20" y="2"/>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4" name="Freeform 3893">
                <a:extLst>
                  <a:ext uri="{FF2B5EF4-FFF2-40B4-BE49-F238E27FC236}">
                    <a16:creationId xmlns:a16="http://schemas.microsoft.com/office/drawing/2014/main" id="{FAA657DC-8CDD-4BA0-808F-D734FE4CEC1D}"/>
                  </a:ext>
                </a:extLst>
              </p:cNvPr>
              <p:cNvSpPr>
                <a:spLocks/>
              </p:cNvSpPr>
              <p:nvPr/>
            </p:nvSpPr>
            <p:spPr bwMode="auto">
              <a:xfrm>
                <a:off x="328" y="1632"/>
                <a:ext cx="20" cy="7"/>
              </a:xfrm>
              <a:custGeom>
                <a:avLst/>
                <a:gdLst>
                  <a:gd name="T0" fmla="*/ 20 w 20"/>
                  <a:gd name="T1" fmla="*/ 2 h 7"/>
                  <a:gd name="T2" fmla="*/ 10 w 20"/>
                  <a:gd name="T3" fmla="*/ 0 h 7"/>
                  <a:gd name="T4" fmla="*/ 0 w 20"/>
                  <a:gd name="T5" fmla="*/ 2 h 7"/>
                  <a:gd name="T6" fmla="*/ 10 w 20"/>
                  <a:gd name="T7" fmla="*/ 7 h 7"/>
                  <a:gd name="T8" fmla="*/ 20 w 20"/>
                  <a:gd name="T9" fmla="*/ 2 h 7"/>
                </a:gdLst>
                <a:ahLst/>
                <a:cxnLst>
                  <a:cxn ang="0">
                    <a:pos x="T0" y="T1"/>
                  </a:cxn>
                  <a:cxn ang="0">
                    <a:pos x="T2" y="T3"/>
                  </a:cxn>
                  <a:cxn ang="0">
                    <a:pos x="T4" y="T5"/>
                  </a:cxn>
                  <a:cxn ang="0">
                    <a:pos x="T6" y="T7"/>
                  </a:cxn>
                  <a:cxn ang="0">
                    <a:pos x="T8" y="T9"/>
                  </a:cxn>
                </a:cxnLst>
                <a:rect l="0" t="0" r="r" b="b"/>
                <a:pathLst>
                  <a:path w="20" h="7">
                    <a:moveTo>
                      <a:pt x="20" y="2"/>
                    </a:moveTo>
                    <a:lnTo>
                      <a:pt x="10" y="0"/>
                    </a:lnTo>
                    <a:lnTo>
                      <a:pt x="0" y="2"/>
                    </a:lnTo>
                    <a:lnTo>
                      <a:pt x="10" y="7"/>
                    </a:lnTo>
                    <a:lnTo>
                      <a:pt x="2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5" name="Freeform 3894">
                <a:extLst>
                  <a:ext uri="{FF2B5EF4-FFF2-40B4-BE49-F238E27FC236}">
                    <a16:creationId xmlns:a16="http://schemas.microsoft.com/office/drawing/2014/main" id="{5C39C5AC-A405-46B8-95EA-4DE6A08297F3}"/>
                  </a:ext>
                </a:extLst>
              </p:cNvPr>
              <p:cNvSpPr>
                <a:spLocks/>
              </p:cNvSpPr>
              <p:nvPr/>
            </p:nvSpPr>
            <p:spPr bwMode="auto">
              <a:xfrm>
                <a:off x="383" y="1889"/>
                <a:ext cx="48" cy="26"/>
              </a:xfrm>
              <a:custGeom>
                <a:avLst/>
                <a:gdLst>
                  <a:gd name="T0" fmla="*/ 0 w 48"/>
                  <a:gd name="T1" fmla="*/ 21 h 26"/>
                  <a:gd name="T2" fmla="*/ 10 w 48"/>
                  <a:gd name="T3" fmla="*/ 26 h 26"/>
                  <a:gd name="T4" fmla="*/ 48 w 48"/>
                  <a:gd name="T5" fmla="*/ 7 h 26"/>
                  <a:gd name="T6" fmla="*/ 48 w 48"/>
                  <a:gd name="T7" fmla="*/ 2 h 26"/>
                  <a:gd name="T8" fmla="*/ 43 w 48"/>
                  <a:gd name="T9" fmla="*/ 0 h 26"/>
                  <a:gd name="T10" fmla="*/ 0 w 48"/>
                  <a:gd name="T11" fmla="*/ 21 h 26"/>
                </a:gdLst>
                <a:ahLst/>
                <a:cxnLst>
                  <a:cxn ang="0">
                    <a:pos x="T0" y="T1"/>
                  </a:cxn>
                  <a:cxn ang="0">
                    <a:pos x="T2" y="T3"/>
                  </a:cxn>
                  <a:cxn ang="0">
                    <a:pos x="T4" y="T5"/>
                  </a:cxn>
                  <a:cxn ang="0">
                    <a:pos x="T6" y="T7"/>
                  </a:cxn>
                  <a:cxn ang="0">
                    <a:pos x="T8" y="T9"/>
                  </a:cxn>
                  <a:cxn ang="0">
                    <a:pos x="T10" y="T11"/>
                  </a:cxn>
                </a:cxnLst>
                <a:rect l="0" t="0" r="r" b="b"/>
                <a:pathLst>
                  <a:path w="48" h="26">
                    <a:moveTo>
                      <a:pt x="0" y="21"/>
                    </a:moveTo>
                    <a:lnTo>
                      <a:pt x="10" y="26"/>
                    </a:lnTo>
                    <a:lnTo>
                      <a:pt x="48" y="7"/>
                    </a:lnTo>
                    <a:lnTo>
                      <a:pt x="48" y="2"/>
                    </a:lnTo>
                    <a:lnTo>
                      <a:pt x="43" y="0"/>
                    </a:lnTo>
                    <a:lnTo>
                      <a:pt x="0" y="21"/>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6" name="Freeform 3895">
                <a:extLst>
                  <a:ext uri="{FF2B5EF4-FFF2-40B4-BE49-F238E27FC236}">
                    <a16:creationId xmlns:a16="http://schemas.microsoft.com/office/drawing/2014/main" id="{456A39DA-2189-4077-9173-BDC9CD1C05F7}"/>
                  </a:ext>
                </a:extLst>
              </p:cNvPr>
              <p:cNvSpPr>
                <a:spLocks/>
              </p:cNvSpPr>
              <p:nvPr/>
            </p:nvSpPr>
            <p:spPr bwMode="auto">
              <a:xfrm>
                <a:off x="383" y="1889"/>
                <a:ext cx="48" cy="26"/>
              </a:xfrm>
              <a:custGeom>
                <a:avLst/>
                <a:gdLst>
                  <a:gd name="T0" fmla="*/ 0 w 48"/>
                  <a:gd name="T1" fmla="*/ 21 h 26"/>
                  <a:gd name="T2" fmla="*/ 10 w 48"/>
                  <a:gd name="T3" fmla="*/ 26 h 26"/>
                  <a:gd name="T4" fmla="*/ 48 w 48"/>
                  <a:gd name="T5" fmla="*/ 7 h 26"/>
                  <a:gd name="T6" fmla="*/ 48 w 48"/>
                  <a:gd name="T7" fmla="*/ 2 h 26"/>
                  <a:gd name="T8" fmla="*/ 43 w 48"/>
                  <a:gd name="T9" fmla="*/ 0 h 26"/>
                  <a:gd name="T10" fmla="*/ 0 w 48"/>
                  <a:gd name="T11" fmla="*/ 21 h 26"/>
                </a:gdLst>
                <a:ahLst/>
                <a:cxnLst>
                  <a:cxn ang="0">
                    <a:pos x="T0" y="T1"/>
                  </a:cxn>
                  <a:cxn ang="0">
                    <a:pos x="T2" y="T3"/>
                  </a:cxn>
                  <a:cxn ang="0">
                    <a:pos x="T4" y="T5"/>
                  </a:cxn>
                  <a:cxn ang="0">
                    <a:pos x="T6" y="T7"/>
                  </a:cxn>
                  <a:cxn ang="0">
                    <a:pos x="T8" y="T9"/>
                  </a:cxn>
                  <a:cxn ang="0">
                    <a:pos x="T10" y="T11"/>
                  </a:cxn>
                </a:cxnLst>
                <a:rect l="0" t="0" r="r" b="b"/>
                <a:pathLst>
                  <a:path w="48" h="26">
                    <a:moveTo>
                      <a:pt x="0" y="21"/>
                    </a:moveTo>
                    <a:lnTo>
                      <a:pt x="10" y="26"/>
                    </a:lnTo>
                    <a:lnTo>
                      <a:pt x="48" y="7"/>
                    </a:lnTo>
                    <a:lnTo>
                      <a:pt x="48" y="2"/>
                    </a:lnTo>
                    <a:lnTo>
                      <a:pt x="43" y="0"/>
                    </a:lnTo>
                    <a:lnTo>
                      <a:pt x="0"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7" name="Freeform 3896">
                <a:extLst>
                  <a:ext uri="{FF2B5EF4-FFF2-40B4-BE49-F238E27FC236}">
                    <a16:creationId xmlns:a16="http://schemas.microsoft.com/office/drawing/2014/main" id="{AAECF959-EE3E-42E7-94D1-B3DD4E6A51FE}"/>
                  </a:ext>
                </a:extLst>
              </p:cNvPr>
              <p:cNvSpPr>
                <a:spLocks/>
              </p:cNvSpPr>
              <p:nvPr/>
            </p:nvSpPr>
            <p:spPr bwMode="auto">
              <a:xfrm>
                <a:off x="336" y="1915"/>
                <a:ext cx="47" cy="24"/>
              </a:xfrm>
              <a:custGeom>
                <a:avLst/>
                <a:gdLst>
                  <a:gd name="T0" fmla="*/ 40 w 47"/>
                  <a:gd name="T1" fmla="*/ 0 h 24"/>
                  <a:gd name="T2" fmla="*/ 0 w 47"/>
                  <a:gd name="T3" fmla="*/ 19 h 24"/>
                  <a:gd name="T4" fmla="*/ 9 w 47"/>
                  <a:gd name="T5" fmla="*/ 24 h 24"/>
                  <a:gd name="T6" fmla="*/ 47 w 47"/>
                  <a:gd name="T7" fmla="*/ 2 h 24"/>
                  <a:gd name="T8" fmla="*/ 40 w 47"/>
                  <a:gd name="T9" fmla="*/ 0 h 24"/>
                </a:gdLst>
                <a:ahLst/>
                <a:cxnLst>
                  <a:cxn ang="0">
                    <a:pos x="T0" y="T1"/>
                  </a:cxn>
                  <a:cxn ang="0">
                    <a:pos x="T2" y="T3"/>
                  </a:cxn>
                  <a:cxn ang="0">
                    <a:pos x="T4" y="T5"/>
                  </a:cxn>
                  <a:cxn ang="0">
                    <a:pos x="T6" y="T7"/>
                  </a:cxn>
                  <a:cxn ang="0">
                    <a:pos x="T8" y="T9"/>
                  </a:cxn>
                </a:cxnLst>
                <a:rect l="0" t="0" r="r" b="b"/>
                <a:pathLst>
                  <a:path w="47" h="24">
                    <a:moveTo>
                      <a:pt x="40" y="0"/>
                    </a:moveTo>
                    <a:lnTo>
                      <a:pt x="0" y="19"/>
                    </a:lnTo>
                    <a:lnTo>
                      <a:pt x="9" y="24"/>
                    </a:lnTo>
                    <a:lnTo>
                      <a:pt x="47" y="2"/>
                    </a:lnTo>
                    <a:lnTo>
                      <a:pt x="40"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8" name="Freeform 3897">
                <a:extLst>
                  <a:ext uri="{FF2B5EF4-FFF2-40B4-BE49-F238E27FC236}">
                    <a16:creationId xmlns:a16="http://schemas.microsoft.com/office/drawing/2014/main" id="{0A224F8F-5111-49C3-9177-DF29AB510AB4}"/>
                  </a:ext>
                </a:extLst>
              </p:cNvPr>
              <p:cNvSpPr>
                <a:spLocks/>
              </p:cNvSpPr>
              <p:nvPr/>
            </p:nvSpPr>
            <p:spPr bwMode="auto">
              <a:xfrm>
                <a:off x="336" y="1915"/>
                <a:ext cx="47" cy="24"/>
              </a:xfrm>
              <a:custGeom>
                <a:avLst/>
                <a:gdLst>
                  <a:gd name="T0" fmla="*/ 40 w 47"/>
                  <a:gd name="T1" fmla="*/ 0 h 24"/>
                  <a:gd name="T2" fmla="*/ 0 w 47"/>
                  <a:gd name="T3" fmla="*/ 19 h 24"/>
                  <a:gd name="T4" fmla="*/ 9 w 47"/>
                  <a:gd name="T5" fmla="*/ 24 h 24"/>
                  <a:gd name="T6" fmla="*/ 47 w 47"/>
                  <a:gd name="T7" fmla="*/ 2 h 24"/>
                  <a:gd name="T8" fmla="*/ 40 w 47"/>
                  <a:gd name="T9" fmla="*/ 0 h 24"/>
                </a:gdLst>
                <a:ahLst/>
                <a:cxnLst>
                  <a:cxn ang="0">
                    <a:pos x="T0" y="T1"/>
                  </a:cxn>
                  <a:cxn ang="0">
                    <a:pos x="T2" y="T3"/>
                  </a:cxn>
                  <a:cxn ang="0">
                    <a:pos x="T4" y="T5"/>
                  </a:cxn>
                  <a:cxn ang="0">
                    <a:pos x="T6" y="T7"/>
                  </a:cxn>
                  <a:cxn ang="0">
                    <a:pos x="T8" y="T9"/>
                  </a:cxn>
                </a:cxnLst>
                <a:rect l="0" t="0" r="r" b="b"/>
                <a:pathLst>
                  <a:path w="47" h="24">
                    <a:moveTo>
                      <a:pt x="40" y="0"/>
                    </a:moveTo>
                    <a:lnTo>
                      <a:pt x="0" y="19"/>
                    </a:lnTo>
                    <a:lnTo>
                      <a:pt x="9" y="24"/>
                    </a:lnTo>
                    <a:lnTo>
                      <a:pt x="47" y="2"/>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9" name="Freeform 3898">
                <a:extLst>
                  <a:ext uri="{FF2B5EF4-FFF2-40B4-BE49-F238E27FC236}">
                    <a16:creationId xmlns:a16="http://schemas.microsoft.com/office/drawing/2014/main" id="{D6422C0B-A121-4683-ADAA-EFBE692433E1}"/>
                  </a:ext>
                </a:extLst>
              </p:cNvPr>
              <p:cNvSpPr>
                <a:spLocks/>
              </p:cNvSpPr>
              <p:nvPr/>
            </p:nvSpPr>
            <p:spPr bwMode="auto">
              <a:xfrm>
                <a:off x="376" y="1910"/>
                <a:ext cx="17" cy="7"/>
              </a:xfrm>
              <a:custGeom>
                <a:avLst/>
                <a:gdLst>
                  <a:gd name="T0" fmla="*/ 7 w 17"/>
                  <a:gd name="T1" fmla="*/ 7 h 7"/>
                  <a:gd name="T2" fmla="*/ 17 w 17"/>
                  <a:gd name="T3" fmla="*/ 5 h 7"/>
                  <a:gd name="T4" fmla="*/ 7 w 17"/>
                  <a:gd name="T5" fmla="*/ 0 h 7"/>
                  <a:gd name="T6" fmla="*/ 0 w 17"/>
                  <a:gd name="T7" fmla="*/ 5 h 7"/>
                  <a:gd name="T8" fmla="*/ 7 w 17"/>
                  <a:gd name="T9" fmla="*/ 7 h 7"/>
                </a:gdLst>
                <a:ahLst/>
                <a:cxnLst>
                  <a:cxn ang="0">
                    <a:pos x="T0" y="T1"/>
                  </a:cxn>
                  <a:cxn ang="0">
                    <a:pos x="T2" y="T3"/>
                  </a:cxn>
                  <a:cxn ang="0">
                    <a:pos x="T4" y="T5"/>
                  </a:cxn>
                  <a:cxn ang="0">
                    <a:pos x="T6" y="T7"/>
                  </a:cxn>
                  <a:cxn ang="0">
                    <a:pos x="T8" y="T9"/>
                  </a:cxn>
                </a:cxnLst>
                <a:rect l="0" t="0" r="r" b="b"/>
                <a:pathLst>
                  <a:path w="17" h="7">
                    <a:moveTo>
                      <a:pt x="7" y="7"/>
                    </a:moveTo>
                    <a:lnTo>
                      <a:pt x="17" y="5"/>
                    </a:lnTo>
                    <a:lnTo>
                      <a:pt x="7" y="0"/>
                    </a:lnTo>
                    <a:lnTo>
                      <a:pt x="0" y="5"/>
                    </a:lnTo>
                    <a:lnTo>
                      <a:pt x="7" y="7"/>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0" name="Freeform 3899">
                <a:extLst>
                  <a:ext uri="{FF2B5EF4-FFF2-40B4-BE49-F238E27FC236}">
                    <a16:creationId xmlns:a16="http://schemas.microsoft.com/office/drawing/2014/main" id="{589AEA42-6815-40F5-9C80-3141FC268179}"/>
                  </a:ext>
                </a:extLst>
              </p:cNvPr>
              <p:cNvSpPr>
                <a:spLocks/>
              </p:cNvSpPr>
              <p:nvPr/>
            </p:nvSpPr>
            <p:spPr bwMode="auto">
              <a:xfrm>
                <a:off x="376" y="1910"/>
                <a:ext cx="17" cy="7"/>
              </a:xfrm>
              <a:custGeom>
                <a:avLst/>
                <a:gdLst>
                  <a:gd name="T0" fmla="*/ 7 w 17"/>
                  <a:gd name="T1" fmla="*/ 7 h 7"/>
                  <a:gd name="T2" fmla="*/ 17 w 17"/>
                  <a:gd name="T3" fmla="*/ 5 h 7"/>
                  <a:gd name="T4" fmla="*/ 7 w 17"/>
                  <a:gd name="T5" fmla="*/ 0 h 7"/>
                  <a:gd name="T6" fmla="*/ 0 w 17"/>
                  <a:gd name="T7" fmla="*/ 5 h 7"/>
                  <a:gd name="T8" fmla="*/ 7 w 17"/>
                  <a:gd name="T9" fmla="*/ 7 h 7"/>
                </a:gdLst>
                <a:ahLst/>
                <a:cxnLst>
                  <a:cxn ang="0">
                    <a:pos x="T0" y="T1"/>
                  </a:cxn>
                  <a:cxn ang="0">
                    <a:pos x="T2" y="T3"/>
                  </a:cxn>
                  <a:cxn ang="0">
                    <a:pos x="T4" y="T5"/>
                  </a:cxn>
                  <a:cxn ang="0">
                    <a:pos x="T6" y="T7"/>
                  </a:cxn>
                  <a:cxn ang="0">
                    <a:pos x="T8" y="T9"/>
                  </a:cxn>
                </a:cxnLst>
                <a:rect l="0" t="0" r="r" b="b"/>
                <a:pathLst>
                  <a:path w="17" h="7">
                    <a:moveTo>
                      <a:pt x="7" y="7"/>
                    </a:moveTo>
                    <a:lnTo>
                      <a:pt x="17" y="5"/>
                    </a:lnTo>
                    <a:lnTo>
                      <a:pt x="7" y="0"/>
                    </a:lnTo>
                    <a:lnTo>
                      <a:pt x="0" y="5"/>
                    </a:lnTo>
                    <a:lnTo>
                      <a:pt x="7"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1" name="Freeform 3900">
                <a:extLst>
                  <a:ext uri="{FF2B5EF4-FFF2-40B4-BE49-F238E27FC236}">
                    <a16:creationId xmlns:a16="http://schemas.microsoft.com/office/drawing/2014/main" id="{E118037B-85EB-4289-97F7-A94A0D2B36C6}"/>
                  </a:ext>
                </a:extLst>
              </p:cNvPr>
              <p:cNvSpPr>
                <a:spLocks/>
              </p:cNvSpPr>
              <p:nvPr/>
            </p:nvSpPr>
            <p:spPr bwMode="auto">
              <a:xfrm>
                <a:off x="336" y="1934"/>
                <a:ext cx="9" cy="7"/>
              </a:xfrm>
              <a:custGeom>
                <a:avLst/>
                <a:gdLst>
                  <a:gd name="T0" fmla="*/ 0 w 9"/>
                  <a:gd name="T1" fmla="*/ 0 h 7"/>
                  <a:gd name="T2" fmla="*/ 2 w 9"/>
                  <a:gd name="T3" fmla="*/ 7 h 7"/>
                  <a:gd name="T4" fmla="*/ 9 w 9"/>
                  <a:gd name="T5" fmla="*/ 5 h 7"/>
                  <a:gd name="T6" fmla="*/ 0 w 9"/>
                  <a:gd name="T7" fmla="*/ 0 h 7"/>
                  <a:gd name="T8" fmla="*/ 0 w 9"/>
                  <a:gd name="T9" fmla="*/ 0 h 7"/>
                </a:gdLst>
                <a:ahLst/>
                <a:cxnLst>
                  <a:cxn ang="0">
                    <a:pos x="T0" y="T1"/>
                  </a:cxn>
                  <a:cxn ang="0">
                    <a:pos x="T2" y="T3"/>
                  </a:cxn>
                  <a:cxn ang="0">
                    <a:pos x="T4" y="T5"/>
                  </a:cxn>
                  <a:cxn ang="0">
                    <a:pos x="T6" y="T7"/>
                  </a:cxn>
                  <a:cxn ang="0">
                    <a:pos x="T8" y="T9"/>
                  </a:cxn>
                </a:cxnLst>
                <a:rect l="0" t="0" r="r" b="b"/>
                <a:pathLst>
                  <a:path w="9" h="7">
                    <a:moveTo>
                      <a:pt x="0" y="0"/>
                    </a:moveTo>
                    <a:lnTo>
                      <a:pt x="2" y="7"/>
                    </a:lnTo>
                    <a:lnTo>
                      <a:pt x="9" y="5"/>
                    </a:lnTo>
                    <a:lnTo>
                      <a:pt x="0" y="0"/>
                    </a:lnTo>
                    <a:lnTo>
                      <a:pt x="0"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2" name="Freeform 3901">
                <a:extLst>
                  <a:ext uri="{FF2B5EF4-FFF2-40B4-BE49-F238E27FC236}">
                    <a16:creationId xmlns:a16="http://schemas.microsoft.com/office/drawing/2014/main" id="{9DF2DE2F-48D5-4C6D-B121-F365FC01ACDD}"/>
                  </a:ext>
                </a:extLst>
              </p:cNvPr>
              <p:cNvSpPr>
                <a:spLocks/>
              </p:cNvSpPr>
              <p:nvPr/>
            </p:nvSpPr>
            <p:spPr bwMode="auto">
              <a:xfrm>
                <a:off x="426" y="1884"/>
                <a:ext cx="8" cy="7"/>
              </a:xfrm>
              <a:custGeom>
                <a:avLst/>
                <a:gdLst>
                  <a:gd name="T0" fmla="*/ 5 w 8"/>
                  <a:gd name="T1" fmla="*/ 7 h 7"/>
                  <a:gd name="T2" fmla="*/ 8 w 8"/>
                  <a:gd name="T3" fmla="*/ 0 h 7"/>
                  <a:gd name="T4" fmla="*/ 0 w 8"/>
                  <a:gd name="T5" fmla="*/ 5 h 7"/>
                  <a:gd name="T6" fmla="*/ 5 w 8"/>
                  <a:gd name="T7" fmla="*/ 7 h 7"/>
                </a:gdLst>
                <a:ahLst/>
                <a:cxnLst>
                  <a:cxn ang="0">
                    <a:pos x="T0" y="T1"/>
                  </a:cxn>
                  <a:cxn ang="0">
                    <a:pos x="T2" y="T3"/>
                  </a:cxn>
                  <a:cxn ang="0">
                    <a:pos x="T4" y="T5"/>
                  </a:cxn>
                  <a:cxn ang="0">
                    <a:pos x="T6" y="T7"/>
                  </a:cxn>
                </a:cxnLst>
                <a:rect l="0" t="0" r="r" b="b"/>
                <a:pathLst>
                  <a:path w="8" h="7">
                    <a:moveTo>
                      <a:pt x="5" y="7"/>
                    </a:moveTo>
                    <a:lnTo>
                      <a:pt x="8" y="0"/>
                    </a:lnTo>
                    <a:lnTo>
                      <a:pt x="0" y="5"/>
                    </a:lnTo>
                    <a:lnTo>
                      <a:pt x="5" y="7"/>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3" name="Freeform 3902">
                <a:extLst>
                  <a:ext uri="{FF2B5EF4-FFF2-40B4-BE49-F238E27FC236}">
                    <a16:creationId xmlns:a16="http://schemas.microsoft.com/office/drawing/2014/main" id="{8410B846-3395-442F-8708-030CC8B7B22F}"/>
                  </a:ext>
                </a:extLst>
              </p:cNvPr>
              <p:cNvSpPr>
                <a:spLocks/>
              </p:cNvSpPr>
              <p:nvPr/>
            </p:nvSpPr>
            <p:spPr bwMode="auto">
              <a:xfrm>
                <a:off x="345" y="1963"/>
                <a:ext cx="38" cy="23"/>
              </a:xfrm>
              <a:custGeom>
                <a:avLst/>
                <a:gdLst>
                  <a:gd name="T0" fmla="*/ 0 w 38"/>
                  <a:gd name="T1" fmla="*/ 14 h 23"/>
                  <a:gd name="T2" fmla="*/ 0 w 38"/>
                  <a:gd name="T3" fmla="*/ 23 h 23"/>
                  <a:gd name="T4" fmla="*/ 38 w 38"/>
                  <a:gd name="T5" fmla="*/ 4 h 23"/>
                  <a:gd name="T6" fmla="*/ 29 w 38"/>
                  <a:gd name="T7" fmla="*/ 0 h 23"/>
                  <a:gd name="T8" fmla="*/ 0 w 38"/>
                  <a:gd name="T9" fmla="*/ 14 h 23"/>
                </a:gdLst>
                <a:ahLst/>
                <a:cxnLst>
                  <a:cxn ang="0">
                    <a:pos x="T0" y="T1"/>
                  </a:cxn>
                  <a:cxn ang="0">
                    <a:pos x="T2" y="T3"/>
                  </a:cxn>
                  <a:cxn ang="0">
                    <a:pos x="T4" y="T5"/>
                  </a:cxn>
                  <a:cxn ang="0">
                    <a:pos x="T6" y="T7"/>
                  </a:cxn>
                  <a:cxn ang="0">
                    <a:pos x="T8" y="T9"/>
                  </a:cxn>
                </a:cxnLst>
                <a:rect l="0" t="0" r="r" b="b"/>
                <a:pathLst>
                  <a:path w="38" h="23">
                    <a:moveTo>
                      <a:pt x="0" y="14"/>
                    </a:moveTo>
                    <a:lnTo>
                      <a:pt x="0" y="23"/>
                    </a:lnTo>
                    <a:lnTo>
                      <a:pt x="38" y="4"/>
                    </a:lnTo>
                    <a:lnTo>
                      <a:pt x="29" y="0"/>
                    </a:lnTo>
                    <a:lnTo>
                      <a:pt x="0" y="1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4" name="Freeform 3903">
                <a:extLst>
                  <a:ext uri="{FF2B5EF4-FFF2-40B4-BE49-F238E27FC236}">
                    <a16:creationId xmlns:a16="http://schemas.microsoft.com/office/drawing/2014/main" id="{1513187D-50E3-4ABA-AF5C-89D4757F6A37}"/>
                  </a:ext>
                </a:extLst>
              </p:cNvPr>
              <p:cNvSpPr>
                <a:spLocks/>
              </p:cNvSpPr>
              <p:nvPr/>
            </p:nvSpPr>
            <p:spPr bwMode="auto">
              <a:xfrm>
                <a:off x="345" y="1963"/>
                <a:ext cx="38" cy="23"/>
              </a:xfrm>
              <a:custGeom>
                <a:avLst/>
                <a:gdLst>
                  <a:gd name="T0" fmla="*/ 0 w 38"/>
                  <a:gd name="T1" fmla="*/ 14 h 23"/>
                  <a:gd name="T2" fmla="*/ 0 w 38"/>
                  <a:gd name="T3" fmla="*/ 23 h 23"/>
                  <a:gd name="T4" fmla="*/ 38 w 38"/>
                  <a:gd name="T5" fmla="*/ 4 h 23"/>
                  <a:gd name="T6" fmla="*/ 29 w 38"/>
                  <a:gd name="T7" fmla="*/ 0 h 23"/>
                  <a:gd name="T8" fmla="*/ 0 w 38"/>
                  <a:gd name="T9" fmla="*/ 14 h 23"/>
                </a:gdLst>
                <a:ahLst/>
                <a:cxnLst>
                  <a:cxn ang="0">
                    <a:pos x="T0" y="T1"/>
                  </a:cxn>
                  <a:cxn ang="0">
                    <a:pos x="T2" y="T3"/>
                  </a:cxn>
                  <a:cxn ang="0">
                    <a:pos x="T4" y="T5"/>
                  </a:cxn>
                  <a:cxn ang="0">
                    <a:pos x="T6" y="T7"/>
                  </a:cxn>
                  <a:cxn ang="0">
                    <a:pos x="T8" y="T9"/>
                  </a:cxn>
                </a:cxnLst>
                <a:rect l="0" t="0" r="r" b="b"/>
                <a:pathLst>
                  <a:path w="38" h="23">
                    <a:moveTo>
                      <a:pt x="0" y="14"/>
                    </a:moveTo>
                    <a:lnTo>
                      <a:pt x="0" y="23"/>
                    </a:lnTo>
                    <a:lnTo>
                      <a:pt x="38" y="4"/>
                    </a:lnTo>
                    <a:lnTo>
                      <a:pt x="29" y="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5" name="Freeform 3904">
                <a:extLst>
                  <a:ext uri="{FF2B5EF4-FFF2-40B4-BE49-F238E27FC236}">
                    <a16:creationId xmlns:a16="http://schemas.microsoft.com/office/drawing/2014/main" id="{6D280159-C65C-4F7B-BC69-E79379BE1096}"/>
                  </a:ext>
                </a:extLst>
              </p:cNvPr>
              <p:cNvSpPr>
                <a:spLocks/>
              </p:cNvSpPr>
              <p:nvPr/>
            </p:nvSpPr>
            <p:spPr bwMode="auto">
              <a:xfrm>
                <a:off x="383" y="1939"/>
                <a:ext cx="39" cy="24"/>
              </a:xfrm>
              <a:custGeom>
                <a:avLst/>
                <a:gdLst>
                  <a:gd name="T0" fmla="*/ 0 w 39"/>
                  <a:gd name="T1" fmla="*/ 19 h 24"/>
                  <a:gd name="T2" fmla="*/ 10 w 39"/>
                  <a:gd name="T3" fmla="*/ 24 h 24"/>
                  <a:gd name="T4" fmla="*/ 36 w 39"/>
                  <a:gd name="T5" fmla="*/ 9 h 24"/>
                  <a:gd name="T6" fmla="*/ 39 w 39"/>
                  <a:gd name="T7" fmla="*/ 0 h 24"/>
                  <a:gd name="T8" fmla="*/ 0 w 39"/>
                  <a:gd name="T9" fmla="*/ 19 h 24"/>
                </a:gdLst>
                <a:ahLst/>
                <a:cxnLst>
                  <a:cxn ang="0">
                    <a:pos x="T0" y="T1"/>
                  </a:cxn>
                  <a:cxn ang="0">
                    <a:pos x="T2" y="T3"/>
                  </a:cxn>
                  <a:cxn ang="0">
                    <a:pos x="T4" y="T5"/>
                  </a:cxn>
                  <a:cxn ang="0">
                    <a:pos x="T6" y="T7"/>
                  </a:cxn>
                  <a:cxn ang="0">
                    <a:pos x="T8" y="T9"/>
                  </a:cxn>
                </a:cxnLst>
                <a:rect l="0" t="0" r="r" b="b"/>
                <a:pathLst>
                  <a:path w="39" h="24">
                    <a:moveTo>
                      <a:pt x="0" y="19"/>
                    </a:moveTo>
                    <a:lnTo>
                      <a:pt x="10" y="24"/>
                    </a:lnTo>
                    <a:lnTo>
                      <a:pt x="36" y="9"/>
                    </a:lnTo>
                    <a:lnTo>
                      <a:pt x="39" y="0"/>
                    </a:lnTo>
                    <a:lnTo>
                      <a:pt x="0" y="1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6" name="Freeform 3905">
                <a:extLst>
                  <a:ext uri="{FF2B5EF4-FFF2-40B4-BE49-F238E27FC236}">
                    <a16:creationId xmlns:a16="http://schemas.microsoft.com/office/drawing/2014/main" id="{ED1F53EE-372D-4E08-8ADF-33FFB1D18FF7}"/>
                  </a:ext>
                </a:extLst>
              </p:cNvPr>
              <p:cNvSpPr>
                <a:spLocks/>
              </p:cNvSpPr>
              <p:nvPr/>
            </p:nvSpPr>
            <p:spPr bwMode="auto">
              <a:xfrm>
                <a:off x="383" y="1939"/>
                <a:ext cx="39" cy="24"/>
              </a:xfrm>
              <a:custGeom>
                <a:avLst/>
                <a:gdLst>
                  <a:gd name="T0" fmla="*/ 0 w 39"/>
                  <a:gd name="T1" fmla="*/ 19 h 24"/>
                  <a:gd name="T2" fmla="*/ 10 w 39"/>
                  <a:gd name="T3" fmla="*/ 24 h 24"/>
                  <a:gd name="T4" fmla="*/ 36 w 39"/>
                  <a:gd name="T5" fmla="*/ 9 h 24"/>
                  <a:gd name="T6" fmla="*/ 39 w 39"/>
                  <a:gd name="T7" fmla="*/ 0 h 24"/>
                  <a:gd name="T8" fmla="*/ 0 w 39"/>
                  <a:gd name="T9" fmla="*/ 19 h 24"/>
                </a:gdLst>
                <a:ahLst/>
                <a:cxnLst>
                  <a:cxn ang="0">
                    <a:pos x="T0" y="T1"/>
                  </a:cxn>
                  <a:cxn ang="0">
                    <a:pos x="T2" y="T3"/>
                  </a:cxn>
                  <a:cxn ang="0">
                    <a:pos x="T4" y="T5"/>
                  </a:cxn>
                  <a:cxn ang="0">
                    <a:pos x="T6" y="T7"/>
                  </a:cxn>
                  <a:cxn ang="0">
                    <a:pos x="T8" y="T9"/>
                  </a:cxn>
                </a:cxnLst>
                <a:rect l="0" t="0" r="r" b="b"/>
                <a:pathLst>
                  <a:path w="39" h="24">
                    <a:moveTo>
                      <a:pt x="0" y="19"/>
                    </a:moveTo>
                    <a:lnTo>
                      <a:pt x="10" y="24"/>
                    </a:lnTo>
                    <a:lnTo>
                      <a:pt x="36" y="9"/>
                    </a:lnTo>
                    <a:lnTo>
                      <a:pt x="39"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7" name="Freeform 3906">
                <a:extLst>
                  <a:ext uri="{FF2B5EF4-FFF2-40B4-BE49-F238E27FC236}">
                    <a16:creationId xmlns:a16="http://schemas.microsoft.com/office/drawing/2014/main" id="{4E54A59C-BF09-4D7C-9166-84D2DF2E04CF}"/>
                  </a:ext>
                </a:extLst>
              </p:cNvPr>
              <p:cNvSpPr>
                <a:spLocks/>
              </p:cNvSpPr>
              <p:nvPr/>
            </p:nvSpPr>
            <p:spPr bwMode="auto">
              <a:xfrm>
                <a:off x="374" y="1958"/>
                <a:ext cx="19" cy="9"/>
              </a:xfrm>
              <a:custGeom>
                <a:avLst/>
                <a:gdLst>
                  <a:gd name="T0" fmla="*/ 9 w 19"/>
                  <a:gd name="T1" fmla="*/ 0 h 9"/>
                  <a:gd name="T2" fmla="*/ 0 w 19"/>
                  <a:gd name="T3" fmla="*/ 5 h 9"/>
                  <a:gd name="T4" fmla="*/ 9 w 19"/>
                  <a:gd name="T5" fmla="*/ 9 h 9"/>
                  <a:gd name="T6" fmla="*/ 19 w 19"/>
                  <a:gd name="T7" fmla="*/ 5 h 9"/>
                  <a:gd name="T8" fmla="*/ 9 w 19"/>
                  <a:gd name="T9" fmla="*/ 0 h 9"/>
                </a:gdLst>
                <a:ahLst/>
                <a:cxnLst>
                  <a:cxn ang="0">
                    <a:pos x="T0" y="T1"/>
                  </a:cxn>
                  <a:cxn ang="0">
                    <a:pos x="T2" y="T3"/>
                  </a:cxn>
                  <a:cxn ang="0">
                    <a:pos x="T4" y="T5"/>
                  </a:cxn>
                  <a:cxn ang="0">
                    <a:pos x="T6" y="T7"/>
                  </a:cxn>
                  <a:cxn ang="0">
                    <a:pos x="T8" y="T9"/>
                  </a:cxn>
                </a:cxnLst>
                <a:rect l="0" t="0" r="r" b="b"/>
                <a:pathLst>
                  <a:path w="19" h="9">
                    <a:moveTo>
                      <a:pt x="9" y="0"/>
                    </a:moveTo>
                    <a:lnTo>
                      <a:pt x="0" y="5"/>
                    </a:lnTo>
                    <a:lnTo>
                      <a:pt x="9" y="9"/>
                    </a:lnTo>
                    <a:lnTo>
                      <a:pt x="19" y="5"/>
                    </a:lnTo>
                    <a:lnTo>
                      <a:pt x="9"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8" name="Freeform 3907">
                <a:extLst>
                  <a:ext uri="{FF2B5EF4-FFF2-40B4-BE49-F238E27FC236}">
                    <a16:creationId xmlns:a16="http://schemas.microsoft.com/office/drawing/2014/main" id="{ACDEF3A0-1A10-4C18-B34F-7E9683A20AB3}"/>
                  </a:ext>
                </a:extLst>
              </p:cNvPr>
              <p:cNvSpPr>
                <a:spLocks/>
              </p:cNvSpPr>
              <p:nvPr/>
            </p:nvSpPr>
            <p:spPr bwMode="auto">
              <a:xfrm>
                <a:off x="374" y="1958"/>
                <a:ext cx="19" cy="9"/>
              </a:xfrm>
              <a:custGeom>
                <a:avLst/>
                <a:gdLst>
                  <a:gd name="T0" fmla="*/ 9 w 19"/>
                  <a:gd name="T1" fmla="*/ 0 h 9"/>
                  <a:gd name="T2" fmla="*/ 0 w 19"/>
                  <a:gd name="T3" fmla="*/ 5 h 9"/>
                  <a:gd name="T4" fmla="*/ 9 w 19"/>
                  <a:gd name="T5" fmla="*/ 9 h 9"/>
                  <a:gd name="T6" fmla="*/ 19 w 19"/>
                  <a:gd name="T7" fmla="*/ 5 h 9"/>
                  <a:gd name="T8" fmla="*/ 9 w 19"/>
                  <a:gd name="T9" fmla="*/ 0 h 9"/>
                </a:gdLst>
                <a:ahLst/>
                <a:cxnLst>
                  <a:cxn ang="0">
                    <a:pos x="T0" y="T1"/>
                  </a:cxn>
                  <a:cxn ang="0">
                    <a:pos x="T2" y="T3"/>
                  </a:cxn>
                  <a:cxn ang="0">
                    <a:pos x="T4" y="T5"/>
                  </a:cxn>
                  <a:cxn ang="0">
                    <a:pos x="T6" y="T7"/>
                  </a:cxn>
                  <a:cxn ang="0">
                    <a:pos x="T8" y="T9"/>
                  </a:cxn>
                </a:cxnLst>
                <a:rect l="0" t="0" r="r" b="b"/>
                <a:pathLst>
                  <a:path w="19" h="9">
                    <a:moveTo>
                      <a:pt x="9" y="0"/>
                    </a:moveTo>
                    <a:lnTo>
                      <a:pt x="0" y="5"/>
                    </a:lnTo>
                    <a:lnTo>
                      <a:pt x="9" y="9"/>
                    </a:lnTo>
                    <a:lnTo>
                      <a:pt x="19" y="5"/>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9" name="Freeform 3908">
                <a:extLst>
                  <a:ext uri="{FF2B5EF4-FFF2-40B4-BE49-F238E27FC236}">
                    <a16:creationId xmlns:a16="http://schemas.microsoft.com/office/drawing/2014/main" id="{7D13CF68-476D-41FD-AB4B-0AF4C9A2C64B}"/>
                  </a:ext>
                </a:extLst>
              </p:cNvPr>
              <p:cNvSpPr>
                <a:spLocks/>
              </p:cNvSpPr>
              <p:nvPr/>
            </p:nvSpPr>
            <p:spPr bwMode="auto">
              <a:xfrm>
                <a:off x="338" y="1813"/>
                <a:ext cx="48" cy="23"/>
              </a:xfrm>
              <a:custGeom>
                <a:avLst/>
                <a:gdLst>
                  <a:gd name="T0" fmla="*/ 48 w 48"/>
                  <a:gd name="T1" fmla="*/ 4 h 23"/>
                  <a:gd name="T2" fmla="*/ 38 w 48"/>
                  <a:gd name="T3" fmla="*/ 0 h 23"/>
                  <a:gd name="T4" fmla="*/ 0 w 48"/>
                  <a:gd name="T5" fmla="*/ 19 h 23"/>
                  <a:gd name="T6" fmla="*/ 7 w 48"/>
                  <a:gd name="T7" fmla="*/ 23 h 23"/>
                  <a:gd name="T8" fmla="*/ 48 w 48"/>
                  <a:gd name="T9" fmla="*/ 4 h 23"/>
                </a:gdLst>
                <a:ahLst/>
                <a:cxnLst>
                  <a:cxn ang="0">
                    <a:pos x="T0" y="T1"/>
                  </a:cxn>
                  <a:cxn ang="0">
                    <a:pos x="T2" y="T3"/>
                  </a:cxn>
                  <a:cxn ang="0">
                    <a:pos x="T4" y="T5"/>
                  </a:cxn>
                  <a:cxn ang="0">
                    <a:pos x="T6" y="T7"/>
                  </a:cxn>
                  <a:cxn ang="0">
                    <a:pos x="T8" y="T9"/>
                  </a:cxn>
                </a:cxnLst>
                <a:rect l="0" t="0" r="r" b="b"/>
                <a:pathLst>
                  <a:path w="48" h="23">
                    <a:moveTo>
                      <a:pt x="48" y="4"/>
                    </a:moveTo>
                    <a:lnTo>
                      <a:pt x="38" y="0"/>
                    </a:lnTo>
                    <a:lnTo>
                      <a:pt x="0" y="19"/>
                    </a:lnTo>
                    <a:lnTo>
                      <a:pt x="7" y="23"/>
                    </a:lnTo>
                    <a:lnTo>
                      <a:pt x="48" y="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0" name="Freeform 3909">
                <a:extLst>
                  <a:ext uri="{FF2B5EF4-FFF2-40B4-BE49-F238E27FC236}">
                    <a16:creationId xmlns:a16="http://schemas.microsoft.com/office/drawing/2014/main" id="{7AA80946-46C6-4092-AE91-4C73C32C9EFE}"/>
                  </a:ext>
                </a:extLst>
              </p:cNvPr>
              <p:cNvSpPr>
                <a:spLocks/>
              </p:cNvSpPr>
              <p:nvPr/>
            </p:nvSpPr>
            <p:spPr bwMode="auto">
              <a:xfrm>
                <a:off x="338" y="1813"/>
                <a:ext cx="48" cy="23"/>
              </a:xfrm>
              <a:custGeom>
                <a:avLst/>
                <a:gdLst>
                  <a:gd name="T0" fmla="*/ 48 w 48"/>
                  <a:gd name="T1" fmla="*/ 4 h 23"/>
                  <a:gd name="T2" fmla="*/ 38 w 48"/>
                  <a:gd name="T3" fmla="*/ 0 h 23"/>
                  <a:gd name="T4" fmla="*/ 0 w 48"/>
                  <a:gd name="T5" fmla="*/ 19 h 23"/>
                  <a:gd name="T6" fmla="*/ 7 w 48"/>
                  <a:gd name="T7" fmla="*/ 23 h 23"/>
                  <a:gd name="T8" fmla="*/ 48 w 48"/>
                  <a:gd name="T9" fmla="*/ 4 h 23"/>
                </a:gdLst>
                <a:ahLst/>
                <a:cxnLst>
                  <a:cxn ang="0">
                    <a:pos x="T0" y="T1"/>
                  </a:cxn>
                  <a:cxn ang="0">
                    <a:pos x="T2" y="T3"/>
                  </a:cxn>
                  <a:cxn ang="0">
                    <a:pos x="T4" y="T5"/>
                  </a:cxn>
                  <a:cxn ang="0">
                    <a:pos x="T6" y="T7"/>
                  </a:cxn>
                  <a:cxn ang="0">
                    <a:pos x="T8" y="T9"/>
                  </a:cxn>
                </a:cxnLst>
                <a:rect l="0" t="0" r="r" b="b"/>
                <a:pathLst>
                  <a:path w="48" h="23">
                    <a:moveTo>
                      <a:pt x="48" y="4"/>
                    </a:moveTo>
                    <a:lnTo>
                      <a:pt x="38" y="0"/>
                    </a:lnTo>
                    <a:lnTo>
                      <a:pt x="0" y="19"/>
                    </a:lnTo>
                    <a:lnTo>
                      <a:pt x="7" y="23"/>
                    </a:lnTo>
                    <a:lnTo>
                      <a:pt x="48"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1" name="Freeform 3910">
                <a:extLst>
                  <a:ext uri="{FF2B5EF4-FFF2-40B4-BE49-F238E27FC236}">
                    <a16:creationId xmlns:a16="http://schemas.microsoft.com/office/drawing/2014/main" id="{EAB08856-144D-41CF-AC50-4428FAAC371F}"/>
                  </a:ext>
                </a:extLst>
              </p:cNvPr>
              <p:cNvSpPr>
                <a:spLocks/>
              </p:cNvSpPr>
              <p:nvPr/>
            </p:nvSpPr>
            <p:spPr bwMode="auto">
              <a:xfrm>
                <a:off x="386" y="1787"/>
                <a:ext cx="50" cy="26"/>
              </a:xfrm>
              <a:custGeom>
                <a:avLst/>
                <a:gdLst>
                  <a:gd name="T0" fmla="*/ 0 w 50"/>
                  <a:gd name="T1" fmla="*/ 21 h 26"/>
                  <a:gd name="T2" fmla="*/ 7 w 50"/>
                  <a:gd name="T3" fmla="*/ 26 h 26"/>
                  <a:gd name="T4" fmla="*/ 50 w 50"/>
                  <a:gd name="T5" fmla="*/ 4 h 26"/>
                  <a:gd name="T6" fmla="*/ 40 w 50"/>
                  <a:gd name="T7" fmla="*/ 0 h 26"/>
                  <a:gd name="T8" fmla="*/ 0 w 50"/>
                  <a:gd name="T9" fmla="*/ 21 h 26"/>
                </a:gdLst>
                <a:ahLst/>
                <a:cxnLst>
                  <a:cxn ang="0">
                    <a:pos x="T0" y="T1"/>
                  </a:cxn>
                  <a:cxn ang="0">
                    <a:pos x="T2" y="T3"/>
                  </a:cxn>
                  <a:cxn ang="0">
                    <a:pos x="T4" y="T5"/>
                  </a:cxn>
                  <a:cxn ang="0">
                    <a:pos x="T6" y="T7"/>
                  </a:cxn>
                  <a:cxn ang="0">
                    <a:pos x="T8" y="T9"/>
                  </a:cxn>
                </a:cxnLst>
                <a:rect l="0" t="0" r="r" b="b"/>
                <a:pathLst>
                  <a:path w="50" h="26">
                    <a:moveTo>
                      <a:pt x="0" y="21"/>
                    </a:moveTo>
                    <a:lnTo>
                      <a:pt x="7" y="26"/>
                    </a:lnTo>
                    <a:lnTo>
                      <a:pt x="50" y="4"/>
                    </a:lnTo>
                    <a:lnTo>
                      <a:pt x="40" y="0"/>
                    </a:lnTo>
                    <a:lnTo>
                      <a:pt x="0" y="21"/>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2" name="Freeform 3911">
                <a:extLst>
                  <a:ext uri="{FF2B5EF4-FFF2-40B4-BE49-F238E27FC236}">
                    <a16:creationId xmlns:a16="http://schemas.microsoft.com/office/drawing/2014/main" id="{8D4E61D2-B029-47CE-B119-5007D4D1EF4C}"/>
                  </a:ext>
                </a:extLst>
              </p:cNvPr>
              <p:cNvSpPr>
                <a:spLocks/>
              </p:cNvSpPr>
              <p:nvPr/>
            </p:nvSpPr>
            <p:spPr bwMode="auto">
              <a:xfrm>
                <a:off x="386" y="1787"/>
                <a:ext cx="50" cy="26"/>
              </a:xfrm>
              <a:custGeom>
                <a:avLst/>
                <a:gdLst>
                  <a:gd name="T0" fmla="*/ 0 w 50"/>
                  <a:gd name="T1" fmla="*/ 21 h 26"/>
                  <a:gd name="T2" fmla="*/ 7 w 50"/>
                  <a:gd name="T3" fmla="*/ 26 h 26"/>
                  <a:gd name="T4" fmla="*/ 50 w 50"/>
                  <a:gd name="T5" fmla="*/ 4 h 26"/>
                  <a:gd name="T6" fmla="*/ 40 w 50"/>
                  <a:gd name="T7" fmla="*/ 0 h 26"/>
                  <a:gd name="T8" fmla="*/ 0 w 50"/>
                  <a:gd name="T9" fmla="*/ 21 h 26"/>
                </a:gdLst>
                <a:ahLst/>
                <a:cxnLst>
                  <a:cxn ang="0">
                    <a:pos x="T0" y="T1"/>
                  </a:cxn>
                  <a:cxn ang="0">
                    <a:pos x="T2" y="T3"/>
                  </a:cxn>
                  <a:cxn ang="0">
                    <a:pos x="T4" y="T5"/>
                  </a:cxn>
                  <a:cxn ang="0">
                    <a:pos x="T6" y="T7"/>
                  </a:cxn>
                  <a:cxn ang="0">
                    <a:pos x="T8" y="T9"/>
                  </a:cxn>
                </a:cxnLst>
                <a:rect l="0" t="0" r="r" b="b"/>
                <a:pathLst>
                  <a:path w="50" h="26">
                    <a:moveTo>
                      <a:pt x="0" y="21"/>
                    </a:moveTo>
                    <a:lnTo>
                      <a:pt x="7" y="26"/>
                    </a:lnTo>
                    <a:lnTo>
                      <a:pt x="50" y="4"/>
                    </a:lnTo>
                    <a:lnTo>
                      <a:pt x="40" y="0"/>
                    </a:lnTo>
                    <a:lnTo>
                      <a:pt x="0"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3" name="Freeform 3912">
                <a:extLst>
                  <a:ext uri="{FF2B5EF4-FFF2-40B4-BE49-F238E27FC236}">
                    <a16:creationId xmlns:a16="http://schemas.microsoft.com/office/drawing/2014/main" id="{4AC3B544-E0DE-48DF-837D-10B93B53BBB5}"/>
                  </a:ext>
                </a:extLst>
              </p:cNvPr>
              <p:cNvSpPr>
                <a:spLocks/>
              </p:cNvSpPr>
              <p:nvPr/>
            </p:nvSpPr>
            <p:spPr bwMode="auto">
              <a:xfrm>
                <a:off x="436" y="1772"/>
                <a:ext cx="22" cy="15"/>
              </a:xfrm>
              <a:custGeom>
                <a:avLst/>
                <a:gdLst>
                  <a:gd name="T0" fmla="*/ 0 w 22"/>
                  <a:gd name="T1" fmla="*/ 10 h 15"/>
                  <a:gd name="T2" fmla="*/ 10 w 22"/>
                  <a:gd name="T3" fmla="*/ 15 h 15"/>
                  <a:gd name="T4" fmla="*/ 19 w 22"/>
                  <a:gd name="T5" fmla="*/ 10 h 15"/>
                  <a:gd name="T6" fmla="*/ 22 w 22"/>
                  <a:gd name="T7" fmla="*/ 0 h 15"/>
                  <a:gd name="T8" fmla="*/ 0 w 22"/>
                  <a:gd name="T9" fmla="*/ 10 h 15"/>
                </a:gdLst>
                <a:ahLst/>
                <a:cxnLst>
                  <a:cxn ang="0">
                    <a:pos x="T0" y="T1"/>
                  </a:cxn>
                  <a:cxn ang="0">
                    <a:pos x="T2" y="T3"/>
                  </a:cxn>
                  <a:cxn ang="0">
                    <a:pos x="T4" y="T5"/>
                  </a:cxn>
                  <a:cxn ang="0">
                    <a:pos x="T6" y="T7"/>
                  </a:cxn>
                  <a:cxn ang="0">
                    <a:pos x="T8" y="T9"/>
                  </a:cxn>
                </a:cxnLst>
                <a:rect l="0" t="0" r="r" b="b"/>
                <a:pathLst>
                  <a:path w="22" h="15">
                    <a:moveTo>
                      <a:pt x="0" y="10"/>
                    </a:moveTo>
                    <a:lnTo>
                      <a:pt x="10" y="15"/>
                    </a:lnTo>
                    <a:lnTo>
                      <a:pt x="19" y="10"/>
                    </a:lnTo>
                    <a:lnTo>
                      <a:pt x="22" y="0"/>
                    </a:lnTo>
                    <a:lnTo>
                      <a:pt x="0" y="1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4" name="Freeform 3913">
                <a:extLst>
                  <a:ext uri="{FF2B5EF4-FFF2-40B4-BE49-F238E27FC236}">
                    <a16:creationId xmlns:a16="http://schemas.microsoft.com/office/drawing/2014/main" id="{F261F437-AE34-43A8-8031-AE13211711F8}"/>
                  </a:ext>
                </a:extLst>
              </p:cNvPr>
              <p:cNvSpPr>
                <a:spLocks/>
              </p:cNvSpPr>
              <p:nvPr/>
            </p:nvSpPr>
            <p:spPr bwMode="auto">
              <a:xfrm>
                <a:off x="317" y="1836"/>
                <a:ext cx="21" cy="15"/>
              </a:xfrm>
              <a:custGeom>
                <a:avLst/>
                <a:gdLst>
                  <a:gd name="T0" fmla="*/ 21 w 21"/>
                  <a:gd name="T1" fmla="*/ 5 h 15"/>
                  <a:gd name="T2" fmla="*/ 11 w 21"/>
                  <a:gd name="T3" fmla="*/ 0 h 15"/>
                  <a:gd name="T4" fmla="*/ 0 w 21"/>
                  <a:gd name="T5" fmla="*/ 8 h 15"/>
                  <a:gd name="T6" fmla="*/ 2 w 21"/>
                  <a:gd name="T7" fmla="*/ 15 h 15"/>
                  <a:gd name="T8" fmla="*/ 21 w 21"/>
                  <a:gd name="T9" fmla="*/ 5 h 15"/>
                </a:gdLst>
                <a:ahLst/>
                <a:cxnLst>
                  <a:cxn ang="0">
                    <a:pos x="T0" y="T1"/>
                  </a:cxn>
                  <a:cxn ang="0">
                    <a:pos x="T2" y="T3"/>
                  </a:cxn>
                  <a:cxn ang="0">
                    <a:pos x="T4" y="T5"/>
                  </a:cxn>
                  <a:cxn ang="0">
                    <a:pos x="T6" y="T7"/>
                  </a:cxn>
                  <a:cxn ang="0">
                    <a:pos x="T8" y="T9"/>
                  </a:cxn>
                </a:cxnLst>
                <a:rect l="0" t="0" r="r" b="b"/>
                <a:pathLst>
                  <a:path w="21" h="15">
                    <a:moveTo>
                      <a:pt x="21" y="5"/>
                    </a:moveTo>
                    <a:lnTo>
                      <a:pt x="11" y="0"/>
                    </a:lnTo>
                    <a:lnTo>
                      <a:pt x="0" y="8"/>
                    </a:lnTo>
                    <a:lnTo>
                      <a:pt x="2" y="15"/>
                    </a:lnTo>
                    <a:lnTo>
                      <a:pt x="21"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5" name="Freeform 3914">
                <a:extLst>
                  <a:ext uri="{FF2B5EF4-FFF2-40B4-BE49-F238E27FC236}">
                    <a16:creationId xmlns:a16="http://schemas.microsoft.com/office/drawing/2014/main" id="{4D06EAE0-89CB-4A6B-B5B2-4594306CDC90}"/>
                  </a:ext>
                </a:extLst>
              </p:cNvPr>
              <p:cNvSpPr>
                <a:spLocks/>
              </p:cNvSpPr>
              <p:nvPr/>
            </p:nvSpPr>
            <p:spPr bwMode="auto">
              <a:xfrm>
                <a:off x="426" y="1782"/>
                <a:ext cx="20" cy="9"/>
              </a:xfrm>
              <a:custGeom>
                <a:avLst/>
                <a:gdLst>
                  <a:gd name="T0" fmla="*/ 10 w 20"/>
                  <a:gd name="T1" fmla="*/ 9 h 9"/>
                  <a:gd name="T2" fmla="*/ 20 w 20"/>
                  <a:gd name="T3" fmla="*/ 5 h 9"/>
                  <a:gd name="T4" fmla="*/ 10 w 20"/>
                  <a:gd name="T5" fmla="*/ 0 h 9"/>
                  <a:gd name="T6" fmla="*/ 0 w 20"/>
                  <a:gd name="T7" fmla="*/ 5 h 9"/>
                  <a:gd name="T8" fmla="*/ 10 w 20"/>
                  <a:gd name="T9" fmla="*/ 9 h 9"/>
                </a:gdLst>
                <a:ahLst/>
                <a:cxnLst>
                  <a:cxn ang="0">
                    <a:pos x="T0" y="T1"/>
                  </a:cxn>
                  <a:cxn ang="0">
                    <a:pos x="T2" y="T3"/>
                  </a:cxn>
                  <a:cxn ang="0">
                    <a:pos x="T4" y="T5"/>
                  </a:cxn>
                  <a:cxn ang="0">
                    <a:pos x="T6" y="T7"/>
                  </a:cxn>
                  <a:cxn ang="0">
                    <a:pos x="T8" y="T9"/>
                  </a:cxn>
                </a:cxnLst>
                <a:rect l="0" t="0" r="r" b="b"/>
                <a:pathLst>
                  <a:path w="20" h="9">
                    <a:moveTo>
                      <a:pt x="10" y="9"/>
                    </a:moveTo>
                    <a:lnTo>
                      <a:pt x="20" y="5"/>
                    </a:lnTo>
                    <a:lnTo>
                      <a:pt x="10" y="0"/>
                    </a:lnTo>
                    <a:lnTo>
                      <a:pt x="0" y="5"/>
                    </a:lnTo>
                    <a:lnTo>
                      <a:pt x="10" y="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6" name="Freeform 3915">
                <a:extLst>
                  <a:ext uri="{FF2B5EF4-FFF2-40B4-BE49-F238E27FC236}">
                    <a16:creationId xmlns:a16="http://schemas.microsoft.com/office/drawing/2014/main" id="{F97B0940-35C9-4D66-AC2A-C44BAF670F1C}"/>
                  </a:ext>
                </a:extLst>
              </p:cNvPr>
              <p:cNvSpPr>
                <a:spLocks/>
              </p:cNvSpPr>
              <p:nvPr/>
            </p:nvSpPr>
            <p:spPr bwMode="auto">
              <a:xfrm>
                <a:off x="376" y="1808"/>
                <a:ext cx="17" cy="9"/>
              </a:xfrm>
              <a:custGeom>
                <a:avLst/>
                <a:gdLst>
                  <a:gd name="T0" fmla="*/ 10 w 17"/>
                  <a:gd name="T1" fmla="*/ 9 h 9"/>
                  <a:gd name="T2" fmla="*/ 17 w 17"/>
                  <a:gd name="T3" fmla="*/ 5 h 9"/>
                  <a:gd name="T4" fmla="*/ 10 w 17"/>
                  <a:gd name="T5" fmla="*/ 0 h 9"/>
                  <a:gd name="T6" fmla="*/ 0 w 17"/>
                  <a:gd name="T7" fmla="*/ 5 h 9"/>
                  <a:gd name="T8" fmla="*/ 10 w 17"/>
                  <a:gd name="T9" fmla="*/ 9 h 9"/>
                </a:gdLst>
                <a:ahLst/>
                <a:cxnLst>
                  <a:cxn ang="0">
                    <a:pos x="T0" y="T1"/>
                  </a:cxn>
                  <a:cxn ang="0">
                    <a:pos x="T2" y="T3"/>
                  </a:cxn>
                  <a:cxn ang="0">
                    <a:pos x="T4" y="T5"/>
                  </a:cxn>
                  <a:cxn ang="0">
                    <a:pos x="T6" y="T7"/>
                  </a:cxn>
                  <a:cxn ang="0">
                    <a:pos x="T8" y="T9"/>
                  </a:cxn>
                </a:cxnLst>
                <a:rect l="0" t="0" r="r" b="b"/>
                <a:pathLst>
                  <a:path w="17" h="9">
                    <a:moveTo>
                      <a:pt x="10" y="9"/>
                    </a:moveTo>
                    <a:lnTo>
                      <a:pt x="17" y="5"/>
                    </a:lnTo>
                    <a:lnTo>
                      <a:pt x="10" y="0"/>
                    </a:lnTo>
                    <a:lnTo>
                      <a:pt x="0" y="5"/>
                    </a:lnTo>
                    <a:lnTo>
                      <a:pt x="10" y="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7" name="Freeform 3916">
                <a:extLst>
                  <a:ext uri="{FF2B5EF4-FFF2-40B4-BE49-F238E27FC236}">
                    <a16:creationId xmlns:a16="http://schemas.microsoft.com/office/drawing/2014/main" id="{D485B942-D883-4FD6-A9BC-C845839A5319}"/>
                  </a:ext>
                </a:extLst>
              </p:cNvPr>
              <p:cNvSpPr>
                <a:spLocks/>
              </p:cNvSpPr>
              <p:nvPr/>
            </p:nvSpPr>
            <p:spPr bwMode="auto">
              <a:xfrm>
                <a:off x="376" y="1808"/>
                <a:ext cx="17" cy="9"/>
              </a:xfrm>
              <a:custGeom>
                <a:avLst/>
                <a:gdLst>
                  <a:gd name="T0" fmla="*/ 10 w 17"/>
                  <a:gd name="T1" fmla="*/ 9 h 9"/>
                  <a:gd name="T2" fmla="*/ 17 w 17"/>
                  <a:gd name="T3" fmla="*/ 5 h 9"/>
                  <a:gd name="T4" fmla="*/ 10 w 17"/>
                  <a:gd name="T5" fmla="*/ 0 h 9"/>
                  <a:gd name="T6" fmla="*/ 0 w 17"/>
                  <a:gd name="T7" fmla="*/ 5 h 9"/>
                  <a:gd name="T8" fmla="*/ 10 w 17"/>
                  <a:gd name="T9" fmla="*/ 9 h 9"/>
                </a:gdLst>
                <a:ahLst/>
                <a:cxnLst>
                  <a:cxn ang="0">
                    <a:pos x="T0" y="T1"/>
                  </a:cxn>
                  <a:cxn ang="0">
                    <a:pos x="T2" y="T3"/>
                  </a:cxn>
                  <a:cxn ang="0">
                    <a:pos x="T4" y="T5"/>
                  </a:cxn>
                  <a:cxn ang="0">
                    <a:pos x="T6" y="T7"/>
                  </a:cxn>
                  <a:cxn ang="0">
                    <a:pos x="T8" y="T9"/>
                  </a:cxn>
                </a:cxnLst>
                <a:rect l="0" t="0" r="r" b="b"/>
                <a:pathLst>
                  <a:path w="17" h="9">
                    <a:moveTo>
                      <a:pt x="10" y="9"/>
                    </a:moveTo>
                    <a:lnTo>
                      <a:pt x="17" y="5"/>
                    </a:lnTo>
                    <a:lnTo>
                      <a:pt x="10" y="0"/>
                    </a:lnTo>
                    <a:lnTo>
                      <a:pt x="0" y="5"/>
                    </a:lnTo>
                    <a:lnTo>
                      <a:pt x="1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8" name="Freeform 3917">
                <a:extLst>
                  <a:ext uri="{FF2B5EF4-FFF2-40B4-BE49-F238E27FC236}">
                    <a16:creationId xmlns:a16="http://schemas.microsoft.com/office/drawing/2014/main" id="{DC071BF1-8D33-49FC-A1B8-983A8AE31DB0}"/>
                  </a:ext>
                </a:extLst>
              </p:cNvPr>
              <p:cNvSpPr>
                <a:spLocks/>
              </p:cNvSpPr>
              <p:nvPr/>
            </p:nvSpPr>
            <p:spPr bwMode="auto">
              <a:xfrm>
                <a:off x="328" y="1832"/>
                <a:ext cx="17" cy="9"/>
              </a:xfrm>
              <a:custGeom>
                <a:avLst/>
                <a:gdLst>
                  <a:gd name="T0" fmla="*/ 10 w 17"/>
                  <a:gd name="T1" fmla="*/ 0 h 9"/>
                  <a:gd name="T2" fmla="*/ 0 w 17"/>
                  <a:gd name="T3" fmla="*/ 4 h 9"/>
                  <a:gd name="T4" fmla="*/ 10 w 17"/>
                  <a:gd name="T5" fmla="*/ 9 h 9"/>
                  <a:gd name="T6" fmla="*/ 17 w 17"/>
                  <a:gd name="T7" fmla="*/ 4 h 9"/>
                  <a:gd name="T8" fmla="*/ 10 w 17"/>
                  <a:gd name="T9" fmla="*/ 0 h 9"/>
                </a:gdLst>
                <a:ahLst/>
                <a:cxnLst>
                  <a:cxn ang="0">
                    <a:pos x="T0" y="T1"/>
                  </a:cxn>
                  <a:cxn ang="0">
                    <a:pos x="T2" y="T3"/>
                  </a:cxn>
                  <a:cxn ang="0">
                    <a:pos x="T4" y="T5"/>
                  </a:cxn>
                  <a:cxn ang="0">
                    <a:pos x="T6" y="T7"/>
                  </a:cxn>
                  <a:cxn ang="0">
                    <a:pos x="T8" y="T9"/>
                  </a:cxn>
                </a:cxnLst>
                <a:rect l="0" t="0" r="r" b="b"/>
                <a:pathLst>
                  <a:path w="17" h="9">
                    <a:moveTo>
                      <a:pt x="10" y="0"/>
                    </a:moveTo>
                    <a:lnTo>
                      <a:pt x="0" y="4"/>
                    </a:lnTo>
                    <a:lnTo>
                      <a:pt x="10" y="9"/>
                    </a:lnTo>
                    <a:lnTo>
                      <a:pt x="17" y="4"/>
                    </a:lnTo>
                    <a:lnTo>
                      <a:pt x="10"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9" name="Freeform 3918">
                <a:extLst>
                  <a:ext uri="{FF2B5EF4-FFF2-40B4-BE49-F238E27FC236}">
                    <a16:creationId xmlns:a16="http://schemas.microsoft.com/office/drawing/2014/main" id="{A78B8046-C43A-4F1D-8231-E8C9AE0BE13F}"/>
                  </a:ext>
                </a:extLst>
              </p:cNvPr>
              <p:cNvSpPr>
                <a:spLocks/>
              </p:cNvSpPr>
              <p:nvPr/>
            </p:nvSpPr>
            <p:spPr bwMode="auto">
              <a:xfrm>
                <a:off x="326" y="1889"/>
                <a:ext cx="7" cy="5"/>
              </a:xfrm>
              <a:custGeom>
                <a:avLst/>
                <a:gdLst>
                  <a:gd name="T0" fmla="*/ 0 w 7"/>
                  <a:gd name="T1" fmla="*/ 0 h 5"/>
                  <a:gd name="T2" fmla="*/ 2 w 7"/>
                  <a:gd name="T3" fmla="*/ 5 h 5"/>
                  <a:gd name="T4" fmla="*/ 7 w 7"/>
                  <a:gd name="T5" fmla="*/ 2 h 5"/>
                  <a:gd name="T6" fmla="*/ 0 w 7"/>
                  <a:gd name="T7" fmla="*/ 0 h 5"/>
                </a:gdLst>
                <a:ahLst/>
                <a:cxnLst>
                  <a:cxn ang="0">
                    <a:pos x="T0" y="T1"/>
                  </a:cxn>
                  <a:cxn ang="0">
                    <a:pos x="T2" y="T3"/>
                  </a:cxn>
                  <a:cxn ang="0">
                    <a:pos x="T4" y="T5"/>
                  </a:cxn>
                  <a:cxn ang="0">
                    <a:pos x="T6" y="T7"/>
                  </a:cxn>
                </a:cxnLst>
                <a:rect l="0" t="0" r="r" b="b"/>
                <a:pathLst>
                  <a:path w="7" h="5">
                    <a:moveTo>
                      <a:pt x="0" y="0"/>
                    </a:moveTo>
                    <a:lnTo>
                      <a:pt x="2" y="5"/>
                    </a:lnTo>
                    <a:lnTo>
                      <a:pt x="7" y="2"/>
                    </a:lnTo>
                    <a:lnTo>
                      <a:pt x="0"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0" name="Freeform 3919">
                <a:extLst>
                  <a:ext uri="{FF2B5EF4-FFF2-40B4-BE49-F238E27FC236}">
                    <a16:creationId xmlns:a16="http://schemas.microsoft.com/office/drawing/2014/main" id="{BA61DEE9-3E2F-4550-B52F-74E727F27369}"/>
                  </a:ext>
                </a:extLst>
              </p:cNvPr>
              <p:cNvSpPr>
                <a:spLocks/>
              </p:cNvSpPr>
              <p:nvPr/>
            </p:nvSpPr>
            <p:spPr bwMode="auto">
              <a:xfrm>
                <a:off x="333" y="1863"/>
                <a:ext cx="50" cy="23"/>
              </a:xfrm>
              <a:custGeom>
                <a:avLst/>
                <a:gdLst>
                  <a:gd name="T0" fmla="*/ 0 w 50"/>
                  <a:gd name="T1" fmla="*/ 21 h 23"/>
                  <a:gd name="T2" fmla="*/ 7 w 50"/>
                  <a:gd name="T3" fmla="*/ 23 h 23"/>
                  <a:gd name="T4" fmla="*/ 50 w 50"/>
                  <a:gd name="T5" fmla="*/ 2 h 23"/>
                  <a:gd name="T6" fmla="*/ 43 w 50"/>
                  <a:gd name="T7" fmla="*/ 0 h 23"/>
                  <a:gd name="T8" fmla="*/ 0 w 50"/>
                  <a:gd name="T9" fmla="*/ 21 h 23"/>
                </a:gdLst>
                <a:ahLst/>
                <a:cxnLst>
                  <a:cxn ang="0">
                    <a:pos x="T0" y="T1"/>
                  </a:cxn>
                  <a:cxn ang="0">
                    <a:pos x="T2" y="T3"/>
                  </a:cxn>
                  <a:cxn ang="0">
                    <a:pos x="T4" y="T5"/>
                  </a:cxn>
                  <a:cxn ang="0">
                    <a:pos x="T6" y="T7"/>
                  </a:cxn>
                  <a:cxn ang="0">
                    <a:pos x="T8" y="T9"/>
                  </a:cxn>
                </a:cxnLst>
                <a:rect l="0" t="0" r="r" b="b"/>
                <a:pathLst>
                  <a:path w="50" h="23">
                    <a:moveTo>
                      <a:pt x="0" y="21"/>
                    </a:moveTo>
                    <a:lnTo>
                      <a:pt x="7" y="23"/>
                    </a:lnTo>
                    <a:lnTo>
                      <a:pt x="50" y="2"/>
                    </a:lnTo>
                    <a:lnTo>
                      <a:pt x="43" y="0"/>
                    </a:lnTo>
                    <a:lnTo>
                      <a:pt x="0" y="21"/>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1" name="Freeform 3920">
                <a:extLst>
                  <a:ext uri="{FF2B5EF4-FFF2-40B4-BE49-F238E27FC236}">
                    <a16:creationId xmlns:a16="http://schemas.microsoft.com/office/drawing/2014/main" id="{6F610327-63EE-43D0-9651-5F14F462F7A0}"/>
                  </a:ext>
                </a:extLst>
              </p:cNvPr>
              <p:cNvSpPr>
                <a:spLocks/>
              </p:cNvSpPr>
              <p:nvPr/>
            </p:nvSpPr>
            <p:spPr bwMode="auto">
              <a:xfrm>
                <a:off x="333" y="1863"/>
                <a:ext cx="50" cy="23"/>
              </a:xfrm>
              <a:custGeom>
                <a:avLst/>
                <a:gdLst>
                  <a:gd name="T0" fmla="*/ 0 w 50"/>
                  <a:gd name="T1" fmla="*/ 21 h 23"/>
                  <a:gd name="T2" fmla="*/ 7 w 50"/>
                  <a:gd name="T3" fmla="*/ 23 h 23"/>
                  <a:gd name="T4" fmla="*/ 50 w 50"/>
                  <a:gd name="T5" fmla="*/ 2 h 23"/>
                  <a:gd name="T6" fmla="*/ 43 w 50"/>
                  <a:gd name="T7" fmla="*/ 0 h 23"/>
                  <a:gd name="T8" fmla="*/ 0 w 50"/>
                  <a:gd name="T9" fmla="*/ 21 h 23"/>
                </a:gdLst>
                <a:ahLst/>
                <a:cxnLst>
                  <a:cxn ang="0">
                    <a:pos x="T0" y="T1"/>
                  </a:cxn>
                  <a:cxn ang="0">
                    <a:pos x="T2" y="T3"/>
                  </a:cxn>
                  <a:cxn ang="0">
                    <a:pos x="T4" y="T5"/>
                  </a:cxn>
                  <a:cxn ang="0">
                    <a:pos x="T6" y="T7"/>
                  </a:cxn>
                  <a:cxn ang="0">
                    <a:pos x="T8" y="T9"/>
                  </a:cxn>
                </a:cxnLst>
                <a:rect l="0" t="0" r="r" b="b"/>
                <a:pathLst>
                  <a:path w="50" h="23">
                    <a:moveTo>
                      <a:pt x="0" y="21"/>
                    </a:moveTo>
                    <a:lnTo>
                      <a:pt x="7" y="23"/>
                    </a:lnTo>
                    <a:lnTo>
                      <a:pt x="50" y="2"/>
                    </a:lnTo>
                    <a:lnTo>
                      <a:pt x="43" y="0"/>
                    </a:lnTo>
                    <a:lnTo>
                      <a:pt x="0"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2" name="Freeform 3921">
                <a:extLst>
                  <a:ext uri="{FF2B5EF4-FFF2-40B4-BE49-F238E27FC236}">
                    <a16:creationId xmlns:a16="http://schemas.microsoft.com/office/drawing/2014/main" id="{20E51EB4-52E7-420A-9D85-7BF145039E0B}"/>
                  </a:ext>
                </a:extLst>
              </p:cNvPr>
              <p:cNvSpPr>
                <a:spLocks/>
              </p:cNvSpPr>
              <p:nvPr/>
            </p:nvSpPr>
            <p:spPr bwMode="auto">
              <a:xfrm>
                <a:off x="383" y="1836"/>
                <a:ext cx="48" cy="27"/>
              </a:xfrm>
              <a:custGeom>
                <a:avLst/>
                <a:gdLst>
                  <a:gd name="T0" fmla="*/ 0 w 48"/>
                  <a:gd name="T1" fmla="*/ 22 h 27"/>
                  <a:gd name="T2" fmla="*/ 10 w 48"/>
                  <a:gd name="T3" fmla="*/ 27 h 27"/>
                  <a:gd name="T4" fmla="*/ 48 w 48"/>
                  <a:gd name="T5" fmla="*/ 5 h 27"/>
                  <a:gd name="T6" fmla="*/ 41 w 48"/>
                  <a:gd name="T7" fmla="*/ 0 h 27"/>
                  <a:gd name="T8" fmla="*/ 0 w 48"/>
                  <a:gd name="T9" fmla="*/ 22 h 27"/>
                </a:gdLst>
                <a:ahLst/>
                <a:cxnLst>
                  <a:cxn ang="0">
                    <a:pos x="T0" y="T1"/>
                  </a:cxn>
                  <a:cxn ang="0">
                    <a:pos x="T2" y="T3"/>
                  </a:cxn>
                  <a:cxn ang="0">
                    <a:pos x="T4" y="T5"/>
                  </a:cxn>
                  <a:cxn ang="0">
                    <a:pos x="T6" y="T7"/>
                  </a:cxn>
                  <a:cxn ang="0">
                    <a:pos x="T8" y="T9"/>
                  </a:cxn>
                </a:cxnLst>
                <a:rect l="0" t="0" r="r" b="b"/>
                <a:pathLst>
                  <a:path w="48" h="27">
                    <a:moveTo>
                      <a:pt x="0" y="22"/>
                    </a:moveTo>
                    <a:lnTo>
                      <a:pt x="10" y="27"/>
                    </a:lnTo>
                    <a:lnTo>
                      <a:pt x="48" y="5"/>
                    </a:lnTo>
                    <a:lnTo>
                      <a:pt x="41" y="0"/>
                    </a:lnTo>
                    <a:lnTo>
                      <a:pt x="0" y="22"/>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3" name="Freeform 3922">
                <a:extLst>
                  <a:ext uri="{FF2B5EF4-FFF2-40B4-BE49-F238E27FC236}">
                    <a16:creationId xmlns:a16="http://schemas.microsoft.com/office/drawing/2014/main" id="{3C1CF45F-34C9-4AD2-ADAD-613AAF2B2D77}"/>
                  </a:ext>
                </a:extLst>
              </p:cNvPr>
              <p:cNvSpPr>
                <a:spLocks/>
              </p:cNvSpPr>
              <p:nvPr/>
            </p:nvSpPr>
            <p:spPr bwMode="auto">
              <a:xfrm>
                <a:off x="383" y="1836"/>
                <a:ext cx="48" cy="27"/>
              </a:xfrm>
              <a:custGeom>
                <a:avLst/>
                <a:gdLst>
                  <a:gd name="T0" fmla="*/ 0 w 48"/>
                  <a:gd name="T1" fmla="*/ 22 h 27"/>
                  <a:gd name="T2" fmla="*/ 10 w 48"/>
                  <a:gd name="T3" fmla="*/ 27 h 27"/>
                  <a:gd name="T4" fmla="*/ 48 w 48"/>
                  <a:gd name="T5" fmla="*/ 5 h 27"/>
                  <a:gd name="T6" fmla="*/ 41 w 48"/>
                  <a:gd name="T7" fmla="*/ 0 h 27"/>
                  <a:gd name="T8" fmla="*/ 0 w 48"/>
                  <a:gd name="T9" fmla="*/ 22 h 27"/>
                </a:gdLst>
                <a:ahLst/>
                <a:cxnLst>
                  <a:cxn ang="0">
                    <a:pos x="T0" y="T1"/>
                  </a:cxn>
                  <a:cxn ang="0">
                    <a:pos x="T2" y="T3"/>
                  </a:cxn>
                  <a:cxn ang="0">
                    <a:pos x="T4" y="T5"/>
                  </a:cxn>
                  <a:cxn ang="0">
                    <a:pos x="T6" y="T7"/>
                  </a:cxn>
                  <a:cxn ang="0">
                    <a:pos x="T8" y="T9"/>
                  </a:cxn>
                </a:cxnLst>
                <a:rect l="0" t="0" r="r" b="b"/>
                <a:pathLst>
                  <a:path w="48" h="27">
                    <a:moveTo>
                      <a:pt x="0" y="22"/>
                    </a:moveTo>
                    <a:lnTo>
                      <a:pt x="10" y="27"/>
                    </a:lnTo>
                    <a:lnTo>
                      <a:pt x="48" y="5"/>
                    </a:lnTo>
                    <a:lnTo>
                      <a:pt x="41" y="0"/>
                    </a:lnTo>
                    <a:lnTo>
                      <a:pt x="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4" name="Freeform 3923">
                <a:extLst>
                  <a:ext uri="{FF2B5EF4-FFF2-40B4-BE49-F238E27FC236}">
                    <a16:creationId xmlns:a16="http://schemas.microsoft.com/office/drawing/2014/main" id="{883FE940-1CF9-4A1E-A268-3C475231D166}"/>
                  </a:ext>
                </a:extLst>
              </p:cNvPr>
              <p:cNvSpPr>
                <a:spLocks/>
              </p:cNvSpPr>
              <p:nvPr/>
            </p:nvSpPr>
            <p:spPr bwMode="auto">
              <a:xfrm>
                <a:off x="431" y="1827"/>
                <a:ext cx="15" cy="9"/>
              </a:xfrm>
              <a:custGeom>
                <a:avLst/>
                <a:gdLst>
                  <a:gd name="T0" fmla="*/ 0 w 15"/>
                  <a:gd name="T1" fmla="*/ 7 h 9"/>
                  <a:gd name="T2" fmla="*/ 10 w 15"/>
                  <a:gd name="T3" fmla="*/ 9 h 9"/>
                  <a:gd name="T4" fmla="*/ 12 w 15"/>
                  <a:gd name="T5" fmla="*/ 9 h 9"/>
                  <a:gd name="T6" fmla="*/ 15 w 15"/>
                  <a:gd name="T7" fmla="*/ 0 h 9"/>
                  <a:gd name="T8" fmla="*/ 0 w 15"/>
                  <a:gd name="T9" fmla="*/ 7 h 9"/>
                </a:gdLst>
                <a:ahLst/>
                <a:cxnLst>
                  <a:cxn ang="0">
                    <a:pos x="T0" y="T1"/>
                  </a:cxn>
                  <a:cxn ang="0">
                    <a:pos x="T2" y="T3"/>
                  </a:cxn>
                  <a:cxn ang="0">
                    <a:pos x="T4" y="T5"/>
                  </a:cxn>
                  <a:cxn ang="0">
                    <a:pos x="T6" y="T7"/>
                  </a:cxn>
                  <a:cxn ang="0">
                    <a:pos x="T8" y="T9"/>
                  </a:cxn>
                </a:cxnLst>
                <a:rect l="0" t="0" r="r" b="b"/>
                <a:pathLst>
                  <a:path w="15" h="9">
                    <a:moveTo>
                      <a:pt x="0" y="7"/>
                    </a:moveTo>
                    <a:lnTo>
                      <a:pt x="10" y="9"/>
                    </a:lnTo>
                    <a:lnTo>
                      <a:pt x="12" y="9"/>
                    </a:lnTo>
                    <a:lnTo>
                      <a:pt x="15" y="0"/>
                    </a:lnTo>
                    <a:lnTo>
                      <a:pt x="0" y="7"/>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5" name="Freeform 3924">
                <a:extLst>
                  <a:ext uri="{FF2B5EF4-FFF2-40B4-BE49-F238E27FC236}">
                    <a16:creationId xmlns:a16="http://schemas.microsoft.com/office/drawing/2014/main" id="{0EEA74CD-4CF4-4F72-A562-1DC09FA1377D}"/>
                  </a:ext>
                </a:extLst>
              </p:cNvPr>
              <p:cNvSpPr>
                <a:spLocks/>
              </p:cNvSpPr>
              <p:nvPr/>
            </p:nvSpPr>
            <p:spPr bwMode="auto">
              <a:xfrm>
                <a:off x="326" y="1884"/>
                <a:ext cx="14" cy="7"/>
              </a:xfrm>
              <a:custGeom>
                <a:avLst/>
                <a:gdLst>
                  <a:gd name="T0" fmla="*/ 7 w 14"/>
                  <a:gd name="T1" fmla="*/ 7 h 7"/>
                  <a:gd name="T2" fmla="*/ 14 w 14"/>
                  <a:gd name="T3" fmla="*/ 2 h 7"/>
                  <a:gd name="T4" fmla="*/ 7 w 14"/>
                  <a:gd name="T5" fmla="*/ 0 h 7"/>
                  <a:gd name="T6" fmla="*/ 0 w 14"/>
                  <a:gd name="T7" fmla="*/ 2 h 7"/>
                  <a:gd name="T8" fmla="*/ 0 w 14"/>
                  <a:gd name="T9" fmla="*/ 5 h 7"/>
                  <a:gd name="T10" fmla="*/ 7 w 14"/>
                  <a:gd name="T11" fmla="*/ 7 h 7"/>
                </a:gdLst>
                <a:ahLst/>
                <a:cxnLst>
                  <a:cxn ang="0">
                    <a:pos x="T0" y="T1"/>
                  </a:cxn>
                  <a:cxn ang="0">
                    <a:pos x="T2" y="T3"/>
                  </a:cxn>
                  <a:cxn ang="0">
                    <a:pos x="T4" y="T5"/>
                  </a:cxn>
                  <a:cxn ang="0">
                    <a:pos x="T6" y="T7"/>
                  </a:cxn>
                  <a:cxn ang="0">
                    <a:pos x="T8" y="T9"/>
                  </a:cxn>
                  <a:cxn ang="0">
                    <a:pos x="T10" y="T11"/>
                  </a:cxn>
                </a:cxnLst>
                <a:rect l="0" t="0" r="r" b="b"/>
                <a:pathLst>
                  <a:path w="14" h="7">
                    <a:moveTo>
                      <a:pt x="7" y="7"/>
                    </a:moveTo>
                    <a:lnTo>
                      <a:pt x="14" y="2"/>
                    </a:lnTo>
                    <a:lnTo>
                      <a:pt x="7" y="0"/>
                    </a:lnTo>
                    <a:lnTo>
                      <a:pt x="0" y="2"/>
                    </a:lnTo>
                    <a:lnTo>
                      <a:pt x="0" y="5"/>
                    </a:lnTo>
                    <a:lnTo>
                      <a:pt x="7" y="7"/>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6" name="Freeform 3925">
                <a:extLst>
                  <a:ext uri="{FF2B5EF4-FFF2-40B4-BE49-F238E27FC236}">
                    <a16:creationId xmlns:a16="http://schemas.microsoft.com/office/drawing/2014/main" id="{37023DA9-D72B-4E6C-8183-E90C8FDDF355}"/>
                  </a:ext>
                </a:extLst>
              </p:cNvPr>
              <p:cNvSpPr>
                <a:spLocks/>
              </p:cNvSpPr>
              <p:nvPr/>
            </p:nvSpPr>
            <p:spPr bwMode="auto">
              <a:xfrm>
                <a:off x="424" y="1834"/>
                <a:ext cx="17" cy="7"/>
              </a:xfrm>
              <a:custGeom>
                <a:avLst/>
                <a:gdLst>
                  <a:gd name="T0" fmla="*/ 7 w 17"/>
                  <a:gd name="T1" fmla="*/ 7 h 7"/>
                  <a:gd name="T2" fmla="*/ 17 w 17"/>
                  <a:gd name="T3" fmla="*/ 2 h 7"/>
                  <a:gd name="T4" fmla="*/ 7 w 17"/>
                  <a:gd name="T5" fmla="*/ 0 h 7"/>
                  <a:gd name="T6" fmla="*/ 0 w 17"/>
                  <a:gd name="T7" fmla="*/ 2 h 7"/>
                  <a:gd name="T8" fmla="*/ 7 w 17"/>
                  <a:gd name="T9" fmla="*/ 7 h 7"/>
                </a:gdLst>
                <a:ahLst/>
                <a:cxnLst>
                  <a:cxn ang="0">
                    <a:pos x="T0" y="T1"/>
                  </a:cxn>
                  <a:cxn ang="0">
                    <a:pos x="T2" y="T3"/>
                  </a:cxn>
                  <a:cxn ang="0">
                    <a:pos x="T4" y="T5"/>
                  </a:cxn>
                  <a:cxn ang="0">
                    <a:pos x="T6" y="T7"/>
                  </a:cxn>
                  <a:cxn ang="0">
                    <a:pos x="T8" y="T9"/>
                  </a:cxn>
                </a:cxnLst>
                <a:rect l="0" t="0" r="r" b="b"/>
                <a:pathLst>
                  <a:path w="17" h="7">
                    <a:moveTo>
                      <a:pt x="7" y="7"/>
                    </a:moveTo>
                    <a:lnTo>
                      <a:pt x="17" y="2"/>
                    </a:lnTo>
                    <a:lnTo>
                      <a:pt x="7" y="0"/>
                    </a:lnTo>
                    <a:lnTo>
                      <a:pt x="0" y="2"/>
                    </a:lnTo>
                    <a:lnTo>
                      <a:pt x="7" y="7"/>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7" name="Freeform 3926">
                <a:extLst>
                  <a:ext uri="{FF2B5EF4-FFF2-40B4-BE49-F238E27FC236}">
                    <a16:creationId xmlns:a16="http://schemas.microsoft.com/office/drawing/2014/main" id="{F77F9163-53FB-4A6D-B0A5-05E2F0D35A2C}"/>
                  </a:ext>
                </a:extLst>
              </p:cNvPr>
              <p:cNvSpPr>
                <a:spLocks/>
              </p:cNvSpPr>
              <p:nvPr/>
            </p:nvSpPr>
            <p:spPr bwMode="auto">
              <a:xfrm>
                <a:off x="376" y="1858"/>
                <a:ext cx="17" cy="7"/>
              </a:xfrm>
              <a:custGeom>
                <a:avLst/>
                <a:gdLst>
                  <a:gd name="T0" fmla="*/ 7 w 17"/>
                  <a:gd name="T1" fmla="*/ 7 h 7"/>
                  <a:gd name="T2" fmla="*/ 17 w 17"/>
                  <a:gd name="T3" fmla="*/ 5 h 7"/>
                  <a:gd name="T4" fmla="*/ 7 w 17"/>
                  <a:gd name="T5" fmla="*/ 0 h 7"/>
                  <a:gd name="T6" fmla="*/ 0 w 17"/>
                  <a:gd name="T7" fmla="*/ 5 h 7"/>
                  <a:gd name="T8" fmla="*/ 7 w 17"/>
                  <a:gd name="T9" fmla="*/ 7 h 7"/>
                </a:gdLst>
                <a:ahLst/>
                <a:cxnLst>
                  <a:cxn ang="0">
                    <a:pos x="T0" y="T1"/>
                  </a:cxn>
                  <a:cxn ang="0">
                    <a:pos x="T2" y="T3"/>
                  </a:cxn>
                  <a:cxn ang="0">
                    <a:pos x="T4" y="T5"/>
                  </a:cxn>
                  <a:cxn ang="0">
                    <a:pos x="T6" y="T7"/>
                  </a:cxn>
                  <a:cxn ang="0">
                    <a:pos x="T8" y="T9"/>
                  </a:cxn>
                </a:cxnLst>
                <a:rect l="0" t="0" r="r" b="b"/>
                <a:pathLst>
                  <a:path w="17" h="7">
                    <a:moveTo>
                      <a:pt x="7" y="7"/>
                    </a:moveTo>
                    <a:lnTo>
                      <a:pt x="17" y="5"/>
                    </a:lnTo>
                    <a:lnTo>
                      <a:pt x="7" y="0"/>
                    </a:lnTo>
                    <a:lnTo>
                      <a:pt x="0" y="5"/>
                    </a:lnTo>
                    <a:lnTo>
                      <a:pt x="7" y="7"/>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8" name="Freeform 3927">
                <a:extLst>
                  <a:ext uri="{FF2B5EF4-FFF2-40B4-BE49-F238E27FC236}">
                    <a16:creationId xmlns:a16="http://schemas.microsoft.com/office/drawing/2014/main" id="{5E5666D3-5236-4439-974A-4A5F63FD8F5A}"/>
                  </a:ext>
                </a:extLst>
              </p:cNvPr>
              <p:cNvSpPr>
                <a:spLocks/>
              </p:cNvSpPr>
              <p:nvPr/>
            </p:nvSpPr>
            <p:spPr bwMode="auto">
              <a:xfrm>
                <a:off x="376" y="1858"/>
                <a:ext cx="17" cy="7"/>
              </a:xfrm>
              <a:custGeom>
                <a:avLst/>
                <a:gdLst>
                  <a:gd name="T0" fmla="*/ 7 w 17"/>
                  <a:gd name="T1" fmla="*/ 7 h 7"/>
                  <a:gd name="T2" fmla="*/ 17 w 17"/>
                  <a:gd name="T3" fmla="*/ 5 h 7"/>
                  <a:gd name="T4" fmla="*/ 7 w 17"/>
                  <a:gd name="T5" fmla="*/ 0 h 7"/>
                  <a:gd name="T6" fmla="*/ 0 w 17"/>
                  <a:gd name="T7" fmla="*/ 5 h 7"/>
                  <a:gd name="T8" fmla="*/ 7 w 17"/>
                  <a:gd name="T9" fmla="*/ 7 h 7"/>
                </a:gdLst>
                <a:ahLst/>
                <a:cxnLst>
                  <a:cxn ang="0">
                    <a:pos x="T0" y="T1"/>
                  </a:cxn>
                  <a:cxn ang="0">
                    <a:pos x="T2" y="T3"/>
                  </a:cxn>
                  <a:cxn ang="0">
                    <a:pos x="T4" y="T5"/>
                  </a:cxn>
                  <a:cxn ang="0">
                    <a:pos x="T6" y="T7"/>
                  </a:cxn>
                  <a:cxn ang="0">
                    <a:pos x="T8" y="T9"/>
                  </a:cxn>
                </a:cxnLst>
                <a:rect l="0" t="0" r="r" b="b"/>
                <a:pathLst>
                  <a:path w="17" h="7">
                    <a:moveTo>
                      <a:pt x="7" y="7"/>
                    </a:moveTo>
                    <a:lnTo>
                      <a:pt x="17" y="5"/>
                    </a:lnTo>
                    <a:lnTo>
                      <a:pt x="7" y="0"/>
                    </a:lnTo>
                    <a:lnTo>
                      <a:pt x="0" y="5"/>
                    </a:lnTo>
                    <a:lnTo>
                      <a:pt x="7"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9" name="Freeform 3928">
                <a:extLst>
                  <a:ext uri="{FF2B5EF4-FFF2-40B4-BE49-F238E27FC236}">
                    <a16:creationId xmlns:a16="http://schemas.microsoft.com/office/drawing/2014/main" id="{76DAB8D6-A8AB-428F-B250-56DD55F43F09}"/>
                  </a:ext>
                </a:extLst>
              </p:cNvPr>
              <p:cNvSpPr>
                <a:spLocks/>
              </p:cNvSpPr>
              <p:nvPr/>
            </p:nvSpPr>
            <p:spPr bwMode="auto">
              <a:xfrm>
                <a:off x="383" y="1998"/>
                <a:ext cx="27" cy="17"/>
              </a:xfrm>
              <a:custGeom>
                <a:avLst/>
                <a:gdLst>
                  <a:gd name="T0" fmla="*/ 0 w 27"/>
                  <a:gd name="T1" fmla="*/ 12 h 17"/>
                  <a:gd name="T2" fmla="*/ 10 w 27"/>
                  <a:gd name="T3" fmla="*/ 17 h 17"/>
                  <a:gd name="T4" fmla="*/ 24 w 27"/>
                  <a:gd name="T5" fmla="*/ 10 h 17"/>
                  <a:gd name="T6" fmla="*/ 27 w 27"/>
                  <a:gd name="T7" fmla="*/ 0 h 17"/>
                  <a:gd name="T8" fmla="*/ 0 w 27"/>
                  <a:gd name="T9" fmla="*/ 12 h 17"/>
                </a:gdLst>
                <a:ahLst/>
                <a:cxnLst>
                  <a:cxn ang="0">
                    <a:pos x="T0" y="T1"/>
                  </a:cxn>
                  <a:cxn ang="0">
                    <a:pos x="T2" y="T3"/>
                  </a:cxn>
                  <a:cxn ang="0">
                    <a:pos x="T4" y="T5"/>
                  </a:cxn>
                  <a:cxn ang="0">
                    <a:pos x="T6" y="T7"/>
                  </a:cxn>
                  <a:cxn ang="0">
                    <a:pos x="T8" y="T9"/>
                  </a:cxn>
                </a:cxnLst>
                <a:rect l="0" t="0" r="r" b="b"/>
                <a:pathLst>
                  <a:path w="27" h="17">
                    <a:moveTo>
                      <a:pt x="0" y="12"/>
                    </a:moveTo>
                    <a:lnTo>
                      <a:pt x="10" y="17"/>
                    </a:lnTo>
                    <a:lnTo>
                      <a:pt x="24" y="10"/>
                    </a:lnTo>
                    <a:lnTo>
                      <a:pt x="27" y="0"/>
                    </a:lnTo>
                    <a:lnTo>
                      <a:pt x="0" y="12"/>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0" name="Freeform 3929">
                <a:extLst>
                  <a:ext uri="{FF2B5EF4-FFF2-40B4-BE49-F238E27FC236}">
                    <a16:creationId xmlns:a16="http://schemas.microsoft.com/office/drawing/2014/main" id="{D1BD09A3-1842-487E-AD34-27CFD9ECDBF7}"/>
                  </a:ext>
                </a:extLst>
              </p:cNvPr>
              <p:cNvSpPr>
                <a:spLocks/>
              </p:cNvSpPr>
              <p:nvPr/>
            </p:nvSpPr>
            <p:spPr bwMode="auto">
              <a:xfrm>
                <a:off x="383" y="1998"/>
                <a:ext cx="27" cy="17"/>
              </a:xfrm>
              <a:custGeom>
                <a:avLst/>
                <a:gdLst>
                  <a:gd name="T0" fmla="*/ 0 w 27"/>
                  <a:gd name="T1" fmla="*/ 12 h 17"/>
                  <a:gd name="T2" fmla="*/ 10 w 27"/>
                  <a:gd name="T3" fmla="*/ 17 h 17"/>
                  <a:gd name="T4" fmla="*/ 24 w 27"/>
                  <a:gd name="T5" fmla="*/ 10 h 17"/>
                  <a:gd name="T6" fmla="*/ 27 w 27"/>
                  <a:gd name="T7" fmla="*/ 0 h 17"/>
                  <a:gd name="T8" fmla="*/ 0 w 27"/>
                  <a:gd name="T9" fmla="*/ 12 h 17"/>
                </a:gdLst>
                <a:ahLst/>
                <a:cxnLst>
                  <a:cxn ang="0">
                    <a:pos x="T0" y="T1"/>
                  </a:cxn>
                  <a:cxn ang="0">
                    <a:pos x="T2" y="T3"/>
                  </a:cxn>
                  <a:cxn ang="0">
                    <a:pos x="T4" y="T5"/>
                  </a:cxn>
                  <a:cxn ang="0">
                    <a:pos x="T6" y="T7"/>
                  </a:cxn>
                  <a:cxn ang="0">
                    <a:pos x="T8" y="T9"/>
                  </a:cxn>
                </a:cxnLst>
                <a:rect l="0" t="0" r="r" b="b"/>
                <a:pathLst>
                  <a:path w="27" h="17">
                    <a:moveTo>
                      <a:pt x="0" y="12"/>
                    </a:moveTo>
                    <a:lnTo>
                      <a:pt x="10" y="17"/>
                    </a:lnTo>
                    <a:lnTo>
                      <a:pt x="24" y="10"/>
                    </a:lnTo>
                    <a:lnTo>
                      <a:pt x="27" y="0"/>
                    </a:lnTo>
                    <a:lnTo>
                      <a:pt x="0"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1" name="Freeform 3930">
                <a:extLst>
                  <a:ext uri="{FF2B5EF4-FFF2-40B4-BE49-F238E27FC236}">
                    <a16:creationId xmlns:a16="http://schemas.microsoft.com/office/drawing/2014/main" id="{5AED251E-F257-4B95-80B6-48B815078595}"/>
                  </a:ext>
                </a:extLst>
              </p:cNvPr>
              <p:cNvSpPr>
                <a:spLocks/>
              </p:cNvSpPr>
              <p:nvPr/>
            </p:nvSpPr>
            <p:spPr bwMode="auto">
              <a:xfrm>
                <a:off x="355" y="2015"/>
                <a:ext cx="28" cy="19"/>
              </a:xfrm>
              <a:custGeom>
                <a:avLst/>
                <a:gdLst>
                  <a:gd name="T0" fmla="*/ 19 w 28"/>
                  <a:gd name="T1" fmla="*/ 0 h 19"/>
                  <a:gd name="T2" fmla="*/ 0 w 28"/>
                  <a:gd name="T3" fmla="*/ 9 h 19"/>
                  <a:gd name="T4" fmla="*/ 0 w 28"/>
                  <a:gd name="T5" fmla="*/ 19 h 19"/>
                  <a:gd name="T6" fmla="*/ 28 w 28"/>
                  <a:gd name="T7" fmla="*/ 5 h 19"/>
                  <a:gd name="T8" fmla="*/ 19 w 28"/>
                  <a:gd name="T9" fmla="*/ 0 h 19"/>
                </a:gdLst>
                <a:ahLst/>
                <a:cxnLst>
                  <a:cxn ang="0">
                    <a:pos x="T0" y="T1"/>
                  </a:cxn>
                  <a:cxn ang="0">
                    <a:pos x="T2" y="T3"/>
                  </a:cxn>
                  <a:cxn ang="0">
                    <a:pos x="T4" y="T5"/>
                  </a:cxn>
                  <a:cxn ang="0">
                    <a:pos x="T6" y="T7"/>
                  </a:cxn>
                  <a:cxn ang="0">
                    <a:pos x="T8" y="T9"/>
                  </a:cxn>
                </a:cxnLst>
                <a:rect l="0" t="0" r="r" b="b"/>
                <a:pathLst>
                  <a:path w="28" h="19">
                    <a:moveTo>
                      <a:pt x="19" y="0"/>
                    </a:moveTo>
                    <a:lnTo>
                      <a:pt x="0" y="9"/>
                    </a:lnTo>
                    <a:lnTo>
                      <a:pt x="0" y="19"/>
                    </a:lnTo>
                    <a:lnTo>
                      <a:pt x="28" y="5"/>
                    </a:lnTo>
                    <a:lnTo>
                      <a:pt x="19"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2" name="Freeform 3931">
                <a:extLst>
                  <a:ext uri="{FF2B5EF4-FFF2-40B4-BE49-F238E27FC236}">
                    <a16:creationId xmlns:a16="http://schemas.microsoft.com/office/drawing/2014/main" id="{6ABB523A-C87B-4EFE-AD31-AE3B560515EA}"/>
                  </a:ext>
                </a:extLst>
              </p:cNvPr>
              <p:cNvSpPr>
                <a:spLocks/>
              </p:cNvSpPr>
              <p:nvPr/>
            </p:nvSpPr>
            <p:spPr bwMode="auto">
              <a:xfrm>
                <a:off x="355" y="2015"/>
                <a:ext cx="28" cy="19"/>
              </a:xfrm>
              <a:custGeom>
                <a:avLst/>
                <a:gdLst>
                  <a:gd name="T0" fmla="*/ 19 w 28"/>
                  <a:gd name="T1" fmla="*/ 0 h 19"/>
                  <a:gd name="T2" fmla="*/ 0 w 28"/>
                  <a:gd name="T3" fmla="*/ 9 h 19"/>
                  <a:gd name="T4" fmla="*/ 0 w 28"/>
                  <a:gd name="T5" fmla="*/ 19 h 19"/>
                  <a:gd name="T6" fmla="*/ 28 w 28"/>
                  <a:gd name="T7" fmla="*/ 5 h 19"/>
                  <a:gd name="T8" fmla="*/ 19 w 28"/>
                  <a:gd name="T9" fmla="*/ 0 h 19"/>
                </a:gdLst>
                <a:ahLst/>
                <a:cxnLst>
                  <a:cxn ang="0">
                    <a:pos x="T0" y="T1"/>
                  </a:cxn>
                  <a:cxn ang="0">
                    <a:pos x="T2" y="T3"/>
                  </a:cxn>
                  <a:cxn ang="0">
                    <a:pos x="T4" y="T5"/>
                  </a:cxn>
                  <a:cxn ang="0">
                    <a:pos x="T6" y="T7"/>
                  </a:cxn>
                  <a:cxn ang="0">
                    <a:pos x="T8" y="T9"/>
                  </a:cxn>
                </a:cxnLst>
                <a:rect l="0" t="0" r="r" b="b"/>
                <a:pathLst>
                  <a:path w="28" h="19">
                    <a:moveTo>
                      <a:pt x="19" y="0"/>
                    </a:moveTo>
                    <a:lnTo>
                      <a:pt x="0" y="9"/>
                    </a:lnTo>
                    <a:lnTo>
                      <a:pt x="0" y="19"/>
                    </a:lnTo>
                    <a:lnTo>
                      <a:pt x="28" y="5"/>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3" name="Freeform 3932">
                <a:extLst>
                  <a:ext uri="{FF2B5EF4-FFF2-40B4-BE49-F238E27FC236}">
                    <a16:creationId xmlns:a16="http://schemas.microsoft.com/office/drawing/2014/main" id="{CDD7D180-32F1-4CEF-B57C-0AD3D272EEC5}"/>
                  </a:ext>
                </a:extLst>
              </p:cNvPr>
              <p:cNvSpPr>
                <a:spLocks/>
              </p:cNvSpPr>
              <p:nvPr/>
            </p:nvSpPr>
            <p:spPr bwMode="auto">
              <a:xfrm>
                <a:off x="374" y="2010"/>
                <a:ext cx="19" cy="10"/>
              </a:xfrm>
              <a:custGeom>
                <a:avLst/>
                <a:gdLst>
                  <a:gd name="T0" fmla="*/ 9 w 19"/>
                  <a:gd name="T1" fmla="*/ 10 h 10"/>
                  <a:gd name="T2" fmla="*/ 19 w 19"/>
                  <a:gd name="T3" fmla="*/ 5 h 10"/>
                  <a:gd name="T4" fmla="*/ 9 w 19"/>
                  <a:gd name="T5" fmla="*/ 0 h 10"/>
                  <a:gd name="T6" fmla="*/ 0 w 19"/>
                  <a:gd name="T7" fmla="*/ 5 h 10"/>
                  <a:gd name="T8" fmla="*/ 9 w 19"/>
                  <a:gd name="T9" fmla="*/ 10 h 10"/>
                </a:gdLst>
                <a:ahLst/>
                <a:cxnLst>
                  <a:cxn ang="0">
                    <a:pos x="T0" y="T1"/>
                  </a:cxn>
                  <a:cxn ang="0">
                    <a:pos x="T2" y="T3"/>
                  </a:cxn>
                  <a:cxn ang="0">
                    <a:pos x="T4" y="T5"/>
                  </a:cxn>
                  <a:cxn ang="0">
                    <a:pos x="T6" y="T7"/>
                  </a:cxn>
                  <a:cxn ang="0">
                    <a:pos x="T8" y="T9"/>
                  </a:cxn>
                </a:cxnLst>
                <a:rect l="0" t="0" r="r" b="b"/>
                <a:pathLst>
                  <a:path w="19" h="10">
                    <a:moveTo>
                      <a:pt x="9" y="10"/>
                    </a:moveTo>
                    <a:lnTo>
                      <a:pt x="19" y="5"/>
                    </a:lnTo>
                    <a:lnTo>
                      <a:pt x="9" y="0"/>
                    </a:lnTo>
                    <a:lnTo>
                      <a:pt x="0" y="5"/>
                    </a:lnTo>
                    <a:lnTo>
                      <a:pt x="9" y="1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4" name="Freeform 3933">
                <a:extLst>
                  <a:ext uri="{FF2B5EF4-FFF2-40B4-BE49-F238E27FC236}">
                    <a16:creationId xmlns:a16="http://schemas.microsoft.com/office/drawing/2014/main" id="{3A400CBD-327F-4214-8089-32629332ED9E}"/>
                  </a:ext>
                </a:extLst>
              </p:cNvPr>
              <p:cNvSpPr>
                <a:spLocks/>
              </p:cNvSpPr>
              <p:nvPr/>
            </p:nvSpPr>
            <p:spPr bwMode="auto">
              <a:xfrm>
                <a:off x="374" y="2010"/>
                <a:ext cx="19" cy="10"/>
              </a:xfrm>
              <a:custGeom>
                <a:avLst/>
                <a:gdLst>
                  <a:gd name="T0" fmla="*/ 9 w 19"/>
                  <a:gd name="T1" fmla="*/ 10 h 10"/>
                  <a:gd name="T2" fmla="*/ 19 w 19"/>
                  <a:gd name="T3" fmla="*/ 5 h 10"/>
                  <a:gd name="T4" fmla="*/ 9 w 19"/>
                  <a:gd name="T5" fmla="*/ 0 h 10"/>
                  <a:gd name="T6" fmla="*/ 0 w 19"/>
                  <a:gd name="T7" fmla="*/ 5 h 10"/>
                  <a:gd name="T8" fmla="*/ 9 w 19"/>
                  <a:gd name="T9" fmla="*/ 10 h 10"/>
                </a:gdLst>
                <a:ahLst/>
                <a:cxnLst>
                  <a:cxn ang="0">
                    <a:pos x="T0" y="T1"/>
                  </a:cxn>
                  <a:cxn ang="0">
                    <a:pos x="T2" y="T3"/>
                  </a:cxn>
                  <a:cxn ang="0">
                    <a:pos x="T4" y="T5"/>
                  </a:cxn>
                  <a:cxn ang="0">
                    <a:pos x="T6" y="T7"/>
                  </a:cxn>
                  <a:cxn ang="0">
                    <a:pos x="T8" y="T9"/>
                  </a:cxn>
                </a:cxnLst>
                <a:rect l="0" t="0" r="r" b="b"/>
                <a:pathLst>
                  <a:path w="19" h="10">
                    <a:moveTo>
                      <a:pt x="9" y="10"/>
                    </a:moveTo>
                    <a:lnTo>
                      <a:pt x="19" y="5"/>
                    </a:lnTo>
                    <a:lnTo>
                      <a:pt x="9" y="0"/>
                    </a:lnTo>
                    <a:lnTo>
                      <a:pt x="0" y="5"/>
                    </a:lnTo>
                    <a:lnTo>
                      <a:pt x="9"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5" name="Freeform 3934">
                <a:extLst>
                  <a:ext uri="{FF2B5EF4-FFF2-40B4-BE49-F238E27FC236}">
                    <a16:creationId xmlns:a16="http://schemas.microsoft.com/office/drawing/2014/main" id="{7D2A9200-A6B0-4671-80D5-25FAA147C8F3}"/>
                  </a:ext>
                </a:extLst>
              </p:cNvPr>
              <p:cNvSpPr>
                <a:spLocks/>
              </p:cNvSpPr>
              <p:nvPr/>
            </p:nvSpPr>
            <p:spPr bwMode="auto">
              <a:xfrm>
                <a:off x="434" y="1610"/>
                <a:ext cx="52" cy="27"/>
              </a:xfrm>
              <a:custGeom>
                <a:avLst/>
                <a:gdLst>
                  <a:gd name="T0" fmla="*/ 9 w 52"/>
                  <a:gd name="T1" fmla="*/ 27 h 27"/>
                  <a:gd name="T2" fmla="*/ 52 w 52"/>
                  <a:gd name="T3" fmla="*/ 5 h 27"/>
                  <a:gd name="T4" fmla="*/ 43 w 52"/>
                  <a:gd name="T5" fmla="*/ 0 h 27"/>
                  <a:gd name="T6" fmla="*/ 0 w 52"/>
                  <a:gd name="T7" fmla="*/ 22 h 27"/>
                  <a:gd name="T8" fmla="*/ 9 w 52"/>
                  <a:gd name="T9" fmla="*/ 27 h 27"/>
                </a:gdLst>
                <a:ahLst/>
                <a:cxnLst>
                  <a:cxn ang="0">
                    <a:pos x="T0" y="T1"/>
                  </a:cxn>
                  <a:cxn ang="0">
                    <a:pos x="T2" y="T3"/>
                  </a:cxn>
                  <a:cxn ang="0">
                    <a:pos x="T4" y="T5"/>
                  </a:cxn>
                  <a:cxn ang="0">
                    <a:pos x="T6" y="T7"/>
                  </a:cxn>
                  <a:cxn ang="0">
                    <a:pos x="T8" y="T9"/>
                  </a:cxn>
                </a:cxnLst>
                <a:rect l="0" t="0" r="r" b="b"/>
                <a:pathLst>
                  <a:path w="52" h="27">
                    <a:moveTo>
                      <a:pt x="9" y="27"/>
                    </a:moveTo>
                    <a:lnTo>
                      <a:pt x="52" y="5"/>
                    </a:lnTo>
                    <a:lnTo>
                      <a:pt x="43" y="0"/>
                    </a:lnTo>
                    <a:lnTo>
                      <a:pt x="0" y="22"/>
                    </a:lnTo>
                    <a:lnTo>
                      <a:pt x="9" y="27"/>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6" name="Freeform 3935">
                <a:extLst>
                  <a:ext uri="{FF2B5EF4-FFF2-40B4-BE49-F238E27FC236}">
                    <a16:creationId xmlns:a16="http://schemas.microsoft.com/office/drawing/2014/main" id="{808BE6D7-4BB5-4611-A40C-1FD0C1B780D3}"/>
                  </a:ext>
                </a:extLst>
              </p:cNvPr>
              <p:cNvSpPr>
                <a:spLocks/>
              </p:cNvSpPr>
              <p:nvPr/>
            </p:nvSpPr>
            <p:spPr bwMode="auto">
              <a:xfrm>
                <a:off x="386" y="1637"/>
                <a:ext cx="48" cy="23"/>
              </a:xfrm>
              <a:custGeom>
                <a:avLst/>
                <a:gdLst>
                  <a:gd name="T0" fmla="*/ 0 w 48"/>
                  <a:gd name="T1" fmla="*/ 19 h 23"/>
                  <a:gd name="T2" fmla="*/ 9 w 48"/>
                  <a:gd name="T3" fmla="*/ 23 h 23"/>
                  <a:gd name="T4" fmla="*/ 48 w 48"/>
                  <a:gd name="T5" fmla="*/ 4 h 23"/>
                  <a:gd name="T6" fmla="*/ 38 w 48"/>
                  <a:gd name="T7" fmla="*/ 0 h 23"/>
                  <a:gd name="T8" fmla="*/ 0 w 48"/>
                  <a:gd name="T9" fmla="*/ 19 h 23"/>
                </a:gdLst>
                <a:ahLst/>
                <a:cxnLst>
                  <a:cxn ang="0">
                    <a:pos x="T0" y="T1"/>
                  </a:cxn>
                  <a:cxn ang="0">
                    <a:pos x="T2" y="T3"/>
                  </a:cxn>
                  <a:cxn ang="0">
                    <a:pos x="T4" y="T5"/>
                  </a:cxn>
                  <a:cxn ang="0">
                    <a:pos x="T6" y="T7"/>
                  </a:cxn>
                  <a:cxn ang="0">
                    <a:pos x="T8" y="T9"/>
                  </a:cxn>
                </a:cxnLst>
                <a:rect l="0" t="0" r="r" b="b"/>
                <a:pathLst>
                  <a:path w="48" h="23">
                    <a:moveTo>
                      <a:pt x="0" y="19"/>
                    </a:moveTo>
                    <a:lnTo>
                      <a:pt x="9" y="23"/>
                    </a:lnTo>
                    <a:lnTo>
                      <a:pt x="48" y="4"/>
                    </a:lnTo>
                    <a:lnTo>
                      <a:pt x="38" y="0"/>
                    </a:lnTo>
                    <a:lnTo>
                      <a:pt x="0" y="1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7" name="Freeform 3936">
                <a:extLst>
                  <a:ext uri="{FF2B5EF4-FFF2-40B4-BE49-F238E27FC236}">
                    <a16:creationId xmlns:a16="http://schemas.microsoft.com/office/drawing/2014/main" id="{86711AD7-0E92-40EB-B779-F874BE908D5B}"/>
                  </a:ext>
                </a:extLst>
              </p:cNvPr>
              <p:cNvSpPr>
                <a:spLocks/>
              </p:cNvSpPr>
              <p:nvPr/>
            </p:nvSpPr>
            <p:spPr bwMode="auto">
              <a:xfrm>
                <a:off x="386" y="1637"/>
                <a:ext cx="48" cy="23"/>
              </a:xfrm>
              <a:custGeom>
                <a:avLst/>
                <a:gdLst>
                  <a:gd name="T0" fmla="*/ 0 w 48"/>
                  <a:gd name="T1" fmla="*/ 19 h 23"/>
                  <a:gd name="T2" fmla="*/ 9 w 48"/>
                  <a:gd name="T3" fmla="*/ 23 h 23"/>
                  <a:gd name="T4" fmla="*/ 48 w 48"/>
                  <a:gd name="T5" fmla="*/ 4 h 23"/>
                  <a:gd name="T6" fmla="*/ 38 w 48"/>
                  <a:gd name="T7" fmla="*/ 0 h 23"/>
                  <a:gd name="T8" fmla="*/ 0 w 48"/>
                  <a:gd name="T9" fmla="*/ 19 h 23"/>
                </a:gdLst>
                <a:ahLst/>
                <a:cxnLst>
                  <a:cxn ang="0">
                    <a:pos x="T0" y="T1"/>
                  </a:cxn>
                  <a:cxn ang="0">
                    <a:pos x="T2" y="T3"/>
                  </a:cxn>
                  <a:cxn ang="0">
                    <a:pos x="T4" y="T5"/>
                  </a:cxn>
                  <a:cxn ang="0">
                    <a:pos x="T6" y="T7"/>
                  </a:cxn>
                  <a:cxn ang="0">
                    <a:pos x="T8" y="T9"/>
                  </a:cxn>
                </a:cxnLst>
                <a:rect l="0" t="0" r="r" b="b"/>
                <a:pathLst>
                  <a:path w="48" h="23">
                    <a:moveTo>
                      <a:pt x="0" y="19"/>
                    </a:moveTo>
                    <a:lnTo>
                      <a:pt x="9" y="23"/>
                    </a:lnTo>
                    <a:lnTo>
                      <a:pt x="48" y="4"/>
                    </a:lnTo>
                    <a:lnTo>
                      <a:pt x="38"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8" name="Freeform 3937">
                <a:extLst>
                  <a:ext uri="{FF2B5EF4-FFF2-40B4-BE49-F238E27FC236}">
                    <a16:creationId xmlns:a16="http://schemas.microsoft.com/office/drawing/2014/main" id="{0A36A84C-38F2-4BB0-9923-A56F994E4CEB}"/>
                  </a:ext>
                </a:extLst>
              </p:cNvPr>
              <p:cNvSpPr>
                <a:spLocks/>
              </p:cNvSpPr>
              <p:nvPr/>
            </p:nvSpPr>
            <p:spPr bwMode="auto">
              <a:xfrm>
                <a:off x="333" y="1660"/>
                <a:ext cx="53" cy="27"/>
              </a:xfrm>
              <a:custGeom>
                <a:avLst/>
                <a:gdLst>
                  <a:gd name="T0" fmla="*/ 0 w 53"/>
                  <a:gd name="T1" fmla="*/ 22 h 27"/>
                  <a:gd name="T2" fmla="*/ 10 w 53"/>
                  <a:gd name="T3" fmla="*/ 27 h 27"/>
                  <a:gd name="T4" fmla="*/ 53 w 53"/>
                  <a:gd name="T5" fmla="*/ 5 h 27"/>
                  <a:gd name="T6" fmla="*/ 43 w 53"/>
                  <a:gd name="T7" fmla="*/ 0 h 27"/>
                  <a:gd name="T8" fmla="*/ 0 w 53"/>
                  <a:gd name="T9" fmla="*/ 22 h 27"/>
                </a:gdLst>
                <a:ahLst/>
                <a:cxnLst>
                  <a:cxn ang="0">
                    <a:pos x="T0" y="T1"/>
                  </a:cxn>
                  <a:cxn ang="0">
                    <a:pos x="T2" y="T3"/>
                  </a:cxn>
                  <a:cxn ang="0">
                    <a:pos x="T4" y="T5"/>
                  </a:cxn>
                  <a:cxn ang="0">
                    <a:pos x="T6" y="T7"/>
                  </a:cxn>
                  <a:cxn ang="0">
                    <a:pos x="T8" y="T9"/>
                  </a:cxn>
                </a:cxnLst>
                <a:rect l="0" t="0" r="r" b="b"/>
                <a:pathLst>
                  <a:path w="53" h="27">
                    <a:moveTo>
                      <a:pt x="0" y="22"/>
                    </a:moveTo>
                    <a:lnTo>
                      <a:pt x="10" y="27"/>
                    </a:lnTo>
                    <a:lnTo>
                      <a:pt x="53" y="5"/>
                    </a:lnTo>
                    <a:lnTo>
                      <a:pt x="43" y="0"/>
                    </a:lnTo>
                    <a:lnTo>
                      <a:pt x="0" y="22"/>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9" name="Freeform 3938">
                <a:extLst>
                  <a:ext uri="{FF2B5EF4-FFF2-40B4-BE49-F238E27FC236}">
                    <a16:creationId xmlns:a16="http://schemas.microsoft.com/office/drawing/2014/main" id="{DEB841E0-9BBE-44CD-9427-0D3EECBA2B51}"/>
                  </a:ext>
                </a:extLst>
              </p:cNvPr>
              <p:cNvSpPr>
                <a:spLocks/>
              </p:cNvSpPr>
              <p:nvPr/>
            </p:nvSpPr>
            <p:spPr bwMode="auto">
              <a:xfrm>
                <a:off x="333" y="1660"/>
                <a:ext cx="53" cy="27"/>
              </a:xfrm>
              <a:custGeom>
                <a:avLst/>
                <a:gdLst>
                  <a:gd name="T0" fmla="*/ 0 w 53"/>
                  <a:gd name="T1" fmla="*/ 22 h 27"/>
                  <a:gd name="T2" fmla="*/ 10 w 53"/>
                  <a:gd name="T3" fmla="*/ 27 h 27"/>
                  <a:gd name="T4" fmla="*/ 53 w 53"/>
                  <a:gd name="T5" fmla="*/ 5 h 27"/>
                  <a:gd name="T6" fmla="*/ 43 w 53"/>
                  <a:gd name="T7" fmla="*/ 0 h 27"/>
                  <a:gd name="T8" fmla="*/ 0 w 53"/>
                  <a:gd name="T9" fmla="*/ 22 h 27"/>
                </a:gdLst>
                <a:ahLst/>
                <a:cxnLst>
                  <a:cxn ang="0">
                    <a:pos x="T0" y="T1"/>
                  </a:cxn>
                  <a:cxn ang="0">
                    <a:pos x="T2" y="T3"/>
                  </a:cxn>
                  <a:cxn ang="0">
                    <a:pos x="T4" y="T5"/>
                  </a:cxn>
                  <a:cxn ang="0">
                    <a:pos x="T6" y="T7"/>
                  </a:cxn>
                  <a:cxn ang="0">
                    <a:pos x="T8" y="T9"/>
                  </a:cxn>
                </a:cxnLst>
                <a:rect l="0" t="0" r="r" b="b"/>
                <a:pathLst>
                  <a:path w="53" h="27">
                    <a:moveTo>
                      <a:pt x="0" y="22"/>
                    </a:moveTo>
                    <a:lnTo>
                      <a:pt x="10" y="27"/>
                    </a:lnTo>
                    <a:lnTo>
                      <a:pt x="53" y="5"/>
                    </a:lnTo>
                    <a:lnTo>
                      <a:pt x="43" y="0"/>
                    </a:lnTo>
                    <a:lnTo>
                      <a:pt x="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0" name="Freeform 3939">
                <a:extLst>
                  <a:ext uri="{FF2B5EF4-FFF2-40B4-BE49-F238E27FC236}">
                    <a16:creationId xmlns:a16="http://schemas.microsoft.com/office/drawing/2014/main" id="{41E0046B-E1AA-429B-B3E0-D3F36E163816}"/>
                  </a:ext>
                </a:extLst>
              </p:cNvPr>
              <p:cNvSpPr>
                <a:spLocks/>
              </p:cNvSpPr>
              <p:nvPr/>
            </p:nvSpPr>
            <p:spPr bwMode="auto">
              <a:xfrm>
                <a:off x="290" y="1687"/>
                <a:ext cx="43" cy="23"/>
              </a:xfrm>
              <a:custGeom>
                <a:avLst/>
                <a:gdLst>
                  <a:gd name="T0" fmla="*/ 5 w 43"/>
                  <a:gd name="T1" fmla="*/ 23 h 23"/>
                  <a:gd name="T2" fmla="*/ 43 w 43"/>
                  <a:gd name="T3" fmla="*/ 2 h 23"/>
                  <a:gd name="T4" fmla="*/ 36 w 43"/>
                  <a:gd name="T5" fmla="*/ 0 h 23"/>
                  <a:gd name="T6" fmla="*/ 0 w 43"/>
                  <a:gd name="T7" fmla="*/ 16 h 23"/>
                  <a:gd name="T8" fmla="*/ 0 w 43"/>
                  <a:gd name="T9" fmla="*/ 21 h 23"/>
                  <a:gd name="T10" fmla="*/ 5 w 43"/>
                  <a:gd name="T11" fmla="*/ 23 h 23"/>
                </a:gdLst>
                <a:ahLst/>
                <a:cxnLst>
                  <a:cxn ang="0">
                    <a:pos x="T0" y="T1"/>
                  </a:cxn>
                  <a:cxn ang="0">
                    <a:pos x="T2" y="T3"/>
                  </a:cxn>
                  <a:cxn ang="0">
                    <a:pos x="T4" y="T5"/>
                  </a:cxn>
                  <a:cxn ang="0">
                    <a:pos x="T6" y="T7"/>
                  </a:cxn>
                  <a:cxn ang="0">
                    <a:pos x="T8" y="T9"/>
                  </a:cxn>
                  <a:cxn ang="0">
                    <a:pos x="T10" y="T11"/>
                  </a:cxn>
                </a:cxnLst>
                <a:rect l="0" t="0" r="r" b="b"/>
                <a:pathLst>
                  <a:path w="43" h="23">
                    <a:moveTo>
                      <a:pt x="5" y="23"/>
                    </a:moveTo>
                    <a:lnTo>
                      <a:pt x="43" y="2"/>
                    </a:lnTo>
                    <a:lnTo>
                      <a:pt x="36" y="0"/>
                    </a:lnTo>
                    <a:lnTo>
                      <a:pt x="0" y="16"/>
                    </a:lnTo>
                    <a:lnTo>
                      <a:pt x="0" y="21"/>
                    </a:lnTo>
                    <a:lnTo>
                      <a:pt x="5" y="23"/>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1" name="Freeform 3940">
                <a:extLst>
                  <a:ext uri="{FF2B5EF4-FFF2-40B4-BE49-F238E27FC236}">
                    <a16:creationId xmlns:a16="http://schemas.microsoft.com/office/drawing/2014/main" id="{A6D08745-0494-4063-AC1D-354D34C87A7C}"/>
                  </a:ext>
                </a:extLst>
              </p:cNvPr>
              <p:cNvSpPr>
                <a:spLocks/>
              </p:cNvSpPr>
              <p:nvPr/>
            </p:nvSpPr>
            <p:spPr bwMode="auto">
              <a:xfrm>
                <a:off x="290" y="1687"/>
                <a:ext cx="43" cy="23"/>
              </a:xfrm>
              <a:custGeom>
                <a:avLst/>
                <a:gdLst>
                  <a:gd name="T0" fmla="*/ 5 w 43"/>
                  <a:gd name="T1" fmla="*/ 23 h 23"/>
                  <a:gd name="T2" fmla="*/ 43 w 43"/>
                  <a:gd name="T3" fmla="*/ 2 h 23"/>
                  <a:gd name="T4" fmla="*/ 36 w 43"/>
                  <a:gd name="T5" fmla="*/ 0 h 23"/>
                  <a:gd name="T6" fmla="*/ 0 w 43"/>
                  <a:gd name="T7" fmla="*/ 16 h 23"/>
                  <a:gd name="T8" fmla="*/ 0 w 43"/>
                  <a:gd name="T9" fmla="*/ 21 h 23"/>
                  <a:gd name="T10" fmla="*/ 5 w 43"/>
                  <a:gd name="T11" fmla="*/ 23 h 23"/>
                </a:gdLst>
                <a:ahLst/>
                <a:cxnLst>
                  <a:cxn ang="0">
                    <a:pos x="T0" y="T1"/>
                  </a:cxn>
                  <a:cxn ang="0">
                    <a:pos x="T2" y="T3"/>
                  </a:cxn>
                  <a:cxn ang="0">
                    <a:pos x="T4" y="T5"/>
                  </a:cxn>
                  <a:cxn ang="0">
                    <a:pos x="T6" y="T7"/>
                  </a:cxn>
                  <a:cxn ang="0">
                    <a:pos x="T8" y="T9"/>
                  </a:cxn>
                  <a:cxn ang="0">
                    <a:pos x="T10" y="T11"/>
                  </a:cxn>
                </a:cxnLst>
                <a:rect l="0" t="0" r="r" b="b"/>
                <a:pathLst>
                  <a:path w="43" h="23">
                    <a:moveTo>
                      <a:pt x="5" y="23"/>
                    </a:moveTo>
                    <a:lnTo>
                      <a:pt x="43" y="2"/>
                    </a:lnTo>
                    <a:lnTo>
                      <a:pt x="36" y="0"/>
                    </a:lnTo>
                    <a:lnTo>
                      <a:pt x="0" y="16"/>
                    </a:lnTo>
                    <a:lnTo>
                      <a:pt x="0" y="21"/>
                    </a:lnTo>
                    <a:lnTo>
                      <a:pt x="5"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2" name="Freeform 3941">
                <a:extLst>
                  <a:ext uri="{FF2B5EF4-FFF2-40B4-BE49-F238E27FC236}">
                    <a16:creationId xmlns:a16="http://schemas.microsoft.com/office/drawing/2014/main" id="{DCC66129-AF36-4631-9AD3-F806B2248F96}"/>
                  </a:ext>
                </a:extLst>
              </p:cNvPr>
              <p:cNvSpPr>
                <a:spLocks/>
              </p:cNvSpPr>
              <p:nvPr/>
            </p:nvSpPr>
            <p:spPr bwMode="auto">
              <a:xfrm>
                <a:off x="477" y="1606"/>
                <a:ext cx="16" cy="9"/>
              </a:xfrm>
              <a:custGeom>
                <a:avLst/>
                <a:gdLst>
                  <a:gd name="T0" fmla="*/ 0 w 16"/>
                  <a:gd name="T1" fmla="*/ 4 h 9"/>
                  <a:gd name="T2" fmla="*/ 9 w 16"/>
                  <a:gd name="T3" fmla="*/ 9 h 9"/>
                  <a:gd name="T4" fmla="*/ 14 w 16"/>
                  <a:gd name="T5" fmla="*/ 4 h 9"/>
                  <a:gd name="T6" fmla="*/ 16 w 16"/>
                  <a:gd name="T7" fmla="*/ 2 h 9"/>
                  <a:gd name="T8" fmla="*/ 9 w 16"/>
                  <a:gd name="T9" fmla="*/ 0 h 9"/>
                  <a:gd name="T10" fmla="*/ 0 w 16"/>
                  <a:gd name="T11" fmla="*/ 4 h 9"/>
                </a:gdLst>
                <a:ahLst/>
                <a:cxnLst>
                  <a:cxn ang="0">
                    <a:pos x="T0" y="T1"/>
                  </a:cxn>
                  <a:cxn ang="0">
                    <a:pos x="T2" y="T3"/>
                  </a:cxn>
                  <a:cxn ang="0">
                    <a:pos x="T4" y="T5"/>
                  </a:cxn>
                  <a:cxn ang="0">
                    <a:pos x="T6" y="T7"/>
                  </a:cxn>
                  <a:cxn ang="0">
                    <a:pos x="T8" y="T9"/>
                  </a:cxn>
                  <a:cxn ang="0">
                    <a:pos x="T10" y="T11"/>
                  </a:cxn>
                </a:cxnLst>
                <a:rect l="0" t="0" r="r" b="b"/>
                <a:pathLst>
                  <a:path w="16" h="9">
                    <a:moveTo>
                      <a:pt x="0" y="4"/>
                    </a:moveTo>
                    <a:lnTo>
                      <a:pt x="9" y="9"/>
                    </a:lnTo>
                    <a:lnTo>
                      <a:pt x="14" y="4"/>
                    </a:lnTo>
                    <a:lnTo>
                      <a:pt x="16" y="2"/>
                    </a:lnTo>
                    <a:lnTo>
                      <a:pt x="9" y="0"/>
                    </a:lnTo>
                    <a:lnTo>
                      <a:pt x="0" y="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3" name="Freeform 3942">
                <a:extLst>
                  <a:ext uri="{FF2B5EF4-FFF2-40B4-BE49-F238E27FC236}">
                    <a16:creationId xmlns:a16="http://schemas.microsoft.com/office/drawing/2014/main" id="{9AE701AE-7AD2-4565-BF02-4B7CAB89057B}"/>
                  </a:ext>
                </a:extLst>
              </p:cNvPr>
              <p:cNvSpPr>
                <a:spLocks/>
              </p:cNvSpPr>
              <p:nvPr/>
            </p:nvSpPr>
            <p:spPr bwMode="auto">
              <a:xfrm>
                <a:off x="326" y="1682"/>
                <a:ext cx="17" cy="7"/>
              </a:xfrm>
              <a:custGeom>
                <a:avLst/>
                <a:gdLst>
                  <a:gd name="T0" fmla="*/ 7 w 17"/>
                  <a:gd name="T1" fmla="*/ 0 h 7"/>
                  <a:gd name="T2" fmla="*/ 0 w 17"/>
                  <a:gd name="T3" fmla="*/ 5 h 7"/>
                  <a:gd name="T4" fmla="*/ 7 w 17"/>
                  <a:gd name="T5" fmla="*/ 7 h 7"/>
                  <a:gd name="T6" fmla="*/ 17 w 17"/>
                  <a:gd name="T7" fmla="*/ 5 h 7"/>
                  <a:gd name="T8" fmla="*/ 7 w 17"/>
                  <a:gd name="T9" fmla="*/ 0 h 7"/>
                </a:gdLst>
                <a:ahLst/>
                <a:cxnLst>
                  <a:cxn ang="0">
                    <a:pos x="T0" y="T1"/>
                  </a:cxn>
                  <a:cxn ang="0">
                    <a:pos x="T2" y="T3"/>
                  </a:cxn>
                  <a:cxn ang="0">
                    <a:pos x="T4" y="T5"/>
                  </a:cxn>
                  <a:cxn ang="0">
                    <a:pos x="T6" y="T7"/>
                  </a:cxn>
                  <a:cxn ang="0">
                    <a:pos x="T8" y="T9"/>
                  </a:cxn>
                </a:cxnLst>
                <a:rect l="0" t="0" r="r" b="b"/>
                <a:pathLst>
                  <a:path w="17" h="7">
                    <a:moveTo>
                      <a:pt x="7" y="0"/>
                    </a:moveTo>
                    <a:lnTo>
                      <a:pt x="0" y="5"/>
                    </a:lnTo>
                    <a:lnTo>
                      <a:pt x="7" y="7"/>
                    </a:lnTo>
                    <a:lnTo>
                      <a:pt x="17" y="5"/>
                    </a:lnTo>
                    <a:lnTo>
                      <a:pt x="7"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4" name="Freeform 3943">
                <a:extLst>
                  <a:ext uri="{FF2B5EF4-FFF2-40B4-BE49-F238E27FC236}">
                    <a16:creationId xmlns:a16="http://schemas.microsoft.com/office/drawing/2014/main" id="{1DA57716-BF22-4FE0-8BF1-4DC972199B34}"/>
                  </a:ext>
                </a:extLst>
              </p:cNvPr>
              <p:cNvSpPr>
                <a:spLocks/>
              </p:cNvSpPr>
              <p:nvPr/>
            </p:nvSpPr>
            <p:spPr bwMode="auto">
              <a:xfrm>
                <a:off x="326" y="1682"/>
                <a:ext cx="17" cy="7"/>
              </a:xfrm>
              <a:custGeom>
                <a:avLst/>
                <a:gdLst>
                  <a:gd name="T0" fmla="*/ 7 w 17"/>
                  <a:gd name="T1" fmla="*/ 0 h 7"/>
                  <a:gd name="T2" fmla="*/ 0 w 17"/>
                  <a:gd name="T3" fmla="*/ 5 h 7"/>
                  <a:gd name="T4" fmla="*/ 7 w 17"/>
                  <a:gd name="T5" fmla="*/ 7 h 7"/>
                  <a:gd name="T6" fmla="*/ 17 w 17"/>
                  <a:gd name="T7" fmla="*/ 5 h 7"/>
                  <a:gd name="T8" fmla="*/ 7 w 17"/>
                  <a:gd name="T9" fmla="*/ 0 h 7"/>
                </a:gdLst>
                <a:ahLst/>
                <a:cxnLst>
                  <a:cxn ang="0">
                    <a:pos x="T0" y="T1"/>
                  </a:cxn>
                  <a:cxn ang="0">
                    <a:pos x="T2" y="T3"/>
                  </a:cxn>
                  <a:cxn ang="0">
                    <a:pos x="T4" y="T5"/>
                  </a:cxn>
                  <a:cxn ang="0">
                    <a:pos x="T6" y="T7"/>
                  </a:cxn>
                  <a:cxn ang="0">
                    <a:pos x="T8" y="T9"/>
                  </a:cxn>
                </a:cxnLst>
                <a:rect l="0" t="0" r="r" b="b"/>
                <a:pathLst>
                  <a:path w="17" h="7">
                    <a:moveTo>
                      <a:pt x="7" y="0"/>
                    </a:moveTo>
                    <a:lnTo>
                      <a:pt x="0" y="5"/>
                    </a:lnTo>
                    <a:lnTo>
                      <a:pt x="7" y="7"/>
                    </a:lnTo>
                    <a:lnTo>
                      <a:pt x="17" y="5"/>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5" name="Freeform 3944">
                <a:extLst>
                  <a:ext uri="{FF2B5EF4-FFF2-40B4-BE49-F238E27FC236}">
                    <a16:creationId xmlns:a16="http://schemas.microsoft.com/office/drawing/2014/main" id="{2181169D-CEB7-45A4-958F-178D9853403E}"/>
                  </a:ext>
                </a:extLst>
              </p:cNvPr>
              <p:cNvSpPr>
                <a:spLocks/>
              </p:cNvSpPr>
              <p:nvPr/>
            </p:nvSpPr>
            <p:spPr bwMode="auto">
              <a:xfrm>
                <a:off x="290" y="1708"/>
                <a:ext cx="5" cy="5"/>
              </a:xfrm>
              <a:custGeom>
                <a:avLst/>
                <a:gdLst>
                  <a:gd name="T0" fmla="*/ 0 w 5"/>
                  <a:gd name="T1" fmla="*/ 5 h 5"/>
                  <a:gd name="T2" fmla="*/ 5 w 5"/>
                  <a:gd name="T3" fmla="*/ 2 h 5"/>
                  <a:gd name="T4" fmla="*/ 0 w 5"/>
                  <a:gd name="T5" fmla="*/ 0 h 5"/>
                  <a:gd name="T6" fmla="*/ 0 w 5"/>
                  <a:gd name="T7" fmla="*/ 5 h 5"/>
                </a:gdLst>
                <a:ahLst/>
                <a:cxnLst>
                  <a:cxn ang="0">
                    <a:pos x="T0" y="T1"/>
                  </a:cxn>
                  <a:cxn ang="0">
                    <a:pos x="T2" y="T3"/>
                  </a:cxn>
                  <a:cxn ang="0">
                    <a:pos x="T4" y="T5"/>
                  </a:cxn>
                  <a:cxn ang="0">
                    <a:pos x="T6" y="T7"/>
                  </a:cxn>
                </a:cxnLst>
                <a:rect l="0" t="0" r="r" b="b"/>
                <a:pathLst>
                  <a:path w="5" h="5">
                    <a:moveTo>
                      <a:pt x="0" y="5"/>
                    </a:moveTo>
                    <a:lnTo>
                      <a:pt x="5" y="2"/>
                    </a:lnTo>
                    <a:lnTo>
                      <a:pt x="0" y="0"/>
                    </a:lnTo>
                    <a:lnTo>
                      <a:pt x="0"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6" name="Freeform 3945">
                <a:extLst>
                  <a:ext uri="{FF2B5EF4-FFF2-40B4-BE49-F238E27FC236}">
                    <a16:creationId xmlns:a16="http://schemas.microsoft.com/office/drawing/2014/main" id="{4AA53CB5-46BA-44AC-ADE2-B716309CBF9A}"/>
                  </a:ext>
                </a:extLst>
              </p:cNvPr>
              <p:cNvSpPr>
                <a:spLocks/>
              </p:cNvSpPr>
              <p:nvPr/>
            </p:nvSpPr>
            <p:spPr bwMode="auto">
              <a:xfrm>
                <a:off x="424" y="1632"/>
                <a:ext cx="19" cy="9"/>
              </a:xfrm>
              <a:custGeom>
                <a:avLst/>
                <a:gdLst>
                  <a:gd name="T0" fmla="*/ 0 w 19"/>
                  <a:gd name="T1" fmla="*/ 5 h 9"/>
                  <a:gd name="T2" fmla="*/ 10 w 19"/>
                  <a:gd name="T3" fmla="*/ 9 h 9"/>
                  <a:gd name="T4" fmla="*/ 19 w 19"/>
                  <a:gd name="T5" fmla="*/ 5 h 9"/>
                  <a:gd name="T6" fmla="*/ 10 w 19"/>
                  <a:gd name="T7" fmla="*/ 0 h 9"/>
                  <a:gd name="T8" fmla="*/ 0 w 19"/>
                  <a:gd name="T9" fmla="*/ 5 h 9"/>
                </a:gdLst>
                <a:ahLst/>
                <a:cxnLst>
                  <a:cxn ang="0">
                    <a:pos x="T0" y="T1"/>
                  </a:cxn>
                  <a:cxn ang="0">
                    <a:pos x="T2" y="T3"/>
                  </a:cxn>
                  <a:cxn ang="0">
                    <a:pos x="T4" y="T5"/>
                  </a:cxn>
                  <a:cxn ang="0">
                    <a:pos x="T6" y="T7"/>
                  </a:cxn>
                  <a:cxn ang="0">
                    <a:pos x="T8" y="T9"/>
                  </a:cxn>
                </a:cxnLst>
                <a:rect l="0" t="0" r="r" b="b"/>
                <a:pathLst>
                  <a:path w="19" h="9">
                    <a:moveTo>
                      <a:pt x="0" y="5"/>
                    </a:moveTo>
                    <a:lnTo>
                      <a:pt x="10" y="9"/>
                    </a:lnTo>
                    <a:lnTo>
                      <a:pt x="19" y="5"/>
                    </a:lnTo>
                    <a:lnTo>
                      <a:pt x="10" y="0"/>
                    </a:lnTo>
                    <a:lnTo>
                      <a:pt x="0"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7" name="Freeform 3946">
                <a:extLst>
                  <a:ext uri="{FF2B5EF4-FFF2-40B4-BE49-F238E27FC236}">
                    <a16:creationId xmlns:a16="http://schemas.microsoft.com/office/drawing/2014/main" id="{CDFBD1C9-1C0D-4D8F-933D-E23D94C47962}"/>
                  </a:ext>
                </a:extLst>
              </p:cNvPr>
              <p:cNvSpPr>
                <a:spLocks/>
              </p:cNvSpPr>
              <p:nvPr/>
            </p:nvSpPr>
            <p:spPr bwMode="auto">
              <a:xfrm>
                <a:off x="424" y="1632"/>
                <a:ext cx="19" cy="9"/>
              </a:xfrm>
              <a:custGeom>
                <a:avLst/>
                <a:gdLst>
                  <a:gd name="T0" fmla="*/ 0 w 19"/>
                  <a:gd name="T1" fmla="*/ 5 h 9"/>
                  <a:gd name="T2" fmla="*/ 10 w 19"/>
                  <a:gd name="T3" fmla="*/ 9 h 9"/>
                  <a:gd name="T4" fmla="*/ 19 w 19"/>
                  <a:gd name="T5" fmla="*/ 5 h 9"/>
                  <a:gd name="T6" fmla="*/ 10 w 19"/>
                  <a:gd name="T7" fmla="*/ 0 h 9"/>
                  <a:gd name="T8" fmla="*/ 0 w 19"/>
                  <a:gd name="T9" fmla="*/ 5 h 9"/>
                </a:gdLst>
                <a:ahLst/>
                <a:cxnLst>
                  <a:cxn ang="0">
                    <a:pos x="T0" y="T1"/>
                  </a:cxn>
                  <a:cxn ang="0">
                    <a:pos x="T2" y="T3"/>
                  </a:cxn>
                  <a:cxn ang="0">
                    <a:pos x="T4" y="T5"/>
                  </a:cxn>
                  <a:cxn ang="0">
                    <a:pos x="T6" y="T7"/>
                  </a:cxn>
                  <a:cxn ang="0">
                    <a:pos x="T8" y="T9"/>
                  </a:cxn>
                </a:cxnLst>
                <a:rect l="0" t="0" r="r" b="b"/>
                <a:pathLst>
                  <a:path w="19" h="9">
                    <a:moveTo>
                      <a:pt x="0" y="5"/>
                    </a:moveTo>
                    <a:lnTo>
                      <a:pt x="10" y="9"/>
                    </a:lnTo>
                    <a:lnTo>
                      <a:pt x="19" y="5"/>
                    </a:lnTo>
                    <a:lnTo>
                      <a:pt x="10" y="0"/>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8" name="Freeform 3947">
                <a:extLst>
                  <a:ext uri="{FF2B5EF4-FFF2-40B4-BE49-F238E27FC236}">
                    <a16:creationId xmlns:a16="http://schemas.microsoft.com/office/drawing/2014/main" id="{F29C4DD4-7B61-457B-85A0-9477A9CEFB77}"/>
                  </a:ext>
                </a:extLst>
              </p:cNvPr>
              <p:cNvSpPr>
                <a:spLocks/>
              </p:cNvSpPr>
              <p:nvPr/>
            </p:nvSpPr>
            <p:spPr bwMode="auto">
              <a:xfrm>
                <a:off x="376" y="1656"/>
                <a:ext cx="19" cy="9"/>
              </a:xfrm>
              <a:custGeom>
                <a:avLst/>
                <a:gdLst>
                  <a:gd name="T0" fmla="*/ 10 w 19"/>
                  <a:gd name="T1" fmla="*/ 9 h 9"/>
                  <a:gd name="T2" fmla="*/ 19 w 19"/>
                  <a:gd name="T3" fmla="*/ 4 h 9"/>
                  <a:gd name="T4" fmla="*/ 10 w 19"/>
                  <a:gd name="T5" fmla="*/ 0 h 9"/>
                  <a:gd name="T6" fmla="*/ 0 w 19"/>
                  <a:gd name="T7" fmla="*/ 4 h 9"/>
                  <a:gd name="T8" fmla="*/ 10 w 19"/>
                  <a:gd name="T9" fmla="*/ 9 h 9"/>
                </a:gdLst>
                <a:ahLst/>
                <a:cxnLst>
                  <a:cxn ang="0">
                    <a:pos x="T0" y="T1"/>
                  </a:cxn>
                  <a:cxn ang="0">
                    <a:pos x="T2" y="T3"/>
                  </a:cxn>
                  <a:cxn ang="0">
                    <a:pos x="T4" y="T5"/>
                  </a:cxn>
                  <a:cxn ang="0">
                    <a:pos x="T6" y="T7"/>
                  </a:cxn>
                  <a:cxn ang="0">
                    <a:pos x="T8" y="T9"/>
                  </a:cxn>
                </a:cxnLst>
                <a:rect l="0" t="0" r="r" b="b"/>
                <a:pathLst>
                  <a:path w="19" h="9">
                    <a:moveTo>
                      <a:pt x="10" y="9"/>
                    </a:moveTo>
                    <a:lnTo>
                      <a:pt x="19" y="4"/>
                    </a:lnTo>
                    <a:lnTo>
                      <a:pt x="10" y="0"/>
                    </a:lnTo>
                    <a:lnTo>
                      <a:pt x="0" y="4"/>
                    </a:lnTo>
                    <a:lnTo>
                      <a:pt x="10" y="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9" name="Freeform 3948">
                <a:extLst>
                  <a:ext uri="{FF2B5EF4-FFF2-40B4-BE49-F238E27FC236}">
                    <a16:creationId xmlns:a16="http://schemas.microsoft.com/office/drawing/2014/main" id="{D1541ED1-4601-489D-816C-8B0E2A586AD0}"/>
                  </a:ext>
                </a:extLst>
              </p:cNvPr>
              <p:cNvSpPr>
                <a:spLocks/>
              </p:cNvSpPr>
              <p:nvPr/>
            </p:nvSpPr>
            <p:spPr bwMode="auto">
              <a:xfrm>
                <a:off x="376" y="1656"/>
                <a:ext cx="19" cy="9"/>
              </a:xfrm>
              <a:custGeom>
                <a:avLst/>
                <a:gdLst>
                  <a:gd name="T0" fmla="*/ 10 w 19"/>
                  <a:gd name="T1" fmla="*/ 9 h 9"/>
                  <a:gd name="T2" fmla="*/ 19 w 19"/>
                  <a:gd name="T3" fmla="*/ 4 h 9"/>
                  <a:gd name="T4" fmla="*/ 10 w 19"/>
                  <a:gd name="T5" fmla="*/ 0 h 9"/>
                  <a:gd name="T6" fmla="*/ 0 w 19"/>
                  <a:gd name="T7" fmla="*/ 4 h 9"/>
                  <a:gd name="T8" fmla="*/ 10 w 19"/>
                  <a:gd name="T9" fmla="*/ 9 h 9"/>
                </a:gdLst>
                <a:ahLst/>
                <a:cxnLst>
                  <a:cxn ang="0">
                    <a:pos x="T0" y="T1"/>
                  </a:cxn>
                  <a:cxn ang="0">
                    <a:pos x="T2" y="T3"/>
                  </a:cxn>
                  <a:cxn ang="0">
                    <a:pos x="T4" y="T5"/>
                  </a:cxn>
                  <a:cxn ang="0">
                    <a:pos x="T6" y="T7"/>
                  </a:cxn>
                  <a:cxn ang="0">
                    <a:pos x="T8" y="T9"/>
                  </a:cxn>
                </a:cxnLst>
                <a:rect l="0" t="0" r="r" b="b"/>
                <a:pathLst>
                  <a:path w="19" h="9">
                    <a:moveTo>
                      <a:pt x="10" y="9"/>
                    </a:moveTo>
                    <a:lnTo>
                      <a:pt x="19" y="4"/>
                    </a:lnTo>
                    <a:lnTo>
                      <a:pt x="10" y="0"/>
                    </a:lnTo>
                    <a:lnTo>
                      <a:pt x="0" y="4"/>
                    </a:lnTo>
                    <a:lnTo>
                      <a:pt x="1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0" name="Freeform 3949">
                <a:extLst>
                  <a:ext uri="{FF2B5EF4-FFF2-40B4-BE49-F238E27FC236}">
                    <a16:creationId xmlns:a16="http://schemas.microsoft.com/office/drawing/2014/main" id="{B1323048-DC78-4508-B420-8A31D758B931}"/>
                  </a:ext>
                </a:extLst>
              </p:cNvPr>
              <p:cNvSpPr>
                <a:spLocks/>
              </p:cNvSpPr>
              <p:nvPr/>
            </p:nvSpPr>
            <p:spPr bwMode="auto">
              <a:xfrm>
                <a:off x="489" y="1021"/>
                <a:ext cx="52" cy="26"/>
              </a:xfrm>
              <a:custGeom>
                <a:avLst/>
                <a:gdLst>
                  <a:gd name="T0" fmla="*/ 0 w 52"/>
                  <a:gd name="T1" fmla="*/ 21 h 26"/>
                  <a:gd name="T2" fmla="*/ 9 w 52"/>
                  <a:gd name="T3" fmla="*/ 26 h 26"/>
                  <a:gd name="T4" fmla="*/ 52 w 52"/>
                  <a:gd name="T5" fmla="*/ 4 h 26"/>
                  <a:gd name="T6" fmla="*/ 45 w 52"/>
                  <a:gd name="T7" fmla="*/ 0 h 26"/>
                  <a:gd name="T8" fmla="*/ 0 w 52"/>
                  <a:gd name="T9" fmla="*/ 21 h 26"/>
                </a:gdLst>
                <a:ahLst/>
                <a:cxnLst>
                  <a:cxn ang="0">
                    <a:pos x="T0" y="T1"/>
                  </a:cxn>
                  <a:cxn ang="0">
                    <a:pos x="T2" y="T3"/>
                  </a:cxn>
                  <a:cxn ang="0">
                    <a:pos x="T4" y="T5"/>
                  </a:cxn>
                  <a:cxn ang="0">
                    <a:pos x="T6" y="T7"/>
                  </a:cxn>
                  <a:cxn ang="0">
                    <a:pos x="T8" y="T9"/>
                  </a:cxn>
                </a:cxnLst>
                <a:rect l="0" t="0" r="r" b="b"/>
                <a:pathLst>
                  <a:path w="52" h="26">
                    <a:moveTo>
                      <a:pt x="0" y="21"/>
                    </a:moveTo>
                    <a:lnTo>
                      <a:pt x="9" y="26"/>
                    </a:lnTo>
                    <a:lnTo>
                      <a:pt x="52" y="4"/>
                    </a:lnTo>
                    <a:lnTo>
                      <a:pt x="45" y="0"/>
                    </a:lnTo>
                    <a:lnTo>
                      <a:pt x="0" y="21"/>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1" name="Freeform 3950">
                <a:extLst>
                  <a:ext uri="{FF2B5EF4-FFF2-40B4-BE49-F238E27FC236}">
                    <a16:creationId xmlns:a16="http://schemas.microsoft.com/office/drawing/2014/main" id="{2E773306-C450-4D21-9B43-08597EE091BD}"/>
                  </a:ext>
                </a:extLst>
              </p:cNvPr>
              <p:cNvSpPr>
                <a:spLocks/>
              </p:cNvSpPr>
              <p:nvPr/>
            </p:nvSpPr>
            <p:spPr bwMode="auto">
              <a:xfrm>
                <a:off x="489" y="1021"/>
                <a:ext cx="52" cy="26"/>
              </a:xfrm>
              <a:custGeom>
                <a:avLst/>
                <a:gdLst>
                  <a:gd name="T0" fmla="*/ 0 w 52"/>
                  <a:gd name="T1" fmla="*/ 21 h 26"/>
                  <a:gd name="T2" fmla="*/ 9 w 52"/>
                  <a:gd name="T3" fmla="*/ 26 h 26"/>
                  <a:gd name="T4" fmla="*/ 52 w 52"/>
                  <a:gd name="T5" fmla="*/ 4 h 26"/>
                  <a:gd name="T6" fmla="*/ 45 w 52"/>
                  <a:gd name="T7" fmla="*/ 0 h 26"/>
                  <a:gd name="T8" fmla="*/ 0 w 52"/>
                  <a:gd name="T9" fmla="*/ 21 h 26"/>
                </a:gdLst>
                <a:ahLst/>
                <a:cxnLst>
                  <a:cxn ang="0">
                    <a:pos x="T0" y="T1"/>
                  </a:cxn>
                  <a:cxn ang="0">
                    <a:pos x="T2" y="T3"/>
                  </a:cxn>
                  <a:cxn ang="0">
                    <a:pos x="T4" y="T5"/>
                  </a:cxn>
                  <a:cxn ang="0">
                    <a:pos x="T6" y="T7"/>
                  </a:cxn>
                  <a:cxn ang="0">
                    <a:pos x="T8" y="T9"/>
                  </a:cxn>
                </a:cxnLst>
                <a:rect l="0" t="0" r="r" b="b"/>
                <a:pathLst>
                  <a:path w="52" h="26">
                    <a:moveTo>
                      <a:pt x="0" y="21"/>
                    </a:moveTo>
                    <a:lnTo>
                      <a:pt x="9" y="26"/>
                    </a:lnTo>
                    <a:lnTo>
                      <a:pt x="52" y="4"/>
                    </a:lnTo>
                    <a:lnTo>
                      <a:pt x="45" y="0"/>
                    </a:lnTo>
                    <a:lnTo>
                      <a:pt x="0"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2" name="Freeform 3951">
                <a:extLst>
                  <a:ext uri="{FF2B5EF4-FFF2-40B4-BE49-F238E27FC236}">
                    <a16:creationId xmlns:a16="http://schemas.microsoft.com/office/drawing/2014/main" id="{6195AA28-56B1-4C9E-BA4C-4A15CB27B390}"/>
                  </a:ext>
                </a:extLst>
              </p:cNvPr>
              <p:cNvSpPr>
                <a:spLocks/>
              </p:cNvSpPr>
              <p:nvPr/>
            </p:nvSpPr>
            <p:spPr bwMode="auto">
              <a:xfrm>
                <a:off x="190" y="1170"/>
                <a:ext cx="52" cy="27"/>
              </a:xfrm>
              <a:custGeom>
                <a:avLst/>
                <a:gdLst>
                  <a:gd name="T0" fmla="*/ 52 w 52"/>
                  <a:gd name="T1" fmla="*/ 5 h 27"/>
                  <a:gd name="T2" fmla="*/ 45 w 52"/>
                  <a:gd name="T3" fmla="*/ 0 h 27"/>
                  <a:gd name="T4" fmla="*/ 0 w 52"/>
                  <a:gd name="T5" fmla="*/ 22 h 27"/>
                  <a:gd name="T6" fmla="*/ 9 w 52"/>
                  <a:gd name="T7" fmla="*/ 27 h 27"/>
                  <a:gd name="T8" fmla="*/ 52 w 52"/>
                  <a:gd name="T9" fmla="*/ 5 h 27"/>
                </a:gdLst>
                <a:ahLst/>
                <a:cxnLst>
                  <a:cxn ang="0">
                    <a:pos x="T0" y="T1"/>
                  </a:cxn>
                  <a:cxn ang="0">
                    <a:pos x="T2" y="T3"/>
                  </a:cxn>
                  <a:cxn ang="0">
                    <a:pos x="T4" y="T5"/>
                  </a:cxn>
                  <a:cxn ang="0">
                    <a:pos x="T6" y="T7"/>
                  </a:cxn>
                  <a:cxn ang="0">
                    <a:pos x="T8" y="T9"/>
                  </a:cxn>
                </a:cxnLst>
                <a:rect l="0" t="0" r="r" b="b"/>
                <a:pathLst>
                  <a:path w="52" h="27">
                    <a:moveTo>
                      <a:pt x="52" y="5"/>
                    </a:moveTo>
                    <a:lnTo>
                      <a:pt x="45" y="0"/>
                    </a:lnTo>
                    <a:lnTo>
                      <a:pt x="0" y="22"/>
                    </a:lnTo>
                    <a:lnTo>
                      <a:pt x="9" y="27"/>
                    </a:lnTo>
                    <a:lnTo>
                      <a:pt x="52"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3" name="Freeform 3952">
                <a:extLst>
                  <a:ext uri="{FF2B5EF4-FFF2-40B4-BE49-F238E27FC236}">
                    <a16:creationId xmlns:a16="http://schemas.microsoft.com/office/drawing/2014/main" id="{549BAA40-230B-495B-BE47-2D20EE44CDA4}"/>
                  </a:ext>
                </a:extLst>
              </p:cNvPr>
              <p:cNvSpPr>
                <a:spLocks/>
              </p:cNvSpPr>
              <p:nvPr/>
            </p:nvSpPr>
            <p:spPr bwMode="auto">
              <a:xfrm>
                <a:off x="187" y="1199"/>
                <a:ext cx="3" cy="2"/>
              </a:xfrm>
              <a:custGeom>
                <a:avLst/>
                <a:gdLst>
                  <a:gd name="T0" fmla="*/ 0 w 3"/>
                  <a:gd name="T1" fmla="*/ 0 h 2"/>
                  <a:gd name="T2" fmla="*/ 0 w 3"/>
                  <a:gd name="T3" fmla="*/ 2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lnTo>
                      <a:pt x="0" y="2"/>
                    </a:lnTo>
                    <a:lnTo>
                      <a:pt x="3" y="2"/>
                    </a:lnTo>
                    <a:lnTo>
                      <a:pt x="0"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4" name="Freeform 3953">
                <a:extLst>
                  <a:ext uri="{FF2B5EF4-FFF2-40B4-BE49-F238E27FC236}">
                    <a16:creationId xmlns:a16="http://schemas.microsoft.com/office/drawing/2014/main" id="{3223718C-38C9-4E13-9D09-CEDC6F9D111C}"/>
                  </a:ext>
                </a:extLst>
              </p:cNvPr>
              <p:cNvSpPr>
                <a:spLocks/>
              </p:cNvSpPr>
              <p:nvPr/>
            </p:nvSpPr>
            <p:spPr bwMode="auto">
              <a:xfrm>
                <a:off x="290" y="1120"/>
                <a:ext cx="53" cy="27"/>
              </a:xfrm>
              <a:custGeom>
                <a:avLst/>
                <a:gdLst>
                  <a:gd name="T0" fmla="*/ 53 w 53"/>
                  <a:gd name="T1" fmla="*/ 5 h 27"/>
                  <a:gd name="T2" fmla="*/ 43 w 53"/>
                  <a:gd name="T3" fmla="*/ 0 h 27"/>
                  <a:gd name="T4" fmla="*/ 0 w 53"/>
                  <a:gd name="T5" fmla="*/ 22 h 27"/>
                  <a:gd name="T6" fmla="*/ 7 w 53"/>
                  <a:gd name="T7" fmla="*/ 27 h 27"/>
                  <a:gd name="T8" fmla="*/ 53 w 53"/>
                  <a:gd name="T9" fmla="*/ 5 h 27"/>
                </a:gdLst>
                <a:ahLst/>
                <a:cxnLst>
                  <a:cxn ang="0">
                    <a:pos x="T0" y="T1"/>
                  </a:cxn>
                  <a:cxn ang="0">
                    <a:pos x="T2" y="T3"/>
                  </a:cxn>
                  <a:cxn ang="0">
                    <a:pos x="T4" y="T5"/>
                  </a:cxn>
                  <a:cxn ang="0">
                    <a:pos x="T6" y="T7"/>
                  </a:cxn>
                  <a:cxn ang="0">
                    <a:pos x="T8" y="T9"/>
                  </a:cxn>
                </a:cxnLst>
                <a:rect l="0" t="0" r="r" b="b"/>
                <a:pathLst>
                  <a:path w="53" h="27">
                    <a:moveTo>
                      <a:pt x="53" y="5"/>
                    </a:moveTo>
                    <a:lnTo>
                      <a:pt x="43" y="0"/>
                    </a:lnTo>
                    <a:lnTo>
                      <a:pt x="0" y="22"/>
                    </a:lnTo>
                    <a:lnTo>
                      <a:pt x="7" y="27"/>
                    </a:lnTo>
                    <a:lnTo>
                      <a:pt x="53"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5" name="Freeform 3954">
                <a:extLst>
                  <a:ext uri="{FF2B5EF4-FFF2-40B4-BE49-F238E27FC236}">
                    <a16:creationId xmlns:a16="http://schemas.microsoft.com/office/drawing/2014/main" id="{B63A16BA-A7A1-440C-BEB0-845C2B78EFAD}"/>
                  </a:ext>
                </a:extLst>
              </p:cNvPr>
              <p:cNvSpPr>
                <a:spLocks/>
              </p:cNvSpPr>
              <p:nvPr/>
            </p:nvSpPr>
            <p:spPr bwMode="auto">
              <a:xfrm>
                <a:off x="290" y="1120"/>
                <a:ext cx="53" cy="27"/>
              </a:xfrm>
              <a:custGeom>
                <a:avLst/>
                <a:gdLst>
                  <a:gd name="T0" fmla="*/ 53 w 53"/>
                  <a:gd name="T1" fmla="*/ 5 h 27"/>
                  <a:gd name="T2" fmla="*/ 43 w 53"/>
                  <a:gd name="T3" fmla="*/ 0 h 27"/>
                  <a:gd name="T4" fmla="*/ 0 w 53"/>
                  <a:gd name="T5" fmla="*/ 22 h 27"/>
                  <a:gd name="T6" fmla="*/ 7 w 53"/>
                  <a:gd name="T7" fmla="*/ 27 h 27"/>
                  <a:gd name="T8" fmla="*/ 53 w 53"/>
                  <a:gd name="T9" fmla="*/ 5 h 27"/>
                </a:gdLst>
                <a:ahLst/>
                <a:cxnLst>
                  <a:cxn ang="0">
                    <a:pos x="T0" y="T1"/>
                  </a:cxn>
                  <a:cxn ang="0">
                    <a:pos x="T2" y="T3"/>
                  </a:cxn>
                  <a:cxn ang="0">
                    <a:pos x="T4" y="T5"/>
                  </a:cxn>
                  <a:cxn ang="0">
                    <a:pos x="T6" y="T7"/>
                  </a:cxn>
                  <a:cxn ang="0">
                    <a:pos x="T8" y="T9"/>
                  </a:cxn>
                </a:cxnLst>
                <a:rect l="0" t="0" r="r" b="b"/>
                <a:pathLst>
                  <a:path w="53" h="27">
                    <a:moveTo>
                      <a:pt x="53" y="5"/>
                    </a:moveTo>
                    <a:lnTo>
                      <a:pt x="43" y="0"/>
                    </a:lnTo>
                    <a:lnTo>
                      <a:pt x="0" y="22"/>
                    </a:lnTo>
                    <a:lnTo>
                      <a:pt x="7" y="27"/>
                    </a:lnTo>
                    <a:lnTo>
                      <a:pt x="53"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6" name="Freeform 3955">
                <a:extLst>
                  <a:ext uri="{FF2B5EF4-FFF2-40B4-BE49-F238E27FC236}">
                    <a16:creationId xmlns:a16="http://schemas.microsoft.com/office/drawing/2014/main" id="{04EA02D0-E13B-4C08-AD87-331A207EABD1}"/>
                  </a:ext>
                </a:extLst>
              </p:cNvPr>
              <p:cNvSpPr>
                <a:spLocks/>
              </p:cNvSpPr>
              <p:nvPr/>
            </p:nvSpPr>
            <p:spPr bwMode="auto">
              <a:xfrm>
                <a:off x="242" y="1147"/>
                <a:ext cx="48" cy="23"/>
              </a:xfrm>
              <a:custGeom>
                <a:avLst/>
                <a:gdLst>
                  <a:gd name="T0" fmla="*/ 39 w 48"/>
                  <a:gd name="T1" fmla="*/ 0 h 23"/>
                  <a:gd name="T2" fmla="*/ 0 w 48"/>
                  <a:gd name="T3" fmla="*/ 19 h 23"/>
                  <a:gd name="T4" fmla="*/ 10 w 48"/>
                  <a:gd name="T5" fmla="*/ 23 h 23"/>
                  <a:gd name="T6" fmla="*/ 48 w 48"/>
                  <a:gd name="T7" fmla="*/ 4 h 23"/>
                  <a:gd name="T8" fmla="*/ 39 w 48"/>
                  <a:gd name="T9" fmla="*/ 0 h 23"/>
                </a:gdLst>
                <a:ahLst/>
                <a:cxnLst>
                  <a:cxn ang="0">
                    <a:pos x="T0" y="T1"/>
                  </a:cxn>
                  <a:cxn ang="0">
                    <a:pos x="T2" y="T3"/>
                  </a:cxn>
                  <a:cxn ang="0">
                    <a:pos x="T4" y="T5"/>
                  </a:cxn>
                  <a:cxn ang="0">
                    <a:pos x="T6" y="T7"/>
                  </a:cxn>
                  <a:cxn ang="0">
                    <a:pos x="T8" y="T9"/>
                  </a:cxn>
                </a:cxnLst>
                <a:rect l="0" t="0" r="r" b="b"/>
                <a:pathLst>
                  <a:path w="48" h="23">
                    <a:moveTo>
                      <a:pt x="39" y="0"/>
                    </a:moveTo>
                    <a:lnTo>
                      <a:pt x="0" y="19"/>
                    </a:lnTo>
                    <a:lnTo>
                      <a:pt x="10" y="23"/>
                    </a:lnTo>
                    <a:lnTo>
                      <a:pt x="48" y="4"/>
                    </a:lnTo>
                    <a:lnTo>
                      <a:pt x="39"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7" name="Freeform 3956">
                <a:extLst>
                  <a:ext uri="{FF2B5EF4-FFF2-40B4-BE49-F238E27FC236}">
                    <a16:creationId xmlns:a16="http://schemas.microsoft.com/office/drawing/2014/main" id="{6B2128A5-6B4E-4EB9-9F95-2DBE03165643}"/>
                  </a:ext>
                </a:extLst>
              </p:cNvPr>
              <p:cNvSpPr>
                <a:spLocks/>
              </p:cNvSpPr>
              <p:nvPr/>
            </p:nvSpPr>
            <p:spPr bwMode="auto">
              <a:xfrm>
                <a:off x="242" y="1147"/>
                <a:ext cx="48" cy="23"/>
              </a:xfrm>
              <a:custGeom>
                <a:avLst/>
                <a:gdLst>
                  <a:gd name="T0" fmla="*/ 39 w 48"/>
                  <a:gd name="T1" fmla="*/ 0 h 23"/>
                  <a:gd name="T2" fmla="*/ 0 w 48"/>
                  <a:gd name="T3" fmla="*/ 19 h 23"/>
                  <a:gd name="T4" fmla="*/ 10 w 48"/>
                  <a:gd name="T5" fmla="*/ 23 h 23"/>
                  <a:gd name="T6" fmla="*/ 48 w 48"/>
                  <a:gd name="T7" fmla="*/ 4 h 23"/>
                  <a:gd name="T8" fmla="*/ 39 w 48"/>
                  <a:gd name="T9" fmla="*/ 0 h 23"/>
                </a:gdLst>
                <a:ahLst/>
                <a:cxnLst>
                  <a:cxn ang="0">
                    <a:pos x="T0" y="T1"/>
                  </a:cxn>
                  <a:cxn ang="0">
                    <a:pos x="T2" y="T3"/>
                  </a:cxn>
                  <a:cxn ang="0">
                    <a:pos x="T4" y="T5"/>
                  </a:cxn>
                  <a:cxn ang="0">
                    <a:pos x="T6" y="T7"/>
                  </a:cxn>
                  <a:cxn ang="0">
                    <a:pos x="T8" y="T9"/>
                  </a:cxn>
                </a:cxnLst>
                <a:rect l="0" t="0" r="r" b="b"/>
                <a:pathLst>
                  <a:path w="48" h="23">
                    <a:moveTo>
                      <a:pt x="39" y="0"/>
                    </a:moveTo>
                    <a:lnTo>
                      <a:pt x="0" y="19"/>
                    </a:lnTo>
                    <a:lnTo>
                      <a:pt x="10" y="23"/>
                    </a:lnTo>
                    <a:lnTo>
                      <a:pt x="48" y="4"/>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8" name="Freeform 3957">
                <a:extLst>
                  <a:ext uri="{FF2B5EF4-FFF2-40B4-BE49-F238E27FC236}">
                    <a16:creationId xmlns:a16="http://schemas.microsoft.com/office/drawing/2014/main" id="{1B56338A-A063-4C5E-B0AD-A34E43B71C0F}"/>
                  </a:ext>
                </a:extLst>
              </p:cNvPr>
              <p:cNvSpPr>
                <a:spLocks/>
              </p:cNvSpPr>
              <p:nvPr/>
            </p:nvSpPr>
            <p:spPr bwMode="auto">
              <a:xfrm>
                <a:off x="591" y="973"/>
                <a:ext cx="46" cy="21"/>
              </a:xfrm>
              <a:custGeom>
                <a:avLst/>
                <a:gdLst>
                  <a:gd name="T0" fmla="*/ 4 w 19"/>
                  <a:gd name="T1" fmla="*/ 9 h 9"/>
                  <a:gd name="T2" fmla="*/ 19 w 19"/>
                  <a:gd name="T3" fmla="*/ 2 h 9"/>
                  <a:gd name="T4" fmla="*/ 16 w 19"/>
                  <a:gd name="T5" fmla="*/ 0 h 9"/>
                  <a:gd name="T6" fmla="*/ 16 w 19"/>
                  <a:gd name="T7" fmla="*/ 0 h 9"/>
                  <a:gd name="T8" fmla="*/ 0 w 19"/>
                  <a:gd name="T9" fmla="*/ 8 h 9"/>
                  <a:gd name="T10" fmla="*/ 4 w 19"/>
                  <a:gd name="T11" fmla="*/ 9 h 9"/>
                </a:gdLst>
                <a:ahLst/>
                <a:cxnLst>
                  <a:cxn ang="0">
                    <a:pos x="T0" y="T1"/>
                  </a:cxn>
                  <a:cxn ang="0">
                    <a:pos x="T2" y="T3"/>
                  </a:cxn>
                  <a:cxn ang="0">
                    <a:pos x="T4" y="T5"/>
                  </a:cxn>
                  <a:cxn ang="0">
                    <a:pos x="T6" y="T7"/>
                  </a:cxn>
                  <a:cxn ang="0">
                    <a:pos x="T8" y="T9"/>
                  </a:cxn>
                  <a:cxn ang="0">
                    <a:pos x="T10" y="T11"/>
                  </a:cxn>
                </a:cxnLst>
                <a:rect l="0" t="0" r="r" b="b"/>
                <a:pathLst>
                  <a:path w="19" h="9">
                    <a:moveTo>
                      <a:pt x="4" y="9"/>
                    </a:moveTo>
                    <a:cubicBezTo>
                      <a:pt x="19" y="2"/>
                      <a:pt x="19" y="2"/>
                      <a:pt x="19" y="2"/>
                    </a:cubicBezTo>
                    <a:cubicBezTo>
                      <a:pt x="19" y="1"/>
                      <a:pt x="18" y="0"/>
                      <a:pt x="16" y="0"/>
                    </a:cubicBezTo>
                    <a:cubicBezTo>
                      <a:pt x="16" y="0"/>
                      <a:pt x="16" y="0"/>
                      <a:pt x="16" y="0"/>
                    </a:cubicBezTo>
                    <a:cubicBezTo>
                      <a:pt x="0" y="8"/>
                      <a:pt x="0" y="8"/>
                      <a:pt x="0" y="8"/>
                    </a:cubicBezTo>
                    <a:lnTo>
                      <a:pt x="4" y="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9" name="Freeform 3958">
                <a:extLst>
                  <a:ext uri="{FF2B5EF4-FFF2-40B4-BE49-F238E27FC236}">
                    <a16:creationId xmlns:a16="http://schemas.microsoft.com/office/drawing/2014/main" id="{25E16C32-5696-4783-9B18-82F8E74FD9AC}"/>
                  </a:ext>
                </a:extLst>
              </p:cNvPr>
              <p:cNvSpPr>
                <a:spLocks/>
              </p:cNvSpPr>
              <p:nvPr/>
            </p:nvSpPr>
            <p:spPr bwMode="auto">
              <a:xfrm>
                <a:off x="541" y="994"/>
                <a:ext cx="50" cy="27"/>
              </a:xfrm>
              <a:custGeom>
                <a:avLst/>
                <a:gdLst>
                  <a:gd name="T0" fmla="*/ 10 w 50"/>
                  <a:gd name="T1" fmla="*/ 27 h 27"/>
                  <a:gd name="T2" fmla="*/ 50 w 50"/>
                  <a:gd name="T3" fmla="*/ 5 h 27"/>
                  <a:gd name="T4" fmla="*/ 43 w 50"/>
                  <a:gd name="T5" fmla="*/ 0 h 27"/>
                  <a:gd name="T6" fmla="*/ 0 w 50"/>
                  <a:gd name="T7" fmla="*/ 22 h 27"/>
                  <a:gd name="T8" fmla="*/ 10 w 50"/>
                  <a:gd name="T9" fmla="*/ 27 h 27"/>
                </a:gdLst>
                <a:ahLst/>
                <a:cxnLst>
                  <a:cxn ang="0">
                    <a:pos x="T0" y="T1"/>
                  </a:cxn>
                  <a:cxn ang="0">
                    <a:pos x="T2" y="T3"/>
                  </a:cxn>
                  <a:cxn ang="0">
                    <a:pos x="T4" y="T5"/>
                  </a:cxn>
                  <a:cxn ang="0">
                    <a:pos x="T6" y="T7"/>
                  </a:cxn>
                  <a:cxn ang="0">
                    <a:pos x="T8" y="T9"/>
                  </a:cxn>
                </a:cxnLst>
                <a:rect l="0" t="0" r="r" b="b"/>
                <a:pathLst>
                  <a:path w="50" h="27">
                    <a:moveTo>
                      <a:pt x="10" y="27"/>
                    </a:moveTo>
                    <a:lnTo>
                      <a:pt x="50" y="5"/>
                    </a:lnTo>
                    <a:lnTo>
                      <a:pt x="43" y="0"/>
                    </a:lnTo>
                    <a:lnTo>
                      <a:pt x="0" y="22"/>
                    </a:lnTo>
                    <a:lnTo>
                      <a:pt x="10" y="27"/>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0" name="Freeform 3959">
                <a:extLst>
                  <a:ext uri="{FF2B5EF4-FFF2-40B4-BE49-F238E27FC236}">
                    <a16:creationId xmlns:a16="http://schemas.microsoft.com/office/drawing/2014/main" id="{73C77D62-49E4-4011-B278-716E9EE72EAE}"/>
                  </a:ext>
                </a:extLst>
              </p:cNvPr>
              <p:cNvSpPr>
                <a:spLocks/>
              </p:cNvSpPr>
              <p:nvPr/>
            </p:nvSpPr>
            <p:spPr bwMode="auto">
              <a:xfrm>
                <a:off x="441" y="1047"/>
                <a:ext cx="48" cy="23"/>
              </a:xfrm>
              <a:custGeom>
                <a:avLst/>
                <a:gdLst>
                  <a:gd name="T0" fmla="*/ 0 w 48"/>
                  <a:gd name="T1" fmla="*/ 19 h 23"/>
                  <a:gd name="T2" fmla="*/ 9 w 48"/>
                  <a:gd name="T3" fmla="*/ 23 h 23"/>
                  <a:gd name="T4" fmla="*/ 48 w 48"/>
                  <a:gd name="T5" fmla="*/ 4 h 23"/>
                  <a:gd name="T6" fmla="*/ 38 w 48"/>
                  <a:gd name="T7" fmla="*/ 0 h 23"/>
                  <a:gd name="T8" fmla="*/ 0 w 48"/>
                  <a:gd name="T9" fmla="*/ 19 h 23"/>
                </a:gdLst>
                <a:ahLst/>
                <a:cxnLst>
                  <a:cxn ang="0">
                    <a:pos x="T0" y="T1"/>
                  </a:cxn>
                  <a:cxn ang="0">
                    <a:pos x="T2" y="T3"/>
                  </a:cxn>
                  <a:cxn ang="0">
                    <a:pos x="T4" y="T5"/>
                  </a:cxn>
                  <a:cxn ang="0">
                    <a:pos x="T6" y="T7"/>
                  </a:cxn>
                  <a:cxn ang="0">
                    <a:pos x="T8" y="T9"/>
                  </a:cxn>
                </a:cxnLst>
                <a:rect l="0" t="0" r="r" b="b"/>
                <a:pathLst>
                  <a:path w="48" h="23">
                    <a:moveTo>
                      <a:pt x="0" y="19"/>
                    </a:moveTo>
                    <a:lnTo>
                      <a:pt x="9" y="23"/>
                    </a:lnTo>
                    <a:lnTo>
                      <a:pt x="48" y="4"/>
                    </a:lnTo>
                    <a:lnTo>
                      <a:pt x="38" y="0"/>
                    </a:lnTo>
                    <a:lnTo>
                      <a:pt x="0" y="1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1" name="Freeform 3960">
                <a:extLst>
                  <a:ext uri="{FF2B5EF4-FFF2-40B4-BE49-F238E27FC236}">
                    <a16:creationId xmlns:a16="http://schemas.microsoft.com/office/drawing/2014/main" id="{0CC1BD8C-0575-40F7-9004-1FCF0AFC2961}"/>
                  </a:ext>
                </a:extLst>
              </p:cNvPr>
              <p:cNvSpPr>
                <a:spLocks/>
              </p:cNvSpPr>
              <p:nvPr/>
            </p:nvSpPr>
            <p:spPr bwMode="auto">
              <a:xfrm>
                <a:off x="441" y="1047"/>
                <a:ext cx="48" cy="23"/>
              </a:xfrm>
              <a:custGeom>
                <a:avLst/>
                <a:gdLst>
                  <a:gd name="T0" fmla="*/ 0 w 48"/>
                  <a:gd name="T1" fmla="*/ 19 h 23"/>
                  <a:gd name="T2" fmla="*/ 9 w 48"/>
                  <a:gd name="T3" fmla="*/ 23 h 23"/>
                  <a:gd name="T4" fmla="*/ 48 w 48"/>
                  <a:gd name="T5" fmla="*/ 4 h 23"/>
                  <a:gd name="T6" fmla="*/ 38 w 48"/>
                  <a:gd name="T7" fmla="*/ 0 h 23"/>
                  <a:gd name="T8" fmla="*/ 0 w 48"/>
                  <a:gd name="T9" fmla="*/ 19 h 23"/>
                </a:gdLst>
                <a:ahLst/>
                <a:cxnLst>
                  <a:cxn ang="0">
                    <a:pos x="T0" y="T1"/>
                  </a:cxn>
                  <a:cxn ang="0">
                    <a:pos x="T2" y="T3"/>
                  </a:cxn>
                  <a:cxn ang="0">
                    <a:pos x="T4" y="T5"/>
                  </a:cxn>
                  <a:cxn ang="0">
                    <a:pos x="T6" y="T7"/>
                  </a:cxn>
                  <a:cxn ang="0">
                    <a:pos x="T8" y="T9"/>
                  </a:cxn>
                </a:cxnLst>
                <a:rect l="0" t="0" r="r" b="b"/>
                <a:pathLst>
                  <a:path w="48" h="23">
                    <a:moveTo>
                      <a:pt x="0" y="19"/>
                    </a:moveTo>
                    <a:lnTo>
                      <a:pt x="9" y="23"/>
                    </a:lnTo>
                    <a:lnTo>
                      <a:pt x="48" y="4"/>
                    </a:lnTo>
                    <a:lnTo>
                      <a:pt x="38"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2" name="Freeform 3961">
                <a:extLst>
                  <a:ext uri="{FF2B5EF4-FFF2-40B4-BE49-F238E27FC236}">
                    <a16:creationId xmlns:a16="http://schemas.microsoft.com/office/drawing/2014/main" id="{419B2C75-6761-4FE1-B60E-9F7C845D4B12}"/>
                  </a:ext>
                </a:extLst>
              </p:cNvPr>
              <p:cNvSpPr>
                <a:spLocks/>
              </p:cNvSpPr>
              <p:nvPr/>
            </p:nvSpPr>
            <p:spPr bwMode="auto">
              <a:xfrm>
                <a:off x="391" y="1070"/>
                <a:ext cx="50" cy="27"/>
              </a:xfrm>
              <a:custGeom>
                <a:avLst/>
                <a:gdLst>
                  <a:gd name="T0" fmla="*/ 7 w 50"/>
                  <a:gd name="T1" fmla="*/ 27 h 27"/>
                  <a:gd name="T2" fmla="*/ 50 w 50"/>
                  <a:gd name="T3" fmla="*/ 5 h 27"/>
                  <a:gd name="T4" fmla="*/ 40 w 50"/>
                  <a:gd name="T5" fmla="*/ 0 h 27"/>
                  <a:gd name="T6" fmla="*/ 0 w 50"/>
                  <a:gd name="T7" fmla="*/ 22 h 27"/>
                  <a:gd name="T8" fmla="*/ 7 w 50"/>
                  <a:gd name="T9" fmla="*/ 27 h 27"/>
                </a:gdLst>
                <a:ahLst/>
                <a:cxnLst>
                  <a:cxn ang="0">
                    <a:pos x="T0" y="T1"/>
                  </a:cxn>
                  <a:cxn ang="0">
                    <a:pos x="T2" y="T3"/>
                  </a:cxn>
                  <a:cxn ang="0">
                    <a:pos x="T4" y="T5"/>
                  </a:cxn>
                  <a:cxn ang="0">
                    <a:pos x="T6" y="T7"/>
                  </a:cxn>
                  <a:cxn ang="0">
                    <a:pos x="T8" y="T9"/>
                  </a:cxn>
                </a:cxnLst>
                <a:rect l="0" t="0" r="r" b="b"/>
                <a:pathLst>
                  <a:path w="50" h="27">
                    <a:moveTo>
                      <a:pt x="7" y="27"/>
                    </a:moveTo>
                    <a:lnTo>
                      <a:pt x="50" y="5"/>
                    </a:lnTo>
                    <a:lnTo>
                      <a:pt x="40" y="0"/>
                    </a:lnTo>
                    <a:lnTo>
                      <a:pt x="0" y="22"/>
                    </a:lnTo>
                    <a:lnTo>
                      <a:pt x="7" y="27"/>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3" name="Freeform 3962">
                <a:extLst>
                  <a:ext uri="{FF2B5EF4-FFF2-40B4-BE49-F238E27FC236}">
                    <a16:creationId xmlns:a16="http://schemas.microsoft.com/office/drawing/2014/main" id="{6D2D165F-F707-4D70-A9A0-6818612538ED}"/>
                  </a:ext>
                </a:extLst>
              </p:cNvPr>
              <p:cNvSpPr>
                <a:spLocks/>
              </p:cNvSpPr>
              <p:nvPr/>
            </p:nvSpPr>
            <p:spPr bwMode="auto">
              <a:xfrm>
                <a:off x="391" y="1070"/>
                <a:ext cx="50" cy="27"/>
              </a:xfrm>
              <a:custGeom>
                <a:avLst/>
                <a:gdLst>
                  <a:gd name="T0" fmla="*/ 7 w 50"/>
                  <a:gd name="T1" fmla="*/ 27 h 27"/>
                  <a:gd name="T2" fmla="*/ 50 w 50"/>
                  <a:gd name="T3" fmla="*/ 5 h 27"/>
                  <a:gd name="T4" fmla="*/ 40 w 50"/>
                  <a:gd name="T5" fmla="*/ 0 h 27"/>
                  <a:gd name="T6" fmla="*/ 0 w 50"/>
                  <a:gd name="T7" fmla="*/ 22 h 27"/>
                  <a:gd name="T8" fmla="*/ 7 w 50"/>
                  <a:gd name="T9" fmla="*/ 27 h 27"/>
                </a:gdLst>
                <a:ahLst/>
                <a:cxnLst>
                  <a:cxn ang="0">
                    <a:pos x="T0" y="T1"/>
                  </a:cxn>
                  <a:cxn ang="0">
                    <a:pos x="T2" y="T3"/>
                  </a:cxn>
                  <a:cxn ang="0">
                    <a:pos x="T4" y="T5"/>
                  </a:cxn>
                  <a:cxn ang="0">
                    <a:pos x="T6" y="T7"/>
                  </a:cxn>
                  <a:cxn ang="0">
                    <a:pos x="T8" y="T9"/>
                  </a:cxn>
                </a:cxnLst>
                <a:rect l="0" t="0" r="r" b="b"/>
                <a:pathLst>
                  <a:path w="50" h="27">
                    <a:moveTo>
                      <a:pt x="7" y="27"/>
                    </a:moveTo>
                    <a:lnTo>
                      <a:pt x="50" y="5"/>
                    </a:lnTo>
                    <a:lnTo>
                      <a:pt x="40" y="0"/>
                    </a:lnTo>
                    <a:lnTo>
                      <a:pt x="0" y="22"/>
                    </a:lnTo>
                    <a:lnTo>
                      <a:pt x="7" y="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4" name="Freeform 3963">
                <a:extLst>
                  <a:ext uri="{FF2B5EF4-FFF2-40B4-BE49-F238E27FC236}">
                    <a16:creationId xmlns:a16="http://schemas.microsoft.com/office/drawing/2014/main" id="{0CF15605-7B17-4D40-B945-064BAF50DB8D}"/>
                  </a:ext>
                </a:extLst>
              </p:cNvPr>
              <p:cNvSpPr>
                <a:spLocks/>
              </p:cNvSpPr>
              <p:nvPr/>
            </p:nvSpPr>
            <p:spPr bwMode="auto">
              <a:xfrm>
                <a:off x="343" y="1097"/>
                <a:ext cx="48" cy="23"/>
              </a:xfrm>
              <a:custGeom>
                <a:avLst/>
                <a:gdLst>
                  <a:gd name="T0" fmla="*/ 38 w 48"/>
                  <a:gd name="T1" fmla="*/ 0 h 23"/>
                  <a:gd name="T2" fmla="*/ 0 w 48"/>
                  <a:gd name="T3" fmla="*/ 19 h 23"/>
                  <a:gd name="T4" fmla="*/ 7 w 48"/>
                  <a:gd name="T5" fmla="*/ 23 h 23"/>
                  <a:gd name="T6" fmla="*/ 48 w 48"/>
                  <a:gd name="T7" fmla="*/ 4 h 23"/>
                  <a:gd name="T8" fmla="*/ 38 w 48"/>
                  <a:gd name="T9" fmla="*/ 0 h 23"/>
                </a:gdLst>
                <a:ahLst/>
                <a:cxnLst>
                  <a:cxn ang="0">
                    <a:pos x="T0" y="T1"/>
                  </a:cxn>
                  <a:cxn ang="0">
                    <a:pos x="T2" y="T3"/>
                  </a:cxn>
                  <a:cxn ang="0">
                    <a:pos x="T4" y="T5"/>
                  </a:cxn>
                  <a:cxn ang="0">
                    <a:pos x="T6" y="T7"/>
                  </a:cxn>
                  <a:cxn ang="0">
                    <a:pos x="T8" y="T9"/>
                  </a:cxn>
                </a:cxnLst>
                <a:rect l="0" t="0" r="r" b="b"/>
                <a:pathLst>
                  <a:path w="48" h="23">
                    <a:moveTo>
                      <a:pt x="38" y="0"/>
                    </a:moveTo>
                    <a:lnTo>
                      <a:pt x="0" y="19"/>
                    </a:lnTo>
                    <a:lnTo>
                      <a:pt x="7" y="23"/>
                    </a:lnTo>
                    <a:lnTo>
                      <a:pt x="48" y="4"/>
                    </a:lnTo>
                    <a:lnTo>
                      <a:pt x="38"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5" name="Freeform 3964">
                <a:extLst>
                  <a:ext uri="{FF2B5EF4-FFF2-40B4-BE49-F238E27FC236}">
                    <a16:creationId xmlns:a16="http://schemas.microsoft.com/office/drawing/2014/main" id="{1BB9CEE0-8F67-420D-9F10-49C12B0C31DC}"/>
                  </a:ext>
                </a:extLst>
              </p:cNvPr>
              <p:cNvSpPr>
                <a:spLocks/>
              </p:cNvSpPr>
              <p:nvPr/>
            </p:nvSpPr>
            <p:spPr bwMode="auto">
              <a:xfrm>
                <a:off x="343" y="1097"/>
                <a:ext cx="48" cy="23"/>
              </a:xfrm>
              <a:custGeom>
                <a:avLst/>
                <a:gdLst>
                  <a:gd name="T0" fmla="*/ 38 w 48"/>
                  <a:gd name="T1" fmla="*/ 0 h 23"/>
                  <a:gd name="T2" fmla="*/ 0 w 48"/>
                  <a:gd name="T3" fmla="*/ 19 h 23"/>
                  <a:gd name="T4" fmla="*/ 7 w 48"/>
                  <a:gd name="T5" fmla="*/ 23 h 23"/>
                  <a:gd name="T6" fmla="*/ 48 w 48"/>
                  <a:gd name="T7" fmla="*/ 4 h 23"/>
                  <a:gd name="T8" fmla="*/ 38 w 48"/>
                  <a:gd name="T9" fmla="*/ 0 h 23"/>
                </a:gdLst>
                <a:ahLst/>
                <a:cxnLst>
                  <a:cxn ang="0">
                    <a:pos x="T0" y="T1"/>
                  </a:cxn>
                  <a:cxn ang="0">
                    <a:pos x="T2" y="T3"/>
                  </a:cxn>
                  <a:cxn ang="0">
                    <a:pos x="T4" y="T5"/>
                  </a:cxn>
                  <a:cxn ang="0">
                    <a:pos x="T6" y="T7"/>
                  </a:cxn>
                  <a:cxn ang="0">
                    <a:pos x="T8" y="T9"/>
                  </a:cxn>
                </a:cxnLst>
                <a:rect l="0" t="0" r="r" b="b"/>
                <a:pathLst>
                  <a:path w="48" h="23">
                    <a:moveTo>
                      <a:pt x="38" y="0"/>
                    </a:moveTo>
                    <a:lnTo>
                      <a:pt x="0" y="19"/>
                    </a:lnTo>
                    <a:lnTo>
                      <a:pt x="7" y="23"/>
                    </a:lnTo>
                    <a:lnTo>
                      <a:pt x="48" y="4"/>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552" name="Group 4166">
              <a:extLst>
                <a:ext uri="{FF2B5EF4-FFF2-40B4-BE49-F238E27FC236}">
                  <a16:creationId xmlns:a16="http://schemas.microsoft.com/office/drawing/2014/main" id="{440CFEB9-927D-494B-B343-B49CA0AF76A2}"/>
                </a:ext>
              </a:extLst>
            </p:cNvPr>
            <p:cNvGrpSpPr>
              <a:grpSpLocks/>
            </p:cNvGrpSpPr>
            <p:nvPr/>
          </p:nvGrpSpPr>
          <p:grpSpPr bwMode="auto">
            <a:xfrm>
              <a:off x="159" y="971"/>
              <a:ext cx="459" cy="1122"/>
              <a:chOff x="159" y="971"/>
              <a:chExt cx="459" cy="1122"/>
            </a:xfrm>
          </p:grpSpPr>
          <p:sp>
            <p:nvSpPr>
              <p:cNvPr id="5856" name="Freeform 3966">
                <a:extLst>
                  <a:ext uri="{FF2B5EF4-FFF2-40B4-BE49-F238E27FC236}">
                    <a16:creationId xmlns:a16="http://schemas.microsoft.com/office/drawing/2014/main" id="{B5A8A479-455C-4A2A-B8AE-B30402663EE3}"/>
                  </a:ext>
                </a:extLst>
              </p:cNvPr>
              <p:cNvSpPr>
                <a:spLocks/>
              </p:cNvSpPr>
              <p:nvPr/>
            </p:nvSpPr>
            <p:spPr bwMode="auto">
              <a:xfrm>
                <a:off x="381" y="1092"/>
                <a:ext cx="17" cy="9"/>
              </a:xfrm>
              <a:custGeom>
                <a:avLst/>
                <a:gdLst>
                  <a:gd name="T0" fmla="*/ 10 w 17"/>
                  <a:gd name="T1" fmla="*/ 0 h 9"/>
                  <a:gd name="T2" fmla="*/ 0 w 17"/>
                  <a:gd name="T3" fmla="*/ 5 h 9"/>
                  <a:gd name="T4" fmla="*/ 10 w 17"/>
                  <a:gd name="T5" fmla="*/ 9 h 9"/>
                  <a:gd name="T6" fmla="*/ 17 w 17"/>
                  <a:gd name="T7" fmla="*/ 5 h 9"/>
                  <a:gd name="T8" fmla="*/ 10 w 17"/>
                  <a:gd name="T9" fmla="*/ 0 h 9"/>
                </a:gdLst>
                <a:ahLst/>
                <a:cxnLst>
                  <a:cxn ang="0">
                    <a:pos x="T0" y="T1"/>
                  </a:cxn>
                  <a:cxn ang="0">
                    <a:pos x="T2" y="T3"/>
                  </a:cxn>
                  <a:cxn ang="0">
                    <a:pos x="T4" y="T5"/>
                  </a:cxn>
                  <a:cxn ang="0">
                    <a:pos x="T6" y="T7"/>
                  </a:cxn>
                  <a:cxn ang="0">
                    <a:pos x="T8" y="T9"/>
                  </a:cxn>
                </a:cxnLst>
                <a:rect l="0" t="0" r="r" b="b"/>
                <a:pathLst>
                  <a:path w="17" h="9">
                    <a:moveTo>
                      <a:pt x="10" y="0"/>
                    </a:moveTo>
                    <a:lnTo>
                      <a:pt x="0" y="5"/>
                    </a:lnTo>
                    <a:lnTo>
                      <a:pt x="10" y="9"/>
                    </a:lnTo>
                    <a:lnTo>
                      <a:pt x="17" y="5"/>
                    </a:lnTo>
                    <a:lnTo>
                      <a:pt x="10"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57" name="Freeform 3967">
                <a:extLst>
                  <a:ext uri="{FF2B5EF4-FFF2-40B4-BE49-F238E27FC236}">
                    <a16:creationId xmlns:a16="http://schemas.microsoft.com/office/drawing/2014/main" id="{2F17F622-62EC-4316-B321-D43F635B1ECE}"/>
                  </a:ext>
                </a:extLst>
              </p:cNvPr>
              <p:cNvSpPr>
                <a:spLocks/>
              </p:cNvSpPr>
              <p:nvPr/>
            </p:nvSpPr>
            <p:spPr bwMode="auto">
              <a:xfrm>
                <a:off x="381" y="1092"/>
                <a:ext cx="17" cy="9"/>
              </a:xfrm>
              <a:custGeom>
                <a:avLst/>
                <a:gdLst>
                  <a:gd name="T0" fmla="*/ 10 w 17"/>
                  <a:gd name="T1" fmla="*/ 0 h 9"/>
                  <a:gd name="T2" fmla="*/ 0 w 17"/>
                  <a:gd name="T3" fmla="*/ 5 h 9"/>
                  <a:gd name="T4" fmla="*/ 10 w 17"/>
                  <a:gd name="T5" fmla="*/ 9 h 9"/>
                  <a:gd name="T6" fmla="*/ 17 w 17"/>
                  <a:gd name="T7" fmla="*/ 5 h 9"/>
                  <a:gd name="T8" fmla="*/ 10 w 17"/>
                  <a:gd name="T9" fmla="*/ 0 h 9"/>
                </a:gdLst>
                <a:ahLst/>
                <a:cxnLst>
                  <a:cxn ang="0">
                    <a:pos x="T0" y="T1"/>
                  </a:cxn>
                  <a:cxn ang="0">
                    <a:pos x="T2" y="T3"/>
                  </a:cxn>
                  <a:cxn ang="0">
                    <a:pos x="T4" y="T5"/>
                  </a:cxn>
                  <a:cxn ang="0">
                    <a:pos x="T6" y="T7"/>
                  </a:cxn>
                  <a:cxn ang="0">
                    <a:pos x="T8" y="T9"/>
                  </a:cxn>
                </a:cxnLst>
                <a:rect l="0" t="0" r="r" b="b"/>
                <a:pathLst>
                  <a:path w="17" h="9">
                    <a:moveTo>
                      <a:pt x="10" y="0"/>
                    </a:moveTo>
                    <a:lnTo>
                      <a:pt x="0" y="5"/>
                    </a:lnTo>
                    <a:lnTo>
                      <a:pt x="10" y="9"/>
                    </a:lnTo>
                    <a:lnTo>
                      <a:pt x="17" y="5"/>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58" name="Freeform 3968">
                <a:extLst>
                  <a:ext uri="{FF2B5EF4-FFF2-40B4-BE49-F238E27FC236}">
                    <a16:creationId xmlns:a16="http://schemas.microsoft.com/office/drawing/2014/main" id="{91F39AE4-08ED-43CF-9F61-E0F121D4BE4A}"/>
                  </a:ext>
                </a:extLst>
              </p:cNvPr>
              <p:cNvSpPr>
                <a:spLocks/>
              </p:cNvSpPr>
              <p:nvPr/>
            </p:nvSpPr>
            <p:spPr bwMode="auto">
              <a:xfrm>
                <a:off x="333" y="1116"/>
                <a:ext cx="17" cy="9"/>
              </a:xfrm>
              <a:custGeom>
                <a:avLst/>
                <a:gdLst>
                  <a:gd name="T0" fmla="*/ 17 w 17"/>
                  <a:gd name="T1" fmla="*/ 4 h 9"/>
                  <a:gd name="T2" fmla="*/ 10 w 17"/>
                  <a:gd name="T3" fmla="*/ 0 h 9"/>
                  <a:gd name="T4" fmla="*/ 0 w 17"/>
                  <a:gd name="T5" fmla="*/ 4 h 9"/>
                  <a:gd name="T6" fmla="*/ 10 w 17"/>
                  <a:gd name="T7" fmla="*/ 9 h 9"/>
                  <a:gd name="T8" fmla="*/ 17 w 17"/>
                  <a:gd name="T9" fmla="*/ 4 h 9"/>
                </a:gdLst>
                <a:ahLst/>
                <a:cxnLst>
                  <a:cxn ang="0">
                    <a:pos x="T0" y="T1"/>
                  </a:cxn>
                  <a:cxn ang="0">
                    <a:pos x="T2" y="T3"/>
                  </a:cxn>
                  <a:cxn ang="0">
                    <a:pos x="T4" y="T5"/>
                  </a:cxn>
                  <a:cxn ang="0">
                    <a:pos x="T6" y="T7"/>
                  </a:cxn>
                  <a:cxn ang="0">
                    <a:pos x="T8" y="T9"/>
                  </a:cxn>
                </a:cxnLst>
                <a:rect l="0" t="0" r="r" b="b"/>
                <a:pathLst>
                  <a:path w="17" h="9">
                    <a:moveTo>
                      <a:pt x="17" y="4"/>
                    </a:moveTo>
                    <a:lnTo>
                      <a:pt x="10" y="0"/>
                    </a:lnTo>
                    <a:lnTo>
                      <a:pt x="0" y="4"/>
                    </a:lnTo>
                    <a:lnTo>
                      <a:pt x="10" y="9"/>
                    </a:lnTo>
                    <a:lnTo>
                      <a:pt x="17" y="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59" name="Freeform 3969">
                <a:extLst>
                  <a:ext uri="{FF2B5EF4-FFF2-40B4-BE49-F238E27FC236}">
                    <a16:creationId xmlns:a16="http://schemas.microsoft.com/office/drawing/2014/main" id="{ED6EB545-B847-439B-AB36-F882A666985A}"/>
                  </a:ext>
                </a:extLst>
              </p:cNvPr>
              <p:cNvSpPr>
                <a:spLocks/>
              </p:cNvSpPr>
              <p:nvPr/>
            </p:nvSpPr>
            <p:spPr bwMode="auto">
              <a:xfrm>
                <a:off x="333" y="1116"/>
                <a:ext cx="17" cy="9"/>
              </a:xfrm>
              <a:custGeom>
                <a:avLst/>
                <a:gdLst>
                  <a:gd name="T0" fmla="*/ 17 w 17"/>
                  <a:gd name="T1" fmla="*/ 4 h 9"/>
                  <a:gd name="T2" fmla="*/ 10 w 17"/>
                  <a:gd name="T3" fmla="*/ 0 h 9"/>
                  <a:gd name="T4" fmla="*/ 0 w 17"/>
                  <a:gd name="T5" fmla="*/ 4 h 9"/>
                  <a:gd name="T6" fmla="*/ 10 w 17"/>
                  <a:gd name="T7" fmla="*/ 9 h 9"/>
                  <a:gd name="T8" fmla="*/ 17 w 17"/>
                  <a:gd name="T9" fmla="*/ 4 h 9"/>
                </a:gdLst>
                <a:ahLst/>
                <a:cxnLst>
                  <a:cxn ang="0">
                    <a:pos x="T0" y="T1"/>
                  </a:cxn>
                  <a:cxn ang="0">
                    <a:pos x="T2" y="T3"/>
                  </a:cxn>
                  <a:cxn ang="0">
                    <a:pos x="T4" y="T5"/>
                  </a:cxn>
                  <a:cxn ang="0">
                    <a:pos x="T6" y="T7"/>
                  </a:cxn>
                  <a:cxn ang="0">
                    <a:pos x="T8" y="T9"/>
                  </a:cxn>
                </a:cxnLst>
                <a:rect l="0" t="0" r="r" b="b"/>
                <a:pathLst>
                  <a:path w="17" h="9">
                    <a:moveTo>
                      <a:pt x="17" y="4"/>
                    </a:moveTo>
                    <a:lnTo>
                      <a:pt x="10" y="0"/>
                    </a:lnTo>
                    <a:lnTo>
                      <a:pt x="0" y="4"/>
                    </a:lnTo>
                    <a:lnTo>
                      <a:pt x="10" y="9"/>
                    </a:lnTo>
                    <a:lnTo>
                      <a:pt x="1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60" name="Freeform 3970">
                <a:extLst>
                  <a:ext uri="{FF2B5EF4-FFF2-40B4-BE49-F238E27FC236}">
                    <a16:creationId xmlns:a16="http://schemas.microsoft.com/office/drawing/2014/main" id="{37E04CB5-74EC-4E81-BA72-856618E1CB50}"/>
                  </a:ext>
                </a:extLst>
              </p:cNvPr>
              <p:cNvSpPr>
                <a:spLocks/>
              </p:cNvSpPr>
              <p:nvPr/>
            </p:nvSpPr>
            <p:spPr bwMode="auto">
              <a:xfrm>
                <a:off x="479" y="1042"/>
                <a:ext cx="19" cy="9"/>
              </a:xfrm>
              <a:custGeom>
                <a:avLst/>
                <a:gdLst>
                  <a:gd name="T0" fmla="*/ 10 w 19"/>
                  <a:gd name="T1" fmla="*/ 9 h 9"/>
                  <a:gd name="T2" fmla="*/ 19 w 19"/>
                  <a:gd name="T3" fmla="*/ 5 h 9"/>
                  <a:gd name="T4" fmla="*/ 10 w 19"/>
                  <a:gd name="T5" fmla="*/ 0 h 9"/>
                  <a:gd name="T6" fmla="*/ 0 w 19"/>
                  <a:gd name="T7" fmla="*/ 5 h 9"/>
                  <a:gd name="T8" fmla="*/ 10 w 19"/>
                  <a:gd name="T9" fmla="*/ 9 h 9"/>
                </a:gdLst>
                <a:ahLst/>
                <a:cxnLst>
                  <a:cxn ang="0">
                    <a:pos x="T0" y="T1"/>
                  </a:cxn>
                  <a:cxn ang="0">
                    <a:pos x="T2" y="T3"/>
                  </a:cxn>
                  <a:cxn ang="0">
                    <a:pos x="T4" y="T5"/>
                  </a:cxn>
                  <a:cxn ang="0">
                    <a:pos x="T6" y="T7"/>
                  </a:cxn>
                  <a:cxn ang="0">
                    <a:pos x="T8" y="T9"/>
                  </a:cxn>
                </a:cxnLst>
                <a:rect l="0" t="0" r="r" b="b"/>
                <a:pathLst>
                  <a:path w="19" h="9">
                    <a:moveTo>
                      <a:pt x="10" y="9"/>
                    </a:moveTo>
                    <a:lnTo>
                      <a:pt x="19" y="5"/>
                    </a:lnTo>
                    <a:lnTo>
                      <a:pt x="10" y="0"/>
                    </a:lnTo>
                    <a:lnTo>
                      <a:pt x="0" y="5"/>
                    </a:lnTo>
                    <a:lnTo>
                      <a:pt x="10" y="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61" name="Freeform 3971">
                <a:extLst>
                  <a:ext uri="{FF2B5EF4-FFF2-40B4-BE49-F238E27FC236}">
                    <a16:creationId xmlns:a16="http://schemas.microsoft.com/office/drawing/2014/main" id="{E381CA1C-AB35-47C1-8850-EB16E3E88257}"/>
                  </a:ext>
                </a:extLst>
              </p:cNvPr>
              <p:cNvSpPr>
                <a:spLocks/>
              </p:cNvSpPr>
              <p:nvPr/>
            </p:nvSpPr>
            <p:spPr bwMode="auto">
              <a:xfrm>
                <a:off x="479" y="1042"/>
                <a:ext cx="19" cy="9"/>
              </a:xfrm>
              <a:custGeom>
                <a:avLst/>
                <a:gdLst>
                  <a:gd name="T0" fmla="*/ 10 w 19"/>
                  <a:gd name="T1" fmla="*/ 9 h 9"/>
                  <a:gd name="T2" fmla="*/ 19 w 19"/>
                  <a:gd name="T3" fmla="*/ 5 h 9"/>
                  <a:gd name="T4" fmla="*/ 10 w 19"/>
                  <a:gd name="T5" fmla="*/ 0 h 9"/>
                  <a:gd name="T6" fmla="*/ 0 w 19"/>
                  <a:gd name="T7" fmla="*/ 5 h 9"/>
                  <a:gd name="T8" fmla="*/ 10 w 19"/>
                  <a:gd name="T9" fmla="*/ 9 h 9"/>
                </a:gdLst>
                <a:ahLst/>
                <a:cxnLst>
                  <a:cxn ang="0">
                    <a:pos x="T0" y="T1"/>
                  </a:cxn>
                  <a:cxn ang="0">
                    <a:pos x="T2" y="T3"/>
                  </a:cxn>
                  <a:cxn ang="0">
                    <a:pos x="T4" y="T5"/>
                  </a:cxn>
                  <a:cxn ang="0">
                    <a:pos x="T6" y="T7"/>
                  </a:cxn>
                  <a:cxn ang="0">
                    <a:pos x="T8" y="T9"/>
                  </a:cxn>
                </a:cxnLst>
                <a:rect l="0" t="0" r="r" b="b"/>
                <a:pathLst>
                  <a:path w="19" h="9">
                    <a:moveTo>
                      <a:pt x="10" y="9"/>
                    </a:moveTo>
                    <a:lnTo>
                      <a:pt x="19" y="5"/>
                    </a:lnTo>
                    <a:lnTo>
                      <a:pt x="10" y="0"/>
                    </a:lnTo>
                    <a:lnTo>
                      <a:pt x="0" y="5"/>
                    </a:lnTo>
                    <a:lnTo>
                      <a:pt x="1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62" name="Freeform 3972">
                <a:extLst>
                  <a:ext uri="{FF2B5EF4-FFF2-40B4-BE49-F238E27FC236}">
                    <a16:creationId xmlns:a16="http://schemas.microsoft.com/office/drawing/2014/main" id="{3A33B30F-10F2-4D21-BDC5-C60601181A85}"/>
                  </a:ext>
                </a:extLst>
              </p:cNvPr>
              <p:cNvSpPr>
                <a:spLocks/>
              </p:cNvSpPr>
              <p:nvPr/>
            </p:nvSpPr>
            <p:spPr bwMode="auto">
              <a:xfrm>
                <a:off x="431" y="1066"/>
                <a:ext cx="19" cy="9"/>
              </a:xfrm>
              <a:custGeom>
                <a:avLst/>
                <a:gdLst>
                  <a:gd name="T0" fmla="*/ 0 w 19"/>
                  <a:gd name="T1" fmla="*/ 4 h 9"/>
                  <a:gd name="T2" fmla="*/ 10 w 19"/>
                  <a:gd name="T3" fmla="*/ 9 h 9"/>
                  <a:gd name="T4" fmla="*/ 19 w 19"/>
                  <a:gd name="T5" fmla="*/ 4 h 9"/>
                  <a:gd name="T6" fmla="*/ 10 w 19"/>
                  <a:gd name="T7" fmla="*/ 0 h 9"/>
                  <a:gd name="T8" fmla="*/ 0 w 19"/>
                  <a:gd name="T9" fmla="*/ 4 h 9"/>
                </a:gdLst>
                <a:ahLst/>
                <a:cxnLst>
                  <a:cxn ang="0">
                    <a:pos x="T0" y="T1"/>
                  </a:cxn>
                  <a:cxn ang="0">
                    <a:pos x="T2" y="T3"/>
                  </a:cxn>
                  <a:cxn ang="0">
                    <a:pos x="T4" y="T5"/>
                  </a:cxn>
                  <a:cxn ang="0">
                    <a:pos x="T6" y="T7"/>
                  </a:cxn>
                  <a:cxn ang="0">
                    <a:pos x="T8" y="T9"/>
                  </a:cxn>
                </a:cxnLst>
                <a:rect l="0" t="0" r="r" b="b"/>
                <a:pathLst>
                  <a:path w="19" h="9">
                    <a:moveTo>
                      <a:pt x="0" y="4"/>
                    </a:moveTo>
                    <a:lnTo>
                      <a:pt x="10" y="9"/>
                    </a:lnTo>
                    <a:lnTo>
                      <a:pt x="19" y="4"/>
                    </a:lnTo>
                    <a:lnTo>
                      <a:pt x="10" y="0"/>
                    </a:lnTo>
                    <a:lnTo>
                      <a:pt x="0" y="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63" name="Freeform 3973">
                <a:extLst>
                  <a:ext uri="{FF2B5EF4-FFF2-40B4-BE49-F238E27FC236}">
                    <a16:creationId xmlns:a16="http://schemas.microsoft.com/office/drawing/2014/main" id="{5C866C3A-1394-4DF9-820E-D8CD72227CB5}"/>
                  </a:ext>
                </a:extLst>
              </p:cNvPr>
              <p:cNvSpPr>
                <a:spLocks/>
              </p:cNvSpPr>
              <p:nvPr/>
            </p:nvSpPr>
            <p:spPr bwMode="auto">
              <a:xfrm>
                <a:off x="431" y="1066"/>
                <a:ext cx="19" cy="9"/>
              </a:xfrm>
              <a:custGeom>
                <a:avLst/>
                <a:gdLst>
                  <a:gd name="T0" fmla="*/ 0 w 19"/>
                  <a:gd name="T1" fmla="*/ 4 h 9"/>
                  <a:gd name="T2" fmla="*/ 10 w 19"/>
                  <a:gd name="T3" fmla="*/ 9 h 9"/>
                  <a:gd name="T4" fmla="*/ 19 w 19"/>
                  <a:gd name="T5" fmla="*/ 4 h 9"/>
                  <a:gd name="T6" fmla="*/ 10 w 19"/>
                  <a:gd name="T7" fmla="*/ 0 h 9"/>
                  <a:gd name="T8" fmla="*/ 0 w 19"/>
                  <a:gd name="T9" fmla="*/ 4 h 9"/>
                </a:gdLst>
                <a:ahLst/>
                <a:cxnLst>
                  <a:cxn ang="0">
                    <a:pos x="T0" y="T1"/>
                  </a:cxn>
                  <a:cxn ang="0">
                    <a:pos x="T2" y="T3"/>
                  </a:cxn>
                  <a:cxn ang="0">
                    <a:pos x="T4" y="T5"/>
                  </a:cxn>
                  <a:cxn ang="0">
                    <a:pos x="T6" y="T7"/>
                  </a:cxn>
                  <a:cxn ang="0">
                    <a:pos x="T8" y="T9"/>
                  </a:cxn>
                </a:cxnLst>
                <a:rect l="0" t="0" r="r" b="b"/>
                <a:pathLst>
                  <a:path w="19" h="9">
                    <a:moveTo>
                      <a:pt x="0" y="4"/>
                    </a:moveTo>
                    <a:lnTo>
                      <a:pt x="10" y="9"/>
                    </a:lnTo>
                    <a:lnTo>
                      <a:pt x="19" y="4"/>
                    </a:lnTo>
                    <a:lnTo>
                      <a:pt x="10" y="0"/>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64" name="Freeform 3974">
                <a:extLst>
                  <a:ext uri="{FF2B5EF4-FFF2-40B4-BE49-F238E27FC236}">
                    <a16:creationId xmlns:a16="http://schemas.microsoft.com/office/drawing/2014/main" id="{F2C49525-B20F-4B9A-B76B-625DF5CC8ED2}"/>
                  </a:ext>
                </a:extLst>
              </p:cNvPr>
              <p:cNvSpPr>
                <a:spLocks/>
              </p:cNvSpPr>
              <p:nvPr/>
            </p:nvSpPr>
            <p:spPr bwMode="auto">
              <a:xfrm>
                <a:off x="584" y="992"/>
                <a:ext cx="17" cy="7"/>
              </a:xfrm>
              <a:custGeom>
                <a:avLst/>
                <a:gdLst>
                  <a:gd name="T0" fmla="*/ 17 w 17"/>
                  <a:gd name="T1" fmla="*/ 2 h 7"/>
                  <a:gd name="T2" fmla="*/ 7 w 17"/>
                  <a:gd name="T3" fmla="*/ 0 h 7"/>
                  <a:gd name="T4" fmla="*/ 0 w 17"/>
                  <a:gd name="T5" fmla="*/ 2 h 7"/>
                  <a:gd name="T6" fmla="*/ 7 w 17"/>
                  <a:gd name="T7" fmla="*/ 7 h 7"/>
                  <a:gd name="T8" fmla="*/ 17 w 17"/>
                  <a:gd name="T9" fmla="*/ 2 h 7"/>
                </a:gdLst>
                <a:ahLst/>
                <a:cxnLst>
                  <a:cxn ang="0">
                    <a:pos x="T0" y="T1"/>
                  </a:cxn>
                  <a:cxn ang="0">
                    <a:pos x="T2" y="T3"/>
                  </a:cxn>
                  <a:cxn ang="0">
                    <a:pos x="T4" y="T5"/>
                  </a:cxn>
                  <a:cxn ang="0">
                    <a:pos x="T6" y="T7"/>
                  </a:cxn>
                  <a:cxn ang="0">
                    <a:pos x="T8" y="T9"/>
                  </a:cxn>
                </a:cxnLst>
                <a:rect l="0" t="0" r="r" b="b"/>
                <a:pathLst>
                  <a:path w="17" h="7">
                    <a:moveTo>
                      <a:pt x="17" y="2"/>
                    </a:moveTo>
                    <a:lnTo>
                      <a:pt x="7" y="0"/>
                    </a:lnTo>
                    <a:lnTo>
                      <a:pt x="0" y="2"/>
                    </a:lnTo>
                    <a:lnTo>
                      <a:pt x="7" y="7"/>
                    </a:lnTo>
                    <a:lnTo>
                      <a:pt x="17" y="2"/>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65" name="Freeform 3975">
                <a:extLst>
                  <a:ext uri="{FF2B5EF4-FFF2-40B4-BE49-F238E27FC236}">
                    <a16:creationId xmlns:a16="http://schemas.microsoft.com/office/drawing/2014/main" id="{0AFBC9CC-4B7E-4BC6-BC2F-D4ADEFAFE8EE}"/>
                  </a:ext>
                </a:extLst>
              </p:cNvPr>
              <p:cNvSpPr>
                <a:spLocks/>
              </p:cNvSpPr>
              <p:nvPr/>
            </p:nvSpPr>
            <p:spPr bwMode="auto">
              <a:xfrm>
                <a:off x="534" y="1016"/>
                <a:ext cx="17" cy="9"/>
              </a:xfrm>
              <a:custGeom>
                <a:avLst/>
                <a:gdLst>
                  <a:gd name="T0" fmla="*/ 7 w 17"/>
                  <a:gd name="T1" fmla="*/ 9 h 9"/>
                  <a:gd name="T2" fmla="*/ 17 w 17"/>
                  <a:gd name="T3" fmla="*/ 5 h 9"/>
                  <a:gd name="T4" fmla="*/ 7 w 17"/>
                  <a:gd name="T5" fmla="*/ 0 h 9"/>
                  <a:gd name="T6" fmla="*/ 0 w 17"/>
                  <a:gd name="T7" fmla="*/ 5 h 9"/>
                  <a:gd name="T8" fmla="*/ 7 w 17"/>
                  <a:gd name="T9" fmla="*/ 9 h 9"/>
                </a:gdLst>
                <a:ahLst/>
                <a:cxnLst>
                  <a:cxn ang="0">
                    <a:pos x="T0" y="T1"/>
                  </a:cxn>
                  <a:cxn ang="0">
                    <a:pos x="T2" y="T3"/>
                  </a:cxn>
                  <a:cxn ang="0">
                    <a:pos x="T4" y="T5"/>
                  </a:cxn>
                  <a:cxn ang="0">
                    <a:pos x="T6" y="T7"/>
                  </a:cxn>
                  <a:cxn ang="0">
                    <a:pos x="T8" y="T9"/>
                  </a:cxn>
                </a:cxnLst>
                <a:rect l="0" t="0" r="r" b="b"/>
                <a:pathLst>
                  <a:path w="17" h="9">
                    <a:moveTo>
                      <a:pt x="7" y="9"/>
                    </a:moveTo>
                    <a:lnTo>
                      <a:pt x="17" y="5"/>
                    </a:lnTo>
                    <a:lnTo>
                      <a:pt x="7" y="0"/>
                    </a:lnTo>
                    <a:lnTo>
                      <a:pt x="0" y="5"/>
                    </a:lnTo>
                    <a:lnTo>
                      <a:pt x="7" y="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66" name="Freeform 3976">
                <a:extLst>
                  <a:ext uri="{FF2B5EF4-FFF2-40B4-BE49-F238E27FC236}">
                    <a16:creationId xmlns:a16="http://schemas.microsoft.com/office/drawing/2014/main" id="{D73B4969-BE74-4C32-9BB9-753D649B4022}"/>
                  </a:ext>
                </a:extLst>
              </p:cNvPr>
              <p:cNvSpPr>
                <a:spLocks/>
              </p:cNvSpPr>
              <p:nvPr/>
            </p:nvSpPr>
            <p:spPr bwMode="auto">
              <a:xfrm>
                <a:off x="187" y="1192"/>
                <a:ext cx="12" cy="9"/>
              </a:xfrm>
              <a:custGeom>
                <a:avLst/>
                <a:gdLst>
                  <a:gd name="T0" fmla="*/ 3 w 12"/>
                  <a:gd name="T1" fmla="*/ 0 h 9"/>
                  <a:gd name="T2" fmla="*/ 0 w 12"/>
                  <a:gd name="T3" fmla="*/ 2 h 9"/>
                  <a:gd name="T4" fmla="*/ 0 w 12"/>
                  <a:gd name="T5" fmla="*/ 7 h 9"/>
                  <a:gd name="T6" fmla="*/ 3 w 12"/>
                  <a:gd name="T7" fmla="*/ 9 h 9"/>
                  <a:gd name="T8" fmla="*/ 12 w 12"/>
                  <a:gd name="T9" fmla="*/ 5 h 9"/>
                  <a:gd name="T10" fmla="*/ 3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3" y="0"/>
                    </a:moveTo>
                    <a:lnTo>
                      <a:pt x="0" y="2"/>
                    </a:lnTo>
                    <a:lnTo>
                      <a:pt x="0" y="7"/>
                    </a:lnTo>
                    <a:lnTo>
                      <a:pt x="3" y="9"/>
                    </a:lnTo>
                    <a:lnTo>
                      <a:pt x="12" y="5"/>
                    </a:lnTo>
                    <a:lnTo>
                      <a:pt x="3"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67" name="Freeform 3977">
                <a:extLst>
                  <a:ext uri="{FF2B5EF4-FFF2-40B4-BE49-F238E27FC236}">
                    <a16:creationId xmlns:a16="http://schemas.microsoft.com/office/drawing/2014/main" id="{51EF596F-01E9-4032-9E22-127A4F3384FE}"/>
                  </a:ext>
                </a:extLst>
              </p:cNvPr>
              <p:cNvSpPr>
                <a:spLocks/>
              </p:cNvSpPr>
              <p:nvPr/>
            </p:nvSpPr>
            <p:spPr bwMode="auto">
              <a:xfrm>
                <a:off x="281" y="1142"/>
                <a:ext cx="16" cy="9"/>
              </a:xfrm>
              <a:custGeom>
                <a:avLst/>
                <a:gdLst>
                  <a:gd name="T0" fmla="*/ 9 w 16"/>
                  <a:gd name="T1" fmla="*/ 0 h 9"/>
                  <a:gd name="T2" fmla="*/ 0 w 16"/>
                  <a:gd name="T3" fmla="*/ 5 h 9"/>
                  <a:gd name="T4" fmla="*/ 9 w 16"/>
                  <a:gd name="T5" fmla="*/ 9 h 9"/>
                  <a:gd name="T6" fmla="*/ 16 w 16"/>
                  <a:gd name="T7" fmla="*/ 5 h 9"/>
                  <a:gd name="T8" fmla="*/ 9 w 16"/>
                  <a:gd name="T9" fmla="*/ 0 h 9"/>
                </a:gdLst>
                <a:ahLst/>
                <a:cxnLst>
                  <a:cxn ang="0">
                    <a:pos x="T0" y="T1"/>
                  </a:cxn>
                  <a:cxn ang="0">
                    <a:pos x="T2" y="T3"/>
                  </a:cxn>
                  <a:cxn ang="0">
                    <a:pos x="T4" y="T5"/>
                  </a:cxn>
                  <a:cxn ang="0">
                    <a:pos x="T6" y="T7"/>
                  </a:cxn>
                  <a:cxn ang="0">
                    <a:pos x="T8" y="T9"/>
                  </a:cxn>
                </a:cxnLst>
                <a:rect l="0" t="0" r="r" b="b"/>
                <a:pathLst>
                  <a:path w="16" h="9">
                    <a:moveTo>
                      <a:pt x="9" y="0"/>
                    </a:moveTo>
                    <a:lnTo>
                      <a:pt x="0" y="5"/>
                    </a:lnTo>
                    <a:lnTo>
                      <a:pt x="9" y="9"/>
                    </a:lnTo>
                    <a:lnTo>
                      <a:pt x="16" y="5"/>
                    </a:lnTo>
                    <a:lnTo>
                      <a:pt x="9"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68" name="Freeform 3978">
                <a:extLst>
                  <a:ext uri="{FF2B5EF4-FFF2-40B4-BE49-F238E27FC236}">
                    <a16:creationId xmlns:a16="http://schemas.microsoft.com/office/drawing/2014/main" id="{1E0DD28A-E3B6-40ED-884A-BF98F0DCF22C}"/>
                  </a:ext>
                </a:extLst>
              </p:cNvPr>
              <p:cNvSpPr>
                <a:spLocks/>
              </p:cNvSpPr>
              <p:nvPr/>
            </p:nvSpPr>
            <p:spPr bwMode="auto">
              <a:xfrm>
                <a:off x="281" y="1142"/>
                <a:ext cx="16" cy="9"/>
              </a:xfrm>
              <a:custGeom>
                <a:avLst/>
                <a:gdLst>
                  <a:gd name="T0" fmla="*/ 9 w 16"/>
                  <a:gd name="T1" fmla="*/ 0 h 9"/>
                  <a:gd name="T2" fmla="*/ 0 w 16"/>
                  <a:gd name="T3" fmla="*/ 5 h 9"/>
                  <a:gd name="T4" fmla="*/ 9 w 16"/>
                  <a:gd name="T5" fmla="*/ 9 h 9"/>
                  <a:gd name="T6" fmla="*/ 16 w 16"/>
                  <a:gd name="T7" fmla="*/ 5 h 9"/>
                  <a:gd name="T8" fmla="*/ 9 w 16"/>
                  <a:gd name="T9" fmla="*/ 0 h 9"/>
                </a:gdLst>
                <a:ahLst/>
                <a:cxnLst>
                  <a:cxn ang="0">
                    <a:pos x="T0" y="T1"/>
                  </a:cxn>
                  <a:cxn ang="0">
                    <a:pos x="T2" y="T3"/>
                  </a:cxn>
                  <a:cxn ang="0">
                    <a:pos x="T4" y="T5"/>
                  </a:cxn>
                  <a:cxn ang="0">
                    <a:pos x="T6" y="T7"/>
                  </a:cxn>
                  <a:cxn ang="0">
                    <a:pos x="T8" y="T9"/>
                  </a:cxn>
                </a:cxnLst>
                <a:rect l="0" t="0" r="r" b="b"/>
                <a:pathLst>
                  <a:path w="16" h="9">
                    <a:moveTo>
                      <a:pt x="9" y="0"/>
                    </a:moveTo>
                    <a:lnTo>
                      <a:pt x="0" y="5"/>
                    </a:lnTo>
                    <a:lnTo>
                      <a:pt x="9" y="9"/>
                    </a:lnTo>
                    <a:lnTo>
                      <a:pt x="16" y="5"/>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69" name="Freeform 3979">
                <a:extLst>
                  <a:ext uri="{FF2B5EF4-FFF2-40B4-BE49-F238E27FC236}">
                    <a16:creationId xmlns:a16="http://schemas.microsoft.com/office/drawing/2014/main" id="{C95E5C1C-E19D-4F0A-BBD4-D9270135DBA5}"/>
                  </a:ext>
                </a:extLst>
              </p:cNvPr>
              <p:cNvSpPr>
                <a:spLocks/>
              </p:cNvSpPr>
              <p:nvPr/>
            </p:nvSpPr>
            <p:spPr bwMode="auto">
              <a:xfrm>
                <a:off x="235" y="1166"/>
                <a:ext cx="17" cy="9"/>
              </a:xfrm>
              <a:custGeom>
                <a:avLst/>
                <a:gdLst>
                  <a:gd name="T0" fmla="*/ 17 w 17"/>
                  <a:gd name="T1" fmla="*/ 4 h 9"/>
                  <a:gd name="T2" fmla="*/ 7 w 17"/>
                  <a:gd name="T3" fmla="*/ 0 h 9"/>
                  <a:gd name="T4" fmla="*/ 0 w 17"/>
                  <a:gd name="T5" fmla="*/ 4 h 9"/>
                  <a:gd name="T6" fmla="*/ 7 w 17"/>
                  <a:gd name="T7" fmla="*/ 9 h 9"/>
                  <a:gd name="T8" fmla="*/ 17 w 17"/>
                  <a:gd name="T9" fmla="*/ 4 h 9"/>
                </a:gdLst>
                <a:ahLst/>
                <a:cxnLst>
                  <a:cxn ang="0">
                    <a:pos x="T0" y="T1"/>
                  </a:cxn>
                  <a:cxn ang="0">
                    <a:pos x="T2" y="T3"/>
                  </a:cxn>
                  <a:cxn ang="0">
                    <a:pos x="T4" y="T5"/>
                  </a:cxn>
                  <a:cxn ang="0">
                    <a:pos x="T6" y="T7"/>
                  </a:cxn>
                  <a:cxn ang="0">
                    <a:pos x="T8" y="T9"/>
                  </a:cxn>
                </a:cxnLst>
                <a:rect l="0" t="0" r="r" b="b"/>
                <a:pathLst>
                  <a:path w="17" h="9">
                    <a:moveTo>
                      <a:pt x="17" y="4"/>
                    </a:moveTo>
                    <a:lnTo>
                      <a:pt x="7" y="0"/>
                    </a:lnTo>
                    <a:lnTo>
                      <a:pt x="0" y="4"/>
                    </a:lnTo>
                    <a:lnTo>
                      <a:pt x="7" y="9"/>
                    </a:lnTo>
                    <a:lnTo>
                      <a:pt x="17" y="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70" name="Freeform 3980">
                <a:extLst>
                  <a:ext uri="{FF2B5EF4-FFF2-40B4-BE49-F238E27FC236}">
                    <a16:creationId xmlns:a16="http://schemas.microsoft.com/office/drawing/2014/main" id="{9CF4C230-4634-4BAA-AEBA-3FFD1A17FC0D}"/>
                  </a:ext>
                </a:extLst>
              </p:cNvPr>
              <p:cNvSpPr>
                <a:spLocks/>
              </p:cNvSpPr>
              <p:nvPr/>
            </p:nvSpPr>
            <p:spPr bwMode="auto">
              <a:xfrm>
                <a:off x="536" y="1044"/>
                <a:ext cx="53" cy="26"/>
              </a:xfrm>
              <a:custGeom>
                <a:avLst/>
                <a:gdLst>
                  <a:gd name="T0" fmla="*/ 0 w 53"/>
                  <a:gd name="T1" fmla="*/ 24 h 26"/>
                  <a:gd name="T2" fmla="*/ 8 w 53"/>
                  <a:gd name="T3" fmla="*/ 26 h 26"/>
                  <a:gd name="T4" fmla="*/ 53 w 53"/>
                  <a:gd name="T5" fmla="*/ 5 h 26"/>
                  <a:gd name="T6" fmla="*/ 46 w 53"/>
                  <a:gd name="T7" fmla="*/ 0 h 26"/>
                  <a:gd name="T8" fmla="*/ 0 w 53"/>
                  <a:gd name="T9" fmla="*/ 24 h 26"/>
                </a:gdLst>
                <a:ahLst/>
                <a:cxnLst>
                  <a:cxn ang="0">
                    <a:pos x="T0" y="T1"/>
                  </a:cxn>
                  <a:cxn ang="0">
                    <a:pos x="T2" y="T3"/>
                  </a:cxn>
                  <a:cxn ang="0">
                    <a:pos x="T4" y="T5"/>
                  </a:cxn>
                  <a:cxn ang="0">
                    <a:pos x="T6" y="T7"/>
                  </a:cxn>
                  <a:cxn ang="0">
                    <a:pos x="T8" y="T9"/>
                  </a:cxn>
                </a:cxnLst>
                <a:rect l="0" t="0" r="r" b="b"/>
                <a:pathLst>
                  <a:path w="53" h="26">
                    <a:moveTo>
                      <a:pt x="0" y="24"/>
                    </a:moveTo>
                    <a:lnTo>
                      <a:pt x="8" y="26"/>
                    </a:lnTo>
                    <a:lnTo>
                      <a:pt x="53" y="5"/>
                    </a:lnTo>
                    <a:lnTo>
                      <a:pt x="46" y="0"/>
                    </a:lnTo>
                    <a:lnTo>
                      <a:pt x="0" y="2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71" name="Freeform 3981">
                <a:extLst>
                  <a:ext uri="{FF2B5EF4-FFF2-40B4-BE49-F238E27FC236}">
                    <a16:creationId xmlns:a16="http://schemas.microsoft.com/office/drawing/2014/main" id="{ADCEE16E-48A0-494B-8890-E88CEB68D4D1}"/>
                  </a:ext>
                </a:extLst>
              </p:cNvPr>
              <p:cNvSpPr>
                <a:spLocks/>
              </p:cNvSpPr>
              <p:nvPr/>
            </p:nvSpPr>
            <p:spPr bwMode="auto">
              <a:xfrm>
                <a:off x="489" y="1070"/>
                <a:ext cx="47" cy="27"/>
              </a:xfrm>
              <a:custGeom>
                <a:avLst/>
                <a:gdLst>
                  <a:gd name="T0" fmla="*/ 7 w 47"/>
                  <a:gd name="T1" fmla="*/ 27 h 27"/>
                  <a:gd name="T2" fmla="*/ 47 w 47"/>
                  <a:gd name="T3" fmla="*/ 5 h 27"/>
                  <a:gd name="T4" fmla="*/ 38 w 47"/>
                  <a:gd name="T5" fmla="*/ 0 h 27"/>
                  <a:gd name="T6" fmla="*/ 0 w 47"/>
                  <a:gd name="T7" fmla="*/ 22 h 27"/>
                  <a:gd name="T8" fmla="*/ 7 w 47"/>
                  <a:gd name="T9" fmla="*/ 27 h 27"/>
                </a:gdLst>
                <a:ahLst/>
                <a:cxnLst>
                  <a:cxn ang="0">
                    <a:pos x="T0" y="T1"/>
                  </a:cxn>
                  <a:cxn ang="0">
                    <a:pos x="T2" y="T3"/>
                  </a:cxn>
                  <a:cxn ang="0">
                    <a:pos x="T4" y="T5"/>
                  </a:cxn>
                  <a:cxn ang="0">
                    <a:pos x="T6" y="T7"/>
                  </a:cxn>
                  <a:cxn ang="0">
                    <a:pos x="T8" y="T9"/>
                  </a:cxn>
                </a:cxnLst>
                <a:rect l="0" t="0" r="r" b="b"/>
                <a:pathLst>
                  <a:path w="47" h="27">
                    <a:moveTo>
                      <a:pt x="7" y="27"/>
                    </a:moveTo>
                    <a:lnTo>
                      <a:pt x="47" y="5"/>
                    </a:lnTo>
                    <a:lnTo>
                      <a:pt x="38" y="0"/>
                    </a:lnTo>
                    <a:lnTo>
                      <a:pt x="0" y="22"/>
                    </a:lnTo>
                    <a:lnTo>
                      <a:pt x="7" y="27"/>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72" name="Freeform 3982">
                <a:extLst>
                  <a:ext uri="{FF2B5EF4-FFF2-40B4-BE49-F238E27FC236}">
                    <a16:creationId xmlns:a16="http://schemas.microsoft.com/office/drawing/2014/main" id="{F54F37DF-3372-4268-9B43-C798F05BFF9D}"/>
                  </a:ext>
                </a:extLst>
              </p:cNvPr>
              <p:cNvSpPr>
                <a:spLocks/>
              </p:cNvSpPr>
              <p:nvPr/>
            </p:nvSpPr>
            <p:spPr bwMode="auto">
              <a:xfrm>
                <a:off x="238" y="1194"/>
                <a:ext cx="52" cy="26"/>
              </a:xfrm>
              <a:custGeom>
                <a:avLst/>
                <a:gdLst>
                  <a:gd name="T0" fmla="*/ 45 w 52"/>
                  <a:gd name="T1" fmla="*/ 0 h 26"/>
                  <a:gd name="T2" fmla="*/ 0 w 52"/>
                  <a:gd name="T3" fmla="*/ 22 h 26"/>
                  <a:gd name="T4" fmla="*/ 9 w 52"/>
                  <a:gd name="T5" fmla="*/ 26 h 26"/>
                  <a:gd name="T6" fmla="*/ 52 w 52"/>
                  <a:gd name="T7" fmla="*/ 5 h 26"/>
                  <a:gd name="T8" fmla="*/ 45 w 52"/>
                  <a:gd name="T9" fmla="*/ 0 h 26"/>
                </a:gdLst>
                <a:ahLst/>
                <a:cxnLst>
                  <a:cxn ang="0">
                    <a:pos x="T0" y="T1"/>
                  </a:cxn>
                  <a:cxn ang="0">
                    <a:pos x="T2" y="T3"/>
                  </a:cxn>
                  <a:cxn ang="0">
                    <a:pos x="T4" y="T5"/>
                  </a:cxn>
                  <a:cxn ang="0">
                    <a:pos x="T6" y="T7"/>
                  </a:cxn>
                  <a:cxn ang="0">
                    <a:pos x="T8" y="T9"/>
                  </a:cxn>
                </a:cxnLst>
                <a:rect l="0" t="0" r="r" b="b"/>
                <a:pathLst>
                  <a:path w="52" h="26">
                    <a:moveTo>
                      <a:pt x="45" y="0"/>
                    </a:moveTo>
                    <a:lnTo>
                      <a:pt x="0" y="22"/>
                    </a:lnTo>
                    <a:lnTo>
                      <a:pt x="9" y="26"/>
                    </a:lnTo>
                    <a:lnTo>
                      <a:pt x="52" y="5"/>
                    </a:lnTo>
                    <a:lnTo>
                      <a:pt x="45"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73" name="Freeform 3983">
                <a:extLst>
                  <a:ext uri="{FF2B5EF4-FFF2-40B4-BE49-F238E27FC236}">
                    <a16:creationId xmlns:a16="http://schemas.microsoft.com/office/drawing/2014/main" id="{4D700E85-BD52-4A4F-8BA5-EAFB6EB86F42}"/>
                  </a:ext>
                </a:extLst>
              </p:cNvPr>
              <p:cNvSpPr>
                <a:spLocks/>
              </p:cNvSpPr>
              <p:nvPr/>
            </p:nvSpPr>
            <p:spPr bwMode="auto">
              <a:xfrm>
                <a:off x="388" y="1120"/>
                <a:ext cx="48" cy="24"/>
              </a:xfrm>
              <a:custGeom>
                <a:avLst/>
                <a:gdLst>
                  <a:gd name="T0" fmla="*/ 10 w 48"/>
                  <a:gd name="T1" fmla="*/ 24 h 24"/>
                  <a:gd name="T2" fmla="*/ 48 w 48"/>
                  <a:gd name="T3" fmla="*/ 5 h 24"/>
                  <a:gd name="T4" fmla="*/ 41 w 48"/>
                  <a:gd name="T5" fmla="*/ 0 h 24"/>
                  <a:gd name="T6" fmla="*/ 0 w 48"/>
                  <a:gd name="T7" fmla="*/ 22 h 24"/>
                  <a:gd name="T8" fmla="*/ 10 w 48"/>
                  <a:gd name="T9" fmla="*/ 24 h 24"/>
                </a:gdLst>
                <a:ahLst/>
                <a:cxnLst>
                  <a:cxn ang="0">
                    <a:pos x="T0" y="T1"/>
                  </a:cxn>
                  <a:cxn ang="0">
                    <a:pos x="T2" y="T3"/>
                  </a:cxn>
                  <a:cxn ang="0">
                    <a:pos x="T4" y="T5"/>
                  </a:cxn>
                  <a:cxn ang="0">
                    <a:pos x="T6" y="T7"/>
                  </a:cxn>
                  <a:cxn ang="0">
                    <a:pos x="T8" y="T9"/>
                  </a:cxn>
                </a:cxnLst>
                <a:rect l="0" t="0" r="r" b="b"/>
                <a:pathLst>
                  <a:path w="48" h="24">
                    <a:moveTo>
                      <a:pt x="10" y="24"/>
                    </a:moveTo>
                    <a:lnTo>
                      <a:pt x="48" y="5"/>
                    </a:lnTo>
                    <a:lnTo>
                      <a:pt x="41" y="0"/>
                    </a:lnTo>
                    <a:lnTo>
                      <a:pt x="0" y="22"/>
                    </a:lnTo>
                    <a:lnTo>
                      <a:pt x="10" y="2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74" name="Freeform 3984">
                <a:extLst>
                  <a:ext uri="{FF2B5EF4-FFF2-40B4-BE49-F238E27FC236}">
                    <a16:creationId xmlns:a16="http://schemas.microsoft.com/office/drawing/2014/main" id="{F913ED51-B77F-45DC-97EB-E18BDFDD6136}"/>
                  </a:ext>
                </a:extLst>
              </p:cNvPr>
              <p:cNvSpPr>
                <a:spLocks/>
              </p:cNvSpPr>
              <p:nvPr/>
            </p:nvSpPr>
            <p:spPr bwMode="auto">
              <a:xfrm>
                <a:off x="388" y="1120"/>
                <a:ext cx="48" cy="24"/>
              </a:xfrm>
              <a:custGeom>
                <a:avLst/>
                <a:gdLst>
                  <a:gd name="T0" fmla="*/ 10 w 48"/>
                  <a:gd name="T1" fmla="*/ 24 h 24"/>
                  <a:gd name="T2" fmla="*/ 48 w 48"/>
                  <a:gd name="T3" fmla="*/ 5 h 24"/>
                  <a:gd name="T4" fmla="*/ 41 w 48"/>
                  <a:gd name="T5" fmla="*/ 0 h 24"/>
                  <a:gd name="T6" fmla="*/ 0 w 48"/>
                  <a:gd name="T7" fmla="*/ 22 h 24"/>
                  <a:gd name="T8" fmla="*/ 10 w 48"/>
                  <a:gd name="T9" fmla="*/ 24 h 24"/>
                </a:gdLst>
                <a:ahLst/>
                <a:cxnLst>
                  <a:cxn ang="0">
                    <a:pos x="T0" y="T1"/>
                  </a:cxn>
                  <a:cxn ang="0">
                    <a:pos x="T2" y="T3"/>
                  </a:cxn>
                  <a:cxn ang="0">
                    <a:pos x="T4" y="T5"/>
                  </a:cxn>
                  <a:cxn ang="0">
                    <a:pos x="T6" y="T7"/>
                  </a:cxn>
                  <a:cxn ang="0">
                    <a:pos x="T8" y="T9"/>
                  </a:cxn>
                </a:cxnLst>
                <a:rect l="0" t="0" r="r" b="b"/>
                <a:pathLst>
                  <a:path w="48" h="24">
                    <a:moveTo>
                      <a:pt x="10" y="24"/>
                    </a:moveTo>
                    <a:lnTo>
                      <a:pt x="48" y="5"/>
                    </a:lnTo>
                    <a:lnTo>
                      <a:pt x="41" y="0"/>
                    </a:lnTo>
                    <a:lnTo>
                      <a:pt x="0" y="22"/>
                    </a:lnTo>
                    <a:lnTo>
                      <a:pt x="10"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75" name="Freeform 3985">
                <a:extLst>
                  <a:ext uri="{FF2B5EF4-FFF2-40B4-BE49-F238E27FC236}">
                    <a16:creationId xmlns:a16="http://schemas.microsoft.com/office/drawing/2014/main" id="{58CA02B9-F166-40C6-A85C-24649C6558A7}"/>
                  </a:ext>
                </a:extLst>
              </p:cNvPr>
              <p:cNvSpPr>
                <a:spLocks/>
              </p:cNvSpPr>
              <p:nvPr/>
            </p:nvSpPr>
            <p:spPr bwMode="auto">
              <a:xfrm>
                <a:off x="195" y="1220"/>
                <a:ext cx="43" cy="24"/>
              </a:xfrm>
              <a:custGeom>
                <a:avLst/>
                <a:gdLst>
                  <a:gd name="T0" fmla="*/ 4 w 43"/>
                  <a:gd name="T1" fmla="*/ 24 h 24"/>
                  <a:gd name="T2" fmla="*/ 43 w 43"/>
                  <a:gd name="T3" fmla="*/ 5 h 24"/>
                  <a:gd name="T4" fmla="*/ 33 w 43"/>
                  <a:gd name="T5" fmla="*/ 0 h 24"/>
                  <a:gd name="T6" fmla="*/ 0 w 43"/>
                  <a:gd name="T7" fmla="*/ 17 h 24"/>
                  <a:gd name="T8" fmla="*/ 2 w 43"/>
                  <a:gd name="T9" fmla="*/ 24 h 24"/>
                  <a:gd name="T10" fmla="*/ 4 w 43"/>
                  <a:gd name="T11" fmla="*/ 24 h 24"/>
                </a:gdLst>
                <a:ahLst/>
                <a:cxnLst>
                  <a:cxn ang="0">
                    <a:pos x="T0" y="T1"/>
                  </a:cxn>
                  <a:cxn ang="0">
                    <a:pos x="T2" y="T3"/>
                  </a:cxn>
                  <a:cxn ang="0">
                    <a:pos x="T4" y="T5"/>
                  </a:cxn>
                  <a:cxn ang="0">
                    <a:pos x="T6" y="T7"/>
                  </a:cxn>
                  <a:cxn ang="0">
                    <a:pos x="T8" y="T9"/>
                  </a:cxn>
                  <a:cxn ang="0">
                    <a:pos x="T10" y="T11"/>
                  </a:cxn>
                </a:cxnLst>
                <a:rect l="0" t="0" r="r" b="b"/>
                <a:pathLst>
                  <a:path w="43" h="24">
                    <a:moveTo>
                      <a:pt x="4" y="24"/>
                    </a:moveTo>
                    <a:lnTo>
                      <a:pt x="43" y="5"/>
                    </a:lnTo>
                    <a:lnTo>
                      <a:pt x="33" y="0"/>
                    </a:lnTo>
                    <a:lnTo>
                      <a:pt x="0" y="17"/>
                    </a:lnTo>
                    <a:lnTo>
                      <a:pt x="2" y="24"/>
                    </a:lnTo>
                    <a:lnTo>
                      <a:pt x="4" y="2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76" name="Freeform 3986">
                <a:extLst>
                  <a:ext uri="{FF2B5EF4-FFF2-40B4-BE49-F238E27FC236}">
                    <a16:creationId xmlns:a16="http://schemas.microsoft.com/office/drawing/2014/main" id="{96200E97-EFC3-4EA6-97EC-B022F5D20374}"/>
                  </a:ext>
                </a:extLst>
              </p:cNvPr>
              <p:cNvSpPr>
                <a:spLocks/>
              </p:cNvSpPr>
              <p:nvPr/>
            </p:nvSpPr>
            <p:spPr bwMode="auto">
              <a:xfrm>
                <a:off x="436" y="1094"/>
                <a:ext cx="53" cy="26"/>
              </a:xfrm>
              <a:custGeom>
                <a:avLst/>
                <a:gdLst>
                  <a:gd name="T0" fmla="*/ 0 w 53"/>
                  <a:gd name="T1" fmla="*/ 24 h 26"/>
                  <a:gd name="T2" fmla="*/ 10 w 53"/>
                  <a:gd name="T3" fmla="*/ 26 h 26"/>
                  <a:gd name="T4" fmla="*/ 53 w 53"/>
                  <a:gd name="T5" fmla="*/ 5 h 26"/>
                  <a:gd name="T6" fmla="*/ 43 w 53"/>
                  <a:gd name="T7" fmla="*/ 0 h 26"/>
                  <a:gd name="T8" fmla="*/ 0 w 53"/>
                  <a:gd name="T9" fmla="*/ 24 h 26"/>
                </a:gdLst>
                <a:ahLst/>
                <a:cxnLst>
                  <a:cxn ang="0">
                    <a:pos x="T0" y="T1"/>
                  </a:cxn>
                  <a:cxn ang="0">
                    <a:pos x="T2" y="T3"/>
                  </a:cxn>
                  <a:cxn ang="0">
                    <a:pos x="T4" y="T5"/>
                  </a:cxn>
                  <a:cxn ang="0">
                    <a:pos x="T6" y="T7"/>
                  </a:cxn>
                  <a:cxn ang="0">
                    <a:pos x="T8" y="T9"/>
                  </a:cxn>
                </a:cxnLst>
                <a:rect l="0" t="0" r="r" b="b"/>
                <a:pathLst>
                  <a:path w="53" h="26">
                    <a:moveTo>
                      <a:pt x="0" y="24"/>
                    </a:moveTo>
                    <a:lnTo>
                      <a:pt x="10" y="26"/>
                    </a:lnTo>
                    <a:lnTo>
                      <a:pt x="53" y="5"/>
                    </a:lnTo>
                    <a:lnTo>
                      <a:pt x="43" y="0"/>
                    </a:lnTo>
                    <a:lnTo>
                      <a:pt x="0" y="2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77" name="Freeform 3987">
                <a:extLst>
                  <a:ext uri="{FF2B5EF4-FFF2-40B4-BE49-F238E27FC236}">
                    <a16:creationId xmlns:a16="http://schemas.microsoft.com/office/drawing/2014/main" id="{B47DA522-BADA-4A14-AAB5-699F64C66E3E}"/>
                  </a:ext>
                </a:extLst>
              </p:cNvPr>
              <p:cNvSpPr>
                <a:spLocks/>
              </p:cNvSpPr>
              <p:nvPr/>
            </p:nvSpPr>
            <p:spPr bwMode="auto">
              <a:xfrm>
                <a:off x="436" y="1094"/>
                <a:ext cx="53" cy="26"/>
              </a:xfrm>
              <a:custGeom>
                <a:avLst/>
                <a:gdLst>
                  <a:gd name="T0" fmla="*/ 0 w 53"/>
                  <a:gd name="T1" fmla="*/ 24 h 26"/>
                  <a:gd name="T2" fmla="*/ 10 w 53"/>
                  <a:gd name="T3" fmla="*/ 26 h 26"/>
                  <a:gd name="T4" fmla="*/ 53 w 53"/>
                  <a:gd name="T5" fmla="*/ 5 h 26"/>
                  <a:gd name="T6" fmla="*/ 43 w 53"/>
                  <a:gd name="T7" fmla="*/ 0 h 26"/>
                  <a:gd name="T8" fmla="*/ 0 w 53"/>
                  <a:gd name="T9" fmla="*/ 24 h 26"/>
                </a:gdLst>
                <a:ahLst/>
                <a:cxnLst>
                  <a:cxn ang="0">
                    <a:pos x="T0" y="T1"/>
                  </a:cxn>
                  <a:cxn ang="0">
                    <a:pos x="T2" y="T3"/>
                  </a:cxn>
                  <a:cxn ang="0">
                    <a:pos x="T4" y="T5"/>
                  </a:cxn>
                  <a:cxn ang="0">
                    <a:pos x="T6" y="T7"/>
                  </a:cxn>
                  <a:cxn ang="0">
                    <a:pos x="T8" y="T9"/>
                  </a:cxn>
                </a:cxnLst>
                <a:rect l="0" t="0" r="r" b="b"/>
                <a:pathLst>
                  <a:path w="53" h="26">
                    <a:moveTo>
                      <a:pt x="0" y="24"/>
                    </a:moveTo>
                    <a:lnTo>
                      <a:pt x="10" y="26"/>
                    </a:lnTo>
                    <a:lnTo>
                      <a:pt x="53" y="5"/>
                    </a:lnTo>
                    <a:lnTo>
                      <a:pt x="43" y="0"/>
                    </a:lnTo>
                    <a:lnTo>
                      <a:pt x="0"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78" name="Freeform 3988">
                <a:extLst>
                  <a:ext uri="{FF2B5EF4-FFF2-40B4-BE49-F238E27FC236}">
                    <a16:creationId xmlns:a16="http://schemas.microsoft.com/office/drawing/2014/main" id="{3A6428E0-9FCB-45FD-B0ED-B5AE84E3FD45}"/>
                  </a:ext>
                </a:extLst>
              </p:cNvPr>
              <p:cNvSpPr>
                <a:spLocks/>
              </p:cNvSpPr>
              <p:nvPr/>
            </p:nvSpPr>
            <p:spPr bwMode="auto">
              <a:xfrm>
                <a:off x="338" y="1144"/>
                <a:ext cx="50" cy="26"/>
              </a:xfrm>
              <a:custGeom>
                <a:avLst/>
                <a:gdLst>
                  <a:gd name="T0" fmla="*/ 43 w 50"/>
                  <a:gd name="T1" fmla="*/ 0 h 26"/>
                  <a:gd name="T2" fmla="*/ 0 w 50"/>
                  <a:gd name="T3" fmla="*/ 24 h 26"/>
                  <a:gd name="T4" fmla="*/ 7 w 50"/>
                  <a:gd name="T5" fmla="*/ 26 h 26"/>
                  <a:gd name="T6" fmla="*/ 50 w 50"/>
                  <a:gd name="T7" fmla="*/ 5 h 26"/>
                  <a:gd name="T8" fmla="*/ 43 w 50"/>
                  <a:gd name="T9" fmla="*/ 0 h 26"/>
                </a:gdLst>
                <a:ahLst/>
                <a:cxnLst>
                  <a:cxn ang="0">
                    <a:pos x="T0" y="T1"/>
                  </a:cxn>
                  <a:cxn ang="0">
                    <a:pos x="T2" y="T3"/>
                  </a:cxn>
                  <a:cxn ang="0">
                    <a:pos x="T4" y="T5"/>
                  </a:cxn>
                  <a:cxn ang="0">
                    <a:pos x="T6" y="T7"/>
                  </a:cxn>
                  <a:cxn ang="0">
                    <a:pos x="T8" y="T9"/>
                  </a:cxn>
                </a:cxnLst>
                <a:rect l="0" t="0" r="r" b="b"/>
                <a:pathLst>
                  <a:path w="50" h="26">
                    <a:moveTo>
                      <a:pt x="43" y="0"/>
                    </a:moveTo>
                    <a:lnTo>
                      <a:pt x="0" y="24"/>
                    </a:lnTo>
                    <a:lnTo>
                      <a:pt x="7" y="26"/>
                    </a:lnTo>
                    <a:lnTo>
                      <a:pt x="50" y="5"/>
                    </a:lnTo>
                    <a:lnTo>
                      <a:pt x="43"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79" name="Freeform 3989">
                <a:extLst>
                  <a:ext uri="{FF2B5EF4-FFF2-40B4-BE49-F238E27FC236}">
                    <a16:creationId xmlns:a16="http://schemas.microsoft.com/office/drawing/2014/main" id="{4F08592E-4341-437D-8294-77CF3D7B8906}"/>
                  </a:ext>
                </a:extLst>
              </p:cNvPr>
              <p:cNvSpPr>
                <a:spLocks/>
              </p:cNvSpPr>
              <p:nvPr/>
            </p:nvSpPr>
            <p:spPr bwMode="auto">
              <a:xfrm>
                <a:off x="338" y="1144"/>
                <a:ext cx="50" cy="26"/>
              </a:xfrm>
              <a:custGeom>
                <a:avLst/>
                <a:gdLst>
                  <a:gd name="T0" fmla="*/ 43 w 50"/>
                  <a:gd name="T1" fmla="*/ 0 h 26"/>
                  <a:gd name="T2" fmla="*/ 0 w 50"/>
                  <a:gd name="T3" fmla="*/ 24 h 26"/>
                  <a:gd name="T4" fmla="*/ 7 w 50"/>
                  <a:gd name="T5" fmla="*/ 26 h 26"/>
                  <a:gd name="T6" fmla="*/ 50 w 50"/>
                  <a:gd name="T7" fmla="*/ 5 h 26"/>
                  <a:gd name="T8" fmla="*/ 43 w 50"/>
                  <a:gd name="T9" fmla="*/ 0 h 26"/>
                </a:gdLst>
                <a:ahLst/>
                <a:cxnLst>
                  <a:cxn ang="0">
                    <a:pos x="T0" y="T1"/>
                  </a:cxn>
                  <a:cxn ang="0">
                    <a:pos x="T2" y="T3"/>
                  </a:cxn>
                  <a:cxn ang="0">
                    <a:pos x="T4" y="T5"/>
                  </a:cxn>
                  <a:cxn ang="0">
                    <a:pos x="T6" y="T7"/>
                  </a:cxn>
                  <a:cxn ang="0">
                    <a:pos x="T8" y="T9"/>
                  </a:cxn>
                </a:cxnLst>
                <a:rect l="0" t="0" r="r" b="b"/>
                <a:pathLst>
                  <a:path w="50" h="26">
                    <a:moveTo>
                      <a:pt x="43" y="0"/>
                    </a:moveTo>
                    <a:lnTo>
                      <a:pt x="0" y="24"/>
                    </a:lnTo>
                    <a:lnTo>
                      <a:pt x="7" y="26"/>
                    </a:lnTo>
                    <a:lnTo>
                      <a:pt x="50" y="5"/>
                    </a:lnTo>
                    <a:lnTo>
                      <a:pt x="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80" name="Freeform 3990">
                <a:extLst>
                  <a:ext uri="{FF2B5EF4-FFF2-40B4-BE49-F238E27FC236}">
                    <a16:creationId xmlns:a16="http://schemas.microsoft.com/office/drawing/2014/main" id="{E8246E3D-C829-49AE-821E-C817D8540A27}"/>
                  </a:ext>
                </a:extLst>
              </p:cNvPr>
              <p:cNvSpPr>
                <a:spLocks/>
              </p:cNvSpPr>
              <p:nvPr/>
            </p:nvSpPr>
            <p:spPr bwMode="auto">
              <a:xfrm>
                <a:off x="589" y="1025"/>
                <a:ext cx="29" cy="19"/>
              </a:xfrm>
              <a:custGeom>
                <a:avLst/>
                <a:gdLst>
                  <a:gd name="T0" fmla="*/ 0 w 29"/>
                  <a:gd name="T1" fmla="*/ 15 h 19"/>
                  <a:gd name="T2" fmla="*/ 10 w 29"/>
                  <a:gd name="T3" fmla="*/ 19 h 19"/>
                  <a:gd name="T4" fmla="*/ 26 w 29"/>
                  <a:gd name="T5" fmla="*/ 12 h 19"/>
                  <a:gd name="T6" fmla="*/ 29 w 29"/>
                  <a:gd name="T7" fmla="*/ 0 h 19"/>
                  <a:gd name="T8" fmla="*/ 0 w 29"/>
                  <a:gd name="T9" fmla="*/ 15 h 19"/>
                </a:gdLst>
                <a:ahLst/>
                <a:cxnLst>
                  <a:cxn ang="0">
                    <a:pos x="T0" y="T1"/>
                  </a:cxn>
                  <a:cxn ang="0">
                    <a:pos x="T2" y="T3"/>
                  </a:cxn>
                  <a:cxn ang="0">
                    <a:pos x="T4" y="T5"/>
                  </a:cxn>
                  <a:cxn ang="0">
                    <a:pos x="T6" y="T7"/>
                  </a:cxn>
                  <a:cxn ang="0">
                    <a:pos x="T8" y="T9"/>
                  </a:cxn>
                </a:cxnLst>
                <a:rect l="0" t="0" r="r" b="b"/>
                <a:pathLst>
                  <a:path w="29" h="19">
                    <a:moveTo>
                      <a:pt x="0" y="15"/>
                    </a:moveTo>
                    <a:lnTo>
                      <a:pt x="10" y="19"/>
                    </a:lnTo>
                    <a:lnTo>
                      <a:pt x="26" y="12"/>
                    </a:lnTo>
                    <a:lnTo>
                      <a:pt x="29" y="0"/>
                    </a:lnTo>
                    <a:lnTo>
                      <a:pt x="0" y="1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81" name="Freeform 3991">
                <a:extLst>
                  <a:ext uri="{FF2B5EF4-FFF2-40B4-BE49-F238E27FC236}">
                    <a16:creationId xmlns:a16="http://schemas.microsoft.com/office/drawing/2014/main" id="{51C883C7-A8FA-428A-AD85-7A245DED1220}"/>
                  </a:ext>
                </a:extLst>
              </p:cNvPr>
              <p:cNvSpPr>
                <a:spLocks/>
              </p:cNvSpPr>
              <p:nvPr/>
            </p:nvSpPr>
            <p:spPr bwMode="auto">
              <a:xfrm>
                <a:off x="290" y="1170"/>
                <a:ext cx="48" cy="24"/>
              </a:xfrm>
              <a:custGeom>
                <a:avLst/>
                <a:gdLst>
                  <a:gd name="T0" fmla="*/ 48 w 48"/>
                  <a:gd name="T1" fmla="*/ 5 h 24"/>
                  <a:gd name="T2" fmla="*/ 38 w 48"/>
                  <a:gd name="T3" fmla="*/ 0 h 24"/>
                  <a:gd name="T4" fmla="*/ 0 w 48"/>
                  <a:gd name="T5" fmla="*/ 19 h 24"/>
                  <a:gd name="T6" fmla="*/ 10 w 48"/>
                  <a:gd name="T7" fmla="*/ 24 h 24"/>
                  <a:gd name="T8" fmla="*/ 48 w 48"/>
                  <a:gd name="T9" fmla="*/ 5 h 24"/>
                </a:gdLst>
                <a:ahLst/>
                <a:cxnLst>
                  <a:cxn ang="0">
                    <a:pos x="T0" y="T1"/>
                  </a:cxn>
                  <a:cxn ang="0">
                    <a:pos x="T2" y="T3"/>
                  </a:cxn>
                  <a:cxn ang="0">
                    <a:pos x="T4" y="T5"/>
                  </a:cxn>
                  <a:cxn ang="0">
                    <a:pos x="T6" y="T7"/>
                  </a:cxn>
                  <a:cxn ang="0">
                    <a:pos x="T8" y="T9"/>
                  </a:cxn>
                </a:cxnLst>
                <a:rect l="0" t="0" r="r" b="b"/>
                <a:pathLst>
                  <a:path w="48" h="24">
                    <a:moveTo>
                      <a:pt x="48" y="5"/>
                    </a:moveTo>
                    <a:lnTo>
                      <a:pt x="38" y="0"/>
                    </a:lnTo>
                    <a:lnTo>
                      <a:pt x="0" y="19"/>
                    </a:lnTo>
                    <a:lnTo>
                      <a:pt x="10" y="24"/>
                    </a:lnTo>
                    <a:lnTo>
                      <a:pt x="48"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82" name="Freeform 3992">
                <a:extLst>
                  <a:ext uri="{FF2B5EF4-FFF2-40B4-BE49-F238E27FC236}">
                    <a16:creationId xmlns:a16="http://schemas.microsoft.com/office/drawing/2014/main" id="{E7751357-A74C-4B52-8639-A4894CE56E6E}"/>
                  </a:ext>
                </a:extLst>
              </p:cNvPr>
              <p:cNvSpPr>
                <a:spLocks/>
              </p:cNvSpPr>
              <p:nvPr/>
            </p:nvSpPr>
            <p:spPr bwMode="auto">
              <a:xfrm>
                <a:off x="290" y="1170"/>
                <a:ext cx="48" cy="24"/>
              </a:xfrm>
              <a:custGeom>
                <a:avLst/>
                <a:gdLst>
                  <a:gd name="T0" fmla="*/ 48 w 48"/>
                  <a:gd name="T1" fmla="*/ 5 h 24"/>
                  <a:gd name="T2" fmla="*/ 38 w 48"/>
                  <a:gd name="T3" fmla="*/ 0 h 24"/>
                  <a:gd name="T4" fmla="*/ 0 w 48"/>
                  <a:gd name="T5" fmla="*/ 19 h 24"/>
                  <a:gd name="T6" fmla="*/ 10 w 48"/>
                  <a:gd name="T7" fmla="*/ 24 h 24"/>
                  <a:gd name="T8" fmla="*/ 48 w 48"/>
                  <a:gd name="T9" fmla="*/ 5 h 24"/>
                </a:gdLst>
                <a:ahLst/>
                <a:cxnLst>
                  <a:cxn ang="0">
                    <a:pos x="T0" y="T1"/>
                  </a:cxn>
                  <a:cxn ang="0">
                    <a:pos x="T2" y="T3"/>
                  </a:cxn>
                  <a:cxn ang="0">
                    <a:pos x="T4" y="T5"/>
                  </a:cxn>
                  <a:cxn ang="0">
                    <a:pos x="T6" y="T7"/>
                  </a:cxn>
                  <a:cxn ang="0">
                    <a:pos x="T8" y="T9"/>
                  </a:cxn>
                </a:cxnLst>
                <a:rect l="0" t="0" r="r" b="b"/>
                <a:pathLst>
                  <a:path w="48" h="24">
                    <a:moveTo>
                      <a:pt x="48" y="5"/>
                    </a:moveTo>
                    <a:lnTo>
                      <a:pt x="38" y="0"/>
                    </a:lnTo>
                    <a:lnTo>
                      <a:pt x="0" y="19"/>
                    </a:lnTo>
                    <a:lnTo>
                      <a:pt x="10" y="24"/>
                    </a:lnTo>
                    <a:lnTo>
                      <a:pt x="48"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83" name="Freeform 3993">
                <a:extLst>
                  <a:ext uri="{FF2B5EF4-FFF2-40B4-BE49-F238E27FC236}">
                    <a16:creationId xmlns:a16="http://schemas.microsoft.com/office/drawing/2014/main" id="{BFD51DA4-0302-4686-BE43-1AD8031E3D73}"/>
                  </a:ext>
                </a:extLst>
              </p:cNvPr>
              <p:cNvSpPr>
                <a:spLocks/>
              </p:cNvSpPr>
              <p:nvPr/>
            </p:nvSpPr>
            <p:spPr bwMode="auto">
              <a:xfrm>
                <a:off x="429" y="1118"/>
                <a:ext cx="17" cy="7"/>
              </a:xfrm>
              <a:custGeom>
                <a:avLst/>
                <a:gdLst>
                  <a:gd name="T0" fmla="*/ 0 w 17"/>
                  <a:gd name="T1" fmla="*/ 2 h 7"/>
                  <a:gd name="T2" fmla="*/ 7 w 17"/>
                  <a:gd name="T3" fmla="*/ 7 h 7"/>
                  <a:gd name="T4" fmla="*/ 17 w 17"/>
                  <a:gd name="T5" fmla="*/ 2 h 7"/>
                  <a:gd name="T6" fmla="*/ 7 w 17"/>
                  <a:gd name="T7" fmla="*/ 0 h 7"/>
                  <a:gd name="T8" fmla="*/ 0 w 17"/>
                  <a:gd name="T9" fmla="*/ 2 h 7"/>
                </a:gdLst>
                <a:ahLst/>
                <a:cxnLst>
                  <a:cxn ang="0">
                    <a:pos x="T0" y="T1"/>
                  </a:cxn>
                  <a:cxn ang="0">
                    <a:pos x="T2" y="T3"/>
                  </a:cxn>
                  <a:cxn ang="0">
                    <a:pos x="T4" y="T5"/>
                  </a:cxn>
                  <a:cxn ang="0">
                    <a:pos x="T6" y="T7"/>
                  </a:cxn>
                  <a:cxn ang="0">
                    <a:pos x="T8" y="T9"/>
                  </a:cxn>
                </a:cxnLst>
                <a:rect l="0" t="0" r="r" b="b"/>
                <a:pathLst>
                  <a:path w="17" h="7">
                    <a:moveTo>
                      <a:pt x="0" y="2"/>
                    </a:moveTo>
                    <a:lnTo>
                      <a:pt x="7" y="7"/>
                    </a:lnTo>
                    <a:lnTo>
                      <a:pt x="17" y="2"/>
                    </a:lnTo>
                    <a:lnTo>
                      <a:pt x="7" y="0"/>
                    </a:lnTo>
                    <a:lnTo>
                      <a:pt x="0" y="2"/>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84" name="Freeform 3994">
                <a:extLst>
                  <a:ext uri="{FF2B5EF4-FFF2-40B4-BE49-F238E27FC236}">
                    <a16:creationId xmlns:a16="http://schemas.microsoft.com/office/drawing/2014/main" id="{A9FEC9F9-D23E-481B-8387-EEEAB9F23017}"/>
                  </a:ext>
                </a:extLst>
              </p:cNvPr>
              <p:cNvSpPr>
                <a:spLocks/>
              </p:cNvSpPr>
              <p:nvPr/>
            </p:nvSpPr>
            <p:spPr bwMode="auto">
              <a:xfrm>
                <a:off x="429" y="1118"/>
                <a:ext cx="17" cy="7"/>
              </a:xfrm>
              <a:custGeom>
                <a:avLst/>
                <a:gdLst>
                  <a:gd name="T0" fmla="*/ 0 w 17"/>
                  <a:gd name="T1" fmla="*/ 2 h 7"/>
                  <a:gd name="T2" fmla="*/ 7 w 17"/>
                  <a:gd name="T3" fmla="*/ 7 h 7"/>
                  <a:gd name="T4" fmla="*/ 17 w 17"/>
                  <a:gd name="T5" fmla="*/ 2 h 7"/>
                  <a:gd name="T6" fmla="*/ 7 w 17"/>
                  <a:gd name="T7" fmla="*/ 0 h 7"/>
                  <a:gd name="T8" fmla="*/ 0 w 17"/>
                  <a:gd name="T9" fmla="*/ 2 h 7"/>
                </a:gdLst>
                <a:ahLst/>
                <a:cxnLst>
                  <a:cxn ang="0">
                    <a:pos x="T0" y="T1"/>
                  </a:cxn>
                  <a:cxn ang="0">
                    <a:pos x="T2" y="T3"/>
                  </a:cxn>
                  <a:cxn ang="0">
                    <a:pos x="T4" y="T5"/>
                  </a:cxn>
                  <a:cxn ang="0">
                    <a:pos x="T6" y="T7"/>
                  </a:cxn>
                  <a:cxn ang="0">
                    <a:pos x="T8" y="T9"/>
                  </a:cxn>
                </a:cxnLst>
                <a:rect l="0" t="0" r="r" b="b"/>
                <a:pathLst>
                  <a:path w="17" h="7">
                    <a:moveTo>
                      <a:pt x="0" y="2"/>
                    </a:moveTo>
                    <a:lnTo>
                      <a:pt x="7" y="7"/>
                    </a:lnTo>
                    <a:lnTo>
                      <a:pt x="17" y="2"/>
                    </a:lnTo>
                    <a:lnTo>
                      <a:pt x="7"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85" name="Freeform 3995">
                <a:extLst>
                  <a:ext uri="{FF2B5EF4-FFF2-40B4-BE49-F238E27FC236}">
                    <a16:creationId xmlns:a16="http://schemas.microsoft.com/office/drawing/2014/main" id="{286464CA-A333-425E-A440-F38F6C782A78}"/>
                  </a:ext>
                </a:extLst>
              </p:cNvPr>
              <p:cNvSpPr>
                <a:spLocks/>
              </p:cNvSpPr>
              <p:nvPr/>
            </p:nvSpPr>
            <p:spPr bwMode="auto">
              <a:xfrm>
                <a:off x="381" y="1142"/>
                <a:ext cx="17" cy="7"/>
              </a:xfrm>
              <a:custGeom>
                <a:avLst/>
                <a:gdLst>
                  <a:gd name="T0" fmla="*/ 7 w 17"/>
                  <a:gd name="T1" fmla="*/ 0 h 7"/>
                  <a:gd name="T2" fmla="*/ 0 w 17"/>
                  <a:gd name="T3" fmla="*/ 2 h 7"/>
                  <a:gd name="T4" fmla="*/ 7 w 17"/>
                  <a:gd name="T5" fmla="*/ 7 h 7"/>
                  <a:gd name="T6" fmla="*/ 17 w 17"/>
                  <a:gd name="T7" fmla="*/ 2 h 7"/>
                  <a:gd name="T8" fmla="*/ 7 w 17"/>
                  <a:gd name="T9" fmla="*/ 0 h 7"/>
                </a:gdLst>
                <a:ahLst/>
                <a:cxnLst>
                  <a:cxn ang="0">
                    <a:pos x="T0" y="T1"/>
                  </a:cxn>
                  <a:cxn ang="0">
                    <a:pos x="T2" y="T3"/>
                  </a:cxn>
                  <a:cxn ang="0">
                    <a:pos x="T4" y="T5"/>
                  </a:cxn>
                  <a:cxn ang="0">
                    <a:pos x="T6" y="T7"/>
                  </a:cxn>
                  <a:cxn ang="0">
                    <a:pos x="T8" y="T9"/>
                  </a:cxn>
                </a:cxnLst>
                <a:rect l="0" t="0" r="r" b="b"/>
                <a:pathLst>
                  <a:path w="17" h="7">
                    <a:moveTo>
                      <a:pt x="7" y="0"/>
                    </a:moveTo>
                    <a:lnTo>
                      <a:pt x="0" y="2"/>
                    </a:lnTo>
                    <a:lnTo>
                      <a:pt x="7" y="7"/>
                    </a:lnTo>
                    <a:lnTo>
                      <a:pt x="17" y="2"/>
                    </a:lnTo>
                    <a:lnTo>
                      <a:pt x="7"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86" name="Freeform 3996">
                <a:extLst>
                  <a:ext uri="{FF2B5EF4-FFF2-40B4-BE49-F238E27FC236}">
                    <a16:creationId xmlns:a16="http://schemas.microsoft.com/office/drawing/2014/main" id="{42A10627-0056-438D-A42B-1FD8314D1889}"/>
                  </a:ext>
                </a:extLst>
              </p:cNvPr>
              <p:cNvSpPr>
                <a:spLocks/>
              </p:cNvSpPr>
              <p:nvPr/>
            </p:nvSpPr>
            <p:spPr bwMode="auto">
              <a:xfrm>
                <a:off x="381" y="1142"/>
                <a:ext cx="17" cy="7"/>
              </a:xfrm>
              <a:custGeom>
                <a:avLst/>
                <a:gdLst>
                  <a:gd name="T0" fmla="*/ 7 w 17"/>
                  <a:gd name="T1" fmla="*/ 0 h 7"/>
                  <a:gd name="T2" fmla="*/ 0 w 17"/>
                  <a:gd name="T3" fmla="*/ 2 h 7"/>
                  <a:gd name="T4" fmla="*/ 7 w 17"/>
                  <a:gd name="T5" fmla="*/ 7 h 7"/>
                  <a:gd name="T6" fmla="*/ 17 w 17"/>
                  <a:gd name="T7" fmla="*/ 2 h 7"/>
                  <a:gd name="T8" fmla="*/ 7 w 17"/>
                  <a:gd name="T9" fmla="*/ 0 h 7"/>
                </a:gdLst>
                <a:ahLst/>
                <a:cxnLst>
                  <a:cxn ang="0">
                    <a:pos x="T0" y="T1"/>
                  </a:cxn>
                  <a:cxn ang="0">
                    <a:pos x="T2" y="T3"/>
                  </a:cxn>
                  <a:cxn ang="0">
                    <a:pos x="T4" y="T5"/>
                  </a:cxn>
                  <a:cxn ang="0">
                    <a:pos x="T6" y="T7"/>
                  </a:cxn>
                  <a:cxn ang="0">
                    <a:pos x="T8" y="T9"/>
                  </a:cxn>
                </a:cxnLst>
                <a:rect l="0" t="0" r="r" b="b"/>
                <a:pathLst>
                  <a:path w="17" h="7">
                    <a:moveTo>
                      <a:pt x="7" y="0"/>
                    </a:moveTo>
                    <a:lnTo>
                      <a:pt x="0" y="2"/>
                    </a:lnTo>
                    <a:lnTo>
                      <a:pt x="7" y="7"/>
                    </a:lnTo>
                    <a:lnTo>
                      <a:pt x="17" y="2"/>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87" name="Freeform 3997">
                <a:extLst>
                  <a:ext uri="{FF2B5EF4-FFF2-40B4-BE49-F238E27FC236}">
                    <a16:creationId xmlns:a16="http://schemas.microsoft.com/office/drawing/2014/main" id="{BF7A2586-A8D1-464B-8BAD-601932C8F6CC}"/>
                  </a:ext>
                </a:extLst>
              </p:cNvPr>
              <p:cNvSpPr>
                <a:spLocks/>
              </p:cNvSpPr>
              <p:nvPr/>
            </p:nvSpPr>
            <p:spPr bwMode="auto">
              <a:xfrm>
                <a:off x="527" y="1068"/>
                <a:ext cx="17" cy="7"/>
              </a:xfrm>
              <a:custGeom>
                <a:avLst/>
                <a:gdLst>
                  <a:gd name="T0" fmla="*/ 0 w 17"/>
                  <a:gd name="T1" fmla="*/ 2 h 7"/>
                  <a:gd name="T2" fmla="*/ 9 w 17"/>
                  <a:gd name="T3" fmla="*/ 7 h 7"/>
                  <a:gd name="T4" fmla="*/ 17 w 17"/>
                  <a:gd name="T5" fmla="*/ 2 h 7"/>
                  <a:gd name="T6" fmla="*/ 9 w 17"/>
                  <a:gd name="T7" fmla="*/ 0 h 7"/>
                  <a:gd name="T8" fmla="*/ 0 w 17"/>
                  <a:gd name="T9" fmla="*/ 2 h 7"/>
                </a:gdLst>
                <a:ahLst/>
                <a:cxnLst>
                  <a:cxn ang="0">
                    <a:pos x="T0" y="T1"/>
                  </a:cxn>
                  <a:cxn ang="0">
                    <a:pos x="T2" y="T3"/>
                  </a:cxn>
                  <a:cxn ang="0">
                    <a:pos x="T4" y="T5"/>
                  </a:cxn>
                  <a:cxn ang="0">
                    <a:pos x="T6" y="T7"/>
                  </a:cxn>
                  <a:cxn ang="0">
                    <a:pos x="T8" y="T9"/>
                  </a:cxn>
                </a:cxnLst>
                <a:rect l="0" t="0" r="r" b="b"/>
                <a:pathLst>
                  <a:path w="17" h="7">
                    <a:moveTo>
                      <a:pt x="0" y="2"/>
                    </a:moveTo>
                    <a:lnTo>
                      <a:pt x="9" y="7"/>
                    </a:lnTo>
                    <a:lnTo>
                      <a:pt x="17" y="2"/>
                    </a:lnTo>
                    <a:lnTo>
                      <a:pt x="9" y="0"/>
                    </a:lnTo>
                    <a:lnTo>
                      <a:pt x="0" y="2"/>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88" name="Freeform 3998">
                <a:extLst>
                  <a:ext uri="{FF2B5EF4-FFF2-40B4-BE49-F238E27FC236}">
                    <a16:creationId xmlns:a16="http://schemas.microsoft.com/office/drawing/2014/main" id="{0FBB527C-6DBD-422D-BDB2-84C62D6CCD5A}"/>
                  </a:ext>
                </a:extLst>
              </p:cNvPr>
              <p:cNvSpPr>
                <a:spLocks/>
              </p:cNvSpPr>
              <p:nvPr/>
            </p:nvSpPr>
            <p:spPr bwMode="auto">
              <a:xfrm>
                <a:off x="479" y="1092"/>
                <a:ext cx="17" cy="7"/>
              </a:xfrm>
              <a:custGeom>
                <a:avLst/>
                <a:gdLst>
                  <a:gd name="T0" fmla="*/ 10 w 17"/>
                  <a:gd name="T1" fmla="*/ 7 h 7"/>
                  <a:gd name="T2" fmla="*/ 17 w 17"/>
                  <a:gd name="T3" fmla="*/ 5 h 7"/>
                  <a:gd name="T4" fmla="*/ 10 w 17"/>
                  <a:gd name="T5" fmla="*/ 0 h 7"/>
                  <a:gd name="T6" fmla="*/ 0 w 17"/>
                  <a:gd name="T7" fmla="*/ 2 h 7"/>
                  <a:gd name="T8" fmla="*/ 10 w 17"/>
                  <a:gd name="T9" fmla="*/ 7 h 7"/>
                </a:gdLst>
                <a:ahLst/>
                <a:cxnLst>
                  <a:cxn ang="0">
                    <a:pos x="T0" y="T1"/>
                  </a:cxn>
                  <a:cxn ang="0">
                    <a:pos x="T2" y="T3"/>
                  </a:cxn>
                  <a:cxn ang="0">
                    <a:pos x="T4" y="T5"/>
                  </a:cxn>
                  <a:cxn ang="0">
                    <a:pos x="T6" y="T7"/>
                  </a:cxn>
                  <a:cxn ang="0">
                    <a:pos x="T8" y="T9"/>
                  </a:cxn>
                </a:cxnLst>
                <a:rect l="0" t="0" r="r" b="b"/>
                <a:pathLst>
                  <a:path w="17" h="7">
                    <a:moveTo>
                      <a:pt x="10" y="7"/>
                    </a:moveTo>
                    <a:lnTo>
                      <a:pt x="17" y="5"/>
                    </a:lnTo>
                    <a:lnTo>
                      <a:pt x="10" y="0"/>
                    </a:lnTo>
                    <a:lnTo>
                      <a:pt x="0" y="2"/>
                    </a:lnTo>
                    <a:lnTo>
                      <a:pt x="10" y="7"/>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89" name="Freeform 3999">
                <a:extLst>
                  <a:ext uri="{FF2B5EF4-FFF2-40B4-BE49-F238E27FC236}">
                    <a16:creationId xmlns:a16="http://schemas.microsoft.com/office/drawing/2014/main" id="{6195AC92-893A-4DD4-B0EA-A6EC7AAD1818}"/>
                  </a:ext>
                </a:extLst>
              </p:cNvPr>
              <p:cNvSpPr>
                <a:spLocks/>
              </p:cNvSpPr>
              <p:nvPr/>
            </p:nvSpPr>
            <p:spPr bwMode="auto">
              <a:xfrm>
                <a:off x="479" y="1092"/>
                <a:ext cx="17" cy="7"/>
              </a:xfrm>
              <a:custGeom>
                <a:avLst/>
                <a:gdLst>
                  <a:gd name="T0" fmla="*/ 10 w 17"/>
                  <a:gd name="T1" fmla="*/ 7 h 7"/>
                  <a:gd name="T2" fmla="*/ 17 w 17"/>
                  <a:gd name="T3" fmla="*/ 5 h 7"/>
                  <a:gd name="T4" fmla="*/ 10 w 17"/>
                  <a:gd name="T5" fmla="*/ 0 h 7"/>
                  <a:gd name="T6" fmla="*/ 0 w 17"/>
                  <a:gd name="T7" fmla="*/ 2 h 7"/>
                  <a:gd name="T8" fmla="*/ 10 w 17"/>
                  <a:gd name="T9" fmla="*/ 7 h 7"/>
                </a:gdLst>
                <a:ahLst/>
                <a:cxnLst>
                  <a:cxn ang="0">
                    <a:pos x="T0" y="T1"/>
                  </a:cxn>
                  <a:cxn ang="0">
                    <a:pos x="T2" y="T3"/>
                  </a:cxn>
                  <a:cxn ang="0">
                    <a:pos x="T4" y="T5"/>
                  </a:cxn>
                  <a:cxn ang="0">
                    <a:pos x="T6" y="T7"/>
                  </a:cxn>
                  <a:cxn ang="0">
                    <a:pos x="T8" y="T9"/>
                  </a:cxn>
                </a:cxnLst>
                <a:rect l="0" t="0" r="r" b="b"/>
                <a:pathLst>
                  <a:path w="17" h="7">
                    <a:moveTo>
                      <a:pt x="10" y="7"/>
                    </a:moveTo>
                    <a:lnTo>
                      <a:pt x="17" y="5"/>
                    </a:lnTo>
                    <a:lnTo>
                      <a:pt x="10" y="0"/>
                    </a:lnTo>
                    <a:lnTo>
                      <a:pt x="0" y="2"/>
                    </a:lnTo>
                    <a:lnTo>
                      <a:pt x="10"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90" name="Freeform 4000">
                <a:extLst>
                  <a:ext uri="{FF2B5EF4-FFF2-40B4-BE49-F238E27FC236}">
                    <a16:creationId xmlns:a16="http://schemas.microsoft.com/office/drawing/2014/main" id="{24290E45-695B-4F5E-9E38-CBBAA53ADCA9}"/>
                  </a:ext>
                </a:extLst>
              </p:cNvPr>
              <p:cNvSpPr>
                <a:spLocks/>
              </p:cNvSpPr>
              <p:nvPr/>
            </p:nvSpPr>
            <p:spPr bwMode="auto">
              <a:xfrm>
                <a:off x="582" y="1040"/>
                <a:ext cx="17" cy="9"/>
              </a:xfrm>
              <a:custGeom>
                <a:avLst/>
                <a:gdLst>
                  <a:gd name="T0" fmla="*/ 7 w 17"/>
                  <a:gd name="T1" fmla="*/ 9 h 9"/>
                  <a:gd name="T2" fmla="*/ 17 w 17"/>
                  <a:gd name="T3" fmla="*/ 4 h 9"/>
                  <a:gd name="T4" fmla="*/ 7 w 17"/>
                  <a:gd name="T5" fmla="*/ 0 h 9"/>
                  <a:gd name="T6" fmla="*/ 0 w 17"/>
                  <a:gd name="T7" fmla="*/ 4 h 9"/>
                  <a:gd name="T8" fmla="*/ 7 w 17"/>
                  <a:gd name="T9" fmla="*/ 9 h 9"/>
                </a:gdLst>
                <a:ahLst/>
                <a:cxnLst>
                  <a:cxn ang="0">
                    <a:pos x="T0" y="T1"/>
                  </a:cxn>
                  <a:cxn ang="0">
                    <a:pos x="T2" y="T3"/>
                  </a:cxn>
                  <a:cxn ang="0">
                    <a:pos x="T4" y="T5"/>
                  </a:cxn>
                  <a:cxn ang="0">
                    <a:pos x="T6" y="T7"/>
                  </a:cxn>
                  <a:cxn ang="0">
                    <a:pos x="T8" y="T9"/>
                  </a:cxn>
                </a:cxnLst>
                <a:rect l="0" t="0" r="r" b="b"/>
                <a:pathLst>
                  <a:path w="17" h="9">
                    <a:moveTo>
                      <a:pt x="7" y="9"/>
                    </a:moveTo>
                    <a:lnTo>
                      <a:pt x="17" y="4"/>
                    </a:lnTo>
                    <a:lnTo>
                      <a:pt x="7" y="0"/>
                    </a:lnTo>
                    <a:lnTo>
                      <a:pt x="0" y="4"/>
                    </a:lnTo>
                    <a:lnTo>
                      <a:pt x="7" y="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91" name="Freeform 4001">
                <a:extLst>
                  <a:ext uri="{FF2B5EF4-FFF2-40B4-BE49-F238E27FC236}">
                    <a16:creationId xmlns:a16="http://schemas.microsoft.com/office/drawing/2014/main" id="{1F7187B8-3A23-48C6-8D0C-EC1F2CA3CA02}"/>
                  </a:ext>
                </a:extLst>
              </p:cNvPr>
              <p:cNvSpPr>
                <a:spLocks/>
              </p:cNvSpPr>
              <p:nvPr/>
            </p:nvSpPr>
            <p:spPr bwMode="auto">
              <a:xfrm>
                <a:off x="228" y="1216"/>
                <a:ext cx="19" cy="9"/>
              </a:xfrm>
              <a:custGeom>
                <a:avLst/>
                <a:gdLst>
                  <a:gd name="T0" fmla="*/ 10 w 19"/>
                  <a:gd name="T1" fmla="*/ 0 h 9"/>
                  <a:gd name="T2" fmla="*/ 0 w 19"/>
                  <a:gd name="T3" fmla="*/ 4 h 9"/>
                  <a:gd name="T4" fmla="*/ 10 w 19"/>
                  <a:gd name="T5" fmla="*/ 9 h 9"/>
                  <a:gd name="T6" fmla="*/ 19 w 19"/>
                  <a:gd name="T7" fmla="*/ 4 h 9"/>
                  <a:gd name="T8" fmla="*/ 10 w 19"/>
                  <a:gd name="T9" fmla="*/ 0 h 9"/>
                </a:gdLst>
                <a:ahLst/>
                <a:cxnLst>
                  <a:cxn ang="0">
                    <a:pos x="T0" y="T1"/>
                  </a:cxn>
                  <a:cxn ang="0">
                    <a:pos x="T2" y="T3"/>
                  </a:cxn>
                  <a:cxn ang="0">
                    <a:pos x="T4" y="T5"/>
                  </a:cxn>
                  <a:cxn ang="0">
                    <a:pos x="T6" y="T7"/>
                  </a:cxn>
                  <a:cxn ang="0">
                    <a:pos x="T8" y="T9"/>
                  </a:cxn>
                </a:cxnLst>
                <a:rect l="0" t="0" r="r" b="b"/>
                <a:pathLst>
                  <a:path w="19" h="9">
                    <a:moveTo>
                      <a:pt x="10" y="0"/>
                    </a:moveTo>
                    <a:lnTo>
                      <a:pt x="0" y="4"/>
                    </a:lnTo>
                    <a:lnTo>
                      <a:pt x="10" y="9"/>
                    </a:lnTo>
                    <a:lnTo>
                      <a:pt x="19" y="4"/>
                    </a:lnTo>
                    <a:lnTo>
                      <a:pt x="10"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92" name="Freeform 4002">
                <a:extLst>
                  <a:ext uri="{FF2B5EF4-FFF2-40B4-BE49-F238E27FC236}">
                    <a16:creationId xmlns:a16="http://schemas.microsoft.com/office/drawing/2014/main" id="{A22AF8B6-B733-4753-94DD-5AF57FC8DC69}"/>
                  </a:ext>
                </a:extLst>
              </p:cNvPr>
              <p:cNvSpPr>
                <a:spLocks/>
              </p:cNvSpPr>
              <p:nvPr/>
            </p:nvSpPr>
            <p:spPr bwMode="auto">
              <a:xfrm>
                <a:off x="197" y="1244"/>
                <a:ext cx="2" cy="3"/>
              </a:xfrm>
              <a:custGeom>
                <a:avLst/>
                <a:gdLst>
                  <a:gd name="T0" fmla="*/ 0 w 2"/>
                  <a:gd name="T1" fmla="*/ 3 h 3"/>
                  <a:gd name="T2" fmla="*/ 2 w 2"/>
                  <a:gd name="T3" fmla="*/ 0 h 3"/>
                  <a:gd name="T4" fmla="*/ 0 w 2"/>
                  <a:gd name="T5" fmla="*/ 0 h 3"/>
                  <a:gd name="T6" fmla="*/ 0 w 2"/>
                  <a:gd name="T7" fmla="*/ 3 h 3"/>
                </a:gdLst>
                <a:ahLst/>
                <a:cxnLst>
                  <a:cxn ang="0">
                    <a:pos x="T0" y="T1"/>
                  </a:cxn>
                  <a:cxn ang="0">
                    <a:pos x="T2" y="T3"/>
                  </a:cxn>
                  <a:cxn ang="0">
                    <a:pos x="T4" y="T5"/>
                  </a:cxn>
                  <a:cxn ang="0">
                    <a:pos x="T6" y="T7"/>
                  </a:cxn>
                </a:cxnLst>
                <a:rect l="0" t="0" r="r" b="b"/>
                <a:pathLst>
                  <a:path w="2" h="3">
                    <a:moveTo>
                      <a:pt x="0" y="3"/>
                    </a:moveTo>
                    <a:lnTo>
                      <a:pt x="2" y="0"/>
                    </a:lnTo>
                    <a:lnTo>
                      <a:pt x="0" y="0"/>
                    </a:lnTo>
                    <a:lnTo>
                      <a:pt x="0" y="3"/>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93" name="Freeform 4003">
                <a:extLst>
                  <a:ext uri="{FF2B5EF4-FFF2-40B4-BE49-F238E27FC236}">
                    <a16:creationId xmlns:a16="http://schemas.microsoft.com/office/drawing/2014/main" id="{C036F9EC-54D0-4BB5-A2F1-7B32CEA2A428}"/>
                  </a:ext>
                </a:extLst>
              </p:cNvPr>
              <p:cNvSpPr>
                <a:spLocks/>
              </p:cNvSpPr>
              <p:nvPr/>
            </p:nvSpPr>
            <p:spPr bwMode="auto">
              <a:xfrm>
                <a:off x="328" y="1168"/>
                <a:ext cx="17" cy="7"/>
              </a:xfrm>
              <a:custGeom>
                <a:avLst/>
                <a:gdLst>
                  <a:gd name="T0" fmla="*/ 17 w 17"/>
                  <a:gd name="T1" fmla="*/ 2 h 7"/>
                  <a:gd name="T2" fmla="*/ 10 w 17"/>
                  <a:gd name="T3" fmla="*/ 0 h 7"/>
                  <a:gd name="T4" fmla="*/ 0 w 17"/>
                  <a:gd name="T5" fmla="*/ 2 h 7"/>
                  <a:gd name="T6" fmla="*/ 10 w 17"/>
                  <a:gd name="T7" fmla="*/ 7 h 7"/>
                  <a:gd name="T8" fmla="*/ 17 w 17"/>
                  <a:gd name="T9" fmla="*/ 2 h 7"/>
                </a:gdLst>
                <a:ahLst/>
                <a:cxnLst>
                  <a:cxn ang="0">
                    <a:pos x="T0" y="T1"/>
                  </a:cxn>
                  <a:cxn ang="0">
                    <a:pos x="T2" y="T3"/>
                  </a:cxn>
                  <a:cxn ang="0">
                    <a:pos x="T4" y="T5"/>
                  </a:cxn>
                  <a:cxn ang="0">
                    <a:pos x="T6" y="T7"/>
                  </a:cxn>
                  <a:cxn ang="0">
                    <a:pos x="T8" y="T9"/>
                  </a:cxn>
                </a:cxnLst>
                <a:rect l="0" t="0" r="r" b="b"/>
                <a:pathLst>
                  <a:path w="17" h="7">
                    <a:moveTo>
                      <a:pt x="17" y="2"/>
                    </a:moveTo>
                    <a:lnTo>
                      <a:pt x="10" y="0"/>
                    </a:lnTo>
                    <a:lnTo>
                      <a:pt x="0" y="2"/>
                    </a:lnTo>
                    <a:lnTo>
                      <a:pt x="10" y="7"/>
                    </a:lnTo>
                    <a:lnTo>
                      <a:pt x="17" y="2"/>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94" name="Freeform 4004">
                <a:extLst>
                  <a:ext uri="{FF2B5EF4-FFF2-40B4-BE49-F238E27FC236}">
                    <a16:creationId xmlns:a16="http://schemas.microsoft.com/office/drawing/2014/main" id="{E5638609-0F24-4A61-8BFB-C678F5CD6714}"/>
                  </a:ext>
                </a:extLst>
              </p:cNvPr>
              <p:cNvSpPr>
                <a:spLocks/>
              </p:cNvSpPr>
              <p:nvPr/>
            </p:nvSpPr>
            <p:spPr bwMode="auto">
              <a:xfrm>
                <a:off x="328" y="1168"/>
                <a:ext cx="17" cy="7"/>
              </a:xfrm>
              <a:custGeom>
                <a:avLst/>
                <a:gdLst>
                  <a:gd name="T0" fmla="*/ 17 w 17"/>
                  <a:gd name="T1" fmla="*/ 2 h 7"/>
                  <a:gd name="T2" fmla="*/ 10 w 17"/>
                  <a:gd name="T3" fmla="*/ 0 h 7"/>
                  <a:gd name="T4" fmla="*/ 0 w 17"/>
                  <a:gd name="T5" fmla="*/ 2 h 7"/>
                  <a:gd name="T6" fmla="*/ 10 w 17"/>
                  <a:gd name="T7" fmla="*/ 7 h 7"/>
                  <a:gd name="T8" fmla="*/ 17 w 17"/>
                  <a:gd name="T9" fmla="*/ 2 h 7"/>
                </a:gdLst>
                <a:ahLst/>
                <a:cxnLst>
                  <a:cxn ang="0">
                    <a:pos x="T0" y="T1"/>
                  </a:cxn>
                  <a:cxn ang="0">
                    <a:pos x="T2" y="T3"/>
                  </a:cxn>
                  <a:cxn ang="0">
                    <a:pos x="T4" y="T5"/>
                  </a:cxn>
                  <a:cxn ang="0">
                    <a:pos x="T6" y="T7"/>
                  </a:cxn>
                  <a:cxn ang="0">
                    <a:pos x="T8" y="T9"/>
                  </a:cxn>
                </a:cxnLst>
                <a:rect l="0" t="0" r="r" b="b"/>
                <a:pathLst>
                  <a:path w="17" h="7">
                    <a:moveTo>
                      <a:pt x="17" y="2"/>
                    </a:moveTo>
                    <a:lnTo>
                      <a:pt x="10" y="0"/>
                    </a:lnTo>
                    <a:lnTo>
                      <a:pt x="0" y="2"/>
                    </a:lnTo>
                    <a:lnTo>
                      <a:pt x="10" y="7"/>
                    </a:lnTo>
                    <a:lnTo>
                      <a:pt x="17"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95" name="Freeform 4005">
                <a:extLst>
                  <a:ext uri="{FF2B5EF4-FFF2-40B4-BE49-F238E27FC236}">
                    <a16:creationId xmlns:a16="http://schemas.microsoft.com/office/drawing/2014/main" id="{F6C44FA1-F804-4FC9-8B9B-B356333CA4AA}"/>
                  </a:ext>
                </a:extLst>
              </p:cNvPr>
              <p:cNvSpPr>
                <a:spLocks/>
              </p:cNvSpPr>
              <p:nvPr/>
            </p:nvSpPr>
            <p:spPr bwMode="auto">
              <a:xfrm>
                <a:off x="283" y="1189"/>
                <a:ext cx="17" cy="10"/>
              </a:xfrm>
              <a:custGeom>
                <a:avLst/>
                <a:gdLst>
                  <a:gd name="T0" fmla="*/ 7 w 17"/>
                  <a:gd name="T1" fmla="*/ 0 h 10"/>
                  <a:gd name="T2" fmla="*/ 0 w 17"/>
                  <a:gd name="T3" fmla="*/ 5 h 10"/>
                  <a:gd name="T4" fmla="*/ 7 w 17"/>
                  <a:gd name="T5" fmla="*/ 10 h 10"/>
                  <a:gd name="T6" fmla="*/ 17 w 17"/>
                  <a:gd name="T7" fmla="*/ 5 h 10"/>
                  <a:gd name="T8" fmla="*/ 7 w 17"/>
                  <a:gd name="T9" fmla="*/ 0 h 10"/>
                </a:gdLst>
                <a:ahLst/>
                <a:cxnLst>
                  <a:cxn ang="0">
                    <a:pos x="T0" y="T1"/>
                  </a:cxn>
                  <a:cxn ang="0">
                    <a:pos x="T2" y="T3"/>
                  </a:cxn>
                  <a:cxn ang="0">
                    <a:pos x="T4" y="T5"/>
                  </a:cxn>
                  <a:cxn ang="0">
                    <a:pos x="T6" y="T7"/>
                  </a:cxn>
                  <a:cxn ang="0">
                    <a:pos x="T8" y="T9"/>
                  </a:cxn>
                </a:cxnLst>
                <a:rect l="0" t="0" r="r" b="b"/>
                <a:pathLst>
                  <a:path w="17" h="10">
                    <a:moveTo>
                      <a:pt x="7" y="0"/>
                    </a:moveTo>
                    <a:lnTo>
                      <a:pt x="0" y="5"/>
                    </a:lnTo>
                    <a:lnTo>
                      <a:pt x="7" y="10"/>
                    </a:lnTo>
                    <a:lnTo>
                      <a:pt x="17" y="5"/>
                    </a:lnTo>
                    <a:lnTo>
                      <a:pt x="7"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96" name="Freeform 4006">
                <a:extLst>
                  <a:ext uri="{FF2B5EF4-FFF2-40B4-BE49-F238E27FC236}">
                    <a16:creationId xmlns:a16="http://schemas.microsoft.com/office/drawing/2014/main" id="{9B20E454-08AF-435F-B15A-6B4B7CCD2882}"/>
                  </a:ext>
                </a:extLst>
              </p:cNvPr>
              <p:cNvSpPr>
                <a:spLocks/>
              </p:cNvSpPr>
              <p:nvPr/>
            </p:nvSpPr>
            <p:spPr bwMode="auto">
              <a:xfrm>
                <a:off x="283" y="1189"/>
                <a:ext cx="17" cy="10"/>
              </a:xfrm>
              <a:custGeom>
                <a:avLst/>
                <a:gdLst>
                  <a:gd name="T0" fmla="*/ 7 w 17"/>
                  <a:gd name="T1" fmla="*/ 0 h 10"/>
                  <a:gd name="T2" fmla="*/ 0 w 17"/>
                  <a:gd name="T3" fmla="*/ 5 h 10"/>
                  <a:gd name="T4" fmla="*/ 7 w 17"/>
                  <a:gd name="T5" fmla="*/ 10 h 10"/>
                  <a:gd name="T6" fmla="*/ 17 w 17"/>
                  <a:gd name="T7" fmla="*/ 5 h 10"/>
                  <a:gd name="T8" fmla="*/ 7 w 17"/>
                  <a:gd name="T9" fmla="*/ 0 h 10"/>
                </a:gdLst>
                <a:ahLst/>
                <a:cxnLst>
                  <a:cxn ang="0">
                    <a:pos x="T0" y="T1"/>
                  </a:cxn>
                  <a:cxn ang="0">
                    <a:pos x="T2" y="T3"/>
                  </a:cxn>
                  <a:cxn ang="0">
                    <a:pos x="T4" y="T5"/>
                  </a:cxn>
                  <a:cxn ang="0">
                    <a:pos x="T6" y="T7"/>
                  </a:cxn>
                  <a:cxn ang="0">
                    <a:pos x="T8" y="T9"/>
                  </a:cxn>
                </a:cxnLst>
                <a:rect l="0" t="0" r="r" b="b"/>
                <a:pathLst>
                  <a:path w="17" h="10">
                    <a:moveTo>
                      <a:pt x="7" y="0"/>
                    </a:moveTo>
                    <a:lnTo>
                      <a:pt x="0" y="5"/>
                    </a:lnTo>
                    <a:lnTo>
                      <a:pt x="7" y="10"/>
                    </a:lnTo>
                    <a:lnTo>
                      <a:pt x="17" y="5"/>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97" name="Freeform 4007">
                <a:extLst>
                  <a:ext uri="{FF2B5EF4-FFF2-40B4-BE49-F238E27FC236}">
                    <a16:creationId xmlns:a16="http://schemas.microsoft.com/office/drawing/2014/main" id="{28ECB40E-DE8F-435B-BA0D-DF2DB8A64892}"/>
                  </a:ext>
                </a:extLst>
              </p:cNvPr>
              <p:cNvSpPr>
                <a:spLocks/>
              </p:cNvSpPr>
              <p:nvPr/>
            </p:nvSpPr>
            <p:spPr bwMode="auto">
              <a:xfrm>
                <a:off x="168" y="1097"/>
                <a:ext cx="22" cy="14"/>
              </a:xfrm>
              <a:custGeom>
                <a:avLst/>
                <a:gdLst>
                  <a:gd name="T0" fmla="*/ 15 w 22"/>
                  <a:gd name="T1" fmla="*/ 0 h 14"/>
                  <a:gd name="T2" fmla="*/ 0 w 22"/>
                  <a:gd name="T3" fmla="*/ 7 h 14"/>
                  <a:gd name="T4" fmla="*/ 3 w 22"/>
                  <a:gd name="T5" fmla="*/ 14 h 14"/>
                  <a:gd name="T6" fmla="*/ 22 w 22"/>
                  <a:gd name="T7" fmla="*/ 2 h 14"/>
                  <a:gd name="T8" fmla="*/ 15 w 22"/>
                  <a:gd name="T9" fmla="*/ 0 h 14"/>
                </a:gdLst>
                <a:ahLst/>
                <a:cxnLst>
                  <a:cxn ang="0">
                    <a:pos x="T0" y="T1"/>
                  </a:cxn>
                  <a:cxn ang="0">
                    <a:pos x="T2" y="T3"/>
                  </a:cxn>
                  <a:cxn ang="0">
                    <a:pos x="T4" y="T5"/>
                  </a:cxn>
                  <a:cxn ang="0">
                    <a:pos x="T6" y="T7"/>
                  </a:cxn>
                  <a:cxn ang="0">
                    <a:pos x="T8" y="T9"/>
                  </a:cxn>
                </a:cxnLst>
                <a:rect l="0" t="0" r="r" b="b"/>
                <a:pathLst>
                  <a:path w="22" h="14">
                    <a:moveTo>
                      <a:pt x="15" y="0"/>
                    </a:moveTo>
                    <a:lnTo>
                      <a:pt x="0" y="7"/>
                    </a:lnTo>
                    <a:lnTo>
                      <a:pt x="3" y="14"/>
                    </a:lnTo>
                    <a:lnTo>
                      <a:pt x="22" y="2"/>
                    </a:lnTo>
                    <a:lnTo>
                      <a:pt x="15"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98" name="Freeform 4008">
                <a:extLst>
                  <a:ext uri="{FF2B5EF4-FFF2-40B4-BE49-F238E27FC236}">
                    <a16:creationId xmlns:a16="http://schemas.microsoft.com/office/drawing/2014/main" id="{9379FA23-8DC8-4341-B675-DDCE12953717}"/>
                  </a:ext>
                </a:extLst>
              </p:cNvPr>
              <p:cNvSpPr>
                <a:spLocks/>
              </p:cNvSpPr>
              <p:nvPr/>
            </p:nvSpPr>
            <p:spPr bwMode="auto">
              <a:xfrm>
                <a:off x="343" y="997"/>
                <a:ext cx="48" cy="24"/>
              </a:xfrm>
              <a:custGeom>
                <a:avLst/>
                <a:gdLst>
                  <a:gd name="T0" fmla="*/ 38 w 48"/>
                  <a:gd name="T1" fmla="*/ 0 h 24"/>
                  <a:gd name="T2" fmla="*/ 0 w 48"/>
                  <a:gd name="T3" fmla="*/ 19 h 24"/>
                  <a:gd name="T4" fmla="*/ 7 w 48"/>
                  <a:gd name="T5" fmla="*/ 24 h 24"/>
                  <a:gd name="T6" fmla="*/ 48 w 48"/>
                  <a:gd name="T7" fmla="*/ 4 h 24"/>
                  <a:gd name="T8" fmla="*/ 38 w 48"/>
                  <a:gd name="T9" fmla="*/ 0 h 24"/>
                </a:gdLst>
                <a:ahLst/>
                <a:cxnLst>
                  <a:cxn ang="0">
                    <a:pos x="T0" y="T1"/>
                  </a:cxn>
                  <a:cxn ang="0">
                    <a:pos x="T2" y="T3"/>
                  </a:cxn>
                  <a:cxn ang="0">
                    <a:pos x="T4" y="T5"/>
                  </a:cxn>
                  <a:cxn ang="0">
                    <a:pos x="T6" y="T7"/>
                  </a:cxn>
                  <a:cxn ang="0">
                    <a:pos x="T8" y="T9"/>
                  </a:cxn>
                </a:cxnLst>
                <a:rect l="0" t="0" r="r" b="b"/>
                <a:pathLst>
                  <a:path w="48" h="24">
                    <a:moveTo>
                      <a:pt x="38" y="0"/>
                    </a:moveTo>
                    <a:lnTo>
                      <a:pt x="0" y="19"/>
                    </a:lnTo>
                    <a:lnTo>
                      <a:pt x="7" y="24"/>
                    </a:lnTo>
                    <a:lnTo>
                      <a:pt x="48" y="4"/>
                    </a:lnTo>
                    <a:lnTo>
                      <a:pt x="38"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99" name="Freeform 4009">
                <a:extLst>
                  <a:ext uri="{FF2B5EF4-FFF2-40B4-BE49-F238E27FC236}">
                    <a16:creationId xmlns:a16="http://schemas.microsoft.com/office/drawing/2014/main" id="{0C1D8807-983A-4065-B547-CF6CCC84C256}"/>
                  </a:ext>
                </a:extLst>
              </p:cNvPr>
              <p:cNvSpPr>
                <a:spLocks/>
              </p:cNvSpPr>
              <p:nvPr/>
            </p:nvSpPr>
            <p:spPr bwMode="auto">
              <a:xfrm>
                <a:off x="343" y="997"/>
                <a:ext cx="48" cy="24"/>
              </a:xfrm>
              <a:custGeom>
                <a:avLst/>
                <a:gdLst>
                  <a:gd name="T0" fmla="*/ 38 w 48"/>
                  <a:gd name="T1" fmla="*/ 0 h 24"/>
                  <a:gd name="T2" fmla="*/ 0 w 48"/>
                  <a:gd name="T3" fmla="*/ 19 h 24"/>
                  <a:gd name="T4" fmla="*/ 7 w 48"/>
                  <a:gd name="T5" fmla="*/ 24 h 24"/>
                  <a:gd name="T6" fmla="*/ 48 w 48"/>
                  <a:gd name="T7" fmla="*/ 4 h 24"/>
                  <a:gd name="T8" fmla="*/ 38 w 48"/>
                  <a:gd name="T9" fmla="*/ 0 h 24"/>
                </a:gdLst>
                <a:ahLst/>
                <a:cxnLst>
                  <a:cxn ang="0">
                    <a:pos x="T0" y="T1"/>
                  </a:cxn>
                  <a:cxn ang="0">
                    <a:pos x="T2" y="T3"/>
                  </a:cxn>
                  <a:cxn ang="0">
                    <a:pos x="T4" y="T5"/>
                  </a:cxn>
                  <a:cxn ang="0">
                    <a:pos x="T6" y="T7"/>
                  </a:cxn>
                  <a:cxn ang="0">
                    <a:pos x="T8" y="T9"/>
                  </a:cxn>
                </a:cxnLst>
                <a:rect l="0" t="0" r="r" b="b"/>
                <a:pathLst>
                  <a:path w="48" h="24">
                    <a:moveTo>
                      <a:pt x="38" y="0"/>
                    </a:moveTo>
                    <a:lnTo>
                      <a:pt x="0" y="19"/>
                    </a:lnTo>
                    <a:lnTo>
                      <a:pt x="7" y="24"/>
                    </a:lnTo>
                    <a:lnTo>
                      <a:pt x="48" y="4"/>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00" name="Freeform 4010">
                <a:extLst>
                  <a:ext uri="{FF2B5EF4-FFF2-40B4-BE49-F238E27FC236}">
                    <a16:creationId xmlns:a16="http://schemas.microsoft.com/office/drawing/2014/main" id="{740DDED2-4C74-4A2B-84F6-F06C1C6B78BB}"/>
                  </a:ext>
                </a:extLst>
              </p:cNvPr>
              <p:cNvSpPr>
                <a:spLocks/>
              </p:cNvSpPr>
              <p:nvPr/>
            </p:nvSpPr>
            <p:spPr bwMode="auto">
              <a:xfrm>
                <a:off x="242" y="1047"/>
                <a:ext cx="48" cy="23"/>
              </a:xfrm>
              <a:custGeom>
                <a:avLst/>
                <a:gdLst>
                  <a:gd name="T0" fmla="*/ 48 w 48"/>
                  <a:gd name="T1" fmla="*/ 2 h 23"/>
                  <a:gd name="T2" fmla="*/ 41 w 48"/>
                  <a:gd name="T3" fmla="*/ 0 h 23"/>
                  <a:gd name="T4" fmla="*/ 0 w 48"/>
                  <a:gd name="T5" fmla="*/ 19 h 23"/>
                  <a:gd name="T6" fmla="*/ 10 w 48"/>
                  <a:gd name="T7" fmla="*/ 23 h 23"/>
                  <a:gd name="T8" fmla="*/ 48 w 48"/>
                  <a:gd name="T9" fmla="*/ 2 h 23"/>
                </a:gdLst>
                <a:ahLst/>
                <a:cxnLst>
                  <a:cxn ang="0">
                    <a:pos x="T0" y="T1"/>
                  </a:cxn>
                  <a:cxn ang="0">
                    <a:pos x="T2" y="T3"/>
                  </a:cxn>
                  <a:cxn ang="0">
                    <a:pos x="T4" y="T5"/>
                  </a:cxn>
                  <a:cxn ang="0">
                    <a:pos x="T6" y="T7"/>
                  </a:cxn>
                  <a:cxn ang="0">
                    <a:pos x="T8" y="T9"/>
                  </a:cxn>
                </a:cxnLst>
                <a:rect l="0" t="0" r="r" b="b"/>
                <a:pathLst>
                  <a:path w="48" h="23">
                    <a:moveTo>
                      <a:pt x="48" y="2"/>
                    </a:moveTo>
                    <a:lnTo>
                      <a:pt x="41" y="0"/>
                    </a:lnTo>
                    <a:lnTo>
                      <a:pt x="0" y="19"/>
                    </a:lnTo>
                    <a:lnTo>
                      <a:pt x="10" y="23"/>
                    </a:lnTo>
                    <a:lnTo>
                      <a:pt x="48" y="2"/>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01" name="Freeform 4011">
                <a:extLst>
                  <a:ext uri="{FF2B5EF4-FFF2-40B4-BE49-F238E27FC236}">
                    <a16:creationId xmlns:a16="http://schemas.microsoft.com/office/drawing/2014/main" id="{B735904F-98B2-4778-BF81-83038D135909}"/>
                  </a:ext>
                </a:extLst>
              </p:cNvPr>
              <p:cNvSpPr>
                <a:spLocks/>
              </p:cNvSpPr>
              <p:nvPr/>
            </p:nvSpPr>
            <p:spPr bwMode="auto">
              <a:xfrm>
                <a:off x="242" y="1047"/>
                <a:ext cx="48" cy="23"/>
              </a:xfrm>
              <a:custGeom>
                <a:avLst/>
                <a:gdLst>
                  <a:gd name="T0" fmla="*/ 48 w 48"/>
                  <a:gd name="T1" fmla="*/ 2 h 23"/>
                  <a:gd name="T2" fmla="*/ 41 w 48"/>
                  <a:gd name="T3" fmla="*/ 0 h 23"/>
                  <a:gd name="T4" fmla="*/ 0 w 48"/>
                  <a:gd name="T5" fmla="*/ 19 h 23"/>
                  <a:gd name="T6" fmla="*/ 10 w 48"/>
                  <a:gd name="T7" fmla="*/ 23 h 23"/>
                  <a:gd name="T8" fmla="*/ 48 w 48"/>
                  <a:gd name="T9" fmla="*/ 2 h 23"/>
                </a:gdLst>
                <a:ahLst/>
                <a:cxnLst>
                  <a:cxn ang="0">
                    <a:pos x="T0" y="T1"/>
                  </a:cxn>
                  <a:cxn ang="0">
                    <a:pos x="T2" y="T3"/>
                  </a:cxn>
                  <a:cxn ang="0">
                    <a:pos x="T4" y="T5"/>
                  </a:cxn>
                  <a:cxn ang="0">
                    <a:pos x="T6" y="T7"/>
                  </a:cxn>
                  <a:cxn ang="0">
                    <a:pos x="T8" y="T9"/>
                  </a:cxn>
                </a:cxnLst>
                <a:rect l="0" t="0" r="r" b="b"/>
                <a:pathLst>
                  <a:path w="48" h="23">
                    <a:moveTo>
                      <a:pt x="48" y="2"/>
                    </a:moveTo>
                    <a:lnTo>
                      <a:pt x="41" y="0"/>
                    </a:lnTo>
                    <a:lnTo>
                      <a:pt x="0" y="19"/>
                    </a:lnTo>
                    <a:lnTo>
                      <a:pt x="10" y="23"/>
                    </a:lnTo>
                    <a:lnTo>
                      <a:pt x="48"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02" name="Freeform 4012">
                <a:extLst>
                  <a:ext uri="{FF2B5EF4-FFF2-40B4-BE49-F238E27FC236}">
                    <a16:creationId xmlns:a16="http://schemas.microsoft.com/office/drawing/2014/main" id="{205BF48D-5F61-4828-850F-E5442DBC1481}"/>
                  </a:ext>
                </a:extLst>
              </p:cNvPr>
              <p:cNvSpPr>
                <a:spLocks/>
              </p:cNvSpPr>
              <p:nvPr/>
            </p:nvSpPr>
            <p:spPr bwMode="auto">
              <a:xfrm>
                <a:off x="290" y="1021"/>
                <a:ext cx="53" cy="26"/>
              </a:xfrm>
              <a:custGeom>
                <a:avLst/>
                <a:gdLst>
                  <a:gd name="T0" fmla="*/ 53 w 53"/>
                  <a:gd name="T1" fmla="*/ 4 h 26"/>
                  <a:gd name="T2" fmla="*/ 43 w 53"/>
                  <a:gd name="T3" fmla="*/ 0 h 26"/>
                  <a:gd name="T4" fmla="*/ 0 w 53"/>
                  <a:gd name="T5" fmla="*/ 21 h 26"/>
                  <a:gd name="T6" fmla="*/ 10 w 53"/>
                  <a:gd name="T7" fmla="*/ 26 h 26"/>
                  <a:gd name="T8" fmla="*/ 53 w 53"/>
                  <a:gd name="T9" fmla="*/ 4 h 26"/>
                </a:gdLst>
                <a:ahLst/>
                <a:cxnLst>
                  <a:cxn ang="0">
                    <a:pos x="T0" y="T1"/>
                  </a:cxn>
                  <a:cxn ang="0">
                    <a:pos x="T2" y="T3"/>
                  </a:cxn>
                  <a:cxn ang="0">
                    <a:pos x="T4" y="T5"/>
                  </a:cxn>
                  <a:cxn ang="0">
                    <a:pos x="T6" y="T7"/>
                  </a:cxn>
                  <a:cxn ang="0">
                    <a:pos x="T8" y="T9"/>
                  </a:cxn>
                </a:cxnLst>
                <a:rect l="0" t="0" r="r" b="b"/>
                <a:pathLst>
                  <a:path w="53" h="26">
                    <a:moveTo>
                      <a:pt x="53" y="4"/>
                    </a:moveTo>
                    <a:lnTo>
                      <a:pt x="43" y="0"/>
                    </a:lnTo>
                    <a:lnTo>
                      <a:pt x="0" y="21"/>
                    </a:lnTo>
                    <a:lnTo>
                      <a:pt x="10" y="26"/>
                    </a:lnTo>
                    <a:lnTo>
                      <a:pt x="53" y="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03" name="Freeform 4013">
                <a:extLst>
                  <a:ext uri="{FF2B5EF4-FFF2-40B4-BE49-F238E27FC236}">
                    <a16:creationId xmlns:a16="http://schemas.microsoft.com/office/drawing/2014/main" id="{778FCCD6-27F8-4DF1-9DAE-0F70629161A9}"/>
                  </a:ext>
                </a:extLst>
              </p:cNvPr>
              <p:cNvSpPr>
                <a:spLocks/>
              </p:cNvSpPr>
              <p:nvPr/>
            </p:nvSpPr>
            <p:spPr bwMode="auto">
              <a:xfrm>
                <a:off x="290" y="1021"/>
                <a:ext cx="53" cy="26"/>
              </a:xfrm>
              <a:custGeom>
                <a:avLst/>
                <a:gdLst>
                  <a:gd name="T0" fmla="*/ 53 w 53"/>
                  <a:gd name="T1" fmla="*/ 4 h 26"/>
                  <a:gd name="T2" fmla="*/ 43 w 53"/>
                  <a:gd name="T3" fmla="*/ 0 h 26"/>
                  <a:gd name="T4" fmla="*/ 0 w 53"/>
                  <a:gd name="T5" fmla="*/ 21 h 26"/>
                  <a:gd name="T6" fmla="*/ 10 w 53"/>
                  <a:gd name="T7" fmla="*/ 26 h 26"/>
                  <a:gd name="T8" fmla="*/ 53 w 53"/>
                  <a:gd name="T9" fmla="*/ 4 h 26"/>
                </a:gdLst>
                <a:ahLst/>
                <a:cxnLst>
                  <a:cxn ang="0">
                    <a:pos x="T0" y="T1"/>
                  </a:cxn>
                  <a:cxn ang="0">
                    <a:pos x="T2" y="T3"/>
                  </a:cxn>
                  <a:cxn ang="0">
                    <a:pos x="T4" y="T5"/>
                  </a:cxn>
                  <a:cxn ang="0">
                    <a:pos x="T6" y="T7"/>
                  </a:cxn>
                  <a:cxn ang="0">
                    <a:pos x="T8" y="T9"/>
                  </a:cxn>
                </a:cxnLst>
                <a:rect l="0" t="0" r="r" b="b"/>
                <a:pathLst>
                  <a:path w="53" h="26">
                    <a:moveTo>
                      <a:pt x="53" y="4"/>
                    </a:moveTo>
                    <a:lnTo>
                      <a:pt x="43" y="0"/>
                    </a:lnTo>
                    <a:lnTo>
                      <a:pt x="0" y="21"/>
                    </a:lnTo>
                    <a:lnTo>
                      <a:pt x="10" y="26"/>
                    </a:lnTo>
                    <a:lnTo>
                      <a:pt x="53"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04" name="Freeform 4014">
                <a:extLst>
                  <a:ext uri="{FF2B5EF4-FFF2-40B4-BE49-F238E27FC236}">
                    <a16:creationId xmlns:a16="http://schemas.microsoft.com/office/drawing/2014/main" id="{0D35A275-502D-4D28-B7F0-C02FE3DB09F3}"/>
                  </a:ext>
                </a:extLst>
              </p:cNvPr>
              <p:cNvSpPr>
                <a:spLocks/>
              </p:cNvSpPr>
              <p:nvPr/>
            </p:nvSpPr>
            <p:spPr bwMode="auto">
              <a:xfrm>
                <a:off x="190" y="1070"/>
                <a:ext cx="52" cy="27"/>
              </a:xfrm>
              <a:custGeom>
                <a:avLst/>
                <a:gdLst>
                  <a:gd name="T0" fmla="*/ 52 w 52"/>
                  <a:gd name="T1" fmla="*/ 3 h 27"/>
                  <a:gd name="T2" fmla="*/ 45 w 52"/>
                  <a:gd name="T3" fmla="*/ 0 h 27"/>
                  <a:gd name="T4" fmla="*/ 0 w 52"/>
                  <a:gd name="T5" fmla="*/ 22 h 27"/>
                  <a:gd name="T6" fmla="*/ 9 w 52"/>
                  <a:gd name="T7" fmla="*/ 27 h 27"/>
                  <a:gd name="T8" fmla="*/ 52 w 52"/>
                  <a:gd name="T9" fmla="*/ 3 h 27"/>
                </a:gdLst>
                <a:ahLst/>
                <a:cxnLst>
                  <a:cxn ang="0">
                    <a:pos x="T0" y="T1"/>
                  </a:cxn>
                  <a:cxn ang="0">
                    <a:pos x="T2" y="T3"/>
                  </a:cxn>
                  <a:cxn ang="0">
                    <a:pos x="T4" y="T5"/>
                  </a:cxn>
                  <a:cxn ang="0">
                    <a:pos x="T6" y="T7"/>
                  </a:cxn>
                  <a:cxn ang="0">
                    <a:pos x="T8" y="T9"/>
                  </a:cxn>
                </a:cxnLst>
                <a:rect l="0" t="0" r="r" b="b"/>
                <a:pathLst>
                  <a:path w="52" h="27">
                    <a:moveTo>
                      <a:pt x="52" y="3"/>
                    </a:moveTo>
                    <a:lnTo>
                      <a:pt x="45" y="0"/>
                    </a:lnTo>
                    <a:lnTo>
                      <a:pt x="0" y="22"/>
                    </a:lnTo>
                    <a:lnTo>
                      <a:pt x="9" y="27"/>
                    </a:lnTo>
                    <a:lnTo>
                      <a:pt x="52" y="3"/>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05" name="Freeform 4015">
                <a:extLst>
                  <a:ext uri="{FF2B5EF4-FFF2-40B4-BE49-F238E27FC236}">
                    <a16:creationId xmlns:a16="http://schemas.microsoft.com/office/drawing/2014/main" id="{ACE4AA45-B4C5-40E3-8981-7314006DD185}"/>
                  </a:ext>
                </a:extLst>
              </p:cNvPr>
              <p:cNvSpPr>
                <a:spLocks/>
              </p:cNvSpPr>
              <p:nvPr/>
            </p:nvSpPr>
            <p:spPr bwMode="auto">
              <a:xfrm>
                <a:off x="391" y="971"/>
                <a:ext cx="52" cy="26"/>
              </a:xfrm>
              <a:custGeom>
                <a:avLst/>
                <a:gdLst>
                  <a:gd name="T0" fmla="*/ 0 w 52"/>
                  <a:gd name="T1" fmla="*/ 21 h 26"/>
                  <a:gd name="T2" fmla="*/ 7 w 52"/>
                  <a:gd name="T3" fmla="*/ 26 h 26"/>
                  <a:gd name="T4" fmla="*/ 52 w 52"/>
                  <a:gd name="T5" fmla="*/ 2 h 26"/>
                  <a:gd name="T6" fmla="*/ 47 w 52"/>
                  <a:gd name="T7" fmla="*/ 0 h 26"/>
                  <a:gd name="T8" fmla="*/ 40 w 52"/>
                  <a:gd name="T9" fmla="*/ 0 h 26"/>
                  <a:gd name="T10" fmla="*/ 0 w 52"/>
                  <a:gd name="T11" fmla="*/ 21 h 26"/>
                </a:gdLst>
                <a:ahLst/>
                <a:cxnLst>
                  <a:cxn ang="0">
                    <a:pos x="T0" y="T1"/>
                  </a:cxn>
                  <a:cxn ang="0">
                    <a:pos x="T2" y="T3"/>
                  </a:cxn>
                  <a:cxn ang="0">
                    <a:pos x="T4" y="T5"/>
                  </a:cxn>
                  <a:cxn ang="0">
                    <a:pos x="T6" y="T7"/>
                  </a:cxn>
                  <a:cxn ang="0">
                    <a:pos x="T8" y="T9"/>
                  </a:cxn>
                  <a:cxn ang="0">
                    <a:pos x="T10" y="T11"/>
                  </a:cxn>
                </a:cxnLst>
                <a:rect l="0" t="0" r="r" b="b"/>
                <a:pathLst>
                  <a:path w="52" h="26">
                    <a:moveTo>
                      <a:pt x="0" y="21"/>
                    </a:moveTo>
                    <a:lnTo>
                      <a:pt x="7" y="26"/>
                    </a:lnTo>
                    <a:lnTo>
                      <a:pt x="52" y="2"/>
                    </a:lnTo>
                    <a:lnTo>
                      <a:pt x="47" y="0"/>
                    </a:lnTo>
                    <a:lnTo>
                      <a:pt x="40" y="0"/>
                    </a:lnTo>
                    <a:lnTo>
                      <a:pt x="0" y="21"/>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06" name="Freeform 4016">
                <a:extLst>
                  <a:ext uri="{FF2B5EF4-FFF2-40B4-BE49-F238E27FC236}">
                    <a16:creationId xmlns:a16="http://schemas.microsoft.com/office/drawing/2014/main" id="{D76D3351-5D74-4894-8093-34147BC6EE87}"/>
                  </a:ext>
                </a:extLst>
              </p:cNvPr>
              <p:cNvSpPr>
                <a:spLocks/>
              </p:cNvSpPr>
              <p:nvPr/>
            </p:nvSpPr>
            <p:spPr bwMode="auto">
              <a:xfrm>
                <a:off x="391" y="971"/>
                <a:ext cx="52" cy="26"/>
              </a:xfrm>
              <a:custGeom>
                <a:avLst/>
                <a:gdLst>
                  <a:gd name="T0" fmla="*/ 0 w 52"/>
                  <a:gd name="T1" fmla="*/ 21 h 26"/>
                  <a:gd name="T2" fmla="*/ 7 w 52"/>
                  <a:gd name="T3" fmla="*/ 26 h 26"/>
                  <a:gd name="T4" fmla="*/ 52 w 52"/>
                  <a:gd name="T5" fmla="*/ 2 h 26"/>
                  <a:gd name="T6" fmla="*/ 47 w 52"/>
                  <a:gd name="T7" fmla="*/ 0 h 26"/>
                  <a:gd name="T8" fmla="*/ 40 w 52"/>
                  <a:gd name="T9" fmla="*/ 0 h 26"/>
                  <a:gd name="T10" fmla="*/ 0 w 52"/>
                  <a:gd name="T11" fmla="*/ 21 h 26"/>
                </a:gdLst>
                <a:ahLst/>
                <a:cxnLst>
                  <a:cxn ang="0">
                    <a:pos x="T0" y="T1"/>
                  </a:cxn>
                  <a:cxn ang="0">
                    <a:pos x="T2" y="T3"/>
                  </a:cxn>
                  <a:cxn ang="0">
                    <a:pos x="T4" y="T5"/>
                  </a:cxn>
                  <a:cxn ang="0">
                    <a:pos x="T6" y="T7"/>
                  </a:cxn>
                  <a:cxn ang="0">
                    <a:pos x="T8" y="T9"/>
                  </a:cxn>
                  <a:cxn ang="0">
                    <a:pos x="T10" y="T11"/>
                  </a:cxn>
                </a:cxnLst>
                <a:rect l="0" t="0" r="r" b="b"/>
                <a:pathLst>
                  <a:path w="52" h="26">
                    <a:moveTo>
                      <a:pt x="0" y="21"/>
                    </a:moveTo>
                    <a:lnTo>
                      <a:pt x="7" y="26"/>
                    </a:lnTo>
                    <a:lnTo>
                      <a:pt x="52" y="2"/>
                    </a:lnTo>
                    <a:lnTo>
                      <a:pt x="47" y="0"/>
                    </a:lnTo>
                    <a:lnTo>
                      <a:pt x="40" y="0"/>
                    </a:lnTo>
                    <a:lnTo>
                      <a:pt x="0"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07" name="Freeform 4017">
                <a:extLst>
                  <a:ext uri="{FF2B5EF4-FFF2-40B4-BE49-F238E27FC236}">
                    <a16:creationId xmlns:a16="http://schemas.microsoft.com/office/drawing/2014/main" id="{067435AD-D3EE-49F0-B2C3-1BBC34D5354C}"/>
                  </a:ext>
                </a:extLst>
              </p:cNvPr>
              <p:cNvSpPr>
                <a:spLocks/>
              </p:cNvSpPr>
              <p:nvPr/>
            </p:nvSpPr>
            <p:spPr bwMode="auto">
              <a:xfrm>
                <a:off x="283" y="1042"/>
                <a:ext cx="17" cy="7"/>
              </a:xfrm>
              <a:custGeom>
                <a:avLst/>
                <a:gdLst>
                  <a:gd name="T0" fmla="*/ 7 w 17"/>
                  <a:gd name="T1" fmla="*/ 0 h 7"/>
                  <a:gd name="T2" fmla="*/ 0 w 17"/>
                  <a:gd name="T3" fmla="*/ 5 h 7"/>
                  <a:gd name="T4" fmla="*/ 7 w 17"/>
                  <a:gd name="T5" fmla="*/ 7 h 7"/>
                  <a:gd name="T6" fmla="*/ 17 w 17"/>
                  <a:gd name="T7" fmla="*/ 5 h 7"/>
                  <a:gd name="T8" fmla="*/ 7 w 17"/>
                  <a:gd name="T9" fmla="*/ 0 h 7"/>
                </a:gdLst>
                <a:ahLst/>
                <a:cxnLst>
                  <a:cxn ang="0">
                    <a:pos x="T0" y="T1"/>
                  </a:cxn>
                  <a:cxn ang="0">
                    <a:pos x="T2" y="T3"/>
                  </a:cxn>
                  <a:cxn ang="0">
                    <a:pos x="T4" y="T5"/>
                  </a:cxn>
                  <a:cxn ang="0">
                    <a:pos x="T6" y="T7"/>
                  </a:cxn>
                  <a:cxn ang="0">
                    <a:pos x="T8" y="T9"/>
                  </a:cxn>
                </a:cxnLst>
                <a:rect l="0" t="0" r="r" b="b"/>
                <a:pathLst>
                  <a:path w="17" h="7">
                    <a:moveTo>
                      <a:pt x="7" y="0"/>
                    </a:moveTo>
                    <a:lnTo>
                      <a:pt x="0" y="5"/>
                    </a:lnTo>
                    <a:lnTo>
                      <a:pt x="7" y="7"/>
                    </a:lnTo>
                    <a:lnTo>
                      <a:pt x="17" y="5"/>
                    </a:lnTo>
                    <a:lnTo>
                      <a:pt x="7"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08" name="Freeform 4018">
                <a:extLst>
                  <a:ext uri="{FF2B5EF4-FFF2-40B4-BE49-F238E27FC236}">
                    <a16:creationId xmlns:a16="http://schemas.microsoft.com/office/drawing/2014/main" id="{0D3A0CB9-FAF5-4F5C-A7FE-4E484F166961}"/>
                  </a:ext>
                </a:extLst>
              </p:cNvPr>
              <p:cNvSpPr>
                <a:spLocks/>
              </p:cNvSpPr>
              <p:nvPr/>
            </p:nvSpPr>
            <p:spPr bwMode="auto">
              <a:xfrm>
                <a:off x="283" y="1042"/>
                <a:ext cx="17" cy="7"/>
              </a:xfrm>
              <a:custGeom>
                <a:avLst/>
                <a:gdLst>
                  <a:gd name="T0" fmla="*/ 7 w 17"/>
                  <a:gd name="T1" fmla="*/ 0 h 7"/>
                  <a:gd name="T2" fmla="*/ 0 w 17"/>
                  <a:gd name="T3" fmla="*/ 5 h 7"/>
                  <a:gd name="T4" fmla="*/ 7 w 17"/>
                  <a:gd name="T5" fmla="*/ 7 h 7"/>
                  <a:gd name="T6" fmla="*/ 17 w 17"/>
                  <a:gd name="T7" fmla="*/ 5 h 7"/>
                  <a:gd name="T8" fmla="*/ 7 w 17"/>
                  <a:gd name="T9" fmla="*/ 0 h 7"/>
                </a:gdLst>
                <a:ahLst/>
                <a:cxnLst>
                  <a:cxn ang="0">
                    <a:pos x="T0" y="T1"/>
                  </a:cxn>
                  <a:cxn ang="0">
                    <a:pos x="T2" y="T3"/>
                  </a:cxn>
                  <a:cxn ang="0">
                    <a:pos x="T4" y="T5"/>
                  </a:cxn>
                  <a:cxn ang="0">
                    <a:pos x="T6" y="T7"/>
                  </a:cxn>
                  <a:cxn ang="0">
                    <a:pos x="T8" y="T9"/>
                  </a:cxn>
                </a:cxnLst>
                <a:rect l="0" t="0" r="r" b="b"/>
                <a:pathLst>
                  <a:path w="17" h="7">
                    <a:moveTo>
                      <a:pt x="7" y="0"/>
                    </a:moveTo>
                    <a:lnTo>
                      <a:pt x="0" y="5"/>
                    </a:lnTo>
                    <a:lnTo>
                      <a:pt x="7" y="7"/>
                    </a:lnTo>
                    <a:lnTo>
                      <a:pt x="17" y="5"/>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09" name="Freeform 4019">
                <a:extLst>
                  <a:ext uri="{FF2B5EF4-FFF2-40B4-BE49-F238E27FC236}">
                    <a16:creationId xmlns:a16="http://schemas.microsoft.com/office/drawing/2014/main" id="{9A48C18D-2D00-4046-9449-7D22FA468529}"/>
                  </a:ext>
                </a:extLst>
              </p:cNvPr>
              <p:cNvSpPr>
                <a:spLocks/>
              </p:cNvSpPr>
              <p:nvPr/>
            </p:nvSpPr>
            <p:spPr bwMode="auto">
              <a:xfrm>
                <a:off x="235" y="1066"/>
                <a:ext cx="17" cy="7"/>
              </a:xfrm>
              <a:custGeom>
                <a:avLst/>
                <a:gdLst>
                  <a:gd name="T0" fmla="*/ 7 w 17"/>
                  <a:gd name="T1" fmla="*/ 0 h 7"/>
                  <a:gd name="T2" fmla="*/ 0 w 17"/>
                  <a:gd name="T3" fmla="*/ 4 h 7"/>
                  <a:gd name="T4" fmla="*/ 7 w 17"/>
                  <a:gd name="T5" fmla="*/ 7 h 7"/>
                  <a:gd name="T6" fmla="*/ 17 w 17"/>
                  <a:gd name="T7" fmla="*/ 4 h 7"/>
                  <a:gd name="T8" fmla="*/ 7 w 17"/>
                  <a:gd name="T9" fmla="*/ 0 h 7"/>
                </a:gdLst>
                <a:ahLst/>
                <a:cxnLst>
                  <a:cxn ang="0">
                    <a:pos x="T0" y="T1"/>
                  </a:cxn>
                  <a:cxn ang="0">
                    <a:pos x="T2" y="T3"/>
                  </a:cxn>
                  <a:cxn ang="0">
                    <a:pos x="T4" y="T5"/>
                  </a:cxn>
                  <a:cxn ang="0">
                    <a:pos x="T6" y="T7"/>
                  </a:cxn>
                  <a:cxn ang="0">
                    <a:pos x="T8" y="T9"/>
                  </a:cxn>
                </a:cxnLst>
                <a:rect l="0" t="0" r="r" b="b"/>
                <a:pathLst>
                  <a:path w="17" h="7">
                    <a:moveTo>
                      <a:pt x="7" y="0"/>
                    </a:moveTo>
                    <a:lnTo>
                      <a:pt x="0" y="4"/>
                    </a:lnTo>
                    <a:lnTo>
                      <a:pt x="7" y="7"/>
                    </a:lnTo>
                    <a:lnTo>
                      <a:pt x="17" y="4"/>
                    </a:lnTo>
                    <a:lnTo>
                      <a:pt x="7"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10" name="Freeform 4020">
                <a:extLst>
                  <a:ext uri="{FF2B5EF4-FFF2-40B4-BE49-F238E27FC236}">
                    <a16:creationId xmlns:a16="http://schemas.microsoft.com/office/drawing/2014/main" id="{44D19166-6042-4EED-82EB-560ECBB41BD5}"/>
                  </a:ext>
                </a:extLst>
              </p:cNvPr>
              <p:cNvSpPr>
                <a:spLocks/>
              </p:cNvSpPr>
              <p:nvPr/>
            </p:nvSpPr>
            <p:spPr bwMode="auto">
              <a:xfrm>
                <a:off x="381" y="992"/>
                <a:ext cx="17" cy="9"/>
              </a:xfrm>
              <a:custGeom>
                <a:avLst/>
                <a:gdLst>
                  <a:gd name="T0" fmla="*/ 17 w 17"/>
                  <a:gd name="T1" fmla="*/ 5 h 9"/>
                  <a:gd name="T2" fmla="*/ 10 w 17"/>
                  <a:gd name="T3" fmla="*/ 0 h 9"/>
                  <a:gd name="T4" fmla="*/ 0 w 17"/>
                  <a:gd name="T5" fmla="*/ 5 h 9"/>
                  <a:gd name="T6" fmla="*/ 10 w 17"/>
                  <a:gd name="T7" fmla="*/ 9 h 9"/>
                  <a:gd name="T8" fmla="*/ 17 w 17"/>
                  <a:gd name="T9" fmla="*/ 5 h 9"/>
                </a:gdLst>
                <a:ahLst/>
                <a:cxnLst>
                  <a:cxn ang="0">
                    <a:pos x="T0" y="T1"/>
                  </a:cxn>
                  <a:cxn ang="0">
                    <a:pos x="T2" y="T3"/>
                  </a:cxn>
                  <a:cxn ang="0">
                    <a:pos x="T4" y="T5"/>
                  </a:cxn>
                  <a:cxn ang="0">
                    <a:pos x="T6" y="T7"/>
                  </a:cxn>
                  <a:cxn ang="0">
                    <a:pos x="T8" y="T9"/>
                  </a:cxn>
                </a:cxnLst>
                <a:rect l="0" t="0" r="r" b="b"/>
                <a:pathLst>
                  <a:path w="17" h="9">
                    <a:moveTo>
                      <a:pt x="17" y="5"/>
                    </a:moveTo>
                    <a:lnTo>
                      <a:pt x="10" y="0"/>
                    </a:lnTo>
                    <a:lnTo>
                      <a:pt x="0" y="5"/>
                    </a:lnTo>
                    <a:lnTo>
                      <a:pt x="10" y="9"/>
                    </a:lnTo>
                    <a:lnTo>
                      <a:pt x="17"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11" name="Freeform 4021">
                <a:extLst>
                  <a:ext uri="{FF2B5EF4-FFF2-40B4-BE49-F238E27FC236}">
                    <a16:creationId xmlns:a16="http://schemas.microsoft.com/office/drawing/2014/main" id="{DB60C967-5CB5-4609-BE88-F0F8B9F64734}"/>
                  </a:ext>
                </a:extLst>
              </p:cNvPr>
              <p:cNvSpPr>
                <a:spLocks/>
              </p:cNvSpPr>
              <p:nvPr/>
            </p:nvSpPr>
            <p:spPr bwMode="auto">
              <a:xfrm>
                <a:off x="381" y="992"/>
                <a:ext cx="17" cy="9"/>
              </a:xfrm>
              <a:custGeom>
                <a:avLst/>
                <a:gdLst>
                  <a:gd name="T0" fmla="*/ 17 w 17"/>
                  <a:gd name="T1" fmla="*/ 5 h 9"/>
                  <a:gd name="T2" fmla="*/ 10 w 17"/>
                  <a:gd name="T3" fmla="*/ 0 h 9"/>
                  <a:gd name="T4" fmla="*/ 0 w 17"/>
                  <a:gd name="T5" fmla="*/ 5 h 9"/>
                  <a:gd name="T6" fmla="*/ 10 w 17"/>
                  <a:gd name="T7" fmla="*/ 9 h 9"/>
                  <a:gd name="T8" fmla="*/ 17 w 17"/>
                  <a:gd name="T9" fmla="*/ 5 h 9"/>
                </a:gdLst>
                <a:ahLst/>
                <a:cxnLst>
                  <a:cxn ang="0">
                    <a:pos x="T0" y="T1"/>
                  </a:cxn>
                  <a:cxn ang="0">
                    <a:pos x="T2" y="T3"/>
                  </a:cxn>
                  <a:cxn ang="0">
                    <a:pos x="T4" y="T5"/>
                  </a:cxn>
                  <a:cxn ang="0">
                    <a:pos x="T6" y="T7"/>
                  </a:cxn>
                  <a:cxn ang="0">
                    <a:pos x="T8" y="T9"/>
                  </a:cxn>
                </a:cxnLst>
                <a:rect l="0" t="0" r="r" b="b"/>
                <a:pathLst>
                  <a:path w="17" h="9">
                    <a:moveTo>
                      <a:pt x="17" y="5"/>
                    </a:moveTo>
                    <a:lnTo>
                      <a:pt x="10" y="0"/>
                    </a:lnTo>
                    <a:lnTo>
                      <a:pt x="0" y="5"/>
                    </a:lnTo>
                    <a:lnTo>
                      <a:pt x="10" y="9"/>
                    </a:lnTo>
                    <a:lnTo>
                      <a:pt x="17"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12" name="Freeform 4022">
                <a:extLst>
                  <a:ext uri="{FF2B5EF4-FFF2-40B4-BE49-F238E27FC236}">
                    <a16:creationId xmlns:a16="http://schemas.microsoft.com/office/drawing/2014/main" id="{FD615FE2-2E76-4315-9CF2-9D26F473B625}"/>
                  </a:ext>
                </a:extLst>
              </p:cNvPr>
              <p:cNvSpPr>
                <a:spLocks/>
              </p:cNvSpPr>
              <p:nvPr/>
            </p:nvSpPr>
            <p:spPr bwMode="auto">
              <a:xfrm>
                <a:off x="333" y="1016"/>
                <a:ext cx="17" cy="9"/>
              </a:xfrm>
              <a:custGeom>
                <a:avLst/>
                <a:gdLst>
                  <a:gd name="T0" fmla="*/ 17 w 17"/>
                  <a:gd name="T1" fmla="*/ 5 h 9"/>
                  <a:gd name="T2" fmla="*/ 10 w 17"/>
                  <a:gd name="T3" fmla="*/ 0 h 9"/>
                  <a:gd name="T4" fmla="*/ 0 w 17"/>
                  <a:gd name="T5" fmla="*/ 5 h 9"/>
                  <a:gd name="T6" fmla="*/ 10 w 17"/>
                  <a:gd name="T7" fmla="*/ 9 h 9"/>
                  <a:gd name="T8" fmla="*/ 17 w 17"/>
                  <a:gd name="T9" fmla="*/ 5 h 9"/>
                </a:gdLst>
                <a:ahLst/>
                <a:cxnLst>
                  <a:cxn ang="0">
                    <a:pos x="T0" y="T1"/>
                  </a:cxn>
                  <a:cxn ang="0">
                    <a:pos x="T2" y="T3"/>
                  </a:cxn>
                  <a:cxn ang="0">
                    <a:pos x="T4" y="T5"/>
                  </a:cxn>
                  <a:cxn ang="0">
                    <a:pos x="T6" y="T7"/>
                  </a:cxn>
                  <a:cxn ang="0">
                    <a:pos x="T8" y="T9"/>
                  </a:cxn>
                </a:cxnLst>
                <a:rect l="0" t="0" r="r" b="b"/>
                <a:pathLst>
                  <a:path w="17" h="9">
                    <a:moveTo>
                      <a:pt x="17" y="5"/>
                    </a:moveTo>
                    <a:lnTo>
                      <a:pt x="10" y="0"/>
                    </a:lnTo>
                    <a:lnTo>
                      <a:pt x="0" y="5"/>
                    </a:lnTo>
                    <a:lnTo>
                      <a:pt x="10" y="9"/>
                    </a:lnTo>
                    <a:lnTo>
                      <a:pt x="17"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13" name="Freeform 4023">
                <a:extLst>
                  <a:ext uri="{FF2B5EF4-FFF2-40B4-BE49-F238E27FC236}">
                    <a16:creationId xmlns:a16="http://schemas.microsoft.com/office/drawing/2014/main" id="{01BC5D15-DC0A-4EB4-9737-9A784F05910A}"/>
                  </a:ext>
                </a:extLst>
              </p:cNvPr>
              <p:cNvSpPr>
                <a:spLocks/>
              </p:cNvSpPr>
              <p:nvPr/>
            </p:nvSpPr>
            <p:spPr bwMode="auto">
              <a:xfrm>
                <a:off x="333" y="1016"/>
                <a:ext cx="17" cy="9"/>
              </a:xfrm>
              <a:custGeom>
                <a:avLst/>
                <a:gdLst>
                  <a:gd name="T0" fmla="*/ 17 w 17"/>
                  <a:gd name="T1" fmla="*/ 5 h 9"/>
                  <a:gd name="T2" fmla="*/ 10 w 17"/>
                  <a:gd name="T3" fmla="*/ 0 h 9"/>
                  <a:gd name="T4" fmla="*/ 0 w 17"/>
                  <a:gd name="T5" fmla="*/ 5 h 9"/>
                  <a:gd name="T6" fmla="*/ 10 w 17"/>
                  <a:gd name="T7" fmla="*/ 9 h 9"/>
                  <a:gd name="T8" fmla="*/ 17 w 17"/>
                  <a:gd name="T9" fmla="*/ 5 h 9"/>
                </a:gdLst>
                <a:ahLst/>
                <a:cxnLst>
                  <a:cxn ang="0">
                    <a:pos x="T0" y="T1"/>
                  </a:cxn>
                  <a:cxn ang="0">
                    <a:pos x="T2" y="T3"/>
                  </a:cxn>
                  <a:cxn ang="0">
                    <a:pos x="T4" y="T5"/>
                  </a:cxn>
                  <a:cxn ang="0">
                    <a:pos x="T6" y="T7"/>
                  </a:cxn>
                  <a:cxn ang="0">
                    <a:pos x="T8" y="T9"/>
                  </a:cxn>
                </a:cxnLst>
                <a:rect l="0" t="0" r="r" b="b"/>
                <a:pathLst>
                  <a:path w="17" h="9">
                    <a:moveTo>
                      <a:pt x="17" y="5"/>
                    </a:moveTo>
                    <a:lnTo>
                      <a:pt x="10" y="0"/>
                    </a:lnTo>
                    <a:lnTo>
                      <a:pt x="0" y="5"/>
                    </a:lnTo>
                    <a:lnTo>
                      <a:pt x="10" y="9"/>
                    </a:lnTo>
                    <a:lnTo>
                      <a:pt x="17"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14" name="Freeform 4024">
                <a:extLst>
                  <a:ext uri="{FF2B5EF4-FFF2-40B4-BE49-F238E27FC236}">
                    <a16:creationId xmlns:a16="http://schemas.microsoft.com/office/drawing/2014/main" id="{FB335DFD-3B89-4348-8CD0-69095D2E79BA}"/>
                  </a:ext>
                </a:extLst>
              </p:cNvPr>
              <p:cNvSpPr>
                <a:spLocks/>
              </p:cNvSpPr>
              <p:nvPr/>
            </p:nvSpPr>
            <p:spPr bwMode="auto">
              <a:xfrm>
                <a:off x="438" y="971"/>
                <a:ext cx="10" cy="2"/>
              </a:xfrm>
              <a:custGeom>
                <a:avLst/>
                <a:gdLst>
                  <a:gd name="T0" fmla="*/ 10 w 10"/>
                  <a:gd name="T1" fmla="*/ 0 h 2"/>
                  <a:gd name="T2" fmla="*/ 0 w 10"/>
                  <a:gd name="T3" fmla="*/ 0 h 2"/>
                  <a:gd name="T4" fmla="*/ 5 w 10"/>
                  <a:gd name="T5" fmla="*/ 2 h 2"/>
                  <a:gd name="T6" fmla="*/ 10 w 10"/>
                  <a:gd name="T7" fmla="*/ 0 h 2"/>
                </a:gdLst>
                <a:ahLst/>
                <a:cxnLst>
                  <a:cxn ang="0">
                    <a:pos x="T0" y="T1"/>
                  </a:cxn>
                  <a:cxn ang="0">
                    <a:pos x="T2" y="T3"/>
                  </a:cxn>
                  <a:cxn ang="0">
                    <a:pos x="T4" y="T5"/>
                  </a:cxn>
                  <a:cxn ang="0">
                    <a:pos x="T6" y="T7"/>
                  </a:cxn>
                </a:cxnLst>
                <a:rect l="0" t="0" r="r" b="b"/>
                <a:pathLst>
                  <a:path w="10" h="2">
                    <a:moveTo>
                      <a:pt x="10" y="0"/>
                    </a:moveTo>
                    <a:lnTo>
                      <a:pt x="0" y="0"/>
                    </a:lnTo>
                    <a:lnTo>
                      <a:pt x="5" y="2"/>
                    </a:lnTo>
                    <a:lnTo>
                      <a:pt x="10"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15" name="Freeform 4025">
                <a:extLst>
                  <a:ext uri="{FF2B5EF4-FFF2-40B4-BE49-F238E27FC236}">
                    <a16:creationId xmlns:a16="http://schemas.microsoft.com/office/drawing/2014/main" id="{3335977D-B56E-43D9-B444-5B23709D2411}"/>
                  </a:ext>
                </a:extLst>
              </p:cNvPr>
              <p:cNvSpPr>
                <a:spLocks/>
              </p:cNvSpPr>
              <p:nvPr/>
            </p:nvSpPr>
            <p:spPr bwMode="auto">
              <a:xfrm>
                <a:off x="438" y="971"/>
                <a:ext cx="10" cy="2"/>
              </a:xfrm>
              <a:custGeom>
                <a:avLst/>
                <a:gdLst>
                  <a:gd name="T0" fmla="*/ 10 w 10"/>
                  <a:gd name="T1" fmla="*/ 0 h 2"/>
                  <a:gd name="T2" fmla="*/ 0 w 10"/>
                  <a:gd name="T3" fmla="*/ 0 h 2"/>
                  <a:gd name="T4" fmla="*/ 5 w 10"/>
                  <a:gd name="T5" fmla="*/ 2 h 2"/>
                  <a:gd name="T6" fmla="*/ 10 w 10"/>
                  <a:gd name="T7" fmla="*/ 0 h 2"/>
                </a:gdLst>
                <a:ahLst/>
                <a:cxnLst>
                  <a:cxn ang="0">
                    <a:pos x="T0" y="T1"/>
                  </a:cxn>
                  <a:cxn ang="0">
                    <a:pos x="T2" y="T3"/>
                  </a:cxn>
                  <a:cxn ang="0">
                    <a:pos x="T4" y="T5"/>
                  </a:cxn>
                  <a:cxn ang="0">
                    <a:pos x="T6" y="T7"/>
                  </a:cxn>
                </a:cxnLst>
                <a:rect l="0" t="0" r="r" b="b"/>
                <a:pathLst>
                  <a:path w="10" h="2">
                    <a:moveTo>
                      <a:pt x="10" y="0"/>
                    </a:moveTo>
                    <a:lnTo>
                      <a:pt x="0" y="0"/>
                    </a:lnTo>
                    <a:lnTo>
                      <a:pt x="5" y="2"/>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16" name="Freeform 4026">
                <a:extLst>
                  <a:ext uri="{FF2B5EF4-FFF2-40B4-BE49-F238E27FC236}">
                    <a16:creationId xmlns:a16="http://schemas.microsoft.com/office/drawing/2014/main" id="{4397409D-9F47-483A-9B41-8F3FA4C80A9B}"/>
                  </a:ext>
                </a:extLst>
              </p:cNvPr>
              <p:cNvSpPr>
                <a:spLocks/>
              </p:cNvSpPr>
              <p:nvPr/>
            </p:nvSpPr>
            <p:spPr bwMode="auto">
              <a:xfrm>
                <a:off x="183" y="1092"/>
                <a:ext cx="16" cy="7"/>
              </a:xfrm>
              <a:custGeom>
                <a:avLst/>
                <a:gdLst>
                  <a:gd name="T0" fmla="*/ 7 w 16"/>
                  <a:gd name="T1" fmla="*/ 0 h 7"/>
                  <a:gd name="T2" fmla="*/ 0 w 16"/>
                  <a:gd name="T3" fmla="*/ 5 h 7"/>
                  <a:gd name="T4" fmla="*/ 7 w 16"/>
                  <a:gd name="T5" fmla="*/ 7 h 7"/>
                  <a:gd name="T6" fmla="*/ 16 w 16"/>
                  <a:gd name="T7" fmla="*/ 5 h 7"/>
                  <a:gd name="T8" fmla="*/ 7 w 16"/>
                  <a:gd name="T9" fmla="*/ 0 h 7"/>
                </a:gdLst>
                <a:ahLst/>
                <a:cxnLst>
                  <a:cxn ang="0">
                    <a:pos x="T0" y="T1"/>
                  </a:cxn>
                  <a:cxn ang="0">
                    <a:pos x="T2" y="T3"/>
                  </a:cxn>
                  <a:cxn ang="0">
                    <a:pos x="T4" y="T5"/>
                  </a:cxn>
                  <a:cxn ang="0">
                    <a:pos x="T6" y="T7"/>
                  </a:cxn>
                  <a:cxn ang="0">
                    <a:pos x="T8" y="T9"/>
                  </a:cxn>
                </a:cxnLst>
                <a:rect l="0" t="0" r="r" b="b"/>
                <a:pathLst>
                  <a:path w="16" h="7">
                    <a:moveTo>
                      <a:pt x="7" y="0"/>
                    </a:moveTo>
                    <a:lnTo>
                      <a:pt x="0" y="5"/>
                    </a:lnTo>
                    <a:lnTo>
                      <a:pt x="7" y="7"/>
                    </a:lnTo>
                    <a:lnTo>
                      <a:pt x="16" y="5"/>
                    </a:lnTo>
                    <a:lnTo>
                      <a:pt x="7"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17" name="Freeform 4027">
                <a:extLst>
                  <a:ext uri="{FF2B5EF4-FFF2-40B4-BE49-F238E27FC236}">
                    <a16:creationId xmlns:a16="http://schemas.microsoft.com/office/drawing/2014/main" id="{547E65B6-41FE-4D76-AE87-38E195606E11}"/>
                  </a:ext>
                </a:extLst>
              </p:cNvPr>
              <p:cNvSpPr>
                <a:spLocks/>
              </p:cNvSpPr>
              <p:nvPr/>
            </p:nvSpPr>
            <p:spPr bwMode="auto">
              <a:xfrm>
                <a:off x="391" y="1021"/>
                <a:ext cx="47" cy="23"/>
              </a:xfrm>
              <a:custGeom>
                <a:avLst/>
                <a:gdLst>
                  <a:gd name="T0" fmla="*/ 0 w 47"/>
                  <a:gd name="T1" fmla="*/ 19 h 23"/>
                  <a:gd name="T2" fmla="*/ 7 w 47"/>
                  <a:gd name="T3" fmla="*/ 23 h 23"/>
                  <a:gd name="T4" fmla="*/ 47 w 47"/>
                  <a:gd name="T5" fmla="*/ 4 h 23"/>
                  <a:gd name="T6" fmla="*/ 38 w 47"/>
                  <a:gd name="T7" fmla="*/ 0 h 23"/>
                  <a:gd name="T8" fmla="*/ 0 w 47"/>
                  <a:gd name="T9" fmla="*/ 19 h 23"/>
                </a:gdLst>
                <a:ahLst/>
                <a:cxnLst>
                  <a:cxn ang="0">
                    <a:pos x="T0" y="T1"/>
                  </a:cxn>
                  <a:cxn ang="0">
                    <a:pos x="T2" y="T3"/>
                  </a:cxn>
                  <a:cxn ang="0">
                    <a:pos x="T4" y="T5"/>
                  </a:cxn>
                  <a:cxn ang="0">
                    <a:pos x="T6" y="T7"/>
                  </a:cxn>
                  <a:cxn ang="0">
                    <a:pos x="T8" y="T9"/>
                  </a:cxn>
                </a:cxnLst>
                <a:rect l="0" t="0" r="r" b="b"/>
                <a:pathLst>
                  <a:path w="47" h="23">
                    <a:moveTo>
                      <a:pt x="0" y="19"/>
                    </a:moveTo>
                    <a:lnTo>
                      <a:pt x="7" y="23"/>
                    </a:lnTo>
                    <a:lnTo>
                      <a:pt x="47" y="4"/>
                    </a:lnTo>
                    <a:lnTo>
                      <a:pt x="38" y="0"/>
                    </a:lnTo>
                    <a:lnTo>
                      <a:pt x="0" y="1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18" name="Freeform 4028">
                <a:extLst>
                  <a:ext uri="{FF2B5EF4-FFF2-40B4-BE49-F238E27FC236}">
                    <a16:creationId xmlns:a16="http://schemas.microsoft.com/office/drawing/2014/main" id="{FD9FAEF9-EA4D-4289-AD70-EA9576AE6B2F}"/>
                  </a:ext>
                </a:extLst>
              </p:cNvPr>
              <p:cNvSpPr>
                <a:spLocks/>
              </p:cNvSpPr>
              <p:nvPr/>
            </p:nvSpPr>
            <p:spPr bwMode="auto">
              <a:xfrm>
                <a:off x="391" y="1021"/>
                <a:ext cx="47" cy="23"/>
              </a:xfrm>
              <a:custGeom>
                <a:avLst/>
                <a:gdLst>
                  <a:gd name="T0" fmla="*/ 0 w 47"/>
                  <a:gd name="T1" fmla="*/ 19 h 23"/>
                  <a:gd name="T2" fmla="*/ 7 w 47"/>
                  <a:gd name="T3" fmla="*/ 23 h 23"/>
                  <a:gd name="T4" fmla="*/ 47 w 47"/>
                  <a:gd name="T5" fmla="*/ 4 h 23"/>
                  <a:gd name="T6" fmla="*/ 38 w 47"/>
                  <a:gd name="T7" fmla="*/ 0 h 23"/>
                  <a:gd name="T8" fmla="*/ 0 w 47"/>
                  <a:gd name="T9" fmla="*/ 19 h 23"/>
                </a:gdLst>
                <a:ahLst/>
                <a:cxnLst>
                  <a:cxn ang="0">
                    <a:pos x="T0" y="T1"/>
                  </a:cxn>
                  <a:cxn ang="0">
                    <a:pos x="T2" y="T3"/>
                  </a:cxn>
                  <a:cxn ang="0">
                    <a:pos x="T4" y="T5"/>
                  </a:cxn>
                  <a:cxn ang="0">
                    <a:pos x="T6" y="T7"/>
                  </a:cxn>
                  <a:cxn ang="0">
                    <a:pos x="T8" y="T9"/>
                  </a:cxn>
                </a:cxnLst>
                <a:rect l="0" t="0" r="r" b="b"/>
                <a:pathLst>
                  <a:path w="47" h="23">
                    <a:moveTo>
                      <a:pt x="0" y="19"/>
                    </a:moveTo>
                    <a:lnTo>
                      <a:pt x="7" y="23"/>
                    </a:lnTo>
                    <a:lnTo>
                      <a:pt x="47" y="4"/>
                    </a:lnTo>
                    <a:lnTo>
                      <a:pt x="38"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19" name="Freeform 4029">
                <a:extLst>
                  <a:ext uri="{FF2B5EF4-FFF2-40B4-BE49-F238E27FC236}">
                    <a16:creationId xmlns:a16="http://schemas.microsoft.com/office/drawing/2014/main" id="{A89A951C-C700-4EEB-89A9-7020C41140E7}"/>
                  </a:ext>
                </a:extLst>
              </p:cNvPr>
              <p:cNvSpPr>
                <a:spLocks/>
              </p:cNvSpPr>
              <p:nvPr/>
            </p:nvSpPr>
            <p:spPr bwMode="auto">
              <a:xfrm>
                <a:off x="491" y="971"/>
                <a:ext cx="50" cy="23"/>
              </a:xfrm>
              <a:custGeom>
                <a:avLst/>
                <a:gdLst>
                  <a:gd name="T0" fmla="*/ 0 w 50"/>
                  <a:gd name="T1" fmla="*/ 19 h 23"/>
                  <a:gd name="T2" fmla="*/ 10 w 50"/>
                  <a:gd name="T3" fmla="*/ 23 h 23"/>
                  <a:gd name="T4" fmla="*/ 50 w 50"/>
                  <a:gd name="T5" fmla="*/ 2 h 23"/>
                  <a:gd name="T6" fmla="*/ 45 w 50"/>
                  <a:gd name="T7" fmla="*/ 0 h 23"/>
                  <a:gd name="T8" fmla="*/ 36 w 50"/>
                  <a:gd name="T9" fmla="*/ 0 h 23"/>
                  <a:gd name="T10" fmla="*/ 0 w 50"/>
                  <a:gd name="T11" fmla="*/ 19 h 23"/>
                </a:gdLst>
                <a:ahLst/>
                <a:cxnLst>
                  <a:cxn ang="0">
                    <a:pos x="T0" y="T1"/>
                  </a:cxn>
                  <a:cxn ang="0">
                    <a:pos x="T2" y="T3"/>
                  </a:cxn>
                  <a:cxn ang="0">
                    <a:pos x="T4" y="T5"/>
                  </a:cxn>
                  <a:cxn ang="0">
                    <a:pos x="T6" y="T7"/>
                  </a:cxn>
                  <a:cxn ang="0">
                    <a:pos x="T8" y="T9"/>
                  </a:cxn>
                  <a:cxn ang="0">
                    <a:pos x="T10" y="T11"/>
                  </a:cxn>
                </a:cxnLst>
                <a:rect l="0" t="0" r="r" b="b"/>
                <a:pathLst>
                  <a:path w="50" h="23">
                    <a:moveTo>
                      <a:pt x="0" y="19"/>
                    </a:moveTo>
                    <a:lnTo>
                      <a:pt x="10" y="23"/>
                    </a:lnTo>
                    <a:lnTo>
                      <a:pt x="50" y="2"/>
                    </a:lnTo>
                    <a:lnTo>
                      <a:pt x="45" y="0"/>
                    </a:lnTo>
                    <a:lnTo>
                      <a:pt x="36" y="0"/>
                    </a:lnTo>
                    <a:lnTo>
                      <a:pt x="0" y="1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20" name="Freeform 4030">
                <a:extLst>
                  <a:ext uri="{FF2B5EF4-FFF2-40B4-BE49-F238E27FC236}">
                    <a16:creationId xmlns:a16="http://schemas.microsoft.com/office/drawing/2014/main" id="{DFCF1EDE-3A49-4C1E-A200-B584D94DE97D}"/>
                  </a:ext>
                </a:extLst>
              </p:cNvPr>
              <p:cNvSpPr>
                <a:spLocks/>
              </p:cNvSpPr>
              <p:nvPr/>
            </p:nvSpPr>
            <p:spPr bwMode="auto">
              <a:xfrm>
                <a:off x="192" y="1120"/>
                <a:ext cx="46" cy="24"/>
              </a:xfrm>
              <a:custGeom>
                <a:avLst/>
                <a:gdLst>
                  <a:gd name="T0" fmla="*/ 46 w 46"/>
                  <a:gd name="T1" fmla="*/ 5 h 24"/>
                  <a:gd name="T2" fmla="*/ 39 w 46"/>
                  <a:gd name="T3" fmla="*/ 0 h 24"/>
                  <a:gd name="T4" fmla="*/ 0 w 46"/>
                  <a:gd name="T5" fmla="*/ 19 h 24"/>
                  <a:gd name="T6" fmla="*/ 10 w 46"/>
                  <a:gd name="T7" fmla="*/ 24 h 24"/>
                  <a:gd name="T8" fmla="*/ 46 w 46"/>
                  <a:gd name="T9" fmla="*/ 5 h 24"/>
                </a:gdLst>
                <a:ahLst/>
                <a:cxnLst>
                  <a:cxn ang="0">
                    <a:pos x="T0" y="T1"/>
                  </a:cxn>
                  <a:cxn ang="0">
                    <a:pos x="T2" y="T3"/>
                  </a:cxn>
                  <a:cxn ang="0">
                    <a:pos x="T4" y="T5"/>
                  </a:cxn>
                  <a:cxn ang="0">
                    <a:pos x="T6" y="T7"/>
                  </a:cxn>
                  <a:cxn ang="0">
                    <a:pos x="T8" y="T9"/>
                  </a:cxn>
                </a:cxnLst>
                <a:rect l="0" t="0" r="r" b="b"/>
                <a:pathLst>
                  <a:path w="46" h="24">
                    <a:moveTo>
                      <a:pt x="46" y="5"/>
                    </a:moveTo>
                    <a:lnTo>
                      <a:pt x="39" y="0"/>
                    </a:lnTo>
                    <a:lnTo>
                      <a:pt x="0" y="19"/>
                    </a:lnTo>
                    <a:lnTo>
                      <a:pt x="10" y="24"/>
                    </a:lnTo>
                    <a:lnTo>
                      <a:pt x="46"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21" name="Freeform 4031">
                <a:extLst>
                  <a:ext uri="{FF2B5EF4-FFF2-40B4-BE49-F238E27FC236}">
                    <a16:creationId xmlns:a16="http://schemas.microsoft.com/office/drawing/2014/main" id="{A31E2B0F-59C0-4CE1-931F-1FEADBB05D6C}"/>
                  </a:ext>
                </a:extLst>
              </p:cNvPr>
              <p:cNvSpPr>
                <a:spLocks/>
              </p:cNvSpPr>
              <p:nvPr/>
            </p:nvSpPr>
            <p:spPr bwMode="auto">
              <a:xfrm>
                <a:off x="290" y="1070"/>
                <a:ext cx="48" cy="24"/>
              </a:xfrm>
              <a:custGeom>
                <a:avLst/>
                <a:gdLst>
                  <a:gd name="T0" fmla="*/ 48 w 48"/>
                  <a:gd name="T1" fmla="*/ 5 h 24"/>
                  <a:gd name="T2" fmla="*/ 38 w 48"/>
                  <a:gd name="T3" fmla="*/ 0 h 24"/>
                  <a:gd name="T4" fmla="*/ 0 w 48"/>
                  <a:gd name="T5" fmla="*/ 20 h 24"/>
                  <a:gd name="T6" fmla="*/ 10 w 48"/>
                  <a:gd name="T7" fmla="*/ 24 h 24"/>
                  <a:gd name="T8" fmla="*/ 48 w 48"/>
                  <a:gd name="T9" fmla="*/ 5 h 24"/>
                </a:gdLst>
                <a:ahLst/>
                <a:cxnLst>
                  <a:cxn ang="0">
                    <a:pos x="T0" y="T1"/>
                  </a:cxn>
                  <a:cxn ang="0">
                    <a:pos x="T2" y="T3"/>
                  </a:cxn>
                  <a:cxn ang="0">
                    <a:pos x="T4" y="T5"/>
                  </a:cxn>
                  <a:cxn ang="0">
                    <a:pos x="T6" y="T7"/>
                  </a:cxn>
                  <a:cxn ang="0">
                    <a:pos x="T8" y="T9"/>
                  </a:cxn>
                </a:cxnLst>
                <a:rect l="0" t="0" r="r" b="b"/>
                <a:pathLst>
                  <a:path w="48" h="24">
                    <a:moveTo>
                      <a:pt x="48" y="5"/>
                    </a:moveTo>
                    <a:lnTo>
                      <a:pt x="38" y="0"/>
                    </a:lnTo>
                    <a:lnTo>
                      <a:pt x="0" y="20"/>
                    </a:lnTo>
                    <a:lnTo>
                      <a:pt x="10" y="24"/>
                    </a:lnTo>
                    <a:lnTo>
                      <a:pt x="48"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22" name="Freeform 4032">
                <a:extLst>
                  <a:ext uri="{FF2B5EF4-FFF2-40B4-BE49-F238E27FC236}">
                    <a16:creationId xmlns:a16="http://schemas.microsoft.com/office/drawing/2014/main" id="{9CF973DB-9D29-4450-9600-94F7EEA38B64}"/>
                  </a:ext>
                </a:extLst>
              </p:cNvPr>
              <p:cNvSpPr>
                <a:spLocks/>
              </p:cNvSpPr>
              <p:nvPr/>
            </p:nvSpPr>
            <p:spPr bwMode="auto">
              <a:xfrm>
                <a:off x="290" y="1070"/>
                <a:ext cx="48" cy="24"/>
              </a:xfrm>
              <a:custGeom>
                <a:avLst/>
                <a:gdLst>
                  <a:gd name="T0" fmla="*/ 48 w 48"/>
                  <a:gd name="T1" fmla="*/ 5 h 24"/>
                  <a:gd name="T2" fmla="*/ 38 w 48"/>
                  <a:gd name="T3" fmla="*/ 0 h 24"/>
                  <a:gd name="T4" fmla="*/ 0 w 48"/>
                  <a:gd name="T5" fmla="*/ 20 h 24"/>
                  <a:gd name="T6" fmla="*/ 10 w 48"/>
                  <a:gd name="T7" fmla="*/ 24 h 24"/>
                  <a:gd name="T8" fmla="*/ 48 w 48"/>
                  <a:gd name="T9" fmla="*/ 5 h 24"/>
                </a:gdLst>
                <a:ahLst/>
                <a:cxnLst>
                  <a:cxn ang="0">
                    <a:pos x="T0" y="T1"/>
                  </a:cxn>
                  <a:cxn ang="0">
                    <a:pos x="T2" y="T3"/>
                  </a:cxn>
                  <a:cxn ang="0">
                    <a:pos x="T4" y="T5"/>
                  </a:cxn>
                  <a:cxn ang="0">
                    <a:pos x="T6" y="T7"/>
                  </a:cxn>
                  <a:cxn ang="0">
                    <a:pos x="T8" y="T9"/>
                  </a:cxn>
                </a:cxnLst>
                <a:rect l="0" t="0" r="r" b="b"/>
                <a:pathLst>
                  <a:path w="48" h="24">
                    <a:moveTo>
                      <a:pt x="48" y="5"/>
                    </a:moveTo>
                    <a:lnTo>
                      <a:pt x="38" y="0"/>
                    </a:lnTo>
                    <a:lnTo>
                      <a:pt x="0" y="20"/>
                    </a:lnTo>
                    <a:lnTo>
                      <a:pt x="10" y="24"/>
                    </a:lnTo>
                    <a:lnTo>
                      <a:pt x="48"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23" name="Freeform 4033">
                <a:extLst>
                  <a:ext uri="{FF2B5EF4-FFF2-40B4-BE49-F238E27FC236}">
                    <a16:creationId xmlns:a16="http://schemas.microsoft.com/office/drawing/2014/main" id="{80A02ECF-9052-4F67-9FB7-204DEBCA3C6A}"/>
                  </a:ext>
                </a:extLst>
              </p:cNvPr>
              <p:cNvSpPr>
                <a:spLocks/>
              </p:cNvSpPr>
              <p:nvPr/>
            </p:nvSpPr>
            <p:spPr bwMode="auto">
              <a:xfrm>
                <a:off x="438" y="994"/>
                <a:ext cx="53" cy="27"/>
              </a:xfrm>
              <a:custGeom>
                <a:avLst/>
                <a:gdLst>
                  <a:gd name="T0" fmla="*/ 8 w 53"/>
                  <a:gd name="T1" fmla="*/ 27 h 27"/>
                  <a:gd name="T2" fmla="*/ 53 w 53"/>
                  <a:gd name="T3" fmla="*/ 5 h 27"/>
                  <a:gd name="T4" fmla="*/ 43 w 53"/>
                  <a:gd name="T5" fmla="*/ 0 h 27"/>
                  <a:gd name="T6" fmla="*/ 0 w 53"/>
                  <a:gd name="T7" fmla="*/ 22 h 27"/>
                  <a:gd name="T8" fmla="*/ 8 w 53"/>
                  <a:gd name="T9" fmla="*/ 27 h 27"/>
                </a:gdLst>
                <a:ahLst/>
                <a:cxnLst>
                  <a:cxn ang="0">
                    <a:pos x="T0" y="T1"/>
                  </a:cxn>
                  <a:cxn ang="0">
                    <a:pos x="T2" y="T3"/>
                  </a:cxn>
                  <a:cxn ang="0">
                    <a:pos x="T4" y="T5"/>
                  </a:cxn>
                  <a:cxn ang="0">
                    <a:pos x="T6" y="T7"/>
                  </a:cxn>
                  <a:cxn ang="0">
                    <a:pos x="T8" y="T9"/>
                  </a:cxn>
                </a:cxnLst>
                <a:rect l="0" t="0" r="r" b="b"/>
                <a:pathLst>
                  <a:path w="53" h="27">
                    <a:moveTo>
                      <a:pt x="8" y="27"/>
                    </a:moveTo>
                    <a:lnTo>
                      <a:pt x="53" y="5"/>
                    </a:lnTo>
                    <a:lnTo>
                      <a:pt x="43" y="0"/>
                    </a:lnTo>
                    <a:lnTo>
                      <a:pt x="0" y="22"/>
                    </a:lnTo>
                    <a:lnTo>
                      <a:pt x="8" y="27"/>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24" name="Freeform 4034">
                <a:extLst>
                  <a:ext uri="{FF2B5EF4-FFF2-40B4-BE49-F238E27FC236}">
                    <a16:creationId xmlns:a16="http://schemas.microsoft.com/office/drawing/2014/main" id="{8E333CF5-DDCF-4BE7-980B-05F7B4F22EC7}"/>
                  </a:ext>
                </a:extLst>
              </p:cNvPr>
              <p:cNvSpPr>
                <a:spLocks/>
              </p:cNvSpPr>
              <p:nvPr/>
            </p:nvSpPr>
            <p:spPr bwMode="auto">
              <a:xfrm>
                <a:off x="438" y="994"/>
                <a:ext cx="53" cy="27"/>
              </a:xfrm>
              <a:custGeom>
                <a:avLst/>
                <a:gdLst>
                  <a:gd name="T0" fmla="*/ 8 w 53"/>
                  <a:gd name="T1" fmla="*/ 27 h 27"/>
                  <a:gd name="T2" fmla="*/ 53 w 53"/>
                  <a:gd name="T3" fmla="*/ 5 h 27"/>
                  <a:gd name="T4" fmla="*/ 43 w 53"/>
                  <a:gd name="T5" fmla="*/ 0 h 27"/>
                  <a:gd name="T6" fmla="*/ 0 w 53"/>
                  <a:gd name="T7" fmla="*/ 22 h 27"/>
                  <a:gd name="T8" fmla="*/ 8 w 53"/>
                  <a:gd name="T9" fmla="*/ 27 h 27"/>
                </a:gdLst>
                <a:ahLst/>
                <a:cxnLst>
                  <a:cxn ang="0">
                    <a:pos x="T0" y="T1"/>
                  </a:cxn>
                  <a:cxn ang="0">
                    <a:pos x="T2" y="T3"/>
                  </a:cxn>
                  <a:cxn ang="0">
                    <a:pos x="T4" y="T5"/>
                  </a:cxn>
                  <a:cxn ang="0">
                    <a:pos x="T6" y="T7"/>
                  </a:cxn>
                  <a:cxn ang="0">
                    <a:pos x="T8" y="T9"/>
                  </a:cxn>
                </a:cxnLst>
                <a:rect l="0" t="0" r="r" b="b"/>
                <a:pathLst>
                  <a:path w="53" h="27">
                    <a:moveTo>
                      <a:pt x="8" y="27"/>
                    </a:moveTo>
                    <a:lnTo>
                      <a:pt x="53" y="5"/>
                    </a:lnTo>
                    <a:lnTo>
                      <a:pt x="43" y="0"/>
                    </a:lnTo>
                    <a:lnTo>
                      <a:pt x="0" y="22"/>
                    </a:lnTo>
                    <a:lnTo>
                      <a:pt x="8" y="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25" name="Freeform 4035">
                <a:extLst>
                  <a:ext uri="{FF2B5EF4-FFF2-40B4-BE49-F238E27FC236}">
                    <a16:creationId xmlns:a16="http://schemas.microsoft.com/office/drawing/2014/main" id="{4ECF7909-97F0-4685-B49E-9B9DBEAB1DF5}"/>
                  </a:ext>
                </a:extLst>
              </p:cNvPr>
              <p:cNvSpPr>
                <a:spLocks/>
              </p:cNvSpPr>
              <p:nvPr/>
            </p:nvSpPr>
            <p:spPr bwMode="auto">
              <a:xfrm>
                <a:off x="238" y="1094"/>
                <a:ext cx="52" cy="26"/>
              </a:xfrm>
              <a:custGeom>
                <a:avLst/>
                <a:gdLst>
                  <a:gd name="T0" fmla="*/ 45 w 52"/>
                  <a:gd name="T1" fmla="*/ 0 h 26"/>
                  <a:gd name="T2" fmla="*/ 0 w 52"/>
                  <a:gd name="T3" fmla="*/ 22 h 26"/>
                  <a:gd name="T4" fmla="*/ 9 w 52"/>
                  <a:gd name="T5" fmla="*/ 26 h 26"/>
                  <a:gd name="T6" fmla="*/ 52 w 52"/>
                  <a:gd name="T7" fmla="*/ 5 h 26"/>
                  <a:gd name="T8" fmla="*/ 45 w 52"/>
                  <a:gd name="T9" fmla="*/ 0 h 26"/>
                </a:gdLst>
                <a:ahLst/>
                <a:cxnLst>
                  <a:cxn ang="0">
                    <a:pos x="T0" y="T1"/>
                  </a:cxn>
                  <a:cxn ang="0">
                    <a:pos x="T2" y="T3"/>
                  </a:cxn>
                  <a:cxn ang="0">
                    <a:pos x="T4" y="T5"/>
                  </a:cxn>
                  <a:cxn ang="0">
                    <a:pos x="T6" y="T7"/>
                  </a:cxn>
                  <a:cxn ang="0">
                    <a:pos x="T8" y="T9"/>
                  </a:cxn>
                </a:cxnLst>
                <a:rect l="0" t="0" r="r" b="b"/>
                <a:pathLst>
                  <a:path w="52" h="26">
                    <a:moveTo>
                      <a:pt x="45" y="0"/>
                    </a:moveTo>
                    <a:lnTo>
                      <a:pt x="0" y="22"/>
                    </a:lnTo>
                    <a:lnTo>
                      <a:pt x="9" y="26"/>
                    </a:lnTo>
                    <a:lnTo>
                      <a:pt x="52" y="5"/>
                    </a:lnTo>
                    <a:lnTo>
                      <a:pt x="45"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26" name="Freeform 4036">
                <a:extLst>
                  <a:ext uri="{FF2B5EF4-FFF2-40B4-BE49-F238E27FC236}">
                    <a16:creationId xmlns:a16="http://schemas.microsoft.com/office/drawing/2014/main" id="{08D6C88E-4A0A-47EB-8606-D83B3C556689}"/>
                  </a:ext>
                </a:extLst>
              </p:cNvPr>
              <p:cNvSpPr>
                <a:spLocks/>
              </p:cNvSpPr>
              <p:nvPr/>
            </p:nvSpPr>
            <p:spPr bwMode="auto">
              <a:xfrm>
                <a:off x="238" y="1094"/>
                <a:ext cx="52" cy="26"/>
              </a:xfrm>
              <a:custGeom>
                <a:avLst/>
                <a:gdLst>
                  <a:gd name="T0" fmla="*/ 45 w 52"/>
                  <a:gd name="T1" fmla="*/ 0 h 26"/>
                  <a:gd name="T2" fmla="*/ 0 w 52"/>
                  <a:gd name="T3" fmla="*/ 22 h 26"/>
                  <a:gd name="T4" fmla="*/ 9 w 52"/>
                  <a:gd name="T5" fmla="*/ 26 h 26"/>
                  <a:gd name="T6" fmla="*/ 52 w 52"/>
                  <a:gd name="T7" fmla="*/ 5 h 26"/>
                  <a:gd name="T8" fmla="*/ 45 w 52"/>
                  <a:gd name="T9" fmla="*/ 0 h 26"/>
                </a:gdLst>
                <a:ahLst/>
                <a:cxnLst>
                  <a:cxn ang="0">
                    <a:pos x="T0" y="T1"/>
                  </a:cxn>
                  <a:cxn ang="0">
                    <a:pos x="T2" y="T3"/>
                  </a:cxn>
                  <a:cxn ang="0">
                    <a:pos x="T4" y="T5"/>
                  </a:cxn>
                  <a:cxn ang="0">
                    <a:pos x="T6" y="T7"/>
                  </a:cxn>
                  <a:cxn ang="0">
                    <a:pos x="T8" y="T9"/>
                  </a:cxn>
                </a:cxnLst>
                <a:rect l="0" t="0" r="r" b="b"/>
                <a:pathLst>
                  <a:path w="52" h="26">
                    <a:moveTo>
                      <a:pt x="45" y="0"/>
                    </a:moveTo>
                    <a:lnTo>
                      <a:pt x="0" y="22"/>
                    </a:lnTo>
                    <a:lnTo>
                      <a:pt x="9" y="26"/>
                    </a:lnTo>
                    <a:lnTo>
                      <a:pt x="52" y="5"/>
                    </a:lnTo>
                    <a:lnTo>
                      <a:pt x="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27" name="Freeform 4037">
                <a:extLst>
                  <a:ext uri="{FF2B5EF4-FFF2-40B4-BE49-F238E27FC236}">
                    <a16:creationId xmlns:a16="http://schemas.microsoft.com/office/drawing/2014/main" id="{AA64EC1D-87B1-4F0A-B448-168E72739BAF}"/>
                  </a:ext>
                </a:extLst>
              </p:cNvPr>
              <p:cNvSpPr>
                <a:spLocks/>
              </p:cNvSpPr>
              <p:nvPr/>
            </p:nvSpPr>
            <p:spPr bwMode="auto">
              <a:xfrm>
                <a:off x="338" y="1044"/>
                <a:ext cx="53" cy="26"/>
              </a:xfrm>
              <a:custGeom>
                <a:avLst/>
                <a:gdLst>
                  <a:gd name="T0" fmla="*/ 53 w 53"/>
                  <a:gd name="T1" fmla="*/ 5 h 26"/>
                  <a:gd name="T2" fmla="*/ 43 w 53"/>
                  <a:gd name="T3" fmla="*/ 0 h 26"/>
                  <a:gd name="T4" fmla="*/ 0 w 53"/>
                  <a:gd name="T5" fmla="*/ 22 h 26"/>
                  <a:gd name="T6" fmla="*/ 10 w 53"/>
                  <a:gd name="T7" fmla="*/ 26 h 26"/>
                  <a:gd name="T8" fmla="*/ 53 w 53"/>
                  <a:gd name="T9" fmla="*/ 5 h 26"/>
                </a:gdLst>
                <a:ahLst/>
                <a:cxnLst>
                  <a:cxn ang="0">
                    <a:pos x="T0" y="T1"/>
                  </a:cxn>
                  <a:cxn ang="0">
                    <a:pos x="T2" y="T3"/>
                  </a:cxn>
                  <a:cxn ang="0">
                    <a:pos x="T4" y="T5"/>
                  </a:cxn>
                  <a:cxn ang="0">
                    <a:pos x="T6" y="T7"/>
                  </a:cxn>
                  <a:cxn ang="0">
                    <a:pos x="T8" y="T9"/>
                  </a:cxn>
                </a:cxnLst>
                <a:rect l="0" t="0" r="r" b="b"/>
                <a:pathLst>
                  <a:path w="53" h="26">
                    <a:moveTo>
                      <a:pt x="53" y="5"/>
                    </a:moveTo>
                    <a:lnTo>
                      <a:pt x="43" y="0"/>
                    </a:lnTo>
                    <a:lnTo>
                      <a:pt x="0" y="22"/>
                    </a:lnTo>
                    <a:lnTo>
                      <a:pt x="10" y="26"/>
                    </a:lnTo>
                    <a:lnTo>
                      <a:pt x="53"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28" name="Freeform 4038">
                <a:extLst>
                  <a:ext uri="{FF2B5EF4-FFF2-40B4-BE49-F238E27FC236}">
                    <a16:creationId xmlns:a16="http://schemas.microsoft.com/office/drawing/2014/main" id="{5F667F97-AB71-42F9-8B60-366B4FF84304}"/>
                  </a:ext>
                </a:extLst>
              </p:cNvPr>
              <p:cNvSpPr>
                <a:spLocks/>
              </p:cNvSpPr>
              <p:nvPr/>
            </p:nvSpPr>
            <p:spPr bwMode="auto">
              <a:xfrm>
                <a:off x="338" y="1044"/>
                <a:ext cx="53" cy="26"/>
              </a:xfrm>
              <a:custGeom>
                <a:avLst/>
                <a:gdLst>
                  <a:gd name="T0" fmla="*/ 53 w 53"/>
                  <a:gd name="T1" fmla="*/ 5 h 26"/>
                  <a:gd name="T2" fmla="*/ 43 w 53"/>
                  <a:gd name="T3" fmla="*/ 0 h 26"/>
                  <a:gd name="T4" fmla="*/ 0 w 53"/>
                  <a:gd name="T5" fmla="*/ 22 h 26"/>
                  <a:gd name="T6" fmla="*/ 10 w 53"/>
                  <a:gd name="T7" fmla="*/ 26 h 26"/>
                  <a:gd name="T8" fmla="*/ 53 w 53"/>
                  <a:gd name="T9" fmla="*/ 5 h 26"/>
                </a:gdLst>
                <a:ahLst/>
                <a:cxnLst>
                  <a:cxn ang="0">
                    <a:pos x="T0" y="T1"/>
                  </a:cxn>
                  <a:cxn ang="0">
                    <a:pos x="T2" y="T3"/>
                  </a:cxn>
                  <a:cxn ang="0">
                    <a:pos x="T4" y="T5"/>
                  </a:cxn>
                  <a:cxn ang="0">
                    <a:pos x="T6" y="T7"/>
                  </a:cxn>
                  <a:cxn ang="0">
                    <a:pos x="T8" y="T9"/>
                  </a:cxn>
                </a:cxnLst>
                <a:rect l="0" t="0" r="r" b="b"/>
                <a:pathLst>
                  <a:path w="53" h="26">
                    <a:moveTo>
                      <a:pt x="53" y="5"/>
                    </a:moveTo>
                    <a:lnTo>
                      <a:pt x="43" y="0"/>
                    </a:lnTo>
                    <a:lnTo>
                      <a:pt x="0" y="22"/>
                    </a:lnTo>
                    <a:lnTo>
                      <a:pt x="10" y="26"/>
                    </a:lnTo>
                    <a:lnTo>
                      <a:pt x="53"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29" name="Freeform 4039">
                <a:extLst>
                  <a:ext uri="{FF2B5EF4-FFF2-40B4-BE49-F238E27FC236}">
                    <a16:creationId xmlns:a16="http://schemas.microsoft.com/office/drawing/2014/main" id="{9E7A81A1-2105-4AF7-8205-E334CB40308C}"/>
                  </a:ext>
                </a:extLst>
              </p:cNvPr>
              <p:cNvSpPr>
                <a:spLocks/>
              </p:cNvSpPr>
              <p:nvPr/>
            </p:nvSpPr>
            <p:spPr bwMode="auto">
              <a:xfrm>
                <a:off x="178" y="1144"/>
                <a:ext cx="14" cy="10"/>
              </a:xfrm>
              <a:custGeom>
                <a:avLst/>
                <a:gdLst>
                  <a:gd name="T0" fmla="*/ 5 w 14"/>
                  <a:gd name="T1" fmla="*/ 0 h 10"/>
                  <a:gd name="T2" fmla="*/ 0 w 14"/>
                  <a:gd name="T3" fmla="*/ 3 h 10"/>
                  <a:gd name="T4" fmla="*/ 0 w 14"/>
                  <a:gd name="T5" fmla="*/ 10 h 10"/>
                  <a:gd name="T6" fmla="*/ 14 w 14"/>
                  <a:gd name="T7" fmla="*/ 5 h 10"/>
                  <a:gd name="T8" fmla="*/ 5 w 14"/>
                  <a:gd name="T9" fmla="*/ 0 h 10"/>
                </a:gdLst>
                <a:ahLst/>
                <a:cxnLst>
                  <a:cxn ang="0">
                    <a:pos x="T0" y="T1"/>
                  </a:cxn>
                  <a:cxn ang="0">
                    <a:pos x="T2" y="T3"/>
                  </a:cxn>
                  <a:cxn ang="0">
                    <a:pos x="T4" y="T5"/>
                  </a:cxn>
                  <a:cxn ang="0">
                    <a:pos x="T6" y="T7"/>
                  </a:cxn>
                  <a:cxn ang="0">
                    <a:pos x="T8" y="T9"/>
                  </a:cxn>
                </a:cxnLst>
                <a:rect l="0" t="0" r="r" b="b"/>
                <a:pathLst>
                  <a:path w="14" h="10">
                    <a:moveTo>
                      <a:pt x="5" y="0"/>
                    </a:moveTo>
                    <a:lnTo>
                      <a:pt x="0" y="3"/>
                    </a:lnTo>
                    <a:lnTo>
                      <a:pt x="0" y="10"/>
                    </a:lnTo>
                    <a:lnTo>
                      <a:pt x="14" y="5"/>
                    </a:lnTo>
                    <a:lnTo>
                      <a:pt x="5"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0" name="Freeform 4040">
                <a:extLst>
                  <a:ext uri="{FF2B5EF4-FFF2-40B4-BE49-F238E27FC236}">
                    <a16:creationId xmlns:a16="http://schemas.microsoft.com/office/drawing/2014/main" id="{2B8D776E-5582-4CC1-9246-936F9A3801C7}"/>
                  </a:ext>
                </a:extLst>
              </p:cNvPr>
              <p:cNvSpPr>
                <a:spLocks/>
              </p:cNvSpPr>
              <p:nvPr/>
            </p:nvSpPr>
            <p:spPr bwMode="auto">
              <a:xfrm>
                <a:off x="328" y="1066"/>
                <a:ext cx="20" cy="9"/>
              </a:xfrm>
              <a:custGeom>
                <a:avLst/>
                <a:gdLst>
                  <a:gd name="T0" fmla="*/ 10 w 20"/>
                  <a:gd name="T1" fmla="*/ 0 h 9"/>
                  <a:gd name="T2" fmla="*/ 0 w 20"/>
                  <a:gd name="T3" fmla="*/ 4 h 9"/>
                  <a:gd name="T4" fmla="*/ 10 w 20"/>
                  <a:gd name="T5" fmla="*/ 9 h 9"/>
                  <a:gd name="T6" fmla="*/ 20 w 20"/>
                  <a:gd name="T7" fmla="*/ 4 h 9"/>
                  <a:gd name="T8" fmla="*/ 10 w 20"/>
                  <a:gd name="T9" fmla="*/ 0 h 9"/>
                </a:gdLst>
                <a:ahLst/>
                <a:cxnLst>
                  <a:cxn ang="0">
                    <a:pos x="T0" y="T1"/>
                  </a:cxn>
                  <a:cxn ang="0">
                    <a:pos x="T2" y="T3"/>
                  </a:cxn>
                  <a:cxn ang="0">
                    <a:pos x="T4" y="T5"/>
                  </a:cxn>
                  <a:cxn ang="0">
                    <a:pos x="T6" y="T7"/>
                  </a:cxn>
                  <a:cxn ang="0">
                    <a:pos x="T8" y="T9"/>
                  </a:cxn>
                </a:cxnLst>
                <a:rect l="0" t="0" r="r" b="b"/>
                <a:pathLst>
                  <a:path w="20" h="9">
                    <a:moveTo>
                      <a:pt x="10" y="0"/>
                    </a:moveTo>
                    <a:lnTo>
                      <a:pt x="0" y="4"/>
                    </a:lnTo>
                    <a:lnTo>
                      <a:pt x="10" y="9"/>
                    </a:lnTo>
                    <a:lnTo>
                      <a:pt x="20" y="4"/>
                    </a:lnTo>
                    <a:lnTo>
                      <a:pt x="10"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1" name="Freeform 4041">
                <a:extLst>
                  <a:ext uri="{FF2B5EF4-FFF2-40B4-BE49-F238E27FC236}">
                    <a16:creationId xmlns:a16="http://schemas.microsoft.com/office/drawing/2014/main" id="{9D860AEF-78C8-46D1-BB01-2B7CF2C34F39}"/>
                  </a:ext>
                </a:extLst>
              </p:cNvPr>
              <p:cNvSpPr>
                <a:spLocks/>
              </p:cNvSpPr>
              <p:nvPr/>
            </p:nvSpPr>
            <p:spPr bwMode="auto">
              <a:xfrm>
                <a:off x="328" y="1066"/>
                <a:ext cx="20" cy="9"/>
              </a:xfrm>
              <a:custGeom>
                <a:avLst/>
                <a:gdLst>
                  <a:gd name="T0" fmla="*/ 10 w 20"/>
                  <a:gd name="T1" fmla="*/ 0 h 9"/>
                  <a:gd name="T2" fmla="*/ 0 w 20"/>
                  <a:gd name="T3" fmla="*/ 4 h 9"/>
                  <a:gd name="T4" fmla="*/ 10 w 20"/>
                  <a:gd name="T5" fmla="*/ 9 h 9"/>
                  <a:gd name="T6" fmla="*/ 20 w 20"/>
                  <a:gd name="T7" fmla="*/ 4 h 9"/>
                  <a:gd name="T8" fmla="*/ 10 w 20"/>
                  <a:gd name="T9" fmla="*/ 0 h 9"/>
                </a:gdLst>
                <a:ahLst/>
                <a:cxnLst>
                  <a:cxn ang="0">
                    <a:pos x="T0" y="T1"/>
                  </a:cxn>
                  <a:cxn ang="0">
                    <a:pos x="T2" y="T3"/>
                  </a:cxn>
                  <a:cxn ang="0">
                    <a:pos x="T4" y="T5"/>
                  </a:cxn>
                  <a:cxn ang="0">
                    <a:pos x="T6" y="T7"/>
                  </a:cxn>
                  <a:cxn ang="0">
                    <a:pos x="T8" y="T9"/>
                  </a:cxn>
                </a:cxnLst>
                <a:rect l="0" t="0" r="r" b="b"/>
                <a:pathLst>
                  <a:path w="20" h="9">
                    <a:moveTo>
                      <a:pt x="10" y="0"/>
                    </a:moveTo>
                    <a:lnTo>
                      <a:pt x="0" y="4"/>
                    </a:lnTo>
                    <a:lnTo>
                      <a:pt x="10" y="9"/>
                    </a:lnTo>
                    <a:lnTo>
                      <a:pt x="20" y="4"/>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2" name="Freeform 4042">
                <a:extLst>
                  <a:ext uri="{FF2B5EF4-FFF2-40B4-BE49-F238E27FC236}">
                    <a16:creationId xmlns:a16="http://schemas.microsoft.com/office/drawing/2014/main" id="{5AFD1D05-DE8C-440F-A899-ED01066A170D}"/>
                  </a:ext>
                </a:extLst>
              </p:cNvPr>
              <p:cNvSpPr>
                <a:spLocks/>
              </p:cNvSpPr>
              <p:nvPr/>
            </p:nvSpPr>
            <p:spPr bwMode="auto">
              <a:xfrm>
                <a:off x="283" y="1090"/>
                <a:ext cx="17" cy="9"/>
              </a:xfrm>
              <a:custGeom>
                <a:avLst/>
                <a:gdLst>
                  <a:gd name="T0" fmla="*/ 7 w 17"/>
                  <a:gd name="T1" fmla="*/ 0 h 9"/>
                  <a:gd name="T2" fmla="*/ 0 w 17"/>
                  <a:gd name="T3" fmla="*/ 4 h 9"/>
                  <a:gd name="T4" fmla="*/ 7 w 17"/>
                  <a:gd name="T5" fmla="*/ 9 h 9"/>
                  <a:gd name="T6" fmla="*/ 17 w 17"/>
                  <a:gd name="T7" fmla="*/ 4 h 9"/>
                  <a:gd name="T8" fmla="*/ 7 w 17"/>
                  <a:gd name="T9" fmla="*/ 0 h 9"/>
                </a:gdLst>
                <a:ahLst/>
                <a:cxnLst>
                  <a:cxn ang="0">
                    <a:pos x="T0" y="T1"/>
                  </a:cxn>
                  <a:cxn ang="0">
                    <a:pos x="T2" y="T3"/>
                  </a:cxn>
                  <a:cxn ang="0">
                    <a:pos x="T4" y="T5"/>
                  </a:cxn>
                  <a:cxn ang="0">
                    <a:pos x="T6" y="T7"/>
                  </a:cxn>
                  <a:cxn ang="0">
                    <a:pos x="T8" y="T9"/>
                  </a:cxn>
                </a:cxnLst>
                <a:rect l="0" t="0" r="r" b="b"/>
                <a:pathLst>
                  <a:path w="17" h="9">
                    <a:moveTo>
                      <a:pt x="7" y="0"/>
                    </a:moveTo>
                    <a:lnTo>
                      <a:pt x="0" y="4"/>
                    </a:lnTo>
                    <a:lnTo>
                      <a:pt x="7" y="9"/>
                    </a:lnTo>
                    <a:lnTo>
                      <a:pt x="17" y="4"/>
                    </a:lnTo>
                    <a:lnTo>
                      <a:pt x="7"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3" name="Freeform 4043">
                <a:extLst>
                  <a:ext uri="{FF2B5EF4-FFF2-40B4-BE49-F238E27FC236}">
                    <a16:creationId xmlns:a16="http://schemas.microsoft.com/office/drawing/2014/main" id="{11018FA3-E712-450C-A834-9FF345DCC195}"/>
                  </a:ext>
                </a:extLst>
              </p:cNvPr>
              <p:cNvSpPr>
                <a:spLocks/>
              </p:cNvSpPr>
              <p:nvPr/>
            </p:nvSpPr>
            <p:spPr bwMode="auto">
              <a:xfrm>
                <a:off x="283" y="1090"/>
                <a:ext cx="17" cy="9"/>
              </a:xfrm>
              <a:custGeom>
                <a:avLst/>
                <a:gdLst>
                  <a:gd name="T0" fmla="*/ 7 w 17"/>
                  <a:gd name="T1" fmla="*/ 0 h 9"/>
                  <a:gd name="T2" fmla="*/ 0 w 17"/>
                  <a:gd name="T3" fmla="*/ 4 h 9"/>
                  <a:gd name="T4" fmla="*/ 7 w 17"/>
                  <a:gd name="T5" fmla="*/ 9 h 9"/>
                  <a:gd name="T6" fmla="*/ 17 w 17"/>
                  <a:gd name="T7" fmla="*/ 4 h 9"/>
                  <a:gd name="T8" fmla="*/ 7 w 17"/>
                  <a:gd name="T9" fmla="*/ 0 h 9"/>
                </a:gdLst>
                <a:ahLst/>
                <a:cxnLst>
                  <a:cxn ang="0">
                    <a:pos x="T0" y="T1"/>
                  </a:cxn>
                  <a:cxn ang="0">
                    <a:pos x="T2" y="T3"/>
                  </a:cxn>
                  <a:cxn ang="0">
                    <a:pos x="T4" y="T5"/>
                  </a:cxn>
                  <a:cxn ang="0">
                    <a:pos x="T6" y="T7"/>
                  </a:cxn>
                  <a:cxn ang="0">
                    <a:pos x="T8" y="T9"/>
                  </a:cxn>
                </a:cxnLst>
                <a:rect l="0" t="0" r="r" b="b"/>
                <a:pathLst>
                  <a:path w="17" h="9">
                    <a:moveTo>
                      <a:pt x="7" y="0"/>
                    </a:moveTo>
                    <a:lnTo>
                      <a:pt x="0" y="4"/>
                    </a:lnTo>
                    <a:lnTo>
                      <a:pt x="7" y="9"/>
                    </a:lnTo>
                    <a:lnTo>
                      <a:pt x="17" y="4"/>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4" name="Freeform 4044">
                <a:extLst>
                  <a:ext uri="{FF2B5EF4-FFF2-40B4-BE49-F238E27FC236}">
                    <a16:creationId xmlns:a16="http://schemas.microsoft.com/office/drawing/2014/main" id="{824513B3-6BA6-42CC-B5BC-07512C7EE174}"/>
                  </a:ext>
                </a:extLst>
              </p:cNvPr>
              <p:cNvSpPr>
                <a:spLocks/>
              </p:cNvSpPr>
              <p:nvPr/>
            </p:nvSpPr>
            <p:spPr bwMode="auto">
              <a:xfrm>
                <a:off x="429" y="1016"/>
                <a:ext cx="17" cy="9"/>
              </a:xfrm>
              <a:custGeom>
                <a:avLst/>
                <a:gdLst>
                  <a:gd name="T0" fmla="*/ 9 w 17"/>
                  <a:gd name="T1" fmla="*/ 9 h 9"/>
                  <a:gd name="T2" fmla="*/ 17 w 17"/>
                  <a:gd name="T3" fmla="*/ 5 h 9"/>
                  <a:gd name="T4" fmla="*/ 9 w 17"/>
                  <a:gd name="T5" fmla="*/ 0 h 9"/>
                  <a:gd name="T6" fmla="*/ 0 w 17"/>
                  <a:gd name="T7" fmla="*/ 5 h 9"/>
                  <a:gd name="T8" fmla="*/ 9 w 17"/>
                  <a:gd name="T9" fmla="*/ 9 h 9"/>
                </a:gdLst>
                <a:ahLst/>
                <a:cxnLst>
                  <a:cxn ang="0">
                    <a:pos x="T0" y="T1"/>
                  </a:cxn>
                  <a:cxn ang="0">
                    <a:pos x="T2" y="T3"/>
                  </a:cxn>
                  <a:cxn ang="0">
                    <a:pos x="T4" y="T5"/>
                  </a:cxn>
                  <a:cxn ang="0">
                    <a:pos x="T6" y="T7"/>
                  </a:cxn>
                  <a:cxn ang="0">
                    <a:pos x="T8" y="T9"/>
                  </a:cxn>
                </a:cxnLst>
                <a:rect l="0" t="0" r="r" b="b"/>
                <a:pathLst>
                  <a:path w="17" h="9">
                    <a:moveTo>
                      <a:pt x="9" y="9"/>
                    </a:moveTo>
                    <a:lnTo>
                      <a:pt x="17" y="5"/>
                    </a:lnTo>
                    <a:lnTo>
                      <a:pt x="9" y="0"/>
                    </a:lnTo>
                    <a:lnTo>
                      <a:pt x="0" y="5"/>
                    </a:lnTo>
                    <a:lnTo>
                      <a:pt x="9" y="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5" name="Freeform 4045">
                <a:extLst>
                  <a:ext uri="{FF2B5EF4-FFF2-40B4-BE49-F238E27FC236}">
                    <a16:creationId xmlns:a16="http://schemas.microsoft.com/office/drawing/2014/main" id="{52397DFB-2092-4A60-A2C3-A36A8EA6E1A1}"/>
                  </a:ext>
                </a:extLst>
              </p:cNvPr>
              <p:cNvSpPr>
                <a:spLocks/>
              </p:cNvSpPr>
              <p:nvPr/>
            </p:nvSpPr>
            <p:spPr bwMode="auto">
              <a:xfrm>
                <a:off x="429" y="1016"/>
                <a:ext cx="17" cy="9"/>
              </a:xfrm>
              <a:custGeom>
                <a:avLst/>
                <a:gdLst>
                  <a:gd name="T0" fmla="*/ 9 w 17"/>
                  <a:gd name="T1" fmla="*/ 9 h 9"/>
                  <a:gd name="T2" fmla="*/ 17 w 17"/>
                  <a:gd name="T3" fmla="*/ 5 h 9"/>
                  <a:gd name="T4" fmla="*/ 9 w 17"/>
                  <a:gd name="T5" fmla="*/ 0 h 9"/>
                  <a:gd name="T6" fmla="*/ 0 w 17"/>
                  <a:gd name="T7" fmla="*/ 5 h 9"/>
                  <a:gd name="T8" fmla="*/ 9 w 17"/>
                  <a:gd name="T9" fmla="*/ 9 h 9"/>
                </a:gdLst>
                <a:ahLst/>
                <a:cxnLst>
                  <a:cxn ang="0">
                    <a:pos x="T0" y="T1"/>
                  </a:cxn>
                  <a:cxn ang="0">
                    <a:pos x="T2" y="T3"/>
                  </a:cxn>
                  <a:cxn ang="0">
                    <a:pos x="T4" y="T5"/>
                  </a:cxn>
                  <a:cxn ang="0">
                    <a:pos x="T6" y="T7"/>
                  </a:cxn>
                  <a:cxn ang="0">
                    <a:pos x="T8" y="T9"/>
                  </a:cxn>
                </a:cxnLst>
                <a:rect l="0" t="0" r="r" b="b"/>
                <a:pathLst>
                  <a:path w="17" h="9">
                    <a:moveTo>
                      <a:pt x="9" y="9"/>
                    </a:moveTo>
                    <a:lnTo>
                      <a:pt x="17" y="5"/>
                    </a:lnTo>
                    <a:lnTo>
                      <a:pt x="9" y="0"/>
                    </a:lnTo>
                    <a:lnTo>
                      <a:pt x="0" y="5"/>
                    </a:lnTo>
                    <a:lnTo>
                      <a:pt x="9"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6" name="Freeform 4046">
                <a:extLst>
                  <a:ext uri="{FF2B5EF4-FFF2-40B4-BE49-F238E27FC236}">
                    <a16:creationId xmlns:a16="http://schemas.microsoft.com/office/drawing/2014/main" id="{A8E50248-D2F4-4D01-BA10-397BEBE9607E}"/>
                  </a:ext>
                </a:extLst>
              </p:cNvPr>
              <p:cNvSpPr>
                <a:spLocks/>
              </p:cNvSpPr>
              <p:nvPr/>
            </p:nvSpPr>
            <p:spPr bwMode="auto">
              <a:xfrm>
                <a:off x="381" y="1040"/>
                <a:ext cx="17" cy="9"/>
              </a:xfrm>
              <a:custGeom>
                <a:avLst/>
                <a:gdLst>
                  <a:gd name="T0" fmla="*/ 10 w 17"/>
                  <a:gd name="T1" fmla="*/ 0 h 9"/>
                  <a:gd name="T2" fmla="*/ 0 w 17"/>
                  <a:gd name="T3" fmla="*/ 4 h 9"/>
                  <a:gd name="T4" fmla="*/ 10 w 17"/>
                  <a:gd name="T5" fmla="*/ 9 h 9"/>
                  <a:gd name="T6" fmla="*/ 17 w 17"/>
                  <a:gd name="T7" fmla="*/ 4 h 9"/>
                  <a:gd name="T8" fmla="*/ 10 w 17"/>
                  <a:gd name="T9" fmla="*/ 0 h 9"/>
                </a:gdLst>
                <a:ahLst/>
                <a:cxnLst>
                  <a:cxn ang="0">
                    <a:pos x="T0" y="T1"/>
                  </a:cxn>
                  <a:cxn ang="0">
                    <a:pos x="T2" y="T3"/>
                  </a:cxn>
                  <a:cxn ang="0">
                    <a:pos x="T4" y="T5"/>
                  </a:cxn>
                  <a:cxn ang="0">
                    <a:pos x="T6" y="T7"/>
                  </a:cxn>
                  <a:cxn ang="0">
                    <a:pos x="T8" y="T9"/>
                  </a:cxn>
                </a:cxnLst>
                <a:rect l="0" t="0" r="r" b="b"/>
                <a:pathLst>
                  <a:path w="17" h="9">
                    <a:moveTo>
                      <a:pt x="10" y="0"/>
                    </a:moveTo>
                    <a:lnTo>
                      <a:pt x="0" y="4"/>
                    </a:lnTo>
                    <a:lnTo>
                      <a:pt x="10" y="9"/>
                    </a:lnTo>
                    <a:lnTo>
                      <a:pt x="17" y="4"/>
                    </a:lnTo>
                    <a:lnTo>
                      <a:pt x="10"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7" name="Freeform 4047">
                <a:extLst>
                  <a:ext uri="{FF2B5EF4-FFF2-40B4-BE49-F238E27FC236}">
                    <a16:creationId xmlns:a16="http://schemas.microsoft.com/office/drawing/2014/main" id="{8E9D3327-7AEC-466B-9472-73D348B2F203}"/>
                  </a:ext>
                </a:extLst>
              </p:cNvPr>
              <p:cNvSpPr>
                <a:spLocks/>
              </p:cNvSpPr>
              <p:nvPr/>
            </p:nvSpPr>
            <p:spPr bwMode="auto">
              <a:xfrm>
                <a:off x="381" y="1040"/>
                <a:ext cx="17" cy="9"/>
              </a:xfrm>
              <a:custGeom>
                <a:avLst/>
                <a:gdLst>
                  <a:gd name="T0" fmla="*/ 10 w 17"/>
                  <a:gd name="T1" fmla="*/ 0 h 9"/>
                  <a:gd name="T2" fmla="*/ 0 w 17"/>
                  <a:gd name="T3" fmla="*/ 4 h 9"/>
                  <a:gd name="T4" fmla="*/ 10 w 17"/>
                  <a:gd name="T5" fmla="*/ 9 h 9"/>
                  <a:gd name="T6" fmla="*/ 17 w 17"/>
                  <a:gd name="T7" fmla="*/ 4 h 9"/>
                  <a:gd name="T8" fmla="*/ 10 w 17"/>
                  <a:gd name="T9" fmla="*/ 0 h 9"/>
                </a:gdLst>
                <a:ahLst/>
                <a:cxnLst>
                  <a:cxn ang="0">
                    <a:pos x="T0" y="T1"/>
                  </a:cxn>
                  <a:cxn ang="0">
                    <a:pos x="T2" y="T3"/>
                  </a:cxn>
                  <a:cxn ang="0">
                    <a:pos x="T4" y="T5"/>
                  </a:cxn>
                  <a:cxn ang="0">
                    <a:pos x="T6" y="T7"/>
                  </a:cxn>
                  <a:cxn ang="0">
                    <a:pos x="T8" y="T9"/>
                  </a:cxn>
                </a:cxnLst>
                <a:rect l="0" t="0" r="r" b="b"/>
                <a:pathLst>
                  <a:path w="17" h="9">
                    <a:moveTo>
                      <a:pt x="10" y="0"/>
                    </a:moveTo>
                    <a:lnTo>
                      <a:pt x="0" y="4"/>
                    </a:lnTo>
                    <a:lnTo>
                      <a:pt x="10" y="9"/>
                    </a:lnTo>
                    <a:lnTo>
                      <a:pt x="17" y="4"/>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8" name="Freeform 4048">
                <a:extLst>
                  <a:ext uri="{FF2B5EF4-FFF2-40B4-BE49-F238E27FC236}">
                    <a16:creationId xmlns:a16="http://schemas.microsoft.com/office/drawing/2014/main" id="{B9CB0D76-3F1B-42F1-9290-A10323A4624B}"/>
                  </a:ext>
                </a:extLst>
              </p:cNvPr>
              <p:cNvSpPr>
                <a:spLocks/>
              </p:cNvSpPr>
              <p:nvPr/>
            </p:nvSpPr>
            <p:spPr bwMode="auto">
              <a:xfrm>
                <a:off x="536" y="971"/>
                <a:ext cx="8" cy="2"/>
              </a:xfrm>
              <a:custGeom>
                <a:avLst/>
                <a:gdLst>
                  <a:gd name="T0" fmla="*/ 8 w 8"/>
                  <a:gd name="T1" fmla="*/ 0 h 2"/>
                  <a:gd name="T2" fmla="*/ 0 w 8"/>
                  <a:gd name="T3" fmla="*/ 0 h 2"/>
                  <a:gd name="T4" fmla="*/ 5 w 8"/>
                  <a:gd name="T5" fmla="*/ 2 h 2"/>
                  <a:gd name="T6" fmla="*/ 8 w 8"/>
                  <a:gd name="T7" fmla="*/ 0 h 2"/>
                </a:gdLst>
                <a:ahLst/>
                <a:cxnLst>
                  <a:cxn ang="0">
                    <a:pos x="T0" y="T1"/>
                  </a:cxn>
                  <a:cxn ang="0">
                    <a:pos x="T2" y="T3"/>
                  </a:cxn>
                  <a:cxn ang="0">
                    <a:pos x="T4" y="T5"/>
                  </a:cxn>
                  <a:cxn ang="0">
                    <a:pos x="T6" y="T7"/>
                  </a:cxn>
                </a:cxnLst>
                <a:rect l="0" t="0" r="r" b="b"/>
                <a:pathLst>
                  <a:path w="8" h="2">
                    <a:moveTo>
                      <a:pt x="8" y="0"/>
                    </a:moveTo>
                    <a:lnTo>
                      <a:pt x="0" y="0"/>
                    </a:lnTo>
                    <a:lnTo>
                      <a:pt x="5" y="2"/>
                    </a:lnTo>
                    <a:lnTo>
                      <a:pt x="8"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9" name="Freeform 4049">
                <a:extLst>
                  <a:ext uri="{FF2B5EF4-FFF2-40B4-BE49-F238E27FC236}">
                    <a16:creationId xmlns:a16="http://schemas.microsoft.com/office/drawing/2014/main" id="{FFA5A240-2874-4F27-A51A-9DC3FAFE5EF9}"/>
                  </a:ext>
                </a:extLst>
              </p:cNvPr>
              <p:cNvSpPr>
                <a:spLocks/>
              </p:cNvSpPr>
              <p:nvPr/>
            </p:nvSpPr>
            <p:spPr bwMode="auto">
              <a:xfrm>
                <a:off x="481" y="990"/>
                <a:ext cx="20" cy="9"/>
              </a:xfrm>
              <a:custGeom>
                <a:avLst/>
                <a:gdLst>
                  <a:gd name="T0" fmla="*/ 10 w 20"/>
                  <a:gd name="T1" fmla="*/ 9 h 9"/>
                  <a:gd name="T2" fmla="*/ 20 w 20"/>
                  <a:gd name="T3" fmla="*/ 4 h 9"/>
                  <a:gd name="T4" fmla="*/ 10 w 20"/>
                  <a:gd name="T5" fmla="*/ 0 h 9"/>
                  <a:gd name="T6" fmla="*/ 0 w 20"/>
                  <a:gd name="T7" fmla="*/ 4 h 9"/>
                  <a:gd name="T8" fmla="*/ 10 w 20"/>
                  <a:gd name="T9" fmla="*/ 9 h 9"/>
                </a:gdLst>
                <a:ahLst/>
                <a:cxnLst>
                  <a:cxn ang="0">
                    <a:pos x="T0" y="T1"/>
                  </a:cxn>
                  <a:cxn ang="0">
                    <a:pos x="T2" y="T3"/>
                  </a:cxn>
                  <a:cxn ang="0">
                    <a:pos x="T4" y="T5"/>
                  </a:cxn>
                  <a:cxn ang="0">
                    <a:pos x="T6" y="T7"/>
                  </a:cxn>
                  <a:cxn ang="0">
                    <a:pos x="T8" y="T9"/>
                  </a:cxn>
                </a:cxnLst>
                <a:rect l="0" t="0" r="r" b="b"/>
                <a:pathLst>
                  <a:path w="20" h="9">
                    <a:moveTo>
                      <a:pt x="10" y="9"/>
                    </a:moveTo>
                    <a:lnTo>
                      <a:pt x="20" y="4"/>
                    </a:lnTo>
                    <a:lnTo>
                      <a:pt x="10" y="0"/>
                    </a:lnTo>
                    <a:lnTo>
                      <a:pt x="0" y="4"/>
                    </a:lnTo>
                    <a:lnTo>
                      <a:pt x="10" y="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0" name="Freeform 4050">
                <a:extLst>
                  <a:ext uri="{FF2B5EF4-FFF2-40B4-BE49-F238E27FC236}">
                    <a16:creationId xmlns:a16="http://schemas.microsoft.com/office/drawing/2014/main" id="{E53C9EED-61B7-48D1-834B-51940B4A71DE}"/>
                  </a:ext>
                </a:extLst>
              </p:cNvPr>
              <p:cNvSpPr>
                <a:spLocks/>
              </p:cNvSpPr>
              <p:nvPr/>
            </p:nvSpPr>
            <p:spPr bwMode="auto">
              <a:xfrm>
                <a:off x="481" y="990"/>
                <a:ext cx="20" cy="9"/>
              </a:xfrm>
              <a:custGeom>
                <a:avLst/>
                <a:gdLst>
                  <a:gd name="T0" fmla="*/ 10 w 20"/>
                  <a:gd name="T1" fmla="*/ 9 h 9"/>
                  <a:gd name="T2" fmla="*/ 20 w 20"/>
                  <a:gd name="T3" fmla="*/ 4 h 9"/>
                  <a:gd name="T4" fmla="*/ 10 w 20"/>
                  <a:gd name="T5" fmla="*/ 0 h 9"/>
                  <a:gd name="T6" fmla="*/ 0 w 20"/>
                  <a:gd name="T7" fmla="*/ 4 h 9"/>
                  <a:gd name="T8" fmla="*/ 10 w 20"/>
                  <a:gd name="T9" fmla="*/ 9 h 9"/>
                </a:gdLst>
                <a:ahLst/>
                <a:cxnLst>
                  <a:cxn ang="0">
                    <a:pos x="T0" y="T1"/>
                  </a:cxn>
                  <a:cxn ang="0">
                    <a:pos x="T2" y="T3"/>
                  </a:cxn>
                  <a:cxn ang="0">
                    <a:pos x="T4" y="T5"/>
                  </a:cxn>
                  <a:cxn ang="0">
                    <a:pos x="T6" y="T7"/>
                  </a:cxn>
                  <a:cxn ang="0">
                    <a:pos x="T8" y="T9"/>
                  </a:cxn>
                </a:cxnLst>
                <a:rect l="0" t="0" r="r" b="b"/>
                <a:pathLst>
                  <a:path w="20" h="9">
                    <a:moveTo>
                      <a:pt x="10" y="9"/>
                    </a:moveTo>
                    <a:lnTo>
                      <a:pt x="20" y="4"/>
                    </a:lnTo>
                    <a:lnTo>
                      <a:pt x="10" y="0"/>
                    </a:lnTo>
                    <a:lnTo>
                      <a:pt x="0" y="4"/>
                    </a:lnTo>
                    <a:lnTo>
                      <a:pt x="1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1" name="Freeform 4051">
                <a:extLst>
                  <a:ext uri="{FF2B5EF4-FFF2-40B4-BE49-F238E27FC236}">
                    <a16:creationId xmlns:a16="http://schemas.microsoft.com/office/drawing/2014/main" id="{8EDCEDC2-0D14-4A06-868C-9491989AB364}"/>
                  </a:ext>
                </a:extLst>
              </p:cNvPr>
              <p:cNvSpPr>
                <a:spLocks/>
              </p:cNvSpPr>
              <p:nvPr/>
            </p:nvSpPr>
            <p:spPr bwMode="auto">
              <a:xfrm>
                <a:off x="231" y="1116"/>
                <a:ext cx="16" cy="9"/>
              </a:xfrm>
              <a:custGeom>
                <a:avLst/>
                <a:gdLst>
                  <a:gd name="T0" fmla="*/ 16 w 16"/>
                  <a:gd name="T1" fmla="*/ 4 h 9"/>
                  <a:gd name="T2" fmla="*/ 7 w 16"/>
                  <a:gd name="T3" fmla="*/ 0 h 9"/>
                  <a:gd name="T4" fmla="*/ 0 w 16"/>
                  <a:gd name="T5" fmla="*/ 4 h 9"/>
                  <a:gd name="T6" fmla="*/ 7 w 16"/>
                  <a:gd name="T7" fmla="*/ 9 h 9"/>
                  <a:gd name="T8" fmla="*/ 16 w 16"/>
                  <a:gd name="T9" fmla="*/ 4 h 9"/>
                </a:gdLst>
                <a:ahLst/>
                <a:cxnLst>
                  <a:cxn ang="0">
                    <a:pos x="T0" y="T1"/>
                  </a:cxn>
                  <a:cxn ang="0">
                    <a:pos x="T2" y="T3"/>
                  </a:cxn>
                  <a:cxn ang="0">
                    <a:pos x="T4" y="T5"/>
                  </a:cxn>
                  <a:cxn ang="0">
                    <a:pos x="T6" y="T7"/>
                  </a:cxn>
                  <a:cxn ang="0">
                    <a:pos x="T8" y="T9"/>
                  </a:cxn>
                </a:cxnLst>
                <a:rect l="0" t="0" r="r" b="b"/>
                <a:pathLst>
                  <a:path w="16" h="9">
                    <a:moveTo>
                      <a:pt x="16" y="4"/>
                    </a:moveTo>
                    <a:lnTo>
                      <a:pt x="7" y="0"/>
                    </a:lnTo>
                    <a:lnTo>
                      <a:pt x="0" y="4"/>
                    </a:lnTo>
                    <a:lnTo>
                      <a:pt x="7" y="9"/>
                    </a:lnTo>
                    <a:lnTo>
                      <a:pt x="16" y="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2" name="Freeform 4052">
                <a:extLst>
                  <a:ext uri="{FF2B5EF4-FFF2-40B4-BE49-F238E27FC236}">
                    <a16:creationId xmlns:a16="http://schemas.microsoft.com/office/drawing/2014/main" id="{31E2A2AC-9D1A-43A2-8A07-85CE82AC617F}"/>
                  </a:ext>
                </a:extLst>
              </p:cNvPr>
              <p:cNvSpPr>
                <a:spLocks/>
              </p:cNvSpPr>
              <p:nvPr/>
            </p:nvSpPr>
            <p:spPr bwMode="auto">
              <a:xfrm>
                <a:off x="183" y="1139"/>
                <a:ext cx="19" cy="10"/>
              </a:xfrm>
              <a:custGeom>
                <a:avLst/>
                <a:gdLst>
                  <a:gd name="T0" fmla="*/ 9 w 19"/>
                  <a:gd name="T1" fmla="*/ 0 h 10"/>
                  <a:gd name="T2" fmla="*/ 0 w 19"/>
                  <a:gd name="T3" fmla="*/ 5 h 10"/>
                  <a:gd name="T4" fmla="*/ 9 w 19"/>
                  <a:gd name="T5" fmla="*/ 10 h 10"/>
                  <a:gd name="T6" fmla="*/ 19 w 19"/>
                  <a:gd name="T7" fmla="*/ 5 h 10"/>
                  <a:gd name="T8" fmla="*/ 9 w 19"/>
                  <a:gd name="T9" fmla="*/ 0 h 10"/>
                </a:gdLst>
                <a:ahLst/>
                <a:cxnLst>
                  <a:cxn ang="0">
                    <a:pos x="T0" y="T1"/>
                  </a:cxn>
                  <a:cxn ang="0">
                    <a:pos x="T2" y="T3"/>
                  </a:cxn>
                  <a:cxn ang="0">
                    <a:pos x="T4" y="T5"/>
                  </a:cxn>
                  <a:cxn ang="0">
                    <a:pos x="T6" y="T7"/>
                  </a:cxn>
                  <a:cxn ang="0">
                    <a:pos x="T8" y="T9"/>
                  </a:cxn>
                </a:cxnLst>
                <a:rect l="0" t="0" r="r" b="b"/>
                <a:pathLst>
                  <a:path w="19" h="10">
                    <a:moveTo>
                      <a:pt x="9" y="0"/>
                    </a:moveTo>
                    <a:lnTo>
                      <a:pt x="0" y="5"/>
                    </a:lnTo>
                    <a:lnTo>
                      <a:pt x="9" y="10"/>
                    </a:lnTo>
                    <a:lnTo>
                      <a:pt x="19" y="5"/>
                    </a:lnTo>
                    <a:lnTo>
                      <a:pt x="9"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3" name="Freeform 4053">
                <a:extLst>
                  <a:ext uri="{FF2B5EF4-FFF2-40B4-BE49-F238E27FC236}">
                    <a16:creationId xmlns:a16="http://schemas.microsoft.com/office/drawing/2014/main" id="{EA18A88F-DA8F-406A-AD61-5C8D19DAF5C6}"/>
                  </a:ext>
                </a:extLst>
              </p:cNvPr>
              <p:cNvSpPr>
                <a:spLocks/>
              </p:cNvSpPr>
              <p:nvPr/>
            </p:nvSpPr>
            <p:spPr bwMode="auto">
              <a:xfrm>
                <a:off x="164" y="978"/>
                <a:ext cx="9" cy="9"/>
              </a:xfrm>
              <a:custGeom>
                <a:avLst/>
                <a:gdLst>
                  <a:gd name="T0" fmla="*/ 2 w 9"/>
                  <a:gd name="T1" fmla="*/ 0 h 9"/>
                  <a:gd name="T2" fmla="*/ 0 w 9"/>
                  <a:gd name="T3" fmla="*/ 7 h 9"/>
                  <a:gd name="T4" fmla="*/ 7 w 9"/>
                  <a:gd name="T5" fmla="*/ 9 h 9"/>
                  <a:gd name="T6" fmla="*/ 9 w 9"/>
                  <a:gd name="T7" fmla="*/ 2 h 9"/>
                  <a:gd name="T8" fmla="*/ 2 w 9"/>
                  <a:gd name="T9" fmla="*/ 0 h 9"/>
                </a:gdLst>
                <a:ahLst/>
                <a:cxnLst>
                  <a:cxn ang="0">
                    <a:pos x="T0" y="T1"/>
                  </a:cxn>
                  <a:cxn ang="0">
                    <a:pos x="T2" y="T3"/>
                  </a:cxn>
                  <a:cxn ang="0">
                    <a:pos x="T4" y="T5"/>
                  </a:cxn>
                  <a:cxn ang="0">
                    <a:pos x="T6" y="T7"/>
                  </a:cxn>
                  <a:cxn ang="0">
                    <a:pos x="T8" y="T9"/>
                  </a:cxn>
                </a:cxnLst>
                <a:rect l="0" t="0" r="r" b="b"/>
                <a:pathLst>
                  <a:path w="9" h="9">
                    <a:moveTo>
                      <a:pt x="2" y="0"/>
                    </a:moveTo>
                    <a:lnTo>
                      <a:pt x="0" y="7"/>
                    </a:lnTo>
                    <a:lnTo>
                      <a:pt x="7" y="9"/>
                    </a:lnTo>
                    <a:lnTo>
                      <a:pt x="9" y="2"/>
                    </a:lnTo>
                    <a:lnTo>
                      <a:pt x="2"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4" name="Freeform 4054">
                <a:extLst>
                  <a:ext uri="{FF2B5EF4-FFF2-40B4-BE49-F238E27FC236}">
                    <a16:creationId xmlns:a16="http://schemas.microsoft.com/office/drawing/2014/main" id="{572ACD41-147D-4DC9-A056-BADB1089AFFC}"/>
                  </a:ext>
                </a:extLst>
              </p:cNvPr>
              <p:cNvSpPr>
                <a:spLocks/>
              </p:cNvSpPr>
              <p:nvPr/>
            </p:nvSpPr>
            <p:spPr bwMode="auto">
              <a:xfrm>
                <a:off x="238" y="992"/>
                <a:ext cx="52" cy="26"/>
              </a:xfrm>
              <a:custGeom>
                <a:avLst/>
                <a:gdLst>
                  <a:gd name="T0" fmla="*/ 43 w 52"/>
                  <a:gd name="T1" fmla="*/ 0 h 26"/>
                  <a:gd name="T2" fmla="*/ 0 w 52"/>
                  <a:gd name="T3" fmla="*/ 21 h 26"/>
                  <a:gd name="T4" fmla="*/ 9 w 52"/>
                  <a:gd name="T5" fmla="*/ 26 h 26"/>
                  <a:gd name="T6" fmla="*/ 52 w 52"/>
                  <a:gd name="T7" fmla="*/ 5 h 26"/>
                  <a:gd name="T8" fmla="*/ 43 w 52"/>
                  <a:gd name="T9" fmla="*/ 0 h 26"/>
                </a:gdLst>
                <a:ahLst/>
                <a:cxnLst>
                  <a:cxn ang="0">
                    <a:pos x="T0" y="T1"/>
                  </a:cxn>
                  <a:cxn ang="0">
                    <a:pos x="T2" y="T3"/>
                  </a:cxn>
                  <a:cxn ang="0">
                    <a:pos x="T4" y="T5"/>
                  </a:cxn>
                  <a:cxn ang="0">
                    <a:pos x="T6" y="T7"/>
                  </a:cxn>
                  <a:cxn ang="0">
                    <a:pos x="T8" y="T9"/>
                  </a:cxn>
                </a:cxnLst>
                <a:rect l="0" t="0" r="r" b="b"/>
                <a:pathLst>
                  <a:path w="52" h="26">
                    <a:moveTo>
                      <a:pt x="43" y="0"/>
                    </a:moveTo>
                    <a:lnTo>
                      <a:pt x="0" y="21"/>
                    </a:lnTo>
                    <a:lnTo>
                      <a:pt x="9" y="26"/>
                    </a:lnTo>
                    <a:lnTo>
                      <a:pt x="52" y="5"/>
                    </a:lnTo>
                    <a:lnTo>
                      <a:pt x="43"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5" name="Freeform 4055">
                <a:extLst>
                  <a:ext uri="{FF2B5EF4-FFF2-40B4-BE49-F238E27FC236}">
                    <a16:creationId xmlns:a16="http://schemas.microsoft.com/office/drawing/2014/main" id="{076735A4-94FD-4DD4-909D-938283828C62}"/>
                  </a:ext>
                </a:extLst>
              </p:cNvPr>
              <p:cNvSpPr>
                <a:spLocks/>
              </p:cNvSpPr>
              <p:nvPr/>
            </p:nvSpPr>
            <p:spPr bwMode="auto">
              <a:xfrm>
                <a:off x="238" y="992"/>
                <a:ext cx="52" cy="26"/>
              </a:xfrm>
              <a:custGeom>
                <a:avLst/>
                <a:gdLst>
                  <a:gd name="T0" fmla="*/ 43 w 52"/>
                  <a:gd name="T1" fmla="*/ 0 h 26"/>
                  <a:gd name="T2" fmla="*/ 0 w 52"/>
                  <a:gd name="T3" fmla="*/ 21 h 26"/>
                  <a:gd name="T4" fmla="*/ 9 w 52"/>
                  <a:gd name="T5" fmla="*/ 26 h 26"/>
                  <a:gd name="T6" fmla="*/ 52 w 52"/>
                  <a:gd name="T7" fmla="*/ 5 h 26"/>
                  <a:gd name="T8" fmla="*/ 43 w 52"/>
                  <a:gd name="T9" fmla="*/ 0 h 26"/>
                </a:gdLst>
                <a:ahLst/>
                <a:cxnLst>
                  <a:cxn ang="0">
                    <a:pos x="T0" y="T1"/>
                  </a:cxn>
                  <a:cxn ang="0">
                    <a:pos x="T2" y="T3"/>
                  </a:cxn>
                  <a:cxn ang="0">
                    <a:pos x="T4" y="T5"/>
                  </a:cxn>
                  <a:cxn ang="0">
                    <a:pos x="T6" y="T7"/>
                  </a:cxn>
                  <a:cxn ang="0">
                    <a:pos x="T8" y="T9"/>
                  </a:cxn>
                </a:cxnLst>
                <a:rect l="0" t="0" r="r" b="b"/>
                <a:pathLst>
                  <a:path w="52" h="26">
                    <a:moveTo>
                      <a:pt x="43" y="0"/>
                    </a:moveTo>
                    <a:lnTo>
                      <a:pt x="0" y="21"/>
                    </a:lnTo>
                    <a:lnTo>
                      <a:pt x="9" y="26"/>
                    </a:lnTo>
                    <a:lnTo>
                      <a:pt x="52" y="5"/>
                    </a:lnTo>
                    <a:lnTo>
                      <a:pt x="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6" name="Freeform 4056">
                <a:extLst>
                  <a:ext uri="{FF2B5EF4-FFF2-40B4-BE49-F238E27FC236}">
                    <a16:creationId xmlns:a16="http://schemas.microsoft.com/office/drawing/2014/main" id="{C490A8AC-80B6-4BBE-8295-A4971260A03D}"/>
                  </a:ext>
                </a:extLst>
              </p:cNvPr>
              <p:cNvSpPr>
                <a:spLocks/>
              </p:cNvSpPr>
              <p:nvPr/>
            </p:nvSpPr>
            <p:spPr bwMode="auto">
              <a:xfrm>
                <a:off x="290" y="971"/>
                <a:ext cx="48" cy="21"/>
              </a:xfrm>
              <a:custGeom>
                <a:avLst/>
                <a:gdLst>
                  <a:gd name="T0" fmla="*/ 7 w 48"/>
                  <a:gd name="T1" fmla="*/ 21 h 21"/>
                  <a:gd name="T2" fmla="*/ 48 w 48"/>
                  <a:gd name="T3" fmla="*/ 2 h 21"/>
                  <a:gd name="T4" fmla="*/ 41 w 48"/>
                  <a:gd name="T5" fmla="*/ 0 h 21"/>
                  <a:gd name="T6" fmla="*/ 36 w 48"/>
                  <a:gd name="T7" fmla="*/ 0 h 21"/>
                  <a:gd name="T8" fmla="*/ 0 w 48"/>
                  <a:gd name="T9" fmla="*/ 16 h 21"/>
                  <a:gd name="T10" fmla="*/ 7 w 48"/>
                  <a:gd name="T11" fmla="*/ 21 h 21"/>
                </a:gdLst>
                <a:ahLst/>
                <a:cxnLst>
                  <a:cxn ang="0">
                    <a:pos x="T0" y="T1"/>
                  </a:cxn>
                  <a:cxn ang="0">
                    <a:pos x="T2" y="T3"/>
                  </a:cxn>
                  <a:cxn ang="0">
                    <a:pos x="T4" y="T5"/>
                  </a:cxn>
                  <a:cxn ang="0">
                    <a:pos x="T6" y="T7"/>
                  </a:cxn>
                  <a:cxn ang="0">
                    <a:pos x="T8" y="T9"/>
                  </a:cxn>
                  <a:cxn ang="0">
                    <a:pos x="T10" y="T11"/>
                  </a:cxn>
                </a:cxnLst>
                <a:rect l="0" t="0" r="r" b="b"/>
                <a:pathLst>
                  <a:path w="48" h="21">
                    <a:moveTo>
                      <a:pt x="7" y="21"/>
                    </a:moveTo>
                    <a:lnTo>
                      <a:pt x="48" y="2"/>
                    </a:lnTo>
                    <a:lnTo>
                      <a:pt x="41" y="0"/>
                    </a:lnTo>
                    <a:lnTo>
                      <a:pt x="36" y="0"/>
                    </a:lnTo>
                    <a:lnTo>
                      <a:pt x="0" y="16"/>
                    </a:lnTo>
                    <a:lnTo>
                      <a:pt x="7" y="21"/>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7" name="Freeform 4057">
                <a:extLst>
                  <a:ext uri="{FF2B5EF4-FFF2-40B4-BE49-F238E27FC236}">
                    <a16:creationId xmlns:a16="http://schemas.microsoft.com/office/drawing/2014/main" id="{ABB5A6A6-87C9-4007-BDD6-3165CC201464}"/>
                  </a:ext>
                </a:extLst>
              </p:cNvPr>
              <p:cNvSpPr>
                <a:spLocks/>
              </p:cNvSpPr>
              <p:nvPr/>
            </p:nvSpPr>
            <p:spPr bwMode="auto">
              <a:xfrm>
                <a:off x="290" y="971"/>
                <a:ext cx="48" cy="21"/>
              </a:xfrm>
              <a:custGeom>
                <a:avLst/>
                <a:gdLst>
                  <a:gd name="T0" fmla="*/ 7 w 48"/>
                  <a:gd name="T1" fmla="*/ 21 h 21"/>
                  <a:gd name="T2" fmla="*/ 48 w 48"/>
                  <a:gd name="T3" fmla="*/ 2 h 21"/>
                  <a:gd name="T4" fmla="*/ 41 w 48"/>
                  <a:gd name="T5" fmla="*/ 0 h 21"/>
                  <a:gd name="T6" fmla="*/ 36 w 48"/>
                  <a:gd name="T7" fmla="*/ 0 h 21"/>
                  <a:gd name="T8" fmla="*/ 0 w 48"/>
                  <a:gd name="T9" fmla="*/ 16 h 21"/>
                  <a:gd name="T10" fmla="*/ 7 w 48"/>
                  <a:gd name="T11" fmla="*/ 21 h 21"/>
                </a:gdLst>
                <a:ahLst/>
                <a:cxnLst>
                  <a:cxn ang="0">
                    <a:pos x="T0" y="T1"/>
                  </a:cxn>
                  <a:cxn ang="0">
                    <a:pos x="T2" y="T3"/>
                  </a:cxn>
                  <a:cxn ang="0">
                    <a:pos x="T4" y="T5"/>
                  </a:cxn>
                  <a:cxn ang="0">
                    <a:pos x="T6" y="T7"/>
                  </a:cxn>
                  <a:cxn ang="0">
                    <a:pos x="T8" y="T9"/>
                  </a:cxn>
                  <a:cxn ang="0">
                    <a:pos x="T10" y="T11"/>
                  </a:cxn>
                </a:cxnLst>
                <a:rect l="0" t="0" r="r" b="b"/>
                <a:pathLst>
                  <a:path w="48" h="21">
                    <a:moveTo>
                      <a:pt x="7" y="21"/>
                    </a:moveTo>
                    <a:lnTo>
                      <a:pt x="48" y="2"/>
                    </a:lnTo>
                    <a:lnTo>
                      <a:pt x="41" y="0"/>
                    </a:lnTo>
                    <a:lnTo>
                      <a:pt x="36" y="0"/>
                    </a:lnTo>
                    <a:lnTo>
                      <a:pt x="0" y="16"/>
                    </a:lnTo>
                    <a:lnTo>
                      <a:pt x="7"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8" name="Freeform 4058">
                <a:extLst>
                  <a:ext uri="{FF2B5EF4-FFF2-40B4-BE49-F238E27FC236}">
                    <a16:creationId xmlns:a16="http://schemas.microsoft.com/office/drawing/2014/main" id="{12DE2FAA-1DA4-47C5-A427-012E00694A52}"/>
                  </a:ext>
                </a:extLst>
              </p:cNvPr>
              <p:cNvSpPr>
                <a:spLocks/>
              </p:cNvSpPr>
              <p:nvPr/>
            </p:nvSpPr>
            <p:spPr bwMode="auto">
              <a:xfrm>
                <a:off x="159" y="1042"/>
                <a:ext cx="31" cy="19"/>
              </a:xfrm>
              <a:custGeom>
                <a:avLst/>
                <a:gdLst>
                  <a:gd name="T0" fmla="*/ 31 w 31"/>
                  <a:gd name="T1" fmla="*/ 5 h 19"/>
                  <a:gd name="T2" fmla="*/ 24 w 31"/>
                  <a:gd name="T3" fmla="*/ 0 h 19"/>
                  <a:gd name="T4" fmla="*/ 0 w 31"/>
                  <a:gd name="T5" fmla="*/ 12 h 19"/>
                  <a:gd name="T6" fmla="*/ 2 w 31"/>
                  <a:gd name="T7" fmla="*/ 19 h 19"/>
                  <a:gd name="T8" fmla="*/ 31 w 31"/>
                  <a:gd name="T9" fmla="*/ 5 h 19"/>
                </a:gdLst>
                <a:ahLst/>
                <a:cxnLst>
                  <a:cxn ang="0">
                    <a:pos x="T0" y="T1"/>
                  </a:cxn>
                  <a:cxn ang="0">
                    <a:pos x="T2" y="T3"/>
                  </a:cxn>
                  <a:cxn ang="0">
                    <a:pos x="T4" y="T5"/>
                  </a:cxn>
                  <a:cxn ang="0">
                    <a:pos x="T6" y="T7"/>
                  </a:cxn>
                  <a:cxn ang="0">
                    <a:pos x="T8" y="T9"/>
                  </a:cxn>
                </a:cxnLst>
                <a:rect l="0" t="0" r="r" b="b"/>
                <a:pathLst>
                  <a:path w="31" h="19">
                    <a:moveTo>
                      <a:pt x="31" y="5"/>
                    </a:moveTo>
                    <a:lnTo>
                      <a:pt x="24" y="0"/>
                    </a:lnTo>
                    <a:lnTo>
                      <a:pt x="0" y="12"/>
                    </a:lnTo>
                    <a:lnTo>
                      <a:pt x="2" y="19"/>
                    </a:lnTo>
                    <a:lnTo>
                      <a:pt x="31"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9" name="Freeform 4059">
                <a:extLst>
                  <a:ext uri="{FF2B5EF4-FFF2-40B4-BE49-F238E27FC236}">
                    <a16:creationId xmlns:a16="http://schemas.microsoft.com/office/drawing/2014/main" id="{F527FA7C-6DCF-4A46-8870-043F8F8F1702}"/>
                  </a:ext>
                </a:extLst>
              </p:cNvPr>
              <p:cNvSpPr>
                <a:spLocks/>
              </p:cNvSpPr>
              <p:nvPr/>
            </p:nvSpPr>
            <p:spPr bwMode="auto">
              <a:xfrm>
                <a:off x="190" y="1018"/>
                <a:ext cx="48" cy="24"/>
              </a:xfrm>
              <a:custGeom>
                <a:avLst/>
                <a:gdLst>
                  <a:gd name="T0" fmla="*/ 48 w 48"/>
                  <a:gd name="T1" fmla="*/ 5 h 24"/>
                  <a:gd name="T2" fmla="*/ 41 w 48"/>
                  <a:gd name="T3" fmla="*/ 0 h 24"/>
                  <a:gd name="T4" fmla="*/ 0 w 48"/>
                  <a:gd name="T5" fmla="*/ 19 h 24"/>
                  <a:gd name="T6" fmla="*/ 9 w 48"/>
                  <a:gd name="T7" fmla="*/ 24 h 24"/>
                  <a:gd name="T8" fmla="*/ 48 w 48"/>
                  <a:gd name="T9" fmla="*/ 5 h 24"/>
                </a:gdLst>
                <a:ahLst/>
                <a:cxnLst>
                  <a:cxn ang="0">
                    <a:pos x="T0" y="T1"/>
                  </a:cxn>
                  <a:cxn ang="0">
                    <a:pos x="T2" y="T3"/>
                  </a:cxn>
                  <a:cxn ang="0">
                    <a:pos x="T4" y="T5"/>
                  </a:cxn>
                  <a:cxn ang="0">
                    <a:pos x="T6" y="T7"/>
                  </a:cxn>
                  <a:cxn ang="0">
                    <a:pos x="T8" y="T9"/>
                  </a:cxn>
                </a:cxnLst>
                <a:rect l="0" t="0" r="r" b="b"/>
                <a:pathLst>
                  <a:path w="48" h="24">
                    <a:moveTo>
                      <a:pt x="48" y="5"/>
                    </a:moveTo>
                    <a:lnTo>
                      <a:pt x="41" y="0"/>
                    </a:lnTo>
                    <a:lnTo>
                      <a:pt x="0" y="19"/>
                    </a:lnTo>
                    <a:lnTo>
                      <a:pt x="9" y="24"/>
                    </a:lnTo>
                    <a:lnTo>
                      <a:pt x="48"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0" name="Freeform 4060">
                <a:extLst>
                  <a:ext uri="{FF2B5EF4-FFF2-40B4-BE49-F238E27FC236}">
                    <a16:creationId xmlns:a16="http://schemas.microsoft.com/office/drawing/2014/main" id="{E285251E-6FB7-4492-9047-A5ADAE07340D}"/>
                  </a:ext>
                </a:extLst>
              </p:cNvPr>
              <p:cNvSpPr>
                <a:spLocks/>
              </p:cNvSpPr>
              <p:nvPr/>
            </p:nvSpPr>
            <p:spPr bwMode="auto">
              <a:xfrm>
                <a:off x="231" y="1013"/>
                <a:ext cx="16" cy="10"/>
              </a:xfrm>
              <a:custGeom>
                <a:avLst/>
                <a:gdLst>
                  <a:gd name="T0" fmla="*/ 16 w 16"/>
                  <a:gd name="T1" fmla="*/ 5 h 10"/>
                  <a:gd name="T2" fmla="*/ 7 w 16"/>
                  <a:gd name="T3" fmla="*/ 0 h 10"/>
                  <a:gd name="T4" fmla="*/ 0 w 16"/>
                  <a:gd name="T5" fmla="*/ 5 h 10"/>
                  <a:gd name="T6" fmla="*/ 7 w 16"/>
                  <a:gd name="T7" fmla="*/ 10 h 10"/>
                  <a:gd name="T8" fmla="*/ 16 w 16"/>
                  <a:gd name="T9" fmla="*/ 5 h 10"/>
                </a:gdLst>
                <a:ahLst/>
                <a:cxnLst>
                  <a:cxn ang="0">
                    <a:pos x="T0" y="T1"/>
                  </a:cxn>
                  <a:cxn ang="0">
                    <a:pos x="T2" y="T3"/>
                  </a:cxn>
                  <a:cxn ang="0">
                    <a:pos x="T4" y="T5"/>
                  </a:cxn>
                  <a:cxn ang="0">
                    <a:pos x="T6" y="T7"/>
                  </a:cxn>
                  <a:cxn ang="0">
                    <a:pos x="T8" y="T9"/>
                  </a:cxn>
                </a:cxnLst>
                <a:rect l="0" t="0" r="r" b="b"/>
                <a:pathLst>
                  <a:path w="16" h="10">
                    <a:moveTo>
                      <a:pt x="16" y="5"/>
                    </a:moveTo>
                    <a:lnTo>
                      <a:pt x="7" y="0"/>
                    </a:lnTo>
                    <a:lnTo>
                      <a:pt x="0" y="5"/>
                    </a:lnTo>
                    <a:lnTo>
                      <a:pt x="7" y="10"/>
                    </a:lnTo>
                    <a:lnTo>
                      <a:pt x="16"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1" name="Freeform 4061">
                <a:extLst>
                  <a:ext uri="{FF2B5EF4-FFF2-40B4-BE49-F238E27FC236}">
                    <a16:creationId xmlns:a16="http://schemas.microsoft.com/office/drawing/2014/main" id="{FE2AD5B5-1E0D-4B17-BD15-4E1B3D22B656}"/>
                  </a:ext>
                </a:extLst>
              </p:cNvPr>
              <p:cNvSpPr>
                <a:spLocks/>
              </p:cNvSpPr>
              <p:nvPr/>
            </p:nvSpPr>
            <p:spPr bwMode="auto">
              <a:xfrm>
                <a:off x="183" y="1037"/>
                <a:ext cx="16" cy="10"/>
              </a:xfrm>
              <a:custGeom>
                <a:avLst/>
                <a:gdLst>
                  <a:gd name="T0" fmla="*/ 7 w 16"/>
                  <a:gd name="T1" fmla="*/ 0 h 10"/>
                  <a:gd name="T2" fmla="*/ 0 w 16"/>
                  <a:gd name="T3" fmla="*/ 5 h 10"/>
                  <a:gd name="T4" fmla="*/ 7 w 16"/>
                  <a:gd name="T5" fmla="*/ 10 h 10"/>
                  <a:gd name="T6" fmla="*/ 16 w 16"/>
                  <a:gd name="T7" fmla="*/ 5 h 10"/>
                  <a:gd name="T8" fmla="*/ 7 w 16"/>
                  <a:gd name="T9" fmla="*/ 0 h 10"/>
                </a:gdLst>
                <a:ahLst/>
                <a:cxnLst>
                  <a:cxn ang="0">
                    <a:pos x="T0" y="T1"/>
                  </a:cxn>
                  <a:cxn ang="0">
                    <a:pos x="T2" y="T3"/>
                  </a:cxn>
                  <a:cxn ang="0">
                    <a:pos x="T4" y="T5"/>
                  </a:cxn>
                  <a:cxn ang="0">
                    <a:pos x="T6" y="T7"/>
                  </a:cxn>
                  <a:cxn ang="0">
                    <a:pos x="T8" y="T9"/>
                  </a:cxn>
                </a:cxnLst>
                <a:rect l="0" t="0" r="r" b="b"/>
                <a:pathLst>
                  <a:path w="16" h="10">
                    <a:moveTo>
                      <a:pt x="7" y="0"/>
                    </a:moveTo>
                    <a:lnTo>
                      <a:pt x="0" y="5"/>
                    </a:lnTo>
                    <a:lnTo>
                      <a:pt x="7" y="10"/>
                    </a:lnTo>
                    <a:lnTo>
                      <a:pt x="16" y="5"/>
                    </a:lnTo>
                    <a:lnTo>
                      <a:pt x="7"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2" name="Freeform 4062">
                <a:extLst>
                  <a:ext uri="{FF2B5EF4-FFF2-40B4-BE49-F238E27FC236}">
                    <a16:creationId xmlns:a16="http://schemas.microsoft.com/office/drawing/2014/main" id="{8D38FC68-50C8-494F-BBA2-367EC46B7E1B}"/>
                  </a:ext>
                </a:extLst>
              </p:cNvPr>
              <p:cNvSpPr>
                <a:spLocks/>
              </p:cNvSpPr>
              <p:nvPr/>
            </p:nvSpPr>
            <p:spPr bwMode="auto">
              <a:xfrm>
                <a:off x="331" y="971"/>
                <a:ext cx="12" cy="2"/>
              </a:xfrm>
              <a:custGeom>
                <a:avLst/>
                <a:gdLst>
                  <a:gd name="T0" fmla="*/ 0 w 12"/>
                  <a:gd name="T1" fmla="*/ 0 h 2"/>
                  <a:gd name="T2" fmla="*/ 7 w 12"/>
                  <a:gd name="T3" fmla="*/ 2 h 2"/>
                  <a:gd name="T4" fmla="*/ 12 w 12"/>
                  <a:gd name="T5" fmla="*/ 0 h 2"/>
                  <a:gd name="T6" fmla="*/ 0 w 12"/>
                  <a:gd name="T7" fmla="*/ 0 h 2"/>
                </a:gdLst>
                <a:ahLst/>
                <a:cxnLst>
                  <a:cxn ang="0">
                    <a:pos x="T0" y="T1"/>
                  </a:cxn>
                  <a:cxn ang="0">
                    <a:pos x="T2" y="T3"/>
                  </a:cxn>
                  <a:cxn ang="0">
                    <a:pos x="T4" y="T5"/>
                  </a:cxn>
                  <a:cxn ang="0">
                    <a:pos x="T6" y="T7"/>
                  </a:cxn>
                </a:cxnLst>
                <a:rect l="0" t="0" r="r" b="b"/>
                <a:pathLst>
                  <a:path w="12" h="2">
                    <a:moveTo>
                      <a:pt x="0" y="0"/>
                    </a:moveTo>
                    <a:lnTo>
                      <a:pt x="7" y="2"/>
                    </a:lnTo>
                    <a:lnTo>
                      <a:pt x="12" y="0"/>
                    </a:lnTo>
                    <a:lnTo>
                      <a:pt x="0"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3" name="Freeform 4063">
                <a:extLst>
                  <a:ext uri="{FF2B5EF4-FFF2-40B4-BE49-F238E27FC236}">
                    <a16:creationId xmlns:a16="http://schemas.microsoft.com/office/drawing/2014/main" id="{AB0F773A-9924-41AC-BF73-285D57572DD8}"/>
                  </a:ext>
                </a:extLst>
              </p:cNvPr>
              <p:cNvSpPr>
                <a:spLocks/>
              </p:cNvSpPr>
              <p:nvPr/>
            </p:nvSpPr>
            <p:spPr bwMode="auto">
              <a:xfrm>
                <a:off x="281" y="987"/>
                <a:ext cx="16" cy="10"/>
              </a:xfrm>
              <a:custGeom>
                <a:avLst/>
                <a:gdLst>
                  <a:gd name="T0" fmla="*/ 16 w 16"/>
                  <a:gd name="T1" fmla="*/ 5 h 10"/>
                  <a:gd name="T2" fmla="*/ 9 w 16"/>
                  <a:gd name="T3" fmla="*/ 0 h 10"/>
                  <a:gd name="T4" fmla="*/ 0 w 16"/>
                  <a:gd name="T5" fmla="*/ 5 h 10"/>
                  <a:gd name="T6" fmla="*/ 9 w 16"/>
                  <a:gd name="T7" fmla="*/ 10 h 10"/>
                  <a:gd name="T8" fmla="*/ 16 w 16"/>
                  <a:gd name="T9" fmla="*/ 5 h 10"/>
                </a:gdLst>
                <a:ahLst/>
                <a:cxnLst>
                  <a:cxn ang="0">
                    <a:pos x="T0" y="T1"/>
                  </a:cxn>
                  <a:cxn ang="0">
                    <a:pos x="T2" y="T3"/>
                  </a:cxn>
                  <a:cxn ang="0">
                    <a:pos x="T4" y="T5"/>
                  </a:cxn>
                  <a:cxn ang="0">
                    <a:pos x="T6" y="T7"/>
                  </a:cxn>
                  <a:cxn ang="0">
                    <a:pos x="T8" y="T9"/>
                  </a:cxn>
                </a:cxnLst>
                <a:rect l="0" t="0" r="r" b="b"/>
                <a:pathLst>
                  <a:path w="16" h="10">
                    <a:moveTo>
                      <a:pt x="16" y="5"/>
                    </a:moveTo>
                    <a:lnTo>
                      <a:pt x="9" y="0"/>
                    </a:lnTo>
                    <a:lnTo>
                      <a:pt x="0" y="5"/>
                    </a:lnTo>
                    <a:lnTo>
                      <a:pt x="9" y="10"/>
                    </a:lnTo>
                    <a:lnTo>
                      <a:pt x="16"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4" name="Freeform 4064">
                <a:extLst>
                  <a:ext uri="{FF2B5EF4-FFF2-40B4-BE49-F238E27FC236}">
                    <a16:creationId xmlns:a16="http://schemas.microsoft.com/office/drawing/2014/main" id="{56629863-1C28-41D0-86FC-E1FCDEE2EB54}"/>
                  </a:ext>
                </a:extLst>
              </p:cNvPr>
              <p:cNvSpPr>
                <a:spLocks/>
              </p:cNvSpPr>
              <p:nvPr/>
            </p:nvSpPr>
            <p:spPr bwMode="auto">
              <a:xfrm>
                <a:off x="281" y="987"/>
                <a:ext cx="16" cy="10"/>
              </a:xfrm>
              <a:custGeom>
                <a:avLst/>
                <a:gdLst>
                  <a:gd name="T0" fmla="*/ 16 w 16"/>
                  <a:gd name="T1" fmla="*/ 5 h 10"/>
                  <a:gd name="T2" fmla="*/ 9 w 16"/>
                  <a:gd name="T3" fmla="*/ 0 h 10"/>
                  <a:gd name="T4" fmla="*/ 0 w 16"/>
                  <a:gd name="T5" fmla="*/ 5 h 10"/>
                  <a:gd name="T6" fmla="*/ 9 w 16"/>
                  <a:gd name="T7" fmla="*/ 10 h 10"/>
                  <a:gd name="T8" fmla="*/ 16 w 16"/>
                  <a:gd name="T9" fmla="*/ 5 h 10"/>
                </a:gdLst>
                <a:ahLst/>
                <a:cxnLst>
                  <a:cxn ang="0">
                    <a:pos x="T0" y="T1"/>
                  </a:cxn>
                  <a:cxn ang="0">
                    <a:pos x="T2" y="T3"/>
                  </a:cxn>
                  <a:cxn ang="0">
                    <a:pos x="T4" y="T5"/>
                  </a:cxn>
                  <a:cxn ang="0">
                    <a:pos x="T6" y="T7"/>
                  </a:cxn>
                  <a:cxn ang="0">
                    <a:pos x="T8" y="T9"/>
                  </a:cxn>
                </a:cxnLst>
                <a:rect l="0" t="0" r="r" b="b"/>
                <a:pathLst>
                  <a:path w="16" h="10">
                    <a:moveTo>
                      <a:pt x="16" y="5"/>
                    </a:moveTo>
                    <a:lnTo>
                      <a:pt x="9" y="0"/>
                    </a:lnTo>
                    <a:lnTo>
                      <a:pt x="0" y="5"/>
                    </a:lnTo>
                    <a:lnTo>
                      <a:pt x="9" y="10"/>
                    </a:lnTo>
                    <a:lnTo>
                      <a:pt x="16"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5" name="Freeform 4065">
                <a:extLst>
                  <a:ext uri="{FF2B5EF4-FFF2-40B4-BE49-F238E27FC236}">
                    <a16:creationId xmlns:a16="http://schemas.microsoft.com/office/drawing/2014/main" id="{BFD580DC-20FF-4AC8-8DFE-C2FF01D87FF3}"/>
                  </a:ext>
                </a:extLst>
              </p:cNvPr>
              <p:cNvSpPr>
                <a:spLocks/>
              </p:cNvSpPr>
              <p:nvPr/>
            </p:nvSpPr>
            <p:spPr bwMode="auto">
              <a:xfrm>
                <a:off x="223" y="1377"/>
                <a:ext cx="8" cy="7"/>
              </a:xfrm>
              <a:custGeom>
                <a:avLst/>
                <a:gdLst>
                  <a:gd name="T0" fmla="*/ 0 w 8"/>
                  <a:gd name="T1" fmla="*/ 0 h 7"/>
                  <a:gd name="T2" fmla="*/ 3 w 8"/>
                  <a:gd name="T3" fmla="*/ 7 h 7"/>
                  <a:gd name="T4" fmla="*/ 8 w 8"/>
                  <a:gd name="T5" fmla="*/ 5 h 7"/>
                  <a:gd name="T6" fmla="*/ 0 w 8"/>
                  <a:gd name="T7" fmla="*/ 0 h 7"/>
                </a:gdLst>
                <a:ahLst/>
                <a:cxnLst>
                  <a:cxn ang="0">
                    <a:pos x="T0" y="T1"/>
                  </a:cxn>
                  <a:cxn ang="0">
                    <a:pos x="T2" y="T3"/>
                  </a:cxn>
                  <a:cxn ang="0">
                    <a:pos x="T4" y="T5"/>
                  </a:cxn>
                  <a:cxn ang="0">
                    <a:pos x="T6" y="T7"/>
                  </a:cxn>
                </a:cxnLst>
                <a:rect l="0" t="0" r="r" b="b"/>
                <a:pathLst>
                  <a:path w="8" h="7">
                    <a:moveTo>
                      <a:pt x="0" y="0"/>
                    </a:moveTo>
                    <a:lnTo>
                      <a:pt x="3" y="7"/>
                    </a:lnTo>
                    <a:lnTo>
                      <a:pt x="8" y="5"/>
                    </a:lnTo>
                    <a:lnTo>
                      <a:pt x="0"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6" name="Freeform 4066">
                <a:extLst>
                  <a:ext uri="{FF2B5EF4-FFF2-40B4-BE49-F238E27FC236}">
                    <a16:creationId xmlns:a16="http://schemas.microsoft.com/office/drawing/2014/main" id="{44069BA1-1853-4DDB-911A-80D141A454AA}"/>
                  </a:ext>
                </a:extLst>
              </p:cNvPr>
              <p:cNvSpPr>
                <a:spLocks/>
              </p:cNvSpPr>
              <p:nvPr/>
            </p:nvSpPr>
            <p:spPr bwMode="auto">
              <a:xfrm>
                <a:off x="489" y="1223"/>
                <a:ext cx="50" cy="26"/>
              </a:xfrm>
              <a:custGeom>
                <a:avLst/>
                <a:gdLst>
                  <a:gd name="T0" fmla="*/ 0 w 50"/>
                  <a:gd name="T1" fmla="*/ 21 h 26"/>
                  <a:gd name="T2" fmla="*/ 7 w 50"/>
                  <a:gd name="T3" fmla="*/ 26 h 26"/>
                  <a:gd name="T4" fmla="*/ 50 w 50"/>
                  <a:gd name="T5" fmla="*/ 4 h 26"/>
                  <a:gd name="T6" fmla="*/ 43 w 50"/>
                  <a:gd name="T7" fmla="*/ 0 h 26"/>
                  <a:gd name="T8" fmla="*/ 0 w 50"/>
                  <a:gd name="T9" fmla="*/ 21 h 26"/>
                </a:gdLst>
                <a:ahLst/>
                <a:cxnLst>
                  <a:cxn ang="0">
                    <a:pos x="T0" y="T1"/>
                  </a:cxn>
                  <a:cxn ang="0">
                    <a:pos x="T2" y="T3"/>
                  </a:cxn>
                  <a:cxn ang="0">
                    <a:pos x="T4" y="T5"/>
                  </a:cxn>
                  <a:cxn ang="0">
                    <a:pos x="T6" y="T7"/>
                  </a:cxn>
                  <a:cxn ang="0">
                    <a:pos x="T8" y="T9"/>
                  </a:cxn>
                </a:cxnLst>
                <a:rect l="0" t="0" r="r" b="b"/>
                <a:pathLst>
                  <a:path w="50" h="26">
                    <a:moveTo>
                      <a:pt x="0" y="21"/>
                    </a:moveTo>
                    <a:lnTo>
                      <a:pt x="7" y="26"/>
                    </a:lnTo>
                    <a:lnTo>
                      <a:pt x="50" y="4"/>
                    </a:lnTo>
                    <a:lnTo>
                      <a:pt x="43" y="0"/>
                    </a:lnTo>
                    <a:lnTo>
                      <a:pt x="0" y="21"/>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7" name="Freeform 4067">
                <a:extLst>
                  <a:ext uri="{FF2B5EF4-FFF2-40B4-BE49-F238E27FC236}">
                    <a16:creationId xmlns:a16="http://schemas.microsoft.com/office/drawing/2014/main" id="{16F2B136-3BFC-4017-9EB7-756AB31E120A}"/>
                  </a:ext>
                </a:extLst>
              </p:cNvPr>
              <p:cNvSpPr>
                <a:spLocks/>
              </p:cNvSpPr>
              <p:nvPr/>
            </p:nvSpPr>
            <p:spPr bwMode="auto">
              <a:xfrm>
                <a:off x="388" y="1273"/>
                <a:ext cx="53" cy="26"/>
              </a:xfrm>
              <a:custGeom>
                <a:avLst/>
                <a:gdLst>
                  <a:gd name="T0" fmla="*/ 0 w 53"/>
                  <a:gd name="T1" fmla="*/ 21 h 26"/>
                  <a:gd name="T2" fmla="*/ 10 w 53"/>
                  <a:gd name="T3" fmla="*/ 26 h 26"/>
                  <a:gd name="T4" fmla="*/ 53 w 53"/>
                  <a:gd name="T5" fmla="*/ 4 h 26"/>
                  <a:gd name="T6" fmla="*/ 43 w 53"/>
                  <a:gd name="T7" fmla="*/ 0 h 26"/>
                  <a:gd name="T8" fmla="*/ 0 w 53"/>
                  <a:gd name="T9" fmla="*/ 21 h 26"/>
                </a:gdLst>
                <a:ahLst/>
                <a:cxnLst>
                  <a:cxn ang="0">
                    <a:pos x="T0" y="T1"/>
                  </a:cxn>
                  <a:cxn ang="0">
                    <a:pos x="T2" y="T3"/>
                  </a:cxn>
                  <a:cxn ang="0">
                    <a:pos x="T4" y="T5"/>
                  </a:cxn>
                  <a:cxn ang="0">
                    <a:pos x="T6" y="T7"/>
                  </a:cxn>
                  <a:cxn ang="0">
                    <a:pos x="T8" y="T9"/>
                  </a:cxn>
                </a:cxnLst>
                <a:rect l="0" t="0" r="r" b="b"/>
                <a:pathLst>
                  <a:path w="53" h="26">
                    <a:moveTo>
                      <a:pt x="0" y="21"/>
                    </a:moveTo>
                    <a:lnTo>
                      <a:pt x="10" y="26"/>
                    </a:lnTo>
                    <a:lnTo>
                      <a:pt x="53" y="4"/>
                    </a:lnTo>
                    <a:lnTo>
                      <a:pt x="43" y="0"/>
                    </a:lnTo>
                    <a:lnTo>
                      <a:pt x="0" y="21"/>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8" name="Freeform 4068">
                <a:extLst>
                  <a:ext uri="{FF2B5EF4-FFF2-40B4-BE49-F238E27FC236}">
                    <a16:creationId xmlns:a16="http://schemas.microsoft.com/office/drawing/2014/main" id="{CB580A83-0510-49D2-827F-099E3E9A24C5}"/>
                  </a:ext>
                </a:extLst>
              </p:cNvPr>
              <p:cNvSpPr>
                <a:spLocks/>
              </p:cNvSpPr>
              <p:nvPr/>
            </p:nvSpPr>
            <p:spPr bwMode="auto">
              <a:xfrm>
                <a:off x="388" y="1273"/>
                <a:ext cx="53" cy="26"/>
              </a:xfrm>
              <a:custGeom>
                <a:avLst/>
                <a:gdLst>
                  <a:gd name="T0" fmla="*/ 0 w 53"/>
                  <a:gd name="T1" fmla="*/ 21 h 26"/>
                  <a:gd name="T2" fmla="*/ 10 w 53"/>
                  <a:gd name="T3" fmla="*/ 26 h 26"/>
                  <a:gd name="T4" fmla="*/ 53 w 53"/>
                  <a:gd name="T5" fmla="*/ 4 h 26"/>
                  <a:gd name="T6" fmla="*/ 43 w 53"/>
                  <a:gd name="T7" fmla="*/ 0 h 26"/>
                  <a:gd name="T8" fmla="*/ 0 w 53"/>
                  <a:gd name="T9" fmla="*/ 21 h 26"/>
                </a:gdLst>
                <a:ahLst/>
                <a:cxnLst>
                  <a:cxn ang="0">
                    <a:pos x="T0" y="T1"/>
                  </a:cxn>
                  <a:cxn ang="0">
                    <a:pos x="T2" y="T3"/>
                  </a:cxn>
                  <a:cxn ang="0">
                    <a:pos x="T4" y="T5"/>
                  </a:cxn>
                  <a:cxn ang="0">
                    <a:pos x="T6" y="T7"/>
                  </a:cxn>
                  <a:cxn ang="0">
                    <a:pos x="T8" y="T9"/>
                  </a:cxn>
                </a:cxnLst>
                <a:rect l="0" t="0" r="r" b="b"/>
                <a:pathLst>
                  <a:path w="53" h="26">
                    <a:moveTo>
                      <a:pt x="0" y="21"/>
                    </a:moveTo>
                    <a:lnTo>
                      <a:pt x="10" y="26"/>
                    </a:lnTo>
                    <a:lnTo>
                      <a:pt x="53" y="4"/>
                    </a:lnTo>
                    <a:lnTo>
                      <a:pt x="43" y="0"/>
                    </a:lnTo>
                    <a:lnTo>
                      <a:pt x="0"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9" name="Freeform 4069">
                <a:extLst>
                  <a:ext uri="{FF2B5EF4-FFF2-40B4-BE49-F238E27FC236}">
                    <a16:creationId xmlns:a16="http://schemas.microsoft.com/office/drawing/2014/main" id="{E6C6CA54-5347-4DF0-BABC-B2175C1EABD2}"/>
                  </a:ext>
                </a:extLst>
              </p:cNvPr>
              <p:cNvSpPr>
                <a:spLocks/>
              </p:cNvSpPr>
              <p:nvPr/>
            </p:nvSpPr>
            <p:spPr bwMode="auto">
              <a:xfrm>
                <a:off x="539" y="1199"/>
                <a:ext cx="40" cy="24"/>
              </a:xfrm>
              <a:custGeom>
                <a:avLst/>
                <a:gdLst>
                  <a:gd name="T0" fmla="*/ 40 w 40"/>
                  <a:gd name="T1" fmla="*/ 0 h 24"/>
                  <a:gd name="T2" fmla="*/ 0 w 40"/>
                  <a:gd name="T3" fmla="*/ 19 h 24"/>
                  <a:gd name="T4" fmla="*/ 9 w 40"/>
                  <a:gd name="T5" fmla="*/ 24 h 24"/>
                  <a:gd name="T6" fmla="*/ 40 w 40"/>
                  <a:gd name="T7" fmla="*/ 9 h 24"/>
                  <a:gd name="T8" fmla="*/ 40 w 40"/>
                  <a:gd name="T9" fmla="*/ 0 h 24"/>
                  <a:gd name="T10" fmla="*/ 40 w 40"/>
                  <a:gd name="T11" fmla="*/ 0 h 24"/>
                </a:gdLst>
                <a:ahLst/>
                <a:cxnLst>
                  <a:cxn ang="0">
                    <a:pos x="T0" y="T1"/>
                  </a:cxn>
                  <a:cxn ang="0">
                    <a:pos x="T2" y="T3"/>
                  </a:cxn>
                  <a:cxn ang="0">
                    <a:pos x="T4" y="T5"/>
                  </a:cxn>
                  <a:cxn ang="0">
                    <a:pos x="T6" y="T7"/>
                  </a:cxn>
                  <a:cxn ang="0">
                    <a:pos x="T8" y="T9"/>
                  </a:cxn>
                  <a:cxn ang="0">
                    <a:pos x="T10" y="T11"/>
                  </a:cxn>
                </a:cxnLst>
                <a:rect l="0" t="0" r="r" b="b"/>
                <a:pathLst>
                  <a:path w="40" h="24">
                    <a:moveTo>
                      <a:pt x="40" y="0"/>
                    </a:moveTo>
                    <a:lnTo>
                      <a:pt x="0" y="19"/>
                    </a:lnTo>
                    <a:lnTo>
                      <a:pt x="9" y="24"/>
                    </a:lnTo>
                    <a:lnTo>
                      <a:pt x="40" y="9"/>
                    </a:lnTo>
                    <a:lnTo>
                      <a:pt x="40" y="0"/>
                    </a:lnTo>
                    <a:lnTo>
                      <a:pt x="40"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60" name="Freeform 4070">
                <a:extLst>
                  <a:ext uri="{FF2B5EF4-FFF2-40B4-BE49-F238E27FC236}">
                    <a16:creationId xmlns:a16="http://schemas.microsoft.com/office/drawing/2014/main" id="{189ED28B-975A-4FCE-8E78-B955CB755BD3}"/>
                  </a:ext>
                </a:extLst>
              </p:cNvPr>
              <p:cNvSpPr>
                <a:spLocks/>
              </p:cNvSpPr>
              <p:nvPr/>
            </p:nvSpPr>
            <p:spPr bwMode="auto">
              <a:xfrm>
                <a:off x="340" y="1299"/>
                <a:ext cx="48" cy="24"/>
              </a:xfrm>
              <a:custGeom>
                <a:avLst/>
                <a:gdLst>
                  <a:gd name="T0" fmla="*/ 48 w 48"/>
                  <a:gd name="T1" fmla="*/ 5 h 24"/>
                  <a:gd name="T2" fmla="*/ 39 w 48"/>
                  <a:gd name="T3" fmla="*/ 0 h 24"/>
                  <a:gd name="T4" fmla="*/ 0 w 48"/>
                  <a:gd name="T5" fmla="*/ 19 h 24"/>
                  <a:gd name="T6" fmla="*/ 10 w 48"/>
                  <a:gd name="T7" fmla="*/ 24 h 24"/>
                  <a:gd name="T8" fmla="*/ 48 w 48"/>
                  <a:gd name="T9" fmla="*/ 5 h 24"/>
                </a:gdLst>
                <a:ahLst/>
                <a:cxnLst>
                  <a:cxn ang="0">
                    <a:pos x="T0" y="T1"/>
                  </a:cxn>
                  <a:cxn ang="0">
                    <a:pos x="T2" y="T3"/>
                  </a:cxn>
                  <a:cxn ang="0">
                    <a:pos x="T4" y="T5"/>
                  </a:cxn>
                  <a:cxn ang="0">
                    <a:pos x="T6" y="T7"/>
                  </a:cxn>
                  <a:cxn ang="0">
                    <a:pos x="T8" y="T9"/>
                  </a:cxn>
                </a:cxnLst>
                <a:rect l="0" t="0" r="r" b="b"/>
                <a:pathLst>
                  <a:path w="48" h="24">
                    <a:moveTo>
                      <a:pt x="48" y="5"/>
                    </a:moveTo>
                    <a:lnTo>
                      <a:pt x="39" y="0"/>
                    </a:lnTo>
                    <a:lnTo>
                      <a:pt x="0" y="19"/>
                    </a:lnTo>
                    <a:lnTo>
                      <a:pt x="10" y="24"/>
                    </a:lnTo>
                    <a:lnTo>
                      <a:pt x="48"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61" name="Freeform 4071">
                <a:extLst>
                  <a:ext uri="{FF2B5EF4-FFF2-40B4-BE49-F238E27FC236}">
                    <a16:creationId xmlns:a16="http://schemas.microsoft.com/office/drawing/2014/main" id="{09D9A4D2-BEF1-4C60-826B-76994F8EF6F6}"/>
                  </a:ext>
                </a:extLst>
              </p:cNvPr>
              <p:cNvSpPr>
                <a:spLocks/>
              </p:cNvSpPr>
              <p:nvPr/>
            </p:nvSpPr>
            <p:spPr bwMode="auto">
              <a:xfrm>
                <a:off x="340" y="1299"/>
                <a:ext cx="48" cy="24"/>
              </a:xfrm>
              <a:custGeom>
                <a:avLst/>
                <a:gdLst>
                  <a:gd name="T0" fmla="*/ 48 w 48"/>
                  <a:gd name="T1" fmla="*/ 5 h 24"/>
                  <a:gd name="T2" fmla="*/ 39 w 48"/>
                  <a:gd name="T3" fmla="*/ 0 h 24"/>
                  <a:gd name="T4" fmla="*/ 0 w 48"/>
                  <a:gd name="T5" fmla="*/ 19 h 24"/>
                  <a:gd name="T6" fmla="*/ 10 w 48"/>
                  <a:gd name="T7" fmla="*/ 24 h 24"/>
                  <a:gd name="T8" fmla="*/ 48 w 48"/>
                  <a:gd name="T9" fmla="*/ 5 h 24"/>
                </a:gdLst>
                <a:ahLst/>
                <a:cxnLst>
                  <a:cxn ang="0">
                    <a:pos x="T0" y="T1"/>
                  </a:cxn>
                  <a:cxn ang="0">
                    <a:pos x="T2" y="T3"/>
                  </a:cxn>
                  <a:cxn ang="0">
                    <a:pos x="T4" y="T5"/>
                  </a:cxn>
                  <a:cxn ang="0">
                    <a:pos x="T6" y="T7"/>
                  </a:cxn>
                  <a:cxn ang="0">
                    <a:pos x="T8" y="T9"/>
                  </a:cxn>
                </a:cxnLst>
                <a:rect l="0" t="0" r="r" b="b"/>
                <a:pathLst>
                  <a:path w="48" h="24">
                    <a:moveTo>
                      <a:pt x="48" y="5"/>
                    </a:moveTo>
                    <a:lnTo>
                      <a:pt x="39" y="0"/>
                    </a:lnTo>
                    <a:lnTo>
                      <a:pt x="0" y="19"/>
                    </a:lnTo>
                    <a:lnTo>
                      <a:pt x="10" y="24"/>
                    </a:lnTo>
                    <a:lnTo>
                      <a:pt x="48"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62" name="Freeform 4072">
                <a:extLst>
                  <a:ext uri="{FF2B5EF4-FFF2-40B4-BE49-F238E27FC236}">
                    <a16:creationId xmlns:a16="http://schemas.microsoft.com/office/drawing/2014/main" id="{3475C71C-D152-4068-AF1F-4EE194345C78}"/>
                  </a:ext>
                </a:extLst>
              </p:cNvPr>
              <p:cNvSpPr>
                <a:spLocks/>
              </p:cNvSpPr>
              <p:nvPr/>
            </p:nvSpPr>
            <p:spPr bwMode="auto">
              <a:xfrm>
                <a:off x="231" y="1354"/>
                <a:ext cx="47" cy="23"/>
              </a:xfrm>
              <a:custGeom>
                <a:avLst/>
                <a:gdLst>
                  <a:gd name="T0" fmla="*/ 40 w 47"/>
                  <a:gd name="T1" fmla="*/ 0 h 23"/>
                  <a:gd name="T2" fmla="*/ 0 w 47"/>
                  <a:gd name="T3" fmla="*/ 19 h 23"/>
                  <a:gd name="T4" fmla="*/ 9 w 47"/>
                  <a:gd name="T5" fmla="*/ 23 h 23"/>
                  <a:gd name="T6" fmla="*/ 47 w 47"/>
                  <a:gd name="T7" fmla="*/ 4 h 23"/>
                  <a:gd name="T8" fmla="*/ 40 w 47"/>
                  <a:gd name="T9" fmla="*/ 0 h 23"/>
                </a:gdLst>
                <a:ahLst/>
                <a:cxnLst>
                  <a:cxn ang="0">
                    <a:pos x="T0" y="T1"/>
                  </a:cxn>
                  <a:cxn ang="0">
                    <a:pos x="T2" y="T3"/>
                  </a:cxn>
                  <a:cxn ang="0">
                    <a:pos x="T4" y="T5"/>
                  </a:cxn>
                  <a:cxn ang="0">
                    <a:pos x="T6" y="T7"/>
                  </a:cxn>
                  <a:cxn ang="0">
                    <a:pos x="T8" y="T9"/>
                  </a:cxn>
                </a:cxnLst>
                <a:rect l="0" t="0" r="r" b="b"/>
                <a:pathLst>
                  <a:path w="47" h="23">
                    <a:moveTo>
                      <a:pt x="40" y="0"/>
                    </a:moveTo>
                    <a:lnTo>
                      <a:pt x="0" y="19"/>
                    </a:lnTo>
                    <a:lnTo>
                      <a:pt x="9" y="23"/>
                    </a:lnTo>
                    <a:lnTo>
                      <a:pt x="47" y="4"/>
                    </a:lnTo>
                    <a:lnTo>
                      <a:pt x="40"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63" name="Freeform 4073">
                <a:extLst>
                  <a:ext uri="{FF2B5EF4-FFF2-40B4-BE49-F238E27FC236}">
                    <a16:creationId xmlns:a16="http://schemas.microsoft.com/office/drawing/2014/main" id="{8CDBD0AD-0CC6-4EF8-A7D6-F3A5E19D9F08}"/>
                  </a:ext>
                </a:extLst>
              </p:cNvPr>
              <p:cNvSpPr>
                <a:spLocks/>
              </p:cNvSpPr>
              <p:nvPr/>
            </p:nvSpPr>
            <p:spPr bwMode="auto">
              <a:xfrm>
                <a:off x="278" y="1323"/>
                <a:ext cx="62" cy="31"/>
              </a:xfrm>
              <a:custGeom>
                <a:avLst/>
                <a:gdLst>
                  <a:gd name="T0" fmla="*/ 62 w 62"/>
                  <a:gd name="T1" fmla="*/ 4 h 31"/>
                  <a:gd name="T2" fmla="*/ 55 w 62"/>
                  <a:gd name="T3" fmla="*/ 0 h 31"/>
                  <a:gd name="T4" fmla="*/ 0 w 62"/>
                  <a:gd name="T5" fmla="*/ 26 h 31"/>
                  <a:gd name="T6" fmla="*/ 10 w 62"/>
                  <a:gd name="T7" fmla="*/ 31 h 31"/>
                  <a:gd name="T8" fmla="*/ 62 w 62"/>
                  <a:gd name="T9" fmla="*/ 4 h 31"/>
                </a:gdLst>
                <a:ahLst/>
                <a:cxnLst>
                  <a:cxn ang="0">
                    <a:pos x="T0" y="T1"/>
                  </a:cxn>
                  <a:cxn ang="0">
                    <a:pos x="T2" y="T3"/>
                  </a:cxn>
                  <a:cxn ang="0">
                    <a:pos x="T4" y="T5"/>
                  </a:cxn>
                  <a:cxn ang="0">
                    <a:pos x="T6" y="T7"/>
                  </a:cxn>
                  <a:cxn ang="0">
                    <a:pos x="T8" y="T9"/>
                  </a:cxn>
                </a:cxnLst>
                <a:rect l="0" t="0" r="r" b="b"/>
                <a:pathLst>
                  <a:path w="62" h="31">
                    <a:moveTo>
                      <a:pt x="62" y="4"/>
                    </a:moveTo>
                    <a:lnTo>
                      <a:pt x="55" y="0"/>
                    </a:lnTo>
                    <a:lnTo>
                      <a:pt x="0" y="26"/>
                    </a:lnTo>
                    <a:lnTo>
                      <a:pt x="10" y="31"/>
                    </a:lnTo>
                    <a:lnTo>
                      <a:pt x="62" y="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64" name="Freeform 4074">
                <a:extLst>
                  <a:ext uri="{FF2B5EF4-FFF2-40B4-BE49-F238E27FC236}">
                    <a16:creationId xmlns:a16="http://schemas.microsoft.com/office/drawing/2014/main" id="{73F9F492-B1D8-410A-84A0-BF9A448470AD}"/>
                  </a:ext>
                </a:extLst>
              </p:cNvPr>
              <p:cNvSpPr>
                <a:spLocks/>
              </p:cNvSpPr>
              <p:nvPr/>
            </p:nvSpPr>
            <p:spPr bwMode="auto">
              <a:xfrm>
                <a:off x="278" y="1323"/>
                <a:ext cx="62" cy="31"/>
              </a:xfrm>
              <a:custGeom>
                <a:avLst/>
                <a:gdLst>
                  <a:gd name="T0" fmla="*/ 62 w 62"/>
                  <a:gd name="T1" fmla="*/ 4 h 31"/>
                  <a:gd name="T2" fmla="*/ 55 w 62"/>
                  <a:gd name="T3" fmla="*/ 0 h 31"/>
                  <a:gd name="T4" fmla="*/ 0 w 62"/>
                  <a:gd name="T5" fmla="*/ 26 h 31"/>
                  <a:gd name="T6" fmla="*/ 10 w 62"/>
                  <a:gd name="T7" fmla="*/ 31 h 31"/>
                  <a:gd name="T8" fmla="*/ 62 w 62"/>
                  <a:gd name="T9" fmla="*/ 4 h 31"/>
                </a:gdLst>
                <a:ahLst/>
                <a:cxnLst>
                  <a:cxn ang="0">
                    <a:pos x="T0" y="T1"/>
                  </a:cxn>
                  <a:cxn ang="0">
                    <a:pos x="T2" y="T3"/>
                  </a:cxn>
                  <a:cxn ang="0">
                    <a:pos x="T4" y="T5"/>
                  </a:cxn>
                  <a:cxn ang="0">
                    <a:pos x="T6" y="T7"/>
                  </a:cxn>
                  <a:cxn ang="0">
                    <a:pos x="T8" y="T9"/>
                  </a:cxn>
                </a:cxnLst>
                <a:rect l="0" t="0" r="r" b="b"/>
                <a:pathLst>
                  <a:path w="62" h="31">
                    <a:moveTo>
                      <a:pt x="62" y="4"/>
                    </a:moveTo>
                    <a:lnTo>
                      <a:pt x="55" y="0"/>
                    </a:lnTo>
                    <a:lnTo>
                      <a:pt x="0" y="26"/>
                    </a:lnTo>
                    <a:lnTo>
                      <a:pt x="10" y="31"/>
                    </a:lnTo>
                    <a:lnTo>
                      <a:pt x="6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65" name="Freeform 4075">
                <a:extLst>
                  <a:ext uri="{FF2B5EF4-FFF2-40B4-BE49-F238E27FC236}">
                    <a16:creationId xmlns:a16="http://schemas.microsoft.com/office/drawing/2014/main" id="{0C5E522B-D265-4C9C-866A-74E3DBB08858}"/>
                  </a:ext>
                </a:extLst>
              </p:cNvPr>
              <p:cNvSpPr>
                <a:spLocks/>
              </p:cNvSpPr>
              <p:nvPr/>
            </p:nvSpPr>
            <p:spPr bwMode="auto">
              <a:xfrm>
                <a:off x="441" y="1249"/>
                <a:ext cx="48" cy="24"/>
              </a:xfrm>
              <a:custGeom>
                <a:avLst/>
                <a:gdLst>
                  <a:gd name="T0" fmla="*/ 0 w 48"/>
                  <a:gd name="T1" fmla="*/ 19 h 24"/>
                  <a:gd name="T2" fmla="*/ 7 w 48"/>
                  <a:gd name="T3" fmla="*/ 24 h 24"/>
                  <a:gd name="T4" fmla="*/ 48 w 48"/>
                  <a:gd name="T5" fmla="*/ 5 h 24"/>
                  <a:gd name="T6" fmla="*/ 38 w 48"/>
                  <a:gd name="T7" fmla="*/ 0 h 24"/>
                  <a:gd name="T8" fmla="*/ 0 w 48"/>
                  <a:gd name="T9" fmla="*/ 19 h 24"/>
                </a:gdLst>
                <a:ahLst/>
                <a:cxnLst>
                  <a:cxn ang="0">
                    <a:pos x="T0" y="T1"/>
                  </a:cxn>
                  <a:cxn ang="0">
                    <a:pos x="T2" y="T3"/>
                  </a:cxn>
                  <a:cxn ang="0">
                    <a:pos x="T4" y="T5"/>
                  </a:cxn>
                  <a:cxn ang="0">
                    <a:pos x="T6" y="T7"/>
                  </a:cxn>
                  <a:cxn ang="0">
                    <a:pos x="T8" y="T9"/>
                  </a:cxn>
                </a:cxnLst>
                <a:rect l="0" t="0" r="r" b="b"/>
                <a:pathLst>
                  <a:path w="48" h="24">
                    <a:moveTo>
                      <a:pt x="0" y="19"/>
                    </a:moveTo>
                    <a:lnTo>
                      <a:pt x="7" y="24"/>
                    </a:lnTo>
                    <a:lnTo>
                      <a:pt x="48" y="5"/>
                    </a:lnTo>
                    <a:lnTo>
                      <a:pt x="38" y="0"/>
                    </a:lnTo>
                    <a:lnTo>
                      <a:pt x="0" y="1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66" name="Freeform 4076">
                <a:extLst>
                  <a:ext uri="{FF2B5EF4-FFF2-40B4-BE49-F238E27FC236}">
                    <a16:creationId xmlns:a16="http://schemas.microsoft.com/office/drawing/2014/main" id="{D06F9E7A-82E2-4B38-A671-46334AB90297}"/>
                  </a:ext>
                </a:extLst>
              </p:cNvPr>
              <p:cNvSpPr>
                <a:spLocks/>
              </p:cNvSpPr>
              <p:nvPr/>
            </p:nvSpPr>
            <p:spPr bwMode="auto">
              <a:xfrm>
                <a:off x="441" y="1249"/>
                <a:ext cx="48" cy="24"/>
              </a:xfrm>
              <a:custGeom>
                <a:avLst/>
                <a:gdLst>
                  <a:gd name="T0" fmla="*/ 0 w 48"/>
                  <a:gd name="T1" fmla="*/ 19 h 24"/>
                  <a:gd name="T2" fmla="*/ 7 w 48"/>
                  <a:gd name="T3" fmla="*/ 24 h 24"/>
                  <a:gd name="T4" fmla="*/ 48 w 48"/>
                  <a:gd name="T5" fmla="*/ 5 h 24"/>
                  <a:gd name="T6" fmla="*/ 38 w 48"/>
                  <a:gd name="T7" fmla="*/ 0 h 24"/>
                  <a:gd name="T8" fmla="*/ 0 w 48"/>
                  <a:gd name="T9" fmla="*/ 19 h 24"/>
                </a:gdLst>
                <a:ahLst/>
                <a:cxnLst>
                  <a:cxn ang="0">
                    <a:pos x="T0" y="T1"/>
                  </a:cxn>
                  <a:cxn ang="0">
                    <a:pos x="T2" y="T3"/>
                  </a:cxn>
                  <a:cxn ang="0">
                    <a:pos x="T4" y="T5"/>
                  </a:cxn>
                  <a:cxn ang="0">
                    <a:pos x="T6" y="T7"/>
                  </a:cxn>
                  <a:cxn ang="0">
                    <a:pos x="T8" y="T9"/>
                  </a:cxn>
                </a:cxnLst>
                <a:rect l="0" t="0" r="r" b="b"/>
                <a:pathLst>
                  <a:path w="48" h="24">
                    <a:moveTo>
                      <a:pt x="0" y="19"/>
                    </a:moveTo>
                    <a:lnTo>
                      <a:pt x="7" y="24"/>
                    </a:lnTo>
                    <a:lnTo>
                      <a:pt x="48" y="5"/>
                    </a:lnTo>
                    <a:lnTo>
                      <a:pt x="38"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67" name="Freeform 4077">
                <a:extLst>
                  <a:ext uri="{FF2B5EF4-FFF2-40B4-BE49-F238E27FC236}">
                    <a16:creationId xmlns:a16="http://schemas.microsoft.com/office/drawing/2014/main" id="{21A1A43E-D62B-4D33-8583-6389D8F0A655}"/>
                  </a:ext>
                </a:extLst>
              </p:cNvPr>
              <p:cNvSpPr>
                <a:spLocks/>
              </p:cNvSpPr>
              <p:nvPr/>
            </p:nvSpPr>
            <p:spPr bwMode="auto">
              <a:xfrm>
                <a:off x="271" y="1349"/>
                <a:ext cx="17" cy="9"/>
              </a:xfrm>
              <a:custGeom>
                <a:avLst/>
                <a:gdLst>
                  <a:gd name="T0" fmla="*/ 17 w 17"/>
                  <a:gd name="T1" fmla="*/ 5 h 9"/>
                  <a:gd name="T2" fmla="*/ 7 w 17"/>
                  <a:gd name="T3" fmla="*/ 0 h 9"/>
                  <a:gd name="T4" fmla="*/ 0 w 17"/>
                  <a:gd name="T5" fmla="*/ 5 h 9"/>
                  <a:gd name="T6" fmla="*/ 7 w 17"/>
                  <a:gd name="T7" fmla="*/ 9 h 9"/>
                  <a:gd name="T8" fmla="*/ 17 w 17"/>
                  <a:gd name="T9" fmla="*/ 5 h 9"/>
                </a:gdLst>
                <a:ahLst/>
                <a:cxnLst>
                  <a:cxn ang="0">
                    <a:pos x="T0" y="T1"/>
                  </a:cxn>
                  <a:cxn ang="0">
                    <a:pos x="T2" y="T3"/>
                  </a:cxn>
                  <a:cxn ang="0">
                    <a:pos x="T4" y="T5"/>
                  </a:cxn>
                  <a:cxn ang="0">
                    <a:pos x="T6" y="T7"/>
                  </a:cxn>
                  <a:cxn ang="0">
                    <a:pos x="T8" y="T9"/>
                  </a:cxn>
                </a:cxnLst>
                <a:rect l="0" t="0" r="r" b="b"/>
                <a:pathLst>
                  <a:path w="17" h="9">
                    <a:moveTo>
                      <a:pt x="17" y="5"/>
                    </a:moveTo>
                    <a:lnTo>
                      <a:pt x="7" y="0"/>
                    </a:lnTo>
                    <a:lnTo>
                      <a:pt x="0" y="5"/>
                    </a:lnTo>
                    <a:lnTo>
                      <a:pt x="7" y="9"/>
                    </a:lnTo>
                    <a:lnTo>
                      <a:pt x="17"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68" name="Rectangle 4078">
                <a:extLst>
                  <a:ext uri="{FF2B5EF4-FFF2-40B4-BE49-F238E27FC236}">
                    <a16:creationId xmlns:a16="http://schemas.microsoft.com/office/drawing/2014/main" id="{ADF05D30-0292-4F49-ACFD-F15B6639D03A}"/>
                  </a:ext>
                </a:extLst>
              </p:cNvPr>
              <p:cNvSpPr>
                <a:spLocks noChangeArrowheads="1"/>
              </p:cNvSpPr>
              <p:nvPr/>
            </p:nvSpPr>
            <p:spPr bwMode="auto">
              <a:xfrm>
                <a:off x="223" y="1377"/>
                <a:ext cx="1" cy="1"/>
              </a:xfrm>
              <a:prstGeom prst="rect">
                <a:avLst/>
              </a:prstGeom>
              <a:solidFill>
                <a:srgbClr val="FFCA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69" name="Freeform 4079">
                <a:extLst>
                  <a:ext uri="{FF2B5EF4-FFF2-40B4-BE49-F238E27FC236}">
                    <a16:creationId xmlns:a16="http://schemas.microsoft.com/office/drawing/2014/main" id="{400FA426-18B5-40B8-88C4-019FCC96C0A2}"/>
                  </a:ext>
                </a:extLst>
              </p:cNvPr>
              <p:cNvSpPr>
                <a:spLocks/>
              </p:cNvSpPr>
              <p:nvPr/>
            </p:nvSpPr>
            <p:spPr bwMode="auto">
              <a:xfrm>
                <a:off x="223" y="1373"/>
                <a:ext cx="17" cy="9"/>
              </a:xfrm>
              <a:custGeom>
                <a:avLst/>
                <a:gdLst>
                  <a:gd name="T0" fmla="*/ 8 w 17"/>
                  <a:gd name="T1" fmla="*/ 0 h 9"/>
                  <a:gd name="T2" fmla="*/ 0 w 17"/>
                  <a:gd name="T3" fmla="*/ 4 h 9"/>
                  <a:gd name="T4" fmla="*/ 0 w 17"/>
                  <a:gd name="T5" fmla="*/ 4 h 9"/>
                  <a:gd name="T6" fmla="*/ 8 w 17"/>
                  <a:gd name="T7" fmla="*/ 9 h 9"/>
                  <a:gd name="T8" fmla="*/ 17 w 17"/>
                  <a:gd name="T9" fmla="*/ 4 h 9"/>
                  <a:gd name="T10" fmla="*/ 8 w 17"/>
                  <a:gd name="T11" fmla="*/ 0 h 9"/>
                </a:gdLst>
                <a:ahLst/>
                <a:cxnLst>
                  <a:cxn ang="0">
                    <a:pos x="T0" y="T1"/>
                  </a:cxn>
                  <a:cxn ang="0">
                    <a:pos x="T2" y="T3"/>
                  </a:cxn>
                  <a:cxn ang="0">
                    <a:pos x="T4" y="T5"/>
                  </a:cxn>
                  <a:cxn ang="0">
                    <a:pos x="T6" y="T7"/>
                  </a:cxn>
                  <a:cxn ang="0">
                    <a:pos x="T8" y="T9"/>
                  </a:cxn>
                  <a:cxn ang="0">
                    <a:pos x="T10" y="T11"/>
                  </a:cxn>
                </a:cxnLst>
                <a:rect l="0" t="0" r="r" b="b"/>
                <a:pathLst>
                  <a:path w="17" h="9">
                    <a:moveTo>
                      <a:pt x="8" y="0"/>
                    </a:moveTo>
                    <a:lnTo>
                      <a:pt x="0" y="4"/>
                    </a:lnTo>
                    <a:lnTo>
                      <a:pt x="0" y="4"/>
                    </a:lnTo>
                    <a:lnTo>
                      <a:pt x="8" y="9"/>
                    </a:lnTo>
                    <a:lnTo>
                      <a:pt x="17" y="4"/>
                    </a:lnTo>
                    <a:lnTo>
                      <a:pt x="8"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70" name="Rectangle 4080">
                <a:extLst>
                  <a:ext uri="{FF2B5EF4-FFF2-40B4-BE49-F238E27FC236}">
                    <a16:creationId xmlns:a16="http://schemas.microsoft.com/office/drawing/2014/main" id="{EDEA8C33-4230-4C67-A680-7B4BC354F089}"/>
                  </a:ext>
                </a:extLst>
              </p:cNvPr>
              <p:cNvSpPr>
                <a:spLocks noChangeArrowheads="1"/>
              </p:cNvSpPr>
              <p:nvPr/>
            </p:nvSpPr>
            <p:spPr bwMode="auto">
              <a:xfrm>
                <a:off x="579" y="1199"/>
                <a:ext cx="1" cy="1"/>
              </a:xfrm>
              <a:prstGeom prst="rect">
                <a:avLst/>
              </a:prstGeom>
              <a:solidFill>
                <a:srgbClr val="FFCA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71" name="Freeform 4081">
                <a:extLst>
                  <a:ext uri="{FF2B5EF4-FFF2-40B4-BE49-F238E27FC236}">
                    <a16:creationId xmlns:a16="http://schemas.microsoft.com/office/drawing/2014/main" id="{5984B6F4-22CB-402B-B99D-063993F2EF36}"/>
                  </a:ext>
                </a:extLst>
              </p:cNvPr>
              <p:cNvSpPr>
                <a:spLocks/>
              </p:cNvSpPr>
              <p:nvPr/>
            </p:nvSpPr>
            <p:spPr bwMode="auto">
              <a:xfrm>
                <a:off x="532" y="1218"/>
                <a:ext cx="16" cy="9"/>
              </a:xfrm>
              <a:custGeom>
                <a:avLst/>
                <a:gdLst>
                  <a:gd name="T0" fmla="*/ 7 w 16"/>
                  <a:gd name="T1" fmla="*/ 9 h 9"/>
                  <a:gd name="T2" fmla="*/ 16 w 16"/>
                  <a:gd name="T3" fmla="*/ 5 h 9"/>
                  <a:gd name="T4" fmla="*/ 7 w 16"/>
                  <a:gd name="T5" fmla="*/ 0 h 9"/>
                  <a:gd name="T6" fmla="*/ 0 w 16"/>
                  <a:gd name="T7" fmla="*/ 5 h 9"/>
                  <a:gd name="T8" fmla="*/ 7 w 16"/>
                  <a:gd name="T9" fmla="*/ 9 h 9"/>
                </a:gdLst>
                <a:ahLst/>
                <a:cxnLst>
                  <a:cxn ang="0">
                    <a:pos x="T0" y="T1"/>
                  </a:cxn>
                  <a:cxn ang="0">
                    <a:pos x="T2" y="T3"/>
                  </a:cxn>
                  <a:cxn ang="0">
                    <a:pos x="T4" y="T5"/>
                  </a:cxn>
                  <a:cxn ang="0">
                    <a:pos x="T6" y="T7"/>
                  </a:cxn>
                  <a:cxn ang="0">
                    <a:pos x="T8" y="T9"/>
                  </a:cxn>
                </a:cxnLst>
                <a:rect l="0" t="0" r="r" b="b"/>
                <a:pathLst>
                  <a:path w="16" h="9">
                    <a:moveTo>
                      <a:pt x="7" y="9"/>
                    </a:moveTo>
                    <a:lnTo>
                      <a:pt x="16" y="5"/>
                    </a:lnTo>
                    <a:lnTo>
                      <a:pt x="7" y="0"/>
                    </a:lnTo>
                    <a:lnTo>
                      <a:pt x="0" y="5"/>
                    </a:lnTo>
                    <a:lnTo>
                      <a:pt x="7" y="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72" name="Freeform 4082">
                <a:extLst>
                  <a:ext uri="{FF2B5EF4-FFF2-40B4-BE49-F238E27FC236}">
                    <a16:creationId xmlns:a16="http://schemas.microsoft.com/office/drawing/2014/main" id="{49859B31-BE65-4B9E-B2A3-165DA74A2D97}"/>
                  </a:ext>
                </a:extLst>
              </p:cNvPr>
              <p:cNvSpPr>
                <a:spLocks/>
              </p:cNvSpPr>
              <p:nvPr/>
            </p:nvSpPr>
            <p:spPr bwMode="auto">
              <a:xfrm>
                <a:off x="379" y="1294"/>
                <a:ext cx="19" cy="10"/>
              </a:xfrm>
              <a:custGeom>
                <a:avLst/>
                <a:gdLst>
                  <a:gd name="T0" fmla="*/ 0 w 19"/>
                  <a:gd name="T1" fmla="*/ 5 h 10"/>
                  <a:gd name="T2" fmla="*/ 9 w 19"/>
                  <a:gd name="T3" fmla="*/ 10 h 10"/>
                  <a:gd name="T4" fmla="*/ 19 w 19"/>
                  <a:gd name="T5" fmla="*/ 5 h 10"/>
                  <a:gd name="T6" fmla="*/ 9 w 19"/>
                  <a:gd name="T7" fmla="*/ 0 h 10"/>
                  <a:gd name="T8" fmla="*/ 0 w 19"/>
                  <a:gd name="T9" fmla="*/ 5 h 10"/>
                </a:gdLst>
                <a:ahLst/>
                <a:cxnLst>
                  <a:cxn ang="0">
                    <a:pos x="T0" y="T1"/>
                  </a:cxn>
                  <a:cxn ang="0">
                    <a:pos x="T2" y="T3"/>
                  </a:cxn>
                  <a:cxn ang="0">
                    <a:pos x="T4" y="T5"/>
                  </a:cxn>
                  <a:cxn ang="0">
                    <a:pos x="T6" y="T7"/>
                  </a:cxn>
                  <a:cxn ang="0">
                    <a:pos x="T8" y="T9"/>
                  </a:cxn>
                </a:cxnLst>
                <a:rect l="0" t="0" r="r" b="b"/>
                <a:pathLst>
                  <a:path w="19" h="10">
                    <a:moveTo>
                      <a:pt x="0" y="5"/>
                    </a:moveTo>
                    <a:lnTo>
                      <a:pt x="9" y="10"/>
                    </a:lnTo>
                    <a:lnTo>
                      <a:pt x="19" y="5"/>
                    </a:lnTo>
                    <a:lnTo>
                      <a:pt x="9" y="0"/>
                    </a:lnTo>
                    <a:lnTo>
                      <a:pt x="0"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73" name="Freeform 4083">
                <a:extLst>
                  <a:ext uri="{FF2B5EF4-FFF2-40B4-BE49-F238E27FC236}">
                    <a16:creationId xmlns:a16="http://schemas.microsoft.com/office/drawing/2014/main" id="{A1F0548B-7B06-49A0-AA5E-3563680A57E1}"/>
                  </a:ext>
                </a:extLst>
              </p:cNvPr>
              <p:cNvSpPr>
                <a:spLocks/>
              </p:cNvSpPr>
              <p:nvPr/>
            </p:nvSpPr>
            <p:spPr bwMode="auto">
              <a:xfrm>
                <a:off x="379" y="1294"/>
                <a:ext cx="19" cy="10"/>
              </a:xfrm>
              <a:custGeom>
                <a:avLst/>
                <a:gdLst>
                  <a:gd name="T0" fmla="*/ 0 w 19"/>
                  <a:gd name="T1" fmla="*/ 5 h 10"/>
                  <a:gd name="T2" fmla="*/ 9 w 19"/>
                  <a:gd name="T3" fmla="*/ 10 h 10"/>
                  <a:gd name="T4" fmla="*/ 19 w 19"/>
                  <a:gd name="T5" fmla="*/ 5 h 10"/>
                  <a:gd name="T6" fmla="*/ 9 w 19"/>
                  <a:gd name="T7" fmla="*/ 0 h 10"/>
                  <a:gd name="T8" fmla="*/ 0 w 19"/>
                  <a:gd name="T9" fmla="*/ 5 h 10"/>
                </a:gdLst>
                <a:ahLst/>
                <a:cxnLst>
                  <a:cxn ang="0">
                    <a:pos x="T0" y="T1"/>
                  </a:cxn>
                  <a:cxn ang="0">
                    <a:pos x="T2" y="T3"/>
                  </a:cxn>
                  <a:cxn ang="0">
                    <a:pos x="T4" y="T5"/>
                  </a:cxn>
                  <a:cxn ang="0">
                    <a:pos x="T6" y="T7"/>
                  </a:cxn>
                  <a:cxn ang="0">
                    <a:pos x="T8" y="T9"/>
                  </a:cxn>
                </a:cxnLst>
                <a:rect l="0" t="0" r="r" b="b"/>
                <a:pathLst>
                  <a:path w="19" h="10">
                    <a:moveTo>
                      <a:pt x="0" y="5"/>
                    </a:moveTo>
                    <a:lnTo>
                      <a:pt x="9" y="10"/>
                    </a:lnTo>
                    <a:lnTo>
                      <a:pt x="19" y="5"/>
                    </a:lnTo>
                    <a:lnTo>
                      <a:pt x="9" y="0"/>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74" name="Freeform 4084">
                <a:extLst>
                  <a:ext uri="{FF2B5EF4-FFF2-40B4-BE49-F238E27FC236}">
                    <a16:creationId xmlns:a16="http://schemas.microsoft.com/office/drawing/2014/main" id="{6D2CD2FF-88D2-4BA4-9681-7913E0194189}"/>
                  </a:ext>
                </a:extLst>
              </p:cNvPr>
              <p:cNvSpPr>
                <a:spLocks/>
              </p:cNvSpPr>
              <p:nvPr/>
            </p:nvSpPr>
            <p:spPr bwMode="auto">
              <a:xfrm>
                <a:off x="333" y="1318"/>
                <a:ext cx="17" cy="9"/>
              </a:xfrm>
              <a:custGeom>
                <a:avLst/>
                <a:gdLst>
                  <a:gd name="T0" fmla="*/ 7 w 17"/>
                  <a:gd name="T1" fmla="*/ 0 h 9"/>
                  <a:gd name="T2" fmla="*/ 0 w 17"/>
                  <a:gd name="T3" fmla="*/ 5 h 9"/>
                  <a:gd name="T4" fmla="*/ 7 w 17"/>
                  <a:gd name="T5" fmla="*/ 9 h 9"/>
                  <a:gd name="T6" fmla="*/ 17 w 17"/>
                  <a:gd name="T7" fmla="*/ 5 h 9"/>
                  <a:gd name="T8" fmla="*/ 7 w 17"/>
                  <a:gd name="T9" fmla="*/ 0 h 9"/>
                </a:gdLst>
                <a:ahLst/>
                <a:cxnLst>
                  <a:cxn ang="0">
                    <a:pos x="T0" y="T1"/>
                  </a:cxn>
                  <a:cxn ang="0">
                    <a:pos x="T2" y="T3"/>
                  </a:cxn>
                  <a:cxn ang="0">
                    <a:pos x="T4" y="T5"/>
                  </a:cxn>
                  <a:cxn ang="0">
                    <a:pos x="T6" y="T7"/>
                  </a:cxn>
                  <a:cxn ang="0">
                    <a:pos x="T8" y="T9"/>
                  </a:cxn>
                </a:cxnLst>
                <a:rect l="0" t="0" r="r" b="b"/>
                <a:pathLst>
                  <a:path w="17" h="9">
                    <a:moveTo>
                      <a:pt x="7" y="0"/>
                    </a:moveTo>
                    <a:lnTo>
                      <a:pt x="0" y="5"/>
                    </a:lnTo>
                    <a:lnTo>
                      <a:pt x="7" y="9"/>
                    </a:lnTo>
                    <a:lnTo>
                      <a:pt x="17" y="5"/>
                    </a:lnTo>
                    <a:lnTo>
                      <a:pt x="7"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75" name="Freeform 4085">
                <a:extLst>
                  <a:ext uri="{FF2B5EF4-FFF2-40B4-BE49-F238E27FC236}">
                    <a16:creationId xmlns:a16="http://schemas.microsoft.com/office/drawing/2014/main" id="{C7591E6F-BD57-470B-83E7-5DF12F599214}"/>
                  </a:ext>
                </a:extLst>
              </p:cNvPr>
              <p:cNvSpPr>
                <a:spLocks/>
              </p:cNvSpPr>
              <p:nvPr/>
            </p:nvSpPr>
            <p:spPr bwMode="auto">
              <a:xfrm>
                <a:off x="333" y="1318"/>
                <a:ext cx="17" cy="9"/>
              </a:xfrm>
              <a:custGeom>
                <a:avLst/>
                <a:gdLst>
                  <a:gd name="T0" fmla="*/ 7 w 17"/>
                  <a:gd name="T1" fmla="*/ 0 h 9"/>
                  <a:gd name="T2" fmla="*/ 0 w 17"/>
                  <a:gd name="T3" fmla="*/ 5 h 9"/>
                  <a:gd name="T4" fmla="*/ 7 w 17"/>
                  <a:gd name="T5" fmla="*/ 9 h 9"/>
                  <a:gd name="T6" fmla="*/ 17 w 17"/>
                  <a:gd name="T7" fmla="*/ 5 h 9"/>
                  <a:gd name="T8" fmla="*/ 7 w 17"/>
                  <a:gd name="T9" fmla="*/ 0 h 9"/>
                </a:gdLst>
                <a:ahLst/>
                <a:cxnLst>
                  <a:cxn ang="0">
                    <a:pos x="T0" y="T1"/>
                  </a:cxn>
                  <a:cxn ang="0">
                    <a:pos x="T2" y="T3"/>
                  </a:cxn>
                  <a:cxn ang="0">
                    <a:pos x="T4" y="T5"/>
                  </a:cxn>
                  <a:cxn ang="0">
                    <a:pos x="T6" y="T7"/>
                  </a:cxn>
                  <a:cxn ang="0">
                    <a:pos x="T8" y="T9"/>
                  </a:cxn>
                </a:cxnLst>
                <a:rect l="0" t="0" r="r" b="b"/>
                <a:pathLst>
                  <a:path w="17" h="9">
                    <a:moveTo>
                      <a:pt x="7" y="0"/>
                    </a:moveTo>
                    <a:lnTo>
                      <a:pt x="0" y="5"/>
                    </a:lnTo>
                    <a:lnTo>
                      <a:pt x="7" y="9"/>
                    </a:lnTo>
                    <a:lnTo>
                      <a:pt x="17" y="5"/>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76" name="Freeform 4086">
                <a:extLst>
                  <a:ext uri="{FF2B5EF4-FFF2-40B4-BE49-F238E27FC236}">
                    <a16:creationId xmlns:a16="http://schemas.microsoft.com/office/drawing/2014/main" id="{EA41132E-588D-4FAD-A563-C20EB9ED48A4}"/>
                  </a:ext>
                </a:extLst>
              </p:cNvPr>
              <p:cNvSpPr>
                <a:spLocks/>
              </p:cNvSpPr>
              <p:nvPr/>
            </p:nvSpPr>
            <p:spPr bwMode="auto">
              <a:xfrm>
                <a:off x="479" y="1244"/>
                <a:ext cx="17" cy="10"/>
              </a:xfrm>
              <a:custGeom>
                <a:avLst/>
                <a:gdLst>
                  <a:gd name="T0" fmla="*/ 10 w 17"/>
                  <a:gd name="T1" fmla="*/ 10 h 10"/>
                  <a:gd name="T2" fmla="*/ 17 w 17"/>
                  <a:gd name="T3" fmla="*/ 5 h 10"/>
                  <a:gd name="T4" fmla="*/ 10 w 17"/>
                  <a:gd name="T5" fmla="*/ 0 h 10"/>
                  <a:gd name="T6" fmla="*/ 0 w 17"/>
                  <a:gd name="T7" fmla="*/ 5 h 10"/>
                  <a:gd name="T8" fmla="*/ 10 w 17"/>
                  <a:gd name="T9" fmla="*/ 10 h 10"/>
                </a:gdLst>
                <a:ahLst/>
                <a:cxnLst>
                  <a:cxn ang="0">
                    <a:pos x="T0" y="T1"/>
                  </a:cxn>
                  <a:cxn ang="0">
                    <a:pos x="T2" y="T3"/>
                  </a:cxn>
                  <a:cxn ang="0">
                    <a:pos x="T4" y="T5"/>
                  </a:cxn>
                  <a:cxn ang="0">
                    <a:pos x="T6" y="T7"/>
                  </a:cxn>
                  <a:cxn ang="0">
                    <a:pos x="T8" y="T9"/>
                  </a:cxn>
                </a:cxnLst>
                <a:rect l="0" t="0" r="r" b="b"/>
                <a:pathLst>
                  <a:path w="17" h="10">
                    <a:moveTo>
                      <a:pt x="10" y="10"/>
                    </a:moveTo>
                    <a:lnTo>
                      <a:pt x="17" y="5"/>
                    </a:lnTo>
                    <a:lnTo>
                      <a:pt x="10" y="0"/>
                    </a:lnTo>
                    <a:lnTo>
                      <a:pt x="0" y="5"/>
                    </a:lnTo>
                    <a:lnTo>
                      <a:pt x="10" y="1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77" name="Freeform 4087">
                <a:extLst>
                  <a:ext uri="{FF2B5EF4-FFF2-40B4-BE49-F238E27FC236}">
                    <a16:creationId xmlns:a16="http://schemas.microsoft.com/office/drawing/2014/main" id="{E922D5EC-A28A-46F3-B289-F5137557C06C}"/>
                  </a:ext>
                </a:extLst>
              </p:cNvPr>
              <p:cNvSpPr>
                <a:spLocks/>
              </p:cNvSpPr>
              <p:nvPr/>
            </p:nvSpPr>
            <p:spPr bwMode="auto">
              <a:xfrm>
                <a:off x="431" y="1268"/>
                <a:ext cx="17" cy="9"/>
              </a:xfrm>
              <a:custGeom>
                <a:avLst/>
                <a:gdLst>
                  <a:gd name="T0" fmla="*/ 0 w 17"/>
                  <a:gd name="T1" fmla="*/ 5 h 9"/>
                  <a:gd name="T2" fmla="*/ 10 w 17"/>
                  <a:gd name="T3" fmla="*/ 9 h 9"/>
                  <a:gd name="T4" fmla="*/ 17 w 17"/>
                  <a:gd name="T5" fmla="*/ 5 h 9"/>
                  <a:gd name="T6" fmla="*/ 10 w 17"/>
                  <a:gd name="T7" fmla="*/ 0 h 9"/>
                  <a:gd name="T8" fmla="*/ 0 w 17"/>
                  <a:gd name="T9" fmla="*/ 5 h 9"/>
                </a:gdLst>
                <a:ahLst/>
                <a:cxnLst>
                  <a:cxn ang="0">
                    <a:pos x="T0" y="T1"/>
                  </a:cxn>
                  <a:cxn ang="0">
                    <a:pos x="T2" y="T3"/>
                  </a:cxn>
                  <a:cxn ang="0">
                    <a:pos x="T4" y="T5"/>
                  </a:cxn>
                  <a:cxn ang="0">
                    <a:pos x="T6" y="T7"/>
                  </a:cxn>
                  <a:cxn ang="0">
                    <a:pos x="T8" y="T9"/>
                  </a:cxn>
                </a:cxnLst>
                <a:rect l="0" t="0" r="r" b="b"/>
                <a:pathLst>
                  <a:path w="17" h="9">
                    <a:moveTo>
                      <a:pt x="0" y="5"/>
                    </a:moveTo>
                    <a:lnTo>
                      <a:pt x="10" y="9"/>
                    </a:lnTo>
                    <a:lnTo>
                      <a:pt x="17" y="5"/>
                    </a:lnTo>
                    <a:lnTo>
                      <a:pt x="10" y="0"/>
                    </a:lnTo>
                    <a:lnTo>
                      <a:pt x="0"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78" name="Freeform 4088">
                <a:extLst>
                  <a:ext uri="{FF2B5EF4-FFF2-40B4-BE49-F238E27FC236}">
                    <a16:creationId xmlns:a16="http://schemas.microsoft.com/office/drawing/2014/main" id="{1D983B86-AEFF-43A2-95AC-8F4C78315D9A}"/>
                  </a:ext>
                </a:extLst>
              </p:cNvPr>
              <p:cNvSpPr>
                <a:spLocks/>
              </p:cNvSpPr>
              <p:nvPr/>
            </p:nvSpPr>
            <p:spPr bwMode="auto">
              <a:xfrm>
                <a:off x="431" y="1268"/>
                <a:ext cx="17" cy="9"/>
              </a:xfrm>
              <a:custGeom>
                <a:avLst/>
                <a:gdLst>
                  <a:gd name="T0" fmla="*/ 0 w 17"/>
                  <a:gd name="T1" fmla="*/ 5 h 9"/>
                  <a:gd name="T2" fmla="*/ 10 w 17"/>
                  <a:gd name="T3" fmla="*/ 9 h 9"/>
                  <a:gd name="T4" fmla="*/ 17 w 17"/>
                  <a:gd name="T5" fmla="*/ 5 h 9"/>
                  <a:gd name="T6" fmla="*/ 10 w 17"/>
                  <a:gd name="T7" fmla="*/ 0 h 9"/>
                  <a:gd name="T8" fmla="*/ 0 w 17"/>
                  <a:gd name="T9" fmla="*/ 5 h 9"/>
                </a:gdLst>
                <a:ahLst/>
                <a:cxnLst>
                  <a:cxn ang="0">
                    <a:pos x="T0" y="T1"/>
                  </a:cxn>
                  <a:cxn ang="0">
                    <a:pos x="T2" y="T3"/>
                  </a:cxn>
                  <a:cxn ang="0">
                    <a:pos x="T4" y="T5"/>
                  </a:cxn>
                  <a:cxn ang="0">
                    <a:pos x="T6" y="T7"/>
                  </a:cxn>
                  <a:cxn ang="0">
                    <a:pos x="T8" y="T9"/>
                  </a:cxn>
                </a:cxnLst>
                <a:rect l="0" t="0" r="r" b="b"/>
                <a:pathLst>
                  <a:path w="17" h="9">
                    <a:moveTo>
                      <a:pt x="0" y="5"/>
                    </a:moveTo>
                    <a:lnTo>
                      <a:pt x="10" y="9"/>
                    </a:lnTo>
                    <a:lnTo>
                      <a:pt x="17" y="5"/>
                    </a:lnTo>
                    <a:lnTo>
                      <a:pt x="10" y="0"/>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79" name="Freeform 4089">
                <a:extLst>
                  <a:ext uri="{FF2B5EF4-FFF2-40B4-BE49-F238E27FC236}">
                    <a16:creationId xmlns:a16="http://schemas.microsoft.com/office/drawing/2014/main" id="{0695E0B9-5A5A-486B-B87F-A03A975F64EB}"/>
                  </a:ext>
                </a:extLst>
              </p:cNvPr>
              <p:cNvSpPr>
                <a:spLocks/>
              </p:cNvSpPr>
              <p:nvPr/>
            </p:nvSpPr>
            <p:spPr bwMode="auto">
              <a:xfrm>
                <a:off x="388" y="1323"/>
                <a:ext cx="48" cy="23"/>
              </a:xfrm>
              <a:custGeom>
                <a:avLst/>
                <a:gdLst>
                  <a:gd name="T0" fmla="*/ 7 w 48"/>
                  <a:gd name="T1" fmla="*/ 23 h 23"/>
                  <a:gd name="T2" fmla="*/ 48 w 48"/>
                  <a:gd name="T3" fmla="*/ 4 h 23"/>
                  <a:gd name="T4" fmla="*/ 38 w 48"/>
                  <a:gd name="T5" fmla="*/ 0 h 23"/>
                  <a:gd name="T6" fmla="*/ 0 w 48"/>
                  <a:gd name="T7" fmla="*/ 19 h 23"/>
                  <a:gd name="T8" fmla="*/ 7 w 48"/>
                  <a:gd name="T9" fmla="*/ 23 h 23"/>
                </a:gdLst>
                <a:ahLst/>
                <a:cxnLst>
                  <a:cxn ang="0">
                    <a:pos x="T0" y="T1"/>
                  </a:cxn>
                  <a:cxn ang="0">
                    <a:pos x="T2" y="T3"/>
                  </a:cxn>
                  <a:cxn ang="0">
                    <a:pos x="T4" y="T5"/>
                  </a:cxn>
                  <a:cxn ang="0">
                    <a:pos x="T6" y="T7"/>
                  </a:cxn>
                  <a:cxn ang="0">
                    <a:pos x="T8" y="T9"/>
                  </a:cxn>
                </a:cxnLst>
                <a:rect l="0" t="0" r="r" b="b"/>
                <a:pathLst>
                  <a:path w="48" h="23">
                    <a:moveTo>
                      <a:pt x="7" y="23"/>
                    </a:moveTo>
                    <a:lnTo>
                      <a:pt x="48" y="4"/>
                    </a:lnTo>
                    <a:lnTo>
                      <a:pt x="38" y="0"/>
                    </a:lnTo>
                    <a:lnTo>
                      <a:pt x="0" y="19"/>
                    </a:lnTo>
                    <a:lnTo>
                      <a:pt x="7" y="23"/>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80" name="Freeform 4090">
                <a:extLst>
                  <a:ext uri="{FF2B5EF4-FFF2-40B4-BE49-F238E27FC236}">
                    <a16:creationId xmlns:a16="http://schemas.microsoft.com/office/drawing/2014/main" id="{E2E56568-8B5C-4CE5-8E15-241DECE58407}"/>
                  </a:ext>
                </a:extLst>
              </p:cNvPr>
              <p:cNvSpPr>
                <a:spLocks/>
              </p:cNvSpPr>
              <p:nvPr/>
            </p:nvSpPr>
            <p:spPr bwMode="auto">
              <a:xfrm>
                <a:off x="388" y="1323"/>
                <a:ext cx="48" cy="23"/>
              </a:xfrm>
              <a:custGeom>
                <a:avLst/>
                <a:gdLst>
                  <a:gd name="T0" fmla="*/ 7 w 48"/>
                  <a:gd name="T1" fmla="*/ 23 h 23"/>
                  <a:gd name="T2" fmla="*/ 48 w 48"/>
                  <a:gd name="T3" fmla="*/ 4 h 23"/>
                  <a:gd name="T4" fmla="*/ 38 w 48"/>
                  <a:gd name="T5" fmla="*/ 0 h 23"/>
                  <a:gd name="T6" fmla="*/ 0 w 48"/>
                  <a:gd name="T7" fmla="*/ 19 h 23"/>
                  <a:gd name="T8" fmla="*/ 7 w 48"/>
                  <a:gd name="T9" fmla="*/ 23 h 23"/>
                </a:gdLst>
                <a:ahLst/>
                <a:cxnLst>
                  <a:cxn ang="0">
                    <a:pos x="T0" y="T1"/>
                  </a:cxn>
                  <a:cxn ang="0">
                    <a:pos x="T2" y="T3"/>
                  </a:cxn>
                  <a:cxn ang="0">
                    <a:pos x="T4" y="T5"/>
                  </a:cxn>
                  <a:cxn ang="0">
                    <a:pos x="T6" y="T7"/>
                  </a:cxn>
                  <a:cxn ang="0">
                    <a:pos x="T8" y="T9"/>
                  </a:cxn>
                </a:cxnLst>
                <a:rect l="0" t="0" r="r" b="b"/>
                <a:pathLst>
                  <a:path w="48" h="23">
                    <a:moveTo>
                      <a:pt x="7" y="23"/>
                    </a:moveTo>
                    <a:lnTo>
                      <a:pt x="48" y="4"/>
                    </a:lnTo>
                    <a:lnTo>
                      <a:pt x="38" y="0"/>
                    </a:lnTo>
                    <a:lnTo>
                      <a:pt x="0" y="19"/>
                    </a:lnTo>
                    <a:lnTo>
                      <a:pt x="7"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81" name="Freeform 4091">
                <a:extLst>
                  <a:ext uri="{FF2B5EF4-FFF2-40B4-BE49-F238E27FC236}">
                    <a16:creationId xmlns:a16="http://schemas.microsoft.com/office/drawing/2014/main" id="{D1EE226E-8371-4BC9-8F46-B5D947369805}"/>
                  </a:ext>
                </a:extLst>
              </p:cNvPr>
              <p:cNvSpPr>
                <a:spLocks/>
              </p:cNvSpPr>
              <p:nvPr/>
            </p:nvSpPr>
            <p:spPr bwMode="auto">
              <a:xfrm>
                <a:off x="326" y="1346"/>
                <a:ext cx="62" cy="31"/>
              </a:xfrm>
              <a:custGeom>
                <a:avLst/>
                <a:gdLst>
                  <a:gd name="T0" fmla="*/ 0 w 62"/>
                  <a:gd name="T1" fmla="*/ 27 h 31"/>
                  <a:gd name="T2" fmla="*/ 10 w 62"/>
                  <a:gd name="T3" fmla="*/ 31 h 31"/>
                  <a:gd name="T4" fmla="*/ 62 w 62"/>
                  <a:gd name="T5" fmla="*/ 5 h 31"/>
                  <a:gd name="T6" fmla="*/ 53 w 62"/>
                  <a:gd name="T7" fmla="*/ 0 h 31"/>
                  <a:gd name="T8" fmla="*/ 0 w 62"/>
                  <a:gd name="T9" fmla="*/ 27 h 31"/>
                </a:gdLst>
                <a:ahLst/>
                <a:cxnLst>
                  <a:cxn ang="0">
                    <a:pos x="T0" y="T1"/>
                  </a:cxn>
                  <a:cxn ang="0">
                    <a:pos x="T2" y="T3"/>
                  </a:cxn>
                  <a:cxn ang="0">
                    <a:pos x="T4" y="T5"/>
                  </a:cxn>
                  <a:cxn ang="0">
                    <a:pos x="T6" y="T7"/>
                  </a:cxn>
                  <a:cxn ang="0">
                    <a:pos x="T8" y="T9"/>
                  </a:cxn>
                </a:cxnLst>
                <a:rect l="0" t="0" r="r" b="b"/>
                <a:pathLst>
                  <a:path w="62" h="31">
                    <a:moveTo>
                      <a:pt x="0" y="27"/>
                    </a:moveTo>
                    <a:lnTo>
                      <a:pt x="10" y="31"/>
                    </a:lnTo>
                    <a:lnTo>
                      <a:pt x="62" y="5"/>
                    </a:lnTo>
                    <a:lnTo>
                      <a:pt x="53" y="0"/>
                    </a:lnTo>
                    <a:lnTo>
                      <a:pt x="0" y="27"/>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82" name="Freeform 4092">
                <a:extLst>
                  <a:ext uri="{FF2B5EF4-FFF2-40B4-BE49-F238E27FC236}">
                    <a16:creationId xmlns:a16="http://schemas.microsoft.com/office/drawing/2014/main" id="{CB7057B2-1EDE-4FB0-8BCF-B888887C379F}"/>
                  </a:ext>
                </a:extLst>
              </p:cNvPr>
              <p:cNvSpPr>
                <a:spLocks/>
              </p:cNvSpPr>
              <p:nvPr/>
            </p:nvSpPr>
            <p:spPr bwMode="auto">
              <a:xfrm>
                <a:off x="326" y="1346"/>
                <a:ext cx="62" cy="31"/>
              </a:xfrm>
              <a:custGeom>
                <a:avLst/>
                <a:gdLst>
                  <a:gd name="T0" fmla="*/ 0 w 62"/>
                  <a:gd name="T1" fmla="*/ 27 h 31"/>
                  <a:gd name="T2" fmla="*/ 10 w 62"/>
                  <a:gd name="T3" fmla="*/ 31 h 31"/>
                  <a:gd name="T4" fmla="*/ 62 w 62"/>
                  <a:gd name="T5" fmla="*/ 5 h 31"/>
                  <a:gd name="T6" fmla="*/ 53 w 62"/>
                  <a:gd name="T7" fmla="*/ 0 h 31"/>
                  <a:gd name="T8" fmla="*/ 0 w 62"/>
                  <a:gd name="T9" fmla="*/ 27 h 31"/>
                </a:gdLst>
                <a:ahLst/>
                <a:cxnLst>
                  <a:cxn ang="0">
                    <a:pos x="T0" y="T1"/>
                  </a:cxn>
                  <a:cxn ang="0">
                    <a:pos x="T2" y="T3"/>
                  </a:cxn>
                  <a:cxn ang="0">
                    <a:pos x="T4" y="T5"/>
                  </a:cxn>
                  <a:cxn ang="0">
                    <a:pos x="T6" y="T7"/>
                  </a:cxn>
                  <a:cxn ang="0">
                    <a:pos x="T8" y="T9"/>
                  </a:cxn>
                </a:cxnLst>
                <a:rect l="0" t="0" r="r" b="b"/>
                <a:pathLst>
                  <a:path w="62" h="31">
                    <a:moveTo>
                      <a:pt x="0" y="27"/>
                    </a:moveTo>
                    <a:lnTo>
                      <a:pt x="10" y="31"/>
                    </a:lnTo>
                    <a:lnTo>
                      <a:pt x="62" y="5"/>
                    </a:lnTo>
                    <a:lnTo>
                      <a:pt x="53" y="0"/>
                    </a:lnTo>
                    <a:lnTo>
                      <a:pt x="0" y="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83" name="Freeform 4093">
                <a:extLst>
                  <a:ext uri="{FF2B5EF4-FFF2-40B4-BE49-F238E27FC236}">
                    <a16:creationId xmlns:a16="http://schemas.microsoft.com/office/drawing/2014/main" id="{0C465B13-E6A6-470D-96E6-11F8FAE54E88}"/>
                  </a:ext>
                </a:extLst>
              </p:cNvPr>
              <p:cNvSpPr>
                <a:spLocks/>
              </p:cNvSpPr>
              <p:nvPr/>
            </p:nvSpPr>
            <p:spPr bwMode="auto">
              <a:xfrm>
                <a:off x="486" y="1273"/>
                <a:ext cx="48" cy="23"/>
              </a:xfrm>
              <a:custGeom>
                <a:avLst/>
                <a:gdLst>
                  <a:gd name="T0" fmla="*/ 0 w 48"/>
                  <a:gd name="T1" fmla="*/ 19 h 23"/>
                  <a:gd name="T2" fmla="*/ 10 w 48"/>
                  <a:gd name="T3" fmla="*/ 23 h 23"/>
                  <a:gd name="T4" fmla="*/ 48 w 48"/>
                  <a:gd name="T5" fmla="*/ 4 h 23"/>
                  <a:gd name="T6" fmla="*/ 38 w 48"/>
                  <a:gd name="T7" fmla="*/ 0 h 23"/>
                  <a:gd name="T8" fmla="*/ 0 w 48"/>
                  <a:gd name="T9" fmla="*/ 19 h 23"/>
                </a:gdLst>
                <a:ahLst/>
                <a:cxnLst>
                  <a:cxn ang="0">
                    <a:pos x="T0" y="T1"/>
                  </a:cxn>
                  <a:cxn ang="0">
                    <a:pos x="T2" y="T3"/>
                  </a:cxn>
                  <a:cxn ang="0">
                    <a:pos x="T4" y="T5"/>
                  </a:cxn>
                  <a:cxn ang="0">
                    <a:pos x="T6" y="T7"/>
                  </a:cxn>
                  <a:cxn ang="0">
                    <a:pos x="T8" y="T9"/>
                  </a:cxn>
                </a:cxnLst>
                <a:rect l="0" t="0" r="r" b="b"/>
                <a:pathLst>
                  <a:path w="48" h="23">
                    <a:moveTo>
                      <a:pt x="0" y="19"/>
                    </a:moveTo>
                    <a:lnTo>
                      <a:pt x="10" y="23"/>
                    </a:lnTo>
                    <a:lnTo>
                      <a:pt x="48" y="4"/>
                    </a:lnTo>
                    <a:lnTo>
                      <a:pt x="38" y="0"/>
                    </a:lnTo>
                    <a:lnTo>
                      <a:pt x="0" y="1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84" name="Freeform 4094">
                <a:extLst>
                  <a:ext uri="{FF2B5EF4-FFF2-40B4-BE49-F238E27FC236}">
                    <a16:creationId xmlns:a16="http://schemas.microsoft.com/office/drawing/2014/main" id="{9F2F5887-C708-4012-8275-F6A640683614}"/>
                  </a:ext>
                </a:extLst>
              </p:cNvPr>
              <p:cNvSpPr>
                <a:spLocks/>
              </p:cNvSpPr>
              <p:nvPr/>
            </p:nvSpPr>
            <p:spPr bwMode="auto">
              <a:xfrm>
                <a:off x="534" y="1251"/>
                <a:ext cx="36" cy="22"/>
              </a:xfrm>
              <a:custGeom>
                <a:avLst/>
                <a:gdLst>
                  <a:gd name="T0" fmla="*/ 0 w 36"/>
                  <a:gd name="T1" fmla="*/ 17 h 22"/>
                  <a:gd name="T2" fmla="*/ 10 w 36"/>
                  <a:gd name="T3" fmla="*/ 22 h 22"/>
                  <a:gd name="T4" fmla="*/ 33 w 36"/>
                  <a:gd name="T5" fmla="*/ 10 h 22"/>
                  <a:gd name="T6" fmla="*/ 36 w 36"/>
                  <a:gd name="T7" fmla="*/ 0 h 22"/>
                  <a:gd name="T8" fmla="*/ 0 w 36"/>
                  <a:gd name="T9" fmla="*/ 17 h 22"/>
                </a:gdLst>
                <a:ahLst/>
                <a:cxnLst>
                  <a:cxn ang="0">
                    <a:pos x="T0" y="T1"/>
                  </a:cxn>
                  <a:cxn ang="0">
                    <a:pos x="T2" y="T3"/>
                  </a:cxn>
                  <a:cxn ang="0">
                    <a:pos x="T4" y="T5"/>
                  </a:cxn>
                  <a:cxn ang="0">
                    <a:pos x="T6" y="T7"/>
                  </a:cxn>
                  <a:cxn ang="0">
                    <a:pos x="T8" y="T9"/>
                  </a:cxn>
                </a:cxnLst>
                <a:rect l="0" t="0" r="r" b="b"/>
                <a:pathLst>
                  <a:path w="36" h="22">
                    <a:moveTo>
                      <a:pt x="0" y="17"/>
                    </a:moveTo>
                    <a:lnTo>
                      <a:pt x="10" y="22"/>
                    </a:lnTo>
                    <a:lnTo>
                      <a:pt x="33" y="10"/>
                    </a:lnTo>
                    <a:lnTo>
                      <a:pt x="36" y="0"/>
                    </a:lnTo>
                    <a:lnTo>
                      <a:pt x="0" y="17"/>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85" name="Freeform 4095">
                <a:extLst>
                  <a:ext uri="{FF2B5EF4-FFF2-40B4-BE49-F238E27FC236}">
                    <a16:creationId xmlns:a16="http://schemas.microsoft.com/office/drawing/2014/main" id="{A72DD2F4-C034-475D-943D-7D9F8B0F2B15}"/>
                  </a:ext>
                </a:extLst>
              </p:cNvPr>
              <p:cNvSpPr>
                <a:spLocks/>
              </p:cNvSpPr>
              <p:nvPr/>
            </p:nvSpPr>
            <p:spPr bwMode="auto">
              <a:xfrm>
                <a:off x="278" y="1377"/>
                <a:ext cx="48" cy="24"/>
              </a:xfrm>
              <a:custGeom>
                <a:avLst/>
                <a:gdLst>
                  <a:gd name="T0" fmla="*/ 39 w 48"/>
                  <a:gd name="T1" fmla="*/ 0 h 24"/>
                  <a:gd name="T2" fmla="*/ 0 w 48"/>
                  <a:gd name="T3" fmla="*/ 19 h 24"/>
                  <a:gd name="T4" fmla="*/ 10 w 48"/>
                  <a:gd name="T5" fmla="*/ 24 h 24"/>
                  <a:gd name="T6" fmla="*/ 48 w 48"/>
                  <a:gd name="T7" fmla="*/ 5 h 24"/>
                  <a:gd name="T8" fmla="*/ 39 w 48"/>
                  <a:gd name="T9" fmla="*/ 0 h 24"/>
                </a:gdLst>
                <a:ahLst/>
                <a:cxnLst>
                  <a:cxn ang="0">
                    <a:pos x="T0" y="T1"/>
                  </a:cxn>
                  <a:cxn ang="0">
                    <a:pos x="T2" y="T3"/>
                  </a:cxn>
                  <a:cxn ang="0">
                    <a:pos x="T4" y="T5"/>
                  </a:cxn>
                  <a:cxn ang="0">
                    <a:pos x="T6" y="T7"/>
                  </a:cxn>
                  <a:cxn ang="0">
                    <a:pos x="T8" y="T9"/>
                  </a:cxn>
                </a:cxnLst>
                <a:rect l="0" t="0" r="r" b="b"/>
                <a:pathLst>
                  <a:path w="48" h="24">
                    <a:moveTo>
                      <a:pt x="39" y="0"/>
                    </a:moveTo>
                    <a:lnTo>
                      <a:pt x="0" y="19"/>
                    </a:lnTo>
                    <a:lnTo>
                      <a:pt x="10" y="24"/>
                    </a:lnTo>
                    <a:lnTo>
                      <a:pt x="48" y="5"/>
                    </a:lnTo>
                    <a:lnTo>
                      <a:pt x="39"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86" name="Freeform 4096">
                <a:extLst>
                  <a:ext uri="{FF2B5EF4-FFF2-40B4-BE49-F238E27FC236}">
                    <a16:creationId xmlns:a16="http://schemas.microsoft.com/office/drawing/2014/main" id="{D5F5E944-54DA-479D-AAE3-95F5D866D6C5}"/>
                  </a:ext>
                </a:extLst>
              </p:cNvPr>
              <p:cNvSpPr>
                <a:spLocks/>
              </p:cNvSpPr>
              <p:nvPr/>
            </p:nvSpPr>
            <p:spPr bwMode="auto">
              <a:xfrm>
                <a:off x="278" y="1377"/>
                <a:ext cx="48" cy="24"/>
              </a:xfrm>
              <a:custGeom>
                <a:avLst/>
                <a:gdLst>
                  <a:gd name="T0" fmla="*/ 39 w 48"/>
                  <a:gd name="T1" fmla="*/ 0 h 24"/>
                  <a:gd name="T2" fmla="*/ 0 w 48"/>
                  <a:gd name="T3" fmla="*/ 19 h 24"/>
                  <a:gd name="T4" fmla="*/ 10 w 48"/>
                  <a:gd name="T5" fmla="*/ 24 h 24"/>
                  <a:gd name="T6" fmla="*/ 48 w 48"/>
                  <a:gd name="T7" fmla="*/ 5 h 24"/>
                  <a:gd name="T8" fmla="*/ 39 w 48"/>
                  <a:gd name="T9" fmla="*/ 0 h 24"/>
                </a:gdLst>
                <a:ahLst/>
                <a:cxnLst>
                  <a:cxn ang="0">
                    <a:pos x="T0" y="T1"/>
                  </a:cxn>
                  <a:cxn ang="0">
                    <a:pos x="T2" y="T3"/>
                  </a:cxn>
                  <a:cxn ang="0">
                    <a:pos x="T4" y="T5"/>
                  </a:cxn>
                  <a:cxn ang="0">
                    <a:pos x="T6" y="T7"/>
                  </a:cxn>
                  <a:cxn ang="0">
                    <a:pos x="T8" y="T9"/>
                  </a:cxn>
                </a:cxnLst>
                <a:rect l="0" t="0" r="r" b="b"/>
                <a:pathLst>
                  <a:path w="48" h="24">
                    <a:moveTo>
                      <a:pt x="39" y="0"/>
                    </a:moveTo>
                    <a:lnTo>
                      <a:pt x="0" y="19"/>
                    </a:lnTo>
                    <a:lnTo>
                      <a:pt x="10" y="24"/>
                    </a:lnTo>
                    <a:lnTo>
                      <a:pt x="48" y="5"/>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87" name="Freeform 4097">
                <a:extLst>
                  <a:ext uri="{FF2B5EF4-FFF2-40B4-BE49-F238E27FC236}">
                    <a16:creationId xmlns:a16="http://schemas.microsoft.com/office/drawing/2014/main" id="{B7E05EAA-4BFB-42A5-A750-361E5C9CD506}"/>
                  </a:ext>
                </a:extLst>
              </p:cNvPr>
              <p:cNvSpPr>
                <a:spLocks/>
              </p:cNvSpPr>
              <p:nvPr/>
            </p:nvSpPr>
            <p:spPr bwMode="auto">
              <a:xfrm>
                <a:off x="436" y="1296"/>
                <a:ext cx="50" cy="27"/>
              </a:xfrm>
              <a:custGeom>
                <a:avLst/>
                <a:gdLst>
                  <a:gd name="T0" fmla="*/ 7 w 50"/>
                  <a:gd name="T1" fmla="*/ 27 h 27"/>
                  <a:gd name="T2" fmla="*/ 50 w 50"/>
                  <a:gd name="T3" fmla="*/ 5 h 27"/>
                  <a:gd name="T4" fmla="*/ 43 w 50"/>
                  <a:gd name="T5" fmla="*/ 0 h 27"/>
                  <a:gd name="T6" fmla="*/ 0 w 50"/>
                  <a:gd name="T7" fmla="*/ 22 h 27"/>
                  <a:gd name="T8" fmla="*/ 7 w 50"/>
                  <a:gd name="T9" fmla="*/ 27 h 27"/>
                </a:gdLst>
                <a:ahLst/>
                <a:cxnLst>
                  <a:cxn ang="0">
                    <a:pos x="T0" y="T1"/>
                  </a:cxn>
                  <a:cxn ang="0">
                    <a:pos x="T2" y="T3"/>
                  </a:cxn>
                  <a:cxn ang="0">
                    <a:pos x="T4" y="T5"/>
                  </a:cxn>
                  <a:cxn ang="0">
                    <a:pos x="T6" y="T7"/>
                  </a:cxn>
                  <a:cxn ang="0">
                    <a:pos x="T8" y="T9"/>
                  </a:cxn>
                </a:cxnLst>
                <a:rect l="0" t="0" r="r" b="b"/>
                <a:pathLst>
                  <a:path w="50" h="27">
                    <a:moveTo>
                      <a:pt x="7" y="27"/>
                    </a:moveTo>
                    <a:lnTo>
                      <a:pt x="50" y="5"/>
                    </a:lnTo>
                    <a:lnTo>
                      <a:pt x="43" y="0"/>
                    </a:lnTo>
                    <a:lnTo>
                      <a:pt x="0" y="22"/>
                    </a:lnTo>
                    <a:lnTo>
                      <a:pt x="7" y="27"/>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88" name="Freeform 4098">
                <a:extLst>
                  <a:ext uri="{FF2B5EF4-FFF2-40B4-BE49-F238E27FC236}">
                    <a16:creationId xmlns:a16="http://schemas.microsoft.com/office/drawing/2014/main" id="{0B287546-3398-42AE-BD9B-19F7ECEDA7E5}"/>
                  </a:ext>
                </a:extLst>
              </p:cNvPr>
              <p:cNvSpPr>
                <a:spLocks/>
              </p:cNvSpPr>
              <p:nvPr/>
            </p:nvSpPr>
            <p:spPr bwMode="auto">
              <a:xfrm>
                <a:off x="436" y="1296"/>
                <a:ext cx="50" cy="27"/>
              </a:xfrm>
              <a:custGeom>
                <a:avLst/>
                <a:gdLst>
                  <a:gd name="T0" fmla="*/ 7 w 50"/>
                  <a:gd name="T1" fmla="*/ 27 h 27"/>
                  <a:gd name="T2" fmla="*/ 50 w 50"/>
                  <a:gd name="T3" fmla="*/ 5 h 27"/>
                  <a:gd name="T4" fmla="*/ 43 w 50"/>
                  <a:gd name="T5" fmla="*/ 0 h 27"/>
                  <a:gd name="T6" fmla="*/ 0 w 50"/>
                  <a:gd name="T7" fmla="*/ 22 h 27"/>
                  <a:gd name="T8" fmla="*/ 7 w 50"/>
                  <a:gd name="T9" fmla="*/ 27 h 27"/>
                </a:gdLst>
                <a:ahLst/>
                <a:cxnLst>
                  <a:cxn ang="0">
                    <a:pos x="T0" y="T1"/>
                  </a:cxn>
                  <a:cxn ang="0">
                    <a:pos x="T2" y="T3"/>
                  </a:cxn>
                  <a:cxn ang="0">
                    <a:pos x="T4" y="T5"/>
                  </a:cxn>
                  <a:cxn ang="0">
                    <a:pos x="T6" y="T7"/>
                  </a:cxn>
                  <a:cxn ang="0">
                    <a:pos x="T8" y="T9"/>
                  </a:cxn>
                </a:cxnLst>
                <a:rect l="0" t="0" r="r" b="b"/>
                <a:pathLst>
                  <a:path w="50" h="27">
                    <a:moveTo>
                      <a:pt x="7" y="27"/>
                    </a:moveTo>
                    <a:lnTo>
                      <a:pt x="50" y="5"/>
                    </a:lnTo>
                    <a:lnTo>
                      <a:pt x="43" y="0"/>
                    </a:lnTo>
                    <a:lnTo>
                      <a:pt x="0" y="22"/>
                    </a:lnTo>
                    <a:lnTo>
                      <a:pt x="7" y="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89" name="Freeform 4099">
                <a:extLst>
                  <a:ext uri="{FF2B5EF4-FFF2-40B4-BE49-F238E27FC236}">
                    <a16:creationId xmlns:a16="http://schemas.microsoft.com/office/drawing/2014/main" id="{7A356A5C-9677-416F-A4E3-AC4880AEF967}"/>
                  </a:ext>
                </a:extLst>
              </p:cNvPr>
              <p:cNvSpPr>
                <a:spLocks/>
              </p:cNvSpPr>
              <p:nvPr/>
            </p:nvSpPr>
            <p:spPr bwMode="auto">
              <a:xfrm>
                <a:off x="233" y="1401"/>
                <a:ext cx="45" cy="26"/>
              </a:xfrm>
              <a:custGeom>
                <a:avLst/>
                <a:gdLst>
                  <a:gd name="T0" fmla="*/ 2 w 45"/>
                  <a:gd name="T1" fmla="*/ 26 h 26"/>
                  <a:gd name="T2" fmla="*/ 45 w 45"/>
                  <a:gd name="T3" fmla="*/ 5 h 26"/>
                  <a:gd name="T4" fmla="*/ 36 w 45"/>
                  <a:gd name="T5" fmla="*/ 0 h 26"/>
                  <a:gd name="T6" fmla="*/ 0 w 45"/>
                  <a:gd name="T7" fmla="*/ 19 h 26"/>
                  <a:gd name="T8" fmla="*/ 0 w 45"/>
                  <a:gd name="T9" fmla="*/ 26 h 26"/>
                  <a:gd name="T10" fmla="*/ 2 w 45"/>
                  <a:gd name="T11" fmla="*/ 26 h 26"/>
                </a:gdLst>
                <a:ahLst/>
                <a:cxnLst>
                  <a:cxn ang="0">
                    <a:pos x="T0" y="T1"/>
                  </a:cxn>
                  <a:cxn ang="0">
                    <a:pos x="T2" y="T3"/>
                  </a:cxn>
                  <a:cxn ang="0">
                    <a:pos x="T4" y="T5"/>
                  </a:cxn>
                  <a:cxn ang="0">
                    <a:pos x="T6" y="T7"/>
                  </a:cxn>
                  <a:cxn ang="0">
                    <a:pos x="T8" y="T9"/>
                  </a:cxn>
                  <a:cxn ang="0">
                    <a:pos x="T10" y="T11"/>
                  </a:cxn>
                </a:cxnLst>
                <a:rect l="0" t="0" r="r" b="b"/>
                <a:pathLst>
                  <a:path w="45" h="26">
                    <a:moveTo>
                      <a:pt x="2" y="26"/>
                    </a:moveTo>
                    <a:lnTo>
                      <a:pt x="45" y="5"/>
                    </a:lnTo>
                    <a:lnTo>
                      <a:pt x="36" y="0"/>
                    </a:lnTo>
                    <a:lnTo>
                      <a:pt x="0" y="19"/>
                    </a:lnTo>
                    <a:lnTo>
                      <a:pt x="0" y="26"/>
                    </a:lnTo>
                    <a:lnTo>
                      <a:pt x="2" y="26"/>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90" name="Freeform 4100">
                <a:extLst>
                  <a:ext uri="{FF2B5EF4-FFF2-40B4-BE49-F238E27FC236}">
                    <a16:creationId xmlns:a16="http://schemas.microsoft.com/office/drawing/2014/main" id="{774BA485-62A7-4F07-9556-99E89A954B7D}"/>
                  </a:ext>
                </a:extLst>
              </p:cNvPr>
              <p:cNvSpPr>
                <a:spLocks/>
              </p:cNvSpPr>
              <p:nvPr/>
            </p:nvSpPr>
            <p:spPr bwMode="auto">
              <a:xfrm>
                <a:off x="233" y="1427"/>
                <a:ext cx="2" cy="3"/>
              </a:xfrm>
              <a:custGeom>
                <a:avLst/>
                <a:gdLst>
                  <a:gd name="T0" fmla="*/ 0 w 2"/>
                  <a:gd name="T1" fmla="*/ 0 h 3"/>
                  <a:gd name="T2" fmla="*/ 0 w 2"/>
                  <a:gd name="T3" fmla="*/ 3 h 3"/>
                  <a:gd name="T4" fmla="*/ 2 w 2"/>
                  <a:gd name="T5" fmla="*/ 0 h 3"/>
                  <a:gd name="T6" fmla="*/ 0 w 2"/>
                  <a:gd name="T7" fmla="*/ 0 h 3"/>
                </a:gdLst>
                <a:ahLst/>
                <a:cxnLst>
                  <a:cxn ang="0">
                    <a:pos x="T0" y="T1"/>
                  </a:cxn>
                  <a:cxn ang="0">
                    <a:pos x="T2" y="T3"/>
                  </a:cxn>
                  <a:cxn ang="0">
                    <a:pos x="T4" y="T5"/>
                  </a:cxn>
                  <a:cxn ang="0">
                    <a:pos x="T6" y="T7"/>
                  </a:cxn>
                </a:cxnLst>
                <a:rect l="0" t="0" r="r" b="b"/>
                <a:pathLst>
                  <a:path w="2" h="3">
                    <a:moveTo>
                      <a:pt x="0" y="0"/>
                    </a:moveTo>
                    <a:lnTo>
                      <a:pt x="0" y="3"/>
                    </a:lnTo>
                    <a:lnTo>
                      <a:pt x="2" y="0"/>
                    </a:lnTo>
                    <a:lnTo>
                      <a:pt x="0"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91" name="Freeform 4101">
                <a:extLst>
                  <a:ext uri="{FF2B5EF4-FFF2-40B4-BE49-F238E27FC236}">
                    <a16:creationId xmlns:a16="http://schemas.microsoft.com/office/drawing/2014/main" id="{94E557E2-5B20-4523-A43A-605E1E48B8C3}"/>
                  </a:ext>
                </a:extLst>
              </p:cNvPr>
              <p:cNvSpPr>
                <a:spLocks/>
              </p:cNvSpPr>
              <p:nvPr/>
            </p:nvSpPr>
            <p:spPr bwMode="auto">
              <a:xfrm>
                <a:off x="317" y="1373"/>
                <a:ext cx="19" cy="9"/>
              </a:xfrm>
              <a:custGeom>
                <a:avLst/>
                <a:gdLst>
                  <a:gd name="T0" fmla="*/ 9 w 19"/>
                  <a:gd name="T1" fmla="*/ 0 h 9"/>
                  <a:gd name="T2" fmla="*/ 0 w 19"/>
                  <a:gd name="T3" fmla="*/ 4 h 9"/>
                  <a:gd name="T4" fmla="*/ 9 w 19"/>
                  <a:gd name="T5" fmla="*/ 9 h 9"/>
                  <a:gd name="T6" fmla="*/ 19 w 19"/>
                  <a:gd name="T7" fmla="*/ 4 h 9"/>
                  <a:gd name="T8" fmla="*/ 9 w 19"/>
                  <a:gd name="T9" fmla="*/ 0 h 9"/>
                </a:gdLst>
                <a:ahLst/>
                <a:cxnLst>
                  <a:cxn ang="0">
                    <a:pos x="T0" y="T1"/>
                  </a:cxn>
                  <a:cxn ang="0">
                    <a:pos x="T2" y="T3"/>
                  </a:cxn>
                  <a:cxn ang="0">
                    <a:pos x="T4" y="T5"/>
                  </a:cxn>
                  <a:cxn ang="0">
                    <a:pos x="T6" y="T7"/>
                  </a:cxn>
                  <a:cxn ang="0">
                    <a:pos x="T8" y="T9"/>
                  </a:cxn>
                </a:cxnLst>
                <a:rect l="0" t="0" r="r" b="b"/>
                <a:pathLst>
                  <a:path w="19" h="9">
                    <a:moveTo>
                      <a:pt x="9" y="0"/>
                    </a:moveTo>
                    <a:lnTo>
                      <a:pt x="0" y="4"/>
                    </a:lnTo>
                    <a:lnTo>
                      <a:pt x="9" y="9"/>
                    </a:lnTo>
                    <a:lnTo>
                      <a:pt x="19" y="4"/>
                    </a:lnTo>
                    <a:lnTo>
                      <a:pt x="9"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92" name="Freeform 4102">
                <a:extLst>
                  <a:ext uri="{FF2B5EF4-FFF2-40B4-BE49-F238E27FC236}">
                    <a16:creationId xmlns:a16="http://schemas.microsoft.com/office/drawing/2014/main" id="{C86EFB4F-0ABE-423D-995D-022C70281504}"/>
                  </a:ext>
                </a:extLst>
              </p:cNvPr>
              <p:cNvSpPr>
                <a:spLocks/>
              </p:cNvSpPr>
              <p:nvPr/>
            </p:nvSpPr>
            <p:spPr bwMode="auto">
              <a:xfrm>
                <a:off x="317" y="1373"/>
                <a:ext cx="19" cy="9"/>
              </a:xfrm>
              <a:custGeom>
                <a:avLst/>
                <a:gdLst>
                  <a:gd name="T0" fmla="*/ 9 w 19"/>
                  <a:gd name="T1" fmla="*/ 0 h 9"/>
                  <a:gd name="T2" fmla="*/ 0 w 19"/>
                  <a:gd name="T3" fmla="*/ 4 h 9"/>
                  <a:gd name="T4" fmla="*/ 9 w 19"/>
                  <a:gd name="T5" fmla="*/ 9 h 9"/>
                  <a:gd name="T6" fmla="*/ 19 w 19"/>
                  <a:gd name="T7" fmla="*/ 4 h 9"/>
                  <a:gd name="T8" fmla="*/ 9 w 19"/>
                  <a:gd name="T9" fmla="*/ 0 h 9"/>
                </a:gdLst>
                <a:ahLst/>
                <a:cxnLst>
                  <a:cxn ang="0">
                    <a:pos x="T0" y="T1"/>
                  </a:cxn>
                  <a:cxn ang="0">
                    <a:pos x="T2" y="T3"/>
                  </a:cxn>
                  <a:cxn ang="0">
                    <a:pos x="T4" y="T5"/>
                  </a:cxn>
                  <a:cxn ang="0">
                    <a:pos x="T6" y="T7"/>
                  </a:cxn>
                  <a:cxn ang="0">
                    <a:pos x="T8" y="T9"/>
                  </a:cxn>
                </a:cxnLst>
                <a:rect l="0" t="0" r="r" b="b"/>
                <a:pathLst>
                  <a:path w="19" h="9">
                    <a:moveTo>
                      <a:pt x="9" y="0"/>
                    </a:moveTo>
                    <a:lnTo>
                      <a:pt x="0" y="4"/>
                    </a:lnTo>
                    <a:lnTo>
                      <a:pt x="9" y="9"/>
                    </a:lnTo>
                    <a:lnTo>
                      <a:pt x="19" y="4"/>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93" name="Freeform 4103">
                <a:extLst>
                  <a:ext uri="{FF2B5EF4-FFF2-40B4-BE49-F238E27FC236}">
                    <a16:creationId xmlns:a16="http://schemas.microsoft.com/office/drawing/2014/main" id="{0251F581-6898-4D0A-BDC6-F9C45A16FA8F}"/>
                  </a:ext>
                </a:extLst>
              </p:cNvPr>
              <p:cNvSpPr>
                <a:spLocks/>
              </p:cNvSpPr>
              <p:nvPr/>
            </p:nvSpPr>
            <p:spPr bwMode="auto">
              <a:xfrm>
                <a:off x="269" y="1396"/>
                <a:ext cx="19" cy="10"/>
              </a:xfrm>
              <a:custGeom>
                <a:avLst/>
                <a:gdLst>
                  <a:gd name="T0" fmla="*/ 9 w 19"/>
                  <a:gd name="T1" fmla="*/ 0 h 10"/>
                  <a:gd name="T2" fmla="*/ 0 w 19"/>
                  <a:gd name="T3" fmla="*/ 5 h 10"/>
                  <a:gd name="T4" fmla="*/ 9 w 19"/>
                  <a:gd name="T5" fmla="*/ 10 h 10"/>
                  <a:gd name="T6" fmla="*/ 19 w 19"/>
                  <a:gd name="T7" fmla="*/ 5 h 10"/>
                  <a:gd name="T8" fmla="*/ 9 w 19"/>
                  <a:gd name="T9" fmla="*/ 0 h 10"/>
                </a:gdLst>
                <a:ahLst/>
                <a:cxnLst>
                  <a:cxn ang="0">
                    <a:pos x="T0" y="T1"/>
                  </a:cxn>
                  <a:cxn ang="0">
                    <a:pos x="T2" y="T3"/>
                  </a:cxn>
                  <a:cxn ang="0">
                    <a:pos x="T4" y="T5"/>
                  </a:cxn>
                  <a:cxn ang="0">
                    <a:pos x="T6" y="T7"/>
                  </a:cxn>
                  <a:cxn ang="0">
                    <a:pos x="T8" y="T9"/>
                  </a:cxn>
                </a:cxnLst>
                <a:rect l="0" t="0" r="r" b="b"/>
                <a:pathLst>
                  <a:path w="19" h="10">
                    <a:moveTo>
                      <a:pt x="9" y="0"/>
                    </a:moveTo>
                    <a:lnTo>
                      <a:pt x="0" y="5"/>
                    </a:lnTo>
                    <a:lnTo>
                      <a:pt x="9" y="10"/>
                    </a:lnTo>
                    <a:lnTo>
                      <a:pt x="19" y="5"/>
                    </a:lnTo>
                    <a:lnTo>
                      <a:pt x="9"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94" name="Freeform 4104">
                <a:extLst>
                  <a:ext uri="{FF2B5EF4-FFF2-40B4-BE49-F238E27FC236}">
                    <a16:creationId xmlns:a16="http://schemas.microsoft.com/office/drawing/2014/main" id="{BB65DACE-F033-409D-91C1-619F80439340}"/>
                  </a:ext>
                </a:extLst>
              </p:cNvPr>
              <p:cNvSpPr>
                <a:spLocks/>
              </p:cNvSpPr>
              <p:nvPr/>
            </p:nvSpPr>
            <p:spPr bwMode="auto">
              <a:xfrm>
                <a:off x="426" y="1318"/>
                <a:ext cx="17" cy="9"/>
              </a:xfrm>
              <a:custGeom>
                <a:avLst/>
                <a:gdLst>
                  <a:gd name="T0" fmla="*/ 10 w 17"/>
                  <a:gd name="T1" fmla="*/ 9 h 9"/>
                  <a:gd name="T2" fmla="*/ 17 w 17"/>
                  <a:gd name="T3" fmla="*/ 5 h 9"/>
                  <a:gd name="T4" fmla="*/ 10 w 17"/>
                  <a:gd name="T5" fmla="*/ 0 h 9"/>
                  <a:gd name="T6" fmla="*/ 0 w 17"/>
                  <a:gd name="T7" fmla="*/ 5 h 9"/>
                  <a:gd name="T8" fmla="*/ 10 w 17"/>
                  <a:gd name="T9" fmla="*/ 9 h 9"/>
                </a:gdLst>
                <a:ahLst/>
                <a:cxnLst>
                  <a:cxn ang="0">
                    <a:pos x="T0" y="T1"/>
                  </a:cxn>
                  <a:cxn ang="0">
                    <a:pos x="T2" y="T3"/>
                  </a:cxn>
                  <a:cxn ang="0">
                    <a:pos x="T4" y="T5"/>
                  </a:cxn>
                  <a:cxn ang="0">
                    <a:pos x="T6" y="T7"/>
                  </a:cxn>
                  <a:cxn ang="0">
                    <a:pos x="T8" y="T9"/>
                  </a:cxn>
                </a:cxnLst>
                <a:rect l="0" t="0" r="r" b="b"/>
                <a:pathLst>
                  <a:path w="17" h="9">
                    <a:moveTo>
                      <a:pt x="10" y="9"/>
                    </a:moveTo>
                    <a:lnTo>
                      <a:pt x="17" y="5"/>
                    </a:lnTo>
                    <a:lnTo>
                      <a:pt x="10" y="0"/>
                    </a:lnTo>
                    <a:lnTo>
                      <a:pt x="0" y="5"/>
                    </a:lnTo>
                    <a:lnTo>
                      <a:pt x="10" y="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95" name="Freeform 4105">
                <a:extLst>
                  <a:ext uri="{FF2B5EF4-FFF2-40B4-BE49-F238E27FC236}">
                    <a16:creationId xmlns:a16="http://schemas.microsoft.com/office/drawing/2014/main" id="{6B7DC177-1C4F-475B-9AD2-6EED3C5682BC}"/>
                  </a:ext>
                </a:extLst>
              </p:cNvPr>
              <p:cNvSpPr>
                <a:spLocks/>
              </p:cNvSpPr>
              <p:nvPr/>
            </p:nvSpPr>
            <p:spPr bwMode="auto">
              <a:xfrm>
                <a:off x="426" y="1318"/>
                <a:ext cx="17" cy="9"/>
              </a:xfrm>
              <a:custGeom>
                <a:avLst/>
                <a:gdLst>
                  <a:gd name="T0" fmla="*/ 10 w 17"/>
                  <a:gd name="T1" fmla="*/ 9 h 9"/>
                  <a:gd name="T2" fmla="*/ 17 w 17"/>
                  <a:gd name="T3" fmla="*/ 5 h 9"/>
                  <a:gd name="T4" fmla="*/ 10 w 17"/>
                  <a:gd name="T5" fmla="*/ 0 h 9"/>
                  <a:gd name="T6" fmla="*/ 0 w 17"/>
                  <a:gd name="T7" fmla="*/ 5 h 9"/>
                  <a:gd name="T8" fmla="*/ 10 w 17"/>
                  <a:gd name="T9" fmla="*/ 9 h 9"/>
                </a:gdLst>
                <a:ahLst/>
                <a:cxnLst>
                  <a:cxn ang="0">
                    <a:pos x="T0" y="T1"/>
                  </a:cxn>
                  <a:cxn ang="0">
                    <a:pos x="T2" y="T3"/>
                  </a:cxn>
                  <a:cxn ang="0">
                    <a:pos x="T4" y="T5"/>
                  </a:cxn>
                  <a:cxn ang="0">
                    <a:pos x="T6" y="T7"/>
                  </a:cxn>
                  <a:cxn ang="0">
                    <a:pos x="T8" y="T9"/>
                  </a:cxn>
                </a:cxnLst>
                <a:rect l="0" t="0" r="r" b="b"/>
                <a:pathLst>
                  <a:path w="17" h="9">
                    <a:moveTo>
                      <a:pt x="10" y="9"/>
                    </a:moveTo>
                    <a:lnTo>
                      <a:pt x="17" y="5"/>
                    </a:lnTo>
                    <a:lnTo>
                      <a:pt x="10" y="0"/>
                    </a:lnTo>
                    <a:lnTo>
                      <a:pt x="0" y="5"/>
                    </a:lnTo>
                    <a:lnTo>
                      <a:pt x="1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96" name="Freeform 4106">
                <a:extLst>
                  <a:ext uri="{FF2B5EF4-FFF2-40B4-BE49-F238E27FC236}">
                    <a16:creationId xmlns:a16="http://schemas.microsoft.com/office/drawing/2014/main" id="{B68EE8C6-CA7D-4D19-BC8D-3F3C35B53C5C}"/>
                  </a:ext>
                </a:extLst>
              </p:cNvPr>
              <p:cNvSpPr>
                <a:spLocks/>
              </p:cNvSpPr>
              <p:nvPr/>
            </p:nvSpPr>
            <p:spPr bwMode="auto">
              <a:xfrm>
                <a:off x="379" y="1342"/>
                <a:ext cx="16" cy="9"/>
              </a:xfrm>
              <a:custGeom>
                <a:avLst/>
                <a:gdLst>
                  <a:gd name="T0" fmla="*/ 0 w 16"/>
                  <a:gd name="T1" fmla="*/ 4 h 9"/>
                  <a:gd name="T2" fmla="*/ 9 w 16"/>
                  <a:gd name="T3" fmla="*/ 9 h 9"/>
                  <a:gd name="T4" fmla="*/ 16 w 16"/>
                  <a:gd name="T5" fmla="*/ 4 h 9"/>
                  <a:gd name="T6" fmla="*/ 9 w 16"/>
                  <a:gd name="T7" fmla="*/ 0 h 9"/>
                  <a:gd name="T8" fmla="*/ 0 w 16"/>
                  <a:gd name="T9" fmla="*/ 4 h 9"/>
                </a:gdLst>
                <a:ahLst/>
                <a:cxnLst>
                  <a:cxn ang="0">
                    <a:pos x="T0" y="T1"/>
                  </a:cxn>
                  <a:cxn ang="0">
                    <a:pos x="T2" y="T3"/>
                  </a:cxn>
                  <a:cxn ang="0">
                    <a:pos x="T4" y="T5"/>
                  </a:cxn>
                  <a:cxn ang="0">
                    <a:pos x="T6" y="T7"/>
                  </a:cxn>
                  <a:cxn ang="0">
                    <a:pos x="T8" y="T9"/>
                  </a:cxn>
                </a:cxnLst>
                <a:rect l="0" t="0" r="r" b="b"/>
                <a:pathLst>
                  <a:path w="16" h="9">
                    <a:moveTo>
                      <a:pt x="0" y="4"/>
                    </a:moveTo>
                    <a:lnTo>
                      <a:pt x="9" y="9"/>
                    </a:lnTo>
                    <a:lnTo>
                      <a:pt x="16" y="4"/>
                    </a:lnTo>
                    <a:lnTo>
                      <a:pt x="9" y="0"/>
                    </a:lnTo>
                    <a:lnTo>
                      <a:pt x="0" y="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97" name="Freeform 4107">
                <a:extLst>
                  <a:ext uri="{FF2B5EF4-FFF2-40B4-BE49-F238E27FC236}">
                    <a16:creationId xmlns:a16="http://schemas.microsoft.com/office/drawing/2014/main" id="{9268D61C-182F-4C84-9D87-DA0B8F9501B7}"/>
                  </a:ext>
                </a:extLst>
              </p:cNvPr>
              <p:cNvSpPr>
                <a:spLocks/>
              </p:cNvSpPr>
              <p:nvPr/>
            </p:nvSpPr>
            <p:spPr bwMode="auto">
              <a:xfrm>
                <a:off x="379" y="1342"/>
                <a:ext cx="16" cy="9"/>
              </a:xfrm>
              <a:custGeom>
                <a:avLst/>
                <a:gdLst>
                  <a:gd name="T0" fmla="*/ 0 w 16"/>
                  <a:gd name="T1" fmla="*/ 4 h 9"/>
                  <a:gd name="T2" fmla="*/ 9 w 16"/>
                  <a:gd name="T3" fmla="*/ 9 h 9"/>
                  <a:gd name="T4" fmla="*/ 16 w 16"/>
                  <a:gd name="T5" fmla="*/ 4 h 9"/>
                  <a:gd name="T6" fmla="*/ 9 w 16"/>
                  <a:gd name="T7" fmla="*/ 0 h 9"/>
                  <a:gd name="T8" fmla="*/ 0 w 16"/>
                  <a:gd name="T9" fmla="*/ 4 h 9"/>
                </a:gdLst>
                <a:ahLst/>
                <a:cxnLst>
                  <a:cxn ang="0">
                    <a:pos x="T0" y="T1"/>
                  </a:cxn>
                  <a:cxn ang="0">
                    <a:pos x="T2" y="T3"/>
                  </a:cxn>
                  <a:cxn ang="0">
                    <a:pos x="T4" y="T5"/>
                  </a:cxn>
                  <a:cxn ang="0">
                    <a:pos x="T6" y="T7"/>
                  </a:cxn>
                  <a:cxn ang="0">
                    <a:pos x="T8" y="T9"/>
                  </a:cxn>
                </a:cxnLst>
                <a:rect l="0" t="0" r="r" b="b"/>
                <a:pathLst>
                  <a:path w="16" h="9">
                    <a:moveTo>
                      <a:pt x="0" y="4"/>
                    </a:moveTo>
                    <a:lnTo>
                      <a:pt x="9" y="9"/>
                    </a:lnTo>
                    <a:lnTo>
                      <a:pt x="16" y="4"/>
                    </a:lnTo>
                    <a:lnTo>
                      <a:pt x="9" y="0"/>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98" name="Freeform 4108">
                <a:extLst>
                  <a:ext uri="{FF2B5EF4-FFF2-40B4-BE49-F238E27FC236}">
                    <a16:creationId xmlns:a16="http://schemas.microsoft.com/office/drawing/2014/main" id="{6A73E531-7DFE-444B-B296-AC620F32230C}"/>
                  </a:ext>
                </a:extLst>
              </p:cNvPr>
              <p:cNvSpPr>
                <a:spLocks/>
              </p:cNvSpPr>
              <p:nvPr/>
            </p:nvSpPr>
            <p:spPr bwMode="auto">
              <a:xfrm>
                <a:off x="524" y="1268"/>
                <a:ext cx="20" cy="9"/>
              </a:xfrm>
              <a:custGeom>
                <a:avLst/>
                <a:gdLst>
                  <a:gd name="T0" fmla="*/ 10 w 20"/>
                  <a:gd name="T1" fmla="*/ 0 h 9"/>
                  <a:gd name="T2" fmla="*/ 0 w 20"/>
                  <a:gd name="T3" fmla="*/ 5 h 9"/>
                  <a:gd name="T4" fmla="*/ 10 w 20"/>
                  <a:gd name="T5" fmla="*/ 9 h 9"/>
                  <a:gd name="T6" fmla="*/ 20 w 20"/>
                  <a:gd name="T7" fmla="*/ 5 h 9"/>
                  <a:gd name="T8" fmla="*/ 10 w 20"/>
                  <a:gd name="T9" fmla="*/ 0 h 9"/>
                </a:gdLst>
                <a:ahLst/>
                <a:cxnLst>
                  <a:cxn ang="0">
                    <a:pos x="T0" y="T1"/>
                  </a:cxn>
                  <a:cxn ang="0">
                    <a:pos x="T2" y="T3"/>
                  </a:cxn>
                  <a:cxn ang="0">
                    <a:pos x="T4" y="T5"/>
                  </a:cxn>
                  <a:cxn ang="0">
                    <a:pos x="T6" y="T7"/>
                  </a:cxn>
                  <a:cxn ang="0">
                    <a:pos x="T8" y="T9"/>
                  </a:cxn>
                </a:cxnLst>
                <a:rect l="0" t="0" r="r" b="b"/>
                <a:pathLst>
                  <a:path w="20" h="9">
                    <a:moveTo>
                      <a:pt x="10" y="0"/>
                    </a:moveTo>
                    <a:lnTo>
                      <a:pt x="0" y="5"/>
                    </a:lnTo>
                    <a:lnTo>
                      <a:pt x="10" y="9"/>
                    </a:lnTo>
                    <a:lnTo>
                      <a:pt x="20" y="5"/>
                    </a:lnTo>
                    <a:lnTo>
                      <a:pt x="10"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99" name="Freeform 4109">
                <a:extLst>
                  <a:ext uri="{FF2B5EF4-FFF2-40B4-BE49-F238E27FC236}">
                    <a16:creationId xmlns:a16="http://schemas.microsoft.com/office/drawing/2014/main" id="{C5858DE4-C6B6-425A-8448-C048BCBAB998}"/>
                  </a:ext>
                </a:extLst>
              </p:cNvPr>
              <p:cNvSpPr>
                <a:spLocks/>
              </p:cNvSpPr>
              <p:nvPr/>
            </p:nvSpPr>
            <p:spPr bwMode="auto">
              <a:xfrm>
                <a:off x="479" y="1292"/>
                <a:ext cx="17" cy="9"/>
              </a:xfrm>
              <a:custGeom>
                <a:avLst/>
                <a:gdLst>
                  <a:gd name="T0" fmla="*/ 0 w 17"/>
                  <a:gd name="T1" fmla="*/ 4 h 9"/>
                  <a:gd name="T2" fmla="*/ 7 w 17"/>
                  <a:gd name="T3" fmla="*/ 9 h 9"/>
                  <a:gd name="T4" fmla="*/ 17 w 17"/>
                  <a:gd name="T5" fmla="*/ 4 h 9"/>
                  <a:gd name="T6" fmla="*/ 7 w 17"/>
                  <a:gd name="T7" fmla="*/ 0 h 9"/>
                  <a:gd name="T8" fmla="*/ 0 w 17"/>
                  <a:gd name="T9" fmla="*/ 4 h 9"/>
                </a:gdLst>
                <a:ahLst/>
                <a:cxnLst>
                  <a:cxn ang="0">
                    <a:pos x="T0" y="T1"/>
                  </a:cxn>
                  <a:cxn ang="0">
                    <a:pos x="T2" y="T3"/>
                  </a:cxn>
                  <a:cxn ang="0">
                    <a:pos x="T4" y="T5"/>
                  </a:cxn>
                  <a:cxn ang="0">
                    <a:pos x="T6" y="T7"/>
                  </a:cxn>
                  <a:cxn ang="0">
                    <a:pos x="T8" y="T9"/>
                  </a:cxn>
                </a:cxnLst>
                <a:rect l="0" t="0" r="r" b="b"/>
                <a:pathLst>
                  <a:path w="17" h="9">
                    <a:moveTo>
                      <a:pt x="0" y="4"/>
                    </a:moveTo>
                    <a:lnTo>
                      <a:pt x="7" y="9"/>
                    </a:lnTo>
                    <a:lnTo>
                      <a:pt x="17" y="4"/>
                    </a:lnTo>
                    <a:lnTo>
                      <a:pt x="7" y="0"/>
                    </a:lnTo>
                    <a:lnTo>
                      <a:pt x="0" y="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00" name="Freeform 4110">
                <a:extLst>
                  <a:ext uri="{FF2B5EF4-FFF2-40B4-BE49-F238E27FC236}">
                    <a16:creationId xmlns:a16="http://schemas.microsoft.com/office/drawing/2014/main" id="{BC5EEDC4-A684-42A1-B405-0DDB0B9A32E4}"/>
                  </a:ext>
                </a:extLst>
              </p:cNvPr>
              <p:cNvSpPr>
                <a:spLocks/>
              </p:cNvSpPr>
              <p:nvPr/>
            </p:nvSpPr>
            <p:spPr bwMode="auto">
              <a:xfrm>
                <a:off x="343" y="1199"/>
                <a:ext cx="45" cy="21"/>
              </a:xfrm>
              <a:custGeom>
                <a:avLst/>
                <a:gdLst>
                  <a:gd name="T0" fmla="*/ 38 w 45"/>
                  <a:gd name="T1" fmla="*/ 0 h 21"/>
                  <a:gd name="T2" fmla="*/ 0 w 45"/>
                  <a:gd name="T3" fmla="*/ 19 h 21"/>
                  <a:gd name="T4" fmla="*/ 7 w 45"/>
                  <a:gd name="T5" fmla="*/ 21 h 21"/>
                  <a:gd name="T6" fmla="*/ 45 w 45"/>
                  <a:gd name="T7" fmla="*/ 2 h 21"/>
                  <a:gd name="T8" fmla="*/ 38 w 45"/>
                  <a:gd name="T9" fmla="*/ 0 h 21"/>
                </a:gdLst>
                <a:ahLst/>
                <a:cxnLst>
                  <a:cxn ang="0">
                    <a:pos x="T0" y="T1"/>
                  </a:cxn>
                  <a:cxn ang="0">
                    <a:pos x="T2" y="T3"/>
                  </a:cxn>
                  <a:cxn ang="0">
                    <a:pos x="T4" y="T5"/>
                  </a:cxn>
                  <a:cxn ang="0">
                    <a:pos x="T6" y="T7"/>
                  </a:cxn>
                  <a:cxn ang="0">
                    <a:pos x="T8" y="T9"/>
                  </a:cxn>
                </a:cxnLst>
                <a:rect l="0" t="0" r="r" b="b"/>
                <a:pathLst>
                  <a:path w="45" h="21">
                    <a:moveTo>
                      <a:pt x="38" y="0"/>
                    </a:moveTo>
                    <a:lnTo>
                      <a:pt x="0" y="19"/>
                    </a:lnTo>
                    <a:lnTo>
                      <a:pt x="7" y="21"/>
                    </a:lnTo>
                    <a:lnTo>
                      <a:pt x="45" y="2"/>
                    </a:lnTo>
                    <a:lnTo>
                      <a:pt x="38"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01" name="Freeform 4111">
                <a:extLst>
                  <a:ext uri="{FF2B5EF4-FFF2-40B4-BE49-F238E27FC236}">
                    <a16:creationId xmlns:a16="http://schemas.microsoft.com/office/drawing/2014/main" id="{982DDAB5-A4C9-4FE8-A1C0-5EC858811599}"/>
                  </a:ext>
                </a:extLst>
              </p:cNvPr>
              <p:cNvSpPr>
                <a:spLocks/>
              </p:cNvSpPr>
              <p:nvPr/>
            </p:nvSpPr>
            <p:spPr bwMode="auto">
              <a:xfrm>
                <a:off x="343" y="1199"/>
                <a:ext cx="45" cy="21"/>
              </a:xfrm>
              <a:custGeom>
                <a:avLst/>
                <a:gdLst>
                  <a:gd name="T0" fmla="*/ 38 w 45"/>
                  <a:gd name="T1" fmla="*/ 0 h 21"/>
                  <a:gd name="T2" fmla="*/ 0 w 45"/>
                  <a:gd name="T3" fmla="*/ 19 h 21"/>
                  <a:gd name="T4" fmla="*/ 7 w 45"/>
                  <a:gd name="T5" fmla="*/ 21 h 21"/>
                  <a:gd name="T6" fmla="*/ 45 w 45"/>
                  <a:gd name="T7" fmla="*/ 2 h 21"/>
                  <a:gd name="T8" fmla="*/ 38 w 45"/>
                  <a:gd name="T9" fmla="*/ 0 h 21"/>
                </a:gdLst>
                <a:ahLst/>
                <a:cxnLst>
                  <a:cxn ang="0">
                    <a:pos x="T0" y="T1"/>
                  </a:cxn>
                  <a:cxn ang="0">
                    <a:pos x="T2" y="T3"/>
                  </a:cxn>
                  <a:cxn ang="0">
                    <a:pos x="T4" y="T5"/>
                  </a:cxn>
                  <a:cxn ang="0">
                    <a:pos x="T6" y="T7"/>
                  </a:cxn>
                  <a:cxn ang="0">
                    <a:pos x="T8" y="T9"/>
                  </a:cxn>
                </a:cxnLst>
                <a:rect l="0" t="0" r="r" b="b"/>
                <a:pathLst>
                  <a:path w="45" h="21">
                    <a:moveTo>
                      <a:pt x="38" y="0"/>
                    </a:moveTo>
                    <a:lnTo>
                      <a:pt x="0" y="19"/>
                    </a:lnTo>
                    <a:lnTo>
                      <a:pt x="7" y="21"/>
                    </a:lnTo>
                    <a:lnTo>
                      <a:pt x="45" y="2"/>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02" name="Freeform 4112">
                <a:extLst>
                  <a:ext uri="{FF2B5EF4-FFF2-40B4-BE49-F238E27FC236}">
                    <a16:creationId xmlns:a16="http://schemas.microsoft.com/office/drawing/2014/main" id="{9D76088C-8090-4FC2-8FCD-614277051F02}"/>
                  </a:ext>
                </a:extLst>
              </p:cNvPr>
              <p:cNvSpPr>
                <a:spLocks/>
              </p:cNvSpPr>
              <p:nvPr/>
            </p:nvSpPr>
            <p:spPr bwMode="auto">
              <a:xfrm>
                <a:off x="489" y="1123"/>
                <a:ext cx="52" cy="26"/>
              </a:xfrm>
              <a:custGeom>
                <a:avLst/>
                <a:gdLst>
                  <a:gd name="T0" fmla="*/ 9 w 52"/>
                  <a:gd name="T1" fmla="*/ 26 h 26"/>
                  <a:gd name="T2" fmla="*/ 52 w 52"/>
                  <a:gd name="T3" fmla="*/ 5 h 26"/>
                  <a:gd name="T4" fmla="*/ 43 w 52"/>
                  <a:gd name="T5" fmla="*/ 0 h 26"/>
                  <a:gd name="T6" fmla="*/ 0 w 52"/>
                  <a:gd name="T7" fmla="*/ 21 h 26"/>
                  <a:gd name="T8" fmla="*/ 9 w 52"/>
                  <a:gd name="T9" fmla="*/ 26 h 26"/>
                </a:gdLst>
                <a:ahLst/>
                <a:cxnLst>
                  <a:cxn ang="0">
                    <a:pos x="T0" y="T1"/>
                  </a:cxn>
                  <a:cxn ang="0">
                    <a:pos x="T2" y="T3"/>
                  </a:cxn>
                  <a:cxn ang="0">
                    <a:pos x="T4" y="T5"/>
                  </a:cxn>
                  <a:cxn ang="0">
                    <a:pos x="T6" y="T7"/>
                  </a:cxn>
                  <a:cxn ang="0">
                    <a:pos x="T8" y="T9"/>
                  </a:cxn>
                </a:cxnLst>
                <a:rect l="0" t="0" r="r" b="b"/>
                <a:pathLst>
                  <a:path w="52" h="26">
                    <a:moveTo>
                      <a:pt x="9" y="26"/>
                    </a:moveTo>
                    <a:lnTo>
                      <a:pt x="52" y="5"/>
                    </a:lnTo>
                    <a:lnTo>
                      <a:pt x="43" y="0"/>
                    </a:lnTo>
                    <a:lnTo>
                      <a:pt x="0" y="21"/>
                    </a:lnTo>
                    <a:lnTo>
                      <a:pt x="9" y="26"/>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03" name="Freeform 4113">
                <a:extLst>
                  <a:ext uri="{FF2B5EF4-FFF2-40B4-BE49-F238E27FC236}">
                    <a16:creationId xmlns:a16="http://schemas.microsoft.com/office/drawing/2014/main" id="{DEB12304-6B31-4E3D-9D2D-D564AFB6800E}"/>
                  </a:ext>
                </a:extLst>
              </p:cNvPr>
              <p:cNvSpPr>
                <a:spLocks/>
              </p:cNvSpPr>
              <p:nvPr/>
            </p:nvSpPr>
            <p:spPr bwMode="auto">
              <a:xfrm>
                <a:off x="290" y="1220"/>
                <a:ext cx="53" cy="29"/>
              </a:xfrm>
              <a:custGeom>
                <a:avLst/>
                <a:gdLst>
                  <a:gd name="T0" fmla="*/ 53 w 53"/>
                  <a:gd name="T1" fmla="*/ 5 h 29"/>
                  <a:gd name="T2" fmla="*/ 43 w 53"/>
                  <a:gd name="T3" fmla="*/ 0 h 29"/>
                  <a:gd name="T4" fmla="*/ 0 w 53"/>
                  <a:gd name="T5" fmla="*/ 24 h 29"/>
                  <a:gd name="T6" fmla="*/ 7 w 53"/>
                  <a:gd name="T7" fmla="*/ 29 h 29"/>
                  <a:gd name="T8" fmla="*/ 53 w 53"/>
                  <a:gd name="T9" fmla="*/ 5 h 29"/>
                </a:gdLst>
                <a:ahLst/>
                <a:cxnLst>
                  <a:cxn ang="0">
                    <a:pos x="T0" y="T1"/>
                  </a:cxn>
                  <a:cxn ang="0">
                    <a:pos x="T2" y="T3"/>
                  </a:cxn>
                  <a:cxn ang="0">
                    <a:pos x="T4" y="T5"/>
                  </a:cxn>
                  <a:cxn ang="0">
                    <a:pos x="T6" y="T7"/>
                  </a:cxn>
                  <a:cxn ang="0">
                    <a:pos x="T8" y="T9"/>
                  </a:cxn>
                </a:cxnLst>
                <a:rect l="0" t="0" r="r" b="b"/>
                <a:pathLst>
                  <a:path w="53" h="29">
                    <a:moveTo>
                      <a:pt x="53" y="5"/>
                    </a:moveTo>
                    <a:lnTo>
                      <a:pt x="43" y="0"/>
                    </a:lnTo>
                    <a:lnTo>
                      <a:pt x="0" y="24"/>
                    </a:lnTo>
                    <a:lnTo>
                      <a:pt x="7" y="29"/>
                    </a:lnTo>
                    <a:lnTo>
                      <a:pt x="53"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04" name="Freeform 4114">
                <a:extLst>
                  <a:ext uri="{FF2B5EF4-FFF2-40B4-BE49-F238E27FC236}">
                    <a16:creationId xmlns:a16="http://schemas.microsoft.com/office/drawing/2014/main" id="{85F54629-0E10-4AED-9F8C-7EC0B0E2BB0A}"/>
                  </a:ext>
                </a:extLst>
              </p:cNvPr>
              <p:cNvSpPr>
                <a:spLocks/>
              </p:cNvSpPr>
              <p:nvPr/>
            </p:nvSpPr>
            <p:spPr bwMode="auto">
              <a:xfrm>
                <a:off x="290" y="1220"/>
                <a:ext cx="53" cy="29"/>
              </a:xfrm>
              <a:custGeom>
                <a:avLst/>
                <a:gdLst>
                  <a:gd name="T0" fmla="*/ 53 w 53"/>
                  <a:gd name="T1" fmla="*/ 5 h 29"/>
                  <a:gd name="T2" fmla="*/ 43 w 53"/>
                  <a:gd name="T3" fmla="*/ 0 h 29"/>
                  <a:gd name="T4" fmla="*/ 0 w 53"/>
                  <a:gd name="T5" fmla="*/ 24 h 29"/>
                  <a:gd name="T6" fmla="*/ 7 w 53"/>
                  <a:gd name="T7" fmla="*/ 29 h 29"/>
                  <a:gd name="T8" fmla="*/ 53 w 53"/>
                  <a:gd name="T9" fmla="*/ 5 h 29"/>
                </a:gdLst>
                <a:ahLst/>
                <a:cxnLst>
                  <a:cxn ang="0">
                    <a:pos x="T0" y="T1"/>
                  </a:cxn>
                  <a:cxn ang="0">
                    <a:pos x="T2" y="T3"/>
                  </a:cxn>
                  <a:cxn ang="0">
                    <a:pos x="T4" y="T5"/>
                  </a:cxn>
                  <a:cxn ang="0">
                    <a:pos x="T6" y="T7"/>
                  </a:cxn>
                  <a:cxn ang="0">
                    <a:pos x="T8" y="T9"/>
                  </a:cxn>
                </a:cxnLst>
                <a:rect l="0" t="0" r="r" b="b"/>
                <a:pathLst>
                  <a:path w="53" h="29">
                    <a:moveTo>
                      <a:pt x="53" y="5"/>
                    </a:moveTo>
                    <a:lnTo>
                      <a:pt x="43" y="0"/>
                    </a:lnTo>
                    <a:lnTo>
                      <a:pt x="0" y="24"/>
                    </a:lnTo>
                    <a:lnTo>
                      <a:pt x="7" y="29"/>
                    </a:lnTo>
                    <a:lnTo>
                      <a:pt x="53"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05" name="Freeform 4115">
                <a:extLst>
                  <a:ext uri="{FF2B5EF4-FFF2-40B4-BE49-F238E27FC236}">
                    <a16:creationId xmlns:a16="http://schemas.microsoft.com/office/drawing/2014/main" id="{AD5610D3-61AF-4EE3-A3C0-89FF074CCDE5}"/>
                  </a:ext>
                </a:extLst>
              </p:cNvPr>
              <p:cNvSpPr>
                <a:spLocks/>
              </p:cNvSpPr>
              <p:nvPr/>
            </p:nvSpPr>
            <p:spPr bwMode="auto">
              <a:xfrm>
                <a:off x="204" y="1270"/>
                <a:ext cx="38" cy="24"/>
              </a:xfrm>
              <a:custGeom>
                <a:avLst/>
                <a:gdLst>
                  <a:gd name="T0" fmla="*/ 29 w 38"/>
                  <a:gd name="T1" fmla="*/ 0 h 24"/>
                  <a:gd name="T2" fmla="*/ 0 w 38"/>
                  <a:gd name="T3" fmla="*/ 15 h 24"/>
                  <a:gd name="T4" fmla="*/ 3 w 38"/>
                  <a:gd name="T5" fmla="*/ 24 h 24"/>
                  <a:gd name="T6" fmla="*/ 38 w 38"/>
                  <a:gd name="T7" fmla="*/ 5 h 24"/>
                  <a:gd name="T8" fmla="*/ 29 w 38"/>
                  <a:gd name="T9" fmla="*/ 0 h 24"/>
                </a:gdLst>
                <a:ahLst/>
                <a:cxnLst>
                  <a:cxn ang="0">
                    <a:pos x="T0" y="T1"/>
                  </a:cxn>
                  <a:cxn ang="0">
                    <a:pos x="T2" y="T3"/>
                  </a:cxn>
                  <a:cxn ang="0">
                    <a:pos x="T4" y="T5"/>
                  </a:cxn>
                  <a:cxn ang="0">
                    <a:pos x="T6" y="T7"/>
                  </a:cxn>
                  <a:cxn ang="0">
                    <a:pos x="T8" y="T9"/>
                  </a:cxn>
                </a:cxnLst>
                <a:rect l="0" t="0" r="r" b="b"/>
                <a:pathLst>
                  <a:path w="38" h="24">
                    <a:moveTo>
                      <a:pt x="29" y="0"/>
                    </a:moveTo>
                    <a:lnTo>
                      <a:pt x="0" y="15"/>
                    </a:lnTo>
                    <a:lnTo>
                      <a:pt x="3" y="24"/>
                    </a:lnTo>
                    <a:lnTo>
                      <a:pt x="38" y="5"/>
                    </a:lnTo>
                    <a:lnTo>
                      <a:pt x="29"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06" name="Freeform 4116">
                <a:extLst>
                  <a:ext uri="{FF2B5EF4-FFF2-40B4-BE49-F238E27FC236}">
                    <a16:creationId xmlns:a16="http://schemas.microsoft.com/office/drawing/2014/main" id="{CDF63F02-E66F-49DB-AA3B-D7B1CCC33194}"/>
                  </a:ext>
                </a:extLst>
              </p:cNvPr>
              <p:cNvSpPr>
                <a:spLocks/>
              </p:cNvSpPr>
              <p:nvPr/>
            </p:nvSpPr>
            <p:spPr bwMode="auto">
              <a:xfrm>
                <a:off x="589" y="1085"/>
                <a:ext cx="17" cy="14"/>
              </a:xfrm>
              <a:custGeom>
                <a:avLst/>
                <a:gdLst>
                  <a:gd name="T0" fmla="*/ 7 w 17"/>
                  <a:gd name="T1" fmla="*/ 14 h 14"/>
                  <a:gd name="T2" fmla="*/ 14 w 17"/>
                  <a:gd name="T3" fmla="*/ 12 h 14"/>
                  <a:gd name="T4" fmla="*/ 17 w 17"/>
                  <a:gd name="T5" fmla="*/ 0 h 14"/>
                  <a:gd name="T6" fmla="*/ 0 w 17"/>
                  <a:gd name="T7" fmla="*/ 9 h 14"/>
                  <a:gd name="T8" fmla="*/ 7 w 17"/>
                  <a:gd name="T9" fmla="*/ 14 h 14"/>
                </a:gdLst>
                <a:ahLst/>
                <a:cxnLst>
                  <a:cxn ang="0">
                    <a:pos x="T0" y="T1"/>
                  </a:cxn>
                  <a:cxn ang="0">
                    <a:pos x="T2" y="T3"/>
                  </a:cxn>
                  <a:cxn ang="0">
                    <a:pos x="T4" y="T5"/>
                  </a:cxn>
                  <a:cxn ang="0">
                    <a:pos x="T6" y="T7"/>
                  </a:cxn>
                  <a:cxn ang="0">
                    <a:pos x="T8" y="T9"/>
                  </a:cxn>
                </a:cxnLst>
                <a:rect l="0" t="0" r="r" b="b"/>
                <a:pathLst>
                  <a:path w="17" h="14">
                    <a:moveTo>
                      <a:pt x="7" y="14"/>
                    </a:moveTo>
                    <a:lnTo>
                      <a:pt x="14" y="12"/>
                    </a:lnTo>
                    <a:lnTo>
                      <a:pt x="17" y="0"/>
                    </a:lnTo>
                    <a:lnTo>
                      <a:pt x="0" y="9"/>
                    </a:lnTo>
                    <a:lnTo>
                      <a:pt x="7" y="1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07" name="Freeform 4117">
                <a:extLst>
                  <a:ext uri="{FF2B5EF4-FFF2-40B4-BE49-F238E27FC236}">
                    <a16:creationId xmlns:a16="http://schemas.microsoft.com/office/drawing/2014/main" id="{4000FCAE-4FD7-4DC3-BE46-25AC816D4765}"/>
                  </a:ext>
                </a:extLst>
              </p:cNvPr>
              <p:cNvSpPr>
                <a:spLocks/>
              </p:cNvSpPr>
              <p:nvPr/>
            </p:nvSpPr>
            <p:spPr bwMode="auto">
              <a:xfrm>
                <a:off x="541" y="1099"/>
                <a:ext cx="48" cy="24"/>
              </a:xfrm>
              <a:custGeom>
                <a:avLst/>
                <a:gdLst>
                  <a:gd name="T0" fmla="*/ 0 w 48"/>
                  <a:gd name="T1" fmla="*/ 19 h 24"/>
                  <a:gd name="T2" fmla="*/ 7 w 48"/>
                  <a:gd name="T3" fmla="*/ 24 h 24"/>
                  <a:gd name="T4" fmla="*/ 48 w 48"/>
                  <a:gd name="T5" fmla="*/ 5 h 24"/>
                  <a:gd name="T6" fmla="*/ 38 w 48"/>
                  <a:gd name="T7" fmla="*/ 0 h 24"/>
                  <a:gd name="T8" fmla="*/ 0 w 48"/>
                  <a:gd name="T9" fmla="*/ 19 h 24"/>
                </a:gdLst>
                <a:ahLst/>
                <a:cxnLst>
                  <a:cxn ang="0">
                    <a:pos x="T0" y="T1"/>
                  </a:cxn>
                  <a:cxn ang="0">
                    <a:pos x="T2" y="T3"/>
                  </a:cxn>
                  <a:cxn ang="0">
                    <a:pos x="T4" y="T5"/>
                  </a:cxn>
                  <a:cxn ang="0">
                    <a:pos x="T6" y="T7"/>
                  </a:cxn>
                  <a:cxn ang="0">
                    <a:pos x="T8" y="T9"/>
                  </a:cxn>
                </a:cxnLst>
                <a:rect l="0" t="0" r="r" b="b"/>
                <a:pathLst>
                  <a:path w="48" h="24">
                    <a:moveTo>
                      <a:pt x="0" y="19"/>
                    </a:moveTo>
                    <a:lnTo>
                      <a:pt x="7" y="24"/>
                    </a:lnTo>
                    <a:lnTo>
                      <a:pt x="48" y="5"/>
                    </a:lnTo>
                    <a:lnTo>
                      <a:pt x="38" y="0"/>
                    </a:lnTo>
                    <a:lnTo>
                      <a:pt x="0" y="1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08" name="Freeform 4118">
                <a:extLst>
                  <a:ext uri="{FF2B5EF4-FFF2-40B4-BE49-F238E27FC236}">
                    <a16:creationId xmlns:a16="http://schemas.microsoft.com/office/drawing/2014/main" id="{48A5A75B-1DDB-47D2-9EBB-ECE7EC9547E4}"/>
                  </a:ext>
                </a:extLst>
              </p:cNvPr>
              <p:cNvSpPr>
                <a:spLocks/>
              </p:cNvSpPr>
              <p:nvPr/>
            </p:nvSpPr>
            <p:spPr bwMode="auto">
              <a:xfrm>
                <a:off x="441" y="1149"/>
                <a:ext cx="48" cy="24"/>
              </a:xfrm>
              <a:custGeom>
                <a:avLst/>
                <a:gdLst>
                  <a:gd name="T0" fmla="*/ 0 w 48"/>
                  <a:gd name="T1" fmla="*/ 19 h 24"/>
                  <a:gd name="T2" fmla="*/ 9 w 48"/>
                  <a:gd name="T3" fmla="*/ 24 h 24"/>
                  <a:gd name="T4" fmla="*/ 48 w 48"/>
                  <a:gd name="T5" fmla="*/ 2 h 24"/>
                  <a:gd name="T6" fmla="*/ 38 w 48"/>
                  <a:gd name="T7" fmla="*/ 0 h 24"/>
                  <a:gd name="T8" fmla="*/ 0 w 48"/>
                  <a:gd name="T9" fmla="*/ 19 h 24"/>
                </a:gdLst>
                <a:ahLst/>
                <a:cxnLst>
                  <a:cxn ang="0">
                    <a:pos x="T0" y="T1"/>
                  </a:cxn>
                  <a:cxn ang="0">
                    <a:pos x="T2" y="T3"/>
                  </a:cxn>
                  <a:cxn ang="0">
                    <a:pos x="T4" y="T5"/>
                  </a:cxn>
                  <a:cxn ang="0">
                    <a:pos x="T6" y="T7"/>
                  </a:cxn>
                  <a:cxn ang="0">
                    <a:pos x="T8" y="T9"/>
                  </a:cxn>
                </a:cxnLst>
                <a:rect l="0" t="0" r="r" b="b"/>
                <a:pathLst>
                  <a:path w="48" h="24">
                    <a:moveTo>
                      <a:pt x="0" y="19"/>
                    </a:moveTo>
                    <a:lnTo>
                      <a:pt x="9" y="24"/>
                    </a:lnTo>
                    <a:lnTo>
                      <a:pt x="48" y="2"/>
                    </a:lnTo>
                    <a:lnTo>
                      <a:pt x="38" y="0"/>
                    </a:lnTo>
                    <a:lnTo>
                      <a:pt x="0" y="1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09" name="Freeform 4119">
                <a:extLst>
                  <a:ext uri="{FF2B5EF4-FFF2-40B4-BE49-F238E27FC236}">
                    <a16:creationId xmlns:a16="http://schemas.microsoft.com/office/drawing/2014/main" id="{87244023-9CCB-4035-BDC6-38FD70900273}"/>
                  </a:ext>
                </a:extLst>
              </p:cNvPr>
              <p:cNvSpPr>
                <a:spLocks/>
              </p:cNvSpPr>
              <p:nvPr/>
            </p:nvSpPr>
            <p:spPr bwMode="auto">
              <a:xfrm>
                <a:off x="441" y="1149"/>
                <a:ext cx="48" cy="24"/>
              </a:xfrm>
              <a:custGeom>
                <a:avLst/>
                <a:gdLst>
                  <a:gd name="T0" fmla="*/ 0 w 48"/>
                  <a:gd name="T1" fmla="*/ 19 h 24"/>
                  <a:gd name="T2" fmla="*/ 9 w 48"/>
                  <a:gd name="T3" fmla="*/ 24 h 24"/>
                  <a:gd name="T4" fmla="*/ 48 w 48"/>
                  <a:gd name="T5" fmla="*/ 2 h 24"/>
                  <a:gd name="T6" fmla="*/ 38 w 48"/>
                  <a:gd name="T7" fmla="*/ 0 h 24"/>
                  <a:gd name="T8" fmla="*/ 0 w 48"/>
                  <a:gd name="T9" fmla="*/ 19 h 24"/>
                </a:gdLst>
                <a:ahLst/>
                <a:cxnLst>
                  <a:cxn ang="0">
                    <a:pos x="T0" y="T1"/>
                  </a:cxn>
                  <a:cxn ang="0">
                    <a:pos x="T2" y="T3"/>
                  </a:cxn>
                  <a:cxn ang="0">
                    <a:pos x="T4" y="T5"/>
                  </a:cxn>
                  <a:cxn ang="0">
                    <a:pos x="T6" y="T7"/>
                  </a:cxn>
                  <a:cxn ang="0">
                    <a:pos x="T8" y="T9"/>
                  </a:cxn>
                </a:cxnLst>
                <a:rect l="0" t="0" r="r" b="b"/>
                <a:pathLst>
                  <a:path w="48" h="24">
                    <a:moveTo>
                      <a:pt x="0" y="19"/>
                    </a:moveTo>
                    <a:lnTo>
                      <a:pt x="9" y="24"/>
                    </a:lnTo>
                    <a:lnTo>
                      <a:pt x="48" y="2"/>
                    </a:lnTo>
                    <a:lnTo>
                      <a:pt x="38"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10" name="Freeform 4120">
                <a:extLst>
                  <a:ext uri="{FF2B5EF4-FFF2-40B4-BE49-F238E27FC236}">
                    <a16:creationId xmlns:a16="http://schemas.microsoft.com/office/drawing/2014/main" id="{22F496F6-5FCD-445E-B2BC-F04A7AAC3D25}"/>
                  </a:ext>
                </a:extLst>
              </p:cNvPr>
              <p:cNvSpPr>
                <a:spLocks/>
              </p:cNvSpPr>
              <p:nvPr/>
            </p:nvSpPr>
            <p:spPr bwMode="auto">
              <a:xfrm>
                <a:off x="388" y="1173"/>
                <a:ext cx="53" cy="26"/>
              </a:xfrm>
              <a:custGeom>
                <a:avLst/>
                <a:gdLst>
                  <a:gd name="T0" fmla="*/ 0 w 53"/>
                  <a:gd name="T1" fmla="*/ 21 h 26"/>
                  <a:gd name="T2" fmla="*/ 10 w 53"/>
                  <a:gd name="T3" fmla="*/ 26 h 26"/>
                  <a:gd name="T4" fmla="*/ 53 w 53"/>
                  <a:gd name="T5" fmla="*/ 5 h 26"/>
                  <a:gd name="T6" fmla="*/ 43 w 53"/>
                  <a:gd name="T7" fmla="*/ 0 h 26"/>
                  <a:gd name="T8" fmla="*/ 0 w 53"/>
                  <a:gd name="T9" fmla="*/ 21 h 26"/>
                </a:gdLst>
                <a:ahLst/>
                <a:cxnLst>
                  <a:cxn ang="0">
                    <a:pos x="T0" y="T1"/>
                  </a:cxn>
                  <a:cxn ang="0">
                    <a:pos x="T2" y="T3"/>
                  </a:cxn>
                  <a:cxn ang="0">
                    <a:pos x="T4" y="T5"/>
                  </a:cxn>
                  <a:cxn ang="0">
                    <a:pos x="T6" y="T7"/>
                  </a:cxn>
                  <a:cxn ang="0">
                    <a:pos x="T8" y="T9"/>
                  </a:cxn>
                </a:cxnLst>
                <a:rect l="0" t="0" r="r" b="b"/>
                <a:pathLst>
                  <a:path w="53" h="26">
                    <a:moveTo>
                      <a:pt x="0" y="21"/>
                    </a:moveTo>
                    <a:lnTo>
                      <a:pt x="10" y="26"/>
                    </a:lnTo>
                    <a:lnTo>
                      <a:pt x="53" y="5"/>
                    </a:lnTo>
                    <a:lnTo>
                      <a:pt x="43" y="0"/>
                    </a:lnTo>
                    <a:lnTo>
                      <a:pt x="0" y="21"/>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11" name="Freeform 4121">
                <a:extLst>
                  <a:ext uri="{FF2B5EF4-FFF2-40B4-BE49-F238E27FC236}">
                    <a16:creationId xmlns:a16="http://schemas.microsoft.com/office/drawing/2014/main" id="{35DD2B64-C9C7-4860-A25F-D430E1B9846B}"/>
                  </a:ext>
                </a:extLst>
              </p:cNvPr>
              <p:cNvSpPr>
                <a:spLocks/>
              </p:cNvSpPr>
              <p:nvPr/>
            </p:nvSpPr>
            <p:spPr bwMode="auto">
              <a:xfrm>
                <a:off x="388" y="1173"/>
                <a:ext cx="53" cy="26"/>
              </a:xfrm>
              <a:custGeom>
                <a:avLst/>
                <a:gdLst>
                  <a:gd name="T0" fmla="*/ 0 w 53"/>
                  <a:gd name="T1" fmla="*/ 21 h 26"/>
                  <a:gd name="T2" fmla="*/ 10 w 53"/>
                  <a:gd name="T3" fmla="*/ 26 h 26"/>
                  <a:gd name="T4" fmla="*/ 53 w 53"/>
                  <a:gd name="T5" fmla="*/ 5 h 26"/>
                  <a:gd name="T6" fmla="*/ 43 w 53"/>
                  <a:gd name="T7" fmla="*/ 0 h 26"/>
                  <a:gd name="T8" fmla="*/ 0 w 53"/>
                  <a:gd name="T9" fmla="*/ 21 h 26"/>
                </a:gdLst>
                <a:ahLst/>
                <a:cxnLst>
                  <a:cxn ang="0">
                    <a:pos x="T0" y="T1"/>
                  </a:cxn>
                  <a:cxn ang="0">
                    <a:pos x="T2" y="T3"/>
                  </a:cxn>
                  <a:cxn ang="0">
                    <a:pos x="T4" y="T5"/>
                  </a:cxn>
                  <a:cxn ang="0">
                    <a:pos x="T6" y="T7"/>
                  </a:cxn>
                  <a:cxn ang="0">
                    <a:pos x="T8" y="T9"/>
                  </a:cxn>
                </a:cxnLst>
                <a:rect l="0" t="0" r="r" b="b"/>
                <a:pathLst>
                  <a:path w="53" h="26">
                    <a:moveTo>
                      <a:pt x="0" y="21"/>
                    </a:moveTo>
                    <a:lnTo>
                      <a:pt x="10" y="26"/>
                    </a:lnTo>
                    <a:lnTo>
                      <a:pt x="53" y="5"/>
                    </a:lnTo>
                    <a:lnTo>
                      <a:pt x="43" y="0"/>
                    </a:lnTo>
                    <a:lnTo>
                      <a:pt x="0"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12" name="Freeform 4122">
                <a:extLst>
                  <a:ext uri="{FF2B5EF4-FFF2-40B4-BE49-F238E27FC236}">
                    <a16:creationId xmlns:a16="http://schemas.microsoft.com/office/drawing/2014/main" id="{A10A95B4-BCAB-4D9B-9CC1-0A36D218ADD7}"/>
                  </a:ext>
                </a:extLst>
              </p:cNvPr>
              <p:cNvSpPr>
                <a:spLocks/>
              </p:cNvSpPr>
              <p:nvPr/>
            </p:nvSpPr>
            <p:spPr bwMode="auto">
              <a:xfrm>
                <a:off x="242" y="1249"/>
                <a:ext cx="48" cy="21"/>
              </a:xfrm>
              <a:custGeom>
                <a:avLst/>
                <a:gdLst>
                  <a:gd name="T0" fmla="*/ 48 w 48"/>
                  <a:gd name="T1" fmla="*/ 2 h 21"/>
                  <a:gd name="T2" fmla="*/ 39 w 48"/>
                  <a:gd name="T3" fmla="*/ 0 h 21"/>
                  <a:gd name="T4" fmla="*/ 0 w 48"/>
                  <a:gd name="T5" fmla="*/ 19 h 21"/>
                  <a:gd name="T6" fmla="*/ 10 w 48"/>
                  <a:gd name="T7" fmla="*/ 21 h 21"/>
                  <a:gd name="T8" fmla="*/ 48 w 48"/>
                  <a:gd name="T9" fmla="*/ 2 h 21"/>
                </a:gdLst>
                <a:ahLst/>
                <a:cxnLst>
                  <a:cxn ang="0">
                    <a:pos x="T0" y="T1"/>
                  </a:cxn>
                  <a:cxn ang="0">
                    <a:pos x="T2" y="T3"/>
                  </a:cxn>
                  <a:cxn ang="0">
                    <a:pos x="T4" y="T5"/>
                  </a:cxn>
                  <a:cxn ang="0">
                    <a:pos x="T6" y="T7"/>
                  </a:cxn>
                  <a:cxn ang="0">
                    <a:pos x="T8" y="T9"/>
                  </a:cxn>
                </a:cxnLst>
                <a:rect l="0" t="0" r="r" b="b"/>
                <a:pathLst>
                  <a:path w="48" h="21">
                    <a:moveTo>
                      <a:pt x="48" y="2"/>
                    </a:moveTo>
                    <a:lnTo>
                      <a:pt x="39" y="0"/>
                    </a:lnTo>
                    <a:lnTo>
                      <a:pt x="0" y="19"/>
                    </a:lnTo>
                    <a:lnTo>
                      <a:pt x="10" y="21"/>
                    </a:lnTo>
                    <a:lnTo>
                      <a:pt x="48" y="2"/>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13" name="Freeform 4123">
                <a:extLst>
                  <a:ext uri="{FF2B5EF4-FFF2-40B4-BE49-F238E27FC236}">
                    <a16:creationId xmlns:a16="http://schemas.microsoft.com/office/drawing/2014/main" id="{74795A92-4A63-4CAE-9DA9-BB157865D51A}"/>
                  </a:ext>
                </a:extLst>
              </p:cNvPr>
              <p:cNvSpPr>
                <a:spLocks/>
              </p:cNvSpPr>
              <p:nvPr/>
            </p:nvSpPr>
            <p:spPr bwMode="auto">
              <a:xfrm>
                <a:off x="479" y="1144"/>
                <a:ext cx="19" cy="7"/>
              </a:xfrm>
              <a:custGeom>
                <a:avLst/>
                <a:gdLst>
                  <a:gd name="T0" fmla="*/ 10 w 19"/>
                  <a:gd name="T1" fmla="*/ 7 h 7"/>
                  <a:gd name="T2" fmla="*/ 19 w 19"/>
                  <a:gd name="T3" fmla="*/ 5 h 7"/>
                  <a:gd name="T4" fmla="*/ 10 w 19"/>
                  <a:gd name="T5" fmla="*/ 0 h 7"/>
                  <a:gd name="T6" fmla="*/ 0 w 19"/>
                  <a:gd name="T7" fmla="*/ 5 h 7"/>
                  <a:gd name="T8" fmla="*/ 10 w 19"/>
                  <a:gd name="T9" fmla="*/ 7 h 7"/>
                </a:gdLst>
                <a:ahLst/>
                <a:cxnLst>
                  <a:cxn ang="0">
                    <a:pos x="T0" y="T1"/>
                  </a:cxn>
                  <a:cxn ang="0">
                    <a:pos x="T2" y="T3"/>
                  </a:cxn>
                  <a:cxn ang="0">
                    <a:pos x="T4" y="T5"/>
                  </a:cxn>
                  <a:cxn ang="0">
                    <a:pos x="T6" y="T7"/>
                  </a:cxn>
                  <a:cxn ang="0">
                    <a:pos x="T8" y="T9"/>
                  </a:cxn>
                </a:cxnLst>
                <a:rect l="0" t="0" r="r" b="b"/>
                <a:pathLst>
                  <a:path w="19" h="7">
                    <a:moveTo>
                      <a:pt x="10" y="7"/>
                    </a:moveTo>
                    <a:lnTo>
                      <a:pt x="19" y="5"/>
                    </a:lnTo>
                    <a:lnTo>
                      <a:pt x="10" y="0"/>
                    </a:lnTo>
                    <a:lnTo>
                      <a:pt x="0" y="5"/>
                    </a:lnTo>
                    <a:lnTo>
                      <a:pt x="10" y="7"/>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14" name="Freeform 4124">
                <a:extLst>
                  <a:ext uri="{FF2B5EF4-FFF2-40B4-BE49-F238E27FC236}">
                    <a16:creationId xmlns:a16="http://schemas.microsoft.com/office/drawing/2014/main" id="{31D33571-6947-459E-BA4E-E234EF6ED503}"/>
                  </a:ext>
                </a:extLst>
              </p:cNvPr>
              <p:cNvSpPr>
                <a:spLocks/>
              </p:cNvSpPr>
              <p:nvPr/>
            </p:nvSpPr>
            <p:spPr bwMode="auto">
              <a:xfrm>
                <a:off x="431" y="1168"/>
                <a:ext cx="19" cy="10"/>
              </a:xfrm>
              <a:custGeom>
                <a:avLst/>
                <a:gdLst>
                  <a:gd name="T0" fmla="*/ 0 w 19"/>
                  <a:gd name="T1" fmla="*/ 5 h 10"/>
                  <a:gd name="T2" fmla="*/ 10 w 19"/>
                  <a:gd name="T3" fmla="*/ 10 h 10"/>
                  <a:gd name="T4" fmla="*/ 19 w 19"/>
                  <a:gd name="T5" fmla="*/ 5 h 10"/>
                  <a:gd name="T6" fmla="*/ 10 w 19"/>
                  <a:gd name="T7" fmla="*/ 0 h 10"/>
                  <a:gd name="T8" fmla="*/ 0 w 19"/>
                  <a:gd name="T9" fmla="*/ 5 h 10"/>
                </a:gdLst>
                <a:ahLst/>
                <a:cxnLst>
                  <a:cxn ang="0">
                    <a:pos x="T0" y="T1"/>
                  </a:cxn>
                  <a:cxn ang="0">
                    <a:pos x="T2" y="T3"/>
                  </a:cxn>
                  <a:cxn ang="0">
                    <a:pos x="T4" y="T5"/>
                  </a:cxn>
                  <a:cxn ang="0">
                    <a:pos x="T6" y="T7"/>
                  </a:cxn>
                  <a:cxn ang="0">
                    <a:pos x="T8" y="T9"/>
                  </a:cxn>
                </a:cxnLst>
                <a:rect l="0" t="0" r="r" b="b"/>
                <a:pathLst>
                  <a:path w="19" h="10">
                    <a:moveTo>
                      <a:pt x="0" y="5"/>
                    </a:moveTo>
                    <a:lnTo>
                      <a:pt x="10" y="10"/>
                    </a:lnTo>
                    <a:lnTo>
                      <a:pt x="19" y="5"/>
                    </a:lnTo>
                    <a:lnTo>
                      <a:pt x="10" y="0"/>
                    </a:lnTo>
                    <a:lnTo>
                      <a:pt x="0"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15" name="Freeform 4125">
                <a:extLst>
                  <a:ext uri="{FF2B5EF4-FFF2-40B4-BE49-F238E27FC236}">
                    <a16:creationId xmlns:a16="http://schemas.microsoft.com/office/drawing/2014/main" id="{D8217C87-C405-4A28-8004-B4D319B2786B}"/>
                  </a:ext>
                </a:extLst>
              </p:cNvPr>
              <p:cNvSpPr>
                <a:spLocks/>
              </p:cNvSpPr>
              <p:nvPr/>
            </p:nvSpPr>
            <p:spPr bwMode="auto">
              <a:xfrm>
                <a:off x="431" y="1168"/>
                <a:ext cx="19" cy="10"/>
              </a:xfrm>
              <a:custGeom>
                <a:avLst/>
                <a:gdLst>
                  <a:gd name="T0" fmla="*/ 0 w 19"/>
                  <a:gd name="T1" fmla="*/ 5 h 10"/>
                  <a:gd name="T2" fmla="*/ 10 w 19"/>
                  <a:gd name="T3" fmla="*/ 10 h 10"/>
                  <a:gd name="T4" fmla="*/ 19 w 19"/>
                  <a:gd name="T5" fmla="*/ 5 h 10"/>
                  <a:gd name="T6" fmla="*/ 10 w 19"/>
                  <a:gd name="T7" fmla="*/ 0 h 10"/>
                  <a:gd name="T8" fmla="*/ 0 w 19"/>
                  <a:gd name="T9" fmla="*/ 5 h 10"/>
                </a:gdLst>
                <a:ahLst/>
                <a:cxnLst>
                  <a:cxn ang="0">
                    <a:pos x="T0" y="T1"/>
                  </a:cxn>
                  <a:cxn ang="0">
                    <a:pos x="T2" y="T3"/>
                  </a:cxn>
                  <a:cxn ang="0">
                    <a:pos x="T4" y="T5"/>
                  </a:cxn>
                  <a:cxn ang="0">
                    <a:pos x="T6" y="T7"/>
                  </a:cxn>
                  <a:cxn ang="0">
                    <a:pos x="T8" y="T9"/>
                  </a:cxn>
                </a:cxnLst>
                <a:rect l="0" t="0" r="r" b="b"/>
                <a:pathLst>
                  <a:path w="19" h="10">
                    <a:moveTo>
                      <a:pt x="0" y="5"/>
                    </a:moveTo>
                    <a:lnTo>
                      <a:pt x="10" y="10"/>
                    </a:lnTo>
                    <a:lnTo>
                      <a:pt x="19" y="5"/>
                    </a:lnTo>
                    <a:lnTo>
                      <a:pt x="10" y="0"/>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16" name="Freeform 4126">
                <a:extLst>
                  <a:ext uri="{FF2B5EF4-FFF2-40B4-BE49-F238E27FC236}">
                    <a16:creationId xmlns:a16="http://schemas.microsoft.com/office/drawing/2014/main" id="{77B5847C-0360-491E-BF4B-624A9699741E}"/>
                  </a:ext>
                </a:extLst>
              </p:cNvPr>
              <p:cNvSpPr>
                <a:spLocks/>
              </p:cNvSpPr>
              <p:nvPr/>
            </p:nvSpPr>
            <p:spPr bwMode="auto">
              <a:xfrm>
                <a:off x="579" y="1094"/>
                <a:ext cx="17" cy="10"/>
              </a:xfrm>
              <a:custGeom>
                <a:avLst/>
                <a:gdLst>
                  <a:gd name="T0" fmla="*/ 10 w 17"/>
                  <a:gd name="T1" fmla="*/ 10 h 10"/>
                  <a:gd name="T2" fmla="*/ 17 w 17"/>
                  <a:gd name="T3" fmla="*/ 5 h 10"/>
                  <a:gd name="T4" fmla="*/ 10 w 17"/>
                  <a:gd name="T5" fmla="*/ 0 h 10"/>
                  <a:gd name="T6" fmla="*/ 0 w 17"/>
                  <a:gd name="T7" fmla="*/ 5 h 10"/>
                  <a:gd name="T8" fmla="*/ 10 w 17"/>
                  <a:gd name="T9" fmla="*/ 10 h 10"/>
                </a:gdLst>
                <a:ahLst/>
                <a:cxnLst>
                  <a:cxn ang="0">
                    <a:pos x="T0" y="T1"/>
                  </a:cxn>
                  <a:cxn ang="0">
                    <a:pos x="T2" y="T3"/>
                  </a:cxn>
                  <a:cxn ang="0">
                    <a:pos x="T4" y="T5"/>
                  </a:cxn>
                  <a:cxn ang="0">
                    <a:pos x="T6" y="T7"/>
                  </a:cxn>
                  <a:cxn ang="0">
                    <a:pos x="T8" y="T9"/>
                  </a:cxn>
                </a:cxnLst>
                <a:rect l="0" t="0" r="r" b="b"/>
                <a:pathLst>
                  <a:path w="17" h="10">
                    <a:moveTo>
                      <a:pt x="10" y="10"/>
                    </a:moveTo>
                    <a:lnTo>
                      <a:pt x="17" y="5"/>
                    </a:lnTo>
                    <a:lnTo>
                      <a:pt x="10" y="0"/>
                    </a:lnTo>
                    <a:lnTo>
                      <a:pt x="0" y="5"/>
                    </a:lnTo>
                    <a:lnTo>
                      <a:pt x="10" y="1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17" name="Freeform 4127">
                <a:extLst>
                  <a:ext uri="{FF2B5EF4-FFF2-40B4-BE49-F238E27FC236}">
                    <a16:creationId xmlns:a16="http://schemas.microsoft.com/office/drawing/2014/main" id="{F7B8849F-CA91-4301-843E-68ECD929C20D}"/>
                  </a:ext>
                </a:extLst>
              </p:cNvPr>
              <p:cNvSpPr>
                <a:spLocks/>
              </p:cNvSpPr>
              <p:nvPr/>
            </p:nvSpPr>
            <p:spPr bwMode="auto">
              <a:xfrm>
                <a:off x="532" y="1118"/>
                <a:ext cx="16" cy="10"/>
              </a:xfrm>
              <a:custGeom>
                <a:avLst/>
                <a:gdLst>
                  <a:gd name="T0" fmla="*/ 0 w 16"/>
                  <a:gd name="T1" fmla="*/ 5 h 10"/>
                  <a:gd name="T2" fmla="*/ 9 w 16"/>
                  <a:gd name="T3" fmla="*/ 10 h 10"/>
                  <a:gd name="T4" fmla="*/ 16 w 16"/>
                  <a:gd name="T5" fmla="*/ 5 h 10"/>
                  <a:gd name="T6" fmla="*/ 9 w 16"/>
                  <a:gd name="T7" fmla="*/ 0 h 10"/>
                  <a:gd name="T8" fmla="*/ 0 w 16"/>
                  <a:gd name="T9" fmla="*/ 5 h 10"/>
                </a:gdLst>
                <a:ahLst/>
                <a:cxnLst>
                  <a:cxn ang="0">
                    <a:pos x="T0" y="T1"/>
                  </a:cxn>
                  <a:cxn ang="0">
                    <a:pos x="T2" y="T3"/>
                  </a:cxn>
                  <a:cxn ang="0">
                    <a:pos x="T4" y="T5"/>
                  </a:cxn>
                  <a:cxn ang="0">
                    <a:pos x="T6" y="T7"/>
                  </a:cxn>
                  <a:cxn ang="0">
                    <a:pos x="T8" y="T9"/>
                  </a:cxn>
                </a:cxnLst>
                <a:rect l="0" t="0" r="r" b="b"/>
                <a:pathLst>
                  <a:path w="16" h="10">
                    <a:moveTo>
                      <a:pt x="0" y="5"/>
                    </a:moveTo>
                    <a:lnTo>
                      <a:pt x="9" y="10"/>
                    </a:lnTo>
                    <a:lnTo>
                      <a:pt x="16" y="5"/>
                    </a:lnTo>
                    <a:lnTo>
                      <a:pt x="9" y="0"/>
                    </a:lnTo>
                    <a:lnTo>
                      <a:pt x="0"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18" name="Freeform 4128">
                <a:extLst>
                  <a:ext uri="{FF2B5EF4-FFF2-40B4-BE49-F238E27FC236}">
                    <a16:creationId xmlns:a16="http://schemas.microsoft.com/office/drawing/2014/main" id="{B4AFE385-CB86-4725-ABF2-49A9EC02B2E1}"/>
                  </a:ext>
                </a:extLst>
              </p:cNvPr>
              <p:cNvSpPr>
                <a:spLocks/>
              </p:cNvSpPr>
              <p:nvPr/>
            </p:nvSpPr>
            <p:spPr bwMode="auto">
              <a:xfrm>
                <a:off x="281" y="1244"/>
                <a:ext cx="16" cy="7"/>
              </a:xfrm>
              <a:custGeom>
                <a:avLst/>
                <a:gdLst>
                  <a:gd name="T0" fmla="*/ 9 w 16"/>
                  <a:gd name="T1" fmla="*/ 0 h 7"/>
                  <a:gd name="T2" fmla="*/ 0 w 16"/>
                  <a:gd name="T3" fmla="*/ 5 h 7"/>
                  <a:gd name="T4" fmla="*/ 9 w 16"/>
                  <a:gd name="T5" fmla="*/ 7 h 7"/>
                  <a:gd name="T6" fmla="*/ 16 w 16"/>
                  <a:gd name="T7" fmla="*/ 5 h 7"/>
                  <a:gd name="T8" fmla="*/ 9 w 16"/>
                  <a:gd name="T9" fmla="*/ 0 h 7"/>
                </a:gdLst>
                <a:ahLst/>
                <a:cxnLst>
                  <a:cxn ang="0">
                    <a:pos x="T0" y="T1"/>
                  </a:cxn>
                  <a:cxn ang="0">
                    <a:pos x="T2" y="T3"/>
                  </a:cxn>
                  <a:cxn ang="0">
                    <a:pos x="T4" y="T5"/>
                  </a:cxn>
                  <a:cxn ang="0">
                    <a:pos x="T6" y="T7"/>
                  </a:cxn>
                  <a:cxn ang="0">
                    <a:pos x="T8" y="T9"/>
                  </a:cxn>
                </a:cxnLst>
                <a:rect l="0" t="0" r="r" b="b"/>
                <a:pathLst>
                  <a:path w="16" h="7">
                    <a:moveTo>
                      <a:pt x="9" y="0"/>
                    </a:moveTo>
                    <a:lnTo>
                      <a:pt x="0" y="5"/>
                    </a:lnTo>
                    <a:lnTo>
                      <a:pt x="9" y="7"/>
                    </a:lnTo>
                    <a:lnTo>
                      <a:pt x="16" y="5"/>
                    </a:lnTo>
                    <a:lnTo>
                      <a:pt x="9"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19" name="Freeform 4129">
                <a:extLst>
                  <a:ext uri="{FF2B5EF4-FFF2-40B4-BE49-F238E27FC236}">
                    <a16:creationId xmlns:a16="http://schemas.microsoft.com/office/drawing/2014/main" id="{9D950E1B-17B8-4749-9555-BFBB929DD3C1}"/>
                  </a:ext>
                </a:extLst>
              </p:cNvPr>
              <p:cNvSpPr>
                <a:spLocks/>
              </p:cNvSpPr>
              <p:nvPr/>
            </p:nvSpPr>
            <p:spPr bwMode="auto">
              <a:xfrm>
                <a:off x="281" y="1244"/>
                <a:ext cx="16" cy="7"/>
              </a:xfrm>
              <a:custGeom>
                <a:avLst/>
                <a:gdLst>
                  <a:gd name="T0" fmla="*/ 9 w 16"/>
                  <a:gd name="T1" fmla="*/ 0 h 7"/>
                  <a:gd name="T2" fmla="*/ 0 w 16"/>
                  <a:gd name="T3" fmla="*/ 5 h 7"/>
                  <a:gd name="T4" fmla="*/ 9 w 16"/>
                  <a:gd name="T5" fmla="*/ 7 h 7"/>
                  <a:gd name="T6" fmla="*/ 16 w 16"/>
                  <a:gd name="T7" fmla="*/ 5 h 7"/>
                  <a:gd name="T8" fmla="*/ 9 w 16"/>
                  <a:gd name="T9" fmla="*/ 0 h 7"/>
                </a:gdLst>
                <a:ahLst/>
                <a:cxnLst>
                  <a:cxn ang="0">
                    <a:pos x="T0" y="T1"/>
                  </a:cxn>
                  <a:cxn ang="0">
                    <a:pos x="T2" y="T3"/>
                  </a:cxn>
                  <a:cxn ang="0">
                    <a:pos x="T4" y="T5"/>
                  </a:cxn>
                  <a:cxn ang="0">
                    <a:pos x="T6" y="T7"/>
                  </a:cxn>
                  <a:cxn ang="0">
                    <a:pos x="T8" y="T9"/>
                  </a:cxn>
                </a:cxnLst>
                <a:rect l="0" t="0" r="r" b="b"/>
                <a:pathLst>
                  <a:path w="16" h="7">
                    <a:moveTo>
                      <a:pt x="9" y="0"/>
                    </a:moveTo>
                    <a:lnTo>
                      <a:pt x="0" y="5"/>
                    </a:lnTo>
                    <a:lnTo>
                      <a:pt x="9" y="7"/>
                    </a:lnTo>
                    <a:lnTo>
                      <a:pt x="16" y="5"/>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20" name="Freeform 4130">
                <a:extLst>
                  <a:ext uri="{FF2B5EF4-FFF2-40B4-BE49-F238E27FC236}">
                    <a16:creationId xmlns:a16="http://schemas.microsoft.com/office/drawing/2014/main" id="{E99E2A37-0BF0-4158-8692-47B5F3C3961C}"/>
                  </a:ext>
                </a:extLst>
              </p:cNvPr>
              <p:cNvSpPr>
                <a:spLocks/>
              </p:cNvSpPr>
              <p:nvPr/>
            </p:nvSpPr>
            <p:spPr bwMode="auto">
              <a:xfrm>
                <a:off x="233" y="1268"/>
                <a:ext cx="19" cy="7"/>
              </a:xfrm>
              <a:custGeom>
                <a:avLst/>
                <a:gdLst>
                  <a:gd name="T0" fmla="*/ 9 w 19"/>
                  <a:gd name="T1" fmla="*/ 0 h 7"/>
                  <a:gd name="T2" fmla="*/ 0 w 19"/>
                  <a:gd name="T3" fmla="*/ 2 h 7"/>
                  <a:gd name="T4" fmla="*/ 9 w 19"/>
                  <a:gd name="T5" fmla="*/ 7 h 7"/>
                  <a:gd name="T6" fmla="*/ 19 w 19"/>
                  <a:gd name="T7" fmla="*/ 2 h 7"/>
                  <a:gd name="T8" fmla="*/ 9 w 19"/>
                  <a:gd name="T9" fmla="*/ 0 h 7"/>
                </a:gdLst>
                <a:ahLst/>
                <a:cxnLst>
                  <a:cxn ang="0">
                    <a:pos x="T0" y="T1"/>
                  </a:cxn>
                  <a:cxn ang="0">
                    <a:pos x="T2" y="T3"/>
                  </a:cxn>
                  <a:cxn ang="0">
                    <a:pos x="T4" y="T5"/>
                  </a:cxn>
                  <a:cxn ang="0">
                    <a:pos x="T6" y="T7"/>
                  </a:cxn>
                  <a:cxn ang="0">
                    <a:pos x="T8" y="T9"/>
                  </a:cxn>
                </a:cxnLst>
                <a:rect l="0" t="0" r="r" b="b"/>
                <a:pathLst>
                  <a:path w="19" h="7">
                    <a:moveTo>
                      <a:pt x="9" y="0"/>
                    </a:moveTo>
                    <a:lnTo>
                      <a:pt x="0" y="2"/>
                    </a:lnTo>
                    <a:lnTo>
                      <a:pt x="9" y="7"/>
                    </a:lnTo>
                    <a:lnTo>
                      <a:pt x="19" y="2"/>
                    </a:lnTo>
                    <a:lnTo>
                      <a:pt x="9"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21" name="Freeform 4131">
                <a:extLst>
                  <a:ext uri="{FF2B5EF4-FFF2-40B4-BE49-F238E27FC236}">
                    <a16:creationId xmlns:a16="http://schemas.microsoft.com/office/drawing/2014/main" id="{6219823D-667D-497B-A5D4-E41587A96FE0}"/>
                  </a:ext>
                </a:extLst>
              </p:cNvPr>
              <p:cNvSpPr>
                <a:spLocks/>
              </p:cNvSpPr>
              <p:nvPr/>
            </p:nvSpPr>
            <p:spPr bwMode="auto">
              <a:xfrm>
                <a:off x="381" y="1194"/>
                <a:ext cx="17" cy="7"/>
              </a:xfrm>
              <a:custGeom>
                <a:avLst/>
                <a:gdLst>
                  <a:gd name="T0" fmla="*/ 7 w 17"/>
                  <a:gd name="T1" fmla="*/ 7 h 7"/>
                  <a:gd name="T2" fmla="*/ 17 w 17"/>
                  <a:gd name="T3" fmla="*/ 5 h 7"/>
                  <a:gd name="T4" fmla="*/ 7 w 17"/>
                  <a:gd name="T5" fmla="*/ 0 h 7"/>
                  <a:gd name="T6" fmla="*/ 0 w 17"/>
                  <a:gd name="T7" fmla="*/ 5 h 7"/>
                  <a:gd name="T8" fmla="*/ 7 w 17"/>
                  <a:gd name="T9" fmla="*/ 7 h 7"/>
                </a:gdLst>
                <a:ahLst/>
                <a:cxnLst>
                  <a:cxn ang="0">
                    <a:pos x="T0" y="T1"/>
                  </a:cxn>
                  <a:cxn ang="0">
                    <a:pos x="T2" y="T3"/>
                  </a:cxn>
                  <a:cxn ang="0">
                    <a:pos x="T4" y="T5"/>
                  </a:cxn>
                  <a:cxn ang="0">
                    <a:pos x="T6" y="T7"/>
                  </a:cxn>
                  <a:cxn ang="0">
                    <a:pos x="T8" y="T9"/>
                  </a:cxn>
                </a:cxnLst>
                <a:rect l="0" t="0" r="r" b="b"/>
                <a:pathLst>
                  <a:path w="17" h="7">
                    <a:moveTo>
                      <a:pt x="7" y="7"/>
                    </a:moveTo>
                    <a:lnTo>
                      <a:pt x="17" y="5"/>
                    </a:lnTo>
                    <a:lnTo>
                      <a:pt x="7" y="0"/>
                    </a:lnTo>
                    <a:lnTo>
                      <a:pt x="0" y="5"/>
                    </a:lnTo>
                    <a:lnTo>
                      <a:pt x="7" y="7"/>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22" name="Freeform 4132">
                <a:extLst>
                  <a:ext uri="{FF2B5EF4-FFF2-40B4-BE49-F238E27FC236}">
                    <a16:creationId xmlns:a16="http://schemas.microsoft.com/office/drawing/2014/main" id="{A577D8ED-4B98-43B4-A259-859DAD704AD2}"/>
                  </a:ext>
                </a:extLst>
              </p:cNvPr>
              <p:cNvSpPr>
                <a:spLocks/>
              </p:cNvSpPr>
              <p:nvPr/>
            </p:nvSpPr>
            <p:spPr bwMode="auto">
              <a:xfrm>
                <a:off x="381" y="1194"/>
                <a:ext cx="17" cy="7"/>
              </a:xfrm>
              <a:custGeom>
                <a:avLst/>
                <a:gdLst>
                  <a:gd name="T0" fmla="*/ 7 w 17"/>
                  <a:gd name="T1" fmla="*/ 7 h 7"/>
                  <a:gd name="T2" fmla="*/ 17 w 17"/>
                  <a:gd name="T3" fmla="*/ 5 h 7"/>
                  <a:gd name="T4" fmla="*/ 7 w 17"/>
                  <a:gd name="T5" fmla="*/ 0 h 7"/>
                  <a:gd name="T6" fmla="*/ 0 w 17"/>
                  <a:gd name="T7" fmla="*/ 5 h 7"/>
                  <a:gd name="T8" fmla="*/ 7 w 17"/>
                  <a:gd name="T9" fmla="*/ 7 h 7"/>
                </a:gdLst>
                <a:ahLst/>
                <a:cxnLst>
                  <a:cxn ang="0">
                    <a:pos x="T0" y="T1"/>
                  </a:cxn>
                  <a:cxn ang="0">
                    <a:pos x="T2" y="T3"/>
                  </a:cxn>
                  <a:cxn ang="0">
                    <a:pos x="T4" y="T5"/>
                  </a:cxn>
                  <a:cxn ang="0">
                    <a:pos x="T6" y="T7"/>
                  </a:cxn>
                  <a:cxn ang="0">
                    <a:pos x="T8" y="T9"/>
                  </a:cxn>
                </a:cxnLst>
                <a:rect l="0" t="0" r="r" b="b"/>
                <a:pathLst>
                  <a:path w="17" h="7">
                    <a:moveTo>
                      <a:pt x="7" y="7"/>
                    </a:moveTo>
                    <a:lnTo>
                      <a:pt x="17" y="5"/>
                    </a:lnTo>
                    <a:lnTo>
                      <a:pt x="7" y="0"/>
                    </a:lnTo>
                    <a:lnTo>
                      <a:pt x="0" y="5"/>
                    </a:lnTo>
                    <a:lnTo>
                      <a:pt x="7"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23" name="Freeform 4133">
                <a:extLst>
                  <a:ext uri="{FF2B5EF4-FFF2-40B4-BE49-F238E27FC236}">
                    <a16:creationId xmlns:a16="http://schemas.microsoft.com/office/drawing/2014/main" id="{31824F64-E82F-4533-ABA6-D63077B13A5C}"/>
                  </a:ext>
                </a:extLst>
              </p:cNvPr>
              <p:cNvSpPr>
                <a:spLocks/>
              </p:cNvSpPr>
              <p:nvPr/>
            </p:nvSpPr>
            <p:spPr bwMode="auto">
              <a:xfrm>
                <a:off x="333" y="1218"/>
                <a:ext cx="17" cy="7"/>
              </a:xfrm>
              <a:custGeom>
                <a:avLst/>
                <a:gdLst>
                  <a:gd name="T0" fmla="*/ 10 w 17"/>
                  <a:gd name="T1" fmla="*/ 0 h 7"/>
                  <a:gd name="T2" fmla="*/ 0 w 17"/>
                  <a:gd name="T3" fmla="*/ 2 h 7"/>
                  <a:gd name="T4" fmla="*/ 10 w 17"/>
                  <a:gd name="T5" fmla="*/ 7 h 7"/>
                  <a:gd name="T6" fmla="*/ 17 w 17"/>
                  <a:gd name="T7" fmla="*/ 2 h 7"/>
                  <a:gd name="T8" fmla="*/ 10 w 17"/>
                  <a:gd name="T9" fmla="*/ 0 h 7"/>
                </a:gdLst>
                <a:ahLst/>
                <a:cxnLst>
                  <a:cxn ang="0">
                    <a:pos x="T0" y="T1"/>
                  </a:cxn>
                  <a:cxn ang="0">
                    <a:pos x="T2" y="T3"/>
                  </a:cxn>
                  <a:cxn ang="0">
                    <a:pos x="T4" y="T5"/>
                  </a:cxn>
                  <a:cxn ang="0">
                    <a:pos x="T6" y="T7"/>
                  </a:cxn>
                  <a:cxn ang="0">
                    <a:pos x="T8" y="T9"/>
                  </a:cxn>
                </a:cxnLst>
                <a:rect l="0" t="0" r="r" b="b"/>
                <a:pathLst>
                  <a:path w="17" h="7">
                    <a:moveTo>
                      <a:pt x="10" y="0"/>
                    </a:moveTo>
                    <a:lnTo>
                      <a:pt x="0" y="2"/>
                    </a:lnTo>
                    <a:lnTo>
                      <a:pt x="10" y="7"/>
                    </a:lnTo>
                    <a:lnTo>
                      <a:pt x="17" y="2"/>
                    </a:lnTo>
                    <a:lnTo>
                      <a:pt x="10"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24" name="Freeform 4134">
                <a:extLst>
                  <a:ext uri="{FF2B5EF4-FFF2-40B4-BE49-F238E27FC236}">
                    <a16:creationId xmlns:a16="http://schemas.microsoft.com/office/drawing/2014/main" id="{4602C265-0CAD-4FEC-A135-35E8AF002512}"/>
                  </a:ext>
                </a:extLst>
              </p:cNvPr>
              <p:cNvSpPr>
                <a:spLocks/>
              </p:cNvSpPr>
              <p:nvPr/>
            </p:nvSpPr>
            <p:spPr bwMode="auto">
              <a:xfrm>
                <a:off x="333" y="1218"/>
                <a:ext cx="17" cy="7"/>
              </a:xfrm>
              <a:custGeom>
                <a:avLst/>
                <a:gdLst>
                  <a:gd name="T0" fmla="*/ 10 w 17"/>
                  <a:gd name="T1" fmla="*/ 0 h 7"/>
                  <a:gd name="T2" fmla="*/ 0 w 17"/>
                  <a:gd name="T3" fmla="*/ 2 h 7"/>
                  <a:gd name="T4" fmla="*/ 10 w 17"/>
                  <a:gd name="T5" fmla="*/ 7 h 7"/>
                  <a:gd name="T6" fmla="*/ 17 w 17"/>
                  <a:gd name="T7" fmla="*/ 2 h 7"/>
                  <a:gd name="T8" fmla="*/ 10 w 17"/>
                  <a:gd name="T9" fmla="*/ 0 h 7"/>
                </a:gdLst>
                <a:ahLst/>
                <a:cxnLst>
                  <a:cxn ang="0">
                    <a:pos x="T0" y="T1"/>
                  </a:cxn>
                  <a:cxn ang="0">
                    <a:pos x="T2" y="T3"/>
                  </a:cxn>
                  <a:cxn ang="0">
                    <a:pos x="T4" y="T5"/>
                  </a:cxn>
                  <a:cxn ang="0">
                    <a:pos x="T6" y="T7"/>
                  </a:cxn>
                  <a:cxn ang="0">
                    <a:pos x="T8" y="T9"/>
                  </a:cxn>
                </a:cxnLst>
                <a:rect l="0" t="0" r="r" b="b"/>
                <a:pathLst>
                  <a:path w="17" h="7">
                    <a:moveTo>
                      <a:pt x="10" y="0"/>
                    </a:moveTo>
                    <a:lnTo>
                      <a:pt x="0" y="2"/>
                    </a:lnTo>
                    <a:lnTo>
                      <a:pt x="10" y="7"/>
                    </a:lnTo>
                    <a:lnTo>
                      <a:pt x="17" y="2"/>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25" name="Freeform 4135">
                <a:extLst>
                  <a:ext uri="{FF2B5EF4-FFF2-40B4-BE49-F238E27FC236}">
                    <a16:creationId xmlns:a16="http://schemas.microsoft.com/office/drawing/2014/main" id="{C1D6A3AE-DD84-4F45-9453-29B3447026F9}"/>
                  </a:ext>
                </a:extLst>
              </p:cNvPr>
              <p:cNvSpPr>
                <a:spLocks/>
              </p:cNvSpPr>
              <p:nvPr/>
            </p:nvSpPr>
            <p:spPr bwMode="auto">
              <a:xfrm>
                <a:off x="436" y="1197"/>
                <a:ext cx="50" cy="26"/>
              </a:xfrm>
              <a:custGeom>
                <a:avLst/>
                <a:gdLst>
                  <a:gd name="T0" fmla="*/ 0 w 50"/>
                  <a:gd name="T1" fmla="*/ 21 h 26"/>
                  <a:gd name="T2" fmla="*/ 7 w 50"/>
                  <a:gd name="T3" fmla="*/ 26 h 26"/>
                  <a:gd name="T4" fmla="*/ 50 w 50"/>
                  <a:gd name="T5" fmla="*/ 4 h 26"/>
                  <a:gd name="T6" fmla="*/ 43 w 50"/>
                  <a:gd name="T7" fmla="*/ 0 h 26"/>
                  <a:gd name="T8" fmla="*/ 0 w 50"/>
                  <a:gd name="T9" fmla="*/ 21 h 26"/>
                </a:gdLst>
                <a:ahLst/>
                <a:cxnLst>
                  <a:cxn ang="0">
                    <a:pos x="T0" y="T1"/>
                  </a:cxn>
                  <a:cxn ang="0">
                    <a:pos x="T2" y="T3"/>
                  </a:cxn>
                  <a:cxn ang="0">
                    <a:pos x="T4" y="T5"/>
                  </a:cxn>
                  <a:cxn ang="0">
                    <a:pos x="T6" y="T7"/>
                  </a:cxn>
                  <a:cxn ang="0">
                    <a:pos x="T8" y="T9"/>
                  </a:cxn>
                </a:cxnLst>
                <a:rect l="0" t="0" r="r" b="b"/>
                <a:pathLst>
                  <a:path w="50" h="26">
                    <a:moveTo>
                      <a:pt x="0" y="21"/>
                    </a:moveTo>
                    <a:lnTo>
                      <a:pt x="7" y="26"/>
                    </a:lnTo>
                    <a:lnTo>
                      <a:pt x="50" y="4"/>
                    </a:lnTo>
                    <a:lnTo>
                      <a:pt x="43" y="0"/>
                    </a:lnTo>
                    <a:lnTo>
                      <a:pt x="0" y="21"/>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26" name="Freeform 4136">
                <a:extLst>
                  <a:ext uri="{FF2B5EF4-FFF2-40B4-BE49-F238E27FC236}">
                    <a16:creationId xmlns:a16="http://schemas.microsoft.com/office/drawing/2014/main" id="{D63F857A-8015-43A4-94CD-8D41D06C508C}"/>
                  </a:ext>
                </a:extLst>
              </p:cNvPr>
              <p:cNvSpPr>
                <a:spLocks/>
              </p:cNvSpPr>
              <p:nvPr/>
            </p:nvSpPr>
            <p:spPr bwMode="auto">
              <a:xfrm>
                <a:off x="436" y="1197"/>
                <a:ext cx="50" cy="26"/>
              </a:xfrm>
              <a:custGeom>
                <a:avLst/>
                <a:gdLst>
                  <a:gd name="T0" fmla="*/ 0 w 50"/>
                  <a:gd name="T1" fmla="*/ 21 h 26"/>
                  <a:gd name="T2" fmla="*/ 7 w 50"/>
                  <a:gd name="T3" fmla="*/ 26 h 26"/>
                  <a:gd name="T4" fmla="*/ 50 w 50"/>
                  <a:gd name="T5" fmla="*/ 4 h 26"/>
                  <a:gd name="T6" fmla="*/ 43 w 50"/>
                  <a:gd name="T7" fmla="*/ 0 h 26"/>
                  <a:gd name="T8" fmla="*/ 0 w 50"/>
                  <a:gd name="T9" fmla="*/ 21 h 26"/>
                </a:gdLst>
                <a:ahLst/>
                <a:cxnLst>
                  <a:cxn ang="0">
                    <a:pos x="T0" y="T1"/>
                  </a:cxn>
                  <a:cxn ang="0">
                    <a:pos x="T2" y="T3"/>
                  </a:cxn>
                  <a:cxn ang="0">
                    <a:pos x="T4" y="T5"/>
                  </a:cxn>
                  <a:cxn ang="0">
                    <a:pos x="T6" y="T7"/>
                  </a:cxn>
                  <a:cxn ang="0">
                    <a:pos x="T8" y="T9"/>
                  </a:cxn>
                </a:cxnLst>
                <a:rect l="0" t="0" r="r" b="b"/>
                <a:pathLst>
                  <a:path w="50" h="26">
                    <a:moveTo>
                      <a:pt x="0" y="21"/>
                    </a:moveTo>
                    <a:lnTo>
                      <a:pt x="7" y="26"/>
                    </a:lnTo>
                    <a:lnTo>
                      <a:pt x="50" y="4"/>
                    </a:lnTo>
                    <a:lnTo>
                      <a:pt x="43" y="0"/>
                    </a:lnTo>
                    <a:lnTo>
                      <a:pt x="0"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27" name="Freeform 4137">
                <a:extLst>
                  <a:ext uri="{FF2B5EF4-FFF2-40B4-BE49-F238E27FC236}">
                    <a16:creationId xmlns:a16="http://schemas.microsoft.com/office/drawing/2014/main" id="{DDF93D27-13EA-4E29-A63B-28A2BEC5C1EA}"/>
                  </a:ext>
                </a:extLst>
              </p:cNvPr>
              <p:cNvSpPr>
                <a:spLocks/>
              </p:cNvSpPr>
              <p:nvPr/>
            </p:nvSpPr>
            <p:spPr bwMode="auto">
              <a:xfrm>
                <a:off x="214" y="1327"/>
                <a:ext cx="14" cy="10"/>
              </a:xfrm>
              <a:custGeom>
                <a:avLst/>
                <a:gdLst>
                  <a:gd name="T0" fmla="*/ 14 w 14"/>
                  <a:gd name="T1" fmla="*/ 5 h 10"/>
                  <a:gd name="T2" fmla="*/ 5 w 14"/>
                  <a:gd name="T3" fmla="*/ 0 h 10"/>
                  <a:gd name="T4" fmla="*/ 0 w 14"/>
                  <a:gd name="T5" fmla="*/ 3 h 10"/>
                  <a:gd name="T6" fmla="*/ 2 w 14"/>
                  <a:gd name="T7" fmla="*/ 10 h 10"/>
                  <a:gd name="T8" fmla="*/ 14 w 14"/>
                  <a:gd name="T9" fmla="*/ 5 h 10"/>
                </a:gdLst>
                <a:ahLst/>
                <a:cxnLst>
                  <a:cxn ang="0">
                    <a:pos x="T0" y="T1"/>
                  </a:cxn>
                  <a:cxn ang="0">
                    <a:pos x="T2" y="T3"/>
                  </a:cxn>
                  <a:cxn ang="0">
                    <a:pos x="T4" y="T5"/>
                  </a:cxn>
                  <a:cxn ang="0">
                    <a:pos x="T6" y="T7"/>
                  </a:cxn>
                  <a:cxn ang="0">
                    <a:pos x="T8" y="T9"/>
                  </a:cxn>
                </a:cxnLst>
                <a:rect l="0" t="0" r="r" b="b"/>
                <a:pathLst>
                  <a:path w="14" h="10">
                    <a:moveTo>
                      <a:pt x="14" y="5"/>
                    </a:moveTo>
                    <a:lnTo>
                      <a:pt x="5" y="0"/>
                    </a:lnTo>
                    <a:lnTo>
                      <a:pt x="0" y="3"/>
                    </a:lnTo>
                    <a:lnTo>
                      <a:pt x="2" y="10"/>
                    </a:lnTo>
                    <a:lnTo>
                      <a:pt x="14"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28" name="Freeform 4138">
                <a:extLst>
                  <a:ext uri="{FF2B5EF4-FFF2-40B4-BE49-F238E27FC236}">
                    <a16:creationId xmlns:a16="http://schemas.microsoft.com/office/drawing/2014/main" id="{AF8909B9-4D0D-4BD8-BEFF-84E87DF6D5F6}"/>
                  </a:ext>
                </a:extLst>
              </p:cNvPr>
              <p:cNvSpPr>
                <a:spLocks/>
              </p:cNvSpPr>
              <p:nvPr/>
            </p:nvSpPr>
            <p:spPr bwMode="auto">
              <a:xfrm>
                <a:off x="228" y="1296"/>
                <a:ext cx="62" cy="31"/>
              </a:xfrm>
              <a:custGeom>
                <a:avLst/>
                <a:gdLst>
                  <a:gd name="T0" fmla="*/ 62 w 62"/>
                  <a:gd name="T1" fmla="*/ 3 h 31"/>
                  <a:gd name="T2" fmla="*/ 53 w 62"/>
                  <a:gd name="T3" fmla="*/ 0 h 31"/>
                  <a:gd name="T4" fmla="*/ 0 w 62"/>
                  <a:gd name="T5" fmla="*/ 27 h 31"/>
                  <a:gd name="T6" fmla="*/ 7 w 62"/>
                  <a:gd name="T7" fmla="*/ 31 h 31"/>
                  <a:gd name="T8" fmla="*/ 62 w 62"/>
                  <a:gd name="T9" fmla="*/ 3 h 31"/>
                </a:gdLst>
                <a:ahLst/>
                <a:cxnLst>
                  <a:cxn ang="0">
                    <a:pos x="T0" y="T1"/>
                  </a:cxn>
                  <a:cxn ang="0">
                    <a:pos x="T2" y="T3"/>
                  </a:cxn>
                  <a:cxn ang="0">
                    <a:pos x="T4" y="T5"/>
                  </a:cxn>
                  <a:cxn ang="0">
                    <a:pos x="T6" y="T7"/>
                  </a:cxn>
                  <a:cxn ang="0">
                    <a:pos x="T8" y="T9"/>
                  </a:cxn>
                </a:cxnLst>
                <a:rect l="0" t="0" r="r" b="b"/>
                <a:pathLst>
                  <a:path w="62" h="31">
                    <a:moveTo>
                      <a:pt x="62" y="3"/>
                    </a:moveTo>
                    <a:lnTo>
                      <a:pt x="53" y="0"/>
                    </a:lnTo>
                    <a:lnTo>
                      <a:pt x="0" y="27"/>
                    </a:lnTo>
                    <a:lnTo>
                      <a:pt x="7" y="31"/>
                    </a:lnTo>
                    <a:lnTo>
                      <a:pt x="62" y="3"/>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29" name="Freeform 4139">
                <a:extLst>
                  <a:ext uri="{FF2B5EF4-FFF2-40B4-BE49-F238E27FC236}">
                    <a16:creationId xmlns:a16="http://schemas.microsoft.com/office/drawing/2014/main" id="{3BF15341-B141-4AC3-86F6-41D6DA2CCC81}"/>
                  </a:ext>
                </a:extLst>
              </p:cNvPr>
              <p:cNvSpPr>
                <a:spLocks/>
              </p:cNvSpPr>
              <p:nvPr/>
            </p:nvSpPr>
            <p:spPr bwMode="auto">
              <a:xfrm>
                <a:off x="336" y="1247"/>
                <a:ext cx="52" cy="26"/>
              </a:xfrm>
              <a:custGeom>
                <a:avLst/>
                <a:gdLst>
                  <a:gd name="T0" fmla="*/ 52 w 52"/>
                  <a:gd name="T1" fmla="*/ 2 h 26"/>
                  <a:gd name="T2" fmla="*/ 43 w 52"/>
                  <a:gd name="T3" fmla="*/ 0 h 26"/>
                  <a:gd name="T4" fmla="*/ 0 w 52"/>
                  <a:gd name="T5" fmla="*/ 21 h 26"/>
                  <a:gd name="T6" fmla="*/ 9 w 52"/>
                  <a:gd name="T7" fmla="*/ 26 h 26"/>
                  <a:gd name="T8" fmla="*/ 52 w 52"/>
                  <a:gd name="T9" fmla="*/ 2 h 26"/>
                </a:gdLst>
                <a:ahLst/>
                <a:cxnLst>
                  <a:cxn ang="0">
                    <a:pos x="T0" y="T1"/>
                  </a:cxn>
                  <a:cxn ang="0">
                    <a:pos x="T2" y="T3"/>
                  </a:cxn>
                  <a:cxn ang="0">
                    <a:pos x="T4" y="T5"/>
                  </a:cxn>
                  <a:cxn ang="0">
                    <a:pos x="T6" y="T7"/>
                  </a:cxn>
                  <a:cxn ang="0">
                    <a:pos x="T8" y="T9"/>
                  </a:cxn>
                </a:cxnLst>
                <a:rect l="0" t="0" r="r" b="b"/>
                <a:pathLst>
                  <a:path w="52" h="26">
                    <a:moveTo>
                      <a:pt x="52" y="2"/>
                    </a:moveTo>
                    <a:lnTo>
                      <a:pt x="43" y="0"/>
                    </a:lnTo>
                    <a:lnTo>
                      <a:pt x="0" y="21"/>
                    </a:lnTo>
                    <a:lnTo>
                      <a:pt x="9" y="26"/>
                    </a:lnTo>
                    <a:lnTo>
                      <a:pt x="52" y="2"/>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30" name="Freeform 4140">
                <a:extLst>
                  <a:ext uri="{FF2B5EF4-FFF2-40B4-BE49-F238E27FC236}">
                    <a16:creationId xmlns:a16="http://schemas.microsoft.com/office/drawing/2014/main" id="{36251891-EADC-411A-AF06-2E72386F7299}"/>
                  </a:ext>
                </a:extLst>
              </p:cNvPr>
              <p:cNvSpPr>
                <a:spLocks/>
              </p:cNvSpPr>
              <p:nvPr/>
            </p:nvSpPr>
            <p:spPr bwMode="auto">
              <a:xfrm>
                <a:off x="336" y="1247"/>
                <a:ext cx="52" cy="26"/>
              </a:xfrm>
              <a:custGeom>
                <a:avLst/>
                <a:gdLst>
                  <a:gd name="T0" fmla="*/ 52 w 52"/>
                  <a:gd name="T1" fmla="*/ 2 h 26"/>
                  <a:gd name="T2" fmla="*/ 43 w 52"/>
                  <a:gd name="T3" fmla="*/ 0 h 26"/>
                  <a:gd name="T4" fmla="*/ 0 w 52"/>
                  <a:gd name="T5" fmla="*/ 21 h 26"/>
                  <a:gd name="T6" fmla="*/ 9 w 52"/>
                  <a:gd name="T7" fmla="*/ 26 h 26"/>
                  <a:gd name="T8" fmla="*/ 52 w 52"/>
                  <a:gd name="T9" fmla="*/ 2 h 26"/>
                </a:gdLst>
                <a:ahLst/>
                <a:cxnLst>
                  <a:cxn ang="0">
                    <a:pos x="T0" y="T1"/>
                  </a:cxn>
                  <a:cxn ang="0">
                    <a:pos x="T2" y="T3"/>
                  </a:cxn>
                  <a:cxn ang="0">
                    <a:pos x="T4" y="T5"/>
                  </a:cxn>
                  <a:cxn ang="0">
                    <a:pos x="T6" y="T7"/>
                  </a:cxn>
                  <a:cxn ang="0">
                    <a:pos x="T8" y="T9"/>
                  </a:cxn>
                </a:cxnLst>
                <a:rect l="0" t="0" r="r" b="b"/>
                <a:pathLst>
                  <a:path w="52" h="26">
                    <a:moveTo>
                      <a:pt x="52" y="2"/>
                    </a:moveTo>
                    <a:lnTo>
                      <a:pt x="43" y="0"/>
                    </a:lnTo>
                    <a:lnTo>
                      <a:pt x="0" y="21"/>
                    </a:lnTo>
                    <a:lnTo>
                      <a:pt x="9" y="26"/>
                    </a:lnTo>
                    <a:lnTo>
                      <a:pt x="5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31" name="Freeform 4141">
                <a:extLst>
                  <a:ext uri="{FF2B5EF4-FFF2-40B4-BE49-F238E27FC236}">
                    <a16:creationId xmlns:a16="http://schemas.microsoft.com/office/drawing/2014/main" id="{29F54E84-A6A5-4A17-A820-065867FF08E1}"/>
                  </a:ext>
                </a:extLst>
              </p:cNvPr>
              <p:cNvSpPr>
                <a:spLocks/>
              </p:cNvSpPr>
              <p:nvPr/>
            </p:nvSpPr>
            <p:spPr bwMode="auto">
              <a:xfrm>
                <a:off x="388" y="1223"/>
                <a:ext cx="48" cy="24"/>
              </a:xfrm>
              <a:custGeom>
                <a:avLst/>
                <a:gdLst>
                  <a:gd name="T0" fmla="*/ 0 w 48"/>
                  <a:gd name="T1" fmla="*/ 19 h 24"/>
                  <a:gd name="T2" fmla="*/ 10 w 48"/>
                  <a:gd name="T3" fmla="*/ 24 h 24"/>
                  <a:gd name="T4" fmla="*/ 48 w 48"/>
                  <a:gd name="T5" fmla="*/ 4 h 24"/>
                  <a:gd name="T6" fmla="*/ 38 w 48"/>
                  <a:gd name="T7" fmla="*/ 0 h 24"/>
                  <a:gd name="T8" fmla="*/ 0 w 48"/>
                  <a:gd name="T9" fmla="*/ 19 h 24"/>
                </a:gdLst>
                <a:ahLst/>
                <a:cxnLst>
                  <a:cxn ang="0">
                    <a:pos x="T0" y="T1"/>
                  </a:cxn>
                  <a:cxn ang="0">
                    <a:pos x="T2" y="T3"/>
                  </a:cxn>
                  <a:cxn ang="0">
                    <a:pos x="T4" y="T5"/>
                  </a:cxn>
                  <a:cxn ang="0">
                    <a:pos x="T6" y="T7"/>
                  </a:cxn>
                  <a:cxn ang="0">
                    <a:pos x="T8" y="T9"/>
                  </a:cxn>
                </a:cxnLst>
                <a:rect l="0" t="0" r="r" b="b"/>
                <a:pathLst>
                  <a:path w="48" h="24">
                    <a:moveTo>
                      <a:pt x="0" y="19"/>
                    </a:moveTo>
                    <a:lnTo>
                      <a:pt x="10" y="24"/>
                    </a:lnTo>
                    <a:lnTo>
                      <a:pt x="48" y="4"/>
                    </a:lnTo>
                    <a:lnTo>
                      <a:pt x="38" y="0"/>
                    </a:lnTo>
                    <a:lnTo>
                      <a:pt x="0" y="1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32" name="Freeform 4142">
                <a:extLst>
                  <a:ext uri="{FF2B5EF4-FFF2-40B4-BE49-F238E27FC236}">
                    <a16:creationId xmlns:a16="http://schemas.microsoft.com/office/drawing/2014/main" id="{F5582489-7DBA-46C9-980D-3510532CF533}"/>
                  </a:ext>
                </a:extLst>
              </p:cNvPr>
              <p:cNvSpPr>
                <a:spLocks/>
              </p:cNvSpPr>
              <p:nvPr/>
            </p:nvSpPr>
            <p:spPr bwMode="auto">
              <a:xfrm>
                <a:off x="388" y="1223"/>
                <a:ext cx="48" cy="24"/>
              </a:xfrm>
              <a:custGeom>
                <a:avLst/>
                <a:gdLst>
                  <a:gd name="T0" fmla="*/ 0 w 48"/>
                  <a:gd name="T1" fmla="*/ 19 h 24"/>
                  <a:gd name="T2" fmla="*/ 10 w 48"/>
                  <a:gd name="T3" fmla="*/ 24 h 24"/>
                  <a:gd name="T4" fmla="*/ 48 w 48"/>
                  <a:gd name="T5" fmla="*/ 4 h 24"/>
                  <a:gd name="T6" fmla="*/ 38 w 48"/>
                  <a:gd name="T7" fmla="*/ 0 h 24"/>
                  <a:gd name="T8" fmla="*/ 0 w 48"/>
                  <a:gd name="T9" fmla="*/ 19 h 24"/>
                </a:gdLst>
                <a:ahLst/>
                <a:cxnLst>
                  <a:cxn ang="0">
                    <a:pos x="T0" y="T1"/>
                  </a:cxn>
                  <a:cxn ang="0">
                    <a:pos x="T2" y="T3"/>
                  </a:cxn>
                  <a:cxn ang="0">
                    <a:pos x="T4" y="T5"/>
                  </a:cxn>
                  <a:cxn ang="0">
                    <a:pos x="T6" y="T7"/>
                  </a:cxn>
                  <a:cxn ang="0">
                    <a:pos x="T8" y="T9"/>
                  </a:cxn>
                </a:cxnLst>
                <a:rect l="0" t="0" r="r" b="b"/>
                <a:pathLst>
                  <a:path w="48" h="24">
                    <a:moveTo>
                      <a:pt x="0" y="19"/>
                    </a:moveTo>
                    <a:lnTo>
                      <a:pt x="10" y="24"/>
                    </a:lnTo>
                    <a:lnTo>
                      <a:pt x="48" y="4"/>
                    </a:lnTo>
                    <a:lnTo>
                      <a:pt x="38"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33" name="Freeform 4143">
                <a:extLst>
                  <a:ext uri="{FF2B5EF4-FFF2-40B4-BE49-F238E27FC236}">
                    <a16:creationId xmlns:a16="http://schemas.microsoft.com/office/drawing/2014/main" id="{930E7F5B-AFA6-4F25-9D21-0A3D2D57115E}"/>
                  </a:ext>
                </a:extLst>
              </p:cNvPr>
              <p:cNvSpPr>
                <a:spLocks/>
              </p:cNvSpPr>
              <p:nvPr/>
            </p:nvSpPr>
            <p:spPr bwMode="auto">
              <a:xfrm>
                <a:off x="534" y="1147"/>
                <a:ext cx="53" cy="26"/>
              </a:xfrm>
              <a:custGeom>
                <a:avLst/>
                <a:gdLst>
                  <a:gd name="T0" fmla="*/ 0 w 53"/>
                  <a:gd name="T1" fmla="*/ 21 h 26"/>
                  <a:gd name="T2" fmla="*/ 10 w 53"/>
                  <a:gd name="T3" fmla="*/ 26 h 26"/>
                  <a:gd name="T4" fmla="*/ 53 w 53"/>
                  <a:gd name="T5" fmla="*/ 4 h 26"/>
                  <a:gd name="T6" fmla="*/ 43 w 53"/>
                  <a:gd name="T7" fmla="*/ 0 h 26"/>
                  <a:gd name="T8" fmla="*/ 0 w 53"/>
                  <a:gd name="T9" fmla="*/ 21 h 26"/>
                </a:gdLst>
                <a:ahLst/>
                <a:cxnLst>
                  <a:cxn ang="0">
                    <a:pos x="T0" y="T1"/>
                  </a:cxn>
                  <a:cxn ang="0">
                    <a:pos x="T2" y="T3"/>
                  </a:cxn>
                  <a:cxn ang="0">
                    <a:pos x="T4" y="T5"/>
                  </a:cxn>
                  <a:cxn ang="0">
                    <a:pos x="T6" y="T7"/>
                  </a:cxn>
                  <a:cxn ang="0">
                    <a:pos x="T8" y="T9"/>
                  </a:cxn>
                </a:cxnLst>
                <a:rect l="0" t="0" r="r" b="b"/>
                <a:pathLst>
                  <a:path w="53" h="26">
                    <a:moveTo>
                      <a:pt x="0" y="21"/>
                    </a:moveTo>
                    <a:lnTo>
                      <a:pt x="10" y="26"/>
                    </a:lnTo>
                    <a:lnTo>
                      <a:pt x="53" y="4"/>
                    </a:lnTo>
                    <a:lnTo>
                      <a:pt x="43" y="0"/>
                    </a:lnTo>
                    <a:lnTo>
                      <a:pt x="0" y="21"/>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34" name="Freeform 4144">
                <a:extLst>
                  <a:ext uri="{FF2B5EF4-FFF2-40B4-BE49-F238E27FC236}">
                    <a16:creationId xmlns:a16="http://schemas.microsoft.com/office/drawing/2014/main" id="{C2A232F0-AA92-49B9-90E9-08601C1A4670}"/>
                  </a:ext>
                </a:extLst>
              </p:cNvPr>
              <p:cNvSpPr>
                <a:spLocks/>
              </p:cNvSpPr>
              <p:nvPr/>
            </p:nvSpPr>
            <p:spPr bwMode="auto">
              <a:xfrm>
                <a:off x="486" y="1173"/>
                <a:ext cx="48" cy="24"/>
              </a:xfrm>
              <a:custGeom>
                <a:avLst/>
                <a:gdLst>
                  <a:gd name="T0" fmla="*/ 0 w 48"/>
                  <a:gd name="T1" fmla="*/ 19 h 24"/>
                  <a:gd name="T2" fmla="*/ 10 w 48"/>
                  <a:gd name="T3" fmla="*/ 24 h 24"/>
                  <a:gd name="T4" fmla="*/ 48 w 48"/>
                  <a:gd name="T5" fmla="*/ 5 h 24"/>
                  <a:gd name="T6" fmla="*/ 41 w 48"/>
                  <a:gd name="T7" fmla="*/ 0 h 24"/>
                  <a:gd name="T8" fmla="*/ 0 w 48"/>
                  <a:gd name="T9" fmla="*/ 19 h 24"/>
                </a:gdLst>
                <a:ahLst/>
                <a:cxnLst>
                  <a:cxn ang="0">
                    <a:pos x="T0" y="T1"/>
                  </a:cxn>
                  <a:cxn ang="0">
                    <a:pos x="T2" y="T3"/>
                  </a:cxn>
                  <a:cxn ang="0">
                    <a:pos x="T4" y="T5"/>
                  </a:cxn>
                  <a:cxn ang="0">
                    <a:pos x="T6" y="T7"/>
                  </a:cxn>
                  <a:cxn ang="0">
                    <a:pos x="T8" y="T9"/>
                  </a:cxn>
                </a:cxnLst>
                <a:rect l="0" t="0" r="r" b="b"/>
                <a:pathLst>
                  <a:path w="48" h="24">
                    <a:moveTo>
                      <a:pt x="0" y="19"/>
                    </a:moveTo>
                    <a:lnTo>
                      <a:pt x="10" y="24"/>
                    </a:lnTo>
                    <a:lnTo>
                      <a:pt x="48" y="5"/>
                    </a:lnTo>
                    <a:lnTo>
                      <a:pt x="41" y="0"/>
                    </a:lnTo>
                    <a:lnTo>
                      <a:pt x="0" y="1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35" name="Freeform 4145">
                <a:extLst>
                  <a:ext uri="{FF2B5EF4-FFF2-40B4-BE49-F238E27FC236}">
                    <a16:creationId xmlns:a16="http://schemas.microsoft.com/office/drawing/2014/main" id="{5BCDDB7C-EE43-48BB-9F62-4532DC4C72F0}"/>
                  </a:ext>
                </a:extLst>
              </p:cNvPr>
              <p:cNvSpPr>
                <a:spLocks/>
              </p:cNvSpPr>
              <p:nvPr/>
            </p:nvSpPr>
            <p:spPr bwMode="auto">
              <a:xfrm>
                <a:off x="587" y="1137"/>
                <a:ext cx="7" cy="7"/>
              </a:xfrm>
              <a:custGeom>
                <a:avLst/>
                <a:gdLst>
                  <a:gd name="T0" fmla="*/ 4 w 7"/>
                  <a:gd name="T1" fmla="*/ 7 h 7"/>
                  <a:gd name="T2" fmla="*/ 7 w 7"/>
                  <a:gd name="T3" fmla="*/ 0 h 7"/>
                  <a:gd name="T4" fmla="*/ 0 w 7"/>
                  <a:gd name="T5" fmla="*/ 5 h 7"/>
                  <a:gd name="T6" fmla="*/ 4 w 7"/>
                  <a:gd name="T7" fmla="*/ 7 h 7"/>
                </a:gdLst>
                <a:ahLst/>
                <a:cxnLst>
                  <a:cxn ang="0">
                    <a:pos x="T0" y="T1"/>
                  </a:cxn>
                  <a:cxn ang="0">
                    <a:pos x="T2" y="T3"/>
                  </a:cxn>
                  <a:cxn ang="0">
                    <a:pos x="T4" y="T5"/>
                  </a:cxn>
                  <a:cxn ang="0">
                    <a:pos x="T6" y="T7"/>
                  </a:cxn>
                </a:cxnLst>
                <a:rect l="0" t="0" r="r" b="b"/>
                <a:pathLst>
                  <a:path w="7" h="7">
                    <a:moveTo>
                      <a:pt x="4" y="7"/>
                    </a:moveTo>
                    <a:lnTo>
                      <a:pt x="7" y="0"/>
                    </a:lnTo>
                    <a:lnTo>
                      <a:pt x="0" y="5"/>
                    </a:lnTo>
                    <a:lnTo>
                      <a:pt x="4" y="7"/>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36" name="Freeform 4146">
                <a:extLst>
                  <a:ext uri="{FF2B5EF4-FFF2-40B4-BE49-F238E27FC236}">
                    <a16:creationId xmlns:a16="http://schemas.microsoft.com/office/drawing/2014/main" id="{0C689291-0863-471B-B1A5-72597000D8CE}"/>
                  </a:ext>
                </a:extLst>
              </p:cNvPr>
              <p:cNvSpPr>
                <a:spLocks/>
              </p:cNvSpPr>
              <p:nvPr/>
            </p:nvSpPr>
            <p:spPr bwMode="auto">
              <a:xfrm>
                <a:off x="290" y="1273"/>
                <a:ext cx="46" cy="23"/>
              </a:xfrm>
              <a:custGeom>
                <a:avLst/>
                <a:gdLst>
                  <a:gd name="T0" fmla="*/ 38 w 46"/>
                  <a:gd name="T1" fmla="*/ 0 h 23"/>
                  <a:gd name="T2" fmla="*/ 0 w 46"/>
                  <a:gd name="T3" fmla="*/ 19 h 23"/>
                  <a:gd name="T4" fmla="*/ 7 w 46"/>
                  <a:gd name="T5" fmla="*/ 23 h 23"/>
                  <a:gd name="T6" fmla="*/ 46 w 46"/>
                  <a:gd name="T7" fmla="*/ 4 h 23"/>
                  <a:gd name="T8" fmla="*/ 38 w 46"/>
                  <a:gd name="T9" fmla="*/ 0 h 23"/>
                </a:gdLst>
                <a:ahLst/>
                <a:cxnLst>
                  <a:cxn ang="0">
                    <a:pos x="T0" y="T1"/>
                  </a:cxn>
                  <a:cxn ang="0">
                    <a:pos x="T2" y="T3"/>
                  </a:cxn>
                  <a:cxn ang="0">
                    <a:pos x="T4" y="T5"/>
                  </a:cxn>
                  <a:cxn ang="0">
                    <a:pos x="T6" y="T7"/>
                  </a:cxn>
                  <a:cxn ang="0">
                    <a:pos x="T8" y="T9"/>
                  </a:cxn>
                </a:cxnLst>
                <a:rect l="0" t="0" r="r" b="b"/>
                <a:pathLst>
                  <a:path w="46" h="23">
                    <a:moveTo>
                      <a:pt x="38" y="0"/>
                    </a:moveTo>
                    <a:lnTo>
                      <a:pt x="0" y="19"/>
                    </a:lnTo>
                    <a:lnTo>
                      <a:pt x="7" y="23"/>
                    </a:lnTo>
                    <a:lnTo>
                      <a:pt x="46" y="4"/>
                    </a:lnTo>
                    <a:lnTo>
                      <a:pt x="38"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37" name="Freeform 4147">
                <a:extLst>
                  <a:ext uri="{FF2B5EF4-FFF2-40B4-BE49-F238E27FC236}">
                    <a16:creationId xmlns:a16="http://schemas.microsoft.com/office/drawing/2014/main" id="{3F2A5807-EA41-4CF9-9EFD-B616B5432274}"/>
                  </a:ext>
                </a:extLst>
              </p:cNvPr>
              <p:cNvSpPr>
                <a:spLocks/>
              </p:cNvSpPr>
              <p:nvPr/>
            </p:nvSpPr>
            <p:spPr bwMode="auto">
              <a:xfrm>
                <a:off x="290" y="1273"/>
                <a:ext cx="46" cy="23"/>
              </a:xfrm>
              <a:custGeom>
                <a:avLst/>
                <a:gdLst>
                  <a:gd name="T0" fmla="*/ 38 w 46"/>
                  <a:gd name="T1" fmla="*/ 0 h 23"/>
                  <a:gd name="T2" fmla="*/ 0 w 46"/>
                  <a:gd name="T3" fmla="*/ 19 h 23"/>
                  <a:gd name="T4" fmla="*/ 7 w 46"/>
                  <a:gd name="T5" fmla="*/ 23 h 23"/>
                  <a:gd name="T6" fmla="*/ 46 w 46"/>
                  <a:gd name="T7" fmla="*/ 4 h 23"/>
                  <a:gd name="T8" fmla="*/ 38 w 46"/>
                  <a:gd name="T9" fmla="*/ 0 h 23"/>
                </a:gdLst>
                <a:ahLst/>
                <a:cxnLst>
                  <a:cxn ang="0">
                    <a:pos x="T0" y="T1"/>
                  </a:cxn>
                  <a:cxn ang="0">
                    <a:pos x="T2" y="T3"/>
                  </a:cxn>
                  <a:cxn ang="0">
                    <a:pos x="T4" y="T5"/>
                  </a:cxn>
                  <a:cxn ang="0">
                    <a:pos x="T6" y="T7"/>
                  </a:cxn>
                  <a:cxn ang="0">
                    <a:pos x="T8" y="T9"/>
                  </a:cxn>
                </a:cxnLst>
                <a:rect l="0" t="0" r="r" b="b"/>
                <a:pathLst>
                  <a:path w="46" h="23">
                    <a:moveTo>
                      <a:pt x="38" y="0"/>
                    </a:moveTo>
                    <a:lnTo>
                      <a:pt x="0" y="19"/>
                    </a:lnTo>
                    <a:lnTo>
                      <a:pt x="7" y="23"/>
                    </a:lnTo>
                    <a:lnTo>
                      <a:pt x="46" y="4"/>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38" name="Freeform 4148">
                <a:extLst>
                  <a:ext uri="{FF2B5EF4-FFF2-40B4-BE49-F238E27FC236}">
                    <a16:creationId xmlns:a16="http://schemas.microsoft.com/office/drawing/2014/main" id="{21756073-DF64-40BF-A7A0-05EC2442467B}"/>
                  </a:ext>
                </a:extLst>
              </p:cNvPr>
              <p:cNvSpPr>
                <a:spLocks/>
              </p:cNvSpPr>
              <p:nvPr/>
            </p:nvSpPr>
            <p:spPr bwMode="auto">
              <a:xfrm>
                <a:off x="219" y="1323"/>
                <a:ext cx="16" cy="9"/>
              </a:xfrm>
              <a:custGeom>
                <a:avLst/>
                <a:gdLst>
                  <a:gd name="T0" fmla="*/ 9 w 16"/>
                  <a:gd name="T1" fmla="*/ 0 h 9"/>
                  <a:gd name="T2" fmla="*/ 0 w 16"/>
                  <a:gd name="T3" fmla="*/ 4 h 9"/>
                  <a:gd name="T4" fmla="*/ 9 w 16"/>
                  <a:gd name="T5" fmla="*/ 9 h 9"/>
                  <a:gd name="T6" fmla="*/ 16 w 16"/>
                  <a:gd name="T7" fmla="*/ 4 h 9"/>
                  <a:gd name="T8" fmla="*/ 9 w 16"/>
                  <a:gd name="T9" fmla="*/ 0 h 9"/>
                </a:gdLst>
                <a:ahLst/>
                <a:cxnLst>
                  <a:cxn ang="0">
                    <a:pos x="T0" y="T1"/>
                  </a:cxn>
                  <a:cxn ang="0">
                    <a:pos x="T2" y="T3"/>
                  </a:cxn>
                  <a:cxn ang="0">
                    <a:pos x="T4" y="T5"/>
                  </a:cxn>
                  <a:cxn ang="0">
                    <a:pos x="T6" y="T7"/>
                  </a:cxn>
                  <a:cxn ang="0">
                    <a:pos x="T8" y="T9"/>
                  </a:cxn>
                </a:cxnLst>
                <a:rect l="0" t="0" r="r" b="b"/>
                <a:pathLst>
                  <a:path w="16" h="9">
                    <a:moveTo>
                      <a:pt x="9" y="0"/>
                    </a:moveTo>
                    <a:lnTo>
                      <a:pt x="0" y="4"/>
                    </a:lnTo>
                    <a:lnTo>
                      <a:pt x="9" y="9"/>
                    </a:lnTo>
                    <a:lnTo>
                      <a:pt x="16" y="4"/>
                    </a:lnTo>
                    <a:lnTo>
                      <a:pt x="9"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39" name="Freeform 4149">
                <a:extLst>
                  <a:ext uri="{FF2B5EF4-FFF2-40B4-BE49-F238E27FC236}">
                    <a16:creationId xmlns:a16="http://schemas.microsoft.com/office/drawing/2014/main" id="{CC7CF36D-F919-48EE-8CF2-7CF3BAB50E6D}"/>
                  </a:ext>
                </a:extLst>
              </p:cNvPr>
              <p:cNvSpPr>
                <a:spLocks/>
              </p:cNvSpPr>
              <p:nvPr/>
            </p:nvSpPr>
            <p:spPr bwMode="auto">
              <a:xfrm>
                <a:off x="527" y="1168"/>
                <a:ext cx="17" cy="10"/>
              </a:xfrm>
              <a:custGeom>
                <a:avLst/>
                <a:gdLst>
                  <a:gd name="T0" fmla="*/ 0 w 17"/>
                  <a:gd name="T1" fmla="*/ 5 h 10"/>
                  <a:gd name="T2" fmla="*/ 7 w 17"/>
                  <a:gd name="T3" fmla="*/ 10 h 10"/>
                  <a:gd name="T4" fmla="*/ 17 w 17"/>
                  <a:gd name="T5" fmla="*/ 5 h 10"/>
                  <a:gd name="T6" fmla="*/ 7 w 17"/>
                  <a:gd name="T7" fmla="*/ 0 h 10"/>
                  <a:gd name="T8" fmla="*/ 0 w 17"/>
                  <a:gd name="T9" fmla="*/ 5 h 10"/>
                </a:gdLst>
                <a:ahLst/>
                <a:cxnLst>
                  <a:cxn ang="0">
                    <a:pos x="T0" y="T1"/>
                  </a:cxn>
                  <a:cxn ang="0">
                    <a:pos x="T2" y="T3"/>
                  </a:cxn>
                  <a:cxn ang="0">
                    <a:pos x="T4" y="T5"/>
                  </a:cxn>
                  <a:cxn ang="0">
                    <a:pos x="T6" y="T7"/>
                  </a:cxn>
                  <a:cxn ang="0">
                    <a:pos x="T8" y="T9"/>
                  </a:cxn>
                </a:cxnLst>
                <a:rect l="0" t="0" r="r" b="b"/>
                <a:pathLst>
                  <a:path w="17" h="10">
                    <a:moveTo>
                      <a:pt x="0" y="5"/>
                    </a:moveTo>
                    <a:lnTo>
                      <a:pt x="7" y="10"/>
                    </a:lnTo>
                    <a:lnTo>
                      <a:pt x="17" y="5"/>
                    </a:lnTo>
                    <a:lnTo>
                      <a:pt x="7" y="0"/>
                    </a:lnTo>
                    <a:lnTo>
                      <a:pt x="0" y="5"/>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40" name="Freeform 4150">
                <a:extLst>
                  <a:ext uri="{FF2B5EF4-FFF2-40B4-BE49-F238E27FC236}">
                    <a16:creationId xmlns:a16="http://schemas.microsoft.com/office/drawing/2014/main" id="{B9B97D0E-5FBB-4C77-A67C-FB7F0B5C303C}"/>
                  </a:ext>
                </a:extLst>
              </p:cNvPr>
              <p:cNvSpPr>
                <a:spLocks/>
              </p:cNvSpPr>
              <p:nvPr/>
            </p:nvSpPr>
            <p:spPr bwMode="auto">
              <a:xfrm>
                <a:off x="479" y="1192"/>
                <a:ext cx="17" cy="9"/>
              </a:xfrm>
              <a:custGeom>
                <a:avLst/>
                <a:gdLst>
                  <a:gd name="T0" fmla="*/ 7 w 17"/>
                  <a:gd name="T1" fmla="*/ 9 h 9"/>
                  <a:gd name="T2" fmla="*/ 17 w 17"/>
                  <a:gd name="T3" fmla="*/ 5 h 9"/>
                  <a:gd name="T4" fmla="*/ 7 w 17"/>
                  <a:gd name="T5" fmla="*/ 0 h 9"/>
                  <a:gd name="T6" fmla="*/ 0 w 17"/>
                  <a:gd name="T7" fmla="*/ 5 h 9"/>
                  <a:gd name="T8" fmla="*/ 7 w 17"/>
                  <a:gd name="T9" fmla="*/ 9 h 9"/>
                </a:gdLst>
                <a:ahLst/>
                <a:cxnLst>
                  <a:cxn ang="0">
                    <a:pos x="T0" y="T1"/>
                  </a:cxn>
                  <a:cxn ang="0">
                    <a:pos x="T2" y="T3"/>
                  </a:cxn>
                  <a:cxn ang="0">
                    <a:pos x="T4" y="T5"/>
                  </a:cxn>
                  <a:cxn ang="0">
                    <a:pos x="T6" y="T7"/>
                  </a:cxn>
                  <a:cxn ang="0">
                    <a:pos x="T8" y="T9"/>
                  </a:cxn>
                </a:cxnLst>
                <a:rect l="0" t="0" r="r" b="b"/>
                <a:pathLst>
                  <a:path w="17" h="9">
                    <a:moveTo>
                      <a:pt x="7" y="9"/>
                    </a:moveTo>
                    <a:lnTo>
                      <a:pt x="17" y="5"/>
                    </a:lnTo>
                    <a:lnTo>
                      <a:pt x="7" y="0"/>
                    </a:lnTo>
                    <a:lnTo>
                      <a:pt x="0" y="5"/>
                    </a:lnTo>
                    <a:lnTo>
                      <a:pt x="7" y="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41" name="Freeform 4151">
                <a:extLst>
                  <a:ext uri="{FF2B5EF4-FFF2-40B4-BE49-F238E27FC236}">
                    <a16:creationId xmlns:a16="http://schemas.microsoft.com/office/drawing/2014/main" id="{5F8B76C0-31A1-47BA-890B-8DC0112DB820}"/>
                  </a:ext>
                </a:extLst>
              </p:cNvPr>
              <p:cNvSpPr>
                <a:spLocks/>
              </p:cNvSpPr>
              <p:nvPr/>
            </p:nvSpPr>
            <p:spPr bwMode="auto">
              <a:xfrm>
                <a:off x="577" y="1142"/>
                <a:ext cx="14" cy="9"/>
              </a:xfrm>
              <a:custGeom>
                <a:avLst/>
                <a:gdLst>
                  <a:gd name="T0" fmla="*/ 10 w 14"/>
                  <a:gd name="T1" fmla="*/ 9 h 9"/>
                  <a:gd name="T2" fmla="*/ 14 w 14"/>
                  <a:gd name="T3" fmla="*/ 7 h 9"/>
                  <a:gd name="T4" fmla="*/ 14 w 14"/>
                  <a:gd name="T5" fmla="*/ 2 h 9"/>
                  <a:gd name="T6" fmla="*/ 10 w 14"/>
                  <a:gd name="T7" fmla="*/ 0 h 9"/>
                  <a:gd name="T8" fmla="*/ 0 w 14"/>
                  <a:gd name="T9" fmla="*/ 5 h 9"/>
                  <a:gd name="T10" fmla="*/ 10 w 14"/>
                  <a:gd name="T11" fmla="*/ 9 h 9"/>
                </a:gdLst>
                <a:ahLst/>
                <a:cxnLst>
                  <a:cxn ang="0">
                    <a:pos x="T0" y="T1"/>
                  </a:cxn>
                  <a:cxn ang="0">
                    <a:pos x="T2" y="T3"/>
                  </a:cxn>
                  <a:cxn ang="0">
                    <a:pos x="T4" y="T5"/>
                  </a:cxn>
                  <a:cxn ang="0">
                    <a:pos x="T6" y="T7"/>
                  </a:cxn>
                  <a:cxn ang="0">
                    <a:pos x="T8" y="T9"/>
                  </a:cxn>
                  <a:cxn ang="0">
                    <a:pos x="T10" y="T11"/>
                  </a:cxn>
                </a:cxnLst>
                <a:rect l="0" t="0" r="r" b="b"/>
                <a:pathLst>
                  <a:path w="14" h="9">
                    <a:moveTo>
                      <a:pt x="10" y="9"/>
                    </a:moveTo>
                    <a:lnTo>
                      <a:pt x="14" y="7"/>
                    </a:lnTo>
                    <a:lnTo>
                      <a:pt x="14" y="2"/>
                    </a:lnTo>
                    <a:lnTo>
                      <a:pt x="10" y="0"/>
                    </a:lnTo>
                    <a:lnTo>
                      <a:pt x="0" y="5"/>
                    </a:lnTo>
                    <a:lnTo>
                      <a:pt x="10" y="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42" name="Freeform 4152">
                <a:extLst>
                  <a:ext uri="{FF2B5EF4-FFF2-40B4-BE49-F238E27FC236}">
                    <a16:creationId xmlns:a16="http://schemas.microsoft.com/office/drawing/2014/main" id="{FD95DEDF-5979-4229-9939-23848401C2BD}"/>
                  </a:ext>
                </a:extLst>
              </p:cNvPr>
              <p:cNvSpPr>
                <a:spLocks/>
              </p:cNvSpPr>
              <p:nvPr/>
            </p:nvSpPr>
            <p:spPr bwMode="auto">
              <a:xfrm>
                <a:off x="328" y="1268"/>
                <a:ext cx="17" cy="9"/>
              </a:xfrm>
              <a:custGeom>
                <a:avLst/>
                <a:gdLst>
                  <a:gd name="T0" fmla="*/ 8 w 17"/>
                  <a:gd name="T1" fmla="*/ 0 h 9"/>
                  <a:gd name="T2" fmla="*/ 0 w 17"/>
                  <a:gd name="T3" fmla="*/ 5 h 9"/>
                  <a:gd name="T4" fmla="*/ 8 w 17"/>
                  <a:gd name="T5" fmla="*/ 9 h 9"/>
                  <a:gd name="T6" fmla="*/ 17 w 17"/>
                  <a:gd name="T7" fmla="*/ 5 h 9"/>
                  <a:gd name="T8" fmla="*/ 8 w 17"/>
                  <a:gd name="T9" fmla="*/ 0 h 9"/>
                </a:gdLst>
                <a:ahLst/>
                <a:cxnLst>
                  <a:cxn ang="0">
                    <a:pos x="T0" y="T1"/>
                  </a:cxn>
                  <a:cxn ang="0">
                    <a:pos x="T2" y="T3"/>
                  </a:cxn>
                  <a:cxn ang="0">
                    <a:pos x="T4" y="T5"/>
                  </a:cxn>
                  <a:cxn ang="0">
                    <a:pos x="T6" y="T7"/>
                  </a:cxn>
                  <a:cxn ang="0">
                    <a:pos x="T8" y="T9"/>
                  </a:cxn>
                </a:cxnLst>
                <a:rect l="0" t="0" r="r" b="b"/>
                <a:pathLst>
                  <a:path w="17" h="9">
                    <a:moveTo>
                      <a:pt x="8" y="0"/>
                    </a:moveTo>
                    <a:lnTo>
                      <a:pt x="0" y="5"/>
                    </a:lnTo>
                    <a:lnTo>
                      <a:pt x="8" y="9"/>
                    </a:lnTo>
                    <a:lnTo>
                      <a:pt x="17" y="5"/>
                    </a:lnTo>
                    <a:lnTo>
                      <a:pt x="8"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43" name="Freeform 4153">
                <a:extLst>
                  <a:ext uri="{FF2B5EF4-FFF2-40B4-BE49-F238E27FC236}">
                    <a16:creationId xmlns:a16="http://schemas.microsoft.com/office/drawing/2014/main" id="{694C2591-72E2-4782-947E-554ED7D40F3A}"/>
                  </a:ext>
                </a:extLst>
              </p:cNvPr>
              <p:cNvSpPr>
                <a:spLocks/>
              </p:cNvSpPr>
              <p:nvPr/>
            </p:nvSpPr>
            <p:spPr bwMode="auto">
              <a:xfrm>
                <a:off x="328" y="1268"/>
                <a:ext cx="17" cy="9"/>
              </a:xfrm>
              <a:custGeom>
                <a:avLst/>
                <a:gdLst>
                  <a:gd name="T0" fmla="*/ 8 w 17"/>
                  <a:gd name="T1" fmla="*/ 0 h 9"/>
                  <a:gd name="T2" fmla="*/ 0 w 17"/>
                  <a:gd name="T3" fmla="*/ 5 h 9"/>
                  <a:gd name="T4" fmla="*/ 8 w 17"/>
                  <a:gd name="T5" fmla="*/ 9 h 9"/>
                  <a:gd name="T6" fmla="*/ 17 w 17"/>
                  <a:gd name="T7" fmla="*/ 5 h 9"/>
                  <a:gd name="T8" fmla="*/ 8 w 17"/>
                  <a:gd name="T9" fmla="*/ 0 h 9"/>
                </a:gdLst>
                <a:ahLst/>
                <a:cxnLst>
                  <a:cxn ang="0">
                    <a:pos x="T0" y="T1"/>
                  </a:cxn>
                  <a:cxn ang="0">
                    <a:pos x="T2" y="T3"/>
                  </a:cxn>
                  <a:cxn ang="0">
                    <a:pos x="T4" y="T5"/>
                  </a:cxn>
                  <a:cxn ang="0">
                    <a:pos x="T6" y="T7"/>
                  </a:cxn>
                  <a:cxn ang="0">
                    <a:pos x="T8" y="T9"/>
                  </a:cxn>
                </a:cxnLst>
                <a:rect l="0" t="0" r="r" b="b"/>
                <a:pathLst>
                  <a:path w="17" h="9">
                    <a:moveTo>
                      <a:pt x="8" y="0"/>
                    </a:moveTo>
                    <a:lnTo>
                      <a:pt x="0" y="5"/>
                    </a:lnTo>
                    <a:lnTo>
                      <a:pt x="8" y="9"/>
                    </a:lnTo>
                    <a:lnTo>
                      <a:pt x="17" y="5"/>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44" name="Freeform 4154">
                <a:extLst>
                  <a:ext uri="{FF2B5EF4-FFF2-40B4-BE49-F238E27FC236}">
                    <a16:creationId xmlns:a16="http://schemas.microsoft.com/office/drawing/2014/main" id="{7E5C69C0-CBDB-4E7F-ABB8-BA9A6D7322C9}"/>
                  </a:ext>
                </a:extLst>
              </p:cNvPr>
              <p:cNvSpPr>
                <a:spLocks/>
              </p:cNvSpPr>
              <p:nvPr/>
            </p:nvSpPr>
            <p:spPr bwMode="auto">
              <a:xfrm>
                <a:off x="281" y="1292"/>
                <a:ext cx="16" cy="7"/>
              </a:xfrm>
              <a:custGeom>
                <a:avLst/>
                <a:gdLst>
                  <a:gd name="T0" fmla="*/ 16 w 16"/>
                  <a:gd name="T1" fmla="*/ 4 h 7"/>
                  <a:gd name="T2" fmla="*/ 9 w 16"/>
                  <a:gd name="T3" fmla="*/ 0 h 7"/>
                  <a:gd name="T4" fmla="*/ 0 w 16"/>
                  <a:gd name="T5" fmla="*/ 4 h 7"/>
                  <a:gd name="T6" fmla="*/ 9 w 16"/>
                  <a:gd name="T7" fmla="*/ 7 h 7"/>
                  <a:gd name="T8" fmla="*/ 16 w 16"/>
                  <a:gd name="T9" fmla="*/ 4 h 7"/>
                </a:gdLst>
                <a:ahLst/>
                <a:cxnLst>
                  <a:cxn ang="0">
                    <a:pos x="T0" y="T1"/>
                  </a:cxn>
                  <a:cxn ang="0">
                    <a:pos x="T2" y="T3"/>
                  </a:cxn>
                  <a:cxn ang="0">
                    <a:pos x="T4" y="T5"/>
                  </a:cxn>
                  <a:cxn ang="0">
                    <a:pos x="T6" y="T7"/>
                  </a:cxn>
                  <a:cxn ang="0">
                    <a:pos x="T8" y="T9"/>
                  </a:cxn>
                </a:cxnLst>
                <a:rect l="0" t="0" r="r" b="b"/>
                <a:pathLst>
                  <a:path w="16" h="7">
                    <a:moveTo>
                      <a:pt x="16" y="4"/>
                    </a:moveTo>
                    <a:lnTo>
                      <a:pt x="9" y="0"/>
                    </a:lnTo>
                    <a:lnTo>
                      <a:pt x="0" y="4"/>
                    </a:lnTo>
                    <a:lnTo>
                      <a:pt x="9" y="7"/>
                    </a:lnTo>
                    <a:lnTo>
                      <a:pt x="16" y="4"/>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45" name="Freeform 4155">
                <a:extLst>
                  <a:ext uri="{FF2B5EF4-FFF2-40B4-BE49-F238E27FC236}">
                    <a16:creationId xmlns:a16="http://schemas.microsoft.com/office/drawing/2014/main" id="{9538962D-CEE6-4039-AED7-A75916734310}"/>
                  </a:ext>
                </a:extLst>
              </p:cNvPr>
              <p:cNvSpPr>
                <a:spLocks/>
              </p:cNvSpPr>
              <p:nvPr/>
            </p:nvSpPr>
            <p:spPr bwMode="auto">
              <a:xfrm>
                <a:off x="426" y="1218"/>
                <a:ext cx="17" cy="9"/>
              </a:xfrm>
              <a:custGeom>
                <a:avLst/>
                <a:gdLst>
                  <a:gd name="T0" fmla="*/ 10 w 17"/>
                  <a:gd name="T1" fmla="*/ 9 h 9"/>
                  <a:gd name="T2" fmla="*/ 17 w 17"/>
                  <a:gd name="T3" fmla="*/ 5 h 9"/>
                  <a:gd name="T4" fmla="*/ 10 w 17"/>
                  <a:gd name="T5" fmla="*/ 0 h 9"/>
                  <a:gd name="T6" fmla="*/ 0 w 17"/>
                  <a:gd name="T7" fmla="*/ 5 h 9"/>
                  <a:gd name="T8" fmla="*/ 10 w 17"/>
                  <a:gd name="T9" fmla="*/ 9 h 9"/>
                </a:gdLst>
                <a:ahLst/>
                <a:cxnLst>
                  <a:cxn ang="0">
                    <a:pos x="T0" y="T1"/>
                  </a:cxn>
                  <a:cxn ang="0">
                    <a:pos x="T2" y="T3"/>
                  </a:cxn>
                  <a:cxn ang="0">
                    <a:pos x="T4" y="T5"/>
                  </a:cxn>
                  <a:cxn ang="0">
                    <a:pos x="T6" y="T7"/>
                  </a:cxn>
                  <a:cxn ang="0">
                    <a:pos x="T8" y="T9"/>
                  </a:cxn>
                </a:cxnLst>
                <a:rect l="0" t="0" r="r" b="b"/>
                <a:pathLst>
                  <a:path w="17" h="9">
                    <a:moveTo>
                      <a:pt x="10" y="9"/>
                    </a:moveTo>
                    <a:lnTo>
                      <a:pt x="17" y="5"/>
                    </a:lnTo>
                    <a:lnTo>
                      <a:pt x="10" y="0"/>
                    </a:lnTo>
                    <a:lnTo>
                      <a:pt x="0" y="5"/>
                    </a:lnTo>
                    <a:lnTo>
                      <a:pt x="10" y="9"/>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46" name="Freeform 4156">
                <a:extLst>
                  <a:ext uri="{FF2B5EF4-FFF2-40B4-BE49-F238E27FC236}">
                    <a16:creationId xmlns:a16="http://schemas.microsoft.com/office/drawing/2014/main" id="{A8EB1E78-51D0-4BE9-A8A7-0FEEF58B2A2D}"/>
                  </a:ext>
                </a:extLst>
              </p:cNvPr>
              <p:cNvSpPr>
                <a:spLocks/>
              </p:cNvSpPr>
              <p:nvPr/>
            </p:nvSpPr>
            <p:spPr bwMode="auto">
              <a:xfrm>
                <a:off x="426" y="1218"/>
                <a:ext cx="17" cy="9"/>
              </a:xfrm>
              <a:custGeom>
                <a:avLst/>
                <a:gdLst>
                  <a:gd name="T0" fmla="*/ 10 w 17"/>
                  <a:gd name="T1" fmla="*/ 9 h 9"/>
                  <a:gd name="T2" fmla="*/ 17 w 17"/>
                  <a:gd name="T3" fmla="*/ 5 h 9"/>
                  <a:gd name="T4" fmla="*/ 10 w 17"/>
                  <a:gd name="T5" fmla="*/ 0 h 9"/>
                  <a:gd name="T6" fmla="*/ 0 w 17"/>
                  <a:gd name="T7" fmla="*/ 5 h 9"/>
                  <a:gd name="T8" fmla="*/ 10 w 17"/>
                  <a:gd name="T9" fmla="*/ 9 h 9"/>
                </a:gdLst>
                <a:ahLst/>
                <a:cxnLst>
                  <a:cxn ang="0">
                    <a:pos x="T0" y="T1"/>
                  </a:cxn>
                  <a:cxn ang="0">
                    <a:pos x="T2" y="T3"/>
                  </a:cxn>
                  <a:cxn ang="0">
                    <a:pos x="T4" y="T5"/>
                  </a:cxn>
                  <a:cxn ang="0">
                    <a:pos x="T6" y="T7"/>
                  </a:cxn>
                  <a:cxn ang="0">
                    <a:pos x="T8" y="T9"/>
                  </a:cxn>
                </a:cxnLst>
                <a:rect l="0" t="0" r="r" b="b"/>
                <a:pathLst>
                  <a:path w="17" h="9">
                    <a:moveTo>
                      <a:pt x="10" y="9"/>
                    </a:moveTo>
                    <a:lnTo>
                      <a:pt x="17" y="5"/>
                    </a:lnTo>
                    <a:lnTo>
                      <a:pt x="10" y="0"/>
                    </a:lnTo>
                    <a:lnTo>
                      <a:pt x="0" y="5"/>
                    </a:lnTo>
                    <a:lnTo>
                      <a:pt x="1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47" name="Freeform 4157">
                <a:extLst>
                  <a:ext uri="{FF2B5EF4-FFF2-40B4-BE49-F238E27FC236}">
                    <a16:creationId xmlns:a16="http://schemas.microsoft.com/office/drawing/2014/main" id="{0AAF15A2-A838-4C6C-BD1E-149D1ABA1BDB}"/>
                  </a:ext>
                </a:extLst>
              </p:cNvPr>
              <p:cNvSpPr>
                <a:spLocks/>
              </p:cNvSpPr>
              <p:nvPr/>
            </p:nvSpPr>
            <p:spPr bwMode="auto">
              <a:xfrm>
                <a:off x="379" y="1242"/>
                <a:ext cx="19" cy="7"/>
              </a:xfrm>
              <a:custGeom>
                <a:avLst/>
                <a:gdLst>
                  <a:gd name="T0" fmla="*/ 9 w 19"/>
                  <a:gd name="T1" fmla="*/ 0 h 7"/>
                  <a:gd name="T2" fmla="*/ 0 w 19"/>
                  <a:gd name="T3" fmla="*/ 5 h 7"/>
                  <a:gd name="T4" fmla="*/ 9 w 19"/>
                  <a:gd name="T5" fmla="*/ 7 h 7"/>
                  <a:gd name="T6" fmla="*/ 19 w 19"/>
                  <a:gd name="T7" fmla="*/ 5 h 7"/>
                  <a:gd name="T8" fmla="*/ 9 w 19"/>
                  <a:gd name="T9" fmla="*/ 0 h 7"/>
                </a:gdLst>
                <a:ahLst/>
                <a:cxnLst>
                  <a:cxn ang="0">
                    <a:pos x="T0" y="T1"/>
                  </a:cxn>
                  <a:cxn ang="0">
                    <a:pos x="T2" y="T3"/>
                  </a:cxn>
                  <a:cxn ang="0">
                    <a:pos x="T4" y="T5"/>
                  </a:cxn>
                  <a:cxn ang="0">
                    <a:pos x="T6" y="T7"/>
                  </a:cxn>
                  <a:cxn ang="0">
                    <a:pos x="T8" y="T9"/>
                  </a:cxn>
                </a:cxnLst>
                <a:rect l="0" t="0" r="r" b="b"/>
                <a:pathLst>
                  <a:path w="19" h="7">
                    <a:moveTo>
                      <a:pt x="9" y="0"/>
                    </a:moveTo>
                    <a:lnTo>
                      <a:pt x="0" y="5"/>
                    </a:lnTo>
                    <a:lnTo>
                      <a:pt x="9" y="7"/>
                    </a:lnTo>
                    <a:lnTo>
                      <a:pt x="19" y="5"/>
                    </a:lnTo>
                    <a:lnTo>
                      <a:pt x="9" y="0"/>
                    </a:lnTo>
                    <a:close/>
                  </a:path>
                </a:pathLst>
              </a:custGeom>
              <a:solidFill>
                <a:srgbClr val="FFC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48" name="Freeform 4158">
                <a:extLst>
                  <a:ext uri="{FF2B5EF4-FFF2-40B4-BE49-F238E27FC236}">
                    <a16:creationId xmlns:a16="http://schemas.microsoft.com/office/drawing/2014/main" id="{B7277DA4-8CF7-403B-8856-4918ACAA62D3}"/>
                  </a:ext>
                </a:extLst>
              </p:cNvPr>
              <p:cNvSpPr>
                <a:spLocks/>
              </p:cNvSpPr>
              <p:nvPr/>
            </p:nvSpPr>
            <p:spPr bwMode="auto">
              <a:xfrm>
                <a:off x="379" y="1242"/>
                <a:ext cx="19" cy="7"/>
              </a:xfrm>
              <a:custGeom>
                <a:avLst/>
                <a:gdLst>
                  <a:gd name="T0" fmla="*/ 9 w 19"/>
                  <a:gd name="T1" fmla="*/ 0 h 7"/>
                  <a:gd name="T2" fmla="*/ 0 w 19"/>
                  <a:gd name="T3" fmla="*/ 5 h 7"/>
                  <a:gd name="T4" fmla="*/ 9 w 19"/>
                  <a:gd name="T5" fmla="*/ 7 h 7"/>
                  <a:gd name="T6" fmla="*/ 19 w 19"/>
                  <a:gd name="T7" fmla="*/ 5 h 7"/>
                  <a:gd name="T8" fmla="*/ 9 w 19"/>
                  <a:gd name="T9" fmla="*/ 0 h 7"/>
                </a:gdLst>
                <a:ahLst/>
                <a:cxnLst>
                  <a:cxn ang="0">
                    <a:pos x="T0" y="T1"/>
                  </a:cxn>
                  <a:cxn ang="0">
                    <a:pos x="T2" y="T3"/>
                  </a:cxn>
                  <a:cxn ang="0">
                    <a:pos x="T4" y="T5"/>
                  </a:cxn>
                  <a:cxn ang="0">
                    <a:pos x="T6" y="T7"/>
                  </a:cxn>
                  <a:cxn ang="0">
                    <a:pos x="T8" y="T9"/>
                  </a:cxn>
                </a:cxnLst>
                <a:rect l="0" t="0" r="r" b="b"/>
                <a:pathLst>
                  <a:path w="19" h="7">
                    <a:moveTo>
                      <a:pt x="9" y="0"/>
                    </a:moveTo>
                    <a:lnTo>
                      <a:pt x="0" y="5"/>
                    </a:lnTo>
                    <a:lnTo>
                      <a:pt x="9" y="7"/>
                    </a:lnTo>
                    <a:lnTo>
                      <a:pt x="19" y="5"/>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49" name="Freeform 4159">
                <a:extLst>
                  <a:ext uri="{FF2B5EF4-FFF2-40B4-BE49-F238E27FC236}">
                    <a16:creationId xmlns:a16="http://schemas.microsoft.com/office/drawing/2014/main" id="{58A6AE60-2C93-4562-A581-9430C610213C}"/>
                  </a:ext>
                </a:extLst>
              </p:cNvPr>
              <p:cNvSpPr>
                <a:spLocks/>
              </p:cNvSpPr>
              <p:nvPr/>
            </p:nvSpPr>
            <p:spPr bwMode="auto">
              <a:xfrm>
                <a:off x="372" y="2084"/>
                <a:ext cx="11" cy="9"/>
              </a:xfrm>
              <a:custGeom>
                <a:avLst/>
                <a:gdLst>
                  <a:gd name="T0" fmla="*/ 0 w 5"/>
                  <a:gd name="T1" fmla="*/ 0 h 4"/>
                  <a:gd name="T2" fmla="*/ 3 w 5"/>
                  <a:gd name="T3" fmla="*/ 4 h 4"/>
                  <a:gd name="T4" fmla="*/ 3 w 5"/>
                  <a:gd name="T5" fmla="*/ 4 h 4"/>
                  <a:gd name="T6" fmla="*/ 5 w 5"/>
                  <a:gd name="T7" fmla="*/ 1 h 4"/>
                  <a:gd name="T8" fmla="*/ 3 w 5"/>
                  <a:gd name="T9" fmla="*/ 1 h 4"/>
                  <a:gd name="T10" fmla="*/ 3 w 5"/>
                  <a:gd name="T11" fmla="*/ 1 h 4"/>
                  <a:gd name="T12" fmla="*/ 0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0"/>
                    </a:moveTo>
                    <a:cubicBezTo>
                      <a:pt x="1" y="2"/>
                      <a:pt x="2" y="4"/>
                      <a:pt x="3" y="4"/>
                    </a:cubicBezTo>
                    <a:cubicBezTo>
                      <a:pt x="3" y="4"/>
                      <a:pt x="3" y="4"/>
                      <a:pt x="3" y="4"/>
                    </a:cubicBezTo>
                    <a:cubicBezTo>
                      <a:pt x="4" y="4"/>
                      <a:pt x="4" y="2"/>
                      <a:pt x="5" y="1"/>
                    </a:cubicBezTo>
                    <a:cubicBezTo>
                      <a:pt x="4" y="1"/>
                      <a:pt x="3" y="1"/>
                      <a:pt x="3" y="1"/>
                    </a:cubicBezTo>
                    <a:cubicBezTo>
                      <a:pt x="3" y="1"/>
                      <a:pt x="3" y="1"/>
                      <a:pt x="3" y="1"/>
                    </a:cubicBezTo>
                    <a:cubicBezTo>
                      <a:pt x="2" y="1"/>
                      <a:pt x="1"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50" name="Freeform 4160">
                <a:extLst>
                  <a:ext uri="{FF2B5EF4-FFF2-40B4-BE49-F238E27FC236}">
                    <a16:creationId xmlns:a16="http://schemas.microsoft.com/office/drawing/2014/main" id="{2C83B283-CE8A-4B08-87D5-94DFBC134CFB}"/>
                  </a:ext>
                </a:extLst>
              </p:cNvPr>
              <p:cNvSpPr>
                <a:spLocks noEditPoints="1"/>
              </p:cNvSpPr>
              <p:nvPr/>
            </p:nvSpPr>
            <p:spPr bwMode="auto">
              <a:xfrm>
                <a:off x="271" y="987"/>
                <a:ext cx="218" cy="1099"/>
              </a:xfrm>
              <a:custGeom>
                <a:avLst/>
                <a:gdLst>
                  <a:gd name="T0" fmla="*/ 47 w 91"/>
                  <a:gd name="T1" fmla="*/ 462 h 462"/>
                  <a:gd name="T2" fmla="*/ 40 w 91"/>
                  <a:gd name="T3" fmla="*/ 434 h 462"/>
                  <a:gd name="T4" fmla="*/ 39 w 91"/>
                  <a:gd name="T5" fmla="*/ 426 h 462"/>
                  <a:gd name="T6" fmla="*/ 37 w 91"/>
                  <a:gd name="T7" fmla="*/ 407 h 462"/>
                  <a:gd name="T8" fmla="*/ 37 w 91"/>
                  <a:gd name="T9" fmla="*/ 403 h 462"/>
                  <a:gd name="T10" fmla="*/ 36 w 91"/>
                  <a:gd name="T11" fmla="*/ 393 h 462"/>
                  <a:gd name="T12" fmla="*/ 35 w 91"/>
                  <a:gd name="T13" fmla="*/ 377 h 462"/>
                  <a:gd name="T14" fmla="*/ 56 w 91"/>
                  <a:gd name="T15" fmla="*/ 365 h 462"/>
                  <a:gd name="T16" fmla="*/ 33 w 91"/>
                  <a:gd name="T17" fmla="*/ 356 h 462"/>
                  <a:gd name="T18" fmla="*/ 32 w 91"/>
                  <a:gd name="T19" fmla="*/ 341 h 462"/>
                  <a:gd name="T20" fmla="*/ 31 w 91"/>
                  <a:gd name="T21" fmla="*/ 337 h 462"/>
                  <a:gd name="T22" fmla="*/ 44 w 91"/>
                  <a:gd name="T23" fmla="*/ 325 h 462"/>
                  <a:gd name="T24" fmla="*/ 31 w 91"/>
                  <a:gd name="T25" fmla="*/ 315 h 462"/>
                  <a:gd name="T26" fmla="*/ 44 w 91"/>
                  <a:gd name="T27" fmla="*/ 305 h 462"/>
                  <a:gd name="T28" fmla="*/ 30 w 91"/>
                  <a:gd name="T29" fmla="*/ 294 h 462"/>
                  <a:gd name="T30" fmla="*/ 52 w 91"/>
                  <a:gd name="T31" fmla="*/ 262 h 462"/>
                  <a:gd name="T32" fmla="*/ 28 w 91"/>
                  <a:gd name="T33" fmla="*/ 291 h 462"/>
                  <a:gd name="T34" fmla="*/ 66 w 91"/>
                  <a:gd name="T35" fmla="*/ 255 h 462"/>
                  <a:gd name="T36" fmla="*/ 27 w 91"/>
                  <a:gd name="T37" fmla="*/ 253 h 462"/>
                  <a:gd name="T38" fmla="*/ 48 w 91"/>
                  <a:gd name="T39" fmla="*/ 242 h 462"/>
                  <a:gd name="T40" fmla="*/ 22 w 91"/>
                  <a:gd name="T41" fmla="*/ 231 h 462"/>
                  <a:gd name="T42" fmla="*/ 32 w 91"/>
                  <a:gd name="T43" fmla="*/ 230 h 462"/>
                  <a:gd name="T44" fmla="*/ 28 w 91"/>
                  <a:gd name="T45" fmla="*/ 232 h 462"/>
                  <a:gd name="T46" fmla="*/ 70 w 91"/>
                  <a:gd name="T47" fmla="*/ 211 h 462"/>
                  <a:gd name="T48" fmla="*/ 65 w 91"/>
                  <a:gd name="T49" fmla="*/ 188 h 462"/>
                  <a:gd name="T50" fmla="*/ 27 w 91"/>
                  <a:gd name="T51" fmla="*/ 211 h 462"/>
                  <a:gd name="T52" fmla="*/ 52 w 91"/>
                  <a:gd name="T53" fmla="*/ 198 h 462"/>
                  <a:gd name="T54" fmla="*/ 69 w 91"/>
                  <a:gd name="T55" fmla="*/ 190 h 462"/>
                  <a:gd name="T56" fmla="*/ 49 w 91"/>
                  <a:gd name="T57" fmla="*/ 179 h 462"/>
                  <a:gd name="T58" fmla="*/ 32 w 91"/>
                  <a:gd name="T59" fmla="*/ 188 h 462"/>
                  <a:gd name="T60" fmla="*/ 17 w 91"/>
                  <a:gd name="T61" fmla="*/ 166 h 462"/>
                  <a:gd name="T62" fmla="*/ 45 w 91"/>
                  <a:gd name="T63" fmla="*/ 151 h 462"/>
                  <a:gd name="T64" fmla="*/ 45 w 91"/>
                  <a:gd name="T65" fmla="*/ 177 h 462"/>
                  <a:gd name="T66" fmla="*/ 69 w 91"/>
                  <a:gd name="T67" fmla="*/ 143 h 462"/>
                  <a:gd name="T68" fmla="*/ 79 w 91"/>
                  <a:gd name="T69" fmla="*/ 118 h 462"/>
                  <a:gd name="T70" fmla="*/ 29 w 91"/>
                  <a:gd name="T71" fmla="*/ 143 h 462"/>
                  <a:gd name="T72" fmla="*/ 65 w 91"/>
                  <a:gd name="T73" fmla="*/ 141 h 462"/>
                  <a:gd name="T74" fmla="*/ 79 w 91"/>
                  <a:gd name="T75" fmla="*/ 118 h 462"/>
                  <a:gd name="T76" fmla="*/ 53 w 91"/>
                  <a:gd name="T77" fmla="*/ 109 h 462"/>
                  <a:gd name="T78" fmla="*/ 29 w 91"/>
                  <a:gd name="T79" fmla="*/ 139 h 462"/>
                  <a:gd name="T80" fmla="*/ 79 w 91"/>
                  <a:gd name="T81" fmla="*/ 114 h 462"/>
                  <a:gd name="T82" fmla="*/ 83 w 91"/>
                  <a:gd name="T83" fmla="*/ 74 h 462"/>
                  <a:gd name="T84" fmla="*/ 30 w 91"/>
                  <a:gd name="T85" fmla="*/ 100 h 462"/>
                  <a:gd name="T86" fmla="*/ 65 w 91"/>
                  <a:gd name="T87" fmla="*/ 99 h 462"/>
                  <a:gd name="T88" fmla="*/ 8 w 91"/>
                  <a:gd name="T89" fmla="*/ 69 h 462"/>
                  <a:gd name="T90" fmla="*/ 53 w 91"/>
                  <a:gd name="T91" fmla="*/ 66 h 462"/>
                  <a:gd name="T92" fmla="*/ 10 w 91"/>
                  <a:gd name="T93" fmla="*/ 88 h 462"/>
                  <a:gd name="T94" fmla="*/ 71 w 91"/>
                  <a:gd name="T95" fmla="*/ 76 h 462"/>
                  <a:gd name="T96" fmla="*/ 75 w 91"/>
                  <a:gd name="T97" fmla="*/ 35 h 462"/>
                  <a:gd name="T98" fmla="*/ 26 w 91"/>
                  <a:gd name="T99" fmla="*/ 56 h 462"/>
                  <a:gd name="T100" fmla="*/ 49 w 91"/>
                  <a:gd name="T101" fmla="*/ 65 h 462"/>
                  <a:gd name="T102" fmla="*/ 86 w 91"/>
                  <a:gd name="T103" fmla="*/ 33 h 462"/>
                  <a:gd name="T104" fmla="*/ 66 w 91"/>
                  <a:gd name="T105" fmla="*/ 14 h 462"/>
                  <a:gd name="T106" fmla="*/ 12 w 91"/>
                  <a:gd name="T107" fmla="*/ 45 h 462"/>
                  <a:gd name="T108" fmla="*/ 30 w 91"/>
                  <a:gd name="T109" fmla="*/ 54 h 462"/>
                  <a:gd name="T110" fmla="*/ 87 w 91"/>
                  <a:gd name="T111" fmla="*/ 25 h 462"/>
                  <a:gd name="T112" fmla="*/ 50 w 91"/>
                  <a:gd name="T113" fmla="*/ 6 h 462"/>
                  <a:gd name="T114" fmla="*/ 5 w 91"/>
                  <a:gd name="T115" fmla="*/ 34 h 462"/>
                  <a:gd name="T116" fmla="*/ 30 w 91"/>
                  <a:gd name="T117" fmla="*/ 16 h 462"/>
                  <a:gd name="T118" fmla="*/ 46 w 91"/>
                  <a:gd name="T119" fmla="*/ 4 h 462"/>
                  <a:gd name="T120" fmla="*/ 8 w 91"/>
                  <a:gd name="T121" fmla="*/ 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 h="462">
                    <a:moveTo>
                      <a:pt x="43" y="432"/>
                    </a:moveTo>
                    <a:cubicBezTo>
                      <a:pt x="43" y="432"/>
                      <a:pt x="43" y="432"/>
                      <a:pt x="43" y="432"/>
                    </a:cubicBezTo>
                    <a:cubicBezTo>
                      <a:pt x="47" y="434"/>
                      <a:pt x="47" y="434"/>
                      <a:pt x="47" y="434"/>
                    </a:cubicBezTo>
                    <a:cubicBezTo>
                      <a:pt x="40" y="437"/>
                      <a:pt x="40" y="437"/>
                      <a:pt x="40" y="437"/>
                    </a:cubicBezTo>
                    <a:cubicBezTo>
                      <a:pt x="40" y="438"/>
                      <a:pt x="40" y="438"/>
                      <a:pt x="40" y="439"/>
                    </a:cubicBezTo>
                    <a:cubicBezTo>
                      <a:pt x="42" y="460"/>
                      <a:pt x="42" y="460"/>
                      <a:pt x="42" y="460"/>
                    </a:cubicBezTo>
                    <a:cubicBezTo>
                      <a:pt x="42" y="460"/>
                      <a:pt x="42" y="461"/>
                      <a:pt x="42" y="461"/>
                    </a:cubicBezTo>
                    <a:cubicBezTo>
                      <a:pt x="43" y="462"/>
                      <a:pt x="44" y="462"/>
                      <a:pt x="45" y="462"/>
                    </a:cubicBezTo>
                    <a:cubicBezTo>
                      <a:pt x="45" y="462"/>
                      <a:pt x="45" y="462"/>
                      <a:pt x="45" y="462"/>
                    </a:cubicBezTo>
                    <a:cubicBezTo>
                      <a:pt x="45" y="462"/>
                      <a:pt x="46" y="462"/>
                      <a:pt x="47" y="462"/>
                    </a:cubicBezTo>
                    <a:cubicBezTo>
                      <a:pt x="47" y="461"/>
                      <a:pt x="47" y="460"/>
                      <a:pt x="47" y="460"/>
                    </a:cubicBezTo>
                    <a:cubicBezTo>
                      <a:pt x="47" y="457"/>
                      <a:pt x="49" y="440"/>
                      <a:pt x="49" y="437"/>
                    </a:cubicBezTo>
                    <a:cubicBezTo>
                      <a:pt x="49" y="437"/>
                      <a:pt x="49" y="436"/>
                      <a:pt x="49" y="435"/>
                    </a:cubicBezTo>
                    <a:cubicBezTo>
                      <a:pt x="47" y="434"/>
                      <a:pt x="47" y="434"/>
                      <a:pt x="47" y="434"/>
                    </a:cubicBezTo>
                    <a:cubicBezTo>
                      <a:pt x="50" y="432"/>
                      <a:pt x="50" y="432"/>
                      <a:pt x="50" y="432"/>
                    </a:cubicBezTo>
                    <a:cubicBezTo>
                      <a:pt x="50" y="432"/>
                      <a:pt x="50" y="432"/>
                      <a:pt x="50" y="432"/>
                    </a:cubicBezTo>
                    <a:cubicBezTo>
                      <a:pt x="47" y="434"/>
                      <a:pt x="47" y="434"/>
                      <a:pt x="47" y="434"/>
                    </a:cubicBezTo>
                    <a:cubicBezTo>
                      <a:pt x="43" y="432"/>
                      <a:pt x="43" y="432"/>
                      <a:pt x="43" y="432"/>
                    </a:cubicBezTo>
                    <a:moveTo>
                      <a:pt x="39" y="430"/>
                    </a:moveTo>
                    <a:cubicBezTo>
                      <a:pt x="40" y="431"/>
                      <a:pt x="40" y="432"/>
                      <a:pt x="40" y="434"/>
                    </a:cubicBezTo>
                    <a:cubicBezTo>
                      <a:pt x="43" y="432"/>
                      <a:pt x="43" y="432"/>
                      <a:pt x="43" y="432"/>
                    </a:cubicBezTo>
                    <a:cubicBezTo>
                      <a:pt x="39" y="430"/>
                      <a:pt x="39" y="430"/>
                      <a:pt x="39" y="430"/>
                    </a:cubicBezTo>
                    <a:moveTo>
                      <a:pt x="52" y="409"/>
                    </a:moveTo>
                    <a:cubicBezTo>
                      <a:pt x="51" y="410"/>
                      <a:pt x="51" y="410"/>
                      <a:pt x="51" y="410"/>
                    </a:cubicBezTo>
                    <a:cubicBezTo>
                      <a:pt x="47" y="412"/>
                      <a:pt x="47" y="412"/>
                      <a:pt x="47" y="412"/>
                    </a:cubicBezTo>
                    <a:cubicBezTo>
                      <a:pt x="43" y="410"/>
                      <a:pt x="43" y="410"/>
                      <a:pt x="43" y="410"/>
                    </a:cubicBezTo>
                    <a:cubicBezTo>
                      <a:pt x="47" y="412"/>
                      <a:pt x="47" y="412"/>
                      <a:pt x="47" y="412"/>
                    </a:cubicBezTo>
                    <a:cubicBezTo>
                      <a:pt x="38" y="416"/>
                      <a:pt x="38" y="416"/>
                      <a:pt x="38" y="416"/>
                    </a:cubicBezTo>
                    <a:cubicBezTo>
                      <a:pt x="39" y="425"/>
                      <a:pt x="39" y="425"/>
                      <a:pt x="39" y="425"/>
                    </a:cubicBezTo>
                    <a:cubicBezTo>
                      <a:pt x="39" y="425"/>
                      <a:pt x="39" y="426"/>
                      <a:pt x="39" y="426"/>
                    </a:cubicBezTo>
                    <a:cubicBezTo>
                      <a:pt x="47" y="430"/>
                      <a:pt x="47" y="430"/>
                      <a:pt x="47" y="430"/>
                    </a:cubicBezTo>
                    <a:cubicBezTo>
                      <a:pt x="50" y="429"/>
                      <a:pt x="50" y="429"/>
                      <a:pt x="50" y="429"/>
                    </a:cubicBezTo>
                    <a:cubicBezTo>
                      <a:pt x="50" y="428"/>
                      <a:pt x="50" y="428"/>
                      <a:pt x="50" y="427"/>
                    </a:cubicBezTo>
                    <a:cubicBezTo>
                      <a:pt x="51" y="420"/>
                      <a:pt x="51" y="422"/>
                      <a:pt x="51" y="417"/>
                    </a:cubicBezTo>
                    <a:cubicBezTo>
                      <a:pt x="51" y="416"/>
                      <a:pt x="51" y="415"/>
                      <a:pt x="51" y="414"/>
                    </a:cubicBezTo>
                    <a:cubicBezTo>
                      <a:pt x="47" y="412"/>
                      <a:pt x="47" y="412"/>
                      <a:pt x="47" y="412"/>
                    </a:cubicBezTo>
                    <a:cubicBezTo>
                      <a:pt x="51" y="410"/>
                      <a:pt x="51" y="410"/>
                      <a:pt x="51" y="410"/>
                    </a:cubicBezTo>
                    <a:cubicBezTo>
                      <a:pt x="52" y="410"/>
                      <a:pt x="52" y="410"/>
                      <a:pt x="52" y="410"/>
                    </a:cubicBezTo>
                    <a:cubicBezTo>
                      <a:pt x="52" y="410"/>
                      <a:pt x="52" y="410"/>
                      <a:pt x="52" y="409"/>
                    </a:cubicBezTo>
                    <a:moveTo>
                      <a:pt x="37" y="407"/>
                    </a:moveTo>
                    <a:cubicBezTo>
                      <a:pt x="38" y="413"/>
                      <a:pt x="38" y="413"/>
                      <a:pt x="38" y="413"/>
                    </a:cubicBezTo>
                    <a:cubicBezTo>
                      <a:pt x="43" y="410"/>
                      <a:pt x="43" y="410"/>
                      <a:pt x="43" y="410"/>
                    </a:cubicBezTo>
                    <a:cubicBezTo>
                      <a:pt x="37" y="407"/>
                      <a:pt x="37" y="407"/>
                      <a:pt x="37" y="407"/>
                    </a:cubicBezTo>
                    <a:moveTo>
                      <a:pt x="54" y="388"/>
                    </a:moveTo>
                    <a:cubicBezTo>
                      <a:pt x="51" y="390"/>
                      <a:pt x="51" y="390"/>
                      <a:pt x="51" y="390"/>
                    </a:cubicBezTo>
                    <a:cubicBezTo>
                      <a:pt x="47" y="391"/>
                      <a:pt x="47" y="391"/>
                      <a:pt x="47" y="391"/>
                    </a:cubicBezTo>
                    <a:cubicBezTo>
                      <a:pt x="44" y="390"/>
                      <a:pt x="44" y="390"/>
                      <a:pt x="44" y="390"/>
                    </a:cubicBezTo>
                    <a:cubicBezTo>
                      <a:pt x="47" y="391"/>
                      <a:pt x="47" y="391"/>
                      <a:pt x="47" y="391"/>
                    </a:cubicBezTo>
                    <a:cubicBezTo>
                      <a:pt x="37" y="397"/>
                      <a:pt x="37" y="397"/>
                      <a:pt x="37" y="397"/>
                    </a:cubicBezTo>
                    <a:cubicBezTo>
                      <a:pt x="37" y="399"/>
                      <a:pt x="37" y="402"/>
                      <a:pt x="37" y="403"/>
                    </a:cubicBezTo>
                    <a:cubicBezTo>
                      <a:pt x="47" y="408"/>
                      <a:pt x="47" y="408"/>
                      <a:pt x="47" y="408"/>
                    </a:cubicBezTo>
                    <a:cubicBezTo>
                      <a:pt x="52" y="406"/>
                      <a:pt x="52" y="406"/>
                      <a:pt x="52" y="406"/>
                    </a:cubicBezTo>
                    <a:cubicBezTo>
                      <a:pt x="52" y="405"/>
                      <a:pt x="52" y="405"/>
                      <a:pt x="52" y="403"/>
                    </a:cubicBezTo>
                    <a:cubicBezTo>
                      <a:pt x="53" y="400"/>
                      <a:pt x="53" y="397"/>
                      <a:pt x="53" y="395"/>
                    </a:cubicBezTo>
                    <a:cubicBezTo>
                      <a:pt x="47" y="391"/>
                      <a:pt x="47" y="391"/>
                      <a:pt x="47" y="391"/>
                    </a:cubicBezTo>
                    <a:cubicBezTo>
                      <a:pt x="51" y="390"/>
                      <a:pt x="51" y="390"/>
                      <a:pt x="51" y="390"/>
                    </a:cubicBezTo>
                    <a:cubicBezTo>
                      <a:pt x="54" y="391"/>
                      <a:pt x="54" y="391"/>
                      <a:pt x="54" y="391"/>
                    </a:cubicBezTo>
                    <a:cubicBezTo>
                      <a:pt x="54" y="390"/>
                      <a:pt x="54" y="389"/>
                      <a:pt x="54" y="388"/>
                    </a:cubicBezTo>
                    <a:moveTo>
                      <a:pt x="36" y="385"/>
                    </a:moveTo>
                    <a:cubicBezTo>
                      <a:pt x="36" y="387"/>
                      <a:pt x="36" y="390"/>
                      <a:pt x="36" y="393"/>
                    </a:cubicBezTo>
                    <a:cubicBezTo>
                      <a:pt x="44" y="390"/>
                      <a:pt x="44" y="390"/>
                      <a:pt x="44" y="390"/>
                    </a:cubicBezTo>
                    <a:cubicBezTo>
                      <a:pt x="36" y="385"/>
                      <a:pt x="36" y="385"/>
                      <a:pt x="36" y="385"/>
                    </a:cubicBezTo>
                    <a:moveTo>
                      <a:pt x="56" y="365"/>
                    </a:moveTo>
                    <a:cubicBezTo>
                      <a:pt x="51" y="368"/>
                      <a:pt x="51" y="368"/>
                      <a:pt x="51" y="368"/>
                    </a:cubicBezTo>
                    <a:cubicBezTo>
                      <a:pt x="47" y="369"/>
                      <a:pt x="47" y="369"/>
                      <a:pt x="47" y="369"/>
                    </a:cubicBezTo>
                    <a:cubicBezTo>
                      <a:pt x="44" y="368"/>
                      <a:pt x="44" y="368"/>
                      <a:pt x="44" y="368"/>
                    </a:cubicBezTo>
                    <a:cubicBezTo>
                      <a:pt x="47" y="369"/>
                      <a:pt x="47" y="369"/>
                      <a:pt x="47" y="369"/>
                    </a:cubicBezTo>
                    <a:cubicBezTo>
                      <a:pt x="35" y="376"/>
                      <a:pt x="35" y="376"/>
                      <a:pt x="35" y="376"/>
                    </a:cubicBezTo>
                    <a:cubicBezTo>
                      <a:pt x="35" y="376"/>
                      <a:pt x="35" y="377"/>
                      <a:pt x="35" y="377"/>
                    </a:cubicBezTo>
                    <a:cubicBezTo>
                      <a:pt x="35" y="377"/>
                      <a:pt x="35" y="377"/>
                      <a:pt x="35" y="377"/>
                    </a:cubicBezTo>
                    <a:cubicBezTo>
                      <a:pt x="35" y="379"/>
                      <a:pt x="35" y="379"/>
                      <a:pt x="35" y="381"/>
                    </a:cubicBezTo>
                    <a:cubicBezTo>
                      <a:pt x="35" y="381"/>
                      <a:pt x="35" y="381"/>
                      <a:pt x="35" y="381"/>
                    </a:cubicBezTo>
                    <a:cubicBezTo>
                      <a:pt x="35" y="381"/>
                      <a:pt x="35" y="381"/>
                      <a:pt x="35" y="381"/>
                    </a:cubicBezTo>
                    <a:cubicBezTo>
                      <a:pt x="47" y="388"/>
                      <a:pt x="47" y="388"/>
                      <a:pt x="47" y="388"/>
                    </a:cubicBezTo>
                    <a:cubicBezTo>
                      <a:pt x="54" y="384"/>
                      <a:pt x="54" y="384"/>
                      <a:pt x="54" y="384"/>
                    </a:cubicBezTo>
                    <a:cubicBezTo>
                      <a:pt x="54" y="381"/>
                      <a:pt x="55" y="378"/>
                      <a:pt x="55" y="373"/>
                    </a:cubicBezTo>
                    <a:cubicBezTo>
                      <a:pt x="47" y="369"/>
                      <a:pt x="47" y="369"/>
                      <a:pt x="47" y="369"/>
                    </a:cubicBezTo>
                    <a:cubicBezTo>
                      <a:pt x="51" y="368"/>
                      <a:pt x="51" y="368"/>
                      <a:pt x="51" y="368"/>
                    </a:cubicBezTo>
                    <a:cubicBezTo>
                      <a:pt x="55" y="370"/>
                      <a:pt x="55" y="370"/>
                      <a:pt x="55" y="370"/>
                    </a:cubicBezTo>
                    <a:cubicBezTo>
                      <a:pt x="56" y="368"/>
                      <a:pt x="56" y="367"/>
                      <a:pt x="56" y="365"/>
                    </a:cubicBezTo>
                    <a:moveTo>
                      <a:pt x="34" y="362"/>
                    </a:moveTo>
                    <a:cubicBezTo>
                      <a:pt x="34" y="366"/>
                      <a:pt x="34" y="370"/>
                      <a:pt x="34" y="372"/>
                    </a:cubicBezTo>
                    <a:cubicBezTo>
                      <a:pt x="44" y="368"/>
                      <a:pt x="44" y="368"/>
                      <a:pt x="44" y="368"/>
                    </a:cubicBezTo>
                    <a:cubicBezTo>
                      <a:pt x="34" y="362"/>
                      <a:pt x="34" y="362"/>
                      <a:pt x="34" y="362"/>
                    </a:cubicBezTo>
                    <a:moveTo>
                      <a:pt x="58" y="344"/>
                    </a:moveTo>
                    <a:cubicBezTo>
                      <a:pt x="51" y="347"/>
                      <a:pt x="51" y="347"/>
                      <a:pt x="51" y="347"/>
                    </a:cubicBezTo>
                    <a:cubicBezTo>
                      <a:pt x="48" y="349"/>
                      <a:pt x="48" y="349"/>
                      <a:pt x="48" y="349"/>
                    </a:cubicBezTo>
                    <a:cubicBezTo>
                      <a:pt x="44" y="347"/>
                      <a:pt x="44" y="347"/>
                      <a:pt x="44" y="347"/>
                    </a:cubicBezTo>
                    <a:cubicBezTo>
                      <a:pt x="48" y="349"/>
                      <a:pt x="48" y="349"/>
                      <a:pt x="48" y="349"/>
                    </a:cubicBezTo>
                    <a:cubicBezTo>
                      <a:pt x="33" y="356"/>
                      <a:pt x="33" y="356"/>
                      <a:pt x="33" y="356"/>
                    </a:cubicBezTo>
                    <a:cubicBezTo>
                      <a:pt x="33" y="357"/>
                      <a:pt x="33" y="358"/>
                      <a:pt x="33" y="358"/>
                    </a:cubicBezTo>
                    <a:cubicBezTo>
                      <a:pt x="47" y="366"/>
                      <a:pt x="47" y="366"/>
                      <a:pt x="47" y="366"/>
                    </a:cubicBezTo>
                    <a:cubicBezTo>
                      <a:pt x="56" y="361"/>
                      <a:pt x="56" y="361"/>
                      <a:pt x="56" y="361"/>
                    </a:cubicBezTo>
                    <a:cubicBezTo>
                      <a:pt x="56" y="359"/>
                      <a:pt x="57" y="356"/>
                      <a:pt x="57" y="354"/>
                    </a:cubicBezTo>
                    <a:cubicBezTo>
                      <a:pt x="48" y="349"/>
                      <a:pt x="48" y="349"/>
                      <a:pt x="48" y="349"/>
                    </a:cubicBezTo>
                    <a:cubicBezTo>
                      <a:pt x="51" y="347"/>
                      <a:pt x="51" y="347"/>
                      <a:pt x="51" y="347"/>
                    </a:cubicBezTo>
                    <a:cubicBezTo>
                      <a:pt x="57" y="350"/>
                      <a:pt x="57" y="350"/>
                      <a:pt x="57" y="350"/>
                    </a:cubicBezTo>
                    <a:cubicBezTo>
                      <a:pt x="58" y="348"/>
                      <a:pt x="58" y="346"/>
                      <a:pt x="58" y="344"/>
                    </a:cubicBezTo>
                    <a:cubicBezTo>
                      <a:pt x="58" y="344"/>
                      <a:pt x="58" y="344"/>
                      <a:pt x="58" y="344"/>
                    </a:cubicBezTo>
                    <a:moveTo>
                      <a:pt x="32" y="341"/>
                    </a:moveTo>
                    <a:cubicBezTo>
                      <a:pt x="32" y="345"/>
                      <a:pt x="32" y="349"/>
                      <a:pt x="33" y="353"/>
                    </a:cubicBezTo>
                    <a:cubicBezTo>
                      <a:pt x="44" y="347"/>
                      <a:pt x="44" y="347"/>
                      <a:pt x="44" y="347"/>
                    </a:cubicBezTo>
                    <a:cubicBezTo>
                      <a:pt x="32" y="341"/>
                      <a:pt x="32" y="341"/>
                      <a:pt x="32" y="341"/>
                    </a:cubicBezTo>
                    <a:moveTo>
                      <a:pt x="60" y="321"/>
                    </a:moveTo>
                    <a:cubicBezTo>
                      <a:pt x="51" y="325"/>
                      <a:pt x="51" y="325"/>
                      <a:pt x="51" y="325"/>
                    </a:cubicBezTo>
                    <a:cubicBezTo>
                      <a:pt x="48" y="327"/>
                      <a:pt x="48" y="327"/>
                      <a:pt x="48" y="327"/>
                    </a:cubicBezTo>
                    <a:cubicBezTo>
                      <a:pt x="44" y="325"/>
                      <a:pt x="44" y="325"/>
                      <a:pt x="44" y="325"/>
                    </a:cubicBezTo>
                    <a:cubicBezTo>
                      <a:pt x="48" y="327"/>
                      <a:pt x="48" y="327"/>
                      <a:pt x="48" y="327"/>
                    </a:cubicBezTo>
                    <a:cubicBezTo>
                      <a:pt x="31" y="335"/>
                      <a:pt x="31" y="335"/>
                      <a:pt x="31" y="335"/>
                    </a:cubicBezTo>
                    <a:cubicBezTo>
                      <a:pt x="31" y="336"/>
                      <a:pt x="31" y="336"/>
                      <a:pt x="31" y="337"/>
                    </a:cubicBezTo>
                    <a:cubicBezTo>
                      <a:pt x="48" y="345"/>
                      <a:pt x="48" y="345"/>
                      <a:pt x="48" y="345"/>
                    </a:cubicBezTo>
                    <a:cubicBezTo>
                      <a:pt x="58" y="340"/>
                      <a:pt x="58" y="340"/>
                      <a:pt x="58" y="340"/>
                    </a:cubicBezTo>
                    <a:cubicBezTo>
                      <a:pt x="58" y="338"/>
                      <a:pt x="59" y="336"/>
                      <a:pt x="59" y="333"/>
                    </a:cubicBezTo>
                    <a:cubicBezTo>
                      <a:pt x="48" y="327"/>
                      <a:pt x="48" y="327"/>
                      <a:pt x="48" y="327"/>
                    </a:cubicBezTo>
                    <a:cubicBezTo>
                      <a:pt x="51" y="325"/>
                      <a:pt x="51" y="325"/>
                      <a:pt x="51" y="325"/>
                    </a:cubicBezTo>
                    <a:cubicBezTo>
                      <a:pt x="59" y="329"/>
                      <a:pt x="59" y="329"/>
                      <a:pt x="59" y="329"/>
                    </a:cubicBezTo>
                    <a:cubicBezTo>
                      <a:pt x="60" y="321"/>
                      <a:pt x="60" y="321"/>
                      <a:pt x="60" y="321"/>
                    </a:cubicBezTo>
                    <a:moveTo>
                      <a:pt x="30" y="318"/>
                    </a:moveTo>
                    <a:cubicBezTo>
                      <a:pt x="30" y="322"/>
                      <a:pt x="31" y="327"/>
                      <a:pt x="31" y="332"/>
                    </a:cubicBezTo>
                    <a:cubicBezTo>
                      <a:pt x="44" y="325"/>
                      <a:pt x="44" y="325"/>
                      <a:pt x="44" y="325"/>
                    </a:cubicBezTo>
                    <a:cubicBezTo>
                      <a:pt x="30" y="318"/>
                      <a:pt x="30" y="318"/>
                      <a:pt x="30" y="318"/>
                    </a:cubicBezTo>
                    <a:moveTo>
                      <a:pt x="62" y="299"/>
                    </a:moveTo>
                    <a:cubicBezTo>
                      <a:pt x="51" y="305"/>
                      <a:pt x="51" y="305"/>
                      <a:pt x="51" y="305"/>
                    </a:cubicBezTo>
                    <a:cubicBezTo>
                      <a:pt x="48" y="307"/>
                      <a:pt x="48" y="307"/>
                      <a:pt x="48" y="307"/>
                    </a:cubicBezTo>
                    <a:cubicBezTo>
                      <a:pt x="44" y="305"/>
                      <a:pt x="44" y="305"/>
                      <a:pt x="44" y="305"/>
                    </a:cubicBezTo>
                    <a:cubicBezTo>
                      <a:pt x="48" y="307"/>
                      <a:pt x="48" y="307"/>
                      <a:pt x="48" y="307"/>
                    </a:cubicBezTo>
                    <a:cubicBezTo>
                      <a:pt x="31" y="315"/>
                      <a:pt x="31" y="315"/>
                      <a:pt x="31" y="315"/>
                    </a:cubicBezTo>
                    <a:cubicBezTo>
                      <a:pt x="30" y="316"/>
                      <a:pt x="30" y="316"/>
                      <a:pt x="30" y="316"/>
                    </a:cubicBezTo>
                    <a:cubicBezTo>
                      <a:pt x="30" y="316"/>
                      <a:pt x="30" y="316"/>
                      <a:pt x="30" y="316"/>
                    </a:cubicBezTo>
                    <a:cubicBezTo>
                      <a:pt x="31" y="315"/>
                      <a:pt x="31" y="315"/>
                      <a:pt x="31" y="315"/>
                    </a:cubicBezTo>
                    <a:cubicBezTo>
                      <a:pt x="48" y="323"/>
                      <a:pt x="48" y="323"/>
                      <a:pt x="48" y="323"/>
                    </a:cubicBezTo>
                    <a:cubicBezTo>
                      <a:pt x="60" y="317"/>
                      <a:pt x="60" y="317"/>
                      <a:pt x="60" y="317"/>
                    </a:cubicBezTo>
                    <a:cubicBezTo>
                      <a:pt x="61" y="313"/>
                      <a:pt x="61" y="313"/>
                      <a:pt x="61" y="313"/>
                    </a:cubicBezTo>
                    <a:cubicBezTo>
                      <a:pt x="48" y="307"/>
                      <a:pt x="48" y="307"/>
                      <a:pt x="48" y="307"/>
                    </a:cubicBezTo>
                    <a:cubicBezTo>
                      <a:pt x="51" y="305"/>
                      <a:pt x="51" y="305"/>
                      <a:pt x="51" y="305"/>
                    </a:cubicBezTo>
                    <a:cubicBezTo>
                      <a:pt x="61" y="310"/>
                      <a:pt x="61" y="310"/>
                      <a:pt x="61" y="310"/>
                    </a:cubicBezTo>
                    <a:cubicBezTo>
                      <a:pt x="61" y="307"/>
                      <a:pt x="62" y="303"/>
                      <a:pt x="62" y="299"/>
                    </a:cubicBezTo>
                    <a:moveTo>
                      <a:pt x="28" y="296"/>
                    </a:moveTo>
                    <a:cubicBezTo>
                      <a:pt x="28" y="301"/>
                      <a:pt x="29" y="307"/>
                      <a:pt x="29" y="312"/>
                    </a:cubicBezTo>
                    <a:cubicBezTo>
                      <a:pt x="44" y="305"/>
                      <a:pt x="44" y="305"/>
                      <a:pt x="44" y="305"/>
                    </a:cubicBezTo>
                    <a:cubicBezTo>
                      <a:pt x="28" y="296"/>
                      <a:pt x="28" y="296"/>
                      <a:pt x="28" y="296"/>
                    </a:cubicBezTo>
                    <a:moveTo>
                      <a:pt x="64" y="276"/>
                    </a:moveTo>
                    <a:cubicBezTo>
                      <a:pt x="52" y="283"/>
                      <a:pt x="52" y="283"/>
                      <a:pt x="52" y="283"/>
                    </a:cubicBezTo>
                    <a:cubicBezTo>
                      <a:pt x="48" y="285"/>
                      <a:pt x="48" y="285"/>
                      <a:pt x="48" y="285"/>
                    </a:cubicBezTo>
                    <a:cubicBezTo>
                      <a:pt x="44" y="283"/>
                      <a:pt x="44" y="283"/>
                      <a:pt x="44" y="283"/>
                    </a:cubicBezTo>
                    <a:cubicBezTo>
                      <a:pt x="48" y="285"/>
                      <a:pt x="48" y="285"/>
                      <a:pt x="48" y="285"/>
                    </a:cubicBezTo>
                    <a:cubicBezTo>
                      <a:pt x="30" y="294"/>
                      <a:pt x="30" y="294"/>
                      <a:pt x="30" y="294"/>
                    </a:cubicBezTo>
                    <a:cubicBezTo>
                      <a:pt x="28" y="295"/>
                      <a:pt x="28" y="295"/>
                      <a:pt x="28" y="295"/>
                    </a:cubicBezTo>
                    <a:cubicBezTo>
                      <a:pt x="28" y="295"/>
                      <a:pt x="28" y="295"/>
                      <a:pt x="28" y="295"/>
                    </a:cubicBezTo>
                    <a:cubicBezTo>
                      <a:pt x="30" y="294"/>
                      <a:pt x="30" y="294"/>
                      <a:pt x="30" y="294"/>
                    </a:cubicBezTo>
                    <a:cubicBezTo>
                      <a:pt x="48" y="303"/>
                      <a:pt x="48" y="303"/>
                      <a:pt x="48" y="303"/>
                    </a:cubicBezTo>
                    <a:cubicBezTo>
                      <a:pt x="62" y="296"/>
                      <a:pt x="62" y="296"/>
                      <a:pt x="62" y="296"/>
                    </a:cubicBezTo>
                    <a:cubicBezTo>
                      <a:pt x="62" y="294"/>
                      <a:pt x="63" y="293"/>
                      <a:pt x="63" y="292"/>
                    </a:cubicBezTo>
                    <a:cubicBezTo>
                      <a:pt x="48" y="285"/>
                      <a:pt x="48" y="285"/>
                      <a:pt x="48" y="285"/>
                    </a:cubicBezTo>
                    <a:cubicBezTo>
                      <a:pt x="52" y="283"/>
                      <a:pt x="52" y="283"/>
                      <a:pt x="52" y="283"/>
                    </a:cubicBezTo>
                    <a:cubicBezTo>
                      <a:pt x="63" y="289"/>
                      <a:pt x="63" y="289"/>
                      <a:pt x="63" y="289"/>
                    </a:cubicBezTo>
                    <a:cubicBezTo>
                      <a:pt x="63" y="286"/>
                      <a:pt x="63" y="285"/>
                      <a:pt x="63" y="284"/>
                    </a:cubicBezTo>
                    <a:cubicBezTo>
                      <a:pt x="63" y="283"/>
                      <a:pt x="64" y="280"/>
                      <a:pt x="64" y="276"/>
                    </a:cubicBezTo>
                    <a:moveTo>
                      <a:pt x="66" y="255"/>
                    </a:moveTo>
                    <a:cubicBezTo>
                      <a:pt x="52" y="262"/>
                      <a:pt x="52" y="262"/>
                      <a:pt x="52" y="262"/>
                    </a:cubicBezTo>
                    <a:cubicBezTo>
                      <a:pt x="48" y="264"/>
                      <a:pt x="48" y="264"/>
                      <a:pt x="48" y="264"/>
                    </a:cubicBezTo>
                    <a:cubicBezTo>
                      <a:pt x="44" y="262"/>
                      <a:pt x="44" y="262"/>
                      <a:pt x="44" y="262"/>
                    </a:cubicBezTo>
                    <a:cubicBezTo>
                      <a:pt x="48" y="264"/>
                      <a:pt x="48" y="264"/>
                      <a:pt x="48" y="264"/>
                    </a:cubicBezTo>
                    <a:cubicBezTo>
                      <a:pt x="32" y="272"/>
                      <a:pt x="32" y="272"/>
                      <a:pt x="32" y="272"/>
                    </a:cubicBezTo>
                    <a:cubicBezTo>
                      <a:pt x="28" y="274"/>
                      <a:pt x="28" y="274"/>
                      <a:pt x="28" y="274"/>
                    </a:cubicBezTo>
                    <a:cubicBezTo>
                      <a:pt x="26" y="273"/>
                      <a:pt x="26" y="273"/>
                      <a:pt x="26" y="273"/>
                    </a:cubicBezTo>
                    <a:cubicBezTo>
                      <a:pt x="26" y="273"/>
                      <a:pt x="26" y="273"/>
                      <a:pt x="26" y="273"/>
                    </a:cubicBezTo>
                    <a:cubicBezTo>
                      <a:pt x="28" y="274"/>
                      <a:pt x="28" y="274"/>
                      <a:pt x="28" y="274"/>
                    </a:cubicBezTo>
                    <a:cubicBezTo>
                      <a:pt x="26" y="275"/>
                      <a:pt x="26" y="275"/>
                      <a:pt x="26" y="275"/>
                    </a:cubicBezTo>
                    <a:cubicBezTo>
                      <a:pt x="27" y="280"/>
                      <a:pt x="27" y="285"/>
                      <a:pt x="28" y="291"/>
                    </a:cubicBezTo>
                    <a:cubicBezTo>
                      <a:pt x="44" y="283"/>
                      <a:pt x="44" y="283"/>
                      <a:pt x="44" y="283"/>
                    </a:cubicBezTo>
                    <a:cubicBezTo>
                      <a:pt x="28" y="274"/>
                      <a:pt x="28" y="274"/>
                      <a:pt x="28" y="274"/>
                    </a:cubicBezTo>
                    <a:cubicBezTo>
                      <a:pt x="32" y="272"/>
                      <a:pt x="32" y="272"/>
                      <a:pt x="32" y="272"/>
                    </a:cubicBezTo>
                    <a:cubicBezTo>
                      <a:pt x="48" y="281"/>
                      <a:pt x="48" y="281"/>
                      <a:pt x="48" y="281"/>
                    </a:cubicBezTo>
                    <a:cubicBezTo>
                      <a:pt x="64" y="273"/>
                      <a:pt x="64" y="273"/>
                      <a:pt x="64" y="273"/>
                    </a:cubicBezTo>
                    <a:cubicBezTo>
                      <a:pt x="48" y="264"/>
                      <a:pt x="48" y="264"/>
                      <a:pt x="48" y="264"/>
                    </a:cubicBezTo>
                    <a:cubicBezTo>
                      <a:pt x="52" y="262"/>
                      <a:pt x="52" y="262"/>
                      <a:pt x="52" y="262"/>
                    </a:cubicBezTo>
                    <a:cubicBezTo>
                      <a:pt x="65" y="269"/>
                      <a:pt x="65" y="269"/>
                      <a:pt x="65" y="269"/>
                    </a:cubicBezTo>
                    <a:cubicBezTo>
                      <a:pt x="65" y="267"/>
                      <a:pt x="65" y="265"/>
                      <a:pt x="65" y="264"/>
                    </a:cubicBezTo>
                    <a:cubicBezTo>
                      <a:pt x="66" y="255"/>
                      <a:pt x="66" y="255"/>
                      <a:pt x="66" y="255"/>
                    </a:cubicBezTo>
                    <a:moveTo>
                      <a:pt x="68" y="232"/>
                    </a:moveTo>
                    <a:cubicBezTo>
                      <a:pt x="52" y="240"/>
                      <a:pt x="52" y="240"/>
                      <a:pt x="52" y="240"/>
                    </a:cubicBezTo>
                    <a:cubicBezTo>
                      <a:pt x="48" y="242"/>
                      <a:pt x="48" y="242"/>
                      <a:pt x="48" y="242"/>
                    </a:cubicBezTo>
                    <a:cubicBezTo>
                      <a:pt x="45" y="240"/>
                      <a:pt x="45" y="240"/>
                      <a:pt x="45" y="240"/>
                    </a:cubicBezTo>
                    <a:cubicBezTo>
                      <a:pt x="48" y="242"/>
                      <a:pt x="48" y="242"/>
                      <a:pt x="48" y="242"/>
                    </a:cubicBezTo>
                    <a:cubicBezTo>
                      <a:pt x="30" y="251"/>
                      <a:pt x="30" y="251"/>
                      <a:pt x="30" y="251"/>
                    </a:cubicBezTo>
                    <a:cubicBezTo>
                      <a:pt x="27" y="253"/>
                      <a:pt x="27" y="253"/>
                      <a:pt x="27" y="253"/>
                    </a:cubicBezTo>
                    <a:cubicBezTo>
                      <a:pt x="24" y="252"/>
                      <a:pt x="24" y="252"/>
                      <a:pt x="24" y="252"/>
                    </a:cubicBezTo>
                    <a:cubicBezTo>
                      <a:pt x="24" y="252"/>
                      <a:pt x="24" y="252"/>
                      <a:pt x="24" y="252"/>
                    </a:cubicBezTo>
                    <a:cubicBezTo>
                      <a:pt x="27" y="253"/>
                      <a:pt x="27" y="253"/>
                      <a:pt x="27" y="253"/>
                    </a:cubicBezTo>
                    <a:cubicBezTo>
                      <a:pt x="24" y="254"/>
                      <a:pt x="24" y="254"/>
                      <a:pt x="24" y="254"/>
                    </a:cubicBezTo>
                    <a:cubicBezTo>
                      <a:pt x="25" y="258"/>
                      <a:pt x="25" y="263"/>
                      <a:pt x="25" y="266"/>
                    </a:cubicBezTo>
                    <a:cubicBezTo>
                      <a:pt x="25" y="266"/>
                      <a:pt x="25" y="268"/>
                      <a:pt x="26" y="269"/>
                    </a:cubicBezTo>
                    <a:cubicBezTo>
                      <a:pt x="28" y="271"/>
                      <a:pt x="28" y="271"/>
                      <a:pt x="28" y="271"/>
                    </a:cubicBezTo>
                    <a:cubicBezTo>
                      <a:pt x="44" y="262"/>
                      <a:pt x="44" y="262"/>
                      <a:pt x="44" y="262"/>
                    </a:cubicBezTo>
                    <a:cubicBezTo>
                      <a:pt x="27" y="253"/>
                      <a:pt x="27" y="253"/>
                      <a:pt x="27" y="253"/>
                    </a:cubicBezTo>
                    <a:cubicBezTo>
                      <a:pt x="30" y="251"/>
                      <a:pt x="30" y="251"/>
                      <a:pt x="30" y="251"/>
                    </a:cubicBezTo>
                    <a:cubicBezTo>
                      <a:pt x="48" y="260"/>
                      <a:pt x="48" y="260"/>
                      <a:pt x="48" y="260"/>
                    </a:cubicBezTo>
                    <a:cubicBezTo>
                      <a:pt x="66" y="251"/>
                      <a:pt x="66" y="251"/>
                      <a:pt x="66" y="251"/>
                    </a:cubicBezTo>
                    <a:cubicBezTo>
                      <a:pt x="48" y="242"/>
                      <a:pt x="48" y="242"/>
                      <a:pt x="48" y="242"/>
                    </a:cubicBezTo>
                    <a:cubicBezTo>
                      <a:pt x="52" y="240"/>
                      <a:pt x="52" y="240"/>
                      <a:pt x="52" y="240"/>
                    </a:cubicBezTo>
                    <a:cubicBezTo>
                      <a:pt x="67" y="248"/>
                      <a:pt x="67" y="248"/>
                      <a:pt x="67" y="248"/>
                    </a:cubicBezTo>
                    <a:cubicBezTo>
                      <a:pt x="67" y="246"/>
                      <a:pt x="67" y="246"/>
                      <a:pt x="67" y="246"/>
                    </a:cubicBezTo>
                    <a:cubicBezTo>
                      <a:pt x="67" y="242"/>
                      <a:pt x="67" y="242"/>
                      <a:pt x="67" y="242"/>
                    </a:cubicBezTo>
                    <a:cubicBezTo>
                      <a:pt x="68" y="238"/>
                      <a:pt x="68" y="238"/>
                      <a:pt x="68" y="238"/>
                    </a:cubicBezTo>
                    <a:cubicBezTo>
                      <a:pt x="68" y="232"/>
                      <a:pt x="68" y="232"/>
                      <a:pt x="68" y="232"/>
                    </a:cubicBezTo>
                    <a:moveTo>
                      <a:pt x="22" y="229"/>
                    </a:moveTo>
                    <a:cubicBezTo>
                      <a:pt x="22" y="230"/>
                      <a:pt x="22" y="230"/>
                      <a:pt x="22" y="231"/>
                    </a:cubicBezTo>
                    <a:cubicBezTo>
                      <a:pt x="22" y="231"/>
                      <a:pt x="22" y="231"/>
                      <a:pt x="22" y="231"/>
                    </a:cubicBezTo>
                    <a:cubicBezTo>
                      <a:pt x="22" y="231"/>
                      <a:pt x="22" y="231"/>
                      <a:pt x="22" y="231"/>
                    </a:cubicBezTo>
                    <a:cubicBezTo>
                      <a:pt x="25" y="230"/>
                      <a:pt x="25" y="230"/>
                      <a:pt x="25" y="230"/>
                    </a:cubicBezTo>
                    <a:cubicBezTo>
                      <a:pt x="22" y="229"/>
                      <a:pt x="22" y="229"/>
                      <a:pt x="22" y="229"/>
                    </a:cubicBezTo>
                    <a:moveTo>
                      <a:pt x="66" y="209"/>
                    </a:moveTo>
                    <a:cubicBezTo>
                      <a:pt x="66" y="209"/>
                      <a:pt x="66" y="209"/>
                      <a:pt x="66" y="209"/>
                    </a:cubicBezTo>
                    <a:cubicBezTo>
                      <a:pt x="70" y="211"/>
                      <a:pt x="70" y="211"/>
                      <a:pt x="70" y="211"/>
                    </a:cubicBezTo>
                    <a:cubicBezTo>
                      <a:pt x="52" y="220"/>
                      <a:pt x="52" y="220"/>
                      <a:pt x="52" y="220"/>
                    </a:cubicBezTo>
                    <a:cubicBezTo>
                      <a:pt x="48" y="222"/>
                      <a:pt x="48" y="222"/>
                      <a:pt x="48" y="222"/>
                    </a:cubicBezTo>
                    <a:cubicBezTo>
                      <a:pt x="45" y="220"/>
                      <a:pt x="45" y="220"/>
                      <a:pt x="45" y="220"/>
                    </a:cubicBezTo>
                    <a:cubicBezTo>
                      <a:pt x="48" y="222"/>
                      <a:pt x="48" y="222"/>
                      <a:pt x="48" y="222"/>
                    </a:cubicBezTo>
                    <a:cubicBezTo>
                      <a:pt x="32" y="230"/>
                      <a:pt x="32" y="230"/>
                      <a:pt x="32" y="230"/>
                    </a:cubicBezTo>
                    <a:cubicBezTo>
                      <a:pt x="28" y="232"/>
                      <a:pt x="28" y="232"/>
                      <a:pt x="28" y="232"/>
                    </a:cubicBezTo>
                    <a:cubicBezTo>
                      <a:pt x="25" y="230"/>
                      <a:pt x="25" y="230"/>
                      <a:pt x="25" y="230"/>
                    </a:cubicBezTo>
                    <a:cubicBezTo>
                      <a:pt x="28" y="232"/>
                      <a:pt x="28" y="232"/>
                      <a:pt x="28" y="232"/>
                    </a:cubicBezTo>
                    <a:cubicBezTo>
                      <a:pt x="23" y="235"/>
                      <a:pt x="23" y="235"/>
                      <a:pt x="23" y="235"/>
                    </a:cubicBezTo>
                    <a:cubicBezTo>
                      <a:pt x="23" y="235"/>
                      <a:pt x="23" y="235"/>
                      <a:pt x="23" y="235"/>
                    </a:cubicBezTo>
                    <a:cubicBezTo>
                      <a:pt x="24" y="247"/>
                      <a:pt x="24" y="247"/>
                      <a:pt x="24" y="247"/>
                    </a:cubicBezTo>
                    <a:cubicBezTo>
                      <a:pt x="24" y="247"/>
                      <a:pt x="24" y="248"/>
                      <a:pt x="24" y="248"/>
                    </a:cubicBezTo>
                    <a:cubicBezTo>
                      <a:pt x="27" y="249"/>
                      <a:pt x="27" y="249"/>
                      <a:pt x="27" y="249"/>
                    </a:cubicBezTo>
                    <a:cubicBezTo>
                      <a:pt x="45" y="240"/>
                      <a:pt x="45" y="240"/>
                      <a:pt x="45" y="240"/>
                    </a:cubicBezTo>
                    <a:cubicBezTo>
                      <a:pt x="28" y="232"/>
                      <a:pt x="28" y="232"/>
                      <a:pt x="28" y="232"/>
                    </a:cubicBezTo>
                    <a:cubicBezTo>
                      <a:pt x="32" y="230"/>
                      <a:pt x="32" y="230"/>
                      <a:pt x="32" y="230"/>
                    </a:cubicBezTo>
                    <a:cubicBezTo>
                      <a:pt x="48" y="238"/>
                      <a:pt x="48" y="238"/>
                      <a:pt x="48" y="238"/>
                    </a:cubicBezTo>
                    <a:cubicBezTo>
                      <a:pt x="65" y="230"/>
                      <a:pt x="65" y="230"/>
                      <a:pt x="65" y="230"/>
                    </a:cubicBezTo>
                    <a:cubicBezTo>
                      <a:pt x="48" y="222"/>
                      <a:pt x="48" y="222"/>
                      <a:pt x="48" y="222"/>
                    </a:cubicBezTo>
                    <a:cubicBezTo>
                      <a:pt x="52" y="220"/>
                      <a:pt x="52" y="220"/>
                      <a:pt x="52" y="220"/>
                    </a:cubicBezTo>
                    <a:cubicBezTo>
                      <a:pt x="68" y="228"/>
                      <a:pt x="68" y="228"/>
                      <a:pt x="68" y="228"/>
                    </a:cubicBezTo>
                    <a:cubicBezTo>
                      <a:pt x="69" y="228"/>
                      <a:pt x="69" y="228"/>
                      <a:pt x="69" y="228"/>
                    </a:cubicBezTo>
                    <a:cubicBezTo>
                      <a:pt x="69" y="226"/>
                      <a:pt x="69" y="226"/>
                      <a:pt x="69" y="226"/>
                    </a:cubicBezTo>
                    <a:cubicBezTo>
                      <a:pt x="69" y="218"/>
                      <a:pt x="69" y="218"/>
                      <a:pt x="69" y="218"/>
                    </a:cubicBezTo>
                    <a:cubicBezTo>
                      <a:pt x="70" y="215"/>
                      <a:pt x="70" y="213"/>
                      <a:pt x="70" y="211"/>
                    </a:cubicBezTo>
                    <a:cubicBezTo>
                      <a:pt x="70" y="211"/>
                      <a:pt x="70" y="211"/>
                      <a:pt x="70" y="211"/>
                    </a:cubicBezTo>
                    <a:cubicBezTo>
                      <a:pt x="70" y="211"/>
                      <a:pt x="70" y="211"/>
                      <a:pt x="70" y="211"/>
                    </a:cubicBezTo>
                    <a:cubicBezTo>
                      <a:pt x="70" y="211"/>
                      <a:pt x="70" y="211"/>
                      <a:pt x="70" y="211"/>
                    </a:cubicBezTo>
                    <a:cubicBezTo>
                      <a:pt x="70" y="211"/>
                      <a:pt x="70" y="211"/>
                      <a:pt x="70" y="211"/>
                    </a:cubicBezTo>
                    <a:cubicBezTo>
                      <a:pt x="66" y="209"/>
                      <a:pt x="66" y="209"/>
                      <a:pt x="66" y="209"/>
                    </a:cubicBezTo>
                    <a:moveTo>
                      <a:pt x="20" y="207"/>
                    </a:moveTo>
                    <a:cubicBezTo>
                      <a:pt x="20" y="208"/>
                      <a:pt x="20" y="209"/>
                      <a:pt x="21" y="210"/>
                    </a:cubicBezTo>
                    <a:cubicBezTo>
                      <a:pt x="23" y="209"/>
                      <a:pt x="23" y="209"/>
                      <a:pt x="23" y="209"/>
                    </a:cubicBezTo>
                    <a:cubicBezTo>
                      <a:pt x="20" y="207"/>
                      <a:pt x="20" y="207"/>
                      <a:pt x="20" y="207"/>
                    </a:cubicBezTo>
                    <a:moveTo>
                      <a:pt x="65" y="188"/>
                    </a:moveTo>
                    <a:cubicBezTo>
                      <a:pt x="65" y="188"/>
                      <a:pt x="65" y="188"/>
                      <a:pt x="65" y="188"/>
                    </a:cubicBezTo>
                    <a:cubicBezTo>
                      <a:pt x="69" y="190"/>
                      <a:pt x="69" y="190"/>
                      <a:pt x="69" y="190"/>
                    </a:cubicBezTo>
                    <a:cubicBezTo>
                      <a:pt x="52" y="198"/>
                      <a:pt x="52" y="198"/>
                      <a:pt x="52" y="198"/>
                    </a:cubicBezTo>
                    <a:cubicBezTo>
                      <a:pt x="48" y="200"/>
                      <a:pt x="48" y="200"/>
                      <a:pt x="48" y="200"/>
                    </a:cubicBezTo>
                    <a:cubicBezTo>
                      <a:pt x="45" y="198"/>
                      <a:pt x="45" y="198"/>
                      <a:pt x="45" y="198"/>
                    </a:cubicBezTo>
                    <a:cubicBezTo>
                      <a:pt x="48" y="200"/>
                      <a:pt x="48" y="200"/>
                      <a:pt x="48" y="200"/>
                    </a:cubicBezTo>
                    <a:cubicBezTo>
                      <a:pt x="31" y="209"/>
                      <a:pt x="31" y="209"/>
                      <a:pt x="31" y="209"/>
                    </a:cubicBezTo>
                    <a:cubicBezTo>
                      <a:pt x="27" y="211"/>
                      <a:pt x="27" y="211"/>
                      <a:pt x="27" y="211"/>
                    </a:cubicBezTo>
                    <a:cubicBezTo>
                      <a:pt x="23" y="209"/>
                      <a:pt x="23" y="209"/>
                      <a:pt x="23" y="209"/>
                    </a:cubicBezTo>
                    <a:cubicBezTo>
                      <a:pt x="27" y="211"/>
                      <a:pt x="27" y="211"/>
                      <a:pt x="27" y="211"/>
                    </a:cubicBezTo>
                    <a:cubicBezTo>
                      <a:pt x="21" y="214"/>
                      <a:pt x="21" y="214"/>
                      <a:pt x="21" y="214"/>
                    </a:cubicBezTo>
                    <a:cubicBezTo>
                      <a:pt x="21" y="218"/>
                      <a:pt x="22" y="222"/>
                      <a:pt x="22" y="225"/>
                    </a:cubicBezTo>
                    <a:cubicBezTo>
                      <a:pt x="28" y="228"/>
                      <a:pt x="28" y="228"/>
                      <a:pt x="28" y="228"/>
                    </a:cubicBezTo>
                    <a:cubicBezTo>
                      <a:pt x="45" y="220"/>
                      <a:pt x="45" y="220"/>
                      <a:pt x="45" y="220"/>
                    </a:cubicBezTo>
                    <a:cubicBezTo>
                      <a:pt x="27" y="211"/>
                      <a:pt x="27" y="211"/>
                      <a:pt x="27" y="211"/>
                    </a:cubicBezTo>
                    <a:cubicBezTo>
                      <a:pt x="31" y="209"/>
                      <a:pt x="31" y="209"/>
                      <a:pt x="31" y="209"/>
                    </a:cubicBezTo>
                    <a:cubicBezTo>
                      <a:pt x="48" y="218"/>
                      <a:pt x="48" y="218"/>
                      <a:pt x="48" y="218"/>
                    </a:cubicBezTo>
                    <a:cubicBezTo>
                      <a:pt x="66" y="209"/>
                      <a:pt x="66" y="209"/>
                      <a:pt x="66" y="209"/>
                    </a:cubicBezTo>
                    <a:cubicBezTo>
                      <a:pt x="48" y="200"/>
                      <a:pt x="48" y="200"/>
                      <a:pt x="48" y="200"/>
                    </a:cubicBezTo>
                    <a:cubicBezTo>
                      <a:pt x="52" y="198"/>
                      <a:pt x="52" y="198"/>
                      <a:pt x="52" y="198"/>
                    </a:cubicBezTo>
                    <a:cubicBezTo>
                      <a:pt x="70" y="207"/>
                      <a:pt x="70" y="207"/>
                      <a:pt x="70" y="207"/>
                    </a:cubicBezTo>
                    <a:cubicBezTo>
                      <a:pt x="70" y="207"/>
                      <a:pt x="70" y="207"/>
                      <a:pt x="70" y="207"/>
                    </a:cubicBezTo>
                    <a:cubicBezTo>
                      <a:pt x="71" y="203"/>
                      <a:pt x="71" y="200"/>
                      <a:pt x="72" y="195"/>
                    </a:cubicBezTo>
                    <a:cubicBezTo>
                      <a:pt x="72" y="191"/>
                      <a:pt x="72" y="191"/>
                      <a:pt x="72" y="191"/>
                    </a:cubicBezTo>
                    <a:cubicBezTo>
                      <a:pt x="69" y="190"/>
                      <a:pt x="69" y="190"/>
                      <a:pt x="69" y="190"/>
                    </a:cubicBezTo>
                    <a:cubicBezTo>
                      <a:pt x="72" y="188"/>
                      <a:pt x="72" y="188"/>
                      <a:pt x="72" y="188"/>
                    </a:cubicBezTo>
                    <a:cubicBezTo>
                      <a:pt x="72" y="188"/>
                      <a:pt x="72" y="188"/>
                      <a:pt x="72" y="188"/>
                    </a:cubicBezTo>
                    <a:cubicBezTo>
                      <a:pt x="72" y="188"/>
                      <a:pt x="72" y="188"/>
                      <a:pt x="72" y="188"/>
                    </a:cubicBezTo>
                    <a:cubicBezTo>
                      <a:pt x="72" y="188"/>
                      <a:pt x="72" y="188"/>
                      <a:pt x="72" y="188"/>
                    </a:cubicBezTo>
                    <a:cubicBezTo>
                      <a:pt x="69" y="190"/>
                      <a:pt x="69" y="190"/>
                      <a:pt x="69" y="190"/>
                    </a:cubicBezTo>
                    <a:cubicBezTo>
                      <a:pt x="65" y="188"/>
                      <a:pt x="65" y="188"/>
                      <a:pt x="65" y="188"/>
                    </a:cubicBezTo>
                    <a:moveTo>
                      <a:pt x="18" y="184"/>
                    </a:moveTo>
                    <a:cubicBezTo>
                      <a:pt x="19" y="187"/>
                      <a:pt x="19" y="189"/>
                      <a:pt x="19" y="191"/>
                    </a:cubicBezTo>
                    <a:cubicBezTo>
                      <a:pt x="25" y="188"/>
                      <a:pt x="25" y="188"/>
                      <a:pt x="25" y="188"/>
                    </a:cubicBezTo>
                    <a:cubicBezTo>
                      <a:pt x="18" y="184"/>
                      <a:pt x="18" y="184"/>
                      <a:pt x="18" y="184"/>
                    </a:cubicBezTo>
                    <a:moveTo>
                      <a:pt x="74" y="166"/>
                    </a:moveTo>
                    <a:cubicBezTo>
                      <a:pt x="52" y="178"/>
                      <a:pt x="52" y="178"/>
                      <a:pt x="52" y="178"/>
                    </a:cubicBezTo>
                    <a:cubicBezTo>
                      <a:pt x="49" y="179"/>
                      <a:pt x="49" y="179"/>
                      <a:pt x="49" y="179"/>
                    </a:cubicBezTo>
                    <a:cubicBezTo>
                      <a:pt x="45" y="177"/>
                      <a:pt x="45" y="177"/>
                      <a:pt x="45" y="177"/>
                    </a:cubicBezTo>
                    <a:cubicBezTo>
                      <a:pt x="49" y="179"/>
                      <a:pt x="49" y="179"/>
                      <a:pt x="49" y="179"/>
                    </a:cubicBezTo>
                    <a:cubicBezTo>
                      <a:pt x="32" y="188"/>
                      <a:pt x="32" y="188"/>
                      <a:pt x="32" y="188"/>
                    </a:cubicBezTo>
                    <a:cubicBezTo>
                      <a:pt x="29" y="189"/>
                      <a:pt x="29" y="189"/>
                      <a:pt x="29" y="189"/>
                    </a:cubicBezTo>
                    <a:cubicBezTo>
                      <a:pt x="25" y="188"/>
                      <a:pt x="25" y="188"/>
                      <a:pt x="25" y="188"/>
                    </a:cubicBezTo>
                    <a:cubicBezTo>
                      <a:pt x="29" y="189"/>
                      <a:pt x="29" y="189"/>
                      <a:pt x="29" y="189"/>
                    </a:cubicBezTo>
                    <a:cubicBezTo>
                      <a:pt x="19" y="194"/>
                      <a:pt x="19" y="194"/>
                      <a:pt x="19" y="194"/>
                    </a:cubicBezTo>
                    <a:cubicBezTo>
                      <a:pt x="19" y="197"/>
                      <a:pt x="20" y="200"/>
                      <a:pt x="20" y="203"/>
                    </a:cubicBezTo>
                    <a:cubicBezTo>
                      <a:pt x="27" y="207"/>
                      <a:pt x="27" y="207"/>
                      <a:pt x="27" y="207"/>
                    </a:cubicBezTo>
                    <a:cubicBezTo>
                      <a:pt x="45" y="198"/>
                      <a:pt x="45" y="198"/>
                      <a:pt x="45" y="198"/>
                    </a:cubicBezTo>
                    <a:cubicBezTo>
                      <a:pt x="29" y="189"/>
                      <a:pt x="29" y="189"/>
                      <a:pt x="29" y="189"/>
                    </a:cubicBezTo>
                    <a:cubicBezTo>
                      <a:pt x="32" y="188"/>
                      <a:pt x="32" y="188"/>
                      <a:pt x="32" y="188"/>
                    </a:cubicBezTo>
                    <a:cubicBezTo>
                      <a:pt x="49" y="196"/>
                      <a:pt x="49" y="196"/>
                      <a:pt x="49" y="196"/>
                    </a:cubicBezTo>
                    <a:cubicBezTo>
                      <a:pt x="65" y="188"/>
                      <a:pt x="65" y="188"/>
                      <a:pt x="65" y="188"/>
                    </a:cubicBezTo>
                    <a:cubicBezTo>
                      <a:pt x="49" y="179"/>
                      <a:pt x="49" y="179"/>
                      <a:pt x="49" y="179"/>
                    </a:cubicBezTo>
                    <a:cubicBezTo>
                      <a:pt x="52" y="178"/>
                      <a:pt x="52" y="178"/>
                      <a:pt x="52" y="178"/>
                    </a:cubicBezTo>
                    <a:cubicBezTo>
                      <a:pt x="69" y="186"/>
                      <a:pt x="69" y="186"/>
                      <a:pt x="69" y="186"/>
                    </a:cubicBezTo>
                    <a:cubicBezTo>
                      <a:pt x="73" y="184"/>
                      <a:pt x="73" y="184"/>
                      <a:pt x="73" y="184"/>
                    </a:cubicBezTo>
                    <a:cubicBezTo>
                      <a:pt x="74" y="170"/>
                      <a:pt x="74" y="170"/>
                      <a:pt x="74" y="170"/>
                    </a:cubicBezTo>
                    <a:cubicBezTo>
                      <a:pt x="74" y="169"/>
                      <a:pt x="74" y="168"/>
                      <a:pt x="74" y="166"/>
                    </a:cubicBezTo>
                    <a:moveTo>
                      <a:pt x="16" y="163"/>
                    </a:moveTo>
                    <a:cubicBezTo>
                      <a:pt x="17" y="164"/>
                      <a:pt x="17" y="165"/>
                      <a:pt x="17" y="166"/>
                    </a:cubicBezTo>
                    <a:cubicBezTo>
                      <a:pt x="19" y="164"/>
                      <a:pt x="19" y="164"/>
                      <a:pt x="19" y="164"/>
                    </a:cubicBezTo>
                    <a:cubicBezTo>
                      <a:pt x="16" y="163"/>
                      <a:pt x="16" y="163"/>
                      <a:pt x="16" y="163"/>
                    </a:cubicBezTo>
                    <a:moveTo>
                      <a:pt x="77" y="139"/>
                    </a:moveTo>
                    <a:cubicBezTo>
                      <a:pt x="72" y="141"/>
                      <a:pt x="72" y="141"/>
                      <a:pt x="72" y="141"/>
                    </a:cubicBezTo>
                    <a:cubicBezTo>
                      <a:pt x="69" y="143"/>
                      <a:pt x="69" y="143"/>
                      <a:pt x="69" y="143"/>
                    </a:cubicBezTo>
                    <a:cubicBezTo>
                      <a:pt x="65" y="141"/>
                      <a:pt x="65" y="141"/>
                      <a:pt x="65" y="141"/>
                    </a:cubicBezTo>
                    <a:cubicBezTo>
                      <a:pt x="69" y="143"/>
                      <a:pt x="69" y="143"/>
                      <a:pt x="69" y="143"/>
                    </a:cubicBezTo>
                    <a:cubicBezTo>
                      <a:pt x="52" y="151"/>
                      <a:pt x="52" y="151"/>
                      <a:pt x="52" y="151"/>
                    </a:cubicBezTo>
                    <a:cubicBezTo>
                      <a:pt x="49" y="153"/>
                      <a:pt x="49" y="153"/>
                      <a:pt x="49" y="153"/>
                    </a:cubicBezTo>
                    <a:cubicBezTo>
                      <a:pt x="45" y="151"/>
                      <a:pt x="45" y="151"/>
                      <a:pt x="45" y="151"/>
                    </a:cubicBezTo>
                    <a:cubicBezTo>
                      <a:pt x="49" y="153"/>
                      <a:pt x="49" y="153"/>
                      <a:pt x="49" y="153"/>
                    </a:cubicBezTo>
                    <a:cubicBezTo>
                      <a:pt x="27" y="164"/>
                      <a:pt x="27" y="164"/>
                      <a:pt x="27" y="164"/>
                    </a:cubicBezTo>
                    <a:cubicBezTo>
                      <a:pt x="23" y="166"/>
                      <a:pt x="23" y="166"/>
                      <a:pt x="23" y="166"/>
                    </a:cubicBezTo>
                    <a:cubicBezTo>
                      <a:pt x="19" y="164"/>
                      <a:pt x="19" y="164"/>
                      <a:pt x="19" y="164"/>
                    </a:cubicBezTo>
                    <a:cubicBezTo>
                      <a:pt x="23" y="166"/>
                      <a:pt x="23" y="166"/>
                      <a:pt x="23" y="166"/>
                    </a:cubicBezTo>
                    <a:cubicBezTo>
                      <a:pt x="17" y="169"/>
                      <a:pt x="17" y="169"/>
                      <a:pt x="17" y="169"/>
                    </a:cubicBezTo>
                    <a:cubicBezTo>
                      <a:pt x="17" y="170"/>
                      <a:pt x="17" y="170"/>
                      <a:pt x="17" y="170"/>
                    </a:cubicBezTo>
                    <a:cubicBezTo>
                      <a:pt x="17" y="173"/>
                      <a:pt x="18" y="177"/>
                      <a:pt x="18" y="180"/>
                    </a:cubicBezTo>
                    <a:cubicBezTo>
                      <a:pt x="29" y="186"/>
                      <a:pt x="29" y="186"/>
                      <a:pt x="29" y="186"/>
                    </a:cubicBezTo>
                    <a:cubicBezTo>
                      <a:pt x="45" y="177"/>
                      <a:pt x="45" y="177"/>
                      <a:pt x="45" y="177"/>
                    </a:cubicBezTo>
                    <a:cubicBezTo>
                      <a:pt x="23" y="166"/>
                      <a:pt x="23" y="166"/>
                      <a:pt x="23" y="166"/>
                    </a:cubicBezTo>
                    <a:cubicBezTo>
                      <a:pt x="27" y="164"/>
                      <a:pt x="27" y="164"/>
                      <a:pt x="27" y="164"/>
                    </a:cubicBezTo>
                    <a:cubicBezTo>
                      <a:pt x="49" y="176"/>
                      <a:pt x="49" y="176"/>
                      <a:pt x="49" y="176"/>
                    </a:cubicBezTo>
                    <a:cubicBezTo>
                      <a:pt x="71" y="164"/>
                      <a:pt x="71" y="164"/>
                      <a:pt x="71" y="164"/>
                    </a:cubicBezTo>
                    <a:cubicBezTo>
                      <a:pt x="49" y="153"/>
                      <a:pt x="49" y="153"/>
                      <a:pt x="49" y="153"/>
                    </a:cubicBezTo>
                    <a:cubicBezTo>
                      <a:pt x="52" y="151"/>
                      <a:pt x="52" y="151"/>
                      <a:pt x="52" y="151"/>
                    </a:cubicBezTo>
                    <a:cubicBezTo>
                      <a:pt x="74" y="163"/>
                      <a:pt x="74" y="163"/>
                      <a:pt x="74" y="163"/>
                    </a:cubicBezTo>
                    <a:cubicBezTo>
                      <a:pt x="75" y="163"/>
                      <a:pt x="75" y="163"/>
                      <a:pt x="75" y="163"/>
                    </a:cubicBezTo>
                    <a:cubicBezTo>
                      <a:pt x="75" y="158"/>
                      <a:pt x="76" y="151"/>
                      <a:pt x="76" y="147"/>
                    </a:cubicBezTo>
                    <a:cubicBezTo>
                      <a:pt x="69" y="143"/>
                      <a:pt x="69" y="143"/>
                      <a:pt x="69" y="143"/>
                    </a:cubicBezTo>
                    <a:cubicBezTo>
                      <a:pt x="72" y="141"/>
                      <a:pt x="72" y="141"/>
                      <a:pt x="72" y="141"/>
                    </a:cubicBezTo>
                    <a:cubicBezTo>
                      <a:pt x="76" y="143"/>
                      <a:pt x="76" y="143"/>
                      <a:pt x="76" y="143"/>
                    </a:cubicBezTo>
                    <a:cubicBezTo>
                      <a:pt x="76" y="143"/>
                      <a:pt x="76" y="143"/>
                      <a:pt x="76" y="143"/>
                    </a:cubicBezTo>
                    <a:cubicBezTo>
                      <a:pt x="77" y="139"/>
                      <a:pt x="77" y="139"/>
                      <a:pt x="77" y="139"/>
                    </a:cubicBezTo>
                    <a:moveTo>
                      <a:pt x="14" y="135"/>
                    </a:moveTo>
                    <a:cubicBezTo>
                      <a:pt x="14" y="140"/>
                      <a:pt x="14" y="140"/>
                      <a:pt x="14" y="140"/>
                    </a:cubicBezTo>
                    <a:cubicBezTo>
                      <a:pt x="15" y="142"/>
                      <a:pt x="15" y="144"/>
                      <a:pt x="15" y="146"/>
                    </a:cubicBezTo>
                    <a:cubicBezTo>
                      <a:pt x="26" y="141"/>
                      <a:pt x="26" y="141"/>
                      <a:pt x="26" y="141"/>
                    </a:cubicBezTo>
                    <a:cubicBezTo>
                      <a:pt x="14" y="135"/>
                      <a:pt x="14" y="135"/>
                      <a:pt x="14" y="135"/>
                    </a:cubicBezTo>
                    <a:moveTo>
                      <a:pt x="79" y="118"/>
                    </a:moveTo>
                    <a:cubicBezTo>
                      <a:pt x="74" y="120"/>
                      <a:pt x="74" y="120"/>
                      <a:pt x="74" y="120"/>
                    </a:cubicBezTo>
                    <a:cubicBezTo>
                      <a:pt x="71" y="122"/>
                      <a:pt x="71" y="122"/>
                      <a:pt x="71" y="122"/>
                    </a:cubicBezTo>
                    <a:cubicBezTo>
                      <a:pt x="67" y="120"/>
                      <a:pt x="67" y="120"/>
                      <a:pt x="67" y="120"/>
                    </a:cubicBezTo>
                    <a:cubicBezTo>
                      <a:pt x="71" y="122"/>
                      <a:pt x="71" y="122"/>
                      <a:pt x="71" y="122"/>
                    </a:cubicBezTo>
                    <a:cubicBezTo>
                      <a:pt x="53" y="131"/>
                      <a:pt x="53" y="131"/>
                      <a:pt x="53" y="131"/>
                    </a:cubicBezTo>
                    <a:cubicBezTo>
                      <a:pt x="49" y="133"/>
                      <a:pt x="49" y="133"/>
                      <a:pt x="49" y="133"/>
                    </a:cubicBezTo>
                    <a:cubicBezTo>
                      <a:pt x="45" y="131"/>
                      <a:pt x="45" y="131"/>
                      <a:pt x="45" y="131"/>
                    </a:cubicBezTo>
                    <a:cubicBezTo>
                      <a:pt x="49" y="133"/>
                      <a:pt x="49" y="133"/>
                      <a:pt x="49" y="133"/>
                    </a:cubicBezTo>
                    <a:cubicBezTo>
                      <a:pt x="33" y="141"/>
                      <a:pt x="33" y="141"/>
                      <a:pt x="33" y="141"/>
                    </a:cubicBezTo>
                    <a:cubicBezTo>
                      <a:pt x="29" y="143"/>
                      <a:pt x="29" y="143"/>
                      <a:pt x="29" y="143"/>
                    </a:cubicBezTo>
                    <a:cubicBezTo>
                      <a:pt x="26" y="141"/>
                      <a:pt x="26" y="141"/>
                      <a:pt x="26" y="141"/>
                    </a:cubicBezTo>
                    <a:cubicBezTo>
                      <a:pt x="29" y="143"/>
                      <a:pt x="29" y="143"/>
                      <a:pt x="29" y="143"/>
                    </a:cubicBezTo>
                    <a:cubicBezTo>
                      <a:pt x="15" y="150"/>
                      <a:pt x="15" y="150"/>
                      <a:pt x="15" y="150"/>
                    </a:cubicBezTo>
                    <a:cubicBezTo>
                      <a:pt x="16" y="153"/>
                      <a:pt x="16" y="156"/>
                      <a:pt x="16" y="159"/>
                    </a:cubicBezTo>
                    <a:cubicBezTo>
                      <a:pt x="23" y="162"/>
                      <a:pt x="23" y="162"/>
                      <a:pt x="23" y="162"/>
                    </a:cubicBezTo>
                    <a:cubicBezTo>
                      <a:pt x="45" y="151"/>
                      <a:pt x="45" y="151"/>
                      <a:pt x="45" y="151"/>
                    </a:cubicBezTo>
                    <a:cubicBezTo>
                      <a:pt x="29" y="143"/>
                      <a:pt x="29" y="143"/>
                      <a:pt x="29" y="143"/>
                    </a:cubicBezTo>
                    <a:cubicBezTo>
                      <a:pt x="33" y="141"/>
                      <a:pt x="33" y="141"/>
                      <a:pt x="33" y="141"/>
                    </a:cubicBezTo>
                    <a:cubicBezTo>
                      <a:pt x="49" y="149"/>
                      <a:pt x="49" y="149"/>
                      <a:pt x="49" y="149"/>
                    </a:cubicBezTo>
                    <a:cubicBezTo>
                      <a:pt x="65" y="141"/>
                      <a:pt x="65" y="141"/>
                      <a:pt x="65" y="141"/>
                    </a:cubicBezTo>
                    <a:cubicBezTo>
                      <a:pt x="49" y="133"/>
                      <a:pt x="49" y="133"/>
                      <a:pt x="49" y="133"/>
                    </a:cubicBezTo>
                    <a:cubicBezTo>
                      <a:pt x="53" y="131"/>
                      <a:pt x="53" y="131"/>
                      <a:pt x="53" y="131"/>
                    </a:cubicBezTo>
                    <a:cubicBezTo>
                      <a:pt x="69" y="139"/>
                      <a:pt x="69" y="139"/>
                      <a:pt x="69" y="139"/>
                    </a:cubicBezTo>
                    <a:cubicBezTo>
                      <a:pt x="77" y="135"/>
                      <a:pt x="77" y="135"/>
                      <a:pt x="77" y="135"/>
                    </a:cubicBezTo>
                    <a:cubicBezTo>
                      <a:pt x="78" y="131"/>
                      <a:pt x="78" y="131"/>
                      <a:pt x="78" y="131"/>
                    </a:cubicBezTo>
                    <a:cubicBezTo>
                      <a:pt x="78" y="129"/>
                      <a:pt x="78" y="129"/>
                      <a:pt x="78" y="126"/>
                    </a:cubicBezTo>
                    <a:cubicBezTo>
                      <a:pt x="71" y="122"/>
                      <a:pt x="71" y="122"/>
                      <a:pt x="71" y="122"/>
                    </a:cubicBezTo>
                    <a:cubicBezTo>
                      <a:pt x="74" y="120"/>
                      <a:pt x="74" y="120"/>
                      <a:pt x="74" y="120"/>
                    </a:cubicBezTo>
                    <a:cubicBezTo>
                      <a:pt x="78" y="122"/>
                      <a:pt x="78" y="122"/>
                      <a:pt x="78" y="122"/>
                    </a:cubicBezTo>
                    <a:cubicBezTo>
                      <a:pt x="78" y="121"/>
                      <a:pt x="79" y="120"/>
                      <a:pt x="79" y="118"/>
                    </a:cubicBezTo>
                    <a:moveTo>
                      <a:pt x="12" y="114"/>
                    </a:moveTo>
                    <a:cubicBezTo>
                      <a:pt x="13" y="118"/>
                      <a:pt x="13" y="122"/>
                      <a:pt x="13" y="125"/>
                    </a:cubicBezTo>
                    <a:cubicBezTo>
                      <a:pt x="24" y="120"/>
                      <a:pt x="24" y="120"/>
                      <a:pt x="24" y="120"/>
                    </a:cubicBezTo>
                    <a:cubicBezTo>
                      <a:pt x="12" y="114"/>
                      <a:pt x="12" y="114"/>
                      <a:pt x="12" y="114"/>
                    </a:cubicBezTo>
                    <a:moveTo>
                      <a:pt x="81" y="94"/>
                    </a:moveTo>
                    <a:cubicBezTo>
                      <a:pt x="72" y="99"/>
                      <a:pt x="72" y="99"/>
                      <a:pt x="72" y="99"/>
                    </a:cubicBezTo>
                    <a:cubicBezTo>
                      <a:pt x="69" y="101"/>
                      <a:pt x="69" y="101"/>
                      <a:pt x="69" y="101"/>
                    </a:cubicBezTo>
                    <a:cubicBezTo>
                      <a:pt x="65" y="99"/>
                      <a:pt x="65" y="99"/>
                      <a:pt x="65" y="99"/>
                    </a:cubicBezTo>
                    <a:cubicBezTo>
                      <a:pt x="69" y="101"/>
                      <a:pt x="69" y="101"/>
                      <a:pt x="69" y="101"/>
                    </a:cubicBezTo>
                    <a:cubicBezTo>
                      <a:pt x="53" y="109"/>
                      <a:pt x="53" y="109"/>
                      <a:pt x="53" y="109"/>
                    </a:cubicBezTo>
                    <a:cubicBezTo>
                      <a:pt x="49" y="110"/>
                      <a:pt x="49" y="110"/>
                      <a:pt x="49" y="110"/>
                    </a:cubicBezTo>
                    <a:cubicBezTo>
                      <a:pt x="45" y="109"/>
                      <a:pt x="45" y="109"/>
                      <a:pt x="45" y="109"/>
                    </a:cubicBezTo>
                    <a:cubicBezTo>
                      <a:pt x="49" y="110"/>
                      <a:pt x="49" y="110"/>
                      <a:pt x="49" y="110"/>
                    </a:cubicBezTo>
                    <a:cubicBezTo>
                      <a:pt x="31" y="120"/>
                      <a:pt x="31" y="120"/>
                      <a:pt x="31" y="120"/>
                    </a:cubicBezTo>
                    <a:cubicBezTo>
                      <a:pt x="27" y="122"/>
                      <a:pt x="27" y="122"/>
                      <a:pt x="27" y="122"/>
                    </a:cubicBezTo>
                    <a:cubicBezTo>
                      <a:pt x="24" y="120"/>
                      <a:pt x="24" y="120"/>
                      <a:pt x="24" y="120"/>
                    </a:cubicBezTo>
                    <a:cubicBezTo>
                      <a:pt x="27" y="122"/>
                      <a:pt x="27" y="122"/>
                      <a:pt x="27" y="122"/>
                    </a:cubicBezTo>
                    <a:cubicBezTo>
                      <a:pt x="13" y="129"/>
                      <a:pt x="13" y="129"/>
                      <a:pt x="13" y="129"/>
                    </a:cubicBezTo>
                    <a:cubicBezTo>
                      <a:pt x="14" y="130"/>
                      <a:pt x="14" y="130"/>
                      <a:pt x="14" y="131"/>
                    </a:cubicBezTo>
                    <a:cubicBezTo>
                      <a:pt x="29" y="139"/>
                      <a:pt x="29" y="139"/>
                      <a:pt x="29" y="139"/>
                    </a:cubicBezTo>
                    <a:cubicBezTo>
                      <a:pt x="45" y="131"/>
                      <a:pt x="45" y="131"/>
                      <a:pt x="45" y="131"/>
                    </a:cubicBezTo>
                    <a:cubicBezTo>
                      <a:pt x="27" y="122"/>
                      <a:pt x="27" y="122"/>
                      <a:pt x="27" y="122"/>
                    </a:cubicBezTo>
                    <a:cubicBezTo>
                      <a:pt x="31" y="120"/>
                      <a:pt x="31" y="120"/>
                      <a:pt x="31" y="120"/>
                    </a:cubicBezTo>
                    <a:cubicBezTo>
                      <a:pt x="49" y="129"/>
                      <a:pt x="49" y="129"/>
                      <a:pt x="49" y="129"/>
                    </a:cubicBezTo>
                    <a:cubicBezTo>
                      <a:pt x="67" y="120"/>
                      <a:pt x="67" y="120"/>
                      <a:pt x="67" y="120"/>
                    </a:cubicBezTo>
                    <a:cubicBezTo>
                      <a:pt x="49" y="110"/>
                      <a:pt x="49" y="110"/>
                      <a:pt x="49" y="110"/>
                    </a:cubicBezTo>
                    <a:cubicBezTo>
                      <a:pt x="53" y="109"/>
                      <a:pt x="53" y="109"/>
                      <a:pt x="53" y="109"/>
                    </a:cubicBezTo>
                    <a:cubicBezTo>
                      <a:pt x="71" y="118"/>
                      <a:pt x="71" y="118"/>
                      <a:pt x="71" y="118"/>
                    </a:cubicBezTo>
                    <a:cubicBezTo>
                      <a:pt x="79" y="114"/>
                      <a:pt x="79" y="114"/>
                      <a:pt x="79" y="114"/>
                    </a:cubicBezTo>
                    <a:cubicBezTo>
                      <a:pt x="79" y="114"/>
                      <a:pt x="79" y="114"/>
                      <a:pt x="79" y="114"/>
                    </a:cubicBezTo>
                    <a:cubicBezTo>
                      <a:pt x="79" y="111"/>
                      <a:pt x="80" y="109"/>
                      <a:pt x="80" y="106"/>
                    </a:cubicBezTo>
                    <a:cubicBezTo>
                      <a:pt x="69" y="101"/>
                      <a:pt x="69" y="101"/>
                      <a:pt x="69" y="101"/>
                    </a:cubicBezTo>
                    <a:cubicBezTo>
                      <a:pt x="72" y="99"/>
                      <a:pt x="72" y="99"/>
                      <a:pt x="72" y="99"/>
                    </a:cubicBezTo>
                    <a:cubicBezTo>
                      <a:pt x="80" y="103"/>
                      <a:pt x="80" y="103"/>
                      <a:pt x="80" y="103"/>
                    </a:cubicBezTo>
                    <a:cubicBezTo>
                      <a:pt x="80" y="100"/>
                      <a:pt x="81" y="97"/>
                      <a:pt x="81" y="94"/>
                    </a:cubicBezTo>
                    <a:moveTo>
                      <a:pt x="10" y="90"/>
                    </a:moveTo>
                    <a:cubicBezTo>
                      <a:pt x="11" y="95"/>
                      <a:pt x="11" y="100"/>
                      <a:pt x="12" y="106"/>
                    </a:cubicBezTo>
                    <a:cubicBezTo>
                      <a:pt x="26" y="98"/>
                      <a:pt x="26" y="98"/>
                      <a:pt x="26" y="98"/>
                    </a:cubicBezTo>
                    <a:cubicBezTo>
                      <a:pt x="10" y="90"/>
                      <a:pt x="10" y="90"/>
                      <a:pt x="10" y="90"/>
                    </a:cubicBezTo>
                    <a:moveTo>
                      <a:pt x="83" y="74"/>
                    </a:moveTo>
                    <a:cubicBezTo>
                      <a:pt x="75" y="78"/>
                      <a:pt x="75" y="78"/>
                      <a:pt x="75" y="78"/>
                    </a:cubicBezTo>
                    <a:cubicBezTo>
                      <a:pt x="71" y="80"/>
                      <a:pt x="71" y="80"/>
                      <a:pt x="71" y="80"/>
                    </a:cubicBezTo>
                    <a:cubicBezTo>
                      <a:pt x="67" y="78"/>
                      <a:pt x="67" y="78"/>
                      <a:pt x="67" y="78"/>
                    </a:cubicBezTo>
                    <a:cubicBezTo>
                      <a:pt x="71" y="80"/>
                      <a:pt x="71" y="80"/>
                      <a:pt x="71" y="80"/>
                    </a:cubicBezTo>
                    <a:cubicBezTo>
                      <a:pt x="53" y="89"/>
                      <a:pt x="53" y="89"/>
                      <a:pt x="53" y="89"/>
                    </a:cubicBezTo>
                    <a:cubicBezTo>
                      <a:pt x="49" y="90"/>
                      <a:pt x="49" y="90"/>
                      <a:pt x="49" y="90"/>
                    </a:cubicBezTo>
                    <a:cubicBezTo>
                      <a:pt x="46" y="89"/>
                      <a:pt x="46" y="89"/>
                      <a:pt x="46" y="89"/>
                    </a:cubicBezTo>
                    <a:cubicBezTo>
                      <a:pt x="49" y="90"/>
                      <a:pt x="49" y="90"/>
                      <a:pt x="49" y="90"/>
                    </a:cubicBezTo>
                    <a:cubicBezTo>
                      <a:pt x="33" y="98"/>
                      <a:pt x="33" y="98"/>
                      <a:pt x="33" y="98"/>
                    </a:cubicBezTo>
                    <a:cubicBezTo>
                      <a:pt x="30" y="100"/>
                      <a:pt x="30" y="100"/>
                      <a:pt x="30" y="100"/>
                    </a:cubicBezTo>
                    <a:cubicBezTo>
                      <a:pt x="26" y="98"/>
                      <a:pt x="26" y="98"/>
                      <a:pt x="26" y="98"/>
                    </a:cubicBezTo>
                    <a:cubicBezTo>
                      <a:pt x="30" y="100"/>
                      <a:pt x="30" y="100"/>
                      <a:pt x="30" y="100"/>
                    </a:cubicBezTo>
                    <a:cubicBezTo>
                      <a:pt x="12" y="109"/>
                      <a:pt x="12" y="109"/>
                      <a:pt x="12" y="109"/>
                    </a:cubicBezTo>
                    <a:cubicBezTo>
                      <a:pt x="12" y="109"/>
                      <a:pt x="12" y="110"/>
                      <a:pt x="12" y="110"/>
                    </a:cubicBezTo>
                    <a:cubicBezTo>
                      <a:pt x="27" y="118"/>
                      <a:pt x="27" y="118"/>
                      <a:pt x="27" y="118"/>
                    </a:cubicBezTo>
                    <a:cubicBezTo>
                      <a:pt x="45" y="109"/>
                      <a:pt x="45" y="109"/>
                      <a:pt x="45" y="109"/>
                    </a:cubicBezTo>
                    <a:cubicBezTo>
                      <a:pt x="30" y="100"/>
                      <a:pt x="30" y="100"/>
                      <a:pt x="30" y="100"/>
                    </a:cubicBezTo>
                    <a:cubicBezTo>
                      <a:pt x="33" y="98"/>
                      <a:pt x="33" y="98"/>
                      <a:pt x="33" y="98"/>
                    </a:cubicBezTo>
                    <a:cubicBezTo>
                      <a:pt x="49" y="107"/>
                      <a:pt x="49" y="107"/>
                      <a:pt x="49" y="107"/>
                    </a:cubicBezTo>
                    <a:cubicBezTo>
                      <a:pt x="65" y="99"/>
                      <a:pt x="65" y="99"/>
                      <a:pt x="65" y="99"/>
                    </a:cubicBezTo>
                    <a:cubicBezTo>
                      <a:pt x="49" y="90"/>
                      <a:pt x="49" y="90"/>
                      <a:pt x="49" y="90"/>
                    </a:cubicBezTo>
                    <a:cubicBezTo>
                      <a:pt x="53" y="89"/>
                      <a:pt x="53" y="89"/>
                      <a:pt x="53" y="89"/>
                    </a:cubicBezTo>
                    <a:cubicBezTo>
                      <a:pt x="69" y="97"/>
                      <a:pt x="69" y="97"/>
                      <a:pt x="69" y="97"/>
                    </a:cubicBezTo>
                    <a:cubicBezTo>
                      <a:pt x="81" y="91"/>
                      <a:pt x="81" y="91"/>
                      <a:pt x="81" y="91"/>
                    </a:cubicBezTo>
                    <a:cubicBezTo>
                      <a:pt x="81" y="89"/>
                      <a:pt x="82" y="87"/>
                      <a:pt x="82" y="85"/>
                    </a:cubicBezTo>
                    <a:cubicBezTo>
                      <a:pt x="71" y="80"/>
                      <a:pt x="71" y="80"/>
                      <a:pt x="71" y="80"/>
                    </a:cubicBezTo>
                    <a:cubicBezTo>
                      <a:pt x="75" y="78"/>
                      <a:pt x="75" y="78"/>
                      <a:pt x="75" y="78"/>
                    </a:cubicBezTo>
                    <a:cubicBezTo>
                      <a:pt x="82" y="82"/>
                      <a:pt x="82" y="82"/>
                      <a:pt x="82" y="82"/>
                    </a:cubicBezTo>
                    <a:cubicBezTo>
                      <a:pt x="82" y="79"/>
                      <a:pt x="82" y="76"/>
                      <a:pt x="83" y="74"/>
                    </a:cubicBezTo>
                    <a:moveTo>
                      <a:pt x="8" y="69"/>
                    </a:moveTo>
                    <a:cubicBezTo>
                      <a:pt x="9" y="73"/>
                      <a:pt x="9" y="72"/>
                      <a:pt x="9" y="73"/>
                    </a:cubicBezTo>
                    <a:cubicBezTo>
                      <a:pt x="9" y="73"/>
                      <a:pt x="9" y="78"/>
                      <a:pt x="10" y="85"/>
                    </a:cubicBezTo>
                    <a:cubicBezTo>
                      <a:pt x="24" y="77"/>
                      <a:pt x="24" y="77"/>
                      <a:pt x="24" y="77"/>
                    </a:cubicBezTo>
                    <a:cubicBezTo>
                      <a:pt x="8" y="69"/>
                      <a:pt x="8" y="69"/>
                      <a:pt x="8" y="69"/>
                    </a:cubicBezTo>
                    <a:moveTo>
                      <a:pt x="85" y="50"/>
                    </a:moveTo>
                    <a:cubicBezTo>
                      <a:pt x="73" y="56"/>
                      <a:pt x="73" y="56"/>
                      <a:pt x="73" y="56"/>
                    </a:cubicBezTo>
                    <a:cubicBezTo>
                      <a:pt x="69" y="58"/>
                      <a:pt x="69" y="58"/>
                      <a:pt x="69" y="58"/>
                    </a:cubicBezTo>
                    <a:cubicBezTo>
                      <a:pt x="66" y="56"/>
                      <a:pt x="66" y="56"/>
                      <a:pt x="66" y="56"/>
                    </a:cubicBezTo>
                    <a:cubicBezTo>
                      <a:pt x="69" y="58"/>
                      <a:pt x="69" y="58"/>
                      <a:pt x="69" y="58"/>
                    </a:cubicBezTo>
                    <a:cubicBezTo>
                      <a:pt x="53" y="66"/>
                      <a:pt x="53" y="66"/>
                      <a:pt x="53" y="66"/>
                    </a:cubicBezTo>
                    <a:cubicBezTo>
                      <a:pt x="49" y="68"/>
                      <a:pt x="49" y="68"/>
                      <a:pt x="49" y="68"/>
                    </a:cubicBezTo>
                    <a:cubicBezTo>
                      <a:pt x="46" y="66"/>
                      <a:pt x="46" y="66"/>
                      <a:pt x="46" y="66"/>
                    </a:cubicBezTo>
                    <a:cubicBezTo>
                      <a:pt x="49" y="68"/>
                      <a:pt x="49" y="68"/>
                      <a:pt x="49" y="68"/>
                    </a:cubicBezTo>
                    <a:cubicBezTo>
                      <a:pt x="31" y="77"/>
                      <a:pt x="31" y="77"/>
                      <a:pt x="31" y="77"/>
                    </a:cubicBezTo>
                    <a:cubicBezTo>
                      <a:pt x="28" y="79"/>
                      <a:pt x="28" y="79"/>
                      <a:pt x="28" y="79"/>
                    </a:cubicBezTo>
                    <a:cubicBezTo>
                      <a:pt x="24" y="77"/>
                      <a:pt x="24" y="77"/>
                      <a:pt x="24" y="77"/>
                    </a:cubicBezTo>
                    <a:cubicBezTo>
                      <a:pt x="28" y="79"/>
                      <a:pt x="28" y="79"/>
                      <a:pt x="28" y="79"/>
                    </a:cubicBezTo>
                    <a:cubicBezTo>
                      <a:pt x="12" y="87"/>
                      <a:pt x="12" y="87"/>
                      <a:pt x="12" y="87"/>
                    </a:cubicBezTo>
                    <a:cubicBezTo>
                      <a:pt x="10" y="88"/>
                      <a:pt x="10" y="88"/>
                      <a:pt x="10" y="88"/>
                    </a:cubicBezTo>
                    <a:cubicBezTo>
                      <a:pt x="10" y="88"/>
                      <a:pt x="10" y="88"/>
                      <a:pt x="10" y="88"/>
                    </a:cubicBezTo>
                    <a:cubicBezTo>
                      <a:pt x="12" y="87"/>
                      <a:pt x="12" y="87"/>
                      <a:pt x="12" y="87"/>
                    </a:cubicBezTo>
                    <a:cubicBezTo>
                      <a:pt x="30" y="97"/>
                      <a:pt x="30" y="97"/>
                      <a:pt x="30" y="97"/>
                    </a:cubicBezTo>
                    <a:cubicBezTo>
                      <a:pt x="46" y="89"/>
                      <a:pt x="46" y="89"/>
                      <a:pt x="46" y="89"/>
                    </a:cubicBezTo>
                    <a:cubicBezTo>
                      <a:pt x="28" y="79"/>
                      <a:pt x="28" y="79"/>
                      <a:pt x="28" y="79"/>
                    </a:cubicBezTo>
                    <a:cubicBezTo>
                      <a:pt x="31" y="77"/>
                      <a:pt x="31" y="77"/>
                      <a:pt x="31" y="77"/>
                    </a:cubicBezTo>
                    <a:cubicBezTo>
                      <a:pt x="49" y="87"/>
                      <a:pt x="49" y="87"/>
                      <a:pt x="49" y="87"/>
                    </a:cubicBezTo>
                    <a:cubicBezTo>
                      <a:pt x="67" y="78"/>
                      <a:pt x="67" y="78"/>
                      <a:pt x="67" y="78"/>
                    </a:cubicBezTo>
                    <a:cubicBezTo>
                      <a:pt x="49" y="68"/>
                      <a:pt x="49" y="68"/>
                      <a:pt x="49" y="68"/>
                    </a:cubicBezTo>
                    <a:cubicBezTo>
                      <a:pt x="53" y="66"/>
                      <a:pt x="53" y="66"/>
                      <a:pt x="53" y="66"/>
                    </a:cubicBezTo>
                    <a:cubicBezTo>
                      <a:pt x="71" y="76"/>
                      <a:pt x="71" y="76"/>
                      <a:pt x="71" y="76"/>
                    </a:cubicBezTo>
                    <a:cubicBezTo>
                      <a:pt x="83" y="70"/>
                      <a:pt x="83" y="70"/>
                      <a:pt x="83" y="70"/>
                    </a:cubicBezTo>
                    <a:cubicBezTo>
                      <a:pt x="83" y="69"/>
                      <a:pt x="83" y="70"/>
                      <a:pt x="83" y="66"/>
                    </a:cubicBezTo>
                    <a:cubicBezTo>
                      <a:pt x="83" y="66"/>
                      <a:pt x="83" y="66"/>
                      <a:pt x="83" y="66"/>
                    </a:cubicBezTo>
                    <a:cubicBezTo>
                      <a:pt x="69" y="58"/>
                      <a:pt x="69" y="58"/>
                      <a:pt x="69" y="58"/>
                    </a:cubicBezTo>
                    <a:cubicBezTo>
                      <a:pt x="73" y="56"/>
                      <a:pt x="73" y="56"/>
                      <a:pt x="73" y="56"/>
                    </a:cubicBezTo>
                    <a:cubicBezTo>
                      <a:pt x="84" y="62"/>
                      <a:pt x="84" y="62"/>
                      <a:pt x="84" y="62"/>
                    </a:cubicBezTo>
                    <a:cubicBezTo>
                      <a:pt x="84" y="57"/>
                      <a:pt x="85" y="53"/>
                      <a:pt x="85" y="51"/>
                    </a:cubicBezTo>
                    <a:cubicBezTo>
                      <a:pt x="85" y="50"/>
                      <a:pt x="85" y="50"/>
                      <a:pt x="85" y="50"/>
                    </a:cubicBezTo>
                    <a:moveTo>
                      <a:pt x="87" y="29"/>
                    </a:moveTo>
                    <a:cubicBezTo>
                      <a:pt x="75" y="35"/>
                      <a:pt x="75" y="35"/>
                      <a:pt x="75" y="35"/>
                    </a:cubicBezTo>
                    <a:cubicBezTo>
                      <a:pt x="71" y="37"/>
                      <a:pt x="71" y="37"/>
                      <a:pt x="71" y="37"/>
                    </a:cubicBezTo>
                    <a:cubicBezTo>
                      <a:pt x="67" y="35"/>
                      <a:pt x="67" y="35"/>
                      <a:pt x="67" y="35"/>
                    </a:cubicBezTo>
                    <a:cubicBezTo>
                      <a:pt x="71" y="37"/>
                      <a:pt x="71" y="37"/>
                      <a:pt x="71" y="37"/>
                    </a:cubicBezTo>
                    <a:cubicBezTo>
                      <a:pt x="53" y="46"/>
                      <a:pt x="53" y="46"/>
                      <a:pt x="53" y="46"/>
                    </a:cubicBezTo>
                    <a:cubicBezTo>
                      <a:pt x="50" y="48"/>
                      <a:pt x="50" y="48"/>
                      <a:pt x="50" y="48"/>
                    </a:cubicBezTo>
                    <a:cubicBezTo>
                      <a:pt x="46" y="46"/>
                      <a:pt x="46" y="46"/>
                      <a:pt x="46" y="46"/>
                    </a:cubicBezTo>
                    <a:cubicBezTo>
                      <a:pt x="50" y="48"/>
                      <a:pt x="50" y="48"/>
                      <a:pt x="50" y="48"/>
                    </a:cubicBezTo>
                    <a:cubicBezTo>
                      <a:pt x="33" y="56"/>
                      <a:pt x="33" y="56"/>
                      <a:pt x="33" y="56"/>
                    </a:cubicBezTo>
                    <a:cubicBezTo>
                      <a:pt x="30" y="58"/>
                      <a:pt x="30" y="58"/>
                      <a:pt x="30" y="58"/>
                    </a:cubicBezTo>
                    <a:cubicBezTo>
                      <a:pt x="26" y="56"/>
                      <a:pt x="26" y="56"/>
                      <a:pt x="26" y="56"/>
                    </a:cubicBezTo>
                    <a:cubicBezTo>
                      <a:pt x="30" y="58"/>
                      <a:pt x="30" y="58"/>
                      <a:pt x="30" y="58"/>
                    </a:cubicBezTo>
                    <a:cubicBezTo>
                      <a:pt x="11" y="67"/>
                      <a:pt x="11" y="67"/>
                      <a:pt x="11" y="67"/>
                    </a:cubicBezTo>
                    <a:cubicBezTo>
                      <a:pt x="8" y="69"/>
                      <a:pt x="8" y="69"/>
                      <a:pt x="8" y="69"/>
                    </a:cubicBezTo>
                    <a:cubicBezTo>
                      <a:pt x="8" y="69"/>
                      <a:pt x="8" y="69"/>
                      <a:pt x="8" y="69"/>
                    </a:cubicBezTo>
                    <a:cubicBezTo>
                      <a:pt x="11" y="67"/>
                      <a:pt x="11" y="67"/>
                      <a:pt x="11" y="67"/>
                    </a:cubicBezTo>
                    <a:cubicBezTo>
                      <a:pt x="28" y="76"/>
                      <a:pt x="28" y="76"/>
                      <a:pt x="28" y="76"/>
                    </a:cubicBezTo>
                    <a:cubicBezTo>
                      <a:pt x="46" y="66"/>
                      <a:pt x="46" y="66"/>
                      <a:pt x="46" y="66"/>
                    </a:cubicBezTo>
                    <a:cubicBezTo>
                      <a:pt x="30" y="58"/>
                      <a:pt x="30" y="58"/>
                      <a:pt x="30" y="58"/>
                    </a:cubicBezTo>
                    <a:cubicBezTo>
                      <a:pt x="33" y="56"/>
                      <a:pt x="33" y="56"/>
                      <a:pt x="33" y="56"/>
                    </a:cubicBezTo>
                    <a:cubicBezTo>
                      <a:pt x="49" y="65"/>
                      <a:pt x="49" y="65"/>
                      <a:pt x="49" y="65"/>
                    </a:cubicBezTo>
                    <a:cubicBezTo>
                      <a:pt x="66" y="56"/>
                      <a:pt x="66" y="56"/>
                      <a:pt x="66" y="56"/>
                    </a:cubicBezTo>
                    <a:cubicBezTo>
                      <a:pt x="50" y="48"/>
                      <a:pt x="50" y="48"/>
                      <a:pt x="50" y="48"/>
                    </a:cubicBezTo>
                    <a:cubicBezTo>
                      <a:pt x="53" y="46"/>
                      <a:pt x="53" y="46"/>
                      <a:pt x="53" y="46"/>
                    </a:cubicBezTo>
                    <a:cubicBezTo>
                      <a:pt x="69" y="55"/>
                      <a:pt x="69" y="55"/>
                      <a:pt x="69" y="55"/>
                    </a:cubicBezTo>
                    <a:cubicBezTo>
                      <a:pt x="85" y="46"/>
                      <a:pt x="85" y="46"/>
                      <a:pt x="85" y="46"/>
                    </a:cubicBezTo>
                    <a:cubicBezTo>
                      <a:pt x="85" y="46"/>
                      <a:pt x="85" y="45"/>
                      <a:pt x="85" y="45"/>
                    </a:cubicBezTo>
                    <a:cubicBezTo>
                      <a:pt x="71" y="37"/>
                      <a:pt x="71" y="37"/>
                      <a:pt x="71" y="37"/>
                    </a:cubicBezTo>
                    <a:cubicBezTo>
                      <a:pt x="75" y="35"/>
                      <a:pt x="75" y="35"/>
                      <a:pt x="75" y="35"/>
                    </a:cubicBezTo>
                    <a:cubicBezTo>
                      <a:pt x="86" y="41"/>
                      <a:pt x="86" y="41"/>
                      <a:pt x="86" y="41"/>
                    </a:cubicBezTo>
                    <a:cubicBezTo>
                      <a:pt x="86" y="39"/>
                      <a:pt x="86" y="37"/>
                      <a:pt x="86" y="33"/>
                    </a:cubicBezTo>
                    <a:cubicBezTo>
                      <a:pt x="87" y="30"/>
                      <a:pt x="87" y="30"/>
                      <a:pt x="87" y="30"/>
                    </a:cubicBezTo>
                    <a:cubicBezTo>
                      <a:pt x="87" y="29"/>
                      <a:pt x="87" y="29"/>
                      <a:pt x="87" y="29"/>
                    </a:cubicBezTo>
                    <a:moveTo>
                      <a:pt x="5" y="25"/>
                    </a:moveTo>
                    <a:cubicBezTo>
                      <a:pt x="5" y="25"/>
                      <a:pt x="5" y="25"/>
                      <a:pt x="5" y="25"/>
                    </a:cubicBezTo>
                    <a:cubicBezTo>
                      <a:pt x="5" y="25"/>
                      <a:pt x="5" y="25"/>
                      <a:pt x="5" y="25"/>
                    </a:cubicBezTo>
                    <a:cubicBezTo>
                      <a:pt x="5" y="25"/>
                      <a:pt x="5" y="25"/>
                      <a:pt x="5" y="25"/>
                    </a:cubicBezTo>
                    <a:moveTo>
                      <a:pt x="91" y="5"/>
                    </a:moveTo>
                    <a:cubicBezTo>
                      <a:pt x="73" y="14"/>
                      <a:pt x="73" y="14"/>
                      <a:pt x="73" y="14"/>
                    </a:cubicBezTo>
                    <a:cubicBezTo>
                      <a:pt x="70" y="16"/>
                      <a:pt x="70" y="16"/>
                      <a:pt x="70" y="16"/>
                    </a:cubicBezTo>
                    <a:cubicBezTo>
                      <a:pt x="66" y="14"/>
                      <a:pt x="66" y="14"/>
                      <a:pt x="66" y="14"/>
                    </a:cubicBezTo>
                    <a:cubicBezTo>
                      <a:pt x="70" y="16"/>
                      <a:pt x="70" y="16"/>
                      <a:pt x="70" y="16"/>
                    </a:cubicBezTo>
                    <a:cubicBezTo>
                      <a:pt x="53" y="24"/>
                      <a:pt x="53" y="24"/>
                      <a:pt x="53" y="24"/>
                    </a:cubicBezTo>
                    <a:cubicBezTo>
                      <a:pt x="50" y="26"/>
                      <a:pt x="50" y="26"/>
                      <a:pt x="50" y="26"/>
                    </a:cubicBezTo>
                    <a:cubicBezTo>
                      <a:pt x="46" y="24"/>
                      <a:pt x="46" y="24"/>
                      <a:pt x="46" y="24"/>
                    </a:cubicBezTo>
                    <a:cubicBezTo>
                      <a:pt x="50" y="26"/>
                      <a:pt x="50" y="26"/>
                      <a:pt x="50" y="26"/>
                    </a:cubicBezTo>
                    <a:cubicBezTo>
                      <a:pt x="32" y="35"/>
                      <a:pt x="32" y="35"/>
                      <a:pt x="32" y="35"/>
                    </a:cubicBezTo>
                    <a:cubicBezTo>
                      <a:pt x="28" y="37"/>
                      <a:pt x="28" y="37"/>
                      <a:pt x="28" y="37"/>
                    </a:cubicBezTo>
                    <a:cubicBezTo>
                      <a:pt x="24" y="35"/>
                      <a:pt x="24" y="35"/>
                      <a:pt x="24" y="35"/>
                    </a:cubicBezTo>
                    <a:cubicBezTo>
                      <a:pt x="28" y="37"/>
                      <a:pt x="28" y="37"/>
                      <a:pt x="28" y="37"/>
                    </a:cubicBezTo>
                    <a:cubicBezTo>
                      <a:pt x="12" y="45"/>
                      <a:pt x="12" y="45"/>
                      <a:pt x="12" y="45"/>
                    </a:cubicBezTo>
                    <a:cubicBezTo>
                      <a:pt x="8" y="47"/>
                      <a:pt x="8" y="47"/>
                      <a:pt x="8" y="47"/>
                    </a:cubicBezTo>
                    <a:cubicBezTo>
                      <a:pt x="6" y="46"/>
                      <a:pt x="6" y="46"/>
                      <a:pt x="6" y="46"/>
                    </a:cubicBezTo>
                    <a:cubicBezTo>
                      <a:pt x="6" y="46"/>
                      <a:pt x="6" y="46"/>
                      <a:pt x="6" y="46"/>
                    </a:cubicBezTo>
                    <a:cubicBezTo>
                      <a:pt x="8" y="47"/>
                      <a:pt x="8" y="47"/>
                      <a:pt x="8" y="47"/>
                    </a:cubicBezTo>
                    <a:cubicBezTo>
                      <a:pt x="7" y="48"/>
                      <a:pt x="7" y="48"/>
                      <a:pt x="7" y="48"/>
                    </a:cubicBezTo>
                    <a:cubicBezTo>
                      <a:pt x="7" y="54"/>
                      <a:pt x="8" y="61"/>
                      <a:pt x="8" y="65"/>
                    </a:cubicBezTo>
                    <a:cubicBezTo>
                      <a:pt x="26" y="56"/>
                      <a:pt x="26" y="56"/>
                      <a:pt x="26" y="56"/>
                    </a:cubicBezTo>
                    <a:cubicBezTo>
                      <a:pt x="8" y="47"/>
                      <a:pt x="8" y="47"/>
                      <a:pt x="8" y="47"/>
                    </a:cubicBezTo>
                    <a:cubicBezTo>
                      <a:pt x="12" y="45"/>
                      <a:pt x="12" y="45"/>
                      <a:pt x="12" y="45"/>
                    </a:cubicBezTo>
                    <a:cubicBezTo>
                      <a:pt x="30" y="54"/>
                      <a:pt x="30" y="54"/>
                      <a:pt x="30" y="54"/>
                    </a:cubicBezTo>
                    <a:cubicBezTo>
                      <a:pt x="46" y="46"/>
                      <a:pt x="46" y="46"/>
                      <a:pt x="46" y="46"/>
                    </a:cubicBezTo>
                    <a:cubicBezTo>
                      <a:pt x="28" y="37"/>
                      <a:pt x="28" y="37"/>
                      <a:pt x="28" y="37"/>
                    </a:cubicBezTo>
                    <a:cubicBezTo>
                      <a:pt x="32" y="35"/>
                      <a:pt x="32" y="35"/>
                      <a:pt x="32" y="35"/>
                    </a:cubicBezTo>
                    <a:cubicBezTo>
                      <a:pt x="50" y="44"/>
                      <a:pt x="50" y="44"/>
                      <a:pt x="50" y="44"/>
                    </a:cubicBezTo>
                    <a:cubicBezTo>
                      <a:pt x="67" y="35"/>
                      <a:pt x="67" y="35"/>
                      <a:pt x="67" y="35"/>
                    </a:cubicBezTo>
                    <a:cubicBezTo>
                      <a:pt x="50" y="26"/>
                      <a:pt x="50" y="26"/>
                      <a:pt x="50" y="26"/>
                    </a:cubicBezTo>
                    <a:cubicBezTo>
                      <a:pt x="53" y="24"/>
                      <a:pt x="53" y="24"/>
                      <a:pt x="53" y="24"/>
                    </a:cubicBezTo>
                    <a:cubicBezTo>
                      <a:pt x="71" y="33"/>
                      <a:pt x="71" y="33"/>
                      <a:pt x="71" y="33"/>
                    </a:cubicBezTo>
                    <a:cubicBezTo>
                      <a:pt x="87" y="25"/>
                      <a:pt x="87" y="25"/>
                      <a:pt x="87" y="25"/>
                    </a:cubicBezTo>
                    <a:cubicBezTo>
                      <a:pt x="87" y="25"/>
                      <a:pt x="87" y="25"/>
                      <a:pt x="87" y="25"/>
                    </a:cubicBezTo>
                    <a:cubicBezTo>
                      <a:pt x="70" y="16"/>
                      <a:pt x="70" y="16"/>
                      <a:pt x="70" y="16"/>
                    </a:cubicBezTo>
                    <a:cubicBezTo>
                      <a:pt x="73" y="14"/>
                      <a:pt x="73" y="14"/>
                      <a:pt x="73" y="14"/>
                    </a:cubicBezTo>
                    <a:cubicBezTo>
                      <a:pt x="88" y="21"/>
                      <a:pt x="88" y="21"/>
                      <a:pt x="88" y="21"/>
                    </a:cubicBezTo>
                    <a:cubicBezTo>
                      <a:pt x="90" y="0"/>
                      <a:pt x="91" y="10"/>
                      <a:pt x="91" y="5"/>
                    </a:cubicBezTo>
                    <a:moveTo>
                      <a:pt x="54" y="4"/>
                    </a:moveTo>
                    <a:cubicBezTo>
                      <a:pt x="70" y="12"/>
                      <a:pt x="70" y="12"/>
                      <a:pt x="70" y="12"/>
                    </a:cubicBezTo>
                    <a:cubicBezTo>
                      <a:pt x="86" y="4"/>
                      <a:pt x="86" y="4"/>
                      <a:pt x="86" y="4"/>
                    </a:cubicBezTo>
                    <a:cubicBezTo>
                      <a:pt x="54" y="4"/>
                      <a:pt x="54" y="4"/>
                      <a:pt x="54" y="4"/>
                    </a:cubicBezTo>
                    <a:moveTo>
                      <a:pt x="46" y="4"/>
                    </a:moveTo>
                    <a:cubicBezTo>
                      <a:pt x="50" y="6"/>
                      <a:pt x="50" y="6"/>
                      <a:pt x="50" y="6"/>
                    </a:cubicBezTo>
                    <a:cubicBezTo>
                      <a:pt x="33" y="14"/>
                      <a:pt x="33" y="14"/>
                      <a:pt x="33" y="14"/>
                    </a:cubicBezTo>
                    <a:cubicBezTo>
                      <a:pt x="30" y="16"/>
                      <a:pt x="30" y="16"/>
                      <a:pt x="30" y="16"/>
                    </a:cubicBezTo>
                    <a:cubicBezTo>
                      <a:pt x="26" y="14"/>
                      <a:pt x="26" y="14"/>
                      <a:pt x="26" y="14"/>
                    </a:cubicBezTo>
                    <a:cubicBezTo>
                      <a:pt x="30" y="16"/>
                      <a:pt x="30" y="16"/>
                      <a:pt x="30" y="16"/>
                    </a:cubicBezTo>
                    <a:cubicBezTo>
                      <a:pt x="12" y="25"/>
                      <a:pt x="12" y="25"/>
                      <a:pt x="12" y="25"/>
                    </a:cubicBezTo>
                    <a:cubicBezTo>
                      <a:pt x="8" y="26"/>
                      <a:pt x="8" y="26"/>
                      <a:pt x="8" y="26"/>
                    </a:cubicBezTo>
                    <a:cubicBezTo>
                      <a:pt x="5" y="25"/>
                      <a:pt x="5" y="25"/>
                      <a:pt x="5" y="25"/>
                    </a:cubicBezTo>
                    <a:cubicBezTo>
                      <a:pt x="8" y="26"/>
                      <a:pt x="8" y="26"/>
                      <a:pt x="8" y="26"/>
                    </a:cubicBezTo>
                    <a:cubicBezTo>
                      <a:pt x="5" y="28"/>
                      <a:pt x="5" y="28"/>
                      <a:pt x="5" y="28"/>
                    </a:cubicBezTo>
                    <a:cubicBezTo>
                      <a:pt x="5" y="31"/>
                      <a:pt x="5" y="34"/>
                      <a:pt x="5" y="34"/>
                    </a:cubicBezTo>
                    <a:cubicBezTo>
                      <a:pt x="6" y="40"/>
                      <a:pt x="6" y="40"/>
                      <a:pt x="6" y="40"/>
                    </a:cubicBezTo>
                    <a:cubicBezTo>
                      <a:pt x="6" y="40"/>
                      <a:pt x="6" y="40"/>
                      <a:pt x="6" y="40"/>
                    </a:cubicBezTo>
                    <a:cubicBezTo>
                      <a:pt x="6" y="41"/>
                      <a:pt x="6" y="41"/>
                      <a:pt x="6" y="42"/>
                    </a:cubicBezTo>
                    <a:cubicBezTo>
                      <a:pt x="8" y="43"/>
                      <a:pt x="8" y="43"/>
                      <a:pt x="8" y="43"/>
                    </a:cubicBezTo>
                    <a:cubicBezTo>
                      <a:pt x="24" y="35"/>
                      <a:pt x="24" y="35"/>
                      <a:pt x="24" y="35"/>
                    </a:cubicBezTo>
                    <a:cubicBezTo>
                      <a:pt x="8" y="26"/>
                      <a:pt x="8" y="26"/>
                      <a:pt x="8" y="26"/>
                    </a:cubicBezTo>
                    <a:cubicBezTo>
                      <a:pt x="12" y="25"/>
                      <a:pt x="12" y="25"/>
                      <a:pt x="12" y="25"/>
                    </a:cubicBezTo>
                    <a:cubicBezTo>
                      <a:pt x="28" y="33"/>
                      <a:pt x="28" y="33"/>
                      <a:pt x="28" y="33"/>
                    </a:cubicBezTo>
                    <a:cubicBezTo>
                      <a:pt x="46" y="24"/>
                      <a:pt x="46" y="24"/>
                      <a:pt x="46" y="24"/>
                    </a:cubicBezTo>
                    <a:cubicBezTo>
                      <a:pt x="30" y="16"/>
                      <a:pt x="30" y="16"/>
                      <a:pt x="30" y="16"/>
                    </a:cubicBezTo>
                    <a:cubicBezTo>
                      <a:pt x="33" y="14"/>
                      <a:pt x="33" y="14"/>
                      <a:pt x="33" y="14"/>
                    </a:cubicBezTo>
                    <a:cubicBezTo>
                      <a:pt x="50" y="22"/>
                      <a:pt x="50" y="22"/>
                      <a:pt x="50" y="22"/>
                    </a:cubicBezTo>
                    <a:cubicBezTo>
                      <a:pt x="66" y="14"/>
                      <a:pt x="66" y="14"/>
                      <a:pt x="66" y="14"/>
                    </a:cubicBezTo>
                    <a:cubicBezTo>
                      <a:pt x="50" y="6"/>
                      <a:pt x="50" y="6"/>
                      <a:pt x="50" y="6"/>
                    </a:cubicBezTo>
                    <a:cubicBezTo>
                      <a:pt x="53" y="4"/>
                      <a:pt x="53" y="4"/>
                      <a:pt x="53" y="4"/>
                    </a:cubicBezTo>
                    <a:cubicBezTo>
                      <a:pt x="50" y="6"/>
                      <a:pt x="50" y="6"/>
                      <a:pt x="50" y="6"/>
                    </a:cubicBezTo>
                    <a:cubicBezTo>
                      <a:pt x="46" y="4"/>
                      <a:pt x="46" y="4"/>
                      <a:pt x="46" y="4"/>
                    </a:cubicBezTo>
                    <a:moveTo>
                      <a:pt x="14" y="4"/>
                    </a:moveTo>
                    <a:cubicBezTo>
                      <a:pt x="30" y="12"/>
                      <a:pt x="30" y="12"/>
                      <a:pt x="30" y="12"/>
                    </a:cubicBezTo>
                    <a:cubicBezTo>
                      <a:pt x="46" y="4"/>
                      <a:pt x="46" y="4"/>
                      <a:pt x="46" y="4"/>
                    </a:cubicBezTo>
                    <a:cubicBezTo>
                      <a:pt x="14" y="4"/>
                      <a:pt x="14" y="4"/>
                      <a:pt x="14" y="4"/>
                    </a:cubicBezTo>
                    <a:moveTo>
                      <a:pt x="6" y="3"/>
                    </a:moveTo>
                    <a:cubicBezTo>
                      <a:pt x="8" y="4"/>
                      <a:pt x="8" y="4"/>
                      <a:pt x="8" y="4"/>
                    </a:cubicBezTo>
                    <a:cubicBezTo>
                      <a:pt x="3" y="7"/>
                      <a:pt x="3" y="7"/>
                      <a:pt x="3" y="7"/>
                    </a:cubicBezTo>
                    <a:cubicBezTo>
                      <a:pt x="3" y="7"/>
                      <a:pt x="3" y="8"/>
                      <a:pt x="3" y="8"/>
                    </a:cubicBezTo>
                    <a:cubicBezTo>
                      <a:pt x="3" y="11"/>
                      <a:pt x="4" y="17"/>
                      <a:pt x="4" y="20"/>
                    </a:cubicBezTo>
                    <a:cubicBezTo>
                      <a:pt x="4" y="20"/>
                      <a:pt x="4" y="20"/>
                      <a:pt x="4" y="21"/>
                    </a:cubicBezTo>
                    <a:cubicBezTo>
                      <a:pt x="8" y="23"/>
                      <a:pt x="8" y="23"/>
                      <a:pt x="8" y="23"/>
                    </a:cubicBezTo>
                    <a:cubicBezTo>
                      <a:pt x="26" y="14"/>
                      <a:pt x="26" y="14"/>
                      <a:pt x="26" y="14"/>
                    </a:cubicBezTo>
                    <a:cubicBezTo>
                      <a:pt x="8" y="4"/>
                      <a:pt x="8" y="4"/>
                      <a:pt x="8" y="4"/>
                    </a:cubicBezTo>
                    <a:cubicBezTo>
                      <a:pt x="9" y="3"/>
                      <a:pt x="9" y="3"/>
                      <a:pt x="9" y="3"/>
                    </a:cubicBezTo>
                    <a:cubicBezTo>
                      <a:pt x="8" y="4"/>
                      <a:pt x="8" y="4"/>
                      <a:pt x="8" y="4"/>
                    </a:cubicBezTo>
                    <a:cubicBezTo>
                      <a:pt x="6" y="3"/>
                      <a:pt x="6" y="3"/>
                      <a:pt x="6" y="3"/>
                    </a:cubicBezTo>
                    <a:moveTo>
                      <a:pt x="0" y="3"/>
                    </a:moveTo>
                    <a:cubicBezTo>
                      <a:pt x="0" y="4"/>
                      <a:pt x="1" y="4"/>
                      <a:pt x="1" y="4"/>
                    </a:cubicBezTo>
                    <a:cubicBezTo>
                      <a:pt x="2" y="3"/>
                      <a:pt x="2" y="3"/>
                      <a:pt x="2" y="3"/>
                    </a:cubicBezTo>
                    <a:cubicBezTo>
                      <a:pt x="0" y="3"/>
                      <a:pt x="0" y="3"/>
                      <a:pt x="0" y="3"/>
                    </a:cubicBezTo>
                  </a:path>
                </a:pathLst>
              </a:custGeom>
              <a:solidFill>
                <a:srgbClr val="F4B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51" name="Freeform 4161">
                <a:extLst>
                  <a:ext uri="{FF2B5EF4-FFF2-40B4-BE49-F238E27FC236}">
                    <a16:creationId xmlns:a16="http://schemas.microsoft.com/office/drawing/2014/main" id="{5D9D9B1D-3AE0-4351-B2A9-06427671A61A}"/>
                  </a:ext>
                </a:extLst>
              </p:cNvPr>
              <p:cNvSpPr>
                <a:spLocks noEditPoints="1"/>
              </p:cNvSpPr>
              <p:nvPr/>
            </p:nvSpPr>
            <p:spPr bwMode="auto">
              <a:xfrm>
                <a:off x="271" y="975"/>
                <a:ext cx="218" cy="22"/>
              </a:xfrm>
              <a:custGeom>
                <a:avLst/>
                <a:gdLst>
                  <a:gd name="T0" fmla="*/ 0 w 91"/>
                  <a:gd name="T1" fmla="*/ 5 h 9"/>
                  <a:gd name="T2" fmla="*/ 0 w 91"/>
                  <a:gd name="T3" fmla="*/ 8 h 9"/>
                  <a:gd name="T4" fmla="*/ 0 w 91"/>
                  <a:gd name="T5" fmla="*/ 8 h 9"/>
                  <a:gd name="T6" fmla="*/ 2 w 91"/>
                  <a:gd name="T7" fmla="*/ 8 h 9"/>
                  <a:gd name="T8" fmla="*/ 4 w 91"/>
                  <a:gd name="T9" fmla="*/ 7 h 9"/>
                  <a:gd name="T10" fmla="*/ 0 w 91"/>
                  <a:gd name="T11" fmla="*/ 5 h 9"/>
                  <a:gd name="T12" fmla="*/ 83 w 91"/>
                  <a:gd name="T13" fmla="*/ 1 h 9"/>
                  <a:gd name="T14" fmla="*/ 91 w 91"/>
                  <a:gd name="T15" fmla="*/ 6 h 9"/>
                  <a:gd name="T16" fmla="*/ 91 w 91"/>
                  <a:gd name="T17" fmla="*/ 5 h 9"/>
                  <a:gd name="T18" fmla="*/ 90 w 91"/>
                  <a:gd name="T19" fmla="*/ 1 h 9"/>
                  <a:gd name="T20" fmla="*/ 90 w 91"/>
                  <a:gd name="T21" fmla="*/ 1 h 9"/>
                  <a:gd name="T22" fmla="*/ 90 w 91"/>
                  <a:gd name="T23" fmla="*/ 1 h 9"/>
                  <a:gd name="T24" fmla="*/ 83 w 91"/>
                  <a:gd name="T25" fmla="*/ 1 h 9"/>
                  <a:gd name="T26" fmla="*/ 69 w 91"/>
                  <a:gd name="T27" fmla="*/ 1 h 9"/>
                  <a:gd name="T28" fmla="*/ 53 w 91"/>
                  <a:gd name="T29" fmla="*/ 9 h 9"/>
                  <a:gd name="T30" fmla="*/ 53 w 91"/>
                  <a:gd name="T31" fmla="*/ 9 h 9"/>
                  <a:gd name="T32" fmla="*/ 53 w 91"/>
                  <a:gd name="T33" fmla="*/ 9 h 9"/>
                  <a:gd name="T34" fmla="*/ 54 w 91"/>
                  <a:gd name="T35" fmla="*/ 9 h 9"/>
                  <a:gd name="T36" fmla="*/ 86 w 91"/>
                  <a:gd name="T37" fmla="*/ 9 h 9"/>
                  <a:gd name="T38" fmla="*/ 88 w 91"/>
                  <a:gd name="T39" fmla="*/ 8 h 9"/>
                  <a:gd name="T40" fmla="*/ 76 w 91"/>
                  <a:gd name="T41" fmla="*/ 1 h 9"/>
                  <a:gd name="T42" fmla="*/ 71 w 91"/>
                  <a:gd name="T43" fmla="*/ 1 h 9"/>
                  <a:gd name="T44" fmla="*/ 69 w 91"/>
                  <a:gd name="T45" fmla="*/ 1 h 9"/>
                  <a:gd name="T46" fmla="*/ 38 w 91"/>
                  <a:gd name="T47" fmla="*/ 1 h 9"/>
                  <a:gd name="T48" fmla="*/ 50 w 91"/>
                  <a:gd name="T49" fmla="*/ 7 h 9"/>
                  <a:gd name="T50" fmla="*/ 62 w 91"/>
                  <a:gd name="T51" fmla="*/ 1 h 9"/>
                  <a:gd name="T52" fmla="*/ 59 w 91"/>
                  <a:gd name="T53" fmla="*/ 1 h 9"/>
                  <a:gd name="T54" fmla="*/ 39 w 91"/>
                  <a:gd name="T55" fmla="*/ 1 h 9"/>
                  <a:gd name="T56" fmla="*/ 38 w 91"/>
                  <a:gd name="T57" fmla="*/ 1 h 9"/>
                  <a:gd name="T58" fmla="*/ 25 w 91"/>
                  <a:gd name="T59" fmla="*/ 0 h 9"/>
                  <a:gd name="T60" fmla="*/ 11 w 91"/>
                  <a:gd name="T61" fmla="*/ 7 h 9"/>
                  <a:gd name="T62" fmla="*/ 9 w 91"/>
                  <a:gd name="T63" fmla="*/ 8 h 9"/>
                  <a:gd name="T64" fmla="*/ 11 w 91"/>
                  <a:gd name="T65" fmla="*/ 7 h 9"/>
                  <a:gd name="T66" fmla="*/ 14 w 91"/>
                  <a:gd name="T67" fmla="*/ 9 h 9"/>
                  <a:gd name="T68" fmla="*/ 46 w 91"/>
                  <a:gd name="T69" fmla="*/ 9 h 9"/>
                  <a:gd name="T70" fmla="*/ 46 w 91"/>
                  <a:gd name="T71" fmla="*/ 9 h 9"/>
                  <a:gd name="T72" fmla="*/ 30 w 91"/>
                  <a:gd name="T73" fmla="*/ 0 h 9"/>
                  <a:gd name="T74" fmla="*/ 25 w 91"/>
                  <a:gd name="T75" fmla="*/ 0 h 9"/>
                  <a:gd name="T76" fmla="*/ 2 w 91"/>
                  <a:gd name="T77" fmla="*/ 0 h 9"/>
                  <a:gd name="T78" fmla="*/ 1 w 91"/>
                  <a:gd name="T79" fmla="*/ 1 h 9"/>
                  <a:gd name="T80" fmla="*/ 1 w 91"/>
                  <a:gd name="T81" fmla="*/ 1 h 9"/>
                  <a:gd name="T82" fmla="*/ 1 w 91"/>
                  <a:gd name="T83" fmla="*/ 2 h 9"/>
                  <a:gd name="T84" fmla="*/ 8 w 91"/>
                  <a:gd name="T85" fmla="*/ 5 h 9"/>
                  <a:gd name="T86" fmla="*/ 18 w 91"/>
                  <a:gd name="T87" fmla="*/ 0 h 9"/>
                  <a:gd name="T88" fmla="*/ 4 w 91"/>
                  <a:gd name="T89" fmla="*/ 0 h 9"/>
                  <a:gd name="T90" fmla="*/ 4 w 91"/>
                  <a:gd name="T91" fmla="*/ 0 h 9"/>
                  <a:gd name="T92" fmla="*/ 2 w 91"/>
                  <a:gd name="T9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1" h="9">
                    <a:moveTo>
                      <a:pt x="0" y="5"/>
                    </a:moveTo>
                    <a:cubicBezTo>
                      <a:pt x="0" y="6"/>
                      <a:pt x="0" y="7"/>
                      <a:pt x="0" y="8"/>
                    </a:cubicBezTo>
                    <a:cubicBezTo>
                      <a:pt x="0" y="8"/>
                      <a:pt x="0" y="8"/>
                      <a:pt x="0" y="8"/>
                    </a:cubicBezTo>
                    <a:cubicBezTo>
                      <a:pt x="2" y="8"/>
                      <a:pt x="2" y="8"/>
                      <a:pt x="2" y="8"/>
                    </a:cubicBezTo>
                    <a:cubicBezTo>
                      <a:pt x="4" y="7"/>
                      <a:pt x="4" y="7"/>
                      <a:pt x="4" y="7"/>
                    </a:cubicBezTo>
                    <a:cubicBezTo>
                      <a:pt x="0" y="5"/>
                      <a:pt x="0" y="5"/>
                      <a:pt x="0" y="5"/>
                    </a:cubicBezTo>
                    <a:moveTo>
                      <a:pt x="83" y="1"/>
                    </a:moveTo>
                    <a:cubicBezTo>
                      <a:pt x="91" y="6"/>
                      <a:pt x="91" y="6"/>
                      <a:pt x="91" y="6"/>
                    </a:cubicBezTo>
                    <a:cubicBezTo>
                      <a:pt x="91" y="5"/>
                      <a:pt x="91" y="5"/>
                      <a:pt x="91" y="5"/>
                    </a:cubicBezTo>
                    <a:cubicBezTo>
                      <a:pt x="91" y="2"/>
                      <a:pt x="90" y="1"/>
                      <a:pt x="90" y="1"/>
                    </a:cubicBezTo>
                    <a:cubicBezTo>
                      <a:pt x="90" y="1"/>
                      <a:pt x="90" y="1"/>
                      <a:pt x="90" y="1"/>
                    </a:cubicBezTo>
                    <a:cubicBezTo>
                      <a:pt x="90" y="1"/>
                      <a:pt x="90" y="1"/>
                      <a:pt x="90" y="1"/>
                    </a:cubicBezTo>
                    <a:cubicBezTo>
                      <a:pt x="83" y="1"/>
                      <a:pt x="83" y="1"/>
                      <a:pt x="83" y="1"/>
                    </a:cubicBezTo>
                    <a:moveTo>
                      <a:pt x="69" y="1"/>
                    </a:moveTo>
                    <a:cubicBezTo>
                      <a:pt x="53" y="9"/>
                      <a:pt x="53" y="9"/>
                      <a:pt x="53" y="9"/>
                    </a:cubicBezTo>
                    <a:cubicBezTo>
                      <a:pt x="53" y="9"/>
                      <a:pt x="53" y="9"/>
                      <a:pt x="53" y="9"/>
                    </a:cubicBezTo>
                    <a:cubicBezTo>
                      <a:pt x="53" y="9"/>
                      <a:pt x="53" y="9"/>
                      <a:pt x="53" y="9"/>
                    </a:cubicBezTo>
                    <a:cubicBezTo>
                      <a:pt x="54" y="9"/>
                      <a:pt x="54" y="9"/>
                      <a:pt x="54" y="9"/>
                    </a:cubicBezTo>
                    <a:cubicBezTo>
                      <a:pt x="86" y="9"/>
                      <a:pt x="86" y="9"/>
                      <a:pt x="86" y="9"/>
                    </a:cubicBezTo>
                    <a:cubicBezTo>
                      <a:pt x="88" y="8"/>
                      <a:pt x="88" y="8"/>
                      <a:pt x="88" y="8"/>
                    </a:cubicBezTo>
                    <a:cubicBezTo>
                      <a:pt x="76" y="1"/>
                      <a:pt x="76" y="1"/>
                      <a:pt x="76" y="1"/>
                    </a:cubicBezTo>
                    <a:cubicBezTo>
                      <a:pt x="73" y="1"/>
                      <a:pt x="74" y="1"/>
                      <a:pt x="71" y="1"/>
                    </a:cubicBezTo>
                    <a:cubicBezTo>
                      <a:pt x="69" y="1"/>
                      <a:pt x="69" y="1"/>
                      <a:pt x="69" y="1"/>
                    </a:cubicBezTo>
                    <a:moveTo>
                      <a:pt x="38" y="1"/>
                    </a:moveTo>
                    <a:cubicBezTo>
                      <a:pt x="50" y="7"/>
                      <a:pt x="50" y="7"/>
                      <a:pt x="50" y="7"/>
                    </a:cubicBezTo>
                    <a:cubicBezTo>
                      <a:pt x="62" y="1"/>
                      <a:pt x="62" y="1"/>
                      <a:pt x="62" y="1"/>
                    </a:cubicBezTo>
                    <a:cubicBezTo>
                      <a:pt x="59" y="1"/>
                      <a:pt x="59" y="1"/>
                      <a:pt x="59" y="1"/>
                    </a:cubicBezTo>
                    <a:cubicBezTo>
                      <a:pt x="55" y="1"/>
                      <a:pt x="46" y="1"/>
                      <a:pt x="39" y="1"/>
                    </a:cubicBezTo>
                    <a:cubicBezTo>
                      <a:pt x="39" y="1"/>
                      <a:pt x="38" y="1"/>
                      <a:pt x="38" y="1"/>
                    </a:cubicBezTo>
                    <a:moveTo>
                      <a:pt x="25" y="0"/>
                    </a:moveTo>
                    <a:cubicBezTo>
                      <a:pt x="11" y="7"/>
                      <a:pt x="11" y="7"/>
                      <a:pt x="11" y="7"/>
                    </a:cubicBezTo>
                    <a:cubicBezTo>
                      <a:pt x="9" y="8"/>
                      <a:pt x="9" y="8"/>
                      <a:pt x="9" y="8"/>
                    </a:cubicBezTo>
                    <a:cubicBezTo>
                      <a:pt x="11" y="7"/>
                      <a:pt x="11" y="7"/>
                      <a:pt x="11" y="7"/>
                    </a:cubicBezTo>
                    <a:cubicBezTo>
                      <a:pt x="14" y="9"/>
                      <a:pt x="14" y="9"/>
                      <a:pt x="14" y="9"/>
                    </a:cubicBezTo>
                    <a:cubicBezTo>
                      <a:pt x="46" y="9"/>
                      <a:pt x="46" y="9"/>
                      <a:pt x="46" y="9"/>
                    </a:cubicBezTo>
                    <a:cubicBezTo>
                      <a:pt x="46" y="9"/>
                      <a:pt x="46" y="9"/>
                      <a:pt x="46" y="9"/>
                    </a:cubicBezTo>
                    <a:cubicBezTo>
                      <a:pt x="30" y="0"/>
                      <a:pt x="30" y="0"/>
                      <a:pt x="30" y="0"/>
                    </a:cubicBezTo>
                    <a:cubicBezTo>
                      <a:pt x="28" y="0"/>
                      <a:pt x="27" y="0"/>
                      <a:pt x="25" y="0"/>
                    </a:cubicBezTo>
                    <a:moveTo>
                      <a:pt x="2" y="0"/>
                    </a:moveTo>
                    <a:cubicBezTo>
                      <a:pt x="2" y="0"/>
                      <a:pt x="1" y="0"/>
                      <a:pt x="1" y="1"/>
                    </a:cubicBezTo>
                    <a:cubicBezTo>
                      <a:pt x="1" y="1"/>
                      <a:pt x="1" y="1"/>
                      <a:pt x="1" y="1"/>
                    </a:cubicBezTo>
                    <a:cubicBezTo>
                      <a:pt x="1" y="1"/>
                      <a:pt x="1" y="1"/>
                      <a:pt x="1" y="2"/>
                    </a:cubicBezTo>
                    <a:cubicBezTo>
                      <a:pt x="8" y="5"/>
                      <a:pt x="8" y="5"/>
                      <a:pt x="8" y="5"/>
                    </a:cubicBezTo>
                    <a:cubicBezTo>
                      <a:pt x="18" y="0"/>
                      <a:pt x="18" y="0"/>
                      <a:pt x="18" y="0"/>
                    </a:cubicBezTo>
                    <a:cubicBezTo>
                      <a:pt x="4" y="0"/>
                      <a:pt x="4" y="0"/>
                      <a:pt x="4" y="0"/>
                    </a:cubicBezTo>
                    <a:cubicBezTo>
                      <a:pt x="4" y="0"/>
                      <a:pt x="4" y="0"/>
                      <a:pt x="4" y="0"/>
                    </a:cubicBezTo>
                    <a:cubicBezTo>
                      <a:pt x="3" y="0"/>
                      <a:pt x="2" y="0"/>
                      <a:pt x="2" y="0"/>
                    </a:cubicBezTo>
                  </a:path>
                </a:pathLst>
              </a:custGeom>
              <a:solidFill>
                <a:srgbClr val="F4B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52" name="Freeform 4162">
                <a:extLst>
                  <a:ext uri="{FF2B5EF4-FFF2-40B4-BE49-F238E27FC236}">
                    <a16:creationId xmlns:a16="http://schemas.microsoft.com/office/drawing/2014/main" id="{8C1E09E1-BB95-4450-990F-58B3756F1065}"/>
                  </a:ext>
                </a:extLst>
              </p:cNvPr>
              <p:cNvSpPr>
                <a:spLocks/>
              </p:cNvSpPr>
              <p:nvPr/>
            </p:nvSpPr>
            <p:spPr bwMode="auto">
              <a:xfrm>
                <a:off x="386" y="1511"/>
                <a:ext cx="48" cy="23"/>
              </a:xfrm>
              <a:custGeom>
                <a:avLst/>
                <a:gdLst>
                  <a:gd name="T0" fmla="*/ 9 w 48"/>
                  <a:gd name="T1" fmla="*/ 0 h 23"/>
                  <a:gd name="T2" fmla="*/ 0 w 48"/>
                  <a:gd name="T3" fmla="*/ 4 h 23"/>
                  <a:gd name="T4" fmla="*/ 40 w 48"/>
                  <a:gd name="T5" fmla="*/ 23 h 23"/>
                  <a:gd name="T6" fmla="*/ 48 w 48"/>
                  <a:gd name="T7" fmla="*/ 19 h 23"/>
                  <a:gd name="T8" fmla="*/ 9 w 48"/>
                  <a:gd name="T9" fmla="*/ 0 h 23"/>
                </a:gdLst>
                <a:ahLst/>
                <a:cxnLst>
                  <a:cxn ang="0">
                    <a:pos x="T0" y="T1"/>
                  </a:cxn>
                  <a:cxn ang="0">
                    <a:pos x="T2" y="T3"/>
                  </a:cxn>
                  <a:cxn ang="0">
                    <a:pos x="T4" y="T5"/>
                  </a:cxn>
                  <a:cxn ang="0">
                    <a:pos x="T6" y="T7"/>
                  </a:cxn>
                  <a:cxn ang="0">
                    <a:pos x="T8" y="T9"/>
                  </a:cxn>
                </a:cxnLst>
                <a:rect l="0" t="0" r="r" b="b"/>
                <a:pathLst>
                  <a:path w="48" h="23">
                    <a:moveTo>
                      <a:pt x="9" y="0"/>
                    </a:moveTo>
                    <a:lnTo>
                      <a:pt x="0" y="4"/>
                    </a:lnTo>
                    <a:lnTo>
                      <a:pt x="40" y="23"/>
                    </a:lnTo>
                    <a:lnTo>
                      <a:pt x="48" y="19"/>
                    </a:lnTo>
                    <a:lnTo>
                      <a:pt x="9"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53" name="Freeform 4163">
                <a:extLst>
                  <a:ext uri="{FF2B5EF4-FFF2-40B4-BE49-F238E27FC236}">
                    <a16:creationId xmlns:a16="http://schemas.microsoft.com/office/drawing/2014/main" id="{B3FE40DC-FA27-4C8D-9805-C8E22501E07E}"/>
                  </a:ext>
                </a:extLst>
              </p:cNvPr>
              <p:cNvSpPr>
                <a:spLocks/>
              </p:cNvSpPr>
              <p:nvPr/>
            </p:nvSpPr>
            <p:spPr bwMode="auto">
              <a:xfrm>
                <a:off x="386" y="1511"/>
                <a:ext cx="48" cy="23"/>
              </a:xfrm>
              <a:custGeom>
                <a:avLst/>
                <a:gdLst>
                  <a:gd name="T0" fmla="*/ 9 w 48"/>
                  <a:gd name="T1" fmla="*/ 0 h 23"/>
                  <a:gd name="T2" fmla="*/ 0 w 48"/>
                  <a:gd name="T3" fmla="*/ 4 h 23"/>
                  <a:gd name="T4" fmla="*/ 40 w 48"/>
                  <a:gd name="T5" fmla="*/ 23 h 23"/>
                  <a:gd name="T6" fmla="*/ 48 w 48"/>
                  <a:gd name="T7" fmla="*/ 19 h 23"/>
                  <a:gd name="T8" fmla="*/ 9 w 48"/>
                  <a:gd name="T9" fmla="*/ 0 h 23"/>
                </a:gdLst>
                <a:ahLst/>
                <a:cxnLst>
                  <a:cxn ang="0">
                    <a:pos x="T0" y="T1"/>
                  </a:cxn>
                  <a:cxn ang="0">
                    <a:pos x="T2" y="T3"/>
                  </a:cxn>
                  <a:cxn ang="0">
                    <a:pos x="T4" y="T5"/>
                  </a:cxn>
                  <a:cxn ang="0">
                    <a:pos x="T6" y="T7"/>
                  </a:cxn>
                  <a:cxn ang="0">
                    <a:pos x="T8" y="T9"/>
                  </a:cxn>
                </a:cxnLst>
                <a:rect l="0" t="0" r="r" b="b"/>
                <a:pathLst>
                  <a:path w="48" h="23">
                    <a:moveTo>
                      <a:pt x="9" y="0"/>
                    </a:moveTo>
                    <a:lnTo>
                      <a:pt x="0" y="4"/>
                    </a:lnTo>
                    <a:lnTo>
                      <a:pt x="40" y="23"/>
                    </a:lnTo>
                    <a:lnTo>
                      <a:pt x="48" y="19"/>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54" name="Freeform 4164">
                <a:extLst>
                  <a:ext uri="{FF2B5EF4-FFF2-40B4-BE49-F238E27FC236}">
                    <a16:creationId xmlns:a16="http://schemas.microsoft.com/office/drawing/2014/main" id="{B5990913-C390-49BE-B62B-5E159CC592DD}"/>
                  </a:ext>
                </a:extLst>
              </p:cNvPr>
              <p:cNvSpPr>
                <a:spLocks/>
              </p:cNvSpPr>
              <p:nvPr/>
            </p:nvSpPr>
            <p:spPr bwMode="auto">
              <a:xfrm>
                <a:off x="319" y="1470"/>
                <a:ext cx="17" cy="14"/>
              </a:xfrm>
              <a:custGeom>
                <a:avLst/>
                <a:gdLst>
                  <a:gd name="T0" fmla="*/ 0 w 7"/>
                  <a:gd name="T1" fmla="*/ 0 h 6"/>
                  <a:gd name="T2" fmla="*/ 0 w 7"/>
                  <a:gd name="T3" fmla="*/ 4 h 6"/>
                  <a:gd name="T4" fmla="*/ 3 w 7"/>
                  <a:gd name="T5" fmla="*/ 6 h 6"/>
                  <a:gd name="T6" fmla="*/ 7 w 7"/>
                  <a:gd name="T7" fmla="*/ 4 h 6"/>
                  <a:gd name="T8" fmla="*/ 0 w 7"/>
                  <a:gd name="T9" fmla="*/ 0 h 6"/>
                </a:gdLst>
                <a:ahLst/>
                <a:cxnLst>
                  <a:cxn ang="0">
                    <a:pos x="T0" y="T1"/>
                  </a:cxn>
                  <a:cxn ang="0">
                    <a:pos x="T2" y="T3"/>
                  </a:cxn>
                  <a:cxn ang="0">
                    <a:pos x="T4" y="T5"/>
                  </a:cxn>
                  <a:cxn ang="0">
                    <a:pos x="T6" y="T7"/>
                  </a:cxn>
                  <a:cxn ang="0">
                    <a:pos x="T8" y="T9"/>
                  </a:cxn>
                </a:cxnLst>
                <a:rect l="0" t="0" r="r" b="b"/>
                <a:pathLst>
                  <a:path w="7" h="6">
                    <a:moveTo>
                      <a:pt x="0" y="0"/>
                    </a:moveTo>
                    <a:cubicBezTo>
                      <a:pt x="0" y="2"/>
                      <a:pt x="0" y="3"/>
                      <a:pt x="0" y="4"/>
                    </a:cubicBezTo>
                    <a:cubicBezTo>
                      <a:pt x="3" y="6"/>
                      <a:pt x="3" y="6"/>
                      <a:pt x="3" y="6"/>
                    </a:cubicBezTo>
                    <a:cubicBezTo>
                      <a:pt x="7" y="4"/>
                      <a:pt x="7" y="4"/>
                      <a:pt x="7" y="4"/>
                    </a:cubicBezTo>
                    <a:cubicBezTo>
                      <a:pt x="0" y="0"/>
                      <a:pt x="0" y="0"/>
                      <a:pt x="0"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55" name="Freeform 4165">
                <a:extLst>
                  <a:ext uri="{FF2B5EF4-FFF2-40B4-BE49-F238E27FC236}">
                    <a16:creationId xmlns:a16="http://schemas.microsoft.com/office/drawing/2014/main" id="{8A1E454C-84DC-4562-B92E-1B24A0F17DE1}"/>
                  </a:ext>
                </a:extLst>
              </p:cNvPr>
              <p:cNvSpPr>
                <a:spLocks/>
              </p:cNvSpPr>
              <p:nvPr/>
            </p:nvSpPr>
            <p:spPr bwMode="auto">
              <a:xfrm>
                <a:off x="336" y="1484"/>
                <a:ext cx="50" cy="27"/>
              </a:xfrm>
              <a:custGeom>
                <a:avLst/>
                <a:gdLst>
                  <a:gd name="T0" fmla="*/ 9 w 50"/>
                  <a:gd name="T1" fmla="*/ 0 h 27"/>
                  <a:gd name="T2" fmla="*/ 0 w 50"/>
                  <a:gd name="T3" fmla="*/ 5 h 27"/>
                  <a:gd name="T4" fmla="*/ 43 w 50"/>
                  <a:gd name="T5" fmla="*/ 27 h 27"/>
                  <a:gd name="T6" fmla="*/ 50 w 50"/>
                  <a:gd name="T7" fmla="*/ 22 h 27"/>
                  <a:gd name="T8" fmla="*/ 9 w 50"/>
                  <a:gd name="T9" fmla="*/ 0 h 27"/>
                </a:gdLst>
                <a:ahLst/>
                <a:cxnLst>
                  <a:cxn ang="0">
                    <a:pos x="T0" y="T1"/>
                  </a:cxn>
                  <a:cxn ang="0">
                    <a:pos x="T2" y="T3"/>
                  </a:cxn>
                  <a:cxn ang="0">
                    <a:pos x="T4" y="T5"/>
                  </a:cxn>
                  <a:cxn ang="0">
                    <a:pos x="T6" y="T7"/>
                  </a:cxn>
                  <a:cxn ang="0">
                    <a:pos x="T8" y="T9"/>
                  </a:cxn>
                </a:cxnLst>
                <a:rect l="0" t="0" r="r" b="b"/>
                <a:pathLst>
                  <a:path w="50" h="27">
                    <a:moveTo>
                      <a:pt x="9" y="0"/>
                    </a:moveTo>
                    <a:lnTo>
                      <a:pt x="0" y="5"/>
                    </a:lnTo>
                    <a:lnTo>
                      <a:pt x="43" y="27"/>
                    </a:lnTo>
                    <a:lnTo>
                      <a:pt x="50" y="22"/>
                    </a:lnTo>
                    <a:lnTo>
                      <a:pt x="9"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553" name="Group 4367">
              <a:extLst>
                <a:ext uri="{FF2B5EF4-FFF2-40B4-BE49-F238E27FC236}">
                  <a16:creationId xmlns:a16="http://schemas.microsoft.com/office/drawing/2014/main" id="{E58CE863-C4DB-457C-B5D2-DF93EA8784B2}"/>
                </a:ext>
              </a:extLst>
            </p:cNvPr>
            <p:cNvGrpSpPr>
              <a:grpSpLocks/>
            </p:cNvGrpSpPr>
            <p:nvPr/>
          </p:nvGrpSpPr>
          <p:grpSpPr bwMode="auto">
            <a:xfrm>
              <a:off x="271" y="975"/>
              <a:ext cx="218" cy="1052"/>
              <a:chOff x="271" y="975"/>
              <a:chExt cx="218" cy="1052"/>
            </a:xfrm>
          </p:grpSpPr>
          <p:sp>
            <p:nvSpPr>
              <p:cNvPr id="5656" name="Freeform 4167">
                <a:extLst>
                  <a:ext uri="{FF2B5EF4-FFF2-40B4-BE49-F238E27FC236}">
                    <a16:creationId xmlns:a16="http://schemas.microsoft.com/office/drawing/2014/main" id="{8B3AC203-B396-47FA-99B0-E5C4F14E5ADC}"/>
                  </a:ext>
                </a:extLst>
              </p:cNvPr>
              <p:cNvSpPr>
                <a:spLocks/>
              </p:cNvSpPr>
              <p:nvPr/>
            </p:nvSpPr>
            <p:spPr bwMode="auto">
              <a:xfrm>
                <a:off x="336" y="1484"/>
                <a:ext cx="50" cy="27"/>
              </a:xfrm>
              <a:custGeom>
                <a:avLst/>
                <a:gdLst>
                  <a:gd name="T0" fmla="*/ 9 w 50"/>
                  <a:gd name="T1" fmla="*/ 0 h 27"/>
                  <a:gd name="T2" fmla="*/ 0 w 50"/>
                  <a:gd name="T3" fmla="*/ 5 h 27"/>
                  <a:gd name="T4" fmla="*/ 43 w 50"/>
                  <a:gd name="T5" fmla="*/ 27 h 27"/>
                  <a:gd name="T6" fmla="*/ 50 w 50"/>
                  <a:gd name="T7" fmla="*/ 22 h 27"/>
                  <a:gd name="T8" fmla="*/ 9 w 50"/>
                  <a:gd name="T9" fmla="*/ 0 h 27"/>
                </a:gdLst>
                <a:ahLst/>
                <a:cxnLst>
                  <a:cxn ang="0">
                    <a:pos x="T0" y="T1"/>
                  </a:cxn>
                  <a:cxn ang="0">
                    <a:pos x="T2" y="T3"/>
                  </a:cxn>
                  <a:cxn ang="0">
                    <a:pos x="T4" y="T5"/>
                  </a:cxn>
                  <a:cxn ang="0">
                    <a:pos x="T6" y="T7"/>
                  </a:cxn>
                  <a:cxn ang="0">
                    <a:pos x="T8" y="T9"/>
                  </a:cxn>
                </a:cxnLst>
                <a:rect l="0" t="0" r="r" b="b"/>
                <a:pathLst>
                  <a:path w="50" h="27">
                    <a:moveTo>
                      <a:pt x="9" y="0"/>
                    </a:moveTo>
                    <a:lnTo>
                      <a:pt x="0" y="5"/>
                    </a:lnTo>
                    <a:lnTo>
                      <a:pt x="43" y="27"/>
                    </a:lnTo>
                    <a:lnTo>
                      <a:pt x="50" y="22"/>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57" name="Freeform 4168">
                <a:extLst>
                  <a:ext uri="{FF2B5EF4-FFF2-40B4-BE49-F238E27FC236}">
                    <a16:creationId xmlns:a16="http://schemas.microsoft.com/office/drawing/2014/main" id="{BEE25659-5EDB-459A-AF30-1B8F68C91D52}"/>
                  </a:ext>
                </a:extLst>
              </p:cNvPr>
              <p:cNvSpPr>
                <a:spLocks/>
              </p:cNvSpPr>
              <p:nvPr/>
            </p:nvSpPr>
            <p:spPr bwMode="auto">
              <a:xfrm>
                <a:off x="338" y="1534"/>
                <a:ext cx="48" cy="24"/>
              </a:xfrm>
              <a:custGeom>
                <a:avLst/>
                <a:gdLst>
                  <a:gd name="T0" fmla="*/ 10 w 48"/>
                  <a:gd name="T1" fmla="*/ 0 h 24"/>
                  <a:gd name="T2" fmla="*/ 0 w 48"/>
                  <a:gd name="T3" fmla="*/ 5 h 24"/>
                  <a:gd name="T4" fmla="*/ 41 w 48"/>
                  <a:gd name="T5" fmla="*/ 24 h 24"/>
                  <a:gd name="T6" fmla="*/ 48 w 48"/>
                  <a:gd name="T7" fmla="*/ 19 h 24"/>
                  <a:gd name="T8" fmla="*/ 10 w 48"/>
                  <a:gd name="T9" fmla="*/ 0 h 24"/>
                </a:gdLst>
                <a:ahLst/>
                <a:cxnLst>
                  <a:cxn ang="0">
                    <a:pos x="T0" y="T1"/>
                  </a:cxn>
                  <a:cxn ang="0">
                    <a:pos x="T2" y="T3"/>
                  </a:cxn>
                  <a:cxn ang="0">
                    <a:pos x="T4" y="T5"/>
                  </a:cxn>
                  <a:cxn ang="0">
                    <a:pos x="T6" y="T7"/>
                  </a:cxn>
                  <a:cxn ang="0">
                    <a:pos x="T8" y="T9"/>
                  </a:cxn>
                </a:cxnLst>
                <a:rect l="0" t="0" r="r" b="b"/>
                <a:pathLst>
                  <a:path w="48" h="24">
                    <a:moveTo>
                      <a:pt x="10" y="0"/>
                    </a:moveTo>
                    <a:lnTo>
                      <a:pt x="0" y="5"/>
                    </a:lnTo>
                    <a:lnTo>
                      <a:pt x="41" y="24"/>
                    </a:lnTo>
                    <a:lnTo>
                      <a:pt x="48" y="19"/>
                    </a:lnTo>
                    <a:lnTo>
                      <a:pt x="10"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58" name="Freeform 4169">
                <a:extLst>
                  <a:ext uri="{FF2B5EF4-FFF2-40B4-BE49-F238E27FC236}">
                    <a16:creationId xmlns:a16="http://schemas.microsoft.com/office/drawing/2014/main" id="{6D1A4EEA-1ECA-4681-BAAB-28C42DDD81E0}"/>
                  </a:ext>
                </a:extLst>
              </p:cNvPr>
              <p:cNvSpPr>
                <a:spLocks/>
              </p:cNvSpPr>
              <p:nvPr/>
            </p:nvSpPr>
            <p:spPr bwMode="auto">
              <a:xfrm>
                <a:off x="338" y="1534"/>
                <a:ext cx="48" cy="24"/>
              </a:xfrm>
              <a:custGeom>
                <a:avLst/>
                <a:gdLst>
                  <a:gd name="T0" fmla="*/ 10 w 48"/>
                  <a:gd name="T1" fmla="*/ 0 h 24"/>
                  <a:gd name="T2" fmla="*/ 0 w 48"/>
                  <a:gd name="T3" fmla="*/ 5 h 24"/>
                  <a:gd name="T4" fmla="*/ 41 w 48"/>
                  <a:gd name="T5" fmla="*/ 24 h 24"/>
                  <a:gd name="T6" fmla="*/ 48 w 48"/>
                  <a:gd name="T7" fmla="*/ 19 h 24"/>
                  <a:gd name="T8" fmla="*/ 10 w 48"/>
                  <a:gd name="T9" fmla="*/ 0 h 24"/>
                </a:gdLst>
                <a:ahLst/>
                <a:cxnLst>
                  <a:cxn ang="0">
                    <a:pos x="T0" y="T1"/>
                  </a:cxn>
                  <a:cxn ang="0">
                    <a:pos x="T2" y="T3"/>
                  </a:cxn>
                  <a:cxn ang="0">
                    <a:pos x="T4" y="T5"/>
                  </a:cxn>
                  <a:cxn ang="0">
                    <a:pos x="T6" y="T7"/>
                  </a:cxn>
                  <a:cxn ang="0">
                    <a:pos x="T8" y="T9"/>
                  </a:cxn>
                </a:cxnLst>
                <a:rect l="0" t="0" r="r" b="b"/>
                <a:pathLst>
                  <a:path w="48" h="24">
                    <a:moveTo>
                      <a:pt x="10" y="0"/>
                    </a:moveTo>
                    <a:lnTo>
                      <a:pt x="0" y="5"/>
                    </a:lnTo>
                    <a:lnTo>
                      <a:pt x="41" y="24"/>
                    </a:lnTo>
                    <a:lnTo>
                      <a:pt x="48" y="19"/>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59" name="Freeform 4170">
                <a:extLst>
                  <a:ext uri="{FF2B5EF4-FFF2-40B4-BE49-F238E27FC236}">
                    <a16:creationId xmlns:a16="http://schemas.microsoft.com/office/drawing/2014/main" id="{5562851A-1BBB-4660-AA85-D95657EA1347}"/>
                  </a:ext>
                </a:extLst>
              </p:cNvPr>
              <p:cNvSpPr>
                <a:spLocks/>
              </p:cNvSpPr>
              <p:nvPr/>
            </p:nvSpPr>
            <p:spPr bwMode="auto">
              <a:xfrm>
                <a:off x="324" y="1522"/>
                <a:ext cx="14" cy="12"/>
              </a:xfrm>
              <a:custGeom>
                <a:avLst/>
                <a:gdLst>
                  <a:gd name="T0" fmla="*/ 0 w 6"/>
                  <a:gd name="T1" fmla="*/ 0 h 5"/>
                  <a:gd name="T2" fmla="*/ 0 w 6"/>
                  <a:gd name="T3" fmla="*/ 4 h 5"/>
                  <a:gd name="T4" fmla="*/ 3 w 6"/>
                  <a:gd name="T5" fmla="*/ 5 h 5"/>
                  <a:gd name="T6" fmla="*/ 6 w 6"/>
                  <a:gd name="T7" fmla="*/ 3 h 5"/>
                  <a:gd name="T8" fmla="*/ 0 w 6"/>
                  <a:gd name="T9" fmla="*/ 0 h 5"/>
                </a:gdLst>
                <a:ahLst/>
                <a:cxnLst>
                  <a:cxn ang="0">
                    <a:pos x="T0" y="T1"/>
                  </a:cxn>
                  <a:cxn ang="0">
                    <a:pos x="T2" y="T3"/>
                  </a:cxn>
                  <a:cxn ang="0">
                    <a:pos x="T4" y="T5"/>
                  </a:cxn>
                  <a:cxn ang="0">
                    <a:pos x="T6" y="T7"/>
                  </a:cxn>
                  <a:cxn ang="0">
                    <a:pos x="T8" y="T9"/>
                  </a:cxn>
                </a:cxnLst>
                <a:rect l="0" t="0" r="r" b="b"/>
                <a:pathLst>
                  <a:path w="6" h="5">
                    <a:moveTo>
                      <a:pt x="0" y="0"/>
                    </a:moveTo>
                    <a:cubicBezTo>
                      <a:pt x="0" y="1"/>
                      <a:pt x="0" y="3"/>
                      <a:pt x="0" y="4"/>
                    </a:cubicBezTo>
                    <a:cubicBezTo>
                      <a:pt x="3" y="5"/>
                      <a:pt x="3" y="5"/>
                      <a:pt x="3" y="5"/>
                    </a:cubicBezTo>
                    <a:cubicBezTo>
                      <a:pt x="6" y="3"/>
                      <a:pt x="6" y="3"/>
                      <a:pt x="6" y="3"/>
                    </a:cubicBezTo>
                    <a:cubicBezTo>
                      <a:pt x="0" y="0"/>
                      <a:pt x="0" y="0"/>
                      <a:pt x="0"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60" name="Freeform 4171">
                <a:extLst>
                  <a:ext uri="{FF2B5EF4-FFF2-40B4-BE49-F238E27FC236}">
                    <a16:creationId xmlns:a16="http://schemas.microsoft.com/office/drawing/2014/main" id="{7E01A73C-A5A4-46AE-BC6A-7C70DA6AE0A7}"/>
                  </a:ext>
                </a:extLst>
              </p:cNvPr>
              <p:cNvSpPr>
                <a:spLocks/>
              </p:cNvSpPr>
              <p:nvPr/>
            </p:nvSpPr>
            <p:spPr bwMode="auto">
              <a:xfrm>
                <a:off x="386" y="1558"/>
                <a:ext cx="45" cy="26"/>
              </a:xfrm>
              <a:custGeom>
                <a:avLst/>
                <a:gdLst>
                  <a:gd name="T0" fmla="*/ 9 w 45"/>
                  <a:gd name="T1" fmla="*/ 0 h 26"/>
                  <a:gd name="T2" fmla="*/ 0 w 45"/>
                  <a:gd name="T3" fmla="*/ 5 h 26"/>
                  <a:gd name="T4" fmla="*/ 43 w 45"/>
                  <a:gd name="T5" fmla="*/ 26 h 26"/>
                  <a:gd name="T6" fmla="*/ 43 w 45"/>
                  <a:gd name="T7" fmla="*/ 26 h 26"/>
                  <a:gd name="T8" fmla="*/ 45 w 45"/>
                  <a:gd name="T9" fmla="*/ 22 h 26"/>
                  <a:gd name="T10" fmla="*/ 45 w 45"/>
                  <a:gd name="T11" fmla="*/ 19 h 26"/>
                  <a:gd name="T12" fmla="*/ 9 w 45"/>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45" h="26">
                    <a:moveTo>
                      <a:pt x="9" y="0"/>
                    </a:moveTo>
                    <a:lnTo>
                      <a:pt x="0" y="5"/>
                    </a:lnTo>
                    <a:lnTo>
                      <a:pt x="43" y="26"/>
                    </a:lnTo>
                    <a:lnTo>
                      <a:pt x="43" y="26"/>
                    </a:lnTo>
                    <a:lnTo>
                      <a:pt x="45" y="22"/>
                    </a:lnTo>
                    <a:lnTo>
                      <a:pt x="45" y="19"/>
                    </a:lnTo>
                    <a:lnTo>
                      <a:pt x="9"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61" name="Freeform 4172">
                <a:extLst>
                  <a:ext uri="{FF2B5EF4-FFF2-40B4-BE49-F238E27FC236}">
                    <a16:creationId xmlns:a16="http://schemas.microsoft.com/office/drawing/2014/main" id="{C0EBC2BF-AFF9-43E8-904B-1316F9E435C6}"/>
                  </a:ext>
                </a:extLst>
              </p:cNvPr>
              <p:cNvSpPr>
                <a:spLocks/>
              </p:cNvSpPr>
              <p:nvPr/>
            </p:nvSpPr>
            <p:spPr bwMode="auto">
              <a:xfrm>
                <a:off x="386" y="1558"/>
                <a:ext cx="45" cy="26"/>
              </a:xfrm>
              <a:custGeom>
                <a:avLst/>
                <a:gdLst>
                  <a:gd name="T0" fmla="*/ 9 w 45"/>
                  <a:gd name="T1" fmla="*/ 0 h 26"/>
                  <a:gd name="T2" fmla="*/ 0 w 45"/>
                  <a:gd name="T3" fmla="*/ 5 h 26"/>
                  <a:gd name="T4" fmla="*/ 43 w 45"/>
                  <a:gd name="T5" fmla="*/ 26 h 26"/>
                  <a:gd name="T6" fmla="*/ 43 w 45"/>
                  <a:gd name="T7" fmla="*/ 26 h 26"/>
                  <a:gd name="T8" fmla="*/ 45 w 45"/>
                  <a:gd name="T9" fmla="*/ 22 h 26"/>
                  <a:gd name="T10" fmla="*/ 45 w 45"/>
                  <a:gd name="T11" fmla="*/ 19 h 26"/>
                  <a:gd name="T12" fmla="*/ 9 w 45"/>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45" h="26">
                    <a:moveTo>
                      <a:pt x="9" y="0"/>
                    </a:moveTo>
                    <a:lnTo>
                      <a:pt x="0" y="5"/>
                    </a:lnTo>
                    <a:lnTo>
                      <a:pt x="43" y="26"/>
                    </a:lnTo>
                    <a:lnTo>
                      <a:pt x="43" y="26"/>
                    </a:lnTo>
                    <a:lnTo>
                      <a:pt x="45" y="22"/>
                    </a:lnTo>
                    <a:lnTo>
                      <a:pt x="45" y="19"/>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62" name="Freeform 4173">
                <a:extLst>
                  <a:ext uri="{FF2B5EF4-FFF2-40B4-BE49-F238E27FC236}">
                    <a16:creationId xmlns:a16="http://schemas.microsoft.com/office/drawing/2014/main" id="{5475FCD1-80C2-4A38-B24A-D2B74F7E1F53}"/>
                  </a:ext>
                </a:extLst>
              </p:cNvPr>
              <p:cNvSpPr>
                <a:spLocks/>
              </p:cNvSpPr>
              <p:nvPr/>
            </p:nvSpPr>
            <p:spPr bwMode="auto">
              <a:xfrm>
                <a:off x="388" y="1411"/>
                <a:ext cx="48" cy="23"/>
              </a:xfrm>
              <a:custGeom>
                <a:avLst/>
                <a:gdLst>
                  <a:gd name="T0" fmla="*/ 7 w 48"/>
                  <a:gd name="T1" fmla="*/ 0 h 23"/>
                  <a:gd name="T2" fmla="*/ 0 w 48"/>
                  <a:gd name="T3" fmla="*/ 2 h 23"/>
                  <a:gd name="T4" fmla="*/ 38 w 48"/>
                  <a:gd name="T5" fmla="*/ 23 h 23"/>
                  <a:gd name="T6" fmla="*/ 48 w 48"/>
                  <a:gd name="T7" fmla="*/ 19 h 23"/>
                  <a:gd name="T8" fmla="*/ 7 w 48"/>
                  <a:gd name="T9" fmla="*/ 0 h 23"/>
                </a:gdLst>
                <a:ahLst/>
                <a:cxnLst>
                  <a:cxn ang="0">
                    <a:pos x="T0" y="T1"/>
                  </a:cxn>
                  <a:cxn ang="0">
                    <a:pos x="T2" y="T3"/>
                  </a:cxn>
                  <a:cxn ang="0">
                    <a:pos x="T4" y="T5"/>
                  </a:cxn>
                  <a:cxn ang="0">
                    <a:pos x="T6" y="T7"/>
                  </a:cxn>
                  <a:cxn ang="0">
                    <a:pos x="T8" y="T9"/>
                  </a:cxn>
                </a:cxnLst>
                <a:rect l="0" t="0" r="r" b="b"/>
                <a:pathLst>
                  <a:path w="48" h="23">
                    <a:moveTo>
                      <a:pt x="7" y="0"/>
                    </a:moveTo>
                    <a:lnTo>
                      <a:pt x="0" y="2"/>
                    </a:lnTo>
                    <a:lnTo>
                      <a:pt x="38" y="23"/>
                    </a:lnTo>
                    <a:lnTo>
                      <a:pt x="48" y="19"/>
                    </a:lnTo>
                    <a:lnTo>
                      <a:pt x="7"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63" name="Freeform 4174">
                <a:extLst>
                  <a:ext uri="{FF2B5EF4-FFF2-40B4-BE49-F238E27FC236}">
                    <a16:creationId xmlns:a16="http://schemas.microsoft.com/office/drawing/2014/main" id="{BDC7628C-33E8-468D-9E8A-53598DB9769C}"/>
                  </a:ext>
                </a:extLst>
              </p:cNvPr>
              <p:cNvSpPr>
                <a:spLocks/>
              </p:cNvSpPr>
              <p:nvPr/>
            </p:nvSpPr>
            <p:spPr bwMode="auto">
              <a:xfrm>
                <a:off x="388" y="1411"/>
                <a:ext cx="48" cy="23"/>
              </a:xfrm>
              <a:custGeom>
                <a:avLst/>
                <a:gdLst>
                  <a:gd name="T0" fmla="*/ 7 w 48"/>
                  <a:gd name="T1" fmla="*/ 0 h 23"/>
                  <a:gd name="T2" fmla="*/ 0 w 48"/>
                  <a:gd name="T3" fmla="*/ 2 h 23"/>
                  <a:gd name="T4" fmla="*/ 38 w 48"/>
                  <a:gd name="T5" fmla="*/ 23 h 23"/>
                  <a:gd name="T6" fmla="*/ 48 w 48"/>
                  <a:gd name="T7" fmla="*/ 19 h 23"/>
                  <a:gd name="T8" fmla="*/ 7 w 48"/>
                  <a:gd name="T9" fmla="*/ 0 h 23"/>
                </a:gdLst>
                <a:ahLst/>
                <a:cxnLst>
                  <a:cxn ang="0">
                    <a:pos x="T0" y="T1"/>
                  </a:cxn>
                  <a:cxn ang="0">
                    <a:pos x="T2" y="T3"/>
                  </a:cxn>
                  <a:cxn ang="0">
                    <a:pos x="T4" y="T5"/>
                  </a:cxn>
                  <a:cxn ang="0">
                    <a:pos x="T6" y="T7"/>
                  </a:cxn>
                  <a:cxn ang="0">
                    <a:pos x="T8" y="T9"/>
                  </a:cxn>
                </a:cxnLst>
                <a:rect l="0" t="0" r="r" b="b"/>
                <a:pathLst>
                  <a:path w="48" h="23">
                    <a:moveTo>
                      <a:pt x="7" y="0"/>
                    </a:moveTo>
                    <a:lnTo>
                      <a:pt x="0" y="2"/>
                    </a:lnTo>
                    <a:lnTo>
                      <a:pt x="38" y="23"/>
                    </a:lnTo>
                    <a:lnTo>
                      <a:pt x="48" y="19"/>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64" name="Freeform 4175">
                <a:extLst>
                  <a:ext uri="{FF2B5EF4-FFF2-40B4-BE49-F238E27FC236}">
                    <a16:creationId xmlns:a16="http://schemas.microsoft.com/office/drawing/2014/main" id="{48C4F029-2EC9-4DAA-9EE0-378BD00042A1}"/>
                  </a:ext>
                </a:extLst>
              </p:cNvPr>
              <p:cNvSpPr>
                <a:spLocks/>
              </p:cNvSpPr>
              <p:nvPr/>
            </p:nvSpPr>
            <p:spPr bwMode="auto">
              <a:xfrm>
                <a:off x="309" y="1365"/>
                <a:ext cx="17" cy="12"/>
              </a:xfrm>
              <a:custGeom>
                <a:avLst/>
                <a:gdLst>
                  <a:gd name="T0" fmla="*/ 0 w 7"/>
                  <a:gd name="T1" fmla="*/ 0 h 5"/>
                  <a:gd name="T2" fmla="*/ 0 w 7"/>
                  <a:gd name="T3" fmla="*/ 4 h 5"/>
                  <a:gd name="T4" fmla="*/ 3 w 7"/>
                  <a:gd name="T5" fmla="*/ 5 h 5"/>
                  <a:gd name="T6" fmla="*/ 7 w 7"/>
                  <a:gd name="T7" fmla="*/ 3 h 5"/>
                  <a:gd name="T8" fmla="*/ 0 w 7"/>
                  <a:gd name="T9" fmla="*/ 0 h 5"/>
                </a:gdLst>
                <a:ahLst/>
                <a:cxnLst>
                  <a:cxn ang="0">
                    <a:pos x="T0" y="T1"/>
                  </a:cxn>
                  <a:cxn ang="0">
                    <a:pos x="T2" y="T3"/>
                  </a:cxn>
                  <a:cxn ang="0">
                    <a:pos x="T4" y="T5"/>
                  </a:cxn>
                  <a:cxn ang="0">
                    <a:pos x="T6" y="T7"/>
                  </a:cxn>
                  <a:cxn ang="0">
                    <a:pos x="T8" y="T9"/>
                  </a:cxn>
                </a:cxnLst>
                <a:rect l="0" t="0" r="r" b="b"/>
                <a:pathLst>
                  <a:path w="7" h="5">
                    <a:moveTo>
                      <a:pt x="0" y="0"/>
                    </a:moveTo>
                    <a:cubicBezTo>
                      <a:pt x="0" y="1"/>
                      <a:pt x="0" y="2"/>
                      <a:pt x="0" y="4"/>
                    </a:cubicBezTo>
                    <a:cubicBezTo>
                      <a:pt x="3" y="5"/>
                      <a:pt x="3" y="5"/>
                      <a:pt x="3" y="5"/>
                    </a:cubicBezTo>
                    <a:cubicBezTo>
                      <a:pt x="7" y="3"/>
                      <a:pt x="7" y="3"/>
                      <a:pt x="7" y="3"/>
                    </a:cubicBezTo>
                    <a:cubicBezTo>
                      <a:pt x="0" y="0"/>
                      <a:pt x="0" y="0"/>
                      <a:pt x="0"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65" name="Freeform 4176">
                <a:extLst>
                  <a:ext uri="{FF2B5EF4-FFF2-40B4-BE49-F238E27FC236}">
                    <a16:creationId xmlns:a16="http://schemas.microsoft.com/office/drawing/2014/main" id="{6928A586-83DC-402A-B116-0A4DADDD065C}"/>
                  </a:ext>
                </a:extLst>
              </p:cNvPr>
              <p:cNvSpPr>
                <a:spLocks/>
              </p:cNvSpPr>
              <p:nvPr/>
            </p:nvSpPr>
            <p:spPr bwMode="auto">
              <a:xfrm>
                <a:off x="326" y="1377"/>
                <a:ext cx="62" cy="31"/>
              </a:xfrm>
              <a:custGeom>
                <a:avLst/>
                <a:gdLst>
                  <a:gd name="T0" fmla="*/ 10 w 62"/>
                  <a:gd name="T1" fmla="*/ 0 h 31"/>
                  <a:gd name="T2" fmla="*/ 0 w 62"/>
                  <a:gd name="T3" fmla="*/ 5 h 31"/>
                  <a:gd name="T4" fmla="*/ 53 w 62"/>
                  <a:gd name="T5" fmla="*/ 31 h 31"/>
                  <a:gd name="T6" fmla="*/ 62 w 62"/>
                  <a:gd name="T7" fmla="*/ 29 h 31"/>
                  <a:gd name="T8" fmla="*/ 10 w 62"/>
                  <a:gd name="T9" fmla="*/ 0 h 31"/>
                </a:gdLst>
                <a:ahLst/>
                <a:cxnLst>
                  <a:cxn ang="0">
                    <a:pos x="T0" y="T1"/>
                  </a:cxn>
                  <a:cxn ang="0">
                    <a:pos x="T2" y="T3"/>
                  </a:cxn>
                  <a:cxn ang="0">
                    <a:pos x="T4" y="T5"/>
                  </a:cxn>
                  <a:cxn ang="0">
                    <a:pos x="T6" y="T7"/>
                  </a:cxn>
                  <a:cxn ang="0">
                    <a:pos x="T8" y="T9"/>
                  </a:cxn>
                </a:cxnLst>
                <a:rect l="0" t="0" r="r" b="b"/>
                <a:pathLst>
                  <a:path w="62" h="31">
                    <a:moveTo>
                      <a:pt x="10" y="0"/>
                    </a:moveTo>
                    <a:lnTo>
                      <a:pt x="0" y="5"/>
                    </a:lnTo>
                    <a:lnTo>
                      <a:pt x="53" y="31"/>
                    </a:lnTo>
                    <a:lnTo>
                      <a:pt x="62" y="29"/>
                    </a:lnTo>
                    <a:lnTo>
                      <a:pt x="10"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66" name="Freeform 4177">
                <a:extLst>
                  <a:ext uri="{FF2B5EF4-FFF2-40B4-BE49-F238E27FC236}">
                    <a16:creationId xmlns:a16="http://schemas.microsoft.com/office/drawing/2014/main" id="{958901B2-9DFE-43FE-9601-C57F5FC91EB7}"/>
                  </a:ext>
                </a:extLst>
              </p:cNvPr>
              <p:cNvSpPr>
                <a:spLocks/>
              </p:cNvSpPr>
              <p:nvPr/>
            </p:nvSpPr>
            <p:spPr bwMode="auto">
              <a:xfrm>
                <a:off x="326" y="1377"/>
                <a:ext cx="62" cy="31"/>
              </a:xfrm>
              <a:custGeom>
                <a:avLst/>
                <a:gdLst>
                  <a:gd name="T0" fmla="*/ 10 w 62"/>
                  <a:gd name="T1" fmla="*/ 0 h 31"/>
                  <a:gd name="T2" fmla="*/ 0 w 62"/>
                  <a:gd name="T3" fmla="*/ 5 h 31"/>
                  <a:gd name="T4" fmla="*/ 53 w 62"/>
                  <a:gd name="T5" fmla="*/ 31 h 31"/>
                  <a:gd name="T6" fmla="*/ 62 w 62"/>
                  <a:gd name="T7" fmla="*/ 29 h 31"/>
                  <a:gd name="T8" fmla="*/ 10 w 62"/>
                  <a:gd name="T9" fmla="*/ 0 h 31"/>
                </a:gdLst>
                <a:ahLst/>
                <a:cxnLst>
                  <a:cxn ang="0">
                    <a:pos x="T0" y="T1"/>
                  </a:cxn>
                  <a:cxn ang="0">
                    <a:pos x="T2" y="T3"/>
                  </a:cxn>
                  <a:cxn ang="0">
                    <a:pos x="T4" y="T5"/>
                  </a:cxn>
                  <a:cxn ang="0">
                    <a:pos x="T6" y="T7"/>
                  </a:cxn>
                  <a:cxn ang="0">
                    <a:pos x="T8" y="T9"/>
                  </a:cxn>
                </a:cxnLst>
                <a:rect l="0" t="0" r="r" b="b"/>
                <a:pathLst>
                  <a:path w="62" h="31">
                    <a:moveTo>
                      <a:pt x="10" y="0"/>
                    </a:moveTo>
                    <a:lnTo>
                      <a:pt x="0" y="5"/>
                    </a:lnTo>
                    <a:lnTo>
                      <a:pt x="53" y="31"/>
                    </a:lnTo>
                    <a:lnTo>
                      <a:pt x="62" y="29"/>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67" name="Freeform 4178">
                <a:extLst>
                  <a:ext uri="{FF2B5EF4-FFF2-40B4-BE49-F238E27FC236}">
                    <a16:creationId xmlns:a16="http://schemas.microsoft.com/office/drawing/2014/main" id="{25271B40-576A-48B8-814D-ECA6CCD5EDE1}"/>
                  </a:ext>
                </a:extLst>
              </p:cNvPr>
              <p:cNvSpPr>
                <a:spLocks/>
              </p:cNvSpPr>
              <p:nvPr/>
            </p:nvSpPr>
            <p:spPr bwMode="auto">
              <a:xfrm>
                <a:off x="436" y="1434"/>
                <a:ext cx="7" cy="8"/>
              </a:xfrm>
              <a:custGeom>
                <a:avLst/>
                <a:gdLst>
                  <a:gd name="T0" fmla="*/ 7 w 7"/>
                  <a:gd name="T1" fmla="*/ 0 h 8"/>
                  <a:gd name="T2" fmla="*/ 0 w 7"/>
                  <a:gd name="T3" fmla="*/ 5 h 8"/>
                  <a:gd name="T4" fmla="*/ 7 w 7"/>
                  <a:gd name="T5" fmla="*/ 8 h 8"/>
                  <a:gd name="T6" fmla="*/ 7 w 7"/>
                  <a:gd name="T7" fmla="*/ 8 h 8"/>
                  <a:gd name="T8" fmla="*/ 7 w 7"/>
                  <a:gd name="T9" fmla="*/ 8 h 8"/>
                  <a:gd name="T10" fmla="*/ 7 w 7"/>
                  <a:gd name="T11" fmla="*/ 0 h 8"/>
                  <a:gd name="T12" fmla="*/ 7 w 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7" y="0"/>
                    </a:moveTo>
                    <a:lnTo>
                      <a:pt x="0" y="5"/>
                    </a:lnTo>
                    <a:lnTo>
                      <a:pt x="7" y="8"/>
                    </a:lnTo>
                    <a:lnTo>
                      <a:pt x="7" y="8"/>
                    </a:lnTo>
                    <a:lnTo>
                      <a:pt x="7" y="8"/>
                    </a:lnTo>
                    <a:lnTo>
                      <a:pt x="7" y="0"/>
                    </a:lnTo>
                    <a:lnTo>
                      <a:pt x="7"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68" name="Freeform 4179">
                <a:extLst>
                  <a:ext uri="{FF2B5EF4-FFF2-40B4-BE49-F238E27FC236}">
                    <a16:creationId xmlns:a16="http://schemas.microsoft.com/office/drawing/2014/main" id="{4ED459C2-4730-4FF0-BAFE-0D8140D0748A}"/>
                  </a:ext>
                </a:extLst>
              </p:cNvPr>
              <p:cNvSpPr>
                <a:spLocks/>
              </p:cNvSpPr>
              <p:nvPr/>
            </p:nvSpPr>
            <p:spPr bwMode="auto">
              <a:xfrm>
                <a:off x="436" y="1434"/>
                <a:ext cx="7" cy="8"/>
              </a:xfrm>
              <a:custGeom>
                <a:avLst/>
                <a:gdLst>
                  <a:gd name="T0" fmla="*/ 7 w 7"/>
                  <a:gd name="T1" fmla="*/ 0 h 8"/>
                  <a:gd name="T2" fmla="*/ 0 w 7"/>
                  <a:gd name="T3" fmla="*/ 5 h 8"/>
                  <a:gd name="T4" fmla="*/ 7 w 7"/>
                  <a:gd name="T5" fmla="*/ 8 h 8"/>
                  <a:gd name="T6" fmla="*/ 7 w 7"/>
                  <a:gd name="T7" fmla="*/ 8 h 8"/>
                  <a:gd name="T8" fmla="*/ 7 w 7"/>
                  <a:gd name="T9" fmla="*/ 8 h 8"/>
                  <a:gd name="T10" fmla="*/ 7 w 7"/>
                  <a:gd name="T11" fmla="*/ 0 h 8"/>
                  <a:gd name="T12" fmla="*/ 7 w 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7" y="0"/>
                    </a:moveTo>
                    <a:lnTo>
                      <a:pt x="0" y="5"/>
                    </a:lnTo>
                    <a:lnTo>
                      <a:pt x="7" y="8"/>
                    </a:lnTo>
                    <a:lnTo>
                      <a:pt x="7" y="8"/>
                    </a:lnTo>
                    <a:lnTo>
                      <a:pt x="7" y="8"/>
                    </a:lnTo>
                    <a:lnTo>
                      <a:pt x="7" y="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69" name="Freeform 4180">
                <a:extLst>
                  <a:ext uri="{FF2B5EF4-FFF2-40B4-BE49-F238E27FC236}">
                    <a16:creationId xmlns:a16="http://schemas.microsoft.com/office/drawing/2014/main" id="{F6FF01C6-5590-49E6-90F0-C17B8A3D0E6B}"/>
                  </a:ext>
                </a:extLst>
              </p:cNvPr>
              <p:cNvSpPr>
                <a:spLocks/>
              </p:cNvSpPr>
              <p:nvPr/>
            </p:nvSpPr>
            <p:spPr bwMode="auto">
              <a:xfrm>
                <a:off x="314" y="1415"/>
                <a:ext cx="26" cy="19"/>
              </a:xfrm>
              <a:custGeom>
                <a:avLst/>
                <a:gdLst>
                  <a:gd name="T0" fmla="*/ 0 w 11"/>
                  <a:gd name="T1" fmla="*/ 0 h 8"/>
                  <a:gd name="T2" fmla="*/ 0 w 11"/>
                  <a:gd name="T3" fmla="*/ 4 h 8"/>
                  <a:gd name="T4" fmla="*/ 7 w 11"/>
                  <a:gd name="T5" fmla="*/ 8 h 8"/>
                  <a:gd name="T6" fmla="*/ 11 w 11"/>
                  <a:gd name="T7" fmla="*/ 6 h 8"/>
                  <a:gd name="T8" fmla="*/ 0 w 11"/>
                  <a:gd name="T9" fmla="*/ 0 h 8"/>
                </a:gdLst>
                <a:ahLst/>
                <a:cxnLst>
                  <a:cxn ang="0">
                    <a:pos x="T0" y="T1"/>
                  </a:cxn>
                  <a:cxn ang="0">
                    <a:pos x="T2" y="T3"/>
                  </a:cxn>
                  <a:cxn ang="0">
                    <a:pos x="T4" y="T5"/>
                  </a:cxn>
                  <a:cxn ang="0">
                    <a:pos x="T6" y="T7"/>
                  </a:cxn>
                  <a:cxn ang="0">
                    <a:pos x="T8" y="T9"/>
                  </a:cxn>
                </a:cxnLst>
                <a:rect l="0" t="0" r="r" b="b"/>
                <a:pathLst>
                  <a:path w="11" h="8">
                    <a:moveTo>
                      <a:pt x="0" y="0"/>
                    </a:moveTo>
                    <a:cubicBezTo>
                      <a:pt x="0" y="1"/>
                      <a:pt x="0" y="3"/>
                      <a:pt x="0" y="4"/>
                    </a:cubicBezTo>
                    <a:cubicBezTo>
                      <a:pt x="7" y="8"/>
                      <a:pt x="7" y="8"/>
                      <a:pt x="7" y="8"/>
                    </a:cubicBezTo>
                    <a:cubicBezTo>
                      <a:pt x="11" y="6"/>
                      <a:pt x="11" y="6"/>
                      <a:pt x="11" y="6"/>
                    </a:cubicBezTo>
                    <a:cubicBezTo>
                      <a:pt x="0" y="0"/>
                      <a:pt x="0" y="0"/>
                      <a:pt x="0"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70" name="Freeform 4181">
                <a:extLst>
                  <a:ext uri="{FF2B5EF4-FFF2-40B4-BE49-F238E27FC236}">
                    <a16:creationId xmlns:a16="http://schemas.microsoft.com/office/drawing/2014/main" id="{85BC2B37-26DA-4B73-BA4A-DA9D4D3BAF7A}"/>
                  </a:ext>
                </a:extLst>
              </p:cNvPr>
              <p:cNvSpPr>
                <a:spLocks/>
              </p:cNvSpPr>
              <p:nvPr/>
            </p:nvSpPr>
            <p:spPr bwMode="auto">
              <a:xfrm>
                <a:off x="386" y="1458"/>
                <a:ext cx="52" cy="26"/>
              </a:xfrm>
              <a:custGeom>
                <a:avLst/>
                <a:gdLst>
                  <a:gd name="T0" fmla="*/ 9 w 52"/>
                  <a:gd name="T1" fmla="*/ 0 h 26"/>
                  <a:gd name="T2" fmla="*/ 0 w 52"/>
                  <a:gd name="T3" fmla="*/ 5 h 26"/>
                  <a:gd name="T4" fmla="*/ 43 w 52"/>
                  <a:gd name="T5" fmla="*/ 26 h 26"/>
                  <a:gd name="T6" fmla="*/ 52 w 52"/>
                  <a:gd name="T7" fmla="*/ 22 h 26"/>
                  <a:gd name="T8" fmla="*/ 9 w 52"/>
                  <a:gd name="T9" fmla="*/ 0 h 26"/>
                </a:gdLst>
                <a:ahLst/>
                <a:cxnLst>
                  <a:cxn ang="0">
                    <a:pos x="T0" y="T1"/>
                  </a:cxn>
                  <a:cxn ang="0">
                    <a:pos x="T2" y="T3"/>
                  </a:cxn>
                  <a:cxn ang="0">
                    <a:pos x="T4" y="T5"/>
                  </a:cxn>
                  <a:cxn ang="0">
                    <a:pos x="T6" y="T7"/>
                  </a:cxn>
                  <a:cxn ang="0">
                    <a:pos x="T8" y="T9"/>
                  </a:cxn>
                </a:cxnLst>
                <a:rect l="0" t="0" r="r" b="b"/>
                <a:pathLst>
                  <a:path w="52" h="26">
                    <a:moveTo>
                      <a:pt x="9" y="0"/>
                    </a:moveTo>
                    <a:lnTo>
                      <a:pt x="0" y="5"/>
                    </a:lnTo>
                    <a:lnTo>
                      <a:pt x="43" y="26"/>
                    </a:lnTo>
                    <a:lnTo>
                      <a:pt x="52" y="22"/>
                    </a:lnTo>
                    <a:lnTo>
                      <a:pt x="9"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71" name="Freeform 4182">
                <a:extLst>
                  <a:ext uri="{FF2B5EF4-FFF2-40B4-BE49-F238E27FC236}">
                    <a16:creationId xmlns:a16="http://schemas.microsoft.com/office/drawing/2014/main" id="{824EAE5C-4AC3-42A4-801E-62FFF3461E65}"/>
                  </a:ext>
                </a:extLst>
              </p:cNvPr>
              <p:cNvSpPr>
                <a:spLocks/>
              </p:cNvSpPr>
              <p:nvPr/>
            </p:nvSpPr>
            <p:spPr bwMode="auto">
              <a:xfrm>
                <a:off x="386" y="1458"/>
                <a:ext cx="52" cy="26"/>
              </a:xfrm>
              <a:custGeom>
                <a:avLst/>
                <a:gdLst>
                  <a:gd name="T0" fmla="*/ 9 w 52"/>
                  <a:gd name="T1" fmla="*/ 0 h 26"/>
                  <a:gd name="T2" fmla="*/ 0 w 52"/>
                  <a:gd name="T3" fmla="*/ 5 h 26"/>
                  <a:gd name="T4" fmla="*/ 43 w 52"/>
                  <a:gd name="T5" fmla="*/ 26 h 26"/>
                  <a:gd name="T6" fmla="*/ 52 w 52"/>
                  <a:gd name="T7" fmla="*/ 22 h 26"/>
                  <a:gd name="T8" fmla="*/ 9 w 52"/>
                  <a:gd name="T9" fmla="*/ 0 h 26"/>
                </a:gdLst>
                <a:ahLst/>
                <a:cxnLst>
                  <a:cxn ang="0">
                    <a:pos x="T0" y="T1"/>
                  </a:cxn>
                  <a:cxn ang="0">
                    <a:pos x="T2" y="T3"/>
                  </a:cxn>
                  <a:cxn ang="0">
                    <a:pos x="T4" y="T5"/>
                  </a:cxn>
                  <a:cxn ang="0">
                    <a:pos x="T6" y="T7"/>
                  </a:cxn>
                  <a:cxn ang="0">
                    <a:pos x="T8" y="T9"/>
                  </a:cxn>
                </a:cxnLst>
                <a:rect l="0" t="0" r="r" b="b"/>
                <a:pathLst>
                  <a:path w="52" h="26">
                    <a:moveTo>
                      <a:pt x="9" y="0"/>
                    </a:moveTo>
                    <a:lnTo>
                      <a:pt x="0" y="5"/>
                    </a:lnTo>
                    <a:lnTo>
                      <a:pt x="43" y="26"/>
                    </a:lnTo>
                    <a:lnTo>
                      <a:pt x="52" y="22"/>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72" name="Freeform 4183">
                <a:extLst>
                  <a:ext uri="{FF2B5EF4-FFF2-40B4-BE49-F238E27FC236}">
                    <a16:creationId xmlns:a16="http://schemas.microsoft.com/office/drawing/2014/main" id="{808DD45F-DC12-43FA-96DB-24E01E018058}"/>
                  </a:ext>
                </a:extLst>
              </p:cNvPr>
              <p:cNvSpPr>
                <a:spLocks/>
              </p:cNvSpPr>
              <p:nvPr/>
            </p:nvSpPr>
            <p:spPr bwMode="auto">
              <a:xfrm>
                <a:off x="340" y="1434"/>
                <a:ext cx="48" cy="24"/>
              </a:xfrm>
              <a:custGeom>
                <a:avLst/>
                <a:gdLst>
                  <a:gd name="T0" fmla="*/ 8 w 48"/>
                  <a:gd name="T1" fmla="*/ 0 h 24"/>
                  <a:gd name="T2" fmla="*/ 0 w 48"/>
                  <a:gd name="T3" fmla="*/ 3 h 24"/>
                  <a:gd name="T4" fmla="*/ 39 w 48"/>
                  <a:gd name="T5" fmla="*/ 24 h 24"/>
                  <a:gd name="T6" fmla="*/ 48 w 48"/>
                  <a:gd name="T7" fmla="*/ 19 h 24"/>
                  <a:gd name="T8" fmla="*/ 8 w 48"/>
                  <a:gd name="T9" fmla="*/ 0 h 24"/>
                </a:gdLst>
                <a:ahLst/>
                <a:cxnLst>
                  <a:cxn ang="0">
                    <a:pos x="T0" y="T1"/>
                  </a:cxn>
                  <a:cxn ang="0">
                    <a:pos x="T2" y="T3"/>
                  </a:cxn>
                  <a:cxn ang="0">
                    <a:pos x="T4" y="T5"/>
                  </a:cxn>
                  <a:cxn ang="0">
                    <a:pos x="T6" y="T7"/>
                  </a:cxn>
                  <a:cxn ang="0">
                    <a:pos x="T8" y="T9"/>
                  </a:cxn>
                </a:cxnLst>
                <a:rect l="0" t="0" r="r" b="b"/>
                <a:pathLst>
                  <a:path w="48" h="24">
                    <a:moveTo>
                      <a:pt x="8" y="0"/>
                    </a:moveTo>
                    <a:lnTo>
                      <a:pt x="0" y="3"/>
                    </a:lnTo>
                    <a:lnTo>
                      <a:pt x="39" y="24"/>
                    </a:lnTo>
                    <a:lnTo>
                      <a:pt x="48" y="19"/>
                    </a:lnTo>
                    <a:lnTo>
                      <a:pt x="8"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73" name="Freeform 4184">
                <a:extLst>
                  <a:ext uri="{FF2B5EF4-FFF2-40B4-BE49-F238E27FC236}">
                    <a16:creationId xmlns:a16="http://schemas.microsoft.com/office/drawing/2014/main" id="{373390AD-3D36-41EA-8323-EE24CA697C88}"/>
                  </a:ext>
                </a:extLst>
              </p:cNvPr>
              <p:cNvSpPr>
                <a:spLocks/>
              </p:cNvSpPr>
              <p:nvPr/>
            </p:nvSpPr>
            <p:spPr bwMode="auto">
              <a:xfrm>
                <a:off x="340" y="1434"/>
                <a:ext cx="48" cy="24"/>
              </a:xfrm>
              <a:custGeom>
                <a:avLst/>
                <a:gdLst>
                  <a:gd name="T0" fmla="*/ 8 w 48"/>
                  <a:gd name="T1" fmla="*/ 0 h 24"/>
                  <a:gd name="T2" fmla="*/ 0 w 48"/>
                  <a:gd name="T3" fmla="*/ 3 h 24"/>
                  <a:gd name="T4" fmla="*/ 39 w 48"/>
                  <a:gd name="T5" fmla="*/ 24 h 24"/>
                  <a:gd name="T6" fmla="*/ 48 w 48"/>
                  <a:gd name="T7" fmla="*/ 19 h 24"/>
                  <a:gd name="T8" fmla="*/ 8 w 48"/>
                  <a:gd name="T9" fmla="*/ 0 h 24"/>
                </a:gdLst>
                <a:ahLst/>
                <a:cxnLst>
                  <a:cxn ang="0">
                    <a:pos x="T0" y="T1"/>
                  </a:cxn>
                  <a:cxn ang="0">
                    <a:pos x="T2" y="T3"/>
                  </a:cxn>
                  <a:cxn ang="0">
                    <a:pos x="T4" y="T5"/>
                  </a:cxn>
                  <a:cxn ang="0">
                    <a:pos x="T6" y="T7"/>
                  </a:cxn>
                  <a:cxn ang="0">
                    <a:pos x="T8" y="T9"/>
                  </a:cxn>
                </a:cxnLst>
                <a:rect l="0" t="0" r="r" b="b"/>
                <a:pathLst>
                  <a:path w="48" h="24">
                    <a:moveTo>
                      <a:pt x="8" y="0"/>
                    </a:moveTo>
                    <a:lnTo>
                      <a:pt x="0" y="3"/>
                    </a:lnTo>
                    <a:lnTo>
                      <a:pt x="39" y="24"/>
                    </a:lnTo>
                    <a:lnTo>
                      <a:pt x="48" y="19"/>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74" name="Freeform 4185">
                <a:extLst>
                  <a:ext uri="{FF2B5EF4-FFF2-40B4-BE49-F238E27FC236}">
                    <a16:creationId xmlns:a16="http://schemas.microsoft.com/office/drawing/2014/main" id="{A6755961-0097-4855-BACE-C80AA9BD509A}"/>
                  </a:ext>
                </a:extLst>
              </p:cNvPr>
              <p:cNvSpPr>
                <a:spLocks/>
              </p:cNvSpPr>
              <p:nvPr/>
            </p:nvSpPr>
            <p:spPr bwMode="auto">
              <a:xfrm>
                <a:off x="438" y="148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75" name="Freeform 4186">
                <a:extLst>
                  <a:ext uri="{FF2B5EF4-FFF2-40B4-BE49-F238E27FC236}">
                    <a16:creationId xmlns:a16="http://schemas.microsoft.com/office/drawing/2014/main" id="{E43EA3EF-A824-47F0-810E-3681D7A62C7A}"/>
                  </a:ext>
                </a:extLst>
              </p:cNvPr>
              <p:cNvSpPr>
                <a:spLocks/>
              </p:cNvSpPr>
              <p:nvPr/>
            </p:nvSpPr>
            <p:spPr bwMode="auto">
              <a:xfrm>
                <a:off x="386" y="1713"/>
                <a:ext cx="31" cy="19"/>
              </a:xfrm>
              <a:custGeom>
                <a:avLst/>
                <a:gdLst>
                  <a:gd name="T0" fmla="*/ 3 w 13"/>
                  <a:gd name="T1" fmla="*/ 0 h 8"/>
                  <a:gd name="T2" fmla="*/ 0 w 13"/>
                  <a:gd name="T3" fmla="*/ 2 h 8"/>
                  <a:gd name="T4" fmla="*/ 13 w 13"/>
                  <a:gd name="T5" fmla="*/ 8 h 8"/>
                  <a:gd name="T6" fmla="*/ 13 w 13"/>
                  <a:gd name="T7" fmla="*/ 7 h 8"/>
                  <a:gd name="T8" fmla="*/ 13 w 13"/>
                  <a:gd name="T9" fmla="*/ 5 h 8"/>
                  <a:gd name="T10" fmla="*/ 3 w 13"/>
                  <a:gd name="T11" fmla="*/ 0 h 8"/>
                </a:gdLst>
                <a:ahLst/>
                <a:cxnLst>
                  <a:cxn ang="0">
                    <a:pos x="T0" y="T1"/>
                  </a:cxn>
                  <a:cxn ang="0">
                    <a:pos x="T2" y="T3"/>
                  </a:cxn>
                  <a:cxn ang="0">
                    <a:pos x="T4" y="T5"/>
                  </a:cxn>
                  <a:cxn ang="0">
                    <a:pos x="T6" y="T7"/>
                  </a:cxn>
                  <a:cxn ang="0">
                    <a:pos x="T8" y="T9"/>
                  </a:cxn>
                  <a:cxn ang="0">
                    <a:pos x="T10" y="T11"/>
                  </a:cxn>
                </a:cxnLst>
                <a:rect l="0" t="0" r="r" b="b"/>
                <a:pathLst>
                  <a:path w="13" h="8">
                    <a:moveTo>
                      <a:pt x="3" y="0"/>
                    </a:moveTo>
                    <a:cubicBezTo>
                      <a:pt x="0" y="2"/>
                      <a:pt x="0" y="2"/>
                      <a:pt x="0" y="2"/>
                    </a:cubicBezTo>
                    <a:cubicBezTo>
                      <a:pt x="13" y="8"/>
                      <a:pt x="13" y="8"/>
                      <a:pt x="13" y="8"/>
                    </a:cubicBezTo>
                    <a:cubicBezTo>
                      <a:pt x="13" y="7"/>
                      <a:pt x="13" y="7"/>
                      <a:pt x="13" y="7"/>
                    </a:cubicBezTo>
                    <a:cubicBezTo>
                      <a:pt x="13" y="7"/>
                      <a:pt x="13" y="6"/>
                      <a:pt x="13" y="5"/>
                    </a:cubicBezTo>
                    <a:cubicBezTo>
                      <a:pt x="3" y="0"/>
                      <a:pt x="3" y="0"/>
                      <a:pt x="3"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76" name="Freeform 4187">
                <a:extLst>
                  <a:ext uri="{FF2B5EF4-FFF2-40B4-BE49-F238E27FC236}">
                    <a16:creationId xmlns:a16="http://schemas.microsoft.com/office/drawing/2014/main" id="{7CC90F5A-7825-448A-A446-51372139EF73}"/>
                  </a:ext>
                </a:extLst>
              </p:cNvPr>
              <p:cNvSpPr>
                <a:spLocks/>
              </p:cNvSpPr>
              <p:nvPr/>
            </p:nvSpPr>
            <p:spPr bwMode="auto">
              <a:xfrm>
                <a:off x="338" y="1687"/>
                <a:ext cx="48" cy="26"/>
              </a:xfrm>
              <a:custGeom>
                <a:avLst/>
                <a:gdLst>
                  <a:gd name="T0" fmla="*/ 2 w 20"/>
                  <a:gd name="T1" fmla="*/ 0 h 11"/>
                  <a:gd name="T2" fmla="*/ 0 w 20"/>
                  <a:gd name="T3" fmla="*/ 1 h 11"/>
                  <a:gd name="T4" fmla="*/ 0 w 20"/>
                  <a:gd name="T5" fmla="*/ 2 h 11"/>
                  <a:gd name="T6" fmla="*/ 16 w 20"/>
                  <a:gd name="T7" fmla="*/ 11 h 11"/>
                  <a:gd name="T8" fmla="*/ 20 w 20"/>
                  <a:gd name="T9" fmla="*/ 9 h 11"/>
                  <a:gd name="T10" fmla="*/ 2 w 20"/>
                  <a:gd name="T11" fmla="*/ 0 h 11"/>
                </a:gdLst>
                <a:ahLst/>
                <a:cxnLst>
                  <a:cxn ang="0">
                    <a:pos x="T0" y="T1"/>
                  </a:cxn>
                  <a:cxn ang="0">
                    <a:pos x="T2" y="T3"/>
                  </a:cxn>
                  <a:cxn ang="0">
                    <a:pos x="T4" y="T5"/>
                  </a:cxn>
                  <a:cxn ang="0">
                    <a:pos x="T6" y="T7"/>
                  </a:cxn>
                  <a:cxn ang="0">
                    <a:pos x="T8" y="T9"/>
                  </a:cxn>
                  <a:cxn ang="0">
                    <a:pos x="T10" y="T11"/>
                  </a:cxn>
                </a:cxnLst>
                <a:rect l="0" t="0" r="r" b="b"/>
                <a:pathLst>
                  <a:path w="20" h="11">
                    <a:moveTo>
                      <a:pt x="2" y="0"/>
                    </a:moveTo>
                    <a:cubicBezTo>
                      <a:pt x="0" y="1"/>
                      <a:pt x="0" y="1"/>
                      <a:pt x="0" y="1"/>
                    </a:cubicBezTo>
                    <a:cubicBezTo>
                      <a:pt x="0" y="1"/>
                      <a:pt x="0" y="2"/>
                      <a:pt x="0" y="2"/>
                    </a:cubicBezTo>
                    <a:cubicBezTo>
                      <a:pt x="16" y="11"/>
                      <a:pt x="16" y="11"/>
                      <a:pt x="16" y="11"/>
                    </a:cubicBezTo>
                    <a:cubicBezTo>
                      <a:pt x="20" y="9"/>
                      <a:pt x="20" y="9"/>
                      <a:pt x="20" y="9"/>
                    </a:cubicBezTo>
                    <a:cubicBezTo>
                      <a:pt x="2" y="0"/>
                      <a:pt x="2" y="0"/>
                      <a:pt x="2"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77" name="Freeform 4188">
                <a:extLst>
                  <a:ext uri="{FF2B5EF4-FFF2-40B4-BE49-F238E27FC236}">
                    <a16:creationId xmlns:a16="http://schemas.microsoft.com/office/drawing/2014/main" id="{CA7E7E72-34E2-4D51-8876-6869BCD62811}"/>
                  </a:ext>
                </a:extLst>
              </p:cNvPr>
              <p:cNvSpPr>
                <a:spLocks/>
              </p:cNvSpPr>
              <p:nvPr/>
            </p:nvSpPr>
            <p:spPr bwMode="auto">
              <a:xfrm>
                <a:off x="343" y="1737"/>
                <a:ext cx="43" cy="23"/>
              </a:xfrm>
              <a:custGeom>
                <a:avLst/>
                <a:gdLst>
                  <a:gd name="T0" fmla="*/ 1 w 18"/>
                  <a:gd name="T1" fmla="*/ 0 h 10"/>
                  <a:gd name="T2" fmla="*/ 0 w 18"/>
                  <a:gd name="T3" fmla="*/ 1 h 10"/>
                  <a:gd name="T4" fmla="*/ 0 w 18"/>
                  <a:gd name="T5" fmla="*/ 3 h 10"/>
                  <a:gd name="T6" fmla="*/ 14 w 18"/>
                  <a:gd name="T7" fmla="*/ 10 h 10"/>
                  <a:gd name="T8" fmla="*/ 18 w 18"/>
                  <a:gd name="T9" fmla="*/ 8 h 10"/>
                  <a:gd name="T10" fmla="*/ 1 w 18"/>
                  <a:gd name="T11" fmla="*/ 0 h 10"/>
                </a:gdLst>
                <a:ahLst/>
                <a:cxnLst>
                  <a:cxn ang="0">
                    <a:pos x="T0" y="T1"/>
                  </a:cxn>
                  <a:cxn ang="0">
                    <a:pos x="T2" y="T3"/>
                  </a:cxn>
                  <a:cxn ang="0">
                    <a:pos x="T4" y="T5"/>
                  </a:cxn>
                  <a:cxn ang="0">
                    <a:pos x="T6" y="T7"/>
                  </a:cxn>
                  <a:cxn ang="0">
                    <a:pos x="T8" y="T9"/>
                  </a:cxn>
                  <a:cxn ang="0">
                    <a:pos x="T10" y="T11"/>
                  </a:cxn>
                </a:cxnLst>
                <a:rect l="0" t="0" r="r" b="b"/>
                <a:pathLst>
                  <a:path w="18" h="10">
                    <a:moveTo>
                      <a:pt x="1" y="0"/>
                    </a:moveTo>
                    <a:cubicBezTo>
                      <a:pt x="0" y="1"/>
                      <a:pt x="0" y="1"/>
                      <a:pt x="0" y="1"/>
                    </a:cubicBezTo>
                    <a:cubicBezTo>
                      <a:pt x="0" y="1"/>
                      <a:pt x="0" y="2"/>
                      <a:pt x="0" y="3"/>
                    </a:cubicBezTo>
                    <a:cubicBezTo>
                      <a:pt x="14" y="10"/>
                      <a:pt x="14" y="10"/>
                      <a:pt x="14" y="10"/>
                    </a:cubicBezTo>
                    <a:cubicBezTo>
                      <a:pt x="18" y="8"/>
                      <a:pt x="18" y="8"/>
                      <a:pt x="18" y="8"/>
                    </a:cubicBezTo>
                    <a:cubicBezTo>
                      <a:pt x="1" y="0"/>
                      <a:pt x="1" y="0"/>
                      <a:pt x="1"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78" name="Freeform 4189">
                <a:extLst>
                  <a:ext uri="{FF2B5EF4-FFF2-40B4-BE49-F238E27FC236}">
                    <a16:creationId xmlns:a16="http://schemas.microsoft.com/office/drawing/2014/main" id="{0DF96CD6-4781-44D6-A59A-F115680D918E}"/>
                  </a:ext>
                </a:extLst>
              </p:cNvPr>
              <p:cNvSpPr>
                <a:spLocks/>
              </p:cNvSpPr>
              <p:nvPr/>
            </p:nvSpPr>
            <p:spPr bwMode="auto">
              <a:xfrm>
                <a:off x="386" y="1760"/>
                <a:ext cx="26" cy="19"/>
              </a:xfrm>
              <a:custGeom>
                <a:avLst/>
                <a:gdLst>
                  <a:gd name="T0" fmla="*/ 3 w 11"/>
                  <a:gd name="T1" fmla="*/ 0 h 8"/>
                  <a:gd name="T2" fmla="*/ 0 w 11"/>
                  <a:gd name="T3" fmla="*/ 2 h 8"/>
                  <a:gd name="T4" fmla="*/ 11 w 11"/>
                  <a:gd name="T5" fmla="*/ 8 h 8"/>
                  <a:gd name="T6" fmla="*/ 11 w 11"/>
                  <a:gd name="T7" fmla="*/ 8 h 8"/>
                  <a:gd name="T8" fmla="*/ 11 w 11"/>
                  <a:gd name="T9" fmla="*/ 4 h 8"/>
                  <a:gd name="T10" fmla="*/ 3 w 11"/>
                  <a:gd name="T11" fmla="*/ 0 h 8"/>
                </a:gdLst>
                <a:ahLst/>
                <a:cxnLst>
                  <a:cxn ang="0">
                    <a:pos x="T0" y="T1"/>
                  </a:cxn>
                  <a:cxn ang="0">
                    <a:pos x="T2" y="T3"/>
                  </a:cxn>
                  <a:cxn ang="0">
                    <a:pos x="T4" y="T5"/>
                  </a:cxn>
                  <a:cxn ang="0">
                    <a:pos x="T6" y="T7"/>
                  </a:cxn>
                  <a:cxn ang="0">
                    <a:pos x="T8" y="T9"/>
                  </a:cxn>
                  <a:cxn ang="0">
                    <a:pos x="T10" y="T11"/>
                  </a:cxn>
                </a:cxnLst>
                <a:rect l="0" t="0" r="r" b="b"/>
                <a:pathLst>
                  <a:path w="11" h="8">
                    <a:moveTo>
                      <a:pt x="3" y="0"/>
                    </a:moveTo>
                    <a:cubicBezTo>
                      <a:pt x="0" y="2"/>
                      <a:pt x="0" y="2"/>
                      <a:pt x="0" y="2"/>
                    </a:cubicBezTo>
                    <a:cubicBezTo>
                      <a:pt x="11" y="8"/>
                      <a:pt x="11" y="8"/>
                      <a:pt x="11" y="8"/>
                    </a:cubicBezTo>
                    <a:cubicBezTo>
                      <a:pt x="11" y="8"/>
                      <a:pt x="11" y="8"/>
                      <a:pt x="11" y="8"/>
                    </a:cubicBezTo>
                    <a:cubicBezTo>
                      <a:pt x="11" y="4"/>
                      <a:pt x="11" y="4"/>
                      <a:pt x="11" y="4"/>
                    </a:cubicBezTo>
                    <a:cubicBezTo>
                      <a:pt x="3" y="0"/>
                      <a:pt x="3" y="0"/>
                      <a:pt x="3"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79" name="Freeform 4190">
                <a:extLst>
                  <a:ext uri="{FF2B5EF4-FFF2-40B4-BE49-F238E27FC236}">
                    <a16:creationId xmlns:a16="http://schemas.microsoft.com/office/drawing/2014/main" id="{C76626F6-5887-4D0D-8C2E-5225F8EEB5A6}"/>
                  </a:ext>
                </a:extLst>
              </p:cNvPr>
              <p:cNvSpPr>
                <a:spLocks/>
              </p:cNvSpPr>
              <p:nvPr/>
            </p:nvSpPr>
            <p:spPr bwMode="auto">
              <a:xfrm>
                <a:off x="386" y="1610"/>
                <a:ext cx="40" cy="27"/>
              </a:xfrm>
              <a:custGeom>
                <a:avLst/>
                <a:gdLst>
                  <a:gd name="T0" fmla="*/ 4 w 17"/>
                  <a:gd name="T1" fmla="*/ 0 h 11"/>
                  <a:gd name="T2" fmla="*/ 0 w 17"/>
                  <a:gd name="T3" fmla="*/ 2 h 11"/>
                  <a:gd name="T4" fmla="*/ 16 w 17"/>
                  <a:gd name="T5" fmla="*/ 11 h 11"/>
                  <a:gd name="T6" fmla="*/ 16 w 17"/>
                  <a:gd name="T7" fmla="*/ 11 h 11"/>
                  <a:gd name="T8" fmla="*/ 17 w 17"/>
                  <a:gd name="T9" fmla="*/ 7 h 11"/>
                  <a:gd name="T10" fmla="*/ 4 w 17"/>
                  <a:gd name="T11" fmla="*/ 0 h 11"/>
                </a:gdLst>
                <a:ahLst/>
                <a:cxnLst>
                  <a:cxn ang="0">
                    <a:pos x="T0" y="T1"/>
                  </a:cxn>
                  <a:cxn ang="0">
                    <a:pos x="T2" y="T3"/>
                  </a:cxn>
                  <a:cxn ang="0">
                    <a:pos x="T4" y="T5"/>
                  </a:cxn>
                  <a:cxn ang="0">
                    <a:pos x="T6" y="T7"/>
                  </a:cxn>
                  <a:cxn ang="0">
                    <a:pos x="T8" y="T9"/>
                  </a:cxn>
                  <a:cxn ang="0">
                    <a:pos x="T10" y="T11"/>
                  </a:cxn>
                </a:cxnLst>
                <a:rect l="0" t="0" r="r" b="b"/>
                <a:pathLst>
                  <a:path w="17" h="11">
                    <a:moveTo>
                      <a:pt x="4" y="0"/>
                    </a:moveTo>
                    <a:cubicBezTo>
                      <a:pt x="0" y="2"/>
                      <a:pt x="0" y="2"/>
                      <a:pt x="0" y="2"/>
                    </a:cubicBezTo>
                    <a:cubicBezTo>
                      <a:pt x="16" y="11"/>
                      <a:pt x="16" y="11"/>
                      <a:pt x="16" y="11"/>
                    </a:cubicBezTo>
                    <a:cubicBezTo>
                      <a:pt x="16" y="11"/>
                      <a:pt x="16" y="11"/>
                      <a:pt x="16" y="11"/>
                    </a:cubicBezTo>
                    <a:cubicBezTo>
                      <a:pt x="17" y="9"/>
                      <a:pt x="17" y="8"/>
                      <a:pt x="17" y="7"/>
                    </a:cubicBezTo>
                    <a:cubicBezTo>
                      <a:pt x="4" y="0"/>
                      <a:pt x="4" y="0"/>
                      <a:pt x="4"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80" name="Freeform 4191">
                <a:extLst>
                  <a:ext uri="{FF2B5EF4-FFF2-40B4-BE49-F238E27FC236}">
                    <a16:creationId xmlns:a16="http://schemas.microsoft.com/office/drawing/2014/main" id="{93BC8BEE-9159-4894-96A9-FDF74DCA0E84}"/>
                  </a:ext>
                </a:extLst>
              </p:cNvPr>
              <p:cNvSpPr>
                <a:spLocks/>
              </p:cNvSpPr>
              <p:nvPr/>
            </p:nvSpPr>
            <p:spPr bwMode="auto">
              <a:xfrm>
                <a:off x="328" y="1577"/>
                <a:ext cx="8" cy="7"/>
              </a:xfrm>
              <a:custGeom>
                <a:avLst/>
                <a:gdLst>
                  <a:gd name="T0" fmla="*/ 0 w 3"/>
                  <a:gd name="T1" fmla="*/ 0 h 3"/>
                  <a:gd name="T2" fmla="*/ 0 w 3"/>
                  <a:gd name="T3" fmla="*/ 3 h 3"/>
                  <a:gd name="T4" fmla="*/ 3 w 3"/>
                  <a:gd name="T5" fmla="*/ 1 h 3"/>
                  <a:gd name="T6" fmla="*/ 0 w 3"/>
                  <a:gd name="T7" fmla="*/ 0 h 3"/>
                </a:gdLst>
                <a:ahLst/>
                <a:cxnLst>
                  <a:cxn ang="0">
                    <a:pos x="T0" y="T1"/>
                  </a:cxn>
                  <a:cxn ang="0">
                    <a:pos x="T2" y="T3"/>
                  </a:cxn>
                  <a:cxn ang="0">
                    <a:pos x="T4" y="T5"/>
                  </a:cxn>
                  <a:cxn ang="0">
                    <a:pos x="T6" y="T7"/>
                  </a:cxn>
                </a:cxnLst>
                <a:rect l="0" t="0" r="r" b="b"/>
                <a:pathLst>
                  <a:path w="3" h="3">
                    <a:moveTo>
                      <a:pt x="0" y="0"/>
                    </a:moveTo>
                    <a:cubicBezTo>
                      <a:pt x="0" y="1"/>
                      <a:pt x="0" y="2"/>
                      <a:pt x="0" y="3"/>
                    </a:cubicBezTo>
                    <a:cubicBezTo>
                      <a:pt x="3" y="1"/>
                      <a:pt x="3" y="1"/>
                      <a:pt x="3" y="1"/>
                    </a:cubicBezTo>
                    <a:cubicBezTo>
                      <a:pt x="0" y="0"/>
                      <a:pt x="0" y="0"/>
                      <a:pt x="0"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81" name="Freeform 4192">
                <a:extLst>
                  <a:ext uri="{FF2B5EF4-FFF2-40B4-BE49-F238E27FC236}">
                    <a16:creationId xmlns:a16="http://schemas.microsoft.com/office/drawing/2014/main" id="{10DC3EA4-7D19-42AE-A7D6-D33E1B60C35E}"/>
                  </a:ext>
                </a:extLst>
              </p:cNvPr>
              <p:cNvSpPr>
                <a:spLocks/>
              </p:cNvSpPr>
              <p:nvPr/>
            </p:nvSpPr>
            <p:spPr bwMode="auto">
              <a:xfrm>
                <a:off x="336" y="1584"/>
                <a:ext cx="50" cy="26"/>
              </a:xfrm>
              <a:custGeom>
                <a:avLst/>
                <a:gdLst>
                  <a:gd name="T0" fmla="*/ 7 w 50"/>
                  <a:gd name="T1" fmla="*/ 0 h 26"/>
                  <a:gd name="T2" fmla="*/ 0 w 50"/>
                  <a:gd name="T3" fmla="*/ 5 h 26"/>
                  <a:gd name="T4" fmla="*/ 40 w 50"/>
                  <a:gd name="T5" fmla="*/ 26 h 26"/>
                  <a:gd name="T6" fmla="*/ 50 w 50"/>
                  <a:gd name="T7" fmla="*/ 22 h 26"/>
                  <a:gd name="T8" fmla="*/ 7 w 50"/>
                  <a:gd name="T9" fmla="*/ 0 h 26"/>
                </a:gdLst>
                <a:ahLst/>
                <a:cxnLst>
                  <a:cxn ang="0">
                    <a:pos x="T0" y="T1"/>
                  </a:cxn>
                  <a:cxn ang="0">
                    <a:pos x="T2" y="T3"/>
                  </a:cxn>
                  <a:cxn ang="0">
                    <a:pos x="T4" y="T5"/>
                  </a:cxn>
                  <a:cxn ang="0">
                    <a:pos x="T6" y="T7"/>
                  </a:cxn>
                  <a:cxn ang="0">
                    <a:pos x="T8" y="T9"/>
                  </a:cxn>
                </a:cxnLst>
                <a:rect l="0" t="0" r="r" b="b"/>
                <a:pathLst>
                  <a:path w="50" h="26">
                    <a:moveTo>
                      <a:pt x="7" y="0"/>
                    </a:moveTo>
                    <a:lnTo>
                      <a:pt x="0" y="5"/>
                    </a:lnTo>
                    <a:lnTo>
                      <a:pt x="40" y="26"/>
                    </a:lnTo>
                    <a:lnTo>
                      <a:pt x="50" y="22"/>
                    </a:lnTo>
                    <a:lnTo>
                      <a:pt x="7"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82" name="Freeform 4193">
                <a:extLst>
                  <a:ext uri="{FF2B5EF4-FFF2-40B4-BE49-F238E27FC236}">
                    <a16:creationId xmlns:a16="http://schemas.microsoft.com/office/drawing/2014/main" id="{C81FE1D5-258A-4AF8-AD34-9BA1EDA563A3}"/>
                  </a:ext>
                </a:extLst>
              </p:cNvPr>
              <p:cNvSpPr>
                <a:spLocks/>
              </p:cNvSpPr>
              <p:nvPr/>
            </p:nvSpPr>
            <p:spPr bwMode="auto">
              <a:xfrm>
                <a:off x="336" y="1584"/>
                <a:ext cx="50" cy="26"/>
              </a:xfrm>
              <a:custGeom>
                <a:avLst/>
                <a:gdLst>
                  <a:gd name="T0" fmla="*/ 7 w 50"/>
                  <a:gd name="T1" fmla="*/ 0 h 26"/>
                  <a:gd name="T2" fmla="*/ 0 w 50"/>
                  <a:gd name="T3" fmla="*/ 5 h 26"/>
                  <a:gd name="T4" fmla="*/ 40 w 50"/>
                  <a:gd name="T5" fmla="*/ 26 h 26"/>
                  <a:gd name="T6" fmla="*/ 50 w 50"/>
                  <a:gd name="T7" fmla="*/ 22 h 26"/>
                  <a:gd name="T8" fmla="*/ 7 w 50"/>
                  <a:gd name="T9" fmla="*/ 0 h 26"/>
                </a:gdLst>
                <a:ahLst/>
                <a:cxnLst>
                  <a:cxn ang="0">
                    <a:pos x="T0" y="T1"/>
                  </a:cxn>
                  <a:cxn ang="0">
                    <a:pos x="T2" y="T3"/>
                  </a:cxn>
                  <a:cxn ang="0">
                    <a:pos x="T4" y="T5"/>
                  </a:cxn>
                  <a:cxn ang="0">
                    <a:pos x="T6" y="T7"/>
                  </a:cxn>
                  <a:cxn ang="0">
                    <a:pos x="T8" y="T9"/>
                  </a:cxn>
                </a:cxnLst>
                <a:rect l="0" t="0" r="r" b="b"/>
                <a:pathLst>
                  <a:path w="50" h="26">
                    <a:moveTo>
                      <a:pt x="7" y="0"/>
                    </a:moveTo>
                    <a:lnTo>
                      <a:pt x="0" y="5"/>
                    </a:lnTo>
                    <a:lnTo>
                      <a:pt x="40" y="26"/>
                    </a:lnTo>
                    <a:lnTo>
                      <a:pt x="50" y="22"/>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83" name="Freeform 4194">
                <a:extLst>
                  <a:ext uri="{FF2B5EF4-FFF2-40B4-BE49-F238E27FC236}">
                    <a16:creationId xmlns:a16="http://schemas.microsoft.com/office/drawing/2014/main" id="{64B3CFF2-4ECE-4D41-B318-5D2DE6DACF28}"/>
                  </a:ext>
                </a:extLst>
              </p:cNvPr>
              <p:cNvSpPr>
                <a:spLocks/>
              </p:cNvSpPr>
              <p:nvPr/>
            </p:nvSpPr>
            <p:spPr bwMode="auto">
              <a:xfrm>
                <a:off x="383" y="1915"/>
                <a:ext cx="17" cy="12"/>
              </a:xfrm>
              <a:custGeom>
                <a:avLst/>
                <a:gdLst>
                  <a:gd name="T0" fmla="*/ 4 w 7"/>
                  <a:gd name="T1" fmla="*/ 0 h 5"/>
                  <a:gd name="T2" fmla="*/ 0 w 7"/>
                  <a:gd name="T3" fmla="*/ 1 h 5"/>
                  <a:gd name="T4" fmla="*/ 6 w 7"/>
                  <a:gd name="T5" fmla="*/ 5 h 5"/>
                  <a:gd name="T6" fmla="*/ 7 w 7"/>
                  <a:gd name="T7" fmla="*/ 1 h 5"/>
                  <a:gd name="T8" fmla="*/ 4 w 7"/>
                  <a:gd name="T9" fmla="*/ 0 h 5"/>
                </a:gdLst>
                <a:ahLst/>
                <a:cxnLst>
                  <a:cxn ang="0">
                    <a:pos x="T0" y="T1"/>
                  </a:cxn>
                  <a:cxn ang="0">
                    <a:pos x="T2" y="T3"/>
                  </a:cxn>
                  <a:cxn ang="0">
                    <a:pos x="T4" y="T5"/>
                  </a:cxn>
                  <a:cxn ang="0">
                    <a:pos x="T6" y="T7"/>
                  </a:cxn>
                  <a:cxn ang="0">
                    <a:pos x="T8" y="T9"/>
                  </a:cxn>
                </a:cxnLst>
                <a:rect l="0" t="0" r="r" b="b"/>
                <a:pathLst>
                  <a:path w="7" h="5">
                    <a:moveTo>
                      <a:pt x="4" y="0"/>
                    </a:moveTo>
                    <a:cubicBezTo>
                      <a:pt x="0" y="1"/>
                      <a:pt x="0" y="1"/>
                      <a:pt x="0" y="1"/>
                    </a:cubicBezTo>
                    <a:cubicBezTo>
                      <a:pt x="6" y="5"/>
                      <a:pt x="6" y="5"/>
                      <a:pt x="6" y="5"/>
                    </a:cubicBezTo>
                    <a:cubicBezTo>
                      <a:pt x="6" y="3"/>
                      <a:pt x="6" y="2"/>
                      <a:pt x="7" y="1"/>
                    </a:cubicBezTo>
                    <a:cubicBezTo>
                      <a:pt x="4" y="0"/>
                      <a:pt x="4" y="0"/>
                      <a:pt x="4"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84" name="Freeform 4195">
                <a:extLst>
                  <a:ext uri="{FF2B5EF4-FFF2-40B4-BE49-F238E27FC236}">
                    <a16:creationId xmlns:a16="http://schemas.microsoft.com/office/drawing/2014/main" id="{7F275F89-96C2-45DA-94F3-778E0CFC99FE}"/>
                  </a:ext>
                </a:extLst>
              </p:cNvPr>
              <p:cNvSpPr>
                <a:spLocks/>
              </p:cNvSpPr>
              <p:nvPr/>
            </p:nvSpPr>
            <p:spPr bwMode="auto">
              <a:xfrm>
                <a:off x="355" y="1894"/>
                <a:ext cx="28" cy="21"/>
              </a:xfrm>
              <a:custGeom>
                <a:avLst/>
                <a:gdLst>
                  <a:gd name="T0" fmla="*/ 0 w 12"/>
                  <a:gd name="T1" fmla="*/ 0 h 9"/>
                  <a:gd name="T2" fmla="*/ 0 w 12"/>
                  <a:gd name="T3" fmla="*/ 1 h 9"/>
                  <a:gd name="T4" fmla="*/ 1 w 12"/>
                  <a:gd name="T5" fmla="*/ 3 h 9"/>
                  <a:gd name="T6" fmla="*/ 1 w 12"/>
                  <a:gd name="T7" fmla="*/ 4 h 9"/>
                  <a:gd name="T8" fmla="*/ 9 w 12"/>
                  <a:gd name="T9" fmla="*/ 9 h 9"/>
                  <a:gd name="T10" fmla="*/ 12 w 12"/>
                  <a:gd name="T11" fmla="*/ 7 h 9"/>
                  <a:gd name="T12" fmla="*/ 0 w 1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0" y="0"/>
                    </a:moveTo>
                    <a:cubicBezTo>
                      <a:pt x="0" y="1"/>
                      <a:pt x="0" y="1"/>
                      <a:pt x="0" y="1"/>
                    </a:cubicBezTo>
                    <a:cubicBezTo>
                      <a:pt x="0" y="2"/>
                      <a:pt x="0" y="2"/>
                      <a:pt x="1" y="3"/>
                    </a:cubicBezTo>
                    <a:cubicBezTo>
                      <a:pt x="1" y="3"/>
                      <a:pt x="1" y="4"/>
                      <a:pt x="1" y="4"/>
                    </a:cubicBezTo>
                    <a:cubicBezTo>
                      <a:pt x="9" y="9"/>
                      <a:pt x="9" y="9"/>
                      <a:pt x="9" y="9"/>
                    </a:cubicBezTo>
                    <a:cubicBezTo>
                      <a:pt x="12" y="7"/>
                      <a:pt x="12" y="7"/>
                      <a:pt x="12" y="7"/>
                    </a:cubicBezTo>
                    <a:cubicBezTo>
                      <a:pt x="0" y="0"/>
                      <a:pt x="0" y="0"/>
                      <a:pt x="0"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85" name="Freeform 4196">
                <a:extLst>
                  <a:ext uri="{FF2B5EF4-FFF2-40B4-BE49-F238E27FC236}">
                    <a16:creationId xmlns:a16="http://schemas.microsoft.com/office/drawing/2014/main" id="{A0D21DD7-E5F9-4844-840C-9C523C81245E}"/>
                  </a:ext>
                </a:extLst>
              </p:cNvPr>
              <p:cNvSpPr>
                <a:spLocks/>
              </p:cNvSpPr>
              <p:nvPr/>
            </p:nvSpPr>
            <p:spPr bwMode="auto">
              <a:xfrm>
                <a:off x="360" y="1946"/>
                <a:ext cx="23" cy="17"/>
              </a:xfrm>
              <a:custGeom>
                <a:avLst/>
                <a:gdLst>
                  <a:gd name="T0" fmla="*/ 0 w 10"/>
                  <a:gd name="T1" fmla="*/ 0 h 7"/>
                  <a:gd name="T2" fmla="*/ 0 w 10"/>
                  <a:gd name="T3" fmla="*/ 1 h 7"/>
                  <a:gd name="T4" fmla="*/ 0 w 10"/>
                  <a:gd name="T5" fmla="*/ 1 h 7"/>
                  <a:gd name="T6" fmla="*/ 0 w 10"/>
                  <a:gd name="T7" fmla="*/ 1 h 7"/>
                  <a:gd name="T8" fmla="*/ 0 w 10"/>
                  <a:gd name="T9" fmla="*/ 4 h 7"/>
                  <a:gd name="T10" fmla="*/ 6 w 10"/>
                  <a:gd name="T11" fmla="*/ 7 h 7"/>
                  <a:gd name="T12" fmla="*/ 10 w 10"/>
                  <a:gd name="T13" fmla="*/ 5 h 7"/>
                  <a:gd name="T14" fmla="*/ 0 w 10"/>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7">
                    <a:moveTo>
                      <a:pt x="0" y="0"/>
                    </a:moveTo>
                    <a:cubicBezTo>
                      <a:pt x="0" y="1"/>
                      <a:pt x="0" y="1"/>
                      <a:pt x="0" y="1"/>
                    </a:cubicBezTo>
                    <a:cubicBezTo>
                      <a:pt x="0" y="1"/>
                      <a:pt x="0" y="1"/>
                      <a:pt x="0" y="1"/>
                    </a:cubicBezTo>
                    <a:cubicBezTo>
                      <a:pt x="0" y="1"/>
                      <a:pt x="0" y="1"/>
                      <a:pt x="0" y="1"/>
                    </a:cubicBezTo>
                    <a:cubicBezTo>
                      <a:pt x="0" y="4"/>
                      <a:pt x="0" y="4"/>
                      <a:pt x="0" y="4"/>
                    </a:cubicBezTo>
                    <a:cubicBezTo>
                      <a:pt x="6" y="7"/>
                      <a:pt x="6" y="7"/>
                      <a:pt x="6" y="7"/>
                    </a:cubicBezTo>
                    <a:cubicBezTo>
                      <a:pt x="10" y="5"/>
                      <a:pt x="10" y="5"/>
                      <a:pt x="10" y="5"/>
                    </a:cubicBezTo>
                    <a:cubicBezTo>
                      <a:pt x="0" y="0"/>
                      <a:pt x="0" y="0"/>
                      <a:pt x="0"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86" name="Freeform 4197">
                <a:extLst>
                  <a:ext uri="{FF2B5EF4-FFF2-40B4-BE49-F238E27FC236}">
                    <a16:creationId xmlns:a16="http://schemas.microsoft.com/office/drawing/2014/main" id="{F83D303E-7C50-4CCC-B5CC-764F6D4E2E7A}"/>
                  </a:ext>
                </a:extLst>
              </p:cNvPr>
              <p:cNvSpPr>
                <a:spLocks/>
              </p:cNvSpPr>
              <p:nvPr/>
            </p:nvSpPr>
            <p:spPr bwMode="auto">
              <a:xfrm>
                <a:off x="383" y="1963"/>
                <a:ext cx="12" cy="9"/>
              </a:xfrm>
              <a:custGeom>
                <a:avLst/>
                <a:gdLst>
                  <a:gd name="T0" fmla="*/ 4 w 5"/>
                  <a:gd name="T1" fmla="*/ 0 h 4"/>
                  <a:gd name="T2" fmla="*/ 0 w 5"/>
                  <a:gd name="T3" fmla="*/ 2 h 4"/>
                  <a:gd name="T4" fmla="*/ 4 w 5"/>
                  <a:gd name="T5" fmla="*/ 4 h 4"/>
                  <a:gd name="T6" fmla="*/ 5 w 5"/>
                  <a:gd name="T7" fmla="*/ 0 h 4"/>
                  <a:gd name="T8" fmla="*/ 4 w 5"/>
                  <a:gd name="T9" fmla="*/ 0 h 4"/>
                </a:gdLst>
                <a:ahLst/>
                <a:cxnLst>
                  <a:cxn ang="0">
                    <a:pos x="T0" y="T1"/>
                  </a:cxn>
                  <a:cxn ang="0">
                    <a:pos x="T2" y="T3"/>
                  </a:cxn>
                  <a:cxn ang="0">
                    <a:pos x="T4" y="T5"/>
                  </a:cxn>
                  <a:cxn ang="0">
                    <a:pos x="T6" y="T7"/>
                  </a:cxn>
                  <a:cxn ang="0">
                    <a:pos x="T8" y="T9"/>
                  </a:cxn>
                </a:cxnLst>
                <a:rect l="0" t="0" r="r" b="b"/>
                <a:pathLst>
                  <a:path w="5" h="4">
                    <a:moveTo>
                      <a:pt x="4" y="0"/>
                    </a:moveTo>
                    <a:cubicBezTo>
                      <a:pt x="0" y="2"/>
                      <a:pt x="0" y="2"/>
                      <a:pt x="0" y="2"/>
                    </a:cubicBezTo>
                    <a:cubicBezTo>
                      <a:pt x="4" y="4"/>
                      <a:pt x="4" y="4"/>
                      <a:pt x="4" y="4"/>
                    </a:cubicBezTo>
                    <a:cubicBezTo>
                      <a:pt x="5" y="3"/>
                      <a:pt x="5" y="1"/>
                      <a:pt x="5" y="0"/>
                    </a:cubicBezTo>
                    <a:cubicBezTo>
                      <a:pt x="4" y="0"/>
                      <a:pt x="4" y="0"/>
                      <a:pt x="4"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87" name="Freeform 4198">
                <a:extLst>
                  <a:ext uri="{FF2B5EF4-FFF2-40B4-BE49-F238E27FC236}">
                    <a16:creationId xmlns:a16="http://schemas.microsoft.com/office/drawing/2014/main" id="{441B3B47-257C-4C5A-9E93-6DC190B25C6B}"/>
                  </a:ext>
                </a:extLst>
              </p:cNvPr>
              <p:cNvSpPr>
                <a:spLocks/>
              </p:cNvSpPr>
              <p:nvPr/>
            </p:nvSpPr>
            <p:spPr bwMode="auto">
              <a:xfrm>
                <a:off x="386" y="1813"/>
                <a:ext cx="21" cy="16"/>
              </a:xfrm>
              <a:custGeom>
                <a:avLst/>
                <a:gdLst>
                  <a:gd name="T0" fmla="*/ 3 w 9"/>
                  <a:gd name="T1" fmla="*/ 0 h 7"/>
                  <a:gd name="T2" fmla="*/ 0 w 9"/>
                  <a:gd name="T3" fmla="*/ 2 h 7"/>
                  <a:gd name="T4" fmla="*/ 9 w 9"/>
                  <a:gd name="T5" fmla="*/ 7 h 7"/>
                  <a:gd name="T6" fmla="*/ 9 w 9"/>
                  <a:gd name="T7" fmla="*/ 3 h 7"/>
                  <a:gd name="T8" fmla="*/ 3 w 9"/>
                  <a:gd name="T9" fmla="*/ 0 h 7"/>
                </a:gdLst>
                <a:ahLst/>
                <a:cxnLst>
                  <a:cxn ang="0">
                    <a:pos x="T0" y="T1"/>
                  </a:cxn>
                  <a:cxn ang="0">
                    <a:pos x="T2" y="T3"/>
                  </a:cxn>
                  <a:cxn ang="0">
                    <a:pos x="T4" y="T5"/>
                  </a:cxn>
                  <a:cxn ang="0">
                    <a:pos x="T6" y="T7"/>
                  </a:cxn>
                  <a:cxn ang="0">
                    <a:pos x="T8" y="T9"/>
                  </a:cxn>
                </a:cxnLst>
                <a:rect l="0" t="0" r="r" b="b"/>
                <a:pathLst>
                  <a:path w="9" h="7">
                    <a:moveTo>
                      <a:pt x="3" y="0"/>
                    </a:moveTo>
                    <a:cubicBezTo>
                      <a:pt x="0" y="2"/>
                      <a:pt x="0" y="2"/>
                      <a:pt x="0" y="2"/>
                    </a:cubicBezTo>
                    <a:cubicBezTo>
                      <a:pt x="9" y="7"/>
                      <a:pt x="9" y="7"/>
                      <a:pt x="9" y="7"/>
                    </a:cubicBezTo>
                    <a:cubicBezTo>
                      <a:pt x="9" y="6"/>
                      <a:pt x="9" y="4"/>
                      <a:pt x="9" y="3"/>
                    </a:cubicBezTo>
                    <a:cubicBezTo>
                      <a:pt x="3" y="0"/>
                      <a:pt x="3" y="0"/>
                      <a:pt x="3"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88" name="Freeform 4199">
                <a:extLst>
                  <a:ext uri="{FF2B5EF4-FFF2-40B4-BE49-F238E27FC236}">
                    <a16:creationId xmlns:a16="http://schemas.microsoft.com/office/drawing/2014/main" id="{642B732A-F71E-473D-B4EB-91FE96664500}"/>
                  </a:ext>
                </a:extLst>
              </p:cNvPr>
              <p:cNvSpPr>
                <a:spLocks/>
              </p:cNvSpPr>
              <p:nvPr/>
            </p:nvSpPr>
            <p:spPr bwMode="auto">
              <a:xfrm>
                <a:off x="345" y="1789"/>
                <a:ext cx="41" cy="24"/>
              </a:xfrm>
              <a:custGeom>
                <a:avLst/>
                <a:gdLst>
                  <a:gd name="T0" fmla="*/ 0 w 17"/>
                  <a:gd name="T1" fmla="*/ 0 h 10"/>
                  <a:gd name="T2" fmla="*/ 1 w 17"/>
                  <a:gd name="T3" fmla="*/ 4 h 10"/>
                  <a:gd name="T4" fmla="*/ 13 w 17"/>
                  <a:gd name="T5" fmla="*/ 10 h 10"/>
                  <a:gd name="T6" fmla="*/ 17 w 17"/>
                  <a:gd name="T7" fmla="*/ 8 h 10"/>
                  <a:gd name="T8" fmla="*/ 0 w 17"/>
                  <a:gd name="T9" fmla="*/ 0 h 10"/>
                </a:gdLst>
                <a:ahLst/>
                <a:cxnLst>
                  <a:cxn ang="0">
                    <a:pos x="T0" y="T1"/>
                  </a:cxn>
                  <a:cxn ang="0">
                    <a:pos x="T2" y="T3"/>
                  </a:cxn>
                  <a:cxn ang="0">
                    <a:pos x="T4" y="T5"/>
                  </a:cxn>
                  <a:cxn ang="0">
                    <a:pos x="T6" y="T7"/>
                  </a:cxn>
                  <a:cxn ang="0">
                    <a:pos x="T8" y="T9"/>
                  </a:cxn>
                </a:cxnLst>
                <a:rect l="0" t="0" r="r" b="b"/>
                <a:pathLst>
                  <a:path w="17" h="10">
                    <a:moveTo>
                      <a:pt x="0" y="0"/>
                    </a:moveTo>
                    <a:cubicBezTo>
                      <a:pt x="1" y="1"/>
                      <a:pt x="1" y="3"/>
                      <a:pt x="1" y="4"/>
                    </a:cubicBezTo>
                    <a:cubicBezTo>
                      <a:pt x="13" y="10"/>
                      <a:pt x="13" y="10"/>
                      <a:pt x="13" y="10"/>
                    </a:cubicBezTo>
                    <a:cubicBezTo>
                      <a:pt x="17" y="8"/>
                      <a:pt x="17" y="8"/>
                      <a:pt x="17" y="8"/>
                    </a:cubicBezTo>
                    <a:cubicBezTo>
                      <a:pt x="0" y="0"/>
                      <a:pt x="0" y="0"/>
                      <a:pt x="0"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89" name="Freeform 4200">
                <a:extLst>
                  <a:ext uri="{FF2B5EF4-FFF2-40B4-BE49-F238E27FC236}">
                    <a16:creationId xmlns:a16="http://schemas.microsoft.com/office/drawing/2014/main" id="{20D7558D-7AC9-4BC0-A0D9-FF872662AF0F}"/>
                  </a:ext>
                </a:extLst>
              </p:cNvPr>
              <p:cNvSpPr>
                <a:spLocks/>
              </p:cNvSpPr>
              <p:nvPr/>
            </p:nvSpPr>
            <p:spPr bwMode="auto">
              <a:xfrm>
                <a:off x="350" y="1839"/>
                <a:ext cx="33" cy="24"/>
              </a:xfrm>
              <a:custGeom>
                <a:avLst/>
                <a:gdLst>
                  <a:gd name="T0" fmla="*/ 0 w 14"/>
                  <a:gd name="T1" fmla="*/ 0 h 10"/>
                  <a:gd name="T2" fmla="*/ 1 w 14"/>
                  <a:gd name="T3" fmla="*/ 4 h 10"/>
                  <a:gd name="T4" fmla="*/ 11 w 14"/>
                  <a:gd name="T5" fmla="*/ 10 h 10"/>
                  <a:gd name="T6" fmla="*/ 14 w 14"/>
                  <a:gd name="T7" fmla="*/ 8 h 10"/>
                  <a:gd name="T8" fmla="*/ 0 w 14"/>
                  <a:gd name="T9" fmla="*/ 0 h 10"/>
                </a:gdLst>
                <a:ahLst/>
                <a:cxnLst>
                  <a:cxn ang="0">
                    <a:pos x="T0" y="T1"/>
                  </a:cxn>
                  <a:cxn ang="0">
                    <a:pos x="T2" y="T3"/>
                  </a:cxn>
                  <a:cxn ang="0">
                    <a:pos x="T4" y="T5"/>
                  </a:cxn>
                  <a:cxn ang="0">
                    <a:pos x="T6" y="T7"/>
                  </a:cxn>
                  <a:cxn ang="0">
                    <a:pos x="T8" y="T9"/>
                  </a:cxn>
                </a:cxnLst>
                <a:rect l="0" t="0" r="r" b="b"/>
                <a:pathLst>
                  <a:path w="14" h="10">
                    <a:moveTo>
                      <a:pt x="0" y="0"/>
                    </a:moveTo>
                    <a:cubicBezTo>
                      <a:pt x="0" y="2"/>
                      <a:pt x="1" y="3"/>
                      <a:pt x="1" y="4"/>
                    </a:cubicBezTo>
                    <a:cubicBezTo>
                      <a:pt x="11" y="10"/>
                      <a:pt x="11" y="10"/>
                      <a:pt x="11" y="10"/>
                    </a:cubicBezTo>
                    <a:cubicBezTo>
                      <a:pt x="14" y="8"/>
                      <a:pt x="14" y="8"/>
                      <a:pt x="14" y="8"/>
                    </a:cubicBezTo>
                    <a:cubicBezTo>
                      <a:pt x="0" y="0"/>
                      <a:pt x="0" y="0"/>
                      <a:pt x="0"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90" name="Freeform 4201">
                <a:extLst>
                  <a:ext uri="{FF2B5EF4-FFF2-40B4-BE49-F238E27FC236}">
                    <a16:creationId xmlns:a16="http://schemas.microsoft.com/office/drawing/2014/main" id="{CFBFAE26-EAE8-446A-9877-C45BD4977E02}"/>
                  </a:ext>
                </a:extLst>
              </p:cNvPr>
              <p:cNvSpPr>
                <a:spLocks/>
              </p:cNvSpPr>
              <p:nvPr/>
            </p:nvSpPr>
            <p:spPr bwMode="auto">
              <a:xfrm>
                <a:off x="383" y="1863"/>
                <a:ext cx="20" cy="12"/>
              </a:xfrm>
              <a:custGeom>
                <a:avLst/>
                <a:gdLst>
                  <a:gd name="T0" fmla="*/ 4 w 8"/>
                  <a:gd name="T1" fmla="*/ 0 h 5"/>
                  <a:gd name="T2" fmla="*/ 0 w 8"/>
                  <a:gd name="T3" fmla="*/ 1 h 5"/>
                  <a:gd name="T4" fmla="*/ 8 w 8"/>
                  <a:gd name="T5" fmla="*/ 5 h 5"/>
                  <a:gd name="T6" fmla="*/ 8 w 8"/>
                  <a:gd name="T7" fmla="*/ 2 h 5"/>
                  <a:gd name="T8" fmla="*/ 4 w 8"/>
                  <a:gd name="T9" fmla="*/ 0 h 5"/>
                </a:gdLst>
                <a:ahLst/>
                <a:cxnLst>
                  <a:cxn ang="0">
                    <a:pos x="T0" y="T1"/>
                  </a:cxn>
                  <a:cxn ang="0">
                    <a:pos x="T2" y="T3"/>
                  </a:cxn>
                  <a:cxn ang="0">
                    <a:pos x="T4" y="T5"/>
                  </a:cxn>
                  <a:cxn ang="0">
                    <a:pos x="T6" y="T7"/>
                  </a:cxn>
                  <a:cxn ang="0">
                    <a:pos x="T8" y="T9"/>
                  </a:cxn>
                </a:cxnLst>
                <a:rect l="0" t="0" r="r" b="b"/>
                <a:pathLst>
                  <a:path w="8" h="5">
                    <a:moveTo>
                      <a:pt x="4" y="0"/>
                    </a:moveTo>
                    <a:cubicBezTo>
                      <a:pt x="0" y="1"/>
                      <a:pt x="0" y="1"/>
                      <a:pt x="0" y="1"/>
                    </a:cubicBezTo>
                    <a:cubicBezTo>
                      <a:pt x="8" y="5"/>
                      <a:pt x="8" y="5"/>
                      <a:pt x="8" y="5"/>
                    </a:cubicBezTo>
                    <a:cubicBezTo>
                      <a:pt x="8" y="4"/>
                      <a:pt x="8" y="3"/>
                      <a:pt x="8" y="2"/>
                    </a:cubicBezTo>
                    <a:cubicBezTo>
                      <a:pt x="4" y="0"/>
                      <a:pt x="4" y="0"/>
                      <a:pt x="4"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91" name="Freeform 4202">
                <a:extLst>
                  <a:ext uri="{FF2B5EF4-FFF2-40B4-BE49-F238E27FC236}">
                    <a16:creationId xmlns:a16="http://schemas.microsoft.com/office/drawing/2014/main" id="{F1820557-475B-4B69-B00C-A499155943BD}"/>
                  </a:ext>
                </a:extLst>
              </p:cNvPr>
              <p:cNvSpPr>
                <a:spLocks/>
              </p:cNvSpPr>
              <p:nvPr/>
            </p:nvSpPr>
            <p:spPr bwMode="auto">
              <a:xfrm>
                <a:off x="364" y="2001"/>
                <a:ext cx="19" cy="14"/>
              </a:xfrm>
              <a:custGeom>
                <a:avLst/>
                <a:gdLst>
                  <a:gd name="T0" fmla="*/ 0 w 8"/>
                  <a:gd name="T1" fmla="*/ 0 h 6"/>
                  <a:gd name="T2" fmla="*/ 0 w 8"/>
                  <a:gd name="T3" fmla="*/ 4 h 6"/>
                  <a:gd name="T4" fmla="*/ 4 w 8"/>
                  <a:gd name="T5" fmla="*/ 6 h 6"/>
                  <a:gd name="T6" fmla="*/ 8 w 8"/>
                  <a:gd name="T7" fmla="*/ 4 h 6"/>
                  <a:gd name="T8" fmla="*/ 0 w 8"/>
                  <a:gd name="T9" fmla="*/ 0 h 6"/>
                </a:gdLst>
                <a:ahLst/>
                <a:cxnLst>
                  <a:cxn ang="0">
                    <a:pos x="T0" y="T1"/>
                  </a:cxn>
                  <a:cxn ang="0">
                    <a:pos x="T2" y="T3"/>
                  </a:cxn>
                  <a:cxn ang="0">
                    <a:pos x="T4" y="T5"/>
                  </a:cxn>
                  <a:cxn ang="0">
                    <a:pos x="T6" y="T7"/>
                  </a:cxn>
                  <a:cxn ang="0">
                    <a:pos x="T8" y="T9"/>
                  </a:cxn>
                </a:cxnLst>
                <a:rect l="0" t="0" r="r" b="b"/>
                <a:pathLst>
                  <a:path w="8" h="6">
                    <a:moveTo>
                      <a:pt x="0" y="0"/>
                    </a:moveTo>
                    <a:cubicBezTo>
                      <a:pt x="0" y="1"/>
                      <a:pt x="0" y="3"/>
                      <a:pt x="0" y="4"/>
                    </a:cubicBezTo>
                    <a:cubicBezTo>
                      <a:pt x="4" y="6"/>
                      <a:pt x="4" y="6"/>
                      <a:pt x="4" y="6"/>
                    </a:cubicBezTo>
                    <a:cubicBezTo>
                      <a:pt x="8" y="4"/>
                      <a:pt x="8" y="4"/>
                      <a:pt x="8" y="4"/>
                    </a:cubicBezTo>
                    <a:cubicBezTo>
                      <a:pt x="0" y="0"/>
                      <a:pt x="0" y="0"/>
                      <a:pt x="0"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92" name="Freeform 4203">
                <a:extLst>
                  <a:ext uri="{FF2B5EF4-FFF2-40B4-BE49-F238E27FC236}">
                    <a16:creationId xmlns:a16="http://schemas.microsoft.com/office/drawing/2014/main" id="{F11F84F7-6ECA-4980-ACFF-257B53FF10DE}"/>
                  </a:ext>
                </a:extLst>
              </p:cNvPr>
              <p:cNvSpPr>
                <a:spLocks/>
              </p:cNvSpPr>
              <p:nvPr/>
            </p:nvSpPr>
            <p:spPr bwMode="auto">
              <a:xfrm>
                <a:off x="383" y="2015"/>
                <a:ext cx="8" cy="7"/>
              </a:xfrm>
              <a:custGeom>
                <a:avLst/>
                <a:gdLst>
                  <a:gd name="T0" fmla="*/ 3 w 3"/>
                  <a:gd name="T1" fmla="*/ 0 h 3"/>
                  <a:gd name="T2" fmla="*/ 0 w 3"/>
                  <a:gd name="T3" fmla="*/ 2 h 3"/>
                  <a:gd name="T4" fmla="*/ 2 w 3"/>
                  <a:gd name="T5" fmla="*/ 3 h 3"/>
                  <a:gd name="T6" fmla="*/ 3 w 3"/>
                  <a:gd name="T7" fmla="*/ 0 h 3"/>
                </a:gdLst>
                <a:ahLst/>
                <a:cxnLst>
                  <a:cxn ang="0">
                    <a:pos x="T0" y="T1"/>
                  </a:cxn>
                  <a:cxn ang="0">
                    <a:pos x="T2" y="T3"/>
                  </a:cxn>
                  <a:cxn ang="0">
                    <a:pos x="T4" y="T5"/>
                  </a:cxn>
                  <a:cxn ang="0">
                    <a:pos x="T6" y="T7"/>
                  </a:cxn>
                </a:cxnLst>
                <a:rect l="0" t="0" r="r" b="b"/>
                <a:pathLst>
                  <a:path w="3" h="3">
                    <a:moveTo>
                      <a:pt x="3" y="0"/>
                    </a:moveTo>
                    <a:cubicBezTo>
                      <a:pt x="0" y="2"/>
                      <a:pt x="0" y="2"/>
                      <a:pt x="0" y="2"/>
                    </a:cubicBezTo>
                    <a:cubicBezTo>
                      <a:pt x="2" y="3"/>
                      <a:pt x="2" y="3"/>
                      <a:pt x="2" y="3"/>
                    </a:cubicBezTo>
                    <a:cubicBezTo>
                      <a:pt x="3" y="2"/>
                      <a:pt x="3" y="1"/>
                      <a:pt x="3"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93" name="Freeform 4204">
                <a:extLst>
                  <a:ext uri="{FF2B5EF4-FFF2-40B4-BE49-F238E27FC236}">
                    <a16:creationId xmlns:a16="http://schemas.microsoft.com/office/drawing/2014/main" id="{A6E1475F-64B7-4B48-8910-086C0FF943AB}"/>
                  </a:ext>
                </a:extLst>
              </p:cNvPr>
              <p:cNvSpPr>
                <a:spLocks/>
              </p:cNvSpPr>
              <p:nvPr/>
            </p:nvSpPr>
            <p:spPr bwMode="auto">
              <a:xfrm>
                <a:off x="338" y="1634"/>
                <a:ext cx="48" cy="26"/>
              </a:xfrm>
              <a:custGeom>
                <a:avLst/>
                <a:gdLst>
                  <a:gd name="T0" fmla="*/ 10 w 48"/>
                  <a:gd name="T1" fmla="*/ 0 h 26"/>
                  <a:gd name="T2" fmla="*/ 0 w 48"/>
                  <a:gd name="T3" fmla="*/ 5 h 26"/>
                  <a:gd name="T4" fmla="*/ 38 w 48"/>
                  <a:gd name="T5" fmla="*/ 26 h 26"/>
                  <a:gd name="T6" fmla="*/ 48 w 48"/>
                  <a:gd name="T7" fmla="*/ 22 h 26"/>
                  <a:gd name="T8" fmla="*/ 10 w 48"/>
                  <a:gd name="T9" fmla="*/ 0 h 26"/>
                </a:gdLst>
                <a:ahLst/>
                <a:cxnLst>
                  <a:cxn ang="0">
                    <a:pos x="T0" y="T1"/>
                  </a:cxn>
                  <a:cxn ang="0">
                    <a:pos x="T2" y="T3"/>
                  </a:cxn>
                  <a:cxn ang="0">
                    <a:pos x="T4" y="T5"/>
                  </a:cxn>
                  <a:cxn ang="0">
                    <a:pos x="T6" y="T7"/>
                  </a:cxn>
                  <a:cxn ang="0">
                    <a:pos x="T8" y="T9"/>
                  </a:cxn>
                </a:cxnLst>
                <a:rect l="0" t="0" r="r" b="b"/>
                <a:pathLst>
                  <a:path w="48" h="26">
                    <a:moveTo>
                      <a:pt x="10" y="0"/>
                    </a:moveTo>
                    <a:lnTo>
                      <a:pt x="0" y="5"/>
                    </a:lnTo>
                    <a:lnTo>
                      <a:pt x="38" y="26"/>
                    </a:lnTo>
                    <a:lnTo>
                      <a:pt x="48" y="22"/>
                    </a:lnTo>
                    <a:lnTo>
                      <a:pt x="10"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94" name="Freeform 4205">
                <a:extLst>
                  <a:ext uri="{FF2B5EF4-FFF2-40B4-BE49-F238E27FC236}">
                    <a16:creationId xmlns:a16="http://schemas.microsoft.com/office/drawing/2014/main" id="{E537FBEA-4D7B-4C6A-A28F-D4005DAE6885}"/>
                  </a:ext>
                </a:extLst>
              </p:cNvPr>
              <p:cNvSpPr>
                <a:spLocks/>
              </p:cNvSpPr>
              <p:nvPr/>
            </p:nvSpPr>
            <p:spPr bwMode="auto">
              <a:xfrm>
                <a:off x="338" y="1634"/>
                <a:ext cx="48" cy="26"/>
              </a:xfrm>
              <a:custGeom>
                <a:avLst/>
                <a:gdLst>
                  <a:gd name="T0" fmla="*/ 10 w 48"/>
                  <a:gd name="T1" fmla="*/ 0 h 26"/>
                  <a:gd name="T2" fmla="*/ 0 w 48"/>
                  <a:gd name="T3" fmla="*/ 5 h 26"/>
                  <a:gd name="T4" fmla="*/ 38 w 48"/>
                  <a:gd name="T5" fmla="*/ 26 h 26"/>
                  <a:gd name="T6" fmla="*/ 48 w 48"/>
                  <a:gd name="T7" fmla="*/ 22 h 26"/>
                  <a:gd name="T8" fmla="*/ 10 w 48"/>
                  <a:gd name="T9" fmla="*/ 0 h 26"/>
                </a:gdLst>
                <a:ahLst/>
                <a:cxnLst>
                  <a:cxn ang="0">
                    <a:pos x="T0" y="T1"/>
                  </a:cxn>
                  <a:cxn ang="0">
                    <a:pos x="T2" y="T3"/>
                  </a:cxn>
                  <a:cxn ang="0">
                    <a:pos x="T4" y="T5"/>
                  </a:cxn>
                  <a:cxn ang="0">
                    <a:pos x="T6" y="T7"/>
                  </a:cxn>
                  <a:cxn ang="0">
                    <a:pos x="T8" y="T9"/>
                  </a:cxn>
                </a:cxnLst>
                <a:rect l="0" t="0" r="r" b="b"/>
                <a:pathLst>
                  <a:path w="48" h="26">
                    <a:moveTo>
                      <a:pt x="10" y="0"/>
                    </a:moveTo>
                    <a:lnTo>
                      <a:pt x="0" y="5"/>
                    </a:lnTo>
                    <a:lnTo>
                      <a:pt x="38" y="26"/>
                    </a:lnTo>
                    <a:lnTo>
                      <a:pt x="48" y="22"/>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95" name="Freeform 4206">
                <a:extLst>
                  <a:ext uri="{FF2B5EF4-FFF2-40B4-BE49-F238E27FC236}">
                    <a16:creationId xmlns:a16="http://schemas.microsoft.com/office/drawing/2014/main" id="{A6F446FD-095D-41BA-9F23-0255EBD7FC45}"/>
                  </a:ext>
                </a:extLst>
              </p:cNvPr>
              <p:cNvSpPr>
                <a:spLocks/>
              </p:cNvSpPr>
              <p:nvPr/>
            </p:nvSpPr>
            <p:spPr bwMode="auto">
              <a:xfrm>
                <a:off x="333" y="1627"/>
                <a:ext cx="5" cy="7"/>
              </a:xfrm>
              <a:custGeom>
                <a:avLst/>
                <a:gdLst>
                  <a:gd name="T0" fmla="*/ 0 w 2"/>
                  <a:gd name="T1" fmla="*/ 0 h 3"/>
                  <a:gd name="T2" fmla="*/ 0 w 2"/>
                  <a:gd name="T3" fmla="*/ 3 h 3"/>
                  <a:gd name="T4" fmla="*/ 2 w 2"/>
                  <a:gd name="T5" fmla="*/ 2 h 3"/>
                  <a:gd name="T6" fmla="*/ 0 w 2"/>
                  <a:gd name="T7" fmla="*/ 0 h 3"/>
                </a:gdLst>
                <a:ahLst/>
                <a:cxnLst>
                  <a:cxn ang="0">
                    <a:pos x="T0" y="T1"/>
                  </a:cxn>
                  <a:cxn ang="0">
                    <a:pos x="T2" y="T3"/>
                  </a:cxn>
                  <a:cxn ang="0">
                    <a:pos x="T4" y="T5"/>
                  </a:cxn>
                  <a:cxn ang="0">
                    <a:pos x="T6" y="T7"/>
                  </a:cxn>
                </a:cxnLst>
                <a:rect l="0" t="0" r="r" b="b"/>
                <a:pathLst>
                  <a:path w="2" h="3">
                    <a:moveTo>
                      <a:pt x="0" y="0"/>
                    </a:moveTo>
                    <a:cubicBezTo>
                      <a:pt x="0" y="1"/>
                      <a:pt x="0" y="2"/>
                      <a:pt x="0" y="3"/>
                    </a:cubicBezTo>
                    <a:cubicBezTo>
                      <a:pt x="2" y="2"/>
                      <a:pt x="2" y="2"/>
                      <a:pt x="2" y="2"/>
                    </a:cubicBezTo>
                    <a:cubicBezTo>
                      <a:pt x="0" y="0"/>
                      <a:pt x="0" y="0"/>
                      <a:pt x="0"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96" name="Freeform 4207">
                <a:extLst>
                  <a:ext uri="{FF2B5EF4-FFF2-40B4-BE49-F238E27FC236}">
                    <a16:creationId xmlns:a16="http://schemas.microsoft.com/office/drawing/2014/main" id="{2EC24529-7C3C-46F5-8BA6-6423B0DD4A0E}"/>
                  </a:ext>
                </a:extLst>
              </p:cNvPr>
              <p:cNvSpPr>
                <a:spLocks/>
              </p:cNvSpPr>
              <p:nvPr/>
            </p:nvSpPr>
            <p:spPr bwMode="auto">
              <a:xfrm>
                <a:off x="386" y="1660"/>
                <a:ext cx="36" cy="22"/>
              </a:xfrm>
              <a:custGeom>
                <a:avLst/>
                <a:gdLst>
                  <a:gd name="T0" fmla="*/ 4 w 15"/>
                  <a:gd name="T1" fmla="*/ 0 h 9"/>
                  <a:gd name="T2" fmla="*/ 0 w 15"/>
                  <a:gd name="T3" fmla="*/ 2 h 9"/>
                  <a:gd name="T4" fmla="*/ 15 w 15"/>
                  <a:gd name="T5" fmla="*/ 9 h 9"/>
                  <a:gd name="T6" fmla="*/ 15 w 15"/>
                  <a:gd name="T7" fmla="*/ 6 h 9"/>
                  <a:gd name="T8" fmla="*/ 4 w 15"/>
                  <a:gd name="T9" fmla="*/ 0 h 9"/>
                </a:gdLst>
                <a:ahLst/>
                <a:cxnLst>
                  <a:cxn ang="0">
                    <a:pos x="T0" y="T1"/>
                  </a:cxn>
                  <a:cxn ang="0">
                    <a:pos x="T2" y="T3"/>
                  </a:cxn>
                  <a:cxn ang="0">
                    <a:pos x="T4" y="T5"/>
                  </a:cxn>
                  <a:cxn ang="0">
                    <a:pos x="T6" y="T7"/>
                  </a:cxn>
                  <a:cxn ang="0">
                    <a:pos x="T8" y="T9"/>
                  </a:cxn>
                </a:cxnLst>
                <a:rect l="0" t="0" r="r" b="b"/>
                <a:pathLst>
                  <a:path w="15" h="9">
                    <a:moveTo>
                      <a:pt x="4" y="0"/>
                    </a:moveTo>
                    <a:cubicBezTo>
                      <a:pt x="0" y="2"/>
                      <a:pt x="0" y="2"/>
                      <a:pt x="0" y="2"/>
                    </a:cubicBezTo>
                    <a:cubicBezTo>
                      <a:pt x="15" y="9"/>
                      <a:pt x="15" y="9"/>
                      <a:pt x="15" y="9"/>
                    </a:cubicBezTo>
                    <a:cubicBezTo>
                      <a:pt x="15" y="8"/>
                      <a:pt x="15" y="7"/>
                      <a:pt x="15" y="6"/>
                    </a:cubicBezTo>
                    <a:cubicBezTo>
                      <a:pt x="4" y="0"/>
                      <a:pt x="4" y="0"/>
                      <a:pt x="4"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97" name="Freeform 4208">
                <a:extLst>
                  <a:ext uri="{FF2B5EF4-FFF2-40B4-BE49-F238E27FC236}">
                    <a16:creationId xmlns:a16="http://schemas.microsoft.com/office/drawing/2014/main" id="{B66C40CC-D8AA-432D-902C-6AC08E102C27}"/>
                  </a:ext>
                </a:extLst>
              </p:cNvPr>
              <p:cNvSpPr>
                <a:spLocks/>
              </p:cNvSpPr>
              <p:nvPr/>
            </p:nvSpPr>
            <p:spPr bwMode="auto">
              <a:xfrm>
                <a:off x="338" y="1070"/>
                <a:ext cx="53" cy="27"/>
              </a:xfrm>
              <a:custGeom>
                <a:avLst/>
                <a:gdLst>
                  <a:gd name="T0" fmla="*/ 10 w 53"/>
                  <a:gd name="T1" fmla="*/ 0 h 27"/>
                  <a:gd name="T2" fmla="*/ 0 w 53"/>
                  <a:gd name="T3" fmla="*/ 5 h 27"/>
                  <a:gd name="T4" fmla="*/ 43 w 53"/>
                  <a:gd name="T5" fmla="*/ 27 h 27"/>
                  <a:gd name="T6" fmla="*/ 53 w 53"/>
                  <a:gd name="T7" fmla="*/ 22 h 27"/>
                  <a:gd name="T8" fmla="*/ 10 w 53"/>
                  <a:gd name="T9" fmla="*/ 0 h 27"/>
                </a:gdLst>
                <a:ahLst/>
                <a:cxnLst>
                  <a:cxn ang="0">
                    <a:pos x="T0" y="T1"/>
                  </a:cxn>
                  <a:cxn ang="0">
                    <a:pos x="T2" y="T3"/>
                  </a:cxn>
                  <a:cxn ang="0">
                    <a:pos x="T4" y="T5"/>
                  </a:cxn>
                  <a:cxn ang="0">
                    <a:pos x="T6" y="T7"/>
                  </a:cxn>
                  <a:cxn ang="0">
                    <a:pos x="T8" y="T9"/>
                  </a:cxn>
                </a:cxnLst>
                <a:rect l="0" t="0" r="r" b="b"/>
                <a:pathLst>
                  <a:path w="53" h="27">
                    <a:moveTo>
                      <a:pt x="10" y="0"/>
                    </a:moveTo>
                    <a:lnTo>
                      <a:pt x="0" y="5"/>
                    </a:lnTo>
                    <a:lnTo>
                      <a:pt x="43" y="27"/>
                    </a:lnTo>
                    <a:lnTo>
                      <a:pt x="53" y="22"/>
                    </a:lnTo>
                    <a:lnTo>
                      <a:pt x="10"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98" name="Freeform 4209">
                <a:extLst>
                  <a:ext uri="{FF2B5EF4-FFF2-40B4-BE49-F238E27FC236}">
                    <a16:creationId xmlns:a16="http://schemas.microsoft.com/office/drawing/2014/main" id="{C6E3CD6D-1FC9-46E9-97C9-0E3412CB48CE}"/>
                  </a:ext>
                </a:extLst>
              </p:cNvPr>
              <p:cNvSpPr>
                <a:spLocks/>
              </p:cNvSpPr>
              <p:nvPr/>
            </p:nvSpPr>
            <p:spPr bwMode="auto">
              <a:xfrm>
                <a:off x="338" y="1070"/>
                <a:ext cx="53" cy="27"/>
              </a:xfrm>
              <a:custGeom>
                <a:avLst/>
                <a:gdLst>
                  <a:gd name="T0" fmla="*/ 10 w 53"/>
                  <a:gd name="T1" fmla="*/ 0 h 27"/>
                  <a:gd name="T2" fmla="*/ 0 w 53"/>
                  <a:gd name="T3" fmla="*/ 5 h 27"/>
                  <a:gd name="T4" fmla="*/ 43 w 53"/>
                  <a:gd name="T5" fmla="*/ 27 h 27"/>
                  <a:gd name="T6" fmla="*/ 53 w 53"/>
                  <a:gd name="T7" fmla="*/ 22 h 27"/>
                  <a:gd name="T8" fmla="*/ 10 w 53"/>
                  <a:gd name="T9" fmla="*/ 0 h 27"/>
                </a:gdLst>
                <a:ahLst/>
                <a:cxnLst>
                  <a:cxn ang="0">
                    <a:pos x="T0" y="T1"/>
                  </a:cxn>
                  <a:cxn ang="0">
                    <a:pos x="T2" y="T3"/>
                  </a:cxn>
                  <a:cxn ang="0">
                    <a:pos x="T4" y="T5"/>
                  </a:cxn>
                  <a:cxn ang="0">
                    <a:pos x="T6" y="T7"/>
                  </a:cxn>
                  <a:cxn ang="0">
                    <a:pos x="T8" y="T9"/>
                  </a:cxn>
                </a:cxnLst>
                <a:rect l="0" t="0" r="r" b="b"/>
                <a:pathLst>
                  <a:path w="53" h="27">
                    <a:moveTo>
                      <a:pt x="10" y="0"/>
                    </a:moveTo>
                    <a:lnTo>
                      <a:pt x="0" y="5"/>
                    </a:lnTo>
                    <a:lnTo>
                      <a:pt x="43" y="27"/>
                    </a:lnTo>
                    <a:lnTo>
                      <a:pt x="53" y="22"/>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99" name="Freeform 4210">
                <a:extLst>
                  <a:ext uri="{FF2B5EF4-FFF2-40B4-BE49-F238E27FC236}">
                    <a16:creationId xmlns:a16="http://schemas.microsoft.com/office/drawing/2014/main" id="{C58E4046-4B66-4B37-B2A8-171FBE56AFA2}"/>
                  </a:ext>
                </a:extLst>
              </p:cNvPr>
              <p:cNvSpPr>
                <a:spLocks/>
              </p:cNvSpPr>
              <p:nvPr/>
            </p:nvSpPr>
            <p:spPr bwMode="auto">
              <a:xfrm>
                <a:off x="391" y="1097"/>
                <a:ext cx="45" cy="23"/>
              </a:xfrm>
              <a:custGeom>
                <a:avLst/>
                <a:gdLst>
                  <a:gd name="T0" fmla="*/ 7 w 45"/>
                  <a:gd name="T1" fmla="*/ 0 h 23"/>
                  <a:gd name="T2" fmla="*/ 0 w 45"/>
                  <a:gd name="T3" fmla="*/ 4 h 23"/>
                  <a:gd name="T4" fmla="*/ 38 w 45"/>
                  <a:gd name="T5" fmla="*/ 23 h 23"/>
                  <a:gd name="T6" fmla="*/ 45 w 45"/>
                  <a:gd name="T7" fmla="*/ 21 h 23"/>
                  <a:gd name="T8" fmla="*/ 7 w 45"/>
                  <a:gd name="T9" fmla="*/ 0 h 23"/>
                </a:gdLst>
                <a:ahLst/>
                <a:cxnLst>
                  <a:cxn ang="0">
                    <a:pos x="T0" y="T1"/>
                  </a:cxn>
                  <a:cxn ang="0">
                    <a:pos x="T2" y="T3"/>
                  </a:cxn>
                  <a:cxn ang="0">
                    <a:pos x="T4" y="T5"/>
                  </a:cxn>
                  <a:cxn ang="0">
                    <a:pos x="T6" y="T7"/>
                  </a:cxn>
                  <a:cxn ang="0">
                    <a:pos x="T8" y="T9"/>
                  </a:cxn>
                </a:cxnLst>
                <a:rect l="0" t="0" r="r" b="b"/>
                <a:pathLst>
                  <a:path w="45" h="23">
                    <a:moveTo>
                      <a:pt x="7" y="0"/>
                    </a:moveTo>
                    <a:lnTo>
                      <a:pt x="0" y="4"/>
                    </a:lnTo>
                    <a:lnTo>
                      <a:pt x="38" y="23"/>
                    </a:lnTo>
                    <a:lnTo>
                      <a:pt x="45" y="21"/>
                    </a:lnTo>
                    <a:lnTo>
                      <a:pt x="7"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00" name="Freeform 4211">
                <a:extLst>
                  <a:ext uri="{FF2B5EF4-FFF2-40B4-BE49-F238E27FC236}">
                    <a16:creationId xmlns:a16="http://schemas.microsoft.com/office/drawing/2014/main" id="{CD90BA68-37C4-4396-8B8A-79CAB90C1643}"/>
                  </a:ext>
                </a:extLst>
              </p:cNvPr>
              <p:cNvSpPr>
                <a:spLocks/>
              </p:cNvSpPr>
              <p:nvPr/>
            </p:nvSpPr>
            <p:spPr bwMode="auto">
              <a:xfrm>
                <a:off x="391" y="1097"/>
                <a:ext cx="45" cy="23"/>
              </a:xfrm>
              <a:custGeom>
                <a:avLst/>
                <a:gdLst>
                  <a:gd name="T0" fmla="*/ 7 w 45"/>
                  <a:gd name="T1" fmla="*/ 0 h 23"/>
                  <a:gd name="T2" fmla="*/ 0 w 45"/>
                  <a:gd name="T3" fmla="*/ 4 h 23"/>
                  <a:gd name="T4" fmla="*/ 38 w 45"/>
                  <a:gd name="T5" fmla="*/ 23 h 23"/>
                  <a:gd name="T6" fmla="*/ 45 w 45"/>
                  <a:gd name="T7" fmla="*/ 21 h 23"/>
                  <a:gd name="T8" fmla="*/ 7 w 45"/>
                  <a:gd name="T9" fmla="*/ 0 h 23"/>
                </a:gdLst>
                <a:ahLst/>
                <a:cxnLst>
                  <a:cxn ang="0">
                    <a:pos x="T0" y="T1"/>
                  </a:cxn>
                  <a:cxn ang="0">
                    <a:pos x="T2" y="T3"/>
                  </a:cxn>
                  <a:cxn ang="0">
                    <a:pos x="T4" y="T5"/>
                  </a:cxn>
                  <a:cxn ang="0">
                    <a:pos x="T6" y="T7"/>
                  </a:cxn>
                  <a:cxn ang="0">
                    <a:pos x="T8" y="T9"/>
                  </a:cxn>
                </a:cxnLst>
                <a:rect l="0" t="0" r="r" b="b"/>
                <a:pathLst>
                  <a:path w="45" h="23">
                    <a:moveTo>
                      <a:pt x="7" y="0"/>
                    </a:moveTo>
                    <a:lnTo>
                      <a:pt x="0" y="4"/>
                    </a:lnTo>
                    <a:lnTo>
                      <a:pt x="38" y="23"/>
                    </a:lnTo>
                    <a:lnTo>
                      <a:pt x="45" y="21"/>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01" name="Freeform 4212">
                <a:extLst>
                  <a:ext uri="{FF2B5EF4-FFF2-40B4-BE49-F238E27FC236}">
                    <a16:creationId xmlns:a16="http://schemas.microsoft.com/office/drawing/2014/main" id="{B34466C3-A4C8-417E-94F8-EFA71CF0C2B8}"/>
                  </a:ext>
                </a:extLst>
              </p:cNvPr>
              <p:cNvSpPr>
                <a:spLocks/>
              </p:cNvSpPr>
              <p:nvPr/>
            </p:nvSpPr>
            <p:spPr bwMode="auto">
              <a:xfrm>
                <a:off x="436" y="1120"/>
                <a:ext cx="36" cy="24"/>
              </a:xfrm>
              <a:custGeom>
                <a:avLst/>
                <a:gdLst>
                  <a:gd name="T0" fmla="*/ 4 w 15"/>
                  <a:gd name="T1" fmla="*/ 0 h 10"/>
                  <a:gd name="T2" fmla="*/ 0 w 15"/>
                  <a:gd name="T3" fmla="*/ 2 h 10"/>
                  <a:gd name="T4" fmla="*/ 14 w 15"/>
                  <a:gd name="T5" fmla="*/ 10 h 10"/>
                  <a:gd name="T6" fmla="*/ 15 w 15"/>
                  <a:gd name="T7" fmla="*/ 6 h 10"/>
                  <a:gd name="T8" fmla="*/ 4 w 15"/>
                  <a:gd name="T9" fmla="*/ 0 h 10"/>
                </a:gdLst>
                <a:ahLst/>
                <a:cxnLst>
                  <a:cxn ang="0">
                    <a:pos x="T0" y="T1"/>
                  </a:cxn>
                  <a:cxn ang="0">
                    <a:pos x="T2" y="T3"/>
                  </a:cxn>
                  <a:cxn ang="0">
                    <a:pos x="T4" y="T5"/>
                  </a:cxn>
                  <a:cxn ang="0">
                    <a:pos x="T6" y="T7"/>
                  </a:cxn>
                  <a:cxn ang="0">
                    <a:pos x="T8" y="T9"/>
                  </a:cxn>
                </a:cxnLst>
                <a:rect l="0" t="0" r="r" b="b"/>
                <a:pathLst>
                  <a:path w="15" h="10">
                    <a:moveTo>
                      <a:pt x="4" y="0"/>
                    </a:moveTo>
                    <a:cubicBezTo>
                      <a:pt x="0" y="2"/>
                      <a:pt x="0" y="2"/>
                      <a:pt x="0" y="2"/>
                    </a:cubicBezTo>
                    <a:cubicBezTo>
                      <a:pt x="14" y="10"/>
                      <a:pt x="14" y="10"/>
                      <a:pt x="14" y="10"/>
                    </a:cubicBezTo>
                    <a:cubicBezTo>
                      <a:pt x="15" y="8"/>
                      <a:pt x="15" y="7"/>
                      <a:pt x="15" y="6"/>
                    </a:cubicBezTo>
                    <a:cubicBezTo>
                      <a:pt x="4" y="0"/>
                      <a:pt x="4" y="0"/>
                      <a:pt x="4"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02" name="Freeform 4213">
                <a:extLst>
                  <a:ext uri="{FF2B5EF4-FFF2-40B4-BE49-F238E27FC236}">
                    <a16:creationId xmlns:a16="http://schemas.microsoft.com/office/drawing/2014/main" id="{4E669CBE-AE8E-47C6-AC12-B97AC79AF93B}"/>
                  </a:ext>
                </a:extLst>
              </p:cNvPr>
              <p:cNvSpPr>
                <a:spLocks/>
              </p:cNvSpPr>
              <p:nvPr/>
            </p:nvSpPr>
            <p:spPr bwMode="auto">
              <a:xfrm>
                <a:off x="290" y="1047"/>
                <a:ext cx="48" cy="23"/>
              </a:xfrm>
              <a:custGeom>
                <a:avLst/>
                <a:gdLst>
                  <a:gd name="T0" fmla="*/ 10 w 48"/>
                  <a:gd name="T1" fmla="*/ 0 h 23"/>
                  <a:gd name="T2" fmla="*/ 0 w 48"/>
                  <a:gd name="T3" fmla="*/ 2 h 23"/>
                  <a:gd name="T4" fmla="*/ 38 w 48"/>
                  <a:gd name="T5" fmla="*/ 23 h 23"/>
                  <a:gd name="T6" fmla="*/ 48 w 48"/>
                  <a:gd name="T7" fmla="*/ 19 h 23"/>
                  <a:gd name="T8" fmla="*/ 10 w 48"/>
                  <a:gd name="T9" fmla="*/ 0 h 23"/>
                </a:gdLst>
                <a:ahLst/>
                <a:cxnLst>
                  <a:cxn ang="0">
                    <a:pos x="T0" y="T1"/>
                  </a:cxn>
                  <a:cxn ang="0">
                    <a:pos x="T2" y="T3"/>
                  </a:cxn>
                  <a:cxn ang="0">
                    <a:pos x="T4" y="T5"/>
                  </a:cxn>
                  <a:cxn ang="0">
                    <a:pos x="T6" y="T7"/>
                  </a:cxn>
                  <a:cxn ang="0">
                    <a:pos x="T8" y="T9"/>
                  </a:cxn>
                </a:cxnLst>
                <a:rect l="0" t="0" r="r" b="b"/>
                <a:pathLst>
                  <a:path w="48" h="23">
                    <a:moveTo>
                      <a:pt x="10" y="0"/>
                    </a:moveTo>
                    <a:lnTo>
                      <a:pt x="0" y="2"/>
                    </a:lnTo>
                    <a:lnTo>
                      <a:pt x="38" y="23"/>
                    </a:lnTo>
                    <a:lnTo>
                      <a:pt x="48" y="19"/>
                    </a:lnTo>
                    <a:lnTo>
                      <a:pt x="10"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03" name="Freeform 4214">
                <a:extLst>
                  <a:ext uri="{FF2B5EF4-FFF2-40B4-BE49-F238E27FC236}">
                    <a16:creationId xmlns:a16="http://schemas.microsoft.com/office/drawing/2014/main" id="{C7ED51F6-EE9B-48FB-B193-4CAFC9FCD691}"/>
                  </a:ext>
                </a:extLst>
              </p:cNvPr>
              <p:cNvSpPr>
                <a:spLocks/>
              </p:cNvSpPr>
              <p:nvPr/>
            </p:nvSpPr>
            <p:spPr bwMode="auto">
              <a:xfrm>
                <a:off x="290" y="1047"/>
                <a:ext cx="48" cy="23"/>
              </a:xfrm>
              <a:custGeom>
                <a:avLst/>
                <a:gdLst>
                  <a:gd name="T0" fmla="*/ 10 w 48"/>
                  <a:gd name="T1" fmla="*/ 0 h 23"/>
                  <a:gd name="T2" fmla="*/ 0 w 48"/>
                  <a:gd name="T3" fmla="*/ 2 h 23"/>
                  <a:gd name="T4" fmla="*/ 38 w 48"/>
                  <a:gd name="T5" fmla="*/ 23 h 23"/>
                  <a:gd name="T6" fmla="*/ 48 w 48"/>
                  <a:gd name="T7" fmla="*/ 19 h 23"/>
                  <a:gd name="T8" fmla="*/ 10 w 48"/>
                  <a:gd name="T9" fmla="*/ 0 h 23"/>
                </a:gdLst>
                <a:ahLst/>
                <a:cxnLst>
                  <a:cxn ang="0">
                    <a:pos x="T0" y="T1"/>
                  </a:cxn>
                  <a:cxn ang="0">
                    <a:pos x="T2" y="T3"/>
                  </a:cxn>
                  <a:cxn ang="0">
                    <a:pos x="T4" y="T5"/>
                  </a:cxn>
                  <a:cxn ang="0">
                    <a:pos x="T6" y="T7"/>
                  </a:cxn>
                  <a:cxn ang="0">
                    <a:pos x="T8" y="T9"/>
                  </a:cxn>
                </a:cxnLst>
                <a:rect l="0" t="0" r="r" b="b"/>
                <a:pathLst>
                  <a:path w="48" h="23">
                    <a:moveTo>
                      <a:pt x="10" y="0"/>
                    </a:moveTo>
                    <a:lnTo>
                      <a:pt x="0" y="2"/>
                    </a:lnTo>
                    <a:lnTo>
                      <a:pt x="38" y="23"/>
                    </a:lnTo>
                    <a:lnTo>
                      <a:pt x="48" y="19"/>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04" name="Freeform 4215">
                <a:extLst>
                  <a:ext uri="{FF2B5EF4-FFF2-40B4-BE49-F238E27FC236}">
                    <a16:creationId xmlns:a16="http://schemas.microsoft.com/office/drawing/2014/main" id="{5FDA8D54-DA28-4C85-8204-3EF3B810F9D8}"/>
                  </a:ext>
                </a:extLst>
              </p:cNvPr>
              <p:cNvSpPr>
                <a:spLocks/>
              </p:cNvSpPr>
              <p:nvPr/>
            </p:nvSpPr>
            <p:spPr bwMode="auto">
              <a:xfrm>
                <a:off x="281" y="1037"/>
                <a:ext cx="9" cy="10"/>
              </a:xfrm>
              <a:custGeom>
                <a:avLst/>
                <a:gdLst>
                  <a:gd name="T0" fmla="*/ 0 w 4"/>
                  <a:gd name="T1" fmla="*/ 0 h 4"/>
                  <a:gd name="T2" fmla="*/ 1 w 4"/>
                  <a:gd name="T3" fmla="*/ 4 h 4"/>
                  <a:gd name="T4" fmla="*/ 1 w 4"/>
                  <a:gd name="T5" fmla="*/ 4 h 4"/>
                  <a:gd name="T6" fmla="*/ 4 w 4"/>
                  <a:gd name="T7" fmla="*/ 2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cubicBezTo>
                      <a:pt x="0" y="1"/>
                      <a:pt x="0" y="2"/>
                      <a:pt x="1" y="4"/>
                    </a:cubicBezTo>
                    <a:cubicBezTo>
                      <a:pt x="1" y="4"/>
                      <a:pt x="1" y="4"/>
                      <a:pt x="1" y="4"/>
                    </a:cubicBezTo>
                    <a:cubicBezTo>
                      <a:pt x="4" y="2"/>
                      <a:pt x="4" y="2"/>
                      <a:pt x="4" y="2"/>
                    </a:cubicBezTo>
                    <a:cubicBezTo>
                      <a:pt x="0" y="0"/>
                      <a:pt x="0" y="0"/>
                      <a:pt x="0"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05" name="Freeform 4216">
                <a:extLst>
                  <a:ext uri="{FF2B5EF4-FFF2-40B4-BE49-F238E27FC236}">
                    <a16:creationId xmlns:a16="http://schemas.microsoft.com/office/drawing/2014/main" id="{D651191E-8E84-4E90-B77D-CF4B6308146C}"/>
                  </a:ext>
                </a:extLst>
              </p:cNvPr>
              <p:cNvSpPr>
                <a:spLocks/>
              </p:cNvSpPr>
              <p:nvPr/>
            </p:nvSpPr>
            <p:spPr bwMode="auto">
              <a:xfrm>
                <a:off x="290" y="1094"/>
                <a:ext cx="53" cy="26"/>
              </a:xfrm>
              <a:custGeom>
                <a:avLst/>
                <a:gdLst>
                  <a:gd name="T0" fmla="*/ 10 w 53"/>
                  <a:gd name="T1" fmla="*/ 0 h 26"/>
                  <a:gd name="T2" fmla="*/ 0 w 53"/>
                  <a:gd name="T3" fmla="*/ 5 h 26"/>
                  <a:gd name="T4" fmla="*/ 43 w 53"/>
                  <a:gd name="T5" fmla="*/ 26 h 26"/>
                  <a:gd name="T6" fmla="*/ 53 w 53"/>
                  <a:gd name="T7" fmla="*/ 22 h 26"/>
                  <a:gd name="T8" fmla="*/ 10 w 53"/>
                  <a:gd name="T9" fmla="*/ 0 h 26"/>
                </a:gdLst>
                <a:ahLst/>
                <a:cxnLst>
                  <a:cxn ang="0">
                    <a:pos x="T0" y="T1"/>
                  </a:cxn>
                  <a:cxn ang="0">
                    <a:pos x="T2" y="T3"/>
                  </a:cxn>
                  <a:cxn ang="0">
                    <a:pos x="T4" y="T5"/>
                  </a:cxn>
                  <a:cxn ang="0">
                    <a:pos x="T6" y="T7"/>
                  </a:cxn>
                  <a:cxn ang="0">
                    <a:pos x="T8" y="T9"/>
                  </a:cxn>
                </a:cxnLst>
                <a:rect l="0" t="0" r="r" b="b"/>
                <a:pathLst>
                  <a:path w="53" h="26">
                    <a:moveTo>
                      <a:pt x="10" y="0"/>
                    </a:moveTo>
                    <a:lnTo>
                      <a:pt x="0" y="5"/>
                    </a:lnTo>
                    <a:lnTo>
                      <a:pt x="43" y="26"/>
                    </a:lnTo>
                    <a:lnTo>
                      <a:pt x="53" y="22"/>
                    </a:lnTo>
                    <a:lnTo>
                      <a:pt x="10"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06" name="Freeform 4217">
                <a:extLst>
                  <a:ext uri="{FF2B5EF4-FFF2-40B4-BE49-F238E27FC236}">
                    <a16:creationId xmlns:a16="http://schemas.microsoft.com/office/drawing/2014/main" id="{3A31078C-FFB3-46E7-908D-510904B96FAC}"/>
                  </a:ext>
                </a:extLst>
              </p:cNvPr>
              <p:cNvSpPr>
                <a:spLocks/>
              </p:cNvSpPr>
              <p:nvPr/>
            </p:nvSpPr>
            <p:spPr bwMode="auto">
              <a:xfrm>
                <a:off x="290" y="1094"/>
                <a:ext cx="53" cy="26"/>
              </a:xfrm>
              <a:custGeom>
                <a:avLst/>
                <a:gdLst>
                  <a:gd name="T0" fmla="*/ 10 w 53"/>
                  <a:gd name="T1" fmla="*/ 0 h 26"/>
                  <a:gd name="T2" fmla="*/ 0 w 53"/>
                  <a:gd name="T3" fmla="*/ 5 h 26"/>
                  <a:gd name="T4" fmla="*/ 43 w 53"/>
                  <a:gd name="T5" fmla="*/ 26 h 26"/>
                  <a:gd name="T6" fmla="*/ 53 w 53"/>
                  <a:gd name="T7" fmla="*/ 22 h 26"/>
                  <a:gd name="T8" fmla="*/ 10 w 53"/>
                  <a:gd name="T9" fmla="*/ 0 h 26"/>
                </a:gdLst>
                <a:ahLst/>
                <a:cxnLst>
                  <a:cxn ang="0">
                    <a:pos x="T0" y="T1"/>
                  </a:cxn>
                  <a:cxn ang="0">
                    <a:pos x="T2" y="T3"/>
                  </a:cxn>
                  <a:cxn ang="0">
                    <a:pos x="T4" y="T5"/>
                  </a:cxn>
                  <a:cxn ang="0">
                    <a:pos x="T6" y="T7"/>
                  </a:cxn>
                  <a:cxn ang="0">
                    <a:pos x="T8" y="T9"/>
                  </a:cxn>
                </a:cxnLst>
                <a:rect l="0" t="0" r="r" b="b"/>
                <a:pathLst>
                  <a:path w="53" h="26">
                    <a:moveTo>
                      <a:pt x="10" y="0"/>
                    </a:moveTo>
                    <a:lnTo>
                      <a:pt x="0" y="5"/>
                    </a:lnTo>
                    <a:lnTo>
                      <a:pt x="43" y="26"/>
                    </a:lnTo>
                    <a:lnTo>
                      <a:pt x="53" y="22"/>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07" name="Freeform 4218">
                <a:extLst>
                  <a:ext uri="{FF2B5EF4-FFF2-40B4-BE49-F238E27FC236}">
                    <a16:creationId xmlns:a16="http://schemas.microsoft.com/office/drawing/2014/main" id="{ED4CFC53-80A0-45CD-AD8A-5ACFCC4285A7}"/>
                  </a:ext>
                </a:extLst>
              </p:cNvPr>
              <p:cNvSpPr>
                <a:spLocks/>
              </p:cNvSpPr>
              <p:nvPr/>
            </p:nvSpPr>
            <p:spPr bwMode="auto">
              <a:xfrm>
                <a:off x="388" y="1144"/>
                <a:ext cx="53" cy="29"/>
              </a:xfrm>
              <a:custGeom>
                <a:avLst/>
                <a:gdLst>
                  <a:gd name="T0" fmla="*/ 10 w 53"/>
                  <a:gd name="T1" fmla="*/ 0 h 29"/>
                  <a:gd name="T2" fmla="*/ 0 w 53"/>
                  <a:gd name="T3" fmla="*/ 5 h 29"/>
                  <a:gd name="T4" fmla="*/ 43 w 53"/>
                  <a:gd name="T5" fmla="*/ 29 h 29"/>
                  <a:gd name="T6" fmla="*/ 53 w 53"/>
                  <a:gd name="T7" fmla="*/ 24 h 29"/>
                  <a:gd name="T8" fmla="*/ 10 w 53"/>
                  <a:gd name="T9" fmla="*/ 0 h 29"/>
                </a:gdLst>
                <a:ahLst/>
                <a:cxnLst>
                  <a:cxn ang="0">
                    <a:pos x="T0" y="T1"/>
                  </a:cxn>
                  <a:cxn ang="0">
                    <a:pos x="T2" y="T3"/>
                  </a:cxn>
                  <a:cxn ang="0">
                    <a:pos x="T4" y="T5"/>
                  </a:cxn>
                  <a:cxn ang="0">
                    <a:pos x="T6" y="T7"/>
                  </a:cxn>
                  <a:cxn ang="0">
                    <a:pos x="T8" y="T9"/>
                  </a:cxn>
                </a:cxnLst>
                <a:rect l="0" t="0" r="r" b="b"/>
                <a:pathLst>
                  <a:path w="53" h="29">
                    <a:moveTo>
                      <a:pt x="10" y="0"/>
                    </a:moveTo>
                    <a:lnTo>
                      <a:pt x="0" y="5"/>
                    </a:lnTo>
                    <a:lnTo>
                      <a:pt x="43" y="29"/>
                    </a:lnTo>
                    <a:lnTo>
                      <a:pt x="53" y="24"/>
                    </a:lnTo>
                    <a:lnTo>
                      <a:pt x="10"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08" name="Freeform 4219">
                <a:extLst>
                  <a:ext uri="{FF2B5EF4-FFF2-40B4-BE49-F238E27FC236}">
                    <a16:creationId xmlns:a16="http://schemas.microsoft.com/office/drawing/2014/main" id="{00BC6B10-BBBA-47ED-B5B6-FAA9CD2544AC}"/>
                  </a:ext>
                </a:extLst>
              </p:cNvPr>
              <p:cNvSpPr>
                <a:spLocks/>
              </p:cNvSpPr>
              <p:nvPr/>
            </p:nvSpPr>
            <p:spPr bwMode="auto">
              <a:xfrm>
                <a:off x="388" y="1144"/>
                <a:ext cx="53" cy="29"/>
              </a:xfrm>
              <a:custGeom>
                <a:avLst/>
                <a:gdLst>
                  <a:gd name="T0" fmla="*/ 10 w 53"/>
                  <a:gd name="T1" fmla="*/ 0 h 29"/>
                  <a:gd name="T2" fmla="*/ 0 w 53"/>
                  <a:gd name="T3" fmla="*/ 5 h 29"/>
                  <a:gd name="T4" fmla="*/ 43 w 53"/>
                  <a:gd name="T5" fmla="*/ 29 h 29"/>
                  <a:gd name="T6" fmla="*/ 53 w 53"/>
                  <a:gd name="T7" fmla="*/ 24 h 29"/>
                  <a:gd name="T8" fmla="*/ 10 w 53"/>
                  <a:gd name="T9" fmla="*/ 0 h 29"/>
                </a:gdLst>
                <a:ahLst/>
                <a:cxnLst>
                  <a:cxn ang="0">
                    <a:pos x="T0" y="T1"/>
                  </a:cxn>
                  <a:cxn ang="0">
                    <a:pos x="T2" y="T3"/>
                  </a:cxn>
                  <a:cxn ang="0">
                    <a:pos x="T4" y="T5"/>
                  </a:cxn>
                  <a:cxn ang="0">
                    <a:pos x="T6" y="T7"/>
                  </a:cxn>
                  <a:cxn ang="0">
                    <a:pos x="T8" y="T9"/>
                  </a:cxn>
                </a:cxnLst>
                <a:rect l="0" t="0" r="r" b="b"/>
                <a:pathLst>
                  <a:path w="53" h="29">
                    <a:moveTo>
                      <a:pt x="10" y="0"/>
                    </a:moveTo>
                    <a:lnTo>
                      <a:pt x="0" y="5"/>
                    </a:lnTo>
                    <a:lnTo>
                      <a:pt x="43" y="29"/>
                    </a:lnTo>
                    <a:lnTo>
                      <a:pt x="53" y="24"/>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09" name="Freeform 4220">
                <a:extLst>
                  <a:ext uri="{FF2B5EF4-FFF2-40B4-BE49-F238E27FC236}">
                    <a16:creationId xmlns:a16="http://schemas.microsoft.com/office/drawing/2014/main" id="{062EBD6F-750C-4924-A957-4F92596E8A98}"/>
                  </a:ext>
                </a:extLst>
              </p:cNvPr>
              <p:cNvSpPr>
                <a:spLocks/>
              </p:cNvSpPr>
              <p:nvPr/>
            </p:nvSpPr>
            <p:spPr bwMode="auto">
              <a:xfrm>
                <a:off x="285" y="1087"/>
                <a:ext cx="5" cy="5"/>
              </a:xfrm>
              <a:custGeom>
                <a:avLst/>
                <a:gdLst>
                  <a:gd name="T0" fmla="*/ 0 w 2"/>
                  <a:gd name="T1" fmla="*/ 0 h 2"/>
                  <a:gd name="T2" fmla="*/ 0 w 2"/>
                  <a:gd name="T3" fmla="*/ 2 h 2"/>
                  <a:gd name="T4" fmla="*/ 2 w 2"/>
                  <a:gd name="T5" fmla="*/ 1 h 2"/>
                  <a:gd name="T6" fmla="*/ 0 w 2"/>
                  <a:gd name="T7" fmla="*/ 0 h 2"/>
                </a:gdLst>
                <a:ahLst/>
                <a:cxnLst>
                  <a:cxn ang="0">
                    <a:pos x="T0" y="T1"/>
                  </a:cxn>
                  <a:cxn ang="0">
                    <a:pos x="T2" y="T3"/>
                  </a:cxn>
                  <a:cxn ang="0">
                    <a:pos x="T4" y="T5"/>
                  </a:cxn>
                  <a:cxn ang="0">
                    <a:pos x="T6" y="T7"/>
                  </a:cxn>
                </a:cxnLst>
                <a:rect l="0" t="0" r="r" b="b"/>
                <a:pathLst>
                  <a:path w="2" h="2">
                    <a:moveTo>
                      <a:pt x="0" y="0"/>
                    </a:moveTo>
                    <a:cubicBezTo>
                      <a:pt x="0" y="1"/>
                      <a:pt x="0" y="1"/>
                      <a:pt x="0" y="2"/>
                    </a:cubicBezTo>
                    <a:cubicBezTo>
                      <a:pt x="2" y="1"/>
                      <a:pt x="2" y="1"/>
                      <a:pt x="2" y="1"/>
                    </a:cubicBezTo>
                    <a:cubicBezTo>
                      <a:pt x="0" y="0"/>
                      <a:pt x="0" y="0"/>
                      <a:pt x="0"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10" name="Freeform 4221">
                <a:extLst>
                  <a:ext uri="{FF2B5EF4-FFF2-40B4-BE49-F238E27FC236}">
                    <a16:creationId xmlns:a16="http://schemas.microsoft.com/office/drawing/2014/main" id="{47132B41-60A4-44D1-8B48-57682B58B4C6}"/>
                  </a:ext>
                </a:extLst>
              </p:cNvPr>
              <p:cNvSpPr>
                <a:spLocks/>
              </p:cNvSpPr>
              <p:nvPr/>
            </p:nvSpPr>
            <p:spPr bwMode="auto">
              <a:xfrm>
                <a:off x="441" y="1173"/>
                <a:ext cx="26" cy="16"/>
              </a:xfrm>
              <a:custGeom>
                <a:avLst/>
                <a:gdLst>
                  <a:gd name="T0" fmla="*/ 4 w 11"/>
                  <a:gd name="T1" fmla="*/ 0 h 7"/>
                  <a:gd name="T2" fmla="*/ 0 w 11"/>
                  <a:gd name="T3" fmla="*/ 2 h 7"/>
                  <a:gd name="T4" fmla="*/ 11 w 11"/>
                  <a:gd name="T5" fmla="*/ 7 h 7"/>
                  <a:gd name="T6" fmla="*/ 11 w 11"/>
                  <a:gd name="T7" fmla="*/ 4 h 7"/>
                  <a:gd name="T8" fmla="*/ 4 w 11"/>
                  <a:gd name="T9" fmla="*/ 0 h 7"/>
                </a:gdLst>
                <a:ahLst/>
                <a:cxnLst>
                  <a:cxn ang="0">
                    <a:pos x="T0" y="T1"/>
                  </a:cxn>
                  <a:cxn ang="0">
                    <a:pos x="T2" y="T3"/>
                  </a:cxn>
                  <a:cxn ang="0">
                    <a:pos x="T4" y="T5"/>
                  </a:cxn>
                  <a:cxn ang="0">
                    <a:pos x="T6" y="T7"/>
                  </a:cxn>
                  <a:cxn ang="0">
                    <a:pos x="T8" y="T9"/>
                  </a:cxn>
                </a:cxnLst>
                <a:rect l="0" t="0" r="r" b="b"/>
                <a:pathLst>
                  <a:path w="11" h="7">
                    <a:moveTo>
                      <a:pt x="4" y="0"/>
                    </a:moveTo>
                    <a:cubicBezTo>
                      <a:pt x="0" y="2"/>
                      <a:pt x="0" y="2"/>
                      <a:pt x="0" y="2"/>
                    </a:cubicBezTo>
                    <a:cubicBezTo>
                      <a:pt x="11" y="7"/>
                      <a:pt x="11" y="7"/>
                      <a:pt x="11" y="7"/>
                    </a:cubicBezTo>
                    <a:cubicBezTo>
                      <a:pt x="11" y="6"/>
                      <a:pt x="11" y="5"/>
                      <a:pt x="11" y="4"/>
                    </a:cubicBezTo>
                    <a:cubicBezTo>
                      <a:pt x="4" y="0"/>
                      <a:pt x="4" y="0"/>
                      <a:pt x="4"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11" name="Freeform 4222">
                <a:extLst>
                  <a:ext uri="{FF2B5EF4-FFF2-40B4-BE49-F238E27FC236}">
                    <a16:creationId xmlns:a16="http://schemas.microsoft.com/office/drawing/2014/main" id="{8B2A3DAD-319F-48D4-879D-DD62B11B142D}"/>
                  </a:ext>
                </a:extLst>
              </p:cNvPr>
              <p:cNvSpPr>
                <a:spLocks/>
              </p:cNvSpPr>
              <p:nvPr/>
            </p:nvSpPr>
            <p:spPr bwMode="auto">
              <a:xfrm>
                <a:off x="343" y="1120"/>
                <a:ext cx="45" cy="24"/>
              </a:xfrm>
              <a:custGeom>
                <a:avLst/>
                <a:gdLst>
                  <a:gd name="T0" fmla="*/ 7 w 45"/>
                  <a:gd name="T1" fmla="*/ 0 h 24"/>
                  <a:gd name="T2" fmla="*/ 0 w 45"/>
                  <a:gd name="T3" fmla="*/ 5 h 24"/>
                  <a:gd name="T4" fmla="*/ 38 w 45"/>
                  <a:gd name="T5" fmla="*/ 24 h 24"/>
                  <a:gd name="T6" fmla="*/ 45 w 45"/>
                  <a:gd name="T7" fmla="*/ 22 h 24"/>
                  <a:gd name="T8" fmla="*/ 7 w 45"/>
                  <a:gd name="T9" fmla="*/ 0 h 24"/>
                </a:gdLst>
                <a:ahLst/>
                <a:cxnLst>
                  <a:cxn ang="0">
                    <a:pos x="T0" y="T1"/>
                  </a:cxn>
                  <a:cxn ang="0">
                    <a:pos x="T2" y="T3"/>
                  </a:cxn>
                  <a:cxn ang="0">
                    <a:pos x="T4" y="T5"/>
                  </a:cxn>
                  <a:cxn ang="0">
                    <a:pos x="T6" y="T7"/>
                  </a:cxn>
                  <a:cxn ang="0">
                    <a:pos x="T8" y="T9"/>
                  </a:cxn>
                </a:cxnLst>
                <a:rect l="0" t="0" r="r" b="b"/>
                <a:pathLst>
                  <a:path w="45" h="24">
                    <a:moveTo>
                      <a:pt x="7" y="0"/>
                    </a:moveTo>
                    <a:lnTo>
                      <a:pt x="0" y="5"/>
                    </a:lnTo>
                    <a:lnTo>
                      <a:pt x="38" y="24"/>
                    </a:lnTo>
                    <a:lnTo>
                      <a:pt x="45" y="22"/>
                    </a:lnTo>
                    <a:lnTo>
                      <a:pt x="7"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12" name="Freeform 4223">
                <a:extLst>
                  <a:ext uri="{FF2B5EF4-FFF2-40B4-BE49-F238E27FC236}">
                    <a16:creationId xmlns:a16="http://schemas.microsoft.com/office/drawing/2014/main" id="{4D243737-0719-4000-B90A-D2B9225F415B}"/>
                  </a:ext>
                </a:extLst>
              </p:cNvPr>
              <p:cNvSpPr>
                <a:spLocks/>
              </p:cNvSpPr>
              <p:nvPr/>
            </p:nvSpPr>
            <p:spPr bwMode="auto">
              <a:xfrm>
                <a:off x="343" y="1120"/>
                <a:ext cx="45" cy="24"/>
              </a:xfrm>
              <a:custGeom>
                <a:avLst/>
                <a:gdLst>
                  <a:gd name="T0" fmla="*/ 7 w 45"/>
                  <a:gd name="T1" fmla="*/ 0 h 24"/>
                  <a:gd name="T2" fmla="*/ 0 w 45"/>
                  <a:gd name="T3" fmla="*/ 5 h 24"/>
                  <a:gd name="T4" fmla="*/ 38 w 45"/>
                  <a:gd name="T5" fmla="*/ 24 h 24"/>
                  <a:gd name="T6" fmla="*/ 45 w 45"/>
                  <a:gd name="T7" fmla="*/ 22 h 24"/>
                  <a:gd name="T8" fmla="*/ 7 w 45"/>
                  <a:gd name="T9" fmla="*/ 0 h 24"/>
                </a:gdLst>
                <a:ahLst/>
                <a:cxnLst>
                  <a:cxn ang="0">
                    <a:pos x="T0" y="T1"/>
                  </a:cxn>
                  <a:cxn ang="0">
                    <a:pos x="T2" y="T3"/>
                  </a:cxn>
                  <a:cxn ang="0">
                    <a:pos x="T4" y="T5"/>
                  </a:cxn>
                  <a:cxn ang="0">
                    <a:pos x="T6" y="T7"/>
                  </a:cxn>
                  <a:cxn ang="0">
                    <a:pos x="T8" y="T9"/>
                  </a:cxn>
                </a:cxnLst>
                <a:rect l="0" t="0" r="r" b="b"/>
                <a:pathLst>
                  <a:path w="45" h="24">
                    <a:moveTo>
                      <a:pt x="7" y="0"/>
                    </a:moveTo>
                    <a:lnTo>
                      <a:pt x="0" y="5"/>
                    </a:lnTo>
                    <a:lnTo>
                      <a:pt x="38" y="24"/>
                    </a:lnTo>
                    <a:lnTo>
                      <a:pt x="45" y="22"/>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13" name="Freeform 4224">
                <a:extLst>
                  <a:ext uri="{FF2B5EF4-FFF2-40B4-BE49-F238E27FC236}">
                    <a16:creationId xmlns:a16="http://schemas.microsoft.com/office/drawing/2014/main" id="{ABFF8A36-EA8B-4E65-B020-CF5206D69D98}"/>
                  </a:ext>
                </a:extLst>
              </p:cNvPr>
              <p:cNvSpPr>
                <a:spLocks/>
              </p:cNvSpPr>
              <p:nvPr/>
            </p:nvSpPr>
            <p:spPr bwMode="auto">
              <a:xfrm>
                <a:off x="343" y="975"/>
                <a:ext cx="48" cy="22"/>
              </a:xfrm>
              <a:custGeom>
                <a:avLst/>
                <a:gdLst>
                  <a:gd name="T0" fmla="*/ 0 w 20"/>
                  <a:gd name="T1" fmla="*/ 0 h 9"/>
                  <a:gd name="T2" fmla="*/ 16 w 20"/>
                  <a:gd name="T3" fmla="*/ 9 h 9"/>
                  <a:gd name="T4" fmla="*/ 20 w 20"/>
                  <a:gd name="T5" fmla="*/ 7 h 9"/>
                  <a:gd name="T6" fmla="*/ 8 w 20"/>
                  <a:gd name="T7" fmla="*/ 1 h 9"/>
                  <a:gd name="T8" fmla="*/ 0 w 20"/>
                  <a:gd name="T9" fmla="*/ 0 h 9"/>
                </a:gdLst>
                <a:ahLst/>
                <a:cxnLst>
                  <a:cxn ang="0">
                    <a:pos x="T0" y="T1"/>
                  </a:cxn>
                  <a:cxn ang="0">
                    <a:pos x="T2" y="T3"/>
                  </a:cxn>
                  <a:cxn ang="0">
                    <a:pos x="T4" y="T5"/>
                  </a:cxn>
                  <a:cxn ang="0">
                    <a:pos x="T6" y="T7"/>
                  </a:cxn>
                  <a:cxn ang="0">
                    <a:pos x="T8" y="T9"/>
                  </a:cxn>
                </a:cxnLst>
                <a:rect l="0" t="0" r="r" b="b"/>
                <a:pathLst>
                  <a:path w="20" h="9">
                    <a:moveTo>
                      <a:pt x="0" y="0"/>
                    </a:moveTo>
                    <a:cubicBezTo>
                      <a:pt x="16" y="9"/>
                      <a:pt x="16" y="9"/>
                      <a:pt x="16" y="9"/>
                    </a:cubicBezTo>
                    <a:cubicBezTo>
                      <a:pt x="20" y="7"/>
                      <a:pt x="20" y="7"/>
                      <a:pt x="20" y="7"/>
                    </a:cubicBezTo>
                    <a:cubicBezTo>
                      <a:pt x="8" y="1"/>
                      <a:pt x="8" y="1"/>
                      <a:pt x="8" y="1"/>
                    </a:cubicBezTo>
                    <a:cubicBezTo>
                      <a:pt x="6" y="1"/>
                      <a:pt x="3" y="1"/>
                      <a:pt x="0"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14" name="Freeform 4225">
                <a:extLst>
                  <a:ext uri="{FF2B5EF4-FFF2-40B4-BE49-F238E27FC236}">
                    <a16:creationId xmlns:a16="http://schemas.microsoft.com/office/drawing/2014/main" id="{AFF3A4C1-072A-46E6-A8CD-976CDA6F9D27}"/>
                  </a:ext>
                </a:extLst>
              </p:cNvPr>
              <p:cNvSpPr>
                <a:spLocks/>
              </p:cNvSpPr>
              <p:nvPr/>
            </p:nvSpPr>
            <p:spPr bwMode="auto">
              <a:xfrm>
                <a:off x="391" y="997"/>
                <a:ext cx="47" cy="24"/>
              </a:xfrm>
              <a:custGeom>
                <a:avLst/>
                <a:gdLst>
                  <a:gd name="T0" fmla="*/ 7 w 47"/>
                  <a:gd name="T1" fmla="*/ 0 h 24"/>
                  <a:gd name="T2" fmla="*/ 7 w 47"/>
                  <a:gd name="T3" fmla="*/ 0 h 24"/>
                  <a:gd name="T4" fmla="*/ 0 w 47"/>
                  <a:gd name="T5" fmla="*/ 4 h 24"/>
                  <a:gd name="T6" fmla="*/ 38 w 47"/>
                  <a:gd name="T7" fmla="*/ 24 h 24"/>
                  <a:gd name="T8" fmla="*/ 47 w 47"/>
                  <a:gd name="T9" fmla="*/ 19 h 24"/>
                  <a:gd name="T10" fmla="*/ 9 w 47"/>
                  <a:gd name="T11" fmla="*/ 0 h 24"/>
                  <a:gd name="T12" fmla="*/ 7 w 47"/>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47" h="24">
                    <a:moveTo>
                      <a:pt x="7" y="0"/>
                    </a:moveTo>
                    <a:lnTo>
                      <a:pt x="7" y="0"/>
                    </a:lnTo>
                    <a:lnTo>
                      <a:pt x="0" y="4"/>
                    </a:lnTo>
                    <a:lnTo>
                      <a:pt x="38" y="24"/>
                    </a:lnTo>
                    <a:lnTo>
                      <a:pt x="47" y="19"/>
                    </a:lnTo>
                    <a:lnTo>
                      <a:pt x="9" y="0"/>
                    </a:lnTo>
                    <a:lnTo>
                      <a:pt x="7"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15" name="Freeform 4226">
                <a:extLst>
                  <a:ext uri="{FF2B5EF4-FFF2-40B4-BE49-F238E27FC236}">
                    <a16:creationId xmlns:a16="http://schemas.microsoft.com/office/drawing/2014/main" id="{8F2A7224-0FFC-4F6C-96AD-8F4858999BDA}"/>
                  </a:ext>
                </a:extLst>
              </p:cNvPr>
              <p:cNvSpPr>
                <a:spLocks/>
              </p:cNvSpPr>
              <p:nvPr/>
            </p:nvSpPr>
            <p:spPr bwMode="auto">
              <a:xfrm>
                <a:off x="391" y="997"/>
                <a:ext cx="47" cy="24"/>
              </a:xfrm>
              <a:custGeom>
                <a:avLst/>
                <a:gdLst>
                  <a:gd name="T0" fmla="*/ 7 w 47"/>
                  <a:gd name="T1" fmla="*/ 0 h 24"/>
                  <a:gd name="T2" fmla="*/ 7 w 47"/>
                  <a:gd name="T3" fmla="*/ 0 h 24"/>
                  <a:gd name="T4" fmla="*/ 0 w 47"/>
                  <a:gd name="T5" fmla="*/ 4 h 24"/>
                  <a:gd name="T6" fmla="*/ 38 w 47"/>
                  <a:gd name="T7" fmla="*/ 24 h 24"/>
                  <a:gd name="T8" fmla="*/ 47 w 47"/>
                  <a:gd name="T9" fmla="*/ 19 h 24"/>
                  <a:gd name="T10" fmla="*/ 9 w 47"/>
                  <a:gd name="T11" fmla="*/ 0 h 24"/>
                  <a:gd name="T12" fmla="*/ 7 w 47"/>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47" h="24">
                    <a:moveTo>
                      <a:pt x="7" y="0"/>
                    </a:moveTo>
                    <a:lnTo>
                      <a:pt x="7" y="0"/>
                    </a:lnTo>
                    <a:lnTo>
                      <a:pt x="0" y="4"/>
                    </a:lnTo>
                    <a:lnTo>
                      <a:pt x="38" y="24"/>
                    </a:lnTo>
                    <a:lnTo>
                      <a:pt x="47" y="19"/>
                    </a:lnTo>
                    <a:lnTo>
                      <a:pt x="9" y="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16" name="Freeform 4227">
                <a:extLst>
                  <a:ext uri="{FF2B5EF4-FFF2-40B4-BE49-F238E27FC236}">
                    <a16:creationId xmlns:a16="http://schemas.microsoft.com/office/drawing/2014/main" id="{06773C34-86DD-4812-827B-13DEF0752DB9}"/>
                  </a:ext>
                </a:extLst>
              </p:cNvPr>
              <p:cNvSpPr>
                <a:spLocks/>
              </p:cNvSpPr>
              <p:nvPr/>
            </p:nvSpPr>
            <p:spPr bwMode="auto">
              <a:xfrm>
                <a:off x="438" y="1021"/>
                <a:ext cx="43" cy="26"/>
              </a:xfrm>
              <a:custGeom>
                <a:avLst/>
                <a:gdLst>
                  <a:gd name="T0" fmla="*/ 3 w 18"/>
                  <a:gd name="T1" fmla="*/ 0 h 11"/>
                  <a:gd name="T2" fmla="*/ 0 w 18"/>
                  <a:gd name="T3" fmla="*/ 2 h 11"/>
                  <a:gd name="T4" fmla="*/ 17 w 18"/>
                  <a:gd name="T5" fmla="*/ 11 h 11"/>
                  <a:gd name="T6" fmla="*/ 17 w 18"/>
                  <a:gd name="T7" fmla="*/ 9 h 11"/>
                  <a:gd name="T8" fmla="*/ 18 w 18"/>
                  <a:gd name="T9" fmla="*/ 7 h 11"/>
                  <a:gd name="T10" fmla="*/ 3 w 18"/>
                  <a:gd name="T11" fmla="*/ 0 h 11"/>
                </a:gdLst>
                <a:ahLst/>
                <a:cxnLst>
                  <a:cxn ang="0">
                    <a:pos x="T0" y="T1"/>
                  </a:cxn>
                  <a:cxn ang="0">
                    <a:pos x="T2" y="T3"/>
                  </a:cxn>
                  <a:cxn ang="0">
                    <a:pos x="T4" y="T5"/>
                  </a:cxn>
                  <a:cxn ang="0">
                    <a:pos x="T6" y="T7"/>
                  </a:cxn>
                  <a:cxn ang="0">
                    <a:pos x="T8" y="T9"/>
                  </a:cxn>
                  <a:cxn ang="0">
                    <a:pos x="T10" y="T11"/>
                  </a:cxn>
                </a:cxnLst>
                <a:rect l="0" t="0" r="r" b="b"/>
                <a:pathLst>
                  <a:path w="18" h="11">
                    <a:moveTo>
                      <a:pt x="3" y="0"/>
                    </a:moveTo>
                    <a:cubicBezTo>
                      <a:pt x="0" y="2"/>
                      <a:pt x="0" y="2"/>
                      <a:pt x="0" y="2"/>
                    </a:cubicBezTo>
                    <a:cubicBezTo>
                      <a:pt x="17" y="11"/>
                      <a:pt x="17" y="11"/>
                      <a:pt x="17" y="11"/>
                    </a:cubicBezTo>
                    <a:cubicBezTo>
                      <a:pt x="17" y="9"/>
                      <a:pt x="17" y="9"/>
                      <a:pt x="17" y="9"/>
                    </a:cubicBezTo>
                    <a:cubicBezTo>
                      <a:pt x="17" y="9"/>
                      <a:pt x="17" y="8"/>
                      <a:pt x="18" y="7"/>
                    </a:cubicBezTo>
                    <a:cubicBezTo>
                      <a:pt x="3" y="0"/>
                      <a:pt x="3" y="0"/>
                      <a:pt x="3"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17" name="Freeform 4228">
                <a:extLst>
                  <a:ext uri="{FF2B5EF4-FFF2-40B4-BE49-F238E27FC236}">
                    <a16:creationId xmlns:a16="http://schemas.microsoft.com/office/drawing/2014/main" id="{44322DCA-3BE5-49B4-B107-437747284484}"/>
                  </a:ext>
                </a:extLst>
              </p:cNvPr>
              <p:cNvSpPr>
                <a:spLocks/>
              </p:cNvSpPr>
              <p:nvPr/>
            </p:nvSpPr>
            <p:spPr bwMode="auto">
              <a:xfrm>
                <a:off x="441" y="1070"/>
                <a:ext cx="36" cy="24"/>
              </a:xfrm>
              <a:custGeom>
                <a:avLst/>
                <a:gdLst>
                  <a:gd name="T0" fmla="*/ 4 w 15"/>
                  <a:gd name="T1" fmla="*/ 0 h 10"/>
                  <a:gd name="T2" fmla="*/ 0 w 15"/>
                  <a:gd name="T3" fmla="*/ 2 h 10"/>
                  <a:gd name="T4" fmla="*/ 14 w 15"/>
                  <a:gd name="T5" fmla="*/ 10 h 10"/>
                  <a:gd name="T6" fmla="*/ 15 w 15"/>
                  <a:gd name="T7" fmla="*/ 6 h 10"/>
                  <a:gd name="T8" fmla="*/ 4 w 15"/>
                  <a:gd name="T9" fmla="*/ 0 h 10"/>
                </a:gdLst>
                <a:ahLst/>
                <a:cxnLst>
                  <a:cxn ang="0">
                    <a:pos x="T0" y="T1"/>
                  </a:cxn>
                  <a:cxn ang="0">
                    <a:pos x="T2" y="T3"/>
                  </a:cxn>
                  <a:cxn ang="0">
                    <a:pos x="T4" y="T5"/>
                  </a:cxn>
                  <a:cxn ang="0">
                    <a:pos x="T6" y="T7"/>
                  </a:cxn>
                  <a:cxn ang="0">
                    <a:pos x="T8" y="T9"/>
                  </a:cxn>
                </a:cxnLst>
                <a:rect l="0" t="0" r="r" b="b"/>
                <a:pathLst>
                  <a:path w="15" h="10">
                    <a:moveTo>
                      <a:pt x="4" y="0"/>
                    </a:moveTo>
                    <a:cubicBezTo>
                      <a:pt x="0" y="2"/>
                      <a:pt x="0" y="2"/>
                      <a:pt x="0" y="2"/>
                    </a:cubicBezTo>
                    <a:cubicBezTo>
                      <a:pt x="14" y="10"/>
                      <a:pt x="14" y="10"/>
                      <a:pt x="14" y="10"/>
                    </a:cubicBezTo>
                    <a:cubicBezTo>
                      <a:pt x="14" y="9"/>
                      <a:pt x="15" y="8"/>
                      <a:pt x="15" y="6"/>
                    </a:cubicBezTo>
                    <a:cubicBezTo>
                      <a:pt x="4" y="0"/>
                      <a:pt x="4" y="0"/>
                      <a:pt x="4"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18" name="Freeform 4229">
                <a:extLst>
                  <a:ext uri="{FF2B5EF4-FFF2-40B4-BE49-F238E27FC236}">
                    <a16:creationId xmlns:a16="http://schemas.microsoft.com/office/drawing/2014/main" id="{48C0BC69-0C29-4BBD-9C58-3412A37312DE}"/>
                  </a:ext>
                </a:extLst>
              </p:cNvPr>
              <p:cNvSpPr>
                <a:spLocks/>
              </p:cNvSpPr>
              <p:nvPr/>
            </p:nvSpPr>
            <p:spPr bwMode="auto">
              <a:xfrm>
                <a:off x="343" y="1021"/>
                <a:ext cx="48" cy="23"/>
              </a:xfrm>
              <a:custGeom>
                <a:avLst/>
                <a:gdLst>
                  <a:gd name="T0" fmla="*/ 7 w 48"/>
                  <a:gd name="T1" fmla="*/ 0 h 23"/>
                  <a:gd name="T2" fmla="*/ 0 w 48"/>
                  <a:gd name="T3" fmla="*/ 4 h 23"/>
                  <a:gd name="T4" fmla="*/ 38 w 48"/>
                  <a:gd name="T5" fmla="*/ 23 h 23"/>
                  <a:gd name="T6" fmla="*/ 48 w 48"/>
                  <a:gd name="T7" fmla="*/ 19 h 23"/>
                  <a:gd name="T8" fmla="*/ 7 w 48"/>
                  <a:gd name="T9" fmla="*/ 0 h 23"/>
                </a:gdLst>
                <a:ahLst/>
                <a:cxnLst>
                  <a:cxn ang="0">
                    <a:pos x="T0" y="T1"/>
                  </a:cxn>
                  <a:cxn ang="0">
                    <a:pos x="T2" y="T3"/>
                  </a:cxn>
                  <a:cxn ang="0">
                    <a:pos x="T4" y="T5"/>
                  </a:cxn>
                  <a:cxn ang="0">
                    <a:pos x="T6" y="T7"/>
                  </a:cxn>
                  <a:cxn ang="0">
                    <a:pos x="T8" y="T9"/>
                  </a:cxn>
                </a:cxnLst>
                <a:rect l="0" t="0" r="r" b="b"/>
                <a:pathLst>
                  <a:path w="48" h="23">
                    <a:moveTo>
                      <a:pt x="7" y="0"/>
                    </a:moveTo>
                    <a:lnTo>
                      <a:pt x="0" y="4"/>
                    </a:lnTo>
                    <a:lnTo>
                      <a:pt x="38" y="23"/>
                    </a:lnTo>
                    <a:lnTo>
                      <a:pt x="48" y="19"/>
                    </a:lnTo>
                    <a:lnTo>
                      <a:pt x="7"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19" name="Freeform 4230">
                <a:extLst>
                  <a:ext uri="{FF2B5EF4-FFF2-40B4-BE49-F238E27FC236}">
                    <a16:creationId xmlns:a16="http://schemas.microsoft.com/office/drawing/2014/main" id="{2A80AD23-FE3A-4138-96E3-E2E70FD5AAE9}"/>
                  </a:ext>
                </a:extLst>
              </p:cNvPr>
              <p:cNvSpPr>
                <a:spLocks/>
              </p:cNvSpPr>
              <p:nvPr/>
            </p:nvSpPr>
            <p:spPr bwMode="auto">
              <a:xfrm>
                <a:off x="343" y="1021"/>
                <a:ext cx="48" cy="23"/>
              </a:xfrm>
              <a:custGeom>
                <a:avLst/>
                <a:gdLst>
                  <a:gd name="T0" fmla="*/ 7 w 48"/>
                  <a:gd name="T1" fmla="*/ 0 h 23"/>
                  <a:gd name="T2" fmla="*/ 0 w 48"/>
                  <a:gd name="T3" fmla="*/ 4 h 23"/>
                  <a:gd name="T4" fmla="*/ 38 w 48"/>
                  <a:gd name="T5" fmla="*/ 23 h 23"/>
                  <a:gd name="T6" fmla="*/ 48 w 48"/>
                  <a:gd name="T7" fmla="*/ 19 h 23"/>
                  <a:gd name="T8" fmla="*/ 7 w 48"/>
                  <a:gd name="T9" fmla="*/ 0 h 23"/>
                </a:gdLst>
                <a:ahLst/>
                <a:cxnLst>
                  <a:cxn ang="0">
                    <a:pos x="T0" y="T1"/>
                  </a:cxn>
                  <a:cxn ang="0">
                    <a:pos x="T2" y="T3"/>
                  </a:cxn>
                  <a:cxn ang="0">
                    <a:pos x="T4" y="T5"/>
                  </a:cxn>
                  <a:cxn ang="0">
                    <a:pos x="T6" y="T7"/>
                  </a:cxn>
                  <a:cxn ang="0">
                    <a:pos x="T8" y="T9"/>
                  </a:cxn>
                </a:cxnLst>
                <a:rect l="0" t="0" r="r" b="b"/>
                <a:pathLst>
                  <a:path w="48" h="23">
                    <a:moveTo>
                      <a:pt x="7" y="0"/>
                    </a:moveTo>
                    <a:lnTo>
                      <a:pt x="0" y="4"/>
                    </a:lnTo>
                    <a:lnTo>
                      <a:pt x="38" y="23"/>
                    </a:lnTo>
                    <a:lnTo>
                      <a:pt x="48" y="19"/>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20" name="Freeform 4231">
                <a:extLst>
                  <a:ext uri="{FF2B5EF4-FFF2-40B4-BE49-F238E27FC236}">
                    <a16:creationId xmlns:a16="http://schemas.microsoft.com/office/drawing/2014/main" id="{7E3C1C89-3F58-4905-A5F0-B7B4E3E5C7E1}"/>
                  </a:ext>
                </a:extLst>
              </p:cNvPr>
              <p:cNvSpPr>
                <a:spLocks/>
              </p:cNvSpPr>
              <p:nvPr/>
            </p:nvSpPr>
            <p:spPr bwMode="auto">
              <a:xfrm>
                <a:off x="391" y="1044"/>
                <a:ext cx="50" cy="26"/>
              </a:xfrm>
              <a:custGeom>
                <a:avLst/>
                <a:gdLst>
                  <a:gd name="T0" fmla="*/ 7 w 50"/>
                  <a:gd name="T1" fmla="*/ 0 h 26"/>
                  <a:gd name="T2" fmla="*/ 0 w 50"/>
                  <a:gd name="T3" fmla="*/ 5 h 26"/>
                  <a:gd name="T4" fmla="*/ 40 w 50"/>
                  <a:gd name="T5" fmla="*/ 26 h 26"/>
                  <a:gd name="T6" fmla="*/ 50 w 50"/>
                  <a:gd name="T7" fmla="*/ 22 h 26"/>
                  <a:gd name="T8" fmla="*/ 7 w 50"/>
                  <a:gd name="T9" fmla="*/ 0 h 26"/>
                </a:gdLst>
                <a:ahLst/>
                <a:cxnLst>
                  <a:cxn ang="0">
                    <a:pos x="T0" y="T1"/>
                  </a:cxn>
                  <a:cxn ang="0">
                    <a:pos x="T2" y="T3"/>
                  </a:cxn>
                  <a:cxn ang="0">
                    <a:pos x="T4" y="T5"/>
                  </a:cxn>
                  <a:cxn ang="0">
                    <a:pos x="T6" y="T7"/>
                  </a:cxn>
                  <a:cxn ang="0">
                    <a:pos x="T8" y="T9"/>
                  </a:cxn>
                </a:cxnLst>
                <a:rect l="0" t="0" r="r" b="b"/>
                <a:pathLst>
                  <a:path w="50" h="26">
                    <a:moveTo>
                      <a:pt x="7" y="0"/>
                    </a:moveTo>
                    <a:lnTo>
                      <a:pt x="0" y="5"/>
                    </a:lnTo>
                    <a:lnTo>
                      <a:pt x="40" y="26"/>
                    </a:lnTo>
                    <a:lnTo>
                      <a:pt x="50" y="22"/>
                    </a:lnTo>
                    <a:lnTo>
                      <a:pt x="7"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21" name="Freeform 4232">
                <a:extLst>
                  <a:ext uri="{FF2B5EF4-FFF2-40B4-BE49-F238E27FC236}">
                    <a16:creationId xmlns:a16="http://schemas.microsoft.com/office/drawing/2014/main" id="{8402ED00-59D3-4DB6-BD9B-96D6EF5777F9}"/>
                  </a:ext>
                </a:extLst>
              </p:cNvPr>
              <p:cNvSpPr>
                <a:spLocks/>
              </p:cNvSpPr>
              <p:nvPr/>
            </p:nvSpPr>
            <p:spPr bwMode="auto">
              <a:xfrm>
                <a:off x="391" y="1044"/>
                <a:ext cx="50" cy="26"/>
              </a:xfrm>
              <a:custGeom>
                <a:avLst/>
                <a:gdLst>
                  <a:gd name="T0" fmla="*/ 7 w 50"/>
                  <a:gd name="T1" fmla="*/ 0 h 26"/>
                  <a:gd name="T2" fmla="*/ 0 w 50"/>
                  <a:gd name="T3" fmla="*/ 5 h 26"/>
                  <a:gd name="T4" fmla="*/ 40 w 50"/>
                  <a:gd name="T5" fmla="*/ 26 h 26"/>
                  <a:gd name="T6" fmla="*/ 50 w 50"/>
                  <a:gd name="T7" fmla="*/ 22 h 26"/>
                  <a:gd name="T8" fmla="*/ 7 w 50"/>
                  <a:gd name="T9" fmla="*/ 0 h 26"/>
                </a:gdLst>
                <a:ahLst/>
                <a:cxnLst>
                  <a:cxn ang="0">
                    <a:pos x="T0" y="T1"/>
                  </a:cxn>
                  <a:cxn ang="0">
                    <a:pos x="T2" y="T3"/>
                  </a:cxn>
                  <a:cxn ang="0">
                    <a:pos x="T4" y="T5"/>
                  </a:cxn>
                  <a:cxn ang="0">
                    <a:pos x="T6" y="T7"/>
                  </a:cxn>
                  <a:cxn ang="0">
                    <a:pos x="T8" y="T9"/>
                  </a:cxn>
                </a:cxnLst>
                <a:rect l="0" t="0" r="r" b="b"/>
                <a:pathLst>
                  <a:path w="50" h="26">
                    <a:moveTo>
                      <a:pt x="7" y="0"/>
                    </a:moveTo>
                    <a:lnTo>
                      <a:pt x="0" y="5"/>
                    </a:lnTo>
                    <a:lnTo>
                      <a:pt x="40" y="26"/>
                    </a:lnTo>
                    <a:lnTo>
                      <a:pt x="50" y="22"/>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22" name="Freeform 4233">
                <a:extLst>
                  <a:ext uri="{FF2B5EF4-FFF2-40B4-BE49-F238E27FC236}">
                    <a16:creationId xmlns:a16="http://schemas.microsoft.com/office/drawing/2014/main" id="{B0B8BEED-5289-47E5-8B90-89F58F5621BC}"/>
                  </a:ext>
                </a:extLst>
              </p:cNvPr>
              <p:cNvSpPr>
                <a:spLocks/>
              </p:cNvSpPr>
              <p:nvPr/>
            </p:nvSpPr>
            <p:spPr bwMode="auto">
              <a:xfrm>
                <a:off x="290" y="992"/>
                <a:ext cx="53" cy="29"/>
              </a:xfrm>
              <a:custGeom>
                <a:avLst/>
                <a:gdLst>
                  <a:gd name="T0" fmla="*/ 7 w 53"/>
                  <a:gd name="T1" fmla="*/ 0 h 29"/>
                  <a:gd name="T2" fmla="*/ 3 w 53"/>
                  <a:gd name="T3" fmla="*/ 2 h 29"/>
                  <a:gd name="T4" fmla="*/ 0 w 53"/>
                  <a:gd name="T5" fmla="*/ 5 h 29"/>
                  <a:gd name="T6" fmla="*/ 43 w 53"/>
                  <a:gd name="T7" fmla="*/ 29 h 29"/>
                  <a:gd name="T8" fmla="*/ 53 w 53"/>
                  <a:gd name="T9" fmla="*/ 24 h 29"/>
                  <a:gd name="T10" fmla="*/ 15 w 53"/>
                  <a:gd name="T11" fmla="*/ 5 h 29"/>
                  <a:gd name="T12" fmla="*/ 7 w 53"/>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53" h="29">
                    <a:moveTo>
                      <a:pt x="7" y="0"/>
                    </a:moveTo>
                    <a:lnTo>
                      <a:pt x="3" y="2"/>
                    </a:lnTo>
                    <a:lnTo>
                      <a:pt x="0" y="5"/>
                    </a:lnTo>
                    <a:lnTo>
                      <a:pt x="43" y="29"/>
                    </a:lnTo>
                    <a:lnTo>
                      <a:pt x="53" y="24"/>
                    </a:lnTo>
                    <a:lnTo>
                      <a:pt x="15" y="5"/>
                    </a:lnTo>
                    <a:lnTo>
                      <a:pt x="7"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23" name="Freeform 4234">
                <a:extLst>
                  <a:ext uri="{FF2B5EF4-FFF2-40B4-BE49-F238E27FC236}">
                    <a16:creationId xmlns:a16="http://schemas.microsoft.com/office/drawing/2014/main" id="{672DF6D5-2819-471C-A870-087ACDDD8299}"/>
                  </a:ext>
                </a:extLst>
              </p:cNvPr>
              <p:cNvSpPr>
                <a:spLocks/>
              </p:cNvSpPr>
              <p:nvPr/>
            </p:nvSpPr>
            <p:spPr bwMode="auto">
              <a:xfrm>
                <a:off x="290" y="992"/>
                <a:ext cx="53" cy="29"/>
              </a:xfrm>
              <a:custGeom>
                <a:avLst/>
                <a:gdLst>
                  <a:gd name="T0" fmla="*/ 7 w 53"/>
                  <a:gd name="T1" fmla="*/ 0 h 29"/>
                  <a:gd name="T2" fmla="*/ 3 w 53"/>
                  <a:gd name="T3" fmla="*/ 2 h 29"/>
                  <a:gd name="T4" fmla="*/ 0 w 53"/>
                  <a:gd name="T5" fmla="*/ 5 h 29"/>
                  <a:gd name="T6" fmla="*/ 43 w 53"/>
                  <a:gd name="T7" fmla="*/ 29 h 29"/>
                  <a:gd name="T8" fmla="*/ 53 w 53"/>
                  <a:gd name="T9" fmla="*/ 24 h 29"/>
                  <a:gd name="T10" fmla="*/ 15 w 53"/>
                  <a:gd name="T11" fmla="*/ 5 h 29"/>
                  <a:gd name="T12" fmla="*/ 7 w 53"/>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53" h="29">
                    <a:moveTo>
                      <a:pt x="7" y="0"/>
                    </a:moveTo>
                    <a:lnTo>
                      <a:pt x="3" y="2"/>
                    </a:lnTo>
                    <a:lnTo>
                      <a:pt x="0" y="5"/>
                    </a:lnTo>
                    <a:lnTo>
                      <a:pt x="43" y="29"/>
                    </a:lnTo>
                    <a:lnTo>
                      <a:pt x="53" y="24"/>
                    </a:lnTo>
                    <a:lnTo>
                      <a:pt x="15" y="5"/>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24" name="Freeform 4235">
                <a:extLst>
                  <a:ext uri="{FF2B5EF4-FFF2-40B4-BE49-F238E27FC236}">
                    <a16:creationId xmlns:a16="http://schemas.microsoft.com/office/drawing/2014/main" id="{C2331242-C893-42BC-91BC-1FCE265DBF88}"/>
                  </a:ext>
                </a:extLst>
              </p:cNvPr>
              <p:cNvSpPr>
                <a:spLocks/>
              </p:cNvSpPr>
              <p:nvPr/>
            </p:nvSpPr>
            <p:spPr bwMode="auto">
              <a:xfrm>
                <a:off x="271" y="980"/>
                <a:ext cx="19" cy="12"/>
              </a:xfrm>
              <a:custGeom>
                <a:avLst/>
                <a:gdLst>
                  <a:gd name="T0" fmla="*/ 1 w 8"/>
                  <a:gd name="T1" fmla="*/ 0 h 5"/>
                  <a:gd name="T2" fmla="*/ 0 w 8"/>
                  <a:gd name="T3" fmla="*/ 3 h 5"/>
                  <a:gd name="T4" fmla="*/ 4 w 8"/>
                  <a:gd name="T5" fmla="*/ 5 h 5"/>
                  <a:gd name="T6" fmla="*/ 8 w 8"/>
                  <a:gd name="T7" fmla="*/ 3 h 5"/>
                  <a:gd name="T8" fmla="*/ 1 w 8"/>
                  <a:gd name="T9" fmla="*/ 0 h 5"/>
                </a:gdLst>
                <a:ahLst/>
                <a:cxnLst>
                  <a:cxn ang="0">
                    <a:pos x="T0" y="T1"/>
                  </a:cxn>
                  <a:cxn ang="0">
                    <a:pos x="T2" y="T3"/>
                  </a:cxn>
                  <a:cxn ang="0">
                    <a:pos x="T4" y="T5"/>
                  </a:cxn>
                  <a:cxn ang="0">
                    <a:pos x="T6" y="T7"/>
                  </a:cxn>
                  <a:cxn ang="0">
                    <a:pos x="T8" y="T9"/>
                  </a:cxn>
                </a:cxnLst>
                <a:rect l="0" t="0" r="r" b="b"/>
                <a:pathLst>
                  <a:path w="8" h="5">
                    <a:moveTo>
                      <a:pt x="1" y="0"/>
                    </a:moveTo>
                    <a:cubicBezTo>
                      <a:pt x="0" y="1"/>
                      <a:pt x="0" y="2"/>
                      <a:pt x="0" y="3"/>
                    </a:cubicBezTo>
                    <a:cubicBezTo>
                      <a:pt x="4" y="5"/>
                      <a:pt x="4" y="5"/>
                      <a:pt x="4" y="5"/>
                    </a:cubicBezTo>
                    <a:cubicBezTo>
                      <a:pt x="8" y="3"/>
                      <a:pt x="8" y="3"/>
                      <a:pt x="8" y="3"/>
                    </a:cubicBezTo>
                    <a:cubicBezTo>
                      <a:pt x="1" y="0"/>
                      <a:pt x="1" y="0"/>
                      <a:pt x="1"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25" name="Freeform 4236">
                <a:extLst>
                  <a:ext uri="{FF2B5EF4-FFF2-40B4-BE49-F238E27FC236}">
                    <a16:creationId xmlns:a16="http://schemas.microsoft.com/office/drawing/2014/main" id="{F28B4D3F-9634-4986-93C4-289066FC92CA}"/>
                  </a:ext>
                </a:extLst>
              </p:cNvPr>
              <p:cNvSpPr>
                <a:spLocks/>
              </p:cNvSpPr>
              <p:nvPr/>
            </p:nvSpPr>
            <p:spPr bwMode="auto">
              <a:xfrm>
                <a:off x="453" y="978"/>
                <a:ext cx="36" cy="16"/>
              </a:xfrm>
              <a:custGeom>
                <a:avLst/>
                <a:gdLst>
                  <a:gd name="T0" fmla="*/ 0 w 15"/>
                  <a:gd name="T1" fmla="*/ 0 h 7"/>
                  <a:gd name="T2" fmla="*/ 12 w 15"/>
                  <a:gd name="T3" fmla="*/ 7 h 7"/>
                  <a:gd name="T4" fmla="*/ 15 w 15"/>
                  <a:gd name="T5" fmla="*/ 5 h 7"/>
                  <a:gd name="T6" fmla="*/ 15 w 15"/>
                  <a:gd name="T7" fmla="*/ 5 h 7"/>
                  <a:gd name="T8" fmla="*/ 7 w 15"/>
                  <a:gd name="T9" fmla="*/ 0 h 7"/>
                  <a:gd name="T10" fmla="*/ 0 w 15"/>
                  <a:gd name="T11" fmla="*/ 0 h 7"/>
                  <a:gd name="T12" fmla="*/ 0 w 1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5" h="7">
                    <a:moveTo>
                      <a:pt x="0" y="0"/>
                    </a:moveTo>
                    <a:cubicBezTo>
                      <a:pt x="12" y="7"/>
                      <a:pt x="12" y="7"/>
                      <a:pt x="12" y="7"/>
                    </a:cubicBezTo>
                    <a:cubicBezTo>
                      <a:pt x="15" y="5"/>
                      <a:pt x="15" y="5"/>
                      <a:pt x="15" y="5"/>
                    </a:cubicBezTo>
                    <a:cubicBezTo>
                      <a:pt x="15" y="5"/>
                      <a:pt x="15" y="5"/>
                      <a:pt x="15" y="5"/>
                    </a:cubicBezTo>
                    <a:cubicBezTo>
                      <a:pt x="7" y="0"/>
                      <a:pt x="7" y="0"/>
                      <a:pt x="7" y="0"/>
                    </a:cubicBezTo>
                    <a:cubicBezTo>
                      <a:pt x="0" y="0"/>
                      <a:pt x="0" y="0"/>
                      <a:pt x="0" y="0"/>
                    </a:cubicBezTo>
                    <a:cubicBezTo>
                      <a:pt x="0" y="0"/>
                      <a:pt x="0" y="0"/>
                      <a:pt x="0"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26" name="Freeform 4237">
                <a:extLst>
                  <a:ext uri="{FF2B5EF4-FFF2-40B4-BE49-F238E27FC236}">
                    <a16:creationId xmlns:a16="http://schemas.microsoft.com/office/drawing/2014/main" id="{C94D7CDC-CC1B-4E68-846A-924BADE53916}"/>
                  </a:ext>
                </a:extLst>
              </p:cNvPr>
              <p:cNvSpPr>
                <a:spLocks/>
              </p:cNvSpPr>
              <p:nvPr/>
            </p:nvSpPr>
            <p:spPr bwMode="auto">
              <a:xfrm>
                <a:off x="336" y="1273"/>
                <a:ext cx="52" cy="26"/>
              </a:xfrm>
              <a:custGeom>
                <a:avLst/>
                <a:gdLst>
                  <a:gd name="T0" fmla="*/ 9 w 52"/>
                  <a:gd name="T1" fmla="*/ 0 h 26"/>
                  <a:gd name="T2" fmla="*/ 0 w 52"/>
                  <a:gd name="T3" fmla="*/ 4 h 26"/>
                  <a:gd name="T4" fmla="*/ 43 w 52"/>
                  <a:gd name="T5" fmla="*/ 26 h 26"/>
                  <a:gd name="T6" fmla="*/ 52 w 52"/>
                  <a:gd name="T7" fmla="*/ 21 h 26"/>
                  <a:gd name="T8" fmla="*/ 9 w 52"/>
                  <a:gd name="T9" fmla="*/ 0 h 26"/>
                </a:gdLst>
                <a:ahLst/>
                <a:cxnLst>
                  <a:cxn ang="0">
                    <a:pos x="T0" y="T1"/>
                  </a:cxn>
                  <a:cxn ang="0">
                    <a:pos x="T2" y="T3"/>
                  </a:cxn>
                  <a:cxn ang="0">
                    <a:pos x="T4" y="T5"/>
                  </a:cxn>
                  <a:cxn ang="0">
                    <a:pos x="T6" y="T7"/>
                  </a:cxn>
                  <a:cxn ang="0">
                    <a:pos x="T8" y="T9"/>
                  </a:cxn>
                </a:cxnLst>
                <a:rect l="0" t="0" r="r" b="b"/>
                <a:pathLst>
                  <a:path w="52" h="26">
                    <a:moveTo>
                      <a:pt x="9" y="0"/>
                    </a:moveTo>
                    <a:lnTo>
                      <a:pt x="0" y="4"/>
                    </a:lnTo>
                    <a:lnTo>
                      <a:pt x="43" y="26"/>
                    </a:lnTo>
                    <a:lnTo>
                      <a:pt x="52" y="21"/>
                    </a:lnTo>
                    <a:lnTo>
                      <a:pt x="9"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27" name="Freeform 4238">
                <a:extLst>
                  <a:ext uri="{FF2B5EF4-FFF2-40B4-BE49-F238E27FC236}">
                    <a16:creationId xmlns:a16="http://schemas.microsoft.com/office/drawing/2014/main" id="{63C03AC3-8692-4D0C-B160-C8EFABACA1BD}"/>
                  </a:ext>
                </a:extLst>
              </p:cNvPr>
              <p:cNvSpPr>
                <a:spLocks/>
              </p:cNvSpPr>
              <p:nvPr/>
            </p:nvSpPr>
            <p:spPr bwMode="auto">
              <a:xfrm>
                <a:off x="336" y="1273"/>
                <a:ext cx="52" cy="26"/>
              </a:xfrm>
              <a:custGeom>
                <a:avLst/>
                <a:gdLst>
                  <a:gd name="T0" fmla="*/ 9 w 52"/>
                  <a:gd name="T1" fmla="*/ 0 h 26"/>
                  <a:gd name="T2" fmla="*/ 0 w 52"/>
                  <a:gd name="T3" fmla="*/ 4 h 26"/>
                  <a:gd name="T4" fmla="*/ 43 w 52"/>
                  <a:gd name="T5" fmla="*/ 26 h 26"/>
                  <a:gd name="T6" fmla="*/ 52 w 52"/>
                  <a:gd name="T7" fmla="*/ 21 h 26"/>
                  <a:gd name="T8" fmla="*/ 9 w 52"/>
                  <a:gd name="T9" fmla="*/ 0 h 26"/>
                </a:gdLst>
                <a:ahLst/>
                <a:cxnLst>
                  <a:cxn ang="0">
                    <a:pos x="T0" y="T1"/>
                  </a:cxn>
                  <a:cxn ang="0">
                    <a:pos x="T2" y="T3"/>
                  </a:cxn>
                  <a:cxn ang="0">
                    <a:pos x="T4" y="T5"/>
                  </a:cxn>
                  <a:cxn ang="0">
                    <a:pos x="T6" y="T7"/>
                  </a:cxn>
                  <a:cxn ang="0">
                    <a:pos x="T8" y="T9"/>
                  </a:cxn>
                </a:cxnLst>
                <a:rect l="0" t="0" r="r" b="b"/>
                <a:pathLst>
                  <a:path w="52" h="26">
                    <a:moveTo>
                      <a:pt x="9" y="0"/>
                    </a:moveTo>
                    <a:lnTo>
                      <a:pt x="0" y="4"/>
                    </a:lnTo>
                    <a:lnTo>
                      <a:pt x="43" y="26"/>
                    </a:lnTo>
                    <a:lnTo>
                      <a:pt x="52" y="21"/>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28" name="Freeform 4239">
                <a:extLst>
                  <a:ext uri="{FF2B5EF4-FFF2-40B4-BE49-F238E27FC236}">
                    <a16:creationId xmlns:a16="http://schemas.microsoft.com/office/drawing/2014/main" id="{2ECB3A9B-6F0E-4924-8BEE-2F476094635E}"/>
                  </a:ext>
                </a:extLst>
              </p:cNvPr>
              <p:cNvSpPr>
                <a:spLocks/>
              </p:cNvSpPr>
              <p:nvPr/>
            </p:nvSpPr>
            <p:spPr bwMode="auto">
              <a:xfrm>
                <a:off x="300" y="1249"/>
                <a:ext cx="36" cy="24"/>
              </a:xfrm>
              <a:custGeom>
                <a:avLst/>
                <a:gdLst>
                  <a:gd name="T0" fmla="*/ 0 w 15"/>
                  <a:gd name="T1" fmla="*/ 0 h 10"/>
                  <a:gd name="T2" fmla="*/ 0 w 15"/>
                  <a:gd name="T3" fmla="*/ 4 h 10"/>
                  <a:gd name="T4" fmla="*/ 12 w 15"/>
                  <a:gd name="T5" fmla="*/ 10 h 10"/>
                  <a:gd name="T6" fmla="*/ 15 w 15"/>
                  <a:gd name="T7" fmla="*/ 8 h 10"/>
                  <a:gd name="T8" fmla="*/ 0 w 15"/>
                  <a:gd name="T9" fmla="*/ 0 h 10"/>
                </a:gdLst>
                <a:ahLst/>
                <a:cxnLst>
                  <a:cxn ang="0">
                    <a:pos x="T0" y="T1"/>
                  </a:cxn>
                  <a:cxn ang="0">
                    <a:pos x="T2" y="T3"/>
                  </a:cxn>
                  <a:cxn ang="0">
                    <a:pos x="T4" y="T5"/>
                  </a:cxn>
                  <a:cxn ang="0">
                    <a:pos x="T6" y="T7"/>
                  </a:cxn>
                  <a:cxn ang="0">
                    <a:pos x="T8" y="T9"/>
                  </a:cxn>
                </a:cxnLst>
                <a:rect l="0" t="0" r="r" b="b"/>
                <a:pathLst>
                  <a:path w="15" h="10">
                    <a:moveTo>
                      <a:pt x="0" y="0"/>
                    </a:moveTo>
                    <a:cubicBezTo>
                      <a:pt x="0" y="1"/>
                      <a:pt x="0" y="3"/>
                      <a:pt x="0" y="4"/>
                    </a:cubicBezTo>
                    <a:cubicBezTo>
                      <a:pt x="12" y="10"/>
                      <a:pt x="12" y="10"/>
                      <a:pt x="12" y="10"/>
                    </a:cubicBezTo>
                    <a:cubicBezTo>
                      <a:pt x="15" y="8"/>
                      <a:pt x="15" y="8"/>
                      <a:pt x="15" y="8"/>
                    </a:cubicBezTo>
                    <a:cubicBezTo>
                      <a:pt x="0" y="0"/>
                      <a:pt x="0" y="0"/>
                      <a:pt x="0"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29" name="Freeform 4240">
                <a:extLst>
                  <a:ext uri="{FF2B5EF4-FFF2-40B4-BE49-F238E27FC236}">
                    <a16:creationId xmlns:a16="http://schemas.microsoft.com/office/drawing/2014/main" id="{4B0C3E62-5283-4B63-8A43-B197E8B5E548}"/>
                  </a:ext>
                </a:extLst>
              </p:cNvPr>
              <p:cNvSpPr>
                <a:spLocks/>
              </p:cNvSpPr>
              <p:nvPr/>
            </p:nvSpPr>
            <p:spPr bwMode="auto">
              <a:xfrm>
                <a:off x="436" y="1323"/>
                <a:ext cx="17" cy="14"/>
              </a:xfrm>
              <a:custGeom>
                <a:avLst/>
                <a:gdLst>
                  <a:gd name="T0" fmla="*/ 3 w 7"/>
                  <a:gd name="T1" fmla="*/ 0 h 6"/>
                  <a:gd name="T2" fmla="*/ 0 w 7"/>
                  <a:gd name="T3" fmla="*/ 2 h 6"/>
                  <a:gd name="T4" fmla="*/ 7 w 7"/>
                  <a:gd name="T5" fmla="*/ 6 h 6"/>
                  <a:gd name="T6" fmla="*/ 7 w 7"/>
                  <a:gd name="T7" fmla="*/ 2 h 6"/>
                  <a:gd name="T8" fmla="*/ 3 w 7"/>
                  <a:gd name="T9" fmla="*/ 0 h 6"/>
                </a:gdLst>
                <a:ahLst/>
                <a:cxnLst>
                  <a:cxn ang="0">
                    <a:pos x="T0" y="T1"/>
                  </a:cxn>
                  <a:cxn ang="0">
                    <a:pos x="T2" y="T3"/>
                  </a:cxn>
                  <a:cxn ang="0">
                    <a:pos x="T4" y="T5"/>
                  </a:cxn>
                  <a:cxn ang="0">
                    <a:pos x="T6" y="T7"/>
                  </a:cxn>
                  <a:cxn ang="0">
                    <a:pos x="T8" y="T9"/>
                  </a:cxn>
                </a:cxnLst>
                <a:rect l="0" t="0" r="r" b="b"/>
                <a:pathLst>
                  <a:path w="7" h="6">
                    <a:moveTo>
                      <a:pt x="3" y="0"/>
                    </a:moveTo>
                    <a:cubicBezTo>
                      <a:pt x="0" y="2"/>
                      <a:pt x="0" y="2"/>
                      <a:pt x="0" y="2"/>
                    </a:cubicBezTo>
                    <a:cubicBezTo>
                      <a:pt x="7" y="6"/>
                      <a:pt x="7" y="6"/>
                      <a:pt x="7" y="6"/>
                    </a:cubicBezTo>
                    <a:cubicBezTo>
                      <a:pt x="7" y="4"/>
                      <a:pt x="7" y="3"/>
                      <a:pt x="7" y="2"/>
                    </a:cubicBezTo>
                    <a:cubicBezTo>
                      <a:pt x="3" y="0"/>
                      <a:pt x="3" y="0"/>
                      <a:pt x="3"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30" name="Freeform 4241">
                <a:extLst>
                  <a:ext uri="{FF2B5EF4-FFF2-40B4-BE49-F238E27FC236}">
                    <a16:creationId xmlns:a16="http://schemas.microsoft.com/office/drawing/2014/main" id="{16F5E010-79B4-48B0-948E-32891E027679}"/>
                  </a:ext>
                </a:extLst>
              </p:cNvPr>
              <p:cNvSpPr>
                <a:spLocks/>
              </p:cNvSpPr>
              <p:nvPr/>
            </p:nvSpPr>
            <p:spPr bwMode="auto">
              <a:xfrm>
                <a:off x="388" y="1299"/>
                <a:ext cx="48" cy="24"/>
              </a:xfrm>
              <a:custGeom>
                <a:avLst/>
                <a:gdLst>
                  <a:gd name="T0" fmla="*/ 10 w 48"/>
                  <a:gd name="T1" fmla="*/ 0 h 24"/>
                  <a:gd name="T2" fmla="*/ 0 w 48"/>
                  <a:gd name="T3" fmla="*/ 5 h 24"/>
                  <a:gd name="T4" fmla="*/ 38 w 48"/>
                  <a:gd name="T5" fmla="*/ 24 h 24"/>
                  <a:gd name="T6" fmla="*/ 48 w 48"/>
                  <a:gd name="T7" fmla="*/ 19 h 24"/>
                  <a:gd name="T8" fmla="*/ 10 w 48"/>
                  <a:gd name="T9" fmla="*/ 0 h 24"/>
                </a:gdLst>
                <a:ahLst/>
                <a:cxnLst>
                  <a:cxn ang="0">
                    <a:pos x="T0" y="T1"/>
                  </a:cxn>
                  <a:cxn ang="0">
                    <a:pos x="T2" y="T3"/>
                  </a:cxn>
                  <a:cxn ang="0">
                    <a:pos x="T4" y="T5"/>
                  </a:cxn>
                  <a:cxn ang="0">
                    <a:pos x="T6" y="T7"/>
                  </a:cxn>
                  <a:cxn ang="0">
                    <a:pos x="T8" y="T9"/>
                  </a:cxn>
                </a:cxnLst>
                <a:rect l="0" t="0" r="r" b="b"/>
                <a:pathLst>
                  <a:path w="48" h="24">
                    <a:moveTo>
                      <a:pt x="10" y="0"/>
                    </a:moveTo>
                    <a:lnTo>
                      <a:pt x="0" y="5"/>
                    </a:lnTo>
                    <a:lnTo>
                      <a:pt x="38" y="24"/>
                    </a:lnTo>
                    <a:lnTo>
                      <a:pt x="48" y="19"/>
                    </a:lnTo>
                    <a:lnTo>
                      <a:pt x="10"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31" name="Freeform 4242">
                <a:extLst>
                  <a:ext uri="{FF2B5EF4-FFF2-40B4-BE49-F238E27FC236}">
                    <a16:creationId xmlns:a16="http://schemas.microsoft.com/office/drawing/2014/main" id="{5DECBA74-51F8-4247-8805-F5E39F5D4CBD}"/>
                  </a:ext>
                </a:extLst>
              </p:cNvPr>
              <p:cNvSpPr>
                <a:spLocks/>
              </p:cNvSpPr>
              <p:nvPr/>
            </p:nvSpPr>
            <p:spPr bwMode="auto">
              <a:xfrm>
                <a:off x="388" y="1299"/>
                <a:ext cx="48" cy="24"/>
              </a:xfrm>
              <a:custGeom>
                <a:avLst/>
                <a:gdLst>
                  <a:gd name="T0" fmla="*/ 10 w 48"/>
                  <a:gd name="T1" fmla="*/ 0 h 24"/>
                  <a:gd name="T2" fmla="*/ 0 w 48"/>
                  <a:gd name="T3" fmla="*/ 5 h 24"/>
                  <a:gd name="T4" fmla="*/ 38 w 48"/>
                  <a:gd name="T5" fmla="*/ 24 h 24"/>
                  <a:gd name="T6" fmla="*/ 48 w 48"/>
                  <a:gd name="T7" fmla="*/ 19 h 24"/>
                  <a:gd name="T8" fmla="*/ 10 w 48"/>
                  <a:gd name="T9" fmla="*/ 0 h 24"/>
                </a:gdLst>
                <a:ahLst/>
                <a:cxnLst>
                  <a:cxn ang="0">
                    <a:pos x="T0" y="T1"/>
                  </a:cxn>
                  <a:cxn ang="0">
                    <a:pos x="T2" y="T3"/>
                  </a:cxn>
                  <a:cxn ang="0">
                    <a:pos x="T4" y="T5"/>
                  </a:cxn>
                  <a:cxn ang="0">
                    <a:pos x="T6" y="T7"/>
                  </a:cxn>
                  <a:cxn ang="0">
                    <a:pos x="T8" y="T9"/>
                  </a:cxn>
                </a:cxnLst>
                <a:rect l="0" t="0" r="r" b="b"/>
                <a:pathLst>
                  <a:path w="48" h="24">
                    <a:moveTo>
                      <a:pt x="10" y="0"/>
                    </a:moveTo>
                    <a:lnTo>
                      <a:pt x="0" y="5"/>
                    </a:lnTo>
                    <a:lnTo>
                      <a:pt x="38" y="24"/>
                    </a:lnTo>
                    <a:lnTo>
                      <a:pt x="48" y="19"/>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32" name="Freeform 4243">
                <a:extLst>
                  <a:ext uri="{FF2B5EF4-FFF2-40B4-BE49-F238E27FC236}">
                    <a16:creationId xmlns:a16="http://schemas.microsoft.com/office/drawing/2014/main" id="{E8CA2D32-AC7A-4994-8D85-78B81E060D40}"/>
                  </a:ext>
                </a:extLst>
              </p:cNvPr>
              <p:cNvSpPr>
                <a:spLocks/>
              </p:cNvSpPr>
              <p:nvPr/>
            </p:nvSpPr>
            <p:spPr bwMode="auto">
              <a:xfrm>
                <a:off x="388" y="1346"/>
                <a:ext cx="60" cy="31"/>
              </a:xfrm>
              <a:custGeom>
                <a:avLst/>
                <a:gdLst>
                  <a:gd name="T0" fmla="*/ 7 w 60"/>
                  <a:gd name="T1" fmla="*/ 0 h 31"/>
                  <a:gd name="T2" fmla="*/ 0 w 60"/>
                  <a:gd name="T3" fmla="*/ 5 h 31"/>
                  <a:gd name="T4" fmla="*/ 53 w 60"/>
                  <a:gd name="T5" fmla="*/ 31 h 31"/>
                  <a:gd name="T6" fmla="*/ 60 w 60"/>
                  <a:gd name="T7" fmla="*/ 29 h 31"/>
                  <a:gd name="T8" fmla="*/ 7 w 60"/>
                  <a:gd name="T9" fmla="*/ 0 h 31"/>
                </a:gdLst>
                <a:ahLst/>
                <a:cxnLst>
                  <a:cxn ang="0">
                    <a:pos x="T0" y="T1"/>
                  </a:cxn>
                  <a:cxn ang="0">
                    <a:pos x="T2" y="T3"/>
                  </a:cxn>
                  <a:cxn ang="0">
                    <a:pos x="T4" y="T5"/>
                  </a:cxn>
                  <a:cxn ang="0">
                    <a:pos x="T6" y="T7"/>
                  </a:cxn>
                  <a:cxn ang="0">
                    <a:pos x="T8" y="T9"/>
                  </a:cxn>
                </a:cxnLst>
                <a:rect l="0" t="0" r="r" b="b"/>
                <a:pathLst>
                  <a:path w="60" h="31">
                    <a:moveTo>
                      <a:pt x="7" y="0"/>
                    </a:moveTo>
                    <a:lnTo>
                      <a:pt x="0" y="5"/>
                    </a:lnTo>
                    <a:lnTo>
                      <a:pt x="53" y="31"/>
                    </a:lnTo>
                    <a:lnTo>
                      <a:pt x="60" y="29"/>
                    </a:lnTo>
                    <a:lnTo>
                      <a:pt x="7"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33" name="Freeform 4244">
                <a:extLst>
                  <a:ext uri="{FF2B5EF4-FFF2-40B4-BE49-F238E27FC236}">
                    <a16:creationId xmlns:a16="http://schemas.microsoft.com/office/drawing/2014/main" id="{F60300B0-A175-423F-87BD-10A20C2E3F76}"/>
                  </a:ext>
                </a:extLst>
              </p:cNvPr>
              <p:cNvSpPr>
                <a:spLocks/>
              </p:cNvSpPr>
              <p:nvPr/>
            </p:nvSpPr>
            <p:spPr bwMode="auto">
              <a:xfrm>
                <a:off x="388" y="1346"/>
                <a:ext cx="60" cy="31"/>
              </a:xfrm>
              <a:custGeom>
                <a:avLst/>
                <a:gdLst>
                  <a:gd name="T0" fmla="*/ 7 w 60"/>
                  <a:gd name="T1" fmla="*/ 0 h 31"/>
                  <a:gd name="T2" fmla="*/ 0 w 60"/>
                  <a:gd name="T3" fmla="*/ 5 h 31"/>
                  <a:gd name="T4" fmla="*/ 53 w 60"/>
                  <a:gd name="T5" fmla="*/ 31 h 31"/>
                  <a:gd name="T6" fmla="*/ 60 w 60"/>
                  <a:gd name="T7" fmla="*/ 29 h 31"/>
                  <a:gd name="T8" fmla="*/ 7 w 60"/>
                  <a:gd name="T9" fmla="*/ 0 h 31"/>
                </a:gdLst>
                <a:ahLst/>
                <a:cxnLst>
                  <a:cxn ang="0">
                    <a:pos x="T0" y="T1"/>
                  </a:cxn>
                  <a:cxn ang="0">
                    <a:pos x="T2" y="T3"/>
                  </a:cxn>
                  <a:cxn ang="0">
                    <a:pos x="T4" y="T5"/>
                  </a:cxn>
                  <a:cxn ang="0">
                    <a:pos x="T6" y="T7"/>
                  </a:cxn>
                  <a:cxn ang="0">
                    <a:pos x="T8" y="T9"/>
                  </a:cxn>
                </a:cxnLst>
                <a:rect l="0" t="0" r="r" b="b"/>
                <a:pathLst>
                  <a:path w="60" h="31">
                    <a:moveTo>
                      <a:pt x="7" y="0"/>
                    </a:moveTo>
                    <a:lnTo>
                      <a:pt x="0" y="5"/>
                    </a:lnTo>
                    <a:lnTo>
                      <a:pt x="53" y="31"/>
                    </a:lnTo>
                    <a:lnTo>
                      <a:pt x="60" y="29"/>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34" name="Freeform 4245">
                <a:extLst>
                  <a:ext uri="{FF2B5EF4-FFF2-40B4-BE49-F238E27FC236}">
                    <a16:creationId xmlns:a16="http://schemas.microsoft.com/office/drawing/2014/main" id="{D2324CA4-CF22-40F0-B2DB-5249A7460CA1}"/>
                  </a:ext>
                </a:extLst>
              </p:cNvPr>
              <p:cNvSpPr>
                <a:spLocks/>
              </p:cNvSpPr>
              <p:nvPr/>
            </p:nvSpPr>
            <p:spPr bwMode="auto">
              <a:xfrm>
                <a:off x="340" y="1323"/>
                <a:ext cx="48" cy="23"/>
              </a:xfrm>
              <a:custGeom>
                <a:avLst/>
                <a:gdLst>
                  <a:gd name="T0" fmla="*/ 10 w 48"/>
                  <a:gd name="T1" fmla="*/ 0 h 23"/>
                  <a:gd name="T2" fmla="*/ 0 w 48"/>
                  <a:gd name="T3" fmla="*/ 4 h 23"/>
                  <a:gd name="T4" fmla="*/ 39 w 48"/>
                  <a:gd name="T5" fmla="*/ 23 h 23"/>
                  <a:gd name="T6" fmla="*/ 48 w 48"/>
                  <a:gd name="T7" fmla="*/ 19 h 23"/>
                  <a:gd name="T8" fmla="*/ 10 w 48"/>
                  <a:gd name="T9" fmla="*/ 0 h 23"/>
                </a:gdLst>
                <a:ahLst/>
                <a:cxnLst>
                  <a:cxn ang="0">
                    <a:pos x="T0" y="T1"/>
                  </a:cxn>
                  <a:cxn ang="0">
                    <a:pos x="T2" y="T3"/>
                  </a:cxn>
                  <a:cxn ang="0">
                    <a:pos x="T4" y="T5"/>
                  </a:cxn>
                  <a:cxn ang="0">
                    <a:pos x="T6" y="T7"/>
                  </a:cxn>
                  <a:cxn ang="0">
                    <a:pos x="T8" y="T9"/>
                  </a:cxn>
                </a:cxnLst>
                <a:rect l="0" t="0" r="r" b="b"/>
                <a:pathLst>
                  <a:path w="48" h="23">
                    <a:moveTo>
                      <a:pt x="10" y="0"/>
                    </a:moveTo>
                    <a:lnTo>
                      <a:pt x="0" y="4"/>
                    </a:lnTo>
                    <a:lnTo>
                      <a:pt x="39" y="23"/>
                    </a:lnTo>
                    <a:lnTo>
                      <a:pt x="48" y="19"/>
                    </a:lnTo>
                    <a:lnTo>
                      <a:pt x="10"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35" name="Freeform 4246">
                <a:extLst>
                  <a:ext uri="{FF2B5EF4-FFF2-40B4-BE49-F238E27FC236}">
                    <a16:creationId xmlns:a16="http://schemas.microsoft.com/office/drawing/2014/main" id="{5B07DF90-DC48-45E3-9C30-E4A961B3382B}"/>
                  </a:ext>
                </a:extLst>
              </p:cNvPr>
              <p:cNvSpPr>
                <a:spLocks/>
              </p:cNvSpPr>
              <p:nvPr/>
            </p:nvSpPr>
            <p:spPr bwMode="auto">
              <a:xfrm>
                <a:off x="340" y="1323"/>
                <a:ext cx="48" cy="23"/>
              </a:xfrm>
              <a:custGeom>
                <a:avLst/>
                <a:gdLst>
                  <a:gd name="T0" fmla="*/ 10 w 48"/>
                  <a:gd name="T1" fmla="*/ 0 h 23"/>
                  <a:gd name="T2" fmla="*/ 0 w 48"/>
                  <a:gd name="T3" fmla="*/ 4 h 23"/>
                  <a:gd name="T4" fmla="*/ 39 w 48"/>
                  <a:gd name="T5" fmla="*/ 23 h 23"/>
                  <a:gd name="T6" fmla="*/ 48 w 48"/>
                  <a:gd name="T7" fmla="*/ 19 h 23"/>
                  <a:gd name="T8" fmla="*/ 10 w 48"/>
                  <a:gd name="T9" fmla="*/ 0 h 23"/>
                </a:gdLst>
                <a:ahLst/>
                <a:cxnLst>
                  <a:cxn ang="0">
                    <a:pos x="T0" y="T1"/>
                  </a:cxn>
                  <a:cxn ang="0">
                    <a:pos x="T2" y="T3"/>
                  </a:cxn>
                  <a:cxn ang="0">
                    <a:pos x="T4" y="T5"/>
                  </a:cxn>
                  <a:cxn ang="0">
                    <a:pos x="T6" y="T7"/>
                  </a:cxn>
                  <a:cxn ang="0">
                    <a:pos x="T8" y="T9"/>
                  </a:cxn>
                </a:cxnLst>
                <a:rect l="0" t="0" r="r" b="b"/>
                <a:pathLst>
                  <a:path w="48" h="23">
                    <a:moveTo>
                      <a:pt x="10" y="0"/>
                    </a:moveTo>
                    <a:lnTo>
                      <a:pt x="0" y="4"/>
                    </a:lnTo>
                    <a:lnTo>
                      <a:pt x="39" y="23"/>
                    </a:lnTo>
                    <a:lnTo>
                      <a:pt x="48" y="19"/>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36" name="Freeform 4247">
                <a:extLst>
                  <a:ext uri="{FF2B5EF4-FFF2-40B4-BE49-F238E27FC236}">
                    <a16:creationId xmlns:a16="http://schemas.microsoft.com/office/drawing/2014/main" id="{DB651ED9-C263-4406-BEEF-7DFC7A231158}"/>
                  </a:ext>
                </a:extLst>
              </p:cNvPr>
              <p:cNvSpPr>
                <a:spLocks/>
              </p:cNvSpPr>
              <p:nvPr/>
            </p:nvSpPr>
            <p:spPr bwMode="auto">
              <a:xfrm>
                <a:off x="305" y="1299"/>
                <a:ext cx="35" cy="24"/>
              </a:xfrm>
              <a:custGeom>
                <a:avLst/>
                <a:gdLst>
                  <a:gd name="T0" fmla="*/ 0 w 15"/>
                  <a:gd name="T1" fmla="*/ 0 h 10"/>
                  <a:gd name="T2" fmla="*/ 0 w 15"/>
                  <a:gd name="T3" fmla="*/ 0 h 10"/>
                  <a:gd name="T4" fmla="*/ 0 w 15"/>
                  <a:gd name="T5" fmla="*/ 4 h 10"/>
                  <a:gd name="T6" fmla="*/ 12 w 15"/>
                  <a:gd name="T7" fmla="*/ 10 h 10"/>
                  <a:gd name="T8" fmla="*/ 15 w 15"/>
                  <a:gd name="T9" fmla="*/ 8 h 10"/>
                  <a:gd name="T10" fmla="*/ 0 w 15"/>
                  <a:gd name="T11" fmla="*/ 0 h 10"/>
                </a:gdLst>
                <a:ahLst/>
                <a:cxnLst>
                  <a:cxn ang="0">
                    <a:pos x="T0" y="T1"/>
                  </a:cxn>
                  <a:cxn ang="0">
                    <a:pos x="T2" y="T3"/>
                  </a:cxn>
                  <a:cxn ang="0">
                    <a:pos x="T4" y="T5"/>
                  </a:cxn>
                  <a:cxn ang="0">
                    <a:pos x="T6" y="T7"/>
                  </a:cxn>
                  <a:cxn ang="0">
                    <a:pos x="T8" y="T9"/>
                  </a:cxn>
                  <a:cxn ang="0">
                    <a:pos x="T10" y="T11"/>
                  </a:cxn>
                </a:cxnLst>
                <a:rect l="0" t="0" r="r" b="b"/>
                <a:pathLst>
                  <a:path w="15" h="10">
                    <a:moveTo>
                      <a:pt x="0" y="0"/>
                    </a:moveTo>
                    <a:cubicBezTo>
                      <a:pt x="0" y="0"/>
                      <a:pt x="0" y="0"/>
                      <a:pt x="0" y="0"/>
                    </a:cubicBezTo>
                    <a:cubicBezTo>
                      <a:pt x="0" y="4"/>
                      <a:pt x="0" y="4"/>
                      <a:pt x="0" y="4"/>
                    </a:cubicBezTo>
                    <a:cubicBezTo>
                      <a:pt x="12" y="10"/>
                      <a:pt x="12" y="10"/>
                      <a:pt x="12" y="10"/>
                    </a:cubicBezTo>
                    <a:cubicBezTo>
                      <a:pt x="15" y="8"/>
                      <a:pt x="15" y="8"/>
                      <a:pt x="15" y="8"/>
                    </a:cubicBezTo>
                    <a:cubicBezTo>
                      <a:pt x="0" y="0"/>
                      <a:pt x="0" y="0"/>
                      <a:pt x="0"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37" name="Freeform 4248">
                <a:extLst>
                  <a:ext uri="{FF2B5EF4-FFF2-40B4-BE49-F238E27FC236}">
                    <a16:creationId xmlns:a16="http://schemas.microsoft.com/office/drawing/2014/main" id="{0FC5A69F-6181-45D2-8617-E29C5C04374E}"/>
                  </a:ext>
                </a:extLst>
              </p:cNvPr>
              <p:cNvSpPr>
                <a:spLocks/>
              </p:cNvSpPr>
              <p:nvPr/>
            </p:nvSpPr>
            <p:spPr bwMode="auto">
              <a:xfrm>
                <a:off x="338" y="1170"/>
                <a:ext cx="50" cy="29"/>
              </a:xfrm>
              <a:custGeom>
                <a:avLst/>
                <a:gdLst>
                  <a:gd name="T0" fmla="*/ 7 w 50"/>
                  <a:gd name="T1" fmla="*/ 0 h 29"/>
                  <a:gd name="T2" fmla="*/ 0 w 50"/>
                  <a:gd name="T3" fmla="*/ 5 h 29"/>
                  <a:gd name="T4" fmla="*/ 43 w 50"/>
                  <a:gd name="T5" fmla="*/ 29 h 29"/>
                  <a:gd name="T6" fmla="*/ 50 w 50"/>
                  <a:gd name="T7" fmla="*/ 24 h 29"/>
                  <a:gd name="T8" fmla="*/ 7 w 50"/>
                  <a:gd name="T9" fmla="*/ 0 h 29"/>
                </a:gdLst>
                <a:ahLst/>
                <a:cxnLst>
                  <a:cxn ang="0">
                    <a:pos x="T0" y="T1"/>
                  </a:cxn>
                  <a:cxn ang="0">
                    <a:pos x="T2" y="T3"/>
                  </a:cxn>
                  <a:cxn ang="0">
                    <a:pos x="T4" y="T5"/>
                  </a:cxn>
                  <a:cxn ang="0">
                    <a:pos x="T6" y="T7"/>
                  </a:cxn>
                  <a:cxn ang="0">
                    <a:pos x="T8" y="T9"/>
                  </a:cxn>
                </a:cxnLst>
                <a:rect l="0" t="0" r="r" b="b"/>
                <a:pathLst>
                  <a:path w="50" h="29">
                    <a:moveTo>
                      <a:pt x="7" y="0"/>
                    </a:moveTo>
                    <a:lnTo>
                      <a:pt x="0" y="5"/>
                    </a:lnTo>
                    <a:lnTo>
                      <a:pt x="43" y="29"/>
                    </a:lnTo>
                    <a:lnTo>
                      <a:pt x="50" y="24"/>
                    </a:lnTo>
                    <a:lnTo>
                      <a:pt x="7"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38" name="Freeform 4249">
                <a:extLst>
                  <a:ext uri="{FF2B5EF4-FFF2-40B4-BE49-F238E27FC236}">
                    <a16:creationId xmlns:a16="http://schemas.microsoft.com/office/drawing/2014/main" id="{B6A89ED4-BFBB-43C9-874D-803AF5D97BA5}"/>
                  </a:ext>
                </a:extLst>
              </p:cNvPr>
              <p:cNvSpPr>
                <a:spLocks/>
              </p:cNvSpPr>
              <p:nvPr/>
            </p:nvSpPr>
            <p:spPr bwMode="auto">
              <a:xfrm>
                <a:off x="338" y="1170"/>
                <a:ext cx="50" cy="29"/>
              </a:xfrm>
              <a:custGeom>
                <a:avLst/>
                <a:gdLst>
                  <a:gd name="T0" fmla="*/ 7 w 50"/>
                  <a:gd name="T1" fmla="*/ 0 h 29"/>
                  <a:gd name="T2" fmla="*/ 0 w 50"/>
                  <a:gd name="T3" fmla="*/ 5 h 29"/>
                  <a:gd name="T4" fmla="*/ 43 w 50"/>
                  <a:gd name="T5" fmla="*/ 29 h 29"/>
                  <a:gd name="T6" fmla="*/ 50 w 50"/>
                  <a:gd name="T7" fmla="*/ 24 h 29"/>
                  <a:gd name="T8" fmla="*/ 7 w 50"/>
                  <a:gd name="T9" fmla="*/ 0 h 29"/>
                </a:gdLst>
                <a:ahLst/>
                <a:cxnLst>
                  <a:cxn ang="0">
                    <a:pos x="T0" y="T1"/>
                  </a:cxn>
                  <a:cxn ang="0">
                    <a:pos x="T2" y="T3"/>
                  </a:cxn>
                  <a:cxn ang="0">
                    <a:pos x="T4" y="T5"/>
                  </a:cxn>
                  <a:cxn ang="0">
                    <a:pos x="T6" y="T7"/>
                  </a:cxn>
                  <a:cxn ang="0">
                    <a:pos x="T8" y="T9"/>
                  </a:cxn>
                </a:cxnLst>
                <a:rect l="0" t="0" r="r" b="b"/>
                <a:pathLst>
                  <a:path w="50" h="29">
                    <a:moveTo>
                      <a:pt x="7" y="0"/>
                    </a:moveTo>
                    <a:lnTo>
                      <a:pt x="0" y="5"/>
                    </a:lnTo>
                    <a:lnTo>
                      <a:pt x="43" y="29"/>
                    </a:lnTo>
                    <a:lnTo>
                      <a:pt x="50" y="24"/>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39" name="Freeform 4250">
                <a:extLst>
                  <a:ext uri="{FF2B5EF4-FFF2-40B4-BE49-F238E27FC236}">
                    <a16:creationId xmlns:a16="http://schemas.microsoft.com/office/drawing/2014/main" id="{39B7AB86-4565-432C-BC12-34100B8CBBC7}"/>
                  </a:ext>
                </a:extLst>
              </p:cNvPr>
              <p:cNvSpPr>
                <a:spLocks/>
              </p:cNvSpPr>
              <p:nvPr/>
            </p:nvSpPr>
            <p:spPr bwMode="auto">
              <a:xfrm>
                <a:off x="388" y="1199"/>
                <a:ext cx="48" cy="24"/>
              </a:xfrm>
              <a:custGeom>
                <a:avLst/>
                <a:gdLst>
                  <a:gd name="T0" fmla="*/ 10 w 48"/>
                  <a:gd name="T1" fmla="*/ 0 h 24"/>
                  <a:gd name="T2" fmla="*/ 0 w 48"/>
                  <a:gd name="T3" fmla="*/ 2 h 24"/>
                  <a:gd name="T4" fmla="*/ 38 w 48"/>
                  <a:gd name="T5" fmla="*/ 24 h 24"/>
                  <a:gd name="T6" fmla="*/ 48 w 48"/>
                  <a:gd name="T7" fmla="*/ 19 h 24"/>
                  <a:gd name="T8" fmla="*/ 10 w 48"/>
                  <a:gd name="T9" fmla="*/ 0 h 24"/>
                </a:gdLst>
                <a:ahLst/>
                <a:cxnLst>
                  <a:cxn ang="0">
                    <a:pos x="T0" y="T1"/>
                  </a:cxn>
                  <a:cxn ang="0">
                    <a:pos x="T2" y="T3"/>
                  </a:cxn>
                  <a:cxn ang="0">
                    <a:pos x="T4" y="T5"/>
                  </a:cxn>
                  <a:cxn ang="0">
                    <a:pos x="T6" y="T7"/>
                  </a:cxn>
                  <a:cxn ang="0">
                    <a:pos x="T8" y="T9"/>
                  </a:cxn>
                </a:cxnLst>
                <a:rect l="0" t="0" r="r" b="b"/>
                <a:pathLst>
                  <a:path w="48" h="24">
                    <a:moveTo>
                      <a:pt x="10" y="0"/>
                    </a:moveTo>
                    <a:lnTo>
                      <a:pt x="0" y="2"/>
                    </a:lnTo>
                    <a:lnTo>
                      <a:pt x="38" y="24"/>
                    </a:lnTo>
                    <a:lnTo>
                      <a:pt x="48" y="19"/>
                    </a:lnTo>
                    <a:lnTo>
                      <a:pt x="10"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40" name="Freeform 4251">
                <a:extLst>
                  <a:ext uri="{FF2B5EF4-FFF2-40B4-BE49-F238E27FC236}">
                    <a16:creationId xmlns:a16="http://schemas.microsoft.com/office/drawing/2014/main" id="{CDA6E140-B33D-4212-8E2C-0D4C8750D9AB}"/>
                  </a:ext>
                </a:extLst>
              </p:cNvPr>
              <p:cNvSpPr>
                <a:spLocks/>
              </p:cNvSpPr>
              <p:nvPr/>
            </p:nvSpPr>
            <p:spPr bwMode="auto">
              <a:xfrm>
                <a:off x="388" y="1199"/>
                <a:ext cx="48" cy="24"/>
              </a:xfrm>
              <a:custGeom>
                <a:avLst/>
                <a:gdLst>
                  <a:gd name="T0" fmla="*/ 10 w 48"/>
                  <a:gd name="T1" fmla="*/ 0 h 24"/>
                  <a:gd name="T2" fmla="*/ 0 w 48"/>
                  <a:gd name="T3" fmla="*/ 2 h 24"/>
                  <a:gd name="T4" fmla="*/ 38 w 48"/>
                  <a:gd name="T5" fmla="*/ 24 h 24"/>
                  <a:gd name="T6" fmla="*/ 48 w 48"/>
                  <a:gd name="T7" fmla="*/ 19 h 24"/>
                  <a:gd name="T8" fmla="*/ 10 w 48"/>
                  <a:gd name="T9" fmla="*/ 0 h 24"/>
                </a:gdLst>
                <a:ahLst/>
                <a:cxnLst>
                  <a:cxn ang="0">
                    <a:pos x="T0" y="T1"/>
                  </a:cxn>
                  <a:cxn ang="0">
                    <a:pos x="T2" y="T3"/>
                  </a:cxn>
                  <a:cxn ang="0">
                    <a:pos x="T4" y="T5"/>
                  </a:cxn>
                  <a:cxn ang="0">
                    <a:pos x="T6" y="T7"/>
                  </a:cxn>
                  <a:cxn ang="0">
                    <a:pos x="T8" y="T9"/>
                  </a:cxn>
                </a:cxnLst>
                <a:rect l="0" t="0" r="r" b="b"/>
                <a:pathLst>
                  <a:path w="48" h="24">
                    <a:moveTo>
                      <a:pt x="10" y="0"/>
                    </a:moveTo>
                    <a:lnTo>
                      <a:pt x="0" y="2"/>
                    </a:lnTo>
                    <a:lnTo>
                      <a:pt x="38" y="24"/>
                    </a:lnTo>
                    <a:lnTo>
                      <a:pt x="48" y="19"/>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41" name="Freeform 4252">
                <a:extLst>
                  <a:ext uri="{FF2B5EF4-FFF2-40B4-BE49-F238E27FC236}">
                    <a16:creationId xmlns:a16="http://schemas.microsoft.com/office/drawing/2014/main" id="{51CD21BE-6F84-4B14-856B-2DF7213B62DE}"/>
                  </a:ext>
                </a:extLst>
              </p:cNvPr>
              <p:cNvSpPr>
                <a:spLocks/>
              </p:cNvSpPr>
              <p:nvPr/>
            </p:nvSpPr>
            <p:spPr bwMode="auto">
              <a:xfrm>
                <a:off x="290" y="1147"/>
                <a:ext cx="48" cy="23"/>
              </a:xfrm>
              <a:custGeom>
                <a:avLst/>
                <a:gdLst>
                  <a:gd name="T0" fmla="*/ 3 w 20"/>
                  <a:gd name="T1" fmla="*/ 0 h 10"/>
                  <a:gd name="T2" fmla="*/ 0 w 20"/>
                  <a:gd name="T3" fmla="*/ 2 h 10"/>
                  <a:gd name="T4" fmla="*/ 0 w 20"/>
                  <a:gd name="T5" fmla="*/ 2 h 10"/>
                  <a:gd name="T6" fmla="*/ 16 w 20"/>
                  <a:gd name="T7" fmla="*/ 10 h 10"/>
                  <a:gd name="T8" fmla="*/ 20 w 20"/>
                  <a:gd name="T9" fmla="*/ 9 h 10"/>
                  <a:gd name="T10" fmla="*/ 3 w 20"/>
                  <a:gd name="T11" fmla="*/ 0 h 10"/>
                </a:gdLst>
                <a:ahLst/>
                <a:cxnLst>
                  <a:cxn ang="0">
                    <a:pos x="T0" y="T1"/>
                  </a:cxn>
                  <a:cxn ang="0">
                    <a:pos x="T2" y="T3"/>
                  </a:cxn>
                  <a:cxn ang="0">
                    <a:pos x="T4" y="T5"/>
                  </a:cxn>
                  <a:cxn ang="0">
                    <a:pos x="T6" y="T7"/>
                  </a:cxn>
                  <a:cxn ang="0">
                    <a:pos x="T8" y="T9"/>
                  </a:cxn>
                  <a:cxn ang="0">
                    <a:pos x="T10" y="T11"/>
                  </a:cxn>
                </a:cxnLst>
                <a:rect l="0" t="0" r="r" b="b"/>
                <a:pathLst>
                  <a:path w="20" h="10">
                    <a:moveTo>
                      <a:pt x="3" y="0"/>
                    </a:moveTo>
                    <a:cubicBezTo>
                      <a:pt x="0" y="2"/>
                      <a:pt x="0" y="2"/>
                      <a:pt x="0" y="2"/>
                    </a:cubicBezTo>
                    <a:cubicBezTo>
                      <a:pt x="0" y="2"/>
                      <a:pt x="0" y="2"/>
                      <a:pt x="0" y="2"/>
                    </a:cubicBezTo>
                    <a:cubicBezTo>
                      <a:pt x="16" y="10"/>
                      <a:pt x="16" y="10"/>
                      <a:pt x="16" y="10"/>
                    </a:cubicBezTo>
                    <a:cubicBezTo>
                      <a:pt x="20" y="9"/>
                      <a:pt x="20" y="9"/>
                      <a:pt x="20" y="9"/>
                    </a:cubicBezTo>
                    <a:cubicBezTo>
                      <a:pt x="3" y="0"/>
                      <a:pt x="3" y="0"/>
                      <a:pt x="3"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42" name="Freeform 4253">
                <a:extLst>
                  <a:ext uri="{FF2B5EF4-FFF2-40B4-BE49-F238E27FC236}">
                    <a16:creationId xmlns:a16="http://schemas.microsoft.com/office/drawing/2014/main" id="{DE549DF0-430E-4099-ABA4-059836A9405E}"/>
                  </a:ext>
                </a:extLst>
              </p:cNvPr>
              <p:cNvSpPr>
                <a:spLocks/>
              </p:cNvSpPr>
              <p:nvPr/>
            </p:nvSpPr>
            <p:spPr bwMode="auto">
              <a:xfrm>
                <a:off x="436" y="1223"/>
                <a:ext cx="26" cy="16"/>
              </a:xfrm>
              <a:custGeom>
                <a:avLst/>
                <a:gdLst>
                  <a:gd name="T0" fmla="*/ 3 w 11"/>
                  <a:gd name="T1" fmla="*/ 0 h 7"/>
                  <a:gd name="T2" fmla="*/ 0 w 11"/>
                  <a:gd name="T3" fmla="*/ 2 h 7"/>
                  <a:gd name="T4" fmla="*/ 11 w 11"/>
                  <a:gd name="T5" fmla="*/ 7 h 7"/>
                  <a:gd name="T6" fmla="*/ 11 w 11"/>
                  <a:gd name="T7" fmla="*/ 4 h 7"/>
                  <a:gd name="T8" fmla="*/ 3 w 11"/>
                  <a:gd name="T9" fmla="*/ 0 h 7"/>
                </a:gdLst>
                <a:ahLst/>
                <a:cxnLst>
                  <a:cxn ang="0">
                    <a:pos x="T0" y="T1"/>
                  </a:cxn>
                  <a:cxn ang="0">
                    <a:pos x="T2" y="T3"/>
                  </a:cxn>
                  <a:cxn ang="0">
                    <a:pos x="T4" y="T5"/>
                  </a:cxn>
                  <a:cxn ang="0">
                    <a:pos x="T6" y="T7"/>
                  </a:cxn>
                  <a:cxn ang="0">
                    <a:pos x="T8" y="T9"/>
                  </a:cxn>
                </a:cxnLst>
                <a:rect l="0" t="0" r="r" b="b"/>
                <a:pathLst>
                  <a:path w="11" h="7">
                    <a:moveTo>
                      <a:pt x="3" y="0"/>
                    </a:moveTo>
                    <a:cubicBezTo>
                      <a:pt x="0" y="2"/>
                      <a:pt x="0" y="2"/>
                      <a:pt x="0" y="2"/>
                    </a:cubicBezTo>
                    <a:cubicBezTo>
                      <a:pt x="11" y="7"/>
                      <a:pt x="11" y="7"/>
                      <a:pt x="11" y="7"/>
                    </a:cubicBezTo>
                    <a:cubicBezTo>
                      <a:pt x="11" y="6"/>
                      <a:pt x="11" y="5"/>
                      <a:pt x="11" y="4"/>
                    </a:cubicBezTo>
                    <a:cubicBezTo>
                      <a:pt x="3" y="0"/>
                      <a:pt x="3" y="0"/>
                      <a:pt x="3"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43" name="Freeform 4254">
                <a:extLst>
                  <a:ext uri="{FF2B5EF4-FFF2-40B4-BE49-F238E27FC236}">
                    <a16:creationId xmlns:a16="http://schemas.microsoft.com/office/drawing/2014/main" id="{D6D8552B-BD85-4E37-9222-749A4553D45C}"/>
                  </a:ext>
                </a:extLst>
              </p:cNvPr>
              <p:cNvSpPr>
                <a:spLocks/>
              </p:cNvSpPr>
              <p:nvPr/>
            </p:nvSpPr>
            <p:spPr bwMode="auto">
              <a:xfrm>
                <a:off x="343" y="1220"/>
                <a:ext cx="45" cy="27"/>
              </a:xfrm>
              <a:custGeom>
                <a:avLst/>
                <a:gdLst>
                  <a:gd name="T0" fmla="*/ 7 w 45"/>
                  <a:gd name="T1" fmla="*/ 0 h 27"/>
                  <a:gd name="T2" fmla="*/ 0 w 45"/>
                  <a:gd name="T3" fmla="*/ 5 h 27"/>
                  <a:gd name="T4" fmla="*/ 36 w 45"/>
                  <a:gd name="T5" fmla="*/ 27 h 27"/>
                  <a:gd name="T6" fmla="*/ 45 w 45"/>
                  <a:gd name="T7" fmla="*/ 22 h 27"/>
                  <a:gd name="T8" fmla="*/ 7 w 45"/>
                  <a:gd name="T9" fmla="*/ 0 h 27"/>
                </a:gdLst>
                <a:ahLst/>
                <a:cxnLst>
                  <a:cxn ang="0">
                    <a:pos x="T0" y="T1"/>
                  </a:cxn>
                  <a:cxn ang="0">
                    <a:pos x="T2" y="T3"/>
                  </a:cxn>
                  <a:cxn ang="0">
                    <a:pos x="T4" y="T5"/>
                  </a:cxn>
                  <a:cxn ang="0">
                    <a:pos x="T6" y="T7"/>
                  </a:cxn>
                  <a:cxn ang="0">
                    <a:pos x="T8" y="T9"/>
                  </a:cxn>
                </a:cxnLst>
                <a:rect l="0" t="0" r="r" b="b"/>
                <a:pathLst>
                  <a:path w="45" h="27">
                    <a:moveTo>
                      <a:pt x="7" y="0"/>
                    </a:moveTo>
                    <a:lnTo>
                      <a:pt x="0" y="5"/>
                    </a:lnTo>
                    <a:lnTo>
                      <a:pt x="36" y="27"/>
                    </a:lnTo>
                    <a:lnTo>
                      <a:pt x="45" y="22"/>
                    </a:lnTo>
                    <a:lnTo>
                      <a:pt x="7"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44" name="Freeform 4255">
                <a:extLst>
                  <a:ext uri="{FF2B5EF4-FFF2-40B4-BE49-F238E27FC236}">
                    <a16:creationId xmlns:a16="http://schemas.microsoft.com/office/drawing/2014/main" id="{E3636EBD-D7F1-4D20-8821-FE15EB9F8EA3}"/>
                  </a:ext>
                </a:extLst>
              </p:cNvPr>
              <p:cNvSpPr>
                <a:spLocks/>
              </p:cNvSpPr>
              <p:nvPr/>
            </p:nvSpPr>
            <p:spPr bwMode="auto">
              <a:xfrm>
                <a:off x="343" y="1220"/>
                <a:ext cx="45" cy="27"/>
              </a:xfrm>
              <a:custGeom>
                <a:avLst/>
                <a:gdLst>
                  <a:gd name="T0" fmla="*/ 7 w 45"/>
                  <a:gd name="T1" fmla="*/ 0 h 27"/>
                  <a:gd name="T2" fmla="*/ 0 w 45"/>
                  <a:gd name="T3" fmla="*/ 5 h 27"/>
                  <a:gd name="T4" fmla="*/ 36 w 45"/>
                  <a:gd name="T5" fmla="*/ 27 h 27"/>
                  <a:gd name="T6" fmla="*/ 45 w 45"/>
                  <a:gd name="T7" fmla="*/ 22 h 27"/>
                  <a:gd name="T8" fmla="*/ 7 w 45"/>
                  <a:gd name="T9" fmla="*/ 0 h 27"/>
                </a:gdLst>
                <a:ahLst/>
                <a:cxnLst>
                  <a:cxn ang="0">
                    <a:pos x="T0" y="T1"/>
                  </a:cxn>
                  <a:cxn ang="0">
                    <a:pos x="T2" y="T3"/>
                  </a:cxn>
                  <a:cxn ang="0">
                    <a:pos x="T4" y="T5"/>
                  </a:cxn>
                  <a:cxn ang="0">
                    <a:pos x="T6" y="T7"/>
                  </a:cxn>
                  <a:cxn ang="0">
                    <a:pos x="T8" y="T9"/>
                  </a:cxn>
                </a:cxnLst>
                <a:rect l="0" t="0" r="r" b="b"/>
                <a:pathLst>
                  <a:path w="45" h="27">
                    <a:moveTo>
                      <a:pt x="7" y="0"/>
                    </a:moveTo>
                    <a:lnTo>
                      <a:pt x="0" y="5"/>
                    </a:lnTo>
                    <a:lnTo>
                      <a:pt x="36" y="27"/>
                    </a:lnTo>
                    <a:lnTo>
                      <a:pt x="45" y="22"/>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45" name="Freeform 4256">
                <a:extLst>
                  <a:ext uri="{FF2B5EF4-FFF2-40B4-BE49-F238E27FC236}">
                    <a16:creationId xmlns:a16="http://schemas.microsoft.com/office/drawing/2014/main" id="{1C6A5A9B-5407-49C0-B76C-ED806F3FD6C3}"/>
                  </a:ext>
                </a:extLst>
              </p:cNvPr>
              <p:cNvSpPr>
                <a:spLocks/>
              </p:cNvSpPr>
              <p:nvPr/>
            </p:nvSpPr>
            <p:spPr bwMode="auto">
              <a:xfrm>
                <a:off x="295" y="1194"/>
                <a:ext cx="48" cy="26"/>
              </a:xfrm>
              <a:custGeom>
                <a:avLst/>
                <a:gdLst>
                  <a:gd name="T0" fmla="*/ 2 w 20"/>
                  <a:gd name="T1" fmla="*/ 0 h 11"/>
                  <a:gd name="T2" fmla="*/ 0 w 20"/>
                  <a:gd name="T3" fmla="*/ 1 h 11"/>
                  <a:gd name="T4" fmla="*/ 0 w 20"/>
                  <a:gd name="T5" fmla="*/ 3 h 11"/>
                  <a:gd name="T6" fmla="*/ 16 w 20"/>
                  <a:gd name="T7" fmla="*/ 11 h 11"/>
                  <a:gd name="T8" fmla="*/ 20 w 20"/>
                  <a:gd name="T9" fmla="*/ 10 h 11"/>
                  <a:gd name="T10" fmla="*/ 2 w 20"/>
                  <a:gd name="T11" fmla="*/ 0 h 11"/>
                </a:gdLst>
                <a:ahLst/>
                <a:cxnLst>
                  <a:cxn ang="0">
                    <a:pos x="T0" y="T1"/>
                  </a:cxn>
                  <a:cxn ang="0">
                    <a:pos x="T2" y="T3"/>
                  </a:cxn>
                  <a:cxn ang="0">
                    <a:pos x="T4" y="T5"/>
                  </a:cxn>
                  <a:cxn ang="0">
                    <a:pos x="T6" y="T7"/>
                  </a:cxn>
                  <a:cxn ang="0">
                    <a:pos x="T8" y="T9"/>
                  </a:cxn>
                  <a:cxn ang="0">
                    <a:pos x="T10" y="T11"/>
                  </a:cxn>
                </a:cxnLst>
                <a:rect l="0" t="0" r="r" b="b"/>
                <a:pathLst>
                  <a:path w="20" h="11">
                    <a:moveTo>
                      <a:pt x="2" y="0"/>
                    </a:moveTo>
                    <a:cubicBezTo>
                      <a:pt x="0" y="1"/>
                      <a:pt x="0" y="1"/>
                      <a:pt x="0" y="1"/>
                    </a:cubicBezTo>
                    <a:cubicBezTo>
                      <a:pt x="0" y="2"/>
                      <a:pt x="0" y="2"/>
                      <a:pt x="0" y="3"/>
                    </a:cubicBezTo>
                    <a:cubicBezTo>
                      <a:pt x="16" y="11"/>
                      <a:pt x="16" y="11"/>
                      <a:pt x="16" y="11"/>
                    </a:cubicBezTo>
                    <a:cubicBezTo>
                      <a:pt x="20" y="10"/>
                      <a:pt x="20" y="10"/>
                      <a:pt x="20" y="10"/>
                    </a:cubicBezTo>
                    <a:cubicBezTo>
                      <a:pt x="2" y="0"/>
                      <a:pt x="2" y="0"/>
                      <a:pt x="2"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46" name="Freeform 4257">
                <a:extLst>
                  <a:ext uri="{FF2B5EF4-FFF2-40B4-BE49-F238E27FC236}">
                    <a16:creationId xmlns:a16="http://schemas.microsoft.com/office/drawing/2014/main" id="{25D700CC-8771-4DA3-90C8-10FF92C89101}"/>
                  </a:ext>
                </a:extLst>
              </p:cNvPr>
              <p:cNvSpPr>
                <a:spLocks/>
              </p:cNvSpPr>
              <p:nvPr/>
            </p:nvSpPr>
            <p:spPr bwMode="auto">
              <a:xfrm>
                <a:off x="388" y="1247"/>
                <a:ext cx="53" cy="26"/>
              </a:xfrm>
              <a:custGeom>
                <a:avLst/>
                <a:gdLst>
                  <a:gd name="T0" fmla="*/ 10 w 53"/>
                  <a:gd name="T1" fmla="*/ 0 h 26"/>
                  <a:gd name="T2" fmla="*/ 0 w 53"/>
                  <a:gd name="T3" fmla="*/ 2 h 26"/>
                  <a:gd name="T4" fmla="*/ 43 w 53"/>
                  <a:gd name="T5" fmla="*/ 26 h 26"/>
                  <a:gd name="T6" fmla="*/ 53 w 53"/>
                  <a:gd name="T7" fmla="*/ 21 h 26"/>
                  <a:gd name="T8" fmla="*/ 10 w 53"/>
                  <a:gd name="T9" fmla="*/ 0 h 26"/>
                </a:gdLst>
                <a:ahLst/>
                <a:cxnLst>
                  <a:cxn ang="0">
                    <a:pos x="T0" y="T1"/>
                  </a:cxn>
                  <a:cxn ang="0">
                    <a:pos x="T2" y="T3"/>
                  </a:cxn>
                  <a:cxn ang="0">
                    <a:pos x="T4" y="T5"/>
                  </a:cxn>
                  <a:cxn ang="0">
                    <a:pos x="T6" y="T7"/>
                  </a:cxn>
                  <a:cxn ang="0">
                    <a:pos x="T8" y="T9"/>
                  </a:cxn>
                </a:cxnLst>
                <a:rect l="0" t="0" r="r" b="b"/>
                <a:pathLst>
                  <a:path w="53" h="26">
                    <a:moveTo>
                      <a:pt x="10" y="0"/>
                    </a:moveTo>
                    <a:lnTo>
                      <a:pt x="0" y="2"/>
                    </a:lnTo>
                    <a:lnTo>
                      <a:pt x="43" y="26"/>
                    </a:lnTo>
                    <a:lnTo>
                      <a:pt x="53" y="21"/>
                    </a:lnTo>
                    <a:lnTo>
                      <a:pt x="10"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47" name="Freeform 4258">
                <a:extLst>
                  <a:ext uri="{FF2B5EF4-FFF2-40B4-BE49-F238E27FC236}">
                    <a16:creationId xmlns:a16="http://schemas.microsoft.com/office/drawing/2014/main" id="{D99EC464-685B-4CBD-B94B-BF4873819B06}"/>
                  </a:ext>
                </a:extLst>
              </p:cNvPr>
              <p:cNvSpPr>
                <a:spLocks/>
              </p:cNvSpPr>
              <p:nvPr/>
            </p:nvSpPr>
            <p:spPr bwMode="auto">
              <a:xfrm>
                <a:off x="388" y="1247"/>
                <a:ext cx="53" cy="26"/>
              </a:xfrm>
              <a:custGeom>
                <a:avLst/>
                <a:gdLst>
                  <a:gd name="T0" fmla="*/ 10 w 53"/>
                  <a:gd name="T1" fmla="*/ 0 h 26"/>
                  <a:gd name="T2" fmla="*/ 0 w 53"/>
                  <a:gd name="T3" fmla="*/ 2 h 26"/>
                  <a:gd name="T4" fmla="*/ 43 w 53"/>
                  <a:gd name="T5" fmla="*/ 26 h 26"/>
                  <a:gd name="T6" fmla="*/ 53 w 53"/>
                  <a:gd name="T7" fmla="*/ 21 h 26"/>
                  <a:gd name="T8" fmla="*/ 10 w 53"/>
                  <a:gd name="T9" fmla="*/ 0 h 26"/>
                </a:gdLst>
                <a:ahLst/>
                <a:cxnLst>
                  <a:cxn ang="0">
                    <a:pos x="T0" y="T1"/>
                  </a:cxn>
                  <a:cxn ang="0">
                    <a:pos x="T2" y="T3"/>
                  </a:cxn>
                  <a:cxn ang="0">
                    <a:pos x="T4" y="T5"/>
                  </a:cxn>
                  <a:cxn ang="0">
                    <a:pos x="T6" y="T7"/>
                  </a:cxn>
                  <a:cxn ang="0">
                    <a:pos x="T8" y="T9"/>
                  </a:cxn>
                </a:cxnLst>
                <a:rect l="0" t="0" r="r" b="b"/>
                <a:pathLst>
                  <a:path w="53" h="26">
                    <a:moveTo>
                      <a:pt x="10" y="0"/>
                    </a:moveTo>
                    <a:lnTo>
                      <a:pt x="0" y="2"/>
                    </a:lnTo>
                    <a:lnTo>
                      <a:pt x="43" y="26"/>
                    </a:lnTo>
                    <a:lnTo>
                      <a:pt x="53" y="21"/>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48" name="Freeform 4259">
                <a:extLst>
                  <a:ext uri="{FF2B5EF4-FFF2-40B4-BE49-F238E27FC236}">
                    <a16:creationId xmlns:a16="http://schemas.microsoft.com/office/drawing/2014/main" id="{8287A790-7D59-4796-98AC-DE053A958BEB}"/>
                  </a:ext>
                </a:extLst>
              </p:cNvPr>
              <p:cNvSpPr>
                <a:spLocks/>
              </p:cNvSpPr>
              <p:nvPr/>
            </p:nvSpPr>
            <p:spPr bwMode="auto">
              <a:xfrm>
                <a:off x="441" y="1273"/>
                <a:ext cx="17" cy="14"/>
              </a:xfrm>
              <a:custGeom>
                <a:avLst/>
                <a:gdLst>
                  <a:gd name="T0" fmla="*/ 3 w 7"/>
                  <a:gd name="T1" fmla="*/ 0 h 6"/>
                  <a:gd name="T2" fmla="*/ 0 w 7"/>
                  <a:gd name="T3" fmla="*/ 2 h 6"/>
                  <a:gd name="T4" fmla="*/ 7 w 7"/>
                  <a:gd name="T5" fmla="*/ 6 h 6"/>
                  <a:gd name="T6" fmla="*/ 7 w 7"/>
                  <a:gd name="T7" fmla="*/ 2 h 6"/>
                  <a:gd name="T8" fmla="*/ 3 w 7"/>
                  <a:gd name="T9" fmla="*/ 0 h 6"/>
                </a:gdLst>
                <a:ahLst/>
                <a:cxnLst>
                  <a:cxn ang="0">
                    <a:pos x="T0" y="T1"/>
                  </a:cxn>
                  <a:cxn ang="0">
                    <a:pos x="T2" y="T3"/>
                  </a:cxn>
                  <a:cxn ang="0">
                    <a:pos x="T4" y="T5"/>
                  </a:cxn>
                  <a:cxn ang="0">
                    <a:pos x="T6" y="T7"/>
                  </a:cxn>
                  <a:cxn ang="0">
                    <a:pos x="T8" y="T9"/>
                  </a:cxn>
                </a:cxnLst>
                <a:rect l="0" t="0" r="r" b="b"/>
                <a:pathLst>
                  <a:path w="7" h="6">
                    <a:moveTo>
                      <a:pt x="3" y="0"/>
                    </a:moveTo>
                    <a:cubicBezTo>
                      <a:pt x="0" y="2"/>
                      <a:pt x="0" y="2"/>
                      <a:pt x="0" y="2"/>
                    </a:cubicBezTo>
                    <a:cubicBezTo>
                      <a:pt x="7" y="6"/>
                      <a:pt x="7" y="6"/>
                      <a:pt x="7" y="6"/>
                    </a:cubicBezTo>
                    <a:cubicBezTo>
                      <a:pt x="7" y="5"/>
                      <a:pt x="7" y="4"/>
                      <a:pt x="7" y="2"/>
                    </a:cubicBezTo>
                    <a:cubicBezTo>
                      <a:pt x="3" y="0"/>
                      <a:pt x="3" y="0"/>
                      <a:pt x="3"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49" name="Freeform 4260">
                <a:extLst>
                  <a:ext uri="{FF2B5EF4-FFF2-40B4-BE49-F238E27FC236}">
                    <a16:creationId xmlns:a16="http://schemas.microsoft.com/office/drawing/2014/main" id="{C829B754-6FD1-46A7-AF0A-FFA49D2C2F7F}"/>
                  </a:ext>
                </a:extLst>
              </p:cNvPr>
              <p:cNvSpPr>
                <a:spLocks/>
              </p:cNvSpPr>
              <p:nvPr/>
            </p:nvSpPr>
            <p:spPr bwMode="auto">
              <a:xfrm>
                <a:off x="338" y="1511"/>
                <a:ext cx="48" cy="23"/>
              </a:xfrm>
              <a:custGeom>
                <a:avLst/>
                <a:gdLst>
                  <a:gd name="T0" fmla="*/ 41 w 48"/>
                  <a:gd name="T1" fmla="*/ 0 h 23"/>
                  <a:gd name="T2" fmla="*/ 41 w 48"/>
                  <a:gd name="T3" fmla="*/ 0 h 23"/>
                  <a:gd name="T4" fmla="*/ 0 w 48"/>
                  <a:gd name="T5" fmla="*/ 19 h 23"/>
                  <a:gd name="T6" fmla="*/ 10 w 48"/>
                  <a:gd name="T7" fmla="*/ 23 h 23"/>
                  <a:gd name="T8" fmla="*/ 48 w 48"/>
                  <a:gd name="T9" fmla="*/ 4 h 23"/>
                  <a:gd name="T10" fmla="*/ 41 w 48"/>
                  <a:gd name="T11" fmla="*/ 0 h 23"/>
                </a:gdLst>
                <a:ahLst/>
                <a:cxnLst>
                  <a:cxn ang="0">
                    <a:pos x="T0" y="T1"/>
                  </a:cxn>
                  <a:cxn ang="0">
                    <a:pos x="T2" y="T3"/>
                  </a:cxn>
                  <a:cxn ang="0">
                    <a:pos x="T4" y="T5"/>
                  </a:cxn>
                  <a:cxn ang="0">
                    <a:pos x="T6" y="T7"/>
                  </a:cxn>
                  <a:cxn ang="0">
                    <a:pos x="T8" y="T9"/>
                  </a:cxn>
                  <a:cxn ang="0">
                    <a:pos x="T10" y="T11"/>
                  </a:cxn>
                </a:cxnLst>
                <a:rect l="0" t="0" r="r" b="b"/>
                <a:pathLst>
                  <a:path w="48" h="23">
                    <a:moveTo>
                      <a:pt x="41" y="0"/>
                    </a:moveTo>
                    <a:lnTo>
                      <a:pt x="41" y="0"/>
                    </a:lnTo>
                    <a:lnTo>
                      <a:pt x="0" y="19"/>
                    </a:lnTo>
                    <a:lnTo>
                      <a:pt x="10" y="23"/>
                    </a:lnTo>
                    <a:lnTo>
                      <a:pt x="48" y="4"/>
                    </a:lnTo>
                    <a:lnTo>
                      <a:pt x="41"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50" name="Freeform 4261">
                <a:extLst>
                  <a:ext uri="{FF2B5EF4-FFF2-40B4-BE49-F238E27FC236}">
                    <a16:creationId xmlns:a16="http://schemas.microsoft.com/office/drawing/2014/main" id="{770B6888-DA2C-48B6-9638-21A34F796269}"/>
                  </a:ext>
                </a:extLst>
              </p:cNvPr>
              <p:cNvSpPr>
                <a:spLocks/>
              </p:cNvSpPr>
              <p:nvPr/>
            </p:nvSpPr>
            <p:spPr bwMode="auto">
              <a:xfrm>
                <a:off x="338" y="1511"/>
                <a:ext cx="48" cy="23"/>
              </a:xfrm>
              <a:custGeom>
                <a:avLst/>
                <a:gdLst>
                  <a:gd name="T0" fmla="*/ 41 w 48"/>
                  <a:gd name="T1" fmla="*/ 0 h 23"/>
                  <a:gd name="T2" fmla="*/ 41 w 48"/>
                  <a:gd name="T3" fmla="*/ 0 h 23"/>
                  <a:gd name="T4" fmla="*/ 0 w 48"/>
                  <a:gd name="T5" fmla="*/ 19 h 23"/>
                  <a:gd name="T6" fmla="*/ 10 w 48"/>
                  <a:gd name="T7" fmla="*/ 23 h 23"/>
                  <a:gd name="T8" fmla="*/ 48 w 48"/>
                  <a:gd name="T9" fmla="*/ 4 h 23"/>
                  <a:gd name="T10" fmla="*/ 41 w 48"/>
                  <a:gd name="T11" fmla="*/ 0 h 23"/>
                </a:gdLst>
                <a:ahLst/>
                <a:cxnLst>
                  <a:cxn ang="0">
                    <a:pos x="T0" y="T1"/>
                  </a:cxn>
                  <a:cxn ang="0">
                    <a:pos x="T2" y="T3"/>
                  </a:cxn>
                  <a:cxn ang="0">
                    <a:pos x="T4" y="T5"/>
                  </a:cxn>
                  <a:cxn ang="0">
                    <a:pos x="T6" y="T7"/>
                  </a:cxn>
                  <a:cxn ang="0">
                    <a:pos x="T8" y="T9"/>
                  </a:cxn>
                  <a:cxn ang="0">
                    <a:pos x="T10" y="T11"/>
                  </a:cxn>
                </a:cxnLst>
                <a:rect l="0" t="0" r="r" b="b"/>
                <a:pathLst>
                  <a:path w="48" h="23">
                    <a:moveTo>
                      <a:pt x="41" y="0"/>
                    </a:moveTo>
                    <a:lnTo>
                      <a:pt x="41" y="0"/>
                    </a:lnTo>
                    <a:lnTo>
                      <a:pt x="0" y="19"/>
                    </a:lnTo>
                    <a:lnTo>
                      <a:pt x="10" y="23"/>
                    </a:lnTo>
                    <a:lnTo>
                      <a:pt x="48" y="4"/>
                    </a:lnTo>
                    <a:lnTo>
                      <a:pt x="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51" name="Freeform 4262">
                <a:extLst>
                  <a:ext uri="{FF2B5EF4-FFF2-40B4-BE49-F238E27FC236}">
                    <a16:creationId xmlns:a16="http://schemas.microsoft.com/office/drawing/2014/main" id="{CDA5DB70-A866-4B82-9CB7-416A2CB74143}"/>
                  </a:ext>
                </a:extLst>
              </p:cNvPr>
              <p:cNvSpPr>
                <a:spLocks/>
              </p:cNvSpPr>
              <p:nvPr/>
            </p:nvSpPr>
            <p:spPr bwMode="auto">
              <a:xfrm>
                <a:off x="324" y="1534"/>
                <a:ext cx="14" cy="12"/>
              </a:xfrm>
              <a:custGeom>
                <a:avLst/>
                <a:gdLst>
                  <a:gd name="T0" fmla="*/ 7 w 14"/>
                  <a:gd name="T1" fmla="*/ 0 h 12"/>
                  <a:gd name="T2" fmla="*/ 7 w 14"/>
                  <a:gd name="T3" fmla="*/ 0 h 12"/>
                  <a:gd name="T4" fmla="*/ 0 w 14"/>
                  <a:gd name="T5" fmla="*/ 3 h 12"/>
                  <a:gd name="T6" fmla="*/ 2 w 14"/>
                  <a:gd name="T7" fmla="*/ 12 h 12"/>
                  <a:gd name="T8" fmla="*/ 14 w 14"/>
                  <a:gd name="T9" fmla="*/ 5 h 12"/>
                  <a:gd name="T10" fmla="*/ 7 w 14"/>
                  <a:gd name="T11" fmla="*/ 0 h 12"/>
                </a:gdLst>
                <a:ahLst/>
                <a:cxnLst>
                  <a:cxn ang="0">
                    <a:pos x="T0" y="T1"/>
                  </a:cxn>
                  <a:cxn ang="0">
                    <a:pos x="T2" y="T3"/>
                  </a:cxn>
                  <a:cxn ang="0">
                    <a:pos x="T4" y="T5"/>
                  </a:cxn>
                  <a:cxn ang="0">
                    <a:pos x="T6" y="T7"/>
                  </a:cxn>
                  <a:cxn ang="0">
                    <a:pos x="T8" y="T9"/>
                  </a:cxn>
                  <a:cxn ang="0">
                    <a:pos x="T10" y="T11"/>
                  </a:cxn>
                </a:cxnLst>
                <a:rect l="0" t="0" r="r" b="b"/>
                <a:pathLst>
                  <a:path w="14" h="12">
                    <a:moveTo>
                      <a:pt x="7" y="0"/>
                    </a:moveTo>
                    <a:lnTo>
                      <a:pt x="7" y="0"/>
                    </a:lnTo>
                    <a:lnTo>
                      <a:pt x="0" y="3"/>
                    </a:lnTo>
                    <a:lnTo>
                      <a:pt x="2" y="12"/>
                    </a:lnTo>
                    <a:lnTo>
                      <a:pt x="14" y="5"/>
                    </a:lnTo>
                    <a:lnTo>
                      <a:pt x="7"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52" name="Freeform 4263">
                <a:extLst>
                  <a:ext uri="{FF2B5EF4-FFF2-40B4-BE49-F238E27FC236}">
                    <a16:creationId xmlns:a16="http://schemas.microsoft.com/office/drawing/2014/main" id="{38BFE6A0-EE18-41AB-A28B-68B5915E45A1}"/>
                  </a:ext>
                </a:extLst>
              </p:cNvPr>
              <p:cNvSpPr>
                <a:spLocks/>
              </p:cNvSpPr>
              <p:nvPr/>
            </p:nvSpPr>
            <p:spPr bwMode="auto">
              <a:xfrm>
                <a:off x="324" y="1534"/>
                <a:ext cx="14" cy="12"/>
              </a:xfrm>
              <a:custGeom>
                <a:avLst/>
                <a:gdLst>
                  <a:gd name="T0" fmla="*/ 7 w 14"/>
                  <a:gd name="T1" fmla="*/ 0 h 12"/>
                  <a:gd name="T2" fmla="*/ 7 w 14"/>
                  <a:gd name="T3" fmla="*/ 0 h 12"/>
                  <a:gd name="T4" fmla="*/ 0 w 14"/>
                  <a:gd name="T5" fmla="*/ 3 h 12"/>
                  <a:gd name="T6" fmla="*/ 2 w 14"/>
                  <a:gd name="T7" fmla="*/ 12 h 12"/>
                  <a:gd name="T8" fmla="*/ 14 w 14"/>
                  <a:gd name="T9" fmla="*/ 5 h 12"/>
                  <a:gd name="T10" fmla="*/ 7 w 14"/>
                  <a:gd name="T11" fmla="*/ 0 h 12"/>
                </a:gdLst>
                <a:ahLst/>
                <a:cxnLst>
                  <a:cxn ang="0">
                    <a:pos x="T0" y="T1"/>
                  </a:cxn>
                  <a:cxn ang="0">
                    <a:pos x="T2" y="T3"/>
                  </a:cxn>
                  <a:cxn ang="0">
                    <a:pos x="T4" y="T5"/>
                  </a:cxn>
                  <a:cxn ang="0">
                    <a:pos x="T6" y="T7"/>
                  </a:cxn>
                  <a:cxn ang="0">
                    <a:pos x="T8" y="T9"/>
                  </a:cxn>
                  <a:cxn ang="0">
                    <a:pos x="T10" y="T11"/>
                  </a:cxn>
                </a:cxnLst>
                <a:rect l="0" t="0" r="r" b="b"/>
                <a:pathLst>
                  <a:path w="14" h="12">
                    <a:moveTo>
                      <a:pt x="7" y="0"/>
                    </a:moveTo>
                    <a:lnTo>
                      <a:pt x="7" y="0"/>
                    </a:lnTo>
                    <a:lnTo>
                      <a:pt x="0" y="3"/>
                    </a:lnTo>
                    <a:lnTo>
                      <a:pt x="2" y="12"/>
                    </a:lnTo>
                    <a:lnTo>
                      <a:pt x="14" y="5"/>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53" name="Freeform 4264">
                <a:extLst>
                  <a:ext uri="{FF2B5EF4-FFF2-40B4-BE49-F238E27FC236}">
                    <a16:creationId xmlns:a16="http://schemas.microsoft.com/office/drawing/2014/main" id="{731C54BF-4431-4802-B231-A977A7F9D416}"/>
                  </a:ext>
                </a:extLst>
              </p:cNvPr>
              <p:cNvSpPr>
                <a:spLocks/>
              </p:cNvSpPr>
              <p:nvPr/>
            </p:nvSpPr>
            <p:spPr bwMode="auto">
              <a:xfrm>
                <a:off x="438" y="148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54" name="Freeform 4265">
                <a:extLst>
                  <a:ext uri="{FF2B5EF4-FFF2-40B4-BE49-F238E27FC236}">
                    <a16:creationId xmlns:a16="http://schemas.microsoft.com/office/drawing/2014/main" id="{FBF5AE3C-C279-4346-95DF-5A9847FE0831}"/>
                  </a:ext>
                </a:extLst>
              </p:cNvPr>
              <p:cNvSpPr>
                <a:spLocks/>
              </p:cNvSpPr>
              <p:nvPr/>
            </p:nvSpPr>
            <p:spPr bwMode="auto">
              <a:xfrm>
                <a:off x="386" y="1484"/>
                <a:ext cx="52" cy="27"/>
              </a:xfrm>
              <a:custGeom>
                <a:avLst/>
                <a:gdLst>
                  <a:gd name="T0" fmla="*/ 43 w 52"/>
                  <a:gd name="T1" fmla="*/ 0 h 27"/>
                  <a:gd name="T2" fmla="*/ 43 w 52"/>
                  <a:gd name="T3" fmla="*/ 0 h 27"/>
                  <a:gd name="T4" fmla="*/ 0 w 52"/>
                  <a:gd name="T5" fmla="*/ 22 h 27"/>
                  <a:gd name="T6" fmla="*/ 9 w 52"/>
                  <a:gd name="T7" fmla="*/ 27 h 27"/>
                  <a:gd name="T8" fmla="*/ 52 w 52"/>
                  <a:gd name="T9" fmla="*/ 5 h 27"/>
                  <a:gd name="T10" fmla="*/ 43 w 52"/>
                  <a:gd name="T11" fmla="*/ 0 h 27"/>
                </a:gdLst>
                <a:ahLst/>
                <a:cxnLst>
                  <a:cxn ang="0">
                    <a:pos x="T0" y="T1"/>
                  </a:cxn>
                  <a:cxn ang="0">
                    <a:pos x="T2" y="T3"/>
                  </a:cxn>
                  <a:cxn ang="0">
                    <a:pos x="T4" y="T5"/>
                  </a:cxn>
                  <a:cxn ang="0">
                    <a:pos x="T6" y="T7"/>
                  </a:cxn>
                  <a:cxn ang="0">
                    <a:pos x="T8" y="T9"/>
                  </a:cxn>
                  <a:cxn ang="0">
                    <a:pos x="T10" y="T11"/>
                  </a:cxn>
                </a:cxnLst>
                <a:rect l="0" t="0" r="r" b="b"/>
                <a:pathLst>
                  <a:path w="52" h="27">
                    <a:moveTo>
                      <a:pt x="43" y="0"/>
                    </a:moveTo>
                    <a:lnTo>
                      <a:pt x="43" y="0"/>
                    </a:lnTo>
                    <a:lnTo>
                      <a:pt x="0" y="22"/>
                    </a:lnTo>
                    <a:lnTo>
                      <a:pt x="9" y="27"/>
                    </a:lnTo>
                    <a:lnTo>
                      <a:pt x="52" y="5"/>
                    </a:lnTo>
                    <a:lnTo>
                      <a:pt x="43"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55" name="Freeform 4266">
                <a:extLst>
                  <a:ext uri="{FF2B5EF4-FFF2-40B4-BE49-F238E27FC236}">
                    <a16:creationId xmlns:a16="http://schemas.microsoft.com/office/drawing/2014/main" id="{3510B772-665B-406C-953A-7C68D3F9D3B0}"/>
                  </a:ext>
                </a:extLst>
              </p:cNvPr>
              <p:cNvSpPr>
                <a:spLocks/>
              </p:cNvSpPr>
              <p:nvPr/>
            </p:nvSpPr>
            <p:spPr bwMode="auto">
              <a:xfrm>
                <a:off x="386" y="1484"/>
                <a:ext cx="52" cy="27"/>
              </a:xfrm>
              <a:custGeom>
                <a:avLst/>
                <a:gdLst>
                  <a:gd name="T0" fmla="*/ 43 w 52"/>
                  <a:gd name="T1" fmla="*/ 0 h 27"/>
                  <a:gd name="T2" fmla="*/ 43 w 52"/>
                  <a:gd name="T3" fmla="*/ 0 h 27"/>
                  <a:gd name="T4" fmla="*/ 0 w 52"/>
                  <a:gd name="T5" fmla="*/ 22 h 27"/>
                  <a:gd name="T6" fmla="*/ 9 w 52"/>
                  <a:gd name="T7" fmla="*/ 27 h 27"/>
                  <a:gd name="T8" fmla="*/ 52 w 52"/>
                  <a:gd name="T9" fmla="*/ 5 h 27"/>
                  <a:gd name="T10" fmla="*/ 43 w 52"/>
                  <a:gd name="T11" fmla="*/ 0 h 27"/>
                </a:gdLst>
                <a:ahLst/>
                <a:cxnLst>
                  <a:cxn ang="0">
                    <a:pos x="T0" y="T1"/>
                  </a:cxn>
                  <a:cxn ang="0">
                    <a:pos x="T2" y="T3"/>
                  </a:cxn>
                  <a:cxn ang="0">
                    <a:pos x="T4" y="T5"/>
                  </a:cxn>
                  <a:cxn ang="0">
                    <a:pos x="T6" y="T7"/>
                  </a:cxn>
                  <a:cxn ang="0">
                    <a:pos x="T8" y="T9"/>
                  </a:cxn>
                  <a:cxn ang="0">
                    <a:pos x="T10" y="T11"/>
                  </a:cxn>
                </a:cxnLst>
                <a:rect l="0" t="0" r="r" b="b"/>
                <a:pathLst>
                  <a:path w="52" h="27">
                    <a:moveTo>
                      <a:pt x="43" y="0"/>
                    </a:moveTo>
                    <a:lnTo>
                      <a:pt x="43" y="0"/>
                    </a:lnTo>
                    <a:lnTo>
                      <a:pt x="0" y="22"/>
                    </a:lnTo>
                    <a:lnTo>
                      <a:pt x="9" y="27"/>
                    </a:lnTo>
                    <a:lnTo>
                      <a:pt x="52" y="5"/>
                    </a:lnTo>
                    <a:lnTo>
                      <a:pt x="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56" name="Freeform 4267">
                <a:extLst>
                  <a:ext uri="{FF2B5EF4-FFF2-40B4-BE49-F238E27FC236}">
                    <a16:creationId xmlns:a16="http://schemas.microsoft.com/office/drawing/2014/main" id="{6F36A6EF-10E4-4BE0-B199-40FC97E22235}"/>
                  </a:ext>
                </a:extLst>
              </p:cNvPr>
              <p:cNvSpPr>
                <a:spLocks/>
              </p:cNvSpPr>
              <p:nvPr/>
            </p:nvSpPr>
            <p:spPr bwMode="auto">
              <a:xfrm>
                <a:off x="379" y="1506"/>
                <a:ext cx="16" cy="9"/>
              </a:xfrm>
              <a:custGeom>
                <a:avLst/>
                <a:gdLst>
                  <a:gd name="T0" fmla="*/ 7 w 16"/>
                  <a:gd name="T1" fmla="*/ 0 h 9"/>
                  <a:gd name="T2" fmla="*/ 7 w 16"/>
                  <a:gd name="T3" fmla="*/ 0 h 9"/>
                  <a:gd name="T4" fmla="*/ 0 w 16"/>
                  <a:gd name="T5" fmla="*/ 5 h 9"/>
                  <a:gd name="T6" fmla="*/ 7 w 16"/>
                  <a:gd name="T7" fmla="*/ 9 h 9"/>
                  <a:gd name="T8" fmla="*/ 16 w 16"/>
                  <a:gd name="T9" fmla="*/ 5 h 9"/>
                  <a:gd name="T10" fmla="*/ 7 w 16"/>
                  <a:gd name="T11" fmla="*/ 0 h 9"/>
                </a:gdLst>
                <a:ahLst/>
                <a:cxnLst>
                  <a:cxn ang="0">
                    <a:pos x="T0" y="T1"/>
                  </a:cxn>
                  <a:cxn ang="0">
                    <a:pos x="T2" y="T3"/>
                  </a:cxn>
                  <a:cxn ang="0">
                    <a:pos x="T4" y="T5"/>
                  </a:cxn>
                  <a:cxn ang="0">
                    <a:pos x="T6" y="T7"/>
                  </a:cxn>
                  <a:cxn ang="0">
                    <a:pos x="T8" y="T9"/>
                  </a:cxn>
                  <a:cxn ang="0">
                    <a:pos x="T10" y="T11"/>
                  </a:cxn>
                </a:cxnLst>
                <a:rect l="0" t="0" r="r" b="b"/>
                <a:pathLst>
                  <a:path w="16" h="9">
                    <a:moveTo>
                      <a:pt x="7" y="0"/>
                    </a:moveTo>
                    <a:lnTo>
                      <a:pt x="7" y="0"/>
                    </a:lnTo>
                    <a:lnTo>
                      <a:pt x="0" y="5"/>
                    </a:lnTo>
                    <a:lnTo>
                      <a:pt x="7" y="9"/>
                    </a:lnTo>
                    <a:lnTo>
                      <a:pt x="16" y="5"/>
                    </a:lnTo>
                    <a:lnTo>
                      <a:pt x="7"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57" name="Freeform 4268">
                <a:extLst>
                  <a:ext uri="{FF2B5EF4-FFF2-40B4-BE49-F238E27FC236}">
                    <a16:creationId xmlns:a16="http://schemas.microsoft.com/office/drawing/2014/main" id="{74CCFBB6-B471-4770-9B63-736F02388367}"/>
                  </a:ext>
                </a:extLst>
              </p:cNvPr>
              <p:cNvSpPr>
                <a:spLocks/>
              </p:cNvSpPr>
              <p:nvPr/>
            </p:nvSpPr>
            <p:spPr bwMode="auto">
              <a:xfrm>
                <a:off x="379" y="1506"/>
                <a:ext cx="16" cy="9"/>
              </a:xfrm>
              <a:custGeom>
                <a:avLst/>
                <a:gdLst>
                  <a:gd name="T0" fmla="*/ 7 w 16"/>
                  <a:gd name="T1" fmla="*/ 0 h 9"/>
                  <a:gd name="T2" fmla="*/ 7 w 16"/>
                  <a:gd name="T3" fmla="*/ 0 h 9"/>
                  <a:gd name="T4" fmla="*/ 0 w 16"/>
                  <a:gd name="T5" fmla="*/ 5 h 9"/>
                  <a:gd name="T6" fmla="*/ 7 w 16"/>
                  <a:gd name="T7" fmla="*/ 9 h 9"/>
                  <a:gd name="T8" fmla="*/ 16 w 16"/>
                  <a:gd name="T9" fmla="*/ 5 h 9"/>
                  <a:gd name="T10" fmla="*/ 7 w 16"/>
                  <a:gd name="T11" fmla="*/ 0 h 9"/>
                </a:gdLst>
                <a:ahLst/>
                <a:cxnLst>
                  <a:cxn ang="0">
                    <a:pos x="T0" y="T1"/>
                  </a:cxn>
                  <a:cxn ang="0">
                    <a:pos x="T2" y="T3"/>
                  </a:cxn>
                  <a:cxn ang="0">
                    <a:pos x="T4" y="T5"/>
                  </a:cxn>
                  <a:cxn ang="0">
                    <a:pos x="T6" y="T7"/>
                  </a:cxn>
                  <a:cxn ang="0">
                    <a:pos x="T8" y="T9"/>
                  </a:cxn>
                  <a:cxn ang="0">
                    <a:pos x="T10" y="T11"/>
                  </a:cxn>
                </a:cxnLst>
                <a:rect l="0" t="0" r="r" b="b"/>
                <a:pathLst>
                  <a:path w="16" h="9">
                    <a:moveTo>
                      <a:pt x="7" y="0"/>
                    </a:moveTo>
                    <a:lnTo>
                      <a:pt x="7" y="0"/>
                    </a:lnTo>
                    <a:lnTo>
                      <a:pt x="0" y="5"/>
                    </a:lnTo>
                    <a:lnTo>
                      <a:pt x="7" y="9"/>
                    </a:lnTo>
                    <a:lnTo>
                      <a:pt x="16" y="5"/>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58" name="Freeform 4269">
                <a:extLst>
                  <a:ext uri="{FF2B5EF4-FFF2-40B4-BE49-F238E27FC236}">
                    <a16:creationId xmlns:a16="http://schemas.microsoft.com/office/drawing/2014/main" id="{92E8FDDB-AAB6-45AB-8512-9B1D1A9BE45C}"/>
                  </a:ext>
                </a:extLst>
              </p:cNvPr>
              <p:cNvSpPr>
                <a:spLocks/>
              </p:cNvSpPr>
              <p:nvPr/>
            </p:nvSpPr>
            <p:spPr bwMode="auto">
              <a:xfrm>
                <a:off x="331" y="1530"/>
                <a:ext cx="17" cy="9"/>
              </a:xfrm>
              <a:custGeom>
                <a:avLst/>
                <a:gdLst>
                  <a:gd name="T0" fmla="*/ 7 w 17"/>
                  <a:gd name="T1" fmla="*/ 0 h 9"/>
                  <a:gd name="T2" fmla="*/ 7 w 17"/>
                  <a:gd name="T3" fmla="*/ 0 h 9"/>
                  <a:gd name="T4" fmla="*/ 0 w 17"/>
                  <a:gd name="T5" fmla="*/ 4 h 9"/>
                  <a:gd name="T6" fmla="*/ 7 w 17"/>
                  <a:gd name="T7" fmla="*/ 9 h 9"/>
                  <a:gd name="T8" fmla="*/ 17 w 17"/>
                  <a:gd name="T9" fmla="*/ 4 h 9"/>
                  <a:gd name="T10" fmla="*/ 7 w 17"/>
                  <a:gd name="T11" fmla="*/ 0 h 9"/>
                </a:gdLst>
                <a:ahLst/>
                <a:cxnLst>
                  <a:cxn ang="0">
                    <a:pos x="T0" y="T1"/>
                  </a:cxn>
                  <a:cxn ang="0">
                    <a:pos x="T2" y="T3"/>
                  </a:cxn>
                  <a:cxn ang="0">
                    <a:pos x="T4" y="T5"/>
                  </a:cxn>
                  <a:cxn ang="0">
                    <a:pos x="T6" y="T7"/>
                  </a:cxn>
                  <a:cxn ang="0">
                    <a:pos x="T8" y="T9"/>
                  </a:cxn>
                  <a:cxn ang="0">
                    <a:pos x="T10" y="T11"/>
                  </a:cxn>
                </a:cxnLst>
                <a:rect l="0" t="0" r="r" b="b"/>
                <a:pathLst>
                  <a:path w="17" h="9">
                    <a:moveTo>
                      <a:pt x="7" y="0"/>
                    </a:moveTo>
                    <a:lnTo>
                      <a:pt x="7" y="0"/>
                    </a:lnTo>
                    <a:lnTo>
                      <a:pt x="0" y="4"/>
                    </a:lnTo>
                    <a:lnTo>
                      <a:pt x="7" y="9"/>
                    </a:lnTo>
                    <a:lnTo>
                      <a:pt x="17" y="4"/>
                    </a:lnTo>
                    <a:lnTo>
                      <a:pt x="7"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59" name="Freeform 4270">
                <a:extLst>
                  <a:ext uri="{FF2B5EF4-FFF2-40B4-BE49-F238E27FC236}">
                    <a16:creationId xmlns:a16="http://schemas.microsoft.com/office/drawing/2014/main" id="{0C98F0BD-4C00-4419-BD5F-F1EBAE044D6D}"/>
                  </a:ext>
                </a:extLst>
              </p:cNvPr>
              <p:cNvSpPr>
                <a:spLocks/>
              </p:cNvSpPr>
              <p:nvPr/>
            </p:nvSpPr>
            <p:spPr bwMode="auto">
              <a:xfrm>
                <a:off x="331" y="1530"/>
                <a:ext cx="17" cy="9"/>
              </a:xfrm>
              <a:custGeom>
                <a:avLst/>
                <a:gdLst>
                  <a:gd name="T0" fmla="*/ 7 w 17"/>
                  <a:gd name="T1" fmla="*/ 0 h 9"/>
                  <a:gd name="T2" fmla="*/ 7 w 17"/>
                  <a:gd name="T3" fmla="*/ 0 h 9"/>
                  <a:gd name="T4" fmla="*/ 0 w 17"/>
                  <a:gd name="T5" fmla="*/ 4 h 9"/>
                  <a:gd name="T6" fmla="*/ 7 w 17"/>
                  <a:gd name="T7" fmla="*/ 9 h 9"/>
                  <a:gd name="T8" fmla="*/ 17 w 17"/>
                  <a:gd name="T9" fmla="*/ 4 h 9"/>
                  <a:gd name="T10" fmla="*/ 7 w 17"/>
                  <a:gd name="T11" fmla="*/ 0 h 9"/>
                </a:gdLst>
                <a:ahLst/>
                <a:cxnLst>
                  <a:cxn ang="0">
                    <a:pos x="T0" y="T1"/>
                  </a:cxn>
                  <a:cxn ang="0">
                    <a:pos x="T2" y="T3"/>
                  </a:cxn>
                  <a:cxn ang="0">
                    <a:pos x="T4" y="T5"/>
                  </a:cxn>
                  <a:cxn ang="0">
                    <a:pos x="T6" y="T7"/>
                  </a:cxn>
                  <a:cxn ang="0">
                    <a:pos x="T8" y="T9"/>
                  </a:cxn>
                  <a:cxn ang="0">
                    <a:pos x="T10" y="T11"/>
                  </a:cxn>
                </a:cxnLst>
                <a:rect l="0" t="0" r="r" b="b"/>
                <a:pathLst>
                  <a:path w="17" h="9">
                    <a:moveTo>
                      <a:pt x="7" y="0"/>
                    </a:moveTo>
                    <a:lnTo>
                      <a:pt x="7" y="0"/>
                    </a:lnTo>
                    <a:lnTo>
                      <a:pt x="0" y="4"/>
                    </a:lnTo>
                    <a:lnTo>
                      <a:pt x="7" y="9"/>
                    </a:lnTo>
                    <a:lnTo>
                      <a:pt x="17" y="4"/>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60" name="Freeform 4271">
                <a:extLst>
                  <a:ext uri="{FF2B5EF4-FFF2-40B4-BE49-F238E27FC236}">
                    <a16:creationId xmlns:a16="http://schemas.microsoft.com/office/drawing/2014/main" id="{CDBD13E1-6D7A-4930-9B69-36EA143810CA}"/>
                  </a:ext>
                </a:extLst>
              </p:cNvPr>
              <p:cNvSpPr>
                <a:spLocks/>
              </p:cNvSpPr>
              <p:nvPr/>
            </p:nvSpPr>
            <p:spPr bwMode="auto">
              <a:xfrm>
                <a:off x="429" y="1480"/>
                <a:ext cx="9" cy="9"/>
              </a:xfrm>
              <a:custGeom>
                <a:avLst/>
                <a:gdLst>
                  <a:gd name="T0" fmla="*/ 4 w 4"/>
                  <a:gd name="T1" fmla="*/ 0 h 4"/>
                  <a:gd name="T2" fmla="*/ 4 w 4"/>
                  <a:gd name="T3" fmla="*/ 0 h 4"/>
                  <a:gd name="T4" fmla="*/ 0 w 4"/>
                  <a:gd name="T5" fmla="*/ 2 h 4"/>
                  <a:gd name="T6" fmla="*/ 4 w 4"/>
                  <a:gd name="T7" fmla="*/ 4 h 4"/>
                  <a:gd name="T8" fmla="*/ 4 w 4"/>
                  <a:gd name="T9" fmla="*/ 4 h 4"/>
                  <a:gd name="T10" fmla="*/ 4 w 4"/>
                  <a:gd name="T11" fmla="*/ 0 h 4"/>
                  <a:gd name="T12" fmla="*/ 4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0"/>
                    </a:moveTo>
                    <a:cubicBezTo>
                      <a:pt x="4" y="0"/>
                      <a:pt x="4" y="0"/>
                      <a:pt x="4" y="0"/>
                    </a:cubicBezTo>
                    <a:cubicBezTo>
                      <a:pt x="0" y="2"/>
                      <a:pt x="0" y="2"/>
                      <a:pt x="0" y="2"/>
                    </a:cubicBezTo>
                    <a:cubicBezTo>
                      <a:pt x="4" y="4"/>
                      <a:pt x="4" y="4"/>
                      <a:pt x="4" y="4"/>
                    </a:cubicBezTo>
                    <a:cubicBezTo>
                      <a:pt x="4" y="4"/>
                      <a:pt x="4" y="4"/>
                      <a:pt x="4" y="4"/>
                    </a:cubicBezTo>
                    <a:cubicBezTo>
                      <a:pt x="4" y="3"/>
                      <a:pt x="4" y="2"/>
                      <a:pt x="4" y="0"/>
                    </a:cubicBezTo>
                    <a:cubicBezTo>
                      <a:pt x="4" y="0"/>
                      <a:pt x="4" y="0"/>
                      <a:pt x="4"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61" name="Freeform 4272">
                <a:extLst>
                  <a:ext uri="{FF2B5EF4-FFF2-40B4-BE49-F238E27FC236}">
                    <a16:creationId xmlns:a16="http://schemas.microsoft.com/office/drawing/2014/main" id="{76F60F36-EE3C-4F2E-AC50-E632FDF8E15B}"/>
                  </a:ext>
                </a:extLst>
              </p:cNvPr>
              <p:cNvSpPr>
                <a:spLocks/>
              </p:cNvSpPr>
              <p:nvPr/>
            </p:nvSpPr>
            <p:spPr bwMode="auto">
              <a:xfrm>
                <a:off x="328" y="1587"/>
                <a:ext cx="8" cy="4"/>
              </a:xfrm>
              <a:custGeom>
                <a:avLst/>
                <a:gdLst>
                  <a:gd name="T0" fmla="*/ 0 w 3"/>
                  <a:gd name="T1" fmla="*/ 0 h 2"/>
                  <a:gd name="T2" fmla="*/ 0 w 3"/>
                  <a:gd name="T3" fmla="*/ 2 h 2"/>
                  <a:gd name="T4" fmla="*/ 3 w 3"/>
                  <a:gd name="T5" fmla="*/ 1 h 2"/>
                  <a:gd name="T6" fmla="*/ 0 w 3"/>
                  <a:gd name="T7" fmla="*/ 0 h 2"/>
                </a:gdLst>
                <a:ahLst/>
                <a:cxnLst>
                  <a:cxn ang="0">
                    <a:pos x="T0" y="T1"/>
                  </a:cxn>
                  <a:cxn ang="0">
                    <a:pos x="T2" y="T3"/>
                  </a:cxn>
                  <a:cxn ang="0">
                    <a:pos x="T4" y="T5"/>
                  </a:cxn>
                  <a:cxn ang="0">
                    <a:pos x="T6" y="T7"/>
                  </a:cxn>
                </a:cxnLst>
                <a:rect l="0" t="0" r="r" b="b"/>
                <a:pathLst>
                  <a:path w="3" h="2">
                    <a:moveTo>
                      <a:pt x="0" y="0"/>
                    </a:moveTo>
                    <a:cubicBezTo>
                      <a:pt x="0" y="1"/>
                      <a:pt x="0" y="1"/>
                      <a:pt x="0" y="2"/>
                    </a:cubicBezTo>
                    <a:cubicBezTo>
                      <a:pt x="3" y="1"/>
                      <a:pt x="3" y="1"/>
                      <a:pt x="3" y="1"/>
                    </a:cubicBezTo>
                    <a:cubicBezTo>
                      <a:pt x="0" y="0"/>
                      <a:pt x="0" y="0"/>
                      <a:pt x="0"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62" name="Freeform 4273">
                <a:extLst>
                  <a:ext uri="{FF2B5EF4-FFF2-40B4-BE49-F238E27FC236}">
                    <a16:creationId xmlns:a16="http://schemas.microsoft.com/office/drawing/2014/main" id="{091AE15E-22EE-4BDE-A689-6D4641F2B8A0}"/>
                  </a:ext>
                </a:extLst>
              </p:cNvPr>
              <p:cNvSpPr>
                <a:spLocks/>
              </p:cNvSpPr>
              <p:nvPr/>
            </p:nvSpPr>
            <p:spPr bwMode="auto">
              <a:xfrm>
                <a:off x="336" y="1558"/>
                <a:ext cx="50" cy="26"/>
              </a:xfrm>
              <a:custGeom>
                <a:avLst/>
                <a:gdLst>
                  <a:gd name="T0" fmla="*/ 43 w 50"/>
                  <a:gd name="T1" fmla="*/ 0 h 26"/>
                  <a:gd name="T2" fmla="*/ 43 w 50"/>
                  <a:gd name="T3" fmla="*/ 0 h 26"/>
                  <a:gd name="T4" fmla="*/ 0 w 50"/>
                  <a:gd name="T5" fmla="*/ 22 h 26"/>
                  <a:gd name="T6" fmla="*/ 7 w 50"/>
                  <a:gd name="T7" fmla="*/ 26 h 26"/>
                  <a:gd name="T8" fmla="*/ 50 w 50"/>
                  <a:gd name="T9" fmla="*/ 5 h 26"/>
                  <a:gd name="T10" fmla="*/ 43 w 50"/>
                  <a:gd name="T11" fmla="*/ 0 h 26"/>
                </a:gdLst>
                <a:ahLst/>
                <a:cxnLst>
                  <a:cxn ang="0">
                    <a:pos x="T0" y="T1"/>
                  </a:cxn>
                  <a:cxn ang="0">
                    <a:pos x="T2" y="T3"/>
                  </a:cxn>
                  <a:cxn ang="0">
                    <a:pos x="T4" y="T5"/>
                  </a:cxn>
                  <a:cxn ang="0">
                    <a:pos x="T6" y="T7"/>
                  </a:cxn>
                  <a:cxn ang="0">
                    <a:pos x="T8" y="T9"/>
                  </a:cxn>
                  <a:cxn ang="0">
                    <a:pos x="T10" y="T11"/>
                  </a:cxn>
                </a:cxnLst>
                <a:rect l="0" t="0" r="r" b="b"/>
                <a:pathLst>
                  <a:path w="50" h="26">
                    <a:moveTo>
                      <a:pt x="43" y="0"/>
                    </a:moveTo>
                    <a:lnTo>
                      <a:pt x="43" y="0"/>
                    </a:lnTo>
                    <a:lnTo>
                      <a:pt x="0" y="22"/>
                    </a:lnTo>
                    <a:lnTo>
                      <a:pt x="7" y="26"/>
                    </a:lnTo>
                    <a:lnTo>
                      <a:pt x="50" y="5"/>
                    </a:lnTo>
                    <a:lnTo>
                      <a:pt x="43"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63" name="Freeform 4274">
                <a:extLst>
                  <a:ext uri="{FF2B5EF4-FFF2-40B4-BE49-F238E27FC236}">
                    <a16:creationId xmlns:a16="http://schemas.microsoft.com/office/drawing/2014/main" id="{55DB9378-A3A8-430B-ACC8-B9F1E15BDB65}"/>
                  </a:ext>
                </a:extLst>
              </p:cNvPr>
              <p:cNvSpPr>
                <a:spLocks/>
              </p:cNvSpPr>
              <p:nvPr/>
            </p:nvSpPr>
            <p:spPr bwMode="auto">
              <a:xfrm>
                <a:off x="336" y="1558"/>
                <a:ext cx="50" cy="26"/>
              </a:xfrm>
              <a:custGeom>
                <a:avLst/>
                <a:gdLst>
                  <a:gd name="T0" fmla="*/ 43 w 50"/>
                  <a:gd name="T1" fmla="*/ 0 h 26"/>
                  <a:gd name="T2" fmla="*/ 43 w 50"/>
                  <a:gd name="T3" fmla="*/ 0 h 26"/>
                  <a:gd name="T4" fmla="*/ 0 w 50"/>
                  <a:gd name="T5" fmla="*/ 22 h 26"/>
                  <a:gd name="T6" fmla="*/ 7 w 50"/>
                  <a:gd name="T7" fmla="*/ 26 h 26"/>
                  <a:gd name="T8" fmla="*/ 50 w 50"/>
                  <a:gd name="T9" fmla="*/ 5 h 26"/>
                  <a:gd name="T10" fmla="*/ 43 w 50"/>
                  <a:gd name="T11" fmla="*/ 0 h 26"/>
                </a:gdLst>
                <a:ahLst/>
                <a:cxnLst>
                  <a:cxn ang="0">
                    <a:pos x="T0" y="T1"/>
                  </a:cxn>
                  <a:cxn ang="0">
                    <a:pos x="T2" y="T3"/>
                  </a:cxn>
                  <a:cxn ang="0">
                    <a:pos x="T4" y="T5"/>
                  </a:cxn>
                  <a:cxn ang="0">
                    <a:pos x="T6" y="T7"/>
                  </a:cxn>
                  <a:cxn ang="0">
                    <a:pos x="T8" y="T9"/>
                  </a:cxn>
                  <a:cxn ang="0">
                    <a:pos x="T10" y="T11"/>
                  </a:cxn>
                </a:cxnLst>
                <a:rect l="0" t="0" r="r" b="b"/>
                <a:pathLst>
                  <a:path w="50" h="26">
                    <a:moveTo>
                      <a:pt x="43" y="0"/>
                    </a:moveTo>
                    <a:lnTo>
                      <a:pt x="43" y="0"/>
                    </a:lnTo>
                    <a:lnTo>
                      <a:pt x="0" y="22"/>
                    </a:lnTo>
                    <a:lnTo>
                      <a:pt x="7" y="26"/>
                    </a:lnTo>
                    <a:lnTo>
                      <a:pt x="50" y="5"/>
                    </a:lnTo>
                    <a:lnTo>
                      <a:pt x="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64" name="Freeform 4275">
                <a:extLst>
                  <a:ext uri="{FF2B5EF4-FFF2-40B4-BE49-F238E27FC236}">
                    <a16:creationId xmlns:a16="http://schemas.microsoft.com/office/drawing/2014/main" id="{9F10CE54-CBFF-4058-A9A0-103CBD735E89}"/>
                  </a:ext>
                </a:extLst>
              </p:cNvPr>
              <p:cNvSpPr>
                <a:spLocks/>
              </p:cNvSpPr>
              <p:nvPr/>
            </p:nvSpPr>
            <p:spPr bwMode="auto">
              <a:xfrm>
                <a:off x="386" y="1534"/>
                <a:ext cx="48" cy="24"/>
              </a:xfrm>
              <a:custGeom>
                <a:avLst/>
                <a:gdLst>
                  <a:gd name="T0" fmla="*/ 40 w 48"/>
                  <a:gd name="T1" fmla="*/ 0 h 24"/>
                  <a:gd name="T2" fmla="*/ 40 w 48"/>
                  <a:gd name="T3" fmla="*/ 0 h 24"/>
                  <a:gd name="T4" fmla="*/ 0 w 48"/>
                  <a:gd name="T5" fmla="*/ 19 h 24"/>
                  <a:gd name="T6" fmla="*/ 9 w 48"/>
                  <a:gd name="T7" fmla="*/ 24 h 24"/>
                  <a:gd name="T8" fmla="*/ 48 w 48"/>
                  <a:gd name="T9" fmla="*/ 5 h 24"/>
                  <a:gd name="T10" fmla="*/ 48 w 48"/>
                  <a:gd name="T11" fmla="*/ 5 h 24"/>
                  <a:gd name="T12" fmla="*/ 40 w 48"/>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48" h="24">
                    <a:moveTo>
                      <a:pt x="40" y="0"/>
                    </a:moveTo>
                    <a:lnTo>
                      <a:pt x="40" y="0"/>
                    </a:lnTo>
                    <a:lnTo>
                      <a:pt x="0" y="19"/>
                    </a:lnTo>
                    <a:lnTo>
                      <a:pt x="9" y="24"/>
                    </a:lnTo>
                    <a:lnTo>
                      <a:pt x="48" y="5"/>
                    </a:lnTo>
                    <a:lnTo>
                      <a:pt x="48" y="5"/>
                    </a:lnTo>
                    <a:lnTo>
                      <a:pt x="40"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65" name="Freeform 4276">
                <a:extLst>
                  <a:ext uri="{FF2B5EF4-FFF2-40B4-BE49-F238E27FC236}">
                    <a16:creationId xmlns:a16="http://schemas.microsoft.com/office/drawing/2014/main" id="{805C0B45-DC1E-42DB-8123-8E4CDA573A51}"/>
                  </a:ext>
                </a:extLst>
              </p:cNvPr>
              <p:cNvSpPr>
                <a:spLocks/>
              </p:cNvSpPr>
              <p:nvPr/>
            </p:nvSpPr>
            <p:spPr bwMode="auto">
              <a:xfrm>
                <a:off x="386" y="1534"/>
                <a:ext cx="48" cy="24"/>
              </a:xfrm>
              <a:custGeom>
                <a:avLst/>
                <a:gdLst>
                  <a:gd name="T0" fmla="*/ 40 w 48"/>
                  <a:gd name="T1" fmla="*/ 0 h 24"/>
                  <a:gd name="T2" fmla="*/ 40 w 48"/>
                  <a:gd name="T3" fmla="*/ 0 h 24"/>
                  <a:gd name="T4" fmla="*/ 0 w 48"/>
                  <a:gd name="T5" fmla="*/ 19 h 24"/>
                  <a:gd name="T6" fmla="*/ 9 w 48"/>
                  <a:gd name="T7" fmla="*/ 24 h 24"/>
                  <a:gd name="T8" fmla="*/ 48 w 48"/>
                  <a:gd name="T9" fmla="*/ 5 h 24"/>
                  <a:gd name="T10" fmla="*/ 48 w 48"/>
                  <a:gd name="T11" fmla="*/ 5 h 24"/>
                  <a:gd name="T12" fmla="*/ 40 w 48"/>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48" h="24">
                    <a:moveTo>
                      <a:pt x="40" y="0"/>
                    </a:moveTo>
                    <a:lnTo>
                      <a:pt x="40" y="0"/>
                    </a:lnTo>
                    <a:lnTo>
                      <a:pt x="0" y="19"/>
                    </a:lnTo>
                    <a:lnTo>
                      <a:pt x="9" y="24"/>
                    </a:lnTo>
                    <a:lnTo>
                      <a:pt x="48" y="5"/>
                    </a:lnTo>
                    <a:lnTo>
                      <a:pt x="48" y="5"/>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66" name="Rectangle 4277">
                <a:extLst>
                  <a:ext uri="{FF2B5EF4-FFF2-40B4-BE49-F238E27FC236}">
                    <a16:creationId xmlns:a16="http://schemas.microsoft.com/office/drawing/2014/main" id="{9A48DA9C-FB5C-4F24-853B-DCC47A1AD851}"/>
                  </a:ext>
                </a:extLst>
              </p:cNvPr>
              <p:cNvSpPr>
                <a:spLocks noChangeArrowheads="1"/>
              </p:cNvSpPr>
              <p:nvPr/>
            </p:nvSpPr>
            <p:spPr bwMode="auto">
              <a:xfrm>
                <a:off x="434" y="1530"/>
                <a:ext cx="2" cy="1"/>
              </a:xfrm>
              <a:prstGeom prst="rect">
                <a:avLst/>
              </a:prstGeom>
              <a:solidFill>
                <a:srgbClr val="FFD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67" name="Freeform 4278">
                <a:extLst>
                  <a:ext uri="{FF2B5EF4-FFF2-40B4-BE49-F238E27FC236}">
                    <a16:creationId xmlns:a16="http://schemas.microsoft.com/office/drawing/2014/main" id="{D471C01B-0A8F-49E1-9B63-487C0A62B100}"/>
                  </a:ext>
                </a:extLst>
              </p:cNvPr>
              <p:cNvSpPr>
                <a:spLocks/>
              </p:cNvSpPr>
              <p:nvPr/>
            </p:nvSpPr>
            <p:spPr bwMode="auto">
              <a:xfrm>
                <a:off x="434" y="1530"/>
                <a:ext cx="2" cy="0"/>
              </a:xfrm>
              <a:custGeom>
                <a:avLst/>
                <a:gdLst>
                  <a:gd name="T0" fmla="*/ 2 w 2"/>
                  <a:gd name="T1" fmla="*/ 0 w 2"/>
                  <a:gd name="T2" fmla="*/ 0 w 2"/>
                  <a:gd name="T3" fmla="*/ 2 w 2"/>
                </a:gdLst>
                <a:ahLst/>
                <a:cxnLst>
                  <a:cxn ang="0">
                    <a:pos x="T0" y="0"/>
                  </a:cxn>
                  <a:cxn ang="0">
                    <a:pos x="T1" y="0"/>
                  </a:cxn>
                  <a:cxn ang="0">
                    <a:pos x="T2" y="0"/>
                  </a:cxn>
                  <a:cxn ang="0">
                    <a:pos x="T3" y="0"/>
                  </a:cxn>
                </a:cxnLst>
                <a:rect l="0" t="0" r="r" b="b"/>
                <a:pathLst>
                  <a:path w="2">
                    <a:moveTo>
                      <a:pt x="2" y="0"/>
                    </a:moveTo>
                    <a:lnTo>
                      <a:pt x="0" y="0"/>
                    </a:ln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68" name="Freeform 4279">
                <a:extLst>
                  <a:ext uri="{FF2B5EF4-FFF2-40B4-BE49-F238E27FC236}">
                    <a16:creationId xmlns:a16="http://schemas.microsoft.com/office/drawing/2014/main" id="{7D12E9F9-FD12-42D1-BA2A-BFEE05CA9B7B}"/>
                  </a:ext>
                </a:extLst>
              </p:cNvPr>
              <p:cNvSpPr>
                <a:spLocks/>
              </p:cNvSpPr>
              <p:nvPr/>
            </p:nvSpPr>
            <p:spPr bwMode="auto">
              <a:xfrm>
                <a:off x="426" y="1530"/>
                <a:ext cx="8" cy="9"/>
              </a:xfrm>
              <a:custGeom>
                <a:avLst/>
                <a:gdLst>
                  <a:gd name="T0" fmla="*/ 8 w 8"/>
                  <a:gd name="T1" fmla="*/ 0 h 9"/>
                  <a:gd name="T2" fmla="*/ 8 w 8"/>
                  <a:gd name="T3" fmla="*/ 0 h 9"/>
                  <a:gd name="T4" fmla="*/ 0 w 8"/>
                  <a:gd name="T5" fmla="*/ 4 h 9"/>
                  <a:gd name="T6" fmla="*/ 8 w 8"/>
                  <a:gd name="T7" fmla="*/ 9 h 9"/>
                  <a:gd name="T8" fmla="*/ 8 w 8"/>
                  <a:gd name="T9" fmla="*/ 2 h 9"/>
                  <a:gd name="T10" fmla="*/ 8 w 8"/>
                  <a:gd name="T11" fmla="*/ 0 h 9"/>
                  <a:gd name="T12" fmla="*/ 8 w 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8" y="0"/>
                    </a:moveTo>
                    <a:lnTo>
                      <a:pt x="8" y="0"/>
                    </a:lnTo>
                    <a:lnTo>
                      <a:pt x="0" y="4"/>
                    </a:lnTo>
                    <a:lnTo>
                      <a:pt x="8" y="9"/>
                    </a:lnTo>
                    <a:lnTo>
                      <a:pt x="8" y="2"/>
                    </a:lnTo>
                    <a:lnTo>
                      <a:pt x="8" y="0"/>
                    </a:lnTo>
                    <a:lnTo>
                      <a:pt x="8"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69" name="Freeform 4280">
                <a:extLst>
                  <a:ext uri="{FF2B5EF4-FFF2-40B4-BE49-F238E27FC236}">
                    <a16:creationId xmlns:a16="http://schemas.microsoft.com/office/drawing/2014/main" id="{B0820BB7-E8EB-448A-B6B7-4B1F3B437579}"/>
                  </a:ext>
                </a:extLst>
              </p:cNvPr>
              <p:cNvSpPr>
                <a:spLocks/>
              </p:cNvSpPr>
              <p:nvPr/>
            </p:nvSpPr>
            <p:spPr bwMode="auto">
              <a:xfrm>
                <a:off x="426" y="1530"/>
                <a:ext cx="8" cy="9"/>
              </a:xfrm>
              <a:custGeom>
                <a:avLst/>
                <a:gdLst>
                  <a:gd name="T0" fmla="*/ 8 w 8"/>
                  <a:gd name="T1" fmla="*/ 0 h 9"/>
                  <a:gd name="T2" fmla="*/ 8 w 8"/>
                  <a:gd name="T3" fmla="*/ 0 h 9"/>
                  <a:gd name="T4" fmla="*/ 0 w 8"/>
                  <a:gd name="T5" fmla="*/ 4 h 9"/>
                  <a:gd name="T6" fmla="*/ 8 w 8"/>
                  <a:gd name="T7" fmla="*/ 9 h 9"/>
                  <a:gd name="T8" fmla="*/ 8 w 8"/>
                  <a:gd name="T9" fmla="*/ 2 h 9"/>
                  <a:gd name="T10" fmla="*/ 8 w 8"/>
                  <a:gd name="T11" fmla="*/ 0 h 9"/>
                  <a:gd name="T12" fmla="*/ 8 w 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8" y="0"/>
                    </a:moveTo>
                    <a:lnTo>
                      <a:pt x="8" y="0"/>
                    </a:lnTo>
                    <a:lnTo>
                      <a:pt x="0" y="4"/>
                    </a:lnTo>
                    <a:lnTo>
                      <a:pt x="8" y="9"/>
                    </a:lnTo>
                    <a:lnTo>
                      <a:pt x="8" y="2"/>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70" name="Freeform 4281">
                <a:extLst>
                  <a:ext uri="{FF2B5EF4-FFF2-40B4-BE49-F238E27FC236}">
                    <a16:creationId xmlns:a16="http://schemas.microsoft.com/office/drawing/2014/main" id="{75400CB9-7869-4AD2-83AF-44BE5AB64174}"/>
                  </a:ext>
                </a:extLst>
              </p:cNvPr>
              <p:cNvSpPr>
                <a:spLocks/>
              </p:cNvSpPr>
              <p:nvPr/>
            </p:nvSpPr>
            <p:spPr bwMode="auto">
              <a:xfrm>
                <a:off x="379" y="1553"/>
                <a:ext cx="16" cy="10"/>
              </a:xfrm>
              <a:custGeom>
                <a:avLst/>
                <a:gdLst>
                  <a:gd name="T0" fmla="*/ 7 w 16"/>
                  <a:gd name="T1" fmla="*/ 0 h 10"/>
                  <a:gd name="T2" fmla="*/ 7 w 16"/>
                  <a:gd name="T3" fmla="*/ 0 h 10"/>
                  <a:gd name="T4" fmla="*/ 0 w 16"/>
                  <a:gd name="T5" fmla="*/ 5 h 10"/>
                  <a:gd name="T6" fmla="*/ 7 w 16"/>
                  <a:gd name="T7" fmla="*/ 10 h 10"/>
                  <a:gd name="T8" fmla="*/ 16 w 16"/>
                  <a:gd name="T9" fmla="*/ 5 h 10"/>
                  <a:gd name="T10" fmla="*/ 7 w 16"/>
                  <a:gd name="T11" fmla="*/ 0 h 10"/>
                </a:gdLst>
                <a:ahLst/>
                <a:cxnLst>
                  <a:cxn ang="0">
                    <a:pos x="T0" y="T1"/>
                  </a:cxn>
                  <a:cxn ang="0">
                    <a:pos x="T2" y="T3"/>
                  </a:cxn>
                  <a:cxn ang="0">
                    <a:pos x="T4" y="T5"/>
                  </a:cxn>
                  <a:cxn ang="0">
                    <a:pos x="T6" y="T7"/>
                  </a:cxn>
                  <a:cxn ang="0">
                    <a:pos x="T8" y="T9"/>
                  </a:cxn>
                  <a:cxn ang="0">
                    <a:pos x="T10" y="T11"/>
                  </a:cxn>
                </a:cxnLst>
                <a:rect l="0" t="0" r="r" b="b"/>
                <a:pathLst>
                  <a:path w="16" h="10">
                    <a:moveTo>
                      <a:pt x="7" y="0"/>
                    </a:moveTo>
                    <a:lnTo>
                      <a:pt x="7" y="0"/>
                    </a:lnTo>
                    <a:lnTo>
                      <a:pt x="0" y="5"/>
                    </a:lnTo>
                    <a:lnTo>
                      <a:pt x="7" y="10"/>
                    </a:lnTo>
                    <a:lnTo>
                      <a:pt x="16" y="5"/>
                    </a:lnTo>
                    <a:lnTo>
                      <a:pt x="7"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71" name="Freeform 4282">
                <a:extLst>
                  <a:ext uri="{FF2B5EF4-FFF2-40B4-BE49-F238E27FC236}">
                    <a16:creationId xmlns:a16="http://schemas.microsoft.com/office/drawing/2014/main" id="{3BBD2D44-19B1-46C8-83C4-718C0BCEC2AB}"/>
                  </a:ext>
                </a:extLst>
              </p:cNvPr>
              <p:cNvSpPr>
                <a:spLocks/>
              </p:cNvSpPr>
              <p:nvPr/>
            </p:nvSpPr>
            <p:spPr bwMode="auto">
              <a:xfrm>
                <a:off x="379" y="1553"/>
                <a:ext cx="16" cy="10"/>
              </a:xfrm>
              <a:custGeom>
                <a:avLst/>
                <a:gdLst>
                  <a:gd name="T0" fmla="*/ 7 w 16"/>
                  <a:gd name="T1" fmla="*/ 0 h 10"/>
                  <a:gd name="T2" fmla="*/ 7 w 16"/>
                  <a:gd name="T3" fmla="*/ 0 h 10"/>
                  <a:gd name="T4" fmla="*/ 0 w 16"/>
                  <a:gd name="T5" fmla="*/ 5 h 10"/>
                  <a:gd name="T6" fmla="*/ 7 w 16"/>
                  <a:gd name="T7" fmla="*/ 10 h 10"/>
                  <a:gd name="T8" fmla="*/ 16 w 16"/>
                  <a:gd name="T9" fmla="*/ 5 h 10"/>
                  <a:gd name="T10" fmla="*/ 7 w 16"/>
                  <a:gd name="T11" fmla="*/ 0 h 10"/>
                </a:gdLst>
                <a:ahLst/>
                <a:cxnLst>
                  <a:cxn ang="0">
                    <a:pos x="T0" y="T1"/>
                  </a:cxn>
                  <a:cxn ang="0">
                    <a:pos x="T2" y="T3"/>
                  </a:cxn>
                  <a:cxn ang="0">
                    <a:pos x="T4" y="T5"/>
                  </a:cxn>
                  <a:cxn ang="0">
                    <a:pos x="T6" y="T7"/>
                  </a:cxn>
                  <a:cxn ang="0">
                    <a:pos x="T8" y="T9"/>
                  </a:cxn>
                  <a:cxn ang="0">
                    <a:pos x="T10" y="T11"/>
                  </a:cxn>
                </a:cxnLst>
                <a:rect l="0" t="0" r="r" b="b"/>
                <a:pathLst>
                  <a:path w="16" h="10">
                    <a:moveTo>
                      <a:pt x="7" y="0"/>
                    </a:moveTo>
                    <a:lnTo>
                      <a:pt x="7" y="0"/>
                    </a:lnTo>
                    <a:lnTo>
                      <a:pt x="0" y="5"/>
                    </a:lnTo>
                    <a:lnTo>
                      <a:pt x="7" y="10"/>
                    </a:lnTo>
                    <a:lnTo>
                      <a:pt x="16" y="5"/>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72" name="Freeform 4283">
                <a:extLst>
                  <a:ext uri="{FF2B5EF4-FFF2-40B4-BE49-F238E27FC236}">
                    <a16:creationId xmlns:a16="http://schemas.microsoft.com/office/drawing/2014/main" id="{ED6BC7D1-62AD-4E70-926F-1330F1D25720}"/>
                  </a:ext>
                </a:extLst>
              </p:cNvPr>
              <p:cNvSpPr>
                <a:spLocks/>
              </p:cNvSpPr>
              <p:nvPr/>
            </p:nvSpPr>
            <p:spPr bwMode="auto">
              <a:xfrm>
                <a:off x="328" y="1580"/>
                <a:ext cx="15" cy="9"/>
              </a:xfrm>
              <a:custGeom>
                <a:avLst/>
                <a:gdLst>
                  <a:gd name="T0" fmla="*/ 3 w 6"/>
                  <a:gd name="T1" fmla="*/ 0 h 4"/>
                  <a:gd name="T2" fmla="*/ 3 w 6"/>
                  <a:gd name="T3" fmla="*/ 0 h 4"/>
                  <a:gd name="T4" fmla="*/ 0 w 6"/>
                  <a:gd name="T5" fmla="*/ 2 h 4"/>
                  <a:gd name="T6" fmla="*/ 0 w 6"/>
                  <a:gd name="T7" fmla="*/ 3 h 4"/>
                  <a:gd name="T8" fmla="*/ 3 w 6"/>
                  <a:gd name="T9" fmla="*/ 4 h 4"/>
                  <a:gd name="T10" fmla="*/ 6 w 6"/>
                  <a:gd name="T11" fmla="*/ 2 h 4"/>
                  <a:gd name="T12" fmla="*/ 3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3" y="0"/>
                    </a:moveTo>
                    <a:cubicBezTo>
                      <a:pt x="3" y="0"/>
                      <a:pt x="3" y="0"/>
                      <a:pt x="3" y="0"/>
                    </a:cubicBezTo>
                    <a:cubicBezTo>
                      <a:pt x="0" y="2"/>
                      <a:pt x="0" y="2"/>
                      <a:pt x="0" y="2"/>
                    </a:cubicBezTo>
                    <a:cubicBezTo>
                      <a:pt x="0" y="2"/>
                      <a:pt x="0" y="2"/>
                      <a:pt x="0" y="3"/>
                    </a:cubicBezTo>
                    <a:cubicBezTo>
                      <a:pt x="3" y="4"/>
                      <a:pt x="3" y="4"/>
                      <a:pt x="3" y="4"/>
                    </a:cubicBezTo>
                    <a:cubicBezTo>
                      <a:pt x="6" y="2"/>
                      <a:pt x="6" y="2"/>
                      <a:pt x="6" y="2"/>
                    </a:cubicBezTo>
                    <a:cubicBezTo>
                      <a:pt x="3" y="0"/>
                      <a:pt x="3" y="0"/>
                      <a:pt x="3"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73" name="Freeform 4284">
                <a:extLst>
                  <a:ext uri="{FF2B5EF4-FFF2-40B4-BE49-F238E27FC236}">
                    <a16:creationId xmlns:a16="http://schemas.microsoft.com/office/drawing/2014/main" id="{1567D962-9450-40BF-AF57-AA2583B551A3}"/>
                  </a:ext>
                </a:extLst>
              </p:cNvPr>
              <p:cNvSpPr>
                <a:spLocks/>
              </p:cNvSpPr>
              <p:nvPr/>
            </p:nvSpPr>
            <p:spPr bwMode="auto">
              <a:xfrm>
                <a:off x="340" y="1408"/>
                <a:ext cx="48" cy="26"/>
              </a:xfrm>
              <a:custGeom>
                <a:avLst/>
                <a:gdLst>
                  <a:gd name="T0" fmla="*/ 39 w 48"/>
                  <a:gd name="T1" fmla="*/ 0 h 26"/>
                  <a:gd name="T2" fmla="*/ 39 w 48"/>
                  <a:gd name="T3" fmla="*/ 0 h 26"/>
                  <a:gd name="T4" fmla="*/ 0 w 48"/>
                  <a:gd name="T5" fmla="*/ 22 h 26"/>
                  <a:gd name="T6" fmla="*/ 8 w 48"/>
                  <a:gd name="T7" fmla="*/ 26 h 26"/>
                  <a:gd name="T8" fmla="*/ 48 w 48"/>
                  <a:gd name="T9" fmla="*/ 5 h 26"/>
                  <a:gd name="T10" fmla="*/ 39 w 48"/>
                  <a:gd name="T11" fmla="*/ 0 h 26"/>
                </a:gdLst>
                <a:ahLst/>
                <a:cxnLst>
                  <a:cxn ang="0">
                    <a:pos x="T0" y="T1"/>
                  </a:cxn>
                  <a:cxn ang="0">
                    <a:pos x="T2" y="T3"/>
                  </a:cxn>
                  <a:cxn ang="0">
                    <a:pos x="T4" y="T5"/>
                  </a:cxn>
                  <a:cxn ang="0">
                    <a:pos x="T6" y="T7"/>
                  </a:cxn>
                  <a:cxn ang="0">
                    <a:pos x="T8" y="T9"/>
                  </a:cxn>
                  <a:cxn ang="0">
                    <a:pos x="T10" y="T11"/>
                  </a:cxn>
                </a:cxnLst>
                <a:rect l="0" t="0" r="r" b="b"/>
                <a:pathLst>
                  <a:path w="48" h="26">
                    <a:moveTo>
                      <a:pt x="39" y="0"/>
                    </a:moveTo>
                    <a:lnTo>
                      <a:pt x="39" y="0"/>
                    </a:lnTo>
                    <a:lnTo>
                      <a:pt x="0" y="22"/>
                    </a:lnTo>
                    <a:lnTo>
                      <a:pt x="8" y="26"/>
                    </a:lnTo>
                    <a:lnTo>
                      <a:pt x="48" y="5"/>
                    </a:lnTo>
                    <a:lnTo>
                      <a:pt x="39"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74" name="Freeform 4285">
                <a:extLst>
                  <a:ext uri="{FF2B5EF4-FFF2-40B4-BE49-F238E27FC236}">
                    <a16:creationId xmlns:a16="http://schemas.microsoft.com/office/drawing/2014/main" id="{0EFBCA93-DFFF-4416-AB15-009ACC21EB29}"/>
                  </a:ext>
                </a:extLst>
              </p:cNvPr>
              <p:cNvSpPr>
                <a:spLocks/>
              </p:cNvSpPr>
              <p:nvPr/>
            </p:nvSpPr>
            <p:spPr bwMode="auto">
              <a:xfrm>
                <a:off x="340" y="1408"/>
                <a:ext cx="48" cy="26"/>
              </a:xfrm>
              <a:custGeom>
                <a:avLst/>
                <a:gdLst>
                  <a:gd name="T0" fmla="*/ 39 w 48"/>
                  <a:gd name="T1" fmla="*/ 0 h 26"/>
                  <a:gd name="T2" fmla="*/ 39 w 48"/>
                  <a:gd name="T3" fmla="*/ 0 h 26"/>
                  <a:gd name="T4" fmla="*/ 0 w 48"/>
                  <a:gd name="T5" fmla="*/ 22 h 26"/>
                  <a:gd name="T6" fmla="*/ 8 w 48"/>
                  <a:gd name="T7" fmla="*/ 26 h 26"/>
                  <a:gd name="T8" fmla="*/ 48 w 48"/>
                  <a:gd name="T9" fmla="*/ 5 h 26"/>
                  <a:gd name="T10" fmla="*/ 39 w 48"/>
                  <a:gd name="T11" fmla="*/ 0 h 26"/>
                </a:gdLst>
                <a:ahLst/>
                <a:cxnLst>
                  <a:cxn ang="0">
                    <a:pos x="T0" y="T1"/>
                  </a:cxn>
                  <a:cxn ang="0">
                    <a:pos x="T2" y="T3"/>
                  </a:cxn>
                  <a:cxn ang="0">
                    <a:pos x="T4" y="T5"/>
                  </a:cxn>
                  <a:cxn ang="0">
                    <a:pos x="T6" y="T7"/>
                  </a:cxn>
                  <a:cxn ang="0">
                    <a:pos x="T8" y="T9"/>
                  </a:cxn>
                  <a:cxn ang="0">
                    <a:pos x="T10" y="T11"/>
                  </a:cxn>
                </a:cxnLst>
                <a:rect l="0" t="0" r="r" b="b"/>
                <a:pathLst>
                  <a:path w="48" h="26">
                    <a:moveTo>
                      <a:pt x="39" y="0"/>
                    </a:moveTo>
                    <a:lnTo>
                      <a:pt x="39" y="0"/>
                    </a:lnTo>
                    <a:lnTo>
                      <a:pt x="0" y="22"/>
                    </a:lnTo>
                    <a:lnTo>
                      <a:pt x="8" y="26"/>
                    </a:lnTo>
                    <a:lnTo>
                      <a:pt x="48" y="5"/>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75" name="Freeform 4286">
                <a:extLst>
                  <a:ext uri="{FF2B5EF4-FFF2-40B4-BE49-F238E27FC236}">
                    <a16:creationId xmlns:a16="http://schemas.microsoft.com/office/drawing/2014/main" id="{5E9074E1-973C-4944-ACBF-85A160CFFB00}"/>
                  </a:ext>
                </a:extLst>
              </p:cNvPr>
              <p:cNvSpPr>
                <a:spLocks/>
              </p:cNvSpPr>
              <p:nvPr/>
            </p:nvSpPr>
            <p:spPr bwMode="auto">
              <a:xfrm>
                <a:off x="317" y="1434"/>
                <a:ext cx="23" cy="15"/>
              </a:xfrm>
              <a:custGeom>
                <a:avLst/>
                <a:gdLst>
                  <a:gd name="T0" fmla="*/ 6 w 10"/>
                  <a:gd name="T1" fmla="*/ 0 h 6"/>
                  <a:gd name="T2" fmla="*/ 6 w 10"/>
                  <a:gd name="T3" fmla="*/ 0 h 6"/>
                  <a:gd name="T4" fmla="*/ 0 w 10"/>
                  <a:gd name="T5" fmla="*/ 3 h 6"/>
                  <a:gd name="T6" fmla="*/ 0 w 10"/>
                  <a:gd name="T7" fmla="*/ 4 h 6"/>
                  <a:gd name="T8" fmla="*/ 0 w 10"/>
                  <a:gd name="T9" fmla="*/ 6 h 6"/>
                  <a:gd name="T10" fmla="*/ 10 w 10"/>
                  <a:gd name="T11" fmla="*/ 1 h 6"/>
                  <a:gd name="T12" fmla="*/ 6 w 10"/>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6" y="0"/>
                    </a:moveTo>
                    <a:cubicBezTo>
                      <a:pt x="6" y="0"/>
                      <a:pt x="6" y="0"/>
                      <a:pt x="6" y="0"/>
                    </a:cubicBezTo>
                    <a:cubicBezTo>
                      <a:pt x="0" y="3"/>
                      <a:pt x="0" y="3"/>
                      <a:pt x="0" y="3"/>
                    </a:cubicBezTo>
                    <a:cubicBezTo>
                      <a:pt x="0" y="3"/>
                      <a:pt x="0" y="3"/>
                      <a:pt x="0" y="4"/>
                    </a:cubicBezTo>
                    <a:cubicBezTo>
                      <a:pt x="0" y="4"/>
                      <a:pt x="0" y="5"/>
                      <a:pt x="0" y="6"/>
                    </a:cubicBezTo>
                    <a:cubicBezTo>
                      <a:pt x="10" y="1"/>
                      <a:pt x="10" y="1"/>
                      <a:pt x="10" y="1"/>
                    </a:cubicBezTo>
                    <a:cubicBezTo>
                      <a:pt x="6" y="0"/>
                      <a:pt x="6" y="0"/>
                      <a:pt x="6"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76" name="Freeform 4287">
                <a:extLst>
                  <a:ext uri="{FF2B5EF4-FFF2-40B4-BE49-F238E27FC236}">
                    <a16:creationId xmlns:a16="http://schemas.microsoft.com/office/drawing/2014/main" id="{046D7D0E-7526-4A23-961F-324B4ACF146F}"/>
                  </a:ext>
                </a:extLst>
              </p:cNvPr>
              <p:cNvSpPr>
                <a:spLocks/>
              </p:cNvSpPr>
              <p:nvPr/>
            </p:nvSpPr>
            <p:spPr bwMode="auto">
              <a:xfrm>
                <a:off x="388" y="1377"/>
                <a:ext cx="60" cy="34"/>
              </a:xfrm>
              <a:custGeom>
                <a:avLst/>
                <a:gdLst>
                  <a:gd name="T0" fmla="*/ 22 w 25"/>
                  <a:gd name="T1" fmla="*/ 0 h 14"/>
                  <a:gd name="T2" fmla="*/ 22 w 25"/>
                  <a:gd name="T3" fmla="*/ 0 h 14"/>
                  <a:gd name="T4" fmla="*/ 0 w 25"/>
                  <a:gd name="T5" fmla="*/ 12 h 14"/>
                  <a:gd name="T6" fmla="*/ 3 w 25"/>
                  <a:gd name="T7" fmla="*/ 14 h 14"/>
                  <a:gd name="T8" fmla="*/ 25 w 25"/>
                  <a:gd name="T9" fmla="*/ 2 h 14"/>
                  <a:gd name="T10" fmla="*/ 25 w 25"/>
                  <a:gd name="T11" fmla="*/ 2 h 14"/>
                  <a:gd name="T12" fmla="*/ 22 w 25"/>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5" h="14">
                    <a:moveTo>
                      <a:pt x="22" y="0"/>
                    </a:moveTo>
                    <a:cubicBezTo>
                      <a:pt x="22" y="0"/>
                      <a:pt x="22" y="0"/>
                      <a:pt x="22" y="0"/>
                    </a:cubicBezTo>
                    <a:cubicBezTo>
                      <a:pt x="0" y="12"/>
                      <a:pt x="0" y="12"/>
                      <a:pt x="0" y="12"/>
                    </a:cubicBezTo>
                    <a:cubicBezTo>
                      <a:pt x="3" y="14"/>
                      <a:pt x="3" y="14"/>
                      <a:pt x="3" y="14"/>
                    </a:cubicBezTo>
                    <a:cubicBezTo>
                      <a:pt x="25" y="2"/>
                      <a:pt x="25" y="2"/>
                      <a:pt x="25" y="2"/>
                    </a:cubicBezTo>
                    <a:cubicBezTo>
                      <a:pt x="25" y="2"/>
                      <a:pt x="25" y="2"/>
                      <a:pt x="25" y="2"/>
                    </a:cubicBezTo>
                    <a:cubicBezTo>
                      <a:pt x="22" y="0"/>
                      <a:pt x="22" y="0"/>
                      <a:pt x="22"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77" name="Freeform 4288">
                <a:extLst>
                  <a:ext uri="{FF2B5EF4-FFF2-40B4-BE49-F238E27FC236}">
                    <a16:creationId xmlns:a16="http://schemas.microsoft.com/office/drawing/2014/main" id="{55E68FFE-1CC7-4E54-B2C3-2BF19FE16E53}"/>
                  </a:ext>
                </a:extLst>
              </p:cNvPr>
              <p:cNvSpPr>
                <a:spLocks/>
              </p:cNvSpPr>
              <p:nvPr/>
            </p:nvSpPr>
            <p:spPr bwMode="auto">
              <a:xfrm>
                <a:off x="448" y="1375"/>
                <a:ext cx="2"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1" y="0"/>
                      <a:pt x="1" y="0"/>
                      <a:pt x="1" y="0"/>
                    </a:cubicBezTo>
                    <a:cubicBezTo>
                      <a:pt x="1" y="0"/>
                      <a:pt x="1" y="0"/>
                      <a:pt x="1"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78" name="Freeform 4289">
                <a:extLst>
                  <a:ext uri="{FF2B5EF4-FFF2-40B4-BE49-F238E27FC236}">
                    <a16:creationId xmlns:a16="http://schemas.microsoft.com/office/drawing/2014/main" id="{41FE082C-A712-4AA5-998D-F03A39AF42BF}"/>
                  </a:ext>
                </a:extLst>
              </p:cNvPr>
              <p:cNvSpPr>
                <a:spLocks/>
              </p:cNvSpPr>
              <p:nvPr/>
            </p:nvSpPr>
            <p:spPr bwMode="auto">
              <a:xfrm>
                <a:off x="379" y="1406"/>
                <a:ext cx="16" cy="7"/>
              </a:xfrm>
              <a:custGeom>
                <a:avLst/>
                <a:gdLst>
                  <a:gd name="T0" fmla="*/ 9 w 16"/>
                  <a:gd name="T1" fmla="*/ 0 h 7"/>
                  <a:gd name="T2" fmla="*/ 9 w 16"/>
                  <a:gd name="T3" fmla="*/ 0 h 7"/>
                  <a:gd name="T4" fmla="*/ 0 w 16"/>
                  <a:gd name="T5" fmla="*/ 2 h 7"/>
                  <a:gd name="T6" fmla="*/ 9 w 16"/>
                  <a:gd name="T7" fmla="*/ 7 h 7"/>
                  <a:gd name="T8" fmla="*/ 16 w 16"/>
                  <a:gd name="T9" fmla="*/ 5 h 7"/>
                  <a:gd name="T10" fmla="*/ 9 w 16"/>
                  <a:gd name="T11" fmla="*/ 0 h 7"/>
                </a:gdLst>
                <a:ahLst/>
                <a:cxnLst>
                  <a:cxn ang="0">
                    <a:pos x="T0" y="T1"/>
                  </a:cxn>
                  <a:cxn ang="0">
                    <a:pos x="T2" y="T3"/>
                  </a:cxn>
                  <a:cxn ang="0">
                    <a:pos x="T4" y="T5"/>
                  </a:cxn>
                  <a:cxn ang="0">
                    <a:pos x="T6" y="T7"/>
                  </a:cxn>
                  <a:cxn ang="0">
                    <a:pos x="T8" y="T9"/>
                  </a:cxn>
                  <a:cxn ang="0">
                    <a:pos x="T10" y="T11"/>
                  </a:cxn>
                </a:cxnLst>
                <a:rect l="0" t="0" r="r" b="b"/>
                <a:pathLst>
                  <a:path w="16" h="7">
                    <a:moveTo>
                      <a:pt x="9" y="0"/>
                    </a:moveTo>
                    <a:lnTo>
                      <a:pt x="9" y="0"/>
                    </a:lnTo>
                    <a:lnTo>
                      <a:pt x="0" y="2"/>
                    </a:lnTo>
                    <a:lnTo>
                      <a:pt x="9" y="7"/>
                    </a:lnTo>
                    <a:lnTo>
                      <a:pt x="16" y="5"/>
                    </a:lnTo>
                    <a:lnTo>
                      <a:pt x="9"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79" name="Freeform 4290">
                <a:extLst>
                  <a:ext uri="{FF2B5EF4-FFF2-40B4-BE49-F238E27FC236}">
                    <a16:creationId xmlns:a16="http://schemas.microsoft.com/office/drawing/2014/main" id="{2CA3A494-3D35-4E75-BE06-FA589EAFAF26}"/>
                  </a:ext>
                </a:extLst>
              </p:cNvPr>
              <p:cNvSpPr>
                <a:spLocks/>
              </p:cNvSpPr>
              <p:nvPr/>
            </p:nvSpPr>
            <p:spPr bwMode="auto">
              <a:xfrm>
                <a:off x="379" y="1406"/>
                <a:ext cx="16" cy="7"/>
              </a:xfrm>
              <a:custGeom>
                <a:avLst/>
                <a:gdLst>
                  <a:gd name="T0" fmla="*/ 9 w 16"/>
                  <a:gd name="T1" fmla="*/ 0 h 7"/>
                  <a:gd name="T2" fmla="*/ 9 w 16"/>
                  <a:gd name="T3" fmla="*/ 0 h 7"/>
                  <a:gd name="T4" fmla="*/ 0 w 16"/>
                  <a:gd name="T5" fmla="*/ 2 h 7"/>
                  <a:gd name="T6" fmla="*/ 9 w 16"/>
                  <a:gd name="T7" fmla="*/ 7 h 7"/>
                  <a:gd name="T8" fmla="*/ 16 w 16"/>
                  <a:gd name="T9" fmla="*/ 5 h 7"/>
                  <a:gd name="T10" fmla="*/ 9 w 16"/>
                  <a:gd name="T11" fmla="*/ 0 h 7"/>
                </a:gdLst>
                <a:ahLst/>
                <a:cxnLst>
                  <a:cxn ang="0">
                    <a:pos x="T0" y="T1"/>
                  </a:cxn>
                  <a:cxn ang="0">
                    <a:pos x="T2" y="T3"/>
                  </a:cxn>
                  <a:cxn ang="0">
                    <a:pos x="T4" y="T5"/>
                  </a:cxn>
                  <a:cxn ang="0">
                    <a:pos x="T6" y="T7"/>
                  </a:cxn>
                  <a:cxn ang="0">
                    <a:pos x="T8" y="T9"/>
                  </a:cxn>
                  <a:cxn ang="0">
                    <a:pos x="T10" y="T11"/>
                  </a:cxn>
                </a:cxnLst>
                <a:rect l="0" t="0" r="r" b="b"/>
                <a:pathLst>
                  <a:path w="16" h="7">
                    <a:moveTo>
                      <a:pt x="9" y="0"/>
                    </a:moveTo>
                    <a:lnTo>
                      <a:pt x="9" y="0"/>
                    </a:lnTo>
                    <a:lnTo>
                      <a:pt x="0" y="2"/>
                    </a:lnTo>
                    <a:lnTo>
                      <a:pt x="9" y="7"/>
                    </a:lnTo>
                    <a:lnTo>
                      <a:pt x="16" y="5"/>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80" name="Freeform 4291">
                <a:extLst>
                  <a:ext uri="{FF2B5EF4-FFF2-40B4-BE49-F238E27FC236}">
                    <a16:creationId xmlns:a16="http://schemas.microsoft.com/office/drawing/2014/main" id="{F512DEC3-17D2-4958-83B2-F9D2DB2CF25F}"/>
                  </a:ext>
                </a:extLst>
              </p:cNvPr>
              <p:cNvSpPr>
                <a:spLocks/>
              </p:cNvSpPr>
              <p:nvPr/>
            </p:nvSpPr>
            <p:spPr bwMode="auto">
              <a:xfrm>
                <a:off x="331" y="1430"/>
                <a:ext cx="17" cy="7"/>
              </a:xfrm>
              <a:custGeom>
                <a:avLst/>
                <a:gdLst>
                  <a:gd name="T0" fmla="*/ 9 w 17"/>
                  <a:gd name="T1" fmla="*/ 0 h 7"/>
                  <a:gd name="T2" fmla="*/ 9 w 17"/>
                  <a:gd name="T3" fmla="*/ 0 h 7"/>
                  <a:gd name="T4" fmla="*/ 0 w 17"/>
                  <a:gd name="T5" fmla="*/ 4 h 7"/>
                  <a:gd name="T6" fmla="*/ 9 w 17"/>
                  <a:gd name="T7" fmla="*/ 7 h 7"/>
                  <a:gd name="T8" fmla="*/ 17 w 17"/>
                  <a:gd name="T9" fmla="*/ 4 h 7"/>
                  <a:gd name="T10" fmla="*/ 9 w 17"/>
                  <a:gd name="T11" fmla="*/ 0 h 7"/>
                </a:gdLst>
                <a:ahLst/>
                <a:cxnLst>
                  <a:cxn ang="0">
                    <a:pos x="T0" y="T1"/>
                  </a:cxn>
                  <a:cxn ang="0">
                    <a:pos x="T2" y="T3"/>
                  </a:cxn>
                  <a:cxn ang="0">
                    <a:pos x="T4" y="T5"/>
                  </a:cxn>
                  <a:cxn ang="0">
                    <a:pos x="T6" y="T7"/>
                  </a:cxn>
                  <a:cxn ang="0">
                    <a:pos x="T8" y="T9"/>
                  </a:cxn>
                  <a:cxn ang="0">
                    <a:pos x="T10" y="T11"/>
                  </a:cxn>
                </a:cxnLst>
                <a:rect l="0" t="0" r="r" b="b"/>
                <a:pathLst>
                  <a:path w="17" h="7">
                    <a:moveTo>
                      <a:pt x="9" y="0"/>
                    </a:moveTo>
                    <a:lnTo>
                      <a:pt x="9" y="0"/>
                    </a:lnTo>
                    <a:lnTo>
                      <a:pt x="0" y="4"/>
                    </a:lnTo>
                    <a:lnTo>
                      <a:pt x="9" y="7"/>
                    </a:lnTo>
                    <a:lnTo>
                      <a:pt x="17" y="4"/>
                    </a:lnTo>
                    <a:lnTo>
                      <a:pt x="9"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81" name="Freeform 4292">
                <a:extLst>
                  <a:ext uri="{FF2B5EF4-FFF2-40B4-BE49-F238E27FC236}">
                    <a16:creationId xmlns:a16="http://schemas.microsoft.com/office/drawing/2014/main" id="{4CCA4DFC-FAE7-41D5-BD27-FAF681D4E201}"/>
                  </a:ext>
                </a:extLst>
              </p:cNvPr>
              <p:cNvSpPr>
                <a:spLocks/>
              </p:cNvSpPr>
              <p:nvPr/>
            </p:nvSpPr>
            <p:spPr bwMode="auto">
              <a:xfrm>
                <a:off x="331" y="1430"/>
                <a:ext cx="17" cy="7"/>
              </a:xfrm>
              <a:custGeom>
                <a:avLst/>
                <a:gdLst>
                  <a:gd name="T0" fmla="*/ 9 w 17"/>
                  <a:gd name="T1" fmla="*/ 0 h 7"/>
                  <a:gd name="T2" fmla="*/ 9 w 17"/>
                  <a:gd name="T3" fmla="*/ 0 h 7"/>
                  <a:gd name="T4" fmla="*/ 0 w 17"/>
                  <a:gd name="T5" fmla="*/ 4 h 7"/>
                  <a:gd name="T6" fmla="*/ 9 w 17"/>
                  <a:gd name="T7" fmla="*/ 7 h 7"/>
                  <a:gd name="T8" fmla="*/ 17 w 17"/>
                  <a:gd name="T9" fmla="*/ 4 h 7"/>
                  <a:gd name="T10" fmla="*/ 9 w 17"/>
                  <a:gd name="T11" fmla="*/ 0 h 7"/>
                </a:gdLst>
                <a:ahLst/>
                <a:cxnLst>
                  <a:cxn ang="0">
                    <a:pos x="T0" y="T1"/>
                  </a:cxn>
                  <a:cxn ang="0">
                    <a:pos x="T2" y="T3"/>
                  </a:cxn>
                  <a:cxn ang="0">
                    <a:pos x="T4" y="T5"/>
                  </a:cxn>
                  <a:cxn ang="0">
                    <a:pos x="T6" y="T7"/>
                  </a:cxn>
                  <a:cxn ang="0">
                    <a:pos x="T8" y="T9"/>
                  </a:cxn>
                  <a:cxn ang="0">
                    <a:pos x="T10" y="T11"/>
                  </a:cxn>
                </a:cxnLst>
                <a:rect l="0" t="0" r="r" b="b"/>
                <a:pathLst>
                  <a:path w="17" h="7">
                    <a:moveTo>
                      <a:pt x="9" y="0"/>
                    </a:moveTo>
                    <a:lnTo>
                      <a:pt x="9" y="0"/>
                    </a:lnTo>
                    <a:lnTo>
                      <a:pt x="0" y="4"/>
                    </a:lnTo>
                    <a:lnTo>
                      <a:pt x="9" y="7"/>
                    </a:lnTo>
                    <a:lnTo>
                      <a:pt x="17" y="4"/>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82" name="Freeform 4293">
                <a:extLst>
                  <a:ext uri="{FF2B5EF4-FFF2-40B4-BE49-F238E27FC236}">
                    <a16:creationId xmlns:a16="http://schemas.microsoft.com/office/drawing/2014/main" id="{426A4F02-FEE8-4901-9665-2E6D413707E4}"/>
                  </a:ext>
                </a:extLst>
              </p:cNvPr>
              <p:cNvSpPr>
                <a:spLocks/>
              </p:cNvSpPr>
              <p:nvPr/>
            </p:nvSpPr>
            <p:spPr bwMode="auto">
              <a:xfrm>
                <a:off x="441" y="1375"/>
                <a:ext cx="9" cy="7"/>
              </a:xfrm>
              <a:custGeom>
                <a:avLst/>
                <a:gdLst>
                  <a:gd name="T0" fmla="*/ 3 w 4"/>
                  <a:gd name="T1" fmla="*/ 0 h 3"/>
                  <a:gd name="T2" fmla="*/ 3 w 4"/>
                  <a:gd name="T3" fmla="*/ 0 h 3"/>
                  <a:gd name="T4" fmla="*/ 0 w 4"/>
                  <a:gd name="T5" fmla="*/ 1 h 3"/>
                  <a:gd name="T6" fmla="*/ 3 w 4"/>
                  <a:gd name="T7" fmla="*/ 3 h 3"/>
                  <a:gd name="T8" fmla="*/ 3 w 4"/>
                  <a:gd name="T9" fmla="*/ 2 h 3"/>
                  <a:gd name="T10" fmla="*/ 4 w 4"/>
                  <a:gd name="T11" fmla="*/ 0 h 3"/>
                  <a:gd name="T12" fmla="*/ 3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3" y="0"/>
                    </a:moveTo>
                    <a:cubicBezTo>
                      <a:pt x="3" y="0"/>
                      <a:pt x="3" y="0"/>
                      <a:pt x="3" y="0"/>
                    </a:cubicBezTo>
                    <a:cubicBezTo>
                      <a:pt x="0" y="1"/>
                      <a:pt x="0" y="1"/>
                      <a:pt x="0" y="1"/>
                    </a:cubicBezTo>
                    <a:cubicBezTo>
                      <a:pt x="3" y="3"/>
                      <a:pt x="3" y="3"/>
                      <a:pt x="3" y="3"/>
                    </a:cubicBezTo>
                    <a:cubicBezTo>
                      <a:pt x="3" y="3"/>
                      <a:pt x="3" y="3"/>
                      <a:pt x="3" y="2"/>
                    </a:cubicBezTo>
                    <a:cubicBezTo>
                      <a:pt x="3" y="2"/>
                      <a:pt x="3" y="1"/>
                      <a:pt x="4" y="0"/>
                    </a:cubicBezTo>
                    <a:cubicBezTo>
                      <a:pt x="3" y="0"/>
                      <a:pt x="3" y="0"/>
                      <a:pt x="3"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83" name="Freeform 4294">
                <a:extLst>
                  <a:ext uri="{FF2B5EF4-FFF2-40B4-BE49-F238E27FC236}">
                    <a16:creationId xmlns:a16="http://schemas.microsoft.com/office/drawing/2014/main" id="{C14A2EE4-FC71-4550-A020-C89141B03EF1}"/>
                  </a:ext>
                </a:extLst>
              </p:cNvPr>
              <p:cNvSpPr>
                <a:spLocks/>
              </p:cNvSpPr>
              <p:nvPr/>
            </p:nvSpPr>
            <p:spPr bwMode="auto">
              <a:xfrm>
                <a:off x="436" y="1425"/>
                <a:ext cx="10" cy="9"/>
              </a:xfrm>
              <a:custGeom>
                <a:avLst/>
                <a:gdLst>
                  <a:gd name="T0" fmla="*/ 10 w 10"/>
                  <a:gd name="T1" fmla="*/ 0 h 9"/>
                  <a:gd name="T2" fmla="*/ 0 w 10"/>
                  <a:gd name="T3" fmla="*/ 5 h 9"/>
                  <a:gd name="T4" fmla="*/ 7 w 10"/>
                  <a:gd name="T5" fmla="*/ 9 h 9"/>
                  <a:gd name="T6" fmla="*/ 7 w 10"/>
                  <a:gd name="T7" fmla="*/ 9 h 9"/>
                  <a:gd name="T8" fmla="*/ 10 w 10"/>
                  <a:gd name="T9" fmla="*/ 0 h 9"/>
                </a:gdLst>
                <a:ahLst/>
                <a:cxnLst>
                  <a:cxn ang="0">
                    <a:pos x="T0" y="T1"/>
                  </a:cxn>
                  <a:cxn ang="0">
                    <a:pos x="T2" y="T3"/>
                  </a:cxn>
                  <a:cxn ang="0">
                    <a:pos x="T4" y="T5"/>
                  </a:cxn>
                  <a:cxn ang="0">
                    <a:pos x="T6" y="T7"/>
                  </a:cxn>
                  <a:cxn ang="0">
                    <a:pos x="T8" y="T9"/>
                  </a:cxn>
                </a:cxnLst>
                <a:rect l="0" t="0" r="r" b="b"/>
                <a:pathLst>
                  <a:path w="10" h="9">
                    <a:moveTo>
                      <a:pt x="10" y="0"/>
                    </a:moveTo>
                    <a:lnTo>
                      <a:pt x="0" y="5"/>
                    </a:lnTo>
                    <a:lnTo>
                      <a:pt x="7" y="9"/>
                    </a:lnTo>
                    <a:lnTo>
                      <a:pt x="7" y="9"/>
                    </a:lnTo>
                    <a:lnTo>
                      <a:pt x="10"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84" name="Freeform 4295">
                <a:extLst>
                  <a:ext uri="{FF2B5EF4-FFF2-40B4-BE49-F238E27FC236}">
                    <a16:creationId xmlns:a16="http://schemas.microsoft.com/office/drawing/2014/main" id="{1CBECD42-F998-4E1D-BBCE-F451B2058909}"/>
                  </a:ext>
                </a:extLst>
              </p:cNvPr>
              <p:cNvSpPr>
                <a:spLocks/>
              </p:cNvSpPr>
              <p:nvPr/>
            </p:nvSpPr>
            <p:spPr bwMode="auto">
              <a:xfrm>
                <a:off x="436" y="1425"/>
                <a:ext cx="10" cy="9"/>
              </a:xfrm>
              <a:custGeom>
                <a:avLst/>
                <a:gdLst>
                  <a:gd name="T0" fmla="*/ 10 w 10"/>
                  <a:gd name="T1" fmla="*/ 0 h 9"/>
                  <a:gd name="T2" fmla="*/ 0 w 10"/>
                  <a:gd name="T3" fmla="*/ 5 h 9"/>
                  <a:gd name="T4" fmla="*/ 7 w 10"/>
                  <a:gd name="T5" fmla="*/ 9 h 9"/>
                  <a:gd name="T6" fmla="*/ 7 w 10"/>
                  <a:gd name="T7" fmla="*/ 9 h 9"/>
                  <a:gd name="T8" fmla="*/ 10 w 10"/>
                  <a:gd name="T9" fmla="*/ 0 h 9"/>
                </a:gdLst>
                <a:ahLst/>
                <a:cxnLst>
                  <a:cxn ang="0">
                    <a:pos x="T0" y="T1"/>
                  </a:cxn>
                  <a:cxn ang="0">
                    <a:pos x="T2" y="T3"/>
                  </a:cxn>
                  <a:cxn ang="0">
                    <a:pos x="T4" y="T5"/>
                  </a:cxn>
                  <a:cxn ang="0">
                    <a:pos x="T6" y="T7"/>
                  </a:cxn>
                  <a:cxn ang="0">
                    <a:pos x="T8" y="T9"/>
                  </a:cxn>
                </a:cxnLst>
                <a:rect l="0" t="0" r="r" b="b"/>
                <a:pathLst>
                  <a:path w="10" h="9">
                    <a:moveTo>
                      <a:pt x="10" y="0"/>
                    </a:moveTo>
                    <a:lnTo>
                      <a:pt x="0" y="5"/>
                    </a:lnTo>
                    <a:lnTo>
                      <a:pt x="7" y="9"/>
                    </a:lnTo>
                    <a:lnTo>
                      <a:pt x="7" y="9"/>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85" name="Freeform 4296">
                <a:extLst>
                  <a:ext uri="{FF2B5EF4-FFF2-40B4-BE49-F238E27FC236}">
                    <a16:creationId xmlns:a16="http://schemas.microsoft.com/office/drawing/2014/main" id="{C77306CD-BE58-4016-A66A-261D0F0DA56D}"/>
                  </a:ext>
                </a:extLst>
              </p:cNvPr>
              <p:cNvSpPr>
                <a:spLocks/>
              </p:cNvSpPr>
              <p:nvPr/>
            </p:nvSpPr>
            <p:spPr bwMode="auto">
              <a:xfrm>
                <a:off x="336" y="1458"/>
                <a:ext cx="50" cy="26"/>
              </a:xfrm>
              <a:custGeom>
                <a:avLst/>
                <a:gdLst>
                  <a:gd name="T0" fmla="*/ 43 w 50"/>
                  <a:gd name="T1" fmla="*/ 0 h 26"/>
                  <a:gd name="T2" fmla="*/ 43 w 50"/>
                  <a:gd name="T3" fmla="*/ 0 h 26"/>
                  <a:gd name="T4" fmla="*/ 0 w 50"/>
                  <a:gd name="T5" fmla="*/ 22 h 26"/>
                  <a:gd name="T6" fmla="*/ 9 w 50"/>
                  <a:gd name="T7" fmla="*/ 26 h 26"/>
                  <a:gd name="T8" fmla="*/ 50 w 50"/>
                  <a:gd name="T9" fmla="*/ 5 h 26"/>
                  <a:gd name="T10" fmla="*/ 43 w 50"/>
                  <a:gd name="T11" fmla="*/ 0 h 26"/>
                </a:gdLst>
                <a:ahLst/>
                <a:cxnLst>
                  <a:cxn ang="0">
                    <a:pos x="T0" y="T1"/>
                  </a:cxn>
                  <a:cxn ang="0">
                    <a:pos x="T2" y="T3"/>
                  </a:cxn>
                  <a:cxn ang="0">
                    <a:pos x="T4" y="T5"/>
                  </a:cxn>
                  <a:cxn ang="0">
                    <a:pos x="T6" y="T7"/>
                  </a:cxn>
                  <a:cxn ang="0">
                    <a:pos x="T8" y="T9"/>
                  </a:cxn>
                  <a:cxn ang="0">
                    <a:pos x="T10" y="T11"/>
                  </a:cxn>
                </a:cxnLst>
                <a:rect l="0" t="0" r="r" b="b"/>
                <a:pathLst>
                  <a:path w="50" h="26">
                    <a:moveTo>
                      <a:pt x="43" y="0"/>
                    </a:moveTo>
                    <a:lnTo>
                      <a:pt x="43" y="0"/>
                    </a:lnTo>
                    <a:lnTo>
                      <a:pt x="0" y="22"/>
                    </a:lnTo>
                    <a:lnTo>
                      <a:pt x="9" y="26"/>
                    </a:lnTo>
                    <a:lnTo>
                      <a:pt x="50" y="5"/>
                    </a:lnTo>
                    <a:lnTo>
                      <a:pt x="43"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86" name="Freeform 4297">
                <a:extLst>
                  <a:ext uri="{FF2B5EF4-FFF2-40B4-BE49-F238E27FC236}">
                    <a16:creationId xmlns:a16="http://schemas.microsoft.com/office/drawing/2014/main" id="{AE65EB90-210D-44D2-B3A5-1E20C12FAC69}"/>
                  </a:ext>
                </a:extLst>
              </p:cNvPr>
              <p:cNvSpPr>
                <a:spLocks/>
              </p:cNvSpPr>
              <p:nvPr/>
            </p:nvSpPr>
            <p:spPr bwMode="auto">
              <a:xfrm>
                <a:off x="336" y="1458"/>
                <a:ext cx="50" cy="26"/>
              </a:xfrm>
              <a:custGeom>
                <a:avLst/>
                <a:gdLst>
                  <a:gd name="T0" fmla="*/ 43 w 50"/>
                  <a:gd name="T1" fmla="*/ 0 h 26"/>
                  <a:gd name="T2" fmla="*/ 43 w 50"/>
                  <a:gd name="T3" fmla="*/ 0 h 26"/>
                  <a:gd name="T4" fmla="*/ 0 w 50"/>
                  <a:gd name="T5" fmla="*/ 22 h 26"/>
                  <a:gd name="T6" fmla="*/ 9 w 50"/>
                  <a:gd name="T7" fmla="*/ 26 h 26"/>
                  <a:gd name="T8" fmla="*/ 50 w 50"/>
                  <a:gd name="T9" fmla="*/ 5 h 26"/>
                  <a:gd name="T10" fmla="*/ 43 w 50"/>
                  <a:gd name="T11" fmla="*/ 0 h 26"/>
                </a:gdLst>
                <a:ahLst/>
                <a:cxnLst>
                  <a:cxn ang="0">
                    <a:pos x="T0" y="T1"/>
                  </a:cxn>
                  <a:cxn ang="0">
                    <a:pos x="T2" y="T3"/>
                  </a:cxn>
                  <a:cxn ang="0">
                    <a:pos x="T4" y="T5"/>
                  </a:cxn>
                  <a:cxn ang="0">
                    <a:pos x="T6" y="T7"/>
                  </a:cxn>
                  <a:cxn ang="0">
                    <a:pos x="T8" y="T9"/>
                  </a:cxn>
                  <a:cxn ang="0">
                    <a:pos x="T10" y="T11"/>
                  </a:cxn>
                </a:cxnLst>
                <a:rect l="0" t="0" r="r" b="b"/>
                <a:pathLst>
                  <a:path w="50" h="26">
                    <a:moveTo>
                      <a:pt x="43" y="0"/>
                    </a:moveTo>
                    <a:lnTo>
                      <a:pt x="43" y="0"/>
                    </a:lnTo>
                    <a:lnTo>
                      <a:pt x="0" y="22"/>
                    </a:lnTo>
                    <a:lnTo>
                      <a:pt x="9" y="26"/>
                    </a:lnTo>
                    <a:lnTo>
                      <a:pt x="50" y="5"/>
                    </a:lnTo>
                    <a:lnTo>
                      <a:pt x="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87" name="Freeform 4298">
                <a:extLst>
                  <a:ext uri="{FF2B5EF4-FFF2-40B4-BE49-F238E27FC236}">
                    <a16:creationId xmlns:a16="http://schemas.microsoft.com/office/drawing/2014/main" id="{40E8139B-C621-4E87-81F0-AE929F7B81F9}"/>
                  </a:ext>
                </a:extLst>
              </p:cNvPr>
              <p:cNvSpPr>
                <a:spLocks/>
              </p:cNvSpPr>
              <p:nvPr/>
            </p:nvSpPr>
            <p:spPr bwMode="auto">
              <a:xfrm>
                <a:off x="321" y="1484"/>
                <a:ext cx="15" cy="12"/>
              </a:xfrm>
              <a:custGeom>
                <a:avLst/>
                <a:gdLst>
                  <a:gd name="T0" fmla="*/ 2 w 6"/>
                  <a:gd name="T1" fmla="*/ 0 h 5"/>
                  <a:gd name="T2" fmla="*/ 2 w 6"/>
                  <a:gd name="T3" fmla="*/ 0 h 5"/>
                  <a:gd name="T4" fmla="*/ 0 w 6"/>
                  <a:gd name="T5" fmla="*/ 1 h 5"/>
                  <a:gd name="T6" fmla="*/ 0 w 6"/>
                  <a:gd name="T7" fmla="*/ 5 h 5"/>
                  <a:gd name="T8" fmla="*/ 6 w 6"/>
                  <a:gd name="T9" fmla="*/ 2 h 5"/>
                  <a:gd name="T10" fmla="*/ 2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2" y="0"/>
                    </a:moveTo>
                    <a:cubicBezTo>
                      <a:pt x="2" y="0"/>
                      <a:pt x="2" y="0"/>
                      <a:pt x="2" y="0"/>
                    </a:cubicBezTo>
                    <a:cubicBezTo>
                      <a:pt x="0" y="1"/>
                      <a:pt x="0" y="1"/>
                      <a:pt x="0" y="1"/>
                    </a:cubicBezTo>
                    <a:cubicBezTo>
                      <a:pt x="0" y="2"/>
                      <a:pt x="0" y="4"/>
                      <a:pt x="0" y="5"/>
                    </a:cubicBezTo>
                    <a:cubicBezTo>
                      <a:pt x="6" y="2"/>
                      <a:pt x="6" y="2"/>
                      <a:pt x="6" y="2"/>
                    </a:cubicBezTo>
                    <a:cubicBezTo>
                      <a:pt x="2" y="0"/>
                      <a:pt x="2" y="0"/>
                      <a:pt x="2"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88" name="Freeform 4299">
                <a:extLst>
                  <a:ext uri="{FF2B5EF4-FFF2-40B4-BE49-F238E27FC236}">
                    <a16:creationId xmlns:a16="http://schemas.microsoft.com/office/drawing/2014/main" id="{E3F9FBA8-FA3B-4DA1-80BC-BBAEAB5AB3C5}"/>
                  </a:ext>
                </a:extLst>
              </p:cNvPr>
              <p:cNvSpPr>
                <a:spLocks/>
              </p:cNvSpPr>
              <p:nvPr/>
            </p:nvSpPr>
            <p:spPr bwMode="auto">
              <a:xfrm>
                <a:off x="388" y="1434"/>
                <a:ext cx="48" cy="24"/>
              </a:xfrm>
              <a:custGeom>
                <a:avLst/>
                <a:gdLst>
                  <a:gd name="T0" fmla="*/ 38 w 48"/>
                  <a:gd name="T1" fmla="*/ 0 h 24"/>
                  <a:gd name="T2" fmla="*/ 38 w 48"/>
                  <a:gd name="T3" fmla="*/ 0 h 24"/>
                  <a:gd name="T4" fmla="*/ 0 w 48"/>
                  <a:gd name="T5" fmla="*/ 19 h 24"/>
                  <a:gd name="T6" fmla="*/ 7 w 48"/>
                  <a:gd name="T7" fmla="*/ 24 h 24"/>
                  <a:gd name="T8" fmla="*/ 48 w 48"/>
                  <a:gd name="T9" fmla="*/ 5 h 24"/>
                  <a:gd name="T10" fmla="*/ 38 w 48"/>
                  <a:gd name="T11" fmla="*/ 0 h 24"/>
                </a:gdLst>
                <a:ahLst/>
                <a:cxnLst>
                  <a:cxn ang="0">
                    <a:pos x="T0" y="T1"/>
                  </a:cxn>
                  <a:cxn ang="0">
                    <a:pos x="T2" y="T3"/>
                  </a:cxn>
                  <a:cxn ang="0">
                    <a:pos x="T4" y="T5"/>
                  </a:cxn>
                  <a:cxn ang="0">
                    <a:pos x="T6" y="T7"/>
                  </a:cxn>
                  <a:cxn ang="0">
                    <a:pos x="T8" y="T9"/>
                  </a:cxn>
                  <a:cxn ang="0">
                    <a:pos x="T10" y="T11"/>
                  </a:cxn>
                </a:cxnLst>
                <a:rect l="0" t="0" r="r" b="b"/>
                <a:pathLst>
                  <a:path w="48" h="24">
                    <a:moveTo>
                      <a:pt x="38" y="0"/>
                    </a:moveTo>
                    <a:lnTo>
                      <a:pt x="38" y="0"/>
                    </a:lnTo>
                    <a:lnTo>
                      <a:pt x="0" y="19"/>
                    </a:lnTo>
                    <a:lnTo>
                      <a:pt x="7" y="24"/>
                    </a:lnTo>
                    <a:lnTo>
                      <a:pt x="48" y="5"/>
                    </a:lnTo>
                    <a:lnTo>
                      <a:pt x="38"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89" name="Freeform 4300">
                <a:extLst>
                  <a:ext uri="{FF2B5EF4-FFF2-40B4-BE49-F238E27FC236}">
                    <a16:creationId xmlns:a16="http://schemas.microsoft.com/office/drawing/2014/main" id="{29ACAFA9-7A26-42FF-A7A9-049D808F0AE5}"/>
                  </a:ext>
                </a:extLst>
              </p:cNvPr>
              <p:cNvSpPr>
                <a:spLocks/>
              </p:cNvSpPr>
              <p:nvPr/>
            </p:nvSpPr>
            <p:spPr bwMode="auto">
              <a:xfrm>
                <a:off x="388" y="1434"/>
                <a:ext cx="48" cy="24"/>
              </a:xfrm>
              <a:custGeom>
                <a:avLst/>
                <a:gdLst>
                  <a:gd name="T0" fmla="*/ 38 w 48"/>
                  <a:gd name="T1" fmla="*/ 0 h 24"/>
                  <a:gd name="T2" fmla="*/ 38 w 48"/>
                  <a:gd name="T3" fmla="*/ 0 h 24"/>
                  <a:gd name="T4" fmla="*/ 0 w 48"/>
                  <a:gd name="T5" fmla="*/ 19 h 24"/>
                  <a:gd name="T6" fmla="*/ 7 w 48"/>
                  <a:gd name="T7" fmla="*/ 24 h 24"/>
                  <a:gd name="T8" fmla="*/ 48 w 48"/>
                  <a:gd name="T9" fmla="*/ 5 h 24"/>
                  <a:gd name="T10" fmla="*/ 38 w 48"/>
                  <a:gd name="T11" fmla="*/ 0 h 24"/>
                </a:gdLst>
                <a:ahLst/>
                <a:cxnLst>
                  <a:cxn ang="0">
                    <a:pos x="T0" y="T1"/>
                  </a:cxn>
                  <a:cxn ang="0">
                    <a:pos x="T2" y="T3"/>
                  </a:cxn>
                  <a:cxn ang="0">
                    <a:pos x="T4" y="T5"/>
                  </a:cxn>
                  <a:cxn ang="0">
                    <a:pos x="T6" y="T7"/>
                  </a:cxn>
                  <a:cxn ang="0">
                    <a:pos x="T8" y="T9"/>
                  </a:cxn>
                  <a:cxn ang="0">
                    <a:pos x="T10" y="T11"/>
                  </a:cxn>
                </a:cxnLst>
                <a:rect l="0" t="0" r="r" b="b"/>
                <a:pathLst>
                  <a:path w="48" h="24">
                    <a:moveTo>
                      <a:pt x="38" y="0"/>
                    </a:moveTo>
                    <a:lnTo>
                      <a:pt x="38" y="0"/>
                    </a:lnTo>
                    <a:lnTo>
                      <a:pt x="0" y="19"/>
                    </a:lnTo>
                    <a:lnTo>
                      <a:pt x="7" y="24"/>
                    </a:lnTo>
                    <a:lnTo>
                      <a:pt x="48" y="5"/>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90" name="Freeform 4301">
                <a:extLst>
                  <a:ext uri="{FF2B5EF4-FFF2-40B4-BE49-F238E27FC236}">
                    <a16:creationId xmlns:a16="http://schemas.microsoft.com/office/drawing/2014/main" id="{65462412-CC3E-4B8B-B697-EFCC2C9B93AB}"/>
                  </a:ext>
                </a:extLst>
              </p:cNvPr>
              <p:cNvSpPr>
                <a:spLocks/>
              </p:cNvSpPr>
              <p:nvPr/>
            </p:nvSpPr>
            <p:spPr bwMode="auto">
              <a:xfrm>
                <a:off x="326" y="1480"/>
                <a:ext cx="19" cy="9"/>
              </a:xfrm>
              <a:custGeom>
                <a:avLst/>
                <a:gdLst>
                  <a:gd name="T0" fmla="*/ 10 w 19"/>
                  <a:gd name="T1" fmla="*/ 0 h 9"/>
                  <a:gd name="T2" fmla="*/ 10 w 19"/>
                  <a:gd name="T3" fmla="*/ 0 h 9"/>
                  <a:gd name="T4" fmla="*/ 0 w 19"/>
                  <a:gd name="T5" fmla="*/ 4 h 9"/>
                  <a:gd name="T6" fmla="*/ 10 w 19"/>
                  <a:gd name="T7" fmla="*/ 9 h 9"/>
                  <a:gd name="T8" fmla="*/ 19 w 19"/>
                  <a:gd name="T9" fmla="*/ 4 h 9"/>
                  <a:gd name="T10" fmla="*/ 10 w 19"/>
                  <a:gd name="T11" fmla="*/ 0 h 9"/>
                </a:gdLst>
                <a:ahLst/>
                <a:cxnLst>
                  <a:cxn ang="0">
                    <a:pos x="T0" y="T1"/>
                  </a:cxn>
                  <a:cxn ang="0">
                    <a:pos x="T2" y="T3"/>
                  </a:cxn>
                  <a:cxn ang="0">
                    <a:pos x="T4" y="T5"/>
                  </a:cxn>
                  <a:cxn ang="0">
                    <a:pos x="T6" y="T7"/>
                  </a:cxn>
                  <a:cxn ang="0">
                    <a:pos x="T8" y="T9"/>
                  </a:cxn>
                  <a:cxn ang="0">
                    <a:pos x="T10" y="T11"/>
                  </a:cxn>
                </a:cxnLst>
                <a:rect l="0" t="0" r="r" b="b"/>
                <a:pathLst>
                  <a:path w="19" h="9">
                    <a:moveTo>
                      <a:pt x="10" y="0"/>
                    </a:moveTo>
                    <a:lnTo>
                      <a:pt x="10" y="0"/>
                    </a:lnTo>
                    <a:lnTo>
                      <a:pt x="0" y="4"/>
                    </a:lnTo>
                    <a:lnTo>
                      <a:pt x="10" y="9"/>
                    </a:lnTo>
                    <a:lnTo>
                      <a:pt x="19" y="4"/>
                    </a:lnTo>
                    <a:lnTo>
                      <a:pt x="10"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91" name="Freeform 4302">
                <a:extLst>
                  <a:ext uri="{FF2B5EF4-FFF2-40B4-BE49-F238E27FC236}">
                    <a16:creationId xmlns:a16="http://schemas.microsoft.com/office/drawing/2014/main" id="{E3B07065-4A9A-4B1A-BD07-22213F43F42E}"/>
                  </a:ext>
                </a:extLst>
              </p:cNvPr>
              <p:cNvSpPr>
                <a:spLocks/>
              </p:cNvSpPr>
              <p:nvPr/>
            </p:nvSpPr>
            <p:spPr bwMode="auto">
              <a:xfrm>
                <a:off x="326" y="1480"/>
                <a:ext cx="19" cy="9"/>
              </a:xfrm>
              <a:custGeom>
                <a:avLst/>
                <a:gdLst>
                  <a:gd name="T0" fmla="*/ 10 w 19"/>
                  <a:gd name="T1" fmla="*/ 0 h 9"/>
                  <a:gd name="T2" fmla="*/ 10 w 19"/>
                  <a:gd name="T3" fmla="*/ 0 h 9"/>
                  <a:gd name="T4" fmla="*/ 0 w 19"/>
                  <a:gd name="T5" fmla="*/ 4 h 9"/>
                  <a:gd name="T6" fmla="*/ 10 w 19"/>
                  <a:gd name="T7" fmla="*/ 9 h 9"/>
                  <a:gd name="T8" fmla="*/ 19 w 19"/>
                  <a:gd name="T9" fmla="*/ 4 h 9"/>
                  <a:gd name="T10" fmla="*/ 10 w 19"/>
                  <a:gd name="T11" fmla="*/ 0 h 9"/>
                </a:gdLst>
                <a:ahLst/>
                <a:cxnLst>
                  <a:cxn ang="0">
                    <a:pos x="T0" y="T1"/>
                  </a:cxn>
                  <a:cxn ang="0">
                    <a:pos x="T2" y="T3"/>
                  </a:cxn>
                  <a:cxn ang="0">
                    <a:pos x="T4" y="T5"/>
                  </a:cxn>
                  <a:cxn ang="0">
                    <a:pos x="T6" y="T7"/>
                  </a:cxn>
                  <a:cxn ang="0">
                    <a:pos x="T8" y="T9"/>
                  </a:cxn>
                  <a:cxn ang="0">
                    <a:pos x="T10" y="T11"/>
                  </a:cxn>
                </a:cxnLst>
                <a:rect l="0" t="0" r="r" b="b"/>
                <a:pathLst>
                  <a:path w="19" h="9">
                    <a:moveTo>
                      <a:pt x="10" y="0"/>
                    </a:moveTo>
                    <a:lnTo>
                      <a:pt x="10" y="0"/>
                    </a:lnTo>
                    <a:lnTo>
                      <a:pt x="0" y="4"/>
                    </a:lnTo>
                    <a:lnTo>
                      <a:pt x="10" y="9"/>
                    </a:lnTo>
                    <a:lnTo>
                      <a:pt x="19" y="4"/>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92" name="Freeform 4303">
                <a:extLst>
                  <a:ext uri="{FF2B5EF4-FFF2-40B4-BE49-F238E27FC236}">
                    <a16:creationId xmlns:a16="http://schemas.microsoft.com/office/drawing/2014/main" id="{A5A458FF-C3A4-48A5-869E-B6B4DBCA6238}"/>
                  </a:ext>
                </a:extLst>
              </p:cNvPr>
              <p:cNvSpPr>
                <a:spLocks/>
              </p:cNvSpPr>
              <p:nvPr/>
            </p:nvSpPr>
            <p:spPr bwMode="auto">
              <a:xfrm>
                <a:off x="426" y="1430"/>
                <a:ext cx="17" cy="9"/>
              </a:xfrm>
              <a:custGeom>
                <a:avLst/>
                <a:gdLst>
                  <a:gd name="T0" fmla="*/ 10 w 17"/>
                  <a:gd name="T1" fmla="*/ 0 h 9"/>
                  <a:gd name="T2" fmla="*/ 10 w 17"/>
                  <a:gd name="T3" fmla="*/ 0 h 9"/>
                  <a:gd name="T4" fmla="*/ 0 w 17"/>
                  <a:gd name="T5" fmla="*/ 4 h 9"/>
                  <a:gd name="T6" fmla="*/ 10 w 17"/>
                  <a:gd name="T7" fmla="*/ 9 h 9"/>
                  <a:gd name="T8" fmla="*/ 17 w 17"/>
                  <a:gd name="T9" fmla="*/ 4 h 9"/>
                  <a:gd name="T10" fmla="*/ 10 w 17"/>
                  <a:gd name="T11" fmla="*/ 0 h 9"/>
                </a:gdLst>
                <a:ahLst/>
                <a:cxnLst>
                  <a:cxn ang="0">
                    <a:pos x="T0" y="T1"/>
                  </a:cxn>
                  <a:cxn ang="0">
                    <a:pos x="T2" y="T3"/>
                  </a:cxn>
                  <a:cxn ang="0">
                    <a:pos x="T4" y="T5"/>
                  </a:cxn>
                  <a:cxn ang="0">
                    <a:pos x="T6" y="T7"/>
                  </a:cxn>
                  <a:cxn ang="0">
                    <a:pos x="T8" y="T9"/>
                  </a:cxn>
                  <a:cxn ang="0">
                    <a:pos x="T10" y="T11"/>
                  </a:cxn>
                </a:cxnLst>
                <a:rect l="0" t="0" r="r" b="b"/>
                <a:pathLst>
                  <a:path w="17" h="9">
                    <a:moveTo>
                      <a:pt x="10" y="0"/>
                    </a:moveTo>
                    <a:lnTo>
                      <a:pt x="10" y="0"/>
                    </a:lnTo>
                    <a:lnTo>
                      <a:pt x="0" y="4"/>
                    </a:lnTo>
                    <a:lnTo>
                      <a:pt x="10" y="9"/>
                    </a:lnTo>
                    <a:lnTo>
                      <a:pt x="17" y="4"/>
                    </a:lnTo>
                    <a:lnTo>
                      <a:pt x="10"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93" name="Freeform 4304">
                <a:extLst>
                  <a:ext uri="{FF2B5EF4-FFF2-40B4-BE49-F238E27FC236}">
                    <a16:creationId xmlns:a16="http://schemas.microsoft.com/office/drawing/2014/main" id="{65BF7E53-54BE-4FCA-A3C3-F1653FE61DB8}"/>
                  </a:ext>
                </a:extLst>
              </p:cNvPr>
              <p:cNvSpPr>
                <a:spLocks/>
              </p:cNvSpPr>
              <p:nvPr/>
            </p:nvSpPr>
            <p:spPr bwMode="auto">
              <a:xfrm>
                <a:off x="426" y="1430"/>
                <a:ext cx="17" cy="9"/>
              </a:xfrm>
              <a:custGeom>
                <a:avLst/>
                <a:gdLst>
                  <a:gd name="T0" fmla="*/ 10 w 17"/>
                  <a:gd name="T1" fmla="*/ 0 h 9"/>
                  <a:gd name="T2" fmla="*/ 10 w 17"/>
                  <a:gd name="T3" fmla="*/ 0 h 9"/>
                  <a:gd name="T4" fmla="*/ 0 w 17"/>
                  <a:gd name="T5" fmla="*/ 4 h 9"/>
                  <a:gd name="T6" fmla="*/ 10 w 17"/>
                  <a:gd name="T7" fmla="*/ 9 h 9"/>
                  <a:gd name="T8" fmla="*/ 17 w 17"/>
                  <a:gd name="T9" fmla="*/ 4 h 9"/>
                  <a:gd name="T10" fmla="*/ 10 w 17"/>
                  <a:gd name="T11" fmla="*/ 0 h 9"/>
                </a:gdLst>
                <a:ahLst/>
                <a:cxnLst>
                  <a:cxn ang="0">
                    <a:pos x="T0" y="T1"/>
                  </a:cxn>
                  <a:cxn ang="0">
                    <a:pos x="T2" y="T3"/>
                  </a:cxn>
                  <a:cxn ang="0">
                    <a:pos x="T4" y="T5"/>
                  </a:cxn>
                  <a:cxn ang="0">
                    <a:pos x="T6" y="T7"/>
                  </a:cxn>
                  <a:cxn ang="0">
                    <a:pos x="T8" y="T9"/>
                  </a:cxn>
                  <a:cxn ang="0">
                    <a:pos x="T10" y="T11"/>
                  </a:cxn>
                </a:cxnLst>
                <a:rect l="0" t="0" r="r" b="b"/>
                <a:pathLst>
                  <a:path w="17" h="9">
                    <a:moveTo>
                      <a:pt x="10" y="0"/>
                    </a:moveTo>
                    <a:lnTo>
                      <a:pt x="10" y="0"/>
                    </a:lnTo>
                    <a:lnTo>
                      <a:pt x="0" y="4"/>
                    </a:lnTo>
                    <a:lnTo>
                      <a:pt x="10" y="9"/>
                    </a:lnTo>
                    <a:lnTo>
                      <a:pt x="17" y="4"/>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94" name="Freeform 4305">
                <a:extLst>
                  <a:ext uri="{FF2B5EF4-FFF2-40B4-BE49-F238E27FC236}">
                    <a16:creationId xmlns:a16="http://schemas.microsoft.com/office/drawing/2014/main" id="{EEFA67F9-BF02-4B93-8EDE-97A1053569B0}"/>
                  </a:ext>
                </a:extLst>
              </p:cNvPr>
              <p:cNvSpPr>
                <a:spLocks/>
              </p:cNvSpPr>
              <p:nvPr/>
            </p:nvSpPr>
            <p:spPr bwMode="auto">
              <a:xfrm>
                <a:off x="379" y="1453"/>
                <a:ext cx="16" cy="10"/>
              </a:xfrm>
              <a:custGeom>
                <a:avLst/>
                <a:gdLst>
                  <a:gd name="T0" fmla="*/ 9 w 16"/>
                  <a:gd name="T1" fmla="*/ 0 h 10"/>
                  <a:gd name="T2" fmla="*/ 9 w 16"/>
                  <a:gd name="T3" fmla="*/ 0 h 10"/>
                  <a:gd name="T4" fmla="*/ 0 w 16"/>
                  <a:gd name="T5" fmla="*/ 5 h 10"/>
                  <a:gd name="T6" fmla="*/ 7 w 16"/>
                  <a:gd name="T7" fmla="*/ 10 h 10"/>
                  <a:gd name="T8" fmla="*/ 16 w 16"/>
                  <a:gd name="T9" fmla="*/ 5 h 10"/>
                  <a:gd name="T10" fmla="*/ 9 w 16"/>
                  <a:gd name="T11" fmla="*/ 0 h 10"/>
                </a:gdLst>
                <a:ahLst/>
                <a:cxnLst>
                  <a:cxn ang="0">
                    <a:pos x="T0" y="T1"/>
                  </a:cxn>
                  <a:cxn ang="0">
                    <a:pos x="T2" y="T3"/>
                  </a:cxn>
                  <a:cxn ang="0">
                    <a:pos x="T4" y="T5"/>
                  </a:cxn>
                  <a:cxn ang="0">
                    <a:pos x="T6" y="T7"/>
                  </a:cxn>
                  <a:cxn ang="0">
                    <a:pos x="T8" y="T9"/>
                  </a:cxn>
                  <a:cxn ang="0">
                    <a:pos x="T10" y="T11"/>
                  </a:cxn>
                </a:cxnLst>
                <a:rect l="0" t="0" r="r" b="b"/>
                <a:pathLst>
                  <a:path w="16" h="10">
                    <a:moveTo>
                      <a:pt x="9" y="0"/>
                    </a:moveTo>
                    <a:lnTo>
                      <a:pt x="9" y="0"/>
                    </a:lnTo>
                    <a:lnTo>
                      <a:pt x="0" y="5"/>
                    </a:lnTo>
                    <a:lnTo>
                      <a:pt x="7" y="10"/>
                    </a:lnTo>
                    <a:lnTo>
                      <a:pt x="16" y="5"/>
                    </a:lnTo>
                    <a:lnTo>
                      <a:pt x="9"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95" name="Freeform 4306">
                <a:extLst>
                  <a:ext uri="{FF2B5EF4-FFF2-40B4-BE49-F238E27FC236}">
                    <a16:creationId xmlns:a16="http://schemas.microsoft.com/office/drawing/2014/main" id="{1F399BE7-1737-4E3E-B2DB-FF98B993D665}"/>
                  </a:ext>
                </a:extLst>
              </p:cNvPr>
              <p:cNvSpPr>
                <a:spLocks/>
              </p:cNvSpPr>
              <p:nvPr/>
            </p:nvSpPr>
            <p:spPr bwMode="auto">
              <a:xfrm>
                <a:off x="379" y="1453"/>
                <a:ext cx="16" cy="10"/>
              </a:xfrm>
              <a:custGeom>
                <a:avLst/>
                <a:gdLst>
                  <a:gd name="T0" fmla="*/ 9 w 16"/>
                  <a:gd name="T1" fmla="*/ 0 h 10"/>
                  <a:gd name="T2" fmla="*/ 9 w 16"/>
                  <a:gd name="T3" fmla="*/ 0 h 10"/>
                  <a:gd name="T4" fmla="*/ 0 w 16"/>
                  <a:gd name="T5" fmla="*/ 5 h 10"/>
                  <a:gd name="T6" fmla="*/ 7 w 16"/>
                  <a:gd name="T7" fmla="*/ 10 h 10"/>
                  <a:gd name="T8" fmla="*/ 16 w 16"/>
                  <a:gd name="T9" fmla="*/ 5 h 10"/>
                  <a:gd name="T10" fmla="*/ 9 w 16"/>
                  <a:gd name="T11" fmla="*/ 0 h 10"/>
                </a:gdLst>
                <a:ahLst/>
                <a:cxnLst>
                  <a:cxn ang="0">
                    <a:pos x="T0" y="T1"/>
                  </a:cxn>
                  <a:cxn ang="0">
                    <a:pos x="T2" y="T3"/>
                  </a:cxn>
                  <a:cxn ang="0">
                    <a:pos x="T4" y="T5"/>
                  </a:cxn>
                  <a:cxn ang="0">
                    <a:pos x="T6" y="T7"/>
                  </a:cxn>
                  <a:cxn ang="0">
                    <a:pos x="T8" y="T9"/>
                  </a:cxn>
                  <a:cxn ang="0">
                    <a:pos x="T10" y="T11"/>
                  </a:cxn>
                </a:cxnLst>
                <a:rect l="0" t="0" r="r" b="b"/>
                <a:pathLst>
                  <a:path w="16" h="10">
                    <a:moveTo>
                      <a:pt x="9" y="0"/>
                    </a:moveTo>
                    <a:lnTo>
                      <a:pt x="9" y="0"/>
                    </a:lnTo>
                    <a:lnTo>
                      <a:pt x="0" y="5"/>
                    </a:lnTo>
                    <a:lnTo>
                      <a:pt x="7" y="10"/>
                    </a:lnTo>
                    <a:lnTo>
                      <a:pt x="16" y="5"/>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96" name="Freeform 4307">
                <a:extLst>
                  <a:ext uri="{FF2B5EF4-FFF2-40B4-BE49-F238E27FC236}">
                    <a16:creationId xmlns:a16="http://schemas.microsoft.com/office/drawing/2014/main" id="{2D385B48-264F-4DAB-8E81-D149ABF2822F}"/>
                  </a:ext>
                </a:extLst>
              </p:cNvPr>
              <p:cNvSpPr>
                <a:spLocks/>
              </p:cNvSpPr>
              <p:nvPr/>
            </p:nvSpPr>
            <p:spPr bwMode="auto">
              <a:xfrm>
                <a:off x="386" y="1691"/>
                <a:ext cx="33" cy="22"/>
              </a:xfrm>
              <a:custGeom>
                <a:avLst/>
                <a:gdLst>
                  <a:gd name="T0" fmla="*/ 14 w 14"/>
                  <a:gd name="T1" fmla="*/ 0 h 9"/>
                  <a:gd name="T2" fmla="*/ 0 w 14"/>
                  <a:gd name="T3" fmla="*/ 7 h 9"/>
                  <a:gd name="T4" fmla="*/ 3 w 14"/>
                  <a:gd name="T5" fmla="*/ 9 h 9"/>
                  <a:gd name="T6" fmla="*/ 14 w 14"/>
                  <a:gd name="T7" fmla="*/ 3 h 9"/>
                  <a:gd name="T8" fmla="*/ 14 w 14"/>
                  <a:gd name="T9" fmla="*/ 0 h 9"/>
                </a:gdLst>
                <a:ahLst/>
                <a:cxnLst>
                  <a:cxn ang="0">
                    <a:pos x="T0" y="T1"/>
                  </a:cxn>
                  <a:cxn ang="0">
                    <a:pos x="T2" y="T3"/>
                  </a:cxn>
                  <a:cxn ang="0">
                    <a:pos x="T4" y="T5"/>
                  </a:cxn>
                  <a:cxn ang="0">
                    <a:pos x="T6" y="T7"/>
                  </a:cxn>
                  <a:cxn ang="0">
                    <a:pos x="T8" y="T9"/>
                  </a:cxn>
                </a:cxnLst>
                <a:rect l="0" t="0" r="r" b="b"/>
                <a:pathLst>
                  <a:path w="14" h="9">
                    <a:moveTo>
                      <a:pt x="14" y="0"/>
                    </a:moveTo>
                    <a:cubicBezTo>
                      <a:pt x="0" y="7"/>
                      <a:pt x="0" y="7"/>
                      <a:pt x="0" y="7"/>
                    </a:cubicBezTo>
                    <a:cubicBezTo>
                      <a:pt x="3" y="9"/>
                      <a:pt x="3" y="9"/>
                      <a:pt x="3" y="9"/>
                    </a:cubicBezTo>
                    <a:cubicBezTo>
                      <a:pt x="14" y="3"/>
                      <a:pt x="14" y="3"/>
                      <a:pt x="14" y="3"/>
                    </a:cubicBezTo>
                    <a:cubicBezTo>
                      <a:pt x="14" y="2"/>
                      <a:pt x="14" y="1"/>
                      <a:pt x="14"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97" name="Freeform 4308">
                <a:extLst>
                  <a:ext uri="{FF2B5EF4-FFF2-40B4-BE49-F238E27FC236}">
                    <a16:creationId xmlns:a16="http://schemas.microsoft.com/office/drawing/2014/main" id="{DF1FDA68-8DB1-4AC7-BA47-5E08AE4BDA68}"/>
                  </a:ext>
                </a:extLst>
              </p:cNvPr>
              <p:cNvSpPr>
                <a:spLocks/>
              </p:cNvSpPr>
              <p:nvPr/>
            </p:nvSpPr>
            <p:spPr bwMode="auto">
              <a:xfrm>
                <a:off x="340" y="1713"/>
                <a:ext cx="46" cy="24"/>
              </a:xfrm>
              <a:custGeom>
                <a:avLst/>
                <a:gdLst>
                  <a:gd name="T0" fmla="*/ 15 w 19"/>
                  <a:gd name="T1" fmla="*/ 0 h 10"/>
                  <a:gd name="T2" fmla="*/ 15 w 19"/>
                  <a:gd name="T3" fmla="*/ 0 h 10"/>
                  <a:gd name="T4" fmla="*/ 0 w 19"/>
                  <a:gd name="T5" fmla="*/ 7 h 10"/>
                  <a:gd name="T6" fmla="*/ 0 w 19"/>
                  <a:gd name="T7" fmla="*/ 9 h 10"/>
                  <a:gd name="T8" fmla="*/ 2 w 19"/>
                  <a:gd name="T9" fmla="*/ 10 h 10"/>
                  <a:gd name="T10" fmla="*/ 19 w 19"/>
                  <a:gd name="T11" fmla="*/ 2 h 10"/>
                  <a:gd name="T12" fmla="*/ 15 w 1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9" h="10">
                    <a:moveTo>
                      <a:pt x="15" y="0"/>
                    </a:moveTo>
                    <a:cubicBezTo>
                      <a:pt x="15" y="0"/>
                      <a:pt x="15" y="0"/>
                      <a:pt x="15" y="0"/>
                    </a:cubicBezTo>
                    <a:cubicBezTo>
                      <a:pt x="0" y="7"/>
                      <a:pt x="0" y="7"/>
                      <a:pt x="0" y="7"/>
                    </a:cubicBezTo>
                    <a:cubicBezTo>
                      <a:pt x="0" y="8"/>
                      <a:pt x="0" y="8"/>
                      <a:pt x="0" y="9"/>
                    </a:cubicBezTo>
                    <a:cubicBezTo>
                      <a:pt x="2" y="10"/>
                      <a:pt x="2" y="10"/>
                      <a:pt x="2" y="10"/>
                    </a:cubicBezTo>
                    <a:cubicBezTo>
                      <a:pt x="19" y="2"/>
                      <a:pt x="19" y="2"/>
                      <a:pt x="19" y="2"/>
                    </a:cubicBezTo>
                    <a:cubicBezTo>
                      <a:pt x="15" y="0"/>
                      <a:pt x="15" y="0"/>
                      <a:pt x="15"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98" name="Freeform 4309">
                <a:extLst>
                  <a:ext uri="{FF2B5EF4-FFF2-40B4-BE49-F238E27FC236}">
                    <a16:creationId xmlns:a16="http://schemas.microsoft.com/office/drawing/2014/main" id="{A8DCF98F-D9D7-4970-BF1B-0D6EB53E07A9}"/>
                  </a:ext>
                </a:extLst>
              </p:cNvPr>
              <p:cNvSpPr>
                <a:spLocks/>
              </p:cNvSpPr>
              <p:nvPr/>
            </p:nvSpPr>
            <p:spPr bwMode="auto">
              <a:xfrm>
                <a:off x="376" y="1708"/>
                <a:ext cx="17" cy="10"/>
              </a:xfrm>
              <a:custGeom>
                <a:avLst/>
                <a:gdLst>
                  <a:gd name="T0" fmla="*/ 10 w 17"/>
                  <a:gd name="T1" fmla="*/ 0 h 10"/>
                  <a:gd name="T2" fmla="*/ 10 w 17"/>
                  <a:gd name="T3" fmla="*/ 0 h 10"/>
                  <a:gd name="T4" fmla="*/ 0 w 17"/>
                  <a:gd name="T5" fmla="*/ 5 h 10"/>
                  <a:gd name="T6" fmla="*/ 10 w 17"/>
                  <a:gd name="T7" fmla="*/ 10 h 10"/>
                  <a:gd name="T8" fmla="*/ 17 w 17"/>
                  <a:gd name="T9" fmla="*/ 5 h 10"/>
                  <a:gd name="T10" fmla="*/ 10 w 17"/>
                  <a:gd name="T11" fmla="*/ 0 h 10"/>
                </a:gdLst>
                <a:ahLst/>
                <a:cxnLst>
                  <a:cxn ang="0">
                    <a:pos x="T0" y="T1"/>
                  </a:cxn>
                  <a:cxn ang="0">
                    <a:pos x="T2" y="T3"/>
                  </a:cxn>
                  <a:cxn ang="0">
                    <a:pos x="T4" y="T5"/>
                  </a:cxn>
                  <a:cxn ang="0">
                    <a:pos x="T6" y="T7"/>
                  </a:cxn>
                  <a:cxn ang="0">
                    <a:pos x="T8" y="T9"/>
                  </a:cxn>
                  <a:cxn ang="0">
                    <a:pos x="T10" y="T11"/>
                  </a:cxn>
                </a:cxnLst>
                <a:rect l="0" t="0" r="r" b="b"/>
                <a:pathLst>
                  <a:path w="17" h="10">
                    <a:moveTo>
                      <a:pt x="10" y="0"/>
                    </a:moveTo>
                    <a:lnTo>
                      <a:pt x="10" y="0"/>
                    </a:lnTo>
                    <a:lnTo>
                      <a:pt x="0" y="5"/>
                    </a:lnTo>
                    <a:lnTo>
                      <a:pt x="10" y="10"/>
                    </a:lnTo>
                    <a:lnTo>
                      <a:pt x="17" y="5"/>
                    </a:lnTo>
                    <a:lnTo>
                      <a:pt x="10"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99" name="Freeform 4310">
                <a:extLst>
                  <a:ext uri="{FF2B5EF4-FFF2-40B4-BE49-F238E27FC236}">
                    <a16:creationId xmlns:a16="http://schemas.microsoft.com/office/drawing/2014/main" id="{06F1D423-98A7-467A-8466-960067C39640}"/>
                  </a:ext>
                </a:extLst>
              </p:cNvPr>
              <p:cNvSpPr>
                <a:spLocks/>
              </p:cNvSpPr>
              <p:nvPr/>
            </p:nvSpPr>
            <p:spPr bwMode="auto">
              <a:xfrm>
                <a:off x="376" y="1708"/>
                <a:ext cx="17" cy="10"/>
              </a:xfrm>
              <a:custGeom>
                <a:avLst/>
                <a:gdLst>
                  <a:gd name="T0" fmla="*/ 10 w 17"/>
                  <a:gd name="T1" fmla="*/ 0 h 10"/>
                  <a:gd name="T2" fmla="*/ 10 w 17"/>
                  <a:gd name="T3" fmla="*/ 0 h 10"/>
                  <a:gd name="T4" fmla="*/ 0 w 17"/>
                  <a:gd name="T5" fmla="*/ 5 h 10"/>
                  <a:gd name="T6" fmla="*/ 10 w 17"/>
                  <a:gd name="T7" fmla="*/ 10 h 10"/>
                  <a:gd name="T8" fmla="*/ 17 w 17"/>
                  <a:gd name="T9" fmla="*/ 5 h 10"/>
                  <a:gd name="T10" fmla="*/ 10 w 17"/>
                  <a:gd name="T11" fmla="*/ 0 h 10"/>
                </a:gdLst>
                <a:ahLst/>
                <a:cxnLst>
                  <a:cxn ang="0">
                    <a:pos x="T0" y="T1"/>
                  </a:cxn>
                  <a:cxn ang="0">
                    <a:pos x="T2" y="T3"/>
                  </a:cxn>
                  <a:cxn ang="0">
                    <a:pos x="T4" y="T5"/>
                  </a:cxn>
                  <a:cxn ang="0">
                    <a:pos x="T6" y="T7"/>
                  </a:cxn>
                  <a:cxn ang="0">
                    <a:pos x="T8" y="T9"/>
                  </a:cxn>
                  <a:cxn ang="0">
                    <a:pos x="T10" y="T11"/>
                  </a:cxn>
                </a:cxnLst>
                <a:rect l="0" t="0" r="r" b="b"/>
                <a:pathLst>
                  <a:path w="17" h="10">
                    <a:moveTo>
                      <a:pt x="10" y="0"/>
                    </a:moveTo>
                    <a:lnTo>
                      <a:pt x="10" y="0"/>
                    </a:lnTo>
                    <a:lnTo>
                      <a:pt x="0" y="5"/>
                    </a:lnTo>
                    <a:lnTo>
                      <a:pt x="10" y="10"/>
                    </a:lnTo>
                    <a:lnTo>
                      <a:pt x="17" y="5"/>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00" name="Freeform 4311">
                <a:extLst>
                  <a:ext uri="{FF2B5EF4-FFF2-40B4-BE49-F238E27FC236}">
                    <a16:creationId xmlns:a16="http://schemas.microsoft.com/office/drawing/2014/main" id="{96D022B1-29F5-4EDB-B701-F6309A0D74A5}"/>
                  </a:ext>
                </a:extLst>
              </p:cNvPr>
              <p:cNvSpPr>
                <a:spLocks/>
              </p:cNvSpPr>
              <p:nvPr/>
            </p:nvSpPr>
            <p:spPr bwMode="auto">
              <a:xfrm>
                <a:off x="340" y="1734"/>
                <a:ext cx="5" cy="5"/>
              </a:xfrm>
              <a:custGeom>
                <a:avLst/>
                <a:gdLst>
                  <a:gd name="T0" fmla="*/ 0 w 2"/>
                  <a:gd name="T1" fmla="*/ 0 h 2"/>
                  <a:gd name="T2" fmla="*/ 1 w 2"/>
                  <a:gd name="T3" fmla="*/ 2 h 2"/>
                  <a:gd name="T4" fmla="*/ 2 w 2"/>
                  <a:gd name="T5" fmla="*/ 1 h 2"/>
                  <a:gd name="T6" fmla="*/ 0 w 2"/>
                  <a:gd name="T7" fmla="*/ 0 h 2"/>
                </a:gdLst>
                <a:ahLst/>
                <a:cxnLst>
                  <a:cxn ang="0">
                    <a:pos x="T0" y="T1"/>
                  </a:cxn>
                  <a:cxn ang="0">
                    <a:pos x="T2" y="T3"/>
                  </a:cxn>
                  <a:cxn ang="0">
                    <a:pos x="T4" y="T5"/>
                  </a:cxn>
                  <a:cxn ang="0">
                    <a:pos x="T6" y="T7"/>
                  </a:cxn>
                </a:cxnLst>
                <a:rect l="0" t="0" r="r" b="b"/>
                <a:pathLst>
                  <a:path w="2" h="2">
                    <a:moveTo>
                      <a:pt x="0" y="0"/>
                    </a:moveTo>
                    <a:cubicBezTo>
                      <a:pt x="1" y="0"/>
                      <a:pt x="1" y="1"/>
                      <a:pt x="1" y="2"/>
                    </a:cubicBezTo>
                    <a:cubicBezTo>
                      <a:pt x="2" y="1"/>
                      <a:pt x="2" y="1"/>
                      <a:pt x="2" y="1"/>
                    </a:cubicBezTo>
                    <a:cubicBezTo>
                      <a:pt x="0" y="0"/>
                      <a:pt x="0" y="0"/>
                      <a:pt x="0"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01" name="Freeform 4312">
                <a:extLst>
                  <a:ext uri="{FF2B5EF4-FFF2-40B4-BE49-F238E27FC236}">
                    <a16:creationId xmlns:a16="http://schemas.microsoft.com/office/drawing/2014/main" id="{D47439A7-4634-4C12-A506-396042BC2710}"/>
                  </a:ext>
                </a:extLst>
              </p:cNvPr>
              <p:cNvSpPr>
                <a:spLocks/>
              </p:cNvSpPr>
              <p:nvPr/>
            </p:nvSpPr>
            <p:spPr bwMode="auto">
              <a:xfrm>
                <a:off x="345" y="1760"/>
                <a:ext cx="41" cy="24"/>
              </a:xfrm>
              <a:custGeom>
                <a:avLst/>
                <a:gdLst>
                  <a:gd name="T0" fmla="*/ 13 w 17"/>
                  <a:gd name="T1" fmla="*/ 0 h 10"/>
                  <a:gd name="T2" fmla="*/ 13 w 17"/>
                  <a:gd name="T3" fmla="*/ 0 h 10"/>
                  <a:gd name="T4" fmla="*/ 0 w 17"/>
                  <a:gd name="T5" fmla="*/ 7 h 10"/>
                  <a:gd name="T6" fmla="*/ 0 w 17"/>
                  <a:gd name="T7" fmla="*/ 10 h 10"/>
                  <a:gd name="T8" fmla="*/ 17 w 17"/>
                  <a:gd name="T9" fmla="*/ 2 h 10"/>
                  <a:gd name="T10" fmla="*/ 13 w 17"/>
                  <a:gd name="T11" fmla="*/ 0 h 10"/>
                </a:gdLst>
                <a:ahLst/>
                <a:cxnLst>
                  <a:cxn ang="0">
                    <a:pos x="T0" y="T1"/>
                  </a:cxn>
                  <a:cxn ang="0">
                    <a:pos x="T2" y="T3"/>
                  </a:cxn>
                  <a:cxn ang="0">
                    <a:pos x="T4" y="T5"/>
                  </a:cxn>
                  <a:cxn ang="0">
                    <a:pos x="T6" y="T7"/>
                  </a:cxn>
                  <a:cxn ang="0">
                    <a:pos x="T8" y="T9"/>
                  </a:cxn>
                  <a:cxn ang="0">
                    <a:pos x="T10" y="T11"/>
                  </a:cxn>
                </a:cxnLst>
                <a:rect l="0" t="0" r="r" b="b"/>
                <a:pathLst>
                  <a:path w="17" h="10">
                    <a:moveTo>
                      <a:pt x="13" y="0"/>
                    </a:moveTo>
                    <a:cubicBezTo>
                      <a:pt x="13" y="0"/>
                      <a:pt x="13" y="0"/>
                      <a:pt x="13" y="0"/>
                    </a:cubicBezTo>
                    <a:cubicBezTo>
                      <a:pt x="0" y="7"/>
                      <a:pt x="0" y="7"/>
                      <a:pt x="0" y="7"/>
                    </a:cubicBezTo>
                    <a:cubicBezTo>
                      <a:pt x="0" y="8"/>
                      <a:pt x="0" y="9"/>
                      <a:pt x="0" y="10"/>
                    </a:cubicBezTo>
                    <a:cubicBezTo>
                      <a:pt x="17" y="2"/>
                      <a:pt x="17" y="2"/>
                      <a:pt x="17" y="2"/>
                    </a:cubicBezTo>
                    <a:cubicBezTo>
                      <a:pt x="13" y="0"/>
                      <a:pt x="13" y="0"/>
                      <a:pt x="13"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02" name="Freeform 4313">
                <a:extLst>
                  <a:ext uri="{FF2B5EF4-FFF2-40B4-BE49-F238E27FC236}">
                    <a16:creationId xmlns:a16="http://schemas.microsoft.com/office/drawing/2014/main" id="{CC94DE48-B408-4EF6-98D9-B090D21376DB}"/>
                  </a:ext>
                </a:extLst>
              </p:cNvPr>
              <p:cNvSpPr>
                <a:spLocks/>
              </p:cNvSpPr>
              <p:nvPr/>
            </p:nvSpPr>
            <p:spPr bwMode="auto">
              <a:xfrm>
                <a:off x="386" y="1741"/>
                <a:ext cx="29" cy="19"/>
              </a:xfrm>
              <a:custGeom>
                <a:avLst/>
                <a:gdLst>
                  <a:gd name="T0" fmla="*/ 29 w 29"/>
                  <a:gd name="T1" fmla="*/ 0 h 19"/>
                  <a:gd name="T2" fmla="*/ 0 w 29"/>
                  <a:gd name="T3" fmla="*/ 15 h 19"/>
                  <a:gd name="T4" fmla="*/ 7 w 29"/>
                  <a:gd name="T5" fmla="*/ 19 h 19"/>
                  <a:gd name="T6" fmla="*/ 29 w 29"/>
                  <a:gd name="T7" fmla="*/ 10 h 19"/>
                  <a:gd name="T8" fmla="*/ 29 w 29"/>
                  <a:gd name="T9" fmla="*/ 0 h 19"/>
                </a:gdLst>
                <a:ahLst/>
                <a:cxnLst>
                  <a:cxn ang="0">
                    <a:pos x="T0" y="T1"/>
                  </a:cxn>
                  <a:cxn ang="0">
                    <a:pos x="T2" y="T3"/>
                  </a:cxn>
                  <a:cxn ang="0">
                    <a:pos x="T4" y="T5"/>
                  </a:cxn>
                  <a:cxn ang="0">
                    <a:pos x="T6" y="T7"/>
                  </a:cxn>
                  <a:cxn ang="0">
                    <a:pos x="T8" y="T9"/>
                  </a:cxn>
                </a:cxnLst>
                <a:rect l="0" t="0" r="r" b="b"/>
                <a:pathLst>
                  <a:path w="29" h="19">
                    <a:moveTo>
                      <a:pt x="29" y="0"/>
                    </a:moveTo>
                    <a:lnTo>
                      <a:pt x="0" y="15"/>
                    </a:lnTo>
                    <a:lnTo>
                      <a:pt x="7" y="19"/>
                    </a:lnTo>
                    <a:lnTo>
                      <a:pt x="29" y="10"/>
                    </a:lnTo>
                    <a:lnTo>
                      <a:pt x="29"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03" name="Freeform 4314">
                <a:extLst>
                  <a:ext uri="{FF2B5EF4-FFF2-40B4-BE49-F238E27FC236}">
                    <a16:creationId xmlns:a16="http://schemas.microsoft.com/office/drawing/2014/main" id="{7CA8F4FB-1438-404B-A538-26E50A9952C5}"/>
                  </a:ext>
                </a:extLst>
              </p:cNvPr>
              <p:cNvSpPr>
                <a:spLocks/>
              </p:cNvSpPr>
              <p:nvPr/>
            </p:nvSpPr>
            <p:spPr bwMode="auto">
              <a:xfrm>
                <a:off x="386" y="1741"/>
                <a:ext cx="29" cy="19"/>
              </a:xfrm>
              <a:custGeom>
                <a:avLst/>
                <a:gdLst>
                  <a:gd name="T0" fmla="*/ 29 w 29"/>
                  <a:gd name="T1" fmla="*/ 0 h 19"/>
                  <a:gd name="T2" fmla="*/ 0 w 29"/>
                  <a:gd name="T3" fmla="*/ 15 h 19"/>
                  <a:gd name="T4" fmla="*/ 7 w 29"/>
                  <a:gd name="T5" fmla="*/ 19 h 19"/>
                  <a:gd name="T6" fmla="*/ 29 w 29"/>
                  <a:gd name="T7" fmla="*/ 10 h 19"/>
                  <a:gd name="T8" fmla="*/ 29 w 29"/>
                  <a:gd name="T9" fmla="*/ 0 h 19"/>
                </a:gdLst>
                <a:ahLst/>
                <a:cxnLst>
                  <a:cxn ang="0">
                    <a:pos x="T0" y="T1"/>
                  </a:cxn>
                  <a:cxn ang="0">
                    <a:pos x="T2" y="T3"/>
                  </a:cxn>
                  <a:cxn ang="0">
                    <a:pos x="T4" y="T5"/>
                  </a:cxn>
                  <a:cxn ang="0">
                    <a:pos x="T6" y="T7"/>
                  </a:cxn>
                  <a:cxn ang="0">
                    <a:pos x="T8" y="T9"/>
                  </a:cxn>
                </a:cxnLst>
                <a:rect l="0" t="0" r="r" b="b"/>
                <a:pathLst>
                  <a:path w="29" h="19">
                    <a:moveTo>
                      <a:pt x="29" y="0"/>
                    </a:moveTo>
                    <a:lnTo>
                      <a:pt x="0" y="15"/>
                    </a:lnTo>
                    <a:lnTo>
                      <a:pt x="7" y="19"/>
                    </a:lnTo>
                    <a:lnTo>
                      <a:pt x="29" y="10"/>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04" name="Freeform 4315">
                <a:extLst>
                  <a:ext uri="{FF2B5EF4-FFF2-40B4-BE49-F238E27FC236}">
                    <a16:creationId xmlns:a16="http://schemas.microsoft.com/office/drawing/2014/main" id="{3853B388-4429-47EC-B5FF-5FB5636872C1}"/>
                  </a:ext>
                </a:extLst>
              </p:cNvPr>
              <p:cNvSpPr>
                <a:spLocks/>
              </p:cNvSpPr>
              <p:nvPr/>
            </p:nvSpPr>
            <p:spPr bwMode="auto">
              <a:xfrm>
                <a:off x="376" y="1756"/>
                <a:ext cx="17" cy="9"/>
              </a:xfrm>
              <a:custGeom>
                <a:avLst/>
                <a:gdLst>
                  <a:gd name="T0" fmla="*/ 10 w 17"/>
                  <a:gd name="T1" fmla="*/ 0 h 9"/>
                  <a:gd name="T2" fmla="*/ 10 w 17"/>
                  <a:gd name="T3" fmla="*/ 0 h 9"/>
                  <a:gd name="T4" fmla="*/ 0 w 17"/>
                  <a:gd name="T5" fmla="*/ 4 h 9"/>
                  <a:gd name="T6" fmla="*/ 10 w 17"/>
                  <a:gd name="T7" fmla="*/ 9 h 9"/>
                  <a:gd name="T8" fmla="*/ 17 w 17"/>
                  <a:gd name="T9" fmla="*/ 4 h 9"/>
                  <a:gd name="T10" fmla="*/ 10 w 17"/>
                  <a:gd name="T11" fmla="*/ 0 h 9"/>
                </a:gdLst>
                <a:ahLst/>
                <a:cxnLst>
                  <a:cxn ang="0">
                    <a:pos x="T0" y="T1"/>
                  </a:cxn>
                  <a:cxn ang="0">
                    <a:pos x="T2" y="T3"/>
                  </a:cxn>
                  <a:cxn ang="0">
                    <a:pos x="T4" y="T5"/>
                  </a:cxn>
                  <a:cxn ang="0">
                    <a:pos x="T6" y="T7"/>
                  </a:cxn>
                  <a:cxn ang="0">
                    <a:pos x="T8" y="T9"/>
                  </a:cxn>
                  <a:cxn ang="0">
                    <a:pos x="T10" y="T11"/>
                  </a:cxn>
                </a:cxnLst>
                <a:rect l="0" t="0" r="r" b="b"/>
                <a:pathLst>
                  <a:path w="17" h="9">
                    <a:moveTo>
                      <a:pt x="10" y="0"/>
                    </a:moveTo>
                    <a:lnTo>
                      <a:pt x="10" y="0"/>
                    </a:lnTo>
                    <a:lnTo>
                      <a:pt x="0" y="4"/>
                    </a:lnTo>
                    <a:lnTo>
                      <a:pt x="10" y="9"/>
                    </a:lnTo>
                    <a:lnTo>
                      <a:pt x="17" y="4"/>
                    </a:lnTo>
                    <a:lnTo>
                      <a:pt x="10"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05" name="Freeform 4316">
                <a:extLst>
                  <a:ext uri="{FF2B5EF4-FFF2-40B4-BE49-F238E27FC236}">
                    <a16:creationId xmlns:a16="http://schemas.microsoft.com/office/drawing/2014/main" id="{ED1A4746-900B-4836-AB6F-8D81C4ADEA40}"/>
                  </a:ext>
                </a:extLst>
              </p:cNvPr>
              <p:cNvSpPr>
                <a:spLocks/>
              </p:cNvSpPr>
              <p:nvPr/>
            </p:nvSpPr>
            <p:spPr bwMode="auto">
              <a:xfrm>
                <a:off x="376" y="1756"/>
                <a:ext cx="17" cy="9"/>
              </a:xfrm>
              <a:custGeom>
                <a:avLst/>
                <a:gdLst>
                  <a:gd name="T0" fmla="*/ 10 w 17"/>
                  <a:gd name="T1" fmla="*/ 0 h 9"/>
                  <a:gd name="T2" fmla="*/ 10 w 17"/>
                  <a:gd name="T3" fmla="*/ 0 h 9"/>
                  <a:gd name="T4" fmla="*/ 0 w 17"/>
                  <a:gd name="T5" fmla="*/ 4 h 9"/>
                  <a:gd name="T6" fmla="*/ 10 w 17"/>
                  <a:gd name="T7" fmla="*/ 9 h 9"/>
                  <a:gd name="T8" fmla="*/ 17 w 17"/>
                  <a:gd name="T9" fmla="*/ 4 h 9"/>
                  <a:gd name="T10" fmla="*/ 10 w 17"/>
                  <a:gd name="T11" fmla="*/ 0 h 9"/>
                </a:gdLst>
                <a:ahLst/>
                <a:cxnLst>
                  <a:cxn ang="0">
                    <a:pos x="T0" y="T1"/>
                  </a:cxn>
                  <a:cxn ang="0">
                    <a:pos x="T2" y="T3"/>
                  </a:cxn>
                  <a:cxn ang="0">
                    <a:pos x="T4" y="T5"/>
                  </a:cxn>
                  <a:cxn ang="0">
                    <a:pos x="T6" y="T7"/>
                  </a:cxn>
                  <a:cxn ang="0">
                    <a:pos x="T8" y="T9"/>
                  </a:cxn>
                  <a:cxn ang="0">
                    <a:pos x="T10" y="T11"/>
                  </a:cxn>
                </a:cxnLst>
                <a:rect l="0" t="0" r="r" b="b"/>
                <a:pathLst>
                  <a:path w="17" h="9">
                    <a:moveTo>
                      <a:pt x="10" y="0"/>
                    </a:moveTo>
                    <a:lnTo>
                      <a:pt x="10" y="0"/>
                    </a:lnTo>
                    <a:lnTo>
                      <a:pt x="0" y="4"/>
                    </a:lnTo>
                    <a:lnTo>
                      <a:pt x="10" y="9"/>
                    </a:lnTo>
                    <a:lnTo>
                      <a:pt x="17" y="4"/>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06" name="Freeform 4317">
                <a:extLst>
                  <a:ext uri="{FF2B5EF4-FFF2-40B4-BE49-F238E27FC236}">
                    <a16:creationId xmlns:a16="http://schemas.microsoft.com/office/drawing/2014/main" id="{EA4A7D45-43AB-4985-849B-468A1E65A233}"/>
                  </a:ext>
                </a:extLst>
              </p:cNvPr>
              <p:cNvSpPr>
                <a:spLocks/>
              </p:cNvSpPr>
              <p:nvPr/>
            </p:nvSpPr>
            <p:spPr bwMode="auto">
              <a:xfrm>
                <a:off x="386" y="1584"/>
                <a:ext cx="43" cy="26"/>
              </a:xfrm>
              <a:custGeom>
                <a:avLst/>
                <a:gdLst>
                  <a:gd name="T0" fmla="*/ 43 w 43"/>
                  <a:gd name="T1" fmla="*/ 0 h 26"/>
                  <a:gd name="T2" fmla="*/ 43 w 43"/>
                  <a:gd name="T3" fmla="*/ 0 h 26"/>
                  <a:gd name="T4" fmla="*/ 0 w 43"/>
                  <a:gd name="T5" fmla="*/ 22 h 26"/>
                  <a:gd name="T6" fmla="*/ 9 w 43"/>
                  <a:gd name="T7" fmla="*/ 26 h 26"/>
                  <a:gd name="T8" fmla="*/ 43 w 43"/>
                  <a:gd name="T9" fmla="*/ 10 h 26"/>
                  <a:gd name="T10" fmla="*/ 43 w 43"/>
                  <a:gd name="T11" fmla="*/ 3 h 26"/>
                  <a:gd name="T12" fmla="*/ 43 w 4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43" h="26">
                    <a:moveTo>
                      <a:pt x="43" y="0"/>
                    </a:moveTo>
                    <a:lnTo>
                      <a:pt x="43" y="0"/>
                    </a:lnTo>
                    <a:lnTo>
                      <a:pt x="0" y="22"/>
                    </a:lnTo>
                    <a:lnTo>
                      <a:pt x="9" y="26"/>
                    </a:lnTo>
                    <a:lnTo>
                      <a:pt x="43" y="10"/>
                    </a:lnTo>
                    <a:lnTo>
                      <a:pt x="43" y="3"/>
                    </a:lnTo>
                    <a:lnTo>
                      <a:pt x="43"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07" name="Freeform 4318">
                <a:extLst>
                  <a:ext uri="{FF2B5EF4-FFF2-40B4-BE49-F238E27FC236}">
                    <a16:creationId xmlns:a16="http://schemas.microsoft.com/office/drawing/2014/main" id="{8EE52565-5220-474E-9E58-39F5E16C6191}"/>
                  </a:ext>
                </a:extLst>
              </p:cNvPr>
              <p:cNvSpPr>
                <a:spLocks/>
              </p:cNvSpPr>
              <p:nvPr/>
            </p:nvSpPr>
            <p:spPr bwMode="auto">
              <a:xfrm>
                <a:off x="386" y="1584"/>
                <a:ext cx="43" cy="26"/>
              </a:xfrm>
              <a:custGeom>
                <a:avLst/>
                <a:gdLst>
                  <a:gd name="T0" fmla="*/ 43 w 43"/>
                  <a:gd name="T1" fmla="*/ 0 h 26"/>
                  <a:gd name="T2" fmla="*/ 43 w 43"/>
                  <a:gd name="T3" fmla="*/ 0 h 26"/>
                  <a:gd name="T4" fmla="*/ 0 w 43"/>
                  <a:gd name="T5" fmla="*/ 22 h 26"/>
                  <a:gd name="T6" fmla="*/ 9 w 43"/>
                  <a:gd name="T7" fmla="*/ 26 h 26"/>
                  <a:gd name="T8" fmla="*/ 43 w 43"/>
                  <a:gd name="T9" fmla="*/ 10 h 26"/>
                  <a:gd name="T10" fmla="*/ 43 w 43"/>
                  <a:gd name="T11" fmla="*/ 3 h 26"/>
                  <a:gd name="T12" fmla="*/ 43 w 4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43" h="26">
                    <a:moveTo>
                      <a:pt x="43" y="0"/>
                    </a:moveTo>
                    <a:lnTo>
                      <a:pt x="43" y="0"/>
                    </a:lnTo>
                    <a:lnTo>
                      <a:pt x="0" y="22"/>
                    </a:lnTo>
                    <a:lnTo>
                      <a:pt x="9" y="26"/>
                    </a:lnTo>
                    <a:lnTo>
                      <a:pt x="43" y="10"/>
                    </a:lnTo>
                    <a:lnTo>
                      <a:pt x="43" y="3"/>
                    </a:lnTo>
                    <a:lnTo>
                      <a:pt x="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08" name="Freeform 4319">
                <a:extLst>
                  <a:ext uri="{FF2B5EF4-FFF2-40B4-BE49-F238E27FC236}">
                    <a16:creationId xmlns:a16="http://schemas.microsoft.com/office/drawing/2014/main" id="{D610530A-9522-4A6A-A61C-8C2D74F2C254}"/>
                  </a:ext>
                </a:extLst>
              </p:cNvPr>
              <p:cNvSpPr>
                <a:spLocks/>
              </p:cNvSpPr>
              <p:nvPr/>
            </p:nvSpPr>
            <p:spPr bwMode="auto">
              <a:xfrm>
                <a:off x="338" y="1610"/>
                <a:ext cx="48" cy="24"/>
              </a:xfrm>
              <a:custGeom>
                <a:avLst/>
                <a:gdLst>
                  <a:gd name="T0" fmla="*/ 38 w 48"/>
                  <a:gd name="T1" fmla="*/ 0 h 24"/>
                  <a:gd name="T2" fmla="*/ 38 w 48"/>
                  <a:gd name="T3" fmla="*/ 0 h 24"/>
                  <a:gd name="T4" fmla="*/ 0 w 48"/>
                  <a:gd name="T5" fmla="*/ 22 h 24"/>
                  <a:gd name="T6" fmla="*/ 10 w 48"/>
                  <a:gd name="T7" fmla="*/ 24 h 24"/>
                  <a:gd name="T8" fmla="*/ 48 w 48"/>
                  <a:gd name="T9" fmla="*/ 5 h 24"/>
                  <a:gd name="T10" fmla="*/ 38 w 48"/>
                  <a:gd name="T11" fmla="*/ 0 h 24"/>
                </a:gdLst>
                <a:ahLst/>
                <a:cxnLst>
                  <a:cxn ang="0">
                    <a:pos x="T0" y="T1"/>
                  </a:cxn>
                  <a:cxn ang="0">
                    <a:pos x="T2" y="T3"/>
                  </a:cxn>
                  <a:cxn ang="0">
                    <a:pos x="T4" y="T5"/>
                  </a:cxn>
                  <a:cxn ang="0">
                    <a:pos x="T6" y="T7"/>
                  </a:cxn>
                  <a:cxn ang="0">
                    <a:pos x="T8" y="T9"/>
                  </a:cxn>
                  <a:cxn ang="0">
                    <a:pos x="T10" y="T11"/>
                  </a:cxn>
                </a:cxnLst>
                <a:rect l="0" t="0" r="r" b="b"/>
                <a:pathLst>
                  <a:path w="48" h="24">
                    <a:moveTo>
                      <a:pt x="38" y="0"/>
                    </a:moveTo>
                    <a:lnTo>
                      <a:pt x="38" y="0"/>
                    </a:lnTo>
                    <a:lnTo>
                      <a:pt x="0" y="22"/>
                    </a:lnTo>
                    <a:lnTo>
                      <a:pt x="10" y="24"/>
                    </a:lnTo>
                    <a:lnTo>
                      <a:pt x="48" y="5"/>
                    </a:lnTo>
                    <a:lnTo>
                      <a:pt x="38"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09" name="Freeform 4320">
                <a:extLst>
                  <a:ext uri="{FF2B5EF4-FFF2-40B4-BE49-F238E27FC236}">
                    <a16:creationId xmlns:a16="http://schemas.microsoft.com/office/drawing/2014/main" id="{CCD7DE5B-3435-4016-90EE-042F9DE87907}"/>
                  </a:ext>
                </a:extLst>
              </p:cNvPr>
              <p:cNvSpPr>
                <a:spLocks/>
              </p:cNvSpPr>
              <p:nvPr/>
            </p:nvSpPr>
            <p:spPr bwMode="auto">
              <a:xfrm>
                <a:off x="338" y="1610"/>
                <a:ext cx="48" cy="24"/>
              </a:xfrm>
              <a:custGeom>
                <a:avLst/>
                <a:gdLst>
                  <a:gd name="T0" fmla="*/ 38 w 48"/>
                  <a:gd name="T1" fmla="*/ 0 h 24"/>
                  <a:gd name="T2" fmla="*/ 38 w 48"/>
                  <a:gd name="T3" fmla="*/ 0 h 24"/>
                  <a:gd name="T4" fmla="*/ 0 w 48"/>
                  <a:gd name="T5" fmla="*/ 22 h 24"/>
                  <a:gd name="T6" fmla="*/ 10 w 48"/>
                  <a:gd name="T7" fmla="*/ 24 h 24"/>
                  <a:gd name="T8" fmla="*/ 48 w 48"/>
                  <a:gd name="T9" fmla="*/ 5 h 24"/>
                  <a:gd name="T10" fmla="*/ 38 w 48"/>
                  <a:gd name="T11" fmla="*/ 0 h 24"/>
                </a:gdLst>
                <a:ahLst/>
                <a:cxnLst>
                  <a:cxn ang="0">
                    <a:pos x="T0" y="T1"/>
                  </a:cxn>
                  <a:cxn ang="0">
                    <a:pos x="T2" y="T3"/>
                  </a:cxn>
                  <a:cxn ang="0">
                    <a:pos x="T4" y="T5"/>
                  </a:cxn>
                  <a:cxn ang="0">
                    <a:pos x="T6" y="T7"/>
                  </a:cxn>
                  <a:cxn ang="0">
                    <a:pos x="T8" y="T9"/>
                  </a:cxn>
                  <a:cxn ang="0">
                    <a:pos x="T10" y="T11"/>
                  </a:cxn>
                </a:cxnLst>
                <a:rect l="0" t="0" r="r" b="b"/>
                <a:pathLst>
                  <a:path w="48" h="24">
                    <a:moveTo>
                      <a:pt x="38" y="0"/>
                    </a:moveTo>
                    <a:lnTo>
                      <a:pt x="38" y="0"/>
                    </a:lnTo>
                    <a:lnTo>
                      <a:pt x="0" y="22"/>
                    </a:lnTo>
                    <a:lnTo>
                      <a:pt x="10" y="24"/>
                    </a:lnTo>
                    <a:lnTo>
                      <a:pt x="48" y="5"/>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10" name="Freeform 4321">
                <a:extLst>
                  <a:ext uri="{FF2B5EF4-FFF2-40B4-BE49-F238E27FC236}">
                    <a16:creationId xmlns:a16="http://schemas.microsoft.com/office/drawing/2014/main" id="{948A76CC-6EA9-4EB9-9BBE-68AD6E4D6BB5}"/>
                  </a:ext>
                </a:extLst>
              </p:cNvPr>
              <p:cNvSpPr>
                <a:spLocks/>
              </p:cNvSpPr>
              <p:nvPr/>
            </p:nvSpPr>
            <p:spPr bwMode="auto">
              <a:xfrm>
                <a:off x="333" y="1637"/>
                <a:ext cx="5" cy="4"/>
              </a:xfrm>
              <a:custGeom>
                <a:avLst/>
                <a:gdLst>
                  <a:gd name="T0" fmla="*/ 0 w 2"/>
                  <a:gd name="T1" fmla="*/ 0 h 2"/>
                  <a:gd name="T2" fmla="*/ 0 w 2"/>
                  <a:gd name="T3" fmla="*/ 2 h 2"/>
                  <a:gd name="T4" fmla="*/ 2 w 2"/>
                  <a:gd name="T5" fmla="*/ 1 h 2"/>
                  <a:gd name="T6" fmla="*/ 0 w 2"/>
                  <a:gd name="T7" fmla="*/ 0 h 2"/>
                </a:gdLst>
                <a:ahLst/>
                <a:cxnLst>
                  <a:cxn ang="0">
                    <a:pos x="T0" y="T1"/>
                  </a:cxn>
                  <a:cxn ang="0">
                    <a:pos x="T2" y="T3"/>
                  </a:cxn>
                  <a:cxn ang="0">
                    <a:pos x="T4" y="T5"/>
                  </a:cxn>
                  <a:cxn ang="0">
                    <a:pos x="T6" y="T7"/>
                  </a:cxn>
                </a:cxnLst>
                <a:rect l="0" t="0" r="r" b="b"/>
                <a:pathLst>
                  <a:path w="2" h="2">
                    <a:moveTo>
                      <a:pt x="0" y="0"/>
                    </a:moveTo>
                    <a:cubicBezTo>
                      <a:pt x="0" y="1"/>
                      <a:pt x="0" y="1"/>
                      <a:pt x="0" y="2"/>
                    </a:cubicBezTo>
                    <a:cubicBezTo>
                      <a:pt x="2" y="1"/>
                      <a:pt x="2" y="1"/>
                      <a:pt x="2" y="1"/>
                    </a:cubicBezTo>
                    <a:cubicBezTo>
                      <a:pt x="0" y="0"/>
                      <a:pt x="0" y="0"/>
                      <a:pt x="0"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11" name="Freeform 4322">
                <a:extLst>
                  <a:ext uri="{FF2B5EF4-FFF2-40B4-BE49-F238E27FC236}">
                    <a16:creationId xmlns:a16="http://schemas.microsoft.com/office/drawing/2014/main" id="{2FC05326-AC3D-42B4-B937-84854B6931DA}"/>
                  </a:ext>
                </a:extLst>
              </p:cNvPr>
              <p:cNvSpPr>
                <a:spLocks/>
              </p:cNvSpPr>
              <p:nvPr/>
            </p:nvSpPr>
            <p:spPr bwMode="auto">
              <a:xfrm>
                <a:off x="429" y="1584"/>
                <a:ext cx="0" cy="3"/>
              </a:xfrm>
              <a:custGeom>
                <a:avLst/>
                <a:gdLst>
                  <a:gd name="T0" fmla="*/ 0 h 3"/>
                  <a:gd name="T1" fmla="*/ 0 h 3"/>
                  <a:gd name="T2" fmla="*/ 3 h 3"/>
                  <a:gd name="T3" fmla="*/ 0 h 3"/>
                </a:gdLst>
                <a:ahLst/>
                <a:cxnLst>
                  <a:cxn ang="0">
                    <a:pos x="0" y="T0"/>
                  </a:cxn>
                  <a:cxn ang="0">
                    <a:pos x="0" y="T1"/>
                  </a:cxn>
                  <a:cxn ang="0">
                    <a:pos x="0" y="T2"/>
                  </a:cxn>
                  <a:cxn ang="0">
                    <a:pos x="0" y="T3"/>
                  </a:cxn>
                </a:cxnLst>
                <a:rect l="0" t="0" r="r" b="b"/>
                <a:pathLst>
                  <a:path h="3">
                    <a:moveTo>
                      <a:pt x="0" y="0"/>
                    </a:moveTo>
                    <a:lnTo>
                      <a:pt x="0" y="0"/>
                    </a:lnTo>
                    <a:lnTo>
                      <a:pt x="0" y="3"/>
                    </a:lnTo>
                    <a:lnTo>
                      <a:pt x="0"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12" name="Freeform 4323">
                <a:extLst>
                  <a:ext uri="{FF2B5EF4-FFF2-40B4-BE49-F238E27FC236}">
                    <a16:creationId xmlns:a16="http://schemas.microsoft.com/office/drawing/2014/main" id="{69B8FEFD-8D82-4200-9498-9FD5A89CC286}"/>
                  </a:ext>
                </a:extLst>
              </p:cNvPr>
              <p:cNvSpPr>
                <a:spLocks/>
              </p:cNvSpPr>
              <p:nvPr/>
            </p:nvSpPr>
            <p:spPr bwMode="auto">
              <a:xfrm>
                <a:off x="429" y="1584"/>
                <a:ext cx="0" cy="3"/>
              </a:xfrm>
              <a:custGeom>
                <a:avLst/>
                <a:gdLst>
                  <a:gd name="T0" fmla="*/ 0 h 3"/>
                  <a:gd name="T1" fmla="*/ 0 h 3"/>
                  <a:gd name="T2" fmla="*/ 3 h 3"/>
                  <a:gd name="T3" fmla="*/ 0 h 3"/>
                </a:gdLst>
                <a:ahLst/>
                <a:cxnLst>
                  <a:cxn ang="0">
                    <a:pos x="0" y="T0"/>
                  </a:cxn>
                  <a:cxn ang="0">
                    <a:pos x="0" y="T1"/>
                  </a:cxn>
                  <a:cxn ang="0">
                    <a:pos x="0" y="T2"/>
                  </a:cxn>
                  <a:cxn ang="0">
                    <a:pos x="0" y="T3"/>
                  </a:cxn>
                </a:cxnLst>
                <a:rect l="0" t="0" r="r" b="b"/>
                <a:pathLst>
                  <a:path h="3">
                    <a:moveTo>
                      <a:pt x="0" y="0"/>
                    </a:moveTo>
                    <a:lnTo>
                      <a:pt x="0" y="0"/>
                    </a:lnTo>
                    <a:lnTo>
                      <a:pt x="0"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13" name="Freeform 4324">
                <a:extLst>
                  <a:ext uri="{FF2B5EF4-FFF2-40B4-BE49-F238E27FC236}">
                    <a16:creationId xmlns:a16="http://schemas.microsoft.com/office/drawing/2014/main" id="{782510B3-E37C-4A15-8DCD-D62063F2D516}"/>
                  </a:ext>
                </a:extLst>
              </p:cNvPr>
              <p:cNvSpPr>
                <a:spLocks/>
              </p:cNvSpPr>
              <p:nvPr/>
            </p:nvSpPr>
            <p:spPr bwMode="auto">
              <a:xfrm>
                <a:off x="376" y="1606"/>
                <a:ext cx="19" cy="9"/>
              </a:xfrm>
              <a:custGeom>
                <a:avLst/>
                <a:gdLst>
                  <a:gd name="T0" fmla="*/ 10 w 19"/>
                  <a:gd name="T1" fmla="*/ 0 h 9"/>
                  <a:gd name="T2" fmla="*/ 10 w 19"/>
                  <a:gd name="T3" fmla="*/ 0 h 9"/>
                  <a:gd name="T4" fmla="*/ 0 w 19"/>
                  <a:gd name="T5" fmla="*/ 4 h 9"/>
                  <a:gd name="T6" fmla="*/ 10 w 19"/>
                  <a:gd name="T7" fmla="*/ 9 h 9"/>
                  <a:gd name="T8" fmla="*/ 19 w 19"/>
                  <a:gd name="T9" fmla="*/ 4 h 9"/>
                  <a:gd name="T10" fmla="*/ 10 w 19"/>
                  <a:gd name="T11" fmla="*/ 0 h 9"/>
                </a:gdLst>
                <a:ahLst/>
                <a:cxnLst>
                  <a:cxn ang="0">
                    <a:pos x="T0" y="T1"/>
                  </a:cxn>
                  <a:cxn ang="0">
                    <a:pos x="T2" y="T3"/>
                  </a:cxn>
                  <a:cxn ang="0">
                    <a:pos x="T4" y="T5"/>
                  </a:cxn>
                  <a:cxn ang="0">
                    <a:pos x="T6" y="T7"/>
                  </a:cxn>
                  <a:cxn ang="0">
                    <a:pos x="T8" y="T9"/>
                  </a:cxn>
                  <a:cxn ang="0">
                    <a:pos x="T10" y="T11"/>
                  </a:cxn>
                </a:cxnLst>
                <a:rect l="0" t="0" r="r" b="b"/>
                <a:pathLst>
                  <a:path w="19" h="9">
                    <a:moveTo>
                      <a:pt x="10" y="0"/>
                    </a:moveTo>
                    <a:lnTo>
                      <a:pt x="10" y="0"/>
                    </a:lnTo>
                    <a:lnTo>
                      <a:pt x="0" y="4"/>
                    </a:lnTo>
                    <a:lnTo>
                      <a:pt x="10" y="9"/>
                    </a:lnTo>
                    <a:lnTo>
                      <a:pt x="19" y="4"/>
                    </a:lnTo>
                    <a:lnTo>
                      <a:pt x="10"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14" name="Freeform 4325">
                <a:extLst>
                  <a:ext uri="{FF2B5EF4-FFF2-40B4-BE49-F238E27FC236}">
                    <a16:creationId xmlns:a16="http://schemas.microsoft.com/office/drawing/2014/main" id="{43B29CB8-EC47-46F3-97AE-33F74CDA32EA}"/>
                  </a:ext>
                </a:extLst>
              </p:cNvPr>
              <p:cNvSpPr>
                <a:spLocks/>
              </p:cNvSpPr>
              <p:nvPr/>
            </p:nvSpPr>
            <p:spPr bwMode="auto">
              <a:xfrm>
                <a:off x="376" y="1606"/>
                <a:ext cx="19" cy="9"/>
              </a:xfrm>
              <a:custGeom>
                <a:avLst/>
                <a:gdLst>
                  <a:gd name="T0" fmla="*/ 10 w 19"/>
                  <a:gd name="T1" fmla="*/ 0 h 9"/>
                  <a:gd name="T2" fmla="*/ 10 w 19"/>
                  <a:gd name="T3" fmla="*/ 0 h 9"/>
                  <a:gd name="T4" fmla="*/ 0 w 19"/>
                  <a:gd name="T5" fmla="*/ 4 h 9"/>
                  <a:gd name="T6" fmla="*/ 10 w 19"/>
                  <a:gd name="T7" fmla="*/ 9 h 9"/>
                  <a:gd name="T8" fmla="*/ 19 w 19"/>
                  <a:gd name="T9" fmla="*/ 4 h 9"/>
                  <a:gd name="T10" fmla="*/ 10 w 19"/>
                  <a:gd name="T11" fmla="*/ 0 h 9"/>
                </a:gdLst>
                <a:ahLst/>
                <a:cxnLst>
                  <a:cxn ang="0">
                    <a:pos x="T0" y="T1"/>
                  </a:cxn>
                  <a:cxn ang="0">
                    <a:pos x="T2" y="T3"/>
                  </a:cxn>
                  <a:cxn ang="0">
                    <a:pos x="T4" y="T5"/>
                  </a:cxn>
                  <a:cxn ang="0">
                    <a:pos x="T6" y="T7"/>
                  </a:cxn>
                  <a:cxn ang="0">
                    <a:pos x="T8" y="T9"/>
                  </a:cxn>
                  <a:cxn ang="0">
                    <a:pos x="T10" y="T11"/>
                  </a:cxn>
                </a:cxnLst>
                <a:rect l="0" t="0" r="r" b="b"/>
                <a:pathLst>
                  <a:path w="19" h="9">
                    <a:moveTo>
                      <a:pt x="10" y="0"/>
                    </a:moveTo>
                    <a:lnTo>
                      <a:pt x="10" y="0"/>
                    </a:lnTo>
                    <a:lnTo>
                      <a:pt x="0" y="4"/>
                    </a:lnTo>
                    <a:lnTo>
                      <a:pt x="10" y="9"/>
                    </a:lnTo>
                    <a:lnTo>
                      <a:pt x="19" y="4"/>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15" name="Freeform 4326">
                <a:extLst>
                  <a:ext uri="{FF2B5EF4-FFF2-40B4-BE49-F238E27FC236}">
                    <a16:creationId xmlns:a16="http://schemas.microsoft.com/office/drawing/2014/main" id="{14E43D0F-2F0E-481E-B149-8944B4ACD4CD}"/>
                  </a:ext>
                </a:extLst>
              </p:cNvPr>
              <p:cNvSpPr>
                <a:spLocks/>
              </p:cNvSpPr>
              <p:nvPr/>
            </p:nvSpPr>
            <p:spPr bwMode="auto">
              <a:xfrm>
                <a:off x="333" y="1632"/>
                <a:ext cx="15" cy="7"/>
              </a:xfrm>
              <a:custGeom>
                <a:avLst/>
                <a:gdLst>
                  <a:gd name="T0" fmla="*/ 2 w 6"/>
                  <a:gd name="T1" fmla="*/ 0 h 3"/>
                  <a:gd name="T2" fmla="*/ 2 w 6"/>
                  <a:gd name="T3" fmla="*/ 0 h 3"/>
                  <a:gd name="T4" fmla="*/ 0 w 6"/>
                  <a:gd name="T5" fmla="*/ 1 h 3"/>
                  <a:gd name="T6" fmla="*/ 0 w 6"/>
                  <a:gd name="T7" fmla="*/ 2 h 3"/>
                  <a:gd name="T8" fmla="*/ 2 w 6"/>
                  <a:gd name="T9" fmla="*/ 3 h 3"/>
                  <a:gd name="T10" fmla="*/ 6 w 6"/>
                  <a:gd name="T11" fmla="*/ 1 h 3"/>
                  <a:gd name="T12" fmla="*/ 2 w 6"/>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2" y="0"/>
                    </a:moveTo>
                    <a:cubicBezTo>
                      <a:pt x="2" y="0"/>
                      <a:pt x="2" y="0"/>
                      <a:pt x="2" y="0"/>
                    </a:cubicBezTo>
                    <a:cubicBezTo>
                      <a:pt x="0" y="1"/>
                      <a:pt x="0" y="1"/>
                      <a:pt x="0" y="1"/>
                    </a:cubicBezTo>
                    <a:cubicBezTo>
                      <a:pt x="0" y="1"/>
                      <a:pt x="0" y="2"/>
                      <a:pt x="0" y="2"/>
                    </a:cubicBezTo>
                    <a:cubicBezTo>
                      <a:pt x="2" y="3"/>
                      <a:pt x="2" y="3"/>
                      <a:pt x="2" y="3"/>
                    </a:cubicBezTo>
                    <a:cubicBezTo>
                      <a:pt x="6" y="1"/>
                      <a:pt x="6" y="1"/>
                      <a:pt x="6" y="1"/>
                    </a:cubicBezTo>
                    <a:cubicBezTo>
                      <a:pt x="2" y="0"/>
                      <a:pt x="2" y="0"/>
                      <a:pt x="2"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16" name="Freeform 4327">
                <a:extLst>
                  <a:ext uri="{FF2B5EF4-FFF2-40B4-BE49-F238E27FC236}">
                    <a16:creationId xmlns:a16="http://schemas.microsoft.com/office/drawing/2014/main" id="{86E7FCDF-9C11-4472-806C-67C589944D42}"/>
                  </a:ext>
                </a:extLst>
              </p:cNvPr>
              <p:cNvSpPr>
                <a:spLocks/>
              </p:cNvSpPr>
              <p:nvPr/>
            </p:nvSpPr>
            <p:spPr bwMode="auto">
              <a:xfrm>
                <a:off x="383" y="1901"/>
                <a:ext cx="17" cy="14"/>
              </a:xfrm>
              <a:custGeom>
                <a:avLst/>
                <a:gdLst>
                  <a:gd name="T0" fmla="*/ 7 w 7"/>
                  <a:gd name="T1" fmla="*/ 0 h 6"/>
                  <a:gd name="T2" fmla="*/ 0 w 7"/>
                  <a:gd name="T3" fmla="*/ 4 h 6"/>
                  <a:gd name="T4" fmla="*/ 4 w 7"/>
                  <a:gd name="T5" fmla="*/ 6 h 6"/>
                  <a:gd name="T6" fmla="*/ 7 w 7"/>
                  <a:gd name="T7" fmla="*/ 4 h 6"/>
                  <a:gd name="T8" fmla="*/ 7 w 7"/>
                  <a:gd name="T9" fmla="*/ 0 h 6"/>
                </a:gdLst>
                <a:ahLst/>
                <a:cxnLst>
                  <a:cxn ang="0">
                    <a:pos x="T0" y="T1"/>
                  </a:cxn>
                  <a:cxn ang="0">
                    <a:pos x="T2" y="T3"/>
                  </a:cxn>
                  <a:cxn ang="0">
                    <a:pos x="T4" y="T5"/>
                  </a:cxn>
                  <a:cxn ang="0">
                    <a:pos x="T6" y="T7"/>
                  </a:cxn>
                  <a:cxn ang="0">
                    <a:pos x="T8" y="T9"/>
                  </a:cxn>
                </a:cxnLst>
                <a:rect l="0" t="0" r="r" b="b"/>
                <a:pathLst>
                  <a:path w="7" h="6">
                    <a:moveTo>
                      <a:pt x="7" y="0"/>
                    </a:moveTo>
                    <a:cubicBezTo>
                      <a:pt x="0" y="4"/>
                      <a:pt x="0" y="4"/>
                      <a:pt x="0" y="4"/>
                    </a:cubicBezTo>
                    <a:cubicBezTo>
                      <a:pt x="4" y="6"/>
                      <a:pt x="4" y="6"/>
                      <a:pt x="4" y="6"/>
                    </a:cubicBezTo>
                    <a:cubicBezTo>
                      <a:pt x="7" y="4"/>
                      <a:pt x="7" y="4"/>
                      <a:pt x="7" y="4"/>
                    </a:cubicBezTo>
                    <a:cubicBezTo>
                      <a:pt x="7" y="3"/>
                      <a:pt x="7" y="1"/>
                      <a:pt x="7"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17" name="Freeform 4328">
                <a:extLst>
                  <a:ext uri="{FF2B5EF4-FFF2-40B4-BE49-F238E27FC236}">
                    <a16:creationId xmlns:a16="http://schemas.microsoft.com/office/drawing/2014/main" id="{7D100962-7EAF-48B4-8AF5-C80132DD9488}"/>
                  </a:ext>
                </a:extLst>
              </p:cNvPr>
              <p:cNvSpPr>
                <a:spLocks/>
              </p:cNvSpPr>
              <p:nvPr/>
            </p:nvSpPr>
            <p:spPr bwMode="auto">
              <a:xfrm>
                <a:off x="357" y="1915"/>
                <a:ext cx="26" cy="17"/>
              </a:xfrm>
              <a:custGeom>
                <a:avLst/>
                <a:gdLst>
                  <a:gd name="T0" fmla="*/ 8 w 11"/>
                  <a:gd name="T1" fmla="*/ 0 h 7"/>
                  <a:gd name="T2" fmla="*/ 8 w 11"/>
                  <a:gd name="T3" fmla="*/ 0 h 7"/>
                  <a:gd name="T4" fmla="*/ 0 w 11"/>
                  <a:gd name="T5" fmla="*/ 3 h 7"/>
                  <a:gd name="T6" fmla="*/ 1 w 11"/>
                  <a:gd name="T7" fmla="*/ 7 h 7"/>
                  <a:gd name="T8" fmla="*/ 11 w 11"/>
                  <a:gd name="T9" fmla="*/ 1 h 7"/>
                  <a:gd name="T10" fmla="*/ 8 w 11"/>
                  <a:gd name="T11" fmla="*/ 0 h 7"/>
                </a:gdLst>
                <a:ahLst/>
                <a:cxnLst>
                  <a:cxn ang="0">
                    <a:pos x="T0" y="T1"/>
                  </a:cxn>
                  <a:cxn ang="0">
                    <a:pos x="T2" y="T3"/>
                  </a:cxn>
                  <a:cxn ang="0">
                    <a:pos x="T4" y="T5"/>
                  </a:cxn>
                  <a:cxn ang="0">
                    <a:pos x="T6" y="T7"/>
                  </a:cxn>
                  <a:cxn ang="0">
                    <a:pos x="T8" y="T9"/>
                  </a:cxn>
                  <a:cxn ang="0">
                    <a:pos x="T10" y="T11"/>
                  </a:cxn>
                </a:cxnLst>
                <a:rect l="0" t="0" r="r" b="b"/>
                <a:pathLst>
                  <a:path w="11" h="7">
                    <a:moveTo>
                      <a:pt x="8" y="0"/>
                    </a:moveTo>
                    <a:cubicBezTo>
                      <a:pt x="8" y="0"/>
                      <a:pt x="8" y="0"/>
                      <a:pt x="8" y="0"/>
                    </a:cubicBezTo>
                    <a:cubicBezTo>
                      <a:pt x="0" y="3"/>
                      <a:pt x="0" y="3"/>
                      <a:pt x="0" y="3"/>
                    </a:cubicBezTo>
                    <a:cubicBezTo>
                      <a:pt x="0" y="4"/>
                      <a:pt x="0" y="6"/>
                      <a:pt x="1" y="7"/>
                    </a:cubicBezTo>
                    <a:cubicBezTo>
                      <a:pt x="11" y="1"/>
                      <a:pt x="11" y="1"/>
                      <a:pt x="11" y="1"/>
                    </a:cubicBezTo>
                    <a:cubicBezTo>
                      <a:pt x="8" y="0"/>
                      <a:pt x="8" y="0"/>
                      <a:pt x="8"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18" name="Freeform 4329">
                <a:extLst>
                  <a:ext uri="{FF2B5EF4-FFF2-40B4-BE49-F238E27FC236}">
                    <a16:creationId xmlns:a16="http://schemas.microsoft.com/office/drawing/2014/main" id="{9293FA03-25CD-413D-9C8B-D50E97132D19}"/>
                  </a:ext>
                </a:extLst>
              </p:cNvPr>
              <p:cNvSpPr>
                <a:spLocks/>
              </p:cNvSpPr>
              <p:nvPr/>
            </p:nvSpPr>
            <p:spPr bwMode="auto">
              <a:xfrm>
                <a:off x="376" y="1910"/>
                <a:ext cx="17" cy="7"/>
              </a:xfrm>
              <a:custGeom>
                <a:avLst/>
                <a:gdLst>
                  <a:gd name="T0" fmla="*/ 7 w 17"/>
                  <a:gd name="T1" fmla="*/ 0 h 7"/>
                  <a:gd name="T2" fmla="*/ 7 w 17"/>
                  <a:gd name="T3" fmla="*/ 0 h 7"/>
                  <a:gd name="T4" fmla="*/ 0 w 17"/>
                  <a:gd name="T5" fmla="*/ 5 h 7"/>
                  <a:gd name="T6" fmla="*/ 7 w 17"/>
                  <a:gd name="T7" fmla="*/ 7 h 7"/>
                  <a:gd name="T8" fmla="*/ 17 w 17"/>
                  <a:gd name="T9" fmla="*/ 5 h 7"/>
                  <a:gd name="T10" fmla="*/ 7 w 17"/>
                  <a:gd name="T11" fmla="*/ 0 h 7"/>
                </a:gdLst>
                <a:ahLst/>
                <a:cxnLst>
                  <a:cxn ang="0">
                    <a:pos x="T0" y="T1"/>
                  </a:cxn>
                  <a:cxn ang="0">
                    <a:pos x="T2" y="T3"/>
                  </a:cxn>
                  <a:cxn ang="0">
                    <a:pos x="T4" y="T5"/>
                  </a:cxn>
                  <a:cxn ang="0">
                    <a:pos x="T6" y="T7"/>
                  </a:cxn>
                  <a:cxn ang="0">
                    <a:pos x="T8" y="T9"/>
                  </a:cxn>
                  <a:cxn ang="0">
                    <a:pos x="T10" y="T11"/>
                  </a:cxn>
                </a:cxnLst>
                <a:rect l="0" t="0" r="r" b="b"/>
                <a:pathLst>
                  <a:path w="17" h="7">
                    <a:moveTo>
                      <a:pt x="7" y="0"/>
                    </a:moveTo>
                    <a:lnTo>
                      <a:pt x="7" y="0"/>
                    </a:lnTo>
                    <a:lnTo>
                      <a:pt x="0" y="5"/>
                    </a:lnTo>
                    <a:lnTo>
                      <a:pt x="7" y="7"/>
                    </a:lnTo>
                    <a:lnTo>
                      <a:pt x="17" y="5"/>
                    </a:lnTo>
                    <a:lnTo>
                      <a:pt x="7"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19" name="Freeform 4330">
                <a:extLst>
                  <a:ext uri="{FF2B5EF4-FFF2-40B4-BE49-F238E27FC236}">
                    <a16:creationId xmlns:a16="http://schemas.microsoft.com/office/drawing/2014/main" id="{F55F2945-20EB-4D79-BFA8-703364140FFF}"/>
                  </a:ext>
                </a:extLst>
              </p:cNvPr>
              <p:cNvSpPr>
                <a:spLocks/>
              </p:cNvSpPr>
              <p:nvPr/>
            </p:nvSpPr>
            <p:spPr bwMode="auto">
              <a:xfrm>
                <a:off x="376" y="1910"/>
                <a:ext cx="17" cy="7"/>
              </a:xfrm>
              <a:custGeom>
                <a:avLst/>
                <a:gdLst>
                  <a:gd name="T0" fmla="*/ 7 w 17"/>
                  <a:gd name="T1" fmla="*/ 0 h 7"/>
                  <a:gd name="T2" fmla="*/ 7 w 17"/>
                  <a:gd name="T3" fmla="*/ 0 h 7"/>
                  <a:gd name="T4" fmla="*/ 0 w 17"/>
                  <a:gd name="T5" fmla="*/ 5 h 7"/>
                  <a:gd name="T6" fmla="*/ 7 w 17"/>
                  <a:gd name="T7" fmla="*/ 7 h 7"/>
                  <a:gd name="T8" fmla="*/ 17 w 17"/>
                  <a:gd name="T9" fmla="*/ 5 h 7"/>
                  <a:gd name="T10" fmla="*/ 7 w 17"/>
                  <a:gd name="T11" fmla="*/ 0 h 7"/>
                </a:gdLst>
                <a:ahLst/>
                <a:cxnLst>
                  <a:cxn ang="0">
                    <a:pos x="T0" y="T1"/>
                  </a:cxn>
                  <a:cxn ang="0">
                    <a:pos x="T2" y="T3"/>
                  </a:cxn>
                  <a:cxn ang="0">
                    <a:pos x="T4" y="T5"/>
                  </a:cxn>
                  <a:cxn ang="0">
                    <a:pos x="T6" y="T7"/>
                  </a:cxn>
                  <a:cxn ang="0">
                    <a:pos x="T8" y="T9"/>
                  </a:cxn>
                  <a:cxn ang="0">
                    <a:pos x="T10" y="T11"/>
                  </a:cxn>
                </a:cxnLst>
                <a:rect l="0" t="0" r="r" b="b"/>
                <a:pathLst>
                  <a:path w="17" h="7">
                    <a:moveTo>
                      <a:pt x="7" y="0"/>
                    </a:moveTo>
                    <a:lnTo>
                      <a:pt x="7" y="0"/>
                    </a:lnTo>
                    <a:lnTo>
                      <a:pt x="0" y="5"/>
                    </a:lnTo>
                    <a:lnTo>
                      <a:pt x="7" y="7"/>
                    </a:lnTo>
                    <a:lnTo>
                      <a:pt x="17" y="5"/>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20" name="Freeform 4331">
                <a:extLst>
                  <a:ext uri="{FF2B5EF4-FFF2-40B4-BE49-F238E27FC236}">
                    <a16:creationId xmlns:a16="http://schemas.microsoft.com/office/drawing/2014/main" id="{3B84AF9C-EC9D-4D87-B6B6-7321B2F3F985}"/>
                  </a:ext>
                </a:extLst>
              </p:cNvPr>
              <p:cNvSpPr>
                <a:spLocks/>
              </p:cNvSpPr>
              <p:nvPr/>
            </p:nvSpPr>
            <p:spPr bwMode="auto">
              <a:xfrm>
                <a:off x="362" y="1963"/>
                <a:ext cx="21" cy="14"/>
              </a:xfrm>
              <a:custGeom>
                <a:avLst/>
                <a:gdLst>
                  <a:gd name="T0" fmla="*/ 12 w 21"/>
                  <a:gd name="T1" fmla="*/ 0 h 14"/>
                  <a:gd name="T2" fmla="*/ 12 w 21"/>
                  <a:gd name="T3" fmla="*/ 0 h 14"/>
                  <a:gd name="T4" fmla="*/ 0 w 21"/>
                  <a:gd name="T5" fmla="*/ 7 h 14"/>
                  <a:gd name="T6" fmla="*/ 0 w 21"/>
                  <a:gd name="T7" fmla="*/ 14 h 14"/>
                  <a:gd name="T8" fmla="*/ 21 w 21"/>
                  <a:gd name="T9" fmla="*/ 4 h 14"/>
                  <a:gd name="T10" fmla="*/ 12 w 21"/>
                  <a:gd name="T11" fmla="*/ 0 h 14"/>
                </a:gdLst>
                <a:ahLst/>
                <a:cxnLst>
                  <a:cxn ang="0">
                    <a:pos x="T0" y="T1"/>
                  </a:cxn>
                  <a:cxn ang="0">
                    <a:pos x="T2" y="T3"/>
                  </a:cxn>
                  <a:cxn ang="0">
                    <a:pos x="T4" y="T5"/>
                  </a:cxn>
                  <a:cxn ang="0">
                    <a:pos x="T6" y="T7"/>
                  </a:cxn>
                  <a:cxn ang="0">
                    <a:pos x="T8" y="T9"/>
                  </a:cxn>
                  <a:cxn ang="0">
                    <a:pos x="T10" y="T11"/>
                  </a:cxn>
                </a:cxnLst>
                <a:rect l="0" t="0" r="r" b="b"/>
                <a:pathLst>
                  <a:path w="21" h="14">
                    <a:moveTo>
                      <a:pt x="12" y="0"/>
                    </a:moveTo>
                    <a:lnTo>
                      <a:pt x="12" y="0"/>
                    </a:lnTo>
                    <a:lnTo>
                      <a:pt x="0" y="7"/>
                    </a:lnTo>
                    <a:lnTo>
                      <a:pt x="0" y="14"/>
                    </a:lnTo>
                    <a:lnTo>
                      <a:pt x="21" y="4"/>
                    </a:lnTo>
                    <a:lnTo>
                      <a:pt x="12"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21" name="Freeform 4332">
                <a:extLst>
                  <a:ext uri="{FF2B5EF4-FFF2-40B4-BE49-F238E27FC236}">
                    <a16:creationId xmlns:a16="http://schemas.microsoft.com/office/drawing/2014/main" id="{C383388D-CEF4-45BD-BE53-91E511179624}"/>
                  </a:ext>
                </a:extLst>
              </p:cNvPr>
              <p:cNvSpPr>
                <a:spLocks/>
              </p:cNvSpPr>
              <p:nvPr/>
            </p:nvSpPr>
            <p:spPr bwMode="auto">
              <a:xfrm>
                <a:off x="362" y="1963"/>
                <a:ext cx="21" cy="14"/>
              </a:xfrm>
              <a:custGeom>
                <a:avLst/>
                <a:gdLst>
                  <a:gd name="T0" fmla="*/ 12 w 21"/>
                  <a:gd name="T1" fmla="*/ 0 h 14"/>
                  <a:gd name="T2" fmla="*/ 12 w 21"/>
                  <a:gd name="T3" fmla="*/ 0 h 14"/>
                  <a:gd name="T4" fmla="*/ 0 w 21"/>
                  <a:gd name="T5" fmla="*/ 7 h 14"/>
                  <a:gd name="T6" fmla="*/ 0 w 21"/>
                  <a:gd name="T7" fmla="*/ 14 h 14"/>
                  <a:gd name="T8" fmla="*/ 21 w 21"/>
                  <a:gd name="T9" fmla="*/ 4 h 14"/>
                  <a:gd name="T10" fmla="*/ 12 w 21"/>
                  <a:gd name="T11" fmla="*/ 0 h 14"/>
                </a:gdLst>
                <a:ahLst/>
                <a:cxnLst>
                  <a:cxn ang="0">
                    <a:pos x="T0" y="T1"/>
                  </a:cxn>
                  <a:cxn ang="0">
                    <a:pos x="T2" y="T3"/>
                  </a:cxn>
                  <a:cxn ang="0">
                    <a:pos x="T4" y="T5"/>
                  </a:cxn>
                  <a:cxn ang="0">
                    <a:pos x="T6" y="T7"/>
                  </a:cxn>
                  <a:cxn ang="0">
                    <a:pos x="T8" y="T9"/>
                  </a:cxn>
                  <a:cxn ang="0">
                    <a:pos x="T10" y="T11"/>
                  </a:cxn>
                </a:cxnLst>
                <a:rect l="0" t="0" r="r" b="b"/>
                <a:pathLst>
                  <a:path w="21" h="14">
                    <a:moveTo>
                      <a:pt x="12" y="0"/>
                    </a:moveTo>
                    <a:lnTo>
                      <a:pt x="12" y="0"/>
                    </a:lnTo>
                    <a:lnTo>
                      <a:pt x="0" y="7"/>
                    </a:lnTo>
                    <a:lnTo>
                      <a:pt x="0" y="14"/>
                    </a:lnTo>
                    <a:lnTo>
                      <a:pt x="21" y="4"/>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22" name="Freeform 4333">
                <a:extLst>
                  <a:ext uri="{FF2B5EF4-FFF2-40B4-BE49-F238E27FC236}">
                    <a16:creationId xmlns:a16="http://schemas.microsoft.com/office/drawing/2014/main" id="{7A0500EE-E242-4FD2-83DD-8DD61A965EC8}"/>
                  </a:ext>
                </a:extLst>
              </p:cNvPr>
              <p:cNvSpPr>
                <a:spLocks/>
              </p:cNvSpPr>
              <p:nvPr/>
            </p:nvSpPr>
            <p:spPr bwMode="auto">
              <a:xfrm>
                <a:off x="383" y="1953"/>
                <a:ext cx="12" cy="10"/>
              </a:xfrm>
              <a:custGeom>
                <a:avLst/>
                <a:gdLst>
                  <a:gd name="T0" fmla="*/ 5 w 5"/>
                  <a:gd name="T1" fmla="*/ 0 h 4"/>
                  <a:gd name="T2" fmla="*/ 0 w 5"/>
                  <a:gd name="T3" fmla="*/ 2 h 4"/>
                  <a:gd name="T4" fmla="*/ 4 w 5"/>
                  <a:gd name="T5" fmla="*/ 4 h 4"/>
                  <a:gd name="T6" fmla="*/ 5 w 5"/>
                  <a:gd name="T7" fmla="*/ 3 h 4"/>
                  <a:gd name="T8" fmla="*/ 5 w 5"/>
                  <a:gd name="T9" fmla="*/ 0 h 4"/>
                </a:gdLst>
                <a:ahLst/>
                <a:cxnLst>
                  <a:cxn ang="0">
                    <a:pos x="T0" y="T1"/>
                  </a:cxn>
                  <a:cxn ang="0">
                    <a:pos x="T2" y="T3"/>
                  </a:cxn>
                  <a:cxn ang="0">
                    <a:pos x="T4" y="T5"/>
                  </a:cxn>
                  <a:cxn ang="0">
                    <a:pos x="T6" y="T7"/>
                  </a:cxn>
                  <a:cxn ang="0">
                    <a:pos x="T8" y="T9"/>
                  </a:cxn>
                </a:cxnLst>
                <a:rect l="0" t="0" r="r" b="b"/>
                <a:pathLst>
                  <a:path w="5" h="4">
                    <a:moveTo>
                      <a:pt x="5" y="0"/>
                    </a:moveTo>
                    <a:cubicBezTo>
                      <a:pt x="0" y="2"/>
                      <a:pt x="0" y="2"/>
                      <a:pt x="0" y="2"/>
                    </a:cubicBezTo>
                    <a:cubicBezTo>
                      <a:pt x="4" y="4"/>
                      <a:pt x="4" y="4"/>
                      <a:pt x="4" y="4"/>
                    </a:cubicBezTo>
                    <a:cubicBezTo>
                      <a:pt x="5" y="3"/>
                      <a:pt x="5" y="3"/>
                      <a:pt x="5" y="3"/>
                    </a:cubicBezTo>
                    <a:cubicBezTo>
                      <a:pt x="5" y="1"/>
                      <a:pt x="5" y="0"/>
                      <a:pt x="5"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23" name="Freeform 4334">
                <a:extLst>
                  <a:ext uri="{FF2B5EF4-FFF2-40B4-BE49-F238E27FC236}">
                    <a16:creationId xmlns:a16="http://schemas.microsoft.com/office/drawing/2014/main" id="{83829E25-7528-4451-9E00-AFDCAA9B9F8A}"/>
                  </a:ext>
                </a:extLst>
              </p:cNvPr>
              <p:cNvSpPr>
                <a:spLocks/>
              </p:cNvSpPr>
              <p:nvPr/>
            </p:nvSpPr>
            <p:spPr bwMode="auto">
              <a:xfrm>
                <a:off x="374" y="1958"/>
                <a:ext cx="19" cy="9"/>
              </a:xfrm>
              <a:custGeom>
                <a:avLst/>
                <a:gdLst>
                  <a:gd name="T0" fmla="*/ 9 w 19"/>
                  <a:gd name="T1" fmla="*/ 0 h 9"/>
                  <a:gd name="T2" fmla="*/ 9 w 19"/>
                  <a:gd name="T3" fmla="*/ 0 h 9"/>
                  <a:gd name="T4" fmla="*/ 0 w 19"/>
                  <a:gd name="T5" fmla="*/ 5 h 9"/>
                  <a:gd name="T6" fmla="*/ 9 w 19"/>
                  <a:gd name="T7" fmla="*/ 9 h 9"/>
                  <a:gd name="T8" fmla="*/ 19 w 19"/>
                  <a:gd name="T9" fmla="*/ 5 h 9"/>
                  <a:gd name="T10" fmla="*/ 9 w 19"/>
                  <a:gd name="T11" fmla="*/ 0 h 9"/>
                </a:gdLst>
                <a:ahLst/>
                <a:cxnLst>
                  <a:cxn ang="0">
                    <a:pos x="T0" y="T1"/>
                  </a:cxn>
                  <a:cxn ang="0">
                    <a:pos x="T2" y="T3"/>
                  </a:cxn>
                  <a:cxn ang="0">
                    <a:pos x="T4" y="T5"/>
                  </a:cxn>
                  <a:cxn ang="0">
                    <a:pos x="T6" y="T7"/>
                  </a:cxn>
                  <a:cxn ang="0">
                    <a:pos x="T8" y="T9"/>
                  </a:cxn>
                  <a:cxn ang="0">
                    <a:pos x="T10" y="T11"/>
                  </a:cxn>
                </a:cxnLst>
                <a:rect l="0" t="0" r="r" b="b"/>
                <a:pathLst>
                  <a:path w="19" h="9">
                    <a:moveTo>
                      <a:pt x="9" y="0"/>
                    </a:moveTo>
                    <a:lnTo>
                      <a:pt x="9" y="0"/>
                    </a:lnTo>
                    <a:lnTo>
                      <a:pt x="0" y="5"/>
                    </a:lnTo>
                    <a:lnTo>
                      <a:pt x="9" y="9"/>
                    </a:lnTo>
                    <a:lnTo>
                      <a:pt x="19" y="5"/>
                    </a:lnTo>
                    <a:lnTo>
                      <a:pt x="9"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24" name="Freeform 4335">
                <a:extLst>
                  <a:ext uri="{FF2B5EF4-FFF2-40B4-BE49-F238E27FC236}">
                    <a16:creationId xmlns:a16="http://schemas.microsoft.com/office/drawing/2014/main" id="{80668148-7018-4CDE-B7CD-37E76ADB1F8D}"/>
                  </a:ext>
                </a:extLst>
              </p:cNvPr>
              <p:cNvSpPr>
                <a:spLocks/>
              </p:cNvSpPr>
              <p:nvPr/>
            </p:nvSpPr>
            <p:spPr bwMode="auto">
              <a:xfrm>
                <a:off x="374" y="1958"/>
                <a:ext cx="19" cy="9"/>
              </a:xfrm>
              <a:custGeom>
                <a:avLst/>
                <a:gdLst>
                  <a:gd name="T0" fmla="*/ 9 w 19"/>
                  <a:gd name="T1" fmla="*/ 0 h 9"/>
                  <a:gd name="T2" fmla="*/ 9 w 19"/>
                  <a:gd name="T3" fmla="*/ 0 h 9"/>
                  <a:gd name="T4" fmla="*/ 0 w 19"/>
                  <a:gd name="T5" fmla="*/ 5 h 9"/>
                  <a:gd name="T6" fmla="*/ 9 w 19"/>
                  <a:gd name="T7" fmla="*/ 9 h 9"/>
                  <a:gd name="T8" fmla="*/ 19 w 19"/>
                  <a:gd name="T9" fmla="*/ 5 h 9"/>
                  <a:gd name="T10" fmla="*/ 9 w 19"/>
                  <a:gd name="T11" fmla="*/ 0 h 9"/>
                </a:gdLst>
                <a:ahLst/>
                <a:cxnLst>
                  <a:cxn ang="0">
                    <a:pos x="T0" y="T1"/>
                  </a:cxn>
                  <a:cxn ang="0">
                    <a:pos x="T2" y="T3"/>
                  </a:cxn>
                  <a:cxn ang="0">
                    <a:pos x="T4" y="T5"/>
                  </a:cxn>
                  <a:cxn ang="0">
                    <a:pos x="T6" y="T7"/>
                  </a:cxn>
                  <a:cxn ang="0">
                    <a:pos x="T8" y="T9"/>
                  </a:cxn>
                  <a:cxn ang="0">
                    <a:pos x="T10" y="T11"/>
                  </a:cxn>
                </a:cxnLst>
                <a:rect l="0" t="0" r="r" b="b"/>
                <a:pathLst>
                  <a:path w="19" h="9">
                    <a:moveTo>
                      <a:pt x="9" y="0"/>
                    </a:moveTo>
                    <a:lnTo>
                      <a:pt x="9" y="0"/>
                    </a:lnTo>
                    <a:lnTo>
                      <a:pt x="0" y="5"/>
                    </a:lnTo>
                    <a:lnTo>
                      <a:pt x="9" y="9"/>
                    </a:lnTo>
                    <a:lnTo>
                      <a:pt x="19" y="5"/>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25" name="Freeform 4336">
                <a:extLst>
                  <a:ext uri="{FF2B5EF4-FFF2-40B4-BE49-F238E27FC236}">
                    <a16:creationId xmlns:a16="http://schemas.microsoft.com/office/drawing/2014/main" id="{001D197E-AFD5-4F11-96D8-85EA325CD2DD}"/>
                  </a:ext>
                </a:extLst>
              </p:cNvPr>
              <p:cNvSpPr>
                <a:spLocks/>
              </p:cNvSpPr>
              <p:nvPr/>
            </p:nvSpPr>
            <p:spPr bwMode="auto">
              <a:xfrm>
                <a:off x="350" y="1813"/>
                <a:ext cx="36" cy="21"/>
              </a:xfrm>
              <a:custGeom>
                <a:avLst/>
                <a:gdLst>
                  <a:gd name="T0" fmla="*/ 11 w 15"/>
                  <a:gd name="T1" fmla="*/ 0 h 9"/>
                  <a:gd name="T2" fmla="*/ 11 w 15"/>
                  <a:gd name="T3" fmla="*/ 0 h 9"/>
                  <a:gd name="T4" fmla="*/ 0 w 15"/>
                  <a:gd name="T5" fmla="*/ 6 h 9"/>
                  <a:gd name="T6" fmla="*/ 0 w 15"/>
                  <a:gd name="T7" fmla="*/ 9 h 9"/>
                  <a:gd name="T8" fmla="*/ 15 w 15"/>
                  <a:gd name="T9" fmla="*/ 2 h 9"/>
                  <a:gd name="T10" fmla="*/ 11 w 15"/>
                  <a:gd name="T11" fmla="*/ 0 h 9"/>
                </a:gdLst>
                <a:ahLst/>
                <a:cxnLst>
                  <a:cxn ang="0">
                    <a:pos x="T0" y="T1"/>
                  </a:cxn>
                  <a:cxn ang="0">
                    <a:pos x="T2" y="T3"/>
                  </a:cxn>
                  <a:cxn ang="0">
                    <a:pos x="T4" y="T5"/>
                  </a:cxn>
                  <a:cxn ang="0">
                    <a:pos x="T6" y="T7"/>
                  </a:cxn>
                  <a:cxn ang="0">
                    <a:pos x="T8" y="T9"/>
                  </a:cxn>
                  <a:cxn ang="0">
                    <a:pos x="T10" y="T11"/>
                  </a:cxn>
                </a:cxnLst>
                <a:rect l="0" t="0" r="r" b="b"/>
                <a:pathLst>
                  <a:path w="15" h="9">
                    <a:moveTo>
                      <a:pt x="11" y="0"/>
                    </a:moveTo>
                    <a:cubicBezTo>
                      <a:pt x="11" y="0"/>
                      <a:pt x="11" y="0"/>
                      <a:pt x="11" y="0"/>
                    </a:cubicBezTo>
                    <a:cubicBezTo>
                      <a:pt x="0" y="6"/>
                      <a:pt x="0" y="6"/>
                      <a:pt x="0" y="6"/>
                    </a:cubicBezTo>
                    <a:cubicBezTo>
                      <a:pt x="0" y="7"/>
                      <a:pt x="0" y="8"/>
                      <a:pt x="0" y="9"/>
                    </a:cubicBezTo>
                    <a:cubicBezTo>
                      <a:pt x="15" y="2"/>
                      <a:pt x="15" y="2"/>
                      <a:pt x="15" y="2"/>
                    </a:cubicBezTo>
                    <a:cubicBezTo>
                      <a:pt x="11" y="0"/>
                      <a:pt x="11" y="0"/>
                      <a:pt x="11"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26" name="Freeform 4337">
                <a:extLst>
                  <a:ext uri="{FF2B5EF4-FFF2-40B4-BE49-F238E27FC236}">
                    <a16:creationId xmlns:a16="http://schemas.microsoft.com/office/drawing/2014/main" id="{15F5BA26-D28E-47F0-AEBF-D384BCB6CD0F}"/>
                  </a:ext>
                </a:extLst>
              </p:cNvPr>
              <p:cNvSpPr>
                <a:spLocks/>
              </p:cNvSpPr>
              <p:nvPr/>
            </p:nvSpPr>
            <p:spPr bwMode="auto">
              <a:xfrm>
                <a:off x="386" y="1796"/>
                <a:ext cx="24" cy="17"/>
              </a:xfrm>
              <a:custGeom>
                <a:avLst/>
                <a:gdLst>
                  <a:gd name="T0" fmla="*/ 10 w 10"/>
                  <a:gd name="T1" fmla="*/ 0 h 7"/>
                  <a:gd name="T2" fmla="*/ 0 w 10"/>
                  <a:gd name="T3" fmla="*/ 5 h 7"/>
                  <a:gd name="T4" fmla="*/ 3 w 10"/>
                  <a:gd name="T5" fmla="*/ 7 h 7"/>
                  <a:gd name="T6" fmla="*/ 10 w 10"/>
                  <a:gd name="T7" fmla="*/ 4 h 7"/>
                  <a:gd name="T8" fmla="*/ 10 w 10"/>
                  <a:gd name="T9" fmla="*/ 0 h 7"/>
                </a:gdLst>
                <a:ahLst/>
                <a:cxnLst>
                  <a:cxn ang="0">
                    <a:pos x="T0" y="T1"/>
                  </a:cxn>
                  <a:cxn ang="0">
                    <a:pos x="T2" y="T3"/>
                  </a:cxn>
                  <a:cxn ang="0">
                    <a:pos x="T4" y="T5"/>
                  </a:cxn>
                  <a:cxn ang="0">
                    <a:pos x="T6" y="T7"/>
                  </a:cxn>
                  <a:cxn ang="0">
                    <a:pos x="T8" y="T9"/>
                  </a:cxn>
                </a:cxnLst>
                <a:rect l="0" t="0" r="r" b="b"/>
                <a:pathLst>
                  <a:path w="10" h="7">
                    <a:moveTo>
                      <a:pt x="10" y="0"/>
                    </a:moveTo>
                    <a:cubicBezTo>
                      <a:pt x="0" y="5"/>
                      <a:pt x="0" y="5"/>
                      <a:pt x="0" y="5"/>
                    </a:cubicBezTo>
                    <a:cubicBezTo>
                      <a:pt x="3" y="7"/>
                      <a:pt x="3" y="7"/>
                      <a:pt x="3" y="7"/>
                    </a:cubicBezTo>
                    <a:cubicBezTo>
                      <a:pt x="10" y="4"/>
                      <a:pt x="10" y="4"/>
                      <a:pt x="10" y="4"/>
                    </a:cubicBezTo>
                    <a:cubicBezTo>
                      <a:pt x="10" y="3"/>
                      <a:pt x="10" y="3"/>
                      <a:pt x="10"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27" name="Freeform 4338">
                <a:extLst>
                  <a:ext uri="{FF2B5EF4-FFF2-40B4-BE49-F238E27FC236}">
                    <a16:creationId xmlns:a16="http://schemas.microsoft.com/office/drawing/2014/main" id="{B9ED65C7-C721-4755-9198-4C73E0D646A3}"/>
                  </a:ext>
                </a:extLst>
              </p:cNvPr>
              <p:cNvSpPr>
                <a:spLocks/>
              </p:cNvSpPr>
              <p:nvPr/>
            </p:nvSpPr>
            <p:spPr bwMode="auto">
              <a:xfrm>
                <a:off x="376" y="1808"/>
                <a:ext cx="17" cy="9"/>
              </a:xfrm>
              <a:custGeom>
                <a:avLst/>
                <a:gdLst>
                  <a:gd name="T0" fmla="*/ 10 w 17"/>
                  <a:gd name="T1" fmla="*/ 0 h 9"/>
                  <a:gd name="T2" fmla="*/ 10 w 17"/>
                  <a:gd name="T3" fmla="*/ 0 h 9"/>
                  <a:gd name="T4" fmla="*/ 0 w 17"/>
                  <a:gd name="T5" fmla="*/ 5 h 9"/>
                  <a:gd name="T6" fmla="*/ 10 w 17"/>
                  <a:gd name="T7" fmla="*/ 9 h 9"/>
                  <a:gd name="T8" fmla="*/ 17 w 17"/>
                  <a:gd name="T9" fmla="*/ 5 h 9"/>
                  <a:gd name="T10" fmla="*/ 10 w 17"/>
                  <a:gd name="T11" fmla="*/ 0 h 9"/>
                </a:gdLst>
                <a:ahLst/>
                <a:cxnLst>
                  <a:cxn ang="0">
                    <a:pos x="T0" y="T1"/>
                  </a:cxn>
                  <a:cxn ang="0">
                    <a:pos x="T2" y="T3"/>
                  </a:cxn>
                  <a:cxn ang="0">
                    <a:pos x="T4" y="T5"/>
                  </a:cxn>
                  <a:cxn ang="0">
                    <a:pos x="T6" y="T7"/>
                  </a:cxn>
                  <a:cxn ang="0">
                    <a:pos x="T8" y="T9"/>
                  </a:cxn>
                  <a:cxn ang="0">
                    <a:pos x="T10" y="T11"/>
                  </a:cxn>
                </a:cxnLst>
                <a:rect l="0" t="0" r="r" b="b"/>
                <a:pathLst>
                  <a:path w="17" h="9">
                    <a:moveTo>
                      <a:pt x="10" y="0"/>
                    </a:moveTo>
                    <a:lnTo>
                      <a:pt x="10" y="0"/>
                    </a:lnTo>
                    <a:lnTo>
                      <a:pt x="0" y="5"/>
                    </a:lnTo>
                    <a:lnTo>
                      <a:pt x="10" y="9"/>
                    </a:lnTo>
                    <a:lnTo>
                      <a:pt x="17" y="5"/>
                    </a:lnTo>
                    <a:lnTo>
                      <a:pt x="10"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28" name="Freeform 4339">
                <a:extLst>
                  <a:ext uri="{FF2B5EF4-FFF2-40B4-BE49-F238E27FC236}">
                    <a16:creationId xmlns:a16="http://schemas.microsoft.com/office/drawing/2014/main" id="{7D67BD76-8C51-4F08-B84D-61C953147345}"/>
                  </a:ext>
                </a:extLst>
              </p:cNvPr>
              <p:cNvSpPr>
                <a:spLocks/>
              </p:cNvSpPr>
              <p:nvPr/>
            </p:nvSpPr>
            <p:spPr bwMode="auto">
              <a:xfrm>
                <a:off x="376" y="1808"/>
                <a:ext cx="17" cy="9"/>
              </a:xfrm>
              <a:custGeom>
                <a:avLst/>
                <a:gdLst>
                  <a:gd name="T0" fmla="*/ 10 w 17"/>
                  <a:gd name="T1" fmla="*/ 0 h 9"/>
                  <a:gd name="T2" fmla="*/ 10 w 17"/>
                  <a:gd name="T3" fmla="*/ 0 h 9"/>
                  <a:gd name="T4" fmla="*/ 0 w 17"/>
                  <a:gd name="T5" fmla="*/ 5 h 9"/>
                  <a:gd name="T6" fmla="*/ 10 w 17"/>
                  <a:gd name="T7" fmla="*/ 9 h 9"/>
                  <a:gd name="T8" fmla="*/ 17 w 17"/>
                  <a:gd name="T9" fmla="*/ 5 h 9"/>
                  <a:gd name="T10" fmla="*/ 10 w 17"/>
                  <a:gd name="T11" fmla="*/ 0 h 9"/>
                </a:gdLst>
                <a:ahLst/>
                <a:cxnLst>
                  <a:cxn ang="0">
                    <a:pos x="T0" y="T1"/>
                  </a:cxn>
                  <a:cxn ang="0">
                    <a:pos x="T2" y="T3"/>
                  </a:cxn>
                  <a:cxn ang="0">
                    <a:pos x="T4" y="T5"/>
                  </a:cxn>
                  <a:cxn ang="0">
                    <a:pos x="T6" y="T7"/>
                  </a:cxn>
                  <a:cxn ang="0">
                    <a:pos x="T8" y="T9"/>
                  </a:cxn>
                  <a:cxn ang="0">
                    <a:pos x="T10" y="T11"/>
                  </a:cxn>
                </a:cxnLst>
                <a:rect l="0" t="0" r="r" b="b"/>
                <a:pathLst>
                  <a:path w="17" h="9">
                    <a:moveTo>
                      <a:pt x="10" y="0"/>
                    </a:moveTo>
                    <a:lnTo>
                      <a:pt x="10" y="0"/>
                    </a:lnTo>
                    <a:lnTo>
                      <a:pt x="0" y="5"/>
                    </a:lnTo>
                    <a:lnTo>
                      <a:pt x="10" y="9"/>
                    </a:lnTo>
                    <a:lnTo>
                      <a:pt x="17" y="5"/>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29" name="Freeform 4340">
                <a:extLst>
                  <a:ext uri="{FF2B5EF4-FFF2-40B4-BE49-F238E27FC236}">
                    <a16:creationId xmlns:a16="http://schemas.microsoft.com/office/drawing/2014/main" id="{0F2FF9CC-68DF-4FD9-9206-F82279339951}"/>
                  </a:ext>
                </a:extLst>
              </p:cNvPr>
              <p:cNvSpPr>
                <a:spLocks/>
              </p:cNvSpPr>
              <p:nvPr/>
            </p:nvSpPr>
            <p:spPr bwMode="auto">
              <a:xfrm>
                <a:off x="352" y="1863"/>
                <a:ext cx="31" cy="19"/>
              </a:xfrm>
              <a:custGeom>
                <a:avLst/>
                <a:gdLst>
                  <a:gd name="T0" fmla="*/ 10 w 13"/>
                  <a:gd name="T1" fmla="*/ 0 h 8"/>
                  <a:gd name="T2" fmla="*/ 10 w 13"/>
                  <a:gd name="T3" fmla="*/ 0 h 8"/>
                  <a:gd name="T4" fmla="*/ 0 w 13"/>
                  <a:gd name="T5" fmla="*/ 4 h 8"/>
                  <a:gd name="T6" fmla="*/ 1 w 13"/>
                  <a:gd name="T7" fmla="*/ 8 h 8"/>
                  <a:gd name="T8" fmla="*/ 13 w 13"/>
                  <a:gd name="T9" fmla="*/ 1 h 8"/>
                  <a:gd name="T10" fmla="*/ 10 w 13"/>
                  <a:gd name="T11" fmla="*/ 0 h 8"/>
                </a:gdLst>
                <a:ahLst/>
                <a:cxnLst>
                  <a:cxn ang="0">
                    <a:pos x="T0" y="T1"/>
                  </a:cxn>
                  <a:cxn ang="0">
                    <a:pos x="T2" y="T3"/>
                  </a:cxn>
                  <a:cxn ang="0">
                    <a:pos x="T4" y="T5"/>
                  </a:cxn>
                  <a:cxn ang="0">
                    <a:pos x="T6" y="T7"/>
                  </a:cxn>
                  <a:cxn ang="0">
                    <a:pos x="T8" y="T9"/>
                  </a:cxn>
                  <a:cxn ang="0">
                    <a:pos x="T10" y="T11"/>
                  </a:cxn>
                </a:cxnLst>
                <a:rect l="0" t="0" r="r" b="b"/>
                <a:pathLst>
                  <a:path w="13" h="8">
                    <a:moveTo>
                      <a:pt x="10" y="0"/>
                    </a:moveTo>
                    <a:cubicBezTo>
                      <a:pt x="10" y="0"/>
                      <a:pt x="10" y="0"/>
                      <a:pt x="10" y="0"/>
                    </a:cubicBezTo>
                    <a:cubicBezTo>
                      <a:pt x="0" y="4"/>
                      <a:pt x="0" y="4"/>
                      <a:pt x="0" y="4"/>
                    </a:cubicBezTo>
                    <a:cubicBezTo>
                      <a:pt x="1" y="6"/>
                      <a:pt x="1" y="7"/>
                      <a:pt x="1" y="8"/>
                    </a:cubicBezTo>
                    <a:cubicBezTo>
                      <a:pt x="13" y="1"/>
                      <a:pt x="13" y="1"/>
                      <a:pt x="13" y="1"/>
                    </a:cubicBezTo>
                    <a:cubicBezTo>
                      <a:pt x="10" y="0"/>
                      <a:pt x="10" y="0"/>
                      <a:pt x="10"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30" name="Freeform 4341">
                <a:extLst>
                  <a:ext uri="{FF2B5EF4-FFF2-40B4-BE49-F238E27FC236}">
                    <a16:creationId xmlns:a16="http://schemas.microsoft.com/office/drawing/2014/main" id="{A1710F9A-952F-404C-9D87-62339634C9D3}"/>
                  </a:ext>
                </a:extLst>
              </p:cNvPr>
              <p:cNvSpPr>
                <a:spLocks/>
              </p:cNvSpPr>
              <p:nvPr/>
            </p:nvSpPr>
            <p:spPr bwMode="auto">
              <a:xfrm>
                <a:off x="383" y="1846"/>
                <a:ext cx="22" cy="17"/>
              </a:xfrm>
              <a:custGeom>
                <a:avLst/>
                <a:gdLst>
                  <a:gd name="T0" fmla="*/ 9 w 9"/>
                  <a:gd name="T1" fmla="*/ 0 h 7"/>
                  <a:gd name="T2" fmla="*/ 0 w 9"/>
                  <a:gd name="T3" fmla="*/ 5 h 7"/>
                  <a:gd name="T4" fmla="*/ 4 w 9"/>
                  <a:gd name="T5" fmla="*/ 7 h 7"/>
                  <a:gd name="T6" fmla="*/ 9 w 9"/>
                  <a:gd name="T7" fmla="*/ 4 h 7"/>
                  <a:gd name="T8" fmla="*/ 9 w 9"/>
                  <a:gd name="T9" fmla="*/ 3 h 7"/>
                  <a:gd name="T10" fmla="*/ 9 w 9"/>
                  <a:gd name="T11" fmla="*/ 0 h 7"/>
                </a:gdLst>
                <a:ahLst/>
                <a:cxnLst>
                  <a:cxn ang="0">
                    <a:pos x="T0" y="T1"/>
                  </a:cxn>
                  <a:cxn ang="0">
                    <a:pos x="T2" y="T3"/>
                  </a:cxn>
                  <a:cxn ang="0">
                    <a:pos x="T4" y="T5"/>
                  </a:cxn>
                  <a:cxn ang="0">
                    <a:pos x="T6" y="T7"/>
                  </a:cxn>
                  <a:cxn ang="0">
                    <a:pos x="T8" y="T9"/>
                  </a:cxn>
                  <a:cxn ang="0">
                    <a:pos x="T10" y="T11"/>
                  </a:cxn>
                </a:cxnLst>
                <a:rect l="0" t="0" r="r" b="b"/>
                <a:pathLst>
                  <a:path w="9" h="7">
                    <a:moveTo>
                      <a:pt x="9" y="0"/>
                    </a:moveTo>
                    <a:cubicBezTo>
                      <a:pt x="0" y="5"/>
                      <a:pt x="0" y="5"/>
                      <a:pt x="0" y="5"/>
                    </a:cubicBezTo>
                    <a:cubicBezTo>
                      <a:pt x="4" y="7"/>
                      <a:pt x="4" y="7"/>
                      <a:pt x="4" y="7"/>
                    </a:cubicBezTo>
                    <a:cubicBezTo>
                      <a:pt x="9" y="4"/>
                      <a:pt x="9" y="4"/>
                      <a:pt x="9" y="4"/>
                    </a:cubicBezTo>
                    <a:cubicBezTo>
                      <a:pt x="9" y="4"/>
                      <a:pt x="9" y="3"/>
                      <a:pt x="9" y="3"/>
                    </a:cubicBezTo>
                    <a:cubicBezTo>
                      <a:pt x="9" y="2"/>
                      <a:pt x="9" y="1"/>
                      <a:pt x="9"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31" name="Freeform 4342">
                <a:extLst>
                  <a:ext uri="{FF2B5EF4-FFF2-40B4-BE49-F238E27FC236}">
                    <a16:creationId xmlns:a16="http://schemas.microsoft.com/office/drawing/2014/main" id="{1926A6B8-C623-4266-94B1-1488AFE5BB73}"/>
                  </a:ext>
                </a:extLst>
              </p:cNvPr>
              <p:cNvSpPr>
                <a:spLocks/>
              </p:cNvSpPr>
              <p:nvPr/>
            </p:nvSpPr>
            <p:spPr bwMode="auto">
              <a:xfrm>
                <a:off x="376" y="1858"/>
                <a:ext cx="17" cy="7"/>
              </a:xfrm>
              <a:custGeom>
                <a:avLst/>
                <a:gdLst>
                  <a:gd name="T0" fmla="*/ 7 w 17"/>
                  <a:gd name="T1" fmla="*/ 0 h 7"/>
                  <a:gd name="T2" fmla="*/ 7 w 17"/>
                  <a:gd name="T3" fmla="*/ 0 h 7"/>
                  <a:gd name="T4" fmla="*/ 0 w 17"/>
                  <a:gd name="T5" fmla="*/ 5 h 7"/>
                  <a:gd name="T6" fmla="*/ 7 w 17"/>
                  <a:gd name="T7" fmla="*/ 7 h 7"/>
                  <a:gd name="T8" fmla="*/ 17 w 17"/>
                  <a:gd name="T9" fmla="*/ 5 h 7"/>
                  <a:gd name="T10" fmla="*/ 7 w 17"/>
                  <a:gd name="T11" fmla="*/ 0 h 7"/>
                </a:gdLst>
                <a:ahLst/>
                <a:cxnLst>
                  <a:cxn ang="0">
                    <a:pos x="T0" y="T1"/>
                  </a:cxn>
                  <a:cxn ang="0">
                    <a:pos x="T2" y="T3"/>
                  </a:cxn>
                  <a:cxn ang="0">
                    <a:pos x="T4" y="T5"/>
                  </a:cxn>
                  <a:cxn ang="0">
                    <a:pos x="T6" y="T7"/>
                  </a:cxn>
                  <a:cxn ang="0">
                    <a:pos x="T8" y="T9"/>
                  </a:cxn>
                  <a:cxn ang="0">
                    <a:pos x="T10" y="T11"/>
                  </a:cxn>
                </a:cxnLst>
                <a:rect l="0" t="0" r="r" b="b"/>
                <a:pathLst>
                  <a:path w="17" h="7">
                    <a:moveTo>
                      <a:pt x="7" y="0"/>
                    </a:moveTo>
                    <a:lnTo>
                      <a:pt x="7" y="0"/>
                    </a:lnTo>
                    <a:lnTo>
                      <a:pt x="0" y="5"/>
                    </a:lnTo>
                    <a:lnTo>
                      <a:pt x="7" y="7"/>
                    </a:lnTo>
                    <a:lnTo>
                      <a:pt x="17" y="5"/>
                    </a:lnTo>
                    <a:lnTo>
                      <a:pt x="7"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32" name="Freeform 4343">
                <a:extLst>
                  <a:ext uri="{FF2B5EF4-FFF2-40B4-BE49-F238E27FC236}">
                    <a16:creationId xmlns:a16="http://schemas.microsoft.com/office/drawing/2014/main" id="{32A4D780-363D-4345-B864-5791A51A9E32}"/>
                  </a:ext>
                </a:extLst>
              </p:cNvPr>
              <p:cNvSpPr>
                <a:spLocks/>
              </p:cNvSpPr>
              <p:nvPr/>
            </p:nvSpPr>
            <p:spPr bwMode="auto">
              <a:xfrm>
                <a:off x="376" y="1858"/>
                <a:ext cx="17" cy="7"/>
              </a:xfrm>
              <a:custGeom>
                <a:avLst/>
                <a:gdLst>
                  <a:gd name="T0" fmla="*/ 7 w 17"/>
                  <a:gd name="T1" fmla="*/ 0 h 7"/>
                  <a:gd name="T2" fmla="*/ 7 w 17"/>
                  <a:gd name="T3" fmla="*/ 0 h 7"/>
                  <a:gd name="T4" fmla="*/ 0 w 17"/>
                  <a:gd name="T5" fmla="*/ 5 h 7"/>
                  <a:gd name="T6" fmla="*/ 7 w 17"/>
                  <a:gd name="T7" fmla="*/ 7 h 7"/>
                  <a:gd name="T8" fmla="*/ 17 w 17"/>
                  <a:gd name="T9" fmla="*/ 5 h 7"/>
                  <a:gd name="T10" fmla="*/ 7 w 17"/>
                  <a:gd name="T11" fmla="*/ 0 h 7"/>
                </a:gdLst>
                <a:ahLst/>
                <a:cxnLst>
                  <a:cxn ang="0">
                    <a:pos x="T0" y="T1"/>
                  </a:cxn>
                  <a:cxn ang="0">
                    <a:pos x="T2" y="T3"/>
                  </a:cxn>
                  <a:cxn ang="0">
                    <a:pos x="T4" y="T5"/>
                  </a:cxn>
                  <a:cxn ang="0">
                    <a:pos x="T6" y="T7"/>
                  </a:cxn>
                  <a:cxn ang="0">
                    <a:pos x="T8" y="T9"/>
                  </a:cxn>
                  <a:cxn ang="0">
                    <a:pos x="T10" y="T11"/>
                  </a:cxn>
                </a:cxnLst>
                <a:rect l="0" t="0" r="r" b="b"/>
                <a:pathLst>
                  <a:path w="17" h="7">
                    <a:moveTo>
                      <a:pt x="7" y="0"/>
                    </a:moveTo>
                    <a:lnTo>
                      <a:pt x="7" y="0"/>
                    </a:lnTo>
                    <a:lnTo>
                      <a:pt x="0" y="5"/>
                    </a:lnTo>
                    <a:lnTo>
                      <a:pt x="7" y="7"/>
                    </a:lnTo>
                    <a:lnTo>
                      <a:pt x="17" y="5"/>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33" name="Freeform 4344">
                <a:extLst>
                  <a:ext uri="{FF2B5EF4-FFF2-40B4-BE49-F238E27FC236}">
                    <a16:creationId xmlns:a16="http://schemas.microsoft.com/office/drawing/2014/main" id="{CAEDDE3F-5C99-4C18-9C66-6AFD14301AC2}"/>
                  </a:ext>
                </a:extLst>
              </p:cNvPr>
              <p:cNvSpPr>
                <a:spLocks/>
              </p:cNvSpPr>
              <p:nvPr/>
            </p:nvSpPr>
            <p:spPr bwMode="auto">
              <a:xfrm>
                <a:off x="383" y="2008"/>
                <a:ext cx="8" cy="7"/>
              </a:xfrm>
              <a:custGeom>
                <a:avLst/>
                <a:gdLst>
                  <a:gd name="T0" fmla="*/ 3 w 3"/>
                  <a:gd name="T1" fmla="*/ 0 h 3"/>
                  <a:gd name="T2" fmla="*/ 0 w 3"/>
                  <a:gd name="T3" fmla="*/ 1 h 3"/>
                  <a:gd name="T4" fmla="*/ 3 w 3"/>
                  <a:gd name="T5" fmla="*/ 3 h 3"/>
                  <a:gd name="T6" fmla="*/ 3 w 3"/>
                  <a:gd name="T7" fmla="*/ 0 h 3"/>
                </a:gdLst>
                <a:ahLst/>
                <a:cxnLst>
                  <a:cxn ang="0">
                    <a:pos x="T0" y="T1"/>
                  </a:cxn>
                  <a:cxn ang="0">
                    <a:pos x="T2" y="T3"/>
                  </a:cxn>
                  <a:cxn ang="0">
                    <a:pos x="T4" y="T5"/>
                  </a:cxn>
                  <a:cxn ang="0">
                    <a:pos x="T6" y="T7"/>
                  </a:cxn>
                </a:cxnLst>
                <a:rect l="0" t="0" r="r" b="b"/>
                <a:pathLst>
                  <a:path w="3" h="3">
                    <a:moveTo>
                      <a:pt x="3" y="0"/>
                    </a:moveTo>
                    <a:cubicBezTo>
                      <a:pt x="0" y="1"/>
                      <a:pt x="0" y="1"/>
                      <a:pt x="0" y="1"/>
                    </a:cubicBezTo>
                    <a:cubicBezTo>
                      <a:pt x="3" y="3"/>
                      <a:pt x="3" y="3"/>
                      <a:pt x="3" y="3"/>
                    </a:cubicBezTo>
                    <a:cubicBezTo>
                      <a:pt x="3" y="1"/>
                      <a:pt x="3" y="0"/>
                      <a:pt x="3"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34" name="Freeform 4345">
                <a:extLst>
                  <a:ext uri="{FF2B5EF4-FFF2-40B4-BE49-F238E27FC236}">
                    <a16:creationId xmlns:a16="http://schemas.microsoft.com/office/drawing/2014/main" id="{FD587BCA-0E9A-4FAC-AC25-AF71C897D16F}"/>
                  </a:ext>
                </a:extLst>
              </p:cNvPr>
              <p:cNvSpPr>
                <a:spLocks/>
              </p:cNvSpPr>
              <p:nvPr/>
            </p:nvSpPr>
            <p:spPr bwMode="auto">
              <a:xfrm>
                <a:off x="367" y="2015"/>
                <a:ext cx="16" cy="12"/>
              </a:xfrm>
              <a:custGeom>
                <a:avLst/>
                <a:gdLst>
                  <a:gd name="T0" fmla="*/ 3 w 7"/>
                  <a:gd name="T1" fmla="*/ 0 h 5"/>
                  <a:gd name="T2" fmla="*/ 3 w 7"/>
                  <a:gd name="T3" fmla="*/ 0 h 5"/>
                  <a:gd name="T4" fmla="*/ 0 w 7"/>
                  <a:gd name="T5" fmla="*/ 2 h 5"/>
                  <a:gd name="T6" fmla="*/ 0 w 7"/>
                  <a:gd name="T7" fmla="*/ 5 h 5"/>
                  <a:gd name="T8" fmla="*/ 7 w 7"/>
                  <a:gd name="T9" fmla="*/ 2 h 5"/>
                  <a:gd name="T10" fmla="*/ 3 w 7"/>
                  <a:gd name="T11" fmla="*/ 0 h 5"/>
                </a:gdLst>
                <a:ahLst/>
                <a:cxnLst>
                  <a:cxn ang="0">
                    <a:pos x="T0" y="T1"/>
                  </a:cxn>
                  <a:cxn ang="0">
                    <a:pos x="T2" y="T3"/>
                  </a:cxn>
                  <a:cxn ang="0">
                    <a:pos x="T4" y="T5"/>
                  </a:cxn>
                  <a:cxn ang="0">
                    <a:pos x="T6" y="T7"/>
                  </a:cxn>
                  <a:cxn ang="0">
                    <a:pos x="T8" y="T9"/>
                  </a:cxn>
                  <a:cxn ang="0">
                    <a:pos x="T10" y="T11"/>
                  </a:cxn>
                </a:cxnLst>
                <a:rect l="0" t="0" r="r" b="b"/>
                <a:pathLst>
                  <a:path w="7" h="5">
                    <a:moveTo>
                      <a:pt x="3" y="0"/>
                    </a:moveTo>
                    <a:cubicBezTo>
                      <a:pt x="3" y="0"/>
                      <a:pt x="3" y="0"/>
                      <a:pt x="3" y="0"/>
                    </a:cubicBezTo>
                    <a:cubicBezTo>
                      <a:pt x="0" y="2"/>
                      <a:pt x="0" y="2"/>
                      <a:pt x="0" y="2"/>
                    </a:cubicBezTo>
                    <a:cubicBezTo>
                      <a:pt x="0" y="3"/>
                      <a:pt x="0" y="4"/>
                      <a:pt x="0" y="5"/>
                    </a:cubicBezTo>
                    <a:cubicBezTo>
                      <a:pt x="7" y="2"/>
                      <a:pt x="7" y="2"/>
                      <a:pt x="7" y="2"/>
                    </a:cubicBezTo>
                    <a:cubicBezTo>
                      <a:pt x="3" y="0"/>
                      <a:pt x="3" y="0"/>
                      <a:pt x="3"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35" name="Freeform 4346">
                <a:extLst>
                  <a:ext uri="{FF2B5EF4-FFF2-40B4-BE49-F238E27FC236}">
                    <a16:creationId xmlns:a16="http://schemas.microsoft.com/office/drawing/2014/main" id="{C0A0ABFA-8454-41B2-9426-98473EC8D82F}"/>
                  </a:ext>
                </a:extLst>
              </p:cNvPr>
              <p:cNvSpPr>
                <a:spLocks/>
              </p:cNvSpPr>
              <p:nvPr/>
            </p:nvSpPr>
            <p:spPr bwMode="auto">
              <a:xfrm>
                <a:off x="374" y="2010"/>
                <a:ext cx="17" cy="10"/>
              </a:xfrm>
              <a:custGeom>
                <a:avLst/>
                <a:gdLst>
                  <a:gd name="T0" fmla="*/ 4 w 7"/>
                  <a:gd name="T1" fmla="*/ 0 h 4"/>
                  <a:gd name="T2" fmla="*/ 4 w 7"/>
                  <a:gd name="T3" fmla="*/ 0 h 4"/>
                  <a:gd name="T4" fmla="*/ 0 w 7"/>
                  <a:gd name="T5" fmla="*/ 2 h 4"/>
                  <a:gd name="T6" fmla="*/ 4 w 7"/>
                  <a:gd name="T7" fmla="*/ 4 h 4"/>
                  <a:gd name="T8" fmla="*/ 7 w 7"/>
                  <a:gd name="T9" fmla="*/ 2 h 4"/>
                  <a:gd name="T10" fmla="*/ 7 w 7"/>
                  <a:gd name="T11" fmla="*/ 2 h 4"/>
                  <a:gd name="T12" fmla="*/ 4 w 7"/>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7" h="4">
                    <a:moveTo>
                      <a:pt x="4" y="0"/>
                    </a:moveTo>
                    <a:cubicBezTo>
                      <a:pt x="4" y="0"/>
                      <a:pt x="4" y="0"/>
                      <a:pt x="4" y="0"/>
                    </a:cubicBezTo>
                    <a:cubicBezTo>
                      <a:pt x="0" y="2"/>
                      <a:pt x="0" y="2"/>
                      <a:pt x="0" y="2"/>
                    </a:cubicBezTo>
                    <a:cubicBezTo>
                      <a:pt x="4" y="4"/>
                      <a:pt x="4" y="4"/>
                      <a:pt x="4" y="4"/>
                    </a:cubicBezTo>
                    <a:cubicBezTo>
                      <a:pt x="7" y="2"/>
                      <a:pt x="7" y="2"/>
                      <a:pt x="7" y="2"/>
                    </a:cubicBezTo>
                    <a:cubicBezTo>
                      <a:pt x="7" y="2"/>
                      <a:pt x="7" y="2"/>
                      <a:pt x="7" y="2"/>
                    </a:cubicBezTo>
                    <a:cubicBezTo>
                      <a:pt x="4" y="0"/>
                      <a:pt x="4" y="0"/>
                      <a:pt x="4"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36" name="Freeform 4347">
                <a:extLst>
                  <a:ext uri="{FF2B5EF4-FFF2-40B4-BE49-F238E27FC236}">
                    <a16:creationId xmlns:a16="http://schemas.microsoft.com/office/drawing/2014/main" id="{4AA4818A-8844-449B-932A-1E0B3A3E2816}"/>
                  </a:ext>
                </a:extLst>
              </p:cNvPr>
              <p:cNvSpPr>
                <a:spLocks/>
              </p:cNvSpPr>
              <p:nvPr/>
            </p:nvSpPr>
            <p:spPr bwMode="auto">
              <a:xfrm>
                <a:off x="386" y="1637"/>
                <a:ext cx="38" cy="23"/>
              </a:xfrm>
              <a:custGeom>
                <a:avLst/>
                <a:gdLst>
                  <a:gd name="T0" fmla="*/ 16 w 16"/>
                  <a:gd name="T1" fmla="*/ 0 h 10"/>
                  <a:gd name="T2" fmla="*/ 16 w 16"/>
                  <a:gd name="T3" fmla="*/ 0 h 10"/>
                  <a:gd name="T4" fmla="*/ 0 w 16"/>
                  <a:gd name="T5" fmla="*/ 8 h 10"/>
                  <a:gd name="T6" fmla="*/ 4 w 16"/>
                  <a:gd name="T7" fmla="*/ 10 h 10"/>
                  <a:gd name="T8" fmla="*/ 16 w 16"/>
                  <a:gd name="T9" fmla="*/ 3 h 10"/>
                  <a:gd name="T10" fmla="*/ 16 w 16"/>
                  <a:gd name="T11" fmla="*/ 0 h 10"/>
                  <a:gd name="T12" fmla="*/ 16 w 1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6" h="10">
                    <a:moveTo>
                      <a:pt x="16" y="0"/>
                    </a:moveTo>
                    <a:cubicBezTo>
                      <a:pt x="16" y="0"/>
                      <a:pt x="16" y="0"/>
                      <a:pt x="16" y="0"/>
                    </a:cubicBezTo>
                    <a:cubicBezTo>
                      <a:pt x="0" y="8"/>
                      <a:pt x="0" y="8"/>
                      <a:pt x="0" y="8"/>
                    </a:cubicBezTo>
                    <a:cubicBezTo>
                      <a:pt x="4" y="10"/>
                      <a:pt x="4" y="10"/>
                      <a:pt x="4" y="10"/>
                    </a:cubicBezTo>
                    <a:cubicBezTo>
                      <a:pt x="16" y="3"/>
                      <a:pt x="16" y="3"/>
                      <a:pt x="16" y="3"/>
                    </a:cubicBezTo>
                    <a:cubicBezTo>
                      <a:pt x="16" y="2"/>
                      <a:pt x="16" y="1"/>
                      <a:pt x="16" y="0"/>
                    </a:cubicBezTo>
                    <a:cubicBezTo>
                      <a:pt x="16" y="0"/>
                      <a:pt x="16" y="0"/>
                      <a:pt x="16"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37" name="Freeform 4348">
                <a:extLst>
                  <a:ext uri="{FF2B5EF4-FFF2-40B4-BE49-F238E27FC236}">
                    <a16:creationId xmlns:a16="http://schemas.microsoft.com/office/drawing/2014/main" id="{AC4EAFB4-24F8-4198-9570-70A97B44291B}"/>
                  </a:ext>
                </a:extLst>
              </p:cNvPr>
              <p:cNvSpPr>
                <a:spLocks/>
              </p:cNvSpPr>
              <p:nvPr/>
            </p:nvSpPr>
            <p:spPr bwMode="auto">
              <a:xfrm>
                <a:off x="338" y="1660"/>
                <a:ext cx="48" cy="27"/>
              </a:xfrm>
              <a:custGeom>
                <a:avLst/>
                <a:gdLst>
                  <a:gd name="T0" fmla="*/ 16 w 20"/>
                  <a:gd name="T1" fmla="*/ 0 h 11"/>
                  <a:gd name="T2" fmla="*/ 16 w 20"/>
                  <a:gd name="T3" fmla="*/ 0 h 11"/>
                  <a:gd name="T4" fmla="*/ 0 w 20"/>
                  <a:gd name="T5" fmla="*/ 8 h 11"/>
                  <a:gd name="T6" fmla="*/ 0 w 20"/>
                  <a:gd name="T7" fmla="*/ 9 h 11"/>
                  <a:gd name="T8" fmla="*/ 2 w 20"/>
                  <a:gd name="T9" fmla="*/ 11 h 11"/>
                  <a:gd name="T10" fmla="*/ 20 w 20"/>
                  <a:gd name="T11" fmla="*/ 2 h 11"/>
                  <a:gd name="T12" fmla="*/ 16 w 2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0" h="11">
                    <a:moveTo>
                      <a:pt x="16" y="0"/>
                    </a:moveTo>
                    <a:cubicBezTo>
                      <a:pt x="16" y="0"/>
                      <a:pt x="16" y="0"/>
                      <a:pt x="16" y="0"/>
                    </a:cubicBezTo>
                    <a:cubicBezTo>
                      <a:pt x="0" y="8"/>
                      <a:pt x="0" y="8"/>
                      <a:pt x="0" y="8"/>
                    </a:cubicBezTo>
                    <a:cubicBezTo>
                      <a:pt x="0" y="9"/>
                      <a:pt x="0" y="9"/>
                      <a:pt x="0" y="9"/>
                    </a:cubicBezTo>
                    <a:cubicBezTo>
                      <a:pt x="2" y="11"/>
                      <a:pt x="2" y="11"/>
                      <a:pt x="2" y="11"/>
                    </a:cubicBezTo>
                    <a:cubicBezTo>
                      <a:pt x="20" y="2"/>
                      <a:pt x="20" y="2"/>
                      <a:pt x="20" y="2"/>
                    </a:cubicBezTo>
                    <a:cubicBezTo>
                      <a:pt x="16" y="0"/>
                      <a:pt x="16" y="0"/>
                      <a:pt x="16"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38" name="Freeform 4349">
                <a:extLst>
                  <a:ext uri="{FF2B5EF4-FFF2-40B4-BE49-F238E27FC236}">
                    <a16:creationId xmlns:a16="http://schemas.microsoft.com/office/drawing/2014/main" id="{C13C18F0-8F76-458E-86E2-50ECA3C7B16E}"/>
                  </a:ext>
                </a:extLst>
              </p:cNvPr>
              <p:cNvSpPr>
                <a:spLocks/>
              </p:cNvSpPr>
              <p:nvPr/>
            </p:nvSpPr>
            <p:spPr bwMode="auto">
              <a:xfrm>
                <a:off x="338" y="1682"/>
                <a:ext cx="5" cy="7"/>
              </a:xfrm>
              <a:custGeom>
                <a:avLst/>
                <a:gdLst>
                  <a:gd name="T0" fmla="*/ 0 w 2"/>
                  <a:gd name="T1" fmla="*/ 0 h 3"/>
                  <a:gd name="T2" fmla="*/ 0 w 2"/>
                  <a:gd name="T3" fmla="*/ 3 h 3"/>
                  <a:gd name="T4" fmla="*/ 2 w 2"/>
                  <a:gd name="T5" fmla="*/ 2 h 3"/>
                  <a:gd name="T6" fmla="*/ 0 w 2"/>
                  <a:gd name="T7" fmla="*/ 0 h 3"/>
                </a:gdLst>
                <a:ahLst/>
                <a:cxnLst>
                  <a:cxn ang="0">
                    <a:pos x="T0" y="T1"/>
                  </a:cxn>
                  <a:cxn ang="0">
                    <a:pos x="T2" y="T3"/>
                  </a:cxn>
                  <a:cxn ang="0">
                    <a:pos x="T4" y="T5"/>
                  </a:cxn>
                  <a:cxn ang="0">
                    <a:pos x="T6" y="T7"/>
                  </a:cxn>
                </a:cxnLst>
                <a:rect l="0" t="0" r="r" b="b"/>
                <a:pathLst>
                  <a:path w="2" h="3">
                    <a:moveTo>
                      <a:pt x="0" y="0"/>
                    </a:moveTo>
                    <a:cubicBezTo>
                      <a:pt x="0" y="1"/>
                      <a:pt x="0" y="2"/>
                      <a:pt x="0" y="3"/>
                    </a:cubicBezTo>
                    <a:cubicBezTo>
                      <a:pt x="2" y="2"/>
                      <a:pt x="2" y="2"/>
                      <a:pt x="2" y="2"/>
                    </a:cubicBezTo>
                    <a:cubicBezTo>
                      <a:pt x="0" y="0"/>
                      <a:pt x="0" y="0"/>
                      <a:pt x="0"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39" name="Freeform 4350">
                <a:extLst>
                  <a:ext uri="{FF2B5EF4-FFF2-40B4-BE49-F238E27FC236}">
                    <a16:creationId xmlns:a16="http://schemas.microsoft.com/office/drawing/2014/main" id="{E27E91C3-B4AC-4A02-B6DD-F5953E7E9CEC}"/>
                  </a:ext>
                </a:extLst>
              </p:cNvPr>
              <p:cNvSpPr>
                <a:spLocks/>
              </p:cNvSpPr>
              <p:nvPr/>
            </p:nvSpPr>
            <p:spPr bwMode="auto">
              <a:xfrm>
                <a:off x="424" y="163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40" name="Freeform 4351">
                <a:extLst>
                  <a:ext uri="{FF2B5EF4-FFF2-40B4-BE49-F238E27FC236}">
                    <a16:creationId xmlns:a16="http://schemas.microsoft.com/office/drawing/2014/main" id="{2A3286C0-990B-41AD-A2C8-C76BA61A5554}"/>
                  </a:ext>
                </a:extLst>
              </p:cNvPr>
              <p:cNvSpPr>
                <a:spLocks/>
              </p:cNvSpPr>
              <p:nvPr/>
            </p:nvSpPr>
            <p:spPr bwMode="auto">
              <a:xfrm>
                <a:off x="376" y="1656"/>
                <a:ext cx="19" cy="9"/>
              </a:xfrm>
              <a:custGeom>
                <a:avLst/>
                <a:gdLst>
                  <a:gd name="T0" fmla="*/ 10 w 19"/>
                  <a:gd name="T1" fmla="*/ 0 h 9"/>
                  <a:gd name="T2" fmla="*/ 10 w 19"/>
                  <a:gd name="T3" fmla="*/ 0 h 9"/>
                  <a:gd name="T4" fmla="*/ 0 w 19"/>
                  <a:gd name="T5" fmla="*/ 4 h 9"/>
                  <a:gd name="T6" fmla="*/ 10 w 19"/>
                  <a:gd name="T7" fmla="*/ 9 h 9"/>
                  <a:gd name="T8" fmla="*/ 19 w 19"/>
                  <a:gd name="T9" fmla="*/ 4 h 9"/>
                  <a:gd name="T10" fmla="*/ 10 w 19"/>
                  <a:gd name="T11" fmla="*/ 0 h 9"/>
                </a:gdLst>
                <a:ahLst/>
                <a:cxnLst>
                  <a:cxn ang="0">
                    <a:pos x="T0" y="T1"/>
                  </a:cxn>
                  <a:cxn ang="0">
                    <a:pos x="T2" y="T3"/>
                  </a:cxn>
                  <a:cxn ang="0">
                    <a:pos x="T4" y="T5"/>
                  </a:cxn>
                  <a:cxn ang="0">
                    <a:pos x="T6" y="T7"/>
                  </a:cxn>
                  <a:cxn ang="0">
                    <a:pos x="T8" y="T9"/>
                  </a:cxn>
                  <a:cxn ang="0">
                    <a:pos x="T10" y="T11"/>
                  </a:cxn>
                </a:cxnLst>
                <a:rect l="0" t="0" r="r" b="b"/>
                <a:pathLst>
                  <a:path w="19" h="9">
                    <a:moveTo>
                      <a:pt x="10" y="0"/>
                    </a:moveTo>
                    <a:lnTo>
                      <a:pt x="10" y="0"/>
                    </a:lnTo>
                    <a:lnTo>
                      <a:pt x="0" y="4"/>
                    </a:lnTo>
                    <a:lnTo>
                      <a:pt x="10" y="9"/>
                    </a:lnTo>
                    <a:lnTo>
                      <a:pt x="19" y="4"/>
                    </a:lnTo>
                    <a:lnTo>
                      <a:pt x="10"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41" name="Freeform 4352">
                <a:extLst>
                  <a:ext uri="{FF2B5EF4-FFF2-40B4-BE49-F238E27FC236}">
                    <a16:creationId xmlns:a16="http://schemas.microsoft.com/office/drawing/2014/main" id="{8555AB42-BD01-444C-BDA3-D349C14D6FB8}"/>
                  </a:ext>
                </a:extLst>
              </p:cNvPr>
              <p:cNvSpPr>
                <a:spLocks/>
              </p:cNvSpPr>
              <p:nvPr/>
            </p:nvSpPr>
            <p:spPr bwMode="auto">
              <a:xfrm>
                <a:off x="376" y="1656"/>
                <a:ext cx="19" cy="9"/>
              </a:xfrm>
              <a:custGeom>
                <a:avLst/>
                <a:gdLst>
                  <a:gd name="T0" fmla="*/ 10 w 19"/>
                  <a:gd name="T1" fmla="*/ 0 h 9"/>
                  <a:gd name="T2" fmla="*/ 10 w 19"/>
                  <a:gd name="T3" fmla="*/ 0 h 9"/>
                  <a:gd name="T4" fmla="*/ 0 w 19"/>
                  <a:gd name="T5" fmla="*/ 4 h 9"/>
                  <a:gd name="T6" fmla="*/ 10 w 19"/>
                  <a:gd name="T7" fmla="*/ 9 h 9"/>
                  <a:gd name="T8" fmla="*/ 19 w 19"/>
                  <a:gd name="T9" fmla="*/ 4 h 9"/>
                  <a:gd name="T10" fmla="*/ 10 w 19"/>
                  <a:gd name="T11" fmla="*/ 0 h 9"/>
                </a:gdLst>
                <a:ahLst/>
                <a:cxnLst>
                  <a:cxn ang="0">
                    <a:pos x="T0" y="T1"/>
                  </a:cxn>
                  <a:cxn ang="0">
                    <a:pos x="T2" y="T3"/>
                  </a:cxn>
                  <a:cxn ang="0">
                    <a:pos x="T4" y="T5"/>
                  </a:cxn>
                  <a:cxn ang="0">
                    <a:pos x="T6" y="T7"/>
                  </a:cxn>
                  <a:cxn ang="0">
                    <a:pos x="T8" y="T9"/>
                  </a:cxn>
                  <a:cxn ang="0">
                    <a:pos x="T10" y="T11"/>
                  </a:cxn>
                </a:cxnLst>
                <a:rect l="0" t="0" r="r" b="b"/>
                <a:pathLst>
                  <a:path w="19" h="9">
                    <a:moveTo>
                      <a:pt x="10" y="0"/>
                    </a:moveTo>
                    <a:lnTo>
                      <a:pt x="10" y="0"/>
                    </a:lnTo>
                    <a:lnTo>
                      <a:pt x="0" y="4"/>
                    </a:lnTo>
                    <a:lnTo>
                      <a:pt x="10" y="9"/>
                    </a:lnTo>
                    <a:lnTo>
                      <a:pt x="19" y="4"/>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42" name="Freeform 4353">
                <a:extLst>
                  <a:ext uri="{FF2B5EF4-FFF2-40B4-BE49-F238E27FC236}">
                    <a16:creationId xmlns:a16="http://schemas.microsoft.com/office/drawing/2014/main" id="{3474CA3B-D80C-4DFD-9F69-9862C120C7E4}"/>
                  </a:ext>
                </a:extLst>
              </p:cNvPr>
              <p:cNvSpPr>
                <a:spLocks/>
              </p:cNvSpPr>
              <p:nvPr/>
            </p:nvSpPr>
            <p:spPr bwMode="auto">
              <a:xfrm>
                <a:off x="290" y="1120"/>
                <a:ext cx="53" cy="27"/>
              </a:xfrm>
              <a:custGeom>
                <a:avLst/>
                <a:gdLst>
                  <a:gd name="T0" fmla="*/ 18 w 22"/>
                  <a:gd name="T1" fmla="*/ 0 h 11"/>
                  <a:gd name="T2" fmla="*/ 18 w 22"/>
                  <a:gd name="T3" fmla="*/ 0 h 11"/>
                  <a:gd name="T4" fmla="*/ 0 w 22"/>
                  <a:gd name="T5" fmla="*/ 9 h 11"/>
                  <a:gd name="T6" fmla="*/ 0 w 22"/>
                  <a:gd name="T7" fmla="*/ 9 h 11"/>
                  <a:gd name="T8" fmla="*/ 3 w 22"/>
                  <a:gd name="T9" fmla="*/ 11 h 11"/>
                  <a:gd name="T10" fmla="*/ 22 w 22"/>
                  <a:gd name="T11" fmla="*/ 2 h 11"/>
                  <a:gd name="T12" fmla="*/ 18 w 22"/>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2" h="11">
                    <a:moveTo>
                      <a:pt x="18" y="0"/>
                    </a:moveTo>
                    <a:cubicBezTo>
                      <a:pt x="18" y="0"/>
                      <a:pt x="18" y="0"/>
                      <a:pt x="18" y="0"/>
                    </a:cubicBezTo>
                    <a:cubicBezTo>
                      <a:pt x="0" y="9"/>
                      <a:pt x="0" y="9"/>
                      <a:pt x="0" y="9"/>
                    </a:cubicBezTo>
                    <a:cubicBezTo>
                      <a:pt x="0" y="9"/>
                      <a:pt x="0" y="9"/>
                      <a:pt x="0" y="9"/>
                    </a:cubicBezTo>
                    <a:cubicBezTo>
                      <a:pt x="3" y="11"/>
                      <a:pt x="3" y="11"/>
                      <a:pt x="3" y="11"/>
                    </a:cubicBezTo>
                    <a:cubicBezTo>
                      <a:pt x="22" y="2"/>
                      <a:pt x="22" y="2"/>
                      <a:pt x="22" y="2"/>
                    </a:cubicBezTo>
                    <a:cubicBezTo>
                      <a:pt x="18" y="0"/>
                      <a:pt x="18" y="0"/>
                      <a:pt x="18"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43" name="Freeform 4354">
                <a:extLst>
                  <a:ext uri="{FF2B5EF4-FFF2-40B4-BE49-F238E27FC236}">
                    <a16:creationId xmlns:a16="http://schemas.microsoft.com/office/drawing/2014/main" id="{62B83861-2739-426A-BEF9-F19CECFED444}"/>
                  </a:ext>
                </a:extLst>
              </p:cNvPr>
              <p:cNvSpPr>
                <a:spLocks/>
              </p:cNvSpPr>
              <p:nvPr/>
            </p:nvSpPr>
            <p:spPr bwMode="auto">
              <a:xfrm>
                <a:off x="441" y="1047"/>
                <a:ext cx="38" cy="23"/>
              </a:xfrm>
              <a:custGeom>
                <a:avLst/>
                <a:gdLst>
                  <a:gd name="T0" fmla="*/ 38 w 38"/>
                  <a:gd name="T1" fmla="*/ 0 h 23"/>
                  <a:gd name="T2" fmla="*/ 0 w 38"/>
                  <a:gd name="T3" fmla="*/ 19 h 23"/>
                  <a:gd name="T4" fmla="*/ 9 w 38"/>
                  <a:gd name="T5" fmla="*/ 23 h 23"/>
                  <a:gd name="T6" fmla="*/ 38 w 38"/>
                  <a:gd name="T7" fmla="*/ 9 h 23"/>
                  <a:gd name="T8" fmla="*/ 38 w 38"/>
                  <a:gd name="T9" fmla="*/ 0 h 23"/>
                </a:gdLst>
                <a:ahLst/>
                <a:cxnLst>
                  <a:cxn ang="0">
                    <a:pos x="T0" y="T1"/>
                  </a:cxn>
                  <a:cxn ang="0">
                    <a:pos x="T2" y="T3"/>
                  </a:cxn>
                  <a:cxn ang="0">
                    <a:pos x="T4" y="T5"/>
                  </a:cxn>
                  <a:cxn ang="0">
                    <a:pos x="T6" y="T7"/>
                  </a:cxn>
                  <a:cxn ang="0">
                    <a:pos x="T8" y="T9"/>
                  </a:cxn>
                </a:cxnLst>
                <a:rect l="0" t="0" r="r" b="b"/>
                <a:pathLst>
                  <a:path w="38" h="23">
                    <a:moveTo>
                      <a:pt x="38" y="0"/>
                    </a:moveTo>
                    <a:lnTo>
                      <a:pt x="0" y="19"/>
                    </a:lnTo>
                    <a:lnTo>
                      <a:pt x="9" y="23"/>
                    </a:lnTo>
                    <a:lnTo>
                      <a:pt x="38" y="9"/>
                    </a:lnTo>
                    <a:lnTo>
                      <a:pt x="38"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44" name="Freeform 4355">
                <a:extLst>
                  <a:ext uri="{FF2B5EF4-FFF2-40B4-BE49-F238E27FC236}">
                    <a16:creationId xmlns:a16="http://schemas.microsoft.com/office/drawing/2014/main" id="{DB4F252D-D5D1-46CE-A334-5F947B985A3D}"/>
                  </a:ext>
                </a:extLst>
              </p:cNvPr>
              <p:cNvSpPr>
                <a:spLocks/>
              </p:cNvSpPr>
              <p:nvPr/>
            </p:nvSpPr>
            <p:spPr bwMode="auto">
              <a:xfrm>
                <a:off x="441" y="1047"/>
                <a:ext cx="38" cy="23"/>
              </a:xfrm>
              <a:custGeom>
                <a:avLst/>
                <a:gdLst>
                  <a:gd name="T0" fmla="*/ 38 w 38"/>
                  <a:gd name="T1" fmla="*/ 0 h 23"/>
                  <a:gd name="T2" fmla="*/ 0 w 38"/>
                  <a:gd name="T3" fmla="*/ 19 h 23"/>
                  <a:gd name="T4" fmla="*/ 9 w 38"/>
                  <a:gd name="T5" fmla="*/ 23 h 23"/>
                  <a:gd name="T6" fmla="*/ 38 w 38"/>
                  <a:gd name="T7" fmla="*/ 9 h 23"/>
                  <a:gd name="T8" fmla="*/ 38 w 38"/>
                  <a:gd name="T9" fmla="*/ 0 h 23"/>
                </a:gdLst>
                <a:ahLst/>
                <a:cxnLst>
                  <a:cxn ang="0">
                    <a:pos x="T0" y="T1"/>
                  </a:cxn>
                  <a:cxn ang="0">
                    <a:pos x="T2" y="T3"/>
                  </a:cxn>
                  <a:cxn ang="0">
                    <a:pos x="T4" y="T5"/>
                  </a:cxn>
                  <a:cxn ang="0">
                    <a:pos x="T6" y="T7"/>
                  </a:cxn>
                  <a:cxn ang="0">
                    <a:pos x="T8" y="T9"/>
                  </a:cxn>
                </a:cxnLst>
                <a:rect l="0" t="0" r="r" b="b"/>
                <a:pathLst>
                  <a:path w="38" h="23">
                    <a:moveTo>
                      <a:pt x="38" y="0"/>
                    </a:moveTo>
                    <a:lnTo>
                      <a:pt x="0" y="19"/>
                    </a:lnTo>
                    <a:lnTo>
                      <a:pt x="9" y="23"/>
                    </a:lnTo>
                    <a:lnTo>
                      <a:pt x="38" y="9"/>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45" name="Freeform 4356">
                <a:extLst>
                  <a:ext uri="{FF2B5EF4-FFF2-40B4-BE49-F238E27FC236}">
                    <a16:creationId xmlns:a16="http://schemas.microsoft.com/office/drawing/2014/main" id="{D79A2A0D-4400-4FC9-9FE3-3A96107AE4BF}"/>
                  </a:ext>
                </a:extLst>
              </p:cNvPr>
              <p:cNvSpPr>
                <a:spLocks/>
              </p:cNvSpPr>
              <p:nvPr/>
            </p:nvSpPr>
            <p:spPr bwMode="auto">
              <a:xfrm>
                <a:off x="391" y="1070"/>
                <a:ext cx="50" cy="27"/>
              </a:xfrm>
              <a:custGeom>
                <a:avLst/>
                <a:gdLst>
                  <a:gd name="T0" fmla="*/ 40 w 50"/>
                  <a:gd name="T1" fmla="*/ 0 h 27"/>
                  <a:gd name="T2" fmla="*/ 40 w 50"/>
                  <a:gd name="T3" fmla="*/ 0 h 27"/>
                  <a:gd name="T4" fmla="*/ 0 w 50"/>
                  <a:gd name="T5" fmla="*/ 22 h 27"/>
                  <a:gd name="T6" fmla="*/ 7 w 50"/>
                  <a:gd name="T7" fmla="*/ 27 h 27"/>
                  <a:gd name="T8" fmla="*/ 50 w 50"/>
                  <a:gd name="T9" fmla="*/ 5 h 27"/>
                  <a:gd name="T10" fmla="*/ 40 w 50"/>
                  <a:gd name="T11" fmla="*/ 0 h 27"/>
                </a:gdLst>
                <a:ahLst/>
                <a:cxnLst>
                  <a:cxn ang="0">
                    <a:pos x="T0" y="T1"/>
                  </a:cxn>
                  <a:cxn ang="0">
                    <a:pos x="T2" y="T3"/>
                  </a:cxn>
                  <a:cxn ang="0">
                    <a:pos x="T4" y="T5"/>
                  </a:cxn>
                  <a:cxn ang="0">
                    <a:pos x="T6" y="T7"/>
                  </a:cxn>
                  <a:cxn ang="0">
                    <a:pos x="T8" y="T9"/>
                  </a:cxn>
                  <a:cxn ang="0">
                    <a:pos x="T10" y="T11"/>
                  </a:cxn>
                </a:cxnLst>
                <a:rect l="0" t="0" r="r" b="b"/>
                <a:pathLst>
                  <a:path w="50" h="27">
                    <a:moveTo>
                      <a:pt x="40" y="0"/>
                    </a:moveTo>
                    <a:lnTo>
                      <a:pt x="40" y="0"/>
                    </a:lnTo>
                    <a:lnTo>
                      <a:pt x="0" y="22"/>
                    </a:lnTo>
                    <a:lnTo>
                      <a:pt x="7" y="27"/>
                    </a:lnTo>
                    <a:lnTo>
                      <a:pt x="50" y="5"/>
                    </a:lnTo>
                    <a:lnTo>
                      <a:pt x="40"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46" name="Freeform 4357">
                <a:extLst>
                  <a:ext uri="{FF2B5EF4-FFF2-40B4-BE49-F238E27FC236}">
                    <a16:creationId xmlns:a16="http://schemas.microsoft.com/office/drawing/2014/main" id="{2C59FE7E-6C33-43CC-B996-B70FA3EDB177}"/>
                  </a:ext>
                </a:extLst>
              </p:cNvPr>
              <p:cNvSpPr>
                <a:spLocks/>
              </p:cNvSpPr>
              <p:nvPr/>
            </p:nvSpPr>
            <p:spPr bwMode="auto">
              <a:xfrm>
                <a:off x="391" y="1070"/>
                <a:ext cx="50" cy="27"/>
              </a:xfrm>
              <a:custGeom>
                <a:avLst/>
                <a:gdLst>
                  <a:gd name="T0" fmla="*/ 40 w 50"/>
                  <a:gd name="T1" fmla="*/ 0 h 27"/>
                  <a:gd name="T2" fmla="*/ 40 w 50"/>
                  <a:gd name="T3" fmla="*/ 0 h 27"/>
                  <a:gd name="T4" fmla="*/ 0 w 50"/>
                  <a:gd name="T5" fmla="*/ 22 h 27"/>
                  <a:gd name="T6" fmla="*/ 7 w 50"/>
                  <a:gd name="T7" fmla="*/ 27 h 27"/>
                  <a:gd name="T8" fmla="*/ 50 w 50"/>
                  <a:gd name="T9" fmla="*/ 5 h 27"/>
                  <a:gd name="T10" fmla="*/ 40 w 50"/>
                  <a:gd name="T11" fmla="*/ 0 h 27"/>
                </a:gdLst>
                <a:ahLst/>
                <a:cxnLst>
                  <a:cxn ang="0">
                    <a:pos x="T0" y="T1"/>
                  </a:cxn>
                  <a:cxn ang="0">
                    <a:pos x="T2" y="T3"/>
                  </a:cxn>
                  <a:cxn ang="0">
                    <a:pos x="T4" y="T5"/>
                  </a:cxn>
                  <a:cxn ang="0">
                    <a:pos x="T6" y="T7"/>
                  </a:cxn>
                  <a:cxn ang="0">
                    <a:pos x="T8" y="T9"/>
                  </a:cxn>
                  <a:cxn ang="0">
                    <a:pos x="T10" y="T11"/>
                  </a:cxn>
                </a:cxnLst>
                <a:rect l="0" t="0" r="r" b="b"/>
                <a:pathLst>
                  <a:path w="50" h="27">
                    <a:moveTo>
                      <a:pt x="40" y="0"/>
                    </a:moveTo>
                    <a:lnTo>
                      <a:pt x="40" y="0"/>
                    </a:lnTo>
                    <a:lnTo>
                      <a:pt x="0" y="22"/>
                    </a:lnTo>
                    <a:lnTo>
                      <a:pt x="7" y="27"/>
                    </a:lnTo>
                    <a:lnTo>
                      <a:pt x="50" y="5"/>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47" name="Freeform 4358">
                <a:extLst>
                  <a:ext uri="{FF2B5EF4-FFF2-40B4-BE49-F238E27FC236}">
                    <a16:creationId xmlns:a16="http://schemas.microsoft.com/office/drawing/2014/main" id="{7C1F94B6-47A6-49B0-801F-4ED8816F3462}"/>
                  </a:ext>
                </a:extLst>
              </p:cNvPr>
              <p:cNvSpPr>
                <a:spLocks/>
              </p:cNvSpPr>
              <p:nvPr/>
            </p:nvSpPr>
            <p:spPr bwMode="auto">
              <a:xfrm>
                <a:off x="343" y="1097"/>
                <a:ext cx="48" cy="23"/>
              </a:xfrm>
              <a:custGeom>
                <a:avLst/>
                <a:gdLst>
                  <a:gd name="T0" fmla="*/ 38 w 48"/>
                  <a:gd name="T1" fmla="*/ 0 h 23"/>
                  <a:gd name="T2" fmla="*/ 38 w 48"/>
                  <a:gd name="T3" fmla="*/ 0 h 23"/>
                  <a:gd name="T4" fmla="*/ 0 w 48"/>
                  <a:gd name="T5" fmla="*/ 19 h 23"/>
                  <a:gd name="T6" fmla="*/ 7 w 48"/>
                  <a:gd name="T7" fmla="*/ 23 h 23"/>
                  <a:gd name="T8" fmla="*/ 48 w 48"/>
                  <a:gd name="T9" fmla="*/ 4 h 23"/>
                  <a:gd name="T10" fmla="*/ 38 w 48"/>
                  <a:gd name="T11" fmla="*/ 0 h 23"/>
                </a:gdLst>
                <a:ahLst/>
                <a:cxnLst>
                  <a:cxn ang="0">
                    <a:pos x="T0" y="T1"/>
                  </a:cxn>
                  <a:cxn ang="0">
                    <a:pos x="T2" y="T3"/>
                  </a:cxn>
                  <a:cxn ang="0">
                    <a:pos x="T4" y="T5"/>
                  </a:cxn>
                  <a:cxn ang="0">
                    <a:pos x="T6" y="T7"/>
                  </a:cxn>
                  <a:cxn ang="0">
                    <a:pos x="T8" y="T9"/>
                  </a:cxn>
                  <a:cxn ang="0">
                    <a:pos x="T10" y="T11"/>
                  </a:cxn>
                </a:cxnLst>
                <a:rect l="0" t="0" r="r" b="b"/>
                <a:pathLst>
                  <a:path w="48" h="23">
                    <a:moveTo>
                      <a:pt x="38" y="0"/>
                    </a:moveTo>
                    <a:lnTo>
                      <a:pt x="38" y="0"/>
                    </a:lnTo>
                    <a:lnTo>
                      <a:pt x="0" y="19"/>
                    </a:lnTo>
                    <a:lnTo>
                      <a:pt x="7" y="23"/>
                    </a:lnTo>
                    <a:lnTo>
                      <a:pt x="48" y="4"/>
                    </a:lnTo>
                    <a:lnTo>
                      <a:pt x="38"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48" name="Freeform 4359">
                <a:extLst>
                  <a:ext uri="{FF2B5EF4-FFF2-40B4-BE49-F238E27FC236}">
                    <a16:creationId xmlns:a16="http://schemas.microsoft.com/office/drawing/2014/main" id="{05038B1A-5AFF-4F81-9486-4385ABB58D0B}"/>
                  </a:ext>
                </a:extLst>
              </p:cNvPr>
              <p:cNvSpPr>
                <a:spLocks/>
              </p:cNvSpPr>
              <p:nvPr/>
            </p:nvSpPr>
            <p:spPr bwMode="auto">
              <a:xfrm>
                <a:off x="343" y="1097"/>
                <a:ext cx="48" cy="23"/>
              </a:xfrm>
              <a:custGeom>
                <a:avLst/>
                <a:gdLst>
                  <a:gd name="T0" fmla="*/ 38 w 48"/>
                  <a:gd name="T1" fmla="*/ 0 h 23"/>
                  <a:gd name="T2" fmla="*/ 38 w 48"/>
                  <a:gd name="T3" fmla="*/ 0 h 23"/>
                  <a:gd name="T4" fmla="*/ 0 w 48"/>
                  <a:gd name="T5" fmla="*/ 19 h 23"/>
                  <a:gd name="T6" fmla="*/ 7 w 48"/>
                  <a:gd name="T7" fmla="*/ 23 h 23"/>
                  <a:gd name="T8" fmla="*/ 48 w 48"/>
                  <a:gd name="T9" fmla="*/ 4 h 23"/>
                  <a:gd name="T10" fmla="*/ 38 w 48"/>
                  <a:gd name="T11" fmla="*/ 0 h 23"/>
                </a:gdLst>
                <a:ahLst/>
                <a:cxnLst>
                  <a:cxn ang="0">
                    <a:pos x="T0" y="T1"/>
                  </a:cxn>
                  <a:cxn ang="0">
                    <a:pos x="T2" y="T3"/>
                  </a:cxn>
                  <a:cxn ang="0">
                    <a:pos x="T4" y="T5"/>
                  </a:cxn>
                  <a:cxn ang="0">
                    <a:pos x="T6" y="T7"/>
                  </a:cxn>
                  <a:cxn ang="0">
                    <a:pos x="T8" y="T9"/>
                  </a:cxn>
                  <a:cxn ang="0">
                    <a:pos x="T10" y="T11"/>
                  </a:cxn>
                </a:cxnLst>
                <a:rect l="0" t="0" r="r" b="b"/>
                <a:pathLst>
                  <a:path w="48" h="23">
                    <a:moveTo>
                      <a:pt x="38" y="0"/>
                    </a:moveTo>
                    <a:lnTo>
                      <a:pt x="38" y="0"/>
                    </a:lnTo>
                    <a:lnTo>
                      <a:pt x="0" y="19"/>
                    </a:lnTo>
                    <a:lnTo>
                      <a:pt x="7" y="23"/>
                    </a:lnTo>
                    <a:lnTo>
                      <a:pt x="48" y="4"/>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49" name="Freeform 4360">
                <a:extLst>
                  <a:ext uri="{FF2B5EF4-FFF2-40B4-BE49-F238E27FC236}">
                    <a16:creationId xmlns:a16="http://schemas.microsoft.com/office/drawing/2014/main" id="{56117337-E223-4B97-950C-2E5791D08C94}"/>
                  </a:ext>
                </a:extLst>
              </p:cNvPr>
              <p:cNvSpPr>
                <a:spLocks/>
              </p:cNvSpPr>
              <p:nvPr/>
            </p:nvSpPr>
            <p:spPr bwMode="auto">
              <a:xfrm>
                <a:off x="381" y="1092"/>
                <a:ext cx="17" cy="9"/>
              </a:xfrm>
              <a:custGeom>
                <a:avLst/>
                <a:gdLst>
                  <a:gd name="T0" fmla="*/ 10 w 17"/>
                  <a:gd name="T1" fmla="*/ 0 h 9"/>
                  <a:gd name="T2" fmla="*/ 10 w 17"/>
                  <a:gd name="T3" fmla="*/ 0 h 9"/>
                  <a:gd name="T4" fmla="*/ 0 w 17"/>
                  <a:gd name="T5" fmla="*/ 5 h 9"/>
                  <a:gd name="T6" fmla="*/ 10 w 17"/>
                  <a:gd name="T7" fmla="*/ 9 h 9"/>
                  <a:gd name="T8" fmla="*/ 17 w 17"/>
                  <a:gd name="T9" fmla="*/ 5 h 9"/>
                  <a:gd name="T10" fmla="*/ 10 w 17"/>
                  <a:gd name="T11" fmla="*/ 0 h 9"/>
                </a:gdLst>
                <a:ahLst/>
                <a:cxnLst>
                  <a:cxn ang="0">
                    <a:pos x="T0" y="T1"/>
                  </a:cxn>
                  <a:cxn ang="0">
                    <a:pos x="T2" y="T3"/>
                  </a:cxn>
                  <a:cxn ang="0">
                    <a:pos x="T4" y="T5"/>
                  </a:cxn>
                  <a:cxn ang="0">
                    <a:pos x="T6" y="T7"/>
                  </a:cxn>
                  <a:cxn ang="0">
                    <a:pos x="T8" y="T9"/>
                  </a:cxn>
                  <a:cxn ang="0">
                    <a:pos x="T10" y="T11"/>
                  </a:cxn>
                </a:cxnLst>
                <a:rect l="0" t="0" r="r" b="b"/>
                <a:pathLst>
                  <a:path w="17" h="9">
                    <a:moveTo>
                      <a:pt x="10" y="0"/>
                    </a:moveTo>
                    <a:lnTo>
                      <a:pt x="10" y="0"/>
                    </a:lnTo>
                    <a:lnTo>
                      <a:pt x="0" y="5"/>
                    </a:lnTo>
                    <a:lnTo>
                      <a:pt x="10" y="9"/>
                    </a:lnTo>
                    <a:lnTo>
                      <a:pt x="17" y="5"/>
                    </a:lnTo>
                    <a:lnTo>
                      <a:pt x="10"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50" name="Freeform 4361">
                <a:extLst>
                  <a:ext uri="{FF2B5EF4-FFF2-40B4-BE49-F238E27FC236}">
                    <a16:creationId xmlns:a16="http://schemas.microsoft.com/office/drawing/2014/main" id="{DB4C963F-C4B5-4205-AEFB-5C1A07BCA3E5}"/>
                  </a:ext>
                </a:extLst>
              </p:cNvPr>
              <p:cNvSpPr>
                <a:spLocks/>
              </p:cNvSpPr>
              <p:nvPr/>
            </p:nvSpPr>
            <p:spPr bwMode="auto">
              <a:xfrm>
                <a:off x="381" y="1092"/>
                <a:ext cx="17" cy="9"/>
              </a:xfrm>
              <a:custGeom>
                <a:avLst/>
                <a:gdLst>
                  <a:gd name="T0" fmla="*/ 10 w 17"/>
                  <a:gd name="T1" fmla="*/ 0 h 9"/>
                  <a:gd name="T2" fmla="*/ 10 w 17"/>
                  <a:gd name="T3" fmla="*/ 0 h 9"/>
                  <a:gd name="T4" fmla="*/ 0 w 17"/>
                  <a:gd name="T5" fmla="*/ 5 h 9"/>
                  <a:gd name="T6" fmla="*/ 10 w 17"/>
                  <a:gd name="T7" fmla="*/ 9 h 9"/>
                  <a:gd name="T8" fmla="*/ 17 w 17"/>
                  <a:gd name="T9" fmla="*/ 5 h 9"/>
                  <a:gd name="T10" fmla="*/ 10 w 17"/>
                  <a:gd name="T11" fmla="*/ 0 h 9"/>
                </a:gdLst>
                <a:ahLst/>
                <a:cxnLst>
                  <a:cxn ang="0">
                    <a:pos x="T0" y="T1"/>
                  </a:cxn>
                  <a:cxn ang="0">
                    <a:pos x="T2" y="T3"/>
                  </a:cxn>
                  <a:cxn ang="0">
                    <a:pos x="T4" y="T5"/>
                  </a:cxn>
                  <a:cxn ang="0">
                    <a:pos x="T6" y="T7"/>
                  </a:cxn>
                  <a:cxn ang="0">
                    <a:pos x="T8" y="T9"/>
                  </a:cxn>
                  <a:cxn ang="0">
                    <a:pos x="T10" y="T11"/>
                  </a:cxn>
                </a:cxnLst>
                <a:rect l="0" t="0" r="r" b="b"/>
                <a:pathLst>
                  <a:path w="17" h="9">
                    <a:moveTo>
                      <a:pt x="10" y="0"/>
                    </a:moveTo>
                    <a:lnTo>
                      <a:pt x="10" y="0"/>
                    </a:lnTo>
                    <a:lnTo>
                      <a:pt x="0" y="5"/>
                    </a:lnTo>
                    <a:lnTo>
                      <a:pt x="10" y="9"/>
                    </a:lnTo>
                    <a:lnTo>
                      <a:pt x="17" y="5"/>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51" name="Freeform 4362">
                <a:extLst>
                  <a:ext uri="{FF2B5EF4-FFF2-40B4-BE49-F238E27FC236}">
                    <a16:creationId xmlns:a16="http://schemas.microsoft.com/office/drawing/2014/main" id="{2416CDC5-8A0A-4BE8-9251-F56A29E5EB4F}"/>
                  </a:ext>
                </a:extLst>
              </p:cNvPr>
              <p:cNvSpPr>
                <a:spLocks/>
              </p:cNvSpPr>
              <p:nvPr/>
            </p:nvSpPr>
            <p:spPr bwMode="auto">
              <a:xfrm>
                <a:off x="333" y="1116"/>
                <a:ext cx="17" cy="9"/>
              </a:xfrm>
              <a:custGeom>
                <a:avLst/>
                <a:gdLst>
                  <a:gd name="T0" fmla="*/ 10 w 17"/>
                  <a:gd name="T1" fmla="*/ 0 h 9"/>
                  <a:gd name="T2" fmla="*/ 10 w 17"/>
                  <a:gd name="T3" fmla="*/ 0 h 9"/>
                  <a:gd name="T4" fmla="*/ 0 w 17"/>
                  <a:gd name="T5" fmla="*/ 4 h 9"/>
                  <a:gd name="T6" fmla="*/ 10 w 17"/>
                  <a:gd name="T7" fmla="*/ 9 h 9"/>
                  <a:gd name="T8" fmla="*/ 17 w 17"/>
                  <a:gd name="T9" fmla="*/ 4 h 9"/>
                  <a:gd name="T10" fmla="*/ 10 w 17"/>
                  <a:gd name="T11" fmla="*/ 0 h 9"/>
                </a:gdLst>
                <a:ahLst/>
                <a:cxnLst>
                  <a:cxn ang="0">
                    <a:pos x="T0" y="T1"/>
                  </a:cxn>
                  <a:cxn ang="0">
                    <a:pos x="T2" y="T3"/>
                  </a:cxn>
                  <a:cxn ang="0">
                    <a:pos x="T4" y="T5"/>
                  </a:cxn>
                  <a:cxn ang="0">
                    <a:pos x="T6" y="T7"/>
                  </a:cxn>
                  <a:cxn ang="0">
                    <a:pos x="T8" y="T9"/>
                  </a:cxn>
                  <a:cxn ang="0">
                    <a:pos x="T10" y="T11"/>
                  </a:cxn>
                </a:cxnLst>
                <a:rect l="0" t="0" r="r" b="b"/>
                <a:pathLst>
                  <a:path w="17" h="9">
                    <a:moveTo>
                      <a:pt x="10" y="0"/>
                    </a:moveTo>
                    <a:lnTo>
                      <a:pt x="10" y="0"/>
                    </a:lnTo>
                    <a:lnTo>
                      <a:pt x="0" y="4"/>
                    </a:lnTo>
                    <a:lnTo>
                      <a:pt x="10" y="9"/>
                    </a:lnTo>
                    <a:lnTo>
                      <a:pt x="17" y="4"/>
                    </a:lnTo>
                    <a:lnTo>
                      <a:pt x="10"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52" name="Freeform 4363">
                <a:extLst>
                  <a:ext uri="{FF2B5EF4-FFF2-40B4-BE49-F238E27FC236}">
                    <a16:creationId xmlns:a16="http://schemas.microsoft.com/office/drawing/2014/main" id="{D2BE76AE-9104-445C-9B97-FDC9FDCAD0B7}"/>
                  </a:ext>
                </a:extLst>
              </p:cNvPr>
              <p:cNvSpPr>
                <a:spLocks/>
              </p:cNvSpPr>
              <p:nvPr/>
            </p:nvSpPr>
            <p:spPr bwMode="auto">
              <a:xfrm>
                <a:off x="333" y="1116"/>
                <a:ext cx="17" cy="9"/>
              </a:xfrm>
              <a:custGeom>
                <a:avLst/>
                <a:gdLst>
                  <a:gd name="T0" fmla="*/ 10 w 17"/>
                  <a:gd name="T1" fmla="*/ 0 h 9"/>
                  <a:gd name="T2" fmla="*/ 10 w 17"/>
                  <a:gd name="T3" fmla="*/ 0 h 9"/>
                  <a:gd name="T4" fmla="*/ 0 w 17"/>
                  <a:gd name="T5" fmla="*/ 4 h 9"/>
                  <a:gd name="T6" fmla="*/ 10 w 17"/>
                  <a:gd name="T7" fmla="*/ 9 h 9"/>
                  <a:gd name="T8" fmla="*/ 17 w 17"/>
                  <a:gd name="T9" fmla="*/ 4 h 9"/>
                  <a:gd name="T10" fmla="*/ 10 w 17"/>
                  <a:gd name="T11" fmla="*/ 0 h 9"/>
                </a:gdLst>
                <a:ahLst/>
                <a:cxnLst>
                  <a:cxn ang="0">
                    <a:pos x="T0" y="T1"/>
                  </a:cxn>
                  <a:cxn ang="0">
                    <a:pos x="T2" y="T3"/>
                  </a:cxn>
                  <a:cxn ang="0">
                    <a:pos x="T4" y="T5"/>
                  </a:cxn>
                  <a:cxn ang="0">
                    <a:pos x="T6" y="T7"/>
                  </a:cxn>
                  <a:cxn ang="0">
                    <a:pos x="T8" y="T9"/>
                  </a:cxn>
                  <a:cxn ang="0">
                    <a:pos x="T10" y="T11"/>
                  </a:cxn>
                </a:cxnLst>
                <a:rect l="0" t="0" r="r" b="b"/>
                <a:pathLst>
                  <a:path w="17" h="9">
                    <a:moveTo>
                      <a:pt x="10" y="0"/>
                    </a:moveTo>
                    <a:lnTo>
                      <a:pt x="10" y="0"/>
                    </a:lnTo>
                    <a:lnTo>
                      <a:pt x="0" y="4"/>
                    </a:lnTo>
                    <a:lnTo>
                      <a:pt x="10" y="9"/>
                    </a:lnTo>
                    <a:lnTo>
                      <a:pt x="17" y="4"/>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53" name="Freeform 4364">
                <a:extLst>
                  <a:ext uri="{FF2B5EF4-FFF2-40B4-BE49-F238E27FC236}">
                    <a16:creationId xmlns:a16="http://schemas.microsoft.com/office/drawing/2014/main" id="{B6E8D034-0C19-43BF-8CD6-4221B1220694}"/>
                  </a:ext>
                </a:extLst>
              </p:cNvPr>
              <p:cNvSpPr>
                <a:spLocks/>
              </p:cNvSpPr>
              <p:nvPr/>
            </p:nvSpPr>
            <p:spPr bwMode="auto">
              <a:xfrm>
                <a:off x="431" y="1066"/>
                <a:ext cx="19" cy="9"/>
              </a:xfrm>
              <a:custGeom>
                <a:avLst/>
                <a:gdLst>
                  <a:gd name="T0" fmla="*/ 10 w 19"/>
                  <a:gd name="T1" fmla="*/ 0 h 9"/>
                  <a:gd name="T2" fmla="*/ 10 w 19"/>
                  <a:gd name="T3" fmla="*/ 0 h 9"/>
                  <a:gd name="T4" fmla="*/ 0 w 19"/>
                  <a:gd name="T5" fmla="*/ 4 h 9"/>
                  <a:gd name="T6" fmla="*/ 10 w 19"/>
                  <a:gd name="T7" fmla="*/ 9 h 9"/>
                  <a:gd name="T8" fmla="*/ 19 w 19"/>
                  <a:gd name="T9" fmla="*/ 4 h 9"/>
                  <a:gd name="T10" fmla="*/ 10 w 19"/>
                  <a:gd name="T11" fmla="*/ 0 h 9"/>
                </a:gdLst>
                <a:ahLst/>
                <a:cxnLst>
                  <a:cxn ang="0">
                    <a:pos x="T0" y="T1"/>
                  </a:cxn>
                  <a:cxn ang="0">
                    <a:pos x="T2" y="T3"/>
                  </a:cxn>
                  <a:cxn ang="0">
                    <a:pos x="T4" y="T5"/>
                  </a:cxn>
                  <a:cxn ang="0">
                    <a:pos x="T6" y="T7"/>
                  </a:cxn>
                  <a:cxn ang="0">
                    <a:pos x="T8" y="T9"/>
                  </a:cxn>
                  <a:cxn ang="0">
                    <a:pos x="T10" y="T11"/>
                  </a:cxn>
                </a:cxnLst>
                <a:rect l="0" t="0" r="r" b="b"/>
                <a:pathLst>
                  <a:path w="19" h="9">
                    <a:moveTo>
                      <a:pt x="10" y="0"/>
                    </a:moveTo>
                    <a:lnTo>
                      <a:pt x="10" y="0"/>
                    </a:lnTo>
                    <a:lnTo>
                      <a:pt x="0" y="4"/>
                    </a:lnTo>
                    <a:lnTo>
                      <a:pt x="10" y="9"/>
                    </a:lnTo>
                    <a:lnTo>
                      <a:pt x="19" y="4"/>
                    </a:lnTo>
                    <a:lnTo>
                      <a:pt x="10"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54" name="Freeform 4365">
                <a:extLst>
                  <a:ext uri="{FF2B5EF4-FFF2-40B4-BE49-F238E27FC236}">
                    <a16:creationId xmlns:a16="http://schemas.microsoft.com/office/drawing/2014/main" id="{6A30AE47-45C5-4C5B-9A6F-ACD58A75C2B2}"/>
                  </a:ext>
                </a:extLst>
              </p:cNvPr>
              <p:cNvSpPr>
                <a:spLocks/>
              </p:cNvSpPr>
              <p:nvPr/>
            </p:nvSpPr>
            <p:spPr bwMode="auto">
              <a:xfrm>
                <a:off x="431" y="1066"/>
                <a:ext cx="19" cy="9"/>
              </a:xfrm>
              <a:custGeom>
                <a:avLst/>
                <a:gdLst>
                  <a:gd name="T0" fmla="*/ 10 w 19"/>
                  <a:gd name="T1" fmla="*/ 0 h 9"/>
                  <a:gd name="T2" fmla="*/ 10 w 19"/>
                  <a:gd name="T3" fmla="*/ 0 h 9"/>
                  <a:gd name="T4" fmla="*/ 0 w 19"/>
                  <a:gd name="T5" fmla="*/ 4 h 9"/>
                  <a:gd name="T6" fmla="*/ 10 w 19"/>
                  <a:gd name="T7" fmla="*/ 9 h 9"/>
                  <a:gd name="T8" fmla="*/ 19 w 19"/>
                  <a:gd name="T9" fmla="*/ 4 h 9"/>
                  <a:gd name="T10" fmla="*/ 10 w 19"/>
                  <a:gd name="T11" fmla="*/ 0 h 9"/>
                </a:gdLst>
                <a:ahLst/>
                <a:cxnLst>
                  <a:cxn ang="0">
                    <a:pos x="T0" y="T1"/>
                  </a:cxn>
                  <a:cxn ang="0">
                    <a:pos x="T2" y="T3"/>
                  </a:cxn>
                  <a:cxn ang="0">
                    <a:pos x="T4" y="T5"/>
                  </a:cxn>
                  <a:cxn ang="0">
                    <a:pos x="T6" y="T7"/>
                  </a:cxn>
                  <a:cxn ang="0">
                    <a:pos x="T8" y="T9"/>
                  </a:cxn>
                  <a:cxn ang="0">
                    <a:pos x="T10" y="T11"/>
                  </a:cxn>
                </a:cxnLst>
                <a:rect l="0" t="0" r="r" b="b"/>
                <a:pathLst>
                  <a:path w="19" h="9">
                    <a:moveTo>
                      <a:pt x="10" y="0"/>
                    </a:moveTo>
                    <a:lnTo>
                      <a:pt x="10" y="0"/>
                    </a:lnTo>
                    <a:lnTo>
                      <a:pt x="0" y="4"/>
                    </a:lnTo>
                    <a:lnTo>
                      <a:pt x="10" y="9"/>
                    </a:lnTo>
                    <a:lnTo>
                      <a:pt x="19" y="4"/>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55" name="Freeform 4366">
                <a:extLst>
                  <a:ext uri="{FF2B5EF4-FFF2-40B4-BE49-F238E27FC236}">
                    <a16:creationId xmlns:a16="http://schemas.microsoft.com/office/drawing/2014/main" id="{3C6E0402-CC27-47E2-A931-511B333B0F53}"/>
                  </a:ext>
                </a:extLst>
              </p:cNvPr>
              <p:cNvSpPr>
                <a:spLocks/>
              </p:cNvSpPr>
              <p:nvPr/>
            </p:nvSpPr>
            <p:spPr bwMode="auto">
              <a:xfrm>
                <a:off x="290" y="1142"/>
                <a:ext cx="7" cy="9"/>
              </a:xfrm>
              <a:custGeom>
                <a:avLst/>
                <a:gdLst>
                  <a:gd name="T0" fmla="*/ 0 w 3"/>
                  <a:gd name="T1" fmla="*/ 0 h 4"/>
                  <a:gd name="T2" fmla="*/ 0 w 3"/>
                  <a:gd name="T3" fmla="*/ 2 h 4"/>
                  <a:gd name="T4" fmla="*/ 0 w 3"/>
                  <a:gd name="T5" fmla="*/ 4 h 4"/>
                  <a:gd name="T6" fmla="*/ 3 w 3"/>
                  <a:gd name="T7" fmla="*/ 2 h 4"/>
                  <a:gd name="T8" fmla="*/ 0 w 3"/>
                  <a:gd name="T9" fmla="*/ 0 h 4"/>
                </a:gdLst>
                <a:ahLst/>
                <a:cxnLst>
                  <a:cxn ang="0">
                    <a:pos x="T0" y="T1"/>
                  </a:cxn>
                  <a:cxn ang="0">
                    <a:pos x="T2" y="T3"/>
                  </a:cxn>
                  <a:cxn ang="0">
                    <a:pos x="T4" y="T5"/>
                  </a:cxn>
                  <a:cxn ang="0">
                    <a:pos x="T6" y="T7"/>
                  </a:cxn>
                  <a:cxn ang="0">
                    <a:pos x="T8" y="T9"/>
                  </a:cxn>
                </a:cxnLst>
                <a:rect l="0" t="0" r="r" b="b"/>
                <a:pathLst>
                  <a:path w="3" h="4">
                    <a:moveTo>
                      <a:pt x="0" y="0"/>
                    </a:moveTo>
                    <a:cubicBezTo>
                      <a:pt x="0" y="1"/>
                      <a:pt x="0" y="1"/>
                      <a:pt x="0" y="2"/>
                    </a:cubicBezTo>
                    <a:cubicBezTo>
                      <a:pt x="0" y="2"/>
                      <a:pt x="0" y="3"/>
                      <a:pt x="0" y="4"/>
                    </a:cubicBezTo>
                    <a:cubicBezTo>
                      <a:pt x="3" y="2"/>
                      <a:pt x="3" y="2"/>
                      <a:pt x="3" y="2"/>
                    </a:cubicBezTo>
                    <a:cubicBezTo>
                      <a:pt x="0" y="0"/>
                      <a:pt x="0" y="0"/>
                      <a:pt x="0"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554" name="Freeform 4368">
              <a:extLst>
                <a:ext uri="{FF2B5EF4-FFF2-40B4-BE49-F238E27FC236}">
                  <a16:creationId xmlns:a16="http://schemas.microsoft.com/office/drawing/2014/main" id="{81351255-4F91-4D99-A29E-DFB0D807569E}"/>
                </a:ext>
              </a:extLst>
            </p:cNvPr>
            <p:cNvSpPr>
              <a:spLocks/>
            </p:cNvSpPr>
            <p:nvPr/>
          </p:nvSpPr>
          <p:spPr bwMode="auto">
            <a:xfrm>
              <a:off x="388" y="1120"/>
              <a:ext cx="48" cy="24"/>
            </a:xfrm>
            <a:custGeom>
              <a:avLst/>
              <a:gdLst>
                <a:gd name="T0" fmla="*/ 41 w 48"/>
                <a:gd name="T1" fmla="*/ 0 h 24"/>
                <a:gd name="T2" fmla="*/ 41 w 48"/>
                <a:gd name="T3" fmla="*/ 0 h 24"/>
                <a:gd name="T4" fmla="*/ 0 w 48"/>
                <a:gd name="T5" fmla="*/ 22 h 24"/>
                <a:gd name="T6" fmla="*/ 10 w 48"/>
                <a:gd name="T7" fmla="*/ 24 h 24"/>
                <a:gd name="T8" fmla="*/ 48 w 48"/>
                <a:gd name="T9" fmla="*/ 5 h 24"/>
                <a:gd name="T10" fmla="*/ 41 w 48"/>
                <a:gd name="T11" fmla="*/ 0 h 24"/>
              </a:gdLst>
              <a:ahLst/>
              <a:cxnLst>
                <a:cxn ang="0">
                  <a:pos x="T0" y="T1"/>
                </a:cxn>
                <a:cxn ang="0">
                  <a:pos x="T2" y="T3"/>
                </a:cxn>
                <a:cxn ang="0">
                  <a:pos x="T4" y="T5"/>
                </a:cxn>
                <a:cxn ang="0">
                  <a:pos x="T6" y="T7"/>
                </a:cxn>
                <a:cxn ang="0">
                  <a:pos x="T8" y="T9"/>
                </a:cxn>
                <a:cxn ang="0">
                  <a:pos x="T10" y="T11"/>
                </a:cxn>
              </a:cxnLst>
              <a:rect l="0" t="0" r="r" b="b"/>
              <a:pathLst>
                <a:path w="48" h="24">
                  <a:moveTo>
                    <a:pt x="41" y="0"/>
                  </a:moveTo>
                  <a:lnTo>
                    <a:pt x="41" y="0"/>
                  </a:lnTo>
                  <a:lnTo>
                    <a:pt x="0" y="22"/>
                  </a:lnTo>
                  <a:lnTo>
                    <a:pt x="10" y="24"/>
                  </a:lnTo>
                  <a:lnTo>
                    <a:pt x="48" y="5"/>
                  </a:lnTo>
                  <a:lnTo>
                    <a:pt x="41"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55" name="Freeform 4369">
              <a:extLst>
                <a:ext uri="{FF2B5EF4-FFF2-40B4-BE49-F238E27FC236}">
                  <a16:creationId xmlns:a16="http://schemas.microsoft.com/office/drawing/2014/main" id="{0FCF2BC8-ADCF-4E50-AD0B-69E6D0C59DA3}"/>
                </a:ext>
              </a:extLst>
            </p:cNvPr>
            <p:cNvSpPr>
              <a:spLocks/>
            </p:cNvSpPr>
            <p:nvPr/>
          </p:nvSpPr>
          <p:spPr bwMode="auto">
            <a:xfrm>
              <a:off x="388" y="1120"/>
              <a:ext cx="48" cy="24"/>
            </a:xfrm>
            <a:custGeom>
              <a:avLst/>
              <a:gdLst>
                <a:gd name="T0" fmla="*/ 41 w 48"/>
                <a:gd name="T1" fmla="*/ 0 h 24"/>
                <a:gd name="T2" fmla="*/ 41 w 48"/>
                <a:gd name="T3" fmla="*/ 0 h 24"/>
                <a:gd name="T4" fmla="*/ 0 w 48"/>
                <a:gd name="T5" fmla="*/ 22 h 24"/>
                <a:gd name="T6" fmla="*/ 10 w 48"/>
                <a:gd name="T7" fmla="*/ 24 h 24"/>
                <a:gd name="T8" fmla="*/ 48 w 48"/>
                <a:gd name="T9" fmla="*/ 5 h 24"/>
                <a:gd name="T10" fmla="*/ 41 w 48"/>
                <a:gd name="T11" fmla="*/ 0 h 24"/>
              </a:gdLst>
              <a:ahLst/>
              <a:cxnLst>
                <a:cxn ang="0">
                  <a:pos x="T0" y="T1"/>
                </a:cxn>
                <a:cxn ang="0">
                  <a:pos x="T2" y="T3"/>
                </a:cxn>
                <a:cxn ang="0">
                  <a:pos x="T4" y="T5"/>
                </a:cxn>
                <a:cxn ang="0">
                  <a:pos x="T6" y="T7"/>
                </a:cxn>
                <a:cxn ang="0">
                  <a:pos x="T8" y="T9"/>
                </a:cxn>
                <a:cxn ang="0">
                  <a:pos x="T10" y="T11"/>
                </a:cxn>
              </a:cxnLst>
              <a:rect l="0" t="0" r="r" b="b"/>
              <a:pathLst>
                <a:path w="48" h="24">
                  <a:moveTo>
                    <a:pt x="41" y="0"/>
                  </a:moveTo>
                  <a:lnTo>
                    <a:pt x="41" y="0"/>
                  </a:lnTo>
                  <a:lnTo>
                    <a:pt x="0" y="22"/>
                  </a:lnTo>
                  <a:lnTo>
                    <a:pt x="10" y="24"/>
                  </a:lnTo>
                  <a:lnTo>
                    <a:pt x="48" y="5"/>
                  </a:lnTo>
                  <a:lnTo>
                    <a:pt x="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56" name="Freeform 4370">
              <a:extLst>
                <a:ext uri="{FF2B5EF4-FFF2-40B4-BE49-F238E27FC236}">
                  <a16:creationId xmlns:a16="http://schemas.microsoft.com/office/drawing/2014/main" id="{E36F72CA-6C37-4CBC-BB96-69F9F0312C85}"/>
                </a:ext>
              </a:extLst>
            </p:cNvPr>
            <p:cNvSpPr>
              <a:spLocks/>
            </p:cNvSpPr>
            <p:nvPr/>
          </p:nvSpPr>
          <p:spPr bwMode="auto">
            <a:xfrm>
              <a:off x="436" y="1097"/>
              <a:ext cx="38" cy="23"/>
            </a:xfrm>
            <a:custGeom>
              <a:avLst/>
              <a:gdLst>
                <a:gd name="T0" fmla="*/ 16 w 16"/>
                <a:gd name="T1" fmla="*/ 0 h 10"/>
                <a:gd name="T2" fmla="*/ 0 w 16"/>
                <a:gd name="T3" fmla="*/ 9 h 10"/>
                <a:gd name="T4" fmla="*/ 4 w 16"/>
                <a:gd name="T5" fmla="*/ 10 h 10"/>
                <a:gd name="T6" fmla="*/ 16 w 16"/>
                <a:gd name="T7" fmla="*/ 4 h 10"/>
                <a:gd name="T8" fmla="*/ 16 w 16"/>
                <a:gd name="T9" fmla="*/ 2 h 10"/>
                <a:gd name="T10" fmla="*/ 16 w 16"/>
                <a:gd name="T11" fmla="*/ 0 h 10"/>
              </a:gdLst>
              <a:ahLst/>
              <a:cxnLst>
                <a:cxn ang="0">
                  <a:pos x="T0" y="T1"/>
                </a:cxn>
                <a:cxn ang="0">
                  <a:pos x="T2" y="T3"/>
                </a:cxn>
                <a:cxn ang="0">
                  <a:pos x="T4" y="T5"/>
                </a:cxn>
                <a:cxn ang="0">
                  <a:pos x="T6" y="T7"/>
                </a:cxn>
                <a:cxn ang="0">
                  <a:pos x="T8" y="T9"/>
                </a:cxn>
                <a:cxn ang="0">
                  <a:pos x="T10" y="T11"/>
                </a:cxn>
              </a:cxnLst>
              <a:rect l="0" t="0" r="r" b="b"/>
              <a:pathLst>
                <a:path w="16" h="10">
                  <a:moveTo>
                    <a:pt x="16" y="0"/>
                  </a:moveTo>
                  <a:cubicBezTo>
                    <a:pt x="0" y="9"/>
                    <a:pt x="0" y="9"/>
                    <a:pt x="0" y="9"/>
                  </a:cubicBezTo>
                  <a:cubicBezTo>
                    <a:pt x="4" y="10"/>
                    <a:pt x="4" y="10"/>
                    <a:pt x="4" y="10"/>
                  </a:cubicBezTo>
                  <a:cubicBezTo>
                    <a:pt x="16" y="4"/>
                    <a:pt x="16" y="4"/>
                    <a:pt x="16" y="4"/>
                  </a:cubicBezTo>
                  <a:cubicBezTo>
                    <a:pt x="16" y="2"/>
                    <a:pt x="16" y="2"/>
                    <a:pt x="16" y="2"/>
                  </a:cubicBezTo>
                  <a:cubicBezTo>
                    <a:pt x="16" y="1"/>
                    <a:pt x="16" y="1"/>
                    <a:pt x="16"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57" name="Freeform 4371">
              <a:extLst>
                <a:ext uri="{FF2B5EF4-FFF2-40B4-BE49-F238E27FC236}">
                  <a16:creationId xmlns:a16="http://schemas.microsoft.com/office/drawing/2014/main" id="{AB95A4C6-2E45-4DFC-B368-49F169BBF114}"/>
                </a:ext>
              </a:extLst>
            </p:cNvPr>
            <p:cNvSpPr>
              <a:spLocks/>
            </p:cNvSpPr>
            <p:nvPr/>
          </p:nvSpPr>
          <p:spPr bwMode="auto">
            <a:xfrm>
              <a:off x="338" y="1144"/>
              <a:ext cx="50" cy="26"/>
            </a:xfrm>
            <a:custGeom>
              <a:avLst/>
              <a:gdLst>
                <a:gd name="T0" fmla="*/ 43 w 50"/>
                <a:gd name="T1" fmla="*/ 0 h 26"/>
                <a:gd name="T2" fmla="*/ 43 w 50"/>
                <a:gd name="T3" fmla="*/ 0 h 26"/>
                <a:gd name="T4" fmla="*/ 0 w 50"/>
                <a:gd name="T5" fmla="*/ 24 h 26"/>
                <a:gd name="T6" fmla="*/ 7 w 50"/>
                <a:gd name="T7" fmla="*/ 26 h 26"/>
                <a:gd name="T8" fmla="*/ 50 w 50"/>
                <a:gd name="T9" fmla="*/ 5 h 26"/>
                <a:gd name="T10" fmla="*/ 43 w 50"/>
                <a:gd name="T11" fmla="*/ 0 h 26"/>
              </a:gdLst>
              <a:ahLst/>
              <a:cxnLst>
                <a:cxn ang="0">
                  <a:pos x="T0" y="T1"/>
                </a:cxn>
                <a:cxn ang="0">
                  <a:pos x="T2" y="T3"/>
                </a:cxn>
                <a:cxn ang="0">
                  <a:pos x="T4" y="T5"/>
                </a:cxn>
                <a:cxn ang="0">
                  <a:pos x="T6" y="T7"/>
                </a:cxn>
                <a:cxn ang="0">
                  <a:pos x="T8" y="T9"/>
                </a:cxn>
                <a:cxn ang="0">
                  <a:pos x="T10" y="T11"/>
                </a:cxn>
              </a:cxnLst>
              <a:rect l="0" t="0" r="r" b="b"/>
              <a:pathLst>
                <a:path w="50" h="26">
                  <a:moveTo>
                    <a:pt x="43" y="0"/>
                  </a:moveTo>
                  <a:lnTo>
                    <a:pt x="43" y="0"/>
                  </a:lnTo>
                  <a:lnTo>
                    <a:pt x="0" y="24"/>
                  </a:lnTo>
                  <a:lnTo>
                    <a:pt x="7" y="26"/>
                  </a:lnTo>
                  <a:lnTo>
                    <a:pt x="50" y="5"/>
                  </a:lnTo>
                  <a:lnTo>
                    <a:pt x="43"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58" name="Freeform 4372">
              <a:extLst>
                <a:ext uri="{FF2B5EF4-FFF2-40B4-BE49-F238E27FC236}">
                  <a16:creationId xmlns:a16="http://schemas.microsoft.com/office/drawing/2014/main" id="{25A693D0-4186-4FB2-91A0-66B2DE013375}"/>
                </a:ext>
              </a:extLst>
            </p:cNvPr>
            <p:cNvSpPr>
              <a:spLocks/>
            </p:cNvSpPr>
            <p:nvPr/>
          </p:nvSpPr>
          <p:spPr bwMode="auto">
            <a:xfrm>
              <a:off x="338" y="1144"/>
              <a:ext cx="50" cy="26"/>
            </a:xfrm>
            <a:custGeom>
              <a:avLst/>
              <a:gdLst>
                <a:gd name="T0" fmla="*/ 43 w 50"/>
                <a:gd name="T1" fmla="*/ 0 h 26"/>
                <a:gd name="T2" fmla="*/ 43 w 50"/>
                <a:gd name="T3" fmla="*/ 0 h 26"/>
                <a:gd name="T4" fmla="*/ 0 w 50"/>
                <a:gd name="T5" fmla="*/ 24 h 26"/>
                <a:gd name="T6" fmla="*/ 7 w 50"/>
                <a:gd name="T7" fmla="*/ 26 h 26"/>
                <a:gd name="T8" fmla="*/ 50 w 50"/>
                <a:gd name="T9" fmla="*/ 5 h 26"/>
                <a:gd name="T10" fmla="*/ 43 w 50"/>
                <a:gd name="T11" fmla="*/ 0 h 26"/>
              </a:gdLst>
              <a:ahLst/>
              <a:cxnLst>
                <a:cxn ang="0">
                  <a:pos x="T0" y="T1"/>
                </a:cxn>
                <a:cxn ang="0">
                  <a:pos x="T2" y="T3"/>
                </a:cxn>
                <a:cxn ang="0">
                  <a:pos x="T4" y="T5"/>
                </a:cxn>
                <a:cxn ang="0">
                  <a:pos x="T6" y="T7"/>
                </a:cxn>
                <a:cxn ang="0">
                  <a:pos x="T8" y="T9"/>
                </a:cxn>
                <a:cxn ang="0">
                  <a:pos x="T10" y="T11"/>
                </a:cxn>
              </a:cxnLst>
              <a:rect l="0" t="0" r="r" b="b"/>
              <a:pathLst>
                <a:path w="50" h="26">
                  <a:moveTo>
                    <a:pt x="43" y="0"/>
                  </a:moveTo>
                  <a:lnTo>
                    <a:pt x="43" y="0"/>
                  </a:lnTo>
                  <a:lnTo>
                    <a:pt x="0" y="24"/>
                  </a:lnTo>
                  <a:lnTo>
                    <a:pt x="7" y="26"/>
                  </a:lnTo>
                  <a:lnTo>
                    <a:pt x="50" y="5"/>
                  </a:lnTo>
                  <a:lnTo>
                    <a:pt x="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59" name="Freeform 4373">
              <a:extLst>
                <a:ext uri="{FF2B5EF4-FFF2-40B4-BE49-F238E27FC236}">
                  <a16:creationId xmlns:a16="http://schemas.microsoft.com/office/drawing/2014/main" id="{CDF1940D-CFED-4DFC-9511-6E813B12F8C5}"/>
                </a:ext>
              </a:extLst>
            </p:cNvPr>
            <p:cNvSpPr>
              <a:spLocks/>
            </p:cNvSpPr>
            <p:nvPr/>
          </p:nvSpPr>
          <p:spPr bwMode="auto">
            <a:xfrm>
              <a:off x="295" y="1170"/>
              <a:ext cx="43" cy="24"/>
            </a:xfrm>
            <a:custGeom>
              <a:avLst/>
              <a:gdLst>
                <a:gd name="T0" fmla="*/ 14 w 18"/>
                <a:gd name="T1" fmla="*/ 0 h 10"/>
                <a:gd name="T2" fmla="*/ 14 w 18"/>
                <a:gd name="T3" fmla="*/ 0 h 10"/>
                <a:gd name="T4" fmla="*/ 0 w 18"/>
                <a:gd name="T5" fmla="*/ 8 h 10"/>
                <a:gd name="T6" fmla="*/ 0 w 18"/>
                <a:gd name="T7" fmla="*/ 9 h 10"/>
                <a:gd name="T8" fmla="*/ 2 w 18"/>
                <a:gd name="T9" fmla="*/ 10 h 10"/>
                <a:gd name="T10" fmla="*/ 18 w 18"/>
                <a:gd name="T11" fmla="*/ 2 h 10"/>
                <a:gd name="T12" fmla="*/ 14 w 18"/>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8" h="10">
                  <a:moveTo>
                    <a:pt x="14" y="0"/>
                  </a:moveTo>
                  <a:cubicBezTo>
                    <a:pt x="14" y="0"/>
                    <a:pt x="14" y="0"/>
                    <a:pt x="14" y="0"/>
                  </a:cubicBezTo>
                  <a:cubicBezTo>
                    <a:pt x="0" y="8"/>
                    <a:pt x="0" y="8"/>
                    <a:pt x="0" y="8"/>
                  </a:cubicBezTo>
                  <a:cubicBezTo>
                    <a:pt x="0" y="8"/>
                    <a:pt x="0" y="9"/>
                    <a:pt x="0" y="9"/>
                  </a:cubicBezTo>
                  <a:cubicBezTo>
                    <a:pt x="2" y="10"/>
                    <a:pt x="2" y="10"/>
                    <a:pt x="2" y="10"/>
                  </a:cubicBezTo>
                  <a:cubicBezTo>
                    <a:pt x="18" y="2"/>
                    <a:pt x="18" y="2"/>
                    <a:pt x="18" y="2"/>
                  </a:cubicBezTo>
                  <a:cubicBezTo>
                    <a:pt x="14" y="0"/>
                    <a:pt x="14" y="0"/>
                    <a:pt x="14"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60" name="Freeform 4374">
              <a:extLst>
                <a:ext uri="{FF2B5EF4-FFF2-40B4-BE49-F238E27FC236}">
                  <a16:creationId xmlns:a16="http://schemas.microsoft.com/office/drawing/2014/main" id="{DD79F502-4278-46FF-93A2-09F9D3491080}"/>
                </a:ext>
              </a:extLst>
            </p:cNvPr>
            <p:cNvSpPr>
              <a:spLocks/>
            </p:cNvSpPr>
            <p:nvPr/>
          </p:nvSpPr>
          <p:spPr bwMode="auto">
            <a:xfrm>
              <a:off x="429" y="1118"/>
              <a:ext cx="17" cy="7"/>
            </a:xfrm>
            <a:custGeom>
              <a:avLst/>
              <a:gdLst>
                <a:gd name="T0" fmla="*/ 7 w 17"/>
                <a:gd name="T1" fmla="*/ 0 h 7"/>
                <a:gd name="T2" fmla="*/ 7 w 17"/>
                <a:gd name="T3" fmla="*/ 0 h 7"/>
                <a:gd name="T4" fmla="*/ 0 w 17"/>
                <a:gd name="T5" fmla="*/ 2 h 7"/>
                <a:gd name="T6" fmla="*/ 7 w 17"/>
                <a:gd name="T7" fmla="*/ 7 h 7"/>
                <a:gd name="T8" fmla="*/ 17 w 17"/>
                <a:gd name="T9" fmla="*/ 2 h 7"/>
                <a:gd name="T10" fmla="*/ 7 w 17"/>
                <a:gd name="T11" fmla="*/ 0 h 7"/>
              </a:gdLst>
              <a:ahLst/>
              <a:cxnLst>
                <a:cxn ang="0">
                  <a:pos x="T0" y="T1"/>
                </a:cxn>
                <a:cxn ang="0">
                  <a:pos x="T2" y="T3"/>
                </a:cxn>
                <a:cxn ang="0">
                  <a:pos x="T4" y="T5"/>
                </a:cxn>
                <a:cxn ang="0">
                  <a:pos x="T6" y="T7"/>
                </a:cxn>
                <a:cxn ang="0">
                  <a:pos x="T8" y="T9"/>
                </a:cxn>
                <a:cxn ang="0">
                  <a:pos x="T10" y="T11"/>
                </a:cxn>
              </a:cxnLst>
              <a:rect l="0" t="0" r="r" b="b"/>
              <a:pathLst>
                <a:path w="17" h="7">
                  <a:moveTo>
                    <a:pt x="7" y="0"/>
                  </a:moveTo>
                  <a:lnTo>
                    <a:pt x="7" y="0"/>
                  </a:lnTo>
                  <a:lnTo>
                    <a:pt x="0" y="2"/>
                  </a:lnTo>
                  <a:lnTo>
                    <a:pt x="7" y="7"/>
                  </a:lnTo>
                  <a:lnTo>
                    <a:pt x="17" y="2"/>
                  </a:lnTo>
                  <a:lnTo>
                    <a:pt x="7"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61" name="Freeform 4375">
              <a:extLst>
                <a:ext uri="{FF2B5EF4-FFF2-40B4-BE49-F238E27FC236}">
                  <a16:creationId xmlns:a16="http://schemas.microsoft.com/office/drawing/2014/main" id="{1AF12DDE-68D0-4175-B383-F26390FAB932}"/>
                </a:ext>
              </a:extLst>
            </p:cNvPr>
            <p:cNvSpPr>
              <a:spLocks/>
            </p:cNvSpPr>
            <p:nvPr/>
          </p:nvSpPr>
          <p:spPr bwMode="auto">
            <a:xfrm>
              <a:off x="429" y="1118"/>
              <a:ext cx="17" cy="7"/>
            </a:xfrm>
            <a:custGeom>
              <a:avLst/>
              <a:gdLst>
                <a:gd name="T0" fmla="*/ 7 w 17"/>
                <a:gd name="T1" fmla="*/ 0 h 7"/>
                <a:gd name="T2" fmla="*/ 7 w 17"/>
                <a:gd name="T3" fmla="*/ 0 h 7"/>
                <a:gd name="T4" fmla="*/ 0 w 17"/>
                <a:gd name="T5" fmla="*/ 2 h 7"/>
                <a:gd name="T6" fmla="*/ 7 w 17"/>
                <a:gd name="T7" fmla="*/ 7 h 7"/>
                <a:gd name="T8" fmla="*/ 17 w 17"/>
                <a:gd name="T9" fmla="*/ 2 h 7"/>
                <a:gd name="T10" fmla="*/ 7 w 17"/>
                <a:gd name="T11" fmla="*/ 0 h 7"/>
              </a:gdLst>
              <a:ahLst/>
              <a:cxnLst>
                <a:cxn ang="0">
                  <a:pos x="T0" y="T1"/>
                </a:cxn>
                <a:cxn ang="0">
                  <a:pos x="T2" y="T3"/>
                </a:cxn>
                <a:cxn ang="0">
                  <a:pos x="T4" y="T5"/>
                </a:cxn>
                <a:cxn ang="0">
                  <a:pos x="T6" y="T7"/>
                </a:cxn>
                <a:cxn ang="0">
                  <a:pos x="T8" y="T9"/>
                </a:cxn>
                <a:cxn ang="0">
                  <a:pos x="T10" y="T11"/>
                </a:cxn>
              </a:cxnLst>
              <a:rect l="0" t="0" r="r" b="b"/>
              <a:pathLst>
                <a:path w="17" h="7">
                  <a:moveTo>
                    <a:pt x="7" y="0"/>
                  </a:moveTo>
                  <a:lnTo>
                    <a:pt x="7" y="0"/>
                  </a:lnTo>
                  <a:lnTo>
                    <a:pt x="0" y="2"/>
                  </a:lnTo>
                  <a:lnTo>
                    <a:pt x="7" y="7"/>
                  </a:lnTo>
                  <a:lnTo>
                    <a:pt x="17" y="2"/>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62" name="Freeform 4376">
              <a:extLst>
                <a:ext uri="{FF2B5EF4-FFF2-40B4-BE49-F238E27FC236}">
                  <a16:creationId xmlns:a16="http://schemas.microsoft.com/office/drawing/2014/main" id="{B56BE16E-C951-4950-9C50-5AA275DEBCFB}"/>
                </a:ext>
              </a:extLst>
            </p:cNvPr>
            <p:cNvSpPr>
              <a:spLocks/>
            </p:cNvSpPr>
            <p:nvPr/>
          </p:nvSpPr>
          <p:spPr bwMode="auto">
            <a:xfrm>
              <a:off x="381" y="1142"/>
              <a:ext cx="17" cy="7"/>
            </a:xfrm>
            <a:custGeom>
              <a:avLst/>
              <a:gdLst>
                <a:gd name="T0" fmla="*/ 7 w 17"/>
                <a:gd name="T1" fmla="*/ 0 h 7"/>
                <a:gd name="T2" fmla="*/ 7 w 17"/>
                <a:gd name="T3" fmla="*/ 0 h 7"/>
                <a:gd name="T4" fmla="*/ 0 w 17"/>
                <a:gd name="T5" fmla="*/ 2 h 7"/>
                <a:gd name="T6" fmla="*/ 7 w 17"/>
                <a:gd name="T7" fmla="*/ 7 h 7"/>
                <a:gd name="T8" fmla="*/ 17 w 17"/>
                <a:gd name="T9" fmla="*/ 2 h 7"/>
                <a:gd name="T10" fmla="*/ 7 w 17"/>
                <a:gd name="T11" fmla="*/ 0 h 7"/>
              </a:gdLst>
              <a:ahLst/>
              <a:cxnLst>
                <a:cxn ang="0">
                  <a:pos x="T0" y="T1"/>
                </a:cxn>
                <a:cxn ang="0">
                  <a:pos x="T2" y="T3"/>
                </a:cxn>
                <a:cxn ang="0">
                  <a:pos x="T4" y="T5"/>
                </a:cxn>
                <a:cxn ang="0">
                  <a:pos x="T6" y="T7"/>
                </a:cxn>
                <a:cxn ang="0">
                  <a:pos x="T8" y="T9"/>
                </a:cxn>
                <a:cxn ang="0">
                  <a:pos x="T10" y="T11"/>
                </a:cxn>
              </a:cxnLst>
              <a:rect l="0" t="0" r="r" b="b"/>
              <a:pathLst>
                <a:path w="17" h="7">
                  <a:moveTo>
                    <a:pt x="7" y="0"/>
                  </a:moveTo>
                  <a:lnTo>
                    <a:pt x="7" y="0"/>
                  </a:lnTo>
                  <a:lnTo>
                    <a:pt x="0" y="2"/>
                  </a:lnTo>
                  <a:lnTo>
                    <a:pt x="7" y="7"/>
                  </a:lnTo>
                  <a:lnTo>
                    <a:pt x="17" y="2"/>
                  </a:lnTo>
                  <a:lnTo>
                    <a:pt x="7"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63" name="Freeform 4377">
              <a:extLst>
                <a:ext uri="{FF2B5EF4-FFF2-40B4-BE49-F238E27FC236}">
                  <a16:creationId xmlns:a16="http://schemas.microsoft.com/office/drawing/2014/main" id="{2E2837F1-2B67-4AEF-8D9A-B8D3582E6829}"/>
                </a:ext>
              </a:extLst>
            </p:cNvPr>
            <p:cNvSpPr>
              <a:spLocks/>
            </p:cNvSpPr>
            <p:nvPr/>
          </p:nvSpPr>
          <p:spPr bwMode="auto">
            <a:xfrm>
              <a:off x="381" y="1142"/>
              <a:ext cx="17" cy="7"/>
            </a:xfrm>
            <a:custGeom>
              <a:avLst/>
              <a:gdLst>
                <a:gd name="T0" fmla="*/ 7 w 17"/>
                <a:gd name="T1" fmla="*/ 0 h 7"/>
                <a:gd name="T2" fmla="*/ 7 w 17"/>
                <a:gd name="T3" fmla="*/ 0 h 7"/>
                <a:gd name="T4" fmla="*/ 0 w 17"/>
                <a:gd name="T5" fmla="*/ 2 h 7"/>
                <a:gd name="T6" fmla="*/ 7 w 17"/>
                <a:gd name="T7" fmla="*/ 7 h 7"/>
                <a:gd name="T8" fmla="*/ 17 w 17"/>
                <a:gd name="T9" fmla="*/ 2 h 7"/>
                <a:gd name="T10" fmla="*/ 7 w 17"/>
                <a:gd name="T11" fmla="*/ 0 h 7"/>
              </a:gdLst>
              <a:ahLst/>
              <a:cxnLst>
                <a:cxn ang="0">
                  <a:pos x="T0" y="T1"/>
                </a:cxn>
                <a:cxn ang="0">
                  <a:pos x="T2" y="T3"/>
                </a:cxn>
                <a:cxn ang="0">
                  <a:pos x="T4" y="T5"/>
                </a:cxn>
                <a:cxn ang="0">
                  <a:pos x="T6" y="T7"/>
                </a:cxn>
                <a:cxn ang="0">
                  <a:pos x="T8" y="T9"/>
                </a:cxn>
                <a:cxn ang="0">
                  <a:pos x="T10" y="T11"/>
                </a:cxn>
              </a:cxnLst>
              <a:rect l="0" t="0" r="r" b="b"/>
              <a:pathLst>
                <a:path w="17" h="7">
                  <a:moveTo>
                    <a:pt x="7" y="0"/>
                  </a:moveTo>
                  <a:lnTo>
                    <a:pt x="7" y="0"/>
                  </a:lnTo>
                  <a:lnTo>
                    <a:pt x="0" y="2"/>
                  </a:lnTo>
                  <a:lnTo>
                    <a:pt x="7" y="7"/>
                  </a:lnTo>
                  <a:lnTo>
                    <a:pt x="17" y="2"/>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64" name="Freeform 4378">
              <a:extLst>
                <a:ext uri="{FF2B5EF4-FFF2-40B4-BE49-F238E27FC236}">
                  <a16:creationId xmlns:a16="http://schemas.microsoft.com/office/drawing/2014/main" id="{52A62CC3-7567-4E1D-B94D-18A85FA27F7E}"/>
                </a:ext>
              </a:extLst>
            </p:cNvPr>
            <p:cNvSpPr>
              <a:spLocks/>
            </p:cNvSpPr>
            <p:nvPr/>
          </p:nvSpPr>
          <p:spPr bwMode="auto">
            <a:xfrm>
              <a:off x="328" y="1168"/>
              <a:ext cx="17" cy="7"/>
            </a:xfrm>
            <a:custGeom>
              <a:avLst/>
              <a:gdLst>
                <a:gd name="T0" fmla="*/ 10 w 17"/>
                <a:gd name="T1" fmla="*/ 0 h 7"/>
                <a:gd name="T2" fmla="*/ 10 w 17"/>
                <a:gd name="T3" fmla="*/ 0 h 7"/>
                <a:gd name="T4" fmla="*/ 0 w 17"/>
                <a:gd name="T5" fmla="*/ 2 h 7"/>
                <a:gd name="T6" fmla="*/ 10 w 17"/>
                <a:gd name="T7" fmla="*/ 7 h 7"/>
                <a:gd name="T8" fmla="*/ 17 w 17"/>
                <a:gd name="T9" fmla="*/ 2 h 7"/>
                <a:gd name="T10" fmla="*/ 10 w 17"/>
                <a:gd name="T11" fmla="*/ 0 h 7"/>
              </a:gdLst>
              <a:ahLst/>
              <a:cxnLst>
                <a:cxn ang="0">
                  <a:pos x="T0" y="T1"/>
                </a:cxn>
                <a:cxn ang="0">
                  <a:pos x="T2" y="T3"/>
                </a:cxn>
                <a:cxn ang="0">
                  <a:pos x="T4" y="T5"/>
                </a:cxn>
                <a:cxn ang="0">
                  <a:pos x="T6" y="T7"/>
                </a:cxn>
                <a:cxn ang="0">
                  <a:pos x="T8" y="T9"/>
                </a:cxn>
                <a:cxn ang="0">
                  <a:pos x="T10" y="T11"/>
                </a:cxn>
              </a:cxnLst>
              <a:rect l="0" t="0" r="r" b="b"/>
              <a:pathLst>
                <a:path w="17" h="7">
                  <a:moveTo>
                    <a:pt x="10" y="0"/>
                  </a:moveTo>
                  <a:lnTo>
                    <a:pt x="10" y="0"/>
                  </a:lnTo>
                  <a:lnTo>
                    <a:pt x="0" y="2"/>
                  </a:lnTo>
                  <a:lnTo>
                    <a:pt x="10" y="7"/>
                  </a:lnTo>
                  <a:lnTo>
                    <a:pt x="17" y="2"/>
                  </a:lnTo>
                  <a:lnTo>
                    <a:pt x="10"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65" name="Freeform 4379">
              <a:extLst>
                <a:ext uri="{FF2B5EF4-FFF2-40B4-BE49-F238E27FC236}">
                  <a16:creationId xmlns:a16="http://schemas.microsoft.com/office/drawing/2014/main" id="{D147F884-E9D9-403C-8704-0D2EE314FE69}"/>
                </a:ext>
              </a:extLst>
            </p:cNvPr>
            <p:cNvSpPr>
              <a:spLocks/>
            </p:cNvSpPr>
            <p:nvPr/>
          </p:nvSpPr>
          <p:spPr bwMode="auto">
            <a:xfrm>
              <a:off x="328" y="1168"/>
              <a:ext cx="17" cy="7"/>
            </a:xfrm>
            <a:custGeom>
              <a:avLst/>
              <a:gdLst>
                <a:gd name="T0" fmla="*/ 10 w 17"/>
                <a:gd name="T1" fmla="*/ 0 h 7"/>
                <a:gd name="T2" fmla="*/ 10 w 17"/>
                <a:gd name="T3" fmla="*/ 0 h 7"/>
                <a:gd name="T4" fmla="*/ 0 w 17"/>
                <a:gd name="T5" fmla="*/ 2 h 7"/>
                <a:gd name="T6" fmla="*/ 10 w 17"/>
                <a:gd name="T7" fmla="*/ 7 h 7"/>
                <a:gd name="T8" fmla="*/ 17 w 17"/>
                <a:gd name="T9" fmla="*/ 2 h 7"/>
                <a:gd name="T10" fmla="*/ 10 w 17"/>
                <a:gd name="T11" fmla="*/ 0 h 7"/>
              </a:gdLst>
              <a:ahLst/>
              <a:cxnLst>
                <a:cxn ang="0">
                  <a:pos x="T0" y="T1"/>
                </a:cxn>
                <a:cxn ang="0">
                  <a:pos x="T2" y="T3"/>
                </a:cxn>
                <a:cxn ang="0">
                  <a:pos x="T4" y="T5"/>
                </a:cxn>
                <a:cxn ang="0">
                  <a:pos x="T6" y="T7"/>
                </a:cxn>
                <a:cxn ang="0">
                  <a:pos x="T8" y="T9"/>
                </a:cxn>
                <a:cxn ang="0">
                  <a:pos x="T10" y="T11"/>
                </a:cxn>
              </a:cxnLst>
              <a:rect l="0" t="0" r="r" b="b"/>
              <a:pathLst>
                <a:path w="17" h="7">
                  <a:moveTo>
                    <a:pt x="10" y="0"/>
                  </a:moveTo>
                  <a:lnTo>
                    <a:pt x="10" y="0"/>
                  </a:lnTo>
                  <a:lnTo>
                    <a:pt x="0" y="2"/>
                  </a:lnTo>
                  <a:lnTo>
                    <a:pt x="10" y="7"/>
                  </a:lnTo>
                  <a:lnTo>
                    <a:pt x="17" y="2"/>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66" name="Freeform 4380">
              <a:extLst>
                <a:ext uri="{FF2B5EF4-FFF2-40B4-BE49-F238E27FC236}">
                  <a16:creationId xmlns:a16="http://schemas.microsoft.com/office/drawing/2014/main" id="{2799ADEB-7F38-4616-A114-9A78985A5661}"/>
                </a:ext>
              </a:extLst>
            </p:cNvPr>
            <p:cNvSpPr>
              <a:spLocks/>
            </p:cNvSpPr>
            <p:nvPr/>
          </p:nvSpPr>
          <p:spPr bwMode="auto">
            <a:xfrm>
              <a:off x="295" y="1192"/>
              <a:ext cx="5" cy="5"/>
            </a:xfrm>
            <a:custGeom>
              <a:avLst/>
              <a:gdLst>
                <a:gd name="T0" fmla="*/ 0 w 2"/>
                <a:gd name="T1" fmla="*/ 0 h 2"/>
                <a:gd name="T2" fmla="*/ 0 w 2"/>
                <a:gd name="T3" fmla="*/ 2 h 2"/>
                <a:gd name="T4" fmla="*/ 2 w 2"/>
                <a:gd name="T5" fmla="*/ 1 h 2"/>
                <a:gd name="T6" fmla="*/ 0 w 2"/>
                <a:gd name="T7" fmla="*/ 0 h 2"/>
              </a:gdLst>
              <a:ahLst/>
              <a:cxnLst>
                <a:cxn ang="0">
                  <a:pos x="T0" y="T1"/>
                </a:cxn>
                <a:cxn ang="0">
                  <a:pos x="T2" y="T3"/>
                </a:cxn>
                <a:cxn ang="0">
                  <a:pos x="T4" y="T5"/>
                </a:cxn>
                <a:cxn ang="0">
                  <a:pos x="T6" y="T7"/>
                </a:cxn>
              </a:cxnLst>
              <a:rect l="0" t="0" r="r" b="b"/>
              <a:pathLst>
                <a:path w="2" h="2">
                  <a:moveTo>
                    <a:pt x="0" y="0"/>
                  </a:moveTo>
                  <a:cubicBezTo>
                    <a:pt x="0" y="1"/>
                    <a:pt x="0" y="1"/>
                    <a:pt x="0" y="2"/>
                  </a:cubicBezTo>
                  <a:cubicBezTo>
                    <a:pt x="2" y="1"/>
                    <a:pt x="2" y="1"/>
                    <a:pt x="2" y="1"/>
                  </a:cubicBezTo>
                  <a:cubicBezTo>
                    <a:pt x="0" y="0"/>
                    <a:pt x="0" y="0"/>
                    <a:pt x="0"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67" name="Freeform 4381">
              <a:extLst>
                <a:ext uri="{FF2B5EF4-FFF2-40B4-BE49-F238E27FC236}">
                  <a16:creationId xmlns:a16="http://schemas.microsoft.com/office/drawing/2014/main" id="{F7F790E3-F483-4CA9-8B51-EB04739D338E}"/>
                </a:ext>
              </a:extLst>
            </p:cNvPr>
            <p:cNvSpPr>
              <a:spLocks/>
            </p:cNvSpPr>
            <p:nvPr/>
          </p:nvSpPr>
          <p:spPr bwMode="auto">
            <a:xfrm>
              <a:off x="343" y="997"/>
              <a:ext cx="48" cy="24"/>
            </a:xfrm>
            <a:custGeom>
              <a:avLst/>
              <a:gdLst>
                <a:gd name="T0" fmla="*/ 38 w 48"/>
                <a:gd name="T1" fmla="*/ 0 h 24"/>
                <a:gd name="T2" fmla="*/ 38 w 48"/>
                <a:gd name="T3" fmla="*/ 0 h 24"/>
                <a:gd name="T4" fmla="*/ 38 w 48"/>
                <a:gd name="T5" fmla="*/ 0 h 24"/>
                <a:gd name="T6" fmla="*/ 0 w 48"/>
                <a:gd name="T7" fmla="*/ 19 h 24"/>
                <a:gd name="T8" fmla="*/ 7 w 48"/>
                <a:gd name="T9" fmla="*/ 24 h 24"/>
                <a:gd name="T10" fmla="*/ 48 w 48"/>
                <a:gd name="T11" fmla="*/ 4 h 24"/>
                <a:gd name="T12" fmla="*/ 38 w 48"/>
                <a:gd name="T13" fmla="*/ 0 h 24"/>
                <a:gd name="T14" fmla="*/ 38 w 48"/>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4">
                  <a:moveTo>
                    <a:pt x="38" y="0"/>
                  </a:moveTo>
                  <a:lnTo>
                    <a:pt x="38" y="0"/>
                  </a:lnTo>
                  <a:lnTo>
                    <a:pt x="38" y="0"/>
                  </a:lnTo>
                  <a:lnTo>
                    <a:pt x="0" y="19"/>
                  </a:lnTo>
                  <a:lnTo>
                    <a:pt x="7" y="24"/>
                  </a:lnTo>
                  <a:lnTo>
                    <a:pt x="48" y="4"/>
                  </a:lnTo>
                  <a:lnTo>
                    <a:pt x="38" y="0"/>
                  </a:lnTo>
                  <a:lnTo>
                    <a:pt x="38"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68" name="Freeform 4382">
              <a:extLst>
                <a:ext uri="{FF2B5EF4-FFF2-40B4-BE49-F238E27FC236}">
                  <a16:creationId xmlns:a16="http://schemas.microsoft.com/office/drawing/2014/main" id="{ACAAA7B2-E897-4072-A3AD-2F7025FB5EDB}"/>
                </a:ext>
              </a:extLst>
            </p:cNvPr>
            <p:cNvSpPr>
              <a:spLocks/>
            </p:cNvSpPr>
            <p:nvPr/>
          </p:nvSpPr>
          <p:spPr bwMode="auto">
            <a:xfrm>
              <a:off x="343" y="997"/>
              <a:ext cx="48" cy="24"/>
            </a:xfrm>
            <a:custGeom>
              <a:avLst/>
              <a:gdLst>
                <a:gd name="T0" fmla="*/ 38 w 48"/>
                <a:gd name="T1" fmla="*/ 0 h 24"/>
                <a:gd name="T2" fmla="*/ 38 w 48"/>
                <a:gd name="T3" fmla="*/ 0 h 24"/>
                <a:gd name="T4" fmla="*/ 38 w 48"/>
                <a:gd name="T5" fmla="*/ 0 h 24"/>
                <a:gd name="T6" fmla="*/ 0 w 48"/>
                <a:gd name="T7" fmla="*/ 19 h 24"/>
                <a:gd name="T8" fmla="*/ 7 w 48"/>
                <a:gd name="T9" fmla="*/ 24 h 24"/>
                <a:gd name="T10" fmla="*/ 48 w 48"/>
                <a:gd name="T11" fmla="*/ 4 h 24"/>
                <a:gd name="T12" fmla="*/ 38 w 48"/>
                <a:gd name="T13" fmla="*/ 0 h 24"/>
                <a:gd name="T14" fmla="*/ 38 w 48"/>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4">
                  <a:moveTo>
                    <a:pt x="38" y="0"/>
                  </a:moveTo>
                  <a:lnTo>
                    <a:pt x="38" y="0"/>
                  </a:lnTo>
                  <a:lnTo>
                    <a:pt x="38" y="0"/>
                  </a:lnTo>
                  <a:lnTo>
                    <a:pt x="0" y="19"/>
                  </a:lnTo>
                  <a:lnTo>
                    <a:pt x="7" y="24"/>
                  </a:lnTo>
                  <a:lnTo>
                    <a:pt x="48" y="4"/>
                  </a:lnTo>
                  <a:lnTo>
                    <a:pt x="38" y="0"/>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69" name="Freeform 4383">
              <a:extLst>
                <a:ext uri="{FF2B5EF4-FFF2-40B4-BE49-F238E27FC236}">
                  <a16:creationId xmlns:a16="http://schemas.microsoft.com/office/drawing/2014/main" id="{17839AA4-08D3-4563-B8AC-6AA38E30BA4A}"/>
                </a:ext>
              </a:extLst>
            </p:cNvPr>
            <p:cNvSpPr>
              <a:spLocks/>
            </p:cNvSpPr>
            <p:nvPr/>
          </p:nvSpPr>
          <p:spPr bwMode="auto">
            <a:xfrm>
              <a:off x="283" y="1047"/>
              <a:ext cx="7" cy="7"/>
            </a:xfrm>
            <a:custGeom>
              <a:avLst/>
              <a:gdLst>
                <a:gd name="T0" fmla="*/ 0 w 3"/>
                <a:gd name="T1" fmla="*/ 0 h 3"/>
                <a:gd name="T2" fmla="*/ 0 w 3"/>
                <a:gd name="T3" fmla="*/ 0 h 3"/>
                <a:gd name="T4" fmla="*/ 0 w 3"/>
                <a:gd name="T5" fmla="*/ 0 h 3"/>
                <a:gd name="T6" fmla="*/ 0 w 3"/>
                <a:gd name="T7" fmla="*/ 3 h 3"/>
                <a:gd name="T8" fmla="*/ 3 w 3"/>
                <a:gd name="T9" fmla="*/ 1 h 3"/>
                <a:gd name="T10" fmla="*/ 0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0" y="0"/>
                  </a:moveTo>
                  <a:cubicBezTo>
                    <a:pt x="0" y="0"/>
                    <a:pt x="0" y="0"/>
                    <a:pt x="0" y="0"/>
                  </a:cubicBezTo>
                  <a:cubicBezTo>
                    <a:pt x="0" y="0"/>
                    <a:pt x="0" y="0"/>
                    <a:pt x="0" y="0"/>
                  </a:cubicBezTo>
                  <a:cubicBezTo>
                    <a:pt x="0" y="1"/>
                    <a:pt x="0" y="2"/>
                    <a:pt x="0" y="3"/>
                  </a:cubicBezTo>
                  <a:cubicBezTo>
                    <a:pt x="3" y="1"/>
                    <a:pt x="3" y="1"/>
                    <a:pt x="3" y="1"/>
                  </a:cubicBezTo>
                  <a:cubicBezTo>
                    <a:pt x="0" y="0"/>
                    <a:pt x="0" y="0"/>
                    <a:pt x="0"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70" name="Freeform 4384">
              <a:extLst>
                <a:ext uri="{FF2B5EF4-FFF2-40B4-BE49-F238E27FC236}">
                  <a16:creationId xmlns:a16="http://schemas.microsoft.com/office/drawing/2014/main" id="{070D5ED2-214E-4CF3-B294-DB87B2715D40}"/>
                </a:ext>
              </a:extLst>
            </p:cNvPr>
            <p:cNvSpPr>
              <a:spLocks/>
            </p:cNvSpPr>
            <p:nvPr/>
          </p:nvSpPr>
          <p:spPr bwMode="auto">
            <a:xfrm>
              <a:off x="290" y="1021"/>
              <a:ext cx="53" cy="26"/>
            </a:xfrm>
            <a:custGeom>
              <a:avLst/>
              <a:gdLst>
                <a:gd name="T0" fmla="*/ 43 w 53"/>
                <a:gd name="T1" fmla="*/ 0 h 26"/>
                <a:gd name="T2" fmla="*/ 43 w 53"/>
                <a:gd name="T3" fmla="*/ 0 h 26"/>
                <a:gd name="T4" fmla="*/ 0 w 53"/>
                <a:gd name="T5" fmla="*/ 21 h 26"/>
                <a:gd name="T6" fmla="*/ 10 w 53"/>
                <a:gd name="T7" fmla="*/ 26 h 26"/>
                <a:gd name="T8" fmla="*/ 53 w 53"/>
                <a:gd name="T9" fmla="*/ 4 h 26"/>
                <a:gd name="T10" fmla="*/ 43 w 53"/>
                <a:gd name="T11" fmla="*/ 0 h 26"/>
              </a:gdLst>
              <a:ahLst/>
              <a:cxnLst>
                <a:cxn ang="0">
                  <a:pos x="T0" y="T1"/>
                </a:cxn>
                <a:cxn ang="0">
                  <a:pos x="T2" y="T3"/>
                </a:cxn>
                <a:cxn ang="0">
                  <a:pos x="T4" y="T5"/>
                </a:cxn>
                <a:cxn ang="0">
                  <a:pos x="T6" y="T7"/>
                </a:cxn>
                <a:cxn ang="0">
                  <a:pos x="T8" y="T9"/>
                </a:cxn>
                <a:cxn ang="0">
                  <a:pos x="T10" y="T11"/>
                </a:cxn>
              </a:cxnLst>
              <a:rect l="0" t="0" r="r" b="b"/>
              <a:pathLst>
                <a:path w="53" h="26">
                  <a:moveTo>
                    <a:pt x="43" y="0"/>
                  </a:moveTo>
                  <a:lnTo>
                    <a:pt x="43" y="0"/>
                  </a:lnTo>
                  <a:lnTo>
                    <a:pt x="0" y="21"/>
                  </a:lnTo>
                  <a:lnTo>
                    <a:pt x="10" y="26"/>
                  </a:lnTo>
                  <a:lnTo>
                    <a:pt x="53" y="4"/>
                  </a:lnTo>
                  <a:lnTo>
                    <a:pt x="43"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71" name="Freeform 4385">
              <a:extLst>
                <a:ext uri="{FF2B5EF4-FFF2-40B4-BE49-F238E27FC236}">
                  <a16:creationId xmlns:a16="http://schemas.microsoft.com/office/drawing/2014/main" id="{3BDC5639-E349-45D5-9623-5D38B438ECB4}"/>
                </a:ext>
              </a:extLst>
            </p:cNvPr>
            <p:cNvSpPr>
              <a:spLocks/>
            </p:cNvSpPr>
            <p:nvPr/>
          </p:nvSpPr>
          <p:spPr bwMode="auto">
            <a:xfrm>
              <a:off x="290" y="1021"/>
              <a:ext cx="53" cy="26"/>
            </a:xfrm>
            <a:custGeom>
              <a:avLst/>
              <a:gdLst>
                <a:gd name="T0" fmla="*/ 43 w 53"/>
                <a:gd name="T1" fmla="*/ 0 h 26"/>
                <a:gd name="T2" fmla="*/ 43 w 53"/>
                <a:gd name="T3" fmla="*/ 0 h 26"/>
                <a:gd name="T4" fmla="*/ 0 w 53"/>
                <a:gd name="T5" fmla="*/ 21 h 26"/>
                <a:gd name="T6" fmla="*/ 10 w 53"/>
                <a:gd name="T7" fmla="*/ 26 h 26"/>
                <a:gd name="T8" fmla="*/ 53 w 53"/>
                <a:gd name="T9" fmla="*/ 4 h 26"/>
                <a:gd name="T10" fmla="*/ 43 w 53"/>
                <a:gd name="T11" fmla="*/ 0 h 26"/>
              </a:gdLst>
              <a:ahLst/>
              <a:cxnLst>
                <a:cxn ang="0">
                  <a:pos x="T0" y="T1"/>
                </a:cxn>
                <a:cxn ang="0">
                  <a:pos x="T2" y="T3"/>
                </a:cxn>
                <a:cxn ang="0">
                  <a:pos x="T4" y="T5"/>
                </a:cxn>
                <a:cxn ang="0">
                  <a:pos x="T6" y="T7"/>
                </a:cxn>
                <a:cxn ang="0">
                  <a:pos x="T8" y="T9"/>
                </a:cxn>
                <a:cxn ang="0">
                  <a:pos x="T10" y="T11"/>
                </a:cxn>
              </a:cxnLst>
              <a:rect l="0" t="0" r="r" b="b"/>
              <a:pathLst>
                <a:path w="53" h="26">
                  <a:moveTo>
                    <a:pt x="43" y="0"/>
                  </a:moveTo>
                  <a:lnTo>
                    <a:pt x="43" y="0"/>
                  </a:lnTo>
                  <a:lnTo>
                    <a:pt x="0" y="21"/>
                  </a:lnTo>
                  <a:lnTo>
                    <a:pt x="10" y="26"/>
                  </a:lnTo>
                  <a:lnTo>
                    <a:pt x="53" y="4"/>
                  </a:lnTo>
                  <a:lnTo>
                    <a:pt x="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72" name="Freeform 4386">
              <a:extLst>
                <a:ext uri="{FF2B5EF4-FFF2-40B4-BE49-F238E27FC236}">
                  <a16:creationId xmlns:a16="http://schemas.microsoft.com/office/drawing/2014/main" id="{4F4CFEFC-C184-47AB-B2E1-EA1931F40EF0}"/>
                </a:ext>
              </a:extLst>
            </p:cNvPr>
            <p:cNvSpPr>
              <a:spLocks/>
            </p:cNvSpPr>
            <p:nvPr/>
          </p:nvSpPr>
          <p:spPr bwMode="auto">
            <a:xfrm>
              <a:off x="391" y="978"/>
              <a:ext cx="45" cy="19"/>
            </a:xfrm>
            <a:custGeom>
              <a:avLst/>
              <a:gdLst>
                <a:gd name="T0" fmla="*/ 28 w 45"/>
                <a:gd name="T1" fmla="*/ 0 h 19"/>
                <a:gd name="T2" fmla="*/ 0 w 45"/>
                <a:gd name="T3" fmla="*/ 14 h 19"/>
                <a:gd name="T4" fmla="*/ 7 w 45"/>
                <a:gd name="T5" fmla="*/ 19 h 19"/>
                <a:gd name="T6" fmla="*/ 45 w 45"/>
                <a:gd name="T7" fmla="*/ 0 h 19"/>
                <a:gd name="T8" fmla="*/ 28 w 45"/>
                <a:gd name="T9" fmla="*/ 0 h 19"/>
              </a:gdLst>
              <a:ahLst/>
              <a:cxnLst>
                <a:cxn ang="0">
                  <a:pos x="T0" y="T1"/>
                </a:cxn>
                <a:cxn ang="0">
                  <a:pos x="T2" y="T3"/>
                </a:cxn>
                <a:cxn ang="0">
                  <a:pos x="T4" y="T5"/>
                </a:cxn>
                <a:cxn ang="0">
                  <a:pos x="T6" y="T7"/>
                </a:cxn>
                <a:cxn ang="0">
                  <a:pos x="T8" y="T9"/>
                </a:cxn>
              </a:cxnLst>
              <a:rect l="0" t="0" r="r" b="b"/>
              <a:pathLst>
                <a:path w="45" h="19">
                  <a:moveTo>
                    <a:pt x="28" y="0"/>
                  </a:moveTo>
                  <a:lnTo>
                    <a:pt x="0" y="14"/>
                  </a:lnTo>
                  <a:lnTo>
                    <a:pt x="7" y="19"/>
                  </a:lnTo>
                  <a:lnTo>
                    <a:pt x="45" y="0"/>
                  </a:lnTo>
                  <a:lnTo>
                    <a:pt x="28"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73" name="Freeform 4387">
              <a:extLst>
                <a:ext uri="{FF2B5EF4-FFF2-40B4-BE49-F238E27FC236}">
                  <a16:creationId xmlns:a16="http://schemas.microsoft.com/office/drawing/2014/main" id="{781F0A54-AD54-4F00-97A9-F9BEAECD4742}"/>
                </a:ext>
              </a:extLst>
            </p:cNvPr>
            <p:cNvSpPr>
              <a:spLocks/>
            </p:cNvSpPr>
            <p:nvPr/>
          </p:nvSpPr>
          <p:spPr bwMode="auto">
            <a:xfrm>
              <a:off x="391" y="978"/>
              <a:ext cx="45" cy="19"/>
            </a:xfrm>
            <a:custGeom>
              <a:avLst/>
              <a:gdLst>
                <a:gd name="T0" fmla="*/ 28 w 45"/>
                <a:gd name="T1" fmla="*/ 0 h 19"/>
                <a:gd name="T2" fmla="*/ 0 w 45"/>
                <a:gd name="T3" fmla="*/ 14 h 19"/>
                <a:gd name="T4" fmla="*/ 7 w 45"/>
                <a:gd name="T5" fmla="*/ 19 h 19"/>
                <a:gd name="T6" fmla="*/ 45 w 45"/>
                <a:gd name="T7" fmla="*/ 0 h 19"/>
                <a:gd name="T8" fmla="*/ 28 w 45"/>
                <a:gd name="T9" fmla="*/ 0 h 19"/>
              </a:gdLst>
              <a:ahLst/>
              <a:cxnLst>
                <a:cxn ang="0">
                  <a:pos x="T0" y="T1"/>
                </a:cxn>
                <a:cxn ang="0">
                  <a:pos x="T2" y="T3"/>
                </a:cxn>
                <a:cxn ang="0">
                  <a:pos x="T4" y="T5"/>
                </a:cxn>
                <a:cxn ang="0">
                  <a:pos x="T6" y="T7"/>
                </a:cxn>
                <a:cxn ang="0">
                  <a:pos x="T8" y="T9"/>
                </a:cxn>
              </a:cxnLst>
              <a:rect l="0" t="0" r="r" b="b"/>
              <a:pathLst>
                <a:path w="45" h="19">
                  <a:moveTo>
                    <a:pt x="28" y="0"/>
                  </a:moveTo>
                  <a:lnTo>
                    <a:pt x="0" y="14"/>
                  </a:lnTo>
                  <a:lnTo>
                    <a:pt x="7" y="19"/>
                  </a:lnTo>
                  <a:lnTo>
                    <a:pt x="45" y="0"/>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74" name="Freeform 4388">
              <a:extLst>
                <a:ext uri="{FF2B5EF4-FFF2-40B4-BE49-F238E27FC236}">
                  <a16:creationId xmlns:a16="http://schemas.microsoft.com/office/drawing/2014/main" id="{D8F2BCC7-E95E-4D69-B99D-443EAE8DCB5B}"/>
                </a:ext>
              </a:extLst>
            </p:cNvPr>
            <p:cNvSpPr>
              <a:spLocks/>
            </p:cNvSpPr>
            <p:nvPr/>
          </p:nvSpPr>
          <p:spPr bwMode="auto">
            <a:xfrm>
              <a:off x="283" y="1042"/>
              <a:ext cx="17" cy="7"/>
            </a:xfrm>
            <a:custGeom>
              <a:avLst/>
              <a:gdLst>
                <a:gd name="T0" fmla="*/ 7 w 17"/>
                <a:gd name="T1" fmla="*/ 0 h 7"/>
                <a:gd name="T2" fmla="*/ 7 w 17"/>
                <a:gd name="T3" fmla="*/ 0 h 7"/>
                <a:gd name="T4" fmla="*/ 0 w 17"/>
                <a:gd name="T5" fmla="*/ 5 h 7"/>
                <a:gd name="T6" fmla="*/ 7 w 17"/>
                <a:gd name="T7" fmla="*/ 7 h 7"/>
                <a:gd name="T8" fmla="*/ 17 w 17"/>
                <a:gd name="T9" fmla="*/ 5 h 7"/>
                <a:gd name="T10" fmla="*/ 7 w 17"/>
                <a:gd name="T11" fmla="*/ 0 h 7"/>
              </a:gdLst>
              <a:ahLst/>
              <a:cxnLst>
                <a:cxn ang="0">
                  <a:pos x="T0" y="T1"/>
                </a:cxn>
                <a:cxn ang="0">
                  <a:pos x="T2" y="T3"/>
                </a:cxn>
                <a:cxn ang="0">
                  <a:pos x="T4" y="T5"/>
                </a:cxn>
                <a:cxn ang="0">
                  <a:pos x="T6" y="T7"/>
                </a:cxn>
                <a:cxn ang="0">
                  <a:pos x="T8" y="T9"/>
                </a:cxn>
                <a:cxn ang="0">
                  <a:pos x="T10" y="T11"/>
                </a:cxn>
              </a:cxnLst>
              <a:rect l="0" t="0" r="r" b="b"/>
              <a:pathLst>
                <a:path w="17" h="7">
                  <a:moveTo>
                    <a:pt x="7" y="0"/>
                  </a:moveTo>
                  <a:lnTo>
                    <a:pt x="7" y="0"/>
                  </a:lnTo>
                  <a:lnTo>
                    <a:pt x="0" y="5"/>
                  </a:lnTo>
                  <a:lnTo>
                    <a:pt x="7" y="7"/>
                  </a:lnTo>
                  <a:lnTo>
                    <a:pt x="17" y="5"/>
                  </a:lnTo>
                  <a:lnTo>
                    <a:pt x="7"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75" name="Freeform 4389">
              <a:extLst>
                <a:ext uri="{FF2B5EF4-FFF2-40B4-BE49-F238E27FC236}">
                  <a16:creationId xmlns:a16="http://schemas.microsoft.com/office/drawing/2014/main" id="{30A30730-7245-45C2-B37A-4C15715AFDF1}"/>
                </a:ext>
              </a:extLst>
            </p:cNvPr>
            <p:cNvSpPr>
              <a:spLocks/>
            </p:cNvSpPr>
            <p:nvPr/>
          </p:nvSpPr>
          <p:spPr bwMode="auto">
            <a:xfrm>
              <a:off x="283" y="1042"/>
              <a:ext cx="17" cy="7"/>
            </a:xfrm>
            <a:custGeom>
              <a:avLst/>
              <a:gdLst>
                <a:gd name="T0" fmla="*/ 7 w 17"/>
                <a:gd name="T1" fmla="*/ 0 h 7"/>
                <a:gd name="T2" fmla="*/ 7 w 17"/>
                <a:gd name="T3" fmla="*/ 0 h 7"/>
                <a:gd name="T4" fmla="*/ 0 w 17"/>
                <a:gd name="T5" fmla="*/ 5 h 7"/>
                <a:gd name="T6" fmla="*/ 7 w 17"/>
                <a:gd name="T7" fmla="*/ 7 h 7"/>
                <a:gd name="T8" fmla="*/ 17 w 17"/>
                <a:gd name="T9" fmla="*/ 5 h 7"/>
                <a:gd name="T10" fmla="*/ 7 w 17"/>
                <a:gd name="T11" fmla="*/ 0 h 7"/>
              </a:gdLst>
              <a:ahLst/>
              <a:cxnLst>
                <a:cxn ang="0">
                  <a:pos x="T0" y="T1"/>
                </a:cxn>
                <a:cxn ang="0">
                  <a:pos x="T2" y="T3"/>
                </a:cxn>
                <a:cxn ang="0">
                  <a:pos x="T4" y="T5"/>
                </a:cxn>
                <a:cxn ang="0">
                  <a:pos x="T6" y="T7"/>
                </a:cxn>
                <a:cxn ang="0">
                  <a:pos x="T8" y="T9"/>
                </a:cxn>
                <a:cxn ang="0">
                  <a:pos x="T10" y="T11"/>
                </a:cxn>
              </a:cxnLst>
              <a:rect l="0" t="0" r="r" b="b"/>
              <a:pathLst>
                <a:path w="17" h="7">
                  <a:moveTo>
                    <a:pt x="7" y="0"/>
                  </a:moveTo>
                  <a:lnTo>
                    <a:pt x="7" y="0"/>
                  </a:lnTo>
                  <a:lnTo>
                    <a:pt x="0" y="5"/>
                  </a:lnTo>
                  <a:lnTo>
                    <a:pt x="7" y="7"/>
                  </a:lnTo>
                  <a:lnTo>
                    <a:pt x="17" y="5"/>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76" name="Freeform 4390">
              <a:extLst>
                <a:ext uri="{FF2B5EF4-FFF2-40B4-BE49-F238E27FC236}">
                  <a16:creationId xmlns:a16="http://schemas.microsoft.com/office/drawing/2014/main" id="{512760BE-853E-4BDB-94B4-A47832FEE6C3}"/>
                </a:ext>
              </a:extLst>
            </p:cNvPr>
            <p:cNvSpPr>
              <a:spLocks/>
            </p:cNvSpPr>
            <p:nvPr/>
          </p:nvSpPr>
          <p:spPr bwMode="auto">
            <a:xfrm>
              <a:off x="381" y="992"/>
              <a:ext cx="17" cy="9"/>
            </a:xfrm>
            <a:custGeom>
              <a:avLst/>
              <a:gdLst>
                <a:gd name="T0" fmla="*/ 10 w 17"/>
                <a:gd name="T1" fmla="*/ 0 h 9"/>
                <a:gd name="T2" fmla="*/ 10 w 17"/>
                <a:gd name="T3" fmla="*/ 0 h 9"/>
                <a:gd name="T4" fmla="*/ 0 w 17"/>
                <a:gd name="T5" fmla="*/ 5 h 9"/>
                <a:gd name="T6" fmla="*/ 0 w 17"/>
                <a:gd name="T7" fmla="*/ 5 h 9"/>
                <a:gd name="T8" fmla="*/ 10 w 17"/>
                <a:gd name="T9" fmla="*/ 9 h 9"/>
                <a:gd name="T10" fmla="*/ 17 w 17"/>
                <a:gd name="T11" fmla="*/ 5 h 9"/>
                <a:gd name="T12" fmla="*/ 17 w 17"/>
                <a:gd name="T13" fmla="*/ 5 h 9"/>
                <a:gd name="T14" fmla="*/ 10 w 1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9">
                  <a:moveTo>
                    <a:pt x="10" y="0"/>
                  </a:moveTo>
                  <a:lnTo>
                    <a:pt x="10" y="0"/>
                  </a:lnTo>
                  <a:lnTo>
                    <a:pt x="0" y="5"/>
                  </a:lnTo>
                  <a:lnTo>
                    <a:pt x="0" y="5"/>
                  </a:lnTo>
                  <a:lnTo>
                    <a:pt x="10" y="9"/>
                  </a:lnTo>
                  <a:lnTo>
                    <a:pt x="17" y="5"/>
                  </a:lnTo>
                  <a:lnTo>
                    <a:pt x="17" y="5"/>
                  </a:lnTo>
                  <a:lnTo>
                    <a:pt x="10"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77" name="Freeform 4391">
              <a:extLst>
                <a:ext uri="{FF2B5EF4-FFF2-40B4-BE49-F238E27FC236}">
                  <a16:creationId xmlns:a16="http://schemas.microsoft.com/office/drawing/2014/main" id="{AB5FCC42-417C-4A76-AF7B-54666B32FCCC}"/>
                </a:ext>
              </a:extLst>
            </p:cNvPr>
            <p:cNvSpPr>
              <a:spLocks/>
            </p:cNvSpPr>
            <p:nvPr/>
          </p:nvSpPr>
          <p:spPr bwMode="auto">
            <a:xfrm>
              <a:off x="381" y="992"/>
              <a:ext cx="17" cy="9"/>
            </a:xfrm>
            <a:custGeom>
              <a:avLst/>
              <a:gdLst>
                <a:gd name="T0" fmla="*/ 10 w 17"/>
                <a:gd name="T1" fmla="*/ 0 h 9"/>
                <a:gd name="T2" fmla="*/ 10 w 17"/>
                <a:gd name="T3" fmla="*/ 0 h 9"/>
                <a:gd name="T4" fmla="*/ 0 w 17"/>
                <a:gd name="T5" fmla="*/ 5 h 9"/>
                <a:gd name="T6" fmla="*/ 0 w 17"/>
                <a:gd name="T7" fmla="*/ 5 h 9"/>
                <a:gd name="T8" fmla="*/ 10 w 17"/>
                <a:gd name="T9" fmla="*/ 9 h 9"/>
                <a:gd name="T10" fmla="*/ 17 w 17"/>
                <a:gd name="T11" fmla="*/ 5 h 9"/>
                <a:gd name="T12" fmla="*/ 17 w 17"/>
                <a:gd name="T13" fmla="*/ 5 h 9"/>
                <a:gd name="T14" fmla="*/ 10 w 1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9">
                  <a:moveTo>
                    <a:pt x="10" y="0"/>
                  </a:moveTo>
                  <a:lnTo>
                    <a:pt x="10" y="0"/>
                  </a:lnTo>
                  <a:lnTo>
                    <a:pt x="0" y="5"/>
                  </a:lnTo>
                  <a:lnTo>
                    <a:pt x="0" y="5"/>
                  </a:lnTo>
                  <a:lnTo>
                    <a:pt x="10" y="9"/>
                  </a:lnTo>
                  <a:lnTo>
                    <a:pt x="17" y="5"/>
                  </a:lnTo>
                  <a:lnTo>
                    <a:pt x="17" y="5"/>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78" name="Freeform 4392">
              <a:extLst>
                <a:ext uri="{FF2B5EF4-FFF2-40B4-BE49-F238E27FC236}">
                  <a16:creationId xmlns:a16="http://schemas.microsoft.com/office/drawing/2014/main" id="{BDEC2B55-3217-4EBC-A3B1-90497926FD20}"/>
                </a:ext>
              </a:extLst>
            </p:cNvPr>
            <p:cNvSpPr>
              <a:spLocks/>
            </p:cNvSpPr>
            <p:nvPr/>
          </p:nvSpPr>
          <p:spPr bwMode="auto">
            <a:xfrm>
              <a:off x="333" y="1016"/>
              <a:ext cx="17" cy="9"/>
            </a:xfrm>
            <a:custGeom>
              <a:avLst/>
              <a:gdLst>
                <a:gd name="T0" fmla="*/ 10 w 17"/>
                <a:gd name="T1" fmla="*/ 0 h 9"/>
                <a:gd name="T2" fmla="*/ 10 w 17"/>
                <a:gd name="T3" fmla="*/ 0 h 9"/>
                <a:gd name="T4" fmla="*/ 0 w 17"/>
                <a:gd name="T5" fmla="*/ 5 h 9"/>
                <a:gd name="T6" fmla="*/ 10 w 17"/>
                <a:gd name="T7" fmla="*/ 9 h 9"/>
                <a:gd name="T8" fmla="*/ 17 w 17"/>
                <a:gd name="T9" fmla="*/ 5 h 9"/>
                <a:gd name="T10" fmla="*/ 10 w 17"/>
                <a:gd name="T11" fmla="*/ 0 h 9"/>
              </a:gdLst>
              <a:ahLst/>
              <a:cxnLst>
                <a:cxn ang="0">
                  <a:pos x="T0" y="T1"/>
                </a:cxn>
                <a:cxn ang="0">
                  <a:pos x="T2" y="T3"/>
                </a:cxn>
                <a:cxn ang="0">
                  <a:pos x="T4" y="T5"/>
                </a:cxn>
                <a:cxn ang="0">
                  <a:pos x="T6" y="T7"/>
                </a:cxn>
                <a:cxn ang="0">
                  <a:pos x="T8" y="T9"/>
                </a:cxn>
                <a:cxn ang="0">
                  <a:pos x="T10" y="T11"/>
                </a:cxn>
              </a:cxnLst>
              <a:rect l="0" t="0" r="r" b="b"/>
              <a:pathLst>
                <a:path w="17" h="9">
                  <a:moveTo>
                    <a:pt x="10" y="0"/>
                  </a:moveTo>
                  <a:lnTo>
                    <a:pt x="10" y="0"/>
                  </a:lnTo>
                  <a:lnTo>
                    <a:pt x="0" y="5"/>
                  </a:lnTo>
                  <a:lnTo>
                    <a:pt x="10" y="9"/>
                  </a:lnTo>
                  <a:lnTo>
                    <a:pt x="17" y="5"/>
                  </a:lnTo>
                  <a:lnTo>
                    <a:pt x="10"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79" name="Freeform 4393">
              <a:extLst>
                <a:ext uri="{FF2B5EF4-FFF2-40B4-BE49-F238E27FC236}">
                  <a16:creationId xmlns:a16="http://schemas.microsoft.com/office/drawing/2014/main" id="{BF21B205-F941-447A-A9EF-2C6B427AD91C}"/>
                </a:ext>
              </a:extLst>
            </p:cNvPr>
            <p:cNvSpPr>
              <a:spLocks/>
            </p:cNvSpPr>
            <p:nvPr/>
          </p:nvSpPr>
          <p:spPr bwMode="auto">
            <a:xfrm>
              <a:off x="333" y="1016"/>
              <a:ext cx="17" cy="9"/>
            </a:xfrm>
            <a:custGeom>
              <a:avLst/>
              <a:gdLst>
                <a:gd name="T0" fmla="*/ 10 w 17"/>
                <a:gd name="T1" fmla="*/ 0 h 9"/>
                <a:gd name="T2" fmla="*/ 10 w 17"/>
                <a:gd name="T3" fmla="*/ 0 h 9"/>
                <a:gd name="T4" fmla="*/ 0 w 17"/>
                <a:gd name="T5" fmla="*/ 5 h 9"/>
                <a:gd name="T6" fmla="*/ 10 w 17"/>
                <a:gd name="T7" fmla="*/ 9 h 9"/>
                <a:gd name="T8" fmla="*/ 17 w 17"/>
                <a:gd name="T9" fmla="*/ 5 h 9"/>
                <a:gd name="T10" fmla="*/ 10 w 17"/>
                <a:gd name="T11" fmla="*/ 0 h 9"/>
              </a:gdLst>
              <a:ahLst/>
              <a:cxnLst>
                <a:cxn ang="0">
                  <a:pos x="T0" y="T1"/>
                </a:cxn>
                <a:cxn ang="0">
                  <a:pos x="T2" y="T3"/>
                </a:cxn>
                <a:cxn ang="0">
                  <a:pos x="T4" y="T5"/>
                </a:cxn>
                <a:cxn ang="0">
                  <a:pos x="T6" y="T7"/>
                </a:cxn>
                <a:cxn ang="0">
                  <a:pos x="T8" y="T9"/>
                </a:cxn>
                <a:cxn ang="0">
                  <a:pos x="T10" y="T11"/>
                </a:cxn>
              </a:cxnLst>
              <a:rect l="0" t="0" r="r" b="b"/>
              <a:pathLst>
                <a:path w="17" h="9">
                  <a:moveTo>
                    <a:pt x="10" y="0"/>
                  </a:moveTo>
                  <a:lnTo>
                    <a:pt x="10" y="0"/>
                  </a:lnTo>
                  <a:lnTo>
                    <a:pt x="0" y="5"/>
                  </a:lnTo>
                  <a:lnTo>
                    <a:pt x="10" y="9"/>
                  </a:lnTo>
                  <a:lnTo>
                    <a:pt x="17" y="5"/>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80" name="Freeform 4394">
              <a:extLst>
                <a:ext uri="{FF2B5EF4-FFF2-40B4-BE49-F238E27FC236}">
                  <a16:creationId xmlns:a16="http://schemas.microsoft.com/office/drawing/2014/main" id="{6F85137E-906F-4A27-9F56-9FED262D2B8B}"/>
                </a:ext>
              </a:extLst>
            </p:cNvPr>
            <p:cNvSpPr>
              <a:spLocks/>
            </p:cNvSpPr>
            <p:nvPr/>
          </p:nvSpPr>
          <p:spPr bwMode="auto">
            <a:xfrm>
              <a:off x="391" y="1021"/>
              <a:ext cx="47" cy="23"/>
            </a:xfrm>
            <a:custGeom>
              <a:avLst/>
              <a:gdLst>
                <a:gd name="T0" fmla="*/ 38 w 47"/>
                <a:gd name="T1" fmla="*/ 0 h 23"/>
                <a:gd name="T2" fmla="*/ 38 w 47"/>
                <a:gd name="T3" fmla="*/ 0 h 23"/>
                <a:gd name="T4" fmla="*/ 0 w 47"/>
                <a:gd name="T5" fmla="*/ 19 h 23"/>
                <a:gd name="T6" fmla="*/ 7 w 47"/>
                <a:gd name="T7" fmla="*/ 23 h 23"/>
                <a:gd name="T8" fmla="*/ 47 w 47"/>
                <a:gd name="T9" fmla="*/ 4 h 23"/>
                <a:gd name="T10" fmla="*/ 38 w 47"/>
                <a:gd name="T11" fmla="*/ 0 h 23"/>
              </a:gdLst>
              <a:ahLst/>
              <a:cxnLst>
                <a:cxn ang="0">
                  <a:pos x="T0" y="T1"/>
                </a:cxn>
                <a:cxn ang="0">
                  <a:pos x="T2" y="T3"/>
                </a:cxn>
                <a:cxn ang="0">
                  <a:pos x="T4" y="T5"/>
                </a:cxn>
                <a:cxn ang="0">
                  <a:pos x="T6" y="T7"/>
                </a:cxn>
                <a:cxn ang="0">
                  <a:pos x="T8" y="T9"/>
                </a:cxn>
                <a:cxn ang="0">
                  <a:pos x="T10" y="T11"/>
                </a:cxn>
              </a:cxnLst>
              <a:rect l="0" t="0" r="r" b="b"/>
              <a:pathLst>
                <a:path w="47" h="23">
                  <a:moveTo>
                    <a:pt x="38" y="0"/>
                  </a:moveTo>
                  <a:lnTo>
                    <a:pt x="38" y="0"/>
                  </a:lnTo>
                  <a:lnTo>
                    <a:pt x="0" y="19"/>
                  </a:lnTo>
                  <a:lnTo>
                    <a:pt x="7" y="23"/>
                  </a:lnTo>
                  <a:lnTo>
                    <a:pt x="47" y="4"/>
                  </a:lnTo>
                  <a:lnTo>
                    <a:pt x="38"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81" name="Freeform 4395">
              <a:extLst>
                <a:ext uri="{FF2B5EF4-FFF2-40B4-BE49-F238E27FC236}">
                  <a16:creationId xmlns:a16="http://schemas.microsoft.com/office/drawing/2014/main" id="{C9831BDE-ED6C-4F91-956D-7ECCC6476B6D}"/>
                </a:ext>
              </a:extLst>
            </p:cNvPr>
            <p:cNvSpPr>
              <a:spLocks/>
            </p:cNvSpPr>
            <p:nvPr/>
          </p:nvSpPr>
          <p:spPr bwMode="auto">
            <a:xfrm>
              <a:off x="391" y="1021"/>
              <a:ext cx="47" cy="23"/>
            </a:xfrm>
            <a:custGeom>
              <a:avLst/>
              <a:gdLst>
                <a:gd name="T0" fmla="*/ 38 w 47"/>
                <a:gd name="T1" fmla="*/ 0 h 23"/>
                <a:gd name="T2" fmla="*/ 38 w 47"/>
                <a:gd name="T3" fmla="*/ 0 h 23"/>
                <a:gd name="T4" fmla="*/ 0 w 47"/>
                <a:gd name="T5" fmla="*/ 19 h 23"/>
                <a:gd name="T6" fmla="*/ 7 w 47"/>
                <a:gd name="T7" fmla="*/ 23 h 23"/>
                <a:gd name="T8" fmla="*/ 47 w 47"/>
                <a:gd name="T9" fmla="*/ 4 h 23"/>
                <a:gd name="T10" fmla="*/ 38 w 47"/>
                <a:gd name="T11" fmla="*/ 0 h 23"/>
              </a:gdLst>
              <a:ahLst/>
              <a:cxnLst>
                <a:cxn ang="0">
                  <a:pos x="T0" y="T1"/>
                </a:cxn>
                <a:cxn ang="0">
                  <a:pos x="T2" y="T3"/>
                </a:cxn>
                <a:cxn ang="0">
                  <a:pos x="T4" y="T5"/>
                </a:cxn>
                <a:cxn ang="0">
                  <a:pos x="T6" y="T7"/>
                </a:cxn>
                <a:cxn ang="0">
                  <a:pos x="T8" y="T9"/>
                </a:cxn>
                <a:cxn ang="0">
                  <a:pos x="T10" y="T11"/>
                </a:cxn>
              </a:cxnLst>
              <a:rect l="0" t="0" r="r" b="b"/>
              <a:pathLst>
                <a:path w="47" h="23">
                  <a:moveTo>
                    <a:pt x="38" y="0"/>
                  </a:moveTo>
                  <a:lnTo>
                    <a:pt x="38" y="0"/>
                  </a:lnTo>
                  <a:lnTo>
                    <a:pt x="0" y="19"/>
                  </a:lnTo>
                  <a:lnTo>
                    <a:pt x="7" y="23"/>
                  </a:lnTo>
                  <a:lnTo>
                    <a:pt x="47" y="4"/>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82" name="Freeform 4396">
              <a:extLst>
                <a:ext uri="{FF2B5EF4-FFF2-40B4-BE49-F238E27FC236}">
                  <a16:creationId xmlns:a16="http://schemas.microsoft.com/office/drawing/2014/main" id="{ADB3A3E0-CE28-4C30-9EA1-0B256E85631B}"/>
                </a:ext>
              </a:extLst>
            </p:cNvPr>
            <p:cNvSpPr>
              <a:spLocks/>
            </p:cNvSpPr>
            <p:nvPr/>
          </p:nvSpPr>
          <p:spPr bwMode="auto">
            <a:xfrm>
              <a:off x="290" y="1070"/>
              <a:ext cx="48" cy="24"/>
            </a:xfrm>
            <a:custGeom>
              <a:avLst/>
              <a:gdLst>
                <a:gd name="T0" fmla="*/ 38 w 48"/>
                <a:gd name="T1" fmla="*/ 0 h 24"/>
                <a:gd name="T2" fmla="*/ 38 w 48"/>
                <a:gd name="T3" fmla="*/ 0 h 24"/>
                <a:gd name="T4" fmla="*/ 0 w 48"/>
                <a:gd name="T5" fmla="*/ 20 h 24"/>
                <a:gd name="T6" fmla="*/ 10 w 48"/>
                <a:gd name="T7" fmla="*/ 24 h 24"/>
                <a:gd name="T8" fmla="*/ 48 w 48"/>
                <a:gd name="T9" fmla="*/ 5 h 24"/>
                <a:gd name="T10" fmla="*/ 38 w 48"/>
                <a:gd name="T11" fmla="*/ 0 h 24"/>
              </a:gdLst>
              <a:ahLst/>
              <a:cxnLst>
                <a:cxn ang="0">
                  <a:pos x="T0" y="T1"/>
                </a:cxn>
                <a:cxn ang="0">
                  <a:pos x="T2" y="T3"/>
                </a:cxn>
                <a:cxn ang="0">
                  <a:pos x="T4" y="T5"/>
                </a:cxn>
                <a:cxn ang="0">
                  <a:pos x="T6" y="T7"/>
                </a:cxn>
                <a:cxn ang="0">
                  <a:pos x="T8" y="T9"/>
                </a:cxn>
                <a:cxn ang="0">
                  <a:pos x="T10" y="T11"/>
                </a:cxn>
              </a:cxnLst>
              <a:rect l="0" t="0" r="r" b="b"/>
              <a:pathLst>
                <a:path w="48" h="24">
                  <a:moveTo>
                    <a:pt x="38" y="0"/>
                  </a:moveTo>
                  <a:lnTo>
                    <a:pt x="38" y="0"/>
                  </a:lnTo>
                  <a:lnTo>
                    <a:pt x="0" y="20"/>
                  </a:lnTo>
                  <a:lnTo>
                    <a:pt x="10" y="24"/>
                  </a:lnTo>
                  <a:lnTo>
                    <a:pt x="48" y="5"/>
                  </a:lnTo>
                  <a:lnTo>
                    <a:pt x="38"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83" name="Freeform 4397">
              <a:extLst>
                <a:ext uri="{FF2B5EF4-FFF2-40B4-BE49-F238E27FC236}">
                  <a16:creationId xmlns:a16="http://schemas.microsoft.com/office/drawing/2014/main" id="{9A0CB374-112E-400A-A999-C682510E9468}"/>
                </a:ext>
              </a:extLst>
            </p:cNvPr>
            <p:cNvSpPr>
              <a:spLocks/>
            </p:cNvSpPr>
            <p:nvPr/>
          </p:nvSpPr>
          <p:spPr bwMode="auto">
            <a:xfrm>
              <a:off x="290" y="1070"/>
              <a:ext cx="48" cy="24"/>
            </a:xfrm>
            <a:custGeom>
              <a:avLst/>
              <a:gdLst>
                <a:gd name="T0" fmla="*/ 38 w 48"/>
                <a:gd name="T1" fmla="*/ 0 h 24"/>
                <a:gd name="T2" fmla="*/ 38 w 48"/>
                <a:gd name="T3" fmla="*/ 0 h 24"/>
                <a:gd name="T4" fmla="*/ 0 w 48"/>
                <a:gd name="T5" fmla="*/ 20 h 24"/>
                <a:gd name="T6" fmla="*/ 10 w 48"/>
                <a:gd name="T7" fmla="*/ 24 h 24"/>
                <a:gd name="T8" fmla="*/ 48 w 48"/>
                <a:gd name="T9" fmla="*/ 5 h 24"/>
                <a:gd name="T10" fmla="*/ 38 w 48"/>
                <a:gd name="T11" fmla="*/ 0 h 24"/>
              </a:gdLst>
              <a:ahLst/>
              <a:cxnLst>
                <a:cxn ang="0">
                  <a:pos x="T0" y="T1"/>
                </a:cxn>
                <a:cxn ang="0">
                  <a:pos x="T2" y="T3"/>
                </a:cxn>
                <a:cxn ang="0">
                  <a:pos x="T4" y="T5"/>
                </a:cxn>
                <a:cxn ang="0">
                  <a:pos x="T6" y="T7"/>
                </a:cxn>
                <a:cxn ang="0">
                  <a:pos x="T8" y="T9"/>
                </a:cxn>
                <a:cxn ang="0">
                  <a:pos x="T10" y="T11"/>
                </a:cxn>
              </a:cxnLst>
              <a:rect l="0" t="0" r="r" b="b"/>
              <a:pathLst>
                <a:path w="48" h="24">
                  <a:moveTo>
                    <a:pt x="38" y="0"/>
                  </a:moveTo>
                  <a:lnTo>
                    <a:pt x="38" y="0"/>
                  </a:lnTo>
                  <a:lnTo>
                    <a:pt x="0" y="20"/>
                  </a:lnTo>
                  <a:lnTo>
                    <a:pt x="10" y="24"/>
                  </a:lnTo>
                  <a:lnTo>
                    <a:pt x="48" y="5"/>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84" name="Freeform 4398">
              <a:extLst>
                <a:ext uri="{FF2B5EF4-FFF2-40B4-BE49-F238E27FC236}">
                  <a16:creationId xmlns:a16="http://schemas.microsoft.com/office/drawing/2014/main" id="{7975F48F-26CB-4EB4-8639-BB76D3C8B574}"/>
                </a:ext>
              </a:extLst>
            </p:cNvPr>
            <p:cNvSpPr>
              <a:spLocks/>
            </p:cNvSpPr>
            <p:nvPr/>
          </p:nvSpPr>
          <p:spPr bwMode="auto">
            <a:xfrm>
              <a:off x="438" y="994"/>
              <a:ext cx="51" cy="27"/>
            </a:xfrm>
            <a:custGeom>
              <a:avLst/>
              <a:gdLst>
                <a:gd name="T0" fmla="*/ 18 w 21"/>
                <a:gd name="T1" fmla="*/ 0 h 11"/>
                <a:gd name="T2" fmla="*/ 18 w 21"/>
                <a:gd name="T3" fmla="*/ 0 h 11"/>
                <a:gd name="T4" fmla="*/ 16 w 21"/>
                <a:gd name="T5" fmla="*/ 1 h 11"/>
                <a:gd name="T6" fmla="*/ 0 w 21"/>
                <a:gd name="T7" fmla="*/ 9 h 11"/>
                <a:gd name="T8" fmla="*/ 3 w 21"/>
                <a:gd name="T9" fmla="*/ 11 h 11"/>
                <a:gd name="T10" fmla="*/ 21 w 21"/>
                <a:gd name="T11" fmla="*/ 2 h 11"/>
                <a:gd name="T12" fmla="*/ 21 w 21"/>
                <a:gd name="T13" fmla="*/ 1 h 11"/>
                <a:gd name="T14" fmla="*/ 18 w 21"/>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1">
                  <a:moveTo>
                    <a:pt x="18" y="0"/>
                  </a:moveTo>
                  <a:cubicBezTo>
                    <a:pt x="18" y="0"/>
                    <a:pt x="18" y="0"/>
                    <a:pt x="18" y="0"/>
                  </a:cubicBezTo>
                  <a:cubicBezTo>
                    <a:pt x="16" y="1"/>
                    <a:pt x="16" y="1"/>
                    <a:pt x="16" y="1"/>
                  </a:cubicBezTo>
                  <a:cubicBezTo>
                    <a:pt x="0" y="9"/>
                    <a:pt x="0" y="9"/>
                    <a:pt x="0" y="9"/>
                  </a:cubicBezTo>
                  <a:cubicBezTo>
                    <a:pt x="3" y="11"/>
                    <a:pt x="3" y="11"/>
                    <a:pt x="3" y="11"/>
                  </a:cubicBezTo>
                  <a:cubicBezTo>
                    <a:pt x="21" y="2"/>
                    <a:pt x="21" y="2"/>
                    <a:pt x="21" y="2"/>
                  </a:cubicBezTo>
                  <a:cubicBezTo>
                    <a:pt x="21" y="2"/>
                    <a:pt x="21" y="2"/>
                    <a:pt x="21" y="1"/>
                  </a:cubicBezTo>
                  <a:cubicBezTo>
                    <a:pt x="18" y="0"/>
                    <a:pt x="18" y="0"/>
                    <a:pt x="18"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85" name="Freeform 4399">
              <a:extLst>
                <a:ext uri="{FF2B5EF4-FFF2-40B4-BE49-F238E27FC236}">
                  <a16:creationId xmlns:a16="http://schemas.microsoft.com/office/drawing/2014/main" id="{35796310-83AF-4ACB-B61D-FA7964B2DB28}"/>
                </a:ext>
              </a:extLst>
            </p:cNvPr>
            <p:cNvSpPr>
              <a:spLocks/>
            </p:cNvSpPr>
            <p:nvPr/>
          </p:nvSpPr>
          <p:spPr bwMode="auto">
            <a:xfrm>
              <a:off x="285" y="1097"/>
              <a:ext cx="5" cy="4"/>
            </a:xfrm>
            <a:custGeom>
              <a:avLst/>
              <a:gdLst>
                <a:gd name="T0" fmla="*/ 0 w 2"/>
                <a:gd name="T1" fmla="*/ 0 h 2"/>
                <a:gd name="T2" fmla="*/ 1 w 2"/>
                <a:gd name="T3" fmla="*/ 2 h 2"/>
                <a:gd name="T4" fmla="*/ 2 w 2"/>
                <a:gd name="T5" fmla="*/ 1 h 2"/>
                <a:gd name="T6" fmla="*/ 0 w 2"/>
                <a:gd name="T7" fmla="*/ 0 h 2"/>
              </a:gdLst>
              <a:ahLst/>
              <a:cxnLst>
                <a:cxn ang="0">
                  <a:pos x="T0" y="T1"/>
                </a:cxn>
                <a:cxn ang="0">
                  <a:pos x="T2" y="T3"/>
                </a:cxn>
                <a:cxn ang="0">
                  <a:pos x="T4" y="T5"/>
                </a:cxn>
                <a:cxn ang="0">
                  <a:pos x="T6" y="T7"/>
                </a:cxn>
              </a:cxnLst>
              <a:rect l="0" t="0" r="r" b="b"/>
              <a:pathLst>
                <a:path w="2" h="2">
                  <a:moveTo>
                    <a:pt x="0" y="0"/>
                  </a:moveTo>
                  <a:cubicBezTo>
                    <a:pt x="0" y="0"/>
                    <a:pt x="0" y="1"/>
                    <a:pt x="1" y="2"/>
                  </a:cubicBezTo>
                  <a:cubicBezTo>
                    <a:pt x="2" y="1"/>
                    <a:pt x="2" y="1"/>
                    <a:pt x="2" y="1"/>
                  </a:cubicBezTo>
                  <a:cubicBezTo>
                    <a:pt x="0" y="0"/>
                    <a:pt x="0" y="0"/>
                    <a:pt x="0"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86" name="Freeform 4400">
              <a:extLst>
                <a:ext uri="{FF2B5EF4-FFF2-40B4-BE49-F238E27FC236}">
                  <a16:creationId xmlns:a16="http://schemas.microsoft.com/office/drawing/2014/main" id="{49D77633-B166-40E6-BA57-E4940C5B4B30}"/>
                </a:ext>
              </a:extLst>
            </p:cNvPr>
            <p:cNvSpPr>
              <a:spLocks/>
            </p:cNvSpPr>
            <p:nvPr/>
          </p:nvSpPr>
          <p:spPr bwMode="auto">
            <a:xfrm>
              <a:off x="338" y="1044"/>
              <a:ext cx="53" cy="26"/>
            </a:xfrm>
            <a:custGeom>
              <a:avLst/>
              <a:gdLst>
                <a:gd name="T0" fmla="*/ 43 w 53"/>
                <a:gd name="T1" fmla="*/ 0 h 26"/>
                <a:gd name="T2" fmla="*/ 43 w 53"/>
                <a:gd name="T3" fmla="*/ 0 h 26"/>
                <a:gd name="T4" fmla="*/ 0 w 53"/>
                <a:gd name="T5" fmla="*/ 22 h 26"/>
                <a:gd name="T6" fmla="*/ 10 w 53"/>
                <a:gd name="T7" fmla="*/ 26 h 26"/>
                <a:gd name="T8" fmla="*/ 53 w 53"/>
                <a:gd name="T9" fmla="*/ 5 h 26"/>
                <a:gd name="T10" fmla="*/ 43 w 53"/>
                <a:gd name="T11" fmla="*/ 0 h 26"/>
              </a:gdLst>
              <a:ahLst/>
              <a:cxnLst>
                <a:cxn ang="0">
                  <a:pos x="T0" y="T1"/>
                </a:cxn>
                <a:cxn ang="0">
                  <a:pos x="T2" y="T3"/>
                </a:cxn>
                <a:cxn ang="0">
                  <a:pos x="T4" y="T5"/>
                </a:cxn>
                <a:cxn ang="0">
                  <a:pos x="T6" y="T7"/>
                </a:cxn>
                <a:cxn ang="0">
                  <a:pos x="T8" y="T9"/>
                </a:cxn>
                <a:cxn ang="0">
                  <a:pos x="T10" y="T11"/>
                </a:cxn>
              </a:cxnLst>
              <a:rect l="0" t="0" r="r" b="b"/>
              <a:pathLst>
                <a:path w="53" h="26">
                  <a:moveTo>
                    <a:pt x="43" y="0"/>
                  </a:moveTo>
                  <a:lnTo>
                    <a:pt x="43" y="0"/>
                  </a:lnTo>
                  <a:lnTo>
                    <a:pt x="0" y="22"/>
                  </a:lnTo>
                  <a:lnTo>
                    <a:pt x="10" y="26"/>
                  </a:lnTo>
                  <a:lnTo>
                    <a:pt x="53" y="5"/>
                  </a:lnTo>
                  <a:lnTo>
                    <a:pt x="43"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87" name="Freeform 4401">
              <a:extLst>
                <a:ext uri="{FF2B5EF4-FFF2-40B4-BE49-F238E27FC236}">
                  <a16:creationId xmlns:a16="http://schemas.microsoft.com/office/drawing/2014/main" id="{A58F8BC3-B2E1-49E7-90DA-4CA3AF05EF4A}"/>
                </a:ext>
              </a:extLst>
            </p:cNvPr>
            <p:cNvSpPr>
              <a:spLocks/>
            </p:cNvSpPr>
            <p:nvPr/>
          </p:nvSpPr>
          <p:spPr bwMode="auto">
            <a:xfrm>
              <a:off x="338" y="1044"/>
              <a:ext cx="53" cy="26"/>
            </a:xfrm>
            <a:custGeom>
              <a:avLst/>
              <a:gdLst>
                <a:gd name="T0" fmla="*/ 43 w 53"/>
                <a:gd name="T1" fmla="*/ 0 h 26"/>
                <a:gd name="T2" fmla="*/ 43 w 53"/>
                <a:gd name="T3" fmla="*/ 0 h 26"/>
                <a:gd name="T4" fmla="*/ 0 w 53"/>
                <a:gd name="T5" fmla="*/ 22 h 26"/>
                <a:gd name="T6" fmla="*/ 10 w 53"/>
                <a:gd name="T7" fmla="*/ 26 h 26"/>
                <a:gd name="T8" fmla="*/ 53 w 53"/>
                <a:gd name="T9" fmla="*/ 5 h 26"/>
                <a:gd name="T10" fmla="*/ 43 w 53"/>
                <a:gd name="T11" fmla="*/ 0 h 26"/>
              </a:gdLst>
              <a:ahLst/>
              <a:cxnLst>
                <a:cxn ang="0">
                  <a:pos x="T0" y="T1"/>
                </a:cxn>
                <a:cxn ang="0">
                  <a:pos x="T2" y="T3"/>
                </a:cxn>
                <a:cxn ang="0">
                  <a:pos x="T4" y="T5"/>
                </a:cxn>
                <a:cxn ang="0">
                  <a:pos x="T6" y="T7"/>
                </a:cxn>
                <a:cxn ang="0">
                  <a:pos x="T8" y="T9"/>
                </a:cxn>
                <a:cxn ang="0">
                  <a:pos x="T10" y="T11"/>
                </a:cxn>
              </a:cxnLst>
              <a:rect l="0" t="0" r="r" b="b"/>
              <a:pathLst>
                <a:path w="53" h="26">
                  <a:moveTo>
                    <a:pt x="43" y="0"/>
                  </a:moveTo>
                  <a:lnTo>
                    <a:pt x="43" y="0"/>
                  </a:lnTo>
                  <a:lnTo>
                    <a:pt x="0" y="22"/>
                  </a:lnTo>
                  <a:lnTo>
                    <a:pt x="10" y="26"/>
                  </a:lnTo>
                  <a:lnTo>
                    <a:pt x="53" y="5"/>
                  </a:lnTo>
                  <a:lnTo>
                    <a:pt x="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88" name="Freeform 4402">
              <a:extLst>
                <a:ext uri="{FF2B5EF4-FFF2-40B4-BE49-F238E27FC236}">
                  <a16:creationId xmlns:a16="http://schemas.microsoft.com/office/drawing/2014/main" id="{429C8BDC-1ADD-44BA-B804-3556614F189B}"/>
                </a:ext>
              </a:extLst>
            </p:cNvPr>
            <p:cNvSpPr>
              <a:spLocks/>
            </p:cNvSpPr>
            <p:nvPr/>
          </p:nvSpPr>
          <p:spPr bwMode="auto">
            <a:xfrm>
              <a:off x="328" y="1066"/>
              <a:ext cx="20" cy="9"/>
            </a:xfrm>
            <a:custGeom>
              <a:avLst/>
              <a:gdLst>
                <a:gd name="T0" fmla="*/ 10 w 20"/>
                <a:gd name="T1" fmla="*/ 0 h 9"/>
                <a:gd name="T2" fmla="*/ 10 w 20"/>
                <a:gd name="T3" fmla="*/ 0 h 9"/>
                <a:gd name="T4" fmla="*/ 0 w 20"/>
                <a:gd name="T5" fmla="*/ 4 h 9"/>
                <a:gd name="T6" fmla="*/ 10 w 20"/>
                <a:gd name="T7" fmla="*/ 9 h 9"/>
                <a:gd name="T8" fmla="*/ 20 w 20"/>
                <a:gd name="T9" fmla="*/ 4 h 9"/>
                <a:gd name="T10" fmla="*/ 10 w 20"/>
                <a:gd name="T11" fmla="*/ 0 h 9"/>
              </a:gdLst>
              <a:ahLst/>
              <a:cxnLst>
                <a:cxn ang="0">
                  <a:pos x="T0" y="T1"/>
                </a:cxn>
                <a:cxn ang="0">
                  <a:pos x="T2" y="T3"/>
                </a:cxn>
                <a:cxn ang="0">
                  <a:pos x="T4" y="T5"/>
                </a:cxn>
                <a:cxn ang="0">
                  <a:pos x="T6" y="T7"/>
                </a:cxn>
                <a:cxn ang="0">
                  <a:pos x="T8" y="T9"/>
                </a:cxn>
                <a:cxn ang="0">
                  <a:pos x="T10" y="T11"/>
                </a:cxn>
              </a:cxnLst>
              <a:rect l="0" t="0" r="r" b="b"/>
              <a:pathLst>
                <a:path w="20" h="9">
                  <a:moveTo>
                    <a:pt x="10" y="0"/>
                  </a:moveTo>
                  <a:lnTo>
                    <a:pt x="10" y="0"/>
                  </a:lnTo>
                  <a:lnTo>
                    <a:pt x="0" y="4"/>
                  </a:lnTo>
                  <a:lnTo>
                    <a:pt x="10" y="9"/>
                  </a:lnTo>
                  <a:lnTo>
                    <a:pt x="20" y="4"/>
                  </a:lnTo>
                  <a:lnTo>
                    <a:pt x="10"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89" name="Freeform 4403">
              <a:extLst>
                <a:ext uri="{FF2B5EF4-FFF2-40B4-BE49-F238E27FC236}">
                  <a16:creationId xmlns:a16="http://schemas.microsoft.com/office/drawing/2014/main" id="{11C9DAB1-CE72-4C06-A209-484E9C8E3114}"/>
                </a:ext>
              </a:extLst>
            </p:cNvPr>
            <p:cNvSpPr>
              <a:spLocks/>
            </p:cNvSpPr>
            <p:nvPr/>
          </p:nvSpPr>
          <p:spPr bwMode="auto">
            <a:xfrm>
              <a:off x="328" y="1066"/>
              <a:ext cx="20" cy="9"/>
            </a:xfrm>
            <a:custGeom>
              <a:avLst/>
              <a:gdLst>
                <a:gd name="T0" fmla="*/ 10 w 20"/>
                <a:gd name="T1" fmla="*/ 0 h 9"/>
                <a:gd name="T2" fmla="*/ 10 w 20"/>
                <a:gd name="T3" fmla="*/ 0 h 9"/>
                <a:gd name="T4" fmla="*/ 0 w 20"/>
                <a:gd name="T5" fmla="*/ 4 h 9"/>
                <a:gd name="T6" fmla="*/ 10 w 20"/>
                <a:gd name="T7" fmla="*/ 9 h 9"/>
                <a:gd name="T8" fmla="*/ 20 w 20"/>
                <a:gd name="T9" fmla="*/ 4 h 9"/>
                <a:gd name="T10" fmla="*/ 10 w 20"/>
                <a:gd name="T11" fmla="*/ 0 h 9"/>
              </a:gdLst>
              <a:ahLst/>
              <a:cxnLst>
                <a:cxn ang="0">
                  <a:pos x="T0" y="T1"/>
                </a:cxn>
                <a:cxn ang="0">
                  <a:pos x="T2" y="T3"/>
                </a:cxn>
                <a:cxn ang="0">
                  <a:pos x="T4" y="T5"/>
                </a:cxn>
                <a:cxn ang="0">
                  <a:pos x="T6" y="T7"/>
                </a:cxn>
                <a:cxn ang="0">
                  <a:pos x="T8" y="T9"/>
                </a:cxn>
                <a:cxn ang="0">
                  <a:pos x="T10" y="T11"/>
                </a:cxn>
              </a:cxnLst>
              <a:rect l="0" t="0" r="r" b="b"/>
              <a:pathLst>
                <a:path w="20" h="9">
                  <a:moveTo>
                    <a:pt x="10" y="0"/>
                  </a:moveTo>
                  <a:lnTo>
                    <a:pt x="10" y="0"/>
                  </a:lnTo>
                  <a:lnTo>
                    <a:pt x="0" y="4"/>
                  </a:lnTo>
                  <a:lnTo>
                    <a:pt x="10" y="9"/>
                  </a:lnTo>
                  <a:lnTo>
                    <a:pt x="20" y="4"/>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90" name="Freeform 4404">
              <a:extLst>
                <a:ext uri="{FF2B5EF4-FFF2-40B4-BE49-F238E27FC236}">
                  <a16:creationId xmlns:a16="http://schemas.microsoft.com/office/drawing/2014/main" id="{0F63D870-5455-4237-8C9E-B51AABACF7A8}"/>
                </a:ext>
              </a:extLst>
            </p:cNvPr>
            <p:cNvSpPr>
              <a:spLocks/>
            </p:cNvSpPr>
            <p:nvPr/>
          </p:nvSpPr>
          <p:spPr bwMode="auto">
            <a:xfrm>
              <a:off x="285" y="1090"/>
              <a:ext cx="15" cy="9"/>
            </a:xfrm>
            <a:custGeom>
              <a:avLst/>
              <a:gdLst>
                <a:gd name="T0" fmla="*/ 2 w 6"/>
                <a:gd name="T1" fmla="*/ 0 h 4"/>
                <a:gd name="T2" fmla="*/ 2 w 6"/>
                <a:gd name="T3" fmla="*/ 0 h 4"/>
                <a:gd name="T4" fmla="*/ 0 w 6"/>
                <a:gd name="T5" fmla="*/ 1 h 4"/>
                <a:gd name="T6" fmla="*/ 0 w 6"/>
                <a:gd name="T7" fmla="*/ 3 h 4"/>
                <a:gd name="T8" fmla="*/ 2 w 6"/>
                <a:gd name="T9" fmla="*/ 4 h 4"/>
                <a:gd name="T10" fmla="*/ 6 w 6"/>
                <a:gd name="T11" fmla="*/ 2 h 4"/>
                <a:gd name="T12" fmla="*/ 2 w 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2" y="0"/>
                  </a:moveTo>
                  <a:cubicBezTo>
                    <a:pt x="2" y="0"/>
                    <a:pt x="2" y="0"/>
                    <a:pt x="2" y="0"/>
                  </a:cubicBezTo>
                  <a:cubicBezTo>
                    <a:pt x="0" y="1"/>
                    <a:pt x="0" y="1"/>
                    <a:pt x="0" y="1"/>
                  </a:cubicBezTo>
                  <a:cubicBezTo>
                    <a:pt x="0" y="2"/>
                    <a:pt x="0" y="2"/>
                    <a:pt x="0" y="3"/>
                  </a:cubicBezTo>
                  <a:cubicBezTo>
                    <a:pt x="2" y="4"/>
                    <a:pt x="2" y="4"/>
                    <a:pt x="2" y="4"/>
                  </a:cubicBezTo>
                  <a:cubicBezTo>
                    <a:pt x="6" y="2"/>
                    <a:pt x="6" y="2"/>
                    <a:pt x="6" y="2"/>
                  </a:cubicBezTo>
                  <a:cubicBezTo>
                    <a:pt x="2" y="0"/>
                    <a:pt x="2" y="0"/>
                    <a:pt x="2"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91" name="Freeform 4405">
              <a:extLst>
                <a:ext uri="{FF2B5EF4-FFF2-40B4-BE49-F238E27FC236}">
                  <a16:creationId xmlns:a16="http://schemas.microsoft.com/office/drawing/2014/main" id="{910C277E-C434-451A-B6CA-D82565BB3822}"/>
                </a:ext>
              </a:extLst>
            </p:cNvPr>
            <p:cNvSpPr>
              <a:spLocks/>
            </p:cNvSpPr>
            <p:nvPr/>
          </p:nvSpPr>
          <p:spPr bwMode="auto">
            <a:xfrm>
              <a:off x="429" y="1016"/>
              <a:ext cx="17" cy="9"/>
            </a:xfrm>
            <a:custGeom>
              <a:avLst/>
              <a:gdLst>
                <a:gd name="T0" fmla="*/ 9 w 17"/>
                <a:gd name="T1" fmla="*/ 0 h 9"/>
                <a:gd name="T2" fmla="*/ 9 w 17"/>
                <a:gd name="T3" fmla="*/ 0 h 9"/>
                <a:gd name="T4" fmla="*/ 0 w 17"/>
                <a:gd name="T5" fmla="*/ 5 h 9"/>
                <a:gd name="T6" fmla="*/ 9 w 17"/>
                <a:gd name="T7" fmla="*/ 9 h 9"/>
                <a:gd name="T8" fmla="*/ 17 w 17"/>
                <a:gd name="T9" fmla="*/ 5 h 9"/>
                <a:gd name="T10" fmla="*/ 9 w 17"/>
                <a:gd name="T11" fmla="*/ 0 h 9"/>
              </a:gdLst>
              <a:ahLst/>
              <a:cxnLst>
                <a:cxn ang="0">
                  <a:pos x="T0" y="T1"/>
                </a:cxn>
                <a:cxn ang="0">
                  <a:pos x="T2" y="T3"/>
                </a:cxn>
                <a:cxn ang="0">
                  <a:pos x="T4" y="T5"/>
                </a:cxn>
                <a:cxn ang="0">
                  <a:pos x="T6" y="T7"/>
                </a:cxn>
                <a:cxn ang="0">
                  <a:pos x="T8" y="T9"/>
                </a:cxn>
                <a:cxn ang="0">
                  <a:pos x="T10" y="T11"/>
                </a:cxn>
              </a:cxnLst>
              <a:rect l="0" t="0" r="r" b="b"/>
              <a:pathLst>
                <a:path w="17" h="9">
                  <a:moveTo>
                    <a:pt x="9" y="0"/>
                  </a:moveTo>
                  <a:lnTo>
                    <a:pt x="9" y="0"/>
                  </a:lnTo>
                  <a:lnTo>
                    <a:pt x="0" y="5"/>
                  </a:lnTo>
                  <a:lnTo>
                    <a:pt x="9" y="9"/>
                  </a:lnTo>
                  <a:lnTo>
                    <a:pt x="17" y="5"/>
                  </a:lnTo>
                  <a:lnTo>
                    <a:pt x="9"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92" name="Freeform 4406">
              <a:extLst>
                <a:ext uri="{FF2B5EF4-FFF2-40B4-BE49-F238E27FC236}">
                  <a16:creationId xmlns:a16="http://schemas.microsoft.com/office/drawing/2014/main" id="{5772B200-A061-4460-96CF-B247138B893B}"/>
                </a:ext>
              </a:extLst>
            </p:cNvPr>
            <p:cNvSpPr>
              <a:spLocks/>
            </p:cNvSpPr>
            <p:nvPr/>
          </p:nvSpPr>
          <p:spPr bwMode="auto">
            <a:xfrm>
              <a:off x="429" y="1016"/>
              <a:ext cx="17" cy="9"/>
            </a:xfrm>
            <a:custGeom>
              <a:avLst/>
              <a:gdLst>
                <a:gd name="T0" fmla="*/ 9 w 17"/>
                <a:gd name="T1" fmla="*/ 0 h 9"/>
                <a:gd name="T2" fmla="*/ 9 w 17"/>
                <a:gd name="T3" fmla="*/ 0 h 9"/>
                <a:gd name="T4" fmla="*/ 0 w 17"/>
                <a:gd name="T5" fmla="*/ 5 h 9"/>
                <a:gd name="T6" fmla="*/ 9 w 17"/>
                <a:gd name="T7" fmla="*/ 9 h 9"/>
                <a:gd name="T8" fmla="*/ 17 w 17"/>
                <a:gd name="T9" fmla="*/ 5 h 9"/>
                <a:gd name="T10" fmla="*/ 9 w 17"/>
                <a:gd name="T11" fmla="*/ 0 h 9"/>
              </a:gdLst>
              <a:ahLst/>
              <a:cxnLst>
                <a:cxn ang="0">
                  <a:pos x="T0" y="T1"/>
                </a:cxn>
                <a:cxn ang="0">
                  <a:pos x="T2" y="T3"/>
                </a:cxn>
                <a:cxn ang="0">
                  <a:pos x="T4" y="T5"/>
                </a:cxn>
                <a:cxn ang="0">
                  <a:pos x="T6" y="T7"/>
                </a:cxn>
                <a:cxn ang="0">
                  <a:pos x="T8" y="T9"/>
                </a:cxn>
                <a:cxn ang="0">
                  <a:pos x="T10" y="T11"/>
                </a:cxn>
              </a:cxnLst>
              <a:rect l="0" t="0" r="r" b="b"/>
              <a:pathLst>
                <a:path w="17" h="9">
                  <a:moveTo>
                    <a:pt x="9" y="0"/>
                  </a:moveTo>
                  <a:lnTo>
                    <a:pt x="9" y="0"/>
                  </a:lnTo>
                  <a:lnTo>
                    <a:pt x="0" y="5"/>
                  </a:lnTo>
                  <a:lnTo>
                    <a:pt x="9" y="9"/>
                  </a:lnTo>
                  <a:lnTo>
                    <a:pt x="17" y="5"/>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93" name="Freeform 4407">
              <a:extLst>
                <a:ext uri="{FF2B5EF4-FFF2-40B4-BE49-F238E27FC236}">
                  <a16:creationId xmlns:a16="http://schemas.microsoft.com/office/drawing/2014/main" id="{E13668CF-765D-48B9-889E-638288A4D838}"/>
                </a:ext>
              </a:extLst>
            </p:cNvPr>
            <p:cNvSpPr>
              <a:spLocks/>
            </p:cNvSpPr>
            <p:nvPr/>
          </p:nvSpPr>
          <p:spPr bwMode="auto">
            <a:xfrm>
              <a:off x="381" y="1040"/>
              <a:ext cx="17" cy="9"/>
            </a:xfrm>
            <a:custGeom>
              <a:avLst/>
              <a:gdLst>
                <a:gd name="T0" fmla="*/ 10 w 17"/>
                <a:gd name="T1" fmla="*/ 0 h 9"/>
                <a:gd name="T2" fmla="*/ 10 w 17"/>
                <a:gd name="T3" fmla="*/ 0 h 9"/>
                <a:gd name="T4" fmla="*/ 0 w 17"/>
                <a:gd name="T5" fmla="*/ 4 h 9"/>
                <a:gd name="T6" fmla="*/ 10 w 17"/>
                <a:gd name="T7" fmla="*/ 9 h 9"/>
                <a:gd name="T8" fmla="*/ 17 w 17"/>
                <a:gd name="T9" fmla="*/ 4 h 9"/>
                <a:gd name="T10" fmla="*/ 10 w 17"/>
                <a:gd name="T11" fmla="*/ 0 h 9"/>
              </a:gdLst>
              <a:ahLst/>
              <a:cxnLst>
                <a:cxn ang="0">
                  <a:pos x="T0" y="T1"/>
                </a:cxn>
                <a:cxn ang="0">
                  <a:pos x="T2" y="T3"/>
                </a:cxn>
                <a:cxn ang="0">
                  <a:pos x="T4" y="T5"/>
                </a:cxn>
                <a:cxn ang="0">
                  <a:pos x="T6" y="T7"/>
                </a:cxn>
                <a:cxn ang="0">
                  <a:pos x="T8" y="T9"/>
                </a:cxn>
                <a:cxn ang="0">
                  <a:pos x="T10" y="T11"/>
                </a:cxn>
              </a:cxnLst>
              <a:rect l="0" t="0" r="r" b="b"/>
              <a:pathLst>
                <a:path w="17" h="9">
                  <a:moveTo>
                    <a:pt x="10" y="0"/>
                  </a:moveTo>
                  <a:lnTo>
                    <a:pt x="10" y="0"/>
                  </a:lnTo>
                  <a:lnTo>
                    <a:pt x="0" y="4"/>
                  </a:lnTo>
                  <a:lnTo>
                    <a:pt x="10" y="9"/>
                  </a:lnTo>
                  <a:lnTo>
                    <a:pt x="17" y="4"/>
                  </a:lnTo>
                  <a:lnTo>
                    <a:pt x="10"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94" name="Freeform 4408">
              <a:extLst>
                <a:ext uri="{FF2B5EF4-FFF2-40B4-BE49-F238E27FC236}">
                  <a16:creationId xmlns:a16="http://schemas.microsoft.com/office/drawing/2014/main" id="{E55D2615-65FF-480F-AE75-BD0A8CDBBE78}"/>
                </a:ext>
              </a:extLst>
            </p:cNvPr>
            <p:cNvSpPr>
              <a:spLocks/>
            </p:cNvSpPr>
            <p:nvPr/>
          </p:nvSpPr>
          <p:spPr bwMode="auto">
            <a:xfrm>
              <a:off x="381" y="1040"/>
              <a:ext cx="17" cy="9"/>
            </a:xfrm>
            <a:custGeom>
              <a:avLst/>
              <a:gdLst>
                <a:gd name="T0" fmla="*/ 10 w 17"/>
                <a:gd name="T1" fmla="*/ 0 h 9"/>
                <a:gd name="T2" fmla="*/ 10 w 17"/>
                <a:gd name="T3" fmla="*/ 0 h 9"/>
                <a:gd name="T4" fmla="*/ 0 w 17"/>
                <a:gd name="T5" fmla="*/ 4 h 9"/>
                <a:gd name="T6" fmla="*/ 10 w 17"/>
                <a:gd name="T7" fmla="*/ 9 h 9"/>
                <a:gd name="T8" fmla="*/ 17 w 17"/>
                <a:gd name="T9" fmla="*/ 4 h 9"/>
                <a:gd name="T10" fmla="*/ 10 w 17"/>
                <a:gd name="T11" fmla="*/ 0 h 9"/>
              </a:gdLst>
              <a:ahLst/>
              <a:cxnLst>
                <a:cxn ang="0">
                  <a:pos x="T0" y="T1"/>
                </a:cxn>
                <a:cxn ang="0">
                  <a:pos x="T2" y="T3"/>
                </a:cxn>
                <a:cxn ang="0">
                  <a:pos x="T4" y="T5"/>
                </a:cxn>
                <a:cxn ang="0">
                  <a:pos x="T6" y="T7"/>
                </a:cxn>
                <a:cxn ang="0">
                  <a:pos x="T8" y="T9"/>
                </a:cxn>
                <a:cxn ang="0">
                  <a:pos x="T10" y="T11"/>
                </a:cxn>
              </a:cxnLst>
              <a:rect l="0" t="0" r="r" b="b"/>
              <a:pathLst>
                <a:path w="17" h="9">
                  <a:moveTo>
                    <a:pt x="10" y="0"/>
                  </a:moveTo>
                  <a:lnTo>
                    <a:pt x="10" y="0"/>
                  </a:lnTo>
                  <a:lnTo>
                    <a:pt x="0" y="4"/>
                  </a:lnTo>
                  <a:lnTo>
                    <a:pt x="10" y="9"/>
                  </a:lnTo>
                  <a:lnTo>
                    <a:pt x="17" y="4"/>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95" name="Freeform 4409">
              <a:extLst>
                <a:ext uri="{FF2B5EF4-FFF2-40B4-BE49-F238E27FC236}">
                  <a16:creationId xmlns:a16="http://schemas.microsoft.com/office/drawing/2014/main" id="{915F49FC-87E6-46D1-BAF7-62A551C07A1A}"/>
                </a:ext>
              </a:extLst>
            </p:cNvPr>
            <p:cNvSpPr>
              <a:spLocks/>
            </p:cNvSpPr>
            <p:nvPr/>
          </p:nvSpPr>
          <p:spPr bwMode="auto">
            <a:xfrm>
              <a:off x="481" y="990"/>
              <a:ext cx="8" cy="7"/>
            </a:xfrm>
            <a:custGeom>
              <a:avLst/>
              <a:gdLst>
                <a:gd name="T0" fmla="*/ 3 w 3"/>
                <a:gd name="T1" fmla="*/ 0 h 3"/>
                <a:gd name="T2" fmla="*/ 0 w 3"/>
                <a:gd name="T3" fmla="*/ 2 h 3"/>
                <a:gd name="T4" fmla="*/ 3 w 3"/>
                <a:gd name="T5" fmla="*/ 3 h 3"/>
                <a:gd name="T6" fmla="*/ 3 w 3"/>
                <a:gd name="T7" fmla="*/ 0 h 3"/>
              </a:gdLst>
              <a:ahLst/>
              <a:cxnLst>
                <a:cxn ang="0">
                  <a:pos x="T0" y="T1"/>
                </a:cxn>
                <a:cxn ang="0">
                  <a:pos x="T2" y="T3"/>
                </a:cxn>
                <a:cxn ang="0">
                  <a:pos x="T4" y="T5"/>
                </a:cxn>
                <a:cxn ang="0">
                  <a:pos x="T6" y="T7"/>
                </a:cxn>
              </a:cxnLst>
              <a:rect l="0" t="0" r="r" b="b"/>
              <a:pathLst>
                <a:path w="3" h="3">
                  <a:moveTo>
                    <a:pt x="3" y="0"/>
                  </a:moveTo>
                  <a:cubicBezTo>
                    <a:pt x="0" y="2"/>
                    <a:pt x="0" y="2"/>
                    <a:pt x="0" y="2"/>
                  </a:cubicBezTo>
                  <a:cubicBezTo>
                    <a:pt x="3" y="3"/>
                    <a:pt x="3" y="3"/>
                    <a:pt x="3" y="3"/>
                  </a:cubicBezTo>
                  <a:cubicBezTo>
                    <a:pt x="3" y="2"/>
                    <a:pt x="3" y="2"/>
                    <a:pt x="3"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96" name="Freeform 4410">
              <a:extLst>
                <a:ext uri="{FF2B5EF4-FFF2-40B4-BE49-F238E27FC236}">
                  <a16:creationId xmlns:a16="http://schemas.microsoft.com/office/drawing/2014/main" id="{CF72363E-D8D8-4C25-9A7E-09DC3DB397E8}"/>
                </a:ext>
              </a:extLst>
            </p:cNvPr>
            <p:cNvSpPr>
              <a:spLocks/>
            </p:cNvSpPr>
            <p:nvPr/>
          </p:nvSpPr>
          <p:spPr bwMode="auto">
            <a:xfrm>
              <a:off x="274" y="992"/>
              <a:ext cx="16" cy="12"/>
            </a:xfrm>
            <a:custGeom>
              <a:avLst/>
              <a:gdLst>
                <a:gd name="T0" fmla="*/ 3 w 7"/>
                <a:gd name="T1" fmla="*/ 0 h 5"/>
                <a:gd name="T2" fmla="*/ 3 w 7"/>
                <a:gd name="T3" fmla="*/ 0 h 5"/>
                <a:gd name="T4" fmla="*/ 1 w 7"/>
                <a:gd name="T5" fmla="*/ 1 h 5"/>
                <a:gd name="T6" fmla="*/ 0 w 7"/>
                <a:gd name="T7" fmla="*/ 2 h 5"/>
                <a:gd name="T8" fmla="*/ 2 w 7"/>
                <a:gd name="T9" fmla="*/ 5 h 5"/>
                <a:gd name="T10" fmla="*/ 7 w 7"/>
                <a:gd name="T11" fmla="*/ 2 h 5"/>
                <a:gd name="T12" fmla="*/ 5 w 7"/>
                <a:gd name="T13" fmla="*/ 1 h 5"/>
                <a:gd name="T14" fmla="*/ 3 w 7"/>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3" y="0"/>
                  </a:moveTo>
                  <a:cubicBezTo>
                    <a:pt x="3" y="0"/>
                    <a:pt x="3" y="0"/>
                    <a:pt x="3" y="0"/>
                  </a:cubicBezTo>
                  <a:cubicBezTo>
                    <a:pt x="1" y="1"/>
                    <a:pt x="1" y="1"/>
                    <a:pt x="1" y="1"/>
                  </a:cubicBezTo>
                  <a:cubicBezTo>
                    <a:pt x="0" y="2"/>
                    <a:pt x="0" y="2"/>
                    <a:pt x="0" y="2"/>
                  </a:cubicBezTo>
                  <a:cubicBezTo>
                    <a:pt x="0" y="4"/>
                    <a:pt x="1" y="3"/>
                    <a:pt x="2" y="5"/>
                  </a:cubicBezTo>
                  <a:cubicBezTo>
                    <a:pt x="7" y="2"/>
                    <a:pt x="7" y="2"/>
                    <a:pt x="7" y="2"/>
                  </a:cubicBezTo>
                  <a:cubicBezTo>
                    <a:pt x="5" y="1"/>
                    <a:pt x="5" y="1"/>
                    <a:pt x="5" y="1"/>
                  </a:cubicBezTo>
                  <a:cubicBezTo>
                    <a:pt x="3" y="0"/>
                    <a:pt x="3" y="0"/>
                    <a:pt x="3"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97" name="Freeform 4411">
              <a:extLst>
                <a:ext uri="{FF2B5EF4-FFF2-40B4-BE49-F238E27FC236}">
                  <a16:creationId xmlns:a16="http://schemas.microsoft.com/office/drawing/2014/main" id="{BFBE7DE0-EEEF-4154-A006-A7072E482972}"/>
                </a:ext>
              </a:extLst>
            </p:cNvPr>
            <p:cNvSpPr>
              <a:spLocks/>
            </p:cNvSpPr>
            <p:nvPr/>
          </p:nvSpPr>
          <p:spPr bwMode="auto">
            <a:xfrm>
              <a:off x="290" y="975"/>
              <a:ext cx="41" cy="17"/>
            </a:xfrm>
            <a:custGeom>
              <a:avLst/>
              <a:gdLst>
                <a:gd name="T0" fmla="*/ 10 w 17"/>
                <a:gd name="T1" fmla="*/ 0 h 7"/>
                <a:gd name="T2" fmla="*/ 0 w 17"/>
                <a:gd name="T3" fmla="*/ 5 h 7"/>
                <a:gd name="T4" fmla="*/ 3 w 17"/>
                <a:gd name="T5" fmla="*/ 7 h 7"/>
                <a:gd name="T6" fmla="*/ 17 w 17"/>
                <a:gd name="T7" fmla="*/ 0 h 7"/>
                <a:gd name="T8" fmla="*/ 14 w 17"/>
                <a:gd name="T9" fmla="*/ 0 h 7"/>
                <a:gd name="T10" fmla="*/ 11 w 17"/>
                <a:gd name="T11" fmla="*/ 0 h 7"/>
                <a:gd name="T12" fmla="*/ 10 w 17"/>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 h="7">
                  <a:moveTo>
                    <a:pt x="10" y="0"/>
                  </a:moveTo>
                  <a:cubicBezTo>
                    <a:pt x="0" y="5"/>
                    <a:pt x="0" y="5"/>
                    <a:pt x="0" y="5"/>
                  </a:cubicBezTo>
                  <a:cubicBezTo>
                    <a:pt x="3" y="7"/>
                    <a:pt x="3" y="7"/>
                    <a:pt x="3" y="7"/>
                  </a:cubicBezTo>
                  <a:cubicBezTo>
                    <a:pt x="17" y="0"/>
                    <a:pt x="17" y="0"/>
                    <a:pt x="17" y="0"/>
                  </a:cubicBezTo>
                  <a:cubicBezTo>
                    <a:pt x="16" y="0"/>
                    <a:pt x="15" y="0"/>
                    <a:pt x="14" y="0"/>
                  </a:cubicBezTo>
                  <a:cubicBezTo>
                    <a:pt x="11" y="0"/>
                    <a:pt x="11" y="0"/>
                    <a:pt x="11" y="0"/>
                  </a:cubicBezTo>
                  <a:cubicBezTo>
                    <a:pt x="10" y="0"/>
                    <a:pt x="10" y="0"/>
                    <a:pt x="10"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98" name="Freeform 4412">
              <a:extLst>
                <a:ext uri="{FF2B5EF4-FFF2-40B4-BE49-F238E27FC236}">
                  <a16:creationId xmlns:a16="http://schemas.microsoft.com/office/drawing/2014/main" id="{31977BAA-D437-4CEB-826B-80FFF8940FDB}"/>
                </a:ext>
              </a:extLst>
            </p:cNvPr>
            <p:cNvSpPr>
              <a:spLocks/>
            </p:cNvSpPr>
            <p:nvPr/>
          </p:nvSpPr>
          <p:spPr bwMode="auto">
            <a:xfrm>
              <a:off x="281" y="987"/>
              <a:ext cx="16" cy="10"/>
            </a:xfrm>
            <a:custGeom>
              <a:avLst/>
              <a:gdLst>
                <a:gd name="T0" fmla="*/ 9 w 16"/>
                <a:gd name="T1" fmla="*/ 0 h 10"/>
                <a:gd name="T2" fmla="*/ 9 w 16"/>
                <a:gd name="T3" fmla="*/ 0 h 10"/>
                <a:gd name="T4" fmla="*/ 0 w 16"/>
                <a:gd name="T5" fmla="*/ 5 h 10"/>
                <a:gd name="T6" fmla="*/ 4 w 16"/>
                <a:gd name="T7" fmla="*/ 7 h 10"/>
                <a:gd name="T8" fmla="*/ 9 w 16"/>
                <a:gd name="T9" fmla="*/ 10 h 10"/>
                <a:gd name="T10" fmla="*/ 12 w 16"/>
                <a:gd name="T11" fmla="*/ 7 h 10"/>
                <a:gd name="T12" fmla="*/ 16 w 16"/>
                <a:gd name="T13" fmla="*/ 5 h 10"/>
                <a:gd name="T14" fmla="*/ 9 w 16"/>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0">
                  <a:moveTo>
                    <a:pt x="9" y="0"/>
                  </a:moveTo>
                  <a:lnTo>
                    <a:pt x="9" y="0"/>
                  </a:lnTo>
                  <a:lnTo>
                    <a:pt x="0" y="5"/>
                  </a:lnTo>
                  <a:lnTo>
                    <a:pt x="4" y="7"/>
                  </a:lnTo>
                  <a:lnTo>
                    <a:pt x="9" y="10"/>
                  </a:lnTo>
                  <a:lnTo>
                    <a:pt x="12" y="7"/>
                  </a:lnTo>
                  <a:lnTo>
                    <a:pt x="16" y="5"/>
                  </a:lnTo>
                  <a:lnTo>
                    <a:pt x="9"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99" name="Freeform 4413">
              <a:extLst>
                <a:ext uri="{FF2B5EF4-FFF2-40B4-BE49-F238E27FC236}">
                  <a16:creationId xmlns:a16="http://schemas.microsoft.com/office/drawing/2014/main" id="{3D091470-4E8E-41C1-8860-9FA9F6E993BE}"/>
                </a:ext>
              </a:extLst>
            </p:cNvPr>
            <p:cNvSpPr>
              <a:spLocks/>
            </p:cNvSpPr>
            <p:nvPr/>
          </p:nvSpPr>
          <p:spPr bwMode="auto">
            <a:xfrm>
              <a:off x="281" y="987"/>
              <a:ext cx="16" cy="10"/>
            </a:xfrm>
            <a:custGeom>
              <a:avLst/>
              <a:gdLst>
                <a:gd name="T0" fmla="*/ 9 w 16"/>
                <a:gd name="T1" fmla="*/ 0 h 10"/>
                <a:gd name="T2" fmla="*/ 9 w 16"/>
                <a:gd name="T3" fmla="*/ 0 h 10"/>
                <a:gd name="T4" fmla="*/ 0 w 16"/>
                <a:gd name="T5" fmla="*/ 5 h 10"/>
                <a:gd name="T6" fmla="*/ 4 w 16"/>
                <a:gd name="T7" fmla="*/ 7 h 10"/>
                <a:gd name="T8" fmla="*/ 9 w 16"/>
                <a:gd name="T9" fmla="*/ 10 h 10"/>
                <a:gd name="T10" fmla="*/ 12 w 16"/>
                <a:gd name="T11" fmla="*/ 7 h 10"/>
                <a:gd name="T12" fmla="*/ 16 w 16"/>
                <a:gd name="T13" fmla="*/ 5 h 10"/>
                <a:gd name="T14" fmla="*/ 9 w 16"/>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0">
                  <a:moveTo>
                    <a:pt x="9" y="0"/>
                  </a:moveTo>
                  <a:lnTo>
                    <a:pt x="9" y="0"/>
                  </a:lnTo>
                  <a:lnTo>
                    <a:pt x="0" y="5"/>
                  </a:lnTo>
                  <a:lnTo>
                    <a:pt x="4" y="7"/>
                  </a:lnTo>
                  <a:lnTo>
                    <a:pt x="9" y="10"/>
                  </a:lnTo>
                  <a:lnTo>
                    <a:pt x="12" y="7"/>
                  </a:lnTo>
                  <a:lnTo>
                    <a:pt x="16" y="5"/>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00" name="Freeform 4414">
              <a:extLst>
                <a:ext uri="{FF2B5EF4-FFF2-40B4-BE49-F238E27FC236}">
                  <a16:creationId xmlns:a16="http://schemas.microsoft.com/office/drawing/2014/main" id="{B80B60F2-9E4F-4626-8C62-73973B75C384}"/>
                </a:ext>
              </a:extLst>
            </p:cNvPr>
            <p:cNvSpPr>
              <a:spLocks/>
            </p:cNvSpPr>
            <p:nvPr/>
          </p:nvSpPr>
          <p:spPr bwMode="auto">
            <a:xfrm>
              <a:off x="388" y="1273"/>
              <a:ext cx="53" cy="26"/>
            </a:xfrm>
            <a:custGeom>
              <a:avLst/>
              <a:gdLst>
                <a:gd name="T0" fmla="*/ 43 w 53"/>
                <a:gd name="T1" fmla="*/ 0 h 26"/>
                <a:gd name="T2" fmla="*/ 43 w 53"/>
                <a:gd name="T3" fmla="*/ 0 h 26"/>
                <a:gd name="T4" fmla="*/ 0 w 53"/>
                <a:gd name="T5" fmla="*/ 21 h 26"/>
                <a:gd name="T6" fmla="*/ 10 w 53"/>
                <a:gd name="T7" fmla="*/ 26 h 26"/>
                <a:gd name="T8" fmla="*/ 53 w 53"/>
                <a:gd name="T9" fmla="*/ 4 h 26"/>
                <a:gd name="T10" fmla="*/ 43 w 53"/>
                <a:gd name="T11" fmla="*/ 0 h 26"/>
              </a:gdLst>
              <a:ahLst/>
              <a:cxnLst>
                <a:cxn ang="0">
                  <a:pos x="T0" y="T1"/>
                </a:cxn>
                <a:cxn ang="0">
                  <a:pos x="T2" y="T3"/>
                </a:cxn>
                <a:cxn ang="0">
                  <a:pos x="T4" y="T5"/>
                </a:cxn>
                <a:cxn ang="0">
                  <a:pos x="T6" y="T7"/>
                </a:cxn>
                <a:cxn ang="0">
                  <a:pos x="T8" y="T9"/>
                </a:cxn>
                <a:cxn ang="0">
                  <a:pos x="T10" y="T11"/>
                </a:cxn>
              </a:cxnLst>
              <a:rect l="0" t="0" r="r" b="b"/>
              <a:pathLst>
                <a:path w="53" h="26">
                  <a:moveTo>
                    <a:pt x="43" y="0"/>
                  </a:moveTo>
                  <a:lnTo>
                    <a:pt x="43" y="0"/>
                  </a:lnTo>
                  <a:lnTo>
                    <a:pt x="0" y="21"/>
                  </a:lnTo>
                  <a:lnTo>
                    <a:pt x="10" y="26"/>
                  </a:lnTo>
                  <a:lnTo>
                    <a:pt x="53" y="4"/>
                  </a:lnTo>
                  <a:lnTo>
                    <a:pt x="43"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01" name="Freeform 4415">
              <a:extLst>
                <a:ext uri="{FF2B5EF4-FFF2-40B4-BE49-F238E27FC236}">
                  <a16:creationId xmlns:a16="http://schemas.microsoft.com/office/drawing/2014/main" id="{30226060-92BB-41D4-BBD0-E53F97ADFE02}"/>
                </a:ext>
              </a:extLst>
            </p:cNvPr>
            <p:cNvSpPr>
              <a:spLocks/>
            </p:cNvSpPr>
            <p:nvPr/>
          </p:nvSpPr>
          <p:spPr bwMode="auto">
            <a:xfrm>
              <a:off x="388" y="1273"/>
              <a:ext cx="53" cy="26"/>
            </a:xfrm>
            <a:custGeom>
              <a:avLst/>
              <a:gdLst>
                <a:gd name="T0" fmla="*/ 43 w 53"/>
                <a:gd name="T1" fmla="*/ 0 h 26"/>
                <a:gd name="T2" fmla="*/ 43 w 53"/>
                <a:gd name="T3" fmla="*/ 0 h 26"/>
                <a:gd name="T4" fmla="*/ 0 w 53"/>
                <a:gd name="T5" fmla="*/ 21 h 26"/>
                <a:gd name="T6" fmla="*/ 10 w 53"/>
                <a:gd name="T7" fmla="*/ 26 h 26"/>
                <a:gd name="T8" fmla="*/ 53 w 53"/>
                <a:gd name="T9" fmla="*/ 4 h 26"/>
                <a:gd name="T10" fmla="*/ 43 w 53"/>
                <a:gd name="T11" fmla="*/ 0 h 26"/>
              </a:gdLst>
              <a:ahLst/>
              <a:cxnLst>
                <a:cxn ang="0">
                  <a:pos x="T0" y="T1"/>
                </a:cxn>
                <a:cxn ang="0">
                  <a:pos x="T2" y="T3"/>
                </a:cxn>
                <a:cxn ang="0">
                  <a:pos x="T4" y="T5"/>
                </a:cxn>
                <a:cxn ang="0">
                  <a:pos x="T6" y="T7"/>
                </a:cxn>
                <a:cxn ang="0">
                  <a:pos x="T8" y="T9"/>
                </a:cxn>
                <a:cxn ang="0">
                  <a:pos x="T10" y="T11"/>
                </a:cxn>
              </a:cxnLst>
              <a:rect l="0" t="0" r="r" b="b"/>
              <a:pathLst>
                <a:path w="53" h="26">
                  <a:moveTo>
                    <a:pt x="43" y="0"/>
                  </a:moveTo>
                  <a:lnTo>
                    <a:pt x="43" y="0"/>
                  </a:lnTo>
                  <a:lnTo>
                    <a:pt x="0" y="21"/>
                  </a:lnTo>
                  <a:lnTo>
                    <a:pt x="10" y="26"/>
                  </a:lnTo>
                  <a:lnTo>
                    <a:pt x="53" y="4"/>
                  </a:lnTo>
                  <a:lnTo>
                    <a:pt x="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02" name="Freeform 4416">
              <a:extLst>
                <a:ext uri="{FF2B5EF4-FFF2-40B4-BE49-F238E27FC236}">
                  <a16:creationId xmlns:a16="http://schemas.microsoft.com/office/drawing/2014/main" id="{A372B49D-0BC6-4702-9267-E2D73114AE17}"/>
                </a:ext>
              </a:extLst>
            </p:cNvPr>
            <p:cNvSpPr>
              <a:spLocks/>
            </p:cNvSpPr>
            <p:nvPr/>
          </p:nvSpPr>
          <p:spPr bwMode="auto">
            <a:xfrm>
              <a:off x="340" y="1299"/>
              <a:ext cx="48" cy="24"/>
            </a:xfrm>
            <a:custGeom>
              <a:avLst/>
              <a:gdLst>
                <a:gd name="T0" fmla="*/ 39 w 48"/>
                <a:gd name="T1" fmla="*/ 0 h 24"/>
                <a:gd name="T2" fmla="*/ 39 w 48"/>
                <a:gd name="T3" fmla="*/ 0 h 24"/>
                <a:gd name="T4" fmla="*/ 0 w 48"/>
                <a:gd name="T5" fmla="*/ 19 h 24"/>
                <a:gd name="T6" fmla="*/ 10 w 48"/>
                <a:gd name="T7" fmla="*/ 24 h 24"/>
                <a:gd name="T8" fmla="*/ 48 w 48"/>
                <a:gd name="T9" fmla="*/ 5 h 24"/>
                <a:gd name="T10" fmla="*/ 39 w 48"/>
                <a:gd name="T11" fmla="*/ 0 h 24"/>
              </a:gdLst>
              <a:ahLst/>
              <a:cxnLst>
                <a:cxn ang="0">
                  <a:pos x="T0" y="T1"/>
                </a:cxn>
                <a:cxn ang="0">
                  <a:pos x="T2" y="T3"/>
                </a:cxn>
                <a:cxn ang="0">
                  <a:pos x="T4" y="T5"/>
                </a:cxn>
                <a:cxn ang="0">
                  <a:pos x="T6" y="T7"/>
                </a:cxn>
                <a:cxn ang="0">
                  <a:pos x="T8" y="T9"/>
                </a:cxn>
                <a:cxn ang="0">
                  <a:pos x="T10" y="T11"/>
                </a:cxn>
              </a:cxnLst>
              <a:rect l="0" t="0" r="r" b="b"/>
              <a:pathLst>
                <a:path w="48" h="24">
                  <a:moveTo>
                    <a:pt x="39" y="0"/>
                  </a:moveTo>
                  <a:lnTo>
                    <a:pt x="39" y="0"/>
                  </a:lnTo>
                  <a:lnTo>
                    <a:pt x="0" y="19"/>
                  </a:lnTo>
                  <a:lnTo>
                    <a:pt x="10" y="24"/>
                  </a:lnTo>
                  <a:lnTo>
                    <a:pt x="48" y="5"/>
                  </a:lnTo>
                  <a:lnTo>
                    <a:pt x="39"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03" name="Freeform 4417">
              <a:extLst>
                <a:ext uri="{FF2B5EF4-FFF2-40B4-BE49-F238E27FC236}">
                  <a16:creationId xmlns:a16="http://schemas.microsoft.com/office/drawing/2014/main" id="{EA13E233-3714-4738-8559-5B7A0C7AECC0}"/>
                </a:ext>
              </a:extLst>
            </p:cNvPr>
            <p:cNvSpPr>
              <a:spLocks/>
            </p:cNvSpPr>
            <p:nvPr/>
          </p:nvSpPr>
          <p:spPr bwMode="auto">
            <a:xfrm>
              <a:off x="340" y="1299"/>
              <a:ext cx="48" cy="24"/>
            </a:xfrm>
            <a:custGeom>
              <a:avLst/>
              <a:gdLst>
                <a:gd name="T0" fmla="*/ 39 w 48"/>
                <a:gd name="T1" fmla="*/ 0 h 24"/>
                <a:gd name="T2" fmla="*/ 39 w 48"/>
                <a:gd name="T3" fmla="*/ 0 h 24"/>
                <a:gd name="T4" fmla="*/ 0 w 48"/>
                <a:gd name="T5" fmla="*/ 19 h 24"/>
                <a:gd name="T6" fmla="*/ 10 w 48"/>
                <a:gd name="T7" fmla="*/ 24 h 24"/>
                <a:gd name="T8" fmla="*/ 48 w 48"/>
                <a:gd name="T9" fmla="*/ 5 h 24"/>
                <a:gd name="T10" fmla="*/ 39 w 48"/>
                <a:gd name="T11" fmla="*/ 0 h 24"/>
              </a:gdLst>
              <a:ahLst/>
              <a:cxnLst>
                <a:cxn ang="0">
                  <a:pos x="T0" y="T1"/>
                </a:cxn>
                <a:cxn ang="0">
                  <a:pos x="T2" y="T3"/>
                </a:cxn>
                <a:cxn ang="0">
                  <a:pos x="T4" y="T5"/>
                </a:cxn>
                <a:cxn ang="0">
                  <a:pos x="T6" y="T7"/>
                </a:cxn>
                <a:cxn ang="0">
                  <a:pos x="T8" y="T9"/>
                </a:cxn>
                <a:cxn ang="0">
                  <a:pos x="T10" y="T11"/>
                </a:cxn>
              </a:cxnLst>
              <a:rect l="0" t="0" r="r" b="b"/>
              <a:pathLst>
                <a:path w="48" h="24">
                  <a:moveTo>
                    <a:pt x="39" y="0"/>
                  </a:moveTo>
                  <a:lnTo>
                    <a:pt x="39" y="0"/>
                  </a:lnTo>
                  <a:lnTo>
                    <a:pt x="0" y="19"/>
                  </a:lnTo>
                  <a:lnTo>
                    <a:pt x="10" y="24"/>
                  </a:lnTo>
                  <a:lnTo>
                    <a:pt x="48" y="5"/>
                  </a:lnTo>
                  <a:lnTo>
                    <a:pt x="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04" name="Freeform 4418">
              <a:extLst>
                <a:ext uri="{FF2B5EF4-FFF2-40B4-BE49-F238E27FC236}">
                  <a16:creationId xmlns:a16="http://schemas.microsoft.com/office/drawing/2014/main" id="{C3A21036-BADA-48F2-BCA3-CF4A8F780C25}"/>
                </a:ext>
              </a:extLst>
            </p:cNvPr>
            <p:cNvSpPr>
              <a:spLocks/>
            </p:cNvSpPr>
            <p:nvPr/>
          </p:nvSpPr>
          <p:spPr bwMode="auto">
            <a:xfrm>
              <a:off x="307" y="1323"/>
              <a:ext cx="33" cy="21"/>
            </a:xfrm>
            <a:custGeom>
              <a:avLst/>
              <a:gdLst>
                <a:gd name="T0" fmla="*/ 11 w 14"/>
                <a:gd name="T1" fmla="*/ 0 h 9"/>
                <a:gd name="T2" fmla="*/ 11 w 14"/>
                <a:gd name="T3" fmla="*/ 0 h 9"/>
                <a:gd name="T4" fmla="*/ 0 w 14"/>
                <a:gd name="T5" fmla="*/ 5 h 9"/>
                <a:gd name="T6" fmla="*/ 0 w 14"/>
                <a:gd name="T7" fmla="*/ 9 h 9"/>
                <a:gd name="T8" fmla="*/ 14 w 14"/>
                <a:gd name="T9" fmla="*/ 2 h 9"/>
                <a:gd name="T10" fmla="*/ 11 w 14"/>
                <a:gd name="T11" fmla="*/ 0 h 9"/>
              </a:gdLst>
              <a:ahLst/>
              <a:cxnLst>
                <a:cxn ang="0">
                  <a:pos x="T0" y="T1"/>
                </a:cxn>
                <a:cxn ang="0">
                  <a:pos x="T2" y="T3"/>
                </a:cxn>
                <a:cxn ang="0">
                  <a:pos x="T4" y="T5"/>
                </a:cxn>
                <a:cxn ang="0">
                  <a:pos x="T6" y="T7"/>
                </a:cxn>
                <a:cxn ang="0">
                  <a:pos x="T8" y="T9"/>
                </a:cxn>
                <a:cxn ang="0">
                  <a:pos x="T10" y="T11"/>
                </a:cxn>
              </a:cxnLst>
              <a:rect l="0" t="0" r="r" b="b"/>
              <a:pathLst>
                <a:path w="14" h="9">
                  <a:moveTo>
                    <a:pt x="11" y="0"/>
                  </a:moveTo>
                  <a:cubicBezTo>
                    <a:pt x="11" y="0"/>
                    <a:pt x="11" y="0"/>
                    <a:pt x="11" y="0"/>
                  </a:cubicBezTo>
                  <a:cubicBezTo>
                    <a:pt x="0" y="5"/>
                    <a:pt x="0" y="5"/>
                    <a:pt x="0" y="5"/>
                  </a:cubicBezTo>
                  <a:cubicBezTo>
                    <a:pt x="0" y="6"/>
                    <a:pt x="0" y="8"/>
                    <a:pt x="0" y="9"/>
                  </a:cubicBezTo>
                  <a:cubicBezTo>
                    <a:pt x="14" y="2"/>
                    <a:pt x="14" y="2"/>
                    <a:pt x="14" y="2"/>
                  </a:cubicBezTo>
                  <a:cubicBezTo>
                    <a:pt x="11" y="0"/>
                    <a:pt x="11" y="0"/>
                    <a:pt x="11"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05" name="Freeform 4419">
              <a:extLst>
                <a:ext uri="{FF2B5EF4-FFF2-40B4-BE49-F238E27FC236}">
                  <a16:creationId xmlns:a16="http://schemas.microsoft.com/office/drawing/2014/main" id="{BAED9C56-72D6-40E5-AC7C-1D499541ECC6}"/>
                </a:ext>
              </a:extLst>
            </p:cNvPr>
            <p:cNvSpPr>
              <a:spLocks/>
            </p:cNvSpPr>
            <p:nvPr/>
          </p:nvSpPr>
          <p:spPr bwMode="auto">
            <a:xfrm>
              <a:off x="441" y="1258"/>
              <a:ext cx="19" cy="15"/>
            </a:xfrm>
            <a:custGeom>
              <a:avLst/>
              <a:gdLst>
                <a:gd name="T0" fmla="*/ 8 w 8"/>
                <a:gd name="T1" fmla="*/ 0 h 6"/>
                <a:gd name="T2" fmla="*/ 0 w 8"/>
                <a:gd name="T3" fmla="*/ 4 h 6"/>
                <a:gd name="T4" fmla="*/ 3 w 8"/>
                <a:gd name="T5" fmla="*/ 6 h 6"/>
                <a:gd name="T6" fmla="*/ 8 w 8"/>
                <a:gd name="T7" fmla="*/ 4 h 6"/>
                <a:gd name="T8" fmla="*/ 8 w 8"/>
                <a:gd name="T9" fmla="*/ 4 h 6"/>
                <a:gd name="T10" fmla="*/ 8 w 8"/>
                <a:gd name="T11" fmla="*/ 4 h 6"/>
                <a:gd name="T12" fmla="*/ 8 w 8"/>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8" h="6">
                  <a:moveTo>
                    <a:pt x="8" y="0"/>
                  </a:moveTo>
                  <a:cubicBezTo>
                    <a:pt x="0" y="4"/>
                    <a:pt x="0" y="4"/>
                    <a:pt x="0" y="4"/>
                  </a:cubicBezTo>
                  <a:cubicBezTo>
                    <a:pt x="3" y="6"/>
                    <a:pt x="3" y="6"/>
                    <a:pt x="3" y="6"/>
                  </a:cubicBezTo>
                  <a:cubicBezTo>
                    <a:pt x="8" y="4"/>
                    <a:pt x="8" y="4"/>
                    <a:pt x="8" y="4"/>
                  </a:cubicBezTo>
                  <a:cubicBezTo>
                    <a:pt x="8" y="4"/>
                    <a:pt x="8" y="4"/>
                    <a:pt x="8" y="4"/>
                  </a:cubicBezTo>
                  <a:cubicBezTo>
                    <a:pt x="8" y="4"/>
                    <a:pt x="8" y="4"/>
                    <a:pt x="8" y="4"/>
                  </a:cubicBezTo>
                  <a:cubicBezTo>
                    <a:pt x="8" y="0"/>
                    <a:pt x="8" y="0"/>
                    <a:pt x="8"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06" name="Freeform 4420">
              <a:extLst>
                <a:ext uri="{FF2B5EF4-FFF2-40B4-BE49-F238E27FC236}">
                  <a16:creationId xmlns:a16="http://schemas.microsoft.com/office/drawing/2014/main" id="{2DB159E0-907A-41F4-8659-AB23470C2416}"/>
                </a:ext>
              </a:extLst>
            </p:cNvPr>
            <p:cNvSpPr>
              <a:spLocks/>
            </p:cNvSpPr>
            <p:nvPr/>
          </p:nvSpPr>
          <p:spPr bwMode="auto">
            <a:xfrm>
              <a:off x="379" y="1294"/>
              <a:ext cx="19" cy="10"/>
            </a:xfrm>
            <a:custGeom>
              <a:avLst/>
              <a:gdLst>
                <a:gd name="T0" fmla="*/ 9 w 19"/>
                <a:gd name="T1" fmla="*/ 0 h 10"/>
                <a:gd name="T2" fmla="*/ 9 w 19"/>
                <a:gd name="T3" fmla="*/ 0 h 10"/>
                <a:gd name="T4" fmla="*/ 0 w 19"/>
                <a:gd name="T5" fmla="*/ 5 h 10"/>
                <a:gd name="T6" fmla="*/ 9 w 19"/>
                <a:gd name="T7" fmla="*/ 10 h 10"/>
                <a:gd name="T8" fmla="*/ 19 w 19"/>
                <a:gd name="T9" fmla="*/ 5 h 10"/>
                <a:gd name="T10" fmla="*/ 9 w 19"/>
                <a:gd name="T11" fmla="*/ 0 h 10"/>
              </a:gdLst>
              <a:ahLst/>
              <a:cxnLst>
                <a:cxn ang="0">
                  <a:pos x="T0" y="T1"/>
                </a:cxn>
                <a:cxn ang="0">
                  <a:pos x="T2" y="T3"/>
                </a:cxn>
                <a:cxn ang="0">
                  <a:pos x="T4" y="T5"/>
                </a:cxn>
                <a:cxn ang="0">
                  <a:pos x="T6" y="T7"/>
                </a:cxn>
                <a:cxn ang="0">
                  <a:pos x="T8" y="T9"/>
                </a:cxn>
                <a:cxn ang="0">
                  <a:pos x="T10" y="T11"/>
                </a:cxn>
              </a:cxnLst>
              <a:rect l="0" t="0" r="r" b="b"/>
              <a:pathLst>
                <a:path w="19" h="10">
                  <a:moveTo>
                    <a:pt x="9" y="0"/>
                  </a:moveTo>
                  <a:lnTo>
                    <a:pt x="9" y="0"/>
                  </a:lnTo>
                  <a:lnTo>
                    <a:pt x="0" y="5"/>
                  </a:lnTo>
                  <a:lnTo>
                    <a:pt x="9" y="10"/>
                  </a:lnTo>
                  <a:lnTo>
                    <a:pt x="19" y="5"/>
                  </a:lnTo>
                  <a:lnTo>
                    <a:pt x="9"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07" name="Freeform 4421">
              <a:extLst>
                <a:ext uri="{FF2B5EF4-FFF2-40B4-BE49-F238E27FC236}">
                  <a16:creationId xmlns:a16="http://schemas.microsoft.com/office/drawing/2014/main" id="{A340ECDF-BCB0-42C0-9FCF-1545B71A348D}"/>
                </a:ext>
              </a:extLst>
            </p:cNvPr>
            <p:cNvSpPr>
              <a:spLocks/>
            </p:cNvSpPr>
            <p:nvPr/>
          </p:nvSpPr>
          <p:spPr bwMode="auto">
            <a:xfrm>
              <a:off x="379" y="1294"/>
              <a:ext cx="19" cy="10"/>
            </a:xfrm>
            <a:custGeom>
              <a:avLst/>
              <a:gdLst>
                <a:gd name="T0" fmla="*/ 9 w 19"/>
                <a:gd name="T1" fmla="*/ 0 h 10"/>
                <a:gd name="T2" fmla="*/ 9 w 19"/>
                <a:gd name="T3" fmla="*/ 0 h 10"/>
                <a:gd name="T4" fmla="*/ 0 w 19"/>
                <a:gd name="T5" fmla="*/ 5 h 10"/>
                <a:gd name="T6" fmla="*/ 9 w 19"/>
                <a:gd name="T7" fmla="*/ 10 h 10"/>
                <a:gd name="T8" fmla="*/ 19 w 19"/>
                <a:gd name="T9" fmla="*/ 5 h 10"/>
                <a:gd name="T10" fmla="*/ 9 w 19"/>
                <a:gd name="T11" fmla="*/ 0 h 10"/>
              </a:gdLst>
              <a:ahLst/>
              <a:cxnLst>
                <a:cxn ang="0">
                  <a:pos x="T0" y="T1"/>
                </a:cxn>
                <a:cxn ang="0">
                  <a:pos x="T2" y="T3"/>
                </a:cxn>
                <a:cxn ang="0">
                  <a:pos x="T4" y="T5"/>
                </a:cxn>
                <a:cxn ang="0">
                  <a:pos x="T6" y="T7"/>
                </a:cxn>
                <a:cxn ang="0">
                  <a:pos x="T8" y="T9"/>
                </a:cxn>
                <a:cxn ang="0">
                  <a:pos x="T10" y="T11"/>
                </a:cxn>
              </a:cxnLst>
              <a:rect l="0" t="0" r="r" b="b"/>
              <a:pathLst>
                <a:path w="19" h="10">
                  <a:moveTo>
                    <a:pt x="9" y="0"/>
                  </a:moveTo>
                  <a:lnTo>
                    <a:pt x="9" y="0"/>
                  </a:lnTo>
                  <a:lnTo>
                    <a:pt x="0" y="5"/>
                  </a:lnTo>
                  <a:lnTo>
                    <a:pt x="9" y="10"/>
                  </a:lnTo>
                  <a:lnTo>
                    <a:pt x="19" y="5"/>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08" name="Freeform 4422">
              <a:extLst>
                <a:ext uri="{FF2B5EF4-FFF2-40B4-BE49-F238E27FC236}">
                  <a16:creationId xmlns:a16="http://schemas.microsoft.com/office/drawing/2014/main" id="{B7EECD87-1E8E-49B1-B0F5-B98B78208C45}"/>
                </a:ext>
              </a:extLst>
            </p:cNvPr>
            <p:cNvSpPr>
              <a:spLocks/>
            </p:cNvSpPr>
            <p:nvPr/>
          </p:nvSpPr>
          <p:spPr bwMode="auto">
            <a:xfrm>
              <a:off x="333" y="1318"/>
              <a:ext cx="17" cy="9"/>
            </a:xfrm>
            <a:custGeom>
              <a:avLst/>
              <a:gdLst>
                <a:gd name="T0" fmla="*/ 7 w 17"/>
                <a:gd name="T1" fmla="*/ 0 h 9"/>
                <a:gd name="T2" fmla="*/ 7 w 17"/>
                <a:gd name="T3" fmla="*/ 0 h 9"/>
                <a:gd name="T4" fmla="*/ 0 w 17"/>
                <a:gd name="T5" fmla="*/ 5 h 9"/>
                <a:gd name="T6" fmla="*/ 7 w 17"/>
                <a:gd name="T7" fmla="*/ 9 h 9"/>
                <a:gd name="T8" fmla="*/ 17 w 17"/>
                <a:gd name="T9" fmla="*/ 5 h 9"/>
                <a:gd name="T10" fmla="*/ 7 w 17"/>
                <a:gd name="T11" fmla="*/ 0 h 9"/>
              </a:gdLst>
              <a:ahLst/>
              <a:cxnLst>
                <a:cxn ang="0">
                  <a:pos x="T0" y="T1"/>
                </a:cxn>
                <a:cxn ang="0">
                  <a:pos x="T2" y="T3"/>
                </a:cxn>
                <a:cxn ang="0">
                  <a:pos x="T4" y="T5"/>
                </a:cxn>
                <a:cxn ang="0">
                  <a:pos x="T6" y="T7"/>
                </a:cxn>
                <a:cxn ang="0">
                  <a:pos x="T8" y="T9"/>
                </a:cxn>
                <a:cxn ang="0">
                  <a:pos x="T10" y="T11"/>
                </a:cxn>
              </a:cxnLst>
              <a:rect l="0" t="0" r="r" b="b"/>
              <a:pathLst>
                <a:path w="17" h="9">
                  <a:moveTo>
                    <a:pt x="7" y="0"/>
                  </a:moveTo>
                  <a:lnTo>
                    <a:pt x="7" y="0"/>
                  </a:lnTo>
                  <a:lnTo>
                    <a:pt x="0" y="5"/>
                  </a:lnTo>
                  <a:lnTo>
                    <a:pt x="7" y="9"/>
                  </a:lnTo>
                  <a:lnTo>
                    <a:pt x="17" y="5"/>
                  </a:lnTo>
                  <a:lnTo>
                    <a:pt x="7"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09" name="Freeform 4423">
              <a:extLst>
                <a:ext uri="{FF2B5EF4-FFF2-40B4-BE49-F238E27FC236}">
                  <a16:creationId xmlns:a16="http://schemas.microsoft.com/office/drawing/2014/main" id="{3114C14A-3397-4222-BFF1-619A1D1A1131}"/>
                </a:ext>
              </a:extLst>
            </p:cNvPr>
            <p:cNvSpPr>
              <a:spLocks/>
            </p:cNvSpPr>
            <p:nvPr/>
          </p:nvSpPr>
          <p:spPr bwMode="auto">
            <a:xfrm>
              <a:off x="333" y="1318"/>
              <a:ext cx="17" cy="9"/>
            </a:xfrm>
            <a:custGeom>
              <a:avLst/>
              <a:gdLst>
                <a:gd name="T0" fmla="*/ 7 w 17"/>
                <a:gd name="T1" fmla="*/ 0 h 9"/>
                <a:gd name="T2" fmla="*/ 7 w 17"/>
                <a:gd name="T3" fmla="*/ 0 h 9"/>
                <a:gd name="T4" fmla="*/ 0 w 17"/>
                <a:gd name="T5" fmla="*/ 5 h 9"/>
                <a:gd name="T6" fmla="*/ 7 w 17"/>
                <a:gd name="T7" fmla="*/ 9 h 9"/>
                <a:gd name="T8" fmla="*/ 17 w 17"/>
                <a:gd name="T9" fmla="*/ 5 h 9"/>
                <a:gd name="T10" fmla="*/ 7 w 17"/>
                <a:gd name="T11" fmla="*/ 0 h 9"/>
              </a:gdLst>
              <a:ahLst/>
              <a:cxnLst>
                <a:cxn ang="0">
                  <a:pos x="T0" y="T1"/>
                </a:cxn>
                <a:cxn ang="0">
                  <a:pos x="T2" y="T3"/>
                </a:cxn>
                <a:cxn ang="0">
                  <a:pos x="T4" y="T5"/>
                </a:cxn>
                <a:cxn ang="0">
                  <a:pos x="T6" y="T7"/>
                </a:cxn>
                <a:cxn ang="0">
                  <a:pos x="T8" y="T9"/>
                </a:cxn>
                <a:cxn ang="0">
                  <a:pos x="T10" y="T11"/>
                </a:cxn>
              </a:cxnLst>
              <a:rect l="0" t="0" r="r" b="b"/>
              <a:pathLst>
                <a:path w="17" h="9">
                  <a:moveTo>
                    <a:pt x="7" y="0"/>
                  </a:moveTo>
                  <a:lnTo>
                    <a:pt x="7" y="0"/>
                  </a:lnTo>
                  <a:lnTo>
                    <a:pt x="0" y="5"/>
                  </a:lnTo>
                  <a:lnTo>
                    <a:pt x="7" y="9"/>
                  </a:lnTo>
                  <a:lnTo>
                    <a:pt x="17" y="5"/>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0" name="Freeform 4424">
              <a:extLst>
                <a:ext uri="{FF2B5EF4-FFF2-40B4-BE49-F238E27FC236}">
                  <a16:creationId xmlns:a16="http://schemas.microsoft.com/office/drawing/2014/main" id="{2178866E-C208-4722-B9B5-746CA1DDA388}"/>
                </a:ext>
              </a:extLst>
            </p:cNvPr>
            <p:cNvSpPr>
              <a:spLocks/>
            </p:cNvSpPr>
            <p:nvPr/>
          </p:nvSpPr>
          <p:spPr bwMode="auto">
            <a:xfrm>
              <a:off x="431" y="1268"/>
              <a:ext cx="17" cy="9"/>
            </a:xfrm>
            <a:custGeom>
              <a:avLst/>
              <a:gdLst>
                <a:gd name="T0" fmla="*/ 10 w 17"/>
                <a:gd name="T1" fmla="*/ 0 h 9"/>
                <a:gd name="T2" fmla="*/ 10 w 17"/>
                <a:gd name="T3" fmla="*/ 0 h 9"/>
                <a:gd name="T4" fmla="*/ 0 w 17"/>
                <a:gd name="T5" fmla="*/ 5 h 9"/>
                <a:gd name="T6" fmla="*/ 10 w 17"/>
                <a:gd name="T7" fmla="*/ 9 h 9"/>
                <a:gd name="T8" fmla="*/ 17 w 17"/>
                <a:gd name="T9" fmla="*/ 5 h 9"/>
                <a:gd name="T10" fmla="*/ 10 w 17"/>
                <a:gd name="T11" fmla="*/ 0 h 9"/>
              </a:gdLst>
              <a:ahLst/>
              <a:cxnLst>
                <a:cxn ang="0">
                  <a:pos x="T0" y="T1"/>
                </a:cxn>
                <a:cxn ang="0">
                  <a:pos x="T2" y="T3"/>
                </a:cxn>
                <a:cxn ang="0">
                  <a:pos x="T4" y="T5"/>
                </a:cxn>
                <a:cxn ang="0">
                  <a:pos x="T6" y="T7"/>
                </a:cxn>
                <a:cxn ang="0">
                  <a:pos x="T8" y="T9"/>
                </a:cxn>
                <a:cxn ang="0">
                  <a:pos x="T10" y="T11"/>
                </a:cxn>
              </a:cxnLst>
              <a:rect l="0" t="0" r="r" b="b"/>
              <a:pathLst>
                <a:path w="17" h="9">
                  <a:moveTo>
                    <a:pt x="10" y="0"/>
                  </a:moveTo>
                  <a:lnTo>
                    <a:pt x="10" y="0"/>
                  </a:lnTo>
                  <a:lnTo>
                    <a:pt x="0" y="5"/>
                  </a:lnTo>
                  <a:lnTo>
                    <a:pt x="10" y="9"/>
                  </a:lnTo>
                  <a:lnTo>
                    <a:pt x="17" y="5"/>
                  </a:lnTo>
                  <a:lnTo>
                    <a:pt x="10"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1" name="Freeform 4425">
              <a:extLst>
                <a:ext uri="{FF2B5EF4-FFF2-40B4-BE49-F238E27FC236}">
                  <a16:creationId xmlns:a16="http://schemas.microsoft.com/office/drawing/2014/main" id="{17AA543A-5862-4D17-A024-2A83F1456E8F}"/>
                </a:ext>
              </a:extLst>
            </p:cNvPr>
            <p:cNvSpPr>
              <a:spLocks/>
            </p:cNvSpPr>
            <p:nvPr/>
          </p:nvSpPr>
          <p:spPr bwMode="auto">
            <a:xfrm>
              <a:off x="431" y="1268"/>
              <a:ext cx="17" cy="9"/>
            </a:xfrm>
            <a:custGeom>
              <a:avLst/>
              <a:gdLst>
                <a:gd name="T0" fmla="*/ 10 w 17"/>
                <a:gd name="T1" fmla="*/ 0 h 9"/>
                <a:gd name="T2" fmla="*/ 10 w 17"/>
                <a:gd name="T3" fmla="*/ 0 h 9"/>
                <a:gd name="T4" fmla="*/ 0 w 17"/>
                <a:gd name="T5" fmla="*/ 5 h 9"/>
                <a:gd name="T6" fmla="*/ 10 w 17"/>
                <a:gd name="T7" fmla="*/ 9 h 9"/>
                <a:gd name="T8" fmla="*/ 17 w 17"/>
                <a:gd name="T9" fmla="*/ 5 h 9"/>
                <a:gd name="T10" fmla="*/ 10 w 17"/>
                <a:gd name="T11" fmla="*/ 0 h 9"/>
              </a:gdLst>
              <a:ahLst/>
              <a:cxnLst>
                <a:cxn ang="0">
                  <a:pos x="T0" y="T1"/>
                </a:cxn>
                <a:cxn ang="0">
                  <a:pos x="T2" y="T3"/>
                </a:cxn>
                <a:cxn ang="0">
                  <a:pos x="T4" y="T5"/>
                </a:cxn>
                <a:cxn ang="0">
                  <a:pos x="T6" y="T7"/>
                </a:cxn>
                <a:cxn ang="0">
                  <a:pos x="T8" y="T9"/>
                </a:cxn>
                <a:cxn ang="0">
                  <a:pos x="T10" y="T11"/>
                </a:cxn>
              </a:cxnLst>
              <a:rect l="0" t="0" r="r" b="b"/>
              <a:pathLst>
                <a:path w="17" h="9">
                  <a:moveTo>
                    <a:pt x="10" y="0"/>
                  </a:moveTo>
                  <a:lnTo>
                    <a:pt x="10" y="0"/>
                  </a:lnTo>
                  <a:lnTo>
                    <a:pt x="0" y="5"/>
                  </a:lnTo>
                  <a:lnTo>
                    <a:pt x="10" y="9"/>
                  </a:lnTo>
                  <a:lnTo>
                    <a:pt x="17" y="5"/>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2" name="Freeform 4426">
              <a:extLst>
                <a:ext uri="{FF2B5EF4-FFF2-40B4-BE49-F238E27FC236}">
                  <a16:creationId xmlns:a16="http://schemas.microsoft.com/office/drawing/2014/main" id="{4C966454-BD00-405D-8293-56370AF4D4CC}"/>
                </a:ext>
              </a:extLst>
            </p:cNvPr>
            <p:cNvSpPr>
              <a:spLocks/>
            </p:cNvSpPr>
            <p:nvPr/>
          </p:nvSpPr>
          <p:spPr bwMode="auto">
            <a:xfrm>
              <a:off x="388" y="1323"/>
              <a:ext cx="48" cy="23"/>
            </a:xfrm>
            <a:custGeom>
              <a:avLst/>
              <a:gdLst>
                <a:gd name="T0" fmla="*/ 38 w 48"/>
                <a:gd name="T1" fmla="*/ 0 h 23"/>
                <a:gd name="T2" fmla="*/ 38 w 48"/>
                <a:gd name="T3" fmla="*/ 0 h 23"/>
                <a:gd name="T4" fmla="*/ 0 w 48"/>
                <a:gd name="T5" fmla="*/ 19 h 23"/>
                <a:gd name="T6" fmla="*/ 7 w 48"/>
                <a:gd name="T7" fmla="*/ 23 h 23"/>
                <a:gd name="T8" fmla="*/ 48 w 48"/>
                <a:gd name="T9" fmla="*/ 4 h 23"/>
                <a:gd name="T10" fmla="*/ 38 w 48"/>
                <a:gd name="T11" fmla="*/ 0 h 23"/>
              </a:gdLst>
              <a:ahLst/>
              <a:cxnLst>
                <a:cxn ang="0">
                  <a:pos x="T0" y="T1"/>
                </a:cxn>
                <a:cxn ang="0">
                  <a:pos x="T2" y="T3"/>
                </a:cxn>
                <a:cxn ang="0">
                  <a:pos x="T4" y="T5"/>
                </a:cxn>
                <a:cxn ang="0">
                  <a:pos x="T6" y="T7"/>
                </a:cxn>
                <a:cxn ang="0">
                  <a:pos x="T8" y="T9"/>
                </a:cxn>
                <a:cxn ang="0">
                  <a:pos x="T10" y="T11"/>
                </a:cxn>
              </a:cxnLst>
              <a:rect l="0" t="0" r="r" b="b"/>
              <a:pathLst>
                <a:path w="48" h="23">
                  <a:moveTo>
                    <a:pt x="38" y="0"/>
                  </a:moveTo>
                  <a:lnTo>
                    <a:pt x="38" y="0"/>
                  </a:lnTo>
                  <a:lnTo>
                    <a:pt x="0" y="19"/>
                  </a:lnTo>
                  <a:lnTo>
                    <a:pt x="7" y="23"/>
                  </a:lnTo>
                  <a:lnTo>
                    <a:pt x="48" y="4"/>
                  </a:lnTo>
                  <a:lnTo>
                    <a:pt x="38"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3" name="Freeform 4427">
              <a:extLst>
                <a:ext uri="{FF2B5EF4-FFF2-40B4-BE49-F238E27FC236}">
                  <a16:creationId xmlns:a16="http://schemas.microsoft.com/office/drawing/2014/main" id="{753C97C4-4C5D-42A5-B334-77A9ADCF8874}"/>
                </a:ext>
              </a:extLst>
            </p:cNvPr>
            <p:cNvSpPr>
              <a:spLocks/>
            </p:cNvSpPr>
            <p:nvPr/>
          </p:nvSpPr>
          <p:spPr bwMode="auto">
            <a:xfrm>
              <a:off x="388" y="1323"/>
              <a:ext cx="48" cy="23"/>
            </a:xfrm>
            <a:custGeom>
              <a:avLst/>
              <a:gdLst>
                <a:gd name="T0" fmla="*/ 38 w 48"/>
                <a:gd name="T1" fmla="*/ 0 h 23"/>
                <a:gd name="T2" fmla="*/ 38 w 48"/>
                <a:gd name="T3" fmla="*/ 0 h 23"/>
                <a:gd name="T4" fmla="*/ 0 w 48"/>
                <a:gd name="T5" fmla="*/ 19 h 23"/>
                <a:gd name="T6" fmla="*/ 7 w 48"/>
                <a:gd name="T7" fmla="*/ 23 h 23"/>
                <a:gd name="T8" fmla="*/ 48 w 48"/>
                <a:gd name="T9" fmla="*/ 4 h 23"/>
                <a:gd name="T10" fmla="*/ 38 w 48"/>
                <a:gd name="T11" fmla="*/ 0 h 23"/>
              </a:gdLst>
              <a:ahLst/>
              <a:cxnLst>
                <a:cxn ang="0">
                  <a:pos x="T0" y="T1"/>
                </a:cxn>
                <a:cxn ang="0">
                  <a:pos x="T2" y="T3"/>
                </a:cxn>
                <a:cxn ang="0">
                  <a:pos x="T4" y="T5"/>
                </a:cxn>
                <a:cxn ang="0">
                  <a:pos x="T6" y="T7"/>
                </a:cxn>
                <a:cxn ang="0">
                  <a:pos x="T8" y="T9"/>
                </a:cxn>
                <a:cxn ang="0">
                  <a:pos x="T10" y="T11"/>
                </a:cxn>
              </a:cxnLst>
              <a:rect l="0" t="0" r="r" b="b"/>
              <a:pathLst>
                <a:path w="48" h="23">
                  <a:moveTo>
                    <a:pt x="38" y="0"/>
                  </a:moveTo>
                  <a:lnTo>
                    <a:pt x="38" y="0"/>
                  </a:lnTo>
                  <a:lnTo>
                    <a:pt x="0" y="19"/>
                  </a:lnTo>
                  <a:lnTo>
                    <a:pt x="7" y="23"/>
                  </a:lnTo>
                  <a:lnTo>
                    <a:pt x="48" y="4"/>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4" name="Freeform 4428">
              <a:extLst>
                <a:ext uri="{FF2B5EF4-FFF2-40B4-BE49-F238E27FC236}">
                  <a16:creationId xmlns:a16="http://schemas.microsoft.com/office/drawing/2014/main" id="{36C83FDC-9839-4051-B22B-C27514C84CBD}"/>
                </a:ext>
              </a:extLst>
            </p:cNvPr>
            <p:cNvSpPr>
              <a:spLocks/>
            </p:cNvSpPr>
            <p:nvPr/>
          </p:nvSpPr>
          <p:spPr bwMode="auto">
            <a:xfrm>
              <a:off x="326" y="1346"/>
              <a:ext cx="62" cy="31"/>
            </a:xfrm>
            <a:custGeom>
              <a:avLst/>
              <a:gdLst>
                <a:gd name="T0" fmla="*/ 53 w 62"/>
                <a:gd name="T1" fmla="*/ 0 h 31"/>
                <a:gd name="T2" fmla="*/ 53 w 62"/>
                <a:gd name="T3" fmla="*/ 0 h 31"/>
                <a:gd name="T4" fmla="*/ 0 w 62"/>
                <a:gd name="T5" fmla="*/ 27 h 31"/>
                <a:gd name="T6" fmla="*/ 10 w 62"/>
                <a:gd name="T7" fmla="*/ 31 h 31"/>
                <a:gd name="T8" fmla="*/ 62 w 62"/>
                <a:gd name="T9" fmla="*/ 5 h 31"/>
                <a:gd name="T10" fmla="*/ 53 w 62"/>
                <a:gd name="T11" fmla="*/ 0 h 31"/>
              </a:gdLst>
              <a:ahLst/>
              <a:cxnLst>
                <a:cxn ang="0">
                  <a:pos x="T0" y="T1"/>
                </a:cxn>
                <a:cxn ang="0">
                  <a:pos x="T2" y="T3"/>
                </a:cxn>
                <a:cxn ang="0">
                  <a:pos x="T4" y="T5"/>
                </a:cxn>
                <a:cxn ang="0">
                  <a:pos x="T6" y="T7"/>
                </a:cxn>
                <a:cxn ang="0">
                  <a:pos x="T8" y="T9"/>
                </a:cxn>
                <a:cxn ang="0">
                  <a:pos x="T10" y="T11"/>
                </a:cxn>
              </a:cxnLst>
              <a:rect l="0" t="0" r="r" b="b"/>
              <a:pathLst>
                <a:path w="62" h="31">
                  <a:moveTo>
                    <a:pt x="53" y="0"/>
                  </a:moveTo>
                  <a:lnTo>
                    <a:pt x="53" y="0"/>
                  </a:lnTo>
                  <a:lnTo>
                    <a:pt x="0" y="27"/>
                  </a:lnTo>
                  <a:lnTo>
                    <a:pt x="10" y="31"/>
                  </a:lnTo>
                  <a:lnTo>
                    <a:pt x="62" y="5"/>
                  </a:lnTo>
                  <a:lnTo>
                    <a:pt x="53"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5" name="Freeform 4429">
              <a:extLst>
                <a:ext uri="{FF2B5EF4-FFF2-40B4-BE49-F238E27FC236}">
                  <a16:creationId xmlns:a16="http://schemas.microsoft.com/office/drawing/2014/main" id="{F3C1CEA6-4073-4937-BAA7-5AC0BD531AF6}"/>
                </a:ext>
              </a:extLst>
            </p:cNvPr>
            <p:cNvSpPr>
              <a:spLocks/>
            </p:cNvSpPr>
            <p:nvPr/>
          </p:nvSpPr>
          <p:spPr bwMode="auto">
            <a:xfrm>
              <a:off x="326" y="1346"/>
              <a:ext cx="62" cy="31"/>
            </a:xfrm>
            <a:custGeom>
              <a:avLst/>
              <a:gdLst>
                <a:gd name="T0" fmla="*/ 53 w 62"/>
                <a:gd name="T1" fmla="*/ 0 h 31"/>
                <a:gd name="T2" fmla="*/ 53 w 62"/>
                <a:gd name="T3" fmla="*/ 0 h 31"/>
                <a:gd name="T4" fmla="*/ 0 w 62"/>
                <a:gd name="T5" fmla="*/ 27 h 31"/>
                <a:gd name="T6" fmla="*/ 10 w 62"/>
                <a:gd name="T7" fmla="*/ 31 h 31"/>
                <a:gd name="T8" fmla="*/ 62 w 62"/>
                <a:gd name="T9" fmla="*/ 5 h 31"/>
                <a:gd name="T10" fmla="*/ 53 w 62"/>
                <a:gd name="T11" fmla="*/ 0 h 31"/>
              </a:gdLst>
              <a:ahLst/>
              <a:cxnLst>
                <a:cxn ang="0">
                  <a:pos x="T0" y="T1"/>
                </a:cxn>
                <a:cxn ang="0">
                  <a:pos x="T2" y="T3"/>
                </a:cxn>
                <a:cxn ang="0">
                  <a:pos x="T4" y="T5"/>
                </a:cxn>
                <a:cxn ang="0">
                  <a:pos x="T6" y="T7"/>
                </a:cxn>
                <a:cxn ang="0">
                  <a:pos x="T8" y="T9"/>
                </a:cxn>
                <a:cxn ang="0">
                  <a:pos x="T10" y="T11"/>
                </a:cxn>
              </a:cxnLst>
              <a:rect l="0" t="0" r="r" b="b"/>
              <a:pathLst>
                <a:path w="62" h="31">
                  <a:moveTo>
                    <a:pt x="53" y="0"/>
                  </a:moveTo>
                  <a:lnTo>
                    <a:pt x="53" y="0"/>
                  </a:lnTo>
                  <a:lnTo>
                    <a:pt x="0" y="27"/>
                  </a:lnTo>
                  <a:lnTo>
                    <a:pt x="10" y="31"/>
                  </a:lnTo>
                  <a:lnTo>
                    <a:pt x="62" y="5"/>
                  </a:lnTo>
                  <a:lnTo>
                    <a:pt x="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6" name="Freeform 4430">
              <a:extLst>
                <a:ext uri="{FF2B5EF4-FFF2-40B4-BE49-F238E27FC236}">
                  <a16:creationId xmlns:a16="http://schemas.microsoft.com/office/drawing/2014/main" id="{D2406811-5B32-4737-ACF5-7167EB61DE0A}"/>
                </a:ext>
              </a:extLst>
            </p:cNvPr>
            <p:cNvSpPr>
              <a:spLocks/>
            </p:cNvSpPr>
            <p:nvPr/>
          </p:nvSpPr>
          <p:spPr bwMode="auto">
            <a:xfrm>
              <a:off x="312" y="1377"/>
              <a:ext cx="14" cy="12"/>
            </a:xfrm>
            <a:custGeom>
              <a:avLst/>
              <a:gdLst>
                <a:gd name="T0" fmla="*/ 2 w 6"/>
                <a:gd name="T1" fmla="*/ 0 h 5"/>
                <a:gd name="T2" fmla="*/ 2 w 6"/>
                <a:gd name="T3" fmla="*/ 0 h 5"/>
                <a:gd name="T4" fmla="*/ 0 w 6"/>
                <a:gd name="T5" fmla="*/ 2 h 5"/>
                <a:gd name="T6" fmla="*/ 0 w 6"/>
                <a:gd name="T7" fmla="*/ 3 h 5"/>
                <a:gd name="T8" fmla="*/ 0 w 6"/>
                <a:gd name="T9" fmla="*/ 3 h 5"/>
                <a:gd name="T10" fmla="*/ 0 w 6"/>
                <a:gd name="T11" fmla="*/ 3 h 5"/>
                <a:gd name="T12" fmla="*/ 0 w 6"/>
                <a:gd name="T13" fmla="*/ 5 h 5"/>
                <a:gd name="T14" fmla="*/ 6 w 6"/>
                <a:gd name="T15" fmla="*/ 2 h 5"/>
                <a:gd name="T16" fmla="*/ 2 w 6"/>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2" y="0"/>
                  </a:moveTo>
                  <a:cubicBezTo>
                    <a:pt x="2" y="0"/>
                    <a:pt x="2" y="0"/>
                    <a:pt x="2" y="0"/>
                  </a:cubicBezTo>
                  <a:cubicBezTo>
                    <a:pt x="0" y="2"/>
                    <a:pt x="0" y="2"/>
                    <a:pt x="0" y="2"/>
                  </a:cubicBezTo>
                  <a:cubicBezTo>
                    <a:pt x="0" y="2"/>
                    <a:pt x="0" y="2"/>
                    <a:pt x="0" y="3"/>
                  </a:cubicBezTo>
                  <a:cubicBezTo>
                    <a:pt x="0" y="3"/>
                    <a:pt x="0" y="3"/>
                    <a:pt x="0" y="3"/>
                  </a:cubicBezTo>
                  <a:cubicBezTo>
                    <a:pt x="0" y="3"/>
                    <a:pt x="0" y="3"/>
                    <a:pt x="0" y="3"/>
                  </a:cubicBezTo>
                  <a:cubicBezTo>
                    <a:pt x="0" y="5"/>
                    <a:pt x="0" y="5"/>
                    <a:pt x="0" y="5"/>
                  </a:cubicBezTo>
                  <a:cubicBezTo>
                    <a:pt x="6" y="2"/>
                    <a:pt x="6" y="2"/>
                    <a:pt x="6" y="2"/>
                  </a:cubicBezTo>
                  <a:cubicBezTo>
                    <a:pt x="2" y="0"/>
                    <a:pt x="2" y="0"/>
                    <a:pt x="2"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7" name="Freeform 4431">
              <a:extLst>
                <a:ext uri="{FF2B5EF4-FFF2-40B4-BE49-F238E27FC236}">
                  <a16:creationId xmlns:a16="http://schemas.microsoft.com/office/drawing/2014/main" id="{380078A9-AB15-4C12-B52D-E75A69D680D4}"/>
                </a:ext>
              </a:extLst>
            </p:cNvPr>
            <p:cNvSpPr>
              <a:spLocks/>
            </p:cNvSpPr>
            <p:nvPr/>
          </p:nvSpPr>
          <p:spPr bwMode="auto">
            <a:xfrm>
              <a:off x="436" y="1308"/>
              <a:ext cx="19" cy="15"/>
            </a:xfrm>
            <a:custGeom>
              <a:avLst/>
              <a:gdLst>
                <a:gd name="T0" fmla="*/ 19 w 19"/>
                <a:gd name="T1" fmla="*/ 0 h 15"/>
                <a:gd name="T2" fmla="*/ 0 w 19"/>
                <a:gd name="T3" fmla="*/ 10 h 15"/>
                <a:gd name="T4" fmla="*/ 7 w 19"/>
                <a:gd name="T5" fmla="*/ 15 h 15"/>
                <a:gd name="T6" fmla="*/ 19 w 19"/>
                <a:gd name="T7" fmla="*/ 10 h 15"/>
                <a:gd name="T8" fmla="*/ 19 w 19"/>
                <a:gd name="T9" fmla="*/ 0 h 15"/>
              </a:gdLst>
              <a:ahLst/>
              <a:cxnLst>
                <a:cxn ang="0">
                  <a:pos x="T0" y="T1"/>
                </a:cxn>
                <a:cxn ang="0">
                  <a:pos x="T2" y="T3"/>
                </a:cxn>
                <a:cxn ang="0">
                  <a:pos x="T4" y="T5"/>
                </a:cxn>
                <a:cxn ang="0">
                  <a:pos x="T6" y="T7"/>
                </a:cxn>
                <a:cxn ang="0">
                  <a:pos x="T8" y="T9"/>
                </a:cxn>
              </a:cxnLst>
              <a:rect l="0" t="0" r="r" b="b"/>
              <a:pathLst>
                <a:path w="19" h="15">
                  <a:moveTo>
                    <a:pt x="19" y="0"/>
                  </a:moveTo>
                  <a:lnTo>
                    <a:pt x="0" y="10"/>
                  </a:lnTo>
                  <a:lnTo>
                    <a:pt x="7" y="15"/>
                  </a:lnTo>
                  <a:lnTo>
                    <a:pt x="19" y="10"/>
                  </a:lnTo>
                  <a:lnTo>
                    <a:pt x="19"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8" name="Freeform 4432">
              <a:extLst>
                <a:ext uri="{FF2B5EF4-FFF2-40B4-BE49-F238E27FC236}">
                  <a16:creationId xmlns:a16="http://schemas.microsoft.com/office/drawing/2014/main" id="{9560E29F-A607-4309-9FC1-A4996E46BF0E}"/>
                </a:ext>
              </a:extLst>
            </p:cNvPr>
            <p:cNvSpPr>
              <a:spLocks/>
            </p:cNvSpPr>
            <p:nvPr/>
          </p:nvSpPr>
          <p:spPr bwMode="auto">
            <a:xfrm>
              <a:off x="436" y="1308"/>
              <a:ext cx="19" cy="15"/>
            </a:xfrm>
            <a:custGeom>
              <a:avLst/>
              <a:gdLst>
                <a:gd name="T0" fmla="*/ 19 w 19"/>
                <a:gd name="T1" fmla="*/ 0 h 15"/>
                <a:gd name="T2" fmla="*/ 0 w 19"/>
                <a:gd name="T3" fmla="*/ 10 h 15"/>
                <a:gd name="T4" fmla="*/ 7 w 19"/>
                <a:gd name="T5" fmla="*/ 15 h 15"/>
                <a:gd name="T6" fmla="*/ 19 w 19"/>
                <a:gd name="T7" fmla="*/ 10 h 15"/>
                <a:gd name="T8" fmla="*/ 19 w 19"/>
                <a:gd name="T9" fmla="*/ 0 h 15"/>
              </a:gdLst>
              <a:ahLst/>
              <a:cxnLst>
                <a:cxn ang="0">
                  <a:pos x="T0" y="T1"/>
                </a:cxn>
                <a:cxn ang="0">
                  <a:pos x="T2" y="T3"/>
                </a:cxn>
                <a:cxn ang="0">
                  <a:pos x="T4" y="T5"/>
                </a:cxn>
                <a:cxn ang="0">
                  <a:pos x="T6" y="T7"/>
                </a:cxn>
                <a:cxn ang="0">
                  <a:pos x="T8" y="T9"/>
                </a:cxn>
              </a:cxnLst>
              <a:rect l="0" t="0" r="r" b="b"/>
              <a:pathLst>
                <a:path w="19" h="15">
                  <a:moveTo>
                    <a:pt x="19" y="0"/>
                  </a:moveTo>
                  <a:lnTo>
                    <a:pt x="0" y="10"/>
                  </a:lnTo>
                  <a:lnTo>
                    <a:pt x="7" y="15"/>
                  </a:lnTo>
                  <a:lnTo>
                    <a:pt x="19" y="1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9" name="Freeform 4433">
              <a:extLst>
                <a:ext uri="{FF2B5EF4-FFF2-40B4-BE49-F238E27FC236}">
                  <a16:creationId xmlns:a16="http://schemas.microsoft.com/office/drawing/2014/main" id="{679D9D88-E572-491F-9687-EC667FF09F17}"/>
                </a:ext>
              </a:extLst>
            </p:cNvPr>
            <p:cNvSpPr>
              <a:spLocks/>
            </p:cNvSpPr>
            <p:nvPr/>
          </p:nvSpPr>
          <p:spPr bwMode="auto">
            <a:xfrm>
              <a:off x="317" y="1373"/>
              <a:ext cx="19" cy="9"/>
            </a:xfrm>
            <a:custGeom>
              <a:avLst/>
              <a:gdLst>
                <a:gd name="T0" fmla="*/ 9 w 19"/>
                <a:gd name="T1" fmla="*/ 0 h 9"/>
                <a:gd name="T2" fmla="*/ 9 w 19"/>
                <a:gd name="T3" fmla="*/ 0 h 9"/>
                <a:gd name="T4" fmla="*/ 0 w 19"/>
                <a:gd name="T5" fmla="*/ 4 h 9"/>
                <a:gd name="T6" fmla="*/ 9 w 19"/>
                <a:gd name="T7" fmla="*/ 9 h 9"/>
                <a:gd name="T8" fmla="*/ 19 w 19"/>
                <a:gd name="T9" fmla="*/ 4 h 9"/>
                <a:gd name="T10" fmla="*/ 9 w 19"/>
                <a:gd name="T11" fmla="*/ 0 h 9"/>
              </a:gdLst>
              <a:ahLst/>
              <a:cxnLst>
                <a:cxn ang="0">
                  <a:pos x="T0" y="T1"/>
                </a:cxn>
                <a:cxn ang="0">
                  <a:pos x="T2" y="T3"/>
                </a:cxn>
                <a:cxn ang="0">
                  <a:pos x="T4" y="T5"/>
                </a:cxn>
                <a:cxn ang="0">
                  <a:pos x="T6" y="T7"/>
                </a:cxn>
                <a:cxn ang="0">
                  <a:pos x="T8" y="T9"/>
                </a:cxn>
                <a:cxn ang="0">
                  <a:pos x="T10" y="T11"/>
                </a:cxn>
              </a:cxnLst>
              <a:rect l="0" t="0" r="r" b="b"/>
              <a:pathLst>
                <a:path w="19" h="9">
                  <a:moveTo>
                    <a:pt x="9" y="0"/>
                  </a:moveTo>
                  <a:lnTo>
                    <a:pt x="9" y="0"/>
                  </a:lnTo>
                  <a:lnTo>
                    <a:pt x="0" y="4"/>
                  </a:lnTo>
                  <a:lnTo>
                    <a:pt x="9" y="9"/>
                  </a:lnTo>
                  <a:lnTo>
                    <a:pt x="19" y="4"/>
                  </a:lnTo>
                  <a:lnTo>
                    <a:pt x="9"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20" name="Freeform 4434">
              <a:extLst>
                <a:ext uri="{FF2B5EF4-FFF2-40B4-BE49-F238E27FC236}">
                  <a16:creationId xmlns:a16="http://schemas.microsoft.com/office/drawing/2014/main" id="{89AF31B9-3D12-4CEA-B9B8-6DC931911DDF}"/>
                </a:ext>
              </a:extLst>
            </p:cNvPr>
            <p:cNvSpPr>
              <a:spLocks/>
            </p:cNvSpPr>
            <p:nvPr/>
          </p:nvSpPr>
          <p:spPr bwMode="auto">
            <a:xfrm>
              <a:off x="317" y="1373"/>
              <a:ext cx="19" cy="9"/>
            </a:xfrm>
            <a:custGeom>
              <a:avLst/>
              <a:gdLst>
                <a:gd name="T0" fmla="*/ 9 w 19"/>
                <a:gd name="T1" fmla="*/ 0 h 9"/>
                <a:gd name="T2" fmla="*/ 9 w 19"/>
                <a:gd name="T3" fmla="*/ 0 h 9"/>
                <a:gd name="T4" fmla="*/ 0 w 19"/>
                <a:gd name="T5" fmla="*/ 4 h 9"/>
                <a:gd name="T6" fmla="*/ 9 w 19"/>
                <a:gd name="T7" fmla="*/ 9 h 9"/>
                <a:gd name="T8" fmla="*/ 19 w 19"/>
                <a:gd name="T9" fmla="*/ 4 h 9"/>
                <a:gd name="T10" fmla="*/ 9 w 19"/>
                <a:gd name="T11" fmla="*/ 0 h 9"/>
              </a:gdLst>
              <a:ahLst/>
              <a:cxnLst>
                <a:cxn ang="0">
                  <a:pos x="T0" y="T1"/>
                </a:cxn>
                <a:cxn ang="0">
                  <a:pos x="T2" y="T3"/>
                </a:cxn>
                <a:cxn ang="0">
                  <a:pos x="T4" y="T5"/>
                </a:cxn>
                <a:cxn ang="0">
                  <a:pos x="T6" y="T7"/>
                </a:cxn>
                <a:cxn ang="0">
                  <a:pos x="T8" y="T9"/>
                </a:cxn>
                <a:cxn ang="0">
                  <a:pos x="T10" y="T11"/>
                </a:cxn>
              </a:cxnLst>
              <a:rect l="0" t="0" r="r" b="b"/>
              <a:pathLst>
                <a:path w="19" h="9">
                  <a:moveTo>
                    <a:pt x="9" y="0"/>
                  </a:moveTo>
                  <a:lnTo>
                    <a:pt x="9" y="0"/>
                  </a:lnTo>
                  <a:lnTo>
                    <a:pt x="0" y="4"/>
                  </a:lnTo>
                  <a:lnTo>
                    <a:pt x="9" y="9"/>
                  </a:lnTo>
                  <a:lnTo>
                    <a:pt x="19" y="4"/>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21" name="Freeform 4435">
              <a:extLst>
                <a:ext uri="{FF2B5EF4-FFF2-40B4-BE49-F238E27FC236}">
                  <a16:creationId xmlns:a16="http://schemas.microsoft.com/office/drawing/2014/main" id="{73513100-686D-45D3-A77E-67D513EAA166}"/>
                </a:ext>
              </a:extLst>
            </p:cNvPr>
            <p:cNvSpPr>
              <a:spLocks/>
            </p:cNvSpPr>
            <p:nvPr/>
          </p:nvSpPr>
          <p:spPr bwMode="auto">
            <a:xfrm>
              <a:off x="426" y="1318"/>
              <a:ext cx="17" cy="9"/>
            </a:xfrm>
            <a:custGeom>
              <a:avLst/>
              <a:gdLst>
                <a:gd name="T0" fmla="*/ 10 w 17"/>
                <a:gd name="T1" fmla="*/ 0 h 9"/>
                <a:gd name="T2" fmla="*/ 10 w 17"/>
                <a:gd name="T3" fmla="*/ 0 h 9"/>
                <a:gd name="T4" fmla="*/ 0 w 17"/>
                <a:gd name="T5" fmla="*/ 5 h 9"/>
                <a:gd name="T6" fmla="*/ 10 w 17"/>
                <a:gd name="T7" fmla="*/ 9 h 9"/>
                <a:gd name="T8" fmla="*/ 17 w 17"/>
                <a:gd name="T9" fmla="*/ 5 h 9"/>
                <a:gd name="T10" fmla="*/ 10 w 17"/>
                <a:gd name="T11" fmla="*/ 0 h 9"/>
              </a:gdLst>
              <a:ahLst/>
              <a:cxnLst>
                <a:cxn ang="0">
                  <a:pos x="T0" y="T1"/>
                </a:cxn>
                <a:cxn ang="0">
                  <a:pos x="T2" y="T3"/>
                </a:cxn>
                <a:cxn ang="0">
                  <a:pos x="T4" y="T5"/>
                </a:cxn>
                <a:cxn ang="0">
                  <a:pos x="T6" y="T7"/>
                </a:cxn>
                <a:cxn ang="0">
                  <a:pos x="T8" y="T9"/>
                </a:cxn>
                <a:cxn ang="0">
                  <a:pos x="T10" y="T11"/>
                </a:cxn>
              </a:cxnLst>
              <a:rect l="0" t="0" r="r" b="b"/>
              <a:pathLst>
                <a:path w="17" h="9">
                  <a:moveTo>
                    <a:pt x="10" y="0"/>
                  </a:moveTo>
                  <a:lnTo>
                    <a:pt x="10" y="0"/>
                  </a:lnTo>
                  <a:lnTo>
                    <a:pt x="0" y="5"/>
                  </a:lnTo>
                  <a:lnTo>
                    <a:pt x="10" y="9"/>
                  </a:lnTo>
                  <a:lnTo>
                    <a:pt x="17" y="5"/>
                  </a:lnTo>
                  <a:lnTo>
                    <a:pt x="10"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22" name="Freeform 4436">
              <a:extLst>
                <a:ext uri="{FF2B5EF4-FFF2-40B4-BE49-F238E27FC236}">
                  <a16:creationId xmlns:a16="http://schemas.microsoft.com/office/drawing/2014/main" id="{540BC4A8-28F5-4462-8ED9-FA8F9853BF2C}"/>
                </a:ext>
              </a:extLst>
            </p:cNvPr>
            <p:cNvSpPr>
              <a:spLocks/>
            </p:cNvSpPr>
            <p:nvPr/>
          </p:nvSpPr>
          <p:spPr bwMode="auto">
            <a:xfrm>
              <a:off x="426" y="1318"/>
              <a:ext cx="17" cy="9"/>
            </a:xfrm>
            <a:custGeom>
              <a:avLst/>
              <a:gdLst>
                <a:gd name="T0" fmla="*/ 10 w 17"/>
                <a:gd name="T1" fmla="*/ 0 h 9"/>
                <a:gd name="T2" fmla="*/ 10 w 17"/>
                <a:gd name="T3" fmla="*/ 0 h 9"/>
                <a:gd name="T4" fmla="*/ 0 w 17"/>
                <a:gd name="T5" fmla="*/ 5 h 9"/>
                <a:gd name="T6" fmla="*/ 10 w 17"/>
                <a:gd name="T7" fmla="*/ 9 h 9"/>
                <a:gd name="T8" fmla="*/ 17 w 17"/>
                <a:gd name="T9" fmla="*/ 5 h 9"/>
                <a:gd name="T10" fmla="*/ 10 w 17"/>
                <a:gd name="T11" fmla="*/ 0 h 9"/>
              </a:gdLst>
              <a:ahLst/>
              <a:cxnLst>
                <a:cxn ang="0">
                  <a:pos x="T0" y="T1"/>
                </a:cxn>
                <a:cxn ang="0">
                  <a:pos x="T2" y="T3"/>
                </a:cxn>
                <a:cxn ang="0">
                  <a:pos x="T4" y="T5"/>
                </a:cxn>
                <a:cxn ang="0">
                  <a:pos x="T6" y="T7"/>
                </a:cxn>
                <a:cxn ang="0">
                  <a:pos x="T8" y="T9"/>
                </a:cxn>
                <a:cxn ang="0">
                  <a:pos x="T10" y="T11"/>
                </a:cxn>
              </a:cxnLst>
              <a:rect l="0" t="0" r="r" b="b"/>
              <a:pathLst>
                <a:path w="17" h="9">
                  <a:moveTo>
                    <a:pt x="10" y="0"/>
                  </a:moveTo>
                  <a:lnTo>
                    <a:pt x="10" y="0"/>
                  </a:lnTo>
                  <a:lnTo>
                    <a:pt x="0" y="5"/>
                  </a:lnTo>
                  <a:lnTo>
                    <a:pt x="10" y="9"/>
                  </a:lnTo>
                  <a:lnTo>
                    <a:pt x="17" y="5"/>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23" name="Freeform 4437">
              <a:extLst>
                <a:ext uri="{FF2B5EF4-FFF2-40B4-BE49-F238E27FC236}">
                  <a16:creationId xmlns:a16="http://schemas.microsoft.com/office/drawing/2014/main" id="{F9280372-CBC9-4115-AE55-4AF3AC955A53}"/>
                </a:ext>
              </a:extLst>
            </p:cNvPr>
            <p:cNvSpPr>
              <a:spLocks/>
            </p:cNvSpPr>
            <p:nvPr/>
          </p:nvSpPr>
          <p:spPr bwMode="auto">
            <a:xfrm>
              <a:off x="379" y="1342"/>
              <a:ext cx="16" cy="9"/>
            </a:xfrm>
            <a:custGeom>
              <a:avLst/>
              <a:gdLst>
                <a:gd name="T0" fmla="*/ 9 w 16"/>
                <a:gd name="T1" fmla="*/ 0 h 9"/>
                <a:gd name="T2" fmla="*/ 9 w 16"/>
                <a:gd name="T3" fmla="*/ 0 h 9"/>
                <a:gd name="T4" fmla="*/ 0 w 16"/>
                <a:gd name="T5" fmla="*/ 4 h 9"/>
                <a:gd name="T6" fmla="*/ 9 w 16"/>
                <a:gd name="T7" fmla="*/ 9 h 9"/>
                <a:gd name="T8" fmla="*/ 16 w 16"/>
                <a:gd name="T9" fmla="*/ 4 h 9"/>
                <a:gd name="T10" fmla="*/ 9 w 16"/>
                <a:gd name="T11" fmla="*/ 0 h 9"/>
              </a:gdLst>
              <a:ahLst/>
              <a:cxnLst>
                <a:cxn ang="0">
                  <a:pos x="T0" y="T1"/>
                </a:cxn>
                <a:cxn ang="0">
                  <a:pos x="T2" y="T3"/>
                </a:cxn>
                <a:cxn ang="0">
                  <a:pos x="T4" y="T5"/>
                </a:cxn>
                <a:cxn ang="0">
                  <a:pos x="T6" y="T7"/>
                </a:cxn>
                <a:cxn ang="0">
                  <a:pos x="T8" y="T9"/>
                </a:cxn>
                <a:cxn ang="0">
                  <a:pos x="T10" y="T11"/>
                </a:cxn>
              </a:cxnLst>
              <a:rect l="0" t="0" r="r" b="b"/>
              <a:pathLst>
                <a:path w="16" h="9">
                  <a:moveTo>
                    <a:pt x="9" y="0"/>
                  </a:moveTo>
                  <a:lnTo>
                    <a:pt x="9" y="0"/>
                  </a:lnTo>
                  <a:lnTo>
                    <a:pt x="0" y="4"/>
                  </a:lnTo>
                  <a:lnTo>
                    <a:pt x="9" y="9"/>
                  </a:lnTo>
                  <a:lnTo>
                    <a:pt x="16" y="4"/>
                  </a:lnTo>
                  <a:lnTo>
                    <a:pt x="9"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24" name="Freeform 4438">
              <a:extLst>
                <a:ext uri="{FF2B5EF4-FFF2-40B4-BE49-F238E27FC236}">
                  <a16:creationId xmlns:a16="http://schemas.microsoft.com/office/drawing/2014/main" id="{A6FD6F53-CFAF-4329-BE2C-CD6C6C04D805}"/>
                </a:ext>
              </a:extLst>
            </p:cNvPr>
            <p:cNvSpPr>
              <a:spLocks/>
            </p:cNvSpPr>
            <p:nvPr/>
          </p:nvSpPr>
          <p:spPr bwMode="auto">
            <a:xfrm>
              <a:off x="379" y="1342"/>
              <a:ext cx="16" cy="9"/>
            </a:xfrm>
            <a:custGeom>
              <a:avLst/>
              <a:gdLst>
                <a:gd name="T0" fmla="*/ 9 w 16"/>
                <a:gd name="T1" fmla="*/ 0 h 9"/>
                <a:gd name="T2" fmla="*/ 9 w 16"/>
                <a:gd name="T3" fmla="*/ 0 h 9"/>
                <a:gd name="T4" fmla="*/ 0 w 16"/>
                <a:gd name="T5" fmla="*/ 4 h 9"/>
                <a:gd name="T6" fmla="*/ 9 w 16"/>
                <a:gd name="T7" fmla="*/ 9 h 9"/>
                <a:gd name="T8" fmla="*/ 16 w 16"/>
                <a:gd name="T9" fmla="*/ 4 h 9"/>
                <a:gd name="T10" fmla="*/ 9 w 16"/>
                <a:gd name="T11" fmla="*/ 0 h 9"/>
              </a:gdLst>
              <a:ahLst/>
              <a:cxnLst>
                <a:cxn ang="0">
                  <a:pos x="T0" y="T1"/>
                </a:cxn>
                <a:cxn ang="0">
                  <a:pos x="T2" y="T3"/>
                </a:cxn>
                <a:cxn ang="0">
                  <a:pos x="T4" y="T5"/>
                </a:cxn>
                <a:cxn ang="0">
                  <a:pos x="T6" y="T7"/>
                </a:cxn>
                <a:cxn ang="0">
                  <a:pos x="T8" y="T9"/>
                </a:cxn>
                <a:cxn ang="0">
                  <a:pos x="T10" y="T11"/>
                </a:cxn>
              </a:cxnLst>
              <a:rect l="0" t="0" r="r" b="b"/>
              <a:pathLst>
                <a:path w="16" h="9">
                  <a:moveTo>
                    <a:pt x="9" y="0"/>
                  </a:moveTo>
                  <a:lnTo>
                    <a:pt x="9" y="0"/>
                  </a:lnTo>
                  <a:lnTo>
                    <a:pt x="0" y="4"/>
                  </a:lnTo>
                  <a:lnTo>
                    <a:pt x="9" y="9"/>
                  </a:lnTo>
                  <a:lnTo>
                    <a:pt x="16" y="4"/>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25" name="Freeform 4439">
              <a:extLst>
                <a:ext uri="{FF2B5EF4-FFF2-40B4-BE49-F238E27FC236}">
                  <a16:creationId xmlns:a16="http://schemas.microsoft.com/office/drawing/2014/main" id="{3DC5380E-C524-4CCB-A576-EACABFF37A1D}"/>
                </a:ext>
              </a:extLst>
            </p:cNvPr>
            <p:cNvSpPr>
              <a:spLocks/>
            </p:cNvSpPr>
            <p:nvPr/>
          </p:nvSpPr>
          <p:spPr bwMode="auto">
            <a:xfrm>
              <a:off x="343" y="1199"/>
              <a:ext cx="45" cy="21"/>
            </a:xfrm>
            <a:custGeom>
              <a:avLst/>
              <a:gdLst>
                <a:gd name="T0" fmla="*/ 38 w 45"/>
                <a:gd name="T1" fmla="*/ 0 h 21"/>
                <a:gd name="T2" fmla="*/ 38 w 45"/>
                <a:gd name="T3" fmla="*/ 0 h 21"/>
                <a:gd name="T4" fmla="*/ 0 w 45"/>
                <a:gd name="T5" fmla="*/ 19 h 21"/>
                <a:gd name="T6" fmla="*/ 7 w 45"/>
                <a:gd name="T7" fmla="*/ 21 h 21"/>
                <a:gd name="T8" fmla="*/ 45 w 45"/>
                <a:gd name="T9" fmla="*/ 2 h 21"/>
                <a:gd name="T10" fmla="*/ 38 w 45"/>
                <a:gd name="T11" fmla="*/ 0 h 21"/>
              </a:gdLst>
              <a:ahLst/>
              <a:cxnLst>
                <a:cxn ang="0">
                  <a:pos x="T0" y="T1"/>
                </a:cxn>
                <a:cxn ang="0">
                  <a:pos x="T2" y="T3"/>
                </a:cxn>
                <a:cxn ang="0">
                  <a:pos x="T4" y="T5"/>
                </a:cxn>
                <a:cxn ang="0">
                  <a:pos x="T6" y="T7"/>
                </a:cxn>
                <a:cxn ang="0">
                  <a:pos x="T8" y="T9"/>
                </a:cxn>
                <a:cxn ang="0">
                  <a:pos x="T10" y="T11"/>
                </a:cxn>
              </a:cxnLst>
              <a:rect l="0" t="0" r="r" b="b"/>
              <a:pathLst>
                <a:path w="45" h="21">
                  <a:moveTo>
                    <a:pt x="38" y="0"/>
                  </a:moveTo>
                  <a:lnTo>
                    <a:pt x="38" y="0"/>
                  </a:lnTo>
                  <a:lnTo>
                    <a:pt x="0" y="19"/>
                  </a:lnTo>
                  <a:lnTo>
                    <a:pt x="7" y="21"/>
                  </a:lnTo>
                  <a:lnTo>
                    <a:pt x="45" y="2"/>
                  </a:lnTo>
                  <a:lnTo>
                    <a:pt x="38"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26" name="Freeform 4440">
              <a:extLst>
                <a:ext uri="{FF2B5EF4-FFF2-40B4-BE49-F238E27FC236}">
                  <a16:creationId xmlns:a16="http://schemas.microsoft.com/office/drawing/2014/main" id="{43592EE5-181E-48A8-8543-C32C788F8871}"/>
                </a:ext>
              </a:extLst>
            </p:cNvPr>
            <p:cNvSpPr>
              <a:spLocks/>
            </p:cNvSpPr>
            <p:nvPr/>
          </p:nvSpPr>
          <p:spPr bwMode="auto">
            <a:xfrm>
              <a:off x="343" y="1199"/>
              <a:ext cx="45" cy="21"/>
            </a:xfrm>
            <a:custGeom>
              <a:avLst/>
              <a:gdLst>
                <a:gd name="T0" fmla="*/ 38 w 45"/>
                <a:gd name="T1" fmla="*/ 0 h 21"/>
                <a:gd name="T2" fmla="*/ 38 w 45"/>
                <a:gd name="T3" fmla="*/ 0 h 21"/>
                <a:gd name="T4" fmla="*/ 0 w 45"/>
                <a:gd name="T5" fmla="*/ 19 h 21"/>
                <a:gd name="T6" fmla="*/ 7 w 45"/>
                <a:gd name="T7" fmla="*/ 21 h 21"/>
                <a:gd name="T8" fmla="*/ 45 w 45"/>
                <a:gd name="T9" fmla="*/ 2 h 21"/>
                <a:gd name="T10" fmla="*/ 38 w 45"/>
                <a:gd name="T11" fmla="*/ 0 h 21"/>
              </a:gdLst>
              <a:ahLst/>
              <a:cxnLst>
                <a:cxn ang="0">
                  <a:pos x="T0" y="T1"/>
                </a:cxn>
                <a:cxn ang="0">
                  <a:pos x="T2" y="T3"/>
                </a:cxn>
                <a:cxn ang="0">
                  <a:pos x="T4" y="T5"/>
                </a:cxn>
                <a:cxn ang="0">
                  <a:pos x="T6" y="T7"/>
                </a:cxn>
                <a:cxn ang="0">
                  <a:pos x="T8" y="T9"/>
                </a:cxn>
                <a:cxn ang="0">
                  <a:pos x="T10" y="T11"/>
                </a:cxn>
              </a:cxnLst>
              <a:rect l="0" t="0" r="r" b="b"/>
              <a:pathLst>
                <a:path w="45" h="21">
                  <a:moveTo>
                    <a:pt x="38" y="0"/>
                  </a:moveTo>
                  <a:lnTo>
                    <a:pt x="38" y="0"/>
                  </a:lnTo>
                  <a:lnTo>
                    <a:pt x="0" y="19"/>
                  </a:lnTo>
                  <a:lnTo>
                    <a:pt x="7" y="21"/>
                  </a:lnTo>
                  <a:lnTo>
                    <a:pt x="45" y="2"/>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27" name="Freeform 4441">
              <a:extLst>
                <a:ext uri="{FF2B5EF4-FFF2-40B4-BE49-F238E27FC236}">
                  <a16:creationId xmlns:a16="http://schemas.microsoft.com/office/drawing/2014/main" id="{0E2CB5D6-8B3B-4BFB-9CF8-ABBC4E9FB86A}"/>
                </a:ext>
              </a:extLst>
            </p:cNvPr>
            <p:cNvSpPr>
              <a:spLocks/>
            </p:cNvSpPr>
            <p:nvPr/>
          </p:nvSpPr>
          <p:spPr bwMode="auto">
            <a:xfrm>
              <a:off x="300" y="1220"/>
              <a:ext cx="43" cy="27"/>
            </a:xfrm>
            <a:custGeom>
              <a:avLst/>
              <a:gdLst>
                <a:gd name="T0" fmla="*/ 14 w 18"/>
                <a:gd name="T1" fmla="*/ 0 h 11"/>
                <a:gd name="T2" fmla="*/ 14 w 18"/>
                <a:gd name="T3" fmla="*/ 0 h 11"/>
                <a:gd name="T4" fmla="*/ 0 w 18"/>
                <a:gd name="T5" fmla="*/ 8 h 11"/>
                <a:gd name="T6" fmla="*/ 0 w 18"/>
                <a:gd name="T7" fmla="*/ 11 h 11"/>
                <a:gd name="T8" fmla="*/ 18 w 18"/>
                <a:gd name="T9" fmla="*/ 2 h 11"/>
                <a:gd name="T10" fmla="*/ 14 w 18"/>
                <a:gd name="T11" fmla="*/ 0 h 11"/>
              </a:gdLst>
              <a:ahLst/>
              <a:cxnLst>
                <a:cxn ang="0">
                  <a:pos x="T0" y="T1"/>
                </a:cxn>
                <a:cxn ang="0">
                  <a:pos x="T2" y="T3"/>
                </a:cxn>
                <a:cxn ang="0">
                  <a:pos x="T4" y="T5"/>
                </a:cxn>
                <a:cxn ang="0">
                  <a:pos x="T6" y="T7"/>
                </a:cxn>
                <a:cxn ang="0">
                  <a:pos x="T8" y="T9"/>
                </a:cxn>
                <a:cxn ang="0">
                  <a:pos x="T10" y="T11"/>
                </a:cxn>
              </a:cxnLst>
              <a:rect l="0" t="0" r="r" b="b"/>
              <a:pathLst>
                <a:path w="18" h="11">
                  <a:moveTo>
                    <a:pt x="14" y="0"/>
                  </a:moveTo>
                  <a:cubicBezTo>
                    <a:pt x="14" y="0"/>
                    <a:pt x="14" y="0"/>
                    <a:pt x="14" y="0"/>
                  </a:cubicBezTo>
                  <a:cubicBezTo>
                    <a:pt x="0" y="8"/>
                    <a:pt x="0" y="8"/>
                    <a:pt x="0" y="8"/>
                  </a:cubicBezTo>
                  <a:cubicBezTo>
                    <a:pt x="0" y="9"/>
                    <a:pt x="0" y="10"/>
                    <a:pt x="0" y="11"/>
                  </a:cubicBezTo>
                  <a:cubicBezTo>
                    <a:pt x="18" y="2"/>
                    <a:pt x="18" y="2"/>
                    <a:pt x="18" y="2"/>
                  </a:cubicBezTo>
                  <a:cubicBezTo>
                    <a:pt x="14" y="0"/>
                    <a:pt x="14" y="0"/>
                    <a:pt x="14"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28" name="Freeform 4442">
              <a:extLst>
                <a:ext uri="{FF2B5EF4-FFF2-40B4-BE49-F238E27FC236}">
                  <a16:creationId xmlns:a16="http://schemas.microsoft.com/office/drawing/2014/main" id="{21A54253-8968-46A5-BFE1-1AA6EA0BEC45}"/>
                </a:ext>
              </a:extLst>
            </p:cNvPr>
            <p:cNvSpPr>
              <a:spLocks/>
            </p:cNvSpPr>
            <p:nvPr/>
          </p:nvSpPr>
          <p:spPr bwMode="auto">
            <a:xfrm>
              <a:off x="441" y="1154"/>
              <a:ext cx="29" cy="19"/>
            </a:xfrm>
            <a:custGeom>
              <a:avLst/>
              <a:gdLst>
                <a:gd name="T0" fmla="*/ 12 w 12"/>
                <a:gd name="T1" fmla="*/ 0 h 8"/>
                <a:gd name="T2" fmla="*/ 0 w 12"/>
                <a:gd name="T3" fmla="*/ 6 h 8"/>
                <a:gd name="T4" fmla="*/ 4 w 12"/>
                <a:gd name="T5" fmla="*/ 8 h 8"/>
                <a:gd name="T6" fmla="*/ 12 w 12"/>
                <a:gd name="T7" fmla="*/ 4 h 8"/>
                <a:gd name="T8" fmla="*/ 12 w 12"/>
                <a:gd name="T9" fmla="*/ 2 h 8"/>
                <a:gd name="T10" fmla="*/ 12 w 12"/>
                <a:gd name="T11" fmla="*/ 0 h 8"/>
              </a:gdLst>
              <a:ahLst/>
              <a:cxnLst>
                <a:cxn ang="0">
                  <a:pos x="T0" y="T1"/>
                </a:cxn>
                <a:cxn ang="0">
                  <a:pos x="T2" y="T3"/>
                </a:cxn>
                <a:cxn ang="0">
                  <a:pos x="T4" y="T5"/>
                </a:cxn>
                <a:cxn ang="0">
                  <a:pos x="T6" y="T7"/>
                </a:cxn>
                <a:cxn ang="0">
                  <a:pos x="T8" y="T9"/>
                </a:cxn>
                <a:cxn ang="0">
                  <a:pos x="T10" y="T11"/>
                </a:cxn>
              </a:cxnLst>
              <a:rect l="0" t="0" r="r" b="b"/>
              <a:pathLst>
                <a:path w="12" h="8">
                  <a:moveTo>
                    <a:pt x="12" y="0"/>
                  </a:moveTo>
                  <a:cubicBezTo>
                    <a:pt x="0" y="6"/>
                    <a:pt x="0" y="6"/>
                    <a:pt x="0" y="6"/>
                  </a:cubicBezTo>
                  <a:cubicBezTo>
                    <a:pt x="4" y="8"/>
                    <a:pt x="4" y="8"/>
                    <a:pt x="4" y="8"/>
                  </a:cubicBezTo>
                  <a:cubicBezTo>
                    <a:pt x="12" y="4"/>
                    <a:pt x="12" y="4"/>
                    <a:pt x="12" y="4"/>
                  </a:cubicBezTo>
                  <a:cubicBezTo>
                    <a:pt x="12" y="3"/>
                    <a:pt x="12" y="3"/>
                    <a:pt x="12" y="2"/>
                  </a:cubicBezTo>
                  <a:cubicBezTo>
                    <a:pt x="12" y="1"/>
                    <a:pt x="12" y="0"/>
                    <a:pt x="12"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29" name="Freeform 4443">
              <a:extLst>
                <a:ext uri="{FF2B5EF4-FFF2-40B4-BE49-F238E27FC236}">
                  <a16:creationId xmlns:a16="http://schemas.microsoft.com/office/drawing/2014/main" id="{D3993CCB-D4F7-44D6-BDDD-580BADF0CFEA}"/>
                </a:ext>
              </a:extLst>
            </p:cNvPr>
            <p:cNvSpPr>
              <a:spLocks/>
            </p:cNvSpPr>
            <p:nvPr/>
          </p:nvSpPr>
          <p:spPr bwMode="auto">
            <a:xfrm>
              <a:off x="388" y="1173"/>
              <a:ext cx="53" cy="26"/>
            </a:xfrm>
            <a:custGeom>
              <a:avLst/>
              <a:gdLst>
                <a:gd name="T0" fmla="*/ 43 w 53"/>
                <a:gd name="T1" fmla="*/ 0 h 26"/>
                <a:gd name="T2" fmla="*/ 43 w 53"/>
                <a:gd name="T3" fmla="*/ 0 h 26"/>
                <a:gd name="T4" fmla="*/ 0 w 53"/>
                <a:gd name="T5" fmla="*/ 21 h 26"/>
                <a:gd name="T6" fmla="*/ 10 w 53"/>
                <a:gd name="T7" fmla="*/ 26 h 26"/>
                <a:gd name="T8" fmla="*/ 53 w 53"/>
                <a:gd name="T9" fmla="*/ 5 h 26"/>
                <a:gd name="T10" fmla="*/ 43 w 53"/>
                <a:gd name="T11" fmla="*/ 0 h 26"/>
              </a:gdLst>
              <a:ahLst/>
              <a:cxnLst>
                <a:cxn ang="0">
                  <a:pos x="T0" y="T1"/>
                </a:cxn>
                <a:cxn ang="0">
                  <a:pos x="T2" y="T3"/>
                </a:cxn>
                <a:cxn ang="0">
                  <a:pos x="T4" y="T5"/>
                </a:cxn>
                <a:cxn ang="0">
                  <a:pos x="T6" y="T7"/>
                </a:cxn>
                <a:cxn ang="0">
                  <a:pos x="T8" y="T9"/>
                </a:cxn>
                <a:cxn ang="0">
                  <a:pos x="T10" y="T11"/>
                </a:cxn>
              </a:cxnLst>
              <a:rect l="0" t="0" r="r" b="b"/>
              <a:pathLst>
                <a:path w="53" h="26">
                  <a:moveTo>
                    <a:pt x="43" y="0"/>
                  </a:moveTo>
                  <a:lnTo>
                    <a:pt x="43" y="0"/>
                  </a:lnTo>
                  <a:lnTo>
                    <a:pt x="0" y="21"/>
                  </a:lnTo>
                  <a:lnTo>
                    <a:pt x="10" y="26"/>
                  </a:lnTo>
                  <a:lnTo>
                    <a:pt x="53" y="5"/>
                  </a:lnTo>
                  <a:lnTo>
                    <a:pt x="43"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30" name="Freeform 4444">
              <a:extLst>
                <a:ext uri="{FF2B5EF4-FFF2-40B4-BE49-F238E27FC236}">
                  <a16:creationId xmlns:a16="http://schemas.microsoft.com/office/drawing/2014/main" id="{306BC65C-52DF-45CA-BB52-66C3AF6E8EFB}"/>
                </a:ext>
              </a:extLst>
            </p:cNvPr>
            <p:cNvSpPr>
              <a:spLocks/>
            </p:cNvSpPr>
            <p:nvPr/>
          </p:nvSpPr>
          <p:spPr bwMode="auto">
            <a:xfrm>
              <a:off x="388" y="1173"/>
              <a:ext cx="53" cy="26"/>
            </a:xfrm>
            <a:custGeom>
              <a:avLst/>
              <a:gdLst>
                <a:gd name="T0" fmla="*/ 43 w 53"/>
                <a:gd name="T1" fmla="*/ 0 h 26"/>
                <a:gd name="T2" fmla="*/ 43 w 53"/>
                <a:gd name="T3" fmla="*/ 0 h 26"/>
                <a:gd name="T4" fmla="*/ 0 w 53"/>
                <a:gd name="T5" fmla="*/ 21 h 26"/>
                <a:gd name="T6" fmla="*/ 10 w 53"/>
                <a:gd name="T7" fmla="*/ 26 h 26"/>
                <a:gd name="T8" fmla="*/ 53 w 53"/>
                <a:gd name="T9" fmla="*/ 5 h 26"/>
                <a:gd name="T10" fmla="*/ 43 w 53"/>
                <a:gd name="T11" fmla="*/ 0 h 26"/>
              </a:gdLst>
              <a:ahLst/>
              <a:cxnLst>
                <a:cxn ang="0">
                  <a:pos x="T0" y="T1"/>
                </a:cxn>
                <a:cxn ang="0">
                  <a:pos x="T2" y="T3"/>
                </a:cxn>
                <a:cxn ang="0">
                  <a:pos x="T4" y="T5"/>
                </a:cxn>
                <a:cxn ang="0">
                  <a:pos x="T6" y="T7"/>
                </a:cxn>
                <a:cxn ang="0">
                  <a:pos x="T8" y="T9"/>
                </a:cxn>
                <a:cxn ang="0">
                  <a:pos x="T10" y="T11"/>
                </a:cxn>
              </a:cxnLst>
              <a:rect l="0" t="0" r="r" b="b"/>
              <a:pathLst>
                <a:path w="53" h="26">
                  <a:moveTo>
                    <a:pt x="43" y="0"/>
                  </a:moveTo>
                  <a:lnTo>
                    <a:pt x="43" y="0"/>
                  </a:lnTo>
                  <a:lnTo>
                    <a:pt x="0" y="21"/>
                  </a:lnTo>
                  <a:lnTo>
                    <a:pt x="10" y="26"/>
                  </a:lnTo>
                  <a:lnTo>
                    <a:pt x="53" y="5"/>
                  </a:lnTo>
                  <a:lnTo>
                    <a:pt x="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31" name="Freeform 4445">
              <a:extLst>
                <a:ext uri="{FF2B5EF4-FFF2-40B4-BE49-F238E27FC236}">
                  <a16:creationId xmlns:a16="http://schemas.microsoft.com/office/drawing/2014/main" id="{533B36AA-BDF4-49F0-8DCF-D1FCE2BE220F}"/>
                </a:ext>
              </a:extLst>
            </p:cNvPr>
            <p:cNvSpPr>
              <a:spLocks/>
            </p:cNvSpPr>
            <p:nvPr/>
          </p:nvSpPr>
          <p:spPr bwMode="auto">
            <a:xfrm>
              <a:off x="431" y="1168"/>
              <a:ext cx="19" cy="10"/>
            </a:xfrm>
            <a:custGeom>
              <a:avLst/>
              <a:gdLst>
                <a:gd name="T0" fmla="*/ 10 w 19"/>
                <a:gd name="T1" fmla="*/ 0 h 10"/>
                <a:gd name="T2" fmla="*/ 10 w 19"/>
                <a:gd name="T3" fmla="*/ 0 h 10"/>
                <a:gd name="T4" fmla="*/ 0 w 19"/>
                <a:gd name="T5" fmla="*/ 5 h 10"/>
                <a:gd name="T6" fmla="*/ 10 w 19"/>
                <a:gd name="T7" fmla="*/ 10 h 10"/>
                <a:gd name="T8" fmla="*/ 19 w 19"/>
                <a:gd name="T9" fmla="*/ 5 h 10"/>
                <a:gd name="T10" fmla="*/ 10 w 19"/>
                <a:gd name="T11" fmla="*/ 0 h 10"/>
              </a:gdLst>
              <a:ahLst/>
              <a:cxnLst>
                <a:cxn ang="0">
                  <a:pos x="T0" y="T1"/>
                </a:cxn>
                <a:cxn ang="0">
                  <a:pos x="T2" y="T3"/>
                </a:cxn>
                <a:cxn ang="0">
                  <a:pos x="T4" y="T5"/>
                </a:cxn>
                <a:cxn ang="0">
                  <a:pos x="T6" y="T7"/>
                </a:cxn>
                <a:cxn ang="0">
                  <a:pos x="T8" y="T9"/>
                </a:cxn>
                <a:cxn ang="0">
                  <a:pos x="T10" y="T11"/>
                </a:cxn>
              </a:cxnLst>
              <a:rect l="0" t="0" r="r" b="b"/>
              <a:pathLst>
                <a:path w="19" h="10">
                  <a:moveTo>
                    <a:pt x="10" y="0"/>
                  </a:moveTo>
                  <a:lnTo>
                    <a:pt x="10" y="0"/>
                  </a:lnTo>
                  <a:lnTo>
                    <a:pt x="0" y="5"/>
                  </a:lnTo>
                  <a:lnTo>
                    <a:pt x="10" y="10"/>
                  </a:lnTo>
                  <a:lnTo>
                    <a:pt x="19" y="5"/>
                  </a:lnTo>
                  <a:lnTo>
                    <a:pt x="10"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32" name="Freeform 4446">
              <a:extLst>
                <a:ext uri="{FF2B5EF4-FFF2-40B4-BE49-F238E27FC236}">
                  <a16:creationId xmlns:a16="http://schemas.microsoft.com/office/drawing/2014/main" id="{72D9C445-55A4-49C4-B0B2-26EC029FCE25}"/>
                </a:ext>
              </a:extLst>
            </p:cNvPr>
            <p:cNvSpPr>
              <a:spLocks/>
            </p:cNvSpPr>
            <p:nvPr/>
          </p:nvSpPr>
          <p:spPr bwMode="auto">
            <a:xfrm>
              <a:off x="431" y="1168"/>
              <a:ext cx="19" cy="10"/>
            </a:xfrm>
            <a:custGeom>
              <a:avLst/>
              <a:gdLst>
                <a:gd name="T0" fmla="*/ 10 w 19"/>
                <a:gd name="T1" fmla="*/ 0 h 10"/>
                <a:gd name="T2" fmla="*/ 10 w 19"/>
                <a:gd name="T3" fmla="*/ 0 h 10"/>
                <a:gd name="T4" fmla="*/ 0 w 19"/>
                <a:gd name="T5" fmla="*/ 5 h 10"/>
                <a:gd name="T6" fmla="*/ 10 w 19"/>
                <a:gd name="T7" fmla="*/ 10 h 10"/>
                <a:gd name="T8" fmla="*/ 19 w 19"/>
                <a:gd name="T9" fmla="*/ 5 h 10"/>
                <a:gd name="T10" fmla="*/ 10 w 19"/>
                <a:gd name="T11" fmla="*/ 0 h 10"/>
              </a:gdLst>
              <a:ahLst/>
              <a:cxnLst>
                <a:cxn ang="0">
                  <a:pos x="T0" y="T1"/>
                </a:cxn>
                <a:cxn ang="0">
                  <a:pos x="T2" y="T3"/>
                </a:cxn>
                <a:cxn ang="0">
                  <a:pos x="T4" y="T5"/>
                </a:cxn>
                <a:cxn ang="0">
                  <a:pos x="T6" y="T7"/>
                </a:cxn>
                <a:cxn ang="0">
                  <a:pos x="T8" y="T9"/>
                </a:cxn>
                <a:cxn ang="0">
                  <a:pos x="T10" y="T11"/>
                </a:cxn>
              </a:cxnLst>
              <a:rect l="0" t="0" r="r" b="b"/>
              <a:pathLst>
                <a:path w="19" h="10">
                  <a:moveTo>
                    <a:pt x="10" y="0"/>
                  </a:moveTo>
                  <a:lnTo>
                    <a:pt x="10" y="0"/>
                  </a:lnTo>
                  <a:lnTo>
                    <a:pt x="0" y="5"/>
                  </a:lnTo>
                  <a:lnTo>
                    <a:pt x="10" y="10"/>
                  </a:lnTo>
                  <a:lnTo>
                    <a:pt x="19" y="5"/>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33" name="Freeform 4447">
              <a:extLst>
                <a:ext uri="{FF2B5EF4-FFF2-40B4-BE49-F238E27FC236}">
                  <a16:creationId xmlns:a16="http://schemas.microsoft.com/office/drawing/2014/main" id="{44BCCA2E-9F54-46EF-B1CC-F6AEDFCCB456}"/>
                </a:ext>
              </a:extLst>
            </p:cNvPr>
            <p:cNvSpPr>
              <a:spLocks/>
            </p:cNvSpPr>
            <p:nvPr/>
          </p:nvSpPr>
          <p:spPr bwMode="auto">
            <a:xfrm>
              <a:off x="381" y="1194"/>
              <a:ext cx="17" cy="7"/>
            </a:xfrm>
            <a:custGeom>
              <a:avLst/>
              <a:gdLst>
                <a:gd name="T0" fmla="*/ 7 w 17"/>
                <a:gd name="T1" fmla="*/ 0 h 7"/>
                <a:gd name="T2" fmla="*/ 7 w 17"/>
                <a:gd name="T3" fmla="*/ 0 h 7"/>
                <a:gd name="T4" fmla="*/ 0 w 17"/>
                <a:gd name="T5" fmla="*/ 5 h 7"/>
                <a:gd name="T6" fmla="*/ 7 w 17"/>
                <a:gd name="T7" fmla="*/ 7 h 7"/>
                <a:gd name="T8" fmla="*/ 17 w 17"/>
                <a:gd name="T9" fmla="*/ 5 h 7"/>
                <a:gd name="T10" fmla="*/ 7 w 17"/>
                <a:gd name="T11" fmla="*/ 0 h 7"/>
              </a:gdLst>
              <a:ahLst/>
              <a:cxnLst>
                <a:cxn ang="0">
                  <a:pos x="T0" y="T1"/>
                </a:cxn>
                <a:cxn ang="0">
                  <a:pos x="T2" y="T3"/>
                </a:cxn>
                <a:cxn ang="0">
                  <a:pos x="T4" y="T5"/>
                </a:cxn>
                <a:cxn ang="0">
                  <a:pos x="T6" y="T7"/>
                </a:cxn>
                <a:cxn ang="0">
                  <a:pos x="T8" y="T9"/>
                </a:cxn>
                <a:cxn ang="0">
                  <a:pos x="T10" y="T11"/>
                </a:cxn>
              </a:cxnLst>
              <a:rect l="0" t="0" r="r" b="b"/>
              <a:pathLst>
                <a:path w="17" h="7">
                  <a:moveTo>
                    <a:pt x="7" y="0"/>
                  </a:moveTo>
                  <a:lnTo>
                    <a:pt x="7" y="0"/>
                  </a:lnTo>
                  <a:lnTo>
                    <a:pt x="0" y="5"/>
                  </a:lnTo>
                  <a:lnTo>
                    <a:pt x="7" y="7"/>
                  </a:lnTo>
                  <a:lnTo>
                    <a:pt x="17" y="5"/>
                  </a:lnTo>
                  <a:lnTo>
                    <a:pt x="7"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34" name="Freeform 4448">
              <a:extLst>
                <a:ext uri="{FF2B5EF4-FFF2-40B4-BE49-F238E27FC236}">
                  <a16:creationId xmlns:a16="http://schemas.microsoft.com/office/drawing/2014/main" id="{8A487B9C-9818-4D5E-98C6-5B2DBF4193EE}"/>
                </a:ext>
              </a:extLst>
            </p:cNvPr>
            <p:cNvSpPr>
              <a:spLocks/>
            </p:cNvSpPr>
            <p:nvPr/>
          </p:nvSpPr>
          <p:spPr bwMode="auto">
            <a:xfrm>
              <a:off x="381" y="1194"/>
              <a:ext cx="17" cy="7"/>
            </a:xfrm>
            <a:custGeom>
              <a:avLst/>
              <a:gdLst>
                <a:gd name="T0" fmla="*/ 7 w 17"/>
                <a:gd name="T1" fmla="*/ 0 h 7"/>
                <a:gd name="T2" fmla="*/ 7 w 17"/>
                <a:gd name="T3" fmla="*/ 0 h 7"/>
                <a:gd name="T4" fmla="*/ 0 w 17"/>
                <a:gd name="T5" fmla="*/ 5 h 7"/>
                <a:gd name="T6" fmla="*/ 7 w 17"/>
                <a:gd name="T7" fmla="*/ 7 h 7"/>
                <a:gd name="T8" fmla="*/ 17 w 17"/>
                <a:gd name="T9" fmla="*/ 5 h 7"/>
                <a:gd name="T10" fmla="*/ 7 w 17"/>
                <a:gd name="T11" fmla="*/ 0 h 7"/>
              </a:gdLst>
              <a:ahLst/>
              <a:cxnLst>
                <a:cxn ang="0">
                  <a:pos x="T0" y="T1"/>
                </a:cxn>
                <a:cxn ang="0">
                  <a:pos x="T2" y="T3"/>
                </a:cxn>
                <a:cxn ang="0">
                  <a:pos x="T4" y="T5"/>
                </a:cxn>
                <a:cxn ang="0">
                  <a:pos x="T6" y="T7"/>
                </a:cxn>
                <a:cxn ang="0">
                  <a:pos x="T8" y="T9"/>
                </a:cxn>
                <a:cxn ang="0">
                  <a:pos x="T10" y="T11"/>
                </a:cxn>
              </a:cxnLst>
              <a:rect l="0" t="0" r="r" b="b"/>
              <a:pathLst>
                <a:path w="17" h="7">
                  <a:moveTo>
                    <a:pt x="7" y="0"/>
                  </a:moveTo>
                  <a:lnTo>
                    <a:pt x="7" y="0"/>
                  </a:lnTo>
                  <a:lnTo>
                    <a:pt x="0" y="5"/>
                  </a:lnTo>
                  <a:lnTo>
                    <a:pt x="7" y="7"/>
                  </a:lnTo>
                  <a:lnTo>
                    <a:pt x="17" y="5"/>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35" name="Freeform 4449">
              <a:extLst>
                <a:ext uri="{FF2B5EF4-FFF2-40B4-BE49-F238E27FC236}">
                  <a16:creationId xmlns:a16="http://schemas.microsoft.com/office/drawing/2014/main" id="{D91A0A4F-153F-4B81-A658-CABED43376E7}"/>
                </a:ext>
              </a:extLst>
            </p:cNvPr>
            <p:cNvSpPr>
              <a:spLocks/>
            </p:cNvSpPr>
            <p:nvPr/>
          </p:nvSpPr>
          <p:spPr bwMode="auto">
            <a:xfrm>
              <a:off x="333" y="1218"/>
              <a:ext cx="17" cy="7"/>
            </a:xfrm>
            <a:custGeom>
              <a:avLst/>
              <a:gdLst>
                <a:gd name="T0" fmla="*/ 10 w 17"/>
                <a:gd name="T1" fmla="*/ 0 h 7"/>
                <a:gd name="T2" fmla="*/ 10 w 17"/>
                <a:gd name="T3" fmla="*/ 0 h 7"/>
                <a:gd name="T4" fmla="*/ 0 w 17"/>
                <a:gd name="T5" fmla="*/ 2 h 7"/>
                <a:gd name="T6" fmla="*/ 10 w 17"/>
                <a:gd name="T7" fmla="*/ 7 h 7"/>
                <a:gd name="T8" fmla="*/ 17 w 17"/>
                <a:gd name="T9" fmla="*/ 2 h 7"/>
                <a:gd name="T10" fmla="*/ 10 w 17"/>
                <a:gd name="T11" fmla="*/ 0 h 7"/>
              </a:gdLst>
              <a:ahLst/>
              <a:cxnLst>
                <a:cxn ang="0">
                  <a:pos x="T0" y="T1"/>
                </a:cxn>
                <a:cxn ang="0">
                  <a:pos x="T2" y="T3"/>
                </a:cxn>
                <a:cxn ang="0">
                  <a:pos x="T4" y="T5"/>
                </a:cxn>
                <a:cxn ang="0">
                  <a:pos x="T6" y="T7"/>
                </a:cxn>
                <a:cxn ang="0">
                  <a:pos x="T8" y="T9"/>
                </a:cxn>
                <a:cxn ang="0">
                  <a:pos x="T10" y="T11"/>
                </a:cxn>
              </a:cxnLst>
              <a:rect l="0" t="0" r="r" b="b"/>
              <a:pathLst>
                <a:path w="17" h="7">
                  <a:moveTo>
                    <a:pt x="10" y="0"/>
                  </a:moveTo>
                  <a:lnTo>
                    <a:pt x="10" y="0"/>
                  </a:lnTo>
                  <a:lnTo>
                    <a:pt x="0" y="2"/>
                  </a:lnTo>
                  <a:lnTo>
                    <a:pt x="10" y="7"/>
                  </a:lnTo>
                  <a:lnTo>
                    <a:pt x="17" y="2"/>
                  </a:lnTo>
                  <a:lnTo>
                    <a:pt x="10"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36" name="Freeform 4450">
              <a:extLst>
                <a:ext uri="{FF2B5EF4-FFF2-40B4-BE49-F238E27FC236}">
                  <a16:creationId xmlns:a16="http://schemas.microsoft.com/office/drawing/2014/main" id="{1EE9DF6F-6510-4058-8ACF-EDC7C98847B2}"/>
                </a:ext>
              </a:extLst>
            </p:cNvPr>
            <p:cNvSpPr>
              <a:spLocks/>
            </p:cNvSpPr>
            <p:nvPr/>
          </p:nvSpPr>
          <p:spPr bwMode="auto">
            <a:xfrm>
              <a:off x="333" y="1218"/>
              <a:ext cx="17" cy="7"/>
            </a:xfrm>
            <a:custGeom>
              <a:avLst/>
              <a:gdLst>
                <a:gd name="T0" fmla="*/ 10 w 17"/>
                <a:gd name="T1" fmla="*/ 0 h 7"/>
                <a:gd name="T2" fmla="*/ 10 w 17"/>
                <a:gd name="T3" fmla="*/ 0 h 7"/>
                <a:gd name="T4" fmla="*/ 0 w 17"/>
                <a:gd name="T5" fmla="*/ 2 h 7"/>
                <a:gd name="T6" fmla="*/ 10 w 17"/>
                <a:gd name="T7" fmla="*/ 7 h 7"/>
                <a:gd name="T8" fmla="*/ 17 w 17"/>
                <a:gd name="T9" fmla="*/ 2 h 7"/>
                <a:gd name="T10" fmla="*/ 10 w 17"/>
                <a:gd name="T11" fmla="*/ 0 h 7"/>
              </a:gdLst>
              <a:ahLst/>
              <a:cxnLst>
                <a:cxn ang="0">
                  <a:pos x="T0" y="T1"/>
                </a:cxn>
                <a:cxn ang="0">
                  <a:pos x="T2" y="T3"/>
                </a:cxn>
                <a:cxn ang="0">
                  <a:pos x="T4" y="T5"/>
                </a:cxn>
                <a:cxn ang="0">
                  <a:pos x="T6" y="T7"/>
                </a:cxn>
                <a:cxn ang="0">
                  <a:pos x="T8" y="T9"/>
                </a:cxn>
                <a:cxn ang="0">
                  <a:pos x="T10" y="T11"/>
                </a:cxn>
              </a:cxnLst>
              <a:rect l="0" t="0" r="r" b="b"/>
              <a:pathLst>
                <a:path w="17" h="7">
                  <a:moveTo>
                    <a:pt x="10" y="0"/>
                  </a:moveTo>
                  <a:lnTo>
                    <a:pt x="10" y="0"/>
                  </a:lnTo>
                  <a:lnTo>
                    <a:pt x="0" y="2"/>
                  </a:lnTo>
                  <a:lnTo>
                    <a:pt x="10" y="7"/>
                  </a:lnTo>
                  <a:lnTo>
                    <a:pt x="17" y="2"/>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37" name="Freeform 4451">
              <a:extLst>
                <a:ext uri="{FF2B5EF4-FFF2-40B4-BE49-F238E27FC236}">
                  <a16:creationId xmlns:a16="http://schemas.microsoft.com/office/drawing/2014/main" id="{BE10EDEC-D4AD-420C-B208-7320B14FF2D6}"/>
                </a:ext>
              </a:extLst>
            </p:cNvPr>
            <p:cNvSpPr>
              <a:spLocks/>
            </p:cNvSpPr>
            <p:nvPr/>
          </p:nvSpPr>
          <p:spPr bwMode="auto">
            <a:xfrm>
              <a:off x="436" y="1204"/>
              <a:ext cx="29" cy="19"/>
            </a:xfrm>
            <a:custGeom>
              <a:avLst/>
              <a:gdLst>
                <a:gd name="T0" fmla="*/ 12 w 12"/>
                <a:gd name="T1" fmla="*/ 0 h 8"/>
                <a:gd name="T2" fmla="*/ 0 w 12"/>
                <a:gd name="T3" fmla="*/ 6 h 8"/>
                <a:gd name="T4" fmla="*/ 3 w 12"/>
                <a:gd name="T5" fmla="*/ 8 h 8"/>
                <a:gd name="T6" fmla="*/ 12 w 12"/>
                <a:gd name="T7" fmla="*/ 3 h 8"/>
                <a:gd name="T8" fmla="*/ 12 w 12"/>
                <a:gd name="T9" fmla="*/ 0 h 8"/>
              </a:gdLst>
              <a:ahLst/>
              <a:cxnLst>
                <a:cxn ang="0">
                  <a:pos x="T0" y="T1"/>
                </a:cxn>
                <a:cxn ang="0">
                  <a:pos x="T2" y="T3"/>
                </a:cxn>
                <a:cxn ang="0">
                  <a:pos x="T4" y="T5"/>
                </a:cxn>
                <a:cxn ang="0">
                  <a:pos x="T6" y="T7"/>
                </a:cxn>
                <a:cxn ang="0">
                  <a:pos x="T8" y="T9"/>
                </a:cxn>
              </a:cxnLst>
              <a:rect l="0" t="0" r="r" b="b"/>
              <a:pathLst>
                <a:path w="12" h="8">
                  <a:moveTo>
                    <a:pt x="12" y="0"/>
                  </a:moveTo>
                  <a:cubicBezTo>
                    <a:pt x="0" y="6"/>
                    <a:pt x="0" y="6"/>
                    <a:pt x="0" y="6"/>
                  </a:cubicBezTo>
                  <a:cubicBezTo>
                    <a:pt x="3" y="8"/>
                    <a:pt x="3" y="8"/>
                    <a:pt x="3" y="8"/>
                  </a:cubicBezTo>
                  <a:cubicBezTo>
                    <a:pt x="12" y="3"/>
                    <a:pt x="12" y="3"/>
                    <a:pt x="12" y="3"/>
                  </a:cubicBezTo>
                  <a:cubicBezTo>
                    <a:pt x="12" y="2"/>
                    <a:pt x="12" y="1"/>
                    <a:pt x="12"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38" name="Freeform 4452">
              <a:extLst>
                <a:ext uri="{FF2B5EF4-FFF2-40B4-BE49-F238E27FC236}">
                  <a16:creationId xmlns:a16="http://schemas.microsoft.com/office/drawing/2014/main" id="{D8688B65-8EEC-4BBB-853F-306FE64D5130}"/>
                </a:ext>
              </a:extLst>
            </p:cNvPr>
            <p:cNvSpPr>
              <a:spLocks/>
            </p:cNvSpPr>
            <p:nvPr/>
          </p:nvSpPr>
          <p:spPr bwMode="auto">
            <a:xfrm>
              <a:off x="336" y="1247"/>
              <a:ext cx="52" cy="26"/>
            </a:xfrm>
            <a:custGeom>
              <a:avLst/>
              <a:gdLst>
                <a:gd name="T0" fmla="*/ 43 w 52"/>
                <a:gd name="T1" fmla="*/ 0 h 26"/>
                <a:gd name="T2" fmla="*/ 43 w 52"/>
                <a:gd name="T3" fmla="*/ 0 h 26"/>
                <a:gd name="T4" fmla="*/ 0 w 52"/>
                <a:gd name="T5" fmla="*/ 21 h 26"/>
                <a:gd name="T6" fmla="*/ 9 w 52"/>
                <a:gd name="T7" fmla="*/ 26 h 26"/>
                <a:gd name="T8" fmla="*/ 52 w 52"/>
                <a:gd name="T9" fmla="*/ 2 h 26"/>
                <a:gd name="T10" fmla="*/ 43 w 52"/>
                <a:gd name="T11" fmla="*/ 0 h 26"/>
              </a:gdLst>
              <a:ahLst/>
              <a:cxnLst>
                <a:cxn ang="0">
                  <a:pos x="T0" y="T1"/>
                </a:cxn>
                <a:cxn ang="0">
                  <a:pos x="T2" y="T3"/>
                </a:cxn>
                <a:cxn ang="0">
                  <a:pos x="T4" y="T5"/>
                </a:cxn>
                <a:cxn ang="0">
                  <a:pos x="T6" y="T7"/>
                </a:cxn>
                <a:cxn ang="0">
                  <a:pos x="T8" y="T9"/>
                </a:cxn>
                <a:cxn ang="0">
                  <a:pos x="T10" y="T11"/>
                </a:cxn>
              </a:cxnLst>
              <a:rect l="0" t="0" r="r" b="b"/>
              <a:pathLst>
                <a:path w="52" h="26">
                  <a:moveTo>
                    <a:pt x="43" y="0"/>
                  </a:moveTo>
                  <a:lnTo>
                    <a:pt x="43" y="0"/>
                  </a:lnTo>
                  <a:lnTo>
                    <a:pt x="0" y="21"/>
                  </a:lnTo>
                  <a:lnTo>
                    <a:pt x="9" y="26"/>
                  </a:lnTo>
                  <a:lnTo>
                    <a:pt x="52" y="2"/>
                  </a:lnTo>
                  <a:lnTo>
                    <a:pt x="43"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39" name="Freeform 4453">
              <a:extLst>
                <a:ext uri="{FF2B5EF4-FFF2-40B4-BE49-F238E27FC236}">
                  <a16:creationId xmlns:a16="http://schemas.microsoft.com/office/drawing/2014/main" id="{17F9252B-3A72-469A-806C-3476ECB2B61C}"/>
                </a:ext>
              </a:extLst>
            </p:cNvPr>
            <p:cNvSpPr>
              <a:spLocks/>
            </p:cNvSpPr>
            <p:nvPr/>
          </p:nvSpPr>
          <p:spPr bwMode="auto">
            <a:xfrm>
              <a:off x="336" y="1247"/>
              <a:ext cx="52" cy="26"/>
            </a:xfrm>
            <a:custGeom>
              <a:avLst/>
              <a:gdLst>
                <a:gd name="T0" fmla="*/ 43 w 52"/>
                <a:gd name="T1" fmla="*/ 0 h 26"/>
                <a:gd name="T2" fmla="*/ 43 w 52"/>
                <a:gd name="T3" fmla="*/ 0 h 26"/>
                <a:gd name="T4" fmla="*/ 0 w 52"/>
                <a:gd name="T5" fmla="*/ 21 h 26"/>
                <a:gd name="T6" fmla="*/ 9 w 52"/>
                <a:gd name="T7" fmla="*/ 26 h 26"/>
                <a:gd name="T8" fmla="*/ 52 w 52"/>
                <a:gd name="T9" fmla="*/ 2 h 26"/>
                <a:gd name="T10" fmla="*/ 43 w 52"/>
                <a:gd name="T11" fmla="*/ 0 h 26"/>
              </a:gdLst>
              <a:ahLst/>
              <a:cxnLst>
                <a:cxn ang="0">
                  <a:pos x="T0" y="T1"/>
                </a:cxn>
                <a:cxn ang="0">
                  <a:pos x="T2" y="T3"/>
                </a:cxn>
                <a:cxn ang="0">
                  <a:pos x="T4" y="T5"/>
                </a:cxn>
                <a:cxn ang="0">
                  <a:pos x="T6" y="T7"/>
                </a:cxn>
                <a:cxn ang="0">
                  <a:pos x="T8" y="T9"/>
                </a:cxn>
                <a:cxn ang="0">
                  <a:pos x="T10" y="T11"/>
                </a:cxn>
              </a:cxnLst>
              <a:rect l="0" t="0" r="r" b="b"/>
              <a:pathLst>
                <a:path w="52" h="26">
                  <a:moveTo>
                    <a:pt x="43" y="0"/>
                  </a:moveTo>
                  <a:lnTo>
                    <a:pt x="43" y="0"/>
                  </a:lnTo>
                  <a:lnTo>
                    <a:pt x="0" y="21"/>
                  </a:lnTo>
                  <a:lnTo>
                    <a:pt x="9" y="26"/>
                  </a:lnTo>
                  <a:lnTo>
                    <a:pt x="52" y="2"/>
                  </a:lnTo>
                  <a:lnTo>
                    <a:pt x="4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40" name="Freeform 4454">
              <a:extLst>
                <a:ext uri="{FF2B5EF4-FFF2-40B4-BE49-F238E27FC236}">
                  <a16:creationId xmlns:a16="http://schemas.microsoft.com/office/drawing/2014/main" id="{35896B84-34FF-4C7C-A34E-FF1FE07D72DF}"/>
                </a:ext>
              </a:extLst>
            </p:cNvPr>
            <p:cNvSpPr>
              <a:spLocks/>
            </p:cNvSpPr>
            <p:nvPr/>
          </p:nvSpPr>
          <p:spPr bwMode="auto">
            <a:xfrm>
              <a:off x="388" y="1223"/>
              <a:ext cx="48" cy="24"/>
            </a:xfrm>
            <a:custGeom>
              <a:avLst/>
              <a:gdLst>
                <a:gd name="T0" fmla="*/ 38 w 48"/>
                <a:gd name="T1" fmla="*/ 0 h 24"/>
                <a:gd name="T2" fmla="*/ 38 w 48"/>
                <a:gd name="T3" fmla="*/ 0 h 24"/>
                <a:gd name="T4" fmla="*/ 0 w 48"/>
                <a:gd name="T5" fmla="*/ 19 h 24"/>
                <a:gd name="T6" fmla="*/ 10 w 48"/>
                <a:gd name="T7" fmla="*/ 24 h 24"/>
                <a:gd name="T8" fmla="*/ 48 w 48"/>
                <a:gd name="T9" fmla="*/ 4 h 24"/>
                <a:gd name="T10" fmla="*/ 38 w 48"/>
                <a:gd name="T11" fmla="*/ 0 h 24"/>
              </a:gdLst>
              <a:ahLst/>
              <a:cxnLst>
                <a:cxn ang="0">
                  <a:pos x="T0" y="T1"/>
                </a:cxn>
                <a:cxn ang="0">
                  <a:pos x="T2" y="T3"/>
                </a:cxn>
                <a:cxn ang="0">
                  <a:pos x="T4" y="T5"/>
                </a:cxn>
                <a:cxn ang="0">
                  <a:pos x="T6" y="T7"/>
                </a:cxn>
                <a:cxn ang="0">
                  <a:pos x="T8" y="T9"/>
                </a:cxn>
                <a:cxn ang="0">
                  <a:pos x="T10" y="T11"/>
                </a:cxn>
              </a:cxnLst>
              <a:rect l="0" t="0" r="r" b="b"/>
              <a:pathLst>
                <a:path w="48" h="24">
                  <a:moveTo>
                    <a:pt x="38" y="0"/>
                  </a:moveTo>
                  <a:lnTo>
                    <a:pt x="38" y="0"/>
                  </a:lnTo>
                  <a:lnTo>
                    <a:pt x="0" y="19"/>
                  </a:lnTo>
                  <a:lnTo>
                    <a:pt x="10" y="24"/>
                  </a:lnTo>
                  <a:lnTo>
                    <a:pt x="48" y="4"/>
                  </a:lnTo>
                  <a:lnTo>
                    <a:pt x="38"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41" name="Freeform 4455">
              <a:extLst>
                <a:ext uri="{FF2B5EF4-FFF2-40B4-BE49-F238E27FC236}">
                  <a16:creationId xmlns:a16="http://schemas.microsoft.com/office/drawing/2014/main" id="{1B358C82-0FB5-4479-ACB4-867702965A92}"/>
                </a:ext>
              </a:extLst>
            </p:cNvPr>
            <p:cNvSpPr>
              <a:spLocks/>
            </p:cNvSpPr>
            <p:nvPr/>
          </p:nvSpPr>
          <p:spPr bwMode="auto">
            <a:xfrm>
              <a:off x="388" y="1223"/>
              <a:ext cx="48" cy="24"/>
            </a:xfrm>
            <a:custGeom>
              <a:avLst/>
              <a:gdLst>
                <a:gd name="T0" fmla="*/ 38 w 48"/>
                <a:gd name="T1" fmla="*/ 0 h 24"/>
                <a:gd name="T2" fmla="*/ 38 w 48"/>
                <a:gd name="T3" fmla="*/ 0 h 24"/>
                <a:gd name="T4" fmla="*/ 0 w 48"/>
                <a:gd name="T5" fmla="*/ 19 h 24"/>
                <a:gd name="T6" fmla="*/ 10 w 48"/>
                <a:gd name="T7" fmla="*/ 24 h 24"/>
                <a:gd name="T8" fmla="*/ 48 w 48"/>
                <a:gd name="T9" fmla="*/ 4 h 24"/>
                <a:gd name="T10" fmla="*/ 38 w 48"/>
                <a:gd name="T11" fmla="*/ 0 h 24"/>
              </a:gdLst>
              <a:ahLst/>
              <a:cxnLst>
                <a:cxn ang="0">
                  <a:pos x="T0" y="T1"/>
                </a:cxn>
                <a:cxn ang="0">
                  <a:pos x="T2" y="T3"/>
                </a:cxn>
                <a:cxn ang="0">
                  <a:pos x="T4" y="T5"/>
                </a:cxn>
                <a:cxn ang="0">
                  <a:pos x="T6" y="T7"/>
                </a:cxn>
                <a:cxn ang="0">
                  <a:pos x="T8" y="T9"/>
                </a:cxn>
                <a:cxn ang="0">
                  <a:pos x="T10" y="T11"/>
                </a:cxn>
              </a:cxnLst>
              <a:rect l="0" t="0" r="r" b="b"/>
              <a:pathLst>
                <a:path w="48" h="24">
                  <a:moveTo>
                    <a:pt x="38" y="0"/>
                  </a:moveTo>
                  <a:lnTo>
                    <a:pt x="38" y="0"/>
                  </a:lnTo>
                  <a:lnTo>
                    <a:pt x="0" y="19"/>
                  </a:lnTo>
                  <a:lnTo>
                    <a:pt x="10" y="24"/>
                  </a:lnTo>
                  <a:lnTo>
                    <a:pt x="48" y="4"/>
                  </a:lnTo>
                  <a:lnTo>
                    <a:pt x="3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42" name="Freeform 4456">
              <a:extLst>
                <a:ext uri="{FF2B5EF4-FFF2-40B4-BE49-F238E27FC236}">
                  <a16:creationId xmlns:a16="http://schemas.microsoft.com/office/drawing/2014/main" id="{36D4B41A-3C53-4E19-80DC-1FAE7AFF3F9C}"/>
                </a:ext>
              </a:extLst>
            </p:cNvPr>
            <p:cNvSpPr>
              <a:spLocks/>
            </p:cNvSpPr>
            <p:nvPr/>
          </p:nvSpPr>
          <p:spPr bwMode="auto">
            <a:xfrm>
              <a:off x="302" y="1273"/>
              <a:ext cx="34" cy="21"/>
            </a:xfrm>
            <a:custGeom>
              <a:avLst/>
              <a:gdLst>
                <a:gd name="T0" fmla="*/ 11 w 14"/>
                <a:gd name="T1" fmla="*/ 0 h 9"/>
                <a:gd name="T2" fmla="*/ 11 w 14"/>
                <a:gd name="T3" fmla="*/ 0 h 9"/>
                <a:gd name="T4" fmla="*/ 0 w 14"/>
                <a:gd name="T5" fmla="*/ 5 h 9"/>
                <a:gd name="T6" fmla="*/ 0 w 14"/>
                <a:gd name="T7" fmla="*/ 9 h 9"/>
                <a:gd name="T8" fmla="*/ 14 w 14"/>
                <a:gd name="T9" fmla="*/ 2 h 9"/>
                <a:gd name="T10" fmla="*/ 11 w 14"/>
                <a:gd name="T11" fmla="*/ 0 h 9"/>
              </a:gdLst>
              <a:ahLst/>
              <a:cxnLst>
                <a:cxn ang="0">
                  <a:pos x="T0" y="T1"/>
                </a:cxn>
                <a:cxn ang="0">
                  <a:pos x="T2" y="T3"/>
                </a:cxn>
                <a:cxn ang="0">
                  <a:pos x="T4" y="T5"/>
                </a:cxn>
                <a:cxn ang="0">
                  <a:pos x="T6" y="T7"/>
                </a:cxn>
                <a:cxn ang="0">
                  <a:pos x="T8" y="T9"/>
                </a:cxn>
                <a:cxn ang="0">
                  <a:pos x="T10" y="T11"/>
                </a:cxn>
              </a:cxnLst>
              <a:rect l="0" t="0" r="r" b="b"/>
              <a:pathLst>
                <a:path w="14" h="9">
                  <a:moveTo>
                    <a:pt x="11" y="0"/>
                  </a:moveTo>
                  <a:cubicBezTo>
                    <a:pt x="11" y="0"/>
                    <a:pt x="11" y="0"/>
                    <a:pt x="11" y="0"/>
                  </a:cubicBezTo>
                  <a:cubicBezTo>
                    <a:pt x="0" y="5"/>
                    <a:pt x="0" y="5"/>
                    <a:pt x="0" y="5"/>
                  </a:cubicBezTo>
                  <a:cubicBezTo>
                    <a:pt x="0" y="6"/>
                    <a:pt x="0" y="8"/>
                    <a:pt x="0" y="9"/>
                  </a:cubicBezTo>
                  <a:cubicBezTo>
                    <a:pt x="14" y="2"/>
                    <a:pt x="14" y="2"/>
                    <a:pt x="14" y="2"/>
                  </a:cubicBezTo>
                  <a:cubicBezTo>
                    <a:pt x="11" y="0"/>
                    <a:pt x="11" y="0"/>
                    <a:pt x="11" y="0"/>
                  </a:cubicBezTo>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43" name="Freeform 4457">
              <a:extLst>
                <a:ext uri="{FF2B5EF4-FFF2-40B4-BE49-F238E27FC236}">
                  <a16:creationId xmlns:a16="http://schemas.microsoft.com/office/drawing/2014/main" id="{3983D954-E3F0-47DB-9628-7522296FFC79}"/>
                </a:ext>
              </a:extLst>
            </p:cNvPr>
            <p:cNvSpPr>
              <a:spLocks/>
            </p:cNvSpPr>
            <p:nvPr/>
          </p:nvSpPr>
          <p:spPr bwMode="auto">
            <a:xfrm>
              <a:off x="328" y="1268"/>
              <a:ext cx="17" cy="9"/>
            </a:xfrm>
            <a:custGeom>
              <a:avLst/>
              <a:gdLst>
                <a:gd name="T0" fmla="*/ 8 w 17"/>
                <a:gd name="T1" fmla="*/ 0 h 9"/>
                <a:gd name="T2" fmla="*/ 8 w 17"/>
                <a:gd name="T3" fmla="*/ 0 h 9"/>
                <a:gd name="T4" fmla="*/ 0 w 17"/>
                <a:gd name="T5" fmla="*/ 5 h 9"/>
                <a:gd name="T6" fmla="*/ 8 w 17"/>
                <a:gd name="T7" fmla="*/ 9 h 9"/>
                <a:gd name="T8" fmla="*/ 17 w 17"/>
                <a:gd name="T9" fmla="*/ 5 h 9"/>
                <a:gd name="T10" fmla="*/ 8 w 17"/>
                <a:gd name="T11" fmla="*/ 0 h 9"/>
              </a:gdLst>
              <a:ahLst/>
              <a:cxnLst>
                <a:cxn ang="0">
                  <a:pos x="T0" y="T1"/>
                </a:cxn>
                <a:cxn ang="0">
                  <a:pos x="T2" y="T3"/>
                </a:cxn>
                <a:cxn ang="0">
                  <a:pos x="T4" y="T5"/>
                </a:cxn>
                <a:cxn ang="0">
                  <a:pos x="T6" y="T7"/>
                </a:cxn>
                <a:cxn ang="0">
                  <a:pos x="T8" y="T9"/>
                </a:cxn>
                <a:cxn ang="0">
                  <a:pos x="T10" y="T11"/>
                </a:cxn>
              </a:cxnLst>
              <a:rect l="0" t="0" r="r" b="b"/>
              <a:pathLst>
                <a:path w="17" h="9">
                  <a:moveTo>
                    <a:pt x="8" y="0"/>
                  </a:moveTo>
                  <a:lnTo>
                    <a:pt x="8" y="0"/>
                  </a:lnTo>
                  <a:lnTo>
                    <a:pt x="0" y="5"/>
                  </a:lnTo>
                  <a:lnTo>
                    <a:pt x="8" y="9"/>
                  </a:lnTo>
                  <a:lnTo>
                    <a:pt x="17" y="5"/>
                  </a:lnTo>
                  <a:lnTo>
                    <a:pt x="8"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44" name="Freeform 4458">
              <a:extLst>
                <a:ext uri="{FF2B5EF4-FFF2-40B4-BE49-F238E27FC236}">
                  <a16:creationId xmlns:a16="http://schemas.microsoft.com/office/drawing/2014/main" id="{54DB708C-0FC7-4BE7-AA72-5D12D6F1255E}"/>
                </a:ext>
              </a:extLst>
            </p:cNvPr>
            <p:cNvSpPr>
              <a:spLocks/>
            </p:cNvSpPr>
            <p:nvPr/>
          </p:nvSpPr>
          <p:spPr bwMode="auto">
            <a:xfrm>
              <a:off x="328" y="1268"/>
              <a:ext cx="17" cy="9"/>
            </a:xfrm>
            <a:custGeom>
              <a:avLst/>
              <a:gdLst>
                <a:gd name="T0" fmla="*/ 8 w 17"/>
                <a:gd name="T1" fmla="*/ 0 h 9"/>
                <a:gd name="T2" fmla="*/ 8 w 17"/>
                <a:gd name="T3" fmla="*/ 0 h 9"/>
                <a:gd name="T4" fmla="*/ 0 w 17"/>
                <a:gd name="T5" fmla="*/ 5 h 9"/>
                <a:gd name="T6" fmla="*/ 8 w 17"/>
                <a:gd name="T7" fmla="*/ 9 h 9"/>
                <a:gd name="T8" fmla="*/ 17 w 17"/>
                <a:gd name="T9" fmla="*/ 5 h 9"/>
                <a:gd name="T10" fmla="*/ 8 w 17"/>
                <a:gd name="T11" fmla="*/ 0 h 9"/>
              </a:gdLst>
              <a:ahLst/>
              <a:cxnLst>
                <a:cxn ang="0">
                  <a:pos x="T0" y="T1"/>
                </a:cxn>
                <a:cxn ang="0">
                  <a:pos x="T2" y="T3"/>
                </a:cxn>
                <a:cxn ang="0">
                  <a:pos x="T4" y="T5"/>
                </a:cxn>
                <a:cxn ang="0">
                  <a:pos x="T6" y="T7"/>
                </a:cxn>
                <a:cxn ang="0">
                  <a:pos x="T8" y="T9"/>
                </a:cxn>
                <a:cxn ang="0">
                  <a:pos x="T10" y="T11"/>
                </a:cxn>
              </a:cxnLst>
              <a:rect l="0" t="0" r="r" b="b"/>
              <a:pathLst>
                <a:path w="17" h="9">
                  <a:moveTo>
                    <a:pt x="8" y="0"/>
                  </a:moveTo>
                  <a:lnTo>
                    <a:pt x="8" y="0"/>
                  </a:lnTo>
                  <a:lnTo>
                    <a:pt x="0" y="5"/>
                  </a:lnTo>
                  <a:lnTo>
                    <a:pt x="8" y="9"/>
                  </a:lnTo>
                  <a:lnTo>
                    <a:pt x="17" y="5"/>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45" name="Freeform 4459">
              <a:extLst>
                <a:ext uri="{FF2B5EF4-FFF2-40B4-BE49-F238E27FC236}">
                  <a16:creationId xmlns:a16="http://schemas.microsoft.com/office/drawing/2014/main" id="{CA13039A-1F10-40FB-87C0-5DB728C3A248}"/>
                </a:ext>
              </a:extLst>
            </p:cNvPr>
            <p:cNvSpPr>
              <a:spLocks/>
            </p:cNvSpPr>
            <p:nvPr/>
          </p:nvSpPr>
          <p:spPr bwMode="auto">
            <a:xfrm>
              <a:off x="426" y="1218"/>
              <a:ext cx="17" cy="9"/>
            </a:xfrm>
            <a:custGeom>
              <a:avLst/>
              <a:gdLst>
                <a:gd name="T0" fmla="*/ 10 w 17"/>
                <a:gd name="T1" fmla="*/ 0 h 9"/>
                <a:gd name="T2" fmla="*/ 10 w 17"/>
                <a:gd name="T3" fmla="*/ 0 h 9"/>
                <a:gd name="T4" fmla="*/ 0 w 17"/>
                <a:gd name="T5" fmla="*/ 5 h 9"/>
                <a:gd name="T6" fmla="*/ 10 w 17"/>
                <a:gd name="T7" fmla="*/ 9 h 9"/>
                <a:gd name="T8" fmla="*/ 17 w 17"/>
                <a:gd name="T9" fmla="*/ 5 h 9"/>
                <a:gd name="T10" fmla="*/ 10 w 17"/>
                <a:gd name="T11" fmla="*/ 0 h 9"/>
              </a:gdLst>
              <a:ahLst/>
              <a:cxnLst>
                <a:cxn ang="0">
                  <a:pos x="T0" y="T1"/>
                </a:cxn>
                <a:cxn ang="0">
                  <a:pos x="T2" y="T3"/>
                </a:cxn>
                <a:cxn ang="0">
                  <a:pos x="T4" y="T5"/>
                </a:cxn>
                <a:cxn ang="0">
                  <a:pos x="T6" y="T7"/>
                </a:cxn>
                <a:cxn ang="0">
                  <a:pos x="T8" y="T9"/>
                </a:cxn>
                <a:cxn ang="0">
                  <a:pos x="T10" y="T11"/>
                </a:cxn>
              </a:cxnLst>
              <a:rect l="0" t="0" r="r" b="b"/>
              <a:pathLst>
                <a:path w="17" h="9">
                  <a:moveTo>
                    <a:pt x="10" y="0"/>
                  </a:moveTo>
                  <a:lnTo>
                    <a:pt x="10" y="0"/>
                  </a:lnTo>
                  <a:lnTo>
                    <a:pt x="0" y="5"/>
                  </a:lnTo>
                  <a:lnTo>
                    <a:pt x="10" y="9"/>
                  </a:lnTo>
                  <a:lnTo>
                    <a:pt x="17" y="5"/>
                  </a:lnTo>
                  <a:lnTo>
                    <a:pt x="10"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46" name="Freeform 4460">
              <a:extLst>
                <a:ext uri="{FF2B5EF4-FFF2-40B4-BE49-F238E27FC236}">
                  <a16:creationId xmlns:a16="http://schemas.microsoft.com/office/drawing/2014/main" id="{2693A2FB-CCE7-45AD-8F53-6F57BB12ABCD}"/>
                </a:ext>
              </a:extLst>
            </p:cNvPr>
            <p:cNvSpPr>
              <a:spLocks/>
            </p:cNvSpPr>
            <p:nvPr/>
          </p:nvSpPr>
          <p:spPr bwMode="auto">
            <a:xfrm>
              <a:off x="426" y="1218"/>
              <a:ext cx="17" cy="9"/>
            </a:xfrm>
            <a:custGeom>
              <a:avLst/>
              <a:gdLst>
                <a:gd name="T0" fmla="*/ 10 w 17"/>
                <a:gd name="T1" fmla="*/ 0 h 9"/>
                <a:gd name="T2" fmla="*/ 10 w 17"/>
                <a:gd name="T3" fmla="*/ 0 h 9"/>
                <a:gd name="T4" fmla="*/ 0 w 17"/>
                <a:gd name="T5" fmla="*/ 5 h 9"/>
                <a:gd name="T6" fmla="*/ 10 w 17"/>
                <a:gd name="T7" fmla="*/ 9 h 9"/>
                <a:gd name="T8" fmla="*/ 17 w 17"/>
                <a:gd name="T9" fmla="*/ 5 h 9"/>
                <a:gd name="T10" fmla="*/ 10 w 17"/>
                <a:gd name="T11" fmla="*/ 0 h 9"/>
              </a:gdLst>
              <a:ahLst/>
              <a:cxnLst>
                <a:cxn ang="0">
                  <a:pos x="T0" y="T1"/>
                </a:cxn>
                <a:cxn ang="0">
                  <a:pos x="T2" y="T3"/>
                </a:cxn>
                <a:cxn ang="0">
                  <a:pos x="T4" y="T5"/>
                </a:cxn>
                <a:cxn ang="0">
                  <a:pos x="T6" y="T7"/>
                </a:cxn>
                <a:cxn ang="0">
                  <a:pos x="T8" y="T9"/>
                </a:cxn>
                <a:cxn ang="0">
                  <a:pos x="T10" y="T11"/>
                </a:cxn>
              </a:cxnLst>
              <a:rect l="0" t="0" r="r" b="b"/>
              <a:pathLst>
                <a:path w="17" h="9">
                  <a:moveTo>
                    <a:pt x="10" y="0"/>
                  </a:moveTo>
                  <a:lnTo>
                    <a:pt x="10" y="0"/>
                  </a:lnTo>
                  <a:lnTo>
                    <a:pt x="0" y="5"/>
                  </a:lnTo>
                  <a:lnTo>
                    <a:pt x="10" y="9"/>
                  </a:lnTo>
                  <a:lnTo>
                    <a:pt x="17" y="5"/>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47" name="Freeform 4461">
              <a:extLst>
                <a:ext uri="{FF2B5EF4-FFF2-40B4-BE49-F238E27FC236}">
                  <a16:creationId xmlns:a16="http://schemas.microsoft.com/office/drawing/2014/main" id="{16EC3C60-A9AD-4B82-A92B-B4A00CB390FF}"/>
                </a:ext>
              </a:extLst>
            </p:cNvPr>
            <p:cNvSpPr>
              <a:spLocks/>
            </p:cNvSpPr>
            <p:nvPr/>
          </p:nvSpPr>
          <p:spPr bwMode="auto">
            <a:xfrm>
              <a:off x="379" y="1242"/>
              <a:ext cx="19" cy="7"/>
            </a:xfrm>
            <a:custGeom>
              <a:avLst/>
              <a:gdLst>
                <a:gd name="T0" fmla="*/ 9 w 19"/>
                <a:gd name="T1" fmla="*/ 0 h 7"/>
                <a:gd name="T2" fmla="*/ 9 w 19"/>
                <a:gd name="T3" fmla="*/ 0 h 7"/>
                <a:gd name="T4" fmla="*/ 0 w 19"/>
                <a:gd name="T5" fmla="*/ 5 h 7"/>
                <a:gd name="T6" fmla="*/ 9 w 19"/>
                <a:gd name="T7" fmla="*/ 7 h 7"/>
                <a:gd name="T8" fmla="*/ 19 w 19"/>
                <a:gd name="T9" fmla="*/ 5 h 7"/>
                <a:gd name="T10" fmla="*/ 9 w 19"/>
                <a:gd name="T11" fmla="*/ 0 h 7"/>
              </a:gdLst>
              <a:ahLst/>
              <a:cxnLst>
                <a:cxn ang="0">
                  <a:pos x="T0" y="T1"/>
                </a:cxn>
                <a:cxn ang="0">
                  <a:pos x="T2" y="T3"/>
                </a:cxn>
                <a:cxn ang="0">
                  <a:pos x="T4" y="T5"/>
                </a:cxn>
                <a:cxn ang="0">
                  <a:pos x="T6" y="T7"/>
                </a:cxn>
                <a:cxn ang="0">
                  <a:pos x="T8" y="T9"/>
                </a:cxn>
                <a:cxn ang="0">
                  <a:pos x="T10" y="T11"/>
                </a:cxn>
              </a:cxnLst>
              <a:rect l="0" t="0" r="r" b="b"/>
              <a:pathLst>
                <a:path w="19" h="7">
                  <a:moveTo>
                    <a:pt x="9" y="0"/>
                  </a:moveTo>
                  <a:lnTo>
                    <a:pt x="9" y="0"/>
                  </a:lnTo>
                  <a:lnTo>
                    <a:pt x="0" y="5"/>
                  </a:lnTo>
                  <a:lnTo>
                    <a:pt x="9" y="7"/>
                  </a:lnTo>
                  <a:lnTo>
                    <a:pt x="19" y="5"/>
                  </a:lnTo>
                  <a:lnTo>
                    <a:pt x="9" y="0"/>
                  </a:lnTo>
                  <a:close/>
                </a:path>
              </a:pathLst>
            </a:custGeom>
            <a:solidFill>
              <a:srgbClr val="FFD1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48" name="Freeform 4462">
              <a:extLst>
                <a:ext uri="{FF2B5EF4-FFF2-40B4-BE49-F238E27FC236}">
                  <a16:creationId xmlns:a16="http://schemas.microsoft.com/office/drawing/2014/main" id="{4F9AED5D-AA64-4647-9FD5-8CA57269E095}"/>
                </a:ext>
              </a:extLst>
            </p:cNvPr>
            <p:cNvSpPr>
              <a:spLocks/>
            </p:cNvSpPr>
            <p:nvPr/>
          </p:nvSpPr>
          <p:spPr bwMode="auto">
            <a:xfrm>
              <a:off x="379" y="1242"/>
              <a:ext cx="19" cy="7"/>
            </a:xfrm>
            <a:custGeom>
              <a:avLst/>
              <a:gdLst>
                <a:gd name="T0" fmla="*/ 9 w 19"/>
                <a:gd name="T1" fmla="*/ 0 h 7"/>
                <a:gd name="T2" fmla="*/ 9 w 19"/>
                <a:gd name="T3" fmla="*/ 0 h 7"/>
                <a:gd name="T4" fmla="*/ 0 w 19"/>
                <a:gd name="T5" fmla="*/ 5 h 7"/>
                <a:gd name="T6" fmla="*/ 9 w 19"/>
                <a:gd name="T7" fmla="*/ 7 h 7"/>
                <a:gd name="T8" fmla="*/ 19 w 19"/>
                <a:gd name="T9" fmla="*/ 5 h 7"/>
                <a:gd name="T10" fmla="*/ 9 w 19"/>
                <a:gd name="T11" fmla="*/ 0 h 7"/>
              </a:gdLst>
              <a:ahLst/>
              <a:cxnLst>
                <a:cxn ang="0">
                  <a:pos x="T0" y="T1"/>
                </a:cxn>
                <a:cxn ang="0">
                  <a:pos x="T2" y="T3"/>
                </a:cxn>
                <a:cxn ang="0">
                  <a:pos x="T4" y="T5"/>
                </a:cxn>
                <a:cxn ang="0">
                  <a:pos x="T6" y="T7"/>
                </a:cxn>
                <a:cxn ang="0">
                  <a:pos x="T8" y="T9"/>
                </a:cxn>
                <a:cxn ang="0">
                  <a:pos x="T10" y="T11"/>
                </a:cxn>
              </a:cxnLst>
              <a:rect l="0" t="0" r="r" b="b"/>
              <a:pathLst>
                <a:path w="19" h="7">
                  <a:moveTo>
                    <a:pt x="9" y="0"/>
                  </a:moveTo>
                  <a:lnTo>
                    <a:pt x="9" y="0"/>
                  </a:lnTo>
                  <a:lnTo>
                    <a:pt x="0" y="5"/>
                  </a:lnTo>
                  <a:lnTo>
                    <a:pt x="9" y="7"/>
                  </a:lnTo>
                  <a:lnTo>
                    <a:pt x="19" y="5"/>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49" name="Freeform 4463">
              <a:extLst>
                <a:ext uri="{FF2B5EF4-FFF2-40B4-BE49-F238E27FC236}">
                  <a16:creationId xmlns:a16="http://schemas.microsoft.com/office/drawing/2014/main" id="{21B1B3D8-0458-4DB8-B5E7-29F5BBD79F1F}"/>
                </a:ext>
              </a:extLst>
            </p:cNvPr>
            <p:cNvSpPr>
              <a:spLocks/>
            </p:cNvSpPr>
            <p:nvPr/>
          </p:nvSpPr>
          <p:spPr bwMode="auto">
            <a:xfrm>
              <a:off x="391" y="1013"/>
              <a:ext cx="45" cy="107"/>
            </a:xfrm>
            <a:custGeom>
              <a:avLst/>
              <a:gdLst>
                <a:gd name="T0" fmla="*/ 0 w 19"/>
                <a:gd name="T1" fmla="*/ 0 h 45"/>
                <a:gd name="T2" fmla="*/ 0 w 19"/>
                <a:gd name="T3" fmla="*/ 35 h 45"/>
                <a:gd name="T4" fmla="*/ 10 w 19"/>
                <a:gd name="T5" fmla="*/ 45 h 45"/>
                <a:gd name="T6" fmla="*/ 19 w 19"/>
                <a:gd name="T7" fmla="*/ 35 h 45"/>
                <a:gd name="T8" fmla="*/ 19 w 19"/>
                <a:gd name="T9" fmla="*/ 5 h 45"/>
                <a:gd name="T10" fmla="*/ 0 w 19"/>
                <a:gd name="T11" fmla="*/ 0 h 45"/>
              </a:gdLst>
              <a:ahLst/>
              <a:cxnLst>
                <a:cxn ang="0">
                  <a:pos x="T0" y="T1"/>
                </a:cxn>
                <a:cxn ang="0">
                  <a:pos x="T2" y="T3"/>
                </a:cxn>
                <a:cxn ang="0">
                  <a:pos x="T4" y="T5"/>
                </a:cxn>
                <a:cxn ang="0">
                  <a:pos x="T6" y="T7"/>
                </a:cxn>
                <a:cxn ang="0">
                  <a:pos x="T8" y="T9"/>
                </a:cxn>
                <a:cxn ang="0">
                  <a:pos x="T10" y="T11"/>
                </a:cxn>
              </a:cxnLst>
              <a:rect l="0" t="0" r="r" b="b"/>
              <a:pathLst>
                <a:path w="19" h="45">
                  <a:moveTo>
                    <a:pt x="0" y="0"/>
                  </a:moveTo>
                  <a:cubicBezTo>
                    <a:pt x="0" y="35"/>
                    <a:pt x="0" y="35"/>
                    <a:pt x="0" y="35"/>
                  </a:cubicBezTo>
                  <a:cubicBezTo>
                    <a:pt x="0" y="41"/>
                    <a:pt x="4" y="45"/>
                    <a:pt x="10" y="45"/>
                  </a:cubicBezTo>
                  <a:cubicBezTo>
                    <a:pt x="15" y="45"/>
                    <a:pt x="19" y="41"/>
                    <a:pt x="19" y="35"/>
                  </a:cubicBezTo>
                  <a:cubicBezTo>
                    <a:pt x="19" y="5"/>
                    <a:pt x="19" y="5"/>
                    <a:pt x="19" y="5"/>
                  </a:cubicBezTo>
                  <a:lnTo>
                    <a:pt x="0" y="0"/>
                  </a:lnTo>
                  <a:close/>
                </a:path>
              </a:pathLst>
            </a:custGeom>
            <a:solidFill>
              <a:srgbClr val="FFA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50" name="Freeform 4464">
              <a:extLst>
                <a:ext uri="{FF2B5EF4-FFF2-40B4-BE49-F238E27FC236}">
                  <a16:creationId xmlns:a16="http://schemas.microsoft.com/office/drawing/2014/main" id="{EE893EC6-33EA-489D-A461-EF3D0CA47F6F}"/>
                </a:ext>
              </a:extLst>
            </p:cNvPr>
            <p:cNvSpPr>
              <a:spLocks/>
            </p:cNvSpPr>
            <p:nvPr/>
          </p:nvSpPr>
          <p:spPr bwMode="auto">
            <a:xfrm>
              <a:off x="87" y="354"/>
              <a:ext cx="46" cy="107"/>
            </a:xfrm>
            <a:custGeom>
              <a:avLst/>
              <a:gdLst>
                <a:gd name="T0" fmla="*/ 0 w 19"/>
                <a:gd name="T1" fmla="*/ 0 h 45"/>
                <a:gd name="T2" fmla="*/ 0 w 19"/>
                <a:gd name="T3" fmla="*/ 35 h 45"/>
                <a:gd name="T4" fmla="*/ 10 w 19"/>
                <a:gd name="T5" fmla="*/ 45 h 45"/>
                <a:gd name="T6" fmla="*/ 19 w 19"/>
                <a:gd name="T7" fmla="*/ 35 h 45"/>
                <a:gd name="T8" fmla="*/ 19 w 19"/>
                <a:gd name="T9" fmla="*/ 4 h 45"/>
                <a:gd name="T10" fmla="*/ 0 w 19"/>
                <a:gd name="T11" fmla="*/ 0 h 45"/>
              </a:gdLst>
              <a:ahLst/>
              <a:cxnLst>
                <a:cxn ang="0">
                  <a:pos x="T0" y="T1"/>
                </a:cxn>
                <a:cxn ang="0">
                  <a:pos x="T2" y="T3"/>
                </a:cxn>
                <a:cxn ang="0">
                  <a:pos x="T4" y="T5"/>
                </a:cxn>
                <a:cxn ang="0">
                  <a:pos x="T6" y="T7"/>
                </a:cxn>
                <a:cxn ang="0">
                  <a:pos x="T8" y="T9"/>
                </a:cxn>
                <a:cxn ang="0">
                  <a:pos x="T10" y="T11"/>
                </a:cxn>
              </a:cxnLst>
              <a:rect l="0" t="0" r="r" b="b"/>
              <a:pathLst>
                <a:path w="19" h="45">
                  <a:moveTo>
                    <a:pt x="0" y="0"/>
                  </a:moveTo>
                  <a:cubicBezTo>
                    <a:pt x="0" y="35"/>
                    <a:pt x="0" y="35"/>
                    <a:pt x="0" y="35"/>
                  </a:cubicBezTo>
                  <a:cubicBezTo>
                    <a:pt x="0" y="41"/>
                    <a:pt x="4" y="45"/>
                    <a:pt x="10" y="45"/>
                  </a:cubicBezTo>
                  <a:cubicBezTo>
                    <a:pt x="15" y="45"/>
                    <a:pt x="19" y="41"/>
                    <a:pt x="19" y="35"/>
                  </a:cubicBezTo>
                  <a:cubicBezTo>
                    <a:pt x="19" y="4"/>
                    <a:pt x="19" y="4"/>
                    <a:pt x="19" y="4"/>
                  </a:cubicBezTo>
                  <a:lnTo>
                    <a:pt x="0" y="0"/>
                  </a:lnTo>
                  <a:close/>
                </a:path>
              </a:pathLst>
            </a:custGeom>
            <a:solidFill>
              <a:srgbClr val="FCE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51" name="Freeform 4465">
              <a:extLst>
                <a:ext uri="{FF2B5EF4-FFF2-40B4-BE49-F238E27FC236}">
                  <a16:creationId xmlns:a16="http://schemas.microsoft.com/office/drawing/2014/main" id="{B05B753F-FC9F-41A9-A6B5-580A69414D34}"/>
                </a:ext>
              </a:extLst>
            </p:cNvPr>
            <p:cNvSpPr>
              <a:spLocks/>
            </p:cNvSpPr>
            <p:nvPr/>
          </p:nvSpPr>
          <p:spPr bwMode="auto">
            <a:xfrm>
              <a:off x="513" y="390"/>
              <a:ext cx="57" cy="133"/>
            </a:xfrm>
            <a:custGeom>
              <a:avLst/>
              <a:gdLst>
                <a:gd name="T0" fmla="*/ 0 w 24"/>
                <a:gd name="T1" fmla="*/ 0 h 56"/>
                <a:gd name="T2" fmla="*/ 0 w 24"/>
                <a:gd name="T3" fmla="*/ 45 h 56"/>
                <a:gd name="T4" fmla="*/ 12 w 24"/>
                <a:gd name="T5" fmla="*/ 56 h 56"/>
                <a:gd name="T6" fmla="*/ 24 w 24"/>
                <a:gd name="T7" fmla="*/ 45 h 56"/>
                <a:gd name="T8" fmla="*/ 24 w 24"/>
                <a:gd name="T9" fmla="*/ 6 h 56"/>
                <a:gd name="T10" fmla="*/ 0 w 24"/>
                <a:gd name="T11" fmla="*/ 0 h 56"/>
              </a:gdLst>
              <a:ahLst/>
              <a:cxnLst>
                <a:cxn ang="0">
                  <a:pos x="T0" y="T1"/>
                </a:cxn>
                <a:cxn ang="0">
                  <a:pos x="T2" y="T3"/>
                </a:cxn>
                <a:cxn ang="0">
                  <a:pos x="T4" y="T5"/>
                </a:cxn>
                <a:cxn ang="0">
                  <a:pos x="T6" y="T7"/>
                </a:cxn>
                <a:cxn ang="0">
                  <a:pos x="T8" y="T9"/>
                </a:cxn>
                <a:cxn ang="0">
                  <a:pos x="T10" y="T11"/>
                </a:cxn>
              </a:cxnLst>
              <a:rect l="0" t="0" r="r" b="b"/>
              <a:pathLst>
                <a:path w="24" h="56">
                  <a:moveTo>
                    <a:pt x="0" y="0"/>
                  </a:moveTo>
                  <a:cubicBezTo>
                    <a:pt x="0" y="45"/>
                    <a:pt x="0" y="45"/>
                    <a:pt x="0" y="45"/>
                  </a:cubicBezTo>
                  <a:cubicBezTo>
                    <a:pt x="0" y="51"/>
                    <a:pt x="6" y="56"/>
                    <a:pt x="12" y="56"/>
                  </a:cubicBezTo>
                  <a:cubicBezTo>
                    <a:pt x="19" y="56"/>
                    <a:pt x="24" y="51"/>
                    <a:pt x="24" y="45"/>
                  </a:cubicBezTo>
                  <a:cubicBezTo>
                    <a:pt x="24" y="6"/>
                    <a:pt x="24" y="6"/>
                    <a:pt x="24" y="6"/>
                  </a:cubicBezTo>
                  <a:lnTo>
                    <a:pt x="0" y="0"/>
                  </a:lnTo>
                  <a:close/>
                </a:path>
              </a:pathLst>
            </a:custGeom>
            <a:solidFill>
              <a:srgbClr val="FCE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52" name="Freeform 4466">
              <a:extLst>
                <a:ext uri="{FF2B5EF4-FFF2-40B4-BE49-F238E27FC236}">
                  <a16:creationId xmlns:a16="http://schemas.microsoft.com/office/drawing/2014/main" id="{0A0B8C2F-52C0-4983-8694-B3F157E907E0}"/>
                </a:ext>
              </a:extLst>
            </p:cNvPr>
            <p:cNvSpPr>
              <a:spLocks/>
            </p:cNvSpPr>
            <p:nvPr/>
          </p:nvSpPr>
          <p:spPr bwMode="auto">
            <a:xfrm>
              <a:off x="448" y="1011"/>
              <a:ext cx="67" cy="162"/>
            </a:xfrm>
            <a:custGeom>
              <a:avLst/>
              <a:gdLst>
                <a:gd name="T0" fmla="*/ 0 w 28"/>
                <a:gd name="T1" fmla="*/ 0 h 68"/>
                <a:gd name="T2" fmla="*/ 0 w 28"/>
                <a:gd name="T3" fmla="*/ 54 h 68"/>
                <a:gd name="T4" fmla="*/ 14 w 28"/>
                <a:gd name="T5" fmla="*/ 68 h 68"/>
                <a:gd name="T6" fmla="*/ 28 w 28"/>
                <a:gd name="T7" fmla="*/ 54 h 68"/>
                <a:gd name="T8" fmla="*/ 28 w 28"/>
                <a:gd name="T9" fmla="*/ 7 h 68"/>
                <a:gd name="T10" fmla="*/ 0 w 28"/>
                <a:gd name="T11" fmla="*/ 0 h 68"/>
              </a:gdLst>
              <a:ahLst/>
              <a:cxnLst>
                <a:cxn ang="0">
                  <a:pos x="T0" y="T1"/>
                </a:cxn>
                <a:cxn ang="0">
                  <a:pos x="T2" y="T3"/>
                </a:cxn>
                <a:cxn ang="0">
                  <a:pos x="T4" y="T5"/>
                </a:cxn>
                <a:cxn ang="0">
                  <a:pos x="T6" y="T7"/>
                </a:cxn>
                <a:cxn ang="0">
                  <a:pos x="T8" y="T9"/>
                </a:cxn>
                <a:cxn ang="0">
                  <a:pos x="T10" y="T11"/>
                </a:cxn>
              </a:cxnLst>
              <a:rect l="0" t="0" r="r" b="b"/>
              <a:pathLst>
                <a:path w="28" h="68">
                  <a:moveTo>
                    <a:pt x="0" y="0"/>
                  </a:moveTo>
                  <a:cubicBezTo>
                    <a:pt x="0" y="54"/>
                    <a:pt x="0" y="54"/>
                    <a:pt x="0" y="54"/>
                  </a:cubicBezTo>
                  <a:cubicBezTo>
                    <a:pt x="0" y="62"/>
                    <a:pt x="6" y="68"/>
                    <a:pt x="14" y="68"/>
                  </a:cubicBezTo>
                  <a:cubicBezTo>
                    <a:pt x="22" y="68"/>
                    <a:pt x="28" y="62"/>
                    <a:pt x="28" y="54"/>
                  </a:cubicBezTo>
                  <a:cubicBezTo>
                    <a:pt x="28" y="7"/>
                    <a:pt x="28" y="7"/>
                    <a:pt x="28" y="7"/>
                  </a:cubicBezTo>
                  <a:lnTo>
                    <a:pt x="0" y="0"/>
                  </a:lnTo>
                  <a:close/>
                </a:path>
              </a:pathLst>
            </a:custGeom>
            <a:solidFill>
              <a:srgbClr val="FFA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53" name="Freeform 4467">
              <a:extLst>
                <a:ext uri="{FF2B5EF4-FFF2-40B4-BE49-F238E27FC236}">
                  <a16:creationId xmlns:a16="http://schemas.microsoft.com/office/drawing/2014/main" id="{889197DE-F2BB-488F-9D10-80F3F1A412B2}"/>
                </a:ext>
              </a:extLst>
            </p:cNvPr>
            <p:cNvSpPr>
              <a:spLocks/>
            </p:cNvSpPr>
            <p:nvPr/>
          </p:nvSpPr>
          <p:spPr bwMode="auto">
            <a:xfrm>
              <a:off x="-1" y="823"/>
              <a:ext cx="807" cy="281"/>
            </a:xfrm>
            <a:custGeom>
              <a:avLst/>
              <a:gdLst>
                <a:gd name="T0" fmla="*/ 312 w 338"/>
                <a:gd name="T1" fmla="*/ 27 h 118"/>
                <a:gd name="T2" fmla="*/ 310 w 338"/>
                <a:gd name="T3" fmla="*/ 27 h 118"/>
                <a:gd name="T4" fmla="*/ 310 w 338"/>
                <a:gd name="T5" fmla="*/ 27 h 118"/>
                <a:gd name="T6" fmla="*/ 286 w 338"/>
                <a:gd name="T7" fmla="*/ 4 h 118"/>
                <a:gd name="T8" fmla="*/ 268 w 338"/>
                <a:gd name="T9" fmla="*/ 13 h 118"/>
                <a:gd name="T10" fmla="*/ 253 w 338"/>
                <a:gd name="T11" fmla="*/ 21 h 118"/>
                <a:gd name="T12" fmla="*/ 239 w 338"/>
                <a:gd name="T13" fmla="*/ 16 h 118"/>
                <a:gd name="T14" fmla="*/ 221 w 338"/>
                <a:gd name="T15" fmla="*/ 25 h 118"/>
                <a:gd name="T16" fmla="*/ 201 w 338"/>
                <a:gd name="T17" fmla="*/ 19 h 118"/>
                <a:gd name="T18" fmla="*/ 172 w 338"/>
                <a:gd name="T19" fmla="*/ 34 h 118"/>
                <a:gd name="T20" fmla="*/ 145 w 338"/>
                <a:gd name="T21" fmla="*/ 22 h 118"/>
                <a:gd name="T22" fmla="*/ 121 w 338"/>
                <a:gd name="T23" fmla="*/ 31 h 118"/>
                <a:gd name="T24" fmla="*/ 91 w 338"/>
                <a:gd name="T25" fmla="*/ 17 h 118"/>
                <a:gd name="T26" fmla="*/ 83 w 338"/>
                <a:gd name="T27" fmla="*/ 18 h 118"/>
                <a:gd name="T28" fmla="*/ 58 w 338"/>
                <a:gd name="T29" fmla="*/ 0 h 118"/>
                <a:gd name="T30" fmla="*/ 31 w 338"/>
                <a:gd name="T31" fmla="*/ 27 h 118"/>
                <a:gd name="T32" fmla="*/ 32 w 338"/>
                <a:gd name="T33" fmla="*/ 34 h 118"/>
                <a:gd name="T34" fmla="*/ 30 w 338"/>
                <a:gd name="T35" fmla="*/ 33 h 118"/>
                <a:gd name="T36" fmla="*/ 0 w 338"/>
                <a:gd name="T37" fmla="*/ 63 h 118"/>
                <a:gd name="T38" fmla="*/ 30 w 338"/>
                <a:gd name="T39" fmla="*/ 92 h 118"/>
                <a:gd name="T40" fmla="*/ 33 w 338"/>
                <a:gd name="T41" fmla="*/ 92 h 118"/>
                <a:gd name="T42" fmla="*/ 49 w 338"/>
                <a:gd name="T43" fmla="*/ 101 h 118"/>
                <a:gd name="T44" fmla="*/ 68 w 338"/>
                <a:gd name="T45" fmla="*/ 84 h 118"/>
                <a:gd name="T46" fmla="*/ 91 w 338"/>
                <a:gd name="T47" fmla="*/ 92 h 118"/>
                <a:gd name="T48" fmla="*/ 101 w 338"/>
                <a:gd name="T49" fmla="*/ 91 h 118"/>
                <a:gd name="T50" fmla="*/ 110 w 338"/>
                <a:gd name="T51" fmla="*/ 95 h 118"/>
                <a:gd name="T52" fmla="*/ 121 w 338"/>
                <a:gd name="T53" fmla="*/ 89 h 118"/>
                <a:gd name="T54" fmla="*/ 135 w 338"/>
                <a:gd name="T55" fmla="*/ 102 h 118"/>
                <a:gd name="T56" fmla="*/ 135 w 338"/>
                <a:gd name="T57" fmla="*/ 104 h 118"/>
                <a:gd name="T58" fmla="*/ 150 w 338"/>
                <a:gd name="T59" fmla="*/ 118 h 118"/>
                <a:gd name="T60" fmla="*/ 164 w 338"/>
                <a:gd name="T61" fmla="*/ 110 h 118"/>
                <a:gd name="T62" fmla="*/ 170 w 338"/>
                <a:gd name="T63" fmla="*/ 111 h 118"/>
                <a:gd name="T64" fmla="*/ 195 w 338"/>
                <a:gd name="T65" fmla="*/ 91 h 118"/>
                <a:gd name="T66" fmla="*/ 201 w 338"/>
                <a:gd name="T67" fmla="*/ 92 h 118"/>
                <a:gd name="T68" fmla="*/ 223 w 338"/>
                <a:gd name="T69" fmla="*/ 85 h 118"/>
                <a:gd name="T70" fmla="*/ 249 w 338"/>
                <a:gd name="T71" fmla="*/ 99 h 118"/>
                <a:gd name="T72" fmla="*/ 266 w 338"/>
                <a:gd name="T73" fmla="*/ 93 h 118"/>
                <a:gd name="T74" fmla="*/ 282 w 338"/>
                <a:gd name="T75" fmla="*/ 99 h 118"/>
                <a:gd name="T76" fmla="*/ 308 w 338"/>
                <a:gd name="T77" fmla="*/ 78 h 118"/>
                <a:gd name="T78" fmla="*/ 312 w 338"/>
                <a:gd name="T79" fmla="*/ 79 h 118"/>
                <a:gd name="T80" fmla="*/ 338 w 338"/>
                <a:gd name="T81" fmla="*/ 53 h 118"/>
                <a:gd name="T82" fmla="*/ 312 w 338"/>
                <a:gd name="T83" fmla="*/ 2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8" h="118">
                  <a:moveTo>
                    <a:pt x="312" y="27"/>
                  </a:moveTo>
                  <a:cubicBezTo>
                    <a:pt x="311" y="27"/>
                    <a:pt x="310" y="27"/>
                    <a:pt x="310" y="27"/>
                  </a:cubicBezTo>
                  <a:cubicBezTo>
                    <a:pt x="310" y="27"/>
                    <a:pt x="310" y="27"/>
                    <a:pt x="310" y="27"/>
                  </a:cubicBezTo>
                  <a:cubicBezTo>
                    <a:pt x="310" y="14"/>
                    <a:pt x="299" y="4"/>
                    <a:pt x="286" y="4"/>
                  </a:cubicBezTo>
                  <a:cubicBezTo>
                    <a:pt x="279" y="4"/>
                    <a:pt x="272" y="7"/>
                    <a:pt x="268" y="13"/>
                  </a:cubicBezTo>
                  <a:cubicBezTo>
                    <a:pt x="262" y="13"/>
                    <a:pt x="256" y="16"/>
                    <a:pt x="253" y="21"/>
                  </a:cubicBezTo>
                  <a:cubicBezTo>
                    <a:pt x="249" y="18"/>
                    <a:pt x="244" y="16"/>
                    <a:pt x="239" y="16"/>
                  </a:cubicBezTo>
                  <a:cubicBezTo>
                    <a:pt x="232" y="16"/>
                    <a:pt x="225" y="20"/>
                    <a:pt x="221" y="25"/>
                  </a:cubicBezTo>
                  <a:cubicBezTo>
                    <a:pt x="216" y="21"/>
                    <a:pt x="209" y="19"/>
                    <a:pt x="201" y="19"/>
                  </a:cubicBezTo>
                  <a:cubicBezTo>
                    <a:pt x="189" y="19"/>
                    <a:pt x="179" y="25"/>
                    <a:pt x="172" y="34"/>
                  </a:cubicBezTo>
                  <a:cubicBezTo>
                    <a:pt x="165" y="27"/>
                    <a:pt x="156" y="22"/>
                    <a:pt x="145" y="22"/>
                  </a:cubicBezTo>
                  <a:cubicBezTo>
                    <a:pt x="136" y="22"/>
                    <a:pt x="127" y="26"/>
                    <a:pt x="121" y="31"/>
                  </a:cubicBezTo>
                  <a:cubicBezTo>
                    <a:pt x="114" y="23"/>
                    <a:pt x="103" y="17"/>
                    <a:pt x="91" y="17"/>
                  </a:cubicBezTo>
                  <a:cubicBezTo>
                    <a:pt x="88" y="17"/>
                    <a:pt x="85" y="17"/>
                    <a:pt x="83" y="18"/>
                  </a:cubicBezTo>
                  <a:cubicBezTo>
                    <a:pt x="79" y="8"/>
                    <a:pt x="69" y="0"/>
                    <a:pt x="58" y="0"/>
                  </a:cubicBezTo>
                  <a:cubicBezTo>
                    <a:pt x="43" y="0"/>
                    <a:pt x="31" y="12"/>
                    <a:pt x="31" y="27"/>
                  </a:cubicBezTo>
                  <a:cubicBezTo>
                    <a:pt x="31" y="29"/>
                    <a:pt x="32" y="31"/>
                    <a:pt x="32" y="34"/>
                  </a:cubicBezTo>
                  <a:cubicBezTo>
                    <a:pt x="31" y="34"/>
                    <a:pt x="31" y="33"/>
                    <a:pt x="30" y="33"/>
                  </a:cubicBezTo>
                  <a:cubicBezTo>
                    <a:pt x="14" y="33"/>
                    <a:pt x="0" y="47"/>
                    <a:pt x="0" y="63"/>
                  </a:cubicBezTo>
                  <a:cubicBezTo>
                    <a:pt x="0" y="79"/>
                    <a:pt x="14" y="92"/>
                    <a:pt x="30" y="92"/>
                  </a:cubicBezTo>
                  <a:cubicBezTo>
                    <a:pt x="31" y="92"/>
                    <a:pt x="32" y="92"/>
                    <a:pt x="33" y="92"/>
                  </a:cubicBezTo>
                  <a:cubicBezTo>
                    <a:pt x="36" y="97"/>
                    <a:pt x="42" y="101"/>
                    <a:pt x="49" y="101"/>
                  </a:cubicBezTo>
                  <a:cubicBezTo>
                    <a:pt x="59" y="101"/>
                    <a:pt x="67" y="93"/>
                    <a:pt x="68" y="84"/>
                  </a:cubicBezTo>
                  <a:cubicBezTo>
                    <a:pt x="74" y="89"/>
                    <a:pt x="82" y="92"/>
                    <a:pt x="91" y="92"/>
                  </a:cubicBezTo>
                  <a:cubicBezTo>
                    <a:pt x="94" y="92"/>
                    <a:pt x="98" y="92"/>
                    <a:pt x="101" y="91"/>
                  </a:cubicBezTo>
                  <a:cubicBezTo>
                    <a:pt x="103" y="93"/>
                    <a:pt x="106" y="95"/>
                    <a:pt x="110" y="95"/>
                  </a:cubicBezTo>
                  <a:cubicBezTo>
                    <a:pt x="115" y="95"/>
                    <a:pt x="119" y="93"/>
                    <a:pt x="121" y="89"/>
                  </a:cubicBezTo>
                  <a:cubicBezTo>
                    <a:pt x="124" y="95"/>
                    <a:pt x="129" y="99"/>
                    <a:pt x="135" y="102"/>
                  </a:cubicBezTo>
                  <a:cubicBezTo>
                    <a:pt x="135" y="102"/>
                    <a:pt x="135" y="103"/>
                    <a:pt x="135" y="104"/>
                  </a:cubicBezTo>
                  <a:cubicBezTo>
                    <a:pt x="135" y="112"/>
                    <a:pt x="142" y="118"/>
                    <a:pt x="150" y="118"/>
                  </a:cubicBezTo>
                  <a:cubicBezTo>
                    <a:pt x="156" y="118"/>
                    <a:pt x="161" y="115"/>
                    <a:pt x="164" y="110"/>
                  </a:cubicBezTo>
                  <a:cubicBezTo>
                    <a:pt x="166" y="110"/>
                    <a:pt x="168" y="111"/>
                    <a:pt x="170" y="111"/>
                  </a:cubicBezTo>
                  <a:cubicBezTo>
                    <a:pt x="182" y="111"/>
                    <a:pt x="192" y="103"/>
                    <a:pt x="195" y="91"/>
                  </a:cubicBezTo>
                  <a:cubicBezTo>
                    <a:pt x="197" y="92"/>
                    <a:pt x="199" y="92"/>
                    <a:pt x="201" y="92"/>
                  </a:cubicBezTo>
                  <a:cubicBezTo>
                    <a:pt x="209" y="92"/>
                    <a:pt x="217" y="89"/>
                    <a:pt x="223" y="85"/>
                  </a:cubicBezTo>
                  <a:cubicBezTo>
                    <a:pt x="229" y="93"/>
                    <a:pt x="238" y="99"/>
                    <a:pt x="249" y="99"/>
                  </a:cubicBezTo>
                  <a:cubicBezTo>
                    <a:pt x="255" y="99"/>
                    <a:pt x="261" y="97"/>
                    <a:pt x="266" y="93"/>
                  </a:cubicBezTo>
                  <a:cubicBezTo>
                    <a:pt x="271" y="97"/>
                    <a:pt x="276" y="99"/>
                    <a:pt x="282" y="99"/>
                  </a:cubicBezTo>
                  <a:cubicBezTo>
                    <a:pt x="295" y="99"/>
                    <a:pt x="305" y="90"/>
                    <a:pt x="308" y="78"/>
                  </a:cubicBezTo>
                  <a:cubicBezTo>
                    <a:pt x="309" y="79"/>
                    <a:pt x="311" y="79"/>
                    <a:pt x="312" y="79"/>
                  </a:cubicBezTo>
                  <a:cubicBezTo>
                    <a:pt x="327" y="79"/>
                    <a:pt x="338" y="67"/>
                    <a:pt x="338" y="53"/>
                  </a:cubicBezTo>
                  <a:cubicBezTo>
                    <a:pt x="338" y="38"/>
                    <a:pt x="327" y="27"/>
                    <a:pt x="312" y="27"/>
                  </a:cubicBezTo>
                  <a:close/>
                </a:path>
              </a:pathLst>
            </a:custGeom>
            <a:solidFill>
              <a:srgbClr val="FFA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54" name="Freeform 4468">
              <a:extLst>
                <a:ext uri="{FF2B5EF4-FFF2-40B4-BE49-F238E27FC236}">
                  <a16:creationId xmlns:a16="http://schemas.microsoft.com/office/drawing/2014/main" id="{AECCFC53-764B-4241-9783-AFF27956AAF3}"/>
                </a:ext>
              </a:extLst>
            </p:cNvPr>
            <p:cNvSpPr>
              <a:spLocks noEditPoints="1"/>
            </p:cNvSpPr>
            <p:nvPr/>
          </p:nvSpPr>
          <p:spPr bwMode="auto">
            <a:xfrm>
              <a:off x="32" y="176"/>
              <a:ext cx="729" cy="312"/>
            </a:xfrm>
            <a:custGeom>
              <a:avLst/>
              <a:gdLst>
                <a:gd name="T0" fmla="*/ 287 w 305"/>
                <a:gd name="T1" fmla="*/ 47 h 131"/>
                <a:gd name="T2" fmla="*/ 288 w 305"/>
                <a:gd name="T3" fmla="*/ 39 h 131"/>
                <a:gd name="T4" fmla="*/ 261 w 305"/>
                <a:gd name="T5" fmla="*/ 12 h 131"/>
                <a:gd name="T6" fmla="*/ 239 w 305"/>
                <a:gd name="T7" fmla="*/ 23 h 131"/>
                <a:gd name="T8" fmla="*/ 222 w 305"/>
                <a:gd name="T9" fmla="*/ 17 h 131"/>
                <a:gd name="T10" fmla="*/ 195 w 305"/>
                <a:gd name="T11" fmla="*/ 39 h 131"/>
                <a:gd name="T12" fmla="*/ 179 w 305"/>
                <a:gd name="T13" fmla="*/ 34 h 131"/>
                <a:gd name="T14" fmla="*/ 154 w 305"/>
                <a:gd name="T15" fmla="*/ 48 h 131"/>
                <a:gd name="T16" fmla="*/ 147 w 305"/>
                <a:gd name="T17" fmla="*/ 47 h 131"/>
                <a:gd name="T18" fmla="*/ 146 w 305"/>
                <a:gd name="T19" fmla="*/ 47 h 131"/>
                <a:gd name="T20" fmla="*/ 127 w 305"/>
                <a:gd name="T21" fmla="*/ 34 h 131"/>
                <a:gd name="T22" fmla="*/ 107 w 305"/>
                <a:gd name="T23" fmla="*/ 54 h 131"/>
                <a:gd name="T24" fmla="*/ 107 w 305"/>
                <a:gd name="T25" fmla="*/ 59 h 131"/>
                <a:gd name="T26" fmla="*/ 101 w 305"/>
                <a:gd name="T27" fmla="*/ 62 h 131"/>
                <a:gd name="T28" fmla="*/ 91 w 305"/>
                <a:gd name="T29" fmla="*/ 52 h 131"/>
                <a:gd name="T30" fmla="*/ 91 w 305"/>
                <a:gd name="T31" fmla="*/ 46 h 131"/>
                <a:gd name="T32" fmla="*/ 45 w 305"/>
                <a:gd name="T33" fmla="*/ 0 h 131"/>
                <a:gd name="T34" fmla="*/ 0 w 305"/>
                <a:gd name="T35" fmla="*/ 46 h 131"/>
                <a:gd name="T36" fmla="*/ 37 w 305"/>
                <a:gd name="T37" fmla="*/ 90 h 131"/>
                <a:gd name="T38" fmla="*/ 70 w 305"/>
                <a:gd name="T39" fmla="*/ 116 h 131"/>
                <a:gd name="T40" fmla="*/ 94 w 305"/>
                <a:gd name="T41" fmla="*/ 106 h 131"/>
                <a:gd name="T42" fmla="*/ 119 w 305"/>
                <a:gd name="T43" fmla="*/ 119 h 131"/>
                <a:gd name="T44" fmla="*/ 136 w 305"/>
                <a:gd name="T45" fmla="*/ 114 h 131"/>
                <a:gd name="T46" fmla="*/ 164 w 305"/>
                <a:gd name="T47" fmla="*/ 131 h 131"/>
                <a:gd name="T48" fmla="*/ 191 w 305"/>
                <a:gd name="T49" fmla="*/ 117 h 131"/>
                <a:gd name="T50" fmla="*/ 198 w 305"/>
                <a:gd name="T51" fmla="*/ 118 h 131"/>
                <a:gd name="T52" fmla="*/ 217 w 305"/>
                <a:gd name="T53" fmla="*/ 108 h 131"/>
                <a:gd name="T54" fmla="*/ 229 w 305"/>
                <a:gd name="T55" fmla="*/ 110 h 131"/>
                <a:gd name="T56" fmla="*/ 255 w 305"/>
                <a:gd name="T57" fmla="*/ 89 h 131"/>
                <a:gd name="T58" fmla="*/ 278 w 305"/>
                <a:gd name="T59" fmla="*/ 101 h 131"/>
                <a:gd name="T60" fmla="*/ 305 w 305"/>
                <a:gd name="T61" fmla="*/ 73 h 131"/>
                <a:gd name="T62" fmla="*/ 287 w 305"/>
                <a:gd name="T63" fmla="*/ 47 h 131"/>
                <a:gd name="T64" fmla="*/ 245 w 305"/>
                <a:gd name="T65" fmla="*/ 62 h 131"/>
                <a:gd name="T66" fmla="*/ 245 w 305"/>
                <a:gd name="T67" fmla="*/ 61 h 131"/>
                <a:gd name="T68" fmla="*/ 252 w 305"/>
                <a:gd name="T69" fmla="*/ 64 h 131"/>
                <a:gd name="T70" fmla="*/ 251 w 305"/>
                <a:gd name="T71" fmla="*/ 68 h 131"/>
                <a:gd name="T72" fmla="*/ 245 w 305"/>
                <a:gd name="T73"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5" h="131">
                  <a:moveTo>
                    <a:pt x="287" y="47"/>
                  </a:moveTo>
                  <a:cubicBezTo>
                    <a:pt x="287" y="44"/>
                    <a:pt x="288" y="42"/>
                    <a:pt x="288" y="39"/>
                  </a:cubicBezTo>
                  <a:cubicBezTo>
                    <a:pt x="288" y="24"/>
                    <a:pt x="276" y="12"/>
                    <a:pt x="261" y="12"/>
                  </a:cubicBezTo>
                  <a:cubicBezTo>
                    <a:pt x="252" y="12"/>
                    <a:pt x="244" y="16"/>
                    <a:pt x="239" y="23"/>
                  </a:cubicBezTo>
                  <a:cubicBezTo>
                    <a:pt x="234" y="19"/>
                    <a:pt x="228" y="17"/>
                    <a:pt x="222" y="17"/>
                  </a:cubicBezTo>
                  <a:cubicBezTo>
                    <a:pt x="209" y="17"/>
                    <a:pt x="198" y="27"/>
                    <a:pt x="195" y="39"/>
                  </a:cubicBezTo>
                  <a:cubicBezTo>
                    <a:pt x="190" y="36"/>
                    <a:pt x="185" y="34"/>
                    <a:pt x="179" y="34"/>
                  </a:cubicBezTo>
                  <a:cubicBezTo>
                    <a:pt x="168" y="34"/>
                    <a:pt x="159" y="40"/>
                    <a:pt x="154" y="48"/>
                  </a:cubicBezTo>
                  <a:cubicBezTo>
                    <a:pt x="152" y="48"/>
                    <a:pt x="149" y="47"/>
                    <a:pt x="147" y="47"/>
                  </a:cubicBezTo>
                  <a:cubicBezTo>
                    <a:pt x="146" y="47"/>
                    <a:pt x="146" y="47"/>
                    <a:pt x="146" y="47"/>
                  </a:cubicBezTo>
                  <a:cubicBezTo>
                    <a:pt x="143" y="39"/>
                    <a:pt x="136" y="34"/>
                    <a:pt x="127" y="34"/>
                  </a:cubicBezTo>
                  <a:cubicBezTo>
                    <a:pt x="116" y="34"/>
                    <a:pt x="107" y="43"/>
                    <a:pt x="107" y="54"/>
                  </a:cubicBezTo>
                  <a:cubicBezTo>
                    <a:pt x="107" y="56"/>
                    <a:pt x="107" y="57"/>
                    <a:pt x="107" y="59"/>
                  </a:cubicBezTo>
                  <a:cubicBezTo>
                    <a:pt x="105" y="59"/>
                    <a:pt x="103" y="61"/>
                    <a:pt x="101" y="62"/>
                  </a:cubicBezTo>
                  <a:cubicBezTo>
                    <a:pt x="98" y="58"/>
                    <a:pt x="95" y="54"/>
                    <a:pt x="91" y="52"/>
                  </a:cubicBezTo>
                  <a:cubicBezTo>
                    <a:pt x="91" y="50"/>
                    <a:pt x="91" y="48"/>
                    <a:pt x="91" y="46"/>
                  </a:cubicBezTo>
                  <a:cubicBezTo>
                    <a:pt x="91" y="20"/>
                    <a:pt x="71" y="0"/>
                    <a:pt x="45" y="0"/>
                  </a:cubicBezTo>
                  <a:cubicBezTo>
                    <a:pt x="20" y="0"/>
                    <a:pt x="0" y="20"/>
                    <a:pt x="0" y="46"/>
                  </a:cubicBezTo>
                  <a:cubicBezTo>
                    <a:pt x="0" y="68"/>
                    <a:pt x="16" y="86"/>
                    <a:pt x="37" y="90"/>
                  </a:cubicBezTo>
                  <a:cubicBezTo>
                    <a:pt x="41" y="105"/>
                    <a:pt x="54" y="116"/>
                    <a:pt x="70" y="116"/>
                  </a:cubicBezTo>
                  <a:cubicBezTo>
                    <a:pt x="80" y="116"/>
                    <a:pt x="88" y="112"/>
                    <a:pt x="94" y="106"/>
                  </a:cubicBezTo>
                  <a:cubicBezTo>
                    <a:pt x="100" y="114"/>
                    <a:pt x="109" y="119"/>
                    <a:pt x="119" y="119"/>
                  </a:cubicBezTo>
                  <a:cubicBezTo>
                    <a:pt x="126" y="119"/>
                    <a:pt x="131" y="117"/>
                    <a:pt x="136" y="114"/>
                  </a:cubicBezTo>
                  <a:cubicBezTo>
                    <a:pt x="141" y="124"/>
                    <a:pt x="152" y="131"/>
                    <a:pt x="164" y="131"/>
                  </a:cubicBezTo>
                  <a:cubicBezTo>
                    <a:pt x="175" y="131"/>
                    <a:pt x="185" y="125"/>
                    <a:pt x="191" y="117"/>
                  </a:cubicBezTo>
                  <a:cubicBezTo>
                    <a:pt x="193" y="117"/>
                    <a:pt x="195" y="118"/>
                    <a:pt x="198" y="118"/>
                  </a:cubicBezTo>
                  <a:cubicBezTo>
                    <a:pt x="206" y="118"/>
                    <a:pt x="213" y="114"/>
                    <a:pt x="217" y="108"/>
                  </a:cubicBezTo>
                  <a:cubicBezTo>
                    <a:pt x="221" y="109"/>
                    <a:pt x="225" y="110"/>
                    <a:pt x="229" y="110"/>
                  </a:cubicBezTo>
                  <a:cubicBezTo>
                    <a:pt x="242" y="110"/>
                    <a:pt x="253" y="101"/>
                    <a:pt x="255" y="89"/>
                  </a:cubicBezTo>
                  <a:cubicBezTo>
                    <a:pt x="260" y="96"/>
                    <a:pt x="268" y="101"/>
                    <a:pt x="278" y="101"/>
                  </a:cubicBezTo>
                  <a:cubicBezTo>
                    <a:pt x="293" y="101"/>
                    <a:pt x="305" y="88"/>
                    <a:pt x="305" y="73"/>
                  </a:cubicBezTo>
                  <a:cubicBezTo>
                    <a:pt x="305" y="61"/>
                    <a:pt x="298" y="51"/>
                    <a:pt x="287" y="47"/>
                  </a:cubicBezTo>
                  <a:close/>
                  <a:moveTo>
                    <a:pt x="245" y="62"/>
                  </a:moveTo>
                  <a:cubicBezTo>
                    <a:pt x="245" y="61"/>
                    <a:pt x="245" y="61"/>
                    <a:pt x="245" y="61"/>
                  </a:cubicBezTo>
                  <a:cubicBezTo>
                    <a:pt x="247" y="63"/>
                    <a:pt x="249" y="64"/>
                    <a:pt x="252" y="64"/>
                  </a:cubicBezTo>
                  <a:cubicBezTo>
                    <a:pt x="251" y="65"/>
                    <a:pt x="251" y="66"/>
                    <a:pt x="251" y="68"/>
                  </a:cubicBezTo>
                  <a:cubicBezTo>
                    <a:pt x="249" y="65"/>
                    <a:pt x="247" y="63"/>
                    <a:pt x="245" y="62"/>
                  </a:cubicBezTo>
                  <a:close/>
                </a:path>
              </a:pathLst>
            </a:custGeom>
            <a:solidFill>
              <a:srgbClr val="FCE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55" name="Freeform 4469">
              <a:extLst>
                <a:ext uri="{FF2B5EF4-FFF2-40B4-BE49-F238E27FC236}">
                  <a16:creationId xmlns:a16="http://schemas.microsoft.com/office/drawing/2014/main" id="{ABE4AE5C-0C8C-4E85-867B-288B1728B3B4}"/>
                </a:ext>
              </a:extLst>
            </p:cNvPr>
            <p:cNvSpPr>
              <a:spLocks/>
            </p:cNvSpPr>
            <p:nvPr/>
          </p:nvSpPr>
          <p:spPr bwMode="auto">
            <a:xfrm>
              <a:off x="42" y="530"/>
              <a:ext cx="750" cy="260"/>
            </a:xfrm>
            <a:custGeom>
              <a:avLst/>
              <a:gdLst>
                <a:gd name="T0" fmla="*/ 292 w 314"/>
                <a:gd name="T1" fmla="*/ 29 h 109"/>
                <a:gd name="T2" fmla="*/ 283 w 314"/>
                <a:gd name="T3" fmla="*/ 19 h 109"/>
                <a:gd name="T4" fmla="*/ 286 w 314"/>
                <a:gd name="T5" fmla="*/ 11 h 109"/>
                <a:gd name="T6" fmla="*/ 275 w 314"/>
                <a:gd name="T7" fmla="*/ 0 h 109"/>
                <a:gd name="T8" fmla="*/ 265 w 314"/>
                <a:gd name="T9" fmla="*/ 7 h 109"/>
                <a:gd name="T10" fmla="*/ 261 w 314"/>
                <a:gd name="T11" fmla="*/ 6 h 109"/>
                <a:gd name="T12" fmla="*/ 252 w 314"/>
                <a:gd name="T13" fmla="*/ 13 h 109"/>
                <a:gd name="T14" fmla="*/ 243 w 314"/>
                <a:gd name="T15" fmla="*/ 11 h 109"/>
                <a:gd name="T16" fmla="*/ 219 w 314"/>
                <a:gd name="T17" fmla="*/ 35 h 109"/>
                <a:gd name="T18" fmla="*/ 219 w 314"/>
                <a:gd name="T19" fmla="*/ 35 h 109"/>
                <a:gd name="T20" fmla="*/ 203 w 314"/>
                <a:gd name="T21" fmla="*/ 45 h 109"/>
                <a:gd name="T22" fmla="*/ 192 w 314"/>
                <a:gd name="T23" fmla="*/ 42 h 109"/>
                <a:gd name="T24" fmla="*/ 179 w 314"/>
                <a:gd name="T25" fmla="*/ 46 h 109"/>
                <a:gd name="T26" fmla="*/ 159 w 314"/>
                <a:gd name="T27" fmla="*/ 39 h 109"/>
                <a:gd name="T28" fmla="*/ 126 w 314"/>
                <a:gd name="T29" fmla="*/ 62 h 109"/>
                <a:gd name="T30" fmla="*/ 102 w 314"/>
                <a:gd name="T31" fmla="*/ 47 h 109"/>
                <a:gd name="T32" fmla="*/ 83 w 314"/>
                <a:gd name="T33" fmla="*/ 55 h 109"/>
                <a:gd name="T34" fmla="*/ 59 w 314"/>
                <a:gd name="T35" fmla="*/ 41 h 109"/>
                <a:gd name="T36" fmla="*/ 54 w 314"/>
                <a:gd name="T37" fmla="*/ 41 h 109"/>
                <a:gd name="T38" fmla="*/ 47 w 314"/>
                <a:gd name="T39" fmla="*/ 28 h 109"/>
                <a:gd name="T40" fmla="*/ 48 w 314"/>
                <a:gd name="T41" fmla="*/ 23 h 109"/>
                <a:gd name="T42" fmla="*/ 30 w 314"/>
                <a:gd name="T43" fmla="*/ 6 h 109"/>
                <a:gd name="T44" fmla="*/ 13 w 314"/>
                <a:gd name="T45" fmla="*/ 23 h 109"/>
                <a:gd name="T46" fmla="*/ 0 w 314"/>
                <a:gd name="T47" fmla="*/ 47 h 109"/>
                <a:gd name="T48" fmla="*/ 27 w 314"/>
                <a:gd name="T49" fmla="*/ 74 h 109"/>
                <a:gd name="T50" fmla="*/ 31 w 314"/>
                <a:gd name="T51" fmla="*/ 73 h 109"/>
                <a:gd name="T52" fmla="*/ 59 w 314"/>
                <a:gd name="T53" fmla="*/ 97 h 109"/>
                <a:gd name="T54" fmla="*/ 79 w 314"/>
                <a:gd name="T55" fmla="*/ 88 h 109"/>
                <a:gd name="T56" fmla="*/ 102 w 314"/>
                <a:gd name="T57" fmla="*/ 101 h 109"/>
                <a:gd name="T58" fmla="*/ 126 w 314"/>
                <a:gd name="T59" fmla="*/ 87 h 109"/>
                <a:gd name="T60" fmla="*/ 159 w 314"/>
                <a:gd name="T61" fmla="*/ 109 h 109"/>
                <a:gd name="T62" fmla="*/ 189 w 314"/>
                <a:gd name="T63" fmla="*/ 90 h 109"/>
                <a:gd name="T64" fmla="*/ 199 w 314"/>
                <a:gd name="T65" fmla="*/ 84 h 109"/>
                <a:gd name="T66" fmla="*/ 228 w 314"/>
                <a:gd name="T67" fmla="*/ 101 h 109"/>
                <a:gd name="T68" fmla="*/ 257 w 314"/>
                <a:gd name="T69" fmla="*/ 84 h 109"/>
                <a:gd name="T70" fmla="*/ 280 w 314"/>
                <a:gd name="T71" fmla="*/ 94 h 109"/>
                <a:gd name="T72" fmla="*/ 314 w 314"/>
                <a:gd name="T73" fmla="*/ 60 h 109"/>
                <a:gd name="T74" fmla="*/ 292 w 314"/>
                <a:gd name="T75" fmla="*/ 2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4" h="109">
                  <a:moveTo>
                    <a:pt x="292" y="29"/>
                  </a:moveTo>
                  <a:cubicBezTo>
                    <a:pt x="290" y="25"/>
                    <a:pt x="287" y="21"/>
                    <a:pt x="283" y="19"/>
                  </a:cubicBezTo>
                  <a:cubicBezTo>
                    <a:pt x="285" y="17"/>
                    <a:pt x="286" y="14"/>
                    <a:pt x="286" y="11"/>
                  </a:cubicBezTo>
                  <a:cubicBezTo>
                    <a:pt x="286" y="5"/>
                    <a:pt x="281" y="0"/>
                    <a:pt x="275" y="0"/>
                  </a:cubicBezTo>
                  <a:cubicBezTo>
                    <a:pt x="270" y="0"/>
                    <a:pt x="266" y="3"/>
                    <a:pt x="265" y="7"/>
                  </a:cubicBezTo>
                  <a:cubicBezTo>
                    <a:pt x="264" y="6"/>
                    <a:pt x="262" y="6"/>
                    <a:pt x="261" y="6"/>
                  </a:cubicBezTo>
                  <a:cubicBezTo>
                    <a:pt x="257" y="6"/>
                    <a:pt x="253" y="9"/>
                    <a:pt x="252" y="13"/>
                  </a:cubicBezTo>
                  <a:cubicBezTo>
                    <a:pt x="249" y="11"/>
                    <a:pt x="246" y="11"/>
                    <a:pt x="243" y="11"/>
                  </a:cubicBezTo>
                  <a:cubicBezTo>
                    <a:pt x="230" y="11"/>
                    <a:pt x="219" y="22"/>
                    <a:pt x="219" y="35"/>
                  </a:cubicBezTo>
                  <a:cubicBezTo>
                    <a:pt x="219" y="35"/>
                    <a:pt x="219" y="35"/>
                    <a:pt x="219" y="35"/>
                  </a:cubicBezTo>
                  <a:cubicBezTo>
                    <a:pt x="213" y="37"/>
                    <a:pt x="207" y="40"/>
                    <a:pt x="203" y="45"/>
                  </a:cubicBezTo>
                  <a:cubicBezTo>
                    <a:pt x="200" y="43"/>
                    <a:pt x="196" y="42"/>
                    <a:pt x="192" y="42"/>
                  </a:cubicBezTo>
                  <a:cubicBezTo>
                    <a:pt x="187" y="42"/>
                    <a:pt x="183" y="43"/>
                    <a:pt x="179" y="46"/>
                  </a:cubicBezTo>
                  <a:cubicBezTo>
                    <a:pt x="173" y="42"/>
                    <a:pt x="166" y="39"/>
                    <a:pt x="159" y="39"/>
                  </a:cubicBezTo>
                  <a:cubicBezTo>
                    <a:pt x="144" y="39"/>
                    <a:pt x="131" y="49"/>
                    <a:pt x="126" y="62"/>
                  </a:cubicBezTo>
                  <a:cubicBezTo>
                    <a:pt x="122" y="53"/>
                    <a:pt x="113" y="47"/>
                    <a:pt x="102" y="47"/>
                  </a:cubicBezTo>
                  <a:cubicBezTo>
                    <a:pt x="95" y="47"/>
                    <a:pt x="88" y="50"/>
                    <a:pt x="83" y="55"/>
                  </a:cubicBezTo>
                  <a:cubicBezTo>
                    <a:pt x="78" y="46"/>
                    <a:pt x="69" y="41"/>
                    <a:pt x="59" y="41"/>
                  </a:cubicBezTo>
                  <a:cubicBezTo>
                    <a:pt x="57" y="41"/>
                    <a:pt x="55" y="41"/>
                    <a:pt x="54" y="41"/>
                  </a:cubicBezTo>
                  <a:cubicBezTo>
                    <a:pt x="53" y="36"/>
                    <a:pt x="50" y="32"/>
                    <a:pt x="47" y="28"/>
                  </a:cubicBezTo>
                  <a:cubicBezTo>
                    <a:pt x="47" y="27"/>
                    <a:pt x="48" y="25"/>
                    <a:pt x="48" y="23"/>
                  </a:cubicBezTo>
                  <a:cubicBezTo>
                    <a:pt x="48" y="14"/>
                    <a:pt x="40" y="6"/>
                    <a:pt x="30" y="6"/>
                  </a:cubicBezTo>
                  <a:cubicBezTo>
                    <a:pt x="21" y="6"/>
                    <a:pt x="13" y="14"/>
                    <a:pt x="13" y="23"/>
                  </a:cubicBezTo>
                  <a:cubicBezTo>
                    <a:pt x="5" y="28"/>
                    <a:pt x="0" y="37"/>
                    <a:pt x="0" y="47"/>
                  </a:cubicBezTo>
                  <a:cubicBezTo>
                    <a:pt x="0" y="62"/>
                    <a:pt x="12" y="74"/>
                    <a:pt x="27" y="74"/>
                  </a:cubicBezTo>
                  <a:cubicBezTo>
                    <a:pt x="28" y="74"/>
                    <a:pt x="30" y="74"/>
                    <a:pt x="31" y="73"/>
                  </a:cubicBezTo>
                  <a:cubicBezTo>
                    <a:pt x="33" y="87"/>
                    <a:pt x="45" y="97"/>
                    <a:pt x="59" y="97"/>
                  </a:cubicBezTo>
                  <a:cubicBezTo>
                    <a:pt x="67" y="97"/>
                    <a:pt x="74" y="93"/>
                    <a:pt x="79" y="88"/>
                  </a:cubicBezTo>
                  <a:cubicBezTo>
                    <a:pt x="84" y="96"/>
                    <a:pt x="92" y="101"/>
                    <a:pt x="102" y="101"/>
                  </a:cubicBezTo>
                  <a:cubicBezTo>
                    <a:pt x="113" y="101"/>
                    <a:pt x="122" y="95"/>
                    <a:pt x="126" y="87"/>
                  </a:cubicBezTo>
                  <a:cubicBezTo>
                    <a:pt x="131" y="100"/>
                    <a:pt x="144" y="109"/>
                    <a:pt x="159" y="109"/>
                  </a:cubicBezTo>
                  <a:cubicBezTo>
                    <a:pt x="172" y="109"/>
                    <a:pt x="184" y="101"/>
                    <a:pt x="189" y="90"/>
                  </a:cubicBezTo>
                  <a:cubicBezTo>
                    <a:pt x="193" y="89"/>
                    <a:pt x="197" y="87"/>
                    <a:pt x="199" y="84"/>
                  </a:cubicBezTo>
                  <a:cubicBezTo>
                    <a:pt x="204" y="94"/>
                    <a:pt x="215" y="101"/>
                    <a:pt x="228" y="101"/>
                  </a:cubicBezTo>
                  <a:cubicBezTo>
                    <a:pt x="241" y="101"/>
                    <a:pt x="252" y="94"/>
                    <a:pt x="257" y="84"/>
                  </a:cubicBezTo>
                  <a:cubicBezTo>
                    <a:pt x="263" y="90"/>
                    <a:pt x="271" y="94"/>
                    <a:pt x="280" y="94"/>
                  </a:cubicBezTo>
                  <a:cubicBezTo>
                    <a:pt x="299" y="94"/>
                    <a:pt x="314" y="79"/>
                    <a:pt x="314" y="60"/>
                  </a:cubicBezTo>
                  <a:cubicBezTo>
                    <a:pt x="314" y="46"/>
                    <a:pt x="305" y="34"/>
                    <a:pt x="292" y="29"/>
                  </a:cubicBezTo>
                  <a:close/>
                </a:path>
              </a:pathLst>
            </a:custGeom>
            <a:solidFill>
              <a:srgbClr val="9D52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57" name="Group 4472">
            <a:extLst>
              <a:ext uri="{FF2B5EF4-FFF2-40B4-BE49-F238E27FC236}">
                <a16:creationId xmlns:a16="http://schemas.microsoft.com/office/drawing/2014/main" id="{B0F37D3E-179D-46E6-9546-7A3A946BD9E7}"/>
              </a:ext>
            </a:extLst>
          </p:cNvPr>
          <p:cNvGrpSpPr>
            <a:grpSpLocks noChangeAspect="1"/>
          </p:cNvGrpSpPr>
          <p:nvPr/>
        </p:nvGrpSpPr>
        <p:grpSpPr bwMode="auto">
          <a:xfrm>
            <a:off x="5475289" y="2072617"/>
            <a:ext cx="623818" cy="341312"/>
            <a:chOff x="-61" y="-29"/>
            <a:chExt cx="2058" cy="1126"/>
          </a:xfrm>
        </p:grpSpPr>
        <p:sp>
          <p:nvSpPr>
            <p:cNvPr id="6459" name="Freeform 4473">
              <a:extLst>
                <a:ext uri="{FF2B5EF4-FFF2-40B4-BE49-F238E27FC236}">
                  <a16:creationId xmlns:a16="http://schemas.microsoft.com/office/drawing/2014/main" id="{C6EDFB20-0327-498A-BB45-E6828B632BB7}"/>
                </a:ext>
              </a:extLst>
            </p:cNvPr>
            <p:cNvSpPr>
              <a:spLocks/>
            </p:cNvSpPr>
            <p:nvPr/>
          </p:nvSpPr>
          <p:spPr bwMode="auto">
            <a:xfrm>
              <a:off x="-16" y="441"/>
              <a:ext cx="1918" cy="656"/>
            </a:xfrm>
            <a:custGeom>
              <a:avLst/>
              <a:gdLst>
                <a:gd name="T0" fmla="*/ 803 w 806"/>
                <a:gd name="T1" fmla="*/ 94 h 275"/>
                <a:gd name="T2" fmla="*/ 750 w 806"/>
                <a:gd name="T3" fmla="*/ 222 h 275"/>
                <a:gd name="T4" fmla="*/ 424 w 806"/>
                <a:gd name="T5" fmla="*/ 274 h 275"/>
                <a:gd name="T6" fmla="*/ 171 w 806"/>
                <a:gd name="T7" fmla="*/ 236 h 275"/>
                <a:gd name="T8" fmla="*/ 29 w 806"/>
                <a:gd name="T9" fmla="*/ 161 h 275"/>
                <a:gd name="T10" fmla="*/ 28 w 806"/>
                <a:gd name="T11" fmla="*/ 0 h 275"/>
                <a:gd name="T12" fmla="*/ 803 w 806"/>
                <a:gd name="T13" fmla="*/ 94 h 275"/>
              </a:gdLst>
              <a:ahLst/>
              <a:cxnLst>
                <a:cxn ang="0">
                  <a:pos x="T0" y="T1"/>
                </a:cxn>
                <a:cxn ang="0">
                  <a:pos x="T2" y="T3"/>
                </a:cxn>
                <a:cxn ang="0">
                  <a:pos x="T4" y="T5"/>
                </a:cxn>
                <a:cxn ang="0">
                  <a:pos x="T6" y="T7"/>
                </a:cxn>
                <a:cxn ang="0">
                  <a:pos x="T8" y="T9"/>
                </a:cxn>
                <a:cxn ang="0">
                  <a:pos x="T10" y="T11"/>
                </a:cxn>
                <a:cxn ang="0">
                  <a:pos x="T12" y="T13"/>
                </a:cxn>
              </a:cxnLst>
              <a:rect l="0" t="0" r="r" b="b"/>
              <a:pathLst>
                <a:path w="806" h="275">
                  <a:moveTo>
                    <a:pt x="803" y="94"/>
                  </a:moveTo>
                  <a:cubicBezTo>
                    <a:pt x="799" y="146"/>
                    <a:pt x="806" y="199"/>
                    <a:pt x="750" y="222"/>
                  </a:cubicBezTo>
                  <a:cubicBezTo>
                    <a:pt x="653" y="260"/>
                    <a:pt x="526" y="275"/>
                    <a:pt x="424" y="274"/>
                  </a:cubicBezTo>
                  <a:cubicBezTo>
                    <a:pt x="339" y="273"/>
                    <a:pt x="253" y="255"/>
                    <a:pt x="171" y="236"/>
                  </a:cubicBezTo>
                  <a:cubicBezTo>
                    <a:pt x="122" y="224"/>
                    <a:pt x="57" y="207"/>
                    <a:pt x="29" y="161"/>
                  </a:cubicBezTo>
                  <a:cubicBezTo>
                    <a:pt x="0" y="114"/>
                    <a:pt x="7" y="49"/>
                    <a:pt x="28" y="0"/>
                  </a:cubicBezTo>
                  <a:lnTo>
                    <a:pt x="803" y="94"/>
                  </a:lnTo>
                  <a:close/>
                </a:path>
              </a:pathLst>
            </a:custGeom>
            <a:solidFill>
              <a:srgbClr val="F49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60" name="Freeform 4474">
              <a:extLst>
                <a:ext uri="{FF2B5EF4-FFF2-40B4-BE49-F238E27FC236}">
                  <a16:creationId xmlns:a16="http://schemas.microsoft.com/office/drawing/2014/main" id="{8D7EBDDD-6360-40BA-9CA7-7F78DC1D50CF}"/>
                </a:ext>
              </a:extLst>
            </p:cNvPr>
            <p:cNvSpPr>
              <a:spLocks/>
            </p:cNvSpPr>
            <p:nvPr/>
          </p:nvSpPr>
          <p:spPr bwMode="auto">
            <a:xfrm>
              <a:off x="-61" y="-29"/>
              <a:ext cx="2058" cy="940"/>
            </a:xfrm>
            <a:custGeom>
              <a:avLst/>
              <a:gdLst>
                <a:gd name="T0" fmla="*/ 818 w 865"/>
                <a:gd name="T1" fmla="*/ 320 h 394"/>
                <a:gd name="T2" fmla="*/ 709 w 865"/>
                <a:gd name="T3" fmla="*/ 171 h 394"/>
                <a:gd name="T4" fmla="*/ 606 w 865"/>
                <a:gd name="T5" fmla="*/ 150 h 394"/>
                <a:gd name="T6" fmla="*/ 421 w 865"/>
                <a:gd name="T7" fmla="*/ 46 h 394"/>
                <a:gd name="T8" fmla="*/ 283 w 865"/>
                <a:gd name="T9" fmla="*/ 32 h 394"/>
                <a:gd name="T10" fmla="*/ 172 w 865"/>
                <a:gd name="T11" fmla="*/ 129 h 394"/>
                <a:gd name="T12" fmla="*/ 56 w 865"/>
                <a:gd name="T13" fmla="*/ 168 h 394"/>
                <a:gd name="T14" fmla="*/ 77 w 865"/>
                <a:gd name="T15" fmla="*/ 303 h 394"/>
                <a:gd name="T16" fmla="*/ 345 w 865"/>
                <a:gd name="T17" fmla="*/ 366 h 394"/>
                <a:gd name="T18" fmla="*/ 599 w 865"/>
                <a:gd name="T19" fmla="*/ 389 h 394"/>
                <a:gd name="T20" fmla="*/ 818 w 865"/>
                <a:gd name="T21" fmla="*/ 32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5" h="394">
                  <a:moveTo>
                    <a:pt x="818" y="320"/>
                  </a:moveTo>
                  <a:cubicBezTo>
                    <a:pt x="865" y="240"/>
                    <a:pt x="768" y="182"/>
                    <a:pt x="709" y="171"/>
                  </a:cubicBezTo>
                  <a:cubicBezTo>
                    <a:pt x="674" y="165"/>
                    <a:pt x="640" y="162"/>
                    <a:pt x="606" y="150"/>
                  </a:cubicBezTo>
                  <a:cubicBezTo>
                    <a:pt x="539" y="128"/>
                    <a:pt x="478" y="90"/>
                    <a:pt x="421" y="46"/>
                  </a:cubicBezTo>
                  <a:cubicBezTo>
                    <a:pt x="376" y="11"/>
                    <a:pt x="334" y="0"/>
                    <a:pt x="283" y="32"/>
                  </a:cubicBezTo>
                  <a:cubicBezTo>
                    <a:pt x="242" y="58"/>
                    <a:pt x="214" y="105"/>
                    <a:pt x="172" y="129"/>
                  </a:cubicBezTo>
                  <a:cubicBezTo>
                    <a:pt x="136" y="150"/>
                    <a:pt x="91" y="143"/>
                    <a:pt x="56" y="168"/>
                  </a:cubicBezTo>
                  <a:cubicBezTo>
                    <a:pt x="0" y="208"/>
                    <a:pt x="32" y="272"/>
                    <a:pt x="77" y="303"/>
                  </a:cubicBezTo>
                  <a:cubicBezTo>
                    <a:pt x="155" y="358"/>
                    <a:pt x="256" y="361"/>
                    <a:pt x="345" y="366"/>
                  </a:cubicBezTo>
                  <a:cubicBezTo>
                    <a:pt x="430" y="370"/>
                    <a:pt x="514" y="383"/>
                    <a:pt x="599" y="389"/>
                  </a:cubicBezTo>
                  <a:cubicBezTo>
                    <a:pt x="668" y="394"/>
                    <a:pt x="774" y="394"/>
                    <a:pt x="818" y="320"/>
                  </a:cubicBezTo>
                  <a:close/>
                </a:path>
              </a:pathLst>
            </a:custGeom>
            <a:solidFill>
              <a:srgbClr val="F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61" name="Freeform 4475">
              <a:extLst>
                <a:ext uri="{FF2B5EF4-FFF2-40B4-BE49-F238E27FC236}">
                  <a16:creationId xmlns:a16="http://schemas.microsoft.com/office/drawing/2014/main" id="{A079B653-2631-4A05-9DAA-26A328E03DFF}"/>
                </a:ext>
              </a:extLst>
            </p:cNvPr>
            <p:cNvSpPr>
              <a:spLocks/>
            </p:cNvSpPr>
            <p:nvPr/>
          </p:nvSpPr>
          <p:spPr bwMode="auto">
            <a:xfrm>
              <a:off x="234" y="434"/>
              <a:ext cx="395" cy="198"/>
            </a:xfrm>
            <a:custGeom>
              <a:avLst/>
              <a:gdLst>
                <a:gd name="T0" fmla="*/ 160 w 166"/>
                <a:gd name="T1" fmla="*/ 56 h 83"/>
                <a:gd name="T2" fmla="*/ 55 w 166"/>
                <a:gd name="T3" fmla="*/ 1 h 83"/>
                <a:gd name="T4" fmla="*/ 12 w 166"/>
                <a:gd name="T5" fmla="*/ 49 h 83"/>
                <a:gd name="T6" fmla="*/ 116 w 166"/>
                <a:gd name="T7" fmla="*/ 77 h 83"/>
                <a:gd name="T8" fmla="*/ 160 w 166"/>
                <a:gd name="T9" fmla="*/ 56 h 83"/>
              </a:gdLst>
              <a:ahLst/>
              <a:cxnLst>
                <a:cxn ang="0">
                  <a:pos x="T0" y="T1"/>
                </a:cxn>
                <a:cxn ang="0">
                  <a:pos x="T2" y="T3"/>
                </a:cxn>
                <a:cxn ang="0">
                  <a:pos x="T4" y="T5"/>
                </a:cxn>
                <a:cxn ang="0">
                  <a:pos x="T6" y="T7"/>
                </a:cxn>
                <a:cxn ang="0">
                  <a:pos x="T8" y="T9"/>
                </a:cxn>
              </a:cxnLst>
              <a:rect l="0" t="0" r="r" b="b"/>
              <a:pathLst>
                <a:path w="166" h="83">
                  <a:moveTo>
                    <a:pt x="160" y="56"/>
                  </a:moveTo>
                  <a:cubicBezTo>
                    <a:pt x="166" y="27"/>
                    <a:pt x="76" y="0"/>
                    <a:pt x="55" y="1"/>
                  </a:cubicBezTo>
                  <a:cubicBezTo>
                    <a:pt x="29" y="3"/>
                    <a:pt x="0" y="17"/>
                    <a:pt x="12" y="49"/>
                  </a:cubicBezTo>
                  <a:cubicBezTo>
                    <a:pt x="26" y="83"/>
                    <a:pt x="87" y="81"/>
                    <a:pt x="116" y="77"/>
                  </a:cubicBezTo>
                  <a:cubicBezTo>
                    <a:pt x="127" y="75"/>
                    <a:pt x="158" y="71"/>
                    <a:pt x="160"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62" name="Freeform 4476">
              <a:extLst>
                <a:ext uri="{FF2B5EF4-FFF2-40B4-BE49-F238E27FC236}">
                  <a16:creationId xmlns:a16="http://schemas.microsoft.com/office/drawing/2014/main" id="{24AF3F66-921E-4398-B9F5-1B20827AE624}"/>
                </a:ext>
              </a:extLst>
            </p:cNvPr>
            <p:cNvSpPr>
              <a:spLocks/>
            </p:cNvSpPr>
            <p:nvPr/>
          </p:nvSpPr>
          <p:spPr bwMode="auto">
            <a:xfrm>
              <a:off x="529" y="155"/>
              <a:ext cx="483" cy="303"/>
            </a:xfrm>
            <a:custGeom>
              <a:avLst/>
              <a:gdLst>
                <a:gd name="T0" fmla="*/ 119 w 203"/>
                <a:gd name="T1" fmla="*/ 113 h 127"/>
                <a:gd name="T2" fmla="*/ 17 w 203"/>
                <a:gd name="T3" fmla="*/ 66 h 127"/>
                <a:gd name="T4" fmla="*/ 124 w 203"/>
                <a:gd name="T5" fmla="*/ 12 h 127"/>
                <a:gd name="T6" fmla="*/ 119 w 203"/>
                <a:gd name="T7" fmla="*/ 113 h 127"/>
              </a:gdLst>
              <a:ahLst/>
              <a:cxnLst>
                <a:cxn ang="0">
                  <a:pos x="T0" y="T1"/>
                </a:cxn>
                <a:cxn ang="0">
                  <a:pos x="T2" y="T3"/>
                </a:cxn>
                <a:cxn ang="0">
                  <a:pos x="T4" y="T5"/>
                </a:cxn>
                <a:cxn ang="0">
                  <a:pos x="T6" y="T7"/>
                </a:cxn>
              </a:cxnLst>
              <a:rect l="0" t="0" r="r" b="b"/>
              <a:pathLst>
                <a:path w="203" h="127">
                  <a:moveTo>
                    <a:pt x="119" y="113"/>
                  </a:moveTo>
                  <a:cubicBezTo>
                    <a:pt x="88" y="107"/>
                    <a:pt x="0" y="123"/>
                    <a:pt x="17" y="66"/>
                  </a:cubicBezTo>
                  <a:cubicBezTo>
                    <a:pt x="29" y="25"/>
                    <a:pt x="85" y="0"/>
                    <a:pt x="124" y="12"/>
                  </a:cubicBezTo>
                  <a:cubicBezTo>
                    <a:pt x="183" y="32"/>
                    <a:pt x="203" y="127"/>
                    <a:pt x="119" y="113"/>
                  </a:cubicBezTo>
                  <a:close/>
                </a:path>
              </a:pathLst>
            </a:custGeom>
            <a:solidFill>
              <a:srgbClr val="F49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63" name="Freeform 4477">
              <a:extLst>
                <a:ext uri="{FF2B5EF4-FFF2-40B4-BE49-F238E27FC236}">
                  <a16:creationId xmlns:a16="http://schemas.microsoft.com/office/drawing/2014/main" id="{B9DBAE4B-E81A-4C75-B3ED-C96FFA55A208}"/>
                </a:ext>
              </a:extLst>
            </p:cNvPr>
            <p:cNvSpPr>
              <a:spLocks/>
            </p:cNvSpPr>
            <p:nvPr/>
          </p:nvSpPr>
          <p:spPr bwMode="auto">
            <a:xfrm>
              <a:off x="651" y="303"/>
              <a:ext cx="851" cy="491"/>
            </a:xfrm>
            <a:custGeom>
              <a:avLst/>
              <a:gdLst>
                <a:gd name="T0" fmla="*/ 80 w 358"/>
                <a:gd name="T1" fmla="*/ 198 h 206"/>
                <a:gd name="T2" fmla="*/ 11 w 358"/>
                <a:gd name="T3" fmla="*/ 133 h 206"/>
                <a:gd name="T4" fmla="*/ 85 w 358"/>
                <a:gd name="T5" fmla="*/ 91 h 206"/>
                <a:gd name="T6" fmla="*/ 169 w 358"/>
                <a:gd name="T7" fmla="*/ 44 h 206"/>
                <a:gd name="T8" fmla="*/ 285 w 358"/>
                <a:gd name="T9" fmla="*/ 65 h 206"/>
                <a:gd name="T10" fmla="*/ 304 w 358"/>
                <a:gd name="T11" fmla="*/ 166 h 206"/>
                <a:gd name="T12" fmla="*/ 80 w 358"/>
                <a:gd name="T13" fmla="*/ 198 h 206"/>
              </a:gdLst>
              <a:ahLst/>
              <a:cxnLst>
                <a:cxn ang="0">
                  <a:pos x="T0" y="T1"/>
                </a:cxn>
                <a:cxn ang="0">
                  <a:pos x="T2" y="T3"/>
                </a:cxn>
                <a:cxn ang="0">
                  <a:pos x="T4" y="T5"/>
                </a:cxn>
                <a:cxn ang="0">
                  <a:pos x="T6" y="T7"/>
                </a:cxn>
                <a:cxn ang="0">
                  <a:pos x="T8" y="T9"/>
                </a:cxn>
                <a:cxn ang="0">
                  <a:pos x="T10" y="T11"/>
                </a:cxn>
                <a:cxn ang="0">
                  <a:pos x="T12" y="T13"/>
                </a:cxn>
              </a:cxnLst>
              <a:rect l="0" t="0" r="r" b="b"/>
              <a:pathLst>
                <a:path w="358" h="206">
                  <a:moveTo>
                    <a:pt x="80" y="198"/>
                  </a:moveTo>
                  <a:cubicBezTo>
                    <a:pt x="44" y="199"/>
                    <a:pt x="0" y="177"/>
                    <a:pt x="11" y="133"/>
                  </a:cubicBezTo>
                  <a:cubicBezTo>
                    <a:pt x="19" y="95"/>
                    <a:pt x="54" y="95"/>
                    <a:pt x="85" y="91"/>
                  </a:cubicBezTo>
                  <a:cubicBezTo>
                    <a:pt x="119" y="87"/>
                    <a:pt x="146" y="68"/>
                    <a:pt x="169" y="44"/>
                  </a:cubicBezTo>
                  <a:cubicBezTo>
                    <a:pt x="212" y="0"/>
                    <a:pt x="241" y="37"/>
                    <a:pt x="285" y="65"/>
                  </a:cubicBezTo>
                  <a:cubicBezTo>
                    <a:pt x="326" y="92"/>
                    <a:pt x="358" y="127"/>
                    <a:pt x="304" y="166"/>
                  </a:cubicBezTo>
                  <a:cubicBezTo>
                    <a:pt x="248" y="206"/>
                    <a:pt x="146" y="198"/>
                    <a:pt x="80" y="198"/>
                  </a:cubicBezTo>
                  <a:close/>
                </a:path>
              </a:pathLst>
            </a:custGeom>
            <a:solidFill>
              <a:srgbClr val="F49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64" name="Freeform 4478">
              <a:extLst>
                <a:ext uri="{FF2B5EF4-FFF2-40B4-BE49-F238E27FC236}">
                  <a16:creationId xmlns:a16="http://schemas.microsoft.com/office/drawing/2014/main" id="{2DA50F25-FD86-4DC7-BAA6-41F01E51E265}"/>
                </a:ext>
              </a:extLst>
            </p:cNvPr>
            <p:cNvSpPr>
              <a:spLocks/>
            </p:cNvSpPr>
            <p:nvPr/>
          </p:nvSpPr>
          <p:spPr bwMode="auto">
            <a:xfrm>
              <a:off x="1443" y="515"/>
              <a:ext cx="335" cy="308"/>
            </a:xfrm>
            <a:custGeom>
              <a:avLst/>
              <a:gdLst>
                <a:gd name="T0" fmla="*/ 0 w 141"/>
                <a:gd name="T1" fmla="*/ 112 h 129"/>
                <a:gd name="T2" fmla="*/ 49 w 141"/>
                <a:gd name="T3" fmla="*/ 61 h 129"/>
                <a:gd name="T4" fmla="*/ 55 w 141"/>
                <a:gd name="T5" fmla="*/ 8 h 129"/>
                <a:gd name="T6" fmla="*/ 140 w 141"/>
                <a:gd name="T7" fmla="*/ 70 h 129"/>
                <a:gd name="T8" fmla="*/ 88 w 141"/>
                <a:gd name="T9" fmla="*/ 123 h 129"/>
                <a:gd name="T10" fmla="*/ 0 w 141"/>
                <a:gd name="T11" fmla="*/ 115 h 129"/>
                <a:gd name="T12" fmla="*/ 0 w 141"/>
                <a:gd name="T13" fmla="*/ 112 h 129"/>
              </a:gdLst>
              <a:ahLst/>
              <a:cxnLst>
                <a:cxn ang="0">
                  <a:pos x="T0" y="T1"/>
                </a:cxn>
                <a:cxn ang="0">
                  <a:pos x="T2" y="T3"/>
                </a:cxn>
                <a:cxn ang="0">
                  <a:pos x="T4" y="T5"/>
                </a:cxn>
                <a:cxn ang="0">
                  <a:pos x="T6" y="T7"/>
                </a:cxn>
                <a:cxn ang="0">
                  <a:pos x="T8" y="T9"/>
                </a:cxn>
                <a:cxn ang="0">
                  <a:pos x="T10" y="T11"/>
                </a:cxn>
                <a:cxn ang="0">
                  <a:pos x="T12" y="T13"/>
                </a:cxn>
              </a:cxnLst>
              <a:rect l="0" t="0" r="r" b="b"/>
              <a:pathLst>
                <a:path w="141" h="129">
                  <a:moveTo>
                    <a:pt x="0" y="112"/>
                  </a:moveTo>
                  <a:cubicBezTo>
                    <a:pt x="12" y="90"/>
                    <a:pt x="36" y="82"/>
                    <a:pt x="49" y="61"/>
                  </a:cubicBezTo>
                  <a:cubicBezTo>
                    <a:pt x="63" y="40"/>
                    <a:pt x="54" y="30"/>
                    <a:pt x="55" y="8"/>
                  </a:cubicBezTo>
                  <a:cubicBezTo>
                    <a:pt x="100" y="0"/>
                    <a:pt x="140" y="18"/>
                    <a:pt x="140" y="70"/>
                  </a:cubicBezTo>
                  <a:cubicBezTo>
                    <a:pt x="141" y="102"/>
                    <a:pt x="117" y="119"/>
                    <a:pt x="88" y="123"/>
                  </a:cubicBezTo>
                  <a:cubicBezTo>
                    <a:pt x="68" y="127"/>
                    <a:pt x="19" y="129"/>
                    <a:pt x="0" y="115"/>
                  </a:cubicBezTo>
                  <a:lnTo>
                    <a:pt x="0" y="112"/>
                  </a:lnTo>
                  <a:close/>
                </a:path>
              </a:pathLst>
            </a:custGeom>
            <a:solidFill>
              <a:srgbClr val="F49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65" name="Freeform 4479">
              <a:extLst>
                <a:ext uri="{FF2B5EF4-FFF2-40B4-BE49-F238E27FC236}">
                  <a16:creationId xmlns:a16="http://schemas.microsoft.com/office/drawing/2014/main" id="{E6428F24-E22A-4049-8B78-F4CCD43D32E4}"/>
                </a:ext>
              </a:extLst>
            </p:cNvPr>
            <p:cNvSpPr>
              <a:spLocks/>
            </p:cNvSpPr>
            <p:nvPr/>
          </p:nvSpPr>
          <p:spPr bwMode="auto">
            <a:xfrm>
              <a:off x="325" y="499"/>
              <a:ext cx="280" cy="105"/>
            </a:xfrm>
            <a:custGeom>
              <a:avLst/>
              <a:gdLst>
                <a:gd name="T0" fmla="*/ 12 w 118"/>
                <a:gd name="T1" fmla="*/ 13 h 44"/>
                <a:gd name="T2" fmla="*/ 82 w 118"/>
                <a:gd name="T3" fmla="*/ 33 h 44"/>
                <a:gd name="T4" fmla="*/ 23 w 118"/>
                <a:gd name="T5" fmla="*/ 6 h 44"/>
                <a:gd name="T6" fmla="*/ 12 w 118"/>
                <a:gd name="T7" fmla="*/ 13 h 44"/>
              </a:gdLst>
              <a:ahLst/>
              <a:cxnLst>
                <a:cxn ang="0">
                  <a:pos x="T0" y="T1"/>
                </a:cxn>
                <a:cxn ang="0">
                  <a:pos x="T2" y="T3"/>
                </a:cxn>
                <a:cxn ang="0">
                  <a:pos x="T4" y="T5"/>
                </a:cxn>
                <a:cxn ang="0">
                  <a:pos x="T6" y="T7"/>
                </a:cxn>
              </a:cxnLst>
              <a:rect l="0" t="0" r="r" b="b"/>
              <a:pathLst>
                <a:path w="118" h="44">
                  <a:moveTo>
                    <a:pt x="12" y="13"/>
                  </a:moveTo>
                  <a:cubicBezTo>
                    <a:pt x="0" y="29"/>
                    <a:pt x="62" y="44"/>
                    <a:pt x="82" y="33"/>
                  </a:cubicBezTo>
                  <a:cubicBezTo>
                    <a:pt x="118" y="12"/>
                    <a:pt x="38" y="0"/>
                    <a:pt x="23" y="6"/>
                  </a:cubicBezTo>
                  <a:cubicBezTo>
                    <a:pt x="17" y="8"/>
                    <a:pt x="13" y="11"/>
                    <a:pt x="12" y="13"/>
                  </a:cubicBezTo>
                  <a:close/>
                </a:path>
              </a:pathLst>
            </a:custGeom>
            <a:solidFill>
              <a:srgbClr val="F49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66" name="Freeform 4480">
              <a:extLst>
                <a:ext uri="{FF2B5EF4-FFF2-40B4-BE49-F238E27FC236}">
                  <a16:creationId xmlns:a16="http://schemas.microsoft.com/office/drawing/2014/main" id="{85DFADCD-2F19-4946-ADE3-FC8185B23F45}"/>
                </a:ext>
              </a:extLst>
            </p:cNvPr>
            <p:cNvSpPr>
              <a:spLocks/>
            </p:cNvSpPr>
            <p:nvPr/>
          </p:nvSpPr>
          <p:spPr bwMode="auto">
            <a:xfrm>
              <a:off x="850" y="332"/>
              <a:ext cx="562" cy="202"/>
            </a:xfrm>
            <a:custGeom>
              <a:avLst/>
              <a:gdLst>
                <a:gd name="T0" fmla="*/ 0 w 236"/>
                <a:gd name="T1" fmla="*/ 85 h 85"/>
                <a:gd name="T2" fmla="*/ 100 w 236"/>
                <a:gd name="T3" fmla="*/ 48 h 85"/>
                <a:gd name="T4" fmla="*/ 153 w 236"/>
                <a:gd name="T5" fmla="*/ 42 h 85"/>
                <a:gd name="T6" fmla="*/ 199 w 236"/>
                <a:gd name="T7" fmla="*/ 69 h 85"/>
                <a:gd name="T8" fmla="*/ 193 w 236"/>
                <a:gd name="T9" fmla="*/ 25 h 85"/>
                <a:gd name="T10" fmla="*/ 103 w 236"/>
                <a:gd name="T11" fmla="*/ 11 h 85"/>
                <a:gd name="T12" fmla="*/ 3 w 236"/>
                <a:gd name="T13" fmla="*/ 82 h 85"/>
                <a:gd name="T14" fmla="*/ 0 w 236"/>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85">
                  <a:moveTo>
                    <a:pt x="0" y="85"/>
                  </a:moveTo>
                  <a:cubicBezTo>
                    <a:pt x="39" y="83"/>
                    <a:pt x="65" y="62"/>
                    <a:pt x="100" y="48"/>
                  </a:cubicBezTo>
                  <a:cubicBezTo>
                    <a:pt x="117" y="41"/>
                    <a:pt x="134" y="37"/>
                    <a:pt x="153" y="42"/>
                  </a:cubicBezTo>
                  <a:cubicBezTo>
                    <a:pt x="170" y="46"/>
                    <a:pt x="183" y="65"/>
                    <a:pt x="199" y="69"/>
                  </a:cubicBezTo>
                  <a:cubicBezTo>
                    <a:pt x="236" y="77"/>
                    <a:pt x="210" y="38"/>
                    <a:pt x="193" y="25"/>
                  </a:cubicBezTo>
                  <a:cubicBezTo>
                    <a:pt x="169" y="7"/>
                    <a:pt x="131" y="0"/>
                    <a:pt x="103" y="11"/>
                  </a:cubicBezTo>
                  <a:cubicBezTo>
                    <a:pt x="67" y="24"/>
                    <a:pt x="35" y="59"/>
                    <a:pt x="3" y="82"/>
                  </a:cubicBezTo>
                  <a:lnTo>
                    <a:pt x="0"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67" name="Freeform 4481">
              <a:extLst>
                <a:ext uri="{FF2B5EF4-FFF2-40B4-BE49-F238E27FC236}">
                  <a16:creationId xmlns:a16="http://schemas.microsoft.com/office/drawing/2014/main" id="{D8130F2E-1466-468F-B542-2EBA441D37D7}"/>
                </a:ext>
              </a:extLst>
            </p:cNvPr>
            <p:cNvSpPr>
              <a:spLocks/>
            </p:cNvSpPr>
            <p:nvPr/>
          </p:nvSpPr>
          <p:spPr bwMode="auto">
            <a:xfrm>
              <a:off x="501" y="208"/>
              <a:ext cx="330" cy="274"/>
            </a:xfrm>
            <a:custGeom>
              <a:avLst/>
              <a:gdLst>
                <a:gd name="T0" fmla="*/ 112 w 139"/>
                <a:gd name="T1" fmla="*/ 91 h 115"/>
                <a:gd name="T2" fmla="*/ 59 w 139"/>
                <a:gd name="T3" fmla="*/ 0 h 115"/>
                <a:gd name="T4" fmla="*/ 12 w 139"/>
                <a:gd name="T5" fmla="*/ 73 h 115"/>
                <a:gd name="T6" fmla="*/ 139 w 139"/>
                <a:gd name="T7" fmla="*/ 91 h 115"/>
                <a:gd name="T8" fmla="*/ 112 w 139"/>
                <a:gd name="T9" fmla="*/ 91 h 115"/>
              </a:gdLst>
              <a:ahLst/>
              <a:cxnLst>
                <a:cxn ang="0">
                  <a:pos x="T0" y="T1"/>
                </a:cxn>
                <a:cxn ang="0">
                  <a:pos x="T2" y="T3"/>
                </a:cxn>
                <a:cxn ang="0">
                  <a:pos x="T4" y="T5"/>
                </a:cxn>
                <a:cxn ang="0">
                  <a:pos x="T6" y="T7"/>
                </a:cxn>
                <a:cxn ang="0">
                  <a:pos x="T8" y="T9"/>
                </a:cxn>
              </a:cxnLst>
              <a:rect l="0" t="0" r="r" b="b"/>
              <a:pathLst>
                <a:path w="139" h="115">
                  <a:moveTo>
                    <a:pt x="112" y="91"/>
                  </a:moveTo>
                  <a:cubicBezTo>
                    <a:pt x="82" y="72"/>
                    <a:pt x="14" y="43"/>
                    <a:pt x="59" y="0"/>
                  </a:cubicBezTo>
                  <a:cubicBezTo>
                    <a:pt x="29" y="6"/>
                    <a:pt x="0" y="40"/>
                    <a:pt x="12" y="73"/>
                  </a:cubicBezTo>
                  <a:cubicBezTo>
                    <a:pt x="29" y="115"/>
                    <a:pt x="108" y="103"/>
                    <a:pt x="139" y="91"/>
                  </a:cubicBezTo>
                  <a:lnTo>
                    <a:pt x="112" y="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68" name="Freeform 4482">
              <a:extLst>
                <a:ext uri="{FF2B5EF4-FFF2-40B4-BE49-F238E27FC236}">
                  <a16:creationId xmlns:a16="http://schemas.microsoft.com/office/drawing/2014/main" id="{6DDF2B20-2ECE-41F7-9562-270487426A23}"/>
                </a:ext>
              </a:extLst>
            </p:cNvPr>
            <p:cNvSpPr>
              <a:spLocks/>
            </p:cNvSpPr>
            <p:nvPr/>
          </p:nvSpPr>
          <p:spPr bwMode="auto">
            <a:xfrm>
              <a:off x="1362" y="666"/>
              <a:ext cx="321" cy="217"/>
            </a:xfrm>
            <a:custGeom>
              <a:avLst/>
              <a:gdLst>
                <a:gd name="T0" fmla="*/ 86 w 135"/>
                <a:gd name="T1" fmla="*/ 0 h 91"/>
                <a:gd name="T2" fmla="*/ 0 w 135"/>
                <a:gd name="T3" fmla="*/ 58 h 91"/>
                <a:gd name="T4" fmla="*/ 135 w 135"/>
                <a:gd name="T5" fmla="*/ 63 h 91"/>
                <a:gd name="T6" fmla="*/ 59 w 135"/>
                <a:gd name="T7" fmla="*/ 52 h 91"/>
                <a:gd name="T8" fmla="*/ 78 w 135"/>
                <a:gd name="T9" fmla="*/ 11 h 91"/>
                <a:gd name="T10" fmla="*/ 86 w 135"/>
                <a:gd name="T11" fmla="*/ 0 h 91"/>
              </a:gdLst>
              <a:ahLst/>
              <a:cxnLst>
                <a:cxn ang="0">
                  <a:pos x="T0" y="T1"/>
                </a:cxn>
                <a:cxn ang="0">
                  <a:pos x="T2" y="T3"/>
                </a:cxn>
                <a:cxn ang="0">
                  <a:pos x="T4" y="T5"/>
                </a:cxn>
                <a:cxn ang="0">
                  <a:pos x="T6" y="T7"/>
                </a:cxn>
                <a:cxn ang="0">
                  <a:pos x="T8" y="T9"/>
                </a:cxn>
                <a:cxn ang="0">
                  <a:pos x="T10" y="T11"/>
                </a:cxn>
              </a:cxnLst>
              <a:rect l="0" t="0" r="r" b="b"/>
              <a:pathLst>
                <a:path w="135" h="91">
                  <a:moveTo>
                    <a:pt x="86" y="0"/>
                  </a:moveTo>
                  <a:cubicBezTo>
                    <a:pt x="86" y="19"/>
                    <a:pt x="10" y="29"/>
                    <a:pt x="0" y="58"/>
                  </a:cubicBezTo>
                  <a:cubicBezTo>
                    <a:pt x="30" y="91"/>
                    <a:pt x="99" y="58"/>
                    <a:pt x="135" y="63"/>
                  </a:cubicBezTo>
                  <a:cubicBezTo>
                    <a:pt x="111" y="55"/>
                    <a:pt x="82" y="63"/>
                    <a:pt x="59" y="52"/>
                  </a:cubicBezTo>
                  <a:cubicBezTo>
                    <a:pt x="49" y="34"/>
                    <a:pt x="62" y="19"/>
                    <a:pt x="78" y="11"/>
                  </a:cubicBezTo>
                  <a:lnTo>
                    <a:pt x="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69" name="Group 4472">
            <a:extLst>
              <a:ext uri="{FF2B5EF4-FFF2-40B4-BE49-F238E27FC236}">
                <a16:creationId xmlns:a16="http://schemas.microsoft.com/office/drawing/2014/main" id="{19A8904D-690B-4F64-A0FD-B7390520C462}"/>
              </a:ext>
            </a:extLst>
          </p:cNvPr>
          <p:cNvGrpSpPr>
            <a:grpSpLocks noChangeAspect="1"/>
          </p:cNvGrpSpPr>
          <p:nvPr/>
        </p:nvGrpSpPr>
        <p:grpSpPr bwMode="auto">
          <a:xfrm>
            <a:off x="5884864" y="2339317"/>
            <a:ext cx="623818" cy="341312"/>
            <a:chOff x="-61" y="-29"/>
            <a:chExt cx="2058" cy="1126"/>
          </a:xfrm>
        </p:grpSpPr>
        <p:sp>
          <p:nvSpPr>
            <p:cNvPr id="6470" name="Freeform 4473">
              <a:extLst>
                <a:ext uri="{FF2B5EF4-FFF2-40B4-BE49-F238E27FC236}">
                  <a16:creationId xmlns:a16="http://schemas.microsoft.com/office/drawing/2014/main" id="{09AE8DDA-0AA5-40FD-A3E7-976512851E26}"/>
                </a:ext>
              </a:extLst>
            </p:cNvPr>
            <p:cNvSpPr>
              <a:spLocks/>
            </p:cNvSpPr>
            <p:nvPr/>
          </p:nvSpPr>
          <p:spPr bwMode="auto">
            <a:xfrm>
              <a:off x="-16" y="441"/>
              <a:ext cx="1918" cy="656"/>
            </a:xfrm>
            <a:custGeom>
              <a:avLst/>
              <a:gdLst>
                <a:gd name="T0" fmla="*/ 803 w 806"/>
                <a:gd name="T1" fmla="*/ 94 h 275"/>
                <a:gd name="T2" fmla="*/ 750 w 806"/>
                <a:gd name="T3" fmla="*/ 222 h 275"/>
                <a:gd name="T4" fmla="*/ 424 w 806"/>
                <a:gd name="T5" fmla="*/ 274 h 275"/>
                <a:gd name="T6" fmla="*/ 171 w 806"/>
                <a:gd name="T7" fmla="*/ 236 h 275"/>
                <a:gd name="T8" fmla="*/ 29 w 806"/>
                <a:gd name="T9" fmla="*/ 161 h 275"/>
                <a:gd name="T10" fmla="*/ 28 w 806"/>
                <a:gd name="T11" fmla="*/ 0 h 275"/>
                <a:gd name="T12" fmla="*/ 803 w 806"/>
                <a:gd name="T13" fmla="*/ 94 h 275"/>
              </a:gdLst>
              <a:ahLst/>
              <a:cxnLst>
                <a:cxn ang="0">
                  <a:pos x="T0" y="T1"/>
                </a:cxn>
                <a:cxn ang="0">
                  <a:pos x="T2" y="T3"/>
                </a:cxn>
                <a:cxn ang="0">
                  <a:pos x="T4" y="T5"/>
                </a:cxn>
                <a:cxn ang="0">
                  <a:pos x="T6" y="T7"/>
                </a:cxn>
                <a:cxn ang="0">
                  <a:pos x="T8" y="T9"/>
                </a:cxn>
                <a:cxn ang="0">
                  <a:pos x="T10" y="T11"/>
                </a:cxn>
                <a:cxn ang="0">
                  <a:pos x="T12" y="T13"/>
                </a:cxn>
              </a:cxnLst>
              <a:rect l="0" t="0" r="r" b="b"/>
              <a:pathLst>
                <a:path w="806" h="275">
                  <a:moveTo>
                    <a:pt x="803" y="94"/>
                  </a:moveTo>
                  <a:cubicBezTo>
                    <a:pt x="799" y="146"/>
                    <a:pt x="806" y="199"/>
                    <a:pt x="750" y="222"/>
                  </a:cubicBezTo>
                  <a:cubicBezTo>
                    <a:pt x="653" y="260"/>
                    <a:pt x="526" y="275"/>
                    <a:pt x="424" y="274"/>
                  </a:cubicBezTo>
                  <a:cubicBezTo>
                    <a:pt x="339" y="273"/>
                    <a:pt x="253" y="255"/>
                    <a:pt x="171" y="236"/>
                  </a:cubicBezTo>
                  <a:cubicBezTo>
                    <a:pt x="122" y="224"/>
                    <a:pt x="57" y="207"/>
                    <a:pt x="29" y="161"/>
                  </a:cubicBezTo>
                  <a:cubicBezTo>
                    <a:pt x="0" y="114"/>
                    <a:pt x="7" y="49"/>
                    <a:pt x="28" y="0"/>
                  </a:cubicBezTo>
                  <a:lnTo>
                    <a:pt x="803" y="94"/>
                  </a:lnTo>
                  <a:close/>
                </a:path>
              </a:pathLst>
            </a:custGeom>
            <a:solidFill>
              <a:srgbClr val="F49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71" name="Freeform 4474">
              <a:extLst>
                <a:ext uri="{FF2B5EF4-FFF2-40B4-BE49-F238E27FC236}">
                  <a16:creationId xmlns:a16="http://schemas.microsoft.com/office/drawing/2014/main" id="{71A41694-4BB1-49E6-87DE-E91ACCA4C6D8}"/>
                </a:ext>
              </a:extLst>
            </p:cNvPr>
            <p:cNvSpPr>
              <a:spLocks/>
            </p:cNvSpPr>
            <p:nvPr/>
          </p:nvSpPr>
          <p:spPr bwMode="auto">
            <a:xfrm>
              <a:off x="-61" y="-29"/>
              <a:ext cx="2058" cy="940"/>
            </a:xfrm>
            <a:custGeom>
              <a:avLst/>
              <a:gdLst>
                <a:gd name="T0" fmla="*/ 818 w 865"/>
                <a:gd name="T1" fmla="*/ 320 h 394"/>
                <a:gd name="T2" fmla="*/ 709 w 865"/>
                <a:gd name="T3" fmla="*/ 171 h 394"/>
                <a:gd name="T4" fmla="*/ 606 w 865"/>
                <a:gd name="T5" fmla="*/ 150 h 394"/>
                <a:gd name="T6" fmla="*/ 421 w 865"/>
                <a:gd name="T7" fmla="*/ 46 h 394"/>
                <a:gd name="T8" fmla="*/ 283 w 865"/>
                <a:gd name="T9" fmla="*/ 32 h 394"/>
                <a:gd name="T10" fmla="*/ 172 w 865"/>
                <a:gd name="T11" fmla="*/ 129 h 394"/>
                <a:gd name="T12" fmla="*/ 56 w 865"/>
                <a:gd name="T13" fmla="*/ 168 h 394"/>
                <a:gd name="T14" fmla="*/ 77 w 865"/>
                <a:gd name="T15" fmla="*/ 303 h 394"/>
                <a:gd name="T16" fmla="*/ 345 w 865"/>
                <a:gd name="T17" fmla="*/ 366 h 394"/>
                <a:gd name="T18" fmla="*/ 599 w 865"/>
                <a:gd name="T19" fmla="*/ 389 h 394"/>
                <a:gd name="T20" fmla="*/ 818 w 865"/>
                <a:gd name="T21" fmla="*/ 32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5" h="394">
                  <a:moveTo>
                    <a:pt x="818" y="320"/>
                  </a:moveTo>
                  <a:cubicBezTo>
                    <a:pt x="865" y="240"/>
                    <a:pt x="768" y="182"/>
                    <a:pt x="709" y="171"/>
                  </a:cubicBezTo>
                  <a:cubicBezTo>
                    <a:pt x="674" y="165"/>
                    <a:pt x="640" y="162"/>
                    <a:pt x="606" y="150"/>
                  </a:cubicBezTo>
                  <a:cubicBezTo>
                    <a:pt x="539" y="128"/>
                    <a:pt x="478" y="90"/>
                    <a:pt x="421" y="46"/>
                  </a:cubicBezTo>
                  <a:cubicBezTo>
                    <a:pt x="376" y="11"/>
                    <a:pt x="334" y="0"/>
                    <a:pt x="283" y="32"/>
                  </a:cubicBezTo>
                  <a:cubicBezTo>
                    <a:pt x="242" y="58"/>
                    <a:pt x="214" y="105"/>
                    <a:pt x="172" y="129"/>
                  </a:cubicBezTo>
                  <a:cubicBezTo>
                    <a:pt x="136" y="150"/>
                    <a:pt x="91" y="143"/>
                    <a:pt x="56" y="168"/>
                  </a:cubicBezTo>
                  <a:cubicBezTo>
                    <a:pt x="0" y="208"/>
                    <a:pt x="32" y="272"/>
                    <a:pt x="77" y="303"/>
                  </a:cubicBezTo>
                  <a:cubicBezTo>
                    <a:pt x="155" y="358"/>
                    <a:pt x="256" y="361"/>
                    <a:pt x="345" y="366"/>
                  </a:cubicBezTo>
                  <a:cubicBezTo>
                    <a:pt x="430" y="370"/>
                    <a:pt x="514" y="383"/>
                    <a:pt x="599" y="389"/>
                  </a:cubicBezTo>
                  <a:cubicBezTo>
                    <a:pt x="668" y="394"/>
                    <a:pt x="774" y="394"/>
                    <a:pt x="818" y="320"/>
                  </a:cubicBezTo>
                  <a:close/>
                </a:path>
              </a:pathLst>
            </a:custGeom>
            <a:solidFill>
              <a:srgbClr val="F171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72" name="Freeform 4475">
              <a:extLst>
                <a:ext uri="{FF2B5EF4-FFF2-40B4-BE49-F238E27FC236}">
                  <a16:creationId xmlns:a16="http://schemas.microsoft.com/office/drawing/2014/main" id="{F0451143-4537-4EAB-AB84-A9F5EF81C359}"/>
                </a:ext>
              </a:extLst>
            </p:cNvPr>
            <p:cNvSpPr>
              <a:spLocks/>
            </p:cNvSpPr>
            <p:nvPr/>
          </p:nvSpPr>
          <p:spPr bwMode="auto">
            <a:xfrm>
              <a:off x="234" y="434"/>
              <a:ext cx="395" cy="198"/>
            </a:xfrm>
            <a:custGeom>
              <a:avLst/>
              <a:gdLst>
                <a:gd name="T0" fmla="*/ 160 w 166"/>
                <a:gd name="T1" fmla="*/ 56 h 83"/>
                <a:gd name="T2" fmla="*/ 55 w 166"/>
                <a:gd name="T3" fmla="*/ 1 h 83"/>
                <a:gd name="T4" fmla="*/ 12 w 166"/>
                <a:gd name="T5" fmla="*/ 49 h 83"/>
                <a:gd name="T6" fmla="*/ 116 w 166"/>
                <a:gd name="T7" fmla="*/ 77 h 83"/>
                <a:gd name="T8" fmla="*/ 160 w 166"/>
                <a:gd name="T9" fmla="*/ 56 h 83"/>
              </a:gdLst>
              <a:ahLst/>
              <a:cxnLst>
                <a:cxn ang="0">
                  <a:pos x="T0" y="T1"/>
                </a:cxn>
                <a:cxn ang="0">
                  <a:pos x="T2" y="T3"/>
                </a:cxn>
                <a:cxn ang="0">
                  <a:pos x="T4" y="T5"/>
                </a:cxn>
                <a:cxn ang="0">
                  <a:pos x="T6" y="T7"/>
                </a:cxn>
                <a:cxn ang="0">
                  <a:pos x="T8" y="T9"/>
                </a:cxn>
              </a:cxnLst>
              <a:rect l="0" t="0" r="r" b="b"/>
              <a:pathLst>
                <a:path w="166" h="83">
                  <a:moveTo>
                    <a:pt x="160" y="56"/>
                  </a:moveTo>
                  <a:cubicBezTo>
                    <a:pt x="166" y="27"/>
                    <a:pt x="76" y="0"/>
                    <a:pt x="55" y="1"/>
                  </a:cubicBezTo>
                  <a:cubicBezTo>
                    <a:pt x="29" y="3"/>
                    <a:pt x="0" y="17"/>
                    <a:pt x="12" y="49"/>
                  </a:cubicBezTo>
                  <a:cubicBezTo>
                    <a:pt x="26" y="83"/>
                    <a:pt x="87" y="81"/>
                    <a:pt x="116" y="77"/>
                  </a:cubicBezTo>
                  <a:cubicBezTo>
                    <a:pt x="127" y="75"/>
                    <a:pt x="158" y="71"/>
                    <a:pt x="160" y="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73" name="Freeform 4476">
              <a:extLst>
                <a:ext uri="{FF2B5EF4-FFF2-40B4-BE49-F238E27FC236}">
                  <a16:creationId xmlns:a16="http://schemas.microsoft.com/office/drawing/2014/main" id="{E445BEAC-DA08-4A99-8777-E7F070E47C5C}"/>
                </a:ext>
              </a:extLst>
            </p:cNvPr>
            <p:cNvSpPr>
              <a:spLocks/>
            </p:cNvSpPr>
            <p:nvPr/>
          </p:nvSpPr>
          <p:spPr bwMode="auto">
            <a:xfrm>
              <a:off x="529" y="155"/>
              <a:ext cx="483" cy="303"/>
            </a:xfrm>
            <a:custGeom>
              <a:avLst/>
              <a:gdLst>
                <a:gd name="T0" fmla="*/ 119 w 203"/>
                <a:gd name="T1" fmla="*/ 113 h 127"/>
                <a:gd name="T2" fmla="*/ 17 w 203"/>
                <a:gd name="T3" fmla="*/ 66 h 127"/>
                <a:gd name="T4" fmla="*/ 124 w 203"/>
                <a:gd name="T5" fmla="*/ 12 h 127"/>
                <a:gd name="T6" fmla="*/ 119 w 203"/>
                <a:gd name="T7" fmla="*/ 113 h 127"/>
              </a:gdLst>
              <a:ahLst/>
              <a:cxnLst>
                <a:cxn ang="0">
                  <a:pos x="T0" y="T1"/>
                </a:cxn>
                <a:cxn ang="0">
                  <a:pos x="T2" y="T3"/>
                </a:cxn>
                <a:cxn ang="0">
                  <a:pos x="T4" y="T5"/>
                </a:cxn>
                <a:cxn ang="0">
                  <a:pos x="T6" y="T7"/>
                </a:cxn>
              </a:cxnLst>
              <a:rect l="0" t="0" r="r" b="b"/>
              <a:pathLst>
                <a:path w="203" h="127">
                  <a:moveTo>
                    <a:pt x="119" y="113"/>
                  </a:moveTo>
                  <a:cubicBezTo>
                    <a:pt x="88" y="107"/>
                    <a:pt x="0" y="123"/>
                    <a:pt x="17" y="66"/>
                  </a:cubicBezTo>
                  <a:cubicBezTo>
                    <a:pt x="29" y="25"/>
                    <a:pt x="85" y="0"/>
                    <a:pt x="124" y="12"/>
                  </a:cubicBezTo>
                  <a:cubicBezTo>
                    <a:pt x="183" y="32"/>
                    <a:pt x="203" y="127"/>
                    <a:pt x="119" y="113"/>
                  </a:cubicBezTo>
                  <a:close/>
                </a:path>
              </a:pathLst>
            </a:custGeom>
            <a:solidFill>
              <a:srgbClr val="F49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74" name="Freeform 4477">
              <a:extLst>
                <a:ext uri="{FF2B5EF4-FFF2-40B4-BE49-F238E27FC236}">
                  <a16:creationId xmlns:a16="http://schemas.microsoft.com/office/drawing/2014/main" id="{EF4FE43F-EC2E-41AB-9F5A-FC04DF0CAF20}"/>
                </a:ext>
              </a:extLst>
            </p:cNvPr>
            <p:cNvSpPr>
              <a:spLocks/>
            </p:cNvSpPr>
            <p:nvPr/>
          </p:nvSpPr>
          <p:spPr bwMode="auto">
            <a:xfrm>
              <a:off x="651" y="303"/>
              <a:ext cx="851" cy="491"/>
            </a:xfrm>
            <a:custGeom>
              <a:avLst/>
              <a:gdLst>
                <a:gd name="T0" fmla="*/ 80 w 358"/>
                <a:gd name="T1" fmla="*/ 198 h 206"/>
                <a:gd name="T2" fmla="*/ 11 w 358"/>
                <a:gd name="T3" fmla="*/ 133 h 206"/>
                <a:gd name="T4" fmla="*/ 85 w 358"/>
                <a:gd name="T5" fmla="*/ 91 h 206"/>
                <a:gd name="T6" fmla="*/ 169 w 358"/>
                <a:gd name="T7" fmla="*/ 44 h 206"/>
                <a:gd name="T8" fmla="*/ 285 w 358"/>
                <a:gd name="T9" fmla="*/ 65 h 206"/>
                <a:gd name="T10" fmla="*/ 304 w 358"/>
                <a:gd name="T11" fmla="*/ 166 h 206"/>
                <a:gd name="T12" fmla="*/ 80 w 358"/>
                <a:gd name="T13" fmla="*/ 198 h 206"/>
              </a:gdLst>
              <a:ahLst/>
              <a:cxnLst>
                <a:cxn ang="0">
                  <a:pos x="T0" y="T1"/>
                </a:cxn>
                <a:cxn ang="0">
                  <a:pos x="T2" y="T3"/>
                </a:cxn>
                <a:cxn ang="0">
                  <a:pos x="T4" y="T5"/>
                </a:cxn>
                <a:cxn ang="0">
                  <a:pos x="T6" y="T7"/>
                </a:cxn>
                <a:cxn ang="0">
                  <a:pos x="T8" y="T9"/>
                </a:cxn>
                <a:cxn ang="0">
                  <a:pos x="T10" y="T11"/>
                </a:cxn>
                <a:cxn ang="0">
                  <a:pos x="T12" y="T13"/>
                </a:cxn>
              </a:cxnLst>
              <a:rect l="0" t="0" r="r" b="b"/>
              <a:pathLst>
                <a:path w="358" h="206">
                  <a:moveTo>
                    <a:pt x="80" y="198"/>
                  </a:moveTo>
                  <a:cubicBezTo>
                    <a:pt x="44" y="199"/>
                    <a:pt x="0" y="177"/>
                    <a:pt x="11" y="133"/>
                  </a:cubicBezTo>
                  <a:cubicBezTo>
                    <a:pt x="19" y="95"/>
                    <a:pt x="54" y="95"/>
                    <a:pt x="85" y="91"/>
                  </a:cubicBezTo>
                  <a:cubicBezTo>
                    <a:pt x="119" y="87"/>
                    <a:pt x="146" y="68"/>
                    <a:pt x="169" y="44"/>
                  </a:cubicBezTo>
                  <a:cubicBezTo>
                    <a:pt x="212" y="0"/>
                    <a:pt x="241" y="37"/>
                    <a:pt x="285" y="65"/>
                  </a:cubicBezTo>
                  <a:cubicBezTo>
                    <a:pt x="326" y="92"/>
                    <a:pt x="358" y="127"/>
                    <a:pt x="304" y="166"/>
                  </a:cubicBezTo>
                  <a:cubicBezTo>
                    <a:pt x="248" y="206"/>
                    <a:pt x="146" y="198"/>
                    <a:pt x="80" y="198"/>
                  </a:cubicBezTo>
                  <a:close/>
                </a:path>
              </a:pathLst>
            </a:custGeom>
            <a:solidFill>
              <a:srgbClr val="F49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75" name="Freeform 4478">
              <a:extLst>
                <a:ext uri="{FF2B5EF4-FFF2-40B4-BE49-F238E27FC236}">
                  <a16:creationId xmlns:a16="http://schemas.microsoft.com/office/drawing/2014/main" id="{588072FD-2AEB-4E28-A0F1-C9BB1C1818AE}"/>
                </a:ext>
              </a:extLst>
            </p:cNvPr>
            <p:cNvSpPr>
              <a:spLocks/>
            </p:cNvSpPr>
            <p:nvPr/>
          </p:nvSpPr>
          <p:spPr bwMode="auto">
            <a:xfrm>
              <a:off x="1443" y="515"/>
              <a:ext cx="335" cy="308"/>
            </a:xfrm>
            <a:custGeom>
              <a:avLst/>
              <a:gdLst>
                <a:gd name="T0" fmla="*/ 0 w 141"/>
                <a:gd name="T1" fmla="*/ 112 h 129"/>
                <a:gd name="T2" fmla="*/ 49 w 141"/>
                <a:gd name="T3" fmla="*/ 61 h 129"/>
                <a:gd name="T4" fmla="*/ 55 w 141"/>
                <a:gd name="T5" fmla="*/ 8 h 129"/>
                <a:gd name="T6" fmla="*/ 140 w 141"/>
                <a:gd name="T7" fmla="*/ 70 h 129"/>
                <a:gd name="T8" fmla="*/ 88 w 141"/>
                <a:gd name="T9" fmla="*/ 123 h 129"/>
                <a:gd name="T10" fmla="*/ 0 w 141"/>
                <a:gd name="T11" fmla="*/ 115 h 129"/>
                <a:gd name="T12" fmla="*/ 0 w 141"/>
                <a:gd name="T13" fmla="*/ 112 h 129"/>
              </a:gdLst>
              <a:ahLst/>
              <a:cxnLst>
                <a:cxn ang="0">
                  <a:pos x="T0" y="T1"/>
                </a:cxn>
                <a:cxn ang="0">
                  <a:pos x="T2" y="T3"/>
                </a:cxn>
                <a:cxn ang="0">
                  <a:pos x="T4" y="T5"/>
                </a:cxn>
                <a:cxn ang="0">
                  <a:pos x="T6" y="T7"/>
                </a:cxn>
                <a:cxn ang="0">
                  <a:pos x="T8" y="T9"/>
                </a:cxn>
                <a:cxn ang="0">
                  <a:pos x="T10" y="T11"/>
                </a:cxn>
                <a:cxn ang="0">
                  <a:pos x="T12" y="T13"/>
                </a:cxn>
              </a:cxnLst>
              <a:rect l="0" t="0" r="r" b="b"/>
              <a:pathLst>
                <a:path w="141" h="129">
                  <a:moveTo>
                    <a:pt x="0" y="112"/>
                  </a:moveTo>
                  <a:cubicBezTo>
                    <a:pt x="12" y="90"/>
                    <a:pt x="36" y="82"/>
                    <a:pt x="49" y="61"/>
                  </a:cubicBezTo>
                  <a:cubicBezTo>
                    <a:pt x="63" y="40"/>
                    <a:pt x="54" y="30"/>
                    <a:pt x="55" y="8"/>
                  </a:cubicBezTo>
                  <a:cubicBezTo>
                    <a:pt x="100" y="0"/>
                    <a:pt x="140" y="18"/>
                    <a:pt x="140" y="70"/>
                  </a:cubicBezTo>
                  <a:cubicBezTo>
                    <a:pt x="141" y="102"/>
                    <a:pt x="117" y="119"/>
                    <a:pt x="88" y="123"/>
                  </a:cubicBezTo>
                  <a:cubicBezTo>
                    <a:pt x="68" y="127"/>
                    <a:pt x="19" y="129"/>
                    <a:pt x="0" y="115"/>
                  </a:cubicBezTo>
                  <a:lnTo>
                    <a:pt x="0" y="112"/>
                  </a:lnTo>
                  <a:close/>
                </a:path>
              </a:pathLst>
            </a:custGeom>
            <a:solidFill>
              <a:srgbClr val="F49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76" name="Freeform 4479">
              <a:extLst>
                <a:ext uri="{FF2B5EF4-FFF2-40B4-BE49-F238E27FC236}">
                  <a16:creationId xmlns:a16="http://schemas.microsoft.com/office/drawing/2014/main" id="{D1B12A21-2E3E-432D-9822-0FD0740B8B24}"/>
                </a:ext>
              </a:extLst>
            </p:cNvPr>
            <p:cNvSpPr>
              <a:spLocks/>
            </p:cNvSpPr>
            <p:nvPr/>
          </p:nvSpPr>
          <p:spPr bwMode="auto">
            <a:xfrm>
              <a:off x="325" y="499"/>
              <a:ext cx="280" cy="105"/>
            </a:xfrm>
            <a:custGeom>
              <a:avLst/>
              <a:gdLst>
                <a:gd name="T0" fmla="*/ 12 w 118"/>
                <a:gd name="T1" fmla="*/ 13 h 44"/>
                <a:gd name="T2" fmla="*/ 82 w 118"/>
                <a:gd name="T3" fmla="*/ 33 h 44"/>
                <a:gd name="T4" fmla="*/ 23 w 118"/>
                <a:gd name="T5" fmla="*/ 6 h 44"/>
                <a:gd name="T6" fmla="*/ 12 w 118"/>
                <a:gd name="T7" fmla="*/ 13 h 44"/>
              </a:gdLst>
              <a:ahLst/>
              <a:cxnLst>
                <a:cxn ang="0">
                  <a:pos x="T0" y="T1"/>
                </a:cxn>
                <a:cxn ang="0">
                  <a:pos x="T2" y="T3"/>
                </a:cxn>
                <a:cxn ang="0">
                  <a:pos x="T4" y="T5"/>
                </a:cxn>
                <a:cxn ang="0">
                  <a:pos x="T6" y="T7"/>
                </a:cxn>
              </a:cxnLst>
              <a:rect l="0" t="0" r="r" b="b"/>
              <a:pathLst>
                <a:path w="118" h="44">
                  <a:moveTo>
                    <a:pt x="12" y="13"/>
                  </a:moveTo>
                  <a:cubicBezTo>
                    <a:pt x="0" y="29"/>
                    <a:pt x="62" y="44"/>
                    <a:pt x="82" y="33"/>
                  </a:cubicBezTo>
                  <a:cubicBezTo>
                    <a:pt x="118" y="12"/>
                    <a:pt x="38" y="0"/>
                    <a:pt x="23" y="6"/>
                  </a:cubicBezTo>
                  <a:cubicBezTo>
                    <a:pt x="17" y="8"/>
                    <a:pt x="13" y="11"/>
                    <a:pt x="12" y="13"/>
                  </a:cubicBezTo>
                  <a:close/>
                </a:path>
              </a:pathLst>
            </a:custGeom>
            <a:solidFill>
              <a:srgbClr val="F492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77" name="Freeform 4480">
              <a:extLst>
                <a:ext uri="{FF2B5EF4-FFF2-40B4-BE49-F238E27FC236}">
                  <a16:creationId xmlns:a16="http://schemas.microsoft.com/office/drawing/2014/main" id="{DAC089E2-3A97-42A1-90CA-588C3A8F56AB}"/>
                </a:ext>
              </a:extLst>
            </p:cNvPr>
            <p:cNvSpPr>
              <a:spLocks/>
            </p:cNvSpPr>
            <p:nvPr/>
          </p:nvSpPr>
          <p:spPr bwMode="auto">
            <a:xfrm>
              <a:off x="850" y="332"/>
              <a:ext cx="562" cy="202"/>
            </a:xfrm>
            <a:custGeom>
              <a:avLst/>
              <a:gdLst>
                <a:gd name="T0" fmla="*/ 0 w 236"/>
                <a:gd name="T1" fmla="*/ 85 h 85"/>
                <a:gd name="T2" fmla="*/ 100 w 236"/>
                <a:gd name="T3" fmla="*/ 48 h 85"/>
                <a:gd name="T4" fmla="*/ 153 w 236"/>
                <a:gd name="T5" fmla="*/ 42 h 85"/>
                <a:gd name="T6" fmla="*/ 199 w 236"/>
                <a:gd name="T7" fmla="*/ 69 h 85"/>
                <a:gd name="T8" fmla="*/ 193 w 236"/>
                <a:gd name="T9" fmla="*/ 25 h 85"/>
                <a:gd name="T10" fmla="*/ 103 w 236"/>
                <a:gd name="T11" fmla="*/ 11 h 85"/>
                <a:gd name="T12" fmla="*/ 3 w 236"/>
                <a:gd name="T13" fmla="*/ 82 h 85"/>
                <a:gd name="T14" fmla="*/ 0 w 236"/>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85">
                  <a:moveTo>
                    <a:pt x="0" y="85"/>
                  </a:moveTo>
                  <a:cubicBezTo>
                    <a:pt x="39" y="83"/>
                    <a:pt x="65" y="62"/>
                    <a:pt x="100" y="48"/>
                  </a:cubicBezTo>
                  <a:cubicBezTo>
                    <a:pt x="117" y="41"/>
                    <a:pt x="134" y="37"/>
                    <a:pt x="153" y="42"/>
                  </a:cubicBezTo>
                  <a:cubicBezTo>
                    <a:pt x="170" y="46"/>
                    <a:pt x="183" y="65"/>
                    <a:pt x="199" y="69"/>
                  </a:cubicBezTo>
                  <a:cubicBezTo>
                    <a:pt x="236" y="77"/>
                    <a:pt x="210" y="38"/>
                    <a:pt x="193" y="25"/>
                  </a:cubicBezTo>
                  <a:cubicBezTo>
                    <a:pt x="169" y="7"/>
                    <a:pt x="131" y="0"/>
                    <a:pt x="103" y="11"/>
                  </a:cubicBezTo>
                  <a:cubicBezTo>
                    <a:pt x="67" y="24"/>
                    <a:pt x="35" y="59"/>
                    <a:pt x="3" y="82"/>
                  </a:cubicBezTo>
                  <a:lnTo>
                    <a:pt x="0"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78" name="Freeform 4481">
              <a:extLst>
                <a:ext uri="{FF2B5EF4-FFF2-40B4-BE49-F238E27FC236}">
                  <a16:creationId xmlns:a16="http://schemas.microsoft.com/office/drawing/2014/main" id="{55EDBAA9-C5BD-4927-8EBB-0C7AB47921B3}"/>
                </a:ext>
              </a:extLst>
            </p:cNvPr>
            <p:cNvSpPr>
              <a:spLocks/>
            </p:cNvSpPr>
            <p:nvPr/>
          </p:nvSpPr>
          <p:spPr bwMode="auto">
            <a:xfrm>
              <a:off x="501" y="208"/>
              <a:ext cx="330" cy="274"/>
            </a:xfrm>
            <a:custGeom>
              <a:avLst/>
              <a:gdLst>
                <a:gd name="T0" fmla="*/ 112 w 139"/>
                <a:gd name="T1" fmla="*/ 91 h 115"/>
                <a:gd name="T2" fmla="*/ 59 w 139"/>
                <a:gd name="T3" fmla="*/ 0 h 115"/>
                <a:gd name="T4" fmla="*/ 12 w 139"/>
                <a:gd name="T5" fmla="*/ 73 h 115"/>
                <a:gd name="T6" fmla="*/ 139 w 139"/>
                <a:gd name="T7" fmla="*/ 91 h 115"/>
                <a:gd name="T8" fmla="*/ 112 w 139"/>
                <a:gd name="T9" fmla="*/ 91 h 115"/>
              </a:gdLst>
              <a:ahLst/>
              <a:cxnLst>
                <a:cxn ang="0">
                  <a:pos x="T0" y="T1"/>
                </a:cxn>
                <a:cxn ang="0">
                  <a:pos x="T2" y="T3"/>
                </a:cxn>
                <a:cxn ang="0">
                  <a:pos x="T4" y="T5"/>
                </a:cxn>
                <a:cxn ang="0">
                  <a:pos x="T6" y="T7"/>
                </a:cxn>
                <a:cxn ang="0">
                  <a:pos x="T8" y="T9"/>
                </a:cxn>
              </a:cxnLst>
              <a:rect l="0" t="0" r="r" b="b"/>
              <a:pathLst>
                <a:path w="139" h="115">
                  <a:moveTo>
                    <a:pt x="112" y="91"/>
                  </a:moveTo>
                  <a:cubicBezTo>
                    <a:pt x="82" y="72"/>
                    <a:pt x="14" y="43"/>
                    <a:pt x="59" y="0"/>
                  </a:cubicBezTo>
                  <a:cubicBezTo>
                    <a:pt x="29" y="6"/>
                    <a:pt x="0" y="40"/>
                    <a:pt x="12" y="73"/>
                  </a:cubicBezTo>
                  <a:cubicBezTo>
                    <a:pt x="29" y="115"/>
                    <a:pt x="108" y="103"/>
                    <a:pt x="139" y="91"/>
                  </a:cubicBezTo>
                  <a:lnTo>
                    <a:pt x="112" y="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79" name="Freeform 4482">
              <a:extLst>
                <a:ext uri="{FF2B5EF4-FFF2-40B4-BE49-F238E27FC236}">
                  <a16:creationId xmlns:a16="http://schemas.microsoft.com/office/drawing/2014/main" id="{9DAEA614-243B-41C9-9297-B6F1A943DEFB}"/>
                </a:ext>
              </a:extLst>
            </p:cNvPr>
            <p:cNvSpPr>
              <a:spLocks/>
            </p:cNvSpPr>
            <p:nvPr/>
          </p:nvSpPr>
          <p:spPr bwMode="auto">
            <a:xfrm>
              <a:off x="1362" y="666"/>
              <a:ext cx="321" cy="217"/>
            </a:xfrm>
            <a:custGeom>
              <a:avLst/>
              <a:gdLst>
                <a:gd name="T0" fmla="*/ 86 w 135"/>
                <a:gd name="T1" fmla="*/ 0 h 91"/>
                <a:gd name="T2" fmla="*/ 0 w 135"/>
                <a:gd name="T3" fmla="*/ 58 h 91"/>
                <a:gd name="T4" fmla="*/ 135 w 135"/>
                <a:gd name="T5" fmla="*/ 63 h 91"/>
                <a:gd name="T6" fmla="*/ 59 w 135"/>
                <a:gd name="T7" fmla="*/ 52 h 91"/>
                <a:gd name="T8" fmla="*/ 78 w 135"/>
                <a:gd name="T9" fmla="*/ 11 h 91"/>
                <a:gd name="T10" fmla="*/ 86 w 135"/>
                <a:gd name="T11" fmla="*/ 0 h 91"/>
              </a:gdLst>
              <a:ahLst/>
              <a:cxnLst>
                <a:cxn ang="0">
                  <a:pos x="T0" y="T1"/>
                </a:cxn>
                <a:cxn ang="0">
                  <a:pos x="T2" y="T3"/>
                </a:cxn>
                <a:cxn ang="0">
                  <a:pos x="T4" y="T5"/>
                </a:cxn>
                <a:cxn ang="0">
                  <a:pos x="T6" y="T7"/>
                </a:cxn>
                <a:cxn ang="0">
                  <a:pos x="T8" y="T9"/>
                </a:cxn>
                <a:cxn ang="0">
                  <a:pos x="T10" y="T11"/>
                </a:cxn>
              </a:cxnLst>
              <a:rect l="0" t="0" r="r" b="b"/>
              <a:pathLst>
                <a:path w="135" h="91">
                  <a:moveTo>
                    <a:pt x="86" y="0"/>
                  </a:moveTo>
                  <a:cubicBezTo>
                    <a:pt x="86" y="19"/>
                    <a:pt x="10" y="29"/>
                    <a:pt x="0" y="58"/>
                  </a:cubicBezTo>
                  <a:cubicBezTo>
                    <a:pt x="30" y="91"/>
                    <a:pt x="99" y="58"/>
                    <a:pt x="135" y="63"/>
                  </a:cubicBezTo>
                  <a:cubicBezTo>
                    <a:pt x="111" y="55"/>
                    <a:pt x="82" y="63"/>
                    <a:pt x="59" y="52"/>
                  </a:cubicBezTo>
                  <a:cubicBezTo>
                    <a:pt x="49" y="34"/>
                    <a:pt x="62" y="19"/>
                    <a:pt x="78" y="11"/>
                  </a:cubicBezTo>
                  <a:lnTo>
                    <a:pt x="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82" name="Group 4485">
            <a:extLst>
              <a:ext uri="{FF2B5EF4-FFF2-40B4-BE49-F238E27FC236}">
                <a16:creationId xmlns:a16="http://schemas.microsoft.com/office/drawing/2014/main" id="{9E4088BE-1F49-4705-899B-048599E6F268}"/>
              </a:ext>
            </a:extLst>
          </p:cNvPr>
          <p:cNvGrpSpPr>
            <a:grpSpLocks noChangeAspect="1"/>
          </p:cNvGrpSpPr>
          <p:nvPr/>
        </p:nvGrpSpPr>
        <p:grpSpPr bwMode="auto">
          <a:xfrm>
            <a:off x="4484688" y="4393542"/>
            <a:ext cx="555625" cy="777875"/>
            <a:chOff x="2825" y="2417"/>
            <a:chExt cx="350" cy="490"/>
          </a:xfrm>
        </p:grpSpPr>
        <p:sp>
          <p:nvSpPr>
            <p:cNvPr id="6484" name="Freeform 4486">
              <a:extLst>
                <a:ext uri="{FF2B5EF4-FFF2-40B4-BE49-F238E27FC236}">
                  <a16:creationId xmlns:a16="http://schemas.microsoft.com/office/drawing/2014/main" id="{181591B7-FA52-496E-9944-DD2A4CED2869}"/>
                </a:ext>
              </a:extLst>
            </p:cNvPr>
            <p:cNvSpPr>
              <a:spLocks/>
            </p:cNvSpPr>
            <p:nvPr/>
          </p:nvSpPr>
          <p:spPr bwMode="auto">
            <a:xfrm>
              <a:off x="2825" y="2878"/>
              <a:ext cx="27" cy="28"/>
            </a:xfrm>
            <a:custGeom>
              <a:avLst/>
              <a:gdLst>
                <a:gd name="T0" fmla="*/ 57 w 66"/>
                <a:gd name="T1" fmla="*/ 3 h 70"/>
                <a:gd name="T2" fmla="*/ 39 w 66"/>
                <a:gd name="T3" fmla="*/ 3 h 70"/>
                <a:gd name="T4" fmla="*/ 39 w 66"/>
                <a:gd name="T5" fmla="*/ 2 h 70"/>
                <a:gd name="T6" fmla="*/ 37 w 66"/>
                <a:gd name="T7" fmla="*/ 1 h 70"/>
                <a:gd name="T8" fmla="*/ 36 w 66"/>
                <a:gd name="T9" fmla="*/ 0 h 70"/>
                <a:gd name="T10" fmla="*/ 35 w 66"/>
                <a:gd name="T11" fmla="*/ 0 h 70"/>
                <a:gd name="T12" fmla="*/ 32 w 66"/>
                <a:gd name="T13" fmla="*/ 0 h 70"/>
                <a:gd name="T14" fmla="*/ 20 w 66"/>
                <a:gd name="T15" fmla="*/ 4 h 70"/>
                <a:gd name="T16" fmla="*/ 7 w 66"/>
                <a:gd name="T17" fmla="*/ 17 h 70"/>
                <a:gd name="T18" fmla="*/ 4 w 66"/>
                <a:gd name="T19" fmla="*/ 45 h 70"/>
                <a:gd name="T20" fmla="*/ 20 w 66"/>
                <a:gd name="T21" fmla="*/ 66 h 70"/>
                <a:gd name="T22" fmla="*/ 55 w 66"/>
                <a:gd name="T23" fmla="*/ 57 h 70"/>
                <a:gd name="T24" fmla="*/ 59 w 66"/>
                <a:gd name="T25" fmla="*/ 45 h 70"/>
                <a:gd name="T26" fmla="*/ 53 w 66"/>
                <a:gd name="T27" fmla="*/ 37 h 70"/>
                <a:gd name="T28" fmla="*/ 51 w 66"/>
                <a:gd name="T29" fmla="*/ 33 h 70"/>
                <a:gd name="T30" fmla="*/ 54 w 66"/>
                <a:gd name="T31" fmla="*/ 31 h 70"/>
                <a:gd name="T32" fmla="*/ 57 w 66"/>
                <a:gd name="T33" fmla="*/ 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70">
                  <a:moveTo>
                    <a:pt x="57" y="3"/>
                  </a:moveTo>
                  <a:cubicBezTo>
                    <a:pt x="53" y="0"/>
                    <a:pt x="46" y="0"/>
                    <a:pt x="39" y="3"/>
                  </a:cubicBezTo>
                  <a:cubicBezTo>
                    <a:pt x="39" y="2"/>
                    <a:pt x="39" y="2"/>
                    <a:pt x="39" y="2"/>
                  </a:cubicBezTo>
                  <a:cubicBezTo>
                    <a:pt x="38" y="2"/>
                    <a:pt x="38" y="1"/>
                    <a:pt x="37" y="1"/>
                  </a:cubicBezTo>
                  <a:cubicBezTo>
                    <a:pt x="37" y="1"/>
                    <a:pt x="37" y="1"/>
                    <a:pt x="36" y="0"/>
                  </a:cubicBezTo>
                  <a:cubicBezTo>
                    <a:pt x="33" y="0"/>
                    <a:pt x="33" y="0"/>
                    <a:pt x="35" y="0"/>
                  </a:cubicBezTo>
                  <a:cubicBezTo>
                    <a:pt x="34" y="0"/>
                    <a:pt x="33" y="0"/>
                    <a:pt x="32" y="0"/>
                  </a:cubicBezTo>
                  <a:cubicBezTo>
                    <a:pt x="28" y="0"/>
                    <a:pt x="24" y="2"/>
                    <a:pt x="20" y="4"/>
                  </a:cubicBezTo>
                  <a:cubicBezTo>
                    <a:pt x="15" y="8"/>
                    <a:pt x="10" y="13"/>
                    <a:pt x="7" y="17"/>
                  </a:cubicBezTo>
                  <a:cubicBezTo>
                    <a:pt x="0" y="28"/>
                    <a:pt x="2" y="37"/>
                    <a:pt x="4" y="45"/>
                  </a:cubicBezTo>
                  <a:cubicBezTo>
                    <a:pt x="6" y="54"/>
                    <a:pt x="9" y="63"/>
                    <a:pt x="20" y="66"/>
                  </a:cubicBezTo>
                  <a:cubicBezTo>
                    <a:pt x="30" y="70"/>
                    <a:pt x="44" y="66"/>
                    <a:pt x="55" y="57"/>
                  </a:cubicBezTo>
                  <a:cubicBezTo>
                    <a:pt x="59" y="53"/>
                    <a:pt x="61" y="47"/>
                    <a:pt x="59" y="45"/>
                  </a:cubicBezTo>
                  <a:cubicBezTo>
                    <a:pt x="57" y="42"/>
                    <a:pt x="55" y="40"/>
                    <a:pt x="53" y="37"/>
                  </a:cubicBezTo>
                  <a:cubicBezTo>
                    <a:pt x="52" y="36"/>
                    <a:pt x="52" y="34"/>
                    <a:pt x="51" y="33"/>
                  </a:cubicBezTo>
                  <a:cubicBezTo>
                    <a:pt x="52" y="32"/>
                    <a:pt x="53" y="32"/>
                    <a:pt x="54" y="31"/>
                  </a:cubicBezTo>
                  <a:cubicBezTo>
                    <a:pt x="65" y="21"/>
                    <a:pt x="66" y="8"/>
                    <a:pt x="57" y="3"/>
                  </a:cubicBezTo>
                  <a:close/>
                </a:path>
              </a:pathLst>
            </a:custGeom>
            <a:solidFill>
              <a:srgbClr val="A861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85" name="Freeform 4487">
              <a:extLst>
                <a:ext uri="{FF2B5EF4-FFF2-40B4-BE49-F238E27FC236}">
                  <a16:creationId xmlns:a16="http://schemas.microsoft.com/office/drawing/2014/main" id="{AB099729-E9DA-4B58-AFDE-1FD6C6587F08}"/>
                </a:ext>
              </a:extLst>
            </p:cNvPr>
            <p:cNvSpPr>
              <a:spLocks/>
            </p:cNvSpPr>
            <p:nvPr/>
          </p:nvSpPr>
          <p:spPr bwMode="auto">
            <a:xfrm>
              <a:off x="2840" y="2878"/>
              <a:ext cx="1"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0" y="0"/>
                    <a:pt x="0" y="0"/>
                  </a:cubicBezTo>
                  <a:cubicBezTo>
                    <a:pt x="1" y="0"/>
                    <a:pt x="0" y="0"/>
                    <a:pt x="0" y="0"/>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86" name="Freeform 4488">
              <a:extLst>
                <a:ext uri="{FF2B5EF4-FFF2-40B4-BE49-F238E27FC236}">
                  <a16:creationId xmlns:a16="http://schemas.microsoft.com/office/drawing/2014/main" id="{B2FF8788-CC48-4637-B8B0-FF4D1267B9AF}"/>
                </a:ext>
              </a:extLst>
            </p:cNvPr>
            <p:cNvSpPr>
              <a:spLocks/>
            </p:cNvSpPr>
            <p:nvPr/>
          </p:nvSpPr>
          <p:spPr bwMode="auto">
            <a:xfrm>
              <a:off x="2830" y="2417"/>
              <a:ext cx="345" cy="490"/>
            </a:xfrm>
            <a:custGeom>
              <a:avLst/>
              <a:gdLst>
                <a:gd name="T0" fmla="*/ 585 w 836"/>
                <a:gd name="T1" fmla="*/ 5 h 1191"/>
                <a:gd name="T2" fmla="*/ 517 w 836"/>
                <a:gd name="T3" fmla="*/ 32 h 1191"/>
                <a:gd name="T4" fmla="*/ 531 w 836"/>
                <a:gd name="T5" fmla="*/ 87 h 1191"/>
                <a:gd name="T6" fmla="*/ 539 w 836"/>
                <a:gd name="T7" fmla="*/ 166 h 1191"/>
                <a:gd name="T8" fmla="*/ 415 w 836"/>
                <a:gd name="T9" fmla="*/ 662 h 1191"/>
                <a:gd name="T10" fmla="*/ 24 w 836"/>
                <a:gd name="T11" fmla="*/ 1102 h 1191"/>
                <a:gd name="T12" fmla="*/ 51 w 836"/>
                <a:gd name="T13" fmla="*/ 1189 h 1191"/>
                <a:gd name="T14" fmla="*/ 671 w 836"/>
                <a:gd name="T15" fmla="*/ 830 h 1191"/>
                <a:gd name="T16" fmla="*/ 709 w 836"/>
                <a:gd name="T17" fmla="*/ 185 h 1191"/>
                <a:gd name="T18" fmla="*/ 651 w 836"/>
                <a:gd name="T19" fmla="*/ 124 h 1191"/>
                <a:gd name="T20" fmla="*/ 628 w 836"/>
                <a:gd name="T21" fmla="*/ 88 h 1191"/>
                <a:gd name="T22" fmla="*/ 618 w 836"/>
                <a:gd name="T23" fmla="*/ 48 h 1191"/>
                <a:gd name="T24" fmla="*/ 626 w 836"/>
                <a:gd name="T25" fmla="*/ 15 h 1191"/>
                <a:gd name="T26" fmla="*/ 585 w 836"/>
                <a:gd name="T27" fmla="*/ 5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6" h="1191">
                  <a:moveTo>
                    <a:pt x="585" y="5"/>
                  </a:moveTo>
                  <a:cubicBezTo>
                    <a:pt x="567" y="9"/>
                    <a:pt x="525" y="11"/>
                    <a:pt x="517" y="32"/>
                  </a:cubicBezTo>
                  <a:cubicBezTo>
                    <a:pt x="510" y="48"/>
                    <a:pt x="527" y="71"/>
                    <a:pt x="531" y="87"/>
                  </a:cubicBezTo>
                  <a:cubicBezTo>
                    <a:pt x="537" y="112"/>
                    <a:pt x="537" y="139"/>
                    <a:pt x="539" y="166"/>
                  </a:cubicBezTo>
                  <a:cubicBezTo>
                    <a:pt x="405" y="280"/>
                    <a:pt x="495" y="436"/>
                    <a:pt x="415" y="662"/>
                  </a:cubicBezTo>
                  <a:cubicBezTo>
                    <a:pt x="327" y="907"/>
                    <a:pt x="47" y="1091"/>
                    <a:pt x="24" y="1102"/>
                  </a:cubicBezTo>
                  <a:cubicBezTo>
                    <a:pt x="0" y="1113"/>
                    <a:pt x="19" y="1191"/>
                    <a:pt x="51" y="1189"/>
                  </a:cubicBezTo>
                  <a:cubicBezTo>
                    <a:pt x="106" y="1184"/>
                    <a:pt x="536" y="1073"/>
                    <a:pt x="671" y="830"/>
                  </a:cubicBezTo>
                  <a:cubicBezTo>
                    <a:pt x="836" y="534"/>
                    <a:pt x="734" y="256"/>
                    <a:pt x="709" y="185"/>
                  </a:cubicBezTo>
                  <a:cubicBezTo>
                    <a:pt x="696" y="149"/>
                    <a:pt x="675" y="130"/>
                    <a:pt x="651" y="124"/>
                  </a:cubicBezTo>
                  <a:cubicBezTo>
                    <a:pt x="643" y="112"/>
                    <a:pt x="635" y="100"/>
                    <a:pt x="628" y="88"/>
                  </a:cubicBezTo>
                  <a:cubicBezTo>
                    <a:pt x="621" y="76"/>
                    <a:pt x="615" y="62"/>
                    <a:pt x="618" y="48"/>
                  </a:cubicBezTo>
                  <a:cubicBezTo>
                    <a:pt x="621" y="37"/>
                    <a:pt x="630" y="26"/>
                    <a:pt x="626" y="15"/>
                  </a:cubicBezTo>
                  <a:cubicBezTo>
                    <a:pt x="621" y="0"/>
                    <a:pt x="600" y="1"/>
                    <a:pt x="585" y="5"/>
                  </a:cubicBezTo>
                  <a:close/>
                </a:path>
              </a:pathLst>
            </a:custGeom>
            <a:solidFill>
              <a:srgbClr val="EDC1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87" name="Freeform 4489">
              <a:extLst>
                <a:ext uri="{FF2B5EF4-FFF2-40B4-BE49-F238E27FC236}">
                  <a16:creationId xmlns:a16="http://schemas.microsoft.com/office/drawing/2014/main" id="{0740FB3C-FD5A-4055-9E0A-E09D2834A12D}"/>
                </a:ext>
              </a:extLst>
            </p:cNvPr>
            <p:cNvSpPr>
              <a:spLocks/>
            </p:cNvSpPr>
            <p:nvPr/>
          </p:nvSpPr>
          <p:spPr bwMode="auto">
            <a:xfrm>
              <a:off x="2839" y="2417"/>
              <a:ext cx="336" cy="490"/>
            </a:xfrm>
            <a:custGeom>
              <a:avLst/>
              <a:gdLst>
                <a:gd name="T0" fmla="*/ 595 w 813"/>
                <a:gd name="T1" fmla="*/ 48 h 1190"/>
                <a:gd name="T2" fmla="*/ 603 w 813"/>
                <a:gd name="T3" fmla="*/ 15 h 1190"/>
                <a:gd name="T4" fmla="*/ 562 w 813"/>
                <a:gd name="T5" fmla="*/ 5 h 1190"/>
                <a:gd name="T6" fmla="*/ 555 w 813"/>
                <a:gd name="T7" fmla="*/ 6 h 1190"/>
                <a:gd name="T8" fmla="*/ 570 w 813"/>
                <a:gd name="T9" fmla="*/ 36 h 1190"/>
                <a:gd name="T10" fmla="*/ 571 w 813"/>
                <a:gd name="T11" fmla="*/ 77 h 1190"/>
                <a:gd name="T12" fmla="*/ 624 w 813"/>
                <a:gd name="T13" fmla="*/ 247 h 1190"/>
                <a:gd name="T14" fmla="*/ 618 w 813"/>
                <a:gd name="T15" fmla="*/ 548 h 1190"/>
                <a:gd name="T16" fmla="*/ 518 w 813"/>
                <a:gd name="T17" fmla="*/ 803 h 1190"/>
                <a:gd name="T18" fmla="*/ 0 w 813"/>
                <a:gd name="T19" fmla="*/ 1168 h 1190"/>
                <a:gd name="T20" fmla="*/ 28 w 813"/>
                <a:gd name="T21" fmla="*/ 1189 h 1190"/>
                <a:gd name="T22" fmla="*/ 648 w 813"/>
                <a:gd name="T23" fmla="*/ 830 h 1190"/>
                <a:gd name="T24" fmla="*/ 686 w 813"/>
                <a:gd name="T25" fmla="*/ 185 h 1190"/>
                <a:gd name="T26" fmla="*/ 628 w 813"/>
                <a:gd name="T27" fmla="*/ 124 h 1190"/>
                <a:gd name="T28" fmla="*/ 605 w 813"/>
                <a:gd name="T29" fmla="*/ 88 h 1190"/>
                <a:gd name="T30" fmla="*/ 595 w 813"/>
                <a:gd name="T31" fmla="*/ 48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3" h="1190">
                  <a:moveTo>
                    <a:pt x="595" y="48"/>
                  </a:moveTo>
                  <a:cubicBezTo>
                    <a:pt x="598" y="37"/>
                    <a:pt x="607" y="26"/>
                    <a:pt x="603" y="15"/>
                  </a:cubicBezTo>
                  <a:cubicBezTo>
                    <a:pt x="598" y="0"/>
                    <a:pt x="577" y="1"/>
                    <a:pt x="562" y="5"/>
                  </a:cubicBezTo>
                  <a:cubicBezTo>
                    <a:pt x="560" y="5"/>
                    <a:pt x="558" y="6"/>
                    <a:pt x="555" y="6"/>
                  </a:cubicBezTo>
                  <a:cubicBezTo>
                    <a:pt x="561" y="16"/>
                    <a:pt x="567" y="25"/>
                    <a:pt x="570" y="36"/>
                  </a:cubicBezTo>
                  <a:cubicBezTo>
                    <a:pt x="573" y="49"/>
                    <a:pt x="571" y="63"/>
                    <a:pt x="571" y="77"/>
                  </a:cubicBezTo>
                  <a:cubicBezTo>
                    <a:pt x="571" y="136"/>
                    <a:pt x="605" y="190"/>
                    <a:pt x="624" y="247"/>
                  </a:cubicBezTo>
                  <a:cubicBezTo>
                    <a:pt x="656" y="343"/>
                    <a:pt x="642" y="449"/>
                    <a:pt x="618" y="548"/>
                  </a:cubicBezTo>
                  <a:cubicBezTo>
                    <a:pt x="596" y="638"/>
                    <a:pt x="566" y="726"/>
                    <a:pt x="518" y="803"/>
                  </a:cubicBezTo>
                  <a:cubicBezTo>
                    <a:pt x="403" y="985"/>
                    <a:pt x="201" y="1089"/>
                    <a:pt x="0" y="1168"/>
                  </a:cubicBezTo>
                  <a:cubicBezTo>
                    <a:pt x="7" y="1181"/>
                    <a:pt x="17" y="1190"/>
                    <a:pt x="28" y="1189"/>
                  </a:cubicBezTo>
                  <a:cubicBezTo>
                    <a:pt x="83" y="1184"/>
                    <a:pt x="513" y="1073"/>
                    <a:pt x="648" y="830"/>
                  </a:cubicBezTo>
                  <a:cubicBezTo>
                    <a:pt x="813" y="534"/>
                    <a:pt x="711" y="256"/>
                    <a:pt x="686" y="185"/>
                  </a:cubicBezTo>
                  <a:cubicBezTo>
                    <a:pt x="673" y="149"/>
                    <a:pt x="652" y="130"/>
                    <a:pt x="628" y="124"/>
                  </a:cubicBezTo>
                  <a:cubicBezTo>
                    <a:pt x="620" y="112"/>
                    <a:pt x="612" y="100"/>
                    <a:pt x="605" y="88"/>
                  </a:cubicBezTo>
                  <a:cubicBezTo>
                    <a:pt x="598" y="76"/>
                    <a:pt x="592" y="62"/>
                    <a:pt x="595" y="48"/>
                  </a:cubicBezTo>
                  <a:close/>
                </a:path>
              </a:pathLst>
            </a:custGeom>
            <a:solidFill>
              <a:srgbClr val="E09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88" name="Freeform 4490">
              <a:extLst>
                <a:ext uri="{FF2B5EF4-FFF2-40B4-BE49-F238E27FC236}">
                  <a16:creationId xmlns:a16="http://schemas.microsoft.com/office/drawing/2014/main" id="{D7022F53-7A65-4822-B112-D551088E36E0}"/>
                </a:ext>
              </a:extLst>
            </p:cNvPr>
            <p:cNvSpPr>
              <a:spLocks/>
            </p:cNvSpPr>
            <p:nvPr/>
          </p:nvSpPr>
          <p:spPr bwMode="auto">
            <a:xfrm>
              <a:off x="2961" y="2603"/>
              <a:ext cx="119" cy="220"/>
            </a:xfrm>
            <a:custGeom>
              <a:avLst/>
              <a:gdLst>
                <a:gd name="T0" fmla="*/ 270 w 290"/>
                <a:gd name="T1" fmla="*/ 5 h 533"/>
                <a:gd name="T2" fmla="*/ 256 w 290"/>
                <a:gd name="T3" fmla="*/ 112 h 533"/>
                <a:gd name="T4" fmla="*/ 224 w 290"/>
                <a:gd name="T5" fmla="*/ 216 h 533"/>
                <a:gd name="T6" fmla="*/ 94 w 290"/>
                <a:gd name="T7" fmla="*/ 419 h 533"/>
                <a:gd name="T8" fmla="*/ 1 w 290"/>
                <a:gd name="T9" fmla="*/ 531 h 533"/>
                <a:gd name="T10" fmla="*/ 2 w 290"/>
                <a:gd name="T11" fmla="*/ 532 h 533"/>
                <a:gd name="T12" fmla="*/ 99 w 290"/>
                <a:gd name="T13" fmla="*/ 443 h 533"/>
                <a:gd name="T14" fmla="*/ 182 w 290"/>
                <a:gd name="T15" fmla="*/ 338 h 533"/>
                <a:gd name="T16" fmla="*/ 276 w 290"/>
                <a:gd name="T17" fmla="*/ 128 h 533"/>
                <a:gd name="T18" fmla="*/ 277 w 290"/>
                <a:gd name="T19" fmla="*/ 4 h 533"/>
                <a:gd name="T20" fmla="*/ 270 w 290"/>
                <a:gd name="T21" fmla="*/ 5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 h="533">
                  <a:moveTo>
                    <a:pt x="270" y="5"/>
                  </a:moveTo>
                  <a:cubicBezTo>
                    <a:pt x="264" y="41"/>
                    <a:pt x="263" y="77"/>
                    <a:pt x="256" y="112"/>
                  </a:cubicBezTo>
                  <a:cubicBezTo>
                    <a:pt x="249" y="148"/>
                    <a:pt x="238" y="183"/>
                    <a:pt x="224" y="216"/>
                  </a:cubicBezTo>
                  <a:cubicBezTo>
                    <a:pt x="193" y="291"/>
                    <a:pt x="146" y="358"/>
                    <a:pt x="94" y="419"/>
                  </a:cubicBezTo>
                  <a:cubicBezTo>
                    <a:pt x="63" y="456"/>
                    <a:pt x="28" y="491"/>
                    <a:pt x="1" y="531"/>
                  </a:cubicBezTo>
                  <a:cubicBezTo>
                    <a:pt x="0" y="532"/>
                    <a:pt x="1" y="533"/>
                    <a:pt x="2" y="532"/>
                  </a:cubicBezTo>
                  <a:cubicBezTo>
                    <a:pt x="39" y="507"/>
                    <a:pt x="69" y="476"/>
                    <a:pt x="99" y="443"/>
                  </a:cubicBezTo>
                  <a:cubicBezTo>
                    <a:pt x="129" y="409"/>
                    <a:pt x="157" y="375"/>
                    <a:pt x="182" y="338"/>
                  </a:cubicBezTo>
                  <a:cubicBezTo>
                    <a:pt x="225" y="274"/>
                    <a:pt x="259" y="203"/>
                    <a:pt x="276" y="128"/>
                  </a:cubicBezTo>
                  <a:cubicBezTo>
                    <a:pt x="285" y="87"/>
                    <a:pt x="290" y="45"/>
                    <a:pt x="277" y="4"/>
                  </a:cubicBezTo>
                  <a:cubicBezTo>
                    <a:pt x="276" y="0"/>
                    <a:pt x="271" y="2"/>
                    <a:pt x="270" y="5"/>
                  </a:cubicBezTo>
                  <a:close/>
                </a:path>
              </a:pathLst>
            </a:custGeom>
            <a:solidFill>
              <a:srgbClr val="E09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89" name="Freeform 4491">
              <a:extLst>
                <a:ext uri="{FF2B5EF4-FFF2-40B4-BE49-F238E27FC236}">
                  <a16:creationId xmlns:a16="http://schemas.microsoft.com/office/drawing/2014/main" id="{60514331-98A6-4399-9FD2-8D5055628C45}"/>
                </a:ext>
              </a:extLst>
            </p:cNvPr>
            <p:cNvSpPr>
              <a:spLocks/>
            </p:cNvSpPr>
            <p:nvPr/>
          </p:nvSpPr>
          <p:spPr bwMode="auto">
            <a:xfrm>
              <a:off x="3072" y="2540"/>
              <a:ext cx="9" cy="33"/>
            </a:xfrm>
            <a:custGeom>
              <a:avLst/>
              <a:gdLst>
                <a:gd name="T0" fmla="*/ 12 w 22"/>
                <a:gd name="T1" fmla="*/ 5 h 81"/>
                <a:gd name="T2" fmla="*/ 8 w 22"/>
                <a:gd name="T3" fmla="*/ 0 h 81"/>
                <a:gd name="T4" fmla="*/ 4 w 22"/>
                <a:gd name="T5" fmla="*/ 1 h 81"/>
                <a:gd name="T6" fmla="*/ 3 w 22"/>
                <a:gd name="T7" fmla="*/ 7 h 81"/>
                <a:gd name="T8" fmla="*/ 0 w 22"/>
                <a:gd name="T9" fmla="*/ 19 h 81"/>
                <a:gd name="T10" fmla="*/ 1 w 22"/>
                <a:gd name="T11" fmla="*/ 33 h 81"/>
                <a:gd name="T12" fmla="*/ 3 w 22"/>
                <a:gd name="T13" fmla="*/ 46 h 81"/>
                <a:gd name="T14" fmla="*/ 6 w 22"/>
                <a:gd name="T15" fmla="*/ 56 h 81"/>
                <a:gd name="T16" fmla="*/ 4 w 22"/>
                <a:gd name="T17" fmla="*/ 60 h 81"/>
                <a:gd name="T18" fmla="*/ 5 w 22"/>
                <a:gd name="T19" fmla="*/ 67 h 81"/>
                <a:gd name="T20" fmla="*/ 10 w 22"/>
                <a:gd name="T21" fmla="*/ 79 h 81"/>
                <a:gd name="T22" fmla="*/ 16 w 22"/>
                <a:gd name="T23" fmla="*/ 79 h 81"/>
                <a:gd name="T24" fmla="*/ 21 w 22"/>
                <a:gd name="T25" fmla="*/ 67 h 81"/>
                <a:gd name="T26" fmla="*/ 22 w 22"/>
                <a:gd name="T27" fmla="*/ 60 h 81"/>
                <a:gd name="T28" fmla="*/ 20 w 22"/>
                <a:gd name="T29" fmla="*/ 55 h 81"/>
                <a:gd name="T30" fmla="*/ 21 w 22"/>
                <a:gd name="T31" fmla="*/ 45 h 81"/>
                <a:gd name="T32" fmla="*/ 21 w 22"/>
                <a:gd name="T33" fmla="*/ 30 h 81"/>
                <a:gd name="T34" fmla="*/ 19 w 22"/>
                <a:gd name="T35" fmla="*/ 16 h 81"/>
                <a:gd name="T36" fmla="*/ 12 w 22"/>
                <a:gd name="T37" fmla="*/ 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81">
                  <a:moveTo>
                    <a:pt x="12" y="5"/>
                  </a:moveTo>
                  <a:cubicBezTo>
                    <a:pt x="11" y="3"/>
                    <a:pt x="10" y="1"/>
                    <a:pt x="8" y="0"/>
                  </a:cubicBezTo>
                  <a:cubicBezTo>
                    <a:pt x="7" y="0"/>
                    <a:pt x="5" y="0"/>
                    <a:pt x="4" y="1"/>
                  </a:cubicBezTo>
                  <a:cubicBezTo>
                    <a:pt x="3" y="3"/>
                    <a:pt x="3" y="5"/>
                    <a:pt x="3" y="7"/>
                  </a:cubicBezTo>
                  <a:cubicBezTo>
                    <a:pt x="0" y="10"/>
                    <a:pt x="0" y="15"/>
                    <a:pt x="0" y="19"/>
                  </a:cubicBezTo>
                  <a:cubicBezTo>
                    <a:pt x="0" y="23"/>
                    <a:pt x="1" y="28"/>
                    <a:pt x="1" y="33"/>
                  </a:cubicBezTo>
                  <a:cubicBezTo>
                    <a:pt x="2" y="37"/>
                    <a:pt x="2" y="41"/>
                    <a:pt x="3" y="46"/>
                  </a:cubicBezTo>
                  <a:cubicBezTo>
                    <a:pt x="4" y="49"/>
                    <a:pt x="5" y="52"/>
                    <a:pt x="6" y="56"/>
                  </a:cubicBezTo>
                  <a:cubicBezTo>
                    <a:pt x="5" y="57"/>
                    <a:pt x="4" y="58"/>
                    <a:pt x="4" y="60"/>
                  </a:cubicBezTo>
                  <a:cubicBezTo>
                    <a:pt x="4" y="62"/>
                    <a:pt x="5" y="65"/>
                    <a:pt x="5" y="67"/>
                  </a:cubicBezTo>
                  <a:cubicBezTo>
                    <a:pt x="6" y="71"/>
                    <a:pt x="7" y="76"/>
                    <a:pt x="10" y="79"/>
                  </a:cubicBezTo>
                  <a:cubicBezTo>
                    <a:pt x="11" y="81"/>
                    <a:pt x="14" y="81"/>
                    <a:pt x="16" y="79"/>
                  </a:cubicBezTo>
                  <a:cubicBezTo>
                    <a:pt x="19" y="76"/>
                    <a:pt x="20" y="71"/>
                    <a:pt x="21" y="67"/>
                  </a:cubicBezTo>
                  <a:cubicBezTo>
                    <a:pt x="21" y="65"/>
                    <a:pt x="22" y="62"/>
                    <a:pt x="22" y="60"/>
                  </a:cubicBezTo>
                  <a:cubicBezTo>
                    <a:pt x="22" y="58"/>
                    <a:pt x="21" y="57"/>
                    <a:pt x="20" y="55"/>
                  </a:cubicBezTo>
                  <a:cubicBezTo>
                    <a:pt x="21" y="52"/>
                    <a:pt x="21" y="48"/>
                    <a:pt x="21" y="45"/>
                  </a:cubicBezTo>
                  <a:cubicBezTo>
                    <a:pt x="22" y="40"/>
                    <a:pt x="21" y="35"/>
                    <a:pt x="21" y="30"/>
                  </a:cubicBezTo>
                  <a:cubicBezTo>
                    <a:pt x="21" y="25"/>
                    <a:pt x="20" y="21"/>
                    <a:pt x="19" y="16"/>
                  </a:cubicBezTo>
                  <a:cubicBezTo>
                    <a:pt x="18" y="12"/>
                    <a:pt x="16" y="8"/>
                    <a:pt x="12" y="5"/>
                  </a:cubicBezTo>
                  <a:close/>
                </a:path>
              </a:pathLst>
            </a:custGeom>
            <a:solidFill>
              <a:srgbClr val="E09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90" name="Freeform 4492">
              <a:extLst>
                <a:ext uri="{FF2B5EF4-FFF2-40B4-BE49-F238E27FC236}">
                  <a16:creationId xmlns:a16="http://schemas.microsoft.com/office/drawing/2014/main" id="{A335C000-32D8-44B9-8BA4-7777DBA93F00}"/>
                </a:ext>
              </a:extLst>
            </p:cNvPr>
            <p:cNvSpPr>
              <a:spLocks/>
            </p:cNvSpPr>
            <p:nvPr/>
          </p:nvSpPr>
          <p:spPr bwMode="auto">
            <a:xfrm>
              <a:off x="2834" y="2493"/>
              <a:ext cx="211" cy="397"/>
            </a:xfrm>
            <a:custGeom>
              <a:avLst/>
              <a:gdLst>
                <a:gd name="T0" fmla="*/ 509 w 512"/>
                <a:gd name="T1" fmla="*/ 0 h 964"/>
                <a:gd name="T2" fmla="*/ 404 w 512"/>
                <a:gd name="T3" fmla="*/ 478 h 964"/>
                <a:gd name="T4" fmla="*/ 13 w 512"/>
                <a:gd name="T5" fmla="*/ 918 h 964"/>
                <a:gd name="T6" fmla="*/ 5 w 512"/>
                <a:gd name="T7" fmla="*/ 964 h 964"/>
                <a:gd name="T8" fmla="*/ 87 w 512"/>
                <a:gd name="T9" fmla="*/ 903 h 964"/>
                <a:gd name="T10" fmla="*/ 349 w 512"/>
                <a:gd name="T11" fmla="*/ 664 h 964"/>
                <a:gd name="T12" fmla="*/ 486 w 512"/>
                <a:gd name="T13" fmla="*/ 340 h 964"/>
                <a:gd name="T14" fmla="*/ 506 w 512"/>
                <a:gd name="T15" fmla="*/ 48 h 964"/>
                <a:gd name="T16" fmla="*/ 509 w 512"/>
                <a:gd name="T17" fmla="*/ 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2" h="964">
                  <a:moveTo>
                    <a:pt x="509" y="0"/>
                  </a:moveTo>
                  <a:cubicBezTo>
                    <a:pt x="403" y="112"/>
                    <a:pt x="480" y="264"/>
                    <a:pt x="404" y="478"/>
                  </a:cubicBezTo>
                  <a:cubicBezTo>
                    <a:pt x="316" y="723"/>
                    <a:pt x="36" y="907"/>
                    <a:pt x="13" y="918"/>
                  </a:cubicBezTo>
                  <a:cubicBezTo>
                    <a:pt x="1" y="923"/>
                    <a:pt x="0" y="944"/>
                    <a:pt x="5" y="964"/>
                  </a:cubicBezTo>
                  <a:cubicBezTo>
                    <a:pt x="29" y="940"/>
                    <a:pt x="58" y="922"/>
                    <a:pt x="87" y="903"/>
                  </a:cubicBezTo>
                  <a:cubicBezTo>
                    <a:pt x="185" y="837"/>
                    <a:pt x="277" y="759"/>
                    <a:pt x="349" y="664"/>
                  </a:cubicBezTo>
                  <a:cubicBezTo>
                    <a:pt x="421" y="570"/>
                    <a:pt x="473" y="458"/>
                    <a:pt x="486" y="340"/>
                  </a:cubicBezTo>
                  <a:cubicBezTo>
                    <a:pt x="498" y="243"/>
                    <a:pt x="484" y="143"/>
                    <a:pt x="506" y="48"/>
                  </a:cubicBezTo>
                  <a:cubicBezTo>
                    <a:pt x="509" y="33"/>
                    <a:pt x="512" y="15"/>
                    <a:pt x="509" y="0"/>
                  </a:cubicBezTo>
                  <a:close/>
                </a:path>
              </a:pathLst>
            </a:custGeom>
            <a:solidFill>
              <a:srgbClr val="F8D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91" name="Freeform 4493">
              <a:extLst>
                <a:ext uri="{FF2B5EF4-FFF2-40B4-BE49-F238E27FC236}">
                  <a16:creationId xmlns:a16="http://schemas.microsoft.com/office/drawing/2014/main" id="{E0B136BA-A964-4B8A-B0BE-366ADAF62D3B}"/>
                </a:ext>
              </a:extLst>
            </p:cNvPr>
            <p:cNvSpPr>
              <a:spLocks/>
            </p:cNvSpPr>
            <p:nvPr/>
          </p:nvSpPr>
          <p:spPr bwMode="auto">
            <a:xfrm>
              <a:off x="3052" y="2508"/>
              <a:ext cx="10" cy="14"/>
            </a:xfrm>
            <a:custGeom>
              <a:avLst/>
              <a:gdLst>
                <a:gd name="T0" fmla="*/ 18 w 25"/>
                <a:gd name="T1" fmla="*/ 2 h 34"/>
                <a:gd name="T2" fmla="*/ 14 w 25"/>
                <a:gd name="T3" fmla="*/ 0 h 34"/>
                <a:gd name="T4" fmla="*/ 12 w 25"/>
                <a:gd name="T5" fmla="*/ 0 h 34"/>
                <a:gd name="T6" fmla="*/ 7 w 25"/>
                <a:gd name="T7" fmla="*/ 2 h 34"/>
                <a:gd name="T8" fmla="*/ 6 w 25"/>
                <a:gd name="T9" fmla="*/ 3 h 34"/>
                <a:gd name="T10" fmla="*/ 2 w 25"/>
                <a:gd name="T11" fmla="*/ 8 h 34"/>
                <a:gd name="T12" fmla="*/ 2 w 25"/>
                <a:gd name="T13" fmla="*/ 9 h 34"/>
                <a:gd name="T14" fmla="*/ 0 w 25"/>
                <a:gd name="T15" fmla="*/ 15 h 34"/>
                <a:gd name="T16" fmla="*/ 0 w 25"/>
                <a:gd name="T17" fmla="*/ 17 h 34"/>
                <a:gd name="T18" fmla="*/ 0 w 25"/>
                <a:gd name="T19" fmla="*/ 22 h 34"/>
                <a:gd name="T20" fmla="*/ 0 w 25"/>
                <a:gd name="T21" fmla="*/ 24 h 34"/>
                <a:gd name="T22" fmla="*/ 1 w 25"/>
                <a:gd name="T23" fmla="*/ 27 h 34"/>
                <a:gd name="T24" fmla="*/ 2 w 25"/>
                <a:gd name="T25" fmla="*/ 30 h 34"/>
                <a:gd name="T26" fmla="*/ 3 w 25"/>
                <a:gd name="T27" fmla="*/ 30 h 34"/>
                <a:gd name="T28" fmla="*/ 3 w 25"/>
                <a:gd name="T29" fmla="*/ 30 h 34"/>
                <a:gd name="T30" fmla="*/ 3 w 25"/>
                <a:gd name="T31" fmla="*/ 31 h 34"/>
                <a:gd name="T32" fmla="*/ 5 w 25"/>
                <a:gd name="T33" fmla="*/ 32 h 34"/>
                <a:gd name="T34" fmla="*/ 6 w 25"/>
                <a:gd name="T35" fmla="*/ 33 h 34"/>
                <a:gd name="T36" fmla="*/ 10 w 25"/>
                <a:gd name="T37" fmla="*/ 34 h 34"/>
                <a:gd name="T38" fmla="*/ 13 w 25"/>
                <a:gd name="T39" fmla="*/ 34 h 34"/>
                <a:gd name="T40" fmla="*/ 14 w 25"/>
                <a:gd name="T41" fmla="*/ 34 h 34"/>
                <a:gd name="T42" fmla="*/ 17 w 25"/>
                <a:gd name="T43" fmla="*/ 33 h 34"/>
                <a:gd name="T44" fmla="*/ 18 w 25"/>
                <a:gd name="T45" fmla="*/ 33 h 34"/>
                <a:gd name="T46" fmla="*/ 18 w 25"/>
                <a:gd name="T47" fmla="*/ 32 h 34"/>
                <a:gd name="T48" fmla="*/ 18 w 25"/>
                <a:gd name="T49" fmla="*/ 32 h 34"/>
                <a:gd name="T50" fmla="*/ 18 w 25"/>
                <a:gd name="T51" fmla="*/ 32 h 34"/>
                <a:gd name="T52" fmla="*/ 21 w 25"/>
                <a:gd name="T53" fmla="*/ 30 h 34"/>
                <a:gd name="T54" fmla="*/ 23 w 25"/>
                <a:gd name="T55" fmla="*/ 24 h 34"/>
                <a:gd name="T56" fmla="*/ 24 w 25"/>
                <a:gd name="T57" fmla="*/ 22 h 34"/>
                <a:gd name="T58" fmla="*/ 24 w 25"/>
                <a:gd name="T59" fmla="*/ 20 h 34"/>
                <a:gd name="T60" fmla="*/ 24 w 25"/>
                <a:gd name="T61" fmla="*/ 19 h 34"/>
                <a:gd name="T62" fmla="*/ 25 w 25"/>
                <a:gd name="T63" fmla="*/ 17 h 34"/>
                <a:gd name="T64" fmla="*/ 25 w 25"/>
                <a:gd name="T65" fmla="*/ 16 h 34"/>
                <a:gd name="T66" fmla="*/ 24 w 25"/>
                <a:gd name="T67" fmla="*/ 10 h 34"/>
                <a:gd name="T68" fmla="*/ 23 w 25"/>
                <a:gd name="T69" fmla="*/ 8 h 34"/>
                <a:gd name="T70" fmla="*/ 21 w 25"/>
                <a:gd name="T71" fmla="*/ 4 h 34"/>
                <a:gd name="T72" fmla="*/ 18 w 25"/>
                <a:gd name="T73"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 h="34">
                  <a:moveTo>
                    <a:pt x="18" y="2"/>
                  </a:moveTo>
                  <a:cubicBezTo>
                    <a:pt x="17" y="1"/>
                    <a:pt x="16" y="0"/>
                    <a:pt x="14" y="0"/>
                  </a:cubicBezTo>
                  <a:cubicBezTo>
                    <a:pt x="13" y="0"/>
                    <a:pt x="13" y="0"/>
                    <a:pt x="12" y="0"/>
                  </a:cubicBezTo>
                  <a:cubicBezTo>
                    <a:pt x="10" y="1"/>
                    <a:pt x="8" y="1"/>
                    <a:pt x="7" y="2"/>
                  </a:cubicBezTo>
                  <a:cubicBezTo>
                    <a:pt x="6" y="3"/>
                    <a:pt x="6" y="3"/>
                    <a:pt x="6" y="3"/>
                  </a:cubicBezTo>
                  <a:cubicBezTo>
                    <a:pt x="4" y="5"/>
                    <a:pt x="4" y="5"/>
                    <a:pt x="2" y="8"/>
                  </a:cubicBezTo>
                  <a:cubicBezTo>
                    <a:pt x="2" y="8"/>
                    <a:pt x="2" y="9"/>
                    <a:pt x="2" y="9"/>
                  </a:cubicBezTo>
                  <a:cubicBezTo>
                    <a:pt x="1" y="11"/>
                    <a:pt x="0" y="13"/>
                    <a:pt x="0" y="15"/>
                  </a:cubicBezTo>
                  <a:cubicBezTo>
                    <a:pt x="0" y="16"/>
                    <a:pt x="0" y="17"/>
                    <a:pt x="0" y="17"/>
                  </a:cubicBezTo>
                  <a:cubicBezTo>
                    <a:pt x="0" y="19"/>
                    <a:pt x="0" y="20"/>
                    <a:pt x="0" y="22"/>
                  </a:cubicBezTo>
                  <a:cubicBezTo>
                    <a:pt x="0" y="22"/>
                    <a:pt x="0" y="23"/>
                    <a:pt x="0" y="24"/>
                  </a:cubicBezTo>
                  <a:cubicBezTo>
                    <a:pt x="0" y="25"/>
                    <a:pt x="0" y="26"/>
                    <a:pt x="1" y="27"/>
                  </a:cubicBezTo>
                  <a:cubicBezTo>
                    <a:pt x="2" y="30"/>
                    <a:pt x="2" y="30"/>
                    <a:pt x="2" y="30"/>
                  </a:cubicBezTo>
                  <a:cubicBezTo>
                    <a:pt x="2" y="30"/>
                    <a:pt x="3" y="30"/>
                    <a:pt x="3" y="30"/>
                  </a:cubicBezTo>
                  <a:cubicBezTo>
                    <a:pt x="3" y="30"/>
                    <a:pt x="3" y="30"/>
                    <a:pt x="3" y="30"/>
                  </a:cubicBezTo>
                  <a:cubicBezTo>
                    <a:pt x="3" y="30"/>
                    <a:pt x="3" y="31"/>
                    <a:pt x="3" y="31"/>
                  </a:cubicBezTo>
                  <a:cubicBezTo>
                    <a:pt x="4" y="31"/>
                    <a:pt x="4" y="32"/>
                    <a:pt x="5" y="32"/>
                  </a:cubicBezTo>
                  <a:cubicBezTo>
                    <a:pt x="6" y="32"/>
                    <a:pt x="6" y="33"/>
                    <a:pt x="6" y="33"/>
                  </a:cubicBezTo>
                  <a:cubicBezTo>
                    <a:pt x="7" y="34"/>
                    <a:pt x="9" y="34"/>
                    <a:pt x="10" y="34"/>
                  </a:cubicBezTo>
                  <a:cubicBezTo>
                    <a:pt x="11" y="34"/>
                    <a:pt x="12" y="34"/>
                    <a:pt x="13" y="34"/>
                  </a:cubicBezTo>
                  <a:cubicBezTo>
                    <a:pt x="13" y="34"/>
                    <a:pt x="14" y="34"/>
                    <a:pt x="14" y="34"/>
                  </a:cubicBezTo>
                  <a:cubicBezTo>
                    <a:pt x="15" y="34"/>
                    <a:pt x="16" y="33"/>
                    <a:pt x="17" y="33"/>
                  </a:cubicBezTo>
                  <a:cubicBezTo>
                    <a:pt x="18" y="33"/>
                    <a:pt x="18" y="33"/>
                    <a:pt x="18" y="33"/>
                  </a:cubicBezTo>
                  <a:cubicBezTo>
                    <a:pt x="18" y="32"/>
                    <a:pt x="18" y="32"/>
                    <a:pt x="18" y="32"/>
                  </a:cubicBezTo>
                  <a:cubicBezTo>
                    <a:pt x="18" y="32"/>
                    <a:pt x="18" y="32"/>
                    <a:pt x="18" y="32"/>
                  </a:cubicBezTo>
                  <a:cubicBezTo>
                    <a:pt x="18" y="32"/>
                    <a:pt x="18" y="32"/>
                    <a:pt x="18" y="32"/>
                  </a:cubicBezTo>
                  <a:cubicBezTo>
                    <a:pt x="19" y="31"/>
                    <a:pt x="20" y="31"/>
                    <a:pt x="21" y="30"/>
                  </a:cubicBezTo>
                  <a:cubicBezTo>
                    <a:pt x="22" y="28"/>
                    <a:pt x="23" y="26"/>
                    <a:pt x="23" y="24"/>
                  </a:cubicBezTo>
                  <a:cubicBezTo>
                    <a:pt x="24" y="23"/>
                    <a:pt x="24" y="23"/>
                    <a:pt x="24" y="22"/>
                  </a:cubicBezTo>
                  <a:cubicBezTo>
                    <a:pt x="24" y="22"/>
                    <a:pt x="24" y="21"/>
                    <a:pt x="24" y="20"/>
                  </a:cubicBezTo>
                  <a:cubicBezTo>
                    <a:pt x="24" y="20"/>
                    <a:pt x="24" y="19"/>
                    <a:pt x="24" y="19"/>
                  </a:cubicBezTo>
                  <a:cubicBezTo>
                    <a:pt x="24" y="18"/>
                    <a:pt x="24" y="17"/>
                    <a:pt x="25" y="17"/>
                  </a:cubicBezTo>
                  <a:cubicBezTo>
                    <a:pt x="25" y="17"/>
                    <a:pt x="25" y="16"/>
                    <a:pt x="25" y="16"/>
                  </a:cubicBezTo>
                  <a:cubicBezTo>
                    <a:pt x="25" y="13"/>
                    <a:pt x="25" y="13"/>
                    <a:pt x="24" y="10"/>
                  </a:cubicBezTo>
                  <a:cubicBezTo>
                    <a:pt x="24" y="9"/>
                    <a:pt x="24" y="9"/>
                    <a:pt x="23" y="8"/>
                  </a:cubicBezTo>
                  <a:cubicBezTo>
                    <a:pt x="23" y="7"/>
                    <a:pt x="22" y="6"/>
                    <a:pt x="21" y="4"/>
                  </a:cubicBezTo>
                  <a:cubicBezTo>
                    <a:pt x="20" y="3"/>
                    <a:pt x="19" y="2"/>
                    <a:pt x="18" y="2"/>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92" name="Freeform 4494">
              <a:extLst>
                <a:ext uri="{FF2B5EF4-FFF2-40B4-BE49-F238E27FC236}">
                  <a16:creationId xmlns:a16="http://schemas.microsoft.com/office/drawing/2014/main" id="{BD2DF526-9BE5-4774-88F5-49B459B12052}"/>
                </a:ext>
              </a:extLst>
            </p:cNvPr>
            <p:cNvSpPr>
              <a:spLocks/>
            </p:cNvSpPr>
            <p:nvPr/>
          </p:nvSpPr>
          <p:spPr bwMode="auto">
            <a:xfrm>
              <a:off x="3072" y="2516"/>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1" y="0"/>
                    <a:pt x="0" y="0"/>
                    <a:pt x="0" y="0"/>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93" name="Freeform 4495">
              <a:extLst>
                <a:ext uri="{FF2B5EF4-FFF2-40B4-BE49-F238E27FC236}">
                  <a16:creationId xmlns:a16="http://schemas.microsoft.com/office/drawing/2014/main" id="{95FF0E92-C164-4F7F-80E0-1662FE69C6F4}"/>
                </a:ext>
              </a:extLst>
            </p:cNvPr>
            <p:cNvSpPr>
              <a:spLocks/>
            </p:cNvSpPr>
            <p:nvPr/>
          </p:nvSpPr>
          <p:spPr bwMode="auto">
            <a:xfrm>
              <a:off x="3068" y="2516"/>
              <a:ext cx="8" cy="10"/>
            </a:xfrm>
            <a:custGeom>
              <a:avLst/>
              <a:gdLst>
                <a:gd name="T0" fmla="*/ 15 w 19"/>
                <a:gd name="T1" fmla="*/ 5 h 25"/>
                <a:gd name="T2" fmla="*/ 13 w 19"/>
                <a:gd name="T3" fmla="*/ 3 h 25"/>
                <a:gd name="T4" fmla="*/ 13 w 19"/>
                <a:gd name="T5" fmla="*/ 3 h 25"/>
                <a:gd name="T6" fmla="*/ 13 w 19"/>
                <a:gd name="T7" fmla="*/ 3 h 25"/>
                <a:gd name="T8" fmla="*/ 13 w 19"/>
                <a:gd name="T9" fmla="*/ 2 h 25"/>
                <a:gd name="T10" fmla="*/ 11 w 19"/>
                <a:gd name="T11" fmla="*/ 2 h 25"/>
                <a:gd name="T12" fmla="*/ 10 w 19"/>
                <a:gd name="T13" fmla="*/ 2 h 25"/>
                <a:gd name="T14" fmla="*/ 9 w 19"/>
                <a:gd name="T15" fmla="*/ 2 h 25"/>
                <a:gd name="T16" fmla="*/ 8 w 19"/>
                <a:gd name="T17" fmla="*/ 1 h 25"/>
                <a:gd name="T18" fmla="*/ 6 w 19"/>
                <a:gd name="T19" fmla="*/ 3 h 25"/>
                <a:gd name="T20" fmla="*/ 6 w 19"/>
                <a:gd name="T21" fmla="*/ 3 h 25"/>
                <a:gd name="T22" fmla="*/ 5 w 19"/>
                <a:gd name="T23" fmla="*/ 4 h 25"/>
                <a:gd name="T24" fmla="*/ 4 w 19"/>
                <a:gd name="T25" fmla="*/ 5 h 25"/>
                <a:gd name="T26" fmla="*/ 4 w 19"/>
                <a:gd name="T27" fmla="*/ 7 h 25"/>
                <a:gd name="T28" fmla="*/ 4 w 19"/>
                <a:gd name="T29" fmla="*/ 7 h 25"/>
                <a:gd name="T30" fmla="*/ 2 w 19"/>
                <a:gd name="T31" fmla="*/ 9 h 25"/>
                <a:gd name="T32" fmla="*/ 2 w 19"/>
                <a:gd name="T33" fmla="*/ 11 h 25"/>
                <a:gd name="T34" fmla="*/ 1 w 19"/>
                <a:gd name="T35" fmla="*/ 15 h 25"/>
                <a:gd name="T36" fmla="*/ 2 w 19"/>
                <a:gd name="T37" fmla="*/ 21 h 25"/>
                <a:gd name="T38" fmla="*/ 6 w 19"/>
                <a:gd name="T39" fmla="*/ 25 h 25"/>
                <a:gd name="T40" fmla="*/ 8 w 19"/>
                <a:gd name="T41" fmla="*/ 25 h 25"/>
                <a:gd name="T42" fmla="*/ 12 w 19"/>
                <a:gd name="T43" fmla="*/ 25 h 25"/>
                <a:gd name="T44" fmla="*/ 17 w 19"/>
                <a:gd name="T45" fmla="*/ 21 h 25"/>
                <a:gd name="T46" fmla="*/ 19 w 19"/>
                <a:gd name="T47" fmla="*/ 16 h 25"/>
                <a:gd name="T48" fmla="*/ 18 w 19"/>
                <a:gd name="T49" fmla="*/ 11 h 25"/>
                <a:gd name="T50" fmla="*/ 18 w 19"/>
                <a:gd name="T51" fmla="*/ 9 h 25"/>
                <a:gd name="T52" fmla="*/ 17 w 19"/>
                <a:gd name="T53" fmla="*/ 7 h 25"/>
                <a:gd name="T54" fmla="*/ 16 w 19"/>
                <a:gd name="T55" fmla="*/ 7 h 25"/>
                <a:gd name="T56" fmla="*/ 15 w 19"/>
                <a:gd name="T57"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 h="25">
                  <a:moveTo>
                    <a:pt x="15" y="5"/>
                  </a:moveTo>
                  <a:cubicBezTo>
                    <a:pt x="15" y="4"/>
                    <a:pt x="14" y="3"/>
                    <a:pt x="13" y="3"/>
                  </a:cubicBezTo>
                  <a:cubicBezTo>
                    <a:pt x="13" y="3"/>
                    <a:pt x="13" y="3"/>
                    <a:pt x="13" y="3"/>
                  </a:cubicBezTo>
                  <a:cubicBezTo>
                    <a:pt x="13" y="3"/>
                    <a:pt x="13" y="3"/>
                    <a:pt x="13" y="3"/>
                  </a:cubicBezTo>
                  <a:cubicBezTo>
                    <a:pt x="13" y="3"/>
                    <a:pt x="13" y="3"/>
                    <a:pt x="13" y="2"/>
                  </a:cubicBezTo>
                  <a:cubicBezTo>
                    <a:pt x="12" y="2"/>
                    <a:pt x="11" y="2"/>
                    <a:pt x="11" y="2"/>
                  </a:cubicBezTo>
                  <a:cubicBezTo>
                    <a:pt x="11" y="2"/>
                    <a:pt x="11" y="2"/>
                    <a:pt x="10" y="2"/>
                  </a:cubicBezTo>
                  <a:cubicBezTo>
                    <a:pt x="10" y="2"/>
                    <a:pt x="9" y="2"/>
                    <a:pt x="9" y="2"/>
                  </a:cubicBezTo>
                  <a:cubicBezTo>
                    <a:pt x="9" y="2"/>
                    <a:pt x="8" y="1"/>
                    <a:pt x="8" y="1"/>
                  </a:cubicBezTo>
                  <a:cubicBezTo>
                    <a:pt x="7" y="0"/>
                    <a:pt x="6" y="2"/>
                    <a:pt x="6" y="3"/>
                  </a:cubicBezTo>
                  <a:cubicBezTo>
                    <a:pt x="6" y="3"/>
                    <a:pt x="6" y="3"/>
                    <a:pt x="6" y="3"/>
                  </a:cubicBezTo>
                  <a:cubicBezTo>
                    <a:pt x="6" y="3"/>
                    <a:pt x="6" y="4"/>
                    <a:pt x="5" y="4"/>
                  </a:cubicBezTo>
                  <a:cubicBezTo>
                    <a:pt x="5" y="4"/>
                    <a:pt x="4" y="5"/>
                    <a:pt x="4" y="5"/>
                  </a:cubicBezTo>
                  <a:cubicBezTo>
                    <a:pt x="4" y="6"/>
                    <a:pt x="4" y="6"/>
                    <a:pt x="4" y="7"/>
                  </a:cubicBezTo>
                  <a:cubicBezTo>
                    <a:pt x="4" y="7"/>
                    <a:pt x="4" y="7"/>
                    <a:pt x="4" y="7"/>
                  </a:cubicBezTo>
                  <a:cubicBezTo>
                    <a:pt x="3" y="7"/>
                    <a:pt x="3" y="8"/>
                    <a:pt x="2" y="9"/>
                  </a:cubicBezTo>
                  <a:cubicBezTo>
                    <a:pt x="2" y="10"/>
                    <a:pt x="2" y="10"/>
                    <a:pt x="2" y="11"/>
                  </a:cubicBezTo>
                  <a:cubicBezTo>
                    <a:pt x="1" y="12"/>
                    <a:pt x="1" y="14"/>
                    <a:pt x="1" y="15"/>
                  </a:cubicBezTo>
                  <a:cubicBezTo>
                    <a:pt x="0" y="17"/>
                    <a:pt x="1" y="19"/>
                    <a:pt x="2" y="21"/>
                  </a:cubicBezTo>
                  <a:cubicBezTo>
                    <a:pt x="3" y="22"/>
                    <a:pt x="4" y="24"/>
                    <a:pt x="6" y="25"/>
                  </a:cubicBezTo>
                  <a:cubicBezTo>
                    <a:pt x="7" y="25"/>
                    <a:pt x="7" y="25"/>
                    <a:pt x="8" y="25"/>
                  </a:cubicBezTo>
                  <a:cubicBezTo>
                    <a:pt x="9" y="25"/>
                    <a:pt x="10" y="25"/>
                    <a:pt x="12" y="25"/>
                  </a:cubicBezTo>
                  <a:cubicBezTo>
                    <a:pt x="14" y="24"/>
                    <a:pt x="15" y="23"/>
                    <a:pt x="17" y="21"/>
                  </a:cubicBezTo>
                  <a:cubicBezTo>
                    <a:pt x="18" y="20"/>
                    <a:pt x="19" y="17"/>
                    <a:pt x="19" y="16"/>
                  </a:cubicBezTo>
                  <a:cubicBezTo>
                    <a:pt x="19" y="14"/>
                    <a:pt x="19" y="13"/>
                    <a:pt x="18" y="11"/>
                  </a:cubicBezTo>
                  <a:cubicBezTo>
                    <a:pt x="18" y="10"/>
                    <a:pt x="18" y="9"/>
                    <a:pt x="18" y="9"/>
                  </a:cubicBezTo>
                  <a:cubicBezTo>
                    <a:pt x="18" y="8"/>
                    <a:pt x="17" y="7"/>
                    <a:pt x="17" y="7"/>
                  </a:cubicBezTo>
                  <a:cubicBezTo>
                    <a:pt x="17" y="7"/>
                    <a:pt x="17" y="7"/>
                    <a:pt x="16" y="7"/>
                  </a:cubicBezTo>
                  <a:cubicBezTo>
                    <a:pt x="16" y="6"/>
                    <a:pt x="16" y="5"/>
                    <a:pt x="15" y="5"/>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94" name="Freeform 4496">
              <a:extLst>
                <a:ext uri="{FF2B5EF4-FFF2-40B4-BE49-F238E27FC236}">
                  <a16:creationId xmlns:a16="http://schemas.microsoft.com/office/drawing/2014/main" id="{B8C75858-D8E5-496F-B85D-AA3533C2D58A}"/>
                </a:ext>
              </a:extLst>
            </p:cNvPr>
            <p:cNvSpPr>
              <a:spLocks/>
            </p:cNvSpPr>
            <p:nvPr/>
          </p:nvSpPr>
          <p:spPr bwMode="auto">
            <a:xfrm>
              <a:off x="3053" y="2537"/>
              <a:ext cx="6" cy="7"/>
            </a:xfrm>
            <a:custGeom>
              <a:avLst/>
              <a:gdLst>
                <a:gd name="T0" fmla="*/ 10 w 14"/>
                <a:gd name="T1" fmla="*/ 2 h 18"/>
                <a:gd name="T2" fmla="*/ 9 w 14"/>
                <a:gd name="T3" fmla="*/ 2 h 18"/>
                <a:gd name="T4" fmla="*/ 9 w 14"/>
                <a:gd name="T5" fmla="*/ 1 h 18"/>
                <a:gd name="T6" fmla="*/ 7 w 14"/>
                <a:gd name="T7" fmla="*/ 1 h 18"/>
                <a:gd name="T8" fmla="*/ 6 w 14"/>
                <a:gd name="T9" fmla="*/ 1 h 18"/>
                <a:gd name="T10" fmla="*/ 4 w 14"/>
                <a:gd name="T11" fmla="*/ 1 h 18"/>
                <a:gd name="T12" fmla="*/ 4 w 14"/>
                <a:gd name="T13" fmla="*/ 2 h 18"/>
                <a:gd name="T14" fmla="*/ 4 w 14"/>
                <a:gd name="T15" fmla="*/ 2 h 18"/>
                <a:gd name="T16" fmla="*/ 3 w 14"/>
                <a:gd name="T17" fmla="*/ 2 h 18"/>
                <a:gd name="T18" fmla="*/ 1 w 14"/>
                <a:gd name="T19" fmla="*/ 5 h 18"/>
                <a:gd name="T20" fmla="*/ 1 w 14"/>
                <a:gd name="T21" fmla="*/ 6 h 18"/>
                <a:gd name="T22" fmla="*/ 0 w 14"/>
                <a:gd name="T23" fmla="*/ 9 h 18"/>
                <a:gd name="T24" fmla="*/ 0 w 14"/>
                <a:gd name="T25" fmla="*/ 11 h 18"/>
                <a:gd name="T26" fmla="*/ 1 w 14"/>
                <a:gd name="T27" fmla="*/ 15 h 18"/>
                <a:gd name="T28" fmla="*/ 4 w 14"/>
                <a:gd name="T29" fmla="*/ 17 h 18"/>
                <a:gd name="T30" fmla="*/ 7 w 14"/>
                <a:gd name="T31" fmla="*/ 18 h 18"/>
                <a:gd name="T32" fmla="*/ 9 w 14"/>
                <a:gd name="T33" fmla="*/ 17 h 18"/>
                <a:gd name="T34" fmla="*/ 12 w 14"/>
                <a:gd name="T35" fmla="*/ 15 h 18"/>
                <a:gd name="T36" fmla="*/ 14 w 14"/>
                <a:gd name="T37" fmla="*/ 11 h 18"/>
                <a:gd name="T38" fmla="*/ 14 w 14"/>
                <a:gd name="T39" fmla="*/ 9 h 18"/>
                <a:gd name="T40" fmla="*/ 13 w 14"/>
                <a:gd name="T41" fmla="*/ 6 h 18"/>
                <a:gd name="T42" fmla="*/ 13 w 14"/>
                <a:gd name="T43" fmla="*/ 5 h 18"/>
                <a:gd name="T44" fmla="*/ 10 w 14"/>
                <a:gd name="T45" fmla="*/ 2 h 18"/>
                <a:gd name="T46" fmla="*/ 10 w 14"/>
                <a:gd name="T4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18">
                  <a:moveTo>
                    <a:pt x="10" y="2"/>
                  </a:moveTo>
                  <a:cubicBezTo>
                    <a:pt x="10" y="2"/>
                    <a:pt x="10" y="2"/>
                    <a:pt x="9" y="2"/>
                  </a:cubicBezTo>
                  <a:cubicBezTo>
                    <a:pt x="9" y="2"/>
                    <a:pt x="9" y="1"/>
                    <a:pt x="9" y="1"/>
                  </a:cubicBezTo>
                  <a:cubicBezTo>
                    <a:pt x="9" y="1"/>
                    <a:pt x="8" y="1"/>
                    <a:pt x="7" y="1"/>
                  </a:cubicBezTo>
                  <a:cubicBezTo>
                    <a:pt x="7" y="0"/>
                    <a:pt x="6" y="0"/>
                    <a:pt x="6" y="1"/>
                  </a:cubicBezTo>
                  <a:cubicBezTo>
                    <a:pt x="5" y="1"/>
                    <a:pt x="5" y="1"/>
                    <a:pt x="4" y="1"/>
                  </a:cubicBezTo>
                  <a:cubicBezTo>
                    <a:pt x="4" y="1"/>
                    <a:pt x="4" y="2"/>
                    <a:pt x="4" y="2"/>
                  </a:cubicBezTo>
                  <a:cubicBezTo>
                    <a:pt x="4" y="2"/>
                    <a:pt x="4" y="2"/>
                    <a:pt x="4" y="2"/>
                  </a:cubicBezTo>
                  <a:cubicBezTo>
                    <a:pt x="3" y="2"/>
                    <a:pt x="3" y="2"/>
                    <a:pt x="3" y="2"/>
                  </a:cubicBezTo>
                  <a:cubicBezTo>
                    <a:pt x="2" y="3"/>
                    <a:pt x="2" y="4"/>
                    <a:pt x="1" y="5"/>
                  </a:cubicBezTo>
                  <a:cubicBezTo>
                    <a:pt x="1" y="6"/>
                    <a:pt x="1" y="6"/>
                    <a:pt x="1" y="6"/>
                  </a:cubicBezTo>
                  <a:cubicBezTo>
                    <a:pt x="0" y="7"/>
                    <a:pt x="0" y="8"/>
                    <a:pt x="0" y="9"/>
                  </a:cubicBezTo>
                  <a:cubicBezTo>
                    <a:pt x="0" y="10"/>
                    <a:pt x="0" y="11"/>
                    <a:pt x="0" y="11"/>
                  </a:cubicBezTo>
                  <a:cubicBezTo>
                    <a:pt x="0" y="13"/>
                    <a:pt x="1" y="14"/>
                    <a:pt x="1" y="15"/>
                  </a:cubicBezTo>
                  <a:cubicBezTo>
                    <a:pt x="2" y="16"/>
                    <a:pt x="3" y="17"/>
                    <a:pt x="4" y="17"/>
                  </a:cubicBezTo>
                  <a:cubicBezTo>
                    <a:pt x="5" y="18"/>
                    <a:pt x="6" y="18"/>
                    <a:pt x="7" y="18"/>
                  </a:cubicBezTo>
                  <a:cubicBezTo>
                    <a:pt x="8" y="18"/>
                    <a:pt x="9" y="18"/>
                    <a:pt x="9" y="17"/>
                  </a:cubicBezTo>
                  <a:cubicBezTo>
                    <a:pt x="11" y="17"/>
                    <a:pt x="12" y="16"/>
                    <a:pt x="12" y="15"/>
                  </a:cubicBezTo>
                  <a:cubicBezTo>
                    <a:pt x="13" y="14"/>
                    <a:pt x="14" y="13"/>
                    <a:pt x="14" y="11"/>
                  </a:cubicBezTo>
                  <a:cubicBezTo>
                    <a:pt x="14" y="11"/>
                    <a:pt x="14" y="10"/>
                    <a:pt x="14" y="9"/>
                  </a:cubicBezTo>
                  <a:cubicBezTo>
                    <a:pt x="14" y="8"/>
                    <a:pt x="13" y="7"/>
                    <a:pt x="13" y="6"/>
                  </a:cubicBezTo>
                  <a:cubicBezTo>
                    <a:pt x="13" y="6"/>
                    <a:pt x="13" y="5"/>
                    <a:pt x="13" y="5"/>
                  </a:cubicBezTo>
                  <a:cubicBezTo>
                    <a:pt x="12" y="4"/>
                    <a:pt x="11" y="3"/>
                    <a:pt x="10" y="2"/>
                  </a:cubicBezTo>
                  <a:cubicBezTo>
                    <a:pt x="10" y="2"/>
                    <a:pt x="10" y="2"/>
                    <a:pt x="10" y="2"/>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95" name="Freeform 4497">
              <a:extLst>
                <a:ext uri="{FF2B5EF4-FFF2-40B4-BE49-F238E27FC236}">
                  <a16:creationId xmlns:a16="http://schemas.microsoft.com/office/drawing/2014/main" id="{74F231A0-910C-45BC-9E7A-D66BE399F217}"/>
                </a:ext>
              </a:extLst>
            </p:cNvPr>
            <p:cNvSpPr>
              <a:spLocks/>
            </p:cNvSpPr>
            <p:nvPr/>
          </p:nvSpPr>
          <p:spPr bwMode="auto">
            <a:xfrm>
              <a:off x="2932" y="2837"/>
              <a:ext cx="12" cy="11"/>
            </a:xfrm>
            <a:custGeom>
              <a:avLst/>
              <a:gdLst>
                <a:gd name="T0" fmla="*/ 19 w 30"/>
                <a:gd name="T1" fmla="*/ 0 h 26"/>
                <a:gd name="T2" fmla="*/ 17 w 30"/>
                <a:gd name="T3" fmla="*/ 1 h 26"/>
                <a:gd name="T4" fmla="*/ 17 w 30"/>
                <a:gd name="T5" fmla="*/ 1 h 26"/>
                <a:gd name="T6" fmla="*/ 16 w 30"/>
                <a:gd name="T7" fmla="*/ 2 h 26"/>
                <a:gd name="T8" fmla="*/ 14 w 30"/>
                <a:gd name="T9" fmla="*/ 3 h 26"/>
                <a:gd name="T10" fmla="*/ 10 w 30"/>
                <a:gd name="T11" fmla="*/ 6 h 26"/>
                <a:gd name="T12" fmla="*/ 8 w 30"/>
                <a:gd name="T13" fmla="*/ 8 h 26"/>
                <a:gd name="T14" fmla="*/ 4 w 30"/>
                <a:gd name="T15" fmla="*/ 12 h 26"/>
                <a:gd name="T16" fmla="*/ 6 w 30"/>
                <a:gd name="T17" fmla="*/ 10 h 26"/>
                <a:gd name="T18" fmla="*/ 3 w 30"/>
                <a:gd name="T19" fmla="*/ 13 h 26"/>
                <a:gd name="T20" fmla="*/ 1 w 30"/>
                <a:gd name="T21" fmla="*/ 18 h 26"/>
                <a:gd name="T22" fmla="*/ 3 w 30"/>
                <a:gd name="T23" fmla="*/ 24 h 26"/>
                <a:gd name="T24" fmla="*/ 11 w 30"/>
                <a:gd name="T25" fmla="*/ 26 h 26"/>
                <a:gd name="T26" fmla="*/ 16 w 30"/>
                <a:gd name="T27" fmla="*/ 24 h 26"/>
                <a:gd name="T28" fmla="*/ 20 w 30"/>
                <a:gd name="T29" fmla="*/ 22 h 26"/>
                <a:gd name="T30" fmla="*/ 24 w 30"/>
                <a:gd name="T31" fmla="*/ 19 h 26"/>
                <a:gd name="T32" fmla="*/ 28 w 30"/>
                <a:gd name="T33" fmla="*/ 15 h 26"/>
                <a:gd name="T34" fmla="*/ 28 w 30"/>
                <a:gd name="T35" fmla="*/ 4 h 26"/>
                <a:gd name="T36" fmla="*/ 19 w 30"/>
                <a:gd name="T3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26">
                  <a:moveTo>
                    <a:pt x="19" y="0"/>
                  </a:moveTo>
                  <a:cubicBezTo>
                    <a:pt x="18" y="1"/>
                    <a:pt x="18" y="1"/>
                    <a:pt x="17" y="1"/>
                  </a:cubicBezTo>
                  <a:cubicBezTo>
                    <a:pt x="17" y="1"/>
                    <a:pt x="17" y="1"/>
                    <a:pt x="17" y="1"/>
                  </a:cubicBezTo>
                  <a:cubicBezTo>
                    <a:pt x="17" y="1"/>
                    <a:pt x="16" y="2"/>
                    <a:pt x="16" y="2"/>
                  </a:cubicBezTo>
                  <a:cubicBezTo>
                    <a:pt x="16" y="2"/>
                    <a:pt x="15" y="2"/>
                    <a:pt x="14" y="3"/>
                  </a:cubicBezTo>
                  <a:cubicBezTo>
                    <a:pt x="13" y="4"/>
                    <a:pt x="12" y="5"/>
                    <a:pt x="10" y="6"/>
                  </a:cubicBezTo>
                  <a:cubicBezTo>
                    <a:pt x="10" y="7"/>
                    <a:pt x="9" y="7"/>
                    <a:pt x="8" y="8"/>
                  </a:cubicBezTo>
                  <a:cubicBezTo>
                    <a:pt x="7" y="9"/>
                    <a:pt x="6" y="10"/>
                    <a:pt x="4" y="12"/>
                  </a:cubicBezTo>
                  <a:cubicBezTo>
                    <a:pt x="5" y="11"/>
                    <a:pt x="6" y="11"/>
                    <a:pt x="6" y="10"/>
                  </a:cubicBezTo>
                  <a:cubicBezTo>
                    <a:pt x="5" y="11"/>
                    <a:pt x="3" y="12"/>
                    <a:pt x="3" y="13"/>
                  </a:cubicBezTo>
                  <a:cubicBezTo>
                    <a:pt x="2" y="15"/>
                    <a:pt x="1" y="16"/>
                    <a:pt x="1" y="18"/>
                  </a:cubicBezTo>
                  <a:cubicBezTo>
                    <a:pt x="0" y="20"/>
                    <a:pt x="1" y="23"/>
                    <a:pt x="3" y="24"/>
                  </a:cubicBezTo>
                  <a:cubicBezTo>
                    <a:pt x="5" y="26"/>
                    <a:pt x="9" y="26"/>
                    <a:pt x="11" y="26"/>
                  </a:cubicBezTo>
                  <a:cubicBezTo>
                    <a:pt x="13" y="25"/>
                    <a:pt x="14" y="25"/>
                    <a:pt x="16" y="24"/>
                  </a:cubicBezTo>
                  <a:cubicBezTo>
                    <a:pt x="17" y="24"/>
                    <a:pt x="18" y="23"/>
                    <a:pt x="20" y="22"/>
                  </a:cubicBezTo>
                  <a:cubicBezTo>
                    <a:pt x="21" y="21"/>
                    <a:pt x="23" y="20"/>
                    <a:pt x="24" y="19"/>
                  </a:cubicBezTo>
                  <a:cubicBezTo>
                    <a:pt x="26" y="18"/>
                    <a:pt x="27" y="16"/>
                    <a:pt x="28" y="15"/>
                  </a:cubicBezTo>
                  <a:cubicBezTo>
                    <a:pt x="30" y="11"/>
                    <a:pt x="30" y="7"/>
                    <a:pt x="28" y="4"/>
                  </a:cubicBezTo>
                  <a:cubicBezTo>
                    <a:pt x="25" y="1"/>
                    <a:pt x="23" y="0"/>
                    <a:pt x="19" y="0"/>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96" name="Freeform 4498">
              <a:extLst>
                <a:ext uri="{FF2B5EF4-FFF2-40B4-BE49-F238E27FC236}">
                  <a16:creationId xmlns:a16="http://schemas.microsoft.com/office/drawing/2014/main" id="{403B151B-4A6C-4AF0-BEED-17A8E1C375E6}"/>
                </a:ext>
              </a:extLst>
            </p:cNvPr>
            <p:cNvSpPr>
              <a:spLocks/>
            </p:cNvSpPr>
            <p:nvPr/>
          </p:nvSpPr>
          <p:spPr bwMode="auto">
            <a:xfrm>
              <a:off x="2916" y="2840"/>
              <a:ext cx="8" cy="7"/>
            </a:xfrm>
            <a:custGeom>
              <a:avLst/>
              <a:gdLst>
                <a:gd name="T0" fmla="*/ 14 w 19"/>
                <a:gd name="T1" fmla="*/ 0 h 17"/>
                <a:gd name="T2" fmla="*/ 13 w 19"/>
                <a:gd name="T3" fmla="*/ 0 h 17"/>
                <a:gd name="T4" fmla="*/ 12 w 19"/>
                <a:gd name="T5" fmla="*/ 0 h 17"/>
                <a:gd name="T6" fmla="*/ 10 w 19"/>
                <a:gd name="T7" fmla="*/ 1 h 17"/>
                <a:gd name="T8" fmla="*/ 7 w 19"/>
                <a:gd name="T9" fmla="*/ 3 h 17"/>
                <a:gd name="T10" fmla="*/ 5 w 19"/>
                <a:gd name="T11" fmla="*/ 4 h 17"/>
                <a:gd name="T12" fmla="*/ 3 w 19"/>
                <a:gd name="T13" fmla="*/ 6 h 17"/>
                <a:gd name="T14" fmla="*/ 2 w 19"/>
                <a:gd name="T15" fmla="*/ 8 h 17"/>
                <a:gd name="T16" fmla="*/ 1 w 19"/>
                <a:gd name="T17" fmla="*/ 13 h 17"/>
                <a:gd name="T18" fmla="*/ 1 w 19"/>
                <a:gd name="T19" fmla="*/ 12 h 17"/>
                <a:gd name="T20" fmla="*/ 4 w 19"/>
                <a:gd name="T21" fmla="*/ 16 h 17"/>
                <a:gd name="T22" fmla="*/ 2 w 19"/>
                <a:gd name="T23" fmla="*/ 15 h 17"/>
                <a:gd name="T24" fmla="*/ 8 w 19"/>
                <a:gd name="T25" fmla="*/ 16 h 17"/>
                <a:gd name="T26" fmla="*/ 10 w 19"/>
                <a:gd name="T27" fmla="*/ 15 h 17"/>
                <a:gd name="T28" fmla="*/ 13 w 19"/>
                <a:gd name="T29" fmla="*/ 14 h 17"/>
                <a:gd name="T30" fmla="*/ 14 w 19"/>
                <a:gd name="T31" fmla="*/ 12 h 17"/>
                <a:gd name="T32" fmla="*/ 17 w 19"/>
                <a:gd name="T33" fmla="*/ 10 h 17"/>
                <a:gd name="T34" fmla="*/ 18 w 19"/>
                <a:gd name="T35" fmla="*/ 8 h 17"/>
                <a:gd name="T36" fmla="*/ 18 w 19"/>
                <a:gd name="T37" fmla="*/ 7 h 17"/>
                <a:gd name="T38" fmla="*/ 19 w 19"/>
                <a:gd name="T39" fmla="*/ 6 h 17"/>
                <a:gd name="T40" fmla="*/ 19 w 19"/>
                <a:gd name="T41" fmla="*/ 3 h 17"/>
                <a:gd name="T42" fmla="*/ 17 w 19"/>
                <a:gd name="T43" fmla="*/ 0 h 17"/>
                <a:gd name="T44" fmla="*/ 14 w 19"/>
                <a:gd name="T4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 h="17">
                  <a:moveTo>
                    <a:pt x="14" y="0"/>
                  </a:moveTo>
                  <a:cubicBezTo>
                    <a:pt x="14" y="0"/>
                    <a:pt x="14" y="0"/>
                    <a:pt x="13" y="0"/>
                  </a:cubicBezTo>
                  <a:cubicBezTo>
                    <a:pt x="13" y="0"/>
                    <a:pt x="12" y="0"/>
                    <a:pt x="12" y="0"/>
                  </a:cubicBezTo>
                  <a:cubicBezTo>
                    <a:pt x="11" y="1"/>
                    <a:pt x="11" y="1"/>
                    <a:pt x="10" y="1"/>
                  </a:cubicBezTo>
                  <a:cubicBezTo>
                    <a:pt x="9" y="1"/>
                    <a:pt x="8" y="2"/>
                    <a:pt x="7" y="3"/>
                  </a:cubicBezTo>
                  <a:cubicBezTo>
                    <a:pt x="6" y="3"/>
                    <a:pt x="6" y="3"/>
                    <a:pt x="5" y="4"/>
                  </a:cubicBezTo>
                  <a:cubicBezTo>
                    <a:pt x="4" y="4"/>
                    <a:pt x="3" y="5"/>
                    <a:pt x="3" y="6"/>
                  </a:cubicBezTo>
                  <a:cubicBezTo>
                    <a:pt x="2" y="6"/>
                    <a:pt x="2" y="7"/>
                    <a:pt x="2" y="8"/>
                  </a:cubicBezTo>
                  <a:cubicBezTo>
                    <a:pt x="0" y="10"/>
                    <a:pt x="0" y="11"/>
                    <a:pt x="1" y="13"/>
                  </a:cubicBezTo>
                  <a:cubicBezTo>
                    <a:pt x="1" y="12"/>
                    <a:pt x="1" y="12"/>
                    <a:pt x="1" y="12"/>
                  </a:cubicBezTo>
                  <a:cubicBezTo>
                    <a:pt x="1" y="14"/>
                    <a:pt x="2" y="15"/>
                    <a:pt x="4" y="16"/>
                  </a:cubicBezTo>
                  <a:cubicBezTo>
                    <a:pt x="3" y="15"/>
                    <a:pt x="3" y="15"/>
                    <a:pt x="2" y="15"/>
                  </a:cubicBezTo>
                  <a:cubicBezTo>
                    <a:pt x="4" y="16"/>
                    <a:pt x="6" y="17"/>
                    <a:pt x="8" y="16"/>
                  </a:cubicBezTo>
                  <a:cubicBezTo>
                    <a:pt x="9" y="16"/>
                    <a:pt x="9" y="16"/>
                    <a:pt x="10" y="15"/>
                  </a:cubicBezTo>
                  <a:cubicBezTo>
                    <a:pt x="11" y="15"/>
                    <a:pt x="12" y="14"/>
                    <a:pt x="13" y="14"/>
                  </a:cubicBezTo>
                  <a:cubicBezTo>
                    <a:pt x="13" y="13"/>
                    <a:pt x="14" y="13"/>
                    <a:pt x="14" y="12"/>
                  </a:cubicBezTo>
                  <a:cubicBezTo>
                    <a:pt x="15" y="12"/>
                    <a:pt x="16" y="11"/>
                    <a:pt x="17" y="10"/>
                  </a:cubicBezTo>
                  <a:cubicBezTo>
                    <a:pt x="17" y="10"/>
                    <a:pt x="17" y="9"/>
                    <a:pt x="18" y="8"/>
                  </a:cubicBezTo>
                  <a:cubicBezTo>
                    <a:pt x="18" y="8"/>
                    <a:pt x="18" y="8"/>
                    <a:pt x="18" y="7"/>
                  </a:cubicBezTo>
                  <a:cubicBezTo>
                    <a:pt x="18" y="7"/>
                    <a:pt x="18" y="6"/>
                    <a:pt x="19" y="6"/>
                  </a:cubicBezTo>
                  <a:cubicBezTo>
                    <a:pt x="19" y="5"/>
                    <a:pt x="19" y="4"/>
                    <a:pt x="19" y="3"/>
                  </a:cubicBezTo>
                  <a:cubicBezTo>
                    <a:pt x="19" y="2"/>
                    <a:pt x="18" y="1"/>
                    <a:pt x="17" y="0"/>
                  </a:cubicBezTo>
                  <a:cubicBezTo>
                    <a:pt x="16" y="0"/>
                    <a:pt x="15" y="0"/>
                    <a:pt x="14" y="0"/>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97" name="Freeform 4499">
              <a:extLst>
                <a:ext uri="{FF2B5EF4-FFF2-40B4-BE49-F238E27FC236}">
                  <a16:creationId xmlns:a16="http://schemas.microsoft.com/office/drawing/2014/main" id="{EBF74AAD-B645-4EE4-8BB3-C0B17B1C9853}"/>
                </a:ext>
              </a:extLst>
            </p:cNvPr>
            <p:cNvSpPr>
              <a:spLocks/>
            </p:cNvSpPr>
            <p:nvPr/>
          </p:nvSpPr>
          <p:spPr bwMode="auto">
            <a:xfrm>
              <a:off x="2938" y="2821"/>
              <a:ext cx="11" cy="11"/>
            </a:xfrm>
            <a:custGeom>
              <a:avLst/>
              <a:gdLst>
                <a:gd name="T0" fmla="*/ 25 w 26"/>
                <a:gd name="T1" fmla="*/ 5 h 26"/>
                <a:gd name="T2" fmla="*/ 23 w 26"/>
                <a:gd name="T3" fmla="*/ 1 h 26"/>
                <a:gd name="T4" fmla="*/ 19 w 26"/>
                <a:gd name="T5" fmla="*/ 0 h 26"/>
                <a:gd name="T6" fmla="*/ 17 w 26"/>
                <a:gd name="T7" fmla="*/ 2 h 26"/>
                <a:gd name="T8" fmla="*/ 17 w 26"/>
                <a:gd name="T9" fmla="*/ 2 h 26"/>
                <a:gd name="T10" fmla="*/ 17 w 26"/>
                <a:gd name="T11" fmla="*/ 2 h 26"/>
                <a:gd name="T12" fmla="*/ 17 w 26"/>
                <a:gd name="T13" fmla="*/ 2 h 26"/>
                <a:gd name="T14" fmla="*/ 11 w 26"/>
                <a:gd name="T15" fmla="*/ 4 h 26"/>
                <a:gd name="T16" fmla="*/ 10 w 26"/>
                <a:gd name="T17" fmla="*/ 5 h 26"/>
                <a:gd name="T18" fmla="*/ 5 w 26"/>
                <a:gd name="T19" fmla="*/ 10 h 26"/>
                <a:gd name="T20" fmla="*/ 7 w 26"/>
                <a:gd name="T21" fmla="*/ 8 h 26"/>
                <a:gd name="T22" fmla="*/ 5 w 26"/>
                <a:gd name="T23" fmla="*/ 9 h 26"/>
                <a:gd name="T24" fmla="*/ 2 w 26"/>
                <a:gd name="T25" fmla="*/ 13 h 26"/>
                <a:gd name="T26" fmla="*/ 1 w 26"/>
                <a:gd name="T27" fmla="*/ 16 h 26"/>
                <a:gd name="T28" fmla="*/ 0 w 26"/>
                <a:gd name="T29" fmla="*/ 18 h 26"/>
                <a:gd name="T30" fmla="*/ 1 w 26"/>
                <a:gd name="T31" fmla="*/ 18 h 26"/>
                <a:gd name="T32" fmla="*/ 1 w 26"/>
                <a:gd name="T33" fmla="*/ 20 h 26"/>
                <a:gd name="T34" fmla="*/ 0 w 26"/>
                <a:gd name="T35" fmla="*/ 19 h 26"/>
                <a:gd name="T36" fmla="*/ 2 w 26"/>
                <a:gd name="T37" fmla="*/ 22 h 26"/>
                <a:gd name="T38" fmla="*/ 2 w 26"/>
                <a:gd name="T39" fmla="*/ 22 h 26"/>
                <a:gd name="T40" fmla="*/ 2 w 26"/>
                <a:gd name="T41" fmla="*/ 22 h 26"/>
                <a:gd name="T42" fmla="*/ 2 w 26"/>
                <a:gd name="T43" fmla="*/ 22 h 26"/>
                <a:gd name="T44" fmla="*/ 2 w 26"/>
                <a:gd name="T45" fmla="*/ 22 h 26"/>
                <a:gd name="T46" fmla="*/ 3 w 26"/>
                <a:gd name="T47" fmla="*/ 23 h 26"/>
                <a:gd name="T48" fmla="*/ 1 w 26"/>
                <a:gd name="T49" fmla="*/ 20 h 26"/>
                <a:gd name="T50" fmla="*/ 5 w 26"/>
                <a:gd name="T51" fmla="*/ 24 h 26"/>
                <a:gd name="T52" fmla="*/ 9 w 26"/>
                <a:gd name="T53" fmla="*/ 26 h 26"/>
                <a:gd name="T54" fmla="*/ 12 w 26"/>
                <a:gd name="T55" fmla="*/ 25 h 26"/>
                <a:gd name="T56" fmla="*/ 15 w 26"/>
                <a:gd name="T57" fmla="*/ 24 h 26"/>
                <a:gd name="T58" fmla="*/ 20 w 26"/>
                <a:gd name="T59" fmla="*/ 22 h 26"/>
                <a:gd name="T60" fmla="*/ 24 w 26"/>
                <a:gd name="T61" fmla="*/ 17 h 26"/>
                <a:gd name="T62" fmla="*/ 26 w 26"/>
                <a:gd name="T63" fmla="*/ 12 h 26"/>
                <a:gd name="T64" fmla="*/ 26 w 26"/>
                <a:gd name="T65" fmla="*/ 8 h 26"/>
                <a:gd name="T66" fmla="*/ 25 w 26"/>
                <a:gd name="T67" fmla="*/ 5 h 26"/>
                <a:gd name="T68" fmla="*/ 24 w 26"/>
                <a:gd name="T69" fmla="*/ 3 h 26"/>
                <a:gd name="T70" fmla="*/ 25 w 26"/>
                <a:gd name="T71"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 h="26">
                  <a:moveTo>
                    <a:pt x="25" y="5"/>
                  </a:moveTo>
                  <a:cubicBezTo>
                    <a:pt x="24" y="3"/>
                    <a:pt x="24" y="2"/>
                    <a:pt x="23" y="1"/>
                  </a:cubicBezTo>
                  <a:cubicBezTo>
                    <a:pt x="22" y="0"/>
                    <a:pt x="20" y="0"/>
                    <a:pt x="19" y="0"/>
                  </a:cubicBezTo>
                  <a:cubicBezTo>
                    <a:pt x="18" y="1"/>
                    <a:pt x="18" y="1"/>
                    <a:pt x="17" y="2"/>
                  </a:cubicBezTo>
                  <a:cubicBezTo>
                    <a:pt x="18" y="1"/>
                    <a:pt x="18" y="2"/>
                    <a:pt x="17" y="2"/>
                  </a:cubicBezTo>
                  <a:cubicBezTo>
                    <a:pt x="17" y="2"/>
                    <a:pt x="17" y="2"/>
                    <a:pt x="17" y="2"/>
                  </a:cubicBezTo>
                  <a:cubicBezTo>
                    <a:pt x="17" y="2"/>
                    <a:pt x="17" y="2"/>
                    <a:pt x="17" y="2"/>
                  </a:cubicBezTo>
                  <a:cubicBezTo>
                    <a:pt x="15" y="2"/>
                    <a:pt x="13" y="3"/>
                    <a:pt x="11" y="4"/>
                  </a:cubicBezTo>
                  <a:cubicBezTo>
                    <a:pt x="11" y="4"/>
                    <a:pt x="10" y="5"/>
                    <a:pt x="10" y="5"/>
                  </a:cubicBezTo>
                  <a:cubicBezTo>
                    <a:pt x="8" y="6"/>
                    <a:pt x="6" y="8"/>
                    <a:pt x="5" y="10"/>
                  </a:cubicBezTo>
                  <a:cubicBezTo>
                    <a:pt x="7" y="8"/>
                    <a:pt x="7" y="8"/>
                    <a:pt x="7" y="8"/>
                  </a:cubicBezTo>
                  <a:cubicBezTo>
                    <a:pt x="6" y="9"/>
                    <a:pt x="6" y="9"/>
                    <a:pt x="5" y="9"/>
                  </a:cubicBezTo>
                  <a:cubicBezTo>
                    <a:pt x="4" y="11"/>
                    <a:pt x="3" y="12"/>
                    <a:pt x="2" y="13"/>
                  </a:cubicBezTo>
                  <a:cubicBezTo>
                    <a:pt x="2" y="14"/>
                    <a:pt x="1" y="15"/>
                    <a:pt x="1" y="16"/>
                  </a:cubicBezTo>
                  <a:cubicBezTo>
                    <a:pt x="1" y="17"/>
                    <a:pt x="0" y="18"/>
                    <a:pt x="0" y="18"/>
                  </a:cubicBezTo>
                  <a:cubicBezTo>
                    <a:pt x="1" y="18"/>
                    <a:pt x="1" y="18"/>
                    <a:pt x="1" y="18"/>
                  </a:cubicBezTo>
                  <a:cubicBezTo>
                    <a:pt x="0" y="18"/>
                    <a:pt x="0" y="19"/>
                    <a:pt x="1" y="20"/>
                  </a:cubicBezTo>
                  <a:cubicBezTo>
                    <a:pt x="1" y="19"/>
                    <a:pt x="0" y="19"/>
                    <a:pt x="0" y="19"/>
                  </a:cubicBezTo>
                  <a:cubicBezTo>
                    <a:pt x="1" y="20"/>
                    <a:pt x="1" y="21"/>
                    <a:pt x="2" y="22"/>
                  </a:cubicBezTo>
                  <a:cubicBezTo>
                    <a:pt x="2" y="22"/>
                    <a:pt x="2" y="22"/>
                    <a:pt x="2" y="22"/>
                  </a:cubicBezTo>
                  <a:cubicBezTo>
                    <a:pt x="2" y="22"/>
                    <a:pt x="2" y="22"/>
                    <a:pt x="2" y="22"/>
                  </a:cubicBezTo>
                  <a:cubicBezTo>
                    <a:pt x="2" y="22"/>
                    <a:pt x="2" y="22"/>
                    <a:pt x="2" y="22"/>
                  </a:cubicBezTo>
                  <a:cubicBezTo>
                    <a:pt x="3" y="22"/>
                    <a:pt x="2" y="22"/>
                    <a:pt x="2" y="22"/>
                  </a:cubicBezTo>
                  <a:cubicBezTo>
                    <a:pt x="3" y="22"/>
                    <a:pt x="3" y="23"/>
                    <a:pt x="3" y="23"/>
                  </a:cubicBezTo>
                  <a:cubicBezTo>
                    <a:pt x="1" y="20"/>
                    <a:pt x="1" y="20"/>
                    <a:pt x="1" y="20"/>
                  </a:cubicBezTo>
                  <a:cubicBezTo>
                    <a:pt x="2" y="22"/>
                    <a:pt x="4" y="23"/>
                    <a:pt x="5" y="24"/>
                  </a:cubicBezTo>
                  <a:cubicBezTo>
                    <a:pt x="6" y="25"/>
                    <a:pt x="7" y="25"/>
                    <a:pt x="9" y="26"/>
                  </a:cubicBezTo>
                  <a:cubicBezTo>
                    <a:pt x="10" y="26"/>
                    <a:pt x="11" y="26"/>
                    <a:pt x="12" y="25"/>
                  </a:cubicBezTo>
                  <a:cubicBezTo>
                    <a:pt x="13" y="25"/>
                    <a:pt x="14" y="25"/>
                    <a:pt x="15" y="24"/>
                  </a:cubicBezTo>
                  <a:cubicBezTo>
                    <a:pt x="17" y="24"/>
                    <a:pt x="19" y="23"/>
                    <a:pt x="20" y="22"/>
                  </a:cubicBezTo>
                  <a:cubicBezTo>
                    <a:pt x="22" y="21"/>
                    <a:pt x="23" y="19"/>
                    <a:pt x="24" y="17"/>
                  </a:cubicBezTo>
                  <a:cubicBezTo>
                    <a:pt x="25" y="16"/>
                    <a:pt x="26" y="14"/>
                    <a:pt x="26" y="12"/>
                  </a:cubicBezTo>
                  <a:cubicBezTo>
                    <a:pt x="26" y="11"/>
                    <a:pt x="26" y="9"/>
                    <a:pt x="26" y="8"/>
                  </a:cubicBezTo>
                  <a:cubicBezTo>
                    <a:pt x="26" y="7"/>
                    <a:pt x="25" y="6"/>
                    <a:pt x="25" y="5"/>
                  </a:cubicBezTo>
                  <a:cubicBezTo>
                    <a:pt x="24" y="4"/>
                    <a:pt x="24" y="4"/>
                    <a:pt x="24" y="3"/>
                  </a:cubicBezTo>
                  <a:cubicBezTo>
                    <a:pt x="24" y="4"/>
                    <a:pt x="24" y="4"/>
                    <a:pt x="25" y="5"/>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98" name="Freeform 4500">
              <a:extLst>
                <a:ext uri="{FF2B5EF4-FFF2-40B4-BE49-F238E27FC236}">
                  <a16:creationId xmlns:a16="http://schemas.microsoft.com/office/drawing/2014/main" id="{3A1D29DC-69F4-465C-ABBF-9B3EBA4AF90B}"/>
                </a:ext>
              </a:extLst>
            </p:cNvPr>
            <p:cNvSpPr>
              <a:spLocks/>
            </p:cNvSpPr>
            <p:nvPr/>
          </p:nvSpPr>
          <p:spPr bwMode="auto">
            <a:xfrm>
              <a:off x="3034" y="2696"/>
              <a:ext cx="0" cy="1"/>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cubicBezTo>
                    <a:pt x="0" y="0"/>
                    <a:pt x="0" y="0"/>
                    <a:pt x="0" y="1"/>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99" name="Freeform 4501">
              <a:extLst>
                <a:ext uri="{FF2B5EF4-FFF2-40B4-BE49-F238E27FC236}">
                  <a16:creationId xmlns:a16="http://schemas.microsoft.com/office/drawing/2014/main" id="{3A056FF0-D479-4811-8819-664FC0AE7CF9}"/>
                </a:ext>
              </a:extLst>
            </p:cNvPr>
            <p:cNvSpPr>
              <a:spLocks/>
            </p:cNvSpPr>
            <p:nvPr/>
          </p:nvSpPr>
          <p:spPr bwMode="auto">
            <a:xfrm>
              <a:off x="3034" y="2688"/>
              <a:ext cx="10" cy="13"/>
            </a:xfrm>
            <a:custGeom>
              <a:avLst/>
              <a:gdLst>
                <a:gd name="T0" fmla="*/ 21 w 24"/>
                <a:gd name="T1" fmla="*/ 3 h 33"/>
                <a:gd name="T2" fmla="*/ 18 w 24"/>
                <a:gd name="T3" fmla="*/ 1 h 33"/>
                <a:gd name="T4" fmla="*/ 14 w 24"/>
                <a:gd name="T5" fmla="*/ 2 h 33"/>
                <a:gd name="T6" fmla="*/ 14 w 24"/>
                <a:gd name="T7" fmla="*/ 2 h 33"/>
                <a:gd name="T8" fmla="*/ 12 w 24"/>
                <a:gd name="T9" fmla="*/ 4 h 33"/>
                <a:gd name="T10" fmla="*/ 12 w 24"/>
                <a:gd name="T11" fmla="*/ 4 h 33"/>
                <a:gd name="T12" fmla="*/ 4 w 24"/>
                <a:gd name="T13" fmla="*/ 14 h 33"/>
                <a:gd name="T14" fmla="*/ 5 w 24"/>
                <a:gd name="T15" fmla="*/ 12 h 33"/>
                <a:gd name="T16" fmla="*/ 0 w 24"/>
                <a:gd name="T17" fmla="*/ 22 h 33"/>
                <a:gd name="T18" fmla="*/ 0 w 24"/>
                <a:gd name="T19" fmla="*/ 26 h 33"/>
                <a:gd name="T20" fmla="*/ 2 w 24"/>
                <a:gd name="T21" fmla="*/ 30 h 33"/>
                <a:gd name="T22" fmla="*/ 11 w 24"/>
                <a:gd name="T23" fmla="*/ 32 h 33"/>
                <a:gd name="T24" fmla="*/ 22 w 24"/>
                <a:gd name="T25" fmla="*/ 21 h 33"/>
                <a:gd name="T26" fmla="*/ 24 w 24"/>
                <a:gd name="T27" fmla="*/ 15 h 33"/>
                <a:gd name="T28" fmla="*/ 24 w 24"/>
                <a:gd name="T29" fmla="*/ 13 h 33"/>
                <a:gd name="T30" fmla="*/ 23 w 24"/>
                <a:gd name="T31" fmla="*/ 8 h 33"/>
                <a:gd name="T32" fmla="*/ 23 w 24"/>
                <a:gd name="T33" fmla="*/ 7 h 33"/>
                <a:gd name="T34" fmla="*/ 22 w 24"/>
                <a:gd name="T35" fmla="*/ 4 h 33"/>
                <a:gd name="T36" fmla="*/ 21 w 24"/>
                <a:gd name="T37" fmla="*/ 4 h 33"/>
                <a:gd name="T38" fmla="*/ 21 w 24"/>
                <a:gd name="T39"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33">
                  <a:moveTo>
                    <a:pt x="21" y="3"/>
                  </a:moveTo>
                  <a:cubicBezTo>
                    <a:pt x="20" y="2"/>
                    <a:pt x="19" y="1"/>
                    <a:pt x="18" y="1"/>
                  </a:cubicBezTo>
                  <a:cubicBezTo>
                    <a:pt x="16" y="0"/>
                    <a:pt x="15" y="1"/>
                    <a:pt x="14" y="2"/>
                  </a:cubicBezTo>
                  <a:cubicBezTo>
                    <a:pt x="14" y="2"/>
                    <a:pt x="14" y="2"/>
                    <a:pt x="14" y="2"/>
                  </a:cubicBezTo>
                  <a:cubicBezTo>
                    <a:pt x="13" y="2"/>
                    <a:pt x="13" y="3"/>
                    <a:pt x="12" y="4"/>
                  </a:cubicBezTo>
                  <a:cubicBezTo>
                    <a:pt x="12" y="4"/>
                    <a:pt x="12" y="4"/>
                    <a:pt x="12" y="4"/>
                  </a:cubicBezTo>
                  <a:cubicBezTo>
                    <a:pt x="8" y="6"/>
                    <a:pt x="6" y="10"/>
                    <a:pt x="4" y="14"/>
                  </a:cubicBezTo>
                  <a:cubicBezTo>
                    <a:pt x="4" y="13"/>
                    <a:pt x="5" y="12"/>
                    <a:pt x="5" y="12"/>
                  </a:cubicBezTo>
                  <a:cubicBezTo>
                    <a:pt x="3" y="15"/>
                    <a:pt x="2" y="18"/>
                    <a:pt x="0" y="22"/>
                  </a:cubicBezTo>
                  <a:cubicBezTo>
                    <a:pt x="0" y="23"/>
                    <a:pt x="0" y="24"/>
                    <a:pt x="0" y="26"/>
                  </a:cubicBezTo>
                  <a:cubicBezTo>
                    <a:pt x="0" y="27"/>
                    <a:pt x="1" y="29"/>
                    <a:pt x="2" y="30"/>
                  </a:cubicBezTo>
                  <a:cubicBezTo>
                    <a:pt x="4" y="32"/>
                    <a:pt x="8" y="33"/>
                    <a:pt x="11" y="32"/>
                  </a:cubicBezTo>
                  <a:cubicBezTo>
                    <a:pt x="16" y="30"/>
                    <a:pt x="19" y="26"/>
                    <a:pt x="22" y="21"/>
                  </a:cubicBezTo>
                  <a:cubicBezTo>
                    <a:pt x="23" y="19"/>
                    <a:pt x="23" y="17"/>
                    <a:pt x="24" y="15"/>
                  </a:cubicBezTo>
                  <a:cubicBezTo>
                    <a:pt x="24" y="14"/>
                    <a:pt x="24" y="14"/>
                    <a:pt x="24" y="13"/>
                  </a:cubicBezTo>
                  <a:cubicBezTo>
                    <a:pt x="24" y="11"/>
                    <a:pt x="24" y="9"/>
                    <a:pt x="23" y="8"/>
                  </a:cubicBezTo>
                  <a:cubicBezTo>
                    <a:pt x="23" y="8"/>
                    <a:pt x="23" y="8"/>
                    <a:pt x="23" y="7"/>
                  </a:cubicBezTo>
                  <a:cubicBezTo>
                    <a:pt x="23" y="6"/>
                    <a:pt x="23" y="5"/>
                    <a:pt x="22" y="4"/>
                  </a:cubicBezTo>
                  <a:cubicBezTo>
                    <a:pt x="22" y="4"/>
                    <a:pt x="21" y="4"/>
                    <a:pt x="21" y="4"/>
                  </a:cubicBezTo>
                  <a:cubicBezTo>
                    <a:pt x="21" y="4"/>
                    <a:pt x="21" y="3"/>
                    <a:pt x="21" y="3"/>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00" name="Freeform 4502">
              <a:extLst>
                <a:ext uri="{FF2B5EF4-FFF2-40B4-BE49-F238E27FC236}">
                  <a16:creationId xmlns:a16="http://schemas.microsoft.com/office/drawing/2014/main" id="{F92E2626-1DC4-4236-AA6A-BD1B1C924C75}"/>
                </a:ext>
              </a:extLst>
            </p:cNvPr>
            <p:cNvSpPr>
              <a:spLocks/>
            </p:cNvSpPr>
            <p:nvPr/>
          </p:nvSpPr>
          <p:spPr bwMode="auto">
            <a:xfrm>
              <a:off x="3034" y="2697"/>
              <a:ext cx="0" cy="0"/>
            </a:xfrm>
            <a:custGeom>
              <a:avLst/>
              <a:gdLst>
                <a:gd name="T0" fmla="*/ 0 w 1"/>
                <a:gd name="T1" fmla="*/ 1 h 1"/>
                <a:gd name="T2" fmla="*/ 0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0"/>
                  </a:cubicBezTo>
                  <a:cubicBezTo>
                    <a:pt x="0" y="0"/>
                    <a:pt x="0" y="0"/>
                    <a:pt x="1" y="0"/>
                  </a:cubicBezTo>
                  <a:cubicBezTo>
                    <a:pt x="0" y="0"/>
                    <a:pt x="0" y="1"/>
                    <a:pt x="0" y="1"/>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01" name="Freeform 4503">
              <a:extLst>
                <a:ext uri="{FF2B5EF4-FFF2-40B4-BE49-F238E27FC236}">
                  <a16:creationId xmlns:a16="http://schemas.microsoft.com/office/drawing/2014/main" id="{8A087BD6-5CA9-40EF-9C08-07D1C3F7E53F}"/>
                </a:ext>
              </a:extLst>
            </p:cNvPr>
            <p:cNvSpPr>
              <a:spLocks/>
            </p:cNvSpPr>
            <p:nvPr/>
          </p:nvSpPr>
          <p:spPr bwMode="auto">
            <a:xfrm>
              <a:off x="3038" y="2671"/>
              <a:ext cx="0" cy="1"/>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cubicBezTo>
                    <a:pt x="1" y="1"/>
                    <a:pt x="0" y="1"/>
                    <a:pt x="0" y="1"/>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02" name="Freeform 4504">
              <a:extLst>
                <a:ext uri="{FF2B5EF4-FFF2-40B4-BE49-F238E27FC236}">
                  <a16:creationId xmlns:a16="http://schemas.microsoft.com/office/drawing/2014/main" id="{2159A957-9414-4456-84B2-3B73B0FD7858}"/>
                </a:ext>
              </a:extLst>
            </p:cNvPr>
            <p:cNvSpPr>
              <a:spLocks/>
            </p:cNvSpPr>
            <p:nvPr/>
          </p:nvSpPr>
          <p:spPr bwMode="auto">
            <a:xfrm>
              <a:off x="3034" y="2671"/>
              <a:ext cx="8" cy="10"/>
            </a:xfrm>
            <a:custGeom>
              <a:avLst/>
              <a:gdLst>
                <a:gd name="T0" fmla="*/ 15 w 19"/>
                <a:gd name="T1" fmla="*/ 2 h 24"/>
                <a:gd name="T2" fmla="*/ 13 w 19"/>
                <a:gd name="T3" fmla="*/ 0 h 24"/>
                <a:gd name="T4" fmla="*/ 11 w 19"/>
                <a:gd name="T5" fmla="*/ 1 h 24"/>
                <a:gd name="T6" fmla="*/ 11 w 19"/>
                <a:gd name="T7" fmla="*/ 1 h 24"/>
                <a:gd name="T8" fmla="*/ 10 w 19"/>
                <a:gd name="T9" fmla="*/ 1 h 24"/>
                <a:gd name="T10" fmla="*/ 9 w 19"/>
                <a:gd name="T11" fmla="*/ 2 h 24"/>
                <a:gd name="T12" fmla="*/ 9 w 19"/>
                <a:gd name="T13" fmla="*/ 2 h 24"/>
                <a:gd name="T14" fmla="*/ 8 w 19"/>
                <a:gd name="T15" fmla="*/ 2 h 24"/>
                <a:gd name="T16" fmla="*/ 6 w 19"/>
                <a:gd name="T17" fmla="*/ 4 h 24"/>
                <a:gd name="T18" fmla="*/ 4 w 19"/>
                <a:gd name="T19" fmla="*/ 6 h 24"/>
                <a:gd name="T20" fmla="*/ 2 w 19"/>
                <a:gd name="T21" fmla="*/ 10 h 24"/>
                <a:gd name="T22" fmla="*/ 0 w 19"/>
                <a:gd name="T23" fmla="*/ 13 h 24"/>
                <a:gd name="T24" fmla="*/ 1 w 19"/>
                <a:gd name="T25" fmla="*/ 11 h 24"/>
                <a:gd name="T26" fmla="*/ 0 w 19"/>
                <a:gd name="T27" fmla="*/ 14 h 24"/>
                <a:gd name="T28" fmla="*/ 0 w 19"/>
                <a:gd name="T29" fmla="*/ 17 h 24"/>
                <a:gd name="T30" fmla="*/ 0 w 19"/>
                <a:gd name="T31" fmla="*/ 18 h 24"/>
                <a:gd name="T32" fmla="*/ 4 w 19"/>
                <a:gd name="T33" fmla="*/ 23 h 24"/>
                <a:gd name="T34" fmla="*/ 6 w 19"/>
                <a:gd name="T35" fmla="*/ 23 h 24"/>
                <a:gd name="T36" fmla="*/ 11 w 19"/>
                <a:gd name="T37" fmla="*/ 22 h 24"/>
                <a:gd name="T38" fmla="*/ 15 w 19"/>
                <a:gd name="T39" fmla="*/ 20 h 24"/>
                <a:gd name="T40" fmla="*/ 17 w 19"/>
                <a:gd name="T41" fmla="*/ 18 h 24"/>
                <a:gd name="T42" fmla="*/ 18 w 19"/>
                <a:gd name="T43" fmla="*/ 15 h 24"/>
                <a:gd name="T44" fmla="*/ 19 w 19"/>
                <a:gd name="T45" fmla="*/ 12 h 24"/>
                <a:gd name="T46" fmla="*/ 19 w 19"/>
                <a:gd name="T47" fmla="*/ 8 h 24"/>
                <a:gd name="T48" fmla="*/ 19 w 19"/>
                <a:gd name="T49" fmla="*/ 6 h 24"/>
                <a:gd name="T50" fmla="*/ 17 w 19"/>
                <a:gd name="T51" fmla="*/ 5 h 24"/>
                <a:gd name="T52" fmla="*/ 15 w 19"/>
                <a:gd name="T53"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 h="24">
                  <a:moveTo>
                    <a:pt x="15" y="2"/>
                  </a:moveTo>
                  <a:cubicBezTo>
                    <a:pt x="15" y="1"/>
                    <a:pt x="14" y="0"/>
                    <a:pt x="13" y="0"/>
                  </a:cubicBezTo>
                  <a:cubicBezTo>
                    <a:pt x="12" y="0"/>
                    <a:pt x="11" y="1"/>
                    <a:pt x="11" y="1"/>
                  </a:cubicBezTo>
                  <a:cubicBezTo>
                    <a:pt x="11" y="1"/>
                    <a:pt x="11" y="1"/>
                    <a:pt x="11" y="1"/>
                  </a:cubicBezTo>
                  <a:cubicBezTo>
                    <a:pt x="10" y="1"/>
                    <a:pt x="10" y="1"/>
                    <a:pt x="10" y="1"/>
                  </a:cubicBezTo>
                  <a:cubicBezTo>
                    <a:pt x="10" y="2"/>
                    <a:pt x="9" y="2"/>
                    <a:pt x="9" y="2"/>
                  </a:cubicBezTo>
                  <a:cubicBezTo>
                    <a:pt x="9" y="2"/>
                    <a:pt x="9" y="2"/>
                    <a:pt x="9" y="2"/>
                  </a:cubicBezTo>
                  <a:cubicBezTo>
                    <a:pt x="8" y="2"/>
                    <a:pt x="8" y="2"/>
                    <a:pt x="8" y="2"/>
                  </a:cubicBezTo>
                  <a:cubicBezTo>
                    <a:pt x="7" y="3"/>
                    <a:pt x="7" y="3"/>
                    <a:pt x="6" y="4"/>
                  </a:cubicBezTo>
                  <a:cubicBezTo>
                    <a:pt x="5" y="4"/>
                    <a:pt x="4" y="5"/>
                    <a:pt x="4" y="6"/>
                  </a:cubicBezTo>
                  <a:cubicBezTo>
                    <a:pt x="3" y="7"/>
                    <a:pt x="2" y="8"/>
                    <a:pt x="2" y="10"/>
                  </a:cubicBezTo>
                  <a:cubicBezTo>
                    <a:pt x="1" y="11"/>
                    <a:pt x="1" y="12"/>
                    <a:pt x="0" y="13"/>
                  </a:cubicBezTo>
                  <a:cubicBezTo>
                    <a:pt x="1" y="12"/>
                    <a:pt x="1" y="12"/>
                    <a:pt x="1" y="11"/>
                  </a:cubicBezTo>
                  <a:cubicBezTo>
                    <a:pt x="1" y="12"/>
                    <a:pt x="0" y="13"/>
                    <a:pt x="0" y="14"/>
                  </a:cubicBezTo>
                  <a:cubicBezTo>
                    <a:pt x="0" y="15"/>
                    <a:pt x="0" y="16"/>
                    <a:pt x="0" y="17"/>
                  </a:cubicBezTo>
                  <a:cubicBezTo>
                    <a:pt x="0" y="17"/>
                    <a:pt x="0" y="17"/>
                    <a:pt x="0" y="18"/>
                  </a:cubicBezTo>
                  <a:cubicBezTo>
                    <a:pt x="0" y="20"/>
                    <a:pt x="2" y="22"/>
                    <a:pt x="4" y="23"/>
                  </a:cubicBezTo>
                  <a:cubicBezTo>
                    <a:pt x="4" y="23"/>
                    <a:pt x="5" y="23"/>
                    <a:pt x="6" y="23"/>
                  </a:cubicBezTo>
                  <a:cubicBezTo>
                    <a:pt x="8" y="24"/>
                    <a:pt x="9" y="23"/>
                    <a:pt x="11" y="22"/>
                  </a:cubicBezTo>
                  <a:cubicBezTo>
                    <a:pt x="12" y="21"/>
                    <a:pt x="14" y="21"/>
                    <a:pt x="15" y="20"/>
                  </a:cubicBezTo>
                  <a:cubicBezTo>
                    <a:pt x="16" y="19"/>
                    <a:pt x="16" y="18"/>
                    <a:pt x="17" y="18"/>
                  </a:cubicBezTo>
                  <a:cubicBezTo>
                    <a:pt x="17" y="17"/>
                    <a:pt x="18" y="16"/>
                    <a:pt x="18" y="15"/>
                  </a:cubicBezTo>
                  <a:cubicBezTo>
                    <a:pt x="19" y="14"/>
                    <a:pt x="19" y="13"/>
                    <a:pt x="19" y="12"/>
                  </a:cubicBezTo>
                  <a:cubicBezTo>
                    <a:pt x="19" y="11"/>
                    <a:pt x="19" y="10"/>
                    <a:pt x="19" y="8"/>
                  </a:cubicBezTo>
                  <a:cubicBezTo>
                    <a:pt x="19" y="8"/>
                    <a:pt x="19" y="7"/>
                    <a:pt x="19" y="6"/>
                  </a:cubicBezTo>
                  <a:cubicBezTo>
                    <a:pt x="18" y="5"/>
                    <a:pt x="18" y="5"/>
                    <a:pt x="17" y="5"/>
                  </a:cubicBezTo>
                  <a:cubicBezTo>
                    <a:pt x="17" y="4"/>
                    <a:pt x="16" y="3"/>
                    <a:pt x="15" y="2"/>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03" name="Freeform 4505">
              <a:extLst>
                <a:ext uri="{FF2B5EF4-FFF2-40B4-BE49-F238E27FC236}">
                  <a16:creationId xmlns:a16="http://schemas.microsoft.com/office/drawing/2014/main" id="{DCCE8367-DA5B-4E45-813B-AD2AB976FEA7}"/>
                </a:ext>
              </a:extLst>
            </p:cNvPr>
            <p:cNvSpPr>
              <a:spLocks/>
            </p:cNvSpPr>
            <p:nvPr/>
          </p:nvSpPr>
          <p:spPr bwMode="auto">
            <a:xfrm>
              <a:off x="3037" y="2672"/>
              <a:ext cx="0" cy="1"/>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cubicBezTo>
                    <a:pt x="0" y="1"/>
                    <a:pt x="0" y="1"/>
                    <a:pt x="0" y="1"/>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04" name="Freeform 4506">
              <a:extLst>
                <a:ext uri="{FF2B5EF4-FFF2-40B4-BE49-F238E27FC236}">
                  <a16:creationId xmlns:a16="http://schemas.microsoft.com/office/drawing/2014/main" id="{130C8E15-2FA6-42CF-80C7-AD46114A0AD7}"/>
                </a:ext>
              </a:extLst>
            </p:cNvPr>
            <p:cNvSpPr>
              <a:spLocks/>
            </p:cNvSpPr>
            <p:nvPr/>
          </p:nvSpPr>
          <p:spPr bwMode="auto">
            <a:xfrm>
              <a:off x="3036" y="2673"/>
              <a:ext cx="1" cy="0"/>
            </a:xfrm>
            <a:custGeom>
              <a:avLst/>
              <a:gdLst>
                <a:gd name="T0" fmla="*/ 0 w 1"/>
                <a:gd name="T1" fmla="*/ 1 h 1"/>
                <a:gd name="T2" fmla="*/ 0 w 1"/>
                <a:gd name="T3" fmla="*/ 1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0"/>
                    <a:pt x="1" y="0"/>
                  </a:cubicBezTo>
                  <a:cubicBezTo>
                    <a:pt x="1" y="0"/>
                    <a:pt x="1" y="0"/>
                    <a:pt x="1" y="0"/>
                  </a:cubicBezTo>
                  <a:cubicBezTo>
                    <a:pt x="1" y="0"/>
                    <a:pt x="0" y="0"/>
                    <a:pt x="0" y="1"/>
                  </a:cubicBezTo>
                  <a:close/>
                </a:path>
              </a:pathLst>
            </a:custGeom>
            <a:solidFill>
              <a:srgbClr val="C46F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506" name="Group 4509">
            <a:extLst>
              <a:ext uri="{FF2B5EF4-FFF2-40B4-BE49-F238E27FC236}">
                <a16:creationId xmlns:a16="http://schemas.microsoft.com/office/drawing/2014/main" id="{F5D38D53-398E-4EF3-811F-3BA5705D01AA}"/>
              </a:ext>
            </a:extLst>
          </p:cNvPr>
          <p:cNvGrpSpPr>
            <a:grpSpLocks noChangeAspect="1"/>
          </p:cNvGrpSpPr>
          <p:nvPr/>
        </p:nvGrpSpPr>
        <p:grpSpPr bwMode="auto">
          <a:xfrm>
            <a:off x="6980239" y="4633254"/>
            <a:ext cx="425192" cy="434975"/>
            <a:chOff x="-3" y="831"/>
            <a:chExt cx="652" cy="667"/>
          </a:xfrm>
        </p:grpSpPr>
        <p:sp>
          <p:nvSpPr>
            <p:cNvPr id="6508" name="Freeform 4510">
              <a:extLst>
                <a:ext uri="{FF2B5EF4-FFF2-40B4-BE49-F238E27FC236}">
                  <a16:creationId xmlns:a16="http://schemas.microsoft.com/office/drawing/2014/main" id="{22A18A42-677A-4877-A8E2-73399E8BE45F}"/>
                </a:ext>
              </a:extLst>
            </p:cNvPr>
            <p:cNvSpPr>
              <a:spLocks/>
            </p:cNvSpPr>
            <p:nvPr/>
          </p:nvSpPr>
          <p:spPr bwMode="auto">
            <a:xfrm>
              <a:off x="247" y="831"/>
              <a:ext cx="69" cy="222"/>
            </a:xfrm>
            <a:custGeom>
              <a:avLst/>
              <a:gdLst>
                <a:gd name="T0" fmla="*/ 0 w 65"/>
                <a:gd name="T1" fmla="*/ 115 h 210"/>
                <a:gd name="T2" fmla="*/ 1 w 65"/>
                <a:gd name="T3" fmla="*/ 71 h 210"/>
                <a:gd name="T4" fmla="*/ 9 w 65"/>
                <a:gd name="T5" fmla="*/ 22 h 210"/>
                <a:gd name="T6" fmla="*/ 41 w 65"/>
                <a:gd name="T7" fmla="*/ 3 h 210"/>
                <a:gd name="T8" fmla="*/ 64 w 65"/>
                <a:gd name="T9" fmla="*/ 32 h 210"/>
                <a:gd name="T10" fmla="*/ 59 w 65"/>
                <a:gd name="T11" fmla="*/ 74 h 210"/>
                <a:gd name="T12" fmla="*/ 57 w 65"/>
                <a:gd name="T13" fmla="*/ 117 h 210"/>
                <a:gd name="T14" fmla="*/ 57 w 65"/>
                <a:gd name="T15" fmla="*/ 159 h 210"/>
                <a:gd name="T16" fmla="*/ 53 w 65"/>
                <a:gd name="T17" fmla="*/ 181 h 210"/>
                <a:gd name="T18" fmla="*/ 47 w 65"/>
                <a:gd name="T19" fmla="*/ 202 h 210"/>
                <a:gd name="T20" fmla="*/ 29 w 65"/>
                <a:gd name="T21" fmla="*/ 205 h 210"/>
                <a:gd name="T22" fmla="*/ 16 w 65"/>
                <a:gd name="T23" fmla="*/ 187 h 210"/>
                <a:gd name="T24" fmla="*/ 6 w 65"/>
                <a:gd name="T25" fmla="*/ 163 h 210"/>
                <a:gd name="T26" fmla="*/ 0 w 65"/>
                <a:gd name="T27" fmla="*/ 11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210">
                  <a:moveTo>
                    <a:pt x="0" y="115"/>
                  </a:moveTo>
                  <a:cubicBezTo>
                    <a:pt x="0" y="101"/>
                    <a:pt x="0" y="86"/>
                    <a:pt x="1" y="71"/>
                  </a:cubicBezTo>
                  <a:cubicBezTo>
                    <a:pt x="3" y="55"/>
                    <a:pt x="4" y="37"/>
                    <a:pt x="9" y="22"/>
                  </a:cubicBezTo>
                  <a:cubicBezTo>
                    <a:pt x="13" y="8"/>
                    <a:pt x="27" y="0"/>
                    <a:pt x="41" y="3"/>
                  </a:cubicBezTo>
                  <a:cubicBezTo>
                    <a:pt x="55" y="5"/>
                    <a:pt x="65" y="18"/>
                    <a:pt x="64" y="32"/>
                  </a:cubicBezTo>
                  <a:cubicBezTo>
                    <a:pt x="64" y="46"/>
                    <a:pt x="60" y="60"/>
                    <a:pt x="59" y="74"/>
                  </a:cubicBezTo>
                  <a:cubicBezTo>
                    <a:pt x="58" y="89"/>
                    <a:pt x="58" y="103"/>
                    <a:pt x="57" y="117"/>
                  </a:cubicBezTo>
                  <a:cubicBezTo>
                    <a:pt x="57" y="131"/>
                    <a:pt x="59" y="145"/>
                    <a:pt x="57" y="159"/>
                  </a:cubicBezTo>
                  <a:cubicBezTo>
                    <a:pt x="56" y="167"/>
                    <a:pt x="54" y="174"/>
                    <a:pt x="53" y="181"/>
                  </a:cubicBezTo>
                  <a:cubicBezTo>
                    <a:pt x="51" y="188"/>
                    <a:pt x="51" y="195"/>
                    <a:pt x="47" y="202"/>
                  </a:cubicBezTo>
                  <a:cubicBezTo>
                    <a:pt x="43" y="207"/>
                    <a:pt x="35" y="210"/>
                    <a:pt x="29" y="205"/>
                  </a:cubicBezTo>
                  <a:cubicBezTo>
                    <a:pt x="22" y="200"/>
                    <a:pt x="20" y="194"/>
                    <a:pt x="16" y="187"/>
                  </a:cubicBezTo>
                  <a:cubicBezTo>
                    <a:pt x="12" y="180"/>
                    <a:pt x="8" y="172"/>
                    <a:pt x="6" y="163"/>
                  </a:cubicBezTo>
                  <a:cubicBezTo>
                    <a:pt x="0" y="148"/>
                    <a:pt x="0" y="131"/>
                    <a:pt x="0" y="115"/>
                  </a:cubicBezTo>
                  <a:close/>
                </a:path>
              </a:pathLst>
            </a:custGeom>
            <a:solidFill>
              <a:srgbClr val="7A46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09" name="Freeform 4511">
              <a:extLst>
                <a:ext uri="{FF2B5EF4-FFF2-40B4-BE49-F238E27FC236}">
                  <a16:creationId xmlns:a16="http://schemas.microsoft.com/office/drawing/2014/main" id="{76A97FA5-5E2F-4E5D-8D8D-F33584454E20}"/>
                </a:ext>
              </a:extLst>
            </p:cNvPr>
            <p:cNvSpPr>
              <a:spLocks/>
            </p:cNvSpPr>
            <p:nvPr/>
          </p:nvSpPr>
          <p:spPr bwMode="auto">
            <a:xfrm>
              <a:off x="-3" y="921"/>
              <a:ext cx="652" cy="577"/>
            </a:xfrm>
            <a:custGeom>
              <a:avLst/>
              <a:gdLst>
                <a:gd name="T0" fmla="*/ 497 w 617"/>
                <a:gd name="T1" fmla="*/ 28 h 546"/>
                <a:gd name="T2" fmla="*/ 605 w 617"/>
                <a:gd name="T3" fmla="*/ 179 h 546"/>
                <a:gd name="T4" fmla="*/ 589 w 617"/>
                <a:gd name="T5" fmla="*/ 369 h 546"/>
                <a:gd name="T6" fmla="*/ 552 w 617"/>
                <a:gd name="T7" fmla="*/ 456 h 546"/>
                <a:gd name="T8" fmla="*/ 390 w 617"/>
                <a:gd name="T9" fmla="*/ 539 h 546"/>
                <a:gd name="T10" fmla="*/ 301 w 617"/>
                <a:gd name="T11" fmla="*/ 533 h 546"/>
                <a:gd name="T12" fmla="*/ 222 w 617"/>
                <a:gd name="T13" fmla="*/ 543 h 546"/>
                <a:gd name="T14" fmla="*/ 152 w 617"/>
                <a:gd name="T15" fmla="*/ 508 h 546"/>
                <a:gd name="T16" fmla="*/ 12 w 617"/>
                <a:gd name="T17" fmla="*/ 279 h 546"/>
                <a:gd name="T18" fmla="*/ 21 w 617"/>
                <a:gd name="T19" fmla="*/ 128 h 546"/>
                <a:gd name="T20" fmla="*/ 138 w 617"/>
                <a:gd name="T21" fmla="*/ 42 h 546"/>
                <a:gd name="T22" fmla="*/ 241 w 617"/>
                <a:gd name="T23" fmla="*/ 58 h 546"/>
                <a:gd name="T24" fmla="*/ 310 w 617"/>
                <a:gd name="T25" fmla="*/ 40 h 546"/>
                <a:gd name="T26" fmla="*/ 497 w 617"/>
                <a:gd name="T27" fmla="*/ 28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7" h="546">
                  <a:moveTo>
                    <a:pt x="497" y="28"/>
                  </a:moveTo>
                  <a:cubicBezTo>
                    <a:pt x="555" y="55"/>
                    <a:pt x="593" y="116"/>
                    <a:pt x="605" y="179"/>
                  </a:cubicBezTo>
                  <a:cubicBezTo>
                    <a:pt x="617" y="242"/>
                    <a:pt x="606" y="307"/>
                    <a:pt x="589" y="369"/>
                  </a:cubicBezTo>
                  <a:cubicBezTo>
                    <a:pt x="580" y="399"/>
                    <a:pt x="569" y="429"/>
                    <a:pt x="552" y="456"/>
                  </a:cubicBezTo>
                  <a:cubicBezTo>
                    <a:pt x="516" y="508"/>
                    <a:pt x="454" y="541"/>
                    <a:pt x="390" y="539"/>
                  </a:cubicBezTo>
                  <a:cubicBezTo>
                    <a:pt x="361" y="539"/>
                    <a:pt x="331" y="531"/>
                    <a:pt x="301" y="533"/>
                  </a:cubicBezTo>
                  <a:cubicBezTo>
                    <a:pt x="275" y="536"/>
                    <a:pt x="249" y="546"/>
                    <a:pt x="222" y="543"/>
                  </a:cubicBezTo>
                  <a:cubicBezTo>
                    <a:pt x="196" y="540"/>
                    <a:pt x="172" y="525"/>
                    <a:pt x="152" y="508"/>
                  </a:cubicBezTo>
                  <a:cubicBezTo>
                    <a:pt x="81" y="450"/>
                    <a:pt x="31" y="368"/>
                    <a:pt x="12" y="279"/>
                  </a:cubicBezTo>
                  <a:cubicBezTo>
                    <a:pt x="1" y="229"/>
                    <a:pt x="0" y="175"/>
                    <a:pt x="21" y="128"/>
                  </a:cubicBezTo>
                  <a:cubicBezTo>
                    <a:pt x="41" y="81"/>
                    <a:pt x="87" y="43"/>
                    <a:pt x="138" y="42"/>
                  </a:cubicBezTo>
                  <a:cubicBezTo>
                    <a:pt x="173" y="41"/>
                    <a:pt x="206" y="56"/>
                    <a:pt x="241" y="58"/>
                  </a:cubicBezTo>
                  <a:cubicBezTo>
                    <a:pt x="269" y="60"/>
                    <a:pt x="286" y="51"/>
                    <a:pt x="310" y="40"/>
                  </a:cubicBezTo>
                  <a:cubicBezTo>
                    <a:pt x="368" y="13"/>
                    <a:pt x="437" y="0"/>
                    <a:pt x="497" y="28"/>
                  </a:cubicBezTo>
                  <a:close/>
                </a:path>
              </a:pathLst>
            </a:custGeom>
            <a:solidFill>
              <a:srgbClr val="C20C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0" name="Freeform 4512">
              <a:extLst>
                <a:ext uri="{FF2B5EF4-FFF2-40B4-BE49-F238E27FC236}">
                  <a16:creationId xmlns:a16="http://schemas.microsoft.com/office/drawing/2014/main" id="{48D2ED3A-31EB-4273-940C-8A2FB1461A4A}"/>
                </a:ext>
              </a:extLst>
            </p:cNvPr>
            <p:cNvSpPr>
              <a:spLocks/>
            </p:cNvSpPr>
            <p:nvPr/>
          </p:nvSpPr>
          <p:spPr bwMode="auto">
            <a:xfrm>
              <a:off x="128" y="934"/>
              <a:ext cx="521" cy="564"/>
            </a:xfrm>
            <a:custGeom>
              <a:avLst/>
              <a:gdLst>
                <a:gd name="T0" fmla="*/ 108 w 493"/>
                <a:gd name="T1" fmla="*/ 494 h 534"/>
                <a:gd name="T2" fmla="*/ 155 w 493"/>
                <a:gd name="T3" fmla="*/ 481 h 534"/>
                <a:gd name="T4" fmla="*/ 248 w 493"/>
                <a:gd name="T5" fmla="*/ 468 h 534"/>
                <a:gd name="T6" fmla="*/ 353 w 493"/>
                <a:gd name="T7" fmla="*/ 355 h 534"/>
                <a:gd name="T8" fmla="*/ 386 w 493"/>
                <a:gd name="T9" fmla="*/ 135 h 534"/>
                <a:gd name="T10" fmla="*/ 294 w 493"/>
                <a:gd name="T11" fmla="*/ 1 h 534"/>
                <a:gd name="T12" fmla="*/ 373 w 493"/>
                <a:gd name="T13" fmla="*/ 16 h 534"/>
                <a:gd name="T14" fmla="*/ 481 w 493"/>
                <a:gd name="T15" fmla="*/ 167 h 534"/>
                <a:gd name="T16" fmla="*/ 465 w 493"/>
                <a:gd name="T17" fmla="*/ 357 h 534"/>
                <a:gd name="T18" fmla="*/ 428 w 493"/>
                <a:gd name="T19" fmla="*/ 444 h 534"/>
                <a:gd name="T20" fmla="*/ 266 w 493"/>
                <a:gd name="T21" fmla="*/ 527 h 534"/>
                <a:gd name="T22" fmla="*/ 177 w 493"/>
                <a:gd name="T23" fmla="*/ 521 h 534"/>
                <a:gd name="T24" fmla="*/ 98 w 493"/>
                <a:gd name="T25" fmla="*/ 531 h 534"/>
                <a:gd name="T26" fmla="*/ 28 w 493"/>
                <a:gd name="T27" fmla="*/ 496 h 534"/>
                <a:gd name="T28" fmla="*/ 0 w 493"/>
                <a:gd name="T29" fmla="*/ 471 h 534"/>
                <a:gd name="T30" fmla="*/ 108 w 493"/>
                <a:gd name="T31" fmla="*/ 49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3" h="534">
                  <a:moveTo>
                    <a:pt x="108" y="494"/>
                  </a:moveTo>
                  <a:cubicBezTo>
                    <a:pt x="124" y="491"/>
                    <a:pt x="139" y="485"/>
                    <a:pt x="155" y="481"/>
                  </a:cubicBezTo>
                  <a:cubicBezTo>
                    <a:pt x="185" y="474"/>
                    <a:pt x="218" y="477"/>
                    <a:pt x="248" y="468"/>
                  </a:cubicBezTo>
                  <a:cubicBezTo>
                    <a:pt x="298" y="452"/>
                    <a:pt x="331" y="403"/>
                    <a:pt x="353" y="355"/>
                  </a:cubicBezTo>
                  <a:cubicBezTo>
                    <a:pt x="384" y="286"/>
                    <a:pt x="402" y="209"/>
                    <a:pt x="386" y="135"/>
                  </a:cubicBezTo>
                  <a:cubicBezTo>
                    <a:pt x="374" y="81"/>
                    <a:pt x="341" y="30"/>
                    <a:pt x="294" y="1"/>
                  </a:cubicBezTo>
                  <a:cubicBezTo>
                    <a:pt x="321" y="0"/>
                    <a:pt x="348" y="5"/>
                    <a:pt x="373" y="16"/>
                  </a:cubicBezTo>
                  <a:cubicBezTo>
                    <a:pt x="431" y="43"/>
                    <a:pt x="469" y="104"/>
                    <a:pt x="481" y="167"/>
                  </a:cubicBezTo>
                  <a:cubicBezTo>
                    <a:pt x="493" y="230"/>
                    <a:pt x="482" y="295"/>
                    <a:pt x="465" y="357"/>
                  </a:cubicBezTo>
                  <a:cubicBezTo>
                    <a:pt x="456" y="387"/>
                    <a:pt x="445" y="417"/>
                    <a:pt x="428" y="444"/>
                  </a:cubicBezTo>
                  <a:cubicBezTo>
                    <a:pt x="392" y="496"/>
                    <a:pt x="330" y="529"/>
                    <a:pt x="266" y="527"/>
                  </a:cubicBezTo>
                  <a:cubicBezTo>
                    <a:pt x="237" y="527"/>
                    <a:pt x="207" y="519"/>
                    <a:pt x="177" y="521"/>
                  </a:cubicBezTo>
                  <a:cubicBezTo>
                    <a:pt x="151" y="524"/>
                    <a:pt x="125" y="534"/>
                    <a:pt x="98" y="531"/>
                  </a:cubicBezTo>
                  <a:cubicBezTo>
                    <a:pt x="72" y="528"/>
                    <a:pt x="48" y="513"/>
                    <a:pt x="28" y="496"/>
                  </a:cubicBezTo>
                  <a:cubicBezTo>
                    <a:pt x="18" y="488"/>
                    <a:pt x="9" y="480"/>
                    <a:pt x="0" y="471"/>
                  </a:cubicBezTo>
                  <a:cubicBezTo>
                    <a:pt x="34" y="489"/>
                    <a:pt x="70" y="501"/>
                    <a:pt x="108" y="494"/>
                  </a:cubicBezTo>
                  <a:close/>
                </a:path>
              </a:pathLst>
            </a:custGeom>
            <a:solidFill>
              <a:srgbClr val="A41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1" name="Freeform 4513">
              <a:extLst>
                <a:ext uri="{FF2B5EF4-FFF2-40B4-BE49-F238E27FC236}">
                  <a16:creationId xmlns:a16="http://schemas.microsoft.com/office/drawing/2014/main" id="{4F951BFC-BBD2-44A3-A377-06D732CAD40E}"/>
                </a:ext>
              </a:extLst>
            </p:cNvPr>
            <p:cNvSpPr>
              <a:spLocks/>
            </p:cNvSpPr>
            <p:nvPr/>
          </p:nvSpPr>
          <p:spPr bwMode="auto">
            <a:xfrm>
              <a:off x="32" y="1033"/>
              <a:ext cx="88" cy="212"/>
            </a:xfrm>
            <a:custGeom>
              <a:avLst/>
              <a:gdLst>
                <a:gd name="T0" fmla="*/ 3 w 83"/>
                <a:gd name="T1" fmla="*/ 138 h 201"/>
                <a:gd name="T2" fmla="*/ 38 w 83"/>
                <a:gd name="T3" fmla="*/ 199 h 201"/>
                <a:gd name="T4" fmla="*/ 67 w 83"/>
                <a:gd name="T5" fmla="*/ 184 h 201"/>
                <a:gd name="T6" fmla="*/ 65 w 83"/>
                <a:gd name="T7" fmla="*/ 149 h 201"/>
                <a:gd name="T8" fmla="*/ 63 w 83"/>
                <a:gd name="T9" fmla="*/ 140 h 201"/>
                <a:gd name="T10" fmla="*/ 63 w 83"/>
                <a:gd name="T11" fmla="*/ 139 h 201"/>
                <a:gd name="T12" fmla="*/ 62 w 83"/>
                <a:gd name="T13" fmla="*/ 134 h 201"/>
                <a:gd name="T14" fmla="*/ 60 w 83"/>
                <a:gd name="T15" fmla="*/ 112 h 201"/>
                <a:gd name="T16" fmla="*/ 60 w 83"/>
                <a:gd name="T17" fmla="*/ 110 h 201"/>
                <a:gd name="T18" fmla="*/ 60 w 83"/>
                <a:gd name="T19" fmla="*/ 107 h 201"/>
                <a:gd name="T20" fmla="*/ 62 w 83"/>
                <a:gd name="T21" fmla="*/ 97 h 201"/>
                <a:gd name="T22" fmla="*/ 66 w 83"/>
                <a:gd name="T23" fmla="*/ 75 h 201"/>
                <a:gd name="T24" fmla="*/ 67 w 83"/>
                <a:gd name="T25" fmla="*/ 70 h 201"/>
                <a:gd name="T26" fmla="*/ 68 w 83"/>
                <a:gd name="T27" fmla="*/ 70 h 201"/>
                <a:gd name="T28" fmla="*/ 72 w 83"/>
                <a:gd name="T29" fmla="*/ 58 h 201"/>
                <a:gd name="T30" fmla="*/ 80 w 83"/>
                <a:gd name="T31" fmla="*/ 36 h 201"/>
                <a:gd name="T32" fmla="*/ 80 w 83"/>
                <a:gd name="T33" fmla="*/ 36 h 201"/>
                <a:gd name="T34" fmla="*/ 80 w 83"/>
                <a:gd name="T35" fmla="*/ 35 h 201"/>
                <a:gd name="T36" fmla="*/ 82 w 83"/>
                <a:gd name="T37" fmla="*/ 27 h 201"/>
                <a:gd name="T38" fmla="*/ 82 w 83"/>
                <a:gd name="T39" fmla="*/ 24 h 201"/>
                <a:gd name="T40" fmla="*/ 83 w 83"/>
                <a:gd name="T41" fmla="*/ 17 h 201"/>
                <a:gd name="T42" fmla="*/ 69 w 83"/>
                <a:gd name="T43" fmla="*/ 2 h 201"/>
                <a:gd name="T44" fmla="*/ 64 w 83"/>
                <a:gd name="T45" fmla="*/ 1 h 201"/>
                <a:gd name="T46" fmla="*/ 53 w 83"/>
                <a:gd name="T47" fmla="*/ 1 h 201"/>
                <a:gd name="T48" fmla="*/ 24 w 83"/>
                <a:gd name="T49" fmla="*/ 26 h 201"/>
                <a:gd name="T50" fmla="*/ 5 w 83"/>
                <a:gd name="T51" fmla="*/ 80 h 201"/>
                <a:gd name="T52" fmla="*/ 3 w 83"/>
                <a:gd name="T53" fmla="*/ 13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 h="201">
                  <a:moveTo>
                    <a:pt x="3" y="138"/>
                  </a:moveTo>
                  <a:cubicBezTo>
                    <a:pt x="5" y="160"/>
                    <a:pt x="12" y="194"/>
                    <a:pt x="38" y="199"/>
                  </a:cubicBezTo>
                  <a:cubicBezTo>
                    <a:pt x="49" y="201"/>
                    <a:pt x="63" y="195"/>
                    <a:pt x="67" y="184"/>
                  </a:cubicBezTo>
                  <a:cubicBezTo>
                    <a:pt x="72" y="172"/>
                    <a:pt x="69" y="161"/>
                    <a:pt x="65" y="149"/>
                  </a:cubicBezTo>
                  <a:cubicBezTo>
                    <a:pt x="64" y="146"/>
                    <a:pt x="64" y="143"/>
                    <a:pt x="63" y="140"/>
                  </a:cubicBezTo>
                  <a:cubicBezTo>
                    <a:pt x="63" y="140"/>
                    <a:pt x="63" y="140"/>
                    <a:pt x="63" y="139"/>
                  </a:cubicBezTo>
                  <a:cubicBezTo>
                    <a:pt x="62" y="138"/>
                    <a:pt x="62" y="136"/>
                    <a:pt x="62" y="134"/>
                  </a:cubicBezTo>
                  <a:cubicBezTo>
                    <a:pt x="61" y="127"/>
                    <a:pt x="60" y="120"/>
                    <a:pt x="60" y="112"/>
                  </a:cubicBezTo>
                  <a:cubicBezTo>
                    <a:pt x="60" y="112"/>
                    <a:pt x="60" y="111"/>
                    <a:pt x="60" y="110"/>
                  </a:cubicBezTo>
                  <a:cubicBezTo>
                    <a:pt x="60" y="109"/>
                    <a:pt x="60" y="107"/>
                    <a:pt x="60" y="107"/>
                  </a:cubicBezTo>
                  <a:cubicBezTo>
                    <a:pt x="61" y="104"/>
                    <a:pt x="61" y="100"/>
                    <a:pt x="62" y="97"/>
                  </a:cubicBezTo>
                  <a:cubicBezTo>
                    <a:pt x="63" y="89"/>
                    <a:pt x="64" y="82"/>
                    <a:pt x="66" y="75"/>
                  </a:cubicBezTo>
                  <a:cubicBezTo>
                    <a:pt x="67" y="73"/>
                    <a:pt x="67" y="72"/>
                    <a:pt x="67" y="70"/>
                  </a:cubicBezTo>
                  <a:cubicBezTo>
                    <a:pt x="68" y="70"/>
                    <a:pt x="68" y="70"/>
                    <a:pt x="68" y="70"/>
                  </a:cubicBezTo>
                  <a:cubicBezTo>
                    <a:pt x="69" y="66"/>
                    <a:pt x="70" y="62"/>
                    <a:pt x="72" y="58"/>
                  </a:cubicBezTo>
                  <a:cubicBezTo>
                    <a:pt x="74" y="51"/>
                    <a:pt x="78" y="44"/>
                    <a:pt x="80" y="36"/>
                  </a:cubicBezTo>
                  <a:cubicBezTo>
                    <a:pt x="80" y="36"/>
                    <a:pt x="80" y="36"/>
                    <a:pt x="80" y="36"/>
                  </a:cubicBezTo>
                  <a:cubicBezTo>
                    <a:pt x="80" y="36"/>
                    <a:pt x="80" y="35"/>
                    <a:pt x="80" y="35"/>
                  </a:cubicBezTo>
                  <a:cubicBezTo>
                    <a:pt x="81" y="32"/>
                    <a:pt x="82" y="30"/>
                    <a:pt x="82" y="27"/>
                  </a:cubicBezTo>
                  <a:cubicBezTo>
                    <a:pt x="82" y="26"/>
                    <a:pt x="83" y="18"/>
                    <a:pt x="82" y="24"/>
                  </a:cubicBezTo>
                  <a:cubicBezTo>
                    <a:pt x="83" y="22"/>
                    <a:pt x="83" y="19"/>
                    <a:pt x="83" y="17"/>
                  </a:cubicBezTo>
                  <a:cubicBezTo>
                    <a:pt x="82" y="9"/>
                    <a:pt x="77" y="4"/>
                    <a:pt x="69" y="2"/>
                  </a:cubicBezTo>
                  <a:cubicBezTo>
                    <a:pt x="67" y="1"/>
                    <a:pt x="58" y="0"/>
                    <a:pt x="64" y="1"/>
                  </a:cubicBezTo>
                  <a:cubicBezTo>
                    <a:pt x="59" y="1"/>
                    <a:pt x="58" y="0"/>
                    <a:pt x="53" y="1"/>
                  </a:cubicBezTo>
                  <a:cubicBezTo>
                    <a:pt x="40" y="4"/>
                    <a:pt x="31" y="16"/>
                    <a:pt x="24" y="26"/>
                  </a:cubicBezTo>
                  <a:cubicBezTo>
                    <a:pt x="15" y="43"/>
                    <a:pt x="9" y="61"/>
                    <a:pt x="5" y="80"/>
                  </a:cubicBezTo>
                  <a:cubicBezTo>
                    <a:pt x="1" y="99"/>
                    <a:pt x="0" y="119"/>
                    <a:pt x="3" y="138"/>
                  </a:cubicBezTo>
                  <a:close/>
                </a:path>
              </a:pathLst>
            </a:custGeom>
            <a:solidFill>
              <a:srgbClr val="C945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2" name="Freeform 4514">
              <a:extLst>
                <a:ext uri="{FF2B5EF4-FFF2-40B4-BE49-F238E27FC236}">
                  <a16:creationId xmlns:a16="http://schemas.microsoft.com/office/drawing/2014/main" id="{7D145084-0103-485E-BB37-28A13381E21B}"/>
                </a:ext>
              </a:extLst>
            </p:cNvPr>
            <p:cNvSpPr>
              <a:spLocks/>
            </p:cNvSpPr>
            <p:nvPr/>
          </p:nvSpPr>
          <p:spPr bwMode="auto">
            <a:xfrm>
              <a:off x="47" y="1078"/>
              <a:ext cx="45" cy="90"/>
            </a:xfrm>
            <a:custGeom>
              <a:avLst/>
              <a:gdLst>
                <a:gd name="T0" fmla="*/ 0 w 43"/>
                <a:gd name="T1" fmla="*/ 53 h 85"/>
                <a:gd name="T2" fmla="*/ 2 w 43"/>
                <a:gd name="T3" fmla="*/ 36 h 85"/>
                <a:gd name="T4" fmla="*/ 9 w 43"/>
                <a:gd name="T5" fmla="*/ 17 h 85"/>
                <a:gd name="T6" fmla="*/ 28 w 43"/>
                <a:gd name="T7" fmla="*/ 0 h 85"/>
                <a:gd name="T8" fmla="*/ 40 w 43"/>
                <a:gd name="T9" fmla="*/ 8 h 85"/>
                <a:gd name="T10" fmla="*/ 39 w 43"/>
                <a:gd name="T11" fmla="*/ 27 h 85"/>
                <a:gd name="T12" fmla="*/ 35 w 43"/>
                <a:gd name="T13" fmla="*/ 42 h 85"/>
                <a:gd name="T14" fmla="*/ 34 w 43"/>
                <a:gd name="T15" fmla="*/ 50 h 85"/>
                <a:gd name="T16" fmla="*/ 34 w 43"/>
                <a:gd name="T17" fmla="*/ 54 h 85"/>
                <a:gd name="T18" fmla="*/ 34 w 43"/>
                <a:gd name="T19" fmla="*/ 55 h 85"/>
                <a:gd name="T20" fmla="*/ 34 w 43"/>
                <a:gd name="T21" fmla="*/ 62 h 85"/>
                <a:gd name="T22" fmla="*/ 34 w 43"/>
                <a:gd name="T23" fmla="*/ 64 h 85"/>
                <a:gd name="T24" fmla="*/ 33 w 43"/>
                <a:gd name="T25" fmla="*/ 64 h 85"/>
                <a:gd name="T26" fmla="*/ 33 w 43"/>
                <a:gd name="T27" fmla="*/ 69 h 85"/>
                <a:gd name="T28" fmla="*/ 29 w 43"/>
                <a:gd name="T29" fmla="*/ 77 h 85"/>
                <a:gd name="T30" fmla="*/ 19 w 43"/>
                <a:gd name="T31" fmla="*/ 84 h 85"/>
                <a:gd name="T32" fmla="*/ 8 w 43"/>
                <a:gd name="T33" fmla="*/ 79 h 85"/>
                <a:gd name="T34" fmla="*/ 0 w 43"/>
                <a:gd name="T35" fmla="*/ 65 h 85"/>
                <a:gd name="T36" fmla="*/ 0 w 43"/>
                <a:gd name="T37" fmla="*/ 5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85">
                  <a:moveTo>
                    <a:pt x="0" y="53"/>
                  </a:moveTo>
                  <a:cubicBezTo>
                    <a:pt x="0" y="47"/>
                    <a:pt x="1" y="42"/>
                    <a:pt x="2" y="36"/>
                  </a:cubicBezTo>
                  <a:cubicBezTo>
                    <a:pt x="4" y="29"/>
                    <a:pt x="6" y="23"/>
                    <a:pt x="9" y="17"/>
                  </a:cubicBezTo>
                  <a:cubicBezTo>
                    <a:pt x="13" y="10"/>
                    <a:pt x="19" y="1"/>
                    <a:pt x="28" y="0"/>
                  </a:cubicBezTo>
                  <a:cubicBezTo>
                    <a:pt x="34" y="0"/>
                    <a:pt x="38" y="3"/>
                    <a:pt x="40" y="8"/>
                  </a:cubicBezTo>
                  <a:cubicBezTo>
                    <a:pt x="43" y="13"/>
                    <a:pt x="40" y="21"/>
                    <a:pt x="39" y="27"/>
                  </a:cubicBezTo>
                  <a:cubicBezTo>
                    <a:pt x="37" y="32"/>
                    <a:pt x="36" y="37"/>
                    <a:pt x="35" y="42"/>
                  </a:cubicBezTo>
                  <a:cubicBezTo>
                    <a:pt x="35" y="45"/>
                    <a:pt x="34" y="48"/>
                    <a:pt x="34" y="50"/>
                  </a:cubicBezTo>
                  <a:cubicBezTo>
                    <a:pt x="34" y="52"/>
                    <a:pt x="34" y="53"/>
                    <a:pt x="34" y="54"/>
                  </a:cubicBezTo>
                  <a:cubicBezTo>
                    <a:pt x="35" y="49"/>
                    <a:pt x="34" y="54"/>
                    <a:pt x="34" y="55"/>
                  </a:cubicBezTo>
                  <a:cubicBezTo>
                    <a:pt x="34" y="57"/>
                    <a:pt x="34" y="59"/>
                    <a:pt x="34" y="62"/>
                  </a:cubicBezTo>
                  <a:cubicBezTo>
                    <a:pt x="34" y="62"/>
                    <a:pt x="34" y="63"/>
                    <a:pt x="34" y="64"/>
                  </a:cubicBezTo>
                  <a:cubicBezTo>
                    <a:pt x="33" y="65"/>
                    <a:pt x="33" y="65"/>
                    <a:pt x="33" y="64"/>
                  </a:cubicBezTo>
                  <a:cubicBezTo>
                    <a:pt x="33" y="66"/>
                    <a:pt x="33" y="69"/>
                    <a:pt x="33" y="69"/>
                  </a:cubicBezTo>
                  <a:cubicBezTo>
                    <a:pt x="32" y="73"/>
                    <a:pt x="31" y="75"/>
                    <a:pt x="29" y="77"/>
                  </a:cubicBezTo>
                  <a:cubicBezTo>
                    <a:pt x="27" y="81"/>
                    <a:pt x="24" y="84"/>
                    <a:pt x="19" y="84"/>
                  </a:cubicBezTo>
                  <a:cubicBezTo>
                    <a:pt x="15" y="85"/>
                    <a:pt x="11" y="82"/>
                    <a:pt x="8" y="79"/>
                  </a:cubicBezTo>
                  <a:cubicBezTo>
                    <a:pt x="3" y="76"/>
                    <a:pt x="1" y="71"/>
                    <a:pt x="0" y="65"/>
                  </a:cubicBezTo>
                  <a:cubicBezTo>
                    <a:pt x="0" y="61"/>
                    <a:pt x="0" y="57"/>
                    <a:pt x="0" y="53"/>
                  </a:cubicBezTo>
                  <a:close/>
                </a:path>
              </a:pathLst>
            </a:custGeom>
            <a:solidFill>
              <a:srgbClr val="D068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3" name="Freeform 4515">
              <a:extLst>
                <a:ext uri="{FF2B5EF4-FFF2-40B4-BE49-F238E27FC236}">
                  <a16:creationId xmlns:a16="http://schemas.microsoft.com/office/drawing/2014/main" id="{EC608609-9183-4CE4-B957-E5E3171639DE}"/>
                </a:ext>
              </a:extLst>
            </p:cNvPr>
            <p:cNvSpPr>
              <a:spLocks/>
            </p:cNvSpPr>
            <p:nvPr/>
          </p:nvSpPr>
          <p:spPr bwMode="auto">
            <a:xfrm>
              <a:off x="50" y="844"/>
              <a:ext cx="229" cy="114"/>
            </a:xfrm>
            <a:custGeom>
              <a:avLst/>
              <a:gdLst>
                <a:gd name="T0" fmla="*/ 2 w 217"/>
                <a:gd name="T1" fmla="*/ 36 h 108"/>
                <a:gd name="T2" fmla="*/ 19 w 217"/>
                <a:gd name="T3" fmla="*/ 21 h 108"/>
                <a:gd name="T4" fmla="*/ 126 w 217"/>
                <a:gd name="T5" fmla="*/ 10 h 108"/>
                <a:gd name="T6" fmla="*/ 155 w 217"/>
                <a:gd name="T7" fmla="*/ 21 h 108"/>
                <a:gd name="T8" fmla="*/ 161 w 217"/>
                <a:gd name="T9" fmla="*/ 23 h 108"/>
                <a:gd name="T10" fmla="*/ 164 w 217"/>
                <a:gd name="T11" fmla="*/ 24 h 108"/>
                <a:gd name="T12" fmla="*/ 170 w 217"/>
                <a:gd name="T13" fmla="*/ 28 h 108"/>
                <a:gd name="T14" fmla="*/ 175 w 217"/>
                <a:gd name="T15" fmla="*/ 30 h 108"/>
                <a:gd name="T16" fmla="*/ 196 w 217"/>
                <a:gd name="T17" fmla="*/ 44 h 108"/>
                <a:gd name="T18" fmla="*/ 210 w 217"/>
                <a:gd name="T19" fmla="*/ 57 h 108"/>
                <a:gd name="T20" fmla="*/ 210 w 217"/>
                <a:gd name="T21" fmla="*/ 77 h 108"/>
                <a:gd name="T22" fmla="*/ 44 w 217"/>
                <a:gd name="T23" fmla="*/ 81 h 108"/>
                <a:gd name="T24" fmla="*/ 8 w 217"/>
                <a:gd name="T25" fmla="*/ 56 h 108"/>
                <a:gd name="T26" fmla="*/ 2 w 217"/>
                <a:gd name="T27" fmla="*/ 3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 h="108">
                  <a:moveTo>
                    <a:pt x="2" y="36"/>
                  </a:moveTo>
                  <a:cubicBezTo>
                    <a:pt x="4" y="28"/>
                    <a:pt x="12" y="24"/>
                    <a:pt x="19" y="21"/>
                  </a:cubicBezTo>
                  <a:cubicBezTo>
                    <a:pt x="53" y="10"/>
                    <a:pt x="91" y="0"/>
                    <a:pt x="126" y="10"/>
                  </a:cubicBezTo>
                  <a:cubicBezTo>
                    <a:pt x="136" y="13"/>
                    <a:pt x="146" y="17"/>
                    <a:pt x="155" y="21"/>
                  </a:cubicBezTo>
                  <a:cubicBezTo>
                    <a:pt x="157" y="21"/>
                    <a:pt x="159" y="22"/>
                    <a:pt x="161" y="23"/>
                  </a:cubicBezTo>
                  <a:cubicBezTo>
                    <a:pt x="162" y="23"/>
                    <a:pt x="163" y="24"/>
                    <a:pt x="164" y="24"/>
                  </a:cubicBezTo>
                  <a:cubicBezTo>
                    <a:pt x="166" y="25"/>
                    <a:pt x="168" y="26"/>
                    <a:pt x="170" y="28"/>
                  </a:cubicBezTo>
                  <a:cubicBezTo>
                    <a:pt x="172" y="28"/>
                    <a:pt x="173" y="29"/>
                    <a:pt x="175" y="30"/>
                  </a:cubicBezTo>
                  <a:cubicBezTo>
                    <a:pt x="182" y="33"/>
                    <a:pt x="190" y="38"/>
                    <a:pt x="196" y="44"/>
                  </a:cubicBezTo>
                  <a:cubicBezTo>
                    <a:pt x="201" y="48"/>
                    <a:pt x="206" y="52"/>
                    <a:pt x="210" y="57"/>
                  </a:cubicBezTo>
                  <a:cubicBezTo>
                    <a:pt x="215" y="62"/>
                    <a:pt x="217" y="72"/>
                    <a:pt x="210" y="77"/>
                  </a:cubicBezTo>
                  <a:cubicBezTo>
                    <a:pt x="159" y="106"/>
                    <a:pt x="96" y="108"/>
                    <a:pt x="44" y="81"/>
                  </a:cubicBezTo>
                  <a:cubicBezTo>
                    <a:pt x="31" y="75"/>
                    <a:pt x="17" y="67"/>
                    <a:pt x="8" y="56"/>
                  </a:cubicBezTo>
                  <a:cubicBezTo>
                    <a:pt x="3" y="50"/>
                    <a:pt x="0" y="43"/>
                    <a:pt x="2" y="36"/>
                  </a:cubicBezTo>
                  <a:close/>
                </a:path>
              </a:pathLst>
            </a:custGeom>
            <a:solidFill>
              <a:srgbClr val="6CA6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4" name="Freeform 4516">
              <a:extLst>
                <a:ext uri="{FF2B5EF4-FFF2-40B4-BE49-F238E27FC236}">
                  <a16:creationId xmlns:a16="http://schemas.microsoft.com/office/drawing/2014/main" id="{DFB9EBD9-6B96-463F-8E13-41BBB9BD77B6}"/>
                </a:ext>
              </a:extLst>
            </p:cNvPr>
            <p:cNvSpPr>
              <a:spLocks/>
            </p:cNvSpPr>
            <p:nvPr/>
          </p:nvSpPr>
          <p:spPr bwMode="auto">
            <a:xfrm>
              <a:off x="51" y="884"/>
              <a:ext cx="228" cy="74"/>
            </a:xfrm>
            <a:custGeom>
              <a:avLst/>
              <a:gdLst>
                <a:gd name="T0" fmla="*/ 1 w 216"/>
                <a:gd name="T1" fmla="*/ 0 h 70"/>
                <a:gd name="T2" fmla="*/ 35 w 216"/>
                <a:gd name="T3" fmla="*/ 15 h 70"/>
                <a:gd name="T4" fmla="*/ 144 w 216"/>
                <a:gd name="T5" fmla="*/ 29 h 70"/>
                <a:gd name="T6" fmla="*/ 192 w 216"/>
                <a:gd name="T7" fmla="*/ 25 h 70"/>
                <a:gd name="T8" fmla="*/ 204 w 216"/>
                <a:gd name="T9" fmla="*/ 16 h 70"/>
                <a:gd name="T10" fmla="*/ 204 w 216"/>
                <a:gd name="T11" fmla="*/ 14 h 70"/>
                <a:gd name="T12" fmla="*/ 209 w 216"/>
                <a:gd name="T13" fmla="*/ 19 h 70"/>
                <a:gd name="T14" fmla="*/ 209 w 216"/>
                <a:gd name="T15" fmla="*/ 39 h 70"/>
                <a:gd name="T16" fmla="*/ 43 w 216"/>
                <a:gd name="T17" fmla="*/ 43 h 70"/>
                <a:gd name="T18" fmla="*/ 7 w 216"/>
                <a:gd name="T19" fmla="*/ 18 h 70"/>
                <a:gd name="T20" fmla="*/ 1 w 216"/>
                <a:gd name="T2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 h="70">
                  <a:moveTo>
                    <a:pt x="1" y="0"/>
                  </a:moveTo>
                  <a:cubicBezTo>
                    <a:pt x="11" y="8"/>
                    <a:pt x="23" y="12"/>
                    <a:pt x="35" y="15"/>
                  </a:cubicBezTo>
                  <a:cubicBezTo>
                    <a:pt x="71" y="24"/>
                    <a:pt x="107" y="28"/>
                    <a:pt x="144" y="29"/>
                  </a:cubicBezTo>
                  <a:cubicBezTo>
                    <a:pt x="160" y="29"/>
                    <a:pt x="176" y="28"/>
                    <a:pt x="192" y="25"/>
                  </a:cubicBezTo>
                  <a:cubicBezTo>
                    <a:pt x="197" y="24"/>
                    <a:pt x="204" y="22"/>
                    <a:pt x="204" y="16"/>
                  </a:cubicBezTo>
                  <a:cubicBezTo>
                    <a:pt x="204" y="15"/>
                    <a:pt x="204" y="15"/>
                    <a:pt x="204" y="14"/>
                  </a:cubicBezTo>
                  <a:cubicBezTo>
                    <a:pt x="206" y="16"/>
                    <a:pt x="208" y="17"/>
                    <a:pt x="209" y="19"/>
                  </a:cubicBezTo>
                  <a:cubicBezTo>
                    <a:pt x="214" y="24"/>
                    <a:pt x="216" y="34"/>
                    <a:pt x="209" y="39"/>
                  </a:cubicBezTo>
                  <a:cubicBezTo>
                    <a:pt x="158" y="68"/>
                    <a:pt x="95" y="70"/>
                    <a:pt x="43" y="43"/>
                  </a:cubicBezTo>
                  <a:cubicBezTo>
                    <a:pt x="30" y="37"/>
                    <a:pt x="16" y="29"/>
                    <a:pt x="7" y="18"/>
                  </a:cubicBezTo>
                  <a:cubicBezTo>
                    <a:pt x="3" y="13"/>
                    <a:pt x="0" y="7"/>
                    <a:pt x="1" y="0"/>
                  </a:cubicBezTo>
                  <a:close/>
                </a:path>
              </a:pathLst>
            </a:custGeom>
            <a:solidFill>
              <a:srgbClr val="5988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5" name="Freeform 4517">
              <a:extLst>
                <a:ext uri="{FF2B5EF4-FFF2-40B4-BE49-F238E27FC236}">
                  <a16:creationId xmlns:a16="http://schemas.microsoft.com/office/drawing/2014/main" id="{9E053A94-B27E-49FC-8629-9CC5A7F31ACF}"/>
                </a:ext>
              </a:extLst>
            </p:cNvPr>
            <p:cNvSpPr>
              <a:spLocks/>
            </p:cNvSpPr>
            <p:nvPr/>
          </p:nvSpPr>
          <p:spPr bwMode="auto">
            <a:xfrm>
              <a:off x="68" y="844"/>
              <a:ext cx="186" cy="44"/>
            </a:xfrm>
            <a:custGeom>
              <a:avLst/>
              <a:gdLst>
                <a:gd name="T0" fmla="*/ 2 w 176"/>
                <a:gd name="T1" fmla="*/ 21 h 42"/>
                <a:gd name="T2" fmla="*/ 109 w 176"/>
                <a:gd name="T3" fmla="*/ 10 h 42"/>
                <a:gd name="T4" fmla="*/ 138 w 176"/>
                <a:gd name="T5" fmla="*/ 21 h 42"/>
                <a:gd name="T6" fmla="*/ 144 w 176"/>
                <a:gd name="T7" fmla="*/ 23 h 42"/>
                <a:gd name="T8" fmla="*/ 147 w 176"/>
                <a:gd name="T9" fmla="*/ 24 h 42"/>
                <a:gd name="T10" fmla="*/ 153 w 176"/>
                <a:gd name="T11" fmla="*/ 28 h 42"/>
                <a:gd name="T12" fmla="*/ 158 w 176"/>
                <a:gd name="T13" fmla="*/ 30 h 42"/>
                <a:gd name="T14" fmla="*/ 176 w 176"/>
                <a:gd name="T15" fmla="*/ 42 h 42"/>
                <a:gd name="T16" fmla="*/ 163 w 176"/>
                <a:gd name="T17" fmla="*/ 37 h 42"/>
                <a:gd name="T18" fmla="*/ 140 w 176"/>
                <a:gd name="T19" fmla="*/ 31 h 42"/>
                <a:gd name="T20" fmla="*/ 96 w 176"/>
                <a:gd name="T21" fmla="*/ 24 h 42"/>
                <a:gd name="T22" fmla="*/ 47 w 176"/>
                <a:gd name="T23" fmla="*/ 19 h 42"/>
                <a:gd name="T24" fmla="*/ 0 w 176"/>
                <a:gd name="T25" fmla="*/ 22 h 42"/>
                <a:gd name="T26" fmla="*/ 2 w 176"/>
                <a:gd name="T27" fmla="*/ 2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42">
                  <a:moveTo>
                    <a:pt x="2" y="21"/>
                  </a:moveTo>
                  <a:cubicBezTo>
                    <a:pt x="36" y="10"/>
                    <a:pt x="74" y="0"/>
                    <a:pt x="109" y="10"/>
                  </a:cubicBezTo>
                  <a:cubicBezTo>
                    <a:pt x="119" y="13"/>
                    <a:pt x="129" y="17"/>
                    <a:pt x="138" y="21"/>
                  </a:cubicBezTo>
                  <a:cubicBezTo>
                    <a:pt x="140" y="21"/>
                    <a:pt x="142" y="22"/>
                    <a:pt x="144" y="23"/>
                  </a:cubicBezTo>
                  <a:cubicBezTo>
                    <a:pt x="145" y="23"/>
                    <a:pt x="146" y="24"/>
                    <a:pt x="147" y="24"/>
                  </a:cubicBezTo>
                  <a:cubicBezTo>
                    <a:pt x="149" y="25"/>
                    <a:pt x="151" y="26"/>
                    <a:pt x="153" y="28"/>
                  </a:cubicBezTo>
                  <a:cubicBezTo>
                    <a:pt x="155" y="28"/>
                    <a:pt x="156" y="29"/>
                    <a:pt x="158" y="30"/>
                  </a:cubicBezTo>
                  <a:cubicBezTo>
                    <a:pt x="164" y="33"/>
                    <a:pt x="170" y="37"/>
                    <a:pt x="176" y="42"/>
                  </a:cubicBezTo>
                  <a:cubicBezTo>
                    <a:pt x="171" y="41"/>
                    <a:pt x="167" y="38"/>
                    <a:pt x="163" y="37"/>
                  </a:cubicBezTo>
                  <a:cubicBezTo>
                    <a:pt x="155" y="34"/>
                    <a:pt x="148" y="32"/>
                    <a:pt x="140" y="31"/>
                  </a:cubicBezTo>
                  <a:cubicBezTo>
                    <a:pt x="125" y="28"/>
                    <a:pt x="110" y="26"/>
                    <a:pt x="96" y="24"/>
                  </a:cubicBezTo>
                  <a:cubicBezTo>
                    <a:pt x="79" y="22"/>
                    <a:pt x="63" y="19"/>
                    <a:pt x="47" y="19"/>
                  </a:cubicBezTo>
                  <a:cubicBezTo>
                    <a:pt x="31" y="18"/>
                    <a:pt x="15" y="19"/>
                    <a:pt x="0" y="22"/>
                  </a:cubicBezTo>
                  <a:cubicBezTo>
                    <a:pt x="0" y="22"/>
                    <a:pt x="1" y="21"/>
                    <a:pt x="2" y="21"/>
                  </a:cubicBezTo>
                  <a:close/>
                </a:path>
              </a:pathLst>
            </a:custGeom>
            <a:solidFill>
              <a:srgbClr val="95B9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516" name="Isosceles Triangle 6515">
            <a:extLst>
              <a:ext uri="{FF2B5EF4-FFF2-40B4-BE49-F238E27FC236}">
                <a16:creationId xmlns:a16="http://schemas.microsoft.com/office/drawing/2014/main" id="{8D177342-9F8E-4D97-8025-F5A8F24F0912}"/>
              </a:ext>
            </a:extLst>
          </p:cNvPr>
          <p:cNvSpPr/>
          <p:nvPr/>
        </p:nvSpPr>
        <p:spPr>
          <a:xfrm>
            <a:off x="3345771" y="904897"/>
            <a:ext cx="5413829" cy="5573486"/>
          </a:xfrm>
          <a:prstGeom prst="triangl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7" name="TextBox 6516">
            <a:extLst>
              <a:ext uri="{FF2B5EF4-FFF2-40B4-BE49-F238E27FC236}">
                <a16:creationId xmlns:a16="http://schemas.microsoft.com/office/drawing/2014/main" id="{6A9ECD54-AD74-47D3-90AD-F200D82EBB21}"/>
              </a:ext>
            </a:extLst>
          </p:cNvPr>
          <p:cNvSpPr txBox="1"/>
          <p:nvPr/>
        </p:nvSpPr>
        <p:spPr>
          <a:xfrm>
            <a:off x="3099027" y="188891"/>
            <a:ext cx="5907315" cy="523220"/>
          </a:xfrm>
          <a:prstGeom prst="rect">
            <a:avLst/>
          </a:prstGeom>
          <a:noFill/>
        </p:spPr>
        <p:txBody>
          <a:bodyPr wrap="square" rtlCol="0">
            <a:spAutoFit/>
          </a:bodyPr>
          <a:lstStyle/>
          <a:p>
            <a:pPr algn="ctr"/>
            <a:r>
              <a:rPr lang="en-US" sz="2800" b="1" dirty="0">
                <a:solidFill>
                  <a:schemeClr val="accent3"/>
                </a:solidFill>
                <a:latin typeface="Montserrat" panose="00000500000000000000" pitchFamily="50" charset="0"/>
              </a:rPr>
              <a:t>MEDITERRANEAN DIET</a:t>
            </a:r>
          </a:p>
        </p:txBody>
      </p:sp>
      <p:sp>
        <p:nvSpPr>
          <p:cNvPr id="6518" name="TextBox 6517">
            <a:extLst>
              <a:ext uri="{FF2B5EF4-FFF2-40B4-BE49-F238E27FC236}">
                <a16:creationId xmlns:a16="http://schemas.microsoft.com/office/drawing/2014/main" id="{355EF6C2-B102-49B5-821C-9EB52BF14410}"/>
              </a:ext>
            </a:extLst>
          </p:cNvPr>
          <p:cNvSpPr txBox="1"/>
          <p:nvPr/>
        </p:nvSpPr>
        <p:spPr>
          <a:xfrm>
            <a:off x="6716154" y="1502096"/>
            <a:ext cx="1857321" cy="369332"/>
          </a:xfrm>
          <a:prstGeom prst="rect">
            <a:avLst/>
          </a:prstGeom>
          <a:noFill/>
        </p:spPr>
        <p:txBody>
          <a:bodyPr wrap="square" rtlCol="0">
            <a:spAutoFit/>
          </a:bodyPr>
          <a:lstStyle/>
          <a:p>
            <a:r>
              <a:rPr lang="en-US" dirty="0">
                <a:latin typeface="Raleway" panose="020B0503030101060003" pitchFamily="34" charset="0"/>
              </a:rPr>
              <a:t>Meats Sweets</a:t>
            </a:r>
          </a:p>
        </p:txBody>
      </p:sp>
      <p:sp>
        <p:nvSpPr>
          <p:cNvPr id="6519" name="TextBox 6518">
            <a:extLst>
              <a:ext uri="{FF2B5EF4-FFF2-40B4-BE49-F238E27FC236}">
                <a16:creationId xmlns:a16="http://schemas.microsoft.com/office/drawing/2014/main" id="{D8346ECB-84FE-4627-B470-4BFAE1785556}"/>
              </a:ext>
            </a:extLst>
          </p:cNvPr>
          <p:cNvSpPr txBox="1"/>
          <p:nvPr/>
        </p:nvSpPr>
        <p:spPr>
          <a:xfrm>
            <a:off x="7209641" y="2349523"/>
            <a:ext cx="3970976" cy="369332"/>
          </a:xfrm>
          <a:prstGeom prst="rect">
            <a:avLst/>
          </a:prstGeom>
          <a:noFill/>
        </p:spPr>
        <p:txBody>
          <a:bodyPr wrap="square" rtlCol="0">
            <a:spAutoFit/>
          </a:bodyPr>
          <a:lstStyle/>
          <a:p>
            <a:r>
              <a:rPr lang="en-US" dirty="0">
                <a:latin typeface="Raleway" panose="020B0503030101060003" pitchFamily="34" charset="0"/>
              </a:rPr>
              <a:t>Eggs, cheese, poultry, yogurt</a:t>
            </a:r>
          </a:p>
        </p:txBody>
      </p:sp>
      <p:sp>
        <p:nvSpPr>
          <p:cNvPr id="6520" name="TextBox 6519">
            <a:extLst>
              <a:ext uri="{FF2B5EF4-FFF2-40B4-BE49-F238E27FC236}">
                <a16:creationId xmlns:a16="http://schemas.microsoft.com/office/drawing/2014/main" id="{D627F8CB-944D-448A-ACEF-70A759200DF9}"/>
              </a:ext>
            </a:extLst>
          </p:cNvPr>
          <p:cNvSpPr txBox="1"/>
          <p:nvPr/>
        </p:nvSpPr>
        <p:spPr>
          <a:xfrm>
            <a:off x="7540171" y="3077923"/>
            <a:ext cx="2066612" cy="369332"/>
          </a:xfrm>
          <a:prstGeom prst="rect">
            <a:avLst/>
          </a:prstGeom>
          <a:noFill/>
        </p:spPr>
        <p:txBody>
          <a:bodyPr wrap="square" rtlCol="0">
            <a:spAutoFit/>
          </a:bodyPr>
          <a:lstStyle/>
          <a:p>
            <a:r>
              <a:rPr lang="en-US" dirty="0">
                <a:latin typeface="Raleway" panose="020B0503030101060003" pitchFamily="34" charset="0"/>
              </a:rPr>
              <a:t>Fish, seafood</a:t>
            </a:r>
          </a:p>
        </p:txBody>
      </p:sp>
      <p:sp>
        <p:nvSpPr>
          <p:cNvPr id="6521" name="TextBox 6520">
            <a:extLst>
              <a:ext uri="{FF2B5EF4-FFF2-40B4-BE49-F238E27FC236}">
                <a16:creationId xmlns:a16="http://schemas.microsoft.com/office/drawing/2014/main" id="{239ABBA6-C339-4E92-85D9-7B8E0B7B71BF}"/>
              </a:ext>
            </a:extLst>
          </p:cNvPr>
          <p:cNvSpPr txBox="1"/>
          <p:nvPr/>
        </p:nvSpPr>
        <p:spPr>
          <a:xfrm>
            <a:off x="7726294" y="3780121"/>
            <a:ext cx="2066612" cy="369332"/>
          </a:xfrm>
          <a:prstGeom prst="rect">
            <a:avLst/>
          </a:prstGeom>
          <a:noFill/>
        </p:spPr>
        <p:txBody>
          <a:bodyPr wrap="square" rtlCol="0">
            <a:spAutoFit/>
          </a:bodyPr>
          <a:lstStyle/>
          <a:p>
            <a:r>
              <a:rPr lang="en-US" dirty="0">
                <a:latin typeface="Raleway" panose="020B0503030101060003" pitchFamily="34" charset="0"/>
              </a:rPr>
              <a:t>Olive Oil</a:t>
            </a:r>
          </a:p>
        </p:txBody>
      </p:sp>
      <p:sp>
        <p:nvSpPr>
          <p:cNvPr id="6522" name="TextBox 6521">
            <a:extLst>
              <a:ext uri="{FF2B5EF4-FFF2-40B4-BE49-F238E27FC236}">
                <a16:creationId xmlns:a16="http://schemas.microsoft.com/office/drawing/2014/main" id="{DC8D3D09-9B95-4DCB-869C-CA8A631C742B}"/>
              </a:ext>
            </a:extLst>
          </p:cNvPr>
          <p:cNvSpPr txBox="1"/>
          <p:nvPr/>
        </p:nvSpPr>
        <p:spPr>
          <a:xfrm>
            <a:off x="8130906" y="4413953"/>
            <a:ext cx="2066612" cy="646331"/>
          </a:xfrm>
          <a:prstGeom prst="rect">
            <a:avLst/>
          </a:prstGeom>
          <a:noFill/>
        </p:spPr>
        <p:txBody>
          <a:bodyPr wrap="square" rtlCol="0">
            <a:spAutoFit/>
          </a:bodyPr>
          <a:lstStyle/>
          <a:p>
            <a:r>
              <a:rPr lang="en-US" dirty="0">
                <a:latin typeface="Raleway" panose="020B0503030101060003" pitchFamily="34" charset="0"/>
              </a:rPr>
              <a:t>Fruits </a:t>
            </a:r>
          </a:p>
          <a:p>
            <a:r>
              <a:rPr lang="en-US" dirty="0">
                <a:latin typeface="Raleway" panose="020B0503030101060003" pitchFamily="34" charset="0"/>
              </a:rPr>
              <a:t>Vegetables</a:t>
            </a:r>
          </a:p>
        </p:txBody>
      </p:sp>
      <p:sp>
        <p:nvSpPr>
          <p:cNvPr id="6523" name="TextBox 6522">
            <a:extLst>
              <a:ext uri="{FF2B5EF4-FFF2-40B4-BE49-F238E27FC236}">
                <a16:creationId xmlns:a16="http://schemas.microsoft.com/office/drawing/2014/main" id="{73174B3C-4683-470E-BC34-0E5ACFA5839D}"/>
              </a:ext>
            </a:extLst>
          </p:cNvPr>
          <p:cNvSpPr txBox="1"/>
          <p:nvPr/>
        </p:nvSpPr>
        <p:spPr>
          <a:xfrm>
            <a:off x="8573476" y="5184517"/>
            <a:ext cx="2607141" cy="646331"/>
          </a:xfrm>
          <a:prstGeom prst="rect">
            <a:avLst/>
          </a:prstGeom>
          <a:noFill/>
        </p:spPr>
        <p:txBody>
          <a:bodyPr wrap="square" rtlCol="0">
            <a:spAutoFit/>
          </a:bodyPr>
          <a:lstStyle/>
          <a:p>
            <a:r>
              <a:rPr lang="en-US" dirty="0">
                <a:latin typeface="Raleway" panose="020B0503030101060003" pitchFamily="34" charset="0"/>
              </a:rPr>
              <a:t>Whole grans, bread,</a:t>
            </a:r>
          </a:p>
          <a:p>
            <a:r>
              <a:rPr lang="en-US" dirty="0">
                <a:latin typeface="Raleway" panose="020B0503030101060003" pitchFamily="34" charset="0"/>
              </a:rPr>
              <a:t>Beans, pasta, nuts </a:t>
            </a:r>
          </a:p>
        </p:txBody>
      </p:sp>
      <p:sp>
        <p:nvSpPr>
          <p:cNvPr id="6524" name="TextBox 6523">
            <a:extLst>
              <a:ext uri="{FF2B5EF4-FFF2-40B4-BE49-F238E27FC236}">
                <a16:creationId xmlns:a16="http://schemas.microsoft.com/office/drawing/2014/main" id="{4DC2ECA5-A704-4A25-9A1F-7F672945E847}"/>
              </a:ext>
            </a:extLst>
          </p:cNvPr>
          <p:cNvSpPr txBox="1"/>
          <p:nvPr/>
        </p:nvSpPr>
        <p:spPr>
          <a:xfrm>
            <a:off x="2253338" y="1502096"/>
            <a:ext cx="3121147" cy="369332"/>
          </a:xfrm>
          <a:prstGeom prst="rect">
            <a:avLst/>
          </a:prstGeom>
          <a:noFill/>
        </p:spPr>
        <p:txBody>
          <a:bodyPr wrap="square" rtlCol="0">
            <a:spAutoFit/>
          </a:bodyPr>
          <a:lstStyle/>
          <a:p>
            <a:pPr algn="r"/>
            <a:r>
              <a:rPr lang="en-US" dirty="0">
                <a:latin typeface="Raleway" panose="020B0503030101060003" pitchFamily="34" charset="0"/>
              </a:rPr>
              <a:t>Monthly or small amounts</a:t>
            </a:r>
          </a:p>
        </p:txBody>
      </p:sp>
      <p:sp>
        <p:nvSpPr>
          <p:cNvPr id="6525" name="TextBox 6524">
            <a:extLst>
              <a:ext uri="{FF2B5EF4-FFF2-40B4-BE49-F238E27FC236}">
                <a16:creationId xmlns:a16="http://schemas.microsoft.com/office/drawing/2014/main" id="{F73A620E-D281-4B2E-B001-20F2BE3783D2}"/>
              </a:ext>
            </a:extLst>
          </p:cNvPr>
          <p:cNvSpPr txBox="1"/>
          <p:nvPr/>
        </p:nvSpPr>
        <p:spPr>
          <a:xfrm>
            <a:off x="2780606" y="2349523"/>
            <a:ext cx="2066612" cy="369332"/>
          </a:xfrm>
          <a:prstGeom prst="rect">
            <a:avLst/>
          </a:prstGeom>
          <a:noFill/>
        </p:spPr>
        <p:txBody>
          <a:bodyPr wrap="square" rtlCol="0">
            <a:spAutoFit/>
          </a:bodyPr>
          <a:lstStyle/>
          <a:p>
            <a:pPr algn="r"/>
            <a:r>
              <a:rPr lang="en-US" dirty="0">
                <a:latin typeface="Raleway" panose="020B0503030101060003" pitchFamily="34" charset="0"/>
              </a:rPr>
              <a:t>Daily to weekly</a:t>
            </a:r>
          </a:p>
        </p:txBody>
      </p:sp>
      <p:sp>
        <p:nvSpPr>
          <p:cNvPr id="6526" name="TextBox 6525">
            <a:extLst>
              <a:ext uri="{FF2B5EF4-FFF2-40B4-BE49-F238E27FC236}">
                <a16:creationId xmlns:a16="http://schemas.microsoft.com/office/drawing/2014/main" id="{FDACB169-FF1C-457D-B8CF-80BAFAD8BA88}"/>
              </a:ext>
            </a:extLst>
          </p:cNvPr>
          <p:cNvSpPr txBox="1"/>
          <p:nvPr/>
        </p:nvSpPr>
        <p:spPr>
          <a:xfrm>
            <a:off x="1795812" y="3077923"/>
            <a:ext cx="2778751" cy="369332"/>
          </a:xfrm>
          <a:prstGeom prst="rect">
            <a:avLst/>
          </a:prstGeom>
          <a:noFill/>
        </p:spPr>
        <p:txBody>
          <a:bodyPr wrap="square" rtlCol="0">
            <a:spAutoFit/>
          </a:bodyPr>
          <a:lstStyle/>
          <a:p>
            <a:pPr algn="r"/>
            <a:r>
              <a:rPr lang="en-US" dirty="0">
                <a:latin typeface="Raleway" panose="020B0503030101060003" pitchFamily="34" charset="0"/>
              </a:rPr>
              <a:t>A few times per week</a:t>
            </a:r>
          </a:p>
        </p:txBody>
      </p:sp>
      <p:sp>
        <p:nvSpPr>
          <p:cNvPr id="6527" name="TextBox 6526">
            <a:extLst>
              <a:ext uri="{FF2B5EF4-FFF2-40B4-BE49-F238E27FC236}">
                <a16:creationId xmlns:a16="http://schemas.microsoft.com/office/drawing/2014/main" id="{A5461564-47AC-4A76-850F-107DB103E2E4}"/>
              </a:ext>
            </a:extLst>
          </p:cNvPr>
          <p:cNvSpPr txBox="1"/>
          <p:nvPr/>
        </p:nvSpPr>
        <p:spPr>
          <a:xfrm>
            <a:off x="1621919" y="3780121"/>
            <a:ext cx="2843788" cy="369332"/>
          </a:xfrm>
          <a:prstGeom prst="rect">
            <a:avLst/>
          </a:prstGeom>
          <a:noFill/>
        </p:spPr>
        <p:txBody>
          <a:bodyPr wrap="square" rtlCol="0">
            <a:spAutoFit/>
          </a:bodyPr>
          <a:lstStyle/>
          <a:p>
            <a:pPr algn="r"/>
            <a:r>
              <a:rPr lang="en-US" dirty="0">
                <a:latin typeface="Raleway" panose="020B0503030101060003" pitchFamily="34" charset="0"/>
              </a:rPr>
              <a:t>In variable amounts</a:t>
            </a:r>
          </a:p>
        </p:txBody>
      </p:sp>
      <p:sp>
        <p:nvSpPr>
          <p:cNvPr id="6528" name="TextBox 6527">
            <a:extLst>
              <a:ext uri="{FF2B5EF4-FFF2-40B4-BE49-F238E27FC236}">
                <a16:creationId xmlns:a16="http://schemas.microsoft.com/office/drawing/2014/main" id="{7C6681DA-8128-4B10-8F7F-95C94FCCE4F1}"/>
              </a:ext>
            </a:extLst>
          </p:cNvPr>
          <p:cNvSpPr txBox="1"/>
          <p:nvPr/>
        </p:nvSpPr>
        <p:spPr>
          <a:xfrm>
            <a:off x="1795812" y="4413953"/>
            <a:ext cx="2066612" cy="369332"/>
          </a:xfrm>
          <a:prstGeom prst="rect">
            <a:avLst/>
          </a:prstGeom>
          <a:noFill/>
        </p:spPr>
        <p:txBody>
          <a:bodyPr wrap="square" rtlCol="0">
            <a:spAutoFit/>
          </a:bodyPr>
          <a:lstStyle/>
          <a:p>
            <a:pPr algn="r"/>
            <a:r>
              <a:rPr lang="en-US" dirty="0">
                <a:latin typeface="Raleway" panose="020B0503030101060003" pitchFamily="34" charset="0"/>
              </a:rPr>
              <a:t>Daily servings </a:t>
            </a:r>
          </a:p>
        </p:txBody>
      </p:sp>
      <p:sp>
        <p:nvSpPr>
          <p:cNvPr id="6529" name="TextBox 6528">
            <a:extLst>
              <a:ext uri="{FF2B5EF4-FFF2-40B4-BE49-F238E27FC236}">
                <a16:creationId xmlns:a16="http://schemas.microsoft.com/office/drawing/2014/main" id="{4CF7307D-96DF-465F-B97B-B73340FE9717}"/>
              </a:ext>
            </a:extLst>
          </p:cNvPr>
          <p:cNvSpPr txBox="1"/>
          <p:nvPr/>
        </p:nvSpPr>
        <p:spPr>
          <a:xfrm>
            <a:off x="1467387" y="5184517"/>
            <a:ext cx="2066612" cy="369332"/>
          </a:xfrm>
          <a:prstGeom prst="rect">
            <a:avLst/>
          </a:prstGeom>
          <a:noFill/>
        </p:spPr>
        <p:txBody>
          <a:bodyPr wrap="square" rtlCol="0">
            <a:spAutoFit/>
          </a:bodyPr>
          <a:lstStyle/>
          <a:p>
            <a:pPr algn="r"/>
            <a:r>
              <a:rPr lang="en-US" dirty="0">
                <a:latin typeface="Raleway" panose="020B0503030101060003" pitchFamily="34" charset="0"/>
              </a:rPr>
              <a:t>Daily servings </a:t>
            </a:r>
          </a:p>
        </p:txBody>
      </p:sp>
      <p:sp>
        <p:nvSpPr>
          <p:cNvPr id="6530" name="TextBox 6529">
            <a:extLst>
              <a:ext uri="{FF2B5EF4-FFF2-40B4-BE49-F238E27FC236}">
                <a16:creationId xmlns:a16="http://schemas.microsoft.com/office/drawing/2014/main" id="{AC5FBFFC-CA14-45C1-B079-655A8082E9BA}"/>
              </a:ext>
            </a:extLst>
          </p:cNvPr>
          <p:cNvSpPr txBox="1"/>
          <p:nvPr/>
        </p:nvSpPr>
        <p:spPr>
          <a:xfrm>
            <a:off x="3813912" y="6134965"/>
            <a:ext cx="4522447" cy="307777"/>
          </a:xfrm>
          <a:prstGeom prst="rect">
            <a:avLst/>
          </a:prstGeom>
          <a:noFill/>
        </p:spPr>
        <p:txBody>
          <a:bodyPr wrap="square" rtlCol="0">
            <a:spAutoFit/>
          </a:bodyPr>
          <a:lstStyle/>
          <a:p>
            <a:pPr algn="ctr"/>
            <a:r>
              <a:rPr lang="en-US" sz="1400" dirty="0">
                <a:latin typeface="Raleway" panose="020B0503030101060003" pitchFamily="34" charset="0"/>
              </a:rPr>
              <a:t>Daily physical activity and walking</a:t>
            </a:r>
          </a:p>
        </p:txBody>
      </p:sp>
      <p:grpSp>
        <p:nvGrpSpPr>
          <p:cNvPr id="6544" name="Group 4532">
            <a:extLst>
              <a:ext uri="{FF2B5EF4-FFF2-40B4-BE49-F238E27FC236}">
                <a16:creationId xmlns:a16="http://schemas.microsoft.com/office/drawing/2014/main" id="{AB89E462-BD46-4DC8-A9A8-BCAEEA61595D}"/>
              </a:ext>
            </a:extLst>
          </p:cNvPr>
          <p:cNvGrpSpPr>
            <a:grpSpLocks noChangeAspect="1"/>
          </p:cNvGrpSpPr>
          <p:nvPr/>
        </p:nvGrpSpPr>
        <p:grpSpPr bwMode="auto">
          <a:xfrm>
            <a:off x="5753469" y="2815629"/>
            <a:ext cx="547287" cy="387152"/>
            <a:chOff x="3235" y="630"/>
            <a:chExt cx="1162" cy="822"/>
          </a:xfrm>
        </p:grpSpPr>
        <p:sp>
          <p:nvSpPr>
            <p:cNvPr id="6546" name="Freeform 4533">
              <a:extLst>
                <a:ext uri="{FF2B5EF4-FFF2-40B4-BE49-F238E27FC236}">
                  <a16:creationId xmlns:a16="http://schemas.microsoft.com/office/drawing/2014/main" id="{CF5BA8E9-4C75-4AA9-B0E9-9EBB3E27998B}"/>
                </a:ext>
              </a:extLst>
            </p:cNvPr>
            <p:cNvSpPr>
              <a:spLocks/>
            </p:cNvSpPr>
            <p:nvPr/>
          </p:nvSpPr>
          <p:spPr bwMode="auto">
            <a:xfrm>
              <a:off x="3550" y="630"/>
              <a:ext cx="551" cy="678"/>
            </a:xfrm>
            <a:custGeom>
              <a:avLst/>
              <a:gdLst>
                <a:gd name="T0" fmla="*/ 87 w 231"/>
                <a:gd name="T1" fmla="*/ 278 h 284"/>
                <a:gd name="T2" fmla="*/ 148 w 231"/>
                <a:gd name="T3" fmla="*/ 278 h 284"/>
                <a:gd name="T4" fmla="*/ 202 w 231"/>
                <a:gd name="T5" fmla="*/ 247 h 284"/>
                <a:gd name="T6" fmla="*/ 229 w 231"/>
                <a:gd name="T7" fmla="*/ 172 h 284"/>
                <a:gd name="T8" fmla="*/ 187 w 231"/>
                <a:gd name="T9" fmla="*/ 69 h 284"/>
                <a:gd name="T10" fmla="*/ 130 w 231"/>
                <a:gd name="T11" fmla="*/ 19 h 284"/>
                <a:gd name="T12" fmla="*/ 76 w 231"/>
                <a:gd name="T13" fmla="*/ 5 h 284"/>
                <a:gd name="T14" fmla="*/ 36 w 231"/>
                <a:gd name="T15" fmla="*/ 44 h 284"/>
                <a:gd name="T16" fmla="*/ 19 w 231"/>
                <a:gd name="T17" fmla="*/ 83 h 284"/>
                <a:gd name="T18" fmla="*/ 11 w 231"/>
                <a:gd name="T19" fmla="*/ 115 h 284"/>
                <a:gd name="T20" fmla="*/ 87 w 231"/>
                <a:gd name="T21" fmla="*/ 27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 h="284">
                  <a:moveTo>
                    <a:pt x="87" y="278"/>
                  </a:moveTo>
                  <a:cubicBezTo>
                    <a:pt x="106" y="284"/>
                    <a:pt x="128" y="283"/>
                    <a:pt x="148" y="278"/>
                  </a:cubicBezTo>
                  <a:cubicBezTo>
                    <a:pt x="169" y="272"/>
                    <a:pt x="188" y="262"/>
                    <a:pt x="202" y="247"/>
                  </a:cubicBezTo>
                  <a:cubicBezTo>
                    <a:pt x="223" y="226"/>
                    <a:pt x="231" y="199"/>
                    <a:pt x="229" y="172"/>
                  </a:cubicBezTo>
                  <a:cubicBezTo>
                    <a:pt x="228" y="135"/>
                    <a:pt x="211" y="97"/>
                    <a:pt x="187" y="69"/>
                  </a:cubicBezTo>
                  <a:cubicBezTo>
                    <a:pt x="172" y="49"/>
                    <a:pt x="152" y="32"/>
                    <a:pt x="130" y="19"/>
                  </a:cubicBezTo>
                  <a:cubicBezTo>
                    <a:pt x="113" y="9"/>
                    <a:pt x="95" y="0"/>
                    <a:pt x="76" y="5"/>
                  </a:cubicBezTo>
                  <a:cubicBezTo>
                    <a:pt x="57" y="10"/>
                    <a:pt x="46" y="27"/>
                    <a:pt x="36" y="44"/>
                  </a:cubicBezTo>
                  <a:cubicBezTo>
                    <a:pt x="29" y="57"/>
                    <a:pt x="23" y="70"/>
                    <a:pt x="19" y="83"/>
                  </a:cubicBezTo>
                  <a:cubicBezTo>
                    <a:pt x="15" y="94"/>
                    <a:pt x="12" y="105"/>
                    <a:pt x="11" y="115"/>
                  </a:cubicBezTo>
                  <a:cubicBezTo>
                    <a:pt x="0" y="179"/>
                    <a:pt x="19" y="258"/>
                    <a:pt x="87" y="278"/>
                  </a:cubicBezTo>
                </a:path>
              </a:pathLst>
            </a:custGeom>
            <a:solidFill>
              <a:srgbClr val="F29D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47" name="Freeform 4534">
              <a:extLst>
                <a:ext uri="{FF2B5EF4-FFF2-40B4-BE49-F238E27FC236}">
                  <a16:creationId xmlns:a16="http://schemas.microsoft.com/office/drawing/2014/main" id="{8C6ED757-C456-4285-86E9-FB1BCDC6C138}"/>
                </a:ext>
              </a:extLst>
            </p:cNvPr>
            <p:cNvSpPr>
              <a:spLocks noEditPoints="1"/>
            </p:cNvSpPr>
            <p:nvPr/>
          </p:nvSpPr>
          <p:spPr bwMode="auto">
            <a:xfrm>
              <a:off x="3743" y="1177"/>
              <a:ext cx="163" cy="127"/>
            </a:xfrm>
            <a:custGeom>
              <a:avLst/>
              <a:gdLst>
                <a:gd name="T0" fmla="*/ 19 w 68"/>
                <a:gd name="T1" fmla="*/ 27 h 53"/>
                <a:gd name="T2" fmla="*/ 20 w 68"/>
                <a:gd name="T3" fmla="*/ 19 h 53"/>
                <a:gd name="T4" fmla="*/ 22 w 68"/>
                <a:gd name="T5" fmla="*/ 18 h 53"/>
                <a:gd name="T6" fmla="*/ 26 w 68"/>
                <a:gd name="T7" fmla="*/ 25 h 53"/>
                <a:gd name="T8" fmla="*/ 22 w 68"/>
                <a:gd name="T9" fmla="*/ 27 h 53"/>
                <a:gd name="T10" fmla="*/ 21 w 68"/>
                <a:gd name="T11" fmla="*/ 26 h 53"/>
                <a:gd name="T12" fmla="*/ 19 w 68"/>
                <a:gd name="T13" fmla="*/ 27 h 53"/>
                <a:gd name="T14" fmla="*/ 9 w 68"/>
                <a:gd name="T15" fmla="*/ 0 h 53"/>
                <a:gd name="T16" fmla="*/ 0 w 68"/>
                <a:gd name="T17" fmla="*/ 47 h 53"/>
                <a:gd name="T18" fmla="*/ 6 w 68"/>
                <a:gd name="T19" fmla="*/ 49 h 53"/>
                <a:gd name="T20" fmla="*/ 36 w 68"/>
                <a:gd name="T21" fmla="*/ 53 h 53"/>
                <a:gd name="T22" fmla="*/ 67 w 68"/>
                <a:gd name="T23" fmla="*/ 49 h 53"/>
                <a:gd name="T24" fmla="*/ 68 w 68"/>
                <a:gd name="T25" fmla="*/ 49 h 53"/>
                <a:gd name="T26" fmla="*/ 49 w 68"/>
                <a:gd name="T27" fmla="*/ 12 h 53"/>
                <a:gd name="T28" fmla="*/ 9 w 68"/>
                <a:gd name="T2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53">
                  <a:moveTo>
                    <a:pt x="19" y="27"/>
                  </a:moveTo>
                  <a:cubicBezTo>
                    <a:pt x="18" y="24"/>
                    <a:pt x="24" y="22"/>
                    <a:pt x="20" y="19"/>
                  </a:cubicBezTo>
                  <a:cubicBezTo>
                    <a:pt x="21" y="18"/>
                    <a:pt x="21" y="18"/>
                    <a:pt x="22" y="18"/>
                  </a:cubicBezTo>
                  <a:cubicBezTo>
                    <a:pt x="24" y="18"/>
                    <a:pt x="24" y="23"/>
                    <a:pt x="26" y="25"/>
                  </a:cubicBezTo>
                  <a:cubicBezTo>
                    <a:pt x="25" y="25"/>
                    <a:pt x="24" y="26"/>
                    <a:pt x="22" y="27"/>
                  </a:cubicBezTo>
                  <a:cubicBezTo>
                    <a:pt x="22" y="26"/>
                    <a:pt x="22" y="26"/>
                    <a:pt x="21" y="26"/>
                  </a:cubicBezTo>
                  <a:cubicBezTo>
                    <a:pt x="21" y="26"/>
                    <a:pt x="20" y="26"/>
                    <a:pt x="19" y="27"/>
                  </a:cubicBezTo>
                  <a:moveTo>
                    <a:pt x="9" y="0"/>
                  </a:moveTo>
                  <a:cubicBezTo>
                    <a:pt x="9" y="16"/>
                    <a:pt x="6" y="33"/>
                    <a:pt x="0" y="47"/>
                  </a:cubicBezTo>
                  <a:cubicBezTo>
                    <a:pt x="2" y="48"/>
                    <a:pt x="4" y="48"/>
                    <a:pt x="6" y="49"/>
                  </a:cubicBezTo>
                  <a:cubicBezTo>
                    <a:pt x="15" y="52"/>
                    <a:pt x="25" y="53"/>
                    <a:pt x="36" y="53"/>
                  </a:cubicBezTo>
                  <a:cubicBezTo>
                    <a:pt x="46" y="53"/>
                    <a:pt x="57" y="52"/>
                    <a:pt x="67" y="49"/>
                  </a:cubicBezTo>
                  <a:cubicBezTo>
                    <a:pt x="68" y="49"/>
                    <a:pt x="68" y="49"/>
                    <a:pt x="68" y="49"/>
                  </a:cubicBezTo>
                  <a:cubicBezTo>
                    <a:pt x="59" y="37"/>
                    <a:pt x="52" y="25"/>
                    <a:pt x="49" y="12"/>
                  </a:cubicBezTo>
                  <a:cubicBezTo>
                    <a:pt x="35" y="11"/>
                    <a:pt x="22" y="7"/>
                    <a:pt x="9" y="0"/>
                  </a:cubicBezTo>
                </a:path>
              </a:pathLst>
            </a:custGeom>
            <a:solidFill>
              <a:srgbClr val="EF8E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48" name="Freeform 4535">
              <a:extLst>
                <a:ext uri="{FF2B5EF4-FFF2-40B4-BE49-F238E27FC236}">
                  <a16:creationId xmlns:a16="http://schemas.microsoft.com/office/drawing/2014/main" id="{D2A12190-9692-4086-A69C-30244FDF1BB4}"/>
                </a:ext>
              </a:extLst>
            </p:cNvPr>
            <p:cNvSpPr>
              <a:spLocks noEditPoints="1"/>
            </p:cNvSpPr>
            <p:nvPr/>
          </p:nvSpPr>
          <p:spPr bwMode="auto">
            <a:xfrm>
              <a:off x="3707" y="658"/>
              <a:ext cx="175" cy="115"/>
            </a:xfrm>
            <a:custGeom>
              <a:avLst/>
              <a:gdLst>
                <a:gd name="T0" fmla="*/ 54 w 73"/>
                <a:gd name="T1" fmla="*/ 44 h 48"/>
                <a:gd name="T2" fmla="*/ 54 w 73"/>
                <a:gd name="T3" fmla="*/ 44 h 48"/>
                <a:gd name="T4" fmla="*/ 55 w 73"/>
                <a:gd name="T5" fmla="*/ 42 h 48"/>
                <a:gd name="T6" fmla="*/ 55 w 73"/>
                <a:gd name="T7" fmla="*/ 42 h 48"/>
                <a:gd name="T8" fmla="*/ 54 w 73"/>
                <a:gd name="T9" fmla="*/ 44 h 48"/>
                <a:gd name="T10" fmla="*/ 59 w 73"/>
                <a:gd name="T11" fmla="*/ 28 h 48"/>
                <a:gd name="T12" fmla="*/ 60 w 73"/>
                <a:gd name="T13" fmla="*/ 20 h 48"/>
                <a:gd name="T14" fmla="*/ 61 w 73"/>
                <a:gd name="T15" fmla="*/ 20 h 48"/>
                <a:gd name="T16" fmla="*/ 66 w 73"/>
                <a:gd name="T17" fmla="*/ 26 h 48"/>
                <a:gd name="T18" fmla="*/ 62 w 73"/>
                <a:gd name="T19" fmla="*/ 29 h 48"/>
                <a:gd name="T20" fmla="*/ 61 w 73"/>
                <a:gd name="T21" fmla="*/ 28 h 48"/>
                <a:gd name="T22" fmla="*/ 59 w 73"/>
                <a:gd name="T23" fmla="*/ 28 h 48"/>
                <a:gd name="T24" fmla="*/ 38 w 73"/>
                <a:gd name="T25" fmla="*/ 16 h 48"/>
                <a:gd name="T26" fmla="*/ 40 w 73"/>
                <a:gd name="T27" fmla="*/ 15 h 48"/>
                <a:gd name="T28" fmla="*/ 40 w 73"/>
                <a:gd name="T29" fmla="*/ 19 h 48"/>
                <a:gd name="T30" fmla="*/ 38 w 73"/>
                <a:gd name="T31" fmla="*/ 19 h 48"/>
                <a:gd name="T32" fmla="*/ 38 w 73"/>
                <a:gd name="T33" fmla="*/ 19 h 48"/>
                <a:gd name="T34" fmla="*/ 37 w 73"/>
                <a:gd name="T35" fmla="*/ 19 h 48"/>
                <a:gd name="T36" fmla="*/ 35 w 73"/>
                <a:gd name="T37" fmla="*/ 20 h 48"/>
                <a:gd name="T38" fmla="*/ 35 w 73"/>
                <a:gd name="T39" fmla="*/ 16 h 48"/>
                <a:gd name="T40" fmla="*/ 37 w 73"/>
                <a:gd name="T41" fmla="*/ 16 h 48"/>
                <a:gd name="T42" fmla="*/ 37 w 73"/>
                <a:gd name="T43" fmla="*/ 16 h 48"/>
                <a:gd name="T44" fmla="*/ 38 w 73"/>
                <a:gd name="T45" fmla="*/ 16 h 48"/>
                <a:gd name="T46" fmla="*/ 5 w 73"/>
                <a:gd name="T47" fmla="*/ 13 h 48"/>
                <a:gd name="T48" fmla="*/ 4 w 73"/>
                <a:gd name="T49" fmla="*/ 12 h 48"/>
                <a:gd name="T50" fmla="*/ 5 w 73"/>
                <a:gd name="T51" fmla="*/ 10 h 48"/>
                <a:gd name="T52" fmla="*/ 6 w 73"/>
                <a:gd name="T53" fmla="*/ 11 h 48"/>
                <a:gd name="T54" fmla="*/ 5 w 73"/>
                <a:gd name="T55" fmla="*/ 13 h 48"/>
                <a:gd name="T56" fmla="*/ 24 w 73"/>
                <a:gd name="T57" fmla="*/ 0 h 48"/>
                <a:gd name="T58" fmla="*/ 11 w 73"/>
                <a:gd name="T59" fmla="*/ 3 h 48"/>
                <a:gd name="T60" fmla="*/ 3 w 73"/>
                <a:gd name="T61" fmla="*/ 11 h 48"/>
                <a:gd name="T62" fmla="*/ 6 w 73"/>
                <a:gd name="T63" fmla="*/ 29 h 48"/>
                <a:gd name="T64" fmla="*/ 7 w 73"/>
                <a:gd name="T65" fmla="*/ 28 h 48"/>
                <a:gd name="T66" fmla="*/ 7 w 73"/>
                <a:gd name="T67" fmla="*/ 29 h 48"/>
                <a:gd name="T68" fmla="*/ 31 w 73"/>
                <a:gd name="T69" fmla="*/ 45 h 48"/>
                <a:gd name="T70" fmla="*/ 49 w 73"/>
                <a:gd name="T71" fmla="*/ 48 h 48"/>
                <a:gd name="T72" fmla="*/ 67 w 73"/>
                <a:gd name="T73" fmla="*/ 43 h 48"/>
                <a:gd name="T74" fmla="*/ 73 w 73"/>
                <a:gd name="T75" fmla="*/ 33 h 48"/>
                <a:gd name="T76" fmla="*/ 67 w 73"/>
                <a:gd name="T77" fmla="*/ 21 h 48"/>
                <a:gd name="T78" fmla="*/ 24 w 73"/>
                <a:gd name="T7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3" h="48">
                  <a:moveTo>
                    <a:pt x="54" y="44"/>
                  </a:moveTo>
                  <a:cubicBezTo>
                    <a:pt x="54" y="44"/>
                    <a:pt x="54" y="44"/>
                    <a:pt x="54" y="44"/>
                  </a:cubicBezTo>
                  <a:cubicBezTo>
                    <a:pt x="53" y="44"/>
                    <a:pt x="54" y="42"/>
                    <a:pt x="55" y="42"/>
                  </a:cubicBezTo>
                  <a:cubicBezTo>
                    <a:pt x="55" y="42"/>
                    <a:pt x="55" y="42"/>
                    <a:pt x="55" y="42"/>
                  </a:cubicBezTo>
                  <a:cubicBezTo>
                    <a:pt x="57" y="42"/>
                    <a:pt x="55" y="44"/>
                    <a:pt x="54" y="44"/>
                  </a:cubicBezTo>
                  <a:moveTo>
                    <a:pt x="59" y="28"/>
                  </a:moveTo>
                  <a:cubicBezTo>
                    <a:pt x="57" y="25"/>
                    <a:pt x="64" y="23"/>
                    <a:pt x="60" y="20"/>
                  </a:cubicBezTo>
                  <a:cubicBezTo>
                    <a:pt x="60" y="20"/>
                    <a:pt x="61" y="20"/>
                    <a:pt x="61" y="20"/>
                  </a:cubicBezTo>
                  <a:cubicBezTo>
                    <a:pt x="66" y="20"/>
                    <a:pt x="65" y="22"/>
                    <a:pt x="66" y="26"/>
                  </a:cubicBezTo>
                  <a:cubicBezTo>
                    <a:pt x="65" y="27"/>
                    <a:pt x="63" y="28"/>
                    <a:pt x="62" y="29"/>
                  </a:cubicBezTo>
                  <a:cubicBezTo>
                    <a:pt x="62" y="28"/>
                    <a:pt x="61" y="28"/>
                    <a:pt x="61" y="28"/>
                  </a:cubicBezTo>
                  <a:cubicBezTo>
                    <a:pt x="60" y="28"/>
                    <a:pt x="60" y="28"/>
                    <a:pt x="59" y="28"/>
                  </a:cubicBezTo>
                  <a:moveTo>
                    <a:pt x="38" y="16"/>
                  </a:moveTo>
                  <a:cubicBezTo>
                    <a:pt x="39" y="16"/>
                    <a:pt x="39" y="16"/>
                    <a:pt x="40" y="15"/>
                  </a:cubicBezTo>
                  <a:cubicBezTo>
                    <a:pt x="41" y="16"/>
                    <a:pt x="39" y="18"/>
                    <a:pt x="40" y="19"/>
                  </a:cubicBezTo>
                  <a:cubicBezTo>
                    <a:pt x="39" y="19"/>
                    <a:pt x="39" y="19"/>
                    <a:pt x="38" y="19"/>
                  </a:cubicBezTo>
                  <a:cubicBezTo>
                    <a:pt x="38" y="19"/>
                    <a:pt x="38" y="19"/>
                    <a:pt x="38" y="19"/>
                  </a:cubicBezTo>
                  <a:cubicBezTo>
                    <a:pt x="38" y="19"/>
                    <a:pt x="38" y="19"/>
                    <a:pt x="37" y="19"/>
                  </a:cubicBezTo>
                  <a:cubicBezTo>
                    <a:pt x="37" y="19"/>
                    <a:pt x="36" y="19"/>
                    <a:pt x="35" y="20"/>
                  </a:cubicBezTo>
                  <a:cubicBezTo>
                    <a:pt x="35" y="18"/>
                    <a:pt x="36" y="17"/>
                    <a:pt x="35" y="16"/>
                  </a:cubicBezTo>
                  <a:cubicBezTo>
                    <a:pt x="36" y="16"/>
                    <a:pt x="36" y="16"/>
                    <a:pt x="37" y="16"/>
                  </a:cubicBezTo>
                  <a:cubicBezTo>
                    <a:pt x="37" y="16"/>
                    <a:pt x="37" y="16"/>
                    <a:pt x="37" y="16"/>
                  </a:cubicBezTo>
                  <a:cubicBezTo>
                    <a:pt x="38" y="16"/>
                    <a:pt x="38" y="16"/>
                    <a:pt x="38" y="16"/>
                  </a:cubicBezTo>
                  <a:moveTo>
                    <a:pt x="5" y="13"/>
                  </a:moveTo>
                  <a:cubicBezTo>
                    <a:pt x="4" y="13"/>
                    <a:pt x="4" y="12"/>
                    <a:pt x="4" y="12"/>
                  </a:cubicBezTo>
                  <a:cubicBezTo>
                    <a:pt x="3" y="11"/>
                    <a:pt x="4" y="10"/>
                    <a:pt x="5" y="10"/>
                  </a:cubicBezTo>
                  <a:cubicBezTo>
                    <a:pt x="5" y="10"/>
                    <a:pt x="5" y="11"/>
                    <a:pt x="6" y="11"/>
                  </a:cubicBezTo>
                  <a:cubicBezTo>
                    <a:pt x="6" y="12"/>
                    <a:pt x="5" y="13"/>
                    <a:pt x="5" y="13"/>
                  </a:cubicBezTo>
                  <a:moveTo>
                    <a:pt x="24" y="0"/>
                  </a:moveTo>
                  <a:cubicBezTo>
                    <a:pt x="19" y="0"/>
                    <a:pt x="14" y="1"/>
                    <a:pt x="11" y="3"/>
                  </a:cubicBezTo>
                  <a:cubicBezTo>
                    <a:pt x="7" y="6"/>
                    <a:pt x="4" y="9"/>
                    <a:pt x="3" y="11"/>
                  </a:cubicBezTo>
                  <a:cubicBezTo>
                    <a:pt x="0" y="17"/>
                    <a:pt x="2" y="23"/>
                    <a:pt x="6" y="29"/>
                  </a:cubicBezTo>
                  <a:cubicBezTo>
                    <a:pt x="7" y="28"/>
                    <a:pt x="7" y="28"/>
                    <a:pt x="7" y="28"/>
                  </a:cubicBezTo>
                  <a:cubicBezTo>
                    <a:pt x="7" y="28"/>
                    <a:pt x="7" y="29"/>
                    <a:pt x="7" y="29"/>
                  </a:cubicBezTo>
                  <a:cubicBezTo>
                    <a:pt x="13" y="37"/>
                    <a:pt x="23" y="43"/>
                    <a:pt x="31" y="45"/>
                  </a:cubicBezTo>
                  <a:cubicBezTo>
                    <a:pt x="36" y="47"/>
                    <a:pt x="43" y="48"/>
                    <a:pt x="49" y="48"/>
                  </a:cubicBezTo>
                  <a:cubicBezTo>
                    <a:pt x="55" y="48"/>
                    <a:pt x="62" y="46"/>
                    <a:pt x="67" y="43"/>
                  </a:cubicBezTo>
                  <a:cubicBezTo>
                    <a:pt x="70" y="41"/>
                    <a:pt x="73" y="37"/>
                    <a:pt x="73" y="33"/>
                  </a:cubicBezTo>
                  <a:cubicBezTo>
                    <a:pt x="73" y="29"/>
                    <a:pt x="70" y="25"/>
                    <a:pt x="67" y="21"/>
                  </a:cubicBezTo>
                  <a:cubicBezTo>
                    <a:pt x="59" y="11"/>
                    <a:pt x="40" y="0"/>
                    <a:pt x="24" y="0"/>
                  </a:cubicBezTo>
                </a:path>
              </a:pathLst>
            </a:custGeom>
            <a:solidFill>
              <a:srgbClr val="F5B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49" name="Freeform 4536">
              <a:extLst>
                <a:ext uri="{FF2B5EF4-FFF2-40B4-BE49-F238E27FC236}">
                  <a16:creationId xmlns:a16="http://schemas.microsoft.com/office/drawing/2014/main" id="{5495BFED-C64E-402C-B0CC-341E5C856A73}"/>
                </a:ext>
              </a:extLst>
            </p:cNvPr>
            <p:cNvSpPr>
              <a:spLocks noEditPoints="1"/>
            </p:cNvSpPr>
            <p:nvPr/>
          </p:nvSpPr>
          <p:spPr bwMode="auto">
            <a:xfrm>
              <a:off x="3884" y="759"/>
              <a:ext cx="76" cy="52"/>
            </a:xfrm>
            <a:custGeom>
              <a:avLst/>
              <a:gdLst>
                <a:gd name="T0" fmla="*/ 19 w 32"/>
                <a:gd name="T1" fmla="*/ 20 h 22"/>
                <a:gd name="T2" fmla="*/ 16 w 32"/>
                <a:gd name="T3" fmla="*/ 13 h 22"/>
                <a:gd name="T4" fmla="*/ 18 w 32"/>
                <a:gd name="T5" fmla="*/ 12 h 22"/>
                <a:gd name="T6" fmla="*/ 22 w 32"/>
                <a:gd name="T7" fmla="*/ 19 h 22"/>
                <a:gd name="T8" fmla="*/ 19 w 32"/>
                <a:gd name="T9" fmla="*/ 20 h 22"/>
                <a:gd name="T10" fmla="*/ 12 w 32"/>
                <a:gd name="T11" fmla="*/ 0 h 22"/>
                <a:gd name="T12" fmla="*/ 8 w 32"/>
                <a:gd name="T13" fmla="*/ 1 h 22"/>
                <a:gd name="T14" fmla="*/ 4 w 32"/>
                <a:gd name="T15" fmla="*/ 4 h 22"/>
                <a:gd name="T16" fmla="*/ 13 w 32"/>
                <a:gd name="T17" fmla="*/ 20 h 22"/>
                <a:gd name="T18" fmla="*/ 23 w 32"/>
                <a:gd name="T19" fmla="*/ 22 h 22"/>
                <a:gd name="T20" fmla="*/ 28 w 32"/>
                <a:gd name="T21" fmla="*/ 21 h 22"/>
                <a:gd name="T22" fmla="*/ 31 w 32"/>
                <a:gd name="T23" fmla="*/ 18 h 22"/>
                <a:gd name="T24" fmla="*/ 30 w 32"/>
                <a:gd name="T25" fmla="*/ 13 h 22"/>
                <a:gd name="T26" fmla="*/ 12 w 32"/>
                <a:gd name="T2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22">
                  <a:moveTo>
                    <a:pt x="19" y="20"/>
                  </a:moveTo>
                  <a:cubicBezTo>
                    <a:pt x="16" y="20"/>
                    <a:pt x="14" y="16"/>
                    <a:pt x="16" y="13"/>
                  </a:cubicBezTo>
                  <a:cubicBezTo>
                    <a:pt x="17" y="12"/>
                    <a:pt x="17" y="12"/>
                    <a:pt x="18" y="12"/>
                  </a:cubicBezTo>
                  <a:cubicBezTo>
                    <a:pt x="22" y="12"/>
                    <a:pt x="23" y="16"/>
                    <a:pt x="22" y="19"/>
                  </a:cubicBezTo>
                  <a:cubicBezTo>
                    <a:pt x="21" y="19"/>
                    <a:pt x="20" y="20"/>
                    <a:pt x="19" y="20"/>
                  </a:cubicBezTo>
                  <a:moveTo>
                    <a:pt x="12" y="0"/>
                  </a:moveTo>
                  <a:cubicBezTo>
                    <a:pt x="10" y="0"/>
                    <a:pt x="9" y="1"/>
                    <a:pt x="8" y="1"/>
                  </a:cubicBezTo>
                  <a:cubicBezTo>
                    <a:pt x="6" y="2"/>
                    <a:pt x="5" y="3"/>
                    <a:pt x="4" y="4"/>
                  </a:cubicBezTo>
                  <a:cubicBezTo>
                    <a:pt x="0" y="9"/>
                    <a:pt x="7" y="17"/>
                    <a:pt x="13" y="20"/>
                  </a:cubicBezTo>
                  <a:cubicBezTo>
                    <a:pt x="16" y="21"/>
                    <a:pt x="19" y="22"/>
                    <a:pt x="23" y="22"/>
                  </a:cubicBezTo>
                  <a:cubicBezTo>
                    <a:pt x="25" y="22"/>
                    <a:pt x="26" y="22"/>
                    <a:pt x="28" y="21"/>
                  </a:cubicBezTo>
                  <a:cubicBezTo>
                    <a:pt x="29" y="21"/>
                    <a:pt x="31" y="19"/>
                    <a:pt x="31" y="18"/>
                  </a:cubicBezTo>
                  <a:cubicBezTo>
                    <a:pt x="32" y="16"/>
                    <a:pt x="31" y="14"/>
                    <a:pt x="30" y="13"/>
                  </a:cubicBezTo>
                  <a:cubicBezTo>
                    <a:pt x="27" y="7"/>
                    <a:pt x="19" y="0"/>
                    <a:pt x="12" y="0"/>
                  </a:cubicBezTo>
                </a:path>
              </a:pathLst>
            </a:custGeom>
            <a:solidFill>
              <a:srgbClr val="F5B3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0" name="Freeform 4537">
              <a:extLst>
                <a:ext uri="{FF2B5EF4-FFF2-40B4-BE49-F238E27FC236}">
                  <a16:creationId xmlns:a16="http://schemas.microsoft.com/office/drawing/2014/main" id="{EA457DC9-FE2C-449B-93A5-507BADD9D917}"/>
                </a:ext>
              </a:extLst>
            </p:cNvPr>
            <p:cNvSpPr>
              <a:spLocks/>
            </p:cNvSpPr>
            <p:nvPr/>
          </p:nvSpPr>
          <p:spPr bwMode="auto">
            <a:xfrm>
              <a:off x="3820" y="1165"/>
              <a:ext cx="9" cy="5"/>
            </a:xfrm>
            <a:custGeom>
              <a:avLst/>
              <a:gdLst>
                <a:gd name="T0" fmla="*/ 2 w 4"/>
                <a:gd name="T1" fmla="*/ 0 h 2"/>
                <a:gd name="T2" fmla="*/ 1 w 4"/>
                <a:gd name="T3" fmla="*/ 2 h 2"/>
                <a:gd name="T4" fmla="*/ 1 w 4"/>
                <a:gd name="T5" fmla="*/ 2 h 2"/>
                <a:gd name="T6" fmla="*/ 3 w 4"/>
                <a:gd name="T7" fmla="*/ 0 h 2"/>
                <a:gd name="T8" fmla="*/ 2 w 4"/>
                <a:gd name="T9" fmla="*/ 0 h 2"/>
              </a:gdLst>
              <a:ahLst/>
              <a:cxnLst>
                <a:cxn ang="0">
                  <a:pos x="T0" y="T1"/>
                </a:cxn>
                <a:cxn ang="0">
                  <a:pos x="T2" y="T3"/>
                </a:cxn>
                <a:cxn ang="0">
                  <a:pos x="T4" y="T5"/>
                </a:cxn>
                <a:cxn ang="0">
                  <a:pos x="T6" y="T7"/>
                </a:cxn>
                <a:cxn ang="0">
                  <a:pos x="T8" y="T9"/>
                </a:cxn>
              </a:cxnLst>
              <a:rect l="0" t="0" r="r" b="b"/>
              <a:pathLst>
                <a:path w="4" h="2">
                  <a:moveTo>
                    <a:pt x="2" y="0"/>
                  </a:moveTo>
                  <a:cubicBezTo>
                    <a:pt x="2" y="0"/>
                    <a:pt x="0" y="2"/>
                    <a:pt x="1" y="2"/>
                  </a:cubicBezTo>
                  <a:cubicBezTo>
                    <a:pt x="1" y="2"/>
                    <a:pt x="1" y="2"/>
                    <a:pt x="1" y="2"/>
                  </a:cubicBezTo>
                  <a:cubicBezTo>
                    <a:pt x="2" y="2"/>
                    <a:pt x="4" y="0"/>
                    <a:pt x="3" y="0"/>
                  </a:cubicBezTo>
                  <a:cubicBezTo>
                    <a:pt x="3" y="0"/>
                    <a:pt x="3" y="0"/>
                    <a:pt x="2" y="0"/>
                  </a:cubicBezTo>
                </a:path>
              </a:pathLst>
            </a:custGeom>
            <a:solidFill>
              <a:srgbClr val="EE8B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1" name="Freeform 4538">
              <a:extLst>
                <a:ext uri="{FF2B5EF4-FFF2-40B4-BE49-F238E27FC236}">
                  <a16:creationId xmlns:a16="http://schemas.microsoft.com/office/drawing/2014/main" id="{3F388420-9AD8-4C98-8644-C815656F96DC}"/>
                </a:ext>
              </a:extLst>
            </p:cNvPr>
            <p:cNvSpPr>
              <a:spLocks/>
            </p:cNvSpPr>
            <p:nvPr/>
          </p:nvSpPr>
          <p:spPr bwMode="auto">
            <a:xfrm>
              <a:off x="3839" y="1086"/>
              <a:ext cx="9" cy="7"/>
            </a:xfrm>
            <a:custGeom>
              <a:avLst/>
              <a:gdLst>
                <a:gd name="T0" fmla="*/ 3 w 4"/>
                <a:gd name="T1" fmla="*/ 0 h 3"/>
                <a:gd name="T2" fmla="*/ 2 w 4"/>
                <a:gd name="T3" fmla="*/ 3 h 3"/>
                <a:gd name="T4" fmla="*/ 2 w 4"/>
                <a:gd name="T5" fmla="*/ 3 h 3"/>
                <a:gd name="T6" fmla="*/ 3 w 4"/>
                <a:gd name="T7" fmla="*/ 0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cubicBezTo>
                    <a:pt x="2" y="0"/>
                    <a:pt x="0" y="2"/>
                    <a:pt x="2" y="3"/>
                  </a:cubicBezTo>
                  <a:cubicBezTo>
                    <a:pt x="2" y="3"/>
                    <a:pt x="2" y="3"/>
                    <a:pt x="2" y="3"/>
                  </a:cubicBezTo>
                  <a:cubicBezTo>
                    <a:pt x="3" y="3"/>
                    <a:pt x="4" y="0"/>
                    <a:pt x="3" y="0"/>
                  </a:cubicBezTo>
                  <a:cubicBezTo>
                    <a:pt x="3" y="0"/>
                    <a:pt x="3" y="0"/>
                    <a:pt x="3" y="0"/>
                  </a:cubicBezTo>
                </a:path>
              </a:pathLst>
            </a:custGeom>
            <a:solidFill>
              <a:srgbClr val="EE8B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2" name="Freeform 4539">
              <a:extLst>
                <a:ext uri="{FF2B5EF4-FFF2-40B4-BE49-F238E27FC236}">
                  <a16:creationId xmlns:a16="http://schemas.microsoft.com/office/drawing/2014/main" id="{15D7C43C-81EB-45B3-8F8A-33E773931A19}"/>
                </a:ext>
              </a:extLst>
            </p:cNvPr>
            <p:cNvSpPr>
              <a:spLocks/>
            </p:cNvSpPr>
            <p:nvPr/>
          </p:nvSpPr>
          <p:spPr bwMode="auto">
            <a:xfrm>
              <a:off x="3786" y="1220"/>
              <a:ext cx="19" cy="21"/>
            </a:xfrm>
            <a:custGeom>
              <a:avLst/>
              <a:gdLst>
                <a:gd name="T0" fmla="*/ 4 w 8"/>
                <a:gd name="T1" fmla="*/ 0 h 9"/>
                <a:gd name="T2" fmla="*/ 2 w 8"/>
                <a:gd name="T3" fmla="*/ 1 h 9"/>
                <a:gd name="T4" fmla="*/ 1 w 8"/>
                <a:gd name="T5" fmla="*/ 9 h 9"/>
                <a:gd name="T6" fmla="*/ 3 w 8"/>
                <a:gd name="T7" fmla="*/ 8 h 9"/>
                <a:gd name="T8" fmla="*/ 4 w 8"/>
                <a:gd name="T9" fmla="*/ 9 h 9"/>
                <a:gd name="T10" fmla="*/ 8 w 8"/>
                <a:gd name="T11" fmla="*/ 7 h 9"/>
                <a:gd name="T12" fmla="*/ 4 w 8"/>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4" y="0"/>
                  </a:moveTo>
                  <a:cubicBezTo>
                    <a:pt x="3" y="0"/>
                    <a:pt x="3" y="0"/>
                    <a:pt x="2" y="1"/>
                  </a:cubicBezTo>
                  <a:cubicBezTo>
                    <a:pt x="6" y="4"/>
                    <a:pt x="0" y="6"/>
                    <a:pt x="1" y="9"/>
                  </a:cubicBezTo>
                  <a:cubicBezTo>
                    <a:pt x="2" y="8"/>
                    <a:pt x="3" y="8"/>
                    <a:pt x="3" y="8"/>
                  </a:cubicBezTo>
                  <a:cubicBezTo>
                    <a:pt x="4" y="8"/>
                    <a:pt x="4" y="8"/>
                    <a:pt x="4" y="9"/>
                  </a:cubicBezTo>
                  <a:cubicBezTo>
                    <a:pt x="6" y="8"/>
                    <a:pt x="7" y="7"/>
                    <a:pt x="8" y="7"/>
                  </a:cubicBezTo>
                  <a:cubicBezTo>
                    <a:pt x="6" y="5"/>
                    <a:pt x="6" y="0"/>
                    <a:pt x="4" y="0"/>
                  </a:cubicBezTo>
                </a:path>
              </a:pathLst>
            </a:custGeom>
            <a:solidFill>
              <a:srgbClr val="EB7C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3" name="Freeform 4540">
              <a:extLst>
                <a:ext uri="{FF2B5EF4-FFF2-40B4-BE49-F238E27FC236}">
                  <a16:creationId xmlns:a16="http://schemas.microsoft.com/office/drawing/2014/main" id="{7FE91605-8DCC-462F-9EA8-50F9E9D31132}"/>
                </a:ext>
              </a:extLst>
            </p:cNvPr>
            <p:cNvSpPr>
              <a:spLocks/>
            </p:cNvSpPr>
            <p:nvPr/>
          </p:nvSpPr>
          <p:spPr bwMode="auto">
            <a:xfrm>
              <a:off x="3760" y="1096"/>
              <a:ext cx="10" cy="12"/>
            </a:xfrm>
            <a:custGeom>
              <a:avLst/>
              <a:gdLst>
                <a:gd name="T0" fmla="*/ 0 w 4"/>
                <a:gd name="T1" fmla="*/ 0 h 5"/>
                <a:gd name="T2" fmla="*/ 1 w 4"/>
                <a:gd name="T3" fmla="*/ 5 h 5"/>
                <a:gd name="T4" fmla="*/ 3 w 4"/>
                <a:gd name="T5" fmla="*/ 4 h 5"/>
                <a:gd name="T6" fmla="*/ 0 w 4"/>
                <a:gd name="T7" fmla="*/ 0 h 5"/>
              </a:gdLst>
              <a:ahLst/>
              <a:cxnLst>
                <a:cxn ang="0">
                  <a:pos x="T0" y="T1"/>
                </a:cxn>
                <a:cxn ang="0">
                  <a:pos x="T2" y="T3"/>
                </a:cxn>
                <a:cxn ang="0">
                  <a:pos x="T4" y="T5"/>
                </a:cxn>
                <a:cxn ang="0">
                  <a:pos x="T6" y="T7"/>
                </a:cxn>
              </a:cxnLst>
              <a:rect l="0" t="0" r="r" b="b"/>
              <a:pathLst>
                <a:path w="4" h="5">
                  <a:moveTo>
                    <a:pt x="0" y="0"/>
                  </a:moveTo>
                  <a:cubicBezTo>
                    <a:pt x="0" y="1"/>
                    <a:pt x="0" y="3"/>
                    <a:pt x="1" y="5"/>
                  </a:cubicBezTo>
                  <a:cubicBezTo>
                    <a:pt x="1" y="5"/>
                    <a:pt x="2" y="5"/>
                    <a:pt x="3" y="4"/>
                  </a:cubicBezTo>
                  <a:cubicBezTo>
                    <a:pt x="4" y="2"/>
                    <a:pt x="3" y="0"/>
                    <a:pt x="0" y="0"/>
                  </a:cubicBezTo>
                </a:path>
              </a:pathLst>
            </a:custGeom>
            <a:solidFill>
              <a:srgbClr val="EE8B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4" name="Freeform 4541">
              <a:extLst>
                <a:ext uri="{FF2B5EF4-FFF2-40B4-BE49-F238E27FC236}">
                  <a16:creationId xmlns:a16="http://schemas.microsoft.com/office/drawing/2014/main" id="{2CEE11BA-7A8E-437C-84BE-0FCCC48AF4BA}"/>
                </a:ext>
              </a:extLst>
            </p:cNvPr>
            <p:cNvSpPr>
              <a:spLocks/>
            </p:cNvSpPr>
            <p:nvPr/>
          </p:nvSpPr>
          <p:spPr bwMode="auto">
            <a:xfrm>
              <a:off x="3696" y="919"/>
              <a:ext cx="14" cy="9"/>
            </a:xfrm>
            <a:custGeom>
              <a:avLst/>
              <a:gdLst>
                <a:gd name="T0" fmla="*/ 6 w 6"/>
                <a:gd name="T1" fmla="*/ 0 h 4"/>
                <a:gd name="T2" fmla="*/ 0 w 6"/>
                <a:gd name="T3" fmla="*/ 1 h 4"/>
                <a:gd name="T4" fmla="*/ 2 w 6"/>
                <a:gd name="T5" fmla="*/ 4 h 4"/>
                <a:gd name="T6" fmla="*/ 3 w 6"/>
                <a:gd name="T7" fmla="*/ 4 h 4"/>
                <a:gd name="T8" fmla="*/ 6 w 6"/>
                <a:gd name="T9" fmla="*/ 4 h 4"/>
                <a:gd name="T10" fmla="*/ 6 w 6"/>
                <a:gd name="T11" fmla="*/ 0 h 4"/>
              </a:gdLst>
              <a:ahLst/>
              <a:cxnLst>
                <a:cxn ang="0">
                  <a:pos x="T0" y="T1"/>
                </a:cxn>
                <a:cxn ang="0">
                  <a:pos x="T2" y="T3"/>
                </a:cxn>
                <a:cxn ang="0">
                  <a:pos x="T4" y="T5"/>
                </a:cxn>
                <a:cxn ang="0">
                  <a:pos x="T6" y="T7"/>
                </a:cxn>
                <a:cxn ang="0">
                  <a:pos x="T8" y="T9"/>
                </a:cxn>
                <a:cxn ang="0">
                  <a:pos x="T10" y="T11"/>
                </a:cxn>
              </a:cxnLst>
              <a:rect l="0" t="0" r="r" b="b"/>
              <a:pathLst>
                <a:path w="6" h="4">
                  <a:moveTo>
                    <a:pt x="6" y="0"/>
                  </a:moveTo>
                  <a:cubicBezTo>
                    <a:pt x="4" y="1"/>
                    <a:pt x="3" y="0"/>
                    <a:pt x="0" y="1"/>
                  </a:cubicBezTo>
                  <a:cubicBezTo>
                    <a:pt x="1" y="2"/>
                    <a:pt x="2" y="3"/>
                    <a:pt x="2" y="4"/>
                  </a:cubicBezTo>
                  <a:cubicBezTo>
                    <a:pt x="3" y="4"/>
                    <a:pt x="3" y="4"/>
                    <a:pt x="3" y="4"/>
                  </a:cubicBezTo>
                  <a:cubicBezTo>
                    <a:pt x="4" y="4"/>
                    <a:pt x="5" y="4"/>
                    <a:pt x="6" y="4"/>
                  </a:cubicBezTo>
                  <a:cubicBezTo>
                    <a:pt x="5" y="2"/>
                    <a:pt x="6" y="1"/>
                    <a:pt x="6" y="0"/>
                  </a:cubicBezTo>
                </a:path>
              </a:pathLst>
            </a:custGeom>
            <a:solidFill>
              <a:srgbClr val="EE8B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5" name="Freeform 4542">
              <a:extLst>
                <a:ext uri="{FF2B5EF4-FFF2-40B4-BE49-F238E27FC236}">
                  <a16:creationId xmlns:a16="http://schemas.microsoft.com/office/drawing/2014/main" id="{054600E9-4F13-4C1B-8364-05BB765A64B1}"/>
                </a:ext>
              </a:extLst>
            </p:cNvPr>
            <p:cNvSpPr>
              <a:spLocks/>
            </p:cNvSpPr>
            <p:nvPr/>
          </p:nvSpPr>
          <p:spPr bwMode="auto">
            <a:xfrm>
              <a:off x="3765" y="1124"/>
              <a:ext cx="9" cy="15"/>
            </a:xfrm>
            <a:custGeom>
              <a:avLst/>
              <a:gdLst>
                <a:gd name="T0" fmla="*/ 2 w 4"/>
                <a:gd name="T1" fmla="*/ 0 h 6"/>
                <a:gd name="T2" fmla="*/ 0 w 4"/>
                <a:gd name="T3" fmla="*/ 2 h 6"/>
                <a:gd name="T4" fmla="*/ 0 w 4"/>
                <a:gd name="T5" fmla="*/ 6 h 6"/>
                <a:gd name="T6" fmla="*/ 2 w 4"/>
                <a:gd name="T7" fmla="*/ 6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1" y="1"/>
                    <a:pt x="0" y="1"/>
                    <a:pt x="0" y="2"/>
                  </a:cubicBezTo>
                  <a:cubicBezTo>
                    <a:pt x="0" y="3"/>
                    <a:pt x="0" y="5"/>
                    <a:pt x="0" y="6"/>
                  </a:cubicBezTo>
                  <a:cubicBezTo>
                    <a:pt x="1" y="6"/>
                    <a:pt x="1" y="6"/>
                    <a:pt x="2" y="6"/>
                  </a:cubicBezTo>
                  <a:cubicBezTo>
                    <a:pt x="1" y="4"/>
                    <a:pt x="4" y="2"/>
                    <a:pt x="2" y="0"/>
                  </a:cubicBezTo>
                </a:path>
              </a:pathLst>
            </a:custGeom>
            <a:solidFill>
              <a:srgbClr val="EE8B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6" name="Freeform 4543">
              <a:extLst>
                <a:ext uri="{FF2B5EF4-FFF2-40B4-BE49-F238E27FC236}">
                  <a16:creationId xmlns:a16="http://schemas.microsoft.com/office/drawing/2014/main" id="{DEA43AB0-8937-49C5-9902-2C0D98A2BEAE}"/>
                </a:ext>
              </a:extLst>
            </p:cNvPr>
            <p:cNvSpPr>
              <a:spLocks/>
            </p:cNvSpPr>
            <p:nvPr/>
          </p:nvSpPr>
          <p:spPr bwMode="auto">
            <a:xfrm>
              <a:off x="3855" y="969"/>
              <a:ext cx="10" cy="5"/>
            </a:xfrm>
            <a:custGeom>
              <a:avLst/>
              <a:gdLst>
                <a:gd name="T0" fmla="*/ 2 w 4"/>
                <a:gd name="T1" fmla="*/ 0 h 2"/>
                <a:gd name="T2" fmla="*/ 1 w 4"/>
                <a:gd name="T3" fmla="*/ 2 h 2"/>
                <a:gd name="T4" fmla="*/ 1 w 4"/>
                <a:gd name="T5" fmla="*/ 2 h 2"/>
                <a:gd name="T6" fmla="*/ 2 w 4"/>
                <a:gd name="T7" fmla="*/ 0 h 2"/>
                <a:gd name="T8" fmla="*/ 2 w 4"/>
                <a:gd name="T9" fmla="*/ 0 h 2"/>
              </a:gdLst>
              <a:ahLst/>
              <a:cxnLst>
                <a:cxn ang="0">
                  <a:pos x="T0" y="T1"/>
                </a:cxn>
                <a:cxn ang="0">
                  <a:pos x="T2" y="T3"/>
                </a:cxn>
                <a:cxn ang="0">
                  <a:pos x="T4" y="T5"/>
                </a:cxn>
                <a:cxn ang="0">
                  <a:pos x="T6" y="T7"/>
                </a:cxn>
                <a:cxn ang="0">
                  <a:pos x="T8" y="T9"/>
                </a:cxn>
              </a:cxnLst>
              <a:rect l="0" t="0" r="r" b="b"/>
              <a:pathLst>
                <a:path w="4" h="2">
                  <a:moveTo>
                    <a:pt x="2" y="0"/>
                  </a:moveTo>
                  <a:cubicBezTo>
                    <a:pt x="2" y="0"/>
                    <a:pt x="0" y="2"/>
                    <a:pt x="1" y="2"/>
                  </a:cubicBezTo>
                  <a:cubicBezTo>
                    <a:pt x="1" y="2"/>
                    <a:pt x="1" y="2"/>
                    <a:pt x="1" y="2"/>
                  </a:cubicBezTo>
                  <a:cubicBezTo>
                    <a:pt x="2" y="2"/>
                    <a:pt x="4" y="0"/>
                    <a:pt x="2" y="0"/>
                  </a:cubicBezTo>
                  <a:cubicBezTo>
                    <a:pt x="2" y="0"/>
                    <a:pt x="2" y="0"/>
                    <a:pt x="2" y="0"/>
                  </a:cubicBezTo>
                </a:path>
              </a:pathLst>
            </a:custGeom>
            <a:solidFill>
              <a:srgbClr val="EE8B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7" name="Freeform 4544">
              <a:extLst>
                <a:ext uri="{FF2B5EF4-FFF2-40B4-BE49-F238E27FC236}">
                  <a16:creationId xmlns:a16="http://schemas.microsoft.com/office/drawing/2014/main" id="{D225F457-AD3F-4C83-87A1-8C1601A0EC31}"/>
                </a:ext>
              </a:extLst>
            </p:cNvPr>
            <p:cNvSpPr>
              <a:spLocks/>
            </p:cNvSpPr>
            <p:nvPr/>
          </p:nvSpPr>
          <p:spPr bwMode="auto">
            <a:xfrm>
              <a:off x="3805" y="967"/>
              <a:ext cx="17" cy="16"/>
            </a:xfrm>
            <a:custGeom>
              <a:avLst/>
              <a:gdLst>
                <a:gd name="T0" fmla="*/ 7 w 7"/>
                <a:gd name="T1" fmla="*/ 0 h 7"/>
                <a:gd name="T2" fmla="*/ 3 w 7"/>
                <a:gd name="T3" fmla="*/ 7 h 7"/>
                <a:gd name="T4" fmla="*/ 7 w 7"/>
                <a:gd name="T5" fmla="*/ 4 h 7"/>
                <a:gd name="T6" fmla="*/ 7 w 7"/>
                <a:gd name="T7" fmla="*/ 0 h 7"/>
              </a:gdLst>
              <a:ahLst/>
              <a:cxnLst>
                <a:cxn ang="0">
                  <a:pos x="T0" y="T1"/>
                </a:cxn>
                <a:cxn ang="0">
                  <a:pos x="T2" y="T3"/>
                </a:cxn>
                <a:cxn ang="0">
                  <a:pos x="T4" y="T5"/>
                </a:cxn>
                <a:cxn ang="0">
                  <a:pos x="T6" y="T7"/>
                </a:cxn>
              </a:cxnLst>
              <a:rect l="0" t="0" r="r" b="b"/>
              <a:pathLst>
                <a:path w="7" h="7">
                  <a:moveTo>
                    <a:pt x="7" y="0"/>
                  </a:moveTo>
                  <a:cubicBezTo>
                    <a:pt x="4" y="2"/>
                    <a:pt x="0" y="4"/>
                    <a:pt x="3" y="7"/>
                  </a:cubicBezTo>
                  <a:cubicBezTo>
                    <a:pt x="4" y="6"/>
                    <a:pt x="5" y="5"/>
                    <a:pt x="7" y="4"/>
                  </a:cubicBezTo>
                  <a:cubicBezTo>
                    <a:pt x="6" y="3"/>
                    <a:pt x="7" y="2"/>
                    <a:pt x="7" y="0"/>
                  </a:cubicBezTo>
                </a:path>
              </a:pathLst>
            </a:custGeom>
            <a:solidFill>
              <a:srgbClr val="EE8B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8" name="Freeform 4545">
              <a:extLst>
                <a:ext uri="{FF2B5EF4-FFF2-40B4-BE49-F238E27FC236}">
                  <a16:creationId xmlns:a16="http://schemas.microsoft.com/office/drawing/2014/main" id="{35840618-4362-43E4-90C6-BBF319350BF9}"/>
                </a:ext>
              </a:extLst>
            </p:cNvPr>
            <p:cNvSpPr>
              <a:spLocks/>
            </p:cNvSpPr>
            <p:nvPr/>
          </p:nvSpPr>
          <p:spPr bwMode="auto">
            <a:xfrm>
              <a:off x="3970" y="840"/>
              <a:ext cx="9" cy="7"/>
            </a:xfrm>
            <a:custGeom>
              <a:avLst/>
              <a:gdLst>
                <a:gd name="T0" fmla="*/ 2 w 4"/>
                <a:gd name="T1" fmla="*/ 0 h 3"/>
                <a:gd name="T2" fmla="*/ 1 w 4"/>
                <a:gd name="T3" fmla="*/ 3 h 3"/>
                <a:gd name="T4" fmla="*/ 1 w 4"/>
                <a:gd name="T5" fmla="*/ 3 h 3"/>
                <a:gd name="T6" fmla="*/ 2 w 4"/>
                <a:gd name="T7" fmla="*/ 0 h 3"/>
                <a:gd name="T8" fmla="*/ 2 w 4"/>
                <a:gd name="T9" fmla="*/ 0 h 3"/>
              </a:gdLst>
              <a:ahLst/>
              <a:cxnLst>
                <a:cxn ang="0">
                  <a:pos x="T0" y="T1"/>
                </a:cxn>
                <a:cxn ang="0">
                  <a:pos x="T2" y="T3"/>
                </a:cxn>
                <a:cxn ang="0">
                  <a:pos x="T4" y="T5"/>
                </a:cxn>
                <a:cxn ang="0">
                  <a:pos x="T6" y="T7"/>
                </a:cxn>
                <a:cxn ang="0">
                  <a:pos x="T8" y="T9"/>
                </a:cxn>
              </a:cxnLst>
              <a:rect l="0" t="0" r="r" b="b"/>
              <a:pathLst>
                <a:path w="4" h="3">
                  <a:moveTo>
                    <a:pt x="2" y="0"/>
                  </a:moveTo>
                  <a:cubicBezTo>
                    <a:pt x="1" y="0"/>
                    <a:pt x="0" y="3"/>
                    <a:pt x="1" y="3"/>
                  </a:cubicBezTo>
                  <a:cubicBezTo>
                    <a:pt x="1" y="3"/>
                    <a:pt x="1" y="3"/>
                    <a:pt x="1" y="3"/>
                  </a:cubicBezTo>
                  <a:cubicBezTo>
                    <a:pt x="2" y="3"/>
                    <a:pt x="4" y="0"/>
                    <a:pt x="2" y="0"/>
                  </a:cubicBezTo>
                  <a:cubicBezTo>
                    <a:pt x="2" y="0"/>
                    <a:pt x="2" y="0"/>
                    <a:pt x="2" y="0"/>
                  </a:cubicBezTo>
                </a:path>
              </a:pathLst>
            </a:custGeom>
            <a:solidFill>
              <a:srgbClr val="EE8B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9" name="Freeform 4546">
              <a:extLst>
                <a:ext uri="{FF2B5EF4-FFF2-40B4-BE49-F238E27FC236}">
                  <a16:creationId xmlns:a16="http://schemas.microsoft.com/office/drawing/2014/main" id="{D2B87DDE-45D2-4E7A-89A6-321A6E4AE757}"/>
                </a:ext>
              </a:extLst>
            </p:cNvPr>
            <p:cNvSpPr>
              <a:spLocks/>
            </p:cNvSpPr>
            <p:nvPr/>
          </p:nvSpPr>
          <p:spPr bwMode="auto">
            <a:xfrm>
              <a:off x="3917" y="787"/>
              <a:ext cx="22" cy="20"/>
            </a:xfrm>
            <a:custGeom>
              <a:avLst/>
              <a:gdLst>
                <a:gd name="T0" fmla="*/ 4 w 9"/>
                <a:gd name="T1" fmla="*/ 0 h 8"/>
                <a:gd name="T2" fmla="*/ 2 w 9"/>
                <a:gd name="T3" fmla="*/ 1 h 8"/>
                <a:gd name="T4" fmla="*/ 5 w 9"/>
                <a:gd name="T5" fmla="*/ 8 h 8"/>
                <a:gd name="T6" fmla="*/ 8 w 9"/>
                <a:gd name="T7" fmla="*/ 7 h 8"/>
                <a:gd name="T8" fmla="*/ 4 w 9"/>
                <a:gd name="T9" fmla="*/ 0 h 8"/>
              </a:gdLst>
              <a:ahLst/>
              <a:cxnLst>
                <a:cxn ang="0">
                  <a:pos x="T0" y="T1"/>
                </a:cxn>
                <a:cxn ang="0">
                  <a:pos x="T2" y="T3"/>
                </a:cxn>
                <a:cxn ang="0">
                  <a:pos x="T4" y="T5"/>
                </a:cxn>
                <a:cxn ang="0">
                  <a:pos x="T6" y="T7"/>
                </a:cxn>
                <a:cxn ang="0">
                  <a:pos x="T8" y="T9"/>
                </a:cxn>
              </a:cxnLst>
              <a:rect l="0" t="0" r="r" b="b"/>
              <a:pathLst>
                <a:path w="9" h="8">
                  <a:moveTo>
                    <a:pt x="4" y="0"/>
                  </a:moveTo>
                  <a:cubicBezTo>
                    <a:pt x="3" y="0"/>
                    <a:pt x="3" y="0"/>
                    <a:pt x="2" y="1"/>
                  </a:cubicBezTo>
                  <a:cubicBezTo>
                    <a:pt x="0" y="4"/>
                    <a:pt x="2" y="8"/>
                    <a:pt x="5" y="8"/>
                  </a:cubicBezTo>
                  <a:cubicBezTo>
                    <a:pt x="6" y="8"/>
                    <a:pt x="7" y="7"/>
                    <a:pt x="8" y="7"/>
                  </a:cubicBezTo>
                  <a:cubicBezTo>
                    <a:pt x="9" y="4"/>
                    <a:pt x="8" y="0"/>
                    <a:pt x="4" y="0"/>
                  </a:cubicBezTo>
                </a:path>
              </a:pathLst>
            </a:custGeom>
            <a:solidFill>
              <a:srgbClr val="F2A3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0" name="Freeform 4547">
              <a:extLst>
                <a:ext uri="{FF2B5EF4-FFF2-40B4-BE49-F238E27FC236}">
                  <a16:creationId xmlns:a16="http://schemas.microsoft.com/office/drawing/2014/main" id="{01ED683C-7385-4BF3-BF5C-8B2B1E3764D7}"/>
                </a:ext>
              </a:extLst>
            </p:cNvPr>
            <p:cNvSpPr>
              <a:spLocks/>
            </p:cNvSpPr>
            <p:nvPr/>
          </p:nvSpPr>
          <p:spPr bwMode="auto">
            <a:xfrm>
              <a:off x="3738" y="821"/>
              <a:ext cx="12" cy="5"/>
            </a:xfrm>
            <a:custGeom>
              <a:avLst/>
              <a:gdLst>
                <a:gd name="T0" fmla="*/ 3 w 5"/>
                <a:gd name="T1" fmla="*/ 0 h 2"/>
                <a:gd name="T2" fmla="*/ 2 w 5"/>
                <a:gd name="T3" fmla="*/ 2 h 2"/>
                <a:gd name="T4" fmla="*/ 2 w 5"/>
                <a:gd name="T5" fmla="*/ 2 h 2"/>
                <a:gd name="T6" fmla="*/ 3 w 5"/>
                <a:gd name="T7" fmla="*/ 0 h 2"/>
                <a:gd name="T8" fmla="*/ 3 w 5"/>
                <a:gd name="T9" fmla="*/ 0 h 2"/>
              </a:gdLst>
              <a:ahLst/>
              <a:cxnLst>
                <a:cxn ang="0">
                  <a:pos x="T0" y="T1"/>
                </a:cxn>
                <a:cxn ang="0">
                  <a:pos x="T2" y="T3"/>
                </a:cxn>
                <a:cxn ang="0">
                  <a:pos x="T4" y="T5"/>
                </a:cxn>
                <a:cxn ang="0">
                  <a:pos x="T6" y="T7"/>
                </a:cxn>
                <a:cxn ang="0">
                  <a:pos x="T8" y="T9"/>
                </a:cxn>
              </a:cxnLst>
              <a:rect l="0" t="0" r="r" b="b"/>
              <a:pathLst>
                <a:path w="5" h="2">
                  <a:moveTo>
                    <a:pt x="3" y="0"/>
                  </a:moveTo>
                  <a:cubicBezTo>
                    <a:pt x="2" y="0"/>
                    <a:pt x="0" y="2"/>
                    <a:pt x="2" y="2"/>
                  </a:cubicBezTo>
                  <a:cubicBezTo>
                    <a:pt x="2" y="2"/>
                    <a:pt x="2" y="2"/>
                    <a:pt x="2" y="2"/>
                  </a:cubicBezTo>
                  <a:cubicBezTo>
                    <a:pt x="3" y="2"/>
                    <a:pt x="5" y="0"/>
                    <a:pt x="3" y="0"/>
                  </a:cubicBezTo>
                  <a:cubicBezTo>
                    <a:pt x="3" y="0"/>
                    <a:pt x="3" y="0"/>
                    <a:pt x="3" y="0"/>
                  </a:cubicBezTo>
                </a:path>
              </a:pathLst>
            </a:custGeom>
            <a:solidFill>
              <a:srgbClr val="EE8B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1" name="Freeform 4548">
              <a:extLst>
                <a:ext uri="{FF2B5EF4-FFF2-40B4-BE49-F238E27FC236}">
                  <a16:creationId xmlns:a16="http://schemas.microsoft.com/office/drawing/2014/main" id="{EB497F29-A667-40B1-ACA7-73DD58EC6343}"/>
                </a:ext>
              </a:extLst>
            </p:cNvPr>
            <p:cNvSpPr>
              <a:spLocks/>
            </p:cNvSpPr>
            <p:nvPr/>
          </p:nvSpPr>
          <p:spPr bwMode="auto">
            <a:xfrm>
              <a:off x="3834" y="759"/>
              <a:ext cx="9" cy="5"/>
            </a:xfrm>
            <a:custGeom>
              <a:avLst/>
              <a:gdLst>
                <a:gd name="T0" fmla="*/ 2 w 4"/>
                <a:gd name="T1" fmla="*/ 0 h 2"/>
                <a:gd name="T2" fmla="*/ 1 w 4"/>
                <a:gd name="T3" fmla="*/ 2 h 2"/>
                <a:gd name="T4" fmla="*/ 1 w 4"/>
                <a:gd name="T5" fmla="*/ 2 h 2"/>
                <a:gd name="T6" fmla="*/ 2 w 4"/>
                <a:gd name="T7" fmla="*/ 0 h 2"/>
                <a:gd name="T8" fmla="*/ 2 w 4"/>
                <a:gd name="T9" fmla="*/ 0 h 2"/>
              </a:gdLst>
              <a:ahLst/>
              <a:cxnLst>
                <a:cxn ang="0">
                  <a:pos x="T0" y="T1"/>
                </a:cxn>
                <a:cxn ang="0">
                  <a:pos x="T2" y="T3"/>
                </a:cxn>
                <a:cxn ang="0">
                  <a:pos x="T4" y="T5"/>
                </a:cxn>
                <a:cxn ang="0">
                  <a:pos x="T6" y="T7"/>
                </a:cxn>
                <a:cxn ang="0">
                  <a:pos x="T8" y="T9"/>
                </a:cxn>
              </a:cxnLst>
              <a:rect l="0" t="0" r="r" b="b"/>
              <a:pathLst>
                <a:path w="4" h="2">
                  <a:moveTo>
                    <a:pt x="2" y="0"/>
                  </a:moveTo>
                  <a:cubicBezTo>
                    <a:pt x="1" y="0"/>
                    <a:pt x="0" y="2"/>
                    <a:pt x="1" y="2"/>
                  </a:cubicBezTo>
                  <a:cubicBezTo>
                    <a:pt x="1" y="2"/>
                    <a:pt x="1" y="2"/>
                    <a:pt x="1" y="2"/>
                  </a:cubicBezTo>
                  <a:cubicBezTo>
                    <a:pt x="2" y="2"/>
                    <a:pt x="4" y="0"/>
                    <a:pt x="2" y="0"/>
                  </a:cubicBezTo>
                  <a:cubicBezTo>
                    <a:pt x="2" y="0"/>
                    <a:pt x="2" y="0"/>
                    <a:pt x="2" y="0"/>
                  </a:cubicBezTo>
                </a:path>
              </a:pathLst>
            </a:custGeom>
            <a:solidFill>
              <a:srgbClr val="F2A3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2" name="Freeform 4549">
              <a:extLst>
                <a:ext uri="{FF2B5EF4-FFF2-40B4-BE49-F238E27FC236}">
                  <a16:creationId xmlns:a16="http://schemas.microsoft.com/office/drawing/2014/main" id="{D2F8C46F-D44E-4246-B713-F8B0A8E94A8F}"/>
                </a:ext>
              </a:extLst>
            </p:cNvPr>
            <p:cNvSpPr>
              <a:spLocks/>
            </p:cNvSpPr>
            <p:nvPr/>
          </p:nvSpPr>
          <p:spPr bwMode="auto">
            <a:xfrm>
              <a:off x="3841" y="981"/>
              <a:ext cx="10" cy="5"/>
            </a:xfrm>
            <a:custGeom>
              <a:avLst/>
              <a:gdLst>
                <a:gd name="T0" fmla="*/ 3 w 4"/>
                <a:gd name="T1" fmla="*/ 0 h 2"/>
                <a:gd name="T2" fmla="*/ 2 w 4"/>
                <a:gd name="T3" fmla="*/ 2 h 2"/>
                <a:gd name="T4" fmla="*/ 2 w 4"/>
                <a:gd name="T5" fmla="*/ 2 h 2"/>
                <a:gd name="T6" fmla="*/ 3 w 4"/>
                <a:gd name="T7" fmla="*/ 0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cubicBezTo>
                    <a:pt x="2" y="0"/>
                    <a:pt x="0" y="2"/>
                    <a:pt x="2" y="2"/>
                  </a:cubicBezTo>
                  <a:cubicBezTo>
                    <a:pt x="2" y="2"/>
                    <a:pt x="2" y="2"/>
                    <a:pt x="2" y="2"/>
                  </a:cubicBezTo>
                  <a:cubicBezTo>
                    <a:pt x="3" y="2"/>
                    <a:pt x="4" y="0"/>
                    <a:pt x="3" y="0"/>
                  </a:cubicBezTo>
                  <a:cubicBezTo>
                    <a:pt x="3" y="0"/>
                    <a:pt x="3" y="0"/>
                    <a:pt x="3" y="0"/>
                  </a:cubicBezTo>
                </a:path>
              </a:pathLst>
            </a:custGeom>
            <a:solidFill>
              <a:srgbClr val="EE8B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3" name="Freeform 4550">
              <a:extLst>
                <a:ext uri="{FF2B5EF4-FFF2-40B4-BE49-F238E27FC236}">
                  <a16:creationId xmlns:a16="http://schemas.microsoft.com/office/drawing/2014/main" id="{78260B53-9638-408E-A881-5EC992B9B413}"/>
                </a:ext>
              </a:extLst>
            </p:cNvPr>
            <p:cNvSpPr>
              <a:spLocks/>
            </p:cNvSpPr>
            <p:nvPr/>
          </p:nvSpPr>
          <p:spPr bwMode="auto">
            <a:xfrm>
              <a:off x="3748" y="1007"/>
              <a:ext cx="10" cy="5"/>
            </a:xfrm>
            <a:custGeom>
              <a:avLst/>
              <a:gdLst>
                <a:gd name="T0" fmla="*/ 2 w 4"/>
                <a:gd name="T1" fmla="*/ 0 h 2"/>
                <a:gd name="T2" fmla="*/ 1 w 4"/>
                <a:gd name="T3" fmla="*/ 2 h 2"/>
                <a:gd name="T4" fmla="*/ 1 w 4"/>
                <a:gd name="T5" fmla="*/ 2 h 2"/>
                <a:gd name="T6" fmla="*/ 2 w 4"/>
                <a:gd name="T7" fmla="*/ 0 h 2"/>
                <a:gd name="T8" fmla="*/ 2 w 4"/>
                <a:gd name="T9" fmla="*/ 0 h 2"/>
              </a:gdLst>
              <a:ahLst/>
              <a:cxnLst>
                <a:cxn ang="0">
                  <a:pos x="T0" y="T1"/>
                </a:cxn>
                <a:cxn ang="0">
                  <a:pos x="T2" y="T3"/>
                </a:cxn>
                <a:cxn ang="0">
                  <a:pos x="T4" y="T5"/>
                </a:cxn>
                <a:cxn ang="0">
                  <a:pos x="T6" y="T7"/>
                </a:cxn>
                <a:cxn ang="0">
                  <a:pos x="T8" y="T9"/>
                </a:cxn>
              </a:cxnLst>
              <a:rect l="0" t="0" r="r" b="b"/>
              <a:pathLst>
                <a:path w="4" h="2">
                  <a:moveTo>
                    <a:pt x="2" y="0"/>
                  </a:moveTo>
                  <a:cubicBezTo>
                    <a:pt x="2" y="0"/>
                    <a:pt x="0" y="2"/>
                    <a:pt x="1" y="2"/>
                  </a:cubicBezTo>
                  <a:cubicBezTo>
                    <a:pt x="1" y="2"/>
                    <a:pt x="1" y="2"/>
                    <a:pt x="1" y="2"/>
                  </a:cubicBezTo>
                  <a:cubicBezTo>
                    <a:pt x="2" y="2"/>
                    <a:pt x="4" y="0"/>
                    <a:pt x="2" y="0"/>
                  </a:cubicBezTo>
                  <a:cubicBezTo>
                    <a:pt x="2" y="0"/>
                    <a:pt x="2" y="0"/>
                    <a:pt x="2" y="0"/>
                  </a:cubicBezTo>
                </a:path>
              </a:pathLst>
            </a:custGeom>
            <a:solidFill>
              <a:srgbClr val="EE8B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4" name="Freeform 4551">
              <a:extLst>
                <a:ext uri="{FF2B5EF4-FFF2-40B4-BE49-F238E27FC236}">
                  <a16:creationId xmlns:a16="http://schemas.microsoft.com/office/drawing/2014/main" id="{4990C941-A8A2-4919-AE66-CD05295C65C2}"/>
                </a:ext>
              </a:extLst>
            </p:cNvPr>
            <p:cNvSpPr>
              <a:spLocks/>
            </p:cNvSpPr>
            <p:nvPr/>
          </p:nvSpPr>
          <p:spPr bwMode="auto">
            <a:xfrm>
              <a:off x="3872" y="931"/>
              <a:ext cx="10" cy="7"/>
            </a:xfrm>
            <a:custGeom>
              <a:avLst/>
              <a:gdLst>
                <a:gd name="T0" fmla="*/ 3 w 4"/>
                <a:gd name="T1" fmla="*/ 0 h 3"/>
                <a:gd name="T2" fmla="*/ 1 w 4"/>
                <a:gd name="T3" fmla="*/ 3 h 3"/>
                <a:gd name="T4" fmla="*/ 1 w 4"/>
                <a:gd name="T5" fmla="*/ 3 h 3"/>
                <a:gd name="T6" fmla="*/ 3 w 4"/>
                <a:gd name="T7" fmla="*/ 0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cubicBezTo>
                    <a:pt x="2" y="0"/>
                    <a:pt x="0" y="3"/>
                    <a:pt x="1" y="3"/>
                  </a:cubicBezTo>
                  <a:cubicBezTo>
                    <a:pt x="1" y="3"/>
                    <a:pt x="1" y="3"/>
                    <a:pt x="1" y="3"/>
                  </a:cubicBezTo>
                  <a:cubicBezTo>
                    <a:pt x="2" y="3"/>
                    <a:pt x="4" y="0"/>
                    <a:pt x="3" y="0"/>
                  </a:cubicBezTo>
                  <a:cubicBezTo>
                    <a:pt x="3" y="0"/>
                    <a:pt x="3" y="0"/>
                    <a:pt x="3" y="0"/>
                  </a:cubicBezTo>
                </a:path>
              </a:pathLst>
            </a:custGeom>
            <a:solidFill>
              <a:srgbClr val="EE8B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5" name="Freeform 4552">
              <a:extLst>
                <a:ext uri="{FF2B5EF4-FFF2-40B4-BE49-F238E27FC236}">
                  <a16:creationId xmlns:a16="http://schemas.microsoft.com/office/drawing/2014/main" id="{6D516637-67B5-4B51-B703-7450AF745BF7}"/>
                </a:ext>
              </a:extLst>
            </p:cNvPr>
            <p:cNvSpPr>
              <a:spLocks/>
            </p:cNvSpPr>
            <p:nvPr/>
          </p:nvSpPr>
          <p:spPr bwMode="auto">
            <a:xfrm>
              <a:off x="3770" y="981"/>
              <a:ext cx="4" cy="10"/>
            </a:xfrm>
            <a:custGeom>
              <a:avLst/>
              <a:gdLst>
                <a:gd name="T0" fmla="*/ 2 w 2"/>
                <a:gd name="T1" fmla="*/ 0 h 4"/>
                <a:gd name="T2" fmla="*/ 1 w 2"/>
                <a:gd name="T3" fmla="*/ 2 h 4"/>
                <a:gd name="T4" fmla="*/ 0 w 2"/>
                <a:gd name="T5" fmla="*/ 4 h 4"/>
                <a:gd name="T6" fmla="*/ 2 w 2"/>
                <a:gd name="T7" fmla="*/ 2 h 4"/>
                <a:gd name="T8" fmla="*/ 2 w 2"/>
                <a:gd name="T9" fmla="*/ 0 h 4"/>
              </a:gdLst>
              <a:ahLst/>
              <a:cxnLst>
                <a:cxn ang="0">
                  <a:pos x="T0" y="T1"/>
                </a:cxn>
                <a:cxn ang="0">
                  <a:pos x="T2" y="T3"/>
                </a:cxn>
                <a:cxn ang="0">
                  <a:pos x="T4" y="T5"/>
                </a:cxn>
                <a:cxn ang="0">
                  <a:pos x="T6" y="T7"/>
                </a:cxn>
                <a:cxn ang="0">
                  <a:pos x="T8" y="T9"/>
                </a:cxn>
              </a:cxnLst>
              <a:rect l="0" t="0" r="r" b="b"/>
              <a:pathLst>
                <a:path w="2" h="4">
                  <a:moveTo>
                    <a:pt x="2" y="0"/>
                  </a:moveTo>
                  <a:cubicBezTo>
                    <a:pt x="2" y="0"/>
                    <a:pt x="1" y="1"/>
                    <a:pt x="1" y="2"/>
                  </a:cubicBezTo>
                  <a:cubicBezTo>
                    <a:pt x="0" y="3"/>
                    <a:pt x="0" y="4"/>
                    <a:pt x="0" y="4"/>
                  </a:cubicBezTo>
                  <a:cubicBezTo>
                    <a:pt x="0" y="4"/>
                    <a:pt x="1" y="3"/>
                    <a:pt x="2" y="2"/>
                  </a:cubicBezTo>
                  <a:cubicBezTo>
                    <a:pt x="2" y="0"/>
                    <a:pt x="2" y="0"/>
                    <a:pt x="2" y="0"/>
                  </a:cubicBezTo>
                </a:path>
              </a:pathLst>
            </a:custGeom>
            <a:solidFill>
              <a:srgbClr val="EE8B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6" name="Freeform 4553">
              <a:extLst>
                <a:ext uri="{FF2B5EF4-FFF2-40B4-BE49-F238E27FC236}">
                  <a16:creationId xmlns:a16="http://schemas.microsoft.com/office/drawing/2014/main" id="{08DFE15B-0F31-42F3-9AEA-DAE153928C97}"/>
                </a:ext>
              </a:extLst>
            </p:cNvPr>
            <p:cNvSpPr>
              <a:spLocks/>
            </p:cNvSpPr>
            <p:nvPr/>
          </p:nvSpPr>
          <p:spPr bwMode="auto">
            <a:xfrm>
              <a:off x="3779" y="854"/>
              <a:ext cx="14" cy="15"/>
            </a:xfrm>
            <a:custGeom>
              <a:avLst/>
              <a:gdLst>
                <a:gd name="T0" fmla="*/ 5 w 6"/>
                <a:gd name="T1" fmla="*/ 0 h 6"/>
                <a:gd name="T2" fmla="*/ 0 w 6"/>
                <a:gd name="T3" fmla="*/ 2 h 6"/>
                <a:gd name="T4" fmla="*/ 2 w 6"/>
                <a:gd name="T5" fmla="*/ 6 h 6"/>
                <a:gd name="T6" fmla="*/ 5 w 6"/>
                <a:gd name="T7" fmla="*/ 5 h 6"/>
                <a:gd name="T8" fmla="*/ 5 w 6"/>
                <a:gd name="T9" fmla="*/ 0 h 6"/>
              </a:gdLst>
              <a:ahLst/>
              <a:cxnLst>
                <a:cxn ang="0">
                  <a:pos x="T0" y="T1"/>
                </a:cxn>
                <a:cxn ang="0">
                  <a:pos x="T2" y="T3"/>
                </a:cxn>
                <a:cxn ang="0">
                  <a:pos x="T4" y="T5"/>
                </a:cxn>
                <a:cxn ang="0">
                  <a:pos x="T6" y="T7"/>
                </a:cxn>
                <a:cxn ang="0">
                  <a:pos x="T8" y="T9"/>
                </a:cxn>
              </a:cxnLst>
              <a:rect l="0" t="0" r="r" b="b"/>
              <a:pathLst>
                <a:path w="6" h="6">
                  <a:moveTo>
                    <a:pt x="5" y="0"/>
                  </a:moveTo>
                  <a:cubicBezTo>
                    <a:pt x="3" y="1"/>
                    <a:pt x="2" y="2"/>
                    <a:pt x="0" y="2"/>
                  </a:cubicBezTo>
                  <a:cubicBezTo>
                    <a:pt x="0" y="5"/>
                    <a:pt x="0" y="6"/>
                    <a:pt x="2" y="6"/>
                  </a:cubicBezTo>
                  <a:cubicBezTo>
                    <a:pt x="3" y="6"/>
                    <a:pt x="4" y="6"/>
                    <a:pt x="5" y="5"/>
                  </a:cubicBezTo>
                  <a:cubicBezTo>
                    <a:pt x="4" y="4"/>
                    <a:pt x="6" y="2"/>
                    <a:pt x="5" y="0"/>
                  </a:cubicBezTo>
                </a:path>
              </a:pathLst>
            </a:custGeom>
            <a:solidFill>
              <a:srgbClr val="EE8B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7" name="Freeform 4554">
              <a:extLst>
                <a:ext uri="{FF2B5EF4-FFF2-40B4-BE49-F238E27FC236}">
                  <a16:creationId xmlns:a16="http://schemas.microsoft.com/office/drawing/2014/main" id="{695DC630-B7CF-47A2-9F6F-B4BD767CBA4A}"/>
                </a:ext>
              </a:extLst>
            </p:cNvPr>
            <p:cNvSpPr>
              <a:spLocks/>
            </p:cNvSpPr>
            <p:nvPr/>
          </p:nvSpPr>
          <p:spPr bwMode="auto">
            <a:xfrm>
              <a:off x="3696" y="747"/>
              <a:ext cx="9" cy="7"/>
            </a:xfrm>
            <a:custGeom>
              <a:avLst/>
              <a:gdLst>
                <a:gd name="T0" fmla="*/ 3 w 4"/>
                <a:gd name="T1" fmla="*/ 0 h 3"/>
                <a:gd name="T2" fmla="*/ 0 w 4"/>
                <a:gd name="T3" fmla="*/ 3 h 3"/>
                <a:gd name="T4" fmla="*/ 1 w 4"/>
                <a:gd name="T5" fmla="*/ 3 h 3"/>
                <a:gd name="T6" fmla="*/ 4 w 4"/>
                <a:gd name="T7" fmla="*/ 0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cubicBezTo>
                    <a:pt x="2" y="0"/>
                    <a:pt x="1" y="1"/>
                    <a:pt x="0" y="3"/>
                  </a:cubicBezTo>
                  <a:cubicBezTo>
                    <a:pt x="0" y="3"/>
                    <a:pt x="1" y="3"/>
                    <a:pt x="1" y="3"/>
                  </a:cubicBezTo>
                  <a:cubicBezTo>
                    <a:pt x="2" y="3"/>
                    <a:pt x="4" y="2"/>
                    <a:pt x="4" y="0"/>
                  </a:cubicBezTo>
                  <a:cubicBezTo>
                    <a:pt x="4" y="0"/>
                    <a:pt x="3" y="0"/>
                    <a:pt x="3" y="0"/>
                  </a:cubicBezTo>
                </a:path>
              </a:pathLst>
            </a:custGeom>
            <a:solidFill>
              <a:srgbClr val="EE8B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8" name="Freeform 4555">
              <a:extLst>
                <a:ext uri="{FF2B5EF4-FFF2-40B4-BE49-F238E27FC236}">
                  <a16:creationId xmlns:a16="http://schemas.microsoft.com/office/drawing/2014/main" id="{CEC74F6B-29B2-4FA2-8338-7E3FEE36F670}"/>
                </a:ext>
              </a:extLst>
            </p:cNvPr>
            <p:cNvSpPr>
              <a:spLocks/>
            </p:cNvSpPr>
            <p:nvPr/>
          </p:nvSpPr>
          <p:spPr bwMode="auto">
            <a:xfrm>
              <a:off x="3863" y="795"/>
              <a:ext cx="11" cy="7"/>
            </a:xfrm>
            <a:custGeom>
              <a:avLst/>
              <a:gdLst>
                <a:gd name="T0" fmla="*/ 3 w 5"/>
                <a:gd name="T1" fmla="*/ 0 h 3"/>
                <a:gd name="T2" fmla="*/ 0 w 5"/>
                <a:gd name="T3" fmla="*/ 3 h 3"/>
                <a:gd name="T4" fmla="*/ 2 w 5"/>
                <a:gd name="T5" fmla="*/ 3 h 3"/>
                <a:gd name="T6" fmla="*/ 5 w 5"/>
                <a:gd name="T7" fmla="*/ 0 h 3"/>
                <a:gd name="T8" fmla="*/ 3 w 5"/>
                <a:gd name="T9" fmla="*/ 0 h 3"/>
              </a:gdLst>
              <a:ahLst/>
              <a:cxnLst>
                <a:cxn ang="0">
                  <a:pos x="T0" y="T1"/>
                </a:cxn>
                <a:cxn ang="0">
                  <a:pos x="T2" y="T3"/>
                </a:cxn>
                <a:cxn ang="0">
                  <a:pos x="T4" y="T5"/>
                </a:cxn>
                <a:cxn ang="0">
                  <a:pos x="T6" y="T7"/>
                </a:cxn>
                <a:cxn ang="0">
                  <a:pos x="T8" y="T9"/>
                </a:cxn>
              </a:cxnLst>
              <a:rect l="0" t="0" r="r" b="b"/>
              <a:pathLst>
                <a:path w="5" h="3">
                  <a:moveTo>
                    <a:pt x="3" y="0"/>
                  </a:moveTo>
                  <a:cubicBezTo>
                    <a:pt x="2" y="0"/>
                    <a:pt x="1" y="1"/>
                    <a:pt x="0" y="3"/>
                  </a:cubicBezTo>
                  <a:cubicBezTo>
                    <a:pt x="1" y="3"/>
                    <a:pt x="1" y="3"/>
                    <a:pt x="2" y="3"/>
                  </a:cubicBezTo>
                  <a:cubicBezTo>
                    <a:pt x="3" y="3"/>
                    <a:pt x="5" y="2"/>
                    <a:pt x="5" y="0"/>
                  </a:cubicBezTo>
                  <a:cubicBezTo>
                    <a:pt x="4" y="0"/>
                    <a:pt x="4" y="0"/>
                    <a:pt x="3" y="0"/>
                  </a:cubicBezTo>
                </a:path>
              </a:pathLst>
            </a:custGeom>
            <a:solidFill>
              <a:srgbClr val="EE8B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9" name="Freeform 4556">
              <a:extLst>
                <a:ext uri="{FF2B5EF4-FFF2-40B4-BE49-F238E27FC236}">
                  <a16:creationId xmlns:a16="http://schemas.microsoft.com/office/drawing/2014/main" id="{5E6DF4B5-E15A-426C-8702-7E5179B08DEA}"/>
                </a:ext>
              </a:extLst>
            </p:cNvPr>
            <p:cNvSpPr>
              <a:spLocks/>
            </p:cNvSpPr>
            <p:nvPr/>
          </p:nvSpPr>
          <p:spPr bwMode="auto">
            <a:xfrm>
              <a:off x="3781" y="912"/>
              <a:ext cx="12" cy="9"/>
            </a:xfrm>
            <a:custGeom>
              <a:avLst/>
              <a:gdLst>
                <a:gd name="T0" fmla="*/ 4 w 5"/>
                <a:gd name="T1" fmla="*/ 0 h 4"/>
                <a:gd name="T2" fmla="*/ 1 w 5"/>
                <a:gd name="T3" fmla="*/ 4 h 4"/>
                <a:gd name="T4" fmla="*/ 4 w 5"/>
                <a:gd name="T5" fmla="*/ 0 h 4"/>
              </a:gdLst>
              <a:ahLst/>
              <a:cxnLst>
                <a:cxn ang="0">
                  <a:pos x="T0" y="T1"/>
                </a:cxn>
                <a:cxn ang="0">
                  <a:pos x="T2" y="T3"/>
                </a:cxn>
                <a:cxn ang="0">
                  <a:pos x="T4" y="T5"/>
                </a:cxn>
              </a:cxnLst>
              <a:rect l="0" t="0" r="r" b="b"/>
              <a:pathLst>
                <a:path w="5" h="4">
                  <a:moveTo>
                    <a:pt x="4" y="0"/>
                  </a:moveTo>
                  <a:cubicBezTo>
                    <a:pt x="3" y="2"/>
                    <a:pt x="0" y="3"/>
                    <a:pt x="1" y="4"/>
                  </a:cubicBezTo>
                  <a:cubicBezTo>
                    <a:pt x="2" y="3"/>
                    <a:pt x="5" y="2"/>
                    <a:pt x="4" y="0"/>
                  </a:cubicBezTo>
                </a:path>
              </a:pathLst>
            </a:custGeom>
            <a:solidFill>
              <a:srgbClr val="EE8B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70" name="Freeform 4557">
              <a:extLst>
                <a:ext uri="{FF2B5EF4-FFF2-40B4-BE49-F238E27FC236}">
                  <a16:creationId xmlns:a16="http://schemas.microsoft.com/office/drawing/2014/main" id="{99E27626-D6FA-484F-AF2D-6FF7E63D4230}"/>
                </a:ext>
              </a:extLst>
            </p:cNvPr>
            <p:cNvSpPr>
              <a:spLocks/>
            </p:cNvSpPr>
            <p:nvPr/>
          </p:nvSpPr>
          <p:spPr bwMode="auto">
            <a:xfrm>
              <a:off x="3860" y="881"/>
              <a:ext cx="7" cy="4"/>
            </a:xfrm>
            <a:custGeom>
              <a:avLst/>
              <a:gdLst>
                <a:gd name="T0" fmla="*/ 1 w 3"/>
                <a:gd name="T1" fmla="*/ 0 h 2"/>
                <a:gd name="T2" fmla="*/ 0 w 3"/>
                <a:gd name="T3" fmla="*/ 2 h 2"/>
                <a:gd name="T4" fmla="*/ 1 w 3"/>
                <a:gd name="T5" fmla="*/ 2 h 2"/>
                <a:gd name="T6" fmla="*/ 2 w 3"/>
                <a:gd name="T7" fmla="*/ 0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2"/>
                  </a:cubicBezTo>
                  <a:cubicBezTo>
                    <a:pt x="1" y="2"/>
                    <a:pt x="1" y="2"/>
                    <a:pt x="1" y="2"/>
                  </a:cubicBezTo>
                  <a:cubicBezTo>
                    <a:pt x="2" y="2"/>
                    <a:pt x="3" y="2"/>
                    <a:pt x="2" y="0"/>
                  </a:cubicBezTo>
                  <a:cubicBezTo>
                    <a:pt x="2" y="0"/>
                    <a:pt x="2" y="0"/>
                    <a:pt x="1" y="0"/>
                  </a:cubicBezTo>
                </a:path>
              </a:pathLst>
            </a:custGeom>
            <a:solidFill>
              <a:srgbClr val="EE8B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71" name="Freeform 4558">
              <a:extLst>
                <a:ext uri="{FF2B5EF4-FFF2-40B4-BE49-F238E27FC236}">
                  <a16:creationId xmlns:a16="http://schemas.microsoft.com/office/drawing/2014/main" id="{02F179F7-645C-4DA4-8466-40AA83329BAE}"/>
                </a:ext>
              </a:extLst>
            </p:cNvPr>
            <p:cNvSpPr>
              <a:spLocks/>
            </p:cNvSpPr>
            <p:nvPr/>
          </p:nvSpPr>
          <p:spPr bwMode="auto">
            <a:xfrm>
              <a:off x="3843" y="706"/>
              <a:ext cx="22" cy="22"/>
            </a:xfrm>
            <a:custGeom>
              <a:avLst/>
              <a:gdLst>
                <a:gd name="T0" fmla="*/ 4 w 9"/>
                <a:gd name="T1" fmla="*/ 0 h 9"/>
                <a:gd name="T2" fmla="*/ 3 w 9"/>
                <a:gd name="T3" fmla="*/ 0 h 9"/>
                <a:gd name="T4" fmla="*/ 2 w 9"/>
                <a:gd name="T5" fmla="*/ 8 h 9"/>
                <a:gd name="T6" fmla="*/ 4 w 9"/>
                <a:gd name="T7" fmla="*/ 8 h 9"/>
                <a:gd name="T8" fmla="*/ 5 w 9"/>
                <a:gd name="T9" fmla="*/ 9 h 9"/>
                <a:gd name="T10" fmla="*/ 9 w 9"/>
                <a:gd name="T11" fmla="*/ 6 h 9"/>
                <a:gd name="T12" fmla="*/ 4 w 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4" y="0"/>
                  </a:moveTo>
                  <a:cubicBezTo>
                    <a:pt x="4" y="0"/>
                    <a:pt x="3" y="0"/>
                    <a:pt x="3" y="0"/>
                  </a:cubicBezTo>
                  <a:cubicBezTo>
                    <a:pt x="7" y="3"/>
                    <a:pt x="0" y="5"/>
                    <a:pt x="2" y="8"/>
                  </a:cubicBezTo>
                  <a:cubicBezTo>
                    <a:pt x="3" y="8"/>
                    <a:pt x="3" y="8"/>
                    <a:pt x="4" y="8"/>
                  </a:cubicBezTo>
                  <a:cubicBezTo>
                    <a:pt x="4" y="8"/>
                    <a:pt x="5" y="8"/>
                    <a:pt x="5" y="9"/>
                  </a:cubicBezTo>
                  <a:cubicBezTo>
                    <a:pt x="6" y="8"/>
                    <a:pt x="8" y="7"/>
                    <a:pt x="9" y="6"/>
                  </a:cubicBezTo>
                  <a:cubicBezTo>
                    <a:pt x="8" y="2"/>
                    <a:pt x="9" y="0"/>
                    <a:pt x="4" y="0"/>
                  </a:cubicBezTo>
                </a:path>
              </a:pathLst>
            </a:custGeom>
            <a:solidFill>
              <a:srgbClr val="F2A3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72" name="Freeform 4559">
              <a:extLst>
                <a:ext uri="{FF2B5EF4-FFF2-40B4-BE49-F238E27FC236}">
                  <a16:creationId xmlns:a16="http://schemas.microsoft.com/office/drawing/2014/main" id="{53DAC22B-326A-44DE-AD1C-B864317DB4B1}"/>
                </a:ext>
              </a:extLst>
            </p:cNvPr>
            <p:cNvSpPr>
              <a:spLocks/>
            </p:cNvSpPr>
            <p:nvPr/>
          </p:nvSpPr>
          <p:spPr bwMode="auto">
            <a:xfrm>
              <a:off x="3715" y="682"/>
              <a:ext cx="7" cy="8"/>
            </a:xfrm>
            <a:custGeom>
              <a:avLst/>
              <a:gdLst>
                <a:gd name="T0" fmla="*/ 2 w 3"/>
                <a:gd name="T1" fmla="*/ 0 h 3"/>
                <a:gd name="T2" fmla="*/ 1 w 3"/>
                <a:gd name="T3" fmla="*/ 2 h 3"/>
                <a:gd name="T4" fmla="*/ 2 w 3"/>
                <a:gd name="T5" fmla="*/ 3 h 3"/>
                <a:gd name="T6" fmla="*/ 3 w 3"/>
                <a:gd name="T7" fmla="*/ 1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1" y="0"/>
                    <a:pt x="0" y="1"/>
                    <a:pt x="1" y="2"/>
                  </a:cubicBezTo>
                  <a:cubicBezTo>
                    <a:pt x="1" y="2"/>
                    <a:pt x="1" y="3"/>
                    <a:pt x="2" y="3"/>
                  </a:cubicBezTo>
                  <a:cubicBezTo>
                    <a:pt x="2" y="3"/>
                    <a:pt x="3" y="2"/>
                    <a:pt x="3" y="1"/>
                  </a:cubicBezTo>
                  <a:cubicBezTo>
                    <a:pt x="2" y="1"/>
                    <a:pt x="2" y="0"/>
                    <a:pt x="2" y="0"/>
                  </a:cubicBezTo>
                </a:path>
              </a:pathLst>
            </a:custGeom>
            <a:solidFill>
              <a:srgbClr val="F2A3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73" name="Freeform 4560">
              <a:extLst>
                <a:ext uri="{FF2B5EF4-FFF2-40B4-BE49-F238E27FC236}">
                  <a16:creationId xmlns:a16="http://schemas.microsoft.com/office/drawing/2014/main" id="{46CC814A-8F9B-4DFC-8D0F-342408985B22}"/>
                </a:ext>
              </a:extLst>
            </p:cNvPr>
            <p:cNvSpPr>
              <a:spLocks/>
            </p:cNvSpPr>
            <p:nvPr/>
          </p:nvSpPr>
          <p:spPr bwMode="auto">
            <a:xfrm>
              <a:off x="3727" y="816"/>
              <a:ext cx="4" cy="5"/>
            </a:xfrm>
            <a:custGeom>
              <a:avLst/>
              <a:gdLst>
                <a:gd name="T0" fmla="*/ 1 w 2"/>
                <a:gd name="T1" fmla="*/ 0 h 2"/>
                <a:gd name="T2" fmla="*/ 0 w 2"/>
                <a:gd name="T3" fmla="*/ 1 h 2"/>
                <a:gd name="T4" fmla="*/ 1 w 2"/>
                <a:gd name="T5" fmla="*/ 2 h 2"/>
                <a:gd name="T6" fmla="*/ 2 w 2"/>
                <a:gd name="T7" fmla="*/ 0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0"/>
                    <a:pt x="0" y="0"/>
                    <a:pt x="0" y="1"/>
                  </a:cubicBezTo>
                  <a:cubicBezTo>
                    <a:pt x="0" y="2"/>
                    <a:pt x="1" y="2"/>
                    <a:pt x="1" y="2"/>
                  </a:cubicBezTo>
                  <a:cubicBezTo>
                    <a:pt x="2" y="2"/>
                    <a:pt x="2" y="1"/>
                    <a:pt x="2" y="0"/>
                  </a:cubicBezTo>
                  <a:cubicBezTo>
                    <a:pt x="2" y="0"/>
                    <a:pt x="1" y="0"/>
                    <a:pt x="1" y="0"/>
                  </a:cubicBezTo>
                </a:path>
              </a:pathLst>
            </a:custGeom>
            <a:solidFill>
              <a:srgbClr val="EE8B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74" name="Freeform 4561">
              <a:extLst>
                <a:ext uri="{FF2B5EF4-FFF2-40B4-BE49-F238E27FC236}">
                  <a16:creationId xmlns:a16="http://schemas.microsoft.com/office/drawing/2014/main" id="{53D91FFF-09BB-4DB7-A300-A5A25CD2A790}"/>
                </a:ext>
              </a:extLst>
            </p:cNvPr>
            <p:cNvSpPr>
              <a:spLocks/>
            </p:cNvSpPr>
            <p:nvPr/>
          </p:nvSpPr>
          <p:spPr bwMode="auto">
            <a:xfrm>
              <a:off x="3727" y="787"/>
              <a:ext cx="16" cy="12"/>
            </a:xfrm>
            <a:custGeom>
              <a:avLst/>
              <a:gdLst>
                <a:gd name="T0" fmla="*/ 6 w 7"/>
                <a:gd name="T1" fmla="*/ 0 h 5"/>
                <a:gd name="T2" fmla="*/ 1 w 7"/>
                <a:gd name="T3" fmla="*/ 5 h 5"/>
                <a:gd name="T4" fmla="*/ 6 w 7"/>
                <a:gd name="T5" fmla="*/ 0 h 5"/>
              </a:gdLst>
              <a:ahLst/>
              <a:cxnLst>
                <a:cxn ang="0">
                  <a:pos x="T0" y="T1"/>
                </a:cxn>
                <a:cxn ang="0">
                  <a:pos x="T2" y="T3"/>
                </a:cxn>
                <a:cxn ang="0">
                  <a:pos x="T4" y="T5"/>
                </a:cxn>
              </a:cxnLst>
              <a:rect l="0" t="0" r="r" b="b"/>
              <a:pathLst>
                <a:path w="7" h="5">
                  <a:moveTo>
                    <a:pt x="6" y="0"/>
                  </a:moveTo>
                  <a:cubicBezTo>
                    <a:pt x="4" y="2"/>
                    <a:pt x="0" y="3"/>
                    <a:pt x="1" y="5"/>
                  </a:cubicBezTo>
                  <a:cubicBezTo>
                    <a:pt x="3" y="4"/>
                    <a:pt x="7" y="2"/>
                    <a:pt x="6" y="0"/>
                  </a:cubicBezTo>
                </a:path>
              </a:pathLst>
            </a:custGeom>
            <a:solidFill>
              <a:srgbClr val="EE8B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75" name="Freeform 4562">
              <a:extLst>
                <a:ext uri="{FF2B5EF4-FFF2-40B4-BE49-F238E27FC236}">
                  <a16:creationId xmlns:a16="http://schemas.microsoft.com/office/drawing/2014/main" id="{DEA7EB3F-3CC6-4D12-B944-0D7C0ADAB993}"/>
                </a:ext>
              </a:extLst>
            </p:cNvPr>
            <p:cNvSpPr>
              <a:spLocks/>
            </p:cNvSpPr>
            <p:nvPr/>
          </p:nvSpPr>
          <p:spPr bwMode="auto">
            <a:xfrm>
              <a:off x="3731" y="776"/>
              <a:ext cx="10" cy="9"/>
            </a:xfrm>
            <a:custGeom>
              <a:avLst/>
              <a:gdLst>
                <a:gd name="T0" fmla="*/ 4 w 4"/>
                <a:gd name="T1" fmla="*/ 0 h 4"/>
                <a:gd name="T2" fmla="*/ 0 w 4"/>
                <a:gd name="T3" fmla="*/ 4 h 4"/>
                <a:gd name="T4" fmla="*/ 4 w 4"/>
                <a:gd name="T5" fmla="*/ 0 h 4"/>
              </a:gdLst>
              <a:ahLst/>
              <a:cxnLst>
                <a:cxn ang="0">
                  <a:pos x="T0" y="T1"/>
                </a:cxn>
                <a:cxn ang="0">
                  <a:pos x="T2" y="T3"/>
                </a:cxn>
                <a:cxn ang="0">
                  <a:pos x="T4" y="T5"/>
                </a:cxn>
              </a:cxnLst>
              <a:rect l="0" t="0" r="r" b="b"/>
              <a:pathLst>
                <a:path w="4" h="4">
                  <a:moveTo>
                    <a:pt x="4" y="0"/>
                  </a:moveTo>
                  <a:cubicBezTo>
                    <a:pt x="2" y="1"/>
                    <a:pt x="0" y="2"/>
                    <a:pt x="0" y="4"/>
                  </a:cubicBezTo>
                  <a:cubicBezTo>
                    <a:pt x="2" y="2"/>
                    <a:pt x="4" y="1"/>
                    <a:pt x="4" y="0"/>
                  </a:cubicBezTo>
                </a:path>
              </a:pathLst>
            </a:custGeom>
            <a:solidFill>
              <a:srgbClr val="EE8B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76" name="Freeform 4563">
              <a:extLst>
                <a:ext uri="{FF2B5EF4-FFF2-40B4-BE49-F238E27FC236}">
                  <a16:creationId xmlns:a16="http://schemas.microsoft.com/office/drawing/2014/main" id="{7DCFD9D6-F79C-4E65-95FC-5F3A4E7E9760}"/>
                </a:ext>
              </a:extLst>
            </p:cNvPr>
            <p:cNvSpPr>
              <a:spLocks/>
            </p:cNvSpPr>
            <p:nvPr/>
          </p:nvSpPr>
          <p:spPr bwMode="auto">
            <a:xfrm>
              <a:off x="3700" y="785"/>
              <a:ext cx="10" cy="7"/>
            </a:xfrm>
            <a:custGeom>
              <a:avLst/>
              <a:gdLst>
                <a:gd name="T0" fmla="*/ 3 w 4"/>
                <a:gd name="T1" fmla="*/ 0 h 3"/>
                <a:gd name="T2" fmla="*/ 2 w 4"/>
                <a:gd name="T3" fmla="*/ 3 h 3"/>
                <a:gd name="T4" fmla="*/ 2 w 4"/>
                <a:gd name="T5" fmla="*/ 3 h 3"/>
                <a:gd name="T6" fmla="*/ 3 w 4"/>
                <a:gd name="T7" fmla="*/ 0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cubicBezTo>
                    <a:pt x="2" y="0"/>
                    <a:pt x="0" y="2"/>
                    <a:pt x="2" y="3"/>
                  </a:cubicBezTo>
                  <a:cubicBezTo>
                    <a:pt x="2" y="3"/>
                    <a:pt x="2" y="3"/>
                    <a:pt x="2" y="3"/>
                  </a:cubicBezTo>
                  <a:cubicBezTo>
                    <a:pt x="2" y="3"/>
                    <a:pt x="4" y="0"/>
                    <a:pt x="3" y="0"/>
                  </a:cubicBezTo>
                  <a:cubicBezTo>
                    <a:pt x="3" y="0"/>
                    <a:pt x="3" y="0"/>
                    <a:pt x="3" y="0"/>
                  </a:cubicBezTo>
                </a:path>
              </a:pathLst>
            </a:custGeom>
            <a:solidFill>
              <a:srgbClr val="EE8B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77" name="Freeform 4564">
              <a:extLst>
                <a:ext uri="{FF2B5EF4-FFF2-40B4-BE49-F238E27FC236}">
                  <a16:creationId xmlns:a16="http://schemas.microsoft.com/office/drawing/2014/main" id="{15E2AEF3-28AA-4B9A-801C-C0FAE945F8E5}"/>
                </a:ext>
              </a:extLst>
            </p:cNvPr>
            <p:cNvSpPr>
              <a:spLocks/>
            </p:cNvSpPr>
            <p:nvPr/>
          </p:nvSpPr>
          <p:spPr bwMode="auto">
            <a:xfrm>
              <a:off x="3619" y="795"/>
              <a:ext cx="26" cy="21"/>
            </a:xfrm>
            <a:custGeom>
              <a:avLst/>
              <a:gdLst>
                <a:gd name="T0" fmla="*/ 6 w 11"/>
                <a:gd name="T1" fmla="*/ 0 h 9"/>
                <a:gd name="T2" fmla="*/ 4 w 11"/>
                <a:gd name="T3" fmla="*/ 9 h 9"/>
                <a:gd name="T4" fmla="*/ 6 w 11"/>
                <a:gd name="T5" fmla="*/ 0 h 9"/>
              </a:gdLst>
              <a:ahLst/>
              <a:cxnLst>
                <a:cxn ang="0">
                  <a:pos x="T0" y="T1"/>
                </a:cxn>
                <a:cxn ang="0">
                  <a:pos x="T2" y="T3"/>
                </a:cxn>
                <a:cxn ang="0">
                  <a:pos x="T4" y="T5"/>
                </a:cxn>
              </a:cxnLst>
              <a:rect l="0" t="0" r="r" b="b"/>
              <a:pathLst>
                <a:path w="11" h="9">
                  <a:moveTo>
                    <a:pt x="6" y="0"/>
                  </a:moveTo>
                  <a:cubicBezTo>
                    <a:pt x="4" y="0"/>
                    <a:pt x="0" y="3"/>
                    <a:pt x="4" y="9"/>
                  </a:cubicBezTo>
                  <a:cubicBezTo>
                    <a:pt x="11" y="3"/>
                    <a:pt x="9" y="0"/>
                    <a:pt x="6" y="0"/>
                  </a:cubicBezTo>
                </a:path>
              </a:pathLst>
            </a:custGeom>
            <a:solidFill>
              <a:srgbClr val="EE8B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78" name="Freeform 4565">
              <a:extLst>
                <a:ext uri="{FF2B5EF4-FFF2-40B4-BE49-F238E27FC236}">
                  <a16:creationId xmlns:a16="http://schemas.microsoft.com/office/drawing/2014/main" id="{05E17B96-14EA-4A96-A423-63A8D52B78A8}"/>
                </a:ext>
              </a:extLst>
            </p:cNvPr>
            <p:cNvSpPr>
              <a:spLocks/>
            </p:cNvSpPr>
            <p:nvPr/>
          </p:nvSpPr>
          <p:spPr bwMode="auto">
            <a:xfrm>
              <a:off x="3791" y="694"/>
              <a:ext cx="14" cy="12"/>
            </a:xfrm>
            <a:custGeom>
              <a:avLst/>
              <a:gdLst>
                <a:gd name="T0" fmla="*/ 5 w 6"/>
                <a:gd name="T1" fmla="*/ 0 h 5"/>
                <a:gd name="T2" fmla="*/ 3 w 6"/>
                <a:gd name="T3" fmla="*/ 1 h 5"/>
                <a:gd name="T4" fmla="*/ 2 w 6"/>
                <a:gd name="T5" fmla="*/ 1 h 5"/>
                <a:gd name="T6" fmla="*/ 2 w 6"/>
                <a:gd name="T7" fmla="*/ 1 h 5"/>
                <a:gd name="T8" fmla="*/ 0 w 6"/>
                <a:gd name="T9" fmla="*/ 1 h 5"/>
                <a:gd name="T10" fmla="*/ 0 w 6"/>
                <a:gd name="T11" fmla="*/ 5 h 5"/>
                <a:gd name="T12" fmla="*/ 2 w 6"/>
                <a:gd name="T13" fmla="*/ 4 h 5"/>
                <a:gd name="T14" fmla="*/ 3 w 6"/>
                <a:gd name="T15" fmla="*/ 4 h 5"/>
                <a:gd name="T16" fmla="*/ 3 w 6"/>
                <a:gd name="T17" fmla="*/ 4 h 5"/>
                <a:gd name="T18" fmla="*/ 5 w 6"/>
                <a:gd name="T19" fmla="*/ 4 h 5"/>
                <a:gd name="T20" fmla="*/ 5 w 6"/>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5">
                  <a:moveTo>
                    <a:pt x="5" y="0"/>
                  </a:moveTo>
                  <a:cubicBezTo>
                    <a:pt x="4" y="1"/>
                    <a:pt x="4" y="1"/>
                    <a:pt x="3" y="1"/>
                  </a:cubicBezTo>
                  <a:cubicBezTo>
                    <a:pt x="3" y="1"/>
                    <a:pt x="3" y="1"/>
                    <a:pt x="2" y="1"/>
                  </a:cubicBezTo>
                  <a:cubicBezTo>
                    <a:pt x="2" y="1"/>
                    <a:pt x="2" y="1"/>
                    <a:pt x="2" y="1"/>
                  </a:cubicBezTo>
                  <a:cubicBezTo>
                    <a:pt x="1" y="1"/>
                    <a:pt x="1" y="1"/>
                    <a:pt x="0" y="1"/>
                  </a:cubicBezTo>
                  <a:cubicBezTo>
                    <a:pt x="1" y="2"/>
                    <a:pt x="0" y="3"/>
                    <a:pt x="0" y="5"/>
                  </a:cubicBezTo>
                  <a:cubicBezTo>
                    <a:pt x="1" y="4"/>
                    <a:pt x="2" y="4"/>
                    <a:pt x="2" y="4"/>
                  </a:cubicBezTo>
                  <a:cubicBezTo>
                    <a:pt x="3" y="4"/>
                    <a:pt x="3" y="4"/>
                    <a:pt x="3" y="4"/>
                  </a:cubicBezTo>
                  <a:cubicBezTo>
                    <a:pt x="3" y="4"/>
                    <a:pt x="3" y="4"/>
                    <a:pt x="3" y="4"/>
                  </a:cubicBezTo>
                  <a:cubicBezTo>
                    <a:pt x="4" y="4"/>
                    <a:pt x="4" y="4"/>
                    <a:pt x="5" y="4"/>
                  </a:cubicBezTo>
                  <a:cubicBezTo>
                    <a:pt x="4" y="3"/>
                    <a:pt x="6" y="1"/>
                    <a:pt x="5" y="0"/>
                  </a:cubicBezTo>
                </a:path>
              </a:pathLst>
            </a:custGeom>
            <a:solidFill>
              <a:srgbClr val="F2A3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79" name="Freeform 4566">
              <a:extLst>
                <a:ext uri="{FF2B5EF4-FFF2-40B4-BE49-F238E27FC236}">
                  <a16:creationId xmlns:a16="http://schemas.microsoft.com/office/drawing/2014/main" id="{48DD1F23-7B1E-4251-A1C9-2F6624B9F06E}"/>
                </a:ext>
              </a:extLst>
            </p:cNvPr>
            <p:cNvSpPr>
              <a:spLocks/>
            </p:cNvSpPr>
            <p:nvPr/>
          </p:nvSpPr>
          <p:spPr bwMode="auto">
            <a:xfrm>
              <a:off x="3707" y="728"/>
              <a:ext cx="17" cy="12"/>
            </a:xfrm>
            <a:custGeom>
              <a:avLst/>
              <a:gdLst>
                <a:gd name="T0" fmla="*/ 6 w 7"/>
                <a:gd name="T1" fmla="*/ 0 h 5"/>
                <a:gd name="T2" fmla="*/ 3 w 7"/>
                <a:gd name="T3" fmla="*/ 5 h 5"/>
                <a:gd name="T4" fmla="*/ 7 w 7"/>
                <a:gd name="T5" fmla="*/ 3 h 5"/>
                <a:gd name="T6" fmla="*/ 7 w 7"/>
                <a:gd name="T7" fmla="*/ 0 h 5"/>
                <a:gd name="T8" fmla="*/ 6 w 7"/>
                <a:gd name="T9" fmla="*/ 0 h 5"/>
              </a:gdLst>
              <a:ahLst/>
              <a:cxnLst>
                <a:cxn ang="0">
                  <a:pos x="T0" y="T1"/>
                </a:cxn>
                <a:cxn ang="0">
                  <a:pos x="T2" y="T3"/>
                </a:cxn>
                <a:cxn ang="0">
                  <a:pos x="T4" y="T5"/>
                </a:cxn>
                <a:cxn ang="0">
                  <a:pos x="T6" y="T7"/>
                </a:cxn>
                <a:cxn ang="0">
                  <a:pos x="T8" y="T9"/>
                </a:cxn>
              </a:cxnLst>
              <a:rect l="0" t="0" r="r" b="b"/>
              <a:pathLst>
                <a:path w="7" h="5">
                  <a:moveTo>
                    <a:pt x="6" y="0"/>
                  </a:moveTo>
                  <a:cubicBezTo>
                    <a:pt x="3" y="1"/>
                    <a:pt x="0" y="3"/>
                    <a:pt x="3" y="5"/>
                  </a:cubicBezTo>
                  <a:cubicBezTo>
                    <a:pt x="4" y="4"/>
                    <a:pt x="5" y="4"/>
                    <a:pt x="7" y="3"/>
                  </a:cubicBezTo>
                  <a:cubicBezTo>
                    <a:pt x="6" y="2"/>
                    <a:pt x="7" y="1"/>
                    <a:pt x="7" y="0"/>
                  </a:cubicBezTo>
                  <a:cubicBezTo>
                    <a:pt x="7" y="0"/>
                    <a:pt x="6" y="0"/>
                    <a:pt x="6" y="0"/>
                  </a:cubicBezTo>
                </a:path>
              </a:pathLst>
            </a:custGeom>
            <a:solidFill>
              <a:srgbClr val="EE8B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80" name="Freeform 4567">
              <a:extLst>
                <a:ext uri="{FF2B5EF4-FFF2-40B4-BE49-F238E27FC236}">
                  <a16:creationId xmlns:a16="http://schemas.microsoft.com/office/drawing/2014/main" id="{DE70B60E-F6D6-43F5-8B33-F753E81536EB}"/>
                </a:ext>
              </a:extLst>
            </p:cNvPr>
            <p:cNvSpPr>
              <a:spLocks/>
            </p:cNvSpPr>
            <p:nvPr/>
          </p:nvSpPr>
          <p:spPr bwMode="auto">
            <a:xfrm>
              <a:off x="3722" y="725"/>
              <a:ext cx="2" cy="3"/>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1"/>
                  </a:cubicBezTo>
                  <a:cubicBezTo>
                    <a:pt x="0" y="1"/>
                    <a:pt x="1" y="1"/>
                    <a:pt x="1" y="1"/>
                  </a:cubicBezTo>
                  <a:cubicBezTo>
                    <a:pt x="1" y="1"/>
                    <a:pt x="1" y="0"/>
                    <a:pt x="1" y="0"/>
                  </a:cubicBezTo>
                </a:path>
              </a:pathLst>
            </a:custGeom>
            <a:solidFill>
              <a:srgbClr val="F2A3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81" name="Freeform 4568">
              <a:extLst>
                <a:ext uri="{FF2B5EF4-FFF2-40B4-BE49-F238E27FC236}">
                  <a16:creationId xmlns:a16="http://schemas.microsoft.com/office/drawing/2014/main" id="{FB8210A7-C490-4ADD-9F22-75164A169CD8}"/>
                </a:ext>
              </a:extLst>
            </p:cNvPr>
            <p:cNvSpPr>
              <a:spLocks/>
            </p:cNvSpPr>
            <p:nvPr/>
          </p:nvSpPr>
          <p:spPr bwMode="auto">
            <a:xfrm>
              <a:off x="3796" y="819"/>
              <a:ext cx="9" cy="7"/>
            </a:xfrm>
            <a:custGeom>
              <a:avLst/>
              <a:gdLst>
                <a:gd name="T0" fmla="*/ 3 w 4"/>
                <a:gd name="T1" fmla="*/ 0 h 3"/>
                <a:gd name="T2" fmla="*/ 1 w 4"/>
                <a:gd name="T3" fmla="*/ 3 h 3"/>
                <a:gd name="T4" fmla="*/ 1 w 4"/>
                <a:gd name="T5" fmla="*/ 3 h 3"/>
                <a:gd name="T6" fmla="*/ 3 w 4"/>
                <a:gd name="T7" fmla="*/ 0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cubicBezTo>
                    <a:pt x="2" y="0"/>
                    <a:pt x="0" y="3"/>
                    <a:pt x="1" y="3"/>
                  </a:cubicBezTo>
                  <a:cubicBezTo>
                    <a:pt x="1" y="3"/>
                    <a:pt x="1" y="3"/>
                    <a:pt x="1" y="3"/>
                  </a:cubicBezTo>
                  <a:cubicBezTo>
                    <a:pt x="2" y="3"/>
                    <a:pt x="4" y="1"/>
                    <a:pt x="3" y="0"/>
                  </a:cubicBezTo>
                  <a:cubicBezTo>
                    <a:pt x="3" y="0"/>
                    <a:pt x="3" y="0"/>
                    <a:pt x="3" y="0"/>
                  </a:cubicBezTo>
                </a:path>
              </a:pathLst>
            </a:custGeom>
            <a:solidFill>
              <a:srgbClr val="EE8B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82" name="Freeform 4569">
              <a:extLst>
                <a:ext uri="{FF2B5EF4-FFF2-40B4-BE49-F238E27FC236}">
                  <a16:creationId xmlns:a16="http://schemas.microsoft.com/office/drawing/2014/main" id="{B7B8DD30-C355-4224-8A84-D6910ECED446}"/>
                </a:ext>
              </a:extLst>
            </p:cNvPr>
            <p:cNvSpPr>
              <a:spLocks/>
            </p:cNvSpPr>
            <p:nvPr/>
          </p:nvSpPr>
          <p:spPr bwMode="auto">
            <a:xfrm>
              <a:off x="3803" y="792"/>
              <a:ext cx="12" cy="12"/>
            </a:xfrm>
            <a:custGeom>
              <a:avLst/>
              <a:gdLst>
                <a:gd name="T0" fmla="*/ 4 w 5"/>
                <a:gd name="T1" fmla="*/ 0 h 5"/>
                <a:gd name="T2" fmla="*/ 0 w 5"/>
                <a:gd name="T3" fmla="*/ 2 h 5"/>
                <a:gd name="T4" fmla="*/ 1 w 5"/>
                <a:gd name="T5" fmla="*/ 5 h 5"/>
                <a:gd name="T6" fmla="*/ 5 w 5"/>
                <a:gd name="T7" fmla="*/ 3 h 5"/>
                <a:gd name="T8" fmla="*/ 4 w 5"/>
                <a:gd name="T9" fmla="*/ 0 h 5"/>
              </a:gdLst>
              <a:ahLst/>
              <a:cxnLst>
                <a:cxn ang="0">
                  <a:pos x="T0" y="T1"/>
                </a:cxn>
                <a:cxn ang="0">
                  <a:pos x="T2" y="T3"/>
                </a:cxn>
                <a:cxn ang="0">
                  <a:pos x="T4" y="T5"/>
                </a:cxn>
                <a:cxn ang="0">
                  <a:pos x="T6" y="T7"/>
                </a:cxn>
                <a:cxn ang="0">
                  <a:pos x="T8" y="T9"/>
                </a:cxn>
              </a:cxnLst>
              <a:rect l="0" t="0" r="r" b="b"/>
              <a:pathLst>
                <a:path w="5" h="5">
                  <a:moveTo>
                    <a:pt x="4" y="0"/>
                  </a:moveTo>
                  <a:cubicBezTo>
                    <a:pt x="2" y="0"/>
                    <a:pt x="1" y="1"/>
                    <a:pt x="0" y="2"/>
                  </a:cubicBezTo>
                  <a:cubicBezTo>
                    <a:pt x="0" y="3"/>
                    <a:pt x="1" y="4"/>
                    <a:pt x="1" y="5"/>
                  </a:cubicBezTo>
                  <a:cubicBezTo>
                    <a:pt x="3" y="4"/>
                    <a:pt x="4" y="3"/>
                    <a:pt x="5" y="3"/>
                  </a:cubicBezTo>
                  <a:cubicBezTo>
                    <a:pt x="5" y="2"/>
                    <a:pt x="4" y="1"/>
                    <a:pt x="4" y="0"/>
                  </a:cubicBezTo>
                </a:path>
              </a:pathLst>
            </a:custGeom>
            <a:solidFill>
              <a:srgbClr val="EE8B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83" name="Freeform 4570">
              <a:extLst>
                <a:ext uri="{FF2B5EF4-FFF2-40B4-BE49-F238E27FC236}">
                  <a16:creationId xmlns:a16="http://schemas.microsoft.com/office/drawing/2014/main" id="{B1F9C454-F082-402C-8F61-987BB67A85C7}"/>
                </a:ext>
              </a:extLst>
            </p:cNvPr>
            <p:cNvSpPr>
              <a:spLocks/>
            </p:cNvSpPr>
            <p:nvPr/>
          </p:nvSpPr>
          <p:spPr bwMode="auto">
            <a:xfrm>
              <a:off x="3848" y="711"/>
              <a:ext cx="549" cy="679"/>
            </a:xfrm>
            <a:custGeom>
              <a:avLst/>
              <a:gdLst>
                <a:gd name="T0" fmla="*/ 144 w 230"/>
                <a:gd name="T1" fmla="*/ 278 h 284"/>
                <a:gd name="T2" fmla="*/ 83 w 230"/>
                <a:gd name="T3" fmla="*/ 279 h 284"/>
                <a:gd name="T4" fmla="*/ 29 w 230"/>
                <a:gd name="T5" fmla="*/ 249 h 284"/>
                <a:gd name="T6" fmla="*/ 1 w 230"/>
                <a:gd name="T7" fmla="*/ 173 h 284"/>
                <a:gd name="T8" fmla="*/ 42 w 230"/>
                <a:gd name="T9" fmla="*/ 70 h 284"/>
                <a:gd name="T10" fmla="*/ 99 w 230"/>
                <a:gd name="T11" fmla="*/ 20 h 284"/>
                <a:gd name="T12" fmla="*/ 153 w 230"/>
                <a:gd name="T13" fmla="*/ 5 h 284"/>
                <a:gd name="T14" fmla="*/ 193 w 230"/>
                <a:gd name="T15" fmla="*/ 44 h 284"/>
                <a:gd name="T16" fmla="*/ 211 w 230"/>
                <a:gd name="T17" fmla="*/ 83 h 284"/>
                <a:gd name="T18" fmla="*/ 219 w 230"/>
                <a:gd name="T19" fmla="*/ 115 h 284"/>
                <a:gd name="T20" fmla="*/ 144 w 230"/>
                <a:gd name="T21" fmla="*/ 27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84">
                  <a:moveTo>
                    <a:pt x="144" y="278"/>
                  </a:moveTo>
                  <a:cubicBezTo>
                    <a:pt x="125" y="284"/>
                    <a:pt x="103" y="284"/>
                    <a:pt x="83" y="279"/>
                  </a:cubicBezTo>
                  <a:cubicBezTo>
                    <a:pt x="62" y="273"/>
                    <a:pt x="43" y="263"/>
                    <a:pt x="29" y="249"/>
                  </a:cubicBezTo>
                  <a:cubicBezTo>
                    <a:pt x="8" y="227"/>
                    <a:pt x="0" y="200"/>
                    <a:pt x="1" y="173"/>
                  </a:cubicBezTo>
                  <a:cubicBezTo>
                    <a:pt x="2" y="136"/>
                    <a:pt x="19" y="98"/>
                    <a:pt x="42" y="70"/>
                  </a:cubicBezTo>
                  <a:cubicBezTo>
                    <a:pt x="58" y="50"/>
                    <a:pt x="77" y="33"/>
                    <a:pt x="99" y="20"/>
                  </a:cubicBezTo>
                  <a:cubicBezTo>
                    <a:pt x="116" y="10"/>
                    <a:pt x="134" y="0"/>
                    <a:pt x="153" y="5"/>
                  </a:cubicBezTo>
                  <a:cubicBezTo>
                    <a:pt x="172" y="10"/>
                    <a:pt x="183" y="27"/>
                    <a:pt x="193" y="44"/>
                  </a:cubicBezTo>
                  <a:cubicBezTo>
                    <a:pt x="200" y="56"/>
                    <a:pt x="206" y="69"/>
                    <a:pt x="211" y="83"/>
                  </a:cubicBezTo>
                  <a:cubicBezTo>
                    <a:pt x="214" y="93"/>
                    <a:pt x="217" y="104"/>
                    <a:pt x="219" y="115"/>
                  </a:cubicBezTo>
                  <a:cubicBezTo>
                    <a:pt x="230" y="178"/>
                    <a:pt x="212" y="258"/>
                    <a:pt x="144" y="278"/>
                  </a:cubicBezTo>
                </a:path>
              </a:pathLst>
            </a:custGeom>
            <a:solidFill>
              <a:srgbClr val="FFB2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84" name="Freeform 4571">
              <a:extLst>
                <a:ext uri="{FF2B5EF4-FFF2-40B4-BE49-F238E27FC236}">
                  <a16:creationId xmlns:a16="http://schemas.microsoft.com/office/drawing/2014/main" id="{90BE21F4-F80B-46A1-B235-BCBFCB5F8954}"/>
                </a:ext>
              </a:extLst>
            </p:cNvPr>
            <p:cNvSpPr>
              <a:spLocks noEditPoints="1"/>
            </p:cNvSpPr>
            <p:nvPr/>
          </p:nvSpPr>
          <p:spPr bwMode="auto">
            <a:xfrm>
              <a:off x="3851" y="909"/>
              <a:ext cx="527" cy="478"/>
            </a:xfrm>
            <a:custGeom>
              <a:avLst/>
              <a:gdLst>
                <a:gd name="T0" fmla="*/ 108 w 221"/>
                <a:gd name="T1" fmla="*/ 189 h 200"/>
                <a:gd name="T2" fmla="*/ 111 w 221"/>
                <a:gd name="T3" fmla="*/ 189 h 200"/>
                <a:gd name="T4" fmla="*/ 155 w 221"/>
                <a:gd name="T5" fmla="*/ 178 h 200"/>
                <a:gd name="T6" fmla="*/ 157 w 221"/>
                <a:gd name="T7" fmla="*/ 176 h 200"/>
                <a:gd name="T8" fmla="*/ 155 w 221"/>
                <a:gd name="T9" fmla="*/ 178 h 200"/>
                <a:gd name="T10" fmla="*/ 127 w 221"/>
                <a:gd name="T11" fmla="*/ 176 h 200"/>
                <a:gd name="T12" fmla="*/ 132 w 221"/>
                <a:gd name="T13" fmla="*/ 173 h 200"/>
                <a:gd name="T14" fmla="*/ 103 w 221"/>
                <a:gd name="T15" fmla="*/ 174 h 200"/>
                <a:gd name="T16" fmla="*/ 105 w 221"/>
                <a:gd name="T17" fmla="*/ 173 h 200"/>
                <a:gd name="T18" fmla="*/ 103 w 221"/>
                <a:gd name="T19" fmla="*/ 174 h 200"/>
                <a:gd name="T20" fmla="*/ 153 w 221"/>
                <a:gd name="T21" fmla="*/ 173 h 200"/>
                <a:gd name="T22" fmla="*/ 155 w 221"/>
                <a:gd name="T23" fmla="*/ 171 h 200"/>
                <a:gd name="T24" fmla="*/ 201 w 221"/>
                <a:gd name="T25" fmla="*/ 145 h 200"/>
                <a:gd name="T26" fmla="*/ 203 w 221"/>
                <a:gd name="T27" fmla="*/ 143 h 200"/>
                <a:gd name="T28" fmla="*/ 201 w 221"/>
                <a:gd name="T29" fmla="*/ 145 h 200"/>
                <a:gd name="T30" fmla="*/ 177 w 221"/>
                <a:gd name="T31" fmla="*/ 132 h 200"/>
                <a:gd name="T32" fmla="*/ 181 w 221"/>
                <a:gd name="T33" fmla="*/ 130 h 200"/>
                <a:gd name="T34" fmla="*/ 181 w 221"/>
                <a:gd name="T35" fmla="*/ 135 h 200"/>
                <a:gd name="T36" fmla="*/ 191 w 221"/>
                <a:gd name="T37" fmla="*/ 116 h 200"/>
                <a:gd name="T38" fmla="*/ 192 w 221"/>
                <a:gd name="T39" fmla="*/ 114 h 200"/>
                <a:gd name="T40" fmla="*/ 191 w 221"/>
                <a:gd name="T41" fmla="*/ 116 h 200"/>
                <a:gd name="T42" fmla="*/ 216 w 221"/>
                <a:gd name="T43" fmla="*/ 70 h 200"/>
                <a:gd name="T44" fmla="*/ 218 w 221"/>
                <a:gd name="T45" fmla="*/ 68 h 200"/>
                <a:gd name="T46" fmla="*/ 216 w 221"/>
                <a:gd name="T47" fmla="*/ 53 h 200"/>
                <a:gd name="T48" fmla="*/ 217 w 221"/>
                <a:gd name="T49" fmla="*/ 50 h 200"/>
                <a:gd name="T50" fmla="*/ 216 w 221"/>
                <a:gd name="T51" fmla="*/ 53 h 200"/>
                <a:gd name="T52" fmla="*/ 151 w 221"/>
                <a:gd name="T53" fmla="*/ 139 h 200"/>
                <a:gd name="T54" fmla="*/ 66 w 221"/>
                <a:gd name="T55" fmla="*/ 155 h 200"/>
                <a:gd name="T56" fmla="*/ 60 w 221"/>
                <a:gd name="T57" fmla="*/ 157 h 200"/>
                <a:gd name="T58" fmla="*/ 53 w 221"/>
                <a:gd name="T59" fmla="*/ 155 h 200"/>
                <a:gd name="T60" fmla="*/ 9 w 221"/>
                <a:gd name="T61" fmla="*/ 111 h 200"/>
                <a:gd name="T62" fmla="*/ 0 w 221"/>
                <a:gd name="T63" fmla="*/ 90 h 200"/>
                <a:gd name="T64" fmla="*/ 28 w 221"/>
                <a:gd name="T65" fmla="*/ 166 h 200"/>
                <a:gd name="T66" fmla="*/ 112 w 221"/>
                <a:gd name="T67" fmla="*/ 200 h 200"/>
                <a:gd name="T68" fmla="*/ 221 w 221"/>
                <a:gd name="T69" fmla="*/ 67 h 200"/>
                <a:gd name="T70" fmla="*/ 210 w 221"/>
                <a:gd name="T7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1" h="200">
                  <a:moveTo>
                    <a:pt x="109" y="191"/>
                  </a:moveTo>
                  <a:cubicBezTo>
                    <a:pt x="109" y="191"/>
                    <a:pt x="108" y="190"/>
                    <a:pt x="108" y="189"/>
                  </a:cubicBezTo>
                  <a:cubicBezTo>
                    <a:pt x="108" y="189"/>
                    <a:pt x="109" y="188"/>
                    <a:pt x="109" y="188"/>
                  </a:cubicBezTo>
                  <a:cubicBezTo>
                    <a:pt x="110" y="188"/>
                    <a:pt x="111" y="189"/>
                    <a:pt x="111" y="189"/>
                  </a:cubicBezTo>
                  <a:cubicBezTo>
                    <a:pt x="110" y="190"/>
                    <a:pt x="110" y="191"/>
                    <a:pt x="109" y="191"/>
                  </a:cubicBezTo>
                  <a:moveTo>
                    <a:pt x="155" y="178"/>
                  </a:moveTo>
                  <a:cubicBezTo>
                    <a:pt x="155" y="178"/>
                    <a:pt x="155" y="178"/>
                    <a:pt x="155" y="178"/>
                  </a:cubicBezTo>
                  <a:cubicBezTo>
                    <a:pt x="154" y="177"/>
                    <a:pt x="156" y="176"/>
                    <a:pt x="157" y="176"/>
                  </a:cubicBezTo>
                  <a:cubicBezTo>
                    <a:pt x="157" y="176"/>
                    <a:pt x="157" y="176"/>
                    <a:pt x="157" y="176"/>
                  </a:cubicBezTo>
                  <a:cubicBezTo>
                    <a:pt x="158" y="177"/>
                    <a:pt x="156" y="178"/>
                    <a:pt x="155" y="178"/>
                  </a:cubicBezTo>
                  <a:moveTo>
                    <a:pt x="129" y="176"/>
                  </a:moveTo>
                  <a:cubicBezTo>
                    <a:pt x="128" y="176"/>
                    <a:pt x="128" y="176"/>
                    <a:pt x="127" y="176"/>
                  </a:cubicBezTo>
                  <a:cubicBezTo>
                    <a:pt x="126" y="173"/>
                    <a:pt x="127" y="173"/>
                    <a:pt x="129" y="173"/>
                  </a:cubicBezTo>
                  <a:cubicBezTo>
                    <a:pt x="130" y="173"/>
                    <a:pt x="131" y="173"/>
                    <a:pt x="132" y="173"/>
                  </a:cubicBezTo>
                  <a:cubicBezTo>
                    <a:pt x="132" y="176"/>
                    <a:pt x="131" y="176"/>
                    <a:pt x="129" y="176"/>
                  </a:cubicBezTo>
                  <a:moveTo>
                    <a:pt x="103" y="174"/>
                  </a:moveTo>
                  <a:cubicBezTo>
                    <a:pt x="103" y="174"/>
                    <a:pt x="103" y="174"/>
                    <a:pt x="103" y="174"/>
                  </a:cubicBezTo>
                  <a:cubicBezTo>
                    <a:pt x="102" y="174"/>
                    <a:pt x="104" y="173"/>
                    <a:pt x="105" y="173"/>
                  </a:cubicBezTo>
                  <a:cubicBezTo>
                    <a:pt x="105" y="173"/>
                    <a:pt x="105" y="173"/>
                    <a:pt x="105" y="173"/>
                  </a:cubicBezTo>
                  <a:cubicBezTo>
                    <a:pt x="106" y="173"/>
                    <a:pt x="104" y="174"/>
                    <a:pt x="103" y="174"/>
                  </a:cubicBezTo>
                  <a:moveTo>
                    <a:pt x="153" y="173"/>
                  </a:moveTo>
                  <a:cubicBezTo>
                    <a:pt x="153" y="173"/>
                    <a:pt x="153" y="173"/>
                    <a:pt x="153" y="173"/>
                  </a:cubicBezTo>
                  <a:cubicBezTo>
                    <a:pt x="152" y="172"/>
                    <a:pt x="154" y="171"/>
                    <a:pt x="155" y="171"/>
                  </a:cubicBezTo>
                  <a:cubicBezTo>
                    <a:pt x="155" y="171"/>
                    <a:pt x="155" y="171"/>
                    <a:pt x="155" y="171"/>
                  </a:cubicBezTo>
                  <a:cubicBezTo>
                    <a:pt x="156" y="172"/>
                    <a:pt x="154" y="173"/>
                    <a:pt x="153" y="173"/>
                  </a:cubicBezTo>
                  <a:moveTo>
                    <a:pt x="201" y="145"/>
                  </a:moveTo>
                  <a:cubicBezTo>
                    <a:pt x="201" y="145"/>
                    <a:pt x="201" y="145"/>
                    <a:pt x="201" y="145"/>
                  </a:cubicBezTo>
                  <a:cubicBezTo>
                    <a:pt x="200" y="144"/>
                    <a:pt x="202" y="143"/>
                    <a:pt x="203" y="143"/>
                  </a:cubicBezTo>
                  <a:cubicBezTo>
                    <a:pt x="203" y="143"/>
                    <a:pt x="203" y="143"/>
                    <a:pt x="203" y="144"/>
                  </a:cubicBezTo>
                  <a:cubicBezTo>
                    <a:pt x="204" y="144"/>
                    <a:pt x="202" y="145"/>
                    <a:pt x="201" y="145"/>
                  </a:cubicBezTo>
                  <a:moveTo>
                    <a:pt x="179" y="135"/>
                  </a:moveTo>
                  <a:cubicBezTo>
                    <a:pt x="178" y="135"/>
                    <a:pt x="177" y="134"/>
                    <a:pt x="177" y="132"/>
                  </a:cubicBezTo>
                  <a:cubicBezTo>
                    <a:pt x="177" y="131"/>
                    <a:pt x="178" y="130"/>
                    <a:pt x="179" y="130"/>
                  </a:cubicBezTo>
                  <a:cubicBezTo>
                    <a:pt x="181" y="130"/>
                    <a:pt x="181" y="130"/>
                    <a:pt x="181" y="130"/>
                  </a:cubicBezTo>
                  <a:cubicBezTo>
                    <a:pt x="183" y="130"/>
                    <a:pt x="184" y="131"/>
                    <a:pt x="184" y="132"/>
                  </a:cubicBezTo>
                  <a:cubicBezTo>
                    <a:pt x="184" y="134"/>
                    <a:pt x="183" y="135"/>
                    <a:pt x="181" y="135"/>
                  </a:cubicBezTo>
                  <a:cubicBezTo>
                    <a:pt x="179" y="135"/>
                    <a:pt x="179" y="135"/>
                    <a:pt x="179" y="135"/>
                  </a:cubicBezTo>
                  <a:moveTo>
                    <a:pt x="191" y="116"/>
                  </a:moveTo>
                  <a:cubicBezTo>
                    <a:pt x="190" y="116"/>
                    <a:pt x="190" y="116"/>
                    <a:pt x="190" y="115"/>
                  </a:cubicBezTo>
                  <a:cubicBezTo>
                    <a:pt x="189" y="115"/>
                    <a:pt x="191" y="114"/>
                    <a:pt x="192" y="114"/>
                  </a:cubicBezTo>
                  <a:cubicBezTo>
                    <a:pt x="192" y="114"/>
                    <a:pt x="192" y="114"/>
                    <a:pt x="193" y="114"/>
                  </a:cubicBezTo>
                  <a:cubicBezTo>
                    <a:pt x="194" y="115"/>
                    <a:pt x="192" y="116"/>
                    <a:pt x="191" y="116"/>
                  </a:cubicBezTo>
                  <a:moveTo>
                    <a:pt x="216" y="70"/>
                  </a:moveTo>
                  <a:cubicBezTo>
                    <a:pt x="216" y="70"/>
                    <a:pt x="216" y="70"/>
                    <a:pt x="216" y="70"/>
                  </a:cubicBezTo>
                  <a:cubicBezTo>
                    <a:pt x="215" y="69"/>
                    <a:pt x="217" y="68"/>
                    <a:pt x="218" y="68"/>
                  </a:cubicBezTo>
                  <a:cubicBezTo>
                    <a:pt x="218" y="68"/>
                    <a:pt x="218" y="68"/>
                    <a:pt x="218" y="68"/>
                  </a:cubicBezTo>
                  <a:cubicBezTo>
                    <a:pt x="219" y="69"/>
                    <a:pt x="217" y="70"/>
                    <a:pt x="216" y="70"/>
                  </a:cubicBezTo>
                  <a:moveTo>
                    <a:pt x="216" y="53"/>
                  </a:moveTo>
                  <a:cubicBezTo>
                    <a:pt x="215" y="53"/>
                    <a:pt x="214" y="52"/>
                    <a:pt x="214" y="51"/>
                  </a:cubicBezTo>
                  <a:cubicBezTo>
                    <a:pt x="215" y="51"/>
                    <a:pt x="216" y="50"/>
                    <a:pt x="217" y="50"/>
                  </a:cubicBezTo>
                  <a:cubicBezTo>
                    <a:pt x="218" y="50"/>
                    <a:pt x="218" y="51"/>
                    <a:pt x="218" y="51"/>
                  </a:cubicBezTo>
                  <a:cubicBezTo>
                    <a:pt x="218" y="52"/>
                    <a:pt x="217" y="53"/>
                    <a:pt x="216" y="53"/>
                  </a:cubicBezTo>
                  <a:moveTo>
                    <a:pt x="210" y="0"/>
                  </a:moveTo>
                  <a:cubicBezTo>
                    <a:pt x="213" y="53"/>
                    <a:pt x="195" y="109"/>
                    <a:pt x="151" y="139"/>
                  </a:cubicBezTo>
                  <a:cubicBezTo>
                    <a:pt x="133" y="152"/>
                    <a:pt x="113" y="159"/>
                    <a:pt x="93" y="159"/>
                  </a:cubicBezTo>
                  <a:cubicBezTo>
                    <a:pt x="84" y="159"/>
                    <a:pt x="75" y="157"/>
                    <a:pt x="66" y="155"/>
                  </a:cubicBezTo>
                  <a:cubicBezTo>
                    <a:pt x="64" y="154"/>
                    <a:pt x="62" y="153"/>
                    <a:pt x="60" y="153"/>
                  </a:cubicBezTo>
                  <a:cubicBezTo>
                    <a:pt x="60" y="154"/>
                    <a:pt x="60" y="156"/>
                    <a:pt x="60" y="157"/>
                  </a:cubicBezTo>
                  <a:cubicBezTo>
                    <a:pt x="59" y="157"/>
                    <a:pt x="57" y="157"/>
                    <a:pt x="55" y="157"/>
                  </a:cubicBezTo>
                  <a:cubicBezTo>
                    <a:pt x="56" y="155"/>
                    <a:pt x="55" y="155"/>
                    <a:pt x="53" y="155"/>
                  </a:cubicBezTo>
                  <a:cubicBezTo>
                    <a:pt x="53" y="153"/>
                    <a:pt x="56" y="153"/>
                    <a:pt x="57" y="152"/>
                  </a:cubicBezTo>
                  <a:cubicBezTo>
                    <a:pt x="38" y="143"/>
                    <a:pt x="21" y="129"/>
                    <a:pt x="9" y="111"/>
                  </a:cubicBezTo>
                  <a:cubicBezTo>
                    <a:pt x="5" y="105"/>
                    <a:pt x="2" y="97"/>
                    <a:pt x="0" y="90"/>
                  </a:cubicBezTo>
                  <a:cubicBezTo>
                    <a:pt x="0" y="90"/>
                    <a:pt x="0" y="90"/>
                    <a:pt x="0" y="90"/>
                  </a:cubicBezTo>
                  <a:cubicBezTo>
                    <a:pt x="0" y="91"/>
                    <a:pt x="0" y="93"/>
                    <a:pt x="0" y="94"/>
                  </a:cubicBezTo>
                  <a:cubicBezTo>
                    <a:pt x="0" y="120"/>
                    <a:pt x="8" y="145"/>
                    <a:pt x="28" y="166"/>
                  </a:cubicBezTo>
                  <a:cubicBezTo>
                    <a:pt x="42" y="180"/>
                    <a:pt x="61" y="190"/>
                    <a:pt x="82" y="196"/>
                  </a:cubicBezTo>
                  <a:cubicBezTo>
                    <a:pt x="92" y="198"/>
                    <a:pt x="102" y="200"/>
                    <a:pt x="112" y="200"/>
                  </a:cubicBezTo>
                  <a:cubicBezTo>
                    <a:pt x="123" y="200"/>
                    <a:pt x="134" y="198"/>
                    <a:pt x="143" y="195"/>
                  </a:cubicBezTo>
                  <a:cubicBezTo>
                    <a:pt x="199" y="179"/>
                    <a:pt x="221" y="122"/>
                    <a:pt x="221" y="67"/>
                  </a:cubicBezTo>
                  <a:cubicBezTo>
                    <a:pt x="221" y="55"/>
                    <a:pt x="220" y="43"/>
                    <a:pt x="218" y="32"/>
                  </a:cubicBezTo>
                  <a:cubicBezTo>
                    <a:pt x="216" y="21"/>
                    <a:pt x="213" y="10"/>
                    <a:pt x="210" y="0"/>
                  </a:cubicBezTo>
                </a:path>
              </a:pathLst>
            </a:custGeom>
            <a:solidFill>
              <a:srgbClr val="FFA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85" name="Freeform 4572">
              <a:extLst>
                <a:ext uri="{FF2B5EF4-FFF2-40B4-BE49-F238E27FC236}">
                  <a16:creationId xmlns:a16="http://schemas.microsoft.com/office/drawing/2014/main" id="{0ABD3F18-EF92-455A-A974-25C945553766}"/>
                </a:ext>
              </a:extLst>
            </p:cNvPr>
            <p:cNvSpPr>
              <a:spLocks noEditPoints="1"/>
            </p:cNvSpPr>
            <p:nvPr/>
          </p:nvSpPr>
          <p:spPr bwMode="auto">
            <a:xfrm>
              <a:off x="4075" y="740"/>
              <a:ext cx="143" cy="95"/>
            </a:xfrm>
            <a:custGeom>
              <a:avLst/>
              <a:gdLst>
                <a:gd name="T0" fmla="*/ 27 w 60"/>
                <a:gd name="T1" fmla="*/ 31 h 40"/>
                <a:gd name="T2" fmla="*/ 25 w 60"/>
                <a:gd name="T3" fmla="*/ 29 h 40"/>
                <a:gd name="T4" fmla="*/ 28 w 60"/>
                <a:gd name="T5" fmla="*/ 28 h 40"/>
                <a:gd name="T6" fmla="*/ 29 w 60"/>
                <a:gd name="T7" fmla="*/ 29 h 40"/>
                <a:gd name="T8" fmla="*/ 27 w 60"/>
                <a:gd name="T9" fmla="*/ 31 h 40"/>
                <a:gd name="T10" fmla="*/ 41 w 60"/>
                <a:gd name="T11" fmla="*/ 25 h 40"/>
                <a:gd name="T12" fmla="*/ 41 w 60"/>
                <a:gd name="T13" fmla="*/ 25 h 40"/>
                <a:gd name="T14" fmla="*/ 41 w 60"/>
                <a:gd name="T15" fmla="*/ 25 h 40"/>
                <a:gd name="T16" fmla="*/ 39 w 60"/>
                <a:gd name="T17" fmla="*/ 28 h 40"/>
                <a:gd name="T18" fmla="*/ 34 w 60"/>
                <a:gd name="T19" fmla="*/ 28 h 40"/>
                <a:gd name="T20" fmla="*/ 41 w 60"/>
                <a:gd name="T21" fmla="*/ 25 h 40"/>
                <a:gd name="T22" fmla="*/ 47 w 60"/>
                <a:gd name="T23" fmla="*/ 10 h 40"/>
                <a:gd name="T24" fmla="*/ 46 w 60"/>
                <a:gd name="T25" fmla="*/ 9 h 40"/>
                <a:gd name="T26" fmla="*/ 47 w 60"/>
                <a:gd name="T27" fmla="*/ 8 h 40"/>
                <a:gd name="T28" fmla="*/ 48 w 60"/>
                <a:gd name="T29" fmla="*/ 9 h 40"/>
                <a:gd name="T30" fmla="*/ 47 w 60"/>
                <a:gd name="T31" fmla="*/ 10 h 40"/>
                <a:gd name="T32" fmla="*/ 41 w 60"/>
                <a:gd name="T33" fmla="*/ 0 h 40"/>
                <a:gd name="T34" fmla="*/ 5 w 60"/>
                <a:gd name="T35" fmla="*/ 18 h 40"/>
                <a:gd name="T36" fmla="*/ 0 w 60"/>
                <a:gd name="T37" fmla="*/ 28 h 40"/>
                <a:gd name="T38" fmla="*/ 4 w 60"/>
                <a:gd name="T39" fmla="*/ 36 h 40"/>
                <a:gd name="T40" fmla="*/ 17 w 60"/>
                <a:gd name="T41" fmla="*/ 40 h 40"/>
                <a:gd name="T42" fmla="*/ 32 w 60"/>
                <a:gd name="T43" fmla="*/ 37 h 40"/>
                <a:gd name="T44" fmla="*/ 56 w 60"/>
                <a:gd name="T45" fmla="*/ 9 h 40"/>
                <a:gd name="T46" fmla="*/ 50 w 60"/>
                <a:gd name="T47" fmla="*/ 3 h 40"/>
                <a:gd name="T48" fmla="*/ 41 w 60"/>
                <a:gd name="T4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40">
                  <a:moveTo>
                    <a:pt x="27" y="31"/>
                  </a:moveTo>
                  <a:cubicBezTo>
                    <a:pt x="26" y="31"/>
                    <a:pt x="25" y="30"/>
                    <a:pt x="25" y="29"/>
                  </a:cubicBezTo>
                  <a:cubicBezTo>
                    <a:pt x="26" y="29"/>
                    <a:pt x="27" y="28"/>
                    <a:pt x="28" y="28"/>
                  </a:cubicBezTo>
                  <a:cubicBezTo>
                    <a:pt x="29" y="28"/>
                    <a:pt x="29" y="28"/>
                    <a:pt x="29" y="29"/>
                  </a:cubicBezTo>
                  <a:cubicBezTo>
                    <a:pt x="29" y="30"/>
                    <a:pt x="28" y="31"/>
                    <a:pt x="27" y="31"/>
                  </a:cubicBezTo>
                  <a:moveTo>
                    <a:pt x="41" y="25"/>
                  </a:moveTo>
                  <a:cubicBezTo>
                    <a:pt x="41" y="25"/>
                    <a:pt x="41" y="25"/>
                    <a:pt x="41" y="25"/>
                  </a:cubicBezTo>
                  <a:cubicBezTo>
                    <a:pt x="41" y="25"/>
                    <a:pt x="41" y="25"/>
                    <a:pt x="41" y="25"/>
                  </a:cubicBezTo>
                  <a:cubicBezTo>
                    <a:pt x="41" y="26"/>
                    <a:pt x="39" y="26"/>
                    <a:pt x="39" y="28"/>
                  </a:cubicBezTo>
                  <a:cubicBezTo>
                    <a:pt x="37" y="28"/>
                    <a:pt x="36" y="28"/>
                    <a:pt x="34" y="28"/>
                  </a:cubicBezTo>
                  <a:cubicBezTo>
                    <a:pt x="33" y="25"/>
                    <a:pt x="38" y="25"/>
                    <a:pt x="41" y="25"/>
                  </a:cubicBezTo>
                  <a:moveTo>
                    <a:pt x="47" y="10"/>
                  </a:moveTo>
                  <a:cubicBezTo>
                    <a:pt x="47" y="10"/>
                    <a:pt x="46" y="10"/>
                    <a:pt x="46" y="9"/>
                  </a:cubicBezTo>
                  <a:cubicBezTo>
                    <a:pt x="46" y="8"/>
                    <a:pt x="47" y="8"/>
                    <a:pt x="47" y="8"/>
                  </a:cubicBezTo>
                  <a:cubicBezTo>
                    <a:pt x="48" y="8"/>
                    <a:pt x="48" y="9"/>
                    <a:pt x="48" y="9"/>
                  </a:cubicBezTo>
                  <a:cubicBezTo>
                    <a:pt x="48" y="10"/>
                    <a:pt x="48" y="10"/>
                    <a:pt x="47" y="10"/>
                  </a:cubicBezTo>
                  <a:moveTo>
                    <a:pt x="41" y="0"/>
                  </a:moveTo>
                  <a:cubicBezTo>
                    <a:pt x="28" y="0"/>
                    <a:pt x="12" y="10"/>
                    <a:pt x="5" y="18"/>
                  </a:cubicBezTo>
                  <a:cubicBezTo>
                    <a:pt x="2" y="21"/>
                    <a:pt x="0" y="25"/>
                    <a:pt x="0" y="28"/>
                  </a:cubicBezTo>
                  <a:cubicBezTo>
                    <a:pt x="0" y="31"/>
                    <a:pt x="1" y="34"/>
                    <a:pt x="4" y="36"/>
                  </a:cubicBezTo>
                  <a:cubicBezTo>
                    <a:pt x="8" y="39"/>
                    <a:pt x="12" y="40"/>
                    <a:pt x="17" y="40"/>
                  </a:cubicBezTo>
                  <a:cubicBezTo>
                    <a:pt x="22" y="40"/>
                    <a:pt x="28" y="39"/>
                    <a:pt x="32" y="37"/>
                  </a:cubicBezTo>
                  <a:cubicBezTo>
                    <a:pt x="44" y="34"/>
                    <a:pt x="60" y="20"/>
                    <a:pt x="56" y="9"/>
                  </a:cubicBezTo>
                  <a:cubicBezTo>
                    <a:pt x="55" y="7"/>
                    <a:pt x="53" y="5"/>
                    <a:pt x="50" y="3"/>
                  </a:cubicBezTo>
                  <a:cubicBezTo>
                    <a:pt x="47" y="1"/>
                    <a:pt x="44" y="0"/>
                    <a:pt x="41" y="0"/>
                  </a:cubicBezTo>
                </a:path>
              </a:pathLst>
            </a:custGeom>
            <a:solidFill>
              <a:srgbClr val="FFC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86" name="Freeform 4573">
              <a:extLst>
                <a:ext uri="{FF2B5EF4-FFF2-40B4-BE49-F238E27FC236}">
                  <a16:creationId xmlns:a16="http://schemas.microsoft.com/office/drawing/2014/main" id="{9BA9FC02-8378-435C-B415-A14FA3B5EEF3}"/>
                </a:ext>
              </a:extLst>
            </p:cNvPr>
            <p:cNvSpPr>
              <a:spLocks/>
            </p:cNvSpPr>
            <p:nvPr/>
          </p:nvSpPr>
          <p:spPr bwMode="auto">
            <a:xfrm>
              <a:off x="4010" y="826"/>
              <a:ext cx="60" cy="43"/>
            </a:xfrm>
            <a:custGeom>
              <a:avLst/>
              <a:gdLst>
                <a:gd name="T0" fmla="*/ 14 w 25"/>
                <a:gd name="T1" fmla="*/ 0 h 18"/>
                <a:gd name="T2" fmla="*/ 2 w 25"/>
                <a:gd name="T3" fmla="*/ 11 h 18"/>
                <a:gd name="T4" fmla="*/ 0 w 25"/>
                <a:gd name="T5" fmla="*/ 15 h 18"/>
                <a:gd name="T6" fmla="*/ 3 w 25"/>
                <a:gd name="T7" fmla="*/ 18 h 18"/>
                <a:gd name="T8" fmla="*/ 6 w 25"/>
                <a:gd name="T9" fmla="*/ 18 h 18"/>
                <a:gd name="T10" fmla="*/ 15 w 25"/>
                <a:gd name="T11" fmla="*/ 16 h 18"/>
                <a:gd name="T12" fmla="*/ 22 w 25"/>
                <a:gd name="T13" fmla="*/ 3 h 18"/>
                <a:gd name="T14" fmla="*/ 20 w 25"/>
                <a:gd name="T15" fmla="*/ 1 h 18"/>
                <a:gd name="T16" fmla="*/ 14 w 25"/>
                <a:gd name="T17" fmla="*/ 2 h 18"/>
                <a:gd name="T18" fmla="*/ 14 w 25"/>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8">
                  <a:moveTo>
                    <a:pt x="14" y="0"/>
                  </a:moveTo>
                  <a:cubicBezTo>
                    <a:pt x="9" y="2"/>
                    <a:pt x="4" y="7"/>
                    <a:pt x="2" y="11"/>
                  </a:cubicBezTo>
                  <a:cubicBezTo>
                    <a:pt x="1" y="12"/>
                    <a:pt x="0" y="13"/>
                    <a:pt x="0" y="15"/>
                  </a:cubicBezTo>
                  <a:cubicBezTo>
                    <a:pt x="0" y="16"/>
                    <a:pt x="2" y="17"/>
                    <a:pt x="3" y="18"/>
                  </a:cubicBezTo>
                  <a:cubicBezTo>
                    <a:pt x="4" y="18"/>
                    <a:pt x="5" y="18"/>
                    <a:pt x="6" y="18"/>
                  </a:cubicBezTo>
                  <a:cubicBezTo>
                    <a:pt x="9" y="18"/>
                    <a:pt x="12" y="17"/>
                    <a:pt x="15" y="16"/>
                  </a:cubicBezTo>
                  <a:cubicBezTo>
                    <a:pt x="19" y="14"/>
                    <a:pt x="25" y="7"/>
                    <a:pt x="22" y="3"/>
                  </a:cubicBezTo>
                  <a:cubicBezTo>
                    <a:pt x="22" y="2"/>
                    <a:pt x="21" y="1"/>
                    <a:pt x="20" y="1"/>
                  </a:cubicBezTo>
                  <a:cubicBezTo>
                    <a:pt x="18" y="1"/>
                    <a:pt x="17" y="2"/>
                    <a:pt x="14" y="2"/>
                  </a:cubicBezTo>
                  <a:cubicBezTo>
                    <a:pt x="14" y="1"/>
                    <a:pt x="14" y="1"/>
                    <a:pt x="14" y="0"/>
                  </a:cubicBezTo>
                </a:path>
              </a:pathLst>
            </a:custGeom>
            <a:solidFill>
              <a:srgbClr val="FFC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87" name="Freeform 4574">
              <a:extLst>
                <a:ext uri="{FF2B5EF4-FFF2-40B4-BE49-F238E27FC236}">
                  <a16:creationId xmlns:a16="http://schemas.microsoft.com/office/drawing/2014/main" id="{4E81F398-78F9-4744-BAE6-EA160B51085D}"/>
                </a:ext>
              </a:extLst>
            </p:cNvPr>
            <p:cNvSpPr>
              <a:spLocks/>
            </p:cNvSpPr>
            <p:nvPr/>
          </p:nvSpPr>
          <p:spPr bwMode="auto">
            <a:xfrm>
              <a:off x="4180" y="1206"/>
              <a:ext cx="9" cy="4"/>
            </a:xfrm>
            <a:custGeom>
              <a:avLst/>
              <a:gdLst>
                <a:gd name="T0" fmla="*/ 3 w 4"/>
                <a:gd name="T1" fmla="*/ 0 h 2"/>
                <a:gd name="T2" fmla="*/ 1 w 4"/>
                <a:gd name="T3" fmla="*/ 2 h 2"/>
                <a:gd name="T4" fmla="*/ 1 w 4"/>
                <a:gd name="T5" fmla="*/ 2 h 2"/>
                <a:gd name="T6" fmla="*/ 3 w 4"/>
                <a:gd name="T7" fmla="*/ 0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cubicBezTo>
                    <a:pt x="2" y="0"/>
                    <a:pt x="0" y="1"/>
                    <a:pt x="1" y="2"/>
                  </a:cubicBezTo>
                  <a:cubicBezTo>
                    <a:pt x="1" y="2"/>
                    <a:pt x="1" y="2"/>
                    <a:pt x="1" y="2"/>
                  </a:cubicBezTo>
                  <a:cubicBezTo>
                    <a:pt x="2" y="2"/>
                    <a:pt x="4" y="1"/>
                    <a:pt x="3" y="0"/>
                  </a:cubicBezTo>
                  <a:cubicBezTo>
                    <a:pt x="3" y="0"/>
                    <a:pt x="3" y="0"/>
                    <a:pt x="3"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88" name="Freeform 4575">
              <a:extLst>
                <a:ext uri="{FF2B5EF4-FFF2-40B4-BE49-F238E27FC236}">
                  <a16:creationId xmlns:a16="http://schemas.microsoft.com/office/drawing/2014/main" id="{E31C5797-8872-4D76-83A3-0AC9108F23F8}"/>
                </a:ext>
              </a:extLst>
            </p:cNvPr>
            <p:cNvSpPr>
              <a:spLocks/>
            </p:cNvSpPr>
            <p:nvPr/>
          </p:nvSpPr>
          <p:spPr bwMode="auto">
            <a:xfrm>
              <a:off x="4108" y="1359"/>
              <a:ext cx="7" cy="7"/>
            </a:xfrm>
            <a:custGeom>
              <a:avLst/>
              <a:gdLst>
                <a:gd name="T0" fmla="*/ 1 w 3"/>
                <a:gd name="T1" fmla="*/ 0 h 3"/>
                <a:gd name="T2" fmla="*/ 0 w 3"/>
                <a:gd name="T3" fmla="*/ 1 h 3"/>
                <a:gd name="T4" fmla="*/ 1 w 3"/>
                <a:gd name="T5" fmla="*/ 3 h 3"/>
                <a:gd name="T6" fmla="*/ 3 w 3"/>
                <a:gd name="T7" fmla="*/ 1 h 3"/>
                <a:gd name="T8" fmla="*/ 1 w 3"/>
                <a:gd name="T9" fmla="*/ 0 h 3"/>
              </a:gdLst>
              <a:ahLst/>
              <a:cxnLst>
                <a:cxn ang="0">
                  <a:pos x="T0" y="T1"/>
                </a:cxn>
                <a:cxn ang="0">
                  <a:pos x="T2" y="T3"/>
                </a:cxn>
                <a:cxn ang="0">
                  <a:pos x="T4" y="T5"/>
                </a:cxn>
                <a:cxn ang="0">
                  <a:pos x="T6" y="T7"/>
                </a:cxn>
                <a:cxn ang="0">
                  <a:pos x="T8" y="T9"/>
                </a:cxn>
              </a:cxnLst>
              <a:rect l="0" t="0" r="r" b="b"/>
              <a:pathLst>
                <a:path w="3" h="3">
                  <a:moveTo>
                    <a:pt x="1" y="0"/>
                  </a:moveTo>
                  <a:cubicBezTo>
                    <a:pt x="1" y="0"/>
                    <a:pt x="0" y="1"/>
                    <a:pt x="0" y="1"/>
                  </a:cubicBezTo>
                  <a:cubicBezTo>
                    <a:pt x="0" y="2"/>
                    <a:pt x="1" y="3"/>
                    <a:pt x="1" y="3"/>
                  </a:cubicBezTo>
                  <a:cubicBezTo>
                    <a:pt x="2" y="3"/>
                    <a:pt x="2" y="2"/>
                    <a:pt x="3" y="1"/>
                  </a:cubicBezTo>
                  <a:cubicBezTo>
                    <a:pt x="3" y="1"/>
                    <a:pt x="2" y="0"/>
                    <a:pt x="1" y="0"/>
                  </a:cubicBezTo>
                </a:path>
              </a:pathLst>
            </a:custGeom>
            <a:solidFill>
              <a:srgbClr val="FF93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89" name="Freeform 4576">
              <a:extLst>
                <a:ext uri="{FF2B5EF4-FFF2-40B4-BE49-F238E27FC236}">
                  <a16:creationId xmlns:a16="http://schemas.microsoft.com/office/drawing/2014/main" id="{C575FEB0-4530-4843-B883-19B45A4CA938}"/>
                </a:ext>
              </a:extLst>
            </p:cNvPr>
            <p:cNvSpPr>
              <a:spLocks/>
            </p:cNvSpPr>
            <p:nvPr/>
          </p:nvSpPr>
          <p:spPr bwMode="auto">
            <a:xfrm>
              <a:off x="4218" y="1330"/>
              <a:ext cx="10" cy="5"/>
            </a:xfrm>
            <a:custGeom>
              <a:avLst/>
              <a:gdLst>
                <a:gd name="T0" fmla="*/ 3 w 4"/>
                <a:gd name="T1" fmla="*/ 0 h 2"/>
                <a:gd name="T2" fmla="*/ 1 w 4"/>
                <a:gd name="T3" fmla="*/ 2 h 2"/>
                <a:gd name="T4" fmla="*/ 1 w 4"/>
                <a:gd name="T5" fmla="*/ 2 h 2"/>
                <a:gd name="T6" fmla="*/ 3 w 4"/>
                <a:gd name="T7" fmla="*/ 0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cubicBezTo>
                    <a:pt x="2" y="0"/>
                    <a:pt x="0" y="1"/>
                    <a:pt x="1" y="2"/>
                  </a:cubicBezTo>
                  <a:cubicBezTo>
                    <a:pt x="1" y="2"/>
                    <a:pt x="1" y="2"/>
                    <a:pt x="1" y="2"/>
                  </a:cubicBezTo>
                  <a:cubicBezTo>
                    <a:pt x="2" y="2"/>
                    <a:pt x="4" y="1"/>
                    <a:pt x="3" y="0"/>
                  </a:cubicBezTo>
                  <a:cubicBezTo>
                    <a:pt x="3" y="0"/>
                    <a:pt x="3" y="0"/>
                    <a:pt x="3" y="0"/>
                  </a:cubicBezTo>
                </a:path>
              </a:pathLst>
            </a:custGeom>
            <a:solidFill>
              <a:srgbClr val="FF93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90" name="Freeform 4577">
              <a:extLst>
                <a:ext uri="{FF2B5EF4-FFF2-40B4-BE49-F238E27FC236}">
                  <a16:creationId xmlns:a16="http://schemas.microsoft.com/office/drawing/2014/main" id="{953A9284-E4F2-4090-A153-6F2DCF7C59EB}"/>
                </a:ext>
              </a:extLst>
            </p:cNvPr>
            <p:cNvSpPr>
              <a:spLocks/>
            </p:cNvSpPr>
            <p:nvPr/>
          </p:nvSpPr>
          <p:spPr bwMode="auto">
            <a:xfrm>
              <a:off x="4151" y="1323"/>
              <a:ext cx="15" cy="7"/>
            </a:xfrm>
            <a:custGeom>
              <a:avLst/>
              <a:gdLst>
                <a:gd name="T0" fmla="*/ 3 w 6"/>
                <a:gd name="T1" fmla="*/ 0 h 3"/>
                <a:gd name="T2" fmla="*/ 1 w 6"/>
                <a:gd name="T3" fmla="*/ 3 h 3"/>
                <a:gd name="T4" fmla="*/ 3 w 6"/>
                <a:gd name="T5" fmla="*/ 3 h 3"/>
                <a:gd name="T6" fmla="*/ 6 w 6"/>
                <a:gd name="T7" fmla="*/ 0 h 3"/>
                <a:gd name="T8" fmla="*/ 3 w 6"/>
                <a:gd name="T9" fmla="*/ 0 h 3"/>
              </a:gdLst>
              <a:ahLst/>
              <a:cxnLst>
                <a:cxn ang="0">
                  <a:pos x="T0" y="T1"/>
                </a:cxn>
                <a:cxn ang="0">
                  <a:pos x="T2" y="T3"/>
                </a:cxn>
                <a:cxn ang="0">
                  <a:pos x="T4" y="T5"/>
                </a:cxn>
                <a:cxn ang="0">
                  <a:pos x="T6" y="T7"/>
                </a:cxn>
                <a:cxn ang="0">
                  <a:pos x="T8" y="T9"/>
                </a:cxn>
              </a:cxnLst>
              <a:rect l="0" t="0" r="r" b="b"/>
              <a:pathLst>
                <a:path w="6" h="3">
                  <a:moveTo>
                    <a:pt x="3" y="0"/>
                  </a:moveTo>
                  <a:cubicBezTo>
                    <a:pt x="1" y="0"/>
                    <a:pt x="0" y="0"/>
                    <a:pt x="1" y="3"/>
                  </a:cubicBezTo>
                  <a:cubicBezTo>
                    <a:pt x="2" y="3"/>
                    <a:pt x="2" y="3"/>
                    <a:pt x="3" y="3"/>
                  </a:cubicBezTo>
                  <a:cubicBezTo>
                    <a:pt x="5" y="3"/>
                    <a:pt x="6" y="3"/>
                    <a:pt x="6" y="0"/>
                  </a:cubicBezTo>
                  <a:cubicBezTo>
                    <a:pt x="5" y="0"/>
                    <a:pt x="4" y="0"/>
                    <a:pt x="3" y="0"/>
                  </a:cubicBezTo>
                </a:path>
              </a:pathLst>
            </a:custGeom>
            <a:solidFill>
              <a:srgbClr val="FF93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91" name="Freeform 4578">
              <a:extLst>
                <a:ext uri="{FF2B5EF4-FFF2-40B4-BE49-F238E27FC236}">
                  <a16:creationId xmlns:a16="http://schemas.microsoft.com/office/drawing/2014/main" id="{50B27CA4-4A0C-4833-8DF1-85BBAC7BC62C}"/>
                </a:ext>
              </a:extLst>
            </p:cNvPr>
            <p:cNvSpPr>
              <a:spLocks/>
            </p:cNvSpPr>
            <p:nvPr/>
          </p:nvSpPr>
          <p:spPr bwMode="auto">
            <a:xfrm>
              <a:off x="4213" y="1318"/>
              <a:ext cx="10" cy="5"/>
            </a:xfrm>
            <a:custGeom>
              <a:avLst/>
              <a:gdLst>
                <a:gd name="T0" fmla="*/ 3 w 4"/>
                <a:gd name="T1" fmla="*/ 0 h 2"/>
                <a:gd name="T2" fmla="*/ 1 w 4"/>
                <a:gd name="T3" fmla="*/ 2 h 2"/>
                <a:gd name="T4" fmla="*/ 1 w 4"/>
                <a:gd name="T5" fmla="*/ 2 h 2"/>
                <a:gd name="T6" fmla="*/ 3 w 4"/>
                <a:gd name="T7" fmla="*/ 0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cubicBezTo>
                    <a:pt x="2" y="0"/>
                    <a:pt x="0" y="1"/>
                    <a:pt x="1" y="2"/>
                  </a:cubicBezTo>
                  <a:cubicBezTo>
                    <a:pt x="1" y="2"/>
                    <a:pt x="1" y="2"/>
                    <a:pt x="1" y="2"/>
                  </a:cubicBezTo>
                  <a:cubicBezTo>
                    <a:pt x="2" y="2"/>
                    <a:pt x="4" y="1"/>
                    <a:pt x="3" y="0"/>
                  </a:cubicBezTo>
                  <a:cubicBezTo>
                    <a:pt x="3" y="0"/>
                    <a:pt x="3" y="0"/>
                    <a:pt x="3" y="0"/>
                  </a:cubicBezTo>
                </a:path>
              </a:pathLst>
            </a:custGeom>
            <a:solidFill>
              <a:srgbClr val="FF93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92" name="Freeform 4579">
              <a:extLst>
                <a:ext uri="{FF2B5EF4-FFF2-40B4-BE49-F238E27FC236}">
                  <a16:creationId xmlns:a16="http://schemas.microsoft.com/office/drawing/2014/main" id="{9A99ABF6-82A0-458B-AB30-9176B40F7F85}"/>
                </a:ext>
              </a:extLst>
            </p:cNvPr>
            <p:cNvSpPr>
              <a:spLocks/>
            </p:cNvSpPr>
            <p:nvPr/>
          </p:nvSpPr>
          <p:spPr bwMode="auto">
            <a:xfrm>
              <a:off x="4266" y="1160"/>
              <a:ext cx="12" cy="5"/>
            </a:xfrm>
            <a:custGeom>
              <a:avLst/>
              <a:gdLst>
                <a:gd name="T0" fmla="*/ 3 w 5"/>
                <a:gd name="T1" fmla="*/ 0 h 2"/>
                <a:gd name="T2" fmla="*/ 1 w 5"/>
                <a:gd name="T3" fmla="*/ 1 h 2"/>
                <a:gd name="T4" fmla="*/ 2 w 5"/>
                <a:gd name="T5" fmla="*/ 2 h 2"/>
                <a:gd name="T6" fmla="*/ 4 w 5"/>
                <a:gd name="T7" fmla="*/ 0 h 2"/>
                <a:gd name="T8" fmla="*/ 3 w 5"/>
                <a:gd name="T9" fmla="*/ 0 h 2"/>
              </a:gdLst>
              <a:ahLst/>
              <a:cxnLst>
                <a:cxn ang="0">
                  <a:pos x="T0" y="T1"/>
                </a:cxn>
                <a:cxn ang="0">
                  <a:pos x="T2" y="T3"/>
                </a:cxn>
                <a:cxn ang="0">
                  <a:pos x="T4" y="T5"/>
                </a:cxn>
                <a:cxn ang="0">
                  <a:pos x="T6" y="T7"/>
                </a:cxn>
                <a:cxn ang="0">
                  <a:pos x="T8" y="T9"/>
                </a:cxn>
              </a:cxnLst>
              <a:rect l="0" t="0" r="r" b="b"/>
              <a:pathLst>
                <a:path w="5" h="2">
                  <a:moveTo>
                    <a:pt x="3" y="0"/>
                  </a:moveTo>
                  <a:cubicBezTo>
                    <a:pt x="2" y="0"/>
                    <a:pt x="0" y="1"/>
                    <a:pt x="1" y="1"/>
                  </a:cubicBezTo>
                  <a:cubicBezTo>
                    <a:pt x="1" y="2"/>
                    <a:pt x="1" y="2"/>
                    <a:pt x="2" y="2"/>
                  </a:cubicBezTo>
                  <a:cubicBezTo>
                    <a:pt x="3" y="2"/>
                    <a:pt x="5" y="1"/>
                    <a:pt x="4" y="0"/>
                  </a:cubicBezTo>
                  <a:cubicBezTo>
                    <a:pt x="3" y="0"/>
                    <a:pt x="3" y="0"/>
                    <a:pt x="3"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93" name="Freeform 4580">
              <a:extLst>
                <a:ext uri="{FF2B5EF4-FFF2-40B4-BE49-F238E27FC236}">
                  <a16:creationId xmlns:a16="http://schemas.microsoft.com/office/drawing/2014/main" id="{653F1D7D-0CB9-4924-9BF1-9794D4AEFC44}"/>
                </a:ext>
              </a:extLst>
            </p:cNvPr>
            <p:cNvSpPr>
              <a:spLocks/>
            </p:cNvSpPr>
            <p:nvPr/>
          </p:nvSpPr>
          <p:spPr bwMode="auto">
            <a:xfrm>
              <a:off x="4302" y="1182"/>
              <a:ext cx="11" cy="5"/>
            </a:xfrm>
            <a:custGeom>
              <a:avLst/>
              <a:gdLst>
                <a:gd name="T0" fmla="*/ 3 w 5"/>
                <a:gd name="T1" fmla="*/ 0 h 2"/>
                <a:gd name="T2" fmla="*/ 1 w 5"/>
                <a:gd name="T3" fmla="*/ 1 h 2"/>
                <a:gd name="T4" fmla="*/ 2 w 5"/>
                <a:gd name="T5" fmla="*/ 2 h 2"/>
                <a:gd name="T6" fmla="*/ 4 w 5"/>
                <a:gd name="T7" fmla="*/ 0 h 2"/>
                <a:gd name="T8" fmla="*/ 3 w 5"/>
                <a:gd name="T9" fmla="*/ 0 h 2"/>
              </a:gdLst>
              <a:ahLst/>
              <a:cxnLst>
                <a:cxn ang="0">
                  <a:pos x="T0" y="T1"/>
                </a:cxn>
                <a:cxn ang="0">
                  <a:pos x="T2" y="T3"/>
                </a:cxn>
                <a:cxn ang="0">
                  <a:pos x="T4" y="T5"/>
                </a:cxn>
                <a:cxn ang="0">
                  <a:pos x="T6" y="T7"/>
                </a:cxn>
                <a:cxn ang="0">
                  <a:pos x="T8" y="T9"/>
                </a:cxn>
              </a:cxnLst>
              <a:rect l="0" t="0" r="r" b="b"/>
              <a:pathLst>
                <a:path w="5" h="2">
                  <a:moveTo>
                    <a:pt x="3" y="0"/>
                  </a:moveTo>
                  <a:cubicBezTo>
                    <a:pt x="2" y="0"/>
                    <a:pt x="0" y="1"/>
                    <a:pt x="1" y="1"/>
                  </a:cubicBezTo>
                  <a:cubicBezTo>
                    <a:pt x="1" y="2"/>
                    <a:pt x="1" y="2"/>
                    <a:pt x="2" y="2"/>
                  </a:cubicBezTo>
                  <a:cubicBezTo>
                    <a:pt x="3" y="2"/>
                    <a:pt x="5" y="1"/>
                    <a:pt x="4" y="0"/>
                  </a:cubicBezTo>
                  <a:cubicBezTo>
                    <a:pt x="3" y="0"/>
                    <a:pt x="3" y="0"/>
                    <a:pt x="3" y="0"/>
                  </a:cubicBezTo>
                </a:path>
              </a:pathLst>
            </a:custGeom>
            <a:solidFill>
              <a:srgbClr val="FF93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94" name="Freeform 4581">
              <a:extLst>
                <a:ext uri="{FF2B5EF4-FFF2-40B4-BE49-F238E27FC236}">
                  <a16:creationId xmlns:a16="http://schemas.microsoft.com/office/drawing/2014/main" id="{684FDBC5-8EF5-44C1-92A1-0AAB553D0809}"/>
                </a:ext>
              </a:extLst>
            </p:cNvPr>
            <p:cNvSpPr>
              <a:spLocks/>
            </p:cNvSpPr>
            <p:nvPr/>
          </p:nvSpPr>
          <p:spPr bwMode="auto">
            <a:xfrm>
              <a:off x="3860" y="1148"/>
              <a:ext cx="10" cy="5"/>
            </a:xfrm>
            <a:custGeom>
              <a:avLst/>
              <a:gdLst>
                <a:gd name="T0" fmla="*/ 3 w 4"/>
                <a:gd name="T1" fmla="*/ 0 h 2"/>
                <a:gd name="T2" fmla="*/ 1 w 4"/>
                <a:gd name="T3" fmla="*/ 2 h 2"/>
                <a:gd name="T4" fmla="*/ 1 w 4"/>
                <a:gd name="T5" fmla="*/ 2 h 2"/>
                <a:gd name="T6" fmla="*/ 3 w 4"/>
                <a:gd name="T7" fmla="*/ 0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cubicBezTo>
                    <a:pt x="2" y="0"/>
                    <a:pt x="0" y="1"/>
                    <a:pt x="1" y="2"/>
                  </a:cubicBezTo>
                  <a:cubicBezTo>
                    <a:pt x="1" y="2"/>
                    <a:pt x="1" y="2"/>
                    <a:pt x="1" y="2"/>
                  </a:cubicBezTo>
                  <a:cubicBezTo>
                    <a:pt x="2" y="2"/>
                    <a:pt x="4" y="1"/>
                    <a:pt x="3" y="0"/>
                  </a:cubicBezTo>
                  <a:cubicBezTo>
                    <a:pt x="3" y="0"/>
                    <a:pt x="3" y="0"/>
                    <a:pt x="3"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95" name="Freeform 4582">
              <a:extLst>
                <a:ext uri="{FF2B5EF4-FFF2-40B4-BE49-F238E27FC236}">
                  <a16:creationId xmlns:a16="http://schemas.microsoft.com/office/drawing/2014/main" id="{F68776B4-279B-42D7-95AC-0240018FF94F}"/>
                </a:ext>
              </a:extLst>
            </p:cNvPr>
            <p:cNvSpPr>
              <a:spLocks/>
            </p:cNvSpPr>
            <p:nvPr/>
          </p:nvSpPr>
          <p:spPr bwMode="auto">
            <a:xfrm>
              <a:off x="4256" y="1182"/>
              <a:ext cx="12" cy="5"/>
            </a:xfrm>
            <a:custGeom>
              <a:avLst/>
              <a:gdLst>
                <a:gd name="T0" fmla="*/ 3 w 5"/>
                <a:gd name="T1" fmla="*/ 0 h 2"/>
                <a:gd name="T2" fmla="*/ 1 w 5"/>
                <a:gd name="T3" fmla="*/ 2 h 2"/>
                <a:gd name="T4" fmla="*/ 2 w 5"/>
                <a:gd name="T5" fmla="*/ 2 h 2"/>
                <a:gd name="T6" fmla="*/ 4 w 5"/>
                <a:gd name="T7" fmla="*/ 0 h 2"/>
                <a:gd name="T8" fmla="*/ 3 w 5"/>
                <a:gd name="T9" fmla="*/ 0 h 2"/>
              </a:gdLst>
              <a:ahLst/>
              <a:cxnLst>
                <a:cxn ang="0">
                  <a:pos x="T0" y="T1"/>
                </a:cxn>
                <a:cxn ang="0">
                  <a:pos x="T2" y="T3"/>
                </a:cxn>
                <a:cxn ang="0">
                  <a:pos x="T4" y="T5"/>
                </a:cxn>
                <a:cxn ang="0">
                  <a:pos x="T6" y="T7"/>
                </a:cxn>
                <a:cxn ang="0">
                  <a:pos x="T8" y="T9"/>
                </a:cxn>
              </a:cxnLst>
              <a:rect l="0" t="0" r="r" b="b"/>
              <a:pathLst>
                <a:path w="5" h="2">
                  <a:moveTo>
                    <a:pt x="3" y="0"/>
                  </a:moveTo>
                  <a:cubicBezTo>
                    <a:pt x="2" y="0"/>
                    <a:pt x="0" y="1"/>
                    <a:pt x="1" y="2"/>
                  </a:cubicBezTo>
                  <a:cubicBezTo>
                    <a:pt x="1" y="2"/>
                    <a:pt x="2" y="2"/>
                    <a:pt x="2" y="2"/>
                  </a:cubicBezTo>
                  <a:cubicBezTo>
                    <a:pt x="3" y="2"/>
                    <a:pt x="5" y="1"/>
                    <a:pt x="4" y="0"/>
                  </a:cubicBezTo>
                  <a:cubicBezTo>
                    <a:pt x="4" y="0"/>
                    <a:pt x="3" y="0"/>
                    <a:pt x="3"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96" name="Freeform 4583">
              <a:extLst>
                <a:ext uri="{FF2B5EF4-FFF2-40B4-BE49-F238E27FC236}">
                  <a16:creationId xmlns:a16="http://schemas.microsoft.com/office/drawing/2014/main" id="{1F8690F1-B674-4BEE-A198-769B2778C6F5}"/>
                </a:ext>
              </a:extLst>
            </p:cNvPr>
            <p:cNvSpPr>
              <a:spLocks/>
            </p:cNvSpPr>
            <p:nvPr/>
          </p:nvSpPr>
          <p:spPr bwMode="auto">
            <a:xfrm>
              <a:off x="4094" y="1323"/>
              <a:ext cx="10" cy="2"/>
            </a:xfrm>
            <a:custGeom>
              <a:avLst/>
              <a:gdLst>
                <a:gd name="T0" fmla="*/ 3 w 4"/>
                <a:gd name="T1" fmla="*/ 0 h 1"/>
                <a:gd name="T2" fmla="*/ 1 w 4"/>
                <a:gd name="T3" fmla="*/ 1 h 1"/>
                <a:gd name="T4" fmla="*/ 1 w 4"/>
                <a:gd name="T5" fmla="*/ 1 h 1"/>
                <a:gd name="T6" fmla="*/ 3 w 4"/>
                <a:gd name="T7" fmla="*/ 0 h 1"/>
                <a:gd name="T8" fmla="*/ 3 w 4"/>
                <a:gd name="T9" fmla="*/ 0 h 1"/>
              </a:gdLst>
              <a:ahLst/>
              <a:cxnLst>
                <a:cxn ang="0">
                  <a:pos x="T0" y="T1"/>
                </a:cxn>
                <a:cxn ang="0">
                  <a:pos x="T2" y="T3"/>
                </a:cxn>
                <a:cxn ang="0">
                  <a:pos x="T4" y="T5"/>
                </a:cxn>
                <a:cxn ang="0">
                  <a:pos x="T6" y="T7"/>
                </a:cxn>
                <a:cxn ang="0">
                  <a:pos x="T8" y="T9"/>
                </a:cxn>
              </a:cxnLst>
              <a:rect l="0" t="0" r="r" b="b"/>
              <a:pathLst>
                <a:path w="4" h="1">
                  <a:moveTo>
                    <a:pt x="3" y="0"/>
                  </a:moveTo>
                  <a:cubicBezTo>
                    <a:pt x="2" y="0"/>
                    <a:pt x="0" y="1"/>
                    <a:pt x="1" y="1"/>
                  </a:cubicBezTo>
                  <a:cubicBezTo>
                    <a:pt x="1" y="1"/>
                    <a:pt x="1" y="1"/>
                    <a:pt x="1" y="1"/>
                  </a:cubicBezTo>
                  <a:cubicBezTo>
                    <a:pt x="2" y="1"/>
                    <a:pt x="4" y="0"/>
                    <a:pt x="3" y="0"/>
                  </a:cubicBezTo>
                  <a:cubicBezTo>
                    <a:pt x="3" y="0"/>
                    <a:pt x="3" y="0"/>
                    <a:pt x="3" y="0"/>
                  </a:cubicBezTo>
                </a:path>
              </a:pathLst>
            </a:custGeom>
            <a:solidFill>
              <a:srgbClr val="FF93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97" name="Freeform 4584">
              <a:extLst>
                <a:ext uri="{FF2B5EF4-FFF2-40B4-BE49-F238E27FC236}">
                  <a16:creationId xmlns:a16="http://schemas.microsoft.com/office/drawing/2014/main" id="{1FB1F85C-AFC4-414C-AB7C-6025CC45328C}"/>
                </a:ext>
              </a:extLst>
            </p:cNvPr>
            <p:cNvSpPr>
              <a:spLocks/>
            </p:cNvSpPr>
            <p:nvPr/>
          </p:nvSpPr>
          <p:spPr bwMode="auto">
            <a:xfrm>
              <a:off x="4158" y="1246"/>
              <a:ext cx="10" cy="5"/>
            </a:xfrm>
            <a:custGeom>
              <a:avLst/>
              <a:gdLst>
                <a:gd name="T0" fmla="*/ 3 w 4"/>
                <a:gd name="T1" fmla="*/ 0 h 2"/>
                <a:gd name="T2" fmla="*/ 1 w 4"/>
                <a:gd name="T3" fmla="*/ 2 h 2"/>
                <a:gd name="T4" fmla="*/ 1 w 4"/>
                <a:gd name="T5" fmla="*/ 2 h 2"/>
                <a:gd name="T6" fmla="*/ 3 w 4"/>
                <a:gd name="T7" fmla="*/ 0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cubicBezTo>
                    <a:pt x="2" y="0"/>
                    <a:pt x="0" y="1"/>
                    <a:pt x="1" y="2"/>
                  </a:cubicBezTo>
                  <a:cubicBezTo>
                    <a:pt x="1" y="2"/>
                    <a:pt x="1" y="2"/>
                    <a:pt x="1" y="2"/>
                  </a:cubicBezTo>
                  <a:cubicBezTo>
                    <a:pt x="2" y="2"/>
                    <a:pt x="4" y="1"/>
                    <a:pt x="3" y="0"/>
                  </a:cubicBezTo>
                  <a:cubicBezTo>
                    <a:pt x="3" y="0"/>
                    <a:pt x="3" y="0"/>
                    <a:pt x="3"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98" name="Freeform 4585">
              <a:extLst>
                <a:ext uri="{FF2B5EF4-FFF2-40B4-BE49-F238E27FC236}">
                  <a16:creationId xmlns:a16="http://schemas.microsoft.com/office/drawing/2014/main" id="{53D1A8DB-2DE5-455D-B857-5BC8BD1E9707}"/>
                </a:ext>
              </a:extLst>
            </p:cNvPr>
            <p:cNvSpPr>
              <a:spLocks/>
            </p:cNvSpPr>
            <p:nvPr/>
          </p:nvSpPr>
          <p:spPr bwMode="auto">
            <a:xfrm>
              <a:off x="4273" y="1220"/>
              <a:ext cx="17" cy="12"/>
            </a:xfrm>
            <a:custGeom>
              <a:avLst/>
              <a:gdLst>
                <a:gd name="T0" fmla="*/ 4 w 7"/>
                <a:gd name="T1" fmla="*/ 0 h 5"/>
                <a:gd name="T2" fmla="*/ 2 w 7"/>
                <a:gd name="T3" fmla="*/ 0 h 5"/>
                <a:gd name="T4" fmla="*/ 0 w 7"/>
                <a:gd name="T5" fmla="*/ 2 h 5"/>
                <a:gd name="T6" fmla="*/ 2 w 7"/>
                <a:gd name="T7" fmla="*/ 5 h 5"/>
                <a:gd name="T8" fmla="*/ 4 w 7"/>
                <a:gd name="T9" fmla="*/ 5 h 5"/>
                <a:gd name="T10" fmla="*/ 7 w 7"/>
                <a:gd name="T11" fmla="*/ 2 h 5"/>
                <a:gd name="T12" fmla="*/ 4 w 7"/>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4" y="0"/>
                  </a:moveTo>
                  <a:cubicBezTo>
                    <a:pt x="2" y="0"/>
                    <a:pt x="2" y="0"/>
                    <a:pt x="2" y="0"/>
                  </a:cubicBezTo>
                  <a:cubicBezTo>
                    <a:pt x="1" y="0"/>
                    <a:pt x="0" y="1"/>
                    <a:pt x="0" y="2"/>
                  </a:cubicBezTo>
                  <a:cubicBezTo>
                    <a:pt x="0" y="4"/>
                    <a:pt x="1" y="5"/>
                    <a:pt x="2" y="5"/>
                  </a:cubicBezTo>
                  <a:cubicBezTo>
                    <a:pt x="4" y="5"/>
                    <a:pt x="4" y="5"/>
                    <a:pt x="4" y="5"/>
                  </a:cubicBezTo>
                  <a:cubicBezTo>
                    <a:pt x="6" y="5"/>
                    <a:pt x="7" y="4"/>
                    <a:pt x="7" y="2"/>
                  </a:cubicBezTo>
                  <a:cubicBezTo>
                    <a:pt x="7" y="1"/>
                    <a:pt x="6" y="0"/>
                    <a:pt x="4" y="0"/>
                  </a:cubicBezTo>
                </a:path>
              </a:pathLst>
            </a:custGeom>
            <a:solidFill>
              <a:srgbClr val="FF93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99" name="Freeform 4586">
              <a:extLst>
                <a:ext uri="{FF2B5EF4-FFF2-40B4-BE49-F238E27FC236}">
                  <a16:creationId xmlns:a16="http://schemas.microsoft.com/office/drawing/2014/main" id="{37765D8E-2E8A-4853-9139-FAFF9FC00A83}"/>
                </a:ext>
              </a:extLst>
            </p:cNvPr>
            <p:cNvSpPr>
              <a:spLocks/>
            </p:cNvSpPr>
            <p:nvPr/>
          </p:nvSpPr>
          <p:spPr bwMode="auto">
            <a:xfrm>
              <a:off x="4192" y="1112"/>
              <a:ext cx="12" cy="8"/>
            </a:xfrm>
            <a:custGeom>
              <a:avLst/>
              <a:gdLst>
                <a:gd name="T0" fmla="*/ 5 w 5"/>
                <a:gd name="T1" fmla="*/ 0 h 3"/>
                <a:gd name="T2" fmla="*/ 0 w 5"/>
                <a:gd name="T3" fmla="*/ 0 h 3"/>
                <a:gd name="T4" fmla="*/ 0 w 5"/>
                <a:gd name="T5" fmla="*/ 3 h 3"/>
                <a:gd name="T6" fmla="*/ 5 w 5"/>
                <a:gd name="T7" fmla="*/ 3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cubicBezTo>
                    <a:pt x="3" y="0"/>
                    <a:pt x="2" y="0"/>
                    <a:pt x="0" y="0"/>
                  </a:cubicBezTo>
                  <a:cubicBezTo>
                    <a:pt x="0" y="1"/>
                    <a:pt x="0" y="2"/>
                    <a:pt x="0" y="3"/>
                  </a:cubicBezTo>
                  <a:cubicBezTo>
                    <a:pt x="2" y="3"/>
                    <a:pt x="3" y="3"/>
                    <a:pt x="5" y="3"/>
                  </a:cubicBezTo>
                  <a:cubicBezTo>
                    <a:pt x="5" y="2"/>
                    <a:pt x="5" y="1"/>
                    <a:pt x="5"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00" name="Freeform 4587">
              <a:extLst>
                <a:ext uri="{FF2B5EF4-FFF2-40B4-BE49-F238E27FC236}">
                  <a16:creationId xmlns:a16="http://schemas.microsoft.com/office/drawing/2014/main" id="{A9663611-467A-477E-B661-07016C727005}"/>
                </a:ext>
              </a:extLst>
            </p:cNvPr>
            <p:cNvSpPr>
              <a:spLocks/>
            </p:cNvSpPr>
            <p:nvPr/>
          </p:nvSpPr>
          <p:spPr bwMode="auto">
            <a:xfrm>
              <a:off x="4084" y="1244"/>
              <a:ext cx="15" cy="7"/>
            </a:xfrm>
            <a:custGeom>
              <a:avLst/>
              <a:gdLst>
                <a:gd name="T0" fmla="*/ 3 w 6"/>
                <a:gd name="T1" fmla="*/ 0 h 3"/>
                <a:gd name="T2" fmla="*/ 1 w 6"/>
                <a:gd name="T3" fmla="*/ 3 h 3"/>
                <a:gd name="T4" fmla="*/ 3 w 6"/>
                <a:gd name="T5" fmla="*/ 3 h 3"/>
                <a:gd name="T6" fmla="*/ 6 w 6"/>
                <a:gd name="T7" fmla="*/ 0 h 3"/>
                <a:gd name="T8" fmla="*/ 3 w 6"/>
                <a:gd name="T9" fmla="*/ 0 h 3"/>
              </a:gdLst>
              <a:ahLst/>
              <a:cxnLst>
                <a:cxn ang="0">
                  <a:pos x="T0" y="T1"/>
                </a:cxn>
                <a:cxn ang="0">
                  <a:pos x="T2" y="T3"/>
                </a:cxn>
                <a:cxn ang="0">
                  <a:pos x="T4" y="T5"/>
                </a:cxn>
                <a:cxn ang="0">
                  <a:pos x="T6" y="T7"/>
                </a:cxn>
                <a:cxn ang="0">
                  <a:pos x="T8" y="T9"/>
                </a:cxn>
              </a:cxnLst>
              <a:rect l="0" t="0" r="r" b="b"/>
              <a:pathLst>
                <a:path w="6" h="3">
                  <a:moveTo>
                    <a:pt x="3" y="0"/>
                  </a:moveTo>
                  <a:cubicBezTo>
                    <a:pt x="1" y="0"/>
                    <a:pt x="0" y="0"/>
                    <a:pt x="1" y="3"/>
                  </a:cubicBezTo>
                  <a:cubicBezTo>
                    <a:pt x="2" y="3"/>
                    <a:pt x="3" y="3"/>
                    <a:pt x="3" y="3"/>
                  </a:cubicBezTo>
                  <a:cubicBezTo>
                    <a:pt x="5" y="3"/>
                    <a:pt x="6" y="3"/>
                    <a:pt x="6" y="0"/>
                  </a:cubicBezTo>
                  <a:cubicBezTo>
                    <a:pt x="5" y="0"/>
                    <a:pt x="4" y="0"/>
                    <a:pt x="3"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01" name="Freeform 4588">
              <a:extLst>
                <a:ext uri="{FF2B5EF4-FFF2-40B4-BE49-F238E27FC236}">
                  <a16:creationId xmlns:a16="http://schemas.microsoft.com/office/drawing/2014/main" id="{4FAAAB44-7243-4169-A89F-171A57B1AB36}"/>
                </a:ext>
              </a:extLst>
            </p:cNvPr>
            <p:cNvSpPr>
              <a:spLocks/>
            </p:cNvSpPr>
            <p:nvPr/>
          </p:nvSpPr>
          <p:spPr bwMode="auto">
            <a:xfrm>
              <a:off x="4364" y="1072"/>
              <a:ext cx="9" cy="5"/>
            </a:xfrm>
            <a:custGeom>
              <a:avLst/>
              <a:gdLst>
                <a:gd name="T0" fmla="*/ 3 w 4"/>
                <a:gd name="T1" fmla="*/ 0 h 2"/>
                <a:gd name="T2" fmla="*/ 1 w 4"/>
                <a:gd name="T3" fmla="*/ 2 h 2"/>
                <a:gd name="T4" fmla="*/ 1 w 4"/>
                <a:gd name="T5" fmla="*/ 2 h 2"/>
                <a:gd name="T6" fmla="*/ 3 w 4"/>
                <a:gd name="T7" fmla="*/ 0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cubicBezTo>
                    <a:pt x="2" y="0"/>
                    <a:pt x="0" y="1"/>
                    <a:pt x="1" y="2"/>
                  </a:cubicBezTo>
                  <a:cubicBezTo>
                    <a:pt x="1" y="2"/>
                    <a:pt x="1" y="2"/>
                    <a:pt x="1" y="2"/>
                  </a:cubicBezTo>
                  <a:cubicBezTo>
                    <a:pt x="2" y="2"/>
                    <a:pt x="4" y="1"/>
                    <a:pt x="3" y="0"/>
                  </a:cubicBezTo>
                  <a:cubicBezTo>
                    <a:pt x="3" y="0"/>
                    <a:pt x="3" y="0"/>
                    <a:pt x="3" y="0"/>
                  </a:cubicBezTo>
                </a:path>
              </a:pathLst>
            </a:custGeom>
            <a:solidFill>
              <a:srgbClr val="FF93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02" name="Freeform 4589">
              <a:extLst>
                <a:ext uri="{FF2B5EF4-FFF2-40B4-BE49-F238E27FC236}">
                  <a16:creationId xmlns:a16="http://schemas.microsoft.com/office/drawing/2014/main" id="{C4A302B3-8868-48F2-8DB5-B6FC8F171411}"/>
                </a:ext>
              </a:extLst>
            </p:cNvPr>
            <p:cNvSpPr>
              <a:spLocks/>
            </p:cNvSpPr>
            <p:nvPr/>
          </p:nvSpPr>
          <p:spPr bwMode="auto">
            <a:xfrm>
              <a:off x="4039" y="1232"/>
              <a:ext cx="10" cy="2"/>
            </a:xfrm>
            <a:custGeom>
              <a:avLst/>
              <a:gdLst>
                <a:gd name="T0" fmla="*/ 3 w 4"/>
                <a:gd name="T1" fmla="*/ 0 h 1"/>
                <a:gd name="T2" fmla="*/ 1 w 4"/>
                <a:gd name="T3" fmla="*/ 1 h 1"/>
                <a:gd name="T4" fmla="*/ 1 w 4"/>
                <a:gd name="T5" fmla="*/ 1 h 1"/>
                <a:gd name="T6" fmla="*/ 3 w 4"/>
                <a:gd name="T7" fmla="*/ 0 h 1"/>
                <a:gd name="T8" fmla="*/ 3 w 4"/>
                <a:gd name="T9" fmla="*/ 0 h 1"/>
              </a:gdLst>
              <a:ahLst/>
              <a:cxnLst>
                <a:cxn ang="0">
                  <a:pos x="T0" y="T1"/>
                </a:cxn>
                <a:cxn ang="0">
                  <a:pos x="T2" y="T3"/>
                </a:cxn>
                <a:cxn ang="0">
                  <a:pos x="T4" y="T5"/>
                </a:cxn>
                <a:cxn ang="0">
                  <a:pos x="T6" y="T7"/>
                </a:cxn>
                <a:cxn ang="0">
                  <a:pos x="T8" y="T9"/>
                </a:cxn>
              </a:cxnLst>
              <a:rect l="0" t="0" r="r" b="b"/>
              <a:pathLst>
                <a:path w="4" h="1">
                  <a:moveTo>
                    <a:pt x="3" y="0"/>
                  </a:moveTo>
                  <a:cubicBezTo>
                    <a:pt x="2" y="0"/>
                    <a:pt x="0" y="1"/>
                    <a:pt x="1" y="1"/>
                  </a:cubicBezTo>
                  <a:cubicBezTo>
                    <a:pt x="1" y="1"/>
                    <a:pt x="1" y="1"/>
                    <a:pt x="1" y="1"/>
                  </a:cubicBezTo>
                  <a:cubicBezTo>
                    <a:pt x="2" y="1"/>
                    <a:pt x="4" y="0"/>
                    <a:pt x="3" y="0"/>
                  </a:cubicBezTo>
                  <a:cubicBezTo>
                    <a:pt x="3" y="0"/>
                    <a:pt x="3" y="0"/>
                    <a:pt x="3"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03" name="Freeform 4590">
              <a:extLst>
                <a:ext uri="{FF2B5EF4-FFF2-40B4-BE49-F238E27FC236}">
                  <a16:creationId xmlns:a16="http://schemas.microsoft.com/office/drawing/2014/main" id="{4FC6D9B9-8F0C-4602-8C74-A2EEFAB7A0AA}"/>
                </a:ext>
              </a:extLst>
            </p:cNvPr>
            <p:cNvSpPr>
              <a:spLocks/>
            </p:cNvSpPr>
            <p:nvPr/>
          </p:nvSpPr>
          <p:spPr bwMode="auto">
            <a:xfrm>
              <a:off x="4197" y="1213"/>
              <a:ext cx="7" cy="5"/>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0" y="0"/>
                    <a:pt x="0" y="1"/>
                  </a:cubicBezTo>
                  <a:cubicBezTo>
                    <a:pt x="0" y="2"/>
                    <a:pt x="1" y="2"/>
                    <a:pt x="2" y="2"/>
                  </a:cubicBezTo>
                  <a:cubicBezTo>
                    <a:pt x="2" y="2"/>
                    <a:pt x="2" y="2"/>
                    <a:pt x="3" y="1"/>
                  </a:cubicBezTo>
                  <a:cubicBezTo>
                    <a:pt x="3" y="1"/>
                    <a:pt x="2" y="0"/>
                    <a:pt x="1"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04" name="Freeform 4591">
              <a:extLst>
                <a:ext uri="{FF2B5EF4-FFF2-40B4-BE49-F238E27FC236}">
                  <a16:creationId xmlns:a16="http://schemas.microsoft.com/office/drawing/2014/main" id="{E3D834AC-12AE-4219-8F37-F4714549C32D}"/>
                </a:ext>
              </a:extLst>
            </p:cNvPr>
            <p:cNvSpPr>
              <a:spLocks/>
            </p:cNvSpPr>
            <p:nvPr/>
          </p:nvSpPr>
          <p:spPr bwMode="auto">
            <a:xfrm>
              <a:off x="4361" y="1029"/>
              <a:ext cx="10" cy="7"/>
            </a:xfrm>
            <a:custGeom>
              <a:avLst/>
              <a:gdLst>
                <a:gd name="T0" fmla="*/ 3 w 4"/>
                <a:gd name="T1" fmla="*/ 0 h 3"/>
                <a:gd name="T2" fmla="*/ 0 w 4"/>
                <a:gd name="T3" fmla="*/ 1 h 3"/>
                <a:gd name="T4" fmla="*/ 2 w 4"/>
                <a:gd name="T5" fmla="*/ 3 h 3"/>
                <a:gd name="T6" fmla="*/ 4 w 4"/>
                <a:gd name="T7" fmla="*/ 1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cubicBezTo>
                    <a:pt x="2" y="0"/>
                    <a:pt x="1" y="1"/>
                    <a:pt x="0" y="1"/>
                  </a:cubicBezTo>
                  <a:cubicBezTo>
                    <a:pt x="0" y="2"/>
                    <a:pt x="1" y="3"/>
                    <a:pt x="2" y="3"/>
                  </a:cubicBezTo>
                  <a:cubicBezTo>
                    <a:pt x="3" y="3"/>
                    <a:pt x="4" y="2"/>
                    <a:pt x="4" y="1"/>
                  </a:cubicBezTo>
                  <a:cubicBezTo>
                    <a:pt x="4" y="1"/>
                    <a:pt x="4" y="0"/>
                    <a:pt x="3" y="0"/>
                  </a:cubicBezTo>
                </a:path>
              </a:pathLst>
            </a:custGeom>
            <a:solidFill>
              <a:srgbClr val="FF93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05" name="Freeform 4592">
              <a:extLst>
                <a:ext uri="{FF2B5EF4-FFF2-40B4-BE49-F238E27FC236}">
                  <a16:creationId xmlns:a16="http://schemas.microsoft.com/office/drawing/2014/main" id="{14DAA6C5-E654-4F57-B73D-F3EAD0B6B3D7}"/>
                </a:ext>
              </a:extLst>
            </p:cNvPr>
            <p:cNvSpPr>
              <a:spLocks/>
            </p:cNvSpPr>
            <p:nvPr/>
          </p:nvSpPr>
          <p:spPr bwMode="auto">
            <a:xfrm>
              <a:off x="4094" y="1172"/>
              <a:ext cx="10" cy="5"/>
            </a:xfrm>
            <a:custGeom>
              <a:avLst/>
              <a:gdLst>
                <a:gd name="T0" fmla="*/ 3 w 4"/>
                <a:gd name="T1" fmla="*/ 0 h 2"/>
                <a:gd name="T2" fmla="*/ 1 w 4"/>
                <a:gd name="T3" fmla="*/ 2 h 2"/>
                <a:gd name="T4" fmla="*/ 2 w 4"/>
                <a:gd name="T5" fmla="*/ 2 h 2"/>
                <a:gd name="T6" fmla="*/ 3 w 4"/>
                <a:gd name="T7" fmla="*/ 0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cubicBezTo>
                    <a:pt x="2" y="0"/>
                    <a:pt x="0" y="1"/>
                    <a:pt x="1" y="2"/>
                  </a:cubicBezTo>
                  <a:cubicBezTo>
                    <a:pt x="1" y="2"/>
                    <a:pt x="1" y="2"/>
                    <a:pt x="2" y="2"/>
                  </a:cubicBezTo>
                  <a:cubicBezTo>
                    <a:pt x="2" y="2"/>
                    <a:pt x="4" y="1"/>
                    <a:pt x="3" y="0"/>
                  </a:cubicBezTo>
                  <a:cubicBezTo>
                    <a:pt x="3" y="0"/>
                    <a:pt x="3" y="0"/>
                    <a:pt x="3"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06" name="Freeform 4593">
              <a:extLst>
                <a:ext uri="{FF2B5EF4-FFF2-40B4-BE49-F238E27FC236}">
                  <a16:creationId xmlns:a16="http://schemas.microsoft.com/office/drawing/2014/main" id="{54A088C4-129F-4D53-B8EF-50C3197B33B9}"/>
                </a:ext>
              </a:extLst>
            </p:cNvPr>
            <p:cNvSpPr>
              <a:spLocks/>
            </p:cNvSpPr>
            <p:nvPr/>
          </p:nvSpPr>
          <p:spPr bwMode="auto">
            <a:xfrm>
              <a:off x="3987" y="1263"/>
              <a:ext cx="9" cy="12"/>
            </a:xfrm>
            <a:custGeom>
              <a:avLst/>
              <a:gdLst>
                <a:gd name="T0" fmla="*/ 1 w 4"/>
                <a:gd name="T1" fmla="*/ 0 h 5"/>
                <a:gd name="T2" fmla="*/ 1 w 4"/>
                <a:gd name="T3" fmla="*/ 0 h 5"/>
                <a:gd name="T4" fmla="*/ 0 w 4"/>
                <a:gd name="T5" fmla="*/ 4 h 5"/>
                <a:gd name="T6" fmla="*/ 3 w 4"/>
                <a:gd name="T7" fmla="*/ 5 h 5"/>
                <a:gd name="T8" fmla="*/ 1 w 4"/>
                <a:gd name="T9" fmla="*/ 0 h 5"/>
              </a:gdLst>
              <a:ahLst/>
              <a:cxnLst>
                <a:cxn ang="0">
                  <a:pos x="T0" y="T1"/>
                </a:cxn>
                <a:cxn ang="0">
                  <a:pos x="T2" y="T3"/>
                </a:cxn>
                <a:cxn ang="0">
                  <a:pos x="T4" y="T5"/>
                </a:cxn>
                <a:cxn ang="0">
                  <a:pos x="T6" y="T7"/>
                </a:cxn>
                <a:cxn ang="0">
                  <a:pos x="T8" y="T9"/>
                </a:cxn>
              </a:cxnLst>
              <a:rect l="0" t="0" r="r" b="b"/>
              <a:pathLst>
                <a:path w="4" h="5">
                  <a:moveTo>
                    <a:pt x="1" y="0"/>
                  </a:moveTo>
                  <a:cubicBezTo>
                    <a:pt x="1" y="0"/>
                    <a:pt x="1" y="0"/>
                    <a:pt x="1" y="0"/>
                  </a:cubicBezTo>
                  <a:cubicBezTo>
                    <a:pt x="1" y="2"/>
                    <a:pt x="1" y="3"/>
                    <a:pt x="0" y="4"/>
                  </a:cubicBezTo>
                  <a:cubicBezTo>
                    <a:pt x="1" y="4"/>
                    <a:pt x="2" y="4"/>
                    <a:pt x="3" y="5"/>
                  </a:cubicBezTo>
                  <a:cubicBezTo>
                    <a:pt x="4" y="3"/>
                    <a:pt x="4" y="0"/>
                    <a:pt x="1"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07" name="Freeform 4594">
              <a:extLst>
                <a:ext uri="{FF2B5EF4-FFF2-40B4-BE49-F238E27FC236}">
                  <a16:creationId xmlns:a16="http://schemas.microsoft.com/office/drawing/2014/main" id="{C67473FB-B656-4255-99BF-E1AC611626B3}"/>
                </a:ext>
              </a:extLst>
            </p:cNvPr>
            <p:cNvSpPr>
              <a:spLocks/>
            </p:cNvSpPr>
            <p:nvPr/>
          </p:nvSpPr>
          <p:spPr bwMode="auto">
            <a:xfrm>
              <a:off x="3977" y="1273"/>
              <a:ext cx="17" cy="12"/>
            </a:xfrm>
            <a:custGeom>
              <a:avLst/>
              <a:gdLst>
                <a:gd name="T0" fmla="*/ 4 w 7"/>
                <a:gd name="T1" fmla="*/ 0 h 5"/>
                <a:gd name="T2" fmla="*/ 0 w 7"/>
                <a:gd name="T3" fmla="*/ 3 h 5"/>
                <a:gd name="T4" fmla="*/ 2 w 7"/>
                <a:gd name="T5" fmla="*/ 5 h 5"/>
                <a:gd name="T6" fmla="*/ 7 w 7"/>
                <a:gd name="T7" fmla="*/ 5 h 5"/>
                <a:gd name="T8" fmla="*/ 7 w 7"/>
                <a:gd name="T9" fmla="*/ 1 h 5"/>
                <a:gd name="T10" fmla="*/ 4 w 7"/>
                <a:gd name="T11" fmla="*/ 0 h 5"/>
              </a:gdLst>
              <a:ahLst/>
              <a:cxnLst>
                <a:cxn ang="0">
                  <a:pos x="T0" y="T1"/>
                </a:cxn>
                <a:cxn ang="0">
                  <a:pos x="T2" y="T3"/>
                </a:cxn>
                <a:cxn ang="0">
                  <a:pos x="T4" y="T5"/>
                </a:cxn>
                <a:cxn ang="0">
                  <a:pos x="T6" y="T7"/>
                </a:cxn>
                <a:cxn ang="0">
                  <a:pos x="T8" y="T9"/>
                </a:cxn>
                <a:cxn ang="0">
                  <a:pos x="T10" y="T11"/>
                </a:cxn>
              </a:cxnLst>
              <a:rect l="0" t="0" r="r" b="b"/>
              <a:pathLst>
                <a:path w="7" h="5">
                  <a:moveTo>
                    <a:pt x="4" y="0"/>
                  </a:moveTo>
                  <a:cubicBezTo>
                    <a:pt x="3" y="1"/>
                    <a:pt x="0" y="1"/>
                    <a:pt x="0" y="3"/>
                  </a:cubicBezTo>
                  <a:cubicBezTo>
                    <a:pt x="2" y="3"/>
                    <a:pt x="3" y="3"/>
                    <a:pt x="2" y="5"/>
                  </a:cubicBezTo>
                  <a:cubicBezTo>
                    <a:pt x="4" y="5"/>
                    <a:pt x="6" y="5"/>
                    <a:pt x="7" y="5"/>
                  </a:cubicBezTo>
                  <a:cubicBezTo>
                    <a:pt x="7" y="4"/>
                    <a:pt x="7" y="2"/>
                    <a:pt x="7" y="1"/>
                  </a:cubicBezTo>
                  <a:cubicBezTo>
                    <a:pt x="6" y="0"/>
                    <a:pt x="5" y="0"/>
                    <a:pt x="4" y="0"/>
                  </a:cubicBezTo>
                </a:path>
              </a:pathLst>
            </a:custGeom>
            <a:solidFill>
              <a:srgbClr val="FF93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08" name="Freeform 4595">
              <a:extLst>
                <a:ext uri="{FF2B5EF4-FFF2-40B4-BE49-F238E27FC236}">
                  <a16:creationId xmlns:a16="http://schemas.microsoft.com/office/drawing/2014/main" id="{FBF87E1B-B4B2-4A11-9478-ABAE09EFF8AE}"/>
                </a:ext>
              </a:extLst>
            </p:cNvPr>
            <p:cNvSpPr>
              <a:spLocks/>
            </p:cNvSpPr>
            <p:nvPr/>
          </p:nvSpPr>
          <p:spPr bwMode="auto">
            <a:xfrm>
              <a:off x="4328" y="1251"/>
              <a:ext cx="9" cy="5"/>
            </a:xfrm>
            <a:custGeom>
              <a:avLst/>
              <a:gdLst>
                <a:gd name="T0" fmla="*/ 3 w 4"/>
                <a:gd name="T1" fmla="*/ 0 h 2"/>
                <a:gd name="T2" fmla="*/ 1 w 4"/>
                <a:gd name="T3" fmla="*/ 2 h 2"/>
                <a:gd name="T4" fmla="*/ 1 w 4"/>
                <a:gd name="T5" fmla="*/ 2 h 2"/>
                <a:gd name="T6" fmla="*/ 3 w 4"/>
                <a:gd name="T7" fmla="*/ 1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cubicBezTo>
                    <a:pt x="2" y="0"/>
                    <a:pt x="0" y="1"/>
                    <a:pt x="1" y="2"/>
                  </a:cubicBezTo>
                  <a:cubicBezTo>
                    <a:pt x="1" y="2"/>
                    <a:pt x="1" y="2"/>
                    <a:pt x="1" y="2"/>
                  </a:cubicBezTo>
                  <a:cubicBezTo>
                    <a:pt x="2" y="2"/>
                    <a:pt x="4" y="1"/>
                    <a:pt x="3" y="1"/>
                  </a:cubicBezTo>
                  <a:cubicBezTo>
                    <a:pt x="3" y="0"/>
                    <a:pt x="3" y="0"/>
                    <a:pt x="3" y="0"/>
                  </a:cubicBezTo>
                </a:path>
              </a:pathLst>
            </a:custGeom>
            <a:solidFill>
              <a:srgbClr val="FF93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09" name="Freeform 4596">
              <a:extLst>
                <a:ext uri="{FF2B5EF4-FFF2-40B4-BE49-F238E27FC236}">
                  <a16:creationId xmlns:a16="http://schemas.microsoft.com/office/drawing/2014/main" id="{C827F491-73E9-452F-8C0A-AA0F2FE095F5}"/>
                </a:ext>
              </a:extLst>
            </p:cNvPr>
            <p:cNvSpPr>
              <a:spLocks/>
            </p:cNvSpPr>
            <p:nvPr/>
          </p:nvSpPr>
          <p:spPr bwMode="auto">
            <a:xfrm>
              <a:off x="4008" y="1136"/>
              <a:ext cx="24" cy="17"/>
            </a:xfrm>
            <a:custGeom>
              <a:avLst/>
              <a:gdLst>
                <a:gd name="T0" fmla="*/ 4 w 10"/>
                <a:gd name="T1" fmla="*/ 0 h 7"/>
                <a:gd name="T2" fmla="*/ 7 w 10"/>
                <a:gd name="T3" fmla="*/ 7 h 7"/>
                <a:gd name="T4" fmla="*/ 4 w 10"/>
                <a:gd name="T5" fmla="*/ 0 h 7"/>
              </a:gdLst>
              <a:ahLst/>
              <a:cxnLst>
                <a:cxn ang="0">
                  <a:pos x="T0" y="T1"/>
                </a:cxn>
                <a:cxn ang="0">
                  <a:pos x="T2" y="T3"/>
                </a:cxn>
                <a:cxn ang="0">
                  <a:pos x="T4" y="T5"/>
                </a:cxn>
              </a:cxnLst>
              <a:rect l="0" t="0" r="r" b="b"/>
              <a:pathLst>
                <a:path w="10" h="7">
                  <a:moveTo>
                    <a:pt x="4" y="0"/>
                  </a:moveTo>
                  <a:cubicBezTo>
                    <a:pt x="4" y="4"/>
                    <a:pt x="0" y="5"/>
                    <a:pt x="7" y="7"/>
                  </a:cubicBezTo>
                  <a:cubicBezTo>
                    <a:pt x="10" y="4"/>
                    <a:pt x="8" y="2"/>
                    <a:pt x="4"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0" name="Freeform 4597">
              <a:extLst>
                <a:ext uri="{FF2B5EF4-FFF2-40B4-BE49-F238E27FC236}">
                  <a16:creationId xmlns:a16="http://schemas.microsoft.com/office/drawing/2014/main" id="{12FA724E-1387-4378-83A1-3B43B84C3B31}"/>
                </a:ext>
              </a:extLst>
            </p:cNvPr>
            <p:cNvSpPr>
              <a:spLocks/>
            </p:cNvSpPr>
            <p:nvPr/>
          </p:nvSpPr>
          <p:spPr bwMode="auto">
            <a:xfrm>
              <a:off x="4049" y="955"/>
              <a:ext cx="16" cy="12"/>
            </a:xfrm>
            <a:custGeom>
              <a:avLst/>
              <a:gdLst>
                <a:gd name="T0" fmla="*/ 2 w 7"/>
                <a:gd name="T1" fmla="*/ 0 h 5"/>
                <a:gd name="T2" fmla="*/ 0 w 7"/>
                <a:gd name="T3" fmla="*/ 0 h 5"/>
                <a:gd name="T4" fmla="*/ 5 w 7"/>
                <a:gd name="T5" fmla="*/ 5 h 5"/>
                <a:gd name="T6" fmla="*/ 7 w 7"/>
                <a:gd name="T7" fmla="*/ 2 h 5"/>
                <a:gd name="T8" fmla="*/ 2 w 7"/>
                <a:gd name="T9" fmla="*/ 0 h 5"/>
              </a:gdLst>
              <a:ahLst/>
              <a:cxnLst>
                <a:cxn ang="0">
                  <a:pos x="T0" y="T1"/>
                </a:cxn>
                <a:cxn ang="0">
                  <a:pos x="T2" y="T3"/>
                </a:cxn>
                <a:cxn ang="0">
                  <a:pos x="T4" y="T5"/>
                </a:cxn>
                <a:cxn ang="0">
                  <a:pos x="T6" y="T7"/>
                </a:cxn>
                <a:cxn ang="0">
                  <a:pos x="T8" y="T9"/>
                </a:cxn>
              </a:cxnLst>
              <a:rect l="0" t="0" r="r" b="b"/>
              <a:pathLst>
                <a:path w="7" h="5">
                  <a:moveTo>
                    <a:pt x="2" y="0"/>
                  </a:moveTo>
                  <a:cubicBezTo>
                    <a:pt x="1" y="0"/>
                    <a:pt x="1" y="0"/>
                    <a:pt x="0" y="0"/>
                  </a:cubicBezTo>
                  <a:cubicBezTo>
                    <a:pt x="0" y="3"/>
                    <a:pt x="2" y="5"/>
                    <a:pt x="5" y="5"/>
                  </a:cubicBezTo>
                  <a:cubicBezTo>
                    <a:pt x="5" y="4"/>
                    <a:pt x="7" y="3"/>
                    <a:pt x="7" y="2"/>
                  </a:cubicBezTo>
                  <a:cubicBezTo>
                    <a:pt x="5" y="2"/>
                    <a:pt x="4" y="0"/>
                    <a:pt x="2"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1" name="Freeform 4598">
              <a:extLst>
                <a:ext uri="{FF2B5EF4-FFF2-40B4-BE49-F238E27FC236}">
                  <a16:creationId xmlns:a16="http://schemas.microsoft.com/office/drawing/2014/main" id="{E6DEB4CB-FFA4-49DD-ADFB-C9C3C9B0073F}"/>
                </a:ext>
              </a:extLst>
            </p:cNvPr>
            <p:cNvSpPr>
              <a:spLocks/>
            </p:cNvSpPr>
            <p:nvPr/>
          </p:nvSpPr>
          <p:spPr bwMode="auto">
            <a:xfrm>
              <a:off x="4151" y="1230"/>
              <a:ext cx="12" cy="4"/>
            </a:xfrm>
            <a:custGeom>
              <a:avLst/>
              <a:gdLst>
                <a:gd name="T0" fmla="*/ 3 w 5"/>
                <a:gd name="T1" fmla="*/ 0 h 2"/>
                <a:gd name="T2" fmla="*/ 1 w 5"/>
                <a:gd name="T3" fmla="*/ 2 h 2"/>
                <a:gd name="T4" fmla="*/ 2 w 5"/>
                <a:gd name="T5" fmla="*/ 2 h 2"/>
                <a:gd name="T6" fmla="*/ 4 w 5"/>
                <a:gd name="T7" fmla="*/ 1 h 2"/>
                <a:gd name="T8" fmla="*/ 3 w 5"/>
                <a:gd name="T9" fmla="*/ 0 h 2"/>
              </a:gdLst>
              <a:ahLst/>
              <a:cxnLst>
                <a:cxn ang="0">
                  <a:pos x="T0" y="T1"/>
                </a:cxn>
                <a:cxn ang="0">
                  <a:pos x="T2" y="T3"/>
                </a:cxn>
                <a:cxn ang="0">
                  <a:pos x="T4" y="T5"/>
                </a:cxn>
                <a:cxn ang="0">
                  <a:pos x="T6" y="T7"/>
                </a:cxn>
                <a:cxn ang="0">
                  <a:pos x="T8" y="T9"/>
                </a:cxn>
              </a:cxnLst>
              <a:rect l="0" t="0" r="r" b="b"/>
              <a:pathLst>
                <a:path w="5" h="2">
                  <a:moveTo>
                    <a:pt x="3" y="0"/>
                  </a:moveTo>
                  <a:cubicBezTo>
                    <a:pt x="2" y="0"/>
                    <a:pt x="0" y="1"/>
                    <a:pt x="1" y="2"/>
                  </a:cubicBezTo>
                  <a:cubicBezTo>
                    <a:pt x="1" y="2"/>
                    <a:pt x="1" y="2"/>
                    <a:pt x="2" y="2"/>
                  </a:cubicBezTo>
                  <a:cubicBezTo>
                    <a:pt x="3" y="2"/>
                    <a:pt x="5" y="1"/>
                    <a:pt x="4" y="1"/>
                  </a:cubicBezTo>
                  <a:cubicBezTo>
                    <a:pt x="4" y="0"/>
                    <a:pt x="3" y="0"/>
                    <a:pt x="3"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2" name="Freeform 4599">
              <a:extLst>
                <a:ext uri="{FF2B5EF4-FFF2-40B4-BE49-F238E27FC236}">
                  <a16:creationId xmlns:a16="http://schemas.microsoft.com/office/drawing/2014/main" id="{3DD44EAB-59D2-4610-B025-0323001706A9}"/>
                </a:ext>
              </a:extLst>
            </p:cNvPr>
            <p:cNvSpPr>
              <a:spLocks/>
            </p:cNvSpPr>
            <p:nvPr/>
          </p:nvSpPr>
          <p:spPr bwMode="auto">
            <a:xfrm>
              <a:off x="3999" y="1170"/>
              <a:ext cx="19" cy="12"/>
            </a:xfrm>
            <a:custGeom>
              <a:avLst/>
              <a:gdLst>
                <a:gd name="T0" fmla="*/ 8 w 8"/>
                <a:gd name="T1" fmla="*/ 0 h 5"/>
                <a:gd name="T2" fmla="*/ 3 w 8"/>
                <a:gd name="T3" fmla="*/ 0 h 5"/>
                <a:gd name="T4" fmla="*/ 5 w 8"/>
                <a:gd name="T5" fmla="*/ 5 h 5"/>
                <a:gd name="T6" fmla="*/ 8 w 8"/>
                <a:gd name="T7" fmla="*/ 0 h 5"/>
              </a:gdLst>
              <a:ahLst/>
              <a:cxnLst>
                <a:cxn ang="0">
                  <a:pos x="T0" y="T1"/>
                </a:cxn>
                <a:cxn ang="0">
                  <a:pos x="T2" y="T3"/>
                </a:cxn>
                <a:cxn ang="0">
                  <a:pos x="T4" y="T5"/>
                </a:cxn>
                <a:cxn ang="0">
                  <a:pos x="T6" y="T7"/>
                </a:cxn>
              </a:cxnLst>
              <a:rect l="0" t="0" r="r" b="b"/>
              <a:pathLst>
                <a:path w="8" h="5">
                  <a:moveTo>
                    <a:pt x="8" y="0"/>
                  </a:moveTo>
                  <a:cubicBezTo>
                    <a:pt x="6" y="0"/>
                    <a:pt x="4" y="0"/>
                    <a:pt x="3" y="0"/>
                  </a:cubicBezTo>
                  <a:cubicBezTo>
                    <a:pt x="0" y="2"/>
                    <a:pt x="0" y="4"/>
                    <a:pt x="5" y="5"/>
                  </a:cubicBezTo>
                  <a:cubicBezTo>
                    <a:pt x="5" y="3"/>
                    <a:pt x="8" y="2"/>
                    <a:pt x="8"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3" name="Freeform 4600">
              <a:extLst>
                <a:ext uri="{FF2B5EF4-FFF2-40B4-BE49-F238E27FC236}">
                  <a16:creationId xmlns:a16="http://schemas.microsoft.com/office/drawing/2014/main" id="{684FE310-648C-4901-9592-697336045DD3}"/>
                </a:ext>
              </a:extLst>
            </p:cNvPr>
            <p:cNvSpPr>
              <a:spLocks/>
            </p:cNvSpPr>
            <p:nvPr/>
          </p:nvSpPr>
          <p:spPr bwMode="auto">
            <a:xfrm>
              <a:off x="3958" y="1203"/>
              <a:ext cx="14" cy="17"/>
            </a:xfrm>
            <a:custGeom>
              <a:avLst/>
              <a:gdLst>
                <a:gd name="T0" fmla="*/ 5 w 6"/>
                <a:gd name="T1" fmla="*/ 0 h 7"/>
                <a:gd name="T2" fmla="*/ 0 w 6"/>
                <a:gd name="T3" fmla="*/ 4 h 7"/>
                <a:gd name="T4" fmla="*/ 5 w 6"/>
                <a:gd name="T5" fmla="*/ 7 h 7"/>
                <a:gd name="T6" fmla="*/ 6 w 6"/>
                <a:gd name="T7" fmla="*/ 7 h 7"/>
                <a:gd name="T8" fmla="*/ 6 w 6"/>
                <a:gd name="T9" fmla="*/ 1 h 7"/>
                <a:gd name="T10" fmla="*/ 5 w 6"/>
                <a:gd name="T11" fmla="*/ 0 h 7"/>
              </a:gdLst>
              <a:ahLst/>
              <a:cxnLst>
                <a:cxn ang="0">
                  <a:pos x="T0" y="T1"/>
                </a:cxn>
                <a:cxn ang="0">
                  <a:pos x="T2" y="T3"/>
                </a:cxn>
                <a:cxn ang="0">
                  <a:pos x="T4" y="T5"/>
                </a:cxn>
                <a:cxn ang="0">
                  <a:pos x="T6" y="T7"/>
                </a:cxn>
                <a:cxn ang="0">
                  <a:pos x="T8" y="T9"/>
                </a:cxn>
                <a:cxn ang="0">
                  <a:pos x="T10" y="T11"/>
                </a:cxn>
              </a:cxnLst>
              <a:rect l="0" t="0" r="r" b="b"/>
              <a:pathLst>
                <a:path w="6" h="7">
                  <a:moveTo>
                    <a:pt x="5" y="0"/>
                  </a:moveTo>
                  <a:cubicBezTo>
                    <a:pt x="1" y="0"/>
                    <a:pt x="0" y="2"/>
                    <a:pt x="0" y="4"/>
                  </a:cubicBezTo>
                  <a:cubicBezTo>
                    <a:pt x="0" y="6"/>
                    <a:pt x="1" y="7"/>
                    <a:pt x="5" y="7"/>
                  </a:cubicBezTo>
                  <a:cubicBezTo>
                    <a:pt x="5" y="7"/>
                    <a:pt x="6" y="7"/>
                    <a:pt x="6" y="7"/>
                  </a:cubicBezTo>
                  <a:cubicBezTo>
                    <a:pt x="6" y="5"/>
                    <a:pt x="6" y="3"/>
                    <a:pt x="6" y="1"/>
                  </a:cubicBezTo>
                  <a:cubicBezTo>
                    <a:pt x="6" y="1"/>
                    <a:pt x="5" y="0"/>
                    <a:pt x="5"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4" name="Freeform 4601">
              <a:extLst>
                <a:ext uri="{FF2B5EF4-FFF2-40B4-BE49-F238E27FC236}">
                  <a16:creationId xmlns:a16="http://schemas.microsoft.com/office/drawing/2014/main" id="{0085C21B-D18F-4219-970C-CACD51B756E8}"/>
                </a:ext>
              </a:extLst>
            </p:cNvPr>
            <p:cNvSpPr>
              <a:spLocks/>
            </p:cNvSpPr>
            <p:nvPr/>
          </p:nvSpPr>
          <p:spPr bwMode="auto">
            <a:xfrm>
              <a:off x="4297" y="1110"/>
              <a:ext cx="9" cy="5"/>
            </a:xfrm>
            <a:custGeom>
              <a:avLst/>
              <a:gdLst>
                <a:gd name="T0" fmla="*/ 4 w 4"/>
                <a:gd name="T1" fmla="*/ 0 h 2"/>
                <a:gd name="T2" fmla="*/ 0 w 4"/>
                <a:gd name="T3" fmla="*/ 2 h 2"/>
                <a:gd name="T4" fmla="*/ 4 w 4"/>
                <a:gd name="T5" fmla="*/ 0 h 2"/>
              </a:gdLst>
              <a:ahLst/>
              <a:cxnLst>
                <a:cxn ang="0">
                  <a:pos x="T0" y="T1"/>
                </a:cxn>
                <a:cxn ang="0">
                  <a:pos x="T2" y="T3"/>
                </a:cxn>
                <a:cxn ang="0">
                  <a:pos x="T4" y="T5"/>
                </a:cxn>
              </a:cxnLst>
              <a:rect l="0" t="0" r="r" b="b"/>
              <a:pathLst>
                <a:path w="4" h="2">
                  <a:moveTo>
                    <a:pt x="4" y="0"/>
                  </a:moveTo>
                  <a:cubicBezTo>
                    <a:pt x="3" y="0"/>
                    <a:pt x="0" y="0"/>
                    <a:pt x="0" y="2"/>
                  </a:cubicBezTo>
                  <a:cubicBezTo>
                    <a:pt x="2" y="1"/>
                    <a:pt x="4" y="2"/>
                    <a:pt x="4"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5" name="Freeform 4602">
              <a:extLst>
                <a:ext uri="{FF2B5EF4-FFF2-40B4-BE49-F238E27FC236}">
                  <a16:creationId xmlns:a16="http://schemas.microsoft.com/office/drawing/2014/main" id="{D178D28B-F8E2-47A3-9FB2-935C079F6803}"/>
                </a:ext>
              </a:extLst>
            </p:cNvPr>
            <p:cNvSpPr>
              <a:spLocks/>
            </p:cNvSpPr>
            <p:nvPr/>
          </p:nvSpPr>
          <p:spPr bwMode="auto">
            <a:xfrm>
              <a:off x="4273" y="1069"/>
              <a:ext cx="17" cy="12"/>
            </a:xfrm>
            <a:custGeom>
              <a:avLst/>
              <a:gdLst>
                <a:gd name="T0" fmla="*/ 3 w 7"/>
                <a:gd name="T1" fmla="*/ 0 h 5"/>
                <a:gd name="T2" fmla="*/ 0 w 7"/>
                <a:gd name="T3" fmla="*/ 4 h 5"/>
                <a:gd name="T4" fmla="*/ 5 w 7"/>
                <a:gd name="T5" fmla="*/ 5 h 5"/>
                <a:gd name="T6" fmla="*/ 7 w 7"/>
                <a:gd name="T7" fmla="*/ 2 h 5"/>
                <a:gd name="T8" fmla="*/ 7 w 7"/>
                <a:gd name="T9" fmla="*/ 2 h 5"/>
                <a:gd name="T10" fmla="*/ 3 w 7"/>
                <a:gd name="T11" fmla="*/ 0 h 5"/>
              </a:gdLst>
              <a:ahLst/>
              <a:cxnLst>
                <a:cxn ang="0">
                  <a:pos x="T0" y="T1"/>
                </a:cxn>
                <a:cxn ang="0">
                  <a:pos x="T2" y="T3"/>
                </a:cxn>
                <a:cxn ang="0">
                  <a:pos x="T4" y="T5"/>
                </a:cxn>
                <a:cxn ang="0">
                  <a:pos x="T6" y="T7"/>
                </a:cxn>
                <a:cxn ang="0">
                  <a:pos x="T8" y="T9"/>
                </a:cxn>
                <a:cxn ang="0">
                  <a:pos x="T10" y="T11"/>
                </a:cxn>
              </a:cxnLst>
              <a:rect l="0" t="0" r="r" b="b"/>
              <a:pathLst>
                <a:path w="7" h="5">
                  <a:moveTo>
                    <a:pt x="3" y="0"/>
                  </a:moveTo>
                  <a:cubicBezTo>
                    <a:pt x="3" y="2"/>
                    <a:pt x="1" y="2"/>
                    <a:pt x="0" y="4"/>
                  </a:cubicBezTo>
                  <a:cubicBezTo>
                    <a:pt x="3" y="4"/>
                    <a:pt x="3" y="5"/>
                    <a:pt x="5" y="5"/>
                  </a:cubicBezTo>
                  <a:cubicBezTo>
                    <a:pt x="5" y="4"/>
                    <a:pt x="7" y="3"/>
                    <a:pt x="7" y="2"/>
                  </a:cubicBezTo>
                  <a:cubicBezTo>
                    <a:pt x="7" y="2"/>
                    <a:pt x="7" y="2"/>
                    <a:pt x="7" y="2"/>
                  </a:cubicBezTo>
                  <a:cubicBezTo>
                    <a:pt x="5" y="2"/>
                    <a:pt x="5" y="1"/>
                    <a:pt x="3"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6" name="Freeform 4603">
              <a:extLst>
                <a:ext uri="{FF2B5EF4-FFF2-40B4-BE49-F238E27FC236}">
                  <a16:creationId xmlns:a16="http://schemas.microsoft.com/office/drawing/2014/main" id="{F7D46D1D-6887-4656-8C5F-72D9A94FB4D2}"/>
                </a:ext>
              </a:extLst>
            </p:cNvPr>
            <p:cNvSpPr>
              <a:spLocks/>
            </p:cNvSpPr>
            <p:nvPr/>
          </p:nvSpPr>
          <p:spPr bwMode="auto">
            <a:xfrm>
              <a:off x="4166" y="1079"/>
              <a:ext cx="9" cy="2"/>
            </a:xfrm>
            <a:custGeom>
              <a:avLst/>
              <a:gdLst>
                <a:gd name="T0" fmla="*/ 3 w 4"/>
                <a:gd name="T1" fmla="*/ 0 h 1"/>
                <a:gd name="T2" fmla="*/ 1 w 4"/>
                <a:gd name="T3" fmla="*/ 1 h 1"/>
                <a:gd name="T4" fmla="*/ 1 w 4"/>
                <a:gd name="T5" fmla="*/ 1 h 1"/>
                <a:gd name="T6" fmla="*/ 3 w 4"/>
                <a:gd name="T7" fmla="*/ 0 h 1"/>
                <a:gd name="T8" fmla="*/ 3 w 4"/>
                <a:gd name="T9" fmla="*/ 0 h 1"/>
              </a:gdLst>
              <a:ahLst/>
              <a:cxnLst>
                <a:cxn ang="0">
                  <a:pos x="T0" y="T1"/>
                </a:cxn>
                <a:cxn ang="0">
                  <a:pos x="T2" y="T3"/>
                </a:cxn>
                <a:cxn ang="0">
                  <a:pos x="T4" y="T5"/>
                </a:cxn>
                <a:cxn ang="0">
                  <a:pos x="T6" y="T7"/>
                </a:cxn>
                <a:cxn ang="0">
                  <a:pos x="T8" y="T9"/>
                </a:cxn>
              </a:cxnLst>
              <a:rect l="0" t="0" r="r" b="b"/>
              <a:pathLst>
                <a:path w="4" h="1">
                  <a:moveTo>
                    <a:pt x="3" y="0"/>
                  </a:moveTo>
                  <a:cubicBezTo>
                    <a:pt x="2" y="0"/>
                    <a:pt x="0" y="1"/>
                    <a:pt x="1" y="1"/>
                  </a:cubicBezTo>
                  <a:cubicBezTo>
                    <a:pt x="1" y="1"/>
                    <a:pt x="1" y="1"/>
                    <a:pt x="1" y="1"/>
                  </a:cubicBezTo>
                  <a:cubicBezTo>
                    <a:pt x="2" y="1"/>
                    <a:pt x="4" y="0"/>
                    <a:pt x="3" y="0"/>
                  </a:cubicBezTo>
                  <a:cubicBezTo>
                    <a:pt x="3" y="0"/>
                    <a:pt x="3" y="0"/>
                    <a:pt x="3"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7" name="Freeform 4604">
              <a:extLst>
                <a:ext uri="{FF2B5EF4-FFF2-40B4-BE49-F238E27FC236}">
                  <a16:creationId xmlns:a16="http://schemas.microsoft.com/office/drawing/2014/main" id="{2DEE68B2-698A-4A74-BC11-1EF68E25BA2C}"/>
                </a:ext>
              </a:extLst>
            </p:cNvPr>
            <p:cNvSpPr>
              <a:spLocks/>
            </p:cNvSpPr>
            <p:nvPr/>
          </p:nvSpPr>
          <p:spPr bwMode="auto">
            <a:xfrm>
              <a:off x="3913" y="1129"/>
              <a:ext cx="16" cy="12"/>
            </a:xfrm>
            <a:custGeom>
              <a:avLst/>
              <a:gdLst>
                <a:gd name="T0" fmla="*/ 6 w 7"/>
                <a:gd name="T1" fmla="*/ 0 h 5"/>
                <a:gd name="T2" fmla="*/ 1 w 7"/>
                <a:gd name="T3" fmla="*/ 2 h 5"/>
                <a:gd name="T4" fmla="*/ 3 w 7"/>
                <a:gd name="T5" fmla="*/ 5 h 5"/>
                <a:gd name="T6" fmla="*/ 4 w 7"/>
                <a:gd name="T7" fmla="*/ 5 h 5"/>
                <a:gd name="T8" fmla="*/ 4 w 7"/>
                <a:gd name="T9" fmla="*/ 3 h 5"/>
                <a:gd name="T10" fmla="*/ 7 w 7"/>
                <a:gd name="T11" fmla="*/ 0 h 5"/>
                <a:gd name="T12" fmla="*/ 6 w 7"/>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6" y="0"/>
                  </a:moveTo>
                  <a:cubicBezTo>
                    <a:pt x="4" y="0"/>
                    <a:pt x="2" y="1"/>
                    <a:pt x="1" y="2"/>
                  </a:cubicBezTo>
                  <a:cubicBezTo>
                    <a:pt x="0" y="4"/>
                    <a:pt x="0" y="5"/>
                    <a:pt x="3" y="5"/>
                  </a:cubicBezTo>
                  <a:cubicBezTo>
                    <a:pt x="3" y="5"/>
                    <a:pt x="4" y="5"/>
                    <a:pt x="4" y="5"/>
                  </a:cubicBezTo>
                  <a:cubicBezTo>
                    <a:pt x="4" y="3"/>
                    <a:pt x="4" y="3"/>
                    <a:pt x="4" y="3"/>
                  </a:cubicBezTo>
                  <a:cubicBezTo>
                    <a:pt x="7" y="0"/>
                    <a:pt x="7" y="0"/>
                    <a:pt x="7" y="0"/>
                  </a:cubicBezTo>
                  <a:cubicBezTo>
                    <a:pt x="6" y="0"/>
                    <a:pt x="6" y="0"/>
                    <a:pt x="6"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8" name="Freeform 4605">
              <a:extLst>
                <a:ext uri="{FF2B5EF4-FFF2-40B4-BE49-F238E27FC236}">
                  <a16:creationId xmlns:a16="http://schemas.microsoft.com/office/drawing/2014/main" id="{A244CC6F-983C-45DE-BBAB-F43AC7E6FD96}"/>
                </a:ext>
              </a:extLst>
            </p:cNvPr>
            <p:cNvSpPr>
              <a:spLocks/>
            </p:cNvSpPr>
            <p:nvPr/>
          </p:nvSpPr>
          <p:spPr bwMode="auto">
            <a:xfrm>
              <a:off x="4120" y="1058"/>
              <a:ext cx="19" cy="9"/>
            </a:xfrm>
            <a:custGeom>
              <a:avLst/>
              <a:gdLst>
                <a:gd name="T0" fmla="*/ 8 w 8"/>
                <a:gd name="T1" fmla="*/ 0 h 4"/>
                <a:gd name="T2" fmla="*/ 1 w 8"/>
                <a:gd name="T3" fmla="*/ 4 h 4"/>
                <a:gd name="T4" fmla="*/ 6 w 8"/>
                <a:gd name="T5" fmla="*/ 4 h 4"/>
                <a:gd name="T6" fmla="*/ 8 w 8"/>
                <a:gd name="T7" fmla="*/ 0 h 4"/>
              </a:gdLst>
              <a:ahLst/>
              <a:cxnLst>
                <a:cxn ang="0">
                  <a:pos x="T0" y="T1"/>
                </a:cxn>
                <a:cxn ang="0">
                  <a:pos x="T2" y="T3"/>
                </a:cxn>
                <a:cxn ang="0">
                  <a:pos x="T4" y="T5"/>
                </a:cxn>
                <a:cxn ang="0">
                  <a:pos x="T6" y="T7"/>
                </a:cxn>
              </a:cxnLst>
              <a:rect l="0" t="0" r="r" b="b"/>
              <a:pathLst>
                <a:path w="8" h="4">
                  <a:moveTo>
                    <a:pt x="8" y="0"/>
                  </a:moveTo>
                  <a:cubicBezTo>
                    <a:pt x="4" y="1"/>
                    <a:pt x="0" y="0"/>
                    <a:pt x="1" y="4"/>
                  </a:cubicBezTo>
                  <a:cubicBezTo>
                    <a:pt x="3" y="4"/>
                    <a:pt x="4" y="4"/>
                    <a:pt x="6" y="4"/>
                  </a:cubicBezTo>
                  <a:cubicBezTo>
                    <a:pt x="6" y="2"/>
                    <a:pt x="8" y="2"/>
                    <a:pt x="8"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9" name="Freeform 4606">
              <a:extLst>
                <a:ext uri="{FF2B5EF4-FFF2-40B4-BE49-F238E27FC236}">
                  <a16:creationId xmlns:a16="http://schemas.microsoft.com/office/drawing/2014/main" id="{148DFCAA-481F-4F02-BD3C-462638797C24}"/>
                </a:ext>
              </a:extLst>
            </p:cNvPr>
            <p:cNvSpPr>
              <a:spLocks/>
            </p:cNvSpPr>
            <p:nvPr/>
          </p:nvSpPr>
          <p:spPr bwMode="auto">
            <a:xfrm>
              <a:off x="4328" y="1022"/>
              <a:ext cx="9" cy="4"/>
            </a:xfrm>
            <a:custGeom>
              <a:avLst/>
              <a:gdLst>
                <a:gd name="T0" fmla="*/ 3 w 4"/>
                <a:gd name="T1" fmla="*/ 0 h 2"/>
                <a:gd name="T2" fmla="*/ 1 w 4"/>
                <a:gd name="T3" fmla="*/ 2 h 2"/>
                <a:gd name="T4" fmla="*/ 1 w 4"/>
                <a:gd name="T5" fmla="*/ 2 h 2"/>
                <a:gd name="T6" fmla="*/ 3 w 4"/>
                <a:gd name="T7" fmla="*/ 1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cubicBezTo>
                    <a:pt x="2" y="0"/>
                    <a:pt x="0" y="1"/>
                    <a:pt x="1" y="2"/>
                  </a:cubicBezTo>
                  <a:cubicBezTo>
                    <a:pt x="1" y="2"/>
                    <a:pt x="1" y="2"/>
                    <a:pt x="1" y="2"/>
                  </a:cubicBezTo>
                  <a:cubicBezTo>
                    <a:pt x="2" y="2"/>
                    <a:pt x="4" y="1"/>
                    <a:pt x="3" y="1"/>
                  </a:cubicBezTo>
                  <a:cubicBezTo>
                    <a:pt x="3" y="0"/>
                    <a:pt x="3" y="0"/>
                    <a:pt x="3"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0" name="Freeform 4607">
              <a:extLst>
                <a:ext uri="{FF2B5EF4-FFF2-40B4-BE49-F238E27FC236}">
                  <a16:creationId xmlns:a16="http://schemas.microsoft.com/office/drawing/2014/main" id="{EC858693-C9AE-4A67-90A8-EEDFC051FBD0}"/>
                </a:ext>
              </a:extLst>
            </p:cNvPr>
            <p:cNvSpPr>
              <a:spLocks/>
            </p:cNvSpPr>
            <p:nvPr/>
          </p:nvSpPr>
          <p:spPr bwMode="auto">
            <a:xfrm>
              <a:off x="4209" y="1201"/>
              <a:ext cx="26" cy="14"/>
            </a:xfrm>
            <a:custGeom>
              <a:avLst/>
              <a:gdLst>
                <a:gd name="T0" fmla="*/ 6 w 11"/>
                <a:gd name="T1" fmla="*/ 0 h 6"/>
                <a:gd name="T2" fmla="*/ 1 w 11"/>
                <a:gd name="T3" fmla="*/ 5 h 6"/>
                <a:gd name="T4" fmla="*/ 8 w 11"/>
                <a:gd name="T5" fmla="*/ 6 h 6"/>
                <a:gd name="T6" fmla="*/ 11 w 11"/>
                <a:gd name="T7" fmla="*/ 3 h 6"/>
                <a:gd name="T8" fmla="*/ 6 w 11"/>
                <a:gd name="T9" fmla="*/ 0 h 6"/>
              </a:gdLst>
              <a:ahLst/>
              <a:cxnLst>
                <a:cxn ang="0">
                  <a:pos x="T0" y="T1"/>
                </a:cxn>
                <a:cxn ang="0">
                  <a:pos x="T2" y="T3"/>
                </a:cxn>
                <a:cxn ang="0">
                  <a:pos x="T4" y="T5"/>
                </a:cxn>
                <a:cxn ang="0">
                  <a:pos x="T6" y="T7"/>
                </a:cxn>
                <a:cxn ang="0">
                  <a:pos x="T8" y="T9"/>
                </a:cxn>
              </a:cxnLst>
              <a:rect l="0" t="0" r="r" b="b"/>
              <a:pathLst>
                <a:path w="11" h="6">
                  <a:moveTo>
                    <a:pt x="6" y="0"/>
                  </a:moveTo>
                  <a:cubicBezTo>
                    <a:pt x="6" y="2"/>
                    <a:pt x="0" y="1"/>
                    <a:pt x="1" y="5"/>
                  </a:cubicBezTo>
                  <a:cubicBezTo>
                    <a:pt x="5" y="5"/>
                    <a:pt x="7" y="6"/>
                    <a:pt x="8" y="6"/>
                  </a:cubicBezTo>
                  <a:cubicBezTo>
                    <a:pt x="9" y="6"/>
                    <a:pt x="10" y="5"/>
                    <a:pt x="11" y="3"/>
                  </a:cubicBezTo>
                  <a:cubicBezTo>
                    <a:pt x="8" y="3"/>
                    <a:pt x="9" y="0"/>
                    <a:pt x="6"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1" name="Freeform 4608">
              <a:extLst>
                <a:ext uri="{FF2B5EF4-FFF2-40B4-BE49-F238E27FC236}">
                  <a16:creationId xmlns:a16="http://schemas.microsoft.com/office/drawing/2014/main" id="{456855FB-4983-4B02-8287-A18BE10927B0}"/>
                </a:ext>
              </a:extLst>
            </p:cNvPr>
            <p:cNvSpPr>
              <a:spLocks/>
            </p:cNvSpPr>
            <p:nvPr/>
          </p:nvSpPr>
          <p:spPr bwMode="auto">
            <a:xfrm>
              <a:off x="3889" y="1038"/>
              <a:ext cx="12" cy="5"/>
            </a:xfrm>
            <a:custGeom>
              <a:avLst/>
              <a:gdLst>
                <a:gd name="T0" fmla="*/ 5 w 5"/>
                <a:gd name="T1" fmla="*/ 0 h 2"/>
                <a:gd name="T2" fmla="*/ 0 w 5"/>
                <a:gd name="T3" fmla="*/ 2 h 2"/>
                <a:gd name="T4" fmla="*/ 5 w 5"/>
                <a:gd name="T5" fmla="*/ 0 h 2"/>
              </a:gdLst>
              <a:ahLst/>
              <a:cxnLst>
                <a:cxn ang="0">
                  <a:pos x="T0" y="T1"/>
                </a:cxn>
                <a:cxn ang="0">
                  <a:pos x="T2" y="T3"/>
                </a:cxn>
                <a:cxn ang="0">
                  <a:pos x="T4" y="T5"/>
                </a:cxn>
              </a:cxnLst>
              <a:rect l="0" t="0" r="r" b="b"/>
              <a:pathLst>
                <a:path w="5" h="2">
                  <a:moveTo>
                    <a:pt x="5" y="0"/>
                  </a:moveTo>
                  <a:cubicBezTo>
                    <a:pt x="3" y="0"/>
                    <a:pt x="0" y="0"/>
                    <a:pt x="0" y="2"/>
                  </a:cubicBezTo>
                  <a:cubicBezTo>
                    <a:pt x="2" y="1"/>
                    <a:pt x="5" y="2"/>
                    <a:pt x="5"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2" name="Freeform 4609">
              <a:extLst>
                <a:ext uri="{FF2B5EF4-FFF2-40B4-BE49-F238E27FC236}">
                  <a16:creationId xmlns:a16="http://schemas.microsoft.com/office/drawing/2014/main" id="{3B7FF4AB-3587-48F0-ABBD-521BCDD652BF}"/>
                </a:ext>
              </a:extLst>
            </p:cNvPr>
            <p:cNvSpPr>
              <a:spLocks/>
            </p:cNvSpPr>
            <p:nvPr/>
          </p:nvSpPr>
          <p:spPr bwMode="auto">
            <a:xfrm>
              <a:off x="4304" y="952"/>
              <a:ext cx="24" cy="19"/>
            </a:xfrm>
            <a:custGeom>
              <a:avLst/>
              <a:gdLst>
                <a:gd name="T0" fmla="*/ 4 w 10"/>
                <a:gd name="T1" fmla="*/ 0 h 8"/>
                <a:gd name="T2" fmla="*/ 6 w 10"/>
                <a:gd name="T3" fmla="*/ 8 h 8"/>
                <a:gd name="T4" fmla="*/ 4 w 10"/>
                <a:gd name="T5" fmla="*/ 0 h 8"/>
              </a:gdLst>
              <a:ahLst/>
              <a:cxnLst>
                <a:cxn ang="0">
                  <a:pos x="T0" y="T1"/>
                </a:cxn>
                <a:cxn ang="0">
                  <a:pos x="T2" y="T3"/>
                </a:cxn>
                <a:cxn ang="0">
                  <a:pos x="T4" y="T5"/>
                </a:cxn>
              </a:cxnLst>
              <a:rect l="0" t="0" r="r" b="b"/>
              <a:pathLst>
                <a:path w="10" h="8">
                  <a:moveTo>
                    <a:pt x="4" y="0"/>
                  </a:moveTo>
                  <a:cubicBezTo>
                    <a:pt x="1" y="2"/>
                    <a:pt x="0" y="8"/>
                    <a:pt x="6" y="8"/>
                  </a:cubicBezTo>
                  <a:cubicBezTo>
                    <a:pt x="9" y="6"/>
                    <a:pt x="10" y="0"/>
                    <a:pt x="4"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3" name="Freeform 4610">
              <a:extLst>
                <a:ext uri="{FF2B5EF4-FFF2-40B4-BE49-F238E27FC236}">
                  <a16:creationId xmlns:a16="http://schemas.microsoft.com/office/drawing/2014/main" id="{2312CC8C-C47A-431A-A56C-3741B1515322}"/>
                </a:ext>
              </a:extLst>
            </p:cNvPr>
            <p:cNvSpPr>
              <a:spLocks/>
            </p:cNvSpPr>
            <p:nvPr/>
          </p:nvSpPr>
          <p:spPr bwMode="auto">
            <a:xfrm>
              <a:off x="3996" y="1026"/>
              <a:ext cx="12" cy="5"/>
            </a:xfrm>
            <a:custGeom>
              <a:avLst/>
              <a:gdLst>
                <a:gd name="T0" fmla="*/ 5 w 5"/>
                <a:gd name="T1" fmla="*/ 0 h 2"/>
                <a:gd name="T2" fmla="*/ 0 w 5"/>
                <a:gd name="T3" fmla="*/ 2 h 2"/>
                <a:gd name="T4" fmla="*/ 5 w 5"/>
                <a:gd name="T5" fmla="*/ 0 h 2"/>
              </a:gdLst>
              <a:ahLst/>
              <a:cxnLst>
                <a:cxn ang="0">
                  <a:pos x="T0" y="T1"/>
                </a:cxn>
                <a:cxn ang="0">
                  <a:pos x="T2" y="T3"/>
                </a:cxn>
                <a:cxn ang="0">
                  <a:pos x="T4" y="T5"/>
                </a:cxn>
              </a:cxnLst>
              <a:rect l="0" t="0" r="r" b="b"/>
              <a:pathLst>
                <a:path w="5" h="2">
                  <a:moveTo>
                    <a:pt x="5" y="0"/>
                  </a:moveTo>
                  <a:cubicBezTo>
                    <a:pt x="3" y="0"/>
                    <a:pt x="0" y="0"/>
                    <a:pt x="0" y="2"/>
                  </a:cubicBezTo>
                  <a:cubicBezTo>
                    <a:pt x="2" y="1"/>
                    <a:pt x="4" y="2"/>
                    <a:pt x="5"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4" name="Freeform 4611">
              <a:extLst>
                <a:ext uri="{FF2B5EF4-FFF2-40B4-BE49-F238E27FC236}">
                  <a16:creationId xmlns:a16="http://schemas.microsoft.com/office/drawing/2014/main" id="{88EE4CC3-601C-454E-AF2F-038DDEECA876}"/>
                </a:ext>
              </a:extLst>
            </p:cNvPr>
            <p:cNvSpPr>
              <a:spLocks/>
            </p:cNvSpPr>
            <p:nvPr/>
          </p:nvSpPr>
          <p:spPr bwMode="auto">
            <a:xfrm>
              <a:off x="3984" y="1077"/>
              <a:ext cx="19" cy="7"/>
            </a:xfrm>
            <a:custGeom>
              <a:avLst/>
              <a:gdLst>
                <a:gd name="T0" fmla="*/ 6 w 8"/>
                <a:gd name="T1" fmla="*/ 0 h 3"/>
                <a:gd name="T2" fmla="*/ 0 w 8"/>
                <a:gd name="T3" fmla="*/ 3 h 3"/>
                <a:gd name="T4" fmla="*/ 7 w 8"/>
                <a:gd name="T5" fmla="*/ 0 h 3"/>
                <a:gd name="T6" fmla="*/ 6 w 8"/>
                <a:gd name="T7" fmla="*/ 0 h 3"/>
              </a:gdLst>
              <a:ahLst/>
              <a:cxnLst>
                <a:cxn ang="0">
                  <a:pos x="T0" y="T1"/>
                </a:cxn>
                <a:cxn ang="0">
                  <a:pos x="T2" y="T3"/>
                </a:cxn>
                <a:cxn ang="0">
                  <a:pos x="T4" y="T5"/>
                </a:cxn>
                <a:cxn ang="0">
                  <a:pos x="T6" y="T7"/>
                </a:cxn>
              </a:cxnLst>
              <a:rect l="0" t="0" r="r" b="b"/>
              <a:pathLst>
                <a:path w="8" h="3">
                  <a:moveTo>
                    <a:pt x="6" y="0"/>
                  </a:moveTo>
                  <a:cubicBezTo>
                    <a:pt x="2" y="0"/>
                    <a:pt x="1" y="1"/>
                    <a:pt x="0" y="3"/>
                  </a:cubicBezTo>
                  <a:cubicBezTo>
                    <a:pt x="3" y="3"/>
                    <a:pt x="8" y="3"/>
                    <a:pt x="7" y="0"/>
                  </a:cubicBezTo>
                  <a:cubicBezTo>
                    <a:pt x="6" y="0"/>
                    <a:pt x="6" y="0"/>
                    <a:pt x="6"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5" name="Freeform 4612">
              <a:extLst>
                <a:ext uri="{FF2B5EF4-FFF2-40B4-BE49-F238E27FC236}">
                  <a16:creationId xmlns:a16="http://schemas.microsoft.com/office/drawing/2014/main" id="{66C628D2-5225-4993-B171-F8C800E011E8}"/>
                </a:ext>
              </a:extLst>
            </p:cNvPr>
            <p:cNvSpPr>
              <a:spLocks/>
            </p:cNvSpPr>
            <p:nvPr/>
          </p:nvSpPr>
          <p:spPr bwMode="auto">
            <a:xfrm>
              <a:off x="3922" y="1148"/>
              <a:ext cx="29" cy="10"/>
            </a:xfrm>
            <a:custGeom>
              <a:avLst/>
              <a:gdLst>
                <a:gd name="T0" fmla="*/ 9 w 12"/>
                <a:gd name="T1" fmla="*/ 0 h 4"/>
                <a:gd name="T2" fmla="*/ 9 w 12"/>
                <a:gd name="T3" fmla="*/ 4 h 4"/>
                <a:gd name="T4" fmla="*/ 9 w 12"/>
                <a:gd name="T5" fmla="*/ 0 h 4"/>
              </a:gdLst>
              <a:ahLst/>
              <a:cxnLst>
                <a:cxn ang="0">
                  <a:pos x="T0" y="T1"/>
                </a:cxn>
                <a:cxn ang="0">
                  <a:pos x="T2" y="T3"/>
                </a:cxn>
                <a:cxn ang="0">
                  <a:pos x="T4" y="T5"/>
                </a:cxn>
              </a:cxnLst>
              <a:rect l="0" t="0" r="r" b="b"/>
              <a:pathLst>
                <a:path w="12" h="4">
                  <a:moveTo>
                    <a:pt x="9" y="0"/>
                  </a:moveTo>
                  <a:cubicBezTo>
                    <a:pt x="6" y="0"/>
                    <a:pt x="0" y="2"/>
                    <a:pt x="9" y="4"/>
                  </a:cubicBezTo>
                  <a:cubicBezTo>
                    <a:pt x="12" y="1"/>
                    <a:pt x="11" y="0"/>
                    <a:pt x="9"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6" name="Freeform 4613">
              <a:extLst>
                <a:ext uri="{FF2B5EF4-FFF2-40B4-BE49-F238E27FC236}">
                  <a16:creationId xmlns:a16="http://schemas.microsoft.com/office/drawing/2014/main" id="{B4F02392-B07F-41C4-B5AD-D5041324AABE}"/>
                </a:ext>
              </a:extLst>
            </p:cNvPr>
            <p:cNvSpPr>
              <a:spLocks/>
            </p:cNvSpPr>
            <p:nvPr/>
          </p:nvSpPr>
          <p:spPr bwMode="auto">
            <a:xfrm>
              <a:off x="4137" y="893"/>
              <a:ext cx="9" cy="4"/>
            </a:xfrm>
            <a:custGeom>
              <a:avLst/>
              <a:gdLst>
                <a:gd name="T0" fmla="*/ 3 w 4"/>
                <a:gd name="T1" fmla="*/ 0 h 2"/>
                <a:gd name="T2" fmla="*/ 1 w 4"/>
                <a:gd name="T3" fmla="*/ 2 h 2"/>
                <a:gd name="T4" fmla="*/ 2 w 4"/>
                <a:gd name="T5" fmla="*/ 2 h 2"/>
                <a:gd name="T6" fmla="*/ 3 w 4"/>
                <a:gd name="T7" fmla="*/ 0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cubicBezTo>
                    <a:pt x="2" y="0"/>
                    <a:pt x="0" y="1"/>
                    <a:pt x="1" y="2"/>
                  </a:cubicBezTo>
                  <a:cubicBezTo>
                    <a:pt x="1" y="2"/>
                    <a:pt x="1" y="2"/>
                    <a:pt x="2" y="2"/>
                  </a:cubicBezTo>
                  <a:cubicBezTo>
                    <a:pt x="3" y="2"/>
                    <a:pt x="4" y="1"/>
                    <a:pt x="3" y="0"/>
                  </a:cubicBezTo>
                  <a:cubicBezTo>
                    <a:pt x="3" y="0"/>
                    <a:pt x="3" y="0"/>
                    <a:pt x="3"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7" name="Freeform 4614">
              <a:extLst>
                <a:ext uri="{FF2B5EF4-FFF2-40B4-BE49-F238E27FC236}">
                  <a16:creationId xmlns:a16="http://schemas.microsoft.com/office/drawing/2014/main" id="{A0C9888B-75F2-4344-B349-285081F7EF46}"/>
                </a:ext>
              </a:extLst>
            </p:cNvPr>
            <p:cNvSpPr>
              <a:spLocks/>
            </p:cNvSpPr>
            <p:nvPr/>
          </p:nvSpPr>
          <p:spPr bwMode="auto">
            <a:xfrm>
              <a:off x="4249" y="883"/>
              <a:ext cx="10" cy="5"/>
            </a:xfrm>
            <a:custGeom>
              <a:avLst/>
              <a:gdLst>
                <a:gd name="T0" fmla="*/ 3 w 4"/>
                <a:gd name="T1" fmla="*/ 0 h 2"/>
                <a:gd name="T2" fmla="*/ 1 w 4"/>
                <a:gd name="T3" fmla="*/ 2 h 2"/>
                <a:gd name="T4" fmla="*/ 1 w 4"/>
                <a:gd name="T5" fmla="*/ 2 h 2"/>
                <a:gd name="T6" fmla="*/ 3 w 4"/>
                <a:gd name="T7" fmla="*/ 1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cubicBezTo>
                    <a:pt x="2" y="0"/>
                    <a:pt x="0" y="1"/>
                    <a:pt x="1" y="2"/>
                  </a:cubicBezTo>
                  <a:cubicBezTo>
                    <a:pt x="1" y="2"/>
                    <a:pt x="1" y="2"/>
                    <a:pt x="1" y="2"/>
                  </a:cubicBezTo>
                  <a:cubicBezTo>
                    <a:pt x="2" y="2"/>
                    <a:pt x="4" y="1"/>
                    <a:pt x="3" y="1"/>
                  </a:cubicBezTo>
                  <a:cubicBezTo>
                    <a:pt x="3" y="0"/>
                    <a:pt x="3" y="0"/>
                    <a:pt x="3"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8" name="Freeform 4615">
              <a:extLst>
                <a:ext uri="{FF2B5EF4-FFF2-40B4-BE49-F238E27FC236}">
                  <a16:creationId xmlns:a16="http://schemas.microsoft.com/office/drawing/2014/main" id="{D16DD8AF-2A87-4B91-8327-8A7FEBD8D75C}"/>
                </a:ext>
              </a:extLst>
            </p:cNvPr>
            <p:cNvSpPr>
              <a:spLocks/>
            </p:cNvSpPr>
            <p:nvPr/>
          </p:nvSpPr>
          <p:spPr bwMode="auto">
            <a:xfrm>
              <a:off x="4149" y="1081"/>
              <a:ext cx="9" cy="5"/>
            </a:xfrm>
            <a:custGeom>
              <a:avLst/>
              <a:gdLst>
                <a:gd name="T0" fmla="*/ 3 w 4"/>
                <a:gd name="T1" fmla="*/ 0 h 2"/>
                <a:gd name="T2" fmla="*/ 1 w 4"/>
                <a:gd name="T3" fmla="*/ 2 h 2"/>
                <a:gd name="T4" fmla="*/ 1 w 4"/>
                <a:gd name="T5" fmla="*/ 2 h 2"/>
                <a:gd name="T6" fmla="*/ 3 w 4"/>
                <a:gd name="T7" fmla="*/ 0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cubicBezTo>
                    <a:pt x="2" y="0"/>
                    <a:pt x="0" y="1"/>
                    <a:pt x="1" y="2"/>
                  </a:cubicBezTo>
                  <a:cubicBezTo>
                    <a:pt x="1" y="2"/>
                    <a:pt x="1" y="2"/>
                    <a:pt x="1" y="2"/>
                  </a:cubicBezTo>
                  <a:cubicBezTo>
                    <a:pt x="2" y="2"/>
                    <a:pt x="4" y="1"/>
                    <a:pt x="3" y="0"/>
                  </a:cubicBezTo>
                  <a:cubicBezTo>
                    <a:pt x="3" y="0"/>
                    <a:pt x="3" y="0"/>
                    <a:pt x="3"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9" name="Freeform 4616">
              <a:extLst>
                <a:ext uri="{FF2B5EF4-FFF2-40B4-BE49-F238E27FC236}">
                  <a16:creationId xmlns:a16="http://schemas.microsoft.com/office/drawing/2014/main" id="{D754554C-A709-407F-8BFD-73BC2F330E17}"/>
                </a:ext>
              </a:extLst>
            </p:cNvPr>
            <p:cNvSpPr>
              <a:spLocks/>
            </p:cNvSpPr>
            <p:nvPr/>
          </p:nvSpPr>
          <p:spPr bwMode="auto">
            <a:xfrm>
              <a:off x="4053" y="1058"/>
              <a:ext cx="10" cy="4"/>
            </a:xfrm>
            <a:custGeom>
              <a:avLst/>
              <a:gdLst>
                <a:gd name="T0" fmla="*/ 3 w 4"/>
                <a:gd name="T1" fmla="*/ 0 h 2"/>
                <a:gd name="T2" fmla="*/ 1 w 4"/>
                <a:gd name="T3" fmla="*/ 2 h 2"/>
                <a:gd name="T4" fmla="*/ 1 w 4"/>
                <a:gd name="T5" fmla="*/ 2 h 2"/>
                <a:gd name="T6" fmla="*/ 3 w 4"/>
                <a:gd name="T7" fmla="*/ 0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cubicBezTo>
                    <a:pt x="2" y="0"/>
                    <a:pt x="0" y="1"/>
                    <a:pt x="1" y="2"/>
                  </a:cubicBezTo>
                  <a:cubicBezTo>
                    <a:pt x="1" y="2"/>
                    <a:pt x="1" y="2"/>
                    <a:pt x="1" y="2"/>
                  </a:cubicBezTo>
                  <a:cubicBezTo>
                    <a:pt x="2" y="2"/>
                    <a:pt x="4" y="1"/>
                    <a:pt x="3" y="0"/>
                  </a:cubicBezTo>
                  <a:cubicBezTo>
                    <a:pt x="3" y="0"/>
                    <a:pt x="3" y="0"/>
                    <a:pt x="3"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30" name="Freeform 4617">
              <a:extLst>
                <a:ext uri="{FF2B5EF4-FFF2-40B4-BE49-F238E27FC236}">
                  <a16:creationId xmlns:a16="http://schemas.microsoft.com/office/drawing/2014/main" id="{9DD14946-E40E-4932-B240-B3CE73DA4136}"/>
                </a:ext>
              </a:extLst>
            </p:cNvPr>
            <p:cNvSpPr>
              <a:spLocks/>
            </p:cNvSpPr>
            <p:nvPr/>
          </p:nvSpPr>
          <p:spPr bwMode="auto">
            <a:xfrm>
              <a:off x="3984" y="1053"/>
              <a:ext cx="29" cy="9"/>
            </a:xfrm>
            <a:custGeom>
              <a:avLst/>
              <a:gdLst>
                <a:gd name="T0" fmla="*/ 9 w 12"/>
                <a:gd name="T1" fmla="*/ 0 h 4"/>
                <a:gd name="T2" fmla="*/ 9 w 12"/>
                <a:gd name="T3" fmla="*/ 4 h 4"/>
                <a:gd name="T4" fmla="*/ 9 w 12"/>
                <a:gd name="T5" fmla="*/ 0 h 4"/>
              </a:gdLst>
              <a:ahLst/>
              <a:cxnLst>
                <a:cxn ang="0">
                  <a:pos x="T0" y="T1"/>
                </a:cxn>
                <a:cxn ang="0">
                  <a:pos x="T2" y="T3"/>
                </a:cxn>
                <a:cxn ang="0">
                  <a:pos x="T4" y="T5"/>
                </a:cxn>
              </a:cxnLst>
              <a:rect l="0" t="0" r="r" b="b"/>
              <a:pathLst>
                <a:path w="12" h="4">
                  <a:moveTo>
                    <a:pt x="9" y="0"/>
                  </a:moveTo>
                  <a:cubicBezTo>
                    <a:pt x="5" y="0"/>
                    <a:pt x="0" y="3"/>
                    <a:pt x="9" y="4"/>
                  </a:cubicBezTo>
                  <a:cubicBezTo>
                    <a:pt x="12" y="1"/>
                    <a:pt x="11" y="0"/>
                    <a:pt x="9"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31" name="Freeform 4618">
              <a:extLst>
                <a:ext uri="{FF2B5EF4-FFF2-40B4-BE49-F238E27FC236}">
                  <a16:creationId xmlns:a16="http://schemas.microsoft.com/office/drawing/2014/main" id="{A99121C7-6153-4E5D-ADB0-C35F5C0E6BDC}"/>
                </a:ext>
              </a:extLst>
            </p:cNvPr>
            <p:cNvSpPr>
              <a:spLocks/>
            </p:cNvSpPr>
            <p:nvPr/>
          </p:nvSpPr>
          <p:spPr bwMode="auto">
            <a:xfrm>
              <a:off x="4199" y="1053"/>
              <a:ext cx="10" cy="5"/>
            </a:xfrm>
            <a:custGeom>
              <a:avLst/>
              <a:gdLst>
                <a:gd name="T0" fmla="*/ 3 w 4"/>
                <a:gd name="T1" fmla="*/ 0 h 2"/>
                <a:gd name="T2" fmla="*/ 1 w 4"/>
                <a:gd name="T3" fmla="*/ 2 h 2"/>
                <a:gd name="T4" fmla="*/ 1 w 4"/>
                <a:gd name="T5" fmla="*/ 2 h 2"/>
                <a:gd name="T6" fmla="*/ 3 w 4"/>
                <a:gd name="T7" fmla="*/ 1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cubicBezTo>
                    <a:pt x="2" y="0"/>
                    <a:pt x="0" y="2"/>
                    <a:pt x="1" y="2"/>
                  </a:cubicBezTo>
                  <a:cubicBezTo>
                    <a:pt x="1" y="2"/>
                    <a:pt x="1" y="2"/>
                    <a:pt x="1" y="2"/>
                  </a:cubicBezTo>
                  <a:cubicBezTo>
                    <a:pt x="2" y="2"/>
                    <a:pt x="4" y="1"/>
                    <a:pt x="3" y="1"/>
                  </a:cubicBezTo>
                  <a:cubicBezTo>
                    <a:pt x="3" y="1"/>
                    <a:pt x="3" y="0"/>
                    <a:pt x="3"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32" name="Freeform 4619">
              <a:extLst>
                <a:ext uri="{FF2B5EF4-FFF2-40B4-BE49-F238E27FC236}">
                  <a16:creationId xmlns:a16="http://schemas.microsoft.com/office/drawing/2014/main" id="{F798B4A0-6D4B-4288-8196-20005AF96013}"/>
                </a:ext>
              </a:extLst>
            </p:cNvPr>
            <p:cNvSpPr>
              <a:spLocks/>
            </p:cNvSpPr>
            <p:nvPr/>
          </p:nvSpPr>
          <p:spPr bwMode="auto">
            <a:xfrm>
              <a:off x="4082" y="1046"/>
              <a:ext cx="10" cy="7"/>
            </a:xfrm>
            <a:custGeom>
              <a:avLst/>
              <a:gdLst>
                <a:gd name="T0" fmla="*/ 4 w 4"/>
                <a:gd name="T1" fmla="*/ 0 h 3"/>
                <a:gd name="T2" fmla="*/ 2 w 4"/>
                <a:gd name="T3" fmla="*/ 2 h 3"/>
                <a:gd name="T4" fmla="*/ 0 w 4"/>
                <a:gd name="T5" fmla="*/ 3 h 3"/>
                <a:gd name="T6" fmla="*/ 3 w 4"/>
                <a:gd name="T7" fmla="*/ 2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cubicBezTo>
                    <a:pt x="4" y="0"/>
                    <a:pt x="3" y="1"/>
                    <a:pt x="2" y="2"/>
                  </a:cubicBezTo>
                  <a:cubicBezTo>
                    <a:pt x="1" y="2"/>
                    <a:pt x="0" y="3"/>
                    <a:pt x="0" y="3"/>
                  </a:cubicBezTo>
                  <a:cubicBezTo>
                    <a:pt x="1" y="3"/>
                    <a:pt x="1" y="3"/>
                    <a:pt x="3" y="2"/>
                  </a:cubicBezTo>
                  <a:cubicBezTo>
                    <a:pt x="4" y="1"/>
                    <a:pt x="4" y="0"/>
                    <a:pt x="4"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33" name="Freeform 4620">
              <a:extLst>
                <a:ext uri="{FF2B5EF4-FFF2-40B4-BE49-F238E27FC236}">
                  <a16:creationId xmlns:a16="http://schemas.microsoft.com/office/drawing/2014/main" id="{2012F075-8C4F-4D1B-97F4-E50FADFF4B4D}"/>
                </a:ext>
              </a:extLst>
            </p:cNvPr>
            <p:cNvSpPr>
              <a:spLocks/>
            </p:cNvSpPr>
            <p:nvPr/>
          </p:nvSpPr>
          <p:spPr bwMode="auto">
            <a:xfrm>
              <a:off x="4149" y="943"/>
              <a:ext cx="19" cy="12"/>
            </a:xfrm>
            <a:custGeom>
              <a:avLst/>
              <a:gdLst>
                <a:gd name="T0" fmla="*/ 8 w 8"/>
                <a:gd name="T1" fmla="*/ 0 h 5"/>
                <a:gd name="T2" fmla="*/ 3 w 8"/>
                <a:gd name="T3" fmla="*/ 0 h 5"/>
                <a:gd name="T4" fmla="*/ 5 w 8"/>
                <a:gd name="T5" fmla="*/ 5 h 5"/>
                <a:gd name="T6" fmla="*/ 8 w 8"/>
                <a:gd name="T7" fmla="*/ 0 h 5"/>
              </a:gdLst>
              <a:ahLst/>
              <a:cxnLst>
                <a:cxn ang="0">
                  <a:pos x="T0" y="T1"/>
                </a:cxn>
                <a:cxn ang="0">
                  <a:pos x="T2" y="T3"/>
                </a:cxn>
                <a:cxn ang="0">
                  <a:pos x="T4" y="T5"/>
                </a:cxn>
                <a:cxn ang="0">
                  <a:pos x="T6" y="T7"/>
                </a:cxn>
              </a:cxnLst>
              <a:rect l="0" t="0" r="r" b="b"/>
              <a:pathLst>
                <a:path w="8" h="5">
                  <a:moveTo>
                    <a:pt x="8" y="0"/>
                  </a:moveTo>
                  <a:cubicBezTo>
                    <a:pt x="6" y="0"/>
                    <a:pt x="4" y="0"/>
                    <a:pt x="3" y="0"/>
                  </a:cubicBezTo>
                  <a:cubicBezTo>
                    <a:pt x="0" y="3"/>
                    <a:pt x="0" y="4"/>
                    <a:pt x="5" y="5"/>
                  </a:cubicBezTo>
                  <a:cubicBezTo>
                    <a:pt x="5" y="3"/>
                    <a:pt x="8" y="3"/>
                    <a:pt x="8"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34" name="Freeform 4621">
              <a:extLst>
                <a:ext uri="{FF2B5EF4-FFF2-40B4-BE49-F238E27FC236}">
                  <a16:creationId xmlns:a16="http://schemas.microsoft.com/office/drawing/2014/main" id="{FA83879A-44B4-4C18-8C6E-D0E00A16B01B}"/>
                </a:ext>
              </a:extLst>
            </p:cNvPr>
            <p:cNvSpPr>
              <a:spLocks/>
            </p:cNvSpPr>
            <p:nvPr/>
          </p:nvSpPr>
          <p:spPr bwMode="auto">
            <a:xfrm>
              <a:off x="4135" y="807"/>
              <a:ext cx="9" cy="7"/>
            </a:xfrm>
            <a:custGeom>
              <a:avLst/>
              <a:gdLst>
                <a:gd name="T0" fmla="*/ 3 w 4"/>
                <a:gd name="T1" fmla="*/ 0 h 3"/>
                <a:gd name="T2" fmla="*/ 0 w 4"/>
                <a:gd name="T3" fmla="*/ 1 h 3"/>
                <a:gd name="T4" fmla="*/ 2 w 4"/>
                <a:gd name="T5" fmla="*/ 3 h 3"/>
                <a:gd name="T6" fmla="*/ 4 w 4"/>
                <a:gd name="T7" fmla="*/ 1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cubicBezTo>
                    <a:pt x="2" y="0"/>
                    <a:pt x="1" y="1"/>
                    <a:pt x="0" y="1"/>
                  </a:cubicBezTo>
                  <a:cubicBezTo>
                    <a:pt x="0" y="2"/>
                    <a:pt x="1" y="3"/>
                    <a:pt x="2" y="3"/>
                  </a:cubicBezTo>
                  <a:cubicBezTo>
                    <a:pt x="3" y="3"/>
                    <a:pt x="4" y="2"/>
                    <a:pt x="4" y="1"/>
                  </a:cubicBezTo>
                  <a:cubicBezTo>
                    <a:pt x="4" y="0"/>
                    <a:pt x="4" y="0"/>
                    <a:pt x="3" y="0"/>
                  </a:cubicBezTo>
                </a:path>
              </a:pathLst>
            </a:custGeom>
            <a:solidFill>
              <a:srgbClr val="FFB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35" name="Freeform 4622">
              <a:extLst>
                <a:ext uri="{FF2B5EF4-FFF2-40B4-BE49-F238E27FC236}">
                  <a16:creationId xmlns:a16="http://schemas.microsoft.com/office/drawing/2014/main" id="{A0AE9A41-906C-4CA0-BBC2-5CAD9967D17A}"/>
                </a:ext>
              </a:extLst>
            </p:cNvPr>
            <p:cNvSpPr>
              <a:spLocks/>
            </p:cNvSpPr>
            <p:nvPr/>
          </p:nvSpPr>
          <p:spPr bwMode="auto">
            <a:xfrm>
              <a:off x="4256" y="931"/>
              <a:ext cx="12" cy="7"/>
            </a:xfrm>
            <a:custGeom>
              <a:avLst/>
              <a:gdLst>
                <a:gd name="T0" fmla="*/ 4 w 5"/>
                <a:gd name="T1" fmla="*/ 0 h 3"/>
                <a:gd name="T2" fmla="*/ 0 w 5"/>
                <a:gd name="T3" fmla="*/ 1 h 3"/>
                <a:gd name="T4" fmla="*/ 3 w 5"/>
                <a:gd name="T5" fmla="*/ 3 h 3"/>
                <a:gd name="T6" fmla="*/ 5 w 5"/>
                <a:gd name="T7" fmla="*/ 1 h 3"/>
                <a:gd name="T8" fmla="*/ 4 w 5"/>
                <a:gd name="T9" fmla="*/ 0 h 3"/>
              </a:gdLst>
              <a:ahLst/>
              <a:cxnLst>
                <a:cxn ang="0">
                  <a:pos x="T0" y="T1"/>
                </a:cxn>
                <a:cxn ang="0">
                  <a:pos x="T2" y="T3"/>
                </a:cxn>
                <a:cxn ang="0">
                  <a:pos x="T4" y="T5"/>
                </a:cxn>
                <a:cxn ang="0">
                  <a:pos x="T6" y="T7"/>
                </a:cxn>
                <a:cxn ang="0">
                  <a:pos x="T8" y="T9"/>
                </a:cxn>
              </a:cxnLst>
              <a:rect l="0" t="0" r="r" b="b"/>
              <a:pathLst>
                <a:path w="5" h="3">
                  <a:moveTo>
                    <a:pt x="4" y="0"/>
                  </a:moveTo>
                  <a:cubicBezTo>
                    <a:pt x="3" y="0"/>
                    <a:pt x="2" y="1"/>
                    <a:pt x="0" y="1"/>
                  </a:cubicBezTo>
                  <a:cubicBezTo>
                    <a:pt x="0" y="2"/>
                    <a:pt x="2" y="3"/>
                    <a:pt x="3" y="3"/>
                  </a:cubicBezTo>
                  <a:cubicBezTo>
                    <a:pt x="4" y="3"/>
                    <a:pt x="5" y="2"/>
                    <a:pt x="5" y="1"/>
                  </a:cubicBezTo>
                  <a:cubicBezTo>
                    <a:pt x="5" y="0"/>
                    <a:pt x="4" y="0"/>
                    <a:pt x="4"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36" name="Freeform 4623">
              <a:extLst>
                <a:ext uri="{FF2B5EF4-FFF2-40B4-BE49-F238E27FC236}">
                  <a16:creationId xmlns:a16="http://schemas.microsoft.com/office/drawing/2014/main" id="{A0D87E7F-F5DC-424D-8A6F-5A8934BDA380}"/>
                </a:ext>
              </a:extLst>
            </p:cNvPr>
            <p:cNvSpPr>
              <a:spLocks/>
            </p:cNvSpPr>
            <p:nvPr/>
          </p:nvSpPr>
          <p:spPr bwMode="auto">
            <a:xfrm>
              <a:off x="3963" y="1003"/>
              <a:ext cx="12" cy="4"/>
            </a:xfrm>
            <a:custGeom>
              <a:avLst/>
              <a:gdLst>
                <a:gd name="T0" fmla="*/ 3 w 5"/>
                <a:gd name="T1" fmla="*/ 0 h 2"/>
                <a:gd name="T2" fmla="*/ 1 w 5"/>
                <a:gd name="T3" fmla="*/ 2 h 2"/>
                <a:gd name="T4" fmla="*/ 2 w 5"/>
                <a:gd name="T5" fmla="*/ 2 h 2"/>
                <a:gd name="T6" fmla="*/ 4 w 5"/>
                <a:gd name="T7" fmla="*/ 0 h 2"/>
                <a:gd name="T8" fmla="*/ 3 w 5"/>
                <a:gd name="T9" fmla="*/ 0 h 2"/>
              </a:gdLst>
              <a:ahLst/>
              <a:cxnLst>
                <a:cxn ang="0">
                  <a:pos x="T0" y="T1"/>
                </a:cxn>
                <a:cxn ang="0">
                  <a:pos x="T2" y="T3"/>
                </a:cxn>
                <a:cxn ang="0">
                  <a:pos x="T4" y="T5"/>
                </a:cxn>
                <a:cxn ang="0">
                  <a:pos x="T6" y="T7"/>
                </a:cxn>
                <a:cxn ang="0">
                  <a:pos x="T8" y="T9"/>
                </a:cxn>
              </a:cxnLst>
              <a:rect l="0" t="0" r="r" b="b"/>
              <a:pathLst>
                <a:path w="5" h="2">
                  <a:moveTo>
                    <a:pt x="3" y="0"/>
                  </a:moveTo>
                  <a:cubicBezTo>
                    <a:pt x="2" y="0"/>
                    <a:pt x="0" y="1"/>
                    <a:pt x="1" y="2"/>
                  </a:cubicBezTo>
                  <a:cubicBezTo>
                    <a:pt x="1" y="2"/>
                    <a:pt x="2" y="2"/>
                    <a:pt x="2" y="2"/>
                  </a:cubicBezTo>
                  <a:cubicBezTo>
                    <a:pt x="3" y="2"/>
                    <a:pt x="5" y="1"/>
                    <a:pt x="4" y="0"/>
                  </a:cubicBezTo>
                  <a:cubicBezTo>
                    <a:pt x="4" y="0"/>
                    <a:pt x="3" y="0"/>
                    <a:pt x="3"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37" name="Freeform 4624">
              <a:extLst>
                <a:ext uri="{FF2B5EF4-FFF2-40B4-BE49-F238E27FC236}">
                  <a16:creationId xmlns:a16="http://schemas.microsoft.com/office/drawing/2014/main" id="{95493C2D-6719-4909-A52D-EB85644AA429}"/>
                </a:ext>
              </a:extLst>
            </p:cNvPr>
            <p:cNvSpPr>
              <a:spLocks/>
            </p:cNvSpPr>
            <p:nvPr/>
          </p:nvSpPr>
          <p:spPr bwMode="auto">
            <a:xfrm>
              <a:off x="4127" y="995"/>
              <a:ext cx="12" cy="3"/>
            </a:xfrm>
            <a:custGeom>
              <a:avLst/>
              <a:gdLst>
                <a:gd name="T0" fmla="*/ 5 w 5"/>
                <a:gd name="T1" fmla="*/ 0 h 1"/>
                <a:gd name="T2" fmla="*/ 0 w 5"/>
                <a:gd name="T3" fmla="*/ 1 h 1"/>
                <a:gd name="T4" fmla="*/ 5 w 5"/>
                <a:gd name="T5" fmla="*/ 0 h 1"/>
              </a:gdLst>
              <a:ahLst/>
              <a:cxnLst>
                <a:cxn ang="0">
                  <a:pos x="T0" y="T1"/>
                </a:cxn>
                <a:cxn ang="0">
                  <a:pos x="T2" y="T3"/>
                </a:cxn>
                <a:cxn ang="0">
                  <a:pos x="T4" y="T5"/>
                </a:cxn>
              </a:cxnLst>
              <a:rect l="0" t="0" r="r" b="b"/>
              <a:pathLst>
                <a:path w="5" h="1">
                  <a:moveTo>
                    <a:pt x="5" y="0"/>
                  </a:moveTo>
                  <a:cubicBezTo>
                    <a:pt x="3" y="0"/>
                    <a:pt x="0" y="0"/>
                    <a:pt x="0" y="1"/>
                  </a:cubicBezTo>
                  <a:cubicBezTo>
                    <a:pt x="2" y="1"/>
                    <a:pt x="5" y="1"/>
                    <a:pt x="5"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38" name="Freeform 4625">
              <a:extLst>
                <a:ext uri="{FF2B5EF4-FFF2-40B4-BE49-F238E27FC236}">
                  <a16:creationId xmlns:a16="http://schemas.microsoft.com/office/drawing/2014/main" id="{A2AF746D-7032-4071-8BF0-04558E2114DF}"/>
                </a:ext>
              </a:extLst>
            </p:cNvPr>
            <p:cNvSpPr>
              <a:spLocks/>
            </p:cNvSpPr>
            <p:nvPr/>
          </p:nvSpPr>
          <p:spPr bwMode="auto">
            <a:xfrm>
              <a:off x="4213" y="1003"/>
              <a:ext cx="7" cy="4"/>
            </a:xfrm>
            <a:custGeom>
              <a:avLst/>
              <a:gdLst>
                <a:gd name="T0" fmla="*/ 1 w 3"/>
                <a:gd name="T1" fmla="*/ 0 h 2"/>
                <a:gd name="T2" fmla="*/ 0 w 3"/>
                <a:gd name="T3" fmla="*/ 1 h 2"/>
                <a:gd name="T4" fmla="*/ 2 w 3"/>
                <a:gd name="T5" fmla="*/ 2 h 2"/>
                <a:gd name="T6" fmla="*/ 3 w 3"/>
                <a:gd name="T7" fmla="*/ 1 h 2"/>
                <a:gd name="T8" fmla="*/ 1 w 3"/>
                <a:gd name="T9" fmla="*/ 0 h 2"/>
              </a:gdLst>
              <a:ahLst/>
              <a:cxnLst>
                <a:cxn ang="0">
                  <a:pos x="T0" y="T1"/>
                </a:cxn>
                <a:cxn ang="0">
                  <a:pos x="T2" y="T3"/>
                </a:cxn>
                <a:cxn ang="0">
                  <a:pos x="T4" y="T5"/>
                </a:cxn>
                <a:cxn ang="0">
                  <a:pos x="T6" y="T7"/>
                </a:cxn>
                <a:cxn ang="0">
                  <a:pos x="T8" y="T9"/>
                </a:cxn>
              </a:cxnLst>
              <a:rect l="0" t="0" r="r" b="b"/>
              <a:pathLst>
                <a:path w="3" h="2">
                  <a:moveTo>
                    <a:pt x="1" y="0"/>
                  </a:moveTo>
                  <a:cubicBezTo>
                    <a:pt x="1" y="0"/>
                    <a:pt x="1" y="0"/>
                    <a:pt x="0" y="1"/>
                  </a:cubicBezTo>
                  <a:cubicBezTo>
                    <a:pt x="0" y="1"/>
                    <a:pt x="1" y="2"/>
                    <a:pt x="2" y="2"/>
                  </a:cubicBezTo>
                  <a:cubicBezTo>
                    <a:pt x="2" y="2"/>
                    <a:pt x="3" y="2"/>
                    <a:pt x="3" y="1"/>
                  </a:cubicBezTo>
                  <a:cubicBezTo>
                    <a:pt x="3" y="0"/>
                    <a:pt x="2" y="0"/>
                    <a:pt x="1"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39" name="Freeform 4626">
              <a:extLst>
                <a:ext uri="{FF2B5EF4-FFF2-40B4-BE49-F238E27FC236}">
                  <a16:creationId xmlns:a16="http://schemas.microsoft.com/office/drawing/2014/main" id="{58494023-F831-4412-B697-12FD0A6A2C3F}"/>
                </a:ext>
              </a:extLst>
            </p:cNvPr>
            <p:cNvSpPr>
              <a:spLocks/>
            </p:cNvSpPr>
            <p:nvPr/>
          </p:nvSpPr>
          <p:spPr bwMode="auto">
            <a:xfrm>
              <a:off x="4280" y="845"/>
              <a:ext cx="24" cy="19"/>
            </a:xfrm>
            <a:custGeom>
              <a:avLst/>
              <a:gdLst>
                <a:gd name="T0" fmla="*/ 5 w 10"/>
                <a:gd name="T1" fmla="*/ 0 h 8"/>
                <a:gd name="T2" fmla="*/ 0 w 10"/>
                <a:gd name="T3" fmla="*/ 6 h 8"/>
                <a:gd name="T4" fmla="*/ 3 w 10"/>
                <a:gd name="T5" fmla="*/ 8 h 8"/>
                <a:gd name="T6" fmla="*/ 7 w 10"/>
                <a:gd name="T7" fmla="*/ 8 h 8"/>
                <a:gd name="T8" fmla="*/ 5 w 10"/>
                <a:gd name="T9" fmla="*/ 0 h 8"/>
              </a:gdLst>
              <a:ahLst/>
              <a:cxnLst>
                <a:cxn ang="0">
                  <a:pos x="T0" y="T1"/>
                </a:cxn>
                <a:cxn ang="0">
                  <a:pos x="T2" y="T3"/>
                </a:cxn>
                <a:cxn ang="0">
                  <a:pos x="T4" y="T5"/>
                </a:cxn>
                <a:cxn ang="0">
                  <a:pos x="T6" y="T7"/>
                </a:cxn>
                <a:cxn ang="0">
                  <a:pos x="T8" y="T9"/>
                </a:cxn>
              </a:cxnLst>
              <a:rect l="0" t="0" r="r" b="b"/>
              <a:pathLst>
                <a:path w="10" h="8">
                  <a:moveTo>
                    <a:pt x="5" y="0"/>
                  </a:moveTo>
                  <a:cubicBezTo>
                    <a:pt x="7" y="4"/>
                    <a:pt x="0" y="3"/>
                    <a:pt x="0" y="6"/>
                  </a:cubicBezTo>
                  <a:cubicBezTo>
                    <a:pt x="2" y="7"/>
                    <a:pt x="3" y="7"/>
                    <a:pt x="3" y="8"/>
                  </a:cubicBezTo>
                  <a:cubicBezTo>
                    <a:pt x="4" y="8"/>
                    <a:pt x="6" y="8"/>
                    <a:pt x="7" y="8"/>
                  </a:cubicBezTo>
                  <a:cubicBezTo>
                    <a:pt x="8" y="4"/>
                    <a:pt x="10" y="2"/>
                    <a:pt x="5"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40" name="Freeform 4627">
              <a:extLst>
                <a:ext uri="{FF2B5EF4-FFF2-40B4-BE49-F238E27FC236}">
                  <a16:creationId xmlns:a16="http://schemas.microsoft.com/office/drawing/2014/main" id="{0209360D-A01A-4753-8EFB-3D91D0499C3A}"/>
                </a:ext>
              </a:extLst>
            </p:cNvPr>
            <p:cNvSpPr>
              <a:spLocks/>
            </p:cNvSpPr>
            <p:nvPr/>
          </p:nvSpPr>
          <p:spPr bwMode="auto">
            <a:xfrm>
              <a:off x="4185" y="759"/>
              <a:ext cx="4" cy="5"/>
            </a:xfrm>
            <a:custGeom>
              <a:avLst/>
              <a:gdLst>
                <a:gd name="T0" fmla="*/ 1 w 2"/>
                <a:gd name="T1" fmla="*/ 0 h 2"/>
                <a:gd name="T2" fmla="*/ 0 w 2"/>
                <a:gd name="T3" fmla="*/ 1 h 2"/>
                <a:gd name="T4" fmla="*/ 1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0" y="0"/>
                    <a:pt x="0" y="1"/>
                  </a:cubicBezTo>
                  <a:cubicBezTo>
                    <a:pt x="0" y="2"/>
                    <a:pt x="1" y="2"/>
                    <a:pt x="1" y="2"/>
                  </a:cubicBezTo>
                  <a:cubicBezTo>
                    <a:pt x="2" y="2"/>
                    <a:pt x="2" y="2"/>
                    <a:pt x="2" y="1"/>
                  </a:cubicBezTo>
                  <a:cubicBezTo>
                    <a:pt x="2" y="1"/>
                    <a:pt x="2" y="0"/>
                    <a:pt x="1" y="0"/>
                  </a:cubicBezTo>
                </a:path>
              </a:pathLst>
            </a:custGeom>
            <a:solidFill>
              <a:srgbClr val="FFB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41" name="Oval 4628">
              <a:extLst>
                <a:ext uri="{FF2B5EF4-FFF2-40B4-BE49-F238E27FC236}">
                  <a16:creationId xmlns:a16="http://schemas.microsoft.com/office/drawing/2014/main" id="{5723B7E6-68F0-4F01-B89A-5ADB4A9F163F}"/>
                </a:ext>
              </a:extLst>
            </p:cNvPr>
            <p:cNvSpPr>
              <a:spLocks noChangeArrowheads="1"/>
            </p:cNvSpPr>
            <p:nvPr/>
          </p:nvSpPr>
          <p:spPr bwMode="auto">
            <a:xfrm>
              <a:off x="4130" y="878"/>
              <a:ext cx="5" cy="7"/>
            </a:xfrm>
            <a:prstGeom prst="ellipse">
              <a:avLst/>
            </a:pr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42" name="Freeform 4629">
              <a:extLst>
                <a:ext uri="{FF2B5EF4-FFF2-40B4-BE49-F238E27FC236}">
                  <a16:creationId xmlns:a16="http://schemas.microsoft.com/office/drawing/2014/main" id="{AF279913-80A8-4B3A-B627-26EE938403FE}"/>
                </a:ext>
              </a:extLst>
            </p:cNvPr>
            <p:cNvSpPr>
              <a:spLocks/>
            </p:cNvSpPr>
            <p:nvPr/>
          </p:nvSpPr>
          <p:spPr bwMode="auto">
            <a:xfrm>
              <a:off x="3934" y="974"/>
              <a:ext cx="12" cy="5"/>
            </a:xfrm>
            <a:custGeom>
              <a:avLst/>
              <a:gdLst>
                <a:gd name="T0" fmla="*/ 3 w 5"/>
                <a:gd name="T1" fmla="*/ 0 h 2"/>
                <a:gd name="T2" fmla="*/ 1 w 5"/>
                <a:gd name="T3" fmla="*/ 2 h 2"/>
                <a:gd name="T4" fmla="*/ 2 w 5"/>
                <a:gd name="T5" fmla="*/ 2 h 2"/>
                <a:gd name="T6" fmla="*/ 3 w 5"/>
                <a:gd name="T7" fmla="*/ 1 h 2"/>
                <a:gd name="T8" fmla="*/ 3 w 5"/>
                <a:gd name="T9" fmla="*/ 0 h 2"/>
              </a:gdLst>
              <a:ahLst/>
              <a:cxnLst>
                <a:cxn ang="0">
                  <a:pos x="T0" y="T1"/>
                </a:cxn>
                <a:cxn ang="0">
                  <a:pos x="T2" y="T3"/>
                </a:cxn>
                <a:cxn ang="0">
                  <a:pos x="T4" y="T5"/>
                </a:cxn>
                <a:cxn ang="0">
                  <a:pos x="T6" y="T7"/>
                </a:cxn>
                <a:cxn ang="0">
                  <a:pos x="T8" y="T9"/>
                </a:cxn>
              </a:cxnLst>
              <a:rect l="0" t="0" r="r" b="b"/>
              <a:pathLst>
                <a:path w="5" h="2">
                  <a:moveTo>
                    <a:pt x="3" y="0"/>
                  </a:moveTo>
                  <a:cubicBezTo>
                    <a:pt x="2" y="0"/>
                    <a:pt x="0" y="1"/>
                    <a:pt x="1" y="2"/>
                  </a:cubicBezTo>
                  <a:cubicBezTo>
                    <a:pt x="1" y="2"/>
                    <a:pt x="1" y="2"/>
                    <a:pt x="2" y="2"/>
                  </a:cubicBezTo>
                  <a:cubicBezTo>
                    <a:pt x="3" y="2"/>
                    <a:pt x="5" y="1"/>
                    <a:pt x="3" y="1"/>
                  </a:cubicBezTo>
                  <a:cubicBezTo>
                    <a:pt x="3" y="1"/>
                    <a:pt x="3" y="0"/>
                    <a:pt x="3"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43" name="Freeform 4630">
              <a:extLst>
                <a:ext uri="{FF2B5EF4-FFF2-40B4-BE49-F238E27FC236}">
                  <a16:creationId xmlns:a16="http://schemas.microsoft.com/office/drawing/2014/main" id="{411D4C22-D1DA-4EEC-9787-EAF4D4D3D523}"/>
                </a:ext>
              </a:extLst>
            </p:cNvPr>
            <p:cNvSpPr>
              <a:spLocks/>
            </p:cNvSpPr>
            <p:nvPr/>
          </p:nvSpPr>
          <p:spPr bwMode="auto">
            <a:xfrm>
              <a:off x="4139" y="862"/>
              <a:ext cx="17" cy="4"/>
            </a:xfrm>
            <a:custGeom>
              <a:avLst/>
              <a:gdLst>
                <a:gd name="T0" fmla="*/ 7 w 7"/>
                <a:gd name="T1" fmla="*/ 0 h 2"/>
                <a:gd name="T2" fmla="*/ 0 w 7"/>
                <a:gd name="T3" fmla="*/ 2 h 2"/>
                <a:gd name="T4" fmla="*/ 7 w 7"/>
                <a:gd name="T5" fmla="*/ 0 h 2"/>
              </a:gdLst>
              <a:ahLst/>
              <a:cxnLst>
                <a:cxn ang="0">
                  <a:pos x="T0" y="T1"/>
                </a:cxn>
                <a:cxn ang="0">
                  <a:pos x="T2" y="T3"/>
                </a:cxn>
                <a:cxn ang="0">
                  <a:pos x="T4" y="T5"/>
                </a:cxn>
              </a:cxnLst>
              <a:rect l="0" t="0" r="r" b="b"/>
              <a:pathLst>
                <a:path w="7" h="2">
                  <a:moveTo>
                    <a:pt x="7" y="0"/>
                  </a:moveTo>
                  <a:cubicBezTo>
                    <a:pt x="4" y="1"/>
                    <a:pt x="1" y="0"/>
                    <a:pt x="0" y="2"/>
                  </a:cubicBezTo>
                  <a:cubicBezTo>
                    <a:pt x="3" y="2"/>
                    <a:pt x="7" y="2"/>
                    <a:pt x="7"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44" name="Freeform 4631">
              <a:extLst>
                <a:ext uri="{FF2B5EF4-FFF2-40B4-BE49-F238E27FC236}">
                  <a16:creationId xmlns:a16="http://schemas.microsoft.com/office/drawing/2014/main" id="{4D892A61-12FB-4D2A-8695-BD62A124E802}"/>
                </a:ext>
              </a:extLst>
            </p:cNvPr>
            <p:cNvSpPr>
              <a:spLocks/>
            </p:cNvSpPr>
            <p:nvPr/>
          </p:nvSpPr>
          <p:spPr bwMode="auto">
            <a:xfrm>
              <a:off x="4151" y="850"/>
              <a:ext cx="12" cy="4"/>
            </a:xfrm>
            <a:custGeom>
              <a:avLst/>
              <a:gdLst>
                <a:gd name="T0" fmla="*/ 5 w 5"/>
                <a:gd name="T1" fmla="*/ 0 h 2"/>
                <a:gd name="T2" fmla="*/ 0 w 5"/>
                <a:gd name="T3" fmla="*/ 2 h 2"/>
                <a:gd name="T4" fmla="*/ 5 w 5"/>
                <a:gd name="T5" fmla="*/ 0 h 2"/>
              </a:gdLst>
              <a:ahLst/>
              <a:cxnLst>
                <a:cxn ang="0">
                  <a:pos x="T0" y="T1"/>
                </a:cxn>
                <a:cxn ang="0">
                  <a:pos x="T2" y="T3"/>
                </a:cxn>
                <a:cxn ang="0">
                  <a:pos x="T4" y="T5"/>
                </a:cxn>
              </a:cxnLst>
              <a:rect l="0" t="0" r="r" b="b"/>
              <a:pathLst>
                <a:path w="5" h="2">
                  <a:moveTo>
                    <a:pt x="5" y="0"/>
                  </a:moveTo>
                  <a:cubicBezTo>
                    <a:pt x="3" y="1"/>
                    <a:pt x="0" y="0"/>
                    <a:pt x="0" y="2"/>
                  </a:cubicBezTo>
                  <a:cubicBezTo>
                    <a:pt x="2" y="2"/>
                    <a:pt x="5" y="2"/>
                    <a:pt x="5"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45" name="Freeform 4632">
              <a:extLst>
                <a:ext uri="{FF2B5EF4-FFF2-40B4-BE49-F238E27FC236}">
                  <a16:creationId xmlns:a16="http://schemas.microsoft.com/office/drawing/2014/main" id="{4E908C46-27C3-4B34-BAB8-A806FA6C91C4}"/>
                </a:ext>
              </a:extLst>
            </p:cNvPr>
            <p:cNvSpPr>
              <a:spLocks/>
            </p:cNvSpPr>
            <p:nvPr/>
          </p:nvSpPr>
          <p:spPr bwMode="auto">
            <a:xfrm>
              <a:off x="3965" y="914"/>
              <a:ext cx="12" cy="14"/>
            </a:xfrm>
            <a:custGeom>
              <a:avLst/>
              <a:gdLst>
                <a:gd name="T0" fmla="*/ 3 w 5"/>
                <a:gd name="T1" fmla="*/ 0 h 6"/>
                <a:gd name="T2" fmla="*/ 0 w 5"/>
                <a:gd name="T3" fmla="*/ 3 h 6"/>
                <a:gd name="T4" fmla="*/ 2 w 5"/>
                <a:gd name="T5" fmla="*/ 6 h 6"/>
                <a:gd name="T6" fmla="*/ 3 w 5"/>
                <a:gd name="T7" fmla="*/ 6 h 6"/>
                <a:gd name="T8" fmla="*/ 4 w 5"/>
                <a:gd name="T9" fmla="*/ 4 h 6"/>
                <a:gd name="T10" fmla="*/ 5 w 5"/>
                <a:gd name="T11" fmla="*/ 4 h 6"/>
                <a:gd name="T12" fmla="*/ 5 w 5"/>
                <a:gd name="T13" fmla="*/ 1 h 6"/>
                <a:gd name="T14" fmla="*/ 3 w 5"/>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3" y="0"/>
                  </a:moveTo>
                  <a:cubicBezTo>
                    <a:pt x="1" y="0"/>
                    <a:pt x="0" y="2"/>
                    <a:pt x="0" y="3"/>
                  </a:cubicBezTo>
                  <a:cubicBezTo>
                    <a:pt x="0" y="4"/>
                    <a:pt x="0" y="6"/>
                    <a:pt x="2" y="6"/>
                  </a:cubicBezTo>
                  <a:cubicBezTo>
                    <a:pt x="2" y="6"/>
                    <a:pt x="2" y="6"/>
                    <a:pt x="3" y="6"/>
                  </a:cubicBezTo>
                  <a:cubicBezTo>
                    <a:pt x="3" y="5"/>
                    <a:pt x="3" y="4"/>
                    <a:pt x="4" y="4"/>
                  </a:cubicBezTo>
                  <a:cubicBezTo>
                    <a:pt x="4" y="4"/>
                    <a:pt x="5" y="4"/>
                    <a:pt x="5" y="4"/>
                  </a:cubicBezTo>
                  <a:cubicBezTo>
                    <a:pt x="5" y="3"/>
                    <a:pt x="5" y="2"/>
                    <a:pt x="5" y="1"/>
                  </a:cubicBezTo>
                  <a:cubicBezTo>
                    <a:pt x="4" y="0"/>
                    <a:pt x="3" y="0"/>
                    <a:pt x="3"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46" name="Freeform 4633">
              <a:extLst>
                <a:ext uri="{FF2B5EF4-FFF2-40B4-BE49-F238E27FC236}">
                  <a16:creationId xmlns:a16="http://schemas.microsoft.com/office/drawing/2014/main" id="{AF230873-6775-48BD-B42F-D32207685B37}"/>
                </a:ext>
              </a:extLst>
            </p:cNvPr>
            <p:cNvSpPr>
              <a:spLocks/>
            </p:cNvSpPr>
            <p:nvPr/>
          </p:nvSpPr>
          <p:spPr bwMode="auto">
            <a:xfrm>
              <a:off x="4120" y="842"/>
              <a:ext cx="12" cy="5"/>
            </a:xfrm>
            <a:custGeom>
              <a:avLst/>
              <a:gdLst>
                <a:gd name="T0" fmla="*/ 3 w 5"/>
                <a:gd name="T1" fmla="*/ 0 h 2"/>
                <a:gd name="T2" fmla="*/ 1 w 5"/>
                <a:gd name="T3" fmla="*/ 2 h 2"/>
                <a:gd name="T4" fmla="*/ 2 w 5"/>
                <a:gd name="T5" fmla="*/ 2 h 2"/>
                <a:gd name="T6" fmla="*/ 4 w 5"/>
                <a:gd name="T7" fmla="*/ 0 h 2"/>
                <a:gd name="T8" fmla="*/ 3 w 5"/>
                <a:gd name="T9" fmla="*/ 0 h 2"/>
              </a:gdLst>
              <a:ahLst/>
              <a:cxnLst>
                <a:cxn ang="0">
                  <a:pos x="T0" y="T1"/>
                </a:cxn>
                <a:cxn ang="0">
                  <a:pos x="T2" y="T3"/>
                </a:cxn>
                <a:cxn ang="0">
                  <a:pos x="T4" y="T5"/>
                </a:cxn>
                <a:cxn ang="0">
                  <a:pos x="T6" y="T7"/>
                </a:cxn>
                <a:cxn ang="0">
                  <a:pos x="T8" y="T9"/>
                </a:cxn>
              </a:cxnLst>
              <a:rect l="0" t="0" r="r" b="b"/>
              <a:pathLst>
                <a:path w="5" h="2">
                  <a:moveTo>
                    <a:pt x="3" y="0"/>
                  </a:moveTo>
                  <a:cubicBezTo>
                    <a:pt x="2" y="0"/>
                    <a:pt x="0" y="1"/>
                    <a:pt x="1" y="2"/>
                  </a:cubicBezTo>
                  <a:cubicBezTo>
                    <a:pt x="1" y="2"/>
                    <a:pt x="1" y="2"/>
                    <a:pt x="2" y="2"/>
                  </a:cubicBezTo>
                  <a:cubicBezTo>
                    <a:pt x="3" y="2"/>
                    <a:pt x="5" y="1"/>
                    <a:pt x="4" y="0"/>
                  </a:cubicBezTo>
                  <a:cubicBezTo>
                    <a:pt x="3" y="0"/>
                    <a:pt x="3" y="0"/>
                    <a:pt x="3"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47" name="Freeform 4634">
              <a:extLst>
                <a:ext uri="{FF2B5EF4-FFF2-40B4-BE49-F238E27FC236}">
                  <a16:creationId xmlns:a16="http://schemas.microsoft.com/office/drawing/2014/main" id="{F67BC23F-489B-44F8-9E65-476BF7ADE312}"/>
                </a:ext>
              </a:extLst>
            </p:cNvPr>
            <p:cNvSpPr>
              <a:spLocks/>
            </p:cNvSpPr>
            <p:nvPr/>
          </p:nvSpPr>
          <p:spPr bwMode="auto">
            <a:xfrm>
              <a:off x="4044" y="814"/>
              <a:ext cx="26" cy="14"/>
            </a:xfrm>
            <a:custGeom>
              <a:avLst/>
              <a:gdLst>
                <a:gd name="T0" fmla="*/ 5 w 11"/>
                <a:gd name="T1" fmla="*/ 0 h 6"/>
                <a:gd name="T2" fmla="*/ 0 w 11"/>
                <a:gd name="T3" fmla="*/ 5 h 6"/>
                <a:gd name="T4" fmla="*/ 3 w 11"/>
                <a:gd name="T5" fmla="*/ 5 h 6"/>
                <a:gd name="T6" fmla="*/ 5 w 11"/>
                <a:gd name="T7" fmla="*/ 6 h 6"/>
                <a:gd name="T8" fmla="*/ 6 w 11"/>
                <a:gd name="T9" fmla="*/ 6 h 6"/>
                <a:gd name="T10" fmla="*/ 5 w 11"/>
                <a:gd name="T11" fmla="*/ 0 h 6"/>
              </a:gdLst>
              <a:ahLst/>
              <a:cxnLst>
                <a:cxn ang="0">
                  <a:pos x="T0" y="T1"/>
                </a:cxn>
                <a:cxn ang="0">
                  <a:pos x="T2" y="T3"/>
                </a:cxn>
                <a:cxn ang="0">
                  <a:pos x="T4" y="T5"/>
                </a:cxn>
                <a:cxn ang="0">
                  <a:pos x="T6" y="T7"/>
                </a:cxn>
                <a:cxn ang="0">
                  <a:pos x="T8" y="T9"/>
                </a:cxn>
                <a:cxn ang="0">
                  <a:pos x="T10" y="T11"/>
                </a:cxn>
              </a:cxnLst>
              <a:rect l="0" t="0" r="r" b="b"/>
              <a:pathLst>
                <a:path w="11" h="6">
                  <a:moveTo>
                    <a:pt x="5" y="0"/>
                  </a:moveTo>
                  <a:cubicBezTo>
                    <a:pt x="3" y="0"/>
                    <a:pt x="1" y="1"/>
                    <a:pt x="0" y="5"/>
                  </a:cubicBezTo>
                  <a:cubicBezTo>
                    <a:pt x="1" y="5"/>
                    <a:pt x="2" y="5"/>
                    <a:pt x="3" y="5"/>
                  </a:cubicBezTo>
                  <a:cubicBezTo>
                    <a:pt x="4" y="5"/>
                    <a:pt x="5" y="5"/>
                    <a:pt x="5" y="6"/>
                  </a:cubicBezTo>
                  <a:cubicBezTo>
                    <a:pt x="5" y="6"/>
                    <a:pt x="5" y="6"/>
                    <a:pt x="6" y="6"/>
                  </a:cubicBezTo>
                  <a:cubicBezTo>
                    <a:pt x="11" y="4"/>
                    <a:pt x="8" y="0"/>
                    <a:pt x="5"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48" name="Freeform 4635">
              <a:extLst>
                <a:ext uri="{FF2B5EF4-FFF2-40B4-BE49-F238E27FC236}">
                  <a16:creationId xmlns:a16="http://schemas.microsoft.com/office/drawing/2014/main" id="{A67912E0-FC79-4048-9626-03B42BD59C08}"/>
                </a:ext>
              </a:extLst>
            </p:cNvPr>
            <p:cNvSpPr>
              <a:spLocks/>
            </p:cNvSpPr>
            <p:nvPr/>
          </p:nvSpPr>
          <p:spPr bwMode="auto">
            <a:xfrm>
              <a:off x="4044" y="826"/>
              <a:ext cx="14" cy="4"/>
            </a:xfrm>
            <a:custGeom>
              <a:avLst/>
              <a:gdLst>
                <a:gd name="T0" fmla="*/ 3 w 6"/>
                <a:gd name="T1" fmla="*/ 0 h 2"/>
                <a:gd name="T2" fmla="*/ 0 w 6"/>
                <a:gd name="T3" fmla="*/ 0 h 2"/>
                <a:gd name="T4" fmla="*/ 0 w 6"/>
                <a:gd name="T5" fmla="*/ 2 h 2"/>
                <a:gd name="T6" fmla="*/ 6 w 6"/>
                <a:gd name="T7" fmla="*/ 1 h 2"/>
                <a:gd name="T8" fmla="*/ 5 w 6"/>
                <a:gd name="T9" fmla="*/ 1 h 2"/>
                <a:gd name="T10" fmla="*/ 3 w 6"/>
                <a:gd name="T11" fmla="*/ 0 h 2"/>
              </a:gdLst>
              <a:ahLst/>
              <a:cxnLst>
                <a:cxn ang="0">
                  <a:pos x="T0" y="T1"/>
                </a:cxn>
                <a:cxn ang="0">
                  <a:pos x="T2" y="T3"/>
                </a:cxn>
                <a:cxn ang="0">
                  <a:pos x="T4" y="T5"/>
                </a:cxn>
                <a:cxn ang="0">
                  <a:pos x="T6" y="T7"/>
                </a:cxn>
                <a:cxn ang="0">
                  <a:pos x="T8" y="T9"/>
                </a:cxn>
                <a:cxn ang="0">
                  <a:pos x="T10" y="T11"/>
                </a:cxn>
              </a:cxnLst>
              <a:rect l="0" t="0" r="r" b="b"/>
              <a:pathLst>
                <a:path w="6" h="2">
                  <a:moveTo>
                    <a:pt x="3" y="0"/>
                  </a:moveTo>
                  <a:cubicBezTo>
                    <a:pt x="2" y="0"/>
                    <a:pt x="1" y="0"/>
                    <a:pt x="0" y="0"/>
                  </a:cubicBezTo>
                  <a:cubicBezTo>
                    <a:pt x="0" y="1"/>
                    <a:pt x="0" y="1"/>
                    <a:pt x="0" y="2"/>
                  </a:cubicBezTo>
                  <a:cubicBezTo>
                    <a:pt x="3" y="2"/>
                    <a:pt x="4" y="1"/>
                    <a:pt x="6" y="1"/>
                  </a:cubicBezTo>
                  <a:cubicBezTo>
                    <a:pt x="5" y="1"/>
                    <a:pt x="5" y="1"/>
                    <a:pt x="5" y="1"/>
                  </a:cubicBezTo>
                  <a:cubicBezTo>
                    <a:pt x="5" y="0"/>
                    <a:pt x="4" y="0"/>
                    <a:pt x="3" y="0"/>
                  </a:cubicBezTo>
                </a:path>
              </a:pathLst>
            </a:custGeom>
            <a:solidFill>
              <a:srgbClr val="FFB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49" name="Freeform 4636">
              <a:extLst>
                <a:ext uri="{FF2B5EF4-FFF2-40B4-BE49-F238E27FC236}">
                  <a16:creationId xmlns:a16="http://schemas.microsoft.com/office/drawing/2014/main" id="{B68D764D-7C9D-492B-A5A8-99279DFE4967}"/>
                </a:ext>
              </a:extLst>
            </p:cNvPr>
            <p:cNvSpPr>
              <a:spLocks/>
            </p:cNvSpPr>
            <p:nvPr/>
          </p:nvSpPr>
          <p:spPr bwMode="auto">
            <a:xfrm>
              <a:off x="4027" y="883"/>
              <a:ext cx="19" cy="12"/>
            </a:xfrm>
            <a:custGeom>
              <a:avLst/>
              <a:gdLst>
                <a:gd name="T0" fmla="*/ 7 w 8"/>
                <a:gd name="T1" fmla="*/ 0 h 5"/>
                <a:gd name="T2" fmla="*/ 0 w 8"/>
                <a:gd name="T3" fmla="*/ 0 h 5"/>
                <a:gd name="T4" fmla="*/ 0 w 8"/>
                <a:gd name="T5" fmla="*/ 5 h 5"/>
                <a:gd name="T6" fmla="*/ 5 w 8"/>
                <a:gd name="T7" fmla="*/ 5 h 5"/>
                <a:gd name="T8" fmla="*/ 7 w 8"/>
                <a:gd name="T9" fmla="*/ 0 h 5"/>
              </a:gdLst>
              <a:ahLst/>
              <a:cxnLst>
                <a:cxn ang="0">
                  <a:pos x="T0" y="T1"/>
                </a:cxn>
                <a:cxn ang="0">
                  <a:pos x="T2" y="T3"/>
                </a:cxn>
                <a:cxn ang="0">
                  <a:pos x="T4" y="T5"/>
                </a:cxn>
                <a:cxn ang="0">
                  <a:pos x="T6" y="T7"/>
                </a:cxn>
                <a:cxn ang="0">
                  <a:pos x="T8" y="T9"/>
                </a:cxn>
              </a:cxnLst>
              <a:rect l="0" t="0" r="r" b="b"/>
              <a:pathLst>
                <a:path w="8" h="5">
                  <a:moveTo>
                    <a:pt x="7" y="0"/>
                  </a:moveTo>
                  <a:cubicBezTo>
                    <a:pt x="5" y="0"/>
                    <a:pt x="2" y="0"/>
                    <a:pt x="0" y="0"/>
                  </a:cubicBezTo>
                  <a:cubicBezTo>
                    <a:pt x="0" y="2"/>
                    <a:pt x="0" y="4"/>
                    <a:pt x="0" y="5"/>
                  </a:cubicBezTo>
                  <a:cubicBezTo>
                    <a:pt x="2" y="5"/>
                    <a:pt x="3" y="5"/>
                    <a:pt x="5" y="5"/>
                  </a:cubicBezTo>
                  <a:cubicBezTo>
                    <a:pt x="5" y="3"/>
                    <a:pt x="8" y="3"/>
                    <a:pt x="7"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0" name="Freeform 4637">
              <a:extLst>
                <a:ext uri="{FF2B5EF4-FFF2-40B4-BE49-F238E27FC236}">
                  <a16:creationId xmlns:a16="http://schemas.microsoft.com/office/drawing/2014/main" id="{0483FEA6-E0B5-447A-99AC-3C353A82D166}"/>
                </a:ext>
              </a:extLst>
            </p:cNvPr>
            <p:cNvSpPr>
              <a:spLocks/>
            </p:cNvSpPr>
            <p:nvPr/>
          </p:nvSpPr>
          <p:spPr bwMode="auto">
            <a:xfrm>
              <a:off x="4240" y="807"/>
              <a:ext cx="16" cy="12"/>
            </a:xfrm>
            <a:custGeom>
              <a:avLst/>
              <a:gdLst>
                <a:gd name="T0" fmla="*/ 3 w 7"/>
                <a:gd name="T1" fmla="*/ 0 h 5"/>
                <a:gd name="T2" fmla="*/ 0 w 7"/>
                <a:gd name="T3" fmla="*/ 3 h 5"/>
                <a:gd name="T4" fmla="*/ 5 w 7"/>
                <a:gd name="T5" fmla="*/ 5 h 5"/>
                <a:gd name="T6" fmla="*/ 7 w 7"/>
                <a:gd name="T7" fmla="*/ 2 h 5"/>
                <a:gd name="T8" fmla="*/ 7 w 7"/>
                <a:gd name="T9" fmla="*/ 2 h 5"/>
                <a:gd name="T10" fmla="*/ 3 w 7"/>
                <a:gd name="T11" fmla="*/ 0 h 5"/>
              </a:gdLst>
              <a:ahLst/>
              <a:cxnLst>
                <a:cxn ang="0">
                  <a:pos x="T0" y="T1"/>
                </a:cxn>
                <a:cxn ang="0">
                  <a:pos x="T2" y="T3"/>
                </a:cxn>
                <a:cxn ang="0">
                  <a:pos x="T4" y="T5"/>
                </a:cxn>
                <a:cxn ang="0">
                  <a:pos x="T6" y="T7"/>
                </a:cxn>
                <a:cxn ang="0">
                  <a:pos x="T8" y="T9"/>
                </a:cxn>
                <a:cxn ang="0">
                  <a:pos x="T10" y="T11"/>
                </a:cxn>
              </a:cxnLst>
              <a:rect l="0" t="0" r="r" b="b"/>
              <a:pathLst>
                <a:path w="7" h="5">
                  <a:moveTo>
                    <a:pt x="3" y="0"/>
                  </a:moveTo>
                  <a:cubicBezTo>
                    <a:pt x="3" y="2"/>
                    <a:pt x="1" y="2"/>
                    <a:pt x="0" y="3"/>
                  </a:cubicBezTo>
                  <a:cubicBezTo>
                    <a:pt x="3" y="3"/>
                    <a:pt x="3" y="5"/>
                    <a:pt x="5" y="5"/>
                  </a:cubicBezTo>
                  <a:cubicBezTo>
                    <a:pt x="5" y="3"/>
                    <a:pt x="7" y="3"/>
                    <a:pt x="7" y="2"/>
                  </a:cubicBezTo>
                  <a:cubicBezTo>
                    <a:pt x="7" y="2"/>
                    <a:pt x="7" y="2"/>
                    <a:pt x="7" y="2"/>
                  </a:cubicBezTo>
                  <a:cubicBezTo>
                    <a:pt x="5" y="2"/>
                    <a:pt x="5" y="0"/>
                    <a:pt x="3"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1" name="Freeform 4638">
              <a:extLst>
                <a:ext uri="{FF2B5EF4-FFF2-40B4-BE49-F238E27FC236}">
                  <a16:creationId xmlns:a16="http://schemas.microsoft.com/office/drawing/2014/main" id="{F24094A5-B7C5-4BE6-941B-0C78B81832C9}"/>
                </a:ext>
              </a:extLst>
            </p:cNvPr>
            <p:cNvSpPr>
              <a:spLocks/>
            </p:cNvSpPr>
            <p:nvPr/>
          </p:nvSpPr>
          <p:spPr bwMode="auto">
            <a:xfrm>
              <a:off x="3984" y="917"/>
              <a:ext cx="12" cy="2"/>
            </a:xfrm>
            <a:custGeom>
              <a:avLst/>
              <a:gdLst>
                <a:gd name="T0" fmla="*/ 3 w 5"/>
                <a:gd name="T1" fmla="*/ 0 h 1"/>
                <a:gd name="T2" fmla="*/ 1 w 5"/>
                <a:gd name="T3" fmla="*/ 1 h 1"/>
                <a:gd name="T4" fmla="*/ 2 w 5"/>
                <a:gd name="T5" fmla="*/ 1 h 1"/>
                <a:gd name="T6" fmla="*/ 4 w 5"/>
                <a:gd name="T7" fmla="*/ 0 h 1"/>
                <a:gd name="T8" fmla="*/ 3 w 5"/>
                <a:gd name="T9" fmla="*/ 0 h 1"/>
              </a:gdLst>
              <a:ahLst/>
              <a:cxnLst>
                <a:cxn ang="0">
                  <a:pos x="T0" y="T1"/>
                </a:cxn>
                <a:cxn ang="0">
                  <a:pos x="T2" y="T3"/>
                </a:cxn>
                <a:cxn ang="0">
                  <a:pos x="T4" y="T5"/>
                </a:cxn>
                <a:cxn ang="0">
                  <a:pos x="T6" y="T7"/>
                </a:cxn>
                <a:cxn ang="0">
                  <a:pos x="T8" y="T9"/>
                </a:cxn>
              </a:cxnLst>
              <a:rect l="0" t="0" r="r" b="b"/>
              <a:pathLst>
                <a:path w="5" h="1">
                  <a:moveTo>
                    <a:pt x="3" y="0"/>
                  </a:moveTo>
                  <a:cubicBezTo>
                    <a:pt x="2" y="0"/>
                    <a:pt x="0" y="1"/>
                    <a:pt x="1" y="1"/>
                  </a:cubicBezTo>
                  <a:cubicBezTo>
                    <a:pt x="1" y="1"/>
                    <a:pt x="1" y="1"/>
                    <a:pt x="2" y="1"/>
                  </a:cubicBezTo>
                  <a:cubicBezTo>
                    <a:pt x="3" y="1"/>
                    <a:pt x="5" y="0"/>
                    <a:pt x="4" y="0"/>
                  </a:cubicBezTo>
                  <a:cubicBezTo>
                    <a:pt x="3" y="0"/>
                    <a:pt x="3" y="0"/>
                    <a:pt x="3"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2" name="Freeform 4639">
              <a:extLst>
                <a:ext uri="{FF2B5EF4-FFF2-40B4-BE49-F238E27FC236}">
                  <a16:creationId xmlns:a16="http://schemas.microsoft.com/office/drawing/2014/main" id="{2AA6F55C-F5BF-4DE8-8744-F98783C98B6F}"/>
                </a:ext>
              </a:extLst>
            </p:cNvPr>
            <p:cNvSpPr>
              <a:spLocks/>
            </p:cNvSpPr>
            <p:nvPr/>
          </p:nvSpPr>
          <p:spPr bwMode="auto">
            <a:xfrm>
              <a:off x="4154" y="799"/>
              <a:ext cx="19" cy="8"/>
            </a:xfrm>
            <a:custGeom>
              <a:avLst/>
              <a:gdLst>
                <a:gd name="T0" fmla="*/ 8 w 8"/>
                <a:gd name="T1" fmla="*/ 0 h 3"/>
                <a:gd name="T2" fmla="*/ 1 w 8"/>
                <a:gd name="T3" fmla="*/ 3 h 3"/>
                <a:gd name="T4" fmla="*/ 6 w 8"/>
                <a:gd name="T5" fmla="*/ 3 h 3"/>
                <a:gd name="T6" fmla="*/ 8 w 8"/>
                <a:gd name="T7" fmla="*/ 0 h 3"/>
              </a:gdLst>
              <a:ahLst/>
              <a:cxnLst>
                <a:cxn ang="0">
                  <a:pos x="T0" y="T1"/>
                </a:cxn>
                <a:cxn ang="0">
                  <a:pos x="T2" y="T3"/>
                </a:cxn>
                <a:cxn ang="0">
                  <a:pos x="T4" y="T5"/>
                </a:cxn>
                <a:cxn ang="0">
                  <a:pos x="T6" y="T7"/>
                </a:cxn>
              </a:cxnLst>
              <a:rect l="0" t="0" r="r" b="b"/>
              <a:pathLst>
                <a:path w="8" h="3">
                  <a:moveTo>
                    <a:pt x="8" y="0"/>
                  </a:moveTo>
                  <a:cubicBezTo>
                    <a:pt x="5" y="0"/>
                    <a:pt x="0" y="0"/>
                    <a:pt x="1" y="3"/>
                  </a:cubicBezTo>
                  <a:cubicBezTo>
                    <a:pt x="3" y="3"/>
                    <a:pt x="4" y="3"/>
                    <a:pt x="6" y="3"/>
                  </a:cubicBezTo>
                  <a:cubicBezTo>
                    <a:pt x="6" y="1"/>
                    <a:pt x="8" y="1"/>
                    <a:pt x="8" y="0"/>
                  </a:cubicBezTo>
                </a:path>
              </a:pathLst>
            </a:custGeom>
            <a:solidFill>
              <a:srgbClr val="FFB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3" name="Freeform 4640">
              <a:extLst>
                <a:ext uri="{FF2B5EF4-FFF2-40B4-BE49-F238E27FC236}">
                  <a16:creationId xmlns:a16="http://schemas.microsoft.com/office/drawing/2014/main" id="{A700F59C-55A8-4BAE-BB76-B942CD50C26D}"/>
                </a:ext>
              </a:extLst>
            </p:cNvPr>
            <p:cNvSpPr>
              <a:spLocks/>
            </p:cNvSpPr>
            <p:nvPr/>
          </p:nvSpPr>
          <p:spPr bwMode="auto">
            <a:xfrm>
              <a:off x="4187" y="919"/>
              <a:ext cx="10" cy="5"/>
            </a:xfrm>
            <a:custGeom>
              <a:avLst/>
              <a:gdLst>
                <a:gd name="T0" fmla="*/ 3 w 4"/>
                <a:gd name="T1" fmla="*/ 0 h 2"/>
                <a:gd name="T2" fmla="*/ 1 w 4"/>
                <a:gd name="T3" fmla="*/ 2 h 2"/>
                <a:gd name="T4" fmla="*/ 1 w 4"/>
                <a:gd name="T5" fmla="*/ 2 h 2"/>
                <a:gd name="T6" fmla="*/ 3 w 4"/>
                <a:gd name="T7" fmla="*/ 0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cubicBezTo>
                    <a:pt x="2" y="0"/>
                    <a:pt x="0" y="1"/>
                    <a:pt x="1" y="2"/>
                  </a:cubicBezTo>
                  <a:cubicBezTo>
                    <a:pt x="1" y="2"/>
                    <a:pt x="1" y="2"/>
                    <a:pt x="1" y="2"/>
                  </a:cubicBezTo>
                  <a:cubicBezTo>
                    <a:pt x="2" y="2"/>
                    <a:pt x="4" y="1"/>
                    <a:pt x="3" y="0"/>
                  </a:cubicBezTo>
                  <a:cubicBezTo>
                    <a:pt x="3" y="0"/>
                    <a:pt x="3" y="0"/>
                    <a:pt x="3"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4" name="Freeform 4641">
              <a:extLst>
                <a:ext uri="{FF2B5EF4-FFF2-40B4-BE49-F238E27FC236}">
                  <a16:creationId xmlns:a16="http://schemas.microsoft.com/office/drawing/2014/main" id="{19BB4CDF-F255-4967-A5DD-95FE5472A6E3}"/>
                </a:ext>
              </a:extLst>
            </p:cNvPr>
            <p:cNvSpPr>
              <a:spLocks/>
            </p:cNvSpPr>
            <p:nvPr/>
          </p:nvSpPr>
          <p:spPr bwMode="auto">
            <a:xfrm>
              <a:off x="4206" y="900"/>
              <a:ext cx="12" cy="7"/>
            </a:xfrm>
            <a:custGeom>
              <a:avLst/>
              <a:gdLst>
                <a:gd name="T0" fmla="*/ 5 w 5"/>
                <a:gd name="T1" fmla="*/ 0 h 3"/>
                <a:gd name="T2" fmla="*/ 0 w 5"/>
                <a:gd name="T3" fmla="*/ 0 h 3"/>
                <a:gd name="T4" fmla="*/ 0 w 5"/>
                <a:gd name="T5" fmla="*/ 3 h 3"/>
                <a:gd name="T6" fmla="*/ 5 w 5"/>
                <a:gd name="T7" fmla="*/ 3 h 3"/>
                <a:gd name="T8" fmla="*/ 5 w 5"/>
                <a:gd name="T9" fmla="*/ 0 h 3"/>
              </a:gdLst>
              <a:ahLst/>
              <a:cxnLst>
                <a:cxn ang="0">
                  <a:pos x="T0" y="T1"/>
                </a:cxn>
                <a:cxn ang="0">
                  <a:pos x="T2" y="T3"/>
                </a:cxn>
                <a:cxn ang="0">
                  <a:pos x="T4" y="T5"/>
                </a:cxn>
                <a:cxn ang="0">
                  <a:pos x="T6" y="T7"/>
                </a:cxn>
                <a:cxn ang="0">
                  <a:pos x="T8" y="T9"/>
                </a:cxn>
              </a:cxnLst>
              <a:rect l="0" t="0" r="r" b="b"/>
              <a:pathLst>
                <a:path w="5" h="3">
                  <a:moveTo>
                    <a:pt x="5" y="0"/>
                  </a:moveTo>
                  <a:cubicBezTo>
                    <a:pt x="3" y="0"/>
                    <a:pt x="1" y="0"/>
                    <a:pt x="0" y="0"/>
                  </a:cubicBezTo>
                  <a:cubicBezTo>
                    <a:pt x="0" y="1"/>
                    <a:pt x="0" y="2"/>
                    <a:pt x="0" y="3"/>
                  </a:cubicBezTo>
                  <a:cubicBezTo>
                    <a:pt x="1" y="3"/>
                    <a:pt x="3" y="3"/>
                    <a:pt x="5" y="3"/>
                  </a:cubicBezTo>
                  <a:cubicBezTo>
                    <a:pt x="5" y="2"/>
                    <a:pt x="5" y="1"/>
                    <a:pt x="5"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5" name="Freeform 4642">
              <a:extLst>
                <a:ext uri="{FF2B5EF4-FFF2-40B4-BE49-F238E27FC236}">
                  <a16:creationId xmlns:a16="http://schemas.microsoft.com/office/drawing/2014/main" id="{7A57F0DB-32A0-4113-9186-E22BBBC0D30B}"/>
                </a:ext>
              </a:extLst>
            </p:cNvPr>
            <p:cNvSpPr>
              <a:spLocks/>
            </p:cNvSpPr>
            <p:nvPr/>
          </p:nvSpPr>
          <p:spPr bwMode="auto">
            <a:xfrm>
              <a:off x="3235" y="771"/>
              <a:ext cx="554" cy="681"/>
            </a:xfrm>
            <a:custGeom>
              <a:avLst/>
              <a:gdLst>
                <a:gd name="T0" fmla="*/ 165 w 232"/>
                <a:gd name="T1" fmla="*/ 272 h 285"/>
                <a:gd name="T2" fmla="*/ 104 w 232"/>
                <a:gd name="T3" fmla="*/ 283 h 285"/>
                <a:gd name="T4" fmla="*/ 46 w 232"/>
                <a:gd name="T5" fmla="*/ 263 h 285"/>
                <a:gd name="T6" fmla="*/ 5 w 232"/>
                <a:gd name="T7" fmla="*/ 194 h 285"/>
                <a:gd name="T8" fmla="*/ 28 w 232"/>
                <a:gd name="T9" fmla="*/ 84 h 285"/>
                <a:gd name="T10" fmla="*/ 76 w 232"/>
                <a:gd name="T11" fmla="*/ 26 h 285"/>
                <a:gd name="T12" fmla="*/ 126 w 232"/>
                <a:gd name="T13" fmla="*/ 2 h 285"/>
                <a:gd name="T14" fmla="*/ 172 w 232"/>
                <a:gd name="T15" fmla="*/ 33 h 285"/>
                <a:gd name="T16" fmla="*/ 196 w 232"/>
                <a:gd name="T17" fmla="*/ 68 h 285"/>
                <a:gd name="T18" fmla="*/ 210 w 232"/>
                <a:gd name="T19" fmla="*/ 99 h 285"/>
                <a:gd name="T20" fmla="*/ 165 w 232"/>
                <a:gd name="T21" fmla="*/ 27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285">
                  <a:moveTo>
                    <a:pt x="165" y="272"/>
                  </a:moveTo>
                  <a:cubicBezTo>
                    <a:pt x="147" y="281"/>
                    <a:pt x="126" y="285"/>
                    <a:pt x="104" y="283"/>
                  </a:cubicBezTo>
                  <a:cubicBezTo>
                    <a:pt x="83" y="282"/>
                    <a:pt x="62" y="275"/>
                    <a:pt x="46" y="263"/>
                  </a:cubicBezTo>
                  <a:cubicBezTo>
                    <a:pt x="22" y="246"/>
                    <a:pt x="9" y="221"/>
                    <a:pt x="5" y="194"/>
                  </a:cubicBezTo>
                  <a:cubicBezTo>
                    <a:pt x="0" y="157"/>
                    <a:pt x="10" y="117"/>
                    <a:pt x="28" y="84"/>
                  </a:cubicBezTo>
                  <a:cubicBezTo>
                    <a:pt x="40" y="63"/>
                    <a:pt x="56" y="42"/>
                    <a:pt x="76" y="26"/>
                  </a:cubicBezTo>
                  <a:cubicBezTo>
                    <a:pt x="90" y="13"/>
                    <a:pt x="107" y="0"/>
                    <a:pt x="126" y="2"/>
                  </a:cubicBezTo>
                  <a:cubicBezTo>
                    <a:pt x="145" y="3"/>
                    <a:pt x="160" y="18"/>
                    <a:pt x="172" y="33"/>
                  </a:cubicBezTo>
                  <a:cubicBezTo>
                    <a:pt x="182" y="44"/>
                    <a:pt x="190" y="56"/>
                    <a:pt x="196" y="68"/>
                  </a:cubicBezTo>
                  <a:cubicBezTo>
                    <a:pt x="202" y="78"/>
                    <a:pt x="207" y="88"/>
                    <a:pt x="210" y="99"/>
                  </a:cubicBezTo>
                  <a:cubicBezTo>
                    <a:pt x="232" y="159"/>
                    <a:pt x="228" y="241"/>
                    <a:pt x="165" y="272"/>
                  </a:cubicBezTo>
                </a:path>
              </a:pathLst>
            </a:custGeom>
            <a:solidFill>
              <a:srgbClr val="FFB2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6" name="Freeform 4643">
              <a:extLst>
                <a:ext uri="{FF2B5EF4-FFF2-40B4-BE49-F238E27FC236}">
                  <a16:creationId xmlns:a16="http://schemas.microsoft.com/office/drawing/2014/main" id="{3CF5D8FB-7FFE-4001-B668-75D197516EA7}"/>
                </a:ext>
              </a:extLst>
            </p:cNvPr>
            <p:cNvSpPr>
              <a:spLocks noEditPoints="1"/>
            </p:cNvSpPr>
            <p:nvPr/>
          </p:nvSpPr>
          <p:spPr bwMode="auto">
            <a:xfrm>
              <a:off x="3247" y="933"/>
              <a:ext cx="518" cy="516"/>
            </a:xfrm>
            <a:custGeom>
              <a:avLst/>
              <a:gdLst>
                <a:gd name="T0" fmla="*/ 119 w 217"/>
                <a:gd name="T1" fmla="*/ 202 h 216"/>
                <a:gd name="T2" fmla="*/ 121 w 217"/>
                <a:gd name="T3" fmla="*/ 202 h 216"/>
                <a:gd name="T4" fmla="*/ 111 w 217"/>
                <a:gd name="T5" fmla="*/ 188 h 216"/>
                <a:gd name="T6" fmla="*/ 113 w 217"/>
                <a:gd name="T7" fmla="*/ 186 h 216"/>
                <a:gd name="T8" fmla="*/ 111 w 217"/>
                <a:gd name="T9" fmla="*/ 188 h 216"/>
                <a:gd name="T10" fmla="*/ 139 w 217"/>
                <a:gd name="T11" fmla="*/ 182 h 216"/>
                <a:gd name="T12" fmla="*/ 163 w 217"/>
                <a:gd name="T13" fmla="*/ 183 h 216"/>
                <a:gd name="T14" fmla="*/ 165 w 217"/>
                <a:gd name="T15" fmla="*/ 181 h 216"/>
                <a:gd name="T16" fmla="*/ 163 w 217"/>
                <a:gd name="T17" fmla="*/ 183 h 216"/>
                <a:gd name="T18" fmla="*/ 160 w 217"/>
                <a:gd name="T19" fmla="*/ 179 h 216"/>
                <a:gd name="T20" fmla="*/ 162 w 217"/>
                <a:gd name="T21" fmla="*/ 177 h 216"/>
                <a:gd name="T22" fmla="*/ 203 w 217"/>
                <a:gd name="T23" fmla="*/ 143 h 216"/>
                <a:gd name="T24" fmla="*/ 204 w 217"/>
                <a:gd name="T25" fmla="*/ 141 h 216"/>
                <a:gd name="T26" fmla="*/ 203 w 217"/>
                <a:gd name="T27" fmla="*/ 143 h 216"/>
                <a:gd name="T28" fmla="*/ 177 w 217"/>
                <a:gd name="T29" fmla="*/ 135 h 216"/>
                <a:gd name="T30" fmla="*/ 181 w 217"/>
                <a:gd name="T31" fmla="*/ 131 h 216"/>
                <a:gd name="T32" fmla="*/ 184 w 217"/>
                <a:gd name="T33" fmla="*/ 133 h 216"/>
                <a:gd name="T34" fmla="*/ 180 w 217"/>
                <a:gd name="T35" fmla="*/ 137 h 216"/>
                <a:gd name="T36" fmla="*/ 188 w 217"/>
                <a:gd name="T37" fmla="*/ 116 h 216"/>
                <a:gd name="T38" fmla="*/ 189 w 217"/>
                <a:gd name="T39" fmla="*/ 114 h 216"/>
                <a:gd name="T40" fmla="*/ 188 w 217"/>
                <a:gd name="T41" fmla="*/ 116 h 216"/>
                <a:gd name="T42" fmla="*/ 205 w 217"/>
                <a:gd name="T43" fmla="*/ 66 h 216"/>
                <a:gd name="T44" fmla="*/ 207 w 217"/>
                <a:gd name="T45" fmla="*/ 64 h 216"/>
                <a:gd name="T46" fmla="*/ 202 w 217"/>
                <a:gd name="T47" fmla="*/ 50 h 216"/>
                <a:gd name="T48" fmla="*/ 203 w 217"/>
                <a:gd name="T49" fmla="*/ 47 h 216"/>
                <a:gd name="T50" fmla="*/ 202 w 217"/>
                <a:gd name="T51" fmla="*/ 50 h 216"/>
                <a:gd name="T52" fmla="*/ 157 w 217"/>
                <a:gd name="T53" fmla="*/ 148 h 216"/>
                <a:gd name="T54" fmla="*/ 77 w 217"/>
                <a:gd name="T55" fmla="*/ 178 h 216"/>
                <a:gd name="T56" fmla="*/ 66 w 217"/>
                <a:gd name="T57" fmla="*/ 178 h 216"/>
                <a:gd name="T58" fmla="*/ 60 w 217"/>
                <a:gd name="T59" fmla="*/ 177 h 216"/>
                <a:gd name="T60" fmla="*/ 61 w 217"/>
                <a:gd name="T61" fmla="*/ 174 h 216"/>
                <a:gd name="T62" fmla="*/ 4 w 217"/>
                <a:gd name="T63" fmla="*/ 132 h 216"/>
                <a:gd name="T64" fmla="*/ 2 w 217"/>
                <a:gd name="T65" fmla="*/ 133 h 216"/>
                <a:gd name="T66" fmla="*/ 0 w 217"/>
                <a:gd name="T67" fmla="*/ 126 h 216"/>
                <a:gd name="T68" fmla="*/ 99 w 217"/>
                <a:gd name="T69" fmla="*/ 215 h 216"/>
                <a:gd name="T70" fmla="*/ 160 w 217"/>
                <a:gd name="T71" fmla="*/ 204 h 216"/>
                <a:gd name="T72" fmla="*/ 217 w 217"/>
                <a:gd name="T73" fmla="*/ 86 h 216"/>
                <a:gd name="T74" fmla="*/ 205 w 217"/>
                <a:gd name="T75" fmla="*/ 3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7" h="216">
                  <a:moveTo>
                    <a:pt x="120" y="203"/>
                  </a:moveTo>
                  <a:cubicBezTo>
                    <a:pt x="119" y="203"/>
                    <a:pt x="119" y="203"/>
                    <a:pt x="119" y="202"/>
                  </a:cubicBezTo>
                  <a:cubicBezTo>
                    <a:pt x="119" y="201"/>
                    <a:pt x="119" y="201"/>
                    <a:pt x="120" y="201"/>
                  </a:cubicBezTo>
                  <a:cubicBezTo>
                    <a:pt x="120" y="201"/>
                    <a:pt x="121" y="201"/>
                    <a:pt x="121" y="202"/>
                  </a:cubicBezTo>
                  <a:cubicBezTo>
                    <a:pt x="121" y="203"/>
                    <a:pt x="120" y="203"/>
                    <a:pt x="120" y="203"/>
                  </a:cubicBezTo>
                  <a:moveTo>
                    <a:pt x="111" y="188"/>
                  </a:moveTo>
                  <a:cubicBezTo>
                    <a:pt x="111" y="188"/>
                    <a:pt x="111" y="188"/>
                    <a:pt x="111" y="188"/>
                  </a:cubicBezTo>
                  <a:cubicBezTo>
                    <a:pt x="110" y="188"/>
                    <a:pt x="112" y="186"/>
                    <a:pt x="113" y="186"/>
                  </a:cubicBezTo>
                  <a:cubicBezTo>
                    <a:pt x="113" y="186"/>
                    <a:pt x="113" y="186"/>
                    <a:pt x="113" y="186"/>
                  </a:cubicBezTo>
                  <a:cubicBezTo>
                    <a:pt x="114" y="187"/>
                    <a:pt x="112" y="188"/>
                    <a:pt x="111" y="188"/>
                  </a:cubicBezTo>
                  <a:moveTo>
                    <a:pt x="135" y="186"/>
                  </a:moveTo>
                  <a:cubicBezTo>
                    <a:pt x="133" y="182"/>
                    <a:pt x="136" y="182"/>
                    <a:pt x="139" y="182"/>
                  </a:cubicBezTo>
                  <a:cubicBezTo>
                    <a:pt x="140" y="186"/>
                    <a:pt x="138" y="186"/>
                    <a:pt x="135" y="186"/>
                  </a:cubicBezTo>
                  <a:moveTo>
                    <a:pt x="163" y="183"/>
                  </a:moveTo>
                  <a:cubicBezTo>
                    <a:pt x="163" y="183"/>
                    <a:pt x="163" y="183"/>
                    <a:pt x="163" y="183"/>
                  </a:cubicBezTo>
                  <a:cubicBezTo>
                    <a:pt x="162" y="183"/>
                    <a:pt x="164" y="181"/>
                    <a:pt x="165" y="181"/>
                  </a:cubicBezTo>
                  <a:cubicBezTo>
                    <a:pt x="165" y="181"/>
                    <a:pt x="165" y="181"/>
                    <a:pt x="165" y="181"/>
                  </a:cubicBezTo>
                  <a:cubicBezTo>
                    <a:pt x="166" y="182"/>
                    <a:pt x="164" y="183"/>
                    <a:pt x="163" y="183"/>
                  </a:cubicBezTo>
                  <a:moveTo>
                    <a:pt x="160" y="179"/>
                  </a:moveTo>
                  <a:cubicBezTo>
                    <a:pt x="160" y="179"/>
                    <a:pt x="160" y="179"/>
                    <a:pt x="160" y="179"/>
                  </a:cubicBezTo>
                  <a:cubicBezTo>
                    <a:pt x="159" y="178"/>
                    <a:pt x="161" y="177"/>
                    <a:pt x="162" y="177"/>
                  </a:cubicBezTo>
                  <a:cubicBezTo>
                    <a:pt x="162" y="177"/>
                    <a:pt x="162" y="177"/>
                    <a:pt x="162" y="177"/>
                  </a:cubicBezTo>
                  <a:cubicBezTo>
                    <a:pt x="163" y="177"/>
                    <a:pt x="161" y="179"/>
                    <a:pt x="160" y="179"/>
                  </a:cubicBezTo>
                  <a:moveTo>
                    <a:pt x="203" y="143"/>
                  </a:moveTo>
                  <a:cubicBezTo>
                    <a:pt x="203" y="143"/>
                    <a:pt x="203" y="143"/>
                    <a:pt x="203" y="143"/>
                  </a:cubicBezTo>
                  <a:cubicBezTo>
                    <a:pt x="201" y="143"/>
                    <a:pt x="204" y="141"/>
                    <a:pt x="204" y="141"/>
                  </a:cubicBezTo>
                  <a:cubicBezTo>
                    <a:pt x="205" y="141"/>
                    <a:pt x="205" y="141"/>
                    <a:pt x="205" y="141"/>
                  </a:cubicBezTo>
                  <a:cubicBezTo>
                    <a:pt x="206" y="142"/>
                    <a:pt x="204" y="143"/>
                    <a:pt x="203" y="143"/>
                  </a:cubicBezTo>
                  <a:moveTo>
                    <a:pt x="179" y="137"/>
                  </a:moveTo>
                  <a:cubicBezTo>
                    <a:pt x="178" y="137"/>
                    <a:pt x="177" y="136"/>
                    <a:pt x="177" y="135"/>
                  </a:cubicBezTo>
                  <a:cubicBezTo>
                    <a:pt x="176" y="133"/>
                    <a:pt x="177" y="132"/>
                    <a:pt x="179" y="132"/>
                  </a:cubicBezTo>
                  <a:cubicBezTo>
                    <a:pt x="181" y="131"/>
                    <a:pt x="181" y="131"/>
                    <a:pt x="181" y="131"/>
                  </a:cubicBezTo>
                  <a:cubicBezTo>
                    <a:pt x="181" y="131"/>
                    <a:pt x="181" y="131"/>
                    <a:pt x="181" y="131"/>
                  </a:cubicBezTo>
                  <a:cubicBezTo>
                    <a:pt x="182" y="131"/>
                    <a:pt x="183" y="132"/>
                    <a:pt x="184" y="133"/>
                  </a:cubicBezTo>
                  <a:cubicBezTo>
                    <a:pt x="184" y="135"/>
                    <a:pt x="183" y="136"/>
                    <a:pt x="182" y="136"/>
                  </a:cubicBezTo>
                  <a:cubicBezTo>
                    <a:pt x="180" y="137"/>
                    <a:pt x="180" y="137"/>
                    <a:pt x="180" y="137"/>
                  </a:cubicBezTo>
                  <a:cubicBezTo>
                    <a:pt x="179" y="137"/>
                    <a:pt x="179" y="137"/>
                    <a:pt x="179" y="137"/>
                  </a:cubicBezTo>
                  <a:moveTo>
                    <a:pt x="188" y="116"/>
                  </a:moveTo>
                  <a:cubicBezTo>
                    <a:pt x="187" y="116"/>
                    <a:pt x="187" y="116"/>
                    <a:pt x="187" y="116"/>
                  </a:cubicBezTo>
                  <a:cubicBezTo>
                    <a:pt x="186" y="115"/>
                    <a:pt x="188" y="114"/>
                    <a:pt x="189" y="114"/>
                  </a:cubicBezTo>
                  <a:cubicBezTo>
                    <a:pt x="189" y="114"/>
                    <a:pt x="189" y="114"/>
                    <a:pt x="189" y="114"/>
                  </a:cubicBezTo>
                  <a:cubicBezTo>
                    <a:pt x="191" y="114"/>
                    <a:pt x="188" y="116"/>
                    <a:pt x="188" y="116"/>
                  </a:cubicBezTo>
                  <a:moveTo>
                    <a:pt x="205" y="66"/>
                  </a:moveTo>
                  <a:cubicBezTo>
                    <a:pt x="205" y="66"/>
                    <a:pt x="205" y="66"/>
                    <a:pt x="205" y="66"/>
                  </a:cubicBezTo>
                  <a:cubicBezTo>
                    <a:pt x="204" y="66"/>
                    <a:pt x="206" y="64"/>
                    <a:pt x="207" y="64"/>
                  </a:cubicBezTo>
                  <a:cubicBezTo>
                    <a:pt x="207" y="64"/>
                    <a:pt x="207" y="64"/>
                    <a:pt x="207" y="64"/>
                  </a:cubicBezTo>
                  <a:cubicBezTo>
                    <a:pt x="208" y="65"/>
                    <a:pt x="206" y="66"/>
                    <a:pt x="205" y="66"/>
                  </a:cubicBezTo>
                  <a:moveTo>
                    <a:pt x="202" y="50"/>
                  </a:moveTo>
                  <a:cubicBezTo>
                    <a:pt x="201" y="50"/>
                    <a:pt x="200" y="49"/>
                    <a:pt x="200" y="49"/>
                  </a:cubicBezTo>
                  <a:cubicBezTo>
                    <a:pt x="201" y="48"/>
                    <a:pt x="202" y="47"/>
                    <a:pt x="203" y="47"/>
                  </a:cubicBezTo>
                  <a:cubicBezTo>
                    <a:pt x="204" y="47"/>
                    <a:pt x="204" y="47"/>
                    <a:pt x="204" y="48"/>
                  </a:cubicBezTo>
                  <a:cubicBezTo>
                    <a:pt x="204" y="49"/>
                    <a:pt x="203" y="50"/>
                    <a:pt x="202" y="50"/>
                  </a:cubicBezTo>
                  <a:moveTo>
                    <a:pt x="191" y="0"/>
                  </a:moveTo>
                  <a:cubicBezTo>
                    <a:pt x="204" y="52"/>
                    <a:pt x="196" y="110"/>
                    <a:pt x="157" y="148"/>
                  </a:cubicBezTo>
                  <a:cubicBezTo>
                    <a:pt x="138" y="167"/>
                    <a:pt x="115" y="178"/>
                    <a:pt x="89" y="178"/>
                  </a:cubicBezTo>
                  <a:cubicBezTo>
                    <a:pt x="85" y="178"/>
                    <a:pt x="81" y="178"/>
                    <a:pt x="77" y="178"/>
                  </a:cubicBezTo>
                  <a:cubicBezTo>
                    <a:pt x="73" y="177"/>
                    <a:pt x="69" y="176"/>
                    <a:pt x="65" y="175"/>
                  </a:cubicBezTo>
                  <a:cubicBezTo>
                    <a:pt x="65" y="176"/>
                    <a:pt x="65" y="177"/>
                    <a:pt x="66" y="178"/>
                  </a:cubicBezTo>
                  <a:cubicBezTo>
                    <a:pt x="64" y="178"/>
                    <a:pt x="63" y="178"/>
                    <a:pt x="61" y="179"/>
                  </a:cubicBezTo>
                  <a:cubicBezTo>
                    <a:pt x="61" y="178"/>
                    <a:pt x="61" y="177"/>
                    <a:pt x="60" y="177"/>
                  </a:cubicBezTo>
                  <a:cubicBezTo>
                    <a:pt x="59" y="177"/>
                    <a:pt x="59" y="177"/>
                    <a:pt x="59" y="177"/>
                  </a:cubicBezTo>
                  <a:cubicBezTo>
                    <a:pt x="58" y="176"/>
                    <a:pt x="60" y="175"/>
                    <a:pt x="61" y="174"/>
                  </a:cubicBezTo>
                  <a:cubicBezTo>
                    <a:pt x="43" y="169"/>
                    <a:pt x="26" y="159"/>
                    <a:pt x="13" y="145"/>
                  </a:cubicBezTo>
                  <a:cubicBezTo>
                    <a:pt x="10" y="141"/>
                    <a:pt x="7" y="137"/>
                    <a:pt x="4" y="132"/>
                  </a:cubicBezTo>
                  <a:cubicBezTo>
                    <a:pt x="4" y="132"/>
                    <a:pt x="3" y="133"/>
                    <a:pt x="3" y="133"/>
                  </a:cubicBezTo>
                  <a:cubicBezTo>
                    <a:pt x="3" y="133"/>
                    <a:pt x="2" y="133"/>
                    <a:pt x="2" y="133"/>
                  </a:cubicBezTo>
                  <a:cubicBezTo>
                    <a:pt x="1" y="132"/>
                    <a:pt x="3" y="131"/>
                    <a:pt x="4" y="131"/>
                  </a:cubicBezTo>
                  <a:cubicBezTo>
                    <a:pt x="2" y="129"/>
                    <a:pt x="1" y="127"/>
                    <a:pt x="0" y="126"/>
                  </a:cubicBezTo>
                  <a:cubicBezTo>
                    <a:pt x="4" y="153"/>
                    <a:pt x="17" y="178"/>
                    <a:pt x="41" y="195"/>
                  </a:cubicBezTo>
                  <a:cubicBezTo>
                    <a:pt x="57" y="207"/>
                    <a:pt x="78" y="214"/>
                    <a:pt x="99" y="215"/>
                  </a:cubicBezTo>
                  <a:cubicBezTo>
                    <a:pt x="103" y="216"/>
                    <a:pt x="106" y="216"/>
                    <a:pt x="109" y="216"/>
                  </a:cubicBezTo>
                  <a:cubicBezTo>
                    <a:pt x="127" y="216"/>
                    <a:pt x="145" y="212"/>
                    <a:pt x="160" y="204"/>
                  </a:cubicBezTo>
                  <a:cubicBezTo>
                    <a:pt x="201" y="183"/>
                    <a:pt x="217" y="141"/>
                    <a:pt x="217" y="97"/>
                  </a:cubicBezTo>
                  <a:cubicBezTo>
                    <a:pt x="217" y="94"/>
                    <a:pt x="217" y="90"/>
                    <a:pt x="217" y="86"/>
                  </a:cubicBezTo>
                  <a:cubicBezTo>
                    <a:pt x="217" y="85"/>
                    <a:pt x="217" y="83"/>
                    <a:pt x="217" y="82"/>
                  </a:cubicBezTo>
                  <a:cubicBezTo>
                    <a:pt x="215" y="64"/>
                    <a:pt x="211" y="46"/>
                    <a:pt x="205" y="31"/>
                  </a:cubicBezTo>
                  <a:cubicBezTo>
                    <a:pt x="202" y="20"/>
                    <a:pt x="197" y="10"/>
                    <a:pt x="191" y="0"/>
                  </a:cubicBezTo>
                </a:path>
              </a:pathLst>
            </a:custGeom>
            <a:solidFill>
              <a:srgbClr val="FFA4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7" name="Freeform 4644">
              <a:extLst>
                <a:ext uri="{FF2B5EF4-FFF2-40B4-BE49-F238E27FC236}">
                  <a16:creationId xmlns:a16="http://schemas.microsoft.com/office/drawing/2014/main" id="{7922B193-0EA6-4BA0-95AD-3C408222357B}"/>
                </a:ext>
              </a:extLst>
            </p:cNvPr>
            <p:cNvSpPr>
              <a:spLocks noEditPoints="1"/>
            </p:cNvSpPr>
            <p:nvPr/>
          </p:nvSpPr>
          <p:spPr bwMode="auto">
            <a:xfrm>
              <a:off x="3404" y="799"/>
              <a:ext cx="151" cy="113"/>
            </a:xfrm>
            <a:custGeom>
              <a:avLst/>
              <a:gdLst>
                <a:gd name="T0" fmla="*/ 23 w 63"/>
                <a:gd name="T1" fmla="*/ 44 h 47"/>
                <a:gd name="T2" fmla="*/ 23 w 63"/>
                <a:gd name="T3" fmla="*/ 44 h 47"/>
                <a:gd name="T4" fmla="*/ 25 w 63"/>
                <a:gd name="T5" fmla="*/ 42 h 47"/>
                <a:gd name="T6" fmla="*/ 25 w 63"/>
                <a:gd name="T7" fmla="*/ 42 h 47"/>
                <a:gd name="T8" fmla="*/ 23 w 63"/>
                <a:gd name="T9" fmla="*/ 44 h 47"/>
                <a:gd name="T10" fmla="*/ 27 w 63"/>
                <a:gd name="T11" fmla="*/ 29 h 47"/>
                <a:gd name="T12" fmla="*/ 25 w 63"/>
                <a:gd name="T13" fmla="*/ 28 h 47"/>
                <a:gd name="T14" fmla="*/ 28 w 63"/>
                <a:gd name="T15" fmla="*/ 27 h 47"/>
                <a:gd name="T16" fmla="*/ 30 w 63"/>
                <a:gd name="T17" fmla="*/ 28 h 47"/>
                <a:gd name="T18" fmla="*/ 27 w 63"/>
                <a:gd name="T19" fmla="*/ 29 h 47"/>
                <a:gd name="T20" fmla="*/ 41 w 63"/>
                <a:gd name="T21" fmla="*/ 21 h 47"/>
                <a:gd name="T22" fmla="*/ 41 w 63"/>
                <a:gd name="T23" fmla="*/ 21 h 47"/>
                <a:gd name="T24" fmla="*/ 41 w 63"/>
                <a:gd name="T25" fmla="*/ 21 h 47"/>
                <a:gd name="T26" fmla="*/ 39 w 63"/>
                <a:gd name="T27" fmla="*/ 25 h 47"/>
                <a:gd name="T28" fmla="*/ 34 w 63"/>
                <a:gd name="T29" fmla="*/ 26 h 47"/>
                <a:gd name="T30" fmla="*/ 41 w 63"/>
                <a:gd name="T31" fmla="*/ 21 h 47"/>
                <a:gd name="T32" fmla="*/ 44 w 63"/>
                <a:gd name="T33" fmla="*/ 6 h 47"/>
                <a:gd name="T34" fmla="*/ 42 w 63"/>
                <a:gd name="T35" fmla="*/ 5 h 47"/>
                <a:gd name="T36" fmla="*/ 44 w 63"/>
                <a:gd name="T37" fmla="*/ 4 h 47"/>
                <a:gd name="T38" fmla="*/ 45 w 63"/>
                <a:gd name="T39" fmla="*/ 5 h 47"/>
                <a:gd name="T40" fmla="*/ 44 w 63"/>
                <a:gd name="T41" fmla="*/ 6 h 47"/>
                <a:gd name="T42" fmla="*/ 42 w 63"/>
                <a:gd name="T43" fmla="*/ 0 h 47"/>
                <a:gd name="T44" fmla="*/ 3 w 63"/>
                <a:gd name="T45" fmla="*/ 27 h 47"/>
                <a:gd name="T46" fmla="*/ 0 w 63"/>
                <a:gd name="T47" fmla="*/ 37 h 47"/>
                <a:gd name="T48" fmla="*/ 7 w 63"/>
                <a:gd name="T49" fmla="*/ 45 h 47"/>
                <a:gd name="T50" fmla="*/ 15 w 63"/>
                <a:gd name="T51" fmla="*/ 47 h 47"/>
                <a:gd name="T52" fmla="*/ 37 w 63"/>
                <a:gd name="T53" fmla="*/ 40 h 47"/>
                <a:gd name="T54" fmla="*/ 56 w 63"/>
                <a:gd name="T55" fmla="*/ 6 h 47"/>
                <a:gd name="T56" fmla="*/ 48 w 63"/>
                <a:gd name="T57" fmla="*/ 1 h 47"/>
                <a:gd name="T58" fmla="*/ 42 w 63"/>
                <a:gd name="T5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47">
                  <a:moveTo>
                    <a:pt x="23" y="44"/>
                  </a:moveTo>
                  <a:cubicBezTo>
                    <a:pt x="23" y="44"/>
                    <a:pt x="23" y="44"/>
                    <a:pt x="23" y="44"/>
                  </a:cubicBezTo>
                  <a:cubicBezTo>
                    <a:pt x="22" y="44"/>
                    <a:pt x="24" y="42"/>
                    <a:pt x="25" y="42"/>
                  </a:cubicBezTo>
                  <a:cubicBezTo>
                    <a:pt x="25" y="42"/>
                    <a:pt x="25" y="42"/>
                    <a:pt x="25" y="42"/>
                  </a:cubicBezTo>
                  <a:cubicBezTo>
                    <a:pt x="26" y="43"/>
                    <a:pt x="24" y="44"/>
                    <a:pt x="23" y="44"/>
                  </a:cubicBezTo>
                  <a:moveTo>
                    <a:pt x="27" y="29"/>
                  </a:moveTo>
                  <a:cubicBezTo>
                    <a:pt x="26" y="29"/>
                    <a:pt x="25" y="29"/>
                    <a:pt x="25" y="28"/>
                  </a:cubicBezTo>
                  <a:cubicBezTo>
                    <a:pt x="26" y="27"/>
                    <a:pt x="27" y="27"/>
                    <a:pt x="28" y="27"/>
                  </a:cubicBezTo>
                  <a:cubicBezTo>
                    <a:pt x="29" y="27"/>
                    <a:pt x="29" y="27"/>
                    <a:pt x="30" y="28"/>
                  </a:cubicBezTo>
                  <a:cubicBezTo>
                    <a:pt x="29" y="29"/>
                    <a:pt x="28" y="29"/>
                    <a:pt x="27" y="29"/>
                  </a:cubicBezTo>
                  <a:moveTo>
                    <a:pt x="41" y="21"/>
                  </a:moveTo>
                  <a:cubicBezTo>
                    <a:pt x="41" y="21"/>
                    <a:pt x="41" y="21"/>
                    <a:pt x="41" y="21"/>
                  </a:cubicBezTo>
                  <a:cubicBezTo>
                    <a:pt x="41" y="21"/>
                    <a:pt x="41" y="21"/>
                    <a:pt x="41" y="21"/>
                  </a:cubicBezTo>
                  <a:cubicBezTo>
                    <a:pt x="40" y="23"/>
                    <a:pt x="38" y="23"/>
                    <a:pt x="39" y="25"/>
                  </a:cubicBezTo>
                  <a:cubicBezTo>
                    <a:pt x="37" y="25"/>
                    <a:pt x="36" y="26"/>
                    <a:pt x="34" y="26"/>
                  </a:cubicBezTo>
                  <a:cubicBezTo>
                    <a:pt x="32" y="22"/>
                    <a:pt x="37" y="22"/>
                    <a:pt x="41" y="21"/>
                  </a:cubicBezTo>
                  <a:moveTo>
                    <a:pt x="44" y="6"/>
                  </a:moveTo>
                  <a:cubicBezTo>
                    <a:pt x="43" y="6"/>
                    <a:pt x="43" y="6"/>
                    <a:pt x="42" y="5"/>
                  </a:cubicBezTo>
                  <a:cubicBezTo>
                    <a:pt x="43" y="4"/>
                    <a:pt x="43" y="4"/>
                    <a:pt x="44" y="4"/>
                  </a:cubicBezTo>
                  <a:cubicBezTo>
                    <a:pt x="44" y="4"/>
                    <a:pt x="45" y="4"/>
                    <a:pt x="45" y="5"/>
                  </a:cubicBezTo>
                  <a:cubicBezTo>
                    <a:pt x="45" y="6"/>
                    <a:pt x="44" y="6"/>
                    <a:pt x="44" y="6"/>
                  </a:cubicBezTo>
                  <a:moveTo>
                    <a:pt x="42" y="0"/>
                  </a:moveTo>
                  <a:cubicBezTo>
                    <a:pt x="27" y="0"/>
                    <a:pt x="10" y="15"/>
                    <a:pt x="3" y="27"/>
                  </a:cubicBezTo>
                  <a:cubicBezTo>
                    <a:pt x="1" y="30"/>
                    <a:pt x="0" y="34"/>
                    <a:pt x="0" y="37"/>
                  </a:cubicBezTo>
                  <a:cubicBezTo>
                    <a:pt x="1" y="41"/>
                    <a:pt x="4" y="44"/>
                    <a:pt x="7" y="45"/>
                  </a:cubicBezTo>
                  <a:cubicBezTo>
                    <a:pt x="10" y="46"/>
                    <a:pt x="12" y="47"/>
                    <a:pt x="15" y="47"/>
                  </a:cubicBezTo>
                  <a:cubicBezTo>
                    <a:pt x="23" y="47"/>
                    <a:pt x="31" y="44"/>
                    <a:pt x="37" y="40"/>
                  </a:cubicBezTo>
                  <a:cubicBezTo>
                    <a:pt x="49" y="34"/>
                    <a:pt x="63" y="16"/>
                    <a:pt x="56" y="6"/>
                  </a:cubicBezTo>
                  <a:cubicBezTo>
                    <a:pt x="54" y="4"/>
                    <a:pt x="52" y="2"/>
                    <a:pt x="48" y="1"/>
                  </a:cubicBezTo>
                  <a:cubicBezTo>
                    <a:pt x="46" y="0"/>
                    <a:pt x="44" y="0"/>
                    <a:pt x="42" y="0"/>
                  </a:cubicBezTo>
                </a:path>
              </a:pathLst>
            </a:custGeom>
            <a:solidFill>
              <a:srgbClr val="FFC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8" name="Freeform 4645">
              <a:extLst>
                <a:ext uri="{FF2B5EF4-FFF2-40B4-BE49-F238E27FC236}">
                  <a16:creationId xmlns:a16="http://schemas.microsoft.com/office/drawing/2014/main" id="{2847026D-5628-4551-9E41-860E73C90D3B}"/>
                </a:ext>
              </a:extLst>
            </p:cNvPr>
            <p:cNvSpPr>
              <a:spLocks/>
            </p:cNvSpPr>
            <p:nvPr/>
          </p:nvSpPr>
          <p:spPr bwMode="auto">
            <a:xfrm>
              <a:off x="3350" y="914"/>
              <a:ext cx="59" cy="50"/>
            </a:xfrm>
            <a:custGeom>
              <a:avLst/>
              <a:gdLst>
                <a:gd name="T0" fmla="*/ 16 w 25"/>
                <a:gd name="T1" fmla="*/ 0 h 21"/>
                <a:gd name="T2" fmla="*/ 1 w 25"/>
                <a:gd name="T3" fmla="*/ 14 h 21"/>
                <a:gd name="T4" fmla="*/ 1 w 25"/>
                <a:gd name="T5" fmla="*/ 18 h 21"/>
                <a:gd name="T6" fmla="*/ 4 w 25"/>
                <a:gd name="T7" fmla="*/ 21 h 21"/>
                <a:gd name="T8" fmla="*/ 6 w 25"/>
                <a:gd name="T9" fmla="*/ 21 h 21"/>
                <a:gd name="T10" fmla="*/ 9 w 25"/>
                <a:gd name="T11" fmla="*/ 20 h 21"/>
                <a:gd name="T12" fmla="*/ 9 w 25"/>
                <a:gd name="T13" fmla="*/ 19 h 21"/>
                <a:gd name="T14" fmla="*/ 15 w 25"/>
                <a:gd name="T15" fmla="*/ 18 h 21"/>
                <a:gd name="T16" fmla="*/ 16 w 25"/>
                <a:gd name="T17" fmla="*/ 16 h 21"/>
                <a:gd name="T18" fmla="*/ 21 w 25"/>
                <a:gd name="T19" fmla="*/ 1 h 21"/>
                <a:gd name="T20" fmla="*/ 18 w 25"/>
                <a:gd name="T21" fmla="*/ 0 h 21"/>
                <a:gd name="T22" fmla="*/ 16 w 25"/>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1">
                  <a:moveTo>
                    <a:pt x="16" y="0"/>
                  </a:moveTo>
                  <a:cubicBezTo>
                    <a:pt x="10" y="0"/>
                    <a:pt x="3" y="8"/>
                    <a:pt x="1" y="14"/>
                  </a:cubicBezTo>
                  <a:cubicBezTo>
                    <a:pt x="0" y="15"/>
                    <a:pt x="0" y="17"/>
                    <a:pt x="1" y="18"/>
                  </a:cubicBezTo>
                  <a:cubicBezTo>
                    <a:pt x="1" y="19"/>
                    <a:pt x="3" y="20"/>
                    <a:pt x="4" y="21"/>
                  </a:cubicBezTo>
                  <a:cubicBezTo>
                    <a:pt x="5" y="21"/>
                    <a:pt x="5" y="21"/>
                    <a:pt x="6" y="21"/>
                  </a:cubicBezTo>
                  <a:cubicBezTo>
                    <a:pt x="7" y="21"/>
                    <a:pt x="8" y="21"/>
                    <a:pt x="9" y="20"/>
                  </a:cubicBezTo>
                  <a:cubicBezTo>
                    <a:pt x="9" y="20"/>
                    <a:pt x="9" y="19"/>
                    <a:pt x="9" y="19"/>
                  </a:cubicBezTo>
                  <a:cubicBezTo>
                    <a:pt x="11" y="18"/>
                    <a:pt x="13" y="18"/>
                    <a:pt x="15" y="18"/>
                  </a:cubicBezTo>
                  <a:cubicBezTo>
                    <a:pt x="15" y="17"/>
                    <a:pt x="16" y="17"/>
                    <a:pt x="16" y="16"/>
                  </a:cubicBezTo>
                  <a:cubicBezTo>
                    <a:pt x="21" y="13"/>
                    <a:pt x="25" y="5"/>
                    <a:pt x="21" y="1"/>
                  </a:cubicBezTo>
                  <a:cubicBezTo>
                    <a:pt x="20" y="1"/>
                    <a:pt x="19" y="0"/>
                    <a:pt x="18" y="0"/>
                  </a:cubicBezTo>
                  <a:cubicBezTo>
                    <a:pt x="17" y="0"/>
                    <a:pt x="17" y="0"/>
                    <a:pt x="16" y="0"/>
                  </a:cubicBezTo>
                </a:path>
              </a:pathLst>
            </a:custGeom>
            <a:solidFill>
              <a:srgbClr val="FFC4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9" name="Freeform 4646">
              <a:extLst>
                <a:ext uri="{FF2B5EF4-FFF2-40B4-BE49-F238E27FC236}">
                  <a16:creationId xmlns:a16="http://schemas.microsoft.com/office/drawing/2014/main" id="{5560C3E1-99BE-44A5-8E5B-AD57F45891CD}"/>
                </a:ext>
              </a:extLst>
            </p:cNvPr>
            <p:cNvSpPr>
              <a:spLocks/>
            </p:cNvSpPr>
            <p:nvPr/>
          </p:nvSpPr>
          <p:spPr bwMode="auto">
            <a:xfrm>
              <a:off x="3574" y="1249"/>
              <a:ext cx="12" cy="4"/>
            </a:xfrm>
            <a:custGeom>
              <a:avLst/>
              <a:gdLst>
                <a:gd name="T0" fmla="*/ 3 w 5"/>
                <a:gd name="T1" fmla="*/ 0 h 2"/>
                <a:gd name="T2" fmla="*/ 1 w 5"/>
                <a:gd name="T3" fmla="*/ 2 h 2"/>
                <a:gd name="T4" fmla="*/ 1 w 5"/>
                <a:gd name="T5" fmla="*/ 2 h 2"/>
                <a:gd name="T6" fmla="*/ 3 w 5"/>
                <a:gd name="T7" fmla="*/ 0 h 2"/>
                <a:gd name="T8" fmla="*/ 3 w 5"/>
                <a:gd name="T9" fmla="*/ 0 h 2"/>
              </a:gdLst>
              <a:ahLst/>
              <a:cxnLst>
                <a:cxn ang="0">
                  <a:pos x="T0" y="T1"/>
                </a:cxn>
                <a:cxn ang="0">
                  <a:pos x="T2" y="T3"/>
                </a:cxn>
                <a:cxn ang="0">
                  <a:pos x="T4" y="T5"/>
                </a:cxn>
                <a:cxn ang="0">
                  <a:pos x="T6" y="T7"/>
                </a:cxn>
                <a:cxn ang="0">
                  <a:pos x="T8" y="T9"/>
                </a:cxn>
              </a:cxnLst>
              <a:rect l="0" t="0" r="r" b="b"/>
              <a:pathLst>
                <a:path w="5" h="2">
                  <a:moveTo>
                    <a:pt x="3" y="0"/>
                  </a:moveTo>
                  <a:cubicBezTo>
                    <a:pt x="2" y="0"/>
                    <a:pt x="0" y="2"/>
                    <a:pt x="1" y="2"/>
                  </a:cubicBezTo>
                  <a:cubicBezTo>
                    <a:pt x="1" y="2"/>
                    <a:pt x="1" y="2"/>
                    <a:pt x="1" y="2"/>
                  </a:cubicBezTo>
                  <a:cubicBezTo>
                    <a:pt x="2" y="2"/>
                    <a:pt x="5" y="1"/>
                    <a:pt x="3" y="0"/>
                  </a:cubicBezTo>
                  <a:cubicBezTo>
                    <a:pt x="3" y="0"/>
                    <a:pt x="3" y="0"/>
                    <a:pt x="3"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0" name="Oval 4647">
              <a:extLst>
                <a:ext uri="{FF2B5EF4-FFF2-40B4-BE49-F238E27FC236}">
                  <a16:creationId xmlns:a16="http://schemas.microsoft.com/office/drawing/2014/main" id="{2E72EA54-8B49-4994-9054-16C7E19238FD}"/>
                </a:ext>
              </a:extLst>
            </p:cNvPr>
            <p:cNvSpPr>
              <a:spLocks noChangeArrowheads="1"/>
            </p:cNvSpPr>
            <p:nvPr/>
          </p:nvSpPr>
          <p:spPr bwMode="auto">
            <a:xfrm>
              <a:off x="3531" y="1414"/>
              <a:ext cx="5" cy="4"/>
            </a:xfrm>
            <a:prstGeom prst="ellipse">
              <a:avLst/>
            </a:prstGeom>
            <a:solidFill>
              <a:srgbClr val="FF93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1" name="Freeform 4648">
              <a:extLst>
                <a:ext uri="{FF2B5EF4-FFF2-40B4-BE49-F238E27FC236}">
                  <a16:creationId xmlns:a16="http://schemas.microsoft.com/office/drawing/2014/main" id="{4DF5B267-EE89-44A3-9F99-563E02690BDB}"/>
                </a:ext>
              </a:extLst>
            </p:cNvPr>
            <p:cNvSpPr>
              <a:spLocks/>
            </p:cNvSpPr>
            <p:nvPr/>
          </p:nvSpPr>
          <p:spPr bwMode="auto">
            <a:xfrm>
              <a:off x="3634" y="1366"/>
              <a:ext cx="9" cy="5"/>
            </a:xfrm>
            <a:custGeom>
              <a:avLst/>
              <a:gdLst>
                <a:gd name="T0" fmla="*/ 3 w 4"/>
                <a:gd name="T1" fmla="*/ 0 h 2"/>
                <a:gd name="T2" fmla="*/ 1 w 4"/>
                <a:gd name="T3" fmla="*/ 2 h 2"/>
                <a:gd name="T4" fmla="*/ 1 w 4"/>
                <a:gd name="T5" fmla="*/ 2 h 2"/>
                <a:gd name="T6" fmla="*/ 3 w 4"/>
                <a:gd name="T7" fmla="*/ 0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cubicBezTo>
                    <a:pt x="2" y="0"/>
                    <a:pt x="0" y="2"/>
                    <a:pt x="1" y="2"/>
                  </a:cubicBezTo>
                  <a:cubicBezTo>
                    <a:pt x="1" y="2"/>
                    <a:pt x="1" y="2"/>
                    <a:pt x="1" y="2"/>
                  </a:cubicBezTo>
                  <a:cubicBezTo>
                    <a:pt x="2" y="2"/>
                    <a:pt x="4" y="1"/>
                    <a:pt x="3" y="0"/>
                  </a:cubicBezTo>
                  <a:cubicBezTo>
                    <a:pt x="3" y="0"/>
                    <a:pt x="3" y="0"/>
                    <a:pt x="3" y="0"/>
                  </a:cubicBezTo>
                </a:path>
              </a:pathLst>
            </a:custGeom>
            <a:solidFill>
              <a:srgbClr val="FF93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2" name="Freeform 4649">
              <a:extLst>
                <a:ext uri="{FF2B5EF4-FFF2-40B4-BE49-F238E27FC236}">
                  <a16:creationId xmlns:a16="http://schemas.microsoft.com/office/drawing/2014/main" id="{BC9319E9-31D4-4015-AC4A-47D9AC60E369}"/>
                </a:ext>
              </a:extLst>
            </p:cNvPr>
            <p:cNvSpPr>
              <a:spLocks/>
            </p:cNvSpPr>
            <p:nvPr/>
          </p:nvSpPr>
          <p:spPr bwMode="auto">
            <a:xfrm>
              <a:off x="3564" y="1368"/>
              <a:ext cx="17" cy="10"/>
            </a:xfrm>
            <a:custGeom>
              <a:avLst/>
              <a:gdLst>
                <a:gd name="T0" fmla="*/ 6 w 7"/>
                <a:gd name="T1" fmla="*/ 0 h 4"/>
                <a:gd name="T2" fmla="*/ 2 w 7"/>
                <a:gd name="T3" fmla="*/ 4 h 4"/>
                <a:gd name="T4" fmla="*/ 6 w 7"/>
                <a:gd name="T5" fmla="*/ 0 h 4"/>
              </a:gdLst>
              <a:ahLst/>
              <a:cxnLst>
                <a:cxn ang="0">
                  <a:pos x="T0" y="T1"/>
                </a:cxn>
                <a:cxn ang="0">
                  <a:pos x="T2" y="T3"/>
                </a:cxn>
                <a:cxn ang="0">
                  <a:pos x="T4" y="T5"/>
                </a:cxn>
              </a:cxnLst>
              <a:rect l="0" t="0" r="r" b="b"/>
              <a:pathLst>
                <a:path w="7" h="4">
                  <a:moveTo>
                    <a:pt x="6" y="0"/>
                  </a:moveTo>
                  <a:cubicBezTo>
                    <a:pt x="3" y="0"/>
                    <a:pt x="0" y="0"/>
                    <a:pt x="2" y="4"/>
                  </a:cubicBezTo>
                  <a:cubicBezTo>
                    <a:pt x="5" y="4"/>
                    <a:pt x="7" y="4"/>
                    <a:pt x="6" y="0"/>
                  </a:cubicBezTo>
                </a:path>
              </a:pathLst>
            </a:custGeom>
            <a:solidFill>
              <a:srgbClr val="FF93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3" name="Freeform 4650">
              <a:extLst>
                <a:ext uri="{FF2B5EF4-FFF2-40B4-BE49-F238E27FC236}">
                  <a16:creationId xmlns:a16="http://schemas.microsoft.com/office/drawing/2014/main" id="{1C5508B4-7C48-40AF-836E-25E0F2152254}"/>
                </a:ext>
              </a:extLst>
            </p:cNvPr>
            <p:cNvSpPr>
              <a:spLocks/>
            </p:cNvSpPr>
            <p:nvPr/>
          </p:nvSpPr>
          <p:spPr bwMode="auto">
            <a:xfrm>
              <a:off x="3626" y="1356"/>
              <a:ext cx="10" cy="5"/>
            </a:xfrm>
            <a:custGeom>
              <a:avLst/>
              <a:gdLst>
                <a:gd name="T0" fmla="*/ 3 w 4"/>
                <a:gd name="T1" fmla="*/ 0 h 2"/>
                <a:gd name="T2" fmla="*/ 1 w 4"/>
                <a:gd name="T3" fmla="*/ 2 h 2"/>
                <a:gd name="T4" fmla="*/ 1 w 4"/>
                <a:gd name="T5" fmla="*/ 2 h 2"/>
                <a:gd name="T6" fmla="*/ 3 w 4"/>
                <a:gd name="T7" fmla="*/ 0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cubicBezTo>
                    <a:pt x="2" y="0"/>
                    <a:pt x="0" y="1"/>
                    <a:pt x="1" y="2"/>
                  </a:cubicBezTo>
                  <a:cubicBezTo>
                    <a:pt x="1" y="2"/>
                    <a:pt x="1" y="2"/>
                    <a:pt x="1" y="2"/>
                  </a:cubicBezTo>
                  <a:cubicBezTo>
                    <a:pt x="2" y="2"/>
                    <a:pt x="4" y="0"/>
                    <a:pt x="3" y="0"/>
                  </a:cubicBezTo>
                  <a:cubicBezTo>
                    <a:pt x="3" y="0"/>
                    <a:pt x="3" y="0"/>
                    <a:pt x="3" y="0"/>
                  </a:cubicBezTo>
                </a:path>
              </a:pathLst>
            </a:custGeom>
            <a:solidFill>
              <a:srgbClr val="FF93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4" name="Freeform 4651">
              <a:extLst>
                <a:ext uri="{FF2B5EF4-FFF2-40B4-BE49-F238E27FC236}">
                  <a16:creationId xmlns:a16="http://schemas.microsoft.com/office/drawing/2014/main" id="{2A0433C5-9E04-4187-95B6-903F9C8D4383}"/>
                </a:ext>
              </a:extLst>
            </p:cNvPr>
            <p:cNvSpPr>
              <a:spLocks/>
            </p:cNvSpPr>
            <p:nvPr/>
          </p:nvSpPr>
          <p:spPr bwMode="auto">
            <a:xfrm>
              <a:off x="3653" y="1189"/>
              <a:ext cx="9" cy="5"/>
            </a:xfrm>
            <a:custGeom>
              <a:avLst/>
              <a:gdLst>
                <a:gd name="T0" fmla="*/ 3 w 4"/>
                <a:gd name="T1" fmla="*/ 0 h 2"/>
                <a:gd name="T2" fmla="*/ 1 w 4"/>
                <a:gd name="T3" fmla="*/ 2 h 2"/>
                <a:gd name="T4" fmla="*/ 1 w 4"/>
                <a:gd name="T5" fmla="*/ 2 h 2"/>
                <a:gd name="T6" fmla="*/ 3 w 4"/>
                <a:gd name="T7" fmla="*/ 0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cubicBezTo>
                    <a:pt x="2" y="0"/>
                    <a:pt x="0" y="2"/>
                    <a:pt x="1" y="2"/>
                  </a:cubicBezTo>
                  <a:cubicBezTo>
                    <a:pt x="1" y="2"/>
                    <a:pt x="1" y="2"/>
                    <a:pt x="1" y="2"/>
                  </a:cubicBezTo>
                  <a:cubicBezTo>
                    <a:pt x="2" y="2"/>
                    <a:pt x="4" y="1"/>
                    <a:pt x="3" y="0"/>
                  </a:cubicBezTo>
                  <a:cubicBezTo>
                    <a:pt x="3" y="0"/>
                    <a:pt x="3" y="0"/>
                    <a:pt x="3"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5" name="Freeform 4652">
              <a:extLst>
                <a:ext uri="{FF2B5EF4-FFF2-40B4-BE49-F238E27FC236}">
                  <a16:creationId xmlns:a16="http://schemas.microsoft.com/office/drawing/2014/main" id="{7FA804D1-D5D7-4E6A-B36C-504280DFFC7E}"/>
                </a:ext>
              </a:extLst>
            </p:cNvPr>
            <p:cNvSpPr>
              <a:spLocks/>
            </p:cNvSpPr>
            <p:nvPr/>
          </p:nvSpPr>
          <p:spPr bwMode="auto">
            <a:xfrm>
              <a:off x="3691" y="1206"/>
              <a:ext cx="12" cy="4"/>
            </a:xfrm>
            <a:custGeom>
              <a:avLst/>
              <a:gdLst>
                <a:gd name="T0" fmla="*/ 3 w 5"/>
                <a:gd name="T1" fmla="*/ 0 h 2"/>
                <a:gd name="T2" fmla="*/ 1 w 5"/>
                <a:gd name="T3" fmla="*/ 2 h 2"/>
                <a:gd name="T4" fmla="*/ 2 w 5"/>
                <a:gd name="T5" fmla="*/ 2 h 2"/>
                <a:gd name="T6" fmla="*/ 3 w 5"/>
                <a:gd name="T7" fmla="*/ 0 h 2"/>
                <a:gd name="T8" fmla="*/ 3 w 5"/>
                <a:gd name="T9" fmla="*/ 0 h 2"/>
              </a:gdLst>
              <a:ahLst/>
              <a:cxnLst>
                <a:cxn ang="0">
                  <a:pos x="T0" y="T1"/>
                </a:cxn>
                <a:cxn ang="0">
                  <a:pos x="T2" y="T3"/>
                </a:cxn>
                <a:cxn ang="0">
                  <a:pos x="T4" y="T5"/>
                </a:cxn>
                <a:cxn ang="0">
                  <a:pos x="T6" y="T7"/>
                </a:cxn>
                <a:cxn ang="0">
                  <a:pos x="T8" y="T9"/>
                </a:cxn>
              </a:cxnLst>
              <a:rect l="0" t="0" r="r" b="b"/>
              <a:pathLst>
                <a:path w="5" h="2">
                  <a:moveTo>
                    <a:pt x="3" y="0"/>
                  </a:moveTo>
                  <a:cubicBezTo>
                    <a:pt x="2" y="0"/>
                    <a:pt x="0" y="1"/>
                    <a:pt x="1" y="2"/>
                  </a:cubicBezTo>
                  <a:cubicBezTo>
                    <a:pt x="1" y="2"/>
                    <a:pt x="1" y="2"/>
                    <a:pt x="2" y="2"/>
                  </a:cubicBezTo>
                  <a:cubicBezTo>
                    <a:pt x="2" y="2"/>
                    <a:pt x="5" y="0"/>
                    <a:pt x="3" y="0"/>
                  </a:cubicBezTo>
                  <a:cubicBezTo>
                    <a:pt x="3" y="0"/>
                    <a:pt x="3" y="0"/>
                    <a:pt x="3" y="0"/>
                  </a:cubicBezTo>
                </a:path>
              </a:pathLst>
            </a:custGeom>
            <a:solidFill>
              <a:srgbClr val="FF93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6" name="Freeform 4653">
              <a:extLst>
                <a:ext uri="{FF2B5EF4-FFF2-40B4-BE49-F238E27FC236}">
                  <a16:creationId xmlns:a16="http://schemas.microsoft.com/office/drawing/2014/main" id="{D69570C8-70CD-4285-BF99-16603B2A2A89}"/>
                </a:ext>
              </a:extLst>
            </p:cNvPr>
            <p:cNvSpPr>
              <a:spLocks/>
            </p:cNvSpPr>
            <p:nvPr/>
          </p:nvSpPr>
          <p:spPr bwMode="auto">
            <a:xfrm>
              <a:off x="3257" y="1246"/>
              <a:ext cx="2" cy="3"/>
            </a:xfrm>
            <a:custGeom>
              <a:avLst/>
              <a:gdLst>
                <a:gd name="T0" fmla="*/ 0 w 1"/>
                <a:gd name="T1" fmla="*/ 0 h 1"/>
                <a:gd name="T2" fmla="*/ 0 w 1"/>
                <a:gd name="T3" fmla="*/ 0 h 1"/>
                <a:gd name="T4" fmla="*/ 0 w 1"/>
                <a:gd name="T5" fmla="*/ 1 h 1"/>
                <a:gd name="T6" fmla="*/ 0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0"/>
                    <a:pt x="0" y="1"/>
                    <a:pt x="0" y="1"/>
                  </a:cubicBezTo>
                  <a:cubicBezTo>
                    <a:pt x="1" y="1"/>
                    <a:pt x="1" y="0"/>
                    <a:pt x="0" y="0"/>
                  </a:cubicBezTo>
                  <a:cubicBezTo>
                    <a:pt x="0" y="0"/>
                    <a:pt x="0" y="0"/>
                    <a:pt x="0"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7" name="Freeform 4654">
              <a:extLst>
                <a:ext uri="{FF2B5EF4-FFF2-40B4-BE49-F238E27FC236}">
                  <a16:creationId xmlns:a16="http://schemas.microsoft.com/office/drawing/2014/main" id="{B6F53806-03E2-4250-8605-5F6AE5A2D648}"/>
                </a:ext>
              </a:extLst>
            </p:cNvPr>
            <p:cNvSpPr>
              <a:spLocks/>
            </p:cNvSpPr>
            <p:nvPr/>
          </p:nvSpPr>
          <p:spPr bwMode="auto">
            <a:xfrm>
              <a:off x="3249" y="1246"/>
              <a:ext cx="8" cy="5"/>
            </a:xfrm>
            <a:custGeom>
              <a:avLst/>
              <a:gdLst>
                <a:gd name="T0" fmla="*/ 3 w 3"/>
                <a:gd name="T1" fmla="*/ 0 h 2"/>
                <a:gd name="T2" fmla="*/ 1 w 3"/>
                <a:gd name="T3" fmla="*/ 2 h 2"/>
                <a:gd name="T4" fmla="*/ 2 w 3"/>
                <a:gd name="T5" fmla="*/ 2 h 2"/>
                <a:gd name="T6" fmla="*/ 3 w 3"/>
                <a:gd name="T7" fmla="*/ 1 h 2"/>
                <a:gd name="T8" fmla="*/ 3 w 3"/>
                <a:gd name="T9" fmla="*/ 0 h 2"/>
              </a:gdLst>
              <a:ahLst/>
              <a:cxnLst>
                <a:cxn ang="0">
                  <a:pos x="T0" y="T1"/>
                </a:cxn>
                <a:cxn ang="0">
                  <a:pos x="T2" y="T3"/>
                </a:cxn>
                <a:cxn ang="0">
                  <a:pos x="T4" y="T5"/>
                </a:cxn>
                <a:cxn ang="0">
                  <a:pos x="T6" y="T7"/>
                </a:cxn>
                <a:cxn ang="0">
                  <a:pos x="T8" y="T9"/>
                </a:cxn>
              </a:cxnLst>
              <a:rect l="0" t="0" r="r" b="b"/>
              <a:pathLst>
                <a:path w="3" h="2">
                  <a:moveTo>
                    <a:pt x="3" y="0"/>
                  </a:moveTo>
                  <a:cubicBezTo>
                    <a:pt x="2" y="0"/>
                    <a:pt x="0" y="1"/>
                    <a:pt x="1" y="2"/>
                  </a:cubicBezTo>
                  <a:cubicBezTo>
                    <a:pt x="1" y="2"/>
                    <a:pt x="2" y="2"/>
                    <a:pt x="2" y="2"/>
                  </a:cubicBezTo>
                  <a:cubicBezTo>
                    <a:pt x="2" y="2"/>
                    <a:pt x="3" y="1"/>
                    <a:pt x="3" y="1"/>
                  </a:cubicBezTo>
                  <a:cubicBezTo>
                    <a:pt x="3" y="1"/>
                    <a:pt x="3" y="0"/>
                    <a:pt x="3" y="0"/>
                  </a:cubicBezTo>
                </a:path>
              </a:pathLst>
            </a:custGeom>
            <a:solidFill>
              <a:srgbClr val="FF93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8" name="Freeform 4655">
              <a:extLst>
                <a:ext uri="{FF2B5EF4-FFF2-40B4-BE49-F238E27FC236}">
                  <a16:creationId xmlns:a16="http://schemas.microsoft.com/office/drawing/2014/main" id="{528B4B82-7E74-4638-85DB-3723A3EA42C1}"/>
                </a:ext>
              </a:extLst>
            </p:cNvPr>
            <p:cNvSpPr>
              <a:spLocks/>
            </p:cNvSpPr>
            <p:nvPr/>
          </p:nvSpPr>
          <p:spPr bwMode="auto">
            <a:xfrm>
              <a:off x="3648" y="1213"/>
              <a:ext cx="9" cy="5"/>
            </a:xfrm>
            <a:custGeom>
              <a:avLst/>
              <a:gdLst>
                <a:gd name="T0" fmla="*/ 3 w 4"/>
                <a:gd name="T1" fmla="*/ 0 h 2"/>
                <a:gd name="T2" fmla="*/ 1 w 4"/>
                <a:gd name="T3" fmla="*/ 2 h 2"/>
                <a:gd name="T4" fmla="*/ 1 w 4"/>
                <a:gd name="T5" fmla="*/ 2 h 2"/>
                <a:gd name="T6" fmla="*/ 3 w 4"/>
                <a:gd name="T7" fmla="*/ 0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cubicBezTo>
                    <a:pt x="2" y="0"/>
                    <a:pt x="0" y="2"/>
                    <a:pt x="1" y="2"/>
                  </a:cubicBezTo>
                  <a:cubicBezTo>
                    <a:pt x="1" y="2"/>
                    <a:pt x="1" y="2"/>
                    <a:pt x="1" y="2"/>
                  </a:cubicBezTo>
                  <a:cubicBezTo>
                    <a:pt x="2" y="2"/>
                    <a:pt x="4" y="1"/>
                    <a:pt x="3" y="0"/>
                  </a:cubicBezTo>
                  <a:cubicBezTo>
                    <a:pt x="3" y="0"/>
                    <a:pt x="3" y="0"/>
                    <a:pt x="3"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9" name="Freeform 4656">
              <a:extLst>
                <a:ext uri="{FF2B5EF4-FFF2-40B4-BE49-F238E27FC236}">
                  <a16:creationId xmlns:a16="http://schemas.microsoft.com/office/drawing/2014/main" id="{7742D2B9-E9E9-439E-8D5C-7A33511A93D1}"/>
                </a:ext>
              </a:extLst>
            </p:cNvPr>
            <p:cNvSpPr>
              <a:spLocks/>
            </p:cNvSpPr>
            <p:nvPr/>
          </p:nvSpPr>
          <p:spPr bwMode="auto">
            <a:xfrm>
              <a:off x="3509" y="1378"/>
              <a:ext cx="10" cy="4"/>
            </a:xfrm>
            <a:custGeom>
              <a:avLst/>
              <a:gdLst>
                <a:gd name="T0" fmla="*/ 3 w 4"/>
                <a:gd name="T1" fmla="*/ 0 h 2"/>
                <a:gd name="T2" fmla="*/ 1 w 4"/>
                <a:gd name="T3" fmla="*/ 2 h 2"/>
                <a:gd name="T4" fmla="*/ 1 w 4"/>
                <a:gd name="T5" fmla="*/ 2 h 2"/>
                <a:gd name="T6" fmla="*/ 3 w 4"/>
                <a:gd name="T7" fmla="*/ 0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cubicBezTo>
                    <a:pt x="2" y="0"/>
                    <a:pt x="0" y="2"/>
                    <a:pt x="1" y="2"/>
                  </a:cubicBezTo>
                  <a:cubicBezTo>
                    <a:pt x="1" y="2"/>
                    <a:pt x="1" y="2"/>
                    <a:pt x="1" y="2"/>
                  </a:cubicBezTo>
                  <a:cubicBezTo>
                    <a:pt x="2" y="2"/>
                    <a:pt x="4" y="1"/>
                    <a:pt x="3" y="0"/>
                  </a:cubicBezTo>
                  <a:cubicBezTo>
                    <a:pt x="3" y="0"/>
                    <a:pt x="3" y="0"/>
                    <a:pt x="3" y="0"/>
                  </a:cubicBezTo>
                </a:path>
              </a:pathLst>
            </a:custGeom>
            <a:solidFill>
              <a:srgbClr val="FF93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0" name="Freeform 4657">
              <a:extLst>
                <a:ext uri="{FF2B5EF4-FFF2-40B4-BE49-F238E27FC236}">
                  <a16:creationId xmlns:a16="http://schemas.microsoft.com/office/drawing/2014/main" id="{AF2002E9-45AD-42A1-AD18-D6FE49F7F2A8}"/>
                </a:ext>
              </a:extLst>
            </p:cNvPr>
            <p:cNvSpPr>
              <a:spLocks/>
            </p:cNvSpPr>
            <p:nvPr/>
          </p:nvSpPr>
          <p:spPr bwMode="auto">
            <a:xfrm>
              <a:off x="3560" y="1294"/>
              <a:ext cx="9" cy="5"/>
            </a:xfrm>
            <a:custGeom>
              <a:avLst/>
              <a:gdLst>
                <a:gd name="T0" fmla="*/ 3 w 4"/>
                <a:gd name="T1" fmla="*/ 0 h 2"/>
                <a:gd name="T2" fmla="*/ 1 w 4"/>
                <a:gd name="T3" fmla="*/ 2 h 2"/>
                <a:gd name="T4" fmla="*/ 1 w 4"/>
                <a:gd name="T5" fmla="*/ 2 h 2"/>
                <a:gd name="T6" fmla="*/ 3 w 4"/>
                <a:gd name="T7" fmla="*/ 0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cubicBezTo>
                    <a:pt x="2" y="0"/>
                    <a:pt x="0" y="1"/>
                    <a:pt x="1" y="2"/>
                  </a:cubicBezTo>
                  <a:cubicBezTo>
                    <a:pt x="1" y="2"/>
                    <a:pt x="1" y="2"/>
                    <a:pt x="1" y="2"/>
                  </a:cubicBezTo>
                  <a:cubicBezTo>
                    <a:pt x="2" y="2"/>
                    <a:pt x="4" y="0"/>
                    <a:pt x="3" y="0"/>
                  </a:cubicBezTo>
                  <a:cubicBezTo>
                    <a:pt x="3" y="0"/>
                    <a:pt x="3" y="0"/>
                    <a:pt x="3"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1" name="Freeform 4658">
              <a:extLst>
                <a:ext uri="{FF2B5EF4-FFF2-40B4-BE49-F238E27FC236}">
                  <a16:creationId xmlns:a16="http://schemas.microsoft.com/office/drawing/2014/main" id="{19B1AD9C-BB44-40B1-8CD7-5654CA6DE172}"/>
                </a:ext>
              </a:extLst>
            </p:cNvPr>
            <p:cNvSpPr>
              <a:spLocks/>
            </p:cNvSpPr>
            <p:nvPr/>
          </p:nvSpPr>
          <p:spPr bwMode="auto">
            <a:xfrm>
              <a:off x="3667" y="1246"/>
              <a:ext cx="19" cy="15"/>
            </a:xfrm>
            <a:custGeom>
              <a:avLst/>
              <a:gdLst>
                <a:gd name="T0" fmla="*/ 5 w 8"/>
                <a:gd name="T1" fmla="*/ 0 h 6"/>
                <a:gd name="T2" fmla="*/ 5 w 8"/>
                <a:gd name="T3" fmla="*/ 0 h 6"/>
                <a:gd name="T4" fmla="*/ 3 w 8"/>
                <a:gd name="T5" fmla="*/ 1 h 6"/>
                <a:gd name="T6" fmla="*/ 1 w 8"/>
                <a:gd name="T7" fmla="*/ 4 h 6"/>
                <a:gd name="T8" fmla="*/ 3 w 8"/>
                <a:gd name="T9" fmla="*/ 6 h 6"/>
                <a:gd name="T10" fmla="*/ 4 w 8"/>
                <a:gd name="T11" fmla="*/ 6 h 6"/>
                <a:gd name="T12" fmla="*/ 6 w 8"/>
                <a:gd name="T13" fmla="*/ 5 h 6"/>
                <a:gd name="T14" fmla="*/ 8 w 8"/>
                <a:gd name="T15" fmla="*/ 2 h 6"/>
                <a:gd name="T16" fmla="*/ 5 w 8"/>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6">
                  <a:moveTo>
                    <a:pt x="5" y="0"/>
                  </a:moveTo>
                  <a:cubicBezTo>
                    <a:pt x="5" y="0"/>
                    <a:pt x="5" y="0"/>
                    <a:pt x="5" y="0"/>
                  </a:cubicBezTo>
                  <a:cubicBezTo>
                    <a:pt x="3" y="1"/>
                    <a:pt x="3" y="1"/>
                    <a:pt x="3" y="1"/>
                  </a:cubicBezTo>
                  <a:cubicBezTo>
                    <a:pt x="1" y="1"/>
                    <a:pt x="0" y="2"/>
                    <a:pt x="1" y="4"/>
                  </a:cubicBezTo>
                  <a:cubicBezTo>
                    <a:pt x="1" y="5"/>
                    <a:pt x="2" y="6"/>
                    <a:pt x="3" y="6"/>
                  </a:cubicBezTo>
                  <a:cubicBezTo>
                    <a:pt x="3" y="6"/>
                    <a:pt x="3" y="6"/>
                    <a:pt x="4" y="6"/>
                  </a:cubicBezTo>
                  <a:cubicBezTo>
                    <a:pt x="6" y="5"/>
                    <a:pt x="6" y="5"/>
                    <a:pt x="6" y="5"/>
                  </a:cubicBezTo>
                  <a:cubicBezTo>
                    <a:pt x="7" y="5"/>
                    <a:pt x="8" y="4"/>
                    <a:pt x="8" y="2"/>
                  </a:cubicBezTo>
                  <a:cubicBezTo>
                    <a:pt x="7" y="1"/>
                    <a:pt x="6" y="0"/>
                    <a:pt x="5" y="0"/>
                  </a:cubicBezTo>
                </a:path>
              </a:pathLst>
            </a:custGeom>
            <a:solidFill>
              <a:srgbClr val="FF93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2" name="Freeform 4659">
              <a:extLst>
                <a:ext uri="{FF2B5EF4-FFF2-40B4-BE49-F238E27FC236}">
                  <a16:creationId xmlns:a16="http://schemas.microsoft.com/office/drawing/2014/main" id="{B43318E0-CDB2-4629-8ECC-A0E88CC24798}"/>
                </a:ext>
              </a:extLst>
            </p:cNvPr>
            <p:cNvSpPr>
              <a:spLocks/>
            </p:cNvSpPr>
            <p:nvPr/>
          </p:nvSpPr>
          <p:spPr bwMode="auto">
            <a:xfrm>
              <a:off x="3571" y="1153"/>
              <a:ext cx="12" cy="10"/>
            </a:xfrm>
            <a:custGeom>
              <a:avLst/>
              <a:gdLst>
                <a:gd name="T0" fmla="*/ 5 w 5"/>
                <a:gd name="T1" fmla="*/ 0 h 4"/>
                <a:gd name="T2" fmla="*/ 0 w 5"/>
                <a:gd name="T3" fmla="*/ 1 h 4"/>
                <a:gd name="T4" fmla="*/ 0 w 5"/>
                <a:gd name="T5" fmla="*/ 4 h 4"/>
                <a:gd name="T6" fmla="*/ 5 w 5"/>
                <a:gd name="T7" fmla="*/ 4 h 4"/>
                <a:gd name="T8" fmla="*/ 5 w 5"/>
                <a:gd name="T9" fmla="*/ 0 h 4"/>
              </a:gdLst>
              <a:ahLst/>
              <a:cxnLst>
                <a:cxn ang="0">
                  <a:pos x="T0" y="T1"/>
                </a:cxn>
                <a:cxn ang="0">
                  <a:pos x="T2" y="T3"/>
                </a:cxn>
                <a:cxn ang="0">
                  <a:pos x="T4" y="T5"/>
                </a:cxn>
                <a:cxn ang="0">
                  <a:pos x="T6" y="T7"/>
                </a:cxn>
                <a:cxn ang="0">
                  <a:pos x="T8" y="T9"/>
                </a:cxn>
              </a:cxnLst>
              <a:rect l="0" t="0" r="r" b="b"/>
              <a:pathLst>
                <a:path w="5" h="4">
                  <a:moveTo>
                    <a:pt x="5" y="0"/>
                  </a:moveTo>
                  <a:cubicBezTo>
                    <a:pt x="3" y="1"/>
                    <a:pt x="1" y="1"/>
                    <a:pt x="0" y="1"/>
                  </a:cubicBezTo>
                  <a:cubicBezTo>
                    <a:pt x="0" y="2"/>
                    <a:pt x="0" y="3"/>
                    <a:pt x="0" y="4"/>
                  </a:cubicBezTo>
                  <a:cubicBezTo>
                    <a:pt x="2" y="4"/>
                    <a:pt x="4" y="4"/>
                    <a:pt x="5" y="4"/>
                  </a:cubicBezTo>
                  <a:cubicBezTo>
                    <a:pt x="5" y="2"/>
                    <a:pt x="5" y="1"/>
                    <a:pt x="5"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3" name="Freeform 4660">
              <a:extLst>
                <a:ext uri="{FF2B5EF4-FFF2-40B4-BE49-F238E27FC236}">
                  <a16:creationId xmlns:a16="http://schemas.microsoft.com/office/drawing/2014/main" id="{122BAFBA-90EE-46BD-97FF-E53E1731360C}"/>
                </a:ext>
              </a:extLst>
            </p:cNvPr>
            <p:cNvSpPr>
              <a:spLocks/>
            </p:cNvSpPr>
            <p:nvPr/>
          </p:nvSpPr>
          <p:spPr bwMode="auto">
            <a:xfrm>
              <a:off x="3486" y="1301"/>
              <a:ext cx="16" cy="10"/>
            </a:xfrm>
            <a:custGeom>
              <a:avLst/>
              <a:gdLst>
                <a:gd name="T0" fmla="*/ 6 w 7"/>
                <a:gd name="T1" fmla="*/ 0 h 4"/>
                <a:gd name="T2" fmla="*/ 2 w 7"/>
                <a:gd name="T3" fmla="*/ 4 h 4"/>
                <a:gd name="T4" fmla="*/ 6 w 7"/>
                <a:gd name="T5" fmla="*/ 0 h 4"/>
              </a:gdLst>
              <a:ahLst/>
              <a:cxnLst>
                <a:cxn ang="0">
                  <a:pos x="T0" y="T1"/>
                </a:cxn>
                <a:cxn ang="0">
                  <a:pos x="T2" y="T3"/>
                </a:cxn>
                <a:cxn ang="0">
                  <a:pos x="T4" y="T5"/>
                </a:cxn>
              </a:cxnLst>
              <a:rect l="0" t="0" r="r" b="b"/>
              <a:pathLst>
                <a:path w="7" h="4">
                  <a:moveTo>
                    <a:pt x="6" y="0"/>
                  </a:moveTo>
                  <a:cubicBezTo>
                    <a:pt x="3" y="0"/>
                    <a:pt x="0" y="0"/>
                    <a:pt x="2" y="4"/>
                  </a:cubicBezTo>
                  <a:cubicBezTo>
                    <a:pt x="5" y="3"/>
                    <a:pt x="7" y="4"/>
                    <a:pt x="6"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4" name="Freeform 4661">
              <a:extLst>
                <a:ext uri="{FF2B5EF4-FFF2-40B4-BE49-F238E27FC236}">
                  <a16:creationId xmlns:a16="http://schemas.microsoft.com/office/drawing/2014/main" id="{F81358B9-19B4-4617-B272-20D152E124B8}"/>
                </a:ext>
              </a:extLst>
            </p:cNvPr>
            <p:cNvSpPr>
              <a:spLocks/>
            </p:cNvSpPr>
            <p:nvPr/>
          </p:nvSpPr>
          <p:spPr bwMode="auto">
            <a:xfrm>
              <a:off x="3734" y="1086"/>
              <a:ext cx="9" cy="5"/>
            </a:xfrm>
            <a:custGeom>
              <a:avLst/>
              <a:gdLst>
                <a:gd name="T0" fmla="*/ 3 w 4"/>
                <a:gd name="T1" fmla="*/ 0 h 2"/>
                <a:gd name="T2" fmla="*/ 1 w 4"/>
                <a:gd name="T3" fmla="*/ 2 h 2"/>
                <a:gd name="T4" fmla="*/ 1 w 4"/>
                <a:gd name="T5" fmla="*/ 2 h 2"/>
                <a:gd name="T6" fmla="*/ 3 w 4"/>
                <a:gd name="T7" fmla="*/ 0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cubicBezTo>
                    <a:pt x="2" y="0"/>
                    <a:pt x="0" y="2"/>
                    <a:pt x="1" y="2"/>
                  </a:cubicBezTo>
                  <a:cubicBezTo>
                    <a:pt x="1" y="2"/>
                    <a:pt x="1" y="2"/>
                    <a:pt x="1" y="2"/>
                  </a:cubicBezTo>
                  <a:cubicBezTo>
                    <a:pt x="2" y="2"/>
                    <a:pt x="4" y="1"/>
                    <a:pt x="3" y="0"/>
                  </a:cubicBezTo>
                  <a:cubicBezTo>
                    <a:pt x="3" y="0"/>
                    <a:pt x="3" y="0"/>
                    <a:pt x="3" y="0"/>
                  </a:cubicBezTo>
                </a:path>
              </a:pathLst>
            </a:custGeom>
            <a:solidFill>
              <a:srgbClr val="FF93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5" name="Freeform 4662">
              <a:extLst>
                <a:ext uri="{FF2B5EF4-FFF2-40B4-BE49-F238E27FC236}">
                  <a16:creationId xmlns:a16="http://schemas.microsoft.com/office/drawing/2014/main" id="{D1683CFC-7768-4575-82F4-7C1C11B03D9B}"/>
                </a:ext>
              </a:extLst>
            </p:cNvPr>
            <p:cNvSpPr>
              <a:spLocks/>
            </p:cNvSpPr>
            <p:nvPr/>
          </p:nvSpPr>
          <p:spPr bwMode="auto">
            <a:xfrm>
              <a:off x="3438" y="1296"/>
              <a:ext cx="12" cy="8"/>
            </a:xfrm>
            <a:custGeom>
              <a:avLst/>
              <a:gdLst>
                <a:gd name="T0" fmla="*/ 3 w 5"/>
                <a:gd name="T1" fmla="*/ 0 h 3"/>
                <a:gd name="T2" fmla="*/ 2 w 5"/>
                <a:gd name="T3" fmla="*/ 3 h 3"/>
                <a:gd name="T4" fmla="*/ 2 w 5"/>
                <a:gd name="T5" fmla="*/ 3 h 3"/>
                <a:gd name="T6" fmla="*/ 4 w 5"/>
                <a:gd name="T7" fmla="*/ 1 h 3"/>
                <a:gd name="T8" fmla="*/ 3 w 5"/>
                <a:gd name="T9" fmla="*/ 0 h 3"/>
              </a:gdLst>
              <a:ahLst/>
              <a:cxnLst>
                <a:cxn ang="0">
                  <a:pos x="T0" y="T1"/>
                </a:cxn>
                <a:cxn ang="0">
                  <a:pos x="T2" y="T3"/>
                </a:cxn>
                <a:cxn ang="0">
                  <a:pos x="T4" y="T5"/>
                </a:cxn>
                <a:cxn ang="0">
                  <a:pos x="T6" y="T7"/>
                </a:cxn>
                <a:cxn ang="0">
                  <a:pos x="T8" y="T9"/>
                </a:cxn>
              </a:cxnLst>
              <a:rect l="0" t="0" r="r" b="b"/>
              <a:pathLst>
                <a:path w="5" h="3">
                  <a:moveTo>
                    <a:pt x="3" y="0"/>
                  </a:moveTo>
                  <a:cubicBezTo>
                    <a:pt x="3" y="0"/>
                    <a:pt x="0" y="2"/>
                    <a:pt x="2" y="3"/>
                  </a:cubicBezTo>
                  <a:cubicBezTo>
                    <a:pt x="2" y="3"/>
                    <a:pt x="2" y="3"/>
                    <a:pt x="2" y="3"/>
                  </a:cubicBezTo>
                  <a:cubicBezTo>
                    <a:pt x="3" y="3"/>
                    <a:pt x="5" y="1"/>
                    <a:pt x="4" y="1"/>
                  </a:cubicBezTo>
                  <a:cubicBezTo>
                    <a:pt x="4" y="0"/>
                    <a:pt x="4" y="0"/>
                    <a:pt x="3"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6" name="Freeform 4663">
              <a:extLst>
                <a:ext uri="{FF2B5EF4-FFF2-40B4-BE49-F238E27FC236}">
                  <a16:creationId xmlns:a16="http://schemas.microsoft.com/office/drawing/2014/main" id="{8F90CC59-BF46-4F92-8E44-D83FFA832CE7}"/>
                </a:ext>
              </a:extLst>
            </p:cNvPr>
            <p:cNvSpPr>
              <a:spLocks/>
            </p:cNvSpPr>
            <p:nvPr/>
          </p:nvSpPr>
          <p:spPr bwMode="auto">
            <a:xfrm>
              <a:off x="3593" y="1253"/>
              <a:ext cx="5" cy="5"/>
            </a:xfrm>
            <a:custGeom>
              <a:avLst/>
              <a:gdLst>
                <a:gd name="T0" fmla="*/ 1 w 2"/>
                <a:gd name="T1" fmla="*/ 0 h 2"/>
                <a:gd name="T2" fmla="*/ 0 w 2"/>
                <a:gd name="T3" fmla="*/ 2 h 2"/>
                <a:gd name="T4" fmla="*/ 1 w 2"/>
                <a:gd name="T5" fmla="*/ 2 h 2"/>
                <a:gd name="T6" fmla="*/ 2 w 2"/>
                <a:gd name="T7" fmla="*/ 1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1" y="0"/>
                    <a:pt x="0" y="1"/>
                    <a:pt x="0" y="2"/>
                  </a:cubicBezTo>
                  <a:cubicBezTo>
                    <a:pt x="0" y="2"/>
                    <a:pt x="1" y="2"/>
                    <a:pt x="1" y="2"/>
                  </a:cubicBezTo>
                  <a:cubicBezTo>
                    <a:pt x="2" y="2"/>
                    <a:pt x="2" y="2"/>
                    <a:pt x="2" y="1"/>
                  </a:cubicBezTo>
                  <a:cubicBezTo>
                    <a:pt x="2" y="1"/>
                    <a:pt x="2" y="0"/>
                    <a:pt x="1"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7" name="Freeform 4664">
              <a:extLst>
                <a:ext uri="{FF2B5EF4-FFF2-40B4-BE49-F238E27FC236}">
                  <a16:creationId xmlns:a16="http://schemas.microsoft.com/office/drawing/2014/main" id="{13526E66-51B9-4644-919F-AC87B7909BE7}"/>
                </a:ext>
              </a:extLst>
            </p:cNvPr>
            <p:cNvSpPr>
              <a:spLocks/>
            </p:cNvSpPr>
            <p:nvPr/>
          </p:nvSpPr>
          <p:spPr bwMode="auto">
            <a:xfrm>
              <a:off x="3724" y="1046"/>
              <a:ext cx="10" cy="7"/>
            </a:xfrm>
            <a:custGeom>
              <a:avLst/>
              <a:gdLst>
                <a:gd name="T0" fmla="*/ 3 w 4"/>
                <a:gd name="T1" fmla="*/ 0 h 3"/>
                <a:gd name="T2" fmla="*/ 0 w 4"/>
                <a:gd name="T3" fmla="*/ 2 h 3"/>
                <a:gd name="T4" fmla="*/ 2 w 4"/>
                <a:gd name="T5" fmla="*/ 3 h 3"/>
                <a:gd name="T6" fmla="*/ 4 w 4"/>
                <a:gd name="T7" fmla="*/ 1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cubicBezTo>
                    <a:pt x="2" y="0"/>
                    <a:pt x="1" y="1"/>
                    <a:pt x="0" y="2"/>
                  </a:cubicBezTo>
                  <a:cubicBezTo>
                    <a:pt x="0" y="2"/>
                    <a:pt x="1" y="3"/>
                    <a:pt x="2" y="3"/>
                  </a:cubicBezTo>
                  <a:cubicBezTo>
                    <a:pt x="3" y="3"/>
                    <a:pt x="4" y="2"/>
                    <a:pt x="4" y="1"/>
                  </a:cubicBezTo>
                  <a:cubicBezTo>
                    <a:pt x="4" y="0"/>
                    <a:pt x="4" y="0"/>
                    <a:pt x="3" y="0"/>
                  </a:cubicBezTo>
                </a:path>
              </a:pathLst>
            </a:custGeom>
            <a:solidFill>
              <a:srgbClr val="FF93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8" name="Freeform 4665">
              <a:extLst>
                <a:ext uri="{FF2B5EF4-FFF2-40B4-BE49-F238E27FC236}">
                  <a16:creationId xmlns:a16="http://schemas.microsoft.com/office/drawing/2014/main" id="{1CFDD9EF-7FE4-4C28-B9A2-4DBB34275688}"/>
                </a:ext>
              </a:extLst>
            </p:cNvPr>
            <p:cNvSpPr>
              <a:spLocks/>
            </p:cNvSpPr>
            <p:nvPr/>
          </p:nvSpPr>
          <p:spPr bwMode="auto">
            <a:xfrm>
              <a:off x="3486" y="1232"/>
              <a:ext cx="9" cy="5"/>
            </a:xfrm>
            <a:custGeom>
              <a:avLst/>
              <a:gdLst>
                <a:gd name="T0" fmla="*/ 3 w 4"/>
                <a:gd name="T1" fmla="*/ 0 h 2"/>
                <a:gd name="T2" fmla="*/ 1 w 4"/>
                <a:gd name="T3" fmla="*/ 2 h 2"/>
                <a:gd name="T4" fmla="*/ 1 w 4"/>
                <a:gd name="T5" fmla="*/ 2 h 2"/>
                <a:gd name="T6" fmla="*/ 3 w 4"/>
                <a:gd name="T7" fmla="*/ 0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cubicBezTo>
                    <a:pt x="2" y="0"/>
                    <a:pt x="0" y="1"/>
                    <a:pt x="1" y="2"/>
                  </a:cubicBezTo>
                  <a:cubicBezTo>
                    <a:pt x="1" y="2"/>
                    <a:pt x="1" y="2"/>
                    <a:pt x="1" y="2"/>
                  </a:cubicBezTo>
                  <a:cubicBezTo>
                    <a:pt x="2" y="2"/>
                    <a:pt x="4" y="0"/>
                    <a:pt x="3" y="0"/>
                  </a:cubicBezTo>
                  <a:cubicBezTo>
                    <a:pt x="3" y="0"/>
                    <a:pt x="3" y="0"/>
                    <a:pt x="3"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9" name="Freeform 4666">
              <a:extLst>
                <a:ext uri="{FF2B5EF4-FFF2-40B4-BE49-F238E27FC236}">
                  <a16:creationId xmlns:a16="http://schemas.microsoft.com/office/drawing/2014/main" id="{CC0E6599-4589-4177-A427-7DC89C2B55D4}"/>
                </a:ext>
              </a:extLst>
            </p:cNvPr>
            <p:cNvSpPr>
              <a:spLocks/>
            </p:cNvSpPr>
            <p:nvPr/>
          </p:nvSpPr>
          <p:spPr bwMode="auto">
            <a:xfrm>
              <a:off x="3393" y="1339"/>
              <a:ext cx="11" cy="12"/>
            </a:xfrm>
            <a:custGeom>
              <a:avLst/>
              <a:gdLst>
                <a:gd name="T0" fmla="*/ 2 w 5"/>
                <a:gd name="T1" fmla="*/ 0 h 5"/>
                <a:gd name="T2" fmla="*/ 1 w 5"/>
                <a:gd name="T3" fmla="*/ 0 h 5"/>
                <a:gd name="T4" fmla="*/ 0 w 5"/>
                <a:gd name="T5" fmla="*/ 4 h 5"/>
                <a:gd name="T6" fmla="*/ 4 w 5"/>
                <a:gd name="T7" fmla="*/ 5 h 5"/>
                <a:gd name="T8" fmla="*/ 2 w 5"/>
                <a:gd name="T9" fmla="*/ 0 h 5"/>
              </a:gdLst>
              <a:ahLst/>
              <a:cxnLst>
                <a:cxn ang="0">
                  <a:pos x="T0" y="T1"/>
                </a:cxn>
                <a:cxn ang="0">
                  <a:pos x="T2" y="T3"/>
                </a:cxn>
                <a:cxn ang="0">
                  <a:pos x="T4" y="T5"/>
                </a:cxn>
                <a:cxn ang="0">
                  <a:pos x="T6" y="T7"/>
                </a:cxn>
                <a:cxn ang="0">
                  <a:pos x="T8" y="T9"/>
                </a:cxn>
              </a:cxnLst>
              <a:rect l="0" t="0" r="r" b="b"/>
              <a:pathLst>
                <a:path w="5" h="5">
                  <a:moveTo>
                    <a:pt x="2" y="0"/>
                  </a:moveTo>
                  <a:cubicBezTo>
                    <a:pt x="2" y="0"/>
                    <a:pt x="2" y="0"/>
                    <a:pt x="1" y="0"/>
                  </a:cubicBezTo>
                  <a:cubicBezTo>
                    <a:pt x="2" y="2"/>
                    <a:pt x="1" y="3"/>
                    <a:pt x="0" y="4"/>
                  </a:cubicBezTo>
                  <a:cubicBezTo>
                    <a:pt x="1" y="5"/>
                    <a:pt x="3" y="5"/>
                    <a:pt x="4" y="5"/>
                  </a:cubicBezTo>
                  <a:cubicBezTo>
                    <a:pt x="4" y="3"/>
                    <a:pt x="5" y="0"/>
                    <a:pt x="2"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80" name="Freeform 4667">
              <a:extLst>
                <a:ext uri="{FF2B5EF4-FFF2-40B4-BE49-F238E27FC236}">
                  <a16:creationId xmlns:a16="http://schemas.microsoft.com/office/drawing/2014/main" id="{D3757AD1-C754-48A4-81D3-CD6DE054CC99}"/>
                </a:ext>
              </a:extLst>
            </p:cNvPr>
            <p:cNvSpPr>
              <a:spLocks/>
            </p:cNvSpPr>
            <p:nvPr/>
          </p:nvSpPr>
          <p:spPr bwMode="auto">
            <a:xfrm>
              <a:off x="3385" y="1349"/>
              <a:ext cx="19" cy="12"/>
            </a:xfrm>
            <a:custGeom>
              <a:avLst/>
              <a:gdLst>
                <a:gd name="T0" fmla="*/ 3 w 8"/>
                <a:gd name="T1" fmla="*/ 0 h 5"/>
                <a:gd name="T2" fmla="*/ 1 w 8"/>
                <a:gd name="T3" fmla="*/ 3 h 5"/>
                <a:gd name="T4" fmla="*/ 2 w 8"/>
                <a:gd name="T5" fmla="*/ 3 h 5"/>
                <a:gd name="T6" fmla="*/ 3 w 8"/>
                <a:gd name="T7" fmla="*/ 5 h 5"/>
                <a:gd name="T8" fmla="*/ 8 w 8"/>
                <a:gd name="T9" fmla="*/ 4 h 5"/>
                <a:gd name="T10" fmla="*/ 7 w 8"/>
                <a:gd name="T11" fmla="*/ 1 h 5"/>
                <a:gd name="T12" fmla="*/ 3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3" y="0"/>
                  </a:moveTo>
                  <a:cubicBezTo>
                    <a:pt x="2" y="1"/>
                    <a:pt x="0" y="2"/>
                    <a:pt x="1" y="3"/>
                  </a:cubicBezTo>
                  <a:cubicBezTo>
                    <a:pt x="1" y="3"/>
                    <a:pt x="1" y="3"/>
                    <a:pt x="2" y="3"/>
                  </a:cubicBezTo>
                  <a:cubicBezTo>
                    <a:pt x="3" y="3"/>
                    <a:pt x="3" y="4"/>
                    <a:pt x="3" y="5"/>
                  </a:cubicBezTo>
                  <a:cubicBezTo>
                    <a:pt x="5" y="4"/>
                    <a:pt x="6" y="4"/>
                    <a:pt x="8" y="4"/>
                  </a:cubicBezTo>
                  <a:cubicBezTo>
                    <a:pt x="7" y="3"/>
                    <a:pt x="7" y="2"/>
                    <a:pt x="7" y="1"/>
                  </a:cubicBezTo>
                  <a:cubicBezTo>
                    <a:pt x="6" y="1"/>
                    <a:pt x="4" y="1"/>
                    <a:pt x="3" y="0"/>
                  </a:cubicBezTo>
                </a:path>
              </a:pathLst>
            </a:custGeom>
            <a:solidFill>
              <a:srgbClr val="FF93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81" name="Freeform 4668">
              <a:extLst>
                <a:ext uri="{FF2B5EF4-FFF2-40B4-BE49-F238E27FC236}">
                  <a16:creationId xmlns:a16="http://schemas.microsoft.com/office/drawing/2014/main" id="{5165EBE3-C9EF-43D2-94CE-26C8C6E268FF}"/>
                </a:ext>
              </a:extLst>
            </p:cNvPr>
            <p:cNvSpPr>
              <a:spLocks/>
            </p:cNvSpPr>
            <p:nvPr/>
          </p:nvSpPr>
          <p:spPr bwMode="auto">
            <a:xfrm>
              <a:off x="3727" y="1270"/>
              <a:ext cx="11" cy="5"/>
            </a:xfrm>
            <a:custGeom>
              <a:avLst/>
              <a:gdLst>
                <a:gd name="T0" fmla="*/ 3 w 5"/>
                <a:gd name="T1" fmla="*/ 0 h 2"/>
                <a:gd name="T2" fmla="*/ 2 w 5"/>
                <a:gd name="T3" fmla="*/ 2 h 2"/>
                <a:gd name="T4" fmla="*/ 2 w 5"/>
                <a:gd name="T5" fmla="*/ 2 h 2"/>
                <a:gd name="T6" fmla="*/ 4 w 5"/>
                <a:gd name="T7" fmla="*/ 0 h 2"/>
                <a:gd name="T8" fmla="*/ 3 w 5"/>
                <a:gd name="T9" fmla="*/ 0 h 2"/>
              </a:gdLst>
              <a:ahLst/>
              <a:cxnLst>
                <a:cxn ang="0">
                  <a:pos x="T0" y="T1"/>
                </a:cxn>
                <a:cxn ang="0">
                  <a:pos x="T2" y="T3"/>
                </a:cxn>
                <a:cxn ang="0">
                  <a:pos x="T4" y="T5"/>
                </a:cxn>
                <a:cxn ang="0">
                  <a:pos x="T6" y="T7"/>
                </a:cxn>
                <a:cxn ang="0">
                  <a:pos x="T8" y="T9"/>
                </a:cxn>
              </a:cxnLst>
              <a:rect l="0" t="0" r="r" b="b"/>
              <a:pathLst>
                <a:path w="5" h="2">
                  <a:moveTo>
                    <a:pt x="3" y="0"/>
                  </a:moveTo>
                  <a:cubicBezTo>
                    <a:pt x="3" y="0"/>
                    <a:pt x="0" y="2"/>
                    <a:pt x="2" y="2"/>
                  </a:cubicBezTo>
                  <a:cubicBezTo>
                    <a:pt x="2" y="2"/>
                    <a:pt x="2" y="2"/>
                    <a:pt x="2" y="2"/>
                  </a:cubicBezTo>
                  <a:cubicBezTo>
                    <a:pt x="3" y="2"/>
                    <a:pt x="5" y="1"/>
                    <a:pt x="4" y="0"/>
                  </a:cubicBezTo>
                  <a:cubicBezTo>
                    <a:pt x="4" y="0"/>
                    <a:pt x="4" y="0"/>
                    <a:pt x="3" y="0"/>
                  </a:cubicBezTo>
                </a:path>
              </a:pathLst>
            </a:custGeom>
            <a:solidFill>
              <a:srgbClr val="FF93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82" name="Freeform 4669">
              <a:extLst>
                <a:ext uri="{FF2B5EF4-FFF2-40B4-BE49-F238E27FC236}">
                  <a16:creationId xmlns:a16="http://schemas.microsoft.com/office/drawing/2014/main" id="{CD758756-8EF6-4BBC-B31C-A23ADF5C3197}"/>
                </a:ext>
              </a:extLst>
            </p:cNvPr>
            <p:cNvSpPr>
              <a:spLocks/>
            </p:cNvSpPr>
            <p:nvPr/>
          </p:nvSpPr>
          <p:spPr bwMode="auto">
            <a:xfrm>
              <a:off x="3395" y="1208"/>
              <a:ext cx="24" cy="14"/>
            </a:xfrm>
            <a:custGeom>
              <a:avLst/>
              <a:gdLst>
                <a:gd name="T0" fmla="*/ 4 w 10"/>
                <a:gd name="T1" fmla="*/ 0 h 6"/>
                <a:gd name="T2" fmla="*/ 7 w 10"/>
                <a:gd name="T3" fmla="*/ 6 h 6"/>
                <a:gd name="T4" fmla="*/ 4 w 10"/>
                <a:gd name="T5" fmla="*/ 0 h 6"/>
              </a:gdLst>
              <a:ahLst/>
              <a:cxnLst>
                <a:cxn ang="0">
                  <a:pos x="T0" y="T1"/>
                </a:cxn>
                <a:cxn ang="0">
                  <a:pos x="T2" y="T3"/>
                </a:cxn>
                <a:cxn ang="0">
                  <a:pos x="T4" y="T5"/>
                </a:cxn>
              </a:cxnLst>
              <a:rect l="0" t="0" r="r" b="b"/>
              <a:pathLst>
                <a:path w="10" h="6">
                  <a:moveTo>
                    <a:pt x="4" y="0"/>
                  </a:moveTo>
                  <a:cubicBezTo>
                    <a:pt x="4" y="4"/>
                    <a:pt x="0" y="6"/>
                    <a:pt x="7" y="6"/>
                  </a:cubicBezTo>
                  <a:cubicBezTo>
                    <a:pt x="10" y="4"/>
                    <a:pt x="8" y="1"/>
                    <a:pt x="4"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83" name="Freeform 4670">
              <a:extLst>
                <a:ext uri="{FF2B5EF4-FFF2-40B4-BE49-F238E27FC236}">
                  <a16:creationId xmlns:a16="http://schemas.microsoft.com/office/drawing/2014/main" id="{3F81B944-19E5-46C8-89D4-A75739010250}"/>
                </a:ext>
              </a:extLst>
            </p:cNvPr>
            <p:cNvSpPr>
              <a:spLocks/>
            </p:cNvSpPr>
            <p:nvPr/>
          </p:nvSpPr>
          <p:spPr bwMode="auto">
            <a:xfrm>
              <a:off x="3404" y="1024"/>
              <a:ext cx="17" cy="12"/>
            </a:xfrm>
            <a:custGeom>
              <a:avLst/>
              <a:gdLst>
                <a:gd name="T0" fmla="*/ 2 w 7"/>
                <a:gd name="T1" fmla="*/ 0 h 5"/>
                <a:gd name="T2" fmla="*/ 0 w 7"/>
                <a:gd name="T3" fmla="*/ 1 h 5"/>
                <a:gd name="T4" fmla="*/ 6 w 7"/>
                <a:gd name="T5" fmla="*/ 5 h 5"/>
                <a:gd name="T6" fmla="*/ 7 w 7"/>
                <a:gd name="T7" fmla="*/ 1 h 5"/>
                <a:gd name="T8" fmla="*/ 7 w 7"/>
                <a:gd name="T9" fmla="*/ 1 h 5"/>
                <a:gd name="T10" fmla="*/ 4 w 7"/>
                <a:gd name="T11" fmla="*/ 1 h 5"/>
                <a:gd name="T12" fmla="*/ 2 w 7"/>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2" y="0"/>
                  </a:moveTo>
                  <a:cubicBezTo>
                    <a:pt x="2" y="0"/>
                    <a:pt x="1" y="0"/>
                    <a:pt x="0" y="1"/>
                  </a:cubicBezTo>
                  <a:cubicBezTo>
                    <a:pt x="1" y="3"/>
                    <a:pt x="3" y="5"/>
                    <a:pt x="6" y="5"/>
                  </a:cubicBezTo>
                  <a:cubicBezTo>
                    <a:pt x="5" y="3"/>
                    <a:pt x="7" y="3"/>
                    <a:pt x="7" y="1"/>
                  </a:cubicBezTo>
                  <a:cubicBezTo>
                    <a:pt x="7" y="1"/>
                    <a:pt x="7" y="1"/>
                    <a:pt x="7" y="1"/>
                  </a:cubicBezTo>
                  <a:cubicBezTo>
                    <a:pt x="6" y="1"/>
                    <a:pt x="5" y="1"/>
                    <a:pt x="4" y="1"/>
                  </a:cubicBezTo>
                  <a:cubicBezTo>
                    <a:pt x="4" y="1"/>
                    <a:pt x="3" y="0"/>
                    <a:pt x="2"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84" name="Freeform 4671">
              <a:extLst>
                <a:ext uri="{FF2B5EF4-FFF2-40B4-BE49-F238E27FC236}">
                  <a16:creationId xmlns:a16="http://schemas.microsoft.com/office/drawing/2014/main" id="{33965B66-0FD4-4E68-A7FD-79C216CC53D4}"/>
                </a:ext>
              </a:extLst>
            </p:cNvPr>
            <p:cNvSpPr>
              <a:spLocks/>
            </p:cNvSpPr>
            <p:nvPr/>
          </p:nvSpPr>
          <p:spPr bwMode="auto">
            <a:xfrm>
              <a:off x="3550" y="1280"/>
              <a:ext cx="12" cy="5"/>
            </a:xfrm>
            <a:custGeom>
              <a:avLst/>
              <a:gdLst>
                <a:gd name="T0" fmla="*/ 3 w 5"/>
                <a:gd name="T1" fmla="*/ 0 h 2"/>
                <a:gd name="T2" fmla="*/ 2 w 5"/>
                <a:gd name="T3" fmla="*/ 2 h 2"/>
                <a:gd name="T4" fmla="*/ 2 w 5"/>
                <a:gd name="T5" fmla="*/ 2 h 2"/>
                <a:gd name="T6" fmla="*/ 4 w 5"/>
                <a:gd name="T7" fmla="*/ 0 h 2"/>
                <a:gd name="T8" fmla="*/ 3 w 5"/>
                <a:gd name="T9" fmla="*/ 0 h 2"/>
              </a:gdLst>
              <a:ahLst/>
              <a:cxnLst>
                <a:cxn ang="0">
                  <a:pos x="T0" y="T1"/>
                </a:cxn>
                <a:cxn ang="0">
                  <a:pos x="T2" y="T3"/>
                </a:cxn>
                <a:cxn ang="0">
                  <a:pos x="T4" y="T5"/>
                </a:cxn>
                <a:cxn ang="0">
                  <a:pos x="T6" y="T7"/>
                </a:cxn>
                <a:cxn ang="0">
                  <a:pos x="T8" y="T9"/>
                </a:cxn>
              </a:cxnLst>
              <a:rect l="0" t="0" r="r" b="b"/>
              <a:pathLst>
                <a:path w="5" h="2">
                  <a:moveTo>
                    <a:pt x="3" y="0"/>
                  </a:moveTo>
                  <a:cubicBezTo>
                    <a:pt x="3" y="0"/>
                    <a:pt x="0" y="1"/>
                    <a:pt x="2" y="2"/>
                  </a:cubicBezTo>
                  <a:cubicBezTo>
                    <a:pt x="2" y="2"/>
                    <a:pt x="2" y="2"/>
                    <a:pt x="2" y="2"/>
                  </a:cubicBezTo>
                  <a:cubicBezTo>
                    <a:pt x="3" y="2"/>
                    <a:pt x="5" y="0"/>
                    <a:pt x="4" y="0"/>
                  </a:cubicBezTo>
                  <a:cubicBezTo>
                    <a:pt x="4" y="0"/>
                    <a:pt x="4" y="0"/>
                    <a:pt x="3"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85" name="Freeform 4672">
              <a:extLst>
                <a:ext uri="{FF2B5EF4-FFF2-40B4-BE49-F238E27FC236}">
                  <a16:creationId xmlns:a16="http://schemas.microsoft.com/office/drawing/2014/main" id="{C019A4C6-BE8B-466B-BD47-9E480F988960}"/>
                </a:ext>
              </a:extLst>
            </p:cNvPr>
            <p:cNvSpPr>
              <a:spLocks/>
            </p:cNvSpPr>
            <p:nvPr/>
          </p:nvSpPr>
          <p:spPr bwMode="auto">
            <a:xfrm>
              <a:off x="3390" y="1241"/>
              <a:ext cx="19" cy="12"/>
            </a:xfrm>
            <a:custGeom>
              <a:avLst/>
              <a:gdLst>
                <a:gd name="T0" fmla="*/ 7 w 8"/>
                <a:gd name="T1" fmla="*/ 0 h 5"/>
                <a:gd name="T2" fmla="*/ 3 w 8"/>
                <a:gd name="T3" fmla="*/ 1 h 5"/>
                <a:gd name="T4" fmla="*/ 6 w 8"/>
                <a:gd name="T5" fmla="*/ 5 h 5"/>
                <a:gd name="T6" fmla="*/ 7 w 8"/>
                <a:gd name="T7" fmla="*/ 0 h 5"/>
              </a:gdLst>
              <a:ahLst/>
              <a:cxnLst>
                <a:cxn ang="0">
                  <a:pos x="T0" y="T1"/>
                </a:cxn>
                <a:cxn ang="0">
                  <a:pos x="T2" y="T3"/>
                </a:cxn>
                <a:cxn ang="0">
                  <a:pos x="T4" y="T5"/>
                </a:cxn>
                <a:cxn ang="0">
                  <a:pos x="T6" y="T7"/>
                </a:cxn>
              </a:cxnLst>
              <a:rect l="0" t="0" r="r" b="b"/>
              <a:pathLst>
                <a:path w="8" h="5">
                  <a:moveTo>
                    <a:pt x="7" y="0"/>
                  </a:moveTo>
                  <a:cubicBezTo>
                    <a:pt x="6" y="0"/>
                    <a:pt x="4" y="1"/>
                    <a:pt x="3" y="1"/>
                  </a:cubicBezTo>
                  <a:cubicBezTo>
                    <a:pt x="0" y="4"/>
                    <a:pt x="1" y="5"/>
                    <a:pt x="6" y="5"/>
                  </a:cubicBezTo>
                  <a:cubicBezTo>
                    <a:pt x="5" y="3"/>
                    <a:pt x="8" y="3"/>
                    <a:pt x="7"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86" name="Freeform 4673">
              <a:extLst>
                <a:ext uri="{FF2B5EF4-FFF2-40B4-BE49-F238E27FC236}">
                  <a16:creationId xmlns:a16="http://schemas.microsoft.com/office/drawing/2014/main" id="{ABA3736C-68D4-4F4A-8541-F06F2783130B}"/>
                </a:ext>
              </a:extLst>
            </p:cNvPr>
            <p:cNvSpPr>
              <a:spLocks/>
            </p:cNvSpPr>
            <p:nvPr/>
          </p:nvSpPr>
          <p:spPr bwMode="auto">
            <a:xfrm>
              <a:off x="3352" y="1285"/>
              <a:ext cx="21" cy="16"/>
            </a:xfrm>
            <a:custGeom>
              <a:avLst/>
              <a:gdLst>
                <a:gd name="T0" fmla="*/ 8 w 9"/>
                <a:gd name="T1" fmla="*/ 0 h 7"/>
                <a:gd name="T2" fmla="*/ 6 w 9"/>
                <a:gd name="T3" fmla="*/ 7 h 7"/>
                <a:gd name="T4" fmla="*/ 9 w 9"/>
                <a:gd name="T5" fmla="*/ 6 h 7"/>
                <a:gd name="T6" fmla="*/ 8 w 9"/>
                <a:gd name="T7" fmla="*/ 0 h 7"/>
              </a:gdLst>
              <a:ahLst/>
              <a:cxnLst>
                <a:cxn ang="0">
                  <a:pos x="T0" y="T1"/>
                </a:cxn>
                <a:cxn ang="0">
                  <a:pos x="T2" y="T3"/>
                </a:cxn>
                <a:cxn ang="0">
                  <a:pos x="T4" y="T5"/>
                </a:cxn>
                <a:cxn ang="0">
                  <a:pos x="T6" y="T7"/>
                </a:cxn>
              </a:cxnLst>
              <a:rect l="0" t="0" r="r" b="b"/>
              <a:pathLst>
                <a:path w="9" h="7">
                  <a:moveTo>
                    <a:pt x="8" y="0"/>
                  </a:moveTo>
                  <a:cubicBezTo>
                    <a:pt x="0" y="0"/>
                    <a:pt x="0" y="7"/>
                    <a:pt x="6" y="7"/>
                  </a:cubicBezTo>
                  <a:cubicBezTo>
                    <a:pt x="7" y="7"/>
                    <a:pt x="8" y="7"/>
                    <a:pt x="9" y="6"/>
                  </a:cubicBezTo>
                  <a:cubicBezTo>
                    <a:pt x="9" y="4"/>
                    <a:pt x="8" y="2"/>
                    <a:pt x="8"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87" name="Freeform 4674">
              <a:extLst>
                <a:ext uri="{FF2B5EF4-FFF2-40B4-BE49-F238E27FC236}">
                  <a16:creationId xmlns:a16="http://schemas.microsoft.com/office/drawing/2014/main" id="{186F0C6A-72BF-470D-9613-2AC5FBED6D3F}"/>
                </a:ext>
              </a:extLst>
            </p:cNvPr>
            <p:cNvSpPr>
              <a:spLocks/>
            </p:cNvSpPr>
            <p:nvPr/>
          </p:nvSpPr>
          <p:spPr bwMode="auto">
            <a:xfrm>
              <a:off x="3674" y="1134"/>
              <a:ext cx="12" cy="7"/>
            </a:xfrm>
            <a:custGeom>
              <a:avLst/>
              <a:gdLst>
                <a:gd name="T0" fmla="*/ 4 w 5"/>
                <a:gd name="T1" fmla="*/ 0 h 3"/>
                <a:gd name="T2" fmla="*/ 0 w 5"/>
                <a:gd name="T3" fmla="*/ 3 h 3"/>
                <a:gd name="T4" fmla="*/ 4 w 5"/>
                <a:gd name="T5" fmla="*/ 0 h 3"/>
              </a:gdLst>
              <a:ahLst/>
              <a:cxnLst>
                <a:cxn ang="0">
                  <a:pos x="T0" y="T1"/>
                </a:cxn>
                <a:cxn ang="0">
                  <a:pos x="T2" y="T3"/>
                </a:cxn>
                <a:cxn ang="0">
                  <a:pos x="T4" y="T5"/>
                </a:cxn>
              </a:cxnLst>
              <a:rect l="0" t="0" r="r" b="b"/>
              <a:pathLst>
                <a:path w="5" h="3">
                  <a:moveTo>
                    <a:pt x="4" y="0"/>
                  </a:moveTo>
                  <a:cubicBezTo>
                    <a:pt x="3" y="1"/>
                    <a:pt x="0" y="1"/>
                    <a:pt x="0" y="3"/>
                  </a:cubicBezTo>
                  <a:cubicBezTo>
                    <a:pt x="2" y="2"/>
                    <a:pt x="5" y="2"/>
                    <a:pt x="4"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88" name="Freeform 4675">
              <a:extLst>
                <a:ext uri="{FF2B5EF4-FFF2-40B4-BE49-F238E27FC236}">
                  <a16:creationId xmlns:a16="http://schemas.microsoft.com/office/drawing/2014/main" id="{F85847EC-8365-45AB-9C30-8E28362AA1F5}"/>
                </a:ext>
              </a:extLst>
            </p:cNvPr>
            <p:cNvSpPr>
              <a:spLocks/>
            </p:cNvSpPr>
            <p:nvPr/>
          </p:nvSpPr>
          <p:spPr bwMode="auto">
            <a:xfrm>
              <a:off x="3645" y="1101"/>
              <a:ext cx="17" cy="11"/>
            </a:xfrm>
            <a:custGeom>
              <a:avLst/>
              <a:gdLst>
                <a:gd name="T0" fmla="*/ 2 w 7"/>
                <a:gd name="T1" fmla="*/ 0 h 5"/>
                <a:gd name="T2" fmla="*/ 0 w 7"/>
                <a:gd name="T3" fmla="*/ 4 h 5"/>
                <a:gd name="T4" fmla="*/ 1 w 7"/>
                <a:gd name="T5" fmla="*/ 4 h 5"/>
                <a:gd name="T6" fmla="*/ 3 w 7"/>
                <a:gd name="T7" fmla="*/ 4 h 5"/>
                <a:gd name="T8" fmla="*/ 5 w 7"/>
                <a:gd name="T9" fmla="*/ 5 h 5"/>
                <a:gd name="T10" fmla="*/ 5 w 7"/>
                <a:gd name="T11" fmla="*/ 5 h 5"/>
                <a:gd name="T12" fmla="*/ 7 w 7"/>
                <a:gd name="T13" fmla="*/ 1 h 5"/>
                <a:gd name="T14" fmla="*/ 6 w 7"/>
                <a:gd name="T15" fmla="*/ 1 h 5"/>
                <a:gd name="T16" fmla="*/ 2 w 7"/>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2" y="0"/>
                  </a:moveTo>
                  <a:cubicBezTo>
                    <a:pt x="2" y="2"/>
                    <a:pt x="0" y="2"/>
                    <a:pt x="0" y="4"/>
                  </a:cubicBezTo>
                  <a:cubicBezTo>
                    <a:pt x="1" y="4"/>
                    <a:pt x="1" y="4"/>
                    <a:pt x="1" y="4"/>
                  </a:cubicBezTo>
                  <a:cubicBezTo>
                    <a:pt x="2" y="4"/>
                    <a:pt x="3" y="4"/>
                    <a:pt x="3" y="4"/>
                  </a:cubicBezTo>
                  <a:cubicBezTo>
                    <a:pt x="4" y="4"/>
                    <a:pt x="4" y="5"/>
                    <a:pt x="5" y="5"/>
                  </a:cubicBezTo>
                  <a:cubicBezTo>
                    <a:pt x="5" y="5"/>
                    <a:pt x="5" y="5"/>
                    <a:pt x="5" y="5"/>
                  </a:cubicBezTo>
                  <a:cubicBezTo>
                    <a:pt x="5" y="3"/>
                    <a:pt x="7" y="2"/>
                    <a:pt x="7" y="1"/>
                  </a:cubicBezTo>
                  <a:cubicBezTo>
                    <a:pt x="7" y="1"/>
                    <a:pt x="6" y="1"/>
                    <a:pt x="6" y="1"/>
                  </a:cubicBezTo>
                  <a:cubicBezTo>
                    <a:pt x="4" y="1"/>
                    <a:pt x="4" y="0"/>
                    <a:pt x="2"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89" name="Freeform 4676">
              <a:extLst>
                <a:ext uri="{FF2B5EF4-FFF2-40B4-BE49-F238E27FC236}">
                  <a16:creationId xmlns:a16="http://schemas.microsoft.com/office/drawing/2014/main" id="{FE56AD4A-C963-471D-A638-37F0A5487F34}"/>
                </a:ext>
              </a:extLst>
            </p:cNvPr>
            <p:cNvSpPr>
              <a:spLocks/>
            </p:cNvSpPr>
            <p:nvPr/>
          </p:nvSpPr>
          <p:spPr bwMode="auto">
            <a:xfrm>
              <a:off x="3538" y="1127"/>
              <a:ext cx="12" cy="5"/>
            </a:xfrm>
            <a:custGeom>
              <a:avLst/>
              <a:gdLst>
                <a:gd name="T0" fmla="*/ 3 w 5"/>
                <a:gd name="T1" fmla="*/ 0 h 2"/>
                <a:gd name="T2" fmla="*/ 2 w 5"/>
                <a:gd name="T3" fmla="*/ 2 h 2"/>
                <a:gd name="T4" fmla="*/ 2 w 5"/>
                <a:gd name="T5" fmla="*/ 2 h 2"/>
                <a:gd name="T6" fmla="*/ 4 w 5"/>
                <a:gd name="T7" fmla="*/ 0 h 2"/>
                <a:gd name="T8" fmla="*/ 3 w 5"/>
                <a:gd name="T9" fmla="*/ 0 h 2"/>
              </a:gdLst>
              <a:ahLst/>
              <a:cxnLst>
                <a:cxn ang="0">
                  <a:pos x="T0" y="T1"/>
                </a:cxn>
                <a:cxn ang="0">
                  <a:pos x="T2" y="T3"/>
                </a:cxn>
                <a:cxn ang="0">
                  <a:pos x="T4" y="T5"/>
                </a:cxn>
                <a:cxn ang="0">
                  <a:pos x="T6" y="T7"/>
                </a:cxn>
                <a:cxn ang="0">
                  <a:pos x="T8" y="T9"/>
                </a:cxn>
              </a:cxnLst>
              <a:rect l="0" t="0" r="r" b="b"/>
              <a:pathLst>
                <a:path w="5" h="2">
                  <a:moveTo>
                    <a:pt x="3" y="0"/>
                  </a:moveTo>
                  <a:cubicBezTo>
                    <a:pt x="3" y="0"/>
                    <a:pt x="0" y="1"/>
                    <a:pt x="2" y="2"/>
                  </a:cubicBezTo>
                  <a:cubicBezTo>
                    <a:pt x="2" y="2"/>
                    <a:pt x="2" y="2"/>
                    <a:pt x="2" y="2"/>
                  </a:cubicBezTo>
                  <a:cubicBezTo>
                    <a:pt x="3" y="2"/>
                    <a:pt x="5" y="0"/>
                    <a:pt x="4" y="0"/>
                  </a:cubicBezTo>
                  <a:cubicBezTo>
                    <a:pt x="4" y="0"/>
                    <a:pt x="4" y="0"/>
                    <a:pt x="3"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90" name="Freeform 4677">
              <a:extLst>
                <a:ext uri="{FF2B5EF4-FFF2-40B4-BE49-F238E27FC236}">
                  <a16:creationId xmlns:a16="http://schemas.microsoft.com/office/drawing/2014/main" id="{43483B97-FC7A-4FE3-BD97-7E29133F95A0}"/>
                </a:ext>
              </a:extLst>
            </p:cNvPr>
            <p:cNvSpPr>
              <a:spLocks/>
            </p:cNvSpPr>
            <p:nvPr/>
          </p:nvSpPr>
          <p:spPr bwMode="auto">
            <a:xfrm>
              <a:off x="3299" y="1215"/>
              <a:ext cx="15" cy="15"/>
            </a:xfrm>
            <a:custGeom>
              <a:avLst/>
              <a:gdLst>
                <a:gd name="T0" fmla="*/ 5 w 6"/>
                <a:gd name="T1" fmla="*/ 0 h 6"/>
                <a:gd name="T2" fmla="*/ 1 w 6"/>
                <a:gd name="T3" fmla="*/ 3 h 6"/>
                <a:gd name="T4" fmla="*/ 2 w 6"/>
                <a:gd name="T5" fmla="*/ 6 h 6"/>
                <a:gd name="T6" fmla="*/ 5 w 6"/>
                <a:gd name="T7" fmla="*/ 6 h 6"/>
                <a:gd name="T8" fmla="*/ 4 w 6"/>
                <a:gd name="T9" fmla="*/ 4 h 6"/>
                <a:gd name="T10" fmla="*/ 6 w 6"/>
                <a:gd name="T11" fmla="*/ 1 h 6"/>
                <a:gd name="T12" fmla="*/ 5 w 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5" y="0"/>
                  </a:moveTo>
                  <a:cubicBezTo>
                    <a:pt x="4" y="0"/>
                    <a:pt x="2" y="2"/>
                    <a:pt x="1" y="3"/>
                  </a:cubicBezTo>
                  <a:cubicBezTo>
                    <a:pt x="0" y="5"/>
                    <a:pt x="0" y="6"/>
                    <a:pt x="2" y="6"/>
                  </a:cubicBezTo>
                  <a:cubicBezTo>
                    <a:pt x="3" y="6"/>
                    <a:pt x="4" y="6"/>
                    <a:pt x="5" y="6"/>
                  </a:cubicBezTo>
                  <a:cubicBezTo>
                    <a:pt x="4" y="4"/>
                    <a:pt x="4" y="4"/>
                    <a:pt x="4" y="4"/>
                  </a:cubicBezTo>
                  <a:cubicBezTo>
                    <a:pt x="6" y="1"/>
                    <a:pt x="6" y="1"/>
                    <a:pt x="6" y="1"/>
                  </a:cubicBezTo>
                  <a:cubicBezTo>
                    <a:pt x="6" y="0"/>
                    <a:pt x="6" y="0"/>
                    <a:pt x="5"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91" name="Freeform 4678">
              <a:extLst>
                <a:ext uri="{FF2B5EF4-FFF2-40B4-BE49-F238E27FC236}">
                  <a16:creationId xmlns:a16="http://schemas.microsoft.com/office/drawing/2014/main" id="{A6805481-7593-4F8D-832C-A873281C74D0}"/>
                </a:ext>
              </a:extLst>
            </p:cNvPr>
            <p:cNvSpPr>
              <a:spLocks/>
            </p:cNvSpPr>
            <p:nvPr/>
          </p:nvSpPr>
          <p:spPr bwMode="auto">
            <a:xfrm>
              <a:off x="3490" y="1112"/>
              <a:ext cx="19" cy="10"/>
            </a:xfrm>
            <a:custGeom>
              <a:avLst/>
              <a:gdLst>
                <a:gd name="T0" fmla="*/ 8 w 8"/>
                <a:gd name="T1" fmla="*/ 0 h 4"/>
                <a:gd name="T2" fmla="*/ 2 w 8"/>
                <a:gd name="T3" fmla="*/ 4 h 4"/>
                <a:gd name="T4" fmla="*/ 7 w 8"/>
                <a:gd name="T5" fmla="*/ 3 h 4"/>
                <a:gd name="T6" fmla="*/ 8 w 8"/>
                <a:gd name="T7" fmla="*/ 0 h 4"/>
              </a:gdLst>
              <a:ahLst/>
              <a:cxnLst>
                <a:cxn ang="0">
                  <a:pos x="T0" y="T1"/>
                </a:cxn>
                <a:cxn ang="0">
                  <a:pos x="T2" y="T3"/>
                </a:cxn>
                <a:cxn ang="0">
                  <a:pos x="T4" y="T5"/>
                </a:cxn>
                <a:cxn ang="0">
                  <a:pos x="T6" y="T7"/>
                </a:cxn>
              </a:cxnLst>
              <a:rect l="0" t="0" r="r" b="b"/>
              <a:pathLst>
                <a:path w="8" h="4">
                  <a:moveTo>
                    <a:pt x="8" y="0"/>
                  </a:moveTo>
                  <a:cubicBezTo>
                    <a:pt x="5" y="1"/>
                    <a:pt x="0" y="1"/>
                    <a:pt x="2" y="4"/>
                  </a:cubicBezTo>
                  <a:cubicBezTo>
                    <a:pt x="4" y="4"/>
                    <a:pt x="5" y="4"/>
                    <a:pt x="7" y="3"/>
                  </a:cubicBezTo>
                  <a:cubicBezTo>
                    <a:pt x="6" y="2"/>
                    <a:pt x="8" y="1"/>
                    <a:pt x="8"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92" name="Freeform 4679">
              <a:extLst>
                <a:ext uri="{FF2B5EF4-FFF2-40B4-BE49-F238E27FC236}">
                  <a16:creationId xmlns:a16="http://schemas.microsoft.com/office/drawing/2014/main" id="{2088CF9A-CF0C-4909-A9BA-C0CDF74AA105}"/>
                </a:ext>
              </a:extLst>
            </p:cNvPr>
            <p:cNvSpPr>
              <a:spLocks/>
            </p:cNvSpPr>
            <p:nvPr/>
          </p:nvSpPr>
          <p:spPr bwMode="auto">
            <a:xfrm>
              <a:off x="3691" y="1046"/>
              <a:ext cx="9" cy="4"/>
            </a:xfrm>
            <a:custGeom>
              <a:avLst/>
              <a:gdLst>
                <a:gd name="T0" fmla="*/ 3 w 4"/>
                <a:gd name="T1" fmla="*/ 0 h 2"/>
                <a:gd name="T2" fmla="*/ 1 w 4"/>
                <a:gd name="T3" fmla="*/ 2 h 2"/>
                <a:gd name="T4" fmla="*/ 1 w 4"/>
                <a:gd name="T5" fmla="*/ 2 h 2"/>
                <a:gd name="T6" fmla="*/ 3 w 4"/>
                <a:gd name="T7" fmla="*/ 0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cubicBezTo>
                    <a:pt x="2" y="0"/>
                    <a:pt x="0" y="1"/>
                    <a:pt x="1" y="2"/>
                  </a:cubicBezTo>
                  <a:cubicBezTo>
                    <a:pt x="1" y="2"/>
                    <a:pt x="1" y="2"/>
                    <a:pt x="1" y="2"/>
                  </a:cubicBezTo>
                  <a:cubicBezTo>
                    <a:pt x="2" y="2"/>
                    <a:pt x="4" y="0"/>
                    <a:pt x="3" y="0"/>
                  </a:cubicBezTo>
                  <a:cubicBezTo>
                    <a:pt x="3" y="0"/>
                    <a:pt x="3" y="0"/>
                    <a:pt x="3"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93" name="Freeform 4680">
              <a:extLst>
                <a:ext uri="{FF2B5EF4-FFF2-40B4-BE49-F238E27FC236}">
                  <a16:creationId xmlns:a16="http://schemas.microsoft.com/office/drawing/2014/main" id="{8A31E9E1-555A-4722-BF91-A5F55F2E8832}"/>
                </a:ext>
              </a:extLst>
            </p:cNvPr>
            <p:cNvSpPr>
              <a:spLocks/>
            </p:cNvSpPr>
            <p:nvPr/>
          </p:nvSpPr>
          <p:spPr bwMode="auto">
            <a:xfrm>
              <a:off x="3603" y="1239"/>
              <a:ext cx="26" cy="12"/>
            </a:xfrm>
            <a:custGeom>
              <a:avLst/>
              <a:gdLst>
                <a:gd name="T0" fmla="*/ 6 w 11"/>
                <a:gd name="T1" fmla="*/ 0 h 5"/>
                <a:gd name="T2" fmla="*/ 6 w 11"/>
                <a:gd name="T3" fmla="*/ 0 h 5"/>
                <a:gd name="T4" fmla="*/ 2 w 11"/>
                <a:gd name="T5" fmla="*/ 5 h 5"/>
                <a:gd name="T6" fmla="*/ 4 w 11"/>
                <a:gd name="T7" fmla="*/ 5 h 5"/>
                <a:gd name="T8" fmla="*/ 6 w 11"/>
                <a:gd name="T9" fmla="*/ 5 h 5"/>
                <a:gd name="T10" fmla="*/ 8 w 11"/>
                <a:gd name="T11" fmla="*/ 5 h 5"/>
                <a:gd name="T12" fmla="*/ 11 w 11"/>
                <a:gd name="T13" fmla="*/ 2 h 5"/>
                <a:gd name="T14" fmla="*/ 10 w 11"/>
                <a:gd name="T15" fmla="*/ 2 h 5"/>
                <a:gd name="T16" fmla="*/ 8 w 11"/>
                <a:gd name="T17" fmla="*/ 1 h 5"/>
                <a:gd name="T18" fmla="*/ 6 w 11"/>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5">
                  <a:moveTo>
                    <a:pt x="6" y="0"/>
                  </a:moveTo>
                  <a:cubicBezTo>
                    <a:pt x="6" y="0"/>
                    <a:pt x="6" y="0"/>
                    <a:pt x="6" y="0"/>
                  </a:cubicBezTo>
                  <a:cubicBezTo>
                    <a:pt x="6" y="2"/>
                    <a:pt x="0" y="2"/>
                    <a:pt x="2" y="5"/>
                  </a:cubicBezTo>
                  <a:cubicBezTo>
                    <a:pt x="3" y="5"/>
                    <a:pt x="4" y="5"/>
                    <a:pt x="4" y="5"/>
                  </a:cubicBezTo>
                  <a:cubicBezTo>
                    <a:pt x="5" y="5"/>
                    <a:pt x="6" y="5"/>
                    <a:pt x="6" y="5"/>
                  </a:cubicBezTo>
                  <a:cubicBezTo>
                    <a:pt x="7" y="5"/>
                    <a:pt x="7" y="5"/>
                    <a:pt x="8" y="5"/>
                  </a:cubicBezTo>
                  <a:cubicBezTo>
                    <a:pt x="9" y="5"/>
                    <a:pt x="10" y="5"/>
                    <a:pt x="11" y="2"/>
                  </a:cubicBezTo>
                  <a:cubicBezTo>
                    <a:pt x="11" y="2"/>
                    <a:pt x="10" y="2"/>
                    <a:pt x="10" y="2"/>
                  </a:cubicBezTo>
                  <a:cubicBezTo>
                    <a:pt x="9" y="2"/>
                    <a:pt x="9" y="2"/>
                    <a:pt x="8" y="1"/>
                  </a:cubicBezTo>
                  <a:cubicBezTo>
                    <a:pt x="7" y="0"/>
                    <a:pt x="7" y="0"/>
                    <a:pt x="6"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94" name="Freeform 4681">
              <a:extLst>
                <a:ext uri="{FF2B5EF4-FFF2-40B4-BE49-F238E27FC236}">
                  <a16:creationId xmlns:a16="http://schemas.microsoft.com/office/drawing/2014/main" id="{AA68A9C4-D753-4726-849F-48BED4E40D65}"/>
                </a:ext>
              </a:extLst>
            </p:cNvPr>
            <p:cNvSpPr>
              <a:spLocks/>
            </p:cNvSpPr>
            <p:nvPr/>
          </p:nvSpPr>
          <p:spPr bwMode="auto">
            <a:xfrm>
              <a:off x="3261" y="1132"/>
              <a:ext cx="10" cy="4"/>
            </a:xfrm>
            <a:custGeom>
              <a:avLst/>
              <a:gdLst>
                <a:gd name="T0" fmla="*/ 4 w 4"/>
                <a:gd name="T1" fmla="*/ 0 h 2"/>
                <a:gd name="T2" fmla="*/ 0 w 4"/>
                <a:gd name="T3" fmla="*/ 2 h 2"/>
                <a:gd name="T4" fmla="*/ 4 w 4"/>
                <a:gd name="T5" fmla="*/ 0 h 2"/>
              </a:gdLst>
              <a:ahLst/>
              <a:cxnLst>
                <a:cxn ang="0">
                  <a:pos x="T0" y="T1"/>
                </a:cxn>
                <a:cxn ang="0">
                  <a:pos x="T2" y="T3"/>
                </a:cxn>
                <a:cxn ang="0">
                  <a:pos x="T4" y="T5"/>
                </a:cxn>
              </a:cxnLst>
              <a:rect l="0" t="0" r="r" b="b"/>
              <a:pathLst>
                <a:path w="4" h="2">
                  <a:moveTo>
                    <a:pt x="4" y="0"/>
                  </a:moveTo>
                  <a:cubicBezTo>
                    <a:pt x="3" y="1"/>
                    <a:pt x="0" y="1"/>
                    <a:pt x="0" y="2"/>
                  </a:cubicBezTo>
                  <a:cubicBezTo>
                    <a:pt x="2" y="2"/>
                    <a:pt x="4" y="2"/>
                    <a:pt x="4"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95" name="Freeform 4682">
              <a:extLst>
                <a:ext uri="{FF2B5EF4-FFF2-40B4-BE49-F238E27FC236}">
                  <a16:creationId xmlns:a16="http://schemas.microsoft.com/office/drawing/2014/main" id="{4E628F21-A4D4-47F1-9533-AF049D6B7A91}"/>
                </a:ext>
              </a:extLst>
            </p:cNvPr>
            <p:cNvSpPr>
              <a:spLocks/>
            </p:cNvSpPr>
            <p:nvPr/>
          </p:nvSpPr>
          <p:spPr bwMode="auto">
            <a:xfrm>
              <a:off x="3657" y="979"/>
              <a:ext cx="22" cy="19"/>
            </a:xfrm>
            <a:custGeom>
              <a:avLst/>
              <a:gdLst>
                <a:gd name="T0" fmla="*/ 4 w 9"/>
                <a:gd name="T1" fmla="*/ 0 h 8"/>
                <a:gd name="T2" fmla="*/ 3 w 9"/>
                <a:gd name="T3" fmla="*/ 0 h 8"/>
                <a:gd name="T4" fmla="*/ 5 w 9"/>
                <a:gd name="T5" fmla="*/ 8 h 8"/>
                <a:gd name="T6" fmla="*/ 6 w 9"/>
                <a:gd name="T7" fmla="*/ 8 h 8"/>
                <a:gd name="T8" fmla="*/ 4 w 9"/>
                <a:gd name="T9" fmla="*/ 0 h 8"/>
              </a:gdLst>
              <a:ahLst/>
              <a:cxnLst>
                <a:cxn ang="0">
                  <a:pos x="T0" y="T1"/>
                </a:cxn>
                <a:cxn ang="0">
                  <a:pos x="T2" y="T3"/>
                </a:cxn>
                <a:cxn ang="0">
                  <a:pos x="T4" y="T5"/>
                </a:cxn>
                <a:cxn ang="0">
                  <a:pos x="T6" y="T7"/>
                </a:cxn>
                <a:cxn ang="0">
                  <a:pos x="T8" y="T9"/>
                </a:cxn>
              </a:cxnLst>
              <a:rect l="0" t="0" r="r" b="b"/>
              <a:pathLst>
                <a:path w="9" h="8">
                  <a:moveTo>
                    <a:pt x="4" y="0"/>
                  </a:moveTo>
                  <a:cubicBezTo>
                    <a:pt x="3" y="0"/>
                    <a:pt x="3" y="0"/>
                    <a:pt x="3" y="0"/>
                  </a:cubicBezTo>
                  <a:cubicBezTo>
                    <a:pt x="0" y="2"/>
                    <a:pt x="0" y="8"/>
                    <a:pt x="5" y="8"/>
                  </a:cubicBezTo>
                  <a:cubicBezTo>
                    <a:pt x="6" y="8"/>
                    <a:pt x="6" y="8"/>
                    <a:pt x="6" y="8"/>
                  </a:cubicBezTo>
                  <a:cubicBezTo>
                    <a:pt x="9" y="5"/>
                    <a:pt x="9" y="0"/>
                    <a:pt x="4"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96" name="Freeform 4683">
              <a:extLst>
                <a:ext uri="{FF2B5EF4-FFF2-40B4-BE49-F238E27FC236}">
                  <a16:creationId xmlns:a16="http://schemas.microsoft.com/office/drawing/2014/main" id="{7A3478AB-70E2-4935-8C1F-81706A6A53AF}"/>
                </a:ext>
              </a:extLst>
            </p:cNvPr>
            <p:cNvSpPr>
              <a:spLocks/>
            </p:cNvSpPr>
            <p:nvPr/>
          </p:nvSpPr>
          <p:spPr bwMode="auto">
            <a:xfrm>
              <a:off x="3364" y="1103"/>
              <a:ext cx="12" cy="5"/>
            </a:xfrm>
            <a:custGeom>
              <a:avLst/>
              <a:gdLst>
                <a:gd name="T0" fmla="*/ 4 w 5"/>
                <a:gd name="T1" fmla="*/ 0 h 2"/>
                <a:gd name="T2" fmla="*/ 0 w 5"/>
                <a:gd name="T3" fmla="*/ 2 h 2"/>
                <a:gd name="T4" fmla="*/ 4 w 5"/>
                <a:gd name="T5" fmla="*/ 0 h 2"/>
              </a:gdLst>
              <a:ahLst/>
              <a:cxnLst>
                <a:cxn ang="0">
                  <a:pos x="T0" y="T1"/>
                </a:cxn>
                <a:cxn ang="0">
                  <a:pos x="T2" y="T3"/>
                </a:cxn>
                <a:cxn ang="0">
                  <a:pos x="T4" y="T5"/>
                </a:cxn>
              </a:cxnLst>
              <a:rect l="0" t="0" r="r" b="b"/>
              <a:pathLst>
                <a:path w="5" h="2">
                  <a:moveTo>
                    <a:pt x="4" y="0"/>
                  </a:moveTo>
                  <a:cubicBezTo>
                    <a:pt x="3" y="0"/>
                    <a:pt x="0" y="1"/>
                    <a:pt x="0" y="2"/>
                  </a:cubicBezTo>
                  <a:cubicBezTo>
                    <a:pt x="2" y="2"/>
                    <a:pt x="5" y="1"/>
                    <a:pt x="4"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97" name="Freeform 4684">
              <a:extLst>
                <a:ext uri="{FF2B5EF4-FFF2-40B4-BE49-F238E27FC236}">
                  <a16:creationId xmlns:a16="http://schemas.microsoft.com/office/drawing/2014/main" id="{6CFE78C7-779E-4CB9-9162-6F6167B983A5}"/>
                </a:ext>
              </a:extLst>
            </p:cNvPr>
            <p:cNvSpPr>
              <a:spLocks/>
            </p:cNvSpPr>
            <p:nvPr/>
          </p:nvSpPr>
          <p:spPr bwMode="auto">
            <a:xfrm>
              <a:off x="3362" y="1153"/>
              <a:ext cx="19" cy="10"/>
            </a:xfrm>
            <a:custGeom>
              <a:avLst/>
              <a:gdLst>
                <a:gd name="T0" fmla="*/ 6 w 8"/>
                <a:gd name="T1" fmla="*/ 0 h 4"/>
                <a:gd name="T2" fmla="*/ 0 w 8"/>
                <a:gd name="T3" fmla="*/ 4 h 4"/>
                <a:gd name="T4" fmla="*/ 6 w 8"/>
                <a:gd name="T5" fmla="*/ 0 h 4"/>
              </a:gdLst>
              <a:ahLst/>
              <a:cxnLst>
                <a:cxn ang="0">
                  <a:pos x="T0" y="T1"/>
                </a:cxn>
                <a:cxn ang="0">
                  <a:pos x="T2" y="T3"/>
                </a:cxn>
                <a:cxn ang="0">
                  <a:pos x="T4" y="T5"/>
                </a:cxn>
              </a:cxnLst>
              <a:rect l="0" t="0" r="r" b="b"/>
              <a:pathLst>
                <a:path w="8" h="4">
                  <a:moveTo>
                    <a:pt x="6" y="0"/>
                  </a:moveTo>
                  <a:cubicBezTo>
                    <a:pt x="2" y="0"/>
                    <a:pt x="0" y="2"/>
                    <a:pt x="0" y="4"/>
                  </a:cubicBezTo>
                  <a:cubicBezTo>
                    <a:pt x="3" y="3"/>
                    <a:pt x="8" y="3"/>
                    <a:pt x="6"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98" name="Freeform 4685">
              <a:extLst>
                <a:ext uri="{FF2B5EF4-FFF2-40B4-BE49-F238E27FC236}">
                  <a16:creationId xmlns:a16="http://schemas.microsoft.com/office/drawing/2014/main" id="{432D30D6-6BD5-4AB9-8428-2B013DFE7D2C}"/>
                </a:ext>
              </a:extLst>
            </p:cNvPr>
            <p:cNvSpPr>
              <a:spLocks/>
            </p:cNvSpPr>
            <p:nvPr/>
          </p:nvSpPr>
          <p:spPr bwMode="auto">
            <a:xfrm>
              <a:off x="3321" y="1232"/>
              <a:ext cx="17" cy="9"/>
            </a:xfrm>
            <a:custGeom>
              <a:avLst/>
              <a:gdLst>
                <a:gd name="T0" fmla="*/ 5 w 7"/>
                <a:gd name="T1" fmla="*/ 0 h 4"/>
                <a:gd name="T2" fmla="*/ 1 w 7"/>
                <a:gd name="T3" fmla="*/ 2 h 4"/>
                <a:gd name="T4" fmla="*/ 5 w 7"/>
                <a:gd name="T5" fmla="*/ 4 h 4"/>
                <a:gd name="T6" fmla="*/ 5 w 7"/>
                <a:gd name="T7" fmla="*/ 4 h 4"/>
                <a:gd name="T8" fmla="*/ 5 w 7"/>
                <a:gd name="T9" fmla="*/ 0 h 4"/>
              </a:gdLst>
              <a:ahLst/>
              <a:cxnLst>
                <a:cxn ang="0">
                  <a:pos x="T0" y="T1"/>
                </a:cxn>
                <a:cxn ang="0">
                  <a:pos x="T2" y="T3"/>
                </a:cxn>
                <a:cxn ang="0">
                  <a:pos x="T4" y="T5"/>
                </a:cxn>
                <a:cxn ang="0">
                  <a:pos x="T6" y="T7"/>
                </a:cxn>
                <a:cxn ang="0">
                  <a:pos x="T8" y="T9"/>
                </a:cxn>
              </a:cxnLst>
              <a:rect l="0" t="0" r="r" b="b"/>
              <a:pathLst>
                <a:path w="7" h="4">
                  <a:moveTo>
                    <a:pt x="5" y="0"/>
                  </a:moveTo>
                  <a:cubicBezTo>
                    <a:pt x="4" y="0"/>
                    <a:pt x="1" y="1"/>
                    <a:pt x="1" y="2"/>
                  </a:cubicBezTo>
                  <a:cubicBezTo>
                    <a:pt x="0" y="3"/>
                    <a:pt x="0" y="4"/>
                    <a:pt x="5" y="4"/>
                  </a:cubicBezTo>
                  <a:cubicBezTo>
                    <a:pt x="5" y="4"/>
                    <a:pt x="5" y="4"/>
                    <a:pt x="5" y="4"/>
                  </a:cubicBezTo>
                  <a:cubicBezTo>
                    <a:pt x="7" y="1"/>
                    <a:pt x="7" y="0"/>
                    <a:pt x="5"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99" name="Freeform 4686">
              <a:extLst>
                <a:ext uri="{FF2B5EF4-FFF2-40B4-BE49-F238E27FC236}">
                  <a16:creationId xmlns:a16="http://schemas.microsoft.com/office/drawing/2014/main" id="{18AA20BA-E232-4F82-B147-6C8844998977}"/>
                </a:ext>
              </a:extLst>
            </p:cNvPr>
            <p:cNvSpPr>
              <a:spLocks/>
            </p:cNvSpPr>
            <p:nvPr/>
          </p:nvSpPr>
          <p:spPr bwMode="auto">
            <a:xfrm>
              <a:off x="3481" y="948"/>
              <a:ext cx="12" cy="4"/>
            </a:xfrm>
            <a:custGeom>
              <a:avLst/>
              <a:gdLst>
                <a:gd name="T0" fmla="*/ 3 w 5"/>
                <a:gd name="T1" fmla="*/ 0 h 2"/>
                <a:gd name="T2" fmla="*/ 1 w 5"/>
                <a:gd name="T3" fmla="*/ 2 h 2"/>
                <a:gd name="T4" fmla="*/ 1 w 5"/>
                <a:gd name="T5" fmla="*/ 2 h 2"/>
                <a:gd name="T6" fmla="*/ 3 w 5"/>
                <a:gd name="T7" fmla="*/ 0 h 2"/>
                <a:gd name="T8" fmla="*/ 3 w 5"/>
                <a:gd name="T9" fmla="*/ 0 h 2"/>
              </a:gdLst>
              <a:ahLst/>
              <a:cxnLst>
                <a:cxn ang="0">
                  <a:pos x="T0" y="T1"/>
                </a:cxn>
                <a:cxn ang="0">
                  <a:pos x="T2" y="T3"/>
                </a:cxn>
                <a:cxn ang="0">
                  <a:pos x="T4" y="T5"/>
                </a:cxn>
                <a:cxn ang="0">
                  <a:pos x="T6" y="T7"/>
                </a:cxn>
                <a:cxn ang="0">
                  <a:pos x="T8" y="T9"/>
                </a:cxn>
              </a:cxnLst>
              <a:rect l="0" t="0" r="r" b="b"/>
              <a:pathLst>
                <a:path w="5" h="2">
                  <a:moveTo>
                    <a:pt x="3" y="0"/>
                  </a:moveTo>
                  <a:cubicBezTo>
                    <a:pt x="2" y="0"/>
                    <a:pt x="0" y="1"/>
                    <a:pt x="1" y="2"/>
                  </a:cubicBezTo>
                  <a:cubicBezTo>
                    <a:pt x="1" y="2"/>
                    <a:pt x="1" y="2"/>
                    <a:pt x="1" y="2"/>
                  </a:cubicBezTo>
                  <a:cubicBezTo>
                    <a:pt x="2" y="2"/>
                    <a:pt x="5" y="0"/>
                    <a:pt x="3" y="0"/>
                  </a:cubicBezTo>
                  <a:cubicBezTo>
                    <a:pt x="3" y="0"/>
                    <a:pt x="3" y="0"/>
                    <a:pt x="3"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00" name="Freeform 4687">
              <a:extLst>
                <a:ext uri="{FF2B5EF4-FFF2-40B4-BE49-F238E27FC236}">
                  <a16:creationId xmlns:a16="http://schemas.microsoft.com/office/drawing/2014/main" id="{E27585F0-0A08-45FD-81B3-F6BF980AFF8A}"/>
                </a:ext>
              </a:extLst>
            </p:cNvPr>
            <p:cNvSpPr>
              <a:spLocks/>
            </p:cNvSpPr>
            <p:nvPr/>
          </p:nvSpPr>
          <p:spPr bwMode="auto">
            <a:xfrm>
              <a:off x="3591" y="921"/>
              <a:ext cx="9" cy="5"/>
            </a:xfrm>
            <a:custGeom>
              <a:avLst/>
              <a:gdLst>
                <a:gd name="T0" fmla="*/ 3 w 4"/>
                <a:gd name="T1" fmla="*/ 0 h 2"/>
                <a:gd name="T2" fmla="*/ 1 w 4"/>
                <a:gd name="T3" fmla="*/ 2 h 2"/>
                <a:gd name="T4" fmla="*/ 1 w 4"/>
                <a:gd name="T5" fmla="*/ 2 h 2"/>
                <a:gd name="T6" fmla="*/ 3 w 4"/>
                <a:gd name="T7" fmla="*/ 0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cubicBezTo>
                    <a:pt x="2" y="0"/>
                    <a:pt x="0" y="1"/>
                    <a:pt x="1" y="2"/>
                  </a:cubicBezTo>
                  <a:cubicBezTo>
                    <a:pt x="1" y="2"/>
                    <a:pt x="1" y="2"/>
                    <a:pt x="1" y="2"/>
                  </a:cubicBezTo>
                  <a:cubicBezTo>
                    <a:pt x="2" y="2"/>
                    <a:pt x="4" y="0"/>
                    <a:pt x="3" y="0"/>
                  </a:cubicBezTo>
                  <a:cubicBezTo>
                    <a:pt x="3" y="0"/>
                    <a:pt x="3" y="0"/>
                    <a:pt x="3"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01" name="Freeform 4688">
              <a:extLst>
                <a:ext uri="{FF2B5EF4-FFF2-40B4-BE49-F238E27FC236}">
                  <a16:creationId xmlns:a16="http://schemas.microsoft.com/office/drawing/2014/main" id="{51736861-2610-45C5-9EA6-1CC273EE99AA}"/>
                </a:ext>
              </a:extLst>
            </p:cNvPr>
            <p:cNvSpPr>
              <a:spLocks/>
            </p:cNvSpPr>
            <p:nvPr/>
          </p:nvSpPr>
          <p:spPr bwMode="auto">
            <a:xfrm>
              <a:off x="3524" y="1132"/>
              <a:ext cx="9" cy="4"/>
            </a:xfrm>
            <a:custGeom>
              <a:avLst/>
              <a:gdLst>
                <a:gd name="T0" fmla="*/ 3 w 4"/>
                <a:gd name="T1" fmla="*/ 0 h 2"/>
                <a:gd name="T2" fmla="*/ 1 w 4"/>
                <a:gd name="T3" fmla="*/ 2 h 2"/>
                <a:gd name="T4" fmla="*/ 1 w 4"/>
                <a:gd name="T5" fmla="*/ 2 h 2"/>
                <a:gd name="T6" fmla="*/ 3 w 4"/>
                <a:gd name="T7" fmla="*/ 0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cubicBezTo>
                    <a:pt x="2" y="0"/>
                    <a:pt x="0" y="2"/>
                    <a:pt x="1" y="2"/>
                  </a:cubicBezTo>
                  <a:cubicBezTo>
                    <a:pt x="1" y="2"/>
                    <a:pt x="1" y="2"/>
                    <a:pt x="1" y="2"/>
                  </a:cubicBezTo>
                  <a:cubicBezTo>
                    <a:pt x="2" y="2"/>
                    <a:pt x="4" y="1"/>
                    <a:pt x="3" y="0"/>
                  </a:cubicBezTo>
                  <a:cubicBezTo>
                    <a:pt x="3" y="0"/>
                    <a:pt x="3" y="0"/>
                    <a:pt x="3"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02" name="Freeform 4689">
              <a:extLst>
                <a:ext uri="{FF2B5EF4-FFF2-40B4-BE49-F238E27FC236}">
                  <a16:creationId xmlns:a16="http://schemas.microsoft.com/office/drawing/2014/main" id="{12D36430-8A16-4952-8FCC-C0199AB1056A}"/>
                </a:ext>
              </a:extLst>
            </p:cNvPr>
            <p:cNvSpPr>
              <a:spLocks/>
            </p:cNvSpPr>
            <p:nvPr/>
          </p:nvSpPr>
          <p:spPr bwMode="auto">
            <a:xfrm>
              <a:off x="3426" y="1124"/>
              <a:ext cx="9" cy="5"/>
            </a:xfrm>
            <a:custGeom>
              <a:avLst/>
              <a:gdLst>
                <a:gd name="T0" fmla="*/ 3 w 4"/>
                <a:gd name="T1" fmla="*/ 0 h 2"/>
                <a:gd name="T2" fmla="*/ 1 w 4"/>
                <a:gd name="T3" fmla="*/ 2 h 2"/>
                <a:gd name="T4" fmla="*/ 1 w 4"/>
                <a:gd name="T5" fmla="*/ 2 h 2"/>
                <a:gd name="T6" fmla="*/ 3 w 4"/>
                <a:gd name="T7" fmla="*/ 0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cubicBezTo>
                    <a:pt x="2" y="0"/>
                    <a:pt x="0" y="2"/>
                    <a:pt x="1" y="2"/>
                  </a:cubicBezTo>
                  <a:cubicBezTo>
                    <a:pt x="1" y="2"/>
                    <a:pt x="1" y="2"/>
                    <a:pt x="1" y="2"/>
                  </a:cubicBezTo>
                  <a:cubicBezTo>
                    <a:pt x="2" y="2"/>
                    <a:pt x="4" y="1"/>
                    <a:pt x="3" y="0"/>
                  </a:cubicBezTo>
                  <a:cubicBezTo>
                    <a:pt x="3" y="0"/>
                    <a:pt x="3" y="0"/>
                    <a:pt x="3"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03" name="Freeform 4690">
              <a:extLst>
                <a:ext uri="{FF2B5EF4-FFF2-40B4-BE49-F238E27FC236}">
                  <a16:creationId xmlns:a16="http://schemas.microsoft.com/office/drawing/2014/main" id="{8D14B7EF-3021-4635-910E-2C7E8C37CAF5}"/>
                </a:ext>
              </a:extLst>
            </p:cNvPr>
            <p:cNvSpPr>
              <a:spLocks/>
            </p:cNvSpPr>
            <p:nvPr/>
          </p:nvSpPr>
          <p:spPr bwMode="auto">
            <a:xfrm>
              <a:off x="3366" y="1129"/>
              <a:ext cx="17" cy="10"/>
            </a:xfrm>
            <a:custGeom>
              <a:avLst/>
              <a:gdLst>
                <a:gd name="T0" fmla="*/ 5 w 7"/>
                <a:gd name="T1" fmla="*/ 0 h 4"/>
                <a:gd name="T2" fmla="*/ 0 w 7"/>
                <a:gd name="T3" fmla="*/ 2 h 4"/>
                <a:gd name="T4" fmla="*/ 5 w 7"/>
                <a:gd name="T5" fmla="*/ 4 h 4"/>
                <a:gd name="T6" fmla="*/ 5 w 7"/>
                <a:gd name="T7" fmla="*/ 4 h 4"/>
                <a:gd name="T8" fmla="*/ 5 w 7"/>
                <a:gd name="T9" fmla="*/ 0 h 4"/>
              </a:gdLst>
              <a:ahLst/>
              <a:cxnLst>
                <a:cxn ang="0">
                  <a:pos x="T0" y="T1"/>
                </a:cxn>
                <a:cxn ang="0">
                  <a:pos x="T2" y="T3"/>
                </a:cxn>
                <a:cxn ang="0">
                  <a:pos x="T4" y="T5"/>
                </a:cxn>
                <a:cxn ang="0">
                  <a:pos x="T6" y="T7"/>
                </a:cxn>
                <a:cxn ang="0">
                  <a:pos x="T8" y="T9"/>
                </a:cxn>
              </a:cxnLst>
              <a:rect l="0" t="0" r="r" b="b"/>
              <a:pathLst>
                <a:path w="7" h="4">
                  <a:moveTo>
                    <a:pt x="5" y="0"/>
                  </a:moveTo>
                  <a:cubicBezTo>
                    <a:pt x="4" y="0"/>
                    <a:pt x="1" y="1"/>
                    <a:pt x="0" y="2"/>
                  </a:cubicBezTo>
                  <a:cubicBezTo>
                    <a:pt x="0" y="3"/>
                    <a:pt x="0" y="4"/>
                    <a:pt x="5" y="4"/>
                  </a:cubicBezTo>
                  <a:cubicBezTo>
                    <a:pt x="5" y="4"/>
                    <a:pt x="5" y="4"/>
                    <a:pt x="5" y="4"/>
                  </a:cubicBezTo>
                  <a:cubicBezTo>
                    <a:pt x="7" y="1"/>
                    <a:pt x="7" y="0"/>
                    <a:pt x="5"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04" name="Freeform 4691">
              <a:extLst>
                <a:ext uri="{FF2B5EF4-FFF2-40B4-BE49-F238E27FC236}">
                  <a16:creationId xmlns:a16="http://schemas.microsoft.com/office/drawing/2014/main" id="{8D1E2271-C21A-456F-AFC6-6EBA2EEC33AF}"/>
                </a:ext>
              </a:extLst>
            </p:cNvPr>
            <p:cNvSpPr>
              <a:spLocks/>
            </p:cNvSpPr>
            <p:nvPr/>
          </p:nvSpPr>
          <p:spPr bwMode="auto">
            <a:xfrm>
              <a:off x="3567" y="1096"/>
              <a:ext cx="12" cy="5"/>
            </a:xfrm>
            <a:custGeom>
              <a:avLst/>
              <a:gdLst>
                <a:gd name="T0" fmla="*/ 3 w 5"/>
                <a:gd name="T1" fmla="*/ 0 h 2"/>
                <a:gd name="T2" fmla="*/ 2 w 5"/>
                <a:gd name="T3" fmla="*/ 2 h 2"/>
                <a:gd name="T4" fmla="*/ 2 w 5"/>
                <a:gd name="T5" fmla="*/ 2 h 2"/>
                <a:gd name="T6" fmla="*/ 4 w 5"/>
                <a:gd name="T7" fmla="*/ 0 h 2"/>
                <a:gd name="T8" fmla="*/ 3 w 5"/>
                <a:gd name="T9" fmla="*/ 0 h 2"/>
              </a:gdLst>
              <a:ahLst/>
              <a:cxnLst>
                <a:cxn ang="0">
                  <a:pos x="T0" y="T1"/>
                </a:cxn>
                <a:cxn ang="0">
                  <a:pos x="T2" y="T3"/>
                </a:cxn>
                <a:cxn ang="0">
                  <a:pos x="T4" y="T5"/>
                </a:cxn>
                <a:cxn ang="0">
                  <a:pos x="T6" y="T7"/>
                </a:cxn>
                <a:cxn ang="0">
                  <a:pos x="T8" y="T9"/>
                </a:cxn>
              </a:cxnLst>
              <a:rect l="0" t="0" r="r" b="b"/>
              <a:pathLst>
                <a:path w="5" h="2">
                  <a:moveTo>
                    <a:pt x="3" y="0"/>
                  </a:moveTo>
                  <a:cubicBezTo>
                    <a:pt x="3" y="0"/>
                    <a:pt x="0" y="2"/>
                    <a:pt x="2" y="2"/>
                  </a:cubicBezTo>
                  <a:cubicBezTo>
                    <a:pt x="2" y="2"/>
                    <a:pt x="2" y="2"/>
                    <a:pt x="2" y="2"/>
                  </a:cubicBezTo>
                  <a:cubicBezTo>
                    <a:pt x="3" y="2"/>
                    <a:pt x="5" y="1"/>
                    <a:pt x="4" y="0"/>
                  </a:cubicBezTo>
                  <a:cubicBezTo>
                    <a:pt x="4" y="0"/>
                    <a:pt x="4" y="0"/>
                    <a:pt x="3"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05" name="Freeform 4692">
              <a:extLst>
                <a:ext uri="{FF2B5EF4-FFF2-40B4-BE49-F238E27FC236}">
                  <a16:creationId xmlns:a16="http://schemas.microsoft.com/office/drawing/2014/main" id="{E72F2EDF-3F00-4048-AD53-017B01D10DEE}"/>
                </a:ext>
              </a:extLst>
            </p:cNvPr>
            <p:cNvSpPr>
              <a:spLocks/>
            </p:cNvSpPr>
            <p:nvPr/>
          </p:nvSpPr>
          <p:spPr bwMode="auto">
            <a:xfrm>
              <a:off x="3452" y="1108"/>
              <a:ext cx="10" cy="7"/>
            </a:xfrm>
            <a:custGeom>
              <a:avLst/>
              <a:gdLst>
                <a:gd name="T0" fmla="*/ 4 w 4"/>
                <a:gd name="T1" fmla="*/ 0 h 3"/>
                <a:gd name="T2" fmla="*/ 2 w 4"/>
                <a:gd name="T3" fmla="*/ 2 h 3"/>
                <a:gd name="T4" fmla="*/ 1 w 4"/>
                <a:gd name="T5" fmla="*/ 3 h 3"/>
                <a:gd name="T6" fmla="*/ 3 w 4"/>
                <a:gd name="T7" fmla="*/ 2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cubicBezTo>
                    <a:pt x="4" y="0"/>
                    <a:pt x="3" y="1"/>
                    <a:pt x="2" y="2"/>
                  </a:cubicBezTo>
                  <a:cubicBezTo>
                    <a:pt x="1" y="2"/>
                    <a:pt x="0" y="3"/>
                    <a:pt x="1" y="3"/>
                  </a:cubicBezTo>
                  <a:cubicBezTo>
                    <a:pt x="1" y="3"/>
                    <a:pt x="2" y="3"/>
                    <a:pt x="3" y="2"/>
                  </a:cubicBezTo>
                  <a:cubicBezTo>
                    <a:pt x="4" y="0"/>
                    <a:pt x="4" y="0"/>
                    <a:pt x="4"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06" name="Freeform 4693">
              <a:extLst>
                <a:ext uri="{FF2B5EF4-FFF2-40B4-BE49-F238E27FC236}">
                  <a16:creationId xmlns:a16="http://schemas.microsoft.com/office/drawing/2014/main" id="{4320ABAA-8531-4715-916B-2BC3D38E0701}"/>
                </a:ext>
              </a:extLst>
            </p:cNvPr>
            <p:cNvSpPr>
              <a:spLocks/>
            </p:cNvSpPr>
            <p:nvPr/>
          </p:nvSpPr>
          <p:spPr bwMode="auto">
            <a:xfrm>
              <a:off x="3502" y="995"/>
              <a:ext cx="19" cy="12"/>
            </a:xfrm>
            <a:custGeom>
              <a:avLst/>
              <a:gdLst>
                <a:gd name="T0" fmla="*/ 7 w 8"/>
                <a:gd name="T1" fmla="*/ 0 h 5"/>
                <a:gd name="T2" fmla="*/ 2 w 8"/>
                <a:gd name="T3" fmla="*/ 0 h 5"/>
                <a:gd name="T4" fmla="*/ 5 w 8"/>
                <a:gd name="T5" fmla="*/ 5 h 5"/>
                <a:gd name="T6" fmla="*/ 7 w 8"/>
                <a:gd name="T7" fmla="*/ 0 h 5"/>
              </a:gdLst>
              <a:ahLst/>
              <a:cxnLst>
                <a:cxn ang="0">
                  <a:pos x="T0" y="T1"/>
                </a:cxn>
                <a:cxn ang="0">
                  <a:pos x="T2" y="T3"/>
                </a:cxn>
                <a:cxn ang="0">
                  <a:pos x="T4" y="T5"/>
                </a:cxn>
                <a:cxn ang="0">
                  <a:pos x="T6" y="T7"/>
                </a:cxn>
              </a:cxnLst>
              <a:rect l="0" t="0" r="r" b="b"/>
              <a:pathLst>
                <a:path w="8" h="5">
                  <a:moveTo>
                    <a:pt x="7" y="0"/>
                  </a:moveTo>
                  <a:cubicBezTo>
                    <a:pt x="5" y="0"/>
                    <a:pt x="4" y="0"/>
                    <a:pt x="2" y="0"/>
                  </a:cubicBezTo>
                  <a:cubicBezTo>
                    <a:pt x="0" y="3"/>
                    <a:pt x="0" y="5"/>
                    <a:pt x="5" y="5"/>
                  </a:cubicBezTo>
                  <a:cubicBezTo>
                    <a:pt x="5" y="3"/>
                    <a:pt x="8" y="2"/>
                    <a:pt x="7"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07" name="Freeform 4694">
              <a:extLst>
                <a:ext uri="{FF2B5EF4-FFF2-40B4-BE49-F238E27FC236}">
                  <a16:creationId xmlns:a16="http://schemas.microsoft.com/office/drawing/2014/main" id="{AB5362D1-46F1-44F3-BB51-D9656BFE2059}"/>
                </a:ext>
              </a:extLst>
            </p:cNvPr>
            <p:cNvSpPr>
              <a:spLocks/>
            </p:cNvSpPr>
            <p:nvPr/>
          </p:nvSpPr>
          <p:spPr bwMode="auto">
            <a:xfrm>
              <a:off x="3464" y="864"/>
              <a:ext cx="12" cy="5"/>
            </a:xfrm>
            <a:custGeom>
              <a:avLst/>
              <a:gdLst>
                <a:gd name="T0" fmla="*/ 3 w 5"/>
                <a:gd name="T1" fmla="*/ 0 h 2"/>
                <a:gd name="T2" fmla="*/ 0 w 5"/>
                <a:gd name="T3" fmla="*/ 1 h 2"/>
                <a:gd name="T4" fmla="*/ 2 w 5"/>
                <a:gd name="T5" fmla="*/ 2 h 2"/>
                <a:gd name="T6" fmla="*/ 5 w 5"/>
                <a:gd name="T7" fmla="*/ 1 h 2"/>
                <a:gd name="T8" fmla="*/ 3 w 5"/>
                <a:gd name="T9" fmla="*/ 0 h 2"/>
              </a:gdLst>
              <a:ahLst/>
              <a:cxnLst>
                <a:cxn ang="0">
                  <a:pos x="T0" y="T1"/>
                </a:cxn>
                <a:cxn ang="0">
                  <a:pos x="T2" y="T3"/>
                </a:cxn>
                <a:cxn ang="0">
                  <a:pos x="T4" y="T5"/>
                </a:cxn>
                <a:cxn ang="0">
                  <a:pos x="T6" y="T7"/>
                </a:cxn>
                <a:cxn ang="0">
                  <a:pos x="T8" y="T9"/>
                </a:cxn>
              </a:cxnLst>
              <a:rect l="0" t="0" r="r" b="b"/>
              <a:pathLst>
                <a:path w="5" h="2">
                  <a:moveTo>
                    <a:pt x="3" y="0"/>
                  </a:moveTo>
                  <a:cubicBezTo>
                    <a:pt x="2" y="0"/>
                    <a:pt x="1" y="0"/>
                    <a:pt x="0" y="1"/>
                  </a:cubicBezTo>
                  <a:cubicBezTo>
                    <a:pt x="0" y="2"/>
                    <a:pt x="1" y="2"/>
                    <a:pt x="2" y="2"/>
                  </a:cubicBezTo>
                  <a:cubicBezTo>
                    <a:pt x="3" y="2"/>
                    <a:pt x="4" y="2"/>
                    <a:pt x="5" y="1"/>
                  </a:cubicBezTo>
                  <a:cubicBezTo>
                    <a:pt x="4" y="0"/>
                    <a:pt x="4" y="0"/>
                    <a:pt x="3" y="0"/>
                  </a:cubicBezTo>
                </a:path>
              </a:pathLst>
            </a:custGeom>
            <a:solidFill>
              <a:srgbClr val="FFB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08" name="Freeform 4695">
              <a:extLst>
                <a:ext uri="{FF2B5EF4-FFF2-40B4-BE49-F238E27FC236}">
                  <a16:creationId xmlns:a16="http://schemas.microsoft.com/office/drawing/2014/main" id="{04D6D8CE-41CA-4C8D-8F5C-FB4B5F0203B1}"/>
                </a:ext>
              </a:extLst>
            </p:cNvPr>
            <p:cNvSpPr>
              <a:spLocks/>
            </p:cNvSpPr>
            <p:nvPr/>
          </p:nvSpPr>
          <p:spPr bwMode="auto">
            <a:xfrm>
              <a:off x="3605" y="964"/>
              <a:ext cx="12" cy="7"/>
            </a:xfrm>
            <a:custGeom>
              <a:avLst/>
              <a:gdLst>
                <a:gd name="T0" fmla="*/ 4 w 5"/>
                <a:gd name="T1" fmla="*/ 0 h 3"/>
                <a:gd name="T2" fmla="*/ 0 w 5"/>
                <a:gd name="T3" fmla="*/ 2 h 3"/>
                <a:gd name="T4" fmla="*/ 2 w 5"/>
                <a:gd name="T5" fmla="*/ 3 h 3"/>
                <a:gd name="T6" fmla="*/ 5 w 5"/>
                <a:gd name="T7" fmla="*/ 1 h 3"/>
                <a:gd name="T8" fmla="*/ 4 w 5"/>
                <a:gd name="T9" fmla="*/ 0 h 3"/>
              </a:gdLst>
              <a:ahLst/>
              <a:cxnLst>
                <a:cxn ang="0">
                  <a:pos x="T0" y="T1"/>
                </a:cxn>
                <a:cxn ang="0">
                  <a:pos x="T2" y="T3"/>
                </a:cxn>
                <a:cxn ang="0">
                  <a:pos x="T4" y="T5"/>
                </a:cxn>
                <a:cxn ang="0">
                  <a:pos x="T6" y="T7"/>
                </a:cxn>
                <a:cxn ang="0">
                  <a:pos x="T8" y="T9"/>
                </a:cxn>
              </a:cxnLst>
              <a:rect l="0" t="0" r="r" b="b"/>
              <a:pathLst>
                <a:path w="5" h="3">
                  <a:moveTo>
                    <a:pt x="4" y="0"/>
                  </a:moveTo>
                  <a:cubicBezTo>
                    <a:pt x="3" y="0"/>
                    <a:pt x="2" y="1"/>
                    <a:pt x="0" y="2"/>
                  </a:cubicBezTo>
                  <a:cubicBezTo>
                    <a:pt x="1" y="3"/>
                    <a:pt x="1" y="3"/>
                    <a:pt x="2" y="3"/>
                  </a:cubicBezTo>
                  <a:cubicBezTo>
                    <a:pt x="4" y="3"/>
                    <a:pt x="5" y="3"/>
                    <a:pt x="5" y="1"/>
                  </a:cubicBezTo>
                  <a:cubicBezTo>
                    <a:pt x="5" y="1"/>
                    <a:pt x="4" y="0"/>
                    <a:pt x="4"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09" name="Freeform 4696">
              <a:extLst>
                <a:ext uri="{FF2B5EF4-FFF2-40B4-BE49-F238E27FC236}">
                  <a16:creationId xmlns:a16="http://schemas.microsoft.com/office/drawing/2014/main" id="{43FD09DA-9810-4E54-916F-740CC04E5E92}"/>
                </a:ext>
              </a:extLst>
            </p:cNvPr>
            <p:cNvSpPr>
              <a:spLocks/>
            </p:cNvSpPr>
            <p:nvPr/>
          </p:nvSpPr>
          <p:spPr bwMode="auto">
            <a:xfrm>
              <a:off x="3328" y="1084"/>
              <a:ext cx="10" cy="5"/>
            </a:xfrm>
            <a:custGeom>
              <a:avLst/>
              <a:gdLst>
                <a:gd name="T0" fmla="*/ 3 w 4"/>
                <a:gd name="T1" fmla="*/ 0 h 2"/>
                <a:gd name="T2" fmla="*/ 1 w 4"/>
                <a:gd name="T3" fmla="*/ 2 h 2"/>
                <a:gd name="T4" fmla="*/ 1 w 4"/>
                <a:gd name="T5" fmla="*/ 2 h 2"/>
                <a:gd name="T6" fmla="*/ 3 w 4"/>
                <a:gd name="T7" fmla="*/ 0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cubicBezTo>
                    <a:pt x="2" y="0"/>
                    <a:pt x="0" y="2"/>
                    <a:pt x="1" y="2"/>
                  </a:cubicBezTo>
                  <a:cubicBezTo>
                    <a:pt x="1" y="2"/>
                    <a:pt x="1" y="2"/>
                    <a:pt x="1" y="2"/>
                  </a:cubicBezTo>
                  <a:cubicBezTo>
                    <a:pt x="2" y="2"/>
                    <a:pt x="4" y="1"/>
                    <a:pt x="3" y="0"/>
                  </a:cubicBezTo>
                  <a:cubicBezTo>
                    <a:pt x="3" y="0"/>
                    <a:pt x="3" y="0"/>
                    <a:pt x="3"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10" name="Freeform 4697">
              <a:extLst>
                <a:ext uri="{FF2B5EF4-FFF2-40B4-BE49-F238E27FC236}">
                  <a16:creationId xmlns:a16="http://schemas.microsoft.com/office/drawing/2014/main" id="{2DA172C7-8DB2-4DC4-86D7-3586C9B76F60}"/>
                </a:ext>
              </a:extLst>
            </p:cNvPr>
            <p:cNvSpPr>
              <a:spLocks/>
            </p:cNvSpPr>
            <p:nvPr/>
          </p:nvSpPr>
          <p:spPr bwMode="auto">
            <a:xfrm>
              <a:off x="3488" y="1050"/>
              <a:ext cx="12" cy="5"/>
            </a:xfrm>
            <a:custGeom>
              <a:avLst/>
              <a:gdLst>
                <a:gd name="T0" fmla="*/ 5 w 5"/>
                <a:gd name="T1" fmla="*/ 0 h 2"/>
                <a:gd name="T2" fmla="*/ 1 w 5"/>
                <a:gd name="T3" fmla="*/ 2 h 2"/>
                <a:gd name="T4" fmla="*/ 5 w 5"/>
                <a:gd name="T5" fmla="*/ 0 h 2"/>
              </a:gdLst>
              <a:ahLst/>
              <a:cxnLst>
                <a:cxn ang="0">
                  <a:pos x="T0" y="T1"/>
                </a:cxn>
                <a:cxn ang="0">
                  <a:pos x="T2" y="T3"/>
                </a:cxn>
                <a:cxn ang="0">
                  <a:pos x="T4" y="T5"/>
                </a:cxn>
              </a:cxnLst>
              <a:rect l="0" t="0" r="r" b="b"/>
              <a:pathLst>
                <a:path w="5" h="2">
                  <a:moveTo>
                    <a:pt x="5" y="0"/>
                  </a:moveTo>
                  <a:cubicBezTo>
                    <a:pt x="3" y="0"/>
                    <a:pt x="0" y="0"/>
                    <a:pt x="1" y="2"/>
                  </a:cubicBezTo>
                  <a:cubicBezTo>
                    <a:pt x="2" y="1"/>
                    <a:pt x="5" y="1"/>
                    <a:pt x="5"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11" name="Oval 4698">
              <a:extLst>
                <a:ext uri="{FF2B5EF4-FFF2-40B4-BE49-F238E27FC236}">
                  <a16:creationId xmlns:a16="http://schemas.microsoft.com/office/drawing/2014/main" id="{983370E5-0279-40A2-A0E6-4CAA1F4F35C5}"/>
                </a:ext>
              </a:extLst>
            </p:cNvPr>
            <p:cNvSpPr>
              <a:spLocks noChangeArrowheads="1"/>
            </p:cNvSpPr>
            <p:nvPr/>
          </p:nvSpPr>
          <p:spPr bwMode="auto">
            <a:xfrm>
              <a:off x="3576" y="1043"/>
              <a:ext cx="5" cy="5"/>
            </a:xfrm>
            <a:prstGeom prst="ellipse">
              <a:avLst/>
            </a:pr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12" name="Freeform 4699">
              <a:extLst>
                <a:ext uri="{FF2B5EF4-FFF2-40B4-BE49-F238E27FC236}">
                  <a16:creationId xmlns:a16="http://schemas.microsoft.com/office/drawing/2014/main" id="{652B1CE8-7C88-4931-BB34-F593BA6AF843}"/>
                </a:ext>
              </a:extLst>
            </p:cNvPr>
            <p:cNvSpPr>
              <a:spLocks/>
            </p:cNvSpPr>
            <p:nvPr/>
          </p:nvSpPr>
          <p:spPr bwMode="auto">
            <a:xfrm>
              <a:off x="3617" y="876"/>
              <a:ext cx="21" cy="21"/>
            </a:xfrm>
            <a:custGeom>
              <a:avLst/>
              <a:gdLst>
                <a:gd name="T0" fmla="*/ 4 w 9"/>
                <a:gd name="T1" fmla="*/ 0 h 9"/>
                <a:gd name="T2" fmla="*/ 0 w 9"/>
                <a:gd name="T3" fmla="*/ 7 h 9"/>
                <a:gd name="T4" fmla="*/ 1 w 9"/>
                <a:gd name="T5" fmla="*/ 7 h 9"/>
                <a:gd name="T6" fmla="*/ 3 w 9"/>
                <a:gd name="T7" fmla="*/ 9 h 9"/>
                <a:gd name="T8" fmla="*/ 7 w 9"/>
                <a:gd name="T9" fmla="*/ 8 h 9"/>
                <a:gd name="T10" fmla="*/ 4 w 9"/>
                <a:gd name="T11" fmla="*/ 0 h 9"/>
              </a:gdLst>
              <a:ahLst/>
              <a:cxnLst>
                <a:cxn ang="0">
                  <a:pos x="T0" y="T1"/>
                </a:cxn>
                <a:cxn ang="0">
                  <a:pos x="T2" y="T3"/>
                </a:cxn>
                <a:cxn ang="0">
                  <a:pos x="T4" y="T5"/>
                </a:cxn>
                <a:cxn ang="0">
                  <a:pos x="T6" y="T7"/>
                </a:cxn>
                <a:cxn ang="0">
                  <a:pos x="T8" y="T9"/>
                </a:cxn>
                <a:cxn ang="0">
                  <a:pos x="T10" y="T11"/>
                </a:cxn>
              </a:cxnLst>
              <a:rect l="0" t="0" r="r" b="b"/>
              <a:pathLst>
                <a:path w="9" h="9">
                  <a:moveTo>
                    <a:pt x="4" y="0"/>
                  </a:moveTo>
                  <a:cubicBezTo>
                    <a:pt x="6" y="4"/>
                    <a:pt x="0" y="4"/>
                    <a:pt x="0" y="7"/>
                  </a:cubicBezTo>
                  <a:cubicBezTo>
                    <a:pt x="0" y="7"/>
                    <a:pt x="1" y="7"/>
                    <a:pt x="1" y="7"/>
                  </a:cubicBezTo>
                  <a:cubicBezTo>
                    <a:pt x="2" y="7"/>
                    <a:pt x="3" y="7"/>
                    <a:pt x="3" y="9"/>
                  </a:cubicBezTo>
                  <a:cubicBezTo>
                    <a:pt x="4" y="8"/>
                    <a:pt x="6" y="8"/>
                    <a:pt x="7" y="8"/>
                  </a:cubicBezTo>
                  <a:cubicBezTo>
                    <a:pt x="8" y="3"/>
                    <a:pt x="9" y="2"/>
                    <a:pt x="4"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13" name="Freeform 4700">
              <a:extLst>
                <a:ext uri="{FF2B5EF4-FFF2-40B4-BE49-F238E27FC236}">
                  <a16:creationId xmlns:a16="http://schemas.microsoft.com/office/drawing/2014/main" id="{A6280B02-4568-4A7B-B9B9-F43358AE2128}"/>
                </a:ext>
              </a:extLst>
            </p:cNvPr>
            <p:cNvSpPr>
              <a:spLocks/>
            </p:cNvSpPr>
            <p:nvPr/>
          </p:nvSpPr>
          <p:spPr bwMode="auto">
            <a:xfrm>
              <a:off x="3505" y="809"/>
              <a:ext cx="7" cy="5"/>
            </a:xfrm>
            <a:custGeom>
              <a:avLst/>
              <a:gdLst>
                <a:gd name="T0" fmla="*/ 2 w 3"/>
                <a:gd name="T1" fmla="*/ 0 h 2"/>
                <a:gd name="T2" fmla="*/ 0 w 3"/>
                <a:gd name="T3" fmla="*/ 1 h 2"/>
                <a:gd name="T4" fmla="*/ 2 w 3"/>
                <a:gd name="T5" fmla="*/ 2 h 2"/>
                <a:gd name="T6" fmla="*/ 3 w 3"/>
                <a:gd name="T7" fmla="*/ 1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1" y="0"/>
                    <a:pt x="1" y="0"/>
                    <a:pt x="0" y="1"/>
                  </a:cubicBezTo>
                  <a:cubicBezTo>
                    <a:pt x="1" y="2"/>
                    <a:pt x="1" y="2"/>
                    <a:pt x="2" y="2"/>
                  </a:cubicBezTo>
                  <a:cubicBezTo>
                    <a:pt x="2" y="2"/>
                    <a:pt x="3" y="2"/>
                    <a:pt x="3" y="1"/>
                  </a:cubicBezTo>
                  <a:cubicBezTo>
                    <a:pt x="3" y="0"/>
                    <a:pt x="2" y="0"/>
                    <a:pt x="2" y="0"/>
                  </a:cubicBezTo>
                </a:path>
              </a:pathLst>
            </a:custGeom>
            <a:solidFill>
              <a:srgbClr val="FFB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14" name="Freeform 4701">
              <a:extLst>
                <a:ext uri="{FF2B5EF4-FFF2-40B4-BE49-F238E27FC236}">
                  <a16:creationId xmlns:a16="http://schemas.microsoft.com/office/drawing/2014/main" id="{748630C6-CAC8-4AE1-8C43-9CA8DA6960F0}"/>
                </a:ext>
              </a:extLst>
            </p:cNvPr>
            <p:cNvSpPr>
              <a:spLocks/>
            </p:cNvSpPr>
            <p:nvPr/>
          </p:nvSpPr>
          <p:spPr bwMode="auto">
            <a:xfrm>
              <a:off x="3471" y="936"/>
              <a:ext cx="5" cy="7"/>
            </a:xfrm>
            <a:custGeom>
              <a:avLst/>
              <a:gdLst>
                <a:gd name="T0" fmla="*/ 1 w 2"/>
                <a:gd name="T1" fmla="*/ 0 h 3"/>
                <a:gd name="T2" fmla="*/ 0 w 2"/>
                <a:gd name="T3" fmla="*/ 2 h 3"/>
                <a:gd name="T4" fmla="*/ 1 w 2"/>
                <a:gd name="T5" fmla="*/ 3 h 3"/>
                <a:gd name="T6" fmla="*/ 2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0"/>
                    <a:pt x="0" y="1"/>
                    <a:pt x="0" y="2"/>
                  </a:cubicBezTo>
                  <a:cubicBezTo>
                    <a:pt x="0" y="2"/>
                    <a:pt x="0" y="3"/>
                    <a:pt x="1" y="3"/>
                  </a:cubicBezTo>
                  <a:cubicBezTo>
                    <a:pt x="2" y="3"/>
                    <a:pt x="2" y="2"/>
                    <a:pt x="2" y="1"/>
                  </a:cubicBezTo>
                  <a:cubicBezTo>
                    <a:pt x="2" y="1"/>
                    <a:pt x="1" y="0"/>
                    <a:pt x="1"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15" name="Freeform 4702">
              <a:extLst>
                <a:ext uri="{FF2B5EF4-FFF2-40B4-BE49-F238E27FC236}">
                  <a16:creationId xmlns:a16="http://schemas.microsoft.com/office/drawing/2014/main" id="{E6F2FDC1-AA45-44EC-82D6-DFF5CE0C2672}"/>
                </a:ext>
              </a:extLst>
            </p:cNvPr>
            <p:cNvSpPr>
              <a:spLocks/>
            </p:cNvSpPr>
            <p:nvPr/>
          </p:nvSpPr>
          <p:spPr bwMode="auto">
            <a:xfrm>
              <a:off x="3295" y="1062"/>
              <a:ext cx="9" cy="5"/>
            </a:xfrm>
            <a:custGeom>
              <a:avLst/>
              <a:gdLst>
                <a:gd name="T0" fmla="*/ 3 w 4"/>
                <a:gd name="T1" fmla="*/ 0 h 2"/>
                <a:gd name="T2" fmla="*/ 1 w 4"/>
                <a:gd name="T3" fmla="*/ 2 h 2"/>
                <a:gd name="T4" fmla="*/ 1 w 4"/>
                <a:gd name="T5" fmla="*/ 2 h 2"/>
                <a:gd name="T6" fmla="*/ 3 w 4"/>
                <a:gd name="T7" fmla="*/ 0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cubicBezTo>
                    <a:pt x="2" y="0"/>
                    <a:pt x="0" y="1"/>
                    <a:pt x="1" y="2"/>
                  </a:cubicBezTo>
                  <a:cubicBezTo>
                    <a:pt x="1" y="2"/>
                    <a:pt x="1" y="2"/>
                    <a:pt x="1" y="2"/>
                  </a:cubicBezTo>
                  <a:cubicBezTo>
                    <a:pt x="2" y="2"/>
                    <a:pt x="4" y="1"/>
                    <a:pt x="3" y="0"/>
                  </a:cubicBezTo>
                  <a:cubicBezTo>
                    <a:pt x="3" y="0"/>
                    <a:pt x="3" y="0"/>
                    <a:pt x="3"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16" name="Freeform 4703">
              <a:extLst>
                <a:ext uri="{FF2B5EF4-FFF2-40B4-BE49-F238E27FC236}">
                  <a16:creationId xmlns:a16="http://schemas.microsoft.com/office/drawing/2014/main" id="{6BDBD8BF-0B0B-4D60-B463-E000557A0A94}"/>
                </a:ext>
              </a:extLst>
            </p:cNvPr>
            <p:cNvSpPr>
              <a:spLocks/>
            </p:cNvSpPr>
            <p:nvPr/>
          </p:nvSpPr>
          <p:spPr bwMode="auto">
            <a:xfrm>
              <a:off x="3478" y="917"/>
              <a:ext cx="17" cy="4"/>
            </a:xfrm>
            <a:custGeom>
              <a:avLst/>
              <a:gdLst>
                <a:gd name="T0" fmla="*/ 7 w 7"/>
                <a:gd name="T1" fmla="*/ 0 h 2"/>
                <a:gd name="T2" fmla="*/ 0 w 7"/>
                <a:gd name="T3" fmla="*/ 2 h 2"/>
                <a:gd name="T4" fmla="*/ 7 w 7"/>
                <a:gd name="T5" fmla="*/ 0 h 2"/>
              </a:gdLst>
              <a:ahLst/>
              <a:cxnLst>
                <a:cxn ang="0">
                  <a:pos x="T0" y="T1"/>
                </a:cxn>
                <a:cxn ang="0">
                  <a:pos x="T2" y="T3"/>
                </a:cxn>
                <a:cxn ang="0">
                  <a:pos x="T4" y="T5"/>
                </a:cxn>
              </a:cxnLst>
              <a:rect l="0" t="0" r="r" b="b"/>
              <a:pathLst>
                <a:path w="7" h="2">
                  <a:moveTo>
                    <a:pt x="7" y="0"/>
                  </a:moveTo>
                  <a:cubicBezTo>
                    <a:pt x="4" y="0"/>
                    <a:pt x="0" y="0"/>
                    <a:pt x="0" y="2"/>
                  </a:cubicBezTo>
                  <a:cubicBezTo>
                    <a:pt x="3" y="2"/>
                    <a:pt x="7" y="2"/>
                    <a:pt x="7"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17" name="Freeform 4704">
              <a:extLst>
                <a:ext uri="{FF2B5EF4-FFF2-40B4-BE49-F238E27FC236}">
                  <a16:creationId xmlns:a16="http://schemas.microsoft.com/office/drawing/2014/main" id="{BC94B009-CB3D-4B3C-BEDE-E35E3FD053B5}"/>
                </a:ext>
              </a:extLst>
            </p:cNvPr>
            <p:cNvSpPr>
              <a:spLocks/>
            </p:cNvSpPr>
            <p:nvPr/>
          </p:nvSpPr>
          <p:spPr bwMode="auto">
            <a:xfrm>
              <a:off x="3488" y="902"/>
              <a:ext cx="12" cy="7"/>
            </a:xfrm>
            <a:custGeom>
              <a:avLst/>
              <a:gdLst>
                <a:gd name="T0" fmla="*/ 4 w 5"/>
                <a:gd name="T1" fmla="*/ 0 h 3"/>
                <a:gd name="T2" fmla="*/ 0 w 5"/>
                <a:gd name="T3" fmla="*/ 3 h 3"/>
                <a:gd name="T4" fmla="*/ 4 w 5"/>
                <a:gd name="T5" fmla="*/ 0 h 3"/>
              </a:gdLst>
              <a:ahLst/>
              <a:cxnLst>
                <a:cxn ang="0">
                  <a:pos x="T0" y="T1"/>
                </a:cxn>
                <a:cxn ang="0">
                  <a:pos x="T2" y="T3"/>
                </a:cxn>
                <a:cxn ang="0">
                  <a:pos x="T4" y="T5"/>
                </a:cxn>
              </a:cxnLst>
              <a:rect l="0" t="0" r="r" b="b"/>
              <a:pathLst>
                <a:path w="5" h="3">
                  <a:moveTo>
                    <a:pt x="4" y="0"/>
                  </a:moveTo>
                  <a:cubicBezTo>
                    <a:pt x="3" y="1"/>
                    <a:pt x="0" y="1"/>
                    <a:pt x="0" y="3"/>
                  </a:cubicBezTo>
                  <a:cubicBezTo>
                    <a:pt x="2" y="2"/>
                    <a:pt x="5" y="2"/>
                    <a:pt x="4"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18" name="Freeform 4705">
              <a:extLst>
                <a:ext uri="{FF2B5EF4-FFF2-40B4-BE49-F238E27FC236}">
                  <a16:creationId xmlns:a16="http://schemas.microsoft.com/office/drawing/2014/main" id="{51AC620B-C3CA-40AF-8E51-BAF08F2C11E4}"/>
                </a:ext>
              </a:extLst>
            </p:cNvPr>
            <p:cNvSpPr>
              <a:spLocks/>
            </p:cNvSpPr>
            <p:nvPr/>
          </p:nvSpPr>
          <p:spPr bwMode="auto">
            <a:xfrm>
              <a:off x="3316" y="998"/>
              <a:ext cx="12" cy="14"/>
            </a:xfrm>
            <a:custGeom>
              <a:avLst/>
              <a:gdLst>
                <a:gd name="T0" fmla="*/ 3 w 5"/>
                <a:gd name="T1" fmla="*/ 0 h 6"/>
                <a:gd name="T2" fmla="*/ 0 w 5"/>
                <a:gd name="T3" fmla="*/ 3 h 6"/>
                <a:gd name="T4" fmla="*/ 2 w 5"/>
                <a:gd name="T5" fmla="*/ 6 h 6"/>
                <a:gd name="T6" fmla="*/ 3 w 5"/>
                <a:gd name="T7" fmla="*/ 5 h 6"/>
                <a:gd name="T8" fmla="*/ 5 w 5"/>
                <a:gd name="T9" fmla="*/ 3 h 6"/>
                <a:gd name="T10" fmla="*/ 4 w 5"/>
                <a:gd name="T11" fmla="*/ 0 h 6"/>
                <a:gd name="T12" fmla="*/ 3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3" y="0"/>
                  </a:moveTo>
                  <a:cubicBezTo>
                    <a:pt x="1" y="0"/>
                    <a:pt x="0" y="1"/>
                    <a:pt x="0" y="3"/>
                  </a:cubicBezTo>
                  <a:cubicBezTo>
                    <a:pt x="0" y="4"/>
                    <a:pt x="0" y="6"/>
                    <a:pt x="2" y="6"/>
                  </a:cubicBezTo>
                  <a:cubicBezTo>
                    <a:pt x="2" y="6"/>
                    <a:pt x="3" y="5"/>
                    <a:pt x="3" y="5"/>
                  </a:cubicBezTo>
                  <a:cubicBezTo>
                    <a:pt x="3" y="4"/>
                    <a:pt x="3" y="3"/>
                    <a:pt x="5" y="3"/>
                  </a:cubicBezTo>
                  <a:cubicBezTo>
                    <a:pt x="5" y="2"/>
                    <a:pt x="5" y="1"/>
                    <a:pt x="4" y="0"/>
                  </a:cubicBezTo>
                  <a:cubicBezTo>
                    <a:pt x="4" y="0"/>
                    <a:pt x="3" y="0"/>
                    <a:pt x="3"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19" name="Freeform 4706">
              <a:extLst>
                <a:ext uri="{FF2B5EF4-FFF2-40B4-BE49-F238E27FC236}">
                  <a16:creationId xmlns:a16="http://schemas.microsoft.com/office/drawing/2014/main" id="{A7AD2B35-BA5E-4387-BFC7-0F11A89393F9}"/>
                </a:ext>
              </a:extLst>
            </p:cNvPr>
            <p:cNvSpPr>
              <a:spLocks/>
            </p:cNvSpPr>
            <p:nvPr/>
          </p:nvSpPr>
          <p:spPr bwMode="auto">
            <a:xfrm>
              <a:off x="3457" y="900"/>
              <a:ext cx="10" cy="5"/>
            </a:xfrm>
            <a:custGeom>
              <a:avLst/>
              <a:gdLst>
                <a:gd name="T0" fmla="*/ 3 w 4"/>
                <a:gd name="T1" fmla="*/ 0 h 2"/>
                <a:gd name="T2" fmla="*/ 1 w 4"/>
                <a:gd name="T3" fmla="*/ 2 h 2"/>
                <a:gd name="T4" fmla="*/ 1 w 4"/>
                <a:gd name="T5" fmla="*/ 2 h 2"/>
                <a:gd name="T6" fmla="*/ 3 w 4"/>
                <a:gd name="T7" fmla="*/ 0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cubicBezTo>
                    <a:pt x="2" y="0"/>
                    <a:pt x="0" y="2"/>
                    <a:pt x="1" y="2"/>
                  </a:cubicBezTo>
                  <a:cubicBezTo>
                    <a:pt x="1" y="2"/>
                    <a:pt x="1" y="2"/>
                    <a:pt x="1" y="2"/>
                  </a:cubicBezTo>
                  <a:cubicBezTo>
                    <a:pt x="2" y="2"/>
                    <a:pt x="4" y="1"/>
                    <a:pt x="3" y="0"/>
                  </a:cubicBezTo>
                  <a:cubicBezTo>
                    <a:pt x="3" y="0"/>
                    <a:pt x="3" y="0"/>
                    <a:pt x="3" y="0"/>
                  </a:cubicBezTo>
                </a:path>
              </a:pathLst>
            </a:custGeom>
            <a:solidFill>
              <a:srgbClr val="FFB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20" name="Freeform 4707">
              <a:extLst>
                <a:ext uri="{FF2B5EF4-FFF2-40B4-BE49-F238E27FC236}">
                  <a16:creationId xmlns:a16="http://schemas.microsoft.com/office/drawing/2014/main" id="{86DA08C8-4017-4365-A93A-1188BF032A7B}"/>
                </a:ext>
              </a:extLst>
            </p:cNvPr>
            <p:cNvSpPr>
              <a:spLocks/>
            </p:cNvSpPr>
            <p:nvPr/>
          </p:nvSpPr>
          <p:spPr bwMode="auto">
            <a:xfrm>
              <a:off x="3378" y="883"/>
              <a:ext cx="26" cy="19"/>
            </a:xfrm>
            <a:custGeom>
              <a:avLst/>
              <a:gdLst>
                <a:gd name="T0" fmla="*/ 5 w 11"/>
                <a:gd name="T1" fmla="*/ 0 h 8"/>
                <a:gd name="T2" fmla="*/ 1 w 11"/>
                <a:gd name="T3" fmla="*/ 8 h 8"/>
                <a:gd name="T4" fmla="*/ 5 w 11"/>
                <a:gd name="T5" fmla="*/ 0 h 8"/>
              </a:gdLst>
              <a:ahLst/>
              <a:cxnLst>
                <a:cxn ang="0">
                  <a:pos x="T0" y="T1"/>
                </a:cxn>
                <a:cxn ang="0">
                  <a:pos x="T2" y="T3"/>
                </a:cxn>
                <a:cxn ang="0">
                  <a:pos x="T4" y="T5"/>
                </a:cxn>
              </a:cxnLst>
              <a:rect l="0" t="0" r="r" b="b"/>
              <a:pathLst>
                <a:path w="11" h="8">
                  <a:moveTo>
                    <a:pt x="5" y="0"/>
                  </a:moveTo>
                  <a:cubicBezTo>
                    <a:pt x="2" y="0"/>
                    <a:pt x="0" y="2"/>
                    <a:pt x="1" y="8"/>
                  </a:cubicBezTo>
                  <a:cubicBezTo>
                    <a:pt x="11" y="5"/>
                    <a:pt x="8" y="0"/>
                    <a:pt x="5"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21" name="Freeform 4708">
              <a:extLst>
                <a:ext uri="{FF2B5EF4-FFF2-40B4-BE49-F238E27FC236}">
                  <a16:creationId xmlns:a16="http://schemas.microsoft.com/office/drawing/2014/main" id="{CD9B4790-6446-45C7-96C3-ED534FECEA2E}"/>
                </a:ext>
              </a:extLst>
            </p:cNvPr>
            <p:cNvSpPr>
              <a:spLocks/>
            </p:cNvSpPr>
            <p:nvPr/>
          </p:nvSpPr>
          <p:spPr bwMode="auto">
            <a:xfrm>
              <a:off x="3371" y="955"/>
              <a:ext cx="19" cy="14"/>
            </a:xfrm>
            <a:custGeom>
              <a:avLst/>
              <a:gdLst>
                <a:gd name="T0" fmla="*/ 7 w 8"/>
                <a:gd name="T1" fmla="*/ 0 h 6"/>
                <a:gd name="T2" fmla="*/ 6 w 8"/>
                <a:gd name="T3" fmla="*/ 1 h 6"/>
                <a:gd name="T4" fmla="*/ 0 w 8"/>
                <a:gd name="T5" fmla="*/ 3 h 6"/>
                <a:gd name="T6" fmla="*/ 1 w 8"/>
                <a:gd name="T7" fmla="*/ 6 h 6"/>
                <a:gd name="T8" fmla="*/ 5 w 8"/>
                <a:gd name="T9" fmla="*/ 6 h 6"/>
                <a:gd name="T10" fmla="*/ 7 w 8"/>
                <a:gd name="T11" fmla="*/ 0 h 6"/>
              </a:gdLst>
              <a:ahLst/>
              <a:cxnLst>
                <a:cxn ang="0">
                  <a:pos x="T0" y="T1"/>
                </a:cxn>
                <a:cxn ang="0">
                  <a:pos x="T2" y="T3"/>
                </a:cxn>
                <a:cxn ang="0">
                  <a:pos x="T4" y="T5"/>
                </a:cxn>
                <a:cxn ang="0">
                  <a:pos x="T6" y="T7"/>
                </a:cxn>
                <a:cxn ang="0">
                  <a:pos x="T8" y="T9"/>
                </a:cxn>
                <a:cxn ang="0">
                  <a:pos x="T10" y="T11"/>
                </a:cxn>
              </a:cxnLst>
              <a:rect l="0" t="0" r="r" b="b"/>
              <a:pathLst>
                <a:path w="8" h="6">
                  <a:moveTo>
                    <a:pt x="7" y="0"/>
                  </a:moveTo>
                  <a:cubicBezTo>
                    <a:pt x="7" y="0"/>
                    <a:pt x="6" y="1"/>
                    <a:pt x="6" y="1"/>
                  </a:cubicBezTo>
                  <a:cubicBezTo>
                    <a:pt x="4" y="2"/>
                    <a:pt x="2" y="3"/>
                    <a:pt x="0" y="3"/>
                  </a:cubicBezTo>
                  <a:cubicBezTo>
                    <a:pt x="0" y="4"/>
                    <a:pt x="1" y="5"/>
                    <a:pt x="1" y="6"/>
                  </a:cubicBezTo>
                  <a:cubicBezTo>
                    <a:pt x="2" y="6"/>
                    <a:pt x="4" y="6"/>
                    <a:pt x="5" y="6"/>
                  </a:cubicBezTo>
                  <a:cubicBezTo>
                    <a:pt x="5" y="4"/>
                    <a:pt x="8" y="3"/>
                    <a:pt x="7"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22" name="Freeform 4709">
              <a:extLst>
                <a:ext uri="{FF2B5EF4-FFF2-40B4-BE49-F238E27FC236}">
                  <a16:creationId xmlns:a16="http://schemas.microsoft.com/office/drawing/2014/main" id="{924BF2AF-719C-453D-8BFD-0A1053EFAA46}"/>
                </a:ext>
              </a:extLst>
            </p:cNvPr>
            <p:cNvSpPr>
              <a:spLocks/>
            </p:cNvSpPr>
            <p:nvPr/>
          </p:nvSpPr>
          <p:spPr bwMode="auto">
            <a:xfrm>
              <a:off x="3371" y="957"/>
              <a:ext cx="14" cy="5"/>
            </a:xfrm>
            <a:custGeom>
              <a:avLst/>
              <a:gdLst>
                <a:gd name="T0" fmla="*/ 6 w 6"/>
                <a:gd name="T1" fmla="*/ 0 h 2"/>
                <a:gd name="T2" fmla="*/ 0 w 6"/>
                <a:gd name="T3" fmla="*/ 1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cubicBezTo>
                    <a:pt x="4" y="0"/>
                    <a:pt x="2" y="0"/>
                    <a:pt x="0" y="1"/>
                  </a:cubicBezTo>
                  <a:cubicBezTo>
                    <a:pt x="0" y="1"/>
                    <a:pt x="0" y="2"/>
                    <a:pt x="0" y="2"/>
                  </a:cubicBezTo>
                  <a:cubicBezTo>
                    <a:pt x="2" y="2"/>
                    <a:pt x="4" y="1"/>
                    <a:pt x="6" y="0"/>
                  </a:cubicBezTo>
                </a:path>
              </a:pathLst>
            </a:custGeom>
            <a:solidFill>
              <a:srgbClr val="FFB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23" name="Freeform 4710">
              <a:extLst>
                <a:ext uri="{FF2B5EF4-FFF2-40B4-BE49-F238E27FC236}">
                  <a16:creationId xmlns:a16="http://schemas.microsoft.com/office/drawing/2014/main" id="{DB9F6CFC-E8C5-4B34-A366-CE95D63A0C04}"/>
                </a:ext>
              </a:extLst>
            </p:cNvPr>
            <p:cNvSpPr>
              <a:spLocks/>
            </p:cNvSpPr>
            <p:nvPr/>
          </p:nvSpPr>
          <p:spPr bwMode="auto">
            <a:xfrm>
              <a:off x="3569" y="847"/>
              <a:ext cx="17" cy="10"/>
            </a:xfrm>
            <a:custGeom>
              <a:avLst/>
              <a:gdLst>
                <a:gd name="T0" fmla="*/ 2 w 7"/>
                <a:gd name="T1" fmla="*/ 0 h 4"/>
                <a:gd name="T2" fmla="*/ 2 w 7"/>
                <a:gd name="T3" fmla="*/ 0 h 4"/>
                <a:gd name="T4" fmla="*/ 0 w 7"/>
                <a:gd name="T5" fmla="*/ 3 h 4"/>
                <a:gd name="T6" fmla="*/ 1 w 7"/>
                <a:gd name="T7" fmla="*/ 3 h 4"/>
                <a:gd name="T8" fmla="*/ 3 w 7"/>
                <a:gd name="T9" fmla="*/ 4 h 4"/>
                <a:gd name="T10" fmla="*/ 5 w 7"/>
                <a:gd name="T11" fmla="*/ 4 h 4"/>
                <a:gd name="T12" fmla="*/ 5 w 7"/>
                <a:gd name="T13" fmla="*/ 4 h 4"/>
                <a:gd name="T14" fmla="*/ 7 w 7"/>
                <a:gd name="T15" fmla="*/ 0 h 4"/>
                <a:gd name="T16" fmla="*/ 6 w 7"/>
                <a:gd name="T17" fmla="*/ 1 h 4"/>
                <a:gd name="T18" fmla="*/ 4 w 7"/>
                <a:gd name="T19" fmla="*/ 0 h 4"/>
                <a:gd name="T20" fmla="*/ 2 w 7"/>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4">
                  <a:moveTo>
                    <a:pt x="2" y="0"/>
                  </a:moveTo>
                  <a:cubicBezTo>
                    <a:pt x="2" y="0"/>
                    <a:pt x="2" y="0"/>
                    <a:pt x="2" y="0"/>
                  </a:cubicBezTo>
                  <a:cubicBezTo>
                    <a:pt x="2" y="1"/>
                    <a:pt x="1" y="2"/>
                    <a:pt x="0" y="3"/>
                  </a:cubicBezTo>
                  <a:cubicBezTo>
                    <a:pt x="1" y="3"/>
                    <a:pt x="1" y="3"/>
                    <a:pt x="1" y="3"/>
                  </a:cubicBezTo>
                  <a:cubicBezTo>
                    <a:pt x="2" y="3"/>
                    <a:pt x="3" y="3"/>
                    <a:pt x="3" y="4"/>
                  </a:cubicBezTo>
                  <a:cubicBezTo>
                    <a:pt x="4" y="4"/>
                    <a:pt x="4" y="4"/>
                    <a:pt x="5" y="4"/>
                  </a:cubicBezTo>
                  <a:cubicBezTo>
                    <a:pt x="5" y="4"/>
                    <a:pt x="5" y="4"/>
                    <a:pt x="5" y="4"/>
                  </a:cubicBezTo>
                  <a:cubicBezTo>
                    <a:pt x="5" y="2"/>
                    <a:pt x="7" y="2"/>
                    <a:pt x="7" y="0"/>
                  </a:cubicBezTo>
                  <a:cubicBezTo>
                    <a:pt x="7" y="1"/>
                    <a:pt x="6" y="1"/>
                    <a:pt x="6" y="1"/>
                  </a:cubicBezTo>
                  <a:cubicBezTo>
                    <a:pt x="5" y="1"/>
                    <a:pt x="5" y="0"/>
                    <a:pt x="4" y="0"/>
                  </a:cubicBezTo>
                  <a:cubicBezTo>
                    <a:pt x="4" y="0"/>
                    <a:pt x="3" y="0"/>
                    <a:pt x="2"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24" name="Freeform 4711">
              <a:extLst>
                <a:ext uri="{FF2B5EF4-FFF2-40B4-BE49-F238E27FC236}">
                  <a16:creationId xmlns:a16="http://schemas.microsoft.com/office/drawing/2014/main" id="{F105BF7A-F2A1-4249-BC77-8D0660C943BC}"/>
                </a:ext>
              </a:extLst>
            </p:cNvPr>
            <p:cNvSpPr>
              <a:spLocks/>
            </p:cNvSpPr>
            <p:nvPr/>
          </p:nvSpPr>
          <p:spPr bwMode="auto">
            <a:xfrm>
              <a:off x="3335" y="995"/>
              <a:ext cx="10" cy="5"/>
            </a:xfrm>
            <a:custGeom>
              <a:avLst/>
              <a:gdLst>
                <a:gd name="T0" fmla="*/ 3 w 4"/>
                <a:gd name="T1" fmla="*/ 0 h 2"/>
                <a:gd name="T2" fmla="*/ 1 w 4"/>
                <a:gd name="T3" fmla="*/ 2 h 2"/>
                <a:gd name="T4" fmla="*/ 1 w 4"/>
                <a:gd name="T5" fmla="*/ 2 h 2"/>
                <a:gd name="T6" fmla="*/ 3 w 4"/>
                <a:gd name="T7" fmla="*/ 0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cubicBezTo>
                    <a:pt x="2" y="0"/>
                    <a:pt x="0" y="2"/>
                    <a:pt x="1" y="2"/>
                  </a:cubicBezTo>
                  <a:cubicBezTo>
                    <a:pt x="1" y="2"/>
                    <a:pt x="1" y="2"/>
                    <a:pt x="1" y="2"/>
                  </a:cubicBezTo>
                  <a:cubicBezTo>
                    <a:pt x="2" y="2"/>
                    <a:pt x="4" y="1"/>
                    <a:pt x="3" y="0"/>
                  </a:cubicBezTo>
                  <a:cubicBezTo>
                    <a:pt x="3" y="0"/>
                    <a:pt x="3" y="0"/>
                    <a:pt x="3"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25" name="Freeform 4712">
              <a:extLst>
                <a:ext uri="{FF2B5EF4-FFF2-40B4-BE49-F238E27FC236}">
                  <a16:creationId xmlns:a16="http://schemas.microsoft.com/office/drawing/2014/main" id="{6B92512A-8613-417E-9EFA-8AB5E4C0A7A2}"/>
                </a:ext>
              </a:extLst>
            </p:cNvPr>
            <p:cNvSpPr>
              <a:spLocks/>
            </p:cNvSpPr>
            <p:nvPr/>
          </p:nvSpPr>
          <p:spPr bwMode="auto">
            <a:xfrm>
              <a:off x="3481" y="850"/>
              <a:ext cx="21" cy="12"/>
            </a:xfrm>
            <a:custGeom>
              <a:avLst/>
              <a:gdLst>
                <a:gd name="T0" fmla="*/ 9 w 9"/>
                <a:gd name="T1" fmla="*/ 0 h 5"/>
                <a:gd name="T2" fmla="*/ 2 w 9"/>
                <a:gd name="T3" fmla="*/ 5 h 5"/>
                <a:gd name="T4" fmla="*/ 7 w 9"/>
                <a:gd name="T5" fmla="*/ 4 h 5"/>
                <a:gd name="T6" fmla="*/ 9 w 9"/>
                <a:gd name="T7" fmla="*/ 0 h 5"/>
              </a:gdLst>
              <a:ahLst/>
              <a:cxnLst>
                <a:cxn ang="0">
                  <a:pos x="T0" y="T1"/>
                </a:cxn>
                <a:cxn ang="0">
                  <a:pos x="T2" y="T3"/>
                </a:cxn>
                <a:cxn ang="0">
                  <a:pos x="T4" y="T5"/>
                </a:cxn>
                <a:cxn ang="0">
                  <a:pos x="T6" y="T7"/>
                </a:cxn>
              </a:cxnLst>
              <a:rect l="0" t="0" r="r" b="b"/>
              <a:pathLst>
                <a:path w="9" h="5">
                  <a:moveTo>
                    <a:pt x="9" y="0"/>
                  </a:moveTo>
                  <a:cubicBezTo>
                    <a:pt x="5" y="1"/>
                    <a:pt x="0" y="1"/>
                    <a:pt x="2" y="5"/>
                  </a:cubicBezTo>
                  <a:cubicBezTo>
                    <a:pt x="4" y="5"/>
                    <a:pt x="5" y="4"/>
                    <a:pt x="7" y="4"/>
                  </a:cubicBezTo>
                  <a:cubicBezTo>
                    <a:pt x="6" y="2"/>
                    <a:pt x="8" y="2"/>
                    <a:pt x="9" y="0"/>
                  </a:cubicBezTo>
                </a:path>
              </a:pathLst>
            </a:custGeom>
            <a:solidFill>
              <a:srgbClr val="FFB7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26" name="Freeform 4713">
              <a:extLst>
                <a:ext uri="{FF2B5EF4-FFF2-40B4-BE49-F238E27FC236}">
                  <a16:creationId xmlns:a16="http://schemas.microsoft.com/office/drawing/2014/main" id="{0622579F-4DA7-4AB0-A598-F40DD0763073}"/>
                </a:ext>
              </a:extLst>
            </p:cNvPr>
            <p:cNvSpPr>
              <a:spLocks/>
            </p:cNvSpPr>
            <p:nvPr/>
          </p:nvSpPr>
          <p:spPr bwMode="auto">
            <a:xfrm>
              <a:off x="3533" y="967"/>
              <a:ext cx="12" cy="4"/>
            </a:xfrm>
            <a:custGeom>
              <a:avLst/>
              <a:gdLst>
                <a:gd name="T0" fmla="*/ 3 w 5"/>
                <a:gd name="T1" fmla="*/ 0 h 2"/>
                <a:gd name="T2" fmla="*/ 2 w 5"/>
                <a:gd name="T3" fmla="*/ 2 h 2"/>
                <a:gd name="T4" fmla="*/ 2 w 5"/>
                <a:gd name="T5" fmla="*/ 2 h 2"/>
                <a:gd name="T6" fmla="*/ 4 w 5"/>
                <a:gd name="T7" fmla="*/ 0 h 2"/>
                <a:gd name="T8" fmla="*/ 3 w 5"/>
                <a:gd name="T9" fmla="*/ 0 h 2"/>
              </a:gdLst>
              <a:ahLst/>
              <a:cxnLst>
                <a:cxn ang="0">
                  <a:pos x="T0" y="T1"/>
                </a:cxn>
                <a:cxn ang="0">
                  <a:pos x="T2" y="T3"/>
                </a:cxn>
                <a:cxn ang="0">
                  <a:pos x="T4" y="T5"/>
                </a:cxn>
                <a:cxn ang="0">
                  <a:pos x="T6" y="T7"/>
                </a:cxn>
                <a:cxn ang="0">
                  <a:pos x="T8" y="T9"/>
                </a:cxn>
              </a:cxnLst>
              <a:rect l="0" t="0" r="r" b="b"/>
              <a:pathLst>
                <a:path w="5" h="2">
                  <a:moveTo>
                    <a:pt x="3" y="0"/>
                  </a:moveTo>
                  <a:cubicBezTo>
                    <a:pt x="2" y="0"/>
                    <a:pt x="0" y="1"/>
                    <a:pt x="2" y="2"/>
                  </a:cubicBezTo>
                  <a:cubicBezTo>
                    <a:pt x="2" y="2"/>
                    <a:pt x="2" y="2"/>
                    <a:pt x="2" y="2"/>
                  </a:cubicBezTo>
                  <a:cubicBezTo>
                    <a:pt x="3" y="2"/>
                    <a:pt x="5" y="0"/>
                    <a:pt x="4" y="0"/>
                  </a:cubicBezTo>
                  <a:cubicBezTo>
                    <a:pt x="4" y="0"/>
                    <a:pt x="3" y="0"/>
                    <a:pt x="3"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27" name="Freeform 4714">
              <a:extLst>
                <a:ext uri="{FF2B5EF4-FFF2-40B4-BE49-F238E27FC236}">
                  <a16:creationId xmlns:a16="http://schemas.microsoft.com/office/drawing/2014/main" id="{51BEAB1E-143B-4F4C-BA79-634B83E56B12}"/>
                </a:ext>
              </a:extLst>
            </p:cNvPr>
            <p:cNvSpPr>
              <a:spLocks/>
            </p:cNvSpPr>
            <p:nvPr/>
          </p:nvSpPr>
          <p:spPr bwMode="auto">
            <a:xfrm>
              <a:off x="3550" y="943"/>
              <a:ext cx="12" cy="9"/>
            </a:xfrm>
            <a:custGeom>
              <a:avLst/>
              <a:gdLst>
                <a:gd name="T0" fmla="*/ 4 w 5"/>
                <a:gd name="T1" fmla="*/ 0 h 4"/>
                <a:gd name="T2" fmla="*/ 0 w 5"/>
                <a:gd name="T3" fmla="*/ 1 h 4"/>
                <a:gd name="T4" fmla="*/ 0 w 5"/>
                <a:gd name="T5" fmla="*/ 4 h 4"/>
                <a:gd name="T6" fmla="*/ 5 w 5"/>
                <a:gd name="T7" fmla="*/ 3 h 4"/>
                <a:gd name="T8" fmla="*/ 4 w 5"/>
                <a:gd name="T9" fmla="*/ 0 h 4"/>
              </a:gdLst>
              <a:ahLst/>
              <a:cxnLst>
                <a:cxn ang="0">
                  <a:pos x="T0" y="T1"/>
                </a:cxn>
                <a:cxn ang="0">
                  <a:pos x="T2" y="T3"/>
                </a:cxn>
                <a:cxn ang="0">
                  <a:pos x="T4" y="T5"/>
                </a:cxn>
                <a:cxn ang="0">
                  <a:pos x="T6" y="T7"/>
                </a:cxn>
                <a:cxn ang="0">
                  <a:pos x="T8" y="T9"/>
                </a:cxn>
              </a:cxnLst>
              <a:rect l="0" t="0" r="r" b="b"/>
              <a:pathLst>
                <a:path w="5" h="4">
                  <a:moveTo>
                    <a:pt x="4" y="0"/>
                  </a:moveTo>
                  <a:cubicBezTo>
                    <a:pt x="3" y="0"/>
                    <a:pt x="1" y="0"/>
                    <a:pt x="0" y="1"/>
                  </a:cubicBezTo>
                  <a:cubicBezTo>
                    <a:pt x="0" y="2"/>
                    <a:pt x="0" y="3"/>
                    <a:pt x="0" y="4"/>
                  </a:cubicBezTo>
                  <a:cubicBezTo>
                    <a:pt x="2" y="4"/>
                    <a:pt x="3" y="3"/>
                    <a:pt x="5" y="3"/>
                  </a:cubicBezTo>
                  <a:cubicBezTo>
                    <a:pt x="5" y="2"/>
                    <a:pt x="5" y="1"/>
                    <a:pt x="4" y="0"/>
                  </a:cubicBezTo>
                </a:path>
              </a:pathLst>
            </a:custGeom>
            <a:solidFill>
              <a:srgbClr val="FFA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728" name="Freeform: Shape 6727">
            <a:extLst>
              <a:ext uri="{FF2B5EF4-FFF2-40B4-BE49-F238E27FC236}">
                <a16:creationId xmlns:a16="http://schemas.microsoft.com/office/drawing/2014/main" id="{82A32DF0-E0CF-416A-8067-03EE052ED36D}"/>
              </a:ext>
            </a:extLst>
          </p:cNvPr>
          <p:cNvSpPr/>
          <p:nvPr/>
        </p:nvSpPr>
        <p:spPr>
          <a:xfrm>
            <a:off x="10034909" y="1"/>
            <a:ext cx="2157091" cy="904896"/>
          </a:xfrm>
          <a:custGeom>
            <a:avLst/>
            <a:gdLst>
              <a:gd name="connsiteX0" fmla="*/ 0 w 5757007"/>
              <a:gd name="connsiteY0" fmla="*/ 0 h 2415055"/>
              <a:gd name="connsiteX1" fmla="*/ 5757007 w 5757007"/>
              <a:gd name="connsiteY1" fmla="*/ 0 h 2415055"/>
              <a:gd name="connsiteX2" fmla="*/ 5757007 w 5757007"/>
              <a:gd name="connsiteY2" fmla="*/ 2242407 h 2415055"/>
              <a:gd name="connsiteX3" fmla="*/ 5737089 w 5757007"/>
              <a:gd name="connsiteY3" fmla="*/ 2260176 h 2415055"/>
              <a:gd name="connsiteX4" fmla="*/ 2440903 w 5757007"/>
              <a:gd name="connsiteY4" fmla="*/ 830851 h 2415055"/>
              <a:gd name="connsiteX5" fmla="*/ 78108 w 5757007"/>
              <a:gd name="connsiteY5" fmla="*/ 169310 h 241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7007" h="2415055">
                <a:moveTo>
                  <a:pt x="0" y="0"/>
                </a:moveTo>
                <a:lnTo>
                  <a:pt x="5757007" y="0"/>
                </a:lnTo>
                <a:lnTo>
                  <a:pt x="5757007" y="2242407"/>
                </a:lnTo>
                <a:lnTo>
                  <a:pt x="5737089" y="2260176"/>
                </a:lnTo>
                <a:cubicBezTo>
                  <a:pt x="4668281" y="3121604"/>
                  <a:pt x="4833861" y="74209"/>
                  <a:pt x="2440903" y="830851"/>
                </a:cubicBezTo>
                <a:cubicBezTo>
                  <a:pt x="846260" y="1536495"/>
                  <a:pt x="433014" y="924613"/>
                  <a:pt x="78108" y="16931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29" name="Freeform: Shape 6728">
            <a:extLst>
              <a:ext uri="{FF2B5EF4-FFF2-40B4-BE49-F238E27FC236}">
                <a16:creationId xmlns:a16="http://schemas.microsoft.com/office/drawing/2014/main" id="{9B06FEE6-F9AD-4CFD-B701-3CF1A22F0DDC}"/>
              </a:ext>
            </a:extLst>
          </p:cNvPr>
          <p:cNvSpPr/>
          <p:nvPr/>
        </p:nvSpPr>
        <p:spPr>
          <a:xfrm rot="10800000">
            <a:off x="0" y="5961312"/>
            <a:ext cx="2157091" cy="904896"/>
          </a:xfrm>
          <a:custGeom>
            <a:avLst/>
            <a:gdLst>
              <a:gd name="connsiteX0" fmla="*/ 0 w 5757007"/>
              <a:gd name="connsiteY0" fmla="*/ 0 h 2415055"/>
              <a:gd name="connsiteX1" fmla="*/ 5757007 w 5757007"/>
              <a:gd name="connsiteY1" fmla="*/ 0 h 2415055"/>
              <a:gd name="connsiteX2" fmla="*/ 5757007 w 5757007"/>
              <a:gd name="connsiteY2" fmla="*/ 2242407 h 2415055"/>
              <a:gd name="connsiteX3" fmla="*/ 5737089 w 5757007"/>
              <a:gd name="connsiteY3" fmla="*/ 2260176 h 2415055"/>
              <a:gd name="connsiteX4" fmla="*/ 2440903 w 5757007"/>
              <a:gd name="connsiteY4" fmla="*/ 830851 h 2415055"/>
              <a:gd name="connsiteX5" fmla="*/ 78108 w 5757007"/>
              <a:gd name="connsiteY5" fmla="*/ 169310 h 241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7007" h="2415055">
                <a:moveTo>
                  <a:pt x="0" y="0"/>
                </a:moveTo>
                <a:lnTo>
                  <a:pt x="5757007" y="0"/>
                </a:lnTo>
                <a:lnTo>
                  <a:pt x="5757007" y="2242407"/>
                </a:lnTo>
                <a:lnTo>
                  <a:pt x="5737089" y="2260176"/>
                </a:lnTo>
                <a:cubicBezTo>
                  <a:pt x="4668281" y="3121604"/>
                  <a:pt x="4833861" y="74209"/>
                  <a:pt x="2440903" y="830851"/>
                </a:cubicBezTo>
                <a:cubicBezTo>
                  <a:pt x="846260" y="1536495"/>
                  <a:pt x="433014" y="924613"/>
                  <a:pt x="78108" y="16931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56112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59791BA0-A163-8A44-8A88-41E256C27871}"/>
              </a:ext>
            </a:extLst>
          </p:cNvPr>
          <p:cNvSpPr txBox="1"/>
          <p:nvPr/>
        </p:nvSpPr>
        <p:spPr>
          <a:xfrm>
            <a:off x="3575118" y="258565"/>
            <a:ext cx="5041765" cy="646331"/>
          </a:xfrm>
          <a:prstGeom prst="rect">
            <a:avLst/>
          </a:prstGeom>
          <a:noFill/>
        </p:spPr>
        <p:txBody>
          <a:bodyPr wrap="none" rtlCol="0">
            <a:spAutoFit/>
          </a:bodyPr>
          <a:lstStyle/>
          <a:p>
            <a:pPr algn="ctr"/>
            <a:r>
              <a:rPr lang="en-US" sz="3600" b="1" dirty="0">
                <a:solidFill>
                  <a:schemeClr val="accent3"/>
                </a:solidFill>
                <a:latin typeface="Montserrat" panose="00000500000000000000" pitchFamily="50" charset="0"/>
                <a:ea typeface="Roboto" panose="02000000000000000000" pitchFamily="2" charset="0"/>
              </a:rPr>
              <a:t>FOOD INFOGRAPHIC</a:t>
            </a:r>
          </a:p>
        </p:txBody>
      </p:sp>
      <p:cxnSp>
        <p:nvCxnSpPr>
          <p:cNvPr id="37" name="Straight Connector 36">
            <a:extLst>
              <a:ext uri="{FF2B5EF4-FFF2-40B4-BE49-F238E27FC236}">
                <a16:creationId xmlns:a16="http://schemas.microsoft.com/office/drawing/2014/main" id="{C7F4F8BD-8089-844E-8962-C0869B913E69}"/>
              </a:ext>
            </a:extLst>
          </p:cNvPr>
          <p:cNvCxnSpPr/>
          <p:nvPr/>
        </p:nvCxnSpPr>
        <p:spPr>
          <a:xfrm>
            <a:off x="5689600" y="876690"/>
            <a:ext cx="812800" cy="0"/>
          </a:xfrm>
          <a:prstGeom prst="line">
            <a:avLst/>
          </a:prstGeom>
          <a:ln w="889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B3E69521-1D9A-9349-B9C9-7F232BED9867}"/>
              </a:ext>
            </a:extLst>
          </p:cNvPr>
          <p:cNvGrpSpPr/>
          <p:nvPr/>
        </p:nvGrpSpPr>
        <p:grpSpPr>
          <a:xfrm>
            <a:off x="1303556" y="1320137"/>
            <a:ext cx="4203700" cy="5032065"/>
            <a:chOff x="2465389" y="2889655"/>
            <a:chExt cx="8407400" cy="10064130"/>
          </a:xfrm>
        </p:grpSpPr>
        <p:sp>
          <p:nvSpPr>
            <p:cNvPr id="31" name="Shape 53721">
              <a:extLst>
                <a:ext uri="{FF2B5EF4-FFF2-40B4-BE49-F238E27FC236}">
                  <a16:creationId xmlns:a16="http://schemas.microsoft.com/office/drawing/2014/main" id="{AE1D47AB-F367-CB4C-8DDD-1D9ED48FA9EB}"/>
                </a:ext>
              </a:extLst>
            </p:cNvPr>
            <p:cNvSpPr/>
            <p:nvPr/>
          </p:nvSpPr>
          <p:spPr>
            <a:xfrm>
              <a:off x="2859261" y="2889655"/>
              <a:ext cx="3441767" cy="2411758"/>
            </a:xfrm>
            <a:custGeom>
              <a:avLst/>
              <a:gdLst/>
              <a:ahLst/>
              <a:cxnLst>
                <a:cxn ang="0">
                  <a:pos x="wd2" y="hd2"/>
                </a:cxn>
                <a:cxn ang="5400000">
                  <a:pos x="wd2" y="hd2"/>
                </a:cxn>
                <a:cxn ang="10800000">
                  <a:pos x="wd2" y="hd2"/>
                </a:cxn>
                <a:cxn ang="16200000">
                  <a:pos x="wd2" y="hd2"/>
                </a:cxn>
              </a:cxnLst>
              <a:rect l="0" t="0" r="r" b="b"/>
              <a:pathLst>
                <a:path w="20770" h="17410" extrusionOk="0">
                  <a:moveTo>
                    <a:pt x="14951" y="2604"/>
                  </a:moveTo>
                  <a:cubicBezTo>
                    <a:pt x="6499" y="-3024"/>
                    <a:pt x="5" y="2225"/>
                    <a:pt x="5" y="2225"/>
                  </a:cubicBezTo>
                  <a:cubicBezTo>
                    <a:pt x="5" y="2225"/>
                    <a:pt x="-461" y="12833"/>
                    <a:pt x="8404" y="16778"/>
                  </a:cubicBezTo>
                  <a:cubicBezTo>
                    <a:pt x="12446" y="18576"/>
                    <a:pt x="20766" y="15967"/>
                    <a:pt x="20766" y="15967"/>
                  </a:cubicBezTo>
                  <a:cubicBezTo>
                    <a:pt x="20766" y="15967"/>
                    <a:pt x="21139" y="6724"/>
                    <a:pt x="14951" y="2604"/>
                  </a:cubicBezTo>
                  <a:close/>
                </a:path>
              </a:pathLst>
            </a:custGeom>
            <a:solidFill>
              <a:schemeClr val="tx1">
                <a:lumMod val="75000"/>
                <a:lumOff val="25000"/>
              </a:schemeClr>
            </a:solidFill>
            <a:ln w="12700" cap="flat">
              <a:noFill/>
              <a:miter lim="400000"/>
            </a:ln>
            <a:effectLst/>
          </p:spPr>
          <p:txBody>
            <a:bodyPr wrap="square" lIns="26789" tIns="26789" rIns="26789" bIns="26789" numCol="1" anchor="ctr">
              <a:noAutofit/>
            </a:bodyPr>
            <a:lstStyle/>
            <a:p>
              <a:endParaRPr sz="2532" dirty="0">
                <a:latin typeface="Raleway Light" panose="020B0403030101060003" pitchFamily="34" charset="77"/>
              </a:endParaRPr>
            </a:p>
          </p:txBody>
        </p:sp>
        <p:sp>
          <p:nvSpPr>
            <p:cNvPr id="32" name="Shape 53722">
              <a:extLst>
                <a:ext uri="{FF2B5EF4-FFF2-40B4-BE49-F238E27FC236}">
                  <a16:creationId xmlns:a16="http://schemas.microsoft.com/office/drawing/2014/main" id="{0100F968-BB98-D34D-ADDE-FDD29BE2EBC9}"/>
                </a:ext>
              </a:extLst>
            </p:cNvPr>
            <p:cNvSpPr/>
            <p:nvPr/>
          </p:nvSpPr>
          <p:spPr>
            <a:xfrm>
              <a:off x="4519204" y="3959335"/>
              <a:ext cx="2806354" cy="2451447"/>
            </a:xfrm>
            <a:custGeom>
              <a:avLst/>
              <a:gdLst/>
              <a:ahLst/>
              <a:cxnLst>
                <a:cxn ang="0">
                  <a:pos x="wd2" y="hd2"/>
                </a:cxn>
                <a:cxn ang="5400000">
                  <a:pos x="wd2" y="hd2"/>
                </a:cxn>
                <a:cxn ang="10800000">
                  <a:pos x="wd2" y="hd2"/>
                </a:cxn>
                <a:cxn ang="16200000">
                  <a:pos x="wd2" y="hd2"/>
                </a:cxn>
              </a:cxnLst>
              <a:rect l="0" t="0" r="r" b="b"/>
              <a:pathLst>
                <a:path w="21600" h="21522" extrusionOk="0">
                  <a:moveTo>
                    <a:pt x="0" y="2"/>
                  </a:moveTo>
                  <a:cubicBezTo>
                    <a:pt x="0" y="2"/>
                    <a:pt x="11125" y="5361"/>
                    <a:pt x="13489" y="10869"/>
                  </a:cubicBezTo>
                  <a:cubicBezTo>
                    <a:pt x="10971" y="16321"/>
                    <a:pt x="10391" y="21522"/>
                    <a:pt x="10391" y="21522"/>
                  </a:cubicBezTo>
                  <a:cubicBezTo>
                    <a:pt x="10391" y="21522"/>
                    <a:pt x="11475" y="21522"/>
                    <a:pt x="11475" y="21522"/>
                  </a:cubicBezTo>
                  <a:cubicBezTo>
                    <a:pt x="15180" y="6264"/>
                    <a:pt x="21600" y="5076"/>
                    <a:pt x="21600" y="5076"/>
                  </a:cubicBezTo>
                  <a:lnTo>
                    <a:pt x="18800" y="3208"/>
                  </a:lnTo>
                  <a:cubicBezTo>
                    <a:pt x="16777" y="5089"/>
                    <a:pt x="15269" y="7357"/>
                    <a:pt x="14086" y="9645"/>
                  </a:cubicBezTo>
                  <a:cubicBezTo>
                    <a:pt x="10314" y="2557"/>
                    <a:pt x="214" y="-78"/>
                    <a:pt x="0" y="2"/>
                  </a:cubicBezTo>
                  <a:close/>
                </a:path>
              </a:pathLst>
            </a:custGeom>
            <a:solidFill>
              <a:schemeClr val="tx1"/>
            </a:solidFill>
            <a:ln w="12700" cap="flat">
              <a:noFill/>
              <a:miter lim="400000"/>
            </a:ln>
            <a:effectLst/>
          </p:spPr>
          <p:txBody>
            <a:bodyPr wrap="square" lIns="26789" tIns="26789" rIns="26789" bIns="26789" numCol="1" anchor="ctr">
              <a:noAutofit/>
            </a:bodyPr>
            <a:lstStyle/>
            <a:p>
              <a:endParaRPr sz="2532" dirty="0">
                <a:latin typeface="Raleway Light" panose="020B0403030101060003" pitchFamily="34" charset="77"/>
              </a:endParaRPr>
            </a:p>
          </p:txBody>
        </p:sp>
        <p:sp>
          <p:nvSpPr>
            <p:cNvPr id="26" name="Shape 53724">
              <a:extLst>
                <a:ext uri="{FF2B5EF4-FFF2-40B4-BE49-F238E27FC236}">
                  <a16:creationId xmlns:a16="http://schemas.microsoft.com/office/drawing/2014/main" id="{AA099055-467F-B342-94E5-8D877DF6BD05}"/>
                </a:ext>
              </a:extLst>
            </p:cNvPr>
            <p:cNvSpPr/>
            <p:nvPr/>
          </p:nvSpPr>
          <p:spPr>
            <a:xfrm>
              <a:off x="3253135" y="11557205"/>
              <a:ext cx="6113534" cy="1396580"/>
            </a:xfrm>
            <a:custGeom>
              <a:avLst/>
              <a:gdLst/>
              <a:ahLst/>
              <a:cxnLst>
                <a:cxn ang="0">
                  <a:pos x="wd2" y="hd2"/>
                </a:cxn>
                <a:cxn ang="5400000">
                  <a:pos x="wd2" y="hd2"/>
                </a:cxn>
                <a:cxn ang="10800000">
                  <a:pos x="wd2" y="hd2"/>
                </a:cxn>
                <a:cxn ang="16200000">
                  <a:pos x="wd2" y="hd2"/>
                </a:cxn>
              </a:cxnLst>
              <a:rect l="0" t="0" r="r" b="b"/>
              <a:pathLst>
                <a:path w="21600" h="20993" extrusionOk="0">
                  <a:moveTo>
                    <a:pt x="0" y="4461"/>
                  </a:moveTo>
                  <a:cubicBezTo>
                    <a:pt x="1535" y="14112"/>
                    <a:pt x="4352" y="21600"/>
                    <a:pt x="8086" y="20954"/>
                  </a:cubicBezTo>
                  <a:cubicBezTo>
                    <a:pt x="9395" y="20728"/>
                    <a:pt x="9649" y="19750"/>
                    <a:pt x="10651" y="19750"/>
                  </a:cubicBezTo>
                  <a:cubicBezTo>
                    <a:pt x="11711" y="19750"/>
                    <a:pt x="12126" y="21051"/>
                    <a:pt x="13271" y="20814"/>
                  </a:cubicBezTo>
                  <a:cubicBezTo>
                    <a:pt x="18337" y="19767"/>
                    <a:pt x="20090" y="12165"/>
                    <a:pt x="21600" y="0"/>
                  </a:cubicBezTo>
                  <a:cubicBezTo>
                    <a:pt x="21600" y="0"/>
                    <a:pt x="0" y="4461"/>
                    <a:pt x="0" y="4461"/>
                  </a:cubicBezTo>
                  <a:close/>
                </a:path>
              </a:pathLst>
            </a:custGeom>
            <a:solidFill>
              <a:schemeClr val="accent5"/>
            </a:solidFill>
            <a:ln w="12700" cap="flat">
              <a:noFill/>
              <a:miter lim="400000"/>
            </a:ln>
            <a:effectLst/>
          </p:spPr>
          <p:txBody>
            <a:bodyPr wrap="square" lIns="26789" tIns="26789" rIns="26789" bIns="26789" numCol="1" anchor="ctr">
              <a:noAutofit/>
            </a:bodyPr>
            <a:lstStyle/>
            <a:p>
              <a:endParaRPr sz="2532" dirty="0">
                <a:latin typeface="Raleway Light" panose="020B0403030101060003" pitchFamily="34" charset="77"/>
              </a:endParaRPr>
            </a:p>
          </p:txBody>
        </p:sp>
        <p:sp>
          <p:nvSpPr>
            <p:cNvPr id="27" name="Shape 53725">
              <a:extLst>
                <a:ext uri="{FF2B5EF4-FFF2-40B4-BE49-F238E27FC236}">
                  <a16:creationId xmlns:a16="http://schemas.microsoft.com/office/drawing/2014/main" id="{CB966A6A-2CC6-AD4E-AB18-89A865EA6A60}"/>
                </a:ext>
              </a:extLst>
            </p:cNvPr>
            <p:cNvSpPr/>
            <p:nvPr/>
          </p:nvSpPr>
          <p:spPr>
            <a:xfrm>
              <a:off x="3421938" y="10083982"/>
              <a:ext cx="7394199" cy="1754300"/>
            </a:xfrm>
            <a:custGeom>
              <a:avLst/>
              <a:gdLst/>
              <a:ahLst/>
              <a:cxnLst>
                <a:cxn ang="0">
                  <a:pos x="wd2" y="hd2"/>
                </a:cxn>
                <a:cxn ang="5400000">
                  <a:pos x="wd2" y="hd2"/>
                </a:cxn>
                <a:cxn ang="10800000">
                  <a:pos x="wd2" y="hd2"/>
                </a:cxn>
                <a:cxn ang="16200000">
                  <a:pos x="wd2" y="hd2"/>
                </a:cxn>
              </a:cxnLst>
              <a:rect l="0" t="0" r="r" b="b"/>
              <a:pathLst>
                <a:path w="21600" h="21600" extrusionOk="0">
                  <a:moveTo>
                    <a:pt x="2215" y="21600"/>
                  </a:moveTo>
                  <a:lnTo>
                    <a:pt x="20080" y="18122"/>
                  </a:lnTo>
                  <a:cubicBezTo>
                    <a:pt x="20889" y="10800"/>
                    <a:pt x="21219" y="6722"/>
                    <a:pt x="21600" y="0"/>
                  </a:cubicBezTo>
                  <a:lnTo>
                    <a:pt x="0" y="6051"/>
                  </a:lnTo>
                  <a:cubicBezTo>
                    <a:pt x="921" y="13847"/>
                    <a:pt x="921" y="13847"/>
                    <a:pt x="2215" y="21600"/>
                  </a:cubicBezTo>
                  <a:close/>
                </a:path>
              </a:pathLst>
            </a:custGeom>
            <a:solidFill>
              <a:schemeClr val="accent4"/>
            </a:solidFill>
            <a:ln w="12700" cap="flat">
              <a:noFill/>
              <a:miter lim="400000"/>
            </a:ln>
            <a:effectLst/>
          </p:spPr>
          <p:txBody>
            <a:bodyPr wrap="square" lIns="26789" tIns="26789" rIns="26789" bIns="26789" numCol="1" anchor="ctr">
              <a:noAutofit/>
            </a:bodyPr>
            <a:lstStyle/>
            <a:p>
              <a:endParaRPr sz="2532" dirty="0">
                <a:latin typeface="Raleway Light" panose="020B0403030101060003" pitchFamily="34" charset="77"/>
              </a:endParaRPr>
            </a:p>
          </p:txBody>
        </p:sp>
        <p:sp>
          <p:nvSpPr>
            <p:cNvPr id="28" name="Shape 53726">
              <a:extLst>
                <a:ext uri="{FF2B5EF4-FFF2-40B4-BE49-F238E27FC236}">
                  <a16:creationId xmlns:a16="http://schemas.microsoft.com/office/drawing/2014/main" id="{EDD02F16-95FE-DA4E-976E-ED22E7235B74}"/>
                </a:ext>
              </a:extLst>
            </p:cNvPr>
            <p:cNvSpPr/>
            <p:nvPr/>
          </p:nvSpPr>
          <p:spPr>
            <a:xfrm>
              <a:off x="2465389" y="8653128"/>
              <a:ext cx="7707627" cy="1976952"/>
            </a:xfrm>
            <a:custGeom>
              <a:avLst/>
              <a:gdLst/>
              <a:ahLst/>
              <a:cxnLst>
                <a:cxn ang="0">
                  <a:pos x="wd2" y="hd2"/>
                </a:cxn>
                <a:cxn ang="5400000">
                  <a:pos x="wd2" y="hd2"/>
                </a:cxn>
                <a:cxn ang="10800000">
                  <a:pos x="wd2" y="hd2"/>
                </a:cxn>
                <a:cxn ang="16200000">
                  <a:pos x="wd2" y="hd2"/>
                </a:cxn>
              </a:cxnLst>
              <a:rect l="0" t="0" r="r" b="b"/>
              <a:pathLst>
                <a:path w="21600" h="21600" extrusionOk="0">
                  <a:moveTo>
                    <a:pt x="0" y="7843"/>
                  </a:moveTo>
                  <a:cubicBezTo>
                    <a:pt x="0" y="12679"/>
                    <a:pt x="234" y="17312"/>
                    <a:pt x="662" y="21600"/>
                  </a:cubicBezTo>
                  <a:lnTo>
                    <a:pt x="21359" y="16231"/>
                  </a:lnTo>
                  <a:cubicBezTo>
                    <a:pt x="21517" y="13526"/>
                    <a:pt x="21600" y="10721"/>
                    <a:pt x="21600" y="7843"/>
                  </a:cubicBezTo>
                  <a:cubicBezTo>
                    <a:pt x="21600" y="5728"/>
                    <a:pt x="21555" y="3651"/>
                    <a:pt x="21469" y="1625"/>
                  </a:cubicBezTo>
                  <a:lnTo>
                    <a:pt x="210" y="0"/>
                  </a:lnTo>
                  <a:cubicBezTo>
                    <a:pt x="73" y="2536"/>
                    <a:pt x="0" y="5158"/>
                    <a:pt x="0" y="7843"/>
                  </a:cubicBezTo>
                  <a:close/>
                </a:path>
              </a:pathLst>
            </a:custGeom>
            <a:solidFill>
              <a:schemeClr val="accent3"/>
            </a:solidFill>
            <a:ln w="12700" cap="flat">
              <a:noFill/>
              <a:miter lim="400000"/>
            </a:ln>
            <a:effectLst/>
          </p:spPr>
          <p:txBody>
            <a:bodyPr wrap="square" lIns="26789" tIns="26789" rIns="26789" bIns="26789" numCol="1" anchor="ctr">
              <a:noAutofit/>
            </a:bodyPr>
            <a:lstStyle/>
            <a:p>
              <a:endParaRPr sz="2532" dirty="0">
                <a:latin typeface="Raleway Light" panose="020B0403030101060003" pitchFamily="34" charset="77"/>
              </a:endParaRPr>
            </a:p>
          </p:txBody>
        </p:sp>
        <p:sp>
          <p:nvSpPr>
            <p:cNvPr id="29" name="Shape 53727">
              <a:extLst>
                <a:ext uri="{FF2B5EF4-FFF2-40B4-BE49-F238E27FC236}">
                  <a16:creationId xmlns:a16="http://schemas.microsoft.com/office/drawing/2014/main" id="{7814ECFF-22D3-6C4D-BE9F-A2BEF6B365C9}"/>
                </a:ext>
              </a:extLst>
            </p:cNvPr>
            <p:cNvSpPr/>
            <p:nvPr/>
          </p:nvSpPr>
          <p:spPr>
            <a:xfrm>
              <a:off x="3281270" y="7077631"/>
              <a:ext cx="7591519" cy="1740151"/>
            </a:xfrm>
            <a:custGeom>
              <a:avLst/>
              <a:gdLst/>
              <a:ahLst/>
              <a:cxnLst>
                <a:cxn ang="0">
                  <a:pos x="wd2" y="hd2"/>
                </a:cxn>
                <a:cxn ang="5400000">
                  <a:pos x="wd2" y="hd2"/>
                </a:cxn>
                <a:cxn ang="10800000">
                  <a:pos x="wd2" y="hd2"/>
                </a:cxn>
                <a:cxn ang="16200000">
                  <a:pos x="wd2" y="hd2"/>
                </a:cxn>
              </a:cxnLst>
              <a:rect l="0" t="0" r="r" b="b"/>
              <a:pathLst>
                <a:path w="21600" h="21600" extrusionOk="0">
                  <a:moveTo>
                    <a:pt x="1749" y="2795"/>
                  </a:moveTo>
                  <a:cubicBezTo>
                    <a:pt x="904" y="7805"/>
                    <a:pt x="298" y="13551"/>
                    <a:pt x="0" y="19754"/>
                  </a:cubicBezTo>
                  <a:lnTo>
                    <a:pt x="21600" y="21600"/>
                  </a:lnTo>
                  <a:cubicBezTo>
                    <a:pt x="21294" y="13485"/>
                    <a:pt x="20466" y="6084"/>
                    <a:pt x="19260" y="0"/>
                  </a:cubicBezTo>
                  <a:cubicBezTo>
                    <a:pt x="19260" y="0"/>
                    <a:pt x="1749" y="2795"/>
                    <a:pt x="1749" y="2795"/>
                  </a:cubicBezTo>
                  <a:close/>
                </a:path>
              </a:pathLst>
            </a:custGeom>
            <a:solidFill>
              <a:schemeClr val="accent2"/>
            </a:solidFill>
            <a:ln w="12700" cap="flat">
              <a:noFill/>
              <a:miter lim="400000"/>
            </a:ln>
            <a:effectLst/>
          </p:spPr>
          <p:txBody>
            <a:bodyPr wrap="square" lIns="26789" tIns="26789" rIns="26789" bIns="26789" numCol="1" anchor="ctr">
              <a:noAutofit/>
            </a:bodyPr>
            <a:lstStyle/>
            <a:p>
              <a:endParaRPr sz="2532" dirty="0">
                <a:latin typeface="Raleway Light" panose="020B0403030101060003" pitchFamily="34" charset="77"/>
              </a:endParaRPr>
            </a:p>
          </p:txBody>
        </p:sp>
        <p:sp>
          <p:nvSpPr>
            <p:cNvPr id="30" name="Shape 53728">
              <a:extLst>
                <a:ext uri="{FF2B5EF4-FFF2-40B4-BE49-F238E27FC236}">
                  <a16:creationId xmlns:a16="http://schemas.microsoft.com/office/drawing/2014/main" id="{67604EC6-74F6-0E48-8542-EB7E0B5121A5}"/>
                </a:ext>
              </a:extLst>
            </p:cNvPr>
            <p:cNvSpPr/>
            <p:nvPr/>
          </p:nvSpPr>
          <p:spPr>
            <a:xfrm>
              <a:off x="3056198" y="5815576"/>
              <a:ext cx="6171312" cy="1528305"/>
            </a:xfrm>
            <a:custGeom>
              <a:avLst/>
              <a:gdLst/>
              <a:ahLst/>
              <a:cxnLst>
                <a:cxn ang="0">
                  <a:pos x="wd2" y="hd2"/>
                </a:cxn>
                <a:cxn ang="5400000">
                  <a:pos x="wd2" y="hd2"/>
                </a:cxn>
                <a:cxn ang="10800000">
                  <a:pos x="wd2" y="hd2"/>
                </a:cxn>
                <a:cxn ang="16200000">
                  <a:pos x="wd2" y="hd2"/>
                </a:cxn>
              </a:cxnLst>
              <a:rect l="0" t="0" r="r" b="b"/>
              <a:pathLst>
                <a:path w="21600" h="20621" extrusionOk="0">
                  <a:moveTo>
                    <a:pt x="0" y="20621"/>
                  </a:moveTo>
                  <a:lnTo>
                    <a:pt x="21600" y="17587"/>
                  </a:lnTo>
                  <a:cubicBezTo>
                    <a:pt x="19637" y="8896"/>
                    <a:pt x="18007" y="2392"/>
                    <a:pt x="14838" y="357"/>
                  </a:cubicBezTo>
                  <a:cubicBezTo>
                    <a:pt x="12757" y="-979"/>
                    <a:pt x="11061" y="1862"/>
                    <a:pt x="10174" y="1862"/>
                  </a:cubicBezTo>
                  <a:cubicBezTo>
                    <a:pt x="8608" y="1862"/>
                    <a:pt x="7385" y="88"/>
                    <a:pt x="5985" y="1862"/>
                  </a:cubicBezTo>
                  <a:cubicBezTo>
                    <a:pt x="3273" y="5301"/>
                    <a:pt x="1616" y="12226"/>
                    <a:pt x="0" y="20621"/>
                  </a:cubicBezTo>
                  <a:close/>
                </a:path>
              </a:pathLst>
            </a:custGeom>
            <a:solidFill>
              <a:schemeClr val="accent1"/>
            </a:solidFill>
            <a:ln w="12700" cap="flat">
              <a:noFill/>
              <a:miter lim="400000"/>
            </a:ln>
            <a:effectLst/>
          </p:spPr>
          <p:txBody>
            <a:bodyPr wrap="square" lIns="26789" tIns="26789" rIns="26789" bIns="26789" numCol="1" anchor="ctr">
              <a:noAutofit/>
            </a:bodyPr>
            <a:lstStyle/>
            <a:p>
              <a:endParaRPr sz="2532" dirty="0">
                <a:latin typeface="Raleway Light" panose="020B0403030101060003" pitchFamily="34" charset="77"/>
              </a:endParaRPr>
            </a:p>
          </p:txBody>
        </p:sp>
        <p:sp>
          <p:nvSpPr>
            <p:cNvPr id="38" name="Freeform 410">
              <a:extLst>
                <a:ext uri="{FF2B5EF4-FFF2-40B4-BE49-F238E27FC236}">
                  <a16:creationId xmlns:a16="http://schemas.microsoft.com/office/drawing/2014/main" id="{C97B952E-D736-CB45-B619-CAE1B70E0BFF}"/>
                </a:ext>
              </a:extLst>
            </p:cNvPr>
            <p:cNvSpPr>
              <a:spLocks noChangeArrowheads="1"/>
            </p:cNvSpPr>
            <p:nvPr/>
          </p:nvSpPr>
          <p:spPr bwMode="auto">
            <a:xfrm>
              <a:off x="6256353" y="9147980"/>
              <a:ext cx="672962" cy="810840"/>
            </a:xfrm>
            <a:custGeom>
              <a:avLst/>
              <a:gdLst>
                <a:gd name="T0" fmla="*/ 154135 w 325081"/>
                <a:gd name="T1" fmla="*/ 364221 h 391753"/>
                <a:gd name="T2" fmla="*/ 187783 w 325081"/>
                <a:gd name="T3" fmla="*/ 364942 h 391753"/>
                <a:gd name="T4" fmla="*/ 161371 w 325081"/>
                <a:gd name="T5" fmla="*/ 240630 h 391753"/>
                <a:gd name="T6" fmla="*/ 263563 w 325081"/>
                <a:gd name="T7" fmla="*/ 365429 h 391753"/>
                <a:gd name="T8" fmla="*/ 296825 w 325081"/>
                <a:gd name="T9" fmla="*/ 366150 h 391753"/>
                <a:gd name="T10" fmla="*/ 278227 w 325081"/>
                <a:gd name="T11" fmla="*/ 154481 h 391753"/>
                <a:gd name="T12" fmla="*/ 28232 w 325081"/>
                <a:gd name="T13" fmla="*/ 363866 h 391753"/>
                <a:gd name="T14" fmla="*/ 61894 w 325081"/>
                <a:gd name="T15" fmla="*/ 364586 h 391753"/>
                <a:gd name="T16" fmla="*/ 43072 w 325081"/>
                <a:gd name="T17" fmla="*/ 153112 h 391753"/>
                <a:gd name="T18" fmla="*/ 15202 w 325081"/>
                <a:gd name="T19" fmla="*/ 127893 h 391753"/>
                <a:gd name="T20" fmla="*/ 35833 w 325081"/>
                <a:gd name="T21" fmla="*/ 137981 h 391753"/>
                <a:gd name="T22" fmla="*/ 53931 w 325081"/>
                <a:gd name="T23" fmla="*/ 137981 h 391753"/>
                <a:gd name="T24" fmla="*/ 74562 w 325081"/>
                <a:gd name="T25" fmla="*/ 127893 h 391753"/>
                <a:gd name="T26" fmla="*/ 15202 w 325081"/>
                <a:gd name="T27" fmla="*/ 120688 h 391753"/>
                <a:gd name="T28" fmla="*/ 151964 w 325081"/>
                <a:gd name="T29" fmla="*/ 46775 h 391753"/>
                <a:gd name="T30" fmla="*/ 154497 w 325081"/>
                <a:gd name="T31" fmla="*/ 225136 h 391753"/>
                <a:gd name="T32" fmla="*/ 188145 w 325081"/>
                <a:gd name="T33" fmla="*/ 225136 h 391753"/>
                <a:gd name="T34" fmla="*/ 171864 w 325081"/>
                <a:gd name="T35" fmla="*/ 18669 h 391753"/>
                <a:gd name="T36" fmla="*/ 250330 w 325081"/>
                <a:gd name="T37" fmla="*/ 101113 h 391753"/>
                <a:gd name="T38" fmla="*/ 309701 w 325081"/>
                <a:gd name="T39" fmla="*/ 101113 h 391753"/>
                <a:gd name="T40" fmla="*/ 171864 w 325081"/>
                <a:gd name="T41" fmla="*/ 3175 h 391753"/>
                <a:gd name="T42" fmla="*/ 203702 w 325081"/>
                <a:gd name="T43" fmla="*/ 230180 h 391753"/>
                <a:gd name="T44" fmla="*/ 196466 w 325081"/>
                <a:gd name="T45" fmla="*/ 240630 h 391753"/>
                <a:gd name="T46" fmla="*/ 195743 w 325081"/>
                <a:gd name="T47" fmla="*/ 240630 h 391753"/>
                <a:gd name="T48" fmla="*/ 170778 w 325081"/>
                <a:gd name="T49" fmla="*/ 390165 h 391753"/>
                <a:gd name="T50" fmla="*/ 146175 w 325081"/>
                <a:gd name="T51" fmla="*/ 240630 h 391753"/>
                <a:gd name="T52" fmla="*/ 138216 w 325081"/>
                <a:gd name="T53" fmla="*/ 233423 h 391753"/>
                <a:gd name="T54" fmla="*/ 171864 w 325081"/>
                <a:gd name="T55" fmla="*/ 3175 h 391753"/>
                <a:gd name="T56" fmla="*/ 325081 w 325081"/>
                <a:gd name="T57" fmla="*/ 101113 h 391753"/>
                <a:gd name="T58" fmla="*/ 311847 w 325081"/>
                <a:gd name="T59" fmla="*/ 368314 h 391753"/>
                <a:gd name="T60" fmla="*/ 248184 w 325081"/>
                <a:gd name="T61" fmla="*/ 367593 h 391753"/>
                <a:gd name="T62" fmla="*/ 234950 w 325081"/>
                <a:gd name="T63" fmla="*/ 101113 h 391753"/>
                <a:gd name="T64" fmla="*/ 7601 w 325081"/>
                <a:gd name="T65" fmla="*/ 0 h 391753"/>
                <a:gd name="T66" fmla="*/ 15202 w 325081"/>
                <a:gd name="T67" fmla="*/ 105197 h 391753"/>
                <a:gd name="T68" fmla="*/ 23889 w 325081"/>
                <a:gd name="T69" fmla="*/ 7926 h 391753"/>
                <a:gd name="T70" fmla="*/ 39453 w 325081"/>
                <a:gd name="T71" fmla="*/ 7926 h 391753"/>
                <a:gd name="T72" fmla="*/ 48863 w 325081"/>
                <a:gd name="T73" fmla="*/ 105197 h 391753"/>
                <a:gd name="T74" fmla="*/ 56826 w 325081"/>
                <a:gd name="T75" fmla="*/ 0 h 391753"/>
                <a:gd name="T76" fmla="*/ 64427 w 325081"/>
                <a:gd name="T77" fmla="*/ 105197 h 391753"/>
                <a:gd name="T78" fmla="*/ 74562 w 325081"/>
                <a:gd name="T79" fmla="*/ 7926 h 391753"/>
                <a:gd name="T80" fmla="*/ 90126 w 325081"/>
                <a:gd name="T81" fmla="*/ 7926 h 391753"/>
                <a:gd name="T82" fmla="*/ 62255 w 325081"/>
                <a:gd name="T83" fmla="*/ 152752 h 391753"/>
                <a:gd name="T84" fmla="*/ 45244 w 325081"/>
                <a:gd name="T85" fmla="*/ 390165 h 391753"/>
                <a:gd name="T86" fmla="*/ 27870 w 325081"/>
                <a:gd name="T87" fmla="*/ 152752 h 391753"/>
                <a:gd name="T88" fmla="*/ 0 w 325081"/>
                <a:gd name="T89" fmla="*/ 7926 h 391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5081" h="391753">
                  <a:moveTo>
                    <a:pt x="161371" y="240630"/>
                  </a:moveTo>
                  <a:cubicBezTo>
                    <a:pt x="156668" y="302606"/>
                    <a:pt x="153411" y="358456"/>
                    <a:pt x="154135" y="364221"/>
                  </a:cubicBezTo>
                  <a:cubicBezTo>
                    <a:pt x="155582" y="373950"/>
                    <a:pt x="170778" y="375031"/>
                    <a:pt x="170778" y="375031"/>
                  </a:cubicBezTo>
                  <a:cubicBezTo>
                    <a:pt x="171140" y="375031"/>
                    <a:pt x="186336" y="373950"/>
                    <a:pt x="187783" y="364942"/>
                  </a:cubicBezTo>
                  <a:cubicBezTo>
                    <a:pt x="188145" y="359537"/>
                    <a:pt x="185250" y="308731"/>
                    <a:pt x="180185" y="240630"/>
                  </a:cubicBezTo>
                  <a:lnTo>
                    <a:pt x="161371" y="240630"/>
                  </a:lnTo>
                  <a:close/>
                  <a:moveTo>
                    <a:pt x="278227" y="154481"/>
                  </a:moveTo>
                  <a:cubicBezTo>
                    <a:pt x="270001" y="237418"/>
                    <a:pt x="262490" y="356775"/>
                    <a:pt x="263563" y="365429"/>
                  </a:cubicBezTo>
                  <a:cubicBezTo>
                    <a:pt x="264994" y="375165"/>
                    <a:pt x="280015" y="376247"/>
                    <a:pt x="280015" y="376247"/>
                  </a:cubicBezTo>
                  <a:cubicBezTo>
                    <a:pt x="280015" y="376247"/>
                    <a:pt x="295395" y="375165"/>
                    <a:pt x="296825" y="366150"/>
                  </a:cubicBezTo>
                  <a:cubicBezTo>
                    <a:pt x="297541" y="357496"/>
                    <a:pt x="290030" y="237418"/>
                    <a:pt x="281804" y="154481"/>
                  </a:cubicBezTo>
                  <a:lnTo>
                    <a:pt x="278227" y="154481"/>
                  </a:lnTo>
                  <a:close/>
                  <a:moveTo>
                    <a:pt x="43072" y="153112"/>
                  </a:moveTo>
                  <a:cubicBezTo>
                    <a:pt x="35471" y="231649"/>
                    <a:pt x="27508" y="354139"/>
                    <a:pt x="28232" y="363866"/>
                  </a:cubicBezTo>
                  <a:cubicBezTo>
                    <a:pt x="29680" y="373593"/>
                    <a:pt x="44882" y="374674"/>
                    <a:pt x="45244" y="374674"/>
                  </a:cubicBezTo>
                  <a:cubicBezTo>
                    <a:pt x="45244" y="374674"/>
                    <a:pt x="60446" y="373593"/>
                    <a:pt x="61894" y="364586"/>
                  </a:cubicBezTo>
                  <a:cubicBezTo>
                    <a:pt x="62617" y="355219"/>
                    <a:pt x="54655" y="232009"/>
                    <a:pt x="47054" y="153112"/>
                  </a:cubicBezTo>
                  <a:lnTo>
                    <a:pt x="43072" y="153112"/>
                  </a:lnTo>
                  <a:close/>
                  <a:moveTo>
                    <a:pt x="15202" y="120688"/>
                  </a:moveTo>
                  <a:lnTo>
                    <a:pt x="15202" y="127893"/>
                  </a:lnTo>
                  <a:cubicBezTo>
                    <a:pt x="15202" y="133297"/>
                    <a:pt x="22803" y="137260"/>
                    <a:pt x="32937" y="137981"/>
                  </a:cubicBezTo>
                  <a:lnTo>
                    <a:pt x="35833" y="137981"/>
                  </a:lnTo>
                  <a:cubicBezTo>
                    <a:pt x="35833" y="137981"/>
                    <a:pt x="35833" y="137981"/>
                    <a:pt x="36195" y="137981"/>
                  </a:cubicBezTo>
                  <a:lnTo>
                    <a:pt x="53931" y="137981"/>
                  </a:lnTo>
                  <a:lnTo>
                    <a:pt x="57912" y="137981"/>
                  </a:lnTo>
                  <a:cubicBezTo>
                    <a:pt x="65513" y="137621"/>
                    <a:pt x="74562" y="135459"/>
                    <a:pt x="74562" y="127893"/>
                  </a:cubicBezTo>
                  <a:lnTo>
                    <a:pt x="74562" y="120688"/>
                  </a:lnTo>
                  <a:lnTo>
                    <a:pt x="15202" y="120688"/>
                  </a:lnTo>
                  <a:close/>
                  <a:moveTo>
                    <a:pt x="171864" y="18669"/>
                  </a:moveTo>
                  <a:cubicBezTo>
                    <a:pt x="162095" y="18669"/>
                    <a:pt x="154497" y="29119"/>
                    <a:pt x="151964" y="46775"/>
                  </a:cubicBezTo>
                  <a:cubicBezTo>
                    <a:pt x="146899" y="78844"/>
                    <a:pt x="142557" y="121722"/>
                    <a:pt x="152688" y="225136"/>
                  </a:cubicBezTo>
                  <a:lnTo>
                    <a:pt x="154497" y="225136"/>
                  </a:lnTo>
                  <a:lnTo>
                    <a:pt x="187421" y="225136"/>
                  </a:lnTo>
                  <a:lnTo>
                    <a:pt x="188145" y="225136"/>
                  </a:lnTo>
                  <a:lnTo>
                    <a:pt x="180547" y="22272"/>
                  </a:lnTo>
                  <a:cubicBezTo>
                    <a:pt x="180547" y="21552"/>
                    <a:pt x="177291" y="18669"/>
                    <a:pt x="171864" y="18669"/>
                  </a:cubicBezTo>
                  <a:close/>
                  <a:moveTo>
                    <a:pt x="280015" y="17094"/>
                  </a:moveTo>
                  <a:cubicBezTo>
                    <a:pt x="267855" y="17094"/>
                    <a:pt x="250330" y="66495"/>
                    <a:pt x="250330" y="101113"/>
                  </a:cubicBezTo>
                  <a:cubicBezTo>
                    <a:pt x="250330" y="118421"/>
                    <a:pt x="255337" y="139336"/>
                    <a:pt x="280015" y="139336"/>
                  </a:cubicBezTo>
                  <a:cubicBezTo>
                    <a:pt x="299687" y="139336"/>
                    <a:pt x="309701" y="125994"/>
                    <a:pt x="309701" y="101113"/>
                  </a:cubicBezTo>
                  <a:cubicBezTo>
                    <a:pt x="309701" y="66495"/>
                    <a:pt x="292176" y="17094"/>
                    <a:pt x="280015" y="17094"/>
                  </a:cubicBezTo>
                  <a:close/>
                  <a:moveTo>
                    <a:pt x="171864" y="3175"/>
                  </a:moveTo>
                  <a:cubicBezTo>
                    <a:pt x="184165" y="3175"/>
                    <a:pt x="194295" y="10742"/>
                    <a:pt x="196104" y="20831"/>
                  </a:cubicBezTo>
                  <a:lnTo>
                    <a:pt x="203702" y="230180"/>
                  </a:lnTo>
                  <a:cubicBezTo>
                    <a:pt x="204064" y="231261"/>
                    <a:pt x="204426" y="231982"/>
                    <a:pt x="204426" y="233063"/>
                  </a:cubicBezTo>
                  <a:cubicBezTo>
                    <a:pt x="204426" y="237026"/>
                    <a:pt x="200808" y="240630"/>
                    <a:pt x="196466" y="240630"/>
                  </a:cubicBezTo>
                  <a:lnTo>
                    <a:pt x="196104" y="240630"/>
                  </a:lnTo>
                  <a:lnTo>
                    <a:pt x="195743" y="240630"/>
                  </a:lnTo>
                  <a:cubicBezTo>
                    <a:pt x="197913" y="268375"/>
                    <a:pt x="204426" y="358456"/>
                    <a:pt x="202617" y="367464"/>
                  </a:cubicBezTo>
                  <a:cubicBezTo>
                    <a:pt x="200084" y="385841"/>
                    <a:pt x="178376" y="390165"/>
                    <a:pt x="170778" y="390165"/>
                  </a:cubicBezTo>
                  <a:cubicBezTo>
                    <a:pt x="163542" y="390165"/>
                    <a:pt x="141834" y="385841"/>
                    <a:pt x="138939" y="366023"/>
                  </a:cubicBezTo>
                  <a:cubicBezTo>
                    <a:pt x="137854" y="358817"/>
                    <a:pt x="142196" y="291075"/>
                    <a:pt x="146175" y="240630"/>
                  </a:cubicBezTo>
                  <a:lnTo>
                    <a:pt x="145814" y="240630"/>
                  </a:lnTo>
                  <a:cubicBezTo>
                    <a:pt x="141834" y="240630"/>
                    <a:pt x="138216" y="237387"/>
                    <a:pt x="138216" y="233423"/>
                  </a:cubicBezTo>
                  <a:cubicBezTo>
                    <a:pt x="127000" y="123164"/>
                    <a:pt x="131703" y="78123"/>
                    <a:pt x="136768" y="44252"/>
                  </a:cubicBezTo>
                  <a:cubicBezTo>
                    <a:pt x="142557" y="6058"/>
                    <a:pt x="164989" y="3175"/>
                    <a:pt x="171864" y="3175"/>
                  </a:cubicBezTo>
                  <a:close/>
                  <a:moveTo>
                    <a:pt x="280015" y="1588"/>
                  </a:moveTo>
                  <a:cubicBezTo>
                    <a:pt x="309701" y="1588"/>
                    <a:pt x="325081" y="71183"/>
                    <a:pt x="325081" y="101113"/>
                  </a:cubicBezTo>
                  <a:cubicBezTo>
                    <a:pt x="325081" y="127436"/>
                    <a:pt x="315066" y="144745"/>
                    <a:pt x="297183" y="151596"/>
                  </a:cubicBezTo>
                  <a:cubicBezTo>
                    <a:pt x="304336" y="225879"/>
                    <a:pt x="313278" y="358578"/>
                    <a:pt x="311847" y="368314"/>
                  </a:cubicBezTo>
                  <a:cubicBezTo>
                    <a:pt x="308628" y="387065"/>
                    <a:pt x="287169" y="391753"/>
                    <a:pt x="280015" y="391753"/>
                  </a:cubicBezTo>
                  <a:cubicBezTo>
                    <a:pt x="272862" y="391753"/>
                    <a:pt x="251045" y="387065"/>
                    <a:pt x="248184" y="367593"/>
                  </a:cubicBezTo>
                  <a:cubicBezTo>
                    <a:pt x="246753" y="357496"/>
                    <a:pt x="256052" y="225518"/>
                    <a:pt x="263205" y="151596"/>
                  </a:cubicBezTo>
                  <a:cubicBezTo>
                    <a:pt x="245322" y="145105"/>
                    <a:pt x="234950" y="127436"/>
                    <a:pt x="234950" y="101113"/>
                  </a:cubicBezTo>
                  <a:cubicBezTo>
                    <a:pt x="234950" y="71183"/>
                    <a:pt x="250330" y="1588"/>
                    <a:pt x="280015" y="1588"/>
                  </a:cubicBezTo>
                  <a:close/>
                  <a:moveTo>
                    <a:pt x="7601" y="0"/>
                  </a:moveTo>
                  <a:cubicBezTo>
                    <a:pt x="11944" y="0"/>
                    <a:pt x="15202" y="3603"/>
                    <a:pt x="15202" y="7926"/>
                  </a:cubicBezTo>
                  <a:lnTo>
                    <a:pt x="15202" y="105197"/>
                  </a:lnTo>
                  <a:lnTo>
                    <a:pt x="23889" y="105197"/>
                  </a:lnTo>
                  <a:lnTo>
                    <a:pt x="23889" y="7926"/>
                  </a:lnTo>
                  <a:cubicBezTo>
                    <a:pt x="23889" y="3603"/>
                    <a:pt x="27508" y="0"/>
                    <a:pt x="31852" y="0"/>
                  </a:cubicBezTo>
                  <a:cubicBezTo>
                    <a:pt x="35833" y="0"/>
                    <a:pt x="39453" y="3603"/>
                    <a:pt x="39453" y="7926"/>
                  </a:cubicBezTo>
                  <a:lnTo>
                    <a:pt x="39453" y="105197"/>
                  </a:lnTo>
                  <a:lnTo>
                    <a:pt x="48863" y="105197"/>
                  </a:lnTo>
                  <a:lnTo>
                    <a:pt x="48863" y="7926"/>
                  </a:lnTo>
                  <a:cubicBezTo>
                    <a:pt x="48863" y="3603"/>
                    <a:pt x="52483" y="0"/>
                    <a:pt x="56826" y="0"/>
                  </a:cubicBezTo>
                  <a:cubicBezTo>
                    <a:pt x="60808" y="0"/>
                    <a:pt x="64427" y="3603"/>
                    <a:pt x="64427" y="7926"/>
                  </a:cubicBezTo>
                  <a:lnTo>
                    <a:pt x="64427" y="105197"/>
                  </a:lnTo>
                  <a:lnTo>
                    <a:pt x="74562" y="105197"/>
                  </a:lnTo>
                  <a:lnTo>
                    <a:pt x="74562" y="7926"/>
                  </a:lnTo>
                  <a:cubicBezTo>
                    <a:pt x="74562" y="3603"/>
                    <a:pt x="78181" y="0"/>
                    <a:pt x="82525" y="0"/>
                  </a:cubicBezTo>
                  <a:cubicBezTo>
                    <a:pt x="86506" y="0"/>
                    <a:pt x="90126" y="3603"/>
                    <a:pt x="90126" y="7926"/>
                  </a:cubicBezTo>
                  <a:lnTo>
                    <a:pt x="90126" y="127893"/>
                  </a:lnTo>
                  <a:cubicBezTo>
                    <a:pt x="90126" y="141583"/>
                    <a:pt x="79629" y="150590"/>
                    <a:pt x="62255" y="152752"/>
                  </a:cubicBezTo>
                  <a:cubicBezTo>
                    <a:pt x="69495" y="227686"/>
                    <a:pt x="78543" y="357381"/>
                    <a:pt x="77096" y="366748"/>
                  </a:cubicBezTo>
                  <a:cubicBezTo>
                    <a:pt x="74200" y="385482"/>
                    <a:pt x="52483" y="390165"/>
                    <a:pt x="45244" y="390165"/>
                  </a:cubicBezTo>
                  <a:cubicBezTo>
                    <a:pt x="37643" y="390165"/>
                    <a:pt x="15926" y="385482"/>
                    <a:pt x="13030" y="366027"/>
                  </a:cubicBezTo>
                  <a:cubicBezTo>
                    <a:pt x="11582" y="356300"/>
                    <a:pt x="20631" y="226966"/>
                    <a:pt x="27870" y="152752"/>
                  </a:cubicBezTo>
                  <a:cubicBezTo>
                    <a:pt x="10858" y="150230"/>
                    <a:pt x="0" y="140863"/>
                    <a:pt x="0" y="127893"/>
                  </a:cubicBezTo>
                  <a:lnTo>
                    <a:pt x="0" y="7926"/>
                  </a:lnTo>
                  <a:cubicBezTo>
                    <a:pt x="0" y="3603"/>
                    <a:pt x="3619" y="0"/>
                    <a:pt x="7601" y="0"/>
                  </a:cubicBezTo>
                  <a:close/>
                </a:path>
              </a:pathLst>
            </a:custGeom>
            <a:solidFill>
              <a:schemeClr val="bg1"/>
            </a:solidFill>
            <a:ln>
              <a:noFill/>
            </a:ln>
            <a:effectLst/>
          </p:spPr>
          <p:txBody>
            <a:bodyPr anchor="ctr"/>
            <a:lstStyle/>
            <a:p>
              <a:endParaRPr lang="en-US" sz="900" dirty="0">
                <a:latin typeface="Raleway Light" panose="020B0403030101060003" pitchFamily="34" charset="77"/>
              </a:endParaRPr>
            </a:p>
          </p:txBody>
        </p:sp>
        <p:sp>
          <p:nvSpPr>
            <p:cNvPr id="39" name="Freeform 396">
              <a:extLst>
                <a:ext uri="{FF2B5EF4-FFF2-40B4-BE49-F238E27FC236}">
                  <a16:creationId xmlns:a16="http://schemas.microsoft.com/office/drawing/2014/main" id="{196DCA8A-F735-544F-9DD3-E925063FA934}"/>
                </a:ext>
              </a:extLst>
            </p:cNvPr>
            <p:cNvSpPr>
              <a:spLocks noChangeArrowheads="1"/>
            </p:cNvSpPr>
            <p:nvPr/>
          </p:nvSpPr>
          <p:spPr bwMode="auto">
            <a:xfrm>
              <a:off x="6046960" y="7562118"/>
              <a:ext cx="1091748" cy="606524"/>
            </a:xfrm>
            <a:custGeom>
              <a:avLst/>
              <a:gdLst>
                <a:gd name="T0" fmla="*/ 331462 w 528279"/>
                <a:gd name="T1" fmla="*/ 276586 h 293327"/>
                <a:gd name="T2" fmla="*/ 294113 w 528279"/>
                <a:gd name="T3" fmla="*/ 265762 h 293327"/>
                <a:gd name="T4" fmla="*/ 506359 w 528279"/>
                <a:gd name="T5" fmla="*/ 277832 h 293327"/>
                <a:gd name="T6" fmla="*/ 465752 w 528279"/>
                <a:gd name="T7" fmla="*/ 262337 h 293327"/>
                <a:gd name="T8" fmla="*/ 51073 w 528279"/>
                <a:gd name="T9" fmla="*/ 276312 h 293327"/>
                <a:gd name="T10" fmla="*/ 91716 w 528279"/>
                <a:gd name="T11" fmla="*/ 260883 h 293327"/>
                <a:gd name="T12" fmla="*/ 258918 w 528279"/>
                <a:gd name="T13" fmla="*/ 166182 h 293327"/>
                <a:gd name="T14" fmla="*/ 323561 w 528279"/>
                <a:gd name="T15" fmla="*/ 184222 h 293327"/>
                <a:gd name="T16" fmla="*/ 247067 w 528279"/>
                <a:gd name="T17" fmla="*/ 131546 h 293327"/>
                <a:gd name="T18" fmla="*/ 45678 w 528279"/>
                <a:gd name="T19" fmla="*/ 165078 h 293327"/>
                <a:gd name="T20" fmla="*/ 157175 w 528279"/>
                <a:gd name="T21" fmla="*/ 145343 h 293327"/>
                <a:gd name="T22" fmla="*/ 15466 w 528279"/>
                <a:gd name="T23" fmla="*/ 97620 h 293327"/>
                <a:gd name="T24" fmla="*/ 15826 w 528279"/>
                <a:gd name="T25" fmla="*/ 115920 h 293327"/>
                <a:gd name="T26" fmla="*/ 168325 w 528279"/>
                <a:gd name="T27" fmla="*/ 100132 h 293327"/>
                <a:gd name="T28" fmla="*/ 245631 w 528279"/>
                <a:gd name="T29" fmla="*/ 93301 h 293327"/>
                <a:gd name="T30" fmla="*/ 354446 w 528279"/>
                <a:gd name="T31" fmla="*/ 116031 h 293327"/>
                <a:gd name="T32" fmla="*/ 245631 w 528279"/>
                <a:gd name="T33" fmla="*/ 93301 h 293327"/>
                <a:gd name="T34" fmla="*/ 182352 w 528279"/>
                <a:gd name="T35" fmla="*/ 88650 h 293327"/>
                <a:gd name="T36" fmla="*/ 183071 w 528279"/>
                <a:gd name="T37" fmla="*/ 119150 h 293327"/>
                <a:gd name="T38" fmla="*/ 99269 w 528279"/>
                <a:gd name="T39" fmla="*/ 191631 h 293327"/>
                <a:gd name="T40" fmla="*/ 154657 w 528279"/>
                <a:gd name="T41" fmla="*/ 284206 h 293327"/>
                <a:gd name="T42" fmla="*/ 37046 w 528279"/>
                <a:gd name="T43" fmla="*/ 291741 h 293327"/>
                <a:gd name="T44" fmla="*/ 84163 w 528279"/>
                <a:gd name="T45" fmla="*/ 245454 h 293327"/>
                <a:gd name="T46" fmla="*/ 13668 w 528279"/>
                <a:gd name="T47" fmla="*/ 153596 h 293327"/>
                <a:gd name="T48" fmla="*/ 0 w 528279"/>
                <a:gd name="T49" fmla="*/ 100132 h 293327"/>
                <a:gd name="T50" fmla="*/ 238448 w 528279"/>
                <a:gd name="T51" fmla="*/ 77787 h 293327"/>
                <a:gd name="T52" fmla="*/ 369529 w 528279"/>
                <a:gd name="T53" fmla="*/ 110620 h 293327"/>
                <a:gd name="T54" fmla="*/ 307400 w 528279"/>
                <a:gd name="T55" fmla="*/ 206952 h 293327"/>
                <a:gd name="T56" fmla="*/ 353728 w 528279"/>
                <a:gd name="T57" fmla="*/ 284163 h 293327"/>
                <a:gd name="T58" fmla="*/ 253891 w 528279"/>
                <a:gd name="T59" fmla="*/ 291739 h 293327"/>
                <a:gd name="T60" fmla="*/ 292317 w 528279"/>
                <a:gd name="T61" fmla="*/ 250608 h 293327"/>
                <a:gd name="T62" fmla="*/ 246349 w 528279"/>
                <a:gd name="T63" fmla="*/ 175202 h 293327"/>
                <a:gd name="T64" fmla="*/ 238448 w 528279"/>
                <a:gd name="T65" fmla="*/ 77787 h 293327"/>
                <a:gd name="T66" fmla="*/ 447425 w 528279"/>
                <a:gd name="T67" fmla="*/ 170447 h 293327"/>
                <a:gd name="T68" fmla="*/ 497734 w 528279"/>
                <a:gd name="T69" fmla="*/ 156753 h 293327"/>
                <a:gd name="T70" fmla="*/ 423349 w 528279"/>
                <a:gd name="T71" fmla="*/ 15135 h 293327"/>
                <a:gd name="T72" fmla="*/ 508515 w 528279"/>
                <a:gd name="T73" fmla="*/ 38197 h 293327"/>
                <a:gd name="T74" fmla="*/ 423349 w 528279"/>
                <a:gd name="T75" fmla="*/ 15135 h 293327"/>
                <a:gd name="T76" fmla="*/ 522889 w 528279"/>
                <a:gd name="T77" fmla="*/ 5766 h 293327"/>
                <a:gd name="T78" fmla="*/ 492703 w 528279"/>
                <a:gd name="T79" fmla="*/ 183059 h 293327"/>
                <a:gd name="T80" fmla="*/ 526482 w 528279"/>
                <a:gd name="T81" fmla="*/ 280354 h 293327"/>
                <a:gd name="T82" fmla="*/ 411131 w 528279"/>
                <a:gd name="T83" fmla="*/ 293327 h 293327"/>
                <a:gd name="T84" fmla="*/ 458206 w 528279"/>
                <a:gd name="T85" fmla="*/ 246841 h 293327"/>
                <a:gd name="T86" fmla="*/ 421193 w 528279"/>
                <a:gd name="T87" fmla="*/ 165041 h 293327"/>
                <a:gd name="T88" fmla="*/ 416162 w 528279"/>
                <a:gd name="T89" fmla="*/ 0 h 293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28279" h="293327">
                  <a:moveTo>
                    <a:pt x="294113" y="265762"/>
                  </a:moveTo>
                  <a:cubicBezTo>
                    <a:pt x="282980" y="266484"/>
                    <a:pt x="274720" y="269731"/>
                    <a:pt x="268615" y="276586"/>
                  </a:cubicBezTo>
                  <a:lnTo>
                    <a:pt x="331462" y="276586"/>
                  </a:lnTo>
                  <a:cubicBezTo>
                    <a:pt x="324998" y="269731"/>
                    <a:pt x="316738" y="266484"/>
                    <a:pt x="305246" y="265762"/>
                  </a:cubicBezTo>
                  <a:lnTo>
                    <a:pt x="299859" y="265762"/>
                  </a:lnTo>
                  <a:lnTo>
                    <a:pt x="294113" y="265762"/>
                  </a:lnTo>
                  <a:close/>
                  <a:moveTo>
                    <a:pt x="458924" y="262337"/>
                  </a:moveTo>
                  <a:cubicBezTo>
                    <a:pt x="443832" y="263057"/>
                    <a:pt x="433411" y="268102"/>
                    <a:pt x="425146" y="277832"/>
                  </a:cubicBezTo>
                  <a:lnTo>
                    <a:pt x="506359" y="277832"/>
                  </a:lnTo>
                  <a:cubicBezTo>
                    <a:pt x="498453" y="268102"/>
                    <a:pt x="487672" y="263057"/>
                    <a:pt x="472220" y="262337"/>
                  </a:cubicBezTo>
                  <a:lnTo>
                    <a:pt x="466111" y="262337"/>
                  </a:lnTo>
                  <a:lnTo>
                    <a:pt x="465752" y="262337"/>
                  </a:lnTo>
                  <a:lnTo>
                    <a:pt x="458924" y="262337"/>
                  </a:lnTo>
                  <a:close/>
                  <a:moveTo>
                    <a:pt x="84882" y="260883"/>
                  </a:moveTo>
                  <a:cubicBezTo>
                    <a:pt x="69776" y="261601"/>
                    <a:pt x="59345" y="266265"/>
                    <a:pt x="51073" y="276312"/>
                  </a:cubicBezTo>
                  <a:lnTo>
                    <a:pt x="132718" y="276312"/>
                  </a:lnTo>
                  <a:cubicBezTo>
                    <a:pt x="124445" y="266265"/>
                    <a:pt x="113655" y="261601"/>
                    <a:pt x="98549" y="260883"/>
                  </a:cubicBezTo>
                  <a:lnTo>
                    <a:pt x="91716" y="260883"/>
                  </a:lnTo>
                  <a:lnTo>
                    <a:pt x="84882" y="260883"/>
                  </a:lnTo>
                  <a:close/>
                  <a:moveTo>
                    <a:pt x="247067" y="131546"/>
                  </a:moveTo>
                  <a:cubicBezTo>
                    <a:pt x="248863" y="145978"/>
                    <a:pt x="253172" y="158245"/>
                    <a:pt x="258918" y="166182"/>
                  </a:cubicBezTo>
                  <a:cubicBezTo>
                    <a:pt x="264664" y="174480"/>
                    <a:pt x="270051" y="179892"/>
                    <a:pt x="276156" y="183861"/>
                  </a:cubicBezTo>
                  <a:cubicBezTo>
                    <a:pt x="279389" y="186748"/>
                    <a:pt x="288008" y="192159"/>
                    <a:pt x="299859" y="192159"/>
                  </a:cubicBezTo>
                  <a:cubicBezTo>
                    <a:pt x="312069" y="192159"/>
                    <a:pt x="320329" y="186748"/>
                    <a:pt x="323561" y="184222"/>
                  </a:cubicBezTo>
                  <a:cubicBezTo>
                    <a:pt x="329666" y="179892"/>
                    <a:pt x="335053" y="174480"/>
                    <a:pt x="341158" y="166182"/>
                  </a:cubicBezTo>
                  <a:cubicBezTo>
                    <a:pt x="347263" y="157884"/>
                    <a:pt x="350855" y="144174"/>
                    <a:pt x="352650" y="131546"/>
                  </a:cubicBezTo>
                  <a:lnTo>
                    <a:pt x="247067" y="131546"/>
                  </a:lnTo>
                  <a:close/>
                  <a:moveTo>
                    <a:pt x="19422" y="131349"/>
                  </a:moveTo>
                  <a:cubicBezTo>
                    <a:pt x="21221" y="136373"/>
                    <a:pt x="23379" y="141037"/>
                    <a:pt x="26256" y="145343"/>
                  </a:cubicBezTo>
                  <a:cubicBezTo>
                    <a:pt x="31291" y="153237"/>
                    <a:pt x="38125" y="159696"/>
                    <a:pt x="45678" y="165078"/>
                  </a:cubicBezTo>
                  <a:cubicBezTo>
                    <a:pt x="55749" y="172614"/>
                    <a:pt x="73013" y="176561"/>
                    <a:pt x="91716" y="176561"/>
                  </a:cubicBezTo>
                  <a:cubicBezTo>
                    <a:pt x="110778" y="176561"/>
                    <a:pt x="127682" y="172614"/>
                    <a:pt x="137753" y="165078"/>
                  </a:cubicBezTo>
                  <a:cubicBezTo>
                    <a:pt x="145666" y="159696"/>
                    <a:pt x="152140" y="153237"/>
                    <a:pt x="157175" y="145343"/>
                  </a:cubicBezTo>
                  <a:cubicBezTo>
                    <a:pt x="160412" y="141037"/>
                    <a:pt x="162570" y="136373"/>
                    <a:pt x="164369" y="131349"/>
                  </a:cubicBezTo>
                  <a:lnTo>
                    <a:pt x="19422" y="131349"/>
                  </a:lnTo>
                  <a:close/>
                  <a:moveTo>
                    <a:pt x="15466" y="97620"/>
                  </a:moveTo>
                  <a:cubicBezTo>
                    <a:pt x="15466" y="98697"/>
                    <a:pt x="15466" y="99415"/>
                    <a:pt x="15466" y="100491"/>
                  </a:cubicBezTo>
                  <a:lnTo>
                    <a:pt x="15466" y="108026"/>
                  </a:lnTo>
                  <a:cubicBezTo>
                    <a:pt x="15466" y="110538"/>
                    <a:pt x="15466" y="113408"/>
                    <a:pt x="15826" y="115920"/>
                  </a:cubicBezTo>
                  <a:lnTo>
                    <a:pt x="167965" y="115920"/>
                  </a:lnTo>
                  <a:cubicBezTo>
                    <a:pt x="168325" y="113408"/>
                    <a:pt x="168325" y="110538"/>
                    <a:pt x="168325" y="108026"/>
                  </a:cubicBezTo>
                  <a:lnTo>
                    <a:pt x="168325" y="100132"/>
                  </a:lnTo>
                  <a:cubicBezTo>
                    <a:pt x="168325" y="99415"/>
                    <a:pt x="168325" y="98697"/>
                    <a:pt x="167965" y="97620"/>
                  </a:cubicBezTo>
                  <a:lnTo>
                    <a:pt x="15466" y="97620"/>
                  </a:lnTo>
                  <a:close/>
                  <a:moveTo>
                    <a:pt x="245631" y="93301"/>
                  </a:moveTo>
                  <a:cubicBezTo>
                    <a:pt x="245631" y="98713"/>
                    <a:pt x="245631" y="106290"/>
                    <a:pt x="245631" y="110620"/>
                  </a:cubicBezTo>
                  <a:cubicBezTo>
                    <a:pt x="245631" y="112424"/>
                    <a:pt x="245631" y="114227"/>
                    <a:pt x="245631" y="116031"/>
                  </a:cubicBezTo>
                  <a:lnTo>
                    <a:pt x="354446" y="116031"/>
                  </a:lnTo>
                  <a:cubicBezTo>
                    <a:pt x="354446" y="114227"/>
                    <a:pt x="354446" y="112424"/>
                    <a:pt x="354446" y="110620"/>
                  </a:cubicBezTo>
                  <a:cubicBezTo>
                    <a:pt x="354446" y="106290"/>
                    <a:pt x="354446" y="98713"/>
                    <a:pt x="354087" y="93301"/>
                  </a:cubicBezTo>
                  <a:lnTo>
                    <a:pt x="245631" y="93301"/>
                  </a:lnTo>
                  <a:close/>
                  <a:moveTo>
                    <a:pt x="8992" y="82550"/>
                  </a:moveTo>
                  <a:lnTo>
                    <a:pt x="174799" y="82550"/>
                  </a:lnTo>
                  <a:cubicBezTo>
                    <a:pt x="178396" y="82550"/>
                    <a:pt x="181633" y="85062"/>
                    <a:pt x="182352" y="88650"/>
                  </a:cubicBezTo>
                  <a:cubicBezTo>
                    <a:pt x="182712" y="92238"/>
                    <a:pt x="183431" y="95826"/>
                    <a:pt x="183791" y="99415"/>
                  </a:cubicBezTo>
                  <a:lnTo>
                    <a:pt x="183791" y="108026"/>
                  </a:lnTo>
                  <a:cubicBezTo>
                    <a:pt x="183791" y="111614"/>
                    <a:pt x="183431" y="115561"/>
                    <a:pt x="183071" y="119150"/>
                  </a:cubicBezTo>
                  <a:cubicBezTo>
                    <a:pt x="181633" y="131349"/>
                    <a:pt x="177317" y="142832"/>
                    <a:pt x="170123" y="153596"/>
                  </a:cubicBezTo>
                  <a:cubicBezTo>
                    <a:pt x="164009" y="163284"/>
                    <a:pt x="155736" y="171537"/>
                    <a:pt x="146385" y="177637"/>
                  </a:cubicBezTo>
                  <a:cubicBezTo>
                    <a:pt x="135595" y="185890"/>
                    <a:pt x="118331" y="190196"/>
                    <a:pt x="99269" y="191631"/>
                  </a:cubicBezTo>
                  <a:lnTo>
                    <a:pt x="99269" y="245454"/>
                  </a:lnTo>
                  <a:cubicBezTo>
                    <a:pt x="124445" y="247248"/>
                    <a:pt x="140990" y="257295"/>
                    <a:pt x="152499" y="278824"/>
                  </a:cubicBezTo>
                  <a:cubicBezTo>
                    <a:pt x="153578" y="280259"/>
                    <a:pt x="154657" y="282053"/>
                    <a:pt x="154657" y="284206"/>
                  </a:cubicBezTo>
                  <a:cubicBezTo>
                    <a:pt x="154657" y="288512"/>
                    <a:pt x="151061" y="291741"/>
                    <a:pt x="147104" y="291741"/>
                  </a:cubicBezTo>
                  <a:cubicBezTo>
                    <a:pt x="146745" y="291741"/>
                    <a:pt x="146745" y="291741"/>
                    <a:pt x="146385" y="291741"/>
                  </a:cubicBezTo>
                  <a:lnTo>
                    <a:pt x="37046" y="291741"/>
                  </a:lnTo>
                  <a:cubicBezTo>
                    <a:pt x="34528" y="291741"/>
                    <a:pt x="32011" y="290306"/>
                    <a:pt x="30572" y="288153"/>
                  </a:cubicBezTo>
                  <a:cubicBezTo>
                    <a:pt x="29133" y="286000"/>
                    <a:pt x="29133" y="283130"/>
                    <a:pt x="30212" y="280618"/>
                  </a:cubicBezTo>
                  <a:cubicBezTo>
                    <a:pt x="42081" y="258012"/>
                    <a:pt x="58626" y="247248"/>
                    <a:pt x="84163" y="245454"/>
                  </a:cubicBezTo>
                  <a:lnTo>
                    <a:pt x="84163" y="191631"/>
                  </a:lnTo>
                  <a:cubicBezTo>
                    <a:pt x="65100" y="190196"/>
                    <a:pt x="48196" y="185890"/>
                    <a:pt x="37046" y="177637"/>
                  </a:cubicBezTo>
                  <a:cubicBezTo>
                    <a:pt x="27695" y="171537"/>
                    <a:pt x="19782" y="163284"/>
                    <a:pt x="13668" y="153596"/>
                  </a:cubicBezTo>
                  <a:cubicBezTo>
                    <a:pt x="6474" y="143190"/>
                    <a:pt x="2158" y="131349"/>
                    <a:pt x="720" y="119150"/>
                  </a:cubicBezTo>
                  <a:cubicBezTo>
                    <a:pt x="360" y="115561"/>
                    <a:pt x="0" y="111614"/>
                    <a:pt x="0" y="108026"/>
                  </a:cubicBezTo>
                  <a:lnTo>
                    <a:pt x="0" y="100132"/>
                  </a:lnTo>
                  <a:cubicBezTo>
                    <a:pt x="360" y="95826"/>
                    <a:pt x="720" y="92238"/>
                    <a:pt x="1439" y="88650"/>
                  </a:cubicBezTo>
                  <a:cubicBezTo>
                    <a:pt x="2158" y="85062"/>
                    <a:pt x="5036" y="82550"/>
                    <a:pt x="8992" y="82550"/>
                  </a:cubicBezTo>
                  <a:close/>
                  <a:moveTo>
                    <a:pt x="238448" y="77787"/>
                  </a:moveTo>
                  <a:lnTo>
                    <a:pt x="361269" y="77787"/>
                  </a:lnTo>
                  <a:cubicBezTo>
                    <a:pt x="365220" y="77787"/>
                    <a:pt x="368093" y="80673"/>
                    <a:pt x="368811" y="84281"/>
                  </a:cubicBezTo>
                  <a:cubicBezTo>
                    <a:pt x="369529" y="88250"/>
                    <a:pt x="369529" y="110259"/>
                    <a:pt x="369529" y="110620"/>
                  </a:cubicBezTo>
                  <a:cubicBezTo>
                    <a:pt x="369529" y="126134"/>
                    <a:pt x="366297" y="157523"/>
                    <a:pt x="353368" y="175202"/>
                  </a:cubicBezTo>
                  <a:cubicBezTo>
                    <a:pt x="346545" y="184944"/>
                    <a:pt x="339722" y="192159"/>
                    <a:pt x="332539" y="196850"/>
                  </a:cubicBezTo>
                  <a:cubicBezTo>
                    <a:pt x="325357" y="202262"/>
                    <a:pt x="316738" y="205509"/>
                    <a:pt x="307400" y="206952"/>
                  </a:cubicBezTo>
                  <a:lnTo>
                    <a:pt x="307400" y="250608"/>
                  </a:lnTo>
                  <a:cubicBezTo>
                    <a:pt x="328230" y="252052"/>
                    <a:pt x="342236" y="261432"/>
                    <a:pt x="351932" y="278751"/>
                  </a:cubicBezTo>
                  <a:cubicBezTo>
                    <a:pt x="353009" y="280555"/>
                    <a:pt x="353728" y="282359"/>
                    <a:pt x="353728" y="284163"/>
                  </a:cubicBezTo>
                  <a:cubicBezTo>
                    <a:pt x="353728" y="288492"/>
                    <a:pt x="350495" y="291739"/>
                    <a:pt x="346186" y="291739"/>
                  </a:cubicBezTo>
                  <a:lnTo>
                    <a:pt x="345827" y="291739"/>
                  </a:lnTo>
                  <a:lnTo>
                    <a:pt x="253891" y="291739"/>
                  </a:lnTo>
                  <a:cubicBezTo>
                    <a:pt x="251377" y="291739"/>
                    <a:pt x="248863" y="290657"/>
                    <a:pt x="247426" y="288131"/>
                  </a:cubicBezTo>
                  <a:cubicBezTo>
                    <a:pt x="245990" y="285967"/>
                    <a:pt x="245990" y="283080"/>
                    <a:pt x="247067" y="280555"/>
                  </a:cubicBezTo>
                  <a:cubicBezTo>
                    <a:pt x="256764" y="261793"/>
                    <a:pt x="271129" y="252052"/>
                    <a:pt x="292317" y="250608"/>
                  </a:cubicBezTo>
                  <a:lnTo>
                    <a:pt x="292317" y="206952"/>
                  </a:lnTo>
                  <a:cubicBezTo>
                    <a:pt x="280466" y="205148"/>
                    <a:pt x="271488" y="200097"/>
                    <a:pt x="267178" y="196850"/>
                  </a:cubicBezTo>
                  <a:cubicBezTo>
                    <a:pt x="259996" y="192159"/>
                    <a:pt x="253172" y="184944"/>
                    <a:pt x="246349" y="175202"/>
                  </a:cubicBezTo>
                  <a:cubicBezTo>
                    <a:pt x="231625" y="154997"/>
                    <a:pt x="230188" y="123247"/>
                    <a:pt x="230188" y="110620"/>
                  </a:cubicBezTo>
                  <a:cubicBezTo>
                    <a:pt x="230188" y="110259"/>
                    <a:pt x="230188" y="88250"/>
                    <a:pt x="230907" y="84281"/>
                  </a:cubicBezTo>
                  <a:cubicBezTo>
                    <a:pt x="231625" y="80673"/>
                    <a:pt x="234857" y="77787"/>
                    <a:pt x="238448" y="77787"/>
                  </a:cubicBezTo>
                  <a:close/>
                  <a:moveTo>
                    <a:pt x="423349" y="53332"/>
                  </a:moveTo>
                  <a:cubicBezTo>
                    <a:pt x="423708" y="112790"/>
                    <a:pt x="425146" y="143420"/>
                    <a:pt x="433770" y="156753"/>
                  </a:cubicBezTo>
                  <a:cubicBezTo>
                    <a:pt x="437723" y="162159"/>
                    <a:pt x="442394" y="166843"/>
                    <a:pt x="447425" y="170447"/>
                  </a:cubicBezTo>
                  <a:cubicBezTo>
                    <a:pt x="450300" y="172609"/>
                    <a:pt x="456768" y="176573"/>
                    <a:pt x="465752" y="176573"/>
                  </a:cubicBezTo>
                  <a:cubicBezTo>
                    <a:pt x="475095" y="176573"/>
                    <a:pt x="481563" y="172609"/>
                    <a:pt x="484079" y="170447"/>
                  </a:cubicBezTo>
                  <a:cubicBezTo>
                    <a:pt x="489469" y="166843"/>
                    <a:pt x="493781" y="162159"/>
                    <a:pt x="497734" y="156753"/>
                  </a:cubicBezTo>
                  <a:cubicBezTo>
                    <a:pt x="506718" y="143420"/>
                    <a:pt x="508155" y="112790"/>
                    <a:pt x="508515" y="53332"/>
                  </a:cubicBezTo>
                  <a:lnTo>
                    <a:pt x="423349" y="53332"/>
                  </a:lnTo>
                  <a:close/>
                  <a:moveTo>
                    <a:pt x="423349" y="15135"/>
                  </a:moveTo>
                  <a:cubicBezTo>
                    <a:pt x="423349" y="19099"/>
                    <a:pt x="423349" y="23783"/>
                    <a:pt x="423349" y="27747"/>
                  </a:cubicBezTo>
                  <a:cubicBezTo>
                    <a:pt x="423349" y="31351"/>
                    <a:pt x="423349" y="34594"/>
                    <a:pt x="423349" y="38197"/>
                  </a:cubicBezTo>
                  <a:lnTo>
                    <a:pt x="508515" y="38197"/>
                  </a:lnTo>
                  <a:cubicBezTo>
                    <a:pt x="508515" y="34594"/>
                    <a:pt x="508515" y="31351"/>
                    <a:pt x="508515" y="27747"/>
                  </a:cubicBezTo>
                  <a:cubicBezTo>
                    <a:pt x="508515" y="24504"/>
                    <a:pt x="508515" y="19099"/>
                    <a:pt x="508155" y="15135"/>
                  </a:cubicBezTo>
                  <a:lnTo>
                    <a:pt x="423349" y="15135"/>
                  </a:lnTo>
                  <a:close/>
                  <a:moveTo>
                    <a:pt x="416162" y="0"/>
                  </a:moveTo>
                  <a:lnTo>
                    <a:pt x="515702" y="0"/>
                  </a:lnTo>
                  <a:cubicBezTo>
                    <a:pt x="519295" y="0"/>
                    <a:pt x="522170" y="2162"/>
                    <a:pt x="522889" y="5766"/>
                  </a:cubicBezTo>
                  <a:cubicBezTo>
                    <a:pt x="523967" y="9369"/>
                    <a:pt x="523967" y="25945"/>
                    <a:pt x="523967" y="27747"/>
                  </a:cubicBezTo>
                  <a:cubicBezTo>
                    <a:pt x="523967" y="111349"/>
                    <a:pt x="523248" y="146303"/>
                    <a:pt x="510311" y="165041"/>
                  </a:cubicBezTo>
                  <a:cubicBezTo>
                    <a:pt x="505640" y="172609"/>
                    <a:pt x="499531" y="178735"/>
                    <a:pt x="492703" y="183059"/>
                  </a:cubicBezTo>
                  <a:cubicBezTo>
                    <a:pt x="487672" y="187383"/>
                    <a:pt x="480845" y="190266"/>
                    <a:pt x="473658" y="191347"/>
                  </a:cubicBezTo>
                  <a:lnTo>
                    <a:pt x="473658" y="246841"/>
                  </a:lnTo>
                  <a:cubicBezTo>
                    <a:pt x="498812" y="248643"/>
                    <a:pt x="514983" y="258733"/>
                    <a:pt x="526482" y="280354"/>
                  </a:cubicBezTo>
                  <a:cubicBezTo>
                    <a:pt x="527920" y="281796"/>
                    <a:pt x="528279" y="283597"/>
                    <a:pt x="528279" y="285759"/>
                  </a:cubicBezTo>
                  <a:cubicBezTo>
                    <a:pt x="528279" y="290084"/>
                    <a:pt x="525045" y="293327"/>
                    <a:pt x="520733" y="293327"/>
                  </a:cubicBezTo>
                  <a:lnTo>
                    <a:pt x="411131" y="293327"/>
                  </a:lnTo>
                  <a:cubicBezTo>
                    <a:pt x="408256" y="293327"/>
                    <a:pt x="406100" y="291885"/>
                    <a:pt x="404663" y="289723"/>
                  </a:cubicBezTo>
                  <a:cubicBezTo>
                    <a:pt x="403225" y="287561"/>
                    <a:pt x="403225" y="284678"/>
                    <a:pt x="404303" y="282156"/>
                  </a:cubicBezTo>
                  <a:cubicBezTo>
                    <a:pt x="415802" y="259454"/>
                    <a:pt x="432692" y="248643"/>
                    <a:pt x="458206" y="246841"/>
                  </a:cubicBezTo>
                  <a:lnTo>
                    <a:pt x="458206" y="191347"/>
                  </a:lnTo>
                  <a:cubicBezTo>
                    <a:pt x="451019" y="190266"/>
                    <a:pt x="444191" y="187023"/>
                    <a:pt x="438442" y="183059"/>
                  </a:cubicBezTo>
                  <a:cubicBezTo>
                    <a:pt x="432333" y="178735"/>
                    <a:pt x="426224" y="172609"/>
                    <a:pt x="421193" y="165041"/>
                  </a:cubicBezTo>
                  <a:cubicBezTo>
                    <a:pt x="408256" y="146303"/>
                    <a:pt x="407897" y="111349"/>
                    <a:pt x="407897" y="27747"/>
                  </a:cubicBezTo>
                  <a:cubicBezTo>
                    <a:pt x="407897" y="22342"/>
                    <a:pt x="407897" y="9009"/>
                    <a:pt x="408615" y="5766"/>
                  </a:cubicBezTo>
                  <a:cubicBezTo>
                    <a:pt x="409334" y="2162"/>
                    <a:pt x="412209" y="0"/>
                    <a:pt x="416162" y="0"/>
                  </a:cubicBezTo>
                  <a:close/>
                </a:path>
              </a:pathLst>
            </a:custGeom>
            <a:solidFill>
              <a:schemeClr val="bg1"/>
            </a:solidFill>
            <a:ln>
              <a:noFill/>
            </a:ln>
            <a:effectLst/>
          </p:spPr>
          <p:txBody>
            <a:bodyPr anchor="ctr"/>
            <a:lstStyle/>
            <a:p>
              <a:endParaRPr lang="en-US" sz="900" dirty="0">
                <a:latin typeface="Raleway Light" panose="020B0403030101060003" pitchFamily="34" charset="77"/>
              </a:endParaRPr>
            </a:p>
          </p:txBody>
        </p:sp>
        <p:sp>
          <p:nvSpPr>
            <p:cNvPr id="40" name="Freeform 408">
              <a:extLst>
                <a:ext uri="{FF2B5EF4-FFF2-40B4-BE49-F238E27FC236}">
                  <a16:creationId xmlns:a16="http://schemas.microsoft.com/office/drawing/2014/main" id="{97ECB7C8-0358-C146-B2E9-6261A9239132}"/>
                </a:ext>
              </a:extLst>
            </p:cNvPr>
            <p:cNvSpPr>
              <a:spLocks noChangeArrowheads="1"/>
            </p:cNvSpPr>
            <p:nvPr/>
          </p:nvSpPr>
          <p:spPr bwMode="auto">
            <a:xfrm>
              <a:off x="6102880" y="6126794"/>
              <a:ext cx="986646" cy="905868"/>
            </a:xfrm>
            <a:custGeom>
              <a:avLst/>
              <a:gdLst>
                <a:gd name="T0" fmla="*/ 350639 w 543686"/>
                <a:gd name="T1" fmla="*/ 474001 h 498115"/>
                <a:gd name="T2" fmla="*/ 410674 w 543686"/>
                <a:gd name="T3" fmla="*/ 373586 h 498115"/>
                <a:gd name="T4" fmla="*/ 414988 w 543686"/>
                <a:gd name="T5" fmla="*/ 354511 h 498115"/>
                <a:gd name="T6" fmla="*/ 418943 w 543686"/>
                <a:gd name="T7" fmla="*/ 336156 h 498115"/>
                <a:gd name="T8" fmla="*/ 265425 w 543686"/>
                <a:gd name="T9" fmla="*/ 250157 h 498115"/>
                <a:gd name="T10" fmla="*/ 324276 w 543686"/>
                <a:gd name="T11" fmla="*/ 216792 h 498115"/>
                <a:gd name="T12" fmla="*/ 279562 w 543686"/>
                <a:gd name="T13" fmla="*/ 207169 h 498115"/>
                <a:gd name="T14" fmla="*/ 279562 w 543686"/>
                <a:gd name="T15" fmla="*/ 207169 h 498115"/>
                <a:gd name="T16" fmla="*/ 219785 w 543686"/>
                <a:gd name="T17" fmla="*/ 208360 h 498115"/>
                <a:gd name="T18" fmla="*/ 281300 w 543686"/>
                <a:gd name="T19" fmla="*/ 183016 h 498115"/>
                <a:gd name="T20" fmla="*/ 333847 w 543686"/>
                <a:gd name="T21" fmla="*/ 178396 h 498115"/>
                <a:gd name="T22" fmla="*/ 217271 w 543686"/>
                <a:gd name="T23" fmla="*/ 155972 h 498115"/>
                <a:gd name="T24" fmla="*/ 217271 w 543686"/>
                <a:gd name="T25" fmla="*/ 155972 h 498115"/>
                <a:gd name="T26" fmla="*/ 254710 w 543686"/>
                <a:gd name="T27" fmla="*/ 158524 h 498115"/>
                <a:gd name="T28" fmla="*/ 301711 w 543686"/>
                <a:gd name="T29" fmla="*/ 159204 h 498115"/>
                <a:gd name="T30" fmla="*/ 385309 w 543686"/>
                <a:gd name="T31" fmla="*/ 141945 h 498115"/>
                <a:gd name="T32" fmla="*/ 82142 w 543686"/>
                <a:gd name="T33" fmla="*/ 126626 h 498115"/>
                <a:gd name="T34" fmla="*/ 69296 w 543686"/>
                <a:gd name="T35" fmla="*/ 255317 h 498115"/>
                <a:gd name="T36" fmla="*/ 98912 w 543686"/>
                <a:gd name="T37" fmla="*/ 253515 h 498115"/>
                <a:gd name="T38" fmla="*/ 86424 w 543686"/>
                <a:gd name="T39" fmla="*/ 126626 h 498115"/>
                <a:gd name="T40" fmla="*/ 280534 w 543686"/>
                <a:gd name="T41" fmla="*/ 119125 h 498115"/>
                <a:gd name="T42" fmla="*/ 228310 w 543686"/>
                <a:gd name="T43" fmla="*/ 271645 h 498115"/>
                <a:gd name="T44" fmla="*/ 346805 w 543686"/>
                <a:gd name="T45" fmla="*/ 230375 h 498115"/>
                <a:gd name="T46" fmla="*/ 337081 w 543686"/>
                <a:gd name="T47" fmla="*/ 133839 h 498115"/>
                <a:gd name="T48" fmla="*/ 86424 w 543686"/>
                <a:gd name="T49" fmla="*/ 111125 h 498115"/>
                <a:gd name="T50" fmla="*/ 114256 w 543686"/>
                <a:gd name="T51" fmla="*/ 132754 h 498115"/>
                <a:gd name="T52" fmla="*/ 97485 w 543686"/>
                <a:gd name="T53" fmla="*/ 275144 h 498115"/>
                <a:gd name="T54" fmla="*/ 47530 w 543686"/>
                <a:gd name="T55" fmla="*/ 254957 h 498115"/>
                <a:gd name="T56" fmla="*/ 86424 w 543686"/>
                <a:gd name="T57" fmla="*/ 111125 h 498115"/>
                <a:gd name="T58" fmla="*/ 353471 w 543686"/>
                <a:gd name="T59" fmla="*/ 110173 h 498115"/>
                <a:gd name="T60" fmla="*/ 314390 w 543686"/>
                <a:gd name="T61" fmla="*/ 83956 h 498115"/>
                <a:gd name="T62" fmla="*/ 275852 w 543686"/>
                <a:gd name="T63" fmla="*/ 104411 h 498115"/>
                <a:gd name="T64" fmla="*/ 316191 w 543686"/>
                <a:gd name="T65" fmla="*/ 103694 h 498115"/>
                <a:gd name="T66" fmla="*/ 349327 w 543686"/>
                <a:gd name="T67" fmla="*/ 124867 h 498115"/>
                <a:gd name="T68" fmla="*/ 386784 w 543686"/>
                <a:gd name="T69" fmla="*/ 193411 h 498115"/>
                <a:gd name="T70" fmla="*/ 327716 w 543686"/>
                <a:gd name="T71" fmla="*/ 80367 h 498115"/>
                <a:gd name="T72" fmla="*/ 429727 w 543686"/>
                <a:gd name="T73" fmla="*/ 323559 h 498115"/>
                <a:gd name="T74" fmla="*/ 356170 w 543686"/>
                <a:gd name="T75" fmla="*/ 67089 h 498115"/>
                <a:gd name="T76" fmla="*/ 373818 w 543686"/>
                <a:gd name="T77" fmla="*/ 222121 h 498115"/>
                <a:gd name="T78" fmla="*/ 325195 w 543686"/>
                <a:gd name="T79" fmla="*/ 262314 h 498115"/>
                <a:gd name="T80" fmla="*/ 211742 w 543686"/>
                <a:gd name="T81" fmla="*/ 270568 h 498115"/>
                <a:gd name="T82" fmla="*/ 203818 w 543686"/>
                <a:gd name="T83" fmla="*/ 244729 h 498115"/>
                <a:gd name="T84" fmla="*/ 212823 w 543686"/>
                <a:gd name="T85" fmla="*/ 108359 h 498115"/>
                <a:gd name="T86" fmla="*/ 315831 w 543686"/>
                <a:gd name="T87" fmla="*/ 67448 h 498115"/>
                <a:gd name="T88" fmla="*/ 82099 w 543686"/>
                <a:gd name="T89" fmla="*/ 38870 h 498115"/>
                <a:gd name="T90" fmla="*/ 142853 w 543686"/>
                <a:gd name="T91" fmla="*/ 368548 h 498115"/>
                <a:gd name="T92" fmla="*/ 371849 w 543686"/>
                <a:gd name="T93" fmla="*/ 360630 h 498115"/>
                <a:gd name="T94" fmla="*/ 377961 w 543686"/>
                <a:gd name="T95" fmla="*/ 344794 h 498115"/>
                <a:gd name="T96" fmla="*/ 383353 w 543686"/>
                <a:gd name="T97" fmla="*/ 330397 h 498115"/>
                <a:gd name="T98" fmla="*/ 389824 w 543686"/>
                <a:gd name="T99" fmla="*/ 317441 h 498115"/>
                <a:gd name="T100" fmla="*/ 485449 w 543686"/>
                <a:gd name="T101" fmla="*/ 46788 h 498115"/>
                <a:gd name="T102" fmla="*/ 433682 w 543686"/>
                <a:gd name="T103" fmla="*/ 340475 h 498115"/>
                <a:gd name="T104" fmla="*/ 429727 w 543686"/>
                <a:gd name="T105" fmla="*/ 359910 h 498115"/>
                <a:gd name="T106" fmla="*/ 528588 w 543686"/>
                <a:gd name="T107" fmla="*/ 321400 h 498115"/>
                <a:gd name="T108" fmla="*/ 178443 w 543686"/>
                <a:gd name="T109" fmla="*/ 15476 h 498115"/>
                <a:gd name="T110" fmla="*/ 500188 w 543686"/>
                <a:gd name="T111" fmla="*/ 2879 h 498115"/>
                <a:gd name="T112" fmla="*/ 543686 w 543686"/>
                <a:gd name="T113" fmla="*/ 321759 h 498115"/>
                <a:gd name="T114" fmla="*/ 423976 w 543686"/>
                <a:gd name="T115" fmla="*/ 382944 h 498115"/>
                <a:gd name="T116" fmla="*/ 339136 w 543686"/>
                <a:gd name="T117" fmla="*/ 482999 h 498115"/>
                <a:gd name="T118" fmla="*/ 154356 w 543686"/>
                <a:gd name="T119" fmla="*/ 384744 h 498115"/>
                <a:gd name="T120" fmla="*/ 27456 w 543686"/>
                <a:gd name="T121" fmla="*/ 313122 h 498115"/>
                <a:gd name="T122" fmla="*/ 161906 w 543686"/>
                <a:gd name="T123" fmla="*/ 0 h 498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3686" h="498115">
                  <a:moveTo>
                    <a:pt x="400609" y="330397"/>
                  </a:moveTo>
                  <a:cubicBezTo>
                    <a:pt x="395935" y="340475"/>
                    <a:pt x="389464" y="357031"/>
                    <a:pt x="381915" y="378265"/>
                  </a:cubicBezTo>
                  <a:cubicBezTo>
                    <a:pt x="375085" y="396981"/>
                    <a:pt x="368254" y="417136"/>
                    <a:pt x="362862" y="434411"/>
                  </a:cubicBezTo>
                  <a:cubicBezTo>
                    <a:pt x="354594" y="459605"/>
                    <a:pt x="350999" y="472202"/>
                    <a:pt x="350639" y="474001"/>
                  </a:cubicBezTo>
                  <a:cubicBezTo>
                    <a:pt x="352437" y="475801"/>
                    <a:pt x="367176" y="482639"/>
                    <a:pt x="377242" y="482639"/>
                  </a:cubicBezTo>
                  <a:cubicBezTo>
                    <a:pt x="378320" y="482639"/>
                    <a:pt x="379039" y="482639"/>
                    <a:pt x="379399" y="482279"/>
                  </a:cubicBezTo>
                  <a:cubicBezTo>
                    <a:pt x="381915" y="475441"/>
                    <a:pt x="391981" y="443769"/>
                    <a:pt x="401328" y="407778"/>
                  </a:cubicBezTo>
                  <a:cubicBezTo>
                    <a:pt x="404563" y="396261"/>
                    <a:pt x="407799" y="384384"/>
                    <a:pt x="410674" y="373586"/>
                  </a:cubicBezTo>
                  <a:cubicBezTo>
                    <a:pt x="410674" y="372867"/>
                    <a:pt x="410674" y="372867"/>
                    <a:pt x="410674" y="372507"/>
                  </a:cubicBezTo>
                  <a:cubicBezTo>
                    <a:pt x="411393" y="370347"/>
                    <a:pt x="411753" y="368188"/>
                    <a:pt x="412472" y="365668"/>
                  </a:cubicBezTo>
                  <a:cubicBezTo>
                    <a:pt x="412831" y="364589"/>
                    <a:pt x="413191" y="363149"/>
                    <a:pt x="413191" y="361709"/>
                  </a:cubicBezTo>
                  <a:cubicBezTo>
                    <a:pt x="413910" y="359190"/>
                    <a:pt x="414629" y="356671"/>
                    <a:pt x="414988" y="354511"/>
                  </a:cubicBezTo>
                  <a:cubicBezTo>
                    <a:pt x="415348" y="353432"/>
                    <a:pt x="415348" y="352712"/>
                    <a:pt x="415707" y="351632"/>
                  </a:cubicBezTo>
                  <a:cubicBezTo>
                    <a:pt x="416067" y="349113"/>
                    <a:pt x="416786" y="346953"/>
                    <a:pt x="417505" y="344434"/>
                  </a:cubicBezTo>
                  <a:cubicBezTo>
                    <a:pt x="417505" y="344074"/>
                    <a:pt x="417505" y="343714"/>
                    <a:pt x="417505" y="343354"/>
                  </a:cubicBezTo>
                  <a:cubicBezTo>
                    <a:pt x="418224" y="340475"/>
                    <a:pt x="418583" y="338315"/>
                    <a:pt x="418943" y="336156"/>
                  </a:cubicBezTo>
                  <a:lnTo>
                    <a:pt x="400609" y="330397"/>
                  </a:lnTo>
                  <a:close/>
                  <a:moveTo>
                    <a:pt x="263441" y="244809"/>
                  </a:moveTo>
                  <a:cubicBezTo>
                    <a:pt x="265029" y="244475"/>
                    <a:pt x="267410" y="245144"/>
                    <a:pt x="267807" y="246815"/>
                  </a:cubicBezTo>
                  <a:cubicBezTo>
                    <a:pt x="268203" y="248486"/>
                    <a:pt x="267410" y="249822"/>
                    <a:pt x="265425" y="250157"/>
                  </a:cubicBezTo>
                  <a:cubicBezTo>
                    <a:pt x="263838" y="250491"/>
                    <a:pt x="261854" y="250157"/>
                    <a:pt x="261060" y="248486"/>
                  </a:cubicBezTo>
                  <a:cubicBezTo>
                    <a:pt x="260663" y="246815"/>
                    <a:pt x="261854" y="245144"/>
                    <a:pt x="263441" y="244809"/>
                  </a:cubicBezTo>
                  <a:close/>
                  <a:moveTo>
                    <a:pt x="312484" y="210998"/>
                  </a:moveTo>
                  <a:cubicBezTo>
                    <a:pt x="317274" y="209550"/>
                    <a:pt x="322434" y="212447"/>
                    <a:pt x="324276" y="216792"/>
                  </a:cubicBezTo>
                  <a:cubicBezTo>
                    <a:pt x="325382" y="221498"/>
                    <a:pt x="322802" y="226929"/>
                    <a:pt x="318011" y="228378"/>
                  </a:cubicBezTo>
                  <a:cubicBezTo>
                    <a:pt x="313221" y="229826"/>
                    <a:pt x="308061" y="226929"/>
                    <a:pt x="306587" y="222223"/>
                  </a:cubicBezTo>
                  <a:cubicBezTo>
                    <a:pt x="305113" y="217516"/>
                    <a:pt x="308061" y="212447"/>
                    <a:pt x="312484" y="210998"/>
                  </a:cubicBezTo>
                  <a:close/>
                  <a:moveTo>
                    <a:pt x="279562" y="207169"/>
                  </a:moveTo>
                  <a:cubicBezTo>
                    <a:pt x="281074" y="206375"/>
                    <a:pt x="282963" y="207566"/>
                    <a:pt x="283719" y="209153"/>
                  </a:cubicBezTo>
                  <a:cubicBezTo>
                    <a:pt x="284097" y="211138"/>
                    <a:pt x="283341" y="212726"/>
                    <a:pt x="281452" y="213519"/>
                  </a:cubicBezTo>
                  <a:cubicBezTo>
                    <a:pt x="279562" y="213916"/>
                    <a:pt x="277672" y="213122"/>
                    <a:pt x="277294" y="211138"/>
                  </a:cubicBezTo>
                  <a:cubicBezTo>
                    <a:pt x="276538" y="209153"/>
                    <a:pt x="277672" y="207566"/>
                    <a:pt x="279562" y="207169"/>
                  </a:cubicBezTo>
                  <a:close/>
                  <a:moveTo>
                    <a:pt x="222166" y="203994"/>
                  </a:moveTo>
                  <a:cubicBezTo>
                    <a:pt x="224150" y="203200"/>
                    <a:pt x="225738" y="204391"/>
                    <a:pt x="226532" y="205978"/>
                  </a:cubicBezTo>
                  <a:cubicBezTo>
                    <a:pt x="226928" y="207963"/>
                    <a:pt x="225738" y="209551"/>
                    <a:pt x="224150" y="210344"/>
                  </a:cubicBezTo>
                  <a:cubicBezTo>
                    <a:pt x="222166" y="210741"/>
                    <a:pt x="220182" y="209947"/>
                    <a:pt x="219785" y="208360"/>
                  </a:cubicBezTo>
                  <a:cubicBezTo>
                    <a:pt x="219388" y="206375"/>
                    <a:pt x="220182" y="204391"/>
                    <a:pt x="222166" y="203994"/>
                  </a:cubicBezTo>
                  <a:close/>
                  <a:moveTo>
                    <a:pt x="279316" y="176591"/>
                  </a:moveTo>
                  <a:cubicBezTo>
                    <a:pt x="280904" y="176213"/>
                    <a:pt x="283285" y="177347"/>
                    <a:pt x="283682" y="178859"/>
                  </a:cubicBezTo>
                  <a:cubicBezTo>
                    <a:pt x="284078" y="180371"/>
                    <a:pt x="283285" y="182638"/>
                    <a:pt x="281300" y="183016"/>
                  </a:cubicBezTo>
                  <a:cubicBezTo>
                    <a:pt x="279316" y="183772"/>
                    <a:pt x="277729" y="182638"/>
                    <a:pt x="276935" y="181127"/>
                  </a:cubicBezTo>
                  <a:cubicBezTo>
                    <a:pt x="276538" y="179237"/>
                    <a:pt x="277729" y="177347"/>
                    <a:pt x="279316" y="176591"/>
                  </a:cubicBezTo>
                  <a:close/>
                  <a:moveTo>
                    <a:pt x="325989" y="174110"/>
                  </a:moveTo>
                  <a:cubicBezTo>
                    <a:pt x="329203" y="173038"/>
                    <a:pt x="332775" y="175181"/>
                    <a:pt x="333847" y="178396"/>
                  </a:cubicBezTo>
                  <a:cubicBezTo>
                    <a:pt x="334918" y="181610"/>
                    <a:pt x="332775" y="184825"/>
                    <a:pt x="329560" y="185896"/>
                  </a:cubicBezTo>
                  <a:cubicBezTo>
                    <a:pt x="326346" y="186968"/>
                    <a:pt x="322774" y="185182"/>
                    <a:pt x="321703" y="181968"/>
                  </a:cubicBezTo>
                  <a:cubicBezTo>
                    <a:pt x="320988" y="178753"/>
                    <a:pt x="322774" y="175181"/>
                    <a:pt x="325989" y="174110"/>
                  </a:cubicBezTo>
                  <a:close/>
                  <a:moveTo>
                    <a:pt x="217271" y="155972"/>
                  </a:moveTo>
                  <a:cubicBezTo>
                    <a:pt x="219161" y="155575"/>
                    <a:pt x="221051" y="156766"/>
                    <a:pt x="221429" y="158353"/>
                  </a:cubicBezTo>
                  <a:cubicBezTo>
                    <a:pt x="222185" y="160338"/>
                    <a:pt x="221051" y="162322"/>
                    <a:pt x="219161" y="162719"/>
                  </a:cubicBezTo>
                  <a:cubicBezTo>
                    <a:pt x="217649" y="163116"/>
                    <a:pt x="215759" y="162322"/>
                    <a:pt x="215381" y="160338"/>
                  </a:cubicBezTo>
                  <a:cubicBezTo>
                    <a:pt x="214625" y="158750"/>
                    <a:pt x="215381" y="156766"/>
                    <a:pt x="217271" y="155972"/>
                  </a:cubicBezTo>
                  <a:close/>
                  <a:moveTo>
                    <a:pt x="257091" y="154366"/>
                  </a:moveTo>
                  <a:cubicBezTo>
                    <a:pt x="258679" y="153988"/>
                    <a:pt x="260663" y="155122"/>
                    <a:pt x="261457" y="157012"/>
                  </a:cubicBezTo>
                  <a:cubicBezTo>
                    <a:pt x="261853" y="158146"/>
                    <a:pt x="261060" y="160413"/>
                    <a:pt x="259075" y="160791"/>
                  </a:cubicBezTo>
                  <a:cubicBezTo>
                    <a:pt x="257091" y="161547"/>
                    <a:pt x="255107" y="160413"/>
                    <a:pt x="254710" y="158524"/>
                  </a:cubicBezTo>
                  <a:cubicBezTo>
                    <a:pt x="254313" y="157012"/>
                    <a:pt x="255107" y="155122"/>
                    <a:pt x="257091" y="154366"/>
                  </a:cubicBezTo>
                  <a:close/>
                  <a:moveTo>
                    <a:pt x="299821" y="153156"/>
                  </a:moveTo>
                  <a:cubicBezTo>
                    <a:pt x="301711" y="152400"/>
                    <a:pt x="303601" y="153534"/>
                    <a:pt x="303979" y="155046"/>
                  </a:cubicBezTo>
                  <a:cubicBezTo>
                    <a:pt x="304735" y="156936"/>
                    <a:pt x="303601" y="158826"/>
                    <a:pt x="301711" y="159204"/>
                  </a:cubicBezTo>
                  <a:cubicBezTo>
                    <a:pt x="300199" y="159960"/>
                    <a:pt x="298309" y="158826"/>
                    <a:pt x="297931" y="157314"/>
                  </a:cubicBezTo>
                  <a:cubicBezTo>
                    <a:pt x="297175" y="155424"/>
                    <a:pt x="298309" y="153534"/>
                    <a:pt x="299821" y="153156"/>
                  </a:cubicBezTo>
                  <a:close/>
                  <a:moveTo>
                    <a:pt x="379178" y="138496"/>
                  </a:moveTo>
                  <a:cubicBezTo>
                    <a:pt x="381477" y="138113"/>
                    <a:pt x="384543" y="139263"/>
                    <a:pt x="385309" y="141945"/>
                  </a:cubicBezTo>
                  <a:cubicBezTo>
                    <a:pt x="385692" y="144244"/>
                    <a:pt x="384543" y="147309"/>
                    <a:pt x="381860" y="148076"/>
                  </a:cubicBezTo>
                  <a:cubicBezTo>
                    <a:pt x="379178" y="148842"/>
                    <a:pt x="376496" y="147309"/>
                    <a:pt x="376113" y="144627"/>
                  </a:cubicBezTo>
                  <a:cubicBezTo>
                    <a:pt x="374963" y="142328"/>
                    <a:pt x="376496" y="139646"/>
                    <a:pt x="379178" y="138496"/>
                  </a:cubicBezTo>
                  <a:close/>
                  <a:moveTo>
                    <a:pt x="82142" y="126626"/>
                  </a:moveTo>
                  <a:cubicBezTo>
                    <a:pt x="77860" y="127347"/>
                    <a:pt x="73221" y="129149"/>
                    <a:pt x="69296" y="131673"/>
                  </a:cubicBezTo>
                  <a:cubicBezTo>
                    <a:pt x="65728" y="133835"/>
                    <a:pt x="62516" y="137080"/>
                    <a:pt x="60375" y="140685"/>
                  </a:cubicBezTo>
                  <a:cubicBezTo>
                    <a:pt x="53239" y="151138"/>
                    <a:pt x="53239" y="235851"/>
                    <a:pt x="60018" y="246305"/>
                  </a:cubicBezTo>
                  <a:cubicBezTo>
                    <a:pt x="62516" y="249910"/>
                    <a:pt x="65728" y="253154"/>
                    <a:pt x="69296" y="255317"/>
                  </a:cubicBezTo>
                  <a:cubicBezTo>
                    <a:pt x="73221" y="257841"/>
                    <a:pt x="77860" y="259643"/>
                    <a:pt x="82498" y="260364"/>
                  </a:cubicBezTo>
                  <a:cubicBezTo>
                    <a:pt x="83569" y="260364"/>
                    <a:pt x="85353" y="260364"/>
                    <a:pt x="86424" y="260364"/>
                  </a:cubicBezTo>
                  <a:lnTo>
                    <a:pt x="95701" y="260004"/>
                  </a:lnTo>
                  <a:cubicBezTo>
                    <a:pt x="97842" y="258562"/>
                    <a:pt x="98912" y="257120"/>
                    <a:pt x="98912" y="253515"/>
                  </a:cubicBezTo>
                  <a:lnTo>
                    <a:pt x="98912" y="133114"/>
                  </a:lnTo>
                  <a:cubicBezTo>
                    <a:pt x="98912" y="129870"/>
                    <a:pt x="97842" y="128428"/>
                    <a:pt x="96058" y="126986"/>
                  </a:cubicBezTo>
                  <a:lnTo>
                    <a:pt x="89992" y="126626"/>
                  </a:lnTo>
                  <a:lnTo>
                    <a:pt x="86424" y="126626"/>
                  </a:lnTo>
                  <a:cubicBezTo>
                    <a:pt x="85353" y="126626"/>
                    <a:pt x="83569" y="126626"/>
                    <a:pt x="82142" y="126626"/>
                  </a:cubicBezTo>
                  <a:close/>
                  <a:moveTo>
                    <a:pt x="303585" y="116972"/>
                  </a:moveTo>
                  <a:cubicBezTo>
                    <a:pt x="298543" y="116254"/>
                    <a:pt x="293861" y="116254"/>
                    <a:pt x="288818" y="117331"/>
                  </a:cubicBezTo>
                  <a:cubicBezTo>
                    <a:pt x="285217" y="117689"/>
                    <a:pt x="283055" y="118048"/>
                    <a:pt x="280534" y="119125"/>
                  </a:cubicBezTo>
                  <a:lnTo>
                    <a:pt x="189772" y="147835"/>
                  </a:lnTo>
                  <a:lnTo>
                    <a:pt x="216424" y="233963"/>
                  </a:lnTo>
                  <a:cubicBezTo>
                    <a:pt x="225428" y="234681"/>
                    <a:pt x="232992" y="240782"/>
                    <a:pt x="235513" y="249036"/>
                  </a:cubicBezTo>
                  <a:cubicBezTo>
                    <a:pt x="238034" y="257649"/>
                    <a:pt x="234793" y="266620"/>
                    <a:pt x="228310" y="271645"/>
                  </a:cubicBezTo>
                  <a:lnTo>
                    <a:pt x="229390" y="274874"/>
                  </a:lnTo>
                  <a:lnTo>
                    <a:pt x="319793" y="247959"/>
                  </a:lnTo>
                  <a:cubicBezTo>
                    <a:pt x="323034" y="246883"/>
                    <a:pt x="325195" y="246165"/>
                    <a:pt x="327356" y="245088"/>
                  </a:cubicBezTo>
                  <a:cubicBezTo>
                    <a:pt x="334920" y="241858"/>
                    <a:pt x="341403" y="236834"/>
                    <a:pt x="346805" y="230375"/>
                  </a:cubicBezTo>
                  <a:cubicBezTo>
                    <a:pt x="350407" y="226068"/>
                    <a:pt x="353288" y="220685"/>
                    <a:pt x="355449" y="215302"/>
                  </a:cubicBezTo>
                  <a:cubicBezTo>
                    <a:pt x="356530" y="213508"/>
                    <a:pt x="356890" y="212072"/>
                    <a:pt x="356890" y="211354"/>
                  </a:cubicBezTo>
                  <a:cubicBezTo>
                    <a:pt x="362653" y="195205"/>
                    <a:pt x="354369" y="159318"/>
                    <a:pt x="340322" y="138504"/>
                  </a:cubicBezTo>
                  <a:lnTo>
                    <a:pt x="337081" y="133839"/>
                  </a:lnTo>
                  <a:cubicBezTo>
                    <a:pt x="335280" y="132044"/>
                    <a:pt x="333839" y="130250"/>
                    <a:pt x="331678" y="128814"/>
                  </a:cubicBezTo>
                  <a:cubicBezTo>
                    <a:pt x="325916" y="124149"/>
                    <a:pt x="319072" y="120919"/>
                    <a:pt x="311869" y="118407"/>
                  </a:cubicBezTo>
                  <a:cubicBezTo>
                    <a:pt x="309348" y="117689"/>
                    <a:pt x="306466" y="117331"/>
                    <a:pt x="303585" y="116972"/>
                  </a:cubicBezTo>
                  <a:close/>
                  <a:moveTo>
                    <a:pt x="86424" y="111125"/>
                  </a:moveTo>
                  <a:lnTo>
                    <a:pt x="98199" y="111486"/>
                  </a:lnTo>
                  <a:cubicBezTo>
                    <a:pt x="99269" y="111846"/>
                    <a:pt x="101053" y="112207"/>
                    <a:pt x="101767" y="112928"/>
                  </a:cubicBezTo>
                  <a:cubicBezTo>
                    <a:pt x="102838" y="113288"/>
                    <a:pt x="103908" y="114009"/>
                    <a:pt x="104622" y="114730"/>
                  </a:cubicBezTo>
                  <a:cubicBezTo>
                    <a:pt x="110688" y="118695"/>
                    <a:pt x="113899" y="124823"/>
                    <a:pt x="114256" y="132754"/>
                  </a:cubicBezTo>
                  <a:lnTo>
                    <a:pt x="114256" y="253875"/>
                  </a:lnTo>
                  <a:cubicBezTo>
                    <a:pt x="113899" y="263608"/>
                    <a:pt x="109617" y="270097"/>
                    <a:pt x="101767" y="274423"/>
                  </a:cubicBezTo>
                  <a:cubicBezTo>
                    <a:pt x="101053" y="274783"/>
                    <a:pt x="100340" y="274783"/>
                    <a:pt x="99626" y="275144"/>
                  </a:cubicBezTo>
                  <a:cubicBezTo>
                    <a:pt x="98912" y="275144"/>
                    <a:pt x="97842" y="275144"/>
                    <a:pt x="97485" y="275144"/>
                  </a:cubicBezTo>
                  <a:lnTo>
                    <a:pt x="86424" y="275865"/>
                  </a:lnTo>
                  <a:cubicBezTo>
                    <a:pt x="84283" y="275865"/>
                    <a:pt x="82142" y="275865"/>
                    <a:pt x="80357" y="275504"/>
                  </a:cubicBezTo>
                  <a:cubicBezTo>
                    <a:pt x="73578" y="274783"/>
                    <a:pt x="67155" y="272260"/>
                    <a:pt x="61089" y="268295"/>
                  </a:cubicBezTo>
                  <a:cubicBezTo>
                    <a:pt x="55737" y="264690"/>
                    <a:pt x="51098" y="260364"/>
                    <a:pt x="47530" y="254957"/>
                  </a:cubicBezTo>
                  <a:cubicBezTo>
                    <a:pt x="36825" y="240177"/>
                    <a:pt x="36825" y="146813"/>
                    <a:pt x="47530" y="131673"/>
                  </a:cubicBezTo>
                  <a:cubicBezTo>
                    <a:pt x="51098" y="126626"/>
                    <a:pt x="55737" y="121940"/>
                    <a:pt x="61089" y="118695"/>
                  </a:cubicBezTo>
                  <a:cubicBezTo>
                    <a:pt x="67155" y="114730"/>
                    <a:pt x="73578" y="112207"/>
                    <a:pt x="80357" y="111486"/>
                  </a:cubicBezTo>
                  <a:cubicBezTo>
                    <a:pt x="82498" y="111125"/>
                    <a:pt x="84639" y="111125"/>
                    <a:pt x="86424" y="111125"/>
                  </a:cubicBezTo>
                  <a:close/>
                  <a:moveTo>
                    <a:pt x="357867" y="102672"/>
                  </a:moveTo>
                  <a:cubicBezTo>
                    <a:pt x="360798" y="101600"/>
                    <a:pt x="364461" y="103386"/>
                    <a:pt x="365560" y="106601"/>
                  </a:cubicBezTo>
                  <a:cubicBezTo>
                    <a:pt x="366659" y="110173"/>
                    <a:pt x="364827" y="113388"/>
                    <a:pt x="361530" y="114459"/>
                  </a:cubicBezTo>
                  <a:cubicBezTo>
                    <a:pt x="358233" y="115531"/>
                    <a:pt x="354570" y="113745"/>
                    <a:pt x="353471" y="110173"/>
                  </a:cubicBezTo>
                  <a:cubicBezTo>
                    <a:pt x="352738" y="106958"/>
                    <a:pt x="354570" y="103743"/>
                    <a:pt x="357867" y="102672"/>
                  </a:cubicBezTo>
                  <a:close/>
                  <a:moveTo>
                    <a:pt x="327716" y="80367"/>
                  </a:moveTo>
                  <a:cubicBezTo>
                    <a:pt x="325195" y="80726"/>
                    <a:pt x="323034" y="81444"/>
                    <a:pt x="320513" y="81802"/>
                  </a:cubicBezTo>
                  <a:lnTo>
                    <a:pt x="314390" y="83956"/>
                  </a:lnTo>
                  <a:cubicBezTo>
                    <a:pt x="314390" y="83956"/>
                    <a:pt x="314030" y="83956"/>
                    <a:pt x="313670" y="83956"/>
                  </a:cubicBezTo>
                  <a:lnTo>
                    <a:pt x="229750" y="110871"/>
                  </a:lnTo>
                  <a:lnTo>
                    <a:pt x="231911" y="118407"/>
                  </a:lnTo>
                  <a:lnTo>
                    <a:pt x="275852" y="104411"/>
                  </a:lnTo>
                  <a:cubicBezTo>
                    <a:pt x="279094" y="103335"/>
                    <a:pt x="281975" y="102976"/>
                    <a:pt x="285217" y="102258"/>
                  </a:cubicBezTo>
                  <a:cubicBezTo>
                    <a:pt x="285577" y="102258"/>
                    <a:pt x="287017" y="101899"/>
                    <a:pt x="287378" y="101899"/>
                  </a:cubicBezTo>
                  <a:cubicBezTo>
                    <a:pt x="292420" y="101181"/>
                    <a:pt x="299263" y="100823"/>
                    <a:pt x="305746" y="101899"/>
                  </a:cubicBezTo>
                  <a:cubicBezTo>
                    <a:pt x="308988" y="102258"/>
                    <a:pt x="312589" y="102976"/>
                    <a:pt x="316191" y="103694"/>
                  </a:cubicBezTo>
                  <a:cubicBezTo>
                    <a:pt x="325195" y="106564"/>
                    <a:pt x="333839" y="110871"/>
                    <a:pt x="341403" y="116613"/>
                  </a:cubicBezTo>
                  <a:cubicBezTo>
                    <a:pt x="343924" y="118766"/>
                    <a:pt x="346805" y="121278"/>
                    <a:pt x="348966" y="124508"/>
                  </a:cubicBezTo>
                  <a:cubicBezTo>
                    <a:pt x="349327" y="124508"/>
                    <a:pt x="349327" y="124508"/>
                    <a:pt x="349327" y="124508"/>
                  </a:cubicBezTo>
                  <a:cubicBezTo>
                    <a:pt x="349327" y="124867"/>
                    <a:pt x="349327" y="124867"/>
                    <a:pt x="349327" y="124867"/>
                  </a:cubicBezTo>
                  <a:lnTo>
                    <a:pt x="352928" y="129891"/>
                  </a:lnTo>
                  <a:cubicBezTo>
                    <a:pt x="353288" y="129891"/>
                    <a:pt x="353288" y="129891"/>
                    <a:pt x="353288" y="130250"/>
                  </a:cubicBezTo>
                  <a:cubicBezTo>
                    <a:pt x="365894" y="149629"/>
                    <a:pt x="375619" y="181568"/>
                    <a:pt x="373818" y="204177"/>
                  </a:cubicBezTo>
                  <a:cubicBezTo>
                    <a:pt x="378500" y="201306"/>
                    <a:pt x="383182" y="197717"/>
                    <a:pt x="386784" y="193411"/>
                  </a:cubicBezTo>
                  <a:cubicBezTo>
                    <a:pt x="391106" y="187669"/>
                    <a:pt x="394708" y="180851"/>
                    <a:pt x="396869" y="174032"/>
                  </a:cubicBezTo>
                  <a:cubicBezTo>
                    <a:pt x="404072" y="153935"/>
                    <a:pt x="388585" y="104411"/>
                    <a:pt x="372017" y="91851"/>
                  </a:cubicBezTo>
                  <a:cubicBezTo>
                    <a:pt x="365534" y="87186"/>
                    <a:pt x="359051" y="83597"/>
                    <a:pt x="351848" y="81444"/>
                  </a:cubicBezTo>
                  <a:cubicBezTo>
                    <a:pt x="343924" y="79290"/>
                    <a:pt x="335640" y="78932"/>
                    <a:pt x="327716" y="80367"/>
                  </a:cubicBezTo>
                  <a:close/>
                  <a:moveTo>
                    <a:pt x="482213" y="69463"/>
                  </a:moveTo>
                  <a:lnTo>
                    <a:pt x="406001" y="316001"/>
                  </a:lnTo>
                  <a:lnTo>
                    <a:pt x="429727" y="323199"/>
                  </a:lnTo>
                  <a:cubicBezTo>
                    <a:pt x="429727" y="323199"/>
                    <a:pt x="429727" y="323199"/>
                    <a:pt x="429727" y="323559"/>
                  </a:cubicBezTo>
                  <a:lnTo>
                    <a:pt x="447702" y="328598"/>
                  </a:lnTo>
                  <a:cubicBezTo>
                    <a:pt x="466396" y="286848"/>
                    <a:pt x="516724" y="136046"/>
                    <a:pt x="482213" y="69463"/>
                  </a:cubicBezTo>
                  <a:close/>
                  <a:moveTo>
                    <a:pt x="324835" y="65294"/>
                  </a:moveTo>
                  <a:cubicBezTo>
                    <a:pt x="335280" y="63500"/>
                    <a:pt x="346085" y="63859"/>
                    <a:pt x="356170" y="67089"/>
                  </a:cubicBezTo>
                  <a:cubicBezTo>
                    <a:pt x="365174" y="69601"/>
                    <a:pt x="373818" y="73907"/>
                    <a:pt x="381021" y="80008"/>
                  </a:cubicBezTo>
                  <a:cubicBezTo>
                    <a:pt x="402992" y="96157"/>
                    <a:pt x="420640" y="152500"/>
                    <a:pt x="411996" y="178697"/>
                  </a:cubicBezTo>
                  <a:cubicBezTo>
                    <a:pt x="409115" y="187310"/>
                    <a:pt x="404432" y="195923"/>
                    <a:pt x="398310" y="203459"/>
                  </a:cubicBezTo>
                  <a:cubicBezTo>
                    <a:pt x="391827" y="211354"/>
                    <a:pt x="383543" y="217814"/>
                    <a:pt x="373818" y="222121"/>
                  </a:cubicBezTo>
                  <a:cubicBezTo>
                    <a:pt x="372017" y="222838"/>
                    <a:pt x="370216" y="223556"/>
                    <a:pt x="368416" y="224274"/>
                  </a:cubicBezTo>
                  <a:cubicBezTo>
                    <a:pt x="365534" y="230016"/>
                    <a:pt x="362293" y="235399"/>
                    <a:pt x="358331" y="240423"/>
                  </a:cubicBezTo>
                  <a:cubicBezTo>
                    <a:pt x="351848" y="248318"/>
                    <a:pt x="343204" y="254778"/>
                    <a:pt x="333839" y="259084"/>
                  </a:cubicBezTo>
                  <a:cubicBezTo>
                    <a:pt x="330958" y="260520"/>
                    <a:pt x="328077" y="261596"/>
                    <a:pt x="325195" y="262314"/>
                  </a:cubicBezTo>
                  <a:lnTo>
                    <a:pt x="226149" y="291741"/>
                  </a:lnTo>
                  <a:cubicBezTo>
                    <a:pt x="225789" y="291741"/>
                    <a:pt x="224708" y="291741"/>
                    <a:pt x="224348" y="291741"/>
                  </a:cubicBezTo>
                  <a:cubicBezTo>
                    <a:pt x="220746" y="291741"/>
                    <a:pt x="217865" y="289588"/>
                    <a:pt x="216784" y="286717"/>
                  </a:cubicBezTo>
                  <a:lnTo>
                    <a:pt x="211742" y="270568"/>
                  </a:lnTo>
                  <a:cubicBezTo>
                    <a:pt x="210662" y="266262"/>
                    <a:pt x="212823" y="262314"/>
                    <a:pt x="216784" y="260878"/>
                  </a:cubicBezTo>
                  <a:cubicBezTo>
                    <a:pt x="220026" y="260161"/>
                    <a:pt x="221827" y="256572"/>
                    <a:pt x="220746" y="253342"/>
                  </a:cubicBezTo>
                  <a:cubicBezTo>
                    <a:pt x="219666" y="250471"/>
                    <a:pt x="216424" y="248677"/>
                    <a:pt x="213543" y="249754"/>
                  </a:cubicBezTo>
                  <a:cubicBezTo>
                    <a:pt x="209221" y="250830"/>
                    <a:pt x="204899" y="248677"/>
                    <a:pt x="203818" y="244729"/>
                  </a:cubicBezTo>
                  <a:lnTo>
                    <a:pt x="172844" y="145322"/>
                  </a:lnTo>
                  <a:cubicBezTo>
                    <a:pt x="171763" y="141016"/>
                    <a:pt x="173924" y="137068"/>
                    <a:pt x="177886" y="135633"/>
                  </a:cubicBezTo>
                  <a:lnTo>
                    <a:pt x="217505" y="123072"/>
                  </a:lnTo>
                  <a:lnTo>
                    <a:pt x="212823" y="108359"/>
                  </a:lnTo>
                  <a:cubicBezTo>
                    <a:pt x="211742" y="104052"/>
                    <a:pt x="213903" y="100105"/>
                    <a:pt x="217865" y="98669"/>
                  </a:cubicBezTo>
                  <a:lnTo>
                    <a:pt x="309708" y="69242"/>
                  </a:lnTo>
                  <a:cubicBezTo>
                    <a:pt x="309708" y="69242"/>
                    <a:pt x="310068" y="69242"/>
                    <a:pt x="310428" y="69242"/>
                  </a:cubicBezTo>
                  <a:lnTo>
                    <a:pt x="315831" y="67448"/>
                  </a:lnTo>
                  <a:cubicBezTo>
                    <a:pt x="319072" y="66371"/>
                    <a:pt x="321954" y="65653"/>
                    <a:pt x="324835" y="65294"/>
                  </a:cubicBezTo>
                  <a:close/>
                  <a:moveTo>
                    <a:pt x="161906" y="15116"/>
                  </a:moveTo>
                  <a:cubicBezTo>
                    <a:pt x="155794" y="15116"/>
                    <a:pt x="149324" y="15836"/>
                    <a:pt x="142853" y="16556"/>
                  </a:cubicBezTo>
                  <a:cubicBezTo>
                    <a:pt x="121283" y="19435"/>
                    <a:pt x="100433" y="26993"/>
                    <a:pt x="82099" y="38870"/>
                  </a:cubicBezTo>
                  <a:cubicBezTo>
                    <a:pt x="65562" y="50027"/>
                    <a:pt x="51182" y="64064"/>
                    <a:pt x="40398" y="80260"/>
                  </a:cubicBezTo>
                  <a:cubicBezTo>
                    <a:pt x="6605" y="126688"/>
                    <a:pt x="6605" y="258415"/>
                    <a:pt x="40398" y="304484"/>
                  </a:cubicBezTo>
                  <a:cubicBezTo>
                    <a:pt x="51182" y="321040"/>
                    <a:pt x="65562" y="335076"/>
                    <a:pt x="82099" y="346233"/>
                  </a:cubicBezTo>
                  <a:cubicBezTo>
                    <a:pt x="100433" y="358110"/>
                    <a:pt x="121283" y="365668"/>
                    <a:pt x="142853" y="368548"/>
                  </a:cubicBezTo>
                  <a:cubicBezTo>
                    <a:pt x="146448" y="368908"/>
                    <a:pt x="150762" y="369268"/>
                    <a:pt x="154716" y="369627"/>
                  </a:cubicBezTo>
                  <a:cubicBezTo>
                    <a:pt x="161546" y="369268"/>
                    <a:pt x="274427" y="368548"/>
                    <a:pt x="369333" y="367828"/>
                  </a:cubicBezTo>
                  <a:cubicBezTo>
                    <a:pt x="370052" y="365668"/>
                    <a:pt x="370771" y="363869"/>
                    <a:pt x="371490" y="361709"/>
                  </a:cubicBezTo>
                  <a:cubicBezTo>
                    <a:pt x="371849" y="361350"/>
                    <a:pt x="371849" y="360990"/>
                    <a:pt x="371849" y="360630"/>
                  </a:cubicBezTo>
                  <a:cubicBezTo>
                    <a:pt x="372568" y="359190"/>
                    <a:pt x="372928" y="357391"/>
                    <a:pt x="373647" y="355591"/>
                  </a:cubicBezTo>
                  <a:cubicBezTo>
                    <a:pt x="374006" y="354511"/>
                    <a:pt x="374366" y="353432"/>
                    <a:pt x="375085" y="352712"/>
                  </a:cubicBezTo>
                  <a:cubicBezTo>
                    <a:pt x="375444" y="351272"/>
                    <a:pt x="375804" y="349832"/>
                    <a:pt x="376523" y="349113"/>
                  </a:cubicBezTo>
                  <a:cubicBezTo>
                    <a:pt x="376882" y="347313"/>
                    <a:pt x="377601" y="346233"/>
                    <a:pt x="377961" y="344794"/>
                  </a:cubicBezTo>
                  <a:cubicBezTo>
                    <a:pt x="378320" y="343714"/>
                    <a:pt x="378680" y="342994"/>
                    <a:pt x="379039" y="341914"/>
                  </a:cubicBezTo>
                  <a:cubicBezTo>
                    <a:pt x="379399" y="340115"/>
                    <a:pt x="380118" y="338675"/>
                    <a:pt x="380837" y="337236"/>
                  </a:cubicBezTo>
                  <a:cubicBezTo>
                    <a:pt x="381196" y="336516"/>
                    <a:pt x="381556" y="335796"/>
                    <a:pt x="381915" y="334716"/>
                  </a:cubicBezTo>
                  <a:cubicBezTo>
                    <a:pt x="382634" y="333277"/>
                    <a:pt x="382994" y="331837"/>
                    <a:pt x="383353" y="330397"/>
                  </a:cubicBezTo>
                  <a:cubicBezTo>
                    <a:pt x="384072" y="329677"/>
                    <a:pt x="384072" y="328958"/>
                    <a:pt x="384791" y="328238"/>
                  </a:cubicBezTo>
                  <a:cubicBezTo>
                    <a:pt x="385151" y="326798"/>
                    <a:pt x="385870" y="325359"/>
                    <a:pt x="386229" y="324279"/>
                  </a:cubicBezTo>
                  <a:cubicBezTo>
                    <a:pt x="386589" y="323559"/>
                    <a:pt x="386948" y="322839"/>
                    <a:pt x="386948" y="322119"/>
                  </a:cubicBezTo>
                  <a:cubicBezTo>
                    <a:pt x="388026" y="320680"/>
                    <a:pt x="388745" y="318880"/>
                    <a:pt x="389824" y="317441"/>
                  </a:cubicBezTo>
                  <a:lnTo>
                    <a:pt x="389824" y="317081"/>
                  </a:lnTo>
                  <a:lnTo>
                    <a:pt x="472148" y="49667"/>
                  </a:lnTo>
                  <a:cubicBezTo>
                    <a:pt x="472866" y="47148"/>
                    <a:pt x="475023" y="44989"/>
                    <a:pt x="477899" y="44269"/>
                  </a:cubicBezTo>
                  <a:cubicBezTo>
                    <a:pt x="480775" y="43909"/>
                    <a:pt x="483292" y="44629"/>
                    <a:pt x="485449" y="46788"/>
                  </a:cubicBezTo>
                  <a:cubicBezTo>
                    <a:pt x="547641" y="118770"/>
                    <a:pt x="471069" y="317081"/>
                    <a:pt x="458487" y="341554"/>
                  </a:cubicBezTo>
                  <a:cubicBezTo>
                    <a:pt x="457408" y="344074"/>
                    <a:pt x="454532" y="345513"/>
                    <a:pt x="451656" y="345513"/>
                  </a:cubicBezTo>
                  <a:cubicBezTo>
                    <a:pt x="450937" y="345513"/>
                    <a:pt x="450219" y="345513"/>
                    <a:pt x="449500" y="345513"/>
                  </a:cubicBezTo>
                  <a:lnTo>
                    <a:pt x="433682" y="340475"/>
                  </a:lnTo>
                  <a:cubicBezTo>
                    <a:pt x="433682" y="340835"/>
                    <a:pt x="433322" y="341554"/>
                    <a:pt x="433322" y="341914"/>
                  </a:cubicBezTo>
                  <a:cubicBezTo>
                    <a:pt x="432963" y="344074"/>
                    <a:pt x="432603" y="345873"/>
                    <a:pt x="432244" y="348393"/>
                  </a:cubicBezTo>
                  <a:cubicBezTo>
                    <a:pt x="431884" y="349473"/>
                    <a:pt x="431525" y="350912"/>
                    <a:pt x="431165" y="352712"/>
                  </a:cubicBezTo>
                  <a:cubicBezTo>
                    <a:pt x="430446" y="354871"/>
                    <a:pt x="430087" y="357391"/>
                    <a:pt x="429727" y="359910"/>
                  </a:cubicBezTo>
                  <a:cubicBezTo>
                    <a:pt x="429009" y="361350"/>
                    <a:pt x="429009" y="362789"/>
                    <a:pt x="428649" y="364229"/>
                  </a:cubicBezTo>
                  <a:cubicBezTo>
                    <a:pt x="428290" y="365309"/>
                    <a:pt x="428290" y="366388"/>
                    <a:pt x="427930" y="367468"/>
                  </a:cubicBezTo>
                  <a:lnTo>
                    <a:pt x="500188" y="366748"/>
                  </a:lnTo>
                  <a:cubicBezTo>
                    <a:pt x="518522" y="357031"/>
                    <a:pt x="527150" y="343714"/>
                    <a:pt x="528588" y="321400"/>
                  </a:cubicBezTo>
                  <a:lnTo>
                    <a:pt x="528588" y="63344"/>
                  </a:lnTo>
                  <a:cubicBezTo>
                    <a:pt x="527509" y="44629"/>
                    <a:pt x="520679" y="32032"/>
                    <a:pt x="507378" y="22314"/>
                  </a:cubicBezTo>
                  <a:cubicBezTo>
                    <a:pt x="504861" y="20875"/>
                    <a:pt x="502345" y="19075"/>
                    <a:pt x="499828" y="17995"/>
                  </a:cubicBezTo>
                  <a:lnTo>
                    <a:pt x="178443" y="15476"/>
                  </a:lnTo>
                  <a:cubicBezTo>
                    <a:pt x="169815" y="15116"/>
                    <a:pt x="164063" y="15116"/>
                    <a:pt x="161906" y="15116"/>
                  </a:cubicBezTo>
                  <a:close/>
                  <a:moveTo>
                    <a:pt x="161906" y="0"/>
                  </a:moveTo>
                  <a:cubicBezTo>
                    <a:pt x="164063" y="0"/>
                    <a:pt x="169815" y="0"/>
                    <a:pt x="178083" y="0"/>
                  </a:cubicBezTo>
                  <a:lnTo>
                    <a:pt x="500188" y="2879"/>
                  </a:lnTo>
                  <a:cubicBezTo>
                    <a:pt x="502704" y="2879"/>
                    <a:pt x="504142" y="3239"/>
                    <a:pt x="506299" y="3959"/>
                  </a:cubicBezTo>
                  <a:cubicBezTo>
                    <a:pt x="509894" y="5758"/>
                    <a:pt x="513130" y="7918"/>
                    <a:pt x="516365" y="9717"/>
                  </a:cubicBezTo>
                  <a:cubicBezTo>
                    <a:pt x="533621" y="22314"/>
                    <a:pt x="542248" y="39230"/>
                    <a:pt x="543686" y="62984"/>
                  </a:cubicBezTo>
                  <a:lnTo>
                    <a:pt x="543686" y="321759"/>
                  </a:lnTo>
                  <a:cubicBezTo>
                    <a:pt x="542248" y="350192"/>
                    <a:pt x="530745" y="368548"/>
                    <a:pt x="506299" y="381145"/>
                  </a:cubicBezTo>
                  <a:cubicBezTo>
                    <a:pt x="505940" y="381504"/>
                    <a:pt x="505580" y="381504"/>
                    <a:pt x="504861" y="381864"/>
                  </a:cubicBezTo>
                  <a:cubicBezTo>
                    <a:pt x="503423" y="382224"/>
                    <a:pt x="501266" y="382224"/>
                    <a:pt x="500188" y="382224"/>
                  </a:cubicBezTo>
                  <a:lnTo>
                    <a:pt x="423976" y="382944"/>
                  </a:lnTo>
                  <a:cubicBezTo>
                    <a:pt x="421459" y="392302"/>
                    <a:pt x="418943" y="402019"/>
                    <a:pt x="416067" y="412097"/>
                  </a:cubicBezTo>
                  <a:cubicBezTo>
                    <a:pt x="406720" y="446648"/>
                    <a:pt x="395216" y="485518"/>
                    <a:pt x="392700" y="490197"/>
                  </a:cubicBezTo>
                  <a:cubicBezTo>
                    <a:pt x="391262" y="493796"/>
                    <a:pt x="386948" y="498115"/>
                    <a:pt x="377242" y="498115"/>
                  </a:cubicBezTo>
                  <a:cubicBezTo>
                    <a:pt x="365019" y="498115"/>
                    <a:pt x="346685" y="491997"/>
                    <a:pt x="339136" y="482999"/>
                  </a:cubicBezTo>
                  <a:cubicBezTo>
                    <a:pt x="335541" y="478320"/>
                    <a:pt x="334822" y="474361"/>
                    <a:pt x="335541" y="471842"/>
                  </a:cubicBezTo>
                  <a:cubicBezTo>
                    <a:pt x="335900" y="467163"/>
                    <a:pt x="344528" y="440890"/>
                    <a:pt x="348482" y="429732"/>
                  </a:cubicBezTo>
                  <a:cubicBezTo>
                    <a:pt x="352796" y="415696"/>
                    <a:pt x="358189" y="399140"/>
                    <a:pt x="363941" y="383304"/>
                  </a:cubicBezTo>
                  <a:cubicBezTo>
                    <a:pt x="268675" y="384024"/>
                    <a:pt x="157951" y="384744"/>
                    <a:pt x="154356" y="384744"/>
                  </a:cubicBezTo>
                  <a:cubicBezTo>
                    <a:pt x="154356" y="384744"/>
                    <a:pt x="153997" y="384744"/>
                    <a:pt x="153637" y="384744"/>
                  </a:cubicBezTo>
                  <a:cubicBezTo>
                    <a:pt x="149324" y="384744"/>
                    <a:pt x="145010" y="384024"/>
                    <a:pt x="140696" y="383664"/>
                  </a:cubicBezTo>
                  <a:cubicBezTo>
                    <a:pt x="116969" y="380425"/>
                    <a:pt x="93962" y="372147"/>
                    <a:pt x="73830" y="359190"/>
                  </a:cubicBezTo>
                  <a:cubicBezTo>
                    <a:pt x="55137" y="346953"/>
                    <a:pt x="39679" y="331477"/>
                    <a:pt x="27456" y="313122"/>
                  </a:cubicBezTo>
                  <a:cubicBezTo>
                    <a:pt x="-9212" y="262734"/>
                    <a:pt x="-9212" y="122369"/>
                    <a:pt x="27815" y="71262"/>
                  </a:cubicBezTo>
                  <a:cubicBezTo>
                    <a:pt x="39679" y="53626"/>
                    <a:pt x="55137" y="38150"/>
                    <a:pt x="73830" y="25913"/>
                  </a:cubicBezTo>
                  <a:cubicBezTo>
                    <a:pt x="93962" y="12957"/>
                    <a:pt x="116969" y="4319"/>
                    <a:pt x="141055" y="1440"/>
                  </a:cubicBezTo>
                  <a:cubicBezTo>
                    <a:pt x="147886" y="360"/>
                    <a:pt x="155075" y="0"/>
                    <a:pt x="161906" y="0"/>
                  </a:cubicBezTo>
                  <a:close/>
                </a:path>
              </a:pathLst>
            </a:custGeom>
            <a:solidFill>
              <a:schemeClr val="bg1"/>
            </a:solidFill>
            <a:ln>
              <a:noFill/>
            </a:ln>
            <a:effectLst/>
          </p:spPr>
          <p:txBody>
            <a:bodyPr anchor="ctr"/>
            <a:lstStyle/>
            <a:p>
              <a:endParaRPr lang="en-US" sz="900" dirty="0">
                <a:latin typeface="Raleway Light" panose="020B0403030101060003" pitchFamily="34" charset="77"/>
              </a:endParaRPr>
            </a:p>
          </p:txBody>
        </p:sp>
        <p:sp>
          <p:nvSpPr>
            <p:cNvPr id="41" name="Freeform 419">
              <a:extLst>
                <a:ext uri="{FF2B5EF4-FFF2-40B4-BE49-F238E27FC236}">
                  <a16:creationId xmlns:a16="http://schemas.microsoft.com/office/drawing/2014/main" id="{A2F1AE07-DD84-9C46-9EA9-FEE4CD56AAAD}"/>
                </a:ext>
              </a:extLst>
            </p:cNvPr>
            <p:cNvSpPr>
              <a:spLocks noChangeArrowheads="1"/>
            </p:cNvSpPr>
            <p:nvPr/>
          </p:nvSpPr>
          <p:spPr bwMode="auto">
            <a:xfrm>
              <a:off x="6325892" y="10659561"/>
              <a:ext cx="533884" cy="810840"/>
            </a:xfrm>
            <a:custGeom>
              <a:avLst/>
              <a:gdLst>
                <a:gd name="T0" fmla="*/ 15479 w 253608"/>
                <a:gd name="T1" fmla="*/ 365370 h 384774"/>
                <a:gd name="T2" fmla="*/ 82436 w 253608"/>
                <a:gd name="T3" fmla="*/ 318659 h 384774"/>
                <a:gd name="T4" fmla="*/ 19079 w 253608"/>
                <a:gd name="T5" fmla="*/ 243560 h 384774"/>
                <a:gd name="T6" fmla="*/ 100075 w 253608"/>
                <a:gd name="T7" fmla="*/ 303567 h 384774"/>
                <a:gd name="T8" fmla="*/ 19079 w 253608"/>
                <a:gd name="T9" fmla="*/ 243560 h 384774"/>
                <a:gd name="T10" fmla="*/ 19799 w 253608"/>
                <a:gd name="T11" fmla="*/ 228109 h 384774"/>
                <a:gd name="T12" fmla="*/ 221030 w 253608"/>
                <a:gd name="T13" fmla="*/ 198645 h 384774"/>
                <a:gd name="T14" fmla="*/ 170272 w 253608"/>
                <a:gd name="T15" fmla="*/ 173492 h 384774"/>
                <a:gd name="T16" fmla="*/ 21959 w 253608"/>
                <a:gd name="T17" fmla="*/ 168821 h 384774"/>
                <a:gd name="T18" fmla="*/ 217728 w 253608"/>
                <a:gd name="T19" fmla="*/ 152424 h 384774"/>
                <a:gd name="T20" fmla="*/ 209310 w 253608"/>
                <a:gd name="T21" fmla="*/ 147569 h 384774"/>
                <a:gd name="T22" fmla="*/ 139171 w 253608"/>
                <a:gd name="T23" fmla="*/ 114791 h 384774"/>
                <a:gd name="T24" fmla="*/ 134794 w 253608"/>
                <a:gd name="T25" fmla="*/ 124876 h 384774"/>
                <a:gd name="T26" fmla="*/ 139171 w 253608"/>
                <a:gd name="T27" fmla="*/ 114791 h 384774"/>
                <a:gd name="T28" fmla="*/ 22319 w 253608"/>
                <a:gd name="T29" fmla="*/ 153729 h 384774"/>
                <a:gd name="T30" fmla="*/ 24839 w 253608"/>
                <a:gd name="T31" fmla="*/ 101987 h 384774"/>
                <a:gd name="T32" fmla="*/ 190741 w 253608"/>
                <a:gd name="T33" fmla="*/ 107974 h 384774"/>
                <a:gd name="T34" fmla="*/ 182322 w 253608"/>
                <a:gd name="T35" fmla="*/ 103119 h 384774"/>
                <a:gd name="T36" fmla="*/ 118534 w 253608"/>
                <a:gd name="T37" fmla="*/ 81827 h 384774"/>
                <a:gd name="T38" fmla="*/ 114156 w 253608"/>
                <a:gd name="T39" fmla="*/ 91539 h 384774"/>
                <a:gd name="T40" fmla="*/ 118534 w 253608"/>
                <a:gd name="T41" fmla="*/ 81827 h 384774"/>
                <a:gd name="T42" fmla="*/ 76441 w 253608"/>
                <a:gd name="T43" fmla="*/ 73453 h 384774"/>
                <a:gd name="T44" fmla="*/ 68022 w 253608"/>
                <a:gd name="T45" fmla="*/ 69412 h 384774"/>
                <a:gd name="T46" fmla="*/ 155383 w 253608"/>
                <a:gd name="T47" fmla="*/ 65952 h 384774"/>
                <a:gd name="T48" fmla="*/ 151006 w 253608"/>
                <a:gd name="T49" fmla="*/ 75664 h 384774"/>
                <a:gd name="T50" fmla="*/ 155383 w 253608"/>
                <a:gd name="T51" fmla="*/ 65952 h 384774"/>
                <a:gd name="T52" fmla="*/ 60837 w 253608"/>
                <a:gd name="T53" fmla="*/ 52759 h 384774"/>
                <a:gd name="T54" fmla="*/ 229669 w 253608"/>
                <a:gd name="T55" fmla="*/ 185709 h 384774"/>
                <a:gd name="T56" fmla="*/ 226430 w 253608"/>
                <a:gd name="T57" fmla="*/ 103424 h 384774"/>
                <a:gd name="T58" fmla="*/ 159113 w 253608"/>
                <a:gd name="T59" fmla="*/ 52400 h 384774"/>
                <a:gd name="T60" fmla="*/ 97195 w 253608"/>
                <a:gd name="T61" fmla="*/ 39824 h 384774"/>
                <a:gd name="T62" fmla="*/ 160553 w 253608"/>
                <a:gd name="T63" fmla="*/ 19701 h 384774"/>
                <a:gd name="T64" fmla="*/ 155153 w 253608"/>
                <a:gd name="T65" fmla="*/ 34074 h 384774"/>
                <a:gd name="T66" fmla="*/ 191511 w 253608"/>
                <a:gd name="T67" fmla="*/ 51681 h 384774"/>
                <a:gd name="T68" fmla="*/ 201591 w 253608"/>
                <a:gd name="T69" fmla="*/ 58149 h 384774"/>
                <a:gd name="T70" fmla="*/ 174772 w 253608"/>
                <a:gd name="T71" fmla="*/ 28 h 384774"/>
                <a:gd name="T72" fmla="*/ 214190 w 253608"/>
                <a:gd name="T73" fmla="*/ 67132 h 384774"/>
                <a:gd name="T74" fmla="*/ 253428 w 253608"/>
                <a:gd name="T75" fmla="*/ 138278 h 384774"/>
                <a:gd name="T76" fmla="*/ 241189 w 253608"/>
                <a:gd name="T77" fmla="*/ 199723 h 384774"/>
                <a:gd name="T78" fmla="*/ 20519 w 253608"/>
                <a:gd name="T79" fmla="*/ 384774 h 384774"/>
                <a:gd name="T80" fmla="*/ 10799 w 253608"/>
                <a:gd name="T81" fmla="*/ 90489 h 384774"/>
                <a:gd name="T82" fmla="*/ 11519 w 253608"/>
                <a:gd name="T83" fmla="*/ 86536 h 384774"/>
                <a:gd name="T84" fmla="*/ 53277 w 253608"/>
                <a:gd name="T85" fmla="*/ 39824 h 384774"/>
                <a:gd name="T86" fmla="*/ 133554 w 253608"/>
                <a:gd name="T87" fmla="*/ 27247 h 384774"/>
                <a:gd name="T88" fmla="*/ 152993 w 253608"/>
                <a:gd name="T89" fmla="*/ 6406 h 384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3608" h="384774">
                  <a:moveTo>
                    <a:pt x="16919" y="317940"/>
                  </a:moveTo>
                  <a:cubicBezTo>
                    <a:pt x="16559" y="334469"/>
                    <a:pt x="16199" y="350638"/>
                    <a:pt x="15479" y="365370"/>
                  </a:cubicBezTo>
                  <a:cubicBezTo>
                    <a:pt x="16199" y="368604"/>
                    <a:pt x="20159" y="370760"/>
                    <a:pt x="24119" y="368604"/>
                  </a:cubicBezTo>
                  <a:cubicBezTo>
                    <a:pt x="41758" y="353154"/>
                    <a:pt x="61917" y="336265"/>
                    <a:pt x="82436" y="318659"/>
                  </a:cubicBezTo>
                  <a:lnTo>
                    <a:pt x="16919" y="317940"/>
                  </a:lnTo>
                  <a:close/>
                  <a:moveTo>
                    <a:pt x="19079" y="243560"/>
                  </a:moveTo>
                  <a:cubicBezTo>
                    <a:pt x="18719" y="262963"/>
                    <a:pt x="17999" y="283086"/>
                    <a:pt x="17639" y="302489"/>
                  </a:cubicBezTo>
                  <a:lnTo>
                    <a:pt x="100075" y="303567"/>
                  </a:lnTo>
                  <a:cubicBezTo>
                    <a:pt x="124554" y="282367"/>
                    <a:pt x="148673" y="261526"/>
                    <a:pt x="169552" y="243919"/>
                  </a:cubicBezTo>
                  <a:lnTo>
                    <a:pt x="19079" y="243560"/>
                  </a:lnTo>
                  <a:close/>
                  <a:moveTo>
                    <a:pt x="21959" y="168821"/>
                  </a:moveTo>
                  <a:cubicBezTo>
                    <a:pt x="21239" y="186787"/>
                    <a:pt x="20519" y="206909"/>
                    <a:pt x="19799" y="228109"/>
                  </a:cubicBezTo>
                  <a:lnTo>
                    <a:pt x="187191" y="228468"/>
                  </a:lnTo>
                  <a:cubicBezTo>
                    <a:pt x="202311" y="215174"/>
                    <a:pt x="214190" y="204753"/>
                    <a:pt x="221030" y="198645"/>
                  </a:cubicBezTo>
                  <a:lnTo>
                    <a:pt x="170632" y="173492"/>
                  </a:lnTo>
                  <a:cubicBezTo>
                    <a:pt x="170272" y="173492"/>
                    <a:pt x="170272" y="173492"/>
                    <a:pt x="170272" y="173492"/>
                  </a:cubicBezTo>
                  <a:lnTo>
                    <a:pt x="169912" y="173492"/>
                  </a:lnTo>
                  <a:lnTo>
                    <a:pt x="21959" y="168821"/>
                  </a:lnTo>
                  <a:close/>
                  <a:moveTo>
                    <a:pt x="215371" y="145327"/>
                  </a:moveTo>
                  <a:cubicBezTo>
                    <a:pt x="217728" y="146448"/>
                    <a:pt x="218739" y="149810"/>
                    <a:pt x="217728" y="152424"/>
                  </a:cubicBezTo>
                  <a:cubicBezTo>
                    <a:pt x="216381" y="155039"/>
                    <a:pt x="213688" y="156160"/>
                    <a:pt x="211331" y="155039"/>
                  </a:cubicBezTo>
                  <a:cubicBezTo>
                    <a:pt x="208973" y="153545"/>
                    <a:pt x="207963" y="150557"/>
                    <a:pt x="209310" y="147569"/>
                  </a:cubicBezTo>
                  <a:cubicBezTo>
                    <a:pt x="210320" y="144954"/>
                    <a:pt x="213351" y="143833"/>
                    <a:pt x="215371" y="145327"/>
                  </a:cubicBezTo>
                  <a:close/>
                  <a:moveTo>
                    <a:pt x="139171" y="114791"/>
                  </a:moveTo>
                  <a:cubicBezTo>
                    <a:pt x="141528" y="116285"/>
                    <a:pt x="142539" y="119273"/>
                    <a:pt x="141192" y="121888"/>
                  </a:cubicBezTo>
                  <a:cubicBezTo>
                    <a:pt x="140181" y="124876"/>
                    <a:pt x="137151" y="125997"/>
                    <a:pt x="134794" y="124876"/>
                  </a:cubicBezTo>
                  <a:cubicBezTo>
                    <a:pt x="132773" y="123382"/>
                    <a:pt x="131763" y="120020"/>
                    <a:pt x="132773" y="117406"/>
                  </a:cubicBezTo>
                  <a:cubicBezTo>
                    <a:pt x="134120" y="114791"/>
                    <a:pt x="136814" y="113670"/>
                    <a:pt x="139171" y="114791"/>
                  </a:cubicBezTo>
                  <a:close/>
                  <a:moveTo>
                    <a:pt x="24839" y="101987"/>
                  </a:moveTo>
                  <a:cubicBezTo>
                    <a:pt x="24119" y="112407"/>
                    <a:pt x="23399" y="130733"/>
                    <a:pt x="22319" y="153729"/>
                  </a:cubicBezTo>
                  <a:lnTo>
                    <a:pt x="137514" y="157323"/>
                  </a:lnTo>
                  <a:lnTo>
                    <a:pt x="24839" y="101987"/>
                  </a:lnTo>
                  <a:close/>
                  <a:moveTo>
                    <a:pt x="188721" y="100877"/>
                  </a:moveTo>
                  <a:cubicBezTo>
                    <a:pt x="191078" y="102371"/>
                    <a:pt x="191751" y="105360"/>
                    <a:pt x="190741" y="107974"/>
                  </a:cubicBezTo>
                  <a:cubicBezTo>
                    <a:pt x="189731" y="110589"/>
                    <a:pt x="186700" y="111710"/>
                    <a:pt x="184343" y="110589"/>
                  </a:cubicBezTo>
                  <a:cubicBezTo>
                    <a:pt x="181986" y="109095"/>
                    <a:pt x="180975" y="106107"/>
                    <a:pt x="182322" y="103119"/>
                  </a:cubicBezTo>
                  <a:cubicBezTo>
                    <a:pt x="183333" y="100504"/>
                    <a:pt x="186363" y="99383"/>
                    <a:pt x="188721" y="100877"/>
                  </a:cubicBezTo>
                  <a:close/>
                  <a:moveTo>
                    <a:pt x="118534" y="81827"/>
                  </a:moveTo>
                  <a:cubicBezTo>
                    <a:pt x="120891" y="82948"/>
                    <a:pt x="121901" y="85936"/>
                    <a:pt x="120891" y="88924"/>
                  </a:cubicBezTo>
                  <a:cubicBezTo>
                    <a:pt x="119544" y="91539"/>
                    <a:pt x="116513" y="92660"/>
                    <a:pt x="114156" y="91539"/>
                  </a:cubicBezTo>
                  <a:cubicBezTo>
                    <a:pt x="112136" y="90045"/>
                    <a:pt x="111125" y="87057"/>
                    <a:pt x="112136" y="84442"/>
                  </a:cubicBezTo>
                  <a:cubicBezTo>
                    <a:pt x="113483" y="81454"/>
                    <a:pt x="116513" y="80333"/>
                    <a:pt x="118534" y="81827"/>
                  </a:cubicBezTo>
                  <a:close/>
                  <a:moveTo>
                    <a:pt x="74083" y="67055"/>
                  </a:moveTo>
                  <a:cubicBezTo>
                    <a:pt x="76777" y="68065"/>
                    <a:pt x="77451" y="71096"/>
                    <a:pt x="76441" y="73453"/>
                  </a:cubicBezTo>
                  <a:cubicBezTo>
                    <a:pt x="75094" y="75811"/>
                    <a:pt x="72400" y="76821"/>
                    <a:pt x="70042" y="75811"/>
                  </a:cubicBezTo>
                  <a:cubicBezTo>
                    <a:pt x="67685" y="74800"/>
                    <a:pt x="66675" y="71770"/>
                    <a:pt x="68022" y="69412"/>
                  </a:cubicBezTo>
                  <a:cubicBezTo>
                    <a:pt x="69032" y="67055"/>
                    <a:pt x="72063" y="66045"/>
                    <a:pt x="74083" y="67055"/>
                  </a:cubicBezTo>
                  <a:close/>
                  <a:moveTo>
                    <a:pt x="155383" y="65952"/>
                  </a:moveTo>
                  <a:cubicBezTo>
                    <a:pt x="157740" y="67072"/>
                    <a:pt x="158414" y="70434"/>
                    <a:pt x="157403" y="73049"/>
                  </a:cubicBezTo>
                  <a:cubicBezTo>
                    <a:pt x="156056" y="75664"/>
                    <a:pt x="153363" y="76784"/>
                    <a:pt x="151006" y="75664"/>
                  </a:cubicBezTo>
                  <a:cubicBezTo>
                    <a:pt x="148648" y="74170"/>
                    <a:pt x="147638" y="71181"/>
                    <a:pt x="148648" y="68193"/>
                  </a:cubicBezTo>
                  <a:cubicBezTo>
                    <a:pt x="149995" y="65578"/>
                    <a:pt x="153026" y="64458"/>
                    <a:pt x="155383" y="65952"/>
                  </a:cubicBezTo>
                  <a:close/>
                  <a:moveTo>
                    <a:pt x="97195" y="39824"/>
                  </a:moveTo>
                  <a:cubicBezTo>
                    <a:pt x="84236" y="41620"/>
                    <a:pt x="72356" y="45932"/>
                    <a:pt x="60837" y="52759"/>
                  </a:cubicBezTo>
                  <a:cubicBezTo>
                    <a:pt x="52197" y="58149"/>
                    <a:pt x="39598" y="73241"/>
                    <a:pt x="29518" y="87255"/>
                  </a:cubicBezTo>
                  <a:lnTo>
                    <a:pt x="229669" y="185709"/>
                  </a:lnTo>
                  <a:cubicBezTo>
                    <a:pt x="235069" y="169540"/>
                    <a:pt x="239029" y="150136"/>
                    <a:pt x="237949" y="139716"/>
                  </a:cubicBezTo>
                  <a:cubicBezTo>
                    <a:pt x="236509" y="127139"/>
                    <a:pt x="232549" y="114563"/>
                    <a:pt x="226430" y="103424"/>
                  </a:cubicBezTo>
                  <a:cubicBezTo>
                    <a:pt x="221750" y="94441"/>
                    <a:pt x="212390" y="84739"/>
                    <a:pt x="199431" y="75396"/>
                  </a:cubicBezTo>
                  <a:cubicBezTo>
                    <a:pt x="187911" y="66773"/>
                    <a:pt x="173512" y="58508"/>
                    <a:pt x="159113" y="52400"/>
                  </a:cubicBezTo>
                  <a:cubicBezTo>
                    <a:pt x="151193" y="49166"/>
                    <a:pt x="143274" y="46291"/>
                    <a:pt x="136074" y="43776"/>
                  </a:cubicBezTo>
                  <a:cubicBezTo>
                    <a:pt x="120595" y="39464"/>
                    <a:pt x="107275" y="37668"/>
                    <a:pt x="97195" y="39824"/>
                  </a:cubicBezTo>
                  <a:close/>
                  <a:moveTo>
                    <a:pt x="188991" y="18264"/>
                  </a:moveTo>
                  <a:cubicBezTo>
                    <a:pt x="180712" y="13593"/>
                    <a:pt x="169912" y="14671"/>
                    <a:pt x="160553" y="19701"/>
                  </a:cubicBezTo>
                  <a:cubicBezTo>
                    <a:pt x="155153" y="22935"/>
                    <a:pt x="150833" y="26888"/>
                    <a:pt x="147953" y="31559"/>
                  </a:cubicBezTo>
                  <a:cubicBezTo>
                    <a:pt x="150473" y="32637"/>
                    <a:pt x="152633" y="33356"/>
                    <a:pt x="155153" y="34074"/>
                  </a:cubicBezTo>
                  <a:cubicBezTo>
                    <a:pt x="156593" y="34793"/>
                    <a:pt x="158033" y="35512"/>
                    <a:pt x="159473" y="36230"/>
                  </a:cubicBezTo>
                  <a:cubicBezTo>
                    <a:pt x="170272" y="40183"/>
                    <a:pt x="181432" y="45573"/>
                    <a:pt x="191511" y="51681"/>
                  </a:cubicBezTo>
                  <a:cubicBezTo>
                    <a:pt x="192951" y="52400"/>
                    <a:pt x="194391" y="53478"/>
                    <a:pt x="195471" y="54196"/>
                  </a:cubicBezTo>
                  <a:cubicBezTo>
                    <a:pt x="197631" y="55634"/>
                    <a:pt x="199791" y="56712"/>
                    <a:pt x="201591" y="58149"/>
                  </a:cubicBezTo>
                  <a:cubicBezTo>
                    <a:pt x="207351" y="45213"/>
                    <a:pt x="203031" y="25810"/>
                    <a:pt x="188991" y="18264"/>
                  </a:cubicBezTo>
                  <a:close/>
                  <a:moveTo>
                    <a:pt x="174772" y="28"/>
                  </a:moveTo>
                  <a:cubicBezTo>
                    <a:pt x="182332" y="-241"/>
                    <a:pt x="189891" y="1376"/>
                    <a:pt x="196551" y="4969"/>
                  </a:cubicBezTo>
                  <a:cubicBezTo>
                    <a:pt x="219230" y="17186"/>
                    <a:pt x="224630" y="47729"/>
                    <a:pt x="214190" y="67132"/>
                  </a:cubicBezTo>
                  <a:cubicBezTo>
                    <a:pt x="226070" y="77193"/>
                    <a:pt x="235069" y="86895"/>
                    <a:pt x="240109" y="96238"/>
                  </a:cubicBezTo>
                  <a:cubicBezTo>
                    <a:pt x="246949" y="108814"/>
                    <a:pt x="251628" y="123546"/>
                    <a:pt x="253428" y="138278"/>
                  </a:cubicBezTo>
                  <a:cubicBezTo>
                    <a:pt x="255228" y="158760"/>
                    <a:pt x="242989" y="194692"/>
                    <a:pt x="241549" y="199004"/>
                  </a:cubicBezTo>
                  <a:cubicBezTo>
                    <a:pt x="241549" y="199004"/>
                    <a:pt x="241549" y="199363"/>
                    <a:pt x="241189" y="199723"/>
                  </a:cubicBezTo>
                  <a:cubicBezTo>
                    <a:pt x="238669" y="204035"/>
                    <a:pt x="219590" y="222360"/>
                    <a:pt x="33118" y="380821"/>
                  </a:cubicBezTo>
                  <a:cubicBezTo>
                    <a:pt x="28438" y="383696"/>
                    <a:pt x="24479" y="384774"/>
                    <a:pt x="20519" y="384774"/>
                  </a:cubicBezTo>
                  <a:cubicBezTo>
                    <a:pt x="10079" y="384774"/>
                    <a:pt x="1800" y="377228"/>
                    <a:pt x="0" y="366089"/>
                  </a:cubicBezTo>
                  <a:cubicBezTo>
                    <a:pt x="6479" y="152651"/>
                    <a:pt x="8999" y="103065"/>
                    <a:pt x="10799" y="90489"/>
                  </a:cubicBezTo>
                  <a:cubicBezTo>
                    <a:pt x="10439" y="89051"/>
                    <a:pt x="10799" y="87973"/>
                    <a:pt x="11519" y="86895"/>
                  </a:cubicBezTo>
                  <a:cubicBezTo>
                    <a:pt x="11519" y="86536"/>
                    <a:pt x="11519" y="86536"/>
                    <a:pt x="11519" y="86536"/>
                  </a:cubicBezTo>
                  <a:cubicBezTo>
                    <a:pt x="11519" y="86177"/>
                    <a:pt x="11879" y="85817"/>
                    <a:pt x="11879" y="85817"/>
                  </a:cubicBezTo>
                  <a:cubicBezTo>
                    <a:pt x="14039" y="82224"/>
                    <a:pt x="35638" y="50244"/>
                    <a:pt x="53277" y="39824"/>
                  </a:cubicBezTo>
                  <a:cubicBezTo>
                    <a:pt x="66237" y="31918"/>
                    <a:pt x="80276" y="26888"/>
                    <a:pt x="94675" y="24373"/>
                  </a:cubicBezTo>
                  <a:cubicBezTo>
                    <a:pt x="104395" y="22935"/>
                    <a:pt x="118075" y="23654"/>
                    <a:pt x="133554" y="27247"/>
                  </a:cubicBezTo>
                  <a:cubicBezTo>
                    <a:pt x="133914" y="26529"/>
                    <a:pt x="133914" y="25451"/>
                    <a:pt x="134634" y="24732"/>
                  </a:cubicBezTo>
                  <a:cubicBezTo>
                    <a:pt x="138234" y="17186"/>
                    <a:pt x="144713" y="10718"/>
                    <a:pt x="152993" y="6406"/>
                  </a:cubicBezTo>
                  <a:cubicBezTo>
                    <a:pt x="159653" y="2454"/>
                    <a:pt x="167212" y="298"/>
                    <a:pt x="174772" y="28"/>
                  </a:cubicBezTo>
                  <a:close/>
                </a:path>
              </a:pathLst>
            </a:custGeom>
            <a:solidFill>
              <a:schemeClr val="bg1"/>
            </a:solidFill>
            <a:ln>
              <a:noFill/>
            </a:ln>
            <a:effectLst/>
          </p:spPr>
          <p:txBody>
            <a:bodyPr anchor="ctr"/>
            <a:lstStyle/>
            <a:p>
              <a:endParaRPr lang="en-US" sz="900" dirty="0">
                <a:latin typeface="Raleway Light" panose="020B0403030101060003" pitchFamily="34" charset="77"/>
              </a:endParaRPr>
            </a:p>
          </p:txBody>
        </p:sp>
        <p:sp>
          <p:nvSpPr>
            <p:cNvPr id="42" name="Freeform 320">
              <a:extLst>
                <a:ext uri="{FF2B5EF4-FFF2-40B4-BE49-F238E27FC236}">
                  <a16:creationId xmlns:a16="http://schemas.microsoft.com/office/drawing/2014/main" id="{7F2E97FC-CB6A-A143-A165-B1CF4C83E299}"/>
                </a:ext>
              </a:extLst>
            </p:cNvPr>
            <p:cNvSpPr>
              <a:spLocks noChangeArrowheads="1"/>
            </p:cNvSpPr>
            <p:nvPr/>
          </p:nvSpPr>
          <p:spPr bwMode="auto">
            <a:xfrm>
              <a:off x="6238768" y="11913360"/>
              <a:ext cx="708132" cy="817270"/>
            </a:xfrm>
            <a:custGeom>
              <a:avLst/>
              <a:gdLst>
                <a:gd name="T0" fmla="*/ 120844426 w 1232"/>
                <a:gd name="T1" fmla="*/ 57666300 h 1420"/>
                <a:gd name="T2" fmla="*/ 152509830 w 1232"/>
                <a:gd name="T3" fmla="*/ 46651558 h 1420"/>
                <a:gd name="T4" fmla="*/ 79744472 w 1232"/>
                <a:gd name="T5" fmla="*/ 177275490 h 1420"/>
                <a:gd name="T6" fmla="*/ 12536739 w 1232"/>
                <a:gd name="T7" fmla="*/ 124922170 h 1420"/>
                <a:gd name="T8" fmla="*/ 79744472 w 1232"/>
                <a:gd name="T9" fmla="*/ 177275490 h 1420"/>
                <a:gd name="T10" fmla="*/ 15380082 w 1232"/>
                <a:gd name="T11" fmla="*/ 120127565 h 1420"/>
                <a:gd name="T12" fmla="*/ 91893662 w 1232"/>
                <a:gd name="T13" fmla="*/ 156411990 h 1420"/>
                <a:gd name="T14" fmla="*/ 40970891 w 1232"/>
                <a:gd name="T15" fmla="*/ 76197473 h 1420"/>
                <a:gd name="T16" fmla="*/ 41875411 w 1232"/>
                <a:gd name="T17" fmla="*/ 76586254 h 1420"/>
                <a:gd name="T18" fmla="*/ 94607583 w 1232"/>
                <a:gd name="T19" fmla="*/ 151617025 h 1420"/>
                <a:gd name="T20" fmla="*/ 40970891 w 1232"/>
                <a:gd name="T21" fmla="*/ 76197473 h 1420"/>
                <a:gd name="T22" fmla="*/ 104171915 w 1232"/>
                <a:gd name="T23" fmla="*/ 18401580 h 1420"/>
                <a:gd name="T24" fmla="*/ 71731414 w 1232"/>
                <a:gd name="T25" fmla="*/ 29027540 h 1420"/>
                <a:gd name="T26" fmla="*/ 96029434 w 1232"/>
                <a:gd name="T27" fmla="*/ 43282123 h 1420"/>
                <a:gd name="T28" fmla="*/ 128857844 w 1232"/>
                <a:gd name="T29" fmla="*/ 32915350 h 1420"/>
                <a:gd name="T30" fmla="*/ 96029434 w 1232"/>
                <a:gd name="T31" fmla="*/ 43282123 h 1420"/>
                <a:gd name="T32" fmla="*/ 81036901 w 1232"/>
                <a:gd name="T33" fmla="*/ 69070182 h 1420"/>
                <a:gd name="T34" fmla="*/ 113218917 w 1232"/>
                <a:gd name="T35" fmla="*/ 59739798 h 1420"/>
                <a:gd name="T36" fmla="*/ 105981316 w 1232"/>
                <a:gd name="T37" fmla="*/ 83324765 h 1420"/>
                <a:gd name="T38" fmla="*/ 136870902 w 1232"/>
                <a:gd name="T39" fmla="*/ 73605600 h 1420"/>
                <a:gd name="T40" fmla="*/ 105981316 w 1232"/>
                <a:gd name="T41" fmla="*/ 83324765 h 1420"/>
                <a:gd name="T42" fmla="*/ 78193558 w 1232"/>
                <a:gd name="T43" fmla="*/ 73735194 h 1420"/>
                <a:gd name="T44" fmla="*/ 76125672 w 1232"/>
                <a:gd name="T45" fmla="*/ 77363456 h 1420"/>
                <a:gd name="T46" fmla="*/ 88533347 w 1232"/>
                <a:gd name="T47" fmla="*/ 45226028 h 1420"/>
                <a:gd name="T48" fmla="*/ 56738881 w 1232"/>
                <a:gd name="T49" fmla="*/ 54815599 h 1420"/>
                <a:gd name="T50" fmla="*/ 54024601 w 1232"/>
                <a:gd name="T51" fmla="*/ 59480611 h 1420"/>
                <a:gd name="T52" fmla="*/ 70438626 w 1232"/>
                <a:gd name="T53" fmla="*/ 76327067 h 1420"/>
                <a:gd name="T54" fmla="*/ 54024601 w 1232"/>
                <a:gd name="T55" fmla="*/ 59480611 h 1420"/>
                <a:gd name="T56" fmla="*/ 109341630 w 1232"/>
                <a:gd name="T57" fmla="*/ 15032145 h 1420"/>
                <a:gd name="T58" fmla="*/ 109341630 w 1232"/>
                <a:gd name="T59" fmla="*/ 15032145 h 1420"/>
                <a:gd name="T60" fmla="*/ 109341630 w 1232"/>
                <a:gd name="T61" fmla="*/ 15032145 h 1420"/>
                <a:gd name="T62" fmla="*/ 85043610 w 1232"/>
                <a:gd name="T63" fmla="*/ 777562 h 1420"/>
                <a:gd name="T64" fmla="*/ 41099954 w 1232"/>
                <a:gd name="T65" fmla="*/ 70495352 h 1420"/>
                <a:gd name="T66" fmla="*/ 40195433 w 1232"/>
                <a:gd name="T67" fmla="*/ 70365759 h 1420"/>
                <a:gd name="T68" fmla="*/ 9176424 w 1232"/>
                <a:gd name="T69" fmla="*/ 119738784 h 1420"/>
                <a:gd name="T70" fmla="*/ 9176424 w 1232"/>
                <a:gd name="T71" fmla="*/ 119738784 h 1420"/>
                <a:gd name="T72" fmla="*/ 775457 w 1232"/>
                <a:gd name="T73" fmla="*/ 134252554 h 1420"/>
                <a:gd name="T74" fmla="*/ 1809400 w 1232"/>
                <a:gd name="T75" fmla="*/ 138010410 h 1420"/>
                <a:gd name="T76" fmla="*/ 79356564 w 1232"/>
                <a:gd name="T77" fmla="*/ 183366032 h 1420"/>
                <a:gd name="T78" fmla="*/ 80778415 w 1232"/>
                <a:gd name="T79" fmla="*/ 183884407 h 1420"/>
                <a:gd name="T80" fmla="*/ 81424810 w 1232"/>
                <a:gd name="T81" fmla="*/ 183625219 h 1420"/>
                <a:gd name="T82" fmla="*/ 98097320 w 1232"/>
                <a:gd name="T83" fmla="*/ 156800771 h 1420"/>
                <a:gd name="T84" fmla="*/ 135319988 w 1232"/>
                <a:gd name="T85" fmla="*/ 92784382 h 1420"/>
                <a:gd name="T86" fmla="*/ 135449410 w 1232"/>
                <a:gd name="T87" fmla="*/ 90322463 h 1420"/>
                <a:gd name="T88" fmla="*/ 134156982 w 1232"/>
                <a:gd name="T89" fmla="*/ 89026526 h 1420"/>
                <a:gd name="T90" fmla="*/ 142945497 w 1232"/>
                <a:gd name="T91" fmla="*/ 73864788 h 1420"/>
                <a:gd name="T92" fmla="*/ 142945497 w 1232"/>
                <a:gd name="T93" fmla="*/ 73864788 h 1420"/>
                <a:gd name="T94" fmla="*/ 158584065 w 1232"/>
                <a:gd name="T95" fmla="*/ 47169933 h 1420"/>
                <a:gd name="T96" fmla="*/ 158971973 w 1232"/>
                <a:gd name="T97" fmla="*/ 44966841 h 14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32" h="1420">
                  <a:moveTo>
                    <a:pt x="1081" y="530"/>
                  </a:moveTo>
                  <a:lnTo>
                    <a:pt x="935" y="445"/>
                  </a:lnTo>
                  <a:lnTo>
                    <a:pt x="1034" y="275"/>
                  </a:lnTo>
                  <a:lnTo>
                    <a:pt x="1180" y="360"/>
                  </a:lnTo>
                  <a:lnTo>
                    <a:pt x="1081" y="530"/>
                  </a:lnTo>
                  <a:close/>
                  <a:moveTo>
                    <a:pt x="617" y="1368"/>
                  </a:moveTo>
                  <a:lnTo>
                    <a:pt x="53" y="1038"/>
                  </a:lnTo>
                  <a:lnTo>
                    <a:pt x="97" y="964"/>
                  </a:lnTo>
                  <a:lnTo>
                    <a:pt x="661" y="1293"/>
                  </a:lnTo>
                  <a:lnTo>
                    <a:pt x="617" y="1368"/>
                  </a:lnTo>
                  <a:close/>
                  <a:moveTo>
                    <a:pt x="683" y="1256"/>
                  </a:moveTo>
                  <a:lnTo>
                    <a:pt x="119" y="927"/>
                  </a:lnTo>
                  <a:lnTo>
                    <a:pt x="147" y="878"/>
                  </a:lnTo>
                  <a:lnTo>
                    <a:pt x="711" y="1207"/>
                  </a:lnTo>
                  <a:lnTo>
                    <a:pt x="683" y="1256"/>
                  </a:lnTo>
                  <a:close/>
                  <a:moveTo>
                    <a:pt x="317" y="588"/>
                  </a:moveTo>
                  <a:lnTo>
                    <a:pt x="317" y="588"/>
                  </a:lnTo>
                  <a:cubicBezTo>
                    <a:pt x="319" y="589"/>
                    <a:pt x="321" y="590"/>
                    <a:pt x="324" y="591"/>
                  </a:cubicBezTo>
                  <a:lnTo>
                    <a:pt x="994" y="722"/>
                  </a:lnTo>
                  <a:lnTo>
                    <a:pt x="732" y="1170"/>
                  </a:lnTo>
                  <a:lnTo>
                    <a:pt x="168" y="841"/>
                  </a:lnTo>
                  <a:lnTo>
                    <a:pt x="317" y="588"/>
                  </a:lnTo>
                  <a:close/>
                  <a:moveTo>
                    <a:pt x="654" y="54"/>
                  </a:moveTo>
                  <a:lnTo>
                    <a:pt x="806" y="142"/>
                  </a:lnTo>
                  <a:lnTo>
                    <a:pt x="706" y="312"/>
                  </a:lnTo>
                  <a:lnTo>
                    <a:pt x="555" y="224"/>
                  </a:lnTo>
                  <a:lnTo>
                    <a:pt x="654" y="54"/>
                  </a:lnTo>
                  <a:close/>
                  <a:moveTo>
                    <a:pt x="743" y="334"/>
                  </a:moveTo>
                  <a:lnTo>
                    <a:pt x="843" y="163"/>
                  </a:lnTo>
                  <a:lnTo>
                    <a:pt x="997" y="254"/>
                  </a:lnTo>
                  <a:lnTo>
                    <a:pt x="898" y="424"/>
                  </a:lnTo>
                  <a:lnTo>
                    <a:pt x="743" y="334"/>
                  </a:lnTo>
                  <a:close/>
                  <a:moveTo>
                    <a:pt x="782" y="623"/>
                  </a:moveTo>
                  <a:lnTo>
                    <a:pt x="627" y="533"/>
                  </a:lnTo>
                  <a:lnTo>
                    <a:pt x="722" y="371"/>
                  </a:lnTo>
                  <a:lnTo>
                    <a:pt x="876" y="461"/>
                  </a:lnTo>
                  <a:lnTo>
                    <a:pt x="782" y="623"/>
                  </a:lnTo>
                  <a:close/>
                  <a:moveTo>
                    <a:pt x="820" y="643"/>
                  </a:moveTo>
                  <a:lnTo>
                    <a:pt x="913" y="482"/>
                  </a:lnTo>
                  <a:lnTo>
                    <a:pt x="1059" y="568"/>
                  </a:lnTo>
                  <a:lnTo>
                    <a:pt x="995" y="677"/>
                  </a:lnTo>
                  <a:lnTo>
                    <a:pt x="820" y="643"/>
                  </a:lnTo>
                  <a:close/>
                  <a:moveTo>
                    <a:pt x="589" y="597"/>
                  </a:moveTo>
                  <a:lnTo>
                    <a:pt x="605" y="569"/>
                  </a:lnTo>
                  <a:lnTo>
                    <a:pt x="686" y="616"/>
                  </a:lnTo>
                  <a:lnTo>
                    <a:pt x="589" y="597"/>
                  </a:lnTo>
                  <a:close/>
                  <a:moveTo>
                    <a:pt x="533" y="261"/>
                  </a:moveTo>
                  <a:lnTo>
                    <a:pt x="685" y="349"/>
                  </a:lnTo>
                  <a:lnTo>
                    <a:pt x="590" y="511"/>
                  </a:lnTo>
                  <a:lnTo>
                    <a:pt x="439" y="423"/>
                  </a:lnTo>
                  <a:lnTo>
                    <a:pt x="533" y="261"/>
                  </a:lnTo>
                  <a:close/>
                  <a:moveTo>
                    <a:pt x="418" y="459"/>
                  </a:moveTo>
                  <a:lnTo>
                    <a:pt x="568" y="548"/>
                  </a:lnTo>
                  <a:lnTo>
                    <a:pt x="545" y="589"/>
                  </a:lnTo>
                  <a:lnTo>
                    <a:pt x="363" y="553"/>
                  </a:lnTo>
                  <a:lnTo>
                    <a:pt x="418" y="459"/>
                  </a:lnTo>
                  <a:close/>
                  <a:moveTo>
                    <a:pt x="1220" y="334"/>
                  </a:moveTo>
                  <a:lnTo>
                    <a:pt x="846" y="116"/>
                  </a:lnTo>
                  <a:lnTo>
                    <a:pt x="658" y="6"/>
                  </a:lnTo>
                  <a:cubicBezTo>
                    <a:pt x="647" y="0"/>
                    <a:pt x="634" y="4"/>
                    <a:pt x="628" y="14"/>
                  </a:cubicBezTo>
                  <a:lnTo>
                    <a:pt x="318" y="544"/>
                  </a:lnTo>
                  <a:lnTo>
                    <a:pt x="311" y="543"/>
                  </a:lnTo>
                  <a:cubicBezTo>
                    <a:pt x="301" y="540"/>
                    <a:pt x="292" y="545"/>
                    <a:pt x="288" y="553"/>
                  </a:cubicBezTo>
                  <a:lnTo>
                    <a:pt x="71" y="924"/>
                  </a:lnTo>
                  <a:lnTo>
                    <a:pt x="6" y="1036"/>
                  </a:lnTo>
                  <a:cubicBezTo>
                    <a:pt x="0" y="1046"/>
                    <a:pt x="4" y="1058"/>
                    <a:pt x="14" y="1065"/>
                  </a:cubicBezTo>
                  <a:lnTo>
                    <a:pt x="614" y="1415"/>
                  </a:lnTo>
                  <a:cubicBezTo>
                    <a:pt x="618" y="1417"/>
                    <a:pt x="621" y="1419"/>
                    <a:pt x="625" y="1419"/>
                  </a:cubicBezTo>
                  <a:cubicBezTo>
                    <a:pt x="626" y="1419"/>
                    <a:pt x="628" y="1418"/>
                    <a:pt x="630" y="1417"/>
                  </a:cubicBezTo>
                  <a:cubicBezTo>
                    <a:pt x="636" y="1416"/>
                    <a:pt x="641" y="1413"/>
                    <a:pt x="644" y="1408"/>
                  </a:cubicBezTo>
                  <a:lnTo>
                    <a:pt x="759" y="1210"/>
                  </a:lnTo>
                  <a:lnTo>
                    <a:pt x="1047" y="716"/>
                  </a:lnTo>
                  <a:cubicBezTo>
                    <a:pt x="1051" y="710"/>
                    <a:pt x="1051" y="702"/>
                    <a:pt x="1048" y="697"/>
                  </a:cubicBezTo>
                  <a:cubicBezTo>
                    <a:pt x="1047" y="692"/>
                    <a:pt x="1042" y="689"/>
                    <a:pt x="1038" y="687"/>
                  </a:cubicBezTo>
                  <a:lnTo>
                    <a:pt x="1106" y="570"/>
                  </a:lnTo>
                  <a:lnTo>
                    <a:pt x="1227" y="364"/>
                  </a:lnTo>
                  <a:cubicBezTo>
                    <a:pt x="1230" y="358"/>
                    <a:pt x="1231" y="352"/>
                    <a:pt x="1230" y="347"/>
                  </a:cubicBezTo>
                  <a:cubicBezTo>
                    <a:pt x="1228" y="342"/>
                    <a:pt x="1224" y="337"/>
                    <a:pt x="1220" y="334"/>
                  </a:cubicBezTo>
                  <a:close/>
                </a:path>
              </a:pathLst>
            </a:custGeom>
            <a:solidFill>
              <a:schemeClr val="bg1"/>
            </a:solidFill>
            <a:ln>
              <a:noFill/>
            </a:ln>
            <a:effectLst/>
          </p:spPr>
          <p:txBody>
            <a:bodyPr wrap="none" anchor="ctr"/>
            <a:lstStyle/>
            <a:p>
              <a:endParaRPr lang="en-US" sz="900" dirty="0">
                <a:latin typeface="Raleway Light" panose="020B0403030101060003" pitchFamily="34" charset="77"/>
              </a:endParaRPr>
            </a:p>
          </p:txBody>
        </p:sp>
      </p:grpSp>
      <p:sp>
        <p:nvSpPr>
          <p:cNvPr id="43" name="Oval 42">
            <a:extLst>
              <a:ext uri="{FF2B5EF4-FFF2-40B4-BE49-F238E27FC236}">
                <a16:creationId xmlns:a16="http://schemas.microsoft.com/office/drawing/2014/main" id="{14F19519-EBB9-604C-8E91-2E5F019B77E2}"/>
              </a:ext>
            </a:extLst>
          </p:cNvPr>
          <p:cNvSpPr/>
          <p:nvPr/>
        </p:nvSpPr>
        <p:spPr>
          <a:xfrm>
            <a:off x="6608223" y="1391763"/>
            <a:ext cx="183607" cy="1836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Raleway Light" panose="020B0403030101060003" pitchFamily="34" charset="77"/>
            </a:endParaRPr>
          </a:p>
        </p:txBody>
      </p:sp>
      <p:sp>
        <p:nvSpPr>
          <p:cNvPr id="44" name="TextBox 43">
            <a:extLst>
              <a:ext uri="{FF2B5EF4-FFF2-40B4-BE49-F238E27FC236}">
                <a16:creationId xmlns:a16="http://schemas.microsoft.com/office/drawing/2014/main" id="{C4B9C453-806E-2B48-8024-25AA6638C5A9}"/>
              </a:ext>
            </a:extLst>
          </p:cNvPr>
          <p:cNvSpPr txBox="1"/>
          <p:nvPr/>
        </p:nvSpPr>
        <p:spPr>
          <a:xfrm>
            <a:off x="6971747" y="1314290"/>
            <a:ext cx="1366080" cy="338554"/>
          </a:xfrm>
          <a:prstGeom prst="rect">
            <a:avLst/>
          </a:prstGeom>
          <a:noFill/>
        </p:spPr>
        <p:txBody>
          <a:bodyPr wrap="none" rtlCol="0" anchor="ctr" anchorCtr="0">
            <a:spAutoFit/>
          </a:bodyPr>
          <a:lstStyle/>
          <a:p>
            <a:r>
              <a:rPr lang="en-US" sz="1600" b="1" dirty="0">
                <a:solidFill>
                  <a:schemeClr val="accent3"/>
                </a:solidFill>
                <a:latin typeface="Montserrat" panose="00000500000000000000" pitchFamily="50" charset="0"/>
                <a:ea typeface="League Spartan" charset="0"/>
                <a:cs typeface="Poppins" pitchFamily="2" charset="77"/>
              </a:rPr>
              <a:t>FACTOR 01</a:t>
            </a:r>
          </a:p>
        </p:txBody>
      </p:sp>
      <p:sp>
        <p:nvSpPr>
          <p:cNvPr id="45" name="Subtitle 2">
            <a:extLst>
              <a:ext uri="{FF2B5EF4-FFF2-40B4-BE49-F238E27FC236}">
                <a16:creationId xmlns:a16="http://schemas.microsoft.com/office/drawing/2014/main" id="{ABABE75C-2BF2-0940-933F-E7D8EEA75B77}"/>
              </a:ext>
            </a:extLst>
          </p:cNvPr>
          <p:cNvSpPr txBox="1">
            <a:spLocks/>
          </p:cNvSpPr>
          <p:nvPr/>
        </p:nvSpPr>
        <p:spPr>
          <a:xfrm>
            <a:off x="6971747" y="1647466"/>
            <a:ext cx="4114836" cy="509370"/>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850"/>
              </a:lnSpc>
            </a:pPr>
            <a:r>
              <a:rPr lang="en-US" sz="1200" dirty="0">
                <a:solidFill>
                  <a:schemeClr val="tx1"/>
                </a:solidFill>
                <a:latin typeface="Raleway Light" panose="020B0403030101060003" pitchFamily="34" charset="77"/>
                <a:ea typeface="Open Sans Light" panose="020B0306030504020204" pitchFamily="34" charset="0"/>
                <a:cs typeface="Mukta ExtraLight" panose="020B0000000000000000" pitchFamily="34" charset="77"/>
              </a:rPr>
              <a:t>You can do whatever you want, go a impress your audience with an amazing presentation</a:t>
            </a:r>
          </a:p>
        </p:txBody>
      </p:sp>
      <p:sp>
        <p:nvSpPr>
          <p:cNvPr id="46" name="Oval 45">
            <a:extLst>
              <a:ext uri="{FF2B5EF4-FFF2-40B4-BE49-F238E27FC236}">
                <a16:creationId xmlns:a16="http://schemas.microsoft.com/office/drawing/2014/main" id="{0C75684C-BF21-AB48-B10C-D2C86CFBE466}"/>
              </a:ext>
            </a:extLst>
          </p:cNvPr>
          <p:cNvSpPr/>
          <p:nvPr/>
        </p:nvSpPr>
        <p:spPr>
          <a:xfrm>
            <a:off x="6608223" y="2475776"/>
            <a:ext cx="183607" cy="1836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Raleway Light" panose="020B0403030101060003" pitchFamily="34" charset="77"/>
            </a:endParaRPr>
          </a:p>
        </p:txBody>
      </p:sp>
      <p:sp>
        <p:nvSpPr>
          <p:cNvPr id="47" name="TextBox 46">
            <a:extLst>
              <a:ext uri="{FF2B5EF4-FFF2-40B4-BE49-F238E27FC236}">
                <a16:creationId xmlns:a16="http://schemas.microsoft.com/office/drawing/2014/main" id="{2F04C0E0-1E94-C14C-80E0-0944C02A9FCD}"/>
              </a:ext>
            </a:extLst>
          </p:cNvPr>
          <p:cNvSpPr txBox="1"/>
          <p:nvPr/>
        </p:nvSpPr>
        <p:spPr>
          <a:xfrm>
            <a:off x="6971747" y="2398303"/>
            <a:ext cx="1366080" cy="338554"/>
          </a:xfrm>
          <a:prstGeom prst="rect">
            <a:avLst/>
          </a:prstGeom>
          <a:noFill/>
        </p:spPr>
        <p:txBody>
          <a:bodyPr wrap="none" rtlCol="0" anchor="ctr" anchorCtr="0">
            <a:spAutoFit/>
          </a:bodyPr>
          <a:lstStyle/>
          <a:p>
            <a:r>
              <a:rPr lang="en-US" sz="1600" b="1" dirty="0">
                <a:solidFill>
                  <a:schemeClr val="accent3"/>
                </a:solidFill>
                <a:latin typeface="Montserrat" panose="00000500000000000000" pitchFamily="50" charset="0"/>
                <a:ea typeface="League Spartan" charset="0"/>
                <a:cs typeface="Poppins" pitchFamily="2" charset="77"/>
              </a:rPr>
              <a:t>FACTOR 02</a:t>
            </a:r>
          </a:p>
        </p:txBody>
      </p:sp>
      <p:sp>
        <p:nvSpPr>
          <p:cNvPr id="48" name="Subtitle 2">
            <a:extLst>
              <a:ext uri="{FF2B5EF4-FFF2-40B4-BE49-F238E27FC236}">
                <a16:creationId xmlns:a16="http://schemas.microsoft.com/office/drawing/2014/main" id="{C6A79C3E-D74A-C049-8DC8-E2360F81FFCC}"/>
              </a:ext>
            </a:extLst>
          </p:cNvPr>
          <p:cNvSpPr txBox="1">
            <a:spLocks/>
          </p:cNvSpPr>
          <p:nvPr/>
        </p:nvSpPr>
        <p:spPr>
          <a:xfrm>
            <a:off x="6971747" y="2731479"/>
            <a:ext cx="4114836" cy="509370"/>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850"/>
              </a:lnSpc>
            </a:pPr>
            <a:r>
              <a:rPr lang="en-US" sz="1200" dirty="0">
                <a:solidFill>
                  <a:schemeClr val="tx1"/>
                </a:solidFill>
                <a:latin typeface="Raleway Light" panose="020B0403030101060003" pitchFamily="34" charset="77"/>
                <a:ea typeface="Open Sans Light" panose="020B0306030504020204" pitchFamily="34" charset="0"/>
                <a:cs typeface="Mukta ExtraLight" panose="020B0000000000000000" pitchFamily="34" charset="77"/>
              </a:rPr>
              <a:t>You can do whatever you want, go a impress your audience with an amazing presentation</a:t>
            </a:r>
          </a:p>
        </p:txBody>
      </p:sp>
      <p:sp>
        <p:nvSpPr>
          <p:cNvPr id="55" name="Oval 54">
            <a:extLst>
              <a:ext uri="{FF2B5EF4-FFF2-40B4-BE49-F238E27FC236}">
                <a16:creationId xmlns:a16="http://schemas.microsoft.com/office/drawing/2014/main" id="{BDCD796C-9C64-9E45-882E-F8E5513D96CF}"/>
              </a:ext>
            </a:extLst>
          </p:cNvPr>
          <p:cNvSpPr/>
          <p:nvPr/>
        </p:nvSpPr>
        <p:spPr>
          <a:xfrm>
            <a:off x="6608223" y="3559788"/>
            <a:ext cx="183607" cy="1836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Raleway Light" panose="020B0403030101060003" pitchFamily="34" charset="77"/>
            </a:endParaRPr>
          </a:p>
        </p:txBody>
      </p:sp>
      <p:sp>
        <p:nvSpPr>
          <p:cNvPr id="56" name="TextBox 55">
            <a:extLst>
              <a:ext uri="{FF2B5EF4-FFF2-40B4-BE49-F238E27FC236}">
                <a16:creationId xmlns:a16="http://schemas.microsoft.com/office/drawing/2014/main" id="{3CEC19F3-BE46-4641-9472-FBD359601ACD}"/>
              </a:ext>
            </a:extLst>
          </p:cNvPr>
          <p:cNvSpPr txBox="1"/>
          <p:nvPr/>
        </p:nvSpPr>
        <p:spPr>
          <a:xfrm>
            <a:off x="6971747" y="3482315"/>
            <a:ext cx="1366080" cy="338554"/>
          </a:xfrm>
          <a:prstGeom prst="rect">
            <a:avLst/>
          </a:prstGeom>
          <a:noFill/>
        </p:spPr>
        <p:txBody>
          <a:bodyPr wrap="none" rtlCol="0" anchor="ctr" anchorCtr="0">
            <a:spAutoFit/>
          </a:bodyPr>
          <a:lstStyle/>
          <a:p>
            <a:r>
              <a:rPr lang="en-US" sz="1600" b="1" dirty="0">
                <a:solidFill>
                  <a:schemeClr val="accent3"/>
                </a:solidFill>
                <a:latin typeface="Montserrat" panose="00000500000000000000" pitchFamily="50" charset="0"/>
                <a:ea typeface="League Spartan" charset="0"/>
                <a:cs typeface="Poppins" pitchFamily="2" charset="77"/>
              </a:rPr>
              <a:t>FACTOR 03</a:t>
            </a:r>
          </a:p>
        </p:txBody>
      </p:sp>
      <p:sp>
        <p:nvSpPr>
          <p:cNvPr id="57" name="Subtitle 2">
            <a:extLst>
              <a:ext uri="{FF2B5EF4-FFF2-40B4-BE49-F238E27FC236}">
                <a16:creationId xmlns:a16="http://schemas.microsoft.com/office/drawing/2014/main" id="{01B1826D-EF75-7F47-A553-E282007C75A4}"/>
              </a:ext>
            </a:extLst>
          </p:cNvPr>
          <p:cNvSpPr txBox="1">
            <a:spLocks/>
          </p:cNvSpPr>
          <p:nvPr/>
        </p:nvSpPr>
        <p:spPr>
          <a:xfrm>
            <a:off x="6971747" y="3815491"/>
            <a:ext cx="4114836" cy="509370"/>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850"/>
              </a:lnSpc>
            </a:pPr>
            <a:r>
              <a:rPr lang="en-US" sz="1200" dirty="0">
                <a:solidFill>
                  <a:schemeClr val="tx1"/>
                </a:solidFill>
                <a:latin typeface="Raleway Light" panose="020B0403030101060003" pitchFamily="34" charset="77"/>
                <a:ea typeface="Open Sans Light" panose="020B0306030504020204" pitchFamily="34" charset="0"/>
                <a:cs typeface="Mukta ExtraLight" panose="020B0000000000000000" pitchFamily="34" charset="77"/>
              </a:rPr>
              <a:t>You can do whatever you want, go a impress your audience with an amazing presentation</a:t>
            </a:r>
          </a:p>
        </p:txBody>
      </p:sp>
      <p:sp>
        <p:nvSpPr>
          <p:cNvPr id="58" name="Oval 57">
            <a:extLst>
              <a:ext uri="{FF2B5EF4-FFF2-40B4-BE49-F238E27FC236}">
                <a16:creationId xmlns:a16="http://schemas.microsoft.com/office/drawing/2014/main" id="{921387CC-1206-FC4D-B357-03050B015724}"/>
              </a:ext>
            </a:extLst>
          </p:cNvPr>
          <p:cNvSpPr/>
          <p:nvPr/>
        </p:nvSpPr>
        <p:spPr>
          <a:xfrm>
            <a:off x="6608223" y="4643801"/>
            <a:ext cx="183607" cy="1836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Raleway Light" panose="020B0403030101060003" pitchFamily="34" charset="77"/>
            </a:endParaRPr>
          </a:p>
        </p:txBody>
      </p:sp>
      <p:sp>
        <p:nvSpPr>
          <p:cNvPr id="59" name="TextBox 58">
            <a:extLst>
              <a:ext uri="{FF2B5EF4-FFF2-40B4-BE49-F238E27FC236}">
                <a16:creationId xmlns:a16="http://schemas.microsoft.com/office/drawing/2014/main" id="{070CC0D2-87F7-3D4F-B4DA-061B319E224A}"/>
              </a:ext>
            </a:extLst>
          </p:cNvPr>
          <p:cNvSpPr txBox="1"/>
          <p:nvPr/>
        </p:nvSpPr>
        <p:spPr>
          <a:xfrm>
            <a:off x="6971747" y="4566328"/>
            <a:ext cx="1366080" cy="338554"/>
          </a:xfrm>
          <a:prstGeom prst="rect">
            <a:avLst/>
          </a:prstGeom>
          <a:noFill/>
        </p:spPr>
        <p:txBody>
          <a:bodyPr wrap="none" rtlCol="0" anchor="ctr" anchorCtr="0">
            <a:spAutoFit/>
          </a:bodyPr>
          <a:lstStyle/>
          <a:p>
            <a:r>
              <a:rPr lang="en-US" sz="1600" b="1" dirty="0">
                <a:solidFill>
                  <a:schemeClr val="accent3"/>
                </a:solidFill>
                <a:latin typeface="Montserrat" panose="00000500000000000000" pitchFamily="50" charset="0"/>
                <a:ea typeface="League Spartan" charset="0"/>
                <a:cs typeface="Poppins" pitchFamily="2" charset="77"/>
              </a:rPr>
              <a:t>FACTOR 04</a:t>
            </a:r>
          </a:p>
        </p:txBody>
      </p:sp>
      <p:sp>
        <p:nvSpPr>
          <p:cNvPr id="60" name="Subtitle 2">
            <a:extLst>
              <a:ext uri="{FF2B5EF4-FFF2-40B4-BE49-F238E27FC236}">
                <a16:creationId xmlns:a16="http://schemas.microsoft.com/office/drawing/2014/main" id="{E33D4248-4F62-3A46-86C0-70A21D2C4CB7}"/>
              </a:ext>
            </a:extLst>
          </p:cNvPr>
          <p:cNvSpPr txBox="1">
            <a:spLocks/>
          </p:cNvSpPr>
          <p:nvPr/>
        </p:nvSpPr>
        <p:spPr>
          <a:xfrm>
            <a:off x="6971747" y="4899504"/>
            <a:ext cx="4114836" cy="509370"/>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850"/>
              </a:lnSpc>
            </a:pPr>
            <a:r>
              <a:rPr lang="en-US" sz="1200" dirty="0">
                <a:solidFill>
                  <a:schemeClr val="tx1"/>
                </a:solidFill>
                <a:latin typeface="Raleway Light" panose="020B0403030101060003" pitchFamily="34" charset="77"/>
                <a:ea typeface="Open Sans Light" panose="020B0306030504020204" pitchFamily="34" charset="0"/>
                <a:cs typeface="Mukta ExtraLight" panose="020B0000000000000000" pitchFamily="34" charset="77"/>
              </a:rPr>
              <a:t>You can do whatever you want, go a impress your audience with an amazing presentation</a:t>
            </a:r>
          </a:p>
        </p:txBody>
      </p:sp>
      <p:sp>
        <p:nvSpPr>
          <p:cNvPr id="61" name="Oval 60">
            <a:extLst>
              <a:ext uri="{FF2B5EF4-FFF2-40B4-BE49-F238E27FC236}">
                <a16:creationId xmlns:a16="http://schemas.microsoft.com/office/drawing/2014/main" id="{6880B8B5-9505-1244-8DE3-62F696D39F5F}"/>
              </a:ext>
            </a:extLst>
          </p:cNvPr>
          <p:cNvSpPr/>
          <p:nvPr/>
        </p:nvSpPr>
        <p:spPr>
          <a:xfrm>
            <a:off x="6608223" y="5727813"/>
            <a:ext cx="183607" cy="18360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Raleway Light" panose="020B0403030101060003" pitchFamily="34" charset="77"/>
            </a:endParaRPr>
          </a:p>
        </p:txBody>
      </p:sp>
      <p:sp>
        <p:nvSpPr>
          <p:cNvPr id="62" name="TextBox 61">
            <a:extLst>
              <a:ext uri="{FF2B5EF4-FFF2-40B4-BE49-F238E27FC236}">
                <a16:creationId xmlns:a16="http://schemas.microsoft.com/office/drawing/2014/main" id="{24729B36-9871-B347-AE64-B7915F560D5F}"/>
              </a:ext>
            </a:extLst>
          </p:cNvPr>
          <p:cNvSpPr txBox="1"/>
          <p:nvPr/>
        </p:nvSpPr>
        <p:spPr>
          <a:xfrm>
            <a:off x="6971747" y="5650340"/>
            <a:ext cx="1366080" cy="338554"/>
          </a:xfrm>
          <a:prstGeom prst="rect">
            <a:avLst/>
          </a:prstGeom>
          <a:noFill/>
        </p:spPr>
        <p:txBody>
          <a:bodyPr wrap="none" rtlCol="0" anchor="ctr" anchorCtr="0">
            <a:spAutoFit/>
          </a:bodyPr>
          <a:lstStyle/>
          <a:p>
            <a:r>
              <a:rPr lang="en-US" sz="1600" b="1" dirty="0">
                <a:solidFill>
                  <a:schemeClr val="accent3"/>
                </a:solidFill>
                <a:latin typeface="Montserrat" panose="00000500000000000000" pitchFamily="50" charset="0"/>
                <a:ea typeface="League Spartan" charset="0"/>
                <a:cs typeface="Poppins" pitchFamily="2" charset="77"/>
              </a:rPr>
              <a:t>FACTOR 05</a:t>
            </a:r>
          </a:p>
        </p:txBody>
      </p:sp>
      <p:sp>
        <p:nvSpPr>
          <p:cNvPr id="63" name="Subtitle 2">
            <a:extLst>
              <a:ext uri="{FF2B5EF4-FFF2-40B4-BE49-F238E27FC236}">
                <a16:creationId xmlns:a16="http://schemas.microsoft.com/office/drawing/2014/main" id="{0F4D366F-1828-7F4A-8575-2FDBE7358204}"/>
              </a:ext>
            </a:extLst>
          </p:cNvPr>
          <p:cNvSpPr txBox="1">
            <a:spLocks/>
          </p:cNvSpPr>
          <p:nvPr/>
        </p:nvSpPr>
        <p:spPr>
          <a:xfrm>
            <a:off x="6971747" y="5983516"/>
            <a:ext cx="4114836" cy="789960"/>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850"/>
              </a:lnSpc>
            </a:pPr>
            <a:r>
              <a:rPr lang="en-US" sz="1200" dirty="0">
                <a:solidFill>
                  <a:schemeClr val="tx1"/>
                </a:solidFill>
                <a:latin typeface="Raleway Light" panose="020B0403030101060003" pitchFamily="34" charset="77"/>
                <a:ea typeface="Open Sans Light" panose="020B0306030504020204" pitchFamily="34" charset="0"/>
                <a:cs typeface="Mukta ExtraLight" panose="020B0000000000000000" pitchFamily="34" charset="77"/>
              </a:rPr>
              <a:t>You can do whatever you want, go a impress your audience with an amazing presentation</a:t>
            </a:r>
          </a:p>
          <a:p>
            <a:pPr algn="just">
              <a:lnSpc>
                <a:spcPts val="1850"/>
              </a:lnSpc>
            </a:pPr>
            <a:r>
              <a:rPr lang="en-US" sz="1200" dirty="0">
                <a:solidFill>
                  <a:schemeClr val="tx1"/>
                </a:solidFill>
                <a:latin typeface="Raleway Light" panose="020B0403030101060003" pitchFamily="34" charset="77"/>
                <a:ea typeface="Open Sans Light" panose="020B0306030504020204" pitchFamily="34" charset="0"/>
                <a:cs typeface="Mukta ExtraLight" panose="020B0000000000000000" pitchFamily="34" charset="77"/>
              </a:rPr>
              <a:t>.</a:t>
            </a:r>
          </a:p>
        </p:txBody>
      </p:sp>
      <p:sp>
        <p:nvSpPr>
          <p:cNvPr id="33" name="Freeform: Shape 32">
            <a:extLst>
              <a:ext uri="{FF2B5EF4-FFF2-40B4-BE49-F238E27FC236}">
                <a16:creationId xmlns:a16="http://schemas.microsoft.com/office/drawing/2014/main" id="{831FEBB1-E9F3-448E-B0B7-A49C4C7F2140}"/>
              </a:ext>
            </a:extLst>
          </p:cNvPr>
          <p:cNvSpPr/>
          <p:nvPr/>
        </p:nvSpPr>
        <p:spPr>
          <a:xfrm>
            <a:off x="10034909" y="1"/>
            <a:ext cx="2157091" cy="904896"/>
          </a:xfrm>
          <a:custGeom>
            <a:avLst/>
            <a:gdLst>
              <a:gd name="connsiteX0" fmla="*/ 0 w 5757007"/>
              <a:gd name="connsiteY0" fmla="*/ 0 h 2415055"/>
              <a:gd name="connsiteX1" fmla="*/ 5757007 w 5757007"/>
              <a:gd name="connsiteY1" fmla="*/ 0 h 2415055"/>
              <a:gd name="connsiteX2" fmla="*/ 5757007 w 5757007"/>
              <a:gd name="connsiteY2" fmla="*/ 2242407 h 2415055"/>
              <a:gd name="connsiteX3" fmla="*/ 5737089 w 5757007"/>
              <a:gd name="connsiteY3" fmla="*/ 2260176 h 2415055"/>
              <a:gd name="connsiteX4" fmla="*/ 2440903 w 5757007"/>
              <a:gd name="connsiteY4" fmla="*/ 830851 h 2415055"/>
              <a:gd name="connsiteX5" fmla="*/ 78108 w 5757007"/>
              <a:gd name="connsiteY5" fmla="*/ 169310 h 241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7007" h="2415055">
                <a:moveTo>
                  <a:pt x="0" y="0"/>
                </a:moveTo>
                <a:lnTo>
                  <a:pt x="5757007" y="0"/>
                </a:lnTo>
                <a:lnTo>
                  <a:pt x="5757007" y="2242407"/>
                </a:lnTo>
                <a:lnTo>
                  <a:pt x="5737089" y="2260176"/>
                </a:lnTo>
                <a:cubicBezTo>
                  <a:pt x="4668281" y="3121604"/>
                  <a:pt x="4833861" y="74209"/>
                  <a:pt x="2440903" y="830851"/>
                </a:cubicBezTo>
                <a:cubicBezTo>
                  <a:pt x="846260" y="1536495"/>
                  <a:pt x="433014" y="924613"/>
                  <a:pt x="78108" y="16931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Shape 34">
            <a:extLst>
              <a:ext uri="{FF2B5EF4-FFF2-40B4-BE49-F238E27FC236}">
                <a16:creationId xmlns:a16="http://schemas.microsoft.com/office/drawing/2014/main" id="{5DA570E7-7651-41AA-922B-16D6ED5E9C39}"/>
              </a:ext>
            </a:extLst>
          </p:cNvPr>
          <p:cNvSpPr/>
          <p:nvPr/>
        </p:nvSpPr>
        <p:spPr>
          <a:xfrm rot="10800000">
            <a:off x="0" y="5961312"/>
            <a:ext cx="2157091" cy="904896"/>
          </a:xfrm>
          <a:custGeom>
            <a:avLst/>
            <a:gdLst>
              <a:gd name="connsiteX0" fmla="*/ 0 w 5757007"/>
              <a:gd name="connsiteY0" fmla="*/ 0 h 2415055"/>
              <a:gd name="connsiteX1" fmla="*/ 5757007 w 5757007"/>
              <a:gd name="connsiteY1" fmla="*/ 0 h 2415055"/>
              <a:gd name="connsiteX2" fmla="*/ 5757007 w 5757007"/>
              <a:gd name="connsiteY2" fmla="*/ 2242407 h 2415055"/>
              <a:gd name="connsiteX3" fmla="*/ 5737089 w 5757007"/>
              <a:gd name="connsiteY3" fmla="*/ 2260176 h 2415055"/>
              <a:gd name="connsiteX4" fmla="*/ 2440903 w 5757007"/>
              <a:gd name="connsiteY4" fmla="*/ 830851 h 2415055"/>
              <a:gd name="connsiteX5" fmla="*/ 78108 w 5757007"/>
              <a:gd name="connsiteY5" fmla="*/ 169310 h 241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7007" h="2415055">
                <a:moveTo>
                  <a:pt x="0" y="0"/>
                </a:moveTo>
                <a:lnTo>
                  <a:pt x="5757007" y="0"/>
                </a:lnTo>
                <a:lnTo>
                  <a:pt x="5757007" y="2242407"/>
                </a:lnTo>
                <a:lnTo>
                  <a:pt x="5737089" y="2260176"/>
                </a:lnTo>
                <a:cubicBezTo>
                  <a:pt x="4668281" y="3121604"/>
                  <a:pt x="4833861" y="74209"/>
                  <a:pt x="2440903" y="830851"/>
                </a:cubicBezTo>
                <a:cubicBezTo>
                  <a:pt x="846260" y="1536495"/>
                  <a:pt x="433014" y="924613"/>
                  <a:pt x="78108" y="16931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21085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EC82E9F-C9EC-9342-A20D-5E692144B0EF}"/>
              </a:ext>
            </a:extLst>
          </p:cNvPr>
          <p:cNvSpPr txBox="1"/>
          <p:nvPr/>
        </p:nvSpPr>
        <p:spPr>
          <a:xfrm>
            <a:off x="762000" y="381000"/>
            <a:ext cx="5334000" cy="1569660"/>
          </a:xfrm>
          <a:prstGeom prst="rect">
            <a:avLst/>
          </a:prstGeom>
          <a:noFill/>
        </p:spPr>
        <p:txBody>
          <a:bodyPr wrap="square" rtlCol="0" anchor="t">
            <a:spAutoFit/>
          </a:bodyPr>
          <a:lstStyle/>
          <a:p>
            <a:r>
              <a:rPr lang="en-US" sz="4800" b="1" dirty="0">
                <a:solidFill>
                  <a:schemeClr val="accent3"/>
                </a:solidFill>
                <a:latin typeface="Montserrat" panose="00000500000000000000" pitchFamily="50" charset="0"/>
                <a:cs typeface="Poppins" pitchFamily="2" charset="77"/>
              </a:rPr>
              <a:t>Our Signature Dish</a:t>
            </a:r>
          </a:p>
        </p:txBody>
      </p:sp>
      <p:sp>
        <p:nvSpPr>
          <p:cNvPr id="9" name="TextBox 8">
            <a:extLst>
              <a:ext uri="{FF2B5EF4-FFF2-40B4-BE49-F238E27FC236}">
                <a16:creationId xmlns:a16="http://schemas.microsoft.com/office/drawing/2014/main" id="{69840A79-9C8C-2A4B-93F2-09DA59456CB9}"/>
              </a:ext>
            </a:extLst>
          </p:cNvPr>
          <p:cNvSpPr txBox="1"/>
          <p:nvPr/>
        </p:nvSpPr>
        <p:spPr>
          <a:xfrm>
            <a:off x="1658212" y="5555691"/>
            <a:ext cx="2456122" cy="369332"/>
          </a:xfrm>
          <a:prstGeom prst="rect">
            <a:avLst/>
          </a:prstGeom>
          <a:noFill/>
        </p:spPr>
        <p:txBody>
          <a:bodyPr wrap="none" rtlCol="0" anchor="ctr" anchorCtr="0">
            <a:spAutoFit/>
          </a:bodyPr>
          <a:lstStyle/>
          <a:p>
            <a:r>
              <a:rPr lang="en-US" b="1" dirty="0">
                <a:solidFill>
                  <a:schemeClr val="accent3"/>
                </a:solidFill>
                <a:latin typeface="Montserrat" panose="00000500000000000000" pitchFamily="50" charset="0"/>
                <a:ea typeface="League Spartan" charset="0"/>
                <a:cs typeface="Poppins" pitchFamily="2" charset="77"/>
              </a:rPr>
              <a:t>Food Consumption</a:t>
            </a:r>
          </a:p>
        </p:txBody>
      </p:sp>
      <p:sp>
        <p:nvSpPr>
          <p:cNvPr id="10" name="Subtitle 2">
            <a:extLst>
              <a:ext uri="{FF2B5EF4-FFF2-40B4-BE49-F238E27FC236}">
                <a16:creationId xmlns:a16="http://schemas.microsoft.com/office/drawing/2014/main" id="{FA7EC141-4020-E84D-9171-5D68BBA6439B}"/>
              </a:ext>
            </a:extLst>
          </p:cNvPr>
          <p:cNvSpPr txBox="1">
            <a:spLocks/>
          </p:cNvSpPr>
          <p:nvPr/>
        </p:nvSpPr>
        <p:spPr>
          <a:xfrm>
            <a:off x="1602939" y="5934735"/>
            <a:ext cx="4797861" cy="573012"/>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850"/>
              </a:lnSpc>
            </a:pPr>
            <a:r>
              <a:rPr lang="en-US" sz="1200" dirty="0">
                <a:solidFill>
                  <a:schemeClr val="tx1"/>
                </a:solidFill>
                <a:latin typeface="Raleway Light" panose="020B0403030101060003" pitchFamily="34" charset="77"/>
                <a:ea typeface="Open Sans Light" panose="020B0306030504020204" pitchFamily="34" charset="0"/>
                <a:cs typeface="Mukta ExtraLight" panose="020B0000000000000000" pitchFamily="34" charset="77"/>
              </a:rPr>
              <a:t>You can do whatever you want, go a impress your audience with an amazing presentation</a:t>
            </a:r>
          </a:p>
        </p:txBody>
      </p:sp>
      <p:sp>
        <p:nvSpPr>
          <p:cNvPr id="11" name="TextBox 10">
            <a:extLst>
              <a:ext uri="{FF2B5EF4-FFF2-40B4-BE49-F238E27FC236}">
                <a16:creationId xmlns:a16="http://schemas.microsoft.com/office/drawing/2014/main" id="{F85DBF8A-18AA-FB4B-8DC5-2481DE2ABD26}"/>
              </a:ext>
            </a:extLst>
          </p:cNvPr>
          <p:cNvSpPr txBox="1"/>
          <p:nvPr/>
        </p:nvSpPr>
        <p:spPr>
          <a:xfrm>
            <a:off x="1658212" y="2586870"/>
            <a:ext cx="1845377" cy="369332"/>
          </a:xfrm>
          <a:prstGeom prst="rect">
            <a:avLst/>
          </a:prstGeom>
          <a:noFill/>
        </p:spPr>
        <p:txBody>
          <a:bodyPr wrap="none" rtlCol="0" anchor="ctr" anchorCtr="0">
            <a:spAutoFit/>
          </a:bodyPr>
          <a:lstStyle/>
          <a:p>
            <a:r>
              <a:rPr lang="en-US" b="1" dirty="0">
                <a:solidFill>
                  <a:schemeClr val="accent3"/>
                </a:solidFill>
                <a:latin typeface="Montserrat" panose="00000500000000000000" pitchFamily="50" charset="0"/>
                <a:ea typeface="League Spartan" charset="0"/>
                <a:cs typeface="Poppins" pitchFamily="2" charset="77"/>
              </a:rPr>
              <a:t>Balanced Diet</a:t>
            </a:r>
          </a:p>
        </p:txBody>
      </p:sp>
      <p:sp>
        <p:nvSpPr>
          <p:cNvPr id="12" name="Subtitle 2">
            <a:extLst>
              <a:ext uri="{FF2B5EF4-FFF2-40B4-BE49-F238E27FC236}">
                <a16:creationId xmlns:a16="http://schemas.microsoft.com/office/drawing/2014/main" id="{F675935A-6D58-304A-A729-70DF21ACF770}"/>
              </a:ext>
            </a:extLst>
          </p:cNvPr>
          <p:cNvSpPr txBox="1">
            <a:spLocks/>
          </p:cNvSpPr>
          <p:nvPr/>
        </p:nvSpPr>
        <p:spPr>
          <a:xfrm>
            <a:off x="1602939" y="2965913"/>
            <a:ext cx="4797861" cy="573012"/>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850"/>
              </a:lnSpc>
            </a:pPr>
            <a:r>
              <a:rPr lang="en-US" sz="1200" dirty="0">
                <a:solidFill>
                  <a:schemeClr val="tx1"/>
                </a:solidFill>
                <a:latin typeface="Raleway Light" panose="020B0403030101060003" pitchFamily="34" charset="77"/>
                <a:ea typeface="Open Sans Light" panose="020B0306030504020204" pitchFamily="34" charset="0"/>
                <a:cs typeface="Mukta ExtraLight" panose="020B0000000000000000" pitchFamily="34" charset="77"/>
              </a:rPr>
              <a:t>You can do whatever you want, go a impress your audience with an amazing presentation</a:t>
            </a:r>
          </a:p>
        </p:txBody>
      </p:sp>
      <p:sp>
        <p:nvSpPr>
          <p:cNvPr id="13" name="TextBox 12">
            <a:extLst>
              <a:ext uri="{FF2B5EF4-FFF2-40B4-BE49-F238E27FC236}">
                <a16:creationId xmlns:a16="http://schemas.microsoft.com/office/drawing/2014/main" id="{F1A85477-CF3E-854F-962D-A769FEB22507}"/>
              </a:ext>
            </a:extLst>
          </p:cNvPr>
          <p:cNvSpPr txBox="1"/>
          <p:nvPr/>
        </p:nvSpPr>
        <p:spPr>
          <a:xfrm>
            <a:off x="1658212" y="4082402"/>
            <a:ext cx="1638590" cy="369332"/>
          </a:xfrm>
          <a:prstGeom prst="rect">
            <a:avLst/>
          </a:prstGeom>
          <a:noFill/>
        </p:spPr>
        <p:txBody>
          <a:bodyPr wrap="none" rtlCol="0" anchor="ctr" anchorCtr="0">
            <a:spAutoFit/>
          </a:bodyPr>
          <a:lstStyle/>
          <a:p>
            <a:r>
              <a:rPr lang="en-US" b="1" dirty="0">
                <a:solidFill>
                  <a:schemeClr val="accent3"/>
                </a:solidFill>
                <a:latin typeface="Montserrat" panose="00000500000000000000" pitchFamily="50" charset="0"/>
                <a:ea typeface="League Spartan" charset="0"/>
                <a:cs typeface="Poppins" pitchFamily="2" charset="77"/>
              </a:rPr>
              <a:t>Better Taste</a:t>
            </a:r>
          </a:p>
        </p:txBody>
      </p:sp>
      <p:sp>
        <p:nvSpPr>
          <p:cNvPr id="14" name="Subtitle 2">
            <a:extLst>
              <a:ext uri="{FF2B5EF4-FFF2-40B4-BE49-F238E27FC236}">
                <a16:creationId xmlns:a16="http://schemas.microsoft.com/office/drawing/2014/main" id="{12F0F971-A8F8-9546-9F9E-35FF9D1649C5}"/>
              </a:ext>
            </a:extLst>
          </p:cNvPr>
          <p:cNvSpPr txBox="1">
            <a:spLocks/>
          </p:cNvSpPr>
          <p:nvPr/>
        </p:nvSpPr>
        <p:spPr>
          <a:xfrm>
            <a:off x="1602939" y="4461445"/>
            <a:ext cx="4797861" cy="843983"/>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Raleway Light" panose="020B0403030101060003" pitchFamily="34" charset="77"/>
                <a:ea typeface="Open Sans Light" panose="020B0306030504020204" pitchFamily="34" charset="0"/>
                <a:cs typeface="Mukta ExtraLight" panose="020B0000000000000000" pitchFamily="34" charset="77"/>
              </a:rPr>
              <a:t>You can do whatever you want, go a impress your audience with an amazing presentation</a:t>
            </a:r>
          </a:p>
          <a:p>
            <a:pPr algn="l">
              <a:lnSpc>
                <a:spcPts val="1750"/>
              </a:lnSpc>
            </a:pPr>
            <a:r>
              <a:rPr lang="en-US" sz="1200" dirty="0">
                <a:solidFill>
                  <a:schemeClr val="tx1"/>
                </a:solidFill>
                <a:latin typeface="Raleway" panose="020B0503030101060003" pitchFamily="34" charset="0"/>
                <a:ea typeface="Open Sans Light" panose="020B0306030504020204" pitchFamily="34" charset="0"/>
                <a:cs typeface="Mukta ExtraLight" panose="020B0000000000000000" pitchFamily="34" charset="77"/>
              </a:rPr>
              <a:t>.</a:t>
            </a:r>
          </a:p>
        </p:txBody>
      </p:sp>
      <p:sp>
        <p:nvSpPr>
          <p:cNvPr id="15" name="Freeform 408">
            <a:extLst>
              <a:ext uri="{FF2B5EF4-FFF2-40B4-BE49-F238E27FC236}">
                <a16:creationId xmlns:a16="http://schemas.microsoft.com/office/drawing/2014/main" id="{B1DCE3A9-C669-2C45-810F-15AB6B8051F7}"/>
              </a:ext>
            </a:extLst>
          </p:cNvPr>
          <p:cNvSpPr>
            <a:spLocks noChangeArrowheads="1"/>
          </p:cNvSpPr>
          <p:nvPr/>
        </p:nvSpPr>
        <p:spPr bwMode="auto">
          <a:xfrm>
            <a:off x="762000" y="4239421"/>
            <a:ext cx="689275" cy="632844"/>
          </a:xfrm>
          <a:custGeom>
            <a:avLst/>
            <a:gdLst/>
            <a:ahLst/>
            <a:cxnLst/>
            <a:rect l="0" t="0" r="r" b="b"/>
            <a:pathLst>
              <a:path w="543686" h="498115">
                <a:moveTo>
                  <a:pt x="400609" y="330397"/>
                </a:moveTo>
                <a:cubicBezTo>
                  <a:pt x="395935" y="340475"/>
                  <a:pt x="389464" y="357031"/>
                  <a:pt x="381915" y="378265"/>
                </a:cubicBezTo>
                <a:cubicBezTo>
                  <a:pt x="375085" y="396981"/>
                  <a:pt x="368254" y="417136"/>
                  <a:pt x="362862" y="434411"/>
                </a:cubicBezTo>
                <a:cubicBezTo>
                  <a:pt x="354594" y="459605"/>
                  <a:pt x="350999" y="472202"/>
                  <a:pt x="350639" y="474001"/>
                </a:cubicBezTo>
                <a:cubicBezTo>
                  <a:pt x="352437" y="475801"/>
                  <a:pt x="367176" y="482639"/>
                  <a:pt x="377242" y="482639"/>
                </a:cubicBezTo>
                <a:cubicBezTo>
                  <a:pt x="378320" y="482639"/>
                  <a:pt x="379039" y="482639"/>
                  <a:pt x="379399" y="482279"/>
                </a:cubicBezTo>
                <a:cubicBezTo>
                  <a:pt x="381915" y="475441"/>
                  <a:pt x="391981" y="443769"/>
                  <a:pt x="401328" y="407778"/>
                </a:cubicBezTo>
                <a:cubicBezTo>
                  <a:pt x="404563" y="396261"/>
                  <a:pt x="407799" y="384384"/>
                  <a:pt x="410674" y="373586"/>
                </a:cubicBezTo>
                <a:cubicBezTo>
                  <a:pt x="410674" y="372867"/>
                  <a:pt x="410674" y="372867"/>
                  <a:pt x="410674" y="372507"/>
                </a:cubicBezTo>
                <a:cubicBezTo>
                  <a:pt x="411393" y="370347"/>
                  <a:pt x="411753" y="368188"/>
                  <a:pt x="412472" y="365668"/>
                </a:cubicBezTo>
                <a:cubicBezTo>
                  <a:pt x="412831" y="364589"/>
                  <a:pt x="413191" y="363149"/>
                  <a:pt x="413191" y="361709"/>
                </a:cubicBezTo>
                <a:cubicBezTo>
                  <a:pt x="413910" y="359190"/>
                  <a:pt x="414629" y="356671"/>
                  <a:pt x="414988" y="354511"/>
                </a:cubicBezTo>
                <a:cubicBezTo>
                  <a:pt x="415348" y="353432"/>
                  <a:pt x="415348" y="352712"/>
                  <a:pt x="415707" y="351632"/>
                </a:cubicBezTo>
                <a:cubicBezTo>
                  <a:pt x="416067" y="349113"/>
                  <a:pt x="416786" y="346953"/>
                  <a:pt x="417505" y="344434"/>
                </a:cubicBezTo>
                <a:cubicBezTo>
                  <a:pt x="417505" y="344074"/>
                  <a:pt x="417505" y="343714"/>
                  <a:pt x="417505" y="343354"/>
                </a:cubicBezTo>
                <a:cubicBezTo>
                  <a:pt x="418224" y="340475"/>
                  <a:pt x="418583" y="338315"/>
                  <a:pt x="418943" y="336156"/>
                </a:cubicBezTo>
                <a:lnTo>
                  <a:pt x="400609" y="330397"/>
                </a:lnTo>
                <a:close/>
                <a:moveTo>
                  <a:pt x="263441" y="244809"/>
                </a:moveTo>
                <a:cubicBezTo>
                  <a:pt x="265029" y="244475"/>
                  <a:pt x="267410" y="245144"/>
                  <a:pt x="267807" y="246815"/>
                </a:cubicBezTo>
                <a:cubicBezTo>
                  <a:pt x="268203" y="248486"/>
                  <a:pt x="267410" y="249822"/>
                  <a:pt x="265425" y="250157"/>
                </a:cubicBezTo>
                <a:cubicBezTo>
                  <a:pt x="263838" y="250491"/>
                  <a:pt x="261854" y="250157"/>
                  <a:pt x="261060" y="248486"/>
                </a:cubicBezTo>
                <a:cubicBezTo>
                  <a:pt x="260663" y="246815"/>
                  <a:pt x="261854" y="245144"/>
                  <a:pt x="263441" y="244809"/>
                </a:cubicBezTo>
                <a:close/>
                <a:moveTo>
                  <a:pt x="312484" y="210998"/>
                </a:moveTo>
                <a:cubicBezTo>
                  <a:pt x="317274" y="209550"/>
                  <a:pt x="322434" y="212447"/>
                  <a:pt x="324276" y="216792"/>
                </a:cubicBezTo>
                <a:cubicBezTo>
                  <a:pt x="325382" y="221498"/>
                  <a:pt x="322802" y="226929"/>
                  <a:pt x="318011" y="228378"/>
                </a:cubicBezTo>
                <a:cubicBezTo>
                  <a:pt x="313221" y="229826"/>
                  <a:pt x="308061" y="226929"/>
                  <a:pt x="306587" y="222223"/>
                </a:cubicBezTo>
                <a:cubicBezTo>
                  <a:pt x="305113" y="217516"/>
                  <a:pt x="308061" y="212447"/>
                  <a:pt x="312484" y="210998"/>
                </a:cubicBezTo>
                <a:close/>
                <a:moveTo>
                  <a:pt x="279562" y="207169"/>
                </a:moveTo>
                <a:cubicBezTo>
                  <a:pt x="281074" y="206375"/>
                  <a:pt x="282963" y="207566"/>
                  <a:pt x="283719" y="209153"/>
                </a:cubicBezTo>
                <a:cubicBezTo>
                  <a:pt x="284097" y="211138"/>
                  <a:pt x="283341" y="212726"/>
                  <a:pt x="281452" y="213519"/>
                </a:cubicBezTo>
                <a:cubicBezTo>
                  <a:pt x="279562" y="213916"/>
                  <a:pt x="277672" y="213122"/>
                  <a:pt x="277294" y="211138"/>
                </a:cubicBezTo>
                <a:cubicBezTo>
                  <a:pt x="276538" y="209153"/>
                  <a:pt x="277672" y="207566"/>
                  <a:pt x="279562" y="207169"/>
                </a:cubicBezTo>
                <a:close/>
                <a:moveTo>
                  <a:pt x="222166" y="203994"/>
                </a:moveTo>
                <a:cubicBezTo>
                  <a:pt x="224150" y="203200"/>
                  <a:pt x="225738" y="204391"/>
                  <a:pt x="226532" y="205978"/>
                </a:cubicBezTo>
                <a:cubicBezTo>
                  <a:pt x="226928" y="207963"/>
                  <a:pt x="225738" y="209551"/>
                  <a:pt x="224150" y="210344"/>
                </a:cubicBezTo>
                <a:cubicBezTo>
                  <a:pt x="222166" y="210741"/>
                  <a:pt x="220182" y="209947"/>
                  <a:pt x="219785" y="208360"/>
                </a:cubicBezTo>
                <a:cubicBezTo>
                  <a:pt x="219388" y="206375"/>
                  <a:pt x="220182" y="204391"/>
                  <a:pt x="222166" y="203994"/>
                </a:cubicBezTo>
                <a:close/>
                <a:moveTo>
                  <a:pt x="279316" y="176591"/>
                </a:moveTo>
                <a:cubicBezTo>
                  <a:pt x="280904" y="176213"/>
                  <a:pt x="283285" y="177347"/>
                  <a:pt x="283682" y="178859"/>
                </a:cubicBezTo>
                <a:cubicBezTo>
                  <a:pt x="284078" y="180371"/>
                  <a:pt x="283285" y="182638"/>
                  <a:pt x="281300" y="183016"/>
                </a:cubicBezTo>
                <a:cubicBezTo>
                  <a:pt x="279316" y="183772"/>
                  <a:pt x="277729" y="182638"/>
                  <a:pt x="276935" y="181127"/>
                </a:cubicBezTo>
                <a:cubicBezTo>
                  <a:pt x="276538" y="179237"/>
                  <a:pt x="277729" y="177347"/>
                  <a:pt x="279316" y="176591"/>
                </a:cubicBezTo>
                <a:close/>
                <a:moveTo>
                  <a:pt x="325989" y="174110"/>
                </a:moveTo>
                <a:cubicBezTo>
                  <a:pt x="329203" y="173038"/>
                  <a:pt x="332775" y="175181"/>
                  <a:pt x="333847" y="178396"/>
                </a:cubicBezTo>
                <a:cubicBezTo>
                  <a:pt x="334918" y="181610"/>
                  <a:pt x="332775" y="184825"/>
                  <a:pt x="329560" y="185896"/>
                </a:cubicBezTo>
                <a:cubicBezTo>
                  <a:pt x="326346" y="186968"/>
                  <a:pt x="322774" y="185182"/>
                  <a:pt x="321703" y="181968"/>
                </a:cubicBezTo>
                <a:cubicBezTo>
                  <a:pt x="320988" y="178753"/>
                  <a:pt x="322774" y="175181"/>
                  <a:pt x="325989" y="174110"/>
                </a:cubicBezTo>
                <a:close/>
                <a:moveTo>
                  <a:pt x="217271" y="155972"/>
                </a:moveTo>
                <a:cubicBezTo>
                  <a:pt x="219161" y="155575"/>
                  <a:pt x="221051" y="156766"/>
                  <a:pt x="221429" y="158353"/>
                </a:cubicBezTo>
                <a:cubicBezTo>
                  <a:pt x="222185" y="160338"/>
                  <a:pt x="221051" y="162322"/>
                  <a:pt x="219161" y="162719"/>
                </a:cubicBezTo>
                <a:cubicBezTo>
                  <a:pt x="217649" y="163116"/>
                  <a:pt x="215759" y="162322"/>
                  <a:pt x="215381" y="160338"/>
                </a:cubicBezTo>
                <a:cubicBezTo>
                  <a:pt x="214625" y="158750"/>
                  <a:pt x="215381" y="156766"/>
                  <a:pt x="217271" y="155972"/>
                </a:cubicBezTo>
                <a:close/>
                <a:moveTo>
                  <a:pt x="257091" y="154366"/>
                </a:moveTo>
                <a:cubicBezTo>
                  <a:pt x="258679" y="153988"/>
                  <a:pt x="260663" y="155122"/>
                  <a:pt x="261457" y="157012"/>
                </a:cubicBezTo>
                <a:cubicBezTo>
                  <a:pt x="261853" y="158146"/>
                  <a:pt x="261060" y="160413"/>
                  <a:pt x="259075" y="160791"/>
                </a:cubicBezTo>
                <a:cubicBezTo>
                  <a:pt x="257091" y="161547"/>
                  <a:pt x="255107" y="160413"/>
                  <a:pt x="254710" y="158524"/>
                </a:cubicBezTo>
                <a:cubicBezTo>
                  <a:pt x="254313" y="157012"/>
                  <a:pt x="255107" y="155122"/>
                  <a:pt x="257091" y="154366"/>
                </a:cubicBezTo>
                <a:close/>
                <a:moveTo>
                  <a:pt x="299821" y="153156"/>
                </a:moveTo>
                <a:cubicBezTo>
                  <a:pt x="301711" y="152400"/>
                  <a:pt x="303601" y="153534"/>
                  <a:pt x="303979" y="155046"/>
                </a:cubicBezTo>
                <a:cubicBezTo>
                  <a:pt x="304735" y="156936"/>
                  <a:pt x="303601" y="158826"/>
                  <a:pt x="301711" y="159204"/>
                </a:cubicBezTo>
                <a:cubicBezTo>
                  <a:pt x="300199" y="159960"/>
                  <a:pt x="298309" y="158826"/>
                  <a:pt x="297931" y="157314"/>
                </a:cubicBezTo>
                <a:cubicBezTo>
                  <a:pt x="297175" y="155424"/>
                  <a:pt x="298309" y="153534"/>
                  <a:pt x="299821" y="153156"/>
                </a:cubicBezTo>
                <a:close/>
                <a:moveTo>
                  <a:pt x="379178" y="138496"/>
                </a:moveTo>
                <a:cubicBezTo>
                  <a:pt x="381477" y="138113"/>
                  <a:pt x="384543" y="139263"/>
                  <a:pt x="385309" y="141945"/>
                </a:cubicBezTo>
                <a:cubicBezTo>
                  <a:pt x="385692" y="144244"/>
                  <a:pt x="384543" y="147309"/>
                  <a:pt x="381860" y="148076"/>
                </a:cubicBezTo>
                <a:cubicBezTo>
                  <a:pt x="379178" y="148842"/>
                  <a:pt x="376496" y="147309"/>
                  <a:pt x="376113" y="144627"/>
                </a:cubicBezTo>
                <a:cubicBezTo>
                  <a:pt x="374963" y="142328"/>
                  <a:pt x="376496" y="139646"/>
                  <a:pt x="379178" y="138496"/>
                </a:cubicBezTo>
                <a:close/>
                <a:moveTo>
                  <a:pt x="82142" y="126626"/>
                </a:moveTo>
                <a:cubicBezTo>
                  <a:pt x="77860" y="127347"/>
                  <a:pt x="73221" y="129149"/>
                  <a:pt x="69296" y="131673"/>
                </a:cubicBezTo>
                <a:cubicBezTo>
                  <a:pt x="65728" y="133835"/>
                  <a:pt x="62516" y="137080"/>
                  <a:pt x="60375" y="140685"/>
                </a:cubicBezTo>
                <a:cubicBezTo>
                  <a:pt x="53239" y="151138"/>
                  <a:pt x="53239" y="235851"/>
                  <a:pt x="60018" y="246305"/>
                </a:cubicBezTo>
                <a:cubicBezTo>
                  <a:pt x="62516" y="249910"/>
                  <a:pt x="65728" y="253154"/>
                  <a:pt x="69296" y="255317"/>
                </a:cubicBezTo>
                <a:cubicBezTo>
                  <a:pt x="73221" y="257841"/>
                  <a:pt x="77860" y="259643"/>
                  <a:pt x="82498" y="260364"/>
                </a:cubicBezTo>
                <a:cubicBezTo>
                  <a:pt x="83569" y="260364"/>
                  <a:pt x="85353" y="260364"/>
                  <a:pt x="86424" y="260364"/>
                </a:cubicBezTo>
                <a:lnTo>
                  <a:pt x="95701" y="260004"/>
                </a:lnTo>
                <a:cubicBezTo>
                  <a:pt x="97842" y="258562"/>
                  <a:pt x="98912" y="257120"/>
                  <a:pt x="98912" y="253515"/>
                </a:cubicBezTo>
                <a:lnTo>
                  <a:pt x="98912" y="133114"/>
                </a:lnTo>
                <a:cubicBezTo>
                  <a:pt x="98912" y="129870"/>
                  <a:pt x="97842" y="128428"/>
                  <a:pt x="96058" y="126986"/>
                </a:cubicBezTo>
                <a:lnTo>
                  <a:pt x="89992" y="126626"/>
                </a:lnTo>
                <a:lnTo>
                  <a:pt x="86424" y="126626"/>
                </a:lnTo>
                <a:cubicBezTo>
                  <a:pt x="85353" y="126626"/>
                  <a:pt x="83569" y="126626"/>
                  <a:pt x="82142" y="126626"/>
                </a:cubicBezTo>
                <a:close/>
                <a:moveTo>
                  <a:pt x="303585" y="116972"/>
                </a:moveTo>
                <a:cubicBezTo>
                  <a:pt x="298543" y="116254"/>
                  <a:pt x="293861" y="116254"/>
                  <a:pt x="288818" y="117331"/>
                </a:cubicBezTo>
                <a:cubicBezTo>
                  <a:pt x="285217" y="117689"/>
                  <a:pt x="283055" y="118048"/>
                  <a:pt x="280534" y="119125"/>
                </a:cubicBezTo>
                <a:lnTo>
                  <a:pt x="189772" y="147835"/>
                </a:lnTo>
                <a:lnTo>
                  <a:pt x="216424" y="233963"/>
                </a:lnTo>
                <a:cubicBezTo>
                  <a:pt x="225428" y="234681"/>
                  <a:pt x="232992" y="240782"/>
                  <a:pt x="235513" y="249036"/>
                </a:cubicBezTo>
                <a:cubicBezTo>
                  <a:pt x="238034" y="257649"/>
                  <a:pt x="234793" y="266620"/>
                  <a:pt x="228310" y="271645"/>
                </a:cubicBezTo>
                <a:lnTo>
                  <a:pt x="229390" y="274874"/>
                </a:lnTo>
                <a:lnTo>
                  <a:pt x="319793" y="247959"/>
                </a:lnTo>
                <a:cubicBezTo>
                  <a:pt x="323034" y="246883"/>
                  <a:pt x="325195" y="246165"/>
                  <a:pt x="327356" y="245088"/>
                </a:cubicBezTo>
                <a:cubicBezTo>
                  <a:pt x="334920" y="241858"/>
                  <a:pt x="341403" y="236834"/>
                  <a:pt x="346805" y="230375"/>
                </a:cubicBezTo>
                <a:cubicBezTo>
                  <a:pt x="350407" y="226068"/>
                  <a:pt x="353288" y="220685"/>
                  <a:pt x="355449" y="215302"/>
                </a:cubicBezTo>
                <a:cubicBezTo>
                  <a:pt x="356530" y="213508"/>
                  <a:pt x="356890" y="212072"/>
                  <a:pt x="356890" y="211354"/>
                </a:cubicBezTo>
                <a:cubicBezTo>
                  <a:pt x="362653" y="195205"/>
                  <a:pt x="354369" y="159318"/>
                  <a:pt x="340322" y="138504"/>
                </a:cubicBezTo>
                <a:lnTo>
                  <a:pt x="337081" y="133839"/>
                </a:lnTo>
                <a:cubicBezTo>
                  <a:pt x="335280" y="132044"/>
                  <a:pt x="333839" y="130250"/>
                  <a:pt x="331678" y="128814"/>
                </a:cubicBezTo>
                <a:cubicBezTo>
                  <a:pt x="325916" y="124149"/>
                  <a:pt x="319072" y="120919"/>
                  <a:pt x="311869" y="118407"/>
                </a:cubicBezTo>
                <a:cubicBezTo>
                  <a:pt x="309348" y="117689"/>
                  <a:pt x="306466" y="117331"/>
                  <a:pt x="303585" y="116972"/>
                </a:cubicBezTo>
                <a:close/>
                <a:moveTo>
                  <a:pt x="86424" y="111125"/>
                </a:moveTo>
                <a:lnTo>
                  <a:pt x="98199" y="111486"/>
                </a:lnTo>
                <a:cubicBezTo>
                  <a:pt x="99269" y="111846"/>
                  <a:pt x="101053" y="112207"/>
                  <a:pt x="101767" y="112928"/>
                </a:cubicBezTo>
                <a:cubicBezTo>
                  <a:pt x="102838" y="113288"/>
                  <a:pt x="103908" y="114009"/>
                  <a:pt x="104622" y="114730"/>
                </a:cubicBezTo>
                <a:cubicBezTo>
                  <a:pt x="110688" y="118695"/>
                  <a:pt x="113899" y="124823"/>
                  <a:pt x="114256" y="132754"/>
                </a:cubicBezTo>
                <a:lnTo>
                  <a:pt x="114256" y="253875"/>
                </a:lnTo>
                <a:cubicBezTo>
                  <a:pt x="113899" y="263608"/>
                  <a:pt x="109617" y="270097"/>
                  <a:pt x="101767" y="274423"/>
                </a:cubicBezTo>
                <a:cubicBezTo>
                  <a:pt x="101053" y="274783"/>
                  <a:pt x="100340" y="274783"/>
                  <a:pt x="99626" y="275144"/>
                </a:cubicBezTo>
                <a:cubicBezTo>
                  <a:pt x="98912" y="275144"/>
                  <a:pt x="97842" y="275144"/>
                  <a:pt x="97485" y="275144"/>
                </a:cubicBezTo>
                <a:lnTo>
                  <a:pt x="86424" y="275865"/>
                </a:lnTo>
                <a:cubicBezTo>
                  <a:pt x="84283" y="275865"/>
                  <a:pt x="82142" y="275865"/>
                  <a:pt x="80357" y="275504"/>
                </a:cubicBezTo>
                <a:cubicBezTo>
                  <a:pt x="73578" y="274783"/>
                  <a:pt x="67155" y="272260"/>
                  <a:pt x="61089" y="268295"/>
                </a:cubicBezTo>
                <a:cubicBezTo>
                  <a:pt x="55737" y="264690"/>
                  <a:pt x="51098" y="260364"/>
                  <a:pt x="47530" y="254957"/>
                </a:cubicBezTo>
                <a:cubicBezTo>
                  <a:pt x="36825" y="240177"/>
                  <a:pt x="36825" y="146813"/>
                  <a:pt x="47530" y="131673"/>
                </a:cubicBezTo>
                <a:cubicBezTo>
                  <a:pt x="51098" y="126626"/>
                  <a:pt x="55737" y="121940"/>
                  <a:pt x="61089" y="118695"/>
                </a:cubicBezTo>
                <a:cubicBezTo>
                  <a:pt x="67155" y="114730"/>
                  <a:pt x="73578" y="112207"/>
                  <a:pt x="80357" y="111486"/>
                </a:cubicBezTo>
                <a:cubicBezTo>
                  <a:pt x="82498" y="111125"/>
                  <a:pt x="84639" y="111125"/>
                  <a:pt x="86424" y="111125"/>
                </a:cubicBezTo>
                <a:close/>
                <a:moveTo>
                  <a:pt x="357867" y="102672"/>
                </a:moveTo>
                <a:cubicBezTo>
                  <a:pt x="360798" y="101600"/>
                  <a:pt x="364461" y="103386"/>
                  <a:pt x="365560" y="106601"/>
                </a:cubicBezTo>
                <a:cubicBezTo>
                  <a:pt x="366659" y="110173"/>
                  <a:pt x="364827" y="113388"/>
                  <a:pt x="361530" y="114459"/>
                </a:cubicBezTo>
                <a:cubicBezTo>
                  <a:pt x="358233" y="115531"/>
                  <a:pt x="354570" y="113745"/>
                  <a:pt x="353471" y="110173"/>
                </a:cubicBezTo>
                <a:cubicBezTo>
                  <a:pt x="352738" y="106958"/>
                  <a:pt x="354570" y="103743"/>
                  <a:pt x="357867" y="102672"/>
                </a:cubicBezTo>
                <a:close/>
                <a:moveTo>
                  <a:pt x="327716" y="80367"/>
                </a:moveTo>
                <a:cubicBezTo>
                  <a:pt x="325195" y="80726"/>
                  <a:pt x="323034" y="81444"/>
                  <a:pt x="320513" y="81802"/>
                </a:cubicBezTo>
                <a:lnTo>
                  <a:pt x="314390" y="83956"/>
                </a:lnTo>
                <a:cubicBezTo>
                  <a:pt x="314390" y="83956"/>
                  <a:pt x="314030" y="83956"/>
                  <a:pt x="313670" y="83956"/>
                </a:cubicBezTo>
                <a:lnTo>
                  <a:pt x="229750" y="110871"/>
                </a:lnTo>
                <a:lnTo>
                  <a:pt x="231911" y="118407"/>
                </a:lnTo>
                <a:lnTo>
                  <a:pt x="275852" y="104411"/>
                </a:lnTo>
                <a:cubicBezTo>
                  <a:pt x="279094" y="103335"/>
                  <a:pt x="281975" y="102976"/>
                  <a:pt x="285217" y="102258"/>
                </a:cubicBezTo>
                <a:cubicBezTo>
                  <a:pt x="285577" y="102258"/>
                  <a:pt x="287017" y="101899"/>
                  <a:pt x="287378" y="101899"/>
                </a:cubicBezTo>
                <a:cubicBezTo>
                  <a:pt x="292420" y="101181"/>
                  <a:pt x="299263" y="100823"/>
                  <a:pt x="305746" y="101899"/>
                </a:cubicBezTo>
                <a:cubicBezTo>
                  <a:pt x="308988" y="102258"/>
                  <a:pt x="312589" y="102976"/>
                  <a:pt x="316191" y="103694"/>
                </a:cubicBezTo>
                <a:cubicBezTo>
                  <a:pt x="325195" y="106564"/>
                  <a:pt x="333839" y="110871"/>
                  <a:pt x="341403" y="116613"/>
                </a:cubicBezTo>
                <a:cubicBezTo>
                  <a:pt x="343924" y="118766"/>
                  <a:pt x="346805" y="121278"/>
                  <a:pt x="348966" y="124508"/>
                </a:cubicBezTo>
                <a:cubicBezTo>
                  <a:pt x="349327" y="124508"/>
                  <a:pt x="349327" y="124508"/>
                  <a:pt x="349327" y="124508"/>
                </a:cubicBezTo>
                <a:cubicBezTo>
                  <a:pt x="349327" y="124867"/>
                  <a:pt x="349327" y="124867"/>
                  <a:pt x="349327" y="124867"/>
                </a:cubicBezTo>
                <a:lnTo>
                  <a:pt x="352928" y="129891"/>
                </a:lnTo>
                <a:cubicBezTo>
                  <a:pt x="353288" y="129891"/>
                  <a:pt x="353288" y="129891"/>
                  <a:pt x="353288" y="130250"/>
                </a:cubicBezTo>
                <a:cubicBezTo>
                  <a:pt x="365894" y="149629"/>
                  <a:pt x="375619" y="181568"/>
                  <a:pt x="373818" y="204177"/>
                </a:cubicBezTo>
                <a:cubicBezTo>
                  <a:pt x="378500" y="201306"/>
                  <a:pt x="383182" y="197717"/>
                  <a:pt x="386784" y="193411"/>
                </a:cubicBezTo>
                <a:cubicBezTo>
                  <a:pt x="391106" y="187669"/>
                  <a:pt x="394708" y="180851"/>
                  <a:pt x="396869" y="174032"/>
                </a:cubicBezTo>
                <a:cubicBezTo>
                  <a:pt x="404072" y="153935"/>
                  <a:pt x="388585" y="104411"/>
                  <a:pt x="372017" y="91851"/>
                </a:cubicBezTo>
                <a:cubicBezTo>
                  <a:pt x="365534" y="87186"/>
                  <a:pt x="359051" y="83597"/>
                  <a:pt x="351848" y="81444"/>
                </a:cubicBezTo>
                <a:cubicBezTo>
                  <a:pt x="343924" y="79290"/>
                  <a:pt x="335640" y="78932"/>
                  <a:pt x="327716" y="80367"/>
                </a:cubicBezTo>
                <a:close/>
                <a:moveTo>
                  <a:pt x="482213" y="69463"/>
                </a:moveTo>
                <a:lnTo>
                  <a:pt x="406001" y="316001"/>
                </a:lnTo>
                <a:lnTo>
                  <a:pt x="429727" y="323199"/>
                </a:lnTo>
                <a:cubicBezTo>
                  <a:pt x="429727" y="323199"/>
                  <a:pt x="429727" y="323199"/>
                  <a:pt x="429727" y="323559"/>
                </a:cubicBezTo>
                <a:lnTo>
                  <a:pt x="447702" y="328598"/>
                </a:lnTo>
                <a:cubicBezTo>
                  <a:pt x="466396" y="286848"/>
                  <a:pt x="516724" y="136046"/>
                  <a:pt x="482213" y="69463"/>
                </a:cubicBezTo>
                <a:close/>
                <a:moveTo>
                  <a:pt x="324835" y="65294"/>
                </a:moveTo>
                <a:cubicBezTo>
                  <a:pt x="335280" y="63500"/>
                  <a:pt x="346085" y="63859"/>
                  <a:pt x="356170" y="67089"/>
                </a:cubicBezTo>
                <a:cubicBezTo>
                  <a:pt x="365174" y="69601"/>
                  <a:pt x="373818" y="73907"/>
                  <a:pt x="381021" y="80008"/>
                </a:cubicBezTo>
                <a:cubicBezTo>
                  <a:pt x="402992" y="96157"/>
                  <a:pt x="420640" y="152500"/>
                  <a:pt x="411996" y="178697"/>
                </a:cubicBezTo>
                <a:cubicBezTo>
                  <a:pt x="409115" y="187310"/>
                  <a:pt x="404432" y="195923"/>
                  <a:pt x="398310" y="203459"/>
                </a:cubicBezTo>
                <a:cubicBezTo>
                  <a:pt x="391827" y="211354"/>
                  <a:pt x="383543" y="217814"/>
                  <a:pt x="373818" y="222121"/>
                </a:cubicBezTo>
                <a:cubicBezTo>
                  <a:pt x="372017" y="222838"/>
                  <a:pt x="370216" y="223556"/>
                  <a:pt x="368416" y="224274"/>
                </a:cubicBezTo>
                <a:cubicBezTo>
                  <a:pt x="365534" y="230016"/>
                  <a:pt x="362293" y="235399"/>
                  <a:pt x="358331" y="240423"/>
                </a:cubicBezTo>
                <a:cubicBezTo>
                  <a:pt x="351848" y="248318"/>
                  <a:pt x="343204" y="254778"/>
                  <a:pt x="333839" y="259084"/>
                </a:cubicBezTo>
                <a:cubicBezTo>
                  <a:pt x="330958" y="260520"/>
                  <a:pt x="328077" y="261596"/>
                  <a:pt x="325195" y="262314"/>
                </a:cubicBezTo>
                <a:lnTo>
                  <a:pt x="226149" y="291741"/>
                </a:lnTo>
                <a:cubicBezTo>
                  <a:pt x="225789" y="291741"/>
                  <a:pt x="224708" y="291741"/>
                  <a:pt x="224348" y="291741"/>
                </a:cubicBezTo>
                <a:cubicBezTo>
                  <a:pt x="220746" y="291741"/>
                  <a:pt x="217865" y="289588"/>
                  <a:pt x="216784" y="286717"/>
                </a:cubicBezTo>
                <a:lnTo>
                  <a:pt x="211742" y="270568"/>
                </a:lnTo>
                <a:cubicBezTo>
                  <a:pt x="210662" y="266262"/>
                  <a:pt x="212823" y="262314"/>
                  <a:pt x="216784" y="260878"/>
                </a:cubicBezTo>
                <a:cubicBezTo>
                  <a:pt x="220026" y="260161"/>
                  <a:pt x="221827" y="256572"/>
                  <a:pt x="220746" y="253342"/>
                </a:cubicBezTo>
                <a:cubicBezTo>
                  <a:pt x="219666" y="250471"/>
                  <a:pt x="216424" y="248677"/>
                  <a:pt x="213543" y="249754"/>
                </a:cubicBezTo>
                <a:cubicBezTo>
                  <a:pt x="209221" y="250830"/>
                  <a:pt x="204899" y="248677"/>
                  <a:pt x="203818" y="244729"/>
                </a:cubicBezTo>
                <a:lnTo>
                  <a:pt x="172844" y="145322"/>
                </a:lnTo>
                <a:cubicBezTo>
                  <a:pt x="171763" y="141016"/>
                  <a:pt x="173924" y="137068"/>
                  <a:pt x="177886" y="135633"/>
                </a:cubicBezTo>
                <a:lnTo>
                  <a:pt x="217505" y="123072"/>
                </a:lnTo>
                <a:lnTo>
                  <a:pt x="212823" y="108359"/>
                </a:lnTo>
                <a:cubicBezTo>
                  <a:pt x="211742" y="104052"/>
                  <a:pt x="213903" y="100105"/>
                  <a:pt x="217865" y="98669"/>
                </a:cubicBezTo>
                <a:lnTo>
                  <a:pt x="309708" y="69242"/>
                </a:lnTo>
                <a:cubicBezTo>
                  <a:pt x="309708" y="69242"/>
                  <a:pt x="310068" y="69242"/>
                  <a:pt x="310428" y="69242"/>
                </a:cubicBezTo>
                <a:lnTo>
                  <a:pt x="315831" y="67448"/>
                </a:lnTo>
                <a:cubicBezTo>
                  <a:pt x="319072" y="66371"/>
                  <a:pt x="321954" y="65653"/>
                  <a:pt x="324835" y="65294"/>
                </a:cubicBezTo>
                <a:close/>
                <a:moveTo>
                  <a:pt x="161906" y="15116"/>
                </a:moveTo>
                <a:cubicBezTo>
                  <a:pt x="155794" y="15116"/>
                  <a:pt x="149324" y="15836"/>
                  <a:pt x="142853" y="16556"/>
                </a:cubicBezTo>
                <a:cubicBezTo>
                  <a:pt x="121283" y="19435"/>
                  <a:pt x="100433" y="26993"/>
                  <a:pt x="82099" y="38870"/>
                </a:cubicBezTo>
                <a:cubicBezTo>
                  <a:pt x="65562" y="50027"/>
                  <a:pt x="51182" y="64064"/>
                  <a:pt x="40398" y="80260"/>
                </a:cubicBezTo>
                <a:cubicBezTo>
                  <a:pt x="6605" y="126688"/>
                  <a:pt x="6605" y="258415"/>
                  <a:pt x="40398" y="304484"/>
                </a:cubicBezTo>
                <a:cubicBezTo>
                  <a:pt x="51182" y="321040"/>
                  <a:pt x="65562" y="335076"/>
                  <a:pt x="82099" y="346233"/>
                </a:cubicBezTo>
                <a:cubicBezTo>
                  <a:pt x="100433" y="358110"/>
                  <a:pt x="121283" y="365668"/>
                  <a:pt x="142853" y="368548"/>
                </a:cubicBezTo>
                <a:cubicBezTo>
                  <a:pt x="146448" y="368908"/>
                  <a:pt x="150762" y="369268"/>
                  <a:pt x="154716" y="369627"/>
                </a:cubicBezTo>
                <a:cubicBezTo>
                  <a:pt x="161546" y="369268"/>
                  <a:pt x="274427" y="368548"/>
                  <a:pt x="369333" y="367828"/>
                </a:cubicBezTo>
                <a:cubicBezTo>
                  <a:pt x="370052" y="365668"/>
                  <a:pt x="370771" y="363869"/>
                  <a:pt x="371490" y="361709"/>
                </a:cubicBezTo>
                <a:cubicBezTo>
                  <a:pt x="371849" y="361350"/>
                  <a:pt x="371849" y="360990"/>
                  <a:pt x="371849" y="360630"/>
                </a:cubicBezTo>
                <a:cubicBezTo>
                  <a:pt x="372568" y="359190"/>
                  <a:pt x="372928" y="357391"/>
                  <a:pt x="373647" y="355591"/>
                </a:cubicBezTo>
                <a:cubicBezTo>
                  <a:pt x="374006" y="354511"/>
                  <a:pt x="374366" y="353432"/>
                  <a:pt x="375085" y="352712"/>
                </a:cubicBezTo>
                <a:cubicBezTo>
                  <a:pt x="375444" y="351272"/>
                  <a:pt x="375804" y="349832"/>
                  <a:pt x="376523" y="349113"/>
                </a:cubicBezTo>
                <a:cubicBezTo>
                  <a:pt x="376882" y="347313"/>
                  <a:pt x="377601" y="346233"/>
                  <a:pt x="377961" y="344794"/>
                </a:cubicBezTo>
                <a:cubicBezTo>
                  <a:pt x="378320" y="343714"/>
                  <a:pt x="378680" y="342994"/>
                  <a:pt x="379039" y="341914"/>
                </a:cubicBezTo>
                <a:cubicBezTo>
                  <a:pt x="379399" y="340115"/>
                  <a:pt x="380118" y="338675"/>
                  <a:pt x="380837" y="337236"/>
                </a:cubicBezTo>
                <a:cubicBezTo>
                  <a:pt x="381196" y="336516"/>
                  <a:pt x="381556" y="335796"/>
                  <a:pt x="381915" y="334716"/>
                </a:cubicBezTo>
                <a:cubicBezTo>
                  <a:pt x="382634" y="333277"/>
                  <a:pt x="382994" y="331837"/>
                  <a:pt x="383353" y="330397"/>
                </a:cubicBezTo>
                <a:cubicBezTo>
                  <a:pt x="384072" y="329677"/>
                  <a:pt x="384072" y="328958"/>
                  <a:pt x="384791" y="328238"/>
                </a:cubicBezTo>
                <a:cubicBezTo>
                  <a:pt x="385151" y="326798"/>
                  <a:pt x="385870" y="325359"/>
                  <a:pt x="386229" y="324279"/>
                </a:cubicBezTo>
                <a:cubicBezTo>
                  <a:pt x="386589" y="323559"/>
                  <a:pt x="386948" y="322839"/>
                  <a:pt x="386948" y="322119"/>
                </a:cubicBezTo>
                <a:cubicBezTo>
                  <a:pt x="388026" y="320680"/>
                  <a:pt x="388745" y="318880"/>
                  <a:pt x="389824" y="317441"/>
                </a:cubicBezTo>
                <a:lnTo>
                  <a:pt x="389824" y="317081"/>
                </a:lnTo>
                <a:lnTo>
                  <a:pt x="472148" y="49667"/>
                </a:lnTo>
                <a:cubicBezTo>
                  <a:pt x="472866" y="47148"/>
                  <a:pt x="475023" y="44989"/>
                  <a:pt x="477899" y="44269"/>
                </a:cubicBezTo>
                <a:cubicBezTo>
                  <a:pt x="480775" y="43909"/>
                  <a:pt x="483292" y="44629"/>
                  <a:pt x="485449" y="46788"/>
                </a:cubicBezTo>
                <a:cubicBezTo>
                  <a:pt x="547641" y="118770"/>
                  <a:pt x="471069" y="317081"/>
                  <a:pt x="458487" y="341554"/>
                </a:cubicBezTo>
                <a:cubicBezTo>
                  <a:pt x="457408" y="344074"/>
                  <a:pt x="454532" y="345513"/>
                  <a:pt x="451656" y="345513"/>
                </a:cubicBezTo>
                <a:cubicBezTo>
                  <a:pt x="450937" y="345513"/>
                  <a:pt x="450219" y="345513"/>
                  <a:pt x="449500" y="345513"/>
                </a:cubicBezTo>
                <a:lnTo>
                  <a:pt x="433682" y="340475"/>
                </a:lnTo>
                <a:cubicBezTo>
                  <a:pt x="433682" y="340835"/>
                  <a:pt x="433322" y="341554"/>
                  <a:pt x="433322" y="341914"/>
                </a:cubicBezTo>
                <a:cubicBezTo>
                  <a:pt x="432963" y="344074"/>
                  <a:pt x="432603" y="345873"/>
                  <a:pt x="432244" y="348393"/>
                </a:cubicBezTo>
                <a:cubicBezTo>
                  <a:pt x="431884" y="349473"/>
                  <a:pt x="431525" y="350912"/>
                  <a:pt x="431165" y="352712"/>
                </a:cubicBezTo>
                <a:cubicBezTo>
                  <a:pt x="430446" y="354871"/>
                  <a:pt x="430087" y="357391"/>
                  <a:pt x="429727" y="359910"/>
                </a:cubicBezTo>
                <a:cubicBezTo>
                  <a:pt x="429009" y="361350"/>
                  <a:pt x="429009" y="362789"/>
                  <a:pt x="428649" y="364229"/>
                </a:cubicBezTo>
                <a:cubicBezTo>
                  <a:pt x="428290" y="365309"/>
                  <a:pt x="428290" y="366388"/>
                  <a:pt x="427930" y="367468"/>
                </a:cubicBezTo>
                <a:lnTo>
                  <a:pt x="500188" y="366748"/>
                </a:lnTo>
                <a:cubicBezTo>
                  <a:pt x="518522" y="357031"/>
                  <a:pt x="527150" y="343714"/>
                  <a:pt x="528588" y="321400"/>
                </a:cubicBezTo>
                <a:lnTo>
                  <a:pt x="528588" y="63344"/>
                </a:lnTo>
                <a:cubicBezTo>
                  <a:pt x="527509" y="44629"/>
                  <a:pt x="520679" y="32032"/>
                  <a:pt x="507378" y="22314"/>
                </a:cubicBezTo>
                <a:cubicBezTo>
                  <a:pt x="504861" y="20875"/>
                  <a:pt x="502345" y="19075"/>
                  <a:pt x="499828" y="17995"/>
                </a:cubicBezTo>
                <a:lnTo>
                  <a:pt x="178443" y="15476"/>
                </a:lnTo>
                <a:cubicBezTo>
                  <a:pt x="169815" y="15116"/>
                  <a:pt x="164063" y="15116"/>
                  <a:pt x="161906" y="15116"/>
                </a:cubicBezTo>
                <a:close/>
                <a:moveTo>
                  <a:pt x="161906" y="0"/>
                </a:moveTo>
                <a:cubicBezTo>
                  <a:pt x="164063" y="0"/>
                  <a:pt x="169815" y="0"/>
                  <a:pt x="178083" y="0"/>
                </a:cubicBezTo>
                <a:lnTo>
                  <a:pt x="500188" y="2879"/>
                </a:lnTo>
                <a:cubicBezTo>
                  <a:pt x="502704" y="2879"/>
                  <a:pt x="504142" y="3239"/>
                  <a:pt x="506299" y="3959"/>
                </a:cubicBezTo>
                <a:cubicBezTo>
                  <a:pt x="509894" y="5758"/>
                  <a:pt x="513130" y="7918"/>
                  <a:pt x="516365" y="9717"/>
                </a:cubicBezTo>
                <a:cubicBezTo>
                  <a:pt x="533621" y="22314"/>
                  <a:pt x="542248" y="39230"/>
                  <a:pt x="543686" y="62984"/>
                </a:cubicBezTo>
                <a:lnTo>
                  <a:pt x="543686" y="321759"/>
                </a:lnTo>
                <a:cubicBezTo>
                  <a:pt x="542248" y="350192"/>
                  <a:pt x="530745" y="368548"/>
                  <a:pt x="506299" y="381145"/>
                </a:cubicBezTo>
                <a:cubicBezTo>
                  <a:pt x="505940" y="381504"/>
                  <a:pt x="505580" y="381504"/>
                  <a:pt x="504861" y="381864"/>
                </a:cubicBezTo>
                <a:cubicBezTo>
                  <a:pt x="503423" y="382224"/>
                  <a:pt x="501266" y="382224"/>
                  <a:pt x="500188" y="382224"/>
                </a:cubicBezTo>
                <a:lnTo>
                  <a:pt x="423976" y="382944"/>
                </a:lnTo>
                <a:cubicBezTo>
                  <a:pt x="421459" y="392302"/>
                  <a:pt x="418943" y="402019"/>
                  <a:pt x="416067" y="412097"/>
                </a:cubicBezTo>
                <a:cubicBezTo>
                  <a:pt x="406720" y="446648"/>
                  <a:pt x="395216" y="485518"/>
                  <a:pt x="392700" y="490197"/>
                </a:cubicBezTo>
                <a:cubicBezTo>
                  <a:pt x="391262" y="493796"/>
                  <a:pt x="386948" y="498115"/>
                  <a:pt x="377242" y="498115"/>
                </a:cubicBezTo>
                <a:cubicBezTo>
                  <a:pt x="365019" y="498115"/>
                  <a:pt x="346685" y="491997"/>
                  <a:pt x="339136" y="482999"/>
                </a:cubicBezTo>
                <a:cubicBezTo>
                  <a:pt x="335541" y="478320"/>
                  <a:pt x="334822" y="474361"/>
                  <a:pt x="335541" y="471842"/>
                </a:cubicBezTo>
                <a:cubicBezTo>
                  <a:pt x="335900" y="467163"/>
                  <a:pt x="344528" y="440890"/>
                  <a:pt x="348482" y="429732"/>
                </a:cubicBezTo>
                <a:cubicBezTo>
                  <a:pt x="352796" y="415696"/>
                  <a:pt x="358189" y="399140"/>
                  <a:pt x="363941" y="383304"/>
                </a:cubicBezTo>
                <a:cubicBezTo>
                  <a:pt x="268675" y="384024"/>
                  <a:pt x="157951" y="384744"/>
                  <a:pt x="154356" y="384744"/>
                </a:cubicBezTo>
                <a:cubicBezTo>
                  <a:pt x="154356" y="384744"/>
                  <a:pt x="153997" y="384744"/>
                  <a:pt x="153637" y="384744"/>
                </a:cubicBezTo>
                <a:cubicBezTo>
                  <a:pt x="149324" y="384744"/>
                  <a:pt x="145010" y="384024"/>
                  <a:pt x="140696" y="383664"/>
                </a:cubicBezTo>
                <a:cubicBezTo>
                  <a:pt x="116969" y="380425"/>
                  <a:pt x="93962" y="372147"/>
                  <a:pt x="73830" y="359190"/>
                </a:cubicBezTo>
                <a:cubicBezTo>
                  <a:pt x="55137" y="346953"/>
                  <a:pt x="39679" y="331477"/>
                  <a:pt x="27456" y="313122"/>
                </a:cubicBezTo>
                <a:cubicBezTo>
                  <a:pt x="-9212" y="262734"/>
                  <a:pt x="-9212" y="122369"/>
                  <a:pt x="27815" y="71262"/>
                </a:cubicBezTo>
                <a:cubicBezTo>
                  <a:pt x="39679" y="53626"/>
                  <a:pt x="55137" y="38150"/>
                  <a:pt x="73830" y="25913"/>
                </a:cubicBezTo>
                <a:cubicBezTo>
                  <a:pt x="93962" y="12957"/>
                  <a:pt x="116969" y="4319"/>
                  <a:pt x="141055" y="1440"/>
                </a:cubicBezTo>
                <a:cubicBezTo>
                  <a:pt x="147886" y="360"/>
                  <a:pt x="155075" y="0"/>
                  <a:pt x="161906" y="0"/>
                </a:cubicBezTo>
                <a:close/>
              </a:path>
            </a:pathLst>
          </a:custGeom>
          <a:solidFill>
            <a:schemeClr val="accent2"/>
          </a:solidFill>
          <a:ln>
            <a:noFill/>
          </a:ln>
          <a:effectLst/>
        </p:spPr>
        <p:txBody>
          <a:bodyPr anchor="ctr"/>
          <a:lstStyle/>
          <a:p>
            <a:endParaRPr lang="en-US" sz="900" dirty="0">
              <a:latin typeface="Open Sans Light" panose="020B0306030504020204" pitchFamily="34" charset="0"/>
            </a:endParaRPr>
          </a:p>
        </p:txBody>
      </p:sp>
      <p:sp>
        <p:nvSpPr>
          <p:cNvPr id="16" name="Freeform 191">
            <a:extLst>
              <a:ext uri="{FF2B5EF4-FFF2-40B4-BE49-F238E27FC236}">
                <a16:creationId xmlns:a16="http://schemas.microsoft.com/office/drawing/2014/main" id="{901B4360-A1B2-6B49-96F0-8AE7AAC0FF84}"/>
              </a:ext>
            </a:extLst>
          </p:cNvPr>
          <p:cNvSpPr>
            <a:spLocks noChangeArrowheads="1"/>
          </p:cNvSpPr>
          <p:nvPr/>
        </p:nvSpPr>
        <p:spPr bwMode="auto">
          <a:xfrm>
            <a:off x="853702" y="5682686"/>
            <a:ext cx="522802" cy="668601"/>
          </a:xfrm>
          <a:custGeom>
            <a:avLst/>
            <a:gdLst>
              <a:gd name="T0" fmla="*/ 338658 w 1106"/>
              <a:gd name="T1" fmla="*/ 317997 h 1415"/>
              <a:gd name="T2" fmla="*/ 330011 w 1106"/>
              <a:gd name="T3" fmla="*/ 418834 h 1415"/>
              <a:gd name="T4" fmla="*/ 15852 w 1106"/>
              <a:gd name="T5" fmla="*/ 317997 h 1415"/>
              <a:gd name="T6" fmla="*/ 69533 w 1106"/>
              <a:gd name="T7" fmla="*/ 187269 h 1415"/>
              <a:gd name="T8" fmla="*/ 126816 w 1106"/>
              <a:gd name="T9" fmla="*/ 175384 h 1415"/>
              <a:gd name="T10" fmla="*/ 169689 w 1106"/>
              <a:gd name="T11" fmla="*/ 221481 h 1415"/>
              <a:gd name="T12" fmla="*/ 166086 w 1106"/>
              <a:gd name="T13" fmla="*/ 229404 h 1415"/>
              <a:gd name="T14" fmla="*/ 161042 w 1106"/>
              <a:gd name="T15" fmla="*/ 250652 h 1415"/>
              <a:gd name="T16" fmla="*/ 159962 w 1106"/>
              <a:gd name="T17" fmla="*/ 262176 h 1415"/>
              <a:gd name="T18" fmla="*/ 159962 w 1106"/>
              <a:gd name="T19" fmla="*/ 278742 h 1415"/>
              <a:gd name="T20" fmla="*/ 161403 w 1106"/>
              <a:gd name="T21" fmla="*/ 290627 h 1415"/>
              <a:gd name="T22" fmla="*/ 163564 w 1106"/>
              <a:gd name="T23" fmla="*/ 302871 h 1415"/>
              <a:gd name="T24" fmla="*/ 97274 w 1106"/>
              <a:gd name="T25" fmla="*/ 51499 h 1415"/>
              <a:gd name="T26" fmla="*/ 97274 w 1106"/>
              <a:gd name="T27" fmla="*/ 51499 h 1415"/>
              <a:gd name="T28" fmla="*/ 280293 w 1106"/>
              <a:gd name="T29" fmla="*/ 223642 h 1415"/>
              <a:gd name="T30" fmla="*/ 281014 w 1106"/>
              <a:gd name="T31" fmla="*/ 224002 h 1415"/>
              <a:gd name="T32" fmla="*/ 341540 w 1106"/>
              <a:gd name="T33" fmla="*/ 257494 h 1415"/>
              <a:gd name="T34" fmla="*/ 178696 w 1106"/>
              <a:gd name="T35" fmla="*/ 299270 h 1415"/>
              <a:gd name="T36" fmla="*/ 176534 w 1106"/>
              <a:gd name="T37" fmla="*/ 288826 h 1415"/>
              <a:gd name="T38" fmla="*/ 175093 w 1106"/>
              <a:gd name="T39" fmla="*/ 273700 h 1415"/>
              <a:gd name="T40" fmla="*/ 175093 w 1106"/>
              <a:gd name="T41" fmla="*/ 263257 h 1415"/>
              <a:gd name="T42" fmla="*/ 177255 w 1106"/>
              <a:gd name="T43" fmla="*/ 247051 h 1415"/>
              <a:gd name="T44" fmla="*/ 179777 w 1106"/>
              <a:gd name="T45" fmla="*/ 237327 h 1415"/>
              <a:gd name="T46" fmla="*/ 185541 w 1106"/>
              <a:gd name="T47" fmla="*/ 224002 h 1415"/>
              <a:gd name="T48" fmla="*/ 378648 w 1106"/>
              <a:gd name="T49" fmla="*/ 165661 h 1415"/>
              <a:gd name="T50" fmla="*/ 288940 w 1106"/>
              <a:gd name="T51" fmla="*/ 454847 h 1415"/>
              <a:gd name="T52" fmla="*/ 166086 w 1106"/>
              <a:gd name="T53" fmla="*/ 462770 h 1415"/>
              <a:gd name="T54" fmla="*/ 88988 w 1106"/>
              <a:gd name="T55" fmla="*/ 455207 h 1415"/>
              <a:gd name="T56" fmla="*/ 288940 w 1106"/>
              <a:gd name="T57" fmla="*/ 454847 h 1415"/>
              <a:gd name="T58" fmla="*/ 212922 w 1106"/>
              <a:gd name="T59" fmla="*/ 478256 h 1415"/>
              <a:gd name="T60" fmla="*/ 1081 w 1106"/>
              <a:gd name="T61" fmla="*/ 309714 h 1415"/>
              <a:gd name="T62" fmla="*/ 39270 w 1106"/>
              <a:gd name="T63" fmla="*/ 432159 h 1415"/>
              <a:gd name="T64" fmla="*/ 126096 w 1106"/>
              <a:gd name="T65" fmla="*/ 478256 h 1415"/>
              <a:gd name="T66" fmla="*/ 112045 w 1106"/>
              <a:gd name="T67" fmla="*/ 505626 h 1415"/>
              <a:gd name="T68" fmla="*/ 259397 w 1106"/>
              <a:gd name="T69" fmla="*/ 509227 h 1415"/>
              <a:gd name="T70" fmla="*/ 251471 w 1106"/>
              <a:gd name="T71" fmla="*/ 478256 h 1415"/>
              <a:gd name="T72" fmla="*/ 338297 w 1106"/>
              <a:gd name="T73" fmla="*/ 432159 h 1415"/>
              <a:gd name="T74" fmla="*/ 377927 w 1106"/>
              <a:gd name="T75" fmla="*/ 333122 h 1415"/>
              <a:gd name="T76" fmla="*/ 350547 w 1106"/>
              <a:gd name="T77" fmla="*/ 302871 h 1415"/>
              <a:gd name="T78" fmla="*/ 304431 w 1106"/>
              <a:gd name="T79" fmla="*/ 214639 h 1415"/>
              <a:gd name="T80" fmla="*/ 313078 w 1106"/>
              <a:gd name="T81" fmla="*/ 207796 h 1415"/>
              <a:gd name="T82" fmla="*/ 397022 w 1106"/>
              <a:gd name="T83" fmla="*/ 166021 h 1415"/>
              <a:gd name="T84" fmla="*/ 397742 w 1106"/>
              <a:gd name="T85" fmla="*/ 164580 h 1415"/>
              <a:gd name="T86" fmla="*/ 397742 w 1106"/>
              <a:gd name="T87" fmla="*/ 161339 h 1415"/>
              <a:gd name="T88" fmla="*/ 396301 w 1106"/>
              <a:gd name="T89" fmla="*/ 157378 h 1415"/>
              <a:gd name="T90" fmla="*/ 394500 w 1106"/>
              <a:gd name="T91" fmla="*/ 155577 h 1415"/>
              <a:gd name="T92" fmla="*/ 393419 w 1106"/>
              <a:gd name="T93" fmla="*/ 155217 h 1415"/>
              <a:gd name="T94" fmla="*/ 304431 w 1106"/>
              <a:gd name="T95" fmla="*/ 158458 h 1415"/>
              <a:gd name="T96" fmla="*/ 279573 w 1106"/>
              <a:gd name="T97" fmla="*/ 203475 h 1415"/>
              <a:gd name="T98" fmla="*/ 257236 w 1106"/>
              <a:gd name="T99" fmla="*/ 182227 h 1415"/>
              <a:gd name="T100" fmla="*/ 146632 w 1106"/>
              <a:gd name="T101" fmla="*/ 178986 h 1415"/>
              <a:gd name="T102" fmla="*/ 93311 w 1106"/>
              <a:gd name="T103" fmla="*/ 124246 h 1415"/>
              <a:gd name="T104" fmla="*/ 148073 w 1106"/>
              <a:gd name="T105" fmla="*/ 6843 h 1415"/>
              <a:gd name="T106" fmla="*/ 148073 w 1106"/>
              <a:gd name="T107" fmla="*/ 6122 h 1415"/>
              <a:gd name="T108" fmla="*/ 146632 w 1106"/>
              <a:gd name="T109" fmla="*/ 3601 h 1415"/>
              <a:gd name="T110" fmla="*/ 143749 w 1106"/>
              <a:gd name="T111" fmla="*/ 1080 h 1415"/>
              <a:gd name="T112" fmla="*/ 140867 w 1106"/>
              <a:gd name="T113" fmla="*/ 360 h 1415"/>
              <a:gd name="T114" fmla="*/ 138705 w 1106"/>
              <a:gd name="T115" fmla="*/ 360 h 1415"/>
              <a:gd name="T116" fmla="*/ 83944 w 1106"/>
              <a:gd name="T117" fmla="*/ 43936 h 1415"/>
              <a:gd name="T118" fmla="*/ 53681 w 1106"/>
              <a:gd name="T119" fmla="*/ 71666 h 1415"/>
              <a:gd name="T120" fmla="*/ 54401 w 1106"/>
              <a:gd name="T121" fmla="*/ 186188 h 1415"/>
              <a:gd name="T122" fmla="*/ 28822 w 1106"/>
              <a:gd name="T123" fmla="*/ 302871 h 14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06" h="1415">
                <a:moveTo>
                  <a:pt x="44" y="883"/>
                </a:moveTo>
                <a:lnTo>
                  <a:pt x="105" y="883"/>
                </a:lnTo>
                <a:lnTo>
                  <a:pt x="483" y="883"/>
                </a:lnTo>
                <a:lnTo>
                  <a:pt x="484" y="883"/>
                </a:lnTo>
                <a:lnTo>
                  <a:pt x="940" y="883"/>
                </a:lnTo>
                <a:lnTo>
                  <a:pt x="1004" y="883"/>
                </a:lnTo>
                <a:cubicBezTo>
                  <a:pt x="1005" y="898"/>
                  <a:pt x="1006" y="912"/>
                  <a:pt x="1006" y="925"/>
                </a:cubicBezTo>
                <a:cubicBezTo>
                  <a:pt x="1006" y="1035"/>
                  <a:pt x="974" y="1101"/>
                  <a:pt x="916" y="1163"/>
                </a:cubicBezTo>
                <a:lnTo>
                  <a:pt x="132" y="1163"/>
                </a:lnTo>
                <a:cubicBezTo>
                  <a:pt x="74" y="1101"/>
                  <a:pt x="42" y="1035"/>
                  <a:pt x="42" y="925"/>
                </a:cubicBezTo>
                <a:cubicBezTo>
                  <a:pt x="42" y="911"/>
                  <a:pt x="42" y="897"/>
                  <a:pt x="44" y="883"/>
                </a:cubicBezTo>
                <a:close/>
                <a:moveTo>
                  <a:pt x="168" y="614"/>
                </a:moveTo>
                <a:lnTo>
                  <a:pt x="168" y="614"/>
                </a:lnTo>
                <a:cubicBezTo>
                  <a:pt x="178" y="592"/>
                  <a:pt x="186" y="576"/>
                  <a:pt x="189" y="561"/>
                </a:cubicBezTo>
                <a:cubicBezTo>
                  <a:pt x="192" y="551"/>
                  <a:pt x="192" y="537"/>
                  <a:pt x="193" y="520"/>
                </a:cubicBezTo>
                <a:cubicBezTo>
                  <a:pt x="198" y="456"/>
                  <a:pt x="204" y="397"/>
                  <a:pt x="248" y="388"/>
                </a:cubicBezTo>
                <a:cubicBezTo>
                  <a:pt x="294" y="378"/>
                  <a:pt x="329" y="444"/>
                  <a:pt x="352" y="487"/>
                </a:cubicBezTo>
                <a:cubicBezTo>
                  <a:pt x="360" y="501"/>
                  <a:pt x="366" y="514"/>
                  <a:pt x="373" y="522"/>
                </a:cubicBezTo>
                <a:cubicBezTo>
                  <a:pt x="381" y="534"/>
                  <a:pt x="395" y="546"/>
                  <a:pt x="413" y="562"/>
                </a:cubicBezTo>
                <a:cubicBezTo>
                  <a:pt x="430" y="576"/>
                  <a:pt x="451" y="593"/>
                  <a:pt x="471" y="615"/>
                </a:cubicBezTo>
                <a:cubicBezTo>
                  <a:pt x="468" y="619"/>
                  <a:pt x="466" y="624"/>
                  <a:pt x="465" y="629"/>
                </a:cubicBezTo>
                <a:cubicBezTo>
                  <a:pt x="464" y="632"/>
                  <a:pt x="463" y="634"/>
                  <a:pt x="461" y="637"/>
                </a:cubicBezTo>
                <a:cubicBezTo>
                  <a:pt x="458" y="646"/>
                  <a:pt x="455" y="655"/>
                  <a:pt x="453" y="665"/>
                </a:cubicBezTo>
                <a:cubicBezTo>
                  <a:pt x="453" y="667"/>
                  <a:pt x="453" y="669"/>
                  <a:pt x="452" y="670"/>
                </a:cubicBezTo>
                <a:cubicBezTo>
                  <a:pt x="450" y="679"/>
                  <a:pt x="448" y="687"/>
                  <a:pt x="447" y="696"/>
                </a:cubicBezTo>
                <a:cubicBezTo>
                  <a:pt x="446" y="699"/>
                  <a:pt x="446" y="703"/>
                  <a:pt x="446" y="707"/>
                </a:cubicBezTo>
                <a:cubicBezTo>
                  <a:pt x="445" y="714"/>
                  <a:pt x="444" y="721"/>
                  <a:pt x="444" y="728"/>
                </a:cubicBezTo>
                <a:cubicBezTo>
                  <a:pt x="444" y="732"/>
                  <a:pt x="444" y="736"/>
                  <a:pt x="444" y="740"/>
                </a:cubicBezTo>
                <a:cubicBezTo>
                  <a:pt x="444" y="747"/>
                  <a:pt x="444" y="754"/>
                  <a:pt x="444" y="761"/>
                </a:cubicBezTo>
                <a:cubicBezTo>
                  <a:pt x="444" y="765"/>
                  <a:pt x="444" y="769"/>
                  <a:pt x="444" y="774"/>
                </a:cubicBezTo>
                <a:cubicBezTo>
                  <a:pt x="445" y="780"/>
                  <a:pt x="445" y="787"/>
                  <a:pt x="446" y="794"/>
                </a:cubicBezTo>
                <a:cubicBezTo>
                  <a:pt x="446" y="799"/>
                  <a:pt x="447" y="803"/>
                  <a:pt x="448" y="807"/>
                </a:cubicBezTo>
                <a:cubicBezTo>
                  <a:pt x="448" y="814"/>
                  <a:pt x="450" y="821"/>
                  <a:pt x="451" y="828"/>
                </a:cubicBezTo>
                <a:cubicBezTo>
                  <a:pt x="453" y="832"/>
                  <a:pt x="453" y="835"/>
                  <a:pt x="454" y="838"/>
                </a:cubicBezTo>
                <a:cubicBezTo>
                  <a:pt x="454" y="839"/>
                  <a:pt x="454" y="840"/>
                  <a:pt x="454" y="841"/>
                </a:cubicBezTo>
                <a:lnTo>
                  <a:pt x="122" y="841"/>
                </a:lnTo>
                <a:cubicBezTo>
                  <a:pt x="106" y="747"/>
                  <a:pt x="143" y="668"/>
                  <a:pt x="168" y="614"/>
                </a:cubicBezTo>
                <a:close/>
                <a:moveTo>
                  <a:pt x="270" y="143"/>
                </a:moveTo>
                <a:lnTo>
                  <a:pt x="270" y="143"/>
                </a:lnTo>
                <a:cubicBezTo>
                  <a:pt x="297" y="97"/>
                  <a:pt x="334" y="63"/>
                  <a:pt x="372" y="49"/>
                </a:cubicBezTo>
                <a:cubicBezTo>
                  <a:pt x="374" y="125"/>
                  <a:pt x="306" y="242"/>
                  <a:pt x="239" y="278"/>
                </a:cubicBezTo>
                <a:cubicBezTo>
                  <a:pt x="233" y="238"/>
                  <a:pt x="244" y="189"/>
                  <a:pt x="270" y="143"/>
                </a:cubicBezTo>
                <a:close/>
                <a:moveTo>
                  <a:pt x="694" y="544"/>
                </a:moveTo>
                <a:lnTo>
                  <a:pt x="694" y="544"/>
                </a:lnTo>
                <a:cubicBezTo>
                  <a:pt x="715" y="555"/>
                  <a:pt x="723" y="566"/>
                  <a:pt x="733" y="579"/>
                </a:cubicBezTo>
                <a:cubicBezTo>
                  <a:pt x="743" y="592"/>
                  <a:pt x="754" y="608"/>
                  <a:pt x="778" y="621"/>
                </a:cubicBezTo>
                <a:cubicBezTo>
                  <a:pt x="778" y="621"/>
                  <a:pt x="778" y="621"/>
                  <a:pt x="779" y="621"/>
                </a:cubicBezTo>
                <a:cubicBezTo>
                  <a:pt x="780" y="622"/>
                  <a:pt x="780" y="622"/>
                  <a:pt x="780" y="622"/>
                </a:cubicBezTo>
                <a:cubicBezTo>
                  <a:pt x="805" y="636"/>
                  <a:pt x="825" y="637"/>
                  <a:pt x="842" y="638"/>
                </a:cubicBezTo>
                <a:cubicBezTo>
                  <a:pt x="858" y="639"/>
                  <a:pt x="872" y="640"/>
                  <a:pt x="893" y="652"/>
                </a:cubicBezTo>
                <a:cubicBezTo>
                  <a:pt x="921" y="666"/>
                  <a:pt x="939" y="688"/>
                  <a:pt x="948" y="715"/>
                </a:cubicBezTo>
                <a:cubicBezTo>
                  <a:pt x="958" y="750"/>
                  <a:pt x="950" y="794"/>
                  <a:pt x="927" y="841"/>
                </a:cubicBezTo>
                <a:lnTo>
                  <a:pt x="499" y="841"/>
                </a:lnTo>
                <a:cubicBezTo>
                  <a:pt x="498" y="837"/>
                  <a:pt x="496" y="834"/>
                  <a:pt x="496" y="831"/>
                </a:cubicBezTo>
                <a:cubicBezTo>
                  <a:pt x="495" y="826"/>
                  <a:pt x="494" y="822"/>
                  <a:pt x="493" y="818"/>
                </a:cubicBezTo>
                <a:cubicBezTo>
                  <a:pt x="492" y="813"/>
                  <a:pt x="491" y="807"/>
                  <a:pt x="490" y="802"/>
                </a:cubicBezTo>
                <a:cubicBezTo>
                  <a:pt x="489" y="798"/>
                  <a:pt x="489" y="794"/>
                  <a:pt x="488" y="789"/>
                </a:cubicBezTo>
                <a:cubicBezTo>
                  <a:pt x="488" y="784"/>
                  <a:pt x="487" y="779"/>
                  <a:pt x="487" y="773"/>
                </a:cubicBezTo>
                <a:cubicBezTo>
                  <a:pt x="486" y="769"/>
                  <a:pt x="486" y="764"/>
                  <a:pt x="486" y="760"/>
                </a:cubicBezTo>
                <a:cubicBezTo>
                  <a:pt x="486" y="754"/>
                  <a:pt x="486" y="749"/>
                  <a:pt x="486" y="744"/>
                </a:cubicBezTo>
                <a:cubicBezTo>
                  <a:pt x="486" y="739"/>
                  <a:pt x="486" y="735"/>
                  <a:pt x="486" y="731"/>
                </a:cubicBezTo>
                <a:cubicBezTo>
                  <a:pt x="486" y="725"/>
                  <a:pt x="487" y="720"/>
                  <a:pt x="488" y="714"/>
                </a:cubicBezTo>
                <a:cubicBezTo>
                  <a:pt x="488" y="710"/>
                  <a:pt x="489" y="706"/>
                  <a:pt x="489" y="702"/>
                </a:cubicBezTo>
                <a:cubicBezTo>
                  <a:pt x="490" y="697"/>
                  <a:pt x="491" y="692"/>
                  <a:pt x="492" y="686"/>
                </a:cubicBezTo>
                <a:cubicBezTo>
                  <a:pt x="493" y="683"/>
                  <a:pt x="494" y="679"/>
                  <a:pt x="494" y="675"/>
                </a:cubicBezTo>
                <a:cubicBezTo>
                  <a:pt x="496" y="670"/>
                  <a:pt x="498" y="665"/>
                  <a:pt x="499" y="659"/>
                </a:cubicBezTo>
                <a:cubicBezTo>
                  <a:pt x="500" y="656"/>
                  <a:pt x="501" y="653"/>
                  <a:pt x="502" y="650"/>
                </a:cubicBezTo>
                <a:cubicBezTo>
                  <a:pt x="505" y="643"/>
                  <a:pt x="508" y="635"/>
                  <a:pt x="512" y="629"/>
                </a:cubicBezTo>
                <a:lnTo>
                  <a:pt x="515" y="622"/>
                </a:lnTo>
                <a:cubicBezTo>
                  <a:pt x="562" y="541"/>
                  <a:pt x="632" y="510"/>
                  <a:pt x="694" y="544"/>
                </a:cubicBezTo>
                <a:close/>
                <a:moveTo>
                  <a:pt x="938" y="466"/>
                </a:moveTo>
                <a:lnTo>
                  <a:pt x="938" y="466"/>
                </a:lnTo>
                <a:cubicBezTo>
                  <a:pt x="978" y="451"/>
                  <a:pt x="1019" y="450"/>
                  <a:pt x="1051" y="460"/>
                </a:cubicBezTo>
                <a:cubicBezTo>
                  <a:pt x="1009" y="508"/>
                  <a:pt x="908" y="544"/>
                  <a:pt x="845" y="532"/>
                </a:cubicBezTo>
                <a:cubicBezTo>
                  <a:pt x="863" y="505"/>
                  <a:pt x="897" y="480"/>
                  <a:pt x="938" y="466"/>
                </a:cubicBezTo>
                <a:close/>
                <a:moveTo>
                  <a:pt x="802" y="1263"/>
                </a:moveTo>
                <a:lnTo>
                  <a:pt x="802" y="1263"/>
                </a:lnTo>
                <a:cubicBezTo>
                  <a:pt x="781" y="1278"/>
                  <a:pt x="760" y="1285"/>
                  <a:pt x="740" y="1285"/>
                </a:cubicBezTo>
                <a:lnTo>
                  <a:pt x="594" y="1285"/>
                </a:lnTo>
                <a:cubicBezTo>
                  <a:pt x="591" y="1285"/>
                  <a:pt x="589" y="1285"/>
                  <a:pt x="586" y="1285"/>
                </a:cubicBezTo>
                <a:lnTo>
                  <a:pt x="461" y="1285"/>
                </a:lnTo>
                <a:cubicBezTo>
                  <a:pt x="458" y="1285"/>
                  <a:pt x="456" y="1285"/>
                  <a:pt x="454" y="1285"/>
                </a:cubicBezTo>
                <a:lnTo>
                  <a:pt x="308" y="1285"/>
                </a:lnTo>
                <a:cubicBezTo>
                  <a:pt x="287" y="1285"/>
                  <a:pt x="267" y="1278"/>
                  <a:pt x="247" y="1264"/>
                </a:cubicBezTo>
                <a:cubicBezTo>
                  <a:pt x="221" y="1243"/>
                  <a:pt x="198" y="1224"/>
                  <a:pt x="176" y="1206"/>
                </a:cubicBezTo>
                <a:lnTo>
                  <a:pt x="871" y="1206"/>
                </a:lnTo>
                <a:cubicBezTo>
                  <a:pt x="850" y="1224"/>
                  <a:pt x="827" y="1242"/>
                  <a:pt x="802" y="1263"/>
                </a:cubicBezTo>
                <a:lnTo>
                  <a:pt x="680" y="1371"/>
                </a:lnTo>
                <a:lnTo>
                  <a:pt x="368" y="1371"/>
                </a:lnTo>
                <a:cubicBezTo>
                  <a:pt x="390" y="1345"/>
                  <a:pt x="417" y="1332"/>
                  <a:pt x="456" y="1328"/>
                </a:cubicBezTo>
                <a:lnTo>
                  <a:pt x="591" y="1328"/>
                </a:lnTo>
                <a:cubicBezTo>
                  <a:pt x="630" y="1332"/>
                  <a:pt x="659" y="1345"/>
                  <a:pt x="680" y="1371"/>
                </a:cubicBezTo>
                <a:lnTo>
                  <a:pt x="802" y="1263"/>
                </a:lnTo>
                <a:close/>
                <a:moveTo>
                  <a:pt x="3" y="860"/>
                </a:moveTo>
                <a:lnTo>
                  <a:pt x="3" y="860"/>
                </a:lnTo>
                <a:cubicBezTo>
                  <a:pt x="1" y="882"/>
                  <a:pt x="0" y="903"/>
                  <a:pt x="0" y="925"/>
                </a:cubicBezTo>
                <a:cubicBezTo>
                  <a:pt x="0" y="1050"/>
                  <a:pt x="38" y="1127"/>
                  <a:pt x="106" y="1197"/>
                </a:cubicBezTo>
                <a:cubicBezTo>
                  <a:pt x="107" y="1198"/>
                  <a:pt x="108" y="1199"/>
                  <a:pt x="109" y="1200"/>
                </a:cubicBezTo>
                <a:cubicBezTo>
                  <a:pt x="141" y="1233"/>
                  <a:pt x="178" y="1264"/>
                  <a:pt x="221" y="1298"/>
                </a:cubicBezTo>
                <a:cubicBezTo>
                  <a:pt x="250" y="1318"/>
                  <a:pt x="278" y="1328"/>
                  <a:pt x="308" y="1328"/>
                </a:cubicBezTo>
                <a:lnTo>
                  <a:pt x="350" y="1328"/>
                </a:lnTo>
                <a:cubicBezTo>
                  <a:pt x="334" y="1342"/>
                  <a:pt x="322" y="1361"/>
                  <a:pt x="310" y="1383"/>
                </a:cubicBezTo>
                <a:cubicBezTo>
                  <a:pt x="307" y="1389"/>
                  <a:pt x="307" y="1398"/>
                  <a:pt x="311" y="1404"/>
                </a:cubicBezTo>
                <a:cubicBezTo>
                  <a:pt x="314" y="1410"/>
                  <a:pt x="322" y="1414"/>
                  <a:pt x="329" y="1414"/>
                </a:cubicBezTo>
                <a:lnTo>
                  <a:pt x="719" y="1414"/>
                </a:lnTo>
                <a:lnTo>
                  <a:pt x="720" y="1414"/>
                </a:lnTo>
                <a:cubicBezTo>
                  <a:pt x="731" y="1414"/>
                  <a:pt x="741" y="1405"/>
                  <a:pt x="741" y="1393"/>
                </a:cubicBezTo>
                <a:cubicBezTo>
                  <a:pt x="741" y="1387"/>
                  <a:pt x="739" y="1382"/>
                  <a:pt x="736" y="1378"/>
                </a:cubicBezTo>
                <a:cubicBezTo>
                  <a:pt x="724" y="1358"/>
                  <a:pt x="712" y="1342"/>
                  <a:pt x="698" y="1328"/>
                </a:cubicBezTo>
                <a:lnTo>
                  <a:pt x="740" y="1328"/>
                </a:lnTo>
                <a:cubicBezTo>
                  <a:pt x="770" y="1328"/>
                  <a:pt x="798" y="1318"/>
                  <a:pt x="827" y="1297"/>
                </a:cubicBezTo>
                <a:cubicBezTo>
                  <a:pt x="870" y="1263"/>
                  <a:pt x="908" y="1233"/>
                  <a:pt x="939" y="1200"/>
                </a:cubicBezTo>
                <a:cubicBezTo>
                  <a:pt x="940" y="1199"/>
                  <a:pt x="941" y="1198"/>
                  <a:pt x="942" y="1197"/>
                </a:cubicBezTo>
                <a:cubicBezTo>
                  <a:pt x="1010" y="1127"/>
                  <a:pt x="1049" y="1050"/>
                  <a:pt x="1049" y="925"/>
                </a:cubicBezTo>
                <a:cubicBezTo>
                  <a:pt x="1049" y="904"/>
                  <a:pt x="1047" y="883"/>
                  <a:pt x="1044" y="860"/>
                </a:cubicBezTo>
                <a:cubicBezTo>
                  <a:pt x="1043" y="849"/>
                  <a:pt x="1034" y="841"/>
                  <a:pt x="1023" y="841"/>
                </a:cubicBezTo>
                <a:lnTo>
                  <a:pt x="973" y="841"/>
                </a:lnTo>
                <a:cubicBezTo>
                  <a:pt x="994" y="790"/>
                  <a:pt x="1000" y="743"/>
                  <a:pt x="988" y="703"/>
                </a:cubicBezTo>
                <a:cubicBezTo>
                  <a:pt x="977" y="665"/>
                  <a:pt x="951" y="634"/>
                  <a:pt x="913" y="614"/>
                </a:cubicBezTo>
                <a:cubicBezTo>
                  <a:pt x="885" y="598"/>
                  <a:pt x="863" y="597"/>
                  <a:pt x="845" y="596"/>
                </a:cubicBezTo>
                <a:cubicBezTo>
                  <a:pt x="834" y="595"/>
                  <a:pt x="825" y="594"/>
                  <a:pt x="815" y="591"/>
                </a:cubicBezTo>
                <a:lnTo>
                  <a:pt x="819" y="569"/>
                </a:lnTo>
                <a:cubicBezTo>
                  <a:pt x="834" y="574"/>
                  <a:pt x="851" y="577"/>
                  <a:pt x="869" y="577"/>
                </a:cubicBezTo>
                <a:cubicBezTo>
                  <a:pt x="956" y="577"/>
                  <a:pt x="1068" y="527"/>
                  <a:pt x="1101" y="462"/>
                </a:cubicBezTo>
                <a:cubicBezTo>
                  <a:pt x="1101" y="462"/>
                  <a:pt x="1102" y="462"/>
                  <a:pt x="1102" y="461"/>
                </a:cubicBezTo>
                <a:cubicBezTo>
                  <a:pt x="1103" y="461"/>
                  <a:pt x="1103" y="460"/>
                  <a:pt x="1103" y="460"/>
                </a:cubicBezTo>
                <a:cubicBezTo>
                  <a:pt x="1103" y="459"/>
                  <a:pt x="1103" y="458"/>
                  <a:pt x="1104" y="457"/>
                </a:cubicBezTo>
                <a:cubicBezTo>
                  <a:pt x="1104" y="456"/>
                  <a:pt x="1105" y="454"/>
                  <a:pt x="1105" y="453"/>
                </a:cubicBezTo>
                <a:cubicBezTo>
                  <a:pt x="1105" y="451"/>
                  <a:pt x="1105" y="450"/>
                  <a:pt x="1104" y="448"/>
                </a:cubicBezTo>
                <a:cubicBezTo>
                  <a:pt x="1104" y="447"/>
                  <a:pt x="1104" y="446"/>
                  <a:pt x="1104" y="444"/>
                </a:cubicBezTo>
                <a:cubicBezTo>
                  <a:pt x="1104" y="443"/>
                  <a:pt x="1103" y="442"/>
                  <a:pt x="1102" y="441"/>
                </a:cubicBezTo>
                <a:cubicBezTo>
                  <a:pt x="1101" y="440"/>
                  <a:pt x="1101" y="438"/>
                  <a:pt x="1100" y="437"/>
                </a:cubicBezTo>
                <a:cubicBezTo>
                  <a:pt x="1100" y="436"/>
                  <a:pt x="1099" y="436"/>
                  <a:pt x="1097" y="434"/>
                </a:cubicBezTo>
                <a:cubicBezTo>
                  <a:pt x="1096" y="434"/>
                  <a:pt x="1095" y="433"/>
                  <a:pt x="1095" y="432"/>
                </a:cubicBezTo>
                <a:cubicBezTo>
                  <a:pt x="1094" y="432"/>
                  <a:pt x="1094" y="432"/>
                  <a:pt x="1094" y="432"/>
                </a:cubicBezTo>
                <a:cubicBezTo>
                  <a:pt x="1093" y="431"/>
                  <a:pt x="1093" y="431"/>
                  <a:pt x="1093" y="431"/>
                </a:cubicBezTo>
                <a:cubicBezTo>
                  <a:pt x="1093" y="431"/>
                  <a:pt x="1093" y="431"/>
                  <a:pt x="1092" y="431"/>
                </a:cubicBezTo>
                <a:cubicBezTo>
                  <a:pt x="1048" y="406"/>
                  <a:pt x="985" y="404"/>
                  <a:pt x="923" y="426"/>
                </a:cubicBezTo>
                <a:cubicBezTo>
                  <a:pt x="889" y="438"/>
                  <a:pt x="860" y="456"/>
                  <a:pt x="837" y="477"/>
                </a:cubicBezTo>
                <a:lnTo>
                  <a:pt x="845" y="440"/>
                </a:lnTo>
                <a:cubicBezTo>
                  <a:pt x="847" y="428"/>
                  <a:pt x="839" y="417"/>
                  <a:pt x="828" y="414"/>
                </a:cubicBezTo>
                <a:cubicBezTo>
                  <a:pt x="816" y="412"/>
                  <a:pt x="805" y="420"/>
                  <a:pt x="802" y="431"/>
                </a:cubicBezTo>
                <a:lnTo>
                  <a:pt x="776" y="565"/>
                </a:lnTo>
                <a:cubicBezTo>
                  <a:pt x="773" y="561"/>
                  <a:pt x="770" y="558"/>
                  <a:pt x="767" y="554"/>
                </a:cubicBezTo>
                <a:cubicBezTo>
                  <a:pt x="756" y="538"/>
                  <a:pt x="743" y="522"/>
                  <a:pt x="714" y="506"/>
                </a:cubicBezTo>
                <a:cubicBezTo>
                  <a:pt x="639" y="466"/>
                  <a:pt x="554" y="494"/>
                  <a:pt x="494" y="578"/>
                </a:cubicBezTo>
                <a:cubicBezTo>
                  <a:pt x="475" y="559"/>
                  <a:pt x="456" y="542"/>
                  <a:pt x="441" y="529"/>
                </a:cubicBezTo>
                <a:cubicBezTo>
                  <a:pt x="426" y="516"/>
                  <a:pt x="413" y="505"/>
                  <a:pt x="407" y="497"/>
                </a:cubicBezTo>
                <a:cubicBezTo>
                  <a:pt x="402" y="490"/>
                  <a:pt x="397" y="479"/>
                  <a:pt x="390" y="467"/>
                </a:cubicBezTo>
                <a:cubicBezTo>
                  <a:pt x="364" y="418"/>
                  <a:pt x="325" y="345"/>
                  <a:pt x="259" y="345"/>
                </a:cubicBezTo>
                <a:cubicBezTo>
                  <a:pt x="257" y="345"/>
                  <a:pt x="257" y="345"/>
                  <a:pt x="256" y="345"/>
                </a:cubicBezTo>
                <a:lnTo>
                  <a:pt x="244" y="323"/>
                </a:lnTo>
                <a:cubicBezTo>
                  <a:pt x="340" y="284"/>
                  <a:pt x="434" y="117"/>
                  <a:pt x="411" y="19"/>
                </a:cubicBezTo>
                <a:cubicBezTo>
                  <a:pt x="411" y="18"/>
                  <a:pt x="411" y="18"/>
                  <a:pt x="411" y="18"/>
                </a:cubicBezTo>
                <a:cubicBezTo>
                  <a:pt x="411" y="17"/>
                  <a:pt x="411" y="17"/>
                  <a:pt x="411" y="17"/>
                </a:cubicBezTo>
                <a:cubicBezTo>
                  <a:pt x="411" y="15"/>
                  <a:pt x="410" y="14"/>
                  <a:pt x="410" y="14"/>
                </a:cubicBezTo>
                <a:cubicBezTo>
                  <a:pt x="409" y="12"/>
                  <a:pt x="408" y="11"/>
                  <a:pt x="407" y="10"/>
                </a:cubicBezTo>
                <a:cubicBezTo>
                  <a:pt x="407" y="9"/>
                  <a:pt x="406" y="8"/>
                  <a:pt x="405" y="7"/>
                </a:cubicBezTo>
                <a:cubicBezTo>
                  <a:pt x="404" y="5"/>
                  <a:pt x="403" y="4"/>
                  <a:pt x="401" y="4"/>
                </a:cubicBezTo>
                <a:cubicBezTo>
                  <a:pt x="401" y="3"/>
                  <a:pt x="400" y="3"/>
                  <a:pt x="399" y="3"/>
                </a:cubicBezTo>
                <a:cubicBezTo>
                  <a:pt x="397" y="2"/>
                  <a:pt x="395" y="1"/>
                  <a:pt x="394" y="1"/>
                </a:cubicBezTo>
                <a:cubicBezTo>
                  <a:pt x="393" y="1"/>
                  <a:pt x="392" y="1"/>
                  <a:pt x="391" y="1"/>
                </a:cubicBezTo>
                <a:cubicBezTo>
                  <a:pt x="390" y="1"/>
                  <a:pt x="388" y="0"/>
                  <a:pt x="387" y="1"/>
                </a:cubicBezTo>
                <a:cubicBezTo>
                  <a:pt x="386" y="1"/>
                  <a:pt x="385" y="1"/>
                  <a:pt x="385" y="1"/>
                </a:cubicBezTo>
                <a:cubicBezTo>
                  <a:pt x="385" y="1"/>
                  <a:pt x="385" y="1"/>
                  <a:pt x="385" y="2"/>
                </a:cubicBezTo>
                <a:cubicBezTo>
                  <a:pt x="328" y="11"/>
                  <a:pt x="271" y="56"/>
                  <a:pt x="233" y="122"/>
                </a:cubicBezTo>
                <a:cubicBezTo>
                  <a:pt x="211" y="160"/>
                  <a:pt x="199" y="200"/>
                  <a:pt x="196" y="237"/>
                </a:cubicBezTo>
                <a:lnTo>
                  <a:pt x="179" y="207"/>
                </a:lnTo>
                <a:cubicBezTo>
                  <a:pt x="173" y="197"/>
                  <a:pt x="160" y="193"/>
                  <a:pt x="149" y="199"/>
                </a:cubicBezTo>
                <a:cubicBezTo>
                  <a:pt x="139" y="205"/>
                  <a:pt x="135" y="217"/>
                  <a:pt x="141" y="228"/>
                </a:cubicBezTo>
                <a:lnTo>
                  <a:pt x="213" y="356"/>
                </a:lnTo>
                <a:cubicBezTo>
                  <a:pt x="159" y="387"/>
                  <a:pt x="154" y="467"/>
                  <a:pt x="151" y="517"/>
                </a:cubicBezTo>
                <a:cubicBezTo>
                  <a:pt x="150" y="532"/>
                  <a:pt x="149" y="544"/>
                  <a:pt x="148" y="552"/>
                </a:cubicBezTo>
                <a:cubicBezTo>
                  <a:pt x="145" y="562"/>
                  <a:pt x="138" y="578"/>
                  <a:pt x="129" y="596"/>
                </a:cubicBezTo>
                <a:cubicBezTo>
                  <a:pt x="104" y="649"/>
                  <a:pt x="64" y="738"/>
                  <a:pt x="80" y="841"/>
                </a:cubicBezTo>
                <a:lnTo>
                  <a:pt x="24" y="841"/>
                </a:lnTo>
                <a:cubicBezTo>
                  <a:pt x="14" y="841"/>
                  <a:pt x="4" y="849"/>
                  <a:pt x="3" y="860"/>
                </a:cubicBezTo>
                <a:close/>
              </a:path>
            </a:pathLst>
          </a:custGeom>
          <a:solidFill>
            <a:schemeClr val="accent3"/>
          </a:solidFill>
          <a:ln>
            <a:noFill/>
          </a:ln>
          <a:effectLst/>
        </p:spPr>
        <p:txBody>
          <a:bodyPr wrap="none" anchor="ctr"/>
          <a:lstStyle/>
          <a:p>
            <a:endParaRPr lang="en-US" sz="900" dirty="0">
              <a:latin typeface="Open Sans Light" panose="020B0306030504020204" pitchFamily="34" charset="0"/>
            </a:endParaRPr>
          </a:p>
        </p:txBody>
      </p:sp>
      <p:sp>
        <p:nvSpPr>
          <p:cNvPr id="17" name="Freeform 392">
            <a:extLst>
              <a:ext uri="{FF2B5EF4-FFF2-40B4-BE49-F238E27FC236}">
                <a16:creationId xmlns:a16="http://schemas.microsoft.com/office/drawing/2014/main" id="{E28BD17F-D2A9-5048-A5FB-3426EAA9EBB9}"/>
              </a:ext>
            </a:extLst>
          </p:cNvPr>
          <p:cNvSpPr>
            <a:spLocks noChangeArrowheads="1"/>
          </p:cNvSpPr>
          <p:nvPr/>
        </p:nvSpPr>
        <p:spPr bwMode="auto">
          <a:xfrm>
            <a:off x="918195" y="2711468"/>
            <a:ext cx="441379" cy="717532"/>
          </a:xfrm>
          <a:custGeom>
            <a:avLst/>
            <a:gdLst/>
            <a:ahLst/>
            <a:cxnLst/>
            <a:rect l="0" t="0" r="r" b="b"/>
            <a:pathLst>
              <a:path w="296752" h="483026">
                <a:moveTo>
                  <a:pt x="108060" y="390301"/>
                </a:moveTo>
                <a:lnTo>
                  <a:pt x="72276" y="405454"/>
                </a:lnTo>
                <a:lnTo>
                  <a:pt x="87663" y="441173"/>
                </a:lnTo>
                <a:lnTo>
                  <a:pt x="123089" y="426380"/>
                </a:lnTo>
                <a:lnTo>
                  <a:pt x="108060" y="390301"/>
                </a:lnTo>
                <a:close/>
                <a:moveTo>
                  <a:pt x="108776" y="373343"/>
                </a:moveTo>
                <a:cubicBezTo>
                  <a:pt x="110923" y="372261"/>
                  <a:pt x="113070" y="372261"/>
                  <a:pt x="114859" y="373343"/>
                </a:cubicBezTo>
                <a:cubicBezTo>
                  <a:pt x="116648" y="374065"/>
                  <a:pt x="118437" y="375508"/>
                  <a:pt x="119153" y="377312"/>
                </a:cubicBezTo>
                <a:lnTo>
                  <a:pt x="140265" y="427462"/>
                </a:lnTo>
                <a:cubicBezTo>
                  <a:pt x="140623" y="429266"/>
                  <a:pt x="140623" y="431431"/>
                  <a:pt x="140265" y="433235"/>
                </a:cubicBezTo>
                <a:cubicBezTo>
                  <a:pt x="139192" y="435039"/>
                  <a:pt x="137761" y="436843"/>
                  <a:pt x="135971" y="437565"/>
                </a:cubicBezTo>
                <a:lnTo>
                  <a:pt x="86232" y="458491"/>
                </a:lnTo>
                <a:cubicBezTo>
                  <a:pt x="85516" y="458851"/>
                  <a:pt x="84442" y="459212"/>
                  <a:pt x="83369" y="459212"/>
                </a:cubicBezTo>
                <a:cubicBezTo>
                  <a:pt x="80506" y="459212"/>
                  <a:pt x="77643" y="457408"/>
                  <a:pt x="76212" y="454522"/>
                </a:cubicBezTo>
                <a:lnTo>
                  <a:pt x="55457" y="404372"/>
                </a:lnTo>
                <a:cubicBezTo>
                  <a:pt x="53668" y="400764"/>
                  <a:pt x="55457" y="396073"/>
                  <a:pt x="59394" y="394269"/>
                </a:cubicBezTo>
                <a:lnTo>
                  <a:pt x="108776" y="373343"/>
                </a:lnTo>
                <a:close/>
                <a:moveTo>
                  <a:pt x="155615" y="315614"/>
                </a:moveTo>
                <a:lnTo>
                  <a:pt x="139419" y="350467"/>
                </a:lnTo>
                <a:lnTo>
                  <a:pt x="174691" y="366636"/>
                </a:lnTo>
                <a:lnTo>
                  <a:pt x="190887" y="331423"/>
                </a:lnTo>
                <a:lnTo>
                  <a:pt x="155615" y="315614"/>
                </a:lnTo>
                <a:close/>
                <a:moveTo>
                  <a:pt x="148777" y="298007"/>
                </a:moveTo>
                <a:cubicBezTo>
                  <a:pt x="150936" y="297648"/>
                  <a:pt x="153096" y="297648"/>
                  <a:pt x="154895" y="298367"/>
                </a:cubicBezTo>
                <a:lnTo>
                  <a:pt x="204204" y="320644"/>
                </a:lnTo>
                <a:cubicBezTo>
                  <a:pt x="206004" y="321363"/>
                  <a:pt x="207444" y="323159"/>
                  <a:pt x="208163" y="324956"/>
                </a:cubicBezTo>
                <a:cubicBezTo>
                  <a:pt x="208883" y="327112"/>
                  <a:pt x="208883" y="329268"/>
                  <a:pt x="207803" y="330705"/>
                </a:cubicBezTo>
                <a:lnTo>
                  <a:pt x="185488" y="379931"/>
                </a:lnTo>
                <a:cubicBezTo>
                  <a:pt x="184409" y="382805"/>
                  <a:pt x="181529" y="384602"/>
                  <a:pt x="178650" y="384602"/>
                </a:cubicBezTo>
                <a:cubicBezTo>
                  <a:pt x="177570" y="384602"/>
                  <a:pt x="176490" y="384602"/>
                  <a:pt x="175411" y="383883"/>
                </a:cubicBezTo>
                <a:lnTo>
                  <a:pt x="126102" y="361246"/>
                </a:lnTo>
                <a:cubicBezTo>
                  <a:pt x="122143" y="359809"/>
                  <a:pt x="120343" y="355497"/>
                  <a:pt x="122503" y="351186"/>
                </a:cubicBezTo>
                <a:lnTo>
                  <a:pt x="144818" y="302319"/>
                </a:lnTo>
                <a:cubicBezTo>
                  <a:pt x="145537" y="300163"/>
                  <a:pt x="146977" y="299085"/>
                  <a:pt x="148777" y="298007"/>
                </a:cubicBezTo>
                <a:close/>
                <a:moveTo>
                  <a:pt x="93210" y="272403"/>
                </a:moveTo>
                <a:lnTo>
                  <a:pt x="54092" y="275253"/>
                </a:lnTo>
                <a:lnTo>
                  <a:pt x="56627" y="313368"/>
                </a:lnTo>
                <a:lnTo>
                  <a:pt x="95745" y="310875"/>
                </a:lnTo>
                <a:lnTo>
                  <a:pt x="93210" y="272403"/>
                </a:lnTo>
                <a:close/>
                <a:moveTo>
                  <a:pt x="99729" y="256729"/>
                </a:moveTo>
                <a:cubicBezTo>
                  <a:pt x="101540" y="256373"/>
                  <a:pt x="103713" y="257442"/>
                  <a:pt x="105162" y="258510"/>
                </a:cubicBezTo>
                <a:cubicBezTo>
                  <a:pt x="106973" y="259935"/>
                  <a:pt x="107698" y="261716"/>
                  <a:pt x="108060" y="263854"/>
                </a:cubicBezTo>
                <a:lnTo>
                  <a:pt x="111682" y="317287"/>
                </a:lnTo>
                <a:cubicBezTo>
                  <a:pt x="112044" y="321561"/>
                  <a:pt x="108784" y="325123"/>
                  <a:pt x="104438" y="325480"/>
                </a:cubicBezTo>
                <a:lnTo>
                  <a:pt x="50108" y="329042"/>
                </a:lnTo>
                <a:cubicBezTo>
                  <a:pt x="50108" y="329042"/>
                  <a:pt x="49746" y="329042"/>
                  <a:pt x="49383" y="329042"/>
                </a:cubicBezTo>
                <a:cubicBezTo>
                  <a:pt x="47935" y="329042"/>
                  <a:pt x="46124" y="328329"/>
                  <a:pt x="44313" y="327261"/>
                </a:cubicBezTo>
                <a:cubicBezTo>
                  <a:pt x="42864" y="325836"/>
                  <a:pt x="42140" y="323699"/>
                  <a:pt x="41777" y="321917"/>
                </a:cubicBezTo>
                <a:lnTo>
                  <a:pt x="38155" y="268485"/>
                </a:lnTo>
                <a:cubicBezTo>
                  <a:pt x="37793" y="264210"/>
                  <a:pt x="41415" y="260648"/>
                  <a:pt x="45399" y="260648"/>
                </a:cubicBezTo>
                <a:lnTo>
                  <a:pt x="99729" y="256729"/>
                </a:lnTo>
                <a:close/>
                <a:moveTo>
                  <a:pt x="15534" y="203881"/>
                </a:moveTo>
                <a:cubicBezTo>
                  <a:pt x="16974" y="285178"/>
                  <a:pt x="25254" y="413959"/>
                  <a:pt x="32814" y="438780"/>
                </a:cubicBezTo>
                <a:cubicBezTo>
                  <a:pt x="40374" y="462882"/>
                  <a:pt x="47935" y="467918"/>
                  <a:pt x="56935" y="467918"/>
                </a:cubicBezTo>
                <a:lnTo>
                  <a:pt x="181499" y="467918"/>
                </a:lnTo>
                <a:cubicBezTo>
                  <a:pt x="190500" y="467918"/>
                  <a:pt x="197700" y="462882"/>
                  <a:pt x="205260" y="438780"/>
                </a:cubicBezTo>
                <a:cubicBezTo>
                  <a:pt x="213540" y="413959"/>
                  <a:pt x="221821" y="285178"/>
                  <a:pt x="222901" y="203881"/>
                </a:cubicBezTo>
                <a:lnTo>
                  <a:pt x="164939" y="203881"/>
                </a:lnTo>
                <a:lnTo>
                  <a:pt x="146578" y="272948"/>
                </a:lnTo>
                <a:cubicBezTo>
                  <a:pt x="145498" y="276545"/>
                  <a:pt x="142618" y="278703"/>
                  <a:pt x="139378" y="278703"/>
                </a:cubicBezTo>
                <a:cubicBezTo>
                  <a:pt x="138298" y="278703"/>
                  <a:pt x="137938" y="278703"/>
                  <a:pt x="137218" y="278344"/>
                </a:cubicBezTo>
                <a:cubicBezTo>
                  <a:pt x="133258" y="277264"/>
                  <a:pt x="130738" y="272948"/>
                  <a:pt x="131458" y="268991"/>
                </a:cubicBezTo>
                <a:lnTo>
                  <a:pt x="149098" y="203881"/>
                </a:lnTo>
                <a:lnTo>
                  <a:pt x="15534" y="203881"/>
                </a:lnTo>
                <a:close/>
                <a:moveTo>
                  <a:pt x="181859" y="140210"/>
                </a:moveTo>
                <a:lnTo>
                  <a:pt x="168899" y="188772"/>
                </a:lnTo>
                <a:lnTo>
                  <a:pt x="222901" y="188772"/>
                </a:lnTo>
                <a:cubicBezTo>
                  <a:pt x="223261" y="165390"/>
                  <a:pt x="222541" y="147764"/>
                  <a:pt x="220741" y="140569"/>
                </a:cubicBezTo>
                <a:lnTo>
                  <a:pt x="181859" y="140210"/>
                </a:lnTo>
                <a:close/>
                <a:moveTo>
                  <a:pt x="124977" y="140210"/>
                </a:moveTo>
                <a:lnTo>
                  <a:pt x="17334" y="140569"/>
                </a:lnTo>
                <a:cubicBezTo>
                  <a:pt x="15894" y="147764"/>
                  <a:pt x="15174" y="165390"/>
                  <a:pt x="15174" y="188772"/>
                </a:cubicBezTo>
                <a:lnTo>
                  <a:pt x="153058" y="188772"/>
                </a:lnTo>
                <a:lnTo>
                  <a:pt x="166019" y="140210"/>
                </a:lnTo>
                <a:lnTo>
                  <a:pt x="124977" y="140210"/>
                </a:lnTo>
                <a:close/>
                <a:moveTo>
                  <a:pt x="286623" y="277"/>
                </a:moveTo>
                <a:cubicBezTo>
                  <a:pt x="290583" y="-802"/>
                  <a:pt x="295263" y="1356"/>
                  <a:pt x="296343" y="5313"/>
                </a:cubicBezTo>
                <a:cubicBezTo>
                  <a:pt x="297783" y="9270"/>
                  <a:pt x="295263" y="13587"/>
                  <a:pt x="291303" y="15026"/>
                </a:cubicBezTo>
                <a:lnTo>
                  <a:pt x="207780" y="42005"/>
                </a:lnTo>
                <a:lnTo>
                  <a:pt x="185819" y="125101"/>
                </a:lnTo>
                <a:lnTo>
                  <a:pt x="225421" y="125101"/>
                </a:lnTo>
                <a:cubicBezTo>
                  <a:pt x="227941" y="125101"/>
                  <a:pt x="231181" y="126900"/>
                  <a:pt x="232621" y="129058"/>
                </a:cubicBezTo>
                <a:cubicBezTo>
                  <a:pt x="237301" y="134814"/>
                  <a:pt x="238741" y="161074"/>
                  <a:pt x="238381" y="195607"/>
                </a:cubicBezTo>
                <a:cubicBezTo>
                  <a:pt x="238381" y="195967"/>
                  <a:pt x="238381" y="195967"/>
                  <a:pt x="238381" y="196327"/>
                </a:cubicBezTo>
                <a:lnTo>
                  <a:pt x="238381" y="196686"/>
                </a:lnTo>
                <a:cubicBezTo>
                  <a:pt x="237661" y="284819"/>
                  <a:pt x="225421" y="426909"/>
                  <a:pt x="220381" y="443457"/>
                </a:cubicBezTo>
                <a:cubicBezTo>
                  <a:pt x="213900" y="463242"/>
                  <a:pt x="204540" y="483026"/>
                  <a:pt x="181499" y="483026"/>
                </a:cubicBezTo>
                <a:lnTo>
                  <a:pt x="56935" y="483026"/>
                </a:lnTo>
                <a:cubicBezTo>
                  <a:pt x="33534" y="483026"/>
                  <a:pt x="24534" y="463242"/>
                  <a:pt x="18414" y="443457"/>
                </a:cubicBezTo>
                <a:cubicBezTo>
                  <a:pt x="13014" y="426909"/>
                  <a:pt x="773" y="284819"/>
                  <a:pt x="53" y="197046"/>
                </a:cubicBezTo>
                <a:cubicBezTo>
                  <a:pt x="53" y="196686"/>
                  <a:pt x="53" y="196327"/>
                  <a:pt x="53" y="196327"/>
                </a:cubicBezTo>
                <a:cubicBezTo>
                  <a:pt x="53" y="195967"/>
                  <a:pt x="53" y="195967"/>
                  <a:pt x="53" y="195607"/>
                </a:cubicBezTo>
                <a:cubicBezTo>
                  <a:pt x="-307" y="161074"/>
                  <a:pt x="1133" y="134814"/>
                  <a:pt x="5813" y="129058"/>
                </a:cubicBezTo>
                <a:cubicBezTo>
                  <a:pt x="7253" y="126900"/>
                  <a:pt x="10853" y="125101"/>
                  <a:pt x="13014" y="125101"/>
                </a:cubicBezTo>
                <a:lnTo>
                  <a:pt x="124977" y="124742"/>
                </a:lnTo>
                <a:lnTo>
                  <a:pt x="170339" y="125101"/>
                </a:lnTo>
                <a:lnTo>
                  <a:pt x="194100" y="34091"/>
                </a:lnTo>
                <a:cubicBezTo>
                  <a:pt x="194100" y="33732"/>
                  <a:pt x="194460" y="33732"/>
                  <a:pt x="194460" y="33372"/>
                </a:cubicBezTo>
                <a:cubicBezTo>
                  <a:pt x="194820" y="32652"/>
                  <a:pt x="194820" y="32293"/>
                  <a:pt x="195180" y="31933"/>
                </a:cubicBezTo>
                <a:cubicBezTo>
                  <a:pt x="195540" y="31573"/>
                  <a:pt x="195900" y="31213"/>
                  <a:pt x="196260" y="30854"/>
                </a:cubicBezTo>
                <a:cubicBezTo>
                  <a:pt x="196620" y="30494"/>
                  <a:pt x="196620" y="30134"/>
                  <a:pt x="197340" y="29775"/>
                </a:cubicBezTo>
                <a:cubicBezTo>
                  <a:pt x="197700" y="29415"/>
                  <a:pt x="198060" y="29055"/>
                  <a:pt x="198420" y="29055"/>
                </a:cubicBezTo>
                <a:cubicBezTo>
                  <a:pt x="198780" y="28695"/>
                  <a:pt x="198780" y="28695"/>
                  <a:pt x="199500" y="28336"/>
                </a:cubicBezTo>
                <a:lnTo>
                  <a:pt x="286623" y="277"/>
                </a:lnTo>
                <a:close/>
              </a:path>
            </a:pathLst>
          </a:custGeom>
          <a:solidFill>
            <a:schemeClr val="accent1"/>
          </a:solidFill>
          <a:ln>
            <a:noFill/>
          </a:ln>
          <a:effectLst/>
        </p:spPr>
        <p:txBody>
          <a:bodyPr anchor="ctr"/>
          <a:lstStyle/>
          <a:p>
            <a:endParaRPr lang="en-US" sz="900" dirty="0">
              <a:latin typeface="Open Sans Light" panose="020B0306030504020204" pitchFamily="34" charset="0"/>
            </a:endParaRPr>
          </a:p>
        </p:txBody>
      </p:sp>
      <p:sp>
        <p:nvSpPr>
          <p:cNvPr id="18" name="Freeform: Shape 17">
            <a:extLst>
              <a:ext uri="{FF2B5EF4-FFF2-40B4-BE49-F238E27FC236}">
                <a16:creationId xmlns:a16="http://schemas.microsoft.com/office/drawing/2014/main" id="{FB541DFD-2BEE-46BE-994E-10A7F249F091}"/>
              </a:ext>
            </a:extLst>
          </p:cNvPr>
          <p:cNvSpPr/>
          <p:nvPr/>
        </p:nvSpPr>
        <p:spPr>
          <a:xfrm>
            <a:off x="10034909" y="1"/>
            <a:ext cx="2157091" cy="904896"/>
          </a:xfrm>
          <a:custGeom>
            <a:avLst/>
            <a:gdLst>
              <a:gd name="connsiteX0" fmla="*/ 0 w 5757007"/>
              <a:gd name="connsiteY0" fmla="*/ 0 h 2415055"/>
              <a:gd name="connsiteX1" fmla="*/ 5757007 w 5757007"/>
              <a:gd name="connsiteY1" fmla="*/ 0 h 2415055"/>
              <a:gd name="connsiteX2" fmla="*/ 5757007 w 5757007"/>
              <a:gd name="connsiteY2" fmla="*/ 2242407 h 2415055"/>
              <a:gd name="connsiteX3" fmla="*/ 5737089 w 5757007"/>
              <a:gd name="connsiteY3" fmla="*/ 2260176 h 2415055"/>
              <a:gd name="connsiteX4" fmla="*/ 2440903 w 5757007"/>
              <a:gd name="connsiteY4" fmla="*/ 830851 h 2415055"/>
              <a:gd name="connsiteX5" fmla="*/ 78108 w 5757007"/>
              <a:gd name="connsiteY5" fmla="*/ 169310 h 241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7007" h="2415055">
                <a:moveTo>
                  <a:pt x="0" y="0"/>
                </a:moveTo>
                <a:lnTo>
                  <a:pt x="5757007" y="0"/>
                </a:lnTo>
                <a:lnTo>
                  <a:pt x="5757007" y="2242407"/>
                </a:lnTo>
                <a:lnTo>
                  <a:pt x="5737089" y="2260176"/>
                </a:lnTo>
                <a:cubicBezTo>
                  <a:pt x="4668281" y="3121604"/>
                  <a:pt x="4833861" y="74209"/>
                  <a:pt x="2440903" y="830851"/>
                </a:cubicBezTo>
                <a:cubicBezTo>
                  <a:pt x="846260" y="1536495"/>
                  <a:pt x="433014" y="924613"/>
                  <a:pt x="78108" y="16931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819E55E0-CDB3-4B6F-B53F-534311097151}"/>
              </a:ext>
            </a:extLst>
          </p:cNvPr>
          <p:cNvSpPr/>
          <p:nvPr/>
        </p:nvSpPr>
        <p:spPr>
          <a:xfrm rot="10800000">
            <a:off x="0" y="5961312"/>
            <a:ext cx="2157091" cy="904896"/>
          </a:xfrm>
          <a:custGeom>
            <a:avLst/>
            <a:gdLst>
              <a:gd name="connsiteX0" fmla="*/ 0 w 5757007"/>
              <a:gd name="connsiteY0" fmla="*/ 0 h 2415055"/>
              <a:gd name="connsiteX1" fmla="*/ 5757007 w 5757007"/>
              <a:gd name="connsiteY1" fmla="*/ 0 h 2415055"/>
              <a:gd name="connsiteX2" fmla="*/ 5757007 w 5757007"/>
              <a:gd name="connsiteY2" fmla="*/ 2242407 h 2415055"/>
              <a:gd name="connsiteX3" fmla="*/ 5737089 w 5757007"/>
              <a:gd name="connsiteY3" fmla="*/ 2260176 h 2415055"/>
              <a:gd name="connsiteX4" fmla="*/ 2440903 w 5757007"/>
              <a:gd name="connsiteY4" fmla="*/ 830851 h 2415055"/>
              <a:gd name="connsiteX5" fmla="*/ 78108 w 5757007"/>
              <a:gd name="connsiteY5" fmla="*/ 169310 h 241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7007" h="2415055">
                <a:moveTo>
                  <a:pt x="0" y="0"/>
                </a:moveTo>
                <a:lnTo>
                  <a:pt x="5757007" y="0"/>
                </a:lnTo>
                <a:lnTo>
                  <a:pt x="5757007" y="2242407"/>
                </a:lnTo>
                <a:lnTo>
                  <a:pt x="5737089" y="2260176"/>
                </a:lnTo>
                <a:cubicBezTo>
                  <a:pt x="4668281" y="3121604"/>
                  <a:pt x="4833861" y="74209"/>
                  <a:pt x="2440903" y="830851"/>
                </a:cubicBezTo>
                <a:cubicBezTo>
                  <a:pt x="846260" y="1536495"/>
                  <a:pt x="433014" y="924613"/>
                  <a:pt x="78108" y="16931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Picture Placeholder 5">
            <a:extLst>
              <a:ext uri="{FF2B5EF4-FFF2-40B4-BE49-F238E27FC236}">
                <a16:creationId xmlns:a16="http://schemas.microsoft.com/office/drawing/2014/main" id="{59CB95DE-7BF2-4853-9A2C-FDCFC64A778E}"/>
              </a:ext>
            </a:extLst>
          </p:cNvPr>
          <p:cNvSpPr>
            <a:spLocks noGrp="1"/>
          </p:cNvSpPr>
          <p:nvPr>
            <p:ph type="pic" sz="quarter" idx="10"/>
          </p:nvPr>
        </p:nvSpPr>
        <p:spPr/>
        <p:txBody>
          <a:bodyPr/>
          <a:lstStyle/>
          <a:p>
            <a:endParaRPr lang="es-CO"/>
          </a:p>
        </p:txBody>
      </p:sp>
    </p:spTree>
    <p:extLst>
      <p:ext uri="{BB962C8B-B14F-4D97-AF65-F5344CB8AC3E}">
        <p14:creationId xmlns:p14="http://schemas.microsoft.com/office/powerpoint/2010/main" val="201331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068F00-CB8B-EB4B-A9CA-B4A26A3366FA}"/>
              </a:ext>
            </a:extLst>
          </p:cNvPr>
          <p:cNvSpPr>
            <a:spLocks noGrp="1"/>
          </p:cNvSpPr>
          <p:nvPr>
            <p:ph type="pic" sz="quarter" idx="17"/>
          </p:nvPr>
        </p:nvSpPr>
        <p:spPr/>
        <p:txBody>
          <a:bodyPr/>
          <a:lstStyle/>
          <a:p>
            <a:endParaRPr lang="es-CO"/>
          </a:p>
        </p:txBody>
      </p:sp>
      <p:sp>
        <p:nvSpPr>
          <p:cNvPr id="30" name="Freeform 29">
            <a:extLst>
              <a:ext uri="{FF2B5EF4-FFF2-40B4-BE49-F238E27FC236}">
                <a16:creationId xmlns:a16="http://schemas.microsoft.com/office/drawing/2014/main" id="{DFC1DD85-8238-2D45-B920-B9EDE0CBBAE7}"/>
              </a:ext>
            </a:extLst>
          </p:cNvPr>
          <p:cNvSpPr/>
          <p:nvPr/>
        </p:nvSpPr>
        <p:spPr>
          <a:xfrm>
            <a:off x="1588" y="0"/>
            <a:ext cx="9866314" cy="6477001"/>
          </a:xfrm>
          <a:custGeom>
            <a:avLst/>
            <a:gdLst>
              <a:gd name="connsiteX0" fmla="*/ 0 w 19732628"/>
              <a:gd name="connsiteY0" fmla="*/ 0 h 12954001"/>
              <a:gd name="connsiteX1" fmla="*/ 19605632 w 19732628"/>
              <a:gd name="connsiteY1" fmla="*/ 0 h 12954001"/>
              <a:gd name="connsiteX2" fmla="*/ 19674490 w 19732628"/>
              <a:gd name="connsiteY2" fmla="*/ 541879 h 12954001"/>
              <a:gd name="connsiteX3" fmla="*/ 19732628 w 19732628"/>
              <a:gd name="connsiteY3" fmla="*/ 1693227 h 12954001"/>
              <a:gd name="connsiteX4" fmla="*/ 8471854 w 19732628"/>
              <a:gd name="connsiteY4" fmla="*/ 12954001 h 12954001"/>
              <a:gd name="connsiteX5" fmla="*/ 136425 w 19732628"/>
              <a:gd name="connsiteY5" fmla="*/ 9264717 h 12954001"/>
              <a:gd name="connsiteX6" fmla="*/ 0 w 19732628"/>
              <a:gd name="connsiteY6" fmla="*/ 9107223 h 1295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32628" h="12954001">
                <a:moveTo>
                  <a:pt x="0" y="0"/>
                </a:moveTo>
                <a:lnTo>
                  <a:pt x="19605632" y="0"/>
                </a:lnTo>
                <a:lnTo>
                  <a:pt x="19674490" y="541879"/>
                </a:lnTo>
                <a:cubicBezTo>
                  <a:pt x="19712934" y="920433"/>
                  <a:pt x="19732628" y="1304530"/>
                  <a:pt x="19732628" y="1693227"/>
                </a:cubicBezTo>
                <a:cubicBezTo>
                  <a:pt x="19732628" y="7912381"/>
                  <a:pt x="14691008" y="12954001"/>
                  <a:pt x="8471854" y="12954001"/>
                </a:cubicBezTo>
                <a:cubicBezTo>
                  <a:pt x="5167929" y="12954001"/>
                  <a:pt x="2196335" y="11531122"/>
                  <a:pt x="136425" y="9264717"/>
                </a:cubicBezTo>
                <a:lnTo>
                  <a:pt x="0" y="9107223"/>
                </a:lnTo>
                <a:close/>
              </a:path>
            </a:pathLst>
          </a:cu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Source Sans Pro Light" panose="020B0403030403020204" pitchFamily="34" charset="0"/>
            </a:endParaRPr>
          </a:p>
        </p:txBody>
      </p:sp>
      <p:sp>
        <p:nvSpPr>
          <p:cNvPr id="19" name="Subtitle 2"/>
          <p:cNvSpPr txBox="1">
            <a:spLocks/>
          </p:cNvSpPr>
          <p:nvPr/>
        </p:nvSpPr>
        <p:spPr>
          <a:xfrm>
            <a:off x="1610581" y="1939725"/>
            <a:ext cx="6383492" cy="579167"/>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850"/>
              </a:lnSpc>
            </a:pPr>
            <a:r>
              <a:rPr lang="en-US" sz="1400" dirty="0">
                <a:solidFill>
                  <a:schemeClr val="tx1"/>
                </a:solidFill>
                <a:latin typeface="Raleway Light" panose="020B0403030101060003" pitchFamily="34" charset="77"/>
                <a:ea typeface="Open Sans Light" panose="020B0306030504020204" pitchFamily="34" charset="0"/>
                <a:cs typeface="Mukta ExtraLight" panose="020B0000000000000000" pitchFamily="34" charset="77"/>
              </a:rPr>
              <a:t>You can do whatever you want, go a impress your audience with an amazing presentation</a:t>
            </a:r>
          </a:p>
        </p:txBody>
      </p:sp>
      <p:sp>
        <p:nvSpPr>
          <p:cNvPr id="27" name="TextBox 26"/>
          <p:cNvSpPr txBox="1"/>
          <p:nvPr/>
        </p:nvSpPr>
        <p:spPr>
          <a:xfrm>
            <a:off x="1679435" y="4195798"/>
            <a:ext cx="1568058" cy="430887"/>
          </a:xfrm>
          <a:prstGeom prst="rect">
            <a:avLst/>
          </a:prstGeom>
          <a:noFill/>
        </p:spPr>
        <p:txBody>
          <a:bodyPr wrap="none" rtlCol="0">
            <a:spAutoFit/>
          </a:bodyPr>
          <a:lstStyle/>
          <a:p>
            <a:r>
              <a:rPr lang="en-US" sz="2200" b="1" dirty="0">
                <a:solidFill>
                  <a:schemeClr val="accent3"/>
                </a:solidFill>
                <a:latin typeface="Montserrat" panose="00000500000000000000" pitchFamily="50" charset="0"/>
                <a:ea typeface="Source Sans Pro" panose="020B0503030403020204" pitchFamily="34" charset="0"/>
                <a:cs typeface="Open Sans Semibold" charset="0"/>
              </a:rPr>
              <a:t>COOKING</a:t>
            </a:r>
          </a:p>
        </p:txBody>
      </p:sp>
      <p:sp>
        <p:nvSpPr>
          <p:cNvPr id="32" name="TextBox 31"/>
          <p:cNvSpPr txBox="1"/>
          <p:nvPr/>
        </p:nvSpPr>
        <p:spPr>
          <a:xfrm>
            <a:off x="1679435" y="2828251"/>
            <a:ext cx="1588897" cy="430887"/>
          </a:xfrm>
          <a:prstGeom prst="rect">
            <a:avLst/>
          </a:prstGeom>
          <a:noFill/>
        </p:spPr>
        <p:txBody>
          <a:bodyPr wrap="none" rtlCol="0">
            <a:spAutoFit/>
          </a:bodyPr>
          <a:lstStyle/>
          <a:p>
            <a:r>
              <a:rPr lang="en-US" sz="2200" b="1" dirty="0">
                <a:solidFill>
                  <a:schemeClr val="accent3"/>
                </a:solidFill>
                <a:latin typeface="Montserrat" panose="00000500000000000000" pitchFamily="50" charset="0"/>
                <a:ea typeface="Source Sans Pro" panose="020B0503030403020204" pitchFamily="34" charset="0"/>
                <a:cs typeface="Open Sans Semibold" charset="0"/>
              </a:rPr>
              <a:t>BALANCE</a:t>
            </a:r>
          </a:p>
        </p:txBody>
      </p:sp>
      <p:sp>
        <p:nvSpPr>
          <p:cNvPr id="34" name="TextBox 33"/>
          <p:cNvSpPr txBox="1"/>
          <p:nvPr/>
        </p:nvSpPr>
        <p:spPr>
          <a:xfrm>
            <a:off x="1651725" y="1508415"/>
            <a:ext cx="1233030" cy="430887"/>
          </a:xfrm>
          <a:prstGeom prst="rect">
            <a:avLst/>
          </a:prstGeom>
          <a:noFill/>
        </p:spPr>
        <p:txBody>
          <a:bodyPr wrap="none" rtlCol="0">
            <a:spAutoFit/>
          </a:bodyPr>
          <a:lstStyle/>
          <a:p>
            <a:r>
              <a:rPr lang="en-US" sz="2200" b="1" dirty="0">
                <a:solidFill>
                  <a:schemeClr val="accent3"/>
                </a:solidFill>
                <a:latin typeface="Montserrat" panose="00000500000000000000" pitchFamily="50" charset="0"/>
                <a:ea typeface="Source Sans Pro" panose="020B0503030403020204" pitchFamily="34" charset="0"/>
                <a:cs typeface="Open Sans Semibold" charset="0"/>
              </a:rPr>
              <a:t>DINING</a:t>
            </a:r>
          </a:p>
        </p:txBody>
      </p:sp>
      <p:sp>
        <p:nvSpPr>
          <p:cNvPr id="24" name="Text Placeholder 6">
            <a:extLst>
              <a:ext uri="{FF2B5EF4-FFF2-40B4-BE49-F238E27FC236}">
                <a16:creationId xmlns:a16="http://schemas.microsoft.com/office/drawing/2014/main" id="{0C1DAB0C-4EDE-2744-B4FF-B89917F535F9}"/>
              </a:ext>
            </a:extLst>
          </p:cNvPr>
          <p:cNvSpPr txBox="1">
            <a:spLocks/>
          </p:cNvSpPr>
          <p:nvPr/>
        </p:nvSpPr>
        <p:spPr>
          <a:xfrm>
            <a:off x="718158" y="354691"/>
            <a:ext cx="3467616" cy="646331"/>
          </a:xfrm>
          <a:prstGeom prst="rect">
            <a:avLst/>
          </a:prstGeom>
        </p:spPr>
        <p:txBody>
          <a:bodyPr wrap="none" anchor="t">
            <a:spAutoFit/>
          </a:bodyPr>
          <a:lstStyle>
            <a:lvl1pPr marL="0" marR="0" indent="0" algn="l" defTabSz="1828434" rtl="0" eaLnBrk="1" fontAlgn="auto" latinLnBrk="0" hangingPunct="1">
              <a:lnSpc>
                <a:spcPct val="100000"/>
              </a:lnSpc>
              <a:spcBef>
                <a:spcPts val="0"/>
              </a:spcBef>
              <a:spcAft>
                <a:spcPts val="0"/>
              </a:spcAft>
              <a:buClrTx/>
              <a:buSzTx/>
              <a:buFontTx/>
              <a:buNone/>
              <a:tabLst/>
              <a:defRPr lang="en-US" sz="4800" b="1" i="0" kern="1200" dirty="0" smtClean="0">
                <a:solidFill>
                  <a:schemeClr val="tx2"/>
                </a:solidFill>
                <a:effectLst/>
                <a:latin typeface="Roboto Slab" pitchFamily="2" charset="0"/>
                <a:ea typeface="Noto Sans Light" panose="020B0402040504020204" pitchFamily="34" charset="0"/>
                <a:cs typeface="Lato" panose="020F0502020204030203" pitchFamily="34"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b="1" i="0" kern="1200" dirty="0" smtClean="0">
                <a:solidFill>
                  <a:schemeClr val="tx2"/>
                </a:solidFill>
                <a:effectLst/>
                <a:latin typeface="Roboto Slab" pitchFamily="2" charset="0"/>
                <a:ea typeface="Noto Sans Light" panose="020B0402040504020204" pitchFamily="34" charset="0"/>
                <a:cs typeface="Lato" panose="020F0502020204030203" pitchFamily="34"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b="1" i="0" kern="1200" dirty="0" smtClean="0">
                <a:solidFill>
                  <a:schemeClr val="tx2"/>
                </a:solidFill>
                <a:effectLst/>
                <a:latin typeface="Roboto Slab" pitchFamily="2" charset="0"/>
                <a:ea typeface="Noto Sans Light" panose="020B0402040504020204" pitchFamily="34" charset="0"/>
                <a:cs typeface="Lato" panose="020F0502020204030203" pitchFamily="34"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b="1" i="0" kern="1200" dirty="0" smtClean="0">
                <a:solidFill>
                  <a:schemeClr val="tx2"/>
                </a:solidFill>
                <a:effectLst/>
                <a:latin typeface="Roboto Slab" pitchFamily="2" charset="0"/>
                <a:ea typeface="Noto Sans Light" panose="020B0402040504020204" pitchFamily="34" charset="0"/>
                <a:cs typeface="Lato" panose="020F0502020204030203" pitchFamily="34"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b="1" i="0" kern="1200" dirty="0">
                <a:solidFill>
                  <a:schemeClr val="tx2"/>
                </a:solidFill>
                <a:effectLst/>
                <a:latin typeface="Roboto Slab" pitchFamily="2" charset="0"/>
                <a:ea typeface="Noto Sans Light" panose="020B0402040504020204" pitchFamily="34" charset="0"/>
                <a:cs typeface="Lato" panose="020F0502020204030203" pitchFamily="34"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3600" spc="150" dirty="0">
                <a:solidFill>
                  <a:schemeClr val="accent3"/>
                </a:solidFill>
                <a:latin typeface="Montserrat" panose="00000500000000000000" pitchFamily="50" charset="0"/>
                <a:ea typeface="Source Sans Pro" panose="020B0503030403020204" pitchFamily="34" charset="0"/>
                <a:cs typeface="Noto Sans SemiBold" panose="020B0502040504020204" pitchFamily="34" charset="0"/>
              </a:rPr>
              <a:t>CORE VALUE</a:t>
            </a:r>
          </a:p>
        </p:txBody>
      </p:sp>
      <p:sp>
        <p:nvSpPr>
          <p:cNvPr id="26" name="TextBox 25">
            <a:extLst>
              <a:ext uri="{FF2B5EF4-FFF2-40B4-BE49-F238E27FC236}">
                <a16:creationId xmlns:a16="http://schemas.microsoft.com/office/drawing/2014/main" id="{934E2DD5-ED79-3B44-A39A-109B447C310D}"/>
              </a:ext>
            </a:extLst>
          </p:cNvPr>
          <p:cNvSpPr txBox="1"/>
          <p:nvPr/>
        </p:nvSpPr>
        <p:spPr>
          <a:xfrm>
            <a:off x="744100" y="849548"/>
            <a:ext cx="2677208" cy="338554"/>
          </a:xfrm>
          <a:prstGeom prst="rect">
            <a:avLst/>
          </a:prstGeom>
          <a:noFill/>
        </p:spPr>
        <p:txBody>
          <a:bodyPr wrap="none" rtlCol="0" anchor="ctr" anchorCtr="0">
            <a:spAutoFit/>
          </a:bodyPr>
          <a:lstStyle/>
          <a:p>
            <a:r>
              <a:rPr lang="en-US" sz="1600" spc="300" dirty="0">
                <a:latin typeface="Source Sans Pro Light" panose="020B0403030403020204" pitchFamily="34" charset="0"/>
                <a:ea typeface="Source Sans Pro Light" panose="020B0403030403020204" pitchFamily="34" charset="0"/>
                <a:cs typeface="Lato Light" panose="020F0502020204030203" pitchFamily="34" charset="0"/>
              </a:rPr>
              <a:t>YOUR SUBTITLE HERE</a:t>
            </a:r>
          </a:p>
        </p:txBody>
      </p:sp>
      <p:sp>
        <p:nvSpPr>
          <p:cNvPr id="31" name="Subtitle 2">
            <a:extLst>
              <a:ext uri="{FF2B5EF4-FFF2-40B4-BE49-F238E27FC236}">
                <a16:creationId xmlns:a16="http://schemas.microsoft.com/office/drawing/2014/main" id="{AC28711B-368E-7540-8301-DDF1E6691632}"/>
              </a:ext>
            </a:extLst>
          </p:cNvPr>
          <p:cNvSpPr txBox="1">
            <a:spLocks/>
          </p:cNvSpPr>
          <p:nvPr/>
        </p:nvSpPr>
        <p:spPr>
          <a:xfrm>
            <a:off x="1610581" y="3305607"/>
            <a:ext cx="6383492" cy="579167"/>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850"/>
              </a:lnSpc>
            </a:pPr>
            <a:r>
              <a:rPr lang="en-US" sz="1400" dirty="0">
                <a:solidFill>
                  <a:schemeClr val="tx1"/>
                </a:solidFill>
                <a:latin typeface="Raleway Light" panose="020B0403030101060003" pitchFamily="34" charset="77"/>
                <a:ea typeface="Open Sans Light" panose="020B0306030504020204" pitchFamily="34" charset="0"/>
                <a:cs typeface="Mukta ExtraLight" panose="020B0000000000000000" pitchFamily="34" charset="77"/>
              </a:rPr>
              <a:t>You can do whatever you want, go a impress your audience with an amazing presentation</a:t>
            </a:r>
          </a:p>
        </p:txBody>
      </p:sp>
      <p:sp>
        <p:nvSpPr>
          <p:cNvPr id="33" name="Subtitle 2">
            <a:extLst>
              <a:ext uri="{FF2B5EF4-FFF2-40B4-BE49-F238E27FC236}">
                <a16:creationId xmlns:a16="http://schemas.microsoft.com/office/drawing/2014/main" id="{AFF31873-B943-6D44-A07D-8691CD1E7095}"/>
              </a:ext>
            </a:extLst>
          </p:cNvPr>
          <p:cNvSpPr txBox="1">
            <a:spLocks/>
          </p:cNvSpPr>
          <p:nvPr/>
        </p:nvSpPr>
        <p:spPr>
          <a:xfrm>
            <a:off x="1610581" y="4657393"/>
            <a:ext cx="6383492" cy="579167"/>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850"/>
              </a:lnSpc>
            </a:pPr>
            <a:r>
              <a:rPr lang="en-US" sz="1400" dirty="0">
                <a:solidFill>
                  <a:schemeClr val="tx1"/>
                </a:solidFill>
                <a:latin typeface="Raleway Light" panose="020B0403030101060003" pitchFamily="34" charset="77"/>
                <a:ea typeface="Open Sans Light" panose="020B0306030504020204" pitchFamily="34" charset="0"/>
                <a:cs typeface="Mukta ExtraLight" panose="020B0000000000000000" pitchFamily="34" charset="77"/>
              </a:rPr>
              <a:t>You can do whatever you want, go a impress your audience with an amazing presentation</a:t>
            </a:r>
          </a:p>
        </p:txBody>
      </p:sp>
      <p:sp>
        <p:nvSpPr>
          <p:cNvPr id="35" name="Freeform 238">
            <a:extLst>
              <a:ext uri="{FF2B5EF4-FFF2-40B4-BE49-F238E27FC236}">
                <a16:creationId xmlns:a16="http://schemas.microsoft.com/office/drawing/2014/main" id="{B39CD952-DAB7-9148-8E7B-4520775C9715}"/>
              </a:ext>
            </a:extLst>
          </p:cNvPr>
          <p:cNvSpPr>
            <a:spLocks noChangeAspect="1" noChangeArrowheads="1"/>
          </p:cNvSpPr>
          <p:nvPr/>
        </p:nvSpPr>
        <p:spPr bwMode="auto">
          <a:xfrm>
            <a:off x="828469" y="3002041"/>
            <a:ext cx="457469" cy="590337"/>
          </a:xfrm>
          <a:custGeom>
            <a:avLst/>
            <a:gdLst>
              <a:gd name="T0" fmla="*/ 237195 w 431441"/>
              <a:gd name="T1" fmla="*/ 411134 h 558440"/>
              <a:gd name="T2" fmla="*/ 224386 w 431441"/>
              <a:gd name="T3" fmla="*/ 441719 h 558440"/>
              <a:gd name="T4" fmla="*/ 206951 w 431441"/>
              <a:gd name="T5" fmla="*/ 441719 h 558440"/>
              <a:gd name="T6" fmla="*/ 219760 w 431441"/>
              <a:gd name="T7" fmla="*/ 411134 h 558440"/>
              <a:gd name="T8" fmla="*/ 166448 w 431441"/>
              <a:gd name="T9" fmla="*/ 433029 h 558440"/>
              <a:gd name="T10" fmla="*/ 267450 w 431441"/>
              <a:gd name="T11" fmla="*/ 433029 h 558440"/>
              <a:gd name="T12" fmla="*/ 217129 w 431441"/>
              <a:gd name="T13" fmla="*/ 357188 h 558440"/>
              <a:gd name="T14" fmla="*/ 217129 w 431441"/>
              <a:gd name="T15" fmla="*/ 509229 h 558440"/>
              <a:gd name="T16" fmla="*/ 217129 w 431441"/>
              <a:gd name="T17" fmla="*/ 357188 h 558440"/>
              <a:gd name="T18" fmla="*/ 418497 w 431441"/>
              <a:gd name="T19" fmla="*/ 0 h 558440"/>
              <a:gd name="T20" fmla="*/ 431441 w 431441"/>
              <a:gd name="T21" fmla="*/ 38141 h 558440"/>
              <a:gd name="T22" fmla="*/ 228304 w 431441"/>
              <a:gd name="T23" fmla="*/ 317721 h 558440"/>
              <a:gd name="T24" fmla="*/ 79097 w 431441"/>
              <a:gd name="T25" fmla="*/ 329954 h 558440"/>
              <a:gd name="T26" fmla="*/ 26605 w 431441"/>
              <a:gd name="T27" fmla="*/ 503388 h 558440"/>
              <a:gd name="T28" fmla="*/ 44222 w 431441"/>
              <a:gd name="T29" fmla="*/ 533253 h 558440"/>
              <a:gd name="T30" fmla="*/ 406633 w 431441"/>
              <a:gd name="T31" fmla="*/ 514183 h 558440"/>
              <a:gd name="T32" fmla="*/ 373915 w 431441"/>
              <a:gd name="T33" fmla="*/ 347945 h 558440"/>
              <a:gd name="T34" fmla="*/ 266415 w 431441"/>
              <a:gd name="T35" fmla="*/ 329954 h 558440"/>
              <a:gd name="T36" fmla="*/ 266415 w 431441"/>
              <a:gd name="T37" fmla="*/ 304767 h 558440"/>
              <a:gd name="T38" fmla="*/ 398723 w 431441"/>
              <a:gd name="T39" fmla="*/ 342908 h 558440"/>
              <a:gd name="T40" fmla="*/ 431441 w 431441"/>
              <a:gd name="T41" fmla="*/ 514183 h 558440"/>
              <a:gd name="T42" fmla="*/ 44222 w 431441"/>
              <a:gd name="T43" fmla="*/ 558440 h 558440"/>
              <a:gd name="T44" fmla="*/ 1797 w 431441"/>
              <a:gd name="T45" fmla="*/ 498710 h 558440"/>
              <a:gd name="T46" fmla="*/ 79097 w 431441"/>
              <a:gd name="T47" fmla="*/ 304767 h 558440"/>
              <a:gd name="T48" fmla="*/ 203137 w 431441"/>
              <a:gd name="T49" fmla="*/ 241439 h 558440"/>
              <a:gd name="T50" fmla="*/ 402678 w 431441"/>
              <a:gd name="T51" fmla="*/ 76282 h 558440"/>
              <a:gd name="T52" fmla="*/ 51054 w 431441"/>
              <a:gd name="T53" fmla="*/ 63328 h 558440"/>
              <a:gd name="T54" fmla="*/ 405554 w 431441"/>
              <a:gd name="T55" fmla="*/ 51094 h 558440"/>
              <a:gd name="T56" fmla="*/ 406633 w 431441"/>
              <a:gd name="T57" fmla="*/ 25187 h 558440"/>
              <a:gd name="T58" fmla="*/ 25886 w 431441"/>
              <a:gd name="T59" fmla="*/ 38141 h 558440"/>
              <a:gd name="T60" fmla="*/ 177250 w 431441"/>
              <a:gd name="T61" fmla="*/ 237481 h 558440"/>
              <a:gd name="T62" fmla="*/ 0 w 431441"/>
              <a:gd name="T63" fmla="*/ 38141 h 558440"/>
              <a:gd name="T64" fmla="*/ 12943 w 431441"/>
              <a:gd name="T65" fmla="*/ 0 h 558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1441" h="558440">
                <a:moveTo>
                  <a:pt x="219760" y="411134"/>
                </a:moveTo>
                <a:cubicBezTo>
                  <a:pt x="224386" y="406400"/>
                  <a:pt x="232569" y="406400"/>
                  <a:pt x="237195" y="411134"/>
                </a:cubicBezTo>
                <a:cubicBezTo>
                  <a:pt x="242532" y="416595"/>
                  <a:pt x="242532" y="424242"/>
                  <a:pt x="237195" y="429703"/>
                </a:cubicBezTo>
                <a:lnTo>
                  <a:pt x="224386" y="441719"/>
                </a:lnTo>
                <a:cubicBezTo>
                  <a:pt x="221895" y="444996"/>
                  <a:pt x="219048" y="445724"/>
                  <a:pt x="215846" y="445724"/>
                </a:cubicBezTo>
                <a:cubicBezTo>
                  <a:pt x="212288" y="445724"/>
                  <a:pt x="209085" y="444996"/>
                  <a:pt x="206951" y="441719"/>
                </a:cubicBezTo>
                <a:cubicBezTo>
                  <a:pt x="201613" y="437350"/>
                  <a:pt x="201613" y="428611"/>
                  <a:pt x="206951" y="424242"/>
                </a:cubicBezTo>
                <a:lnTo>
                  <a:pt x="219760" y="411134"/>
                </a:lnTo>
                <a:close/>
                <a:moveTo>
                  <a:pt x="217129" y="381989"/>
                </a:moveTo>
                <a:cubicBezTo>
                  <a:pt x="189092" y="381989"/>
                  <a:pt x="166448" y="404992"/>
                  <a:pt x="166448" y="433029"/>
                </a:cubicBezTo>
                <a:cubicBezTo>
                  <a:pt x="166448" y="460346"/>
                  <a:pt x="189092" y="483350"/>
                  <a:pt x="217129" y="483350"/>
                </a:cubicBezTo>
                <a:cubicBezTo>
                  <a:pt x="244805" y="483350"/>
                  <a:pt x="267450" y="460346"/>
                  <a:pt x="267450" y="433029"/>
                </a:cubicBezTo>
                <a:cubicBezTo>
                  <a:pt x="267450" y="404992"/>
                  <a:pt x="244805" y="381989"/>
                  <a:pt x="217129" y="381989"/>
                </a:cubicBezTo>
                <a:close/>
                <a:moveTo>
                  <a:pt x="217129" y="357188"/>
                </a:moveTo>
                <a:cubicBezTo>
                  <a:pt x="259183" y="357188"/>
                  <a:pt x="293329" y="391334"/>
                  <a:pt x="293329" y="433029"/>
                </a:cubicBezTo>
                <a:cubicBezTo>
                  <a:pt x="293329" y="475083"/>
                  <a:pt x="259183" y="509229"/>
                  <a:pt x="217129" y="509229"/>
                </a:cubicBezTo>
                <a:cubicBezTo>
                  <a:pt x="175434" y="509229"/>
                  <a:pt x="141288" y="475083"/>
                  <a:pt x="141288" y="433029"/>
                </a:cubicBezTo>
                <a:cubicBezTo>
                  <a:pt x="141288" y="391334"/>
                  <a:pt x="175434" y="357188"/>
                  <a:pt x="217129" y="357188"/>
                </a:cubicBezTo>
                <a:close/>
                <a:moveTo>
                  <a:pt x="12943" y="0"/>
                </a:moveTo>
                <a:lnTo>
                  <a:pt x="418497" y="0"/>
                </a:lnTo>
                <a:cubicBezTo>
                  <a:pt x="426407" y="0"/>
                  <a:pt x="431441" y="5397"/>
                  <a:pt x="431441" y="12953"/>
                </a:cubicBezTo>
                <a:lnTo>
                  <a:pt x="431441" y="38141"/>
                </a:lnTo>
                <a:cubicBezTo>
                  <a:pt x="431441" y="152923"/>
                  <a:pt x="341917" y="246836"/>
                  <a:pt x="228304" y="253673"/>
                </a:cubicBezTo>
                <a:lnTo>
                  <a:pt x="228304" y="317721"/>
                </a:lnTo>
                <a:cubicBezTo>
                  <a:pt x="228304" y="324557"/>
                  <a:pt x="222911" y="329954"/>
                  <a:pt x="216080" y="329954"/>
                </a:cubicBezTo>
                <a:lnTo>
                  <a:pt x="79097" y="329954"/>
                </a:lnTo>
                <a:cubicBezTo>
                  <a:pt x="69390" y="329954"/>
                  <a:pt x="60401" y="337511"/>
                  <a:pt x="57885" y="347945"/>
                </a:cubicBezTo>
                <a:lnTo>
                  <a:pt x="26605" y="503388"/>
                </a:lnTo>
                <a:cubicBezTo>
                  <a:pt x="25886" y="507346"/>
                  <a:pt x="25886" y="510944"/>
                  <a:pt x="25886" y="514183"/>
                </a:cubicBezTo>
                <a:cubicBezTo>
                  <a:pt x="25886" y="524617"/>
                  <a:pt x="34515" y="533253"/>
                  <a:pt x="44222" y="533253"/>
                </a:cubicBezTo>
                <a:lnTo>
                  <a:pt x="387578" y="533253"/>
                </a:lnTo>
                <a:cubicBezTo>
                  <a:pt x="398004" y="533253"/>
                  <a:pt x="406633" y="524617"/>
                  <a:pt x="406633" y="514183"/>
                </a:cubicBezTo>
                <a:cubicBezTo>
                  <a:pt x="406633" y="510944"/>
                  <a:pt x="405554" y="507346"/>
                  <a:pt x="404835" y="503388"/>
                </a:cubicBezTo>
                <a:lnTo>
                  <a:pt x="373915" y="347945"/>
                </a:lnTo>
                <a:cubicBezTo>
                  <a:pt x="372118" y="337511"/>
                  <a:pt x="363129" y="329954"/>
                  <a:pt x="352343" y="329954"/>
                </a:cubicBezTo>
                <a:lnTo>
                  <a:pt x="266415" y="329954"/>
                </a:lnTo>
                <a:cubicBezTo>
                  <a:pt x="259584" y="329954"/>
                  <a:pt x="254191" y="324557"/>
                  <a:pt x="254191" y="317721"/>
                </a:cubicBezTo>
                <a:cubicBezTo>
                  <a:pt x="254191" y="310164"/>
                  <a:pt x="259584" y="304767"/>
                  <a:pt x="266415" y="304767"/>
                </a:cubicBezTo>
                <a:lnTo>
                  <a:pt x="352343" y="304767"/>
                </a:lnTo>
                <a:cubicBezTo>
                  <a:pt x="375353" y="304767"/>
                  <a:pt x="394409" y="320599"/>
                  <a:pt x="398723" y="342908"/>
                </a:cubicBezTo>
                <a:lnTo>
                  <a:pt x="430003" y="498710"/>
                </a:lnTo>
                <a:cubicBezTo>
                  <a:pt x="430722" y="504108"/>
                  <a:pt x="431441" y="508785"/>
                  <a:pt x="431441" y="514183"/>
                </a:cubicBezTo>
                <a:cubicBezTo>
                  <a:pt x="431441" y="538650"/>
                  <a:pt x="411666" y="558440"/>
                  <a:pt x="387578" y="558440"/>
                </a:cubicBezTo>
                <a:lnTo>
                  <a:pt x="44222" y="558440"/>
                </a:lnTo>
                <a:cubicBezTo>
                  <a:pt x="19774" y="558440"/>
                  <a:pt x="0" y="538650"/>
                  <a:pt x="0" y="514183"/>
                </a:cubicBezTo>
                <a:cubicBezTo>
                  <a:pt x="0" y="508785"/>
                  <a:pt x="719" y="504108"/>
                  <a:pt x="1797" y="498710"/>
                </a:cubicBezTo>
                <a:lnTo>
                  <a:pt x="32717" y="342908"/>
                </a:lnTo>
                <a:cubicBezTo>
                  <a:pt x="37391" y="320599"/>
                  <a:pt x="57166" y="304767"/>
                  <a:pt x="79097" y="304767"/>
                </a:cubicBezTo>
                <a:lnTo>
                  <a:pt x="203137" y="304767"/>
                </a:lnTo>
                <a:lnTo>
                  <a:pt x="203137" y="241439"/>
                </a:lnTo>
                <a:cubicBezTo>
                  <a:pt x="203137" y="233883"/>
                  <a:pt x="208530" y="228485"/>
                  <a:pt x="216080" y="228485"/>
                </a:cubicBezTo>
                <a:cubicBezTo>
                  <a:pt x="307402" y="228485"/>
                  <a:pt x="384342" y="162998"/>
                  <a:pt x="402678" y="76282"/>
                </a:cubicBezTo>
                <a:lnTo>
                  <a:pt x="63997" y="76282"/>
                </a:lnTo>
                <a:cubicBezTo>
                  <a:pt x="56447" y="76282"/>
                  <a:pt x="51054" y="70884"/>
                  <a:pt x="51054" y="63328"/>
                </a:cubicBezTo>
                <a:cubicBezTo>
                  <a:pt x="51054" y="56492"/>
                  <a:pt x="56447" y="51094"/>
                  <a:pt x="63997" y="51094"/>
                </a:cubicBezTo>
                <a:lnTo>
                  <a:pt x="405554" y="51094"/>
                </a:lnTo>
                <a:cubicBezTo>
                  <a:pt x="405554" y="46417"/>
                  <a:pt x="406633" y="42818"/>
                  <a:pt x="406633" y="38141"/>
                </a:cubicBezTo>
                <a:lnTo>
                  <a:pt x="406633" y="25187"/>
                </a:lnTo>
                <a:lnTo>
                  <a:pt x="25886" y="25187"/>
                </a:lnTo>
                <a:lnTo>
                  <a:pt x="25886" y="38141"/>
                </a:lnTo>
                <a:cubicBezTo>
                  <a:pt x="25886" y="124857"/>
                  <a:pt x="84490" y="201139"/>
                  <a:pt x="168262" y="222368"/>
                </a:cubicBezTo>
                <a:cubicBezTo>
                  <a:pt x="175093" y="223808"/>
                  <a:pt x="179048" y="230644"/>
                  <a:pt x="177250" y="237481"/>
                </a:cubicBezTo>
                <a:cubicBezTo>
                  <a:pt x="175812" y="244317"/>
                  <a:pt x="168981" y="248995"/>
                  <a:pt x="162149" y="246836"/>
                </a:cubicBezTo>
                <a:cubicBezTo>
                  <a:pt x="67233" y="222368"/>
                  <a:pt x="0" y="136371"/>
                  <a:pt x="0" y="38141"/>
                </a:cubicBezTo>
                <a:lnTo>
                  <a:pt x="0" y="12953"/>
                </a:lnTo>
                <a:cubicBezTo>
                  <a:pt x="0" y="5397"/>
                  <a:pt x="6112" y="0"/>
                  <a:pt x="12943" y="0"/>
                </a:cubicBezTo>
                <a:close/>
              </a:path>
            </a:pathLst>
          </a:custGeom>
          <a:solidFill>
            <a:schemeClr val="accent2"/>
          </a:solidFill>
          <a:ln>
            <a:noFill/>
          </a:ln>
          <a:effectLst/>
        </p:spPr>
        <p:txBody>
          <a:bodyPr anchor="ctr"/>
          <a:lstStyle/>
          <a:p>
            <a:endParaRPr lang="en-US" sz="900" dirty="0">
              <a:latin typeface="Source Sans Pro Light" panose="020B0403030403020204" pitchFamily="34" charset="0"/>
            </a:endParaRPr>
          </a:p>
        </p:txBody>
      </p:sp>
      <p:sp>
        <p:nvSpPr>
          <p:cNvPr id="36" name="Freeform 226">
            <a:extLst>
              <a:ext uri="{FF2B5EF4-FFF2-40B4-BE49-F238E27FC236}">
                <a16:creationId xmlns:a16="http://schemas.microsoft.com/office/drawing/2014/main" id="{2BF25067-F911-3F4A-B161-D28BB52DA6B7}"/>
              </a:ext>
            </a:extLst>
          </p:cNvPr>
          <p:cNvSpPr>
            <a:spLocks noChangeAspect="1" noChangeArrowheads="1"/>
          </p:cNvSpPr>
          <p:nvPr/>
        </p:nvSpPr>
        <p:spPr bwMode="auto">
          <a:xfrm>
            <a:off x="770615" y="4402589"/>
            <a:ext cx="593702" cy="509608"/>
          </a:xfrm>
          <a:custGeom>
            <a:avLst/>
            <a:gdLst>
              <a:gd name="T0" fmla="*/ 153631 w 560028"/>
              <a:gd name="T1" fmla="*/ 317863 h 482240"/>
              <a:gd name="T2" fmla="*/ 128588 w 560028"/>
              <a:gd name="T3" fmla="*/ 317863 h 482240"/>
              <a:gd name="T4" fmla="*/ 140752 w 560028"/>
              <a:gd name="T5" fmla="*/ 190500 h 482240"/>
              <a:gd name="T6" fmla="*/ 153631 w 560028"/>
              <a:gd name="T7" fmla="*/ 279535 h 482240"/>
              <a:gd name="T8" fmla="*/ 128588 w 560028"/>
              <a:gd name="T9" fmla="*/ 279535 h 482240"/>
              <a:gd name="T10" fmla="*/ 140752 w 560028"/>
              <a:gd name="T11" fmla="*/ 190500 h 482240"/>
              <a:gd name="T12" fmla="*/ 529777 w 560028"/>
              <a:gd name="T13" fmla="*/ 127000 h 482240"/>
              <a:gd name="T14" fmla="*/ 551745 w 560028"/>
              <a:gd name="T15" fmla="*/ 178516 h 482240"/>
              <a:gd name="T16" fmla="*/ 521854 w 560028"/>
              <a:gd name="T17" fmla="*/ 202842 h 482240"/>
              <a:gd name="T18" fmla="*/ 513571 w 560028"/>
              <a:gd name="T19" fmla="*/ 181020 h 482240"/>
              <a:gd name="T20" fmla="*/ 534819 w 560028"/>
              <a:gd name="T21" fmla="*/ 157409 h 482240"/>
              <a:gd name="T22" fmla="*/ 140833 w 560028"/>
              <a:gd name="T23" fmla="*/ 152042 h 482240"/>
              <a:gd name="T24" fmla="*/ 140833 w 560028"/>
              <a:gd name="T25" fmla="*/ 127000 h 482240"/>
              <a:gd name="T26" fmla="*/ 309858 w 560028"/>
              <a:gd name="T27" fmla="*/ 0 h 482240"/>
              <a:gd name="T28" fmla="*/ 352683 w 560028"/>
              <a:gd name="T29" fmla="*/ 51103 h 482240"/>
              <a:gd name="T30" fmla="*/ 459928 w 560028"/>
              <a:gd name="T31" fmla="*/ 80613 h 482240"/>
              <a:gd name="T32" fmla="*/ 450211 w 560028"/>
              <a:gd name="T33" fmla="*/ 101126 h 482240"/>
              <a:gd name="T34" fmla="*/ 393710 w 560028"/>
              <a:gd name="T35" fmla="*/ 76295 h 482240"/>
              <a:gd name="T36" fmla="*/ 279268 w 560028"/>
              <a:gd name="T37" fmla="*/ 63339 h 482240"/>
              <a:gd name="T38" fmla="*/ 326772 w 560028"/>
              <a:gd name="T39" fmla="*/ 51103 h 482240"/>
              <a:gd name="T40" fmla="*/ 309858 w 560028"/>
              <a:gd name="T41" fmla="*/ 25192 h 482240"/>
              <a:gd name="T42" fmla="*/ 261274 w 560028"/>
              <a:gd name="T43" fmla="*/ 34908 h 482240"/>
              <a:gd name="T44" fmla="*/ 241480 w 560028"/>
              <a:gd name="T45" fmla="*/ 76295 h 482240"/>
              <a:gd name="T46" fmla="*/ 101126 w 560028"/>
              <a:gd name="T47" fmla="*/ 139274 h 482240"/>
              <a:gd name="T48" fmla="*/ 139274 w 560028"/>
              <a:gd name="T49" fmla="*/ 457049 h 482240"/>
              <a:gd name="T50" fmla="*/ 457049 w 560028"/>
              <a:gd name="T51" fmla="*/ 418901 h 482240"/>
              <a:gd name="T52" fmla="*/ 470004 w 560028"/>
              <a:gd name="T53" fmla="*/ 177421 h 482240"/>
              <a:gd name="T54" fmla="*/ 482240 w 560028"/>
              <a:gd name="T55" fmla="*/ 418901 h 482240"/>
              <a:gd name="T56" fmla="*/ 139274 w 560028"/>
              <a:gd name="T57" fmla="*/ 482240 h 482240"/>
              <a:gd name="T58" fmla="*/ 75935 w 560028"/>
              <a:gd name="T59" fmla="*/ 152230 h 482240"/>
              <a:gd name="T60" fmla="*/ 25191 w 560028"/>
              <a:gd name="T61" fmla="*/ 157628 h 482240"/>
              <a:gd name="T62" fmla="*/ 47144 w 560028"/>
              <a:gd name="T63" fmla="*/ 181380 h 482240"/>
              <a:gd name="T64" fmla="*/ 38147 w 560028"/>
              <a:gd name="T65" fmla="*/ 203333 h 482240"/>
              <a:gd name="T66" fmla="*/ 8997 w 560028"/>
              <a:gd name="T67" fmla="*/ 178861 h 482240"/>
              <a:gd name="T68" fmla="*/ 30230 w 560028"/>
              <a:gd name="T69" fmla="*/ 127038 h 482240"/>
              <a:gd name="T70" fmla="*/ 165185 w 560028"/>
              <a:gd name="T71" fmla="*/ 51103 h 482240"/>
              <a:gd name="T72" fmla="*/ 236802 w 560028"/>
              <a:gd name="T73" fmla="*/ 28790 h 482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0028" h="482240">
                <a:moveTo>
                  <a:pt x="140752" y="304800"/>
                </a:moveTo>
                <a:cubicBezTo>
                  <a:pt x="148264" y="304800"/>
                  <a:pt x="153631" y="309880"/>
                  <a:pt x="153631" y="317863"/>
                </a:cubicBezTo>
                <a:cubicBezTo>
                  <a:pt x="153631" y="324757"/>
                  <a:pt x="148264" y="329837"/>
                  <a:pt x="140752" y="329837"/>
                </a:cubicBezTo>
                <a:cubicBezTo>
                  <a:pt x="133954" y="329837"/>
                  <a:pt x="128588" y="324757"/>
                  <a:pt x="128588" y="317863"/>
                </a:cubicBezTo>
                <a:cubicBezTo>
                  <a:pt x="128588" y="309880"/>
                  <a:pt x="133954" y="304800"/>
                  <a:pt x="140752" y="304800"/>
                </a:cubicBezTo>
                <a:close/>
                <a:moveTo>
                  <a:pt x="140752" y="190500"/>
                </a:moveTo>
                <a:cubicBezTo>
                  <a:pt x="148264" y="190500"/>
                  <a:pt x="153631" y="195885"/>
                  <a:pt x="153631" y="203425"/>
                </a:cubicBezTo>
                <a:lnTo>
                  <a:pt x="153631" y="279535"/>
                </a:lnTo>
                <a:cubicBezTo>
                  <a:pt x="153631" y="286356"/>
                  <a:pt x="148264" y="291741"/>
                  <a:pt x="140752" y="291741"/>
                </a:cubicBezTo>
                <a:cubicBezTo>
                  <a:pt x="133954" y="291741"/>
                  <a:pt x="128588" y="286356"/>
                  <a:pt x="128588" y="279535"/>
                </a:cubicBezTo>
                <a:lnTo>
                  <a:pt x="128588" y="203425"/>
                </a:lnTo>
                <a:cubicBezTo>
                  <a:pt x="128588" y="195885"/>
                  <a:pt x="133954" y="190500"/>
                  <a:pt x="140752" y="190500"/>
                </a:cubicBezTo>
                <a:close/>
                <a:moveTo>
                  <a:pt x="140833" y="127000"/>
                </a:moveTo>
                <a:lnTo>
                  <a:pt x="529777" y="127000"/>
                </a:lnTo>
                <a:cubicBezTo>
                  <a:pt x="546343" y="127000"/>
                  <a:pt x="560028" y="140594"/>
                  <a:pt x="560028" y="157409"/>
                </a:cubicBezTo>
                <a:cubicBezTo>
                  <a:pt x="560028" y="164921"/>
                  <a:pt x="557147" y="173149"/>
                  <a:pt x="551745" y="178516"/>
                </a:cubicBezTo>
                <a:lnTo>
                  <a:pt x="531217" y="198907"/>
                </a:lnTo>
                <a:cubicBezTo>
                  <a:pt x="528696" y="201411"/>
                  <a:pt x="525815" y="202842"/>
                  <a:pt x="521854" y="202842"/>
                </a:cubicBezTo>
                <a:cubicBezTo>
                  <a:pt x="518973" y="202842"/>
                  <a:pt x="515732" y="201411"/>
                  <a:pt x="513571" y="198907"/>
                </a:cubicBezTo>
                <a:cubicBezTo>
                  <a:pt x="508169" y="193899"/>
                  <a:pt x="508169" y="186028"/>
                  <a:pt x="513571" y="181020"/>
                </a:cubicBezTo>
                <a:lnTo>
                  <a:pt x="533378" y="161344"/>
                </a:lnTo>
                <a:cubicBezTo>
                  <a:pt x="534098" y="159555"/>
                  <a:pt x="534819" y="158840"/>
                  <a:pt x="534819" y="157409"/>
                </a:cubicBezTo>
                <a:cubicBezTo>
                  <a:pt x="534819" y="154547"/>
                  <a:pt x="532658" y="152042"/>
                  <a:pt x="529777" y="152042"/>
                </a:cubicBezTo>
                <a:lnTo>
                  <a:pt x="140833" y="152042"/>
                </a:lnTo>
                <a:cubicBezTo>
                  <a:pt x="133990" y="152042"/>
                  <a:pt x="128588" y="146676"/>
                  <a:pt x="128588" y="139164"/>
                </a:cubicBezTo>
                <a:cubicBezTo>
                  <a:pt x="128588" y="132366"/>
                  <a:pt x="133990" y="127000"/>
                  <a:pt x="140833" y="127000"/>
                </a:cubicBezTo>
                <a:close/>
                <a:moveTo>
                  <a:pt x="273510" y="0"/>
                </a:moveTo>
                <a:lnTo>
                  <a:pt x="309858" y="0"/>
                </a:lnTo>
                <a:cubicBezTo>
                  <a:pt x="327492" y="0"/>
                  <a:pt x="342607" y="12236"/>
                  <a:pt x="347285" y="28790"/>
                </a:cubicBezTo>
                <a:lnTo>
                  <a:pt x="352683" y="51103"/>
                </a:lnTo>
                <a:lnTo>
                  <a:pt x="393710" y="51103"/>
                </a:lnTo>
                <a:cubicBezTo>
                  <a:pt x="418901" y="51103"/>
                  <a:pt x="442294" y="61539"/>
                  <a:pt x="459928" y="80613"/>
                </a:cubicBezTo>
                <a:cubicBezTo>
                  <a:pt x="464606" y="85292"/>
                  <a:pt x="463886" y="93569"/>
                  <a:pt x="458488" y="98247"/>
                </a:cubicBezTo>
                <a:cubicBezTo>
                  <a:pt x="456329" y="100407"/>
                  <a:pt x="453090" y="101126"/>
                  <a:pt x="450211" y="101126"/>
                </a:cubicBezTo>
                <a:cubicBezTo>
                  <a:pt x="446972" y="101126"/>
                  <a:pt x="443373" y="99687"/>
                  <a:pt x="440854" y="97528"/>
                </a:cubicBezTo>
                <a:cubicBezTo>
                  <a:pt x="428618" y="83852"/>
                  <a:pt x="411344" y="76295"/>
                  <a:pt x="393710" y="76295"/>
                </a:cubicBezTo>
                <a:lnTo>
                  <a:pt x="291504" y="76295"/>
                </a:lnTo>
                <a:cubicBezTo>
                  <a:pt x="284666" y="76295"/>
                  <a:pt x="279268" y="70896"/>
                  <a:pt x="279268" y="63339"/>
                </a:cubicBezTo>
                <a:cubicBezTo>
                  <a:pt x="279268" y="56141"/>
                  <a:pt x="284666" y="51103"/>
                  <a:pt x="291504" y="51103"/>
                </a:cubicBezTo>
                <a:lnTo>
                  <a:pt x="326772" y="51103"/>
                </a:lnTo>
                <a:lnTo>
                  <a:pt x="322093" y="34908"/>
                </a:lnTo>
                <a:cubicBezTo>
                  <a:pt x="321374" y="29510"/>
                  <a:pt x="315975" y="25192"/>
                  <a:pt x="309858" y="25192"/>
                </a:cubicBezTo>
                <a:lnTo>
                  <a:pt x="273510" y="25192"/>
                </a:lnTo>
                <a:cubicBezTo>
                  <a:pt x="268111" y="25192"/>
                  <a:pt x="262713" y="29510"/>
                  <a:pt x="261274" y="34908"/>
                </a:cubicBezTo>
                <a:lnTo>
                  <a:pt x="253716" y="66218"/>
                </a:lnTo>
                <a:cubicBezTo>
                  <a:pt x="251917" y="72336"/>
                  <a:pt x="246519" y="76295"/>
                  <a:pt x="241480" y="76295"/>
                </a:cubicBezTo>
                <a:lnTo>
                  <a:pt x="165185" y="76295"/>
                </a:lnTo>
                <a:cubicBezTo>
                  <a:pt x="130277" y="76295"/>
                  <a:pt x="101126" y="104365"/>
                  <a:pt x="101126" y="139274"/>
                </a:cubicBezTo>
                <a:lnTo>
                  <a:pt x="101126" y="418901"/>
                </a:lnTo>
                <a:cubicBezTo>
                  <a:pt x="101126" y="440134"/>
                  <a:pt x="118760" y="457049"/>
                  <a:pt x="139274" y="457049"/>
                </a:cubicBezTo>
                <a:lnTo>
                  <a:pt x="418901" y="457049"/>
                </a:lnTo>
                <a:cubicBezTo>
                  <a:pt x="440134" y="457049"/>
                  <a:pt x="457049" y="440134"/>
                  <a:pt x="457049" y="418901"/>
                </a:cubicBezTo>
                <a:lnTo>
                  <a:pt x="457049" y="190377"/>
                </a:lnTo>
                <a:cubicBezTo>
                  <a:pt x="457049" y="183539"/>
                  <a:pt x="462087" y="177421"/>
                  <a:pt x="470004" y="177421"/>
                </a:cubicBezTo>
                <a:cubicBezTo>
                  <a:pt x="476842" y="177421"/>
                  <a:pt x="482240" y="183539"/>
                  <a:pt x="482240" y="190377"/>
                </a:cubicBezTo>
                <a:lnTo>
                  <a:pt x="482240" y="418901"/>
                </a:lnTo>
                <a:cubicBezTo>
                  <a:pt x="482240" y="453810"/>
                  <a:pt x="453810" y="482240"/>
                  <a:pt x="418901" y="482240"/>
                </a:cubicBezTo>
                <a:lnTo>
                  <a:pt x="139274" y="482240"/>
                </a:lnTo>
                <a:cubicBezTo>
                  <a:pt x="104365" y="482240"/>
                  <a:pt x="75935" y="453810"/>
                  <a:pt x="75935" y="418901"/>
                </a:cubicBezTo>
                <a:lnTo>
                  <a:pt x="75935" y="152230"/>
                </a:lnTo>
                <a:lnTo>
                  <a:pt x="30230" y="152230"/>
                </a:lnTo>
                <a:cubicBezTo>
                  <a:pt x="27351" y="152230"/>
                  <a:pt x="25191" y="154749"/>
                  <a:pt x="25191" y="157628"/>
                </a:cubicBezTo>
                <a:cubicBezTo>
                  <a:pt x="25191" y="159067"/>
                  <a:pt x="25911" y="159787"/>
                  <a:pt x="26631" y="161587"/>
                </a:cubicBezTo>
                <a:lnTo>
                  <a:pt x="47144" y="181380"/>
                </a:lnTo>
                <a:cubicBezTo>
                  <a:pt x="51823" y="186418"/>
                  <a:pt x="51823" y="194336"/>
                  <a:pt x="47144" y="199374"/>
                </a:cubicBezTo>
                <a:cubicBezTo>
                  <a:pt x="44985" y="201893"/>
                  <a:pt x="41026" y="203333"/>
                  <a:pt x="38147" y="203333"/>
                </a:cubicBezTo>
                <a:cubicBezTo>
                  <a:pt x="34908" y="203333"/>
                  <a:pt x="30949" y="201893"/>
                  <a:pt x="28790" y="199374"/>
                </a:cubicBezTo>
                <a:lnTo>
                  <a:pt x="8997" y="178861"/>
                </a:lnTo>
                <a:cubicBezTo>
                  <a:pt x="2879" y="173463"/>
                  <a:pt x="0" y="165905"/>
                  <a:pt x="0" y="157628"/>
                </a:cubicBezTo>
                <a:cubicBezTo>
                  <a:pt x="0" y="140713"/>
                  <a:pt x="13675" y="127038"/>
                  <a:pt x="30230" y="127038"/>
                </a:cubicBezTo>
                <a:lnTo>
                  <a:pt x="76654" y="127038"/>
                </a:lnTo>
                <a:cubicBezTo>
                  <a:pt x="82772" y="83852"/>
                  <a:pt x="120200" y="51103"/>
                  <a:pt x="165185" y="51103"/>
                </a:cubicBezTo>
                <a:lnTo>
                  <a:pt x="231404" y="51103"/>
                </a:lnTo>
                <a:lnTo>
                  <a:pt x="236802" y="28790"/>
                </a:lnTo>
                <a:cubicBezTo>
                  <a:pt x="240760" y="12236"/>
                  <a:pt x="255875" y="0"/>
                  <a:pt x="273510" y="0"/>
                </a:cubicBezTo>
                <a:close/>
              </a:path>
            </a:pathLst>
          </a:custGeom>
          <a:solidFill>
            <a:schemeClr val="accent3"/>
          </a:solidFill>
          <a:ln>
            <a:noFill/>
          </a:ln>
          <a:effectLst/>
        </p:spPr>
        <p:txBody>
          <a:bodyPr anchor="ctr"/>
          <a:lstStyle/>
          <a:p>
            <a:endParaRPr lang="en-US" sz="900" dirty="0">
              <a:latin typeface="Source Sans Pro Light" panose="020B0403030403020204" pitchFamily="34" charset="0"/>
            </a:endParaRPr>
          </a:p>
        </p:txBody>
      </p:sp>
      <p:sp>
        <p:nvSpPr>
          <p:cNvPr id="37" name="Freeform 223">
            <a:extLst>
              <a:ext uri="{FF2B5EF4-FFF2-40B4-BE49-F238E27FC236}">
                <a16:creationId xmlns:a16="http://schemas.microsoft.com/office/drawing/2014/main" id="{F85DB9AA-DB17-6F46-A861-F71C3EE82C9C}"/>
              </a:ext>
            </a:extLst>
          </p:cNvPr>
          <p:cNvSpPr>
            <a:spLocks noChangeAspect="1" noChangeArrowheads="1"/>
          </p:cNvSpPr>
          <p:nvPr/>
        </p:nvSpPr>
        <p:spPr bwMode="auto">
          <a:xfrm>
            <a:off x="762000" y="1641661"/>
            <a:ext cx="592019" cy="592019"/>
          </a:xfrm>
          <a:custGeom>
            <a:avLst/>
            <a:gdLst>
              <a:gd name="T0" fmla="*/ 238075 w 559122"/>
              <a:gd name="T1" fmla="*/ 75415 h 559372"/>
              <a:gd name="T2" fmla="*/ 273707 w 559122"/>
              <a:gd name="T3" fmla="*/ 202791 h 559372"/>
              <a:gd name="T4" fmla="*/ 310419 w 559122"/>
              <a:gd name="T5" fmla="*/ 202791 h 559372"/>
              <a:gd name="T6" fmla="*/ 347131 w 559122"/>
              <a:gd name="T7" fmla="*/ 75415 h 559372"/>
              <a:gd name="T8" fmla="*/ 292063 w 559122"/>
              <a:gd name="T9" fmla="*/ 932 h 559372"/>
              <a:gd name="T10" fmla="*/ 381323 w 559122"/>
              <a:gd name="T11" fmla="*/ 156374 h 559372"/>
              <a:gd name="T12" fmla="*/ 305020 w 559122"/>
              <a:gd name="T13" fmla="*/ 240212 h 559372"/>
              <a:gd name="T14" fmla="*/ 308259 w 559122"/>
              <a:gd name="T15" fmla="*/ 303181 h 559372"/>
              <a:gd name="T16" fmla="*/ 330214 w 559122"/>
              <a:gd name="T17" fmla="*/ 521231 h 559372"/>
              <a:gd name="T18" fmla="*/ 253911 w 559122"/>
              <a:gd name="T19" fmla="*/ 521231 h 559372"/>
              <a:gd name="T20" fmla="*/ 266869 w 559122"/>
              <a:gd name="T21" fmla="*/ 330887 h 559372"/>
              <a:gd name="T22" fmla="*/ 279826 w 559122"/>
              <a:gd name="T23" fmla="*/ 521231 h 559372"/>
              <a:gd name="T24" fmla="*/ 305020 w 559122"/>
              <a:gd name="T25" fmla="*/ 521231 h 559372"/>
              <a:gd name="T26" fmla="*/ 289903 w 559122"/>
              <a:gd name="T27" fmla="*/ 321531 h 559372"/>
              <a:gd name="T28" fmla="*/ 279826 w 559122"/>
              <a:gd name="T29" fmla="*/ 305699 h 559372"/>
              <a:gd name="T30" fmla="*/ 269388 w 559122"/>
              <a:gd name="T31" fmla="*/ 227259 h 559372"/>
              <a:gd name="T32" fmla="*/ 213601 w 559122"/>
              <a:gd name="T33" fmla="*/ 70377 h 559372"/>
              <a:gd name="T34" fmla="*/ 75904 w 559122"/>
              <a:gd name="T35" fmla="*/ 932 h 559372"/>
              <a:gd name="T36" fmla="*/ 89213 w 559122"/>
              <a:gd name="T37" fmla="*/ 140033 h 559372"/>
              <a:gd name="T38" fmla="*/ 62595 w 559122"/>
              <a:gd name="T39" fmla="*/ 140033 h 559372"/>
              <a:gd name="T40" fmla="*/ 75904 w 559122"/>
              <a:gd name="T41" fmla="*/ 932 h 559372"/>
              <a:gd name="T42" fmla="*/ 453049 w 559122"/>
              <a:gd name="T43" fmla="*/ 2948 h 559372"/>
              <a:gd name="T44" fmla="*/ 559122 w 559122"/>
              <a:gd name="T45" fmla="*/ 330532 h 559372"/>
              <a:gd name="T46" fmla="*/ 495622 w 559122"/>
              <a:gd name="T47" fmla="*/ 343505 h 559372"/>
              <a:gd name="T48" fmla="*/ 495622 w 559122"/>
              <a:gd name="T49" fmla="*/ 318279 h 559372"/>
              <a:gd name="T50" fmla="*/ 533867 w 559122"/>
              <a:gd name="T51" fmla="*/ 236473 h 559372"/>
              <a:gd name="T52" fmla="*/ 457739 w 559122"/>
              <a:gd name="T53" fmla="*/ 521172 h 559372"/>
              <a:gd name="T54" fmla="*/ 482634 w 559122"/>
              <a:gd name="T55" fmla="*/ 521172 h 559372"/>
              <a:gd name="T56" fmla="*/ 475779 w 559122"/>
              <a:gd name="T57" fmla="*/ 379183 h 559372"/>
              <a:gd name="T58" fmla="*/ 493458 w 559122"/>
              <a:gd name="T59" fmla="*/ 361524 h 559372"/>
              <a:gd name="T60" fmla="*/ 508611 w 559122"/>
              <a:gd name="T61" fmla="*/ 521172 h 559372"/>
              <a:gd name="T62" fmla="*/ 432483 w 559122"/>
              <a:gd name="T63" fmla="*/ 521172 h 559372"/>
              <a:gd name="T64" fmla="*/ 439338 w 559122"/>
              <a:gd name="T65" fmla="*/ 786 h 559372"/>
              <a:gd name="T66" fmla="*/ 37787 w 559122"/>
              <a:gd name="T67" fmla="*/ 13759 h 559372"/>
              <a:gd name="T68" fmla="*/ 25919 w 559122"/>
              <a:gd name="T69" fmla="*/ 127278 h 559372"/>
              <a:gd name="T70" fmla="*/ 51454 w 559122"/>
              <a:gd name="T71" fmla="*/ 166199 h 559372"/>
              <a:gd name="T72" fmla="*/ 100364 w 559122"/>
              <a:gd name="T73" fmla="*/ 166199 h 559372"/>
              <a:gd name="T74" fmla="*/ 126258 w 559122"/>
              <a:gd name="T75" fmla="*/ 127278 h 559372"/>
              <a:gd name="T76" fmla="*/ 114031 w 559122"/>
              <a:gd name="T77" fmla="*/ 13759 h 559372"/>
              <a:gd name="T78" fmla="*/ 139205 w 559122"/>
              <a:gd name="T79" fmla="*/ 12318 h 559372"/>
              <a:gd name="T80" fmla="*/ 151433 w 559122"/>
              <a:gd name="T81" fmla="*/ 123675 h 559372"/>
              <a:gd name="T82" fmla="*/ 107917 w 559122"/>
              <a:gd name="T83" fmla="*/ 190705 h 559372"/>
              <a:gd name="T84" fmla="*/ 88856 w 559122"/>
              <a:gd name="T85" fmla="*/ 299900 h 559372"/>
              <a:gd name="T86" fmla="*/ 114031 w 559122"/>
              <a:gd name="T87" fmla="*/ 357200 h 559372"/>
              <a:gd name="T88" fmla="*/ 75909 w 559122"/>
              <a:gd name="T89" fmla="*/ 559372 h 559372"/>
              <a:gd name="T90" fmla="*/ 37787 w 559122"/>
              <a:gd name="T91" fmla="*/ 343505 h 559372"/>
              <a:gd name="T92" fmla="*/ 62962 w 559122"/>
              <a:gd name="T93" fmla="*/ 343505 h 559372"/>
              <a:gd name="T94" fmla="*/ 75909 w 559122"/>
              <a:gd name="T95" fmla="*/ 534145 h 559372"/>
              <a:gd name="T96" fmla="*/ 88856 w 559122"/>
              <a:gd name="T97" fmla="*/ 357200 h 559372"/>
              <a:gd name="T98" fmla="*/ 66918 w 559122"/>
              <a:gd name="T99" fmla="*/ 314315 h 559372"/>
              <a:gd name="T100" fmla="*/ 62962 w 559122"/>
              <a:gd name="T101" fmla="*/ 215931 h 559372"/>
              <a:gd name="T102" fmla="*/ 18726 w 559122"/>
              <a:gd name="T103" fmla="*/ 175569 h 559372"/>
              <a:gd name="T104" fmla="*/ 9016 w 559122"/>
              <a:gd name="T105" fmla="*/ 58086 h 559372"/>
              <a:gd name="T106" fmla="*/ 25919 w 559122"/>
              <a:gd name="T107" fmla="*/ 65 h 559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9122" h="559372">
                <a:moveTo>
                  <a:pt x="292063" y="26120"/>
                </a:moveTo>
                <a:cubicBezTo>
                  <a:pt x="258590" y="26120"/>
                  <a:pt x="247073" y="36554"/>
                  <a:pt x="238075" y="75415"/>
                </a:cubicBezTo>
                <a:cubicBezTo>
                  <a:pt x="233396" y="95205"/>
                  <a:pt x="229077" y="157814"/>
                  <a:pt x="229077" y="158533"/>
                </a:cubicBezTo>
                <a:cubicBezTo>
                  <a:pt x="229077" y="180842"/>
                  <a:pt x="245633" y="197394"/>
                  <a:pt x="273707" y="202791"/>
                </a:cubicBezTo>
                <a:cubicBezTo>
                  <a:pt x="281625" y="203511"/>
                  <a:pt x="287384" y="206749"/>
                  <a:pt x="292063" y="211067"/>
                </a:cubicBezTo>
                <a:cubicBezTo>
                  <a:pt x="297462" y="206749"/>
                  <a:pt x="303580" y="203511"/>
                  <a:pt x="310419" y="202791"/>
                </a:cubicBezTo>
                <a:cubicBezTo>
                  <a:pt x="338492" y="197394"/>
                  <a:pt x="356129" y="180842"/>
                  <a:pt x="356129" y="157814"/>
                </a:cubicBezTo>
                <a:cubicBezTo>
                  <a:pt x="356129" y="157814"/>
                  <a:pt x="350730" y="95205"/>
                  <a:pt x="347131" y="75415"/>
                </a:cubicBezTo>
                <a:cubicBezTo>
                  <a:pt x="337773" y="36554"/>
                  <a:pt x="326255" y="26120"/>
                  <a:pt x="292063" y="26120"/>
                </a:cubicBezTo>
                <a:close/>
                <a:moveTo>
                  <a:pt x="292063" y="932"/>
                </a:moveTo>
                <a:cubicBezTo>
                  <a:pt x="345331" y="932"/>
                  <a:pt x="361527" y="27559"/>
                  <a:pt x="371245" y="70377"/>
                </a:cubicBezTo>
                <a:cubicBezTo>
                  <a:pt x="375924" y="91607"/>
                  <a:pt x="381323" y="153856"/>
                  <a:pt x="381323" y="156374"/>
                </a:cubicBezTo>
                <a:cubicBezTo>
                  <a:pt x="381323" y="192716"/>
                  <a:pt x="356129" y="219343"/>
                  <a:pt x="315098" y="227259"/>
                </a:cubicBezTo>
                <a:cubicBezTo>
                  <a:pt x="309699" y="228698"/>
                  <a:pt x="305020" y="234095"/>
                  <a:pt x="305020" y="240212"/>
                </a:cubicBezTo>
                <a:lnTo>
                  <a:pt x="305020" y="300302"/>
                </a:lnTo>
                <a:lnTo>
                  <a:pt x="308259" y="303181"/>
                </a:lnTo>
                <a:cubicBezTo>
                  <a:pt x="322656" y="317933"/>
                  <a:pt x="330214" y="336644"/>
                  <a:pt x="330214" y="357513"/>
                </a:cubicBezTo>
                <a:lnTo>
                  <a:pt x="330214" y="521231"/>
                </a:lnTo>
                <a:cubicBezTo>
                  <a:pt x="330214" y="542461"/>
                  <a:pt x="313298" y="559372"/>
                  <a:pt x="292063" y="559372"/>
                </a:cubicBezTo>
                <a:cubicBezTo>
                  <a:pt x="271548" y="559372"/>
                  <a:pt x="253911" y="542461"/>
                  <a:pt x="253911" y="521231"/>
                </a:cubicBezTo>
                <a:lnTo>
                  <a:pt x="253911" y="343840"/>
                </a:lnTo>
                <a:cubicBezTo>
                  <a:pt x="253911" y="336644"/>
                  <a:pt x="260030" y="330887"/>
                  <a:pt x="266869" y="330887"/>
                </a:cubicBezTo>
                <a:cubicBezTo>
                  <a:pt x="273707" y="330887"/>
                  <a:pt x="279826" y="336644"/>
                  <a:pt x="279826" y="343840"/>
                </a:cubicBezTo>
                <a:lnTo>
                  <a:pt x="279826" y="521231"/>
                </a:lnTo>
                <a:cubicBezTo>
                  <a:pt x="279826" y="528788"/>
                  <a:pt x="285224" y="534185"/>
                  <a:pt x="292063" y="534185"/>
                </a:cubicBezTo>
                <a:cubicBezTo>
                  <a:pt x="299621" y="534185"/>
                  <a:pt x="305020" y="528788"/>
                  <a:pt x="305020" y="521231"/>
                </a:cubicBezTo>
                <a:lnTo>
                  <a:pt x="305020" y="357513"/>
                </a:lnTo>
                <a:cubicBezTo>
                  <a:pt x="305020" y="343840"/>
                  <a:pt x="299621" y="330887"/>
                  <a:pt x="289903" y="321531"/>
                </a:cubicBezTo>
                <a:lnTo>
                  <a:pt x="283785" y="314695"/>
                </a:lnTo>
                <a:cubicBezTo>
                  <a:pt x="280546" y="312536"/>
                  <a:pt x="279826" y="308578"/>
                  <a:pt x="279826" y="305699"/>
                </a:cubicBezTo>
                <a:lnTo>
                  <a:pt x="279826" y="240212"/>
                </a:lnTo>
                <a:cubicBezTo>
                  <a:pt x="279826" y="234095"/>
                  <a:pt x="275507" y="228698"/>
                  <a:pt x="269388" y="227259"/>
                </a:cubicBezTo>
                <a:cubicBezTo>
                  <a:pt x="229077" y="219343"/>
                  <a:pt x="203883" y="192716"/>
                  <a:pt x="203883" y="157814"/>
                </a:cubicBezTo>
                <a:cubicBezTo>
                  <a:pt x="203883" y="153856"/>
                  <a:pt x="208202" y="91607"/>
                  <a:pt x="213601" y="70377"/>
                </a:cubicBezTo>
                <a:cubicBezTo>
                  <a:pt x="222958" y="27559"/>
                  <a:pt x="239515" y="932"/>
                  <a:pt x="292063" y="932"/>
                </a:cubicBezTo>
                <a:close/>
                <a:moveTo>
                  <a:pt x="75904" y="932"/>
                </a:moveTo>
                <a:cubicBezTo>
                  <a:pt x="82928" y="932"/>
                  <a:pt x="89213" y="6324"/>
                  <a:pt x="89213" y="13872"/>
                </a:cubicBezTo>
                <a:lnTo>
                  <a:pt x="89213" y="140033"/>
                </a:lnTo>
                <a:cubicBezTo>
                  <a:pt x="89213" y="147941"/>
                  <a:pt x="82928" y="152973"/>
                  <a:pt x="75904" y="152973"/>
                </a:cubicBezTo>
                <a:cubicBezTo>
                  <a:pt x="68880" y="152973"/>
                  <a:pt x="62595" y="147941"/>
                  <a:pt x="62595" y="140033"/>
                </a:cubicBezTo>
                <a:lnTo>
                  <a:pt x="62595" y="13872"/>
                </a:lnTo>
                <a:cubicBezTo>
                  <a:pt x="62595" y="6324"/>
                  <a:pt x="68880" y="932"/>
                  <a:pt x="75904" y="932"/>
                </a:cubicBezTo>
                <a:close/>
                <a:moveTo>
                  <a:pt x="439338" y="786"/>
                </a:moveTo>
                <a:cubicBezTo>
                  <a:pt x="443668" y="-656"/>
                  <a:pt x="449080" y="65"/>
                  <a:pt x="453049" y="2948"/>
                </a:cubicBezTo>
                <a:cubicBezTo>
                  <a:pt x="520878" y="61690"/>
                  <a:pt x="559122" y="147460"/>
                  <a:pt x="559122" y="236473"/>
                </a:cubicBezTo>
                <a:lnTo>
                  <a:pt x="559122" y="330532"/>
                </a:lnTo>
                <a:cubicBezTo>
                  <a:pt x="559122" y="338100"/>
                  <a:pt x="553711" y="343505"/>
                  <a:pt x="546855" y="343505"/>
                </a:cubicBezTo>
                <a:lnTo>
                  <a:pt x="495622" y="343505"/>
                </a:lnTo>
                <a:cubicBezTo>
                  <a:pt x="488767" y="343505"/>
                  <a:pt x="482634" y="338100"/>
                  <a:pt x="482634" y="330532"/>
                </a:cubicBezTo>
                <a:cubicBezTo>
                  <a:pt x="482634" y="323324"/>
                  <a:pt x="488767" y="318279"/>
                  <a:pt x="495622" y="318279"/>
                </a:cubicBezTo>
                <a:lnTo>
                  <a:pt x="533867" y="318279"/>
                </a:lnTo>
                <a:lnTo>
                  <a:pt x="533867" y="236473"/>
                </a:lnTo>
                <a:cubicBezTo>
                  <a:pt x="533867" y="164758"/>
                  <a:pt x="506446" y="95565"/>
                  <a:pt x="457739" y="42950"/>
                </a:cubicBezTo>
                <a:lnTo>
                  <a:pt x="457739" y="521172"/>
                </a:lnTo>
                <a:cubicBezTo>
                  <a:pt x="457739" y="528740"/>
                  <a:pt x="462790" y="534145"/>
                  <a:pt x="470367" y="534145"/>
                </a:cubicBezTo>
                <a:cubicBezTo>
                  <a:pt x="477583" y="534145"/>
                  <a:pt x="482634" y="528740"/>
                  <a:pt x="482634" y="521172"/>
                </a:cubicBezTo>
                <a:lnTo>
                  <a:pt x="482634" y="397562"/>
                </a:lnTo>
                <a:cubicBezTo>
                  <a:pt x="482634" y="390715"/>
                  <a:pt x="480469" y="383868"/>
                  <a:pt x="475779" y="379183"/>
                </a:cubicBezTo>
                <a:cubicBezTo>
                  <a:pt x="470367" y="374498"/>
                  <a:pt x="470367" y="366209"/>
                  <a:pt x="475779" y="361524"/>
                </a:cubicBezTo>
                <a:cubicBezTo>
                  <a:pt x="480469" y="356118"/>
                  <a:pt x="488767" y="356118"/>
                  <a:pt x="493458" y="361524"/>
                </a:cubicBezTo>
                <a:cubicBezTo>
                  <a:pt x="503199" y="370894"/>
                  <a:pt x="508611" y="383868"/>
                  <a:pt x="508611" y="397562"/>
                </a:cubicBezTo>
                <a:lnTo>
                  <a:pt x="508611" y="521172"/>
                </a:lnTo>
                <a:cubicBezTo>
                  <a:pt x="508611" y="542434"/>
                  <a:pt x="491293" y="559372"/>
                  <a:pt x="470367" y="559372"/>
                </a:cubicBezTo>
                <a:cubicBezTo>
                  <a:pt x="449080" y="559372"/>
                  <a:pt x="432483" y="542434"/>
                  <a:pt x="432483" y="521172"/>
                </a:cubicBezTo>
                <a:lnTo>
                  <a:pt x="432483" y="13038"/>
                </a:lnTo>
                <a:cubicBezTo>
                  <a:pt x="432483" y="7633"/>
                  <a:pt x="434648" y="2948"/>
                  <a:pt x="439338" y="786"/>
                </a:cubicBezTo>
                <a:close/>
                <a:moveTo>
                  <a:pt x="25919" y="65"/>
                </a:moveTo>
                <a:cubicBezTo>
                  <a:pt x="33472" y="786"/>
                  <a:pt x="38507" y="6912"/>
                  <a:pt x="37787" y="13759"/>
                </a:cubicBezTo>
                <a:cubicBezTo>
                  <a:pt x="37787" y="17723"/>
                  <a:pt x="34910" y="53401"/>
                  <a:pt x="34191" y="60969"/>
                </a:cubicBezTo>
                <a:lnTo>
                  <a:pt x="25919" y="127278"/>
                </a:lnTo>
                <a:cubicBezTo>
                  <a:pt x="24121" y="138090"/>
                  <a:pt x="28077" y="149622"/>
                  <a:pt x="36349" y="157190"/>
                </a:cubicBezTo>
                <a:cubicBezTo>
                  <a:pt x="41024" y="161875"/>
                  <a:pt x="46419" y="164758"/>
                  <a:pt x="51454" y="166199"/>
                </a:cubicBezTo>
                <a:cubicBezTo>
                  <a:pt x="61523" y="169443"/>
                  <a:pt x="69795" y="175569"/>
                  <a:pt x="75909" y="182416"/>
                </a:cubicBezTo>
                <a:cubicBezTo>
                  <a:pt x="82023" y="175569"/>
                  <a:pt x="90294" y="169443"/>
                  <a:pt x="100364" y="166199"/>
                </a:cubicBezTo>
                <a:cubicBezTo>
                  <a:pt x="105759" y="164758"/>
                  <a:pt x="111154" y="161875"/>
                  <a:pt x="115469" y="157190"/>
                </a:cubicBezTo>
                <a:cubicBezTo>
                  <a:pt x="124100" y="149622"/>
                  <a:pt x="127697" y="138090"/>
                  <a:pt x="126258" y="127278"/>
                </a:cubicBezTo>
                <a:lnTo>
                  <a:pt x="117987" y="60969"/>
                </a:lnTo>
                <a:cubicBezTo>
                  <a:pt x="116908" y="53401"/>
                  <a:pt x="114031" y="17723"/>
                  <a:pt x="114031" y="13759"/>
                </a:cubicBezTo>
                <a:cubicBezTo>
                  <a:pt x="113311" y="6912"/>
                  <a:pt x="118706" y="786"/>
                  <a:pt x="126258" y="65"/>
                </a:cubicBezTo>
                <a:cubicBezTo>
                  <a:pt x="133091" y="-656"/>
                  <a:pt x="139205" y="4750"/>
                  <a:pt x="139205" y="12318"/>
                </a:cubicBezTo>
                <a:cubicBezTo>
                  <a:pt x="139925" y="23129"/>
                  <a:pt x="142082" y="51959"/>
                  <a:pt x="142802" y="58086"/>
                </a:cubicBezTo>
                <a:lnTo>
                  <a:pt x="151433" y="123675"/>
                </a:lnTo>
                <a:cubicBezTo>
                  <a:pt x="154310" y="142775"/>
                  <a:pt x="146758" y="162595"/>
                  <a:pt x="133091" y="175569"/>
                </a:cubicBezTo>
                <a:cubicBezTo>
                  <a:pt x="126258" y="182416"/>
                  <a:pt x="116908" y="187822"/>
                  <a:pt x="107917" y="190705"/>
                </a:cubicBezTo>
                <a:cubicBezTo>
                  <a:pt x="96408" y="194669"/>
                  <a:pt x="88856" y="204399"/>
                  <a:pt x="88856" y="215931"/>
                </a:cubicBezTo>
                <a:lnTo>
                  <a:pt x="88856" y="299900"/>
                </a:lnTo>
                <a:lnTo>
                  <a:pt x="92093" y="302783"/>
                </a:lnTo>
                <a:cubicBezTo>
                  <a:pt x="106478" y="317558"/>
                  <a:pt x="114031" y="336298"/>
                  <a:pt x="114031" y="357200"/>
                </a:cubicBezTo>
                <a:lnTo>
                  <a:pt x="114031" y="521172"/>
                </a:lnTo>
                <a:cubicBezTo>
                  <a:pt x="114031" y="542434"/>
                  <a:pt x="97128" y="559372"/>
                  <a:pt x="75909" y="559372"/>
                </a:cubicBezTo>
                <a:cubicBezTo>
                  <a:pt x="54690" y="559372"/>
                  <a:pt x="37787" y="542434"/>
                  <a:pt x="37787" y="521172"/>
                </a:cubicBezTo>
                <a:lnTo>
                  <a:pt x="37787" y="343505"/>
                </a:lnTo>
                <a:cubicBezTo>
                  <a:pt x="37787" y="336298"/>
                  <a:pt x="43182" y="330532"/>
                  <a:pt x="50734" y="330532"/>
                </a:cubicBezTo>
                <a:cubicBezTo>
                  <a:pt x="57567" y="330532"/>
                  <a:pt x="62962" y="336298"/>
                  <a:pt x="62962" y="343505"/>
                </a:cubicBezTo>
                <a:lnTo>
                  <a:pt x="62962" y="521172"/>
                </a:lnTo>
                <a:cubicBezTo>
                  <a:pt x="62962" y="528740"/>
                  <a:pt x="69076" y="534145"/>
                  <a:pt x="75909" y="534145"/>
                </a:cubicBezTo>
                <a:cubicBezTo>
                  <a:pt x="82742" y="534145"/>
                  <a:pt x="88856" y="528740"/>
                  <a:pt x="88856" y="521172"/>
                </a:cubicBezTo>
                <a:lnTo>
                  <a:pt x="88856" y="357200"/>
                </a:lnTo>
                <a:cubicBezTo>
                  <a:pt x="88856" y="343505"/>
                  <a:pt x="83461" y="330532"/>
                  <a:pt x="73751" y="321162"/>
                </a:cubicBezTo>
                <a:lnTo>
                  <a:pt x="66918" y="314315"/>
                </a:lnTo>
                <a:cubicBezTo>
                  <a:pt x="64401" y="312152"/>
                  <a:pt x="62962" y="308188"/>
                  <a:pt x="62962" y="305305"/>
                </a:cubicBezTo>
                <a:lnTo>
                  <a:pt x="62962" y="215931"/>
                </a:lnTo>
                <a:cubicBezTo>
                  <a:pt x="62962" y="204399"/>
                  <a:pt x="55410" y="194669"/>
                  <a:pt x="43901" y="190705"/>
                </a:cubicBezTo>
                <a:cubicBezTo>
                  <a:pt x="34910" y="187822"/>
                  <a:pt x="25919" y="182416"/>
                  <a:pt x="18726" y="175569"/>
                </a:cubicBezTo>
                <a:cubicBezTo>
                  <a:pt x="5060" y="162595"/>
                  <a:pt x="-2492" y="142775"/>
                  <a:pt x="744" y="123675"/>
                </a:cubicBezTo>
                <a:lnTo>
                  <a:pt x="9016" y="58086"/>
                </a:lnTo>
                <a:cubicBezTo>
                  <a:pt x="9735" y="51959"/>
                  <a:pt x="11893" y="23129"/>
                  <a:pt x="12972" y="12318"/>
                </a:cubicBezTo>
                <a:cubicBezTo>
                  <a:pt x="12972" y="4750"/>
                  <a:pt x="18726" y="-656"/>
                  <a:pt x="25919" y="65"/>
                </a:cubicBezTo>
                <a:close/>
              </a:path>
            </a:pathLst>
          </a:custGeom>
          <a:solidFill>
            <a:schemeClr val="accent1"/>
          </a:solidFill>
          <a:ln>
            <a:noFill/>
          </a:ln>
          <a:effectLst/>
        </p:spPr>
        <p:txBody>
          <a:bodyPr anchor="ctr"/>
          <a:lstStyle/>
          <a:p>
            <a:endParaRPr lang="en-US" sz="900" dirty="0">
              <a:latin typeface="Source Sans Pro Light" panose="020B0403030403020204" pitchFamily="34" charset="0"/>
            </a:endParaRPr>
          </a:p>
        </p:txBody>
      </p:sp>
      <p:sp>
        <p:nvSpPr>
          <p:cNvPr id="16" name="Freeform: Shape 15">
            <a:extLst>
              <a:ext uri="{FF2B5EF4-FFF2-40B4-BE49-F238E27FC236}">
                <a16:creationId xmlns:a16="http://schemas.microsoft.com/office/drawing/2014/main" id="{637A41E1-2D2F-4856-90CC-166D25F4FC27}"/>
              </a:ext>
            </a:extLst>
          </p:cNvPr>
          <p:cNvSpPr/>
          <p:nvPr/>
        </p:nvSpPr>
        <p:spPr>
          <a:xfrm>
            <a:off x="10034909" y="1"/>
            <a:ext cx="2157091" cy="904896"/>
          </a:xfrm>
          <a:custGeom>
            <a:avLst/>
            <a:gdLst>
              <a:gd name="connsiteX0" fmla="*/ 0 w 5757007"/>
              <a:gd name="connsiteY0" fmla="*/ 0 h 2415055"/>
              <a:gd name="connsiteX1" fmla="*/ 5757007 w 5757007"/>
              <a:gd name="connsiteY1" fmla="*/ 0 h 2415055"/>
              <a:gd name="connsiteX2" fmla="*/ 5757007 w 5757007"/>
              <a:gd name="connsiteY2" fmla="*/ 2242407 h 2415055"/>
              <a:gd name="connsiteX3" fmla="*/ 5737089 w 5757007"/>
              <a:gd name="connsiteY3" fmla="*/ 2260176 h 2415055"/>
              <a:gd name="connsiteX4" fmla="*/ 2440903 w 5757007"/>
              <a:gd name="connsiteY4" fmla="*/ 830851 h 2415055"/>
              <a:gd name="connsiteX5" fmla="*/ 78108 w 5757007"/>
              <a:gd name="connsiteY5" fmla="*/ 169310 h 241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7007" h="2415055">
                <a:moveTo>
                  <a:pt x="0" y="0"/>
                </a:moveTo>
                <a:lnTo>
                  <a:pt x="5757007" y="0"/>
                </a:lnTo>
                <a:lnTo>
                  <a:pt x="5757007" y="2242407"/>
                </a:lnTo>
                <a:lnTo>
                  <a:pt x="5737089" y="2260176"/>
                </a:lnTo>
                <a:cubicBezTo>
                  <a:pt x="4668281" y="3121604"/>
                  <a:pt x="4833861" y="74209"/>
                  <a:pt x="2440903" y="830851"/>
                </a:cubicBezTo>
                <a:cubicBezTo>
                  <a:pt x="846260" y="1536495"/>
                  <a:pt x="433014" y="924613"/>
                  <a:pt x="78108" y="16931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2D19D3AB-0A1D-4AE4-B09B-9E40A795459F}"/>
              </a:ext>
            </a:extLst>
          </p:cNvPr>
          <p:cNvSpPr/>
          <p:nvPr/>
        </p:nvSpPr>
        <p:spPr>
          <a:xfrm rot="10800000">
            <a:off x="0" y="5961312"/>
            <a:ext cx="2157091" cy="904896"/>
          </a:xfrm>
          <a:custGeom>
            <a:avLst/>
            <a:gdLst>
              <a:gd name="connsiteX0" fmla="*/ 0 w 5757007"/>
              <a:gd name="connsiteY0" fmla="*/ 0 h 2415055"/>
              <a:gd name="connsiteX1" fmla="*/ 5757007 w 5757007"/>
              <a:gd name="connsiteY1" fmla="*/ 0 h 2415055"/>
              <a:gd name="connsiteX2" fmla="*/ 5757007 w 5757007"/>
              <a:gd name="connsiteY2" fmla="*/ 2242407 h 2415055"/>
              <a:gd name="connsiteX3" fmla="*/ 5737089 w 5757007"/>
              <a:gd name="connsiteY3" fmla="*/ 2260176 h 2415055"/>
              <a:gd name="connsiteX4" fmla="*/ 2440903 w 5757007"/>
              <a:gd name="connsiteY4" fmla="*/ 830851 h 2415055"/>
              <a:gd name="connsiteX5" fmla="*/ 78108 w 5757007"/>
              <a:gd name="connsiteY5" fmla="*/ 169310 h 241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7007" h="2415055">
                <a:moveTo>
                  <a:pt x="0" y="0"/>
                </a:moveTo>
                <a:lnTo>
                  <a:pt x="5757007" y="0"/>
                </a:lnTo>
                <a:lnTo>
                  <a:pt x="5757007" y="2242407"/>
                </a:lnTo>
                <a:lnTo>
                  <a:pt x="5737089" y="2260176"/>
                </a:lnTo>
                <a:cubicBezTo>
                  <a:pt x="4668281" y="3121604"/>
                  <a:pt x="4833861" y="74209"/>
                  <a:pt x="2440903" y="830851"/>
                </a:cubicBezTo>
                <a:cubicBezTo>
                  <a:pt x="846260" y="1536495"/>
                  <a:pt x="433014" y="924613"/>
                  <a:pt x="78108" y="16931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67003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2563">
            <a:extLst>
              <a:ext uri="{FF2B5EF4-FFF2-40B4-BE49-F238E27FC236}">
                <a16:creationId xmlns:a16="http://schemas.microsoft.com/office/drawing/2014/main" id="{ECA3A5ED-DA30-8144-A8F9-87CE12F2E9E3}"/>
              </a:ext>
            </a:extLst>
          </p:cNvPr>
          <p:cNvSpPr>
            <a:spLocks noChangeAspect="1"/>
          </p:cNvSpPr>
          <p:nvPr/>
        </p:nvSpPr>
        <p:spPr>
          <a:xfrm>
            <a:off x="5585862" y="2305191"/>
            <a:ext cx="777240" cy="777240"/>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chemeClr val="bg2">
              <a:lumMod val="10000"/>
            </a:schemeClr>
          </a:solidFill>
          <a:ln w="12700">
            <a:miter lim="400000"/>
          </a:ln>
        </p:spPr>
        <p:txBody>
          <a:bodyPr lIns="9523" tIns="9523" rIns="9523" bIns="9523" anchor="ctr"/>
          <a:lstStyle/>
          <a:p>
            <a:pPr defTabSz="11426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b="1" dirty="0">
              <a:latin typeface="Source Sans Pro" panose="020B0503030403020204" pitchFamily="34" charset="0"/>
              <a:ea typeface="Source Sans Pro" panose="020B0503030403020204" pitchFamily="34" charset="0"/>
              <a:cs typeface="Open Sans Semibold" charset="0"/>
            </a:endParaRPr>
          </a:p>
        </p:txBody>
      </p:sp>
      <p:sp>
        <p:nvSpPr>
          <p:cNvPr id="19" name="Text Placeholder 6">
            <a:extLst>
              <a:ext uri="{FF2B5EF4-FFF2-40B4-BE49-F238E27FC236}">
                <a16:creationId xmlns:a16="http://schemas.microsoft.com/office/drawing/2014/main" id="{634EEFC7-5C14-C443-9115-09C386C1E7BE}"/>
              </a:ext>
            </a:extLst>
          </p:cNvPr>
          <p:cNvSpPr txBox="1">
            <a:spLocks/>
          </p:cNvSpPr>
          <p:nvPr/>
        </p:nvSpPr>
        <p:spPr>
          <a:xfrm>
            <a:off x="3473333" y="3318928"/>
            <a:ext cx="5003293" cy="646331"/>
          </a:xfrm>
          <a:prstGeom prst="rect">
            <a:avLst/>
          </a:prstGeom>
        </p:spPr>
        <p:txBody>
          <a:bodyPr wrap="none" anchor="t">
            <a:spAutoFit/>
          </a:bodyPr>
          <a:lstStyle>
            <a:lvl1pPr marL="0" marR="0" indent="0" algn="l" defTabSz="1828434" rtl="0" eaLnBrk="1" fontAlgn="auto" latinLnBrk="0" hangingPunct="1">
              <a:lnSpc>
                <a:spcPct val="100000"/>
              </a:lnSpc>
              <a:spcBef>
                <a:spcPts val="0"/>
              </a:spcBef>
              <a:spcAft>
                <a:spcPts val="0"/>
              </a:spcAft>
              <a:buClrTx/>
              <a:buSzTx/>
              <a:buFontTx/>
              <a:buNone/>
              <a:tabLst/>
              <a:defRPr lang="en-US" sz="4800" b="1" i="0" kern="1200" dirty="0" smtClean="0">
                <a:solidFill>
                  <a:schemeClr val="tx2"/>
                </a:solidFill>
                <a:effectLst/>
                <a:latin typeface="Roboto Slab" pitchFamily="2" charset="0"/>
                <a:ea typeface="Noto Sans Light" panose="020B0402040504020204" pitchFamily="34" charset="0"/>
                <a:cs typeface="Lato" panose="020F0502020204030203" pitchFamily="34"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b="1" i="0" kern="1200" dirty="0" smtClean="0">
                <a:solidFill>
                  <a:schemeClr val="tx2"/>
                </a:solidFill>
                <a:effectLst/>
                <a:latin typeface="Roboto Slab" pitchFamily="2" charset="0"/>
                <a:ea typeface="Noto Sans Light" panose="020B0402040504020204" pitchFamily="34" charset="0"/>
                <a:cs typeface="Lato" panose="020F0502020204030203" pitchFamily="34"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b="1" i="0" kern="1200" dirty="0" smtClean="0">
                <a:solidFill>
                  <a:schemeClr val="tx2"/>
                </a:solidFill>
                <a:effectLst/>
                <a:latin typeface="Roboto Slab" pitchFamily="2" charset="0"/>
                <a:ea typeface="Noto Sans Light" panose="020B0402040504020204" pitchFamily="34" charset="0"/>
                <a:cs typeface="Lato" panose="020F0502020204030203" pitchFamily="34"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b="1" i="0" kern="1200" dirty="0" smtClean="0">
                <a:solidFill>
                  <a:schemeClr val="tx2"/>
                </a:solidFill>
                <a:effectLst/>
                <a:latin typeface="Roboto Slab" pitchFamily="2" charset="0"/>
                <a:ea typeface="Noto Sans Light" panose="020B0402040504020204" pitchFamily="34" charset="0"/>
                <a:cs typeface="Lato" panose="020F0502020204030203" pitchFamily="34"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b="1" i="0" kern="1200" dirty="0">
                <a:solidFill>
                  <a:schemeClr val="tx2"/>
                </a:solidFill>
                <a:effectLst/>
                <a:latin typeface="Roboto Slab" pitchFamily="2" charset="0"/>
                <a:ea typeface="Noto Sans Light" panose="020B0402040504020204" pitchFamily="34" charset="0"/>
                <a:cs typeface="Lato" panose="020F0502020204030203" pitchFamily="34"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a:r>
              <a:rPr lang="en-US" sz="3600" spc="150" dirty="0">
                <a:solidFill>
                  <a:schemeClr val="accent3"/>
                </a:solidFill>
                <a:latin typeface="Montserrat" panose="00000500000000000000" pitchFamily="50" charset="0"/>
                <a:ea typeface="Source Sans Pro" panose="020B0503030403020204" pitchFamily="34" charset="0"/>
                <a:cs typeface="Noto Sans SemiBold" panose="020B0502040504020204" pitchFamily="34" charset="0"/>
              </a:rPr>
              <a:t>SLIDE FOR IMAGES</a:t>
            </a:r>
          </a:p>
        </p:txBody>
      </p:sp>
      <p:sp>
        <p:nvSpPr>
          <p:cNvPr id="20" name="TextBox 19">
            <a:extLst>
              <a:ext uri="{FF2B5EF4-FFF2-40B4-BE49-F238E27FC236}">
                <a16:creationId xmlns:a16="http://schemas.microsoft.com/office/drawing/2014/main" id="{C511A23F-D2BC-524F-B097-1DFDF229FC6F}"/>
              </a:ext>
            </a:extLst>
          </p:cNvPr>
          <p:cNvSpPr txBox="1"/>
          <p:nvPr/>
        </p:nvSpPr>
        <p:spPr>
          <a:xfrm>
            <a:off x="4445057" y="4000925"/>
            <a:ext cx="3058851" cy="338554"/>
          </a:xfrm>
          <a:prstGeom prst="rect">
            <a:avLst/>
          </a:prstGeom>
          <a:noFill/>
        </p:spPr>
        <p:txBody>
          <a:bodyPr wrap="none" rtlCol="0" anchor="ctr" anchorCtr="0">
            <a:spAutoFit/>
          </a:bodyPr>
          <a:lstStyle/>
          <a:p>
            <a:pPr algn="ctr"/>
            <a:r>
              <a:rPr lang="en-US" sz="1600" spc="300" dirty="0">
                <a:latin typeface="Raleway" panose="020B0503030101060003" pitchFamily="34" charset="0"/>
                <a:ea typeface="Source Sans Pro Light" panose="020B0403030403020204" pitchFamily="34" charset="0"/>
                <a:cs typeface="Lato Light" panose="020F0502020204030203" pitchFamily="34" charset="0"/>
              </a:rPr>
              <a:t>YOUR SUBTITLE HERE</a:t>
            </a:r>
          </a:p>
        </p:txBody>
      </p:sp>
      <p:sp>
        <p:nvSpPr>
          <p:cNvPr id="2" name="Triangle 1">
            <a:extLst>
              <a:ext uri="{FF2B5EF4-FFF2-40B4-BE49-F238E27FC236}">
                <a16:creationId xmlns:a16="http://schemas.microsoft.com/office/drawing/2014/main" id="{B659F2C0-8950-AF49-B172-F5CF8CABF433}"/>
              </a:ext>
            </a:extLst>
          </p:cNvPr>
          <p:cNvSpPr/>
          <p:nvPr/>
        </p:nvSpPr>
        <p:spPr>
          <a:xfrm rot="10800000">
            <a:off x="7179158" y="-1"/>
            <a:ext cx="5026025" cy="2529171"/>
          </a:xfrm>
          <a:prstGeom prst="triangle">
            <a:avLst>
              <a:gd name="adj" fmla="val 503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Source Sans Pro Light" panose="020B0403030403020204" pitchFamily="34" charset="0"/>
            </a:endParaRPr>
          </a:p>
        </p:txBody>
      </p:sp>
      <p:sp>
        <p:nvSpPr>
          <p:cNvPr id="11" name="Triangle 10">
            <a:extLst>
              <a:ext uri="{FF2B5EF4-FFF2-40B4-BE49-F238E27FC236}">
                <a16:creationId xmlns:a16="http://schemas.microsoft.com/office/drawing/2014/main" id="{5C7054CE-DF4E-AB41-A240-DCF8EC295708}"/>
              </a:ext>
            </a:extLst>
          </p:cNvPr>
          <p:cNvSpPr/>
          <p:nvPr/>
        </p:nvSpPr>
        <p:spPr>
          <a:xfrm>
            <a:off x="-14177" y="4328828"/>
            <a:ext cx="5026025" cy="2529171"/>
          </a:xfrm>
          <a:prstGeom prst="triangle">
            <a:avLst>
              <a:gd name="adj" fmla="val 5030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Source Sans Pro Light" panose="020B0403030403020204" pitchFamily="34" charset="0"/>
            </a:endParaRPr>
          </a:p>
        </p:txBody>
      </p:sp>
      <p:sp>
        <p:nvSpPr>
          <p:cNvPr id="22" name="Picture Placeholder 21">
            <a:extLst>
              <a:ext uri="{FF2B5EF4-FFF2-40B4-BE49-F238E27FC236}">
                <a16:creationId xmlns:a16="http://schemas.microsoft.com/office/drawing/2014/main" id="{0551B6F9-9A43-4D51-8C05-0384F6B84FFB}"/>
              </a:ext>
            </a:extLst>
          </p:cNvPr>
          <p:cNvSpPr>
            <a:spLocks noGrp="1"/>
          </p:cNvSpPr>
          <p:nvPr>
            <p:ph type="pic" sz="quarter" idx="27"/>
          </p:nvPr>
        </p:nvSpPr>
        <p:spPr/>
        <p:txBody>
          <a:bodyPr/>
          <a:lstStyle/>
          <a:p>
            <a:endParaRPr lang="es-CO"/>
          </a:p>
        </p:txBody>
      </p:sp>
      <p:sp>
        <p:nvSpPr>
          <p:cNvPr id="24" name="Picture Placeholder 23">
            <a:extLst>
              <a:ext uri="{FF2B5EF4-FFF2-40B4-BE49-F238E27FC236}">
                <a16:creationId xmlns:a16="http://schemas.microsoft.com/office/drawing/2014/main" id="{19514DB9-9008-4C27-BAC2-F3A91B7AAD47}"/>
              </a:ext>
            </a:extLst>
          </p:cNvPr>
          <p:cNvSpPr>
            <a:spLocks noGrp="1"/>
          </p:cNvSpPr>
          <p:nvPr>
            <p:ph type="pic" sz="quarter" idx="26"/>
          </p:nvPr>
        </p:nvSpPr>
        <p:spPr/>
        <p:txBody>
          <a:bodyPr/>
          <a:lstStyle/>
          <a:p>
            <a:endParaRPr lang="es-CO"/>
          </a:p>
        </p:txBody>
      </p:sp>
      <p:sp>
        <p:nvSpPr>
          <p:cNvPr id="26" name="Picture Placeholder 25">
            <a:extLst>
              <a:ext uri="{FF2B5EF4-FFF2-40B4-BE49-F238E27FC236}">
                <a16:creationId xmlns:a16="http://schemas.microsoft.com/office/drawing/2014/main" id="{B41AC10B-F9E7-409E-8020-7D524B20B5EE}"/>
              </a:ext>
            </a:extLst>
          </p:cNvPr>
          <p:cNvSpPr>
            <a:spLocks noGrp="1"/>
          </p:cNvSpPr>
          <p:nvPr>
            <p:ph type="pic" sz="quarter" idx="29"/>
          </p:nvPr>
        </p:nvSpPr>
        <p:spPr/>
        <p:txBody>
          <a:bodyPr/>
          <a:lstStyle/>
          <a:p>
            <a:endParaRPr lang="es-CO"/>
          </a:p>
        </p:txBody>
      </p:sp>
      <p:sp>
        <p:nvSpPr>
          <p:cNvPr id="28" name="Picture Placeholder 27">
            <a:extLst>
              <a:ext uri="{FF2B5EF4-FFF2-40B4-BE49-F238E27FC236}">
                <a16:creationId xmlns:a16="http://schemas.microsoft.com/office/drawing/2014/main" id="{F797B4C2-088F-4982-B4A3-6012099BDCF8}"/>
              </a:ext>
            </a:extLst>
          </p:cNvPr>
          <p:cNvSpPr>
            <a:spLocks noGrp="1"/>
          </p:cNvSpPr>
          <p:nvPr>
            <p:ph type="pic" sz="quarter" idx="28"/>
          </p:nvPr>
        </p:nvSpPr>
        <p:spPr/>
        <p:txBody>
          <a:bodyPr/>
          <a:lstStyle/>
          <a:p>
            <a:endParaRPr lang="es-CO"/>
          </a:p>
        </p:txBody>
      </p:sp>
    </p:spTree>
    <p:extLst>
      <p:ext uri="{BB962C8B-B14F-4D97-AF65-F5344CB8AC3E}">
        <p14:creationId xmlns:p14="http://schemas.microsoft.com/office/powerpoint/2010/main" val="19184335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88366" y="1537993"/>
            <a:ext cx="2293459" cy="4481629"/>
          </a:xfrm>
          <a:prstGeom prst="rect">
            <a:avLst/>
          </a:prstGeom>
        </p:spPr>
      </p:pic>
      <p:pic>
        <p:nvPicPr>
          <p:cNvPr id="33" name="Picture 3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22207" y="1537993"/>
            <a:ext cx="2293459" cy="4481629"/>
          </a:xfrm>
          <a:prstGeom prst="rect">
            <a:avLst/>
          </a:prstGeom>
        </p:spPr>
      </p:pic>
      <p:pic>
        <p:nvPicPr>
          <p:cNvPr id="34" name="Picture 3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49271" y="1537993"/>
            <a:ext cx="2293459" cy="4481629"/>
          </a:xfrm>
          <a:prstGeom prst="rect">
            <a:avLst/>
          </a:prstGeom>
        </p:spPr>
      </p:pic>
      <p:sp>
        <p:nvSpPr>
          <p:cNvPr id="13" name="Text Placeholder 6">
            <a:extLst>
              <a:ext uri="{FF2B5EF4-FFF2-40B4-BE49-F238E27FC236}">
                <a16:creationId xmlns:a16="http://schemas.microsoft.com/office/drawing/2014/main" id="{01195F1D-AE0C-FF48-8500-80C8546E7C62}"/>
              </a:ext>
            </a:extLst>
          </p:cNvPr>
          <p:cNvSpPr txBox="1">
            <a:spLocks/>
          </p:cNvSpPr>
          <p:nvPr/>
        </p:nvSpPr>
        <p:spPr>
          <a:xfrm>
            <a:off x="3845083" y="354691"/>
            <a:ext cx="4511171" cy="646331"/>
          </a:xfrm>
          <a:prstGeom prst="rect">
            <a:avLst/>
          </a:prstGeom>
        </p:spPr>
        <p:txBody>
          <a:bodyPr wrap="none" anchor="t">
            <a:spAutoFit/>
          </a:bodyPr>
          <a:lstStyle>
            <a:lvl1pPr marL="0" marR="0" indent="0" algn="l" defTabSz="1828434" rtl="0" eaLnBrk="1" fontAlgn="auto" latinLnBrk="0" hangingPunct="1">
              <a:lnSpc>
                <a:spcPct val="100000"/>
              </a:lnSpc>
              <a:spcBef>
                <a:spcPts val="0"/>
              </a:spcBef>
              <a:spcAft>
                <a:spcPts val="0"/>
              </a:spcAft>
              <a:buClrTx/>
              <a:buSzTx/>
              <a:buFontTx/>
              <a:buNone/>
              <a:tabLst/>
              <a:defRPr lang="en-US" sz="4800" b="1" i="0" kern="1200" dirty="0" smtClean="0">
                <a:solidFill>
                  <a:schemeClr val="tx2"/>
                </a:solidFill>
                <a:effectLst/>
                <a:latin typeface="Roboto Slab" pitchFamily="2" charset="0"/>
                <a:ea typeface="Noto Sans Light" panose="020B0402040504020204" pitchFamily="34" charset="0"/>
                <a:cs typeface="Lato" panose="020F0502020204030203" pitchFamily="34"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b="1" i="0" kern="1200" dirty="0" smtClean="0">
                <a:solidFill>
                  <a:schemeClr val="tx2"/>
                </a:solidFill>
                <a:effectLst/>
                <a:latin typeface="Roboto Slab" pitchFamily="2" charset="0"/>
                <a:ea typeface="Noto Sans Light" panose="020B0402040504020204" pitchFamily="34" charset="0"/>
                <a:cs typeface="Lato" panose="020F0502020204030203" pitchFamily="34"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b="1" i="0" kern="1200" dirty="0" smtClean="0">
                <a:solidFill>
                  <a:schemeClr val="tx2"/>
                </a:solidFill>
                <a:effectLst/>
                <a:latin typeface="Roboto Slab" pitchFamily="2" charset="0"/>
                <a:ea typeface="Noto Sans Light" panose="020B0402040504020204" pitchFamily="34" charset="0"/>
                <a:cs typeface="Lato" panose="020F0502020204030203" pitchFamily="34"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b="1" i="0" kern="1200" dirty="0" smtClean="0">
                <a:solidFill>
                  <a:schemeClr val="tx2"/>
                </a:solidFill>
                <a:effectLst/>
                <a:latin typeface="Roboto Slab" pitchFamily="2" charset="0"/>
                <a:ea typeface="Noto Sans Light" panose="020B0402040504020204" pitchFamily="34" charset="0"/>
                <a:cs typeface="Lato" panose="020F0502020204030203" pitchFamily="34"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b="1" i="0" kern="1200" dirty="0">
                <a:solidFill>
                  <a:schemeClr val="tx2"/>
                </a:solidFill>
                <a:effectLst/>
                <a:latin typeface="Roboto Slab" pitchFamily="2" charset="0"/>
                <a:ea typeface="Noto Sans Light" panose="020B0402040504020204" pitchFamily="34" charset="0"/>
                <a:cs typeface="Lato" panose="020F0502020204030203" pitchFamily="34"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ctr"/>
            <a:r>
              <a:rPr lang="en-US" sz="3600" spc="150" dirty="0">
                <a:solidFill>
                  <a:schemeClr val="accent3"/>
                </a:solidFill>
                <a:latin typeface="Montserrat" panose="00000500000000000000" pitchFamily="50" charset="0"/>
                <a:ea typeface="Source Sans Pro" panose="020B0503030403020204" pitchFamily="34" charset="0"/>
                <a:cs typeface="Noto Sans SemiBold" panose="020B0502040504020204" pitchFamily="34" charset="0"/>
              </a:rPr>
              <a:t>MOBILE DEVICES</a:t>
            </a:r>
          </a:p>
        </p:txBody>
      </p:sp>
      <p:sp>
        <p:nvSpPr>
          <p:cNvPr id="14" name="TextBox 13">
            <a:extLst>
              <a:ext uri="{FF2B5EF4-FFF2-40B4-BE49-F238E27FC236}">
                <a16:creationId xmlns:a16="http://schemas.microsoft.com/office/drawing/2014/main" id="{6DCFEB30-949A-504C-B01C-453D406E2EC5}"/>
              </a:ext>
            </a:extLst>
          </p:cNvPr>
          <p:cNvSpPr txBox="1"/>
          <p:nvPr/>
        </p:nvSpPr>
        <p:spPr>
          <a:xfrm>
            <a:off x="4570736" y="849548"/>
            <a:ext cx="3058851" cy="338554"/>
          </a:xfrm>
          <a:prstGeom prst="rect">
            <a:avLst/>
          </a:prstGeom>
          <a:noFill/>
        </p:spPr>
        <p:txBody>
          <a:bodyPr wrap="none" rtlCol="0" anchor="ctr" anchorCtr="0">
            <a:spAutoFit/>
          </a:bodyPr>
          <a:lstStyle/>
          <a:p>
            <a:pPr algn="ctr"/>
            <a:r>
              <a:rPr lang="en-US" sz="1600" spc="300" dirty="0">
                <a:latin typeface="Raleway" panose="020B0503030101060003" pitchFamily="34" charset="0"/>
                <a:ea typeface="Source Sans Pro Light" panose="020B0403030403020204" pitchFamily="34" charset="0"/>
                <a:cs typeface="Lato Light" panose="020F0502020204030203" pitchFamily="34" charset="0"/>
              </a:rPr>
              <a:t>YOUR SUBTITLE HERE</a:t>
            </a:r>
          </a:p>
        </p:txBody>
      </p:sp>
      <p:sp>
        <p:nvSpPr>
          <p:cNvPr id="12" name="Freeform: Shape 11">
            <a:extLst>
              <a:ext uri="{FF2B5EF4-FFF2-40B4-BE49-F238E27FC236}">
                <a16:creationId xmlns:a16="http://schemas.microsoft.com/office/drawing/2014/main" id="{C020D2A5-EEF2-4819-A17F-27B4DF1A9058}"/>
              </a:ext>
            </a:extLst>
          </p:cNvPr>
          <p:cNvSpPr/>
          <p:nvPr/>
        </p:nvSpPr>
        <p:spPr>
          <a:xfrm>
            <a:off x="10034909" y="1"/>
            <a:ext cx="2157091" cy="904896"/>
          </a:xfrm>
          <a:custGeom>
            <a:avLst/>
            <a:gdLst>
              <a:gd name="connsiteX0" fmla="*/ 0 w 5757007"/>
              <a:gd name="connsiteY0" fmla="*/ 0 h 2415055"/>
              <a:gd name="connsiteX1" fmla="*/ 5757007 w 5757007"/>
              <a:gd name="connsiteY1" fmla="*/ 0 h 2415055"/>
              <a:gd name="connsiteX2" fmla="*/ 5757007 w 5757007"/>
              <a:gd name="connsiteY2" fmla="*/ 2242407 h 2415055"/>
              <a:gd name="connsiteX3" fmla="*/ 5737089 w 5757007"/>
              <a:gd name="connsiteY3" fmla="*/ 2260176 h 2415055"/>
              <a:gd name="connsiteX4" fmla="*/ 2440903 w 5757007"/>
              <a:gd name="connsiteY4" fmla="*/ 830851 h 2415055"/>
              <a:gd name="connsiteX5" fmla="*/ 78108 w 5757007"/>
              <a:gd name="connsiteY5" fmla="*/ 169310 h 241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7007" h="2415055">
                <a:moveTo>
                  <a:pt x="0" y="0"/>
                </a:moveTo>
                <a:lnTo>
                  <a:pt x="5757007" y="0"/>
                </a:lnTo>
                <a:lnTo>
                  <a:pt x="5757007" y="2242407"/>
                </a:lnTo>
                <a:lnTo>
                  <a:pt x="5737089" y="2260176"/>
                </a:lnTo>
                <a:cubicBezTo>
                  <a:pt x="4668281" y="3121604"/>
                  <a:pt x="4833861" y="74209"/>
                  <a:pt x="2440903" y="830851"/>
                </a:cubicBezTo>
                <a:cubicBezTo>
                  <a:pt x="846260" y="1536495"/>
                  <a:pt x="433014" y="924613"/>
                  <a:pt x="78108" y="16931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6617B4E0-CC3C-40AC-A7C6-91683BCD0B93}"/>
              </a:ext>
            </a:extLst>
          </p:cNvPr>
          <p:cNvSpPr/>
          <p:nvPr/>
        </p:nvSpPr>
        <p:spPr>
          <a:xfrm rot="10800000">
            <a:off x="0" y="5961312"/>
            <a:ext cx="2157091" cy="904896"/>
          </a:xfrm>
          <a:custGeom>
            <a:avLst/>
            <a:gdLst>
              <a:gd name="connsiteX0" fmla="*/ 0 w 5757007"/>
              <a:gd name="connsiteY0" fmla="*/ 0 h 2415055"/>
              <a:gd name="connsiteX1" fmla="*/ 5757007 w 5757007"/>
              <a:gd name="connsiteY1" fmla="*/ 0 h 2415055"/>
              <a:gd name="connsiteX2" fmla="*/ 5757007 w 5757007"/>
              <a:gd name="connsiteY2" fmla="*/ 2242407 h 2415055"/>
              <a:gd name="connsiteX3" fmla="*/ 5737089 w 5757007"/>
              <a:gd name="connsiteY3" fmla="*/ 2260176 h 2415055"/>
              <a:gd name="connsiteX4" fmla="*/ 2440903 w 5757007"/>
              <a:gd name="connsiteY4" fmla="*/ 830851 h 2415055"/>
              <a:gd name="connsiteX5" fmla="*/ 78108 w 5757007"/>
              <a:gd name="connsiteY5" fmla="*/ 169310 h 241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7007" h="2415055">
                <a:moveTo>
                  <a:pt x="0" y="0"/>
                </a:moveTo>
                <a:lnTo>
                  <a:pt x="5757007" y="0"/>
                </a:lnTo>
                <a:lnTo>
                  <a:pt x="5757007" y="2242407"/>
                </a:lnTo>
                <a:lnTo>
                  <a:pt x="5737089" y="2260176"/>
                </a:lnTo>
                <a:cubicBezTo>
                  <a:pt x="4668281" y="3121604"/>
                  <a:pt x="4833861" y="74209"/>
                  <a:pt x="2440903" y="830851"/>
                </a:cubicBezTo>
                <a:cubicBezTo>
                  <a:pt x="846260" y="1536495"/>
                  <a:pt x="433014" y="924613"/>
                  <a:pt x="78108" y="16931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Picture Placeholder 17">
            <a:extLst>
              <a:ext uri="{FF2B5EF4-FFF2-40B4-BE49-F238E27FC236}">
                <a16:creationId xmlns:a16="http://schemas.microsoft.com/office/drawing/2014/main" id="{01579ACD-2354-48B3-9DD3-E52616380AF5}"/>
              </a:ext>
            </a:extLst>
          </p:cNvPr>
          <p:cNvSpPr>
            <a:spLocks noGrp="1"/>
          </p:cNvSpPr>
          <p:nvPr>
            <p:ph type="pic" sz="quarter" idx="29"/>
          </p:nvPr>
        </p:nvSpPr>
        <p:spPr/>
        <p:txBody>
          <a:bodyPr/>
          <a:lstStyle/>
          <a:p>
            <a:endParaRPr lang="es-CO"/>
          </a:p>
        </p:txBody>
      </p:sp>
      <p:sp>
        <p:nvSpPr>
          <p:cNvPr id="20" name="Picture Placeholder 19">
            <a:extLst>
              <a:ext uri="{FF2B5EF4-FFF2-40B4-BE49-F238E27FC236}">
                <a16:creationId xmlns:a16="http://schemas.microsoft.com/office/drawing/2014/main" id="{FC1D10BB-A39E-42C5-8700-7A3A11F53D0A}"/>
              </a:ext>
            </a:extLst>
          </p:cNvPr>
          <p:cNvSpPr>
            <a:spLocks noGrp="1"/>
          </p:cNvSpPr>
          <p:nvPr>
            <p:ph type="pic" sz="quarter" idx="27"/>
          </p:nvPr>
        </p:nvSpPr>
        <p:spPr/>
        <p:txBody>
          <a:bodyPr/>
          <a:lstStyle/>
          <a:p>
            <a:endParaRPr lang="es-CO"/>
          </a:p>
        </p:txBody>
      </p:sp>
      <p:sp>
        <p:nvSpPr>
          <p:cNvPr id="23" name="Picture Placeholder 22">
            <a:extLst>
              <a:ext uri="{FF2B5EF4-FFF2-40B4-BE49-F238E27FC236}">
                <a16:creationId xmlns:a16="http://schemas.microsoft.com/office/drawing/2014/main" id="{4545F5A3-C974-4001-B813-77CFB42D3A60}"/>
              </a:ext>
            </a:extLst>
          </p:cNvPr>
          <p:cNvSpPr>
            <a:spLocks noGrp="1"/>
          </p:cNvSpPr>
          <p:nvPr>
            <p:ph type="pic" sz="quarter" idx="28"/>
          </p:nvPr>
        </p:nvSpPr>
        <p:spPr/>
        <p:txBody>
          <a:bodyPr/>
          <a:lstStyle/>
          <a:p>
            <a:endParaRPr lang="es-CO"/>
          </a:p>
        </p:txBody>
      </p:sp>
    </p:spTree>
    <p:extLst>
      <p:ext uri="{BB962C8B-B14F-4D97-AF65-F5344CB8AC3E}">
        <p14:creationId xmlns:p14="http://schemas.microsoft.com/office/powerpoint/2010/main" val="12154642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 name="Picture 287" descr="New Macbook Silver.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04485" y="2444688"/>
            <a:ext cx="4931035" cy="2898615"/>
          </a:xfrm>
          <a:prstGeom prst="rect">
            <a:avLst/>
          </a:prstGeom>
        </p:spPr>
      </p:pic>
      <p:sp>
        <p:nvSpPr>
          <p:cNvPr id="27" name="Text Placeholder 6">
            <a:extLst>
              <a:ext uri="{FF2B5EF4-FFF2-40B4-BE49-F238E27FC236}">
                <a16:creationId xmlns:a16="http://schemas.microsoft.com/office/drawing/2014/main" id="{E8B48343-2532-DE4A-B55C-5523310D0C2E}"/>
              </a:ext>
            </a:extLst>
          </p:cNvPr>
          <p:cNvSpPr txBox="1">
            <a:spLocks/>
          </p:cNvSpPr>
          <p:nvPr/>
        </p:nvSpPr>
        <p:spPr>
          <a:xfrm>
            <a:off x="718158" y="354691"/>
            <a:ext cx="8714245" cy="646331"/>
          </a:xfrm>
          <a:prstGeom prst="rect">
            <a:avLst/>
          </a:prstGeom>
        </p:spPr>
        <p:txBody>
          <a:bodyPr wrap="none" anchor="t">
            <a:spAutoFit/>
          </a:bodyPr>
          <a:lstStyle>
            <a:lvl1pPr marL="0" marR="0" indent="0" algn="l" defTabSz="1828434" rtl="0" eaLnBrk="1" fontAlgn="auto" latinLnBrk="0" hangingPunct="1">
              <a:lnSpc>
                <a:spcPct val="100000"/>
              </a:lnSpc>
              <a:spcBef>
                <a:spcPts val="0"/>
              </a:spcBef>
              <a:spcAft>
                <a:spcPts val="0"/>
              </a:spcAft>
              <a:buClrTx/>
              <a:buSzTx/>
              <a:buFontTx/>
              <a:buNone/>
              <a:tabLst/>
              <a:defRPr lang="en-US" sz="4800" b="1" i="0" kern="1200" dirty="0" smtClean="0">
                <a:solidFill>
                  <a:schemeClr val="tx2"/>
                </a:solidFill>
                <a:effectLst/>
                <a:latin typeface="Roboto Slab" pitchFamily="2" charset="0"/>
                <a:ea typeface="Noto Sans Light" panose="020B0402040504020204" pitchFamily="34" charset="0"/>
                <a:cs typeface="Lato" panose="020F0502020204030203" pitchFamily="34"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b="1" i="0" kern="1200" dirty="0" smtClean="0">
                <a:solidFill>
                  <a:schemeClr val="tx2"/>
                </a:solidFill>
                <a:effectLst/>
                <a:latin typeface="Roboto Slab" pitchFamily="2" charset="0"/>
                <a:ea typeface="Noto Sans Light" panose="020B0402040504020204" pitchFamily="34" charset="0"/>
                <a:cs typeface="Lato" panose="020F0502020204030203" pitchFamily="34"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b="1" i="0" kern="1200" dirty="0" smtClean="0">
                <a:solidFill>
                  <a:schemeClr val="tx2"/>
                </a:solidFill>
                <a:effectLst/>
                <a:latin typeface="Roboto Slab" pitchFamily="2" charset="0"/>
                <a:ea typeface="Noto Sans Light" panose="020B0402040504020204" pitchFamily="34" charset="0"/>
                <a:cs typeface="Lato" panose="020F0502020204030203" pitchFamily="34"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b="1" i="0" kern="1200" dirty="0" smtClean="0">
                <a:solidFill>
                  <a:schemeClr val="tx2"/>
                </a:solidFill>
                <a:effectLst/>
                <a:latin typeface="Roboto Slab" pitchFamily="2" charset="0"/>
                <a:ea typeface="Noto Sans Light" panose="020B0402040504020204" pitchFamily="34" charset="0"/>
                <a:cs typeface="Lato" panose="020F0502020204030203" pitchFamily="34"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b="1" i="0" kern="1200" dirty="0">
                <a:solidFill>
                  <a:schemeClr val="tx2"/>
                </a:solidFill>
                <a:effectLst/>
                <a:latin typeface="Roboto Slab" pitchFamily="2" charset="0"/>
                <a:ea typeface="Noto Sans Light" panose="020B0402040504020204" pitchFamily="34" charset="0"/>
                <a:cs typeface="Lato" panose="020F0502020204030203" pitchFamily="34"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3600" spc="150" dirty="0">
                <a:solidFill>
                  <a:schemeClr val="accent3"/>
                </a:solidFill>
                <a:latin typeface="Montserrat" panose="00000500000000000000" pitchFamily="50" charset="0"/>
                <a:ea typeface="Source Sans Pro" panose="020B0503030403020204" pitchFamily="34" charset="0"/>
                <a:cs typeface="Noto Sans SemiBold" panose="020B0502040504020204" pitchFamily="34" charset="0"/>
              </a:rPr>
              <a:t>LAPTOP FEATURES APP PROJECT</a:t>
            </a:r>
          </a:p>
        </p:txBody>
      </p:sp>
      <p:sp>
        <p:nvSpPr>
          <p:cNvPr id="34" name="TextBox 33">
            <a:extLst>
              <a:ext uri="{FF2B5EF4-FFF2-40B4-BE49-F238E27FC236}">
                <a16:creationId xmlns:a16="http://schemas.microsoft.com/office/drawing/2014/main" id="{4F696EF1-8A15-8E46-BB4A-67662A10C8F3}"/>
              </a:ext>
            </a:extLst>
          </p:cNvPr>
          <p:cNvSpPr txBox="1"/>
          <p:nvPr/>
        </p:nvSpPr>
        <p:spPr>
          <a:xfrm>
            <a:off x="744100" y="849548"/>
            <a:ext cx="3058851" cy="338554"/>
          </a:xfrm>
          <a:prstGeom prst="rect">
            <a:avLst/>
          </a:prstGeom>
          <a:noFill/>
        </p:spPr>
        <p:txBody>
          <a:bodyPr wrap="none" rtlCol="0" anchor="ctr" anchorCtr="0">
            <a:spAutoFit/>
          </a:bodyPr>
          <a:lstStyle/>
          <a:p>
            <a:r>
              <a:rPr lang="en-US" sz="1600" spc="300" dirty="0">
                <a:latin typeface="Raleway" panose="020B0503030101060003" pitchFamily="34" charset="0"/>
                <a:ea typeface="Source Sans Pro Light" panose="020B0403030403020204" pitchFamily="34" charset="0"/>
                <a:cs typeface="Lato Light" panose="020F0502020204030203" pitchFamily="34" charset="0"/>
              </a:rPr>
              <a:t>YOUR SUBTITLE HERE</a:t>
            </a:r>
          </a:p>
        </p:txBody>
      </p:sp>
      <p:sp>
        <p:nvSpPr>
          <p:cNvPr id="42" name="Subtitle 2">
            <a:extLst>
              <a:ext uri="{FF2B5EF4-FFF2-40B4-BE49-F238E27FC236}">
                <a16:creationId xmlns:a16="http://schemas.microsoft.com/office/drawing/2014/main" id="{EB0AC3E3-A5C0-FC47-9224-8B946F065DA8}"/>
              </a:ext>
            </a:extLst>
          </p:cNvPr>
          <p:cNvSpPr txBox="1">
            <a:spLocks/>
          </p:cNvSpPr>
          <p:nvPr/>
        </p:nvSpPr>
        <p:spPr>
          <a:xfrm>
            <a:off x="1610581" y="2273938"/>
            <a:ext cx="4098236" cy="579167"/>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850"/>
              </a:lnSpc>
            </a:pPr>
            <a:r>
              <a:rPr lang="en-US" sz="1400" dirty="0">
                <a:solidFill>
                  <a:schemeClr val="tx1"/>
                </a:solidFill>
                <a:latin typeface="Raleway Light" panose="020B0403030101060003" pitchFamily="34" charset="77"/>
                <a:ea typeface="Open Sans Light" panose="020B0306030504020204" pitchFamily="34" charset="0"/>
                <a:cs typeface="Mukta ExtraLight" panose="020B0000000000000000" pitchFamily="34" charset="77"/>
              </a:rPr>
              <a:t>You can do whatever you want, go a impress your audience with an amazing presentation</a:t>
            </a:r>
          </a:p>
        </p:txBody>
      </p:sp>
      <p:sp>
        <p:nvSpPr>
          <p:cNvPr id="43" name="TextBox 42">
            <a:extLst>
              <a:ext uri="{FF2B5EF4-FFF2-40B4-BE49-F238E27FC236}">
                <a16:creationId xmlns:a16="http://schemas.microsoft.com/office/drawing/2014/main" id="{233751A7-7FE8-D044-8292-04E600082BEF}"/>
              </a:ext>
            </a:extLst>
          </p:cNvPr>
          <p:cNvSpPr txBox="1"/>
          <p:nvPr/>
        </p:nvSpPr>
        <p:spPr>
          <a:xfrm>
            <a:off x="1679435" y="5123464"/>
            <a:ext cx="1568058" cy="430887"/>
          </a:xfrm>
          <a:prstGeom prst="rect">
            <a:avLst/>
          </a:prstGeom>
          <a:noFill/>
        </p:spPr>
        <p:txBody>
          <a:bodyPr wrap="none" rtlCol="0">
            <a:spAutoFit/>
          </a:bodyPr>
          <a:lstStyle/>
          <a:p>
            <a:r>
              <a:rPr lang="en-US" sz="2200" b="1" dirty="0">
                <a:solidFill>
                  <a:schemeClr val="accent3"/>
                </a:solidFill>
                <a:latin typeface="Montserrat" panose="00000500000000000000" pitchFamily="50" charset="0"/>
                <a:ea typeface="Source Sans Pro" panose="020B0503030403020204" pitchFamily="34" charset="0"/>
                <a:cs typeface="Open Sans Semibold" charset="0"/>
              </a:rPr>
              <a:t>COOKING</a:t>
            </a:r>
          </a:p>
        </p:txBody>
      </p:sp>
      <p:sp>
        <p:nvSpPr>
          <p:cNvPr id="48" name="TextBox 47">
            <a:extLst>
              <a:ext uri="{FF2B5EF4-FFF2-40B4-BE49-F238E27FC236}">
                <a16:creationId xmlns:a16="http://schemas.microsoft.com/office/drawing/2014/main" id="{DB74747A-5460-C941-89E8-10459DA95D57}"/>
              </a:ext>
            </a:extLst>
          </p:cNvPr>
          <p:cNvSpPr txBox="1"/>
          <p:nvPr/>
        </p:nvSpPr>
        <p:spPr>
          <a:xfrm>
            <a:off x="1679435" y="3501361"/>
            <a:ext cx="1588897" cy="430887"/>
          </a:xfrm>
          <a:prstGeom prst="rect">
            <a:avLst/>
          </a:prstGeom>
          <a:noFill/>
        </p:spPr>
        <p:txBody>
          <a:bodyPr wrap="none" rtlCol="0">
            <a:spAutoFit/>
          </a:bodyPr>
          <a:lstStyle/>
          <a:p>
            <a:r>
              <a:rPr lang="en-US" sz="2200" b="1" dirty="0">
                <a:solidFill>
                  <a:schemeClr val="accent3"/>
                </a:solidFill>
                <a:latin typeface="Montserrat" panose="00000500000000000000" pitchFamily="50" charset="0"/>
                <a:ea typeface="Source Sans Pro" panose="020B0503030403020204" pitchFamily="34" charset="0"/>
                <a:cs typeface="Open Sans Semibold" charset="0"/>
              </a:rPr>
              <a:t>BALANCE</a:t>
            </a:r>
          </a:p>
        </p:txBody>
      </p:sp>
      <p:sp>
        <p:nvSpPr>
          <p:cNvPr id="49" name="TextBox 48">
            <a:extLst>
              <a:ext uri="{FF2B5EF4-FFF2-40B4-BE49-F238E27FC236}">
                <a16:creationId xmlns:a16="http://schemas.microsoft.com/office/drawing/2014/main" id="{60D3DA75-AB26-5743-B2B4-04016941F72D}"/>
              </a:ext>
            </a:extLst>
          </p:cNvPr>
          <p:cNvSpPr txBox="1"/>
          <p:nvPr/>
        </p:nvSpPr>
        <p:spPr>
          <a:xfrm>
            <a:off x="1679435" y="1820692"/>
            <a:ext cx="1233030" cy="430887"/>
          </a:xfrm>
          <a:prstGeom prst="rect">
            <a:avLst/>
          </a:prstGeom>
          <a:noFill/>
        </p:spPr>
        <p:txBody>
          <a:bodyPr wrap="none" rtlCol="0">
            <a:spAutoFit/>
          </a:bodyPr>
          <a:lstStyle/>
          <a:p>
            <a:r>
              <a:rPr lang="en-US" sz="2200" b="1" dirty="0">
                <a:solidFill>
                  <a:schemeClr val="accent3"/>
                </a:solidFill>
                <a:latin typeface="Montserrat" panose="00000500000000000000" pitchFamily="50" charset="0"/>
                <a:ea typeface="Source Sans Pro" panose="020B0503030403020204" pitchFamily="34" charset="0"/>
                <a:cs typeface="Open Sans Semibold" charset="0"/>
              </a:rPr>
              <a:t>DINING</a:t>
            </a:r>
          </a:p>
        </p:txBody>
      </p:sp>
      <p:sp>
        <p:nvSpPr>
          <p:cNvPr id="50" name="Subtitle 2">
            <a:extLst>
              <a:ext uri="{FF2B5EF4-FFF2-40B4-BE49-F238E27FC236}">
                <a16:creationId xmlns:a16="http://schemas.microsoft.com/office/drawing/2014/main" id="{2B0575C2-BE2B-5D4B-BAE0-009C3DD21A7A}"/>
              </a:ext>
            </a:extLst>
          </p:cNvPr>
          <p:cNvSpPr txBox="1">
            <a:spLocks/>
          </p:cNvSpPr>
          <p:nvPr/>
        </p:nvSpPr>
        <p:spPr>
          <a:xfrm>
            <a:off x="1610581" y="3929731"/>
            <a:ext cx="4098236" cy="579167"/>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850"/>
              </a:lnSpc>
            </a:pPr>
            <a:r>
              <a:rPr lang="en-US" sz="1400" dirty="0">
                <a:solidFill>
                  <a:schemeClr val="tx1"/>
                </a:solidFill>
                <a:latin typeface="Raleway Light" panose="020B0403030101060003" pitchFamily="34" charset="77"/>
                <a:ea typeface="Open Sans Light" panose="020B0306030504020204" pitchFamily="34" charset="0"/>
                <a:cs typeface="Mukta ExtraLight" panose="020B0000000000000000" pitchFamily="34" charset="77"/>
              </a:rPr>
              <a:t>You can do whatever you want, go a impress your audience with an amazing presentation</a:t>
            </a:r>
          </a:p>
        </p:txBody>
      </p:sp>
      <p:sp>
        <p:nvSpPr>
          <p:cNvPr id="51" name="Subtitle 2">
            <a:extLst>
              <a:ext uri="{FF2B5EF4-FFF2-40B4-BE49-F238E27FC236}">
                <a16:creationId xmlns:a16="http://schemas.microsoft.com/office/drawing/2014/main" id="{125DD5B1-7AB4-7449-B712-1478ABF59AE8}"/>
              </a:ext>
            </a:extLst>
          </p:cNvPr>
          <p:cNvSpPr txBox="1">
            <a:spLocks/>
          </p:cNvSpPr>
          <p:nvPr/>
        </p:nvSpPr>
        <p:spPr>
          <a:xfrm>
            <a:off x="1610581" y="5536074"/>
            <a:ext cx="4098236" cy="579167"/>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850"/>
              </a:lnSpc>
            </a:pPr>
            <a:r>
              <a:rPr lang="en-US" sz="1400" dirty="0">
                <a:solidFill>
                  <a:schemeClr val="tx1"/>
                </a:solidFill>
                <a:latin typeface="Raleway Light" panose="020B0403030101060003" pitchFamily="34" charset="77"/>
                <a:ea typeface="Open Sans Light" panose="020B0306030504020204" pitchFamily="34" charset="0"/>
                <a:cs typeface="Mukta ExtraLight" panose="020B0000000000000000" pitchFamily="34" charset="77"/>
              </a:rPr>
              <a:t>You can do whatever you want, go a impress your audience with an amazing presentation</a:t>
            </a:r>
          </a:p>
        </p:txBody>
      </p:sp>
      <p:sp>
        <p:nvSpPr>
          <p:cNvPr id="52" name="Freeform 238">
            <a:extLst>
              <a:ext uri="{FF2B5EF4-FFF2-40B4-BE49-F238E27FC236}">
                <a16:creationId xmlns:a16="http://schemas.microsoft.com/office/drawing/2014/main" id="{98F030CD-C219-F045-8CE7-AB4977B5E6A9}"/>
              </a:ext>
            </a:extLst>
          </p:cNvPr>
          <p:cNvSpPr>
            <a:spLocks noChangeAspect="1" noChangeArrowheads="1"/>
          </p:cNvSpPr>
          <p:nvPr/>
        </p:nvSpPr>
        <p:spPr bwMode="auto">
          <a:xfrm>
            <a:off x="828469" y="3675151"/>
            <a:ext cx="457469" cy="590337"/>
          </a:xfrm>
          <a:custGeom>
            <a:avLst/>
            <a:gdLst>
              <a:gd name="T0" fmla="*/ 237195 w 431441"/>
              <a:gd name="T1" fmla="*/ 411134 h 558440"/>
              <a:gd name="T2" fmla="*/ 224386 w 431441"/>
              <a:gd name="T3" fmla="*/ 441719 h 558440"/>
              <a:gd name="T4" fmla="*/ 206951 w 431441"/>
              <a:gd name="T5" fmla="*/ 441719 h 558440"/>
              <a:gd name="T6" fmla="*/ 219760 w 431441"/>
              <a:gd name="T7" fmla="*/ 411134 h 558440"/>
              <a:gd name="T8" fmla="*/ 166448 w 431441"/>
              <a:gd name="T9" fmla="*/ 433029 h 558440"/>
              <a:gd name="T10" fmla="*/ 267450 w 431441"/>
              <a:gd name="T11" fmla="*/ 433029 h 558440"/>
              <a:gd name="T12" fmla="*/ 217129 w 431441"/>
              <a:gd name="T13" fmla="*/ 357188 h 558440"/>
              <a:gd name="T14" fmla="*/ 217129 w 431441"/>
              <a:gd name="T15" fmla="*/ 509229 h 558440"/>
              <a:gd name="T16" fmla="*/ 217129 w 431441"/>
              <a:gd name="T17" fmla="*/ 357188 h 558440"/>
              <a:gd name="T18" fmla="*/ 418497 w 431441"/>
              <a:gd name="T19" fmla="*/ 0 h 558440"/>
              <a:gd name="T20" fmla="*/ 431441 w 431441"/>
              <a:gd name="T21" fmla="*/ 38141 h 558440"/>
              <a:gd name="T22" fmla="*/ 228304 w 431441"/>
              <a:gd name="T23" fmla="*/ 317721 h 558440"/>
              <a:gd name="T24" fmla="*/ 79097 w 431441"/>
              <a:gd name="T25" fmla="*/ 329954 h 558440"/>
              <a:gd name="T26" fmla="*/ 26605 w 431441"/>
              <a:gd name="T27" fmla="*/ 503388 h 558440"/>
              <a:gd name="T28" fmla="*/ 44222 w 431441"/>
              <a:gd name="T29" fmla="*/ 533253 h 558440"/>
              <a:gd name="T30" fmla="*/ 406633 w 431441"/>
              <a:gd name="T31" fmla="*/ 514183 h 558440"/>
              <a:gd name="T32" fmla="*/ 373915 w 431441"/>
              <a:gd name="T33" fmla="*/ 347945 h 558440"/>
              <a:gd name="T34" fmla="*/ 266415 w 431441"/>
              <a:gd name="T35" fmla="*/ 329954 h 558440"/>
              <a:gd name="T36" fmla="*/ 266415 w 431441"/>
              <a:gd name="T37" fmla="*/ 304767 h 558440"/>
              <a:gd name="T38" fmla="*/ 398723 w 431441"/>
              <a:gd name="T39" fmla="*/ 342908 h 558440"/>
              <a:gd name="T40" fmla="*/ 431441 w 431441"/>
              <a:gd name="T41" fmla="*/ 514183 h 558440"/>
              <a:gd name="T42" fmla="*/ 44222 w 431441"/>
              <a:gd name="T43" fmla="*/ 558440 h 558440"/>
              <a:gd name="T44" fmla="*/ 1797 w 431441"/>
              <a:gd name="T45" fmla="*/ 498710 h 558440"/>
              <a:gd name="T46" fmla="*/ 79097 w 431441"/>
              <a:gd name="T47" fmla="*/ 304767 h 558440"/>
              <a:gd name="T48" fmla="*/ 203137 w 431441"/>
              <a:gd name="T49" fmla="*/ 241439 h 558440"/>
              <a:gd name="T50" fmla="*/ 402678 w 431441"/>
              <a:gd name="T51" fmla="*/ 76282 h 558440"/>
              <a:gd name="T52" fmla="*/ 51054 w 431441"/>
              <a:gd name="T53" fmla="*/ 63328 h 558440"/>
              <a:gd name="T54" fmla="*/ 405554 w 431441"/>
              <a:gd name="T55" fmla="*/ 51094 h 558440"/>
              <a:gd name="T56" fmla="*/ 406633 w 431441"/>
              <a:gd name="T57" fmla="*/ 25187 h 558440"/>
              <a:gd name="T58" fmla="*/ 25886 w 431441"/>
              <a:gd name="T59" fmla="*/ 38141 h 558440"/>
              <a:gd name="T60" fmla="*/ 177250 w 431441"/>
              <a:gd name="T61" fmla="*/ 237481 h 558440"/>
              <a:gd name="T62" fmla="*/ 0 w 431441"/>
              <a:gd name="T63" fmla="*/ 38141 h 558440"/>
              <a:gd name="T64" fmla="*/ 12943 w 431441"/>
              <a:gd name="T65" fmla="*/ 0 h 558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1441" h="558440">
                <a:moveTo>
                  <a:pt x="219760" y="411134"/>
                </a:moveTo>
                <a:cubicBezTo>
                  <a:pt x="224386" y="406400"/>
                  <a:pt x="232569" y="406400"/>
                  <a:pt x="237195" y="411134"/>
                </a:cubicBezTo>
                <a:cubicBezTo>
                  <a:pt x="242532" y="416595"/>
                  <a:pt x="242532" y="424242"/>
                  <a:pt x="237195" y="429703"/>
                </a:cubicBezTo>
                <a:lnTo>
                  <a:pt x="224386" y="441719"/>
                </a:lnTo>
                <a:cubicBezTo>
                  <a:pt x="221895" y="444996"/>
                  <a:pt x="219048" y="445724"/>
                  <a:pt x="215846" y="445724"/>
                </a:cubicBezTo>
                <a:cubicBezTo>
                  <a:pt x="212288" y="445724"/>
                  <a:pt x="209085" y="444996"/>
                  <a:pt x="206951" y="441719"/>
                </a:cubicBezTo>
                <a:cubicBezTo>
                  <a:pt x="201613" y="437350"/>
                  <a:pt x="201613" y="428611"/>
                  <a:pt x="206951" y="424242"/>
                </a:cubicBezTo>
                <a:lnTo>
                  <a:pt x="219760" y="411134"/>
                </a:lnTo>
                <a:close/>
                <a:moveTo>
                  <a:pt x="217129" y="381989"/>
                </a:moveTo>
                <a:cubicBezTo>
                  <a:pt x="189092" y="381989"/>
                  <a:pt x="166448" y="404992"/>
                  <a:pt x="166448" y="433029"/>
                </a:cubicBezTo>
                <a:cubicBezTo>
                  <a:pt x="166448" y="460346"/>
                  <a:pt x="189092" y="483350"/>
                  <a:pt x="217129" y="483350"/>
                </a:cubicBezTo>
                <a:cubicBezTo>
                  <a:pt x="244805" y="483350"/>
                  <a:pt x="267450" y="460346"/>
                  <a:pt x="267450" y="433029"/>
                </a:cubicBezTo>
                <a:cubicBezTo>
                  <a:pt x="267450" y="404992"/>
                  <a:pt x="244805" y="381989"/>
                  <a:pt x="217129" y="381989"/>
                </a:cubicBezTo>
                <a:close/>
                <a:moveTo>
                  <a:pt x="217129" y="357188"/>
                </a:moveTo>
                <a:cubicBezTo>
                  <a:pt x="259183" y="357188"/>
                  <a:pt x="293329" y="391334"/>
                  <a:pt x="293329" y="433029"/>
                </a:cubicBezTo>
                <a:cubicBezTo>
                  <a:pt x="293329" y="475083"/>
                  <a:pt x="259183" y="509229"/>
                  <a:pt x="217129" y="509229"/>
                </a:cubicBezTo>
                <a:cubicBezTo>
                  <a:pt x="175434" y="509229"/>
                  <a:pt x="141288" y="475083"/>
                  <a:pt x="141288" y="433029"/>
                </a:cubicBezTo>
                <a:cubicBezTo>
                  <a:pt x="141288" y="391334"/>
                  <a:pt x="175434" y="357188"/>
                  <a:pt x="217129" y="357188"/>
                </a:cubicBezTo>
                <a:close/>
                <a:moveTo>
                  <a:pt x="12943" y="0"/>
                </a:moveTo>
                <a:lnTo>
                  <a:pt x="418497" y="0"/>
                </a:lnTo>
                <a:cubicBezTo>
                  <a:pt x="426407" y="0"/>
                  <a:pt x="431441" y="5397"/>
                  <a:pt x="431441" y="12953"/>
                </a:cubicBezTo>
                <a:lnTo>
                  <a:pt x="431441" y="38141"/>
                </a:lnTo>
                <a:cubicBezTo>
                  <a:pt x="431441" y="152923"/>
                  <a:pt x="341917" y="246836"/>
                  <a:pt x="228304" y="253673"/>
                </a:cubicBezTo>
                <a:lnTo>
                  <a:pt x="228304" y="317721"/>
                </a:lnTo>
                <a:cubicBezTo>
                  <a:pt x="228304" y="324557"/>
                  <a:pt x="222911" y="329954"/>
                  <a:pt x="216080" y="329954"/>
                </a:cubicBezTo>
                <a:lnTo>
                  <a:pt x="79097" y="329954"/>
                </a:lnTo>
                <a:cubicBezTo>
                  <a:pt x="69390" y="329954"/>
                  <a:pt x="60401" y="337511"/>
                  <a:pt x="57885" y="347945"/>
                </a:cubicBezTo>
                <a:lnTo>
                  <a:pt x="26605" y="503388"/>
                </a:lnTo>
                <a:cubicBezTo>
                  <a:pt x="25886" y="507346"/>
                  <a:pt x="25886" y="510944"/>
                  <a:pt x="25886" y="514183"/>
                </a:cubicBezTo>
                <a:cubicBezTo>
                  <a:pt x="25886" y="524617"/>
                  <a:pt x="34515" y="533253"/>
                  <a:pt x="44222" y="533253"/>
                </a:cubicBezTo>
                <a:lnTo>
                  <a:pt x="387578" y="533253"/>
                </a:lnTo>
                <a:cubicBezTo>
                  <a:pt x="398004" y="533253"/>
                  <a:pt x="406633" y="524617"/>
                  <a:pt x="406633" y="514183"/>
                </a:cubicBezTo>
                <a:cubicBezTo>
                  <a:pt x="406633" y="510944"/>
                  <a:pt x="405554" y="507346"/>
                  <a:pt x="404835" y="503388"/>
                </a:cubicBezTo>
                <a:lnTo>
                  <a:pt x="373915" y="347945"/>
                </a:lnTo>
                <a:cubicBezTo>
                  <a:pt x="372118" y="337511"/>
                  <a:pt x="363129" y="329954"/>
                  <a:pt x="352343" y="329954"/>
                </a:cubicBezTo>
                <a:lnTo>
                  <a:pt x="266415" y="329954"/>
                </a:lnTo>
                <a:cubicBezTo>
                  <a:pt x="259584" y="329954"/>
                  <a:pt x="254191" y="324557"/>
                  <a:pt x="254191" y="317721"/>
                </a:cubicBezTo>
                <a:cubicBezTo>
                  <a:pt x="254191" y="310164"/>
                  <a:pt x="259584" y="304767"/>
                  <a:pt x="266415" y="304767"/>
                </a:cubicBezTo>
                <a:lnTo>
                  <a:pt x="352343" y="304767"/>
                </a:lnTo>
                <a:cubicBezTo>
                  <a:pt x="375353" y="304767"/>
                  <a:pt x="394409" y="320599"/>
                  <a:pt x="398723" y="342908"/>
                </a:cubicBezTo>
                <a:lnTo>
                  <a:pt x="430003" y="498710"/>
                </a:lnTo>
                <a:cubicBezTo>
                  <a:pt x="430722" y="504108"/>
                  <a:pt x="431441" y="508785"/>
                  <a:pt x="431441" y="514183"/>
                </a:cubicBezTo>
                <a:cubicBezTo>
                  <a:pt x="431441" y="538650"/>
                  <a:pt x="411666" y="558440"/>
                  <a:pt x="387578" y="558440"/>
                </a:cubicBezTo>
                <a:lnTo>
                  <a:pt x="44222" y="558440"/>
                </a:lnTo>
                <a:cubicBezTo>
                  <a:pt x="19774" y="558440"/>
                  <a:pt x="0" y="538650"/>
                  <a:pt x="0" y="514183"/>
                </a:cubicBezTo>
                <a:cubicBezTo>
                  <a:pt x="0" y="508785"/>
                  <a:pt x="719" y="504108"/>
                  <a:pt x="1797" y="498710"/>
                </a:cubicBezTo>
                <a:lnTo>
                  <a:pt x="32717" y="342908"/>
                </a:lnTo>
                <a:cubicBezTo>
                  <a:pt x="37391" y="320599"/>
                  <a:pt x="57166" y="304767"/>
                  <a:pt x="79097" y="304767"/>
                </a:cubicBezTo>
                <a:lnTo>
                  <a:pt x="203137" y="304767"/>
                </a:lnTo>
                <a:lnTo>
                  <a:pt x="203137" y="241439"/>
                </a:lnTo>
                <a:cubicBezTo>
                  <a:pt x="203137" y="233883"/>
                  <a:pt x="208530" y="228485"/>
                  <a:pt x="216080" y="228485"/>
                </a:cubicBezTo>
                <a:cubicBezTo>
                  <a:pt x="307402" y="228485"/>
                  <a:pt x="384342" y="162998"/>
                  <a:pt x="402678" y="76282"/>
                </a:cubicBezTo>
                <a:lnTo>
                  <a:pt x="63997" y="76282"/>
                </a:lnTo>
                <a:cubicBezTo>
                  <a:pt x="56447" y="76282"/>
                  <a:pt x="51054" y="70884"/>
                  <a:pt x="51054" y="63328"/>
                </a:cubicBezTo>
                <a:cubicBezTo>
                  <a:pt x="51054" y="56492"/>
                  <a:pt x="56447" y="51094"/>
                  <a:pt x="63997" y="51094"/>
                </a:cubicBezTo>
                <a:lnTo>
                  <a:pt x="405554" y="51094"/>
                </a:lnTo>
                <a:cubicBezTo>
                  <a:pt x="405554" y="46417"/>
                  <a:pt x="406633" y="42818"/>
                  <a:pt x="406633" y="38141"/>
                </a:cubicBezTo>
                <a:lnTo>
                  <a:pt x="406633" y="25187"/>
                </a:lnTo>
                <a:lnTo>
                  <a:pt x="25886" y="25187"/>
                </a:lnTo>
                <a:lnTo>
                  <a:pt x="25886" y="38141"/>
                </a:lnTo>
                <a:cubicBezTo>
                  <a:pt x="25886" y="124857"/>
                  <a:pt x="84490" y="201139"/>
                  <a:pt x="168262" y="222368"/>
                </a:cubicBezTo>
                <a:cubicBezTo>
                  <a:pt x="175093" y="223808"/>
                  <a:pt x="179048" y="230644"/>
                  <a:pt x="177250" y="237481"/>
                </a:cubicBezTo>
                <a:cubicBezTo>
                  <a:pt x="175812" y="244317"/>
                  <a:pt x="168981" y="248995"/>
                  <a:pt x="162149" y="246836"/>
                </a:cubicBezTo>
                <a:cubicBezTo>
                  <a:pt x="67233" y="222368"/>
                  <a:pt x="0" y="136371"/>
                  <a:pt x="0" y="38141"/>
                </a:cubicBezTo>
                <a:lnTo>
                  <a:pt x="0" y="12953"/>
                </a:lnTo>
                <a:cubicBezTo>
                  <a:pt x="0" y="5397"/>
                  <a:pt x="6112" y="0"/>
                  <a:pt x="12943" y="0"/>
                </a:cubicBezTo>
                <a:close/>
              </a:path>
            </a:pathLst>
          </a:custGeom>
          <a:solidFill>
            <a:schemeClr val="accent2"/>
          </a:solidFill>
          <a:ln>
            <a:noFill/>
          </a:ln>
          <a:effectLst/>
        </p:spPr>
        <p:txBody>
          <a:bodyPr anchor="ctr"/>
          <a:lstStyle/>
          <a:p>
            <a:endParaRPr lang="en-US" sz="900" dirty="0">
              <a:latin typeface="Source Sans Pro Light" panose="020B0403030403020204" pitchFamily="34" charset="0"/>
            </a:endParaRPr>
          </a:p>
        </p:txBody>
      </p:sp>
      <p:sp>
        <p:nvSpPr>
          <p:cNvPr id="53" name="Freeform 226">
            <a:extLst>
              <a:ext uri="{FF2B5EF4-FFF2-40B4-BE49-F238E27FC236}">
                <a16:creationId xmlns:a16="http://schemas.microsoft.com/office/drawing/2014/main" id="{A3DC9A15-1913-5646-94A9-71BFC8ED83BD}"/>
              </a:ext>
            </a:extLst>
          </p:cNvPr>
          <p:cNvSpPr>
            <a:spLocks noChangeAspect="1" noChangeArrowheads="1"/>
          </p:cNvSpPr>
          <p:nvPr/>
        </p:nvSpPr>
        <p:spPr bwMode="auto">
          <a:xfrm>
            <a:off x="770615" y="5330255"/>
            <a:ext cx="593702" cy="509608"/>
          </a:xfrm>
          <a:custGeom>
            <a:avLst/>
            <a:gdLst>
              <a:gd name="T0" fmla="*/ 153631 w 560028"/>
              <a:gd name="T1" fmla="*/ 317863 h 482240"/>
              <a:gd name="T2" fmla="*/ 128588 w 560028"/>
              <a:gd name="T3" fmla="*/ 317863 h 482240"/>
              <a:gd name="T4" fmla="*/ 140752 w 560028"/>
              <a:gd name="T5" fmla="*/ 190500 h 482240"/>
              <a:gd name="T6" fmla="*/ 153631 w 560028"/>
              <a:gd name="T7" fmla="*/ 279535 h 482240"/>
              <a:gd name="T8" fmla="*/ 128588 w 560028"/>
              <a:gd name="T9" fmla="*/ 279535 h 482240"/>
              <a:gd name="T10" fmla="*/ 140752 w 560028"/>
              <a:gd name="T11" fmla="*/ 190500 h 482240"/>
              <a:gd name="T12" fmla="*/ 529777 w 560028"/>
              <a:gd name="T13" fmla="*/ 127000 h 482240"/>
              <a:gd name="T14" fmla="*/ 551745 w 560028"/>
              <a:gd name="T15" fmla="*/ 178516 h 482240"/>
              <a:gd name="T16" fmla="*/ 521854 w 560028"/>
              <a:gd name="T17" fmla="*/ 202842 h 482240"/>
              <a:gd name="T18" fmla="*/ 513571 w 560028"/>
              <a:gd name="T19" fmla="*/ 181020 h 482240"/>
              <a:gd name="T20" fmla="*/ 534819 w 560028"/>
              <a:gd name="T21" fmla="*/ 157409 h 482240"/>
              <a:gd name="T22" fmla="*/ 140833 w 560028"/>
              <a:gd name="T23" fmla="*/ 152042 h 482240"/>
              <a:gd name="T24" fmla="*/ 140833 w 560028"/>
              <a:gd name="T25" fmla="*/ 127000 h 482240"/>
              <a:gd name="T26" fmla="*/ 309858 w 560028"/>
              <a:gd name="T27" fmla="*/ 0 h 482240"/>
              <a:gd name="T28" fmla="*/ 352683 w 560028"/>
              <a:gd name="T29" fmla="*/ 51103 h 482240"/>
              <a:gd name="T30" fmla="*/ 459928 w 560028"/>
              <a:gd name="T31" fmla="*/ 80613 h 482240"/>
              <a:gd name="T32" fmla="*/ 450211 w 560028"/>
              <a:gd name="T33" fmla="*/ 101126 h 482240"/>
              <a:gd name="T34" fmla="*/ 393710 w 560028"/>
              <a:gd name="T35" fmla="*/ 76295 h 482240"/>
              <a:gd name="T36" fmla="*/ 279268 w 560028"/>
              <a:gd name="T37" fmla="*/ 63339 h 482240"/>
              <a:gd name="T38" fmla="*/ 326772 w 560028"/>
              <a:gd name="T39" fmla="*/ 51103 h 482240"/>
              <a:gd name="T40" fmla="*/ 309858 w 560028"/>
              <a:gd name="T41" fmla="*/ 25192 h 482240"/>
              <a:gd name="T42" fmla="*/ 261274 w 560028"/>
              <a:gd name="T43" fmla="*/ 34908 h 482240"/>
              <a:gd name="T44" fmla="*/ 241480 w 560028"/>
              <a:gd name="T45" fmla="*/ 76295 h 482240"/>
              <a:gd name="T46" fmla="*/ 101126 w 560028"/>
              <a:gd name="T47" fmla="*/ 139274 h 482240"/>
              <a:gd name="T48" fmla="*/ 139274 w 560028"/>
              <a:gd name="T49" fmla="*/ 457049 h 482240"/>
              <a:gd name="T50" fmla="*/ 457049 w 560028"/>
              <a:gd name="T51" fmla="*/ 418901 h 482240"/>
              <a:gd name="T52" fmla="*/ 470004 w 560028"/>
              <a:gd name="T53" fmla="*/ 177421 h 482240"/>
              <a:gd name="T54" fmla="*/ 482240 w 560028"/>
              <a:gd name="T55" fmla="*/ 418901 h 482240"/>
              <a:gd name="T56" fmla="*/ 139274 w 560028"/>
              <a:gd name="T57" fmla="*/ 482240 h 482240"/>
              <a:gd name="T58" fmla="*/ 75935 w 560028"/>
              <a:gd name="T59" fmla="*/ 152230 h 482240"/>
              <a:gd name="T60" fmla="*/ 25191 w 560028"/>
              <a:gd name="T61" fmla="*/ 157628 h 482240"/>
              <a:gd name="T62" fmla="*/ 47144 w 560028"/>
              <a:gd name="T63" fmla="*/ 181380 h 482240"/>
              <a:gd name="T64" fmla="*/ 38147 w 560028"/>
              <a:gd name="T65" fmla="*/ 203333 h 482240"/>
              <a:gd name="T66" fmla="*/ 8997 w 560028"/>
              <a:gd name="T67" fmla="*/ 178861 h 482240"/>
              <a:gd name="T68" fmla="*/ 30230 w 560028"/>
              <a:gd name="T69" fmla="*/ 127038 h 482240"/>
              <a:gd name="T70" fmla="*/ 165185 w 560028"/>
              <a:gd name="T71" fmla="*/ 51103 h 482240"/>
              <a:gd name="T72" fmla="*/ 236802 w 560028"/>
              <a:gd name="T73" fmla="*/ 28790 h 482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0028" h="482240">
                <a:moveTo>
                  <a:pt x="140752" y="304800"/>
                </a:moveTo>
                <a:cubicBezTo>
                  <a:pt x="148264" y="304800"/>
                  <a:pt x="153631" y="309880"/>
                  <a:pt x="153631" y="317863"/>
                </a:cubicBezTo>
                <a:cubicBezTo>
                  <a:pt x="153631" y="324757"/>
                  <a:pt x="148264" y="329837"/>
                  <a:pt x="140752" y="329837"/>
                </a:cubicBezTo>
                <a:cubicBezTo>
                  <a:pt x="133954" y="329837"/>
                  <a:pt x="128588" y="324757"/>
                  <a:pt x="128588" y="317863"/>
                </a:cubicBezTo>
                <a:cubicBezTo>
                  <a:pt x="128588" y="309880"/>
                  <a:pt x="133954" y="304800"/>
                  <a:pt x="140752" y="304800"/>
                </a:cubicBezTo>
                <a:close/>
                <a:moveTo>
                  <a:pt x="140752" y="190500"/>
                </a:moveTo>
                <a:cubicBezTo>
                  <a:pt x="148264" y="190500"/>
                  <a:pt x="153631" y="195885"/>
                  <a:pt x="153631" y="203425"/>
                </a:cubicBezTo>
                <a:lnTo>
                  <a:pt x="153631" y="279535"/>
                </a:lnTo>
                <a:cubicBezTo>
                  <a:pt x="153631" y="286356"/>
                  <a:pt x="148264" y="291741"/>
                  <a:pt x="140752" y="291741"/>
                </a:cubicBezTo>
                <a:cubicBezTo>
                  <a:pt x="133954" y="291741"/>
                  <a:pt x="128588" y="286356"/>
                  <a:pt x="128588" y="279535"/>
                </a:cubicBezTo>
                <a:lnTo>
                  <a:pt x="128588" y="203425"/>
                </a:lnTo>
                <a:cubicBezTo>
                  <a:pt x="128588" y="195885"/>
                  <a:pt x="133954" y="190500"/>
                  <a:pt x="140752" y="190500"/>
                </a:cubicBezTo>
                <a:close/>
                <a:moveTo>
                  <a:pt x="140833" y="127000"/>
                </a:moveTo>
                <a:lnTo>
                  <a:pt x="529777" y="127000"/>
                </a:lnTo>
                <a:cubicBezTo>
                  <a:pt x="546343" y="127000"/>
                  <a:pt x="560028" y="140594"/>
                  <a:pt x="560028" y="157409"/>
                </a:cubicBezTo>
                <a:cubicBezTo>
                  <a:pt x="560028" y="164921"/>
                  <a:pt x="557147" y="173149"/>
                  <a:pt x="551745" y="178516"/>
                </a:cubicBezTo>
                <a:lnTo>
                  <a:pt x="531217" y="198907"/>
                </a:lnTo>
                <a:cubicBezTo>
                  <a:pt x="528696" y="201411"/>
                  <a:pt x="525815" y="202842"/>
                  <a:pt x="521854" y="202842"/>
                </a:cubicBezTo>
                <a:cubicBezTo>
                  <a:pt x="518973" y="202842"/>
                  <a:pt x="515732" y="201411"/>
                  <a:pt x="513571" y="198907"/>
                </a:cubicBezTo>
                <a:cubicBezTo>
                  <a:pt x="508169" y="193899"/>
                  <a:pt x="508169" y="186028"/>
                  <a:pt x="513571" y="181020"/>
                </a:cubicBezTo>
                <a:lnTo>
                  <a:pt x="533378" y="161344"/>
                </a:lnTo>
                <a:cubicBezTo>
                  <a:pt x="534098" y="159555"/>
                  <a:pt x="534819" y="158840"/>
                  <a:pt x="534819" y="157409"/>
                </a:cubicBezTo>
                <a:cubicBezTo>
                  <a:pt x="534819" y="154547"/>
                  <a:pt x="532658" y="152042"/>
                  <a:pt x="529777" y="152042"/>
                </a:cubicBezTo>
                <a:lnTo>
                  <a:pt x="140833" y="152042"/>
                </a:lnTo>
                <a:cubicBezTo>
                  <a:pt x="133990" y="152042"/>
                  <a:pt x="128588" y="146676"/>
                  <a:pt x="128588" y="139164"/>
                </a:cubicBezTo>
                <a:cubicBezTo>
                  <a:pt x="128588" y="132366"/>
                  <a:pt x="133990" y="127000"/>
                  <a:pt x="140833" y="127000"/>
                </a:cubicBezTo>
                <a:close/>
                <a:moveTo>
                  <a:pt x="273510" y="0"/>
                </a:moveTo>
                <a:lnTo>
                  <a:pt x="309858" y="0"/>
                </a:lnTo>
                <a:cubicBezTo>
                  <a:pt x="327492" y="0"/>
                  <a:pt x="342607" y="12236"/>
                  <a:pt x="347285" y="28790"/>
                </a:cubicBezTo>
                <a:lnTo>
                  <a:pt x="352683" y="51103"/>
                </a:lnTo>
                <a:lnTo>
                  <a:pt x="393710" y="51103"/>
                </a:lnTo>
                <a:cubicBezTo>
                  <a:pt x="418901" y="51103"/>
                  <a:pt x="442294" y="61539"/>
                  <a:pt x="459928" y="80613"/>
                </a:cubicBezTo>
                <a:cubicBezTo>
                  <a:pt x="464606" y="85292"/>
                  <a:pt x="463886" y="93569"/>
                  <a:pt x="458488" y="98247"/>
                </a:cubicBezTo>
                <a:cubicBezTo>
                  <a:pt x="456329" y="100407"/>
                  <a:pt x="453090" y="101126"/>
                  <a:pt x="450211" y="101126"/>
                </a:cubicBezTo>
                <a:cubicBezTo>
                  <a:pt x="446972" y="101126"/>
                  <a:pt x="443373" y="99687"/>
                  <a:pt x="440854" y="97528"/>
                </a:cubicBezTo>
                <a:cubicBezTo>
                  <a:pt x="428618" y="83852"/>
                  <a:pt x="411344" y="76295"/>
                  <a:pt x="393710" y="76295"/>
                </a:cubicBezTo>
                <a:lnTo>
                  <a:pt x="291504" y="76295"/>
                </a:lnTo>
                <a:cubicBezTo>
                  <a:pt x="284666" y="76295"/>
                  <a:pt x="279268" y="70896"/>
                  <a:pt x="279268" y="63339"/>
                </a:cubicBezTo>
                <a:cubicBezTo>
                  <a:pt x="279268" y="56141"/>
                  <a:pt x="284666" y="51103"/>
                  <a:pt x="291504" y="51103"/>
                </a:cubicBezTo>
                <a:lnTo>
                  <a:pt x="326772" y="51103"/>
                </a:lnTo>
                <a:lnTo>
                  <a:pt x="322093" y="34908"/>
                </a:lnTo>
                <a:cubicBezTo>
                  <a:pt x="321374" y="29510"/>
                  <a:pt x="315975" y="25192"/>
                  <a:pt x="309858" y="25192"/>
                </a:cubicBezTo>
                <a:lnTo>
                  <a:pt x="273510" y="25192"/>
                </a:lnTo>
                <a:cubicBezTo>
                  <a:pt x="268111" y="25192"/>
                  <a:pt x="262713" y="29510"/>
                  <a:pt x="261274" y="34908"/>
                </a:cubicBezTo>
                <a:lnTo>
                  <a:pt x="253716" y="66218"/>
                </a:lnTo>
                <a:cubicBezTo>
                  <a:pt x="251917" y="72336"/>
                  <a:pt x="246519" y="76295"/>
                  <a:pt x="241480" y="76295"/>
                </a:cubicBezTo>
                <a:lnTo>
                  <a:pt x="165185" y="76295"/>
                </a:lnTo>
                <a:cubicBezTo>
                  <a:pt x="130277" y="76295"/>
                  <a:pt x="101126" y="104365"/>
                  <a:pt x="101126" y="139274"/>
                </a:cubicBezTo>
                <a:lnTo>
                  <a:pt x="101126" y="418901"/>
                </a:lnTo>
                <a:cubicBezTo>
                  <a:pt x="101126" y="440134"/>
                  <a:pt x="118760" y="457049"/>
                  <a:pt x="139274" y="457049"/>
                </a:cubicBezTo>
                <a:lnTo>
                  <a:pt x="418901" y="457049"/>
                </a:lnTo>
                <a:cubicBezTo>
                  <a:pt x="440134" y="457049"/>
                  <a:pt x="457049" y="440134"/>
                  <a:pt x="457049" y="418901"/>
                </a:cubicBezTo>
                <a:lnTo>
                  <a:pt x="457049" y="190377"/>
                </a:lnTo>
                <a:cubicBezTo>
                  <a:pt x="457049" y="183539"/>
                  <a:pt x="462087" y="177421"/>
                  <a:pt x="470004" y="177421"/>
                </a:cubicBezTo>
                <a:cubicBezTo>
                  <a:pt x="476842" y="177421"/>
                  <a:pt x="482240" y="183539"/>
                  <a:pt x="482240" y="190377"/>
                </a:cubicBezTo>
                <a:lnTo>
                  <a:pt x="482240" y="418901"/>
                </a:lnTo>
                <a:cubicBezTo>
                  <a:pt x="482240" y="453810"/>
                  <a:pt x="453810" y="482240"/>
                  <a:pt x="418901" y="482240"/>
                </a:cubicBezTo>
                <a:lnTo>
                  <a:pt x="139274" y="482240"/>
                </a:lnTo>
                <a:cubicBezTo>
                  <a:pt x="104365" y="482240"/>
                  <a:pt x="75935" y="453810"/>
                  <a:pt x="75935" y="418901"/>
                </a:cubicBezTo>
                <a:lnTo>
                  <a:pt x="75935" y="152230"/>
                </a:lnTo>
                <a:lnTo>
                  <a:pt x="30230" y="152230"/>
                </a:lnTo>
                <a:cubicBezTo>
                  <a:pt x="27351" y="152230"/>
                  <a:pt x="25191" y="154749"/>
                  <a:pt x="25191" y="157628"/>
                </a:cubicBezTo>
                <a:cubicBezTo>
                  <a:pt x="25191" y="159067"/>
                  <a:pt x="25911" y="159787"/>
                  <a:pt x="26631" y="161587"/>
                </a:cubicBezTo>
                <a:lnTo>
                  <a:pt x="47144" y="181380"/>
                </a:lnTo>
                <a:cubicBezTo>
                  <a:pt x="51823" y="186418"/>
                  <a:pt x="51823" y="194336"/>
                  <a:pt x="47144" y="199374"/>
                </a:cubicBezTo>
                <a:cubicBezTo>
                  <a:pt x="44985" y="201893"/>
                  <a:pt x="41026" y="203333"/>
                  <a:pt x="38147" y="203333"/>
                </a:cubicBezTo>
                <a:cubicBezTo>
                  <a:pt x="34908" y="203333"/>
                  <a:pt x="30949" y="201893"/>
                  <a:pt x="28790" y="199374"/>
                </a:cubicBezTo>
                <a:lnTo>
                  <a:pt x="8997" y="178861"/>
                </a:lnTo>
                <a:cubicBezTo>
                  <a:pt x="2879" y="173463"/>
                  <a:pt x="0" y="165905"/>
                  <a:pt x="0" y="157628"/>
                </a:cubicBezTo>
                <a:cubicBezTo>
                  <a:pt x="0" y="140713"/>
                  <a:pt x="13675" y="127038"/>
                  <a:pt x="30230" y="127038"/>
                </a:cubicBezTo>
                <a:lnTo>
                  <a:pt x="76654" y="127038"/>
                </a:lnTo>
                <a:cubicBezTo>
                  <a:pt x="82772" y="83852"/>
                  <a:pt x="120200" y="51103"/>
                  <a:pt x="165185" y="51103"/>
                </a:cubicBezTo>
                <a:lnTo>
                  <a:pt x="231404" y="51103"/>
                </a:lnTo>
                <a:lnTo>
                  <a:pt x="236802" y="28790"/>
                </a:lnTo>
                <a:cubicBezTo>
                  <a:pt x="240760" y="12236"/>
                  <a:pt x="255875" y="0"/>
                  <a:pt x="273510" y="0"/>
                </a:cubicBezTo>
                <a:close/>
              </a:path>
            </a:pathLst>
          </a:custGeom>
          <a:solidFill>
            <a:schemeClr val="accent3"/>
          </a:solidFill>
          <a:ln>
            <a:noFill/>
          </a:ln>
          <a:effectLst/>
        </p:spPr>
        <p:txBody>
          <a:bodyPr anchor="ctr"/>
          <a:lstStyle/>
          <a:p>
            <a:endParaRPr lang="en-US" sz="900" dirty="0">
              <a:latin typeface="Source Sans Pro Light" panose="020B0403030403020204" pitchFamily="34" charset="0"/>
            </a:endParaRPr>
          </a:p>
        </p:txBody>
      </p:sp>
      <p:sp>
        <p:nvSpPr>
          <p:cNvPr id="54" name="Freeform 223">
            <a:extLst>
              <a:ext uri="{FF2B5EF4-FFF2-40B4-BE49-F238E27FC236}">
                <a16:creationId xmlns:a16="http://schemas.microsoft.com/office/drawing/2014/main" id="{3329A2A1-9DBF-BE4F-BB35-0BFDF9D79EA0}"/>
              </a:ext>
            </a:extLst>
          </p:cNvPr>
          <p:cNvSpPr>
            <a:spLocks noChangeAspect="1" noChangeArrowheads="1"/>
          </p:cNvSpPr>
          <p:nvPr/>
        </p:nvSpPr>
        <p:spPr bwMode="auto">
          <a:xfrm>
            <a:off x="762000" y="2024860"/>
            <a:ext cx="592019" cy="592019"/>
          </a:xfrm>
          <a:custGeom>
            <a:avLst/>
            <a:gdLst>
              <a:gd name="T0" fmla="*/ 238075 w 559122"/>
              <a:gd name="T1" fmla="*/ 75415 h 559372"/>
              <a:gd name="T2" fmla="*/ 273707 w 559122"/>
              <a:gd name="T3" fmla="*/ 202791 h 559372"/>
              <a:gd name="T4" fmla="*/ 310419 w 559122"/>
              <a:gd name="T5" fmla="*/ 202791 h 559372"/>
              <a:gd name="T6" fmla="*/ 347131 w 559122"/>
              <a:gd name="T7" fmla="*/ 75415 h 559372"/>
              <a:gd name="T8" fmla="*/ 292063 w 559122"/>
              <a:gd name="T9" fmla="*/ 932 h 559372"/>
              <a:gd name="T10" fmla="*/ 381323 w 559122"/>
              <a:gd name="T11" fmla="*/ 156374 h 559372"/>
              <a:gd name="T12" fmla="*/ 305020 w 559122"/>
              <a:gd name="T13" fmla="*/ 240212 h 559372"/>
              <a:gd name="T14" fmla="*/ 308259 w 559122"/>
              <a:gd name="T15" fmla="*/ 303181 h 559372"/>
              <a:gd name="T16" fmla="*/ 330214 w 559122"/>
              <a:gd name="T17" fmla="*/ 521231 h 559372"/>
              <a:gd name="T18" fmla="*/ 253911 w 559122"/>
              <a:gd name="T19" fmla="*/ 521231 h 559372"/>
              <a:gd name="T20" fmla="*/ 266869 w 559122"/>
              <a:gd name="T21" fmla="*/ 330887 h 559372"/>
              <a:gd name="T22" fmla="*/ 279826 w 559122"/>
              <a:gd name="T23" fmla="*/ 521231 h 559372"/>
              <a:gd name="T24" fmla="*/ 305020 w 559122"/>
              <a:gd name="T25" fmla="*/ 521231 h 559372"/>
              <a:gd name="T26" fmla="*/ 289903 w 559122"/>
              <a:gd name="T27" fmla="*/ 321531 h 559372"/>
              <a:gd name="T28" fmla="*/ 279826 w 559122"/>
              <a:gd name="T29" fmla="*/ 305699 h 559372"/>
              <a:gd name="T30" fmla="*/ 269388 w 559122"/>
              <a:gd name="T31" fmla="*/ 227259 h 559372"/>
              <a:gd name="T32" fmla="*/ 213601 w 559122"/>
              <a:gd name="T33" fmla="*/ 70377 h 559372"/>
              <a:gd name="T34" fmla="*/ 75904 w 559122"/>
              <a:gd name="T35" fmla="*/ 932 h 559372"/>
              <a:gd name="T36" fmla="*/ 89213 w 559122"/>
              <a:gd name="T37" fmla="*/ 140033 h 559372"/>
              <a:gd name="T38" fmla="*/ 62595 w 559122"/>
              <a:gd name="T39" fmla="*/ 140033 h 559372"/>
              <a:gd name="T40" fmla="*/ 75904 w 559122"/>
              <a:gd name="T41" fmla="*/ 932 h 559372"/>
              <a:gd name="T42" fmla="*/ 453049 w 559122"/>
              <a:gd name="T43" fmla="*/ 2948 h 559372"/>
              <a:gd name="T44" fmla="*/ 559122 w 559122"/>
              <a:gd name="T45" fmla="*/ 330532 h 559372"/>
              <a:gd name="T46" fmla="*/ 495622 w 559122"/>
              <a:gd name="T47" fmla="*/ 343505 h 559372"/>
              <a:gd name="T48" fmla="*/ 495622 w 559122"/>
              <a:gd name="T49" fmla="*/ 318279 h 559372"/>
              <a:gd name="T50" fmla="*/ 533867 w 559122"/>
              <a:gd name="T51" fmla="*/ 236473 h 559372"/>
              <a:gd name="T52" fmla="*/ 457739 w 559122"/>
              <a:gd name="T53" fmla="*/ 521172 h 559372"/>
              <a:gd name="T54" fmla="*/ 482634 w 559122"/>
              <a:gd name="T55" fmla="*/ 521172 h 559372"/>
              <a:gd name="T56" fmla="*/ 475779 w 559122"/>
              <a:gd name="T57" fmla="*/ 379183 h 559372"/>
              <a:gd name="T58" fmla="*/ 493458 w 559122"/>
              <a:gd name="T59" fmla="*/ 361524 h 559372"/>
              <a:gd name="T60" fmla="*/ 508611 w 559122"/>
              <a:gd name="T61" fmla="*/ 521172 h 559372"/>
              <a:gd name="T62" fmla="*/ 432483 w 559122"/>
              <a:gd name="T63" fmla="*/ 521172 h 559372"/>
              <a:gd name="T64" fmla="*/ 439338 w 559122"/>
              <a:gd name="T65" fmla="*/ 786 h 559372"/>
              <a:gd name="T66" fmla="*/ 37787 w 559122"/>
              <a:gd name="T67" fmla="*/ 13759 h 559372"/>
              <a:gd name="T68" fmla="*/ 25919 w 559122"/>
              <a:gd name="T69" fmla="*/ 127278 h 559372"/>
              <a:gd name="T70" fmla="*/ 51454 w 559122"/>
              <a:gd name="T71" fmla="*/ 166199 h 559372"/>
              <a:gd name="T72" fmla="*/ 100364 w 559122"/>
              <a:gd name="T73" fmla="*/ 166199 h 559372"/>
              <a:gd name="T74" fmla="*/ 126258 w 559122"/>
              <a:gd name="T75" fmla="*/ 127278 h 559372"/>
              <a:gd name="T76" fmla="*/ 114031 w 559122"/>
              <a:gd name="T77" fmla="*/ 13759 h 559372"/>
              <a:gd name="T78" fmla="*/ 139205 w 559122"/>
              <a:gd name="T79" fmla="*/ 12318 h 559372"/>
              <a:gd name="T80" fmla="*/ 151433 w 559122"/>
              <a:gd name="T81" fmla="*/ 123675 h 559372"/>
              <a:gd name="T82" fmla="*/ 107917 w 559122"/>
              <a:gd name="T83" fmla="*/ 190705 h 559372"/>
              <a:gd name="T84" fmla="*/ 88856 w 559122"/>
              <a:gd name="T85" fmla="*/ 299900 h 559372"/>
              <a:gd name="T86" fmla="*/ 114031 w 559122"/>
              <a:gd name="T87" fmla="*/ 357200 h 559372"/>
              <a:gd name="T88" fmla="*/ 75909 w 559122"/>
              <a:gd name="T89" fmla="*/ 559372 h 559372"/>
              <a:gd name="T90" fmla="*/ 37787 w 559122"/>
              <a:gd name="T91" fmla="*/ 343505 h 559372"/>
              <a:gd name="T92" fmla="*/ 62962 w 559122"/>
              <a:gd name="T93" fmla="*/ 343505 h 559372"/>
              <a:gd name="T94" fmla="*/ 75909 w 559122"/>
              <a:gd name="T95" fmla="*/ 534145 h 559372"/>
              <a:gd name="T96" fmla="*/ 88856 w 559122"/>
              <a:gd name="T97" fmla="*/ 357200 h 559372"/>
              <a:gd name="T98" fmla="*/ 66918 w 559122"/>
              <a:gd name="T99" fmla="*/ 314315 h 559372"/>
              <a:gd name="T100" fmla="*/ 62962 w 559122"/>
              <a:gd name="T101" fmla="*/ 215931 h 559372"/>
              <a:gd name="T102" fmla="*/ 18726 w 559122"/>
              <a:gd name="T103" fmla="*/ 175569 h 559372"/>
              <a:gd name="T104" fmla="*/ 9016 w 559122"/>
              <a:gd name="T105" fmla="*/ 58086 h 559372"/>
              <a:gd name="T106" fmla="*/ 25919 w 559122"/>
              <a:gd name="T107" fmla="*/ 65 h 559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9122" h="559372">
                <a:moveTo>
                  <a:pt x="292063" y="26120"/>
                </a:moveTo>
                <a:cubicBezTo>
                  <a:pt x="258590" y="26120"/>
                  <a:pt x="247073" y="36554"/>
                  <a:pt x="238075" y="75415"/>
                </a:cubicBezTo>
                <a:cubicBezTo>
                  <a:pt x="233396" y="95205"/>
                  <a:pt x="229077" y="157814"/>
                  <a:pt x="229077" y="158533"/>
                </a:cubicBezTo>
                <a:cubicBezTo>
                  <a:pt x="229077" y="180842"/>
                  <a:pt x="245633" y="197394"/>
                  <a:pt x="273707" y="202791"/>
                </a:cubicBezTo>
                <a:cubicBezTo>
                  <a:pt x="281625" y="203511"/>
                  <a:pt x="287384" y="206749"/>
                  <a:pt x="292063" y="211067"/>
                </a:cubicBezTo>
                <a:cubicBezTo>
                  <a:pt x="297462" y="206749"/>
                  <a:pt x="303580" y="203511"/>
                  <a:pt x="310419" y="202791"/>
                </a:cubicBezTo>
                <a:cubicBezTo>
                  <a:pt x="338492" y="197394"/>
                  <a:pt x="356129" y="180842"/>
                  <a:pt x="356129" y="157814"/>
                </a:cubicBezTo>
                <a:cubicBezTo>
                  <a:pt x="356129" y="157814"/>
                  <a:pt x="350730" y="95205"/>
                  <a:pt x="347131" y="75415"/>
                </a:cubicBezTo>
                <a:cubicBezTo>
                  <a:pt x="337773" y="36554"/>
                  <a:pt x="326255" y="26120"/>
                  <a:pt x="292063" y="26120"/>
                </a:cubicBezTo>
                <a:close/>
                <a:moveTo>
                  <a:pt x="292063" y="932"/>
                </a:moveTo>
                <a:cubicBezTo>
                  <a:pt x="345331" y="932"/>
                  <a:pt x="361527" y="27559"/>
                  <a:pt x="371245" y="70377"/>
                </a:cubicBezTo>
                <a:cubicBezTo>
                  <a:pt x="375924" y="91607"/>
                  <a:pt x="381323" y="153856"/>
                  <a:pt x="381323" y="156374"/>
                </a:cubicBezTo>
                <a:cubicBezTo>
                  <a:pt x="381323" y="192716"/>
                  <a:pt x="356129" y="219343"/>
                  <a:pt x="315098" y="227259"/>
                </a:cubicBezTo>
                <a:cubicBezTo>
                  <a:pt x="309699" y="228698"/>
                  <a:pt x="305020" y="234095"/>
                  <a:pt x="305020" y="240212"/>
                </a:cubicBezTo>
                <a:lnTo>
                  <a:pt x="305020" y="300302"/>
                </a:lnTo>
                <a:lnTo>
                  <a:pt x="308259" y="303181"/>
                </a:lnTo>
                <a:cubicBezTo>
                  <a:pt x="322656" y="317933"/>
                  <a:pt x="330214" y="336644"/>
                  <a:pt x="330214" y="357513"/>
                </a:cubicBezTo>
                <a:lnTo>
                  <a:pt x="330214" y="521231"/>
                </a:lnTo>
                <a:cubicBezTo>
                  <a:pt x="330214" y="542461"/>
                  <a:pt x="313298" y="559372"/>
                  <a:pt x="292063" y="559372"/>
                </a:cubicBezTo>
                <a:cubicBezTo>
                  <a:pt x="271548" y="559372"/>
                  <a:pt x="253911" y="542461"/>
                  <a:pt x="253911" y="521231"/>
                </a:cubicBezTo>
                <a:lnTo>
                  <a:pt x="253911" y="343840"/>
                </a:lnTo>
                <a:cubicBezTo>
                  <a:pt x="253911" y="336644"/>
                  <a:pt x="260030" y="330887"/>
                  <a:pt x="266869" y="330887"/>
                </a:cubicBezTo>
                <a:cubicBezTo>
                  <a:pt x="273707" y="330887"/>
                  <a:pt x="279826" y="336644"/>
                  <a:pt x="279826" y="343840"/>
                </a:cubicBezTo>
                <a:lnTo>
                  <a:pt x="279826" y="521231"/>
                </a:lnTo>
                <a:cubicBezTo>
                  <a:pt x="279826" y="528788"/>
                  <a:pt x="285224" y="534185"/>
                  <a:pt x="292063" y="534185"/>
                </a:cubicBezTo>
                <a:cubicBezTo>
                  <a:pt x="299621" y="534185"/>
                  <a:pt x="305020" y="528788"/>
                  <a:pt x="305020" y="521231"/>
                </a:cubicBezTo>
                <a:lnTo>
                  <a:pt x="305020" y="357513"/>
                </a:lnTo>
                <a:cubicBezTo>
                  <a:pt x="305020" y="343840"/>
                  <a:pt x="299621" y="330887"/>
                  <a:pt x="289903" y="321531"/>
                </a:cubicBezTo>
                <a:lnTo>
                  <a:pt x="283785" y="314695"/>
                </a:lnTo>
                <a:cubicBezTo>
                  <a:pt x="280546" y="312536"/>
                  <a:pt x="279826" y="308578"/>
                  <a:pt x="279826" y="305699"/>
                </a:cubicBezTo>
                <a:lnTo>
                  <a:pt x="279826" y="240212"/>
                </a:lnTo>
                <a:cubicBezTo>
                  <a:pt x="279826" y="234095"/>
                  <a:pt x="275507" y="228698"/>
                  <a:pt x="269388" y="227259"/>
                </a:cubicBezTo>
                <a:cubicBezTo>
                  <a:pt x="229077" y="219343"/>
                  <a:pt x="203883" y="192716"/>
                  <a:pt x="203883" y="157814"/>
                </a:cubicBezTo>
                <a:cubicBezTo>
                  <a:pt x="203883" y="153856"/>
                  <a:pt x="208202" y="91607"/>
                  <a:pt x="213601" y="70377"/>
                </a:cubicBezTo>
                <a:cubicBezTo>
                  <a:pt x="222958" y="27559"/>
                  <a:pt x="239515" y="932"/>
                  <a:pt x="292063" y="932"/>
                </a:cubicBezTo>
                <a:close/>
                <a:moveTo>
                  <a:pt x="75904" y="932"/>
                </a:moveTo>
                <a:cubicBezTo>
                  <a:pt x="82928" y="932"/>
                  <a:pt x="89213" y="6324"/>
                  <a:pt x="89213" y="13872"/>
                </a:cubicBezTo>
                <a:lnTo>
                  <a:pt x="89213" y="140033"/>
                </a:lnTo>
                <a:cubicBezTo>
                  <a:pt x="89213" y="147941"/>
                  <a:pt x="82928" y="152973"/>
                  <a:pt x="75904" y="152973"/>
                </a:cubicBezTo>
                <a:cubicBezTo>
                  <a:pt x="68880" y="152973"/>
                  <a:pt x="62595" y="147941"/>
                  <a:pt x="62595" y="140033"/>
                </a:cubicBezTo>
                <a:lnTo>
                  <a:pt x="62595" y="13872"/>
                </a:lnTo>
                <a:cubicBezTo>
                  <a:pt x="62595" y="6324"/>
                  <a:pt x="68880" y="932"/>
                  <a:pt x="75904" y="932"/>
                </a:cubicBezTo>
                <a:close/>
                <a:moveTo>
                  <a:pt x="439338" y="786"/>
                </a:moveTo>
                <a:cubicBezTo>
                  <a:pt x="443668" y="-656"/>
                  <a:pt x="449080" y="65"/>
                  <a:pt x="453049" y="2948"/>
                </a:cubicBezTo>
                <a:cubicBezTo>
                  <a:pt x="520878" y="61690"/>
                  <a:pt x="559122" y="147460"/>
                  <a:pt x="559122" y="236473"/>
                </a:cubicBezTo>
                <a:lnTo>
                  <a:pt x="559122" y="330532"/>
                </a:lnTo>
                <a:cubicBezTo>
                  <a:pt x="559122" y="338100"/>
                  <a:pt x="553711" y="343505"/>
                  <a:pt x="546855" y="343505"/>
                </a:cubicBezTo>
                <a:lnTo>
                  <a:pt x="495622" y="343505"/>
                </a:lnTo>
                <a:cubicBezTo>
                  <a:pt x="488767" y="343505"/>
                  <a:pt x="482634" y="338100"/>
                  <a:pt x="482634" y="330532"/>
                </a:cubicBezTo>
                <a:cubicBezTo>
                  <a:pt x="482634" y="323324"/>
                  <a:pt x="488767" y="318279"/>
                  <a:pt x="495622" y="318279"/>
                </a:cubicBezTo>
                <a:lnTo>
                  <a:pt x="533867" y="318279"/>
                </a:lnTo>
                <a:lnTo>
                  <a:pt x="533867" y="236473"/>
                </a:lnTo>
                <a:cubicBezTo>
                  <a:pt x="533867" y="164758"/>
                  <a:pt x="506446" y="95565"/>
                  <a:pt x="457739" y="42950"/>
                </a:cubicBezTo>
                <a:lnTo>
                  <a:pt x="457739" y="521172"/>
                </a:lnTo>
                <a:cubicBezTo>
                  <a:pt x="457739" y="528740"/>
                  <a:pt x="462790" y="534145"/>
                  <a:pt x="470367" y="534145"/>
                </a:cubicBezTo>
                <a:cubicBezTo>
                  <a:pt x="477583" y="534145"/>
                  <a:pt x="482634" y="528740"/>
                  <a:pt x="482634" y="521172"/>
                </a:cubicBezTo>
                <a:lnTo>
                  <a:pt x="482634" y="397562"/>
                </a:lnTo>
                <a:cubicBezTo>
                  <a:pt x="482634" y="390715"/>
                  <a:pt x="480469" y="383868"/>
                  <a:pt x="475779" y="379183"/>
                </a:cubicBezTo>
                <a:cubicBezTo>
                  <a:pt x="470367" y="374498"/>
                  <a:pt x="470367" y="366209"/>
                  <a:pt x="475779" y="361524"/>
                </a:cubicBezTo>
                <a:cubicBezTo>
                  <a:pt x="480469" y="356118"/>
                  <a:pt x="488767" y="356118"/>
                  <a:pt x="493458" y="361524"/>
                </a:cubicBezTo>
                <a:cubicBezTo>
                  <a:pt x="503199" y="370894"/>
                  <a:pt x="508611" y="383868"/>
                  <a:pt x="508611" y="397562"/>
                </a:cubicBezTo>
                <a:lnTo>
                  <a:pt x="508611" y="521172"/>
                </a:lnTo>
                <a:cubicBezTo>
                  <a:pt x="508611" y="542434"/>
                  <a:pt x="491293" y="559372"/>
                  <a:pt x="470367" y="559372"/>
                </a:cubicBezTo>
                <a:cubicBezTo>
                  <a:pt x="449080" y="559372"/>
                  <a:pt x="432483" y="542434"/>
                  <a:pt x="432483" y="521172"/>
                </a:cubicBezTo>
                <a:lnTo>
                  <a:pt x="432483" y="13038"/>
                </a:lnTo>
                <a:cubicBezTo>
                  <a:pt x="432483" y="7633"/>
                  <a:pt x="434648" y="2948"/>
                  <a:pt x="439338" y="786"/>
                </a:cubicBezTo>
                <a:close/>
                <a:moveTo>
                  <a:pt x="25919" y="65"/>
                </a:moveTo>
                <a:cubicBezTo>
                  <a:pt x="33472" y="786"/>
                  <a:pt x="38507" y="6912"/>
                  <a:pt x="37787" y="13759"/>
                </a:cubicBezTo>
                <a:cubicBezTo>
                  <a:pt x="37787" y="17723"/>
                  <a:pt x="34910" y="53401"/>
                  <a:pt x="34191" y="60969"/>
                </a:cubicBezTo>
                <a:lnTo>
                  <a:pt x="25919" y="127278"/>
                </a:lnTo>
                <a:cubicBezTo>
                  <a:pt x="24121" y="138090"/>
                  <a:pt x="28077" y="149622"/>
                  <a:pt x="36349" y="157190"/>
                </a:cubicBezTo>
                <a:cubicBezTo>
                  <a:pt x="41024" y="161875"/>
                  <a:pt x="46419" y="164758"/>
                  <a:pt x="51454" y="166199"/>
                </a:cubicBezTo>
                <a:cubicBezTo>
                  <a:pt x="61523" y="169443"/>
                  <a:pt x="69795" y="175569"/>
                  <a:pt x="75909" y="182416"/>
                </a:cubicBezTo>
                <a:cubicBezTo>
                  <a:pt x="82023" y="175569"/>
                  <a:pt x="90294" y="169443"/>
                  <a:pt x="100364" y="166199"/>
                </a:cubicBezTo>
                <a:cubicBezTo>
                  <a:pt x="105759" y="164758"/>
                  <a:pt x="111154" y="161875"/>
                  <a:pt x="115469" y="157190"/>
                </a:cubicBezTo>
                <a:cubicBezTo>
                  <a:pt x="124100" y="149622"/>
                  <a:pt x="127697" y="138090"/>
                  <a:pt x="126258" y="127278"/>
                </a:cubicBezTo>
                <a:lnTo>
                  <a:pt x="117987" y="60969"/>
                </a:lnTo>
                <a:cubicBezTo>
                  <a:pt x="116908" y="53401"/>
                  <a:pt x="114031" y="17723"/>
                  <a:pt x="114031" y="13759"/>
                </a:cubicBezTo>
                <a:cubicBezTo>
                  <a:pt x="113311" y="6912"/>
                  <a:pt x="118706" y="786"/>
                  <a:pt x="126258" y="65"/>
                </a:cubicBezTo>
                <a:cubicBezTo>
                  <a:pt x="133091" y="-656"/>
                  <a:pt x="139205" y="4750"/>
                  <a:pt x="139205" y="12318"/>
                </a:cubicBezTo>
                <a:cubicBezTo>
                  <a:pt x="139925" y="23129"/>
                  <a:pt x="142082" y="51959"/>
                  <a:pt x="142802" y="58086"/>
                </a:cubicBezTo>
                <a:lnTo>
                  <a:pt x="151433" y="123675"/>
                </a:lnTo>
                <a:cubicBezTo>
                  <a:pt x="154310" y="142775"/>
                  <a:pt x="146758" y="162595"/>
                  <a:pt x="133091" y="175569"/>
                </a:cubicBezTo>
                <a:cubicBezTo>
                  <a:pt x="126258" y="182416"/>
                  <a:pt x="116908" y="187822"/>
                  <a:pt x="107917" y="190705"/>
                </a:cubicBezTo>
                <a:cubicBezTo>
                  <a:pt x="96408" y="194669"/>
                  <a:pt x="88856" y="204399"/>
                  <a:pt x="88856" y="215931"/>
                </a:cubicBezTo>
                <a:lnTo>
                  <a:pt x="88856" y="299900"/>
                </a:lnTo>
                <a:lnTo>
                  <a:pt x="92093" y="302783"/>
                </a:lnTo>
                <a:cubicBezTo>
                  <a:pt x="106478" y="317558"/>
                  <a:pt x="114031" y="336298"/>
                  <a:pt x="114031" y="357200"/>
                </a:cubicBezTo>
                <a:lnTo>
                  <a:pt x="114031" y="521172"/>
                </a:lnTo>
                <a:cubicBezTo>
                  <a:pt x="114031" y="542434"/>
                  <a:pt x="97128" y="559372"/>
                  <a:pt x="75909" y="559372"/>
                </a:cubicBezTo>
                <a:cubicBezTo>
                  <a:pt x="54690" y="559372"/>
                  <a:pt x="37787" y="542434"/>
                  <a:pt x="37787" y="521172"/>
                </a:cubicBezTo>
                <a:lnTo>
                  <a:pt x="37787" y="343505"/>
                </a:lnTo>
                <a:cubicBezTo>
                  <a:pt x="37787" y="336298"/>
                  <a:pt x="43182" y="330532"/>
                  <a:pt x="50734" y="330532"/>
                </a:cubicBezTo>
                <a:cubicBezTo>
                  <a:pt x="57567" y="330532"/>
                  <a:pt x="62962" y="336298"/>
                  <a:pt x="62962" y="343505"/>
                </a:cubicBezTo>
                <a:lnTo>
                  <a:pt x="62962" y="521172"/>
                </a:lnTo>
                <a:cubicBezTo>
                  <a:pt x="62962" y="528740"/>
                  <a:pt x="69076" y="534145"/>
                  <a:pt x="75909" y="534145"/>
                </a:cubicBezTo>
                <a:cubicBezTo>
                  <a:pt x="82742" y="534145"/>
                  <a:pt x="88856" y="528740"/>
                  <a:pt x="88856" y="521172"/>
                </a:cubicBezTo>
                <a:lnTo>
                  <a:pt x="88856" y="357200"/>
                </a:lnTo>
                <a:cubicBezTo>
                  <a:pt x="88856" y="343505"/>
                  <a:pt x="83461" y="330532"/>
                  <a:pt x="73751" y="321162"/>
                </a:cubicBezTo>
                <a:lnTo>
                  <a:pt x="66918" y="314315"/>
                </a:lnTo>
                <a:cubicBezTo>
                  <a:pt x="64401" y="312152"/>
                  <a:pt x="62962" y="308188"/>
                  <a:pt x="62962" y="305305"/>
                </a:cubicBezTo>
                <a:lnTo>
                  <a:pt x="62962" y="215931"/>
                </a:lnTo>
                <a:cubicBezTo>
                  <a:pt x="62962" y="204399"/>
                  <a:pt x="55410" y="194669"/>
                  <a:pt x="43901" y="190705"/>
                </a:cubicBezTo>
                <a:cubicBezTo>
                  <a:pt x="34910" y="187822"/>
                  <a:pt x="25919" y="182416"/>
                  <a:pt x="18726" y="175569"/>
                </a:cubicBezTo>
                <a:cubicBezTo>
                  <a:pt x="5060" y="162595"/>
                  <a:pt x="-2492" y="142775"/>
                  <a:pt x="744" y="123675"/>
                </a:cubicBezTo>
                <a:lnTo>
                  <a:pt x="9016" y="58086"/>
                </a:lnTo>
                <a:cubicBezTo>
                  <a:pt x="9735" y="51959"/>
                  <a:pt x="11893" y="23129"/>
                  <a:pt x="12972" y="12318"/>
                </a:cubicBezTo>
                <a:cubicBezTo>
                  <a:pt x="12972" y="4750"/>
                  <a:pt x="18726" y="-656"/>
                  <a:pt x="25919" y="65"/>
                </a:cubicBezTo>
                <a:close/>
              </a:path>
            </a:pathLst>
          </a:custGeom>
          <a:solidFill>
            <a:schemeClr val="accent1"/>
          </a:solidFill>
          <a:ln>
            <a:noFill/>
          </a:ln>
          <a:effectLst/>
        </p:spPr>
        <p:txBody>
          <a:bodyPr anchor="ctr"/>
          <a:lstStyle/>
          <a:p>
            <a:endParaRPr lang="en-US" sz="900" dirty="0">
              <a:latin typeface="Source Sans Pro Light" panose="020B0403030403020204" pitchFamily="34" charset="0"/>
            </a:endParaRPr>
          </a:p>
        </p:txBody>
      </p:sp>
      <p:sp>
        <p:nvSpPr>
          <p:cNvPr id="17" name="Freeform: Shape 16">
            <a:extLst>
              <a:ext uri="{FF2B5EF4-FFF2-40B4-BE49-F238E27FC236}">
                <a16:creationId xmlns:a16="http://schemas.microsoft.com/office/drawing/2014/main" id="{404F9D1B-7D96-488E-B77F-C91F37C7D05E}"/>
              </a:ext>
            </a:extLst>
          </p:cNvPr>
          <p:cNvSpPr/>
          <p:nvPr/>
        </p:nvSpPr>
        <p:spPr>
          <a:xfrm>
            <a:off x="10034909" y="1"/>
            <a:ext cx="2157091" cy="904896"/>
          </a:xfrm>
          <a:custGeom>
            <a:avLst/>
            <a:gdLst>
              <a:gd name="connsiteX0" fmla="*/ 0 w 5757007"/>
              <a:gd name="connsiteY0" fmla="*/ 0 h 2415055"/>
              <a:gd name="connsiteX1" fmla="*/ 5757007 w 5757007"/>
              <a:gd name="connsiteY1" fmla="*/ 0 h 2415055"/>
              <a:gd name="connsiteX2" fmla="*/ 5757007 w 5757007"/>
              <a:gd name="connsiteY2" fmla="*/ 2242407 h 2415055"/>
              <a:gd name="connsiteX3" fmla="*/ 5737089 w 5757007"/>
              <a:gd name="connsiteY3" fmla="*/ 2260176 h 2415055"/>
              <a:gd name="connsiteX4" fmla="*/ 2440903 w 5757007"/>
              <a:gd name="connsiteY4" fmla="*/ 830851 h 2415055"/>
              <a:gd name="connsiteX5" fmla="*/ 78108 w 5757007"/>
              <a:gd name="connsiteY5" fmla="*/ 169310 h 241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7007" h="2415055">
                <a:moveTo>
                  <a:pt x="0" y="0"/>
                </a:moveTo>
                <a:lnTo>
                  <a:pt x="5757007" y="0"/>
                </a:lnTo>
                <a:lnTo>
                  <a:pt x="5757007" y="2242407"/>
                </a:lnTo>
                <a:lnTo>
                  <a:pt x="5737089" y="2260176"/>
                </a:lnTo>
                <a:cubicBezTo>
                  <a:pt x="4668281" y="3121604"/>
                  <a:pt x="4833861" y="74209"/>
                  <a:pt x="2440903" y="830851"/>
                </a:cubicBezTo>
                <a:cubicBezTo>
                  <a:pt x="846260" y="1536495"/>
                  <a:pt x="433014" y="924613"/>
                  <a:pt x="78108" y="16931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8E8AB9A9-1179-4659-ADDD-184BB2F65AF6}"/>
              </a:ext>
            </a:extLst>
          </p:cNvPr>
          <p:cNvSpPr/>
          <p:nvPr/>
        </p:nvSpPr>
        <p:spPr>
          <a:xfrm rot="10800000">
            <a:off x="0" y="5961312"/>
            <a:ext cx="2157091" cy="904896"/>
          </a:xfrm>
          <a:custGeom>
            <a:avLst/>
            <a:gdLst>
              <a:gd name="connsiteX0" fmla="*/ 0 w 5757007"/>
              <a:gd name="connsiteY0" fmla="*/ 0 h 2415055"/>
              <a:gd name="connsiteX1" fmla="*/ 5757007 w 5757007"/>
              <a:gd name="connsiteY1" fmla="*/ 0 h 2415055"/>
              <a:gd name="connsiteX2" fmla="*/ 5757007 w 5757007"/>
              <a:gd name="connsiteY2" fmla="*/ 2242407 h 2415055"/>
              <a:gd name="connsiteX3" fmla="*/ 5737089 w 5757007"/>
              <a:gd name="connsiteY3" fmla="*/ 2260176 h 2415055"/>
              <a:gd name="connsiteX4" fmla="*/ 2440903 w 5757007"/>
              <a:gd name="connsiteY4" fmla="*/ 830851 h 2415055"/>
              <a:gd name="connsiteX5" fmla="*/ 78108 w 5757007"/>
              <a:gd name="connsiteY5" fmla="*/ 169310 h 241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57007" h="2415055">
                <a:moveTo>
                  <a:pt x="0" y="0"/>
                </a:moveTo>
                <a:lnTo>
                  <a:pt x="5757007" y="0"/>
                </a:lnTo>
                <a:lnTo>
                  <a:pt x="5757007" y="2242407"/>
                </a:lnTo>
                <a:lnTo>
                  <a:pt x="5737089" y="2260176"/>
                </a:lnTo>
                <a:cubicBezTo>
                  <a:pt x="4668281" y="3121604"/>
                  <a:pt x="4833861" y="74209"/>
                  <a:pt x="2440903" y="830851"/>
                </a:cubicBezTo>
                <a:cubicBezTo>
                  <a:pt x="846260" y="1536495"/>
                  <a:pt x="433014" y="924613"/>
                  <a:pt x="78108" y="16931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Picture Placeholder 6">
            <a:extLst>
              <a:ext uri="{FF2B5EF4-FFF2-40B4-BE49-F238E27FC236}">
                <a16:creationId xmlns:a16="http://schemas.microsoft.com/office/drawing/2014/main" id="{7512805F-9F17-4285-9372-1E8B900883DD}"/>
              </a:ext>
            </a:extLst>
          </p:cNvPr>
          <p:cNvSpPr>
            <a:spLocks noGrp="1"/>
          </p:cNvSpPr>
          <p:nvPr>
            <p:ph type="pic" sz="quarter" idx="10"/>
          </p:nvPr>
        </p:nvSpPr>
        <p:spPr/>
        <p:txBody>
          <a:bodyPr/>
          <a:lstStyle/>
          <a:p>
            <a:endParaRPr lang="es-CO"/>
          </a:p>
        </p:txBody>
      </p:sp>
    </p:spTree>
    <p:extLst>
      <p:ext uri="{BB962C8B-B14F-4D97-AF65-F5344CB8AC3E}">
        <p14:creationId xmlns:p14="http://schemas.microsoft.com/office/powerpoint/2010/main" val="53511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Tema de Office">
  <a:themeElements>
    <a:clrScheme name="Diet">
      <a:dk1>
        <a:sysClr val="windowText" lastClr="000000"/>
      </a:dk1>
      <a:lt1>
        <a:sysClr val="window" lastClr="FFFFFF"/>
      </a:lt1>
      <a:dk2>
        <a:srgbClr val="5B9BD5"/>
      </a:dk2>
      <a:lt2>
        <a:srgbClr val="E7E6E6"/>
      </a:lt2>
      <a:accent1>
        <a:srgbClr val="D54140"/>
      </a:accent1>
      <a:accent2>
        <a:srgbClr val="E99A00"/>
      </a:accent2>
      <a:accent3>
        <a:srgbClr val="687F01"/>
      </a:accent3>
      <a:accent4>
        <a:srgbClr val="0A4C6C"/>
      </a:accent4>
      <a:accent5>
        <a:srgbClr val="F0DF3E"/>
      </a:accent5>
      <a:accent6>
        <a:srgbClr val="92D050"/>
      </a:accent6>
      <a:hlink>
        <a:srgbClr val="FFFFFF"/>
      </a:hlink>
      <a:folHlink>
        <a:srgbClr val="71DA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 dockstate="right" visibility="0" width="350" row="6">
    <wetp:webextensionref xmlns:r="http://schemas.openxmlformats.org/officeDocument/2006/relationships" r:id="rId2"/>
  </wetp:taskpane>
  <wetp:taskpane dockstate="right" visibility="0" width="350" row="7">
    <wetp:webextensionref xmlns:r="http://schemas.openxmlformats.org/officeDocument/2006/relationships" r:id="rId3"/>
  </wetp:taskpane>
  <wetp:taskpane dockstate="right" visibility="0" width="350" row="8">
    <wetp:webextensionref xmlns:r="http://schemas.openxmlformats.org/officeDocument/2006/relationships" r:id="rId4"/>
  </wetp:taskpane>
</wetp:taskpanes>
</file>

<file path=ppt/webextensions/webextension1.xml><?xml version="1.0" encoding="utf-8"?>
<we:webextension xmlns:we="http://schemas.microsoft.com/office/webextensions/webextension/2010/11" id="{710DF37B-39F9-4993-A6F1-04016D8497DF}">
  <we:reference id="wa104379279" version="2.1.0.0" store="en-US" storeType="OMEX"/>
  <we:alternateReferences>
    <we:reference id="wa104379279" version="2.1.0.0" store="WA104379279"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03BD25C-6E12-48D5-9CE1-6D456C52C2E8}">
  <we:reference id="wa104380907" version="3.0.0.0" store="en-US" storeType="OMEX"/>
  <we:alternateReferences>
    <we:reference id="wa104380907" version="3.0.0.0" store="WA104380907"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42C0D6B0-2A6B-4092-8B0F-07D241863A00}">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8224C668-B6FA-4100-A20C-1DE857E1615D}">
  <we:reference id="wa104381411" version="1.0.0.0" store="en-US" storeType="OMEX"/>
  <we:alternateReferences>
    <we:reference id="wa104381411" version="1.0.0.0" store="WA10438141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5741</TotalTime>
  <Words>770</Words>
  <Application>Microsoft Office PowerPoint</Application>
  <PresentationFormat>Widescreen</PresentationFormat>
  <Paragraphs>105</Paragraphs>
  <Slides>14</Slides>
  <Notes>4</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14</vt:i4>
      </vt:variant>
    </vt:vector>
  </HeadingPairs>
  <TitlesOfParts>
    <vt:vector size="30" baseType="lpstr">
      <vt:lpstr>Aharoni</vt:lpstr>
      <vt:lpstr>Arial</vt:lpstr>
      <vt:lpstr>Calibri</vt:lpstr>
      <vt:lpstr>Calibri Light</vt:lpstr>
      <vt:lpstr>Gill Sans</vt:lpstr>
      <vt:lpstr>Lato Black</vt:lpstr>
      <vt:lpstr>Lato Light</vt:lpstr>
      <vt:lpstr>Lobster 1.4</vt:lpstr>
      <vt:lpstr>Montserrat</vt:lpstr>
      <vt:lpstr>Montserrat ExtraBold</vt:lpstr>
      <vt:lpstr>Open Sans Light</vt:lpstr>
      <vt:lpstr>Raleway</vt:lpstr>
      <vt:lpstr>Raleway Light</vt:lpstr>
      <vt:lpstr>Source Sans Pro</vt:lpstr>
      <vt:lpstr>Source Sans Pro Light</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Nayibe Serrano</dc:creator>
  <cp:lastModifiedBy>Jolie Serrano Delgado</cp:lastModifiedBy>
  <cp:revision>398</cp:revision>
  <dcterms:created xsi:type="dcterms:W3CDTF">2020-03-21T22:03:23Z</dcterms:created>
  <dcterms:modified xsi:type="dcterms:W3CDTF">2025-05-11T20:28:22Z</dcterms:modified>
</cp:coreProperties>
</file>